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comment1.xml" ContentType="application/vnd.openxmlformats-officedocument.presentationml.comment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notesSlides/notesSlide321.xml" ContentType="application/vnd.openxmlformats-officedocument.presentationml.notesSlide+xml"/>
  <Override PartName="/ppt/notesSlides/notesSlide322.xml" ContentType="application/vnd.openxmlformats-officedocument.presentationml.notesSlide+xml"/>
  <Override PartName="/ppt/notesSlides/notesSlide323.xml" ContentType="application/vnd.openxmlformats-officedocument.presentationml.notesSlide+xml"/>
  <Override PartName="/ppt/notesSlides/notesSlide324.xml" ContentType="application/vnd.openxmlformats-officedocument.presentationml.notesSlide+xml"/>
  <Override PartName="/ppt/notesSlides/notesSlide325.xml" ContentType="application/vnd.openxmlformats-officedocument.presentationml.notesSlide+xml"/>
  <Override PartName="/ppt/notesSlides/notesSlide326.xml" ContentType="application/vnd.openxmlformats-officedocument.presentationml.notesSlide+xml"/>
  <Override PartName="/ppt/notesSlides/notesSlide327.xml" ContentType="application/vnd.openxmlformats-officedocument.presentationml.notesSlide+xml"/>
  <Override PartName="/ppt/notesSlides/notesSlide328.xml" ContentType="application/vnd.openxmlformats-officedocument.presentationml.notesSlide+xml"/>
  <Override PartName="/ppt/notesSlides/notesSlide329.xml" ContentType="application/vnd.openxmlformats-officedocument.presentationml.notesSlide+xml"/>
  <Override PartName="/ppt/notesSlides/notesSlide330.xml" ContentType="application/vnd.openxmlformats-officedocument.presentationml.notesSlide+xml"/>
  <Override PartName="/ppt/notesSlides/notesSlide331.xml" ContentType="application/vnd.openxmlformats-officedocument.presentationml.notesSlide+xml"/>
  <Override PartName="/ppt/notesSlides/notesSlide332.xml" ContentType="application/vnd.openxmlformats-officedocument.presentationml.notesSlide+xml"/>
  <Override PartName="/ppt/notesSlides/notesSlide333.xml" ContentType="application/vnd.openxmlformats-officedocument.presentationml.notesSlide+xml"/>
  <Override PartName="/ppt/notesSlides/notesSlide334.xml" ContentType="application/vnd.openxmlformats-officedocument.presentationml.notesSlide+xml"/>
  <Override PartName="/ppt/notesSlides/notesSlide335.xml" ContentType="application/vnd.openxmlformats-officedocument.presentationml.notesSlide+xml"/>
  <Override PartName="/ppt/notesSlides/notesSlide336.xml" ContentType="application/vnd.openxmlformats-officedocument.presentationml.notesSlide+xml"/>
  <Override PartName="/ppt/notesSlides/notesSlide337.xml" ContentType="application/vnd.openxmlformats-officedocument.presentationml.notesSlide+xml"/>
  <Override PartName="/ppt/notesSlides/notesSlide338.xml" ContentType="application/vnd.openxmlformats-officedocument.presentationml.notesSlide+xml"/>
  <Override PartName="/ppt/notesSlides/notesSlide339.xml" ContentType="application/vnd.openxmlformats-officedocument.presentationml.notesSlide+xml"/>
  <Override PartName="/ppt/notesSlides/notesSlide340.xml" ContentType="application/vnd.openxmlformats-officedocument.presentationml.notesSlide+xml"/>
  <Override PartName="/ppt/notesSlides/notesSlide341.xml" ContentType="application/vnd.openxmlformats-officedocument.presentationml.notesSlide+xml"/>
  <Override PartName="/ppt/notesSlides/notesSlide342.xml" ContentType="application/vnd.openxmlformats-officedocument.presentationml.notesSlide+xml"/>
  <Override PartName="/ppt/notesSlides/notesSlide343.xml" ContentType="application/vnd.openxmlformats-officedocument.presentationml.notesSlide+xml"/>
  <Override PartName="/ppt/notesSlides/notesSlide344.xml" ContentType="application/vnd.openxmlformats-officedocument.presentationml.notesSlide+xml"/>
  <Override PartName="/ppt/notesSlides/notesSlide345.xml" ContentType="application/vnd.openxmlformats-officedocument.presentationml.notesSlide+xml"/>
  <Override PartName="/ppt/notesSlides/notesSlide346.xml" ContentType="application/vnd.openxmlformats-officedocument.presentationml.notesSlide+xml"/>
  <Override PartName="/ppt/notesSlides/notesSlide347.xml" ContentType="application/vnd.openxmlformats-officedocument.presentationml.notesSlide+xml"/>
  <Override PartName="/ppt/notesSlides/notesSlide348.xml" ContentType="application/vnd.openxmlformats-officedocument.presentationml.notesSlide+xml"/>
  <Override PartName="/ppt/notesSlides/notesSlide349.xml" ContentType="application/vnd.openxmlformats-officedocument.presentationml.notesSlide+xml"/>
  <Override PartName="/ppt/notesSlides/notesSlide350.xml" ContentType="application/vnd.openxmlformats-officedocument.presentationml.notesSlide+xml"/>
  <Override PartName="/ppt/notesSlides/notesSlide351.xml" ContentType="application/vnd.openxmlformats-officedocument.presentationml.notesSlide+xml"/>
  <Override PartName="/ppt/notesSlides/notesSlide352.xml" ContentType="application/vnd.openxmlformats-officedocument.presentationml.notesSlide+xml"/>
  <Override PartName="/ppt/notesSlides/notesSlide353.xml" ContentType="application/vnd.openxmlformats-officedocument.presentationml.notesSlide+xml"/>
  <Override PartName="/ppt/notesSlides/notesSlide354.xml" ContentType="application/vnd.openxmlformats-officedocument.presentationml.notesSlide+xml"/>
  <Override PartName="/ppt/notesSlides/notesSlide355.xml" ContentType="application/vnd.openxmlformats-officedocument.presentationml.notesSlide+xml"/>
  <Override PartName="/ppt/notesSlides/notesSlide356.xml" ContentType="application/vnd.openxmlformats-officedocument.presentationml.notesSlide+xml"/>
  <Override PartName="/ppt/notesSlides/notesSlide357.xml" ContentType="application/vnd.openxmlformats-officedocument.presentationml.notesSlide+xml"/>
  <Override PartName="/ppt/notesSlides/notesSlide358.xml" ContentType="application/vnd.openxmlformats-officedocument.presentationml.notesSlide+xml"/>
  <Override PartName="/ppt/notesSlides/notesSlide359.xml" ContentType="application/vnd.openxmlformats-officedocument.presentationml.notesSlide+xml"/>
  <Override PartName="/ppt/notesSlides/notesSlide360.xml" ContentType="application/vnd.openxmlformats-officedocument.presentationml.notesSlide+xml"/>
  <Override PartName="/ppt/notesSlides/notesSlide361.xml" ContentType="application/vnd.openxmlformats-officedocument.presentationml.notesSlide+xml"/>
  <Override PartName="/ppt/notesSlides/notesSlide362.xml" ContentType="application/vnd.openxmlformats-officedocument.presentationml.notesSlide+xml"/>
  <Override PartName="/ppt/notesSlides/notesSlide363.xml" ContentType="application/vnd.openxmlformats-officedocument.presentationml.notesSlide+xml"/>
  <Override PartName="/ppt/notesSlides/notesSlide364.xml" ContentType="application/vnd.openxmlformats-officedocument.presentationml.notesSlide+xml"/>
  <Override PartName="/ppt/notesSlides/notesSlide365.xml" ContentType="application/vnd.openxmlformats-officedocument.presentationml.notesSlide+xml"/>
  <Override PartName="/ppt/notesSlides/notesSlide366.xml" ContentType="application/vnd.openxmlformats-officedocument.presentationml.notesSlide+xml"/>
  <Override PartName="/ppt/notesSlides/notesSlide367.xml" ContentType="application/vnd.openxmlformats-officedocument.presentationml.notesSlide+xml"/>
  <Override PartName="/ppt/notesSlides/notesSlide368.xml" ContentType="application/vnd.openxmlformats-officedocument.presentationml.notesSlide+xml"/>
  <Override PartName="/ppt/notesSlides/notesSlide369.xml" ContentType="application/vnd.openxmlformats-officedocument.presentationml.notesSlide+xml"/>
  <Override PartName="/ppt/notesSlides/notesSlide370.xml" ContentType="application/vnd.openxmlformats-officedocument.presentationml.notesSlide+xml"/>
  <Override PartName="/ppt/notesSlides/notesSlide371.xml" ContentType="application/vnd.openxmlformats-officedocument.presentationml.notesSlide+xml"/>
  <Override PartName="/ppt/notesSlides/notesSlide372.xml" ContentType="application/vnd.openxmlformats-officedocument.presentationml.notesSlide+xml"/>
  <Override PartName="/ppt/notesSlides/notesSlide373.xml" ContentType="application/vnd.openxmlformats-officedocument.presentationml.notesSlide+xml"/>
  <Override PartName="/ppt/notesSlides/notesSlide374.xml" ContentType="application/vnd.openxmlformats-officedocument.presentationml.notesSlide+xml"/>
  <Override PartName="/ppt/notesSlides/notesSlide375.xml" ContentType="application/vnd.openxmlformats-officedocument.presentationml.notesSlide+xml"/>
  <Override PartName="/ppt/notesSlides/notesSlide376.xml" ContentType="application/vnd.openxmlformats-officedocument.presentationml.notesSlide+xml"/>
  <Override PartName="/ppt/notesSlides/notesSlide377.xml" ContentType="application/vnd.openxmlformats-officedocument.presentationml.notesSlide+xml"/>
  <Override PartName="/ppt/notesSlides/notesSlide378.xml" ContentType="application/vnd.openxmlformats-officedocument.presentationml.notesSlide+xml"/>
  <Override PartName="/ppt/notesSlides/notesSlide379.xml" ContentType="application/vnd.openxmlformats-officedocument.presentationml.notesSlide+xml"/>
  <Override PartName="/ppt/notesSlides/notesSlide380.xml" ContentType="application/vnd.openxmlformats-officedocument.presentationml.notesSlide+xml"/>
  <Override PartName="/ppt/notesSlides/notesSlide381.xml" ContentType="application/vnd.openxmlformats-officedocument.presentationml.notesSlide+xml"/>
  <Override PartName="/ppt/notesSlides/notesSlide382.xml" ContentType="application/vnd.openxmlformats-officedocument.presentationml.notesSlide+xml"/>
  <Override PartName="/ppt/notesSlides/notesSlide383.xml" ContentType="application/vnd.openxmlformats-officedocument.presentationml.notesSlide+xml"/>
  <Override PartName="/ppt/notesSlides/notesSlide384.xml" ContentType="application/vnd.openxmlformats-officedocument.presentationml.notesSlide+xml"/>
  <Override PartName="/ppt/notesSlides/notesSlide385.xml" ContentType="application/vnd.openxmlformats-officedocument.presentationml.notesSlide+xml"/>
  <Override PartName="/ppt/notesSlides/notesSlide386.xml" ContentType="application/vnd.openxmlformats-officedocument.presentationml.notesSlide+xml"/>
  <Override PartName="/ppt/notesSlides/notesSlide387.xml" ContentType="application/vnd.openxmlformats-officedocument.presentationml.notesSlide+xml"/>
  <Override PartName="/ppt/notesSlides/notesSlide388.xml" ContentType="application/vnd.openxmlformats-officedocument.presentationml.notesSlide+xml"/>
  <Override PartName="/ppt/notesSlides/notesSlide389.xml" ContentType="application/vnd.openxmlformats-officedocument.presentationml.notesSlide+xml"/>
  <Override PartName="/ppt/notesSlides/notesSlide390.xml" ContentType="application/vnd.openxmlformats-officedocument.presentationml.notesSlide+xml"/>
  <Override PartName="/ppt/notesSlides/notesSlide391.xml" ContentType="application/vnd.openxmlformats-officedocument.presentationml.notesSlide+xml"/>
  <Override PartName="/ppt/notesSlides/notesSlide392.xml" ContentType="application/vnd.openxmlformats-officedocument.presentationml.notesSlide+xml"/>
  <Override PartName="/ppt/notesSlides/notesSlide393.xml" ContentType="application/vnd.openxmlformats-officedocument.presentationml.notesSlide+xml"/>
  <Override PartName="/ppt/notesSlides/notesSlide394.xml" ContentType="application/vnd.openxmlformats-officedocument.presentationml.notesSlide+xml"/>
  <Override PartName="/ppt/notesSlides/notesSlide395.xml" ContentType="application/vnd.openxmlformats-officedocument.presentationml.notesSlide+xml"/>
  <Override PartName="/ppt/notesSlides/notesSlide396.xml" ContentType="application/vnd.openxmlformats-officedocument.presentationml.notesSlide+xml"/>
  <Override PartName="/ppt/notesSlides/notesSlide397.xml" ContentType="application/vnd.openxmlformats-officedocument.presentationml.notesSlide+xml"/>
  <Override PartName="/ppt/notesSlides/notesSlide398.xml" ContentType="application/vnd.openxmlformats-officedocument.presentationml.notesSlide+xml"/>
  <Override PartName="/ppt/notesSlides/notesSlide399.xml" ContentType="application/vnd.openxmlformats-officedocument.presentationml.notesSlide+xml"/>
  <Override PartName="/ppt/notesSlides/notesSlide400.xml" ContentType="application/vnd.openxmlformats-officedocument.presentationml.notesSlide+xml"/>
  <Override PartName="/ppt/notesSlides/notesSlide401.xml" ContentType="application/vnd.openxmlformats-officedocument.presentationml.notesSlide+xml"/>
  <Override PartName="/ppt/notesSlides/notesSlide402.xml" ContentType="application/vnd.openxmlformats-officedocument.presentationml.notesSlide+xml"/>
  <Override PartName="/ppt/notesSlides/notesSlide403.xml" ContentType="application/vnd.openxmlformats-officedocument.presentationml.notesSlide+xml"/>
  <Override PartName="/ppt/notesSlides/notesSlide404.xml" ContentType="application/vnd.openxmlformats-officedocument.presentationml.notesSlide+xml"/>
  <Override PartName="/ppt/notesSlides/notesSlide405.xml" ContentType="application/vnd.openxmlformats-officedocument.presentationml.notesSlide+xml"/>
  <Override PartName="/ppt/notesSlides/notesSlide406.xml" ContentType="application/vnd.openxmlformats-officedocument.presentationml.notesSlide+xml"/>
  <Override PartName="/ppt/notesSlides/notesSlide407.xml" ContentType="application/vnd.openxmlformats-officedocument.presentationml.notesSlide+xml"/>
  <Override PartName="/ppt/notesSlides/notesSlide408.xml" ContentType="application/vnd.openxmlformats-officedocument.presentationml.notesSlide+xml"/>
  <Override PartName="/ppt/notesSlides/notesSlide409.xml" ContentType="application/vnd.openxmlformats-officedocument.presentationml.notesSlide+xml"/>
  <Override PartName="/ppt/notesSlides/notesSlide410.xml" ContentType="application/vnd.openxmlformats-officedocument.presentationml.notesSlide+xml"/>
  <Override PartName="/ppt/notesSlides/notesSlide411.xml" ContentType="application/vnd.openxmlformats-officedocument.presentationml.notesSlide+xml"/>
  <Override PartName="/ppt/notesSlides/notesSlide412.xml" ContentType="application/vnd.openxmlformats-officedocument.presentationml.notesSlide+xml"/>
  <Override PartName="/ppt/notesSlides/notesSlide413.xml" ContentType="application/vnd.openxmlformats-officedocument.presentationml.notesSlide+xml"/>
  <Override PartName="/ppt/notesSlides/notesSlide414.xml" ContentType="application/vnd.openxmlformats-officedocument.presentationml.notesSlide+xml"/>
  <Override PartName="/ppt/notesSlides/notesSlide415.xml" ContentType="application/vnd.openxmlformats-officedocument.presentationml.notesSlide+xml"/>
  <Override PartName="/ppt/notesSlides/notesSlide416.xml" ContentType="application/vnd.openxmlformats-officedocument.presentationml.notesSlide+xml"/>
  <Override PartName="/ppt/notesSlides/notesSlide417.xml" ContentType="application/vnd.openxmlformats-officedocument.presentationml.notesSlide+xml"/>
  <Override PartName="/ppt/notesSlides/notesSlide418.xml" ContentType="application/vnd.openxmlformats-officedocument.presentationml.notesSlide+xml"/>
  <Override PartName="/ppt/notesSlides/notesSlide419.xml" ContentType="application/vnd.openxmlformats-officedocument.presentationml.notesSlide+xml"/>
  <Override PartName="/ppt/notesSlides/notesSlide420.xml" ContentType="application/vnd.openxmlformats-officedocument.presentationml.notesSlide+xml"/>
  <Override PartName="/ppt/notesSlides/notesSlide421.xml" ContentType="application/vnd.openxmlformats-officedocument.presentationml.notesSlide+xml"/>
  <Override PartName="/ppt/notesSlides/notesSlide422.xml" ContentType="application/vnd.openxmlformats-officedocument.presentationml.notesSlide+xml"/>
  <Override PartName="/ppt/notesSlides/notesSlide423.xml" ContentType="application/vnd.openxmlformats-officedocument.presentationml.notesSlide+xml"/>
  <Override PartName="/ppt/notesSlides/notesSlide424.xml" ContentType="application/vnd.openxmlformats-officedocument.presentationml.notesSlide+xml"/>
  <Override PartName="/ppt/notesSlides/notesSlide425.xml" ContentType="application/vnd.openxmlformats-officedocument.presentationml.notesSlide+xml"/>
  <Override PartName="/ppt/notesSlides/notesSlide426.xml" ContentType="application/vnd.openxmlformats-officedocument.presentationml.notesSlide+xml"/>
  <Override PartName="/ppt/notesSlides/notesSlide427.xml" ContentType="application/vnd.openxmlformats-officedocument.presentationml.notesSlide+xml"/>
  <Override PartName="/ppt/notesSlides/notesSlide428.xml" ContentType="application/vnd.openxmlformats-officedocument.presentationml.notesSlide+xml"/>
  <Override PartName="/ppt/notesSlides/notesSlide429.xml" ContentType="application/vnd.openxmlformats-officedocument.presentationml.notesSlide+xml"/>
  <Override PartName="/ppt/notesSlides/notesSlide430.xml" ContentType="application/vnd.openxmlformats-officedocument.presentationml.notesSlide+xml"/>
  <Override PartName="/ppt/notesSlides/notesSlide431.xml" ContentType="application/vnd.openxmlformats-officedocument.presentationml.notesSlide+xml"/>
  <Override PartName="/ppt/notesSlides/notesSlide432.xml" ContentType="application/vnd.openxmlformats-officedocument.presentationml.notesSlide+xml"/>
  <Override PartName="/ppt/notesSlides/notesSlide433.xml" ContentType="application/vnd.openxmlformats-officedocument.presentationml.notesSlide+xml"/>
  <Override PartName="/ppt/notesSlides/notesSlide434.xml" ContentType="application/vnd.openxmlformats-officedocument.presentationml.notesSlide+xml"/>
  <Override PartName="/ppt/notesSlides/notesSlide435.xml" ContentType="application/vnd.openxmlformats-officedocument.presentationml.notesSlide+xml"/>
  <Override PartName="/ppt/notesSlides/notesSlide436.xml" ContentType="application/vnd.openxmlformats-officedocument.presentationml.notesSlide+xml"/>
  <Override PartName="/ppt/notesSlides/notesSlide437.xml" ContentType="application/vnd.openxmlformats-officedocument.presentationml.notesSlide+xml"/>
  <Override PartName="/ppt/notesSlides/notesSlide438.xml" ContentType="application/vnd.openxmlformats-officedocument.presentationml.notesSlide+xml"/>
  <Override PartName="/ppt/notesSlides/notesSlide439.xml" ContentType="application/vnd.openxmlformats-officedocument.presentationml.notesSlide+xml"/>
  <Override PartName="/ppt/notesSlides/notesSlide440.xml" ContentType="application/vnd.openxmlformats-officedocument.presentationml.notesSlide+xml"/>
  <Override PartName="/ppt/notesSlides/notesSlide441.xml" ContentType="application/vnd.openxmlformats-officedocument.presentationml.notesSlide+xml"/>
  <Override PartName="/ppt/notesSlides/notesSlide442.xml" ContentType="application/vnd.openxmlformats-officedocument.presentationml.notesSlide+xml"/>
  <Override PartName="/ppt/notesSlides/notesSlide443.xml" ContentType="application/vnd.openxmlformats-officedocument.presentationml.notesSlide+xml"/>
  <Override PartName="/ppt/notesSlides/notesSlide444.xml" ContentType="application/vnd.openxmlformats-officedocument.presentationml.notesSlide+xml"/>
  <Override PartName="/ppt/notesSlides/notesSlide445.xml" ContentType="application/vnd.openxmlformats-officedocument.presentationml.notesSlide+xml"/>
  <Override PartName="/ppt/notesSlides/notesSlide446.xml" ContentType="application/vnd.openxmlformats-officedocument.presentationml.notesSlide+xml"/>
  <Override PartName="/ppt/notesSlides/notesSlide447.xml" ContentType="application/vnd.openxmlformats-officedocument.presentationml.notesSlide+xml"/>
  <Override PartName="/ppt/notesSlides/notesSlide448.xml" ContentType="application/vnd.openxmlformats-officedocument.presentationml.notesSlide+xml"/>
  <Override PartName="/ppt/notesSlides/notesSlide449.xml" ContentType="application/vnd.openxmlformats-officedocument.presentationml.notesSlide+xml"/>
  <Override PartName="/ppt/notesSlides/notesSlide450.xml" ContentType="application/vnd.openxmlformats-officedocument.presentationml.notesSlide+xml"/>
  <Override PartName="/ppt/notesSlides/notesSlide451.xml" ContentType="application/vnd.openxmlformats-officedocument.presentationml.notesSlide+xml"/>
  <Override PartName="/ppt/notesSlides/notesSlide452.xml" ContentType="application/vnd.openxmlformats-officedocument.presentationml.notesSlide+xml"/>
  <Override PartName="/ppt/notesSlides/notesSlide453.xml" ContentType="application/vnd.openxmlformats-officedocument.presentationml.notesSlide+xml"/>
  <Override PartName="/ppt/notesSlides/notesSlide454.xml" ContentType="application/vnd.openxmlformats-officedocument.presentationml.notesSlide+xml"/>
  <Override PartName="/ppt/notesSlides/notesSlide455.xml" ContentType="application/vnd.openxmlformats-officedocument.presentationml.notesSlide+xml"/>
  <Override PartName="/ppt/notesSlides/notesSlide456.xml" ContentType="application/vnd.openxmlformats-officedocument.presentationml.notesSlide+xml"/>
  <Override PartName="/ppt/notesSlides/notesSlide457.xml" ContentType="application/vnd.openxmlformats-officedocument.presentationml.notesSlide+xml"/>
  <Override PartName="/ppt/notesSlides/notesSlide458.xml" ContentType="application/vnd.openxmlformats-officedocument.presentationml.notesSlide+xml"/>
  <Override PartName="/ppt/notesSlides/notesSlide459.xml" ContentType="application/vnd.openxmlformats-officedocument.presentationml.notesSlide+xml"/>
  <Override PartName="/ppt/notesSlides/notesSlide460.xml" ContentType="application/vnd.openxmlformats-officedocument.presentationml.notesSlide+xml"/>
  <Override PartName="/ppt/notesSlides/notesSlide461.xml" ContentType="application/vnd.openxmlformats-officedocument.presentationml.notesSlide+xml"/>
  <Override PartName="/ppt/notesSlides/notesSlide462.xml" ContentType="application/vnd.openxmlformats-officedocument.presentationml.notesSlide+xml"/>
  <Override PartName="/ppt/notesSlides/notesSlide463.xml" ContentType="application/vnd.openxmlformats-officedocument.presentationml.notesSlide+xml"/>
  <Override PartName="/ppt/notesSlides/notesSlide464.xml" ContentType="application/vnd.openxmlformats-officedocument.presentationml.notesSlide+xml"/>
  <Override PartName="/ppt/notesSlides/notesSlide465.xml" ContentType="application/vnd.openxmlformats-officedocument.presentationml.notesSlide+xml"/>
  <Override PartName="/ppt/notesSlides/notesSlide466.xml" ContentType="application/vnd.openxmlformats-officedocument.presentationml.notesSlide+xml"/>
  <Override PartName="/ppt/notesSlides/notesSlide467.xml" ContentType="application/vnd.openxmlformats-officedocument.presentationml.notesSlide+xml"/>
  <Override PartName="/ppt/notesSlides/notesSlide468.xml" ContentType="application/vnd.openxmlformats-officedocument.presentationml.notesSlide+xml"/>
  <Override PartName="/ppt/notesSlides/notesSlide469.xml" ContentType="application/vnd.openxmlformats-officedocument.presentationml.notesSlide+xml"/>
  <Override PartName="/ppt/notesSlides/notesSlide470.xml" ContentType="application/vnd.openxmlformats-officedocument.presentationml.notesSlide+xml"/>
  <Override PartName="/ppt/notesSlides/notesSlide471.xml" ContentType="application/vnd.openxmlformats-officedocument.presentationml.notesSlide+xml"/>
  <Override PartName="/ppt/notesSlides/notesSlide472.xml" ContentType="application/vnd.openxmlformats-officedocument.presentationml.notesSlide+xml"/>
  <Override PartName="/ppt/notesSlides/notesSlide473.xml" ContentType="application/vnd.openxmlformats-officedocument.presentationml.notesSlide+xml"/>
  <Override PartName="/ppt/notesSlides/notesSlide474.xml" ContentType="application/vnd.openxmlformats-officedocument.presentationml.notesSlide+xml"/>
  <Override PartName="/ppt/notesSlides/notesSlide475.xml" ContentType="application/vnd.openxmlformats-officedocument.presentationml.notesSlide+xml"/>
  <Override PartName="/ppt/notesSlides/notesSlide476.xml" ContentType="application/vnd.openxmlformats-officedocument.presentationml.notesSlide+xml"/>
  <Override PartName="/ppt/notesSlides/notesSlide477.xml" ContentType="application/vnd.openxmlformats-officedocument.presentationml.notesSlide+xml"/>
  <Override PartName="/ppt/notesSlides/notesSlide478.xml" ContentType="application/vnd.openxmlformats-officedocument.presentationml.notesSlide+xml"/>
  <Override PartName="/ppt/notesSlides/notesSlide479.xml" ContentType="application/vnd.openxmlformats-officedocument.presentationml.notesSlide+xml"/>
  <Override PartName="/ppt/notesSlides/notesSlide480.xml" ContentType="application/vnd.openxmlformats-officedocument.presentationml.notesSlide+xml"/>
  <Override PartName="/ppt/notesSlides/notesSlide481.xml" ContentType="application/vnd.openxmlformats-officedocument.presentationml.notesSlide+xml"/>
  <Override PartName="/ppt/notesSlides/notesSlide482.xml" ContentType="application/vnd.openxmlformats-officedocument.presentationml.notesSlide+xml"/>
  <Override PartName="/ppt/notesSlides/notesSlide483.xml" ContentType="application/vnd.openxmlformats-officedocument.presentationml.notesSlide+xml"/>
  <Override PartName="/ppt/notesSlides/notesSlide484.xml" ContentType="application/vnd.openxmlformats-officedocument.presentationml.notesSlide+xml"/>
  <Override PartName="/ppt/notesSlides/notesSlide485.xml" ContentType="application/vnd.openxmlformats-officedocument.presentationml.notesSlide+xml"/>
  <Override PartName="/ppt/notesSlides/notesSlide486.xml" ContentType="application/vnd.openxmlformats-officedocument.presentationml.notesSlide+xml"/>
  <Override PartName="/ppt/notesSlides/notesSlide487.xml" ContentType="application/vnd.openxmlformats-officedocument.presentationml.notesSlide+xml"/>
  <Override PartName="/ppt/notesSlides/notesSlide488.xml" ContentType="application/vnd.openxmlformats-officedocument.presentationml.notesSlide+xml"/>
  <Override PartName="/ppt/notesSlides/notesSlide489.xml" ContentType="application/vnd.openxmlformats-officedocument.presentationml.notesSlide+xml"/>
  <Override PartName="/ppt/notesSlides/notesSlide490.xml" ContentType="application/vnd.openxmlformats-officedocument.presentationml.notesSlide+xml"/>
  <Override PartName="/ppt/notesSlides/notesSlide491.xml" ContentType="application/vnd.openxmlformats-officedocument.presentationml.notesSlide+xml"/>
  <Override PartName="/ppt/notesSlides/notesSlide492.xml" ContentType="application/vnd.openxmlformats-officedocument.presentationml.notesSlide+xml"/>
  <Override PartName="/ppt/notesSlides/notesSlide493.xml" ContentType="application/vnd.openxmlformats-officedocument.presentationml.notesSlide+xml"/>
  <Override PartName="/ppt/notesSlides/notesSlide494.xml" ContentType="application/vnd.openxmlformats-officedocument.presentationml.notesSlide+xml"/>
  <Override PartName="/ppt/notesSlides/notesSlide495.xml" ContentType="application/vnd.openxmlformats-officedocument.presentationml.notesSlide+xml"/>
  <Override PartName="/ppt/notesSlides/notesSlide496.xml" ContentType="application/vnd.openxmlformats-officedocument.presentationml.notesSlide+xml"/>
  <Override PartName="/ppt/notesSlides/notesSlide497.xml" ContentType="application/vnd.openxmlformats-officedocument.presentationml.notesSlide+xml"/>
  <Override PartName="/ppt/notesSlides/notesSlide498.xml" ContentType="application/vnd.openxmlformats-officedocument.presentationml.notesSlide+xml"/>
  <Override PartName="/ppt/notesSlides/notesSlide499.xml" ContentType="application/vnd.openxmlformats-officedocument.presentationml.notesSlide+xml"/>
  <Override PartName="/ppt/notesSlides/notesSlide500.xml" ContentType="application/vnd.openxmlformats-officedocument.presentationml.notesSlide+xml"/>
  <Override PartName="/ppt/notesSlides/notesSlide501.xml" ContentType="application/vnd.openxmlformats-officedocument.presentationml.notesSlide+xml"/>
  <Override PartName="/ppt/notesSlides/notesSlide502.xml" ContentType="application/vnd.openxmlformats-officedocument.presentationml.notesSlide+xml"/>
  <Override PartName="/ppt/notesSlides/notesSlide503.xml" ContentType="application/vnd.openxmlformats-officedocument.presentationml.notesSlide+xml"/>
  <Override PartName="/ppt/notesSlides/notesSlide504.xml" ContentType="application/vnd.openxmlformats-officedocument.presentationml.notesSlide+xml"/>
  <Override PartName="/ppt/notesSlides/notesSlide505.xml" ContentType="application/vnd.openxmlformats-officedocument.presentationml.notesSlide+xml"/>
  <Override PartName="/ppt/notesSlides/notesSlide506.xml" ContentType="application/vnd.openxmlformats-officedocument.presentationml.notesSlide+xml"/>
  <Override PartName="/ppt/notesSlides/notesSlide507.xml" ContentType="application/vnd.openxmlformats-officedocument.presentationml.notesSlide+xml"/>
  <Override PartName="/ppt/notesSlides/notesSlide508.xml" ContentType="application/vnd.openxmlformats-officedocument.presentationml.notesSlide+xml"/>
  <Override PartName="/ppt/notesSlides/notesSlide509.xml" ContentType="application/vnd.openxmlformats-officedocument.presentationml.notesSlide+xml"/>
  <Override PartName="/ppt/notesSlides/notesSlide510.xml" ContentType="application/vnd.openxmlformats-officedocument.presentationml.notesSlide+xml"/>
  <Override PartName="/ppt/notesSlides/notesSlide511.xml" ContentType="application/vnd.openxmlformats-officedocument.presentationml.notesSlide+xml"/>
  <Override PartName="/ppt/notesSlides/notesSlide512.xml" ContentType="application/vnd.openxmlformats-officedocument.presentationml.notesSlide+xml"/>
  <Override PartName="/ppt/notesSlides/notesSlide513.xml" ContentType="application/vnd.openxmlformats-officedocument.presentationml.notesSlide+xml"/>
  <Override PartName="/ppt/notesSlides/notesSlide514.xml" ContentType="application/vnd.openxmlformats-officedocument.presentationml.notesSlide+xml"/>
  <Override PartName="/ppt/notesSlides/notesSlide515.xml" ContentType="application/vnd.openxmlformats-officedocument.presentationml.notesSlide+xml"/>
  <Override PartName="/ppt/notesSlides/notesSlide516.xml" ContentType="application/vnd.openxmlformats-officedocument.presentationml.notesSlide+xml"/>
  <Override PartName="/ppt/notesSlides/notesSlide517.xml" ContentType="application/vnd.openxmlformats-officedocument.presentationml.notesSlide+xml"/>
  <Override PartName="/ppt/notesSlides/notesSlide518.xml" ContentType="application/vnd.openxmlformats-officedocument.presentationml.notesSlide+xml"/>
  <Override PartName="/ppt/notesSlides/notesSlide519.xml" ContentType="application/vnd.openxmlformats-officedocument.presentationml.notesSlide+xml"/>
  <Override PartName="/ppt/notesSlides/notesSlide520.xml" ContentType="application/vnd.openxmlformats-officedocument.presentationml.notesSlide+xml"/>
  <Override PartName="/ppt/notesSlides/notesSlide521.xml" ContentType="application/vnd.openxmlformats-officedocument.presentationml.notesSlide+xml"/>
  <Override PartName="/ppt/notesSlides/notesSlide522.xml" ContentType="application/vnd.openxmlformats-officedocument.presentationml.notesSlide+xml"/>
  <Override PartName="/ppt/notesSlides/notesSlide523.xml" ContentType="application/vnd.openxmlformats-officedocument.presentationml.notesSlide+xml"/>
  <Override PartName="/ppt/notesSlides/notesSlide524.xml" ContentType="application/vnd.openxmlformats-officedocument.presentationml.notesSlide+xml"/>
  <Override PartName="/ppt/notesSlides/notesSlide525.xml" ContentType="application/vnd.openxmlformats-officedocument.presentationml.notesSlide+xml"/>
  <Override PartName="/ppt/notesSlides/notesSlide526.xml" ContentType="application/vnd.openxmlformats-officedocument.presentationml.notesSlide+xml"/>
  <Override PartName="/ppt/notesSlides/notesSlide527.xml" ContentType="application/vnd.openxmlformats-officedocument.presentationml.notesSlide+xml"/>
  <Override PartName="/ppt/notesSlides/notesSlide528.xml" ContentType="application/vnd.openxmlformats-officedocument.presentationml.notesSlide+xml"/>
  <Override PartName="/ppt/notesSlides/notesSlide529.xml" ContentType="application/vnd.openxmlformats-officedocument.presentationml.notesSlide+xml"/>
  <Override PartName="/ppt/notesSlides/notesSlide530.xml" ContentType="application/vnd.openxmlformats-officedocument.presentationml.notesSlide+xml"/>
  <Override PartName="/ppt/notesSlides/notesSlide531.xml" ContentType="application/vnd.openxmlformats-officedocument.presentationml.notesSlide+xml"/>
  <Override PartName="/ppt/notesSlides/notesSlide532.xml" ContentType="application/vnd.openxmlformats-officedocument.presentationml.notesSlide+xml"/>
  <Override PartName="/ppt/notesSlides/notesSlide533.xml" ContentType="application/vnd.openxmlformats-officedocument.presentationml.notesSlide+xml"/>
  <Override PartName="/ppt/notesSlides/notesSlide534.xml" ContentType="application/vnd.openxmlformats-officedocument.presentationml.notesSlide+xml"/>
  <Override PartName="/ppt/notesSlides/notesSlide535.xml" ContentType="application/vnd.openxmlformats-officedocument.presentationml.notesSlide+xml"/>
  <Override PartName="/ppt/notesSlides/notesSlide536.xml" ContentType="application/vnd.openxmlformats-officedocument.presentationml.notesSlide+xml"/>
  <Override PartName="/ppt/notesSlides/notesSlide537.xml" ContentType="application/vnd.openxmlformats-officedocument.presentationml.notesSlide+xml"/>
  <Override PartName="/ppt/notesSlides/notesSlide538.xml" ContentType="application/vnd.openxmlformats-officedocument.presentationml.notesSlide+xml"/>
  <Override PartName="/ppt/notesSlides/notesSlide539.xml" ContentType="application/vnd.openxmlformats-officedocument.presentationml.notesSlide+xml"/>
  <Override PartName="/ppt/notesSlides/notesSlide540.xml" ContentType="application/vnd.openxmlformats-officedocument.presentationml.notesSlide+xml"/>
  <Override PartName="/ppt/notesSlides/notesSlide541.xml" ContentType="application/vnd.openxmlformats-officedocument.presentationml.notesSlide+xml"/>
  <Override PartName="/ppt/notesSlides/notesSlide542.xml" ContentType="application/vnd.openxmlformats-officedocument.presentationml.notesSlide+xml"/>
  <Override PartName="/ppt/notesSlides/notesSlide543.xml" ContentType="application/vnd.openxmlformats-officedocument.presentationml.notesSlide+xml"/>
  <Override PartName="/ppt/notesSlides/notesSlide544.xml" ContentType="application/vnd.openxmlformats-officedocument.presentationml.notesSlide+xml"/>
  <Override PartName="/ppt/notesSlides/notesSlide545.xml" ContentType="application/vnd.openxmlformats-officedocument.presentationml.notesSlide+xml"/>
  <Override PartName="/ppt/notesSlides/notesSlide546.xml" ContentType="application/vnd.openxmlformats-officedocument.presentationml.notesSlide+xml"/>
  <Override PartName="/ppt/notesSlides/notesSlide547.xml" ContentType="application/vnd.openxmlformats-officedocument.presentationml.notesSlide+xml"/>
  <Override PartName="/ppt/notesSlides/notesSlide548.xml" ContentType="application/vnd.openxmlformats-officedocument.presentationml.notesSlide+xml"/>
  <Override PartName="/ppt/notesSlides/notesSlide549.xml" ContentType="application/vnd.openxmlformats-officedocument.presentationml.notesSlide+xml"/>
  <Override PartName="/ppt/notesSlides/notesSlide550.xml" ContentType="application/vnd.openxmlformats-officedocument.presentationml.notesSlide+xml"/>
  <Override PartName="/ppt/notesSlides/notesSlide551.xml" ContentType="application/vnd.openxmlformats-officedocument.presentationml.notesSlide+xml"/>
  <Override PartName="/ppt/notesSlides/notesSlide552.xml" ContentType="application/vnd.openxmlformats-officedocument.presentationml.notesSlide+xml"/>
  <Override PartName="/ppt/notesSlides/notesSlide553.xml" ContentType="application/vnd.openxmlformats-officedocument.presentationml.notesSlide+xml"/>
  <Override PartName="/ppt/notesSlides/notesSlide554.xml" ContentType="application/vnd.openxmlformats-officedocument.presentationml.notesSlide+xml"/>
  <Override PartName="/ppt/notesSlides/notesSlide555.xml" ContentType="application/vnd.openxmlformats-officedocument.presentationml.notesSlide+xml"/>
  <Override PartName="/ppt/notesSlides/notesSlide556.xml" ContentType="application/vnd.openxmlformats-officedocument.presentationml.notesSlide+xml"/>
  <Override PartName="/ppt/notesSlides/notesSlide557.xml" ContentType="application/vnd.openxmlformats-officedocument.presentationml.notesSlide+xml"/>
  <Override PartName="/ppt/notesSlides/notesSlide558.xml" ContentType="application/vnd.openxmlformats-officedocument.presentationml.notesSlide+xml"/>
  <Override PartName="/ppt/notesSlides/notesSlide559.xml" ContentType="application/vnd.openxmlformats-officedocument.presentationml.notesSlide+xml"/>
  <Override PartName="/ppt/notesSlides/notesSlide560.xml" ContentType="application/vnd.openxmlformats-officedocument.presentationml.notesSlide+xml"/>
  <Override PartName="/ppt/notesSlides/notesSlide561.xml" ContentType="application/vnd.openxmlformats-officedocument.presentationml.notesSlide+xml"/>
  <Override PartName="/ppt/notesSlides/notesSlide562.xml" ContentType="application/vnd.openxmlformats-officedocument.presentationml.notesSlide+xml"/>
  <Override PartName="/ppt/notesSlides/notesSlide563.xml" ContentType="application/vnd.openxmlformats-officedocument.presentationml.notesSlide+xml"/>
  <Override PartName="/ppt/notesSlides/notesSlide564.xml" ContentType="application/vnd.openxmlformats-officedocument.presentationml.notesSlide+xml"/>
  <Override PartName="/ppt/notesSlides/notesSlide565.xml" ContentType="application/vnd.openxmlformats-officedocument.presentationml.notesSlide+xml"/>
  <Override PartName="/ppt/notesSlides/notesSlide566.xml" ContentType="application/vnd.openxmlformats-officedocument.presentationml.notesSlide+xml"/>
  <Override PartName="/ppt/notesSlides/notesSlide567.xml" ContentType="application/vnd.openxmlformats-officedocument.presentationml.notesSlide+xml"/>
  <Override PartName="/ppt/notesSlides/notesSlide568.xml" ContentType="application/vnd.openxmlformats-officedocument.presentationml.notesSlide+xml"/>
  <Override PartName="/ppt/notesSlides/notesSlide569.xml" ContentType="application/vnd.openxmlformats-officedocument.presentationml.notesSlide+xml"/>
  <Override PartName="/ppt/notesSlides/notesSlide570.xml" ContentType="application/vnd.openxmlformats-officedocument.presentationml.notesSlide+xml"/>
  <Override PartName="/ppt/notesSlides/notesSlide571.xml" ContentType="application/vnd.openxmlformats-officedocument.presentationml.notesSlide+xml"/>
  <Override PartName="/ppt/notesSlides/notesSlide572.xml" ContentType="application/vnd.openxmlformats-officedocument.presentationml.notesSlide+xml"/>
  <Override PartName="/ppt/notesSlides/notesSlide573.xml" ContentType="application/vnd.openxmlformats-officedocument.presentationml.notesSlide+xml"/>
  <Override PartName="/ppt/notesSlides/notesSlide574.xml" ContentType="application/vnd.openxmlformats-officedocument.presentationml.notesSlide+xml"/>
  <Override PartName="/ppt/notesSlides/notesSlide575.xml" ContentType="application/vnd.openxmlformats-officedocument.presentationml.notesSlide+xml"/>
  <Override PartName="/ppt/notesSlides/notesSlide576.xml" ContentType="application/vnd.openxmlformats-officedocument.presentationml.notesSlide+xml"/>
  <Override PartName="/ppt/notesSlides/notesSlide577.xml" ContentType="application/vnd.openxmlformats-officedocument.presentationml.notesSlide+xml"/>
  <Override PartName="/ppt/notesSlides/notesSlide578.xml" ContentType="application/vnd.openxmlformats-officedocument.presentationml.notesSlide+xml"/>
  <Override PartName="/ppt/notesSlides/notesSlide579.xml" ContentType="application/vnd.openxmlformats-officedocument.presentationml.notesSlide+xml"/>
  <Override PartName="/ppt/notesSlides/notesSlide580.xml" ContentType="application/vnd.openxmlformats-officedocument.presentationml.notesSlide+xml"/>
  <Override PartName="/ppt/notesSlides/notesSlide581.xml" ContentType="application/vnd.openxmlformats-officedocument.presentationml.notesSlide+xml"/>
  <Override PartName="/ppt/notesSlides/notesSlide582.xml" ContentType="application/vnd.openxmlformats-officedocument.presentationml.notesSlide+xml"/>
  <Override PartName="/ppt/notesSlides/notesSlide583.xml" ContentType="application/vnd.openxmlformats-officedocument.presentationml.notesSlide+xml"/>
  <Override PartName="/ppt/notesSlides/notesSlide584.xml" ContentType="application/vnd.openxmlformats-officedocument.presentationml.notesSlide+xml"/>
  <Override PartName="/ppt/notesSlides/notesSlide585.xml" ContentType="application/vnd.openxmlformats-officedocument.presentationml.notesSlide+xml"/>
  <Override PartName="/ppt/notesSlides/notesSlide586.xml" ContentType="application/vnd.openxmlformats-officedocument.presentationml.notesSlide+xml"/>
  <Override PartName="/ppt/notesSlides/notesSlide587.xml" ContentType="application/vnd.openxmlformats-officedocument.presentationml.notesSlide+xml"/>
  <Override PartName="/ppt/notesSlides/notesSlide588.xml" ContentType="application/vnd.openxmlformats-officedocument.presentationml.notesSlide+xml"/>
  <Override PartName="/ppt/notesSlides/notesSlide589.xml" ContentType="application/vnd.openxmlformats-officedocument.presentationml.notesSlide+xml"/>
  <Override PartName="/ppt/notesSlides/notesSlide590.xml" ContentType="application/vnd.openxmlformats-officedocument.presentationml.notesSlide+xml"/>
  <Override PartName="/ppt/notesSlides/notesSlide591.xml" ContentType="application/vnd.openxmlformats-officedocument.presentationml.notesSlide+xml"/>
  <Override PartName="/ppt/notesSlides/notesSlide592.xml" ContentType="application/vnd.openxmlformats-officedocument.presentationml.notesSlide+xml"/>
  <Override PartName="/ppt/notesSlides/notesSlide593.xml" ContentType="application/vnd.openxmlformats-officedocument.presentationml.notesSlide+xml"/>
  <Override PartName="/ppt/notesSlides/notesSlide594.xml" ContentType="application/vnd.openxmlformats-officedocument.presentationml.notesSlide+xml"/>
  <Override PartName="/ppt/notesSlides/notesSlide595.xml" ContentType="application/vnd.openxmlformats-officedocument.presentationml.notesSlide+xml"/>
  <Override PartName="/ppt/notesSlides/notesSlide596.xml" ContentType="application/vnd.openxmlformats-officedocument.presentationml.notesSlide+xml"/>
  <Override PartName="/ppt/notesSlides/notesSlide597.xml" ContentType="application/vnd.openxmlformats-officedocument.presentationml.notesSlide+xml"/>
  <Override PartName="/ppt/notesSlides/notesSlide598.xml" ContentType="application/vnd.openxmlformats-officedocument.presentationml.notesSlide+xml"/>
  <Override PartName="/ppt/notesSlides/notesSlide599.xml" ContentType="application/vnd.openxmlformats-officedocument.presentationml.notesSlide+xml"/>
  <Override PartName="/ppt/notesSlides/notesSlide600.xml" ContentType="application/vnd.openxmlformats-officedocument.presentationml.notesSlide+xml"/>
  <Override PartName="/ppt/notesSlides/notesSlide601.xml" ContentType="application/vnd.openxmlformats-officedocument.presentationml.notesSlide+xml"/>
  <Override PartName="/ppt/notesSlides/notesSlide602.xml" ContentType="application/vnd.openxmlformats-officedocument.presentationml.notesSlide+xml"/>
  <Override PartName="/ppt/notesSlides/notesSlide603.xml" ContentType="application/vnd.openxmlformats-officedocument.presentationml.notesSlide+xml"/>
  <Override PartName="/ppt/notesSlides/notesSlide604.xml" ContentType="application/vnd.openxmlformats-officedocument.presentationml.notesSlide+xml"/>
  <Override PartName="/ppt/notesSlides/notesSlide605.xml" ContentType="application/vnd.openxmlformats-officedocument.presentationml.notesSlide+xml"/>
  <Override PartName="/ppt/notesSlides/notesSlide606.xml" ContentType="application/vnd.openxmlformats-officedocument.presentationml.notesSlide+xml"/>
  <Override PartName="/ppt/notesSlides/notesSlide607.xml" ContentType="application/vnd.openxmlformats-officedocument.presentationml.notesSlide+xml"/>
  <Override PartName="/ppt/notesSlides/notesSlide608.xml" ContentType="application/vnd.openxmlformats-officedocument.presentationml.notesSlide+xml"/>
  <Override PartName="/ppt/notesSlides/notesSlide609.xml" ContentType="application/vnd.openxmlformats-officedocument.presentationml.notesSlide+xml"/>
  <Override PartName="/ppt/notesSlides/notesSlide610.xml" ContentType="application/vnd.openxmlformats-officedocument.presentationml.notesSlide+xml"/>
  <Override PartName="/ppt/notesSlides/notesSlide611.xml" ContentType="application/vnd.openxmlformats-officedocument.presentationml.notesSlide+xml"/>
  <Override PartName="/ppt/notesSlides/notesSlide612.xml" ContentType="application/vnd.openxmlformats-officedocument.presentationml.notesSlide+xml"/>
  <Override PartName="/ppt/notesSlides/notesSlide613.xml" ContentType="application/vnd.openxmlformats-officedocument.presentationml.notesSlide+xml"/>
  <Override PartName="/ppt/notesSlides/notesSlide614.xml" ContentType="application/vnd.openxmlformats-officedocument.presentationml.notesSlide+xml"/>
  <Override PartName="/ppt/notesSlides/notesSlide615.xml" ContentType="application/vnd.openxmlformats-officedocument.presentationml.notesSlide+xml"/>
  <Override PartName="/ppt/notesSlides/notesSlide616.xml" ContentType="application/vnd.openxmlformats-officedocument.presentationml.notesSlide+xml"/>
  <Override PartName="/ppt/notesSlides/notesSlide617.xml" ContentType="application/vnd.openxmlformats-officedocument.presentationml.notesSlide+xml"/>
  <Override PartName="/ppt/notesSlides/notesSlide618.xml" ContentType="application/vnd.openxmlformats-officedocument.presentationml.notesSlide+xml"/>
  <Override PartName="/ppt/notesSlides/notesSlide619.xml" ContentType="application/vnd.openxmlformats-officedocument.presentationml.notesSlide+xml"/>
  <Override PartName="/ppt/notesSlides/notesSlide620.xml" ContentType="application/vnd.openxmlformats-officedocument.presentationml.notesSlide+xml"/>
  <Override PartName="/ppt/notesSlides/notesSlide621.xml" ContentType="application/vnd.openxmlformats-officedocument.presentationml.notesSlide+xml"/>
  <Override PartName="/ppt/notesSlides/notesSlide622.xml" ContentType="application/vnd.openxmlformats-officedocument.presentationml.notesSlide+xml"/>
  <Override PartName="/ppt/notesSlides/notesSlide623.xml" ContentType="application/vnd.openxmlformats-officedocument.presentationml.notesSlide+xml"/>
  <Override PartName="/ppt/notesSlides/notesSlide624.xml" ContentType="application/vnd.openxmlformats-officedocument.presentationml.notesSlide+xml"/>
  <Override PartName="/ppt/notesSlides/notesSlide625.xml" ContentType="application/vnd.openxmlformats-officedocument.presentationml.notesSlide+xml"/>
  <Override PartName="/ppt/notesSlides/notesSlide626.xml" ContentType="application/vnd.openxmlformats-officedocument.presentationml.notesSlide+xml"/>
  <Override PartName="/ppt/notesSlides/notesSlide627.xml" ContentType="application/vnd.openxmlformats-officedocument.presentationml.notesSlide+xml"/>
  <Override PartName="/ppt/notesSlides/notesSlide628.xml" ContentType="application/vnd.openxmlformats-officedocument.presentationml.notesSlide+xml"/>
  <Override PartName="/ppt/notesSlides/notesSlide629.xml" ContentType="application/vnd.openxmlformats-officedocument.presentationml.notesSlide+xml"/>
  <Override PartName="/ppt/notesSlides/notesSlide630.xml" ContentType="application/vnd.openxmlformats-officedocument.presentationml.notesSlide+xml"/>
  <Override PartName="/ppt/notesSlides/notesSlide631.xml" ContentType="application/vnd.openxmlformats-officedocument.presentationml.notesSlide+xml"/>
  <Override PartName="/ppt/notesSlides/notesSlide632.xml" ContentType="application/vnd.openxmlformats-officedocument.presentationml.notesSlide+xml"/>
  <Override PartName="/ppt/notesSlides/notesSlide633.xml" ContentType="application/vnd.openxmlformats-officedocument.presentationml.notesSlide+xml"/>
  <Override PartName="/ppt/notesSlides/notesSlide634.xml" ContentType="application/vnd.openxmlformats-officedocument.presentationml.notesSlide+xml"/>
  <Override PartName="/ppt/notesSlides/notesSlide635.xml" ContentType="application/vnd.openxmlformats-officedocument.presentationml.notesSlide+xml"/>
  <Override PartName="/ppt/notesSlides/notesSlide636.xml" ContentType="application/vnd.openxmlformats-officedocument.presentationml.notesSlide+xml"/>
  <Override PartName="/ppt/notesSlides/notesSlide637.xml" ContentType="application/vnd.openxmlformats-officedocument.presentationml.notesSlide+xml"/>
  <Override PartName="/ppt/notesSlides/notesSlide638.xml" ContentType="application/vnd.openxmlformats-officedocument.presentationml.notesSlide+xml"/>
  <Override PartName="/ppt/notesSlides/notesSlide639.xml" ContentType="application/vnd.openxmlformats-officedocument.presentationml.notesSlide+xml"/>
  <Override PartName="/ppt/notesSlides/notesSlide640.xml" ContentType="application/vnd.openxmlformats-officedocument.presentationml.notesSlide+xml"/>
  <Override PartName="/ppt/notesSlides/notesSlide641.xml" ContentType="application/vnd.openxmlformats-officedocument.presentationml.notesSlide+xml"/>
  <Override PartName="/ppt/notesSlides/notesSlide642.xml" ContentType="application/vnd.openxmlformats-officedocument.presentationml.notesSlide+xml"/>
  <Override PartName="/ppt/notesSlides/notesSlide643.xml" ContentType="application/vnd.openxmlformats-officedocument.presentationml.notesSlide+xml"/>
  <Override PartName="/ppt/notesSlides/notesSlide644.xml" ContentType="application/vnd.openxmlformats-officedocument.presentationml.notesSlide+xml"/>
  <Override PartName="/ppt/notesSlides/notesSlide645.xml" ContentType="application/vnd.openxmlformats-officedocument.presentationml.notesSlide+xml"/>
  <Override PartName="/ppt/notesSlides/notesSlide646.xml" ContentType="application/vnd.openxmlformats-officedocument.presentationml.notesSlide+xml"/>
  <Override PartName="/ppt/notesSlides/notesSlide647.xml" ContentType="application/vnd.openxmlformats-officedocument.presentationml.notesSlide+xml"/>
  <Override PartName="/ppt/notesSlides/notesSlide648.xml" ContentType="application/vnd.openxmlformats-officedocument.presentationml.notesSlide+xml"/>
  <Override PartName="/ppt/notesSlides/notesSlide649.xml" ContentType="application/vnd.openxmlformats-officedocument.presentationml.notesSlide+xml"/>
  <Override PartName="/ppt/notesSlides/notesSlide650.xml" ContentType="application/vnd.openxmlformats-officedocument.presentationml.notesSlide+xml"/>
  <Override PartName="/ppt/notesSlides/notesSlide651.xml" ContentType="application/vnd.openxmlformats-officedocument.presentationml.notesSlide+xml"/>
  <Override PartName="/ppt/notesSlides/notesSlide652.xml" ContentType="application/vnd.openxmlformats-officedocument.presentationml.notesSlide+xml"/>
  <Override PartName="/ppt/notesSlides/notesSlide653.xml" ContentType="application/vnd.openxmlformats-officedocument.presentationml.notesSlide+xml"/>
  <Override PartName="/ppt/notesSlides/notesSlide654.xml" ContentType="application/vnd.openxmlformats-officedocument.presentationml.notesSlide+xml"/>
  <Override PartName="/ppt/notesSlides/notesSlide655.xml" ContentType="application/vnd.openxmlformats-officedocument.presentationml.notesSlide+xml"/>
  <Override PartName="/ppt/notesSlides/notesSlide656.xml" ContentType="application/vnd.openxmlformats-officedocument.presentationml.notesSlide+xml"/>
  <Override PartName="/ppt/notesSlides/notesSlide657.xml" ContentType="application/vnd.openxmlformats-officedocument.presentationml.notesSlide+xml"/>
  <Override PartName="/ppt/notesSlides/notesSlide658.xml" ContentType="application/vnd.openxmlformats-officedocument.presentationml.notesSlide+xml"/>
  <Override PartName="/ppt/notesSlides/notesSlide659.xml" ContentType="application/vnd.openxmlformats-officedocument.presentationml.notesSlide+xml"/>
  <Override PartName="/ppt/notesSlides/notesSlide660.xml" ContentType="application/vnd.openxmlformats-officedocument.presentationml.notesSlide+xml"/>
  <Override PartName="/ppt/notesSlides/notesSlide661.xml" ContentType="application/vnd.openxmlformats-officedocument.presentationml.notesSlide+xml"/>
  <Override PartName="/ppt/notesSlides/notesSlide662.xml" ContentType="application/vnd.openxmlformats-officedocument.presentationml.notesSlide+xml"/>
  <Override PartName="/ppt/notesSlides/notesSlide663.xml" ContentType="application/vnd.openxmlformats-officedocument.presentationml.notesSlide+xml"/>
  <Override PartName="/ppt/notesSlides/notesSlide664.xml" ContentType="application/vnd.openxmlformats-officedocument.presentationml.notesSlide+xml"/>
  <Override PartName="/ppt/notesSlides/notesSlide665.xml" ContentType="application/vnd.openxmlformats-officedocument.presentationml.notesSlide+xml"/>
  <Override PartName="/ppt/notesSlides/notesSlide666.xml" ContentType="application/vnd.openxmlformats-officedocument.presentationml.notesSlide+xml"/>
  <Override PartName="/ppt/notesSlides/notesSlide667.xml" ContentType="application/vnd.openxmlformats-officedocument.presentationml.notesSlide+xml"/>
  <Override PartName="/ppt/notesSlides/notesSlide668.xml" ContentType="application/vnd.openxmlformats-officedocument.presentationml.notesSlide+xml"/>
  <Override PartName="/ppt/notesSlides/notesSlide669.xml" ContentType="application/vnd.openxmlformats-officedocument.presentationml.notesSlide+xml"/>
  <Override PartName="/ppt/notesSlides/notesSlide670.xml" ContentType="application/vnd.openxmlformats-officedocument.presentationml.notesSlide+xml"/>
  <Override PartName="/ppt/notesSlides/notesSlide671.xml" ContentType="application/vnd.openxmlformats-officedocument.presentationml.notesSlide+xml"/>
  <Override PartName="/ppt/notesSlides/notesSlide672.xml" ContentType="application/vnd.openxmlformats-officedocument.presentationml.notesSlide+xml"/>
  <Override PartName="/ppt/notesSlides/notesSlide673.xml" ContentType="application/vnd.openxmlformats-officedocument.presentationml.notesSlide+xml"/>
  <Override PartName="/ppt/notesSlides/notesSlide674.xml" ContentType="application/vnd.openxmlformats-officedocument.presentationml.notesSlide+xml"/>
  <Override PartName="/ppt/notesSlides/notesSlide675.xml" ContentType="application/vnd.openxmlformats-officedocument.presentationml.notesSlide+xml"/>
  <Override PartName="/ppt/notesSlides/notesSlide676.xml" ContentType="application/vnd.openxmlformats-officedocument.presentationml.notesSlide+xml"/>
  <Override PartName="/ppt/notesSlides/notesSlide677.xml" ContentType="application/vnd.openxmlformats-officedocument.presentationml.notesSlide+xml"/>
  <Override PartName="/ppt/notesSlides/notesSlide678.xml" ContentType="application/vnd.openxmlformats-officedocument.presentationml.notesSlide+xml"/>
  <Override PartName="/ppt/notesSlides/notesSlide679.xml" ContentType="application/vnd.openxmlformats-officedocument.presentationml.notesSlide+xml"/>
  <Override PartName="/ppt/notesSlides/notesSlide680.xml" ContentType="application/vnd.openxmlformats-officedocument.presentationml.notesSlide+xml"/>
  <Override PartName="/ppt/notesSlides/notesSlide681.xml" ContentType="application/vnd.openxmlformats-officedocument.presentationml.notesSlide+xml"/>
  <Override PartName="/ppt/notesSlides/notesSlide682.xml" ContentType="application/vnd.openxmlformats-officedocument.presentationml.notesSlide+xml"/>
  <Override PartName="/ppt/notesSlides/notesSlide683.xml" ContentType="application/vnd.openxmlformats-officedocument.presentationml.notesSlide+xml"/>
  <Override PartName="/ppt/notesSlides/notesSlide684.xml" ContentType="application/vnd.openxmlformats-officedocument.presentationml.notesSlide+xml"/>
  <Override PartName="/ppt/notesSlides/notesSlide685.xml" ContentType="application/vnd.openxmlformats-officedocument.presentationml.notesSlide+xml"/>
  <Override PartName="/ppt/notesSlides/notesSlide686.xml" ContentType="application/vnd.openxmlformats-officedocument.presentationml.notesSlide+xml"/>
  <Override PartName="/ppt/notesSlides/notesSlide687.xml" ContentType="application/vnd.openxmlformats-officedocument.presentationml.notesSlide+xml"/>
  <Override PartName="/ppt/notesSlides/notesSlide688.xml" ContentType="application/vnd.openxmlformats-officedocument.presentationml.notesSlide+xml"/>
  <Override PartName="/ppt/notesSlides/notesSlide689.xml" ContentType="application/vnd.openxmlformats-officedocument.presentationml.notesSlide+xml"/>
  <Override PartName="/ppt/notesSlides/notesSlide690.xml" ContentType="application/vnd.openxmlformats-officedocument.presentationml.notesSlide+xml"/>
  <Override PartName="/ppt/notesSlides/notesSlide691.xml" ContentType="application/vnd.openxmlformats-officedocument.presentationml.notesSlide+xml"/>
  <Override PartName="/ppt/notesSlides/notesSlide692.xml" ContentType="application/vnd.openxmlformats-officedocument.presentationml.notesSlide+xml"/>
  <Override PartName="/ppt/notesSlides/notesSlide693.xml" ContentType="application/vnd.openxmlformats-officedocument.presentationml.notesSlide+xml"/>
  <Override PartName="/ppt/notesSlides/notesSlide694.xml" ContentType="application/vnd.openxmlformats-officedocument.presentationml.notesSlide+xml"/>
  <Override PartName="/ppt/notesSlides/notesSlide695.xml" ContentType="application/vnd.openxmlformats-officedocument.presentationml.notesSlide+xml"/>
  <Override PartName="/ppt/notesSlides/notesSlide696.xml" ContentType="application/vnd.openxmlformats-officedocument.presentationml.notesSlide+xml"/>
  <Override PartName="/ppt/notesSlides/notesSlide697.xml" ContentType="application/vnd.openxmlformats-officedocument.presentationml.notesSlide+xml"/>
  <Override PartName="/ppt/notesSlides/notesSlide698.xml" ContentType="application/vnd.openxmlformats-officedocument.presentationml.notesSlide+xml"/>
  <Override PartName="/ppt/notesSlides/notesSlide699.xml" ContentType="application/vnd.openxmlformats-officedocument.presentationml.notesSlide+xml"/>
  <Override PartName="/ppt/notesSlides/notesSlide700.xml" ContentType="application/vnd.openxmlformats-officedocument.presentationml.notesSlide+xml"/>
  <Override PartName="/ppt/notesSlides/notesSlide701.xml" ContentType="application/vnd.openxmlformats-officedocument.presentationml.notesSlide+xml"/>
  <Override PartName="/ppt/notesSlides/notesSlide702.xml" ContentType="application/vnd.openxmlformats-officedocument.presentationml.notesSlide+xml"/>
  <Override PartName="/ppt/notesSlides/notesSlide703.xml" ContentType="application/vnd.openxmlformats-officedocument.presentationml.notesSlide+xml"/>
  <Override PartName="/ppt/notesSlides/notesSlide704.xml" ContentType="application/vnd.openxmlformats-officedocument.presentationml.notesSlide+xml"/>
  <Override PartName="/ppt/notesSlides/notesSlide705.xml" ContentType="application/vnd.openxmlformats-officedocument.presentationml.notesSlide+xml"/>
  <Override PartName="/ppt/notesSlides/notesSlide706.xml" ContentType="application/vnd.openxmlformats-officedocument.presentationml.notesSlide+xml"/>
  <Override PartName="/ppt/notesSlides/notesSlide707.xml" ContentType="application/vnd.openxmlformats-officedocument.presentationml.notesSlide+xml"/>
  <Override PartName="/ppt/notesSlides/notesSlide708.xml" ContentType="application/vnd.openxmlformats-officedocument.presentationml.notesSlide+xml"/>
  <Override PartName="/ppt/notesSlides/notesSlide709.xml" ContentType="application/vnd.openxmlformats-officedocument.presentationml.notesSlide+xml"/>
  <Override PartName="/ppt/notesSlides/notesSlide710.xml" ContentType="application/vnd.openxmlformats-officedocument.presentationml.notesSlide+xml"/>
  <Override PartName="/ppt/notesSlides/notesSlide711.xml" ContentType="application/vnd.openxmlformats-officedocument.presentationml.notesSlide+xml"/>
  <Override PartName="/ppt/notesSlides/notesSlide712.xml" ContentType="application/vnd.openxmlformats-officedocument.presentationml.notesSlide+xml"/>
  <Override PartName="/ppt/notesSlides/notesSlide713.xml" ContentType="application/vnd.openxmlformats-officedocument.presentationml.notesSlide+xml"/>
  <Override PartName="/ppt/notesSlides/notesSlide714.xml" ContentType="application/vnd.openxmlformats-officedocument.presentationml.notesSlide+xml"/>
  <Override PartName="/ppt/notesSlides/notesSlide715.xml" ContentType="application/vnd.openxmlformats-officedocument.presentationml.notesSlide+xml"/>
  <Override PartName="/ppt/notesSlides/notesSlide716.xml" ContentType="application/vnd.openxmlformats-officedocument.presentationml.notesSlide+xml"/>
  <Override PartName="/ppt/notesSlides/notesSlide717.xml" ContentType="application/vnd.openxmlformats-officedocument.presentationml.notesSlide+xml"/>
  <Override PartName="/ppt/notesSlides/notesSlide718.xml" ContentType="application/vnd.openxmlformats-officedocument.presentationml.notesSlide+xml"/>
  <Override PartName="/ppt/notesSlides/notesSlide719.xml" ContentType="application/vnd.openxmlformats-officedocument.presentationml.notesSlide+xml"/>
  <Override PartName="/ppt/notesSlides/notesSlide720.xml" ContentType="application/vnd.openxmlformats-officedocument.presentationml.notesSlide+xml"/>
  <Override PartName="/ppt/notesSlides/notesSlide721.xml" ContentType="application/vnd.openxmlformats-officedocument.presentationml.notesSlide+xml"/>
  <Override PartName="/ppt/notesSlides/notesSlide722.xml" ContentType="application/vnd.openxmlformats-officedocument.presentationml.notesSlide+xml"/>
  <Override PartName="/ppt/notesSlides/notesSlide723.xml" ContentType="application/vnd.openxmlformats-officedocument.presentationml.notesSlide+xml"/>
  <Override PartName="/ppt/notesSlides/notesSlide724.xml" ContentType="application/vnd.openxmlformats-officedocument.presentationml.notesSlide+xml"/>
  <Override PartName="/ppt/notesSlides/notesSlide725.xml" ContentType="application/vnd.openxmlformats-officedocument.presentationml.notesSlide+xml"/>
  <Override PartName="/ppt/notesSlides/notesSlide726.xml" ContentType="application/vnd.openxmlformats-officedocument.presentationml.notesSlide+xml"/>
  <Override PartName="/ppt/notesSlides/notesSlide727.xml" ContentType="application/vnd.openxmlformats-officedocument.presentationml.notesSlide+xml"/>
  <Override PartName="/ppt/notesSlides/notesSlide728.xml" ContentType="application/vnd.openxmlformats-officedocument.presentationml.notesSlide+xml"/>
  <Override PartName="/ppt/notesSlides/notesSlide729.xml" ContentType="application/vnd.openxmlformats-officedocument.presentationml.notesSlide+xml"/>
  <Override PartName="/ppt/notesSlides/notesSlide730.xml" ContentType="application/vnd.openxmlformats-officedocument.presentationml.notesSlide+xml"/>
  <Override PartName="/ppt/notesSlides/notesSlide731.xml" ContentType="application/vnd.openxmlformats-officedocument.presentationml.notesSlide+xml"/>
  <Override PartName="/ppt/notesSlides/notesSlide732.xml" ContentType="application/vnd.openxmlformats-officedocument.presentationml.notesSlide+xml"/>
  <Override PartName="/ppt/notesSlides/notesSlide733.xml" ContentType="application/vnd.openxmlformats-officedocument.presentationml.notesSlide+xml"/>
  <Override PartName="/ppt/notesSlides/notesSlide734.xml" ContentType="application/vnd.openxmlformats-officedocument.presentationml.notesSlide+xml"/>
  <Override PartName="/ppt/notesSlides/notesSlide735.xml" ContentType="application/vnd.openxmlformats-officedocument.presentationml.notesSlide+xml"/>
  <Override PartName="/ppt/notesSlides/notesSlide736.xml" ContentType="application/vnd.openxmlformats-officedocument.presentationml.notesSlide+xml"/>
  <Override PartName="/ppt/notesSlides/notesSlide737.xml" ContentType="application/vnd.openxmlformats-officedocument.presentationml.notesSlide+xml"/>
  <Override PartName="/ppt/notesSlides/notesSlide738.xml" ContentType="application/vnd.openxmlformats-officedocument.presentationml.notesSlide+xml"/>
  <Override PartName="/ppt/notesSlides/notesSlide739.xml" ContentType="application/vnd.openxmlformats-officedocument.presentationml.notesSlide+xml"/>
  <Override PartName="/ppt/notesSlides/notesSlide740.xml" ContentType="application/vnd.openxmlformats-officedocument.presentationml.notesSlide+xml"/>
  <Override PartName="/ppt/notesSlides/notesSlide741.xml" ContentType="application/vnd.openxmlformats-officedocument.presentationml.notesSlide+xml"/>
  <Override PartName="/ppt/notesSlides/notesSlide742.xml" ContentType="application/vnd.openxmlformats-officedocument.presentationml.notesSlide+xml"/>
  <Override PartName="/ppt/notesSlides/notesSlide743.xml" ContentType="application/vnd.openxmlformats-officedocument.presentationml.notesSlide+xml"/>
  <Override PartName="/ppt/notesSlides/notesSlide744.xml" ContentType="application/vnd.openxmlformats-officedocument.presentationml.notesSlide+xml"/>
  <Override PartName="/ppt/notesSlides/notesSlide7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748"/>
  </p:notesMasterIdLst>
  <p:sldIdLst>
    <p:sldId id="1001"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Lst>
  <p:sldSz cx="9144000" cy="5143500" type="screen16x9"/>
  <p:notesSz cx="6858000" cy="9144000"/>
  <p:embeddedFontLst>
    <p:embeddedFont>
      <p:font typeface="Roboto" panose="02000000000000000000" pitchFamily="2" charset="0"/>
      <p:regular r:id="rId749"/>
      <p:bold r:id="rId750"/>
      <p:italic r:id="rId751"/>
      <p:boldItalic r:id="rId7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son Cafe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2AAE5FE-E1A2-4BA0-BB92-42D620467C9C}">
  <a:tblStyle styleId="{92AAE5FE-E1A2-4BA0-BB92-42D620467C9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4" d="100"/>
          <a:sy n="144" d="100"/>
        </p:scale>
        <p:origin x="576"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671" Type="http://schemas.openxmlformats.org/officeDocument/2006/relationships/slide" Target="slides/slide670.xml"/><Relationship Id="rId727" Type="http://schemas.openxmlformats.org/officeDocument/2006/relationships/slide" Target="slides/slide72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531" Type="http://schemas.openxmlformats.org/officeDocument/2006/relationships/slide" Target="slides/slide530.xml"/><Relationship Id="rId573" Type="http://schemas.openxmlformats.org/officeDocument/2006/relationships/slide" Target="slides/slide572.xml"/><Relationship Id="rId629" Type="http://schemas.openxmlformats.org/officeDocument/2006/relationships/slide" Target="slides/slide628.xml"/><Relationship Id="rId170" Type="http://schemas.openxmlformats.org/officeDocument/2006/relationships/slide" Target="slides/slide169.xml"/><Relationship Id="rId226" Type="http://schemas.openxmlformats.org/officeDocument/2006/relationships/slide" Target="slides/slide225.xml"/><Relationship Id="rId433" Type="http://schemas.openxmlformats.org/officeDocument/2006/relationships/slide" Target="slides/slide432.xml"/><Relationship Id="rId268" Type="http://schemas.openxmlformats.org/officeDocument/2006/relationships/slide" Target="slides/slide267.xml"/><Relationship Id="rId475" Type="http://schemas.openxmlformats.org/officeDocument/2006/relationships/slide" Target="slides/slide474.xml"/><Relationship Id="rId640" Type="http://schemas.openxmlformats.org/officeDocument/2006/relationships/slide" Target="slides/slide639.xml"/><Relationship Id="rId682" Type="http://schemas.openxmlformats.org/officeDocument/2006/relationships/slide" Target="slides/slide681.xml"/><Relationship Id="rId738" Type="http://schemas.openxmlformats.org/officeDocument/2006/relationships/slide" Target="slides/slide73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00" Type="http://schemas.openxmlformats.org/officeDocument/2006/relationships/slide" Target="slides/slide499.xml"/><Relationship Id="rId542" Type="http://schemas.openxmlformats.org/officeDocument/2006/relationships/slide" Target="slides/slide541.xml"/><Relationship Id="rId584" Type="http://schemas.openxmlformats.org/officeDocument/2006/relationships/slide" Target="slides/slide583.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44" Type="http://schemas.openxmlformats.org/officeDocument/2006/relationships/slide" Target="slides/slide443.xml"/><Relationship Id="rId486" Type="http://schemas.openxmlformats.org/officeDocument/2006/relationships/slide" Target="slides/slide485.xml"/><Relationship Id="rId651" Type="http://schemas.openxmlformats.org/officeDocument/2006/relationships/slide" Target="slides/slide650.xml"/><Relationship Id="rId693" Type="http://schemas.openxmlformats.org/officeDocument/2006/relationships/slide" Target="slides/slide692.xml"/><Relationship Id="rId707" Type="http://schemas.openxmlformats.org/officeDocument/2006/relationships/slide" Target="slides/slide706.xml"/><Relationship Id="rId749" Type="http://schemas.openxmlformats.org/officeDocument/2006/relationships/font" Target="fonts/font1.fntdata"/><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511" Type="http://schemas.openxmlformats.org/officeDocument/2006/relationships/slide" Target="slides/slide510.xml"/><Relationship Id="rId553" Type="http://schemas.openxmlformats.org/officeDocument/2006/relationships/slide" Target="slides/slide552.xml"/><Relationship Id="rId609" Type="http://schemas.openxmlformats.org/officeDocument/2006/relationships/slide" Target="slides/slide608.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595" Type="http://schemas.openxmlformats.org/officeDocument/2006/relationships/slide" Target="slides/slide594.xml"/><Relationship Id="rId248" Type="http://schemas.openxmlformats.org/officeDocument/2006/relationships/slide" Target="slides/slide247.xml"/><Relationship Id="rId455" Type="http://schemas.openxmlformats.org/officeDocument/2006/relationships/slide" Target="slides/slide454.xml"/><Relationship Id="rId497" Type="http://schemas.openxmlformats.org/officeDocument/2006/relationships/slide" Target="slides/slide496.xml"/><Relationship Id="rId620" Type="http://schemas.openxmlformats.org/officeDocument/2006/relationships/slide" Target="slides/slide619.xml"/><Relationship Id="rId662" Type="http://schemas.openxmlformats.org/officeDocument/2006/relationships/slide" Target="slides/slide661.xml"/><Relationship Id="rId718" Type="http://schemas.openxmlformats.org/officeDocument/2006/relationships/slide" Target="slides/slide71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22" Type="http://schemas.openxmlformats.org/officeDocument/2006/relationships/slide" Target="slides/slide521.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564" Type="http://schemas.openxmlformats.org/officeDocument/2006/relationships/slide" Target="slides/slide563.xml"/><Relationship Id="rId259" Type="http://schemas.openxmlformats.org/officeDocument/2006/relationships/slide" Target="slides/slide258.xml"/><Relationship Id="rId424" Type="http://schemas.openxmlformats.org/officeDocument/2006/relationships/slide" Target="slides/slide423.xml"/><Relationship Id="rId466" Type="http://schemas.openxmlformats.org/officeDocument/2006/relationships/slide" Target="slides/slide465.xml"/><Relationship Id="rId631" Type="http://schemas.openxmlformats.org/officeDocument/2006/relationships/slide" Target="slides/slide630.xml"/><Relationship Id="rId673" Type="http://schemas.openxmlformats.org/officeDocument/2006/relationships/slide" Target="slides/slide672.xml"/><Relationship Id="rId729" Type="http://schemas.openxmlformats.org/officeDocument/2006/relationships/slide" Target="slides/slide72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533" Type="http://schemas.openxmlformats.org/officeDocument/2006/relationships/slide" Target="slides/slide532.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575" Type="http://schemas.openxmlformats.org/officeDocument/2006/relationships/slide" Target="slides/slide574.xml"/><Relationship Id="rId740" Type="http://schemas.openxmlformats.org/officeDocument/2006/relationships/slide" Target="slides/slide739.xml"/><Relationship Id="rId172" Type="http://schemas.openxmlformats.org/officeDocument/2006/relationships/slide" Target="slides/slide171.xml"/><Relationship Id="rId228" Type="http://schemas.openxmlformats.org/officeDocument/2006/relationships/slide" Target="slides/slide227.xml"/><Relationship Id="rId435" Type="http://schemas.openxmlformats.org/officeDocument/2006/relationships/slide" Target="slides/slide434.xml"/><Relationship Id="rId477" Type="http://schemas.openxmlformats.org/officeDocument/2006/relationships/slide" Target="slides/slide476.xml"/><Relationship Id="rId600" Type="http://schemas.openxmlformats.org/officeDocument/2006/relationships/slide" Target="slides/slide599.xml"/><Relationship Id="rId642" Type="http://schemas.openxmlformats.org/officeDocument/2006/relationships/slide" Target="slides/slide641.xml"/><Relationship Id="rId684" Type="http://schemas.openxmlformats.org/officeDocument/2006/relationships/slide" Target="slides/slide683.xml"/><Relationship Id="rId281" Type="http://schemas.openxmlformats.org/officeDocument/2006/relationships/slide" Target="slides/slide280.xml"/><Relationship Id="rId337" Type="http://schemas.openxmlformats.org/officeDocument/2006/relationships/slide" Target="slides/slide336.xml"/><Relationship Id="rId502" Type="http://schemas.openxmlformats.org/officeDocument/2006/relationships/slide" Target="slides/slide501.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544" Type="http://schemas.openxmlformats.org/officeDocument/2006/relationships/slide" Target="slides/slide543.xml"/><Relationship Id="rId586" Type="http://schemas.openxmlformats.org/officeDocument/2006/relationships/slide" Target="slides/slide585.xml"/><Relationship Id="rId751" Type="http://schemas.openxmlformats.org/officeDocument/2006/relationships/font" Target="fonts/font3.fntdata"/><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446" Type="http://schemas.openxmlformats.org/officeDocument/2006/relationships/slide" Target="slides/slide445.xml"/><Relationship Id="rId611" Type="http://schemas.openxmlformats.org/officeDocument/2006/relationships/slide" Target="slides/slide610.xml"/><Relationship Id="rId653" Type="http://schemas.openxmlformats.org/officeDocument/2006/relationships/slide" Target="slides/slide652.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88" Type="http://schemas.openxmlformats.org/officeDocument/2006/relationships/slide" Target="slides/slide487.xml"/><Relationship Id="rId695" Type="http://schemas.openxmlformats.org/officeDocument/2006/relationships/slide" Target="slides/slide694.xml"/><Relationship Id="rId709" Type="http://schemas.openxmlformats.org/officeDocument/2006/relationships/slide" Target="slides/slide708.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513" Type="http://schemas.openxmlformats.org/officeDocument/2006/relationships/slide" Target="slides/slide512.xml"/><Relationship Id="rId555" Type="http://schemas.openxmlformats.org/officeDocument/2006/relationships/slide" Target="slides/slide554.xml"/><Relationship Id="rId597" Type="http://schemas.openxmlformats.org/officeDocument/2006/relationships/slide" Target="slides/slide596.xml"/><Relationship Id="rId720" Type="http://schemas.openxmlformats.org/officeDocument/2006/relationships/slide" Target="slides/slide719.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457" Type="http://schemas.openxmlformats.org/officeDocument/2006/relationships/slide" Target="slides/slide456.xml"/><Relationship Id="rId622" Type="http://schemas.openxmlformats.org/officeDocument/2006/relationships/slide" Target="slides/slide621.xml"/><Relationship Id="rId261" Type="http://schemas.openxmlformats.org/officeDocument/2006/relationships/slide" Target="slides/slide260.xml"/><Relationship Id="rId499" Type="http://schemas.openxmlformats.org/officeDocument/2006/relationships/slide" Target="slides/slide498.xml"/><Relationship Id="rId664" Type="http://schemas.openxmlformats.org/officeDocument/2006/relationships/slide" Target="slides/slide663.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524" Type="http://schemas.openxmlformats.org/officeDocument/2006/relationships/slide" Target="slides/slide523.xml"/><Relationship Id="rId566" Type="http://schemas.openxmlformats.org/officeDocument/2006/relationships/slide" Target="slides/slide565.xml"/><Relationship Id="rId731" Type="http://schemas.openxmlformats.org/officeDocument/2006/relationships/slide" Target="slides/slide730.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426" Type="http://schemas.openxmlformats.org/officeDocument/2006/relationships/slide" Target="slides/slide425.xml"/><Relationship Id="rId633" Type="http://schemas.openxmlformats.org/officeDocument/2006/relationships/slide" Target="slides/slide632.xml"/><Relationship Id="rId230" Type="http://schemas.openxmlformats.org/officeDocument/2006/relationships/slide" Target="slides/slide229.xml"/><Relationship Id="rId468" Type="http://schemas.openxmlformats.org/officeDocument/2006/relationships/slide" Target="slides/slide467.xml"/><Relationship Id="rId675" Type="http://schemas.openxmlformats.org/officeDocument/2006/relationships/slide" Target="slides/slide674.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535" Type="http://schemas.openxmlformats.org/officeDocument/2006/relationships/slide" Target="slides/slide534.xml"/><Relationship Id="rId577" Type="http://schemas.openxmlformats.org/officeDocument/2006/relationships/slide" Target="slides/slide576.xml"/><Relationship Id="rId700" Type="http://schemas.openxmlformats.org/officeDocument/2006/relationships/slide" Target="slides/slide699.xml"/><Relationship Id="rId742" Type="http://schemas.openxmlformats.org/officeDocument/2006/relationships/slide" Target="slides/slide741.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slide" Target="slides/slide380.xml"/><Relationship Id="rId602" Type="http://schemas.openxmlformats.org/officeDocument/2006/relationships/slide" Target="slides/slide601.xml"/><Relationship Id="rId241" Type="http://schemas.openxmlformats.org/officeDocument/2006/relationships/slide" Target="slides/slide240.xml"/><Relationship Id="rId437" Type="http://schemas.openxmlformats.org/officeDocument/2006/relationships/slide" Target="slides/slide436.xml"/><Relationship Id="rId479" Type="http://schemas.openxmlformats.org/officeDocument/2006/relationships/slide" Target="slides/slide478.xml"/><Relationship Id="rId644" Type="http://schemas.openxmlformats.org/officeDocument/2006/relationships/slide" Target="slides/slide643.xml"/><Relationship Id="rId686" Type="http://schemas.openxmlformats.org/officeDocument/2006/relationships/slide" Target="slides/slide685.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490" Type="http://schemas.openxmlformats.org/officeDocument/2006/relationships/slide" Target="slides/slide489.xml"/><Relationship Id="rId504" Type="http://schemas.openxmlformats.org/officeDocument/2006/relationships/slide" Target="slides/slide503.xml"/><Relationship Id="rId546" Type="http://schemas.openxmlformats.org/officeDocument/2006/relationships/slide" Target="slides/slide545.xml"/><Relationship Id="rId711" Type="http://schemas.openxmlformats.org/officeDocument/2006/relationships/slide" Target="slides/slide710.xml"/><Relationship Id="rId753" Type="http://schemas.openxmlformats.org/officeDocument/2006/relationships/commentAuthors" Target="commentAuthors.xml"/><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406" Type="http://schemas.openxmlformats.org/officeDocument/2006/relationships/slide" Target="slides/slide405.xml"/><Relationship Id="rId588" Type="http://schemas.openxmlformats.org/officeDocument/2006/relationships/slide" Target="slides/slide587.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448" Type="http://schemas.openxmlformats.org/officeDocument/2006/relationships/slide" Target="slides/slide447.xml"/><Relationship Id="rId613" Type="http://schemas.openxmlformats.org/officeDocument/2006/relationships/slide" Target="slides/slide612.xml"/><Relationship Id="rId655" Type="http://schemas.openxmlformats.org/officeDocument/2006/relationships/slide" Target="slides/slide654.xml"/><Relationship Id="rId697" Type="http://schemas.openxmlformats.org/officeDocument/2006/relationships/slide" Target="slides/slide696.xml"/><Relationship Id="rId252" Type="http://schemas.openxmlformats.org/officeDocument/2006/relationships/slide" Target="slides/slide251.xml"/><Relationship Id="rId294" Type="http://schemas.openxmlformats.org/officeDocument/2006/relationships/slide" Target="slides/slide293.xml"/><Relationship Id="rId308" Type="http://schemas.openxmlformats.org/officeDocument/2006/relationships/slide" Target="slides/slide307.xml"/><Relationship Id="rId515" Type="http://schemas.openxmlformats.org/officeDocument/2006/relationships/slide" Target="slides/slide514.xml"/><Relationship Id="rId722" Type="http://schemas.openxmlformats.org/officeDocument/2006/relationships/slide" Target="slides/slide721.xml"/><Relationship Id="rId47" Type="http://schemas.openxmlformats.org/officeDocument/2006/relationships/slide" Target="slides/slide46.xml"/><Relationship Id="rId89" Type="http://schemas.openxmlformats.org/officeDocument/2006/relationships/slide" Target="slides/slide88.xml"/><Relationship Id="rId112" Type="http://schemas.openxmlformats.org/officeDocument/2006/relationships/slide" Target="slides/slide111.xml"/><Relationship Id="rId154" Type="http://schemas.openxmlformats.org/officeDocument/2006/relationships/slide" Target="slides/slide153.xml"/><Relationship Id="rId361" Type="http://schemas.openxmlformats.org/officeDocument/2006/relationships/slide" Target="slides/slide360.xml"/><Relationship Id="rId557" Type="http://schemas.openxmlformats.org/officeDocument/2006/relationships/slide" Target="slides/slide556.xml"/><Relationship Id="rId599" Type="http://schemas.openxmlformats.org/officeDocument/2006/relationships/slide" Target="slides/slide598.xml"/><Relationship Id="rId196" Type="http://schemas.openxmlformats.org/officeDocument/2006/relationships/slide" Target="slides/slide195.xml"/><Relationship Id="rId417" Type="http://schemas.openxmlformats.org/officeDocument/2006/relationships/slide" Target="slides/slide416.xml"/><Relationship Id="rId459" Type="http://schemas.openxmlformats.org/officeDocument/2006/relationships/slide" Target="slides/slide458.xml"/><Relationship Id="rId624" Type="http://schemas.openxmlformats.org/officeDocument/2006/relationships/slide" Target="slides/slide623.xml"/><Relationship Id="rId666" Type="http://schemas.openxmlformats.org/officeDocument/2006/relationships/slide" Target="slides/slide665.xml"/><Relationship Id="rId16" Type="http://schemas.openxmlformats.org/officeDocument/2006/relationships/slide" Target="slides/slide15.xml"/><Relationship Id="rId221" Type="http://schemas.openxmlformats.org/officeDocument/2006/relationships/slide" Target="slides/slide220.xml"/><Relationship Id="rId263" Type="http://schemas.openxmlformats.org/officeDocument/2006/relationships/slide" Target="slides/slide262.xml"/><Relationship Id="rId319" Type="http://schemas.openxmlformats.org/officeDocument/2006/relationships/slide" Target="slides/slide318.xml"/><Relationship Id="rId470" Type="http://schemas.openxmlformats.org/officeDocument/2006/relationships/slide" Target="slides/slide469.xml"/><Relationship Id="rId526" Type="http://schemas.openxmlformats.org/officeDocument/2006/relationships/slide" Target="slides/slide525.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568" Type="http://schemas.openxmlformats.org/officeDocument/2006/relationships/slide" Target="slides/slide567.xml"/><Relationship Id="rId733" Type="http://schemas.openxmlformats.org/officeDocument/2006/relationships/slide" Target="slides/slide732.xml"/><Relationship Id="rId165" Type="http://schemas.openxmlformats.org/officeDocument/2006/relationships/slide" Target="slides/slide164.xml"/><Relationship Id="rId372" Type="http://schemas.openxmlformats.org/officeDocument/2006/relationships/slide" Target="slides/slide371.xml"/><Relationship Id="rId428" Type="http://schemas.openxmlformats.org/officeDocument/2006/relationships/slide" Target="slides/slide427.xml"/><Relationship Id="rId635" Type="http://schemas.openxmlformats.org/officeDocument/2006/relationships/slide" Target="slides/slide634.xml"/><Relationship Id="rId677" Type="http://schemas.openxmlformats.org/officeDocument/2006/relationships/slide" Target="slides/slide676.xml"/><Relationship Id="rId232" Type="http://schemas.openxmlformats.org/officeDocument/2006/relationships/slide" Target="slides/slide231.xml"/><Relationship Id="rId274" Type="http://schemas.openxmlformats.org/officeDocument/2006/relationships/slide" Target="slides/slide273.xml"/><Relationship Id="rId481" Type="http://schemas.openxmlformats.org/officeDocument/2006/relationships/slide" Target="slides/slide480.xml"/><Relationship Id="rId702" Type="http://schemas.openxmlformats.org/officeDocument/2006/relationships/slide" Target="slides/slide701.xml"/><Relationship Id="rId27" Type="http://schemas.openxmlformats.org/officeDocument/2006/relationships/slide" Target="slides/slide26.xml"/><Relationship Id="rId69" Type="http://schemas.openxmlformats.org/officeDocument/2006/relationships/slide" Target="slides/slide68.xml"/><Relationship Id="rId134" Type="http://schemas.openxmlformats.org/officeDocument/2006/relationships/slide" Target="slides/slide133.xml"/><Relationship Id="rId537" Type="http://schemas.openxmlformats.org/officeDocument/2006/relationships/slide" Target="slides/slide536.xml"/><Relationship Id="rId579" Type="http://schemas.openxmlformats.org/officeDocument/2006/relationships/slide" Target="slides/slide578.xml"/><Relationship Id="rId744" Type="http://schemas.openxmlformats.org/officeDocument/2006/relationships/slide" Target="slides/slide743.xml"/><Relationship Id="rId80" Type="http://schemas.openxmlformats.org/officeDocument/2006/relationships/slide" Target="slides/slide79.xml"/><Relationship Id="rId176" Type="http://schemas.openxmlformats.org/officeDocument/2006/relationships/slide" Target="slides/slide175.xml"/><Relationship Id="rId341" Type="http://schemas.openxmlformats.org/officeDocument/2006/relationships/slide" Target="slides/slide340.xml"/><Relationship Id="rId383" Type="http://schemas.openxmlformats.org/officeDocument/2006/relationships/slide" Target="slides/slide382.xml"/><Relationship Id="rId439" Type="http://schemas.openxmlformats.org/officeDocument/2006/relationships/slide" Target="slides/slide438.xml"/><Relationship Id="rId590" Type="http://schemas.openxmlformats.org/officeDocument/2006/relationships/slide" Target="slides/slide589.xml"/><Relationship Id="rId604" Type="http://schemas.openxmlformats.org/officeDocument/2006/relationships/slide" Target="slides/slide603.xml"/><Relationship Id="rId646" Type="http://schemas.openxmlformats.org/officeDocument/2006/relationships/slide" Target="slides/slide645.xml"/><Relationship Id="rId201" Type="http://schemas.openxmlformats.org/officeDocument/2006/relationships/slide" Target="slides/slide200.xml"/><Relationship Id="rId243" Type="http://schemas.openxmlformats.org/officeDocument/2006/relationships/slide" Target="slides/slide242.xml"/><Relationship Id="rId285" Type="http://schemas.openxmlformats.org/officeDocument/2006/relationships/slide" Target="slides/slide284.xml"/><Relationship Id="rId450" Type="http://schemas.openxmlformats.org/officeDocument/2006/relationships/slide" Target="slides/slide449.xml"/><Relationship Id="rId506" Type="http://schemas.openxmlformats.org/officeDocument/2006/relationships/slide" Target="slides/slide505.xml"/><Relationship Id="rId688" Type="http://schemas.openxmlformats.org/officeDocument/2006/relationships/slide" Target="slides/slide687.xml"/><Relationship Id="rId38" Type="http://schemas.openxmlformats.org/officeDocument/2006/relationships/slide" Target="slides/slide37.xml"/><Relationship Id="rId103" Type="http://schemas.openxmlformats.org/officeDocument/2006/relationships/slide" Target="slides/slide102.xml"/><Relationship Id="rId310" Type="http://schemas.openxmlformats.org/officeDocument/2006/relationships/slide" Target="slides/slide309.xml"/><Relationship Id="rId492" Type="http://schemas.openxmlformats.org/officeDocument/2006/relationships/slide" Target="slides/slide491.xml"/><Relationship Id="rId548" Type="http://schemas.openxmlformats.org/officeDocument/2006/relationships/slide" Target="slides/slide547.xml"/><Relationship Id="rId713" Type="http://schemas.openxmlformats.org/officeDocument/2006/relationships/slide" Target="slides/slide712.xml"/><Relationship Id="rId755" Type="http://schemas.openxmlformats.org/officeDocument/2006/relationships/viewProps" Target="viewProps.xml"/><Relationship Id="rId91" Type="http://schemas.openxmlformats.org/officeDocument/2006/relationships/slide" Target="slides/slide90.xml"/><Relationship Id="rId145" Type="http://schemas.openxmlformats.org/officeDocument/2006/relationships/slide" Target="slides/slide144.xml"/><Relationship Id="rId187" Type="http://schemas.openxmlformats.org/officeDocument/2006/relationships/slide" Target="slides/slide186.xml"/><Relationship Id="rId352" Type="http://schemas.openxmlformats.org/officeDocument/2006/relationships/slide" Target="slides/slide351.xml"/><Relationship Id="rId394" Type="http://schemas.openxmlformats.org/officeDocument/2006/relationships/slide" Target="slides/slide393.xml"/><Relationship Id="rId408" Type="http://schemas.openxmlformats.org/officeDocument/2006/relationships/slide" Target="slides/slide407.xml"/><Relationship Id="rId615" Type="http://schemas.openxmlformats.org/officeDocument/2006/relationships/slide" Target="slides/slide614.xml"/><Relationship Id="rId212" Type="http://schemas.openxmlformats.org/officeDocument/2006/relationships/slide" Target="slides/slide211.xml"/><Relationship Id="rId254" Type="http://schemas.openxmlformats.org/officeDocument/2006/relationships/slide" Target="slides/slide253.xml"/><Relationship Id="rId657" Type="http://schemas.openxmlformats.org/officeDocument/2006/relationships/slide" Target="slides/slide656.xml"/><Relationship Id="rId699" Type="http://schemas.openxmlformats.org/officeDocument/2006/relationships/slide" Target="slides/slide698.xml"/><Relationship Id="rId49" Type="http://schemas.openxmlformats.org/officeDocument/2006/relationships/slide" Target="slides/slide48.xml"/><Relationship Id="rId114" Type="http://schemas.openxmlformats.org/officeDocument/2006/relationships/slide" Target="slides/slide113.xml"/><Relationship Id="rId296" Type="http://schemas.openxmlformats.org/officeDocument/2006/relationships/slide" Target="slides/slide295.xml"/><Relationship Id="rId461" Type="http://schemas.openxmlformats.org/officeDocument/2006/relationships/slide" Target="slides/slide460.xml"/><Relationship Id="rId517" Type="http://schemas.openxmlformats.org/officeDocument/2006/relationships/slide" Target="slides/slide516.xml"/><Relationship Id="rId559" Type="http://schemas.openxmlformats.org/officeDocument/2006/relationships/slide" Target="slides/slide558.xml"/><Relationship Id="rId724" Type="http://schemas.openxmlformats.org/officeDocument/2006/relationships/slide" Target="slides/slide723.xml"/><Relationship Id="rId60" Type="http://schemas.openxmlformats.org/officeDocument/2006/relationships/slide" Target="slides/slide59.xml"/><Relationship Id="rId156" Type="http://schemas.openxmlformats.org/officeDocument/2006/relationships/slide" Target="slides/slide155.xml"/><Relationship Id="rId198" Type="http://schemas.openxmlformats.org/officeDocument/2006/relationships/slide" Target="slides/slide197.xml"/><Relationship Id="rId321" Type="http://schemas.openxmlformats.org/officeDocument/2006/relationships/slide" Target="slides/slide320.xml"/><Relationship Id="rId363" Type="http://schemas.openxmlformats.org/officeDocument/2006/relationships/slide" Target="slides/slide362.xml"/><Relationship Id="rId419" Type="http://schemas.openxmlformats.org/officeDocument/2006/relationships/slide" Target="slides/slide418.xml"/><Relationship Id="rId570" Type="http://schemas.openxmlformats.org/officeDocument/2006/relationships/slide" Target="slides/slide569.xml"/><Relationship Id="rId626" Type="http://schemas.openxmlformats.org/officeDocument/2006/relationships/slide" Target="slides/slide625.xml"/><Relationship Id="rId223" Type="http://schemas.openxmlformats.org/officeDocument/2006/relationships/slide" Target="slides/slide222.xml"/><Relationship Id="rId430" Type="http://schemas.openxmlformats.org/officeDocument/2006/relationships/slide" Target="slides/slide429.xml"/><Relationship Id="rId668" Type="http://schemas.openxmlformats.org/officeDocument/2006/relationships/slide" Target="slides/slide667.xml"/><Relationship Id="rId18" Type="http://schemas.openxmlformats.org/officeDocument/2006/relationships/slide" Target="slides/slide17.xml"/><Relationship Id="rId265" Type="http://schemas.openxmlformats.org/officeDocument/2006/relationships/slide" Target="slides/slide264.xml"/><Relationship Id="rId472" Type="http://schemas.openxmlformats.org/officeDocument/2006/relationships/slide" Target="slides/slide471.xml"/><Relationship Id="rId528" Type="http://schemas.openxmlformats.org/officeDocument/2006/relationships/slide" Target="slides/slide527.xml"/><Relationship Id="rId735" Type="http://schemas.openxmlformats.org/officeDocument/2006/relationships/slide" Target="slides/slide734.xml"/><Relationship Id="rId125" Type="http://schemas.openxmlformats.org/officeDocument/2006/relationships/slide" Target="slides/slide124.xml"/><Relationship Id="rId167" Type="http://schemas.openxmlformats.org/officeDocument/2006/relationships/slide" Target="slides/slide166.xml"/><Relationship Id="rId332" Type="http://schemas.openxmlformats.org/officeDocument/2006/relationships/slide" Target="slides/slide331.xml"/><Relationship Id="rId374" Type="http://schemas.openxmlformats.org/officeDocument/2006/relationships/slide" Target="slides/slide373.xml"/><Relationship Id="rId581" Type="http://schemas.openxmlformats.org/officeDocument/2006/relationships/slide" Target="slides/slide580.xml"/><Relationship Id="rId71" Type="http://schemas.openxmlformats.org/officeDocument/2006/relationships/slide" Target="slides/slide70.xml"/><Relationship Id="rId234" Type="http://schemas.openxmlformats.org/officeDocument/2006/relationships/slide" Target="slides/slide233.xml"/><Relationship Id="rId637" Type="http://schemas.openxmlformats.org/officeDocument/2006/relationships/slide" Target="slides/slide636.xml"/><Relationship Id="rId679" Type="http://schemas.openxmlformats.org/officeDocument/2006/relationships/slide" Target="slides/slide678.xml"/><Relationship Id="rId2" Type="http://schemas.openxmlformats.org/officeDocument/2006/relationships/slide" Target="slides/slide1.xml"/><Relationship Id="rId29" Type="http://schemas.openxmlformats.org/officeDocument/2006/relationships/slide" Target="slides/slide28.xml"/><Relationship Id="rId276" Type="http://schemas.openxmlformats.org/officeDocument/2006/relationships/slide" Target="slides/slide275.xml"/><Relationship Id="rId441" Type="http://schemas.openxmlformats.org/officeDocument/2006/relationships/slide" Target="slides/slide440.xml"/><Relationship Id="rId483" Type="http://schemas.openxmlformats.org/officeDocument/2006/relationships/slide" Target="slides/slide482.xml"/><Relationship Id="rId539" Type="http://schemas.openxmlformats.org/officeDocument/2006/relationships/slide" Target="slides/slide538.xml"/><Relationship Id="rId690" Type="http://schemas.openxmlformats.org/officeDocument/2006/relationships/slide" Target="slides/slide689.xml"/><Relationship Id="rId704" Type="http://schemas.openxmlformats.org/officeDocument/2006/relationships/slide" Target="slides/slide703.xml"/><Relationship Id="rId746" Type="http://schemas.openxmlformats.org/officeDocument/2006/relationships/slide" Target="slides/slide745.xml"/><Relationship Id="rId40" Type="http://schemas.openxmlformats.org/officeDocument/2006/relationships/slide" Target="slides/slide39.xml"/><Relationship Id="rId136" Type="http://schemas.openxmlformats.org/officeDocument/2006/relationships/slide" Target="slides/slide135.xml"/><Relationship Id="rId178" Type="http://schemas.openxmlformats.org/officeDocument/2006/relationships/slide" Target="slides/slide177.xml"/><Relationship Id="rId301" Type="http://schemas.openxmlformats.org/officeDocument/2006/relationships/slide" Target="slides/slide300.xml"/><Relationship Id="rId343" Type="http://schemas.openxmlformats.org/officeDocument/2006/relationships/slide" Target="slides/slide342.xml"/><Relationship Id="rId550" Type="http://schemas.openxmlformats.org/officeDocument/2006/relationships/slide" Target="slides/slide549.xml"/><Relationship Id="rId82" Type="http://schemas.openxmlformats.org/officeDocument/2006/relationships/slide" Target="slides/slide81.xml"/><Relationship Id="rId203" Type="http://schemas.openxmlformats.org/officeDocument/2006/relationships/slide" Target="slides/slide202.xml"/><Relationship Id="rId385" Type="http://schemas.openxmlformats.org/officeDocument/2006/relationships/slide" Target="slides/slide384.xml"/><Relationship Id="rId592" Type="http://schemas.openxmlformats.org/officeDocument/2006/relationships/slide" Target="slides/slide591.xml"/><Relationship Id="rId606" Type="http://schemas.openxmlformats.org/officeDocument/2006/relationships/slide" Target="slides/slide605.xml"/><Relationship Id="rId648" Type="http://schemas.openxmlformats.org/officeDocument/2006/relationships/slide" Target="slides/slide647.xml"/><Relationship Id="rId245" Type="http://schemas.openxmlformats.org/officeDocument/2006/relationships/slide" Target="slides/slide244.xml"/><Relationship Id="rId287" Type="http://schemas.openxmlformats.org/officeDocument/2006/relationships/slide" Target="slides/slide286.xml"/><Relationship Id="rId410" Type="http://schemas.openxmlformats.org/officeDocument/2006/relationships/slide" Target="slides/slide409.xml"/><Relationship Id="rId452" Type="http://schemas.openxmlformats.org/officeDocument/2006/relationships/slide" Target="slides/slide451.xml"/><Relationship Id="rId494" Type="http://schemas.openxmlformats.org/officeDocument/2006/relationships/slide" Target="slides/slide493.xml"/><Relationship Id="rId508" Type="http://schemas.openxmlformats.org/officeDocument/2006/relationships/slide" Target="slides/slide507.xml"/><Relationship Id="rId715" Type="http://schemas.openxmlformats.org/officeDocument/2006/relationships/slide" Target="slides/slide714.xml"/><Relationship Id="rId105" Type="http://schemas.openxmlformats.org/officeDocument/2006/relationships/slide" Target="slides/slide104.xml"/><Relationship Id="rId147" Type="http://schemas.openxmlformats.org/officeDocument/2006/relationships/slide" Target="slides/slide146.xml"/><Relationship Id="rId312" Type="http://schemas.openxmlformats.org/officeDocument/2006/relationships/slide" Target="slides/slide311.xml"/><Relationship Id="rId354" Type="http://schemas.openxmlformats.org/officeDocument/2006/relationships/slide" Target="slides/slide353.xml"/><Relationship Id="rId757" Type="http://schemas.openxmlformats.org/officeDocument/2006/relationships/tableStyles" Target="tableStyles.xml"/><Relationship Id="rId51" Type="http://schemas.openxmlformats.org/officeDocument/2006/relationships/slide" Target="slides/slide50.xml"/><Relationship Id="rId93" Type="http://schemas.openxmlformats.org/officeDocument/2006/relationships/slide" Target="slides/slide92.xml"/><Relationship Id="rId189" Type="http://schemas.openxmlformats.org/officeDocument/2006/relationships/slide" Target="slides/slide188.xml"/><Relationship Id="rId396" Type="http://schemas.openxmlformats.org/officeDocument/2006/relationships/slide" Target="slides/slide395.xml"/><Relationship Id="rId561" Type="http://schemas.openxmlformats.org/officeDocument/2006/relationships/slide" Target="slides/slide560.xml"/><Relationship Id="rId617" Type="http://schemas.openxmlformats.org/officeDocument/2006/relationships/slide" Target="slides/slide616.xml"/><Relationship Id="rId659" Type="http://schemas.openxmlformats.org/officeDocument/2006/relationships/slide" Target="slides/slide658.xml"/><Relationship Id="rId214" Type="http://schemas.openxmlformats.org/officeDocument/2006/relationships/slide" Target="slides/slide213.xml"/><Relationship Id="rId256" Type="http://schemas.openxmlformats.org/officeDocument/2006/relationships/slide" Target="slides/slide255.xml"/><Relationship Id="rId298" Type="http://schemas.openxmlformats.org/officeDocument/2006/relationships/slide" Target="slides/slide297.xml"/><Relationship Id="rId421" Type="http://schemas.openxmlformats.org/officeDocument/2006/relationships/slide" Target="slides/slide420.xml"/><Relationship Id="rId463" Type="http://schemas.openxmlformats.org/officeDocument/2006/relationships/slide" Target="slides/slide462.xml"/><Relationship Id="rId519" Type="http://schemas.openxmlformats.org/officeDocument/2006/relationships/slide" Target="slides/slide518.xml"/><Relationship Id="rId670" Type="http://schemas.openxmlformats.org/officeDocument/2006/relationships/slide" Target="slides/slide669.xml"/><Relationship Id="rId116" Type="http://schemas.openxmlformats.org/officeDocument/2006/relationships/slide" Target="slides/slide115.xml"/><Relationship Id="rId158" Type="http://schemas.openxmlformats.org/officeDocument/2006/relationships/slide" Target="slides/slide157.xml"/><Relationship Id="rId323" Type="http://schemas.openxmlformats.org/officeDocument/2006/relationships/slide" Target="slides/slide322.xml"/><Relationship Id="rId530" Type="http://schemas.openxmlformats.org/officeDocument/2006/relationships/slide" Target="slides/slide529.xml"/><Relationship Id="rId726" Type="http://schemas.openxmlformats.org/officeDocument/2006/relationships/slide" Target="slides/slide725.xml"/><Relationship Id="rId20" Type="http://schemas.openxmlformats.org/officeDocument/2006/relationships/slide" Target="slides/slide19.xml"/><Relationship Id="rId62" Type="http://schemas.openxmlformats.org/officeDocument/2006/relationships/slide" Target="slides/slide61.xml"/><Relationship Id="rId365" Type="http://schemas.openxmlformats.org/officeDocument/2006/relationships/slide" Target="slides/slide364.xml"/><Relationship Id="rId572" Type="http://schemas.openxmlformats.org/officeDocument/2006/relationships/slide" Target="slides/slide571.xml"/><Relationship Id="rId628" Type="http://schemas.openxmlformats.org/officeDocument/2006/relationships/slide" Target="slides/slide627.xml"/><Relationship Id="rId225" Type="http://schemas.openxmlformats.org/officeDocument/2006/relationships/slide" Target="slides/slide224.xml"/><Relationship Id="rId267" Type="http://schemas.openxmlformats.org/officeDocument/2006/relationships/slide" Target="slides/slide266.xml"/><Relationship Id="rId432" Type="http://schemas.openxmlformats.org/officeDocument/2006/relationships/slide" Target="slides/slide431.xml"/><Relationship Id="rId474" Type="http://schemas.openxmlformats.org/officeDocument/2006/relationships/slide" Target="slides/slide473.xml"/><Relationship Id="rId127" Type="http://schemas.openxmlformats.org/officeDocument/2006/relationships/slide" Target="slides/slide126.xml"/><Relationship Id="rId681" Type="http://schemas.openxmlformats.org/officeDocument/2006/relationships/slide" Target="slides/slide680.xml"/><Relationship Id="rId737" Type="http://schemas.openxmlformats.org/officeDocument/2006/relationships/slide" Target="slides/slide736.xml"/><Relationship Id="rId31" Type="http://schemas.openxmlformats.org/officeDocument/2006/relationships/slide" Target="slides/slide30.xml"/><Relationship Id="rId73" Type="http://schemas.openxmlformats.org/officeDocument/2006/relationships/slide" Target="slides/slide72.xml"/><Relationship Id="rId169" Type="http://schemas.openxmlformats.org/officeDocument/2006/relationships/slide" Target="slides/slide168.xml"/><Relationship Id="rId334" Type="http://schemas.openxmlformats.org/officeDocument/2006/relationships/slide" Target="slides/slide333.xml"/><Relationship Id="rId376" Type="http://schemas.openxmlformats.org/officeDocument/2006/relationships/slide" Target="slides/slide375.xml"/><Relationship Id="rId541" Type="http://schemas.openxmlformats.org/officeDocument/2006/relationships/slide" Target="slides/slide540.xml"/><Relationship Id="rId583" Type="http://schemas.openxmlformats.org/officeDocument/2006/relationships/slide" Target="slides/slide582.xml"/><Relationship Id="rId639" Type="http://schemas.openxmlformats.org/officeDocument/2006/relationships/slide" Target="slides/slide63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422" Type="http://schemas.openxmlformats.org/officeDocument/2006/relationships/slide" Target="slides/slide421.xml"/><Relationship Id="rId443" Type="http://schemas.openxmlformats.org/officeDocument/2006/relationships/slide" Target="slides/slide442.xml"/><Relationship Id="rId464" Type="http://schemas.openxmlformats.org/officeDocument/2006/relationships/slide" Target="slides/slide463.xml"/><Relationship Id="rId650" Type="http://schemas.openxmlformats.org/officeDocument/2006/relationships/slide" Target="slides/slide649.xml"/><Relationship Id="rId303" Type="http://schemas.openxmlformats.org/officeDocument/2006/relationships/slide" Target="slides/slide302.xml"/><Relationship Id="rId485" Type="http://schemas.openxmlformats.org/officeDocument/2006/relationships/slide" Target="slides/slide484.xml"/><Relationship Id="rId692" Type="http://schemas.openxmlformats.org/officeDocument/2006/relationships/slide" Target="slides/slide691.xml"/><Relationship Id="rId706" Type="http://schemas.openxmlformats.org/officeDocument/2006/relationships/slide" Target="slides/slide705.xml"/><Relationship Id="rId748" Type="http://schemas.openxmlformats.org/officeDocument/2006/relationships/notesMaster" Target="notesMasters/notesMaster1.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510" Type="http://schemas.openxmlformats.org/officeDocument/2006/relationships/slide" Target="slides/slide509.xml"/><Relationship Id="rId552" Type="http://schemas.openxmlformats.org/officeDocument/2006/relationships/slide" Target="slides/slide551.xml"/><Relationship Id="rId594" Type="http://schemas.openxmlformats.org/officeDocument/2006/relationships/slide" Target="slides/slide593.xml"/><Relationship Id="rId608" Type="http://schemas.openxmlformats.org/officeDocument/2006/relationships/slide" Target="slides/slide60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slide" Target="slides/slide453.xml"/><Relationship Id="rId496" Type="http://schemas.openxmlformats.org/officeDocument/2006/relationships/slide" Target="slides/slide495.xml"/><Relationship Id="rId661" Type="http://schemas.openxmlformats.org/officeDocument/2006/relationships/slide" Target="slides/slide660.xml"/><Relationship Id="rId717" Type="http://schemas.openxmlformats.org/officeDocument/2006/relationships/slide" Target="slides/slide716.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521" Type="http://schemas.openxmlformats.org/officeDocument/2006/relationships/slide" Target="slides/slide520.xml"/><Relationship Id="rId563" Type="http://schemas.openxmlformats.org/officeDocument/2006/relationships/slide" Target="slides/slide562.xml"/><Relationship Id="rId619" Type="http://schemas.openxmlformats.org/officeDocument/2006/relationships/slide" Target="slides/slide61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465" Type="http://schemas.openxmlformats.org/officeDocument/2006/relationships/slide" Target="slides/slide464.xml"/><Relationship Id="rId630" Type="http://schemas.openxmlformats.org/officeDocument/2006/relationships/slide" Target="slides/slide629.xml"/><Relationship Id="rId672" Type="http://schemas.openxmlformats.org/officeDocument/2006/relationships/slide" Target="slides/slide671.xml"/><Relationship Id="rId728" Type="http://schemas.openxmlformats.org/officeDocument/2006/relationships/slide" Target="slides/slide72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532" Type="http://schemas.openxmlformats.org/officeDocument/2006/relationships/slide" Target="slides/slide531.xml"/><Relationship Id="rId574" Type="http://schemas.openxmlformats.org/officeDocument/2006/relationships/slide" Target="slides/slide573.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476" Type="http://schemas.openxmlformats.org/officeDocument/2006/relationships/slide" Target="slides/slide475.xml"/><Relationship Id="rId641" Type="http://schemas.openxmlformats.org/officeDocument/2006/relationships/slide" Target="slides/slide640.xml"/><Relationship Id="rId683" Type="http://schemas.openxmlformats.org/officeDocument/2006/relationships/slide" Target="slides/slide682.xml"/><Relationship Id="rId739" Type="http://schemas.openxmlformats.org/officeDocument/2006/relationships/slide" Target="slides/slide73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501" Type="http://schemas.openxmlformats.org/officeDocument/2006/relationships/slide" Target="slides/slide500.xml"/><Relationship Id="rId543" Type="http://schemas.openxmlformats.org/officeDocument/2006/relationships/slide" Target="slides/slide542.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585" Type="http://schemas.openxmlformats.org/officeDocument/2006/relationships/slide" Target="slides/slide584.xml"/><Relationship Id="rId750" Type="http://schemas.openxmlformats.org/officeDocument/2006/relationships/font" Target="fonts/font2.fntdata"/><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487" Type="http://schemas.openxmlformats.org/officeDocument/2006/relationships/slide" Target="slides/slide486.xml"/><Relationship Id="rId610" Type="http://schemas.openxmlformats.org/officeDocument/2006/relationships/slide" Target="slides/slide609.xml"/><Relationship Id="rId652" Type="http://schemas.openxmlformats.org/officeDocument/2006/relationships/slide" Target="slides/slide651.xml"/><Relationship Id="rId694" Type="http://schemas.openxmlformats.org/officeDocument/2006/relationships/slide" Target="slides/slide693.xml"/><Relationship Id="rId708" Type="http://schemas.openxmlformats.org/officeDocument/2006/relationships/slide" Target="slides/slide70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512" Type="http://schemas.openxmlformats.org/officeDocument/2006/relationships/slide" Target="slides/slide511.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554" Type="http://schemas.openxmlformats.org/officeDocument/2006/relationships/slide" Target="slides/slide553.xml"/><Relationship Id="rId596" Type="http://schemas.openxmlformats.org/officeDocument/2006/relationships/slide" Target="slides/slide595.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456" Type="http://schemas.openxmlformats.org/officeDocument/2006/relationships/slide" Target="slides/slide455.xml"/><Relationship Id="rId498" Type="http://schemas.openxmlformats.org/officeDocument/2006/relationships/slide" Target="slides/slide497.xml"/><Relationship Id="rId621" Type="http://schemas.openxmlformats.org/officeDocument/2006/relationships/slide" Target="slides/slide620.xml"/><Relationship Id="rId663" Type="http://schemas.openxmlformats.org/officeDocument/2006/relationships/slide" Target="slides/slide662.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23" Type="http://schemas.openxmlformats.org/officeDocument/2006/relationships/slide" Target="slides/slide522.xml"/><Relationship Id="rId719" Type="http://schemas.openxmlformats.org/officeDocument/2006/relationships/slide" Target="slides/slide718.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565" Type="http://schemas.openxmlformats.org/officeDocument/2006/relationships/slide" Target="slides/slide564.xml"/><Relationship Id="rId730" Type="http://schemas.openxmlformats.org/officeDocument/2006/relationships/slide" Target="slides/slide729.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467" Type="http://schemas.openxmlformats.org/officeDocument/2006/relationships/slide" Target="slides/slide466.xml"/><Relationship Id="rId632" Type="http://schemas.openxmlformats.org/officeDocument/2006/relationships/slide" Target="slides/slide631.xml"/><Relationship Id="rId271" Type="http://schemas.openxmlformats.org/officeDocument/2006/relationships/slide" Target="slides/slide270.xml"/><Relationship Id="rId674" Type="http://schemas.openxmlformats.org/officeDocument/2006/relationships/slide" Target="slides/slide673.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534" Type="http://schemas.openxmlformats.org/officeDocument/2006/relationships/slide" Target="slides/slide533.xml"/><Relationship Id="rId576" Type="http://schemas.openxmlformats.org/officeDocument/2006/relationships/slide" Target="slides/slide575.xml"/><Relationship Id="rId741" Type="http://schemas.openxmlformats.org/officeDocument/2006/relationships/slide" Target="slides/slide740.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openxmlformats.org/officeDocument/2006/relationships/slide" Target="slides/slide435.xml"/><Relationship Id="rId601" Type="http://schemas.openxmlformats.org/officeDocument/2006/relationships/slide" Target="slides/slide600.xml"/><Relationship Id="rId643" Type="http://schemas.openxmlformats.org/officeDocument/2006/relationships/slide" Target="slides/slide642.xml"/><Relationship Id="rId240" Type="http://schemas.openxmlformats.org/officeDocument/2006/relationships/slide" Target="slides/slide239.xml"/><Relationship Id="rId478" Type="http://schemas.openxmlformats.org/officeDocument/2006/relationships/slide" Target="slides/slide477.xml"/><Relationship Id="rId685" Type="http://schemas.openxmlformats.org/officeDocument/2006/relationships/slide" Target="slides/slide684.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503" Type="http://schemas.openxmlformats.org/officeDocument/2006/relationships/slide" Target="slides/slide502.xml"/><Relationship Id="rId545" Type="http://schemas.openxmlformats.org/officeDocument/2006/relationships/slide" Target="slides/slide544.xml"/><Relationship Id="rId587" Type="http://schemas.openxmlformats.org/officeDocument/2006/relationships/slide" Target="slides/slide586.xml"/><Relationship Id="rId710" Type="http://schemas.openxmlformats.org/officeDocument/2006/relationships/slide" Target="slides/slide709.xml"/><Relationship Id="rId752" Type="http://schemas.openxmlformats.org/officeDocument/2006/relationships/font" Target="fonts/font4.fntdata"/><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447" Type="http://schemas.openxmlformats.org/officeDocument/2006/relationships/slide" Target="slides/slide446.xml"/><Relationship Id="rId612" Type="http://schemas.openxmlformats.org/officeDocument/2006/relationships/slide" Target="slides/slide611.xml"/><Relationship Id="rId251" Type="http://schemas.openxmlformats.org/officeDocument/2006/relationships/slide" Target="slides/slide250.xml"/><Relationship Id="rId489" Type="http://schemas.openxmlformats.org/officeDocument/2006/relationships/slide" Target="slides/slide488.xml"/><Relationship Id="rId654" Type="http://schemas.openxmlformats.org/officeDocument/2006/relationships/slide" Target="slides/slide653.xml"/><Relationship Id="rId696" Type="http://schemas.openxmlformats.org/officeDocument/2006/relationships/slide" Target="slides/slide695.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514" Type="http://schemas.openxmlformats.org/officeDocument/2006/relationships/slide" Target="slides/slide513.xml"/><Relationship Id="rId556" Type="http://schemas.openxmlformats.org/officeDocument/2006/relationships/slide" Target="slides/slide555.xml"/><Relationship Id="rId721" Type="http://schemas.openxmlformats.org/officeDocument/2006/relationships/slide" Target="slides/slide720.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416" Type="http://schemas.openxmlformats.org/officeDocument/2006/relationships/slide" Target="slides/slide415.xml"/><Relationship Id="rId598" Type="http://schemas.openxmlformats.org/officeDocument/2006/relationships/slide" Target="slides/slide597.xml"/><Relationship Id="rId220" Type="http://schemas.openxmlformats.org/officeDocument/2006/relationships/slide" Target="slides/slide219.xml"/><Relationship Id="rId458" Type="http://schemas.openxmlformats.org/officeDocument/2006/relationships/slide" Target="slides/slide457.xml"/><Relationship Id="rId623" Type="http://schemas.openxmlformats.org/officeDocument/2006/relationships/slide" Target="slides/slide622.xml"/><Relationship Id="rId665" Type="http://schemas.openxmlformats.org/officeDocument/2006/relationships/slide" Target="slides/slide664.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525" Type="http://schemas.openxmlformats.org/officeDocument/2006/relationships/slide" Target="slides/slide524.xml"/><Relationship Id="rId567" Type="http://schemas.openxmlformats.org/officeDocument/2006/relationships/slide" Target="slides/slide566.xml"/><Relationship Id="rId732" Type="http://schemas.openxmlformats.org/officeDocument/2006/relationships/slide" Target="slides/slide731.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427" Type="http://schemas.openxmlformats.org/officeDocument/2006/relationships/slide" Target="slides/slide426.xml"/><Relationship Id="rId469" Type="http://schemas.openxmlformats.org/officeDocument/2006/relationships/slide" Target="slides/slide468.xml"/><Relationship Id="rId634" Type="http://schemas.openxmlformats.org/officeDocument/2006/relationships/slide" Target="slides/slide633.xml"/><Relationship Id="rId676" Type="http://schemas.openxmlformats.org/officeDocument/2006/relationships/slide" Target="slides/slide675.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480" Type="http://schemas.openxmlformats.org/officeDocument/2006/relationships/slide" Target="slides/slide479.xml"/><Relationship Id="rId536" Type="http://schemas.openxmlformats.org/officeDocument/2006/relationships/slide" Target="slides/slide535.xml"/><Relationship Id="rId701" Type="http://schemas.openxmlformats.org/officeDocument/2006/relationships/slide" Target="slides/slide700.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578" Type="http://schemas.openxmlformats.org/officeDocument/2006/relationships/slide" Target="slides/slide577.xml"/><Relationship Id="rId743" Type="http://schemas.openxmlformats.org/officeDocument/2006/relationships/slide" Target="slides/slide742.xml"/><Relationship Id="rId200" Type="http://schemas.openxmlformats.org/officeDocument/2006/relationships/slide" Target="slides/slide199.xml"/><Relationship Id="rId382" Type="http://schemas.openxmlformats.org/officeDocument/2006/relationships/slide" Target="slides/slide381.xml"/><Relationship Id="rId438" Type="http://schemas.openxmlformats.org/officeDocument/2006/relationships/slide" Target="slides/slide437.xml"/><Relationship Id="rId603" Type="http://schemas.openxmlformats.org/officeDocument/2006/relationships/slide" Target="slides/slide602.xml"/><Relationship Id="rId645" Type="http://schemas.openxmlformats.org/officeDocument/2006/relationships/slide" Target="slides/slide644.xml"/><Relationship Id="rId687" Type="http://schemas.openxmlformats.org/officeDocument/2006/relationships/slide" Target="slides/slide686.xml"/><Relationship Id="rId242" Type="http://schemas.openxmlformats.org/officeDocument/2006/relationships/slide" Target="slides/slide241.xml"/><Relationship Id="rId284" Type="http://schemas.openxmlformats.org/officeDocument/2006/relationships/slide" Target="slides/slide283.xml"/><Relationship Id="rId491" Type="http://schemas.openxmlformats.org/officeDocument/2006/relationships/slide" Target="slides/slide490.xml"/><Relationship Id="rId505" Type="http://schemas.openxmlformats.org/officeDocument/2006/relationships/slide" Target="slides/slide504.xml"/><Relationship Id="rId712" Type="http://schemas.openxmlformats.org/officeDocument/2006/relationships/slide" Target="slides/slide711.xml"/><Relationship Id="rId37" Type="http://schemas.openxmlformats.org/officeDocument/2006/relationships/slide" Target="slides/slide36.xml"/><Relationship Id="rId79" Type="http://schemas.openxmlformats.org/officeDocument/2006/relationships/slide" Target="slides/slide78.xml"/><Relationship Id="rId102" Type="http://schemas.openxmlformats.org/officeDocument/2006/relationships/slide" Target="slides/slide101.xml"/><Relationship Id="rId144" Type="http://schemas.openxmlformats.org/officeDocument/2006/relationships/slide" Target="slides/slide143.xml"/><Relationship Id="rId547" Type="http://schemas.openxmlformats.org/officeDocument/2006/relationships/slide" Target="slides/slide546.xml"/><Relationship Id="rId589" Type="http://schemas.openxmlformats.org/officeDocument/2006/relationships/slide" Target="slides/slide588.xml"/><Relationship Id="rId754" Type="http://schemas.openxmlformats.org/officeDocument/2006/relationships/presProps" Target="presProps.xml"/><Relationship Id="rId90" Type="http://schemas.openxmlformats.org/officeDocument/2006/relationships/slide" Target="slides/slide89.xml"/><Relationship Id="rId186" Type="http://schemas.openxmlformats.org/officeDocument/2006/relationships/slide" Target="slides/slide185.xml"/><Relationship Id="rId351" Type="http://schemas.openxmlformats.org/officeDocument/2006/relationships/slide" Target="slides/slide350.xml"/><Relationship Id="rId393" Type="http://schemas.openxmlformats.org/officeDocument/2006/relationships/slide" Target="slides/slide392.xml"/><Relationship Id="rId407" Type="http://schemas.openxmlformats.org/officeDocument/2006/relationships/slide" Target="slides/slide406.xml"/><Relationship Id="rId449" Type="http://schemas.openxmlformats.org/officeDocument/2006/relationships/slide" Target="slides/slide448.xml"/><Relationship Id="rId614" Type="http://schemas.openxmlformats.org/officeDocument/2006/relationships/slide" Target="slides/slide613.xml"/><Relationship Id="rId656" Type="http://schemas.openxmlformats.org/officeDocument/2006/relationships/slide" Target="slides/slide655.xml"/><Relationship Id="rId211" Type="http://schemas.openxmlformats.org/officeDocument/2006/relationships/slide" Target="slides/slide210.xml"/><Relationship Id="rId253" Type="http://schemas.openxmlformats.org/officeDocument/2006/relationships/slide" Target="slides/slide252.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slide" Target="slides/slide459.xml"/><Relationship Id="rId516" Type="http://schemas.openxmlformats.org/officeDocument/2006/relationships/slide" Target="slides/slide515.xml"/><Relationship Id="rId698" Type="http://schemas.openxmlformats.org/officeDocument/2006/relationships/slide" Target="slides/slide697.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558" Type="http://schemas.openxmlformats.org/officeDocument/2006/relationships/slide" Target="slides/slide557.xml"/><Relationship Id="rId723" Type="http://schemas.openxmlformats.org/officeDocument/2006/relationships/slide" Target="slides/slide722.xml"/><Relationship Id="rId155" Type="http://schemas.openxmlformats.org/officeDocument/2006/relationships/slide" Target="slides/slide154.xml"/><Relationship Id="rId197" Type="http://schemas.openxmlformats.org/officeDocument/2006/relationships/slide" Target="slides/slide196.xml"/><Relationship Id="rId362" Type="http://schemas.openxmlformats.org/officeDocument/2006/relationships/slide" Target="slides/slide361.xml"/><Relationship Id="rId418" Type="http://schemas.openxmlformats.org/officeDocument/2006/relationships/slide" Target="slides/slide417.xml"/><Relationship Id="rId625" Type="http://schemas.openxmlformats.org/officeDocument/2006/relationships/slide" Target="slides/slide624.xml"/><Relationship Id="rId222" Type="http://schemas.openxmlformats.org/officeDocument/2006/relationships/slide" Target="slides/slide221.xml"/><Relationship Id="rId264" Type="http://schemas.openxmlformats.org/officeDocument/2006/relationships/slide" Target="slides/slide263.xml"/><Relationship Id="rId471" Type="http://schemas.openxmlformats.org/officeDocument/2006/relationships/slide" Target="slides/slide470.xml"/><Relationship Id="rId667" Type="http://schemas.openxmlformats.org/officeDocument/2006/relationships/slide" Target="slides/slide666.xml"/><Relationship Id="rId17" Type="http://schemas.openxmlformats.org/officeDocument/2006/relationships/slide" Target="slides/slide16.xml"/><Relationship Id="rId59" Type="http://schemas.openxmlformats.org/officeDocument/2006/relationships/slide" Target="slides/slide58.xml"/><Relationship Id="rId124" Type="http://schemas.openxmlformats.org/officeDocument/2006/relationships/slide" Target="slides/slide123.xml"/><Relationship Id="rId527" Type="http://schemas.openxmlformats.org/officeDocument/2006/relationships/slide" Target="slides/slide526.xml"/><Relationship Id="rId569" Type="http://schemas.openxmlformats.org/officeDocument/2006/relationships/slide" Target="slides/slide568.xml"/><Relationship Id="rId734" Type="http://schemas.openxmlformats.org/officeDocument/2006/relationships/slide" Target="slides/slide733.xml"/><Relationship Id="rId70" Type="http://schemas.openxmlformats.org/officeDocument/2006/relationships/slide" Target="slides/slide69.xml"/><Relationship Id="rId166" Type="http://schemas.openxmlformats.org/officeDocument/2006/relationships/slide" Target="slides/slide165.xml"/><Relationship Id="rId331" Type="http://schemas.openxmlformats.org/officeDocument/2006/relationships/slide" Target="slides/slide330.xml"/><Relationship Id="rId373" Type="http://schemas.openxmlformats.org/officeDocument/2006/relationships/slide" Target="slides/slide372.xml"/><Relationship Id="rId429" Type="http://schemas.openxmlformats.org/officeDocument/2006/relationships/slide" Target="slides/slide428.xml"/><Relationship Id="rId580" Type="http://schemas.openxmlformats.org/officeDocument/2006/relationships/slide" Target="slides/slide579.xml"/><Relationship Id="rId636" Type="http://schemas.openxmlformats.org/officeDocument/2006/relationships/slide" Target="slides/slide635.xml"/><Relationship Id="rId1" Type="http://schemas.openxmlformats.org/officeDocument/2006/relationships/slideMaster" Target="slideMasters/slideMaster1.xml"/><Relationship Id="rId233" Type="http://schemas.openxmlformats.org/officeDocument/2006/relationships/slide" Target="slides/slide232.xml"/><Relationship Id="rId440" Type="http://schemas.openxmlformats.org/officeDocument/2006/relationships/slide" Target="slides/slide439.xml"/><Relationship Id="rId678" Type="http://schemas.openxmlformats.org/officeDocument/2006/relationships/slide" Target="slides/slide677.xml"/><Relationship Id="rId28" Type="http://schemas.openxmlformats.org/officeDocument/2006/relationships/slide" Target="slides/slide27.xml"/><Relationship Id="rId275" Type="http://schemas.openxmlformats.org/officeDocument/2006/relationships/slide" Target="slides/slide274.xml"/><Relationship Id="rId300" Type="http://schemas.openxmlformats.org/officeDocument/2006/relationships/slide" Target="slides/slide299.xml"/><Relationship Id="rId482" Type="http://schemas.openxmlformats.org/officeDocument/2006/relationships/slide" Target="slides/slide481.xml"/><Relationship Id="rId538" Type="http://schemas.openxmlformats.org/officeDocument/2006/relationships/slide" Target="slides/slide537.xml"/><Relationship Id="rId703" Type="http://schemas.openxmlformats.org/officeDocument/2006/relationships/slide" Target="slides/slide702.xml"/><Relationship Id="rId745" Type="http://schemas.openxmlformats.org/officeDocument/2006/relationships/slide" Target="slides/slide744.xml"/><Relationship Id="rId81" Type="http://schemas.openxmlformats.org/officeDocument/2006/relationships/slide" Target="slides/slide80.xml"/><Relationship Id="rId135" Type="http://schemas.openxmlformats.org/officeDocument/2006/relationships/slide" Target="slides/slide134.xml"/><Relationship Id="rId177" Type="http://schemas.openxmlformats.org/officeDocument/2006/relationships/slide" Target="slides/slide176.xml"/><Relationship Id="rId342" Type="http://schemas.openxmlformats.org/officeDocument/2006/relationships/slide" Target="slides/slide341.xml"/><Relationship Id="rId384" Type="http://schemas.openxmlformats.org/officeDocument/2006/relationships/slide" Target="slides/slide383.xml"/><Relationship Id="rId591" Type="http://schemas.openxmlformats.org/officeDocument/2006/relationships/slide" Target="slides/slide590.xml"/><Relationship Id="rId605" Type="http://schemas.openxmlformats.org/officeDocument/2006/relationships/slide" Target="slides/slide604.xml"/><Relationship Id="rId202" Type="http://schemas.openxmlformats.org/officeDocument/2006/relationships/slide" Target="slides/slide201.xml"/><Relationship Id="rId244" Type="http://schemas.openxmlformats.org/officeDocument/2006/relationships/slide" Target="slides/slide243.xml"/><Relationship Id="rId647" Type="http://schemas.openxmlformats.org/officeDocument/2006/relationships/slide" Target="slides/slide646.xml"/><Relationship Id="rId689" Type="http://schemas.openxmlformats.org/officeDocument/2006/relationships/slide" Target="slides/slide688.xml"/><Relationship Id="rId39" Type="http://schemas.openxmlformats.org/officeDocument/2006/relationships/slide" Target="slides/slide38.xml"/><Relationship Id="rId286" Type="http://schemas.openxmlformats.org/officeDocument/2006/relationships/slide" Target="slides/slide285.xml"/><Relationship Id="rId451" Type="http://schemas.openxmlformats.org/officeDocument/2006/relationships/slide" Target="slides/slide450.xml"/><Relationship Id="rId493" Type="http://schemas.openxmlformats.org/officeDocument/2006/relationships/slide" Target="slides/slide492.xml"/><Relationship Id="rId507" Type="http://schemas.openxmlformats.org/officeDocument/2006/relationships/slide" Target="slides/slide506.xml"/><Relationship Id="rId549" Type="http://schemas.openxmlformats.org/officeDocument/2006/relationships/slide" Target="slides/slide548.xml"/><Relationship Id="rId714" Type="http://schemas.openxmlformats.org/officeDocument/2006/relationships/slide" Target="slides/slide713.xml"/><Relationship Id="rId756" Type="http://schemas.openxmlformats.org/officeDocument/2006/relationships/theme" Target="theme/theme1.xml"/><Relationship Id="rId50" Type="http://schemas.openxmlformats.org/officeDocument/2006/relationships/slide" Target="slides/slide49.xml"/><Relationship Id="rId104" Type="http://schemas.openxmlformats.org/officeDocument/2006/relationships/slide" Target="slides/slide103.xml"/><Relationship Id="rId146" Type="http://schemas.openxmlformats.org/officeDocument/2006/relationships/slide" Target="slides/slide145.xml"/><Relationship Id="rId188" Type="http://schemas.openxmlformats.org/officeDocument/2006/relationships/slide" Target="slides/slide187.xml"/><Relationship Id="rId311" Type="http://schemas.openxmlformats.org/officeDocument/2006/relationships/slide" Target="slides/slide310.xml"/><Relationship Id="rId353" Type="http://schemas.openxmlformats.org/officeDocument/2006/relationships/slide" Target="slides/slide352.xml"/><Relationship Id="rId395" Type="http://schemas.openxmlformats.org/officeDocument/2006/relationships/slide" Target="slides/slide394.xml"/><Relationship Id="rId409" Type="http://schemas.openxmlformats.org/officeDocument/2006/relationships/slide" Target="slides/slide408.xml"/><Relationship Id="rId560" Type="http://schemas.openxmlformats.org/officeDocument/2006/relationships/slide" Target="slides/slide559.xml"/><Relationship Id="rId92" Type="http://schemas.openxmlformats.org/officeDocument/2006/relationships/slide" Target="slides/slide91.xml"/><Relationship Id="rId213" Type="http://schemas.openxmlformats.org/officeDocument/2006/relationships/slide" Target="slides/slide212.xml"/><Relationship Id="rId420" Type="http://schemas.openxmlformats.org/officeDocument/2006/relationships/slide" Target="slides/slide419.xml"/><Relationship Id="rId616" Type="http://schemas.openxmlformats.org/officeDocument/2006/relationships/slide" Target="slides/slide615.xml"/><Relationship Id="rId658" Type="http://schemas.openxmlformats.org/officeDocument/2006/relationships/slide" Target="slides/slide657.xml"/><Relationship Id="rId255" Type="http://schemas.openxmlformats.org/officeDocument/2006/relationships/slide" Target="slides/slide254.xml"/><Relationship Id="rId297" Type="http://schemas.openxmlformats.org/officeDocument/2006/relationships/slide" Target="slides/slide296.xml"/><Relationship Id="rId462" Type="http://schemas.openxmlformats.org/officeDocument/2006/relationships/slide" Target="slides/slide461.xml"/><Relationship Id="rId518" Type="http://schemas.openxmlformats.org/officeDocument/2006/relationships/slide" Target="slides/slide517.xml"/><Relationship Id="rId725" Type="http://schemas.openxmlformats.org/officeDocument/2006/relationships/slide" Target="slides/slide724.xml"/><Relationship Id="rId115" Type="http://schemas.openxmlformats.org/officeDocument/2006/relationships/slide" Target="slides/slide114.xml"/><Relationship Id="rId157" Type="http://schemas.openxmlformats.org/officeDocument/2006/relationships/slide" Target="slides/slide156.xml"/><Relationship Id="rId322" Type="http://schemas.openxmlformats.org/officeDocument/2006/relationships/slide" Target="slides/slide321.xml"/><Relationship Id="rId364" Type="http://schemas.openxmlformats.org/officeDocument/2006/relationships/slide" Target="slides/slide363.xml"/><Relationship Id="rId61" Type="http://schemas.openxmlformats.org/officeDocument/2006/relationships/slide" Target="slides/slide60.xml"/><Relationship Id="rId199" Type="http://schemas.openxmlformats.org/officeDocument/2006/relationships/slide" Target="slides/slide198.xml"/><Relationship Id="rId571" Type="http://schemas.openxmlformats.org/officeDocument/2006/relationships/slide" Target="slides/slide570.xml"/><Relationship Id="rId627" Type="http://schemas.openxmlformats.org/officeDocument/2006/relationships/slide" Target="slides/slide626.xml"/><Relationship Id="rId669" Type="http://schemas.openxmlformats.org/officeDocument/2006/relationships/slide" Target="slides/slide668.xml"/><Relationship Id="rId19" Type="http://schemas.openxmlformats.org/officeDocument/2006/relationships/slide" Target="slides/slide18.xml"/><Relationship Id="rId224" Type="http://schemas.openxmlformats.org/officeDocument/2006/relationships/slide" Target="slides/slide223.xml"/><Relationship Id="rId266" Type="http://schemas.openxmlformats.org/officeDocument/2006/relationships/slide" Target="slides/slide265.xml"/><Relationship Id="rId431" Type="http://schemas.openxmlformats.org/officeDocument/2006/relationships/slide" Target="slides/slide430.xml"/><Relationship Id="rId473" Type="http://schemas.openxmlformats.org/officeDocument/2006/relationships/slide" Target="slides/slide472.xml"/><Relationship Id="rId529" Type="http://schemas.openxmlformats.org/officeDocument/2006/relationships/slide" Target="slides/slide528.xml"/><Relationship Id="rId680" Type="http://schemas.openxmlformats.org/officeDocument/2006/relationships/slide" Target="slides/slide679.xml"/><Relationship Id="rId736" Type="http://schemas.openxmlformats.org/officeDocument/2006/relationships/slide" Target="slides/slide735.xml"/><Relationship Id="rId30" Type="http://schemas.openxmlformats.org/officeDocument/2006/relationships/slide" Target="slides/slide29.xml"/><Relationship Id="rId126" Type="http://schemas.openxmlformats.org/officeDocument/2006/relationships/slide" Target="slides/slide125.xml"/><Relationship Id="rId168" Type="http://schemas.openxmlformats.org/officeDocument/2006/relationships/slide" Target="slides/slide167.xml"/><Relationship Id="rId333" Type="http://schemas.openxmlformats.org/officeDocument/2006/relationships/slide" Target="slides/slide332.xml"/><Relationship Id="rId540" Type="http://schemas.openxmlformats.org/officeDocument/2006/relationships/slide" Target="slides/slide539.xml"/><Relationship Id="rId72" Type="http://schemas.openxmlformats.org/officeDocument/2006/relationships/slide" Target="slides/slide71.xml"/><Relationship Id="rId375" Type="http://schemas.openxmlformats.org/officeDocument/2006/relationships/slide" Target="slides/slide374.xml"/><Relationship Id="rId582" Type="http://schemas.openxmlformats.org/officeDocument/2006/relationships/slide" Target="slides/slide581.xml"/><Relationship Id="rId638" Type="http://schemas.openxmlformats.org/officeDocument/2006/relationships/slide" Target="slides/slide637.xml"/><Relationship Id="rId3" Type="http://schemas.openxmlformats.org/officeDocument/2006/relationships/slide" Target="slides/slide2.xml"/><Relationship Id="rId235" Type="http://schemas.openxmlformats.org/officeDocument/2006/relationships/slide" Target="slides/slide234.xml"/><Relationship Id="rId277" Type="http://schemas.openxmlformats.org/officeDocument/2006/relationships/slide" Target="slides/slide276.xml"/><Relationship Id="rId400" Type="http://schemas.openxmlformats.org/officeDocument/2006/relationships/slide" Target="slides/slide399.xml"/><Relationship Id="rId442" Type="http://schemas.openxmlformats.org/officeDocument/2006/relationships/slide" Target="slides/slide441.xml"/><Relationship Id="rId484" Type="http://schemas.openxmlformats.org/officeDocument/2006/relationships/slide" Target="slides/slide483.xml"/><Relationship Id="rId705" Type="http://schemas.openxmlformats.org/officeDocument/2006/relationships/slide" Target="slides/slide704.xml"/><Relationship Id="rId137" Type="http://schemas.openxmlformats.org/officeDocument/2006/relationships/slide" Target="slides/slide136.xml"/><Relationship Id="rId302" Type="http://schemas.openxmlformats.org/officeDocument/2006/relationships/slide" Target="slides/slide301.xml"/><Relationship Id="rId344" Type="http://schemas.openxmlformats.org/officeDocument/2006/relationships/slide" Target="slides/slide343.xml"/><Relationship Id="rId691" Type="http://schemas.openxmlformats.org/officeDocument/2006/relationships/slide" Target="slides/slide690.xml"/><Relationship Id="rId747" Type="http://schemas.openxmlformats.org/officeDocument/2006/relationships/slide" Target="slides/slide746.xml"/><Relationship Id="rId41" Type="http://schemas.openxmlformats.org/officeDocument/2006/relationships/slide" Target="slides/slide40.xml"/><Relationship Id="rId83" Type="http://schemas.openxmlformats.org/officeDocument/2006/relationships/slide" Target="slides/slide82.xml"/><Relationship Id="rId179" Type="http://schemas.openxmlformats.org/officeDocument/2006/relationships/slide" Target="slides/slide178.xml"/><Relationship Id="rId386" Type="http://schemas.openxmlformats.org/officeDocument/2006/relationships/slide" Target="slides/slide385.xml"/><Relationship Id="rId551" Type="http://schemas.openxmlformats.org/officeDocument/2006/relationships/slide" Target="slides/slide550.xml"/><Relationship Id="rId593" Type="http://schemas.openxmlformats.org/officeDocument/2006/relationships/slide" Target="slides/slide592.xml"/><Relationship Id="rId607" Type="http://schemas.openxmlformats.org/officeDocument/2006/relationships/slide" Target="slides/slide606.xml"/><Relationship Id="rId649" Type="http://schemas.openxmlformats.org/officeDocument/2006/relationships/slide" Target="slides/slide648.xml"/><Relationship Id="rId190" Type="http://schemas.openxmlformats.org/officeDocument/2006/relationships/slide" Target="slides/slide189.xml"/><Relationship Id="rId204" Type="http://schemas.openxmlformats.org/officeDocument/2006/relationships/slide" Target="slides/slide203.xml"/><Relationship Id="rId246" Type="http://schemas.openxmlformats.org/officeDocument/2006/relationships/slide" Target="slides/slide245.xml"/><Relationship Id="rId288" Type="http://schemas.openxmlformats.org/officeDocument/2006/relationships/slide" Target="slides/slide287.xml"/><Relationship Id="rId411" Type="http://schemas.openxmlformats.org/officeDocument/2006/relationships/slide" Target="slides/slide410.xml"/><Relationship Id="rId453" Type="http://schemas.openxmlformats.org/officeDocument/2006/relationships/slide" Target="slides/slide452.xml"/><Relationship Id="rId509" Type="http://schemas.openxmlformats.org/officeDocument/2006/relationships/slide" Target="slides/slide508.xml"/><Relationship Id="rId660" Type="http://schemas.openxmlformats.org/officeDocument/2006/relationships/slide" Target="slides/slide659.xml"/><Relationship Id="rId106" Type="http://schemas.openxmlformats.org/officeDocument/2006/relationships/slide" Target="slides/slide105.xml"/><Relationship Id="rId313" Type="http://schemas.openxmlformats.org/officeDocument/2006/relationships/slide" Target="slides/slide312.xml"/><Relationship Id="rId495" Type="http://schemas.openxmlformats.org/officeDocument/2006/relationships/slide" Target="slides/slide494.xml"/><Relationship Id="rId716" Type="http://schemas.openxmlformats.org/officeDocument/2006/relationships/slide" Target="slides/slide715.xml"/><Relationship Id="rId10" Type="http://schemas.openxmlformats.org/officeDocument/2006/relationships/slide" Target="slides/slide9.xml"/><Relationship Id="rId52" Type="http://schemas.openxmlformats.org/officeDocument/2006/relationships/slide" Target="slides/slide51.xml"/><Relationship Id="rId94" Type="http://schemas.openxmlformats.org/officeDocument/2006/relationships/slide" Target="slides/slide93.xml"/><Relationship Id="rId148" Type="http://schemas.openxmlformats.org/officeDocument/2006/relationships/slide" Target="slides/slide147.xml"/><Relationship Id="rId355" Type="http://schemas.openxmlformats.org/officeDocument/2006/relationships/slide" Target="slides/slide354.xml"/><Relationship Id="rId397" Type="http://schemas.openxmlformats.org/officeDocument/2006/relationships/slide" Target="slides/slide396.xml"/><Relationship Id="rId520" Type="http://schemas.openxmlformats.org/officeDocument/2006/relationships/slide" Target="slides/slide519.xml"/><Relationship Id="rId562" Type="http://schemas.openxmlformats.org/officeDocument/2006/relationships/slide" Target="slides/slide561.xml"/><Relationship Id="rId618" Type="http://schemas.openxmlformats.org/officeDocument/2006/relationships/slide" Target="slides/slide617.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3-06-23T02:49:18.059" idx="1">
    <p:pos x="3677" y="269"/>
    <p:text>histones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381.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382.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383.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384.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385.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386.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387.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388.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389.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0.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391.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392.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393.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394.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395.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396.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397.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398.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399.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00.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401.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402.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403.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404.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405.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406.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407.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408.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409.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0.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411.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412.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413.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414.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415.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416.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417.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418.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419.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0.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421.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422.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423.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424.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425.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426.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427.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428.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429.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0.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431.xml.rels><?xml version="1.0" encoding="UTF-8" standalone="yes"?>
<Relationships xmlns="http://schemas.openxmlformats.org/package/2006/relationships"><Relationship Id="rId2" Type="http://schemas.openxmlformats.org/officeDocument/2006/relationships/slide" Target="../slides/slide432.xml"/><Relationship Id="rId1" Type="http://schemas.openxmlformats.org/officeDocument/2006/relationships/notesMaster" Target="../notesMasters/notesMaster1.xml"/></Relationships>
</file>

<file path=ppt/notesSlides/_rels/notesSlide432.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433.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434.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435.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436.xml.rels><?xml version="1.0" encoding="UTF-8" standalone="yes"?>
<Relationships xmlns="http://schemas.openxmlformats.org/package/2006/relationships"><Relationship Id="rId2" Type="http://schemas.openxmlformats.org/officeDocument/2006/relationships/slide" Target="../slides/slide437.xml"/><Relationship Id="rId1" Type="http://schemas.openxmlformats.org/officeDocument/2006/relationships/notesMaster" Target="../notesMasters/notesMaster1.xml"/></Relationships>
</file>

<file path=ppt/notesSlides/_rels/notesSlide437.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438.xml.rels><?xml version="1.0" encoding="UTF-8" standalone="yes"?>
<Relationships xmlns="http://schemas.openxmlformats.org/package/2006/relationships"><Relationship Id="rId2" Type="http://schemas.openxmlformats.org/officeDocument/2006/relationships/slide" Target="../slides/slide439.xml"/><Relationship Id="rId1" Type="http://schemas.openxmlformats.org/officeDocument/2006/relationships/notesMaster" Target="../notesMasters/notesMaster1.xml"/></Relationships>
</file>

<file path=ppt/notesSlides/_rels/notesSlide439.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0.xml.rels><?xml version="1.0" encoding="UTF-8" standalone="yes"?>
<Relationships xmlns="http://schemas.openxmlformats.org/package/2006/relationships"><Relationship Id="rId2" Type="http://schemas.openxmlformats.org/officeDocument/2006/relationships/slide" Target="../slides/slide441.xml"/><Relationship Id="rId1" Type="http://schemas.openxmlformats.org/officeDocument/2006/relationships/notesMaster" Target="../notesMasters/notesMaster1.xml"/></Relationships>
</file>

<file path=ppt/notesSlides/_rels/notesSlide441.xml.rels><?xml version="1.0" encoding="UTF-8" standalone="yes"?>
<Relationships xmlns="http://schemas.openxmlformats.org/package/2006/relationships"><Relationship Id="rId2" Type="http://schemas.openxmlformats.org/officeDocument/2006/relationships/slide" Target="../slides/slide442.xml"/><Relationship Id="rId1" Type="http://schemas.openxmlformats.org/officeDocument/2006/relationships/notesMaster" Target="../notesMasters/notesMaster1.xml"/></Relationships>
</file>

<file path=ppt/notesSlides/_rels/notesSlide442.xml.rels><?xml version="1.0" encoding="UTF-8" standalone="yes"?>
<Relationships xmlns="http://schemas.openxmlformats.org/package/2006/relationships"><Relationship Id="rId2" Type="http://schemas.openxmlformats.org/officeDocument/2006/relationships/slide" Target="../slides/slide443.xml"/><Relationship Id="rId1" Type="http://schemas.openxmlformats.org/officeDocument/2006/relationships/notesMaster" Target="../notesMasters/notesMaster1.xml"/></Relationships>
</file>

<file path=ppt/notesSlides/_rels/notesSlide443.xml.rels><?xml version="1.0" encoding="UTF-8" standalone="yes"?>
<Relationships xmlns="http://schemas.openxmlformats.org/package/2006/relationships"><Relationship Id="rId2" Type="http://schemas.openxmlformats.org/officeDocument/2006/relationships/slide" Target="../slides/slide444.xml"/><Relationship Id="rId1" Type="http://schemas.openxmlformats.org/officeDocument/2006/relationships/notesMaster" Target="../notesMasters/notesMaster1.xml"/></Relationships>
</file>

<file path=ppt/notesSlides/_rels/notesSlide444.xml.rels><?xml version="1.0" encoding="UTF-8" standalone="yes"?>
<Relationships xmlns="http://schemas.openxmlformats.org/package/2006/relationships"><Relationship Id="rId2" Type="http://schemas.openxmlformats.org/officeDocument/2006/relationships/slide" Target="../slides/slide445.xml"/><Relationship Id="rId1" Type="http://schemas.openxmlformats.org/officeDocument/2006/relationships/notesMaster" Target="../notesMasters/notesMaster1.xml"/></Relationships>
</file>

<file path=ppt/notesSlides/_rels/notesSlide445.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446.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447.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_rels/notesSlide448.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449.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0.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451.xml.rels><?xml version="1.0" encoding="UTF-8" standalone="yes"?>
<Relationships xmlns="http://schemas.openxmlformats.org/package/2006/relationships"><Relationship Id="rId2" Type="http://schemas.openxmlformats.org/officeDocument/2006/relationships/slide" Target="../slides/slide452.xml"/><Relationship Id="rId1" Type="http://schemas.openxmlformats.org/officeDocument/2006/relationships/notesMaster" Target="../notesMasters/notesMaster1.xml"/></Relationships>
</file>

<file path=ppt/notesSlides/_rels/notesSlide452.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453.xml.rels><?xml version="1.0" encoding="UTF-8" standalone="yes"?>
<Relationships xmlns="http://schemas.openxmlformats.org/package/2006/relationships"><Relationship Id="rId2" Type="http://schemas.openxmlformats.org/officeDocument/2006/relationships/slide" Target="../slides/slide454.xml"/><Relationship Id="rId1" Type="http://schemas.openxmlformats.org/officeDocument/2006/relationships/notesMaster" Target="../notesMasters/notesMaster1.xml"/></Relationships>
</file>

<file path=ppt/notesSlides/_rels/notesSlide454.xml.rels><?xml version="1.0" encoding="UTF-8" standalone="yes"?>
<Relationships xmlns="http://schemas.openxmlformats.org/package/2006/relationships"><Relationship Id="rId2" Type="http://schemas.openxmlformats.org/officeDocument/2006/relationships/slide" Target="../slides/slide455.xml"/><Relationship Id="rId1" Type="http://schemas.openxmlformats.org/officeDocument/2006/relationships/notesMaster" Target="../notesMasters/notesMaster1.xml"/></Relationships>
</file>

<file path=ppt/notesSlides/_rels/notesSlide455.xml.rels><?xml version="1.0" encoding="UTF-8" standalone="yes"?>
<Relationships xmlns="http://schemas.openxmlformats.org/package/2006/relationships"><Relationship Id="rId2" Type="http://schemas.openxmlformats.org/officeDocument/2006/relationships/slide" Target="../slides/slide456.xml"/><Relationship Id="rId1" Type="http://schemas.openxmlformats.org/officeDocument/2006/relationships/notesMaster" Target="../notesMasters/notesMaster1.xml"/></Relationships>
</file>

<file path=ppt/notesSlides/_rels/notesSlide456.xml.rels><?xml version="1.0" encoding="UTF-8" standalone="yes"?>
<Relationships xmlns="http://schemas.openxmlformats.org/package/2006/relationships"><Relationship Id="rId2" Type="http://schemas.openxmlformats.org/officeDocument/2006/relationships/slide" Target="../slides/slide457.xml"/><Relationship Id="rId1" Type="http://schemas.openxmlformats.org/officeDocument/2006/relationships/notesMaster" Target="../notesMasters/notesMaster1.xml"/></Relationships>
</file>

<file path=ppt/notesSlides/_rels/notesSlide457.xml.rels><?xml version="1.0" encoding="UTF-8" standalone="yes"?>
<Relationships xmlns="http://schemas.openxmlformats.org/package/2006/relationships"><Relationship Id="rId2" Type="http://schemas.openxmlformats.org/officeDocument/2006/relationships/slide" Target="../slides/slide458.xml"/><Relationship Id="rId1" Type="http://schemas.openxmlformats.org/officeDocument/2006/relationships/notesMaster" Target="../notesMasters/notesMaster1.xml"/></Relationships>
</file>

<file path=ppt/notesSlides/_rels/notesSlide458.xml.rels><?xml version="1.0" encoding="UTF-8" standalone="yes"?>
<Relationships xmlns="http://schemas.openxmlformats.org/package/2006/relationships"><Relationship Id="rId2" Type="http://schemas.openxmlformats.org/officeDocument/2006/relationships/slide" Target="../slides/slide459.xml"/><Relationship Id="rId1" Type="http://schemas.openxmlformats.org/officeDocument/2006/relationships/notesMaster" Target="../notesMasters/notesMaster1.xml"/></Relationships>
</file>

<file path=ppt/notesSlides/_rels/notesSlide459.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0.xml.rels><?xml version="1.0" encoding="UTF-8" standalone="yes"?>
<Relationships xmlns="http://schemas.openxmlformats.org/package/2006/relationships"><Relationship Id="rId2" Type="http://schemas.openxmlformats.org/officeDocument/2006/relationships/slide" Target="../slides/slide461.xml"/><Relationship Id="rId1" Type="http://schemas.openxmlformats.org/officeDocument/2006/relationships/notesMaster" Target="../notesMasters/notesMaster1.xml"/></Relationships>
</file>

<file path=ppt/notesSlides/_rels/notesSlide461.xml.rels><?xml version="1.0" encoding="UTF-8" standalone="yes"?>
<Relationships xmlns="http://schemas.openxmlformats.org/package/2006/relationships"><Relationship Id="rId2" Type="http://schemas.openxmlformats.org/officeDocument/2006/relationships/slide" Target="../slides/slide462.xml"/><Relationship Id="rId1" Type="http://schemas.openxmlformats.org/officeDocument/2006/relationships/notesMaster" Target="../notesMasters/notesMaster1.xml"/></Relationships>
</file>

<file path=ppt/notesSlides/_rels/notesSlide462.xml.rels><?xml version="1.0" encoding="UTF-8" standalone="yes"?>
<Relationships xmlns="http://schemas.openxmlformats.org/package/2006/relationships"><Relationship Id="rId2" Type="http://schemas.openxmlformats.org/officeDocument/2006/relationships/slide" Target="../slides/slide463.xml"/><Relationship Id="rId1" Type="http://schemas.openxmlformats.org/officeDocument/2006/relationships/notesMaster" Target="../notesMasters/notesMaster1.xml"/></Relationships>
</file>

<file path=ppt/notesSlides/_rels/notesSlide463.xml.rels><?xml version="1.0" encoding="UTF-8" standalone="yes"?>
<Relationships xmlns="http://schemas.openxmlformats.org/package/2006/relationships"><Relationship Id="rId2" Type="http://schemas.openxmlformats.org/officeDocument/2006/relationships/slide" Target="../slides/slide464.xml"/><Relationship Id="rId1" Type="http://schemas.openxmlformats.org/officeDocument/2006/relationships/notesMaster" Target="../notesMasters/notesMaster1.xml"/></Relationships>
</file>

<file path=ppt/notesSlides/_rels/notesSlide464.xml.rels><?xml version="1.0" encoding="UTF-8" standalone="yes"?>
<Relationships xmlns="http://schemas.openxmlformats.org/package/2006/relationships"><Relationship Id="rId2" Type="http://schemas.openxmlformats.org/officeDocument/2006/relationships/slide" Target="../slides/slide465.xml"/><Relationship Id="rId1" Type="http://schemas.openxmlformats.org/officeDocument/2006/relationships/notesMaster" Target="../notesMasters/notesMaster1.xml"/></Relationships>
</file>

<file path=ppt/notesSlides/_rels/notesSlide465.xml.rels><?xml version="1.0" encoding="UTF-8" standalone="yes"?>
<Relationships xmlns="http://schemas.openxmlformats.org/package/2006/relationships"><Relationship Id="rId2" Type="http://schemas.openxmlformats.org/officeDocument/2006/relationships/slide" Target="../slides/slide466.xml"/><Relationship Id="rId1" Type="http://schemas.openxmlformats.org/officeDocument/2006/relationships/notesMaster" Target="../notesMasters/notesMaster1.xml"/></Relationships>
</file>

<file path=ppt/notesSlides/_rels/notesSlide466.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467.xml.rels><?xml version="1.0" encoding="UTF-8" standalone="yes"?>
<Relationships xmlns="http://schemas.openxmlformats.org/package/2006/relationships"><Relationship Id="rId2" Type="http://schemas.openxmlformats.org/officeDocument/2006/relationships/slide" Target="../slides/slide468.xml"/><Relationship Id="rId1" Type="http://schemas.openxmlformats.org/officeDocument/2006/relationships/notesMaster" Target="../notesMasters/notesMaster1.xml"/></Relationships>
</file>

<file path=ppt/notesSlides/_rels/notesSlide468.xml.rels><?xml version="1.0" encoding="UTF-8" standalone="yes"?>
<Relationships xmlns="http://schemas.openxmlformats.org/package/2006/relationships"><Relationship Id="rId2" Type="http://schemas.openxmlformats.org/officeDocument/2006/relationships/slide" Target="../slides/slide469.xml"/><Relationship Id="rId1" Type="http://schemas.openxmlformats.org/officeDocument/2006/relationships/notesMaster" Target="../notesMasters/notesMaster1.xml"/></Relationships>
</file>

<file path=ppt/notesSlides/_rels/notesSlide469.xml.rels><?xml version="1.0" encoding="UTF-8" standalone="yes"?>
<Relationships xmlns="http://schemas.openxmlformats.org/package/2006/relationships"><Relationship Id="rId2" Type="http://schemas.openxmlformats.org/officeDocument/2006/relationships/slide" Target="../slides/slide4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0.xml.rels><?xml version="1.0" encoding="UTF-8" standalone="yes"?>
<Relationships xmlns="http://schemas.openxmlformats.org/package/2006/relationships"><Relationship Id="rId2" Type="http://schemas.openxmlformats.org/officeDocument/2006/relationships/slide" Target="../slides/slide471.xml"/><Relationship Id="rId1" Type="http://schemas.openxmlformats.org/officeDocument/2006/relationships/notesMaster" Target="../notesMasters/notesMaster1.xml"/></Relationships>
</file>

<file path=ppt/notesSlides/_rels/notesSlide471.xml.rels><?xml version="1.0" encoding="UTF-8" standalone="yes"?>
<Relationships xmlns="http://schemas.openxmlformats.org/package/2006/relationships"><Relationship Id="rId2" Type="http://schemas.openxmlformats.org/officeDocument/2006/relationships/slide" Target="../slides/slide472.xml"/><Relationship Id="rId1" Type="http://schemas.openxmlformats.org/officeDocument/2006/relationships/notesMaster" Target="../notesMasters/notesMaster1.xml"/></Relationships>
</file>

<file path=ppt/notesSlides/_rels/notesSlide472.xml.rels><?xml version="1.0" encoding="UTF-8" standalone="yes"?>
<Relationships xmlns="http://schemas.openxmlformats.org/package/2006/relationships"><Relationship Id="rId2" Type="http://schemas.openxmlformats.org/officeDocument/2006/relationships/slide" Target="../slides/slide473.xml"/><Relationship Id="rId1" Type="http://schemas.openxmlformats.org/officeDocument/2006/relationships/notesMaster" Target="../notesMasters/notesMaster1.xml"/></Relationships>
</file>

<file path=ppt/notesSlides/_rels/notesSlide473.xml.rels><?xml version="1.0" encoding="UTF-8" standalone="yes"?>
<Relationships xmlns="http://schemas.openxmlformats.org/package/2006/relationships"><Relationship Id="rId2" Type="http://schemas.openxmlformats.org/officeDocument/2006/relationships/slide" Target="../slides/slide474.xml"/><Relationship Id="rId1" Type="http://schemas.openxmlformats.org/officeDocument/2006/relationships/notesMaster" Target="../notesMasters/notesMaster1.xml"/></Relationships>
</file>

<file path=ppt/notesSlides/_rels/notesSlide474.xml.rels><?xml version="1.0" encoding="UTF-8" standalone="yes"?>
<Relationships xmlns="http://schemas.openxmlformats.org/package/2006/relationships"><Relationship Id="rId2" Type="http://schemas.openxmlformats.org/officeDocument/2006/relationships/slide" Target="../slides/slide475.xml"/><Relationship Id="rId1" Type="http://schemas.openxmlformats.org/officeDocument/2006/relationships/notesMaster" Target="../notesMasters/notesMaster1.xml"/></Relationships>
</file>

<file path=ppt/notesSlides/_rels/notesSlide475.xml.rels><?xml version="1.0" encoding="UTF-8" standalone="yes"?>
<Relationships xmlns="http://schemas.openxmlformats.org/package/2006/relationships"><Relationship Id="rId2" Type="http://schemas.openxmlformats.org/officeDocument/2006/relationships/slide" Target="../slides/slide476.xml"/><Relationship Id="rId1" Type="http://schemas.openxmlformats.org/officeDocument/2006/relationships/notesMaster" Target="../notesMasters/notesMaster1.xml"/></Relationships>
</file>

<file path=ppt/notesSlides/_rels/notesSlide476.xml.rels><?xml version="1.0" encoding="UTF-8" standalone="yes"?>
<Relationships xmlns="http://schemas.openxmlformats.org/package/2006/relationships"><Relationship Id="rId2" Type="http://schemas.openxmlformats.org/officeDocument/2006/relationships/slide" Target="../slides/slide477.xml"/><Relationship Id="rId1" Type="http://schemas.openxmlformats.org/officeDocument/2006/relationships/notesMaster" Target="../notesMasters/notesMaster1.xml"/></Relationships>
</file>

<file path=ppt/notesSlides/_rels/notesSlide477.xml.rels><?xml version="1.0" encoding="UTF-8" standalone="yes"?>
<Relationships xmlns="http://schemas.openxmlformats.org/package/2006/relationships"><Relationship Id="rId2" Type="http://schemas.openxmlformats.org/officeDocument/2006/relationships/slide" Target="../slides/slide478.xml"/><Relationship Id="rId1" Type="http://schemas.openxmlformats.org/officeDocument/2006/relationships/notesMaster" Target="../notesMasters/notesMaster1.xml"/></Relationships>
</file>

<file path=ppt/notesSlides/_rels/notesSlide478.xml.rels><?xml version="1.0" encoding="UTF-8" standalone="yes"?>
<Relationships xmlns="http://schemas.openxmlformats.org/package/2006/relationships"><Relationship Id="rId2" Type="http://schemas.openxmlformats.org/officeDocument/2006/relationships/slide" Target="../slides/slide479.xml"/><Relationship Id="rId1" Type="http://schemas.openxmlformats.org/officeDocument/2006/relationships/notesMaster" Target="../notesMasters/notesMaster1.xml"/></Relationships>
</file>

<file path=ppt/notesSlides/_rels/notesSlide479.xml.rels><?xml version="1.0" encoding="UTF-8" standalone="yes"?>
<Relationships xmlns="http://schemas.openxmlformats.org/package/2006/relationships"><Relationship Id="rId2" Type="http://schemas.openxmlformats.org/officeDocument/2006/relationships/slide" Target="../slides/slide4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0.xml.rels><?xml version="1.0" encoding="UTF-8" standalone="yes"?>
<Relationships xmlns="http://schemas.openxmlformats.org/package/2006/relationships"><Relationship Id="rId2" Type="http://schemas.openxmlformats.org/officeDocument/2006/relationships/slide" Target="../slides/slide481.xml"/><Relationship Id="rId1" Type="http://schemas.openxmlformats.org/officeDocument/2006/relationships/notesMaster" Target="../notesMasters/notesMaster1.xml"/></Relationships>
</file>

<file path=ppt/notesSlides/_rels/notesSlide481.xml.rels><?xml version="1.0" encoding="UTF-8" standalone="yes"?>
<Relationships xmlns="http://schemas.openxmlformats.org/package/2006/relationships"><Relationship Id="rId2" Type="http://schemas.openxmlformats.org/officeDocument/2006/relationships/slide" Target="../slides/slide482.xml"/><Relationship Id="rId1" Type="http://schemas.openxmlformats.org/officeDocument/2006/relationships/notesMaster" Target="../notesMasters/notesMaster1.xml"/></Relationships>
</file>

<file path=ppt/notesSlides/_rels/notesSlide482.xml.rels><?xml version="1.0" encoding="UTF-8" standalone="yes"?>
<Relationships xmlns="http://schemas.openxmlformats.org/package/2006/relationships"><Relationship Id="rId2" Type="http://schemas.openxmlformats.org/officeDocument/2006/relationships/slide" Target="../slides/slide483.xml"/><Relationship Id="rId1" Type="http://schemas.openxmlformats.org/officeDocument/2006/relationships/notesMaster" Target="../notesMasters/notesMaster1.xml"/></Relationships>
</file>

<file path=ppt/notesSlides/_rels/notesSlide483.xml.rels><?xml version="1.0" encoding="UTF-8" standalone="yes"?>
<Relationships xmlns="http://schemas.openxmlformats.org/package/2006/relationships"><Relationship Id="rId2" Type="http://schemas.openxmlformats.org/officeDocument/2006/relationships/slide" Target="../slides/slide484.xml"/><Relationship Id="rId1" Type="http://schemas.openxmlformats.org/officeDocument/2006/relationships/notesMaster" Target="../notesMasters/notesMaster1.xml"/></Relationships>
</file>

<file path=ppt/notesSlides/_rels/notesSlide484.xml.rels><?xml version="1.0" encoding="UTF-8" standalone="yes"?>
<Relationships xmlns="http://schemas.openxmlformats.org/package/2006/relationships"><Relationship Id="rId2" Type="http://schemas.openxmlformats.org/officeDocument/2006/relationships/slide" Target="../slides/slide485.xml"/><Relationship Id="rId1" Type="http://schemas.openxmlformats.org/officeDocument/2006/relationships/notesMaster" Target="../notesMasters/notesMaster1.xml"/></Relationships>
</file>

<file path=ppt/notesSlides/_rels/notesSlide485.xml.rels><?xml version="1.0" encoding="UTF-8" standalone="yes"?>
<Relationships xmlns="http://schemas.openxmlformats.org/package/2006/relationships"><Relationship Id="rId2" Type="http://schemas.openxmlformats.org/officeDocument/2006/relationships/slide" Target="../slides/slide486.xml"/><Relationship Id="rId1" Type="http://schemas.openxmlformats.org/officeDocument/2006/relationships/notesMaster" Target="../notesMasters/notesMaster1.xml"/></Relationships>
</file>

<file path=ppt/notesSlides/_rels/notesSlide486.xml.rels><?xml version="1.0" encoding="UTF-8" standalone="yes"?>
<Relationships xmlns="http://schemas.openxmlformats.org/package/2006/relationships"><Relationship Id="rId2" Type="http://schemas.openxmlformats.org/officeDocument/2006/relationships/slide" Target="../slides/slide487.xml"/><Relationship Id="rId1" Type="http://schemas.openxmlformats.org/officeDocument/2006/relationships/notesMaster" Target="../notesMasters/notesMaster1.xml"/></Relationships>
</file>

<file path=ppt/notesSlides/_rels/notesSlide487.xml.rels><?xml version="1.0" encoding="UTF-8" standalone="yes"?>
<Relationships xmlns="http://schemas.openxmlformats.org/package/2006/relationships"><Relationship Id="rId2" Type="http://schemas.openxmlformats.org/officeDocument/2006/relationships/slide" Target="../slides/slide488.xml"/><Relationship Id="rId1" Type="http://schemas.openxmlformats.org/officeDocument/2006/relationships/notesMaster" Target="../notesMasters/notesMaster1.xml"/></Relationships>
</file>

<file path=ppt/notesSlides/_rels/notesSlide488.xml.rels><?xml version="1.0" encoding="UTF-8" standalone="yes"?>
<Relationships xmlns="http://schemas.openxmlformats.org/package/2006/relationships"><Relationship Id="rId2" Type="http://schemas.openxmlformats.org/officeDocument/2006/relationships/slide" Target="../slides/slide489.xml"/><Relationship Id="rId1" Type="http://schemas.openxmlformats.org/officeDocument/2006/relationships/notesMaster" Target="../notesMasters/notesMaster1.xml"/></Relationships>
</file>

<file path=ppt/notesSlides/_rels/notesSlide489.xml.rels><?xml version="1.0" encoding="UTF-8" standalone="yes"?>
<Relationships xmlns="http://schemas.openxmlformats.org/package/2006/relationships"><Relationship Id="rId2" Type="http://schemas.openxmlformats.org/officeDocument/2006/relationships/slide" Target="../slides/slide49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0.xml.rels><?xml version="1.0" encoding="UTF-8" standalone="yes"?>
<Relationships xmlns="http://schemas.openxmlformats.org/package/2006/relationships"><Relationship Id="rId2" Type="http://schemas.openxmlformats.org/officeDocument/2006/relationships/slide" Target="../slides/slide491.xml"/><Relationship Id="rId1" Type="http://schemas.openxmlformats.org/officeDocument/2006/relationships/notesMaster" Target="../notesMasters/notesMaster1.xml"/></Relationships>
</file>

<file path=ppt/notesSlides/_rels/notesSlide491.xml.rels><?xml version="1.0" encoding="UTF-8" standalone="yes"?>
<Relationships xmlns="http://schemas.openxmlformats.org/package/2006/relationships"><Relationship Id="rId2" Type="http://schemas.openxmlformats.org/officeDocument/2006/relationships/slide" Target="../slides/slide492.xml"/><Relationship Id="rId1" Type="http://schemas.openxmlformats.org/officeDocument/2006/relationships/notesMaster" Target="../notesMasters/notesMaster1.xml"/></Relationships>
</file>

<file path=ppt/notesSlides/_rels/notesSlide492.xml.rels><?xml version="1.0" encoding="UTF-8" standalone="yes"?>
<Relationships xmlns="http://schemas.openxmlformats.org/package/2006/relationships"><Relationship Id="rId2" Type="http://schemas.openxmlformats.org/officeDocument/2006/relationships/slide" Target="../slides/slide493.xml"/><Relationship Id="rId1" Type="http://schemas.openxmlformats.org/officeDocument/2006/relationships/notesMaster" Target="../notesMasters/notesMaster1.xml"/></Relationships>
</file>

<file path=ppt/notesSlides/_rels/notesSlide493.xml.rels><?xml version="1.0" encoding="UTF-8" standalone="yes"?>
<Relationships xmlns="http://schemas.openxmlformats.org/package/2006/relationships"><Relationship Id="rId2" Type="http://schemas.openxmlformats.org/officeDocument/2006/relationships/slide" Target="../slides/slide494.xml"/><Relationship Id="rId1" Type="http://schemas.openxmlformats.org/officeDocument/2006/relationships/notesMaster" Target="../notesMasters/notesMaster1.xml"/></Relationships>
</file>

<file path=ppt/notesSlides/_rels/notesSlide494.xml.rels><?xml version="1.0" encoding="UTF-8" standalone="yes"?>
<Relationships xmlns="http://schemas.openxmlformats.org/package/2006/relationships"><Relationship Id="rId2" Type="http://schemas.openxmlformats.org/officeDocument/2006/relationships/slide" Target="../slides/slide495.xml"/><Relationship Id="rId1" Type="http://schemas.openxmlformats.org/officeDocument/2006/relationships/notesMaster" Target="../notesMasters/notesMaster1.xml"/></Relationships>
</file>

<file path=ppt/notesSlides/_rels/notesSlide495.xml.rels><?xml version="1.0" encoding="UTF-8" standalone="yes"?>
<Relationships xmlns="http://schemas.openxmlformats.org/package/2006/relationships"><Relationship Id="rId2" Type="http://schemas.openxmlformats.org/officeDocument/2006/relationships/slide" Target="../slides/slide496.xml"/><Relationship Id="rId1" Type="http://schemas.openxmlformats.org/officeDocument/2006/relationships/notesMaster" Target="../notesMasters/notesMaster1.xml"/></Relationships>
</file>

<file path=ppt/notesSlides/_rels/notesSlide496.xml.rels><?xml version="1.0" encoding="UTF-8" standalone="yes"?>
<Relationships xmlns="http://schemas.openxmlformats.org/package/2006/relationships"><Relationship Id="rId2" Type="http://schemas.openxmlformats.org/officeDocument/2006/relationships/slide" Target="../slides/slide497.xml"/><Relationship Id="rId1" Type="http://schemas.openxmlformats.org/officeDocument/2006/relationships/notesMaster" Target="../notesMasters/notesMaster1.xml"/></Relationships>
</file>

<file path=ppt/notesSlides/_rels/notesSlide497.xml.rels><?xml version="1.0" encoding="UTF-8" standalone="yes"?>
<Relationships xmlns="http://schemas.openxmlformats.org/package/2006/relationships"><Relationship Id="rId2" Type="http://schemas.openxmlformats.org/officeDocument/2006/relationships/slide" Target="../slides/slide498.xml"/><Relationship Id="rId1" Type="http://schemas.openxmlformats.org/officeDocument/2006/relationships/notesMaster" Target="../notesMasters/notesMaster1.xml"/></Relationships>
</file>

<file path=ppt/notesSlides/_rels/notesSlide498.xml.rels><?xml version="1.0" encoding="UTF-8" standalone="yes"?>
<Relationships xmlns="http://schemas.openxmlformats.org/package/2006/relationships"><Relationship Id="rId2" Type="http://schemas.openxmlformats.org/officeDocument/2006/relationships/slide" Target="../slides/slide499.xml"/><Relationship Id="rId1" Type="http://schemas.openxmlformats.org/officeDocument/2006/relationships/notesMaster" Target="../notesMasters/notesMaster1.xml"/></Relationships>
</file>

<file path=ppt/notesSlides/_rels/notesSlide499.xml.rels><?xml version="1.0" encoding="UTF-8" standalone="yes"?>
<Relationships xmlns="http://schemas.openxmlformats.org/package/2006/relationships"><Relationship Id="rId2" Type="http://schemas.openxmlformats.org/officeDocument/2006/relationships/slide" Target="../slides/slide5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00.xml.rels><?xml version="1.0" encoding="UTF-8" standalone="yes"?>
<Relationships xmlns="http://schemas.openxmlformats.org/package/2006/relationships"><Relationship Id="rId2" Type="http://schemas.openxmlformats.org/officeDocument/2006/relationships/slide" Target="../slides/slide501.xml"/><Relationship Id="rId1" Type="http://schemas.openxmlformats.org/officeDocument/2006/relationships/notesMaster" Target="../notesMasters/notesMaster1.xml"/></Relationships>
</file>

<file path=ppt/notesSlides/_rels/notesSlide501.xml.rels><?xml version="1.0" encoding="UTF-8" standalone="yes"?>
<Relationships xmlns="http://schemas.openxmlformats.org/package/2006/relationships"><Relationship Id="rId2" Type="http://schemas.openxmlformats.org/officeDocument/2006/relationships/slide" Target="../slides/slide502.xml"/><Relationship Id="rId1" Type="http://schemas.openxmlformats.org/officeDocument/2006/relationships/notesMaster" Target="../notesMasters/notesMaster1.xml"/></Relationships>
</file>

<file path=ppt/notesSlides/_rels/notesSlide502.xml.rels><?xml version="1.0" encoding="UTF-8" standalone="yes"?>
<Relationships xmlns="http://schemas.openxmlformats.org/package/2006/relationships"><Relationship Id="rId2" Type="http://schemas.openxmlformats.org/officeDocument/2006/relationships/slide" Target="../slides/slide503.xml"/><Relationship Id="rId1" Type="http://schemas.openxmlformats.org/officeDocument/2006/relationships/notesMaster" Target="../notesMasters/notesMaster1.xml"/></Relationships>
</file>

<file path=ppt/notesSlides/_rels/notesSlide503.xml.rels><?xml version="1.0" encoding="UTF-8" standalone="yes"?>
<Relationships xmlns="http://schemas.openxmlformats.org/package/2006/relationships"><Relationship Id="rId2" Type="http://schemas.openxmlformats.org/officeDocument/2006/relationships/slide" Target="../slides/slide504.xml"/><Relationship Id="rId1" Type="http://schemas.openxmlformats.org/officeDocument/2006/relationships/notesMaster" Target="../notesMasters/notesMaster1.xml"/></Relationships>
</file>

<file path=ppt/notesSlides/_rels/notesSlide504.xml.rels><?xml version="1.0" encoding="UTF-8" standalone="yes"?>
<Relationships xmlns="http://schemas.openxmlformats.org/package/2006/relationships"><Relationship Id="rId2" Type="http://schemas.openxmlformats.org/officeDocument/2006/relationships/slide" Target="../slides/slide505.xml"/><Relationship Id="rId1" Type="http://schemas.openxmlformats.org/officeDocument/2006/relationships/notesMaster" Target="../notesMasters/notesMaster1.xml"/></Relationships>
</file>

<file path=ppt/notesSlides/_rels/notesSlide505.xml.rels><?xml version="1.0" encoding="UTF-8" standalone="yes"?>
<Relationships xmlns="http://schemas.openxmlformats.org/package/2006/relationships"><Relationship Id="rId2" Type="http://schemas.openxmlformats.org/officeDocument/2006/relationships/slide" Target="../slides/slide506.xml"/><Relationship Id="rId1" Type="http://schemas.openxmlformats.org/officeDocument/2006/relationships/notesMaster" Target="../notesMasters/notesMaster1.xml"/></Relationships>
</file>

<file path=ppt/notesSlides/_rels/notesSlide506.xml.rels><?xml version="1.0" encoding="UTF-8" standalone="yes"?>
<Relationships xmlns="http://schemas.openxmlformats.org/package/2006/relationships"><Relationship Id="rId2" Type="http://schemas.openxmlformats.org/officeDocument/2006/relationships/slide" Target="../slides/slide507.xml"/><Relationship Id="rId1" Type="http://schemas.openxmlformats.org/officeDocument/2006/relationships/notesMaster" Target="../notesMasters/notesMaster1.xml"/></Relationships>
</file>

<file path=ppt/notesSlides/_rels/notesSlide507.xml.rels><?xml version="1.0" encoding="UTF-8" standalone="yes"?>
<Relationships xmlns="http://schemas.openxmlformats.org/package/2006/relationships"><Relationship Id="rId2" Type="http://schemas.openxmlformats.org/officeDocument/2006/relationships/slide" Target="../slides/slide508.xml"/><Relationship Id="rId1" Type="http://schemas.openxmlformats.org/officeDocument/2006/relationships/notesMaster" Target="../notesMasters/notesMaster1.xml"/></Relationships>
</file>

<file path=ppt/notesSlides/_rels/notesSlide508.xml.rels><?xml version="1.0" encoding="UTF-8" standalone="yes"?>
<Relationships xmlns="http://schemas.openxmlformats.org/package/2006/relationships"><Relationship Id="rId2" Type="http://schemas.openxmlformats.org/officeDocument/2006/relationships/slide" Target="../slides/slide509.xml"/><Relationship Id="rId1" Type="http://schemas.openxmlformats.org/officeDocument/2006/relationships/notesMaster" Target="../notesMasters/notesMaster1.xml"/></Relationships>
</file>

<file path=ppt/notesSlides/_rels/notesSlide509.xml.rels><?xml version="1.0" encoding="UTF-8" standalone="yes"?>
<Relationships xmlns="http://schemas.openxmlformats.org/package/2006/relationships"><Relationship Id="rId2" Type="http://schemas.openxmlformats.org/officeDocument/2006/relationships/slide" Target="../slides/slide51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0.xml.rels><?xml version="1.0" encoding="UTF-8" standalone="yes"?>
<Relationships xmlns="http://schemas.openxmlformats.org/package/2006/relationships"><Relationship Id="rId2" Type="http://schemas.openxmlformats.org/officeDocument/2006/relationships/slide" Target="../slides/slide511.xml"/><Relationship Id="rId1" Type="http://schemas.openxmlformats.org/officeDocument/2006/relationships/notesMaster" Target="../notesMasters/notesMaster1.xml"/></Relationships>
</file>

<file path=ppt/notesSlides/_rels/notesSlide511.xml.rels><?xml version="1.0" encoding="UTF-8" standalone="yes"?>
<Relationships xmlns="http://schemas.openxmlformats.org/package/2006/relationships"><Relationship Id="rId2" Type="http://schemas.openxmlformats.org/officeDocument/2006/relationships/slide" Target="../slides/slide512.xml"/><Relationship Id="rId1" Type="http://schemas.openxmlformats.org/officeDocument/2006/relationships/notesMaster" Target="../notesMasters/notesMaster1.xml"/></Relationships>
</file>

<file path=ppt/notesSlides/_rels/notesSlide512.xml.rels><?xml version="1.0" encoding="UTF-8" standalone="yes"?>
<Relationships xmlns="http://schemas.openxmlformats.org/package/2006/relationships"><Relationship Id="rId2" Type="http://schemas.openxmlformats.org/officeDocument/2006/relationships/slide" Target="../slides/slide513.xml"/><Relationship Id="rId1" Type="http://schemas.openxmlformats.org/officeDocument/2006/relationships/notesMaster" Target="../notesMasters/notesMaster1.xml"/></Relationships>
</file>

<file path=ppt/notesSlides/_rels/notesSlide513.xml.rels><?xml version="1.0" encoding="UTF-8" standalone="yes"?>
<Relationships xmlns="http://schemas.openxmlformats.org/package/2006/relationships"><Relationship Id="rId2" Type="http://schemas.openxmlformats.org/officeDocument/2006/relationships/slide" Target="../slides/slide514.xml"/><Relationship Id="rId1" Type="http://schemas.openxmlformats.org/officeDocument/2006/relationships/notesMaster" Target="../notesMasters/notesMaster1.xml"/></Relationships>
</file>

<file path=ppt/notesSlides/_rels/notesSlide514.xml.rels><?xml version="1.0" encoding="UTF-8" standalone="yes"?>
<Relationships xmlns="http://schemas.openxmlformats.org/package/2006/relationships"><Relationship Id="rId2" Type="http://schemas.openxmlformats.org/officeDocument/2006/relationships/slide" Target="../slides/slide515.xml"/><Relationship Id="rId1" Type="http://schemas.openxmlformats.org/officeDocument/2006/relationships/notesMaster" Target="../notesMasters/notesMaster1.xml"/></Relationships>
</file>

<file path=ppt/notesSlides/_rels/notesSlide515.xml.rels><?xml version="1.0" encoding="UTF-8" standalone="yes"?>
<Relationships xmlns="http://schemas.openxmlformats.org/package/2006/relationships"><Relationship Id="rId2" Type="http://schemas.openxmlformats.org/officeDocument/2006/relationships/slide" Target="../slides/slide516.xml"/><Relationship Id="rId1" Type="http://schemas.openxmlformats.org/officeDocument/2006/relationships/notesMaster" Target="../notesMasters/notesMaster1.xml"/></Relationships>
</file>

<file path=ppt/notesSlides/_rels/notesSlide516.xml.rels><?xml version="1.0" encoding="UTF-8" standalone="yes"?>
<Relationships xmlns="http://schemas.openxmlformats.org/package/2006/relationships"><Relationship Id="rId2" Type="http://schemas.openxmlformats.org/officeDocument/2006/relationships/slide" Target="../slides/slide517.xml"/><Relationship Id="rId1" Type="http://schemas.openxmlformats.org/officeDocument/2006/relationships/notesMaster" Target="../notesMasters/notesMaster1.xml"/></Relationships>
</file>

<file path=ppt/notesSlides/_rels/notesSlide517.xml.rels><?xml version="1.0" encoding="UTF-8" standalone="yes"?>
<Relationships xmlns="http://schemas.openxmlformats.org/package/2006/relationships"><Relationship Id="rId2" Type="http://schemas.openxmlformats.org/officeDocument/2006/relationships/slide" Target="../slides/slide518.xml"/><Relationship Id="rId1" Type="http://schemas.openxmlformats.org/officeDocument/2006/relationships/notesMaster" Target="../notesMasters/notesMaster1.xml"/></Relationships>
</file>

<file path=ppt/notesSlides/_rels/notesSlide518.xml.rels><?xml version="1.0" encoding="UTF-8" standalone="yes"?>
<Relationships xmlns="http://schemas.openxmlformats.org/package/2006/relationships"><Relationship Id="rId2" Type="http://schemas.openxmlformats.org/officeDocument/2006/relationships/slide" Target="../slides/slide519.xml"/><Relationship Id="rId1" Type="http://schemas.openxmlformats.org/officeDocument/2006/relationships/notesMaster" Target="../notesMasters/notesMaster1.xml"/></Relationships>
</file>

<file path=ppt/notesSlides/_rels/notesSlide519.xml.rels><?xml version="1.0" encoding="UTF-8" standalone="yes"?>
<Relationships xmlns="http://schemas.openxmlformats.org/package/2006/relationships"><Relationship Id="rId2" Type="http://schemas.openxmlformats.org/officeDocument/2006/relationships/slide" Target="../slides/slide52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0.xml.rels><?xml version="1.0" encoding="UTF-8" standalone="yes"?>
<Relationships xmlns="http://schemas.openxmlformats.org/package/2006/relationships"><Relationship Id="rId2" Type="http://schemas.openxmlformats.org/officeDocument/2006/relationships/slide" Target="../slides/slide521.xml"/><Relationship Id="rId1" Type="http://schemas.openxmlformats.org/officeDocument/2006/relationships/notesMaster" Target="../notesMasters/notesMaster1.xml"/></Relationships>
</file>

<file path=ppt/notesSlides/_rels/notesSlide521.xml.rels><?xml version="1.0" encoding="UTF-8" standalone="yes"?>
<Relationships xmlns="http://schemas.openxmlformats.org/package/2006/relationships"><Relationship Id="rId2" Type="http://schemas.openxmlformats.org/officeDocument/2006/relationships/slide" Target="../slides/slide522.xml"/><Relationship Id="rId1" Type="http://schemas.openxmlformats.org/officeDocument/2006/relationships/notesMaster" Target="../notesMasters/notesMaster1.xml"/></Relationships>
</file>

<file path=ppt/notesSlides/_rels/notesSlide522.xml.rels><?xml version="1.0" encoding="UTF-8" standalone="yes"?>
<Relationships xmlns="http://schemas.openxmlformats.org/package/2006/relationships"><Relationship Id="rId2" Type="http://schemas.openxmlformats.org/officeDocument/2006/relationships/slide" Target="../slides/slide523.xml"/><Relationship Id="rId1" Type="http://schemas.openxmlformats.org/officeDocument/2006/relationships/notesMaster" Target="../notesMasters/notesMaster1.xml"/></Relationships>
</file>

<file path=ppt/notesSlides/_rels/notesSlide523.xml.rels><?xml version="1.0" encoding="UTF-8" standalone="yes"?>
<Relationships xmlns="http://schemas.openxmlformats.org/package/2006/relationships"><Relationship Id="rId2" Type="http://schemas.openxmlformats.org/officeDocument/2006/relationships/slide" Target="../slides/slide524.xml"/><Relationship Id="rId1" Type="http://schemas.openxmlformats.org/officeDocument/2006/relationships/notesMaster" Target="../notesMasters/notesMaster1.xml"/></Relationships>
</file>

<file path=ppt/notesSlides/_rels/notesSlide524.xml.rels><?xml version="1.0" encoding="UTF-8" standalone="yes"?>
<Relationships xmlns="http://schemas.openxmlformats.org/package/2006/relationships"><Relationship Id="rId2" Type="http://schemas.openxmlformats.org/officeDocument/2006/relationships/slide" Target="../slides/slide525.xml"/><Relationship Id="rId1" Type="http://schemas.openxmlformats.org/officeDocument/2006/relationships/notesMaster" Target="../notesMasters/notesMaster1.xml"/></Relationships>
</file>

<file path=ppt/notesSlides/_rels/notesSlide525.xml.rels><?xml version="1.0" encoding="UTF-8" standalone="yes"?>
<Relationships xmlns="http://schemas.openxmlformats.org/package/2006/relationships"><Relationship Id="rId2" Type="http://schemas.openxmlformats.org/officeDocument/2006/relationships/slide" Target="../slides/slide526.xml"/><Relationship Id="rId1" Type="http://schemas.openxmlformats.org/officeDocument/2006/relationships/notesMaster" Target="../notesMasters/notesMaster1.xml"/></Relationships>
</file>

<file path=ppt/notesSlides/_rels/notesSlide526.xml.rels><?xml version="1.0" encoding="UTF-8" standalone="yes"?>
<Relationships xmlns="http://schemas.openxmlformats.org/package/2006/relationships"><Relationship Id="rId2" Type="http://schemas.openxmlformats.org/officeDocument/2006/relationships/slide" Target="../slides/slide527.xml"/><Relationship Id="rId1" Type="http://schemas.openxmlformats.org/officeDocument/2006/relationships/notesMaster" Target="../notesMasters/notesMaster1.xml"/></Relationships>
</file>

<file path=ppt/notesSlides/_rels/notesSlide527.xml.rels><?xml version="1.0" encoding="UTF-8" standalone="yes"?>
<Relationships xmlns="http://schemas.openxmlformats.org/package/2006/relationships"><Relationship Id="rId2" Type="http://schemas.openxmlformats.org/officeDocument/2006/relationships/slide" Target="../slides/slide528.xml"/><Relationship Id="rId1" Type="http://schemas.openxmlformats.org/officeDocument/2006/relationships/notesMaster" Target="../notesMasters/notesMaster1.xml"/></Relationships>
</file>

<file path=ppt/notesSlides/_rels/notesSlide528.xml.rels><?xml version="1.0" encoding="UTF-8" standalone="yes"?>
<Relationships xmlns="http://schemas.openxmlformats.org/package/2006/relationships"><Relationship Id="rId2" Type="http://schemas.openxmlformats.org/officeDocument/2006/relationships/slide" Target="../slides/slide529.xml"/><Relationship Id="rId1" Type="http://schemas.openxmlformats.org/officeDocument/2006/relationships/notesMaster" Target="../notesMasters/notesMaster1.xml"/></Relationships>
</file>

<file path=ppt/notesSlides/_rels/notesSlide529.xml.rels><?xml version="1.0" encoding="UTF-8" standalone="yes"?>
<Relationships xmlns="http://schemas.openxmlformats.org/package/2006/relationships"><Relationship Id="rId2" Type="http://schemas.openxmlformats.org/officeDocument/2006/relationships/slide" Target="../slides/slide53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0.xml.rels><?xml version="1.0" encoding="UTF-8" standalone="yes"?>
<Relationships xmlns="http://schemas.openxmlformats.org/package/2006/relationships"><Relationship Id="rId2" Type="http://schemas.openxmlformats.org/officeDocument/2006/relationships/slide" Target="../slides/slide531.xml"/><Relationship Id="rId1" Type="http://schemas.openxmlformats.org/officeDocument/2006/relationships/notesMaster" Target="../notesMasters/notesMaster1.xml"/></Relationships>
</file>

<file path=ppt/notesSlides/_rels/notesSlide531.xml.rels><?xml version="1.0" encoding="UTF-8" standalone="yes"?>
<Relationships xmlns="http://schemas.openxmlformats.org/package/2006/relationships"><Relationship Id="rId2" Type="http://schemas.openxmlformats.org/officeDocument/2006/relationships/slide" Target="../slides/slide532.xml"/><Relationship Id="rId1" Type="http://schemas.openxmlformats.org/officeDocument/2006/relationships/notesMaster" Target="../notesMasters/notesMaster1.xml"/></Relationships>
</file>

<file path=ppt/notesSlides/_rels/notesSlide532.xml.rels><?xml version="1.0" encoding="UTF-8" standalone="yes"?>
<Relationships xmlns="http://schemas.openxmlformats.org/package/2006/relationships"><Relationship Id="rId2" Type="http://schemas.openxmlformats.org/officeDocument/2006/relationships/slide" Target="../slides/slide533.xml"/><Relationship Id="rId1" Type="http://schemas.openxmlformats.org/officeDocument/2006/relationships/notesMaster" Target="../notesMasters/notesMaster1.xml"/></Relationships>
</file>

<file path=ppt/notesSlides/_rels/notesSlide533.xml.rels><?xml version="1.0" encoding="UTF-8" standalone="yes"?>
<Relationships xmlns="http://schemas.openxmlformats.org/package/2006/relationships"><Relationship Id="rId2" Type="http://schemas.openxmlformats.org/officeDocument/2006/relationships/slide" Target="../slides/slide534.xml"/><Relationship Id="rId1" Type="http://schemas.openxmlformats.org/officeDocument/2006/relationships/notesMaster" Target="../notesMasters/notesMaster1.xml"/></Relationships>
</file>

<file path=ppt/notesSlides/_rels/notesSlide534.xml.rels><?xml version="1.0" encoding="UTF-8" standalone="yes"?>
<Relationships xmlns="http://schemas.openxmlformats.org/package/2006/relationships"><Relationship Id="rId2" Type="http://schemas.openxmlformats.org/officeDocument/2006/relationships/slide" Target="../slides/slide535.xml"/><Relationship Id="rId1" Type="http://schemas.openxmlformats.org/officeDocument/2006/relationships/notesMaster" Target="../notesMasters/notesMaster1.xml"/></Relationships>
</file>

<file path=ppt/notesSlides/_rels/notesSlide535.xml.rels><?xml version="1.0" encoding="UTF-8" standalone="yes"?>
<Relationships xmlns="http://schemas.openxmlformats.org/package/2006/relationships"><Relationship Id="rId2" Type="http://schemas.openxmlformats.org/officeDocument/2006/relationships/slide" Target="../slides/slide536.xml"/><Relationship Id="rId1" Type="http://schemas.openxmlformats.org/officeDocument/2006/relationships/notesMaster" Target="../notesMasters/notesMaster1.xml"/></Relationships>
</file>

<file path=ppt/notesSlides/_rels/notesSlide536.xml.rels><?xml version="1.0" encoding="UTF-8" standalone="yes"?>
<Relationships xmlns="http://schemas.openxmlformats.org/package/2006/relationships"><Relationship Id="rId2" Type="http://schemas.openxmlformats.org/officeDocument/2006/relationships/slide" Target="../slides/slide537.xml"/><Relationship Id="rId1" Type="http://schemas.openxmlformats.org/officeDocument/2006/relationships/notesMaster" Target="../notesMasters/notesMaster1.xml"/></Relationships>
</file>

<file path=ppt/notesSlides/_rels/notesSlide537.xml.rels><?xml version="1.0" encoding="UTF-8" standalone="yes"?>
<Relationships xmlns="http://schemas.openxmlformats.org/package/2006/relationships"><Relationship Id="rId2" Type="http://schemas.openxmlformats.org/officeDocument/2006/relationships/slide" Target="../slides/slide538.xml"/><Relationship Id="rId1" Type="http://schemas.openxmlformats.org/officeDocument/2006/relationships/notesMaster" Target="../notesMasters/notesMaster1.xml"/></Relationships>
</file>

<file path=ppt/notesSlides/_rels/notesSlide538.xml.rels><?xml version="1.0" encoding="UTF-8" standalone="yes"?>
<Relationships xmlns="http://schemas.openxmlformats.org/package/2006/relationships"><Relationship Id="rId2" Type="http://schemas.openxmlformats.org/officeDocument/2006/relationships/slide" Target="../slides/slide539.xml"/><Relationship Id="rId1" Type="http://schemas.openxmlformats.org/officeDocument/2006/relationships/notesMaster" Target="../notesMasters/notesMaster1.xml"/></Relationships>
</file>

<file path=ppt/notesSlides/_rels/notesSlide539.xml.rels><?xml version="1.0" encoding="UTF-8" standalone="yes"?>
<Relationships xmlns="http://schemas.openxmlformats.org/package/2006/relationships"><Relationship Id="rId2" Type="http://schemas.openxmlformats.org/officeDocument/2006/relationships/slide" Target="../slides/slide54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0.xml.rels><?xml version="1.0" encoding="UTF-8" standalone="yes"?>
<Relationships xmlns="http://schemas.openxmlformats.org/package/2006/relationships"><Relationship Id="rId2" Type="http://schemas.openxmlformats.org/officeDocument/2006/relationships/slide" Target="../slides/slide541.xml"/><Relationship Id="rId1" Type="http://schemas.openxmlformats.org/officeDocument/2006/relationships/notesMaster" Target="../notesMasters/notesMaster1.xml"/></Relationships>
</file>

<file path=ppt/notesSlides/_rels/notesSlide541.xml.rels><?xml version="1.0" encoding="UTF-8" standalone="yes"?>
<Relationships xmlns="http://schemas.openxmlformats.org/package/2006/relationships"><Relationship Id="rId2" Type="http://schemas.openxmlformats.org/officeDocument/2006/relationships/slide" Target="../slides/slide542.xml"/><Relationship Id="rId1" Type="http://schemas.openxmlformats.org/officeDocument/2006/relationships/notesMaster" Target="../notesMasters/notesMaster1.xml"/></Relationships>
</file>

<file path=ppt/notesSlides/_rels/notesSlide542.xml.rels><?xml version="1.0" encoding="UTF-8" standalone="yes"?>
<Relationships xmlns="http://schemas.openxmlformats.org/package/2006/relationships"><Relationship Id="rId2" Type="http://schemas.openxmlformats.org/officeDocument/2006/relationships/slide" Target="../slides/slide543.xml"/><Relationship Id="rId1" Type="http://schemas.openxmlformats.org/officeDocument/2006/relationships/notesMaster" Target="../notesMasters/notesMaster1.xml"/></Relationships>
</file>

<file path=ppt/notesSlides/_rels/notesSlide543.xml.rels><?xml version="1.0" encoding="UTF-8" standalone="yes"?>
<Relationships xmlns="http://schemas.openxmlformats.org/package/2006/relationships"><Relationship Id="rId2" Type="http://schemas.openxmlformats.org/officeDocument/2006/relationships/slide" Target="../slides/slide544.xml"/><Relationship Id="rId1" Type="http://schemas.openxmlformats.org/officeDocument/2006/relationships/notesMaster" Target="../notesMasters/notesMaster1.xml"/></Relationships>
</file>

<file path=ppt/notesSlides/_rels/notesSlide544.xml.rels><?xml version="1.0" encoding="UTF-8" standalone="yes"?>
<Relationships xmlns="http://schemas.openxmlformats.org/package/2006/relationships"><Relationship Id="rId2" Type="http://schemas.openxmlformats.org/officeDocument/2006/relationships/slide" Target="../slides/slide545.xml"/><Relationship Id="rId1" Type="http://schemas.openxmlformats.org/officeDocument/2006/relationships/notesMaster" Target="../notesMasters/notesMaster1.xml"/></Relationships>
</file>

<file path=ppt/notesSlides/_rels/notesSlide545.xml.rels><?xml version="1.0" encoding="UTF-8" standalone="yes"?>
<Relationships xmlns="http://schemas.openxmlformats.org/package/2006/relationships"><Relationship Id="rId2" Type="http://schemas.openxmlformats.org/officeDocument/2006/relationships/slide" Target="../slides/slide546.xml"/><Relationship Id="rId1" Type="http://schemas.openxmlformats.org/officeDocument/2006/relationships/notesMaster" Target="../notesMasters/notesMaster1.xml"/></Relationships>
</file>

<file path=ppt/notesSlides/_rels/notesSlide546.xml.rels><?xml version="1.0" encoding="UTF-8" standalone="yes"?>
<Relationships xmlns="http://schemas.openxmlformats.org/package/2006/relationships"><Relationship Id="rId2" Type="http://schemas.openxmlformats.org/officeDocument/2006/relationships/slide" Target="../slides/slide547.xml"/><Relationship Id="rId1" Type="http://schemas.openxmlformats.org/officeDocument/2006/relationships/notesMaster" Target="../notesMasters/notesMaster1.xml"/></Relationships>
</file>

<file path=ppt/notesSlides/_rels/notesSlide547.xml.rels><?xml version="1.0" encoding="UTF-8" standalone="yes"?>
<Relationships xmlns="http://schemas.openxmlformats.org/package/2006/relationships"><Relationship Id="rId2" Type="http://schemas.openxmlformats.org/officeDocument/2006/relationships/slide" Target="../slides/slide548.xml"/><Relationship Id="rId1" Type="http://schemas.openxmlformats.org/officeDocument/2006/relationships/notesMaster" Target="../notesMasters/notesMaster1.xml"/></Relationships>
</file>

<file path=ppt/notesSlides/_rels/notesSlide548.xml.rels><?xml version="1.0" encoding="UTF-8" standalone="yes"?>
<Relationships xmlns="http://schemas.openxmlformats.org/package/2006/relationships"><Relationship Id="rId2" Type="http://schemas.openxmlformats.org/officeDocument/2006/relationships/slide" Target="../slides/slide549.xml"/><Relationship Id="rId1" Type="http://schemas.openxmlformats.org/officeDocument/2006/relationships/notesMaster" Target="../notesMasters/notesMaster1.xml"/></Relationships>
</file>

<file path=ppt/notesSlides/_rels/notesSlide549.xml.rels><?xml version="1.0" encoding="UTF-8" standalone="yes"?>
<Relationships xmlns="http://schemas.openxmlformats.org/package/2006/relationships"><Relationship Id="rId2" Type="http://schemas.openxmlformats.org/officeDocument/2006/relationships/slide" Target="../slides/slide55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0.xml.rels><?xml version="1.0" encoding="UTF-8" standalone="yes"?>
<Relationships xmlns="http://schemas.openxmlformats.org/package/2006/relationships"><Relationship Id="rId2" Type="http://schemas.openxmlformats.org/officeDocument/2006/relationships/slide" Target="../slides/slide551.xml"/><Relationship Id="rId1" Type="http://schemas.openxmlformats.org/officeDocument/2006/relationships/notesMaster" Target="../notesMasters/notesMaster1.xml"/></Relationships>
</file>

<file path=ppt/notesSlides/_rels/notesSlide551.xml.rels><?xml version="1.0" encoding="UTF-8" standalone="yes"?>
<Relationships xmlns="http://schemas.openxmlformats.org/package/2006/relationships"><Relationship Id="rId2" Type="http://schemas.openxmlformats.org/officeDocument/2006/relationships/slide" Target="../slides/slide552.xml"/><Relationship Id="rId1" Type="http://schemas.openxmlformats.org/officeDocument/2006/relationships/notesMaster" Target="../notesMasters/notesMaster1.xml"/></Relationships>
</file>

<file path=ppt/notesSlides/_rels/notesSlide552.xml.rels><?xml version="1.0" encoding="UTF-8" standalone="yes"?>
<Relationships xmlns="http://schemas.openxmlformats.org/package/2006/relationships"><Relationship Id="rId2" Type="http://schemas.openxmlformats.org/officeDocument/2006/relationships/slide" Target="../slides/slide553.xml"/><Relationship Id="rId1" Type="http://schemas.openxmlformats.org/officeDocument/2006/relationships/notesMaster" Target="../notesMasters/notesMaster1.xml"/></Relationships>
</file>

<file path=ppt/notesSlides/_rels/notesSlide553.xml.rels><?xml version="1.0" encoding="UTF-8" standalone="yes"?>
<Relationships xmlns="http://schemas.openxmlformats.org/package/2006/relationships"><Relationship Id="rId2" Type="http://schemas.openxmlformats.org/officeDocument/2006/relationships/slide" Target="../slides/slide554.xml"/><Relationship Id="rId1" Type="http://schemas.openxmlformats.org/officeDocument/2006/relationships/notesMaster" Target="../notesMasters/notesMaster1.xml"/></Relationships>
</file>

<file path=ppt/notesSlides/_rels/notesSlide554.xml.rels><?xml version="1.0" encoding="UTF-8" standalone="yes"?>
<Relationships xmlns="http://schemas.openxmlformats.org/package/2006/relationships"><Relationship Id="rId2" Type="http://schemas.openxmlformats.org/officeDocument/2006/relationships/slide" Target="../slides/slide555.xml"/><Relationship Id="rId1" Type="http://schemas.openxmlformats.org/officeDocument/2006/relationships/notesMaster" Target="../notesMasters/notesMaster1.xml"/></Relationships>
</file>

<file path=ppt/notesSlides/_rels/notesSlide555.xml.rels><?xml version="1.0" encoding="UTF-8" standalone="yes"?>
<Relationships xmlns="http://schemas.openxmlformats.org/package/2006/relationships"><Relationship Id="rId2" Type="http://schemas.openxmlformats.org/officeDocument/2006/relationships/slide" Target="../slides/slide556.xml"/><Relationship Id="rId1" Type="http://schemas.openxmlformats.org/officeDocument/2006/relationships/notesMaster" Target="../notesMasters/notesMaster1.xml"/></Relationships>
</file>

<file path=ppt/notesSlides/_rels/notesSlide556.xml.rels><?xml version="1.0" encoding="UTF-8" standalone="yes"?>
<Relationships xmlns="http://schemas.openxmlformats.org/package/2006/relationships"><Relationship Id="rId2" Type="http://schemas.openxmlformats.org/officeDocument/2006/relationships/slide" Target="../slides/slide557.xml"/><Relationship Id="rId1" Type="http://schemas.openxmlformats.org/officeDocument/2006/relationships/notesMaster" Target="../notesMasters/notesMaster1.xml"/></Relationships>
</file>

<file path=ppt/notesSlides/_rels/notesSlide557.xml.rels><?xml version="1.0" encoding="UTF-8" standalone="yes"?>
<Relationships xmlns="http://schemas.openxmlformats.org/package/2006/relationships"><Relationship Id="rId2" Type="http://schemas.openxmlformats.org/officeDocument/2006/relationships/slide" Target="../slides/slide558.xml"/><Relationship Id="rId1" Type="http://schemas.openxmlformats.org/officeDocument/2006/relationships/notesMaster" Target="../notesMasters/notesMaster1.xml"/></Relationships>
</file>

<file path=ppt/notesSlides/_rels/notesSlide558.xml.rels><?xml version="1.0" encoding="UTF-8" standalone="yes"?>
<Relationships xmlns="http://schemas.openxmlformats.org/package/2006/relationships"><Relationship Id="rId2" Type="http://schemas.openxmlformats.org/officeDocument/2006/relationships/slide" Target="../slides/slide559.xml"/><Relationship Id="rId1" Type="http://schemas.openxmlformats.org/officeDocument/2006/relationships/notesMaster" Target="../notesMasters/notesMaster1.xml"/></Relationships>
</file>

<file path=ppt/notesSlides/_rels/notesSlide559.xml.rels><?xml version="1.0" encoding="UTF-8" standalone="yes"?>
<Relationships xmlns="http://schemas.openxmlformats.org/package/2006/relationships"><Relationship Id="rId2" Type="http://schemas.openxmlformats.org/officeDocument/2006/relationships/slide" Target="../slides/slide5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0.xml.rels><?xml version="1.0" encoding="UTF-8" standalone="yes"?>
<Relationships xmlns="http://schemas.openxmlformats.org/package/2006/relationships"><Relationship Id="rId2" Type="http://schemas.openxmlformats.org/officeDocument/2006/relationships/slide" Target="../slides/slide561.xml"/><Relationship Id="rId1" Type="http://schemas.openxmlformats.org/officeDocument/2006/relationships/notesMaster" Target="../notesMasters/notesMaster1.xml"/></Relationships>
</file>

<file path=ppt/notesSlides/_rels/notesSlide561.xml.rels><?xml version="1.0" encoding="UTF-8" standalone="yes"?>
<Relationships xmlns="http://schemas.openxmlformats.org/package/2006/relationships"><Relationship Id="rId2" Type="http://schemas.openxmlformats.org/officeDocument/2006/relationships/slide" Target="../slides/slide562.xml"/><Relationship Id="rId1" Type="http://schemas.openxmlformats.org/officeDocument/2006/relationships/notesMaster" Target="../notesMasters/notesMaster1.xml"/></Relationships>
</file>

<file path=ppt/notesSlides/_rels/notesSlide562.xml.rels><?xml version="1.0" encoding="UTF-8" standalone="yes"?>
<Relationships xmlns="http://schemas.openxmlformats.org/package/2006/relationships"><Relationship Id="rId2" Type="http://schemas.openxmlformats.org/officeDocument/2006/relationships/slide" Target="../slides/slide563.xml"/><Relationship Id="rId1" Type="http://schemas.openxmlformats.org/officeDocument/2006/relationships/notesMaster" Target="../notesMasters/notesMaster1.xml"/></Relationships>
</file>

<file path=ppt/notesSlides/_rels/notesSlide563.xml.rels><?xml version="1.0" encoding="UTF-8" standalone="yes"?>
<Relationships xmlns="http://schemas.openxmlformats.org/package/2006/relationships"><Relationship Id="rId2" Type="http://schemas.openxmlformats.org/officeDocument/2006/relationships/slide" Target="../slides/slide564.xml"/><Relationship Id="rId1" Type="http://schemas.openxmlformats.org/officeDocument/2006/relationships/notesMaster" Target="../notesMasters/notesMaster1.xml"/></Relationships>
</file>

<file path=ppt/notesSlides/_rels/notesSlide564.xml.rels><?xml version="1.0" encoding="UTF-8" standalone="yes"?>
<Relationships xmlns="http://schemas.openxmlformats.org/package/2006/relationships"><Relationship Id="rId2" Type="http://schemas.openxmlformats.org/officeDocument/2006/relationships/slide" Target="../slides/slide565.xml"/><Relationship Id="rId1" Type="http://schemas.openxmlformats.org/officeDocument/2006/relationships/notesMaster" Target="../notesMasters/notesMaster1.xml"/></Relationships>
</file>

<file path=ppt/notesSlides/_rels/notesSlide565.xml.rels><?xml version="1.0" encoding="UTF-8" standalone="yes"?>
<Relationships xmlns="http://schemas.openxmlformats.org/package/2006/relationships"><Relationship Id="rId2" Type="http://schemas.openxmlformats.org/officeDocument/2006/relationships/slide" Target="../slides/slide566.xml"/><Relationship Id="rId1" Type="http://schemas.openxmlformats.org/officeDocument/2006/relationships/notesMaster" Target="../notesMasters/notesMaster1.xml"/></Relationships>
</file>

<file path=ppt/notesSlides/_rels/notesSlide566.xml.rels><?xml version="1.0" encoding="UTF-8" standalone="yes"?>
<Relationships xmlns="http://schemas.openxmlformats.org/package/2006/relationships"><Relationship Id="rId2" Type="http://schemas.openxmlformats.org/officeDocument/2006/relationships/slide" Target="../slides/slide567.xml"/><Relationship Id="rId1" Type="http://schemas.openxmlformats.org/officeDocument/2006/relationships/notesMaster" Target="../notesMasters/notesMaster1.xml"/></Relationships>
</file>

<file path=ppt/notesSlides/_rels/notesSlide567.xml.rels><?xml version="1.0" encoding="UTF-8" standalone="yes"?>
<Relationships xmlns="http://schemas.openxmlformats.org/package/2006/relationships"><Relationship Id="rId2" Type="http://schemas.openxmlformats.org/officeDocument/2006/relationships/slide" Target="../slides/slide568.xml"/><Relationship Id="rId1" Type="http://schemas.openxmlformats.org/officeDocument/2006/relationships/notesMaster" Target="../notesMasters/notesMaster1.xml"/></Relationships>
</file>

<file path=ppt/notesSlides/_rels/notesSlide568.xml.rels><?xml version="1.0" encoding="UTF-8" standalone="yes"?>
<Relationships xmlns="http://schemas.openxmlformats.org/package/2006/relationships"><Relationship Id="rId2" Type="http://schemas.openxmlformats.org/officeDocument/2006/relationships/slide" Target="../slides/slide569.xml"/><Relationship Id="rId1" Type="http://schemas.openxmlformats.org/officeDocument/2006/relationships/notesMaster" Target="../notesMasters/notesMaster1.xml"/></Relationships>
</file>

<file path=ppt/notesSlides/_rels/notesSlide569.xml.rels><?xml version="1.0" encoding="UTF-8" standalone="yes"?>
<Relationships xmlns="http://schemas.openxmlformats.org/package/2006/relationships"><Relationship Id="rId2" Type="http://schemas.openxmlformats.org/officeDocument/2006/relationships/slide" Target="../slides/slide5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0.xml.rels><?xml version="1.0" encoding="UTF-8" standalone="yes"?>
<Relationships xmlns="http://schemas.openxmlformats.org/package/2006/relationships"><Relationship Id="rId2" Type="http://schemas.openxmlformats.org/officeDocument/2006/relationships/slide" Target="../slides/slide571.xml"/><Relationship Id="rId1" Type="http://schemas.openxmlformats.org/officeDocument/2006/relationships/notesMaster" Target="../notesMasters/notesMaster1.xml"/></Relationships>
</file>

<file path=ppt/notesSlides/_rels/notesSlide571.xml.rels><?xml version="1.0" encoding="UTF-8" standalone="yes"?>
<Relationships xmlns="http://schemas.openxmlformats.org/package/2006/relationships"><Relationship Id="rId2" Type="http://schemas.openxmlformats.org/officeDocument/2006/relationships/slide" Target="../slides/slide572.xml"/><Relationship Id="rId1" Type="http://schemas.openxmlformats.org/officeDocument/2006/relationships/notesMaster" Target="../notesMasters/notesMaster1.xml"/></Relationships>
</file>

<file path=ppt/notesSlides/_rels/notesSlide572.xml.rels><?xml version="1.0" encoding="UTF-8" standalone="yes"?>
<Relationships xmlns="http://schemas.openxmlformats.org/package/2006/relationships"><Relationship Id="rId2" Type="http://schemas.openxmlformats.org/officeDocument/2006/relationships/slide" Target="../slides/slide573.xml"/><Relationship Id="rId1" Type="http://schemas.openxmlformats.org/officeDocument/2006/relationships/notesMaster" Target="../notesMasters/notesMaster1.xml"/></Relationships>
</file>

<file path=ppt/notesSlides/_rels/notesSlide573.xml.rels><?xml version="1.0" encoding="UTF-8" standalone="yes"?>
<Relationships xmlns="http://schemas.openxmlformats.org/package/2006/relationships"><Relationship Id="rId2" Type="http://schemas.openxmlformats.org/officeDocument/2006/relationships/slide" Target="../slides/slide574.xml"/><Relationship Id="rId1" Type="http://schemas.openxmlformats.org/officeDocument/2006/relationships/notesMaster" Target="../notesMasters/notesMaster1.xml"/></Relationships>
</file>

<file path=ppt/notesSlides/_rels/notesSlide574.xml.rels><?xml version="1.0" encoding="UTF-8" standalone="yes"?>
<Relationships xmlns="http://schemas.openxmlformats.org/package/2006/relationships"><Relationship Id="rId2" Type="http://schemas.openxmlformats.org/officeDocument/2006/relationships/slide" Target="../slides/slide575.xml"/><Relationship Id="rId1" Type="http://schemas.openxmlformats.org/officeDocument/2006/relationships/notesMaster" Target="../notesMasters/notesMaster1.xml"/></Relationships>
</file>

<file path=ppt/notesSlides/_rels/notesSlide575.xml.rels><?xml version="1.0" encoding="UTF-8" standalone="yes"?>
<Relationships xmlns="http://schemas.openxmlformats.org/package/2006/relationships"><Relationship Id="rId2" Type="http://schemas.openxmlformats.org/officeDocument/2006/relationships/slide" Target="../slides/slide576.xml"/><Relationship Id="rId1" Type="http://schemas.openxmlformats.org/officeDocument/2006/relationships/notesMaster" Target="../notesMasters/notesMaster1.xml"/></Relationships>
</file>

<file path=ppt/notesSlides/_rels/notesSlide576.xml.rels><?xml version="1.0" encoding="UTF-8" standalone="yes"?>
<Relationships xmlns="http://schemas.openxmlformats.org/package/2006/relationships"><Relationship Id="rId2" Type="http://schemas.openxmlformats.org/officeDocument/2006/relationships/slide" Target="../slides/slide577.xml"/><Relationship Id="rId1" Type="http://schemas.openxmlformats.org/officeDocument/2006/relationships/notesMaster" Target="../notesMasters/notesMaster1.xml"/></Relationships>
</file>

<file path=ppt/notesSlides/_rels/notesSlide577.xml.rels><?xml version="1.0" encoding="UTF-8" standalone="yes"?>
<Relationships xmlns="http://schemas.openxmlformats.org/package/2006/relationships"><Relationship Id="rId2" Type="http://schemas.openxmlformats.org/officeDocument/2006/relationships/slide" Target="../slides/slide578.xml"/><Relationship Id="rId1" Type="http://schemas.openxmlformats.org/officeDocument/2006/relationships/notesMaster" Target="../notesMasters/notesMaster1.xml"/></Relationships>
</file>

<file path=ppt/notesSlides/_rels/notesSlide578.xml.rels><?xml version="1.0" encoding="UTF-8" standalone="yes"?>
<Relationships xmlns="http://schemas.openxmlformats.org/package/2006/relationships"><Relationship Id="rId2" Type="http://schemas.openxmlformats.org/officeDocument/2006/relationships/slide" Target="../slides/slide579.xml"/><Relationship Id="rId1" Type="http://schemas.openxmlformats.org/officeDocument/2006/relationships/notesMaster" Target="../notesMasters/notesMaster1.xml"/></Relationships>
</file>

<file path=ppt/notesSlides/_rels/notesSlide579.xml.rels><?xml version="1.0" encoding="UTF-8" standalone="yes"?>
<Relationships xmlns="http://schemas.openxmlformats.org/package/2006/relationships"><Relationship Id="rId2" Type="http://schemas.openxmlformats.org/officeDocument/2006/relationships/slide" Target="../slides/slide5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0.xml.rels><?xml version="1.0" encoding="UTF-8" standalone="yes"?>
<Relationships xmlns="http://schemas.openxmlformats.org/package/2006/relationships"><Relationship Id="rId2" Type="http://schemas.openxmlformats.org/officeDocument/2006/relationships/slide" Target="../slides/slide581.xml"/><Relationship Id="rId1" Type="http://schemas.openxmlformats.org/officeDocument/2006/relationships/notesMaster" Target="../notesMasters/notesMaster1.xml"/></Relationships>
</file>

<file path=ppt/notesSlides/_rels/notesSlide581.xml.rels><?xml version="1.0" encoding="UTF-8" standalone="yes"?>
<Relationships xmlns="http://schemas.openxmlformats.org/package/2006/relationships"><Relationship Id="rId2" Type="http://schemas.openxmlformats.org/officeDocument/2006/relationships/slide" Target="../slides/slide582.xml"/><Relationship Id="rId1" Type="http://schemas.openxmlformats.org/officeDocument/2006/relationships/notesMaster" Target="../notesMasters/notesMaster1.xml"/></Relationships>
</file>

<file path=ppt/notesSlides/_rels/notesSlide582.xml.rels><?xml version="1.0" encoding="UTF-8" standalone="yes"?>
<Relationships xmlns="http://schemas.openxmlformats.org/package/2006/relationships"><Relationship Id="rId2" Type="http://schemas.openxmlformats.org/officeDocument/2006/relationships/slide" Target="../slides/slide583.xml"/><Relationship Id="rId1" Type="http://schemas.openxmlformats.org/officeDocument/2006/relationships/notesMaster" Target="../notesMasters/notesMaster1.xml"/></Relationships>
</file>

<file path=ppt/notesSlides/_rels/notesSlide583.xml.rels><?xml version="1.0" encoding="UTF-8" standalone="yes"?>
<Relationships xmlns="http://schemas.openxmlformats.org/package/2006/relationships"><Relationship Id="rId2" Type="http://schemas.openxmlformats.org/officeDocument/2006/relationships/slide" Target="../slides/slide584.xml"/><Relationship Id="rId1" Type="http://schemas.openxmlformats.org/officeDocument/2006/relationships/notesMaster" Target="../notesMasters/notesMaster1.xml"/></Relationships>
</file>

<file path=ppt/notesSlides/_rels/notesSlide584.xml.rels><?xml version="1.0" encoding="UTF-8" standalone="yes"?>
<Relationships xmlns="http://schemas.openxmlformats.org/package/2006/relationships"><Relationship Id="rId2" Type="http://schemas.openxmlformats.org/officeDocument/2006/relationships/slide" Target="../slides/slide585.xml"/><Relationship Id="rId1" Type="http://schemas.openxmlformats.org/officeDocument/2006/relationships/notesMaster" Target="../notesMasters/notesMaster1.xml"/></Relationships>
</file>

<file path=ppt/notesSlides/_rels/notesSlide585.xml.rels><?xml version="1.0" encoding="UTF-8" standalone="yes"?>
<Relationships xmlns="http://schemas.openxmlformats.org/package/2006/relationships"><Relationship Id="rId2" Type="http://schemas.openxmlformats.org/officeDocument/2006/relationships/slide" Target="../slides/slide586.xml"/><Relationship Id="rId1" Type="http://schemas.openxmlformats.org/officeDocument/2006/relationships/notesMaster" Target="../notesMasters/notesMaster1.xml"/></Relationships>
</file>

<file path=ppt/notesSlides/_rels/notesSlide586.xml.rels><?xml version="1.0" encoding="UTF-8" standalone="yes"?>
<Relationships xmlns="http://schemas.openxmlformats.org/package/2006/relationships"><Relationship Id="rId2" Type="http://schemas.openxmlformats.org/officeDocument/2006/relationships/slide" Target="../slides/slide587.xml"/><Relationship Id="rId1" Type="http://schemas.openxmlformats.org/officeDocument/2006/relationships/notesMaster" Target="../notesMasters/notesMaster1.xml"/></Relationships>
</file>

<file path=ppt/notesSlides/_rels/notesSlide587.xml.rels><?xml version="1.0" encoding="UTF-8" standalone="yes"?>
<Relationships xmlns="http://schemas.openxmlformats.org/package/2006/relationships"><Relationship Id="rId2" Type="http://schemas.openxmlformats.org/officeDocument/2006/relationships/slide" Target="../slides/slide588.xml"/><Relationship Id="rId1" Type="http://schemas.openxmlformats.org/officeDocument/2006/relationships/notesMaster" Target="../notesMasters/notesMaster1.xml"/></Relationships>
</file>

<file path=ppt/notesSlides/_rels/notesSlide588.xml.rels><?xml version="1.0" encoding="UTF-8" standalone="yes"?>
<Relationships xmlns="http://schemas.openxmlformats.org/package/2006/relationships"><Relationship Id="rId2" Type="http://schemas.openxmlformats.org/officeDocument/2006/relationships/slide" Target="../slides/slide589.xml"/><Relationship Id="rId1" Type="http://schemas.openxmlformats.org/officeDocument/2006/relationships/notesMaster" Target="../notesMasters/notesMaster1.xml"/></Relationships>
</file>

<file path=ppt/notesSlides/_rels/notesSlide589.xml.rels><?xml version="1.0" encoding="UTF-8" standalone="yes"?>
<Relationships xmlns="http://schemas.openxmlformats.org/package/2006/relationships"><Relationship Id="rId2" Type="http://schemas.openxmlformats.org/officeDocument/2006/relationships/slide" Target="../slides/slide5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0.xml.rels><?xml version="1.0" encoding="UTF-8" standalone="yes"?>
<Relationships xmlns="http://schemas.openxmlformats.org/package/2006/relationships"><Relationship Id="rId2" Type="http://schemas.openxmlformats.org/officeDocument/2006/relationships/slide" Target="../slides/slide591.xml"/><Relationship Id="rId1" Type="http://schemas.openxmlformats.org/officeDocument/2006/relationships/notesMaster" Target="../notesMasters/notesMaster1.xml"/></Relationships>
</file>

<file path=ppt/notesSlides/_rels/notesSlide591.xml.rels><?xml version="1.0" encoding="UTF-8" standalone="yes"?>
<Relationships xmlns="http://schemas.openxmlformats.org/package/2006/relationships"><Relationship Id="rId2" Type="http://schemas.openxmlformats.org/officeDocument/2006/relationships/slide" Target="../slides/slide592.xml"/><Relationship Id="rId1" Type="http://schemas.openxmlformats.org/officeDocument/2006/relationships/notesMaster" Target="../notesMasters/notesMaster1.xml"/></Relationships>
</file>

<file path=ppt/notesSlides/_rels/notesSlide592.xml.rels><?xml version="1.0" encoding="UTF-8" standalone="yes"?>
<Relationships xmlns="http://schemas.openxmlformats.org/package/2006/relationships"><Relationship Id="rId2" Type="http://schemas.openxmlformats.org/officeDocument/2006/relationships/slide" Target="../slides/slide593.xml"/><Relationship Id="rId1" Type="http://schemas.openxmlformats.org/officeDocument/2006/relationships/notesMaster" Target="../notesMasters/notesMaster1.xml"/></Relationships>
</file>

<file path=ppt/notesSlides/_rels/notesSlide593.xml.rels><?xml version="1.0" encoding="UTF-8" standalone="yes"?>
<Relationships xmlns="http://schemas.openxmlformats.org/package/2006/relationships"><Relationship Id="rId2" Type="http://schemas.openxmlformats.org/officeDocument/2006/relationships/slide" Target="../slides/slide594.xml"/><Relationship Id="rId1" Type="http://schemas.openxmlformats.org/officeDocument/2006/relationships/notesMaster" Target="../notesMasters/notesMaster1.xml"/></Relationships>
</file>

<file path=ppt/notesSlides/_rels/notesSlide594.xml.rels><?xml version="1.0" encoding="UTF-8" standalone="yes"?>
<Relationships xmlns="http://schemas.openxmlformats.org/package/2006/relationships"><Relationship Id="rId2" Type="http://schemas.openxmlformats.org/officeDocument/2006/relationships/slide" Target="../slides/slide595.xml"/><Relationship Id="rId1" Type="http://schemas.openxmlformats.org/officeDocument/2006/relationships/notesMaster" Target="../notesMasters/notesMaster1.xml"/></Relationships>
</file>

<file path=ppt/notesSlides/_rels/notesSlide595.xml.rels><?xml version="1.0" encoding="UTF-8" standalone="yes"?>
<Relationships xmlns="http://schemas.openxmlformats.org/package/2006/relationships"><Relationship Id="rId2" Type="http://schemas.openxmlformats.org/officeDocument/2006/relationships/slide" Target="../slides/slide596.xml"/><Relationship Id="rId1" Type="http://schemas.openxmlformats.org/officeDocument/2006/relationships/notesMaster" Target="../notesMasters/notesMaster1.xml"/></Relationships>
</file>

<file path=ppt/notesSlides/_rels/notesSlide596.xml.rels><?xml version="1.0" encoding="UTF-8" standalone="yes"?>
<Relationships xmlns="http://schemas.openxmlformats.org/package/2006/relationships"><Relationship Id="rId2" Type="http://schemas.openxmlformats.org/officeDocument/2006/relationships/slide" Target="../slides/slide597.xml"/><Relationship Id="rId1" Type="http://schemas.openxmlformats.org/officeDocument/2006/relationships/notesMaster" Target="../notesMasters/notesMaster1.xml"/></Relationships>
</file>

<file path=ppt/notesSlides/_rels/notesSlide597.xml.rels><?xml version="1.0" encoding="UTF-8" standalone="yes"?>
<Relationships xmlns="http://schemas.openxmlformats.org/package/2006/relationships"><Relationship Id="rId2" Type="http://schemas.openxmlformats.org/officeDocument/2006/relationships/slide" Target="../slides/slide598.xml"/><Relationship Id="rId1" Type="http://schemas.openxmlformats.org/officeDocument/2006/relationships/notesMaster" Target="../notesMasters/notesMaster1.xml"/></Relationships>
</file>

<file path=ppt/notesSlides/_rels/notesSlide598.xml.rels><?xml version="1.0" encoding="UTF-8" standalone="yes"?>
<Relationships xmlns="http://schemas.openxmlformats.org/package/2006/relationships"><Relationship Id="rId2" Type="http://schemas.openxmlformats.org/officeDocument/2006/relationships/slide" Target="../slides/slide599.xml"/><Relationship Id="rId1" Type="http://schemas.openxmlformats.org/officeDocument/2006/relationships/notesMaster" Target="../notesMasters/notesMaster1.xml"/></Relationships>
</file>

<file path=ppt/notesSlides/_rels/notesSlide599.xml.rels><?xml version="1.0" encoding="UTF-8" standalone="yes"?>
<Relationships xmlns="http://schemas.openxmlformats.org/package/2006/relationships"><Relationship Id="rId2" Type="http://schemas.openxmlformats.org/officeDocument/2006/relationships/slide" Target="../slides/slide6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00.xml.rels><?xml version="1.0" encoding="UTF-8" standalone="yes"?>
<Relationships xmlns="http://schemas.openxmlformats.org/package/2006/relationships"><Relationship Id="rId2" Type="http://schemas.openxmlformats.org/officeDocument/2006/relationships/slide" Target="../slides/slide601.xml"/><Relationship Id="rId1" Type="http://schemas.openxmlformats.org/officeDocument/2006/relationships/notesMaster" Target="../notesMasters/notesMaster1.xml"/></Relationships>
</file>

<file path=ppt/notesSlides/_rels/notesSlide601.xml.rels><?xml version="1.0" encoding="UTF-8" standalone="yes"?>
<Relationships xmlns="http://schemas.openxmlformats.org/package/2006/relationships"><Relationship Id="rId2" Type="http://schemas.openxmlformats.org/officeDocument/2006/relationships/slide" Target="../slides/slide602.xml"/><Relationship Id="rId1" Type="http://schemas.openxmlformats.org/officeDocument/2006/relationships/notesMaster" Target="../notesMasters/notesMaster1.xml"/></Relationships>
</file>

<file path=ppt/notesSlides/_rels/notesSlide602.xml.rels><?xml version="1.0" encoding="UTF-8" standalone="yes"?>
<Relationships xmlns="http://schemas.openxmlformats.org/package/2006/relationships"><Relationship Id="rId2" Type="http://schemas.openxmlformats.org/officeDocument/2006/relationships/slide" Target="../slides/slide603.xml"/><Relationship Id="rId1" Type="http://schemas.openxmlformats.org/officeDocument/2006/relationships/notesMaster" Target="../notesMasters/notesMaster1.xml"/></Relationships>
</file>

<file path=ppt/notesSlides/_rels/notesSlide603.xml.rels><?xml version="1.0" encoding="UTF-8" standalone="yes"?>
<Relationships xmlns="http://schemas.openxmlformats.org/package/2006/relationships"><Relationship Id="rId2" Type="http://schemas.openxmlformats.org/officeDocument/2006/relationships/slide" Target="../slides/slide604.xml"/><Relationship Id="rId1" Type="http://schemas.openxmlformats.org/officeDocument/2006/relationships/notesMaster" Target="../notesMasters/notesMaster1.xml"/></Relationships>
</file>

<file path=ppt/notesSlides/_rels/notesSlide604.xml.rels><?xml version="1.0" encoding="UTF-8" standalone="yes"?>
<Relationships xmlns="http://schemas.openxmlformats.org/package/2006/relationships"><Relationship Id="rId2" Type="http://schemas.openxmlformats.org/officeDocument/2006/relationships/slide" Target="../slides/slide605.xml"/><Relationship Id="rId1" Type="http://schemas.openxmlformats.org/officeDocument/2006/relationships/notesMaster" Target="../notesMasters/notesMaster1.xml"/></Relationships>
</file>

<file path=ppt/notesSlides/_rels/notesSlide605.xml.rels><?xml version="1.0" encoding="UTF-8" standalone="yes"?>
<Relationships xmlns="http://schemas.openxmlformats.org/package/2006/relationships"><Relationship Id="rId2" Type="http://schemas.openxmlformats.org/officeDocument/2006/relationships/slide" Target="../slides/slide606.xml"/><Relationship Id="rId1" Type="http://schemas.openxmlformats.org/officeDocument/2006/relationships/notesMaster" Target="../notesMasters/notesMaster1.xml"/></Relationships>
</file>

<file path=ppt/notesSlides/_rels/notesSlide606.xml.rels><?xml version="1.0" encoding="UTF-8" standalone="yes"?>
<Relationships xmlns="http://schemas.openxmlformats.org/package/2006/relationships"><Relationship Id="rId2" Type="http://schemas.openxmlformats.org/officeDocument/2006/relationships/slide" Target="../slides/slide607.xml"/><Relationship Id="rId1" Type="http://schemas.openxmlformats.org/officeDocument/2006/relationships/notesMaster" Target="../notesMasters/notesMaster1.xml"/></Relationships>
</file>

<file path=ppt/notesSlides/_rels/notesSlide607.xml.rels><?xml version="1.0" encoding="UTF-8" standalone="yes"?>
<Relationships xmlns="http://schemas.openxmlformats.org/package/2006/relationships"><Relationship Id="rId2" Type="http://schemas.openxmlformats.org/officeDocument/2006/relationships/slide" Target="../slides/slide608.xml"/><Relationship Id="rId1" Type="http://schemas.openxmlformats.org/officeDocument/2006/relationships/notesMaster" Target="../notesMasters/notesMaster1.xml"/></Relationships>
</file>

<file path=ppt/notesSlides/_rels/notesSlide608.xml.rels><?xml version="1.0" encoding="UTF-8" standalone="yes"?>
<Relationships xmlns="http://schemas.openxmlformats.org/package/2006/relationships"><Relationship Id="rId2" Type="http://schemas.openxmlformats.org/officeDocument/2006/relationships/slide" Target="../slides/slide609.xml"/><Relationship Id="rId1" Type="http://schemas.openxmlformats.org/officeDocument/2006/relationships/notesMaster" Target="../notesMasters/notesMaster1.xml"/></Relationships>
</file>

<file path=ppt/notesSlides/_rels/notesSlide609.xml.rels><?xml version="1.0" encoding="UTF-8" standalone="yes"?>
<Relationships xmlns="http://schemas.openxmlformats.org/package/2006/relationships"><Relationship Id="rId2" Type="http://schemas.openxmlformats.org/officeDocument/2006/relationships/slide" Target="../slides/slide61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0.xml.rels><?xml version="1.0" encoding="UTF-8" standalone="yes"?>
<Relationships xmlns="http://schemas.openxmlformats.org/package/2006/relationships"><Relationship Id="rId2" Type="http://schemas.openxmlformats.org/officeDocument/2006/relationships/slide" Target="../slides/slide611.xml"/><Relationship Id="rId1" Type="http://schemas.openxmlformats.org/officeDocument/2006/relationships/notesMaster" Target="../notesMasters/notesMaster1.xml"/></Relationships>
</file>

<file path=ppt/notesSlides/_rels/notesSlide611.xml.rels><?xml version="1.0" encoding="UTF-8" standalone="yes"?>
<Relationships xmlns="http://schemas.openxmlformats.org/package/2006/relationships"><Relationship Id="rId2" Type="http://schemas.openxmlformats.org/officeDocument/2006/relationships/slide" Target="../slides/slide612.xml"/><Relationship Id="rId1" Type="http://schemas.openxmlformats.org/officeDocument/2006/relationships/notesMaster" Target="../notesMasters/notesMaster1.xml"/></Relationships>
</file>

<file path=ppt/notesSlides/_rels/notesSlide612.xml.rels><?xml version="1.0" encoding="UTF-8" standalone="yes"?>
<Relationships xmlns="http://schemas.openxmlformats.org/package/2006/relationships"><Relationship Id="rId2" Type="http://schemas.openxmlformats.org/officeDocument/2006/relationships/slide" Target="../slides/slide613.xml"/><Relationship Id="rId1" Type="http://schemas.openxmlformats.org/officeDocument/2006/relationships/notesMaster" Target="../notesMasters/notesMaster1.xml"/></Relationships>
</file>

<file path=ppt/notesSlides/_rels/notesSlide613.xml.rels><?xml version="1.0" encoding="UTF-8" standalone="yes"?>
<Relationships xmlns="http://schemas.openxmlformats.org/package/2006/relationships"><Relationship Id="rId2" Type="http://schemas.openxmlformats.org/officeDocument/2006/relationships/slide" Target="../slides/slide614.xml"/><Relationship Id="rId1" Type="http://schemas.openxmlformats.org/officeDocument/2006/relationships/notesMaster" Target="../notesMasters/notesMaster1.xml"/></Relationships>
</file>

<file path=ppt/notesSlides/_rels/notesSlide614.xml.rels><?xml version="1.0" encoding="UTF-8" standalone="yes"?>
<Relationships xmlns="http://schemas.openxmlformats.org/package/2006/relationships"><Relationship Id="rId2" Type="http://schemas.openxmlformats.org/officeDocument/2006/relationships/slide" Target="../slides/slide615.xml"/><Relationship Id="rId1" Type="http://schemas.openxmlformats.org/officeDocument/2006/relationships/notesMaster" Target="../notesMasters/notesMaster1.xml"/></Relationships>
</file>

<file path=ppt/notesSlides/_rels/notesSlide615.xml.rels><?xml version="1.0" encoding="UTF-8" standalone="yes"?>
<Relationships xmlns="http://schemas.openxmlformats.org/package/2006/relationships"><Relationship Id="rId2" Type="http://schemas.openxmlformats.org/officeDocument/2006/relationships/slide" Target="../slides/slide616.xml"/><Relationship Id="rId1" Type="http://schemas.openxmlformats.org/officeDocument/2006/relationships/notesMaster" Target="../notesMasters/notesMaster1.xml"/></Relationships>
</file>

<file path=ppt/notesSlides/_rels/notesSlide616.xml.rels><?xml version="1.0" encoding="UTF-8" standalone="yes"?>
<Relationships xmlns="http://schemas.openxmlformats.org/package/2006/relationships"><Relationship Id="rId2" Type="http://schemas.openxmlformats.org/officeDocument/2006/relationships/slide" Target="../slides/slide617.xml"/><Relationship Id="rId1" Type="http://schemas.openxmlformats.org/officeDocument/2006/relationships/notesMaster" Target="../notesMasters/notesMaster1.xml"/></Relationships>
</file>

<file path=ppt/notesSlides/_rels/notesSlide617.xml.rels><?xml version="1.0" encoding="UTF-8" standalone="yes"?>
<Relationships xmlns="http://schemas.openxmlformats.org/package/2006/relationships"><Relationship Id="rId2" Type="http://schemas.openxmlformats.org/officeDocument/2006/relationships/slide" Target="../slides/slide618.xml"/><Relationship Id="rId1" Type="http://schemas.openxmlformats.org/officeDocument/2006/relationships/notesMaster" Target="../notesMasters/notesMaster1.xml"/></Relationships>
</file>

<file path=ppt/notesSlides/_rels/notesSlide618.xml.rels><?xml version="1.0" encoding="UTF-8" standalone="yes"?>
<Relationships xmlns="http://schemas.openxmlformats.org/package/2006/relationships"><Relationship Id="rId2" Type="http://schemas.openxmlformats.org/officeDocument/2006/relationships/slide" Target="../slides/slide619.xml"/><Relationship Id="rId1" Type="http://schemas.openxmlformats.org/officeDocument/2006/relationships/notesMaster" Target="../notesMasters/notesMaster1.xml"/></Relationships>
</file>

<file path=ppt/notesSlides/_rels/notesSlide619.xml.rels><?xml version="1.0" encoding="UTF-8" standalone="yes"?>
<Relationships xmlns="http://schemas.openxmlformats.org/package/2006/relationships"><Relationship Id="rId2" Type="http://schemas.openxmlformats.org/officeDocument/2006/relationships/slide" Target="../slides/slide62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0.xml.rels><?xml version="1.0" encoding="UTF-8" standalone="yes"?>
<Relationships xmlns="http://schemas.openxmlformats.org/package/2006/relationships"><Relationship Id="rId2" Type="http://schemas.openxmlformats.org/officeDocument/2006/relationships/slide" Target="../slides/slide621.xml"/><Relationship Id="rId1" Type="http://schemas.openxmlformats.org/officeDocument/2006/relationships/notesMaster" Target="../notesMasters/notesMaster1.xml"/></Relationships>
</file>

<file path=ppt/notesSlides/_rels/notesSlide621.xml.rels><?xml version="1.0" encoding="UTF-8" standalone="yes"?>
<Relationships xmlns="http://schemas.openxmlformats.org/package/2006/relationships"><Relationship Id="rId2" Type="http://schemas.openxmlformats.org/officeDocument/2006/relationships/slide" Target="../slides/slide622.xml"/><Relationship Id="rId1" Type="http://schemas.openxmlformats.org/officeDocument/2006/relationships/notesMaster" Target="../notesMasters/notesMaster1.xml"/></Relationships>
</file>

<file path=ppt/notesSlides/_rels/notesSlide622.xml.rels><?xml version="1.0" encoding="UTF-8" standalone="yes"?>
<Relationships xmlns="http://schemas.openxmlformats.org/package/2006/relationships"><Relationship Id="rId2" Type="http://schemas.openxmlformats.org/officeDocument/2006/relationships/slide" Target="../slides/slide623.xml"/><Relationship Id="rId1" Type="http://schemas.openxmlformats.org/officeDocument/2006/relationships/notesMaster" Target="../notesMasters/notesMaster1.xml"/></Relationships>
</file>

<file path=ppt/notesSlides/_rels/notesSlide623.xml.rels><?xml version="1.0" encoding="UTF-8" standalone="yes"?>
<Relationships xmlns="http://schemas.openxmlformats.org/package/2006/relationships"><Relationship Id="rId2" Type="http://schemas.openxmlformats.org/officeDocument/2006/relationships/slide" Target="../slides/slide624.xml"/><Relationship Id="rId1" Type="http://schemas.openxmlformats.org/officeDocument/2006/relationships/notesMaster" Target="../notesMasters/notesMaster1.xml"/></Relationships>
</file>

<file path=ppt/notesSlides/_rels/notesSlide624.xml.rels><?xml version="1.0" encoding="UTF-8" standalone="yes"?>
<Relationships xmlns="http://schemas.openxmlformats.org/package/2006/relationships"><Relationship Id="rId2" Type="http://schemas.openxmlformats.org/officeDocument/2006/relationships/slide" Target="../slides/slide625.xml"/><Relationship Id="rId1" Type="http://schemas.openxmlformats.org/officeDocument/2006/relationships/notesMaster" Target="../notesMasters/notesMaster1.xml"/></Relationships>
</file>

<file path=ppt/notesSlides/_rels/notesSlide625.xml.rels><?xml version="1.0" encoding="UTF-8" standalone="yes"?>
<Relationships xmlns="http://schemas.openxmlformats.org/package/2006/relationships"><Relationship Id="rId2" Type="http://schemas.openxmlformats.org/officeDocument/2006/relationships/slide" Target="../slides/slide626.xml"/><Relationship Id="rId1" Type="http://schemas.openxmlformats.org/officeDocument/2006/relationships/notesMaster" Target="../notesMasters/notesMaster1.xml"/></Relationships>
</file>

<file path=ppt/notesSlides/_rels/notesSlide626.xml.rels><?xml version="1.0" encoding="UTF-8" standalone="yes"?>
<Relationships xmlns="http://schemas.openxmlformats.org/package/2006/relationships"><Relationship Id="rId2" Type="http://schemas.openxmlformats.org/officeDocument/2006/relationships/slide" Target="../slides/slide627.xml"/><Relationship Id="rId1" Type="http://schemas.openxmlformats.org/officeDocument/2006/relationships/notesMaster" Target="../notesMasters/notesMaster1.xml"/></Relationships>
</file>

<file path=ppt/notesSlides/_rels/notesSlide627.xml.rels><?xml version="1.0" encoding="UTF-8" standalone="yes"?>
<Relationships xmlns="http://schemas.openxmlformats.org/package/2006/relationships"><Relationship Id="rId2" Type="http://schemas.openxmlformats.org/officeDocument/2006/relationships/slide" Target="../slides/slide628.xml"/><Relationship Id="rId1" Type="http://schemas.openxmlformats.org/officeDocument/2006/relationships/notesMaster" Target="../notesMasters/notesMaster1.xml"/></Relationships>
</file>

<file path=ppt/notesSlides/_rels/notesSlide628.xml.rels><?xml version="1.0" encoding="UTF-8" standalone="yes"?>
<Relationships xmlns="http://schemas.openxmlformats.org/package/2006/relationships"><Relationship Id="rId2" Type="http://schemas.openxmlformats.org/officeDocument/2006/relationships/slide" Target="../slides/slide629.xml"/><Relationship Id="rId1" Type="http://schemas.openxmlformats.org/officeDocument/2006/relationships/notesMaster" Target="../notesMasters/notesMaster1.xml"/></Relationships>
</file>

<file path=ppt/notesSlides/_rels/notesSlide629.xml.rels><?xml version="1.0" encoding="UTF-8" standalone="yes"?>
<Relationships xmlns="http://schemas.openxmlformats.org/package/2006/relationships"><Relationship Id="rId2" Type="http://schemas.openxmlformats.org/officeDocument/2006/relationships/slide" Target="../slides/slide63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0.xml.rels><?xml version="1.0" encoding="UTF-8" standalone="yes"?>
<Relationships xmlns="http://schemas.openxmlformats.org/package/2006/relationships"><Relationship Id="rId2" Type="http://schemas.openxmlformats.org/officeDocument/2006/relationships/slide" Target="../slides/slide631.xml"/><Relationship Id="rId1" Type="http://schemas.openxmlformats.org/officeDocument/2006/relationships/notesMaster" Target="../notesMasters/notesMaster1.xml"/></Relationships>
</file>

<file path=ppt/notesSlides/_rels/notesSlide631.xml.rels><?xml version="1.0" encoding="UTF-8" standalone="yes"?>
<Relationships xmlns="http://schemas.openxmlformats.org/package/2006/relationships"><Relationship Id="rId2" Type="http://schemas.openxmlformats.org/officeDocument/2006/relationships/slide" Target="../slides/slide632.xml"/><Relationship Id="rId1" Type="http://schemas.openxmlformats.org/officeDocument/2006/relationships/notesMaster" Target="../notesMasters/notesMaster1.xml"/></Relationships>
</file>

<file path=ppt/notesSlides/_rels/notesSlide632.xml.rels><?xml version="1.0" encoding="UTF-8" standalone="yes"?>
<Relationships xmlns="http://schemas.openxmlformats.org/package/2006/relationships"><Relationship Id="rId2" Type="http://schemas.openxmlformats.org/officeDocument/2006/relationships/slide" Target="../slides/slide633.xml"/><Relationship Id="rId1" Type="http://schemas.openxmlformats.org/officeDocument/2006/relationships/notesMaster" Target="../notesMasters/notesMaster1.xml"/></Relationships>
</file>

<file path=ppt/notesSlides/_rels/notesSlide633.xml.rels><?xml version="1.0" encoding="UTF-8" standalone="yes"?>
<Relationships xmlns="http://schemas.openxmlformats.org/package/2006/relationships"><Relationship Id="rId2" Type="http://schemas.openxmlformats.org/officeDocument/2006/relationships/slide" Target="../slides/slide634.xml"/><Relationship Id="rId1" Type="http://schemas.openxmlformats.org/officeDocument/2006/relationships/notesMaster" Target="../notesMasters/notesMaster1.xml"/></Relationships>
</file>

<file path=ppt/notesSlides/_rels/notesSlide634.xml.rels><?xml version="1.0" encoding="UTF-8" standalone="yes"?>
<Relationships xmlns="http://schemas.openxmlformats.org/package/2006/relationships"><Relationship Id="rId2" Type="http://schemas.openxmlformats.org/officeDocument/2006/relationships/slide" Target="../slides/slide635.xml"/><Relationship Id="rId1" Type="http://schemas.openxmlformats.org/officeDocument/2006/relationships/notesMaster" Target="../notesMasters/notesMaster1.xml"/></Relationships>
</file>

<file path=ppt/notesSlides/_rels/notesSlide635.xml.rels><?xml version="1.0" encoding="UTF-8" standalone="yes"?>
<Relationships xmlns="http://schemas.openxmlformats.org/package/2006/relationships"><Relationship Id="rId2" Type="http://schemas.openxmlformats.org/officeDocument/2006/relationships/slide" Target="../slides/slide636.xml"/><Relationship Id="rId1" Type="http://schemas.openxmlformats.org/officeDocument/2006/relationships/notesMaster" Target="../notesMasters/notesMaster1.xml"/></Relationships>
</file>

<file path=ppt/notesSlides/_rels/notesSlide636.xml.rels><?xml version="1.0" encoding="UTF-8" standalone="yes"?>
<Relationships xmlns="http://schemas.openxmlformats.org/package/2006/relationships"><Relationship Id="rId2" Type="http://schemas.openxmlformats.org/officeDocument/2006/relationships/slide" Target="../slides/slide637.xml"/><Relationship Id="rId1" Type="http://schemas.openxmlformats.org/officeDocument/2006/relationships/notesMaster" Target="../notesMasters/notesMaster1.xml"/></Relationships>
</file>

<file path=ppt/notesSlides/_rels/notesSlide637.xml.rels><?xml version="1.0" encoding="UTF-8" standalone="yes"?>
<Relationships xmlns="http://schemas.openxmlformats.org/package/2006/relationships"><Relationship Id="rId2" Type="http://schemas.openxmlformats.org/officeDocument/2006/relationships/slide" Target="../slides/slide638.xml"/><Relationship Id="rId1" Type="http://schemas.openxmlformats.org/officeDocument/2006/relationships/notesMaster" Target="../notesMasters/notesMaster1.xml"/></Relationships>
</file>

<file path=ppt/notesSlides/_rels/notesSlide638.xml.rels><?xml version="1.0" encoding="UTF-8" standalone="yes"?>
<Relationships xmlns="http://schemas.openxmlformats.org/package/2006/relationships"><Relationship Id="rId2" Type="http://schemas.openxmlformats.org/officeDocument/2006/relationships/slide" Target="../slides/slide639.xml"/><Relationship Id="rId1" Type="http://schemas.openxmlformats.org/officeDocument/2006/relationships/notesMaster" Target="../notesMasters/notesMaster1.xml"/></Relationships>
</file>

<file path=ppt/notesSlides/_rels/notesSlide639.xml.rels><?xml version="1.0" encoding="UTF-8" standalone="yes"?>
<Relationships xmlns="http://schemas.openxmlformats.org/package/2006/relationships"><Relationship Id="rId2" Type="http://schemas.openxmlformats.org/officeDocument/2006/relationships/slide" Target="../slides/slide64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0.xml.rels><?xml version="1.0" encoding="UTF-8" standalone="yes"?>
<Relationships xmlns="http://schemas.openxmlformats.org/package/2006/relationships"><Relationship Id="rId2" Type="http://schemas.openxmlformats.org/officeDocument/2006/relationships/slide" Target="../slides/slide641.xml"/><Relationship Id="rId1" Type="http://schemas.openxmlformats.org/officeDocument/2006/relationships/notesMaster" Target="../notesMasters/notesMaster1.xml"/></Relationships>
</file>

<file path=ppt/notesSlides/_rels/notesSlide641.xml.rels><?xml version="1.0" encoding="UTF-8" standalone="yes"?>
<Relationships xmlns="http://schemas.openxmlformats.org/package/2006/relationships"><Relationship Id="rId2" Type="http://schemas.openxmlformats.org/officeDocument/2006/relationships/slide" Target="../slides/slide642.xml"/><Relationship Id="rId1" Type="http://schemas.openxmlformats.org/officeDocument/2006/relationships/notesMaster" Target="../notesMasters/notesMaster1.xml"/></Relationships>
</file>

<file path=ppt/notesSlides/_rels/notesSlide642.xml.rels><?xml version="1.0" encoding="UTF-8" standalone="yes"?>
<Relationships xmlns="http://schemas.openxmlformats.org/package/2006/relationships"><Relationship Id="rId2" Type="http://schemas.openxmlformats.org/officeDocument/2006/relationships/slide" Target="../slides/slide643.xml"/><Relationship Id="rId1" Type="http://schemas.openxmlformats.org/officeDocument/2006/relationships/notesMaster" Target="../notesMasters/notesMaster1.xml"/></Relationships>
</file>

<file path=ppt/notesSlides/_rels/notesSlide643.xml.rels><?xml version="1.0" encoding="UTF-8" standalone="yes"?>
<Relationships xmlns="http://schemas.openxmlformats.org/package/2006/relationships"><Relationship Id="rId2" Type="http://schemas.openxmlformats.org/officeDocument/2006/relationships/slide" Target="../slides/slide644.xml"/><Relationship Id="rId1" Type="http://schemas.openxmlformats.org/officeDocument/2006/relationships/notesMaster" Target="../notesMasters/notesMaster1.xml"/></Relationships>
</file>

<file path=ppt/notesSlides/_rels/notesSlide644.xml.rels><?xml version="1.0" encoding="UTF-8" standalone="yes"?>
<Relationships xmlns="http://schemas.openxmlformats.org/package/2006/relationships"><Relationship Id="rId2" Type="http://schemas.openxmlformats.org/officeDocument/2006/relationships/slide" Target="../slides/slide645.xml"/><Relationship Id="rId1" Type="http://schemas.openxmlformats.org/officeDocument/2006/relationships/notesMaster" Target="../notesMasters/notesMaster1.xml"/></Relationships>
</file>

<file path=ppt/notesSlides/_rels/notesSlide645.xml.rels><?xml version="1.0" encoding="UTF-8" standalone="yes"?>
<Relationships xmlns="http://schemas.openxmlformats.org/package/2006/relationships"><Relationship Id="rId2" Type="http://schemas.openxmlformats.org/officeDocument/2006/relationships/slide" Target="../slides/slide646.xml"/><Relationship Id="rId1" Type="http://schemas.openxmlformats.org/officeDocument/2006/relationships/notesMaster" Target="../notesMasters/notesMaster1.xml"/></Relationships>
</file>

<file path=ppt/notesSlides/_rels/notesSlide646.xml.rels><?xml version="1.0" encoding="UTF-8" standalone="yes"?>
<Relationships xmlns="http://schemas.openxmlformats.org/package/2006/relationships"><Relationship Id="rId2" Type="http://schemas.openxmlformats.org/officeDocument/2006/relationships/slide" Target="../slides/slide647.xml"/><Relationship Id="rId1" Type="http://schemas.openxmlformats.org/officeDocument/2006/relationships/notesMaster" Target="../notesMasters/notesMaster1.xml"/></Relationships>
</file>

<file path=ppt/notesSlides/_rels/notesSlide647.xml.rels><?xml version="1.0" encoding="UTF-8" standalone="yes"?>
<Relationships xmlns="http://schemas.openxmlformats.org/package/2006/relationships"><Relationship Id="rId2" Type="http://schemas.openxmlformats.org/officeDocument/2006/relationships/slide" Target="../slides/slide648.xml"/><Relationship Id="rId1" Type="http://schemas.openxmlformats.org/officeDocument/2006/relationships/notesMaster" Target="../notesMasters/notesMaster1.xml"/></Relationships>
</file>

<file path=ppt/notesSlides/_rels/notesSlide648.xml.rels><?xml version="1.0" encoding="UTF-8" standalone="yes"?>
<Relationships xmlns="http://schemas.openxmlformats.org/package/2006/relationships"><Relationship Id="rId2" Type="http://schemas.openxmlformats.org/officeDocument/2006/relationships/slide" Target="../slides/slide649.xml"/><Relationship Id="rId1" Type="http://schemas.openxmlformats.org/officeDocument/2006/relationships/notesMaster" Target="../notesMasters/notesMaster1.xml"/></Relationships>
</file>

<file path=ppt/notesSlides/_rels/notesSlide649.xml.rels><?xml version="1.0" encoding="UTF-8" standalone="yes"?>
<Relationships xmlns="http://schemas.openxmlformats.org/package/2006/relationships"><Relationship Id="rId2" Type="http://schemas.openxmlformats.org/officeDocument/2006/relationships/slide" Target="../slides/slide65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0.xml.rels><?xml version="1.0" encoding="UTF-8" standalone="yes"?>
<Relationships xmlns="http://schemas.openxmlformats.org/package/2006/relationships"><Relationship Id="rId2" Type="http://schemas.openxmlformats.org/officeDocument/2006/relationships/slide" Target="../slides/slide651.xml"/><Relationship Id="rId1" Type="http://schemas.openxmlformats.org/officeDocument/2006/relationships/notesMaster" Target="../notesMasters/notesMaster1.xml"/></Relationships>
</file>

<file path=ppt/notesSlides/_rels/notesSlide651.xml.rels><?xml version="1.0" encoding="UTF-8" standalone="yes"?>
<Relationships xmlns="http://schemas.openxmlformats.org/package/2006/relationships"><Relationship Id="rId2" Type="http://schemas.openxmlformats.org/officeDocument/2006/relationships/slide" Target="../slides/slide652.xml"/><Relationship Id="rId1" Type="http://schemas.openxmlformats.org/officeDocument/2006/relationships/notesMaster" Target="../notesMasters/notesMaster1.xml"/></Relationships>
</file>

<file path=ppt/notesSlides/_rels/notesSlide652.xml.rels><?xml version="1.0" encoding="UTF-8" standalone="yes"?>
<Relationships xmlns="http://schemas.openxmlformats.org/package/2006/relationships"><Relationship Id="rId2" Type="http://schemas.openxmlformats.org/officeDocument/2006/relationships/slide" Target="../slides/slide653.xml"/><Relationship Id="rId1" Type="http://schemas.openxmlformats.org/officeDocument/2006/relationships/notesMaster" Target="../notesMasters/notesMaster1.xml"/></Relationships>
</file>

<file path=ppt/notesSlides/_rels/notesSlide653.xml.rels><?xml version="1.0" encoding="UTF-8" standalone="yes"?>
<Relationships xmlns="http://schemas.openxmlformats.org/package/2006/relationships"><Relationship Id="rId2" Type="http://schemas.openxmlformats.org/officeDocument/2006/relationships/slide" Target="../slides/slide654.xml"/><Relationship Id="rId1" Type="http://schemas.openxmlformats.org/officeDocument/2006/relationships/notesMaster" Target="../notesMasters/notesMaster1.xml"/></Relationships>
</file>

<file path=ppt/notesSlides/_rels/notesSlide654.xml.rels><?xml version="1.0" encoding="UTF-8" standalone="yes"?>
<Relationships xmlns="http://schemas.openxmlformats.org/package/2006/relationships"><Relationship Id="rId2" Type="http://schemas.openxmlformats.org/officeDocument/2006/relationships/slide" Target="../slides/slide655.xml"/><Relationship Id="rId1" Type="http://schemas.openxmlformats.org/officeDocument/2006/relationships/notesMaster" Target="../notesMasters/notesMaster1.xml"/></Relationships>
</file>

<file path=ppt/notesSlides/_rels/notesSlide655.xml.rels><?xml version="1.0" encoding="UTF-8" standalone="yes"?>
<Relationships xmlns="http://schemas.openxmlformats.org/package/2006/relationships"><Relationship Id="rId2" Type="http://schemas.openxmlformats.org/officeDocument/2006/relationships/slide" Target="../slides/slide656.xml"/><Relationship Id="rId1" Type="http://schemas.openxmlformats.org/officeDocument/2006/relationships/notesMaster" Target="../notesMasters/notesMaster1.xml"/></Relationships>
</file>

<file path=ppt/notesSlides/_rels/notesSlide656.xml.rels><?xml version="1.0" encoding="UTF-8" standalone="yes"?>
<Relationships xmlns="http://schemas.openxmlformats.org/package/2006/relationships"><Relationship Id="rId2" Type="http://schemas.openxmlformats.org/officeDocument/2006/relationships/slide" Target="../slides/slide657.xml"/><Relationship Id="rId1" Type="http://schemas.openxmlformats.org/officeDocument/2006/relationships/notesMaster" Target="../notesMasters/notesMaster1.xml"/></Relationships>
</file>

<file path=ppt/notesSlides/_rels/notesSlide657.xml.rels><?xml version="1.0" encoding="UTF-8" standalone="yes"?>
<Relationships xmlns="http://schemas.openxmlformats.org/package/2006/relationships"><Relationship Id="rId2" Type="http://schemas.openxmlformats.org/officeDocument/2006/relationships/slide" Target="../slides/slide658.xml"/><Relationship Id="rId1" Type="http://schemas.openxmlformats.org/officeDocument/2006/relationships/notesMaster" Target="../notesMasters/notesMaster1.xml"/></Relationships>
</file>

<file path=ppt/notesSlides/_rels/notesSlide658.xml.rels><?xml version="1.0" encoding="UTF-8" standalone="yes"?>
<Relationships xmlns="http://schemas.openxmlformats.org/package/2006/relationships"><Relationship Id="rId2" Type="http://schemas.openxmlformats.org/officeDocument/2006/relationships/slide" Target="../slides/slide659.xml"/><Relationship Id="rId1" Type="http://schemas.openxmlformats.org/officeDocument/2006/relationships/notesMaster" Target="../notesMasters/notesMaster1.xml"/></Relationships>
</file>

<file path=ppt/notesSlides/_rels/notesSlide659.xml.rels><?xml version="1.0" encoding="UTF-8" standalone="yes"?>
<Relationships xmlns="http://schemas.openxmlformats.org/package/2006/relationships"><Relationship Id="rId2" Type="http://schemas.openxmlformats.org/officeDocument/2006/relationships/slide" Target="../slides/slide66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0.xml.rels><?xml version="1.0" encoding="UTF-8" standalone="yes"?>
<Relationships xmlns="http://schemas.openxmlformats.org/package/2006/relationships"><Relationship Id="rId2" Type="http://schemas.openxmlformats.org/officeDocument/2006/relationships/slide" Target="../slides/slide661.xml"/><Relationship Id="rId1" Type="http://schemas.openxmlformats.org/officeDocument/2006/relationships/notesMaster" Target="../notesMasters/notesMaster1.xml"/></Relationships>
</file>

<file path=ppt/notesSlides/_rels/notesSlide661.xml.rels><?xml version="1.0" encoding="UTF-8" standalone="yes"?>
<Relationships xmlns="http://schemas.openxmlformats.org/package/2006/relationships"><Relationship Id="rId2" Type="http://schemas.openxmlformats.org/officeDocument/2006/relationships/slide" Target="../slides/slide662.xml"/><Relationship Id="rId1" Type="http://schemas.openxmlformats.org/officeDocument/2006/relationships/notesMaster" Target="../notesMasters/notesMaster1.xml"/></Relationships>
</file>

<file path=ppt/notesSlides/_rels/notesSlide662.xml.rels><?xml version="1.0" encoding="UTF-8" standalone="yes"?>
<Relationships xmlns="http://schemas.openxmlformats.org/package/2006/relationships"><Relationship Id="rId2" Type="http://schemas.openxmlformats.org/officeDocument/2006/relationships/slide" Target="../slides/slide663.xml"/><Relationship Id="rId1" Type="http://schemas.openxmlformats.org/officeDocument/2006/relationships/notesMaster" Target="../notesMasters/notesMaster1.xml"/></Relationships>
</file>

<file path=ppt/notesSlides/_rels/notesSlide663.xml.rels><?xml version="1.0" encoding="UTF-8" standalone="yes"?>
<Relationships xmlns="http://schemas.openxmlformats.org/package/2006/relationships"><Relationship Id="rId2" Type="http://schemas.openxmlformats.org/officeDocument/2006/relationships/slide" Target="../slides/slide664.xml"/><Relationship Id="rId1" Type="http://schemas.openxmlformats.org/officeDocument/2006/relationships/notesMaster" Target="../notesMasters/notesMaster1.xml"/></Relationships>
</file>

<file path=ppt/notesSlides/_rels/notesSlide664.xml.rels><?xml version="1.0" encoding="UTF-8" standalone="yes"?>
<Relationships xmlns="http://schemas.openxmlformats.org/package/2006/relationships"><Relationship Id="rId2" Type="http://schemas.openxmlformats.org/officeDocument/2006/relationships/slide" Target="../slides/slide665.xml"/><Relationship Id="rId1" Type="http://schemas.openxmlformats.org/officeDocument/2006/relationships/notesMaster" Target="../notesMasters/notesMaster1.xml"/></Relationships>
</file>

<file path=ppt/notesSlides/_rels/notesSlide665.xml.rels><?xml version="1.0" encoding="UTF-8" standalone="yes"?>
<Relationships xmlns="http://schemas.openxmlformats.org/package/2006/relationships"><Relationship Id="rId2" Type="http://schemas.openxmlformats.org/officeDocument/2006/relationships/slide" Target="../slides/slide666.xml"/><Relationship Id="rId1" Type="http://schemas.openxmlformats.org/officeDocument/2006/relationships/notesMaster" Target="../notesMasters/notesMaster1.xml"/></Relationships>
</file>

<file path=ppt/notesSlides/_rels/notesSlide666.xml.rels><?xml version="1.0" encoding="UTF-8" standalone="yes"?>
<Relationships xmlns="http://schemas.openxmlformats.org/package/2006/relationships"><Relationship Id="rId2" Type="http://schemas.openxmlformats.org/officeDocument/2006/relationships/slide" Target="../slides/slide667.xml"/><Relationship Id="rId1" Type="http://schemas.openxmlformats.org/officeDocument/2006/relationships/notesMaster" Target="../notesMasters/notesMaster1.xml"/></Relationships>
</file>

<file path=ppt/notesSlides/_rels/notesSlide667.xml.rels><?xml version="1.0" encoding="UTF-8" standalone="yes"?>
<Relationships xmlns="http://schemas.openxmlformats.org/package/2006/relationships"><Relationship Id="rId2" Type="http://schemas.openxmlformats.org/officeDocument/2006/relationships/slide" Target="../slides/slide668.xml"/><Relationship Id="rId1" Type="http://schemas.openxmlformats.org/officeDocument/2006/relationships/notesMaster" Target="../notesMasters/notesMaster1.xml"/></Relationships>
</file>

<file path=ppt/notesSlides/_rels/notesSlide668.xml.rels><?xml version="1.0" encoding="UTF-8" standalone="yes"?>
<Relationships xmlns="http://schemas.openxmlformats.org/package/2006/relationships"><Relationship Id="rId2" Type="http://schemas.openxmlformats.org/officeDocument/2006/relationships/slide" Target="../slides/slide669.xml"/><Relationship Id="rId1" Type="http://schemas.openxmlformats.org/officeDocument/2006/relationships/notesMaster" Target="../notesMasters/notesMaster1.xml"/></Relationships>
</file>

<file path=ppt/notesSlides/_rels/notesSlide669.xml.rels><?xml version="1.0" encoding="UTF-8" standalone="yes"?>
<Relationships xmlns="http://schemas.openxmlformats.org/package/2006/relationships"><Relationship Id="rId2" Type="http://schemas.openxmlformats.org/officeDocument/2006/relationships/slide" Target="../slides/slide6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0.xml.rels><?xml version="1.0" encoding="UTF-8" standalone="yes"?>
<Relationships xmlns="http://schemas.openxmlformats.org/package/2006/relationships"><Relationship Id="rId2" Type="http://schemas.openxmlformats.org/officeDocument/2006/relationships/slide" Target="../slides/slide671.xml"/><Relationship Id="rId1" Type="http://schemas.openxmlformats.org/officeDocument/2006/relationships/notesMaster" Target="../notesMasters/notesMaster1.xml"/></Relationships>
</file>

<file path=ppt/notesSlides/_rels/notesSlide671.xml.rels><?xml version="1.0" encoding="UTF-8" standalone="yes"?>
<Relationships xmlns="http://schemas.openxmlformats.org/package/2006/relationships"><Relationship Id="rId2" Type="http://schemas.openxmlformats.org/officeDocument/2006/relationships/slide" Target="../slides/slide672.xml"/><Relationship Id="rId1" Type="http://schemas.openxmlformats.org/officeDocument/2006/relationships/notesMaster" Target="../notesMasters/notesMaster1.xml"/></Relationships>
</file>

<file path=ppt/notesSlides/_rels/notesSlide672.xml.rels><?xml version="1.0" encoding="UTF-8" standalone="yes"?>
<Relationships xmlns="http://schemas.openxmlformats.org/package/2006/relationships"><Relationship Id="rId2" Type="http://schemas.openxmlformats.org/officeDocument/2006/relationships/slide" Target="../slides/slide673.xml"/><Relationship Id="rId1" Type="http://schemas.openxmlformats.org/officeDocument/2006/relationships/notesMaster" Target="../notesMasters/notesMaster1.xml"/></Relationships>
</file>

<file path=ppt/notesSlides/_rels/notesSlide673.xml.rels><?xml version="1.0" encoding="UTF-8" standalone="yes"?>
<Relationships xmlns="http://schemas.openxmlformats.org/package/2006/relationships"><Relationship Id="rId2" Type="http://schemas.openxmlformats.org/officeDocument/2006/relationships/slide" Target="../slides/slide674.xml"/><Relationship Id="rId1" Type="http://schemas.openxmlformats.org/officeDocument/2006/relationships/notesMaster" Target="../notesMasters/notesMaster1.xml"/></Relationships>
</file>

<file path=ppt/notesSlides/_rels/notesSlide674.xml.rels><?xml version="1.0" encoding="UTF-8" standalone="yes"?>
<Relationships xmlns="http://schemas.openxmlformats.org/package/2006/relationships"><Relationship Id="rId2" Type="http://schemas.openxmlformats.org/officeDocument/2006/relationships/slide" Target="../slides/slide675.xml"/><Relationship Id="rId1" Type="http://schemas.openxmlformats.org/officeDocument/2006/relationships/notesMaster" Target="../notesMasters/notesMaster1.xml"/></Relationships>
</file>

<file path=ppt/notesSlides/_rels/notesSlide675.xml.rels><?xml version="1.0" encoding="UTF-8" standalone="yes"?>
<Relationships xmlns="http://schemas.openxmlformats.org/package/2006/relationships"><Relationship Id="rId2" Type="http://schemas.openxmlformats.org/officeDocument/2006/relationships/slide" Target="../slides/slide676.xml"/><Relationship Id="rId1" Type="http://schemas.openxmlformats.org/officeDocument/2006/relationships/notesMaster" Target="../notesMasters/notesMaster1.xml"/></Relationships>
</file>

<file path=ppt/notesSlides/_rels/notesSlide676.xml.rels><?xml version="1.0" encoding="UTF-8" standalone="yes"?>
<Relationships xmlns="http://schemas.openxmlformats.org/package/2006/relationships"><Relationship Id="rId2" Type="http://schemas.openxmlformats.org/officeDocument/2006/relationships/slide" Target="../slides/slide677.xml"/><Relationship Id="rId1" Type="http://schemas.openxmlformats.org/officeDocument/2006/relationships/notesMaster" Target="../notesMasters/notesMaster1.xml"/></Relationships>
</file>

<file path=ppt/notesSlides/_rels/notesSlide677.xml.rels><?xml version="1.0" encoding="UTF-8" standalone="yes"?>
<Relationships xmlns="http://schemas.openxmlformats.org/package/2006/relationships"><Relationship Id="rId2" Type="http://schemas.openxmlformats.org/officeDocument/2006/relationships/slide" Target="../slides/slide678.xml"/><Relationship Id="rId1" Type="http://schemas.openxmlformats.org/officeDocument/2006/relationships/notesMaster" Target="../notesMasters/notesMaster1.xml"/></Relationships>
</file>

<file path=ppt/notesSlides/_rels/notesSlide678.xml.rels><?xml version="1.0" encoding="UTF-8" standalone="yes"?>
<Relationships xmlns="http://schemas.openxmlformats.org/package/2006/relationships"><Relationship Id="rId2" Type="http://schemas.openxmlformats.org/officeDocument/2006/relationships/slide" Target="../slides/slide679.xml"/><Relationship Id="rId1" Type="http://schemas.openxmlformats.org/officeDocument/2006/relationships/notesMaster" Target="../notesMasters/notesMaster1.xml"/></Relationships>
</file>

<file path=ppt/notesSlides/_rels/notesSlide679.xml.rels><?xml version="1.0" encoding="UTF-8" standalone="yes"?>
<Relationships xmlns="http://schemas.openxmlformats.org/package/2006/relationships"><Relationship Id="rId2" Type="http://schemas.openxmlformats.org/officeDocument/2006/relationships/slide" Target="../slides/slide6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0.xml.rels><?xml version="1.0" encoding="UTF-8" standalone="yes"?>
<Relationships xmlns="http://schemas.openxmlformats.org/package/2006/relationships"><Relationship Id="rId2" Type="http://schemas.openxmlformats.org/officeDocument/2006/relationships/slide" Target="../slides/slide681.xml"/><Relationship Id="rId1" Type="http://schemas.openxmlformats.org/officeDocument/2006/relationships/notesMaster" Target="../notesMasters/notesMaster1.xml"/></Relationships>
</file>

<file path=ppt/notesSlides/_rels/notesSlide681.xml.rels><?xml version="1.0" encoding="UTF-8" standalone="yes"?>
<Relationships xmlns="http://schemas.openxmlformats.org/package/2006/relationships"><Relationship Id="rId2" Type="http://schemas.openxmlformats.org/officeDocument/2006/relationships/slide" Target="../slides/slide682.xml"/><Relationship Id="rId1" Type="http://schemas.openxmlformats.org/officeDocument/2006/relationships/notesMaster" Target="../notesMasters/notesMaster1.xml"/></Relationships>
</file>

<file path=ppt/notesSlides/_rels/notesSlide682.xml.rels><?xml version="1.0" encoding="UTF-8" standalone="yes"?>
<Relationships xmlns="http://schemas.openxmlformats.org/package/2006/relationships"><Relationship Id="rId2" Type="http://schemas.openxmlformats.org/officeDocument/2006/relationships/slide" Target="../slides/slide683.xml"/><Relationship Id="rId1" Type="http://schemas.openxmlformats.org/officeDocument/2006/relationships/notesMaster" Target="../notesMasters/notesMaster1.xml"/></Relationships>
</file>

<file path=ppt/notesSlides/_rels/notesSlide683.xml.rels><?xml version="1.0" encoding="UTF-8" standalone="yes"?>
<Relationships xmlns="http://schemas.openxmlformats.org/package/2006/relationships"><Relationship Id="rId2" Type="http://schemas.openxmlformats.org/officeDocument/2006/relationships/slide" Target="../slides/slide684.xml"/><Relationship Id="rId1" Type="http://schemas.openxmlformats.org/officeDocument/2006/relationships/notesMaster" Target="../notesMasters/notesMaster1.xml"/></Relationships>
</file>

<file path=ppt/notesSlides/_rels/notesSlide684.xml.rels><?xml version="1.0" encoding="UTF-8" standalone="yes"?>
<Relationships xmlns="http://schemas.openxmlformats.org/package/2006/relationships"><Relationship Id="rId2" Type="http://schemas.openxmlformats.org/officeDocument/2006/relationships/slide" Target="../slides/slide685.xml"/><Relationship Id="rId1" Type="http://schemas.openxmlformats.org/officeDocument/2006/relationships/notesMaster" Target="../notesMasters/notesMaster1.xml"/></Relationships>
</file>

<file path=ppt/notesSlides/_rels/notesSlide685.xml.rels><?xml version="1.0" encoding="UTF-8" standalone="yes"?>
<Relationships xmlns="http://schemas.openxmlformats.org/package/2006/relationships"><Relationship Id="rId2" Type="http://schemas.openxmlformats.org/officeDocument/2006/relationships/slide" Target="../slides/slide686.xml"/><Relationship Id="rId1" Type="http://schemas.openxmlformats.org/officeDocument/2006/relationships/notesMaster" Target="../notesMasters/notesMaster1.xml"/></Relationships>
</file>

<file path=ppt/notesSlides/_rels/notesSlide686.xml.rels><?xml version="1.0" encoding="UTF-8" standalone="yes"?>
<Relationships xmlns="http://schemas.openxmlformats.org/package/2006/relationships"><Relationship Id="rId2" Type="http://schemas.openxmlformats.org/officeDocument/2006/relationships/slide" Target="../slides/slide687.xml"/><Relationship Id="rId1" Type="http://schemas.openxmlformats.org/officeDocument/2006/relationships/notesMaster" Target="../notesMasters/notesMaster1.xml"/></Relationships>
</file>

<file path=ppt/notesSlides/_rels/notesSlide687.xml.rels><?xml version="1.0" encoding="UTF-8" standalone="yes"?>
<Relationships xmlns="http://schemas.openxmlformats.org/package/2006/relationships"><Relationship Id="rId2" Type="http://schemas.openxmlformats.org/officeDocument/2006/relationships/slide" Target="../slides/slide688.xml"/><Relationship Id="rId1" Type="http://schemas.openxmlformats.org/officeDocument/2006/relationships/notesMaster" Target="../notesMasters/notesMaster1.xml"/></Relationships>
</file>

<file path=ppt/notesSlides/_rels/notesSlide688.xml.rels><?xml version="1.0" encoding="UTF-8" standalone="yes"?>
<Relationships xmlns="http://schemas.openxmlformats.org/package/2006/relationships"><Relationship Id="rId2" Type="http://schemas.openxmlformats.org/officeDocument/2006/relationships/slide" Target="../slides/slide689.xml"/><Relationship Id="rId1" Type="http://schemas.openxmlformats.org/officeDocument/2006/relationships/notesMaster" Target="../notesMasters/notesMaster1.xml"/></Relationships>
</file>

<file path=ppt/notesSlides/_rels/notesSlide689.xml.rels><?xml version="1.0" encoding="UTF-8" standalone="yes"?>
<Relationships xmlns="http://schemas.openxmlformats.org/package/2006/relationships"><Relationship Id="rId2" Type="http://schemas.openxmlformats.org/officeDocument/2006/relationships/slide" Target="../slides/slide6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0.xml.rels><?xml version="1.0" encoding="UTF-8" standalone="yes"?>
<Relationships xmlns="http://schemas.openxmlformats.org/package/2006/relationships"><Relationship Id="rId2" Type="http://schemas.openxmlformats.org/officeDocument/2006/relationships/slide" Target="../slides/slide691.xml"/><Relationship Id="rId1" Type="http://schemas.openxmlformats.org/officeDocument/2006/relationships/notesMaster" Target="../notesMasters/notesMaster1.xml"/></Relationships>
</file>

<file path=ppt/notesSlides/_rels/notesSlide691.xml.rels><?xml version="1.0" encoding="UTF-8" standalone="yes"?>
<Relationships xmlns="http://schemas.openxmlformats.org/package/2006/relationships"><Relationship Id="rId2" Type="http://schemas.openxmlformats.org/officeDocument/2006/relationships/slide" Target="../slides/slide692.xml"/><Relationship Id="rId1" Type="http://schemas.openxmlformats.org/officeDocument/2006/relationships/notesMaster" Target="../notesMasters/notesMaster1.xml"/></Relationships>
</file>

<file path=ppt/notesSlides/_rels/notesSlide692.xml.rels><?xml version="1.0" encoding="UTF-8" standalone="yes"?>
<Relationships xmlns="http://schemas.openxmlformats.org/package/2006/relationships"><Relationship Id="rId2" Type="http://schemas.openxmlformats.org/officeDocument/2006/relationships/slide" Target="../slides/slide693.xml"/><Relationship Id="rId1" Type="http://schemas.openxmlformats.org/officeDocument/2006/relationships/notesMaster" Target="../notesMasters/notesMaster1.xml"/></Relationships>
</file>

<file path=ppt/notesSlides/_rels/notesSlide693.xml.rels><?xml version="1.0" encoding="UTF-8" standalone="yes"?>
<Relationships xmlns="http://schemas.openxmlformats.org/package/2006/relationships"><Relationship Id="rId2" Type="http://schemas.openxmlformats.org/officeDocument/2006/relationships/slide" Target="../slides/slide694.xml"/><Relationship Id="rId1" Type="http://schemas.openxmlformats.org/officeDocument/2006/relationships/notesMaster" Target="../notesMasters/notesMaster1.xml"/></Relationships>
</file>

<file path=ppt/notesSlides/_rels/notesSlide694.xml.rels><?xml version="1.0" encoding="UTF-8" standalone="yes"?>
<Relationships xmlns="http://schemas.openxmlformats.org/package/2006/relationships"><Relationship Id="rId2" Type="http://schemas.openxmlformats.org/officeDocument/2006/relationships/slide" Target="../slides/slide695.xml"/><Relationship Id="rId1" Type="http://schemas.openxmlformats.org/officeDocument/2006/relationships/notesMaster" Target="../notesMasters/notesMaster1.xml"/></Relationships>
</file>

<file path=ppt/notesSlides/_rels/notesSlide695.xml.rels><?xml version="1.0" encoding="UTF-8" standalone="yes"?>
<Relationships xmlns="http://schemas.openxmlformats.org/package/2006/relationships"><Relationship Id="rId2" Type="http://schemas.openxmlformats.org/officeDocument/2006/relationships/slide" Target="../slides/slide696.xml"/><Relationship Id="rId1" Type="http://schemas.openxmlformats.org/officeDocument/2006/relationships/notesMaster" Target="../notesMasters/notesMaster1.xml"/></Relationships>
</file>

<file path=ppt/notesSlides/_rels/notesSlide696.xml.rels><?xml version="1.0" encoding="UTF-8" standalone="yes"?>
<Relationships xmlns="http://schemas.openxmlformats.org/package/2006/relationships"><Relationship Id="rId2" Type="http://schemas.openxmlformats.org/officeDocument/2006/relationships/slide" Target="../slides/slide697.xml"/><Relationship Id="rId1" Type="http://schemas.openxmlformats.org/officeDocument/2006/relationships/notesMaster" Target="../notesMasters/notesMaster1.xml"/></Relationships>
</file>

<file path=ppt/notesSlides/_rels/notesSlide697.xml.rels><?xml version="1.0" encoding="UTF-8" standalone="yes"?>
<Relationships xmlns="http://schemas.openxmlformats.org/package/2006/relationships"><Relationship Id="rId2" Type="http://schemas.openxmlformats.org/officeDocument/2006/relationships/slide" Target="../slides/slide698.xml"/><Relationship Id="rId1" Type="http://schemas.openxmlformats.org/officeDocument/2006/relationships/notesMaster" Target="../notesMasters/notesMaster1.xml"/></Relationships>
</file>

<file path=ppt/notesSlides/_rels/notesSlide698.xml.rels><?xml version="1.0" encoding="UTF-8" standalone="yes"?>
<Relationships xmlns="http://schemas.openxmlformats.org/package/2006/relationships"><Relationship Id="rId2" Type="http://schemas.openxmlformats.org/officeDocument/2006/relationships/slide" Target="../slides/slide699.xml"/><Relationship Id="rId1" Type="http://schemas.openxmlformats.org/officeDocument/2006/relationships/notesMaster" Target="../notesMasters/notesMaster1.xml"/></Relationships>
</file>

<file path=ppt/notesSlides/_rels/notesSlide699.xml.rels><?xml version="1.0" encoding="UTF-8" standalone="yes"?>
<Relationships xmlns="http://schemas.openxmlformats.org/package/2006/relationships"><Relationship Id="rId2" Type="http://schemas.openxmlformats.org/officeDocument/2006/relationships/slide" Target="../slides/slide7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00.xml.rels><?xml version="1.0" encoding="UTF-8" standalone="yes"?>
<Relationships xmlns="http://schemas.openxmlformats.org/package/2006/relationships"><Relationship Id="rId2" Type="http://schemas.openxmlformats.org/officeDocument/2006/relationships/slide" Target="../slides/slide701.xml"/><Relationship Id="rId1" Type="http://schemas.openxmlformats.org/officeDocument/2006/relationships/notesMaster" Target="../notesMasters/notesMaster1.xml"/></Relationships>
</file>

<file path=ppt/notesSlides/_rels/notesSlide701.xml.rels><?xml version="1.0" encoding="UTF-8" standalone="yes"?>
<Relationships xmlns="http://schemas.openxmlformats.org/package/2006/relationships"><Relationship Id="rId2" Type="http://schemas.openxmlformats.org/officeDocument/2006/relationships/slide" Target="../slides/slide702.xml"/><Relationship Id="rId1" Type="http://schemas.openxmlformats.org/officeDocument/2006/relationships/notesMaster" Target="../notesMasters/notesMaster1.xml"/></Relationships>
</file>

<file path=ppt/notesSlides/_rels/notesSlide702.xml.rels><?xml version="1.0" encoding="UTF-8" standalone="yes"?>
<Relationships xmlns="http://schemas.openxmlformats.org/package/2006/relationships"><Relationship Id="rId2" Type="http://schemas.openxmlformats.org/officeDocument/2006/relationships/slide" Target="../slides/slide703.xml"/><Relationship Id="rId1" Type="http://schemas.openxmlformats.org/officeDocument/2006/relationships/notesMaster" Target="../notesMasters/notesMaster1.xml"/></Relationships>
</file>

<file path=ppt/notesSlides/_rels/notesSlide703.xml.rels><?xml version="1.0" encoding="UTF-8" standalone="yes"?>
<Relationships xmlns="http://schemas.openxmlformats.org/package/2006/relationships"><Relationship Id="rId2" Type="http://schemas.openxmlformats.org/officeDocument/2006/relationships/slide" Target="../slides/slide704.xml"/><Relationship Id="rId1" Type="http://schemas.openxmlformats.org/officeDocument/2006/relationships/notesMaster" Target="../notesMasters/notesMaster1.xml"/></Relationships>
</file>

<file path=ppt/notesSlides/_rels/notesSlide704.xml.rels><?xml version="1.0" encoding="UTF-8" standalone="yes"?>
<Relationships xmlns="http://schemas.openxmlformats.org/package/2006/relationships"><Relationship Id="rId2" Type="http://schemas.openxmlformats.org/officeDocument/2006/relationships/slide" Target="../slides/slide705.xml"/><Relationship Id="rId1" Type="http://schemas.openxmlformats.org/officeDocument/2006/relationships/notesMaster" Target="../notesMasters/notesMaster1.xml"/></Relationships>
</file>

<file path=ppt/notesSlides/_rels/notesSlide705.xml.rels><?xml version="1.0" encoding="UTF-8" standalone="yes"?>
<Relationships xmlns="http://schemas.openxmlformats.org/package/2006/relationships"><Relationship Id="rId2" Type="http://schemas.openxmlformats.org/officeDocument/2006/relationships/slide" Target="../slides/slide706.xml"/><Relationship Id="rId1" Type="http://schemas.openxmlformats.org/officeDocument/2006/relationships/notesMaster" Target="../notesMasters/notesMaster1.xml"/></Relationships>
</file>

<file path=ppt/notesSlides/_rels/notesSlide706.xml.rels><?xml version="1.0" encoding="UTF-8" standalone="yes"?>
<Relationships xmlns="http://schemas.openxmlformats.org/package/2006/relationships"><Relationship Id="rId2" Type="http://schemas.openxmlformats.org/officeDocument/2006/relationships/slide" Target="../slides/slide707.xml"/><Relationship Id="rId1" Type="http://schemas.openxmlformats.org/officeDocument/2006/relationships/notesMaster" Target="../notesMasters/notesMaster1.xml"/></Relationships>
</file>

<file path=ppt/notesSlides/_rels/notesSlide707.xml.rels><?xml version="1.0" encoding="UTF-8" standalone="yes"?>
<Relationships xmlns="http://schemas.openxmlformats.org/package/2006/relationships"><Relationship Id="rId2" Type="http://schemas.openxmlformats.org/officeDocument/2006/relationships/slide" Target="../slides/slide708.xml"/><Relationship Id="rId1" Type="http://schemas.openxmlformats.org/officeDocument/2006/relationships/notesMaster" Target="../notesMasters/notesMaster1.xml"/></Relationships>
</file>

<file path=ppt/notesSlides/_rels/notesSlide708.xml.rels><?xml version="1.0" encoding="UTF-8" standalone="yes"?>
<Relationships xmlns="http://schemas.openxmlformats.org/package/2006/relationships"><Relationship Id="rId2" Type="http://schemas.openxmlformats.org/officeDocument/2006/relationships/slide" Target="../slides/slide709.xml"/><Relationship Id="rId1" Type="http://schemas.openxmlformats.org/officeDocument/2006/relationships/notesMaster" Target="../notesMasters/notesMaster1.xml"/></Relationships>
</file>

<file path=ppt/notesSlides/_rels/notesSlide709.xml.rels><?xml version="1.0" encoding="UTF-8" standalone="yes"?>
<Relationships xmlns="http://schemas.openxmlformats.org/package/2006/relationships"><Relationship Id="rId2" Type="http://schemas.openxmlformats.org/officeDocument/2006/relationships/slide" Target="../slides/slide71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0.xml.rels><?xml version="1.0" encoding="UTF-8" standalone="yes"?>
<Relationships xmlns="http://schemas.openxmlformats.org/package/2006/relationships"><Relationship Id="rId2" Type="http://schemas.openxmlformats.org/officeDocument/2006/relationships/slide" Target="../slides/slide711.xml"/><Relationship Id="rId1" Type="http://schemas.openxmlformats.org/officeDocument/2006/relationships/notesMaster" Target="../notesMasters/notesMaster1.xml"/></Relationships>
</file>

<file path=ppt/notesSlides/_rels/notesSlide711.xml.rels><?xml version="1.0" encoding="UTF-8" standalone="yes"?>
<Relationships xmlns="http://schemas.openxmlformats.org/package/2006/relationships"><Relationship Id="rId2" Type="http://schemas.openxmlformats.org/officeDocument/2006/relationships/slide" Target="../slides/slide712.xml"/><Relationship Id="rId1" Type="http://schemas.openxmlformats.org/officeDocument/2006/relationships/notesMaster" Target="../notesMasters/notesMaster1.xml"/></Relationships>
</file>

<file path=ppt/notesSlides/_rels/notesSlide712.xml.rels><?xml version="1.0" encoding="UTF-8" standalone="yes"?>
<Relationships xmlns="http://schemas.openxmlformats.org/package/2006/relationships"><Relationship Id="rId2" Type="http://schemas.openxmlformats.org/officeDocument/2006/relationships/slide" Target="../slides/slide713.xml"/><Relationship Id="rId1" Type="http://schemas.openxmlformats.org/officeDocument/2006/relationships/notesMaster" Target="../notesMasters/notesMaster1.xml"/></Relationships>
</file>

<file path=ppt/notesSlides/_rels/notesSlide713.xml.rels><?xml version="1.0" encoding="UTF-8" standalone="yes"?>
<Relationships xmlns="http://schemas.openxmlformats.org/package/2006/relationships"><Relationship Id="rId2" Type="http://schemas.openxmlformats.org/officeDocument/2006/relationships/slide" Target="../slides/slide714.xml"/><Relationship Id="rId1" Type="http://schemas.openxmlformats.org/officeDocument/2006/relationships/notesMaster" Target="../notesMasters/notesMaster1.xml"/></Relationships>
</file>

<file path=ppt/notesSlides/_rels/notesSlide714.xml.rels><?xml version="1.0" encoding="UTF-8" standalone="yes"?>
<Relationships xmlns="http://schemas.openxmlformats.org/package/2006/relationships"><Relationship Id="rId2" Type="http://schemas.openxmlformats.org/officeDocument/2006/relationships/slide" Target="../slides/slide715.xml"/><Relationship Id="rId1" Type="http://schemas.openxmlformats.org/officeDocument/2006/relationships/notesMaster" Target="../notesMasters/notesMaster1.xml"/></Relationships>
</file>

<file path=ppt/notesSlides/_rels/notesSlide715.xml.rels><?xml version="1.0" encoding="UTF-8" standalone="yes"?>
<Relationships xmlns="http://schemas.openxmlformats.org/package/2006/relationships"><Relationship Id="rId2" Type="http://schemas.openxmlformats.org/officeDocument/2006/relationships/slide" Target="../slides/slide716.xml"/><Relationship Id="rId1" Type="http://schemas.openxmlformats.org/officeDocument/2006/relationships/notesMaster" Target="../notesMasters/notesMaster1.xml"/></Relationships>
</file>

<file path=ppt/notesSlides/_rels/notesSlide716.xml.rels><?xml version="1.0" encoding="UTF-8" standalone="yes"?>
<Relationships xmlns="http://schemas.openxmlformats.org/package/2006/relationships"><Relationship Id="rId2" Type="http://schemas.openxmlformats.org/officeDocument/2006/relationships/slide" Target="../slides/slide717.xml"/><Relationship Id="rId1" Type="http://schemas.openxmlformats.org/officeDocument/2006/relationships/notesMaster" Target="../notesMasters/notesMaster1.xml"/></Relationships>
</file>

<file path=ppt/notesSlides/_rels/notesSlide717.xml.rels><?xml version="1.0" encoding="UTF-8" standalone="yes"?>
<Relationships xmlns="http://schemas.openxmlformats.org/package/2006/relationships"><Relationship Id="rId2" Type="http://schemas.openxmlformats.org/officeDocument/2006/relationships/slide" Target="../slides/slide718.xml"/><Relationship Id="rId1" Type="http://schemas.openxmlformats.org/officeDocument/2006/relationships/notesMaster" Target="../notesMasters/notesMaster1.xml"/></Relationships>
</file>

<file path=ppt/notesSlides/_rels/notesSlide718.xml.rels><?xml version="1.0" encoding="UTF-8" standalone="yes"?>
<Relationships xmlns="http://schemas.openxmlformats.org/package/2006/relationships"><Relationship Id="rId2" Type="http://schemas.openxmlformats.org/officeDocument/2006/relationships/slide" Target="../slides/slide719.xml"/><Relationship Id="rId1" Type="http://schemas.openxmlformats.org/officeDocument/2006/relationships/notesMaster" Target="../notesMasters/notesMaster1.xml"/></Relationships>
</file>

<file path=ppt/notesSlides/_rels/notesSlide719.xml.rels><?xml version="1.0" encoding="UTF-8" standalone="yes"?>
<Relationships xmlns="http://schemas.openxmlformats.org/package/2006/relationships"><Relationship Id="rId2" Type="http://schemas.openxmlformats.org/officeDocument/2006/relationships/slide" Target="../slides/slide72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0.xml.rels><?xml version="1.0" encoding="UTF-8" standalone="yes"?>
<Relationships xmlns="http://schemas.openxmlformats.org/package/2006/relationships"><Relationship Id="rId2" Type="http://schemas.openxmlformats.org/officeDocument/2006/relationships/slide" Target="../slides/slide721.xml"/><Relationship Id="rId1" Type="http://schemas.openxmlformats.org/officeDocument/2006/relationships/notesMaster" Target="../notesMasters/notesMaster1.xml"/></Relationships>
</file>

<file path=ppt/notesSlides/_rels/notesSlide721.xml.rels><?xml version="1.0" encoding="UTF-8" standalone="yes"?>
<Relationships xmlns="http://schemas.openxmlformats.org/package/2006/relationships"><Relationship Id="rId2" Type="http://schemas.openxmlformats.org/officeDocument/2006/relationships/slide" Target="../slides/slide722.xml"/><Relationship Id="rId1" Type="http://schemas.openxmlformats.org/officeDocument/2006/relationships/notesMaster" Target="../notesMasters/notesMaster1.xml"/></Relationships>
</file>

<file path=ppt/notesSlides/_rels/notesSlide722.xml.rels><?xml version="1.0" encoding="UTF-8" standalone="yes"?>
<Relationships xmlns="http://schemas.openxmlformats.org/package/2006/relationships"><Relationship Id="rId2" Type="http://schemas.openxmlformats.org/officeDocument/2006/relationships/slide" Target="../slides/slide723.xml"/><Relationship Id="rId1" Type="http://schemas.openxmlformats.org/officeDocument/2006/relationships/notesMaster" Target="../notesMasters/notesMaster1.xml"/></Relationships>
</file>

<file path=ppt/notesSlides/_rels/notesSlide723.xml.rels><?xml version="1.0" encoding="UTF-8" standalone="yes"?>
<Relationships xmlns="http://schemas.openxmlformats.org/package/2006/relationships"><Relationship Id="rId2" Type="http://schemas.openxmlformats.org/officeDocument/2006/relationships/slide" Target="../slides/slide724.xml"/><Relationship Id="rId1" Type="http://schemas.openxmlformats.org/officeDocument/2006/relationships/notesMaster" Target="../notesMasters/notesMaster1.xml"/></Relationships>
</file>

<file path=ppt/notesSlides/_rels/notesSlide724.xml.rels><?xml version="1.0" encoding="UTF-8" standalone="yes"?>
<Relationships xmlns="http://schemas.openxmlformats.org/package/2006/relationships"><Relationship Id="rId2" Type="http://schemas.openxmlformats.org/officeDocument/2006/relationships/slide" Target="../slides/slide725.xml"/><Relationship Id="rId1" Type="http://schemas.openxmlformats.org/officeDocument/2006/relationships/notesMaster" Target="../notesMasters/notesMaster1.xml"/></Relationships>
</file>

<file path=ppt/notesSlides/_rels/notesSlide725.xml.rels><?xml version="1.0" encoding="UTF-8" standalone="yes"?>
<Relationships xmlns="http://schemas.openxmlformats.org/package/2006/relationships"><Relationship Id="rId2" Type="http://schemas.openxmlformats.org/officeDocument/2006/relationships/slide" Target="../slides/slide726.xml"/><Relationship Id="rId1" Type="http://schemas.openxmlformats.org/officeDocument/2006/relationships/notesMaster" Target="../notesMasters/notesMaster1.xml"/></Relationships>
</file>

<file path=ppt/notesSlides/_rels/notesSlide726.xml.rels><?xml version="1.0" encoding="UTF-8" standalone="yes"?>
<Relationships xmlns="http://schemas.openxmlformats.org/package/2006/relationships"><Relationship Id="rId2" Type="http://schemas.openxmlformats.org/officeDocument/2006/relationships/slide" Target="../slides/slide727.xml"/><Relationship Id="rId1" Type="http://schemas.openxmlformats.org/officeDocument/2006/relationships/notesMaster" Target="../notesMasters/notesMaster1.xml"/></Relationships>
</file>

<file path=ppt/notesSlides/_rels/notesSlide727.xml.rels><?xml version="1.0" encoding="UTF-8" standalone="yes"?>
<Relationships xmlns="http://schemas.openxmlformats.org/package/2006/relationships"><Relationship Id="rId2" Type="http://schemas.openxmlformats.org/officeDocument/2006/relationships/slide" Target="../slides/slide728.xml"/><Relationship Id="rId1" Type="http://schemas.openxmlformats.org/officeDocument/2006/relationships/notesMaster" Target="../notesMasters/notesMaster1.xml"/></Relationships>
</file>

<file path=ppt/notesSlides/_rels/notesSlide728.xml.rels><?xml version="1.0" encoding="UTF-8" standalone="yes"?>
<Relationships xmlns="http://schemas.openxmlformats.org/package/2006/relationships"><Relationship Id="rId2" Type="http://schemas.openxmlformats.org/officeDocument/2006/relationships/slide" Target="../slides/slide729.xml"/><Relationship Id="rId1" Type="http://schemas.openxmlformats.org/officeDocument/2006/relationships/notesMaster" Target="../notesMasters/notesMaster1.xml"/></Relationships>
</file>

<file path=ppt/notesSlides/_rels/notesSlide729.xml.rels><?xml version="1.0" encoding="UTF-8" standalone="yes"?>
<Relationships xmlns="http://schemas.openxmlformats.org/package/2006/relationships"><Relationship Id="rId2" Type="http://schemas.openxmlformats.org/officeDocument/2006/relationships/slide" Target="../slides/slide73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0.xml.rels><?xml version="1.0" encoding="UTF-8" standalone="yes"?>
<Relationships xmlns="http://schemas.openxmlformats.org/package/2006/relationships"><Relationship Id="rId2" Type="http://schemas.openxmlformats.org/officeDocument/2006/relationships/slide" Target="../slides/slide731.xml"/><Relationship Id="rId1" Type="http://schemas.openxmlformats.org/officeDocument/2006/relationships/notesMaster" Target="../notesMasters/notesMaster1.xml"/></Relationships>
</file>

<file path=ppt/notesSlides/_rels/notesSlide731.xml.rels><?xml version="1.0" encoding="UTF-8" standalone="yes"?>
<Relationships xmlns="http://schemas.openxmlformats.org/package/2006/relationships"><Relationship Id="rId2" Type="http://schemas.openxmlformats.org/officeDocument/2006/relationships/slide" Target="../slides/slide732.xml"/><Relationship Id="rId1" Type="http://schemas.openxmlformats.org/officeDocument/2006/relationships/notesMaster" Target="../notesMasters/notesMaster1.xml"/></Relationships>
</file>

<file path=ppt/notesSlides/_rels/notesSlide732.xml.rels><?xml version="1.0" encoding="UTF-8" standalone="yes"?>
<Relationships xmlns="http://schemas.openxmlformats.org/package/2006/relationships"><Relationship Id="rId2" Type="http://schemas.openxmlformats.org/officeDocument/2006/relationships/slide" Target="../slides/slide733.xml"/><Relationship Id="rId1" Type="http://schemas.openxmlformats.org/officeDocument/2006/relationships/notesMaster" Target="../notesMasters/notesMaster1.xml"/></Relationships>
</file>

<file path=ppt/notesSlides/_rels/notesSlide733.xml.rels><?xml version="1.0" encoding="UTF-8" standalone="yes"?>
<Relationships xmlns="http://schemas.openxmlformats.org/package/2006/relationships"><Relationship Id="rId2" Type="http://schemas.openxmlformats.org/officeDocument/2006/relationships/slide" Target="../slides/slide734.xml"/><Relationship Id="rId1" Type="http://schemas.openxmlformats.org/officeDocument/2006/relationships/notesMaster" Target="../notesMasters/notesMaster1.xml"/></Relationships>
</file>

<file path=ppt/notesSlides/_rels/notesSlide734.xml.rels><?xml version="1.0" encoding="UTF-8" standalone="yes"?>
<Relationships xmlns="http://schemas.openxmlformats.org/package/2006/relationships"><Relationship Id="rId2" Type="http://schemas.openxmlformats.org/officeDocument/2006/relationships/slide" Target="../slides/slide735.xml"/><Relationship Id="rId1" Type="http://schemas.openxmlformats.org/officeDocument/2006/relationships/notesMaster" Target="../notesMasters/notesMaster1.xml"/></Relationships>
</file>

<file path=ppt/notesSlides/_rels/notesSlide735.xml.rels><?xml version="1.0" encoding="UTF-8" standalone="yes"?>
<Relationships xmlns="http://schemas.openxmlformats.org/package/2006/relationships"><Relationship Id="rId2" Type="http://schemas.openxmlformats.org/officeDocument/2006/relationships/slide" Target="../slides/slide736.xml"/><Relationship Id="rId1" Type="http://schemas.openxmlformats.org/officeDocument/2006/relationships/notesMaster" Target="../notesMasters/notesMaster1.xml"/></Relationships>
</file>

<file path=ppt/notesSlides/_rels/notesSlide736.xml.rels><?xml version="1.0" encoding="UTF-8" standalone="yes"?>
<Relationships xmlns="http://schemas.openxmlformats.org/package/2006/relationships"><Relationship Id="rId2" Type="http://schemas.openxmlformats.org/officeDocument/2006/relationships/slide" Target="../slides/slide737.xml"/><Relationship Id="rId1" Type="http://schemas.openxmlformats.org/officeDocument/2006/relationships/notesMaster" Target="../notesMasters/notesMaster1.xml"/></Relationships>
</file>

<file path=ppt/notesSlides/_rels/notesSlide737.xml.rels><?xml version="1.0" encoding="UTF-8" standalone="yes"?>
<Relationships xmlns="http://schemas.openxmlformats.org/package/2006/relationships"><Relationship Id="rId2" Type="http://schemas.openxmlformats.org/officeDocument/2006/relationships/slide" Target="../slides/slide738.xml"/><Relationship Id="rId1" Type="http://schemas.openxmlformats.org/officeDocument/2006/relationships/notesMaster" Target="../notesMasters/notesMaster1.xml"/></Relationships>
</file>

<file path=ppt/notesSlides/_rels/notesSlide738.xml.rels><?xml version="1.0" encoding="UTF-8" standalone="yes"?>
<Relationships xmlns="http://schemas.openxmlformats.org/package/2006/relationships"><Relationship Id="rId2" Type="http://schemas.openxmlformats.org/officeDocument/2006/relationships/slide" Target="../slides/slide739.xml"/><Relationship Id="rId1" Type="http://schemas.openxmlformats.org/officeDocument/2006/relationships/notesMaster" Target="../notesMasters/notesMaster1.xml"/></Relationships>
</file>

<file path=ppt/notesSlides/_rels/notesSlide739.xml.rels><?xml version="1.0" encoding="UTF-8" standalone="yes"?>
<Relationships xmlns="http://schemas.openxmlformats.org/package/2006/relationships"><Relationship Id="rId2" Type="http://schemas.openxmlformats.org/officeDocument/2006/relationships/slide" Target="../slides/slide74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0.xml.rels><?xml version="1.0" encoding="UTF-8" standalone="yes"?>
<Relationships xmlns="http://schemas.openxmlformats.org/package/2006/relationships"><Relationship Id="rId2" Type="http://schemas.openxmlformats.org/officeDocument/2006/relationships/slide" Target="../slides/slide741.xml"/><Relationship Id="rId1" Type="http://schemas.openxmlformats.org/officeDocument/2006/relationships/notesMaster" Target="../notesMasters/notesMaster1.xml"/></Relationships>
</file>

<file path=ppt/notesSlides/_rels/notesSlide741.xml.rels><?xml version="1.0" encoding="UTF-8" standalone="yes"?>
<Relationships xmlns="http://schemas.openxmlformats.org/package/2006/relationships"><Relationship Id="rId2" Type="http://schemas.openxmlformats.org/officeDocument/2006/relationships/slide" Target="../slides/slide742.xml"/><Relationship Id="rId1" Type="http://schemas.openxmlformats.org/officeDocument/2006/relationships/notesMaster" Target="../notesMasters/notesMaster1.xml"/></Relationships>
</file>

<file path=ppt/notesSlides/_rels/notesSlide742.xml.rels><?xml version="1.0" encoding="UTF-8" standalone="yes"?>
<Relationships xmlns="http://schemas.openxmlformats.org/package/2006/relationships"><Relationship Id="rId2" Type="http://schemas.openxmlformats.org/officeDocument/2006/relationships/slide" Target="../slides/slide743.xml"/><Relationship Id="rId1" Type="http://schemas.openxmlformats.org/officeDocument/2006/relationships/notesMaster" Target="../notesMasters/notesMaster1.xml"/></Relationships>
</file>

<file path=ppt/notesSlides/_rels/notesSlide743.xml.rels><?xml version="1.0" encoding="UTF-8" standalone="yes"?>
<Relationships xmlns="http://schemas.openxmlformats.org/package/2006/relationships"><Relationship Id="rId2" Type="http://schemas.openxmlformats.org/officeDocument/2006/relationships/slide" Target="../slides/slide744.xml"/><Relationship Id="rId1" Type="http://schemas.openxmlformats.org/officeDocument/2006/relationships/notesMaster" Target="../notesMasters/notesMaster1.xml"/></Relationships>
</file>

<file path=ppt/notesSlides/_rels/notesSlide744.xml.rels><?xml version="1.0" encoding="UTF-8" standalone="yes"?>
<Relationships xmlns="http://schemas.openxmlformats.org/package/2006/relationships"><Relationship Id="rId2" Type="http://schemas.openxmlformats.org/officeDocument/2006/relationships/slide" Target="../slides/slide745.xml"/><Relationship Id="rId1" Type="http://schemas.openxmlformats.org/officeDocument/2006/relationships/notesMaster" Target="../notesMasters/notesMaster1.xml"/></Relationships>
</file>

<file path=ppt/notesSlides/_rels/notesSlide745.xml.rels><?xml version="1.0" encoding="UTF-8" standalone="yes"?>
<Relationships xmlns="http://schemas.openxmlformats.org/package/2006/relationships"><Relationship Id="rId2" Type="http://schemas.openxmlformats.org/officeDocument/2006/relationships/slide" Target="../slides/slide74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5447354833_0_2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5447354833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54b00b3750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54b00b3750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5"/>
        <p:cNvGrpSpPr/>
        <p:nvPr/>
      </p:nvGrpSpPr>
      <p:grpSpPr>
        <a:xfrm>
          <a:off x="0" y="0"/>
          <a:ext cx="0" cy="0"/>
          <a:chOff x="0" y="0"/>
          <a:chExt cx="0" cy="0"/>
        </a:xfrm>
      </p:grpSpPr>
      <p:sp>
        <p:nvSpPr>
          <p:cNvPr id="1396" name="Google Shape;1396;g254ee418299_0_8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7" name="Google Shape;1397;g254ee418299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g254ee418299_0_8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g254ee418299_0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7"/>
        <p:cNvGrpSpPr/>
        <p:nvPr/>
      </p:nvGrpSpPr>
      <p:grpSpPr>
        <a:xfrm>
          <a:off x="0" y="0"/>
          <a:ext cx="0" cy="0"/>
          <a:chOff x="0" y="0"/>
          <a:chExt cx="0" cy="0"/>
        </a:xfrm>
      </p:grpSpPr>
      <p:sp>
        <p:nvSpPr>
          <p:cNvPr id="1418" name="Google Shape;1418;g254ee418299_0_8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9" name="Google Shape;1419;g254ee418299_0_8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252ee4f48e6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252ee4f48e6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Google Shape;1453;g254ee418299_0_8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4" name="Google Shape;1454;g254ee418299_0_8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25337b0d3d8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25337b0d3d8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0"/>
        <p:cNvGrpSpPr/>
        <p:nvPr/>
      </p:nvGrpSpPr>
      <p:grpSpPr>
        <a:xfrm>
          <a:off x="0" y="0"/>
          <a:ext cx="0" cy="0"/>
          <a:chOff x="0" y="0"/>
          <a:chExt cx="0" cy="0"/>
        </a:xfrm>
      </p:grpSpPr>
      <p:sp>
        <p:nvSpPr>
          <p:cNvPr id="1491" name="Google Shape;1491;g25337b0d3d8_0_3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2" name="Google Shape;1492;g25337b0d3d8_0_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2"/>
        <p:cNvGrpSpPr/>
        <p:nvPr/>
      </p:nvGrpSpPr>
      <p:grpSpPr>
        <a:xfrm>
          <a:off x="0" y="0"/>
          <a:ext cx="0" cy="0"/>
          <a:chOff x="0" y="0"/>
          <a:chExt cx="0" cy="0"/>
        </a:xfrm>
      </p:grpSpPr>
      <p:sp>
        <p:nvSpPr>
          <p:cNvPr id="1503" name="Google Shape;1503;g257175ff17c_0_1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4" name="Google Shape;1504;g257175ff17c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6"/>
        <p:cNvGrpSpPr/>
        <p:nvPr/>
      </p:nvGrpSpPr>
      <p:grpSpPr>
        <a:xfrm>
          <a:off x="0" y="0"/>
          <a:ext cx="0" cy="0"/>
          <a:chOff x="0" y="0"/>
          <a:chExt cx="0" cy="0"/>
        </a:xfrm>
      </p:grpSpPr>
      <p:sp>
        <p:nvSpPr>
          <p:cNvPr id="1517" name="Google Shape;1517;g257175ff17c_0_1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8" name="Google Shape;1518;g257175ff17c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2"/>
        <p:cNvGrpSpPr/>
        <p:nvPr/>
      </p:nvGrpSpPr>
      <p:grpSpPr>
        <a:xfrm>
          <a:off x="0" y="0"/>
          <a:ext cx="0" cy="0"/>
          <a:chOff x="0" y="0"/>
          <a:chExt cx="0" cy="0"/>
        </a:xfrm>
      </p:grpSpPr>
      <p:sp>
        <p:nvSpPr>
          <p:cNvPr id="1533" name="Google Shape;1533;g254ee418299_0_9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4" name="Google Shape;1534;g254ee418299_0_9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54b00b3750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254b00b3750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g25337b0d3d8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0" name="Google Shape;1550;g25337b0d3d8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0"/>
        <p:cNvGrpSpPr/>
        <p:nvPr/>
      </p:nvGrpSpPr>
      <p:grpSpPr>
        <a:xfrm>
          <a:off x="0" y="0"/>
          <a:ext cx="0" cy="0"/>
          <a:chOff x="0" y="0"/>
          <a:chExt cx="0" cy="0"/>
        </a:xfrm>
      </p:grpSpPr>
      <p:sp>
        <p:nvSpPr>
          <p:cNvPr id="1571" name="Google Shape;1571;g257175ff17c_0_2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2" name="Google Shape;1572;g257175ff17c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2"/>
        <p:cNvGrpSpPr/>
        <p:nvPr/>
      </p:nvGrpSpPr>
      <p:grpSpPr>
        <a:xfrm>
          <a:off x="0" y="0"/>
          <a:ext cx="0" cy="0"/>
          <a:chOff x="0" y="0"/>
          <a:chExt cx="0" cy="0"/>
        </a:xfrm>
      </p:grpSpPr>
      <p:sp>
        <p:nvSpPr>
          <p:cNvPr id="1593" name="Google Shape;1593;g257175ff17c_0_2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4" name="Google Shape;1594;g257175ff17c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257175ff17c_0_2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257175ff17c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g257175ff17c_0_3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8" name="Google Shape;1638;g257175ff17c_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7"/>
        <p:cNvGrpSpPr/>
        <p:nvPr/>
      </p:nvGrpSpPr>
      <p:grpSpPr>
        <a:xfrm>
          <a:off x="0" y="0"/>
          <a:ext cx="0" cy="0"/>
          <a:chOff x="0" y="0"/>
          <a:chExt cx="0" cy="0"/>
        </a:xfrm>
      </p:grpSpPr>
      <p:sp>
        <p:nvSpPr>
          <p:cNvPr id="1658" name="Google Shape;1658;g257175ff17c_0_3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9" name="Google Shape;1659;g257175ff17c_0_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2"/>
        <p:cNvGrpSpPr/>
        <p:nvPr/>
      </p:nvGrpSpPr>
      <p:grpSpPr>
        <a:xfrm>
          <a:off x="0" y="0"/>
          <a:ext cx="0" cy="0"/>
          <a:chOff x="0" y="0"/>
          <a:chExt cx="0" cy="0"/>
        </a:xfrm>
      </p:grpSpPr>
      <p:sp>
        <p:nvSpPr>
          <p:cNvPr id="1673" name="Google Shape;1673;g254ee418299_0_9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4" name="Google Shape;1674;g254ee418299_0_9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3"/>
        <p:cNvGrpSpPr/>
        <p:nvPr/>
      </p:nvGrpSpPr>
      <p:grpSpPr>
        <a:xfrm>
          <a:off x="0" y="0"/>
          <a:ext cx="0" cy="0"/>
          <a:chOff x="0" y="0"/>
          <a:chExt cx="0" cy="0"/>
        </a:xfrm>
      </p:grpSpPr>
      <p:sp>
        <p:nvSpPr>
          <p:cNvPr id="1684" name="Google Shape;1684;g254ee418299_0_10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5" name="Google Shape;1685;g254ee418299_0_10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5"/>
        <p:cNvGrpSpPr/>
        <p:nvPr/>
      </p:nvGrpSpPr>
      <p:grpSpPr>
        <a:xfrm>
          <a:off x="0" y="0"/>
          <a:ext cx="0" cy="0"/>
          <a:chOff x="0" y="0"/>
          <a:chExt cx="0" cy="0"/>
        </a:xfrm>
      </p:grpSpPr>
      <p:sp>
        <p:nvSpPr>
          <p:cNvPr id="1696" name="Google Shape;1696;g254ee418299_0_10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7" name="Google Shape;1697;g254ee418299_0_10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7"/>
        <p:cNvGrpSpPr/>
        <p:nvPr/>
      </p:nvGrpSpPr>
      <p:grpSpPr>
        <a:xfrm>
          <a:off x="0" y="0"/>
          <a:ext cx="0" cy="0"/>
          <a:chOff x="0" y="0"/>
          <a:chExt cx="0" cy="0"/>
        </a:xfrm>
      </p:grpSpPr>
      <p:sp>
        <p:nvSpPr>
          <p:cNvPr id="1708" name="Google Shape;1708;g254ee418299_0_10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9" name="Google Shape;1709;g254ee418299_0_10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57175ff17c_0_100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257175ff17c_0_100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5"/>
        <p:cNvGrpSpPr/>
        <p:nvPr/>
      </p:nvGrpSpPr>
      <p:grpSpPr>
        <a:xfrm>
          <a:off x="0" y="0"/>
          <a:ext cx="0" cy="0"/>
          <a:chOff x="0" y="0"/>
          <a:chExt cx="0" cy="0"/>
        </a:xfrm>
      </p:grpSpPr>
      <p:sp>
        <p:nvSpPr>
          <p:cNvPr id="1716" name="Google Shape;1716;g254ee418299_0_1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7" name="Google Shape;1717;g254ee418299_0_1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6"/>
        <p:cNvGrpSpPr/>
        <p:nvPr/>
      </p:nvGrpSpPr>
      <p:grpSpPr>
        <a:xfrm>
          <a:off x="0" y="0"/>
          <a:ext cx="0" cy="0"/>
          <a:chOff x="0" y="0"/>
          <a:chExt cx="0" cy="0"/>
        </a:xfrm>
      </p:grpSpPr>
      <p:sp>
        <p:nvSpPr>
          <p:cNvPr id="1727" name="Google Shape;1727;g254ee418299_0_9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8" name="Google Shape;1728;g254ee418299_0_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9"/>
        <p:cNvGrpSpPr/>
        <p:nvPr/>
      </p:nvGrpSpPr>
      <p:grpSpPr>
        <a:xfrm>
          <a:off x="0" y="0"/>
          <a:ext cx="0" cy="0"/>
          <a:chOff x="0" y="0"/>
          <a:chExt cx="0" cy="0"/>
        </a:xfrm>
      </p:grpSpPr>
      <p:sp>
        <p:nvSpPr>
          <p:cNvPr id="1740" name="Google Shape;1740;g254ee418299_0_10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1" name="Google Shape;1741;g254ee418299_0_10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4"/>
        <p:cNvGrpSpPr/>
        <p:nvPr/>
      </p:nvGrpSpPr>
      <p:grpSpPr>
        <a:xfrm>
          <a:off x="0" y="0"/>
          <a:ext cx="0" cy="0"/>
          <a:chOff x="0" y="0"/>
          <a:chExt cx="0" cy="0"/>
        </a:xfrm>
      </p:grpSpPr>
      <p:sp>
        <p:nvSpPr>
          <p:cNvPr id="1755" name="Google Shape;1755;g254ee418299_0_12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6" name="Google Shape;1756;g254ee418299_0_1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9"/>
        <p:cNvGrpSpPr/>
        <p:nvPr/>
      </p:nvGrpSpPr>
      <p:grpSpPr>
        <a:xfrm>
          <a:off x="0" y="0"/>
          <a:ext cx="0" cy="0"/>
          <a:chOff x="0" y="0"/>
          <a:chExt cx="0" cy="0"/>
        </a:xfrm>
      </p:grpSpPr>
      <p:sp>
        <p:nvSpPr>
          <p:cNvPr id="1770" name="Google Shape;1770;g254ee418299_0_10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1" name="Google Shape;1771;g254ee418299_0_10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4"/>
        <p:cNvGrpSpPr/>
        <p:nvPr/>
      </p:nvGrpSpPr>
      <p:grpSpPr>
        <a:xfrm>
          <a:off x="0" y="0"/>
          <a:ext cx="0" cy="0"/>
          <a:chOff x="0" y="0"/>
          <a:chExt cx="0" cy="0"/>
        </a:xfrm>
      </p:grpSpPr>
      <p:sp>
        <p:nvSpPr>
          <p:cNvPr id="1785" name="Google Shape;1785;g257175ff17c_0_3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6" name="Google Shape;1786;g257175ff17c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0"/>
        <p:cNvGrpSpPr/>
        <p:nvPr/>
      </p:nvGrpSpPr>
      <p:grpSpPr>
        <a:xfrm>
          <a:off x="0" y="0"/>
          <a:ext cx="0" cy="0"/>
          <a:chOff x="0" y="0"/>
          <a:chExt cx="0" cy="0"/>
        </a:xfrm>
      </p:grpSpPr>
      <p:sp>
        <p:nvSpPr>
          <p:cNvPr id="1801" name="Google Shape;1801;g257175ff17c_0_4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2" name="Google Shape;1802;g257175ff17c_0_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8"/>
        <p:cNvGrpSpPr/>
        <p:nvPr/>
      </p:nvGrpSpPr>
      <p:grpSpPr>
        <a:xfrm>
          <a:off x="0" y="0"/>
          <a:ext cx="0" cy="0"/>
          <a:chOff x="0" y="0"/>
          <a:chExt cx="0" cy="0"/>
        </a:xfrm>
      </p:grpSpPr>
      <p:sp>
        <p:nvSpPr>
          <p:cNvPr id="1819" name="Google Shape;1819;g257175ff17c_0_4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0" name="Google Shape;1820;g257175ff17c_0_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6"/>
        <p:cNvGrpSpPr/>
        <p:nvPr/>
      </p:nvGrpSpPr>
      <p:grpSpPr>
        <a:xfrm>
          <a:off x="0" y="0"/>
          <a:ext cx="0" cy="0"/>
          <a:chOff x="0" y="0"/>
          <a:chExt cx="0" cy="0"/>
        </a:xfrm>
      </p:grpSpPr>
      <p:sp>
        <p:nvSpPr>
          <p:cNvPr id="1837" name="Google Shape;1837;g257175ff17c_0_4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8" name="Google Shape;1838;g257175ff17c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5"/>
        <p:cNvGrpSpPr/>
        <p:nvPr/>
      </p:nvGrpSpPr>
      <p:grpSpPr>
        <a:xfrm>
          <a:off x="0" y="0"/>
          <a:ext cx="0" cy="0"/>
          <a:chOff x="0" y="0"/>
          <a:chExt cx="0" cy="0"/>
        </a:xfrm>
      </p:grpSpPr>
      <p:sp>
        <p:nvSpPr>
          <p:cNvPr id="1856" name="Google Shape;1856;g25337b0d3d8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7" name="Google Shape;1857;g25337b0d3d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54ee418299_0_7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54ee418299_0_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2"/>
        <p:cNvGrpSpPr/>
        <p:nvPr/>
      </p:nvGrpSpPr>
      <p:grpSpPr>
        <a:xfrm>
          <a:off x="0" y="0"/>
          <a:ext cx="0" cy="0"/>
          <a:chOff x="0" y="0"/>
          <a:chExt cx="0" cy="0"/>
        </a:xfrm>
      </p:grpSpPr>
      <p:sp>
        <p:nvSpPr>
          <p:cNvPr id="1863" name="Google Shape;1863;g257175ff17c_0_4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4" name="Google Shape;1864;g257175ff17c_0_4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0"/>
        <p:cNvGrpSpPr/>
        <p:nvPr/>
      </p:nvGrpSpPr>
      <p:grpSpPr>
        <a:xfrm>
          <a:off x="0" y="0"/>
          <a:ext cx="0" cy="0"/>
          <a:chOff x="0" y="0"/>
          <a:chExt cx="0" cy="0"/>
        </a:xfrm>
      </p:grpSpPr>
      <p:sp>
        <p:nvSpPr>
          <p:cNvPr id="1871" name="Google Shape;1871;g257175ff17c_0_4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2" name="Google Shape;1872;g257175ff17c_0_4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7"/>
        <p:cNvGrpSpPr/>
        <p:nvPr/>
      </p:nvGrpSpPr>
      <p:grpSpPr>
        <a:xfrm>
          <a:off x="0" y="0"/>
          <a:ext cx="0" cy="0"/>
          <a:chOff x="0" y="0"/>
          <a:chExt cx="0" cy="0"/>
        </a:xfrm>
      </p:grpSpPr>
      <p:sp>
        <p:nvSpPr>
          <p:cNvPr id="1878" name="Google Shape;1878;g257175ff17c_0_5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9" name="Google Shape;1879;g257175ff17c_0_5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5"/>
        <p:cNvGrpSpPr/>
        <p:nvPr/>
      </p:nvGrpSpPr>
      <p:grpSpPr>
        <a:xfrm>
          <a:off x="0" y="0"/>
          <a:ext cx="0" cy="0"/>
          <a:chOff x="0" y="0"/>
          <a:chExt cx="0" cy="0"/>
        </a:xfrm>
      </p:grpSpPr>
      <p:sp>
        <p:nvSpPr>
          <p:cNvPr id="1886" name="Google Shape;1886;g257175ff17c_0_5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7" name="Google Shape;1887;g257175ff17c_0_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2"/>
        <p:cNvGrpSpPr/>
        <p:nvPr/>
      </p:nvGrpSpPr>
      <p:grpSpPr>
        <a:xfrm>
          <a:off x="0" y="0"/>
          <a:ext cx="0" cy="0"/>
          <a:chOff x="0" y="0"/>
          <a:chExt cx="0" cy="0"/>
        </a:xfrm>
      </p:grpSpPr>
      <p:sp>
        <p:nvSpPr>
          <p:cNvPr id="1893" name="Google Shape;1893;g257175ff17c_0_5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4" name="Google Shape;1894;g257175ff17c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0"/>
        <p:cNvGrpSpPr/>
        <p:nvPr/>
      </p:nvGrpSpPr>
      <p:grpSpPr>
        <a:xfrm>
          <a:off x="0" y="0"/>
          <a:ext cx="0" cy="0"/>
          <a:chOff x="0" y="0"/>
          <a:chExt cx="0" cy="0"/>
        </a:xfrm>
      </p:grpSpPr>
      <p:sp>
        <p:nvSpPr>
          <p:cNvPr id="1901" name="Google Shape;1901;g257175ff17c_0_5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2" name="Google Shape;1902;g257175ff17c_0_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7"/>
        <p:cNvGrpSpPr/>
        <p:nvPr/>
      </p:nvGrpSpPr>
      <p:grpSpPr>
        <a:xfrm>
          <a:off x="0" y="0"/>
          <a:ext cx="0" cy="0"/>
          <a:chOff x="0" y="0"/>
          <a:chExt cx="0" cy="0"/>
        </a:xfrm>
      </p:grpSpPr>
      <p:sp>
        <p:nvSpPr>
          <p:cNvPr id="1908" name="Google Shape;1908;g257175ff17c_0_5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9" name="Google Shape;1909;g257175ff17c_0_5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5"/>
        <p:cNvGrpSpPr/>
        <p:nvPr/>
      </p:nvGrpSpPr>
      <p:grpSpPr>
        <a:xfrm>
          <a:off x="0" y="0"/>
          <a:ext cx="0" cy="0"/>
          <a:chOff x="0" y="0"/>
          <a:chExt cx="0" cy="0"/>
        </a:xfrm>
      </p:grpSpPr>
      <p:sp>
        <p:nvSpPr>
          <p:cNvPr id="1916" name="Google Shape;1916;g257175ff17c_0_5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7" name="Google Shape;1917;g257175ff17c_0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254ee418299_0_11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254ee418299_0_1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1"/>
        <p:cNvGrpSpPr/>
        <p:nvPr/>
      </p:nvGrpSpPr>
      <p:grpSpPr>
        <a:xfrm>
          <a:off x="0" y="0"/>
          <a:ext cx="0" cy="0"/>
          <a:chOff x="0" y="0"/>
          <a:chExt cx="0" cy="0"/>
        </a:xfrm>
      </p:grpSpPr>
      <p:sp>
        <p:nvSpPr>
          <p:cNvPr id="1932" name="Google Shape;1932;g254ee418299_0_1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3" name="Google Shape;1933;g254ee418299_0_1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5337b0d3d8_0_4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25337b0d3d8_0_4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2"/>
        <p:cNvGrpSpPr/>
        <p:nvPr/>
      </p:nvGrpSpPr>
      <p:grpSpPr>
        <a:xfrm>
          <a:off x="0" y="0"/>
          <a:ext cx="0" cy="0"/>
          <a:chOff x="0" y="0"/>
          <a:chExt cx="0" cy="0"/>
        </a:xfrm>
      </p:grpSpPr>
      <p:sp>
        <p:nvSpPr>
          <p:cNvPr id="1943" name="Google Shape;1943;g254ee418299_0_11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4" name="Google Shape;1944;g254ee418299_0_1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4"/>
        <p:cNvGrpSpPr/>
        <p:nvPr/>
      </p:nvGrpSpPr>
      <p:grpSpPr>
        <a:xfrm>
          <a:off x="0" y="0"/>
          <a:ext cx="0" cy="0"/>
          <a:chOff x="0" y="0"/>
          <a:chExt cx="0" cy="0"/>
        </a:xfrm>
      </p:grpSpPr>
      <p:sp>
        <p:nvSpPr>
          <p:cNvPr id="1955" name="Google Shape;1955;g254ee418299_0_11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6" name="Google Shape;1956;g254ee418299_0_1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7"/>
        <p:cNvGrpSpPr/>
        <p:nvPr/>
      </p:nvGrpSpPr>
      <p:grpSpPr>
        <a:xfrm>
          <a:off x="0" y="0"/>
          <a:ext cx="0" cy="0"/>
          <a:chOff x="0" y="0"/>
          <a:chExt cx="0" cy="0"/>
        </a:xfrm>
      </p:grpSpPr>
      <p:sp>
        <p:nvSpPr>
          <p:cNvPr id="1968" name="Google Shape;1968;g257175ff17c_0_6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9" name="Google Shape;1969;g257175ff17c_0_6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7"/>
        <p:cNvGrpSpPr/>
        <p:nvPr/>
      </p:nvGrpSpPr>
      <p:grpSpPr>
        <a:xfrm>
          <a:off x="0" y="0"/>
          <a:ext cx="0" cy="0"/>
          <a:chOff x="0" y="0"/>
          <a:chExt cx="0" cy="0"/>
        </a:xfrm>
      </p:grpSpPr>
      <p:sp>
        <p:nvSpPr>
          <p:cNvPr id="1978" name="Google Shape;1978;g25337b0d3d8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9" name="Google Shape;1979;g25337b0d3d8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6"/>
        <p:cNvGrpSpPr/>
        <p:nvPr/>
      </p:nvGrpSpPr>
      <p:grpSpPr>
        <a:xfrm>
          <a:off x="0" y="0"/>
          <a:ext cx="0" cy="0"/>
          <a:chOff x="0" y="0"/>
          <a:chExt cx="0" cy="0"/>
        </a:xfrm>
      </p:grpSpPr>
      <p:sp>
        <p:nvSpPr>
          <p:cNvPr id="1987" name="Google Shape;1987;g25337b0d3d8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8" name="Google Shape;1988;g25337b0d3d8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4"/>
        <p:cNvGrpSpPr/>
        <p:nvPr/>
      </p:nvGrpSpPr>
      <p:grpSpPr>
        <a:xfrm>
          <a:off x="0" y="0"/>
          <a:ext cx="0" cy="0"/>
          <a:chOff x="0" y="0"/>
          <a:chExt cx="0" cy="0"/>
        </a:xfrm>
      </p:grpSpPr>
      <p:sp>
        <p:nvSpPr>
          <p:cNvPr id="1995" name="Google Shape;1995;g257175ff17c_0_105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6" name="Google Shape;1996;g257175ff17c_0_10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2"/>
        <p:cNvGrpSpPr/>
        <p:nvPr/>
      </p:nvGrpSpPr>
      <p:grpSpPr>
        <a:xfrm>
          <a:off x="0" y="0"/>
          <a:ext cx="0" cy="0"/>
          <a:chOff x="0" y="0"/>
          <a:chExt cx="0" cy="0"/>
        </a:xfrm>
      </p:grpSpPr>
      <p:sp>
        <p:nvSpPr>
          <p:cNvPr id="2003" name="Google Shape;2003;g257175ff17c_0_105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4" name="Google Shape;2004;g257175ff17c_0_105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9"/>
        <p:cNvGrpSpPr/>
        <p:nvPr/>
      </p:nvGrpSpPr>
      <p:grpSpPr>
        <a:xfrm>
          <a:off x="0" y="0"/>
          <a:ext cx="0" cy="0"/>
          <a:chOff x="0" y="0"/>
          <a:chExt cx="0" cy="0"/>
        </a:xfrm>
      </p:grpSpPr>
      <p:sp>
        <p:nvSpPr>
          <p:cNvPr id="2010" name="Google Shape;2010;g257175ff17c_0_105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1" name="Google Shape;2011;g257175ff17c_0_105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7"/>
        <p:cNvGrpSpPr/>
        <p:nvPr/>
      </p:nvGrpSpPr>
      <p:grpSpPr>
        <a:xfrm>
          <a:off x="0" y="0"/>
          <a:ext cx="0" cy="0"/>
          <a:chOff x="0" y="0"/>
          <a:chExt cx="0" cy="0"/>
        </a:xfrm>
      </p:grpSpPr>
      <p:sp>
        <p:nvSpPr>
          <p:cNvPr id="2018" name="Google Shape;2018;g257175ff17c_0_105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9" name="Google Shape;2019;g257175ff17c_0_105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4"/>
        <p:cNvGrpSpPr/>
        <p:nvPr/>
      </p:nvGrpSpPr>
      <p:grpSpPr>
        <a:xfrm>
          <a:off x="0" y="0"/>
          <a:ext cx="0" cy="0"/>
          <a:chOff x="0" y="0"/>
          <a:chExt cx="0" cy="0"/>
        </a:xfrm>
      </p:grpSpPr>
      <p:sp>
        <p:nvSpPr>
          <p:cNvPr id="2025" name="Google Shape;2025;g257175ff17c_0_105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6" name="Google Shape;2026;g257175ff17c_0_105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54b00b3750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254b00b3750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2"/>
        <p:cNvGrpSpPr/>
        <p:nvPr/>
      </p:nvGrpSpPr>
      <p:grpSpPr>
        <a:xfrm>
          <a:off x="0" y="0"/>
          <a:ext cx="0" cy="0"/>
          <a:chOff x="0" y="0"/>
          <a:chExt cx="0" cy="0"/>
        </a:xfrm>
      </p:grpSpPr>
      <p:sp>
        <p:nvSpPr>
          <p:cNvPr id="2033" name="Google Shape;2033;g257175ff17c_0_106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4" name="Google Shape;2034;g257175ff17c_0_10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9"/>
        <p:cNvGrpSpPr/>
        <p:nvPr/>
      </p:nvGrpSpPr>
      <p:grpSpPr>
        <a:xfrm>
          <a:off x="0" y="0"/>
          <a:ext cx="0" cy="0"/>
          <a:chOff x="0" y="0"/>
          <a:chExt cx="0" cy="0"/>
        </a:xfrm>
      </p:grpSpPr>
      <p:sp>
        <p:nvSpPr>
          <p:cNvPr id="2040" name="Google Shape;2040;g257175ff17c_0_106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1" name="Google Shape;2041;g257175ff17c_0_10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7"/>
        <p:cNvGrpSpPr/>
        <p:nvPr/>
      </p:nvGrpSpPr>
      <p:grpSpPr>
        <a:xfrm>
          <a:off x="0" y="0"/>
          <a:ext cx="0" cy="0"/>
          <a:chOff x="0" y="0"/>
          <a:chExt cx="0" cy="0"/>
        </a:xfrm>
      </p:grpSpPr>
      <p:sp>
        <p:nvSpPr>
          <p:cNvPr id="2048" name="Google Shape;2048;g257175ff17c_0_106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9" name="Google Shape;2049;g257175ff17c_0_106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4"/>
        <p:cNvGrpSpPr/>
        <p:nvPr/>
      </p:nvGrpSpPr>
      <p:grpSpPr>
        <a:xfrm>
          <a:off x="0" y="0"/>
          <a:ext cx="0" cy="0"/>
          <a:chOff x="0" y="0"/>
          <a:chExt cx="0" cy="0"/>
        </a:xfrm>
      </p:grpSpPr>
      <p:sp>
        <p:nvSpPr>
          <p:cNvPr id="2055" name="Google Shape;2055;g257175ff17c_0_6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6" name="Google Shape;2056;g257175ff17c_0_6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2"/>
        <p:cNvGrpSpPr/>
        <p:nvPr/>
      </p:nvGrpSpPr>
      <p:grpSpPr>
        <a:xfrm>
          <a:off x="0" y="0"/>
          <a:ext cx="0" cy="0"/>
          <a:chOff x="0" y="0"/>
          <a:chExt cx="0" cy="0"/>
        </a:xfrm>
      </p:grpSpPr>
      <p:sp>
        <p:nvSpPr>
          <p:cNvPr id="2063" name="Google Shape;2063;g254ee418299_0_12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4" name="Google Shape;2064;g254ee418299_0_1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0"/>
        <p:cNvGrpSpPr/>
        <p:nvPr/>
      </p:nvGrpSpPr>
      <p:grpSpPr>
        <a:xfrm>
          <a:off x="0" y="0"/>
          <a:ext cx="0" cy="0"/>
          <a:chOff x="0" y="0"/>
          <a:chExt cx="0" cy="0"/>
        </a:xfrm>
      </p:grpSpPr>
      <p:sp>
        <p:nvSpPr>
          <p:cNvPr id="2071" name="Google Shape;2071;g254ee418299_0_13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2" name="Google Shape;2072;g254ee418299_0_1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8"/>
        <p:cNvGrpSpPr/>
        <p:nvPr/>
      </p:nvGrpSpPr>
      <p:grpSpPr>
        <a:xfrm>
          <a:off x="0" y="0"/>
          <a:ext cx="0" cy="0"/>
          <a:chOff x="0" y="0"/>
          <a:chExt cx="0" cy="0"/>
        </a:xfrm>
      </p:grpSpPr>
      <p:sp>
        <p:nvSpPr>
          <p:cNvPr id="2079" name="Google Shape;2079;g254ee418299_0_13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0" name="Google Shape;2080;g254ee418299_0_1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6"/>
        <p:cNvGrpSpPr/>
        <p:nvPr/>
      </p:nvGrpSpPr>
      <p:grpSpPr>
        <a:xfrm>
          <a:off x="0" y="0"/>
          <a:ext cx="0" cy="0"/>
          <a:chOff x="0" y="0"/>
          <a:chExt cx="0" cy="0"/>
        </a:xfrm>
      </p:grpSpPr>
      <p:sp>
        <p:nvSpPr>
          <p:cNvPr id="2087" name="Google Shape;2087;g254ee418299_0_13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8" name="Google Shape;2088;g254ee418299_0_1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5"/>
        <p:cNvGrpSpPr/>
        <p:nvPr/>
      </p:nvGrpSpPr>
      <p:grpSpPr>
        <a:xfrm>
          <a:off x="0" y="0"/>
          <a:ext cx="0" cy="0"/>
          <a:chOff x="0" y="0"/>
          <a:chExt cx="0" cy="0"/>
        </a:xfrm>
      </p:grpSpPr>
      <p:sp>
        <p:nvSpPr>
          <p:cNvPr id="2096" name="Google Shape;2096;g25337b0d3d8_0_13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7" name="Google Shape;2097;g25337b0d3d8_0_1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1"/>
        <p:cNvGrpSpPr/>
        <p:nvPr/>
      </p:nvGrpSpPr>
      <p:grpSpPr>
        <a:xfrm>
          <a:off x="0" y="0"/>
          <a:ext cx="0" cy="0"/>
          <a:chOff x="0" y="0"/>
          <a:chExt cx="0" cy="0"/>
        </a:xfrm>
      </p:grpSpPr>
      <p:sp>
        <p:nvSpPr>
          <p:cNvPr id="2112" name="Google Shape;2112;g257175ff17c_0_106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3" name="Google Shape;2113;g257175ff17c_0_106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54b00b3750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54b00b3750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8"/>
        <p:cNvGrpSpPr/>
        <p:nvPr/>
      </p:nvGrpSpPr>
      <p:grpSpPr>
        <a:xfrm>
          <a:off x="0" y="0"/>
          <a:ext cx="0" cy="0"/>
          <a:chOff x="0" y="0"/>
          <a:chExt cx="0" cy="0"/>
        </a:xfrm>
      </p:grpSpPr>
      <p:sp>
        <p:nvSpPr>
          <p:cNvPr id="2129" name="Google Shape;2129;g254ee418299_0_13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0" name="Google Shape;2130;g254ee418299_0_1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1"/>
        <p:cNvGrpSpPr/>
        <p:nvPr/>
      </p:nvGrpSpPr>
      <p:grpSpPr>
        <a:xfrm>
          <a:off x="0" y="0"/>
          <a:ext cx="0" cy="0"/>
          <a:chOff x="0" y="0"/>
          <a:chExt cx="0" cy="0"/>
        </a:xfrm>
      </p:grpSpPr>
      <p:sp>
        <p:nvSpPr>
          <p:cNvPr id="2142" name="Google Shape;2142;g257175ff17c_0_6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3" name="Google Shape;2143;g257175ff17c_0_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6"/>
        <p:cNvGrpSpPr/>
        <p:nvPr/>
      </p:nvGrpSpPr>
      <p:grpSpPr>
        <a:xfrm>
          <a:off x="0" y="0"/>
          <a:ext cx="0" cy="0"/>
          <a:chOff x="0" y="0"/>
          <a:chExt cx="0" cy="0"/>
        </a:xfrm>
      </p:grpSpPr>
      <p:sp>
        <p:nvSpPr>
          <p:cNvPr id="2157" name="Google Shape;2157;g254ee418299_0_14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8" name="Google Shape;2158;g254ee418299_0_1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7"/>
        <p:cNvGrpSpPr/>
        <p:nvPr/>
      </p:nvGrpSpPr>
      <p:grpSpPr>
        <a:xfrm>
          <a:off x="0" y="0"/>
          <a:ext cx="0" cy="0"/>
          <a:chOff x="0" y="0"/>
          <a:chExt cx="0" cy="0"/>
        </a:xfrm>
      </p:grpSpPr>
      <p:sp>
        <p:nvSpPr>
          <p:cNvPr id="2168" name="Google Shape;2168;g254ee418299_0_14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9" name="Google Shape;2169;g254ee418299_0_14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1"/>
        <p:cNvGrpSpPr/>
        <p:nvPr/>
      </p:nvGrpSpPr>
      <p:grpSpPr>
        <a:xfrm>
          <a:off x="0" y="0"/>
          <a:ext cx="0" cy="0"/>
          <a:chOff x="0" y="0"/>
          <a:chExt cx="0" cy="0"/>
        </a:xfrm>
      </p:grpSpPr>
      <p:sp>
        <p:nvSpPr>
          <p:cNvPr id="2182" name="Google Shape;2182;g257175ff17c_0_10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3" name="Google Shape;2183;g257175ff17c_0_1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5"/>
        <p:cNvGrpSpPr/>
        <p:nvPr/>
      </p:nvGrpSpPr>
      <p:grpSpPr>
        <a:xfrm>
          <a:off x="0" y="0"/>
          <a:ext cx="0" cy="0"/>
          <a:chOff x="0" y="0"/>
          <a:chExt cx="0" cy="0"/>
        </a:xfrm>
      </p:grpSpPr>
      <p:sp>
        <p:nvSpPr>
          <p:cNvPr id="2196" name="Google Shape;2196;g257175ff17c_0_10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7" name="Google Shape;2197;g257175ff17c_0_10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9"/>
        <p:cNvGrpSpPr/>
        <p:nvPr/>
      </p:nvGrpSpPr>
      <p:grpSpPr>
        <a:xfrm>
          <a:off x="0" y="0"/>
          <a:ext cx="0" cy="0"/>
          <a:chOff x="0" y="0"/>
          <a:chExt cx="0" cy="0"/>
        </a:xfrm>
      </p:grpSpPr>
      <p:sp>
        <p:nvSpPr>
          <p:cNvPr id="2210" name="Google Shape;2210;g257175ff17c_0_10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1" name="Google Shape;2211;g257175ff17c_0_10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3"/>
        <p:cNvGrpSpPr/>
        <p:nvPr/>
      </p:nvGrpSpPr>
      <p:grpSpPr>
        <a:xfrm>
          <a:off x="0" y="0"/>
          <a:ext cx="0" cy="0"/>
          <a:chOff x="0" y="0"/>
          <a:chExt cx="0" cy="0"/>
        </a:xfrm>
      </p:grpSpPr>
      <p:sp>
        <p:nvSpPr>
          <p:cNvPr id="2224" name="Google Shape;2224;g257175ff17c_0_10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5" name="Google Shape;2225;g257175ff17c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7"/>
        <p:cNvGrpSpPr/>
        <p:nvPr/>
      </p:nvGrpSpPr>
      <p:grpSpPr>
        <a:xfrm>
          <a:off x="0" y="0"/>
          <a:ext cx="0" cy="0"/>
          <a:chOff x="0" y="0"/>
          <a:chExt cx="0" cy="0"/>
        </a:xfrm>
      </p:grpSpPr>
      <p:sp>
        <p:nvSpPr>
          <p:cNvPr id="2238" name="Google Shape;2238;g257175ff17c_0_9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9" name="Google Shape;2239;g257175ff17c_0_9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1"/>
        <p:cNvGrpSpPr/>
        <p:nvPr/>
      </p:nvGrpSpPr>
      <p:grpSpPr>
        <a:xfrm>
          <a:off x="0" y="0"/>
          <a:ext cx="0" cy="0"/>
          <a:chOff x="0" y="0"/>
          <a:chExt cx="0" cy="0"/>
        </a:xfrm>
      </p:grpSpPr>
      <p:sp>
        <p:nvSpPr>
          <p:cNvPr id="2252" name="Google Shape;2252;g257175ff17c_0_9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3" name="Google Shape;2253;g257175ff17c_0_9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5337b0d3d8_0_4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25337b0d3d8_0_4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5"/>
        <p:cNvGrpSpPr/>
        <p:nvPr/>
      </p:nvGrpSpPr>
      <p:grpSpPr>
        <a:xfrm>
          <a:off x="0" y="0"/>
          <a:ext cx="0" cy="0"/>
          <a:chOff x="0" y="0"/>
          <a:chExt cx="0" cy="0"/>
        </a:xfrm>
      </p:grpSpPr>
      <p:sp>
        <p:nvSpPr>
          <p:cNvPr id="2266" name="Google Shape;2266;g257175ff17c_0_7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7" name="Google Shape;2267;g257175ff17c_0_7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6"/>
        <p:cNvGrpSpPr/>
        <p:nvPr/>
      </p:nvGrpSpPr>
      <p:grpSpPr>
        <a:xfrm>
          <a:off x="0" y="0"/>
          <a:ext cx="0" cy="0"/>
          <a:chOff x="0" y="0"/>
          <a:chExt cx="0" cy="0"/>
        </a:xfrm>
      </p:grpSpPr>
      <p:sp>
        <p:nvSpPr>
          <p:cNvPr id="2277" name="Google Shape;2277;g257175ff17c_0_10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8" name="Google Shape;2278;g257175ff17c_0_10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4"/>
        <p:cNvGrpSpPr/>
        <p:nvPr/>
      </p:nvGrpSpPr>
      <p:grpSpPr>
        <a:xfrm>
          <a:off x="0" y="0"/>
          <a:ext cx="0" cy="0"/>
          <a:chOff x="0" y="0"/>
          <a:chExt cx="0" cy="0"/>
        </a:xfrm>
      </p:grpSpPr>
      <p:sp>
        <p:nvSpPr>
          <p:cNvPr id="2295" name="Google Shape;2295;g254ee418299_0_13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6" name="Google Shape;2296;g254ee418299_0_1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8"/>
        <p:cNvGrpSpPr/>
        <p:nvPr/>
      </p:nvGrpSpPr>
      <p:grpSpPr>
        <a:xfrm>
          <a:off x="0" y="0"/>
          <a:ext cx="0" cy="0"/>
          <a:chOff x="0" y="0"/>
          <a:chExt cx="0" cy="0"/>
        </a:xfrm>
      </p:grpSpPr>
      <p:sp>
        <p:nvSpPr>
          <p:cNvPr id="2309" name="Google Shape;2309;g257175ff17c_0_7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0" name="Google Shape;2310;g257175ff17c_0_7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5"/>
        <p:cNvGrpSpPr/>
        <p:nvPr/>
      </p:nvGrpSpPr>
      <p:grpSpPr>
        <a:xfrm>
          <a:off x="0" y="0"/>
          <a:ext cx="0" cy="0"/>
          <a:chOff x="0" y="0"/>
          <a:chExt cx="0" cy="0"/>
        </a:xfrm>
      </p:grpSpPr>
      <p:sp>
        <p:nvSpPr>
          <p:cNvPr id="2326" name="Google Shape;2326;g257175ff17c_0_8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7" name="Google Shape;2327;g257175ff17c_0_8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2"/>
        <p:cNvGrpSpPr/>
        <p:nvPr/>
      </p:nvGrpSpPr>
      <p:grpSpPr>
        <a:xfrm>
          <a:off x="0" y="0"/>
          <a:ext cx="0" cy="0"/>
          <a:chOff x="0" y="0"/>
          <a:chExt cx="0" cy="0"/>
        </a:xfrm>
      </p:grpSpPr>
      <p:sp>
        <p:nvSpPr>
          <p:cNvPr id="2343" name="Google Shape;2343;g257175ff17c_0_8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4" name="Google Shape;2344;g257175ff17c_0_8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9"/>
        <p:cNvGrpSpPr/>
        <p:nvPr/>
      </p:nvGrpSpPr>
      <p:grpSpPr>
        <a:xfrm>
          <a:off x="0" y="0"/>
          <a:ext cx="0" cy="0"/>
          <a:chOff x="0" y="0"/>
          <a:chExt cx="0" cy="0"/>
        </a:xfrm>
      </p:grpSpPr>
      <p:sp>
        <p:nvSpPr>
          <p:cNvPr id="2360" name="Google Shape;2360;g257175ff17c_0_8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1" name="Google Shape;2361;g257175ff17c_0_8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6"/>
        <p:cNvGrpSpPr/>
        <p:nvPr/>
      </p:nvGrpSpPr>
      <p:grpSpPr>
        <a:xfrm>
          <a:off x="0" y="0"/>
          <a:ext cx="0" cy="0"/>
          <a:chOff x="0" y="0"/>
          <a:chExt cx="0" cy="0"/>
        </a:xfrm>
      </p:grpSpPr>
      <p:sp>
        <p:nvSpPr>
          <p:cNvPr id="2377" name="Google Shape;2377;g257175ff17c_0_9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8" name="Google Shape;2378;g257175ff17c_0_9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3"/>
        <p:cNvGrpSpPr/>
        <p:nvPr/>
      </p:nvGrpSpPr>
      <p:grpSpPr>
        <a:xfrm>
          <a:off x="0" y="0"/>
          <a:ext cx="0" cy="0"/>
          <a:chOff x="0" y="0"/>
          <a:chExt cx="0" cy="0"/>
        </a:xfrm>
      </p:grpSpPr>
      <p:sp>
        <p:nvSpPr>
          <p:cNvPr id="2394" name="Google Shape;2394;g257175ff17c_0_9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5" name="Google Shape;2395;g257175ff17c_0_9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0"/>
        <p:cNvGrpSpPr/>
        <p:nvPr/>
      </p:nvGrpSpPr>
      <p:grpSpPr>
        <a:xfrm>
          <a:off x="0" y="0"/>
          <a:ext cx="0" cy="0"/>
          <a:chOff x="0" y="0"/>
          <a:chExt cx="0" cy="0"/>
        </a:xfrm>
      </p:grpSpPr>
      <p:sp>
        <p:nvSpPr>
          <p:cNvPr id="2411" name="Google Shape;2411;g257175ff17c_0_9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2" name="Google Shape;2412;g257175ff17c_0_9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54b00b3750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254b00b3750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7"/>
        <p:cNvGrpSpPr/>
        <p:nvPr/>
      </p:nvGrpSpPr>
      <p:grpSpPr>
        <a:xfrm>
          <a:off x="0" y="0"/>
          <a:ext cx="0" cy="0"/>
          <a:chOff x="0" y="0"/>
          <a:chExt cx="0" cy="0"/>
        </a:xfrm>
      </p:grpSpPr>
      <p:sp>
        <p:nvSpPr>
          <p:cNvPr id="2428" name="Google Shape;2428;g257175ff17c_0_9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9" name="Google Shape;2429;g257175ff17c_0_9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4"/>
        <p:cNvGrpSpPr/>
        <p:nvPr/>
      </p:nvGrpSpPr>
      <p:grpSpPr>
        <a:xfrm>
          <a:off x="0" y="0"/>
          <a:ext cx="0" cy="0"/>
          <a:chOff x="0" y="0"/>
          <a:chExt cx="0" cy="0"/>
        </a:xfrm>
      </p:grpSpPr>
      <p:sp>
        <p:nvSpPr>
          <p:cNvPr id="2445" name="Google Shape;2445;g257175ff17c_0_9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6" name="Google Shape;2446;g257175ff17c_0_9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1"/>
        <p:cNvGrpSpPr/>
        <p:nvPr/>
      </p:nvGrpSpPr>
      <p:grpSpPr>
        <a:xfrm>
          <a:off x="0" y="0"/>
          <a:ext cx="0" cy="0"/>
          <a:chOff x="0" y="0"/>
          <a:chExt cx="0" cy="0"/>
        </a:xfrm>
      </p:grpSpPr>
      <p:sp>
        <p:nvSpPr>
          <p:cNvPr id="2462" name="Google Shape;2462;g254ee418299_0_15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3" name="Google Shape;2463;g254ee418299_0_1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4"/>
        <p:cNvGrpSpPr/>
        <p:nvPr/>
      </p:nvGrpSpPr>
      <p:grpSpPr>
        <a:xfrm>
          <a:off x="0" y="0"/>
          <a:ext cx="0" cy="0"/>
          <a:chOff x="0" y="0"/>
          <a:chExt cx="0" cy="0"/>
        </a:xfrm>
      </p:grpSpPr>
      <p:sp>
        <p:nvSpPr>
          <p:cNvPr id="2485" name="Google Shape;2485;g254ee418299_0_15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6" name="Google Shape;2486;g254ee418299_0_1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0"/>
        <p:cNvGrpSpPr/>
        <p:nvPr/>
      </p:nvGrpSpPr>
      <p:grpSpPr>
        <a:xfrm>
          <a:off x="0" y="0"/>
          <a:ext cx="0" cy="0"/>
          <a:chOff x="0" y="0"/>
          <a:chExt cx="0" cy="0"/>
        </a:xfrm>
      </p:grpSpPr>
      <p:sp>
        <p:nvSpPr>
          <p:cNvPr id="2511" name="Google Shape;2511;g254ee418299_0_13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2" name="Google Shape;2512;g254ee418299_0_1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0"/>
        <p:cNvGrpSpPr/>
        <p:nvPr/>
      </p:nvGrpSpPr>
      <p:grpSpPr>
        <a:xfrm>
          <a:off x="0" y="0"/>
          <a:ext cx="0" cy="0"/>
          <a:chOff x="0" y="0"/>
          <a:chExt cx="0" cy="0"/>
        </a:xfrm>
      </p:grpSpPr>
      <p:sp>
        <p:nvSpPr>
          <p:cNvPr id="2531" name="Google Shape;2531;g257175ff17c_0_10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2" name="Google Shape;2532;g257175ff17c_0_10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0"/>
        <p:cNvGrpSpPr/>
        <p:nvPr/>
      </p:nvGrpSpPr>
      <p:grpSpPr>
        <a:xfrm>
          <a:off x="0" y="0"/>
          <a:ext cx="0" cy="0"/>
          <a:chOff x="0" y="0"/>
          <a:chExt cx="0" cy="0"/>
        </a:xfrm>
      </p:grpSpPr>
      <p:sp>
        <p:nvSpPr>
          <p:cNvPr id="2551" name="Google Shape;2551;g257175ff17c_0_10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2" name="Google Shape;2552;g257175ff17c_0_10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0"/>
        <p:cNvGrpSpPr/>
        <p:nvPr/>
      </p:nvGrpSpPr>
      <p:grpSpPr>
        <a:xfrm>
          <a:off x="0" y="0"/>
          <a:ext cx="0" cy="0"/>
          <a:chOff x="0" y="0"/>
          <a:chExt cx="0" cy="0"/>
        </a:xfrm>
      </p:grpSpPr>
      <p:sp>
        <p:nvSpPr>
          <p:cNvPr id="2571" name="Google Shape;2571;g257175ff17c_0_1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2" name="Google Shape;2572;g257175ff17c_0_1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0"/>
        <p:cNvGrpSpPr/>
        <p:nvPr/>
      </p:nvGrpSpPr>
      <p:grpSpPr>
        <a:xfrm>
          <a:off x="0" y="0"/>
          <a:ext cx="0" cy="0"/>
          <a:chOff x="0" y="0"/>
          <a:chExt cx="0" cy="0"/>
        </a:xfrm>
      </p:grpSpPr>
      <p:sp>
        <p:nvSpPr>
          <p:cNvPr id="2591" name="Google Shape;2591;g257175ff17c_0_1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2" name="Google Shape;2592;g257175ff17c_0_1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1"/>
        <p:cNvGrpSpPr/>
        <p:nvPr/>
      </p:nvGrpSpPr>
      <p:grpSpPr>
        <a:xfrm>
          <a:off x="0" y="0"/>
          <a:ext cx="0" cy="0"/>
          <a:chOff x="0" y="0"/>
          <a:chExt cx="0" cy="0"/>
        </a:xfrm>
      </p:grpSpPr>
      <p:sp>
        <p:nvSpPr>
          <p:cNvPr id="2612" name="Google Shape;2612;g257175ff17c_0_11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3" name="Google Shape;2613;g257175ff17c_0_1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54b00b3750_0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254b00b3750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2"/>
        <p:cNvGrpSpPr/>
        <p:nvPr/>
      </p:nvGrpSpPr>
      <p:grpSpPr>
        <a:xfrm>
          <a:off x="0" y="0"/>
          <a:ext cx="0" cy="0"/>
          <a:chOff x="0" y="0"/>
          <a:chExt cx="0" cy="0"/>
        </a:xfrm>
      </p:grpSpPr>
      <p:sp>
        <p:nvSpPr>
          <p:cNvPr id="2633" name="Google Shape;2633;g257175ff17c_0_11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4" name="Google Shape;2634;g257175ff17c_0_1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3"/>
        <p:cNvGrpSpPr/>
        <p:nvPr/>
      </p:nvGrpSpPr>
      <p:grpSpPr>
        <a:xfrm>
          <a:off x="0" y="0"/>
          <a:ext cx="0" cy="0"/>
          <a:chOff x="0" y="0"/>
          <a:chExt cx="0" cy="0"/>
        </a:xfrm>
      </p:grpSpPr>
      <p:sp>
        <p:nvSpPr>
          <p:cNvPr id="2654" name="Google Shape;2654;g257175ff17c_0_11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5" name="Google Shape;2655;g257175ff17c_0_1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4"/>
        <p:cNvGrpSpPr/>
        <p:nvPr/>
      </p:nvGrpSpPr>
      <p:grpSpPr>
        <a:xfrm>
          <a:off x="0" y="0"/>
          <a:ext cx="0" cy="0"/>
          <a:chOff x="0" y="0"/>
          <a:chExt cx="0" cy="0"/>
        </a:xfrm>
      </p:grpSpPr>
      <p:sp>
        <p:nvSpPr>
          <p:cNvPr id="2675" name="Google Shape;2675;g257175ff17c_0_12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6" name="Google Shape;2676;g257175ff17c_0_1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5"/>
        <p:cNvGrpSpPr/>
        <p:nvPr/>
      </p:nvGrpSpPr>
      <p:grpSpPr>
        <a:xfrm>
          <a:off x="0" y="0"/>
          <a:ext cx="0" cy="0"/>
          <a:chOff x="0" y="0"/>
          <a:chExt cx="0" cy="0"/>
        </a:xfrm>
      </p:grpSpPr>
      <p:sp>
        <p:nvSpPr>
          <p:cNvPr id="2696" name="Google Shape;2696;g257175ff17c_0_12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7" name="Google Shape;2697;g257175ff17c_0_1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5"/>
        <p:cNvGrpSpPr/>
        <p:nvPr/>
      </p:nvGrpSpPr>
      <p:grpSpPr>
        <a:xfrm>
          <a:off x="0" y="0"/>
          <a:ext cx="0" cy="0"/>
          <a:chOff x="0" y="0"/>
          <a:chExt cx="0" cy="0"/>
        </a:xfrm>
      </p:grpSpPr>
      <p:sp>
        <p:nvSpPr>
          <p:cNvPr id="2716" name="Google Shape;2716;g257175ff17c_0_12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7" name="Google Shape;2717;g257175ff17c_0_1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2"/>
        <p:cNvGrpSpPr/>
        <p:nvPr/>
      </p:nvGrpSpPr>
      <p:grpSpPr>
        <a:xfrm>
          <a:off x="0" y="0"/>
          <a:ext cx="0" cy="0"/>
          <a:chOff x="0" y="0"/>
          <a:chExt cx="0" cy="0"/>
        </a:xfrm>
      </p:grpSpPr>
      <p:sp>
        <p:nvSpPr>
          <p:cNvPr id="2733" name="Google Shape;2733;g257175ff17c_0_106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4" name="Google Shape;2734;g257175ff17c_0_10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9"/>
        <p:cNvGrpSpPr/>
        <p:nvPr/>
      </p:nvGrpSpPr>
      <p:grpSpPr>
        <a:xfrm>
          <a:off x="0" y="0"/>
          <a:ext cx="0" cy="0"/>
          <a:chOff x="0" y="0"/>
          <a:chExt cx="0" cy="0"/>
        </a:xfrm>
      </p:grpSpPr>
      <p:sp>
        <p:nvSpPr>
          <p:cNvPr id="2750" name="Google Shape;2750;g254ee418299_0_21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1" name="Google Shape;2751;g254ee418299_0_2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8"/>
        <p:cNvGrpSpPr/>
        <p:nvPr/>
      </p:nvGrpSpPr>
      <p:grpSpPr>
        <a:xfrm>
          <a:off x="0" y="0"/>
          <a:ext cx="0" cy="0"/>
          <a:chOff x="0" y="0"/>
          <a:chExt cx="0" cy="0"/>
        </a:xfrm>
      </p:grpSpPr>
      <p:sp>
        <p:nvSpPr>
          <p:cNvPr id="2759" name="Google Shape;2759;g257175ff17c_0_13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0" name="Google Shape;2760;g257175ff17c_0_1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0"/>
        <p:cNvGrpSpPr/>
        <p:nvPr/>
      </p:nvGrpSpPr>
      <p:grpSpPr>
        <a:xfrm>
          <a:off x="0" y="0"/>
          <a:ext cx="0" cy="0"/>
          <a:chOff x="0" y="0"/>
          <a:chExt cx="0" cy="0"/>
        </a:xfrm>
      </p:grpSpPr>
      <p:sp>
        <p:nvSpPr>
          <p:cNvPr id="2771" name="Google Shape;2771;g257175ff17c_0_13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2" name="Google Shape;2772;g257175ff17c_0_1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3"/>
        <p:cNvGrpSpPr/>
        <p:nvPr/>
      </p:nvGrpSpPr>
      <p:grpSpPr>
        <a:xfrm>
          <a:off x="0" y="0"/>
          <a:ext cx="0" cy="0"/>
          <a:chOff x="0" y="0"/>
          <a:chExt cx="0" cy="0"/>
        </a:xfrm>
      </p:grpSpPr>
      <p:sp>
        <p:nvSpPr>
          <p:cNvPr id="2784" name="Google Shape;2784;g257175ff17c_0_13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5" name="Google Shape;2785;g257175ff17c_0_1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54ee41829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54ee4182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5337b0d3d8_0_4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25337b0d3d8_0_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7"/>
        <p:cNvGrpSpPr/>
        <p:nvPr/>
      </p:nvGrpSpPr>
      <p:grpSpPr>
        <a:xfrm>
          <a:off x="0" y="0"/>
          <a:ext cx="0" cy="0"/>
          <a:chOff x="0" y="0"/>
          <a:chExt cx="0" cy="0"/>
        </a:xfrm>
      </p:grpSpPr>
      <p:sp>
        <p:nvSpPr>
          <p:cNvPr id="2798" name="Google Shape;2798;g257175ff17c_0_13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9" name="Google Shape;2799;g257175ff17c_0_1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2"/>
        <p:cNvGrpSpPr/>
        <p:nvPr/>
      </p:nvGrpSpPr>
      <p:grpSpPr>
        <a:xfrm>
          <a:off x="0" y="0"/>
          <a:ext cx="0" cy="0"/>
          <a:chOff x="0" y="0"/>
          <a:chExt cx="0" cy="0"/>
        </a:xfrm>
      </p:grpSpPr>
      <p:sp>
        <p:nvSpPr>
          <p:cNvPr id="2813" name="Google Shape;2813;g257175ff17c_0_14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4" name="Google Shape;2814;g257175ff17c_0_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5"/>
        <p:cNvGrpSpPr/>
        <p:nvPr/>
      </p:nvGrpSpPr>
      <p:grpSpPr>
        <a:xfrm>
          <a:off x="0" y="0"/>
          <a:ext cx="0" cy="0"/>
          <a:chOff x="0" y="0"/>
          <a:chExt cx="0" cy="0"/>
        </a:xfrm>
      </p:grpSpPr>
      <p:sp>
        <p:nvSpPr>
          <p:cNvPr id="2836" name="Google Shape;2836;g257175ff17c_0_13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7" name="Google Shape;2837;g257175ff17c_0_1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7"/>
        <p:cNvGrpSpPr/>
        <p:nvPr/>
      </p:nvGrpSpPr>
      <p:grpSpPr>
        <a:xfrm>
          <a:off x="0" y="0"/>
          <a:ext cx="0" cy="0"/>
          <a:chOff x="0" y="0"/>
          <a:chExt cx="0" cy="0"/>
        </a:xfrm>
      </p:grpSpPr>
      <p:sp>
        <p:nvSpPr>
          <p:cNvPr id="2878" name="Google Shape;2878;g257175ff17c_0_14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9" name="Google Shape;2879;g257175ff17c_0_14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4"/>
        <p:cNvGrpSpPr/>
        <p:nvPr/>
      </p:nvGrpSpPr>
      <p:grpSpPr>
        <a:xfrm>
          <a:off x="0" y="0"/>
          <a:ext cx="0" cy="0"/>
          <a:chOff x="0" y="0"/>
          <a:chExt cx="0" cy="0"/>
        </a:xfrm>
      </p:grpSpPr>
      <p:sp>
        <p:nvSpPr>
          <p:cNvPr id="2925" name="Google Shape;2925;g257175ff17c_0_15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6" name="Google Shape;2926;g257175ff17c_0_15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5"/>
        <p:cNvGrpSpPr/>
        <p:nvPr/>
      </p:nvGrpSpPr>
      <p:grpSpPr>
        <a:xfrm>
          <a:off x="0" y="0"/>
          <a:ext cx="0" cy="0"/>
          <a:chOff x="0" y="0"/>
          <a:chExt cx="0" cy="0"/>
        </a:xfrm>
      </p:grpSpPr>
      <p:sp>
        <p:nvSpPr>
          <p:cNvPr id="2976" name="Google Shape;2976;g257175ff17c_0_13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7" name="Google Shape;2977;g257175ff17c_0_1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9"/>
        <p:cNvGrpSpPr/>
        <p:nvPr/>
      </p:nvGrpSpPr>
      <p:grpSpPr>
        <a:xfrm>
          <a:off x="0" y="0"/>
          <a:ext cx="0" cy="0"/>
          <a:chOff x="0" y="0"/>
          <a:chExt cx="0" cy="0"/>
        </a:xfrm>
      </p:grpSpPr>
      <p:sp>
        <p:nvSpPr>
          <p:cNvPr id="3000" name="Google Shape;3000;g25337b0d3d8_0_2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1" name="Google Shape;3001;g25337b0d3d8_0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1"/>
        <p:cNvGrpSpPr/>
        <p:nvPr/>
      </p:nvGrpSpPr>
      <p:grpSpPr>
        <a:xfrm>
          <a:off x="0" y="0"/>
          <a:ext cx="0" cy="0"/>
          <a:chOff x="0" y="0"/>
          <a:chExt cx="0" cy="0"/>
        </a:xfrm>
      </p:grpSpPr>
      <p:sp>
        <p:nvSpPr>
          <p:cNvPr id="3032" name="Google Shape;3032;g257175ff17c_0_15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3" name="Google Shape;3033;g257175ff17c_0_15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4"/>
        <p:cNvGrpSpPr/>
        <p:nvPr/>
      </p:nvGrpSpPr>
      <p:grpSpPr>
        <a:xfrm>
          <a:off x="0" y="0"/>
          <a:ext cx="0" cy="0"/>
          <a:chOff x="0" y="0"/>
          <a:chExt cx="0" cy="0"/>
        </a:xfrm>
      </p:grpSpPr>
      <p:sp>
        <p:nvSpPr>
          <p:cNvPr id="3065" name="Google Shape;3065;g257175ff17c_0_15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6" name="Google Shape;3066;g257175ff17c_0_1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8"/>
        <p:cNvGrpSpPr/>
        <p:nvPr/>
      </p:nvGrpSpPr>
      <p:grpSpPr>
        <a:xfrm>
          <a:off x="0" y="0"/>
          <a:ext cx="0" cy="0"/>
          <a:chOff x="0" y="0"/>
          <a:chExt cx="0" cy="0"/>
        </a:xfrm>
      </p:grpSpPr>
      <p:sp>
        <p:nvSpPr>
          <p:cNvPr id="3099" name="Google Shape;3099;g257175ff17c_0_16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0" name="Google Shape;3100;g257175ff17c_0_16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54b00b3750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254b00b3750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3"/>
        <p:cNvGrpSpPr/>
        <p:nvPr/>
      </p:nvGrpSpPr>
      <p:grpSpPr>
        <a:xfrm>
          <a:off x="0" y="0"/>
          <a:ext cx="0" cy="0"/>
          <a:chOff x="0" y="0"/>
          <a:chExt cx="0" cy="0"/>
        </a:xfrm>
      </p:grpSpPr>
      <p:sp>
        <p:nvSpPr>
          <p:cNvPr id="3134" name="Google Shape;3134;g257175ff17c_0_16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5" name="Google Shape;3135;g257175ff17c_0_16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6"/>
        <p:cNvGrpSpPr/>
        <p:nvPr/>
      </p:nvGrpSpPr>
      <p:grpSpPr>
        <a:xfrm>
          <a:off x="0" y="0"/>
          <a:ext cx="0" cy="0"/>
          <a:chOff x="0" y="0"/>
          <a:chExt cx="0" cy="0"/>
        </a:xfrm>
      </p:grpSpPr>
      <p:sp>
        <p:nvSpPr>
          <p:cNvPr id="3167" name="Google Shape;3167;g257175ff17c_0_16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8" name="Google Shape;3168;g257175ff17c_0_16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9"/>
        <p:cNvGrpSpPr/>
        <p:nvPr/>
      </p:nvGrpSpPr>
      <p:grpSpPr>
        <a:xfrm>
          <a:off x="0" y="0"/>
          <a:ext cx="0" cy="0"/>
          <a:chOff x="0" y="0"/>
          <a:chExt cx="0" cy="0"/>
        </a:xfrm>
      </p:grpSpPr>
      <p:sp>
        <p:nvSpPr>
          <p:cNvPr id="3200" name="Google Shape;3200;g257175ff17c_0_17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1" name="Google Shape;3201;g257175ff17c_0_17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2"/>
        <p:cNvGrpSpPr/>
        <p:nvPr/>
      </p:nvGrpSpPr>
      <p:grpSpPr>
        <a:xfrm>
          <a:off x="0" y="0"/>
          <a:ext cx="0" cy="0"/>
          <a:chOff x="0" y="0"/>
          <a:chExt cx="0" cy="0"/>
        </a:xfrm>
      </p:grpSpPr>
      <p:sp>
        <p:nvSpPr>
          <p:cNvPr id="3233" name="Google Shape;3233;g257175ff17c_0_17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4" name="Google Shape;3234;g257175ff17c_0_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9"/>
        <p:cNvGrpSpPr/>
        <p:nvPr/>
      </p:nvGrpSpPr>
      <p:grpSpPr>
        <a:xfrm>
          <a:off x="0" y="0"/>
          <a:ext cx="0" cy="0"/>
          <a:chOff x="0" y="0"/>
          <a:chExt cx="0" cy="0"/>
        </a:xfrm>
      </p:grpSpPr>
      <p:sp>
        <p:nvSpPr>
          <p:cNvPr id="3270" name="Google Shape;3270;g257175ff17c_0_17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1" name="Google Shape;3271;g257175ff17c_0_17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7"/>
        <p:cNvGrpSpPr/>
        <p:nvPr/>
      </p:nvGrpSpPr>
      <p:grpSpPr>
        <a:xfrm>
          <a:off x="0" y="0"/>
          <a:ext cx="0" cy="0"/>
          <a:chOff x="0" y="0"/>
          <a:chExt cx="0" cy="0"/>
        </a:xfrm>
      </p:grpSpPr>
      <p:sp>
        <p:nvSpPr>
          <p:cNvPr id="3308" name="Google Shape;3308;g257175ff17c_0_18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9" name="Google Shape;3309;g257175ff17c_0_18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0"/>
        <p:cNvGrpSpPr/>
        <p:nvPr/>
      </p:nvGrpSpPr>
      <p:grpSpPr>
        <a:xfrm>
          <a:off x="0" y="0"/>
          <a:ext cx="0" cy="0"/>
          <a:chOff x="0" y="0"/>
          <a:chExt cx="0" cy="0"/>
        </a:xfrm>
      </p:grpSpPr>
      <p:sp>
        <p:nvSpPr>
          <p:cNvPr id="3321" name="Google Shape;3321;g257175ff17c_0_19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2" name="Google Shape;3322;g257175ff17c_0_1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8"/>
        <p:cNvGrpSpPr/>
        <p:nvPr/>
      </p:nvGrpSpPr>
      <p:grpSpPr>
        <a:xfrm>
          <a:off x="0" y="0"/>
          <a:ext cx="0" cy="0"/>
          <a:chOff x="0" y="0"/>
          <a:chExt cx="0" cy="0"/>
        </a:xfrm>
      </p:grpSpPr>
      <p:sp>
        <p:nvSpPr>
          <p:cNvPr id="3349" name="Google Shape;3349;g257175ff17c_0_19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0" name="Google Shape;3350;g257175ff17c_0_19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6"/>
        <p:cNvGrpSpPr/>
        <p:nvPr/>
      </p:nvGrpSpPr>
      <p:grpSpPr>
        <a:xfrm>
          <a:off x="0" y="0"/>
          <a:ext cx="0" cy="0"/>
          <a:chOff x="0" y="0"/>
          <a:chExt cx="0" cy="0"/>
        </a:xfrm>
      </p:grpSpPr>
      <p:sp>
        <p:nvSpPr>
          <p:cNvPr id="3377" name="Google Shape;3377;g257175ff17c_0_19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8" name="Google Shape;3378;g257175ff17c_0_19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4"/>
        <p:cNvGrpSpPr/>
        <p:nvPr/>
      </p:nvGrpSpPr>
      <p:grpSpPr>
        <a:xfrm>
          <a:off x="0" y="0"/>
          <a:ext cx="0" cy="0"/>
          <a:chOff x="0" y="0"/>
          <a:chExt cx="0" cy="0"/>
        </a:xfrm>
      </p:grpSpPr>
      <p:sp>
        <p:nvSpPr>
          <p:cNvPr id="3405" name="Google Shape;3405;g257175ff17c_0_19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6" name="Google Shape;3406;g257175ff17c_0_19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254b00b3750_0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254b00b3750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5"/>
        <p:cNvGrpSpPr/>
        <p:nvPr/>
      </p:nvGrpSpPr>
      <p:grpSpPr>
        <a:xfrm>
          <a:off x="0" y="0"/>
          <a:ext cx="0" cy="0"/>
          <a:chOff x="0" y="0"/>
          <a:chExt cx="0" cy="0"/>
        </a:xfrm>
      </p:grpSpPr>
      <p:sp>
        <p:nvSpPr>
          <p:cNvPr id="3416" name="Google Shape;3416;g257175ff17c_0_22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7" name="Google Shape;3417;g257175ff17c_0_2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9"/>
        <p:cNvGrpSpPr/>
        <p:nvPr/>
      </p:nvGrpSpPr>
      <p:grpSpPr>
        <a:xfrm>
          <a:off x="0" y="0"/>
          <a:ext cx="0" cy="0"/>
          <a:chOff x="0" y="0"/>
          <a:chExt cx="0" cy="0"/>
        </a:xfrm>
      </p:grpSpPr>
      <p:sp>
        <p:nvSpPr>
          <p:cNvPr id="3430" name="Google Shape;3430;g257175ff17c_0_20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1" name="Google Shape;3431;g257175ff17c_0_20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9"/>
        <p:cNvGrpSpPr/>
        <p:nvPr/>
      </p:nvGrpSpPr>
      <p:grpSpPr>
        <a:xfrm>
          <a:off x="0" y="0"/>
          <a:ext cx="0" cy="0"/>
          <a:chOff x="0" y="0"/>
          <a:chExt cx="0" cy="0"/>
        </a:xfrm>
      </p:grpSpPr>
      <p:sp>
        <p:nvSpPr>
          <p:cNvPr id="3460" name="Google Shape;3460;g25447354833_0_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1" name="Google Shape;3461;g25447354833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6"/>
        <p:cNvGrpSpPr/>
        <p:nvPr/>
      </p:nvGrpSpPr>
      <p:grpSpPr>
        <a:xfrm>
          <a:off x="0" y="0"/>
          <a:ext cx="0" cy="0"/>
          <a:chOff x="0" y="0"/>
          <a:chExt cx="0" cy="0"/>
        </a:xfrm>
      </p:grpSpPr>
      <p:sp>
        <p:nvSpPr>
          <p:cNvPr id="3487" name="Google Shape;3487;g254ee418299_0_22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8" name="Google Shape;3488;g254ee418299_0_2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6"/>
        <p:cNvGrpSpPr/>
        <p:nvPr/>
      </p:nvGrpSpPr>
      <p:grpSpPr>
        <a:xfrm>
          <a:off x="0" y="0"/>
          <a:ext cx="0" cy="0"/>
          <a:chOff x="0" y="0"/>
          <a:chExt cx="0" cy="0"/>
        </a:xfrm>
      </p:grpSpPr>
      <p:sp>
        <p:nvSpPr>
          <p:cNvPr id="3537" name="Google Shape;3537;g257175ff17c_0_20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8" name="Google Shape;3538;g257175ff17c_0_20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7"/>
        <p:cNvGrpSpPr/>
        <p:nvPr/>
      </p:nvGrpSpPr>
      <p:grpSpPr>
        <a:xfrm>
          <a:off x="0" y="0"/>
          <a:ext cx="0" cy="0"/>
          <a:chOff x="0" y="0"/>
          <a:chExt cx="0" cy="0"/>
        </a:xfrm>
      </p:grpSpPr>
      <p:sp>
        <p:nvSpPr>
          <p:cNvPr id="3548" name="Google Shape;3548;g257175ff17c_0_20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9" name="Google Shape;3549;g257175ff17c_0_20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1"/>
        <p:cNvGrpSpPr/>
        <p:nvPr/>
      </p:nvGrpSpPr>
      <p:grpSpPr>
        <a:xfrm>
          <a:off x="0" y="0"/>
          <a:ext cx="0" cy="0"/>
          <a:chOff x="0" y="0"/>
          <a:chExt cx="0" cy="0"/>
        </a:xfrm>
      </p:grpSpPr>
      <p:sp>
        <p:nvSpPr>
          <p:cNvPr id="3562" name="Google Shape;3562;g257175ff17c_0_2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3" name="Google Shape;3563;g257175ff17c_0_2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1"/>
        <p:cNvGrpSpPr/>
        <p:nvPr/>
      </p:nvGrpSpPr>
      <p:grpSpPr>
        <a:xfrm>
          <a:off x="0" y="0"/>
          <a:ext cx="0" cy="0"/>
          <a:chOff x="0" y="0"/>
          <a:chExt cx="0" cy="0"/>
        </a:xfrm>
      </p:grpSpPr>
      <p:sp>
        <p:nvSpPr>
          <p:cNvPr id="3592" name="Google Shape;3592;g254ee418299_0_22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3" name="Google Shape;3593;g254ee418299_0_2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4"/>
        <p:cNvGrpSpPr/>
        <p:nvPr/>
      </p:nvGrpSpPr>
      <p:grpSpPr>
        <a:xfrm>
          <a:off x="0" y="0"/>
          <a:ext cx="0" cy="0"/>
          <a:chOff x="0" y="0"/>
          <a:chExt cx="0" cy="0"/>
        </a:xfrm>
      </p:grpSpPr>
      <p:sp>
        <p:nvSpPr>
          <p:cNvPr id="3615" name="Google Shape;3615;g257175ff17c_0_48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6" name="Google Shape;3616;g257175ff17c_0_48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5"/>
        <p:cNvGrpSpPr/>
        <p:nvPr/>
      </p:nvGrpSpPr>
      <p:grpSpPr>
        <a:xfrm>
          <a:off x="0" y="0"/>
          <a:ext cx="0" cy="0"/>
          <a:chOff x="0" y="0"/>
          <a:chExt cx="0" cy="0"/>
        </a:xfrm>
      </p:grpSpPr>
      <p:sp>
        <p:nvSpPr>
          <p:cNvPr id="3626" name="Google Shape;3626;g257175ff17c_0_48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7" name="Google Shape;3627;g257175ff17c_0_48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54b00b3750_0_1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254b00b3750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9"/>
        <p:cNvGrpSpPr/>
        <p:nvPr/>
      </p:nvGrpSpPr>
      <p:grpSpPr>
        <a:xfrm>
          <a:off x="0" y="0"/>
          <a:ext cx="0" cy="0"/>
          <a:chOff x="0" y="0"/>
          <a:chExt cx="0" cy="0"/>
        </a:xfrm>
      </p:grpSpPr>
      <p:sp>
        <p:nvSpPr>
          <p:cNvPr id="3640" name="Google Shape;3640;g257175ff17c_0_49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1" name="Google Shape;3641;g257175ff17c_0_4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9"/>
        <p:cNvGrpSpPr/>
        <p:nvPr/>
      </p:nvGrpSpPr>
      <p:grpSpPr>
        <a:xfrm>
          <a:off x="0" y="0"/>
          <a:ext cx="0" cy="0"/>
          <a:chOff x="0" y="0"/>
          <a:chExt cx="0" cy="0"/>
        </a:xfrm>
      </p:grpSpPr>
      <p:sp>
        <p:nvSpPr>
          <p:cNvPr id="3670" name="Google Shape;3670;g257175ff17c_0_48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1" name="Google Shape;3671;g257175ff17c_0_48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5"/>
        <p:cNvGrpSpPr/>
        <p:nvPr/>
      </p:nvGrpSpPr>
      <p:grpSpPr>
        <a:xfrm>
          <a:off x="0" y="0"/>
          <a:ext cx="0" cy="0"/>
          <a:chOff x="0" y="0"/>
          <a:chExt cx="0" cy="0"/>
        </a:xfrm>
      </p:grpSpPr>
      <p:sp>
        <p:nvSpPr>
          <p:cNvPr id="3676" name="Google Shape;3676;g257175ff17c_0_21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7" name="Google Shape;3677;g257175ff17c_0_2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6"/>
        <p:cNvGrpSpPr/>
        <p:nvPr/>
      </p:nvGrpSpPr>
      <p:grpSpPr>
        <a:xfrm>
          <a:off x="0" y="0"/>
          <a:ext cx="0" cy="0"/>
          <a:chOff x="0" y="0"/>
          <a:chExt cx="0" cy="0"/>
        </a:xfrm>
      </p:grpSpPr>
      <p:sp>
        <p:nvSpPr>
          <p:cNvPr id="3687" name="Google Shape;3687;g257175ff17c_0_21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8" name="Google Shape;3688;g257175ff17c_0_2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0"/>
        <p:cNvGrpSpPr/>
        <p:nvPr/>
      </p:nvGrpSpPr>
      <p:grpSpPr>
        <a:xfrm>
          <a:off x="0" y="0"/>
          <a:ext cx="0" cy="0"/>
          <a:chOff x="0" y="0"/>
          <a:chExt cx="0" cy="0"/>
        </a:xfrm>
      </p:grpSpPr>
      <p:sp>
        <p:nvSpPr>
          <p:cNvPr id="3701" name="Google Shape;3701;g257175ff17c_0_22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2" name="Google Shape;3702;g257175ff17c_0_2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0"/>
        <p:cNvGrpSpPr/>
        <p:nvPr/>
      </p:nvGrpSpPr>
      <p:grpSpPr>
        <a:xfrm>
          <a:off x="0" y="0"/>
          <a:ext cx="0" cy="0"/>
          <a:chOff x="0" y="0"/>
          <a:chExt cx="0" cy="0"/>
        </a:xfrm>
      </p:grpSpPr>
      <p:sp>
        <p:nvSpPr>
          <p:cNvPr id="3731" name="Google Shape;3731;g254ee418299_0_22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2" name="Google Shape;3732;g254ee418299_0_2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8"/>
        <p:cNvGrpSpPr/>
        <p:nvPr/>
      </p:nvGrpSpPr>
      <p:grpSpPr>
        <a:xfrm>
          <a:off x="0" y="0"/>
          <a:ext cx="0" cy="0"/>
          <a:chOff x="0" y="0"/>
          <a:chExt cx="0" cy="0"/>
        </a:xfrm>
      </p:grpSpPr>
      <p:sp>
        <p:nvSpPr>
          <p:cNvPr id="3749" name="Google Shape;3749;g25337b0d3d8_0_2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0" name="Google Shape;3750;g25337b0d3d8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4"/>
        <p:cNvGrpSpPr/>
        <p:nvPr/>
      </p:nvGrpSpPr>
      <p:grpSpPr>
        <a:xfrm>
          <a:off x="0" y="0"/>
          <a:ext cx="0" cy="0"/>
          <a:chOff x="0" y="0"/>
          <a:chExt cx="0" cy="0"/>
        </a:xfrm>
      </p:grpSpPr>
      <p:sp>
        <p:nvSpPr>
          <p:cNvPr id="3765" name="Google Shape;3765;g254ee418299_0_16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6" name="Google Shape;3766;g254ee418299_0_1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6"/>
        <p:cNvGrpSpPr/>
        <p:nvPr/>
      </p:nvGrpSpPr>
      <p:grpSpPr>
        <a:xfrm>
          <a:off x="0" y="0"/>
          <a:ext cx="0" cy="0"/>
          <a:chOff x="0" y="0"/>
          <a:chExt cx="0" cy="0"/>
        </a:xfrm>
      </p:grpSpPr>
      <p:sp>
        <p:nvSpPr>
          <p:cNvPr id="3777" name="Google Shape;3777;g254ee418299_0_16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8" name="Google Shape;3778;g254ee418299_0_16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9"/>
        <p:cNvGrpSpPr/>
        <p:nvPr/>
      </p:nvGrpSpPr>
      <p:grpSpPr>
        <a:xfrm>
          <a:off x="0" y="0"/>
          <a:ext cx="0" cy="0"/>
          <a:chOff x="0" y="0"/>
          <a:chExt cx="0" cy="0"/>
        </a:xfrm>
      </p:grpSpPr>
      <p:sp>
        <p:nvSpPr>
          <p:cNvPr id="3840" name="Google Shape;3840;g254ee418299_0_16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1" name="Google Shape;3841;g254ee418299_0_16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25337b0d3d8_0_6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25337b0d3d8_0_6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9"/>
        <p:cNvGrpSpPr/>
        <p:nvPr/>
      </p:nvGrpSpPr>
      <p:grpSpPr>
        <a:xfrm>
          <a:off x="0" y="0"/>
          <a:ext cx="0" cy="0"/>
          <a:chOff x="0" y="0"/>
          <a:chExt cx="0" cy="0"/>
        </a:xfrm>
      </p:grpSpPr>
      <p:sp>
        <p:nvSpPr>
          <p:cNvPr id="3860" name="Google Shape;3860;g254ee418299_0_16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1" name="Google Shape;3861;g254ee418299_0_16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5"/>
        <p:cNvGrpSpPr/>
        <p:nvPr/>
      </p:nvGrpSpPr>
      <p:grpSpPr>
        <a:xfrm>
          <a:off x="0" y="0"/>
          <a:ext cx="0" cy="0"/>
          <a:chOff x="0" y="0"/>
          <a:chExt cx="0" cy="0"/>
        </a:xfrm>
      </p:grpSpPr>
      <p:sp>
        <p:nvSpPr>
          <p:cNvPr id="3886" name="Google Shape;3886;g254ee418299_0_16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7" name="Google Shape;3887;g254ee418299_0_16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2"/>
        <p:cNvGrpSpPr/>
        <p:nvPr/>
      </p:nvGrpSpPr>
      <p:grpSpPr>
        <a:xfrm>
          <a:off x="0" y="0"/>
          <a:ext cx="0" cy="0"/>
          <a:chOff x="0" y="0"/>
          <a:chExt cx="0" cy="0"/>
        </a:xfrm>
      </p:grpSpPr>
      <p:sp>
        <p:nvSpPr>
          <p:cNvPr id="3913" name="Google Shape;3913;g254ee418299_0_16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4" name="Google Shape;3914;g254ee418299_0_1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4"/>
        <p:cNvGrpSpPr/>
        <p:nvPr/>
      </p:nvGrpSpPr>
      <p:grpSpPr>
        <a:xfrm>
          <a:off x="0" y="0"/>
          <a:ext cx="0" cy="0"/>
          <a:chOff x="0" y="0"/>
          <a:chExt cx="0" cy="0"/>
        </a:xfrm>
      </p:grpSpPr>
      <p:sp>
        <p:nvSpPr>
          <p:cNvPr id="3945" name="Google Shape;3945;g254ee418299_0_18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6" name="Google Shape;3946;g254ee418299_0_18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3"/>
        <p:cNvGrpSpPr/>
        <p:nvPr/>
      </p:nvGrpSpPr>
      <p:grpSpPr>
        <a:xfrm>
          <a:off x="0" y="0"/>
          <a:ext cx="0" cy="0"/>
          <a:chOff x="0" y="0"/>
          <a:chExt cx="0" cy="0"/>
        </a:xfrm>
      </p:grpSpPr>
      <p:sp>
        <p:nvSpPr>
          <p:cNvPr id="4124" name="Google Shape;4124;g257175ff17c_0_28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5" name="Google Shape;4125;g257175ff17c_0_28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2"/>
        <p:cNvGrpSpPr/>
        <p:nvPr/>
      </p:nvGrpSpPr>
      <p:grpSpPr>
        <a:xfrm>
          <a:off x="0" y="0"/>
          <a:ext cx="0" cy="0"/>
          <a:chOff x="0" y="0"/>
          <a:chExt cx="0" cy="0"/>
        </a:xfrm>
      </p:grpSpPr>
      <p:sp>
        <p:nvSpPr>
          <p:cNvPr id="4303" name="Google Shape;4303;g257175ff17c_0_26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4" name="Google Shape;4304;g257175ff17c_0_26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1"/>
        <p:cNvGrpSpPr/>
        <p:nvPr/>
      </p:nvGrpSpPr>
      <p:grpSpPr>
        <a:xfrm>
          <a:off x="0" y="0"/>
          <a:ext cx="0" cy="0"/>
          <a:chOff x="0" y="0"/>
          <a:chExt cx="0" cy="0"/>
        </a:xfrm>
      </p:grpSpPr>
      <p:sp>
        <p:nvSpPr>
          <p:cNvPr id="4482" name="Google Shape;4482;g257175ff17c_0_24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3" name="Google Shape;4483;g257175ff17c_0_2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0"/>
        <p:cNvGrpSpPr/>
        <p:nvPr/>
      </p:nvGrpSpPr>
      <p:grpSpPr>
        <a:xfrm>
          <a:off x="0" y="0"/>
          <a:ext cx="0" cy="0"/>
          <a:chOff x="0" y="0"/>
          <a:chExt cx="0" cy="0"/>
        </a:xfrm>
      </p:grpSpPr>
      <p:sp>
        <p:nvSpPr>
          <p:cNvPr id="4661" name="Google Shape;4661;g257175ff17c_0_22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2" name="Google Shape;4662;g257175ff17c_0_2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9"/>
        <p:cNvGrpSpPr/>
        <p:nvPr/>
      </p:nvGrpSpPr>
      <p:grpSpPr>
        <a:xfrm>
          <a:off x="0" y="0"/>
          <a:ext cx="0" cy="0"/>
          <a:chOff x="0" y="0"/>
          <a:chExt cx="0" cy="0"/>
        </a:xfrm>
      </p:grpSpPr>
      <p:sp>
        <p:nvSpPr>
          <p:cNvPr id="4840" name="Google Shape;4840;g254ee418299_0_23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1" name="Google Shape;4841;g254ee418299_0_2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6"/>
        <p:cNvGrpSpPr/>
        <p:nvPr/>
      </p:nvGrpSpPr>
      <p:grpSpPr>
        <a:xfrm>
          <a:off x="0" y="0"/>
          <a:ext cx="0" cy="0"/>
          <a:chOff x="0" y="0"/>
          <a:chExt cx="0" cy="0"/>
        </a:xfrm>
      </p:grpSpPr>
      <p:sp>
        <p:nvSpPr>
          <p:cNvPr id="5027" name="Google Shape;5027;g257175ff17c_0_30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8" name="Google Shape;5028;g257175ff17c_0_30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5337b0d3d8_0_7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25337b0d3d8_0_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3"/>
        <p:cNvGrpSpPr/>
        <p:nvPr/>
      </p:nvGrpSpPr>
      <p:grpSpPr>
        <a:xfrm>
          <a:off x="0" y="0"/>
          <a:ext cx="0" cy="0"/>
          <a:chOff x="0" y="0"/>
          <a:chExt cx="0" cy="0"/>
        </a:xfrm>
      </p:grpSpPr>
      <p:sp>
        <p:nvSpPr>
          <p:cNvPr id="5214" name="Google Shape;5214;g257175ff17c_0_31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5" name="Google Shape;5215;g257175ff17c_0_3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0"/>
        <p:cNvGrpSpPr/>
        <p:nvPr/>
      </p:nvGrpSpPr>
      <p:grpSpPr>
        <a:xfrm>
          <a:off x="0" y="0"/>
          <a:ext cx="0" cy="0"/>
          <a:chOff x="0" y="0"/>
          <a:chExt cx="0" cy="0"/>
        </a:xfrm>
      </p:grpSpPr>
      <p:sp>
        <p:nvSpPr>
          <p:cNvPr id="5401" name="Google Shape;5401;g257175ff17c_0_33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2" name="Google Shape;5402;g257175ff17c_0_3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7"/>
        <p:cNvGrpSpPr/>
        <p:nvPr/>
      </p:nvGrpSpPr>
      <p:grpSpPr>
        <a:xfrm>
          <a:off x="0" y="0"/>
          <a:ext cx="0" cy="0"/>
          <a:chOff x="0" y="0"/>
          <a:chExt cx="0" cy="0"/>
        </a:xfrm>
      </p:grpSpPr>
      <p:sp>
        <p:nvSpPr>
          <p:cNvPr id="5588" name="Google Shape;5588;g257175ff17c_0_35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9" name="Google Shape;5589;g257175ff17c_0_35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5"/>
        <p:cNvGrpSpPr/>
        <p:nvPr/>
      </p:nvGrpSpPr>
      <p:grpSpPr>
        <a:xfrm>
          <a:off x="0" y="0"/>
          <a:ext cx="0" cy="0"/>
          <a:chOff x="0" y="0"/>
          <a:chExt cx="0" cy="0"/>
        </a:xfrm>
      </p:grpSpPr>
      <p:sp>
        <p:nvSpPr>
          <p:cNvPr id="5776" name="Google Shape;5776;g257175ff17c_0_37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7" name="Google Shape;5777;g257175ff17c_0_37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3"/>
        <p:cNvGrpSpPr/>
        <p:nvPr/>
      </p:nvGrpSpPr>
      <p:grpSpPr>
        <a:xfrm>
          <a:off x="0" y="0"/>
          <a:ext cx="0" cy="0"/>
          <a:chOff x="0" y="0"/>
          <a:chExt cx="0" cy="0"/>
        </a:xfrm>
      </p:grpSpPr>
      <p:sp>
        <p:nvSpPr>
          <p:cNvPr id="5964" name="Google Shape;5964;g257175ff17c_0_39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5" name="Google Shape;5965;g257175ff17c_0_39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1"/>
        <p:cNvGrpSpPr/>
        <p:nvPr/>
      </p:nvGrpSpPr>
      <p:grpSpPr>
        <a:xfrm>
          <a:off x="0" y="0"/>
          <a:ext cx="0" cy="0"/>
          <a:chOff x="0" y="0"/>
          <a:chExt cx="0" cy="0"/>
        </a:xfrm>
      </p:grpSpPr>
      <p:sp>
        <p:nvSpPr>
          <p:cNvPr id="6152" name="Google Shape;6152;g254ee418299_0_2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3" name="Google Shape;6153;g254ee418299_0_2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9"/>
        <p:cNvGrpSpPr/>
        <p:nvPr/>
      </p:nvGrpSpPr>
      <p:grpSpPr>
        <a:xfrm>
          <a:off x="0" y="0"/>
          <a:ext cx="0" cy="0"/>
          <a:chOff x="0" y="0"/>
          <a:chExt cx="0" cy="0"/>
        </a:xfrm>
      </p:grpSpPr>
      <p:sp>
        <p:nvSpPr>
          <p:cNvPr id="6160" name="Google Shape;6160;g254ee418299_0_67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1" name="Google Shape;6161;g254ee418299_0_67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7"/>
        <p:cNvGrpSpPr/>
        <p:nvPr/>
      </p:nvGrpSpPr>
      <p:grpSpPr>
        <a:xfrm>
          <a:off x="0" y="0"/>
          <a:ext cx="0" cy="0"/>
          <a:chOff x="0" y="0"/>
          <a:chExt cx="0" cy="0"/>
        </a:xfrm>
      </p:grpSpPr>
      <p:sp>
        <p:nvSpPr>
          <p:cNvPr id="6248" name="Google Shape;6248;g254ee418299_0_68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9" name="Google Shape;6249;g254ee418299_0_68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1"/>
        <p:cNvGrpSpPr/>
        <p:nvPr/>
      </p:nvGrpSpPr>
      <p:grpSpPr>
        <a:xfrm>
          <a:off x="0" y="0"/>
          <a:ext cx="0" cy="0"/>
          <a:chOff x="0" y="0"/>
          <a:chExt cx="0" cy="0"/>
        </a:xfrm>
      </p:grpSpPr>
      <p:sp>
        <p:nvSpPr>
          <p:cNvPr id="6342" name="Google Shape;6342;g254ee418299_0_69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3" name="Google Shape;6343;g254ee418299_0_69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3"/>
        <p:cNvGrpSpPr/>
        <p:nvPr/>
      </p:nvGrpSpPr>
      <p:grpSpPr>
        <a:xfrm>
          <a:off x="0" y="0"/>
          <a:ext cx="0" cy="0"/>
          <a:chOff x="0" y="0"/>
          <a:chExt cx="0" cy="0"/>
        </a:xfrm>
      </p:grpSpPr>
      <p:sp>
        <p:nvSpPr>
          <p:cNvPr id="6434" name="Google Shape;6434;g254ee418299_0_70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5" name="Google Shape;6435;g254ee418299_0_70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254ee418299_0_12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254ee418299_0_1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6"/>
        <p:cNvGrpSpPr/>
        <p:nvPr/>
      </p:nvGrpSpPr>
      <p:grpSpPr>
        <a:xfrm>
          <a:off x="0" y="0"/>
          <a:ext cx="0" cy="0"/>
          <a:chOff x="0" y="0"/>
          <a:chExt cx="0" cy="0"/>
        </a:xfrm>
      </p:grpSpPr>
      <p:sp>
        <p:nvSpPr>
          <p:cNvPr id="6527" name="Google Shape;6527;g254ee418299_0_7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8" name="Google Shape;6528;g254ee418299_0_7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1"/>
        <p:cNvGrpSpPr/>
        <p:nvPr/>
      </p:nvGrpSpPr>
      <p:grpSpPr>
        <a:xfrm>
          <a:off x="0" y="0"/>
          <a:ext cx="0" cy="0"/>
          <a:chOff x="0" y="0"/>
          <a:chExt cx="0" cy="0"/>
        </a:xfrm>
      </p:grpSpPr>
      <p:sp>
        <p:nvSpPr>
          <p:cNvPr id="6622" name="Google Shape;6622;g254ee418299_0_72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3" name="Google Shape;6623;g254ee418299_0_7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3"/>
        <p:cNvGrpSpPr/>
        <p:nvPr/>
      </p:nvGrpSpPr>
      <p:grpSpPr>
        <a:xfrm>
          <a:off x="0" y="0"/>
          <a:ext cx="0" cy="0"/>
          <a:chOff x="0" y="0"/>
          <a:chExt cx="0" cy="0"/>
        </a:xfrm>
      </p:grpSpPr>
      <p:sp>
        <p:nvSpPr>
          <p:cNvPr id="6714" name="Google Shape;6714;g254ee418299_0_73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5" name="Google Shape;6715;g254ee418299_0_7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3"/>
        <p:cNvGrpSpPr/>
        <p:nvPr/>
      </p:nvGrpSpPr>
      <p:grpSpPr>
        <a:xfrm>
          <a:off x="0" y="0"/>
          <a:ext cx="0" cy="0"/>
          <a:chOff x="0" y="0"/>
          <a:chExt cx="0" cy="0"/>
        </a:xfrm>
      </p:grpSpPr>
      <p:sp>
        <p:nvSpPr>
          <p:cNvPr id="6804" name="Google Shape;6804;g254ee418299_0_73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5" name="Google Shape;6805;g254ee418299_0_7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5"/>
        <p:cNvGrpSpPr/>
        <p:nvPr/>
      </p:nvGrpSpPr>
      <p:grpSpPr>
        <a:xfrm>
          <a:off x="0" y="0"/>
          <a:ext cx="0" cy="0"/>
          <a:chOff x="0" y="0"/>
          <a:chExt cx="0" cy="0"/>
        </a:xfrm>
      </p:grpSpPr>
      <p:sp>
        <p:nvSpPr>
          <p:cNvPr id="6896" name="Google Shape;6896;g25337b0d3d8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7" name="Google Shape;6897;g25337b0d3d8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0"/>
        <p:cNvGrpSpPr/>
        <p:nvPr/>
      </p:nvGrpSpPr>
      <p:grpSpPr>
        <a:xfrm>
          <a:off x="0" y="0"/>
          <a:ext cx="0" cy="0"/>
          <a:chOff x="0" y="0"/>
          <a:chExt cx="0" cy="0"/>
        </a:xfrm>
      </p:grpSpPr>
      <p:sp>
        <p:nvSpPr>
          <p:cNvPr id="6901" name="Google Shape;6901;g257175ff17c_0_63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2" name="Google Shape;6902;g257175ff17c_0_6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0"/>
        <p:cNvGrpSpPr/>
        <p:nvPr/>
      </p:nvGrpSpPr>
      <p:grpSpPr>
        <a:xfrm>
          <a:off x="0" y="0"/>
          <a:ext cx="0" cy="0"/>
          <a:chOff x="0" y="0"/>
          <a:chExt cx="0" cy="0"/>
        </a:xfrm>
      </p:grpSpPr>
      <p:sp>
        <p:nvSpPr>
          <p:cNvPr id="6921" name="Google Shape;6921;g257175ff17c_0_47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2" name="Google Shape;6922;g257175ff17c_0_4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3"/>
        <p:cNvGrpSpPr/>
        <p:nvPr/>
      </p:nvGrpSpPr>
      <p:grpSpPr>
        <a:xfrm>
          <a:off x="0" y="0"/>
          <a:ext cx="0" cy="0"/>
          <a:chOff x="0" y="0"/>
          <a:chExt cx="0" cy="0"/>
        </a:xfrm>
      </p:grpSpPr>
      <p:sp>
        <p:nvSpPr>
          <p:cNvPr id="6934" name="Google Shape;6934;g254ee418299_0_27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5" name="Google Shape;6935;g254ee418299_0_27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7"/>
        <p:cNvGrpSpPr/>
        <p:nvPr/>
      </p:nvGrpSpPr>
      <p:grpSpPr>
        <a:xfrm>
          <a:off x="0" y="0"/>
          <a:ext cx="0" cy="0"/>
          <a:chOff x="0" y="0"/>
          <a:chExt cx="0" cy="0"/>
        </a:xfrm>
      </p:grpSpPr>
      <p:sp>
        <p:nvSpPr>
          <p:cNvPr id="6948" name="Google Shape;6948;g254ee418299_0_26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9" name="Google Shape;6949;g254ee418299_0_26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4"/>
        <p:cNvGrpSpPr/>
        <p:nvPr/>
      </p:nvGrpSpPr>
      <p:grpSpPr>
        <a:xfrm>
          <a:off x="0" y="0"/>
          <a:ext cx="0" cy="0"/>
          <a:chOff x="0" y="0"/>
          <a:chExt cx="0" cy="0"/>
        </a:xfrm>
      </p:grpSpPr>
      <p:sp>
        <p:nvSpPr>
          <p:cNvPr id="6965" name="Google Shape;6965;g254ee418299_0_26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6" name="Google Shape;6966;g254ee418299_0_2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254ee418299_0_12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254ee418299_0_1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4"/>
        <p:cNvGrpSpPr/>
        <p:nvPr/>
      </p:nvGrpSpPr>
      <p:grpSpPr>
        <a:xfrm>
          <a:off x="0" y="0"/>
          <a:ext cx="0" cy="0"/>
          <a:chOff x="0" y="0"/>
          <a:chExt cx="0" cy="0"/>
        </a:xfrm>
      </p:grpSpPr>
      <p:sp>
        <p:nvSpPr>
          <p:cNvPr id="6985" name="Google Shape;6985;g254ee418299_0_27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6" name="Google Shape;6986;g254ee418299_0_27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7"/>
        <p:cNvGrpSpPr/>
        <p:nvPr/>
      </p:nvGrpSpPr>
      <p:grpSpPr>
        <a:xfrm>
          <a:off x="0" y="0"/>
          <a:ext cx="0" cy="0"/>
          <a:chOff x="0" y="0"/>
          <a:chExt cx="0" cy="0"/>
        </a:xfrm>
      </p:grpSpPr>
      <p:sp>
        <p:nvSpPr>
          <p:cNvPr id="7008" name="Google Shape;7008;g254ee418299_0_27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9" name="Google Shape;7009;g254ee418299_0_2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2"/>
        <p:cNvGrpSpPr/>
        <p:nvPr/>
      </p:nvGrpSpPr>
      <p:grpSpPr>
        <a:xfrm>
          <a:off x="0" y="0"/>
          <a:ext cx="0" cy="0"/>
          <a:chOff x="0" y="0"/>
          <a:chExt cx="0" cy="0"/>
        </a:xfrm>
      </p:grpSpPr>
      <p:sp>
        <p:nvSpPr>
          <p:cNvPr id="7033" name="Google Shape;7033;g254ee418299_0_27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4" name="Google Shape;7034;g254ee418299_0_27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7"/>
        <p:cNvGrpSpPr/>
        <p:nvPr/>
      </p:nvGrpSpPr>
      <p:grpSpPr>
        <a:xfrm>
          <a:off x="0" y="0"/>
          <a:ext cx="0" cy="0"/>
          <a:chOff x="0" y="0"/>
          <a:chExt cx="0" cy="0"/>
        </a:xfrm>
      </p:grpSpPr>
      <p:sp>
        <p:nvSpPr>
          <p:cNvPr id="7058" name="Google Shape;7058;g257175ff17c_0_4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9" name="Google Shape;7059;g257175ff17c_0_4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4"/>
        <p:cNvGrpSpPr/>
        <p:nvPr/>
      </p:nvGrpSpPr>
      <p:grpSpPr>
        <a:xfrm>
          <a:off x="0" y="0"/>
          <a:ext cx="0" cy="0"/>
          <a:chOff x="0" y="0"/>
          <a:chExt cx="0" cy="0"/>
        </a:xfrm>
      </p:grpSpPr>
      <p:sp>
        <p:nvSpPr>
          <p:cNvPr id="7085" name="Google Shape;7085;g254ee418299_0_28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6" name="Google Shape;7086;g254ee418299_0_28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3"/>
        <p:cNvGrpSpPr/>
        <p:nvPr/>
      </p:nvGrpSpPr>
      <p:grpSpPr>
        <a:xfrm>
          <a:off x="0" y="0"/>
          <a:ext cx="0" cy="0"/>
          <a:chOff x="0" y="0"/>
          <a:chExt cx="0" cy="0"/>
        </a:xfrm>
      </p:grpSpPr>
      <p:sp>
        <p:nvSpPr>
          <p:cNvPr id="7114" name="Google Shape;7114;g257175ff17c_0_41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5" name="Google Shape;7115;g257175ff17c_0_4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2"/>
        <p:cNvGrpSpPr/>
        <p:nvPr/>
      </p:nvGrpSpPr>
      <p:grpSpPr>
        <a:xfrm>
          <a:off x="0" y="0"/>
          <a:ext cx="0" cy="0"/>
          <a:chOff x="0" y="0"/>
          <a:chExt cx="0" cy="0"/>
        </a:xfrm>
      </p:grpSpPr>
      <p:sp>
        <p:nvSpPr>
          <p:cNvPr id="7143" name="Google Shape;7143;g254ee418299_0_28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4" name="Google Shape;7144;g254ee418299_0_28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6"/>
        <p:cNvGrpSpPr/>
        <p:nvPr/>
      </p:nvGrpSpPr>
      <p:grpSpPr>
        <a:xfrm>
          <a:off x="0" y="0"/>
          <a:ext cx="0" cy="0"/>
          <a:chOff x="0" y="0"/>
          <a:chExt cx="0" cy="0"/>
        </a:xfrm>
      </p:grpSpPr>
      <p:sp>
        <p:nvSpPr>
          <p:cNvPr id="7167" name="Google Shape;7167;g254ee418299_0_29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8" name="Google Shape;7168;g254ee418299_0_29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1"/>
        <p:cNvGrpSpPr/>
        <p:nvPr/>
      </p:nvGrpSpPr>
      <p:grpSpPr>
        <a:xfrm>
          <a:off x="0" y="0"/>
          <a:ext cx="0" cy="0"/>
          <a:chOff x="0" y="0"/>
          <a:chExt cx="0" cy="0"/>
        </a:xfrm>
      </p:grpSpPr>
      <p:sp>
        <p:nvSpPr>
          <p:cNvPr id="7192" name="Google Shape;7192;g254ee418299_0_29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3" name="Google Shape;7193;g254ee418299_0_29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1"/>
        <p:cNvGrpSpPr/>
        <p:nvPr/>
      </p:nvGrpSpPr>
      <p:grpSpPr>
        <a:xfrm>
          <a:off x="0" y="0"/>
          <a:ext cx="0" cy="0"/>
          <a:chOff x="0" y="0"/>
          <a:chExt cx="0" cy="0"/>
        </a:xfrm>
      </p:grpSpPr>
      <p:sp>
        <p:nvSpPr>
          <p:cNvPr id="7222" name="Google Shape;7222;g254ee418299_0_47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23" name="Google Shape;7223;g254ee418299_0_47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25337b0d3d8_0_7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25337b0d3d8_0_7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0"/>
        <p:cNvGrpSpPr/>
        <p:nvPr/>
      </p:nvGrpSpPr>
      <p:grpSpPr>
        <a:xfrm>
          <a:off x="0" y="0"/>
          <a:ext cx="0" cy="0"/>
          <a:chOff x="0" y="0"/>
          <a:chExt cx="0" cy="0"/>
        </a:xfrm>
      </p:grpSpPr>
      <p:sp>
        <p:nvSpPr>
          <p:cNvPr id="7251" name="Google Shape;7251;g254ee418299_0_48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52" name="Google Shape;7252;g254ee418299_0_48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9"/>
        <p:cNvGrpSpPr/>
        <p:nvPr/>
      </p:nvGrpSpPr>
      <p:grpSpPr>
        <a:xfrm>
          <a:off x="0" y="0"/>
          <a:ext cx="0" cy="0"/>
          <a:chOff x="0" y="0"/>
          <a:chExt cx="0" cy="0"/>
        </a:xfrm>
      </p:grpSpPr>
      <p:sp>
        <p:nvSpPr>
          <p:cNvPr id="7280" name="Google Shape;7280;g254ee418299_0_48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1" name="Google Shape;7281;g254ee418299_0_48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8"/>
        <p:cNvGrpSpPr/>
        <p:nvPr/>
      </p:nvGrpSpPr>
      <p:grpSpPr>
        <a:xfrm>
          <a:off x="0" y="0"/>
          <a:ext cx="0" cy="0"/>
          <a:chOff x="0" y="0"/>
          <a:chExt cx="0" cy="0"/>
        </a:xfrm>
      </p:grpSpPr>
      <p:sp>
        <p:nvSpPr>
          <p:cNvPr id="7309" name="Google Shape;7309;g254ee418299_0_47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0" name="Google Shape;7310;g254ee418299_0_47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7"/>
        <p:cNvGrpSpPr/>
        <p:nvPr/>
      </p:nvGrpSpPr>
      <p:grpSpPr>
        <a:xfrm>
          <a:off x="0" y="0"/>
          <a:ext cx="0" cy="0"/>
          <a:chOff x="0" y="0"/>
          <a:chExt cx="0" cy="0"/>
        </a:xfrm>
      </p:grpSpPr>
      <p:sp>
        <p:nvSpPr>
          <p:cNvPr id="7338" name="Google Shape;7338;g254ee418299_0_47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9" name="Google Shape;7339;g254ee418299_0_47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6"/>
        <p:cNvGrpSpPr/>
        <p:nvPr/>
      </p:nvGrpSpPr>
      <p:grpSpPr>
        <a:xfrm>
          <a:off x="0" y="0"/>
          <a:ext cx="0" cy="0"/>
          <a:chOff x="0" y="0"/>
          <a:chExt cx="0" cy="0"/>
        </a:xfrm>
      </p:grpSpPr>
      <p:sp>
        <p:nvSpPr>
          <p:cNvPr id="7367" name="Google Shape;7367;g254ee418299_0_47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8" name="Google Shape;7368;g254ee418299_0_47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5"/>
        <p:cNvGrpSpPr/>
        <p:nvPr/>
      </p:nvGrpSpPr>
      <p:grpSpPr>
        <a:xfrm>
          <a:off x="0" y="0"/>
          <a:ext cx="0" cy="0"/>
          <a:chOff x="0" y="0"/>
          <a:chExt cx="0" cy="0"/>
        </a:xfrm>
      </p:grpSpPr>
      <p:sp>
        <p:nvSpPr>
          <p:cNvPr id="7396" name="Google Shape;7396;g257175ff17c_0_47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7" name="Google Shape;7397;g257175ff17c_0_4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0"/>
        <p:cNvGrpSpPr/>
        <p:nvPr/>
      </p:nvGrpSpPr>
      <p:grpSpPr>
        <a:xfrm>
          <a:off x="0" y="0"/>
          <a:ext cx="0" cy="0"/>
          <a:chOff x="0" y="0"/>
          <a:chExt cx="0" cy="0"/>
        </a:xfrm>
      </p:grpSpPr>
      <p:sp>
        <p:nvSpPr>
          <p:cNvPr id="7401" name="Google Shape;7401;g257175ff17c_0_47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02" name="Google Shape;7402;g257175ff17c_0_47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5"/>
        <p:cNvGrpSpPr/>
        <p:nvPr/>
      </p:nvGrpSpPr>
      <p:grpSpPr>
        <a:xfrm>
          <a:off x="0" y="0"/>
          <a:ext cx="0" cy="0"/>
          <a:chOff x="0" y="0"/>
          <a:chExt cx="0" cy="0"/>
        </a:xfrm>
      </p:grpSpPr>
      <p:sp>
        <p:nvSpPr>
          <p:cNvPr id="7406" name="Google Shape;7406;g257175ff17c_0_65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07" name="Google Shape;7407;g257175ff17c_0_6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3"/>
        <p:cNvGrpSpPr/>
        <p:nvPr/>
      </p:nvGrpSpPr>
      <p:grpSpPr>
        <a:xfrm>
          <a:off x="0" y="0"/>
          <a:ext cx="0" cy="0"/>
          <a:chOff x="0" y="0"/>
          <a:chExt cx="0" cy="0"/>
        </a:xfrm>
      </p:grpSpPr>
      <p:sp>
        <p:nvSpPr>
          <p:cNvPr id="7444" name="Google Shape;7444;g257175ff17c_0_72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45" name="Google Shape;7445;g257175ff17c_0_7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2"/>
        <p:cNvGrpSpPr/>
        <p:nvPr/>
      </p:nvGrpSpPr>
      <p:grpSpPr>
        <a:xfrm>
          <a:off x="0" y="0"/>
          <a:ext cx="0" cy="0"/>
          <a:chOff x="0" y="0"/>
          <a:chExt cx="0" cy="0"/>
        </a:xfrm>
      </p:grpSpPr>
      <p:sp>
        <p:nvSpPr>
          <p:cNvPr id="7483" name="Google Shape;7483;g257175ff17c_0_72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4" name="Google Shape;7484;g257175ff17c_0_7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25337b0d3d8_0_7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25337b0d3d8_0_7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1"/>
        <p:cNvGrpSpPr/>
        <p:nvPr/>
      </p:nvGrpSpPr>
      <p:grpSpPr>
        <a:xfrm>
          <a:off x="0" y="0"/>
          <a:ext cx="0" cy="0"/>
          <a:chOff x="0" y="0"/>
          <a:chExt cx="0" cy="0"/>
        </a:xfrm>
      </p:grpSpPr>
      <p:sp>
        <p:nvSpPr>
          <p:cNvPr id="7522" name="Google Shape;7522;g254ee418299_0_29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23" name="Google Shape;7523;g254ee418299_0_29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6"/>
        <p:cNvGrpSpPr/>
        <p:nvPr/>
      </p:nvGrpSpPr>
      <p:grpSpPr>
        <a:xfrm>
          <a:off x="0" y="0"/>
          <a:ext cx="0" cy="0"/>
          <a:chOff x="0" y="0"/>
          <a:chExt cx="0" cy="0"/>
        </a:xfrm>
      </p:grpSpPr>
      <p:sp>
        <p:nvSpPr>
          <p:cNvPr id="7547" name="Google Shape;7547;g254ee418299_0_31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8" name="Google Shape;7548;g254ee418299_0_3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9"/>
        <p:cNvGrpSpPr/>
        <p:nvPr/>
      </p:nvGrpSpPr>
      <p:grpSpPr>
        <a:xfrm>
          <a:off x="0" y="0"/>
          <a:ext cx="0" cy="0"/>
          <a:chOff x="0" y="0"/>
          <a:chExt cx="0" cy="0"/>
        </a:xfrm>
      </p:grpSpPr>
      <p:sp>
        <p:nvSpPr>
          <p:cNvPr id="7580" name="Google Shape;7580;g254ee418299_0_3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81" name="Google Shape;7581;g254ee418299_0_3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4"/>
        <p:cNvGrpSpPr/>
        <p:nvPr/>
      </p:nvGrpSpPr>
      <p:grpSpPr>
        <a:xfrm>
          <a:off x="0" y="0"/>
          <a:ext cx="0" cy="0"/>
          <a:chOff x="0" y="0"/>
          <a:chExt cx="0" cy="0"/>
        </a:xfrm>
      </p:grpSpPr>
      <p:sp>
        <p:nvSpPr>
          <p:cNvPr id="7615" name="Google Shape;7615;g254ee418299_0_48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16" name="Google Shape;7616;g254ee418299_0_48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3"/>
        <p:cNvGrpSpPr/>
        <p:nvPr/>
      </p:nvGrpSpPr>
      <p:grpSpPr>
        <a:xfrm>
          <a:off x="0" y="0"/>
          <a:ext cx="0" cy="0"/>
          <a:chOff x="0" y="0"/>
          <a:chExt cx="0" cy="0"/>
        </a:xfrm>
      </p:grpSpPr>
      <p:sp>
        <p:nvSpPr>
          <p:cNvPr id="7644" name="Google Shape;7644;g25337b0d3d8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45" name="Google Shape;7645;g25337b0d3d8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9"/>
        <p:cNvGrpSpPr/>
        <p:nvPr/>
      </p:nvGrpSpPr>
      <p:grpSpPr>
        <a:xfrm>
          <a:off x="0" y="0"/>
          <a:ext cx="0" cy="0"/>
          <a:chOff x="0" y="0"/>
          <a:chExt cx="0" cy="0"/>
        </a:xfrm>
      </p:grpSpPr>
      <p:sp>
        <p:nvSpPr>
          <p:cNvPr id="7680" name="Google Shape;7680;g257175ff17c_0_42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1" name="Google Shape;7681;g257175ff17c_0_4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6"/>
        <p:cNvGrpSpPr/>
        <p:nvPr/>
      </p:nvGrpSpPr>
      <p:grpSpPr>
        <a:xfrm>
          <a:off x="0" y="0"/>
          <a:ext cx="0" cy="0"/>
          <a:chOff x="0" y="0"/>
          <a:chExt cx="0" cy="0"/>
        </a:xfrm>
      </p:grpSpPr>
      <p:sp>
        <p:nvSpPr>
          <p:cNvPr id="7717" name="Google Shape;7717;g257175ff17c_0_42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8" name="Google Shape;7718;g257175ff17c_0_4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4"/>
        <p:cNvGrpSpPr/>
        <p:nvPr/>
      </p:nvGrpSpPr>
      <p:grpSpPr>
        <a:xfrm>
          <a:off x="0" y="0"/>
          <a:ext cx="0" cy="0"/>
          <a:chOff x="0" y="0"/>
          <a:chExt cx="0" cy="0"/>
        </a:xfrm>
      </p:grpSpPr>
      <p:sp>
        <p:nvSpPr>
          <p:cNvPr id="7755" name="Google Shape;7755;g257175ff17c_0_42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6" name="Google Shape;7756;g257175ff17c_0_4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8"/>
        <p:cNvGrpSpPr/>
        <p:nvPr/>
      </p:nvGrpSpPr>
      <p:grpSpPr>
        <a:xfrm>
          <a:off x="0" y="0"/>
          <a:ext cx="0" cy="0"/>
          <a:chOff x="0" y="0"/>
          <a:chExt cx="0" cy="0"/>
        </a:xfrm>
      </p:grpSpPr>
      <p:sp>
        <p:nvSpPr>
          <p:cNvPr id="7789" name="Google Shape;7789;g257175ff17c_0_43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0" name="Google Shape;7790;g257175ff17c_0_4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3"/>
        <p:cNvGrpSpPr/>
        <p:nvPr/>
      </p:nvGrpSpPr>
      <p:grpSpPr>
        <a:xfrm>
          <a:off x="0" y="0"/>
          <a:ext cx="0" cy="0"/>
          <a:chOff x="0" y="0"/>
          <a:chExt cx="0" cy="0"/>
        </a:xfrm>
      </p:grpSpPr>
      <p:sp>
        <p:nvSpPr>
          <p:cNvPr id="7824" name="Google Shape;7824;g257175ff17c_0_43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25" name="Google Shape;7825;g257175ff17c_0_4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5337b0d3d8_0_4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5337b0d3d8_0_4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254b00b3750_0_1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254b00b3750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0"/>
        <p:cNvGrpSpPr/>
        <p:nvPr/>
      </p:nvGrpSpPr>
      <p:grpSpPr>
        <a:xfrm>
          <a:off x="0" y="0"/>
          <a:ext cx="0" cy="0"/>
          <a:chOff x="0" y="0"/>
          <a:chExt cx="0" cy="0"/>
        </a:xfrm>
      </p:grpSpPr>
      <p:sp>
        <p:nvSpPr>
          <p:cNvPr id="7861" name="Google Shape;7861;g254ee418299_0_36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62" name="Google Shape;7862;g254ee418299_0_3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8"/>
        <p:cNvGrpSpPr/>
        <p:nvPr/>
      </p:nvGrpSpPr>
      <p:grpSpPr>
        <a:xfrm>
          <a:off x="0" y="0"/>
          <a:ext cx="0" cy="0"/>
          <a:chOff x="0" y="0"/>
          <a:chExt cx="0" cy="0"/>
        </a:xfrm>
      </p:grpSpPr>
      <p:sp>
        <p:nvSpPr>
          <p:cNvPr id="7899" name="Google Shape;7899;g257175ff17c_0_44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0" name="Google Shape;7900;g257175ff17c_0_44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7"/>
        <p:cNvGrpSpPr/>
        <p:nvPr/>
      </p:nvGrpSpPr>
      <p:grpSpPr>
        <a:xfrm>
          <a:off x="0" y="0"/>
          <a:ext cx="0" cy="0"/>
          <a:chOff x="0" y="0"/>
          <a:chExt cx="0" cy="0"/>
        </a:xfrm>
      </p:grpSpPr>
      <p:sp>
        <p:nvSpPr>
          <p:cNvPr id="7938" name="Google Shape;7938;g257175ff17c_0_44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9" name="Google Shape;7939;g257175ff17c_0_44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2"/>
        <p:cNvGrpSpPr/>
        <p:nvPr/>
      </p:nvGrpSpPr>
      <p:grpSpPr>
        <a:xfrm>
          <a:off x="0" y="0"/>
          <a:ext cx="0" cy="0"/>
          <a:chOff x="0" y="0"/>
          <a:chExt cx="0" cy="0"/>
        </a:xfrm>
      </p:grpSpPr>
      <p:sp>
        <p:nvSpPr>
          <p:cNvPr id="7973" name="Google Shape;7973;g257175ff17c_0_45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74" name="Google Shape;7974;g257175ff17c_0_4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7"/>
        <p:cNvGrpSpPr/>
        <p:nvPr/>
      </p:nvGrpSpPr>
      <p:grpSpPr>
        <a:xfrm>
          <a:off x="0" y="0"/>
          <a:ext cx="0" cy="0"/>
          <a:chOff x="0" y="0"/>
          <a:chExt cx="0" cy="0"/>
        </a:xfrm>
      </p:grpSpPr>
      <p:sp>
        <p:nvSpPr>
          <p:cNvPr id="8008" name="Google Shape;8008;g257175ff17c_0_45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9" name="Google Shape;8009;g257175ff17c_0_45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6"/>
        <p:cNvGrpSpPr/>
        <p:nvPr/>
      </p:nvGrpSpPr>
      <p:grpSpPr>
        <a:xfrm>
          <a:off x="0" y="0"/>
          <a:ext cx="0" cy="0"/>
          <a:chOff x="0" y="0"/>
          <a:chExt cx="0" cy="0"/>
        </a:xfrm>
      </p:grpSpPr>
      <p:sp>
        <p:nvSpPr>
          <p:cNvPr id="8047" name="Google Shape;8047;g257175ff17c_0_45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8" name="Google Shape;8048;g257175ff17c_0_45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9"/>
        <p:cNvGrpSpPr/>
        <p:nvPr/>
      </p:nvGrpSpPr>
      <p:grpSpPr>
        <a:xfrm>
          <a:off x="0" y="0"/>
          <a:ext cx="0" cy="0"/>
          <a:chOff x="0" y="0"/>
          <a:chExt cx="0" cy="0"/>
        </a:xfrm>
      </p:grpSpPr>
      <p:sp>
        <p:nvSpPr>
          <p:cNvPr id="8090" name="Google Shape;8090;g257175ff17c_0_46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91" name="Google Shape;8091;g257175ff17c_0_4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1"/>
        <p:cNvGrpSpPr/>
        <p:nvPr/>
      </p:nvGrpSpPr>
      <p:grpSpPr>
        <a:xfrm>
          <a:off x="0" y="0"/>
          <a:ext cx="0" cy="0"/>
          <a:chOff x="0" y="0"/>
          <a:chExt cx="0" cy="0"/>
        </a:xfrm>
      </p:grpSpPr>
      <p:sp>
        <p:nvSpPr>
          <p:cNvPr id="8112" name="Google Shape;8112;g257175ff17c_0_46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3" name="Google Shape;8113;g257175ff17c_0_46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3"/>
        <p:cNvGrpSpPr/>
        <p:nvPr/>
      </p:nvGrpSpPr>
      <p:grpSpPr>
        <a:xfrm>
          <a:off x="0" y="0"/>
          <a:ext cx="0" cy="0"/>
          <a:chOff x="0" y="0"/>
          <a:chExt cx="0" cy="0"/>
        </a:xfrm>
      </p:grpSpPr>
      <p:sp>
        <p:nvSpPr>
          <p:cNvPr id="8134" name="Google Shape;8134;g257175ff17c_0_46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35" name="Google Shape;8135;g257175ff17c_0_46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5"/>
        <p:cNvGrpSpPr/>
        <p:nvPr/>
      </p:nvGrpSpPr>
      <p:grpSpPr>
        <a:xfrm>
          <a:off x="0" y="0"/>
          <a:ext cx="0" cy="0"/>
          <a:chOff x="0" y="0"/>
          <a:chExt cx="0" cy="0"/>
        </a:xfrm>
      </p:grpSpPr>
      <p:sp>
        <p:nvSpPr>
          <p:cNvPr id="8156" name="Google Shape;8156;g257175ff17c_0_47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7" name="Google Shape;8157;g257175ff17c_0_47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25337b0d3d8_0_6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25337b0d3d8_0_6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7"/>
        <p:cNvGrpSpPr/>
        <p:nvPr/>
      </p:nvGrpSpPr>
      <p:grpSpPr>
        <a:xfrm>
          <a:off x="0" y="0"/>
          <a:ext cx="0" cy="0"/>
          <a:chOff x="0" y="0"/>
          <a:chExt cx="0" cy="0"/>
        </a:xfrm>
      </p:grpSpPr>
      <p:sp>
        <p:nvSpPr>
          <p:cNvPr id="8178" name="Google Shape;8178;g257175ff17c_0_47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79" name="Google Shape;8179;g257175ff17c_0_4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2"/>
        <p:cNvGrpSpPr/>
        <p:nvPr/>
      </p:nvGrpSpPr>
      <p:grpSpPr>
        <a:xfrm>
          <a:off x="0" y="0"/>
          <a:ext cx="0" cy="0"/>
          <a:chOff x="0" y="0"/>
          <a:chExt cx="0" cy="0"/>
        </a:xfrm>
      </p:grpSpPr>
      <p:sp>
        <p:nvSpPr>
          <p:cNvPr id="8183" name="Google Shape;8183;g257175ff17c_0_47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4" name="Google Shape;8184;g257175ff17c_0_47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7"/>
        <p:cNvGrpSpPr/>
        <p:nvPr/>
      </p:nvGrpSpPr>
      <p:grpSpPr>
        <a:xfrm>
          <a:off x="0" y="0"/>
          <a:ext cx="0" cy="0"/>
          <a:chOff x="0" y="0"/>
          <a:chExt cx="0" cy="0"/>
        </a:xfrm>
      </p:grpSpPr>
      <p:sp>
        <p:nvSpPr>
          <p:cNvPr id="8188" name="Google Shape;8188;g257175ff17c_0_107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9" name="Google Shape;8189;g257175ff17c_0_10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8"/>
        <p:cNvGrpSpPr/>
        <p:nvPr/>
      </p:nvGrpSpPr>
      <p:grpSpPr>
        <a:xfrm>
          <a:off x="0" y="0"/>
          <a:ext cx="0" cy="0"/>
          <a:chOff x="0" y="0"/>
          <a:chExt cx="0" cy="0"/>
        </a:xfrm>
      </p:grpSpPr>
      <p:sp>
        <p:nvSpPr>
          <p:cNvPr id="8219" name="Google Shape;8219;g257175ff17c_0_107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0" name="Google Shape;8220;g257175ff17c_0_107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9"/>
        <p:cNvGrpSpPr/>
        <p:nvPr/>
      </p:nvGrpSpPr>
      <p:grpSpPr>
        <a:xfrm>
          <a:off x="0" y="0"/>
          <a:ext cx="0" cy="0"/>
          <a:chOff x="0" y="0"/>
          <a:chExt cx="0" cy="0"/>
        </a:xfrm>
      </p:grpSpPr>
      <p:sp>
        <p:nvSpPr>
          <p:cNvPr id="8250" name="Google Shape;8250;g257175ff17c_0_47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51" name="Google Shape;8251;g257175ff17c_0_47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1"/>
        <p:cNvGrpSpPr/>
        <p:nvPr/>
      </p:nvGrpSpPr>
      <p:grpSpPr>
        <a:xfrm>
          <a:off x="0" y="0"/>
          <a:ext cx="0" cy="0"/>
          <a:chOff x="0" y="0"/>
          <a:chExt cx="0" cy="0"/>
        </a:xfrm>
      </p:grpSpPr>
      <p:sp>
        <p:nvSpPr>
          <p:cNvPr id="8262" name="Google Shape;8262;g254ee418299_0_32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3" name="Google Shape;8263;g254ee418299_0_3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7"/>
        <p:cNvGrpSpPr/>
        <p:nvPr/>
      </p:nvGrpSpPr>
      <p:grpSpPr>
        <a:xfrm>
          <a:off x="0" y="0"/>
          <a:ext cx="0" cy="0"/>
          <a:chOff x="0" y="0"/>
          <a:chExt cx="0" cy="0"/>
        </a:xfrm>
      </p:grpSpPr>
      <p:sp>
        <p:nvSpPr>
          <p:cNvPr id="8278" name="Google Shape;8278;g254ee418299_0_32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9" name="Google Shape;8279;g254ee418299_0_3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6"/>
        <p:cNvGrpSpPr/>
        <p:nvPr/>
      </p:nvGrpSpPr>
      <p:grpSpPr>
        <a:xfrm>
          <a:off x="0" y="0"/>
          <a:ext cx="0" cy="0"/>
          <a:chOff x="0" y="0"/>
          <a:chExt cx="0" cy="0"/>
        </a:xfrm>
      </p:grpSpPr>
      <p:sp>
        <p:nvSpPr>
          <p:cNvPr id="8297" name="Google Shape;8297;g254ee418299_0_32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8" name="Google Shape;8298;g254ee418299_0_3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3"/>
        <p:cNvGrpSpPr/>
        <p:nvPr/>
      </p:nvGrpSpPr>
      <p:grpSpPr>
        <a:xfrm>
          <a:off x="0" y="0"/>
          <a:ext cx="0" cy="0"/>
          <a:chOff x="0" y="0"/>
          <a:chExt cx="0" cy="0"/>
        </a:xfrm>
      </p:grpSpPr>
      <p:sp>
        <p:nvSpPr>
          <p:cNvPr id="8304" name="Google Shape;8304;g254ee418299_0_32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5" name="Google Shape;8305;g254ee418299_0_3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2"/>
        <p:cNvGrpSpPr/>
        <p:nvPr/>
      </p:nvGrpSpPr>
      <p:grpSpPr>
        <a:xfrm>
          <a:off x="0" y="0"/>
          <a:ext cx="0" cy="0"/>
          <a:chOff x="0" y="0"/>
          <a:chExt cx="0" cy="0"/>
        </a:xfrm>
      </p:grpSpPr>
      <p:sp>
        <p:nvSpPr>
          <p:cNvPr id="8333" name="Google Shape;8333;g257175ff17c_0_47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4" name="Google Shape;8334;g257175ff17c_0_47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25337b0d3d8_0_7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25337b0d3d8_0_7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3"/>
        <p:cNvGrpSpPr/>
        <p:nvPr/>
      </p:nvGrpSpPr>
      <p:grpSpPr>
        <a:xfrm>
          <a:off x="0" y="0"/>
          <a:ext cx="0" cy="0"/>
          <a:chOff x="0" y="0"/>
          <a:chExt cx="0" cy="0"/>
        </a:xfrm>
      </p:grpSpPr>
      <p:sp>
        <p:nvSpPr>
          <p:cNvPr id="8364" name="Google Shape;8364;g254ee418299_0_35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65" name="Google Shape;8365;g254ee418299_0_35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4"/>
        <p:cNvGrpSpPr/>
        <p:nvPr/>
      </p:nvGrpSpPr>
      <p:grpSpPr>
        <a:xfrm>
          <a:off x="0" y="0"/>
          <a:ext cx="0" cy="0"/>
          <a:chOff x="0" y="0"/>
          <a:chExt cx="0" cy="0"/>
        </a:xfrm>
      </p:grpSpPr>
      <p:sp>
        <p:nvSpPr>
          <p:cNvPr id="8385" name="Google Shape;8385;g254ee418299_0_33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6" name="Google Shape;8386;g254ee418299_0_3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7"/>
        <p:cNvGrpSpPr/>
        <p:nvPr/>
      </p:nvGrpSpPr>
      <p:grpSpPr>
        <a:xfrm>
          <a:off x="0" y="0"/>
          <a:ext cx="0" cy="0"/>
          <a:chOff x="0" y="0"/>
          <a:chExt cx="0" cy="0"/>
        </a:xfrm>
      </p:grpSpPr>
      <p:sp>
        <p:nvSpPr>
          <p:cNvPr id="8408" name="Google Shape;8408;g254ee418299_0_35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9" name="Google Shape;8409;g254ee418299_0_35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2"/>
        <p:cNvGrpSpPr/>
        <p:nvPr/>
      </p:nvGrpSpPr>
      <p:grpSpPr>
        <a:xfrm>
          <a:off x="0" y="0"/>
          <a:ext cx="0" cy="0"/>
          <a:chOff x="0" y="0"/>
          <a:chExt cx="0" cy="0"/>
        </a:xfrm>
      </p:grpSpPr>
      <p:sp>
        <p:nvSpPr>
          <p:cNvPr id="8433" name="Google Shape;8433;g254ee418299_0_35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4" name="Google Shape;8434;g254ee418299_0_35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8"/>
        <p:cNvGrpSpPr/>
        <p:nvPr/>
      </p:nvGrpSpPr>
      <p:grpSpPr>
        <a:xfrm>
          <a:off x="0" y="0"/>
          <a:ext cx="0" cy="0"/>
          <a:chOff x="0" y="0"/>
          <a:chExt cx="0" cy="0"/>
        </a:xfrm>
      </p:grpSpPr>
      <p:sp>
        <p:nvSpPr>
          <p:cNvPr id="8459" name="Google Shape;8459;g254ee418299_0_35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60" name="Google Shape;8460;g254ee418299_0_35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6"/>
        <p:cNvGrpSpPr/>
        <p:nvPr/>
      </p:nvGrpSpPr>
      <p:grpSpPr>
        <a:xfrm>
          <a:off x="0" y="0"/>
          <a:ext cx="0" cy="0"/>
          <a:chOff x="0" y="0"/>
          <a:chExt cx="0" cy="0"/>
        </a:xfrm>
      </p:grpSpPr>
      <p:sp>
        <p:nvSpPr>
          <p:cNvPr id="8487" name="Google Shape;8487;g254ee418299_0_34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88" name="Google Shape;8488;g254ee418299_0_3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5"/>
        <p:cNvGrpSpPr/>
        <p:nvPr/>
      </p:nvGrpSpPr>
      <p:grpSpPr>
        <a:xfrm>
          <a:off x="0" y="0"/>
          <a:ext cx="0" cy="0"/>
          <a:chOff x="0" y="0"/>
          <a:chExt cx="0" cy="0"/>
        </a:xfrm>
      </p:grpSpPr>
      <p:sp>
        <p:nvSpPr>
          <p:cNvPr id="8516" name="Google Shape;8516;g254ee418299_0_34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7" name="Google Shape;8517;g254ee418299_0_3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6"/>
        <p:cNvGrpSpPr/>
        <p:nvPr/>
      </p:nvGrpSpPr>
      <p:grpSpPr>
        <a:xfrm>
          <a:off x="0" y="0"/>
          <a:ext cx="0" cy="0"/>
          <a:chOff x="0" y="0"/>
          <a:chExt cx="0" cy="0"/>
        </a:xfrm>
      </p:grpSpPr>
      <p:sp>
        <p:nvSpPr>
          <p:cNvPr id="8547" name="Google Shape;8547;g257175ff17c_0_102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48" name="Google Shape;8548;g257175ff17c_0_10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8"/>
        <p:cNvGrpSpPr/>
        <p:nvPr/>
      </p:nvGrpSpPr>
      <p:grpSpPr>
        <a:xfrm>
          <a:off x="0" y="0"/>
          <a:ext cx="0" cy="0"/>
          <a:chOff x="0" y="0"/>
          <a:chExt cx="0" cy="0"/>
        </a:xfrm>
      </p:grpSpPr>
      <p:sp>
        <p:nvSpPr>
          <p:cNvPr id="8579" name="Google Shape;8579;g254ee418299_0_34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0" name="Google Shape;8580;g254ee418299_0_3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5"/>
        <p:cNvGrpSpPr/>
        <p:nvPr/>
      </p:nvGrpSpPr>
      <p:grpSpPr>
        <a:xfrm>
          <a:off x="0" y="0"/>
          <a:ext cx="0" cy="0"/>
          <a:chOff x="0" y="0"/>
          <a:chExt cx="0" cy="0"/>
        </a:xfrm>
      </p:grpSpPr>
      <p:sp>
        <p:nvSpPr>
          <p:cNvPr id="8616" name="Google Shape;8616;g257175ff17c_0_101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7" name="Google Shape;8617;g257175ff17c_0_10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257175ff17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257175ff17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8"/>
        <p:cNvGrpSpPr/>
        <p:nvPr/>
      </p:nvGrpSpPr>
      <p:grpSpPr>
        <a:xfrm>
          <a:off x="0" y="0"/>
          <a:ext cx="0" cy="0"/>
          <a:chOff x="0" y="0"/>
          <a:chExt cx="0" cy="0"/>
        </a:xfrm>
      </p:grpSpPr>
      <p:sp>
        <p:nvSpPr>
          <p:cNvPr id="8629" name="Google Shape;8629;g257175ff17c_0_101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30" name="Google Shape;8630;g257175ff17c_0_10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1"/>
        <p:cNvGrpSpPr/>
        <p:nvPr/>
      </p:nvGrpSpPr>
      <p:grpSpPr>
        <a:xfrm>
          <a:off x="0" y="0"/>
          <a:ext cx="0" cy="0"/>
          <a:chOff x="0" y="0"/>
          <a:chExt cx="0" cy="0"/>
        </a:xfrm>
      </p:grpSpPr>
      <p:sp>
        <p:nvSpPr>
          <p:cNvPr id="8642" name="Google Shape;8642;g257175ff17c_0_101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43" name="Google Shape;8643;g257175ff17c_0_10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2"/>
        <p:cNvGrpSpPr/>
        <p:nvPr/>
      </p:nvGrpSpPr>
      <p:grpSpPr>
        <a:xfrm>
          <a:off x="0" y="0"/>
          <a:ext cx="0" cy="0"/>
          <a:chOff x="0" y="0"/>
          <a:chExt cx="0" cy="0"/>
        </a:xfrm>
      </p:grpSpPr>
      <p:sp>
        <p:nvSpPr>
          <p:cNvPr id="8653" name="Google Shape;8653;g257175ff17c_0_101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54" name="Google Shape;8654;g257175ff17c_0_10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4"/>
        <p:cNvGrpSpPr/>
        <p:nvPr/>
      </p:nvGrpSpPr>
      <p:grpSpPr>
        <a:xfrm>
          <a:off x="0" y="0"/>
          <a:ext cx="0" cy="0"/>
          <a:chOff x="0" y="0"/>
          <a:chExt cx="0" cy="0"/>
        </a:xfrm>
      </p:grpSpPr>
      <p:sp>
        <p:nvSpPr>
          <p:cNvPr id="8665" name="Google Shape;8665;g257175ff17c_0_101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66" name="Google Shape;8666;g257175ff17c_0_10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6"/>
        <p:cNvGrpSpPr/>
        <p:nvPr/>
      </p:nvGrpSpPr>
      <p:grpSpPr>
        <a:xfrm>
          <a:off x="0" y="0"/>
          <a:ext cx="0" cy="0"/>
          <a:chOff x="0" y="0"/>
          <a:chExt cx="0" cy="0"/>
        </a:xfrm>
      </p:grpSpPr>
      <p:sp>
        <p:nvSpPr>
          <p:cNvPr id="8677" name="Google Shape;8677;g257175ff17c_0_102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78" name="Google Shape;8678;g257175ff17c_0_10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8"/>
        <p:cNvGrpSpPr/>
        <p:nvPr/>
      </p:nvGrpSpPr>
      <p:grpSpPr>
        <a:xfrm>
          <a:off x="0" y="0"/>
          <a:ext cx="0" cy="0"/>
          <a:chOff x="0" y="0"/>
          <a:chExt cx="0" cy="0"/>
        </a:xfrm>
      </p:grpSpPr>
      <p:sp>
        <p:nvSpPr>
          <p:cNvPr id="8689" name="Google Shape;8689;g254ee418299_0_33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90" name="Google Shape;8690;g254ee418299_0_3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1"/>
        <p:cNvGrpSpPr/>
        <p:nvPr/>
      </p:nvGrpSpPr>
      <p:grpSpPr>
        <a:xfrm>
          <a:off x="0" y="0"/>
          <a:ext cx="0" cy="0"/>
          <a:chOff x="0" y="0"/>
          <a:chExt cx="0" cy="0"/>
        </a:xfrm>
      </p:grpSpPr>
      <p:sp>
        <p:nvSpPr>
          <p:cNvPr id="8722" name="Google Shape;8722;g257175ff17c_0_103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3" name="Google Shape;8723;g257175ff17c_0_10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5"/>
        <p:cNvGrpSpPr/>
        <p:nvPr/>
      </p:nvGrpSpPr>
      <p:grpSpPr>
        <a:xfrm>
          <a:off x="0" y="0"/>
          <a:ext cx="0" cy="0"/>
          <a:chOff x="0" y="0"/>
          <a:chExt cx="0" cy="0"/>
        </a:xfrm>
      </p:grpSpPr>
      <p:sp>
        <p:nvSpPr>
          <p:cNvPr id="8756" name="Google Shape;8756;g257175ff17c_0_102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7" name="Google Shape;8757;g257175ff17c_0_10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2"/>
        <p:cNvGrpSpPr/>
        <p:nvPr/>
      </p:nvGrpSpPr>
      <p:grpSpPr>
        <a:xfrm>
          <a:off x="0" y="0"/>
          <a:ext cx="0" cy="0"/>
          <a:chOff x="0" y="0"/>
          <a:chExt cx="0" cy="0"/>
        </a:xfrm>
      </p:grpSpPr>
      <p:sp>
        <p:nvSpPr>
          <p:cNvPr id="8793" name="Google Shape;8793;g257175ff17c_0_48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4" name="Google Shape;8794;g257175ff17c_0_4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3"/>
        <p:cNvGrpSpPr/>
        <p:nvPr/>
      </p:nvGrpSpPr>
      <p:grpSpPr>
        <a:xfrm>
          <a:off x="0" y="0"/>
          <a:ext cx="0" cy="0"/>
          <a:chOff x="0" y="0"/>
          <a:chExt cx="0" cy="0"/>
        </a:xfrm>
      </p:grpSpPr>
      <p:sp>
        <p:nvSpPr>
          <p:cNvPr id="8804" name="Google Shape;8804;g257175ff17c_0_49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05" name="Google Shape;8805;g257175ff17c_0_49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57175ff17c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57175ff17c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7"/>
        <p:cNvGrpSpPr/>
        <p:nvPr/>
      </p:nvGrpSpPr>
      <p:grpSpPr>
        <a:xfrm>
          <a:off x="0" y="0"/>
          <a:ext cx="0" cy="0"/>
          <a:chOff x="0" y="0"/>
          <a:chExt cx="0" cy="0"/>
        </a:xfrm>
      </p:grpSpPr>
      <p:sp>
        <p:nvSpPr>
          <p:cNvPr id="8818" name="Google Shape;8818;g254ee418299_0_35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9" name="Google Shape;8819;g254ee418299_0_3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4"/>
        <p:cNvGrpSpPr/>
        <p:nvPr/>
      </p:nvGrpSpPr>
      <p:grpSpPr>
        <a:xfrm>
          <a:off x="0" y="0"/>
          <a:ext cx="0" cy="0"/>
          <a:chOff x="0" y="0"/>
          <a:chExt cx="0" cy="0"/>
        </a:xfrm>
      </p:grpSpPr>
      <p:sp>
        <p:nvSpPr>
          <p:cNvPr id="8855" name="Google Shape;8855;g254ee418299_0_46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6" name="Google Shape;8856;g254ee418299_0_46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1"/>
        <p:cNvGrpSpPr/>
        <p:nvPr/>
      </p:nvGrpSpPr>
      <p:grpSpPr>
        <a:xfrm>
          <a:off x="0" y="0"/>
          <a:ext cx="0" cy="0"/>
          <a:chOff x="0" y="0"/>
          <a:chExt cx="0" cy="0"/>
        </a:xfrm>
      </p:grpSpPr>
      <p:sp>
        <p:nvSpPr>
          <p:cNvPr id="8892" name="Google Shape;8892;g254ee418299_0_46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3" name="Google Shape;8893;g254ee418299_0_46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5"/>
        <p:cNvGrpSpPr/>
        <p:nvPr/>
      </p:nvGrpSpPr>
      <p:grpSpPr>
        <a:xfrm>
          <a:off x="0" y="0"/>
          <a:ext cx="0" cy="0"/>
          <a:chOff x="0" y="0"/>
          <a:chExt cx="0" cy="0"/>
        </a:xfrm>
      </p:grpSpPr>
      <p:sp>
        <p:nvSpPr>
          <p:cNvPr id="8926" name="Google Shape;8926;g254ee418299_0_45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27" name="Google Shape;8927;g254ee418299_0_45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9"/>
        <p:cNvGrpSpPr/>
        <p:nvPr/>
      </p:nvGrpSpPr>
      <p:grpSpPr>
        <a:xfrm>
          <a:off x="0" y="0"/>
          <a:ext cx="0" cy="0"/>
          <a:chOff x="0" y="0"/>
          <a:chExt cx="0" cy="0"/>
        </a:xfrm>
      </p:grpSpPr>
      <p:sp>
        <p:nvSpPr>
          <p:cNvPr id="8960" name="Google Shape;8960;g254ee418299_0_45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61" name="Google Shape;8961;g254ee418299_0_45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3"/>
        <p:cNvGrpSpPr/>
        <p:nvPr/>
      </p:nvGrpSpPr>
      <p:grpSpPr>
        <a:xfrm>
          <a:off x="0" y="0"/>
          <a:ext cx="0" cy="0"/>
          <a:chOff x="0" y="0"/>
          <a:chExt cx="0" cy="0"/>
        </a:xfrm>
      </p:grpSpPr>
      <p:sp>
        <p:nvSpPr>
          <p:cNvPr id="8994" name="Google Shape;8994;g254ee418299_0_45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95" name="Google Shape;8995;g254ee418299_0_4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7"/>
        <p:cNvGrpSpPr/>
        <p:nvPr/>
      </p:nvGrpSpPr>
      <p:grpSpPr>
        <a:xfrm>
          <a:off x="0" y="0"/>
          <a:ext cx="0" cy="0"/>
          <a:chOff x="0" y="0"/>
          <a:chExt cx="0" cy="0"/>
        </a:xfrm>
      </p:grpSpPr>
      <p:sp>
        <p:nvSpPr>
          <p:cNvPr id="9028" name="Google Shape;9028;g254ee418299_0_44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29" name="Google Shape;9029;g254ee418299_0_4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1"/>
        <p:cNvGrpSpPr/>
        <p:nvPr/>
      </p:nvGrpSpPr>
      <p:grpSpPr>
        <a:xfrm>
          <a:off x="0" y="0"/>
          <a:ext cx="0" cy="0"/>
          <a:chOff x="0" y="0"/>
          <a:chExt cx="0" cy="0"/>
        </a:xfrm>
      </p:grpSpPr>
      <p:sp>
        <p:nvSpPr>
          <p:cNvPr id="9062" name="Google Shape;9062;g257175ff17c_0_49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63" name="Google Shape;9063;g257175ff17c_0_4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6"/>
        <p:cNvGrpSpPr/>
        <p:nvPr/>
      </p:nvGrpSpPr>
      <p:grpSpPr>
        <a:xfrm>
          <a:off x="0" y="0"/>
          <a:ext cx="0" cy="0"/>
          <a:chOff x="0" y="0"/>
          <a:chExt cx="0" cy="0"/>
        </a:xfrm>
      </p:grpSpPr>
      <p:sp>
        <p:nvSpPr>
          <p:cNvPr id="9067" name="Google Shape;9067;g257175ff17c_0_49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68" name="Google Shape;9068;g257175ff17c_0_49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1"/>
        <p:cNvGrpSpPr/>
        <p:nvPr/>
      </p:nvGrpSpPr>
      <p:grpSpPr>
        <a:xfrm>
          <a:off x="0" y="0"/>
          <a:ext cx="0" cy="0"/>
          <a:chOff x="0" y="0"/>
          <a:chExt cx="0" cy="0"/>
        </a:xfrm>
      </p:grpSpPr>
      <p:sp>
        <p:nvSpPr>
          <p:cNvPr id="9072" name="Google Shape;9072;g257175ff17c_0_62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73" name="Google Shape;9073;g257175ff17c_0_6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257175ff17c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257175ff17c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8"/>
        <p:cNvGrpSpPr/>
        <p:nvPr/>
      </p:nvGrpSpPr>
      <p:grpSpPr>
        <a:xfrm>
          <a:off x="0" y="0"/>
          <a:ext cx="0" cy="0"/>
          <a:chOff x="0" y="0"/>
          <a:chExt cx="0" cy="0"/>
        </a:xfrm>
      </p:grpSpPr>
      <p:sp>
        <p:nvSpPr>
          <p:cNvPr id="9099" name="Google Shape;9099;g254ee418299_0_39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00" name="Google Shape;9100;g254ee418299_0_39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9"/>
        <p:cNvGrpSpPr/>
        <p:nvPr/>
      </p:nvGrpSpPr>
      <p:grpSpPr>
        <a:xfrm>
          <a:off x="0" y="0"/>
          <a:ext cx="0" cy="0"/>
          <a:chOff x="0" y="0"/>
          <a:chExt cx="0" cy="0"/>
        </a:xfrm>
      </p:grpSpPr>
      <p:sp>
        <p:nvSpPr>
          <p:cNvPr id="9120" name="Google Shape;9120;g254ee418299_0_40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1" name="Google Shape;9121;g254ee418299_0_40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0"/>
        <p:cNvGrpSpPr/>
        <p:nvPr/>
      </p:nvGrpSpPr>
      <p:grpSpPr>
        <a:xfrm>
          <a:off x="0" y="0"/>
          <a:ext cx="0" cy="0"/>
          <a:chOff x="0" y="0"/>
          <a:chExt cx="0" cy="0"/>
        </a:xfrm>
      </p:grpSpPr>
      <p:sp>
        <p:nvSpPr>
          <p:cNvPr id="9141" name="Google Shape;9141;g254ee418299_0_40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42" name="Google Shape;9142;g254ee418299_0_40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3"/>
        <p:cNvGrpSpPr/>
        <p:nvPr/>
      </p:nvGrpSpPr>
      <p:grpSpPr>
        <a:xfrm>
          <a:off x="0" y="0"/>
          <a:ext cx="0" cy="0"/>
          <a:chOff x="0" y="0"/>
          <a:chExt cx="0" cy="0"/>
        </a:xfrm>
      </p:grpSpPr>
      <p:sp>
        <p:nvSpPr>
          <p:cNvPr id="9164" name="Google Shape;9164;g25337b0d3d8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65" name="Google Shape;9165;g25337b0d3d8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7"/>
        <p:cNvGrpSpPr/>
        <p:nvPr/>
      </p:nvGrpSpPr>
      <p:grpSpPr>
        <a:xfrm>
          <a:off x="0" y="0"/>
          <a:ext cx="0" cy="0"/>
          <a:chOff x="0" y="0"/>
          <a:chExt cx="0" cy="0"/>
        </a:xfrm>
      </p:grpSpPr>
      <p:sp>
        <p:nvSpPr>
          <p:cNvPr id="9188" name="Google Shape;9188;g254ee418299_0_40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89" name="Google Shape;9189;g254ee418299_0_40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3"/>
        <p:cNvGrpSpPr/>
        <p:nvPr/>
      </p:nvGrpSpPr>
      <p:grpSpPr>
        <a:xfrm>
          <a:off x="0" y="0"/>
          <a:ext cx="0" cy="0"/>
          <a:chOff x="0" y="0"/>
          <a:chExt cx="0" cy="0"/>
        </a:xfrm>
      </p:grpSpPr>
      <p:sp>
        <p:nvSpPr>
          <p:cNvPr id="9214" name="Google Shape;9214;g254ee418299_0_40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5" name="Google Shape;9215;g254ee418299_0_40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2"/>
        <p:cNvGrpSpPr/>
        <p:nvPr/>
      </p:nvGrpSpPr>
      <p:grpSpPr>
        <a:xfrm>
          <a:off x="0" y="0"/>
          <a:ext cx="0" cy="0"/>
          <a:chOff x="0" y="0"/>
          <a:chExt cx="0" cy="0"/>
        </a:xfrm>
      </p:grpSpPr>
      <p:sp>
        <p:nvSpPr>
          <p:cNvPr id="9243" name="Google Shape;9243;g254ee418299_0_38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44" name="Google Shape;9244;g254ee418299_0_38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2"/>
        <p:cNvGrpSpPr/>
        <p:nvPr/>
      </p:nvGrpSpPr>
      <p:grpSpPr>
        <a:xfrm>
          <a:off x="0" y="0"/>
          <a:ext cx="0" cy="0"/>
          <a:chOff x="0" y="0"/>
          <a:chExt cx="0" cy="0"/>
        </a:xfrm>
      </p:grpSpPr>
      <p:sp>
        <p:nvSpPr>
          <p:cNvPr id="9273" name="Google Shape;9273;g254ee418299_0_38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4" name="Google Shape;9274;g254ee418299_0_38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4"/>
        <p:cNvGrpSpPr/>
        <p:nvPr/>
      </p:nvGrpSpPr>
      <p:grpSpPr>
        <a:xfrm>
          <a:off x="0" y="0"/>
          <a:ext cx="0" cy="0"/>
          <a:chOff x="0" y="0"/>
          <a:chExt cx="0" cy="0"/>
        </a:xfrm>
      </p:grpSpPr>
      <p:sp>
        <p:nvSpPr>
          <p:cNvPr id="9305" name="Google Shape;9305;g254ee418299_0_38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6" name="Google Shape;9306;g254ee418299_0_38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7"/>
        <p:cNvGrpSpPr/>
        <p:nvPr/>
      </p:nvGrpSpPr>
      <p:grpSpPr>
        <a:xfrm>
          <a:off x="0" y="0"/>
          <a:ext cx="0" cy="0"/>
          <a:chOff x="0" y="0"/>
          <a:chExt cx="0" cy="0"/>
        </a:xfrm>
      </p:grpSpPr>
      <p:sp>
        <p:nvSpPr>
          <p:cNvPr id="9338" name="Google Shape;9338;g257175ff17c_0_50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39" name="Google Shape;9339;g257175ff17c_0_50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25337b0d3d8_0_4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25337b0d3d8_0_4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2"/>
        <p:cNvGrpSpPr/>
        <p:nvPr/>
      </p:nvGrpSpPr>
      <p:grpSpPr>
        <a:xfrm>
          <a:off x="0" y="0"/>
          <a:ext cx="0" cy="0"/>
          <a:chOff x="0" y="0"/>
          <a:chExt cx="0" cy="0"/>
        </a:xfrm>
      </p:grpSpPr>
      <p:sp>
        <p:nvSpPr>
          <p:cNvPr id="9373" name="Google Shape;9373;g254ee418299_0_37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74" name="Google Shape;9374;g254ee418299_0_37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1"/>
        <p:cNvGrpSpPr/>
        <p:nvPr/>
      </p:nvGrpSpPr>
      <p:grpSpPr>
        <a:xfrm>
          <a:off x="0" y="0"/>
          <a:ext cx="0" cy="0"/>
          <a:chOff x="0" y="0"/>
          <a:chExt cx="0" cy="0"/>
        </a:xfrm>
      </p:grpSpPr>
      <p:sp>
        <p:nvSpPr>
          <p:cNvPr id="9402" name="Google Shape;9402;g254ee418299_0_4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03" name="Google Shape;9403;g254ee418299_0_4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0"/>
        <p:cNvGrpSpPr/>
        <p:nvPr/>
      </p:nvGrpSpPr>
      <p:grpSpPr>
        <a:xfrm>
          <a:off x="0" y="0"/>
          <a:ext cx="0" cy="0"/>
          <a:chOff x="0" y="0"/>
          <a:chExt cx="0" cy="0"/>
        </a:xfrm>
      </p:grpSpPr>
      <p:sp>
        <p:nvSpPr>
          <p:cNvPr id="9431" name="Google Shape;9431;g257175ff17c_0_49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32" name="Google Shape;9432;g257175ff17c_0_49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9"/>
        <p:cNvGrpSpPr/>
        <p:nvPr/>
      </p:nvGrpSpPr>
      <p:grpSpPr>
        <a:xfrm>
          <a:off x="0" y="0"/>
          <a:ext cx="0" cy="0"/>
          <a:chOff x="0" y="0"/>
          <a:chExt cx="0" cy="0"/>
        </a:xfrm>
      </p:grpSpPr>
      <p:sp>
        <p:nvSpPr>
          <p:cNvPr id="9460" name="Google Shape;9460;g254ee418299_0_50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61" name="Google Shape;9461;g254ee418299_0_5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2"/>
        <p:cNvGrpSpPr/>
        <p:nvPr/>
      </p:nvGrpSpPr>
      <p:grpSpPr>
        <a:xfrm>
          <a:off x="0" y="0"/>
          <a:ext cx="0" cy="0"/>
          <a:chOff x="0" y="0"/>
          <a:chExt cx="0" cy="0"/>
        </a:xfrm>
      </p:grpSpPr>
      <p:sp>
        <p:nvSpPr>
          <p:cNvPr id="9493" name="Google Shape;9493;g254ee418299_0_49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4" name="Google Shape;9494;g254ee418299_0_49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5"/>
        <p:cNvGrpSpPr/>
        <p:nvPr/>
      </p:nvGrpSpPr>
      <p:grpSpPr>
        <a:xfrm>
          <a:off x="0" y="0"/>
          <a:ext cx="0" cy="0"/>
          <a:chOff x="0" y="0"/>
          <a:chExt cx="0" cy="0"/>
        </a:xfrm>
      </p:grpSpPr>
      <p:sp>
        <p:nvSpPr>
          <p:cNvPr id="9526" name="Google Shape;9526;g254ee418299_0_50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27" name="Google Shape;9527;g254ee418299_0_50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0"/>
        <p:cNvGrpSpPr/>
        <p:nvPr/>
      </p:nvGrpSpPr>
      <p:grpSpPr>
        <a:xfrm>
          <a:off x="0" y="0"/>
          <a:ext cx="0" cy="0"/>
          <a:chOff x="0" y="0"/>
          <a:chExt cx="0" cy="0"/>
        </a:xfrm>
      </p:grpSpPr>
      <p:sp>
        <p:nvSpPr>
          <p:cNvPr id="9561" name="Google Shape;9561;g257175ff17c_0_50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62" name="Google Shape;9562;g257175ff17c_0_5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5"/>
        <p:cNvGrpSpPr/>
        <p:nvPr/>
      </p:nvGrpSpPr>
      <p:grpSpPr>
        <a:xfrm>
          <a:off x="0" y="0"/>
          <a:ext cx="0" cy="0"/>
          <a:chOff x="0" y="0"/>
          <a:chExt cx="0" cy="0"/>
        </a:xfrm>
      </p:grpSpPr>
      <p:sp>
        <p:nvSpPr>
          <p:cNvPr id="9566" name="Google Shape;9566;g257175ff17c_0_50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67" name="Google Shape;9567;g257175ff17c_0_50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0"/>
        <p:cNvGrpSpPr/>
        <p:nvPr/>
      </p:nvGrpSpPr>
      <p:grpSpPr>
        <a:xfrm>
          <a:off x="0" y="0"/>
          <a:ext cx="0" cy="0"/>
          <a:chOff x="0" y="0"/>
          <a:chExt cx="0" cy="0"/>
        </a:xfrm>
      </p:grpSpPr>
      <p:sp>
        <p:nvSpPr>
          <p:cNvPr id="9571" name="Google Shape;9571;g257175ff17c_0_68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2" name="Google Shape;9572;g257175ff17c_0_68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9"/>
        <p:cNvGrpSpPr/>
        <p:nvPr/>
      </p:nvGrpSpPr>
      <p:grpSpPr>
        <a:xfrm>
          <a:off x="0" y="0"/>
          <a:ext cx="0" cy="0"/>
          <a:chOff x="0" y="0"/>
          <a:chExt cx="0" cy="0"/>
        </a:xfrm>
      </p:grpSpPr>
      <p:sp>
        <p:nvSpPr>
          <p:cNvPr id="9600" name="Google Shape;9600;g254ee418299_0_44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01" name="Google Shape;9601;g254ee418299_0_4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257175ff17c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257175ff17c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5"/>
        <p:cNvGrpSpPr/>
        <p:nvPr/>
      </p:nvGrpSpPr>
      <p:grpSpPr>
        <a:xfrm>
          <a:off x="0" y="0"/>
          <a:ext cx="0" cy="0"/>
          <a:chOff x="0" y="0"/>
          <a:chExt cx="0" cy="0"/>
        </a:xfrm>
      </p:grpSpPr>
      <p:sp>
        <p:nvSpPr>
          <p:cNvPr id="9626" name="Google Shape;9626;g257175ff17c_0_50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27" name="Google Shape;9627;g257175ff17c_0_50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2"/>
        <p:cNvGrpSpPr/>
        <p:nvPr/>
      </p:nvGrpSpPr>
      <p:grpSpPr>
        <a:xfrm>
          <a:off x="0" y="0"/>
          <a:ext cx="0" cy="0"/>
          <a:chOff x="0" y="0"/>
          <a:chExt cx="0" cy="0"/>
        </a:xfrm>
      </p:grpSpPr>
      <p:sp>
        <p:nvSpPr>
          <p:cNvPr id="9653" name="Google Shape;9653;g254ee418299_0_44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4" name="Google Shape;9654;g254ee418299_0_44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1"/>
        <p:cNvGrpSpPr/>
        <p:nvPr/>
      </p:nvGrpSpPr>
      <p:grpSpPr>
        <a:xfrm>
          <a:off x="0" y="0"/>
          <a:ext cx="0" cy="0"/>
          <a:chOff x="0" y="0"/>
          <a:chExt cx="0" cy="0"/>
        </a:xfrm>
      </p:grpSpPr>
      <p:sp>
        <p:nvSpPr>
          <p:cNvPr id="9682" name="Google Shape;9682;g254ee418299_0_43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3" name="Google Shape;9683;g254ee418299_0_4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1"/>
        <p:cNvGrpSpPr/>
        <p:nvPr/>
      </p:nvGrpSpPr>
      <p:grpSpPr>
        <a:xfrm>
          <a:off x="0" y="0"/>
          <a:ext cx="0" cy="0"/>
          <a:chOff x="0" y="0"/>
          <a:chExt cx="0" cy="0"/>
        </a:xfrm>
      </p:grpSpPr>
      <p:sp>
        <p:nvSpPr>
          <p:cNvPr id="9712" name="Google Shape;9712;g254ee418299_0_44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13" name="Google Shape;9713;g254ee418299_0_4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3"/>
        <p:cNvGrpSpPr/>
        <p:nvPr/>
      </p:nvGrpSpPr>
      <p:grpSpPr>
        <a:xfrm>
          <a:off x="0" y="0"/>
          <a:ext cx="0" cy="0"/>
          <a:chOff x="0" y="0"/>
          <a:chExt cx="0" cy="0"/>
        </a:xfrm>
      </p:grpSpPr>
      <p:sp>
        <p:nvSpPr>
          <p:cNvPr id="9744" name="Google Shape;9744;g254ee418299_0_43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45" name="Google Shape;9745;g254ee418299_0_4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8"/>
        <p:cNvGrpSpPr/>
        <p:nvPr/>
      </p:nvGrpSpPr>
      <p:grpSpPr>
        <a:xfrm>
          <a:off x="0" y="0"/>
          <a:ext cx="0" cy="0"/>
          <a:chOff x="0" y="0"/>
          <a:chExt cx="0" cy="0"/>
        </a:xfrm>
      </p:grpSpPr>
      <p:sp>
        <p:nvSpPr>
          <p:cNvPr id="9779" name="Google Shape;9779;g254ee418299_0_43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0" name="Google Shape;9780;g254ee418299_0_4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4"/>
        <p:cNvGrpSpPr/>
        <p:nvPr/>
      </p:nvGrpSpPr>
      <p:grpSpPr>
        <a:xfrm>
          <a:off x="0" y="0"/>
          <a:ext cx="0" cy="0"/>
          <a:chOff x="0" y="0"/>
          <a:chExt cx="0" cy="0"/>
        </a:xfrm>
      </p:grpSpPr>
      <p:sp>
        <p:nvSpPr>
          <p:cNvPr id="9815" name="Google Shape;9815;g254ee418299_0_42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16" name="Google Shape;9816;g254ee418299_0_4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2"/>
        <p:cNvGrpSpPr/>
        <p:nvPr/>
      </p:nvGrpSpPr>
      <p:grpSpPr>
        <a:xfrm>
          <a:off x="0" y="0"/>
          <a:ext cx="0" cy="0"/>
          <a:chOff x="0" y="0"/>
          <a:chExt cx="0" cy="0"/>
        </a:xfrm>
      </p:grpSpPr>
      <p:sp>
        <p:nvSpPr>
          <p:cNvPr id="9853" name="Google Shape;9853;g254ee418299_0_42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54" name="Google Shape;9854;g254ee418299_0_4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1"/>
        <p:cNvGrpSpPr/>
        <p:nvPr/>
      </p:nvGrpSpPr>
      <p:grpSpPr>
        <a:xfrm>
          <a:off x="0" y="0"/>
          <a:ext cx="0" cy="0"/>
          <a:chOff x="0" y="0"/>
          <a:chExt cx="0" cy="0"/>
        </a:xfrm>
      </p:grpSpPr>
      <p:sp>
        <p:nvSpPr>
          <p:cNvPr id="9892" name="Google Shape;9892;g254ee418299_0_42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93" name="Google Shape;9893;g254ee418299_0_4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2"/>
        <p:cNvGrpSpPr/>
        <p:nvPr/>
      </p:nvGrpSpPr>
      <p:grpSpPr>
        <a:xfrm>
          <a:off x="0" y="0"/>
          <a:ext cx="0" cy="0"/>
          <a:chOff x="0" y="0"/>
          <a:chExt cx="0" cy="0"/>
        </a:xfrm>
      </p:grpSpPr>
      <p:sp>
        <p:nvSpPr>
          <p:cNvPr id="9933" name="Google Shape;9933;g254ee418299_0_53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34" name="Google Shape;9934;g254ee418299_0_5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254ee418299_0_7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254ee418299_0_7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3"/>
        <p:cNvGrpSpPr/>
        <p:nvPr/>
      </p:nvGrpSpPr>
      <p:grpSpPr>
        <a:xfrm>
          <a:off x="0" y="0"/>
          <a:ext cx="0" cy="0"/>
          <a:chOff x="0" y="0"/>
          <a:chExt cx="0" cy="0"/>
        </a:xfrm>
      </p:grpSpPr>
      <p:sp>
        <p:nvSpPr>
          <p:cNvPr id="9974" name="Google Shape;9974;g257175ff17c_0_52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75" name="Google Shape;9975;g257175ff17c_0_5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4"/>
        <p:cNvGrpSpPr/>
        <p:nvPr/>
      </p:nvGrpSpPr>
      <p:grpSpPr>
        <a:xfrm>
          <a:off x="0" y="0"/>
          <a:ext cx="0" cy="0"/>
          <a:chOff x="0" y="0"/>
          <a:chExt cx="0" cy="0"/>
        </a:xfrm>
      </p:grpSpPr>
      <p:sp>
        <p:nvSpPr>
          <p:cNvPr id="10015" name="Google Shape;10015;g257175ff17c_0_51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16" name="Google Shape;10016;g257175ff17c_0_5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5"/>
        <p:cNvGrpSpPr/>
        <p:nvPr/>
      </p:nvGrpSpPr>
      <p:grpSpPr>
        <a:xfrm>
          <a:off x="0" y="0"/>
          <a:ext cx="0" cy="0"/>
          <a:chOff x="0" y="0"/>
          <a:chExt cx="0" cy="0"/>
        </a:xfrm>
      </p:grpSpPr>
      <p:sp>
        <p:nvSpPr>
          <p:cNvPr id="10056" name="Google Shape;10056;g257175ff17c_0_51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57" name="Google Shape;10057;g257175ff17c_0_5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6"/>
        <p:cNvGrpSpPr/>
        <p:nvPr/>
      </p:nvGrpSpPr>
      <p:grpSpPr>
        <a:xfrm>
          <a:off x="0" y="0"/>
          <a:ext cx="0" cy="0"/>
          <a:chOff x="0" y="0"/>
          <a:chExt cx="0" cy="0"/>
        </a:xfrm>
      </p:grpSpPr>
      <p:sp>
        <p:nvSpPr>
          <p:cNvPr id="10097" name="Google Shape;10097;g257175ff17c_0_5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98" name="Google Shape;10098;g257175ff17c_0_5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7"/>
        <p:cNvGrpSpPr/>
        <p:nvPr/>
      </p:nvGrpSpPr>
      <p:grpSpPr>
        <a:xfrm>
          <a:off x="0" y="0"/>
          <a:ext cx="0" cy="0"/>
          <a:chOff x="0" y="0"/>
          <a:chExt cx="0" cy="0"/>
        </a:xfrm>
      </p:grpSpPr>
      <p:sp>
        <p:nvSpPr>
          <p:cNvPr id="10138" name="Google Shape;10138;g257175ff17c_0_50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39" name="Google Shape;10139;g257175ff17c_0_50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8"/>
        <p:cNvGrpSpPr/>
        <p:nvPr/>
      </p:nvGrpSpPr>
      <p:grpSpPr>
        <a:xfrm>
          <a:off x="0" y="0"/>
          <a:ext cx="0" cy="0"/>
          <a:chOff x="0" y="0"/>
          <a:chExt cx="0" cy="0"/>
        </a:xfrm>
      </p:grpSpPr>
      <p:sp>
        <p:nvSpPr>
          <p:cNvPr id="10179" name="Google Shape;10179;g257175ff17c_0_53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0" name="Google Shape;10180;g257175ff17c_0_5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9"/>
        <p:cNvGrpSpPr/>
        <p:nvPr/>
      </p:nvGrpSpPr>
      <p:grpSpPr>
        <a:xfrm>
          <a:off x="0" y="0"/>
          <a:ext cx="0" cy="0"/>
          <a:chOff x="0" y="0"/>
          <a:chExt cx="0" cy="0"/>
        </a:xfrm>
      </p:grpSpPr>
      <p:sp>
        <p:nvSpPr>
          <p:cNvPr id="10220" name="Google Shape;10220;g257175ff17c_0_103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21" name="Google Shape;10221;g257175ff17c_0_10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7"/>
        <p:cNvGrpSpPr/>
        <p:nvPr/>
      </p:nvGrpSpPr>
      <p:grpSpPr>
        <a:xfrm>
          <a:off x="0" y="0"/>
          <a:ext cx="0" cy="0"/>
          <a:chOff x="0" y="0"/>
          <a:chExt cx="0" cy="0"/>
        </a:xfrm>
      </p:grpSpPr>
      <p:sp>
        <p:nvSpPr>
          <p:cNvPr id="10248" name="Google Shape;10248;g257175ff17c_0_53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49" name="Google Shape;10249;g257175ff17c_0_5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2"/>
        <p:cNvGrpSpPr/>
        <p:nvPr/>
      </p:nvGrpSpPr>
      <p:grpSpPr>
        <a:xfrm>
          <a:off x="0" y="0"/>
          <a:ext cx="0" cy="0"/>
          <a:chOff x="0" y="0"/>
          <a:chExt cx="0" cy="0"/>
        </a:xfrm>
      </p:grpSpPr>
      <p:sp>
        <p:nvSpPr>
          <p:cNvPr id="10253" name="Google Shape;10253;g257175ff17c_0_53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4" name="Google Shape;10254;g257175ff17c_0_5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7"/>
        <p:cNvGrpSpPr/>
        <p:nvPr/>
      </p:nvGrpSpPr>
      <p:grpSpPr>
        <a:xfrm>
          <a:off x="0" y="0"/>
          <a:ext cx="0" cy="0"/>
          <a:chOff x="0" y="0"/>
          <a:chExt cx="0" cy="0"/>
        </a:xfrm>
      </p:grpSpPr>
      <p:sp>
        <p:nvSpPr>
          <p:cNvPr id="10258" name="Google Shape;10258;g257175ff17c_0_69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9" name="Google Shape;10259;g257175ff17c_0_69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257175ff17c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257175ff17c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1"/>
        <p:cNvGrpSpPr/>
        <p:nvPr/>
      </p:nvGrpSpPr>
      <p:grpSpPr>
        <a:xfrm>
          <a:off x="0" y="0"/>
          <a:ext cx="0" cy="0"/>
          <a:chOff x="0" y="0"/>
          <a:chExt cx="0" cy="0"/>
        </a:xfrm>
      </p:grpSpPr>
      <p:sp>
        <p:nvSpPr>
          <p:cNvPr id="10282" name="Google Shape;10282;g257175ff17c_0_118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83" name="Google Shape;10283;g257175ff17c_0_11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5"/>
        <p:cNvGrpSpPr/>
        <p:nvPr/>
      </p:nvGrpSpPr>
      <p:grpSpPr>
        <a:xfrm>
          <a:off x="0" y="0"/>
          <a:ext cx="0" cy="0"/>
          <a:chOff x="0" y="0"/>
          <a:chExt cx="0" cy="0"/>
        </a:xfrm>
      </p:grpSpPr>
      <p:sp>
        <p:nvSpPr>
          <p:cNvPr id="10306" name="Google Shape;10306;g25337b0d3d8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07" name="Google Shape;10307;g25337b0d3d8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6"/>
        <p:cNvGrpSpPr/>
        <p:nvPr/>
      </p:nvGrpSpPr>
      <p:grpSpPr>
        <a:xfrm>
          <a:off x="0" y="0"/>
          <a:ext cx="0" cy="0"/>
          <a:chOff x="0" y="0"/>
          <a:chExt cx="0" cy="0"/>
        </a:xfrm>
      </p:grpSpPr>
      <p:sp>
        <p:nvSpPr>
          <p:cNvPr id="10337" name="Google Shape;10337;g254ee418299_0_55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8" name="Google Shape;10338;g254ee418299_0_55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8"/>
        <p:cNvGrpSpPr/>
        <p:nvPr/>
      </p:nvGrpSpPr>
      <p:grpSpPr>
        <a:xfrm>
          <a:off x="0" y="0"/>
          <a:ext cx="0" cy="0"/>
          <a:chOff x="0" y="0"/>
          <a:chExt cx="0" cy="0"/>
        </a:xfrm>
      </p:grpSpPr>
      <p:sp>
        <p:nvSpPr>
          <p:cNvPr id="10369" name="Google Shape;10369;g254ee418299_0_55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0" name="Google Shape;10370;g254ee418299_0_55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2"/>
        <p:cNvGrpSpPr/>
        <p:nvPr/>
      </p:nvGrpSpPr>
      <p:grpSpPr>
        <a:xfrm>
          <a:off x="0" y="0"/>
          <a:ext cx="0" cy="0"/>
          <a:chOff x="0" y="0"/>
          <a:chExt cx="0" cy="0"/>
        </a:xfrm>
      </p:grpSpPr>
      <p:sp>
        <p:nvSpPr>
          <p:cNvPr id="10403" name="Google Shape;10403;g254ee418299_0_55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04" name="Google Shape;10404;g254ee418299_0_55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7"/>
        <p:cNvGrpSpPr/>
        <p:nvPr/>
      </p:nvGrpSpPr>
      <p:grpSpPr>
        <a:xfrm>
          <a:off x="0" y="0"/>
          <a:ext cx="0" cy="0"/>
          <a:chOff x="0" y="0"/>
          <a:chExt cx="0" cy="0"/>
        </a:xfrm>
      </p:grpSpPr>
      <p:sp>
        <p:nvSpPr>
          <p:cNvPr id="10438" name="Google Shape;10438;g254ee418299_0_55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39" name="Google Shape;10439;g254ee418299_0_55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4"/>
        <p:cNvGrpSpPr/>
        <p:nvPr/>
      </p:nvGrpSpPr>
      <p:grpSpPr>
        <a:xfrm>
          <a:off x="0" y="0"/>
          <a:ext cx="0" cy="0"/>
          <a:chOff x="0" y="0"/>
          <a:chExt cx="0" cy="0"/>
        </a:xfrm>
      </p:grpSpPr>
      <p:sp>
        <p:nvSpPr>
          <p:cNvPr id="10475" name="Google Shape;10475;g254ee418299_0_54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76" name="Google Shape;10476;g254ee418299_0_54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2"/>
        <p:cNvGrpSpPr/>
        <p:nvPr/>
      </p:nvGrpSpPr>
      <p:grpSpPr>
        <a:xfrm>
          <a:off x="0" y="0"/>
          <a:ext cx="0" cy="0"/>
          <a:chOff x="0" y="0"/>
          <a:chExt cx="0" cy="0"/>
        </a:xfrm>
      </p:grpSpPr>
      <p:sp>
        <p:nvSpPr>
          <p:cNvPr id="10513" name="Google Shape;10513;g254ee418299_0_54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14" name="Google Shape;10514;g254ee418299_0_5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2"/>
        <p:cNvGrpSpPr/>
        <p:nvPr/>
      </p:nvGrpSpPr>
      <p:grpSpPr>
        <a:xfrm>
          <a:off x="0" y="0"/>
          <a:ext cx="0" cy="0"/>
          <a:chOff x="0" y="0"/>
          <a:chExt cx="0" cy="0"/>
        </a:xfrm>
      </p:grpSpPr>
      <p:sp>
        <p:nvSpPr>
          <p:cNvPr id="10553" name="Google Shape;10553;g254ee418299_0_56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54" name="Google Shape;10554;g254ee418299_0_56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2"/>
        <p:cNvGrpSpPr/>
        <p:nvPr/>
      </p:nvGrpSpPr>
      <p:grpSpPr>
        <a:xfrm>
          <a:off x="0" y="0"/>
          <a:ext cx="0" cy="0"/>
          <a:chOff x="0" y="0"/>
          <a:chExt cx="0" cy="0"/>
        </a:xfrm>
      </p:grpSpPr>
      <p:sp>
        <p:nvSpPr>
          <p:cNvPr id="10593" name="Google Shape;10593;g254ee418299_0_57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94" name="Google Shape;10594;g254ee418299_0_5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25447354833_0_2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25447354833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257175ff17c_0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257175ff17c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2"/>
        <p:cNvGrpSpPr/>
        <p:nvPr/>
      </p:nvGrpSpPr>
      <p:grpSpPr>
        <a:xfrm>
          <a:off x="0" y="0"/>
          <a:ext cx="0" cy="0"/>
          <a:chOff x="0" y="0"/>
          <a:chExt cx="0" cy="0"/>
        </a:xfrm>
      </p:grpSpPr>
      <p:sp>
        <p:nvSpPr>
          <p:cNvPr id="10633" name="Google Shape;10633;g257175ff17c_0_54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34" name="Google Shape;10634;g257175ff17c_0_54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2"/>
        <p:cNvGrpSpPr/>
        <p:nvPr/>
      </p:nvGrpSpPr>
      <p:grpSpPr>
        <a:xfrm>
          <a:off x="0" y="0"/>
          <a:ext cx="0" cy="0"/>
          <a:chOff x="0" y="0"/>
          <a:chExt cx="0" cy="0"/>
        </a:xfrm>
      </p:grpSpPr>
      <p:sp>
        <p:nvSpPr>
          <p:cNvPr id="10673" name="Google Shape;10673;g257175ff17c_0_55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74" name="Google Shape;10674;g257175ff17c_0_55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2"/>
        <p:cNvGrpSpPr/>
        <p:nvPr/>
      </p:nvGrpSpPr>
      <p:grpSpPr>
        <a:xfrm>
          <a:off x="0" y="0"/>
          <a:ext cx="0" cy="0"/>
          <a:chOff x="0" y="0"/>
          <a:chExt cx="0" cy="0"/>
        </a:xfrm>
      </p:grpSpPr>
      <p:sp>
        <p:nvSpPr>
          <p:cNvPr id="10713" name="Google Shape;10713;g257175ff17c_0_55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14" name="Google Shape;10714;g257175ff17c_0_55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2"/>
        <p:cNvGrpSpPr/>
        <p:nvPr/>
      </p:nvGrpSpPr>
      <p:grpSpPr>
        <a:xfrm>
          <a:off x="0" y="0"/>
          <a:ext cx="0" cy="0"/>
          <a:chOff x="0" y="0"/>
          <a:chExt cx="0" cy="0"/>
        </a:xfrm>
      </p:grpSpPr>
      <p:sp>
        <p:nvSpPr>
          <p:cNvPr id="10753" name="Google Shape;10753;g257175ff17c_0_55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54" name="Google Shape;10754;g257175ff17c_0_55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2"/>
        <p:cNvGrpSpPr/>
        <p:nvPr/>
      </p:nvGrpSpPr>
      <p:grpSpPr>
        <a:xfrm>
          <a:off x="0" y="0"/>
          <a:ext cx="0" cy="0"/>
          <a:chOff x="0" y="0"/>
          <a:chExt cx="0" cy="0"/>
        </a:xfrm>
      </p:grpSpPr>
      <p:sp>
        <p:nvSpPr>
          <p:cNvPr id="10793" name="Google Shape;10793;g257175ff17c_0_56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94" name="Google Shape;10794;g257175ff17c_0_5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2"/>
        <p:cNvGrpSpPr/>
        <p:nvPr/>
      </p:nvGrpSpPr>
      <p:grpSpPr>
        <a:xfrm>
          <a:off x="0" y="0"/>
          <a:ext cx="0" cy="0"/>
          <a:chOff x="0" y="0"/>
          <a:chExt cx="0" cy="0"/>
        </a:xfrm>
      </p:grpSpPr>
      <p:sp>
        <p:nvSpPr>
          <p:cNvPr id="10833" name="Google Shape;10833;g257175ff17c_0_56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34" name="Google Shape;10834;g257175ff17c_0_56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2"/>
        <p:cNvGrpSpPr/>
        <p:nvPr/>
      </p:nvGrpSpPr>
      <p:grpSpPr>
        <a:xfrm>
          <a:off x="0" y="0"/>
          <a:ext cx="0" cy="0"/>
          <a:chOff x="0" y="0"/>
          <a:chExt cx="0" cy="0"/>
        </a:xfrm>
      </p:grpSpPr>
      <p:sp>
        <p:nvSpPr>
          <p:cNvPr id="10873" name="Google Shape;10873;g257175ff17c_0_56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74" name="Google Shape;10874;g257175ff17c_0_5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2"/>
        <p:cNvGrpSpPr/>
        <p:nvPr/>
      </p:nvGrpSpPr>
      <p:grpSpPr>
        <a:xfrm>
          <a:off x="0" y="0"/>
          <a:ext cx="0" cy="0"/>
          <a:chOff x="0" y="0"/>
          <a:chExt cx="0" cy="0"/>
        </a:xfrm>
      </p:grpSpPr>
      <p:sp>
        <p:nvSpPr>
          <p:cNvPr id="10913" name="Google Shape;10913;g257175ff17c_0_104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14" name="Google Shape;10914;g257175ff17c_0_10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1"/>
        <p:cNvGrpSpPr/>
        <p:nvPr/>
      </p:nvGrpSpPr>
      <p:grpSpPr>
        <a:xfrm>
          <a:off x="0" y="0"/>
          <a:ext cx="0" cy="0"/>
          <a:chOff x="0" y="0"/>
          <a:chExt cx="0" cy="0"/>
        </a:xfrm>
      </p:grpSpPr>
      <p:sp>
        <p:nvSpPr>
          <p:cNvPr id="10942" name="Google Shape;10942;g254ee418299_0_57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43" name="Google Shape;10943;g254ee418299_0_57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9"/>
        <p:cNvGrpSpPr/>
        <p:nvPr/>
      </p:nvGrpSpPr>
      <p:grpSpPr>
        <a:xfrm>
          <a:off x="0" y="0"/>
          <a:ext cx="0" cy="0"/>
          <a:chOff x="0" y="0"/>
          <a:chExt cx="0" cy="0"/>
        </a:xfrm>
      </p:grpSpPr>
      <p:sp>
        <p:nvSpPr>
          <p:cNvPr id="11030" name="Google Shape;11030;g254ee418299_0_60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31" name="Google Shape;11031;g254ee418299_0_60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257175ff17c_0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257175ff17c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3"/>
        <p:cNvGrpSpPr/>
        <p:nvPr/>
      </p:nvGrpSpPr>
      <p:grpSpPr>
        <a:xfrm>
          <a:off x="0" y="0"/>
          <a:ext cx="0" cy="0"/>
          <a:chOff x="0" y="0"/>
          <a:chExt cx="0" cy="0"/>
        </a:xfrm>
      </p:grpSpPr>
      <p:sp>
        <p:nvSpPr>
          <p:cNvPr id="11124" name="Google Shape;11124;g254ee418299_0_65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5" name="Google Shape;11125;g254ee418299_0_65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5"/>
        <p:cNvGrpSpPr/>
        <p:nvPr/>
      </p:nvGrpSpPr>
      <p:grpSpPr>
        <a:xfrm>
          <a:off x="0" y="0"/>
          <a:ext cx="0" cy="0"/>
          <a:chOff x="0" y="0"/>
          <a:chExt cx="0" cy="0"/>
        </a:xfrm>
      </p:grpSpPr>
      <p:sp>
        <p:nvSpPr>
          <p:cNvPr id="11216" name="Google Shape;11216;g254ee418299_0_61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7" name="Google Shape;11217;g254ee418299_0_6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8"/>
        <p:cNvGrpSpPr/>
        <p:nvPr/>
      </p:nvGrpSpPr>
      <p:grpSpPr>
        <a:xfrm>
          <a:off x="0" y="0"/>
          <a:ext cx="0" cy="0"/>
          <a:chOff x="0" y="0"/>
          <a:chExt cx="0" cy="0"/>
        </a:xfrm>
      </p:grpSpPr>
      <p:sp>
        <p:nvSpPr>
          <p:cNvPr id="11309" name="Google Shape;11309;g254ee418299_0_66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0" name="Google Shape;11310;g254ee418299_0_66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3"/>
        <p:cNvGrpSpPr/>
        <p:nvPr/>
      </p:nvGrpSpPr>
      <p:grpSpPr>
        <a:xfrm>
          <a:off x="0" y="0"/>
          <a:ext cx="0" cy="0"/>
          <a:chOff x="0" y="0"/>
          <a:chExt cx="0" cy="0"/>
        </a:xfrm>
      </p:grpSpPr>
      <p:sp>
        <p:nvSpPr>
          <p:cNvPr id="11404" name="Google Shape;11404;g254ee418299_0_62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05" name="Google Shape;11405;g254ee418299_0_6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5"/>
        <p:cNvGrpSpPr/>
        <p:nvPr/>
      </p:nvGrpSpPr>
      <p:grpSpPr>
        <a:xfrm>
          <a:off x="0" y="0"/>
          <a:ext cx="0" cy="0"/>
          <a:chOff x="0" y="0"/>
          <a:chExt cx="0" cy="0"/>
        </a:xfrm>
      </p:grpSpPr>
      <p:sp>
        <p:nvSpPr>
          <p:cNvPr id="11496" name="Google Shape;11496;g254ee418299_0_64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7" name="Google Shape;11497;g254ee418299_0_64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5"/>
        <p:cNvGrpSpPr/>
        <p:nvPr/>
      </p:nvGrpSpPr>
      <p:grpSpPr>
        <a:xfrm>
          <a:off x="0" y="0"/>
          <a:ext cx="0" cy="0"/>
          <a:chOff x="0" y="0"/>
          <a:chExt cx="0" cy="0"/>
        </a:xfrm>
      </p:grpSpPr>
      <p:sp>
        <p:nvSpPr>
          <p:cNvPr id="11586" name="Google Shape;11586;g254ee418299_0_63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87" name="Google Shape;11587;g254ee418299_0_6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0"/>
        <p:cNvGrpSpPr/>
        <p:nvPr/>
      </p:nvGrpSpPr>
      <p:grpSpPr>
        <a:xfrm>
          <a:off x="0" y="0"/>
          <a:ext cx="0" cy="0"/>
          <a:chOff x="0" y="0"/>
          <a:chExt cx="0" cy="0"/>
        </a:xfrm>
      </p:grpSpPr>
      <p:sp>
        <p:nvSpPr>
          <p:cNvPr id="11681" name="Google Shape;11681;g257175ff17c_0_56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2" name="Google Shape;11682;g257175ff17c_0_56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0"/>
        <p:cNvGrpSpPr/>
        <p:nvPr/>
      </p:nvGrpSpPr>
      <p:grpSpPr>
        <a:xfrm>
          <a:off x="0" y="0"/>
          <a:ext cx="0" cy="0"/>
          <a:chOff x="0" y="0"/>
          <a:chExt cx="0" cy="0"/>
        </a:xfrm>
      </p:grpSpPr>
      <p:sp>
        <p:nvSpPr>
          <p:cNvPr id="11771" name="Google Shape;11771;g25337b0d3d8_0_23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72" name="Google Shape;11772;g25337b0d3d8_0_2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6"/>
        <p:cNvGrpSpPr/>
        <p:nvPr/>
      </p:nvGrpSpPr>
      <p:grpSpPr>
        <a:xfrm>
          <a:off x="0" y="0"/>
          <a:ext cx="0" cy="0"/>
          <a:chOff x="0" y="0"/>
          <a:chExt cx="0" cy="0"/>
        </a:xfrm>
      </p:grpSpPr>
      <p:sp>
        <p:nvSpPr>
          <p:cNvPr id="11777" name="Google Shape;11777;g257175ff17c_0_58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78" name="Google Shape;11778;g257175ff17c_0_58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9"/>
        <p:cNvGrpSpPr/>
        <p:nvPr/>
      </p:nvGrpSpPr>
      <p:grpSpPr>
        <a:xfrm>
          <a:off x="0" y="0"/>
          <a:ext cx="0" cy="0"/>
          <a:chOff x="0" y="0"/>
          <a:chExt cx="0" cy="0"/>
        </a:xfrm>
      </p:grpSpPr>
      <p:sp>
        <p:nvSpPr>
          <p:cNvPr id="11870" name="Google Shape;11870;g257175ff17c_0_58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71" name="Google Shape;11871;g257175ff17c_0_58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257175ff17c_0_100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257175ff17c_0_100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13"/>
        <p:cNvGrpSpPr/>
        <p:nvPr/>
      </p:nvGrpSpPr>
      <p:grpSpPr>
        <a:xfrm>
          <a:off x="0" y="0"/>
          <a:ext cx="0" cy="0"/>
          <a:chOff x="0" y="0"/>
          <a:chExt cx="0" cy="0"/>
        </a:xfrm>
      </p:grpSpPr>
      <p:sp>
        <p:nvSpPr>
          <p:cNvPr id="11914" name="Google Shape;11914;g257175ff17c_0_57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15" name="Google Shape;11915;g257175ff17c_0_57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1"/>
        <p:cNvGrpSpPr/>
        <p:nvPr/>
      </p:nvGrpSpPr>
      <p:grpSpPr>
        <a:xfrm>
          <a:off x="0" y="0"/>
          <a:ext cx="0" cy="0"/>
          <a:chOff x="0" y="0"/>
          <a:chExt cx="0" cy="0"/>
        </a:xfrm>
      </p:grpSpPr>
      <p:sp>
        <p:nvSpPr>
          <p:cNvPr id="11922" name="Google Shape;11922;g254ee418299_0_80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3" name="Google Shape;11923;g254ee418299_0_8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9"/>
        <p:cNvGrpSpPr/>
        <p:nvPr/>
      </p:nvGrpSpPr>
      <p:grpSpPr>
        <a:xfrm>
          <a:off x="0" y="0"/>
          <a:ext cx="0" cy="0"/>
          <a:chOff x="0" y="0"/>
          <a:chExt cx="0" cy="0"/>
        </a:xfrm>
      </p:grpSpPr>
      <p:sp>
        <p:nvSpPr>
          <p:cNvPr id="11930" name="Google Shape;11930;g254ee418299_0_80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31" name="Google Shape;11931;g254ee418299_0_80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7"/>
        <p:cNvGrpSpPr/>
        <p:nvPr/>
      </p:nvGrpSpPr>
      <p:grpSpPr>
        <a:xfrm>
          <a:off x="0" y="0"/>
          <a:ext cx="0" cy="0"/>
          <a:chOff x="0" y="0"/>
          <a:chExt cx="0" cy="0"/>
        </a:xfrm>
      </p:grpSpPr>
      <p:sp>
        <p:nvSpPr>
          <p:cNvPr id="11938" name="Google Shape;11938;g254ee418299_0_80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39" name="Google Shape;11939;g254ee418299_0_80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45"/>
        <p:cNvGrpSpPr/>
        <p:nvPr/>
      </p:nvGrpSpPr>
      <p:grpSpPr>
        <a:xfrm>
          <a:off x="0" y="0"/>
          <a:ext cx="0" cy="0"/>
          <a:chOff x="0" y="0"/>
          <a:chExt cx="0" cy="0"/>
        </a:xfrm>
      </p:grpSpPr>
      <p:sp>
        <p:nvSpPr>
          <p:cNvPr id="11946" name="Google Shape;11946;g254ee418299_0_80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47" name="Google Shape;11947;g254ee418299_0_80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4"/>
        <p:cNvGrpSpPr/>
        <p:nvPr/>
      </p:nvGrpSpPr>
      <p:grpSpPr>
        <a:xfrm>
          <a:off x="0" y="0"/>
          <a:ext cx="0" cy="0"/>
          <a:chOff x="0" y="0"/>
          <a:chExt cx="0" cy="0"/>
        </a:xfrm>
      </p:grpSpPr>
      <p:sp>
        <p:nvSpPr>
          <p:cNvPr id="11955" name="Google Shape;11955;g254ee418299_0_80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56" name="Google Shape;11956;g254ee418299_0_80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7"/>
        <p:cNvGrpSpPr/>
        <p:nvPr/>
      </p:nvGrpSpPr>
      <p:grpSpPr>
        <a:xfrm>
          <a:off x="0" y="0"/>
          <a:ext cx="0" cy="0"/>
          <a:chOff x="0" y="0"/>
          <a:chExt cx="0" cy="0"/>
        </a:xfrm>
      </p:grpSpPr>
      <p:sp>
        <p:nvSpPr>
          <p:cNvPr id="11968" name="Google Shape;11968;g254ee418299_0_8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69" name="Google Shape;11969;g254ee418299_0_8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78"/>
        <p:cNvGrpSpPr/>
        <p:nvPr/>
      </p:nvGrpSpPr>
      <p:grpSpPr>
        <a:xfrm>
          <a:off x="0" y="0"/>
          <a:ext cx="0" cy="0"/>
          <a:chOff x="0" y="0"/>
          <a:chExt cx="0" cy="0"/>
        </a:xfrm>
      </p:grpSpPr>
      <p:sp>
        <p:nvSpPr>
          <p:cNvPr id="11979" name="Google Shape;11979;g25337b0d3d8_0_12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0" name="Google Shape;11980;g25337b0d3d8_0_1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2"/>
        <p:cNvGrpSpPr/>
        <p:nvPr/>
      </p:nvGrpSpPr>
      <p:grpSpPr>
        <a:xfrm>
          <a:off x="0" y="0"/>
          <a:ext cx="0" cy="0"/>
          <a:chOff x="0" y="0"/>
          <a:chExt cx="0" cy="0"/>
        </a:xfrm>
      </p:grpSpPr>
      <p:sp>
        <p:nvSpPr>
          <p:cNvPr id="11993" name="Google Shape;11993;g254ee418299_0_8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94" name="Google Shape;11994;g254ee418299_0_8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4"/>
        <p:cNvGrpSpPr/>
        <p:nvPr/>
      </p:nvGrpSpPr>
      <p:grpSpPr>
        <a:xfrm>
          <a:off x="0" y="0"/>
          <a:ext cx="0" cy="0"/>
          <a:chOff x="0" y="0"/>
          <a:chExt cx="0" cy="0"/>
        </a:xfrm>
      </p:grpSpPr>
      <p:sp>
        <p:nvSpPr>
          <p:cNvPr id="12015" name="Google Shape;12015;g254ee418299_0_78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16" name="Google Shape;12016;g254ee418299_0_7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25447354833_0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25447354833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0"/>
        <p:cNvGrpSpPr/>
        <p:nvPr/>
      </p:nvGrpSpPr>
      <p:grpSpPr>
        <a:xfrm>
          <a:off x="0" y="0"/>
          <a:ext cx="0" cy="0"/>
          <a:chOff x="0" y="0"/>
          <a:chExt cx="0" cy="0"/>
        </a:xfrm>
      </p:grpSpPr>
      <p:sp>
        <p:nvSpPr>
          <p:cNvPr id="12031" name="Google Shape;12031;g254ee418299_0_79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32" name="Google Shape;12032;g254ee418299_0_79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6"/>
        <p:cNvGrpSpPr/>
        <p:nvPr/>
      </p:nvGrpSpPr>
      <p:grpSpPr>
        <a:xfrm>
          <a:off x="0" y="0"/>
          <a:ext cx="0" cy="0"/>
          <a:chOff x="0" y="0"/>
          <a:chExt cx="0" cy="0"/>
        </a:xfrm>
      </p:grpSpPr>
      <p:sp>
        <p:nvSpPr>
          <p:cNvPr id="12047" name="Google Shape;12047;g254ee418299_0_79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48" name="Google Shape;12048;g254ee418299_0_79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7"/>
        <p:cNvGrpSpPr/>
        <p:nvPr/>
      </p:nvGrpSpPr>
      <p:grpSpPr>
        <a:xfrm>
          <a:off x="0" y="0"/>
          <a:ext cx="0" cy="0"/>
          <a:chOff x="0" y="0"/>
          <a:chExt cx="0" cy="0"/>
        </a:xfrm>
      </p:grpSpPr>
      <p:sp>
        <p:nvSpPr>
          <p:cNvPr id="12068" name="Google Shape;12068;g254ee418299_0_80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69" name="Google Shape;12069;g254ee418299_0_80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4"/>
        <p:cNvGrpSpPr/>
        <p:nvPr/>
      </p:nvGrpSpPr>
      <p:grpSpPr>
        <a:xfrm>
          <a:off x="0" y="0"/>
          <a:ext cx="0" cy="0"/>
          <a:chOff x="0" y="0"/>
          <a:chExt cx="0" cy="0"/>
        </a:xfrm>
      </p:grpSpPr>
      <p:sp>
        <p:nvSpPr>
          <p:cNvPr id="12085" name="Google Shape;12085;g257175ff17c_0_59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6" name="Google Shape;12086;g257175ff17c_0_59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5"/>
        <p:cNvGrpSpPr/>
        <p:nvPr/>
      </p:nvGrpSpPr>
      <p:grpSpPr>
        <a:xfrm>
          <a:off x="0" y="0"/>
          <a:ext cx="0" cy="0"/>
          <a:chOff x="0" y="0"/>
          <a:chExt cx="0" cy="0"/>
        </a:xfrm>
      </p:grpSpPr>
      <p:sp>
        <p:nvSpPr>
          <p:cNvPr id="12096" name="Google Shape;12096;g257175ff17c_0_60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97" name="Google Shape;12097;g257175ff17c_0_60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9"/>
        <p:cNvGrpSpPr/>
        <p:nvPr/>
      </p:nvGrpSpPr>
      <p:grpSpPr>
        <a:xfrm>
          <a:off x="0" y="0"/>
          <a:ext cx="0" cy="0"/>
          <a:chOff x="0" y="0"/>
          <a:chExt cx="0" cy="0"/>
        </a:xfrm>
      </p:grpSpPr>
      <p:sp>
        <p:nvSpPr>
          <p:cNvPr id="12110" name="Google Shape;12110;g254ee418299_0_74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11" name="Google Shape;12111;g254ee418299_0_7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66"/>
        <p:cNvGrpSpPr/>
        <p:nvPr/>
      </p:nvGrpSpPr>
      <p:grpSpPr>
        <a:xfrm>
          <a:off x="0" y="0"/>
          <a:ext cx="0" cy="0"/>
          <a:chOff x="0" y="0"/>
          <a:chExt cx="0" cy="0"/>
        </a:xfrm>
      </p:grpSpPr>
      <p:sp>
        <p:nvSpPr>
          <p:cNvPr id="12167" name="Google Shape;12167;g257175ff17c_0_60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68" name="Google Shape;12168;g257175ff17c_0_60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7"/>
        <p:cNvGrpSpPr/>
        <p:nvPr/>
      </p:nvGrpSpPr>
      <p:grpSpPr>
        <a:xfrm>
          <a:off x="0" y="0"/>
          <a:ext cx="0" cy="0"/>
          <a:chOff x="0" y="0"/>
          <a:chExt cx="0" cy="0"/>
        </a:xfrm>
      </p:grpSpPr>
      <p:sp>
        <p:nvSpPr>
          <p:cNvPr id="12228" name="Google Shape;12228;g254ee418299_0_8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29" name="Google Shape;12229;g254ee418299_0_8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8"/>
        <p:cNvGrpSpPr/>
        <p:nvPr/>
      </p:nvGrpSpPr>
      <p:grpSpPr>
        <a:xfrm>
          <a:off x="0" y="0"/>
          <a:ext cx="0" cy="0"/>
          <a:chOff x="0" y="0"/>
          <a:chExt cx="0" cy="0"/>
        </a:xfrm>
      </p:grpSpPr>
      <p:sp>
        <p:nvSpPr>
          <p:cNvPr id="12289" name="Google Shape;12289;g254ee418299_0_82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90" name="Google Shape;12290;g254ee418299_0_8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6"/>
        <p:cNvGrpSpPr/>
        <p:nvPr/>
      </p:nvGrpSpPr>
      <p:grpSpPr>
        <a:xfrm>
          <a:off x="0" y="0"/>
          <a:ext cx="0" cy="0"/>
          <a:chOff x="0" y="0"/>
          <a:chExt cx="0" cy="0"/>
        </a:xfrm>
      </p:grpSpPr>
      <p:sp>
        <p:nvSpPr>
          <p:cNvPr id="12347" name="Google Shape;12347;g257175ff17c_0_60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48" name="Google Shape;12348;g257175ff17c_0_60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257175ff17c_0_10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257175ff17c_0_10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9"/>
        <p:cNvGrpSpPr/>
        <p:nvPr/>
      </p:nvGrpSpPr>
      <p:grpSpPr>
        <a:xfrm>
          <a:off x="0" y="0"/>
          <a:ext cx="0" cy="0"/>
          <a:chOff x="0" y="0"/>
          <a:chExt cx="0" cy="0"/>
        </a:xfrm>
      </p:grpSpPr>
      <p:sp>
        <p:nvSpPr>
          <p:cNvPr id="12410" name="Google Shape;12410;g257175ff17c_0_61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11" name="Google Shape;12411;g257175ff17c_0_6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4"/>
        <p:cNvGrpSpPr/>
        <p:nvPr/>
      </p:nvGrpSpPr>
      <p:grpSpPr>
        <a:xfrm>
          <a:off x="0" y="0"/>
          <a:ext cx="0" cy="0"/>
          <a:chOff x="0" y="0"/>
          <a:chExt cx="0" cy="0"/>
        </a:xfrm>
      </p:grpSpPr>
      <p:sp>
        <p:nvSpPr>
          <p:cNvPr id="12415" name="Google Shape;12415;g257175ff17c_0_61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16" name="Google Shape;12416;g257175ff17c_0_6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9"/>
        <p:cNvGrpSpPr/>
        <p:nvPr/>
      </p:nvGrpSpPr>
      <p:grpSpPr>
        <a:xfrm>
          <a:off x="0" y="0"/>
          <a:ext cx="0" cy="0"/>
          <a:chOff x="0" y="0"/>
          <a:chExt cx="0" cy="0"/>
        </a:xfrm>
      </p:grpSpPr>
      <p:sp>
        <p:nvSpPr>
          <p:cNvPr id="12420" name="Google Shape;12420;g257175ff17c_0_73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21" name="Google Shape;12421;g257175ff17c_0_7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4"/>
        <p:cNvGrpSpPr/>
        <p:nvPr/>
      </p:nvGrpSpPr>
      <p:grpSpPr>
        <a:xfrm>
          <a:off x="0" y="0"/>
          <a:ext cx="0" cy="0"/>
          <a:chOff x="0" y="0"/>
          <a:chExt cx="0" cy="0"/>
        </a:xfrm>
      </p:grpSpPr>
      <p:sp>
        <p:nvSpPr>
          <p:cNvPr id="12455" name="Google Shape;12455;g25337b0d3d8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56" name="Google Shape;12456;g25337b0d3d8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69"/>
        <p:cNvGrpSpPr/>
        <p:nvPr/>
      </p:nvGrpSpPr>
      <p:grpSpPr>
        <a:xfrm>
          <a:off x="0" y="0"/>
          <a:ext cx="0" cy="0"/>
          <a:chOff x="0" y="0"/>
          <a:chExt cx="0" cy="0"/>
        </a:xfrm>
      </p:grpSpPr>
      <p:sp>
        <p:nvSpPr>
          <p:cNvPr id="12470" name="Google Shape;12470;g254ee418299_0_83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71" name="Google Shape;12471;g254ee418299_0_83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5"/>
        <p:cNvGrpSpPr/>
        <p:nvPr/>
      </p:nvGrpSpPr>
      <p:grpSpPr>
        <a:xfrm>
          <a:off x="0" y="0"/>
          <a:ext cx="0" cy="0"/>
          <a:chOff x="0" y="0"/>
          <a:chExt cx="0" cy="0"/>
        </a:xfrm>
      </p:grpSpPr>
      <p:sp>
        <p:nvSpPr>
          <p:cNvPr id="12486" name="Google Shape;12486;g254ee418299_0_83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87" name="Google Shape;12487;g254ee418299_0_8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03"/>
        <p:cNvGrpSpPr/>
        <p:nvPr/>
      </p:nvGrpSpPr>
      <p:grpSpPr>
        <a:xfrm>
          <a:off x="0" y="0"/>
          <a:ext cx="0" cy="0"/>
          <a:chOff x="0" y="0"/>
          <a:chExt cx="0" cy="0"/>
        </a:xfrm>
      </p:grpSpPr>
      <p:sp>
        <p:nvSpPr>
          <p:cNvPr id="12504" name="Google Shape;12504;g254ee418299_0_83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05" name="Google Shape;12505;g254ee418299_0_8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2"/>
        <p:cNvGrpSpPr/>
        <p:nvPr/>
      </p:nvGrpSpPr>
      <p:grpSpPr>
        <a:xfrm>
          <a:off x="0" y="0"/>
          <a:ext cx="0" cy="0"/>
          <a:chOff x="0" y="0"/>
          <a:chExt cx="0" cy="0"/>
        </a:xfrm>
      </p:grpSpPr>
      <p:sp>
        <p:nvSpPr>
          <p:cNvPr id="12523" name="Google Shape;12523;g254ee418299_0_83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24" name="Google Shape;12524;g254ee418299_0_8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3"/>
        <p:cNvGrpSpPr/>
        <p:nvPr/>
      </p:nvGrpSpPr>
      <p:grpSpPr>
        <a:xfrm>
          <a:off x="0" y="0"/>
          <a:ext cx="0" cy="0"/>
          <a:chOff x="0" y="0"/>
          <a:chExt cx="0" cy="0"/>
        </a:xfrm>
      </p:grpSpPr>
      <p:sp>
        <p:nvSpPr>
          <p:cNvPr id="12544" name="Google Shape;12544;g257175ff17c_0_108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45" name="Google Shape;12545;g257175ff17c_0_108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4"/>
        <p:cNvGrpSpPr/>
        <p:nvPr/>
      </p:nvGrpSpPr>
      <p:grpSpPr>
        <a:xfrm>
          <a:off x="0" y="0"/>
          <a:ext cx="0" cy="0"/>
          <a:chOff x="0" y="0"/>
          <a:chExt cx="0" cy="0"/>
        </a:xfrm>
      </p:grpSpPr>
      <p:sp>
        <p:nvSpPr>
          <p:cNvPr id="12575" name="Google Shape;12575;g254ee418299_0_83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76" name="Google Shape;12576;g254ee418299_0_8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25447354833_0_4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25447354833_0_4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7"/>
        <p:cNvGrpSpPr/>
        <p:nvPr/>
      </p:nvGrpSpPr>
      <p:grpSpPr>
        <a:xfrm>
          <a:off x="0" y="0"/>
          <a:ext cx="0" cy="0"/>
          <a:chOff x="0" y="0"/>
          <a:chExt cx="0" cy="0"/>
        </a:xfrm>
      </p:grpSpPr>
      <p:sp>
        <p:nvSpPr>
          <p:cNvPr id="12598" name="Google Shape;12598;g254ee418299_0_84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99" name="Google Shape;12599;g254ee418299_0_84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2"/>
        <p:cNvGrpSpPr/>
        <p:nvPr/>
      </p:nvGrpSpPr>
      <p:grpSpPr>
        <a:xfrm>
          <a:off x="0" y="0"/>
          <a:ext cx="0" cy="0"/>
          <a:chOff x="0" y="0"/>
          <a:chExt cx="0" cy="0"/>
        </a:xfrm>
      </p:grpSpPr>
      <p:sp>
        <p:nvSpPr>
          <p:cNvPr id="12623" name="Google Shape;12623;g254ee418299_0_84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24" name="Google Shape;12624;g254ee418299_0_8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49"/>
        <p:cNvGrpSpPr/>
        <p:nvPr/>
      </p:nvGrpSpPr>
      <p:grpSpPr>
        <a:xfrm>
          <a:off x="0" y="0"/>
          <a:ext cx="0" cy="0"/>
          <a:chOff x="0" y="0"/>
          <a:chExt cx="0" cy="0"/>
        </a:xfrm>
      </p:grpSpPr>
      <p:sp>
        <p:nvSpPr>
          <p:cNvPr id="12650" name="Google Shape;12650;g254ee418299_0_84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51" name="Google Shape;12651;g254ee418299_0_8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7"/>
        <p:cNvGrpSpPr/>
        <p:nvPr/>
      </p:nvGrpSpPr>
      <p:grpSpPr>
        <a:xfrm>
          <a:off x="0" y="0"/>
          <a:ext cx="0" cy="0"/>
          <a:chOff x="0" y="0"/>
          <a:chExt cx="0" cy="0"/>
        </a:xfrm>
      </p:grpSpPr>
      <p:sp>
        <p:nvSpPr>
          <p:cNvPr id="12678" name="Google Shape;12678;g254ee418299_0_86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79" name="Google Shape;12679;g254ee418299_0_86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5"/>
        <p:cNvGrpSpPr/>
        <p:nvPr/>
      </p:nvGrpSpPr>
      <p:grpSpPr>
        <a:xfrm>
          <a:off x="0" y="0"/>
          <a:ext cx="0" cy="0"/>
          <a:chOff x="0" y="0"/>
          <a:chExt cx="0" cy="0"/>
        </a:xfrm>
      </p:grpSpPr>
      <p:sp>
        <p:nvSpPr>
          <p:cNvPr id="12706" name="Google Shape;12706;g254ee418299_0_86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07" name="Google Shape;12707;g254ee418299_0_86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33"/>
        <p:cNvGrpSpPr/>
        <p:nvPr/>
      </p:nvGrpSpPr>
      <p:grpSpPr>
        <a:xfrm>
          <a:off x="0" y="0"/>
          <a:ext cx="0" cy="0"/>
          <a:chOff x="0" y="0"/>
          <a:chExt cx="0" cy="0"/>
        </a:xfrm>
      </p:grpSpPr>
      <p:sp>
        <p:nvSpPr>
          <p:cNvPr id="12734" name="Google Shape;12734;g254ee418299_0_85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35" name="Google Shape;12735;g254ee418299_0_85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1"/>
        <p:cNvGrpSpPr/>
        <p:nvPr/>
      </p:nvGrpSpPr>
      <p:grpSpPr>
        <a:xfrm>
          <a:off x="0" y="0"/>
          <a:ext cx="0" cy="0"/>
          <a:chOff x="0" y="0"/>
          <a:chExt cx="0" cy="0"/>
        </a:xfrm>
      </p:grpSpPr>
      <p:sp>
        <p:nvSpPr>
          <p:cNvPr id="12762" name="Google Shape;12762;g254ee418299_0_85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63" name="Google Shape;12763;g254ee418299_0_85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9"/>
        <p:cNvGrpSpPr/>
        <p:nvPr/>
      </p:nvGrpSpPr>
      <p:grpSpPr>
        <a:xfrm>
          <a:off x="0" y="0"/>
          <a:ext cx="0" cy="0"/>
          <a:chOff x="0" y="0"/>
          <a:chExt cx="0" cy="0"/>
        </a:xfrm>
      </p:grpSpPr>
      <p:sp>
        <p:nvSpPr>
          <p:cNvPr id="12790" name="Google Shape;12790;g254ee418299_0_85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91" name="Google Shape;12791;g254ee418299_0_85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7"/>
        <p:cNvGrpSpPr/>
        <p:nvPr/>
      </p:nvGrpSpPr>
      <p:grpSpPr>
        <a:xfrm>
          <a:off x="0" y="0"/>
          <a:ext cx="0" cy="0"/>
          <a:chOff x="0" y="0"/>
          <a:chExt cx="0" cy="0"/>
        </a:xfrm>
      </p:grpSpPr>
      <p:sp>
        <p:nvSpPr>
          <p:cNvPr id="12818" name="Google Shape;12818;g254ee418299_0_85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19" name="Google Shape;12819;g254ee418299_0_85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4"/>
        <p:cNvGrpSpPr/>
        <p:nvPr/>
      </p:nvGrpSpPr>
      <p:grpSpPr>
        <a:xfrm>
          <a:off x="0" y="0"/>
          <a:ext cx="0" cy="0"/>
          <a:chOff x="0" y="0"/>
          <a:chExt cx="0" cy="0"/>
        </a:xfrm>
      </p:grpSpPr>
      <p:sp>
        <p:nvSpPr>
          <p:cNvPr id="12845" name="Google Shape;12845;g254ee418299_0_84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46" name="Google Shape;12846;g254ee418299_0_8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254ee418299_0_7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 name="Google Shape;670;g254ee418299_0_7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71"/>
        <p:cNvGrpSpPr/>
        <p:nvPr/>
      </p:nvGrpSpPr>
      <p:grpSpPr>
        <a:xfrm>
          <a:off x="0" y="0"/>
          <a:ext cx="0" cy="0"/>
          <a:chOff x="0" y="0"/>
          <a:chExt cx="0" cy="0"/>
        </a:xfrm>
      </p:grpSpPr>
      <p:sp>
        <p:nvSpPr>
          <p:cNvPr id="12872" name="Google Shape;12872;g257175ff17c_0_104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73" name="Google Shape;12873;g257175ff17c_0_104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96"/>
        <p:cNvGrpSpPr/>
        <p:nvPr/>
      </p:nvGrpSpPr>
      <p:grpSpPr>
        <a:xfrm>
          <a:off x="0" y="0"/>
          <a:ext cx="0" cy="0"/>
          <a:chOff x="0" y="0"/>
          <a:chExt cx="0" cy="0"/>
        </a:xfrm>
      </p:grpSpPr>
      <p:sp>
        <p:nvSpPr>
          <p:cNvPr id="12897" name="Google Shape;12897;g257175ff17c_0_62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98" name="Google Shape;12898;g257175ff17c_0_6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1"/>
        <p:cNvGrpSpPr/>
        <p:nvPr/>
      </p:nvGrpSpPr>
      <p:grpSpPr>
        <a:xfrm>
          <a:off x="0" y="0"/>
          <a:ext cx="0" cy="0"/>
          <a:chOff x="0" y="0"/>
          <a:chExt cx="0" cy="0"/>
        </a:xfrm>
      </p:grpSpPr>
      <p:sp>
        <p:nvSpPr>
          <p:cNvPr id="12902" name="Google Shape;12902;g257175ff17c_0_62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03" name="Google Shape;12903;g257175ff17c_0_6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6"/>
        <p:cNvGrpSpPr/>
        <p:nvPr/>
      </p:nvGrpSpPr>
      <p:grpSpPr>
        <a:xfrm>
          <a:off x="0" y="0"/>
          <a:ext cx="0" cy="0"/>
          <a:chOff x="0" y="0"/>
          <a:chExt cx="0" cy="0"/>
        </a:xfrm>
      </p:grpSpPr>
      <p:sp>
        <p:nvSpPr>
          <p:cNvPr id="12907" name="Google Shape;12907;g257175ff17c_0_74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08" name="Google Shape;12908;g257175ff17c_0_7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32"/>
        <p:cNvGrpSpPr/>
        <p:nvPr/>
      </p:nvGrpSpPr>
      <p:grpSpPr>
        <a:xfrm>
          <a:off x="0" y="0"/>
          <a:ext cx="0" cy="0"/>
          <a:chOff x="0" y="0"/>
          <a:chExt cx="0" cy="0"/>
        </a:xfrm>
      </p:grpSpPr>
      <p:sp>
        <p:nvSpPr>
          <p:cNvPr id="12933" name="Google Shape;12933;g254ee418299_0_82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34" name="Google Shape;12934;g254ee418299_0_8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48"/>
        <p:cNvGrpSpPr/>
        <p:nvPr/>
      </p:nvGrpSpPr>
      <p:grpSpPr>
        <a:xfrm>
          <a:off x="0" y="0"/>
          <a:ext cx="0" cy="0"/>
          <a:chOff x="0" y="0"/>
          <a:chExt cx="0" cy="0"/>
        </a:xfrm>
      </p:grpSpPr>
      <p:sp>
        <p:nvSpPr>
          <p:cNvPr id="12949" name="Google Shape;12949;g257175ff17c_0_61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50" name="Google Shape;12950;g257175ff17c_0_6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88"/>
        <p:cNvGrpSpPr/>
        <p:nvPr/>
      </p:nvGrpSpPr>
      <p:grpSpPr>
        <a:xfrm>
          <a:off x="0" y="0"/>
          <a:ext cx="0" cy="0"/>
          <a:chOff x="0" y="0"/>
          <a:chExt cx="0" cy="0"/>
        </a:xfrm>
      </p:grpSpPr>
      <p:sp>
        <p:nvSpPr>
          <p:cNvPr id="12989" name="Google Shape;12989;g257175ff17c_0_62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90" name="Google Shape;12990;g257175ff17c_0_6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9"/>
        <p:cNvGrpSpPr/>
        <p:nvPr/>
      </p:nvGrpSpPr>
      <p:grpSpPr>
        <a:xfrm>
          <a:off x="0" y="0"/>
          <a:ext cx="0" cy="0"/>
          <a:chOff x="0" y="0"/>
          <a:chExt cx="0" cy="0"/>
        </a:xfrm>
      </p:grpSpPr>
      <p:sp>
        <p:nvSpPr>
          <p:cNvPr id="13030" name="Google Shape;13030;g257175ff17c_0_62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31" name="Google Shape;13031;g257175ff17c_0_6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4"/>
        <p:cNvGrpSpPr/>
        <p:nvPr/>
      </p:nvGrpSpPr>
      <p:grpSpPr>
        <a:xfrm>
          <a:off x="0" y="0"/>
          <a:ext cx="0" cy="0"/>
          <a:chOff x="0" y="0"/>
          <a:chExt cx="0" cy="0"/>
        </a:xfrm>
      </p:grpSpPr>
      <p:sp>
        <p:nvSpPr>
          <p:cNvPr id="13035" name="Google Shape;13035;g257175ff17c_0_62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36" name="Google Shape;13036;g257175ff17c_0_6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9"/>
        <p:cNvGrpSpPr/>
        <p:nvPr/>
      </p:nvGrpSpPr>
      <p:grpSpPr>
        <a:xfrm>
          <a:off x="0" y="0"/>
          <a:ext cx="0" cy="0"/>
          <a:chOff x="0" y="0"/>
          <a:chExt cx="0" cy="0"/>
        </a:xfrm>
      </p:grpSpPr>
      <p:sp>
        <p:nvSpPr>
          <p:cNvPr id="13040" name="Google Shape;13040;g257175ff17c_0_74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1" name="Google Shape;13041;g257175ff17c_0_7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257175ff17c_0_117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257175ff17c_0_117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68"/>
        <p:cNvGrpSpPr/>
        <p:nvPr/>
      </p:nvGrpSpPr>
      <p:grpSpPr>
        <a:xfrm>
          <a:off x="0" y="0"/>
          <a:ext cx="0" cy="0"/>
          <a:chOff x="0" y="0"/>
          <a:chExt cx="0" cy="0"/>
        </a:xfrm>
      </p:grpSpPr>
      <p:sp>
        <p:nvSpPr>
          <p:cNvPr id="13069" name="Google Shape;13069;g254ee418299_0_87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70" name="Google Shape;13070;g254ee418299_0_87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97"/>
        <p:cNvGrpSpPr/>
        <p:nvPr/>
      </p:nvGrpSpPr>
      <p:grpSpPr>
        <a:xfrm>
          <a:off x="0" y="0"/>
          <a:ext cx="0" cy="0"/>
          <a:chOff x="0" y="0"/>
          <a:chExt cx="0" cy="0"/>
        </a:xfrm>
      </p:grpSpPr>
      <p:sp>
        <p:nvSpPr>
          <p:cNvPr id="13098" name="Google Shape;13098;g254ee418299_0_89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99" name="Google Shape;13099;g254ee418299_0_89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7"/>
        <p:cNvGrpSpPr/>
        <p:nvPr/>
      </p:nvGrpSpPr>
      <p:grpSpPr>
        <a:xfrm>
          <a:off x="0" y="0"/>
          <a:ext cx="0" cy="0"/>
          <a:chOff x="0" y="0"/>
          <a:chExt cx="0" cy="0"/>
        </a:xfrm>
      </p:grpSpPr>
      <p:sp>
        <p:nvSpPr>
          <p:cNvPr id="13128" name="Google Shape;13128;g254ee418299_0_89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29" name="Google Shape;13129;g254ee418299_0_89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9"/>
        <p:cNvGrpSpPr/>
        <p:nvPr/>
      </p:nvGrpSpPr>
      <p:grpSpPr>
        <a:xfrm>
          <a:off x="0" y="0"/>
          <a:ext cx="0" cy="0"/>
          <a:chOff x="0" y="0"/>
          <a:chExt cx="0" cy="0"/>
        </a:xfrm>
      </p:grpSpPr>
      <p:sp>
        <p:nvSpPr>
          <p:cNvPr id="13160" name="Google Shape;13160;g254ee418299_0_89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61" name="Google Shape;13161;g254ee418299_0_8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2"/>
        <p:cNvGrpSpPr/>
        <p:nvPr/>
      </p:nvGrpSpPr>
      <p:grpSpPr>
        <a:xfrm>
          <a:off x="0" y="0"/>
          <a:ext cx="0" cy="0"/>
          <a:chOff x="0" y="0"/>
          <a:chExt cx="0" cy="0"/>
        </a:xfrm>
      </p:grpSpPr>
      <p:sp>
        <p:nvSpPr>
          <p:cNvPr id="13193" name="Google Shape;13193;g254ee418299_0_89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94" name="Google Shape;13194;g254ee418299_0_89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27"/>
        <p:cNvGrpSpPr/>
        <p:nvPr/>
      </p:nvGrpSpPr>
      <p:grpSpPr>
        <a:xfrm>
          <a:off x="0" y="0"/>
          <a:ext cx="0" cy="0"/>
          <a:chOff x="0" y="0"/>
          <a:chExt cx="0" cy="0"/>
        </a:xfrm>
      </p:grpSpPr>
      <p:sp>
        <p:nvSpPr>
          <p:cNvPr id="13228" name="Google Shape;13228;g254ee418299_0_88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9" name="Google Shape;13229;g254ee418299_0_88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3"/>
        <p:cNvGrpSpPr/>
        <p:nvPr/>
      </p:nvGrpSpPr>
      <p:grpSpPr>
        <a:xfrm>
          <a:off x="0" y="0"/>
          <a:ext cx="0" cy="0"/>
          <a:chOff x="0" y="0"/>
          <a:chExt cx="0" cy="0"/>
        </a:xfrm>
      </p:grpSpPr>
      <p:sp>
        <p:nvSpPr>
          <p:cNvPr id="13264" name="Google Shape;13264;g254ee418299_0_88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65" name="Google Shape;13265;g254ee418299_0_88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01"/>
        <p:cNvGrpSpPr/>
        <p:nvPr/>
      </p:nvGrpSpPr>
      <p:grpSpPr>
        <a:xfrm>
          <a:off x="0" y="0"/>
          <a:ext cx="0" cy="0"/>
          <a:chOff x="0" y="0"/>
          <a:chExt cx="0" cy="0"/>
        </a:xfrm>
      </p:grpSpPr>
      <p:sp>
        <p:nvSpPr>
          <p:cNvPr id="13302" name="Google Shape;13302;g254ee418299_0_88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03" name="Google Shape;13303;g254ee418299_0_8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1"/>
        <p:cNvGrpSpPr/>
        <p:nvPr/>
      </p:nvGrpSpPr>
      <p:grpSpPr>
        <a:xfrm>
          <a:off x="0" y="0"/>
          <a:ext cx="0" cy="0"/>
          <a:chOff x="0" y="0"/>
          <a:chExt cx="0" cy="0"/>
        </a:xfrm>
      </p:grpSpPr>
      <p:sp>
        <p:nvSpPr>
          <p:cNvPr id="13342" name="Google Shape;13342;g254ee418299_0_90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43" name="Google Shape;13343;g254ee418299_0_9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81"/>
        <p:cNvGrpSpPr/>
        <p:nvPr/>
      </p:nvGrpSpPr>
      <p:grpSpPr>
        <a:xfrm>
          <a:off x="0" y="0"/>
          <a:ext cx="0" cy="0"/>
          <a:chOff x="0" y="0"/>
          <a:chExt cx="0" cy="0"/>
        </a:xfrm>
      </p:grpSpPr>
      <p:sp>
        <p:nvSpPr>
          <p:cNvPr id="13382" name="Google Shape;13382;g254ee418299_0_91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83" name="Google Shape;13383;g254ee418299_0_9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25447354833_0_4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25447354833_0_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21"/>
        <p:cNvGrpSpPr/>
        <p:nvPr/>
      </p:nvGrpSpPr>
      <p:grpSpPr>
        <a:xfrm>
          <a:off x="0" y="0"/>
          <a:ext cx="0" cy="0"/>
          <a:chOff x="0" y="0"/>
          <a:chExt cx="0" cy="0"/>
        </a:xfrm>
      </p:grpSpPr>
      <p:sp>
        <p:nvSpPr>
          <p:cNvPr id="13422" name="Google Shape;13422;g254ee418299_0_91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23" name="Google Shape;13423;g254ee418299_0_9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1"/>
        <p:cNvGrpSpPr/>
        <p:nvPr/>
      </p:nvGrpSpPr>
      <p:grpSpPr>
        <a:xfrm>
          <a:off x="0" y="0"/>
          <a:ext cx="0" cy="0"/>
          <a:chOff x="0" y="0"/>
          <a:chExt cx="0" cy="0"/>
        </a:xfrm>
      </p:grpSpPr>
      <p:sp>
        <p:nvSpPr>
          <p:cNvPr id="13462" name="Google Shape;13462;g254ee418299_0_9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63" name="Google Shape;13463;g254ee418299_0_9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01"/>
        <p:cNvGrpSpPr/>
        <p:nvPr/>
      </p:nvGrpSpPr>
      <p:grpSpPr>
        <a:xfrm>
          <a:off x="0" y="0"/>
          <a:ext cx="0" cy="0"/>
          <a:chOff x="0" y="0"/>
          <a:chExt cx="0" cy="0"/>
        </a:xfrm>
      </p:grpSpPr>
      <p:sp>
        <p:nvSpPr>
          <p:cNvPr id="13502" name="Google Shape;13502;g254ee418299_0_90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03" name="Google Shape;13503;g254ee418299_0_9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1"/>
        <p:cNvGrpSpPr/>
        <p:nvPr/>
      </p:nvGrpSpPr>
      <p:grpSpPr>
        <a:xfrm>
          <a:off x="0" y="0"/>
          <a:ext cx="0" cy="0"/>
          <a:chOff x="0" y="0"/>
          <a:chExt cx="0" cy="0"/>
        </a:xfrm>
      </p:grpSpPr>
      <p:sp>
        <p:nvSpPr>
          <p:cNvPr id="13542" name="Google Shape;13542;g254ee418299_0_90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43" name="Google Shape;13543;g254ee418299_0_9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81"/>
        <p:cNvGrpSpPr/>
        <p:nvPr/>
      </p:nvGrpSpPr>
      <p:grpSpPr>
        <a:xfrm>
          <a:off x="0" y="0"/>
          <a:ext cx="0" cy="0"/>
          <a:chOff x="0" y="0"/>
          <a:chExt cx="0" cy="0"/>
        </a:xfrm>
      </p:grpSpPr>
      <p:sp>
        <p:nvSpPr>
          <p:cNvPr id="13582" name="Google Shape;13582;g257175ff17c_0_76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83" name="Google Shape;13583;g257175ff17c_0_7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86"/>
        <p:cNvGrpSpPr/>
        <p:nvPr/>
      </p:nvGrpSpPr>
      <p:grpSpPr>
        <a:xfrm>
          <a:off x="0" y="0"/>
          <a:ext cx="0" cy="0"/>
          <a:chOff x="0" y="0"/>
          <a:chExt cx="0" cy="0"/>
        </a:xfrm>
      </p:grpSpPr>
      <p:sp>
        <p:nvSpPr>
          <p:cNvPr id="13587" name="Google Shape;13587;g257175ff17c_0_76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88" name="Google Shape;13588;g257175ff17c_0_76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1"/>
        <p:cNvGrpSpPr/>
        <p:nvPr/>
      </p:nvGrpSpPr>
      <p:grpSpPr>
        <a:xfrm>
          <a:off x="0" y="0"/>
          <a:ext cx="0" cy="0"/>
          <a:chOff x="0" y="0"/>
          <a:chExt cx="0" cy="0"/>
        </a:xfrm>
      </p:grpSpPr>
      <p:sp>
        <p:nvSpPr>
          <p:cNvPr id="13592" name="Google Shape;13592;g257175ff17c_0_76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3" name="Google Shape;13593;g257175ff17c_0_76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4"/>
        <p:cNvGrpSpPr/>
        <p:nvPr/>
      </p:nvGrpSpPr>
      <p:grpSpPr>
        <a:xfrm>
          <a:off x="0" y="0"/>
          <a:ext cx="0" cy="0"/>
          <a:chOff x="0" y="0"/>
          <a:chExt cx="0" cy="0"/>
        </a:xfrm>
      </p:grpSpPr>
      <p:sp>
        <p:nvSpPr>
          <p:cNvPr id="13615" name="Google Shape;13615;g25337b0d3d8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6" name="Google Shape;13616;g25337b0d3d8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26"/>
        <p:cNvGrpSpPr/>
        <p:nvPr/>
      </p:nvGrpSpPr>
      <p:grpSpPr>
        <a:xfrm>
          <a:off x="0" y="0"/>
          <a:ext cx="0" cy="0"/>
          <a:chOff x="0" y="0"/>
          <a:chExt cx="0" cy="0"/>
        </a:xfrm>
      </p:grpSpPr>
      <p:sp>
        <p:nvSpPr>
          <p:cNvPr id="13627" name="Google Shape;13627;g257175ff17c_0_77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28" name="Google Shape;13628;g257175ff17c_0_77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38"/>
        <p:cNvGrpSpPr/>
        <p:nvPr/>
      </p:nvGrpSpPr>
      <p:grpSpPr>
        <a:xfrm>
          <a:off x="0" y="0"/>
          <a:ext cx="0" cy="0"/>
          <a:chOff x="0" y="0"/>
          <a:chExt cx="0" cy="0"/>
        </a:xfrm>
      </p:grpSpPr>
      <p:sp>
        <p:nvSpPr>
          <p:cNvPr id="13639" name="Google Shape;13639;g257175ff17c_0_77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40" name="Google Shape;13640;g257175ff17c_0_77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257175ff17c_0_10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257175ff17c_0_10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9"/>
        <p:cNvGrpSpPr/>
        <p:nvPr/>
      </p:nvGrpSpPr>
      <p:grpSpPr>
        <a:xfrm>
          <a:off x="0" y="0"/>
          <a:ext cx="0" cy="0"/>
          <a:chOff x="0" y="0"/>
          <a:chExt cx="0" cy="0"/>
        </a:xfrm>
      </p:grpSpPr>
      <p:sp>
        <p:nvSpPr>
          <p:cNvPr id="13660" name="Google Shape;13660;g254ee418299_0_92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61" name="Google Shape;13661;g254ee418299_0_9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82"/>
        <p:cNvGrpSpPr/>
        <p:nvPr/>
      </p:nvGrpSpPr>
      <p:grpSpPr>
        <a:xfrm>
          <a:off x="0" y="0"/>
          <a:ext cx="0" cy="0"/>
          <a:chOff x="0" y="0"/>
          <a:chExt cx="0" cy="0"/>
        </a:xfrm>
      </p:grpSpPr>
      <p:sp>
        <p:nvSpPr>
          <p:cNvPr id="13683" name="Google Shape;13683;g254ee418299_0_92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84" name="Google Shape;13684;g254ee418299_0_9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08"/>
        <p:cNvGrpSpPr/>
        <p:nvPr/>
      </p:nvGrpSpPr>
      <p:grpSpPr>
        <a:xfrm>
          <a:off x="0" y="0"/>
          <a:ext cx="0" cy="0"/>
          <a:chOff x="0" y="0"/>
          <a:chExt cx="0" cy="0"/>
        </a:xfrm>
      </p:grpSpPr>
      <p:sp>
        <p:nvSpPr>
          <p:cNvPr id="13709" name="Google Shape;13709;g254ee418299_0_93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10" name="Google Shape;13710;g254ee418299_0_9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96"/>
        <p:cNvGrpSpPr/>
        <p:nvPr/>
      </p:nvGrpSpPr>
      <p:grpSpPr>
        <a:xfrm>
          <a:off x="0" y="0"/>
          <a:ext cx="0" cy="0"/>
          <a:chOff x="0" y="0"/>
          <a:chExt cx="0" cy="0"/>
        </a:xfrm>
      </p:grpSpPr>
      <p:sp>
        <p:nvSpPr>
          <p:cNvPr id="13797" name="Google Shape;13797;g254ee418299_0_94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98" name="Google Shape;13798;g254ee418299_0_9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3"/>
        <p:cNvGrpSpPr/>
        <p:nvPr/>
      </p:nvGrpSpPr>
      <p:grpSpPr>
        <a:xfrm>
          <a:off x="0" y="0"/>
          <a:ext cx="0" cy="0"/>
          <a:chOff x="0" y="0"/>
          <a:chExt cx="0" cy="0"/>
        </a:xfrm>
      </p:grpSpPr>
      <p:sp>
        <p:nvSpPr>
          <p:cNvPr id="13854" name="Google Shape;13854;g257175ff17c_0_118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55" name="Google Shape;13855;g257175ff17c_0_118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4"/>
        <p:cNvGrpSpPr/>
        <p:nvPr/>
      </p:nvGrpSpPr>
      <p:grpSpPr>
        <a:xfrm>
          <a:off x="0" y="0"/>
          <a:ext cx="0" cy="0"/>
          <a:chOff x="0" y="0"/>
          <a:chExt cx="0" cy="0"/>
        </a:xfrm>
      </p:grpSpPr>
      <p:sp>
        <p:nvSpPr>
          <p:cNvPr id="13915" name="Google Shape;13915;g254ee418299_0_94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16" name="Google Shape;13916;g254ee418299_0_94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25"/>
        <p:cNvGrpSpPr/>
        <p:nvPr/>
      </p:nvGrpSpPr>
      <p:grpSpPr>
        <a:xfrm>
          <a:off x="0" y="0"/>
          <a:ext cx="0" cy="0"/>
          <a:chOff x="0" y="0"/>
          <a:chExt cx="0" cy="0"/>
        </a:xfrm>
      </p:grpSpPr>
      <p:sp>
        <p:nvSpPr>
          <p:cNvPr id="13926" name="Google Shape;13926;g254ee418299_0_94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27" name="Google Shape;13927;g254ee418299_0_9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34"/>
        <p:cNvGrpSpPr/>
        <p:nvPr/>
      </p:nvGrpSpPr>
      <p:grpSpPr>
        <a:xfrm>
          <a:off x="0" y="0"/>
          <a:ext cx="0" cy="0"/>
          <a:chOff x="0" y="0"/>
          <a:chExt cx="0" cy="0"/>
        </a:xfrm>
      </p:grpSpPr>
      <p:sp>
        <p:nvSpPr>
          <p:cNvPr id="13935" name="Google Shape;13935;g257175ff17c_0_78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36" name="Google Shape;13936;g257175ff17c_0_78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0"/>
        <p:cNvGrpSpPr/>
        <p:nvPr/>
      </p:nvGrpSpPr>
      <p:grpSpPr>
        <a:xfrm>
          <a:off x="0" y="0"/>
          <a:ext cx="0" cy="0"/>
          <a:chOff x="0" y="0"/>
          <a:chExt cx="0" cy="0"/>
        </a:xfrm>
      </p:grpSpPr>
      <p:sp>
        <p:nvSpPr>
          <p:cNvPr id="13941" name="Google Shape;13941;g257175ff17c_0_78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42" name="Google Shape;13942;g257175ff17c_0_78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6"/>
        <p:cNvGrpSpPr/>
        <p:nvPr/>
      </p:nvGrpSpPr>
      <p:grpSpPr>
        <a:xfrm>
          <a:off x="0" y="0"/>
          <a:ext cx="0" cy="0"/>
          <a:chOff x="0" y="0"/>
          <a:chExt cx="0" cy="0"/>
        </a:xfrm>
      </p:grpSpPr>
      <p:sp>
        <p:nvSpPr>
          <p:cNvPr id="13947" name="Google Shape;13947;g257175ff17c_0_78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48" name="Google Shape;13948;g257175ff17c_0_78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5447354833_0_2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25447354833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254ee418299_0_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 name="Google Shape;731;g254ee418299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68"/>
        <p:cNvGrpSpPr/>
        <p:nvPr/>
      </p:nvGrpSpPr>
      <p:grpSpPr>
        <a:xfrm>
          <a:off x="0" y="0"/>
          <a:ext cx="0" cy="0"/>
          <a:chOff x="0" y="0"/>
          <a:chExt cx="0" cy="0"/>
        </a:xfrm>
      </p:grpSpPr>
      <p:sp>
        <p:nvSpPr>
          <p:cNvPr id="13969" name="Google Shape;13969;g25337b0d3d8_0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70" name="Google Shape;13970;g25337b0d3d8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89"/>
        <p:cNvGrpSpPr/>
        <p:nvPr/>
      </p:nvGrpSpPr>
      <p:grpSpPr>
        <a:xfrm>
          <a:off x="0" y="0"/>
          <a:ext cx="0" cy="0"/>
          <a:chOff x="0" y="0"/>
          <a:chExt cx="0" cy="0"/>
        </a:xfrm>
      </p:grpSpPr>
      <p:sp>
        <p:nvSpPr>
          <p:cNvPr id="13990" name="Google Shape;13990;g254ee418299_0_99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91" name="Google Shape;13991;g254ee418299_0_99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3"/>
        <p:cNvGrpSpPr/>
        <p:nvPr/>
      </p:nvGrpSpPr>
      <p:grpSpPr>
        <a:xfrm>
          <a:off x="0" y="0"/>
          <a:ext cx="0" cy="0"/>
          <a:chOff x="0" y="0"/>
          <a:chExt cx="0" cy="0"/>
        </a:xfrm>
      </p:grpSpPr>
      <p:sp>
        <p:nvSpPr>
          <p:cNvPr id="14014" name="Google Shape;14014;g254ee418299_0_98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15" name="Google Shape;14015;g254ee418299_0_98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0"/>
        <p:cNvGrpSpPr/>
        <p:nvPr/>
      </p:nvGrpSpPr>
      <p:grpSpPr>
        <a:xfrm>
          <a:off x="0" y="0"/>
          <a:ext cx="0" cy="0"/>
          <a:chOff x="0" y="0"/>
          <a:chExt cx="0" cy="0"/>
        </a:xfrm>
      </p:grpSpPr>
      <p:sp>
        <p:nvSpPr>
          <p:cNvPr id="14041" name="Google Shape;14041;g254ee418299_0_98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42" name="Google Shape;14042;g254ee418299_0_98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69"/>
        <p:cNvGrpSpPr/>
        <p:nvPr/>
      </p:nvGrpSpPr>
      <p:grpSpPr>
        <a:xfrm>
          <a:off x="0" y="0"/>
          <a:ext cx="0" cy="0"/>
          <a:chOff x="0" y="0"/>
          <a:chExt cx="0" cy="0"/>
        </a:xfrm>
      </p:grpSpPr>
      <p:sp>
        <p:nvSpPr>
          <p:cNvPr id="14070" name="Google Shape;14070;g254ee418299_0_98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71" name="Google Shape;14071;g254ee418299_0_98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99"/>
        <p:cNvGrpSpPr/>
        <p:nvPr/>
      </p:nvGrpSpPr>
      <p:grpSpPr>
        <a:xfrm>
          <a:off x="0" y="0"/>
          <a:ext cx="0" cy="0"/>
          <a:chOff x="0" y="0"/>
          <a:chExt cx="0" cy="0"/>
        </a:xfrm>
      </p:grpSpPr>
      <p:sp>
        <p:nvSpPr>
          <p:cNvPr id="14100" name="Google Shape;14100;g254ee418299_0_98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01" name="Google Shape;14101;g254ee418299_0_98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32"/>
        <p:cNvGrpSpPr/>
        <p:nvPr/>
      </p:nvGrpSpPr>
      <p:grpSpPr>
        <a:xfrm>
          <a:off x="0" y="0"/>
          <a:ext cx="0" cy="0"/>
          <a:chOff x="0" y="0"/>
          <a:chExt cx="0" cy="0"/>
        </a:xfrm>
      </p:grpSpPr>
      <p:sp>
        <p:nvSpPr>
          <p:cNvPr id="14133" name="Google Shape;14133;g254ee418299_0_97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34" name="Google Shape;14134;g254ee418299_0_97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67"/>
        <p:cNvGrpSpPr/>
        <p:nvPr/>
      </p:nvGrpSpPr>
      <p:grpSpPr>
        <a:xfrm>
          <a:off x="0" y="0"/>
          <a:ext cx="0" cy="0"/>
          <a:chOff x="0" y="0"/>
          <a:chExt cx="0" cy="0"/>
        </a:xfrm>
      </p:grpSpPr>
      <p:sp>
        <p:nvSpPr>
          <p:cNvPr id="14168" name="Google Shape;14168;g254ee418299_0_97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9" name="Google Shape;14169;g254ee418299_0_9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03"/>
        <p:cNvGrpSpPr/>
        <p:nvPr/>
      </p:nvGrpSpPr>
      <p:grpSpPr>
        <a:xfrm>
          <a:off x="0" y="0"/>
          <a:ext cx="0" cy="0"/>
          <a:chOff x="0" y="0"/>
          <a:chExt cx="0" cy="0"/>
        </a:xfrm>
      </p:grpSpPr>
      <p:sp>
        <p:nvSpPr>
          <p:cNvPr id="14204" name="Google Shape;14204;g254ee418299_0_97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05" name="Google Shape;14205;g254ee418299_0_97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41"/>
        <p:cNvGrpSpPr/>
        <p:nvPr/>
      </p:nvGrpSpPr>
      <p:grpSpPr>
        <a:xfrm>
          <a:off x="0" y="0"/>
          <a:ext cx="0" cy="0"/>
          <a:chOff x="0" y="0"/>
          <a:chExt cx="0" cy="0"/>
        </a:xfrm>
      </p:grpSpPr>
      <p:sp>
        <p:nvSpPr>
          <p:cNvPr id="14242" name="Google Shape;14242;g254ee418299_0_99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43" name="Google Shape;14243;g254ee418299_0_99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257175ff17c_0_117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257175ff17c_0_117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1"/>
        <p:cNvGrpSpPr/>
        <p:nvPr/>
      </p:nvGrpSpPr>
      <p:grpSpPr>
        <a:xfrm>
          <a:off x="0" y="0"/>
          <a:ext cx="0" cy="0"/>
          <a:chOff x="0" y="0"/>
          <a:chExt cx="0" cy="0"/>
        </a:xfrm>
      </p:grpSpPr>
      <p:sp>
        <p:nvSpPr>
          <p:cNvPr id="14282" name="Google Shape;14282;g254ee418299_0_100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83" name="Google Shape;14283;g254ee418299_0_100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23"/>
        <p:cNvGrpSpPr/>
        <p:nvPr/>
      </p:nvGrpSpPr>
      <p:grpSpPr>
        <a:xfrm>
          <a:off x="0" y="0"/>
          <a:ext cx="0" cy="0"/>
          <a:chOff x="0" y="0"/>
          <a:chExt cx="0" cy="0"/>
        </a:xfrm>
      </p:grpSpPr>
      <p:sp>
        <p:nvSpPr>
          <p:cNvPr id="14324" name="Google Shape;14324;g254ee418299_0_96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25" name="Google Shape;14325;g254ee418299_0_96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9"/>
        <p:cNvGrpSpPr/>
        <p:nvPr/>
      </p:nvGrpSpPr>
      <p:grpSpPr>
        <a:xfrm>
          <a:off x="0" y="0"/>
          <a:ext cx="0" cy="0"/>
          <a:chOff x="0" y="0"/>
          <a:chExt cx="0" cy="0"/>
        </a:xfrm>
      </p:grpSpPr>
      <p:sp>
        <p:nvSpPr>
          <p:cNvPr id="14360" name="Google Shape;14360;g254ee418299_0_102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1" name="Google Shape;14361;g254ee418299_0_10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5"/>
        <p:cNvGrpSpPr/>
        <p:nvPr/>
      </p:nvGrpSpPr>
      <p:grpSpPr>
        <a:xfrm>
          <a:off x="0" y="0"/>
          <a:ext cx="0" cy="0"/>
          <a:chOff x="0" y="0"/>
          <a:chExt cx="0" cy="0"/>
        </a:xfrm>
      </p:grpSpPr>
      <p:sp>
        <p:nvSpPr>
          <p:cNvPr id="14396" name="Google Shape;14396;g254ee418299_0_102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97" name="Google Shape;14397;g254ee418299_0_10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1"/>
        <p:cNvGrpSpPr/>
        <p:nvPr/>
      </p:nvGrpSpPr>
      <p:grpSpPr>
        <a:xfrm>
          <a:off x="0" y="0"/>
          <a:ext cx="0" cy="0"/>
          <a:chOff x="0" y="0"/>
          <a:chExt cx="0" cy="0"/>
        </a:xfrm>
      </p:grpSpPr>
      <p:sp>
        <p:nvSpPr>
          <p:cNvPr id="14432" name="Google Shape;14432;g254ee418299_0_102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33" name="Google Shape;14433;g254ee418299_0_10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67"/>
        <p:cNvGrpSpPr/>
        <p:nvPr/>
      </p:nvGrpSpPr>
      <p:grpSpPr>
        <a:xfrm>
          <a:off x="0" y="0"/>
          <a:ext cx="0" cy="0"/>
          <a:chOff x="0" y="0"/>
          <a:chExt cx="0" cy="0"/>
        </a:xfrm>
      </p:grpSpPr>
      <p:sp>
        <p:nvSpPr>
          <p:cNvPr id="14468" name="Google Shape;14468;g254ee418299_0_101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69" name="Google Shape;14469;g254ee418299_0_10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3"/>
        <p:cNvGrpSpPr/>
        <p:nvPr/>
      </p:nvGrpSpPr>
      <p:grpSpPr>
        <a:xfrm>
          <a:off x="0" y="0"/>
          <a:ext cx="0" cy="0"/>
          <a:chOff x="0" y="0"/>
          <a:chExt cx="0" cy="0"/>
        </a:xfrm>
      </p:grpSpPr>
      <p:sp>
        <p:nvSpPr>
          <p:cNvPr id="14504" name="Google Shape;14504;g254ee418299_0_10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05" name="Google Shape;14505;g254ee418299_0_10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39"/>
        <p:cNvGrpSpPr/>
        <p:nvPr/>
      </p:nvGrpSpPr>
      <p:grpSpPr>
        <a:xfrm>
          <a:off x="0" y="0"/>
          <a:ext cx="0" cy="0"/>
          <a:chOff x="0" y="0"/>
          <a:chExt cx="0" cy="0"/>
        </a:xfrm>
      </p:grpSpPr>
      <p:sp>
        <p:nvSpPr>
          <p:cNvPr id="14540" name="Google Shape;14540;g254ee418299_0_10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41" name="Google Shape;14541;g254ee418299_0_10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4"/>
        <p:cNvGrpSpPr/>
        <p:nvPr/>
      </p:nvGrpSpPr>
      <p:grpSpPr>
        <a:xfrm>
          <a:off x="0" y="0"/>
          <a:ext cx="0" cy="0"/>
          <a:chOff x="0" y="0"/>
          <a:chExt cx="0" cy="0"/>
        </a:xfrm>
      </p:grpSpPr>
      <p:sp>
        <p:nvSpPr>
          <p:cNvPr id="14575" name="Google Shape;14575;g254ee418299_0_100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76" name="Google Shape;14576;g254ee418299_0_100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9"/>
        <p:cNvGrpSpPr/>
        <p:nvPr/>
      </p:nvGrpSpPr>
      <p:grpSpPr>
        <a:xfrm>
          <a:off x="0" y="0"/>
          <a:ext cx="0" cy="0"/>
          <a:chOff x="0" y="0"/>
          <a:chExt cx="0" cy="0"/>
        </a:xfrm>
      </p:grpSpPr>
      <p:sp>
        <p:nvSpPr>
          <p:cNvPr id="14610" name="Google Shape;14610;g254ee418299_0_100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11" name="Google Shape;14611;g254ee418299_0_100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257175ff17c_0_117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257175ff17c_0_11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44"/>
        <p:cNvGrpSpPr/>
        <p:nvPr/>
      </p:nvGrpSpPr>
      <p:grpSpPr>
        <a:xfrm>
          <a:off x="0" y="0"/>
          <a:ext cx="0" cy="0"/>
          <a:chOff x="0" y="0"/>
          <a:chExt cx="0" cy="0"/>
        </a:xfrm>
      </p:grpSpPr>
      <p:sp>
        <p:nvSpPr>
          <p:cNvPr id="14645" name="Google Shape;14645;g25337b0d3d8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46" name="Google Shape;14646;g25337b0d3d8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50"/>
        <p:cNvGrpSpPr/>
        <p:nvPr/>
      </p:nvGrpSpPr>
      <p:grpSpPr>
        <a:xfrm>
          <a:off x="0" y="0"/>
          <a:ext cx="0" cy="0"/>
          <a:chOff x="0" y="0"/>
          <a:chExt cx="0" cy="0"/>
        </a:xfrm>
      </p:grpSpPr>
      <p:sp>
        <p:nvSpPr>
          <p:cNvPr id="14651" name="Google Shape;14651;g254ee418299_0_103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52" name="Google Shape;14652;g254ee418299_0_10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56"/>
        <p:cNvGrpSpPr/>
        <p:nvPr/>
      </p:nvGrpSpPr>
      <p:grpSpPr>
        <a:xfrm>
          <a:off x="0" y="0"/>
          <a:ext cx="0" cy="0"/>
          <a:chOff x="0" y="0"/>
          <a:chExt cx="0" cy="0"/>
        </a:xfrm>
      </p:grpSpPr>
      <p:sp>
        <p:nvSpPr>
          <p:cNvPr id="14657" name="Google Shape;14657;g254ee418299_0_103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58" name="Google Shape;14658;g254ee418299_0_10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64"/>
        <p:cNvGrpSpPr/>
        <p:nvPr/>
      </p:nvGrpSpPr>
      <p:grpSpPr>
        <a:xfrm>
          <a:off x="0" y="0"/>
          <a:ext cx="0" cy="0"/>
          <a:chOff x="0" y="0"/>
          <a:chExt cx="0" cy="0"/>
        </a:xfrm>
      </p:grpSpPr>
      <p:sp>
        <p:nvSpPr>
          <p:cNvPr id="14665" name="Google Shape;14665;g254ee418299_0_103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66" name="Google Shape;14666;g254ee418299_0_10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73"/>
        <p:cNvGrpSpPr/>
        <p:nvPr/>
      </p:nvGrpSpPr>
      <p:grpSpPr>
        <a:xfrm>
          <a:off x="0" y="0"/>
          <a:ext cx="0" cy="0"/>
          <a:chOff x="0" y="0"/>
          <a:chExt cx="0" cy="0"/>
        </a:xfrm>
      </p:grpSpPr>
      <p:sp>
        <p:nvSpPr>
          <p:cNvPr id="14674" name="Google Shape;14674;g254ee418299_0_103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75" name="Google Shape;14675;g254ee418299_0_10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3"/>
        <p:cNvGrpSpPr/>
        <p:nvPr/>
      </p:nvGrpSpPr>
      <p:grpSpPr>
        <a:xfrm>
          <a:off x="0" y="0"/>
          <a:ext cx="0" cy="0"/>
          <a:chOff x="0" y="0"/>
          <a:chExt cx="0" cy="0"/>
        </a:xfrm>
      </p:grpSpPr>
      <p:sp>
        <p:nvSpPr>
          <p:cNvPr id="14684" name="Google Shape;14684;g254ee418299_0_103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85" name="Google Shape;14685;g254ee418299_0_10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3"/>
        <p:cNvGrpSpPr/>
        <p:nvPr/>
      </p:nvGrpSpPr>
      <p:grpSpPr>
        <a:xfrm>
          <a:off x="0" y="0"/>
          <a:ext cx="0" cy="0"/>
          <a:chOff x="0" y="0"/>
          <a:chExt cx="0" cy="0"/>
        </a:xfrm>
      </p:grpSpPr>
      <p:sp>
        <p:nvSpPr>
          <p:cNvPr id="14694" name="Google Shape;14694;g254ee418299_0_103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95" name="Google Shape;14695;g254ee418299_0_103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04"/>
        <p:cNvGrpSpPr/>
        <p:nvPr/>
      </p:nvGrpSpPr>
      <p:grpSpPr>
        <a:xfrm>
          <a:off x="0" y="0"/>
          <a:ext cx="0" cy="0"/>
          <a:chOff x="0" y="0"/>
          <a:chExt cx="0" cy="0"/>
        </a:xfrm>
      </p:grpSpPr>
      <p:sp>
        <p:nvSpPr>
          <p:cNvPr id="14705" name="Google Shape;14705;g254ee418299_0_103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6" name="Google Shape;14706;g254ee418299_0_10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16"/>
        <p:cNvGrpSpPr/>
        <p:nvPr/>
      </p:nvGrpSpPr>
      <p:grpSpPr>
        <a:xfrm>
          <a:off x="0" y="0"/>
          <a:ext cx="0" cy="0"/>
          <a:chOff x="0" y="0"/>
          <a:chExt cx="0" cy="0"/>
        </a:xfrm>
      </p:grpSpPr>
      <p:sp>
        <p:nvSpPr>
          <p:cNvPr id="14717" name="Google Shape;14717;g254ee418299_0_103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18" name="Google Shape;14718;g254ee418299_0_10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9"/>
        <p:cNvGrpSpPr/>
        <p:nvPr/>
      </p:nvGrpSpPr>
      <p:grpSpPr>
        <a:xfrm>
          <a:off x="0" y="0"/>
          <a:ext cx="0" cy="0"/>
          <a:chOff x="0" y="0"/>
          <a:chExt cx="0" cy="0"/>
        </a:xfrm>
      </p:grpSpPr>
      <p:sp>
        <p:nvSpPr>
          <p:cNvPr id="14730" name="Google Shape;14730;g25337b0d3d8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31" name="Google Shape;14731;g25337b0d3d8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254ee418299_0_2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254ee418299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9"/>
        <p:cNvGrpSpPr/>
        <p:nvPr/>
      </p:nvGrpSpPr>
      <p:grpSpPr>
        <a:xfrm>
          <a:off x="0" y="0"/>
          <a:ext cx="0" cy="0"/>
          <a:chOff x="0" y="0"/>
          <a:chExt cx="0" cy="0"/>
        </a:xfrm>
      </p:grpSpPr>
      <p:sp>
        <p:nvSpPr>
          <p:cNvPr id="14740" name="Google Shape;14740;g254ee418299_0_103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1" name="Google Shape;14741;g254ee418299_0_10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49"/>
        <p:cNvGrpSpPr/>
        <p:nvPr/>
      </p:nvGrpSpPr>
      <p:grpSpPr>
        <a:xfrm>
          <a:off x="0" y="0"/>
          <a:ext cx="0" cy="0"/>
          <a:chOff x="0" y="0"/>
          <a:chExt cx="0" cy="0"/>
        </a:xfrm>
      </p:grpSpPr>
      <p:sp>
        <p:nvSpPr>
          <p:cNvPr id="14750" name="Google Shape;14750;g254ee418299_0_104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51" name="Google Shape;14751;g254ee418299_0_104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9"/>
        <p:cNvGrpSpPr/>
        <p:nvPr/>
      </p:nvGrpSpPr>
      <p:grpSpPr>
        <a:xfrm>
          <a:off x="0" y="0"/>
          <a:ext cx="0" cy="0"/>
          <a:chOff x="0" y="0"/>
          <a:chExt cx="0" cy="0"/>
        </a:xfrm>
      </p:grpSpPr>
      <p:sp>
        <p:nvSpPr>
          <p:cNvPr id="14760" name="Google Shape;14760;g254ee418299_0_104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61" name="Google Shape;14761;g254ee418299_0_104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9"/>
        <p:cNvGrpSpPr/>
        <p:nvPr/>
      </p:nvGrpSpPr>
      <p:grpSpPr>
        <a:xfrm>
          <a:off x="0" y="0"/>
          <a:ext cx="0" cy="0"/>
          <a:chOff x="0" y="0"/>
          <a:chExt cx="0" cy="0"/>
        </a:xfrm>
      </p:grpSpPr>
      <p:sp>
        <p:nvSpPr>
          <p:cNvPr id="14770" name="Google Shape;14770;g254ee418299_0_104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1" name="Google Shape;14771;g254ee418299_0_104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79"/>
        <p:cNvGrpSpPr/>
        <p:nvPr/>
      </p:nvGrpSpPr>
      <p:grpSpPr>
        <a:xfrm>
          <a:off x="0" y="0"/>
          <a:ext cx="0" cy="0"/>
          <a:chOff x="0" y="0"/>
          <a:chExt cx="0" cy="0"/>
        </a:xfrm>
      </p:grpSpPr>
      <p:sp>
        <p:nvSpPr>
          <p:cNvPr id="14780" name="Google Shape;14780;g254ee418299_0_104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81" name="Google Shape;14781;g254ee418299_0_10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01"/>
        <p:cNvGrpSpPr/>
        <p:nvPr/>
      </p:nvGrpSpPr>
      <p:grpSpPr>
        <a:xfrm>
          <a:off x="0" y="0"/>
          <a:ext cx="0" cy="0"/>
          <a:chOff x="0" y="0"/>
          <a:chExt cx="0" cy="0"/>
        </a:xfrm>
      </p:grpSpPr>
      <p:sp>
        <p:nvSpPr>
          <p:cNvPr id="14802" name="Google Shape;14802;g254ee418299_0_105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03" name="Google Shape;14803;g254ee418299_0_10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29"/>
        <p:cNvGrpSpPr/>
        <p:nvPr/>
      </p:nvGrpSpPr>
      <p:grpSpPr>
        <a:xfrm>
          <a:off x="0" y="0"/>
          <a:ext cx="0" cy="0"/>
          <a:chOff x="0" y="0"/>
          <a:chExt cx="0" cy="0"/>
        </a:xfrm>
      </p:grpSpPr>
      <p:sp>
        <p:nvSpPr>
          <p:cNvPr id="14830" name="Google Shape;14830;g254ee418299_0_104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31" name="Google Shape;14831;g254ee418299_0_10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7"/>
        <p:cNvGrpSpPr/>
        <p:nvPr/>
      </p:nvGrpSpPr>
      <p:grpSpPr>
        <a:xfrm>
          <a:off x="0" y="0"/>
          <a:ext cx="0" cy="0"/>
          <a:chOff x="0" y="0"/>
          <a:chExt cx="0" cy="0"/>
        </a:xfrm>
      </p:grpSpPr>
      <p:sp>
        <p:nvSpPr>
          <p:cNvPr id="14868" name="Google Shape;14868;g254ee418299_0_107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69" name="Google Shape;14869;g254ee418299_0_107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08"/>
        <p:cNvGrpSpPr/>
        <p:nvPr/>
      </p:nvGrpSpPr>
      <p:grpSpPr>
        <a:xfrm>
          <a:off x="0" y="0"/>
          <a:ext cx="0" cy="0"/>
          <a:chOff x="0" y="0"/>
          <a:chExt cx="0" cy="0"/>
        </a:xfrm>
      </p:grpSpPr>
      <p:sp>
        <p:nvSpPr>
          <p:cNvPr id="14909" name="Google Shape;14909;g254ee418299_0_105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10" name="Google Shape;14910;g254ee418299_0_10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47"/>
        <p:cNvGrpSpPr/>
        <p:nvPr/>
      </p:nvGrpSpPr>
      <p:grpSpPr>
        <a:xfrm>
          <a:off x="0" y="0"/>
          <a:ext cx="0" cy="0"/>
          <a:chOff x="0" y="0"/>
          <a:chExt cx="0" cy="0"/>
        </a:xfrm>
      </p:grpSpPr>
      <p:sp>
        <p:nvSpPr>
          <p:cNvPr id="14948" name="Google Shape;14948;g254ee418299_0_106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49" name="Google Shape;14949;g254ee418299_0_106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25337b0d3d8_0_4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6" name="Google Shape;806;g25337b0d3d8_0_4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7"/>
        <p:cNvGrpSpPr/>
        <p:nvPr/>
      </p:nvGrpSpPr>
      <p:grpSpPr>
        <a:xfrm>
          <a:off x="0" y="0"/>
          <a:ext cx="0" cy="0"/>
          <a:chOff x="0" y="0"/>
          <a:chExt cx="0" cy="0"/>
        </a:xfrm>
      </p:grpSpPr>
      <p:sp>
        <p:nvSpPr>
          <p:cNvPr id="14988" name="Google Shape;14988;g254ee418299_0_106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89" name="Google Shape;14989;g254ee418299_0_10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29"/>
        <p:cNvGrpSpPr/>
        <p:nvPr/>
      </p:nvGrpSpPr>
      <p:grpSpPr>
        <a:xfrm>
          <a:off x="0" y="0"/>
          <a:ext cx="0" cy="0"/>
          <a:chOff x="0" y="0"/>
          <a:chExt cx="0" cy="0"/>
        </a:xfrm>
      </p:grpSpPr>
      <p:sp>
        <p:nvSpPr>
          <p:cNvPr id="15030" name="Google Shape;15030;g254ee418299_0_106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31" name="Google Shape;15031;g254ee418299_0_106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71"/>
        <p:cNvGrpSpPr/>
        <p:nvPr/>
      </p:nvGrpSpPr>
      <p:grpSpPr>
        <a:xfrm>
          <a:off x="0" y="0"/>
          <a:ext cx="0" cy="0"/>
          <a:chOff x="0" y="0"/>
          <a:chExt cx="0" cy="0"/>
        </a:xfrm>
      </p:grpSpPr>
      <p:sp>
        <p:nvSpPr>
          <p:cNvPr id="15072" name="Google Shape;15072;g254ee418299_0_107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73" name="Google Shape;15073;g254ee418299_0_107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4"/>
        <p:cNvGrpSpPr/>
        <p:nvPr/>
      </p:nvGrpSpPr>
      <p:grpSpPr>
        <a:xfrm>
          <a:off x="0" y="0"/>
          <a:ext cx="0" cy="0"/>
          <a:chOff x="0" y="0"/>
          <a:chExt cx="0" cy="0"/>
        </a:xfrm>
      </p:grpSpPr>
      <p:sp>
        <p:nvSpPr>
          <p:cNvPr id="15115" name="Google Shape;15115;g254ee418299_0_108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16" name="Google Shape;15116;g254ee418299_0_108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58"/>
        <p:cNvGrpSpPr/>
        <p:nvPr/>
      </p:nvGrpSpPr>
      <p:grpSpPr>
        <a:xfrm>
          <a:off x="0" y="0"/>
          <a:ext cx="0" cy="0"/>
          <a:chOff x="0" y="0"/>
          <a:chExt cx="0" cy="0"/>
        </a:xfrm>
      </p:grpSpPr>
      <p:sp>
        <p:nvSpPr>
          <p:cNvPr id="15159" name="Google Shape;15159;g254ee418299_0_109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60" name="Google Shape;15160;g254ee418299_0_109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06"/>
        <p:cNvGrpSpPr/>
        <p:nvPr/>
      </p:nvGrpSpPr>
      <p:grpSpPr>
        <a:xfrm>
          <a:off x="0" y="0"/>
          <a:ext cx="0" cy="0"/>
          <a:chOff x="0" y="0"/>
          <a:chExt cx="0" cy="0"/>
        </a:xfrm>
      </p:grpSpPr>
      <p:sp>
        <p:nvSpPr>
          <p:cNvPr id="15207" name="Google Shape;15207;g254ee418299_0_109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08" name="Google Shape;15208;g254ee418299_0_109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58"/>
        <p:cNvGrpSpPr/>
        <p:nvPr/>
      </p:nvGrpSpPr>
      <p:grpSpPr>
        <a:xfrm>
          <a:off x="0" y="0"/>
          <a:ext cx="0" cy="0"/>
          <a:chOff x="0" y="0"/>
          <a:chExt cx="0" cy="0"/>
        </a:xfrm>
      </p:grpSpPr>
      <p:sp>
        <p:nvSpPr>
          <p:cNvPr id="15259" name="Google Shape;15259;g254ee418299_0_110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60" name="Google Shape;15260;g254ee418299_0_110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6"/>
        <p:cNvGrpSpPr/>
        <p:nvPr/>
      </p:nvGrpSpPr>
      <p:grpSpPr>
        <a:xfrm>
          <a:off x="0" y="0"/>
          <a:ext cx="0" cy="0"/>
          <a:chOff x="0" y="0"/>
          <a:chExt cx="0" cy="0"/>
        </a:xfrm>
      </p:grpSpPr>
      <p:sp>
        <p:nvSpPr>
          <p:cNvPr id="15347" name="Google Shape;15347;g254ee418299_0_11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48" name="Google Shape;15348;g254ee418299_0_11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3"/>
        <p:cNvGrpSpPr/>
        <p:nvPr/>
      </p:nvGrpSpPr>
      <p:grpSpPr>
        <a:xfrm>
          <a:off x="0" y="0"/>
          <a:ext cx="0" cy="0"/>
          <a:chOff x="0" y="0"/>
          <a:chExt cx="0" cy="0"/>
        </a:xfrm>
      </p:grpSpPr>
      <p:sp>
        <p:nvSpPr>
          <p:cNvPr id="15404" name="Google Shape;15404;g254ee418299_0_111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05" name="Google Shape;15405;g254ee418299_0_11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44"/>
        <p:cNvGrpSpPr/>
        <p:nvPr/>
      </p:nvGrpSpPr>
      <p:grpSpPr>
        <a:xfrm>
          <a:off x="0" y="0"/>
          <a:ext cx="0" cy="0"/>
          <a:chOff x="0" y="0"/>
          <a:chExt cx="0" cy="0"/>
        </a:xfrm>
      </p:grpSpPr>
      <p:sp>
        <p:nvSpPr>
          <p:cNvPr id="15445" name="Google Shape;15445;g257175ff17c_0_79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46" name="Google Shape;15446;g257175ff17c_0_79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254ee418299_0_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4" name="Google Shape;844;g254ee418299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51"/>
        <p:cNvGrpSpPr/>
        <p:nvPr/>
      </p:nvGrpSpPr>
      <p:grpSpPr>
        <a:xfrm>
          <a:off x="0" y="0"/>
          <a:ext cx="0" cy="0"/>
          <a:chOff x="0" y="0"/>
          <a:chExt cx="0" cy="0"/>
        </a:xfrm>
      </p:grpSpPr>
      <p:sp>
        <p:nvSpPr>
          <p:cNvPr id="15452" name="Google Shape;15452;g257175ff17c_0_92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53" name="Google Shape;15453;g257175ff17c_0_9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75"/>
        <p:cNvGrpSpPr/>
        <p:nvPr/>
      </p:nvGrpSpPr>
      <p:grpSpPr>
        <a:xfrm>
          <a:off x="0" y="0"/>
          <a:ext cx="0" cy="0"/>
          <a:chOff x="0" y="0"/>
          <a:chExt cx="0" cy="0"/>
        </a:xfrm>
      </p:grpSpPr>
      <p:sp>
        <p:nvSpPr>
          <p:cNvPr id="15476" name="Google Shape;15476;g257175ff17c_0_108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77" name="Google Shape;15477;g257175ff17c_0_108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99"/>
        <p:cNvGrpSpPr/>
        <p:nvPr/>
      </p:nvGrpSpPr>
      <p:grpSpPr>
        <a:xfrm>
          <a:off x="0" y="0"/>
          <a:ext cx="0" cy="0"/>
          <a:chOff x="0" y="0"/>
          <a:chExt cx="0" cy="0"/>
        </a:xfrm>
      </p:grpSpPr>
      <p:sp>
        <p:nvSpPr>
          <p:cNvPr id="15500" name="Google Shape;15500;g254ee418299_0_112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01" name="Google Shape;15501;g254ee418299_0_11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19"/>
        <p:cNvGrpSpPr/>
        <p:nvPr/>
      </p:nvGrpSpPr>
      <p:grpSpPr>
        <a:xfrm>
          <a:off x="0" y="0"/>
          <a:ext cx="0" cy="0"/>
          <a:chOff x="0" y="0"/>
          <a:chExt cx="0" cy="0"/>
        </a:xfrm>
      </p:grpSpPr>
      <p:sp>
        <p:nvSpPr>
          <p:cNvPr id="15520" name="Google Shape;15520;g254ee418299_0_120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21" name="Google Shape;15521;g254ee418299_0_120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40"/>
        <p:cNvGrpSpPr/>
        <p:nvPr/>
      </p:nvGrpSpPr>
      <p:grpSpPr>
        <a:xfrm>
          <a:off x="0" y="0"/>
          <a:ext cx="0" cy="0"/>
          <a:chOff x="0" y="0"/>
          <a:chExt cx="0" cy="0"/>
        </a:xfrm>
      </p:grpSpPr>
      <p:sp>
        <p:nvSpPr>
          <p:cNvPr id="15541" name="Google Shape;15541;g254ee418299_0_120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42" name="Google Shape;15542;g254ee418299_0_120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62"/>
        <p:cNvGrpSpPr/>
        <p:nvPr/>
      </p:nvGrpSpPr>
      <p:grpSpPr>
        <a:xfrm>
          <a:off x="0" y="0"/>
          <a:ext cx="0" cy="0"/>
          <a:chOff x="0" y="0"/>
          <a:chExt cx="0" cy="0"/>
        </a:xfrm>
      </p:grpSpPr>
      <p:sp>
        <p:nvSpPr>
          <p:cNvPr id="15563" name="Google Shape;15563;g254ee418299_0_120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64" name="Google Shape;15564;g254ee418299_0_120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85"/>
        <p:cNvGrpSpPr/>
        <p:nvPr/>
      </p:nvGrpSpPr>
      <p:grpSpPr>
        <a:xfrm>
          <a:off x="0" y="0"/>
          <a:ext cx="0" cy="0"/>
          <a:chOff x="0" y="0"/>
          <a:chExt cx="0" cy="0"/>
        </a:xfrm>
      </p:grpSpPr>
      <p:sp>
        <p:nvSpPr>
          <p:cNvPr id="15586" name="Google Shape;15586;g254ee418299_0_119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87" name="Google Shape;15587;g254ee418299_0_119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11"/>
        <p:cNvGrpSpPr/>
        <p:nvPr/>
      </p:nvGrpSpPr>
      <p:grpSpPr>
        <a:xfrm>
          <a:off x="0" y="0"/>
          <a:ext cx="0" cy="0"/>
          <a:chOff x="0" y="0"/>
          <a:chExt cx="0" cy="0"/>
        </a:xfrm>
      </p:grpSpPr>
      <p:sp>
        <p:nvSpPr>
          <p:cNvPr id="15612" name="Google Shape;15612;g254ee418299_0_119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13" name="Google Shape;15613;g254ee418299_0_119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37"/>
        <p:cNvGrpSpPr/>
        <p:nvPr/>
      </p:nvGrpSpPr>
      <p:grpSpPr>
        <a:xfrm>
          <a:off x="0" y="0"/>
          <a:ext cx="0" cy="0"/>
          <a:chOff x="0" y="0"/>
          <a:chExt cx="0" cy="0"/>
        </a:xfrm>
      </p:grpSpPr>
      <p:sp>
        <p:nvSpPr>
          <p:cNvPr id="15638" name="Google Shape;15638;g254ee418299_0_119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39" name="Google Shape;15639;g254ee418299_0_119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3"/>
        <p:cNvGrpSpPr/>
        <p:nvPr/>
      </p:nvGrpSpPr>
      <p:grpSpPr>
        <a:xfrm>
          <a:off x="0" y="0"/>
          <a:ext cx="0" cy="0"/>
          <a:chOff x="0" y="0"/>
          <a:chExt cx="0" cy="0"/>
        </a:xfrm>
      </p:grpSpPr>
      <p:sp>
        <p:nvSpPr>
          <p:cNvPr id="15664" name="Google Shape;15664;g254ee418299_0_120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65" name="Google Shape;15665;g254ee418299_0_120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g254ee418299_0_1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2" name="Google Shape;882;g254ee418299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89"/>
        <p:cNvGrpSpPr/>
        <p:nvPr/>
      </p:nvGrpSpPr>
      <p:grpSpPr>
        <a:xfrm>
          <a:off x="0" y="0"/>
          <a:ext cx="0" cy="0"/>
          <a:chOff x="0" y="0"/>
          <a:chExt cx="0" cy="0"/>
        </a:xfrm>
      </p:grpSpPr>
      <p:sp>
        <p:nvSpPr>
          <p:cNvPr id="15690" name="Google Shape;15690;g254ee418299_0_12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91" name="Google Shape;15691;g254ee418299_0_12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5"/>
        <p:cNvGrpSpPr/>
        <p:nvPr/>
      </p:nvGrpSpPr>
      <p:grpSpPr>
        <a:xfrm>
          <a:off x="0" y="0"/>
          <a:ext cx="0" cy="0"/>
          <a:chOff x="0" y="0"/>
          <a:chExt cx="0" cy="0"/>
        </a:xfrm>
      </p:grpSpPr>
      <p:sp>
        <p:nvSpPr>
          <p:cNvPr id="15716" name="Google Shape;15716;g254ee418299_0_12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17" name="Google Shape;15717;g254ee418299_0_12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41"/>
        <p:cNvGrpSpPr/>
        <p:nvPr/>
      </p:nvGrpSpPr>
      <p:grpSpPr>
        <a:xfrm>
          <a:off x="0" y="0"/>
          <a:ext cx="0" cy="0"/>
          <a:chOff x="0" y="0"/>
          <a:chExt cx="0" cy="0"/>
        </a:xfrm>
      </p:grpSpPr>
      <p:sp>
        <p:nvSpPr>
          <p:cNvPr id="15742" name="Google Shape;15742;g254ee418299_0_121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43" name="Google Shape;15743;g254ee418299_0_12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66"/>
        <p:cNvGrpSpPr/>
        <p:nvPr/>
      </p:nvGrpSpPr>
      <p:grpSpPr>
        <a:xfrm>
          <a:off x="0" y="0"/>
          <a:ext cx="0" cy="0"/>
          <a:chOff x="0" y="0"/>
          <a:chExt cx="0" cy="0"/>
        </a:xfrm>
      </p:grpSpPr>
      <p:sp>
        <p:nvSpPr>
          <p:cNvPr id="15767" name="Google Shape;15767;g254ee418299_0_121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68" name="Google Shape;15768;g254ee418299_0_12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93"/>
        <p:cNvGrpSpPr/>
        <p:nvPr/>
      </p:nvGrpSpPr>
      <p:grpSpPr>
        <a:xfrm>
          <a:off x="0" y="0"/>
          <a:ext cx="0" cy="0"/>
          <a:chOff x="0" y="0"/>
          <a:chExt cx="0" cy="0"/>
        </a:xfrm>
      </p:grpSpPr>
      <p:sp>
        <p:nvSpPr>
          <p:cNvPr id="15794" name="Google Shape;15794;g257175ff17c_0_108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95" name="Google Shape;15795;g257175ff17c_0_108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31"/>
        <p:cNvGrpSpPr/>
        <p:nvPr/>
      </p:nvGrpSpPr>
      <p:grpSpPr>
        <a:xfrm>
          <a:off x="0" y="0"/>
          <a:ext cx="0" cy="0"/>
          <a:chOff x="0" y="0"/>
          <a:chExt cx="0" cy="0"/>
        </a:xfrm>
      </p:grpSpPr>
      <p:sp>
        <p:nvSpPr>
          <p:cNvPr id="15832" name="Google Shape;15832;g254ee418299_0_123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33" name="Google Shape;15833;g254ee418299_0_12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45"/>
        <p:cNvGrpSpPr/>
        <p:nvPr/>
      </p:nvGrpSpPr>
      <p:grpSpPr>
        <a:xfrm>
          <a:off x="0" y="0"/>
          <a:ext cx="0" cy="0"/>
          <a:chOff x="0" y="0"/>
          <a:chExt cx="0" cy="0"/>
        </a:xfrm>
      </p:grpSpPr>
      <p:sp>
        <p:nvSpPr>
          <p:cNvPr id="15846" name="Google Shape;15846;g254ee418299_0_126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47" name="Google Shape;15847;g254ee418299_0_126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60"/>
        <p:cNvGrpSpPr/>
        <p:nvPr/>
      </p:nvGrpSpPr>
      <p:grpSpPr>
        <a:xfrm>
          <a:off x="0" y="0"/>
          <a:ext cx="0" cy="0"/>
          <a:chOff x="0" y="0"/>
          <a:chExt cx="0" cy="0"/>
        </a:xfrm>
      </p:grpSpPr>
      <p:sp>
        <p:nvSpPr>
          <p:cNvPr id="15861" name="Google Shape;15861;g254ee418299_0_126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62" name="Google Shape;15862;g254ee418299_0_12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77"/>
        <p:cNvGrpSpPr/>
        <p:nvPr/>
      </p:nvGrpSpPr>
      <p:grpSpPr>
        <a:xfrm>
          <a:off x="0" y="0"/>
          <a:ext cx="0" cy="0"/>
          <a:chOff x="0" y="0"/>
          <a:chExt cx="0" cy="0"/>
        </a:xfrm>
      </p:grpSpPr>
      <p:sp>
        <p:nvSpPr>
          <p:cNvPr id="15878" name="Google Shape;15878;g254ee418299_0_125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79" name="Google Shape;15879;g254ee418299_0_125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6"/>
        <p:cNvGrpSpPr/>
        <p:nvPr/>
      </p:nvGrpSpPr>
      <p:grpSpPr>
        <a:xfrm>
          <a:off x="0" y="0"/>
          <a:ext cx="0" cy="0"/>
          <a:chOff x="0" y="0"/>
          <a:chExt cx="0" cy="0"/>
        </a:xfrm>
      </p:grpSpPr>
      <p:sp>
        <p:nvSpPr>
          <p:cNvPr id="15897" name="Google Shape;15897;g254ee418299_0_125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98" name="Google Shape;15898;g254ee418299_0_125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254ee418299_0_2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9" name="Google Shape;919;g254ee418299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rgbClr val="202124"/>
                </a:solidFill>
                <a:highlight>
                  <a:srgbClr val="FFFFFF"/>
                </a:highlight>
                <a:latin typeface="Roboto"/>
                <a:ea typeface="Roboto"/>
                <a:cs typeface="Roboto"/>
                <a:sym typeface="Roboto"/>
              </a:rPr>
              <a:t>cAMP-response element binding protein (CREB)</a:t>
            </a:r>
            <a:endParaRPr/>
          </a:p>
        </p:txBody>
      </p:sp>
    </p:spTree>
  </p:cSld>
  <p:clrMapOvr>
    <a:masterClrMapping/>
  </p:clrMapOvr>
</p:notes>
</file>

<file path=ppt/notesSlides/notesSlide5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17"/>
        <p:cNvGrpSpPr/>
        <p:nvPr/>
      </p:nvGrpSpPr>
      <p:grpSpPr>
        <a:xfrm>
          <a:off x="0" y="0"/>
          <a:ext cx="0" cy="0"/>
          <a:chOff x="0" y="0"/>
          <a:chExt cx="0" cy="0"/>
        </a:xfrm>
      </p:grpSpPr>
      <p:sp>
        <p:nvSpPr>
          <p:cNvPr id="15918" name="Google Shape;15918;g254ee418299_0_125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19" name="Google Shape;15919;g254ee418299_0_125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40"/>
        <p:cNvGrpSpPr/>
        <p:nvPr/>
      </p:nvGrpSpPr>
      <p:grpSpPr>
        <a:xfrm>
          <a:off x="0" y="0"/>
          <a:ext cx="0" cy="0"/>
          <a:chOff x="0" y="0"/>
          <a:chExt cx="0" cy="0"/>
        </a:xfrm>
      </p:grpSpPr>
      <p:sp>
        <p:nvSpPr>
          <p:cNvPr id="15941" name="Google Shape;15941;g254ee418299_0_125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42" name="Google Shape;15942;g254ee418299_0_125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64"/>
        <p:cNvGrpSpPr/>
        <p:nvPr/>
      </p:nvGrpSpPr>
      <p:grpSpPr>
        <a:xfrm>
          <a:off x="0" y="0"/>
          <a:ext cx="0" cy="0"/>
          <a:chOff x="0" y="0"/>
          <a:chExt cx="0" cy="0"/>
        </a:xfrm>
      </p:grpSpPr>
      <p:sp>
        <p:nvSpPr>
          <p:cNvPr id="15965" name="Google Shape;15965;g254ee418299_0_125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66" name="Google Shape;15966;g254ee418299_0_125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0"/>
        <p:cNvGrpSpPr/>
        <p:nvPr/>
      </p:nvGrpSpPr>
      <p:grpSpPr>
        <a:xfrm>
          <a:off x="0" y="0"/>
          <a:ext cx="0" cy="0"/>
          <a:chOff x="0" y="0"/>
          <a:chExt cx="0" cy="0"/>
        </a:xfrm>
      </p:grpSpPr>
      <p:sp>
        <p:nvSpPr>
          <p:cNvPr id="15991" name="Google Shape;15991;g254ee418299_0_125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92" name="Google Shape;15992;g254ee418299_0_125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7"/>
        <p:cNvGrpSpPr/>
        <p:nvPr/>
      </p:nvGrpSpPr>
      <p:grpSpPr>
        <a:xfrm>
          <a:off x="0" y="0"/>
          <a:ext cx="0" cy="0"/>
          <a:chOff x="0" y="0"/>
          <a:chExt cx="0" cy="0"/>
        </a:xfrm>
      </p:grpSpPr>
      <p:sp>
        <p:nvSpPr>
          <p:cNvPr id="16018" name="Google Shape;16018;g254ee418299_0_124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19" name="Google Shape;16019;g254ee418299_0_124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46"/>
        <p:cNvGrpSpPr/>
        <p:nvPr/>
      </p:nvGrpSpPr>
      <p:grpSpPr>
        <a:xfrm>
          <a:off x="0" y="0"/>
          <a:ext cx="0" cy="0"/>
          <a:chOff x="0" y="0"/>
          <a:chExt cx="0" cy="0"/>
        </a:xfrm>
      </p:grpSpPr>
      <p:sp>
        <p:nvSpPr>
          <p:cNvPr id="16047" name="Google Shape;16047;g254ee418299_0_124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48" name="Google Shape;16048;g254ee418299_0_124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76"/>
        <p:cNvGrpSpPr/>
        <p:nvPr/>
      </p:nvGrpSpPr>
      <p:grpSpPr>
        <a:xfrm>
          <a:off x="0" y="0"/>
          <a:ext cx="0" cy="0"/>
          <a:chOff x="0" y="0"/>
          <a:chExt cx="0" cy="0"/>
        </a:xfrm>
      </p:grpSpPr>
      <p:sp>
        <p:nvSpPr>
          <p:cNvPr id="16077" name="Google Shape;16077;g254ee418299_0_124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78" name="Google Shape;16078;g254ee418299_0_12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08"/>
        <p:cNvGrpSpPr/>
        <p:nvPr/>
      </p:nvGrpSpPr>
      <p:grpSpPr>
        <a:xfrm>
          <a:off x="0" y="0"/>
          <a:ext cx="0" cy="0"/>
          <a:chOff x="0" y="0"/>
          <a:chExt cx="0" cy="0"/>
        </a:xfrm>
      </p:grpSpPr>
      <p:sp>
        <p:nvSpPr>
          <p:cNvPr id="16109" name="Google Shape;16109;g254ee418299_0_124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10" name="Google Shape;16110;g254ee418299_0_124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1"/>
        <p:cNvGrpSpPr/>
        <p:nvPr/>
      </p:nvGrpSpPr>
      <p:grpSpPr>
        <a:xfrm>
          <a:off x="0" y="0"/>
          <a:ext cx="0" cy="0"/>
          <a:chOff x="0" y="0"/>
          <a:chExt cx="0" cy="0"/>
        </a:xfrm>
      </p:grpSpPr>
      <p:sp>
        <p:nvSpPr>
          <p:cNvPr id="16142" name="Google Shape;16142;g254ee418299_0_123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43" name="Google Shape;16143;g254ee418299_0_12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76"/>
        <p:cNvGrpSpPr/>
        <p:nvPr/>
      </p:nvGrpSpPr>
      <p:grpSpPr>
        <a:xfrm>
          <a:off x="0" y="0"/>
          <a:ext cx="0" cy="0"/>
          <a:chOff x="0" y="0"/>
          <a:chExt cx="0" cy="0"/>
        </a:xfrm>
      </p:grpSpPr>
      <p:sp>
        <p:nvSpPr>
          <p:cNvPr id="16177" name="Google Shape;16177;g254ee418299_0_123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78" name="Google Shape;16178;g254ee418299_0_123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g254ee418299_0_4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6" name="Google Shape;956;g254ee418299_0_4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13"/>
        <p:cNvGrpSpPr/>
        <p:nvPr/>
      </p:nvGrpSpPr>
      <p:grpSpPr>
        <a:xfrm>
          <a:off x="0" y="0"/>
          <a:ext cx="0" cy="0"/>
          <a:chOff x="0" y="0"/>
          <a:chExt cx="0" cy="0"/>
        </a:xfrm>
      </p:grpSpPr>
      <p:sp>
        <p:nvSpPr>
          <p:cNvPr id="16214" name="Google Shape;16214;g254ee418299_0_122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15" name="Google Shape;16215;g254ee418299_0_12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52"/>
        <p:cNvGrpSpPr/>
        <p:nvPr/>
      </p:nvGrpSpPr>
      <p:grpSpPr>
        <a:xfrm>
          <a:off x="0" y="0"/>
          <a:ext cx="0" cy="0"/>
          <a:chOff x="0" y="0"/>
          <a:chExt cx="0" cy="0"/>
        </a:xfrm>
      </p:grpSpPr>
      <p:sp>
        <p:nvSpPr>
          <p:cNvPr id="16253" name="Google Shape;16253;g254ee418299_0_122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54" name="Google Shape;16254;g254ee418299_0_12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92"/>
        <p:cNvGrpSpPr/>
        <p:nvPr/>
      </p:nvGrpSpPr>
      <p:grpSpPr>
        <a:xfrm>
          <a:off x="0" y="0"/>
          <a:ext cx="0" cy="0"/>
          <a:chOff x="0" y="0"/>
          <a:chExt cx="0" cy="0"/>
        </a:xfrm>
      </p:grpSpPr>
      <p:sp>
        <p:nvSpPr>
          <p:cNvPr id="16293" name="Google Shape;16293;g254ee418299_0_122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94" name="Google Shape;16294;g254ee418299_0_12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34"/>
        <p:cNvGrpSpPr/>
        <p:nvPr/>
      </p:nvGrpSpPr>
      <p:grpSpPr>
        <a:xfrm>
          <a:off x="0" y="0"/>
          <a:ext cx="0" cy="0"/>
          <a:chOff x="0" y="0"/>
          <a:chExt cx="0" cy="0"/>
        </a:xfrm>
      </p:grpSpPr>
      <p:sp>
        <p:nvSpPr>
          <p:cNvPr id="16335" name="Google Shape;16335;g257175ff17c_0_110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36" name="Google Shape;16336;g257175ff17c_0_110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8"/>
        <p:cNvGrpSpPr/>
        <p:nvPr/>
      </p:nvGrpSpPr>
      <p:grpSpPr>
        <a:xfrm>
          <a:off x="0" y="0"/>
          <a:ext cx="0" cy="0"/>
          <a:chOff x="0" y="0"/>
          <a:chExt cx="0" cy="0"/>
        </a:xfrm>
      </p:grpSpPr>
      <p:sp>
        <p:nvSpPr>
          <p:cNvPr id="16369" name="Google Shape;16369;g254ee418299_0_126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70" name="Google Shape;16370;g254ee418299_0_12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86"/>
        <p:cNvGrpSpPr/>
        <p:nvPr/>
      </p:nvGrpSpPr>
      <p:grpSpPr>
        <a:xfrm>
          <a:off x="0" y="0"/>
          <a:ext cx="0" cy="0"/>
          <a:chOff x="0" y="0"/>
          <a:chExt cx="0" cy="0"/>
        </a:xfrm>
      </p:grpSpPr>
      <p:sp>
        <p:nvSpPr>
          <p:cNvPr id="16387" name="Google Shape;16387;g254ee418299_0_126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88" name="Google Shape;16388;g254ee418299_0_126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5"/>
        <p:cNvGrpSpPr/>
        <p:nvPr/>
      </p:nvGrpSpPr>
      <p:grpSpPr>
        <a:xfrm>
          <a:off x="0" y="0"/>
          <a:ext cx="0" cy="0"/>
          <a:chOff x="0" y="0"/>
          <a:chExt cx="0" cy="0"/>
        </a:xfrm>
      </p:grpSpPr>
      <p:sp>
        <p:nvSpPr>
          <p:cNvPr id="16406" name="Google Shape;16406;g254ee418299_0_126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07" name="Google Shape;16407;g254ee418299_0_12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24"/>
        <p:cNvGrpSpPr/>
        <p:nvPr/>
      </p:nvGrpSpPr>
      <p:grpSpPr>
        <a:xfrm>
          <a:off x="0" y="0"/>
          <a:ext cx="0" cy="0"/>
          <a:chOff x="0" y="0"/>
          <a:chExt cx="0" cy="0"/>
        </a:xfrm>
      </p:grpSpPr>
      <p:sp>
        <p:nvSpPr>
          <p:cNvPr id="16425" name="Google Shape;16425;g254ee418299_0_119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6" name="Google Shape;16426;g254ee418299_0_119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45"/>
        <p:cNvGrpSpPr/>
        <p:nvPr/>
      </p:nvGrpSpPr>
      <p:grpSpPr>
        <a:xfrm>
          <a:off x="0" y="0"/>
          <a:ext cx="0" cy="0"/>
          <a:chOff x="0" y="0"/>
          <a:chExt cx="0" cy="0"/>
        </a:xfrm>
      </p:grpSpPr>
      <p:sp>
        <p:nvSpPr>
          <p:cNvPr id="16446" name="Google Shape;16446;g25337b0d3d8_0_1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47" name="Google Shape;16447;g25337b0d3d8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9"/>
        <p:cNvGrpSpPr/>
        <p:nvPr/>
      </p:nvGrpSpPr>
      <p:grpSpPr>
        <a:xfrm>
          <a:off x="0" y="0"/>
          <a:ext cx="0" cy="0"/>
          <a:chOff x="0" y="0"/>
          <a:chExt cx="0" cy="0"/>
        </a:xfrm>
      </p:grpSpPr>
      <p:sp>
        <p:nvSpPr>
          <p:cNvPr id="16460" name="Google Shape;16460;g254ee418299_0_127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61" name="Google Shape;16461;g254ee418299_0_127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g254ee418299_0_4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3" name="Google Shape;963;g254ee418299_0_4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75"/>
        <p:cNvGrpSpPr/>
        <p:nvPr/>
      </p:nvGrpSpPr>
      <p:grpSpPr>
        <a:xfrm>
          <a:off x="0" y="0"/>
          <a:ext cx="0" cy="0"/>
          <a:chOff x="0" y="0"/>
          <a:chExt cx="0" cy="0"/>
        </a:xfrm>
      </p:grpSpPr>
      <p:sp>
        <p:nvSpPr>
          <p:cNvPr id="16476" name="Google Shape;16476;g254ee418299_0_126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77" name="Google Shape;16477;g254ee418299_0_126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08"/>
        <p:cNvGrpSpPr/>
        <p:nvPr/>
      </p:nvGrpSpPr>
      <p:grpSpPr>
        <a:xfrm>
          <a:off x="0" y="0"/>
          <a:ext cx="0" cy="0"/>
          <a:chOff x="0" y="0"/>
          <a:chExt cx="0" cy="0"/>
        </a:xfrm>
      </p:grpSpPr>
      <p:sp>
        <p:nvSpPr>
          <p:cNvPr id="16509" name="Google Shape;16509;g254ee418299_0_127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10" name="Google Shape;16510;g254ee418299_0_127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42"/>
        <p:cNvGrpSpPr/>
        <p:nvPr/>
      </p:nvGrpSpPr>
      <p:grpSpPr>
        <a:xfrm>
          <a:off x="0" y="0"/>
          <a:ext cx="0" cy="0"/>
          <a:chOff x="0" y="0"/>
          <a:chExt cx="0" cy="0"/>
        </a:xfrm>
      </p:grpSpPr>
      <p:sp>
        <p:nvSpPr>
          <p:cNvPr id="16543" name="Google Shape;16543;g254ee418299_0_126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44" name="Google Shape;16544;g254ee418299_0_126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90"/>
        <p:cNvGrpSpPr/>
        <p:nvPr/>
      </p:nvGrpSpPr>
      <p:grpSpPr>
        <a:xfrm>
          <a:off x="0" y="0"/>
          <a:ext cx="0" cy="0"/>
          <a:chOff x="0" y="0"/>
          <a:chExt cx="0" cy="0"/>
        </a:xfrm>
      </p:grpSpPr>
      <p:sp>
        <p:nvSpPr>
          <p:cNvPr id="16591" name="Google Shape;16591;g254ee418299_0_128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92" name="Google Shape;16592;g254ee418299_0_12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38"/>
        <p:cNvGrpSpPr/>
        <p:nvPr/>
      </p:nvGrpSpPr>
      <p:grpSpPr>
        <a:xfrm>
          <a:off x="0" y="0"/>
          <a:ext cx="0" cy="0"/>
          <a:chOff x="0" y="0"/>
          <a:chExt cx="0" cy="0"/>
        </a:xfrm>
      </p:grpSpPr>
      <p:sp>
        <p:nvSpPr>
          <p:cNvPr id="16639" name="Google Shape;16639;g254ee418299_0_128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40" name="Google Shape;16640;g254ee418299_0_128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88"/>
        <p:cNvGrpSpPr/>
        <p:nvPr/>
      </p:nvGrpSpPr>
      <p:grpSpPr>
        <a:xfrm>
          <a:off x="0" y="0"/>
          <a:ext cx="0" cy="0"/>
          <a:chOff x="0" y="0"/>
          <a:chExt cx="0" cy="0"/>
        </a:xfrm>
      </p:grpSpPr>
      <p:sp>
        <p:nvSpPr>
          <p:cNvPr id="16689" name="Google Shape;16689;g254ee418299_0_128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90" name="Google Shape;16690;g254ee418299_0_128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39"/>
        <p:cNvGrpSpPr/>
        <p:nvPr/>
      </p:nvGrpSpPr>
      <p:grpSpPr>
        <a:xfrm>
          <a:off x="0" y="0"/>
          <a:ext cx="0" cy="0"/>
          <a:chOff x="0" y="0"/>
          <a:chExt cx="0" cy="0"/>
        </a:xfrm>
      </p:grpSpPr>
      <p:sp>
        <p:nvSpPr>
          <p:cNvPr id="16740" name="Google Shape;16740;g254ee418299_0_130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41" name="Google Shape;16741;g254ee418299_0_130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86"/>
        <p:cNvGrpSpPr/>
        <p:nvPr/>
      </p:nvGrpSpPr>
      <p:grpSpPr>
        <a:xfrm>
          <a:off x="0" y="0"/>
          <a:ext cx="0" cy="0"/>
          <a:chOff x="0" y="0"/>
          <a:chExt cx="0" cy="0"/>
        </a:xfrm>
      </p:grpSpPr>
      <p:sp>
        <p:nvSpPr>
          <p:cNvPr id="16787" name="Google Shape;16787;g254ee418299_0_129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88" name="Google Shape;16788;g254ee418299_0_129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33"/>
        <p:cNvGrpSpPr/>
        <p:nvPr/>
      </p:nvGrpSpPr>
      <p:grpSpPr>
        <a:xfrm>
          <a:off x="0" y="0"/>
          <a:ext cx="0" cy="0"/>
          <a:chOff x="0" y="0"/>
          <a:chExt cx="0" cy="0"/>
        </a:xfrm>
      </p:grpSpPr>
      <p:sp>
        <p:nvSpPr>
          <p:cNvPr id="16834" name="Google Shape;16834;g254ee418299_0_130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35" name="Google Shape;16835;g254ee418299_0_130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62"/>
        <p:cNvGrpSpPr/>
        <p:nvPr/>
      </p:nvGrpSpPr>
      <p:grpSpPr>
        <a:xfrm>
          <a:off x="0" y="0"/>
          <a:ext cx="0" cy="0"/>
          <a:chOff x="0" y="0"/>
          <a:chExt cx="0" cy="0"/>
        </a:xfrm>
      </p:grpSpPr>
      <p:sp>
        <p:nvSpPr>
          <p:cNvPr id="16863" name="Google Shape;16863;g254ee418299_0_129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64" name="Google Shape;16864;g254ee418299_0_12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5447354833_0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25447354833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g254ee418299_0_4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1" name="Google Shape;971;g254ee418299_0_4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94"/>
        <p:cNvGrpSpPr/>
        <p:nvPr/>
      </p:nvGrpSpPr>
      <p:grpSpPr>
        <a:xfrm>
          <a:off x="0" y="0"/>
          <a:ext cx="0" cy="0"/>
          <a:chOff x="0" y="0"/>
          <a:chExt cx="0" cy="0"/>
        </a:xfrm>
      </p:grpSpPr>
      <p:sp>
        <p:nvSpPr>
          <p:cNvPr id="16895" name="Google Shape;16895;g254ee418299_0_13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96" name="Google Shape;16896;g254ee418299_0_13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28"/>
        <p:cNvGrpSpPr/>
        <p:nvPr/>
      </p:nvGrpSpPr>
      <p:grpSpPr>
        <a:xfrm>
          <a:off x="0" y="0"/>
          <a:ext cx="0" cy="0"/>
          <a:chOff x="0" y="0"/>
          <a:chExt cx="0" cy="0"/>
        </a:xfrm>
      </p:grpSpPr>
      <p:sp>
        <p:nvSpPr>
          <p:cNvPr id="16929" name="Google Shape;16929;g254ee418299_0_13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30" name="Google Shape;16930;g254ee418299_0_13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62"/>
        <p:cNvGrpSpPr/>
        <p:nvPr/>
      </p:nvGrpSpPr>
      <p:grpSpPr>
        <a:xfrm>
          <a:off x="0" y="0"/>
          <a:ext cx="0" cy="0"/>
          <a:chOff x="0" y="0"/>
          <a:chExt cx="0" cy="0"/>
        </a:xfrm>
      </p:grpSpPr>
      <p:sp>
        <p:nvSpPr>
          <p:cNvPr id="16963" name="Google Shape;16963;g254ee418299_0_131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64" name="Google Shape;16964;g254ee418299_0_13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96"/>
        <p:cNvGrpSpPr/>
        <p:nvPr/>
      </p:nvGrpSpPr>
      <p:grpSpPr>
        <a:xfrm>
          <a:off x="0" y="0"/>
          <a:ext cx="0" cy="0"/>
          <a:chOff x="0" y="0"/>
          <a:chExt cx="0" cy="0"/>
        </a:xfrm>
      </p:grpSpPr>
      <p:sp>
        <p:nvSpPr>
          <p:cNvPr id="16997" name="Google Shape;16997;g254ee418299_0_131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98" name="Google Shape;16998;g254ee418299_0_13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30"/>
        <p:cNvGrpSpPr/>
        <p:nvPr/>
      </p:nvGrpSpPr>
      <p:grpSpPr>
        <a:xfrm>
          <a:off x="0" y="0"/>
          <a:ext cx="0" cy="0"/>
          <a:chOff x="0" y="0"/>
          <a:chExt cx="0" cy="0"/>
        </a:xfrm>
      </p:grpSpPr>
      <p:sp>
        <p:nvSpPr>
          <p:cNvPr id="17031" name="Google Shape;17031;g254ee418299_0_132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32" name="Google Shape;17032;g254ee418299_0_13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64"/>
        <p:cNvGrpSpPr/>
        <p:nvPr/>
      </p:nvGrpSpPr>
      <p:grpSpPr>
        <a:xfrm>
          <a:off x="0" y="0"/>
          <a:ext cx="0" cy="0"/>
          <a:chOff x="0" y="0"/>
          <a:chExt cx="0" cy="0"/>
        </a:xfrm>
      </p:grpSpPr>
      <p:sp>
        <p:nvSpPr>
          <p:cNvPr id="17065" name="Google Shape;17065;g257175ff17c_0_113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66" name="Google Shape;17066;g257175ff17c_0_11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84"/>
        <p:cNvGrpSpPr/>
        <p:nvPr/>
      </p:nvGrpSpPr>
      <p:grpSpPr>
        <a:xfrm>
          <a:off x="0" y="0"/>
          <a:ext cx="0" cy="0"/>
          <a:chOff x="0" y="0"/>
          <a:chExt cx="0" cy="0"/>
        </a:xfrm>
      </p:grpSpPr>
      <p:sp>
        <p:nvSpPr>
          <p:cNvPr id="17085" name="Google Shape;17085;g254ee418299_0_132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86" name="Google Shape;17086;g254ee418299_0_13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05"/>
        <p:cNvGrpSpPr/>
        <p:nvPr/>
      </p:nvGrpSpPr>
      <p:grpSpPr>
        <a:xfrm>
          <a:off x="0" y="0"/>
          <a:ext cx="0" cy="0"/>
          <a:chOff x="0" y="0"/>
          <a:chExt cx="0" cy="0"/>
        </a:xfrm>
      </p:grpSpPr>
      <p:sp>
        <p:nvSpPr>
          <p:cNvPr id="17106" name="Google Shape;17106;g254ee418299_0_132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07" name="Google Shape;17107;g254ee418299_0_13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27"/>
        <p:cNvGrpSpPr/>
        <p:nvPr/>
      </p:nvGrpSpPr>
      <p:grpSpPr>
        <a:xfrm>
          <a:off x="0" y="0"/>
          <a:ext cx="0" cy="0"/>
          <a:chOff x="0" y="0"/>
          <a:chExt cx="0" cy="0"/>
        </a:xfrm>
      </p:grpSpPr>
      <p:sp>
        <p:nvSpPr>
          <p:cNvPr id="17128" name="Google Shape;17128;g254ee418299_0_132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29" name="Google Shape;17129;g254ee418299_0_13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50"/>
        <p:cNvGrpSpPr/>
        <p:nvPr/>
      </p:nvGrpSpPr>
      <p:grpSpPr>
        <a:xfrm>
          <a:off x="0" y="0"/>
          <a:ext cx="0" cy="0"/>
          <a:chOff x="0" y="0"/>
          <a:chExt cx="0" cy="0"/>
        </a:xfrm>
      </p:grpSpPr>
      <p:sp>
        <p:nvSpPr>
          <p:cNvPr id="17151" name="Google Shape;17151;g254ee418299_0_132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52" name="Google Shape;17152;g254ee418299_0_13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Google Shape;979;g254ee418299_0_4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0" name="Google Shape;980;g254ee418299_0_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74"/>
        <p:cNvGrpSpPr/>
        <p:nvPr/>
      </p:nvGrpSpPr>
      <p:grpSpPr>
        <a:xfrm>
          <a:off x="0" y="0"/>
          <a:ext cx="0" cy="0"/>
          <a:chOff x="0" y="0"/>
          <a:chExt cx="0" cy="0"/>
        </a:xfrm>
      </p:grpSpPr>
      <p:sp>
        <p:nvSpPr>
          <p:cNvPr id="17175" name="Google Shape;17175;g254ee418299_0_132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76" name="Google Shape;17176;g254ee418299_0_13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99"/>
        <p:cNvGrpSpPr/>
        <p:nvPr/>
      </p:nvGrpSpPr>
      <p:grpSpPr>
        <a:xfrm>
          <a:off x="0" y="0"/>
          <a:ext cx="0" cy="0"/>
          <a:chOff x="0" y="0"/>
          <a:chExt cx="0" cy="0"/>
        </a:xfrm>
      </p:grpSpPr>
      <p:sp>
        <p:nvSpPr>
          <p:cNvPr id="17200" name="Google Shape;17200;g254ee418299_0_133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01" name="Google Shape;17201;g254ee418299_0_13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19"/>
        <p:cNvGrpSpPr/>
        <p:nvPr/>
      </p:nvGrpSpPr>
      <p:grpSpPr>
        <a:xfrm>
          <a:off x="0" y="0"/>
          <a:ext cx="0" cy="0"/>
          <a:chOff x="0" y="0"/>
          <a:chExt cx="0" cy="0"/>
        </a:xfrm>
      </p:grpSpPr>
      <p:sp>
        <p:nvSpPr>
          <p:cNvPr id="17220" name="Google Shape;17220;g254ee418299_0_133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21" name="Google Shape;17221;g254ee418299_0_13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39"/>
        <p:cNvGrpSpPr/>
        <p:nvPr/>
      </p:nvGrpSpPr>
      <p:grpSpPr>
        <a:xfrm>
          <a:off x="0" y="0"/>
          <a:ext cx="0" cy="0"/>
          <a:chOff x="0" y="0"/>
          <a:chExt cx="0" cy="0"/>
        </a:xfrm>
      </p:grpSpPr>
      <p:sp>
        <p:nvSpPr>
          <p:cNvPr id="17240" name="Google Shape;17240;g254ee418299_0_133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41" name="Google Shape;17241;g254ee418299_0_13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64"/>
        <p:cNvGrpSpPr/>
        <p:nvPr/>
      </p:nvGrpSpPr>
      <p:grpSpPr>
        <a:xfrm>
          <a:off x="0" y="0"/>
          <a:ext cx="0" cy="0"/>
          <a:chOff x="0" y="0"/>
          <a:chExt cx="0" cy="0"/>
        </a:xfrm>
      </p:grpSpPr>
      <p:sp>
        <p:nvSpPr>
          <p:cNvPr id="17265" name="Google Shape;17265;g254ee418299_0_133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66" name="Google Shape;17266;g254ee418299_0_13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90"/>
        <p:cNvGrpSpPr/>
        <p:nvPr/>
      </p:nvGrpSpPr>
      <p:grpSpPr>
        <a:xfrm>
          <a:off x="0" y="0"/>
          <a:ext cx="0" cy="0"/>
          <a:chOff x="0" y="0"/>
          <a:chExt cx="0" cy="0"/>
        </a:xfrm>
      </p:grpSpPr>
      <p:sp>
        <p:nvSpPr>
          <p:cNvPr id="17291" name="Google Shape;17291;g254ee418299_0_133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92" name="Google Shape;17292;g254ee418299_0_13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17"/>
        <p:cNvGrpSpPr/>
        <p:nvPr/>
      </p:nvGrpSpPr>
      <p:grpSpPr>
        <a:xfrm>
          <a:off x="0" y="0"/>
          <a:ext cx="0" cy="0"/>
          <a:chOff x="0" y="0"/>
          <a:chExt cx="0" cy="0"/>
        </a:xfrm>
      </p:grpSpPr>
      <p:sp>
        <p:nvSpPr>
          <p:cNvPr id="17318" name="Google Shape;17318;g254ee418299_0_134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19" name="Google Shape;17319;g254ee418299_0_13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46"/>
        <p:cNvGrpSpPr/>
        <p:nvPr/>
      </p:nvGrpSpPr>
      <p:grpSpPr>
        <a:xfrm>
          <a:off x="0" y="0"/>
          <a:ext cx="0" cy="0"/>
          <a:chOff x="0" y="0"/>
          <a:chExt cx="0" cy="0"/>
        </a:xfrm>
      </p:grpSpPr>
      <p:sp>
        <p:nvSpPr>
          <p:cNvPr id="17347" name="Google Shape;17347;g254ee418299_0_134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8" name="Google Shape;17348;g254ee418299_0_134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77"/>
        <p:cNvGrpSpPr/>
        <p:nvPr/>
      </p:nvGrpSpPr>
      <p:grpSpPr>
        <a:xfrm>
          <a:off x="0" y="0"/>
          <a:ext cx="0" cy="0"/>
          <a:chOff x="0" y="0"/>
          <a:chExt cx="0" cy="0"/>
        </a:xfrm>
      </p:grpSpPr>
      <p:sp>
        <p:nvSpPr>
          <p:cNvPr id="17378" name="Google Shape;17378;g254ee418299_0_134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79" name="Google Shape;17379;g254ee418299_0_134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09"/>
        <p:cNvGrpSpPr/>
        <p:nvPr/>
      </p:nvGrpSpPr>
      <p:grpSpPr>
        <a:xfrm>
          <a:off x="0" y="0"/>
          <a:ext cx="0" cy="0"/>
          <a:chOff x="0" y="0"/>
          <a:chExt cx="0" cy="0"/>
        </a:xfrm>
      </p:grpSpPr>
      <p:sp>
        <p:nvSpPr>
          <p:cNvPr id="17410" name="Google Shape;17410;g254ee418299_0_135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11" name="Google Shape;17411;g254ee418299_0_135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g254ee418299_0_4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1" name="Google Shape;991;g254ee418299_0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42"/>
        <p:cNvGrpSpPr/>
        <p:nvPr/>
      </p:nvGrpSpPr>
      <p:grpSpPr>
        <a:xfrm>
          <a:off x="0" y="0"/>
          <a:ext cx="0" cy="0"/>
          <a:chOff x="0" y="0"/>
          <a:chExt cx="0" cy="0"/>
        </a:xfrm>
      </p:grpSpPr>
      <p:sp>
        <p:nvSpPr>
          <p:cNvPr id="17443" name="Google Shape;17443;g254ee418299_0_135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44" name="Google Shape;17444;g254ee418299_0_135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76"/>
        <p:cNvGrpSpPr/>
        <p:nvPr/>
      </p:nvGrpSpPr>
      <p:grpSpPr>
        <a:xfrm>
          <a:off x="0" y="0"/>
          <a:ext cx="0" cy="0"/>
          <a:chOff x="0" y="0"/>
          <a:chExt cx="0" cy="0"/>
        </a:xfrm>
      </p:grpSpPr>
      <p:sp>
        <p:nvSpPr>
          <p:cNvPr id="17477" name="Google Shape;17477;g254ee418299_0_135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78" name="Google Shape;17478;g254ee418299_0_135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98"/>
        <p:cNvGrpSpPr/>
        <p:nvPr/>
      </p:nvGrpSpPr>
      <p:grpSpPr>
        <a:xfrm>
          <a:off x="0" y="0"/>
          <a:ext cx="0" cy="0"/>
          <a:chOff x="0" y="0"/>
          <a:chExt cx="0" cy="0"/>
        </a:xfrm>
      </p:grpSpPr>
      <p:sp>
        <p:nvSpPr>
          <p:cNvPr id="17499" name="Google Shape;17499;g254ee418299_0_136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00" name="Google Shape;17500;g254ee418299_0_13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7"/>
        <p:cNvGrpSpPr/>
        <p:nvPr/>
      </p:nvGrpSpPr>
      <p:grpSpPr>
        <a:xfrm>
          <a:off x="0" y="0"/>
          <a:ext cx="0" cy="0"/>
          <a:chOff x="0" y="0"/>
          <a:chExt cx="0" cy="0"/>
        </a:xfrm>
      </p:grpSpPr>
      <p:sp>
        <p:nvSpPr>
          <p:cNvPr id="17518" name="Google Shape;17518;g254ee418299_0_136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19" name="Google Shape;17519;g254ee418299_0_136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34"/>
        <p:cNvGrpSpPr/>
        <p:nvPr/>
      </p:nvGrpSpPr>
      <p:grpSpPr>
        <a:xfrm>
          <a:off x="0" y="0"/>
          <a:ext cx="0" cy="0"/>
          <a:chOff x="0" y="0"/>
          <a:chExt cx="0" cy="0"/>
        </a:xfrm>
      </p:grpSpPr>
      <p:sp>
        <p:nvSpPr>
          <p:cNvPr id="17535" name="Google Shape;17535;g25337b0d3d8_0_26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36" name="Google Shape;17536;g25337b0d3d8_0_26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52"/>
        <p:cNvGrpSpPr/>
        <p:nvPr/>
      </p:nvGrpSpPr>
      <p:grpSpPr>
        <a:xfrm>
          <a:off x="0" y="0"/>
          <a:ext cx="0" cy="0"/>
          <a:chOff x="0" y="0"/>
          <a:chExt cx="0" cy="0"/>
        </a:xfrm>
      </p:grpSpPr>
      <p:sp>
        <p:nvSpPr>
          <p:cNvPr id="17553" name="Google Shape;17553;g257175ff17c_0_79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54" name="Google Shape;17554;g257175ff17c_0_79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64"/>
        <p:cNvGrpSpPr/>
        <p:nvPr/>
      </p:nvGrpSpPr>
      <p:grpSpPr>
        <a:xfrm>
          <a:off x="0" y="0"/>
          <a:ext cx="0" cy="0"/>
          <a:chOff x="0" y="0"/>
          <a:chExt cx="0" cy="0"/>
        </a:xfrm>
      </p:grpSpPr>
      <p:sp>
        <p:nvSpPr>
          <p:cNvPr id="17565" name="Google Shape;17565;g257175ff17c_0_94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66" name="Google Shape;17566;g257175ff17c_0_94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85"/>
        <p:cNvGrpSpPr/>
        <p:nvPr/>
      </p:nvGrpSpPr>
      <p:grpSpPr>
        <a:xfrm>
          <a:off x="0" y="0"/>
          <a:ext cx="0" cy="0"/>
          <a:chOff x="0" y="0"/>
          <a:chExt cx="0" cy="0"/>
        </a:xfrm>
      </p:grpSpPr>
      <p:sp>
        <p:nvSpPr>
          <p:cNvPr id="17586" name="Google Shape;17586;g257175ff17c_0_94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87" name="Google Shape;17587;g257175ff17c_0_9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96"/>
        <p:cNvGrpSpPr/>
        <p:nvPr/>
      </p:nvGrpSpPr>
      <p:grpSpPr>
        <a:xfrm>
          <a:off x="0" y="0"/>
          <a:ext cx="0" cy="0"/>
          <a:chOff x="0" y="0"/>
          <a:chExt cx="0" cy="0"/>
        </a:xfrm>
      </p:grpSpPr>
      <p:sp>
        <p:nvSpPr>
          <p:cNvPr id="17597" name="Google Shape;17597;g257175ff17c_0_94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98" name="Google Shape;17598;g257175ff17c_0_94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32"/>
        <p:cNvGrpSpPr/>
        <p:nvPr/>
      </p:nvGrpSpPr>
      <p:grpSpPr>
        <a:xfrm>
          <a:off x="0" y="0"/>
          <a:ext cx="0" cy="0"/>
          <a:chOff x="0" y="0"/>
          <a:chExt cx="0" cy="0"/>
        </a:xfrm>
      </p:grpSpPr>
      <p:sp>
        <p:nvSpPr>
          <p:cNvPr id="17633" name="Google Shape;17633;g257175ff17c_0_95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4" name="Google Shape;17634;g257175ff17c_0_9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g254ee418299_0_4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4" name="Google Shape;1004;g254ee418299_0_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68"/>
        <p:cNvGrpSpPr/>
        <p:nvPr/>
      </p:nvGrpSpPr>
      <p:grpSpPr>
        <a:xfrm>
          <a:off x="0" y="0"/>
          <a:ext cx="0" cy="0"/>
          <a:chOff x="0" y="0"/>
          <a:chExt cx="0" cy="0"/>
        </a:xfrm>
      </p:grpSpPr>
      <p:sp>
        <p:nvSpPr>
          <p:cNvPr id="17669" name="Google Shape;17669;g257175ff17c_0_94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70" name="Google Shape;17670;g257175ff17c_0_94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14"/>
        <p:cNvGrpSpPr/>
        <p:nvPr/>
      </p:nvGrpSpPr>
      <p:grpSpPr>
        <a:xfrm>
          <a:off x="0" y="0"/>
          <a:ext cx="0" cy="0"/>
          <a:chOff x="0" y="0"/>
          <a:chExt cx="0" cy="0"/>
        </a:xfrm>
      </p:grpSpPr>
      <p:sp>
        <p:nvSpPr>
          <p:cNvPr id="17715" name="Google Shape;17715;g257175ff17c_0_114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16" name="Google Shape;17716;g257175ff17c_0_11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60"/>
        <p:cNvGrpSpPr/>
        <p:nvPr/>
      </p:nvGrpSpPr>
      <p:grpSpPr>
        <a:xfrm>
          <a:off x="0" y="0"/>
          <a:ext cx="0" cy="0"/>
          <a:chOff x="0" y="0"/>
          <a:chExt cx="0" cy="0"/>
        </a:xfrm>
      </p:grpSpPr>
      <p:sp>
        <p:nvSpPr>
          <p:cNvPr id="17761" name="Google Shape;17761;g257175ff17c_0_114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62" name="Google Shape;17762;g257175ff17c_0_114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80"/>
        <p:cNvGrpSpPr/>
        <p:nvPr/>
      </p:nvGrpSpPr>
      <p:grpSpPr>
        <a:xfrm>
          <a:off x="0" y="0"/>
          <a:ext cx="0" cy="0"/>
          <a:chOff x="0" y="0"/>
          <a:chExt cx="0" cy="0"/>
        </a:xfrm>
      </p:grpSpPr>
      <p:sp>
        <p:nvSpPr>
          <p:cNvPr id="17781" name="Google Shape;17781;g254ee418299_0_114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82" name="Google Shape;17782;g254ee418299_0_11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89"/>
        <p:cNvGrpSpPr/>
        <p:nvPr/>
      </p:nvGrpSpPr>
      <p:grpSpPr>
        <a:xfrm>
          <a:off x="0" y="0"/>
          <a:ext cx="0" cy="0"/>
          <a:chOff x="0" y="0"/>
          <a:chExt cx="0" cy="0"/>
        </a:xfrm>
      </p:grpSpPr>
      <p:sp>
        <p:nvSpPr>
          <p:cNvPr id="17790" name="Google Shape;17790;g254ee418299_1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91" name="Google Shape;17791;g254ee418299_1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99"/>
        <p:cNvGrpSpPr/>
        <p:nvPr/>
      </p:nvGrpSpPr>
      <p:grpSpPr>
        <a:xfrm>
          <a:off x="0" y="0"/>
          <a:ext cx="0" cy="0"/>
          <a:chOff x="0" y="0"/>
          <a:chExt cx="0" cy="0"/>
        </a:xfrm>
      </p:grpSpPr>
      <p:sp>
        <p:nvSpPr>
          <p:cNvPr id="17800" name="Google Shape;17800;g254ee418299_1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01" name="Google Shape;17801;g254ee418299_1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10"/>
        <p:cNvGrpSpPr/>
        <p:nvPr/>
      </p:nvGrpSpPr>
      <p:grpSpPr>
        <a:xfrm>
          <a:off x="0" y="0"/>
          <a:ext cx="0" cy="0"/>
          <a:chOff x="0" y="0"/>
          <a:chExt cx="0" cy="0"/>
        </a:xfrm>
      </p:grpSpPr>
      <p:sp>
        <p:nvSpPr>
          <p:cNvPr id="17811" name="Google Shape;17811;g254ee418299_1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12" name="Google Shape;17812;g254ee418299_1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21"/>
        <p:cNvGrpSpPr/>
        <p:nvPr/>
      </p:nvGrpSpPr>
      <p:grpSpPr>
        <a:xfrm>
          <a:off x="0" y="0"/>
          <a:ext cx="0" cy="0"/>
          <a:chOff x="0" y="0"/>
          <a:chExt cx="0" cy="0"/>
        </a:xfrm>
      </p:grpSpPr>
      <p:sp>
        <p:nvSpPr>
          <p:cNvPr id="17822" name="Google Shape;17822;g254ee418299_1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23" name="Google Shape;17823;g254ee418299_1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33"/>
        <p:cNvGrpSpPr/>
        <p:nvPr/>
      </p:nvGrpSpPr>
      <p:grpSpPr>
        <a:xfrm>
          <a:off x="0" y="0"/>
          <a:ext cx="0" cy="0"/>
          <a:chOff x="0" y="0"/>
          <a:chExt cx="0" cy="0"/>
        </a:xfrm>
      </p:grpSpPr>
      <p:sp>
        <p:nvSpPr>
          <p:cNvPr id="17834" name="Google Shape;17834;g254ee418299_1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35" name="Google Shape;17835;g254ee418299_1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55"/>
        <p:cNvGrpSpPr/>
        <p:nvPr/>
      </p:nvGrpSpPr>
      <p:grpSpPr>
        <a:xfrm>
          <a:off x="0" y="0"/>
          <a:ext cx="0" cy="0"/>
          <a:chOff x="0" y="0"/>
          <a:chExt cx="0" cy="0"/>
        </a:xfrm>
      </p:grpSpPr>
      <p:sp>
        <p:nvSpPr>
          <p:cNvPr id="17856" name="Google Shape;17856;g254ee418299_0_118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57" name="Google Shape;17857;g254ee418299_0_118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g254ee418299_0_4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7" name="Google Shape;1017;g254ee418299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1"/>
        <p:cNvGrpSpPr/>
        <p:nvPr/>
      </p:nvGrpSpPr>
      <p:grpSpPr>
        <a:xfrm>
          <a:off x="0" y="0"/>
          <a:ext cx="0" cy="0"/>
          <a:chOff x="0" y="0"/>
          <a:chExt cx="0" cy="0"/>
        </a:xfrm>
      </p:grpSpPr>
      <p:sp>
        <p:nvSpPr>
          <p:cNvPr id="17872" name="Google Shape;17872;g254ee418299_0_112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73" name="Google Shape;17873;g254ee418299_0_11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47"/>
        <p:cNvGrpSpPr/>
        <p:nvPr/>
      </p:nvGrpSpPr>
      <p:grpSpPr>
        <a:xfrm>
          <a:off x="0" y="0"/>
          <a:ext cx="0" cy="0"/>
          <a:chOff x="0" y="0"/>
          <a:chExt cx="0" cy="0"/>
        </a:xfrm>
      </p:grpSpPr>
      <p:sp>
        <p:nvSpPr>
          <p:cNvPr id="17948" name="Google Shape;17948;g257175ff17c_0_96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49" name="Google Shape;17949;g257175ff17c_0_96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24"/>
        <p:cNvGrpSpPr/>
        <p:nvPr/>
      </p:nvGrpSpPr>
      <p:grpSpPr>
        <a:xfrm>
          <a:off x="0" y="0"/>
          <a:ext cx="0" cy="0"/>
          <a:chOff x="0" y="0"/>
          <a:chExt cx="0" cy="0"/>
        </a:xfrm>
      </p:grpSpPr>
      <p:sp>
        <p:nvSpPr>
          <p:cNvPr id="18025" name="Google Shape;18025;g257175ff17c_0_96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26" name="Google Shape;18026;g257175ff17c_0_96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02"/>
        <p:cNvGrpSpPr/>
        <p:nvPr/>
      </p:nvGrpSpPr>
      <p:grpSpPr>
        <a:xfrm>
          <a:off x="0" y="0"/>
          <a:ext cx="0" cy="0"/>
          <a:chOff x="0" y="0"/>
          <a:chExt cx="0" cy="0"/>
        </a:xfrm>
      </p:grpSpPr>
      <p:sp>
        <p:nvSpPr>
          <p:cNvPr id="18103" name="Google Shape;18103;g254ee418299_1_2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04" name="Google Shape;18104;g254ee418299_1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71"/>
        <p:cNvGrpSpPr/>
        <p:nvPr/>
      </p:nvGrpSpPr>
      <p:grpSpPr>
        <a:xfrm>
          <a:off x="0" y="0"/>
          <a:ext cx="0" cy="0"/>
          <a:chOff x="0" y="0"/>
          <a:chExt cx="0" cy="0"/>
        </a:xfrm>
      </p:grpSpPr>
      <p:sp>
        <p:nvSpPr>
          <p:cNvPr id="18172" name="Google Shape;18172;g254ee418299_1_5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73" name="Google Shape;18173;g254ee418299_1_5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42"/>
        <p:cNvGrpSpPr/>
        <p:nvPr/>
      </p:nvGrpSpPr>
      <p:grpSpPr>
        <a:xfrm>
          <a:off x="0" y="0"/>
          <a:ext cx="0" cy="0"/>
          <a:chOff x="0" y="0"/>
          <a:chExt cx="0" cy="0"/>
        </a:xfrm>
      </p:grpSpPr>
      <p:sp>
        <p:nvSpPr>
          <p:cNvPr id="18243" name="Google Shape;18243;g254ee418299_1_4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4" name="Google Shape;18244;g254ee418299_1_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15"/>
        <p:cNvGrpSpPr/>
        <p:nvPr/>
      </p:nvGrpSpPr>
      <p:grpSpPr>
        <a:xfrm>
          <a:off x="0" y="0"/>
          <a:ext cx="0" cy="0"/>
          <a:chOff x="0" y="0"/>
          <a:chExt cx="0" cy="0"/>
        </a:xfrm>
      </p:grpSpPr>
      <p:sp>
        <p:nvSpPr>
          <p:cNvPr id="18316" name="Google Shape;18316;g257175ff17c_0_79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17" name="Google Shape;18317;g257175ff17c_0_79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22"/>
        <p:cNvGrpSpPr/>
        <p:nvPr/>
      </p:nvGrpSpPr>
      <p:grpSpPr>
        <a:xfrm>
          <a:off x="0" y="0"/>
          <a:ext cx="0" cy="0"/>
          <a:chOff x="0" y="0"/>
          <a:chExt cx="0" cy="0"/>
        </a:xfrm>
      </p:grpSpPr>
      <p:sp>
        <p:nvSpPr>
          <p:cNvPr id="18323" name="Google Shape;18323;g257175ff17c_0_79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24" name="Google Shape;18324;g257175ff17c_0_7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29"/>
        <p:cNvGrpSpPr/>
        <p:nvPr/>
      </p:nvGrpSpPr>
      <p:grpSpPr>
        <a:xfrm>
          <a:off x="0" y="0"/>
          <a:ext cx="0" cy="0"/>
          <a:chOff x="0" y="0"/>
          <a:chExt cx="0" cy="0"/>
        </a:xfrm>
      </p:grpSpPr>
      <p:sp>
        <p:nvSpPr>
          <p:cNvPr id="18330" name="Google Shape;18330;g257175ff17c_0_79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31" name="Google Shape;18331;g257175ff17c_0_79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54"/>
        <p:cNvGrpSpPr/>
        <p:nvPr/>
      </p:nvGrpSpPr>
      <p:grpSpPr>
        <a:xfrm>
          <a:off x="0" y="0"/>
          <a:ext cx="0" cy="0"/>
          <a:chOff x="0" y="0"/>
          <a:chExt cx="0" cy="0"/>
        </a:xfrm>
      </p:grpSpPr>
      <p:sp>
        <p:nvSpPr>
          <p:cNvPr id="18355" name="Google Shape;18355;g254ee418299_1_12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56" name="Google Shape;18356;g254ee418299_1_1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254ee418299_0_4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 name="Google Shape;1031;g254ee418299_0_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73"/>
        <p:cNvGrpSpPr/>
        <p:nvPr/>
      </p:nvGrpSpPr>
      <p:grpSpPr>
        <a:xfrm>
          <a:off x="0" y="0"/>
          <a:ext cx="0" cy="0"/>
          <a:chOff x="0" y="0"/>
          <a:chExt cx="0" cy="0"/>
        </a:xfrm>
      </p:grpSpPr>
      <p:sp>
        <p:nvSpPr>
          <p:cNvPr id="18374" name="Google Shape;18374;g254ee418299_1_14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75" name="Google Shape;18375;g254ee418299_1_14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92"/>
        <p:cNvGrpSpPr/>
        <p:nvPr/>
      </p:nvGrpSpPr>
      <p:grpSpPr>
        <a:xfrm>
          <a:off x="0" y="0"/>
          <a:ext cx="0" cy="0"/>
          <a:chOff x="0" y="0"/>
          <a:chExt cx="0" cy="0"/>
        </a:xfrm>
      </p:grpSpPr>
      <p:sp>
        <p:nvSpPr>
          <p:cNvPr id="18393" name="Google Shape;18393;g254ee418299_1_14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94" name="Google Shape;18394;g254ee418299_1_1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11"/>
        <p:cNvGrpSpPr/>
        <p:nvPr/>
      </p:nvGrpSpPr>
      <p:grpSpPr>
        <a:xfrm>
          <a:off x="0" y="0"/>
          <a:ext cx="0" cy="0"/>
          <a:chOff x="0" y="0"/>
          <a:chExt cx="0" cy="0"/>
        </a:xfrm>
      </p:grpSpPr>
      <p:sp>
        <p:nvSpPr>
          <p:cNvPr id="18412" name="Google Shape;18412;g254ee418299_1_14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13" name="Google Shape;18413;g254ee418299_1_1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30"/>
        <p:cNvGrpSpPr/>
        <p:nvPr/>
      </p:nvGrpSpPr>
      <p:grpSpPr>
        <a:xfrm>
          <a:off x="0" y="0"/>
          <a:ext cx="0" cy="0"/>
          <a:chOff x="0" y="0"/>
          <a:chExt cx="0" cy="0"/>
        </a:xfrm>
      </p:grpSpPr>
      <p:sp>
        <p:nvSpPr>
          <p:cNvPr id="18431" name="Google Shape;18431;g254ee418299_1_13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32" name="Google Shape;18432;g254ee418299_1_13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49"/>
        <p:cNvGrpSpPr/>
        <p:nvPr/>
      </p:nvGrpSpPr>
      <p:grpSpPr>
        <a:xfrm>
          <a:off x="0" y="0"/>
          <a:ext cx="0" cy="0"/>
          <a:chOff x="0" y="0"/>
          <a:chExt cx="0" cy="0"/>
        </a:xfrm>
      </p:grpSpPr>
      <p:sp>
        <p:nvSpPr>
          <p:cNvPr id="18450" name="Google Shape;18450;g254ee418299_1_13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51" name="Google Shape;18451;g254ee418299_1_1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68"/>
        <p:cNvGrpSpPr/>
        <p:nvPr/>
      </p:nvGrpSpPr>
      <p:grpSpPr>
        <a:xfrm>
          <a:off x="0" y="0"/>
          <a:ext cx="0" cy="0"/>
          <a:chOff x="0" y="0"/>
          <a:chExt cx="0" cy="0"/>
        </a:xfrm>
      </p:grpSpPr>
      <p:sp>
        <p:nvSpPr>
          <p:cNvPr id="18469" name="Google Shape;18469;g254ee418299_1_13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70" name="Google Shape;18470;g254ee418299_1_1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88"/>
        <p:cNvGrpSpPr/>
        <p:nvPr/>
      </p:nvGrpSpPr>
      <p:grpSpPr>
        <a:xfrm>
          <a:off x="0" y="0"/>
          <a:ext cx="0" cy="0"/>
          <a:chOff x="0" y="0"/>
          <a:chExt cx="0" cy="0"/>
        </a:xfrm>
      </p:grpSpPr>
      <p:sp>
        <p:nvSpPr>
          <p:cNvPr id="18489" name="Google Shape;18489;g254ee418299_1_13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90" name="Google Shape;18490;g254ee418299_1_1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08"/>
        <p:cNvGrpSpPr/>
        <p:nvPr/>
      </p:nvGrpSpPr>
      <p:grpSpPr>
        <a:xfrm>
          <a:off x="0" y="0"/>
          <a:ext cx="0" cy="0"/>
          <a:chOff x="0" y="0"/>
          <a:chExt cx="0" cy="0"/>
        </a:xfrm>
      </p:grpSpPr>
      <p:sp>
        <p:nvSpPr>
          <p:cNvPr id="18509" name="Google Shape;18509;g254ee418299_1_13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10" name="Google Shape;18510;g254ee418299_1_1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28"/>
        <p:cNvGrpSpPr/>
        <p:nvPr/>
      </p:nvGrpSpPr>
      <p:grpSpPr>
        <a:xfrm>
          <a:off x="0" y="0"/>
          <a:ext cx="0" cy="0"/>
          <a:chOff x="0" y="0"/>
          <a:chExt cx="0" cy="0"/>
        </a:xfrm>
      </p:grpSpPr>
      <p:sp>
        <p:nvSpPr>
          <p:cNvPr id="18529" name="Google Shape;18529;g254ee418299_1_12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30" name="Google Shape;18530;g254ee418299_1_1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49"/>
        <p:cNvGrpSpPr/>
        <p:nvPr/>
      </p:nvGrpSpPr>
      <p:grpSpPr>
        <a:xfrm>
          <a:off x="0" y="0"/>
          <a:ext cx="0" cy="0"/>
          <a:chOff x="0" y="0"/>
          <a:chExt cx="0" cy="0"/>
        </a:xfrm>
      </p:grpSpPr>
      <p:sp>
        <p:nvSpPr>
          <p:cNvPr id="18550" name="Google Shape;18550;g254ee418299_1_12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51" name="Google Shape;18551;g254ee418299_1_1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254ee418299_0_3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6" name="Google Shape;1046;g254ee418299_0_3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72"/>
        <p:cNvGrpSpPr/>
        <p:nvPr/>
      </p:nvGrpSpPr>
      <p:grpSpPr>
        <a:xfrm>
          <a:off x="0" y="0"/>
          <a:ext cx="0" cy="0"/>
          <a:chOff x="0" y="0"/>
          <a:chExt cx="0" cy="0"/>
        </a:xfrm>
      </p:grpSpPr>
      <p:sp>
        <p:nvSpPr>
          <p:cNvPr id="18573" name="Google Shape;18573;g254ee418299_1_12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74" name="Google Shape;18574;g254ee418299_1_1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95"/>
        <p:cNvGrpSpPr/>
        <p:nvPr/>
      </p:nvGrpSpPr>
      <p:grpSpPr>
        <a:xfrm>
          <a:off x="0" y="0"/>
          <a:ext cx="0" cy="0"/>
          <a:chOff x="0" y="0"/>
          <a:chExt cx="0" cy="0"/>
        </a:xfrm>
      </p:grpSpPr>
      <p:sp>
        <p:nvSpPr>
          <p:cNvPr id="18596" name="Google Shape;18596;g254ee418299_1_12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97" name="Google Shape;18597;g254ee418299_1_1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19"/>
        <p:cNvGrpSpPr/>
        <p:nvPr/>
      </p:nvGrpSpPr>
      <p:grpSpPr>
        <a:xfrm>
          <a:off x="0" y="0"/>
          <a:ext cx="0" cy="0"/>
          <a:chOff x="0" y="0"/>
          <a:chExt cx="0" cy="0"/>
        </a:xfrm>
      </p:grpSpPr>
      <p:sp>
        <p:nvSpPr>
          <p:cNvPr id="18620" name="Google Shape;18620;g254ee418299_1_11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21" name="Google Shape;18621;g254ee418299_1_1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45"/>
        <p:cNvGrpSpPr/>
        <p:nvPr/>
      </p:nvGrpSpPr>
      <p:grpSpPr>
        <a:xfrm>
          <a:off x="0" y="0"/>
          <a:ext cx="0" cy="0"/>
          <a:chOff x="0" y="0"/>
          <a:chExt cx="0" cy="0"/>
        </a:xfrm>
      </p:grpSpPr>
      <p:sp>
        <p:nvSpPr>
          <p:cNvPr id="18646" name="Google Shape;18646;g254ee418299_1_11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47" name="Google Shape;18647;g254ee418299_1_1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73"/>
        <p:cNvGrpSpPr/>
        <p:nvPr/>
      </p:nvGrpSpPr>
      <p:grpSpPr>
        <a:xfrm>
          <a:off x="0" y="0"/>
          <a:ext cx="0" cy="0"/>
          <a:chOff x="0" y="0"/>
          <a:chExt cx="0" cy="0"/>
        </a:xfrm>
      </p:grpSpPr>
      <p:sp>
        <p:nvSpPr>
          <p:cNvPr id="18674" name="Google Shape;18674;g254ee418299_1_11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75" name="Google Shape;18675;g254ee418299_1_1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02"/>
        <p:cNvGrpSpPr/>
        <p:nvPr/>
      </p:nvGrpSpPr>
      <p:grpSpPr>
        <a:xfrm>
          <a:off x="0" y="0"/>
          <a:ext cx="0" cy="0"/>
          <a:chOff x="0" y="0"/>
          <a:chExt cx="0" cy="0"/>
        </a:xfrm>
      </p:grpSpPr>
      <p:sp>
        <p:nvSpPr>
          <p:cNvPr id="18703" name="Google Shape;18703;g254ee418299_1_11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04" name="Google Shape;18704;g254ee418299_1_1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33"/>
        <p:cNvGrpSpPr/>
        <p:nvPr/>
      </p:nvGrpSpPr>
      <p:grpSpPr>
        <a:xfrm>
          <a:off x="0" y="0"/>
          <a:ext cx="0" cy="0"/>
          <a:chOff x="0" y="0"/>
          <a:chExt cx="0" cy="0"/>
        </a:xfrm>
      </p:grpSpPr>
      <p:sp>
        <p:nvSpPr>
          <p:cNvPr id="18734" name="Google Shape;18734;g254ee418299_1_10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35" name="Google Shape;18735;g254ee418299_1_10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65"/>
        <p:cNvGrpSpPr/>
        <p:nvPr/>
      </p:nvGrpSpPr>
      <p:grpSpPr>
        <a:xfrm>
          <a:off x="0" y="0"/>
          <a:ext cx="0" cy="0"/>
          <a:chOff x="0" y="0"/>
          <a:chExt cx="0" cy="0"/>
        </a:xfrm>
      </p:grpSpPr>
      <p:sp>
        <p:nvSpPr>
          <p:cNvPr id="18766" name="Google Shape;18766;g254ee418299_1_10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67" name="Google Shape;18767;g254ee418299_1_10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98"/>
        <p:cNvGrpSpPr/>
        <p:nvPr/>
      </p:nvGrpSpPr>
      <p:grpSpPr>
        <a:xfrm>
          <a:off x="0" y="0"/>
          <a:ext cx="0" cy="0"/>
          <a:chOff x="0" y="0"/>
          <a:chExt cx="0" cy="0"/>
        </a:xfrm>
      </p:grpSpPr>
      <p:sp>
        <p:nvSpPr>
          <p:cNvPr id="18799" name="Google Shape;18799;g254ee418299_1_10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00" name="Google Shape;18800;g254ee418299_1_10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32"/>
        <p:cNvGrpSpPr/>
        <p:nvPr/>
      </p:nvGrpSpPr>
      <p:grpSpPr>
        <a:xfrm>
          <a:off x="0" y="0"/>
          <a:ext cx="0" cy="0"/>
          <a:chOff x="0" y="0"/>
          <a:chExt cx="0" cy="0"/>
        </a:xfrm>
      </p:grpSpPr>
      <p:sp>
        <p:nvSpPr>
          <p:cNvPr id="18833" name="Google Shape;18833;g254ee418299_1_9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34" name="Google Shape;18834;g254ee418299_1_9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g254ee418299_0_3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2" name="Google Shape;1062;g254ee418299_0_3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68"/>
        <p:cNvGrpSpPr/>
        <p:nvPr/>
      </p:nvGrpSpPr>
      <p:grpSpPr>
        <a:xfrm>
          <a:off x="0" y="0"/>
          <a:ext cx="0" cy="0"/>
          <a:chOff x="0" y="0"/>
          <a:chExt cx="0" cy="0"/>
        </a:xfrm>
      </p:grpSpPr>
      <p:sp>
        <p:nvSpPr>
          <p:cNvPr id="18869" name="Google Shape;18869;g254ee418299_1_9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70" name="Google Shape;18870;g254ee418299_1_9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05"/>
        <p:cNvGrpSpPr/>
        <p:nvPr/>
      </p:nvGrpSpPr>
      <p:grpSpPr>
        <a:xfrm>
          <a:off x="0" y="0"/>
          <a:ext cx="0" cy="0"/>
          <a:chOff x="0" y="0"/>
          <a:chExt cx="0" cy="0"/>
        </a:xfrm>
      </p:grpSpPr>
      <p:sp>
        <p:nvSpPr>
          <p:cNvPr id="18906" name="Google Shape;18906;g254ee418299_1_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07" name="Google Shape;18907;g254ee418299_1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45"/>
        <p:cNvGrpSpPr/>
        <p:nvPr/>
      </p:nvGrpSpPr>
      <p:grpSpPr>
        <a:xfrm>
          <a:off x="0" y="0"/>
          <a:ext cx="0" cy="0"/>
          <a:chOff x="0" y="0"/>
          <a:chExt cx="0" cy="0"/>
        </a:xfrm>
      </p:grpSpPr>
      <p:sp>
        <p:nvSpPr>
          <p:cNvPr id="18946" name="Google Shape;18946;g256d094c3d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47" name="Google Shape;18947;g256d094c3d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86"/>
        <p:cNvGrpSpPr/>
        <p:nvPr/>
      </p:nvGrpSpPr>
      <p:grpSpPr>
        <a:xfrm>
          <a:off x="0" y="0"/>
          <a:ext cx="0" cy="0"/>
          <a:chOff x="0" y="0"/>
          <a:chExt cx="0" cy="0"/>
        </a:xfrm>
      </p:grpSpPr>
      <p:sp>
        <p:nvSpPr>
          <p:cNvPr id="18987" name="Google Shape;18987;g257175ff17c_0_80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88" name="Google Shape;18988;g257175ff17c_0_8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93"/>
        <p:cNvGrpSpPr/>
        <p:nvPr/>
      </p:nvGrpSpPr>
      <p:grpSpPr>
        <a:xfrm>
          <a:off x="0" y="0"/>
          <a:ext cx="0" cy="0"/>
          <a:chOff x="0" y="0"/>
          <a:chExt cx="0" cy="0"/>
        </a:xfrm>
      </p:grpSpPr>
      <p:sp>
        <p:nvSpPr>
          <p:cNvPr id="18994" name="Google Shape;18994;g257175ff17c_0_80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95" name="Google Shape;18995;g257175ff17c_0_80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00"/>
        <p:cNvGrpSpPr/>
        <p:nvPr/>
      </p:nvGrpSpPr>
      <p:grpSpPr>
        <a:xfrm>
          <a:off x="0" y="0"/>
          <a:ext cx="0" cy="0"/>
          <a:chOff x="0" y="0"/>
          <a:chExt cx="0" cy="0"/>
        </a:xfrm>
      </p:grpSpPr>
      <p:sp>
        <p:nvSpPr>
          <p:cNvPr id="19001" name="Google Shape;19001;g257175ff17c_0_97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02" name="Google Shape;19002;g257175ff17c_0_97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30"/>
        <p:cNvGrpSpPr/>
        <p:nvPr/>
      </p:nvGrpSpPr>
      <p:grpSpPr>
        <a:xfrm>
          <a:off x="0" y="0"/>
          <a:ext cx="0" cy="0"/>
          <a:chOff x="0" y="0"/>
          <a:chExt cx="0" cy="0"/>
        </a:xfrm>
      </p:grpSpPr>
      <p:sp>
        <p:nvSpPr>
          <p:cNvPr id="19031" name="Google Shape;19031;g254ee418299_1_1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32" name="Google Shape;19032;g254ee418299_1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36"/>
        <p:cNvGrpSpPr/>
        <p:nvPr/>
      </p:nvGrpSpPr>
      <p:grpSpPr>
        <a:xfrm>
          <a:off x="0" y="0"/>
          <a:ext cx="0" cy="0"/>
          <a:chOff x="0" y="0"/>
          <a:chExt cx="0" cy="0"/>
        </a:xfrm>
      </p:grpSpPr>
      <p:sp>
        <p:nvSpPr>
          <p:cNvPr id="19037" name="Google Shape;19037;g254ee418299_1_14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38" name="Google Shape;19038;g254ee418299_1_14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43"/>
        <p:cNvGrpSpPr/>
        <p:nvPr/>
      </p:nvGrpSpPr>
      <p:grpSpPr>
        <a:xfrm>
          <a:off x="0" y="0"/>
          <a:ext cx="0" cy="0"/>
          <a:chOff x="0" y="0"/>
          <a:chExt cx="0" cy="0"/>
        </a:xfrm>
      </p:grpSpPr>
      <p:sp>
        <p:nvSpPr>
          <p:cNvPr id="19044" name="Google Shape;19044;g254ee418299_1_14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45" name="Google Shape;19045;g254ee418299_1_1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50"/>
        <p:cNvGrpSpPr/>
        <p:nvPr/>
      </p:nvGrpSpPr>
      <p:grpSpPr>
        <a:xfrm>
          <a:off x="0" y="0"/>
          <a:ext cx="0" cy="0"/>
          <a:chOff x="0" y="0"/>
          <a:chExt cx="0" cy="0"/>
        </a:xfrm>
      </p:grpSpPr>
      <p:sp>
        <p:nvSpPr>
          <p:cNvPr id="19051" name="Google Shape;19051;g254ee418299_1_15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52" name="Google Shape;19052;g254ee418299_1_15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g257175ff17c_0_117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9" name="Google Shape;1079;g257175ff17c_0_117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57"/>
        <p:cNvGrpSpPr/>
        <p:nvPr/>
      </p:nvGrpSpPr>
      <p:grpSpPr>
        <a:xfrm>
          <a:off x="0" y="0"/>
          <a:ext cx="0" cy="0"/>
          <a:chOff x="0" y="0"/>
          <a:chExt cx="0" cy="0"/>
        </a:xfrm>
      </p:grpSpPr>
      <p:sp>
        <p:nvSpPr>
          <p:cNvPr id="19058" name="Google Shape;19058;g254ee418299_1_14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59" name="Google Shape;19059;g254ee418299_1_14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64"/>
        <p:cNvGrpSpPr/>
        <p:nvPr/>
      </p:nvGrpSpPr>
      <p:grpSpPr>
        <a:xfrm>
          <a:off x="0" y="0"/>
          <a:ext cx="0" cy="0"/>
          <a:chOff x="0" y="0"/>
          <a:chExt cx="0" cy="0"/>
        </a:xfrm>
      </p:grpSpPr>
      <p:sp>
        <p:nvSpPr>
          <p:cNvPr id="19065" name="Google Shape;19065;g254ee418299_1_14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66" name="Google Shape;19066;g254ee418299_1_14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72"/>
        <p:cNvGrpSpPr/>
        <p:nvPr/>
      </p:nvGrpSpPr>
      <p:grpSpPr>
        <a:xfrm>
          <a:off x="0" y="0"/>
          <a:ext cx="0" cy="0"/>
          <a:chOff x="0" y="0"/>
          <a:chExt cx="0" cy="0"/>
        </a:xfrm>
      </p:grpSpPr>
      <p:sp>
        <p:nvSpPr>
          <p:cNvPr id="19073" name="Google Shape;19073;g254ee418299_1_14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74" name="Google Shape;19074;g254ee418299_1_14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82"/>
        <p:cNvGrpSpPr/>
        <p:nvPr/>
      </p:nvGrpSpPr>
      <p:grpSpPr>
        <a:xfrm>
          <a:off x="0" y="0"/>
          <a:ext cx="0" cy="0"/>
          <a:chOff x="0" y="0"/>
          <a:chExt cx="0" cy="0"/>
        </a:xfrm>
      </p:grpSpPr>
      <p:sp>
        <p:nvSpPr>
          <p:cNvPr id="19083" name="Google Shape;19083;g254ee418299_1_1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84" name="Google Shape;19084;g254ee418299_1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01"/>
        <p:cNvGrpSpPr/>
        <p:nvPr/>
      </p:nvGrpSpPr>
      <p:grpSpPr>
        <a:xfrm>
          <a:off x="0" y="0"/>
          <a:ext cx="0" cy="0"/>
          <a:chOff x="0" y="0"/>
          <a:chExt cx="0" cy="0"/>
        </a:xfrm>
      </p:grpSpPr>
      <p:sp>
        <p:nvSpPr>
          <p:cNvPr id="19102" name="Google Shape;19102;g254ee418299_1_17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03" name="Google Shape;19103;g254ee418299_1_17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22"/>
        <p:cNvGrpSpPr/>
        <p:nvPr/>
      </p:nvGrpSpPr>
      <p:grpSpPr>
        <a:xfrm>
          <a:off x="0" y="0"/>
          <a:ext cx="0" cy="0"/>
          <a:chOff x="0" y="0"/>
          <a:chExt cx="0" cy="0"/>
        </a:xfrm>
      </p:grpSpPr>
      <p:sp>
        <p:nvSpPr>
          <p:cNvPr id="19123" name="Google Shape;19123;g254ee418299_1_17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24" name="Google Shape;19124;g254ee418299_1_17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45"/>
        <p:cNvGrpSpPr/>
        <p:nvPr/>
      </p:nvGrpSpPr>
      <p:grpSpPr>
        <a:xfrm>
          <a:off x="0" y="0"/>
          <a:ext cx="0" cy="0"/>
          <a:chOff x="0" y="0"/>
          <a:chExt cx="0" cy="0"/>
        </a:xfrm>
      </p:grpSpPr>
      <p:sp>
        <p:nvSpPr>
          <p:cNvPr id="19146" name="Google Shape;19146;g254ee418299_1_17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47" name="Google Shape;19147;g254ee418299_1_1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3"/>
        <p:cNvGrpSpPr/>
        <p:nvPr/>
      </p:nvGrpSpPr>
      <p:grpSpPr>
        <a:xfrm>
          <a:off x="0" y="0"/>
          <a:ext cx="0" cy="0"/>
          <a:chOff x="0" y="0"/>
          <a:chExt cx="0" cy="0"/>
        </a:xfrm>
      </p:grpSpPr>
      <p:sp>
        <p:nvSpPr>
          <p:cNvPr id="19174" name="Google Shape;19174;g254ee418299_1_17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75" name="Google Shape;19175;g254ee418299_1_17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05"/>
        <p:cNvGrpSpPr/>
        <p:nvPr/>
      </p:nvGrpSpPr>
      <p:grpSpPr>
        <a:xfrm>
          <a:off x="0" y="0"/>
          <a:ext cx="0" cy="0"/>
          <a:chOff x="0" y="0"/>
          <a:chExt cx="0" cy="0"/>
        </a:xfrm>
      </p:grpSpPr>
      <p:sp>
        <p:nvSpPr>
          <p:cNvPr id="19206" name="Google Shape;19206;g254ee418299_1_16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07" name="Google Shape;19207;g254ee418299_1_1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43"/>
        <p:cNvGrpSpPr/>
        <p:nvPr/>
      </p:nvGrpSpPr>
      <p:grpSpPr>
        <a:xfrm>
          <a:off x="0" y="0"/>
          <a:ext cx="0" cy="0"/>
          <a:chOff x="0" y="0"/>
          <a:chExt cx="0" cy="0"/>
        </a:xfrm>
      </p:grpSpPr>
      <p:sp>
        <p:nvSpPr>
          <p:cNvPr id="19244" name="Google Shape;19244;g254ee418299_1_16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5" name="Google Shape;19245;g254ee418299_1_16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g257175ff17c_0_1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7" name="Google Shape;1097;g257175ff17c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84"/>
        <p:cNvGrpSpPr/>
        <p:nvPr/>
      </p:nvGrpSpPr>
      <p:grpSpPr>
        <a:xfrm>
          <a:off x="0" y="0"/>
          <a:ext cx="0" cy="0"/>
          <a:chOff x="0" y="0"/>
          <a:chExt cx="0" cy="0"/>
        </a:xfrm>
      </p:grpSpPr>
      <p:sp>
        <p:nvSpPr>
          <p:cNvPr id="19285" name="Google Shape;19285;g254ee418299_1_16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86" name="Google Shape;19286;g254ee418299_1_1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31"/>
        <p:cNvGrpSpPr/>
        <p:nvPr/>
      </p:nvGrpSpPr>
      <p:grpSpPr>
        <a:xfrm>
          <a:off x="0" y="0"/>
          <a:ext cx="0" cy="0"/>
          <a:chOff x="0" y="0"/>
          <a:chExt cx="0" cy="0"/>
        </a:xfrm>
      </p:grpSpPr>
      <p:sp>
        <p:nvSpPr>
          <p:cNvPr id="19332" name="Google Shape;19332;g254ee418299_1_16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33" name="Google Shape;19333;g254ee418299_1_16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84"/>
        <p:cNvGrpSpPr/>
        <p:nvPr/>
      </p:nvGrpSpPr>
      <p:grpSpPr>
        <a:xfrm>
          <a:off x="0" y="0"/>
          <a:ext cx="0" cy="0"/>
          <a:chOff x="0" y="0"/>
          <a:chExt cx="0" cy="0"/>
        </a:xfrm>
      </p:grpSpPr>
      <p:sp>
        <p:nvSpPr>
          <p:cNvPr id="19385" name="Google Shape;19385;g254ee418299_1_15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86" name="Google Shape;19386;g254ee418299_1_15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3"/>
        <p:cNvGrpSpPr/>
        <p:nvPr/>
      </p:nvGrpSpPr>
      <p:grpSpPr>
        <a:xfrm>
          <a:off x="0" y="0"/>
          <a:ext cx="0" cy="0"/>
          <a:chOff x="0" y="0"/>
          <a:chExt cx="0" cy="0"/>
        </a:xfrm>
      </p:grpSpPr>
      <p:sp>
        <p:nvSpPr>
          <p:cNvPr id="19444" name="Google Shape;19444;g254ee418299_1_15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45" name="Google Shape;19445;g254ee418299_1_15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11"/>
        <p:cNvGrpSpPr/>
        <p:nvPr/>
      </p:nvGrpSpPr>
      <p:grpSpPr>
        <a:xfrm>
          <a:off x="0" y="0"/>
          <a:ext cx="0" cy="0"/>
          <a:chOff x="0" y="0"/>
          <a:chExt cx="0" cy="0"/>
        </a:xfrm>
      </p:grpSpPr>
      <p:sp>
        <p:nvSpPr>
          <p:cNvPr id="19512" name="Google Shape;19512;g254ee418299_1_15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13" name="Google Shape;19513;g254ee418299_1_1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83"/>
        <p:cNvGrpSpPr/>
        <p:nvPr/>
      </p:nvGrpSpPr>
      <p:grpSpPr>
        <a:xfrm>
          <a:off x="0" y="0"/>
          <a:ext cx="0" cy="0"/>
          <a:chOff x="0" y="0"/>
          <a:chExt cx="0" cy="0"/>
        </a:xfrm>
      </p:grpSpPr>
      <p:sp>
        <p:nvSpPr>
          <p:cNvPr id="19584" name="Google Shape;19584;g254ee418299_1_20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85" name="Google Shape;19585;g254ee418299_1_20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56"/>
        <p:cNvGrpSpPr/>
        <p:nvPr/>
      </p:nvGrpSpPr>
      <p:grpSpPr>
        <a:xfrm>
          <a:off x="0" y="0"/>
          <a:ext cx="0" cy="0"/>
          <a:chOff x="0" y="0"/>
          <a:chExt cx="0" cy="0"/>
        </a:xfrm>
      </p:grpSpPr>
      <p:sp>
        <p:nvSpPr>
          <p:cNvPr id="19657" name="Google Shape;19657;g254ee418299_1_19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58" name="Google Shape;19658;g254ee418299_1_19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30"/>
        <p:cNvGrpSpPr/>
        <p:nvPr/>
      </p:nvGrpSpPr>
      <p:grpSpPr>
        <a:xfrm>
          <a:off x="0" y="0"/>
          <a:ext cx="0" cy="0"/>
          <a:chOff x="0" y="0"/>
          <a:chExt cx="0" cy="0"/>
        </a:xfrm>
      </p:grpSpPr>
      <p:sp>
        <p:nvSpPr>
          <p:cNvPr id="19731" name="Google Shape;19731;g254ee418299_1_2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32" name="Google Shape;19732;g254ee418299_1_2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06"/>
        <p:cNvGrpSpPr/>
        <p:nvPr/>
      </p:nvGrpSpPr>
      <p:grpSpPr>
        <a:xfrm>
          <a:off x="0" y="0"/>
          <a:ext cx="0" cy="0"/>
          <a:chOff x="0" y="0"/>
          <a:chExt cx="0" cy="0"/>
        </a:xfrm>
      </p:grpSpPr>
      <p:sp>
        <p:nvSpPr>
          <p:cNvPr id="19807" name="Google Shape;19807;g254ee418299_1_1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08" name="Google Shape;19808;g254ee418299_1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14"/>
        <p:cNvGrpSpPr/>
        <p:nvPr/>
      </p:nvGrpSpPr>
      <p:grpSpPr>
        <a:xfrm>
          <a:off x="0" y="0"/>
          <a:ext cx="0" cy="0"/>
          <a:chOff x="0" y="0"/>
          <a:chExt cx="0" cy="0"/>
        </a:xfrm>
      </p:grpSpPr>
      <p:sp>
        <p:nvSpPr>
          <p:cNvPr id="19815" name="Google Shape;19815;g257175ff17c_0_80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16" name="Google Shape;19816;g257175ff17c_0_8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5337b0d3d8_0_4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25337b0d3d8_0_4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25447354833_0_4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25447354833_0_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21"/>
        <p:cNvGrpSpPr/>
        <p:nvPr/>
      </p:nvGrpSpPr>
      <p:grpSpPr>
        <a:xfrm>
          <a:off x="0" y="0"/>
          <a:ext cx="0" cy="0"/>
          <a:chOff x="0" y="0"/>
          <a:chExt cx="0" cy="0"/>
        </a:xfrm>
      </p:grpSpPr>
      <p:sp>
        <p:nvSpPr>
          <p:cNvPr id="19822" name="Google Shape;19822;g257175ff17c_0_80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23" name="Google Shape;19823;g257175ff17c_0_8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28"/>
        <p:cNvGrpSpPr/>
        <p:nvPr/>
      </p:nvGrpSpPr>
      <p:grpSpPr>
        <a:xfrm>
          <a:off x="0" y="0"/>
          <a:ext cx="0" cy="0"/>
          <a:chOff x="0" y="0"/>
          <a:chExt cx="0" cy="0"/>
        </a:xfrm>
      </p:grpSpPr>
      <p:sp>
        <p:nvSpPr>
          <p:cNvPr id="19829" name="Google Shape;19829;g257175ff17c_0_99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30" name="Google Shape;19830;g257175ff17c_0_99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48"/>
        <p:cNvGrpSpPr/>
        <p:nvPr/>
      </p:nvGrpSpPr>
      <p:grpSpPr>
        <a:xfrm>
          <a:off x="0" y="0"/>
          <a:ext cx="0" cy="0"/>
          <a:chOff x="0" y="0"/>
          <a:chExt cx="0" cy="0"/>
        </a:xfrm>
      </p:grpSpPr>
      <p:sp>
        <p:nvSpPr>
          <p:cNvPr id="19849" name="Google Shape;19849;g254ee418299_1_1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50" name="Google Shape;19850;g254ee418299_1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73"/>
        <p:cNvGrpSpPr/>
        <p:nvPr/>
      </p:nvGrpSpPr>
      <p:grpSpPr>
        <a:xfrm>
          <a:off x="0" y="0"/>
          <a:ext cx="0" cy="0"/>
          <a:chOff x="0" y="0"/>
          <a:chExt cx="0" cy="0"/>
        </a:xfrm>
      </p:grpSpPr>
      <p:sp>
        <p:nvSpPr>
          <p:cNvPr id="19874" name="Google Shape;19874;g257175ff17c_0_80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75" name="Google Shape;19875;g257175ff17c_0_80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80"/>
        <p:cNvGrpSpPr/>
        <p:nvPr/>
      </p:nvGrpSpPr>
      <p:grpSpPr>
        <a:xfrm>
          <a:off x="0" y="0"/>
          <a:ext cx="0" cy="0"/>
          <a:chOff x="0" y="0"/>
          <a:chExt cx="0" cy="0"/>
        </a:xfrm>
      </p:grpSpPr>
      <p:sp>
        <p:nvSpPr>
          <p:cNvPr id="19881" name="Google Shape;19881;g257175ff17c_0_80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82" name="Google Shape;19882;g257175ff17c_0_80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87"/>
        <p:cNvGrpSpPr/>
        <p:nvPr/>
      </p:nvGrpSpPr>
      <p:grpSpPr>
        <a:xfrm>
          <a:off x="0" y="0"/>
          <a:ext cx="0" cy="0"/>
          <a:chOff x="0" y="0"/>
          <a:chExt cx="0" cy="0"/>
        </a:xfrm>
      </p:grpSpPr>
      <p:sp>
        <p:nvSpPr>
          <p:cNvPr id="19888" name="Google Shape;19888;g257175ff17c_0_100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89" name="Google Shape;19889;g257175ff17c_0_10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2"/>
        <p:cNvGrpSpPr/>
        <p:nvPr/>
      </p:nvGrpSpPr>
      <p:grpSpPr>
        <a:xfrm>
          <a:off x="0" y="0"/>
          <a:ext cx="0" cy="0"/>
          <a:chOff x="0" y="0"/>
          <a:chExt cx="0" cy="0"/>
        </a:xfrm>
      </p:grpSpPr>
      <p:sp>
        <p:nvSpPr>
          <p:cNvPr id="19913" name="Google Shape;19913;g254ee418299_1_2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14" name="Google Shape;19914;g254ee418299_1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1"/>
        <p:cNvGrpSpPr/>
        <p:nvPr/>
      </p:nvGrpSpPr>
      <p:grpSpPr>
        <a:xfrm>
          <a:off x="0" y="0"/>
          <a:ext cx="0" cy="0"/>
          <a:chOff x="0" y="0"/>
          <a:chExt cx="0" cy="0"/>
        </a:xfrm>
      </p:grpSpPr>
      <p:sp>
        <p:nvSpPr>
          <p:cNvPr id="19922" name="Google Shape;19922;g254ee418299_1_2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23" name="Google Shape;19923;g254ee418299_1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32"/>
        <p:cNvGrpSpPr/>
        <p:nvPr/>
      </p:nvGrpSpPr>
      <p:grpSpPr>
        <a:xfrm>
          <a:off x="0" y="0"/>
          <a:ext cx="0" cy="0"/>
          <a:chOff x="0" y="0"/>
          <a:chExt cx="0" cy="0"/>
        </a:xfrm>
      </p:grpSpPr>
      <p:sp>
        <p:nvSpPr>
          <p:cNvPr id="19933" name="Google Shape;19933;g254ee418299_1_2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34" name="Google Shape;19934;g254ee418299_1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52"/>
        <p:cNvGrpSpPr/>
        <p:nvPr/>
      </p:nvGrpSpPr>
      <p:grpSpPr>
        <a:xfrm>
          <a:off x="0" y="0"/>
          <a:ext cx="0" cy="0"/>
          <a:chOff x="0" y="0"/>
          <a:chExt cx="0" cy="0"/>
        </a:xfrm>
      </p:grpSpPr>
      <p:sp>
        <p:nvSpPr>
          <p:cNvPr id="19953" name="Google Shape;19953;g257175ff17c_0_115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54" name="Google Shape;19954;g257175ff17c_0_115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25447354833_0_4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25447354833_0_4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72"/>
        <p:cNvGrpSpPr/>
        <p:nvPr/>
      </p:nvGrpSpPr>
      <p:grpSpPr>
        <a:xfrm>
          <a:off x="0" y="0"/>
          <a:ext cx="0" cy="0"/>
          <a:chOff x="0" y="0"/>
          <a:chExt cx="0" cy="0"/>
        </a:xfrm>
      </p:grpSpPr>
      <p:sp>
        <p:nvSpPr>
          <p:cNvPr id="19973" name="Google Shape;19973;g257175ff17c_0_80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74" name="Google Shape;19974;g257175ff17c_0_80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79"/>
        <p:cNvGrpSpPr/>
        <p:nvPr/>
      </p:nvGrpSpPr>
      <p:grpSpPr>
        <a:xfrm>
          <a:off x="0" y="0"/>
          <a:ext cx="0" cy="0"/>
          <a:chOff x="0" y="0"/>
          <a:chExt cx="0" cy="0"/>
        </a:xfrm>
      </p:grpSpPr>
      <p:sp>
        <p:nvSpPr>
          <p:cNvPr id="19980" name="Google Shape;19980;g257175ff17c_0_80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81" name="Google Shape;19981;g257175ff17c_0_80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86"/>
        <p:cNvGrpSpPr/>
        <p:nvPr/>
      </p:nvGrpSpPr>
      <p:grpSpPr>
        <a:xfrm>
          <a:off x="0" y="0"/>
          <a:ext cx="0" cy="0"/>
          <a:chOff x="0" y="0"/>
          <a:chExt cx="0" cy="0"/>
        </a:xfrm>
      </p:grpSpPr>
      <p:sp>
        <p:nvSpPr>
          <p:cNvPr id="19987" name="Google Shape;19987;g257175ff17c_0_99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88" name="Google Shape;19988;g257175ff17c_0_99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18"/>
        <p:cNvGrpSpPr/>
        <p:nvPr/>
      </p:nvGrpSpPr>
      <p:grpSpPr>
        <a:xfrm>
          <a:off x="0" y="0"/>
          <a:ext cx="0" cy="0"/>
          <a:chOff x="0" y="0"/>
          <a:chExt cx="0" cy="0"/>
        </a:xfrm>
      </p:grpSpPr>
      <p:sp>
        <p:nvSpPr>
          <p:cNvPr id="20019" name="Google Shape;20019;g257175ff17c_0_115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20" name="Google Shape;20020;g257175ff17c_0_115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50"/>
        <p:cNvGrpSpPr/>
        <p:nvPr/>
      </p:nvGrpSpPr>
      <p:grpSpPr>
        <a:xfrm>
          <a:off x="0" y="0"/>
          <a:ext cx="0" cy="0"/>
          <a:chOff x="0" y="0"/>
          <a:chExt cx="0" cy="0"/>
        </a:xfrm>
      </p:grpSpPr>
      <p:sp>
        <p:nvSpPr>
          <p:cNvPr id="20051" name="Google Shape;20051;g257175ff17c_0_116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52" name="Google Shape;20052;g257175ff17c_0_116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82"/>
        <p:cNvGrpSpPr/>
        <p:nvPr/>
      </p:nvGrpSpPr>
      <p:grpSpPr>
        <a:xfrm>
          <a:off x="0" y="0"/>
          <a:ext cx="0" cy="0"/>
          <a:chOff x="0" y="0"/>
          <a:chExt cx="0" cy="0"/>
        </a:xfrm>
      </p:grpSpPr>
      <p:sp>
        <p:nvSpPr>
          <p:cNvPr id="20083" name="Google Shape;20083;g257175ff17c_0_115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84" name="Google Shape;20084;g257175ff17c_0_115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14"/>
        <p:cNvGrpSpPr/>
        <p:nvPr/>
      </p:nvGrpSpPr>
      <p:grpSpPr>
        <a:xfrm>
          <a:off x="0" y="0"/>
          <a:ext cx="0" cy="0"/>
          <a:chOff x="0" y="0"/>
          <a:chExt cx="0" cy="0"/>
        </a:xfrm>
      </p:grpSpPr>
      <p:sp>
        <p:nvSpPr>
          <p:cNvPr id="20115" name="Google Shape;20115;g257175ff17c_0_116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16" name="Google Shape;20116;g257175ff17c_0_116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46"/>
        <p:cNvGrpSpPr/>
        <p:nvPr/>
      </p:nvGrpSpPr>
      <p:grpSpPr>
        <a:xfrm>
          <a:off x="0" y="0"/>
          <a:ext cx="0" cy="0"/>
          <a:chOff x="0" y="0"/>
          <a:chExt cx="0" cy="0"/>
        </a:xfrm>
      </p:grpSpPr>
      <p:sp>
        <p:nvSpPr>
          <p:cNvPr id="20147" name="Google Shape;20147;g257175ff17c_0_116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48" name="Google Shape;20148;g257175ff17c_0_116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78"/>
        <p:cNvGrpSpPr/>
        <p:nvPr/>
      </p:nvGrpSpPr>
      <p:grpSpPr>
        <a:xfrm>
          <a:off x="0" y="0"/>
          <a:ext cx="0" cy="0"/>
          <a:chOff x="0" y="0"/>
          <a:chExt cx="0" cy="0"/>
        </a:xfrm>
      </p:grpSpPr>
      <p:sp>
        <p:nvSpPr>
          <p:cNvPr id="20179" name="Google Shape;20179;g254ee418299_1_2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80" name="Google Shape;20180;g254ee418299_1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05"/>
        <p:cNvGrpSpPr/>
        <p:nvPr/>
      </p:nvGrpSpPr>
      <p:grpSpPr>
        <a:xfrm>
          <a:off x="0" y="0"/>
          <a:ext cx="0" cy="0"/>
          <a:chOff x="0" y="0"/>
          <a:chExt cx="0" cy="0"/>
        </a:xfrm>
      </p:grpSpPr>
      <p:sp>
        <p:nvSpPr>
          <p:cNvPr id="20206" name="Google Shape;20206;g257175ff17c_0_119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7" name="Google Shape;20207;g257175ff17c_0_119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g254ee418299_0_4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2" name="Google Shape;1122;g254ee418299_0_4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35"/>
        <p:cNvGrpSpPr/>
        <p:nvPr/>
      </p:nvGrpSpPr>
      <p:grpSpPr>
        <a:xfrm>
          <a:off x="0" y="0"/>
          <a:ext cx="0" cy="0"/>
          <a:chOff x="0" y="0"/>
          <a:chExt cx="0" cy="0"/>
        </a:xfrm>
      </p:grpSpPr>
      <p:sp>
        <p:nvSpPr>
          <p:cNvPr id="20236" name="Google Shape;20236;g257175ff17c_0_119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37" name="Google Shape;20237;g257175ff17c_0_119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67"/>
        <p:cNvGrpSpPr/>
        <p:nvPr/>
      </p:nvGrpSpPr>
      <p:grpSpPr>
        <a:xfrm>
          <a:off x="0" y="0"/>
          <a:ext cx="0" cy="0"/>
          <a:chOff x="0" y="0"/>
          <a:chExt cx="0" cy="0"/>
        </a:xfrm>
      </p:grpSpPr>
      <p:sp>
        <p:nvSpPr>
          <p:cNvPr id="20268" name="Google Shape;20268;g257175ff17c_0_120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69" name="Google Shape;20269;g257175ff17c_0_120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99"/>
        <p:cNvGrpSpPr/>
        <p:nvPr/>
      </p:nvGrpSpPr>
      <p:grpSpPr>
        <a:xfrm>
          <a:off x="0" y="0"/>
          <a:ext cx="0" cy="0"/>
          <a:chOff x="0" y="0"/>
          <a:chExt cx="0" cy="0"/>
        </a:xfrm>
      </p:grpSpPr>
      <p:sp>
        <p:nvSpPr>
          <p:cNvPr id="20300" name="Google Shape;20300;g257175ff17c_0_120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01" name="Google Shape;20301;g257175ff17c_0_120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32"/>
        <p:cNvGrpSpPr/>
        <p:nvPr/>
      </p:nvGrpSpPr>
      <p:grpSpPr>
        <a:xfrm>
          <a:off x="0" y="0"/>
          <a:ext cx="0" cy="0"/>
          <a:chOff x="0" y="0"/>
          <a:chExt cx="0" cy="0"/>
        </a:xfrm>
      </p:grpSpPr>
      <p:sp>
        <p:nvSpPr>
          <p:cNvPr id="20333" name="Google Shape;20333;g257175ff17c_0_80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34" name="Google Shape;20334;g257175ff17c_0_80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20"/>
        <p:cNvGrpSpPr/>
        <p:nvPr/>
      </p:nvGrpSpPr>
      <p:grpSpPr>
        <a:xfrm>
          <a:off x="0" y="0"/>
          <a:ext cx="0" cy="0"/>
          <a:chOff x="0" y="0"/>
          <a:chExt cx="0" cy="0"/>
        </a:xfrm>
      </p:grpSpPr>
      <p:sp>
        <p:nvSpPr>
          <p:cNvPr id="20421" name="Google Shape;20421;g257175ff17c_0_81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22" name="Google Shape;20422;g257175ff17c_0_8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77"/>
        <p:cNvGrpSpPr/>
        <p:nvPr/>
      </p:nvGrpSpPr>
      <p:grpSpPr>
        <a:xfrm>
          <a:off x="0" y="0"/>
          <a:ext cx="0" cy="0"/>
          <a:chOff x="0" y="0"/>
          <a:chExt cx="0" cy="0"/>
        </a:xfrm>
      </p:grpSpPr>
      <p:sp>
        <p:nvSpPr>
          <p:cNvPr id="20478" name="Google Shape;20478;g257175ff17c_0_81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79" name="Google Shape;20479;g257175ff17c_0_8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18"/>
        <p:cNvGrpSpPr/>
        <p:nvPr/>
      </p:nvGrpSpPr>
      <p:grpSpPr>
        <a:xfrm>
          <a:off x="0" y="0"/>
          <a:ext cx="0" cy="0"/>
          <a:chOff x="0" y="0"/>
          <a:chExt cx="0" cy="0"/>
        </a:xfrm>
      </p:grpSpPr>
      <p:sp>
        <p:nvSpPr>
          <p:cNvPr id="20519" name="Google Shape;20519;g257175ff17c_0_82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20" name="Google Shape;20520;g257175ff17c_0_8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51"/>
        <p:cNvGrpSpPr/>
        <p:nvPr/>
      </p:nvGrpSpPr>
      <p:grpSpPr>
        <a:xfrm>
          <a:off x="0" y="0"/>
          <a:ext cx="0" cy="0"/>
          <a:chOff x="0" y="0"/>
          <a:chExt cx="0" cy="0"/>
        </a:xfrm>
      </p:grpSpPr>
      <p:sp>
        <p:nvSpPr>
          <p:cNvPr id="20552" name="Google Shape;20552;g257175ff17c_0_120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53" name="Google Shape;20553;g257175ff17c_0_120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86"/>
        <p:cNvGrpSpPr/>
        <p:nvPr/>
      </p:nvGrpSpPr>
      <p:grpSpPr>
        <a:xfrm>
          <a:off x="0" y="0"/>
          <a:ext cx="0" cy="0"/>
          <a:chOff x="0" y="0"/>
          <a:chExt cx="0" cy="0"/>
        </a:xfrm>
      </p:grpSpPr>
      <p:sp>
        <p:nvSpPr>
          <p:cNvPr id="20587" name="Google Shape;20587;g257175ff17c_0_12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88" name="Google Shape;20588;g257175ff17c_0_12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23"/>
        <p:cNvGrpSpPr/>
        <p:nvPr/>
      </p:nvGrpSpPr>
      <p:grpSpPr>
        <a:xfrm>
          <a:off x="0" y="0"/>
          <a:ext cx="0" cy="0"/>
          <a:chOff x="0" y="0"/>
          <a:chExt cx="0" cy="0"/>
        </a:xfrm>
      </p:grpSpPr>
      <p:sp>
        <p:nvSpPr>
          <p:cNvPr id="20624" name="Google Shape;20624;g257175ff17c_0_82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25" name="Google Shape;20625;g257175ff17c_0_8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254ee418299_0_5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254ee418299_0_5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91"/>
        <p:cNvGrpSpPr/>
        <p:nvPr/>
      </p:nvGrpSpPr>
      <p:grpSpPr>
        <a:xfrm>
          <a:off x="0" y="0"/>
          <a:ext cx="0" cy="0"/>
          <a:chOff x="0" y="0"/>
          <a:chExt cx="0" cy="0"/>
        </a:xfrm>
      </p:grpSpPr>
      <p:sp>
        <p:nvSpPr>
          <p:cNvPr id="20692" name="Google Shape;20692;g254ee418299_0_114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93" name="Google Shape;20693;g254ee418299_0_114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46"/>
        <p:cNvGrpSpPr/>
        <p:nvPr/>
      </p:nvGrpSpPr>
      <p:grpSpPr>
        <a:xfrm>
          <a:off x="0" y="0"/>
          <a:ext cx="0" cy="0"/>
          <a:chOff x="0" y="0"/>
          <a:chExt cx="0" cy="0"/>
        </a:xfrm>
      </p:grpSpPr>
      <p:sp>
        <p:nvSpPr>
          <p:cNvPr id="20747" name="Google Shape;20747;g257175ff17c_0_84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48" name="Google Shape;20748;g257175ff17c_0_84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05"/>
        <p:cNvGrpSpPr/>
        <p:nvPr/>
      </p:nvGrpSpPr>
      <p:grpSpPr>
        <a:xfrm>
          <a:off x="0" y="0"/>
          <a:ext cx="0" cy="0"/>
          <a:chOff x="0" y="0"/>
          <a:chExt cx="0" cy="0"/>
        </a:xfrm>
      </p:grpSpPr>
      <p:sp>
        <p:nvSpPr>
          <p:cNvPr id="20806" name="Google Shape;20806;g257175ff17c_0_85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07" name="Google Shape;20807;g257175ff17c_0_85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61"/>
        <p:cNvGrpSpPr/>
        <p:nvPr/>
      </p:nvGrpSpPr>
      <p:grpSpPr>
        <a:xfrm>
          <a:off x="0" y="0"/>
          <a:ext cx="0" cy="0"/>
          <a:chOff x="0" y="0"/>
          <a:chExt cx="0" cy="0"/>
        </a:xfrm>
      </p:grpSpPr>
      <p:sp>
        <p:nvSpPr>
          <p:cNvPr id="20862" name="Google Shape;20862;g257175ff17c_0_85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63" name="Google Shape;20863;g257175ff17c_0_85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17"/>
        <p:cNvGrpSpPr/>
        <p:nvPr/>
      </p:nvGrpSpPr>
      <p:grpSpPr>
        <a:xfrm>
          <a:off x="0" y="0"/>
          <a:ext cx="0" cy="0"/>
          <a:chOff x="0" y="0"/>
          <a:chExt cx="0" cy="0"/>
        </a:xfrm>
      </p:grpSpPr>
      <p:sp>
        <p:nvSpPr>
          <p:cNvPr id="20918" name="Google Shape;20918;g257175ff17c_0_91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19" name="Google Shape;20919;g257175ff17c_0_9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74"/>
        <p:cNvGrpSpPr/>
        <p:nvPr/>
      </p:nvGrpSpPr>
      <p:grpSpPr>
        <a:xfrm>
          <a:off x="0" y="0"/>
          <a:ext cx="0" cy="0"/>
          <a:chOff x="0" y="0"/>
          <a:chExt cx="0" cy="0"/>
        </a:xfrm>
      </p:grpSpPr>
      <p:sp>
        <p:nvSpPr>
          <p:cNvPr id="20975" name="Google Shape;20975;g257175ff17c_0_86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76" name="Google Shape;20976;g257175ff17c_0_86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30"/>
        <p:cNvGrpSpPr/>
        <p:nvPr/>
      </p:nvGrpSpPr>
      <p:grpSpPr>
        <a:xfrm>
          <a:off x="0" y="0"/>
          <a:ext cx="0" cy="0"/>
          <a:chOff x="0" y="0"/>
          <a:chExt cx="0" cy="0"/>
        </a:xfrm>
      </p:grpSpPr>
      <p:sp>
        <p:nvSpPr>
          <p:cNvPr id="21031" name="Google Shape;21031;g257175ff17c_0_87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32" name="Google Shape;21032;g257175ff17c_0_8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86"/>
        <p:cNvGrpSpPr/>
        <p:nvPr/>
      </p:nvGrpSpPr>
      <p:grpSpPr>
        <a:xfrm>
          <a:off x="0" y="0"/>
          <a:ext cx="0" cy="0"/>
          <a:chOff x="0" y="0"/>
          <a:chExt cx="0" cy="0"/>
        </a:xfrm>
      </p:grpSpPr>
      <p:sp>
        <p:nvSpPr>
          <p:cNvPr id="21087" name="Google Shape;21087;g257175ff17c_0_86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88" name="Google Shape;21088;g257175ff17c_0_8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42"/>
        <p:cNvGrpSpPr/>
        <p:nvPr/>
      </p:nvGrpSpPr>
      <p:grpSpPr>
        <a:xfrm>
          <a:off x="0" y="0"/>
          <a:ext cx="0" cy="0"/>
          <a:chOff x="0" y="0"/>
          <a:chExt cx="0" cy="0"/>
        </a:xfrm>
      </p:grpSpPr>
      <p:sp>
        <p:nvSpPr>
          <p:cNvPr id="21143" name="Google Shape;21143;g257175ff17c_0_88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44" name="Google Shape;21144;g257175ff17c_0_88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00"/>
        <p:cNvGrpSpPr/>
        <p:nvPr/>
      </p:nvGrpSpPr>
      <p:grpSpPr>
        <a:xfrm>
          <a:off x="0" y="0"/>
          <a:ext cx="0" cy="0"/>
          <a:chOff x="0" y="0"/>
          <a:chExt cx="0" cy="0"/>
        </a:xfrm>
      </p:grpSpPr>
      <p:sp>
        <p:nvSpPr>
          <p:cNvPr id="21201" name="Google Shape;21201;g257175ff17c_0_90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02" name="Google Shape;21202;g257175ff17c_0_90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g254ee418299_0_6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9" name="Google Shape;1139;g254ee418299_0_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57"/>
        <p:cNvGrpSpPr/>
        <p:nvPr/>
      </p:nvGrpSpPr>
      <p:grpSpPr>
        <a:xfrm>
          <a:off x="0" y="0"/>
          <a:ext cx="0" cy="0"/>
          <a:chOff x="0" y="0"/>
          <a:chExt cx="0" cy="0"/>
        </a:xfrm>
      </p:grpSpPr>
      <p:sp>
        <p:nvSpPr>
          <p:cNvPr id="21258" name="Google Shape;21258;g257175ff17c_0_87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59" name="Google Shape;21259;g257175ff17c_0_87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15"/>
        <p:cNvGrpSpPr/>
        <p:nvPr/>
      </p:nvGrpSpPr>
      <p:grpSpPr>
        <a:xfrm>
          <a:off x="0" y="0"/>
          <a:ext cx="0" cy="0"/>
          <a:chOff x="0" y="0"/>
          <a:chExt cx="0" cy="0"/>
        </a:xfrm>
      </p:grpSpPr>
      <p:sp>
        <p:nvSpPr>
          <p:cNvPr id="21316" name="Google Shape;21316;g257175ff17c_0_90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17" name="Google Shape;21317;g257175ff17c_0_90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71"/>
        <p:cNvGrpSpPr/>
        <p:nvPr/>
      </p:nvGrpSpPr>
      <p:grpSpPr>
        <a:xfrm>
          <a:off x="0" y="0"/>
          <a:ext cx="0" cy="0"/>
          <a:chOff x="0" y="0"/>
          <a:chExt cx="0" cy="0"/>
        </a:xfrm>
      </p:grpSpPr>
      <p:sp>
        <p:nvSpPr>
          <p:cNvPr id="21372" name="Google Shape;21372;g257175ff17c_0_89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73" name="Google Shape;21373;g257175ff17c_0_89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29"/>
        <p:cNvGrpSpPr/>
        <p:nvPr/>
      </p:nvGrpSpPr>
      <p:grpSpPr>
        <a:xfrm>
          <a:off x="0" y="0"/>
          <a:ext cx="0" cy="0"/>
          <a:chOff x="0" y="0"/>
          <a:chExt cx="0" cy="0"/>
        </a:xfrm>
      </p:grpSpPr>
      <p:sp>
        <p:nvSpPr>
          <p:cNvPr id="21430" name="Google Shape;21430;g257175ff17c_0_89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31" name="Google Shape;21431;g257175ff17c_0_89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86"/>
        <p:cNvGrpSpPr/>
        <p:nvPr/>
      </p:nvGrpSpPr>
      <p:grpSpPr>
        <a:xfrm>
          <a:off x="0" y="0"/>
          <a:ext cx="0" cy="0"/>
          <a:chOff x="0" y="0"/>
          <a:chExt cx="0" cy="0"/>
        </a:xfrm>
      </p:grpSpPr>
      <p:sp>
        <p:nvSpPr>
          <p:cNvPr id="21487" name="Google Shape;21487;g257175ff17c_0_91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88" name="Google Shape;21488;g257175ff17c_0_9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43"/>
        <p:cNvGrpSpPr/>
        <p:nvPr/>
      </p:nvGrpSpPr>
      <p:grpSpPr>
        <a:xfrm>
          <a:off x="0" y="0"/>
          <a:ext cx="0" cy="0"/>
          <a:chOff x="0" y="0"/>
          <a:chExt cx="0" cy="0"/>
        </a:xfrm>
      </p:grpSpPr>
      <p:sp>
        <p:nvSpPr>
          <p:cNvPr id="21544" name="Google Shape;21544;g25337b0d3d8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45" name="Google Shape;21545;g25337b0d3d8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254ee418299_0_6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1" name="Google Shape;1151;g254ee418299_0_6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254ee418299_0_6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254ee418299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g254ee418299_0_7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6" name="Google Shape;1176;g254ee418299_0_7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254ee418299_0_6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8" name="Google Shape;1188;g254ee418299_0_6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7"/>
        <p:cNvGrpSpPr/>
        <p:nvPr/>
      </p:nvGrpSpPr>
      <p:grpSpPr>
        <a:xfrm>
          <a:off x="0" y="0"/>
          <a:ext cx="0" cy="0"/>
          <a:chOff x="0" y="0"/>
          <a:chExt cx="0" cy="0"/>
        </a:xfrm>
      </p:grpSpPr>
      <p:sp>
        <p:nvSpPr>
          <p:cNvPr id="1198" name="Google Shape;1198;g254ee418299_0_6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9" name="Google Shape;1199;g254ee418299_0_6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54ee418299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54ee41829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254ee418299_0_7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0" name="Google Shape;1210;g254ee418299_0_7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254ee418299_0_6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1" name="Google Shape;1221;g254ee418299_0_6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9"/>
        <p:cNvGrpSpPr/>
        <p:nvPr/>
      </p:nvGrpSpPr>
      <p:grpSpPr>
        <a:xfrm>
          <a:off x="0" y="0"/>
          <a:ext cx="0" cy="0"/>
          <a:chOff x="0" y="0"/>
          <a:chExt cx="0" cy="0"/>
        </a:xfrm>
      </p:grpSpPr>
      <p:sp>
        <p:nvSpPr>
          <p:cNvPr id="1230" name="Google Shape;1230;g257175ff17c_0_1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1" name="Google Shape;1231;g257175ff17c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g254ee418299_0_5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1" name="Google Shape;1241;g254ee418299_0_5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g254ee418299_0_5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1" name="Google Shape;1251;g254ee418299_0_5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g254ee418299_0_5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0" name="Google Shape;1260;g254ee418299_0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g254ee418299_0_5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9" name="Google Shape;1269;g254ee418299_0_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Google Shape;1277;g254ee418299_0_5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8" name="Google Shape;1278;g254ee418299_0_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5"/>
        <p:cNvGrpSpPr/>
        <p:nvPr/>
      </p:nvGrpSpPr>
      <p:grpSpPr>
        <a:xfrm>
          <a:off x="0" y="0"/>
          <a:ext cx="0" cy="0"/>
          <a:chOff x="0" y="0"/>
          <a:chExt cx="0" cy="0"/>
        </a:xfrm>
      </p:grpSpPr>
      <p:sp>
        <p:nvSpPr>
          <p:cNvPr id="1286" name="Google Shape;1286;g254ee418299_0_5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7" name="Google Shape;1287;g254ee418299_0_5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4"/>
        <p:cNvGrpSpPr/>
        <p:nvPr/>
      </p:nvGrpSpPr>
      <p:grpSpPr>
        <a:xfrm>
          <a:off x="0" y="0"/>
          <a:ext cx="0" cy="0"/>
          <a:chOff x="0" y="0"/>
          <a:chExt cx="0" cy="0"/>
        </a:xfrm>
      </p:grpSpPr>
      <p:sp>
        <p:nvSpPr>
          <p:cNvPr id="1295" name="Google Shape;1295;g254ee418299_0_5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6" name="Google Shape;1296;g254ee418299_0_5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54b00b3750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254b00b3750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g254ee418299_0_5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5" name="Google Shape;1305;g254ee418299_0_5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g254ee418299_0_5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4" name="Google Shape;1314;g254ee418299_0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254ee418299_0_5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3" name="Google Shape;1323;g254ee418299_0_5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0"/>
        <p:cNvGrpSpPr/>
        <p:nvPr/>
      </p:nvGrpSpPr>
      <p:grpSpPr>
        <a:xfrm>
          <a:off x="0" y="0"/>
          <a:ext cx="0" cy="0"/>
          <a:chOff x="0" y="0"/>
          <a:chExt cx="0" cy="0"/>
        </a:xfrm>
      </p:grpSpPr>
      <p:sp>
        <p:nvSpPr>
          <p:cNvPr id="1331" name="Google Shape;1331;g254ee418299_0_5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2" name="Google Shape;1332;g254ee418299_0_5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9"/>
        <p:cNvGrpSpPr/>
        <p:nvPr/>
      </p:nvGrpSpPr>
      <p:grpSpPr>
        <a:xfrm>
          <a:off x="0" y="0"/>
          <a:ext cx="0" cy="0"/>
          <a:chOff x="0" y="0"/>
          <a:chExt cx="0" cy="0"/>
        </a:xfrm>
      </p:grpSpPr>
      <p:sp>
        <p:nvSpPr>
          <p:cNvPr id="1340" name="Google Shape;1340;g254ee418299_0_6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1" name="Google Shape;1341;g254ee418299_0_6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8"/>
        <p:cNvGrpSpPr/>
        <p:nvPr/>
      </p:nvGrpSpPr>
      <p:grpSpPr>
        <a:xfrm>
          <a:off x="0" y="0"/>
          <a:ext cx="0" cy="0"/>
          <a:chOff x="0" y="0"/>
          <a:chExt cx="0" cy="0"/>
        </a:xfrm>
      </p:grpSpPr>
      <p:sp>
        <p:nvSpPr>
          <p:cNvPr id="1349" name="Google Shape;1349;g254ee418299_0_6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0" name="Google Shape;1350;g254ee418299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254ee418299_0_6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254ee418299_0_6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g254ee418299_0_6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8" name="Google Shape;1368;g254ee418299_0_6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g254ee418299_0_6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7" name="Google Shape;1377;g254ee418299_0_6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254ee418299_0_6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254ee418299_0_6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9.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10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0.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10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1.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48.png"/></Relationships>
</file>

<file path=ppt/slides/_rels/slide10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2.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48.png"/></Relationships>
</file>

<file path=ppt/slides/_rels/slide10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3.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10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4.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0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5.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10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6.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10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7.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10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8.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9.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1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0.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1.png"/></Relationships>
</file>

<file path=ppt/slides/_rels/slide1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1.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1.png"/></Relationships>
</file>

<file path=ppt/slides/_rels/slide1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2.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1.png"/></Relationships>
</file>

<file path=ppt/slides/_rels/slide1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3.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1.png"/></Relationships>
</file>

<file path=ppt/slides/_rels/slide1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4.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1.png"/></Relationships>
</file>

<file path=ppt/slides/_rels/slide1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5.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1.png"/></Relationships>
</file>

<file path=ppt/slides/_rels/slide1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6.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1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7.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61.png"/></Relationships>
</file>

<file path=ppt/slides/_rels/slide1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8.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61.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9.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1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0.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1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1.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1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2.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1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3.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1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4.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1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5.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1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6.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1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7.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1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8.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0.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1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2.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1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4.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1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6.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1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7.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9.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1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0.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1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1.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1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2.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3.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4.xml"/><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5.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6.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7.xml"/><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9.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0.xml"/><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1.xml"/><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2.xml"/><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3.xml"/><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4.xml"/><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5.xml"/><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6.xml"/><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1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7.xml"/><Relationship Id="rId1" Type="http://schemas.openxmlformats.org/officeDocument/2006/relationships/slideLayout" Target="../slideLayouts/slideLayout3.xml"/><Relationship Id="rId5" Type="http://schemas.openxmlformats.org/officeDocument/2006/relationships/image" Target="../media/image67.png"/><Relationship Id="rId4" Type="http://schemas.openxmlformats.org/officeDocument/2006/relationships/image" Target="../media/image66.png"/></Relationships>
</file>

<file path=ppt/slides/_rels/slide1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8.xml"/><Relationship Id="rId1" Type="http://schemas.openxmlformats.org/officeDocument/2006/relationships/slideLayout" Target="../slideLayouts/slideLayout3.xml"/><Relationship Id="rId5" Type="http://schemas.openxmlformats.org/officeDocument/2006/relationships/image" Target="../media/image70.png"/><Relationship Id="rId4"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9.xml"/><Relationship Id="rId1" Type="http://schemas.openxmlformats.org/officeDocument/2006/relationships/slideLayout" Target="../slideLayouts/slideLayout3.xml"/><Relationship Id="rId5" Type="http://schemas.openxmlformats.org/officeDocument/2006/relationships/image" Target="../media/image70.png"/><Relationship Id="rId4" Type="http://schemas.openxmlformats.org/officeDocument/2006/relationships/image" Target="../media/image69.png"/></Relationships>
</file>

<file path=ppt/slides/_rels/slide1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0.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1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1.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3.xml"/><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4.xml"/><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5.xml"/><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6.xml"/><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7.xml"/><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8.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7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9.xml"/><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3.xml"/><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4.xml"/><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5.xml"/><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6.xml"/><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7.xml"/><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8.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8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9.xml"/><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0.xml"/><Relationship Id="rId1" Type="http://schemas.openxmlformats.org/officeDocument/2006/relationships/slideLayout" Target="../slideLayouts/slideLayout3.xml"/></Relationships>
</file>

<file path=ppt/slides/_rels/slide18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1.xml"/><Relationship Id="rId1" Type="http://schemas.openxmlformats.org/officeDocument/2006/relationships/slideLayout" Target="../slideLayouts/slideLayout3.xml"/></Relationships>
</file>

<file path=ppt/slides/_rels/slide18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2.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68.png"/></Relationships>
</file>

<file path=ppt/slides/_rels/slide18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3.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2.png"/><Relationship Id="rId4" Type="http://schemas.openxmlformats.org/officeDocument/2006/relationships/image" Target="../media/image68.png"/></Relationships>
</file>

<file path=ppt/slides/_rels/slide18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84.xml"/><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68.png"/><Relationship Id="rId9" Type="http://schemas.openxmlformats.org/officeDocument/2006/relationships/image" Target="../media/image75.png"/></Relationships>
</file>

<file path=ppt/slides/_rels/slide18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85.xml"/><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68.png"/><Relationship Id="rId9" Type="http://schemas.openxmlformats.org/officeDocument/2006/relationships/image" Target="../media/image75.png"/></Relationships>
</file>

<file path=ppt/slides/_rels/slide18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86.xml"/><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68.png"/><Relationship Id="rId9" Type="http://schemas.openxmlformats.org/officeDocument/2006/relationships/image" Target="../media/image75.png"/></Relationships>
</file>

<file path=ppt/slides/_rels/slide18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87.xml"/><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68.png"/><Relationship Id="rId9" Type="http://schemas.openxmlformats.org/officeDocument/2006/relationships/image" Target="../media/image75.png"/></Relationships>
</file>

<file path=ppt/slides/_rels/slide18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88.xml"/><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68.png"/><Relationship Id="rId9" Type="http://schemas.openxmlformats.org/officeDocument/2006/relationships/image" Target="../media/image75.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9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89.xml"/><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68.png"/><Relationship Id="rId9" Type="http://schemas.openxmlformats.org/officeDocument/2006/relationships/image" Target="../media/image75.png"/></Relationships>
</file>

<file path=ppt/slides/_rels/slide19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90.xml"/><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68.png"/><Relationship Id="rId9" Type="http://schemas.openxmlformats.org/officeDocument/2006/relationships/image" Target="../media/image75.png"/></Relationships>
</file>

<file path=ppt/slides/_rels/slide19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91.xml"/><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68.png"/><Relationship Id="rId9" Type="http://schemas.openxmlformats.org/officeDocument/2006/relationships/image" Target="../media/image75.png"/></Relationships>
</file>

<file path=ppt/slides/_rels/slide19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92.xml"/><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68.png"/><Relationship Id="rId9" Type="http://schemas.openxmlformats.org/officeDocument/2006/relationships/image" Target="../media/image75.png"/></Relationships>
</file>

<file path=ppt/slides/_rels/slide19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93.xml"/><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68.png"/><Relationship Id="rId9" Type="http://schemas.openxmlformats.org/officeDocument/2006/relationships/image" Target="../media/image75.png"/></Relationships>
</file>

<file path=ppt/slides/_rels/slide19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68.png"/><Relationship Id="rId7" Type="http://schemas.openxmlformats.org/officeDocument/2006/relationships/image" Target="../media/image74.png"/><Relationship Id="rId2" Type="http://schemas.openxmlformats.org/officeDocument/2006/relationships/notesSlide" Target="../notesSlides/notesSlide194.xml"/><Relationship Id="rId1" Type="http://schemas.openxmlformats.org/officeDocument/2006/relationships/slideLayout" Target="../slideLayouts/slideLayout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67.png"/></Relationships>
</file>

<file path=ppt/slides/_rels/slide19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68.png"/><Relationship Id="rId7" Type="http://schemas.openxmlformats.org/officeDocument/2006/relationships/image" Target="../media/image74.png"/><Relationship Id="rId2" Type="http://schemas.openxmlformats.org/officeDocument/2006/relationships/notesSlide" Target="../notesSlides/notesSlide195.xml"/><Relationship Id="rId1" Type="http://schemas.openxmlformats.org/officeDocument/2006/relationships/slideLayout" Target="../slideLayouts/slideLayout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67.png"/></Relationships>
</file>

<file path=ppt/slides/_rels/slide19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6.xml"/><Relationship Id="rId1" Type="http://schemas.openxmlformats.org/officeDocument/2006/relationships/slideLayout" Target="../slideLayouts/slideLayout3.xml"/><Relationship Id="rId5" Type="http://schemas.openxmlformats.org/officeDocument/2006/relationships/image" Target="../media/image77.png"/><Relationship Id="rId4" Type="http://schemas.openxmlformats.org/officeDocument/2006/relationships/image" Target="../media/image68.png"/></Relationships>
</file>

<file path=ppt/slides/_rels/slide19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6.png"/><Relationship Id="rId7" Type="http://schemas.openxmlformats.org/officeDocument/2006/relationships/image" Target="../media/image72.png"/><Relationship Id="rId2" Type="http://schemas.openxmlformats.org/officeDocument/2006/relationships/notesSlide" Target="../notesSlides/notesSlide197.xml"/><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77.png"/><Relationship Id="rId4" Type="http://schemas.openxmlformats.org/officeDocument/2006/relationships/image" Target="../media/image68.png"/></Relationships>
</file>

<file path=ppt/slides/_rels/slide19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6.png"/><Relationship Id="rId7" Type="http://schemas.openxmlformats.org/officeDocument/2006/relationships/image" Target="../media/image72.png"/><Relationship Id="rId2" Type="http://schemas.openxmlformats.org/officeDocument/2006/relationships/notesSlide" Target="../notesSlides/notesSlide198.xml"/><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77.png"/><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20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6.png"/><Relationship Id="rId7" Type="http://schemas.openxmlformats.org/officeDocument/2006/relationships/image" Target="../media/image72.png"/><Relationship Id="rId2" Type="http://schemas.openxmlformats.org/officeDocument/2006/relationships/notesSlide" Target="../notesSlides/notesSlide199.xml"/><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77.png"/><Relationship Id="rId4" Type="http://schemas.openxmlformats.org/officeDocument/2006/relationships/image" Target="../media/image68.png"/></Relationships>
</file>

<file path=ppt/slides/_rels/slide20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6.png"/><Relationship Id="rId7" Type="http://schemas.openxmlformats.org/officeDocument/2006/relationships/image" Target="../media/image72.png"/><Relationship Id="rId2" Type="http://schemas.openxmlformats.org/officeDocument/2006/relationships/notesSlide" Target="../notesSlides/notesSlide200.xml"/><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77.png"/><Relationship Id="rId4" Type="http://schemas.openxmlformats.org/officeDocument/2006/relationships/image" Target="../media/image68.png"/></Relationships>
</file>

<file path=ppt/slides/_rels/slide20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78.png"/><Relationship Id="rId7" Type="http://schemas.openxmlformats.org/officeDocument/2006/relationships/image" Target="../media/image77.png"/><Relationship Id="rId2" Type="http://schemas.openxmlformats.org/officeDocument/2006/relationships/notesSlide" Target="../notesSlides/notesSlide201.xml"/><Relationship Id="rId1" Type="http://schemas.openxmlformats.org/officeDocument/2006/relationships/slideLayout" Target="../slideLayouts/slideLayout3.xml"/><Relationship Id="rId6" Type="http://schemas.openxmlformats.org/officeDocument/2006/relationships/image" Target="../media/image52.png"/><Relationship Id="rId11" Type="http://schemas.openxmlformats.org/officeDocument/2006/relationships/image" Target="../media/image74.png"/><Relationship Id="rId5" Type="http://schemas.openxmlformats.org/officeDocument/2006/relationships/image" Target="../media/image79.png"/><Relationship Id="rId10" Type="http://schemas.openxmlformats.org/officeDocument/2006/relationships/image" Target="../media/image72.png"/><Relationship Id="rId4" Type="http://schemas.openxmlformats.org/officeDocument/2006/relationships/image" Target="../media/image76.png"/><Relationship Id="rId9" Type="http://schemas.openxmlformats.org/officeDocument/2006/relationships/image" Target="../media/image71.png"/></Relationships>
</file>

<file path=ppt/slides/_rels/slide20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78.png"/><Relationship Id="rId7" Type="http://schemas.openxmlformats.org/officeDocument/2006/relationships/image" Target="../media/image77.png"/><Relationship Id="rId2" Type="http://schemas.openxmlformats.org/officeDocument/2006/relationships/notesSlide" Target="../notesSlides/notesSlide202.xml"/><Relationship Id="rId1" Type="http://schemas.openxmlformats.org/officeDocument/2006/relationships/slideLayout" Target="../slideLayouts/slideLayout3.xml"/><Relationship Id="rId6" Type="http://schemas.openxmlformats.org/officeDocument/2006/relationships/image" Target="../media/image52.png"/><Relationship Id="rId11" Type="http://schemas.openxmlformats.org/officeDocument/2006/relationships/image" Target="../media/image74.png"/><Relationship Id="rId5" Type="http://schemas.openxmlformats.org/officeDocument/2006/relationships/image" Target="../media/image79.png"/><Relationship Id="rId10" Type="http://schemas.openxmlformats.org/officeDocument/2006/relationships/image" Target="../media/image72.png"/><Relationship Id="rId4" Type="http://schemas.openxmlformats.org/officeDocument/2006/relationships/image" Target="../media/image76.png"/><Relationship Id="rId9" Type="http://schemas.openxmlformats.org/officeDocument/2006/relationships/image" Target="../media/image71.png"/></Relationships>
</file>

<file path=ppt/slides/_rels/slide20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78.png"/><Relationship Id="rId7" Type="http://schemas.openxmlformats.org/officeDocument/2006/relationships/image" Target="../media/image77.png"/><Relationship Id="rId2" Type="http://schemas.openxmlformats.org/officeDocument/2006/relationships/notesSlide" Target="../notesSlides/notesSlide203.xml"/><Relationship Id="rId1" Type="http://schemas.openxmlformats.org/officeDocument/2006/relationships/slideLayout" Target="../slideLayouts/slideLayout3.xml"/><Relationship Id="rId6" Type="http://schemas.openxmlformats.org/officeDocument/2006/relationships/image" Target="../media/image52.png"/><Relationship Id="rId11" Type="http://schemas.openxmlformats.org/officeDocument/2006/relationships/image" Target="../media/image74.png"/><Relationship Id="rId5" Type="http://schemas.openxmlformats.org/officeDocument/2006/relationships/image" Target="../media/image79.png"/><Relationship Id="rId10" Type="http://schemas.openxmlformats.org/officeDocument/2006/relationships/image" Target="../media/image72.png"/><Relationship Id="rId4" Type="http://schemas.openxmlformats.org/officeDocument/2006/relationships/image" Target="../media/image76.png"/><Relationship Id="rId9" Type="http://schemas.openxmlformats.org/officeDocument/2006/relationships/image" Target="../media/image71.png"/></Relationships>
</file>

<file path=ppt/slides/_rels/slide20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78.png"/><Relationship Id="rId7" Type="http://schemas.openxmlformats.org/officeDocument/2006/relationships/image" Target="../media/image77.png"/><Relationship Id="rId2" Type="http://schemas.openxmlformats.org/officeDocument/2006/relationships/notesSlide" Target="../notesSlides/notesSlide204.xml"/><Relationship Id="rId1" Type="http://schemas.openxmlformats.org/officeDocument/2006/relationships/slideLayout" Target="../slideLayouts/slideLayout3.xml"/><Relationship Id="rId6" Type="http://schemas.openxmlformats.org/officeDocument/2006/relationships/image" Target="../media/image52.png"/><Relationship Id="rId11" Type="http://schemas.openxmlformats.org/officeDocument/2006/relationships/image" Target="../media/image74.png"/><Relationship Id="rId5" Type="http://schemas.openxmlformats.org/officeDocument/2006/relationships/image" Target="../media/image79.png"/><Relationship Id="rId10" Type="http://schemas.openxmlformats.org/officeDocument/2006/relationships/image" Target="../media/image72.png"/><Relationship Id="rId4" Type="http://schemas.openxmlformats.org/officeDocument/2006/relationships/image" Target="../media/image76.png"/><Relationship Id="rId9" Type="http://schemas.openxmlformats.org/officeDocument/2006/relationships/image" Target="../media/image71.png"/></Relationships>
</file>

<file path=ppt/slides/_rels/slide20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8.png"/><Relationship Id="rId7" Type="http://schemas.openxmlformats.org/officeDocument/2006/relationships/image" Target="../media/image52.png"/><Relationship Id="rId2" Type="http://schemas.openxmlformats.org/officeDocument/2006/relationships/notesSlide" Target="../notesSlides/notesSlide205.xml"/><Relationship Id="rId1" Type="http://schemas.openxmlformats.org/officeDocument/2006/relationships/slideLayout" Target="../slideLayouts/slideLayout3.xml"/><Relationship Id="rId6" Type="http://schemas.openxmlformats.org/officeDocument/2006/relationships/image" Target="../media/image7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2.png"/><Relationship Id="rId4" Type="http://schemas.openxmlformats.org/officeDocument/2006/relationships/image" Target="../media/image76.png"/><Relationship Id="rId9" Type="http://schemas.openxmlformats.org/officeDocument/2006/relationships/image" Target="../media/image71.png"/></Relationships>
</file>

<file path=ppt/slides/_rels/slide20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8.png"/><Relationship Id="rId7" Type="http://schemas.openxmlformats.org/officeDocument/2006/relationships/image" Target="../media/image52.png"/><Relationship Id="rId12" Type="http://schemas.openxmlformats.org/officeDocument/2006/relationships/image" Target="../media/image80.png"/><Relationship Id="rId2" Type="http://schemas.openxmlformats.org/officeDocument/2006/relationships/notesSlide" Target="../notesSlides/notesSlide206.xml"/><Relationship Id="rId1" Type="http://schemas.openxmlformats.org/officeDocument/2006/relationships/slideLayout" Target="../slideLayouts/slideLayout3.xml"/><Relationship Id="rId6" Type="http://schemas.openxmlformats.org/officeDocument/2006/relationships/image" Target="../media/image7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2.png"/><Relationship Id="rId4" Type="http://schemas.openxmlformats.org/officeDocument/2006/relationships/image" Target="../media/image76.png"/><Relationship Id="rId9" Type="http://schemas.openxmlformats.org/officeDocument/2006/relationships/image" Target="../media/image71.png"/></Relationships>
</file>

<file path=ppt/slides/_rels/slide20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8.png"/><Relationship Id="rId7" Type="http://schemas.openxmlformats.org/officeDocument/2006/relationships/image" Target="../media/image52.png"/><Relationship Id="rId12" Type="http://schemas.openxmlformats.org/officeDocument/2006/relationships/image" Target="../media/image80.png"/><Relationship Id="rId2" Type="http://schemas.openxmlformats.org/officeDocument/2006/relationships/notesSlide" Target="../notesSlides/notesSlide207.xml"/><Relationship Id="rId1" Type="http://schemas.openxmlformats.org/officeDocument/2006/relationships/slideLayout" Target="../slideLayouts/slideLayout3.xml"/><Relationship Id="rId6" Type="http://schemas.openxmlformats.org/officeDocument/2006/relationships/image" Target="../media/image7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2.png"/><Relationship Id="rId4" Type="http://schemas.openxmlformats.org/officeDocument/2006/relationships/image" Target="../media/image76.png"/><Relationship Id="rId9" Type="http://schemas.openxmlformats.org/officeDocument/2006/relationships/image" Target="../media/image71.png"/></Relationships>
</file>

<file path=ppt/slides/_rels/slide20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8.png"/><Relationship Id="rId7" Type="http://schemas.openxmlformats.org/officeDocument/2006/relationships/image" Target="../media/image52.png"/><Relationship Id="rId12" Type="http://schemas.openxmlformats.org/officeDocument/2006/relationships/image" Target="../media/image80.png"/><Relationship Id="rId2" Type="http://schemas.openxmlformats.org/officeDocument/2006/relationships/notesSlide" Target="../notesSlides/notesSlide208.xml"/><Relationship Id="rId1" Type="http://schemas.openxmlformats.org/officeDocument/2006/relationships/slideLayout" Target="../slideLayouts/slideLayout3.xml"/><Relationship Id="rId6" Type="http://schemas.openxmlformats.org/officeDocument/2006/relationships/image" Target="../media/image7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2.png"/><Relationship Id="rId4" Type="http://schemas.openxmlformats.org/officeDocument/2006/relationships/image" Target="../media/image76.png"/><Relationship Id="rId9"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1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8.png"/><Relationship Id="rId7" Type="http://schemas.openxmlformats.org/officeDocument/2006/relationships/image" Target="../media/image52.png"/><Relationship Id="rId12" Type="http://schemas.openxmlformats.org/officeDocument/2006/relationships/image" Target="../media/image80.png"/><Relationship Id="rId2" Type="http://schemas.openxmlformats.org/officeDocument/2006/relationships/notesSlide" Target="../notesSlides/notesSlide209.xml"/><Relationship Id="rId1" Type="http://schemas.openxmlformats.org/officeDocument/2006/relationships/slideLayout" Target="../slideLayouts/slideLayout3.xml"/><Relationship Id="rId6" Type="http://schemas.openxmlformats.org/officeDocument/2006/relationships/image" Target="../media/image7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2.png"/><Relationship Id="rId4" Type="http://schemas.openxmlformats.org/officeDocument/2006/relationships/image" Target="../media/image76.png"/><Relationship Id="rId9" Type="http://schemas.openxmlformats.org/officeDocument/2006/relationships/image" Target="../media/image71.png"/></Relationships>
</file>

<file path=ppt/slides/_rels/slide21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8.png"/><Relationship Id="rId7" Type="http://schemas.openxmlformats.org/officeDocument/2006/relationships/image" Target="../media/image52.png"/><Relationship Id="rId12" Type="http://schemas.openxmlformats.org/officeDocument/2006/relationships/image" Target="../media/image80.png"/><Relationship Id="rId2" Type="http://schemas.openxmlformats.org/officeDocument/2006/relationships/notesSlide" Target="../notesSlides/notesSlide210.xml"/><Relationship Id="rId1" Type="http://schemas.openxmlformats.org/officeDocument/2006/relationships/slideLayout" Target="../slideLayouts/slideLayout3.xml"/><Relationship Id="rId6" Type="http://schemas.openxmlformats.org/officeDocument/2006/relationships/image" Target="../media/image7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2.png"/><Relationship Id="rId4" Type="http://schemas.openxmlformats.org/officeDocument/2006/relationships/image" Target="../media/image76.png"/><Relationship Id="rId9" Type="http://schemas.openxmlformats.org/officeDocument/2006/relationships/image" Target="../media/image71.png"/></Relationships>
</file>

<file path=ppt/slides/_rels/slide21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8.png"/><Relationship Id="rId7" Type="http://schemas.openxmlformats.org/officeDocument/2006/relationships/image" Target="../media/image52.png"/><Relationship Id="rId12" Type="http://schemas.openxmlformats.org/officeDocument/2006/relationships/image" Target="../media/image80.png"/><Relationship Id="rId2" Type="http://schemas.openxmlformats.org/officeDocument/2006/relationships/notesSlide" Target="../notesSlides/notesSlide211.xml"/><Relationship Id="rId1" Type="http://schemas.openxmlformats.org/officeDocument/2006/relationships/slideLayout" Target="../slideLayouts/slideLayout3.xml"/><Relationship Id="rId6" Type="http://schemas.openxmlformats.org/officeDocument/2006/relationships/image" Target="../media/image7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2.png"/><Relationship Id="rId4" Type="http://schemas.openxmlformats.org/officeDocument/2006/relationships/image" Target="../media/image76.png"/><Relationship Id="rId9" Type="http://schemas.openxmlformats.org/officeDocument/2006/relationships/image" Target="../media/image71.png"/></Relationships>
</file>

<file path=ppt/slides/_rels/slide21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8.png"/><Relationship Id="rId7" Type="http://schemas.openxmlformats.org/officeDocument/2006/relationships/image" Target="../media/image52.png"/><Relationship Id="rId12" Type="http://schemas.openxmlformats.org/officeDocument/2006/relationships/image" Target="../media/image80.png"/><Relationship Id="rId2" Type="http://schemas.openxmlformats.org/officeDocument/2006/relationships/notesSlide" Target="../notesSlides/notesSlide212.xml"/><Relationship Id="rId1" Type="http://schemas.openxmlformats.org/officeDocument/2006/relationships/slideLayout" Target="../slideLayouts/slideLayout3.xml"/><Relationship Id="rId6" Type="http://schemas.openxmlformats.org/officeDocument/2006/relationships/image" Target="../media/image7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2.png"/><Relationship Id="rId4" Type="http://schemas.openxmlformats.org/officeDocument/2006/relationships/image" Target="../media/image76.png"/><Relationship Id="rId9" Type="http://schemas.openxmlformats.org/officeDocument/2006/relationships/image" Target="../media/image71.png"/></Relationships>
</file>

<file path=ppt/slides/_rels/slide21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8.png"/><Relationship Id="rId7" Type="http://schemas.openxmlformats.org/officeDocument/2006/relationships/image" Target="../media/image52.png"/><Relationship Id="rId12" Type="http://schemas.openxmlformats.org/officeDocument/2006/relationships/image" Target="../media/image80.png"/><Relationship Id="rId2" Type="http://schemas.openxmlformats.org/officeDocument/2006/relationships/notesSlide" Target="../notesSlides/notesSlide213.xml"/><Relationship Id="rId1" Type="http://schemas.openxmlformats.org/officeDocument/2006/relationships/slideLayout" Target="../slideLayouts/slideLayout3.xml"/><Relationship Id="rId6" Type="http://schemas.openxmlformats.org/officeDocument/2006/relationships/image" Target="../media/image7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2.png"/><Relationship Id="rId4" Type="http://schemas.openxmlformats.org/officeDocument/2006/relationships/image" Target="../media/image76.png"/><Relationship Id="rId9" Type="http://schemas.openxmlformats.org/officeDocument/2006/relationships/image" Target="../media/image71.png"/></Relationships>
</file>

<file path=ppt/slides/_rels/slide21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8.png"/><Relationship Id="rId7" Type="http://schemas.openxmlformats.org/officeDocument/2006/relationships/image" Target="../media/image52.png"/><Relationship Id="rId12" Type="http://schemas.openxmlformats.org/officeDocument/2006/relationships/image" Target="../media/image80.png"/><Relationship Id="rId2" Type="http://schemas.openxmlformats.org/officeDocument/2006/relationships/notesSlide" Target="../notesSlides/notesSlide214.xml"/><Relationship Id="rId1" Type="http://schemas.openxmlformats.org/officeDocument/2006/relationships/slideLayout" Target="../slideLayouts/slideLayout3.xml"/><Relationship Id="rId6" Type="http://schemas.openxmlformats.org/officeDocument/2006/relationships/image" Target="../media/image7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2.png"/><Relationship Id="rId4" Type="http://schemas.openxmlformats.org/officeDocument/2006/relationships/image" Target="../media/image76.png"/><Relationship Id="rId9" Type="http://schemas.openxmlformats.org/officeDocument/2006/relationships/image" Target="../media/image71.png"/></Relationships>
</file>

<file path=ppt/slides/_rels/slide2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5.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79.png"/></Relationships>
</file>

<file path=ppt/slides/_rels/slide2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6.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79.png"/></Relationships>
</file>

<file path=ppt/slides/_rels/slide2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7.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79.png"/></Relationships>
</file>

<file path=ppt/slides/_rels/slide2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8.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79.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9.xml"/><Relationship Id="rId1" Type="http://schemas.openxmlformats.org/officeDocument/2006/relationships/slideLayout" Target="../slideLayouts/slideLayout3.xml"/></Relationships>
</file>

<file path=ppt/slides/_rels/slide2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0.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79.png"/></Relationships>
</file>

<file path=ppt/slides/_rels/slide2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1.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79.png"/></Relationships>
</file>

<file path=ppt/slides/_rels/slide22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81.png"/><Relationship Id="rId7" Type="http://schemas.openxmlformats.org/officeDocument/2006/relationships/image" Target="../media/image79.png"/><Relationship Id="rId12" Type="http://schemas.openxmlformats.org/officeDocument/2006/relationships/image" Target="../media/image74.png"/><Relationship Id="rId2" Type="http://schemas.openxmlformats.org/officeDocument/2006/relationships/notesSlide" Target="../notesSlides/notesSlide222.xml"/><Relationship Id="rId1" Type="http://schemas.openxmlformats.org/officeDocument/2006/relationships/slideLayout" Target="../slideLayouts/slideLayout3.xml"/><Relationship Id="rId6" Type="http://schemas.openxmlformats.org/officeDocument/2006/relationships/image" Target="../media/image82.png"/><Relationship Id="rId11" Type="http://schemas.openxmlformats.org/officeDocument/2006/relationships/image" Target="../media/image73.png"/><Relationship Id="rId5" Type="http://schemas.openxmlformats.org/officeDocument/2006/relationships/image" Target="../media/image68.png"/><Relationship Id="rId10" Type="http://schemas.openxmlformats.org/officeDocument/2006/relationships/image" Target="../media/image72.png"/><Relationship Id="rId4" Type="http://schemas.openxmlformats.org/officeDocument/2006/relationships/image" Target="../media/image76.png"/><Relationship Id="rId9" Type="http://schemas.openxmlformats.org/officeDocument/2006/relationships/image" Target="../media/image71.png"/></Relationships>
</file>

<file path=ppt/slides/_rels/slide224.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83.png"/><Relationship Id="rId3" Type="http://schemas.openxmlformats.org/officeDocument/2006/relationships/image" Target="../media/image81.png"/><Relationship Id="rId7" Type="http://schemas.openxmlformats.org/officeDocument/2006/relationships/image" Target="../media/image79.png"/><Relationship Id="rId12" Type="http://schemas.openxmlformats.org/officeDocument/2006/relationships/image" Target="../media/image74.png"/><Relationship Id="rId2" Type="http://schemas.openxmlformats.org/officeDocument/2006/relationships/notesSlide" Target="../notesSlides/notesSlide223.xml"/><Relationship Id="rId1" Type="http://schemas.openxmlformats.org/officeDocument/2006/relationships/slideLayout" Target="../slideLayouts/slideLayout3.xml"/><Relationship Id="rId6" Type="http://schemas.openxmlformats.org/officeDocument/2006/relationships/image" Target="../media/image82.png"/><Relationship Id="rId11" Type="http://schemas.openxmlformats.org/officeDocument/2006/relationships/image" Target="../media/image73.png"/><Relationship Id="rId5" Type="http://schemas.openxmlformats.org/officeDocument/2006/relationships/image" Target="../media/image68.png"/><Relationship Id="rId10" Type="http://schemas.openxmlformats.org/officeDocument/2006/relationships/image" Target="../media/image72.png"/><Relationship Id="rId4" Type="http://schemas.openxmlformats.org/officeDocument/2006/relationships/image" Target="../media/image76.png"/><Relationship Id="rId9" Type="http://schemas.openxmlformats.org/officeDocument/2006/relationships/image" Target="../media/image71.png"/><Relationship Id="rId14" Type="http://schemas.openxmlformats.org/officeDocument/2006/relationships/image" Target="../media/image84.png"/></Relationships>
</file>

<file path=ppt/slides/_rels/slide2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4.xml"/><Relationship Id="rId1" Type="http://schemas.openxmlformats.org/officeDocument/2006/relationships/slideLayout" Target="../slideLayouts/slideLayout3.xml"/></Relationships>
</file>

<file path=ppt/slides/_rels/slide2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5.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79.png"/></Relationships>
</file>

<file path=ppt/slides/_rels/slide2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6.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79.png"/></Relationships>
</file>

<file path=ppt/slides/_rels/slide22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85.png"/><Relationship Id="rId7" Type="http://schemas.openxmlformats.org/officeDocument/2006/relationships/image" Target="../media/image52.png"/><Relationship Id="rId2" Type="http://schemas.openxmlformats.org/officeDocument/2006/relationships/notesSlide" Target="../notesSlides/notesSlide227.xml"/><Relationship Id="rId1" Type="http://schemas.openxmlformats.org/officeDocument/2006/relationships/slideLayout" Target="../slideLayouts/slideLayout3.xml"/><Relationship Id="rId6" Type="http://schemas.openxmlformats.org/officeDocument/2006/relationships/image" Target="../media/image79.png"/><Relationship Id="rId5" Type="http://schemas.openxmlformats.org/officeDocument/2006/relationships/image" Target="../media/image68.png"/><Relationship Id="rId4" Type="http://schemas.openxmlformats.org/officeDocument/2006/relationships/image" Target="../media/image86.png"/><Relationship Id="rId9" Type="http://schemas.openxmlformats.org/officeDocument/2006/relationships/image" Target="../media/image87.png"/></Relationships>
</file>

<file path=ppt/slides/_rels/slide2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9.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79.png"/></Relationships>
</file>

<file path=ppt/slides/_rels/slide2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0.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79.png"/></Relationships>
</file>

<file path=ppt/slides/_rels/slide2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31.xml"/><Relationship Id="rId1" Type="http://schemas.openxmlformats.org/officeDocument/2006/relationships/slideLayout" Target="../slideLayouts/slideLayout3.xml"/></Relationships>
</file>

<file path=ppt/slides/_rels/slide2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2.xml"/><Relationship Id="rId1" Type="http://schemas.openxmlformats.org/officeDocument/2006/relationships/slideLayout" Target="../slideLayouts/slideLayout3.xml"/></Relationships>
</file>

<file path=ppt/slides/_rels/slide2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3.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79.png"/></Relationships>
</file>

<file path=ppt/slides/_rels/slide2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4.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79.png"/></Relationships>
</file>

<file path=ppt/slides/_rels/slide2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35.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79.png"/><Relationship Id="rId4" Type="http://schemas.openxmlformats.org/officeDocument/2006/relationships/image" Target="../media/image68.png"/></Relationships>
</file>

<file path=ppt/slides/_rels/slide2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6.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79.png"/><Relationship Id="rId4" Type="http://schemas.openxmlformats.org/officeDocument/2006/relationships/image" Target="../media/image89.png"/></Relationships>
</file>

<file path=ppt/slides/_rels/slide2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37.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79.png"/></Relationships>
</file>

<file path=ppt/slides/_rels/slide23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9.png"/><Relationship Id="rId7" Type="http://schemas.openxmlformats.org/officeDocument/2006/relationships/image" Target="../media/image75.png"/><Relationship Id="rId2" Type="http://schemas.openxmlformats.org/officeDocument/2006/relationships/notesSlide" Target="../notesSlides/notesSlide238.xml"/><Relationship Id="rId1" Type="http://schemas.openxmlformats.org/officeDocument/2006/relationships/slideLayout" Target="../slideLayouts/slideLayout3.xml"/><Relationship Id="rId6" Type="http://schemas.openxmlformats.org/officeDocument/2006/relationships/image" Target="../media/image90.png"/><Relationship Id="rId5" Type="http://schemas.openxmlformats.org/officeDocument/2006/relationships/image" Target="../media/image52.png"/><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40.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74.png"/><Relationship Id="rId2" Type="http://schemas.openxmlformats.org/officeDocument/2006/relationships/notesSlide" Target="../notesSlides/notesSlide239.xml"/><Relationship Id="rId1" Type="http://schemas.openxmlformats.org/officeDocument/2006/relationships/slideLayout" Target="../slideLayouts/slideLayout3.xml"/><Relationship Id="rId6" Type="http://schemas.openxmlformats.org/officeDocument/2006/relationships/image" Target="../media/image92.png"/><Relationship Id="rId5" Type="http://schemas.openxmlformats.org/officeDocument/2006/relationships/image" Target="../media/image52.png"/><Relationship Id="rId4" Type="http://schemas.openxmlformats.org/officeDocument/2006/relationships/image" Target="../media/image79.png"/></Relationships>
</file>

<file path=ppt/slides/_rels/slide241.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73.png"/><Relationship Id="rId2" Type="http://schemas.openxmlformats.org/officeDocument/2006/relationships/notesSlide" Target="../notesSlides/notesSlide240.xml"/><Relationship Id="rId1" Type="http://schemas.openxmlformats.org/officeDocument/2006/relationships/slideLayout" Target="../slideLayouts/slideLayout3.xml"/><Relationship Id="rId6" Type="http://schemas.openxmlformats.org/officeDocument/2006/relationships/image" Target="../media/image93.png"/><Relationship Id="rId5" Type="http://schemas.openxmlformats.org/officeDocument/2006/relationships/image" Target="../media/image52.png"/><Relationship Id="rId4" Type="http://schemas.openxmlformats.org/officeDocument/2006/relationships/image" Target="../media/image79.png"/></Relationships>
</file>

<file path=ppt/slides/_rels/slide24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9.png"/><Relationship Id="rId7" Type="http://schemas.openxmlformats.org/officeDocument/2006/relationships/image" Target="../media/image72.png"/><Relationship Id="rId2" Type="http://schemas.openxmlformats.org/officeDocument/2006/relationships/notesSlide" Target="../notesSlides/notesSlide241.xml"/><Relationship Id="rId1" Type="http://schemas.openxmlformats.org/officeDocument/2006/relationships/slideLayout" Target="../slideLayouts/slideLayout3.xml"/><Relationship Id="rId6" Type="http://schemas.openxmlformats.org/officeDocument/2006/relationships/image" Target="../media/image94.png"/><Relationship Id="rId5" Type="http://schemas.openxmlformats.org/officeDocument/2006/relationships/image" Target="../media/image52.png"/><Relationship Id="rId4" Type="http://schemas.openxmlformats.org/officeDocument/2006/relationships/image" Target="../media/image79.png"/></Relationships>
</file>

<file path=ppt/slides/_rels/slide24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9.png"/><Relationship Id="rId7" Type="http://schemas.openxmlformats.org/officeDocument/2006/relationships/image" Target="../media/image95.png"/><Relationship Id="rId2" Type="http://schemas.openxmlformats.org/officeDocument/2006/relationships/notesSlide" Target="../notesSlides/notesSlide242.xml"/><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52.png"/><Relationship Id="rId4" Type="http://schemas.openxmlformats.org/officeDocument/2006/relationships/image" Target="../media/image79.png"/></Relationships>
</file>

<file path=ppt/slides/_rels/slide24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89.png"/><Relationship Id="rId7" Type="http://schemas.openxmlformats.org/officeDocument/2006/relationships/image" Target="../media/image84.png"/><Relationship Id="rId12" Type="http://schemas.openxmlformats.org/officeDocument/2006/relationships/image" Target="../media/image91.png"/><Relationship Id="rId2" Type="http://schemas.openxmlformats.org/officeDocument/2006/relationships/notesSlide" Target="../notesSlides/notesSlide243.xml"/><Relationship Id="rId1" Type="http://schemas.openxmlformats.org/officeDocument/2006/relationships/slideLayout" Target="../slideLayouts/slideLayout3.xml"/><Relationship Id="rId6" Type="http://schemas.openxmlformats.org/officeDocument/2006/relationships/image" Target="../media/image71.png"/><Relationship Id="rId11" Type="http://schemas.openxmlformats.org/officeDocument/2006/relationships/image" Target="../media/image75.png"/><Relationship Id="rId5" Type="http://schemas.openxmlformats.org/officeDocument/2006/relationships/image" Target="../media/image52.png"/><Relationship Id="rId10" Type="http://schemas.openxmlformats.org/officeDocument/2006/relationships/image" Target="../media/image74.png"/><Relationship Id="rId4" Type="http://schemas.openxmlformats.org/officeDocument/2006/relationships/image" Target="../media/image79.png"/><Relationship Id="rId9" Type="http://schemas.openxmlformats.org/officeDocument/2006/relationships/image" Target="../media/image73.png"/></Relationships>
</file>

<file path=ppt/slides/_rels/slide24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89.png"/><Relationship Id="rId7" Type="http://schemas.openxmlformats.org/officeDocument/2006/relationships/image" Target="../media/image84.png"/><Relationship Id="rId12" Type="http://schemas.openxmlformats.org/officeDocument/2006/relationships/image" Target="../media/image91.png"/><Relationship Id="rId2" Type="http://schemas.openxmlformats.org/officeDocument/2006/relationships/notesSlide" Target="../notesSlides/notesSlide244.xml"/><Relationship Id="rId1" Type="http://schemas.openxmlformats.org/officeDocument/2006/relationships/slideLayout" Target="../slideLayouts/slideLayout3.xml"/><Relationship Id="rId6" Type="http://schemas.openxmlformats.org/officeDocument/2006/relationships/image" Target="../media/image71.png"/><Relationship Id="rId11" Type="http://schemas.openxmlformats.org/officeDocument/2006/relationships/image" Target="../media/image75.png"/><Relationship Id="rId5" Type="http://schemas.openxmlformats.org/officeDocument/2006/relationships/image" Target="../media/image52.png"/><Relationship Id="rId10" Type="http://schemas.openxmlformats.org/officeDocument/2006/relationships/image" Target="../media/image74.png"/><Relationship Id="rId4" Type="http://schemas.openxmlformats.org/officeDocument/2006/relationships/image" Target="../media/image79.png"/><Relationship Id="rId9" Type="http://schemas.openxmlformats.org/officeDocument/2006/relationships/image" Target="../media/image73.png"/></Relationships>
</file>

<file path=ppt/slides/_rels/slide24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89.png"/><Relationship Id="rId7" Type="http://schemas.openxmlformats.org/officeDocument/2006/relationships/image" Target="../media/image84.png"/><Relationship Id="rId12" Type="http://schemas.openxmlformats.org/officeDocument/2006/relationships/image" Target="../media/image91.png"/><Relationship Id="rId2" Type="http://schemas.openxmlformats.org/officeDocument/2006/relationships/notesSlide" Target="../notesSlides/notesSlide245.xml"/><Relationship Id="rId1" Type="http://schemas.openxmlformats.org/officeDocument/2006/relationships/slideLayout" Target="../slideLayouts/slideLayout3.xml"/><Relationship Id="rId6" Type="http://schemas.openxmlformats.org/officeDocument/2006/relationships/image" Target="../media/image71.png"/><Relationship Id="rId11" Type="http://schemas.openxmlformats.org/officeDocument/2006/relationships/image" Target="../media/image75.png"/><Relationship Id="rId5" Type="http://schemas.openxmlformats.org/officeDocument/2006/relationships/image" Target="../media/image52.png"/><Relationship Id="rId10" Type="http://schemas.openxmlformats.org/officeDocument/2006/relationships/image" Target="../media/image74.png"/><Relationship Id="rId4" Type="http://schemas.openxmlformats.org/officeDocument/2006/relationships/image" Target="../media/image79.png"/><Relationship Id="rId9" Type="http://schemas.openxmlformats.org/officeDocument/2006/relationships/image" Target="../media/image73.png"/></Relationships>
</file>

<file path=ppt/slides/_rels/slide24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89.png"/><Relationship Id="rId7" Type="http://schemas.openxmlformats.org/officeDocument/2006/relationships/image" Target="../media/image84.png"/><Relationship Id="rId12" Type="http://schemas.openxmlformats.org/officeDocument/2006/relationships/image" Target="../media/image91.png"/><Relationship Id="rId2" Type="http://schemas.openxmlformats.org/officeDocument/2006/relationships/notesSlide" Target="../notesSlides/notesSlide246.xml"/><Relationship Id="rId1" Type="http://schemas.openxmlformats.org/officeDocument/2006/relationships/slideLayout" Target="../slideLayouts/slideLayout3.xml"/><Relationship Id="rId6" Type="http://schemas.openxmlformats.org/officeDocument/2006/relationships/image" Target="../media/image71.png"/><Relationship Id="rId11" Type="http://schemas.openxmlformats.org/officeDocument/2006/relationships/image" Target="../media/image75.png"/><Relationship Id="rId5" Type="http://schemas.openxmlformats.org/officeDocument/2006/relationships/image" Target="../media/image52.png"/><Relationship Id="rId10" Type="http://schemas.openxmlformats.org/officeDocument/2006/relationships/image" Target="../media/image74.png"/><Relationship Id="rId4" Type="http://schemas.openxmlformats.org/officeDocument/2006/relationships/image" Target="../media/image79.png"/><Relationship Id="rId9" Type="http://schemas.openxmlformats.org/officeDocument/2006/relationships/image" Target="../media/image73.png"/></Relationships>
</file>

<file path=ppt/slides/_rels/slide24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89.png"/><Relationship Id="rId7" Type="http://schemas.openxmlformats.org/officeDocument/2006/relationships/image" Target="../media/image84.png"/><Relationship Id="rId12" Type="http://schemas.openxmlformats.org/officeDocument/2006/relationships/image" Target="../media/image91.png"/><Relationship Id="rId2" Type="http://schemas.openxmlformats.org/officeDocument/2006/relationships/notesSlide" Target="../notesSlides/notesSlide247.xml"/><Relationship Id="rId1" Type="http://schemas.openxmlformats.org/officeDocument/2006/relationships/slideLayout" Target="../slideLayouts/slideLayout3.xml"/><Relationship Id="rId6" Type="http://schemas.openxmlformats.org/officeDocument/2006/relationships/image" Target="../media/image71.png"/><Relationship Id="rId11" Type="http://schemas.openxmlformats.org/officeDocument/2006/relationships/image" Target="../media/image75.png"/><Relationship Id="rId5" Type="http://schemas.openxmlformats.org/officeDocument/2006/relationships/image" Target="../media/image52.png"/><Relationship Id="rId10" Type="http://schemas.openxmlformats.org/officeDocument/2006/relationships/image" Target="../media/image74.png"/><Relationship Id="rId4" Type="http://schemas.openxmlformats.org/officeDocument/2006/relationships/image" Target="../media/image79.png"/><Relationship Id="rId9" Type="http://schemas.openxmlformats.org/officeDocument/2006/relationships/image" Target="../media/image73.png"/></Relationships>
</file>

<file path=ppt/slides/_rels/slide249.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10.png"/><Relationship Id="rId3" Type="http://schemas.openxmlformats.org/officeDocument/2006/relationships/image" Target="../media/image89.png"/><Relationship Id="rId7" Type="http://schemas.openxmlformats.org/officeDocument/2006/relationships/image" Target="../media/image73.png"/><Relationship Id="rId12" Type="http://schemas.openxmlformats.org/officeDocument/2006/relationships/image" Target="../media/image11.png"/><Relationship Id="rId17" Type="http://schemas.openxmlformats.org/officeDocument/2006/relationships/image" Target="../media/image96.png"/><Relationship Id="rId2" Type="http://schemas.openxmlformats.org/officeDocument/2006/relationships/notesSlide" Target="../notesSlides/notesSlide248.xml"/><Relationship Id="rId16"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84.png"/><Relationship Id="rId11" Type="http://schemas.openxmlformats.org/officeDocument/2006/relationships/image" Target="../media/image9.png"/><Relationship Id="rId5" Type="http://schemas.openxmlformats.org/officeDocument/2006/relationships/image" Target="../media/image52.png"/><Relationship Id="rId15" Type="http://schemas.openxmlformats.org/officeDocument/2006/relationships/image" Target="../media/image23.png"/><Relationship Id="rId10" Type="http://schemas.openxmlformats.org/officeDocument/2006/relationships/image" Target="../media/image12.png"/><Relationship Id="rId4" Type="http://schemas.openxmlformats.org/officeDocument/2006/relationships/image" Target="../media/image79.png"/><Relationship Id="rId9" Type="http://schemas.openxmlformats.org/officeDocument/2006/relationships/image" Target="../media/image91.png"/><Relationship Id="rId1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0.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10.png"/><Relationship Id="rId3" Type="http://schemas.openxmlformats.org/officeDocument/2006/relationships/image" Target="../media/image89.png"/><Relationship Id="rId7" Type="http://schemas.openxmlformats.org/officeDocument/2006/relationships/image" Target="../media/image73.png"/><Relationship Id="rId12" Type="http://schemas.openxmlformats.org/officeDocument/2006/relationships/image" Target="../media/image11.png"/><Relationship Id="rId17" Type="http://schemas.openxmlformats.org/officeDocument/2006/relationships/image" Target="../media/image96.png"/><Relationship Id="rId2" Type="http://schemas.openxmlformats.org/officeDocument/2006/relationships/notesSlide" Target="../notesSlides/notesSlide249.xml"/><Relationship Id="rId16"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84.png"/><Relationship Id="rId11" Type="http://schemas.openxmlformats.org/officeDocument/2006/relationships/image" Target="../media/image9.png"/><Relationship Id="rId5" Type="http://schemas.openxmlformats.org/officeDocument/2006/relationships/image" Target="../media/image52.png"/><Relationship Id="rId15" Type="http://schemas.openxmlformats.org/officeDocument/2006/relationships/image" Target="../media/image23.png"/><Relationship Id="rId10" Type="http://schemas.openxmlformats.org/officeDocument/2006/relationships/image" Target="../media/image12.png"/><Relationship Id="rId4" Type="http://schemas.openxmlformats.org/officeDocument/2006/relationships/image" Target="../media/image79.png"/><Relationship Id="rId9" Type="http://schemas.openxmlformats.org/officeDocument/2006/relationships/image" Target="../media/image91.png"/><Relationship Id="rId14" Type="http://schemas.openxmlformats.org/officeDocument/2006/relationships/image" Target="../media/image13.png"/></Relationships>
</file>

<file path=ppt/slides/_rels/slide251.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10.png"/><Relationship Id="rId3" Type="http://schemas.openxmlformats.org/officeDocument/2006/relationships/image" Target="../media/image89.png"/><Relationship Id="rId7" Type="http://schemas.openxmlformats.org/officeDocument/2006/relationships/image" Target="../media/image73.png"/><Relationship Id="rId12" Type="http://schemas.openxmlformats.org/officeDocument/2006/relationships/image" Target="../media/image11.png"/><Relationship Id="rId17" Type="http://schemas.openxmlformats.org/officeDocument/2006/relationships/image" Target="../media/image96.png"/><Relationship Id="rId2" Type="http://schemas.openxmlformats.org/officeDocument/2006/relationships/notesSlide" Target="../notesSlides/notesSlide250.xml"/><Relationship Id="rId16"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84.png"/><Relationship Id="rId11" Type="http://schemas.openxmlformats.org/officeDocument/2006/relationships/image" Target="../media/image9.png"/><Relationship Id="rId5" Type="http://schemas.openxmlformats.org/officeDocument/2006/relationships/image" Target="../media/image52.png"/><Relationship Id="rId15" Type="http://schemas.openxmlformats.org/officeDocument/2006/relationships/image" Target="../media/image23.png"/><Relationship Id="rId10" Type="http://schemas.openxmlformats.org/officeDocument/2006/relationships/image" Target="../media/image12.png"/><Relationship Id="rId4" Type="http://schemas.openxmlformats.org/officeDocument/2006/relationships/image" Target="../media/image79.png"/><Relationship Id="rId9" Type="http://schemas.openxmlformats.org/officeDocument/2006/relationships/image" Target="../media/image91.png"/><Relationship Id="rId14" Type="http://schemas.openxmlformats.org/officeDocument/2006/relationships/image" Target="../media/image13.png"/></Relationships>
</file>

<file path=ppt/slides/_rels/slide252.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10.png"/><Relationship Id="rId3" Type="http://schemas.openxmlformats.org/officeDocument/2006/relationships/image" Target="../media/image89.png"/><Relationship Id="rId7" Type="http://schemas.openxmlformats.org/officeDocument/2006/relationships/image" Target="../media/image73.png"/><Relationship Id="rId12" Type="http://schemas.openxmlformats.org/officeDocument/2006/relationships/image" Target="../media/image11.png"/><Relationship Id="rId17" Type="http://schemas.openxmlformats.org/officeDocument/2006/relationships/image" Target="../media/image96.png"/><Relationship Id="rId2" Type="http://schemas.openxmlformats.org/officeDocument/2006/relationships/notesSlide" Target="../notesSlides/notesSlide251.xml"/><Relationship Id="rId16"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84.png"/><Relationship Id="rId11" Type="http://schemas.openxmlformats.org/officeDocument/2006/relationships/image" Target="../media/image9.png"/><Relationship Id="rId5" Type="http://schemas.openxmlformats.org/officeDocument/2006/relationships/image" Target="../media/image52.png"/><Relationship Id="rId15" Type="http://schemas.openxmlformats.org/officeDocument/2006/relationships/image" Target="../media/image23.png"/><Relationship Id="rId10" Type="http://schemas.openxmlformats.org/officeDocument/2006/relationships/image" Target="../media/image12.png"/><Relationship Id="rId4" Type="http://schemas.openxmlformats.org/officeDocument/2006/relationships/image" Target="../media/image79.png"/><Relationship Id="rId9" Type="http://schemas.openxmlformats.org/officeDocument/2006/relationships/image" Target="../media/image91.png"/><Relationship Id="rId14" Type="http://schemas.openxmlformats.org/officeDocument/2006/relationships/image" Target="../media/image13.png"/></Relationships>
</file>

<file path=ppt/slides/_rels/slide253.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10.png"/><Relationship Id="rId3" Type="http://schemas.openxmlformats.org/officeDocument/2006/relationships/image" Target="../media/image89.png"/><Relationship Id="rId7" Type="http://schemas.openxmlformats.org/officeDocument/2006/relationships/image" Target="../media/image73.png"/><Relationship Id="rId12" Type="http://schemas.openxmlformats.org/officeDocument/2006/relationships/image" Target="../media/image11.png"/><Relationship Id="rId17" Type="http://schemas.openxmlformats.org/officeDocument/2006/relationships/image" Target="../media/image96.png"/><Relationship Id="rId2" Type="http://schemas.openxmlformats.org/officeDocument/2006/relationships/notesSlide" Target="../notesSlides/notesSlide252.xml"/><Relationship Id="rId16"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84.png"/><Relationship Id="rId11" Type="http://schemas.openxmlformats.org/officeDocument/2006/relationships/image" Target="../media/image9.png"/><Relationship Id="rId5" Type="http://schemas.openxmlformats.org/officeDocument/2006/relationships/image" Target="../media/image52.png"/><Relationship Id="rId15" Type="http://schemas.openxmlformats.org/officeDocument/2006/relationships/image" Target="../media/image23.png"/><Relationship Id="rId10" Type="http://schemas.openxmlformats.org/officeDocument/2006/relationships/image" Target="../media/image12.png"/><Relationship Id="rId4" Type="http://schemas.openxmlformats.org/officeDocument/2006/relationships/image" Target="../media/image79.png"/><Relationship Id="rId9" Type="http://schemas.openxmlformats.org/officeDocument/2006/relationships/image" Target="../media/image91.png"/><Relationship Id="rId14" Type="http://schemas.openxmlformats.org/officeDocument/2006/relationships/image" Target="../media/image13.png"/></Relationships>
</file>

<file path=ppt/slides/_rels/slide254.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10.png"/><Relationship Id="rId3" Type="http://schemas.openxmlformats.org/officeDocument/2006/relationships/image" Target="../media/image89.png"/><Relationship Id="rId7" Type="http://schemas.openxmlformats.org/officeDocument/2006/relationships/image" Target="../media/image73.png"/><Relationship Id="rId12" Type="http://schemas.openxmlformats.org/officeDocument/2006/relationships/image" Target="../media/image11.png"/><Relationship Id="rId17" Type="http://schemas.openxmlformats.org/officeDocument/2006/relationships/image" Target="../media/image96.png"/><Relationship Id="rId2" Type="http://schemas.openxmlformats.org/officeDocument/2006/relationships/notesSlide" Target="../notesSlides/notesSlide253.xml"/><Relationship Id="rId16"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84.png"/><Relationship Id="rId11" Type="http://schemas.openxmlformats.org/officeDocument/2006/relationships/image" Target="../media/image9.png"/><Relationship Id="rId5" Type="http://schemas.openxmlformats.org/officeDocument/2006/relationships/image" Target="../media/image52.png"/><Relationship Id="rId15" Type="http://schemas.openxmlformats.org/officeDocument/2006/relationships/image" Target="../media/image23.png"/><Relationship Id="rId10" Type="http://schemas.openxmlformats.org/officeDocument/2006/relationships/image" Target="../media/image12.png"/><Relationship Id="rId4" Type="http://schemas.openxmlformats.org/officeDocument/2006/relationships/image" Target="../media/image79.png"/><Relationship Id="rId9" Type="http://schemas.openxmlformats.org/officeDocument/2006/relationships/image" Target="../media/image91.png"/><Relationship Id="rId14" Type="http://schemas.openxmlformats.org/officeDocument/2006/relationships/image" Target="../media/image13.png"/></Relationships>
</file>

<file path=ppt/slides/_rels/slide255.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10.png"/><Relationship Id="rId3" Type="http://schemas.openxmlformats.org/officeDocument/2006/relationships/image" Target="../media/image89.png"/><Relationship Id="rId7" Type="http://schemas.openxmlformats.org/officeDocument/2006/relationships/image" Target="../media/image73.png"/><Relationship Id="rId12" Type="http://schemas.openxmlformats.org/officeDocument/2006/relationships/image" Target="../media/image11.png"/><Relationship Id="rId17" Type="http://schemas.openxmlformats.org/officeDocument/2006/relationships/image" Target="../media/image96.png"/><Relationship Id="rId2" Type="http://schemas.openxmlformats.org/officeDocument/2006/relationships/notesSlide" Target="../notesSlides/notesSlide254.xml"/><Relationship Id="rId16"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84.png"/><Relationship Id="rId11" Type="http://schemas.openxmlformats.org/officeDocument/2006/relationships/image" Target="../media/image9.png"/><Relationship Id="rId5" Type="http://schemas.openxmlformats.org/officeDocument/2006/relationships/image" Target="../media/image52.png"/><Relationship Id="rId15" Type="http://schemas.openxmlformats.org/officeDocument/2006/relationships/image" Target="../media/image23.png"/><Relationship Id="rId10" Type="http://schemas.openxmlformats.org/officeDocument/2006/relationships/image" Target="../media/image12.png"/><Relationship Id="rId4" Type="http://schemas.openxmlformats.org/officeDocument/2006/relationships/image" Target="../media/image79.png"/><Relationship Id="rId9" Type="http://schemas.openxmlformats.org/officeDocument/2006/relationships/image" Target="../media/image91.png"/><Relationship Id="rId14" Type="http://schemas.openxmlformats.org/officeDocument/2006/relationships/image" Target="../media/image13.png"/></Relationships>
</file>

<file path=ppt/slides/_rels/slide2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5.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57.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notesSlide" Target="../notesSlides/notesSlide256.xml"/><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8.png"/></Relationships>
</file>

<file path=ppt/slides/_rels/slide258.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notesSlide" Target="../notesSlides/notesSlide257.xml"/><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8.png"/></Relationships>
</file>

<file path=ppt/slides/_rels/slide259.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notesSlide" Target="../notesSlides/notesSlide258.xml"/><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8.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60.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notesSlide" Target="../notesSlides/notesSlide259.xml"/><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8.png"/></Relationships>
</file>

<file path=ppt/slides/_rels/slide261.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notesSlide" Target="../notesSlides/notesSlide260.xml"/><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8.png"/></Relationships>
</file>

<file path=ppt/slides/_rels/slide262.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notesSlide" Target="../notesSlides/notesSlide261.xml"/><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8.png"/></Relationships>
</file>

<file path=ppt/slides/_rels/slide263.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notesSlide" Target="../notesSlides/notesSlide262.xml"/><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8.png"/></Relationships>
</file>

<file path=ppt/slides/_rels/slide264.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notesSlide" Target="../notesSlides/notesSlide263.xml"/><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8.png"/></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64.xml"/><Relationship Id="rId1" Type="http://schemas.openxmlformats.org/officeDocument/2006/relationships/slideLayout" Target="../slideLayouts/slideLayout3.xml"/></Relationships>
</file>

<file path=ppt/slides/_rels/slide266.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265.xml"/><Relationship Id="rId1" Type="http://schemas.openxmlformats.org/officeDocument/2006/relationships/slideLayout" Target="../slideLayouts/slideLayout1.xml"/><Relationship Id="rId6" Type="http://schemas.openxmlformats.org/officeDocument/2006/relationships/image" Target="../media/image112.png"/><Relationship Id="rId5" Type="http://schemas.openxmlformats.org/officeDocument/2006/relationships/image" Target="../media/image111.pn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png"/></Relationships>
</file>

<file path=ppt/slides/_rels/slide26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66.xml"/><Relationship Id="rId1" Type="http://schemas.openxmlformats.org/officeDocument/2006/relationships/slideLayout" Target="../slideLayouts/slideLayout3.xml"/><Relationship Id="rId6" Type="http://schemas.openxmlformats.org/officeDocument/2006/relationships/image" Target="../media/image116.png"/><Relationship Id="rId5" Type="http://schemas.openxmlformats.org/officeDocument/2006/relationships/image" Target="../media/image111.png"/><Relationship Id="rId4" Type="http://schemas.openxmlformats.org/officeDocument/2006/relationships/image" Target="../media/image110.png"/></Relationships>
</file>

<file path=ppt/slides/_rels/slide26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67.xml"/><Relationship Id="rId1" Type="http://schemas.openxmlformats.org/officeDocument/2006/relationships/slideLayout" Target="../slideLayouts/slideLayout3.xml"/><Relationship Id="rId6" Type="http://schemas.openxmlformats.org/officeDocument/2006/relationships/image" Target="../media/image116.png"/><Relationship Id="rId5" Type="http://schemas.openxmlformats.org/officeDocument/2006/relationships/image" Target="../media/image111.png"/><Relationship Id="rId4" Type="http://schemas.openxmlformats.org/officeDocument/2006/relationships/image" Target="../media/image110.png"/></Relationships>
</file>

<file path=ppt/slides/_rels/slide26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68.xml"/><Relationship Id="rId1" Type="http://schemas.openxmlformats.org/officeDocument/2006/relationships/slideLayout" Target="../slideLayouts/slideLayout3.xml"/><Relationship Id="rId6" Type="http://schemas.openxmlformats.org/officeDocument/2006/relationships/image" Target="../media/image116.png"/><Relationship Id="rId5" Type="http://schemas.openxmlformats.org/officeDocument/2006/relationships/image" Target="../media/image111.png"/><Relationship Id="rId4" Type="http://schemas.openxmlformats.org/officeDocument/2006/relationships/image" Target="../media/image110.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6.png"/></Relationships>
</file>

<file path=ppt/slides/_rels/slide27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69.xml"/><Relationship Id="rId1" Type="http://schemas.openxmlformats.org/officeDocument/2006/relationships/slideLayout" Target="../slideLayouts/slideLayout3.xml"/><Relationship Id="rId6" Type="http://schemas.openxmlformats.org/officeDocument/2006/relationships/image" Target="../media/image116.png"/><Relationship Id="rId5" Type="http://schemas.openxmlformats.org/officeDocument/2006/relationships/image" Target="../media/image111.png"/><Relationship Id="rId4" Type="http://schemas.openxmlformats.org/officeDocument/2006/relationships/image" Target="../media/image110.png"/></Relationships>
</file>

<file path=ppt/slides/_rels/slide27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70.xml"/><Relationship Id="rId1" Type="http://schemas.openxmlformats.org/officeDocument/2006/relationships/slideLayout" Target="../slideLayouts/slideLayout3.xml"/><Relationship Id="rId6" Type="http://schemas.openxmlformats.org/officeDocument/2006/relationships/image" Target="../media/image116.png"/><Relationship Id="rId5" Type="http://schemas.openxmlformats.org/officeDocument/2006/relationships/image" Target="../media/image111.png"/><Relationship Id="rId4" Type="http://schemas.openxmlformats.org/officeDocument/2006/relationships/image" Target="../media/image110.png"/></Relationships>
</file>

<file path=ppt/slides/_rels/slide27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71.xml"/><Relationship Id="rId1" Type="http://schemas.openxmlformats.org/officeDocument/2006/relationships/slideLayout" Target="../slideLayouts/slideLayout3.xml"/><Relationship Id="rId6" Type="http://schemas.openxmlformats.org/officeDocument/2006/relationships/image" Target="../media/image116.png"/><Relationship Id="rId5" Type="http://schemas.openxmlformats.org/officeDocument/2006/relationships/image" Target="../media/image111.png"/><Relationship Id="rId4" Type="http://schemas.openxmlformats.org/officeDocument/2006/relationships/image" Target="../media/image110.png"/></Relationships>
</file>

<file path=ppt/slides/_rels/slide27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72.xml"/><Relationship Id="rId1" Type="http://schemas.openxmlformats.org/officeDocument/2006/relationships/slideLayout" Target="../slideLayouts/slideLayout3.xml"/><Relationship Id="rId6" Type="http://schemas.openxmlformats.org/officeDocument/2006/relationships/image" Target="../media/image116.png"/><Relationship Id="rId5" Type="http://schemas.openxmlformats.org/officeDocument/2006/relationships/image" Target="../media/image111.png"/><Relationship Id="rId4" Type="http://schemas.openxmlformats.org/officeDocument/2006/relationships/image" Target="../media/image110.png"/></Relationships>
</file>

<file path=ppt/slides/_rels/slide27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73.xml"/><Relationship Id="rId1" Type="http://schemas.openxmlformats.org/officeDocument/2006/relationships/slideLayout" Target="../slideLayouts/slideLayout3.xml"/><Relationship Id="rId6" Type="http://schemas.openxmlformats.org/officeDocument/2006/relationships/image" Target="../media/image116.png"/><Relationship Id="rId5" Type="http://schemas.openxmlformats.org/officeDocument/2006/relationships/image" Target="../media/image111.png"/><Relationship Id="rId4" Type="http://schemas.openxmlformats.org/officeDocument/2006/relationships/image" Target="../media/image110.png"/></Relationships>
</file>

<file path=ppt/slides/_rels/slide27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74.xml"/><Relationship Id="rId1" Type="http://schemas.openxmlformats.org/officeDocument/2006/relationships/slideLayout" Target="../slideLayouts/slideLayout3.xml"/><Relationship Id="rId6" Type="http://schemas.openxmlformats.org/officeDocument/2006/relationships/image" Target="../media/image116.png"/><Relationship Id="rId5" Type="http://schemas.openxmlformats.org/officeDocument/2006/relationships/image" Target="../media/image111.png"/><Relationship Id="rId4" Type="http://schemas.openxmlformats.org/officeDocument/2006/relationships/image" Target="../media/image110.png"/></Relationships>
</file>

<file path=ppt/slides/_rels/slide27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75.xml"/><Relationship Id="rId1" Type="http://schemas.openxmlformats.org/officeDocument/2006/relationships/slideLayout" Target="../slideLayouts/slideLayout3.xml"/><Relationship Id="rId6" Type="http://schemas.openxmlformats.org/officeDocument/2006/relationships/image" Target="../media/image116.png"/><Relationship Id="rId5" Type="http://schemas.openxmlformats.org/officeDocument/2006/relationships/image" Target="../media/image111.png"/><Relationship Id="rId4" Type="http://schemas.openxmlformats.org/officeDocument/2006/relationships/image" Target="../media/image110.png"/></Relationships>
</file>

<file path=ppt/slides/_rels/slide277.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16.png"/><Relationship Id="rId2" Type="http://schemas.openxmlformats.org/officeDocument/2006/relationships/notesSlide" Target="../notesSlides/notesSlide276.xml"/><Relationship Id="rId1" Type="http://schemas.openxmlformats.org/officeDocument/2006/relationships/slideLayout" Target="../slideLayouts/slideLayout3.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18.png"/></Relationships>
</file>

<file path=ppt/slides/_rels/slide278.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16.png"/><Relationship Id="rId2" Type="http://schemas.openxmlformats.org/officeDocument/2006/relationships/notesSlide" Target="../notesSlides/notesSlide277.xml"/><Relationship Id="rId1" Type="http://schemas.openxmlformats.org/officeDocument/2006/relationships/slideLayout" Target="../slideLayouts/slideLayout3.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17.png"/></Relationships>
</file>

<file path=ppt/slides/_rels/slide279.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16.png"/><Relationship Id="rId2" Type="http://schemas.openxmlformats.org/officeDocument/2006/relationships/notesSlide" Target="../notesSlides/notesSlide278.xml"/><Relationship Id="rId1" Type="http://schemas.openxmlformats.org/officeDocument/2006/relationships/slideLayout" Target="../slideLayouts/slideLayout3.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17.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6.png"/></Relationships>
</file>

<file path=ppt/slides/_rels/slide28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79.xml"/><Relationship Id="rId1" Type="http://schemas.openxmlformats.org/officeDocument/2006/relationships/slideLayout" Target="../slideLayouts/slideLayout3.xml"/><Relationship Id="rId6" Type="http://schemas.openxmlformats.org/officeDocument/2006/relationships/image" Target="../media/image116.png"/><Relationship Id="rId5" Type="http://schemas.openxmlformats.org/officeDocument/2006/relationships/image" Target="../media/image111.png"/><Relationship Id="rId4" Type="http://schemas.openxmlformats.org/officeDocument/2006/relationships/image" Target="../media/image110.png"/></Relationships>
</file>

<file path=ppt/slides/_rels/slide28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80.xml"/><Relationship Id="rId1" Type="http://schemas.openxmlformats.org/officeDocument/2006/relationships/slideLayout" Target="../slideLayouts/slideLayout3.xml"/><Relationship Id="rId6" Type="http://schemas.openxmlformats.org/officeDocument/2006/relationships/image" Target="../media/image116.png"/><Relationship Id="rId5" Type="http://schemas.openxmlformats.org/officeDocument/2006/relationships/image" Target="../media/image111.png"/><Relationship Id="rId4" Type="http://schemas.openxmlformats.org/officeDocument/2006/relationships/image" Target="../media/image110.png"/></Relationships>
</file>

<file path=ppt/slides/_rels/slide28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81.xml"/><Relationship Id="rId1" Type="http://schemas.openxmlformats.org/officeDocument/2006/relationships/slideLayout" Target="../slideLayouts/slideLayout3.xml"/><Relationship Id="rId6" Type="http://schemas.openxmlformats.org/officeDocument/2006/relationships/image" Target="../media/image116.png"/><Relationship Id="rId5" Type="http://schemas.openxmlformats.org/officeDocument/2006/relationships/image" Target="../media/image111.png"/><Relationship Id="rId4" Type="http://schemas.openxmlformats.org/officeDocument/2006/relationships/image" Target="../media/image110.png"/></Relationships>
</file>

<file path=ppt/slides/_rels/slide28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82.xml"/><Relationship Id="rId1" Type="http://schemas.openxmlformats.org/officeDocument/2006/relationships/slideLayout" Target="../slideLayouts/slideLayout3.xml"/><Relationship Id="rId6" Type="http://schemas.openxmlformats.org/officeDocument/2006/relationships/image" Target="../media/image116.png"/><Relationship Id="rId5" Type="http://schemas.openxmlformats.org/officeDocument/2006/relationships/image" Target="../media/image111.png"/><Relationship Id="rId4" Type="http://schemas.openxmlformats.org/officeDocument/2006/relationships/image" Target="../media/image110.png"/></Relationships>
</file>

<file path=ppt/slides/_rels/slide28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83.xml"/><Relationship Id="rId1" Type="http://schemas.openxmlformats.org/officeDocument/2006/relationships/slideLayout" Target="../slideLayouts/slideLayout3.xml"/><Relationship Id="rId6" Type="http://schemas.openxmlformats.org/officeDocument/2006/relationships/image" Target="../media/image116.png"/><Relationship Id="rId5" Type="http://schemas.openxmlformats.org/officeDocument/2006/relationships/image" Target="../media/image111.png"/><Relationship Id="rId4" Type="http://schemas.openxmlformats.org/officeDocument/2006/relationships/image" Target="../media/image110.png"/></Relationships>
</file>

<file path=ppt/slides/_rels/slide28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84.xml"/><Relationship Id="rId1" Type="http://schemas.openxmlformats.org/officeDocument/2006/relationships/slideLayout" Target="../slideLayouts/slideLayout3.xml"/><Relationship Id="rId6" Type="http://schemas.openxmlformats.org/officeDocument/2006/relationships/image" Target="../media/image116.png"/><Relationship Id="rId5" Type="http://schemas.openxmlformats.org/officeDocument/2006/relationships/image" Target="../media/image111.png"/><Relationship Id="rId4" Type="http://schemas.openxmlformats.org/officeDocument/2006/relationships/image" Target="../media/image110.png"/></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285.xml"/><Relationship Id="rId1" Type="http://schemas.openxmlformats.org/officeDocument/2006/relationships/slideLayout" Target="../slideLayouts/slideLayout3.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286.xml"/><Relationship Id="rId1" Type="http://schemas.openxmlformats.org/officeDocument/2006/relationships/slideLayout" Target="../slideLayouts/slideLayout3.xml"/></Relationships>
</file>

<file path=ppt/slides/_rels/slide288.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3.png"/><Relationship Id="rId3" Type="http://schemas.openxmlformats.org/officeDocument/2006/relationships/image" Target="../media/image109.png"/><Relationship Id="rId7" Type="http://schemas.openxmlformats.org/officeDocument/2006/relationships/image" Target="../media/image122.png"/><Relationship Id="rId12" Type="http://schemas.openxmlformats.org/officeDocument/2006/relationships/image" Target="../media/image112.png"/><Relationship Id="rId2" Type="http://schemas.openxmlformats.org/officeDocument/2006/relationships/notesSlide" Target="../notesSlides/notesSlide287.xml"/><Relationship Id="rId1" Type="http://schemas.openxmlformats.org/officeDocument/2006/relationships/slideLayout" Target="../slideLayouts/slideLayout1.xml"/><Relationship Id="rId6" Type="http://schemas.openxmlformats.org/officeDocument/2006/relationships/image" Target="../media/image121.png"/><Relationship Id="rId11" Type="http://schemas.openxmlformats.org/officeDocument/2006/relationships/image" Target="../media/image125.png"/><Relationship Id="rId5" Type="http://schemas.openxmlformats.org/officeDocument/2006/relationships/image" Target="../media/image120.png"/><Relationship Id="rId15" Type="http://schemas.openxmlformats.org/officeDocument/2006/relationships/image" Target="../media/image127.png"/><Relationship Id="rId10" Type="http://schemas.openxmlformats.org/officeDocument/2006/relationships/image" Target="../media/image124.png"/><Relationship Id="rId4" Type="http://schemas.openxmlformats.org/officeDocument/2006/relationships/image" Target="../media/image119.png"/><Relationship Id="rId9" Type="http://schemas.openxmlformats.org/officeDocument/2006/relationships/image" Target="../media/image123.png"/><Relationship Id="rId14" Type="http://schemas.openxmlformats.org/officeDocument/2006/relationships/image" Target="../media/image126.png"/></Relationships>
</file>

<file path=ppt/slides/_rels/slide289.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3.png"/><Relationship Id="rId3" Type="http://schemas.openxmlformats.org/officeDocument/2006/relationships/image" Target="../media/image109.png"/><Relationship Id="rId7" Type="http://schemas.openxmlformats.org/officeDocument/2006/relationships/image" Target="../media/image122.png"/><Relationship Id="rId12" Type="http://schemas.openxmlformats.org/officeDocument/2006/relationships/image" Target="../media/image112.png"/><Relationship Id="rId2" Type="http://schemas.openxmlformats.org/officeDocument/2006/relationships/notesSlide" Target="../notesSlides/notesSlide288.xml"/><Relationship Id="rId1" Type="http://schemas.openxmlformats.org/officeDocument/2006/relationships/slideLayout" Target="../slideLayouts/slideLayout1.xml"/><Relationship Id="rId6" Type="http://schemas.openxmlformats.org/officeDocument/2006/relationships/image" Target="../media/image121.png"/><Relationship Id="rId11" Type="http://schemas.openxmlformats.org/officeDocument/2006/relationships/image" Target="../media/image125.png"/><Relationship Id="rId5" Type="http://schemas.openxmlformats.org/officeDocument/2006/relationships/image" Target="../media/image120.png"/><Relationship Id="rId15" Type="http://schemas.openxmlformats.org/officeDocument/2006/relationships/image" Target="../media/image127.png"/><Relationship Id="rId10" Type="http://schemas.openxmlformats.org/officeDocument/2006/relationships/image" Target="../media/image124.png"/><Relationship Id="rId4" Type="http://schemas.openxmlformats.org/officeDocument/2006/relationships/image" Target="../media/image119.png"/><Relationship Id="rId9" Type="http://schemas.openxmlformats.org/officeDocument/2006/relationships/image" Target="../media/image123.png"/><Relationship Id="rId14" Type="http://schemas.openxmlformats.org/officeDocument/2006/relationships/image" Target="../media/image126.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6.png"/></Relationships>
</file>

<file path=ppt/slides/_rels/slide290.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3.png"/><Relationship Id="rId3" Type="http://schemas.openxmlformats.org/officeDocument/2006/relationships/image" Target="../media/image109.png"/><Relationship Id="rId7" Type="http://schemas.openxmlformats.org/officeDocument/2006/relationships/image" Target="../media/image122.png"/><Relationship Id="rId12" Type="http://schemas.openxmlformats.org/officeDocument/2006/relationships/image" Target="../media/image112.png"/><Relationship Id="rId2" Type="http://schemas.openxmlformats.org/officeDocument/2006/relationships/notesSlide" Target="../notesSlides/notesSlide289.xml"/><Relationship Id="rId1" Type="http://schemas.openxmlformats.org/officeDocument/2006/relationships/slideLayout" Target="../slideLayouts/slideLayout1.xml"/><Relationship Id="rId6" Type="http://schemas.openxmlformats.org/officeDocument/2006/relationships/image" Target="../media/image121.png"/><Relationship Id="rId11" Type="http://schemas.openxmlformats.org/officeDocument/2006/relationships/image" Target="../media/image125.png"/><Relationship Id="rId5" Type="http://schemas.openxmlformats.org/officeDocument/2006/relationships/image" Target="../media/image120.png"/><Relationship Id="rId15" Type="http://schemas.openxmlformats.org/officeDocument/2006/relationships/image" Target="../media/image127.png"/><Relationship Id="rId10" Type="http://schemas.openxmlformats.org/officeDocument/2006/relationships/image" Target="../media/image124.png"/><Relationship Id="rId4" Type="http://schemas.openxmlformats.org/officeDocument/2006/relationships/image" Target="../media/image119.png"/><Relationship Id="rId9" Type="http://schemas.openxmlformats.org/officeDocument/2006/relationships/image" Target="../media/image123.png"/><Relationship Id="rId14" Type="http://schemas.openxmlformats.org/officeDocument/2006/relationships/image" Target="../media/image126.png"/></Relationships>
</file>

<file path=ppt/slides/_rels/slide291.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03.png"/><Relationship Id="rId7" Type="http://schemas.openxmlformats.org/officeDocument/2006/relationships/image" Target="../media/image111.png"/><Relationship Id="rId2" Type="http://schemas.openxmlformats.org/officeDocument/2006/relationships/notesSlide" Target="../notesSlides/notesSlide290.xml"/><Relationship Id="rId1" Type="http://schemas.openxmlformats.org/officeDocument/2006/relationships/slideLayout" Target="../slideLayouts/slideLayout3.xml"/><Relationship Id="rId6" Type="http://schemas.openxmlformats.org/officeDocument/2006/relationships/image" Target="../media/image122.png"/><Relationship Id="rId5" Type="http://schemas.openxmlformats.org/officeDocument/2006/relationships/image" Target="../media/image105.png"/><Relationship Id="rId10" Type="http://schemas.openxmlformats.org/officeDocument/2006/relationships/image" Target="../media/image125.png"/><Relationship Id="rId4" Type="http://schemas.openxmlformats.org/officeDocument/2006/relationships/image" Target="../media/image106.png"/><Relationship Id="rId9" Type="http://schemas.openxmlformats.org/officeDocument/2006/relationships/image" Target="../media/image124.png"/></Relationships>
</file>

<file path=ppt/slides/_rels/slide292.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06.png"/><Relationship Id="rId7" Type="http://schemas.openxmlformats.org/officeDocument/2006/relationships/image" Target="../media/image111.png"/><Relationship Id="rId2" Type="http://schemas.openxmlformats.org/officeDocument/2006/relationships/notesSlide" Target="../notesSlides/notesSlide291.xml"/><Relationship Id="rId1" Type="http://schemas.openxmlformats.org/officeDocument/2006/relationships/slideLayout" Target="../slideLayouts/slideLayout3.xml"/><Relationship Id="rId6" Type="http://schemas.openxmlformats.org/officeDocument/2006/relationships/image" Target="../media/image122.png"/><Relationship Id="rId5" Type="http://schemas.openxmlformats.org/officeDocument/2006/relationships/image" Target="../media/image103.png"/><Relationship Id="rId10" Type="http://schemas.openxmlformats.org/officeDocument/2006/relationships/image" Target="../media/image125.png"/><Relationship Id="rId4" Type="http://schemas.openxmlformats.org/officeDocument/2006/relationships/image" Target="../media/image105.png"/><Relationship Id="rId9" Type="http://schemas.openxmlformats.org/officeDocument/2006/relationships/image" Target="../media/image124.png"/></Relationships>
</file>

<file path=ppt/slides/_rels/slide293.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06.png"/><Relationship Id="rId7" Type="http://schemas.openxmlformats.org/officeDocument/2006/relationships/image" Target="../media/image111.png"/><Relationship Id="rId2" Type="http://schemas.openxmlformats.org/officeDocument/2006/relationships/notesSlide" Target="../notesSlides/notesSlide292.xml"/><Relationship Id="rId1" Type="http://schemas.openxmlformats.org/officeDocument/2006/relationships/slideLayout" Target="../slideLayouts/slideLayout3.xml"/><Relationship Id="rId6" Type="http://schemas.openxmlformats.org/officeDocument/2006/relationships/image" Target="../media/image122.png"/><Relationship Id="rId5" Type="http://schemas.openxmlformats.org/officeDocument/2006/relationships/image" Target="../media/image105.png"/><Relationship Id="rId10" Type="http://schemas.openxmlformats.org/officeDocument/2006/relationships/image" Target="../media/image125.png"/><Relationship Id="rId4" Type="http://schemas.openxmlformats.org/officeDocument/2006/relationships/image" Target="../media/image103.png"/><Relationship Id="rId9" Type="http://schemas.openxmlformats.org/officeDocument/2006/relationships/image" Target="../media/image124.png"/></Relationships>
</file>

<file path=ppt/slides/_rels/slide294.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3.png"/><Relationship Id="rId7" Type="http://schemas.openxmlformats.org/officeDocument/2006/relationships/image" Target="../media/image122.png"/><Relationship Id="rId2" Type="http://schemas.openxmlformats.org/officeDocument/2006/relationships/notesSlide" Target="../notesSlides/notesSlide293.xml"/><Relationship Id="rId1" Type="http://schemas.openxmlformats.org/officeDocument/2006/relationships/slideLayout" Target="../slideLayouts/slideLayout3.xml"/><Relationship Id="rId6" Type="http://schemas.openxmlformats.org/officeDocument/2006/relationships/image" Target="../media/image105.png"/><Relationship Id="rId11" Type="http://schemas.openxmlformats.org/officeDocument/2006/relationships/image" Target="../media/image125.png"/><Relationship Id="rId5" Type="http://schemas.openxmlformats.org/officeDocument/2006/relationships/image" Target="../media/image106.png"/><Relationship Id="rId10" Type="http://schemas.openxmlformats.org/officeDocument/2006/relationships/image" Target="../media/image124.png"/><Relationship Id="rId4" Type="http://schemas.openxmlformats.org/officeDocument/2006/relationships/image" Target="../media/image128.png"/><Relationship Id="rId9" Type="http://schemas.openxmlformats.org/officeDocument/2006/relationships/image" Target="../media/image123.png"/></Relationships>
</file>

<file path=ppt/slides/_rels/slide295.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22.png"/><Relationship Id="rId2" Type="http://schemas.openxmlformats.org/officeDocument/2006/relationships/notesSlide" Target="../notesSlides/notesSlide294.xml"/><Relationship Id="rId1" Type="http://schemas.openxmlformats.org/officeDocument/2006/relationships/slideLayout" Target="../slideLayouts/slideLayout3.xml"/><Relationship Id="rId6" Type="http://schemas.openxmlformats.org/officeDocument/2006/relationships/image" Target="../media/image107.png"/><Relationship Id="rId11" Type="http://schemas.openxmlformats.org/officeDocument/2006/relationships/image" Target="../media/image125.png"/><Relationship Id="rId5" Type="http://schemas.openxmlformats.org/officeDocument/2006/relationships/image" Target="../media/image105.png"/><Relationship Id="rId10" Type="http://schemas.openxmlformats.org/officeDocument/2006/relationships/image" Target="../media/image124.png"/><Relationship Id="rId4" Type="http://schemas.openxmlformats.org/officeDocument/2006/relationships/image" Target="../media/image103.png"/><Relationship Id="rId9" Type="http://schemas.openxmlformats.org/officeDocument/2006/relationships/image" Target="../media/image123.png"/></Relationships>
</file>

<file path=ppt/slides/_rels/slide296.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22.png"/><Relationship Id="rId2" Type="http://schemas.openxmlformats.org/officeDocument/2006/relationships/notesSlide" Target="../notesSlides/notesSlide295.xml"/><Relationship Id="rId1" Type="http://schemas.openxmlformats.org/officeDocument/2006/relationships/slideLayout" Target="../slideLayouts/slideLayout3.xml"/><Relationship Id="rId6" Type="http://schemas.openxmlformats.org/officeDocument/2006/relationships/image" Target="../media/image107.png"/><Relationship Id="rId11" Type="http://schemas.openxmlformats.org/officeDocument/2006/relationships/image" Target="../media/image125.png"/><Relationship Id="rId5" Type="http://schemas.openxmlformats.org/officeDocument/2006/relationships/image" Target="../media/image105.png"/><Relationship Id="rId10" Type="http://schemas.openxmlformats.org/officeDocument/2006/relationships/image" Target="../media/image124.png"/><Relationship Id="rId4" Type="http://schemas.openxmlformats.org/officeDocument/2006/relationships/image" Target="../media/image103.png"/><Relationship Id="rId9" Type="http://schemas.openxmlformats.org/officeDocument/2006/relationships/image" Target="../media/image123.png"/></Relationships>
</file>

<file path=ppt/slides/_rels/slide297.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22.png"/><Relationship Id="rId2" Type="http://schemas.openxmlformats.org/officeDocument/2006/relationships/notesSlide" Target="../notesSlides/notesSlide296.xml"/><Relationship Id="rId1" Type="http://schemas.openxmlformats.org/officeDocument/2006/relationships/slideLayout" Target="../slideLayouts/slideLayout3.xml"/><Relationship Id="rId6" Type="http://schemas.openxmlformats.org/officeDocument/2006/relationships/image" Target="../media/image107.png"/><Relationship Id="rId11" Type="http://schemas.openxmlformats.org/officeDocument/2006/relationships/image" Target="../media/image125.png"/><Relationship Id="rId5" Type="http://schemas.openxmlformats.org/officeDocument/2006/relationships/image" Target="../media/image105.png"/><Relationship Id="rId10" Type="http://schemas.openxmlformats.org/officeDocument/2006/relationships/image" Target="../media/image124.png"/><Relationship Id="rId4" Type="http://schemas.openxmlformats.org/officeDocument/2006/relationships/image" Target="../media/image103.png"/><Relationship Id="rId9" Type="http://schemas.openxmlformats.org/officeDocument/2006/relationships/image" Target="../media/image123.png"/></Relationships>
</file>

<file path=ppt/slides/_rels/slide29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97.xml"/><Relationship Id="rId1" Type="http://schemas.openxmlformats.org/officeDocument/2006/relationships/slideLayout" Target="../slideLayouts/slideLayout3.xml"/><Relationship Id="rId6" Type="http://schemas.openxmlformats.org/officeDocument/2006/relationships/image" Target="../media/image107.png"/><Relationship Id="rId5" Type="http://schemas.openxmlformats.org/officeDocument/2006/relationships/image" Target="../media/image105.png"/><Relationship Id="rId4" Type="http://schemas.openxmlformats.org/officeDocument/2006/relationships/image" Target="../media/image103.png"/></Relationships>
</file>

<file path=ppt/slides/_rels/slide29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98.xml"/><Relationship Id="rId1" Type="http://schemas.openxmlformats.org/officeDocument/2006/relationships/slideLayout" Target="../slideLayouts/slideLayout3.xml"/><Relationship Id="rId6" Type="http://schemas.openxmlformats.org/officeDocument/2006/relationships/image" Target="../media/image107.png"/><Relationship Id="rId5" Type="http://schemas.openxmlformats.org/officeDocument/2006/relationships/image" Target="../media/image105.png"/><Relationship Id="rId4" Type="http://schemas.openxmlformats.org/officeDocument/2006/relationships/image" Target="../media/image10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0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99.xml"/><Relationship Id="rId1" Type="http://schemas.openxmlformats.org/officeDocument/2006/relationships/slideLayout" Target="../slideLayouts/slideLayout3.xml"/><Relationship Id="rId6" Type="http://schemas.openxmlformats.org/officeDocument/2006/relationships/image" Target="../media/image107.png"/><Relationship Id="rId5" Type="http://schemas.openxmlformats.org/officeDocument/2006/relationships/image" Target="../media/image105.png"/><Relationship Id="rId4" Type="http://schemas.openxmlformats.org/officeDocument/2006/relationships/image" Target="../media/image103.png"/></Relationships>
</file>

<file path=ppt/slides/_rels/slide30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00.xml"/><Relationship Id="rId1" Type="http://schemas.openxmlformats.org/officeDocument/2006/relationships/slideLayout" Target="../slideLayouts/slideLayout3.xml"/><Relationship Id="rId6" Type="http://schemas.openxmlformats.org/officeDocument/2006/relationships/image" Target="../media/image107.png"/><Relationship Id="rId5" Type="http://schemas.openxmlformats.org/officeDocument/2006/relationships/image" Target="../media/image105.png"/><Relationship Id="rId4" Type="http://schemas.openxmlformats.org/officeDocument/2006/relationships/image" Target="../media/image103.png"/></Relationships>
</file>

<file path=ppt/slides/_rels/slide30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01.xml"/><Relationship Id="rId1" Type="http://schemas.openxmlformats.org/officeDocument/2006/relationships/slideLayout" Target="../slideLayouts/slideLayout3.xml"/><Relationship Id="rId6" Type="http://schemas.openxmlformats.org/officeDocument/2006/relationships/image" Target="../media/image107.png"/><Relationship Id="rId5" Type="http://schemas.openxmlformats.org/officeDocument/2006/relationships/image" Target="../media/image105.png"/><Relationship Id="rId4" Type="http://schemas.openxmlformats.org/officeDocument/2006/relationships/image" Target="../media/image103.png"/></Relationships>
</file>

<file path=ppt/slides/_rels/slide30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02.xml"/><Relationship Id="rId1" Type="http://schemas.openxmlformats.org/officeDocument/2006/relationships/slideLayout" Target="../slideLayouts/slideLayout3.xml"/><Relationship Id="rId5" Type="http://schemas.openxmlformats.org/officeDocument/2006/relationships/image" Target="../media/image105.png"/><Relationship Id="rId4" Type="http://schemas.openxmlformats.org/officeDocument/2006/relationships/image" Target="../media/image103.png"/></Relationships>
</file>

<file path=ppt/slides/_rels/slide30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03.xml"/><Relationship Id="rId1" Type="http://schemas.openxmlformats.org/officeDocument/2006/relationships/slideLayout" Target="../slideLayouts/slideLayout3.xml"/><Relationship Id="rId5" Type="http://schemas.openxmlformats.org/officeDocument/2006/relationships/image" Target="../media/image105.png"/><Relationship Id="rId4" Type="http://schemas.openxmlformats.org/officeDocument/2006/relationships/image" Target="../media/image103.png"/></Relationships>
</file>

<file path=ppt/slides/_rels/slide305.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06.png"/><Relationship Id="rId7" Type="http://schemas.openxmlformats.org/officeDocument/2006/relationships/image" Target="../media/image111.png"/><Relationship Id="rId2" Type="http://schemas.openxmlformats.org/officeDocument/2006/relationships/notesSlide" Target="../notesSlides/notesSlide304.xml"/><Relationship Id="rId1" Type="http://schemas.openxmlformats.org/officeDocument/2006/relationships/slideLayout" Target="../slideLayouts/slideLayout3.xml"/><Relationship Id="rId6" Type="http://schemas.openxmlformats.org/officeDocument/2006/relationships/image" Target="../media/image122.png"/><Relationship Id="rId5" Type="http://schemas.openxmlformats.org/officeDocument/2006/relationships/image" Target="../media/image105.png"/><Relationship Id="rId10" Type="http://schemas.openxmlformats.org/officeDocument/2006/relationships/image" Target="../media/image125.png"/><Relationship Id="rId4" Type="http://schemas.openxmlformats.org/officeDocument/2006/relationships/image" Target="../media/image103.png"/><Relationship Id="rId9" Type="http://schemas.openxmlformats.org/officeDocument/2006/relationships/image" Target="../media/image124.png"/></Relationships>
</file>

<file path=ppt/slides/_rels/slide306.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06.png"/><Relationship Id="rId7" Type="http://schemas.openxmlformats.org/officeDocument/2006/relationships/image" Target="../media/image111.png"/><Relationship Id="rId2" Type="http://schemas.openxmlformats.org/officeDocument/2006/relationships/notesSlide" Target="../notesSlides/notesSlide305.xml"/><Relationship Id="rId1" Type="http://schemas.openxmlformats.org/officeDocument/2006/relationships/slideLayout" Target="../slideLayouts/slideLayout3.xml"/><Relationship Id="rId6" Type="http://schemas.openxmlformats.org/officeDocument/2006/relationships/image" Target="../media/image122.png"/><Relationship Id="rId5" Type="http://schemas.openxmlformats.org/officeDocument/2006/relationships/image" Target="../media/image105.png"/><Relationship Id="rId10" Type="http://schemas.openxmlformats.org/officeDocument/2006/relationships/image" Target="../media/image125.png"/><Relationship Id="rId4" Type="http://schemas.openxmlformats.org/officeDocument/2006/relationships/image" Target="../media/image103.png"/><Relationship Id="rId9" Type="http://schemas.openxmlformats.org/officeDocument/2006/relationships/image" Target="../media/image124.png"/></Relationships>
</file>

<file path=ppt/slides/_rels/slide30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06.xml"/><Relationship Id="rId1" Type="http://schemas.openxmlformats.org/officeDocument/2006/relationships/slideLayout" Target="../slideLayouts/slideLayout3.xml"/><Relationship Id="rId5" Type="http://schemas.openxmlformats.org/officeDocument/2006/relationships/image" Target="../media/image106.png"/><Relationship Id="rId4" Type="http://schemas.openxmlformats.org/officeDocument/2006/relationships/image" Target="../media/image105.png"/></Relationships>
</file>

<file path=ppt/slides/_rels/slide30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07.xml"/><Relationship Id="rId1" Type="http://schemas.openxmlformats.org/officeDocument/2006/relationships/slideLayout" Target="../slideLayouts/slideLayout3.xml"/><Relationship Id="rId5" Type="http://schemas.openxmlformats.org/officeDocument/2006/relationships/image" Target="../media/image106.png"/><Relationship Id="rId4" Type="http://schemas.openxmlformats.org/officeDocument/2006/relationships/image" Target="../media/image105.png"/></Relationships>
</file>

<file path=ppt/slides/_rels/slide30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08.xml"/><Relationship Id="rId1" Type="http://schemas.openxmlformats.org/officeDocument/2006/relationships/slideLayout" Target="../slideLayouts/slideLayout3.xml"/><Relationship Id="rId5" Type="http://schemas.openxmlformats.org/officeDocument/2006/relationships/image" Target="../media/image106.png"/><Relationship Id="rId4" Type="http://schemas.openxmlformats.org/officeDocument/2006/relationships/image" Target="../media/image105.pn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1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09.xml"/><Relationship Id="rId1" Type="http://schemas.openxmlformats.org/officeDocument/2006/relationships/slideLayout" Target="../slideLayouts/slideLayout3.xml"/><Relationship Id="rId6" Type="http://schemas.openxmlformats.org/officeDocument/2006/relationships/image" Target="../media/image116.png"/><Relationship Id="rId5" Type="http://schemas.openxmlformats.org/officeDocument/2006/relationships/image" Target="../media/image111.png"/><Relationship Id="rId4" Type="http://schemas.openxmlformats.org/officeDocument/2006/relationships/image" Target="../media/image110.png"/></Relationships>
</file>

<file path=ppt/slides/_rels/slide311.xml.rels><?xml version="1.0" encoding="UTF-8" standalone="yes"?>
<Relationships xmlns="http://schemas.openxmlformats.org/package/2006/relationships"><Relationship Id="rId2" Type="http://schemas.openxmlformats.org/officeDocument/2006/relationships/notesSlide" Target="../notesSlides/notesSlide310.xml"/><Relationship Id="rId1" Type="http://schemas.openxmlformats.org/officeDocument/2006/relationships/slideLayout" Target="../slideLayouts/slideLayout3.xml"/></Relationships>
</file>

<file path=ppt/slides/_rels/slide312.xml.rels><?xml version="1.0" encoding="UTF-8" standalone="yes"?>
<Relationships xmlns="http://schemas.openxmlformats.org/package/2006/relationships"><Relationship Id="rId2" Type="http://schemas.openxmlformats.org/officeDocument/2006/relationships/notesSlide" Target="../notesSlides/notesSlide311.xml"/><Relationship Id="rId1" Type="http://schemas.openxmlformats.org/officeDocument/2006/relationships/slideLayout" Target="../slideLayouts/slideLayout3.xml"/></Relationships>
</file>

<file path=ppt/slides/_rels/slide313.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99.png"/><Relationship Id="rId3" Type="http://schemas.openxmlformats.org/officeDocument/2006/relationships/image" Target="../media/image109.png"/><Relationship Id="rId7" Type="http://schemas.openxmlformats.org/officeDocument/2006/relationships/image" Target="../media/image132.png"/><Relationship Id="rId12" Type="http://schemas.openxmlformats.org/officeDocument/2006/relationships/image" Target="../media/image98.png"/><Relationship Id="rId2" Type="http://schemas.openxmlformats.org/officeDocument/2006/relationships/notesSlide" Target="../notesSlides/notesSlide312.xml"/><Relationship Id="rId1" Type="http://schemas.openxmlformats.org/officeDocument/2006/relationships/slideLayout" Target="../slideLayouts/slideLayout1.xml"/><Relationship Id="rId6" Type="http://schemas.openxmlformats.org/officeDocument/2006/relationships/image" Target="../media/image131.png"/><Relationship Id="rId11" Type="http://schemas.openxmlformats.org/officeDocument/2006/relationships/image" Target="../media/image97.png"/><Relationship Id="rId5" Type="http://schemas.openxmlformats.org/officeDocument/2006/relationships/image" Target="../media/image130.png"/><Relationship Id="rId10" Type="http://schemas.openxmlformats.org/officeDocument/2006/relationships/image" Target="../media/image113.png"/><Relationship Id="rId4" Type="http://schemas.openxmlformats.org/officeDocument/2006/relationships/image" Target="../media/image129.png"/><Relationship Id="rId9" Type="http://schemas.openxmlformats.org/officeDocument/2006/relationships/image" Target="../media/image112.png"/><Relationship Id="rId14" Type="http://schemas.openxmlformats.org/officeDocument/2006/relationships/image" Target="../media/image100.png"/></Relationships>
</file>

<file path=ppt/slides/_rels/slide314.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99.png"/><Relationship Id="rId3" Type="http://schemas.openxmlformats.org/officeDocument/2006/relationships/image" Target="../media/image109.png"/><Relationship Id="rId7" Type="http://schemas.openxmlformats.org/officeDocument/2006/relationships/image" Target="../media/image132.png"/><Relationship Id="rId12" Type="http://schemas.openxmlformats.org/officeDocument/2006/relationships/image" Target="../media/image98.png"/><Relationship Id="rId2" Type="http://schemas.openxmlformats.org/officeDocument/2006/relationships/notesSlide" Target="../notesSlides/notesSlide313.xml"/><Relationship Id="rId1" Type="http://schemas.openxmlformats.org/officeDocument/2006/relationships/slideLayout" Target="../slideLayouts/slideLayout1.xml"/><Relationship Id="rId6" Type="http://schemas.openxmlformats.org/officeDocument/2006/relationships/image" Target="../media/image131.png"/><Relationship Id="rId11" Type="http://schemas.openxmlformats.org/officeDocument/2006/relationships/image" Target="../media/image97.png"/><Relationship Id="rId5" Type="http://schemas.openxmlformats.org/officeDocument/2006/relationships/image" Target="../media/image130.png"/><Relationship Id="rId10" Type="http://schemas.openxmlformats.org/officeDocument/2006/relationships/image" Target="../media/image113.png"/><Relationship Id="rId4" Type="http://schemas.openxmlformats.org/officeDocument/2006/relationships/image" Target="../media/image129.png"/><Relationship Id="rId9" Type="http://schemas.openxmlformats.org/officeDocument/2006/relationships/image" Target="../media/image112.png"/><Relationship Id="rId14" Type="http://schemas.openxmlformats.org/officeDocument/2006/relationships/image" Target="../media/image100.png"/></Relationships>
</file>

<file path=ppt/slides/_rels/slide31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14.xml"/><Relationship Id="rId1" Type="http://schemas.openxmlformats.org/officeDocument/2006/relationships/slideLayout" Target="../slideLayouts/slideLayout3.xml"/><Relationship Id="rId6" Type="http://schemas.openxmlformats.org/officeDocument/2006/relationships/image" Target="../media/image116.png"/><Relationship Id="rId5" Type="http://schemas.openxmlformats.org/officeDocument/2006/relationships/image" Target="../media/image111.png"/><Relationship Id="rId4" Type="http://schemas.openxmlformats.org/officeDocument/2006/relationships/image" Target="../media/image110.png"/></Relationships>
</file>

<file path=ppt/slides/_rels/slide316.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08.png"/><Relationship Id="rId7" Type="http://schemas.openxmlformats.org/officeDocument/2006/relationships/image" Target="../media/image111.png"/><Relationship Id="rId2" Type="http://schemas.openxmlformats.org/officeDocument/2006/relationships/notesSlide" Target="../notesSlides/notesSlide315.xml"/><Relationship Id="rId1" Type="http://schemas.openxmlformats.org/officeDocument/2006/relationships/slideLayout" Target="../slideLayouts/slideLayout3.xml"/><Relationship Id="rId6" Type="http://schemas.openxmlformats.org/officeDocument/2006/relationships/image" Target="../media/image110.png"/><Relationship Id="rId5" Type="http://schemas.openxmlformats.org/officeDocument/2006/relationships/image" Target="../media/image132.png"/><Relationship Id="rId4" Type="http://schemas.openxmlformats.org/officeDocument/2006/relationships/image" Target="../media/image103.png"/></Relationships>
</file>

<file path=ppt/slides/_rels/slide317.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08.png"/><Relationship Id="rId7" Type="http://schemas.openxmlformats.org/officeDocument/2006/relationships/image" Target="../media/image111.png"/><Relationship Id="rId2" Type="http://schemas.openxmlformats.org/officeDocument/2006/relationships/notesSlide" Target="../notesSlides/notesSlide316.xml"/><Relationship Id="rId1" Type="http://schemas.openxmlformats.org/officeDocument/2006/relationships/slideLayout" Target="../slideLayouts/slideLayout3.xml"/><Relationship Id="rId6" Type="http://schemas.openxmlformats.org/officeDocument/2006/relationships/image" Target="../media/image110.png"/><Relationship Id="rId5" Type="http://schemas.openxmlformats.org/officeDocument/2006/relationships/image" Target="../media/image132.png"/><Relationship Id="rId4" Type="http://schemas.openxmlformats.org/officeDocument/2006/relationships/image" Target="../media/image103.png"/></Relationships>
</file>

<file path=ppt/slides/_rels/slide31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17.xml"/><Relationship Id="rId1" Type="http://schemas.openxmlformats.org/officeDocument/2006/relationships/slideLayout" Target="../slideLayouts/slideLayout3.xml"/><Relationship Id="rId4" Type="http://schemas.openxmlformats.org/officeDocument/2006/relationships/image" Target="../media/image135.png"/></Relationships>
</file>

<file path=ppt/slides/_rels/slide319.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97.png"/><Relationship Id="rId7" Type="http://schemas.openxmlformats.org/officeDocument/2006/relationships/image" Target="../media/image108.png"/><Relationship Id="rId12" Type="http://schemas.openxmlformats.org/officeDocument/2006/relationships/image" Target="../media/image116.png"/><Relationship Id="rId2" Type="http://schemas.openxmlformats.org/officeDocument/2006/relationships/notesSlide" Target="../notesSlides/notesSlide318.xml"/><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111.png"/><Relationship Id="rId5" Type="http://schemas.openxmlformats.org/officeDocument/2006/relationships/image" Target="../media/image99.png"/><Relationship Id="rId10" Type="http://schemas.openxmlformats.org/officeDocument/2006/relationships/image" Target="../media/image110.png"/><Relationship Id="rId4" Type="http://schemas.openxmlformats.org/officeDocument/2006/relationships/image" Target="../media/image98.png"/><Relationship Id="rId9" Type="http://schemas.openxmlformats.org/officeDocument/2006/relationships/image" Target="../media/image132.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320.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97.png"/><Relationship Id="rId7" Type="http://schemas.openxmlformats.org/officeDocument/2006/relationships/image" Target="../media/image108.png"/><Relationship Id="rId12" Type="http://schemas.openxmlformats.org/officeDocument/2006/relationships/image" Target="../media/image116.png"/><Relationship Id="rId2" Type="http://schemas.openxmlformats.org/officeDocument/2006/relationships/notesSlide" Target="../notesSlides/notesSlide319.xml"/><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111.png"/><Relationship Id="rId5" Type="http://schemas.openxmlformats.org/officeDocument/2006/relationships/image" Target="../media/image99.png"/><Relationship Id="rId10" Type="http://schemas.openxmlformats.org/officeDocument/2006/relationships/image" Target="../media/image110.png"/><Relationship Id="rId4" Type="http://schemas.openxmlformats.org/officeDocument/2006/relationships/image" Target="../media/image98.png"/><Relationship Id="rId9" Type="http://schemas.openxmlformats.org/officeDocument/2006/relationships/image" Target="../media/image132.png"/></Relationships>
</file>

<file path=ppt/slides/_rels/slide321.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97.png"/><Relationship Id="rId7" Type="http://schemas.openxmlformats.org/officeDocument/2006/relationships/image" Target="../media/image108.png"/><Relationship Id="rId2" Type="http://schemas.openxmlformats.org/officeDocument/2006/relationships/notesSlide" Target="../notesSlides/notesSlide320.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22.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97.png"/><Relationship Id="rId7" Type="http://schemas.openxmlformats.org/officeDocument/2006/relationships/image" Target="../media/image108.png"/><Relationship Id="rId2" Type="http://schemas.openxmlformats.org/officeDocument/2006/relationships/notesSlide" Target="../notesSlides/notesSlide321.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23.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97.png"/><Relationship Id="rId7" Type="http://schemas.openxmlformats.org/officeDocument/2006/relationships/image" Target="../media/image108.png"/><Relationship Id="rId2" Type="http://schemas.openxmlformats.org/officeDocument/2006/relationships/notesSlide" Target="../notesSlides/notesSlide322.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24.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97.png"/><Relationship Id="rId7" Type="http://schemas.openxmlformats.org/officeDocument/2006/relationships/image" Target="../media/image108.png"/><Relationship Id="rId2" Type="http://schemas.openxmlformats.org/officeDocument/2006/relationships/notesSlide" Target="../notesSlides/notesSlide323.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25.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97.png"/><Relationship Id="rId7" Type="http://schemas.openxmlformats.org/officeDocument/2006/relationships/image" Target="../media/image108.png"/><Relationship Id="rId2" Type="http://schemas.openxmlformats.org/officeDocument/2006/relationships/notesSlide" Target="../notesSlides/notesSlide324.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26.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97.png"/><Relationship Id="rId7" Type="http://schemas.openxmlformats.org/officeDocument/2006/relationships/image" Target="../media/image108.png"/><Relationship Id="rId2" Type="http://schemas.openxmlformats.org/officeDocument/2006/relationships/notesSlide" Target="../notesSlides/notesSlide325.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27.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97.png"/><Relationship Id="rId7" Type="http://schemas.openxmlformats.org/officeDocument/2006/relationships/image" Target="../media/image108.png"/><Relationship Id="rId2" Type="http://schemas.openxmlformats.org/officeDocument/2006/relationships/notesSlide" Target="../notesSlides/notesSlide326.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28.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97.png"/><Relationship Id="rId7" Type="http://schemas.openxmlformats.org/officeDocument/2006/relationships/image" Target="../media/image108.png"/><Relationship Id="rId2" Type="http://schemas.openxmlformats.org/officeDocument/2006/relationships/notesSlide" Target="../notesSlides/notesSlide327.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29.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97.png"/><Relationship Id="rId7" Type="http://schemas.openxmlformats.org/officeDocument/2006/relationships/image" Target="../media/image108.png"/><Relationship Id="rId2" Type="http://schemas.openxmlformats.org/officeDocument/2006/relationships/notesSlide" Target="../notesSlides/notesSlide328.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136.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29.xml"/><Relationship Id="rId1" Type="http://schemas.openxmlformats.org/officeDocument/2006/relationships/slideLayout" Target="../slideLayouts/slideLayout1.xml"/><Relationship Id="rId4" Type="http://schemas.openxmlformats.org/officeDocument/2006/relationships/image" Target="../media/image138.png"/></Relationships>
</file>

<file path=ppt/slides/_rels/slide33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30.xml"/><Relationship Id="rId1" Type="http://schemas.openxmlformats.org/officeDocument/2006/relationships/slideLayout" Target="../slideLayouts/slideLayout1.xml"/><Relationship Id="rId4" Type="http://schemas.openxmlformats.org/officeDocument/2006/relationships/image" Target="../media/image138.png"/></Relationships>
</file>

<file path=ppt/slides/_rels/slide33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31.xml"/><Relationship Id="rId1" Type="http://schemas.openxmlformats.org/officeDocument/2006/relationships/slideLayout" Target="../slideLayouts/slideLayout1.xml"/><Relationship Id="rId4" Type="http://schemas.openxmlformats.org/officeDocument/2006/relationships/image" Target="../media/image138.png"/></Relationships>
</file>

<file path=ppt/slides/_rels/slide33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32.xml"/><Relationship Id="rId1" Type="http://schemas.openxmlformats.org/officeDocument/2006/relationships/slideLayout" Target="../slideLayouts/slideLayout1.xml"/><Relationship Id="rId4" Type="http://schemas.openxmlformats.org/officeDocument/2006/relationships/image" Target="../media/image138.png"/></Relationships>
</file>

<file path=ppt/slides/_rels/slide33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33.xml"/><Relationship Id="rId1" Type="http://schemas.openxmlformats.org/officeDocument/2006/relationships/slideLayout" Target="../slideLayouts/slideLayout1.xml"/><Relationship Id="rId4" Type="http://schemas.openxmlformats.org/officeDocument/2006/relationships/image" Target="../media/image138.png"/></Relationships>
</file>

<file path=ppt/slides/_rels/slide33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34.xml"/><Relationship Id="rId1" Type="http://schemas.openxmlformats.org/officeDocument/2006/relationships/slideLayout" Target="../slideLayouts/slideLayout1.xml"/><Relationship Id="rId4" Type="http://schemas.openxmlformats.org/officeDocument/2006/relationships/image" Target="../media/image138.png"/></Relationships>
</file>

<file path=ppt/slides/_rels/slide336.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97.png"/><Relationship Id="rId7" Type="http://schemas.openxmlformats.org/officeDocument/2006/relationships/image" Target="../media/image108.png"/><Relationship Id="rId2" Type="http://schemas.openxmlformats.org/officeDocument/2006/relationships/notesSlide" Target="../notesSlides/notesSlide335.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37.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97.png"/><Relationship Id="rId7" Type="http://schemas.openxmlformats.org/officeDocument/2006/relationships/image" Target="../media/image108.png"/><Relationship Id="rId2" Type="http://schemas.openxmlformats.org/officeDocument/2006/relationships/notesSlide" Target="../notesSlides/notesSlide336.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3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97.png"/><Relationship Id="rId7" Type="http://schemas.openxmlformats.org/officeDocument/2006/relationships/image" Target="../media/image108.png"/><Relationship Id="rId2" Type="http://schemas.openxmlformats.org/officeDocument/2006/relationships/notesSlide" Target="../notesSlides/notesSlide337.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132.png"/></Relationships>
</file>

<file path=ppt/slides/_rels/slide33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38.xml"/><Relationship Id="rId1" Type="http://schemas.openxmlformats.org/officeDocument/2006/relationships/slideLayout" Target="../slideLayouts/slideLayout3.xml"/><Relationship Id="rId5" Type="http://schemas.openxmlformats.org/officeDocument/2006/relationships/image" Target="../media/image132.png"/><Relationship Id="rId4" Type="http://schemas.openxmlformats.org/officeDocument/2006/relationships/image" Target="../media/image108.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39.xml"/><Relationship Id="rId1" Type="http://schemas.openxmlformats.org/officeDocument/2006/relationships/slideLayout" Target="../slideLayouts/slideLayout3.xml"/><Relationship Id="rId5" Type="http://schemas.openxmlformats.org/officeDocument/2006/relationships/image" Target="../media/image132.png"/><Relationship Id="rId4" Type="http://schemas.openxmlformats.org/officeDocument/2006/relationships/image" Target="../media/image108.png"/></Relationships>
</file>

<file path=ppt/slides/_rels/slide34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97.png"/><Relationship Id="rId7" Type="http://schemas.openxmlformats.org/officeDocument/2006/relationships/image" Target="../media/image108.png"/><Relationship Id="rId2" Type="http://schemas.openxmlformats.org/officeDocument/2006/relationships/notesSlide" Target="../notesSlides/notesSlide340.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132.png"/></Relationships>
</file>

<file path=ppt/slides/_rels/slide34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97.png"/><Relationship Id="rId7" Type="http://schemas.openxmlformats.org/officeDocument/2006/relationships/image" Target="../media/image108.png"/><Relationship Id="rId2" Type="http://schemas.openxmlformats.org/officeDocument/2006/relationships/notesSlide" Target="../notesSlides/notesSlide341.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132.png"/></Relationships>
</file>

<file path=ppt/slides/_rels/slide34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97.png"/><Relationship Id="rId7" Type="http://schemas.openxmlformats.org/officeDocument/2006/relationships/image" Target="../media/image108.png"/><Relationship Id="rId2" Type="http://schemas.openxmlformats.org/officeDocument/2006/relationships/notesSlide" Target="../notesSlides/notesSlide342.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132.png"/></Relationships>
</file>

<file path=ppt/slides/_rels/slide344.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97.png"/><Relationship Id="rId7" Type="http://schemas.openxmlformats.org/officeDocument/2006/relationships/image" Target="../media/image108.png"/><Relationship Id="rId2" Type="http://schemas.openxmlformats.org/officeDocument/2006/relationships/notesSlide" Target="../notesSlides/notesSlide343.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45.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97.png"/><Relationship Id="rId7" Type="http://schemas.openxmlformats.org/officeDocument/2006/relationships/image" Target="../media/image108.png"/><Relationship Id="rId2" Type="http://schemas.openxmlformats.org/officeDocument/2006/relationships/notesSlide" Target="../notesSlides/notesSlide344.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46.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97.png"/><Relationship Id="rId7" Type="http://schemas.openxmlformats.org/officeDocument/2006/relationships/image" Target="../media/image108.png"/><Relationship Id="rId2" Type="http://schemas.openxmlformats.org/officeDocument/2006/relationships/notesSlide" Target="../notesSlides/notesSlide345.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47.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97.png"/><Relationship Id="rId7" Type="http://schemas.openxmlformats.org/officeDocument/2006/relationships/image" Target="../media/image108.png"/><Relationship Id="rId2" Type="http://schemas.openxmlformats.org/officeDocument/2006/relationships/notesSlide" Target="../notesSlides/notesSlide346.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48.xml.rels><?xml version="1.0" encoding="UTF-8" standalone="yes"?>
<Relationships xmlns="http://schemas.openxmlformats.org/package/2006/relationships"><Relationship Id="rId2" Type="http://schemas.openxmlformats.org/officeDocument/2006/relationships/notesSlide" Target="../notesSlides/notesSlide347.xml"/><Relationship Id="rId1" Type="http://schemas.openxmlformats.org/officeDocument/2006/relationships/slideLayout" Target="../slideLayouts/slideLayout3.xml"/></Relationships>
</file>

<file path=ppt/slides/_rels/slide349.xml.rels><?xml version="1.0" encoding="UTF-8" standalone="yes"?>
<Relationships xmlns="http://schemas.openxmlformats.org/package/2006/relationships"><Relationship Id="rId2" Type="http://schemas.openxmlformats.org/officeDocument/2006/relationships/notesSlide" Target="../notesSlides/notesSlide348.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0.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39.png"/><Relationship Id="rId7" Type="http://schemas.openxmlformats.org/officeDocument/2006/relationships/image" Target="../media/image112.png"/><Relationship Id="rId2" Type="http://schemas.openxmlformats.org/officeDocument/2006/relationships/notesSlide" Target="../notesSlides/notesSlide349.xml"/><Relationship Id="rId1" Type="http://schemas.openxmlformats.org/officeDocument/2006/relationships/slideLayout" Target="../slideLayouts/slideLayout1.xml"/><Relationship Id="rId6" Type="http://schemas.openxmlformats.org/officeDocument/2006/relationships/image" Target="../media/image142.png"/><Relationship Id="rId11" Type="http://schemas.openxmlformats.org/officeDocument/2006/relationships/image" Target="../media/image109.png"/><Relationship Id="rId5" Type="http://schemas.openxmlformats.org/officeDocument/2006/relationships/image" Target="../media/image141.png"/><Relationship Id="rId10" Type="http://schemas.openxmlformats.org/officeDocument/2006/relationships/image" Target="../media/image144.png"/><Relationship Id="rId4" Type="http://schemas.openxmlformats.org/officeDocument/2006/relationships/image" Target="../media/image140.png"/><Relationship Id="rId9" Type="http://schemas.openxmlformats.org/officeDocument/2006/relationships/image" Target="../media/image143.png"/></Relationships>
</file>

<file path=ppt/slides/_rels/slide351.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97.png"/><Relationship Id="rId7" Type="http://schemas.openxmlformats.org/officeDocument/2006/relationships/image" Target="../media/image104.png"/><Relationship Id="rId2" Type="http://schemas.openxmlformats.org/officeDocument/2006/relationships/notesSlide" Target="../notesSlides/notesSlide350.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52.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97.png"/><Relationship Id="rId7" Type="http://schemas.openxmlformats.org/officeDocument/2006/relationships/image" Target="../media/image104.png"/><Relationship Id="rId2" Type="http://schemas.openxmlformats.org/officeDocument/2006/relationships/notesSlide" Target="../notesSlides/notesSlide351.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53.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97.png"/><Relationship Id="rId7" Type="http://schemas.openxmlformats.org/officeDocument/2006/relationships/image" Target="../media/image104.png"/><Relationship Id="rId2" Type="http://schemas.openxmlformats.org/officeDocument/2006/relationships/notesSlide" Target="../notesSlides/notesSlide352.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54.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97.png"/><Relationship Id="rId7" Type="http://schemas.openxmlformats.org/officeDocument/2006/relationships/image" Target="../media/image104.png"/><Relationship Id="rId2" Type="http://schemas.openxmlformats.org/officeDocument/2006/relationships/notesSlide" Target="../notesSlides/notesSlide353.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55.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97.png"/><Relationship Id="rId7" Type="http://schemas.openxmlformats.org/officeDocument/2006/relationships/image" Target="../media/image104.png"/><Relationship Id="rId2" Type="http://schemas.openxmlformats.org/officeDocument/2006/relationships/notesSlide" Target="../notesSlides/notesSlide354.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56.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97.png"/><Relationship Id="rId7" Type="http://schemas.openxmlformats.org/officeDocument/2006/relationships/image" Target="../media/image104.png"/><Relationship Id="rId2" Type="http://schemas.openxmlformats.org/officeDocument/2006/relationships/notesSlide" Target="../notesSlides/notesSlide355.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57.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97.png"/><Relationship Id="rId7" Type="http://schemas.openxmlformats.org/officeDocument/2006/relationships/image" Target="../media/image104.png"/><Relationship Id="rId2" Type="http://schemas.openxmlformats.org/officeDocument/2006/relationships/notesSlide" Target="../notesSlides/notesSlide356.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58.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97.png"/><Relationship Id="rId7" Type="http://schemas.openxmlformats.org/officeDocument/2006/relationships/image" Target="../media/image104.png"/><Relationship Id="rId2" Type="http://schemas.openxmlformats.org/officeDocument/2006/relationships/notesSlide" Target="../notesSlides/notesSlide357.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59.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97.png"/><Relationship Id="rId7" Type="http://schemas.openxmlformats.org/officeDocument/2006/relationships/image" Target="../media/image104.png"/><Relationship Id="rId2" Type="http://schemas.openxmlformats.org/officeDocument/2006/relationships/notesSlide" Target="../notesSlides/notesSlide358.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0.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97.png"/><Relationship Id="rId7" Type="http://schemas.openxmlformats.org/officeDocument/2006/relationships/image" Target="../media/image104.png"/><Relationship Id="rId2" Type="http://schemas.openxmlformats.org/officeDocument/2006/relationships/notesSlide" Target="../notesSlides/notesSlide359.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61.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97.png"/><Relationship Id="rId7" Type="http://schemas.openxmlformats.org/officeDocument/2006/relationships/image" Target="../media/image104.png"/><Relationship Id="rId2" Type="http://schemas.openxmlformats.org/officeDocument/2006/relationships/notesSlide" Target="../notesSlides/notesSlide360.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62.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97.png"/><Relationship Id="rId7" Type="http://schemas.openxmlformats.org/officeDocument/2006/relationships/image" Target="../media/image104.png"/><Relationship Id="rId2" Type="http://schemas.openxmlformats.org/officeDocument/2006/relationships/notesSlide" Target="../notesSlides/notesSlide361.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63.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97.png"/><Relationship Id="rId7" Type="http://schemas.openxmlformats.org/officeDocument/2006/relationships/image" Target="../media/image104.png"/><Relationship Id="rId2" Type="http://schemas.openxmlformats.org/officeDocument/2006/relationships/notesSlide" Target="../notesSlides/notesSlide362.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64.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7.png"/><Relationship Id="rId7" Type="http://schemas.openxmlformats.org/officeDocument/2006/relationships/image" Target="../media/image103.png"/><Relationship Id="rId12" Type="http://schemas.openxmlformats.org/officeDocument/2006/relationships/image" Target="../media/image116.png"/><Relationship Id="rId2" Type="http://schemas.openxmlformats.org/officeDocument/2006/relationships/notesSlide" Target="../notesSlides/notesSlide363.xml"/><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111.png"/><Relationship Id="rId5" Type="http://schemas.openxmlformats.org/officeDocument/2006/relationships/image" Target="../media/image99.png"/><Relationship Id="rId10" Type="http://schemas.openxmlformats.org/officeDocument/2006/relationships/image" Target="../media/image110.png"/><Relationship Id="rId4" Type="http://schemas.openxmlformats.org/officeDocument/2006/relationships/image" Target="../media/image98.png"/><Relationship Id="rId9" Type="http://schemas.openxmlformats.org/officeDocument/2006/relationships/image" Target="../media/image142.png"/></Relationships>
</file>

<file path=ppt/slides/_rels/slide365.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7.png"/><Relationship Id="rId7" Type="http://schemas.openxmlformats.org/officeDocument/2006/relationships/image" Target="../media/image103.png"/><Relationship Id="rId12" Type="http://schemas.openxmlformats.org/officeDocument/2006/relationships/image" Target="../media/image116.png"/><Relationship Id="rId2" Type="http://schemas.openxmlformats.org/officeDocument/2006/relationships/notesSlide" Target="../notesSlides/notesSlide364.xml"/><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111.png"/><Relationship Id="rId5" Type="http://schemas.openxmlformats.org/officeDocument/2006/relationships/image" Target="../media/image99.png"/><Relationship Id="rId10" Type="http://schemas.openxmlformats.org/officeDocument/2006/relationships/image" Target="../media/image110.png"/><Relationship Id="rId4" Type="http://schemas.openxmlformats.org/officeDocument/2006/relationships/image" Target="../media/image98.png"/><Relationship Id="rId9" Type="http://schemas.openxmlformats.org/officeDocument/2006/relationships/image" Target="../media/image142.png"/></Relationships>
</file>

<file path=ppt/slides/_rels/slide366.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7.png"/><Relationship Id="rId7" Type="http://schemas.openxmlformats.org/officeDocument/2006/relationships/image" Target="../media/image104.png"/><Relationship Id="rId12" Type="http://schemas.openxmlformats.org/officeDocument/2006/relationships/image" Target="../media/image116.png"/><Relationship Id="rId2" Type="http://schemas.openxmlformats.org/officeDocument/2006/relationships/notesSlide" Target="../notesSlides/notesSlide365.xml"/><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111.png"/><Relationship Id="rId5" Type="http://schemas.openxmlformats.org/officeDocument/2006/relationships/image" Target="../media/image99.png"/><Relationship Id="rId10" Type="http://schemas.openxmlformats.org/officeDocument/2006/relationships/image" Target="../media/image110.png"/><Relationship Id="rId4" Type="http://schemas.openxmlformats.org/officeDocument/2006/relationships/image" Target="../media/image98.png"/><Relationship Id="rId9" Type="http://schemas.openxmlformats.org/officeDocument/2006/relationships/image" Target="../media/image142.png"/></Relationships>
</file>

<file path=ppt/slides/_rels/slide367.xml.rels><?xml version="1.0" encoding="UTF-8" standalone="yes"?>
<Relationships xmlns="http://schemas.openxmlformats.org/package/2006/relationships"><Relationship Id="rId2" Type="http://schemas.openxmlformats.org/officeDocument/2006/relationships/notesSlide" Target="../notesSlides/notesSlide366.xml"/><Relationship Id="rId1" Type="http://schemas.openxmlformats.org/officeDocument/2006/relationships/slideLayout" Target="../slideLayouts/slideLayout3.xml"/></Relationships>
</file>

<file path=ppt/slides/_rels/slide368.xml.rels><?xml version="1.0" encoding="UTF-8" standalone="yes"?>
<Relationships xmlns="http://schemas.openxmlformats.org/package/2006/relationships"><Relationship Id="rId2" Type="http://schemas.openxmlformats.org/officeDocument/2006/relationships/notesSlide" Target="../notesSlides/notesSlide367.xml"/><Relationship Id="rId1" Type="http://schemas.openxmlformats.org/officeDocument/2006/relationships/slideLayout" Target="../slideLayouts/slideLayout3.xml"/></Relationships>
</file>

<file path=ppt/slides/_rels/slide369.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9.png"/><Relationship Id="rId7" Type="http://schemas.openxmlformats.org/officeDocument/2006/relationships/image" Target="../media/image112.png"/><Relationship Id="rId12" Type="http://schemas.openxmlformats.org/officeDocument/2006/relationships/image" Target="../media/image151.png"/><Relationship Id="rId2" Type="http://schemas.openxmlformats.org/officeDocument/2006/relationships/notesSlide" Target="../notesSlides/notesSlide368.xml"/><Relationship Id="rId1" Type="http://schemas.openxmlformats.org/officeDocument/2006/relationships/slideLayout" Target="../slideLayouts/slideLayout1.xml"/><Relationship Id="rId6" Type="http://schemas.openxmlformats.org/officeDocument/2006/relationships/image" Target="../media/image147.png"/><Relationship Id="rId11" Type="http://schemas.openxmlformats.org/officeDocument/2006/relationships/image" Target="../media/image150.png"/><Relationship Id="rId5" Type="http://schemas.openxmlformats.org/officeDocument/2006/relationships/image" Target="../media/image146.png"/><Relationship Id="rId10" Type="http://schemas.openxmlformats.org/officeDocument/2006/relationships/image" Target="../media/image149.png"/><Relationship Id="rId4" Type="http://schemas.openxmlformats.org/officeDocument/2006/relationships/image" Target="../media/image145.png"/><Relationship Id="rId9" Type="http://schemas.openxmlformats.org/officeDocument/2006/relationships/image" Target="../media/image148.png"/></Relationships>
</file>

<file path=ppt/slides/_rels/slide3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comments" Target="../comments/comment1.xml"/></Relationships>
</file>

<file path=ppt/slides/_rels/slide370.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97.png"/><Relationship Id="rId7" Type="http://schemas.openxmlformats.org/officeDocument/2006/relationships/image" Target="../media/image102.png"/><Relationship Id="rId2" Type="http://schemas.openxmlformats.org/officeDocument/2006/relationships/notesSlide" Target="../notesSlides/notesSlide369.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150.png"/><Relationship Id="rId4" Type="http://schemas.openxmlformats.org/officeDocument/2006/relationships/image" Target="../media/image98.png"/><Relationship Id="rId9" Type="http://schemas.openxmlformats.org/officeDocument/2006/relationships/image" Target="../media/image149.png"/></Relationships>
</file>

<file path=ppt/slides/_rels/slide371.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97.png"/><Relationship Id="rId7" Type="http://schemas.openxmlformats.org/officeDocument/2006/relationships/image" Target="../media/image102.png"/><Relationship Id="rId2" Type="http://schemas.openxmlformats.org/officeDocument/2006/relationships/notesSlide" Target="../notesSlides/notesSlide370.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150.png"/><Relationship Id="rId4" Type="http://schemas.openxmlformats.org/officeDocument/2006/relationships/image" Target="../media/image98.png"/><Relationship Id="rId9" Type="http://schemas.openxmlformats.org/officeDocument/2006/relationships/image" Target="../media/image149.png"/></Relationships>
</file>

<file path=ppt/slides/_rels/slide372.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97.png"/><Relationship Id="rId7" Type="http://schemas.openxmlformats.org/officeDocument/2006/relationships/image" Target="../media/image102.png"/><Relationship Id="rId2" Type="http://schemas.openxmlformats.org/officeDocument/2006/relationships/notesSlide" Target="../notesSlides/notesSlide371.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150.png"/><Relationship Id="rId4" Type="http://schemas.openxmlformats.org/officeDocument/2006/relationships/image" Target="../media/image98.png"/><Relationship Id="rId9" Type="http://schemas.openxmlformats.org/officeDocument/2006/relationships/image" Target="../media/image149.png"/></Relationships>
</file>

<file path=ppt/slides/_rels/slide373.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97.png"/><Relationship Id="rId7" Type="http://schemas.openxmlformats.org/officeDocument/2006/relationships/image" Target="../media/image102.png"/><Relationship Id="rId2" Type="http://schemas.openxmlformats.org/officeDocument/2006/relationships/notesSlide" Target="../notesSlides/notesSlide372.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150.png"/><Relationship Id="rId4" Type="http://schemas.openxmlformats.org/officeDocument/2006/relationships/image" Target="../media/image98.png"/><Relationship Id="rId9" Type="http://schemas.openxmlformats.org/officeDocument/2006/relationships/image" Target="../media/image149.png"/></Relationships>
</file>

<file path=ppt/slides/_rels/slide374.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97.png"/><Relationship Id="rId7" Type="http://schemas.openxmlformats.org/officeDocument/2006/relationships/image" Target="../media/image102.png"/><Relationship Id="rId2" Type="http://schemas.openxmlformats.org/officeDocument/2006/relationships/notesSlide" Target="../notesSlides/notesSlide373.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150.png"/><Relationship Id="rId4" Type="http://schemas.openxmlformats.org/officeDocument/2006/relationships/image" Target="../media/image98.png"/><Relationship Id="rId9" Type="http://schemas.openxmlformats.org/officeDocument/2006/relationships/image" Target="../media/image149.png"/></Relationships>
</file>

<file path=ppt/slides/_rels/slide375.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97.png"/><Relationship Id="rId7" Type="http://schemas.openxmlformats.org/officeDocument/2006/relationships/image" Target="../media/image102.png"/><Relationship Id="rId2" Type="http://schemas.openxmlformats.org/officeDocument/2006/relationships/notesSlide" Target="../notesSlides/notesSlide374.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150.png"/><Relationship Id="rId4" Type="http://schemas.openxmlformats.org/officeDocument/2006/relationships/image" Target="../media/image98.png"/><Relationship Id="rId9" Type="http://schemas.openxmlformats.org/officeDocument/2006/relationships/image" Target="../media/image149.png"/></Relationships>
</file>

<file path=ppt/slides/_rels/slide376.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97.png"/><Relationship Id="rId7" Type="http://schemas.openxmlformats.org/officeDocument/2006/relationships/image" Target="../media/image102.png"/><Relationship Id="rId2" Type="http://schemas.openxmlformats.org/officeDocument/2006/relationships/notesSlide" Target="../notesSlides/notesSlide375.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150.png"/><Relationship Id="rId4" Type="http://schemas.openxmlformats.org/officeDocument/2006/relationships/image" Target="../media/image98.png"/><Relationship Id="rId9" Type="http://schemas.openxmlformats.org/officeDocument/2006/relationships/image" Target="../media/image149.png"/></Relationships>
</file>

<file path=ppt/slides/_rels/slide377.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97.png"/><Relationship Id="rId7" Type="http://schemas.openxmlformats.org/officeDocument/2006/relationships/image" Target="../media/image102.png"/><Relationship Id="rId2" Type="http://schemas.openxmlformats.org/officeDocument/2006/relationships/notesSlide" Target="../notesSlides/notesSlide376.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150.png"/><Relationship Id="rId4" Type="http://schemas.openxmlformats.org/officeDocument/2006/relationships/image" Target="../media/image98.png"/><Relationship Id="rId9" Type="http://schemas.openxmlformats.org/officeDocument/2006/relationships/image" Target="../media/image149.png"/></Relationships>
</file>

<file path=ppt/slides/_rels/slide378.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97.png"/><Relationship Id="rId7" Type="http://schemas.openxmlformats.org/officeDocument/2006/relationships/image" Target="../media/image102.png"/><Relationship Id="rId2" Type="http://schemas.openxmlformats.org/officeDocument/2006/relationships/notesSlide" Target="../notesSlides/notesSlide377.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150.png"/><Relationship Id="rId4" Type="http://schemas.openxmlformats.org/officeDocument/2006/relationships/image" Target="../media/image98.png"/><Relationship Id="rId9" Type="http://schemas.openxmlformats.org/officeDocument/2006/relationships/image" Target="../media/image149.png"/></Relationships>
</file>

<file path=ppt/slides/_rels/slide379.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97.png"/><Relationship Id="rId7" Type="http://schemas.openxmlformats.org/officeDocument/2006/relationships/image" Target="../media/image102.png"/><Relationship Id="rId2" Type="http://schemas.openxmlformats.org/officeDocument/2006/relationships/notesSlide" Target="../notesSlides/notesSlide378.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150.png"/><Relationship Id="rId4" Type="http://schemas.openxmlformats.org/officeDocument/2006/relationships/image" Target="../media/image98.png"/><Relationship Id="rId9" Type="http://schemas.openxmlformats.org/officeDocument/2006/relationships/image" Target="../media/image149.png"/></Relationships>
</file>

<file path=ppt/slides/_rels/slide3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6.png"/><Relationship Id="rId4" Type="http://schemas.openxmlformats.org/officeDocument/2006/relationships/image" Target="../media/image25.png"/></Relationships>
</file>

<file path=ppt/slides/_rels/slide380.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97.png"/><Relationship Id="rId7" Type="http://schemas.openxmlformats.org/officeDocument/2006/relationships/image" Target="../media/image102.png"/><Relationship Id="rId2" Type="http://schemas.openxmlformats.org/officeDocument/2006/relationships/notesSlide" Target="../notesSlides/notesSlide379.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150.png"/><Relationship Id="rId4" Type="http://schemas.openxmlformats.org/officeDocument/2006/relationships/image" Target="../media/image98.png"/><Relationship Id="rId9" Type="http://schemas.openxmlformats.org/officeDocument/2006/relationships/image" Target="../media/image149.png"/></Relationships>
</file>

<file path=ppt/slides/_rels/slide381.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97.png"/><Relationship Id="rId7" Type="http://schemas.openxmlformats.org/officeDocument/2006/relationships/image" Target="../media/image102.png"/><Relationship Id="rId2" Type="http://schemas.openxmlformats.org/officeDocument/2006/relationships/notesSlide" Target="../notesSlides/notesSlide380.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150.png"/><Relationship Id="rId4" Type="http://schemas.openxmlformats.org/officeDocument/2006/relationships/image" Target="../media/image98.png"/><Relationship Id="rId9" Type="http://schemas.openxmlformats.org/officeDocument/2006/relationships/image" Target="../media/image149.png"/></Relationships>
</file>

<file path=ppt/slides/_rels/slide382.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97.png"/><Relationship Id="rId7" Type="http://schemas.openxmlformats.org/officeDocument/2006/relationships/image" Target="../media/image102.png"/><Relationship Id="rId2" Type="http://schemas.openxmlformats.org/officeDocument/2006/relationships/notesSlide" Target="../notesSlides/notesSlide381.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150.png"/><Relationship Id="rId4" Type="http://schemas.openxmlformats.org/officeDocument/2006/relationships/image" Target="../media/image98.png"/><Relationship Id="rId9" Type="http://schemas.openxmlformats.org/officeDocument/2006/relationships/image" Target="../media/image149.png"/></Relationships>
</file>

<file path=ppt/slides/_rels/slide383.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97.png"/><Relationship Id="rId7" Type="http://schemas.openxmlformats.org/officeDocument/2006/relationships/image" Target="../media/image102.png"/><Relationship Id="rId2" Type="http://schemas.openxmlformats.org/officeDocument/2006/relationships/notesSlide" Target="../notesSlides/notesSlide382.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150.png"/><Relationship Id="rId4" Type="http://schemas.openxmlformats.org/officeDocument/2006/relationships/image" Target="../media/image98.png"/><Relationship Id="rId9" Type="http://schemas.openxmlformats.org/officeDocument/2006/relationships/image" Target="../media/image149.png"/></Relationships>
</file>

<file path=ppt/slides/_rels/slide384.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97.png"/><Relationship Id="rId7" Type="http://schemas.openxmlformats.org/officeDocument/2006/relationships/image" Target="../media/image102.png"/><Relationship Id="rId2" Type="http://schemas.openxmlformats.org/officeDocument/2006/relationships/notesSlide" Target="../notesSlides/notesSlide383.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150.png"/><Relationship Id="rId4" Type="http://schemas.openxmlformats.org/officeDocument/2006/relationships/image" Target="../media/image98.png"/><Relationship Id="rId9" Type="http://schemas.openxmlformats.org/officeDocument/2006/relationships/image" Target="../media/image149.png"/></Relationships>
</file>

<file path=ppt/slides/_rels/slide385.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97.png"/><Relationship Id="rId7" Type="http://schemas.openxmlformats.org/officeDocument/2006/relationships/image" Target="../media/image102.png"/><Relationship Id="rId2" Type="http://schemas.openxmlformats.org/officeDocument/2006/relationships/notesSlide" Target="../notesSlides/notesSlide384.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150.png"/><Relationship Id="rId4" Type="http://schemas.openxmlformats.org/officeDocument/2006/relationships/image" Target="../media/image98.png"/><Relationship Id="rId9" Type="http://schemas.openxmlformats.org/officeDocument/2006/relationships/image" Target="../media/image149.png"/></Relationships>
</file>

<file path=ppt/slides/_rels/slide386.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97.png"/><Relationship Id="rId7" Type="http://schemas.openxmlformats.org/officeDocument/2006/relationships/image" Target="../media/image102.png"/><Relationship Id="rId2" Type="http://schemas.openxmlformats.org/officeDocument/2006/relationships/notesSlide" Target="../notesSlides/notesSlide385.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150.png"/><Relationship Id="rId4" Type="http://schemas.openxmlformats.org/officeDocument/2006/relationships/image" Target="../media/image98.png"/><Relationship Id="rId9" Type="http://schemas.openxmlformats.org/officeDocument/2006/relationships/image" Target="../media/image149.png"/></Relationships>
</file>

<file path=ppt/slides/_rels/slide387.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2.png"/><Relationship Id="rId7" Type="http://schemas.openxmlformats.org/officeDocument/2006/relationships/image" Target="../media/image154.png"/><Relationship Id="rId2" Type="http://schemas.openxmlformats.org/officeDocument/2006/relationships/notesSlide" Target="../notesSlides/notesSlide386.xml"/><Relationship Id="rId1" Type="http://schemas.openxmlformats.org/officeDocument/2006/relationships/slideLayout" Target="../slideLayouts/slideLayout1.xml"/><Relationship Id="rId6" Type="http://schemas.openxmlformats.org/officeDocument/2006/relationships/image" Target="../media/image153.png"/><Relationship Id="rId5" Type="http://schemas.openxmlformats.org/officeDocument/2006/relationships/image" Target="../media/image150.png"/><Relationship Id="rId10" Type="http://schemas.openxmlformats.org/officeDocument/2006/relationships/image" Target="../media/image148.png"/><Relationship Id="rId4" Type="http://schemas.openxmlformats.org/officeDocument/2006/relationships/image" Target="../media/image149.png"/><Relationship Id="rId9" Type="http://schemas.openxmlformats.org/officeDocument/2006/relationships/image" Target="../media/image156.png"/></Relationships>
</file>

<file path=ppt/slides/_rels/slide388.xml.rels><?xml version="1.0" encoding="UTF-8" standalone="yes"?>
<Relationships xmlns="http://schemas.openxmlformats.org/package/2006/relationships"><Relationship Id="rId2" Type="http://schemas.openxmlformats.org/officeDocument/2006/relationships/notesSlide" Target="../notesSlides/notesSlide387.xml"/><Relationship Id="rId1" Type="http://schemas.openxmlformats.org/officeDocument/2006/relationships/slideLayout" Target="../slideLayouts/slideLayout3.xml"/></Relationships>
</file>

<file path=ppt/slides/_rels/slide389.xml.rels><?xml version="1.0" encoding="UTF-8" standalone="yes"?>
<Relationships xmlns="http://schemas.openxmlformats.org/package/2006/relationships"><Relationship Id="rId2" Type="http://schemas.openxmlformats.org/officeDocument/2006/relationships/notesSlide" Target="../notesSlides/notesSlide38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6.png"/><Relationship Id="rId4" Type="http://schemas.openxmlformats.org/officeDocument/2006/relationships/image" Target="../media/image25.png"/></Relationships>
</file>

<file path=ppt/slides/_rels/slide390.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9.png"/><Relationship Id="rId7" Type="http://schemas.openxmlformats.org/officeDocument/2006/relationships/image" Target="../media/image112.png"/><Relationship Id="rId2" Type="http://schemas.openxmlformats.org/officeDocument/2006/relationships/notesSlide" Target="../notesSlides/notesSlide389.xml"/><Relationship Id="rId1" Type="http://schemas.openxmlformats.org/officeDocument/2006/relationships/slideLayout" Target="../slideLayouts/slideLayout1.xml"/><Relationship Id="rId6" Type="http://schemas.openxmlformats.org/officeDocument/2006/relationships/image" Target="../media/image159.png"/><Relationship Id="rId5" Type="http://schemas.openxmlformats.org/officeDocument/2006/relationships/image" Target="../media/image158.png"/><Relationship Id="rId10" Type="http://schemas.openxmlformats.org/officeDocument/2006/relationships/image" Target="../media/image160.png"/><Relationship Id="rId4" Type="http://schemas.openxmlformats.org/officeDocument/2006/relationships/image" Target="../media/image157.png"/><Relationship Id="rId9" Type="http://schemas.openxmlformats.org/officeDocument/2006/relationships/image" Target="../media/image151.png"/></Relationships>
</file>

<file path=ppt/slides/_rels/slide391.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9.png"/><Relationship Id="rId7" Type="http://schemas.openxmlformats.org/officeDocument/2006/relationships/image" Target="../media/image112.png"/><Relationship Id="rId2" Type="http://schemas.openxmlformats.org/officeDocument/2006/relationships/notesSlide" Target="../notesSlides/notesSlide390.xml"/><Relationship Id="rId1" Type="http://schemas.openxmlformats.org/officeDocument/2006/relationships/slideLayout" Target="../slideLayouts/slideLayout1.xml"/><Relationship Id="rId6" Type="http://schemas.openxmlformats.org/officeDocument/2006/relationships/image" Target="../media/image159.png"/><Relationship Id="rId5" Type="http://schemas.openxmlformats.org/officeDocument/2006/relationships/image" Target="../media/image158.png"/><Relationship Id="rId10" Type="http://schemas.openxmlformats.org/officeDocument/2006/relationships/image" Target="../media/image160.png"/><Relationship Id="rId4" Type="http://schemas.openxmlformats.org/officeDocument/2006/relationships/image" Target="../media/image157.png"/><Relationship Id="rId9" Type="http://schemas.openxmlformats.org/officeDocument/2006/relationships/image" Target="../media/image151.png"/></Relationships>
</file>

<file path=ppt/slides/_rels/slide392.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391.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93.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392.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94.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393.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95.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394.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96.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395.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97.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396.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98.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397.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99.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398.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6.png"/><Relationship Id="rId4" Type="http://schemas.openxmlformats.org/officeDocument/2006/relationships/image" Target="../media/image25.png"/></Relationships>
</file>

<file path=ppt/slides/_rels/slide400.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399.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401.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400.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402.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401.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403.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402.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404.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403.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405.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404.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406.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405.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407.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406.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408.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62.png"/><Relationship Id="rId7" Type="http://schemas.openxmlformats.org/officeDocument/2006/relationships/image" Target="../media/image166.png"/><Relationship Id="rId12" Type="http://schemas.openxmlformats.org/officeDocument/2006/relationships/image" Target="../media/image100.png"/><Relationship Id="rId2" Type="http://schemas.openxmlformats.org/officeDocument/2006/relationships/notesSlide" Target="../notesSlides/notesSlide407.xml"/><Relationship Id="rId1" Type="http://schemas.openxmlformats.org/officeDocument/2006/relationships/slideLayout" Target="../slideLayouts/slideLayout1.xml"/><Relationship Id="rId6" Type="http://schemas.openxmlformats.org/officeDocument/2006/relationships/image" Target="../media/image165.png"/><Relationship Id="rId11" Type="http://schemas.openxmlformats.org/officeDocument/2006/relationships/image" Target="../media/image99.png"/><Relationship Id="rId5" Type="http://schemas.openxmlformats.org/officeDocument/2006/relationships/image" Target="../media/image164.png"/><Relationship Id="rId10" Type="http://schemas.openxmlformats.org/officeDocument/2006/relationships/image" Target="../media/image98.png"/><Relationship Id="rId4" Type="http://schemas.openxmlformats.org/officeDocument/2006/relationships/image" Target="../media/image163.png"/><Relationship Id="rId9" Type="http://schemas.openxmlformats.org/officeDocument/2006/relationships/image" Target="../media/image97.png"/></Relationships>
</file>

<file path=ppt/slides/_rels/slide409.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notesSlide" Target="../notesSlides/notesSlide408.xml"/><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8.png"/></Relationships>
</file>

<file path=ppt/slides/_rels/slide4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6.png"/><Relationship Id="rId4" Type="http://schemas.openxmlformats.org/officeDocument/2006/relationships/image" Target="../media/image25.png"/></Relationships>
</file>

<file path=ppt/slides/_rels/slide410.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notesSlide" Target="../notesSlides/notesSlide409.xml"/><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8.png"/></Relationships>
</file>

<file path=ppt/slides/_rels/slide411.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notesSlide" Target="../notesSlides/notesSlide410.xml"/><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8.png"/></Relationships>
</file>

<file path=ppt/slides/_rels/slide412.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notesSlide" Target="../notesSlides/notesSlide411.xml"/><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8.png"/></Relationships>
</file>

<file path=ppt/slides/_rels/slide413.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notesSlide" Target="../notesSlides/notesSlide412.xml"/><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8.png"/></Relationships>
</file>

<file path=ppt/slides/_rels/slide414.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notesSlide" Target="../notesSlides/notesSlide413.xml"/><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8.png"/></Relationships>
</file>

<file path=ppt/slides/_rels/slide415.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notesSlide" Target="../notesSlides/notesSlide414.xml"/><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8.png"/></Relationships>
</file>

<file path=ppt/slides/_rels/slide416.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notesSlide" Target="../notesSlides/notesSlide415.xml"/><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8.png"/></Relationships>
</file>

<file path=ppt/slides/_rels/slide417.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notesSlide" Target="../notesSlides/notesSlide416.xml"/><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5" Type="http://schemas.openxmlformats.org/officeDocument/2006/relationships/image" Target="../media/image167.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8.png"/></Relationships>
</file>

<file path=ppt/slides/_rels/slide41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17.xml"/><Relationship Id="rId1" Type="http://schemas.openxmlformats.org/officeDocument/2006/relationships/slideLayout" Target="../slideLayouts/slideLayout1.xml"/></Relationships>
</file>

<file path=ppt/slides/_rels/slide419.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notesSlide" Target="../notesSlides/notesSlide418.xml"/><Relationship Id="rId16" Type="http://schemas.openxmlformats.org/officeDocument/2006/relationships/image" Target="../media/image167.png"/><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5" Type="http://schemas.openxmlformats.org/officeDocument/2006/relationships/image" Target="../media/image84.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8.png"/></Relationships>
</file>

<file path=ppt/slides/_rels/slide4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6.png"/><Relationship Id="rId4" Type="http://schemas.openxmlformats.org/officeDocument/2006/relationships/image" Target="../media/image25.png"/></Relationships>
</file>

<file path=ppt/slides/_rels/slide420.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50.png"/><Relationship Id="rId3" Type="http://schemas.openxmlformats.org/officeDocument/2006/relationships/image" Target="../media/image97.png"/><Relationship Id="rId7" Type="http://schemas.openxmlformats.org/officeDocument/2006/relationships/image" Target="../media/image102.png"/><Relationship Id="rId12" Type="http://schemas.openxmlformats.org/officeDocument/2006/relationships/image" Target="../media/image149.png"/><Relationship Id="rId2" Type="http://schemas.openxmlformats.org/officeDocument/2006/relationships/notesSlide" Target="../notesSlides/notesSlide419.xml"/><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148.png"/><Relationship Id="rId5" Type="http://schemas.openxmlformats.org/officeDocument/2006/relationships/image" Target="../media/image99.png"/><Relationship Id="rId10" Type="http://schemas.openxmlformats.org/officeDocument/2006/relationships/image" Target="../media/image132.png"/><Relationship Id="rId4" Type="http://schemas.openxmlformats.org/officeDocument/2006/relationships/image" Target="../media/image98.png"/><Relationship Id="rId9" Type="http://schemas.openxmlformats.org/officeDocument/2006/relationships/image" Target="../media/image84.png"/></Relationships>
</file>

<file path=ppt/slides/_rels/slide42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420.xml"/><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42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421.xml"/><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42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422.xml"/><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42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423.xml"/><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42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424.xml"/><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42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425.xml"/><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42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426.xml"/><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42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427.xml"/><Relationship Id="rId1" Type="http://schemas.openxmlformats.org/officeDocument/2006/relationships/slideLayout" Target="../slideLayouts/slideLayout3.xml"/><Relationship Id="rId4" Type="http://schemas.openxmlformats.org/officeDocument/2006/relationships/image" Target="../media/image170.png"/></Relationships>
</file>

<file path=ppt/slides/_rels/slide42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428.xml"/><Relationship Id="rId1" Type="http://schemas.openxmlformats.org/officeDocument/2006/relationships/slideLayout" Target="../slideLayouts/slideLayout3.xml"/><Relationship Id="rId4" Type="http://schemas.openxmlformats.org/officeDocument/2006/relationships/image" Target="../media/image170.png"/></Relationships>
</file>

<file path=ppt/slides/_rels/slide4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6.png"/><Relationship Id="rId4" Type="http://schemas.openxmlformats.org/officeDocument/2006/relationships/image" Target="../media/image25.png"/></Relationships>
</file>

<file path=ppt/slides/_rels/slide43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429.xml"/><Relationship Id="rId1" Type="http://schemas.openxmlformats.org/officeDocument/2006/relationships/slideLayout" Target="../slideLayouts/slideLayout3.xml"/><Relationship Id="rId5" Type="http://schemas.openxmlformats.org/officeDocument/2006/relationships/image" Target="../media/image170.png"/><Relationship Id="rId4" Type="http://schemas.openxmlformats.org/officeDocument/2006/relationships/image" Target="../media/image169.png"/></Relationships>
</file>

<file path=ppt/slides/_rels/slide43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430.xml"/><Relationship Id="rId1" Type="http://schemas.openxmlformats.org/officeDocument/2006/relationships/slideLayout" Target="../slideLayouts/slideLayout3.xml"/><Relationship Id="rId5" Type="http://schemas.openxmlformats.org/officeDocument/2006/relationships/image" Target="../media/image170.png"/><Relationship Id="rId4" Type="http://schemas.openxmlformats.org/officeDocument/2006/relationships/image" Target="../media/image169.png"/></Relationships>
</file>

<file path=ppt/slides/_rels/slide43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431.xml"/><Relationship Id="rId1" Type="http://schemas.openxmlformats.org/officeDocument/2006/relationships/slideLayout" Target="../slideLayouts/slideLayout3.xml"/><Relationship Id="rId5" Type="http://schemas.openxmlformats.org/officeDocument/2006/relationships/image" Target="../media/image170.png"/><Relationship Id="rId4" Type="http://schemas.openxmlformats.org/officeDocument/2006/relationships/image" Target="../media/image169.png"/></Relationships>
</file>

<file path=ppt/slides/_rels/slide43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432.xml"/><Relationship Id="rId1" Type="http://schemas.openxmlformats.org/officeDocument/2006/relationships/slideLayout" Target="../slideLayouts/slideLayout3.xml"/><Relationship Id="rId5" Type="http://schemas.openxmlformats.org/officeDocument/2006/relationships/image" Target="../media/image170.png"/><Relationship Id="rId4" Type="http://schemas.openxmlformats.org/officeDocument/2006/relationships/image" Target="../media/image169.png"/></Relationships>
</file>

<file path=ppt/slides/_rels/slide43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433.xml"/><Relationship Id="rId1" Type="http://schemas.openxmlformats.org/officeDocument/2006/relationships/slideLayout" Target="../slideLayouts/slideLayout3.xml"/></Relationships>
</file>

<file path=ppt/slides/_rels/slide43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434.xml"/><Relationship Id="rId1" Type="http://schemas.openxmlformats.org/officeDocument/2006/relationships/slideLayout" Target="../slideLayouts/slideLayout3.xml"/></Relationships>
</file>

<file path=ppt/slides/_rels/slide436.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97.png"/><Relationship Id="rId7" Type="http://schemas.openxmlformats.org/officeDocument/2006/relationships/image" Target="../media/image172.png"/><Relationship Id="rId2" Type="http://schemas.openxmlformats.org/officeDocument/2006/relationships/notesSlide" Target="../notesSlides/notesSlide435.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173.png"/></Relationships>
</file>

<file path=ppt/slides/_rels/slide437.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97.png"/><Relationship Id="rId7" Type="http://schemas.openxmlformats.org/officeDocument/2006/relationships/image" Target="../media/image172.png"/><Relationship Id="rId2" Type="http://schemas.openxmlformats.org/officeDocument/2006/relationships/notesSlide" Target="../notesSlides/notesSlide436.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173.png"/></Relationships>
</file>

<file path=ppt/slides/_rels/slide438.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97.png"/><Relationship Id="rId7" Type="http://schemas.openxmlformats.org/officeDocument/2006/relationships/image" Target="../media/image172.png"/><Relationship Id="rId2" Type="http://schemas.openxmlformats.org/officeDocument/2006/relationships/notesSlide" Target="../notesSlides/notesSlide437.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173.png"/></Relationships>
</file>

<file path=ppt/slides/_rels/slide439.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97.png"/><Relationship Id="rId7" Type="http://schemas.openxmlformats.org/officeDocument/2006/relationships/image" Target="../media/image172.png"/><Relationship Id="rId2" Type="http://schemas.openxmlformats.org/officeDocument/2006/relationships/notesSlide" Target="../notesSlides/notesSlide438.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173.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40.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97.png"/><Relationship Id="rId7" Type="http://schemas.openxmlformats.org/officeDocument/2006/relationships/image" Target="../media/image172.png"/><Relationship Id="rId2" Type="http://schemas.openxmlformats.org/officeDocument/2006/relationships/notesSlide" Target="../notesSlides/notesSlide439.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173.png"/></Relationships>
</file>

<file path=ppt/slides/_rels/slide441.xml.rels><?xml version="1.0" encoding="UTF-8" standalone="yes"?>
<Relationships xmlns="http://schemas.openxmlformats.org/package/2006/relationships"><Relationship Id="rId2" Type="http://schemas.openxmlformats.org/officeDocument/2006/relationships/notesSlide" Target="../notesSlides/notesSlide440.xml"/><Relationship Id="rId1" Type="http://schemas.openxmlformats.org/officeDocument/2006/relationships/slideLayout" Target="../slideLayouts/slideLayout3.xml"/></Relationships>
</file>

<file path=ppt/slides/_rels/slide442.xml.rels><?xml version="1.0" encoding="UTF-8" standalone="yes"?>
<Relationships xmlns="http://schemas.openxmlformats.org/package/2006/relationships"><Relationship Id="rId2" Type="http://schemas.openxmlformats.org/officeDocument/2006/relationships/notesSlide" Target="../notesSlides/notesSlide441.xml"/><Relationship Id="rId1" Type="http://schemas.openxmlformats.org/officeDocument/2006/relationships/slideLayout" Target="../slideLayouts/slideLayout3.xml"/></Relationships>
</file>

<file path=ppt/slides/_rels/slide443.xml.rels><?xml version="1.0" encoding="UTF-8" standalone="yes"?>
<Relationships xmlns="http://schemas.openxmlformats.org/package/2006/relationships"><Relationship Id="rId8" Type="http://schemas.openxmlformats.org/officeDocument/2006/relationships/image" Target="../media/image178.png"/><Relationship Id="rId13" Type="http://schemas.openxmlformats.org/officeDocument/2006/relationships/image" Target="../media/image181.png"/><Relationship Id="rId3" Type="http://schemas.openxmlformats.org/officeDocument/2006/relationships/image" Target="../media/image109.png"/><Relationship Id="rId7" Type="http://schemas.openxmlformats.org/officeDocument/2006/relationships/image" Target="../media/image177.png"/><Relationship Id="rId12" Type="http://schemas.openxmlformats.org/officeDocument/2006/relationships/image" Target="../media/image113.png"/><Relationship Id="rId2" Type="http://schemas.openxmlformats.org/officeDocument/2006/relationships/notesSlide" Target="../notesSlides/notesSlide442.xml"/><Relationship Id="rId1" Type="http://schemas.openxmlformats.org/officeDocument/2006/relationships/slideLayout" Target="../slideLayouts/slideLayout1.xml"/><Relationship Id="rId6" Type="http://schemas.openxmlformats.org/officeDocument/2006/relationships/image" Target="../media/image176.png"/><Relationship Id="rId11" Type="http://schemas.openxmlformats.org/officeDocument/2006/relationships/image" Target="../media/image112.png"/><Relationship Id="rId5" Type="http://schemas.openxmlformats.org/officeDocument/2006/relationships/image" Target="../media/image175.png"/><Relationship Id="rId10" Type="http://schemas.openxmlformats.org/officeDocument/2006/relationships/image" Target="../media/image180.png"/><Relationship Id="rId4" Type="http://schemas.openxmlformats.org/officeDocument/2006/relationships/image" Target="../media/image174.png"/><Relationship Id="rId9" Type="http://schemas.openxmlformats.org/officeDocument/2006/relationships/image" Target="../media/image179.png"/><Relationship Id="rId14" Type="http://schemas.openxmlformats.org/officeDocument/2006/relationships/image" Target="../media/image182.png"/></Relationships>
</file>

<file path=ppt/slides/_rels/slide444.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443.xml"/><Relationship Id="rId1" Type="http://schemas.openxmlformats.org/officeDocument/2006/relationships/slideLayout" Target="../slideLayouts/slideLayout3.xml"/><Relationship Id="rId5" Type="http://schemas.openxmlformats.org/officeDocument/2006/relationships/image" Target="../media/image180.png"/><Relationship Id="rId4" Type="http://schemas.openxmlformats.org/officeDocument/2006/relationships/image" Target="../media/image184.png"/></Relationships>
</file>

<file path=ppt/slides/_rels/slide44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444.xml"/><Relationship Id="rId1" Type="http://schemas.openxmlformats.org/officeDocument/2006/relationships/slideLayout" Target="../slideLayouts/slideLayout3.xml"/><Relationship Id="rId5" Type="http://schemas.openxmlformats.org/officeDocument/2006/relationships/image" Target="../media/image180.png"/><Relationship Id="rId4" Type="http://schemas.openxmlformats.org/officeDocument/2006/relationships/image" Target="../media/image184.png"/></Relationships>
</file>

<file path=ppt/slides/_rels/slide446.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445.xml"/><Relationship Id="rId1" Type="http://schemas.openxmlformats.org/officeDocument/2006/relationships/slideLayout" Target="../slideLayouts/slideLayout3.xml"/><Relationship Id="rId5" Type="http://schemas.openxmlformats.org/officeDocument/2006/relationships/image" Target="../media/image180.png"/><Relationship Id="rId4" Type="http://schemas.openxmlformats.org/officeDocument/2006/relationships/image" Target="../media/image184.png"/></Relationships>
</file>

<file path=ppt/slides/_rels/slide44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446.xml"/><Relationship Id="rId1" Type="http://schemas.openxmlformats.org/officeDocument/2006/relationships/slideLayout" Target="../slideLayouts/slideLayout3.xml"/><Relationship Id="rId5" Type="http://schemas.openxmlformats.org/officeDocument/2006/relationships/image" Target="../media/image180.png"/><Relationship Id="rId4" Type="http://schemas.openxmlformats.org/officeDocument/2006/relationships/image" Target="../media/image184.png"/></Relationships>
</file>

<file path=ppt/slides/_rels/slide44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447.xml"/><Relationship Id="rId1" Type="http://schemas.openxmlformats.org/officeDocument/2006/relationships/slideLayout" Target="../slideLayouts/slideLayout3.xml"/><Relationship Id="rId5" Type="http://schemas.openxmlformats.org/officeDocument/2006/relationships/image" Target="../media/image180.png"/><Relationship Id="rId4" Type="http://schemas.openxmlformats.org/officeDocument/2006/relationships/image" Target="../media/image184.png"/></Relationships>
</file>

<file path=ppt/slides/_rels/slide449.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448.xml"/><Relationship Id="rId1" Type="http://schemas.openxmlformats.org/officeDocument/2006/relationships/slideLayout" Target="../slideLayouts/slideLayout3.xml"/><Relationship Id="rId6" Type="http://schemas.openxmlformats.org/officeDocument/2006/relationships/image" Target="../media/image175.png"/><Relationship Id="rId5" Type="http://schemas.openxmlformats.org/officeDocument/2006/relationships/image" Target="../media/image180.png"/><Relationship Id="rId4" Type="http://schemas.openxmlformats.org/officeDocument/2006/relationships/image" Target="../media/image184.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5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449.xml"/><Relationship Id="rId1" Type="http://schemas.openxmlformats.org/officeDocument/2006/relationships/slideLayout" Target="../slideLayouts/slideLayout3.xml"/><Relationship Id="rId5" Type="http://schemas.openxmlformats.org/officeDocument/2006/relationships/image" Target="../media/image180.png"/><Relationship Id="rId4" Type="http://schemas.openxmlformats.org/officeDocument/2006/relationships/image" Target="../media/image184.png"/></Relationships>
</file>

<file path=ppt/slides/_rels/slide45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450.xml"/><Relationship Id="rId1" Type="http://schemas.openxmlformats.org/officeDocument/2006/relationships/slideLayout" Target="../slideLayouts/slideLayout3.xml"/><Relationship Id="rId5" Type="http://schemas.openxmlformats.org/officeDocument/2006/relationships/image" Target="../media/image180.png"/><Relationship Id="rId4" Type="http://schemas.openxmlformats.org/officeDocument/2006/relationships/image" Target="../media/image184.png"/></Relationships>
</file>

<file path=ppt/slides/_rels/slide45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451.xml"/><Relationship Id="rId1" Type="http://schemas.openxmlformats.org/officeDocument/2006/relationships/slideLayout" Target="../slideLayouts/slideLayout3.xml"/><Relationship Id="rId5" Type="http://schemas.openxmlformats.org/officeDocument/2006/relationships/image" Target="../media/image180.png"/><Relationship Id="rId4" Type="http://schemas.openxmlformats.org/officeDocument/2006/relationships/image" Target="../media/image184.png"/></Relationships>
</file>

<file path=ppt/slides/_rels/slide453.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452.xml"/><Relationship Id="rId1" Type="http://schemas.openxmlformats.org/officeDocument/2006/relationships/slideLayout" Target="../slideLayouts/slideLayout3.xml"/><Relationship Id="rId5" Type="http://schemas.openxmlformats.org/officeDocument/2006/relationships/image" Target="../media/image180.png"/><Relationship Id="rId4" Type="http://schemas.openxmlformats.org/officeDocument/2006/relationships/image" Target="../media/image184.png"/></Relationships>
</file>

<file path=ppt/slides/_rels/slide454.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453.xml"/><Relationship Id="rId1" Type="http://schemas.openxmlformats.org/officeDocument/2006/relationships/slideLayout" Target="../slideLayouts/slideLayout3.xml"/><Relationship Id="rId5" Type="http://schemas.openxmlformats.org/officeDocument/2006/relationships/image" Target="../media/image180.png"/><Relationship Id="rId4" Type="http://schemas.openxmlformats.org/officeDocument/2006/relationships/image" Target="../media/image184.png"/></Relationships>
</file>

<file path=ppt/slides/_rels/slide45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454.xml"/><Relationship Id="rId1" Type="http://schemas.openxmlformats.org/officeDocument/2006/relationships/slideLayout" Target="../slideLayouts/slideLayout3.xml"/><Relationship Id="rId5" Type="http://schemas.openxmlformats.org/officeDocument/2006/relationships/image" Target="../media/image180.png"/><Relationship Id="rId4" Type="http://schemas.openxmlformats.org/officeDocument/2006/relationships/image" Target="../media/image184.png"/></Relationships>
</file>

<file path=ppt/slides/_rels/slide456.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455.xml"/><Relationship Id="rId1" Type="http://schemas.openxmlformats.org/officeDocument/2006/relationships/slideLayout" Target="../slideLayouts/slideLayout3.xml"/><Relationship Id="rId5" Type="http://schemas.openxmlformats.org/officeDocument/2006/relationships/image" Target="../media/image180.png"/><Relationship Id="rId4" Type="http://schemas.openxmlformats.org/officeDocument/2006/relationships/image" Target="../media/image184.png"/></Relationships>
</file>

<file path=ppt/slides/_rels/slide45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456.xml"/><Relationship Id="rId1" Type="http://schemas.openxmlformats.org/officeDocument/2006/relationships/slideLayout" Target="../slideLayouts/slideLayout3.xml"/><Relationship Id="rId5" Type="http://schemas.openxmlformats.org/officeDocument/2006/relationships/image" Target="../media/image180.png"/><Relationship Id="rId4" Type="http://schemas.openxmlformats.org/officeDocument/2006/relationships/image" Target="../media/image184.png"/></Relationships>
</file>

<file path=ppt/slides/_rels/slide45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457.xml"/><Relationship Id="rId1" Type="http://schemas.openxmlformats.org/officeDocument/2006/relationships/slideLayout" Target="../slideLayouts/slideLayout3.xml"/><Relationship Id="rId5" Type="http://schemas.openxmlformats.org/officeDocument/2006/relationships/image" Target="../media/image180.png"/><Relationship Id="rId4" Type="http://schemas.openxmlformats.org/officeDocument/2006/relationships/image" Target="../media/image184.png"/></Relationships>
</file>

<file path=ppt/slides/_rels/slide459.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458.xml"/><Relationship Id="rId1" Type="http://schemas.openxmlformats.org/officeDocument/2006/relationships/slideLayout" Target="../slideLayouts/slideLayout3.xml"/><Relationship Id="rId4" Type="http://schemas.openxmlformats.org/officeDocument/2006/relationships/image" Target="../media/image184.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png"/></Relationships>
</file>

<file path=ppt/slides/_rels/slide46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459.xml"/><Relationship Id="rId1" Type="http://schemas.openxmlformats.org/officeDocument/2006/relationships/slideLayout" Target="../slideLayouts/slideLayout3.xml"/><Relationship Id="rId4" Type="http://schemas.openxmlformats.org/officeDocument/2006/relationships/image" Target="../media/image184.png"/></Relationships>
</file>

<file path=ppt/slides/_rels/slide461.xml.rels><?xml version="1.0" encoding="UTF-8" standalone="yes"?>
<Relationships xmlns="http://schemas.openxmlformats.org/package/2006/relationships"><Relationship Id="rId3" Type="http://schemas.openxmlformats.org/officeDocument/2006/relationships/image" Target="../media/image185.png"/><Relationship Id="rId7" Type="http://schemas.openxmlformats.org/officeDocument/2006/relationships/image" Target="../media/image180.png"/><Relationship Id="rId2" Type="http://schemas.openxmlformats.org/officeDocument/2006/relationships/notesSlide" Target="../notesSlides/notesSlide460.xml"/><Relationship Id="rId1" Type="http://schemas.openxmlformats.org/officeDocument/2006/relationships/slideLayout" Target="../slideLayouts/slideLayout1.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78.png"/></Relationships>
</file>

<file path=ppt/slides/_rels/slide462.xml.rels><?xml version="1.0" encoding="UTF-8" standalone="yes"?>
<Relationships xmlns="http://schemas.openxmlformats.org/package/2006/relationships"><Relationship Id="rId2" Type="http://schemas.openxmlformats.org/officeDocument/2006/relationships/notesSlide" Target="../notesSlides/notesSlide461.xml"/><Relationship Id="rId1" Type="http://schemas.openxmlformats.org/officeDocument/2006/relationships/slideLayout" Target="../slideLayouts/slideLayout3.xml"/></Relationships>
</file>

<file path=ppt/slides/_rels/slide463.xml.rels><?xml version="1.0" encoding="UTF-8" standalone="yes"?>
<Relationships xmlns="http://schemas.openxmlformats.org/package/2006/relationships"><Relationship Id="rId2" Type="http://schemas.openxmlformats.org/officeDocument/2006/relationships/notesSlide" Target="../notesSlides/notesSlide462.xml"/><Relationship Id="rId1" Type="http://schemas.openxmlformats.org/officeDocument/2006/relationships/slideLayout" Target="../slideLayouts/slideLayout3.xml"/></Relationships>
</file>

<file path=ppt/slides/_rels/slide464.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09.png"/><Relationship Id="rId7" Type="http://schemas.openxmlformats.org/officeDocument/2006/relationships/image" Target="../media/image191.png"/><Relationship Id="rId2" Type="http://schemas.openxmlformats.org/officeDocument/2006/relationships/notesSlide" Target="../notesSlides/notesSlide463.xml"/><Relationship Id="rId1" Type="http://schemas.openxmlformats.org/officeDocument/2006/relationships/slideLayout" Target="../slideLayouts/slideLayout1.xml"/><Relationship Id="rId6" Type="http://schemas.openxmlformats.org/officeDocument/2006/relationships/image" Target="../media/image190.png"/><Relationship Id="rId5" Type="http://schemas.openxmlformats.org/officeDocument/2006/relationships/image" Target="../media/image189.png"/><Relationship Id="rId10" Type="http://schemas.openxmlformats.org/officeDocument/2006/relationships/image" Target="../media/image113.png"/><Relationship Id="rId4" Type="http://schemas.openxmlformats.org/officeDocument/2006/relationships/image" Target="../media/image188.png"/><Relationship Id="rId9" Type="http://schemas.openxmlformats.org/officeDocument/2006/relationships/image" Target="../media/image112.png"/></Relationships>
</file>

<file path=ppt/slides/_rels/slide46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464.xml"/><Relationship Id="rId1" Type="http://schemas.openxmlformats.org/officeDocument/2006/relationships/slideLayout" Target="../slideLayouts/slideLayout3.xml"/><Relationship Id="rId5" Type="http://schemas.openxmlformats.org/officeDocument/2006/relationships/image" Target="../media/image180.png"/><Relationship Id="rId4" Type="http://schemas.openxmlformats.org/officeDocument/2006/relationships/image" Target="../media/image193.png"/></Relationships>
</file>

<file path=ppt/slides/_rels/slide466.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3.png"/><Relationship Id="rId7" Type="http://schemas.openxmlformats.org/officeDocument/2006/relationships/image" Target="../media/image191.png"/><Relationship Id="rId2" Type="http://schemas.openxmlformats.org/officeDocument/2006/relationships/notesSlide" Target="../notesSlides/notesSlide465.xml"/><Relationship Id="rId1" Type="http://schemas.openxmlformats.org/officeDocument/2006/relationships/slideLayout" Target="../slideLayouts/slideLayout3.xml"/><Relationship Id="rId6" Type="http://schemas.openxmlformats.org/officeDocument/2006/relationships/image" Target="../media/image190.png"/><Relationship Id="rId5" Type="http://schemas.openxmlformats.org/officeDocument/2006/relationships/image" Target="../media/image134.png"/><Relationship Id="rId4" Type="http://schemas.openxmlformats.org/officeDocument/2006/relationships/image" Target="../media/image193.png"/><Relationship Id="rId9" Type="http://schemas.openxmlformats.org/officeDocument/2006/relationships/image" Target="../media/image180.png"/></Relationships>
</file>

<file path=ppt/slides/_rels/slide467.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3.png"/><Relationship Id="rId7" Type="http://schemas.openxmlformats.org/officeDocument/2006/relationships/image" Target="../media/image191.png"/><Relationship Id="rId2" Type="http://schemas.openxmlformats.org/officeDocument/2006/relationships/notesSlide" Target="../notesSlides/notesSlide466.xml"/><Relationship Id="rId1" Type="http://schemas.openxmlformats.org/officeDocument/2006/relationships/slideLayout" Target="../slideLayouts/slideLayout3.xml"/><Relationship Id="rId6" Type="http://schemas.openxmlformats.org/officeDocument/2006/relationships/image" Target="../media/image190.png"/><Relationship Id="rId5" Type="http://schemas.openxmlformats.org/officeDocument/2006/relationships/image" Target="../media/image134.png"/><Relationship Id="rId4" Type="http://schemas.openxmlformats.org/officeDocument/2006/relationships/image" Target="../media/image193.png"/><Relationship Id="rId9" Type="http://schemas.openxmlformats.org/officeDocument/2006/relationships/image" Target="../media/image180.png"/></Relationships>
</file>

<file path=ppt/slides/_rels/slide468.xml.rels><?xml version="1.0" encoding="UTF-8" standalone="yes"?>
<Relationships xmlns="http://schemas.openxmlformats.org/package/2006/relationships"><Relationship Id="rId2" Type="http://schemas.openxmlformats.org/officeDocument/2006/relationships/notesSlide" Target="../notesSlides/notesSlide467.xml"/><Relationship Id="rId1" Type="http://schemas.openxmlformats.org/officeDocument/2006/relationships/slideLayout" Target="../slideLayouts/slideLayout3.xml"/></Relationships>
</file>

<file path=ppt/slides/_rels/slide469.xml.rels><?xml version="1.0" encoding="UTF-8" standalone="yes"?>
<Relationships xmlns="http://schemas.openxmlformats.org/package/2006/relationships"><Relationship Id="rId2" Type="http://schemas.openxmlformats.org/officeDocument/2006/relationships/notesSlide" Target="../notesSlides/notesSlide468.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png"/><Relationship Id="rId7" Type="http://schemas.openxmlformats.org/officeDocument/2006/relationships/image" Target="../media/image30.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png"/><Relationship Id="rId9" Type="http://schemas.openxmlformats.org/officeDocument/2006/relationships/image" Target="../media/image32.png"/></Relationships>
</file>

<file path=ppt/slides/_rels/slide470.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194.png"/><Relationship Id="rId7" Type="http://schemas.openxmlformats.org/officeDocument/2006/relationships/image" Target="../media/image198.png"/><Relationship Id="rId12" Type="http://schemas.openxmlformats.org/officeDocument/2006/relationships/image" Target="../media/image109.png"/><Relationship Id="rId2" Type="http://schemas.openxmlformats.org/officeDocument/2006/relationships/notesSlide" Target="../notesSlides/notesSlide469.xml"/><Relationship Id="rId1" Type="http://schemas.openxmlformats.org/officeDocument/2006/relationships/slideLayout" Target="../slideLayouts/slideLayout1.xml"/><Relationship Id="rId6" Type="http://schemas.openxmlformats.org/officeDocument/2006/relationships/image" Target="../media/image197.png"/><Relationship Id="rId11" Type="http://schemas.openxmlformats.org/officeDocument/2006/relationships/image" Target="../media/image200.png"/><Relationship Id="rId5" Type="http://schemas.openxmlformats.org/officeDocument/2006/relationships/image" Target="../media/image196.png"/><Relationship Id="rId10" Type="http://schemas.openxmlformats.org/officeDocument/2006/relationships/image" Target="../media/image113.png"/><Relationship Id="rId4" Type="http://schemas.openxmlformats.org/officeDocument/2006/relationships/image" Target="../media/image195.png"/><Relationship Id="rId9" Type="http://schemas.openxmlformats.org/officeDocument/2006/relationships/image" Target="../media/image112.png"/></Relationships>
</file>

<file path=ppt/slides/_rels/slide471.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97.png"/><Relationship Id="rId7" Type="http://schemas.openxmlformats.org/officeDocument/2006/relationships/image" Target="../media/image172.png"/><Relationship Id="rId12" Type="http://schemas.openxmlformats.org/officeDocument/2006/relationships/image" Target="../media/image200.png"/><Relationship Id="rId2" Type="http://schemas.openxmlformats.org/officeDocument/2006/relationships/notesSlide" Target="../notesSlides/notesSlide470.xml"/><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199.png"/><Relationship Id="rId5" Type="http://schemas.openxmlformats.org/officeDocument/2006/relationships/image" Target="../media/image99.png"/><Relationship Id="rId10" Type="http://schemas.openxmlformats.org/officeDocument/2006/relationships/image" Target="../media/image198.png"/><Relationship Id="rId4" Type="http://schemas.openxmlformats.org/officeDocument/2006/relationships/image" Target="../media/image98.png"/><Relationship Id="rId9" Type="http://schemas.openxmlformats.org/officeDocument/2006/relationships/image" Target="../media/image197.png"/></Relationships>
</file>

<file path=ppt/slides/_rels/slide472.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97.png"/><Relationship Id="rId7" Type="http://schemas.openxmlformats.org/officeDocument/2006/relationships/image" Target="../media/image172.png"/><Relationship Id="rId12" Type="http://schemas.openxmlformats.org/officeDocument/2006/relationships/image" Target="../media/image200.png"/><Relationship Id="rId2" Type="http://schemas.openxmlformats.org/officeDocument/2006/relationships/notesSlide" Target="../notesSlides/notesSlide471.xml"/><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199.png"/><Relationship Id="rId5" Type="http://schemas.openxmlformats.org/officeDocument/2006/relationships/image" Target="../media/image99.png"/><Relationship Id="rId10" Type="http://schemas.openxmlformats.org/officeDocument/2006/relationships/image" Target="../media/image198.png"/><Relationship Id="rId4" Type="http://schemas.openxmlformats.org/officeDocument/2006/relationships/image" Target="../media/image98.png"/><Relationship Id="rId9" Type="http://schemas.openxmlformats.org/officeDocument/2006/relationships/image" Target="../media/image197.png"/></Relationships>
</file>

<file path=ppt/slides/_rels/slide473.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97.png"/><Relationship Id="rId7" Type="http://schemas.openxmlformats.org/officeDocument/2006/relationships/image" Target="../media/image172.png"/><Relationship Id="rId12" Type="http://schemas.openxmlformats.org/officeDocument/2006/relationships/image" Target="../media/image200.png"/><Relationship Id="rId2" Type="http://schemas.openxmlformats.org/officeDocument/2006/relationships/notesSlide" Target="../notesSlides/notesSlide472.xml"/><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199.png"/><Relationship Id="rId5" Type="http://schemas.openxmlformats.org/officeDocument/2006/relationships/image" Target="../media/image99.png"/><Relationship Id="rId10" Type="http://schemas.openxmlformats.org/officeDocument/2006/relationships/image" Target="../media/image198.png"/><Relationship Id="rId4" Type="http://schemas.openxmlformats.org/officeDocument/2006/relationships/image" Target="../media/image98.png"/><Relationship Id="rId9" Type="http://schemas.openxmlformats.org/officeDocument/2006/relationships/image" Target="../media/image197.png"/></Relationships>
</file>

<file path=ppt/slides/_rels/slide474.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97.png"/><Relationship Id="rId7" Type="http://schemas.openxmlformats.org/officeDocument/2006/relationships/image" Target="../media/image172.png"/><Relationship Id="rId12" Type="http://schemas.openxmlformats.org/officeDocument/2006/relationships/image" Target="../media/image200.png"/><Relationship Id="rId2" Type="http://schemas.openxmlformats.org/officeDocument/2006/relationships/notesSlide" Target="../notesSlides/notesSlide473.xml"/><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199.png"/><Relationship Id="rId5" Type="http://schemas.openxmlformats.org/officeDocument/2006/relationships/image" Target="../media/image99.png"/><Relationship Id="rId10" Type="http://schemas.openxmlformats.org/officeDocument/2006/relationships/image" Target="../media/image198.png"/><Relationship Id="rId4" Type="http://schemas.openxmlformats.org/officeDocument/2006/relationships/image" Target="../media/image98.png"/><Relationship Id="rId9" Type="http://schemas.openxmlformats.org/officeDocument/2006/relationships/image" Target="../media/image197.png"/></Relationships>
</file>

<file path=ppt/slides/_rels/slide475.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97.png"/><Relationship Id="rId7" Type="http://schemas.openxmlformats.org/officeDocument/2006/relationships/image" Target="../media/image172.png"/><Relationship Id="rId12" Type="http://schemas.openxmlformats.org/officeDocument/2006/relationships/image" Target="../media/image200.png"/><Relationship Id="rId2" Type="http://schemas.openxmlformats.org/officeDocument/2006/relationships/notesSlide" Target="../notesSlides/notesSlide474.xml"/><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199.png"/><Relationship Id="rId5" Type="http://schemas.openxmlformats.org/officeDocument/2006/relationships/image" Target="../media/image99.png"/><Relationship Id="rId10" Type="http://schemas.openxmlformats.org/officeDocument/2006/relationships/image" Target="../media/image198.png"/><Relationship Id="rId4" Type="http://schemas.openxmlformats.org/officeDocument/2006/relationships/image" Target="../media/image98.png"/><Relationship Id="rId9" Type="http://schemas.openxmlformats.org/officeDocument/2006/relationships/image" Target="../media/image197.png"/></Relationships>
</file>

<file path=ppt/slides/_rels/slide476.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97.png"/><Relationship Id="rId7" Type="http://schemas.openxmlformats.org/officeDocument/2006/relationships/image" Target="../media/image172.png"/><Relationship Id="rId12" Type="http://schemas.openxmlformats.org/officeDocument/2006/relationships/image" Target="../media/image200.png"/><Relationship Id="rId2" Type="http://schemas.openxmlformats.org/officeDocument/2006/relationships/notesSlide" Target="../notesSlides/notesSlide475.xml"/><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199.png"/><Relationship Id="rId5" Type="http://schemas.openxmlformats.org/officeDocument/2006/relationships/image" Target="../media/image99.png"/><Relationship Id="rId10" Type="http://schemas.openxmlformats.org/officeDocument/2006/relationships/image" Target="../media/image198.png"/><Relationship Id="rId4" Type="http://schemas.openxmlformats.org/officeDocument/2006/relationships/image" Target="../media/image98.png"/><Relationship Id="rId9" Type="http://schemas.openxmlformats.org/officeDocument/2006/relationships/image" Target="../media/image197.png"/></Relationships>
</file>

<file path=ppt/slides/_rels/slide477.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97.png"/><Relationship Id="rId7" Type="http://schemas.openxmlformats.org/officeDocument/2006/relationships/image" Target="../media/image172.png"/><Relationship Id="rId12" Type="http://schemas.openxmlformats.org/officeDocument/2006/relationships/image" Target="../media/image200.png"/><Relationship Id="rId2" Type="http://schemas.openxmlformats.org/officeDocument/2006/relationships/notesSlide" Target="../notesSlides/notesSlide476.xml"/><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199.png"/><Relationship Id="rId5" Type="http://schemas.openxmlformats.org/officeDocument/2006/relationships/image" Target="../media/image99.png"/><Relationship Id="rId10" Type="http://schemas.openxmlformats.org/officeDocument/2006/relationships/image" Target="../media/image198.png"/><Relationship Id="rId4" Type="http://schemas.openxmlformats.org/officeDocument/2006/relationships/image" Target="../media/image98.png"/><Relationship Id="rId9" Type="http://schemas.openxmlformats.org/officeDocument/2006/relationships/image" Target="../media/image197.png"/></Relationships>
</file>

<file path=ppt/slides/_rels/slide478.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97.png"/><Relationship Id="rId7" Type="http://schemas.openxmlformats.org/officeDocument/2006/relationships/image" Target="../media/image172.png"/><Relationship Id="rId12" Type="http://schemas.openxmlformats.org/officeDocument/2006/relationships/image" Target="../media/image200.png"/><Relationship Id="rId2" Type="http://schemas.openxmlformats.org/officeDocument/2006/relationships/notesSlide" Target="../notesSlides/notesSlide477.xml"/><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199.png"/><Relationship Id="rId5" Type="http://schemas.openxmlformats.org/officeDocument/2006/relationships/image" Target="../media/image99.png"/><Relationship Id="rId10" Type="http://schemas.openxmlformats.org/officeDocument/2006/relationships/image" Target="../media/image198.png"/><Relationship Id="rId4" Type="http://schemas.openxmlformats.org/officeDocument/2006/relationships/image" Target="../media/image98.png"/><Relationship Id="rId9" Type="http://schemas.openxmlformats.org/officeDocument/2006/relationships/image" Target="../media/image197.png"/></Relationships>
</file>

<file path=ppt/slides/_rels/slide479.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97.png"/><Relationship Id="rId7" Type="http://schemas.openxmlformats.org/officeDocument/2006/relationships/image" Target="../media/image172.png"/><Relationship Id="rId12" Type="http://schemas.openxmlformats.org/officeDocument/2006/relationships/image" Target="../media/image200.png"/><Relationship Id="rId2" Type="http://schemas.openxmlformats.org/officeDocument/2006/relationships/notesSlide" Target="../notesSlides/notesSlide478.xml"/><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199.png"/><Relationship Id="rId5" Type="http://schemas.openxmlformats.org/officeDocument/2006/relationships/image" Target="../media/image99.png"/><Relationship Id="rId10" Type="http://schemas.openxmlformats.org/officeDocument/2006/relationships/image" Target="../media/image198.png"/><Relationship Id="rId4" Type="http://schemas.openxmlformats.org/officeDocument/2006/relationships/image" Target="../media/image98.png"/><Relationship Id="rId9" Type="http://schemas.openxmlformats.org/officeDocument/2006/relationships/image" Target="../media/image197.png"/></Relationships>
</file>

<file path=ppt/slides/_rels/slide4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png"/><Relationship Id="rId7" Type="http://schemas.openxmlformats.org/officeDocument/2006/relationships/image" Target="../media/image30.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png"/><Relationship Id="rId9" Type="http://schemas.openxmlformats.org/officeDocument/2006/relationships/image" Target="../media/image32.png"/></Relationships>
</file>

<file path=ppt/slides/_rels/slide480.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97.png"/><Relationship Id="rId7" Type="http://schemas.openxmlformats.org/officeDocument/2006/relationships/image" Target="../media/image172.png"/><Relationship Id="rId12" Type="http://schemas.openxmlformats.org/officeDocument/2006/relationships/image" Target="../media/image200.png"/><Relationship Id="rId2" Type="http://schemas.openxmlformats.org/officeDocument/2006/relationships/notesSlide" Target="../notesSlides/notesSlide479.xml"/><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199.png"/><Relationship Id="rId5" Type="http://schemas.openxmlformats.org/officeDocument/2006/relationships/image" Target="../media/image99.png"/><Relationship Id="rId10" Type="http://schemas.openxmlformats.org/officeDocument/2006/relationships/image" Target="../media/image198.png"/><Relationship Id="rId4" Type="http://schemas.openxmlformats.org/officeDocument/2006/relationships/image" Target="../media/image98.png"/><Relationship Id="rId9" Type="http://schemas.openxmlformats.org/officeDocument/2006/relationships/image" Target="../media/image197.png"/></Relationships>
</file>

<file path=ppt/slides/_rels/slide481.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97.png"/><Relationship Id="rId7" Type="http://schemas.openxmlformats.org/officeDocument/2006/relationships/image" Target="../media/image172.png"/><Relationship Id="rId12" Type="http://schemas.openxmlformats.org/officeDocument/2006/relationships/image" Target="../media/image200.png"/><Relationship Id="rId2" Type="http://schemas.openxmlformats.org/officeDocument/2006/relationships/notesSlide" Target="../notesSlides/notesSlide480.xml"/><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199.png"/><Relationship Id="rId5" Type="http://schemas.openxmlformats.org/officeDocument/2006/relationships/image" Target="../media/image99.png"/><Relationship Id="rId10" Type="http://schemas.openxmlformats.org/officeDocument/2006/relationships/image" Target="../media/image198.png"/><Relationship Id="rId4" Type="http://schemas.openxmlformats.org/officeDocument/2006/relationships/image" Target="../media/image98.png"/><Relationship Id="rId9" Type="http://schemas.openxmlformats.org/officeDocument/2006/relationships/image" Target="../media/image197.png"/></Relationships>
</file>

<file path=ppt/slides/_rels/slide482.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97.png"/><Relationship Id="rId7" Type="http://schemas.openxmlformats.org/officeDocument/2006/relationships/image" Target="../media/image172.png"/><Relationship Id="rId12" Type="http://schemas.openxmlformats.org/officeDocument/2006/relationships/image" Target="../media/image200.png"/><Relationship Id="rId2" Type="http://schemas.openxmlformats.org/officeDocument/2006/relationships/notesSlide" Target="../notesSlides/notesSlide481.xml"/><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199.png"/><Relationship Id="rId5" Type="http://schemas.openxmlformats.org/officeDocument/2006/relationships/image" Target="../media/image99.png"/><Relationship Id="rId10" Type="http://schemas.openxmlformats.org/officeDocument/2006/relationships/image" Target="../media/image198.png"/><Relationship Id="rId4" Type="http://schemas.openxmlformats.org/officeDocument/2006/relationships/image" Target="../media/image98.png"/><Relationship Id="rId9" Type="http://schemas.openxmlformats.org/officeDocument/2006/relationships/image" Target="../media/image197.png"/></Relationships>
</file>

<file path=ppt/slides/_rels/slide483.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97.png"/><Relationship Id="rId7" Type="http://schemas.openxmlformats.org/officeDocument/2006/relationships/image" Target="../media/image172.png"/><Relationship Id="rId12" Type="http://schemas.openxmlformats.org/officeDocument/2006/relationships/image" Target="../media/image200.png"/><Relationship Id="rId2" Type="http://schemas.openxmlformats.org/officeDocument/2006/relationships/notesSlide" Target="../notesSlides/notesSlide482.xml"/><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199.png"/><Relationship Id="rId5" Type="http://schemas.openxmlformats.org/officeDocument/2006/relationships/image" Target="../media/image99.png"/><Relationship Id="rId10" Type="http://schemas.openxmlformats.org/officeDocument/2006/relationships/image" Target="../media/image198.png"/><Relationship Id="rId4" Type="http://schemas.openxmlformats.org/officeDocument/2006/relationships/image" Target="../media/image98.png"/><Relationship Id="rId9" Type="http://schemas.openxmlformats.org/officeDocument/2006/relationships/image" Target="../media/image197.png"/></Relationships>
</file>

<file path=ppt/slides/_rels/slide484.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97.png"/><Relationship Id="rId7" Type="http://schemas.openxmlformats.org/officeDocument/2006/relationships/image" Target="../media/image172.png"/><Relationship Id="rId12" Type="http://schemas.openxmlformats.org/officeDocument/2006/relationships/image" Target="../media/image200.png"/><Relationship Id="rId2" Type="http://schemas.openxmlformats.org/officeDocument/2006/relationships/notesSlide" Target="../notesSlides/notesSlide483.xml"/><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199.png"/><Relationship Id="rId5" Type="http://schemas.openxmlformats.org/officeDocument/2006/relationships/image" Target="../media/image99.png"/><Relationship Id="rId10" Type="http://schemas.openxmlformats.org/officeDocument/2006/relationships/image" Target="../media/image198.png"/><Relationship Id="rId4" Type="http://schemas.openxmlformats.org/officeDocument/2006/relationships/image" Target="../media/image98.png"/><Relationship Id="rId9" Type="http://schemas.openxmlformats.org/officeDocument/2006/relationships/image" Target="../media/image197.png"/></Relationships>
</file>

<file path=ppt/slides/_rels/slide485.xml.rels><?xml version="1.0" encoding="UTF-8" standalone="yes"?>
<Relationships xmlns="http://schemas.openxmlformats.org/package/2006/relationships"><Relationship Id="rId2" Type="http://schemas.openxmlformats.org/officeDocument/2006/relationships/notesSlide" Target="../notesSlides/notesSlide484.xml"/><Relationship Id="rId1" Type="http://schemas.openxmlformats.org/officeDocument/2006/relationships/slideLayout" Target="../slideLayouts/slideLayout3.xml"/></Relationships>
</file>

<file path=ppt/slides/_rels/slide486.xml.rels><?xml version="1.0" encoding="UTF-8" standalone="yes"?>
<Relationships xmlns="http://schemas.openxmlformats.org/package/2006/relationships"><Relationship Id="rId2" Type="http://schemas.openxmlformats.org/officeDocument/2006/relationships/notesSlide" Target="../notesSlides/notesSlide485.xml"/><Relationship Id="rId1" Type="http://schemas.openxmlformats.org/officeDocument/2006/relationships/slideLayout" Target="../slideLayouts/slideLayout3.xml"/></Relationships>
</file>

<file path=ppt/slides/_rels/slide487.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9.png"/><Relationship Id="rId7" Type="http://schemas.openxmlformats.org/officeDocument/2006/relationships/image" Target="../media/image204.png"/><Relationship Id="rId2" Type="http://schemas.openxmlformats.org/officeDocument/2006/relationships/notesSlide" Target="../notesSlides/notesSlide486.xml"/><Relationship Id="rId1" Type="http://schemas.openxmlformats.org/officeDocument/2006/relationships/slideLayout" Target="../slideLayouts/slideLayout1.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image" Target="../media/image201.png"/><Relationship Id="rId9" Type="http://schemas.openxmlformats.org/officeDocument/2006/relationships/image" Target="../media/image113.png"/></Relationships>
</file>

<file path=ppt/slides/_rels/slide488.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487.xml"/><Relationship Id="rId1" Type="http://schemas.openxmlformats.org/officeDocument/2006/relationships/slideLayout" Target="../slideLayouts/slideLayout3.xml"/><Relationship Id="rId5" Type="http://schemas.openxmlformats.org/officeDocument/2006/relationships/image" Target="../media/image203.png"/><Relationship Id="rId4" Type="http://schemas.openxmlformats.org/officeDocument/2006/relationships/image" Target="../media/image206.png"/></Relationships>
</file>

<file path=ppt/slides/_rels/slide489.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488.xml"/><Relationship Id="rId1" Type="http://schemas.openxmlformats.org/officeDocument/2006/relationships/slideLayout" Target="../slideLayouts/slideLayout3.xml"/><Relationship Id="rId5" Type="http://schemas.openxmlformats.org/officeDocument/2006/relationships/image" Target="../media/image203.png"/><Relationship Id="rId4" Type="http://schemas.openxmlformats.org/officeDocument/2006/relationships/image" Target="../media/image206.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90.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489.xml"/><Relationship Id="rId1" Type="http://schemas.openxmlformats.org/officeDocument/2006/relationships/slideLayout" Target="../slideLayouts/slideLayout3.xml"/><Relationship Id="rId5" Type="http://schemas.openxmlformats.org/officeDocument/2006/relationships/image" Target="../media/image203.png"/><Relationship Id="rId4" Type="http://schemas.openxmlformats.org/officeDocument/2006/relationships/image" Target="../media/image206.png"/></Relationships>
</file>

<file path=ppt/slides/_rels/slide491.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490.xml"/><Relationship Id="rId1" Type="http://schemas.openxmlformats.org/officeDocument/2006/relationships/slideLayout" Target="../slideLayouts/slideLayout3.xml"/><Relationship Id="rId5" Type="http://schemas.openxmlformats.org/officeDocument/2006/relationships/image" Target="../media/image203.png"/><Relationship Id="rId4" Type="http://schemas.openxmlformats.org/officeDocument/2006/relationships/image" Target="../media/image206.png"/></Relationships>
</file>

<file path=ppt/slides/_rels/slide492.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491.xml"/><Relationship Id="rId1" Type="http://schemas.openxmlformats.org/officeDocument/2006/relationships/slideLayout" Target="../slideLayouts/slideLayout3.xml"/><Relationship Id="rId5" Type="http://schemas.openxmlformats.org/officeDocument/2006/relationships/image" Target="../media/image203.png"/><Relationship Id="rId4" Type="http://schemas.openxmlformats.org/officeDocument/2006/relationships/image" Target="../media/image206.png"/></Relationships>
</file>

<file path=ppt/slides/_rels/slide493.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notesSlide" Target="../notesSlides/notesSlide492.xml"/><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8.png"/></Relationships>
</file>

<file path=ppt/slides/_rels/slide494.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97.png"/><Relationship Id="rId7" Type="http://schemas.openxmlformats.org/officeDocument/2006/relationships/image" Target="../media/image172.png"/><Relationship Id="rId2" Type="http://schemas.openxmlformats.org/officeDocument/2006/relationships/notesSlide" Target="../notesSlides/notesSlide493.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173.png"/></Relationships>
</file>

<file path=ppt/slides/_rels/slide495.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97.png"/><Relationship Id="rId7" Type="http://schemas.openxmlformats.org/officeDocument/2006/relationships/image" Target="../media/image172.png"/><Relationship Id="rId2" Type="http://schemas.openxmlformats.org/officeDocument/2006/relationships/notesSlide" Target="../notesSlides/notesSlide494.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173.png"/></Relationships>
</file>

<file path=ppt/slides/_rels/slide49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495.xml"/><Relationship Id="rId1" Type="http://schemas.openxmlformats.org/officeDocument/2006/relationships/slideLayout" Target="../slideLayouts/slideLayout3.xml"/></Relationships>
</file>

<file path=ppt/slides/_rels/slide49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496.xml"/><Relationship Id="rId1" Type="http://schemas.openxmlformats.org/officeDocument/2006/relationships/slideLayout" Target="../slideLayouts/slideLayout3.xml"/></Relationships>
</file>

<file path=ppt/slides/_rels/slide498.xml.rels><?xml version="1.0" encoding="UTF-8" standalone="yes"?>
<Relationships xmlns="http://schemas.openxmlformats.org/package/2006/relationships"><Relationship Id="rId2" Type="http://schemas.openxmlformats.org/officeDocument/2006/relationships/notesSlide" Target="../notesSlides/notesSlide497.xml"/><Relationship Id="rId1" Type="http://schemas.openxmlformats.org/officeDocument/2006/relationships/slideLayout" Target="../slideLayouts/slideLayout3.xml"/></Relationships>
</file>

<file path=ppt/slides/_rels/slide499.xml.rels><?xml version="1.0" encoding="UTF-8" standalone="yes"?>
<Relationships xmlns="http://schemas.openxmlformats.org/package/2006/relationships"><Relationship Id="rId2" Type="http://schemas.openxmlformats.org/officeDocument/2006/relationships/notesSlide" Target="../notesSlides/notesSlide49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00.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207.png"/><Relationship Id="rId7" Type="http://schemas.openxmlformats.org/officeDocument/2006/relationships/image" Target="../media/image113.png"/><Relationship Id="rId2" Type="http://schemas.openxmlformats.org/officeDocument/2006/relationships/notesSlide" Target="../notesSlides/notesSlide499.xml"/><Relationship Id="rId1" Type="http://schemas.openxmlformats.org/officeDocument/2006/relationships/slideLayout" Target="../slideLayouts/slideLayout1.xml"/><Relationship Id="rId6" Type="http://schemas.openxmlformats.org/officeDocument/2006/relationships/image" Target="../media/image210.png"/><Relationship Id="rId5" Type="http://schemas.openxmlformats.org/officeDocument/2006/relationships/image" Target="../media/image209.png"/><Relationship Id="rId10" Type="http://schemas.openxmlformats.org/officeDocument/2006/relationships/image" Target="../media/image212.png"/><Relationship Id="rId4" Type="http://schemas.openxmlformats.org/officeDocument/2006/relationships/image" Target="../media/image208.png"/><Relationship Id="rId9" Type="http://schemas.openxmlformats.org/officeDocument/2006/relationships/image" Target="../media/image211.png"/></Relationships>
</file>

<file path=ppt/slides/_rels/slide501.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13.png"/><Relationship Id="rId7" Type="http://schemas.openxmlformats.org/officeDocument/2006/relationships/image" Target="../media/image100.png"/><Relationship Id="rId2" Type="http://schemas.openxmlformats.org/officeDocument/2006/relationships/notesSlide" Target="../notesSlides/notesSlide500.xml"/><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215.png"/></Relationships>
</file>

<file path=ppt/slides/_rels/slide502.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13.png"/><Relationship Id="rId7" Type="http://schemas.openxmlformats.org/officeDocument/2006/relationships/image" Target="../media/image100.png"/><Relationship Id="rId2" Type="http://schemas.openxmlformats.org/officeDocument/2006/relationships/notesSlide" Target="../notesSlides/notesSlide501.xml"/><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215.png"/></Relationships>
</file>

<file path=ppt/slides/_rels/slide503.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13.png"/><Relationship Id="rId7" Type="http://schemas.openxmlformats.org/officeDocument/2006/relationships/image" Target="../media/image100.png"/><Relationship Id="rId2" Type="http://schemas.openxmlformats.org/officeDocument/2006/relationships/notesSlide" Target="../notesSlides/notesSlide502.xml"/><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215.png"/></Relationships>
</file>

<file path=ppt/slides/_rels/slide504.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13.png"/><Relationship Id="rId7" Type="http://schemas.openxmlformats.org/officeDocument/2006/relationships/image" Target="../media/image100.png"/><Relationship Id="rId2" Type="http://schemas.openxmlformats.org/officeDocument/2006/relationships/notesSlide" Target="../notesSlides/notesSlide503.xml"/><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215.png"/></Relationships>
</file>

<file path=ppt/slides/_rels/slide505.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13.png"/><Relationship Id="rId7" Type="http://schemas.openxmlformats.org/officeDocument/2006/relationships/image" Target="../media/image100.png"/><Relationship Id="rId2" Type="http://schemas.openxmlformats.org/officeDocument/2006/relationships/notesSlide" Target="../notesSlides/notesSlide504.xml"/><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215.png"/></Relationships>
</file>

<file path=ppt/slides/_rels/slide506.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13.png"/><Relationship Id="rId7" Type="http://schemas.openxmlformats.org/officeDocument/2006/relationships/image" Target="../media/image100.png"/><Relationship Id="rId2" Type="http://schemas.openxmlformats.org/officeDocument/2006/relationships/notesSlide" Target="../notesSlides/notesSlide505.xml"/><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215.png"/></Relationships>
</file>

<file path=ppt/slides/_rels/slide507.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13.png"/><Relationship Id="rId7" Type="http://schemas.openxmlformats.org/officeDocument/2006/relationships/image" Target="../media/image100.png"/><Relationship Id="rId2" Type="http://schemas.openxmlformats.org/officeDocument/2006/relationships/notesSlide" Target="../notesSlides/notesSlide506.xml"/><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215.png"/></Relationships>
</file>

<file path=ppt/slides/_rels/slide508.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13.png"/><Relationship Id="rId7" Type="http://schemas.openxmlformats.org/officeDocument/2006/relationships/image" Target="../media/image100.png"/><Relationship Id="rId2" Type="http://schemas.openxmlformats.org/officeDocument/2006/relationships/notesSlide" Target="../notesSlides/notesSlide507.xml"/><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215.png"/></Relationships>
</file>

<file path=ppt/slides/_rels/slide509.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13.png"/><Relationship Id="rId7" Type="http://schemas.openxmlformats.org/officeDocument/2006/relationships/image" Target="../media/image100.png"/><Relationship Id="rId2" Type="http://schemas.openxmlformats.org/officeDocument/2006/relationships/notesSlide" Target="../notesSlides/notesSlide508.xml"/><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215.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10.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13.png"/><Relationship Id="rId7" Type="http://schemas.openxmlformats.org/officeDocument/2006/relationships/image" Target="../media/image100.png"/><Relationship Id="rId2" Type="http://schemas.openxmlformats.org/officeDocument/2006/relationships/notesSlide" Target="../notesSlides/notesSlide509.xml"/><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215.png"/></Relationships>
</file>

<file path=ppt/slides/_rels/slide511.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13.png"/><Relationship Id="rId7" Type="http://schemas.openxmlformats.org/officeDocument/2006/relationships/image" Target="../media/image100.png"/><Relationship Id="rId2" Type="http://schemas.openxmlformats.org/officeDocument/2006/relationships/notesSlide" Target="../notesSlides/notesSlide510.xml"/><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215.png"/></Relationships>
</file>

<file path=ppt/slides/_rels/slide512.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13.png"/><Relationship Id="rId7" Type="http://schemas.openxmlformats.org/officeDocument/2006/relationships/image" Target="../media/image100.png"/><Relationship Id="rId2" Type="http://schemas.openxmlformats.org/officeDocument/2006/relationships/notesSlide" Target="../notesSlides/notesSlide511.xml"/><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215.png"/></Relationships>
</file>

<file path=ppt/slides/_rels/slide513.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13.png"/><Relationship Id="rId7" Type="http://schemas.openxmlformats.org/officeDocument/2006/relationships/image" Target="../media/image100.png"/><Relationship Id="rId2" Type="http://schemas.openxmlformats.org/officeDocument/2006/relationships/notesSlide" Target="../notesSlides/notesSlide512.xml"/><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215.png"/></Relationships>
</file>

<file path=ppt/slides/_rels/slide514.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13.png"/><Relationship Id="rId7" Type="http://schemas.openxmlformats.org/officeDocument/2006/relationships/image" Target="../media/image100.png"/><Relationship Id="rId2" Type="http://schemas.openxmlformats.org/officeDocument/2006/relationships/notesSlide" Target="../notesSlides/notesSlide513.xml"/><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215.png"/></Relationships>
</file>

<file path=ppt/slides/_rels/slide515.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13.png"/><Relationship Id="rId7" Type="http://schemas.openxmlformats.org/officeDocument/2006/relationships/image" Target="../media/image100.png"/><Relationship Id="rId2" Type="http://schemas.openxmlformats.org/officeDocument/2006/relationships/notesSlide" Target="../notesSlides/notesSlide514.xml"/><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215.png"/></Relationships>
</file>

<file path=ppt/slides/_rels/slide516.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13.png"/><Relationship Id="rId7" Type="http://schemas.openxmlformats.org/officeDocument/2006/relationships/image" Target="../media/image100.png"/><Relationship Id="rId2" Type="http://schemas.openxmlformats.org/officeDocument/2006/relationships/notesSlide" Target="../notesSlides/notesSlide515.xml"/><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215.png"/></Relationships>
</file>

<file path=ppt/slides/_rels/slide517.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13.png"/><Relationship Id="rId7" Type="http://schemas.openxmlformats.org/officeDocument/2006/relationships/image" Target="../media/image100.png"/><Relationship Id="rId2" Type="http://schemas.openxmlformats.org/officeDocument/2006/relationships/notesSlide" Target="../notesSlides/notesSlide516.xml"/><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215.png"/></Relationships>
</file>

<file path=ppt/slides/_rels/slide518.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13.png"/><Relationship Id="rId7" Type="http://schemas.openxmlformats.org/officeDocument/2006/relationships/image" Target="../media/image100.png"/><Relationship Id="rId2" Type="http://schemas.openxmlformats.org/officeDocument/2006/relationships/notesSlide" Target="../notesSlides/notesSlide517.xml"/><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519.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13.png"/><Relationship Id="rId7" Type="http://schemas.openxmlformats.org/officeDocument/2006/relationships/image" Target="../media/image100.png"/><Relationship Id="rId2" Type="http://schemas.openxmlformats.org/officeDocument/2006/relationships/notesSlide" Target="../notesSlides/notesSlide518.xml"/><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20.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13.png"/><Relationship Id="rId7" Type="http://schemas.openxmlformats.org/officeDocument/2006/relationships/image" Target="../media/image100.png"/><Relationship Id="rId2" Type="http://schemas.openxmlformats.org/officeDocument/2006/relationships/notesSlide" Target="../notesSlides/notesSlide519.xml"/><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521.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520.xml"/><Relationship Id="rId1" Type="http://schemas.openxmlformats.org/officeDocument/2006/relationships/slideLayout" Target="../slideLayouts/slideLayout3.xml"/></Relationships>
</file>

<file path=ppt/slides/_rels/slide522.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521.xml"/><Relationship Id="rId1" Type="http://schemas.openxmlformats.org/officeDocument/2006/relationships/slideLayout" Target="../slideLayouts/slideLayout3.xml"/></Relationships>
</file>

<file path=ppt/slides/_rels/slide523.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522.xml"/><Relationship Id="rId1" Type="http://schemas.openxmlformats.org/officeDocument/2006/relationships/slideLayout" Target="../slideLayouts/slideLayout3.xml"/></Relationships>
</file>

<file path=ppt/slides/_rels/slide524.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523.xml"/><Relationship Id="rId1" Type="http://schemas.openxmlformats.org/officeDocument/2006/relationships/slideLayout" Target="../slideLayouts/slideLayout3.xml"/></Relationships>
</file>

<file path=ppt/slides/_rels/slide525.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524.xml"/><Relationship Id="rId1" Type="http://schemas.openxmlformats.org/officeDocument/2006/relationships/slideLayout" Target="../slideLayouts/slideLayout3.xml"/></Relationships>
</file>

<file path=ppt/slides/_rels/slide526.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525.xml"/><Relationship Id="rId1" Type="http://schemas.openxmlformats.org/officeDocument/2006/relationships/slideLayout" Target="../slideLayouts/slideLayout3.xml"/></Relationships>
</file>

<file path=ppt/slides/_rels/slide527.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526.xml"/><Relationship Id="rId1" Type="http://schemas.openxmlformats.org/officeDocument/2006/relationships/slideLayout" Target="../slideLayouts/slideLayout3.xml"/></Relationships>
</file>

<file path=ppt/slides/_rels/slide528.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527.xml"/><Relationship Id="rId1" Type="http://schemas.openxmlformats.org/officeDocument/2006/relationships/slideLayout" Target="../slideLayouts/slideLayout3.xml"/></Relationships>
</file>

<file path=ppt/slides/_rels/slide529.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528.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3.png"/></Relationships>
</file>

<file path=ppt/slides/_rels/slide530.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529.xml"/><Relationship Id="rId1" Type="http://schemas.openxmlformats.org/officeDocument/2006/relationships/slideLayout" Target="../slideLayouts/slideLayout3.xml"/></Relationships>
</file>

<file path=ppt/slides/_rels/slide531.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530.xml"/><Relationship Id="rId1" Type="http://schemas.openxmlformats.org/officeDocument/2006/relationships/slideLayout" Target="../slideLayouts/slideLayout3.xml"/></Relationships>
</file>

<file path=ppt/slides/_rels/slide532.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531.xml"/><Relationship Id="rId1" Type="http://schemas.openxmlformats.org/officeDocument/2006/relationships/slideLayout" Target="../slideLayouts/slideLayout3.xml"/></Relationships>
</file>

<file path=ppt/slides/_rels/slide533.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532.xml"/><Relationship Id="rId1" Type="http://schemas.openxmlformats.org/officeDocument/2006/relationships/slideLayout" Target="../slideLayouts/slideLayout3.xml"/></Relationships>
</file>

<file path=ppt/slides/_rels/slide534.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533.xml"/><Relationship Id="rId1" Type="http://schemas.openxmlformats.org/officeDocument/2006/relationships/slideLayout" Target="../slideLayouts/slideLayout3.xml"/></Relationships>
</file>

<file path=ppt/slides/_rels/slide535.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13.png"/><Relationship Id="rId7" Type="http://schemas.openxmlformats.org/officeDocument/2006/relationships/image" Target="../media/image100.png"/><Relationship Id="rId2" Type="http://schemas.openxmlformats.org/officeDocument/2006/relationships/notesSlide" Target="../notesSlides/notesSlide534.xml"/><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215.png"/></Relationships>
</file>

<file path=ppt/slides/_rels/slide536.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13.png"/><Relationship Id="rId7" Type="http://schemas.openxmlformats.org/officeDocument/2006/relationships/image" Target="../media/image100.png"/><Relationship Id="rId2" Type="http://schemas.openxmlformats.org/officeDocument/2006/relationships/notesSlide" Target="../notesSlides/notesSlide535.xml"/><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215.png"/></Relationships>
</file>

<file path=ppt/slides/_rels/slide537.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13.png"/><Relationship Id="rId7" Type="http://schemas.openxmlformats.org/officeDocument/2006/relationships/image" Target="../media/image100.png"/><Relationship Id="rId2" Type="http://schemas.openxmlformats.org/officeDocument/2006/relationships/notesSlide" Target="../notesSlides/notesSlide536.xml"/><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10" Type="http://schemas.openxmlformats.org/officeDocument/2006/relationships/image" Target="../media/image215.png"/><Relationship Id="rId4" Type="http://schemas.openxmlformats.org/officeDocument/2006/relationships/image" Target="../media/image97.png"/><Relationship Id="rId9" Type="http://schemas.openxmlformats.org/officeDocument/2006/relationships/image" Target="../media/image218.png"/></Relationships>
</file>

<file path=ppt/slides/_rels/slide538.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13.png"/><Relationship Id="rId7" Type="http://schemas.openxmlformats.org/officeDocument/2006/relationships/image" Target="../media/image100.png"/><Relationship Id="rId2" Type="http://schemas.openxmlformats.org/officeDocument/2006/relationships/notesSlide" Target="../notesSlides/notesSlide537.xml"/><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10" Type="http://schemas.openxmlformats.org/officeDocument/2006/relationships/image" Target="../media/image215.png"/><Relationship Id="rId4" Type="http://schemas.openxmlformats.org/officeDocument/2006/relationships/image" Target="../media/image97.png"/><Relationship Id="rId9" Type="http://schemas.openxmlformats.org/officeDocument/2006/relationships/image" Target="../media/image218.png"/></Relationships>
</file>

<file path=ppt/slides/_rels/slide539.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13.png"/><Relationship Id="rId7" Type="http://schemas.openxmlformats.org/officeDocument/2006/relationships/image" Target="../media/image100.png"/><Relationship Id="rId2" Type="http://schemas.openxmlformats.org/officeDocument/2006/relationships/notesSlide" Target="../notesSlides/notesSlide538.xml"/><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10" Type="http://schemas.openxmlformats.org/officeDocument/2006/relationships/image" Target="../media/image215.png"/><Relationship Id="rId4" Type="http://schemas.openxmlformats.org/officeDocument/2006/relationships/image" Target="../media/image97.png"/><Relationship Id="rId9" Type="http://schemas.openxmlformats.org/officeDocument/2006/relationships/image" Target="../media/image218.png"/></Relationships>
</file>

<file path=ppt/slides/_rels/slide5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540.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13.png"/><Relationship Id="rId7" Type="http://schemas.openxmlformats.org/officeDocument/2006/relationships/image" Target="../media/image100.png"/><Relationship Id="rId2" Type="http://schemas.openxmlformats.org/officeDocument/2006/relationships/notesSlide" Target="../notesSlides/notesSlide539.xml"/><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10" Type="http://schemas.openxmlformats.org/officeDocument/2006/relationships/image" Target="../media/image215.png"/><Relationship Id="rId4" Type="http://schemas.openxmlformats.org/officeDocument/2006/relationships/image" Target="../media/image97.png"/><Relationship Id="rId9" Type="http://schemas.openxmlformats.org/officeDocument/2006/relationships/image" Target="../media/image218.png"/></Relationships>
</file>

<file path=ppt/slides/_rels/slide541.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13.png"/><Relationship Id="rId7" Type="http://schemas.openxmlformats.org/officeDocument/2006/relationships/image" Target="../media/image100.png"/><Relationship Id="rId2" Type="http://schemas.openxmlformats.org/officeDocument/2006/relationships/notesSlide" Target="../notesSlides/notesSlide540.xml"/><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10" Type="http://schemas.openxmlformats.org/officeDocument/2006/relationships/image" Target="../media/image215.png"/><Relationship Id="rId4" Type="http://schemas.openxmlformats.org/officeDocument/2006/relationships/image" Target="../media/image97.png"/><Relationship Id="rId9" Type="http://schemas.openxmlformats.org/officeDocument/2006/relationships/image" Target="../media/image218.png"/></Relationships>
</file>

<file path=ppt/slides/_rels/slide542.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13.png"/><Relationship Id="rId7" Type="http://schemas.openxmlformats.org/officeDocument/2006/relationships/image" Target="../media/image100.png"/><Relationship Id="rId2" Type="http://schemas.openxmlformats.org/officeDocument/2006/relationships/notesSlide" Target="../notesSlides/notesSlide541.xml"/><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10" Type="http://schemas.openxmlformats.org/officeDocument/2006/relationships/image" Target="../media/image215.png"/><Relationship Id="rId4" Type="http://schemas.openxmlformats.org/officeDocument/2006/relationships/image" Target="../media/image97.png"/><Relationship Id="rId9" Type="http://schemas.openxmlformats.org/officeDocument/2006/relationships/image" Target="../media/image218.png"/></Relationships>
</file>

<file path=ppt/slides/_rels/slide543.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13.png"/><Relationship Id="rId7" Type="http://schemas.openxmlformats.org/officeDocument/2006/relationships/image" Target="../media/image100.png"/><Relationship Id="rId2" Type="http://schemas.openxmlformats.org/officeDocument/2006/relationships/notesSlide" Target="../notesSlides/notesSlide542.xml"/><Relationship Id="rId1" Type="http://schemas.openxmlformats.org/officeDocument/2006/relationships/slideLayout" Target="../slideLayouts/slideLayout3.xml"/><Relationship Id="rId6" Type="http://schemas.openxmlformats.org/officeDocument/2006/relationships/image" Target="../media/image99.png"/><Relationship Id="rId11" Type="http://schemas.openxmlformats.org/officeDocument/2006/relationships/image" Target="../media/image215.png"/><Relationship Id="rId5" Type="http://schemas.openxmlformats.org/officeDocument/2006/relationships/image" Target="../media/image98.png"/><Relationship Id="rId10" Type="http://schemas.openxmlformats.org/officeDocument/2006/relationships/image" Target="../media/image217.png"/><Relationship Id="rId4" Type="http://schemas.openxmlformats.org/officeDocument/2006/relationships/image" Target="../media/image97.png"/><Relationship Id="rId9" Type="http://schemas.openxmlformats.org/officeDocument/2006/relationships/image" Target="../media/image218.png"/></Relationships>
</file>

<file path=ppt/slides/_rels/slide544.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13.png"/><Relationship Id="rId7" Type="http://schemas.openxmlformats.org/officeDocument/2006/relationships/image" Target="../media/image100.png"/><Relationship Id="rId2" Type="http://schemas.openxmlformats.org/officeDocument/2006/relationships/notesSlide" Target="../notesSlides/notesSlide543.xml"/><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10" Type="http://schemas.openxmlformats.org/officeDocument/2006/relationships/image" Target="../media/image215.png"/><Relationship Id="rId4" Type="http://schemas.openxmlformats.org/officeDocument/2006/relationships/image" Target="../media/image97.png"/><Relationship Id="rId9" Type="http://schemas.openxmlformats.org/officeDocument/2006/relationships/image" Target="../media/image218.png"/></Relationships>
</file>

<file path=ppt/slides/_rels/slide545.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13.png"/><Relationship Id="rId7" Type="http://schemas.openxmlformats.org/officeDocument/2006/relationships/image" Target="../media/image100.png"/><Relationship Id="rId2" Type="http://schemas.openxmlformats.org/officeDocument/2006/relationships/notesSlide" Target="../notesSlides/notesSlide544.xml"/><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10" Type="http://schemas.openxmlformats.org/officeDocument/2006/relationships/image" Target="../media/image215.png"/><Relationship Id="rId4" Type="http://schemas.openxmlformats.org/officeDocument/2006/relationships/image" Target="../media/image97.png"/><Relationship Id="rId9" Type="http://schemas.openxmlformats.org/officeDocument/2006/relationships/image" Target="../media/image218.png"/></Relationships>
</file>

<file path=ppt/slides/_rels/slide546.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13.png"/><Relationship Id="rId7" Type="http://schemas.openxmlformats.org/officeDocument/2006/relationships/image" Target="../media/image100.png"/><Relationship Id="rId2" Type="http://schemas.openxmlformats.org/officeDocument/2006/relationships/notesSlide" Target="../notesSlides/notesSlide545.xml"/><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10" Type="http://schemas.openxmlformats.org/officeDocument/2006/relationships/image" Target="../media/image215.png"/><Relationship Id="rId4" Type="http://schemas.openxmlformats.org/officeDocument/2006/relationships/image" Target="../media/image97.png"/><Relationship Id="rId9" Type="http://schemas.openxmlformats.org/officeDocument/2006/relationships/image" Target="../media/image218.png"/></Relationships>
</file>

<file path=ppt/slides/_rels/slide547.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notesSlide" Target="../notesSlides/notesSlide546.xml"/><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8.png"/></Relationships>
</file>

<file path=ppt/slides/_rels/slide548.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97.png"/><Relationship Id="rId7" Type="http://schemas.openxmlformats.org/officeDocument/2006/relationships/image" Target="../media/image172.png"/><Relationship Id="rId2" Type="http://schemas.openxmlformats.org/officeDocument/2006/relationships/notesSlide" Target="../notesSlides/notesSlide547.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173.png"/></Relationships>
</file>

<file path=ppt/slides/_rels/slide549.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13.png"/><Relationship Id="rId7" Type="http://schemas.openxmlformats.org/officeDocument/2006/relationships/image" Target="../media/image100.png"/><Relationship Id="rId2" Type="http://schemas.openxmlformats.org/officeDocument/2006/relationships/notesSlide" Target="../notesSlides/notesSlide548.xml"/><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218.png"/></Relationships>
</file>

<file path=ppt/slides/_rels/slide5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550.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549.xml"/><Relationship Id="rId1" Type="http://schemas.openxmlformats.org/officeDocument/2006/relationships/slideLayout" Target="../slideLayouts/slideLayout3.xml"/></Relationships>
</file>

<file path=ppt/slides/_rels/slide551.xml.rels><?xml version="1.0" encoding="UTF-8" standalone="yes"?>
<Relationships xmlns="http://schemas.openxmlformats.org/package/2006/relationships"><Relationship Id="rId3" Type="http://schemas.openxmlformats.org/officeDocument/2006/relationships/image" Target="../media/image220.png"/><Relationship Id="rId7" Type="http://schemas.openxmlformats.org/officeDocument/2006/relationships/image" Target="../media/image219.png"/><Relationship Id="rId2" Type="http://schemas.openxmlformats.org/officeDocument/2006/relationships/notesSlide" Target="../notesSlides/notesSlide550.xml"/><Relationship Id="rId1" Type="http://schemas.openxmlformats.org/officeDocument/2006/relationships/slideLayout" Target="../slideLayouts/slideLayout1.xml"/><Relationship Id="rId6" Type="http://schemas.openxmlformats.org/officeDocument/2006/relationships/image" Target="../media/image223.png"/><Relationship Id="rId5" Type="http://schemas.openxmlformats.org/officeDocument/2006/relationships/image" Target="../media/image222.png"/><Relationship Id="rId4" Type="http://schemas.openxmlformats.org/officeDocument/2006/relationships/image" Target="../media/image221.png"/></Relationships>
</file>

<file path=ppt/slides/_rels/slide552.xml.rels><?xml version="1.0" encoding="UTF-8" standalone="yes"?>
<Relationships xmlns="http://schemas.openxmlformats.org/package/2006/relationships"><Relationship Id="rId3" Type="http://schemas.openxmlformats.org/officeDocument/2006/relationships/image" Target="../media/image220.png"/><Relationship Id="rId7" Type="http://schemas.openxmlformats.org/officeDocument/2006/relationships/image" Target="../media/image219.png"/><Relationship Id="rId2" Type="http://schemas.openxmlformats.org/officeDocument/2006/relationships/notesSlide" Target="../notesSlides/notesSlide551.xml"/><Relationship Id="rId1" Type="http://schemas.openxmlformats.org/officeDocument/2006/relationships/slideLayout" Target="../slideLayouts/slideLayout1.xml"/><Relationship Id="rId6" Type="http://schemas.openxmlformats.org/officeDocument/2006/relationships/image" Target="../media/image223.png"/><Relationship Id="rId5" Type="http://schemas.openxmlformats.org/officeDocument/2006/relationships/image" Target="../media/image222.png"/><Relationship Id="rId4" Type="http://schemas.openxmlformats.org/officeDocument/2006/relationships/image" Target="../media/image221.png"/></Relationships>
</file>

<file path=ppt/slides/_rels/slide553.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552.xml"/><Relationship Id="rId1" Type="http://schemas.openxmlformats.org/officeDocument/2006/relationships/slideLayout" Target="../slideLayouts/slideLayout3.xml"/><Relationship Id="rId6" Type="http://schemas.openxmlformats.org/officeDocument/2006/relationships/image" Target="../media/image219.png"/><Relationship Id="rId5" Type="http://schemas.openxmlformats.org/officeDocument/2006/relationships/image" Target="../media/image226.png"/><Relationship Id="rId4" Type="http://schemas.openxmlformats.org/officeDocument/2006/relationships/image" Target="../media/image225.png"/></Relationships>
</file>

<file path=ppt/slides/_rels/slide554.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553.xml"/><Relationship Id="rId1" Type="http://schemas.openxmlformats.org/officeDocument/2006/relationships/slideLayout" Target="../slideLayouts/slideLayout3.xml"/><Relationship Id="rId6" Type="http://schemas.openxmlformats.org/officeDocument/2006/relationships/image" Target="../media/image219.png"/><Relationship Id="rId5" Type="http://schemas.openxmlformats.org/officeDocument/2006/relationships/image" Target="../media/image226.png"/><Relationship Id="rId4" Type="http://schemas.openxmlformats.org/officeDocument/2006/relationships/image" Target="../media/image225.png"/></Relationships>
</file>

<file path=ppt/slides/_rels/slide555.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554.xml"/><Relationship Id="rId1" Type="http://schemas.openxmlformats.org/officeDocument/2006/relationships/slideLayout" Target="../slideLayouts/slideLayout3.xml"/><Relationship Id="rId6" Type="http://schemas.openxmlformats.org/officeDocument/2006/relationships/image" Target="../media/image219.png"/><Relationship Id="rId5" Type="http://schemas.openxmlformats.org/officeDocument/2006/relationships/image" Target="../media/image226.png"/><Relationship Id="rId4" Type="http://schemas.openxmlformats.org/officeDocument/2006/relationships/image" Target="../media/image225.png"/></Relationships>
</file>

<file path=ppt/slides/_rels/slide556.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555.xml"/><Relationship Id="rId1" Type="http://schemas.openxmlformats.org/officeDocument/2006/relationships/slideLayout" Target="../slideLayouts/slideLayout3.xml"/><Relationship Id="rId6" Type="http://schemas.openxmlformats.org/officeDocument/2006/relationships/image" Target="../media/image219.png"/><Relationship Id="rId5" Type="http://schemas.openxmlformats.org/officeDocument/2006/relationships/image" Target="../media/image226.png"/><Relationship Id="rId4" Type="http://schemas.openxmlformats.org/officeDocument/2006/relationships/image" Target="../media/image225.png"/></Relationships>
</file>

<file path=ppt/slides/_rels/slide557.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556.xml"/><Relationship Id="rId1" Type="http://schemas.openxmlformats.org/officeDocument/2006/relationships/slideLayout" Target="../slideLayouts/slideLayout3.xml"/><Relationship Id="rId6" Type="http://schemas.openxmlformats.org/officeDocument/2006/relationships/image" Target="../media/image219.png"/><Relationship Id="rId5" Type="http://schemas.openxmlformats.org/officeDocument/2006/relationships/image" Target="../media/image226.png"/><Relationship Id="rId4" Type="http://schemas.openxmlformats.org/officeDocument/2006/relationships/image" Target="../media/image225.png"/></Relationships>
</file>

<file path=ppt/slides/_rels/slide558.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557.xml"/><Relationship Id="rId1" Type="http://schemas.openxmlformats.org/officeDocument/2006/relationships/slideLayout" Target="../slideLayouts/slideLayout3.xml"/><Relationship Id="rId6" Type="http://schemas.openxmlformats.org/officeDocument/2006/relationships/image" Target="../media/image219.png"/><Relationship Id="rId5" Type="http://schemas.openxmlformats.org/officeDocument/2006/relationships/image" Target="../media/image226.png"/><Relationship Id="rId4" Type="http://schemas.openxmlformats.org/officeDocument/2006/relationships/image" Target="../media/image225.png"/></Relationships>
</file>

<file path=ppt/slides/_rels/slide559.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558.xml"/><Relationship Id="rId1" Type="http://schemas.openxmlformats.org/officeDocument/2006/relationships/slideLayout" Target="../slideLayouts/slideLayout3.xml"/><Relationship Id="rId6" Type="http://schemas.openxmlformats.org/officeDocument/2006/relationships/image" Target="../media/image219.png"/><Relationship Id="rId5" Type="http://schemas.openxmlformats.org/officeDocument/2006/relationships/image" Target="../media/image226.png"/><Relationship Id="rId4" Type="http://schemas.openxmlformats.org/officeDocument/2006/relationships/image" Target="../media/image225.png"/></Relationships>
</file>

<file path=ppt/slides/_rels/slide5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560.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559.xml"/><Relationship Id="rId1" Type="http://schemas.openxmlformats.org/officeDocument/2006/relationships/slideLayout" Target="../slideLayouts/slideLayout3.xml"/><Relationship Id="rId6" Type="http://schemas.openxmlformats.org/officeDocument/2006/relationships/image" Target="../media/image219.png"/><Relationship Id="rId5" Type="http://schemas.openxmlformats.org/officeDocument/2006/relationships/image" Target="../media/image226.png"/><Relationship Id="rId4" Type="http://schemas.openxmlformats.org/officeDocument/2006/relationships/image" Target="../media/image225.png"/></Relationships>
</file>

<file path=ppt/slides/_rels/slide561.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560.xml"/><Relationship Id="rId1" Type="http://schemas.openxmlformats.org/officeDocument/2006/relationships/slideLayout" Target="../slideLayouts/slideLayout3.xml"/><Relationship Id="rId6" Type="http://schemas.openxmlformats.org/officeDocument/2006/relationships/image" Target="../media/image219.png"/><Relationship Id="rId5" Type="http://schemas.openxmlformats.org/officeDocument/2006/relationships/image" Target="../media/image226.png"/><Relationship Id="rId4" Type="http://schemas.openxmlformats.org/officeDocument/2006/relationships/image" Target="../media/image225.png"/></Relationships>
</file>

<file path=ppt/slides/_rels/slide562.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561.xml"/><Relationship Id="rId1" Type="http://schemas.openxmlformats.org/officeDocument/2006/relationships/slideLayout" Target="../slideLayouts/slideLayout3.xml"/><Relationship Id="rId6" Type="http://schemas.openxmlformats.org/officeDocument/2006/relationships/image" Target="../media/image219.png"/><Relationship Id="rId5" Type="http://schemas.openxmlformats.org/officeDocument/2006/relationships/image" Target="../media/image226.png"/><Relationship Id="rId4" Type="http://schemas.openxmlformats.org/officeDocument/2006/relationships/image" Target="../media/image225.png"/></Relationships>
</file>

<file path=ppt/slides/_rels/slide563.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562.xml"/><Relationship Id="rId1" Type="http://schemas.openxmlformats.org/officeDocument/2006/relationships/slideLayout" Target="../slideLayouts/slideLayout3.xml"/><Relationship Id="rId6" Type="http://schemas.openxmlformats.org/officeDocument/2006/relationships/image" Target="../media/image219.png"/><Relationship Id="rId5" Type="http://schemas.openxmlformats.org/officeDocument/2006/relationships/image" Target="../media/image226.png"/><Relationship Id="rId4" Type="http://schemas.openxmlformats.org/officeDocument/2006/relationships/image" Target="../media/image225.png"/></Relationships>
</file>

<file path=ppt/slides/_rels/slide564.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563.xml"/><Relationship Id="rId1" Type="http://schemas.openxmlformats.org/officeDocument/2006/relationships/slideLayout" Target="../slideLayouts/slideLayout3.xml"/><Relationship Id="rId6" Type="http://schemas.openxmlformats.org/officeDocument/2006/relationships/image" Target="../media/image219.png"/><Relationship Id="rId5" Type="http://schemas.openxmlformats.org/officeDocument/2006/relationships/image" Target="../media/image226.png"/><Relationship Id="rId4" Type="http://schemas.openxmlformats.org/officeDocument/2006/relationships/image" Target="../media/image225.png"/></Relationships>
</file>

<file path=ppt/slides/_rels/slide565.xml.rels><?xml version="1.0" encoding="UTF-8" standalone="yes"?>
<Relationships xmlns="http://schemas.openxmlformats.org/package/2006/relationships"><Relationship Id="rId8" Type="http://schemas.openxmlformats.org/officeDocument/2006/relationships/image" Target="../media/image231.png"/><Relationship Id="rId13" Type="http://schemas.openxmlformats.org/officeDocument/2006/relationships/image" Target="../media/image234.png"/><Relationship Id="rId3" Type="http://schemas.openxmlformats.org/officeDocument/2006/relationships/image" Target="../media/image223.png"/><Relationship Id="rId7" Type="http://schemas.openxmlformats.org/officeDocument/2006/relationships/image" Target="../media/image230.png"/><Relationship Id="rId12" Type="http://schemas.openxmlformats.org/officeDocument/2006/relationships/image" Target="../media/image113.png"/><Relationship Id="rId2" Type="http://schemas.openxmlformats.org/officeDocument/2006/relationships/notesSlide" Target="../notesSlides/notesSlide564.xml"/><Relationship Id="rId1" Type="http://schemas.openxmlformats.org/officeDocument/2006/relationships/slideLayout" Target="../slideLayouts/slideLayout1.xml"/><Relationship Id="rId6" Type="http://schemas.openxmlformats.org/officeDocument/2006/relationships/image" Target="../media/image229.png"/><Relationship Id="rId11" Type="http://schemas.openxmlformats.org/officeDocument/2006/relationships/image" Target="../media/image112.png"/><Relationship Id="rId5" Type="http://schemas.openxmlformats.org/officeDocument/2006/relationships/image" Target="../media/image228.png"/><Relationship Id="rId10" Type="http://schemas.openxmlformats.org/officeDocument/2006/relationships/image" Target="../media/image233.png"/><Relationship Id="rId4" Type="http://schemas.openxmlformats.org/officeDocument/2006/relationships/image" Target="../media/image227.png"/><Relationship Id="rId9" Type="http://schemas.openxmlformats.org/officeDocument/2006/relationships/image" Target="../media/image232.png"/><Relationship Id="rId14" Type="http://schemas.openxmlformats.org/officeDocument/2006/relationships/image" Target="../media/image219.png"/></Relationships>
</file>

<file path=ppt/slides/_rels/slide566.xml.rels><?xml version="1.0" encoding="UTF-8" standalone="yes"?>
<Relationships xmlns="http://schemas.openxmlformats.org/package/2006/relationships"><Relationship Id="rId3" Type="http://schemas.openxmlformats.org/officeDocument/2006/relationships/image" Target="../media/image226.png"/><Relationship Id="rId7" Type="http://schemas.openxmlformats.org/officeDocument/2006/relationships/image" Target="../media/image234.png"/><Relationship Id="rId2" Type="http://schemas.openxmlformats.org/officeDocument/2006/relationships/notesSlide" Target="../notesSlides/notesSlide565.xml"/><Relationship Id="rId1" Type="http://schemas.openxmlformats.org/officeDocument/2006/relationships/slideLayout" Target="../slideLayouts/slideLayout3.xml"/><Relationship Id="rId6" Type="http://schemas.openxmlformats.org/officeDocument/2006/relationships/image" Target="../media/image233.png"/><Relationship Id="rId5" Type="http://schemas.openxmlformats.org/officeDocument/2006/relationships/image" Target="../media/image230.png"/><Relationship Id="rId4" Type="http://schemas.openxmlformats.org/officeDocument/2006/relationships/image" Target="../media/image229.png"/></Relationships>
</file>

<file path=ppt/slides/_rels/slide567.xml.rels><?xml version="1.0" encoding="UTF-8" standalone="yes"?>
<Relationships xmlns="http://schemas.openxmlformats.org/package/2006/relationships"><Relationship Id="rId3" Type="http://schemas.openxmlformats.org/officeDocument/2006/relationships/image" Target="../media/image226.png"/><Relationship Id="rId7" Type="http://schemas.openxmlformats.org/officeDocument/2006/relationships/image" Target="../media/image234.png"/><Relationship Id="rId2" Type="http://schemas.openxmlformats.org/officeDocument/2006/relationships/notesSlide" Target="../notesSlides/notesSlide566.xml"/><Relationship Id="rId1" Type="http://schemas.openxmlformats.org/officeDocument/2006/relationships/slideLayout" Target="../slideLayouts/slideLayout3.xml"/><Relationship Id="rId6" Type="http://schemas.openxmlformats.org/officeDocument/2006/relationships/image" Target="../media/image233.png"/><Relationship Id="rId5" Type="http://schemas.openxmlformats.org/officeDocument/2006/relationships/image" Target="../media/image230.png"/><Relationship Id="rId4" Type="http://schemas.openxmlformats.org/officeDocument/2006/relationships/image" Target="../media/image229.png"/></Relationships>
</file>

<file path=ppt/slides/_rels/slide568.xml.rels><?xml version="1.0" encoding="UTF-8" standalone="yes"?>
<Relationships xmlns="http://schemas.openxmlformats.org/package/2006/relationships"><Relationship Id="rId3" Type="http://schemas.openxmlformats.org/officeDocument/2006/relationships/image" Target="../media/image226.png"/><Relationship Id="rId7" Type="http://schemas.openxmlformats.org/officeDocument/2006/relationships/image" Target="../media/image234.png"/><Relationship Id="rId2" Type="http://schemas.openxmlformats.org/officeDocument/2006/relationships/notesSlide" Target="../notesSlides/notesSlide567.xml"/><Relationship Id="rId1" Type="http://schemas.openxmlformats.org/officeDocument/2006/relationships/slideLayout" Target="../slideLayouts/slideLayout3.xml"/><Relationship Id="rId6" Type="http://schemas.openxmlformats.org/officeDocument/2006/relationships/image" Target="../media/image233.png"/><Relationship Id="rId5" Type="http://schemas.openxmlformats.org/officeDocument/2006/relationships/image" Target="../media/image230.png"/><Relationship Id="rId4" Type="http://schemas.openxmlformats.org/officeDocument/2006/relationships/image" Target="../media/image229.png"/></Relationships>
</file>

<file path=ppt/slides/_rels/slide569.xml.rels><?xml version="1.0" encoding="UTF-8" standalone="yes"?>
<Relationships xmlns="http://schemas.openxmlformats.org/package/2006/relationships"><Relationship Id="rId3" Type="http://schemas.openxmlformats.org/officeDocument/2006/relationships/image" Target="../media/image226.png"/><Relationship Id="rId7" Type="http://schemas.openxmlformats.org/officeDocument/2006/relationships/image" Target="../media/image234.png"/><Relationship Id="rId2" Type="http://schemas.openxmlformats.org/officeDocument/2006/relationships/notesSlide" Target="../notesSlides/notesSlide568.xml"/><Relationship Id="rId1" Type="http://schemas.openxmlformats.org/officeDocument/2006/relationships/slideLayout" Target="../slideLayouts/slideLayout3.xml"/><Relationship Id="rId6" Type="http://schemas.openxmlformats.org/officeDocument/2006/relationships/image" Target="../media/image233.png"/><Relationship Id="rId5" Type="http://schemas.openxmlformats.org/officeDocument/2006/relationships/image" Target="../media/image230.png"/><Relationship Id="rId4" Type="http://schemas.openxmlformats.org/officeDocument/2006/relationships/image" Target="../media/image229.png"/></Relationships>
</file>

<file path=ppt/slides/_rels/slide5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570.xml.rels><?xml version="1.0" encoding="UTF-8" standalone="yes"?>
<Relationships xmlns="http://schemas.openxmlformats.org/package/2006/relationships"><Relationship Id="rId3" Type="http://schemas.openxmlformats.org/officeDocument/2006/relationships/image" Target="../media/image226.png"/><Relationship Id="rId7" Type="http://schemas.openxmlformats.org/officeDocument/2006/relationships/image" Target="../media/image234.png"/><Relationship Id="rId2" Type="http://schemas.openxmlformats.org/officeDocument/2006/relationships/notesSlide" Target="../notesSlides/notesSlide569.xml"/><Relationship Id="rId1" Type="http://schemas.openxmlformats.org/officeDocument/2006/relationships/slideLayout" Target="../slideLayouts/slideLayout3.xml"/><Relationship Id="rId6" Type="http://schemas.openxmlformats.org/officeDocument/2006/relationships/image" Target="../media/image233.png"/><Relationship Id="rId5" Type="http://schemas.openxmlformats.org/officeDocument/2006/relationships/image" Target="../media/image230.png"/><Relationship Id="rId4" Type="http://schemas.openxmlformats.org/officeDocument/2006/relationships/image" Target="../media/image229.png"/></Relationships>
</file>

<file path=ppt/slides/_rels/slide571.xml.rels><?xml version="1.0" encoding="UTF-8" standalone="yes"?>
<Relationships xmlns="http://schemas.openxmlformats.org/package/2006/relationships"><Relationship Id="rId3" Type="http://schemas.openxmlformats.org/officeDocument/2006/relationships/image" Target="../media/image226.png"/><Relationship Id="rId7" Type="http://schemas.openxmlformats.org/officeDocument/2006/relationships/image" Target="../media/image234.png"/><Relationship Id="rId2" Type="http://schemas.openxmlformats.org/officeDocument/2006/relationships/notesSlide" Target="../notesSlides/notesSlide570.xml"/><Relationship Id="rId1" Type="http://schemas.openxmlformats.org/officeDocument/2006/relationships/slideLayout" Target="../slideLayouts/slideLayout3.xml"/><Relationship Id="rId6" Type="http://schemas.openxmlformats.org/officeDocument/2006/relationships/image" Target="../media/image233.png"/><Relationship Id="rId5" Type="http://schemas.openxmlformats.org/officeDocument/2006/relationships/image" Target="../media/image230.png"/><Relationship Id="rId4" Type="http://schemas.openxmlformats.org/officeDocument/2006/relationships/image" Target="../media/image229.png"/></Relationships>
</file>

<file path=ppt/slides/_rels/slide572.xml.rels><?xml version="1.0" encoding="UTF-8" standalone="yes"?>
<Relationships xmlns="http://schemas.openxmlformats.org/package/2006/relationships"><Relationship Id="rId3" Type="http://schemas.openxmlformats.org/officeDocument/2006/relationships/image" Target="../media/image226.png"/><Relationship Id="rId7" Type="http://schemas.openxmlformats.org/officeDocument/2006/relationships/image" Target="../media/image234.png"/><Relationship Id="rId2" Type="http://schemas.openxmlformats.org/officeDocument/2006/relationships/notesSlide" Target="../notesSlides/notesSlide571.xml"/><Relationship Id="rId1" Type="http://schemas.openxmlformats.org/officeDocument/2006/relationships/slideLayout" Target="../slideLayouts/slideLayout3.xml"/><Relationship Id="rId6" Type="http://schemas.openxmlformats.org/officeDocument/2006/relationships/image" Target="../media/image233.png"/><Relationship Id="rId5" Type="http://schemas.openxmlformats.org/officeDocument/2006/relationships/image" Target="../media/image230.png"/><Relationship Id="rId4" Type="http://schemas.openxmlformats.org/officeDocument/2006/relationships/image" Target="../media/image229.png"/></Relationships>
</file>

<file path=ppt/slides/_rels/slide573.xml.rels><?xml version="1.0" encoding="UTF-8" standalone="yes"?>
<Relationships xmlns="http://schemas.openxmlformats.org/package/2006/relationships"><Relationship Id="rId3" Type="http://schemas.openxmlformats.org/officeDocument/2006/relationships/image" Target="../media/image226.png"/><Relationship Id="rId7" Type="http://schemas.openxmlformats.org/officeDocument/2006/relationships/image" Target="../media/image234.png"/><Relationship Id="rId2" Type="http://schemas.openxmlformats.org/officeDocument/2006/relationships/notesSlide" Target="../notesSlides/notesSlide572.xml"/><Relationship Id="rId1" Type="http://schemas.openxmlformats.org/officeDocument/2006/relationships/slideLayout" Target="../slideLayouts/slideLayout3.xml"/><Relationship Id="rId6" Type="http://schemas.openxmlformats.org/officeDocument/2006/relationships/image" Target="../media/image233.png"/><Relationship Id="rId5" Type="http://schemas.openxmlformats.org/officeDocument/2006/relationships/image" Target="../media/image230.png"/><Relationship Id="rId4" Type="http://schemas.openxmlformats.org/officeDocument/2006/relationships/image" Target="../media/image229.png"/></Relationships>
</file>

<file path=ppt/slides/_rels/slide574.xml.rels><?xml version="1.0" encoding="UTF-8" standalone="yes"?>
<Relationships xmlns="http://schemas.openxmlformats.org/package/2006/relationships"><Relationship Id="rId3" Type="http://schemas.openxmlformats.org/officeDocument/2006/relationships/image" Target="../media/image226.png"/><Relationship Id="rId7" Type="http://schemas.openxmlformats.org/officeDocument/2006/relationships/image" Target="../media/image234.png"/><Relationship Id="rId2" Type="http://schemas.openxmlformats.org/officeDocument/2006/relationships/notesSlide" Target="../notesSlides/notesSlide573.xml"/><Relationship Id="rId1" Type="http://schemas.openxmlformats.org/officeDocument/2006/relationships/slideLayout" Target="../slideLayouts/slideLayout3.xml"/><Relationship Id="rId6" Type="http://schemas.openxmlformats.org/officeDocument/2006/relationships/image" Target="../media/image233.png"/><Relationship Id="rId5" Type="http://schemas.openxmlformats.org/officeDocument/2006/relationships/image" Target="../media/image230.png"/><Relationship Id="rId4" Type="http://schemas.openxmlformats.org/officeDocument/2006/relationships/image" Target="../media/image229.png"/></Relationships>
</file>

<file path=ppt/slides/_rels/slide575.xml.rels><?xml version="1.0" encoding="UTF-8" standalone="yes"?>
<Relationships xmlns="http://schemas.openxmlformats.org/package/2006/relationships"><Relationship Id="rId3" Type="http://schemas.openxmlformats.org/officeDocument/2006/relationships/image" Target="../media/image226.png"/><Relationship Id="rId7" Type="http://schemas.openxmlformats.org/officeDocument/2006/relationships/image" Target="../media/image234.png"/><Relationship Id="rId2" Type="http://schemas.openxmlformats.org/officeDocument/2006/relationships/notesSlide" Target="../notesSlides/notesSlide574.xml"/><Relationship Id="rId1" Type="http://schemas.openxmlformats.org/officeDocument/2006/relationships/slideLayout" Target="../slideLayouts/slideLayout3.xml"/><Relationship Id="rId6" Type="http://schemas.openxmlformats.org/officeDocument/2006/relationships/image" Target="../media/image233.png"/><Relationship Id="rId5" Type="http://schemas.openxmlformats.org/officeDocument/2006/relationships/image" Target="../media/image230.png"/><Relationship Id="rId4" Type="http://schemas.openxmlformats.org/officeDocument/2006/relationships/image" Target="../media/image229.png"/></Relationships>
</file>

<file path=ppt/slides/_rels/slide576.xml.rels><?xml version="1.0" encoding="UTF-8" standalone="yes"?>
<Relationships xmlns="http://schemas.openxmlformats.org/package/2006/relationships"><Relationship Id="rId3" Type="http://schemas.openxmlformats.org/officeDocument/2006/relationships/image" Target="../media/image226.png"/><Relationship Id="rId7" Type="http://schemas.openxmlformats.org/officeDocument/2006/relationships/image" Target="../media/image234.png"/><Relationship Id="rId2" Type="http://schemas.openxmlformats.org/officeDocument/2006/relationships/notesSlide" Target="../notesSlides/notesSlide575.xml"/><Relationship Id="rId1" Type="http://schemas.openxmlformats.org/officeDocument/2006/relationships/slideLayout" Target="../slideLayouts/slideLayout3.xml"/><Relationship Id="rId6" Type="http://schemas.openxmlformats.org/officeDocument/2006/relationships/image" Target="../media/image233.png"/><Relationship Id="rId5" Type="http://schemas.openxmlformats.org/officeDocument/2006/relationships/image" Target="../media/image230.png"/><Relationship Id="rId4" Type="http://schemas.openxmlformats.org/officeDocument/2006/relationships/image" Target="../media/image229.png"/></Relationships>
</file>

<file path=ppt/slides/_rels/slide577.xml.rels><?xml version="1.0" encoding="UTF-8" standalone="yes"?>
<Relationships xmlns="http://schemas.openxmlformats.org/package/2006/relationships"><Relationship Id="rId3" Type="http://schemas.openxmlformats.org/officeDocument/2006/relationships/image" Target="../media/image226.png"/><Relationship Id="rId7" Type="http://schemas.openxmlformats.org/officeDocument/2006/relationships/image" Target="../media/image234.png"/><Relationship Id="rId2" Type="http://schemas.openxmlformats.org/officeDocument/2006/relationships/notesSlide" Target="../notesSlides/notesSlide576.xml"/><Relationship Id="rId1" Type="http://schemas.openxmlformats.org/officeDocument/2006/relationships/slideLayout" Target="../slideLayouts/slideLayout3.xml"/><Relationship Id="rId6" Type="http://schemas.openxmlformats.org/officeDocument/2006/relationships/image" Target="../media/image233.png"/><Relationship Id="rId5" Type="http://schemas.openxmlformats.org/officeDocument/2006/relationships/image" Target="../media/image230.png"/><Relationship Id="rId4" Type="http://schemas.openxmlformats.org/officeDocument/2006/relationships/image" Target="../media/image229.png"/></Relationships>
</file>

<file path=ppt/slides/_rels/slide578.xml.rels><?xml version="1.0" encoding="UTF-8" standalone="yes"?>
<Relationships xmlns="http://schemas.openxmlformats.org/package/2006/relationships"><Relationship Id="rId3" Type="http://schemas.openxmlformats.org/officeDocument/2006/relationships/image" Target="../media/image226.png"/><Relationship Id="rId7" Type="http://schemas.openxmlformats.org/officeDocument/2006/relationships/image" Target="../media/image234.png"/><Relationship Id="rId2" Type="http://schemas.openxmlformats.org/officeDocument/2006/relationships/notesSlide" Target="../notesSlides/notesSlide577.xml"/><Relationship Id="rId1" Type="http://schemas.openxmlformats.org/officeDocument/2006/relationships/slideLayout" Target="../slideLayouts/slideLayout3.xml"/><Relationship Id="rId6" Type="http://schemas.openxmlformats.org/officeDocument/2006/relationships/image" Target="../media/image233.png"/><Relationship Id="rId5" Type="http://schemas.openxmlformats.org/officeDocument/2006/relationships/image" Target="../media/image230.png"/><Relationship Id="rId4" Type="http://schemas.openxmlformats.org/officeDocument/2006/relationships/image" Target="../media/image229.png"/></Relationships>
</file>

<file path=ppt/slides/_rels/slide579.xml.rels><?xml version="1.0" encoding="UTF-8" standalone="yes"?>
<Relationships xmlns="http://schemas.openxmlformats.org/package/2006/relationships"><Relationship Id="rId3" Type="http://schemas.openxmlformats.org/officeDocument/2006/relationships/image" Target="../media/image226.png"/><Relationship Id="rId7" Type="http://schemas.openxmlformats.org/officeDocument/2006/relationships/image" Target="../media/image234.png"/><Relationship Id="rId2" Type="http://schemas.openxmlformats.org/officeDocument/2006/relationships/notesSlide" Target="../notesSlides/notesSlide578.xml"/><Relationship Id="rId1" Type="http://schemas.openxmlformats.org/officeDocument/2006/relationships/slideLayout" Target="../slideLayouts/slideLayout3.xml"/><Relationship Id="rId6" Type="http://schemas.openxmlformats.org/officeDocument/2006/relationships/image" Target="../media/image233.png"/><Relationship Id="rId5" Type="http://schemas.openxmlformats.org/officeDocument/2006/relationships/image" Target="../media/image230.png"/><Relationship Id="rId4" Type="http://schemas.openxmlformats.org/officeDocument/2006/relationships/image" Target="../media/image229.png"/></Relationships>
</file>

<file path=ppt/slides/_rels/slide5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580.xml.rels><?xml version="1.0" encoding="UTF-8" standalone="yes"?>
<Relationships xmlns="http://schemas.openxmlformats.org/package/2006/relationships"><Relationship Id="rId3" Type="http://schemas.openxmlformats.org/officeDocument/2006/relationships/image" Target="../media/image226.png"/><Relationship Id="rId7" Type="http://schemas.openxmlformats.org/officeDocument/2006/relationships/image" Target="../media/image234.png"/><Relationship Id="rId2" Type="http://schemas.openxmlformats.org/officeDocument/2006/relationships/notesSlide" Target="../notesSlides/notesSlide579.xml"/><Relationship Id="rId1" Type="http://schemas.openxmlformats.org/officeDocument/2006/relationships/slideLayout" Target="../slideLayouts/slideLayout3.xml"/><Relationship Id="rId6" Type="http://schemas.openxmlformats.org/officeDocument/2006/relationships/image" Target="../media/image233.png"/><Relationship Id="rId5" Type="http://schemas.openxmlformats.org/officeDocument/2006/relationships/image" Target="../media/image230.png"/><Relationship Id="rId4" Type="http://schemas.openxmlformats.org/officeDocument/2006/relationships/image" Target="../media/image229.png"/></Relationships>
</file>

<file path=ppt/slides/_rels/slide581.xml.rels><?xml version="1.0" encoding="UTF-8" standalone="yes"?>
<Relationships xmlns="http://schemas.openxmlformats.org/package/2006/relationships"><Relationship Id="rId3" Type="http://schemas.openxmlformats.org/officeDocument/2006/relationships/image" Target="../media/image226.png"/><Relationship Id="rId7" Type="http://schemas.openxmlformats.org/officeDocument/2006/relationships/image" Target="../media/image234.png"/><Relationship Id="rId2" Type="http://schemas.openxmlformats.org/officeDocument/2006/relationships/notesSlide" Target="../notesSlides/notesSlide580.xml"/><Relationship Id="rId1" Type="http://schemas.openxmlformats.org/officeDocument/2006/relationships/slideLayout" Target="../slideLayouts/slideLayout3.xml"/><Relationship Id="rId6" Type="http://schemas.openxmlformats.org/officeDocument/2006/relationships/image" Target="../media/image233.png"/><Relationship Id="rId5" Type="http://schemas.openxmlformats.org/officeDocument/2006/relationships/image" Target="../media/image230.png"/><Relationship Id="rId4" Type="http://schemas.openxmlformats.org/officeDocument/2006/relationships/image" Target="../media/image229.png"/></Relationships>
</file>

<file path=ppt/slides/_rels/slide582.xml.rels><?xml version="1.0" encoding="UTF-8" standalone="yes"?>
<Relationships xmlns="http://schemas.openxmlformats.org/package/2006/relationships"><Relationship Id="rId3" Type="http://schemas.openxmlformats.org/officeDocument/2006/relationships/image" Target="../media/image226.png"/><Relationship Id="rId7" Type="http://schemas.openxmlformats.org/officeDocument/2006/relationships/image" Target="../media/image234.png"/><Relationship Id="rId2" Type="http://schemas.openxmlformats.org/officeDocument/2006/relationships/notesSlide" Target="../notesSlides/notesSlide581.xml"/><Relationship Id="rId1" Type="http://schemas.openxmlformats.org/officeDocument/2006/relationships/slideLayout" Target="../slideLayouts/slideLayout3.xml"/><Relationship Id="rId6" Type="http://schemas.openxmlformats.org/officeDocument/2006/relationships/image" Target="../media/image233.png"/><Relationship Id="rId5" Type="http://schemas.openxmlformats.org/officeDocument/2006/relationships/image" Target="../media/image230.png"/><Relationship Id="rId4" Type="http://schemas.openxmlformats.org/officeDocument/2006/relationships/image" Target="../media/image229.png"/></Relationships>
</file>

<file path=ppt/slides/_rels/slide583.xml.rels><?xml version="1.0" encoding="UTF-8" standalone="yes"?>
<Relationships xmlns="http://schemas.openxmlformats.org/package/2006/relationships"><Relationship Id="rId3" Type="http://schemas.openxmlformats.org/officeDocument/2006/relationships/image" Target="../media/image226.png"/><Relationship Id="rId7" Type="http://schemas.openxmlformats.org/officeDocument/2006/relationships/image" Target="../media/image234.png"/><Relationship Id="rId2" Type="http://schemas.openxmlformats.org/officeDocument/2006/relationships/notesSlide" Target="../notesSlides/notesSlide582.xml"/><Relationship Id="rId1" Type="http://schemas.openxmlformats.org/officeDocument/2006/relationships/slideLayout" Target="../slideLayouts/slideLayout3.xml"/><Relationship Id="rId6" Type="http://schemas.openxmlformats.org/officeDocument/2006/relationships/image" Target="../media/image233.png"/><Relationship Id="rId5" Type="http://schemas.openxmlformats.org/officeDocument/2006/relationships/image" Target="../media/image230.png"/><Relationship Id="rId4" Type="http://schemas.openxmlformats.org/officeDocument/2006/relationships/image" Target="../media/image229.png"/></Relationships>
</file>

<file path=ppt/slides/_rels/slide584.xml.rels><?xml version="1.0" encoding="UTF-8" standalone="yes"?>
<Relationships xmlns="http://schemas.openxmlformats.org/package/2006/relationships"><Relationship Id="rId8" Type="http://schemas.openxmlformats.org/officeDocument/2006/relationships/image" Target="../media/image237.png"/><Relationship Id="rId3" Type="http://schemas.openxmlformats.org/officeDocument/2006/relationships/image" Target="../media/image235.png"/><Relationship Id="rId7" Type="http://schemas.openxmlformats.org/officeDocument/2006/relationships/image" Target="../media/image236.png"/><Relationship Id="rId2" Type="http://schemas.openxmlformats.org/officeDocument/2006/relationships/notesSlide" Target="../notesSlides/notesSlide583.xml"/><Relationship Id="rId1" Type="http://schemas.openxmlformats.org/officeDocument/2006/relationships/slideLayout" Target="../slideLayouts/slideLayout1.xml"/><Relationship Id="rId6" Type="http://schemas.openxmlformats.org/officeDocument/2006/relationships/image" Target="../media/image113.png"/><Relationship Id="rId11" Type="http://schemas.openxmlformats.org/officeDocument/2006/relationships/image" Target="../media/image240.png"/><Relationship Id="rId5" Type="http://schemas.openxmlformats.org/officeDocument/2006/relationships/image" Target="../media/image112.png"/><Relationship Id="rId10" Type="http://schemas.openxmlformats.org/officeDocument/2006/relationships/image" Target="../media/image239.png"/><Relationship Id="rId4" Type="http://schemas.openxmlformats.org/officeDocument/2006/relationships/image" Target="../media/image219.png"/><Relationship Id="rId9" Type="http://schemas.openxmlformats.org/officeDocument/2006/relationships/image" Target="../media/image238.png"/></Relationships>
</file>

<file path=ppt/slides/_rels/slide585.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584.xml"/><Relationship Id="rId1" Type="http://schemas.openxmlformats.org/officeDocument/2006/relationships/slideLayout" Target="../slideLayouts/slideLayout3.xml"/><Relationship Id="rId6" Type="http://schemas.openxmlformats.org/officeDocument/2006/relationships/image" Target="../media/image238.png"/><Relationship Id="rId5" Type="http://schemas.openxmlformats.org/officeDocument/2006/relationships/image" Target="../media/image237.png"/><Relationship Id="rId4" Type="http://schemas.openxmlformats.org/officeDocument/2006/relationships/image" Target="../media/image236.png"/></Relationships>
</file>

<file path=ppt/slides/_rels/slide586.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585.xml"/><Relationship Id="rId1" Type="http://schemas.openxmlformats.org/officeDocument/2006/relationships/slideLayout" Target="../slideLayouts/slideLayout3.xml"/><Relationship Id="rId6" Type="http://schemas.openxmlformats.org/officeDocument/2006/relationships/image" Target="../media/image238.png"/><Relationship Id="rId5" Type="http://schemas.openxmlformats.org/officeDocument/2006/relationships/image" Target="../media/image237.png"/><Relationship Id="rId4" Type="http://schemas.openxmlformats.org/officeDocument/2006/relationships/image" Target="../media/image236.png"/></Relationships>
</file>

<file path=ppt/slides/_rels/slide587.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586.xml"/><Relationship Id="rId1" Type="http://schemas.openxmlformats.org/officeDocument/2006/relationships/slideLayout" Target="../slideLayouts/slideLayout3.xml"/><Relationship Id="rId6" Type="http://schemas.openxmlformats.org/officeDocument/2006/relationships/image" Target="../media/image238.png"/><Relationship Id="rId5" Type="http://schemas.openxmlformats.org/officeDocument/2006/relationships/image" Target="../media/image237.png"/><Relationship Id="rId4" Type="http://schemas.openxmlformats.org/officeDocument/2006/relationships/image" Target="../media/image236.png"/></Relationships>
</file>

<file path=ppt/slides/_rels/slide588.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587.xml"/><Relationship Id="rId1" Type="http://schemas.openxmlformats.org/officeDocument/2006/relationships/slideLayout" Target="../slideLayouts/slideLayout3.xml"/><Relationship Id="rId6" Type="http://schemas.openxmlformats.org/officeDocument/2006/relationships/image" Target="../media/image238.png"/><Relationship Id="rId5" Type="http://schemas.openxmlformats.org/officeDocument/2006/relationships/image" Target="../media/image237.png"/><Relationship Id="rId4" Type="http://schemas.openxmlformats.org/officeDocument/2006/relationships/image" Target="../media/image236.png"/></Relationships>
</file>

<file path=ppt/slides/_rels/slide589.xml.rels><?xml version="1.0" encoding="UTF-8" standalone="yes"?>
<Relationships xmlns="http://schemas.openxmlformats.org/package/2006/relationships"><Relationship Id="rId3" Type="http://schemas.openxmlformats.org/officeDocument/2006/relationships/image" Target="../media/image242.png"/><Relationship Id="rId7" Type="http://schemas.openxmlformats.org/officeDocument/2006/relationships/image" Target="../media/image234.png"/><Relationship Id="rId2" Type="http://schemas.openxmlformats.org/officeDocument/2006/relationships/notesSlide" Target="../notesSlides/notesSlide588.xml"/><Relationship Id="rId1" Type="http://schemas.openxmlformats.org/officeDocument/2006/relationships/slideLayout" Target="../slideLayouts/slideLayout3.xml"/><Relationship Id="rId6" Type="http://schemas.openxmlformats.org/officeDocument/2006/relationships/image" Target="../media/image233.png"/><Relationship Id="rId5" Type="http://schemas.openxmlformats.org/officeDocument/2006/relationships/image" Target="../media/image230.png"/><Relationship Id="rId4" Type="http://schemas.openxmlformats.org/officeDocument/2006/relationships/image" Target="../media/image229.png"/></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0.xml.rels><?xml version="1.0" encoding="UTF-8" standalone="yes"?>
<Relationships xmlns="http://schemas.openxmlformats.org/package/2006/relationships"><Relationship Id="rId3" Type="http://schemas.openxmlformats.org/officeDocument/2006/relationships/image" Target="../media/image242.png"/><Relationship Id="rId7" Type="http://schemas.openxmlformats.org/officeDocument/2006/relationships/image" Target="../media/image234.png"/><Relationship Id="rId2" Type="http://schemas.openxmlformats.org/officeDocument/2006/relationships/notesSlide" Target="../notesSlides/notesSlide589.xml"/><Relationship Id="rId1" Type="http://schemas.openxmlformats.org/officeDocument/2006/relationships/slideLayout" Target="../slideLayouts/slideLayout3.xml"/><Relationship Id="rId6" Type="http://schemas.openxmlformats.org/officeDocument/2006/relationships/image" Target="../media/image233.png"/><Relationship Id="rId5" Type="http://schemas.openxmlformats.org/officeDocument/2006/relationships/image" Target="../media/image230.png"/><Relationship Id="rId4" Type="http://schemas.openxmlformats.org/officeDocument/2006/relationships/image" Target="../media/image229.png"/></Relationships>
</file>

<file path=ppt/slides/_rels/slide591.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233.png"/><Relationship Id="rId3" Type="http://schemas.openxmlformats.org/officeDocument/2006/relationships/image" Target="../media/image242.png"/><Relationship Id="rId7" Type="http://schemas.openxmlformats.org/officeDocument/2006/relationships/image" Target="../media/image100.png"/><Relationship Id="rId12" Type="http://schemas.openxmlformats.org/officeDocument/2006/relationships/image" Target="../media/image230.png"/><Relationship Id="rId2" Type="http://schemas.openxmlformats.org/officeDocument/2006/relationships/notesSlide" Target="../notesSlides/notesSlide590.xml"/><Relationship Id="rId1" Type="http://schemas.openxmlformats.org/officeDocument/2006/relationships/slideLayout" Target="../slideLayouts/slideLayout3.xml"/><Relationship Id="rId6" Type="http://schemas.openxmlformats.org/officeDocument/2006/relationships/image" Target="../media/image99.png"/><Relationship Id="rId11" Type="http://schemas.openxmlformats.org/officeDocument/2006/relationships/image" Target="../media/image229.png"/><Relationship Id="rId5" Type="http://schemas.openxmlformats.org/officeDocument/2006/relationships/image" Target="../media/image98.png"/><Relationship Id="rId10" Type="http://schemas.openxmlformats.org/officeDocument/2006/relationships/image" Target="../media/image132.png"/><Relationship Id="rId4" Type="http://schemas.openxmlformats.org/officeDocument/2006/relationships/image" Target="../media/image97.png"/><Relationship Id="rId9" Type="http://schemas.openxmlformats.org/officeDocument/2006/relationships/image" Target="../media/image243.png"/><Relationship Id="rId14" Type="http://schemas.openxmlformats.org/officeDocument/2006/relationships/image" Target="../media/image234.png"/></Relationships>
</file>

<file path=ppt/slides/_rels/slide592.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233.png"/><Relationship Id="rId3" Type="http://schemas.openxmlformats.org/officeDocument/2006/relationships/image" Target="../media/image242.png"/><Relationship Id="rId7" Type="http://schemas.openxmlformats.org/officeDocument/2006/relationships/image" Target="../media/image100.png"/><Relationship Id="rId12" Type="http://schemas.openxmlformats.org/officeDocument/2006/relationships/image" Target="../media/image230.png"/><Relationship Id="rId2" Type="http://schemas.openxmlformats.org/officeDocument/2006/relationships/notesSlide" Target="../notesSlides/notesSlide591.xml"/><Relationship Id="rId1" Type="http://schemas.openxmlformats.org/officeDocument/2006/relationships/slideLayout" Target="../slideLayouts/slideLayout3.xml"/><Relationship Id="rId6" Type="http://schemas.openxmlformats.org/officeDocument/2006/relationships/image" Target="../media/image99.png"/><Relationship Id="rId11" Type="http://schemas.openxmlformats.org/officeDocument/2006/relationships/image" Target="../media/image229.png"/><Relationship Id="rId5" Type="http://schemas.openxmlformats.org/officeDocument/2006/relationships/image" Target="../media/image98.png"/><Relationship Id="rId10" Type="http://schemas.openxmlformats.org/officeDocument/2006/relationships/image" Target="../media/image132.png"/><Relationship Id="rId4" Type="http://schemas.openxmlformats.org/officeDocument/2006/relationships/image" Target="../media/image97.png"/><Relationship Id="rId9" Type="http://schemas.openxmlformats.org/officeDocument/2006/relationships/image" Target="../media/image243.png"/><Relationship Id="rId14" Type="http://schemas.openxmlformats.org/officeDocument/2006/relationships/image" Target="../media/image234.png"/></Relationships>
</file>

<file path=ppt/slides/_rels/slide593.xml.rels><?xml version="1.0" encoding="UTF-8" standalone="yes"?>
<Relationships xmlns="http://schemas.openxmlformats.org/package/2006/relationships"><Relationship Id="rId8" Type="http://schemas.openxmlformats.org/officeDocument/2006/relationships/image" Target="../media/image242.png"/><Relationship Id="rId13" Type="http://schemas.openxmlformats.org/officeDocument/2006/relationships/image" Target="../media/image233.png"/><Relationship Id="rId3" Type="http://schemas.openxmlformats.org/officeDocument/2006/relationships/image" Target="../media/image97.png"/><Relationship Id="rId7" Type="http://schemas.openxmlformats.org/officeDocument/2006/relationships/image" Target="../media/image108.png"/><Relationship Id="rId12" Type="http://schemas.openxmlformats.org/officeDocument/2006/relationships/image" Target="../media/image230.png"/><Relationship Id="rId2" Type="http://schemas.openxmlformats.org/officeDocument/2006/relationships/notesSlide" Target="../notesSlides/notesSlide592.xml"/><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229.png"/><Relationship Id="rId5" Type="http://schemas.openxmlformats.org/officeDocument/2006/relationships/image" Target="../media/image99.png"/><Relationship Id="rId10" Type="http://schemas.openxmlformats.org/officeDocument/2006/relationships/image" Target="../media/image132.png"/><Relationship Id="rId4" Type="http://schemas.openxmlformats.org/officeDocument/2006/relationships/image" Target="../media/image98.png"/><Relationship Id="rId9" Type="http://schemas.openxmlformats.org/officeDocument/2006/relationships/image" Target="../media/image243.png"/><Relationship Id="rId14" Type="http://schemas.openxmlformats.org/officeDocument/2006/relationships/image" Target="../media/image234.png"/></Relationships>
</file>

<file path=ppt/slides/_rels/slide594.xml.rels><?xml version="1.0" encoding="UTF-8" standalone="yes"?>
<Relationships xmlns="http://schemas.openxmlformats.org/package/2006/relationships"><Relationship Id="rId8" Type="http://schemas.openxmlformats.org/officeDocument/2006/relationships/image" Target="../media/image242.png"/><Relationship Id="rId13" Type="http://schemas.openxmlformats.org/officeDocument/2006/relationships/image" Target="../media/image233.png"/><Relationship Id="rId3" Type="http://schemas.openxmlformats.org/officeDocument/2006/relationships/image" Target="../media/image97.png"/><Relationship Id="rId7" Type="http://schemas.openxmlformats.org/officeDocument/2006/relationships/image" Target="../media/image108.png"/><Relationship Id="rId12" Type="http://schemas.openxmlformats.org/officeDocument/2006/relationships/image" Target="../media/image230.png"/><Relationship Id="rId2" Type="http://schemas.openxmlformats.org/officeDocument/2006/relationships/notesSlide" Target="../notesSlides/notesSlide593.xml"/><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229.png"/><Relationship Id="rId5" Type="http://schemas.openxmlformats.org/officeDocument/2006/relationships/image" Target="../media/image99.png"/><Relationship Id="rId10" Type="http://schemas.openxmlformats.org/officeDocument/2006/relationships/image" Target="../media/image132.png"/><Relationship Id="rId4" Type="http://schemas.openxmlformats.org/officeDocument/2006/relationships/image" Target="../media/image98.png"/><Relationship Id="rId9" Type="http://schemas.openxmlformats.org/officeDocument/2006/relationships/image" Target="../media/image243.png"/><Relationship Id="rId14" Type="http://schemas.openxmlformats.org/officeDocument/2006/relationships/image" Target="../media/image234.png"/></Relationships>
</file>

<file path=ppt/slides/_rels/slide595.xml.rels><?xml version="1.0" encoding="UTF-8" standalone="yes"?>
<Relationships xmlns="http://schemas.openxmlformats.org/package/2006/relationships"><Relationship Id="rId8" Type="http://schemas.openxmlformats.org/officeDocument/2006/relationships/image" Target="../media/image242.png"/><Relationship Id="rId13" Type="http://schemas.openxmlformats.org/officeDocument/2006/relationships/image" Target="../media/image233.png"/><Relationship Id="rId3" Type="http://schemas.openxmlformats.org/officeDocument/2006/relationships/image" Target="../media/image97.png"/><Relationship Id="rId7" Type="http://schemas.openxmlformats.org/officeDocument/2006/relationships/image" Target="../media/image108.png"/><Relationship Id="rId12" Type="http://schemas.openxmlformats.org/officeDocument/2006/relationships/image" Target="../media/image230.png"/><Relationship Id="rId2" Type="http://schemas.openxmlformats.org/officeDocument/2006/relationships/notesSlide" Target="../notesSlides/notesSlide594.xml"/><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229.png"/><Relationship Id="rId5" Type="http://schemas.openxmlformats.org/officeDocument/2006/relationships/image" Target="../media/image99.png"/><Relationship Id="rId10" Type="http://schemas.openxmlformats.org/officeDocument/2006/relationships/image" Target="../media/image132.png"/><Relationship Id="rId4" Type="http://schemas.openxmlformats.org/officeDocument/2006/relationships/image" Target="../media/image98.png"/><Relationship Id="rId9" Type="http://schemas.openxmlformats.org/officeDocument/2006/relationships/image" Target="../media/image243.png"/><Relationship Id="rId14" Type="http://schemas.openxmlformats.org/officeDocument/2006/relationships/image" Target="../media/image234.png"/></Relationships>
</file>

<file path=ppt/slides/_rels/slide596.xml.rels><?xml version="1.0" encoding="UTF-8" standalone="yes"?>
<Relationships xmlns="http://schemas.openxmlformats.org/package/2006/relationships"><Relationship Id="rId8" Type="http://schemas.openxmlformats.org/officeDocument/2006/relationships/image" Target="../media/image242.png"/><Relationship Id="rId13" Type="http://schemas.openxmlformats.org/officeDocument/2006/relationships/image" Target="../media/image233.png"/><Relationship Id="rId3" Type="http://schemas.openxmlformats.org/officeDocument/2006/relationships/image" Target="../media/image97.png"/><Relationship Id="rId7" Type="http://schemas.openxmlformats.org/officeDocument/2006/relationships/image" Target="../media/image108.png"/><Relationship Id="rId12" Type="http://schemas.openxmlformats.org/officeDocument/2006/relationships/image" Target="../media/image230.png"/><Relationship Id="rId2" Type="http://schemas.openxmlformats.org/officeDocument/2006/relationships/notesSlide" Target="../notesSlides/notesSlide595.xml"/><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229.png"/><Relationship Id="rId5" Type="http://schemas.openxmlformats.org/officeDocument/2006/relationships/image" Target="../media/image99.png"/><Relationship Id="rId10" Type="http://schemas.openxmlformats.org/officeDocument/2006/relationships/image" Target="../media/image132.png"/><Relationship Id="rId4" Type="http://schemas.openxmlformats.org/officeDocument/2006/relationships/image" Target="../media/image98.png"/><Relationship Id="rId9" Type="http://schemas.openxmlformats.org/officeDocument/2006/relationships/image" Target="../media/image243.png"/><Relationship Id="rId14" Type="http://schemas.openxmlformats.org/officeDocument/2006/relationships/image" Target="../media/image234.png"/></Relationships>
</file>

<file path=ppt/slides/_rels/slide597.xml.rels><?xml version="1.0" encoding="UTF-8" standalone="yes"?>
<Relationships xmlns="http://schemas.openxmlformats.org/package/2006/relationships"><Relationship Id="rId8" Type="http://schemas.openxmlformats.org/officeDocument/2006/relationships/image" Target="../media/image242.png"/><Relationship Id="rId3" Type="http://schemas.openxmlformats.org/officeDocument/2006/relationships/image" Target="../media/image97.png"/><Relationship Id="rId7" Type="http://schemas.openxmlformats.org/officeDocument/2006/relationships/image" Target="../media/image108.png"/><Relationship Id="rId2" Type="http://schemas.openxmlformats.org/officeDocument/2006/relationships/notesSlide" Target="../notesSlides/notesSlide596.xml"/><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132.png"/><Relationship Id="rId5" Type="http://schemas.openxmlformats.org/officeDocument/2006/relationships/image" Target="../media/image99.png"/><Relationship Id="rId10" Type="http://schemas.openxmlformats.org/officeDocument/2006/relationships/image" Target="../media/image244.png"/><Relationship Id="rId4" Type="http://schemas.openxmlformats.org/officeDocument/2006/relationships/image" Target="../media/image98.png"/><Relationship Id="rId9" Type="http://schemas.openxmlformats.org/officeDocument/2006/relationships/image" Target="../media/image243.png"/></Relationships>
</file>

<file path=ppt/slides/_rels/slide598.xml.rels><?xml version="1.0" encoding="UTF-8" standalone="yes"?>
<Relationships xmlns="http://schemas.openxmlformats.org/package/2006/relationships"><Relationship Id="rId8" Type="http://schemas.openxmlformats.org/officeDocument/2006/relationships/image" Target="../media/image242.png"/><Relationship Id="rId3" Type="http://schemas.openxmlformats.org/officeDocument/2006/relationships/image" Target="../media/image97.png"/><Relationship Id="rId7" Type="http://schemas.openxmlformats.org/officeDocument/2006/relationships/image" Target="../media/image108.png"/><Relationship Id="rId2" Type="http://schemas.openxmlformats.org/officeDocument/2006/relationships/notesSlide" Target="../notesSlides/notesSlide597.xml"/><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132.png"/><Relationship Id="rId5" Type="http://schemas.openxmlformats.org/officeDocument/2006/relationships/image" Target="../media/image99.png"/><Relationship Id="rId10" Type="http://schemas.openxmlformats.org/officeDocument/2006/relationships/image" Target="../media/image244.png"/><Relationship Id="rId4" Type="http://schemas.openxmlformats.org/officeDocument/2006/relationships/image" Target="../media/image98.png"/><Relationship Id="rId9" Type="http://schemas.openxmlformats.org/officeDocument/2006/relationships/image" Target="../media/image243.png"/></Relationships>
</file>

<file path=ppt/slides/_rels/slide599.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233.png"/><Relationship Id="rId3" Type="http://schemas.openxmlformats.org/officeDocument/2006/relationships/image" Target="../media/image242.png"/><Relationship Id="rId7" Type="http://schemas.openxmlformats.org/officeDocument/2006/relationships/image" Target="../media/image100.png"/><Relationship Id="rId12" Type="http://schemas.openxmlformats.org/officeDocument/2006/relationships/image" Target="../media/image230.png"/><Relationship Id="rId2" Type="http://schemas.openxmlformats.org/officeDocument/2006/relationships/notesSlide" Target="../notesSlides/notesSlide598.xml"/><Relationship Id="rId1" Type="http://schemas.openxmlformats.org/officeDocument/2006/relationships/slideLayout" Target="../slideLayouts/slideLayout3.xml"/><Relationship Id="rId6" Type="http://schemas.openxmlformats.org/officeDocument/2006/relationships/image" Target="../media/image99.png"/><Relationship Id="rId11" Type="http://schemas.openxmlformats.org/officeDocument/2006/relationships/image" Target="../media/image229.png"/><Relationship Id="rId5" Type="http://schemas.openxmlformats.org/officeDocument/2006/relationships/image" Target="../media/image98.png"/><Relationship Id="rId10" Type="http://schemas.openxmlformats.org/officeDocument/2006/relationships/image" Target="../media/image132.png"/><Relationship Id="rId4" Type="http://schemas.openxmlformats.org/officeDocument/2006/relationships/image" Target="../media/image97.png"/><Relationship Id="rId9" Type="http://schemas.openxmlformats.org/officeDocument/2006/relationships/image" Target="../media/image243.png"/><Relationship Id="rId14" Type="http://schemas.openxmlformats.org/officeDocument/2006/relationships/image" Target="../media/image23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00.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233.png"/><Relationship Id="rId3" Type="http://schemas.openxmlformats.org/officeDocument/2006/relationships/image" Target="../media/image242.png"/><Relationship Id="rId7" Type="http://schemas.openxmlformats.org/officeDocument/2006/relationships/image" Target="../media/image100.png"/><Relationship Id="rId12" Type="http://schemas.openxmlformats.org/officeDocument/2006/relationships/image" Target="../media/image230.png"/><Relationship Id="rId2" Type="http://schemas.openxmlformats.org/officeDocument/2006/relationships/notesSlide" Target="../notesSlides/notesSlide599.xml"/><Relationship Id="rId1" Type="http://schemas.openxmlformats.org/officeDocument/2006/relationships/slideLayout" Target="../slideLayouts/slideLayout3.xml"/><Relationship Id="rId6" Type="http://schemas.openxmlformats.org/officeDocument/2006/relationships/image" Target="../media/image99.png"/><Relationship Id="rId11" Type="http://schemas.openxmlformats.org/officeDocument/2006/relationships/image" Target="../media/image229.png"/><Relationship Id="rId5" Type="http://schemas.openxmlformats.org/officeDocument/2006/relationships/image" Target="../media/image98.png"/><Relationship Id="rId10" Type="http://schemas.openxmlformats.org/officeDocument/2006/relationships/image" Target="../media/image132.png"/><Relationship Id="rId4" Type="http://schemas.openxmlformats.org/officeDocument/2006/relationships/image" Target="../media/image97.png"/><Relationship Id="rId9" Type="http://schemas.openxmlformats.org/officeDocument/2006/relationships/image" Target="../media/image243.png"/><Relationship Id="rId14" Type="http://schemas.openxmlformats.org/officeDocument/2006/relationships/image" Target="../media/image234.png"/></Relationships>
</file>

<file path=ppt/slides/_rels/slide601.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233.png"/><Relationship Id="rId3" Type="http://schemas.openxmlformats.org/officeDocument/2006/relationships/image" Target="../media/image242.png"/><Relationship Id="rId7" Type="http://schemas.openxmlformats.org/officeDocument/2006/relationships/image" Target="../media/image100.png"/><Relationship Id="rId12" Type="http://schemas.openxmlformats.org/officeDocument/2006/relationships/image" Target="../media/image230.png"/><Relationship Id="rId2" Type="http://schemas.openxmlformats.org/officeDocument/2006/relationships/notesSlide" Target="../notesSlides/notesSlide600.xml"/><Relationship Id="rId1" Type="http://schemas.openxmlformats.org/officeDocument/2006/relationships/slideLayout" Target="../slideLayouts/slideLayout3.xml"/><Relationship Id="rId6" Type="http://schemas.openxmlformats.org/officeDocument/2006/relationships/image" Target="../media/image99.png"/><Relationship Id="rId11" Type="http://schemas.openxmlformats.org/officeDocument/2006/relationships/image" Target="../media/image229.png"/><Relationship Id="rId5" Type="http://schemas.openxmlformats.org/officeDocument/2006/relationships/image" Target="../media/image98.png"/><Relationship Id="rId10" Type="http://schemas.openxmlformats.org/officeDocument/2006/relationships/image" Target="../media/image132.png"/><Relationship Id="rId4" Type="http://schemas.openxmlformats.org/officeDocument/2006/relationships/image" Target="../media/image97.png"/><Relationship Id="rId9" Type="http://schemas.openxmlformats.org/officeDocument/2006/relationships/image" Target="../media/image243.png"/><Relationship Id="rId14" Type="http://schemas.openxmlformats.org/officeDocument/2006/relationships/image" Target="../media/image234.png"/></Relationships>
</file>

<file path=ppt/slides/_rels/slide602.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233.png"/><Relationship Id="rId3" Type="http://schemas.openxmlformats.org/officeDocument/2006/relationships/image" Target="../media/image242.png"/><Relationship Id="rId7" Type="http://schemas.openxmlformats.org/officeDocument/2006/relationships/image" Target="../media/image100.png"/><Relationship Id="rId12" Type="http://schemas.openxmlformats.org/officeDocument/2006/relationships/image" Target="../media/image230.png"/><Relationship Id="rId2" Type="http://schemas.openxmlformats.org/officeDocument/2006/relationships/notesSlide" Target="../notesSlides/notesSlide601.xml"/><Relationship Id="rId1" Type="http://schemas.openxmlformats.org/officeDocument/2006/relationships/slideLayout" Target="../slideLayouts/slideLayout3.xml"/><Relationship Id="rId6" Type="http://schemas.openxmlformats.org/officeDocument/2006/relationships/image" Target="../media/image99.png"/><Relationship Id="rId11" Type="http://schemas.openxmlformats.org/officeDocument/2006/relationships/image" Target="../media/image229.png"/><Relationship Id="rId5" Type="http://schemas.openxmlformats.org/officeDocument/2006/relationships/image" Target="../media/image98.png"/><Relationship Id="rId10" Type="http://schemas.openxmlformats.org/officeDocument/2006/relationships/image" Target="../media/image132.png"/><Relationship Id="rId4" Type="http://schemas.openxmlformats.org/officeDocument/2006/relationships/image" Target="../media/image97.png"/><Relationship Id="rId9" Type="http://schemas.openxmlformats.org/officeDocument/2006/relationships/image" Target="../media/image243.png"/><Relationship Id="rId14" Type="http://schemas.openxmlformats.org/officeDocument/2006/relationships/image" Target="../media/image234.png"/></Relationships>
</file>

<file path=ppt/slides/_rels/slide603.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233.png"/><Relationship Id="rId3" Type="http://schemas.openxmlformats.org/officeDocument/2006/relationships/image" Target="../media/image242.png"/><Relationship Id="rId7" Type="http://schemas.openxmlformats.org/officeDocument/2006/relationships/image" Target="../media/image100.png"/><Relationship Id="rId12" Type="http://schemas.openxmlformats.org/officeDocument/2006/relationships/image" Target="../media/image230.png"/><Relationship Id="rId2" Type="http://schemas.openxmlformats.org/officeDocument/2006/relationships/notesSlide" Target="../notesSlides/notesSlide602.xml"/><Relationship Id="rId1" Type="http://schemas.openxmlformats.org/officeDocument/2006/relationships/slideLayout" Target="../slideLayouts/slideLayout3.xml"/><Relationship Id="rId6" Type="http://schemas.openxmlformats.org/officeDocument/2006/relationships/image" Target="../media/image99.png"/><Relationship Id="rId11" Type="http://schemas.openxmlformats.org/officeDocument/2006/relationships/image" Target="../media/image229.png"/><Relationship Id="rId5" Type="http://schemas.openxmlformats.org/officeDocument/2006/relationships/image" Target="../media/image98.png"/><Relationship Id="rId10" Type="http://schemas.openxmlformats.org/officeDocument/2006/relationships/image" Target="../media/image132.png"/><Relationship Id="rId4" Type="http://schemas.openxmlformats.org/officeDocument/2006/relationships/image" Target="../media/image97.png"/><Relationship Id="rId9" Type="http://schemas.openxmlformats.org/officeDocument/2006/relationships/image" Target="../media/image243.png"/><Relationship Id="rId14" Type="http://schemas.openxmlformats.org/officeDocument/2006/relationships/image" Target="../media/image234.png"/></Relationships>
</file>

<file path=ppt/slides/_rels/slide604.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233.png"/><Relationship Id="rId3" Type="http://schemas.openxmlformats.org/officeDocument/2006/relationships/image" Target="../media/image242.png"/><Relationship Id="rId7" Type="http://schemas.openxmlformats.org/officeDocument/2006/relationships/image" Target="../media/image100.png"/><Relationship Id="rId12" Type="http://schemas.openxmlformats.org/officeDocument/2006/relationships/image" Target="../media/image230.png"/><Relationship Id="rId2" Type="http://schemas.openxmlformats.org/officeDocument/2006/relationships/notesSlide" Target="../notesSlides/notesSlide603.xml"/><Relationship Id="rId1" Type="http://schemas.openxmlformats.org/officeDocument/2006/relationships/slideLayout" Target="../slideLayouts/slideLayout3.xml"/><Relationship Id="rId6" Type="http://schemas.openxmlformats.org/officeDocument/2006/relationships/image" Target="../media/image99.png"/><Relationship Id="rId11" Type="http://schemas.openxmlformats.org/officeDocument/2006/relationships/image" Target="../media/image229.png"/><Relationship Id="rId5" Type="http://schemas.openxmlformats.org/officeDocument/2006/relationships/image" Target="../media/image98.png"/><Relationship Id="rId10" Type="http://schemas.openxmlformats.org/officeDocument/2006/relationships/image" Target="../media/image132.png"/><Relationship Id="rId4" Type="http://schemas.openxmlformats.org/officeDocument/2006/relationships/image" Target="../media/image97.png"/><Relationship Id="rId9" Type="http://schemas.openxmlformats.org/officeDocument/2006/relationships/image" Target="../media/image243.png"/><Relationship Id="rId14" Type="http://schemas.openxmlformats.org/officeDocument/2006/relationships/image" Target="../media/image234.png"/></Relationships>
</file>

<file path=ppt/slides/_rels/slide605.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233.png"/><Relationship Id="rId3" Type="http://schemas.openxmlformats.org/officeDocument/2006/relationships/image" Target="../media/image242.png"/><Relationship Id="rId7" Type="http://schemas.openxmlformats.org/officeDocument/2006/relationships/image" Target="../media/image100.png"/><Relationship Id="rId12" Type="http://schemas.openxmlformats.org/officeDocument/2006/relationships/image" Target="../media/image230.png"/><Relationship Id="rId2" Type="http://schemas.openxmlformats.org/officeDocument/2006/relationships/notesSlide" Target="../notesSlides/notesSlide604.xml"/><Relationship Id="rId1" Type="http://schemas.openxmlformats.org/officeDocument/2006/relationships/slideLayout" Target="../slideLayouts/slideLayout3.xml"/><Relationship Id="rId6" Type="http://schemas.openxmlformats.org/officeDocument/2006/relationships/image" Target="../media/image99.png"/><Relationship Id="rId11" Type="http://schemas.openxmlformats.org/officeDocument/2006/relationships/image" Target="../media/image229.png"/><Relationship Id="rId5" Type="http://schemas.openxmlformats.org/officeDocument/2006/relationships/image" Target="../media/image98.png"/><Relationship Id="rId10" Type="http://schemas.openxmlformats.org/officeDocument/2006/relationships/image" Target="../media/image132.png"/><Relationship Id="rId4" Type="http://schemas.openxmlformats.org/officeDocument/2006/relationships/image" Target="../media/image97.png"/><Relationship Id="rId9" Type="http://schemas.openxmlformats.org/officeDocument/2006/relationships/image" Target="../media/image243.png"/><Relationship Id="rId14" Type="http://schemas.openxmlformats.org/officeDocument/2006/relationships/image" Target="../media/image234.png"/></Relationships>
</file>

<file path=ppt/slides/_rels/slide606.xml.rels><?xml version="1.0" encoding="UTF-8" standalone="yes"?>
<Relationships xmlns="http://schemas.openxmlformats.org/package/2006/relationships"><Relationship Id="rId8" Type="http://schemas.openxmlformats.org/officeDocument/2006/relationships/image" Target="../media/image250.png"/><Relationship Id="rId3" Type="http://schemas.openxmlformats.org/officeDocument/2006/relationships/image" Target="../media/image245.png"/><Relationship Id="rId7" Type="http://schemas.openxmlformats.org/officeDocument/2006/relationships/image" Target="../media/image249.png"/><Relationship Id="rId2" Type="http://schemas.openxmlformats.org/officeDocument/2006/relationships/notesSlide" Target="../notesSlides/notesSlide605.xml"/><Relationship Id="rId1" Type="http://schemas.openxmlformats.org/officeDocument/2006/relationships/slideLayout" Target="../slideLayouts/slideLayout1.xml"/><Relationship Id="rId6" Type="http://schemas.openxmlformats.org/officeDocument/2006/relationships/image" Target="../media/image248.png"/><Relationship Id="rId5" Type="http://schemas.openxmlformats.org/officeDocument/2006/relationships/image" Target="../media/image247.png"/><Relationship Id="rId4" Type="http://schemas.openxmlformats.org/officeDocument/2006/relationships/image" Target="../media/image246.png"/><Relationship Id="rId9" Type="http://schemas.openxmlformats.org/officeDocument/2006/relationships/image" Target="../media/image251.png"/></Relationships>
</file>

<file path=ppt/slides/_rels/slide607.xml.rels><?xml version="1.0" encoding="UTF-8" standalone="yes"?>
<Relationships xmlns="http://schemas.openxmlformats.org/package/2006/relationships"><Relationship Id="rId8" Type="http://schemas.openxmlformats.org/officeDocument/2006/relationships/image" Target="../media/image249.png"/><Relationship Id="rId3" Type="http://schemas.openxmlformats.org/officeDocument/2006/relationships/image" Target="../media/image252.png"/><Relationship Id="rId7" Type="http://schemas.openxmlformats.org/officeDocument/2006/relationships/image" Target="../media/image248.png"/><Relationship Id="rId2" Type="http://schemas.openxmlformats.org/officeDocument/2006/relationships/notesSlide" Target="../notesSlides/notesSlide606.xml"/><Relationship Id="rId1" Type="http://schemas.openxmlformats.org/officeDocument/2006/relationships/slideLayout" Target="../slideLayouts/slideLayout3.xml"/><Relationship Id="rId6" Type="http://schemas.openxmlformats.org/officeDocument/2006/relationships/image" Target="../media/image247.png"/><Relationship Id="rId5" Type="http://schemas.openxmlformats.org/officeDocument/2006/relationships/image" Target="../media/image246.png"/><Relationship Id="rId10" Type="http://schemas.openxmlformats.org/officeDocument/2006/relationships/image" Target="../media/image251.png"/><Relationship Id="rId4" Type="http://schemas.openxmlformats.org/officeDocument/2006/relationships/image" Target="../media/image245.png"/><Relationship Id="rId9" Type="http://schemas.openxmlformats.org/officeDocument/2006/relationships/image" Target="../media/image250.png"/></Relationships>
</file>

<file path=ppt/slides/_rels/slide608.xml.rels><?xml version="1.0" encoding="UTF-8" standalone="yes"?>
<Relationships xmlns="http://schemas.openxmlformats.org/package/2006/relationships"><Relationship Id="rId8" Type="http://schemas.openxmlformats.org/officeDocument/2006/relationships/image" Target="../media/image249.png"/><Relationship Id="rId3" Type="http://schemas.openxmlformats.org/officeDocument/2006/relationships/image" Target="../media/image252.png"/><Relationship Id="rId7" Type="http://schemas.openxmlformats.org/officeDocument/2006/relationships/image" Target="../media/image248.png"/><Relationship Id="rId2" Type="http://schemas.openxmlformats.org/officeDocument/2006/relationships/notesSlide" Target="../notesSlides/notesSlide607.xml"/><Relationship Id="rId1" Type="http://schemas.openxmlformats.org/officeDocument/2006/relationships/slideLayout" Target="../slideLayouts/slideLayout3.xml"/><Relationship Id="rId6" Type="http://schemas.openxmlformats.org/officeDocument/2006/relationships/image" Target="../media/image247.png"/><Relationship Id="rId5" Type="http://schemas.openxmlformats.org/officeDocument/2006/relationships/image" Target="../media/image246.png"/><Relationship Id="rId10" Type="http://schemas.openxmlformats.org/officeDocument/2006/relationships/image" Target="../media/image251.png"/><Relationship Id="rId4" Type="http://schemas.openxmlformats.org/officeDocument/2006/relationships/image" Target="../media/image245.png"/><Relationship Id="rId9" Type="http://schemas.openxmlformats.org/officeDocument/2006/relationships/image" Target="../media/image250.png"/></Relationships>
</file>

<file path=ppt/slides/_rels/slide609.xml.rels><?xml version="1.0" encoding="UTF-8" standalone="yes"?>
<Relationships xmlns="http://schemas.openxmlformats.org/package/2006/relationships"><Relationship Id="rId8" Type="http://schemas.openxmlformats.org/officeDocument/2006/relationships/image" Target="../media/image249.png"/><Relationship Id="rId3" Type="http://schemas.openxmlformats.org/officeDocument/2006/relationships/image" Target="../media/image252.png"/><Relationship Id="rId7" Type="http://schemas.openxmlformats.org/officeDocument/2006/relationships/image" Target="../media/image248.png"/><Relationship Id="rId2" Type="http://schemas.openxmlformats.org/officeDocument/2006/relationships/notesSlide" Target="../notesSlides/notesSlide608.xml"/><Relationship Id="rId1" Type="http://schemas.openxmlformats.org/officeDocument/2006/relationships/slideLayout" Target="../slideLayouts/slideLayout3.xml"/><Relationship Id="rId6" Type="http://schemas.openxmlformats.org/officeDocument/2006/relationships/image" Target="../media/image247.png"/><Relationship Id="rId5" Type="http://schemas.openxmlformats.org/officeDocument/2006/relationships/image" Target="../media/image246.png"/><Relationship Id="rId10" Type="http://schemas.openxmlformats.org/officeDocument/2006/relationships/image" Target="../media/image251.png"/><Relationship Id="rId4" Type="http://schemas.openxmlformats.org/officeDocument/2006/relationships/image" Target="../media/image245.png"/><Relationship Id="rId9" Type="http://schemas.openxmlformats.org/officeDocument/2006/relationships/image" Target="../media/image250.png"/></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610.xml.rels><?xml version="1.0" encoding="UTF-8" standalone="yes"?>
<Relationships xmlns="http://schemas.openxmlformats.org/package/2006/relationships"><Relationship Id="rId8" Type="http://schemas.openxmlformats.org/officeDocument/2006/relationships/image" Target="../media/image249.png"/><Relationship Id="rId3" Type="http://schemas.openxmlformats.org/officeDocument/2006/relationships/image" Target="../media/image252.png"/><Relationship Id="rId7" Type="http://schemas.openxmlformats.org/officeDocument/2006/relationships/image" Target="../media/image248.png"/><Relationship Id="rId2" Type="http://schemas.openxmlformats.org/officeDocument/2006/relationships/notesSlide" Target="../notesSlides/notesSlide609.xml"/><Relationship Id="rId1" Type="http://schemas.openxmlformats.org/officeDocument/2006/relationships/slideLayout" Target="../slideLayouts/slideLayout3.xml"/><Relationship Id="rId6" Type="http://schemas.openxmlformats.org/officeDocument/2006/relationships/image" Target="../media/image247.png"/><Relationship Id="rId5" Type="http://schemas.openxmlformats.org/officeDocument/2006/relationships/image" Target="../media/image246.png"/><Relationship Id="rId10" Type="http://schemas.openxmlformats.org/officeDocument/2006/relationships/image" Target="../media/image251.png"/><Relationship Id="rId4" Type="http://schemas.openxmlformats.org/officeDocument/2006/relationships/image" Target="../media/image245.png"/><Relationship Id="rId9" Type="http://schemas.openxmlformats.org/officeDocument/2006/relationships/image" Target="../media/image250.png"/></Relationships>
</file>

<file path=ppt/slides/_rels/slide611.xml.rels><?xml version="1.0" encoding="UTF-8" standalone="yes"?>
<Relationships xmlns="http://schemas.openxmlformats.org/package/2006/relationships"><Relationship Id="rId8" Type="http://schemas.openxmlformats.org/officeDocument/2006/relationships/image" Target="../media/image249.png"/><Relationship Id="rId3" Type="http://schemas.openxmlformats.org/officeDocument/2006/relationships/image" Target="../media/image252.png"/><Relationship Id="rId7" Type="http://schemas.openxmlformats.org/officeDocument/2006/relationships/image" Target="../media/image248.png"/><Relationship Id="rId2" Type="http://schemas.openxmlformats.org/officeDocument/2006/relationships/notesSlide" Target="../notesSlides/notesSlide610.xml"/><Relationship Id="rId1" Type="http://schemas.openxmlformats.org/officeDocument/2006/relationships/slideLayout" Target="../slideLayouts/slideLayout3.xml"/><Relationship Id="rId6" Type="http://schemas.openxmlformats.org/officeDocument/2006/relationships/image" Target="../media/image247.png"/><Relationship Id="rId5" Type="http://schemas.openxmlformats.org/officeDocument/2006/relationships/image" Target="../media/image246.png"/><Relationship Id="rId10" Type="http://schemas.openxmlformats.org/officeDocument/2006/relationships/image" Target="../media/image251.png"/><Relationship Id="rId4" Type="http://schemas.openxmlformats.org/officeDocument/2006/relationships/image" Target="../media/image245.png"/><Relationship Id="rId9" Type="http://schemas.openxmlformats.org/officeDocument/2006/relationships/image" Target="../media/image250.png"/></Relationships>
</file>

<file path=ppt/slides/_rels/slide612.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611.xml"/><Relationship Id="rId1" Type="http://schemas.openxmlformats.org/officeDocument/2006/relationships/slideLayout" Target="../slideLayouts/slideLayout3.xml"/><Relationship Id="rId4" Type="http://schemas.openxmlformats.org/officeDocument/2006/relationships/image" Target="../media/image253.png"/></Relationships>
</file>

<file path=ppt/slides/_rels/slide613.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612.xml"/><Relationship Id="rId1" Type="http://schemas.openxmlformats.org/officeDocument/2006/relationships/slideLayout" Target="../slideLayouts/slideLayout3.xml"/><Relationship Id="rId4" Type="http://schemas.openxmlformats.org/officeDocument/2006/relationships/image" Target="../media/image253.png"/></Relationships>
</file>

<file path=ppt/slides/_rels/slide614.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613.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615.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614.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616.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615.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617.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616.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618.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617.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619.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618.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620.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619.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621.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620.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622.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621.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623.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622.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624.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623.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625.xml.rels><?xml version="1.0" encoding="UTF-8" standalone="yes"?>
<Relationships xmlns="http://schemas.openxmlformats.org/package/2006/relationships"><Relationship Id="rId8" Type="http://schemas.openxmlformats.org/officeDocument/2006/relationships/image" Target="../media/image249.png"/><Relationship Id="rId3" Type="http://schemas.openxmlformats.org/officeDocument/2006/relationships/image" Target="../media/image254.png"/><Relationship Id="rId7" Type="http://schemas.openxmlformats.org/officeDocument/2006/relationships/image" Target="../media/image248.png"/><Relationship Id="rId12" Type="http://schemas.openxmlformats.org/officeDocument/2006/relationships/image" Target="../media/image256.gif"/><Relationship Id="rId2" Type="http://schemas.openxmlformats.org/officeDocument/2006/relationships/notesSlide" Target="../notesSlides/notesSlide624.xml"/><Relationship Id="rId1" Type="http://schemas.openxmlformats.org/officeDocument/2006/relationships/slideLayout" Target="../slideLayouts/slideLayout3.xml"/><Relationship Id="rId6" Type="http://schemas.openxmlformats.org/officeDocument/2006/relationships/image" Target="../media/image247.png"/><Relationship Id="rId11" Type="http://schemas.openxmlformats.org/officeDocument/2006/relationships/image" Target="../media/image255.gif"/><Relationship Id="rId5" Type="http://schemas.openxmlformats.org/officeDocument/2006/relationships/image" Target="../media/image246.png"/><Relationship Id="rId10" Type="http://schemas.openxmlformats.org/officeDocument/2006/relationships/image" Target="../media/image251.png"/><Relationship Id="rId4" Type="http://schemas.openxmlformats.org/officeDocument/2006/relationships/image" Target="../media/image245.png"/><Relationship Id="rId9" Type="http://schemas.openxmlformats.org/officeDocument/2006/relationships/image" Target="../media/image250.png"/></Relationships>
</file>

<file path=ppt/slides/_rels/slide626.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625.xml"/><Relationship Id="rId1" Type="http://schemas.openxmlformats.org/officeDocument/2006/relationships/slideLayout" Target="../slideLayouts/slideLayout3.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257.png"/></Relationships>
</file>

<file path=ppt/slides/_rels/slide627.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258.png"/><Relationship Id="rId7" Type="http://schemas.openxmlformats.org/officeDocument/2006/relationships/image" Target="../media/image112.png"/><Relationship Id="rId2" Type="http://schemas.openxmlformats.org/officeDocument/2006/relationships/notesSlide" Target="../notesSlides/notesSlide626.xml"/><Relationship Id="rId1" Type="http://schemas.openxmlformats.org/officeDocument/2006/relationships/slideLayout" Target="../slideLayouts/slideLayout1.xml"/><Relationship Id="rId6" Type="http://schemas.openxmlformats.org/officeDocument/2006/relationships/image" Target="../media/image257.png"/><Relationship Id="rId11" Type="http://schemas.openxmlformats.org/officeDocument/2006/relationships/image" Target="../media/image52.png"/><Relationship Id="rId5" Type="http://schemas.openxmlformats.org/officeDocument/2006/relationships/image" Target="../media/image260.png"/><Relationship Id="rId10" Type="http://schemas.openxmlformats.org/officeDocument/2006/relationships/image" Target="../media/image72.png"/><Relationship Id="rId4" Type="http://schemas.openxmlformats.org/officeDocument/2006/relationships/image" Target="../media/image259.png"/><Relationship Id="rId9" Type="http://schemas.openxmlformats.org/officeDocument/2006/relationships/image" Target="../media/image71.png"/></Relationships>
</file>

<file path=ppt/slides/_rels/slide628.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627.xml"/><Relationship Id="rId1" Type="http://schemas.openxmlformats.org/officeDocument/2006/relationships/slideLayout" Target="../slideLayouts/slideLayout1.xml"/><Relationship Id="rId6" Type="http://schemas.openxmlformats.org/officeDocument/2006/relationships/image" Target="../media/image263.png"/><Relationship Id="rId5" Type="http://schemas.openxmlformats.org/officeDocument/2006/relationships/image" Target="../media/image262.png"/><Relationship Id="rId4" Type="http://schemas.openxmlformats.org/officeDocument/2006/relationships/image" Target="../media/image261.png"/></Relationships>
</file>

<file path=ppt/slides/_rels/slide629.xml.rels><?xml version="1.0" encoding="UTF-8" standalone="yes"?>
<Relationships xmlns="http://schemas.openxmlformats.org/package/2006/relationships"><Relationship Id="rId8" Type="http://schemas.openxmlformats.org/officeDocument/2006/relationships/image" Target="../media/image267.png"/><Relationship Id="rId13" Type="http://schemas.openxmlformats.org/officeDocument/2006/relationships/image" Target="../media/image272.png"/><Relationship Id="rId18" Type="http://schemas.openxmlformats.org/officeDocument/2006/relationships/image" Target="../media/image257.png"/><Relationship Id="rId3" Type="http://schemas.openxmlformats.org/officeDocument/2006/relationships/image" Target="../media/image264.png"/><Relationship Id="rId7" Type="http://schemas.openxmlformats.org/officeDocument/2006/relationships/image" Target="../media/image113.png"/><Relationship Id="rId12" Type="http://schemas.openxmlformats.org/officeDocument/2006/relationships/image" Target="../media/image271.png"/><Relationship Id="rId17" Type="http://schemas.openxmlformats.org/officeDocument/2006/relationships/image" Target="../media/image276.png"/><Relationship Id="rId2" Type="http://schemas.openxmlformats.org/officeDocument/2006/relationships/notesSlide" Target="../notesSlides/notesSlide628.xml"/><Relationship Id="rId16" Type="http://schemas.openxmlformats.org/officeDocument/2006/relationships/image" Target="../media/image275.png"/><Relationship Id="rId1" Type="http://schemas.openxmlformats.org/officeDocument/2006/relationships/slideLayout" Target="../slideLayouts/slideLayout1.xml"/><Relationship Id="rId6" Type="http://schemas.openxmlformats.org/officeDocument/2006/relationships/image" Target="../media/image112.png"/><Relationship Id="rId11" Type="http://schemas.openxmlformats.org/officeDocument/2006/relationships/image" Target="../media/image270.png"/><Relationship Id="rId5" Type="http://schemas.openxmlformats.org/officeDocument/2006/relationships/image" Target="../media/image266.png"/><Relationship Id="rId15" Type="http://schemas.openxmlformats.org/officeDocument/2006/relationships/image" Target="../media/image274.png"/><Relationship Id="rId10" Type="http://schemas.openxmlformats.org/officeDocument/2006/relationships/image" Target="../media/image269.png"/><Relationship Id="rId4" Type="http://schemas.openxmlformats.org/officeDocument/2006/relationships/image" Target="../media/image265.png"/><Relationship Id="rId9" Type="http://schemas.openxmlformats.org/officeDocument/2006/relationships/image" Target="../media/image268.png"/><Relationship Id="rId14" Type="http://schemas.openxmlformats.org/officeDocument/2006/relationships/image" Target="../media/image273.png"/></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0.png"/></Relationships>
</file>

<file path=ppt/slides/_rels/slide630.xml.rels><?xml version="1.0" encoding="UTF-8" standalone="yes"?>
<Relationships xmlns="http://schemas.openxmlformats.org/package/2006/relationships"><Relationship Id="rId8" Type="http://schemas.openxmlformats.org/officeDocument/2006/relationships/image" Target="../media/image267.png"/><Relationship Id="rId13" Type="http://schemas.openxmlformats.org/officeDocument/2006/relationships/image" Target="../media/image272.png"/><Relationship Id="rId18" Type="http://schemas.openxmlformats.org/officeDocument/2006/relationships/image" Target="../media/image257.png"/><Relationship Id="rId3" Type="http://schemas.openxmlformats.org/officeDocument/2006/relationships/image" Target="../media/image264.png"/><Relationship Id="rId7" Type="http://schemas.openxmlformats.org/officeDocument/2006/relationships/image" Target="../media/image113.png"/><Relationship Id="rId12" Type="http://schemas.openxmlformats.org/officeDocument/2006/relationships/image" Target="../media/image271.png"/><Relationship Id="rId17" Type="http://schemas.openxmlformats.org/officeDocument/2006/relationships/image" Target="../media/image276.png"/><Relationship Id="rId2" Type="http://schemas.openxmlformats.org/officeDocument/2006/relationships/notesSlide" Target="../notesSlides/notesSlide629.xml"/><Relationship Id="rId16" Type="http://schemas.openxmlformats.org/officeDocument/2006/relationships/image" Target="../media/image275.png"/><Relationship Id="rId1" Type="http://schemas.openxmlformats.org/officeDocument/2006/relationships/slideLayout" Target="../slideLayouts/slideLayout1.xml"/><Relationship Id="rId6" Type="http://schemas.openxmlformats.org/officeDocument/2006/relationships/image" Target="../media/image112.png"/><Relationship Id="rId11" Type="http://schemas.openxmlformats.org/officeDocument/2006/relationships/image" Target="../media/image270.png"/><Relationship Id="rId5" Type="http://schemas.openxmlformats.org/officeDocument/2006/relationships/image" Target="../media/image266.png"/><Relationship Id="rId15" Type="http://schemas.openxmlformats.org/officeDocument/2006/relationships/image" Target="../media/image274.png"/><Relationship Id="rId10" Type="http://schemas.openxmlformats.org/officeDocument/2006/relationships/image" Target="../media/image269.png"/><Relationship Id="rId4" Type="http://schemas.openxmlformats.org/officeDocument/2006/relationships/image" Target="../media/image265.png"/><Relationship Id="rId9" Type="http://schemas.openxmlformats.org/officeDocument/2006/relationships/image" Target="../media/image268.png"/><Relationship Id="rId14" Type="http://schemas.openxmlformats.org/officeDocument/2006/relationships/image" Target="../media/image273.png"/></Relationships>
</file>

<file path=ppt/slides/_rels/slide631.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272.png"/><Relationship Id="rId3" Type="http://schemas.openxmlformats.org/officeDocument/2006/relationships/image" Target="../media/image277.png"/><Relationship Id="rId7" Type="http://schemas.openxmlformats.org/officeDocument/2006/relationships/image" Target="../media/image112.png"/><Relationship Id="rId12" Type="http://schemas.openxmlformats.org/officeDocument/2006/relationships/image" Target="../media/image271.png"/><Relationship Id="rId17" Type="http://schemas.openxmlformats.org/officeDocument/2006/relationships/image" Target="../media/image276.png"/><Relationship Id="rId2" Type="http://schemas.openxmlformats.org/officeDocument/2006/relationships/notesSlide" Target="../notesSlides/notesSlide630.xml"/><Relationship Id="rId16" Type="http://schemas.openxmlformats.org/officeDocument/2006/relationships/image" Target="../media/image275.png"/><Relationship Id="rId1" Type="http://schemas.openxmlformats.org/officeDocument/2006/relationships/slideLayout" Target="../slideLayouts/slideLayout1.xml"/><Relationship Id="rId6" Type="http://schemas.openxmlformats.org/officeDocument/2006/relationships/image" Target="../media/image267.png"/><Relationship Id="rId11" Type="http://schemas.openxmlformats.org/officeDocument/2006/relationships/image" Target="../media/image270.png"/><Relationship Id="rId5" Type="http://schemas.openxmlformats.org/officeDocument/2006/relationships/image" Target="../media/image266.png"/><Relationship Id="rId15" Type="http://schemas.openxmlformats.org/officeDocument/2006/relationships/image" Target="../media/image274.png"/><Relationship Id="rId10" Type="http://schemas.openxmlformats.org/officeDocument/2006/relationships/image" Target="../media/image269.png"/><Relationship Id="rId4" Type="http://schemas.openxmlformats.org/officeDocument/2006/relationships/image" Target="../media/image278.png"/><Relationship Id="rId9" Type="http://schemas.openxmlformats.org/officeDocument/2006/relationships/image" Target="../media/image268.png"/><Relationship Id="rId14" Type="http://schemas.openxmlformats.org/officeDocument/2006/relationships/image" Target="../media/image273.png"/></Relationships>
</file>

<file path=ppt/slides/_rels/slide632.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272.png"/><Relationship Id="rId3" Type="http://schemas.openxmlformats.org/officeDocument/2006/relationships/image" Target="../media/image277.png"/><Relationship Id="rId7" Type="http://schemas.openxmlformats.org/officeDocument/2006/relationships/image" Target="../media/image112.png"/><Relationship Id="rId12" Type="http://schemas.openxmlformats.org/officeDocument/2006/relationships/image" Target="../media/image271.png"/><Relationship Id="rId17" Type="http://schemas.openxmlformats.org/officeDocument/2006/relationships/image" Target="../media/image276.png"/><Relationship Id="rId2" Type="http://schemas.openxmlformats.org/officeDocument/2006/relationships/notesSlide" Target="../notesSlides/notesSlide631.xml"/><Relationship Id="rId16" Type="http://schemas.openxmlformats.org/officeDocument/2006/relationships/image" Target="../media/image275.png"/><Relationship Id="rId1" Type="http://schemas.openxmlformats.org/officeDocument/2006/relationships/slideLayout" Target="../slideLayouts/slideLayout1.xml"/><Relationship Id="rId6" Type="http://schemas.openxmlformats.org/officeDocument/2006/relationships/image" Target="../media/image267.png"/><Relationship Id="rId11" Type="http://schemas.openxmlformats.org/officeDocument/2006/relationships/image" Target="../media/image270.png"/><Relationship Id="rId5" Type="http://schemas.openxmlformats.org/officeDocument/2006/relationships/image" Target="../media/image266.png"/><Relationship Id="rId15" Type="http://schemas.openxmlformats.org/officeDocument/2006/relationships/image" Target="../media/image274.png"/><Relationship Id="rId10" Type="http://schemas.openxmlformats.org/officeDocument/2006/relationships/image" Target="../media/image269.png"/><Relationship Id="rId4" Type="http://schemas.openxmlformats.org/officeDocument/2006/relationships/image" Target="../media/image278.png"/><Relationship Id="rId9" Type="http://schemas.openxmlformats.org/officeDocument/2006/relationships/image" Target="../media/image268.png"/><Relationship Id="rId14" Type="http://schemas.openxmlformats.org/officeDocument/2006/relationships/image" Target="../media/image273.png"/></Relationships>
</file>

<file path=ppt/slides/_rels/slide633.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279.png"/><Relationship Id="rId7" Type="http://schemas.openxmlformats.org/officeDocument/2006/relationships/image" Target="../media/image112.png"/><Relationship Id="rId2" Type="http://schemas.openxmlformats.org/officeDocument/2006/relationships/notesSlide" Target="../notesSlides/notesSlide632.xml"/><Relationship Id="rId1" Type="http://schemas.openxmlformats.org/officeDocument/2006/relationships/slideLayout" Target="../slideLayouts/slideLayout1.xml"/><Relationship Id="rId6" Type="http://schemas.openxmlformats.org/officeDocument/2006/relationships/image" Target="../media/image282.png"/><Relationship Id="rId5" Type="http://schemas.openxmlformats.org/officeDocument/2006/relationships/image" Target="../media/image281.png"/><Relationship Id="rId4" Type="http://schemas.openxmlformats.org/officeDocument/2006/relationships/image" Target="../media/image280.png"/><Relationship Id="rId9" Type="http://schemas.openxmlformats.org/officeDocument/2006/relationships/image" Target="../media/image257.png"/></Relationships>
</file>

<file path=ppt/slides/_rels/slide634.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633.xml"/><Relationship Id="rId1" Type="http://schemas.openxmlformats.org/officeDocument/2006/relationships/slideLayout" Target="../slideLayouts/slideLayout3.xml"/><Relationship Id="rId4" Type="http://schemas.openxmlformats.org/officeDocument/2006/relationships/image" Target="../media/image284.png"/></Relationships>
</file>

<file path=ppt/slides/_rels/slide635.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634.xml"/><Relationship Id="rId1" Type="http://schemas.openxmlformats.org/officeDocument/2006/relationships/slideLayout" Target="../slideLayouts/slideLayout3.xml"/><Relationship Id="rId4" Type="http://schemas.openxmlformats.org/officeDocument/2006/relationships/image" Target="../media/image284.png"/></Relationships>
</file>

<file path=ppt/slides/_rels/slide636.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635.xml"/><Relationship Id="rId1" Type="http://schemas.openxmlformats.org/officeDocument/2006/relationships/slideLayout" Target="../slideLayouts/slideLayout3.xml"/><Relationship Id="rId4" Type="http://schemas.openxmlformats.org/officeDocument/2006/relationships/image" Target="../media/image284.png"/></Relationships>
</file>

<file path=ppt/slides/_rels/slide637.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636.xml"/><Relationship Id="rId1" Type="http://schemas.openxmlformats.org/officeDocument/2006/relationships/slideLayout" Target="../slideLayouts/slideLayout3.xml"/><Relationship Id="rId4" Type="http://schemas.openxmlformats.org/officeDocument/2006/relationships/image" Target="../media/image284.png"/></Relationships>
</file>

<file path=ppt/slides/_rels/slide638.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637.xml"/><Relationship Id="rId1" Type="http://schemas.openxmlformats.org/officeDocument/2006/relationships/slideLayout" Target="../slideLayouts/slideLayout3.xml"/><Relationship Id="rId4" Type="http://schemas.openxmlformats.org/officeDocument/2006/relationships/image" Target="../media/image284.png"/></Relationships>
</file>

<file path=ppt/slides/_rels/slide639.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638.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284.png"/></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3.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0.png"/></Relationships>
</file>

<file path=ppt/slides/_rels/slide640.xml.rels><?xml version="1.0" encoding="UTF-8" standalone="yes"?>
<Relationships xmlns="http://schemas.openxmlformats.org/package/2006/relationships"><Relationship Id="rId3" Type="http://schemas.openxmlformats.org/officeDocument/2006/relationships/image" Target="../media/image285.png"/><Relationship Id="rId7" Type="http://schemas.openxmlformats.org/officeDocument/2006/relationships/image" Target="../media/image257.png"/><Relationship Id="rId2" Type="http://schemas.openxmlformats.org/officeDocument/2006/relationships/notesSlide" Target="../notesSlides/notesSlide639.xml"/><Relationship Id="rId1" Type="http://schemas.openxmlformats.org/officeDocument/2006/relationships/slideLayout" Target="../slideLayouts/slideLayout3.xml"/><Relationship Id="rId6" Type="http://schemas.openxmlformats.org/officeDocument/2006/relationships/image" Target="../media/image288.png"/><Relationship Id="rId5" Type="http://schemas.openxmlformats.org/officeDocument/2006/relationships/image" Target="../media/image287.png"/><Relationship Id="rId4" Type="http://schemas.openxmlformats.org/officeDocument/2006/relationships/image" Target="../media/image286.png"/></Relationships>
</file>

<file path=ppt/slides/_rels/slide64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40.xml"/><Relationship Id="rId1" Type="http://schemas.openxmlformats.org/officeDocument/2006/relationships/slideLayout" Target="../slideLayouts/slideLayout3.xml"/><Relationship Id="rId4" Type="http://schemas.openxmlformats.org/officeDocument/2006/relationships/image" Target="../media/image289.png"/></Relationships>
</file>

<file path=ppt/slides/_rels/slide64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41.xml"/><Relationship Id="rId1" Type="http://schemas.openxmlformats.org/officeDocument/2006/relationships/slideLayout" Target="../slideLayouts/slideLayout3.xml"/><Relationship Id="rId4" Type="http://schemas.openxmlformats.org/officeDocument/2006/relationships/image" Target="../media/image289.png"/></Relationships>
</file>

<file path=ppt/slides/_rels/slide64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42.xml"/><Relationship Id="rId1" Type="http://schemas.openxmlformats.org/officeDocument/2006/relationships/slideLayout" Target="../slideLayouts/slideLayout3.xml"/><Relationship Id="rId4" Type="http://schemas.openxmlformats.org/officeDocument/2006/relationships/image" Target="../media/image289.png"/></Relationships>
</file>

<file path=ppt/slides/_rels/slide644.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notesSlide" Target="../notesSlides/notesSlide643.xml"/><Relationship Id="rId1" Type="http://schemas.openxmlformats.org/officeDocument/2006/relationships/slideLayout" Target="../slideLayouts/slideLayout3.xml"/></Relationships>
</file>

<file path=ppt/slides/_rels/slide645.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notesSlide" Target="../notesSlides/notesSlide644.xml"/><Relationship Id="rId1" Type="http://schemas.openxmlformats.org/officeDocument/2006/relationships/slideLayout" Target="../slideLayouts/slideLayout3.xml"/></Relationships>
</file>

<file path=ppt/slides/_rels/slide646.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notesSlide" Target="../notesSlides/notesSlide645.xml"/><Relationship Id="rId1" Type="http://schemas.openxmlformats.org/officeDocument/2006/relationships/slideLayout" Target="../slideLayouts/slideLayout3.xml"/></Relationships>
</file>

<file path=ppt/slides/_rels/slide647.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646.xml"/><Relationship Id="rId1" Type="http://schemas.openxmlformats.org/officeDocument/2006/relationships/slideLayout" Target="../slideLayouts/slideLayout3.xml"/></Relationships>
</file>

<file path=ppt/slides/_rels/slide648.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647.xml"/><Relationship Id="rId1" Type="http://schemas.openxmlformats.org/officeDocument/2006/relationships/slideLayout" Target="../slideLayouts/slideLayout3.xml"/></Relationships>
</file>

<file path=ppt/slides/_rels/slide649.xml.rels><?xml version="1.0" encoding="UTF-8" standalone="yes"?>
<Relationships xmlns="http://schemas.openxmlformats.org/package/2006/relationships"><Relationship Id="rId8" Type="http://schemas.openxmlformats.org/officeDocument/2006/relationships/image" Target="../media/image293.png"/><Relationship Id="rId3" Type="http://schemas.openxmlformats.org/officeDocument/2006/relationships/image" Target="../media/image290.png"/><Relationship Id="rId7" Type="http://schemas.openxmlformats.org/officeDocument/2006/relationships/image" Target="../media/image292.png"/><Relationship Id="rId2" Type="http://schemas.openxmlformats.org/officeDocument/2006/relationships/notesSlide" Target="../notesSlides/notesSlide648.xml"/><Relationship Id="rId1" Type="http://schemas.openxmlformats.org/officeDocument/2006/relationships/slideLayout" Target="../slideLayouts/slideLayout1.xml"/><Relationship Id="rId6" Type="http://schemas.openxmlformats.org/officeDocument/2006/relationships/image" Target="../media/image113.png"/><Relationship Id="rId11" Type="http://schemas.openxmlformats.org/officeDocument/2006/relationships/image" Target="../media/image296.png"/><Relationship Id="rId5" Type="http://schemas.openxmlformats.org/officeDocument/2006/relationships/image" Target="../media/image112.png"/><Relationship Id="rId10" Type="http://schemas.openxmlformats.org/officeDocument/2006/relationships/image" Target="../media/image295.png"/><Relationship Id="rId4" Type="http://schemas.openxmlformats.org/officeDocument/2006/relationships/image" Target="../media/image291.png"/><Relationship Id="rId9" Type="http://schemas.openxmlformats.org/officeDocument/2006/relationships/image" Target="../media/image294.png"/></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0.png"/></Relationships>
</file>

<file path=ppt/slides/_rels/slide650.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649.xml"/><Relationship Id="rId1" Type="http://schemas.openxmlformats.org/officeDocument/2006/relationships/slideLayout" Target="../slideLayouts/slideLayout3.xml"/><Relationship Id="rId5" Type="http://schemas.openxmlformats.org/officeDocument/2006/relationships/image" Target="../media/image291.png"/><Relationship Id="rId4" Type="http://schemas.openxmlformats.org/officeDocument/2006/relationships/image" Target="../media/image298.png"/></Relationships>
</file>

<file path=ppt/slides/_rels/slide651.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650.xml"/><Relationship Id="rId1" Type="http://schemas.openxmlformats.org/officeDocument/2006/relationships/slideLayout" Target="../slideLayouts/slideLayout3.xml"/><Relationship Id="rId5" Type="http://schemas.openxmlformats.org/officeDocument/2006/relationships/image" Target="../media/image291.png"/><Relationship Id="rId4" Type="http://schemas.openxmlformats.org/officeDocument/2006/relationships/image" Target="../media/image298.png"/></Relationships>
</file>

<file path=ppt/slides/_rels/slide652.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651.xml"/><Relationship Id="rId1" Type="http://schemas.openxmlformats.org/officeDocument/2006/relationships/slideLayout" Target="../slideLayouts/slideLayout3.xml"/><Relationship Id="rId5" Type="http://schemas.openxmlformats.org/officeDocument/2006/relationships/image" Target="../media/image291.png"/><Relationship Id="rId4" Type="http://schemas.openxmlformats.org/officeDocument/2006/relationships/image" Target="../media/image298.png"/></Relationships>
</file>

<file path=ppt/slides/_rels/slide653.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652.xml"/><Relationship Id="rId1" Type="http://schemas.openxmlformats.org/officeDocument/2006/relationships/slideLayout" Target="../slideLayouts/slideLayout3.xml"/><Relationship Id="rId5" Type="http://schemas.openxmlformats.org/officeDocument/2006/relationships/image" Target="../media/image291.png"/><Relationship Id="rId4" Type="http://schemas.openxmlformats.org/officeDocument/2006/relationships/image" Target="../media/image298.png"/></Relationships>
</file>

<file path=ppt/slides/_rels/slide654.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653.xml"/><Relationship Id="rId1" Type="http://schemas.openxmlformats.org/officeDocument/2006/relationships/slideLayout" Target="../slideLayouts/slideLayout3.xml"/><Relationship Id="rId5" Type="http://schemas.openxmlformats.org/officeDocument/2006/relationships/image" Target="../media/image291.png"/><Relationship Id="rId4" Type="http://schemas.openxmlformats.org/officeDocument/2006/relationships/image" Target="../media/image298.png"/></Relationships>
</file>

<file path=ppt/slides/_rels/slide655.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654.xml"/><Relationship Id="rId1" Type="http://schemas.openxmlformats.org/officeDocument/2006/relationships/slideLayout" Target="../slideLayouts/slideLayout3.xml"/><Relationship Id="rId5" Type="http://schemas.openxmlformats.org/officeDocument/2006/relationships/image" Target="../media/image291.png"/><Relationship Id="rId4" Type="http://schemas.openxmlformats.org/officeDocument/2006/relationships/image" Target="../media/image298.png"/></Relationships>
</file>

<file path=ppt/slides/_rels/slide656.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655.xml"/><Relationship Id="rId1" Type="http://schemas.openxmlformats.org/officeDocument/2006/relationships/slideLayout" Target="../slideLayouts/slideLayout3.xml"/><Relationship Id="rId5" Type="http://schemas.openxmlformats.org/officeDocument/2006/relationships/image" Target="../media/image291.png"/><Relationship Id="rId4" Type="http://schemas.openxmlformats.org/officeDocument/2006/relationships/image" Target="../media/image298.png"/></Relationships>
</file>

<file path=ppt/slides/_rels/slide657.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656.xml"/><Relationship Id="rId1" Type="http://schemas.openxmlformats.org/officeDocument/2006/relationships/slideLayout" Target="../slideLayouts/slideLayout3.xml"/><Relationship Id="rId5" Type="http://schemas.openxmlformats.org/officeDocument/2006/relationships/image" Target="../media/image291.png"/><Relationship Id="rId4" Type="http://schemas.openxmlformats.org/officeDocument/2006/relationships/image" Target="../media/image298.png"/></Relationships>
</file>

<file path=ppt/slides/_rels/slide658.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657.xml"/><Relationship Id="rId1" Type="http://schemas.openxmlformats.org/officeDocument/2006/relationships/slideLayout" Target="../slideLayouts/slideLayout3.xml"/><Relationship Id="rId4" Type="http://schemas.openxmlformats.org/officeDocument/2006/relationships/image" Target="../media/image298.png"/></Relationships>
</file>

<file path=ppt/slides/_rels/slide659.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658.xml"/><Relationship Id="rId1" Type="http://schemas.openxmlformats.org/officeDocument/2006/relationships/slideLayout" Target="../slideLayouts/slideLayout3.xml"/><Relationship Id="rId4" Type="http://schemas.openxmlformats.org/officeDocument/2006/relationships/image" Target="../media/image298.png"/></Relationships>
</file>

<file path=ppt/slides/_rels/slide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0.png"/></Relationships>
</file>

<file path=ppt/slides/_rels/slide660.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659.xml"/><Relationship Id="rId1" Type="http://schemas.openxmlformats.org/officeDocument/2006/relationships/slideLayout" Target="../slideLayouts/slideLayout3.xml"/><Relationship Id="rId4" Type="http://schemas.openxmlformats.org/officeDocument/2006/relationships/image" Target="../media/image298.png"/></Relationships>
</file>

<file path=ppt/slides/_rels/slide661.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660.xml"/><Relationship Id="rId1" Type="http://schemas.openxmlformats.org/officeDocument/2006/relationships/slideLayout" Target="../slideLayouts/slideLayout3.xml"/><Relationship Id="rId4" Type="http://schemas.openxmlformats.org/officeDocument/2006/relationships/image" Target="../media/image298.png"/></Relationships>
</file>

<file path=ppt/slides/_rels/slide662.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661.xml"/><Relationship Id="rId1" Type="http://schemas.openxmlformats.org/officeDocument/2006/relationships/slideLayout" Target="../slideLayouts/slideLayout3.xml"/><Relationship Id="rId4" Type="http://schemas.openxmlformats.org/officeDocument/2006/relationships/image" Target="../media/image298.png"/></Relationships>
</file>

<file path=ppt/slides/_rels/slide663.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662.xml"/><Relationship Id="rId1" Type="http://schemas.openxmlformats.org/officeDocument/2006/relationships/slideLayout" Target="../slideLayouts/slideLayout3.xml"/><Relationship Id="rId4" Type="http://schemas.openxmlformats.org/officeDocument/2006/relationships/image" Target="../media/image298.png"/></Relationships>
</file>

<file path=ppt/slides/_rels/slide664.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663.xml"/><Relationship Id="rId1" Type="http://schemas.openxmlformats.org/officeDocument/2006/relationships/slideLayout" Target="../slideLayouts/slideLayout3.xml"/><Relationship Id="rId4" Type="http://schemas.openxmlformats.org/officeDocument/2006/relationships/image" Target="../media/image298.png"/></Relationships>
</file>

<file path=ppt/slides/_rels/slide665.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664.xml"/><Relationship Id="rId1" Type="http://schemas.openxmlformats.org/officeDocument/2006/relationships/slideLayout" Target="../slideLayouts/slideLayout3.xml"/><Relationship Id="rId4" Type="http://schemas.openxmlformats.org/officeDocument/2006/relationships/image" Target="../media/image298.png"/></Relationships>
</file>

<file path=ppt/slides/_rels/slide666.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665.xml"/><Relationship Id="rId1" Type="http://schemas.openxmlformats.org/officeDocument/2006/relationships/slideLayout" Target="../slideLayouts/slideLayout3.xml"/><Relationship Id="rId4" Type="http://schemas.openxmlformats.org/officeDocument/2006/relationships/image" Target="../media/image298.png"/></Relationships>
</file>

<file path=ppt/slides/_rels/slide667.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666.xml"/><Relationship Id="rId1" Type="http://schemas.openxmlformats.org/officeDocument/2006/relationships/slideLayout" Target="../slideLayouts/slideLayout3.xml"/><Relationship Id="rId4" Type="http://schemas.openxmlformats.org/officeDocument/2006/relationships/image" Target="../media/image298.png"/></Relationships>
</file>

<file path=ppt/slides/_rels/slide668.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667.xml"/><Relationship Id="rId1" Type="http://schemas.openxmlformats.org/officeDocument/2006/relationships/slideLayout" Target="../slideLayouts/slideLayout3.xml"/><Relationship Id="rId4" Type="http://schemas.openxmlformats.org/officeDocument/2006/relationships/image" Target="../media/image298.png"/></Relationships>
</file>

<file path=ppt/slides/_rels/slide669.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668.xml"/><Relationship Id="rId1" Type="http://schemas.openxmlformats.org/officeDocument/2006/relationships/slideLayout" Target="../slideLayouts/slideLayout3.xml"/><Relationship Id="rId4" Type="http://schemas.openxmlformats.org/officeDocument/2006/relationships/image" Target="../media/image298.png"/></Relationships>
</file>

<file path=ppt/slides/_rels/slide6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4.png"/><Relationship Id="rId4" Type="http://schemas.openxmlformats.org/officeDocument/2006/relationships/image" Target="../media/image40.png"/></Relationships>
</file>

<file path=ppt/slides/_rels/slide670.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669.xml"/><Relationship Id="rId1" Type="http://schemas.openxmlformats.org/officeDocument/2006/relationships/slideLayout" Target="../slideLayouts/slideLayout3.xml"/><Relationship Id="rId4" Type="http://schemas.openxmlformats.org/officeDocument/2006/relationships/image" Target="../media/image298.png"/></Relationships>
</file>

<file path=ppt/slides/_rels/slide671.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670.xml"/><Relationship Id="rId1" Type="http://schemas.openxmlformats.org/officeDocument/2006/relationships/slideLayout" Target="../slideLayouts/slideLayout3.xml"/><Relationship Id="rId4" Type="http://schemas.openxmlformats.org/officeDocument/2006/relationships/image" Target="../media/image298.png"/></Relationships>
</file>

<file path=ppt/slides/_rels/slide672.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671.xml"/><Relationship Id="rId1" Type="http://schemas.openxmlformats.org/officeDocument/2006/relationships/slideLayout" Target="../slideLayouts/slideLayout3.xml"/><Relationship Id="rId5" Type="http://schemas.openxmlformats.org/officeDocument/2006/relationships/image" Target="../media/image299.png"/><Relationship Id="rId4" Type="http://schemas.openxmlformats.org/officeDocument/2006/relationships/image" Target="../media/image298.png"/></Relationships>
</file>

<file path=ppt/slides/_rels/slide673.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672.xml"/><Relationship Id="rId1" Type="http://schemas.openxmlformats.org/officeDocument/2006/relationships/slideLayout" Target="../slideLayouts/slideLayout3.xml"/><Relationship Id="rId5" Type="http://schemas.openxmlformats.org/officeDocument/2006/relationships/image" Target="../media/image299.png"/><Relationship Id="rId4" Type="http://schemas.openxmlformats.org/officeDocument/2006/relationships/image" Target="../media/image298.png"/></Relationships>
</file>

<file path=ppt/slides/_rels/slide674.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673.xml"/><Relationship Id="rId1" Type="http://schemas.openxmlformats.org/officeDocument/2006/relationships/slideLayout" Target="../slideLayouts/slideLayout3.xml"/></Relationships>
</file>

<file path=ppt/slides/_rels/slide675.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674.xml"/><Relationship Id="rId1" Type="http://schemas.openxmlformats.org/officeDocument/2006/relationships/slideLayout" Target="../slideLayouts/slideLayout3.xml"/></Relationships>
</file>

<file path=ppt/slides/_rels/slide676.xml.rels><?xml version="1.0" encoding="UTF-8" standalone="yes"?>
<Relationships xmlns="http://schemas.openxmlformats.org/package/2006/relationships"><Relationship Id="rId8" Type="http://schemas.openxmlformats.org/officeDocument/2006/relationships/image" Target="../media/image303.png"/><Relationship Id="rId3" Type="http://schemas.openxmlformats.org/officeDocument/2006/relationships/image" Target="../media/image300.png"/><Relationship Id="rId7" Type="http://schemas.openxmlformats.org/officeDocument/2006/relationships/image" Target="../media/image112.png"/><Relationship Id="rId2" Type="http://schemas.openxmlformats.org/officeDocument/2006/relationships/notesSlide" Target="../notesSlides/notesSlide675.xml"/><Relationship Id="rId1" Type="http://schemas.openxmlformats.org/officeDocument/2006/relationships/slideLayout" Target="../slideLayouts/slideLayout1.xml"/><Relationship Id="rId6" Type="http://schemas.openxmlformats.org/officeDocument/2006/relationships/image" Target="../media/image113.png"/><Relationship Id="rId5" Type="http://schemas.openxmlformats.org/officeDocument/2006/relationships/image" Target="../media/image302.png"/><Relationship Id="rId10" Type="http://schemas.openxmlformats.org/officeDocument/2006/relationships/image" Target="../media/image290.png"/><Relationship Id="rId4" Type="http://schemas.openxmlformats.org/officeDocument/2006/relationships/image" Target="../media/image301.png"/><Relationship Id="rId9" Type="http://schemas.openxmlformats.org/officeDocument/2006/relationships/image" Target="../media/image304.png"/></Relationships>
</file>

<file path=ppt/slides/_rels/slide677.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notesSlide" Target="../notesSlides/notesSlide676.xml"/><Relationship Id="rId1" Type="http://schemas.openxmlformats.org/officeDocument/2006/relationships/slideLayout" Target="../slideLayouts/slideLayout3.xml"/></Relationships>
</file>

<file path=ppt/slides/_rels/slide678.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notesSlide" Target="../notesSlides/notesSlide677.xml"/><Relationship Id="rId1" Type="http://schemas.openxmlformats.org/officeDocument/2006/relationships/slideLayout" Target="../slideLayouts/slideLayout3.xml"/></Relationships>
</file>

<file path=ppt/slides/_rels/slide679.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notesSlide" Target="../notesSlides/notesSlide678.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4.png"/><Relationship Id="rId4" Type="http://schemas.openxmlformats.org/officeDocument/2006/relationships/image" Target="../media/image40.png"/></Relationships>
</file>

<file path=ppt/slides/_rels/slide680.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notesSlide" Target="../notesSlides/notesSlide679.xml"/><Relationship Id="rId1" Type="http://schemas.openxmlformats.org/officeDocument/2006/relationships/slideLayout" Target="../slideLayouts/slideLayout3.xml"/></Relationships>
</file>

<file path=ppt/slides/_rels/slide681.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notesSlide" Target="../notesSlides/notesSlide680.xml"/><Relationship Id="rId1" Type="http://schemas.openxmlformats.org/officeDocument/2006/relationships/slideLayout" Target="../slideLayouts/slideLayout3.xml"/></Relationships>
</file>

<file path=ppt/slides/_rels/slide682.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notesSlide" Target="../notesSlides/notesSlide681.xml"/><Relationship Id="rId1" Type="http://schemas.openxmlformats.org/officeDocument/2006/relationships/slideLayout" Target="../slideLayouts/slideLayout3.xml"/></Relationships>
</file>

<file path=ppt/slides/_rels/slide683.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notesSlide" Target="../notesSlides/notesSlide682.xml"/><Relationship Id="rId1" Type="http://schemas.openxmlformats.org/officeDocument/2006/relationships/slideLayout" Target="../slideLayouts/slideLayout3.xml"/></Relationships>
</file>

<file path=ppt/slides/_rels/slide684.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683.xml"/><Relationship Id="rId1" Type="http://schemas.openxmlformats.org/officeDocument/2006/relationships/slideLayout" Target="../slideLayouts/slideLayout3.xml"/><Relationship Id="rId6" Type="http://schemas.openxmlformats.org/officeDocument/2006/relationships/image" Target="../media/image303.png"/><Relationship Id="rId5" Type="http://schemas.openxmlformats.org/officeDocument/2006/relationships/image" Target="../media/image307.png"/><Relationship Id="rId4" Type="http://schemas.openxmlformats.org/officeDocument/2006/relationships/image" Target="../media/image253.png"/></Relationships>
</file>

<file path=ppt/slides/_rels/slide685.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684.xml"/><Relationship Id="rId1" Type="http://schemas.openxmlformats.org/officeDocument/2006/relationships/slideLayout" Target="../slideLayouts/slideLayout3.xml"/><Relationship Id="rId6" Type="http://schemas.openxmlformats.org/officeDocument/2006/relationships/image" Target="../media/image303.png"/><Relationship Id="rId5" Type="http://schemas.openxmlformats.org/officeDocument/2006/relationships/image" Target="../media/image307.png"/><Relationship Id="rId4" Type="http://schemas.openxmlformats.org/officeDocument/2006/relationships/image" Target="../media/image253.png"/></Relationships>
</file>

<file path=ppt/slides/_rels/slide686.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685.xml"/><Relationship Id="rId1" Type="http://schemas.openxmlformats.org/officeDocument/2006/relationships/slideLayout" Target="../slideLayouts/slideLayout3.xml"/><Relationship Id="rId6" Type="http://schemas.openxmlformats.org/officeDocument/2006/relationships/image" Target="../media/image303.png"/><Relationship Id="rId5" Type="http://schemas.openxmlformats.org/officeDocument/2006/relationships/image" Target="../media/image307.png"/><Relationship Id="rId4" Type="http://schemas.openxmlformats.org/officeDocument/2006/relationships/image" Target="../media/image253.png"/></Relationships>
</file>

<file path=ppt/slides/_rels/slide687.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686.xml"/><Relationship Id="rId1" Type="http://schemas.openxmlformats.org/officeDocument/2006/relationships/slideLayout" Target="../slideLayouts/slideLayout3.xml"/><Relationship Id="rId6" Type="http://schemas.openxmlformats.org/officeDocument/2006/relationships/image" Target="../media/image303.png"/><Relationship Id="rId5" Type="http://schemas.openxmlformats.org/officeDocument/2006/relationships/image" Target="../media/image307.png"/><Relationship Id="rId4" Type="http://schemas.openxmlformats.org/officeDocument/2006/relationships/image" Target="../media/image253.png"/></Relationships>
</file>

<file path=ppt/slides/_rels/slide688.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687.xml"/><Relationship Id="rId1" Type="http://schemas.openxmlformats.org/officeDocument/2006/relationships/slideLayout" Target="../slideLayouts/slideLayout3.xml"/><Relationship Id="rId6" Type="http://schemas.openxmlformats.org/officeDocument/2006/relationships/image" Target="../media/image303.png"/><Relationship Id="rId5" Type="http://schemas.openxmlformats.org/officeDocument/2006/relationships/image" Target="../media/image307.png"/><Relationship Id="rId4" Type="http://schemas.openxmlformats.org/officeDocument/2006/relationships/image" Target="../media/image253.png"/></Relationships>
</file>

<file path=ppt/slides/_rels/slide689.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688.xml"/><Relationship Id="rId1" Type="http://schemas.openxmlformats.org/officeDocument/2006/relationships/slideLayout" Target="../slideLayouts/slideLayout3.xml"/><Relationship Id="rId6" Type="http://schemas.openxmlformats.org/officeDocument/2006/relationships/image" Target="../media/image303.png"/><Relationship Id="rId5" Type="http://schemas.openxmlformats.org/officeDocument/2006/relationships/image" Target="../media/image307.png"/><Relationship Id="rId4" Type="http://schemas.openxmlformats.org/officeDocument/2006/relationships/image" Target="../media/image253.png"/></Relationships>
</file>

<file path=ppt/slides/_rels/slide6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4.png"/><Relationship Id="rId4" Type="http://schemas.openxmlformats.org/officeDocument/2006/relationships/image" Target="../media/image40.png"/></Relationships>
</file>

<file path=ppt/slides/_rels/slide690.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689.xml"/><Relationship Id="rId1" Type="http://schemas.openxmlformats.org/officeDocument/2006/relationships/slideLayout" Target="../slideLayouts/slideLayout3.xml"/><Relationship Id="rId6" Type="http://schemas.openxmlformats.org/officeDocument/2006/relationships/image" Target="../media/image303.png"/><Relationship Id="rId5" Type="http://schemas.openxmlformats.org/officeDocument/2006/relationships/image" Target="../media/image307.png"/><Relationship Id="rId4" Type="http://schemas.openxmlformats.org/officeDocument/2006/relationships/image" Target="../media/image253.png"/></Relationships>
</file>

<file path=ppt/slides/_rels/slide691.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690.xml"/><Relationship Id="rId1" Type="http://schemas.openxmlformats.org/officeDocument/2006/relationships/slideLayout" Target="../slideLayouts/slideLayout3.xml"/><Relationship Id="rId6" Type="http://schemas.openxmlformats.org/officeDocument/2006/relationships/image" Target="../media/image303.png"/><Relationship Id="rId5" Type="http://schemas.openxmlformats.org/officeDocument/2006/relationships/image" Target="../media/image307.png"/><Relationship Id="rId4" Type="http://schemas.openxmlformats.org/officeDocument/2006/relationships/image" Target="../media/image253.png"/></Relationships>
</file>

<file path=ppt/slides/_rels/slide692.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691.xml"/><Relationship Id="rId1" Type="http://schemas.openxmlformats.org/officeDocument/2006/relationships/slideLayout" Target="../slideLayouts/slideLayout3.xml"/><Relationship Id="rId6" Type="http://schemas.openxmlformats.org/officeDocument/2006/relationships/image" Target="../media/image303.png"/><Relationship Id="rId5" Type="http://schemas.openxmlformats.org/officeDocument/2006/relationships/image" Target="../media/image307.png"/><Relationship Id="rId4" Type="http://schemas.openxmlformats.org/officeDocument/2006/relationships/image" Target="../media/image253.png"/></Relationships>
</file>

<file path=ppt/slides/_rels/slide693.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692.xml"/><Relationship Id="rId1" Type="http://schemas.openxmlformats.org/officeDocument/2006/relationships/slideLayout" Target="../slideLayouts/slideLayout3.xml"/><Relationship Id="rId6" Type="http://schemas.openxmlformats.org/officeDocument/2006/relationships/image" Target="../media/image303.png"/><Relationship Id="rId5" Type="http://schemas.openxmlformats.org/officeDocument/2006/relationships/image" Target="../media/image307.png"/><Relationship Id="rId4" Type="http://schemas.openxmlformats.org/officeDocument/2006/relationships/image" Target="../media/image253.png"/></Relationships>
</file>

<file path=ppt/slides/_rels/slide694.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693.xml"/><Relationship Id="rId1" Type="http://schemas.openxmlformats.org/officeDocument/2006/relationships/slideLayout" Target="../slideLayouts/slideLayout3.xml"/><Relationship Id="rId6" Type="http://schemas.openxmlformats.org/officeDocument/2006/relationships/image" Target="../media/image303.png"/><Relationship Id="rId5" Type="http://schemas.openxmlformats.org/officeDocument/2006/relationships/image" Target="../media/image307.png"/><Relationship Id="rId4" Type="http://schemas.openxmlformats.org/officeDocument/2006/relationships/image" Target="../media/image253.png"/></Relationships>
</file>

<file path=ppt/slides/_rels/slide695.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694.xml"/><Relationship Id="rId1" Type="http://schemas.openxmlformats.org/officeDocument/2006/relationships/slideLayout" Target="../slideLayouts/slideLayout3.xml"/><Relationship Id="rId6" Type="http://schemas.openxmlformats.org/officeDocument/2006/relationships/image" Target="../media/image303.png"/><Relationship Id="rId5" Type="http://schemas.openxmlformats.org/officeDocument/2006/relationships/image" Target="../media/image307.png"/><Relationship Id="rId4" Type="http://schemas.openxmlformats.org/officeDocument/2006/relationships/image" Target="../media/image253.png"/></Relationships>
</file>

<file path=ppt/slides/_rels/slide696.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695.xml"/><Relationship Id="rId1" Type="http://schemas.openxmlformats.org/officeDocument/2006/relationships/slideLayout" Target="../slideLayouts/slideLayout3.xml"/><Relationship Id="rId6" Type="http://schemas.openxmlformats.org/officeDocument/2006/relationships/image" Target="../media/image303.png"/><Relationship Id="rId5" Type="http://schemas.openxmlformats.org/officeDocument/2006/relationships/image" Target="../media/image307.png"/><Relationship Id="rId4" Type="http://schemas.openxmlformats.org/officeDocument/2006/relationships/image" Target="../media/image253.png"/></Relationships>
</file>

<file path=ppt/slides/_rels/slide697.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696.xml"/><Relationship Id="rId1" Type="http://schemas.openxmlformats.org/officeDocument/2006/relationships/slideLayout" Target="../slideLayouts/slideLayout3.xml"/><Relationship Id="rId6" Type="http://schemas.openxmlformats.org/officeDocument/2006/relationships/image" Target="../media/image303.png"/><Relationship Id="rId5" Type="http://schemas.openxmlformats.org/officeDocument/2006/relationships/image" Target="../media/image307.png"/><Relationship Id="rId4" Type="http://schemas.openxmlformats.org/officeDocument/2006/relationships/image" Target="../media/image253.png"/></Relationships>
</file>

<file path=ppt/slides/_rels/slide698.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697.xml"/><Relationship Id="rId1" Type="http://schemas.openxmlformats.org/officeDocument/2006/relationships/slideLayout" Target="../slideLayouts/slideLayout3.xml"/><Relationship Id="rId6" Type="http://schemas.openxmlformats.org/officeDocument/2006/relationships/image" Target="../media/image303.png"/><Relationship Id="rId5" Type="http://schemas.openxmlformats.org/officeDocument/2006/relationships/image" Target="../media/image307.png"/><Relationship Id="rId4" Type="http://schemas.openxmlformats.org/officeDocument/2006/relationships/image" Target="../media/image253.png"/></Relationships>
</file>

<file path=ppt/slides/_rels/slide699.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notesSlide" Target="../notesSlides/notesSlide698.xml"/><Relationship Id="rId1" Type="http://schemas.openxmlformats.org/officeDocument/2006/relationships/slideLayout" Target="../slideLayouts/slideLayout3.xml"/><Relationship Id="rId4" Type="http://schemas.openxmlformats.org/officeDocument/2006/relationships/image" Target="../media/image30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700.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699.xml"/><Relationship Id="rId1" Type="http://schemas.openxmlformats.org/officeDocument/2006/relationships/slideLayout" Target="../slideLayouts/slideLayout3.xml"/></Relationships>
</file>

<file path=ppt/slides/_rels/slide701.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700.xml"/><Relationship Id="rId1" Type="http://schemas.openxmlformats.org/officeDocument/2006/relationships/slideLayout" Target="../slideLayouts/slideLayout3.xml"/></Relationships>
</file>

<file path=ppt/slides/_rels/slide702.xml.rels><?xml version="1.0" encoding="UTF-8" standalone="yes"?>
<Relationships xmlns="http://schemas.openxmlformats.org/package/2006/relationships"><Relationship Id="rId8" Type="http://schemas.openxmlformats.org/officeDocument/2006/relationships/image" Target="../media/image312.png"/><Relationship Id="rId3" Type="http://schemas.openxmlformats.org/officeDocument/2006/relationships/image" Target="../media/image309.png"/><Relationship Id="rId7" Type="http://schemas.openxmlformats.org/officeDocument/2006/relationships/image" Target="../media/image113.png"/><Relationship Id="rId2" Type="http://schemas.openxmlformats.org/officeDocument/2006/relationships/notesSlide" Target="../notesSlides/notesSlide701.xml"/><Relationship Id="rId1" Type="http://schemas.openxmlformats.org/officeDocument/2006/relationships/slideLayout" Target="../slideLayouts/slideLayout1.xml"/><Relationship Id="rId6" Type="http://schemas.openxmlformats.org/officeDocument/2006/relationships/image" Target="../media/image112.png"/><Relationship Id="rId5" Type="http://schemas.openxmlformats.org/officeDocument/2006/relationships/image" Target="../media/image311.png"/><Relationship Id="rId4" Type="http://schemas.openxmlformats.org/officeDocument/2006/relationships/image" Target="../media/image310.png"/><Relationship Id="rId9" Type="http://schemas.openxmlformats.org/officeDocument/2006/relationships/image" Target="../media/image290.png"/></Relationships>
</file>

<file path=ppt/slides/_rels/slide703.xml.rels><?xml version="1.0" encoding="UTF-8" standalone="yes"?>
<Relationships xmlns="http://schemas.openxmlformats.org/package/2006/relationships"><Relationship Id="rId8" Type="http://schemas.openxmlformats.org/officeDocument/2006/relationships/image" Target="../media/image314.png"/><Relationship Id="rId3" Type="http://schemas.openxmlformats.org/officeDocument/2006/relationships/image" Target="../media/image97.png"/><Relationship Id="rId7" Type="http://schemas.openxmlformats.org/officeDocument/2006/relationships/image" Target="../media/image313.png"/><Relationship Id="rId2" Type="http://schemas.openxmlformats.org/officeDocument/2006/relationships/notesSlide" Target="../notesSlides/notesSlide702.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312.png"/><Relationship Id="rId4" Type="http://schemas.openxmlformats.org/officeDocument/2006/relationships/image" Target="../media/image98.png"/><Relationship Id="rId9" Type="http://schemas.openxmlformats.org/officeDocument/2006/relationships/image" Target="../media/image311.png"/></Relationships>
</file>

<file path=ppt/slides/_rels/slide704.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703.xml"/><Relationship Id="rId1" Type="http://schemas.openxmlformats.org/officeDocument/2006/relationships/slideLayout" Target="../slideLayouts/slideLayout3.xml"/></Relationships>
</file>

<file path=ppt/slides/_rels/slide705.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704.xml"/><Relationship Id="rId1" Type="http://schemas.openxmlformats.org/officeDocument/2006/relationships/slideLayout" Target="../slideLayouts/slideLayout3.xml"/></Relationships>
</file>

<file path=ppt/slides/_rels/slide706.xml.rels><?xml version="1.0" encoding="UTF-8" standalone="yes"?>
<Relationships xmlns="http://schemas.openxmlformats.org/package/2006/relationships"><Relationship Id="rId8" Type="http://schemas.openxmlformats.org/officeDocument/2006/relationships/image" Target="../media/image319.png"/><Relationship Id="rId3" Type="http://schemas.openxmlformats.org/officeDocument/2006/relationships/image" Target="../media/image315.png"/><Relationship Id="rId7" Type="http://schemas.openxmlformats.org/officeDocument/2006/relationships/image" Target="../media/image318.png"/><Relationship Id="rId12" Type="http://schemas.openxmlformats.org/officeDocument/2006/relationships/image" Target="../media/image322.png"/><Relationship Id="rId2" Type="http://schemas.openxmlformats.org/officeDocument/2006/relationships/notesSlide" Target="../notesSlides/notesSlide705.xml"/><Relationship Id="rId1" Type="http://schemas.openxmlformats.org/officeDocument/2006/relationships/slideLayout" Target="../slideLayouts/slideLayout1.xml"/><Relationship Id="rId6" Type="http://schemas.openxmlformats.org/officeDocument/2006/relationships/image" Target="../media/image112.png"/><Relationship Id="rId11" Type="http://schemas.openxmlformats.org/officeDocument/2006/relationships/image" Target="../media/image290.png"/><Relationship Id="rId5" Type="http://schemas.openxmlformats.org/officeDocument/2006/relationships/image" Target="../media/image317.png"/><Relationship Id="rId10" Type="http://schemas.openxmlformats.org/officeDocument/2006/relationships/image" Target="../media/image321.png"/><Relationship Id="rId4" Type="http://schemas.openxmlformats.org/officeDocument/2006/relationships/image" Target="../media/image316.png"/><Relationship Id="rId9" Type="http://schemas.openxmlformats.org/officeDocument/2006/relationships/image" Target="../media/image320.png"/></Relationships>
</file>

<file path=ppt/slides/_rels/slide707.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notesSlide" Target="../notesSlides/notesSlide706.xml"/><Relationship Id="rId1" Type="http://schemas.openxmlformats.org/officeDocument/2006/relationships/slideLayout" Target="../slideLayouts/slideLayout3.xml"/></Relationships>
</file>

<file path=ppt/slides/_rels/slide708.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notesSlide" Target="../notesSlides/notesSlide707.xml"/><Relationship Id="rId1" Type="http://schemas.openxmlformats.org/officeDocument/2006/relationships/slideLayout" Target="../slideLayouts/slideLayout3.xml"/></Relationships>
</file>

<file path=ppt/slides/_rels/slide709.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notesSlide" Target="../notesSlides/notesSlide708.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710.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notesSlide" Target="../notesSlides/notesSlide709.xml"/><Relationship Id="rId1" Type="http://schemas.openxmlformats.org/officeDocument/2006/relationships/slideLayout" Target="../slideLayouts/slideLayout3.xml"/></Relationships>
</file>

<file path=ppt/slides/_rels/slide711.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710.xml"/><Relationship Id="rId1" Type="http://schemas.openxmlformats.org/officeDocument/2006/relationships/slideLayout" Target="../slideLayouts/slideLayout3.xml"/></Relationships>
</file>

<file path=ppt/slides/_rels/slide712.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711.xml"/><Relationship Id="rId1" Type="http://schemas.openxmlformats.org/officeDocument/2006/relationships/slideLayout" Target="../slideLayouts/slideLayout3.xml"/></Relationships>
</file>

<file path=ppt/slides/_rels/slide713.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290.png"/><Relationship Id="rId7" Type="http://schemas.openxmlformats.org/officeDocument/2006/relationships/image" Target="../media/image112.png"/><Relationship Id="rId2" Type="http://schemas.openxmlformats.org/officeDocument/2006/relationships/notesSlide" Target="../notesSlides/notesSlide712.xml"/><Relationship Id="rId1" Type="http://schemas.openxmlformats.org/officeDocument/2006/relationships/slideLayout" Target="../slideLayouts/slideLayout1.xml"/><Relationship Id="rId6" Type="http://schemas.openxmlformats.org/officeDocument/2006/relationships/image" Target="../media/image328.png"/><Relationship Id="rId11" Type="http://schemas.openxmlformats.org/officeDocument/2006/relationships/image" Target="../media/image331.png"/><Relationship Id="rId5" Type="http://schemas.openxmlformats.org/officeDocument/2006/relationships/image" Target="../media/image327.png"/><Relationship Id="rId10" Type="http://schemas.openxmlformats.org/officeDocument/2006/relationships/image" Target="../media/image330.png"/><Relationship Id="rId4" Type="http://schemas.openxmlformats.org/officeDocument/2006/relationships/image" Target="../media/image326.png"/><Relationship Id="rId9" Type="http://schemas.openxmlformats.org/officeDocument/2006/relationships/image" Target="../media/image329.png"/></Relationships>
</file>

<file path=ppt/slides/_rels/slide714.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290.png"/><Relationship Id="rId7" Type="http://schemas.openxmlformats.org/officeDocument/2006/relationships/image" Target="../media/image112.png"/><Relationship Id="rId2" Type="http://schemas.openxmlformats.org/officeDocument/2006/relationships/notesSlide" Target="../notesSlides/notesSlide713.xml"/><Relationship Id="rId1" Type="http://schemas.openxmlformats.org/officeDocument/2006/relationships/slideLayout" Target="../slideLayouts/slideLayout1.xml"/><Relationship Id="rId6" Type="http://schemas.openxmlformats.org/officeDocument/2006/relationships/image" Target="../media/image328.png"/><Relationship Id="rId11" Type="http://schemas.openxmlformats.org/officeDocument/2006/relationships/image" Target="../media/image331.png"/><Relationship Id="rId5" Type="http://schemas.openxmlformats.org/officeDocument/2006/relationships/image" Target="../media/image327.png"/><Relationship Id="rId10" Type="http://schemas.openxmlformats.org/officeDocument/2006/relationships/image" Target="../media/image330.png"/><Relationship Id="rId4" Type="http://schemas.openxmlformats.org/officeDocument/2006/relationships/image" Target="../media/image326.png"/><Relationship Id="rId9" Type="http://schemas.openxmlformats.org/officeDocument/2006/relationships/image" Target="../media/image329.png"/></Relationships>
</file>

<file path=ppt/slides/_rels/slide715.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290.png"/><Relationship Id="rId7" Type="http://schemas.openxmlformats.org/officeDocument/2006/relationships/image" Target="../media/image112.png"/><Relationship Id="rId2" Type="http://schemas.openxmlformats.org/officeDocument/2006/relationships/notesSlide" Target="../notesSlides/notesSlide714.xml"/><Relationship Id="rId1" Type="http://schemas.openxmlformats.org/officeDocument/2006/relationships/slideLayout" Target="../slideLayouts/slideLayout1.xml"/><Relationship Id="rId6" Type="http://schemas.openxmlformats.org/officeDocument/2006/relationships/image" Target="../media/image328.png"/><Relationship Id="rId11" Type="http://schemas.openxmlformats.org/officeDocument/2006/relationships/image" Target="../media/image331.png"/><Relationship Id="rId5" Type="http://schemas.openxmlformats.org/officeDocument/2006/relationships/image" Target="../media/image327.png"/><Relationship Id="rId10" Type="http://schemas.openxmlformats.org/officeDocument/2006/relationships/image" Target="../media/image330.png"/><Relationship Id="rId4" Type="http://schemas.openxmlformats.org/officeDocument/2006/relationships/image" Target="../media/image326.png"/><Relationship Id="rId9" Type="http://schemas.openxmlformats.org/officeDocument/2006/relationships/image" Target="../media/image329.png"/></Relationships>
</file>

<file path=ppt/slides/_rels/slide716.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290.png"/><Relationship Id="rId7" Type="http://schemas.openxmlformats.org/officeDocument/2006/relationships/image" Target="../media/image112.png"/><Relationship Id="rId2" Type="http://schemas.openxmlformats.org/officeDocument/2006/relationships/notesSlide" Target="../notesSlides/notesSlide715.xml"/><Relationship Id="rId1" Type="http://schemas.openxmlformats.org/officeDocument/2006/relationships/slideLayout" Target="../slideLayouts/slideLayout1.xml"/><Relationship Id="rId6" Type="http://schemas.openxmlformats.org/officeDocument/2006/relationships/image" Target="../media/image328.png"/><Relationship Id="rId11" Type="http://schemas.openxmlformats.org/officeDocument/2006/relationships/image" Target="../media/image331.png"/><Relationship Id="rId5" Type="http://schemas.openxmlformats.org/officeDocument/2006/relationships/image" Target="../media/image327.png"/><Relationship Id="rId10" Type="http://schemas.openxmlformats.org/officeDocument/2006/relationships/image" Target="../media/image330.png"/><Relationship Id="rId4" Type="http://schemas.openxmlformats.org/officeDocument/2006/relationships/image" Target="../media/image326.png"/><Relationship Id="rId9" Type="http://schemas.openxmlformats.org/officeDocument/2006/relationships/image" Target="../media/image329.png"/></Relationships>
</file>

<file path=ppt/slides/_rels/slide717.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290.png"/><Relationship Id="rId7" Type="http://schemas.openxmlformats.org/officeDocument/2006/relationships/image" Target="../media/image112.png"/><Relationship Id="rId2" Type="http://schemas.openxmlformats.org/officeDocument/2006/relationships/notesSlide" Target="../notesSlides/notesSlide716.xml"/><Relationship Id="rId1" Type="http://schemas.openxmlformats.org/officeDocument/2006/relationships/slideLayout" Target="../slideLayouts/slideLayout1.xml"/><Relationship Id="rId6" Type="http://schemas.openxmlformats.org/officeDocument/2006/relationships/image" Target="../media/image328.png"/><Relationship Id="rId11" Type="http://schemas.openxmlformats.org/officeDocument/2006/relationships/image" Target="../media/image331.png"/><Relationship Id="rId5" Type="http://schemas.openxmlformats.org/officeDocument/2006/relationships/image" Target="../media/image327.png"/><Relationship Id="rId10" Type="http://schemas.openxmlformats.org/officeDocument/2006/relationships/image" Target="../media/image330.png"/><Relationship Id="rId4" Type="http://schemas.openxmlformats.org/officeDocument/2006/relationships/image" Target="../media/image326.png"/><Relationship Id="rId9" Type="http://schemas.openxmlformats.org/officeDocument/2006/relationships/image" Target="../media/image329.png"/></Relationships>
</file>

<file path=ppt/slides/_rels/slide718.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290.png"/><Relationship Id="rId7" Type="http://schemas.openxmlformats.org/officeDocument/2006/relationships/image" Target="../media/image112.png"/><Relationship Id="rId2" Type="http://schemas.openxmlformats.org/officeDocument/2006/relationships/notesSlide" Target="../notesSlides/notesSlide717.xml"/><Relationship Id="rId1" Type="http://schemas.openxmlformats.org/officeDocument/2006/relationships/slideLayout" Target="../slideLayouts/slideLayout1.xml"/><Relationship Id="rId6" Type="http://schemas.openxmlformats.org/officeDocument/2006/relationships/image" Target="../media/image328.png"/><Relationship Id="rId11" Type="http://schemas.openxmlformats.org/officeDocument/2006/relationships/image" Target="../media/image331.png"/><Relationship Id="rId5" Type="http://schemas.openxmlformats.org/officeDocument/2006/relationships/image" Target="../media/image327.png"/><Relationship Id="rId10" Type="http://schemas.openxmlformats.org/officeDocument/2006/relationships/image" Target="../media/image330.png"/><Relationship Id="rId4" Type="http://schemas.openxmlformats.org/officeDocument/2006/relationships/image" Target="../media/image326.png"/><Relationship Id="rId9" Type="http://schemas.openxmlformats.org/officeDocument/2006/relationships/image" Target="../media/image329.png"/></Relationships>
</file>

<file path=ppt/slides/_rels/slide719.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notesSlide" Target="../notesSlides/notesSlide718.xml"/><Relationship Id="rId1" Type="http://schemas.openxmlformats.org/officeDocument/2006/relationships/slideLayout" Target="../slideLayouts/slideLayout3.xml"/><Relationship Id="rId4" Type="http://schemas.openxmlformats.org/officeDocument/2006/relationships/image" Target="../media/image299.png"/></Relationships>
</file>

<file path=ppt/slides/_rels/slide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720.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notesSlide" Target="../notesSlides/notesSlide719.xml"/><Relationship Id="rId1" Type="http://schemas.openxmlformats.org/officeDocument/2006/relationships/slideLayout" Target="../slideLayouts/slideLayout3.xml"/><Relationship Id="rId4" Type="http://schemas.openxmlformats.org/officeDocument/2006/relationships/image" Target="../media/image299.png"/></Relationships>
</file>

<file path=ppt/slides/_rels/slide721.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notesSlide" Target="../notesSlides/notesSlide720.xml"/><Relationship Id="rId1" Type="http://schemas.openxmlformats.org/officeDocument/2006/relationships/slideLayout" Target="../slideLayouts/slideLayout3.xml"/><Relationship Id="rId4" Type="http://schemas.openxmlformats.org/officeDocument/2006/relationships/image" Target="../media/image299.png"/></Relationships>
</file>

<file path=ppt/slides/_rels/slide722.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notesSlide" Target="../notesSlides/notesSlide721.xml"/><Relationship Id="rId1" Type="http://schemas.openxmlformats.org/officeDocument/2006/relationships/slideLayout" Target="../slideLayouts/slideLayout3.xml"/><Relationship Id="rId4" Type="http://schemas.openxmlformats.org/officeDocument/2006/relationships/image" Target="../media/image299.png"/></Relationships>
</file>

<file path=ppt/slides/_rels/slide723.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notesSlide" Target="../notesSlides/notesSlide722.xml"/><Relationship Id="rId1" Type="http://schemas.openxmlformats.org/officeDocument/2006/relationships/slideLayout" Target="../slideLayouts/slideLayout3.xml"/><Relationship Id="rId4" Type="http://schemas.openxmlformats.org/officeDocument/2006/relationships/image" Target="../media/image299.png"/></Relationships>
</file>

<file path=ppt/slides/_rels/slide724.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notesSlide" Target="../notesSlides/notesSlide723.xml"/><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8.png"/></Relationships>
</file>

<file path=ppt/slides/_rels/slide725.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97.png"/><Relationship Id="rId7" Type="http://schemas.openxmlformats.org/officeDocument/2006/relationships/image" Target="../media/image172.png"/><Relationship Id="rId2" Type="http://schemas.openxmlformats.org/officeDocument/2006/relationships/notesSlide" Target="../notesSlides/notesSlide724.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173.png"/></Relationships>
</file>

<file path=ppt/slides/_rels/slide726.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13.png"/><Relationship Id="rId7" Type="http://schemas.openxmlformats.org/officeDocument/2006/relationships/image" Target="../media/image100.png"/><Relationship Id="rId2" Type="http://schemas.openxmlformats.org/officeDocument/2006/relationships/notesSlide" Target="../notesSlides/notesSlide725.xml"/><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218.png"/></Relationships>
</file>

<file path=ppt/slides/_rels/slide727.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726.xml"/><Relationship Id="rId1" Type="http://schemas.openxmlformats.org/officeDocument/2006/relationships/slideLayout" Target="../slideLayouts/slideLayout3.xml"/><Relationship Id="rId5" Type="http://schemas.openxmlformats.org/officeDocument/2006/relationships/image" Target="../media/image226.png"/><Relationship Id="rId4" Type="http://schemas.openxmlformats.org/officeDocument/2006/relationships/image" Target="../media/image225.png"/></Relationships>
</file>

<file path=ppt/slides/_rels/slide728.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727.xml"/><Relationship Id="rId1" Type="http://schemas.openxmlformats.org/officeDocument/2006/relationships/slideLayout" Target="../slideLayouts/slideLayout3.xml"/><Relationship Id="rId5" Type="http://schemas.openxmlformats.org/officeDocument/2006/relationships/image" Target="../media/image226.png"/><Relationship Id="rId4" Type="http://schemas.openxmlformats.org/officeDocument/2006/relationships/image" Target="../media/image225.png"/></Relationships>
</file>

<file path=ppt/slides/_rels/slide729.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728.xml"/><Relationship Id="rId1" Type="http://schemas.openxmlformats.org/officeDocument/2006/relationships/slideLayout" Target="../slideLayouts/slideLayout3.xml"/><Relationship Id="rId5" Type="http://schemas.openxmlformats.org/officeDocument/2006/relationships/image" Target="../media/image226.png"/><Relationship Id="rId4" Type="http://schemas.openxmlformats.org/officeDocument/2006/relationships/image" Target="../media/image225.png"/></Relationships>
</file>

<file path=ppt/slides/_rels/slide7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730.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notesSlide" Target="../notesSlides/notesSlide729.xml"/><Relationship Id="rId1" Type="http://schemas.openxmlformats.org/officeDocument/2006/relationships/slideLayout" Target="../slideLayouts/slideLayout3.xml"/></Relationships>
</file>

<file path=ppt/slides/_rels/slide731.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298.png"/><Relationship Id="rId3" Type="http://schemas.openxmlformats.org/officeDocument/2006/relationships/image" Target="../media/image325.png"/><Relationship Id="rId7" Type="http://schemas.openxmlformats.org/officeDocument/2006/relationships/image" Target="../media/image99.png"/><Relationship Id="rId12" Type="http://schemas.openxmlformats.org/officeDocument/2006/relationships/image" Target="../media/image297.png"/><Relationship Id="rId2" Type="http://schemas.openxmlformats.org/officeDocument/2006/relationships/notesSlide" Target="../notesSlides/notesSlide730.xml"/><Relationship Id="rId1" Type="http://schemas.openxmlformats.org/officeDocument/2006/relationships/slideLayout" Target="../slideLayouts/slideLayout3.xml"/><Relationship Id="rId6" Type="http://schemas.openxmlformats.org/officeDocument/2006/relationships/image" Target="../media/image98.png"/><Relationship Id="rId11" Type="http://schemas.openxmlformats.org/officeDocument/2006/relationships/image" Target="../media/image253.png"/><Relationship Id="rId5" Type="http://schemas.openxmlformats.org/officeDocument/2006/relationships/image" Target="../media/image97.png"/><Relationship Id="rId10" Type="http://schemas.openxmlformats.org/officeDocument/2006/relationships/image" Target="../media/image314.png"/><Relationship Id="rId4" Type="http://schemas.openxmlformats.org/officeDocument/2006/relationships/image" Target="../media/image332.png"/><Relationship Id="rId9" Type="http://schemas.openxmlformats.org/officeDocument/2006/relationships/image" Target="../media/image313.png"/></Relationships>
</file>

<file path=ppt/slides/_rels/slide732.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298.png"/><Relationship Id="rId3" Type="http://schemas.openxmlformats.org/officeDocument/2006/relationships/image" Target="../media/image325.png"/><Relationship Id="rId7" Type="http://schemas.openxmlformats.org/officeDocument/2006/relationships/image" Target="../media/image99.png"/><Relationship Id="rId12" Type="http://schemas.openxmlformats.org/officeDocument/2006/relationships/image" Target="../media/image297.png"/><Relationship Id="rId2" Type="http://schemas.openxmlformats.org/officeDocument/2006/relationships/notesSlide" Target="../notesSlides/notesSlide731.xml"/><Relationship Id="rId1" Type="http://schemas.openxmlformats.org/officeDocument/2006/relationships/slideLayout" Target="../slideLayouts/slideLayout3.xml"/><Relationship Id="rId6" Type="http://schemas.openxmlformats.org/officeDocument/2006/relationships/image" Target="../media/image98.png"/><Relationship Id="rId11" Type="http://schemas.openxmlformats.org/officeDocument/2006/relationships/image" Target="../media/image253.png"/><Relationship Id="rId5" Type="http://schemas.openxmlformats.org/officeDocument/2006/relationships/image" Target="../media/image97.png"/><Relationship Id="rId10" Type="http://schemas.openxmlformats.org/officeDocument/2006/relationships/image" Target="../media/image314.png"/><Relationship Id="rId4" Type="http://schemas.openxmlformats.org/officeDocument/2006/relationships/image" Target="../media/image332.png"/><Relationship Id="rId9" Type="http://schemas.openxmlformats.org/officeDocument/2006/relationships/image" Target="../media/image313.png"/></Relationships>
</file>

<file path=ppt/slides/_rels/slide733.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298.png"/><Relationship Id="rId3" Type="http://schemas.openxmlformats.org/officeDocument/2006/relationships/image" Target="../media/image325.png"/><Relationship Id="rId7" Type="http://schemas.openxmlformats.org/officeDocument/2006/relationships/image" Target="../media/image99.png"/><Relationship Id="rId12" Type="http://schemas.openxmlformats.org/officeDocument/2006/relationships/image" Target="../media/image297.png"/><Relationship Id="rId2" Type="http://schemas.openxmlformats.org/officeDocument/2006/relationships/notesSlide" Target="../notesSlides/notesSlide732.xml"/><Relationship Id="rId1" Type="http://schemas.openxmlformats.org/officeDocument/2006/relationships/slideLayout" Target="../slideLayouts/slideLayout3.xml"/><Relationship Id="rId6" Type="http://schemas.openxmlformats.org/officeDocument/2006/relationships/image" Target="../media/image98.png"/><Relationship Id="rId11" Type="http://schemas.openxmlformats.org/officeDocument/2006/relationships/image" Target="../media/image253.png"/><Relationship Id="rId5" Type="http://schemas.openxmlformats.org/officeDocument/2006/relationships/image" Target="../media/image97.png"/><Relationship Id="rId10" Type="http://schemas.openxmlformats.org/officeDocument/2006/relationships/image" Target="../media/image314.png"/><Relationship Id="rId4" Type="http://schemas.openxmlformats.org/officeDocument/2006/relationships/image" Target="../media/image332.png"/><Relationship Id="rId9" Type="http://schemas.openxmlformats.org/officeDocument/2006/relationships/image" Target="../media/image313.png"/></Relationships>
</file>

<file path=ppt/slides/_rels/slide734.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298.png"/><Relationship Id="rId3" Type="http://schemas.openxmlformats.org/officeDocument/2006/relationships/image" Target="../media/image325.png"/><Relationship Id="rId7" Type="http://schemas.openxmlformats.org/officeDocument/2006/relationships/image" Target="../media/image99.png"/><Relationship Id="rId12" Type="http://schemas.openxmlformats.org/officeDocument/2006/relationships/image" Target="../media/image297.png"/><Relationship Id="rId2" Type="http://schemas.openxmlformats.org/officeDocument/2006/relationships/notesSlide" Target="../notesSlides/notesSlide733.xml"/><Relationship Id="rId1" Type="http://schemas.openxmlformats.org/officeDocument/2006/relationships/slideLayout" Target="../slideLayouts/slideLayout3.xml"/><Relationship Id="rId6" Type="http://schemas.openxmlformats.org/officeDocument/2006/relationships/image" Target="../media/image98.png"/><Relationship Id="rId11" Type="http://schemas.openxmlformats.org/officeDocument/2006/relationships/image" Target="../media/image253.png"/><Relationship Id="rId5" Type="http://schemas.openxmlformats.org/officeDocument/2006/relationships/image" Target="../media/image97.png"/><Relationship Id="rId10" Type="http://schemas.openxmlformats.org/officeDocument/2006/relationships/image" Target="../media/image314.png"/><Relationship Id="rId4" Type="http://schemas.openxmlformats.org/officeDocument/2006/relationships/image" Target="../media/image332.png"/><Relationship Id="rId9" Type="http://schemas.openxmlformats.org/officeDocument/2006/relationships/image" Target="../media/image313.png"/></Relationships>
</file>

<file path=ppt/slides/_rels/slide735.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298.png"/><Relationship Id="rId3" Type="http://schemas.openxmlformats.org/officeDocument/2006/relationships/image" Target="../media/image325.png"/><Relationship Id="rId7" Type="http://schemas.openxmlformats.org/officeDocument/2006/relationships/image" Target="../media/image99.png"/><Relationship Id="rId12" Type="http://schemas.openxmlformats.org/officeDocument/2006/relationships/image" Target="../media/image297.png"/><Relationship Id="rId2" Type="http://schemas.openxmlformats.org/officeDocument/2006/relationships/notesSlide" Target="../notesSlides/notesSlide734.xml"/><Relationship Id="rId1" Type="http://schemas.openxmlformats.org/officeDocument/2006/relationships/slideLayout" Target="../slideLayouts/slideLayout3.xml"/><Relationship Id="rId6" Type="http://schemas.openxmlformats.org/officeDocument/2006/relationships/image" Target="../media/image98.png"/><Relationship Id="rId11" Type="http://schemas.openxmlformats.org/officeDocument/2006/relationships/image" Target="../media/image253.png"/><Relationship Id="rId5" Type="http://schemas.openxmlformats.org/officeDocument/2006/relationships/image" Target="../media/image97.png"/><Relationship Id="rId10" Type="http://schemas.openxmlformats.org/officeDocument/2006/relationships/image" Target="../media/image314.png"/><Relationship Id="rId4" Type="http://schemas.openxmlformats.org/officeDocument/2006/relationships/image" Target="../media/image332.png"/><Relationship Id="rId9" Type="http://schemas.openxmlformats.org/officeDocument/2006/relationships/image" Target="../media/image313.png"/></Relationships>
</file>

<file path=ppt/slides/_rels/slide736.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298.png"/><Relationship Id="rId3" Type="http://schemas.openxmlformats.org/officeDocument/2006/relationships/image" Target="../media/image325.png"/><Relationship Id="rId7" Type="http://schemas.openxmlformats.org/officeDocument/2006/relationships/image" Target="../media/image99.png"/><Relationship Id="rId12" Type="http://schemas.openxmlformats.org/officeDocument/2006/relationships/image" Target="../media/image297.png"/><Relationship Id="rId2" Type="http://schemas.openxmlformats.org/officeDocument/2006/relationships/notesSlide" Target="../notesSlides/notesSlide735.xml"/><Relationship Id="rId1" Type="http://schemas.openxmlformats.org/officeDocument/2006/relationships/slideLayout" Target="../slideLayouts/slideLayout3.xml"/><Relationship Id="rId6" Type="http://schemas.openxmlformats.org/officeDocument/2006/relationships/image" Target="../media/image98.png"/><Relationship Id="rId11" Type="http://schemas.openxmlformats.org/officeDocument/2006/relationships/image" Target="../media/image253.png"/><Relationship Id="rId5" Type="http://schemas.openxmlformats.org/officeDocument/2006/relationships/image" Target="../media/image97.png"/><Relationship Id="rId10" Type="http://schemas.openxmlformats.org/officeDocument/2006/relationships/image" Target="../media/image314.png"/><Relationship Id="rId4" Type="http://schemas.openxmlformats.org/officeDocument/2006/relationships/image" Target="../media/image332.png"/><Relationship Id="rId9" Type="http://schemas.openxmlformats.org/officeDocument/2006/relationships/image" Target="../media/image313.png"/></Relationships>
</file>

<file path=ppt/slides/_rels/slide737.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298.png"/><Relationship Id="rId3" Type="http://schemas.openxmlformats.org/officeDocument/2006/relationships/image" Target="../media/image325.png"/><Relationship Id="rId7" Type="http://schemas.openxmlformats.org/officeDocument/2006/relationships/image" Target="../media/image99.png"/><Relationship Id="rId12" Type="http://schemas.openxmlformats.org/officeDocument/2006/relationships/image" Target="../media/image297.png"/><Relationship Id="rId2" Type="http://schemas.openxmlformats.org/officeDocument/2006/relationships/notesSlide" Target="../notesSlides/notesSlide736.xml"/><Relationship Id="rId1" Type="http://schemas.openxmlformats.org/officeDocument/2006/relationships/slideLayout" Target="../slideLayouts/slideLayout3.xml"/><Relationship Id="rId6" Type="http://schemas.openxmlformats.org/officeDocument/2006/relationships/image" Target="../media/image98.png"/><Relationship Id="rId11" Type="http://schemas.openxmlformats.org/officeDocument/2006/relationships/image" Target="../media/image253.png"/><Relationship Id="rId5" Type="http://schemas.openxmlformats.org/officeDocument/2006/relationships/image" Target="../media/image97.png"/><Relationship Id="rId10" Type="http://schemas.openxmlformats.org/officeDocument/2006/relationships/image" Target="../media/image314.png"/><Relationship Id="rId4" Type="http://schemas.openxmlformats.org/officeDocument/2006/relationships/image" Target="../media/image332.png"/><Relationship Id="rId9" Type="http://schemas.openxmlformats.org/officeDocument/2006/relationships/image" Target="../media/image313.png"/></Relationships>
</file>

<file path=ppt/slides/_rels/slide738.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298.png"/><Relationship Id="rId3" Type="http://schemas.openxmlformats.org/officeDocument/2006/relationships/image" Target="../media/image325.png"/><Relationship Id="rId7" Type="http://schemas.openxmlformats.org/officeDocument/2006/relationships/image" Target="../media/image99.png"/><Relationship Id="rId12" Type="http://schemas.openxmlformats.org/officeDocument/2006/relationships/image" Target="../media/image297.png"/><Relationship Id="rId2" Type="http://schemas.openxmlformats.org/officeDocument/2006/relationships/notesSlide" Target="../notesSlides/notesSlide737.xml"/><Relationship Id="rId1" Type="http://schemas.openxmlformats.org/officeDocument/2006/relationships/slideLayout" Target="../slideLayouts/slideLayout3.xml"/><Relationship Id="rId6" Type="http://schemas.openxmlformats.org/officeDocument/2006/relationships/image" Target="../media/image98.png"/><Relationship Id="rId11" Type="http://schemas.openxmlformats.org/officeDocument/2006/relationships/image" Target="../media/image253.png"/><Relationship Id="rId5" Type="http://schemas.openxmlformats.org/officeDocument/2006/relationships/image" Target="../media/image97.png"/><Relationship Id="rId10" Type="http://schemas.openxmlformats.org/officeDocument/2006/relationships/image" Target="../media/image314.png"/><Relationship Id="rId4" Type="http://schemas.openxmlformats.org/officeDocument/2006/relationships/image" Target="../media/image332.png"/><Relationship Id="rId9" Type="http://schemas.openxmlformats.org/officeDocument/2006/relationships/image" Target="../media/image313.png"/></Relationships>
</file>

<file path=ppt/slides/_rels/slide739.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298.png"/><Relationship Id="rId3" Type="http://schemas.openxmlformats.org/officeDocument/2006/relationships/image" Target="../media/image325.png"/><Relationship Id="rId7" Type="http://schemas.openxmlformats.org/officeDocument/2006/relationships/image" Target="../media/image99.png"/><Relationship Id="rId12" Type="http://schemas.openxmlformats.org/officeDocument/2006/relationships/image" Target="../media/image297.png"/><Relationship Id="rId2" Type="http://schemas.openxmlformats.org/officeDocument/2006/relationships/notesSlide" Target="../notesSlides/notesSlide738.xml"/><Relationship Id="rId1" Type="http://schemas.openxmlformats.org/officeDocument/2006/relationships/slideLayout" Target="../slideLayouts/slideLayout3.xml"/><Relationship Id="rId6" Type="http://schemas.openxmlformats.org/officeDocument/2006/relationships/image" Target="../media/image98.png"/><Relationship Id="rId11" Type="http://schemas.openxmlformats.org/officeDocument/2006/relationships/image" Target="../media/image253.png"/><Relationship Id="rId5" Type="http://schemas.openxmlformats.org/officeDocument/2006/relationships/image" Target="../media/image97.png"/><Relationship Id="rId10" Type="http://schemas.openxmlformats.org/officeDocument/2006/relationships/image" Target="../media/image314.png"/><Relationship Id="rId4" Type="http://schemas.openxmlformats.org/officeDocument/2006/relationships/image" Target="../media/image332.png"/><Relationship Id="rId9" Type="http://schemas.openxmlformats.org/officeDocument/2006/relationships/image" Target="../media/image313.png"/></Relationships>
</file>

<file path=ppt/slides/_rels/slide7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0.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298.png"/><Relationship Id="rId3" Type="http://schemas.openxmlformats.org/officeDocument/2006/relationships/image" Target="../media/image325.png"/><Relationship Id="rId7" Type="http://schemas.openxmlformats.org/officeDocument/2006/relationships/image" Target="../media/image99.png"/><Relationship Id="rId12" Type="http://schemas.openxmlformats.org/officeDocument/2006/relationships/image" Target="../media/image297.png"/><Relationship Id="rId2" Type="http://schemas.openxmlformats.org/officeDocument/2006/relationships/notesSlide" Target="../notesSlides/notesSlide739.xml"/><Relationship Id="rId1" Type="http://schemas.openxmlformats.org/officeDocument/2006/relationships/slideLayout" Target="../slideLayouts/slideLayout3.xml"/><Relationship Id="rId6" Type="http://schemas.openxmlformats.org/officeDocument/2006/relationships/image" Target="../media/image98.png"/><Relationship Id="rId11" Type="http://schemas.openxmlformats.org/officeDocument/2006/relationships/image" Target="../media/image253.png"/><Relationship Id="rId5" Type="http://schemas.openxmlformats.org/officeDocument/2006/relationships/image" Target="../media/image97.png"/><Relationship Id="rId10" Type="http://schemas.openxmlformats.org/officeDocument/2006/relationships/image" Target="../media/image314.png"/><Relationship Id="rId4" Type="http://schemas.openxmlformats.org/officeDocument/2006/relationships/image" Target="../media/image332.png"/><Relationship Id="rId9" Type="http://schemas.openxmlformats.org/officeDocument/2006/relationships/image" Target="../media/image313.png"/></Relationships>
</file>

<file path=ppt/slides/_rels/slide741.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298.png"/><Relationship Id="rId3" Type="http://schemas.openxmlformats.org/officeDocument/2006/relationships/image" Target="../media/image325.png"/><Relationship Id="rId7" Type="http://schemas.openxmlformats.org/officeDocument/2006/relationships/image" Target="../media/image99.png"/><Relationship Id="rId12" Type="http://schemas.openxmlformats.org/officeDocument/2006/relationships/image" Target="../media/image297.png"/><Relationship Id="rId2" Type="http://schemas.openxmlformats.org/officeDocument/2006/relationships/notesSlide" Target="../notesSlides/notesSlide740.xml"/><Relationship Id="rId1" Type="http://schemas.openxmlformats.org/officeDocument/2006/relationships/slideLayout" Target="../slideLayouts/slideLayout3.xml"/><Relationship Id="rId6" Type="http://schemas.openxmlformats.org/officeDocument/2006/relationships/image" Target="../media/image98.png"/><Relationship Id="rId11" Type="http://schemas.openxmlformats.org/officeDocument/2006/relationships/image" Target="../media/image253.png"/><Relationship Id="rId5" Type="http://schemas.openxmlformats.org/officeDocument/2006/relationships/image" Target="../media/image97.png"/><Relationship Id="rId10" Type="http://schemas.openxmlformats.org/officeDocument/2006/relationships/image" Target="../media/image314.png"/><Relationship Id="rId4" Type="http://schemas.openxmlformats.org/officeDocument/2006/relationships/image" Target="../media/image332.png"/><Relationship Id="rId9" Type="http://schemas.openxmlformats.org/officeDocument/2006/relationships/image" Target="../media/image313.png"/></Relationships>
</file>

<file path=ppt/slides/_rels/slide742.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298.png"/><Relationship Id="rId3" Type="http://schemas.openxmlformats.org/officeDocument/2006/relationships/image" Target="../media/image325.png"/><Relationship Id="rId7" Type="http://schemas.openxmlformats.org/officeDocument/2006/relationships/image" Target="../media/image99.png"/><Relationship Id="rId12" Type="http://schemas.openxmlformats.org/officeDocument/2006/relationships/image" Target="../media/image297.png"/><Relationship Id="rId2" Type="http://schemas.openxmlformats.org/officeDocument/2006/relationships/notesSlide" Target="../notesSlides/notesSlide741.xml"/><Relationship Id="rId1" Type="http://schemas.openxmlformats.org/officeDocument/2006/relationships/slideLayout" Target="../slideLayouts/slideLayout3.xml"/><Relationship Id="rId6" Type="http://schemas.openxmlformats.org/officeDocument/2006/relationships/image" Target="../media/image98.png"/><Relationship Id="rId11" Type="http://schemas.openxmlformats.org/officeDocument/2006/relationships/image" Target="../media/image253.png"/><Relationship Id="rId5" Type="http://schemas.openxmlformats.org/officeDocument/2006/relationships/image" Target="../media/image97.png"/><Relationship Id="rId10" Type="http://schemas.openxmlformats.org/officeDocument/2006/relationships/image" Target="../media/image314.png"/><Relationship Id="rId4" Type="http://schemas.openxmlformats.org/officeDocument/2006/relationships/image" Target="../media/image332.png"/><Relationship Id="rId9" Type="http://schemas.openxmlformats.org/officeDocument/2006/relationships/image" Target="../media/image313.png"/></Relationships>
</file>

<file path=ppt/slides/_rels/slide743.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298.png"/><Relationship Id="rId3" Type="http://schemas.openxmlformats.org/officeDocument/2006/relationships/image" Target="../media/image325.png"/><Relationship Id="rId7" Type="http://schemas.openxmlformats.org/officeDocument/2006/relationships/image" Target="../media/image99.png"/><Relationship Id="rId12" Type="http://schemas.openxmlformats.org/officeDocument/2006/relationships/image" Target="../media/image297.png"/><Relationship Id="rId2" Type="http://schemas.openxmlformats.org/officeDocument/2006/relationships/notesSlide" Target="../notesSlides/notesSlide742.xml"/><Relationship Id="rId1" Type="http://schemas.openxmlformats.org/officeDocument/2006/relationships/slideLayout" Target="../slideLayouts/slideLayout3.xml"/><Relationship Id="rId6" Type="http://schemas.openxmlformats.org/officeDocument/2006/relationships/image" Target="../media/image98.png"/><Relationship Id="rId11" Type="http://schemas.openxmlformats.org/officeDocument/2006/relationships/image" Target="../media/image253.png"/><Relationship Id="rId5" Type="http://schemas.openxmlformats.org/officeDocument/2006/relationships/image" Target="../media/image97.png"/><Relationship Id="rId10" Type="http://schemas.openxmlformats.org/officeDocument/2006/relationships/image" Target="../media/image314.png"/><Relationship Id="rId4" Type="http://schemas.openxmlformats.org/officeDocument/2006/relationships/image" Target="../media/image332.png"/><Relationship Id="rId9" Type="http://schemas.openxmlformats.org/officeDocument/2006/relationships/image" Target="../media/image313.png"/></Relationships>
</file>

<file path=ppt/slides/_rels/slide744.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298.png"/><Relationship Id="rId3" Type="http://schemas.openxmlformats.org/officeDocument/2006/relationships/image" Target="../media/image325.png"/><Relationship Id="rId7" Type="http://schemas.openxmlformats.org/officeDocument/2006/relationships/image" Target="../media/image99.png"/><Relationship Id="rId12" Type="http://schemas.openxmlformats.org/officeDocument/2006/relationships/image" Target="../media/image297.png"/><Relationship Id="rId2" Type="http://schemas.openxmlformats.org/officeDocument/2006/relationships/notesSlide" Target="../notesSlides/notesSlide743.xml"/><Relationship Id="rId1" Type="http://schemas.openxmlformats.org/officeDocument/2006/relationships/slideLayout" Target="../slideLayouts/slideLayout3.xml"/><Relationship Id="rId6" Type="http://schemas.openxmlformats.org/officeDocument/2006/relationships/image" Target="../media/image98.png"/><Relationship Id="rId11" Type="http://schemas.openxmlformats.org/officeDocument/2006/relationships/image" Target="../media/image253.png"/><Relationship Id="rId5" Type="http://schemas.openxmlformats.org/officeDocument/2006/relationships/image" Target="../media/image97.png"/><Relationship Id="rId10" Type="http://schemas.openxmlformats.org/officeDocument/2006/relationships/image" Target="../media/image314.png"/><Relationship Id="rId4" Type="http://schemas.openxmlformats.org/officeDocument/2006/relationships/image" Target="../media/image332.png"/><Relationship Id="rId9" Type="http://schemas.openxmlformats.org/officeDocument/2006/relationships/image" Target="../media/image313.png"/></Relationships>
</file>

<file path=ppt/slides/_rels/slide745.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298.png"/><Relationship Id="rId3" Type="http://schemas.openxmlformats.org/officeDocument/2006/relationships/image" Target="../media/image325.png"/><Relationship Id="rId7" Type="http://schemas.openxmlformats.org/officeDocument/2006/relationships/image" Target="../media/image99.png"/><Relationship Id="rId12" Type="http://schemas.openxmlformats.org/officeDocument/2006/relationships/image" Target="../media/image297.png"/><Relationship Id="rId2" Type="http://schemas.openxmlformats.org/officeDocument/2006/relationships/notesSlide" Target="../notesSlides/notesSlide744.xml"/><Relationship Id="rId1" Type="http://schemas.openxmlformats.org/officeDocument/2006/relationships/slideLayout" Target="../slideLayouts/slideLayout3.xml"/><Relationship Id="rId6" Type="http://schemas.openxmlformats.org/officeDocument/2006/relationships/image" Target="../media/image98.png"/><Relationship Id="rId11" Type="http://schemas.openxmlformats.org/officeDocument/2006/relationships/image" Target="../media/image253.png"/><Relationship Id="rId5" Type="http://schemas.openxmlformats.org/officeDocument/2006/relationships/image" Target="../media/image97.png"/><Relationship Id="rId10" Type="http://schemas.openxmlformats.org/officeDocument/2006/relationships/image" Target="../media/image314.png"/><Relationship Id="rId4" Type="http://schemas.openxmlformats.org/officeDocument/2006/relationships/image" Target="../media/image332.png"/><Relationship Id="rId9" Type="http://schemas.openxmlformats.org/officeDocument/2006/relationships/image" Target="../media/image313.png"/></Relationships>
</file>

<file path=ppt/slides/_rels/slide746.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notesSlide" Target="../notesSlides/notesSlide745.xml"/><Relationship Id="rId1" Type="http://schemas.openxmlformats.org/officeDocument/2006/relationships/slideLayout" Target="../slideLayouts/slideLayout3.xml"/><Relationship Id="rId5" Type="http://schemas.openxmlformats.org/officeDocument/2006/relationships/image" Target="../media/image335.png"/><Relationship Id="rId4" Type="http://schemas.openxmlformats.org/officeDocument/2006/relationships/image" Target="../media/image334.png"/></Relationships>
</file>

<file path=ppt/slides/_rels/slide7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7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8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0.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8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3.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8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8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8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6.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8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7.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8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8.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9.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9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0.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9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1.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9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2.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9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3.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9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4.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9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5.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9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6.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9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7.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9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8.xml"/><Relationship Id="rId1" Type="http://schemas.openxmlformats.org/officeDocument/2006/relationships/slideLayout" Target="../slideLayouts/slideLayout1.xml"/><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9FB29-705A-7C9C-E38D-8D950B2C63E1}"/>
              </a:ext>
            </a:extLst>
          </p:cNvPr>
          <p:cNvSpPr>
            <a:spLocks noGrp="1"/>
          </p:cNvSpPr>
          <p:nvPr>
            <p:ph type="ctrTitle"/>
          </p:nvPr>
        </p:nvSpPr>
        <p:spPr>
          <a:xfrm>
            <a:off x="311700" y="116878"/>
            <a:ext cx="8520600" cy="1009626"/>
          </a:xfrm>
        </p:spPr>
        <p:txBody>
          <a:bodyPr>
            <a:normAutofit fontScale="90000"/>
          </a:bodyPr>
          <a:lstStyle/>
          <a:p>
            <a:r>
              <a:rPr lang="en-US" sz="4400" dirty="0"/>
              <a:t>Antidepressants</a:t>
            </a:r>
            <a:br>
              <a:rPr lang="en-US" sz="4400" dirty="0"/>
            </a:br>
            <a:r>
              <a:rPr lang="en-US" sz="2000" dirty="0"/>
              <a:t>Jason Cafer, MD</a:t>
            </a:r>
          </a:p>
        </p:txBody>
      </p:sp>
      <p:pic>
        <p:nvPicPr>
          <p:cNvPr id="7" name="Picture 6" descr="A close up of two pills&#10;&#10;Description automatically generated">
            <a:extLst>
              <a:ext uri="{FF2B5EF4-FFF2-40B4-BE49-F238E27FC236}">
                <a16:creationId xmlns:a16="http://schemas.microsoft.com/office/drawing/2014/main" id="{31573916-A335-C9CC-BB55-1847E8BA7B48}"/>
              </a:ext>
            </a:extLst>
          </p:cNvPr>
          <p:cNvPicPr>
            <a:picLocks noChangeAspect="1"/>
          </p:cNvPicPr>
          <p:nvPr/>
        </p:nvPicPr>
        <p:blipFill>
          <a:blip r:embed="rId2"/>
          <a:stretch>
            <a:fillRect/>
          </a:stretch>
        </p:blipFill>
        <p:spPr>
          <a:xfrm>
            <a:off x="2112438" y="1418357"/>
            <a:ext cx="4919124" cy="3400981"/>
          </a:xfrm>
          <a:prstGeom prst="rect">
            <a:avLst/>
          </a:prstGeom>
        </p:spPr>
      </p:pic>
    </p:spTree>
    <p:extLst>
      <p:ext uri="{BB962C8B-B14F-4D97-AF65-F5344CB8AC3E}">
        <p14:creationId xmlns:p14="http://schemas.microsoft.com/office/powerpoint/2010/main" val="11064703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21"/>
          <p:cNvPicPr preferRelativeResize="0"/>
          <p:nvPr/>
        </p:nvPicPr>
        <p:blipFill>
          <a:blip r:embed="rId3">
            <a:alphaModFix/>
          </a:blip>
          <a:stretch>
            <a:fillRect/>
          </a:stretch>
        </p:blipFill>
        <p:spPr>
          <a:xfrm>
            <a:off x="2187000" y="1073225"/>
            <a:ext cx="4040275" cy="3600250"/>
          </a:xfrm>
          <a:prstGeom prst="rect">
            <a:avLst/>
          </a:prstGeom>
          <a:noFill/>
          <a:ln>
            <a:noFill/>
          </a:ln>
        </p:spPr>
      </p:pic>
      <p:sp>
        <p:nvSpPr>
          <p:cNvPr id="147" name="Google Shape;147;p21"/>
          <p:cNvSpPr txBox="1"/>
          <p:nvPr/>
        </p:nvSpPr>
        <p:spPr>
          <a:xfrm>
            <a:off x="3673075" y="1001750"/>
            <a:ext cx="279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neurotransmitter</a:t>
            </a:r>
            <a:endParaRPr>
              <a:solidFill>
                <a:schemeClr val="lt1"/>
              </a:solidFill>
            </a:endParaRPr>
          </a:p>
        </p:txBody>
      </p:sp>
      <p:sp>
        <p:nvSpPr>
          <p:cNvPr id="148" name="Google Shape;148;p21"/>
          <p:cNvSpPr txBox="1"/>
          <p:nvPr/>
        </p:nvSpPr>
        <p:spPr>
          <a:xfrm>
            <a:off x="4025800" y="1748000"/>
            <a:ext cx="279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receptor</a:t>
            </a:r>
            <a:endParaRPr>
              <a:solidFill>
                <a:schemeClr val="lt1"/>
              </a:solidFill>
            </a:endParaRPr>
          </a:p>
        </p:txBody>
      </p:sp>
      <p:sp>
        <p:nvSpPr>
          <p:cNvPr id="149" name="Google Shape;149;p21"/>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
        <p:nvSpPr>
          <p:cNvPr id="150" name="Google Shape;150;p21"/>
          <p:cNvSpPr txBox="1"/>
          <p:nvPr/>
        </p:nvSpPr>
        <p:spPr>
          <a:xfrm>
            <a:off x="193175" y="626425"/>
            <a:ext cx="2875800" cy="106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solidFill>
                  <a:schemeClr val="dk1"/>
                </a:solidFill>
              </a:rPr>
              <a:t>Binding can start a signal transduction cascade</a:t>
            </a:r>
            <a:endParaRPr sz="2100" b="1"/>
          </a:p>
        </p:txBody>
      </p:sp>
      <p:sp>
        <p:nvSpPr>
          <p:cNvPr id="151" name="Google Shape;151;p21"/>
          <p:cNvSpPr/>
          <p:nvPr/>
        </p:nvSpPr>
        <p:spPr>
          <a:xfrm>
            <a:off x="3552400" y="3279400"/>
            <a:ext cx="1668000" cy="16659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pic>
        <p:nvPicPr>
          <p:cNvPr id="1388" name="Google Shape;1388;p111"/>
          <p:cNvPicPr preferRelativeResize="0"/>
          <p:nvPr/>
        </p:nvPicPr>
        <p:blipFill rotWithShape="1">
          <a:blip r:embed="rId3">
            <a:alphaModFix/>
          </a:blip>
          <a:srcRect l="50703" t="1698" r="2864" b="13791"/>
          <a:stretch/>
        </p:blipFill>
        <p:spPr>
          <a:xfrm>
            <a:off x="4705050" y="257475"/>
            <a:ext cx="4058176" cy="4703749"/>
          </a:xfrm>
          <a:prstGeom prst="rect">
            <a:avLst/>
          </a:prstGeom>
          <a:noFill/>
          <a:ln>
            <a:noFill/>
          </a:ln>
        </p:spPr>
      </p:pic>
      <p:cxnSp>
        <p:nvCxnSpPr>
          <p:cNvPr id="1389" name="Google Shape;1389;p111"/>
          <p:cNvCxnSpPr/>
          <p:nvPr/>
        </p:nvCxnSpPr>
        <p:spPr>
          <a:xfrm>
            <a:off x="5237950" y="1183450"/>
            <a:ext cx="0" cy="887700"/>
          </a:xfrm>
          <a:prstGeom prst="straightConnector1">
            <a:avLst/>
          </a:prstGeom>
          <a:noFill/>
          <a:ln w="38100" cap="flat" cmpd="sng">
            <a:solidFill>
              <a:srgbClr val="000000"/>
            </a:solidFill>
            <a:prstDash val="solid"/>
            <a:round/>
            <a:headEnd type="none" w="med" len="med"/>
            <a:tailEnd type="triangle" w="med" len="med"/>
          </a:ln>
        </p:spPr>
      </p:cxnSp>
      <p:sp>
        <p:nvSpPr>
          <p:cNvPr id="1390" name="Google Shape;1390;p111"/>
          <p:cNvSpPr txBox="1"/>
          <p:nvPr/>
        </p:nvSpPr>
        <p:spPr>
          <a:xfrm>
            <a:off x="2022425" y="2156100"/>
            <a:ext cx="1594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reuptake inhibitor (SRI)</a:t>
            </a:r>
            <a:endParaRPr/>
          </a:p>
        </p:txBody>
      </p:sp>
      <p:pic>
        <p:nvPicPr>
          <p:cNvPr id="1391" name="Google Shape;1391;p111"/>
          <p:cNvPicPr preferRelativeResize="0"/>
          <p:nvPr/>
        </p:nvPicPr>
        <p:blipFill>
          <a:blip r:embed="rId4">
            <a:alphaModFix/>
          </a:blip>
          <a:stretch>
            <a:fillRect/>
          </a:stretch>
        </p:blipFill>
        <p:spPr>
          <a:xfrm rot="2344469">
            <a:off x="4795408" y="2251285"/>
            <a:ext cx="770259" cy="560054"/>
          </a:xfrm>
          <a:prstGeom prst="rect">
            <a:avLst/>
          </a:prstGeom>
          <a:noFill/>
          <a:ln>
            <a:noFill/>
          </a:ln>
          <a:effectLst>
            <a:outerShdw blurRad="57150" dist="19050" dir="5400000" algn="bl" rotWithShape="0">
              <a:srgbClr val="000000">
                <a:alpha val="50000"/>
              </a:srgbClr>
            </a:outerShdw>
          </a:effectLst>
        </p:spPr>
      </p:pic>
      <p:cxnSp>
        <p:nvCxnSpPr>
          <p:cNvPr id="1392" name="Google Shape;1392;p111"/>
          <p:cNvCxnSpPr/>
          <p:nvPr/>
        </p:nvCxnSpPr>
        <p:spPr>
          <a:xfrm>
            <a:off x="3411150" y="2470900"/>
            <a:ext cx="1293900" cy="0"/>
          </a:xfrm>
          <a:prstGeom prst="straightConnector1">
            <a:avLst/>
          </a:prstGeom>
          <a:noFill/>
          <a:ln w="38100" cap="flat" cmpd="sng">
            <a:solidFill>
              <a:srgbClr val="000000"/>
            </a:solidFill>
            <a:prstDash val="solid"/>
            <a:round/>
            <a:headEnd type="none" w="med" len="med"/>
            <a:tailEnd type="triangle" w="med" len="med"/>
          </a:ln>
        </p:spPr>
      </p:cxnSp>
      <p:sp>
        <p:nvSpPr>
          <p:cNvPr id="1393" name="Google Shape;1393;p111"/>
          <p:cNvSpPr txBox="1"/>
          <p:nvPr/>
        </p:nvSpPr>
        <p:spPr>
          <a:xfrm>
            <a:off x="4305575" y="613050"/>
            <a:ext cx="1594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transporter (SERT)</a:t>
            </a:r>
            <a:endParaRPr/>
          </a:p>
        </p:txBody>
      </p:sp>
      <p:sp>
        <p:nvSpPr>
          <p:cNvPr id="1394" name="Google Shape;1394;p111"/>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398"/>
        <p:cNvGrpSpPr/>
        <p:nvPr/>
      </p:nvGrpSpPr>
      <p:grpSpPr>
        <a:xfrm>
          <a:off x="0" y="0"/>
          <a:ext cx="0" cy="0"/>
          <a:chOff x="0" y="0"/>
          <a:chExt cx="0" cy="0"/>
        </a:xfrm>
      </p:grpSpPr>
      <p:sp>
        <p:nvSpPr>
          <p:cNvPr id="1399" name="Google Shape;1399;p112"/>
          <p:cNvSpPr txBox="1"/>
          <p:nvPr/>
        </p:nvSpPr>
        <p:spPr>
          <a:xfrm>
            <a:off x="1904350" y="399825"/>
            <a:ext cx="58893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t>Serotonin = 5-hydroxytryptamine = 5-HT</a:t>
            </a:r>
            <a:endParaRPr sz="2200"/>
          </a:p>
        </p:txBody>
      </p:sp>
      <p:pic>
        <p:nvPicPr>
          <p:cNvPr id="1400" name="Google Shape;1400;p112"/>
          <p:cNvPicPr preferRelativeResize="0"/>
          <p:nvPr/>
        </p:nvPicPr>
        <p:blipFill>
          <a:blip r:embed="rId3">
            <a:alphaModFix/>
          </a:blip>
          <a:stretch>
            <a:fillRect/>
          </a:stretch>
        </p:blipFill>
        <p:spPr>
          <a:xfrm>
            <a:off x="2750950" y="1250525"/>
            <a:ext cx="289783" cy="523200"/>
          </a:xfrm>
          <a:prstGeom prst="rect">
            <a:avLst/>
          </a:prstGeom>
          <a:noFill/>
          <a:ln>
            <a:noFill/>
          </a:ln>
        </p:spPr>
      </p:pic>
      <p:pic>
        <p:nvPicPr>
          <p:cNvPr id="1401" name="Google Shape;1401;p112"/>
          <p:cNvPicPr preferRelativeResize="0"/>
          <p:nvPr/>
        </p:nvPicPr>
        <p:blipFill>
          <a:blip r:embed="rId4">
            <a:alphaModFix/>
          </a:blip>
          <a:stretch>
            <a:fillRect/>
          </a:stretch>
        </p:blipFill>
        <p:spPr>
          <a:xfrm>
            <a:off x="3809450" y="888500"/>
            <a:ext cx="1705224" cy="1247250"/>
          </a:xfrm>
          <a:prstGeom prst="rect">
            <a:avLst/>
          </a:prstGeom>
          <a:noFill/>
          <a:ln>
            <a:noFill/>
          </a:ln>
        </p:spPr>
      </p:pic>
      <p:sp>
        <p:nvSpPr>
          <p:cNvPr id="1402" name="Google Shape;1402;p112"/>
          <p:cNvSpPr txBox="1"/>
          <p:nvPr/>
        </p:nvSpPr>
        <p:spPr>
          <a:xfrm>
            <a:off x="3192475" y="1250175"/>
            <a:ext cx="58893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t>=</a:t>
            </a:r>
            <a:endParaRPr sz="3000"/>
          </a:p>
        </p:txBody>
      </p:sp>
      <p:sp>
        <p:nvSpPr>
          <p:cNvPr id="1403" name="Google Shape;1403;p112"/>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sp>
        <p:nvSpPr>
          <p:cNvPr id="1408" name="Google Shape;1408;p113"/>
          <p:cNvSpPr txBox="1"/>
          <p:nvPr/>
        </p:nvSpPr>
        <p:spPr>
          <a:xfrm>
            <a:off x="1904350" y="399825"/>
            <a:ext cx="58893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t>Serotonin = 5-hydroxytryptamine = 5-HT</a:t>
            </a:r>
            <a:endParaRPr sz="2200"/>
          </a:p>
        </p:txBody>
      </p:sp>
      <p:pic>
        <p:nvPicPr>
          <p:cNvPr id="1409" name="Google Shape;1409;p113"/>
          <p:cNvPicPr preferRelativeResize="0"/>
          <p:nvPr/>
        </p:nvPicPr>
        <p:blipFill>
          <a:blip r:embed="rId3">
            <a:alphaModFix/>
          </a:blip>
          <a:stretch>
            <a:fillRect/>
          </a:stretch>
        </p:blipFill>
        <p:spPr>
          <a:xfrm>
            <a:off x="2750950" y="1250525"/>
            <a:ext cx="289783" cy="523200"/>
          </a:xfrm>
          <a:prstGeom prst="rect">
            <a:avLst/>
          </a:prstGeom>
          <a:noFill/>
          <a:ln>
            <a:noFill/>
          </a:ln>
        </p:spPr>
      </p:pic>
      <p:pic>
        <p:nvPicPr>
          <p:cNvPr id="1410" name="Google Shape;1410;p113"/>
          <p:cNvPicPr preferRelativeResize="0"/>
          <p:nvPr/>
        </p:nvPicPr>
        <p:blipFill>
          <a:blip r:embed="rId4">
            <a:alphaModFix/>
          </a:blip>
          <a:stretch>
            <a:fillRect/>
          </a:stretch>
        </p:blipFill>
        <p:spPr>
          <a:xfrm>
            <a:off x="3809450" y="888500"/>
            <a:ext cx="1705224" cy="1247250"/>
          </a:xfrm>
          <a:prstGeom prst="rect">
            <a:avLst/>
          </a:prstGeom>
          <a:noFill/>
          <a:ln>
            <a:noFill/>
          </a:ln>
        </p:spPr>
      </p:pic>
      <p:sp>
        <p:nvSpPr>
          <p:cNvPr id="1411" name="Google Shape;1411;p113"/>
          <p:cNvSpPr txBox="1"/>
          <p:nvPr/>
        </p:nvSpPr>
        <p:spPr>
          <a:xfrm>
            <a:off x="3192475" y="1250175"/>
            <a:ext cx="58893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t>=</a:t>
            </a:r>
            <a:endParaRPr sz="3000"/>
          </a:p>
        </p:txBody>
      </p:sp>
      <p:grpSp>
        <p:nvGrpSpPr>
          <p:cNvPr id="1412" name="Google Shape;1412;p113"/>
          <p:cNvGrpSpPr/>
          <p:nvPr/>
        </p:nvGrpSpPr>
        <p:grpSpPr>
          <a:xfrm>
            <a:off x="3250494" y="2513689"/>
            <a:ext cx="2301087" cy="2371898"/>
            <a:chOff x="4571994" y="2223814"/>
            <a:chExt cx="2301087" cy="2371898"/>
          </a:xfrm>
        </p:grpSpPr>
        <p:pic>
          <p:nvPicPr>
            <p:cNvPr id="1413" name="Google Shape;1413;p113"/>
            <p:cNvPicPr preferRelativeResize="0"/>
            <p:nvPr/>
          </p:nvPicPr>
          <p:blipFill>
            <a:blip r:embed="rId5">
              <a:alphaModFix/>
            </a:blip>
            <a:stretch>
              <a:fillRect/>
            </a:stretch>
          </p:blipFill>
          <p:spPr>
            <a:xfrm>
              <a:off x="5276556" y="3889800"/>
              <a:ext cx="838550" cy="365975"/>
            </a:xfrm>
            <a:prstGeom prst="rect">
              <a:avLst/>
            </a:prstGeom>
            <a:noFill/>
            <a:ln>
              <a:noFill/>
            </a:ln>
          </p:spPr>
        </p:pic>
        <p:grpSp>
          <p:nvGrpSpPr>
            <p:cNvPr id="1414" name="Google Shape;1414;p113"/>
            <p:cNvGrpSpPr/>
            <p:nvPr/>
          </p:nvGrpSpPr>
          <p:grpSpPr>
            <a:xfrm>
              <a:off x="4571994" y="2223814"/>
              <a:ext cx="2301087" cy="2371898"/>
              <a:chOff x="3249894" y="2223814"/>
              <a:chExt cx="2301087" cy="2371898"/>
            </a:xfrm>
          </p:grpSpPr>
          <p:pic>
            <p:nvPicPr>
              <p:cNvPr id="1415" name="Google Shape;1415;p113"/>
              <p:cNvPicPr preferRelativeResize="0"/>
              <p:nvPr/>
            </p:nvPicPr>
            <p:blipFill>
              <a:blip r:embed="rId6">
                <a:alphaModFix/>
              </a:blip>
              <a:stretch>
                <a:fillRect/>
              </a:stretch>
            </p:blipFill>
            <p:spPr>
              <a:xfrm rot="-3663706">
                <a:off x="3495562" y="2595375"/>
                <a:ext cx="1809750" cy="1628775"/>
              </a:xfrm>
              <a:prstGeom prst="rect">
                <a:avLst/>
              </a:prstGeom>
              <a:noFill/>
              <a:ln>
                <a:noFill/>
              </a:ln>
            </p:spPr>
          </p:pic>
          <p:pic>
            <p:nvPicPr>
              <p:cNvPr id="1416" name="Google Shape;1416;p113"/>
              <p:cNvPicPr preferRelativeResize="0"/>
              <p:nvPr/>
            </p:nvPicPr>
            <p:blipFill>
              <a:blip r:embed="rId3">
                <a:alphaModFix/>
              </a:blip>
              <a:stretch>
                <a:fillRect/>
              </a:stretch>
            </p:blipFill>
            <p:spPr>
              <a:xfrm rot="2280369">
                <a:off x="4242826" y="3283954"/>
                <a:ext cx="315224" cy="569141"/>
              </a:xfrm>
              <a:prstGeom prst="rect">
                <a:avLst/>
              </a:prstGeom>
              <a:noFill/>
              <a:ln>
                <a:noFill/>
              </a:ln>
            </p:spPr>
          </p:pic>
        </p:grpSp>
      </p:gr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420"/>
        <p:cNvGrpSpPr/>
        <p:nvPr/>
      </p:nvGrpSpPr>
      <p:grpSpPr>
        <a:xfrm>
          <a:off x="0" y="0"/>
          <a:ext cx="0" cy="0"/>
          <a:chOff x="0" y="0"/>
          <a:chExt cx="0" cy="0"/>
        </a:xfrm>
      </p:grpSpPr>
      <p:sp>
        <p:nvSpPr>
          <p:cNvPr id="1421" name="Google Shape;1421;p114"/>
          <p:cNvSpPr txBox="1"/>
          <p:nvPr/>
        </p:nvSpPr>
        <p:spPr>
          <a:xfrm>
            <a:off x="1904350" y="399825"/>
            <a:ext cx="58893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t>Serotonin = 5-hydroxytryptamine = 5-HT</a:t>
            </a:r>
            <a:endParaRPr sz="2200"/>
          </a:p>
        </p:txBody>
      </p:sp>
      <p:pic>
        <p:nvPicPr>
          <p:cNvPr id="1422" name="Google Shape;1422;p114"/>
          <p:cNvPicPr preferRelativeResize="0"/>
          <p:nvPr/>
        </p:nvPicPr>
        <p:blipFill>
          <a:blip r:embed="rId3">
            <a:alphaModFix/>
          </a:blip>
          <a:stretch>
            <a:fillRect/>
          </a:stretch>
        </p:blipFill>
        <p:spPr>
          <a:xfrm>
            <a:off x="2750950" y="1250525"/>
            <a:ext cx="289783" cy="523200"/>
          </a:xfrm>
          <a:prstGeom prst="rect">
            <a:avLst/>
          </a:prstGeom>
          <a:noFill/>
          <a:ln>
            <a:noFill/>
          </a:ln>
        </p:spPr>
      </p:pic>
      <p:pic>
        <p:nvPicPr>
          <p:cNvPr id="1423" name="Google Shape;1423;p114"/>
          <p:cNvPicPr preferRelativeResize="0"/>
          <p:nvPr/>
        </p:nvPicPr>
        <p:blipFill>
          <a:blip r:embed="rId4">
            <a:alphaModFix/>
          </a:blip>
          <a:stretch>
            <a:fillRect/>
          </a:stretch>
        </p:blipFill>
        <p:spPr>
          <a:xfrm>
            <a:off x="3809450" y="888500"/>
            <a:ext cx="1705224" cy="1247250"/>
          </a:xfrm>
          <a:prstGeom prst="rect">
            <a:avLst/>
          </a:prstGeom>
          <a:noFill/>
          <a:ln>
            <a:noFill/>
          </a:ln>
        </p:spPr>
      </p:pic>
      <p:sp>
        <p:nvSpPr>
          <p:cNvPr id="1424" name="Google Shape;1424;p114"/>
          <p:cNvSpPr txBox="1"/>
          <p:nvPr/>
        </p:nvSpPr>
        <p:spPr>
          <a:xfrm>
            <a:off x="3192475" y="1250175"/>
            <a:ext cx="58893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t>=</a:t>
            </a:r>
            <a:endParaRPr sz="3000"/>
          </a:p>
        </p:txBody>
      </p:sp>
      <p:grpSp>
        <p:nvGrpSpPr>
          <p:cNvPr id="1425" name="Google Shape;1425;p114"/>
          <p:cNvGrpSpPr/>
          <p:nvPr/>
        </p:nvGrpSpPr>
        <p:grpSpPr>
          <a:xfrm>
            <a:off x="2980294" y="2381339"/>
            <a:ext cx="2301087" cy="2371898"/>
            <a:chOff x="4571994" y="2223814"/>
            <a:chExt cx="2301087" cy="2371898"/>
          </a:xfrm>
        </p:grpSpPr>
        <p:pic>
          <p:nvPicPr>
            <p:cNvPr id="1426" name="Google Shape;1426;p114"/>
            <p:cNvPicPr preferRelativeResize="0"/>
            <p:nvPr/>
          </p:nvPicPr>
          <p:blipFill>
            <a:blip r:embed="rId5">
              <a:alphaModFix/>
            </a:blip>
            <a:stretch>
              <a:fillRect/>
            </a:stretch>
          </p:blipFill>
          <p:spPr>
            <a:xfrm>
              <a:off x="5276556" y="3889800"/>
              <a:ext cx="838550" cy="365975"/>
            </a:xfrm>
            <a:prstGeom prst="rect">
              <a:avLst/>
            </a:prstGeom>
            <a:noFill/>
            <a:ln>
              <a:noFill/>
            </a:ln>
          </p:spPr>
        </p:pic>
        <p:grpSp>
          <p:nvGrpSpPr>
            <p:cNvPr id="1427" name="Google Shape;1427;p114"/>
            <p:cNvGrpSpPr/>
            <p:nvPr/>
          </p:nvGrpSpPr>
          <p:grpSpPr>
            <a:xfrm>
              <a:off x="4571994" y="2223814"/>
              <a:ext cx="2301087" cy="2371898"/>
              <a:chOff x="3249894" y="2223814"/>
              <a:chExt cx="2301087" cy="2371898"/>
            </a:xfrm>
          </p:grpSpPr>
          <p:pic>
            <p:nvPicPr>
              <p:cNvPr id="1428" name="Google Shape;1428;p114"/>
              <p:cNvPicPr preferRelativeResize="0"/>
              <p:nvPr/>
            </p:nvPicPr>
            <p:blipFill>
              <a:blip r:embed="rId6">
                <a:alphaModFix/>
              </a:blip>
              <a:stretch>
                <a:fillRect/>
              </a:stretch>
            </p:blipFill>
            <p:spPr>
              <a:xfrm rot="-3663706">
                <a:off x="3495562" y="2595375"/>
                <a:ext cx="1809750" cy="1628775"/>
              </a:xfrm>
              <a:prstGeom prst="rect">
                <a:avLst/>
              </a:prstGeom>
              <a:noFill/>
              <a:ln>
                <a:noFill/>
              </a:ln>
            </p:spPr>
          </p:pic>
          <p:pic>
            <p:nvPicPr>
              <p:cNvPr id="1429" name="Google Shape;1429;p114"/>
              <p:cNvPicPr preferRelativeResize="0"/>
              <p:nvPr/>
            </p:nvPicPr>
            <p:blipFill>
              <a:blip r:embed="rId3">
                <a:alphaModFix/>
              </a:blip>
              <a:stretch>
                <a:fillRect/>
              </a:stretch>
            </p:blipFill>
            <p:spPr>
              <a:xfrm rot="4">
                <a:off x="3952676" y="3192754"/>
                <a:ext cx="315224" cy="569141"/>
              </a:xfrm>
              <a:prstGeom prst="rect">
                <a:avLst/>
              </a:prstGeom>
              <a:noFill/>
              <a:ln>
                <a:noFill/>
              </a:ln>
            </p:spPr>
          </p:pic>
        </p:grpSp>
      </p:grpSp>
      <p:pic>
        <p:nvPicPr>
          <p:cNvPr id="1430" name="Google Shape;1430;p114"/>
          <p:cNvPicPr preferRelativeResize="0"/>
          <p:nvPr/>
        </p:nvPicPr>
        <p:blipFill>
          <a:blip r:embed="rId3">
            <a:alphaModFix/>
          </a:blip>
          <a:stretch>
            <a:fillRect/>
          </a:stretch>
        </p:blipFill>
        <p:spPr>
          <a:xfrm rot="2280369">
            <a:off x="4125626" y="3517679"/>
            <a:ext cx="315224" cy="569141"/>
          </a:xfrm>
          <a:prstGeom prst="rect">
            <a:avLst/>
          </a:prstGeom>
          <a:noFill/>
          <a:ln>
            <a:noFill/>
          </a:ln>
        </p:spPr>
      </p:pic>
      <p:pic>
        <p:nvPicPr>
          <p:cNvPr id="1431" name="Google Shape;1431;p114"/>
          <p:cNvPicPr preferRelativeResize="0"/>
          <p:nvPr/>
        </p:nvPicPr>
        <p:blipFill>
          <a:blip r:embed="rId3">
            <a:alphaModFix/>
          </a:blip>
          <a:stretch>
            <a:fillRect/>
          </a:stretch>
        </p:blipFill>
        <p:spPr>
          <a:xfrm rot="2280369">
            <a:off x="4691388" y="3593879"/>
            <a:ext cx="315224" cy="569141"/>
          </a:xfrm>
          <a:prstGeom prst="rect">
            <a:avLst/>
          </a:prstGeom>
          <a:noFill/>
          <a:ln>
            <a:noFill/>
          </a:ln>
        </p:spPr>
      </p:pic>
      <p:pic>
        <p:nvPicPr>
          <p:cNvPr id="1432" name="Google Shape;1432;p114"/>
          <p:cNvPicPr preferRelativeResize="0"/>
          <p:nvPr/>
        </p:nvPicPr>
        <p:blipFill>
          <a:blip r:embed="rId3">
            <a:alphaModFix/>
          </a:blip>
          <a:stretch>
            <a:fillRect/>
          </a:stretch>
        </p:blipFill>
        <p:spPr>
          <a:xfrm rot="-2699997">
            <a:off x="4414388" y="3124504"/>
            <a:ext cx="315224" cy="569141"/>
          </a:xfrm>
          <a:prstGeom prst="rect">
            <a:avLst/>
          </a:prstGeom>
          <a:noFill/>
          <a:ln>
            <a:noFill/>
          </a:ln>
        </p:spPr>
      </p:pic>
      <p:pic>
        <p:nvPicPr>
          <p:cNvPr id="1433" name="Google Shape;1433;p114"/>
          <p:cNvPicPr preferRelativeResize="0"/>
          <p:nvPr/>
        </p:nvPicPr>
        <p:blipFill>
          <a:blip r:embed="rId3">
            <a:alphaModFix/>
          </a:blip>
          <a:stretch>
            <a:fillRect/>
          </a:stretch>
        </p:blipFill>
        <p:spPr>
          <a:xfrm rot="-4055086">
            <a:off x="3860326" y="2856054"/>
            <a:ext cx="315224" cy="569141"/>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pic>
        <p:nvPicPr>
          <p:cNvPr id="1438" name="Google Shape;1438;p115"/>
          <p:cNvPicPr preferRelativeResize="0"/>
          <p:nvPr/>
        </p:nvPicPr>
        <p:blipFill rotWithShape="1">
          <a:blip r:embed="rId3">
            <a:alphaModFix/>
          </a:blip>
          <a:srcRect l="2242" t="1271" r="29818" b="11666"/>
          <a:stretch/>
        </p:blipFill>
        <p:spPr>
          <a:xfrm>
            <a:off x="131475" y="34463"/>
            <a:ext cx="7085053" cy="5074575"/>
          </a:xfrm>
          <a:prstGeom prst="rect">
            <a:avLst/>
          </a:prstGeom>
          <a:noFill/>
          <a:ln>
            <a:noFill/>
          </a:ln>
        </p:spPr>
      </p:pic>
      <p:sp>
        <p:nvSpPr>
          <p:cNvPr id="1439" name="Google Shape;1439;p115"/>
          <p:cNvSpPr txBox="1"/>
          <p:nvPr/>
        </p:nvSpPr>
        <p:spPr>
          <a:xfrm>
            <a:off x="3250475" y="843900"/>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00"/>
          </a:p>
        </p:txBody>
      </p:sp>
      <p:cxnSp>
        <p:nvCxnSpPr>
          <p:cNvPr id="1440" name="Google Shape;1440;p115"/>
          <p:cNvCxnSpPr/>
          <p:nvPr/>
        </p:nvCxnSpPr>
        <p:spPr>
          <a:xfrm rot="10800000">
            <a:off x="6360800" y="3072575"/>
            <a:ext cx="1130400" cy="0"/>
          </a:xfrm>
          <a:prstGeom prst="straightConnector1">
            <a:avLst/>
          </a:prstGeom>
          <a:noFill/>
          <a:ln w="9525" cap="flat" cmpd="sng">
            <a:solidFill>
              <a:schemeClr val="dk2"/>
            </a:solidFill>
            <a:prstDash val="solid"/>
            <a:round/>
            <a:headEnd type="none" w="med" len="med"/>
            <a:tailEnd type="triangle" w="med" len="med"/>
          </a:ln>
        </p:spPr>
      </p:cxnSp>
      <p:cxnSp>
        <p:nvCxnSpPr>
          <p:cNvPr id="1441" name="Google Shape;1441;p115"/>
          <p:cNvCxnSpPr/>
          <p:nvPr/>
        </p:nvCxnSpPr>
        <p:spPr>
          <a:xfrm rot="10800000">
            <a:off x="1976925" y="1247250"/>
            <a:ext cx="1035300" cy="0"/>
          </a:xfrm>
          <a:prstGeom prst="straightConnector1">
            <a:avLst/>
          </a:prstGeom>
          <a:noFill/>
          <a:ln w="9525" cap="flat" cmpd="sng">
            <a:solidFill>
              <a:schemeClr val="dk2"/>
            </a:solidFill>
            <a:prstDash val="solid"/>
            <a:round/>
            <a:headEnd type="none" w="med" len="med"/>
            <a:tailEnd type="triangle" w="med" len="med"/>
          </a:ln>
        </p:spPr>
      </p:cxnSp>
      <p:sp>
        <p:nvSpPr>
          <p:cNvPr id="1442" name="Google Shape;1442;p115"/>
          <p:cNvSpPr txBox="1"/>
          <p:nvPr/>
        </p:nvSpPr>
        <p:spPr>
          <a:xfrm>
            <a:off x="3043125" y="1043400"/>
            <a:ext cx="14931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Low serotonin (5HT) at somatodendritic areas</a:t>
            </a:r>
            <a:endParaRPr sz="1000"/>
          </a:p>
        </p:txBody>
      </p:sp>
      <p:sp>
        <p:nvSpPr>
          <p:cNvPr id="1443" name="Google Shape;1443;p115"/>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pic>
        <p:nvPicPr>
          <p:cNvPr id="1444" name="Google Shape;1444;p115"/>
          <p:cNvPicPr preferRelativeResize="0"/>
          <p:nvPr/>
        </p:nvPicPr>
        <p:blipFill>
          <a:blip r:embed="rId4">
            <a:alphaModFix/>
          </a:blip>
          <a:stretch>
            <a:fillRect/>
          </a:stretch>
        </p:blipFill>
        <p:spPr>
          <a:xfrm>
            <a:off x="-36162" y="0"/>
            <a:ext cx="9180174" cy="5296200"/>
          </a:xfrm>
          <a:prstGeom prst="rect">
            <a:avLst/>
          </a:prstGeom>
          <a:noFill/>
          <a:ln>
            <a:noFill/>
          </a:ln>
        </p:spPr>
      </p:pic>
      <p:sp>
        <p:nvSpPr>
          <p:cNvPr id="1445" name="Google Shape;1445;p115"/>
          <p:cNvSpPr txBox="1"/>
          <p:nvPr/>
        </p:nvSpPr>
        <p:spPr>
          <a:xfrm>
            <a:off x="329125" y="119100"/>
            <a:ext cx="4959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rPr>
              <a:t>Monoamine hypothesis of depression - “low serotonin” </a:t>
            </a:r>
            <a:endParaRPr b="1">
              <a:solidFill>
                <a:schemeClr val="lt1"/>
              </a:solidFill>
            </a:endParaRPr>
          </a:p>
        </p:txBody>
      </p:sp>
      <p:cxnSp>
        <p:nvCxnSpPr>
          <p:cNvPr id="1446" name="Google Shape;1446;p115"/>
          <p:cNvCxnSpPr/>
          <p:nvPr/>
        </p:nvCxnSpPr>
        <p:spPr>
          <a:xfrm rot="10800000">
            <a:off x="6534875" y="2340900"/>
            <a:ext cx="764400" cy="0"/>
          </a:xfrm>
          <a:prstGeom prst="straightConnector1">
            <a:avLst/>
          </a:prstGeom>
          <a:noFill/>
          <a:ln w="9525" cap="flat" cmpd="sng">
            <a:solidFill>
              <a:schemeClr val="dk2"/>
            </a:solidFill>
            <a:prstDash val="solid"/>
            <a:round/>
            <a:headEnd type="none" w="med" len="med"/>
            <a:tailEnd type="triangle" w="med" len="med"/>
          </a:ln>
        </p:spPr>
      </p:cxnSp>
      <p:sp>
        <p:nvSpPr>
          <p:cNvPr id="1447" name="Google Shape;1447;p115"/>
          <p:cNvSpPr txBox="1"/>
          <p:nvPr/>
        </p:nvSpPr>
        <p:spPr>
          <a:xfrm>
            <a:off x="7245725" y="2156250"/>
            <a:ext cx="764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5HT receptor </a:t>
            </a:r>
            <a:endParaRPr sz="1200"/>
          </a:p>
        </p:txBody>
      </p:sp>
      <p:cxnSp>
        <p:nvCxnSpPr>
          <p:cNvPr id="1448" name="Google Shape;1448;p115"/>
          <p:cNvCxnSpPr/>
          <p:nvPr/>
        </p:nvCxnSpPr>
        <p:spPr>
          <a:xfrm rot="10800000">
            <a:off x="6069525" y="3450600"/>
            <a:ext cx="879600" cy="288000"/>
          </a:xfrm>
          <a:prstGeom prst="straightConnector1">
            <a:avLst/>
          </a:prstGeom>
          <a:noFill/>
          <a:ln w="9525" cap="flat" cmpd="sng">
            <a:solidFill>
              <a:schemeClr val="dk2"/>
            </a:solidFill>
            <a:prstDash val="solid"/>
            <a:round/>
            <a:headEnd type="none" w="med" len="med"/>
            <a:tailEnd type="triangle" w="med" len="med"/>
          </a:ln>
        </p:spPr>
      </p:cxnSp>
      <p:sp>
        <p:nvSpPr>
          <p:cNvPr id="1449" name="Google Shape;1449;p115"/>
          <p:cNvSpPr txBox="1"/>
          <p:nvPr/>
        </p:nvSpPr>
        <p:spPr>
          <a:xfrm>
            <a:off x="6898475" y="3542750"/>
            <a:ext cx="1259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serotonin transporter (SERT)</a:t>
            </a:r>
            <a:endParaRPr sz="1200"/>
          </a:p>
        </p:txBody>
      </p:sp>
      <p:sp>
        <p:nvSpPr>
          <p:cNvPr id="1450" name="Google Shape;1450;p115"/>
          <p:cNvSpPr txBox="1"/>
          <p:nvPr/>
        </p:nvSpPr>
        <p:spPr>
          <a:xfrm>
            <a:off x="7491200" y="2703125"/>
            <a:ext cx="1259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Low serotonin (5HT) in the synapse</a:t>
            </a:r>
            <a:endParaRPr sz="1000"/>
          </a:p>
        </p:txBody>
      </p:sp>
      <p:sp>
        <p:nvSpPr>
          <p:cNvPr id="1451" name="Google Shape;1451;p115"/>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rPr>
              <a:t>Stahl’s Essential Psychopharmacology</a:t>
            </a:r>
            <a:endParaRPr>
              <a:solidFill>
                <a:srgbClr val="FFFFFF"/>
              </a:solidFil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455"/>
        <p:cNvGrpSpPr/>
        <p:nvPr/>
      </p:nvGrpSpPr>
      <p:grpSpPr>
        <a:xfrm>
          <a:off x="0" y="0"/>
          <a:ext cx="0" cy="0"/>
          <a:chOff x="0" y="0"/>
          <a:chExt cx="0" cy="0"/>
        </a:xfrm>
      </p:grpSpPr>
      <p:pic>
        <p:nvPicPr>
          <p:cNvPr id="1456" name="Google Shape;1456;p116"/>
          <p:cNvPicPr preferRelativeResize="0"/>
          <p:nvPr/>
        </p:nvPicPr>
        <p:blipFill rotWithShape="1">
          <a:blip r:embed="rId3">
            <a:alphaModFix/>
          </a:blip>
          <a:srcRect l="2242" t="1271" r="29818" b="11666"/>
          <a:stretch/>
        </p:blipFill>
        <p:spPr>
          <a:xfrm>
            <a:off x="131475" y="34463"/>
            <a:ext cx="7085053" cy="5074575"/>
          </a:xfrm>
          <a:prstGeom prst="rect">
            <a:avLst/>
          </a:prstGeom>
          <a:noFill/>
          <a:ln>
            <a:noFill/>
          </a:ln>
        </p:spPr>
      </p:pic>
      <p:sp>
        <p:nvSpPr>
          <p:cNvPr id="1457" name="Google Shape;1457;p116"/>
          <p:cNvSpPr txBox="1"/>
          <p:nvPr/>
        </p:nvSpPr>
        <p:spPr>
          <a:xfrm>
            <a:off x="3250475" y="843900"/>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00"/>
          </a:p>
        </p:txBody>
      </p:sp>
      <p:cxnSp>
        <p:nvCxnSpPr>
          <p:cNvPr id="1458" name="Google Shape;1458;p116"/>
          <p:cNvCxnSpPr/>
          <p:nvPr/>
        </p:nvCxnSpPr>
        <p:spPr>
          <a:xfrm rot="10800000">
            <a:off x="6360800" y="3072575"/>
            <a:ext cx="1130400" cy="0"/>
          </a:xfrm>
          <a:prstGeom prst="straightConnector1">
            <a:avLst/>
          </a:prstGeom>
          <a:noFill/>
          <a:ln w="9525" cap="flat" cmpd="sng">
            <a:solidFill>
              <a:schemeClr val="dk2"/>
            </a:solidFill>
            <a:prstDash val="solid"/>
            <a:round/>
            <a:headEnd type="none" w="med" len="med"/>
            <a:tailEnd type="triangle" w="med" len="med"/>
          </a:ln>
        </p:spPr>
      </p:cxnSp>
      <p:cxnSp>
        <p:nvCxnSpPr>
          <p:cNvPr id="1459" name="Google Shape;1459;p116"/>
          <p:cNvCxnSpPr/>
          <p:nvPr/>
        </p:nvCxnSpPr>
        <p:spPr>
          <a:xfrm rot="10800000">
            <a:off x="1976925" y="1247250"/>
            <a:ext cx="1035300" cy="0"/>
          </a:xfrm>
          <a:prstGeom prst="straightConnector1">
            <a:avLst/>
          </a:prstGeom>
          <a:noFill/>
          <a:ln w="9525" cap="flat" cmpd="sng">
            <a:solidFill>
              <a:schemeClr val="dk2"/>
            </a:solidFill>
            <a:prstDash val="solid"/>
            <a:round/>
            <a:headEnd type="none" w="med" len="med"/>
            <a:tailEnd type="triangle" w="med" len="med"/>
          </a:ln>
        </p:spPr>
      </p:cxnSp>
      <p:sp>
        <p:nvSpPr>
          <p:cNvPr id="1460" name="Google Shape;1460;p116"/>
          <p:cNvSpPr txBox="1"/>
          <p:nvPr/>
        </p:nvSpPr>
        <p:spPr>
          <a:xfrm>
            <a:off x="3043125" y="1043400"/>
            <a:ext cx="14931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Low serotonin (5HT) at somatodendritic areas</a:t>
            </a:r>
            <a:endParaRPr sz="1000"/>
          </a:p>
        </p:txBody>
      </p:sp>
      <p:sp>
        <p:nvSpPr>
          <p:cNvPr id="1461" name="Google Shape;1461;p116"/>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pic>
        <p:nvPicPr>
          <p:cNvPr id="1462" name="Google Shape;1462;p116"/>
          <p:cNvPicPr preferRelativeResize="0"/>
          <p:nvPr/>
        </p:nvPicPr>
        <p:blipFill>
          <a:blip r:embed="rId4">
            <a:alphaModFix/>
          </a:blip>
          <a:stretch>
            <a:fillRect/>
          </a:stretch>
        </p:blipFill>
        <p:spPr>
          <a:xfrm>
            <a:off x="-36162" y="0"/>
            <a:ext cx="9180174" cy="5296200"/>
          </a:xfrm>
          <a:prstGeom prst="rect">
            <a:avLst/>
          </a:prstGeom>
          <a:noFill/>
          <a:ln>
            <a:noFill/>
          </a:ln>
        </p:spPr>
      </p:pic>
      <p:sp>
        <p:nvSpPr>
          <p:cNvPr id="1463" name="Google Shape;1463;p116"/>
          <p:cNvSpPr txBox="1"/>
          <p:nvPr/>
        </p:nvSpPr>
        <p:spPr>
          <a:xfrm>
            <a:off x="329125" y="119100"/>
            <a:ext cx="4959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rPr>
              <a:t>Monoamine hypothesis of depression - “low serotonin” </a:t>
            </a:r>
            <a:endParaRPr b="1">
              <a:solidFill>
                <a:schemeClr val="lt1"/>
              </a:solidFill>
            </a:endParaRPr>
          </a:p>
        </p:txBody>
      </p:sp>
      <p:cxnSp>
        <p:nvCxnSpPr>
          <p:cNvPr id="1464" name="Google Shape;1464;p116"/>
          <p:cNvCxnSpPr/>
          <p:nvPr/>
        </p:nvCxnSpPr>
        <p:spPr>
          <a:xfrm rot="10800000">
            <a:off x="6534875" y="2340900"/>
            <a:ext cx="764400" cy="0"/>
          </a:xfrm>
          <a:prstGeom prst="straightConnector1">
            <a:avLst/>
          </a:prstGeom>
          <a:noFill/>
          <a:ln w="9525" cap="flat" cmpd="sng">
            <a:solidFill>
              <a:schemeClr val="dk2"/>
            </a:solidFill>
            <a:prstDash val="solid"/>
            <a:round/>
            <a:headEnd type="none" w="med" len="med"/>
            <a:tailEnd type="triangle" w="med" len="med"/>
          </a:ln>
        </p:spPr>
      </p:cxnSp>
      <p:sp>
        <p:nvSpPr>
          <p:cNvPr id="1465" name="Google Shape;1465;p116"/>
          <p:cNvSpPr txBox="1"/>
          <p:nvPr/>
        </p:nvSpPr>
        <p:spPr>
          <a:xfrm>
            <a:off x="7245725" y="2156250"/>
            <a:ext cx="764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5HT receptor </a:t>
            </a:r>
            <a:endParaRPr sz="1200"/>
          </a:p>
        </p:txBody>
      </p:sp>
      <p:cxnSp>
        <p:nvCxnSpPr>
          <p:cNvPr id="1466" name="Google Shape;1466;p116"/>
          <p:cNvCxnSpPr/>
          <p:nvPr/>
        </p:nvCxnSpPr>
        <p:spPr>
          <a:xfrm rot="10800000">
            <a:off x="6069525" y="3450600"/>
            <a:ext cx="879600" cy="288000"/>
          </a:xfrm>
          <a:prstGeom prst="straightConnector1">
            <a:avLst/>
          </a:prstGeom>
          <a:noFill/>
          <a:ln w="9525" cap="flat" cmpd="sng">
            <a:solidFill>
              <a:schemeClr val="dk2"/>
            </a:solidFill>
            <a:prstDash val="solid"/>
            <a:round/>
            <a:headEnd type="none" w="med" len="med"/>
            <a:tailEnd type="triangle" w="med" len="med"/>
          </a:ln>
        </p:spPr>
      </p:cxnSp>
      <p:sp>
        <p:nvSpPr>
          <p:cNvPr id="1467" name="Google Shape;1467;p116"/>
          <p:cNvSpPr txBox="1"/>
          <p:nvPr/>
        </p:nvSpPr>
        <p:spPr>
          <a:xfrm>
            <a:off x="6898475" y="3542750"/>
            <a:ext cx="1259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serotonin transporter (SERT)</a:t>
            </a:r>
            <a:endParaRPr sz="1200"/>
          </a:p>
        </p:txBody>
      </p:sp>
      <p:sp>
        <p:nvSpPr>
          <p:cNvPr id="1468" name="Google Shape;1468;p116"/>
          <p:cNvSpPr txBox="1"/>
          <p:nvPr/>
        </p:nvSpPr>
        <p:spPr>
          <a:xfrm>
            <a:off x="7491200" y="2703125"/>
            <a:ext cx="1259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Low serotonin (5HT) in the synapse</a:t>
            </a:r>
            <a:endParaRPr sz="1000"/>
          </a:p>
        </p:txBody>
      </p:sp>
      <p:pic>
        <p:nvPicPr>
          <p:cNvPr id="1469" name="Google Shape;1469;p116"/>
          <p:cNvPicPr preferRelativeResize="0"/>
          <p:nvPr/>
        </p:nvPicPr>
        <p:blipFill>
          <a:blip r:embed="rId5">
            <a:alphaModFix/>
          </a:blip>
          <a:stretch>
            <a:fillRect/>
          </a:stretch>
        </p:blipFill>
        <p:spPr>
          <a:xfrm>
            <a:off x="6360808" y="-4"/>
            <a:ext cx="1984525" cy="1749600"/>
          </a:xfrm>
          <a:prstGeom prst="rect">
            <a:avLst/>
          </a:prstGeom>
          <a:noFill/>
          <a:ln>
            <a:noFill/>
          </a:ln>
        </p:spPr>
      </p:pic>
      <p:pic>
        <p:nvPicPr>
          <p:cNvPr id="1470" name="Google Shape;1470;p116"/>
          <p:cNvPicPr preferRelativeResize="0"/>
          <p:nvPr/>
        </p:nvPicPr>
        <p:blipFill>
          <a:blip r:embed="rId6">
            <a:alphaModFix/>
          </a:blip>
          <a:stretch>
            <a:fillRect/>
          </a:stretch>
        </p:blipFill>
        <p:spPr>
          <a:xfrm>
            <a:off x="5949425" y="1302300"/>
            <a:ext cx="999700" cy="1038600"/>
          </a:xfrm>
          <a:prstGeom prst="rect">
            <a:avLst/>
          </a:prstGeom>
          <a:noFill/>
          <a:ln>
            <a:noFill/>
          </a:ln>
        </p:spPr>
      </p:pic>
      <p:sp>
        <p:nvSpPr>
          <p:cNvPr id="1471" name="Google Shape;1471;p116"/>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rPr>
              <a:t>Stahl’s Essential Psychopharmacology</a:t>
            </a:r>
            <a:endParaRPr>
              <a:solidFill>
                <a:srgbClr val="FFFFFF"/>
              </a:solidFil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pic>
        <p:nvPicPr>
          <p:cNvPr id="1476" name="Google Shape;1476;p117"/>
          <p:cNvPicPr preferRelativeResize="0"/>
          <p:nvPr/>
        </p:nvPicPr>
        <p:blipFill rotWithShape="1">
          <a:blip r:embed="rId3">
            <a:alphaModFix/>
          </a:blip>
          <a:srcRect l="2242" t="1271" r="29818" b="11666"/>
          <a:stretch/>
        </p:blipFill>
        <p:spPr>
          <a:xfrm>
            <a:off x="131475" y="34463"/>
            <a:ext cx="7085053" cy="5074575"/>
          </a:xfrm>
          <a:prstGeom prst="rect">
            <a:avLst/>
          </a:prstGeom>
          <a:noFill/>
          <a:ln>
            <a:noFill/>
          </a:ln>
        </p:spPr>
      </p:pic>
      <p:sp>
        <p:nvSpPr>
          <p:cNvPr id="1477" name="Google Shape;1477;p117"/>
          <p:cNvSpPr txBox="1"/>
          <p:nvPr/>
        </p:nvSpPr>
        <p:spPr>
          <a:xfrm>
            <a:off x="329125" y="119100"/>
            <a:ext cx="4959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Monoamine hypothesis of depression - “low serotonin” </a:t>
            </a:r>
            <a:endParaRPr b="1"/>
          </a:p>
        </p:txBody>
      </p:sp>
      <p:sp>
        <p:nvSpPr>
          <p:cNvPr id="1478" name="Google Shape;1478;p117"/>
          <p:cNvSpPr txBox="1"/>
          <p:nvPr/>
        </p:nvSpPr>
        <p:spPr>
          <a:xfrm>
            <a:off x="3250475" y="843900"/>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00"/>
          </a:p>
        </p:txBody>
      </p:sp>
      <p:cxnSp>
        <p:nvCxnSpPr>
          <p:cNvPr id="1479" name="Google Shape;1479;p117"/>
          <p:cNvCxnSpPr/>
          <p:nvPr/>
        </p:nvCxnSpPr>
        <p:spPr>
          <a:xfrm rot="10800000">
            <a:off x="6360800" y="3072575"/>
            <a:ext cx="1130400" cy="0"/>
          </a:xfrm>
          <a:prstGeom prst="straightConnector1">
            <a:avLst/>
          </a:prstGeom>
          <a:noFill/>
          <a:ln w="9525" cap="flat" cmpd="sng">
            <a:solidFill>
              <a:schemeClr val="dk2"/>
            </a:solidFill>
            <a:prstDash val="solid"/>
            <a:round/>
            <a:headEnd type="none" w="med" len="med"/>
            <a:tailEnd type="triangle" w="med" len="med"/>
          </a:ln>
        </p:spPr>
      </p:cxnSp>
      <p:sp>
        <p:nvSpPr>
          <p:cNvPr id="1480" name="Google Shape;1480;p117"/>
          <p:cNvSpPr txBox="1"/>
          <p:nvPr/>
        </p:nvSpPr>
        <p:spPr>
          <a:xfrm>
            <a:off x="7491200" y="2703125"/>
            <a:ext cx="1259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Low serotonin (5HT) in the synapse</a:t>
            </a:r>
            <a:endParaRPr sz="1000"/>
          </a:p>
        </p:txBody>
      </p:sp>
      <p:cxnSp>
        <p:nvCxnSpPr>
          <p:cNvPr id="1481" name="Google Shape;1481;p117"/>
          <p:cNvCxnSpPr/>
          <p:nvPr/>
        </p:nvCxnSpPr>
        <p:spPr>
          <a:xfrm rot="10800000">
            <a:off x="1976925" y="1247250"/>
            <a:ext cx="1035300" cy="0"/>
          </a:xfrm>
          <a:prstGeom prst="straightConnector1">
            <a:avLst/>
          </a:prstGeom>
          <a:noFill/>
          <a:ln w="9525" cap="flat" cmpd="sng">
            <a:solidFill>
              <a:schemeClr val="dk2"/>
            </a:solidFill>
            <a:prstDash val="solid"/>
            <a:round/>
            <a:headEnd type="none" w="med" len="med"/>
            <a:tailEnd type="triangle" w="med" len="med"/>
          </a:ln>
        </p:spPr>
      </p:cxnSp>
      <p:sp>
        <p:nvSpPr>
          <p:cNvPr id="1482" name="Google Shape;1482;p117"/>
          <p:cNvSpPr txBox="1"/>
          <p:nvPr/>
        </p:nvSpPr>
        <p:spPr>
          <a:xfrm>
            <a:off x="3043125" y="1043400"/>
            <a:ext cx="14931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Low serotonin (5HT) at somatodendritic areas</a:t>
            </a:r>
            <a:endParaRPr sz="1000"/>
          </a:p>
        </p:txBody>
      </p:sp>
      <p:sp>
        <p:nvSpPr>
          <p:cNvPr id="1483" name="Google Shape;1483;p117"/>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cxnSp>
        <p:nvCxnSpPr>
          <p:cNvPr id="1484" name="Google Shape;1484;p117"/>
          <p:cNvCxnSpPr/>
          <p:nvPr/>
        </p:nvCxnSpPr>
        <p:spPr>
          <a:xfrm rot="10800000">
            <a:off x="6534875" y="2340900"/>
            <a:ext cx="764400" cy="0"/>
          </a:xfrm>
          <a:prstGeom prst="straightConnector1">
            <a:avLst/>
          </a:prstGeom>
          <a:noFill/>
          <a:ln w="9525" cap="flat" cmpd="sng">
            <a:solidFill>
              <a:schemeClr val="dk2"/>
            </a:solidFill>
            <a:prstDash val="solid"/>
            <a:round/>
            <a:headEnd type="none" w="med" len="med"/>
            <a:tailEnd type="triangle" w="med" len="med"/>
          </a:ln>
        </p:spPr>
      </p:cxnSp>
      <p:sp>
        <p:nvSpPr>
          <p:cNvPr id="1485" name="Google Shape;1485;p117"/>
          <p:cNvSpPr txBox="1"/>
          <p:nvPr/>
        </p:nvSpPr>
        <p:spPr>
          <a:xfrm>
            <a:off x="7245725" y="2156250"/>
            <a:ext cx="764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5HT receptor </a:t>
            </a:r>
            <a:endParaRPr sz="1200"/>
          </a:p>
        </p:txBody>
      </p:sp>
      <p:cxnSp>
        <p:nvCxnSpPr>
          <p:cNvPr id="1486" name="Google Shape;1486;p117"/>
          <p:cNvCxnSpPr/>
          <p:nvPr/>
        </p:nvCxnSpPr>
        <p:spPr>
          <a:xfrm rot="10800000">
            <a:off x="6069525" y="3450600"/>
            <a:ext cx="879600" cy="288000"/>
          </a:xfrm>
          <a:prstGeom prst="straightConnector1">
            <a:avLst/>
          </a:prstGeom>
          <a:noFill/>
          <a:ln w="9525" cap="flat" cmpd="sng">
            <a:solidFill>
              <a:schemeClr val="dk2"/>
            </a:solidFill>
            <a:prstDash val="solid"/>
            <a:round/>
            <a:headEnd type="none" w="med" len="med"/>
            <a:tailEnd type="triangle" w="med" len="med"/>
          </a:ln>
        </p:spPr>
      </p:cxnSp>
      <p:sp>
        <p:nvSpPr>
          <p:cNvPr id="1487" name="Google Shape;1487;p117"/>
          <p:cNvSpPr txBox="1"/>
          <p:nvPr/>
        </p:nvSpPr>
        <p:spPr>
          <a:xfrm>
            <a:off x="6898475" y="3542750"/>
            <a:ext cx="1259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serotonin transporter (SERT)</a:t>
            </a:r>
            <a:endParaRPr sz="1200"/>
          </a:p>
        </p:txBody>
      </p:sp>
      <p:pic>
        <p:nvPicPr>
          <p:cNvPr id="1488" name="Google Shape;1488;p117"/>
          <p:cNvPicPr preferRelativeResize="0"/>
          <p:nvPr/>
        </p:nvPicPr>
        <p:blipFill>
          <a:blip r:embed="rId4">
            <a:alphaModFix/>
          </a:blip>
          <a:stretch>
            <a:fillRect/>
          </a:stretch>
        </p:blipFill>
        <p:spPr>
          <a:xfrm>
            <a:off x="5220374" y="75700"/>
            <a:ext cx="1898050" cy="1533525"/>
          </a:xfrm>
          <a:prstGeom prst="rect">
            <a:avLst/>
          </a:prstGeom>
          <a:noFill/>
          <a:ln>
            <a:noFill/>
          </a:ln>
        </p:spPr>
      </p:pic>
      <p:sp>
        <p:nvSpPr>
          <p:cNvPr id="1489" name="Google Shape;1489;p117"/>
          <p:cNvSpPr/>
          <p:nvPr/>
        </p:nvSpPr>
        <p:spPr>
          <a:xfrm rot="-31464">
            <a:off x="1312018" y="493941"/>
            <a:ext cx="1540565" cy="15066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493"/>
        <p:cNvGrpSpPr/>
        <p:nvPr/>
      </p:nvGrpSpPr>
      <p:grpSpPr>
        <a:xfrm>
          <a:off x="0" y="0"/>
          <a:ext cx="0" cy="0"/>
          <a:chOff x="0" y="0"/>
          <a:chExt cx="0" cy="0"/>
        </a:xfrm>
      </p:grpSpPr>
      <p:pic>
        <p:nvPicPr>
          <p:cNvPr id="1494" name="Google Shape;1494;p118"/>
          <p:cNvPicPr preferRelativeResize="0"/>
          <p:nvPr/>
        </p:nvPicPr>
        <p:blipFill rotWithShape="1">
          <a:blip r:embed="rId3">
            <a:alphaModFix/>
          </a:blip>
          <a:srcRect l="2242" t="1271" r="29818" b="11666"/>
          <a:stretch/>
        </p:blipFill>
        <p:spPr>
          <a:xfrm>
            <a:off x="131475" y="34463"/>
            <a:ext cx="7085053" cy="5074575"/>
          </a:xfrm>
          <a:prstGeom prst="rect">
            <a:avLst/>
          </a:prstGeom>
          <a:noFill/>
          <a:ln>
            <a:noFill/>
          </a:ln>
        </p:spPr>
      </p:pic>
      <p:sp>
        <p:nvSpPr>
          <p:cNvPr id="1495" name="Google Shape;1495;p118"/>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Neurotransmitter receptor hypothesis of depression </a:t>
            </a:r>
            <a:endParaRPr b="1"/>
          </a:p>
        </p:txBody>
      </p:sp>
      <p:sp>
        <p:nvSpPr>
          <p:cNvPr id="1496" name="Google Shape;1496;p118"/>
          <p:cNvSpPr txBox="1"/>
          <p:nvPr/>
        </p:nvSpPr>
        <p:spPr>
          <a:xfrm>
            <a:off x="3250475" y="843900"/>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00"/>
          </a:p>
        </p:txBody>
      </p:sp>
      <p:cxnSp>
        <p:nvCxnSpPr>
          <p:cNvPr id="1497" name="Google Shape;1497;p118"/>
          <p:cNvCxnSpPr/>
          <p:nvPr/>
        </p:nvCxnSpPr>
        <p:spPr>
          <a:xfrm rot="10800000">
            <a:off x="1554425" y="1467475"/>
            <a:ext cx="1758300" cy="0"/>
          </a:xfrm>
          <a:prstGeom prst="straightConnector1">
            <a:avLst/>
          </a:prstGeom>
          <a:noFill/>
          <a:ln w="9525" cap="flat" cmpd="sng">
            <a:solidFill>
              <a:schemeClr val="dk2"/>
            </a:solidFill>
            <a:prstDash val="solid"/>
            <a:round/>
            <a:headEnd type="none" w="med" len="med"/>
            <a:tailEnd type="triangle" w="med" len="med"/>
          </a:ln>
        </p:spPr>
      </p:cxnSp>
      <p:sp>
        <p:nvSpPr>
          <p:cNvPr id="1498" name="Google Shape;1498;p118"/>
          <p:cNvSpPr txBox="1"/>
          <p:nvPr/>
        </p:nvSpPr>
        <p:spPr>
          <a:xfrm>
            <a:off x="3250475" y="1300975"/>
            <a:ext cx="14931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Upregulated presynaptic 5HT</a:t>
            </a:r>
            <a:r>
              <a:rPr lang="en" sz="1200" baseline="-25000"/>
              <a:t>1A</a:t>
            </a:r>
            <a:r>
              <a:rPr lang="en" sz="1200"/>
              <a:t> autoreceptors </a:t>
            </a:r>
            <a:endParaRPr sz="1000"/>
          </a:p>
        </p:txBody>
      </p:sp>
      <p:sp>
        <p:nvSpPr>
          <p:cNvPr id="1499" name="Google Shape;1499;p118"/>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pic>
        <p:nvPicPr>
          <p:cNvPr id="1500" name="Google Shape;1500;p118"/>
          <p:cNvPicPr preferRelativeResize="0"/>
          <p:nvPr/>
        </p:nvPicPr>
        <p:blipFill>
          <a:blip r:embed="rId4">
            <a:alphaModFix/>
          </a:blip>
          <a:stretch>
            <a:fillRect/>
          </a:stretch>
        </p:blipFill>
        <p:spPr>
          <a:xfrm>
            <a:off x="5242075" y="72375"/>
            <a:ext cx="1912525" cy="1584250"/>
          </a:xfrm>
          <a:prstGeom prst="rect">
            <a:avLst/>
          </a:prstGeom>
          <a:noFill/>
          <a:ln>
            <a:noFill/>
          </a:ln>
        </p:spPr>
      </p:pic>
      <p:sp>
        <p:nvSpPr>
          <p:cNvPr id="1501" name="Google Shape;1501;p118"/>
          <p:cNvSpPr/>
          <p:nvPr/>
        </p:nvSpPr>
        <p:spPr>
          <a:xfrm rot="2788391">
            <a:off x="909665" y="1324553"/>
            <a:ext cx="1419208" cy="598997"/>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505"/>
        <p:cNvGrpSpPr/>
        <p:nvPr/>
      </p:nvGrpSpPr>
      <p:grpSpPr>
        <a:xfrm>
          <a:off x="0" y="0"/>
          <a:ext cx="0" cy="0"/>
          <a:chOff x="0" y="0"/>
          <a:chExt cx="0" cy="0"/>
        </a:xfrm>
      </p:grpSpPr>
      <p:pic>
        <p:nvPicPr>
          <p:cNvPr id="1506" name="Google Shape;1506;p119"/>
          <p:cNvPicPr preferRelativeResize="0"/>
          <p:nvPr/>
        </p:nvPicPr>
        <p:blipFill rotWithShape="1">
          <a:blip r:embed="rId3">
            <a:alphaModFix/>
          </a:blip>
          <a:srcRect l="2242" t="1271" r="29818" b="11666"/>
          <a:stretch/>
        </p:blipFill>
        <p:spPr>
          <a:xfrm>
            <a:off x="131475" y="34463"/>
            <a:ext cx="7085053" cy="5074575"/>
          </a:xfrm>
          <a:prstGeom prst="rect">
            <a:avLst/>
          </a:prstGeom>
          <a:noFill/>
          <a:ln>
            <a:noFill/>
          </a:ln>
        </p:spPr>
      </p:pic>
      <p:sp>
        <p:nvSpPr>
          <p:cNvPr id="1507" name="Google Shape;1507;p119"/>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Neurotransmitter receptor hypothesis of depression </a:t>
            </a:r>
            <a:endParaRPr b="1"/>
          </a:p>
        </p:txBody>
      </p:sp>
      <p:sp>
        <p:nvSpPr>
          <p:cNvPr id="1508" name="Google Shape;1508;p119"/>
          <p:cNvSpPr txBox="1"/>
          <p:nvPr/>
        </p:nvSpPr>
        <p:spPr>
          <a:xfrm>
            <a:off x="3250475" y="843900"/>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00"/>
          </a:p>
        </p:txBody>
      </p:sp>
      <p:cxnSp>
        <p:nvCxnSpPr>
          <p:cNvPr id="1509" name="Google Shape;1509;p119"/>
          <p:cNvCxnSpPr/>
          <p:nvPr/>
        </p:nvCxnSpPr>
        <p:spPr>
          <a:xfrm rot="10800000">
            <a:off x="3729850" y="2933525"/>
            <a:ext cx="0" cy="506100"/>
          </a:xfrm>
          <a:prstGeom prst="straightConnector1">
            <a:avLst/>
          </a:prstGeom>
          <a:noFill/>
          <a:ln w="9525" cap="flat" cmpd="sng">
            <a:solidFill>
              <a:schemeClr val="dk2"/>
            </a:solidFill>
            <a:prstDash val="solid"/>
            <a:round/>
            <a:headEnd type="none" w="med" len="med"/>
            <a:tailEnd type="triangle" w="med" len="med"/>
          </a:ln>
        </p:spPr>
      </p:cxnSp>
      <p:sp>
        <p:nvSpPr>
          <p:cNvPr id="1510" name="Google Shape;1510;p119"/>
          <p:cNvSpPr txBox="1"/>
          <p:nvPr/>
        </p:nvSpPr>
        <p:spPr>
          <a:xfrm>
            <a:off x="3612874" y="3384975"/>
            <a:ext cx="13383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low number of signals </a:t>
            </a:r>
            <a:endParaRPr sz="1000"/>
          </a:p>
        </p:txBody>
      </p:sp>
      <p:sp>
        <p:nvSpPr>
          <p:cNvPr id="1511" name="Google Shape;1511;p119"/>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pic>
        <p:nvPicPr>
          <p:cNvPr id="1512" name="Google Shape;1512;p119"/>
          <p:cNvPicPr preferRelativeResize="0"/>
          <p:nvPr/>
        </p:nvPicPr>
        <p:blipFill>
          <a:blip r:embed="rId4">
            <a:alphaModFix/>
          </a:blip>
          <a:stretch>
            <a:fillRect/>
          </a:stretch>
        </p:blipFill>
        <p:spPr>
          <a:xfrm>
            <a:off x="5242075" y="72375"/>
            <a:ext cx="1912525" cy="1584250"/>
          </a:xfrm>
          <a:prstGeom prst="rect">
            <a:avLst/>
          </a:prstGeom>
          <a:noFill/>
          <a:ln>
            <a:noFill/>
          </a:ln>
        </p:spPr>
      </p:pic>
      <p:sp>
        <p:nvSpPr>
          <p:cNvPr id="1513" name="Google Shape;1513;p119"/>
          <p:cNvSpPr/>
          <p:nvPr/>
        </p:nvSpPr>
        <p:spPr>
          <a:xfrm rot="-31641">
            <a:off x="2660841" y="2625814"/>
            <a:ext cx="1564566" cy="5547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14" name="Google Shape;1514;p119"/>
          <p:cNvCxnSpPr/>
          <p:nvPr/>
        </p:nvCxnSpPr>
        <p:spPr>
          <a:xfrm rot="10800000">
            <a:off x="1554425" y="1467475"/>
            <a:ext cx="1758300" cy="0"/>
          </a:xfrm>
          <a:prstGeom prst="straightConnector1">
            <a:avLst/>
          </a:prstGeom>
          <a:noFill/>
          <a:ln w="9525" cap="flat" cmpd="sng">
            <a:solidFill>
              <a:schemeClr val="dk2"/>
            </a:solidFill>
            <a:prstDash val="solid"/>
            <a:round/>
            <a:headEnd type="none" w="med" len="med"/>
            <a:tailEnd type="triangle" w="med" len="med"/>
          </a:ln>
        </p:spPr>
      </p:cxnSp>
      <p:sp>
        <p:nvSpPr>
          <p:cNvPr id="1515" name="Google Shape;1515;p119"/>
          <p:cNvSpPr txBox="1"/>
          <p:nvPr/>
        </p:nvSpPr>
        <p:spPr>
          <a:xfrm>
            <a:off x="3250475" y="1300975"/>
            <a:ext cx="14931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Upregulated presynaptic 5HT</a:t>
            </a:r>
            <a:r>
              <a:rPr lang="en" sz="1200" baseline="-25000"/>
              <a:t>1A</a:t>
            </a:r>
            <a:r>
              <a:rPr lang="en" sz="1200"/>
              <a:t> autoreceptors </a:t>
            </a:r>
            <a:endParaRPr sz="100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519"/>
        <p:cNvGrpSpPr/>
        <p:nvPr/>
      </p:nvGrpSpPr>
      <p:grpSpPr>
        <a:xfrm>
          <a:off x="0" y="0"/>
          <a:ext cx="0" cy="0"/>
          <a:chOff x="0" y="0"/>
          <a:chExt cx="0" cy="0"/>
        </a:xfrm>
      </p:grpSpPr>
      <p:pic>
        <p:nvPicPr>
          <p:cNvPr id="1520" name="Google Shape;1520;p120"/>
          <p:cNvPicPr preferRelativeResize="0"/>
          <p:nvPr/>
        </p:nvPicPr>
        <p:blipFill rotWithShape="1">
          <a:blip r:embed="rId3">
            <a:alphaModFix/>
          </a:blip>
          <a:srcRect l="2242" t="1271" r="29818" b="11666"/>
          <a:stretch/>
        </p:blipFill>
        <p:spPr>
          <a:xfrm>
            <a:off x="131475" y="34463"/>
            <a:ext cx="7085053" cy="5074575"/>
          </a:xfrm>
          <a:prstGeom prst="rect">
            <a:avLst/>
          </a:prstGeom>
          <a:noFill/>
          <a:ln>
            <a:noFill/>
          </a:ln>
        </p:spPr>
      </p:pic>
      <p:sp>
        <p:nvSpPr>
          <p:cNvPr id="1521" name="Google Shape;1521;p120"/>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Neurotransmitter receptor hypothesis of depression </a:t>
            </a:r>
            <a:endParaRPr b="1"/>
          </a:p>
        </p:txBody>
      </p:sp>
      <p:sp>
        <p:nvSpPr>
          <p:cNvPr id="1522" name="Google Shape;1522;p120"/>
          <p:cNvSpPr txBox="1"/>
          <p:nvPr/>
        </p:nvSpPr>
        <p:spPr>
          <a:xfrm>
            <a:off x="3250475" y="843900"/>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00"/>
          </a:p>
        </p:txBody>
      </p:sp>
      <p:cxnSp>
        <p:nvCxnSpPr>
          <p:cNvPr id="1523" name="Google Shape;1523;p120"/>
          <p:cNvCxnSpPr/>
          <p:nvPr/>
        </p:nvCxnSpPr>
        <p:spPr>
          <a:xfrm rot="10800000">
            <a:off x="3729850" y="2933525"/>
            <a:ext cx="0" cy="506100"/>
          </a:xfrm>
          <a:prstGeom prst="straightConnector1">
            <a:avLst/>
          </a:prstGeom>
          <a:noFill/>
          <a:ln w="9525" cap="flat" cmpd="sng">
            <a:solidFill>
              <a:schemeClr val="dk2"/>
            </a:solidFill>
            <a:prstDash val="solid"/>
            <a:round/>
            <a:headEnd type="none" w="med" len="med"/>
            <a:tailEnd type="triangle" w="med" len="med"/>
          </a:ln>
        </p:spPr>
      </p:cxnSp>
      <p:sp>
        <p:nvSpPr>
          <p:cNvPr id="1524" name="Google Shape;1524;p120"/>
          <p:cNvSpPr txBox="1"/>
          <p:nvPr/>
        </p:nvSpPr>
        <p:spPr>
          <a:xfrm>
            <a:off x="3612874" y="3384975"/>
            <a:ext cx="13383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low number of signals </a:t>
            </a:r>
            <a:endParaRPr sz="1000"/>
          </a:p>
        </p:txBody>
      </p:sp>
      <p:sp>
        <p:nvSpPr>
          <p:cNvPr id="1525" name="Google Shape;1525;p120"/>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pic>
        <p:nvPicPr>
          <p:cNvPr id="1526" name="Google Shape;1526;p120"/>
          <p:cNvPicPr preferRelativeResize="0"/>
          <p:nvPr/>
        </p:nvPicPr>
        <p:blipFill>
          <a:blip r:embed="rId4">
            <a:alphaModFix/>
          </a:blip>
          <a:stretch>
            <a:fillRect/>
          </a:stretch>
        </p:blipFill>
        <p:spPr>
          <a:xfrm>
            <a:off x="5242075" y="72375"/>
            <a:ext cx="1912525" cy="1584250"/>
          </a:xfrm>
          <a:prstGeom prst="rect">
            <a:avLst/>
          </a:prstGeom>
          <a:noFill/>
          <a:ln>
            <a:noFill/>
          </a:ln>
        </p:spPr>
      </p:pic>
      <p:sp>
        <p:nvSpPr>
          <p:cNvPr id="1527" name="Google Shape;1527;p120"/>
          <p:cNvSpPr/>
          <p:nvPr/>
        </p:nvSpPr>
        <p:spPr>
          <a:xfrm rot="-31621">
            <a:off x="5757206" y="2740406"/>
            <a:ext cx="913239" cy="5547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28" name="Google Shape;1528;p120"/>
          <p:cNvCxnSpPr/>
          <p:nvPr/>
        </p:nvCxnSpPr>
        <p:spPr>
          <a:xfrm rot="10800000">
            <a:off x="1554425" y="1467475"/>
            <a:ext cx="1758300" cy="0"/>
          </a:xfrm>
          <a:prstGeom prst="straightConnector1">
            <a:avLst/>
          </a:prstGeom>
          <a:noFill/>
          <a:ln w="9525" cap="flat" cmpd="sng">
            <a:solidFill>
              <a:schemeClr val="dk2"/>
            </a:solidFill>
            <a:prstDash val="solid"/>
            <a:round/>
            <a:headEnd type="none" w="med" len="med"/>
            <a:tailEnd type="triangle" w="med" len="med"/>
          </a:ln>
        </p:spPr>
      </p:cxnSp>
      <p:sp>
        <p:nvSpPr>
          <p:cNvPr id="1529" name="Google Shape;1529;p120"/>
          <p:cNvSpPr txBox="1"/>
          <p:nvPr/>
        </p:nvSpPr>
        <p:spPr>
          <a:xfrm>
            <a:off x="3250475" y="1300975"/>
            <a:ext cx="14931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Upregulated presynaptic 5HT</a:t>
            </a:r>
            <a:r>
              <a:rPr lang="en" sz="1200" baseline="-25000"/>
              <a:t>1A</a:t>
            </a:r>
            <a:r>
              <a:rPr lang="en" sz="1200"/>
              <a:t> autoreceptors </a:t>
            </a:r>
            <a:endParaRPr sz="1000"/>
          </a:p>
        </p:txBody>
      </p:sp>
      <p:cxnSp>
        <p:nvCxnSpPr>
          <p:cNvPr id="1530" name="Google Shape;1530;p120"/>
          <p:cNvCxnSpPr>
            <a:endCxn id="1527" idx="0"/>
          </p:cNvCxnSpPr>
          <p:nvPr/>
        </p:nvCxnSpPr>
        <p:spPr>
          <a:xfrm>
            <a:off x="6213825" y="1853306"/>
            <a:ext cx="0" cy="887100"/>
          </a:xfrm>
          <a:prstGeom prst="straightConnector1">
            <a:avLst/>
          </a:prstGeom>
          <a:noFill/>
          <a:ln w="9525" cap="flat" cmpd="sng">
            <a:solidFill>
              <a:schemeClr val="dk2"/>
            </a:solidFill>
            <a:prstDash val="solid"/>
            <a:round/>
            <a:headEnd type="none" w="med" len="med"/>
            <a:tailEnd type="triangle" w="med" len="med"/>
          </a:ln>
        </p:spPr>
      </p:cxnSp>
      <p:sp>
        <p:nvSpPr>
          <p:cNvPr id="1531" name="Google Shape;1531;p120"/>
          <p:cNvSpPr txBox="1"/>
          <p:nvPr/>
        </p:nvSpPr>
        <p:spPr>
          <a:xfrm>
            <a:off x="5650249" y="1338250"/>
            <a:ext cx="13383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low serotonin in synapse</a:t>
            </a:r>
            <a:endParaRPr sz="10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22"/>
          <p:cNvPicPr preferRelativeResize="0"/>
          <p:nvPr/>
        </p:nvPicPr>
        <p:blipFill>
          <a:blip r:embed="rId3">
            <a:alphaModFix/>
          </a:blip>
          <a:stretch>
            <a:fillRect/>
          </a:stretch>
        </p:blipFill>
        <p:spPr>
          <a:xfrm>
            <a:off x="2187000" y="1073225"/>
            <a:ext cx="4040275" cy="3600250"/>
          </a:xfrm>
          <a:prstGeom prst="rect">
            <a:avLst/>
          </a:prstGeom>
          <a:noFill/>
          <a:ln>
            <a:noFill/>
          </a:ln>
        </p:spPr>
      </p:pic>
      <p:sp>
        <p:nvSpPr>
          <p:cNvPr id="157" name="Google Shape;157;p22"/>
          <p:cNvSpPr txBox="1"/>
          <p:nvPr/>
        </p:nvSpPr>
        <p:spPr>
          <a:xfrm>
            <a:off x="3673075" y="1001750"/>
            <a:ext cx="279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neurotransmitter</a:t>
            </a:r>
            <a:endParaRPr>
              <a:solidFill>
                <a:schemeClr val="lt1"/>
              </a:solidFill>
            </a:endParaRPr>
          </a:p>
        </p:txBody>
      </p:sp>
      <p:sp>
        <p:nvSpPr>
          <p:cNvPr id="158" name="Google Shape;158;p22"/>
          <p:cNvSpPr txBox="1"/>
          <p:nvPr/>
        </p:nvSpPr>
        <p:spPr>
          <a:xfrm>
            <a:off x="4025800" y="1748000"/>
            <a:ext cx="279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receptor</a:t>
            </a:r>
            <a:endParaRPr>
              <a:solidFill>
                <a:schemeClr val="lt1"/>
              </a:solidFill>
            </a:endParaRPr>
          </a:p>
        </p:txBody>
      </p:sp>
      <p:sp>
        <p:nvSpPr>
          <p:cNvPr id="159" name="Google Shape;159;p22"/>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
        <p:nvSpPr>
          <p:cNvPr id="160" name="Google Shape;160;p22"/>
          <p:cNvSpPr txBox="1"/>
          <p:nvPr/>
        </p:nvSpPr>
        <p:spPr>
          <a:xfrm>
            <a:off x="193175" y="626425"/>
            <a:ext cx="2875800" cy="106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solidFill>
                  <a:schemeClr val="dk1"/>
                </a:solidFill>
              </a:rPr>
              <a:t>Binding can start a signal transduction cascade</a:t>
            </a:r>
            <a:endParaRPr sz="2100" b="1"/>
          </a:p>
        </p:txBody>
      </p:sp>
      <p:sp>
        <p:nvSpPr>
          <p:cNvPr id="161" name="Google Shape;161;p22"/>
          <p:cNvSpPr/>
          <p:nvPr/>
        </p:nvSpPr>
        <p:spPr>
          <a:xfrm>
            <a:off x="3673075" y="1589200"/>
            <a:ext cx="1530000" cy="20697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535"/>
        <p:cNvGrpSpPr/>
        <p:nvPr/>
      </p:nvGrpSpPr>
      <p:grpSpPr>
        <a:xfrm>
          <a:off x="0" y="0"/>
          <a:ext cx="0" cy="0"/>
          <a:chOff x="0" y="0"/>
          <a:chExt cx="0" cy="0"/>
        </a:xfrm>
      </p:grpSpPr>
      <p:pic>
        <p:nvPicPr>
          <p:cNvPr id="1536" name="Google Shape;1536;p121"/>
          <p:cNvPicPr preferRelativeResize="0"/>
          <p:nvPr/>
        </p:nvPicPr>
        <p:blipFill rotWithShape="1">
          <a:blip r:embed="rId3">
            <a:alphaModFix/>
          </a:blip>
          <a:srcRect l="2242" t="1271" r="29818" b="11666"/>
          <a:stretch/>
        </p:blipFill>
        <p:spPr>
          <a:xfrm>
            <a:off x="131475" y="34463"/>
            <a:ext cx="7085053" cy="5074575"/>
          </a:xfrm>
          <a:prstGeom prst="rect">
            <a:avLst/>
          </a:prstGeom>
          <a:noFill/>
          <a:ln>
            <a:noFill/>
          </a:ln>
        </p:spPr>
      </p:pic>
      <p:sp>
        <p:nvSpPr>
          <p:cNvPr id="1537" name="Google Shape;1537;p121"/>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Neurotransmitter receptor hypothesis of depression </a:t>
            </a:r>
            <a:endParaRPr b="1"/>
          </a:p>
        </p:txBody>
      </p:sp>
      <p:sp>
        <p:nvSpPr>
          <p:cNvPr id="1538" name="Google Shape;1538;p121"/>
          <p:cNvSpPr txBox="1"/>
          <p:nvPr/>
        </p:nvSpPr>
        <p:spPr>
          <a:xfrm>
            <a:off x="3250475" y="843900"/>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00"/>
          </a:p>
        </p:txBody>
      </p:sp>
      <p:cxnSp>
        <p:nvCxnSpPr>
          <p:cNvPr id="1539" name="Google Shape;1539;p121"/>
          <p:cNvCxnSpPr/>
          <p:nvPr/>
        </p:nvCxnSpPr>
        <p:spPr>
          <a:xfrm rot="10800000">
            <a:off x="6632850" y="2507350"/>
            <a:ext cx="772500" cy="0"/>
          </a:xfrm>
          <a:prstGeom prst="straightConnector1">
            <a:avLst/>
          </a:prstGeom>
          <a:noFill/>
          <a:ln w="9525" cap="flat" cmpd="sng">
            <a:solidFill>
              <a:schemeClr val="dk2"/>
            </a:solidFill>
            <a:prstDash val="solid"/>
            <a:round/>
            <a:headEnd type="none" w="med" len="med"/>
            <a:tailEnd type="triangle" w="med" len="med"/>
          </a:ln>
        </p:spPr>
      </p:cxnSp>
      <p:sp>
        <p:nvSpPr>
          <p:cNvPr id="1540" name="Google Shape;1540;p121"/>
          <p:cNvSpPr txBox="1"/>
          <p:nvPr/>
        </p:nvSpPr>
        <p:spPr>
          <a:xfrm>
            <a:off x="7367083" y="2316750"/>
            <a:ext cx="1259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Upregulated postsynaptic 5HT receptors</a:t>
            </a:r>
            <a:endParaRPr sz="1000"/>
          </a:p>
        </p:txBody>
      </p:sp>
      <p:cxnSp>
        <p:nvCxnSpPr>
          <p:cNvPr id="1541" name="Google Shape;1541;p121"/>
          <p:cNvCxnSpPr/>
          <p:nvPr/>
        </p:nvCxnSpPr>
        <p:spPr>
          <a:xfrm rot="10800000">
            <a:off x="1554425" y="1467475"/>
            <a:ext cx="1758300" cy="0"/>
          </a:xfrm>
          <a:prstGeom prst="straightConnector1">
            <a:avLst/>
          </a:prstGeom>
          <a:noFill/>
          <a:ln w="9525" cap="flat" cmpd="sng">
            <a:solidFill>
              <a:schemeClr val="dk2"/>
            </a:solidFill>
            <a:prstDash val="solid"/>
            <a:round/>
            <a:headEnd type="none" w="med" len="med"/>
            <a:tailEnd type="triangle" w="med" len="med"/>
          </a:ln>
        </p:spPr>
      </p:cxnSp>
      <p:sp>
        <p:nvSpPr>
          <p:cNvPr id="1542" name="Google Shape;1542;p121"/>
          <p:cNvSpPr txBox="1"/>
          <p:nvPr/>
        </p:nvSpPr>
        <p:spPr>
          <a:xfrm>
            <a:off x="3250475" y="1300975"/>
            <a:ext cx="14931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Upregulated presynaptic 5HT</a:t>
            </a:r>
            <a:r>
              <a:rPr lang="en" sz="1200" baseline="-25000"/>
              <a:t>1A</a:t>
            </a:r>
            <a:r>
              <a:rPr lang="en" sz="1200"/>
              <a:t> autoreceptors </a:t>
            </a:r>
            <a:endParaRPr sz="1000"/>
          </a:p>
        </p:txBody>
      </p:sp>
      <p:cxnSp>
        <p:nvCxnSpPr>
          <p:cNvPr id="1543" name="Google Shape;1543;p121"/>
          <p:cNvCxnSpPr/>
          <p:nvPr/>
        </p:nvCxnSpPr>
        <p:spPr>
          <a:xfrm rot="10800000">
            <a:off x="3729850" y="2933525"/>
            <a:ext cx="0" cy="506100"/>
          </a:xfrm>
          <a:prstGeom prst="straightConnector1">
            <a:avLst/>
          </a:prstGeom>
          <a:noFill/>
          <a:ln w="9525" cap="flat" cmpd="sng">
            <a:solidFill>
              <a:schemeClr val="dk2"/>
            </a:solidFill>
            <a:prstDash val="solid"/>
            <a:round/>
            <a:headEnd type="none" w="med" len="med"/>
            <a:tailEnd type="triangle" w="med" len="med"/>
          </a:ln>
        </p:spPr>
      </p:cxnSp>
      <p:sp>
        <p:nvSpPr>
          <p:cNvPr id="1544" name="Google Shape;1544;p121"/>
          <p:cNvSpPr txBox="1"/>
          <p:nvPr/>
        </p:nvSpPr>
        <p:spPr>
          <a:xfrm>
            <a:off x="3612874" y="3384975"/>
            <a:ext cx="13383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low number of signals </a:t>
            </a:r>
            <a:endParaRPr sz="1000"/>
          </a:p>
        </p:txBody>
      </p:sp>
      <p:sp>
        <p:nvSpPr>
          <p:cNvPr id="1545" name="Google Shape;1545;p121"/>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pic>
        <p:nvPicPr>
          <p:cNvPr id="1546" name="Google Shape;1546;p121"/>
          <p:cNvPicPr preferRelativeResize="0"/>
          <p:nvPr/>
        </p:nvPicPr>
        <p:blipFill>
          <a:blip r:embed="rId4">
            <a:alphaModFix/>
          </a:blip>
          <a:stretch>
            <a:fillRect/>
          </a:stretch>
        </p:blipFill>
        <p:spPr>
          <a:xfrm>
            <a:off x="5242075" y="72375"/>
            <a:ext cx="1912525" cy="1584250"/>
          </a:xfrm>
          <a:prstGeom prst="rect">
            <a:avLst/>
          </a:prstGeom>
          <a:noFill/>
          <a:ln>
            <a:noFill/>
          </a:ln>
        </p:spPr>
      </p:pic>
      <p:sp>
        <p:nvSpPr>
          <p:cNvPr id="1547" name="Google Shape;1547;p121"/>
          <p:cNvSpPr/>
          <p:nvPr/>
        </p:nvSpPr>
        <p:spPr>
          <a:xfrm rot="-31757">
            <a:off x="6367642" y="1809743"/>
            <a:ext cx="389717" cy="1906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551"/>
        <p:cNvGrpSpPr/>
        <p:nvPr/>
      </p:nvGrpSpPr>
      <p:grpSpPr>
        <a:xfrm>
          <a:off x="0" y="0"/>
          <a:ext cx="0" cy="0"/>
          <a:chOff x="0" y="0"/>
          <a:chExt cx="0" cy="0"/>
        </a:xfrm>
      </p:grpSpPr>
      <p:pic>
        <p:nvPicPr>
          <p:cNvPr id="1552" name="Google Shape;1552;p122"/>
          <p:cNvPicPr preferRelativeResize="0"/>
          <p:nvPr/>
        </p:nvPicPr>
        <p:blipFill>
          <a:blip r:embed="rId3">
            <a:alphaModFix/>
          </a:blip>
          <a:stretch>
            <a:fillRect/>
          </a:stretch>
        </p:blipFill>
        <p:spPr>
          <a:xfrm>
            <a:off x="5253875" y="0"/>
            <a:ext cx="1915200" cy="1953225"/>
          </a:xfrm>
          <a:prstGeom prst="rect">
            <a:avLst/>
          </a:prstGeom>
          <a:noFill/>
          <a:ln>
            <a:noFill/>
          </a:ln>
        </p:spPr>
      </p:pic>
      <p:pic>
        <p:nvPicPr>
          <p:cNvPr id="1553" name="Google Shape;1553;p122"/>
          <p:cNvPicPr preferRelativeResize="0"/>
          <p:nvPr/>
        </p:nvPicPr>
        <p:blipFill>
          <a:blip r:embed="rId4">
            <a:alphaModFix/>
          </a:blip>
          <a:stretch>
            <a:fillRect/>
          </a:stretch>
        </p:blipFill>
        <p:spPr>
          <a:xfrm rot="2700016">
            <a:off x="2089910" y="1806975"/>
            <a:ext cx="825287" cy="600063"/>
          </a:xfrm>
          <a:prstGeom prst="rect">
            <a:avLst/>
          </a:prstGeom>
          <a:noFill/>
          <a:ln>
            <a:noFill/>
          </a:ln>
        </p:spPr>
      </p:pic>
      <p:pic>
        <p:nvPicPr>
          <p:cNvPr id="1554" name="Google Shape;1554;p122"/>
          <p:cNvPicPr preferRelativeResize="0"/>
          <p:nvPr/>
        </p:nvPicPr>
        <p:blipFill>
          <a:blip r:embed="rId4">
            <a:alphaModFix/>
          </a:blip>
          <a:stretch>
            <a:fillRect/>
          </a:stretch>
        </p:blipFill>
        <p:spPr>
          <a:xfrm rot="-837665">
            <a:off x="2084422" y="3280437"/>
            <a:ext cx="1176068" cy="855114"/>
          </a:xfrm>
          <a:prstGeom prst="rect">
            <a:avLst/>
          </a:prstGeom>
          <a:noFill/>
          <a:ln>
            <a:noFill/>
          </a:ln>
        </p:spPr>
      </p:pic>
      <p:pic>
        <p:nvPicPr>
          <p:cNvPr id="1555" name="Google Shape;1555;p122"/>
          <p:cNvPicPr preferRelativeResize="0"/>
          <p:nvPr/>
        </p:nvPicPr>
        <p:blipFill>
          <a:blip r:embed="rId4">
            <a:alphaModFix/>
          </a:blip>
          <a:stretch>
            <a:fillRect/>
          </a:stretch>
        </p:blipFill>
        <p:spPr>
          <a:xfrm rot="2699982">
            <a:off x="2741545" y="1516387"/>
            <a:ext cx="368996" cy="268296"/>
          </a:xfrm>
          <a:prstGeom prst="rect">
            <a:avLst/>
          </a:prstGeom>
          <a:noFill/>
          <a:ln>
            <a:noFill/>
          </a:ln>
        </p:spPr>
      </p:pic>
      <p:pic>
        <p:nvPicPr>
          <p:cNvPr id="1556" name="Google Shape;1556;p122"/>
          <p:cNvPicPr preferRelativeResize="0"/>
          <p:nvPr/>
        </p:nvPicPr>
        <p:blipFill>
          <a:blip r:embed="rId4">
            <a:alphaModFix/>
          </a:blip>
          <a:stretch>
            <a:fillRect/>
          </a:stretch>
        </p:blipFill>
        <p:spPr>
          <a:xfrm rot="2700013">
            <a:off x="2383912" y="2650137"/>
            <a:ext cx="755173" cy="549084"/>
          </a:xfrm>
          <a:prstGeom prst="rect">
            <a:avLst/>
          </a:prstGeom>
          <a:noFill/>
          <a:ln>
            <a:noFill/>
          </a:ln>
        </p:spPr>
      </p:pic>
      <p:pic>
        <p:nvPicPr>
          <p:cNvPr id="1557" name="Google Shape;1557;p122"/>
          <p:cNvPicPr preferRelativeResize="0"/>
          <p:nvPr/>
        </p:nvPicPr>
        <p:blipFill>
          <a:blip r:embed="rId4">
            <a:alphaModFix/>
          </a:blip>
          <a:stretch>
            <a:fillRect/>
          </a:stretch>
        </p:blipFill>
        <p:spPr>
          <a:xfrm rot="2700032">
            <a:off x="3474048" y="3082479"/>
            <a:ext cx="424000" cy="308289"/>
          </a:xfrm>
          <a:prstGeom prst="rect">
            <a:avLst/>
          </a:prstGeom>
          <a:noFill/>
          <a:ln>
            <a:noFill/>
          </a:ln>
        </p:spPr>
      </p:pic>
      <p:pic>
        <p:nvPicPr>
          <p:cNvPr id="1558" name="Google Shape;1558;p122"/>
          <p:cNvPicPr preferRelativeResize="0"/>
          <p:nvPr/>
        </p:nvPicPr>
        <p:blipFill>
          <a:blip r:embed="rId5">
            <a:alphaModFix/>
          </a:blip>
          <a:stretch>
            <a:fillRect/>
          </a:stretch>
        </p:blipFill>
        <p:spPr>
          <a:xfrm>
            <a:off x="3579746" y="8"/>
            <a:ext cx="1984525" cy="1749600"/>
          </a:xfrm>
          <a:prstGeom prst="rect">
            <a:avLst/>
          </a:prstGeom>
          <a:noFill/>
          <a:ln>
            <a:noFill/>
          </a:ln>
        </p:spPr>
      </p:pic>
      <p:pic>
        <p:nvPicPr>
          <p:cNvPr id="1559" name="Google Shape;1559;p122"/>
          <p:cNvPicPr preferRelativeResize="0"/>
          <p:nvPr/>
        </p:nvPicPr>
        <p:blipFill>
          <a:blip r:embed="rId4">
            <a:alphaModFix/>
          </a:blip>
          <a:stretch>
            <a:fillRect/>
          </a:stretch>
        </p:blipFill>
        <p:spPr>
          <a:xfrm rot="5779434">
            <a:off x="3021782" y="1770095"/>
            <a:ext cx="341131" cy="248034"/>
          </a:xfrm>
          <a:prstGeom prst="rect">
            <a:avLst/>
          </a:prstGeom>
          <a:noFill/>
          <a:ln>
            <a:noFill/>
          </a:ln>
        </p:spPr>
      </p:pic>
      <p:pic>
        <p:nvPicPr>
          <p:cNvPr id="1560" name="Google Shape;1560;p122"/>
          <p:cNvPicPr preferRelativeResize="0"/>
          <p:nvPr/>
        </p:nvPicPr>
        <p:blipFill>
          <a:blip r:embed="rId4">
            <a:alphaModFix/>
          </a:blip>
          <a:stretch>
            <a:fillRect/>
          </a:stretch>
        </p:blipFill>
        <p:spPr>
          <a:xfrm rot="7079313">
            <a:off x="3474049" y="2328379"/>
            <a:ext cx="424000" cy="308289"/>
          </a:xfrm>
          <a:prstGeom prst="rect">
            <a:avLst/>
          </a:prstGeom>
          <a:noFill/>
          <a:ln>
            <a:noFill/>
          </a:ln>
        </p:spPr>
      </p:pic>
      <p:pic>
        <p:nvPicPr>
          <p:cNvPr id="1561" name="Google Shape;1561;p122"/>
          <p:cNvPicPr preferRelativeResize="0"/>
          <p:nvPr/>
        </p:nvPicPr>
        <p:blipFill>
          <a:blip r:embed="rId4">
            <a:alphaModFix/>
          </a:blip>
          <a:stretch>
            <a:fillRect/>
          </a:stretch>
        </p:blipFill>
        <p:spPr>
          <a:xfrm rot="5056164">
            <a:off x="3301817" y="1972431"/>
            <a:ext cx="368991" cy="268299"/>
          </a:xfrm>
          <a:prstGeom prst="rect">
            <a:avLst/>
          </a:prstGeom>
          <a:noFill/>
          <a:ln>
            <a:noFill/>
          </a:ln>
        </p:spPr>
      </p:pic>
      <p:pic>
        <p:nvPicPr>
          <p:cNvPr id="1562" name="Google Shape;1562;p122"/>
          <p:cNvPicPr preferRelativeResize="0"/>
          <p:nvPr/>
        </p:nvPicPr>
        <p:blipFill>
          <a:blip r:embed="rId4">
            <a:alphaModFix/>
          </a:blip>
          <a:stretch>
            <a:fillRect/>
          </a:stretch>
        </p:blipFill>
        <p:spPr>
          <a:xfrm rot="-1311647">
            <a:off x="2948948" y="2145154"/>
            <a:ext cx="424000" cy="308289"/>
          </a:xfrm>
          <a:prstGeom prst="rect">
            <a:avLst/>
          </a:prstGeom>
          <a:noFill/>
          <a:ln>
            <a:noFill/>
          </a:ln>
        </p:spPr>
      </p:pic>
      <p:pic>
        <p:nvPicPr>
          <p:cNvPr id="1563" name="Google Shape;1563;p122"/>
          <p:cNvPicPr preferRelativeResize="0"/>
          <p:nvPr/>
        </p:nvPicPr>
        <p:blipFill>
          <a:blip r:embed="rId4">
            <a:alphaModFix/>
          </a:blip>
          <a:stretch>
            <a:fillRect/>
          </a:stretch>
        </p:blipFill>
        <p:spPr>
          <a:xfrm rot="1961865">
            <a:off x="752651" y="1925702"/>
            <a:ext cx="1410348" cy="1025463"/>
          </a:xfrm>
          <a:prstGeom prst="rect">
            <a:avLst/>
          </a:prstGeom>
          <a:noFill/>
          <a:ln>
            <a:noFill/>
          </a:ln>
        </p:spPr>
      </p:pic>
      <p:pic>
        <p:nvPicPr>
          <p:cNvPr id="1564" name="Google Shape;1564;p122"/>
          <p:cNvPicPr preferRelativeResize="0"/>
          <p:nvPr/>
        </p:nvPicPr>
        <p:blipFill>
          <a:blip r:embed="rId4">
            <a:alphaModFix/>
          </a:blip>
          <a:stretch>
            <a:fillRect/>
          </a:stretch>
        </p:blipFill>
        <p:spPr>
          <a:xfrm rot="5400062">
            <a:off x="363714" y="3301176"/>
            <a:ext cx="1931825" cy="1404616"/>
          </a:xfrm>
          <a:prstGeom prst="rect">
            <a:avLst/>
          </a:prstGeom>
          <a:noFill/>
          <a:ln>
            <a:noFill/>
          </a:ln>
        </p:spPr>
      </p:pic>
      <p:pic>
        <p:nvPicPr>
          <p:cNvPr id="1565" name="Google Shape;1565;p122"/>
          <p:cNvPicPr preferRelativeResize="0"/>
          <p:nvPr/>
        </p:nvPicPr>
        <p:blipFill>
          <a:blip r:embed="rId4">
            <a:alphaModFix/>
          </a:blip>
          <a:stretch>
            <a:fillRect/>
          </a:stretch>
        </p:blipFill>
        <p:spPr>
          <a:xfrm rot="5779399">
            <a:off x="3444227" y="1422435"/>
            <a:ext cx="226047" cy="164354"/>
          </a:xfrm>
          <a:prstGeom prst="rect">
            <a:avLst/>
          </a:prstGeom>
          <a:noFill/>
          <a:ln>
            <a:noFill/>
          </a:ln>
        </p:spPr>
      </p:pic>
      <p:pic>
        <p:nvPicPr>
          <p:cNvPr id="1566" name="Google Shape;1566;p122"/>
          <p:cNvPicPr preferRelativeResize="0"/>
          <p:nvPr/>
        </p:nvPicPr>
        <p:blipFill>
          <a:blip r:embed="rId4">
            <a:alphaModFix/>
          </a:blip>
          <a:stretch>
            <a:fillRect/>
          </a:stretch>
        </p:blipFill>
        <p:spPr>
          <a:xfrm rot="9742336">
            <a:off x="3632477" y="1422435"/>
            <a:ext cx="226046" cy="164354"/>
          </a:xfrm>
          <a:prstGeom prst="rect">
            <a:avLst/>
          </a:prstGeom>
          <a:noFill/>
          <a:ln>
            <a:noFill/>
          </a:ln>
        </p:spPr>
      </p:pic>
      <p:pic>
        <p:nvPicPr>
          <p:cNvPr id="1567" name="Google Shape;1567;p122"/>
          <p:cNvPicPr preferRelativeResize="0"/>
          <p:nvPr/>
        </p:nvPicPr>
        <p:blipFill>
          <a:blip r:embed="rId4">
            <a:alphaModFix/>
          </a:blip>
          <a:stretch>
            <a:fillRect/>
          </a:stretch>
        </p:blipFill>
        <p:spPr>
          <a:xfrm rot="8746285">
            <a:off x="3678026" y="1666336"/>
            <a:ext cx="226047" cy="164353"/>
          </a:xfrm>
          <a:prstGeom prst="rect">
            <a:avLst/>
          </a:prstGeom>
          <a:noFill/>
          <a:ln>
            <a:noFill/>
          </a:ln>
        </p:spPr>
      </p:pic>
      <p:pic>
        <p:nvPicPr>
          <p:cNvPr id="1568" name="Google Shape;1568;p122"/>
          <p:cNvPicPr preferRelativeResize="0"/>
          <p:nvPr/>
        </p:nvPicPr>
        <p:blipFill>
          <a:blip r:embed="rId4">
            <a:alphaModFix/>
          </a:blip>
          <a:stretch>
            <a:fillRect/>
          </a:stretch>
        </p:blipFill>
        <p:spPr>
          <a:xfrm rot="7882049">
            <a:off x="3404851" y="1685623"/>
            <a:ext cx="226047" cy="164354"/>
          </a:xfrm>
          <a:prstGeom prst="rect">
            <a:avLst/>
          </a:prstGeom>
          <a:noFill/>
          <a:ln>
            <a:noFill/>
          </a:ln>
        </p:spPr>
      </p:pic>
      <p:sp>
        <p:nvSpPr>
          <p:cNvPr id="1569" name="Google Shape;1569;p122"/>
          <p:cNvSpPr txBox="1"/>
          <p:nvPr/>
        </p:nvSpPr>
        <p:spPr>
          <a:xfrm>
            <a:off x="3878100" y="931525"/>
            <a:ext cx="691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a:t>
            </a:r>
            <a:endParaRPr b="1"/>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573"/>
        <p:cNvGrpSpPr/>
        <p:nvPr/>
      </p:nvGrpSpPr>
      <p:grpSpPr>
        <a:xfrm>
          <a:off x="0" y="0"/>
          <a:ext cx="0" cy="0"/>
          <a:chOff x="0" y="0"/>
          <a:chExt cx="0" cy="0"/>
        </a:xfrm>
      </p:grpSpPr>
      <p:pic>
        <p:nvPicPr>
          <p:cNvPr id="1574" name="Google Shape;1574;p123"/>
          <p:cNvPicPr preferRelativeResize="0"/>
          <p:nvPr/>
        </p:nvPicPr>
        <p:blipFill>
          <a:blip r:embed="rId3">
            <a:alphaModFix/>
          </a:blip>
          <a:stretch>
            <a:fillRect/>
          </a:stretch>
        </p:blipFill>
        <p:spPr>
          <a:xfrm>
            <a:off x="5253875" y="0"/>
            <a:ext cx="1915200" cy="1953225"/>
          </a:xfrm>
          <a:prstGeom prst="rect">
            <a:avLst/>
          </a:prstGeom>
          <a:noFill/>
          <a:ln>
            <a:noFill/>
          </a:ln>
        </p:spPr>
      </p:pic>
      <p:pic>
        <p:nvPicPr>
          <p:cNvPr id="1575" name="Google Shape;1575;p123"/>
          <p:cNvPicPr preferRelativeResize="0"/>
          <p:nvPr/>
        </p:nvPicPr>
        <p:blipFill>
          <a:blip r:embed="rId4">
            <a:alphaModFix/>
          </a:blip>
          <a:stretch>
            <a:fillRect/>
          </a:stretch>
        </p:blipFill>
        <p:spPr>
          <a:xfrm rot="5399994">
            <a:off x="1469335" y="2173076"/>
            <a:ext cx="825287" cy="600063"/>
          </a:xfrm>
          <a:prstGeom prst="rect">
            <a:avLst/>
          </a:prstGeom>
          <a:noFill/>
          <a:ln>
            <a:noFill/>
          </a:ln>
        </p:spPr>
      </p:pic>
      <p:pic>
        <p:nvPicPr>
          <p:cNvPr id="1576" name="Google Shape;1576;p123"/>
          <p:cNvPicPr preferRelativeResize="0"/>
          <p:nvPr/>
        </p:nvPicPr>
        <p:blipFill>
          <a:blip r:embed="rId4">
            <a:alphaModFix/>
          </a:blip>
          <a:stretch>
            <a:fillRect/>
          </a:stretch>
        </p:blipFill>
        <p:spPr>
          <a:xfrm rot="-2511348">
            <a:off x="2218497" y="4222913"/>
            <a:ext cx="1176067" cy="855113"/>
          </a:xfrm>
          <a:prstGeom prst="rect">
            <a:avLst/>
          </a:prstGeom>
          <a:noFill/>
          <a:ln>
            <a:noFill/>
          </a:ln>
        </p:spPr>
      </p:pic>
      <p:pic>
        <p:nvPicPr>
          <p:cNvPr id="1577" name="Google Shape;1577;p123"/>
          <p:cNvPicPr preferRelativeResize="0"/>
          <p:nvPr/>
        </p:nvPicPr>
        <p:blipFill>
          <a:blip r:embed="rId4">
            <a:alphaModFix/>
          </a:blip>
          <a:stretch>
            <a:fillRect/>
          </a:stretch>
        </p:blipFill>
        <p:spPr>
          <a:xfrm rot="-718221">
            <a:off x="2478770" y="1785911"/>
            <a:ext cx="368996" cy="268295"/>
          </a:xfrm>
          <a:prstGeom prst="rect">
            <a:avLst/>
          </a:prstGeom>
          <a:noFill/>
          <a:ln>
            <a:noFill/>
          </a:ln>
        </p:spPr>
      </p:pic>
      <p:pic>
        <p:nvPicPr>
          <p:cNvPr id="1578" name="Google Shape;1578;p123"/>
          <p:cNvPicPr preferRelativeResize="0"/>
          <p:nvPr/>
        </p:nvPicPr>
        <p:blipFill>
          <a:blip r:embed="rId4">
            <a:alphaModFix/>
          </a:blip>
          <a:stretch>
            <a:fillRect/>
          </a:stretch>
        </p:blipFill>
        <p:spPr>
          <a:xfrm rot="-1206428">
            <a:off x="2380962" y="3160762"/>
            <a:ext cx="755173" cy="549085"/>
          </a:xfrm>
          <a:prstGeom prst="rect">
            <a:avLst/>
          </a:prstGeom>
          <a:noFill/>
          <a:ln>
            <a:noFill/>
          </a:ln>
        </p:spPr>
      </p:pic>
      <p:pic>
        <p:nvPicPr>
          <p:cNvPr id="1579" name="Google Shape;1579;p123"/>
          <p:cNvPicPr preferRelativeResize="0"/>
          <p:nvPr/>
        </p:nvPicPr>
        <p:blipFill>
          <a:blip r:embed="rId4">
            <a:alphaModFix/>
          </a:blip>
          <a:stretch>
            <a:fillRect/>
          </a:stretch>
        </p:blipFill>
        <p:spPr>
          <a:xfrm rot="1213055">
            <a:off x="3746073" y="3450879"/>
            <a:ext cx="424000" cy="308289"/>
          </a:xfrm>
          <a:prstGeom prst="rect">
            <a:avLst/>
          </a:prstGeom>
          <a:noFill/>
          <a:ln>
            <a:noFill/>
          </a:ln>
        </p:spPr>
      </p:pic>
      <p:pic>
        <p:nvPicPr>
          <p:cNvPr id="1580" name="Google Shape;1580;p123"/>
          <p:cNvPicPr preferRelativeResize="0"/>
          <p:nvPr/>
        </p:nvPicPr>
        <p:blipFill>
          <a:blip r:embed="rId5">
            <a:alphaModFix/>
          </a:blip>
          <a:stretch>
            <a:fillRect/>
          </a:stretch>
        </p:blipFill>
        <p:spPr>
          <a:xfrm>
            <a:off x="3579746" y="8"/>
            <a:ext cx="1984525" cy="1749600"/>
          </a:xfrm>
          <a:prstGeom prst="rect">
            <a:avLst/>
          </a:prstGeom>
          <a:noFill/>
          <a:ln>
            <a:noFill/>
          </a:ln>
        </p:spPr>
      </p:pic>
      <p:pic>
        <p:nvPicPr>
          <p:cNvPr id="1581" name="Google Shape;1581;p123"/>
          <p:cNvPicPr preferRelativeResize="0"/>
          <p:nvPr/>
        </p:nvPicPr>
        <p:blipFill>
          <a:blip r:embed="rId4">
            <a:alphaModFix/>
          </a:blip>
          <a:stretch>
            <a:fillRect/>
          </a:stretch>
        </p:blipFill>
        <p:spPr>
          <a:xfrm rot="5779434">
            <a:off x="2816820" y="1982558"/>
            <a:ext cx="341131" cy="248034"/>
          </a:xfrm>
          <a:prstGeom prst="rect">
            <a:avLst/>
          </a:prstGeom>
          <a:noFill/>
          <a:ln>
            <a:noFill/>
          </a:ln>
        </p:spPr>
      </p:pic>
      <p:pic>
        <p:nvPicPr>
          <p:cNvPr id="1582" name="Google Shape;1582;p123"/>
          <p:cNvPicPr preferRelativeResize="0"/>
          <p:nvPr/>
        </p:nvPicPr>
        <p:blipFill>
          <a:blip r:embed="rId4">
            <a:alphaModFix/>
          </a:blip>
          <a:stretch>
            <a:fillRect/>
          </a:stretch>
        </p:blipFill>
        <p:spPr>
          <a:xfrm rot="-7538574">
            <a:off x="3721748" y="2616355"/>
            <a:ext cx="424000" cy="308288"/>
          </a:xfrm>
          <a:prstGeom prst="rect">
            <a:avLst/>
          </a:prstGeom>
          <a:noFill/>
          <a:ln>
            <a:noFill/>
          </a:ln>
        </p:spPr>
      </p:pic>
      <p:pic>
        <p:nvPicPr>
          <p:cNvPr id="1583" name="Google Shape;1583;p123"/>
          <p:cNvPicPr preferRelativeResize="0"/>
          <p:nvPr/>
        </p:nvPicPr>
        <p:blipFill>
          <a:blip r:embed="rId4">
            <a:alphaModFix/>
          </a:blip>
          <a:stretch>
            <a:fillRect/>
          </a:stretch>
        </p:blipFill>
        <p:spPr>
          <a:xfrm rot="3105983">
            <a:off x="3301816" y="2165143"/>
            <a:ext cx="368991" cy="268299"/>
          </a:xfrm>
          <a:prstGeom prst="rect">
            <a:avLst/>
          </a:prstGeom>
          <a:noFill/>
          <a:ln>
            <a:noFill/>
          </a:ln>
        </p:spPr>
      </p:pic>
      <p:pic>
        <p:nvPicPr>
          <p:cNvPr id="1584" name="Google Shape;1584;p123"/>
          <p:cNvPicPr preferRelativeResize="0"/>
          <p:nvPr/>
        </p:nvPicPr>
        <p:blipFill>
          <a:blip r:embed="rId4">
            <a:alphaModFix/>
          </a:blip>
          <a:stretch>
            <a:fillRect/>
          </a:stretch>
        </p:blipFill>
        <p:spPr>
          <a:xfrm rot="-1311647">
            <a:off x="3113598" y="2639604"/>
            <a:ext cx="424000" cy="308289"/>
          </a:xfrm>
          <a:prstGeom prst="rect">
            <a:avLst/>
          </a:prstGeom>
          <a:noFill/>
          <a:ln>
            <a:noFill/>
          </a:ln>
        </p:spPr>
      </p:pic>
      <p:pic>
        <p:nvPicPr>
          <p:cNvPr id="1585" name="Google Shape;1585;p123"/>
          <p:cNvPicPr preferRelativeResize="0"/>
          <p:nvPr/>
        </p:nvPicPr>
        <p:blipFill>
          <a:blip r:embed="rId4">
            <a:alphaModFix/>
          </a:blip>
          <a:stretch>
            <a:fillRect/>
          </a:stretch>
        </p:blipFill>
        <p:spPr>
          <a:xfrm rot="3085529">
            <a:off x="1149362" y="3220147"/>
            <a:ext cx="1058625" cy="769733"/>
          </a:xfrm>
          <a:prstGeom prst="rect">
            <a:avLst/>
          </a:prstGeom>
          <a:noFill/>
          <a:ln>
            <a:noFill/>
          </a:ln>
        </p:spPr>
      </p:pic>
      <p:pic>
        <p:nvPicPr>
          <p:cNvPr id="1586" name="Google Shape;1586;p123"/>
          <p:cNvPicPr preferRelativeResize="0"/>
          <p:nvPr/>
        </p:nvPicPr>
        <p:blipFill>
          <a:blip r:embed="rId4">
            <a:alphaModFix/>
          </a:blip>
          <a:stretch>
            <a:fillRect/>
          </a:stretch>
        </p:blipFill>
        <p:spPr>
          <a:xfrm rot="2372278">
            <a:off x="-74637" y="3759126"/>
            <a:ext cx="1931825" cy="1404616"/>
          </a:xfrm>
          <a:prstGeom prst="rect">
            <a:avLst/>
          </a:prstGeom>
          <a:noFill/>
          <a:ln>
            <a:noFill/>
          </a:ln>
        </p:spPr>
      </p:pic>
      <p:pic>
        <p:nvPicPr>
          <p:cNvPr id="1587" name="Google Shape;1587;p123"/>
          <p:cNvPicPr preferRelativeResize="0"/>
          <p:nvPr/>
        </p:nvPicPr>
        <p:blipFill>
          <a:blip r:embed="rId4">
            <a:alphaModFix/>
          </a:blip>
          <a:stretch>
            <a:fillRect/>
          </a:stretch>
        </p:blipFill>
        <p:spPr>
          <a:xfrm rot="-7083573">
            <a:off x="3657801" y="1538485"/>
            <a:ext cx="226047" cy="164354"/>
          </a:xfrm>
          <a:prstGeom prst="rect">
            <a:avLst/>
          </a:prstGeom>
          <a:noFill/>
          <a:ln>
            <a:noFill/>
          </a:ln>
        </p:spPr>
      </p:pic>
      <p:pic>
        <p:nvPicPr>
          <p:cNvPr id="1588" name="Google Shape;1588;p123"/>
          <p:cNvPicPr preferRelativeResize="0"/>
          <p:nvPr/>
        </p:nvPicPr>
        <p:blipFill>
          <a:blip r:embed="rId4">
            <a:alphaModFix/>
          </a:blip>
          <a:stretch>
            <a:fillRect/>
          </a:stretch>
        </p:blipFill>
        <p:spPr>
          <a:xfrm rot="-10472996">
            <a:off x="3692252" y="1837886"/>
            <a:ext cx="226047" cy="164353"/>
          </a:xfrm>
          <a:prstGeom prst="rect">
            <a:avLst/>
          </a:prstGeom>
          <a:noFill/>
          <a:ln>
            <a:noFill/>
          </a:ln>
        </p:spPr>
      </p:pic>
      <p:pic>
        <p:nvPicPr>
          <p:cNvPr id="1589" name="Google Shape;1589;p123"/>
          <p:cNvPicPr preferRelativeResize="0"/>
          <p:nvPr/>
        </p:nvPicPr>
        <p:blipFill>
          <a:blip r:embed="rId4">
            <a:alphaModFix/>
          </a:blip>
          <a:stretch>
            <a:fillRect/>
          </a:stretch>
        </p:blipFill>
        <p:spPr>
          <a:xfrm rot="10158123">
            <a:off x="2981926" y="1575511"/>
            <a:ext cx="226048" cy="164354"/>
          </a:xfrm>
          <a:prstGeom prst="rect">
            <a:avLst/>
          </a:prstGeom>
          <a:noFill/>
          <a:ln>
            <a:noFill/>
          </a:ln>
        </p:spPr>
      </p:pic>
      <p:sp>
        <p:nvSpPr>
          <p:cNvPr id="1590" name="Google Shape;1590;p123"/>
          <p:cNvSpPr txBox="1"/>
          <p:nvPr/>
        </p:nvSpPr>
        <p:spPr>
          <a:xfrm>
            <a:off x="3878100" y="931525"/>
            <a:ext cx="691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a:t>
            </a:r>
            <a:endParaRPr b="1"/>
          </a:p>
        </p:txBody>
      </p:sp>
      <p:pic>
        <p:nvPicPr>
          <p:cNvPr id="1591" name="Google Shape;1591;p123"/>
          <p:cNvPicPr preferRelativeResize="0"/>
          <p:nvPr/>
        </p:nvPicPr>
        <p:blipFill>
          <a:blip r:embed="rId4">
            <a:alphaModFix/>
          </a:blip>
          <a:stretch>
            <a:fillRect/>
          </a:stretch>
        </p:blipFill>
        <p:spPr>
          <a:xfrm rot="-1390731">
            <a:off x="3292514" y="1491185"/>
            <a:ext cx="226046" cy="164354"/>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595"/>
        <p:cNvGrpSpPr/>
        <p:nvPr/>
      </p:nvGrpSpPr>
      <p:grpSpPr>
        <a:xfrm>
          <a:off x="0" y="0"/>
          <a:ext cx="0" cy="0"/>
          <a:chOff x="0" y="0"/>
          <a:chExt cx="0" cy="0"/>
        </a:xfrm>
      </p:grpSpPr>
      <p:pic>
        <p:nvPicPr>
          <p:cNvPr id="1596" name="Google Shape;1596;p124"/>
          <p:cNvPicPr preferRelativeResize="0"/>
          <p:nvPr/>
        </p:nvPicPr>
        <p:blipFill>
          <a:blip r:embed="rId3">
            <a:alphaModFix/>
          </a:blip>
          <a:stretch>
            <a:fillRect/>
          </a:stretch>
        </p:blipFill>
        <p:spPr>
          <a:xfrm>
            <a:off x="5253875" y="0"/>
            <a:ext cx="1915200" cy="1953225"/>
          </a:xfrm>
          <a:prstGeom prst="rect">
            <a:avLst/>
          </a:prstGeom>
          <a:noFill/>
          <a:ln>
            <a:noFill/>
          </a:ln>
        </p:spPr>
      </p:pic>
      <p:pic>
        <p:nvPicPr>
          <p:cNvPr id="1597" name="Google Shape;1597;p124"/>
          <p:cNvPicPr preferRelativeResize="0"/>
          <p:nvPr/>
        </p:nvPicPr>
        <p:blipFill>
          <a:blip r:embed="rId4">
            <a:alphaModFix/>
          </a:blip>
          <a:stretch>
            <a:fillRect/>
          </a:stretch>
        </p:blipFill>
        <p:spPr>
          <a:xfrm rot="8736576">
            <a:off x="1469335" y="2173076"/>
            <a:ext cx="825288" cy="600063"/>
          </a:xfrm>
          <a:prstGeom prst="rect">
            <a:avLst/>
          </a:prstGeom>
          <a:noFill/>
          <a:ln>
            <a:noFill/>
          </a:ln>
        </p:spPr>
      </p:pic>
      <p:pic>
        <p:nvPicPr>
          <p:cNvPr id="1598" name="Google Shape;1598;p124"/>
          <p:cNvPicPr preferRelativeResize="0"/>
          <p:nvPr/>
        </p:nvPicPr>
        <p:blipFill>
          <a:blip r:embed="rId4">
            <a:alphaModFix/>
          </a:blip>
          <a:stretch>
            <a:fillRect/>
          </a:stretch>
        </p:blipFill>
        <p:spPr>
          <a:xfrm rot="-7703146">
            <a:off x="2297136" y="4428548"/>
            <a:ext cx="963627" cy="700650"/>
          </a:xfrm>
          <a:prstGeom prst="rect">
            <a:avLst/>
          </a:prstGeom>
          <a:noFill/>
          <a:ln>
            <a:noFill/>
          </a:ln>
        </p:spPr>
      </p:pic>
      <p:pic>
        <p:nvPicPr>
          <p:cNvPr id="1599" name="Google Shape;1599;p124"/>
          <p:cNvPicPr preferRelativeResize="0"/>
          <p:nvPr/>
        </p:nvPicPr>
        <p:blipFill>
          <a:blip r:embed="rId4">
            <a:alphaModFix/>
          </a:blip>
          <a:stretch>
            <a:fillRect/>
          </a:stretch>
        </p:blipFill>
        <p:spPr>
          <a:xfrm rot="-3062288">
            <a:off x="1989996" y="1639454"/>
            <a:ext cx="440305" cy="320140"/>
          </a:xfrm>
          <a:prstGeom prst="rect">
            <a:avLst/>
          </a:prstGeom>
          <a:noFill/>
          <a:ln>
            <a:noFill/>
          </a:ln>
        </p:spPr>
      </p:pic>
      <p:pic>
        <p:nvPicPr>
          <p:cNvPr id="1600" name="Google Shape;1600;p124"/>
          <p:cNvPicPr preferRelativeResize="0"/>
          <p:nvPr/>
        </p:nvPicPr>
        <p:blipFill>
          <a:blip r:embed="rId4">
            <a:alphaModFix/>
          </a:blip>
          <a:stretch>
            <a:fillRect/>
          </a:stretch>
        </p:blipFill>
        <p:spPr>
          <a:xfrm rot="3893316">
            <a:off x="2380962" y="3160762"/>
            <a:ext cx="755172" cy="549085"/>
          </a:xfrm>
          <a:prstGeom prst="rect">
            <a:avLst/>
          </a:prstGeom>
          <a:noFill/>
          <a:ln>
            <a:noFill/>
          </a:ln>
        </p:spPr>
      </p:pic>
      <p:pic>
        <p:nvPicPr>
          <p:cNvPr id="1601" name="Google Shape;1601;p124"/>
          <p:cNvPicPr preferRelativeResize="0"/>
          <p:nvPr/>
        </p:nvPicPr>
        <p:blipFill>
          <a:blip r:embed="rId4">
            <a:alphaModFix/>
          </a:blip>
          <a:stretch>
            <a:fillRect/>
          </a:stretch>
        </p:blipFill>
        <p:spPr>
          <a:xfrm rot="5052424">
            <a:off x="3783563" y="3694019"/>
            <a:ext cx="558000" cy="405729"/>
          </a:xfrm>
          <a:prstGeom prst="rect">
            <a:avLst/>
          </a:prstGeom>
          <a:noFill/>
          <a:ln>
            <a:noFill/>
          </a:ln>
        </p:spPr>
      </p:pic>
      <p:pic>
        <p:nvPicPr>
          <p:cNvPr id="1602" name="Google Shape;1602;p124"/>
          <p:cNvPicPr preferRelativeResize="0"/>
          <p:nvPr/>
        </p:nvPicPr>
        <p:blipFill>
          <a:blip r:embed="rId5">
            <a:alphaModFix/>
          </a:blip>
          <a:stretch>
            <a:fillRect/>
          </a:stretch>
        </p:blipFill>
        <p:spPr>
          <a:xfrm>
            <a:off x="3579746" y="8"/>
            <a:ext cx="1984525" cy="1749600"/>
          </a:xfrm>
          <a:prstGeom prst="rect">
            <a:avLst/>
          </a:prstGeom>
          <a:noFill/>
          <a:ln>
            <a:noFill/>
          </a:ln>
        </p:spPr>
      </p:pic>
      <p:pic>
        <p:nvPicPr>
          <p:cNvPr id="1603" name="Google Shape;1603;p124"/>
          <p:cNvPicPr preferRelativeResize="0"/>
          <p:nvPr/>
        </p:nvPicPr>
        <p:blipFill>
          <a:blip r:embed="rId4">
            <a:alphaModFix/>
          </a:blip>
          <a:stretch>
            <a:fillRect/>
          </a:stretch>
        </p:blipFill>
        <p:spPr>
          <a:xfrm rot="5779462">
            <a:off x="2565620" y="2054110"/>
            <a:ext cx="482635" cy="350944"/>
          </a:xfrm>
          <a:prstGeom prst="rect">
            <a:avLst/>
          </a:prstGeom>
          <a:noFill/>
          <a:ln>
            <a:noFill/>
          </a:ln>
        </p:spPr>
      </p:pic>
      <p:pic>
        <p:nvPicPr>
          <p:cNvPr id="1604" name="Google Shape;1604;p124"/>
          <p:cNvPicPr preferRelativeResize="0"/>
          <p:nvPr/>
        </p:nvPicPr>
        <p:blipFill>
          <a:blip r:embed="rId4">
            <a:alphaModFix/>
          </a:blip>
          <a:stretch>
            <a:fillRect/>
          </a:stretch>
        </p:blipFill>
        <p:spPr>
          <a:xfrm rot="6973867">
            <a:off x="3720514" y="2745408"/>
            <a:ext cx="557018" cy="405005"/>
          </a:xfrm>
          <a:prstGeom prst="rect">
            <a:avLst/>
          </a:prstGeom>
          <a:noFill/>
          <a:ln>
            <a:noFill/>
          </a:ln>
        </p:spPr>
      </p:pic>
      <p:pic>
        <p:nvPicPr>
          <p:cNvPr id="1605" name="Google Shape;1605;p124"/>
          <p:cNvPicPr preferRelativeResize="0"/>
          <p:nvPr/>
        </p:nvPicPr>
        <p:blipFill>
          <a:blip r:embed="rId4">
            <a:alphaModFix/>
          </a:blip>
          <a:stretch>
            <a:fillRect/>
          </a:stretch>
        </p:blipFill>
        <p:spPr>
          <a:xfrm rot="3105935">
            <a:off x="3338241" y="2256787"/>
            <a:ext cx="493011" cy="358478"/>
          </a:xfrm>
          <a:prstGeom prst="rect">
            <a:avLst/>
          </a:prstGeom>
          <a:noFill/>
          <a:ln>
            <a:noFill/>
          </a:ln>
        </p:spPr>
      </p:pic>
      <p:pic>
        <p:nvPicPr>
          <p:cNvPr id="1606" name="Google Shape;1606;p124"/>
          <p:cNvPicPr preferRelativeResize="0"/>
          <p:nvPr/>
        </p:nvPicPr>
        <p:blipFill>
          <a:blip r:embed="rId4">
            <a:alphaModFix/>
          </a:blip>
          <a:stretch>
            <a:fillRect/>
          </a:stretch>
        </p:blipFill>
        <p:spPr>
          <a:xfrm rot="-4674800">
            <a:off x="3113598" y="2639605"/>
            <a:ext cx="423999" cy="308289"/>
          </a:xfrm>
          <a:prstGeom prst="rect">
            <a:avLst/>
          </a:prstGeom>
          <a:noFill/>
          <a:ln>
            <a:noFill/>
          </a:ln>
        </p:spPr>
      </p:pic>
      <p:pic>
        <p:nvPicPr>
          <p:cNvPr id="1607" name="Google Shape;1607;p124"/>
          <p:cNvPicPr preferRelativeResize="0"/>
          <p:nvPr/>
        </p:nvPicPr>
        <p:blipFill>
          <a:blip r:embed="rId4">
            <a:alphaModFix/>
          </a:blip>
          <a:stretch>
            <a:fillRect/>
          </a:stretch>
        </p:blipFill>
        <p:spPr>
          <a:xfrm rot="3085559">
            <a:off x="412954" y="3716557"/>
            <a:ext cx="737211" cy="536029"/>
          </a:xfrm>
          <a:prstGeom prst="rect">
            <a:avLst/>
          </a:prstGeom>
          <a:noFill/>
          <a:ln>
            <a:noFill/>
          </a:ln>
        </p:spPr>
      </p:pic>
      <p:pic>
        <p:nvPicPr>
          <p:cNvPr id="1608" name="Google Shape;1608;p124"/>
          <p:cNvPicPr preferRelativeResize="0"/>
          <p:nvPr/>
        </p:nvPicPr>
        <p:blipFill>
          <a:blip r:embed="rId4">
            <a:alphaModFix/>
          </a:blip>
          <a:stretch>
            <a:fillRect/>
          </a:stretch>
        </p:blipFill>
        <p:spPr>
          <a:xfrm rot="-2458246">
            <a:off x="379804" y="4427555"/>
            <a:ext cx="1237144" cy="899519"/>
          </a:xfrm>
          <a:prstGeom prst="rect">
            <a:avLst/>
          </a:prstGeom>
          <a:noFill/>
          <a:ln>
            <a:noFill/>
          </a:ln>
        </p:spPr>
      </p:pic>
      <p:pic>
        <p:nvPicPr>
          <p:cNvPr id="1609" name="Google Shape;1609;p124"/>
          <p:cNvPicPr preferRelativeResize="0"/>
          <p:nvPr/>
        </p:nvPicPr>
        <p:blipFill>
          <a:blip r:embed="rId4">
            <a:alphaModFix/>
          </a:blip>
          <a:stretch>
            <a:fillRect/>
          </a:stretch>
        </p:blipFill>
        <p:spPr>
          <a:xfrm rot="-7083543">
            <a:off x="3693754" y="1691290"/>
            <a:ext cx="339412" cy="246778"/>
          </a:xfrm>
          <a:prstGeom prst="rect">
            <a:avLst/>
          </a:prstGeom>
          <a:noFill/>
          <a:ln>
            <a:noFill/>
          </a:ln>
        </p:spPr>
      </p:pic>
      <p:pic>
        <p:nvPicPr>
          <p:cNvPr id="1610" name="Google Shape;1610;p124"/>
          <p:cNvPicPr preferRelativeResize="0"/>
          <p:nvPr/>
        </p:nvPicPr>
        <p:blipFill>
          <a:blip r:embed="rId4">
            <a:alphaModFix/>
          </a:blip>
          <a:stretch>
            <a:fillRect/>
          </a:stretch>
        </p:blipFill>
        <p:spPr>
          <a:xfrm rot="9761014">
            <a:off x="4289580" y="2181816"/>
            <a:ext cx="380395" cy="276572"/>
          </a:xfrm>
          <a:prstGeom prst="rect">
            <a:avLst/>
          </a:prstGeom>
          <a:noFill/>
          <a:ln>
            <a:noFill/>
          </a:ln>
        </p:spPr>
      </p:pic>
      <p:pic>
        <p:nvPicPr>
          <p:cNvPr id="1611" name="Google Shape;1611;p124"/>
          <p:cNvPicPr preferRelativeResize="0"/>
          <p:nvPr/>
        </p:nvPicPr>
        <p:blipFill>
          <a:blip r:embed="rId4">
            <a:alphaModFix/>
          </a:blip>
          <a:stretch>
            <a:fillRect/>
          </a:stretch>
        </p:blipFill>
        <p:spPr>
          <a:xfrm rot="10158081">
            <a:off x="2695923" y="1193710"/>
            <a:ext cx="354675" cy="257889"/>
          </a:xfrm>
          <a:prstGeom prst="rect">
            <a:avLst/>
          </a:prstGeom>
          <a:noFill/>
          <a:ln>
            <a:noFill/>
          </a:ln>
        </p:spPr>
      </p:pic>
      <p:sp>
        <p:nvSpPr>
          <p:cNvPr id="1612" name="Google Shape;1612;p124"/>
          <p:cNvSpPr txBox="1"/>
          <p:nvPr/>
        </p:nvSpPr>
        <p:spPr>
          <a:xfrm>
            <a:off x="3878100" y="931525"/>
            <a:ext cx="691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a:t>
            </a:r>
            <a:endParaRPr b="1"/>
          </a:p>
        </p:txBody>
      </p:sp>
      <p:pic>
        <p:nvPicPr>
          <p:cNvPr id="1613" name="Google Shape;1613;p124"/>
          <p:cNvPicPr preferRelativeResize="0"/>
          <p:nvPr/>
        </p:nvPicPr>
        <p:blipFill>
          <a:blip r:embed="rId4">
            <a:alphaModFix/>
          </a:blip>
          <a:stretch>
            <a:fillRect/>
          </a:stretch>
        </p:blipFill>
        <p:spPr>
          <a:xfrm rot="-1390767">
            <a:off x="3144225" y="1667632"/>
            <a:ext cx="362750" cy="263754"/>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pic>
        <p:nvPicPr>
          <p:cNvPr id="1618" name="Google Shape;1618;p125"/>
          <p:cNvPicPr preferRelativeResize="0"/>
          <p:nvPr/>
        </p:nvPicPr>
        <p:blipFill>
          <a:blip r:embed="rId3">
            <a:alphaModFix/>
          </a:blip>
          <a:stretch>
            <a:fillRect/>
          </a:stretch>
        </p:blipFill>
        <p:spPr>
          <a:xfrm>
            <a:off x="5253875" y="0"/>
            <a:ext cx="1915200" cy="1953225"/>
          </a:xfrm>
          <a:prstGeom prst="rect">
            <a:avLst/>
          </a:prstGeom>
          <a:noFill/>
          <a:ln>
            <a:noFill/>
          </a:ln>
        </p:spPr>
      </p:pic>
      <p:pic>
        <p:nvPicPr>
          <p:cNvPr id="1619" name="Google Shape;1619;p125"/>
          <p:cNvPicPr preferRelativeResize="0"/>
          <p:nvPr/>
        </p:nvPicPr>
        <p:blipFill>
          <a:blip r:embed="rId4">
            <a:alphaModFix/>
          </a:blip>
          <a:stretch>
            <a:fillRect/>
          </a:stretch>
        </p:blipFill>
        <p:spPr>
          <a:xfrm rot="8736585">
            <a:off x="1034864" y="2540267"/>
            <a:ext cx="697248" cy="506965"/>
          </a:xfrm>
          <a:prstGeom prst="rect">
            <a:avLst/>
          </a:prstGeom>
          <a:noFill/>
          <a:ln>
            <a:noFill/>
          </a:ln>
        </p:spPr>
      </p:pic>
      <p:pic>
        <p:nvPicPr>
          <p:cNvPr id="1620" name="Google Shape;1620;p125"/>
          <p:cNvPicPr preferRelativeResize="0"/>
          <p:nvPr/>
        </p:nvPicPr>
        <p:blipFill>
          <a:blip r:embed="rId4">
            <a:alphaModFix/>
          </a:blip>
          <a:stretch>
            <a:fillRect/>
          </a:stretch>
        </p:blipFill>
        <p:spPr>
          <a:xfrm rot="-7703061">
            <a:off x="2167535" y="4762743"/>
            <a:ext cx="521687" cy="379313"/>
          </a:xfrm>
          <a:prstGeom prst="rect">
            <a:avLst/>
          </a:prstGeom>
          <a:noFill/>
          <a:ln>
            <a:noFill/>
          </a:ln>
        </p:spPr>
      </p:pic>
      <p:pic>
        <p:nvPicPr>
          <p:cNvPr id="1621" name="Google Shape;1621;p125"/>
          <p:cNvPicPr preferRelativeResize="0"/>
          <p:nvPr/>
        </p:nvPicPr>
        <p:blipFill>
          <a:blip r:embed="rId4">
            <a:alphaModFix/>
          </a:blip>
          <a:stretch>
            <a:fillRect/>
          </a:stretch>
        </p:blipFill>
        <p:spPr>
          <a:xfrm rot="-3062288">
            <a:off x="1634696" y="1785579"/>
            <a:ext cx="440305" cy="320140"/>
          </a:xfrm>
          <a:prstGeom prst="rect">
            <a:avLst/>
          </a:prstGeom>
          <a:noFill/>
          <a:ln>
            <a:noFill/>
          </a:ln>
        </p:spPr>
      </p:pic>
      <p:pic>
        <p:nvPicPr>
          <p:cNvPr id="1622" name="Google Shape;1622;p125"/>
          <p:cNvPicPr preferRelativeResize="0"/>
          <p:nvPr/>
        </p:nvPicPr>
        <p:blipFill>
          <a:blip r:embed="rId4">
            <a:alphaModFix/>
          </a:blip>
          <a:stretch>
            <a:fillRect/>
          </a:stretch>
        </p:blipFill>
        <p:spPr>
          <a:xfrm rot="8099961">
            <a:off x="1694265" y="3442033"/>
            <a:ext cx="523519" cy="380653"/>
          </a:xfrm>
          <a:prstGeom prst="rect">
            <a:avLst/>
          </a:prstGeom>
          <a:noFill/>
          <a:ln>
            <a:noFill/>
          </a:ln>
        </p:spPr>
      </p:pic>
      <p:pic>
        <p:nvPicPr>
          <p:cNvPr id="1623" name="Google Shape;1623;p125"/>
          <p:cNvPicPr preferRelativeResize="0"/>
          <p:nvPr/>
        </p:nvPicPr>
        <p:blipFill>
          <a:blip r:embed="rId4">
            <a:alphaModFix/>
          </a:blip>
          <a:stretch>
            <a:fillRect/>
          </a:stretch>
        </p:blipFill>
        <p:spPr>
          <a:xfrm rot="5052424">
            <a:off x="3212913" y="4108519"/>
            <a:ext cx="558000" cy="405729"/>
          </a:xfrm>
          <a:prstGeom prst="rect">
            <a:avLst/>
          </a:prstGeom>
          <a:noFill/>
          <a:ln>
            <a:noFill/>
          </a:ln>
        </p:spPr>
      </p:pic>
      <p:pic>
        <p:nvPicPr>
          <p:cNvPr id="1624" name="Google Shape;1624;p125"/>
          <p:cNvPicPr preferRelativeResize="0"/>
          <p:nvPr/>
        </p:nvPicPr>
        <p:blipFill>
          <a:blip r:embed="rId5">
            <a:alphaModFix/>
          </a:blip>
          <a:stretch>
            <a:fillRect/>
          </a:stretch>
        </p:blipFill>
        <p:spPr>
          <a:xfrm>
            <a:off x="3579746" y="8"/>
            <a:ext cx="1984525" cy="1749600"/>
          </a:xfrm>
          <a:prstGeom prst="rect">
            <a:avLst/>
          </a:prstGeom>
          <a:noFill/>
          <a:ln>
            <a:noFill/>
          </a:ln>
        </p:spPr>
      </p:pic>
      <p:pic>
        <p:nvPicPr>
          <p:cNvPr id="1625" name="Google Shape;1625;p125"/>
          <p:cNvPicPr preferRelativeResize="0"/>
          <p:nvPr/>
        </p:nvPicPr>
        <p:blipFill>
          <a:blip r:embed="rId4">
            <a:alphaModFix/>
          </a:blip>
          <a:stretch>
            <a:fillRect/>
          </a:stretch>
        </p:blipFill>
        <p:spPr>
          <a:xfrm rot="5779462">
            <a:off x="2346445" y="2215185"/>
            <a:ext cx="482635" cy="350944"/>
          </a:xfrm>
          <a:prstGeom prst="rect">
            <a:avLst/>
          </a:prstGeom>
          <a:noFill/>
          <a:ln>
            <a:noFill/>
          </a:ln>
        </p:spPr>
      </p:pic>
      <p:pic>
        <p:nvPicPr>
          <p:cNvPr id="1626" name="Google Shape;1626;p125"/>
          <p:cNvPicPr preferRelativeResize="0"/>
          <p:nvPr/>
        </p:nvPicPr>
        <p:blipFill>
          <a:blip r:embed="rId4">
            <a:alphaModFix/>
          </a:blip>
          <a:stretch>
            <a:fillRect/>
          </a:stretch>
        </p:blipFill>
        <p:spPr>
          <a:xfrm rot="6973867">
            <a:off x="3945339" y="3191083"/>
            <a:ext cx="557018" cy="405005"/>
          </a:xfrm>
          <a:prstGeom prst="rect">
            <a:avLst/>
          </a:prstGeom>
          <a:noFill/>
          <a:ln>
            <a:noFill/>
          </a:ln>
        </p:spPr>
      </p:pic>
      <p:pic>
        <p:nvPicPr>
          <p:cNvPr id="1627" name="Google Shape;1627;p125"/>
          <p:cNvPicPr preferRelativeResize="0"/>
          <p:nvPr/>
        </p:nvPicPr>
        <p:blipFill>
          <a:blip r:embed="rId4">
            <a:alphaModFix/>
          </a:blip>
          <a:stretch>
            <a:fillRect/>
          </a:stretch>
        </p:blipFill>
        <p:spPr>
          <a:xfrm rot="3105935">
            <a:off x="3528516" y="2702225"/>
            <a:ext cx="493011" cy="358478"/>
          </a:xfrm>
          <a:prstGeom prst="rect">
            <a:avLst/>
          </a:prstGeom>
          <a:noFill/>
          <a:ln>
            <a:noFill/>
          </a:ln>
        </p:spPr>
      </p:pic>
      <p:pic>
        <p:nvPicPr>
          <p:cNvPr id="1628" name="Google Shape;1628;p125"/>
          <p:cNvPicPr preferRelativeResize="0"/>
          <p:nvPr/>
        </p:nvPicPr>
        <p:blipFill>
          <a:blip r:embed="rId4">
            <a:alphaModFix/>
          </a:blip>
          <a:stretch>
            <a:fillRect/>
          </a:stretch>
        </p:blipFill>
        <p:spPr>
          <a:xfrm rot="-4674823">
            <a:off x="2949110" y="2919861"/>
            <a:ext cx="554654" cy="403278"/>
          </a:xfrm>
          <a:prstGeom prst="rect">
            <a:avLst/>
          </a:prstGeom>
          <a:noFill/>
          <a:ln>
            <a:noFill/>
          </a:ln>
        </p:spPr>
      </p:pic>
      <p:pic>
        <p:nvPicPr>
          <p:cNvPr id="1629" name="Google Shape;1629;p125"/>
          <p:cNvPicPr preferRelativeResize="0"/>
          <p:nvPr/>
        </p:nvPicPr>
        <p:blipFill>
          <a:blip r:embed="rId4">
            <a:alphaModFix/>
          </a:blip>
          <a:stretch>
            <a:fillRect/>
          </a:stretch>
        </p:blipFill>
        <p:spPr>
          <a:xfrm rot="1978717">
            <a:off x="322462" y="3975483"/>
            <a:ext cx="503100" cy="365806"/>
          </a:xfrm>
          <a:prstGeom prst="rect">
            <a:avLst/>
          </a:prstGeom>
          <a:noFill/>
          <a:ln>
            <a:noFill/>
          </a:ln>
        </p:spPr>
      </p:pic>
      <p:pic>
        <p:nvPicPr>
          <p:cNvPr id="1630" name="Google Shape;1630;p125"/>
          <p:cNvPicPr preferRelativeResize="0"/>
          <p:nvPr/>
        </p:nvPicPr>
        <p:blipFill>
          <a:blip r:embed="rId4">
            <a:alphaModFix/>
          </a:blip>
          <a:stretch>
            <a:fillRect/>
          </a:stretch>
        </p:blipFill>
        <p:spPr>
          <a:xfrm rot="-2458232">
            <a:off x="703261" y="4648410"/>
            <a:ext cx="836179" cy="607979"/>
          </a:xfrm>
          <a:prstGeom prst="rect">
            <a:avLst/>
          </a:prstGeom>
          <a:noFill/>
          <a:ln>
            <a:noFill/>
          </a:ln>
        </p:spPr>
      </p:pic>
      <p:pic>
        <p:nvPicPr>
          <p:cNvPr id="1631" name="Google Shape;1631;p125"/>
          <p:cNvPicPr preferRelativeResize="0"/>
          <p:nvPr/>
        </p:nvPicPr>
        <p:blipFill>
          <a:blip r:embed="rId4">
            <a:alphaModFix/>
          </a:blip>
          <a:stretch>
            <a:fillRect/>
          </a:stretch>
        </p:blipFill>
        <p:spPr>
          <a:xfrm rot="-7083508">
            <a:off x="3703654" y="1674783"/>
            <a:ext cx="516220" cy="375326"/>
          </a:xfrm>
          <a:prstGeom prst="rect">
            <a:avLst/>
          </a:prstGeom>
          <a:noFill/>
          <a:ln>
            <a:noFill/>
          </a:ln>
        </p:spPr>
      </p:pic>
      <p:pic>
        <p:nvPicPr>
          <p:cNvPr id="1632" name="Google Shape;1632;p125"/>
          <p:cNvPicPr preferRelativeResize="0"/>
          <p:nvPr/>
        </p:nvPicPr>
        <p:blipFill>
          <a:blip r:embed="rId4">
            <a:alphaModFix/>
          </a:blip>
          <a:stretch>
            <a:fillRect/>
          </a:stretch>
        </p:blipFill>
        <p:spPr>
          <a:xfrm rot="7577892">
            <a:off x="4691303" y="2465688"/>
            <a:ext cx="481396" cy="350002"/>
          </a:xfrm>
          <a:prstGeom prst="rect">
            <a:avLst/>
          </a:prstGeom>
          <a:noFill/>
          <a:ln>
            <a:noFill/>
          </a:ln>
        </p:spPr>
      </p:pic>
      <p:pic>
        <p:nvPicPr>
          <p:cNvPr id="1633" name="Google Shape;1633;p125"/>
          <p:cNvPicPr preferRelativeResize="0"/>
          <p:nvPr/>
        </p:nvPicPr>
        <p:blipFill>
          <a:blip r:embed="rId4">
            <a:alphaModFix/>
          </a:blip>
          <a:stretch>
            <a:fillRect/>
          </a:stretch>
        </p:blipFill>
        <p:spPr>
          <a:xfrm rot="-3933288">
            <a:off x="2681299" y="1157185"/>
            <a:ext cx="354674" cy="257889"/>
          </a:xfrm>
          <a:prstGeom prst="rect">
            <a:avLst/>
          </a:prstGeom>
          <a:noFill/>
          <a:ln>
            <a:noFill/>
          </a:ln>
        </p:spPr>
      </p:pic>
      <p:sp>
        <p:nvSpPr>
          <p:cNvPr id="1634" name="Google Shape;1634;p125"/>
          <p:cNvSpPr txBox="1"/>
          <p:nvPr/>
        </p:nvSpPr>
        <p:spPr>
          <a:xfrm>
            <a:off x="3878100" y="931525"/>
            <a:ext cx="691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a:t>
            </a:r>
            <a:endParaRPr b="1"/>
          </a:p>
        </p:txBody>
      </p:sp>
      <p:pic>
        <p:nvPicPr>
          <p:cNvPr id="1635" name="Google Shape;1635;p125"/>
          <p:cNvPicPr preferRelativeResize="0"/>
          <p:nvPr/>
        </p:nvPicPr>
        <p:blipFill>
          <a:blip r:embed="rId4">
            <a:alphaModFix/>
          </a:blip>
          <a:stretch>
            <a:fillRect/>
          </a:stretch>
        </p:blipFill>
        <p:spPr>
          <a:xfrm rot="-1390811">
            <a:off x="2890650" y="1646008"/>
            <a:ext cx="550276" cy="400114"/>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pic>
        <p:nvPicPr>
          <p:cNvPr id="1640" name="Google Shape;1640;p126"/>
          <p:cNvPicPr preferRelativeResize="0"/>
          <p:nvPr/>
        </p:nvPicPr>
        <p:blipFill>
          <a:blip r:embed="rId3">
            <a:alphaModFix/>
          </a:blip>
          <a:stretch>
            <a:fillRect/>
          </a:stretch>
        </p:blipFill>
        <p:spPr>
          <a:xfrm>
            <a:off x="5253875" y="0"/>
            <a:ext cx="1915200" cy="1953225"/>
          </a:xfrm>
          <a:prstGeom prst="rect">
            <a:avLst/>
          </a:prstGeom>
          <a:noFill/>
          <a:ln>
            <a:noFill/>
          </a:ln>
        </p:spPr>
      </p:pic>
      <p:pic>
        <p:nvPicPr>
          <p:cNvPr id="1641" name="Google Shape;1641;p126"/>
          <p:cNvPicPr preferRelativeResize="0"/>
          <p:nvPr/>
        </p:nvPicPr>
        <p:blipFill>
          <a:blip r:embed="rId4">
            <a:alphaModFix/>
          </a:blip>
          <a:stretch>
            <a:fillRect/>
          </a:stretch>
        </p:blipFill>
        <p:spPr>
          <a:xfrm rot="8736549">
            <a:off x="221127" y="2821040"/>
            <a:ext cx="472272" cy="343390"/>
          </a:xfrm>
          <a:prstGeom prst="rect">
            <a:avLst/>
          </a:prstGeom>
          <a:noFill/>
          <a:ln>
            <a:noFill/>
          </a:ln>
        </p:spPr>
      </p:pic>
      <p:pic>
        <p:nvPicPr>
          <p:cNvPr id="1642" name="Google Shape;1642;p126"/>
          <p:cNvPicPr preferRelativeResize="0"/>
          <p:nvPr/>
        </p:nvPicPr>
        <p:blipFill>
          <a:blip r:embed="rId4">
            <a:alphaModFix/>
          </a:blip>
          <a:stretch>
            <a:fillRect/>
          </a:stretch>
        </p:blipFill>
        <p:spPr>
          <a:xfrm rot="-7703061">
            <a:off x="2167535" y="4762743"/>
            <a:ext cx="521687" cy="379313"/>
          </a:xfrm>
          <a:prstGeom prst="rect">
            <a:avLst/>
          </a:prstGeom>
          <a:noFill/>
          <a:ln>
            <a:noFill/>
          </a:ln>
        </p:spPr>
      </p:pic>
      <p:pic>
        <p:nvPicPr>
          <p:cNvPr id="1643" name="Google Shape;1643;p126"/>
          <p:cNvPicPr preferRelativeResize="0"/>
          <p:nvPr/>
        </p:nvPicPr>
        <p:blipFill>
          <a:blip r:embed="rId4">
            <a:alphaModFix/>
          </a:blip>
          <a:stretch>
            <a:fillRect/>
          </a:stretch>
        </p:blipFill>
        <p:spPr>
          <a:xfrm rot="-3639449">
            <a:off x="1335297" y="2172804"/>
            <a:ext cx="440305" cy="320140"/>
          </a:xfrm>
          <a:prstGeom prst="rect">
            <a:avLst/>
          </a:prstGeom>
          <a:noFill/>
          <a:ln>
            <a:noFill/>
          </a:ln>
        </p:spPr>
      </p:pic>
      <p:pic>
        <p:nvPicPr>
          <p:cNvPr id="1644" name="Google Shape;1644;p126"/>
          <p:cNvPicPr preferRelativeResize="0"/>
          <p:nvPr/>
        </p:nvPicPr>
        <p:blipFill>
          <a:blip r:embed="rId4">
            <a:alphaModFix/>
          </a:blip>
          <a:stretch>
            <a:fillRect/>
          </a:stretch>
        </p:blipFill>
        <p:spPr>
          <a:xfrm rot="7944440">
            <a:off x="1773108" y="3617538"/>
            <a:ext cx="495684" cy="360425"/>
          </a:xfrm>
          <a:prstGeom prst="rect">
            <a:avLst/>
          </a:prstGeom>
          <a:noFill/>
          <a:ln>
            <a:noFill/>
          </a:ln>
        </p:spPr>
      </p:pic>
      <p:pic>
        <p:nvPicPr>
          <p:cNvPr id="1645" name="Google Shape;1645;p126"/>
          <p:cNvPicPr preferRelativeResize="0"/>
          <p:nvPr/>
        </p:nvPicPr>
        <p:blipFill>
          <a:blip r:embed="rId4">
            <a:alphaModFix/>
          </a:blip>
          <a:stretch>
            <a:fillRect/>
          </a:stretch>
        </p:blipFill>
        <p:spPr>
          <a:xfrm rot="5052424">
            <a:off x="3944851" y="4725344"/>
            <a:ext cx="558000" cy="405729"/>
          </a:xfrm>
          <a:prstGeom prst="rect">
            <a:avLst/>
          </a:prstGeom>
          <a:noFill/>
          <a:ln>
            <a:noFill/>
          </a:ln>
        </p:spPr>
      </p:pic>
      <p:pic>
        <p:nvPicPr>
          <p:cNvPr id="1646" name="Google Shape;1646;p126"/>
          <p:cNvPicPr preferRelativeResize="0"/>
          <p:nvPr/>
        </p:nvPicPr>
        <p:blipFill>
          <a:blip r:embed="rId5">
            <a:alphaModFix/>
          </a:blip>
          <a:stretch>
            <a:fillRect/>
          </a:stretch>
        </p:blipFill>
        <p:spPr>
          <a:xfrm>
            <a:off x="3579746" y="8"/>
            <a:ext cx="1984525" cy="1749600"/>
          </a:xfrm>
          <a:prstGeom prst="rect">
            <a:avLst/>
          </a:prstGeom>
          <a:noFill/>
          <a:ln>
            <a:noFill/>
          </a:ln>
        </p:spPr>
      </p:pic>
      <p:pic>
        <p:nvPicPr>
          <p:cNvPr id="1647" name="Google Shape;1647;p126"/>
          <p:cNvPicPr preferRelativeResize="0"/>
          <p:nvPr/>
        </p:nvPicPr>
        <p:blipFill>
          <a:blip r:embed="rId4">
            <a:alphaModFix/>
          </a:blip>
          <a:stretch>
            <a:fillRect/>
          </a:stretch>
        </p:blipFill>
        <p:spPr>
          <a:xfrm rot="5779462">
            <a:off x="740932" y="4532448"/>
            <a:ext cx="482635" cy="350944"/>
          </a:xfrm>
          <a:prstGeom prst="rect">
            <a:avLst/>
          </a:prstGeom>
          <a:noFill/>
          <a:ln>
            <a:noFill/>
          </a:ln>
        </p:spPr>
      </p:pic>
      <p:pic>
        <p:nvPicPr>
          <p:cNvPr id="1648" name="Google Shape;1648;p126"/>
          <p:cNvPicPr preferRelativeResize="0"/>
          <p:nvPr/>
        </p:nvPicPr>
        <p:blipFill>
          <a:blip r:embed="rId4">
            <a:alphaModFix/>
          </a:blip>
          <a:stretch>
            <a:fillRect/>
          </a:stretch>
        </p:blipFill>
        <p:spPr>
          <a:xfrm rot="6973867">
            <a:off x="4244889" y="3672183"/>
            <a:ext cx="557018" cy="405005"/>
          </a:xfrm>
          <a:prstGeom prst="rect">
            <a:avLst/>
          </a:prstGeom>
          <a:noFill/>
          <a:ln>
            <a:noFill/>
          </a:ln>
        </p:spPr>
      </p:pic>
      <p:pic>
        <p:nvPicPr>
          <p:cNvPr id="1649" name="Google Shape;1649;p126"/>
          <p:cNvPicPr preferRelativeResize="0"/>
          <p:nvPr/>
        </p:nvPicPr>
        <p:blipFill>
          <a:blip r:embed="rId4">
            <a:alphaModFix/>
          </a:blip>
          <a:stretch>
            <a:fillRect/>
          </a:stretch>
        </p:blipFill>
        <p:spPr>
          <a:xfrm rot="3105935">
            <a:off x="2673003" y="3814475"/>
            <a:ext cx="493011" cy="358478"/>
          </a:xfrm>
          <a:prstGeom prst="rect">
            <a:avLst/>
          </a:prstGeom>
          <a:noFill/>
          <a:ln>
            <a:noFill/>
          </a:ln>
        </p:spPr>
      </p:pic>
      <p:pic>
        <p:nvPicPr>
          <p:cNvPr id="1650" name="Google Shape;1650;p126"/>
          <p:cNvPicPr preferRelativeResize="0"/>
          <p:nvPr/>
        </p:nvPicPr>
        <p:blipFill>
          <a:blip r:embed="rId4">
            <a:alphaModFix/>
          </a:blip>
          <a:stretch>
            <a:fillRect/>
          </a:stretch>
        </p:blipFill>
        <p:spPr>
          <a:xfrm rot="-4674823">
            <a:off x="2716910" y="4291949"/>
            <a:ext cx="554654" cy="403278"/>
          </a:xfrm>
          <a:prstGeom prst="rect">
            <a:avLst/>
          </a:prstGeom>
          <a:noFill/>
          <a:ln>
            <a:noFill/>
          </a:ln>
        </p:spPr>
      </p:pic>
      <p:pic>
        <p:nvPicPr>
          <p:cNvPr id="1651" name="Google Shape;1651;p126"/>
          <p:cNvPicPr preferRelativeResize="0"/>
          <p:nvPr/>
        </p:nvPicPr>
        <p:blipFill>
          <a:blip r:embed="rId4">
            <a:alphaModFix/>
          </a:blip>
          <a:stretch>
            <a:fillRect/>
          </a:stretch>
        </p:blipFill>
        <p:spPr>
          <a:xfrm rot="1978717">
            <a:off x="-50163" y="4253108"/>
            <a:ext cx="503100" cy="365806"/>
          </a:xfrm>
          <a:prstGeom prst="rect">
            <a:avLst/>
          </a:prstGeom>
          <a:noFill/>
          <a:ln>
            <a:noFill/>
          </a:ln>
        </p:spPr>
      </p:pic>
      <p:pic>
        <p:nvPicPr>
          <p:cNvPr id="1652" name="Google Shape;1652;p126"/>
          <p:cNvPicPr preferRelativeResize="0"/>
          <p:nvPr/>
        </p:nvPicPr>
        <p:blipFill>
          <a:blip r:embed="rId4">
            <a:alphaModFix/>
          </a:blip>
          <a:stretch>
            <a:fillRect/>
          </a:stretch>
        </p:blipFill>
        <p:spPr>
          <a:xfrm rot="-7083508">
            <a:off x="3546779" y="3218108"/>
            <a:ext cx="516220" cy="375326"/>
          </a:xfrm>
          <a:prstGeom prst="rect">
            <a:avLst/>
          </a:prstGeom>
          <a:noFill/>
          <a:ln>
            <a:noFill/>
          </a:ln>
        </p:spPr>
      </p:pic>
      <p:pic>
        <p:nvPicPr>
          <p:cNvPr id="1653" name="Google Shape;1653;p126"/>
          <p:cNvPicPr preferRelativeResize="0"/>
          <p:nvPr/>
        </p:nvPicPr>
        <p:blipFill>
          <a:blip r:embed="rId4">
            <a:alphaModFix/>
          </a:blip>
          <a:stretch>
            <a:fillRect/>
          </a:stretch>
        </p:blipFill>
        <p:spPr>
          <a:xfrm rot="7577846">
            <a:off x="5496787" y="3095323"/>
            <a:ext cx="463250" cy="336805"/>
          </a:xfrm>
          <a:prstGeom prst="rect">
            <a:avLst/>
          </a:prstGeom>
          <a:noFill/>
          <a:ln>
            <a:noFill/>
          </a:ln>
        </p:spPr>
      </p:pic>
      <p:pic>
        <p:nvPicPr>
          <p:cNvPr id="1654" name="Google Shape;1654;p126"/>
          <p:cNvPicPr preferRelativeResize="0"/>
          <p:nvPr/>
        </p:nvPicPr>
        <p:blipFill>
          <a:blip r:embed="rId4">
            <a:alphaModFix/>
          </a:blip>
          <a:stretch>
            <a:fillRect/>
          </a:stretch>
        </p:blipFill>
        <p:spPr>
          <a:xfrm rot="6178270">
            <a:off x="2266202" y="969287"/>
            <a:ext cx="446547" cy="324673"/>
          </a:xfrm>
          <a:prstGeom prst="rect">
            <a:avLst/>
          </a:prstGeom>
          <a:noFill/>
          <a:ln>
            <a:noFill/>
          </a:ln>
        </p:spPr>
      </p:pic>
      <p:sp>
        <p:nvSpPr>
          <p:cNvPr id="1655" name="Google Shape;1655;p126"/>
          <p:cNvSpPr txBox="1"/>
          <p:nvPr/>
        </p:nvSpPr>
        <p:spPr>
          <a:xfrm>
            <a:off x="3878100" y="931525"/>
            <a:ext cx="691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a:t>
            </a:r>
            <a:endParaRPr b="1"/>
          </a:p>
        </p:txBody>
      </p:sp>
      <p:pic>
        <p:nvPicPr>
          <p:cNvPr id="1656" name="Google Shape;1656;p126"/>
          <p:cNvPicPr preferRelativeResize="0"/>
          <p:nvPr/>
        </p:nvPicPr>
        <p:blipFill>
          <a:blip r:embed="rId4">
            <a:alphaModFix/>
          </a:blip>
          <a:stretch>
            <a:fillRect/>
          </a:stretch>
        </p:blipFill>
        <p:spPr>
          <a:xfrm rot="-1390853">
            <a:off x="824167" y="3400007"/>
            <a:ext cx="469665" cy="341508"/>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660"/>
        <p:cNvGrpSpPr/>
        <p:nvPr/>
      </p:nvGrpSpPr>
      <p:grpSpPr>
        <a:xfrm>
          <a:off x="0" y="0"/>
          <a:ext cx="0" cy="0"/>
          <a:chOff x="0" y="0"/>
          <a:chExt cx="0" cy="0"/>
        </a:xfrm>
      </p:grpSpPr>
      <p:pic>
        <p:nvPicPr>
          <p:cNvPr id="1661" name="Google Shape;1661;p127"/>
          <p:cNvPicPr preferRelativeResize="0"/>
          <p:nvPr/>
        </p:nvPicPr>
        <p:blipFill>
          <a:blip r:embed="rId3">
            <a:alphaModFix/>
          </a:blip>
          <a:stretch>
            <a:fillRect/>
          </a:stretch>
        </p:blipFill>
        <p:spPr>
          <a:xfrm>
            <a:off x="5253875" y="0"/>
            <a:ext cx="1915200" cy="1953225"/>
          </a:xfrm>
          <a:prstGeom prst="rect">
            <a:avLst/>
          </a:prstGeom>
          <a:noFill/>
          <a:ln>
            <a:noFill/>
          </a:ln>
        </p:spPr>
      </p:pic>
      <p:pic>
        <p:nvPicPr>
          <p:cNvPr id="1662" name="Google Shape;1662;p127"/>
          <p:cNvPicPr preferRelativeResize="0"/>
          <p:nvPr/>
        </p:nvPicPr>
        <p:blipFill>
          <a:blip r:embed="rId4">
            <a:alphaModFix/>
          </a:blip>
          <a:stretch>
            <a:fillRect/>
          </a:stretch>
        </p:blipFill>
        <p:spPr>
          <a:xfrm rot="8736549">
            <a:off x="221127" y="2821040"/>
            <a:ext cx="472272" cy="343390"/>
          </a:xfrm>
          <a:prstGeom prst="rect">
            <a:avLst/>
          </a:prstGeom>
          <a:noFill/>
          <a:ln>
            <a:noFill/>
          </a:ln>
        </p:spPr>
      </p:pic>
      <p:pic>
        <p:nvPicPr>
          <p:cNvPr id="1663" name="Google Shape;1663;p127"/>
          <p:cNvPicPr preferRelativeResize="0"/>
          <p:nvPr/>
        </p:nvPicPr>
        <p:blipFill>
          <a:blip r:embed="rId4">
            <a:alphaModFix/>
          </a:blip>
          <a:stretch>
            <a:fillRect/>
          </a:stretch>
        </p:blipFill>
        <p:spPr>
          <a:xfrm rot="-9826202">
            <a:off x="1335297" y="2019379"/>
            <a:ext cx="440305" cy="320141"/>
          </a:xfrm>
          <a:prstGeom prst="rect">
            <a:avLst/>
          </a:prstGeom>
          <a:noFill/>
          <a:ln>
            <a:noFill/>
          </a:ln>
        </p:spPr>
      </p:pic>
      <p:pic>
        <p:nvPicPr>
          <p:cNvPr id="1664" name="Google Shape;1664;p127"/>
          <p:cNvPicPr preferRelativeResize="0"/>
          <p:nvPr/>
        </p:nvPicPr>
        <p:blipFill>
          <a:blip r:embed="rId4">
            <a:alphaModFix/>
          </a:blip>
          <a:stretch>
            <a:fillRect/>
          </a:stretch>
        </p:blipFill>
        <p:spPr>
          <a:xfrm rot="7944440">
            <a:off x="1773108" y="3617538"/>
            <a:ext cx="495684" cy="360425"/>
          </a:xfrm>
          <a:prstGeom prst="rect">
            <a:avLst/>
          </a:prstGeom>
          <a:noFill/>
          <a:ln>
            <a:noFill/>
          </a:ln>
        </p:spPr>
      </p:pic>
      <p:pic>
        <p:nvPicPr>
          <p:cNvPr id="1665" name="Google Shape;1665;p127"/>
          <p:cNvPicPr preferRelativeResize="0"/>
          <p:nvPr/>
        </p:nvPicPr>
        <p:blipFill>
          <a:blip r:embed="rId5">
            <a:alphaModFix/>
          </a:blip>
          <a:stretch>
            <a:fillRect/>
          </a:stretch>
        </p:blipFill>
        <p:spPr>
          <a:xfrm>
            <a:off x="3579746" y="8"/>
            <a:ext cx="1984525" cy="1749600"/>
          </a:xfrm>
          <a:prstGeom prst="rect">
            <a:avLst/>
          </a:prstGeom>
          <a:noFill/>
          <a:ln>
            <a:noFill/>
          </a:ln>
        </p:spPr>
      </p:pic>
      <p:pic>
        <p:nvPicPr>
          <p:cNvPr id="1666" name="Google Shape;1666;p127"/>
          <p:cNvPicPr preferRelativeResize="0"/>
          <p:nvPr/>
        </p:nvPicPr>
        <p:blipFill>
          <a:blip r:embed="rId4">
            <a:alphaModFix/>
          </a:blip>
          <a:stretch>
            <a:fillRect/>
          </a:stretch>
        </p:blipFill>
        <p:spPr>
          <a:xfrm rot="7577846">
            <a:off x="5496787" y="3095323"/>
            <a:ext cx="463250" cy="336805"/>
          </a:xfrm>
          <a:prstGeom prst="rect">
            <a:avLst/>
          </a:prstGeom>
          <a:noFill/>
          <a:ln>
            <a:noFill/>
          </a:ln>
        </p:spPr>
      </p:pic>
      <p:pic>
        <p:nvPicPr>
          <p:cNvPr id="1667" name="Google Shape;1667;p127"/>
          <p:cNvPicPr preferRelativeResize="0"/>
          <p:nvPr/>
        </p:nvPicPr>
        <p:blipFill>
          <a:blip r:embed="rId4">
            <a:alphaModFix/>
          </a:blip>
          <a:stretch>
            <a:fillRect/>
          </a:stretch>
        </p:blipFill>
        <p:spPr>
          <a:xfrm rot="10158115">
            <a:off x="1986877" y="712475"/>
            <a:ext cx="446547" cy="324673"/>
          </a:xfrm>
          <a:prstGeom prst="rect">
            <a:avLst/>
          </a:prstGeom>
          <a:noFill/>
          <a:ln>
            <a:noFill/>
          </a:ln>
        </p:spPr>
      </p:pic>
      <p:sp>
        <p:nvSpPr>
          <p:cNvPr id="1668" name="Google Shape;1668;p127"/>
          <p:cNvSpPr txBox="1"/>
          <p:nvPr/>
        </p:nvSpPr>
        <p:spPr>
          <a:xfrm>
            <a:off x="3878100" y="931525"/>
            <a:ext cx="691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a:t>
            </a:r>
            <a:endParaRPr b="1"/>
          </a:p>
        </p:txBody>
      </p:sp>
      <p:pic>
        <p:nvPicPr>
          <p:cNvPr id="1669" name="Google Shape;1669;p127"/>
          <p:cNvPicPr preferRelativeResize="0"/>
          <p:nvPr/>
        </p:nvPicPr>
        <p:blipFill>
          <a:blip r:embed="rId4">
            <a:alphaModFix/>
          </a:blip>
          <a:stretch>
            <a:fillRect/>
          </a:stretch>
        </p:blipFill>
        <p:spPr>
          <a:xfrm rot="7944440">
            <a:off x="384958" y="4275088"/>
            <a:ext cx="495684" cy="360425"/>
          </a:xfrm>
          <a:prstGeom prst="rect">
            <a:avLst/>
          </a:prstGeom>
          <a:noFill/>
          <a:ln>
            <a:noFill/>
          </a:ln>
        </p:spPr>
      </p:pic>
      <p:pic>
        <p:nvPicPr>
          <p:cNvPr id="1670" name="Google Shape;1670;p127"/>
          <p:cNvPicPr preferRelativeResize="0"/>
          <p:nvPr/>
        </p:nvPicPr>
        <p:blipFill>
          <a:blip r:embed="rId4">
            <a:alphaModFix/>
          </a:blip>
          <a:stretch>
            <a:fillRect/>
          </a:stretch>
        </p:blipFill>
        <p:spPr>
          <a:xfrm rot="-4674823">
            <a:off x="1526035" y="4491124"/>
            <a:ext cx="554654" cy="403278"/>
          </a:xfrm>
          <a:prstGeom prst="rect">
            <a:avLst/>
          </a:prstGeom>
          <a:noFill/>
          <a:ln>
            <a:noFill/>
          </a:ln>
        </p:spPr>
      </p:pic>
      <p:pic>
        <p:nvPicPr>
          <p:cNvPr id="1671" name="Google Shape;1671;p127"/>
          <p:cNvPicPr preferRelativeResize="0"/>
          <p:nvPr/>
        </p:nvPicPr>
        <p:blipFill>
          <a:blip r:embed="rId4">
            <a:alphaModFix/>
          </a:blip>
          <a:stretch>
            <a:fillRect/>
          </a:stretch>
        </p:blipFill>
        <p:spPr>
          <a:xfrm rot="-3611143">
            <a:off x="3166854" y="4267633"/>
            <a:ext cx="516221" cy="375326"/>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675"/>
        <p:cNvGrpSpPr/>
        <p:nvPr/>
      </p:nvGrpSpPr>
      <p:grpSpPr>
        <a:xfrm>
          <a:off x="0" y="0"/>
          <a:ext cx="0" cy="0"/>
          <a:chOff x="0" y="0"/>
          <a:chExt cx="0" cy="0"/>
        </a:xfrm>
      </p:grpSpPr>
      <p:sp>
        <p:nvSpPr>
          <p:cNvPr id="1676" name="Google Shape;1676;p128"/>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a:t>
            </a:r>
            <a:endParaRPr b="1"/>
          </a:p>
        </p:txBody>
      </p:sp>
      <p:pic>
        <p:nvPicPr>
          <p:cNvPr id="1677" name="Google Shape;1677;p128"/>
          <p:cNvPicPr preferRelativeResize="0"/>
          <p:nvPr/>
        </p:nvPicPr>
        <p:blipFill>
          <a:blip r:embed="rId3">
            <a:alphaModFix/>
          </a:blip>
          <a:stretch>
            <a:fillRect/>
          </a:stretch>
        </p:blipFill>
        <p:spPr>
          <a:xfrm>
            <a:off x="5253875" y="0"/>
            <a:ext cx="1915200" cy="1953225"/>
          </a:xfrm>
          <a:prstGeom prst="rect">
            <a:avLst/>
          </a:prstGeom>
          <a:noFill/>
          <a:ln>
            <a:noFill/>
          </a:ln>
        </p:spPr>
      </p:pic>
      <p:pic>
        <p:nvPicPr>
          <p:cNvPr id="1678" name="Google Shape;1678;p128"/>
          <p:cNvPicPr preferRelativeResize="0"/>
          <p:nvPr/>
        </p:nvPicPr>
        <p:blipFill>
          <a:blip r:embed="rId4">
            <a:alphaModFix/>
          </a:blip>
          <a:stretch>
            <a:fillRect/>
          </a:stretch>
        </p:blipFill>
        <p:spPr>
          <a:xfrm rot="5597564">
            <a:off x="1998149" y="598930"/>
            <a:ext cx="424000" cy="308289"/>
          </a:xfrm>
          <a:prstGeom prst="rect">
            <a:avLst/>
          </a:prstGeom>
          <a:noFill/>
          <a:ln>
            <a:noFill/>
          </a:ln>
        </p:spPr>
      </p:pic>
      <p:pic>
        <p:nvPicPr>
          <p:cNvPr id="1679" name="Google Shape;1679;p128"/>
          <p:cNvPicPr preferRelativeResize="0"/>
          <p:nvPr/>
        </p:nvPicPr>
        <p:blipFill>
          <a:blip r:embed="rId4">
            <a:alphaModFix/>
          </a:blip>
          <a:stretch>
            <a:fillRect/>
          </a:stretch>
        </p:blipFill>
        <p:spPr>
          <a:xfrm rot="34">
            <a:off x="1343448" y="2119180"/>
            <a:ext cx="424001" cy="308289"/>
          </a:xfrm>
          <a:prstGeom prst="rect">
            <a:avLst/>
          </a:prstGeom>
          <a:noFill/>
          <a:ln>
            <a:noFill/>
          </a:ln>
        </p:spPr>
      </p:pic>
      <p:pic>
        <p:nvPicPr>
          <p:cNvPr id="1680" name="Google Shape;1680;p128"/>
          <p:cNvPicPr preferRelativeResize="0"/>
          <p:nvPr/>
        </p:nvPicPr>
        <p:blipFill>
          <a:blip r:embed="rId4">
            <a:alphaModFix/>
          </a:blip>
          <a:stretch>
            <a:fillRect/>
          </a:stretch>
        </p:blipFill>
        <p:spPr>
          <a:xfrm rot="9340236">
            <a:off x="310348" y="2719230"/>
            <a:ext cx="424001" cy="308289"/>
          </a:xfrm>
          <a:prstGeom prst="rect">
            <a:avLst/>
          </a:prstGeom>
          <a:noFill/>
          <a:ln>
            <a:noFill/>
          </a:ln>
        </p:spPr>
      </p:pic>
      <p:pic>
        <p:nvPicPr>
          <p:cNvPr id="1681" name="Google Shape;1681;p128"/>
          <p:cNvPicPr preferRelativeResize="0"/>
          <p:nvPr/>
        </p:nvPicPr>
        <p:blipFill>
          <a:blip r:embed="rId4">
            <a:alphaModFix/>
          </a:blip>
          <a:stretch>
            <a:fillRect/>
          </a:stretch>
        </p:blipFill>
        <p:spPr>
          <a:xfrm rot="511777">
            <a:off x="1861248" y="3600279"/>
            <a:ext cx="424001" cy="308289"/>
          </a:xfrm>
          <a:prstGeom prst="rect">
            <a:avLst/>
          </a:prstGeom>
          <a:noFill/>
          <a:ln>
            <a:noFill/>
          </a:ln>
        </p:spPr>
      </p:pic>
      <p:pic>
        <p:nvPicPr>
          <p:cNvPr id="1682" name="Google Shape;1682;p128"/>
          <p:cNvPicPr preferRelativeResize="0"/>
          <p:nvPr/>
        </p:nvPicPr>
        <p:blipFill>
          <a:blip r:embed="rId4">
            <a:alphaModFix/>
          </a:blip>
          <a:stretch>
            <a:fillRect/>
          </a:stretch>
        </p:blipFill>
        <p:spPr>
          <a:xfrm rot="7713757">
            <a:off x="5652999" y="3109579"/>
            <a:ext cx="424000" cy="308289"/>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686"/>
        <p:cNvGrpSpPr/>
        <p:nvPr/>
      </p:nvGrpSpPr>
      <p:grpSpPr>
        <a:xfrm>
          <a:off x="0" y="0"/>
          <a:ext cx="0" cy="0"/>
          <a:chOff x="0" y="0"/>
          <a:chExt cx="0" cy="0"/>
        </a:xfrm>
      </p:grpSpPr>
      <p:pic>
        <p:nvPicPr>
          <p:cNvPr id="1687" name="Google Shape;1687;p129"/>
          <p:cNvPicPr preferRelativeResize="0"/>
          <p:nvPr/>
        </p:nvPicPr>
        <p:blipFill rotWithShape="1">
          <a:blip r:embed="rId3">
            <a:alphaModFix amt="13000"/>
          </a:blip>
          <a:srcRect r="30905" b="11668"/>
          <a:stretch/>
        </p:blipFill>
        <p:spPr>
          <a:xfrm>
            <a:off x="-364893" y="-67686"/>
            <a:ext cx="7542573" cy="5066101"/>
          </a:xfrm>
          <a:prstGeom prst="rect">
            <a:avLst/>
          </a:prstGeom>
          <a:noFill/>
          <a:ln>
            <a:noFill/>
          </a:ln>
        </p:spPr>
      </p:pic>
      <p:sp>
        <p:nvSpPr>
          <p:cNvPr id="1688" name="Google Shape;1688;p129"/>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a:t>
            </a:r>
            <a:endParaRPr b="1"/>
          </a:p>
        </p:txBody>
      </p:sp>
      <p:pic>
        <p:nvPicPr>
          <p:cNvPr id="1689" name="Google Shape;1689;p129"/>
          <p:cNvPicPr preferRelativeResize="0"/>
          <p:nvPr/>
        </p:nvPicPr>
        <p:blipFill>
          <a:blip r:embed="rId4">
            <a:alphaModFix/>
          </a:blip>
          <a:stretch>
            <a:fillRect/>
          </a:stretch>
        </p:blipFill>
        <p:spPr>
          <a:xfrm>
            <a:off x="5253875" y="0"/>
            <a:ext cx="1915200" cy="1953225"/>
          </a:xfrm>
          <a:prstGeom prst="rect">
            <a:avLst/>
          </a:prstGeom>
          <a:noFill/>
          <a:ln>
            <a:noFill/>
          </a:ln>
        </p:spPr>
      </p:pic>
      <p:pic>
        <p:nvPicPr>
          <p:cNvPr id="1690" name="Google Shape;1690;p129"/>
          <p:cNvPicPr preferRelativeResize="0"/>
          <p:nvPr/>
        </p:nvPicPr>
        <p:blipFill>
          <a:blip r:embed="rId5">
            <a:alphaModFix/>
          </a:blip>
          <a:stretch>
            <a:fillRect/>
          </a:stretch>
        </p:blipFill>
        <p:spPr>
          <a:xfrm rot="2700032">
            <a:off x="1998148" y="598929"/>
            <a:ext cx="424000" cy="308289"/>
          </a:xfrm>
          <a:prstGeom prst="rect">
            <a:avLst/>
          </a:prstGeom>
          <a:noFill/>
          <a:ln>
            <a:noFill/>
          </a:ln>
        </p:spPr>
      </p:pic>
      <p:pic>
        <p:nvPicPr>
          <p:cNvPr id="1691" name="Google Shape;1691;p129"/>
          <p:cNvPicPr preferRelativeResize="0"/>
          <p:nvPr/>
        </p:nvPicPr>
        <p:blipFill>
          <a:blip r:embed="rId5">
            <a:alphaModFix/>
          </a:blip>
          <a:stretch>
            <a:fillRect/>
          </a:stretch>
        </p:blipFill>
        <p:spPr>
          <a:xfrm rot="2700032">
            <a:off x="1343448" y="2119179"/>
            <a:ext cx="424000" cy="308289"/>
          </a:xfrm>
          <a:prstGeom prst="rect">
            <a:avLst/>
          </a:prstGeom>
          <a:noFill/>
          <a:ln>
            <a:noFill/>
          </a:ln>
        </p:spPr>
      </p:pic>
      <p:pic>
        <p:nvPicPr>
          <p:cNvPr id="1692" name="Google Shape;1692;p129"/>
          <p:cNvPicPr preferRelativeResize="0"/>
          <p:nvPr/>
        </p:nvPicPr>
        <p:blipFill>
          <a:blip r:embed="rId5">
            <a:alphaModFix/>
          </a:blip>
          <a:stretch>
            <a:fillRect/>
          </a:stretch>
        </p:blipFill>
        <p:spPr>
          <a:xfrm rot="2700032">
            <a:off x="310348" y="2719229"/>
            <a:ext cx="424000" cy="308289"/>
          </a:xfrm>
          <a:prstGeom prst="rect">
            <a:avLst/>
          </a:prstGeom>
          <a:noFill/>
          <a:ln>
            <a:noFill/>
          </a:ln>
        </p:spPr>
      </p:pic>
      <p:pic>
        <p:nvPicPr>
          <p:cNvPr id="1693" name="Google Shape;1693;p129"/>
          <p:cNvPicPr preferRelativeResize="0"/>
          <p:nvPr/>
        </p:nvPicPr>
        <p:blipFill>
          <a:blip r:embed="rId5">
            <a:alphaModFix/>
          </a:blip>
          <a:stretch>
            <a:fillRect/>
          </a:stretch>
        </p:blipFill>
        <p:spPr>
          <a:xfrm rot="2700032">
            <a:off x="1861248" y="3600279"/>
            <a:ext cx="424000" cy="308289"/>
          </a:xfrm>
          <a:prstGeom prst="rect">
            <a:avLst/>
          </a:prstGeom>
          <a:noFill/>
          <a:ln>
            <a:noFill/>
          </a:ln>
        </p:spPr>
      </p:pic>
      <p:pic>
        <p:nvPicPr>
          <p:cNvPr id="1694" name="Google Shape;1694;p129"/>
          <p:cNvPicPr preferRelativeResize="0"/>
          <p:nvPr/>
        </p:nvPicPr>
        <p:blipFill>
          <a:blip r:embed="rId5">
            <a:alphaModFix/>
          </a:blip>
          <a:stretch>
            <a:fillRect/>
          </a:stretch>
        </p:blipFill>
        <p:spPr>
          <a:xfrm rot="2700032">
            <a:off x="5652998" y="3109579"/>
            <a:ext cx="424000" cy="308289"/>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698"/>
        <p:cNvGrpSpPr/>
        <p:nvPr/>
      </p:nvGrpSpPr>
      <p:grpSpPr>
        <a:xfrm>
          <a:off x="0" y="0"/>
          <a:ext cx="0" cy="0"/>
          <a:chOff x="0" y="0"/>
          <a:chExt cx="0" cy="0"/>
        </a:xfrm>
      </p:grpSpPr>
      <p:pic>
        <p:nvPicPr>
          <p:cNvPr id="1699" name="Google Shape;1699;p130"/>
          <p:cNvPicPr preferRelativeResize="0"/>
          <p:nvPr/>
        </p:nvPicPr>
        <p:blipFill rotWithShape="1">
          <a:blip r:embed="rId3">
            <a:alphaModFix amt="44000"/>
          </a:blip>
          <a:srcRect r="30905" b="11668"/>
          <a:stretch/>
        </p:blipFill>
        <p:spPr>
          <a:xfrm>
            <a:off x="-364893" y="-67686"/>
            <a:ext cx="7542573" cy="5066101"/>
          </a:xfrm>
          <a:prstGeom prst="rect">
            <a:avLst/>
          </a:prstGeom>
          <a:noFill/>
          <a:ln>
            <a:noFill/>
          </a:ln>
        </p:spPr>
      </p:pic>
      <p:sp>
        <p:nvSpPr>
          <p:cNvPr id="1700" name="Google Shape;1700;p130"/>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a:t>
            </a:r>
            <a:endParaRPr b="1"/>
          </a:p>
        </p:txBody>
      </p:sp>
      <p:pic>
        <p:nvPicPr>
          <p:cNvPr id="1701" name="Google Shape;1701;p130"/>
          <p:cNvPicPr preferRelativeResize="0"/>
          <p:nvPr/>
        </p:nvPicPr>
        <p:blipFill>
          <a:blip r:embed="rId4">
            <a:alphaModFix/>
          </a:blip>
          <a:stretch>
            <a:fillRect/>
          </a:stretch>
        </p:blipFill>
        <p:spPr>
          <a:xfrm>
            <a:off x="5253875" y="0"/>
            <a:ext cx="1915200" cy="1953225"/>
          </a:xfrm>
          <a:prstGeom prst="rect">
            <a:avLst/>
          </a:prstGeom>
          <a:noFill/>
          <a:ln>
            <a:noFill/>
          </a:ln>
        </p:spPr>
      </p:pic>
      <p:pic>
        <p:nvPicPr>
          <p:cNvPr id="1702" name="Google Shape;1702;p130"/>
          <p:cNvPicPr preferRelativeResize="0"/>
          <p:nvPr/>
        </p:nvPicPr>
        <p:blipFill>
          <a:blip r:embed="rId5">
            <a:alphaModFix/>
          </a:blip>
          <a:stretch>
            <a:fillRect/>
          </a:stretch>
        </p:blipFill>
        <p:spPr>
          <a:xfrm rot="2700032">
            <a:off x="1998148" y="598929"/>
            <a:ext cx="424000" cy="308289"/>
          </a:xfrm>
          <a:prstGeom prst="rect">
            <a:avLst/>
          </a:prstGeom>
          <a:noFill/>
          <a:ln>
            <a:noFill/>
          </a:ln>
        </p:spPr>
      </p:pic>
      <p:pic>
        <p:nvPicPr>
          <p:cNvPr id="1703" name="Google Shape;1703;p130"/>
          <p:cNvPicPr preferRelativeResize="0"/>
          <p:nvPr/>
        </p:nvPicPr>
        <p:blipFill>
          <a:blip r:embed="rId5">
            <a:alphaModFix/>
          </a:blip>
          <a:stretch>
            <a:fillRect/>
          </a:stretch>
        </p:blipFill>
        <p:spPr>
          <a:xfrm rot="2700032">
            <a:off x="1343448" y="2119179"/>
            <a:ext cx="424000" cy="308289"/>
          </a:xfrm>
          <a:prstGeom prst="rect">
            <a:avLst/>
          </a:prstGeom>
          <a:noFill/>
          <a:ln>
            <a:noFill/>
          </a:ln>
        </p:spPr>
      </p:pic>
      <p:pic>
        <p:nvPicPr>
          <p:cNvPr id="1704" name="Google Shape;1704;p130"/>
          <p:cNvPicPr preferRelativeResize="0"/>
          <p:nvPr/>
        </p:nvPicPr>
        <p:blipFill>
          <a:blip r:embed="rId5">
            <a:alphaModFix/>
          </a:blip>
          <a:stretch>
            <a:fillRect/>
          </a:stretch>
        </p:blipFill>
        <p:spPr>
          <a:xfrm rot="2700032">
            <a:off x="310348" y="2719229"/>
            <a:ext cx="424000" cy="308289"/>
          </a:xfrm>
          <a:prstGeom prst="rect">
            <a:avLst/>
          </a:prstGeom>
          <a:noFill/>
          <a:ln>
            <a:noFill/>
          </a:ln>
        </p:spPr>
      </p:pic>
      <p:pic>
        <p:nvPicPr>
          <p:cNvPr id="1705" name="Google Shape;1705;p130"/>
          <p:cNvPicPr preferRelativeResize="0"/>
          <p:nvPr/>
        </p:nvPicPr>
        <p:blipFill>
          <a:blip r:embed="rId5">
            <a:alphaModFix/>
          </a:blip>
          <a:stretch>
            <a:fillRect/>
          </a:stretch>
        </p:blipFill>
        <p:spPr>
          <a:xfrm rot="2700032">
            <a:off x="1861248" y="3600279"/>
            <a:ext cx="424000" cy="308289"/>
          </a:xfrm>
          <a:prstGeom prst="rect">
            <a:avLst/>
          </a:prstGeom>
          <a:noFill/>
          <a:ln>
            <a:noFill/>
          </a:ln>
        </p:spPr>
      </p:pic>
      <p:pic>
        <p:nvPicPr>
          <p:cNvPr id="1706" name="Google Shape;1706;p130"/>
          <p:cNvPicPr preferRelativeResize="0"/>
          <p:nvPr/>
        </p:nvPicPr>
        <p:blipFill>
          <a:blip r:embed="rId5">
            <a:alphaModFix/>
          </a:blip>
          <a:stretch>
            <a:fillRect/>
          </a:stretch>
        </p:blipFill>
        <p:spPr>
          <a:xfrm rot="2700032">
            <a:off x="5652998" y="3109579"/>
            <a:ext cx="424000" cy="30828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23"/>
          <p:cNvPicPr preferRelativeResize="0"/>
          <p:nvPr/>
        </p:nvPicPr>
        <p:blipFill>
          <a:blip r:embed="rId3">
            <a:alphaModFix/>
          </a:blip>
          <a:stretch>
            <a:fillRect/>
          </a:stretch>
        </p:blipFill>
        <p:spPr>
          <a:xfrm>
            <a:off x="2187000" y="1073225"/>
            <a:ext cx="4040275" cy="3600250"/>
          </a:xfrm>
          <a:prstGeom prst="rect">
            <a:avLst/>
          </a:prstGeom>
          <a:noFill/>
          <a:ln>
            <a:noFill/>
          </a:ln>
        </p:spPr>
      </p:pic>
      <p:sp>
        <p:nvSpPr>
          <p:cNvPr id="167" name="Google Shape;167;p23"/>
          <p:cNvSpPr txBox="1"/>
          <p:nvPr/>
        </p:nvSpPr>
        <p:spPr>
          <a:xfrm>
            <a:off x="3673075" y="1001750"/>
            <a:ext cx="279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neurotransmitter</a:t>
            </a:r>
            <a:endParaRPr>
              <a:solidFill>
                <a:schemeClr val="lt1"/>
              </a:solidFill>
            </a:endParaRPr>
          </a:p>
        </p:txBody>
      </p:sp>
      <p:sp>
        <p:nvSpPr>
          <p:cNvPr id="168" name="Google Shape;168;p23"/>
          <p:cNvSpPr txBox="1"/>
          <p:nvPr/>
        </p:nvSpPr>
        <p:spPr>
          <a:xfrm>
            <a:off x="4025800" y="1748000"/>
            <a:ext cx="279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receptor</a:t>
            </a:r>
            <a:endParaRPr>
              <a:solidFill>
                <a:schemeClr val="lt1"/>
              </a:solidFill>
            </a:endParaRPr>
          </a:p>
        </p:txBody>
      </p:sp>
      <p:sp>
        <p:nvSpPr>
          <p:cNvPr id="169" name="Google Shape;169;p23"/>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
        <p:nvSpPr>
          <p:cNvPr id="170" name="Google Shape;170;p23"/>
          <p:cNvSpPr txBox="1"/>
          <p:nvPr/>
        </p:nvSpPr>
        <p:spPr>
          <a:xfrm>
            <a:off x="193175" y="626425"/>
            <a:ext cx="2875800" cy="106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solidFill>
                  <a:schemeClr val="dk1"/>
                </a:solidFill>
              </a:rPr>
              <a:t>Binding can start a signal transduction cascade</a:t>
            </a:r>
            <a:endParaRPr sz="2100" b="1"/>
          </a:p>
        </p:txBody>
      </p:sp>
      <p:sp>
        <p:nvSpPr>
          <p:cNvPr id="171" name="Google Shape;171;p23"/>
          <p:cNvSpPr/>
          <p:nvPr/>
        </p:nvSpPr>
        <p:spPr>
          <a:xfrm>
            <a:off x="3592150" y="894800"/>
            <a:ext cx="1668000" cy="9153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710"/>
        <p:cNvGrpSpPr/>
        <p:nvPr/>
      </p:nvGrpSpPr>
      <p:grpSpPr>
        <a:xfrm>
          <a:off x="0" y="0"/>
          <a:ext cx="0" cy="0"/>
          <a:chOff x="0" y="0"/>
          <a:chExt cx="0" cy="0"/>
        </a:xfrm>
      </p:grpSpPr>
      <p:pic>
        <p:nvPicPr>
          <p:cNvPr id="1711" name="Google Shape;1711;p131"/>
          <p:cNvPicPr preferRelativeResize="0"/>
          <p:nvPr/>
        </p:nvPicPr>
        <p:blipFill rotWithShape="1">
          <a:blip r:embed="rId3">
            <a:alphaModFix/>
          </a:blip>
          <a:srcRect r="30905" b="11668"/>
          <a:stretch/>
        </p:blipFill>
        <p:spPr>
          <a:xfrm>
            <a:off x="-364893" y="-67686"/>
            <a:ext cx="7542573" cy="5066101"/>
          </a:xfrm>
          <a:prstGeom prst="rect">
            <a:avLst/>
          </a:prstGeom>
          <a:noFill/>
          <a:ln>
            <a:noFill/>
          </a:ln>
        </p:spPr>
      </p:pic>
      <p:sp>
        <p:nvSpPr>
          <p:cNvPr id="1712" name="Google Shape;1712;p131"/>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 mechanism - </a:t>
            </a:r>
            <a:r>
              <a:rPr lang="en" b="1">
                <a:highlight>
                  <a:srgbClr val="FFFF00"/>
                </a:highlight>
              </a:rPr>
              <a:t>immediate effects</a:t>
            </a:r>
            <a:endParaRPr b="1">
              <a:highlight>
                <a:srgbClr val="FFFF00"/>
              </a:highlight>
            </a:endParaRPr>
          </a:p>
        </p:txBody>
      </p:sp>
      <p:sp>
        <p:nvSpPr>
          <p:cNvPr id="1713" name="Google Shape;1713;p131"/>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pic>
        <p:nvPicPr>
          <p:cNvPr id="1714" name="Google Shape;1714;p131"/>
          <p:cNvPicPr preferRelativeResize="0"/>
          <p:nvPr/>
        </p:nvPicPr>
        <p:blipFill>
          <a:blip r:embed="rId4">
            <a:alphaModFix/>
          </a:blip>
          <a:stretch>
            <a:fillRect/>
          </a:stretch>
        </p:blipFill>
        <p:spPr>
          <a:xfrm>
            <a:off x="5253875" y="0"/>
            <a:ext cx="1915200" cy="1953225"/>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718"/>
        <p:cNvGrpSpPr/>
        <p:nvPr/>
      </p:nvGrpSpPr>
      <p:grpSpPr>
        <a:xfrm>
          <a:off x="0" y="0"/>
          <a:ext cx="0" cy="0"/>
          <a:chOff x="0" y="0"/>
          <a:chExt cx="0" cy="0"/>
        </a:xfrm>
      </p:grpSpPr>
      <p:pic>
        <p:nvPicPr>
          <p:cNvPr id="1719" name="Google Shape;1719;p132"/>
          <p:cNvPicPr preferRelativeResize="0"/>
          <p:nvPr/>
        </p:nvPicPr>
        <p:blipFill rotWithShape="1">
          <a:blip r:embed="rId3">
            <a:alphaModFix/>
          </a:blip>
          <a:srcRect r="30905" b="11668"/>
          <a:stretch/>
        </p:blipFill>
        <p:spPr>
          <a:xfrm>
            <a:off x="-364893" y="-67686"/>
            <a:ext cx="7542573" cy="5066101"/>
          </a:xfrm>
          <a:prstGeom prst="rect">
            <a:avLst/>
          </a:prstGeom>
          <a:noFill/>
          <a:ln>
            <a:noFill/>
          </a:ln>
        </p:spPr>
      </p:pic>
      <p:sp>
        <p:nvSpPr>
          <p:cNvPr id="1720" name="Google Shape;1720;p132"/>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 mechanism - immediate effects</a:t>
            </a:r>
            <a:endParaRPr b="1"/>
          </a:p>
        </p:txBody>
      </p:sp>
      <p:sp>
        <p:nvSpPr>
          <p:cNvPr id="1721" name="Google Shape;1721;p132"/>
          <p:cNvSpPr txBox="1"/>
          <p:nvPr/>
        </p:nvSpPr>
        <p:spPr>
          <a:xfrm>
            <a:off x="6932850" y="3798125"/>
            <a:ext cx="1853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SRI blocks SERT at axon terminal</a:t>
            </a:r>
            <a:endParaRPr sz="1000"/>
          </a:p>
        </p:txBody>
      </p:sp>
      <p:cxnSp>
        <p:nvCxnSpPr>
          <p:cNvPr id="1722" name="Google Shape;1722;p132"/>
          <p:cNvCxnSpPr/>
          <p:nvPr/>
        </p:nvCxnSpPr>
        <p:spPr>
          <a:xfrm rot="10800000">
            <a:off x="6210025" y="3633150"/>
            <a:ext cx="737400" cy="294900"/>
          </a:xfrm>
          <a:prstGeom prst="straightConnector1">
            <a:avLst/>
          </a:prstGeom>
          <a:noFill/>
          <a:ln w="9525" cap="flat" cmpd="sng">
            <a:solidFill>
              <a:schemeClr val="dk2"/>
            </a:solidFill>
            <a:prstDash val="solid"/>
            <a:round/>
            <a:headEnd type="none" w="med" len="med"/>
            <a:tailEnd type="triangle" w="med" len="med"/>
          </a:ln>
        </p:spPr>
      </p:cxnSp>
      <p:sp>
        <p:nvSpPr>
          <p:cNvPr id="1723" name="Google Shape;1723;p132"/>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pic>
        <p:nvPicPr>
          <p:cNvPr id="1724" name="Google Shape;1724;p132"/>
          <p:cNvPicPr preferRelativeResize="0"/>
          <p:nvPr/>
        </p:nvPicPr>
        <p:blipFill>
          <a:blip r:embed="rId4">
            <a:alphaModFix/>
          </a:blip>
          <a:stretch>
            <a:fillRect/>
          </a:stretch>
        </p:blipFill>
        <p:spPr>
          <a:xfrm>
            <a:off x="5253875" y="0"/>
            <a:ext cx="1915200" cy="1953225"/>
          </a:xfrm>
          <a:prstGeom prst="rect">
            <a:avLst/>
          </a:prstGeom>
          <a:noFill/>
          <a:ln>
            <a:noFill/>
          </a:ln>
        </p:spPr>
      </p:pic>
      <p:sp>
        <p:nvSpPr>
          <p:cNvPr id="1725" name="Google Shape;1725;p132"/>
          <p:cNvSpPr/>
          <p:nvPr/>
        </p:nvSpPr>
        <p:spPr>
          <a:xfrm rot="-5431868">
            <a:off x="5472802" y="3159298"/>
            <a:ext cx="1003243" cy="6096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729"/>
        <p:cNvGrpSpPr/>
        <p:nvPr/>
      </p:nvGrpSpPr>
      <p:grpSpPr>
        <a:xfrm>
          <a:off x="0" y="0"/>
          <a:ext cx="0" cy="0"/>
          <a:chOff x="0" y="0"/>
          <a:chExt cx="0" cy="0"/>
        </a:xfrm>
      </p:grpSpPr>
      <p:pic>
        <p:nvPicPr>
          <p:cNvPr id="1730" name="Google Shape;1730;p133"/>
          <p:cNvPicPr preferRelativeResize="0"/>
          <p:nvPr/>
        </p:nvPicPr>
        <p:blipFill rotWithShape="1">
          <a:blip r:embed="rId3">
            <a:alphaModFix/>
          </a:blip>
          <a:srcRect r="30905" b="11668"/>
          <a:stretch/>
        </p:blipFill>
        <p:spPr>
          <a:xfrm>
            <a:off x="-364893" y="-67686"/>
            <a:ext cx="7542573" cy="5066101"/>
          </a:xfrm>
          <a:prstGeom prst="rect">
            <a:avLst/>
          </a:prstGeom>
          <a:noFill/>
          <a:ln>
            <a:noFill/>
          </a:ln>
        </p:spPr>
      </p:pic>
      <p:sp>
        <p:nvSpPr>
          <p:cNvPr id="1731" name="Google Shape;1731;p133"/>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 mechanism - immediate effects</a:t>
            </a:r>
            <a:endParaRPr b="1"/>
          </a:p>
        </p:txBody>
      </p:sp>
      <p:cxnSp>
        <p:nvCxnSpPr>
          <p:cNvPr id="1732" name="Google Shape;1732;p133"/>
          <p:cNvCxnSpPr/>
          <p:nvPr/>
        </p:nvCxnSpPr>
        <p:spPr>
          <a:xfrm rot="10800000">
            <a:off x="2533075" y="1011975"/>
            <a:ext cx="772500" cy="0"/>
          </a:xfrm>
          <a:prstGeom prst="straightConnector1">
            <a:avLst/>
          </a:prstGeom>
          <a:noFill/>
          <a:ln w="9525" cap="flat" cmpd="sng">
            <a:solidFill>
              <a:schemeClr val="dk2"/>
            </a:solidFill>
            <a:prstDash val="solid"/>
            <a:round/>
            <a:headEnd type="none" w="med" len="med"/>
            <a:tailEnd type="triangle" w="med" len="med"/>
          </a:ln>
        </p:spPr>
      </p:cxnSp>
      <p:sp>
        <p:nvSpPr>
          <p:cNvPr id="1733" name="Google Shape;1733;p133"/>
          <p:cNvSpPr txBox="1"/>
          <p:nvPr/>
        </p:nvSpPr>
        <p:spPr>
          <a:xfrm>
            <a:off x="3267300" y="821375"/>
            <a:ext cx="1762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SRI blocks SERT on dendrites</a:t>
            </a:r>
            <a:endParaRPr sz="1000"/>
          </a:p>
        </p:txBody>
      </p:sp>
      <p:sp>
        <p:nvSpPr>
          <p:cNvPr id="1734" name="Google Shape;1734;p133"/>
          <p:cNvSpPr txBox="1"/>
          <p:nvPr/>
        </p:nvSpPr>
        <p:spPr>
          <a:xfrm>
            <a:off x="6932850" y="3798125"/>
            <a:ext cx="1853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SRI blocks SERT at axon terminal</a:t>
            </a:r>
            <a:endParaRPr sz="1000"/>
          </a:p>
        </p:txBody>
      </p:sp>
      <p:cxnSp>
        <p:nvCxnSpPr>
          <p:cNvPr id="1735" name="Google Shape;1735;p133"/>
          <p:cNvCxnSpPr/>
          <p:nvPr/>
        </p:nvCxnSpPr>
        <p:spPr>
          <a:xfrm rot="10800000">
            <a:off x="6210025" y="3633150"/>
            <a:ext cx="737400" cy="294900"/>
          </a:xfrm>
          <a:prstGeom prst="straightConnector1">
            <a:avLst/>
          </a:prstGeom>
          <a:noFill/>
          <a:ln w="9525" cap="flat" cmpd="sng">
            <a:solidFill>
              <a:schemeClr val="dk2"/>
            </a:solidFill>
            <a:prstDash val="solid"/>
            <a:round/>
            <a:headEnd type="none" w="med" len="med"/>
            <a:tailEnd type="triangle" w="med" len="med"/>
          </a:ln>
        </p:spPr>
      </p:cxnSp>
      <p:sp>
        <p:nvSpPr>
          <p:cNvPr id="1736" name="Google Shape;1736;p133"/>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pic>
        <p:nvPicPr>
          <p:cNvPr id="1737" name="Google Shape;1737;p133"/>
          <p:cNvPicPr preferRelativeResize="0"/>
          <p:nvPr/>
        </p:nvPicPr>
        <p:blipFill>
          <a:blip r:embed="rId4">
            <a:alphaModFix/>
          </a:blip>
          <a:stretch>
            <a:fillRect/>
          </a:stretch>
        </p:blipFill>
        <p:spPr>
          <a:xfrm>
            <a:off x="5253875" y="0"/>
            <a:ext cx="1915200" cy="1953225"/>
          </a:xfrm>
          <a:prstGeom prst="rect">
            <a:avLst/>
          </a:prstGeom>
          <a:noFill/>
          <a:ln>
            <a:noFill/>
          </a:ln>
        </p:spPr>
      </p:pic>
      <p:sp>
        <p:nvSpPr>
          <p:cNvPr id="1738" name="Google Shape;1738;p133"/>
          <p:cNvSpPr/>
          <p:nvPr/>
        </p:nvSpPr>
        <p:spPr>
          <a:xfrm rot="-5431868">
            <a:off x="1863577" y="638673"/>
            <a:ext cx="1003243" cy="6096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742"/>
        <p:cNvGrpSpPr/>
        <p:nvPr/>
      </p:nvGrpSpPr>
      <p:grpSpPr>
        <a:xfrm>
          <a:off x="0" y="0"/>
          <a:ext cx="0" cy="0"/>
          <a:chOff x="0" y="0"/>
          <a:chExt cx="0" cy="0"/>
        </a:xfrm>
      </p:grpSpPr>
      <p:pic>
        <p:nvPicPr>
          <p:cNvPr id="1743" name="Google Shape;1743;p134"/>
          <p:cNvPicPr preferRelativeResize="0"/>
          <p:nvPr/>
        </p:nvPicPr>
        <p:blipFill rotWithShape="1">
          <a:blip r:embed="rId3">
            <a:alphaModFix/>
          </a:blip>
          <a:srcRect r="30905" b="11668"/>
          <a:stretch/>
        </p:blipFill>
        <p:spPr>
          <a:xfrm>
            <a:off x="-364893" y="-67686"/>
            <a:ext cx="7542573" cy="5066101"/>
          </a:xfrm>
          <a:prstGeom prst="rect">
            <a:avLst/>
          </a:prstGeom>
          <a:noFill/>
          <a:ln>
            <a:noFill/>
          </a:ln>
        </p:spPr>
      </p:pic>
      <p:sp>
        <p:nvSpPr>
          <p:cNvPr id="1744" name="Google Shape;1744;p134"/>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 mechanism - immediate effects</a:t>
            </a:r>
            <a:endParaRPr b="1"/>
          </a:p>
        </p:txBody>
      </p:sp>
      <p:cxnSp>
        <p:nvCxnSpPr>
          <p:cNvPr id="1745" name="Google Shape;1745;p134"/>
          <p:cNvCxnSpPr/>
          <p:nvPr/>
        </p:nvCxnSpPr>
        <p:spPr>
          <a:xfrm rot="10800000">
            <a:off x="2533075" y="1011975"/>
            <a:ext cx="772500" cy="0"/>
          </a:xfrm>
          <a:prstGeom prst="straightConnector1">
            <a:avLst/>
          </a:prstGeom>
          <a:noFill/>
          <a:ln w="9525" cap="flat" cmpd="sng">
            <a:solidFill>
              <a:schemeClr val="dk2"/>
            </a:solidFill>
            <a:prstDash val="solid"/>
            <a:round/>
            <a:headEnd type="none" w="med" len="med"/>
            <a:tailEnd type="triangle" w="med" len="med"/>
          </a:ln>
        </p:spPr>
      </p:cxnSp>
      <p:sp>
        <p:nvSpPr>
          <p:cNvPr id="1746" name="Google Shape;1746;p134"/>
          <p:cNvSpPr txBox="1"/>
          <p:nvPr/>
        </p:nvSpPr>
        <p:spPr>
          <a:xfrm>
            <a:off x="3267300" y="821375"/>
            <a:ext cx="1762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SRI blocks SERT on dendrites</a:t>
            </a:r>
            <a:endParaRPr sz="1000"/>
          </a:p>
        </p:txBody>
      </p:sp>
      <p:cxnSp>
        <p:nvCxnSpPr>
          <p:cNvPr id="1747" name="Google Shape;1747;p134"/>
          <p:cNvCxnSpPr/>
          <p:nvPr/>
        </p:nvCxnSpPr>
        <p:spPr>
          <a:xfrm rot="10800000">
            <a:off x="1354600" y="1779700"/>
            <a:ext cx="1915200" cy="0"/>
          </a:xfrm>
          <a:prstGeom prst="straightConnector1">
            <a:avLst/>
          </a:prstGeom>
          <a:noFill/>
          <a:ln w="9525" cap="flat" cmpd="sng">
            <a:solidFill>
              <a:schemeClr val="dk2"/>
            </a:solidFill>
            <a:prstDash val="solid"/>
            <a:round/>
            <a:headEnd type="none" w="med" len="med"/>
            <a:tailEnd type="triangle" w="med" len="med"/>
          </a:ln>
        </p:spPr>
      </p:cxnSp>
      <p:sp>
        <p:nvSpPr>
          <p:cNvPr id="1748" name="Google Shape;1748;p134"/>
          <p:cNvSpPr txBox="1"/>
          <p:nvPr/>
        </p:nvSpPr>
        <p:spPr>
          <a:xfrm>
            <a:off x="3267300" y="1424663"/>
            <a:ext cx="1762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More 5HT in somatodendritic area.  </a:t>
            </a:r>
            <a:endParaRPr sz="1000"/>
          </a:p>
        </p:txBody>
      </p:sp>
      <p:sp>
        <p:nvSpPr>
          <p:cNvPr id="1749" name="Google Shape;1749;p134"/>
          <p:cNvSpPr txBox="1"/>
          <p:nvPr/>
        </p:nvSpPr>
        <p:spPr>
          <a:xfrm>
            <a:off x="6932850" y="3798125"/>
            <a:ext cx="1853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SRI blocks SERT at axon terminal</a:t>
            </a:r>
            <a:endParaRPr sz="1000"/>
          </a:p>
        </p:txBody>
      </p:sp>
      <p:cxnSp>
        <p:nvCxnSpPr>
          <p:cNvPr id="1750" name="Google Shape;1750;p134"/>
          <p:cNvCxnSpPr/>
          <p:nvPr/>
        </p:nvCxnSpPr>
        <p:spPr>
          <a:xfrm rot="10800000">
            <a:off x="6210025" y="3633150"/>
            <a:ext cx="737400" cy="294900"/>
          </a:xfrm>
          <a:prstGeom prst="straightConnector1">
            <a:avLst/>
          </a:prstGeom>
          <a:noFill/>
          <a:ln w="9525" cap="flat" cmpd="sng">
            <a:solidFill>
              <a:schemeClr val="dk2"/>
            </a:solidFill>
            <a:prstDash val="solid"/>
            <a:round/>
            <a:headEnd type="none" w="med" len="med"/>
            <a:tailEnd type="triangle" w="med" len="med"/>
          </a:ln>
        </p:spPr>
      </p:cxnSp>
      <p:sp>
        <p:nvSpPr>
          <p:cNvPr id="1751" name="Google Shape;1751;p134"/>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pic>
        <p:nvPicPr>
          <p:cNvPr id="1752" name="Google Shape;1752;p134"/>
          <p:cNvPicPr preferRelativeResize="0"/>
          <p:nvPr/>
        </p:nvPicPr>
        <p:blipFill>
          <a:blip r:embed="rId4">
            <a:alphaModFix/>
          </a:blip>
          <a:stretch>
            <a:fillRect/>
          </a:stretch>
        </p:blipFill>
        <p:spPr>
          <a:xfrm>
            <a:off x="5253875" y="0"/>
            <a:ext cx="1915200" cy="1953225"/>
          </a:xfrm>
          <a:prstGeom prst="rect">
            <a:avLst/>
          </a:prstGeom>
          <a:noFill/>
          <a:ln>
            <a:noFill/>
          </a:ln>
        </p:spPr>
      </p:pic>
      <p:sp>
        <p:nvSpPr>
          <p:cNvPr id="1753" name="Google Shape;1753;p134"/>
          <p:cNvSpPr/>
          <p:nvPr/>
        </p:nvSpPr>
        <p:spPr>
          <a:xfrm rot="-5431868">
            <a:off x="338255" y="1218575"/>
            <a:ext cx="1003243" cy="10122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757"/>
        <p:cNvGrpSpPr/>
        <p:nvPr/>
      </p:nvGrpSpPr>
      <p:grpSpPr>
        <a:xfrm>
          <a:off x="0" y="0"/>
          <a:ext cx="0" cy="0"/>
          <a:chOff x="0" y="0"/>
          <a:chExt cx="0" cy="0"/>
        </a:xfrm>
      </p:grpSpPr>
      <p:pic>
        <p:nvPicPr>
          <p:cNvPr id="1758" name="Google Shape;1758;p135"/>
          <p:cNvPicPr preferRelativeResize="0"/>
          <p:nvPr/>
        </p:nvPicPr>
        <p:blipFill rotWithShape="1">
          <a:blip r:embed="rId3">
            <a:alphaModFix/>
          </a:blip>
          <a:srcRect r="30905" b="11668"/>
          <a:stretch/>
        </p:blipFill>
        <p:spPr>
          <a:xfrm>
            <a:off x="-364893" y="-67686"/>
            <a:ext cx="7542573" cy="5066101"/>
          </a:xfrm>
          <a:prstGeom prst="rect">
            <a:avLst/>
          </a:prstGeom>
          <a:noFill/>
          <a:ln>
            <a:noFill/>
          </a:ln>
        </p:spPr>
      </p:pic>
      <p:sp>
        <p:nvSpPr>
          <p:cNvPr id="1759" name="Google Shape;1759;p135"/>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 mechanism - immediate effects</a:t>
            </a:r>
            <a:endParaRPr b="1"/>
          </a:p>
        </p:txBody>
      </p:sp>
      <p:cxnSp>
        <p:nvCxnSpPr>
          <p:cNvPr id="1760" name="Google Shape;1760;p135"/>
          <p:cNvCxnSpPr/>
          <p:nvPr/>
        </p:nvCxnSpPr>
        <p:spPr>
          <a:xfrm rot="10800000">
            <a:off x="2533075" y="1011975"/>
            <a:ext cx="772500" cy="0"/>
          </a:xfrm>
          <a:prstGeom prst="straightConnector1">
            <a:avLst/>
          </a:prstGeom>
          <a:noFill/>
          <a:ln w="9525" cap="flat" cmpd="sng">
            <a:solidFill>
              <a:schemeClr val="dk2"/>
            </a:solidFill>
            <a:prstDash val="solid"/>
            <a:round/>
            <a:headEnd type="none" w="med" len="med"/>
            <a:tailEnd type="triangle" w="med" len="med"/>
          </a:ln>
        </p:spPr>
      </p:cxnSp>
      <p:sp>
        <p:nvSpPr>
          <p:cNvPr id="1761" name="Google Shape;1761;p135"/>
          <p:cNvSpPr txBox="1"/>
          <p:nvPr/>
        </p:nvSpPr>
        <p:spPr>
          <a:xfrm>
            <a:off x="3267300" y="821375"/>
            <a:ext cx="1762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SRI blocks SERT on dendrites</a:t>
            </a:r>
            <a:endParaRPr sz="1000"/>
          </a:p>
        </p:txBody>
      </p:sp>
      <p:sp>
        <p:nvSpPr>
          <p:cNvPr id="1762" name="Google Shape;1762;p135"/>
          <p:cNvSpPr txBox="1"/>
          <p:nvPr/>
        </p:nvSpPr>
        <p:spPr>
          <a:xfrm>
            <a:off x="6932850" y="3798125"/>
            <a:ext cx="1853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SRI blocks SERT at axon terminal</a:t>
            </a:r>
            <a:endParaRPr sz="1000"/>
          </a:p>
        </p:txBody>
      </p:sp>
      <p:cxnSp>
        <p:nvCxnSpPr>
          <p:cNvPr id="1763" name="Google Shape;1763;p135"/>
          <p:cNvCxnSpPr/>
          <p:nvPr/>
        </p:nvCxnSpPr>
        <p:spPr>
          <a:xfrm rot="10800000">
            <a:off x="6210025" y="3633150"/>
            <a:ext cx="737400" cy="294900"/>
          </a:xfrm>
          <a:prstGeom prst="straightConnector1">
            <a:avLst/>
          </a:prstGeom>
          <a:noFill/>
          <a:ln w="9525" cap="flat" cmpd="sng">
            <a:solidFill>
              <a:schemeClr val="dk2"/>
            </a:solidFill>
            <a:prstDash val="solid"/>
            <a:round/>
            <a:headEnd type="none" w="med" len="med"/>
            <a:tailEnd type="triangle" w="med" len="med"/>
          </a:ln>
        </p:spPr>
      </p:cxnSp>
      <p:sp>
        <p:nvSpPr>
          <p:cNvPr id="1764" name="Google Shape;1764;p135"/>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pic>
        <p:nvPicPr>
          <p:cNvPr id="1765" name="Google Shape;1765;p135"/>
          <p:cNvPicPr preferRelativeResize="0"/>
          <p:nvPr/>
        </p:nvPicPr>
        <p:blipFill>
          <a:blip r:embed="rId4">
            <a:alphaModFix/>
          </a:blip>
          <a:stretch>
            <a:fillRect/>
          </a:stretch>
        </p:blipFill>
        <p:spPr>
          <a:xfrm>
            <a:off x="5253875" y="0"/>
            <a:ext cx="1915200" cy="1953225"/>
          </a:xfrm>
          <a:prstGeom prst="rect">
            <a:avLst/>
          </a:prstGeom>
          <a:noFill/>
          <a:ln>
            <a:noFill/>
          </a:ln>
        </p:spPr>
      </p:pic>
      <p:sp>
        <p:nvSpPr>
          <p:cNvPr id="1766" name="Google Shape;1766;p135"/>
          <p:cNvSpPr/>
          <p:nvPr/>
        </p:nvSpPr>
        <p:spPr>
          <a:xfrm rot="-7718191">
            <a:off x="1009600" y="1418768"/>
            <a:ext cx="1037353" cy="333556"/>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767" name="Google Shape;1767;p135"/>
          <p:cNvCxnSpPr/>
          <p:nvPr/>
        </p:nvCxnSpPr>
        <p:spPr>
          <a:xfrm>
            <a:off x="964400" y="979025"/>
            <a:ext cx="259800" cy="351600"/>
          </a:xfrm>
          <a:prstGeom prst="straightConnector1">
            <a:avLst/>
          </a:prstGeom>
          <a:noFill/>
          <a:ln w="9525" cap="flat" cmpd="sng">
            <a:solidFill>
              <a:schemeClr val="dk2"/>
            </a:solidFill>
            <a:prstDash val="solid"/>
            <a:round/>
            <a:headEnd type="none" w="med" len="med"/>
            <a:tailEnd type="triangle" w="med" len="med"/>
          </a:ln>
        </p:spPr>
      </p:cxnSp>
      <p:sp>
        <p:nvSpPr>
          <p:cNvPr id="1768" name="Google Shape;1768;p135"/>
          <p:cNvSpPr txBox="1"/>
          <p:nvPr/>
        </p:nvSpPr>
        <p:spPr>
          <a:xfrm>
            <a:off x="-65750" y="497400"/>
            <a:ext cx="1762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These are 5HT1A autoreceptors</a:t>
            </a:r>
            <a:endParaRPr sz="100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772"/>
        <p:cNvGrpSpPr/>
        <p:nvPr/>
      </p:nvGrpSpPr>
      <p:grpSpPr>
        <a:xfrm>
          <a:off x="0" y="0"/>
          <a:ext cx="0" cy="0"/>
          <a:chOff x="0" y="0"/>
          <a:chExt cx="0" cy="0"/>
        </a:xfrm>
      </p:grpSpPr>
      <p:pic>
        <p:nvPicPr>
          <p:cNvPr id="1773" name="Google Shape;1773;p136"/>
          <p:cNvPicPr preferRelativeResize="0"/>
          <p:nvPr/>
        </p:nvPicPr>
        <p:blipFill rotWithShape="1">
          <a:blip r:embed="rId3">
            <a:alphaModFix/>
          </a:blip>
          <a:srcRect r="30905" b="11668"/>
          <a:stretch/>
        </p:blipFill>
        <p:spPr>
          <a:xfrm>
            <a:off x="-364893" y="-67686"/>
            <a:ext cx="7542573" cy="5066101"/>
          </a:xfrm>
          <a:prstGeom prst="rect">
            <a:avLst/>
          </a:prstGeom>
          <a:noFill/>
          <a:ln>
            <a:noFill/>
          </a:ln>
        </p:spPr>
      </p:pic>
      <p:sp>
        <p:nvSpPr>
          <p:cNvPr id="1774" name="Google Shape;1774;p136"/>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 mechanism - immediate effects</a:t>
            </a:r>
            <a:endParaRPr b="1"/>
          </a:p>
        </p:txBody>
      </p:sp>
      <p:cxnSp>
        <p:nvCxnSpPr>
          <p:cNvPr id="1775" name="Google Shape;1775;p136"/>
          <p:cNvCxnSpPr/>
          <p:nvPr/>
        </p:nvCxnSpPr>
        <p:spPr>
          <a:xfrm rot="10800000">
            <a:off x="2533075" y="1011975"/>
            <a:ext cx="772500" cy="0"/>
          </a:xfrm>
          <a:prstGeom prst="straightConnector1">
            <a:avLst/>
          </a:prstGeom>
          <a:noFill/>
          <a:ln w="9525" cap="flat" cmpd="sng">
            <a:solidFill>
              <a:schemeClr val="dk2"/>
            </a:solidFill>
            <a:prstDash val="solid"/>
            <a:round/>
            <a:headEnd type="none" w="med" len="med"/>
            <a:tailEnd type="triangle" w="med" len="med"/>
          </a:ln>
        </p:spPr>
      </p:cxnSp>
      <p:sp>
        <p:nvSpPr>
          <p:cNvPr id="1776" name="Google Shape;1776;p136"/>
          <p:cNvSpPr txBox="1"/>
          <p:nvPr/>
        </p:nvSpPr>
        <p:spPr>
          <a:xfrm>
            <a:off x="3267300" y="821375"/>
            <a:ext cx="1762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SRI blocks SERT on dendrites</a:t>
            </a:r>
            <a:endParaRPr sz="1000"/>
          </a:p>
        </p:txBody>
      </p:sp>
      <p:sp>
        <p:nvSpPr>
          <p:cNvPr id="1777" name="Google Shape;1777;p136"/>
          <p:cNvSpPr txBox="1"/>
          <p:nvPr/>
        </p:nvSpPr>
        <p:spPr>
          <a:xfrm>
            <a:off x="3375800" y="1630800"/>
            <a:ext cx="1762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Binding to </a:t>
            </a:r>
            <a:r>
              <a:rPr lang="en" sz="1200">
                <a:highlight>
                  <a:srgbClr val="FFFF00"/>
                </a:highlight>
              </a:rPr>
              <a:t>5HT1A autoreceptors...</a:t>
            </a:r>
            <a:endParaRPr sz="1000"/>
          </a:p>
        </p:txBody>
      </p:sp>
      <p:sp>
        <p:nvSpPr>
          <p:cNvPr id="1778" name="Google Shape;1778;p136"/>
          <p:cNvSpPr txBox="1"/>
          <p:nvPr/>
        </p:nvSpPr>
        <p:spPr>
          <a:xfrm>
            <a:off x="6932850" y="3798125"/>
            <a:ext cx="1853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SRI blocks SERT at axon terminal</a:t>
            </a:r>
            <a:endParaRPr sz="1000"/>
          </a:p>
        </p:txBody>
      </p:sp>
      <p:cxnSp>
        <p:nvCxnSpPr>
          <p:cNvPr id="1779" name="Google Shape;1779;p136"/>
          <p:cNvCxnSpPr/>
          <p:nvPr/>
        </p:nvCxnSpPr>
        <p:spPr>
          <a:xfrm rot="10800000">
            <a:off x="6210025" y="3633150"/>
            <a:ext cx="737400" cy="294900"/>
          </a:xfrm>
          <a:prstGeom prst="straightConnector1">
            <a:avLst/>
          </a:prstGeom>
          <a:noFill/>
          <a:ln w="9525" cap="flat" cmpd="sng">
            <a:solidFill>
              <a:schemeClr val="dk2"/>
            </a:solidFill>
            <a:prstDash val="solid"/>
            <a:round/>
            <a:headEnd type="none" w="med" len="med"/>
            <a:tailEnd type="triangle" w="med" len="med"/>
          </a:ln>
        </p:spPr>
      </p:cxnSp>
      <p:sp>
        <p:nvSpPr>
          <p:cNvPr id="1780" name="Google Shape;1780;p136"/>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pic>
        <p:nvPicPr>
          <p:cNvPr id="1781" name="Google Shape;1781;p136"/>
          <p:cNvPicPr preferRelativeResize="0"/>
          <p:nvPr/>
        </p:nvPicPr>
        <p:blipFill>
          <a:blip r:embed="rId4">
            <a:alphaModFix/>
          </a:blip>
          <a:stretch>
            <a:fillRect/>
          </a:stretch>
        </p:blipFill>
        <p:spPr>
          <a:xfrm>
            <a:off x="5253875" y="0"/>
            <a:ext cx="1915200" cy="1953225"/>
          </a:xfrm>
          <a:prstGeom prst="rect">
            <a:avLst/>
          </a:prstGeom>
          <a:noFill/>
          <a:ln>
            <a:noFill/>
          </a:ln>
        </p:spPr>
      </p:pic>
      <p:sp>
        <p:nvSpPr>
          <p:cNvPr id="1782" name="Google Shape;1782;p136"/>
          <p:cNvSpPr/>
          <p:nvPr/>
        </p:nvSpPr>
        <p:spPr>
          <a:xfrm rot="-2080561">
            <a:off x="1237489" y="843225"/>
            <a:ext cx="454533" cy="1506727"/>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783" name="Google Shape;1783;p136"/>
          <p:cNvCxnSpPr/>
          <p:nvPr/>
        </p:nvCxnSpPr>
        <p:spPr>
          <a:xfrm>
            <a:off x="1720900" y="1861900"/>
            <a:ext cx="1639800" cy="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787"/>
        <p:cNvGrpSpPr/>
        <p:nvPr/>
      </p:nvGrpSpPr>
      <p:grpSpPr>
        <a:xfrm>
          <a:off x="0" y="0"/>
          <a:ext cx="0" cy="0"/>
          <a:chOff x="0" y="0"/>
          <a:chExt cx="0" cy="0"/>
        </a:xfrm>
      </p:grpSpPr>
      <p:pic>
        <p:nvPicPr>
          <p:cNvPr id="1788" name="Google Shape;1788;p137"/>
          <p:cNvPicPr preferRelativeResize="0"/>
          <p:nvPr/>
        </p:nvPicPr>
        <p:blipFill rotWithShape="1">
          <a:blip r:embed="rId3">
            <a:alphaModFix/>
          </a:blip>
          <a:srcRect r="30905" b="11668"/>
          <a:stretch/>
        </p:blipFill>
        <p:spPr>
          <a:xfrm>
            <a:off x="-364893" y="-67686"/>
            <a:ext cx="7542573" cy="5066101"/>
          </a:xfrm>
          <a:prstGeom prst="rect">
            <a:avLst/>
          </a:prstGeom>
          <a:noFill/>
          <a:ln>
            <a:noFill/>
          </a:ln>
        </p:spPr>
      </p:pic>
      <p:sp>
        <p:nvSpPr>
          <p:cNvPr id="1789" name="Google Shape;1789;p137"/>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 mechanism - immediate effects</a:t>
            </a:r>
            <a:endParaRPr b="1"/>
          </a:p>
        </p:txBody>
      </p:sp>
      <p:cxnSp>
        <p:nvCxnSpPr>
          <p:cNvPr id="1790" name="Google Shape;1790;p137"/>
          <p:cNvCxnSpPr/>
          <p:nvPr/>
        </p:nvCxnSpPr>
        <p:spPr>
          <a:xfrm rot="10800000">
            <a:off x="2533075" y="1011975"/>
            <a:ext cx="772500" cy="0"/>
          </a:xfrm>
          <a:prstGeom prst="straightConnector1">
            <a:avLst/>
          </a:prstGeom>
          <a:noFill/>
          <a:ln w="9525" cap="flat" cmpd="sng">
            <a:solidFill>
              <a:schemeClr val="dk2"/>
            </a:solidFill>
            <a:prstDash val="solid"/>
            <a:round/>
            <a:headEnd type="none" w="med" len="med"/>
            <a:tailEnd type="triangle" w="med" len="med"/>
          </a:ln>
        </p:spPr>
      </p:cxnSp>
      <p:sp>
        <p:nvSpPr>
          <p:cNvPr id="1791" name="Google Shape;1791;p137"/>
          <p:cNvSpPr txBox="1"/>
          <p:nvPr/>
        </p:nvSpPr>
        <p:spPr>
          <a:xfrm>
            <a:off x="3267300" y="821375"/>
            <a:ext cx="1762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SRI blocks SERT on dendrites</a:t>
            </a:r>
            <a:endParaRPr sz="1000"/>
          </a:p>
        </p:txBody>
      </p:sp>
      <p:sp>
        <p:nvSpPr>
          <p:cNvPr id="1792" name="Google Shape;1792;p137"/>
          <p:cNvSpPr txBox="1"/>
          <p:nvPr/>
        </p:nvSpPr>
        <p:spPr>
          <a:xfrm>
            <a:off x="6932850" y="3798125"/>
            <a:ext cx="1853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SRI blocks SERT at axon terminal</a:t>
            </a:r>
            <a:endParaRPr sz="1000"/>
          </a:p>
        </p:txBody>
      </p:sp>
      <p:cxnSp>
        <p:nvCxnSpPr>
          <p:cNvPr id="1793" name="Google Shape;1793;p137"/>
          <p:cNvCxnSpPr/>
          <p:nvPr/>
        </p:nvCxnSpPr>
        <p:spPr>
          <a:xfrm rot="10800000">
            <a:off x="6210025" y="3633150"/>
            <a:ext cx="737400" cy="294900"/>
          </a:xfrm>
          <a:prstGeom prst="straightConnector1">
            <a:avLst/>
          </a:prstGeom>
          <a:noFill/>
          <a:ln w="9525" cap="flat" cmpd="sng">
            <a:solidFill>
              <a:schemeClr val="dk2"/>
            </a:solidFill>
            <a:prstDash val="solid"/>
            <a:round/>
            <a:headEnd type="none" w="med" len="med"/>
            <a:tailEnd type="triangle" w="med" len="med"/>
          </a:ln>
        </p:spPr>
      </p:cxnSp>
      <p:cxnSp>
        <p:nvCxnSpPr>
          <p:cNvPr id="1794" name="Google Shape;1794;p137"/>
          <p:cNvCxnSpPr/>
          <p:nvPr/>
        </p:nvCxnSpPr>
        <p:spPr>
          <a:xfrm>
            <a:off x="3729850" y="2277510"/>
            <a:ext cx="0" cy="491400"/>
          </a:xfrm>
          <a:prstGeom prst="straightConnector1">
            <a:avLst/>
          </a:prstGeom>
          <a:noFill/>
          <a:ln w="9525" cap="flat" cmpd="sng">
            <a:solidFill>
              <a:schemeClr val="dk2"/>
            </a:solidFill>
            <a:prstDash val="solid"/>
            <a:round/>
            <a:headEnd type="none" w="med" len="med"/>
            <a:tailEnd type="triangle" w="med" len="med"/>
          </a:ln>
        </p:spPr>
      </p:cxnSp>
      <p:sp>
        <p:nvSpPr>
          <p:cNvPr id="1795" name="Google Shape;1795;p137"/>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pic>
        <p:nvPicPr>
          <p:cNvPr id="1796" name="Google Shape;1796;p137"/>
          <p:cNvPicPr preferRelativeResize="0"/>
          <p:nvPr/>
        </p:nvPicPr>
        <p:blipFill>
          <a:blip r:embed="rId4">
            <a:alphaModFix/>
          </a:blip>
          <a:stretch>
            <a:fillRect/>
          </a:stretch>
        </p:blipFill>
        <p:spPr>
          <a:xfrm>
            <a:off x="5253875" y="0"/>
            <a:ext cx="1915200" cy="1953225"/>
          </a:xfrm>
          <a:prstGeom prst="rect">
            <a:avLst/>
          </a:prstGeom>
          <a:noFill/>
          <a:ln>
            <a:noFill/>
          </a:ln>
        </p:spPr>
      </p:pic>
      <p:sp>
        <p:nvSpPr>
          <p:cNvPr id="1797" name="Google Shape;1797;p137"/>
          <p:cNvSpPr/>
          <p:nvPr/>
        </p:nvSpPr>
        <p:spPr>
          <a:xfrm rot="-2080561">
            <a:off x="1237489" y="843225"/>
            <a:ext cx="454533" cy="1506727"/>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798" name="Google Shape;1798;p137"/>
          <p:cNvCxnSpPr/>
          <p:nvPr/>
        </p:nvCxnSpPr>
        <p:spPr>
          <a:xfrm>
            <a:off x="1720900" y="1861900"/>
            <a:ext cx="1639800" cy="0"/>
          </a:xfrm>
          <a:prstGeom prst="straightConnector1">
            <a:avLst/>
          </a:prstGeom>
          <a:noFill/>
          <a:ln w="9525" cap="flat" cmpd="sng">
            <a:solidFill>
              <a:schemeClr val="dk2"/>
            </a:solidFill>
            <a:prstDash val="solid"/>
            <a:round/>
            <a:headEnd type="none" w="med" len="med"/>
            <a:tailEnd type="triangle" w="med" len="med"/>
          </a:ln>
        </p:spPr>
      </p:cxnSp>
      <p:sp>
        <p:nvSpPr>
          <p:cNvPr id="1799" name="Google Shape;1799;p137"/>
          <p:cNvSpPr txBox="1"/>
          <p:nvPr/>
        </p:nvSpPr>
        <p:spPr>
          <a:xfrm>
            <a:off x="3375800" y="1630800"/>
            <a:ext cx="1762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Binding to </a:t>
            </a:r>
            <a:r>
              <a:rPr lang="en" sz="1200">
                <a:highlight>
                  <a:srgbClr val="FFFF00"/>
                </a:highlight>
              </a:rPr>
              <a:t>5HT1A autoreceptors...</a:t>
            </a:r>
            <a:endParaRPr sz="1200">
              <a:highlight>
                <a:srgbClr val="FFFF00"/>
              </a:highlight>
            </a:endParaRPr>
          </a:p>
          <a:p>
            <a:pPr marL="0" lvl="0" indent="0" algn="l" rtl="0">
              <a:spcBef>
                <a:spcPts val="0"/>
              </a:spcBef>
              <a:spcAft>
                <a:spcPts val="0"/>
              </a:spcAft>
              <a:buNone/>
            </a:pPr>
            <a:r>
              <a:rPr lang="en" sz="1200">
                <a:highlight>
                  <a:srgbClr val="FFFF00"/>
                </a:highlight>
              </a:rPr>
              <a:t>inhibits firing</a:t>
            </a:r>
            <a:endParaRPr sz="1200">
              <a:highlight>
                <a:srgbClr val="FFFF00"/>
              </a:highlight>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803"/>
        <p:cNvGrpSpPr/>
        <p:nvPr/>
      </p:nvGrpSpPr>
      <p:grpSpPr>
        <a:xfrm>
          <a:off x="0" y="0"/>
          <a:ext cx="0" cy="0"/>
          <a:chOff x="0" y="0"/>
          <a:chExt cx="0" cy="0"/>
        </a:xfrm>
      </p:grpSpPr>
      <p:pic>
        <p:nvPicPr>
          <p:cNvPr id="1804" name="Google Shape;1804;p138"/>
          <p:cNvPicPr preferRelativeResize="0"/>
          <p:nvPr/>
        </p:nvPicPr>
        <p:blipFill rotWithShape="1">
          <a:blip r:embed="rId3">
            <a:alphaModFix/>
          </a:blip>
          <a:srcRect r="30905" b="11668"/>
          <a:stretch/>
        </p:blipFill>
        <p:spPr>
          <a:xfrm>
            <a:off x="-364893" y="-67686"/>
            <a:ext cx="7542573" cy="5066101"/>
          </a:xfrm>
          <a:prstGeom prst="rect">
            <a:avLst/>
          </a:prstGeom>
          <a:noFill/>
          <a:ln>
            <a:noFill/>
          </a:ln>
        </p:spPr>
      </p:pic>
      <p:sp>
        <p:nvSpPr>
          <p:cNvPr id="1805" name="Google Shape;1805;p138"/>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 mechanism - immediate effects</a:t>
            </a:r>
            <a:endParaRPr b="1"/>
          </a:p>
        </p:txBody>
      </p:sp>
      <p:cxnSp>
        <p:nvCxnSpPr>
          <p:cNvPr id="1806" name="Google Shape;1806;p138"/>
          <p:cNvCxnSpPr/>
          <p:nvPr/>
        </p:nvCxnSpPr>
        <p:spPr>
          <a:xfrm rot="10800000">
            <a:off x="2533075" y="1011975"/>
            <a:ext cx="772500" cy="0"/>
          </a:xfrm>
          <a:prstGeom prst="straightConnector1">
            <a:avLst/>
          </a:prstGeom>
          <a:noFill/>
          <a:ln w="9525" cap="flat" cmpd="sng">
            <a:solidFill>
              <a:schemeClr val="dk2"/>
            </a:solidFill>
            <a:prstDash val="solid"/>
            <a:round/>
            <a:headEnd type="none" w="med" len="med"/>
            <a:tailEnd type="triangle" w="med" len="med"/>
          </a:ln>
        </p:spPr>
      </p:cxnSp>
      <p:sp>
        <p:nvSpPr>
          <p:cNvPr id="1807" name="Google Shape;1807;p138"/>
          <p:cNvSpPr txBox="1"/>
          <p:nvPr/>
        </p:nvSpPr>
        <p:spPr>
          <a:xfrm>
            <a:off x="3267300" y="821375"/>
            <a:ext cx="1762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SRI blocks SERT on dendrites</a:t>
            </a:r>
            <a:endParaRPr sz="1000"/>
          </a:p>
        </p:txBody>
      </p:sp>
      <p:sp>
        <p:nvSpPr>
          <p:cNvPr id="1808" name="Google Shape;1808;p138"/>
          <p:cNvSpPr txBox="1"/>
          <p:nvPr/>
        </p:nvSpPr>
        <p:spPr>
          <a:xfrm>
            <a:off x="6932850" y="3798125"/>
            <a:ext cx="1853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SRI blocks SERT at axon terminal</a:t>
            </a:r>
            <a:endParaRPr sz="1000"/>
          </a:p>
        </p:txBody>
      </p:sp>
      <p:cxnSp>
        <p:nvCxnSpPr>
          <p:cNvPr id="1809" name="Google Shape;1809;p138"/>
          <p:cNvCxnSpPr/>
          <p:nvPr/>
        </p:nvCxnSpPr>
        <p:spPr>
          <a:xfrm rot="10800000">
            <a:off x="6210025" y="3633150"/>
            <a:ext cx="737400" cy="294900"/>
          </a:xfrm>
          <a:prstGeom prst="straightConnector1">
            <a:avLst/>
          </a:prstGeom>
          <a:noFill/>
          <a:ln w="9525" cap="flat" cmpd="sng">
            <a:solidFill>
              <a:schemeClr val="dk2"/>
            </a:solidFill>
            <a:prstDash val="solid"/>
            <a:round/>
            <a:headEnd type="none" w="med" len="med"/>
            <a:tailEnd type="triangle" w="med" len="med"/>
          </a:ln>
        </p:spPr>
      </p:cxnSp>
      <p:sp>
        <p:nvSpPr>
          <p:cNvPr id="1810" name="Google Shape;1810;p138"/>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pic>
        <p:nvPicPr>
          <p:cNvPr id="1811" name="Google Shape;1811;p138"/>
          <p:cNvPicPr preferRelativeResize="0"/>
          <p:nvPr/>
        </p:nvPicPr>
        <p:blipFill>
          <a:blip r:embed="rId4">
            <a:alphaModFix/>
          </a:blip>
          <a:stretch>
            <a:fillRect/>
          </a:stretch>
        </p:blipFill>
        <p:spPr>
          <a:xfrm>
            <a:off x="5253875" y="0"/>
            <a:ext cx="1915200" cy="1953225"/>
          </a:xfrm>
          <a:prstGeom prst="rect">
            <a:avLst/>
          </a:prstGeom>
          <a:noFill/>
          <a:ln>
            <a:noFill/>
          </a:ln>
        </p:spPr>
      </p:pic>
      <p:sp>
        <p:nvSpPr>
          <p:cNvPr id="1812" name="Google Shape;1812;p138"/>
          <p:cNvSpPr/>
          <p:nvPr/>
        </p:nvSpPr>
        <p:spPr>
          <a:xfrm rot="-5431767">
            <a:off x="3179123" y="2129171"/>
            <a:ext cx="454519" cy="15066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13" name="Google Shape;1813;p138"/>
          <p:cNvCxnSpPr/>
          <p:nvPr/>
        </p:nvCxnSpPr>
        <p:spPr>
          <a:xfrm>
            <a:off x="1720900" y="1861900"/>
            <a:ext cx="1639800" cy="0"/>
          </a:xfrm>
          <a:prstGeom prst="straightConnector1">
            <a:avLst/>
          </a:prstGeom>
          <a:noFill/>
          <a:ln w="9525" cap="flat" cmpd="sng">
            <a:solidFill>
              <a:schemeClr val="dk2"/>
            </a:solidFill>
            <a:prstDash val="solid"/>
            <a:round/>
            <a:headEnd type="none" w="med" len="med"/>
            <a:tailEnd type="triangle" w="med" len="med"/>
          </a:ln>
        </p:spPr>
      </p:cxnSp>
      <p:sp>
        <p:nvSpPr>
          <p:cNvPr id="1814" name="Google Shape;1814;p138"/>
          <p:cNvSpPr txBox="1"/>
          <p:nvPr/>
        </p:nvSpPr>
        <p:spPr>
          <a:xfrm>
            <a:off x="3375800" y="1630800"/>
            <a:ext cx="1762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Binding to 5HT1A autoreceptors...</a:t>
            </a:r>
            <a:endParaRPr sz="1200"/>
          </a:p>
          <a:p>
            <a:pPr marL="0" lvl="0" indent="0" algn="l" rtl="0">
              <a:spcBef>
                <a:spcPts val="0"/>
              </a:spcBef>
              <a:spcAft>
                <a:spcPts val="0"/>
              </a:spcAft>
              <a:buNone/>
            </a:pPr>
            <a:r>
              <a:rPr lang="en" sz="1200"/>
              <a:t>inhibits firing</a:t>
            </a:r>
            <a:endParaRPr sz="1200"/>
          </a:p>
        </p:txBody>
      </p:sp>
      <p:sp>
        <p:nvSpPr>
          <p:cNvPr id="1815" name="Google Shape;1815;p138"/>
          <p:cNvSpPr txBox="1"/>
          <p:nvPr/>
        </p:nvSpPr>
        <p:spPr>
          <a:xfrm>
            <a:off x="3530450" y="3330775"/>
            <a:ext cx="16398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highlight>
                  <a:srgbClr val="FFFF00"/>
                </a:highlight>
              </a:rPr>
              <a:t>so, still low number of signals...</a:t>
            </a:r>
            <a:endParaRPr sz="1200">
              <a:highlight>
                <a:srgbClr val="FFFF00"/>
              </a:highlight>
            </a:endParaRPr>
          </a:p>
          <a:p>
            <a:pPr marL="0" lvl="0" indent="0" algn="l" rtl="0">
              <a:spcBef>
                <a:spcPts val="0"/>
              </a:spcBef>
              <a:spcAft>
                <a:spcPts val="0"/>
              </a:spcAft>
              <a:buNone/>
            </a:pPr>
            <a:endParaRPr sz="1000"/>
          </a:p>
        </p:txBody>
      </p:sp>
      <p:cxnSp>
        <p:nvCxnSpPr>
          <p:cNvPr id="1816" name="Google Shape;1816;p138"/>
          <p:cNvCxnSpPr/>
          <p:nvPr/>
        </p:nvCxnSpPr>
        <p:spPr>
          <a:xfrm>
            <a:off x="3729850" y="2277510"/>
            <a:ext cx="0" cy="491400"/>
          </a:xfrm>
          <a:prstGeom prst="straightConnector1">
            <a:avLst/>
          </a:prstGeom>
          <a:noFill/>
          <a:ln w="9525" cap="flat" cmpd="sng">
            <a:solidFill>
              <a:schemeClr val="dk2"/>
            </a:solidFill>
            <a:prstDash val="solid"/>
            <a:round/>
            <a:headEnd type="none" w="med" len="med"/>
            <a:tailEnd type="triangle" w="med" len="med"/>
          </a:ln>
        </p:spPr>
      </p:cxnSp>
      <p:cxnSp>
        <p:nvCxnSpPr>
          <p:cNvPr id="1817" name="Google Shape;1817;p138"/>
          <p:cNvCxnSpPr/>
          <p:nvPr/>
        </p:nvCxnSpPr>
        <p:spPr>
          <a:xfrm rot="10800000">
            <a:off x="3729850" y="2943175"/>
            <a:ext cx="0" cy="4761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821"/>
        <p:cNvGrpSpPr/>
        <p:nvPr/>
      </p:nvGrpSpPr>
      <p:grpSpPr>
        <a:xfrm>
          <a:off x="0" y="0"/>
          <a:ext cx="0" cy="0"/>
          <a:chOff x="0" y="0"/>
          <a:chExt cx="0" cy="0"/>
        </a:xfrm>
      </p:grpSpPr>
      <p:pic>
        <p:nvPicPr>
          <p:cNvPr id="1822" name="Google Shape;1822;p139"/>
          <p:cNvPicPr preferRelativeResize="0"/>
          <p:nvPr/>
        </p:nvPicPr>
        <p:blipFill rotWithShape="1">
          <a:blip r:embed="rId3">
            <a:alphaModFix/>
          </a:blip>
          <a:srcRect r="30905" b="11668"/>
          <a:stretch/>
        </p:blipFill>
        <p:spPr>
          <a:xfrm>
            <a:off x="-364893" y="-67686"/>
            <a:ext cx="7542573" cy="5066101"/>
          </a:xfrm>
          <a:prstGeom prst="rect">
            <a:avLst/>
          </a:prstGeom>
          <a:noFill/>
          <a:ln>
            <a:noFill/>
          </a:ln>
        </p:spPr>
      </p:pic>
      <p:sp>
        <p:nvSpPr>
          <p:cNvPr id="1823" name="Google Shape;1823;p139"/>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 mechanism - immediate effects</a:t>
            </a:r>
            <a:endParaRPr b="1"/>
          </a:p>
        </p:txBody>
      </p:sp>
      <p:cxnSp>
        <p:nvCxnSpPr>
          <p:cNvPr id="1824" name="Google Shape;1824;p139"/>
          <p:cNvCxnSpPr/>
          <p:nvPr/>
        </p:nvCxnSpPr>
        <p:spPr>
          <a:xfrm rot="10800000">
            <a:off x="2533075" y="1011975"/>
            <a:ext cx="772500" cy="0"/>
          </a:xfrm>
          <a:prstGeom prst="straightConnector1">
            <a:avLst/>
          </a:prstGeom>
          <a:noFill/>
          <a:ln w="9525" cap="flat" cmpd="sng">
            <a:solidFill>
              <a:schemeClr val="dk2"/>
            </a:solidFill>
            <a:prstDash val="solid"/>
            <a:round/>
            <a:headEnd type="none" w="med" len="med"/>
            <a:tailEnd type="triangle" w="med" len="med"/>
          </a:ln>
        </p:spPr>
      </p:cxnSp>
      <p:sp>
        <p:nvSpPr>
          <p:cNvPr id="1825" name="Google Shape;1825;p139"/>
          <p:cNvSpPr txBox="1"/>
          <p:nvPr/>
        </p:nvSpPr>
        <p:spPr>
          <a:xfrm>
            <a:off x="3267300" y="821375"/>
            <a:ext cx="1762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SRI blocks SERT on dendrites</a:t>
            </a:r>
            <a:endParaRPr sz="1000"/>
          </a:p>
        </p:txBody>
      </p:sp>
      <p:sp>
        <p:nvSpPr>
          <p:cNvPr id="1826" name="Google Shape;1826;p139"/>
          <p:cNvSpPr txBox="1"/>
          <p:nvPr/>
        </p:nvSpPr>
        <p:spPr>
          <a:xfrm>
            <a:off x="6932850" y="3798125"/>
            <a:ext cx="1853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SRI blocks SERT at axon terminal</a:t>
            </a:r>
            <a:endParaRPr sz="1000"/>
          </a:p>
        </p:txBody>
      </p:sp>
      <p:cxnSp>
        <p:nvCxnSpPr>
          <p:cNvPr id="1827" name="Google Shape;1827;p139"/>
          <p:cNvCxnSpPr/>
          <p:nvPr/>
        </p:nvCxnSpPr>
        <p:spPr>
          <a:xfrm rot="10800000">
            <a:off x="6210025" y="3633150"/>
            <a:ext cx="737400" cy="294900"/>
          </a:xfrm>
          <a:prstGeom prst="straightConnector1">
            <a:avLst/>
          </a:prstGeom>
          <a:noFill/>
          <a:ln w="9525" cap="flat" cmpd="sng">
            <a:solidFill>
              <a:schemeClr val="dk2"/>
            </a:solidFill>
            <a:prstDash val="solid"/>
            <a:round/>
            <a:headEnd type="none" w="med" len="med"/>
            <a:tailEnd type="triangle" w="med" len="med"/>
          </a:ln>
        </p:spPr>
      </p:cxnSp>
      <p:sp>
        <p:nvSpPr>
          <p:cNvPr id="1828" name="Google Shape;1828;p139"/>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pic>
        <p:nvPicPr>
          <p:cNvPr id="1829" name="Google Shape;1829;p139"/>
          <p:cNvPicPr preferRelativeResize="0"/>
          <p:nvPr/>
        </p:nvPicPr>
        <p:blipFill>
          <a:blip r:embed="rId4">
            <a:alphaModFix/>
          </a:blip>
          <a:stretch>
            <a:fillRect/>
          </a:stretch>
        </p:blipFill>
        <p:spPr>
          <a:xfrm>
            <a:off x="5253875" y="0"/>
            <a:ext cx="1915200" cy="1953225"/>
          </a:xfrm>
          <a:prstGeom prst="rect">
            <a:avLst/>
          </a:prstGeom>
          <a:noFill/>
          <a:ln>
            <a:noFill/>
          </a:ln>
        </p:spPr>
      </p:pic>
      <p:sp>
        <p:nvSpPr>
          <p:cNvPr id="1830" name="Google Shape;1830;p139"/>
          <p:cNvSpPr/>
          <p:nvPr/>
        </p:nvSpPr>
        <p:spPr>
          <a:xfrm rot="-5431767">
            <a:off x="3179123" y="2129171"/>
            <a:ext cx="454519" cy="15066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31" name="Google Shape;1831;p139"/>
          <p:cNvCxnSpPr/>
          <p:nvPr/>
        </p:nvCxnSpPr>
        <p:spPr>
          <a:xfrm>
            <a:off x="1720900" y="1861900"/>
            <a:ext cx="1639800" cy="0"/>
          </a:xfrm>
          <a:prstGeom prst="straightConnector1">
            <a:avLst/>
          </a:prstGeom>
          <a:noFill/>
          <a:ln w="9525" cap="flat" cmpd="sng">
            <a:solidFill>
              <a:schemeClr val="dk2"/>
            </a:solidFill>
            <a:prstDash val="solid"/>
            <a:round/>
            <a:headEnd type="none" w="med" len="med"/>
            <a:tailEnd type="triangle" w="med" len="med"/>
          </a:ln>
        </p:spPr>
      </p:cxnSp>
      <p:sp>
        <p:nvSpPr>
          <p:cNvPr id="1832" name="Google Shape;1832;p139"/>
          <p:cNvSpPr txBox="1"/>
          <p:nvPr/>
        </p:nvSpPr>
        <p:spPr>
          <a:xfrm>
            <a:off x="3375800" y="1630800"/>
            <a:ext cx="1762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Binding to 5HT1A autoreceptors...</a:t>
            </a:r>
            <a:endParaRPr sz="1200"/>
          </a:p>
          <a:p>
            <a:pPr marL="0" lvl="0" indent="0" algn="l" rtl="0">
              <a:spcBef>
                <a:spcPts val="0"/>
              </a:spcBef>
              <a:spcAft>
                <a:spcPts val="0"/>
              </a:spcAft>
              <a:buNone/>
            </a:pPr>
            <a:r>
              <a:rPr lang="en" sz="1200"/>
              <a:t>inhibits firing</a:t>
            </a:r>
            <a:endParaRPr sz="1200"/>
          </a:p>
        </p:txBody>
      </p:sp>
      <p:sp>
        <p:nvSpPr>
          <p:cNvPr id="1833" name="Google Shape;1833;p139"/>
          <p:cNvSpPr txBox="1"/>
          <p:nvPr/>
        </p:nvSpPr>
        <p:spPr>
          <a:xfrm>
            <a:off x="3530450" y="3330775"/>
            <a:ext cx="1639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so, still low number of signals...</a:t>
            </a:r>
            <a:endParaRPr sz="1200"/>
          </a:p>
          <a:p>
            <a:pPr marL="0" lvl="0" indent="0" algn="l" rtl="0">
              <a:spcBef>
                <a:spcPts val="0"/>
              </a:spcBef>
              <a:spcAft>
                <a:spcPts val="0"/>
              </a:spcAft>
              <a:buNone/>
            </a:pPr>
            <a:r>
              <a:rPr lang="en" sz="1200"/>
              <a:t> </a:t>
            </a:r>
            <a:r>
              <a:rPr lang="en" sz="1200">
                <a:highlight>
                  <a:srgbClr val="FFFF00"/>
                </a:highlight>
              </a:rPr>
              <a:t>despite SSRI</a:t>
            </a:r>
            <a:endParaRPr sz="1000">
              <a:highlight>
                <a:srgbClr val="FFFF00"/>
              </a:highlight>
            </a:endParaRPr>
          </a:p>
        </p:txBody>
      </p:sp>
      <p:cxnSp>
        <p:nvCxnSpPr>
          <p:cNvPr id="1834" name="Google Shape;1834;p139"/>
          <p:cNvCxnSpPr/>
          <p:nvPr/>
        </p:nvCxnSpPr>
        <p:spPr>
          <a:xfrm>
            <a:off x="3729850" y="2277510"/>
            <a:ext cx="0" cy="491400"/>
          </a:xfrm>
          <a:prstGeom prst="straightConnector1">
            <a:avLst/>
          </a:prstGeom>
          <a:noFill/>
          <a:ln w="9525" cap="flat" cmpd="sng">
            <a:solidFill>
              <a:schemeClr val="dk2"/>
            </a:solidFill>
            <a:prstDash val="solid"/>
            <a:round/>
            <a:headEnd type="none" w="med" len="med"/>
            <a:tailEnd type="triangle" w="med" len="med"/>
          </a:ln>
        </p:spPr>
      </p:cxnSp>
      <p:cxnSp>
        <p:nvCxnSpPr>
          <p:cNvPr id="1835" name="Google Shape;1835;p139"/>
          <p:cNvCxnSpPr/>
          <p:nvPr/>
        </p:nvCxnSpPr>
        <p:spPr>
          <a:xfrm rot="10800000">
            <a:off x="3729850" y="2943175"/>
            <a:ext cx="0" cy="4761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839"/>
        <p:cNvGrpSpPr/>
        <p:nvPr/>
      </p:nvGrpSpPr>
      <p:grpSpPr>
        <a:xfrm>
          <a:off x="0" y="0"/>
          <a:ext cx="0" cy="0"/>
          <a:chOff x="0" y="0"/>
          <a:chExt cx="0" cy="0"/>
        </a:xfrm>
      </p:grpSpPr>
      <p:pic>
        <p:nvPicPr>
          <p:cNvPr id="1840" name="Google Shape;1840;p140"/>
          <p:cNvPicPr preferRelativeResize="0"/>
          <p:nvPr/>
        </p:nvPicPr>
        <p:blipFill rotWithShape="1">
          <a:blip r:embed="rId3">
            <a:alphaModFix/>
          </a:blip>
          <a:srcRect r="30905" b="11668"/>
          <a:stretch/>
        </p:blipFill>
        <p:spPr>
          <a:xfrm>
            <a:off x="-364893" y="-67686"/>
            <a:ext cx="7542573" cy="5066101"/>
          </a:xfrm>
          <a:prstGeom prst="rect">
            <a:avLst/>
          </a:prstGeom>
          <a:noFill/>
          <a:ln>
            <a:noFill/>
          </a:ln>
        </p:spPr>
      </p:pic>
      <p:sp>
        <p:nvSpPr>
          <p:cNvPr id="1841" name="Google Shape;1841;p140"/>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 mechanism - immediate effects</a:t>
            </a:r>
            <a:endParaRPr b="1"/>
          </a:p>
        </p:txBody>
      </p:sp>
      <p:cxnSp>
        <p:nvCxnSpPr>
          <p:cNvPr id="1842" name="Google Shape;1842;p140"/>
          <p:cNvCxnSpPr/>
          <p:nvPr/>
        </p:nvCxnSpPr>
        <p:spPr>
          <a:xfrm rot="10800000">
            <a:off x="2533075" y="1011975"/>
            <a:ext cx="772500" cy="0"/>
          </a:xfrm>
          <a:prstGeom prst="straightConnector1">
            <a:avLst/>
          </a:prstGeom>
          <a:noFill/>
          <a:ln w="9525" cap="flat" cmpd="sng">
            <a:solidFill>
              <a:schemeClr val="dk2"/>
            </a:solidFill>
            <a:prstDash val="solid"/>
            <a:round/>
            <a:headEnd type="none" w="med" len="med"/>
            <a:tailEnd type="triangle" w="med" len="med"/>
          </a:ln>
        </p:spPr>
      </p:cxnSp>
      <p:sp>
        <p:nvSpPr>
          <p:cNvPr id="1843" name="Google Shape;1843;p140"/>
          <p:cNvSpPr txBox="1"/>
          <p:nvPr/>
        </p:nvSpPr>
        <p:spPr>
          <a:xfrm>
            <a:off x="3267300" y="821375"/>
            <a:ext cx="1762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SRI blocks SERT on dendrites</a:t>
            </a:r>
            <a:endParaRPr sz="1000"/>
          </a:p>
        </p:txBody>
      </p:sp>
      <p:sp>
        <p:nvSpPr>
          <p:cNvPr id="1844" name="Google Shape;1844;p140"/>
          <p:cNvSpPr txBox="1"/>
          <p:nvPr/>
        </p:nvSpPr>
        <p:spPr>
          <a:xfrm>
            <a:off x="6932850" y="3798125"/>
            <a:ext cx="1853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SRI blocks SERT at axon terminal</a:t>
            </a:r>
            <a:endParaRPr sz="1000"/>
          </a:p>
        </p:txBody>
      </p:sp>
      <p:cxnSp>
        <p:nvCxnSpPr>
          <p:cNvPr id="1845" name="Google Shape;1845;p140"/>
          <p:cNvCxnSpPr/>
          <p:nvPr/>
        </p:nvCxnSpPr>
        <p:spPr>
          <a:xfrm rot="10800000">
            <a:off x="6210025" y="3633150"/>
            <a:ext cx="737400" cy="294900"/>
          </a:xfrm>
          <a:prstGeom prst="straightConnector1">
            <a:avLst/>
          </a:prstGeom>
          <a:noFill/>
          <a:ln w="9525" cap="flat" cmpd="sng">
            <a:solidFill>
              <a:schemeClr val="dk2"/>
            </a:solidFill>
            <a:prstDash val="solid"/>
            <a:round/>
            <a:headEnd type="none" w="med" len="med"/>
            <a:tailEnd type="triangle" w="med" len="med"/>
          </a:ln>
        </p:spPr>
      </p:cxnSp>
      <p:sp>
        <p:nvSpPr>
          <p:cNvPr id="1846" name="Google Shape;1846;p140"/>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pic>
        <p:nvPicPr>
          <p:cNvPr id="1847" name="Google Shape;1847;p140"/>
          <p:cNvPicPr preferRelativeResize="0"/>
          <p:nvPr/>
        </p:nvPicPr>
        <p:blipFill>
          <a:blip r:embed="rId4">
            <a:alphaModFix/>
          </a:blip>
          <a:stretch>
            <a:fillRect/>
          </a:stretch>
        </p:blipFill>
        <p:spPr>
          <a:xfrm>
            <a:off x="5253875" y="0"/>
            <a:ext cx="1915200" cy="1953225"/>
          </a:xfrm>
          <a:prstGeom prst="rect">
            <a:avLst/>
          </a:prstGeom>
          <a:noFill/>
          <a:ln>
            <a:noFill/>
          </a:ln>
        </p:spPr>
      </p:pic>
      <p:cxnSp>
        <p:nvCxnSpPr>
          <p:cNvPr id="1848" name="Google Shape;1848;p140"/>
          <p:cNvCxnSpPr/>
          <p:nvPr/>
        </p:nvCxnSpPr>
        <p:spPr>
          <a:xfrm>
            <a:off x="1720900" y="1861900"/>
            <a:ext cx="1639800" cy="0"/>
          </a:xfrm>
          <a:prstGeom prst="straightConnector1">
            <a:avLst/>
          </a:prstGeom>
          <a:noFill/>
          <a:ln w="9525" cap="flat" cmpd="sng">
            <a:solidFill>
              <a:schemeClr val="dk2"/>
            </a:solidFill>
            <a:prstDash val="solid"/>
            <a:round/>
            <a:headEnd type="none" w="med" len="med"/>
            <a:tailEnd type="triangle" w="med" len="med"/>
          </a:ln>
        </p:spPr>
      </p:cxnSp>
      <p:sp>
        <p:nvSpPr>
          <p:cNvPr id="1849" name="Google Shape;1849;p140"/>
          <p:cNvSpPr txBox="1"/>
          <p:nvPr/>
        </p:nvSpPr>
        <p:spPr>
          <a:xfrm>
            <a:off x="3375800" y="1630800"/>
            <a:ext cx="1762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Binding to 5HT1A autoreceptors...</a:t>
            </a:r>
            <a:endParaRPr sz="1200"/>
          </a:p>
          <a:p>
            <a:pPr marL="0" lvl="0" indent="0" algn="l" rtl="0">
              <a:spcBef>
                <a:spcPts val="0"/>
              </a:spcBef>
              <a:spcAft>
                <a:spcPts val="0"/>
              </a:spcAft>
              <a:buNone/>
            </a:pPr>
            <a:r>
              <a:rPr lang="en" sz="1200"/>
              <a:t>inhibits firing</a:t>
            </a:r>
            <a:endParaRPr sz="1200"/>
          </a:p>
        </p:txBody>
      </p:sp>
      <p:sp>
        <p:nvSpPr>
          <p:cNvPr id="1850" name="Google Shape;1850;p140"/>
          <p:cNvSpPr txBox="1"/>
          <p:nvPr/>
        </p:nvSpPr>
        <p:spPr>
          <a:xfrm>
            <a:off x="3530450" y="3330775"/>
            <a:ext cx="1639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so, still low number of signals...</a:t>
            </a:r>
            <a:endParaRPr sz="1200"/>
          </a:p>
          <a:p>
            <a:pPr marL="0" lvl="0" indent="0" algn="l" rtl="0">
              <a:spcBef>
                <a:spcPts val="0"/>
              </a:spcBef>
              <a:spcAft>
                <a:spcPts val="0"/>
              </a:spcAft>
              <a:buNone/>
            </a:pPr>
            <a:r>
              <a:rPr lang="en" sz="1200"/>
              <a:t> despite SSRI</a:t>
            </a:r>
            <a:endParaRPr sz="1000"/>
          </a:p>
        </p:txBody>
      </p:sp>
      <p:cxnSp>
        <p:nvCxnSpPr>
          <p:cNvPr id="1851" name="Google Shape;1851;p140"/>
          <p:cNvCxnSpPr/>
          <p:nvPr/>
        </p:nvCxnSpPr>
        <p:spPr>
          <a:xfrm>
            <a:off x="3729850" y="2277510"/>
            <a:ext cx="0" cy="491400"/>
          </a:xfrm>
          <a:prstGeom prst="straightConnector1">
            <a:avLst/>
          </a:prstGeom>
          <a:noFill/>
          <a:ln w="9525" cap="flat" cmpd="sng">
            <a:solidFill>
              <a:schemeClr val="dk2"/>
            </a:solidFill>
            <a:prstDash val="solid"/>
            <a:round/>
            <a:headEnd type="none" w="med" len="med"/>
            <a:tailEnd type="triangle" w="med" len="med"/>
          </a:ln>
        </p:spPr>
      </p:cxnSp>
      <p:cxnSp>
        <p:nvCxnSpPr>
          <p:cNvPr id="1852" name="Google Shape;1852;p140"/>
          <p:cNvCxnSpPr/>
          <p:nvPr/>
        </p:nvCxnSpPr>
        <p:spPr>
          <a:xfrm rot="10800000">
            <a:off x="3729850" y="2943175"/>
            <a:ext cx="0" cy="476100"/>
          </a:xfrm>
          <a:prstGeom prst="straightConnector1">
            <a:avLst/>
          </a:prstGeom>
          <a:noFill/>
          <a:ln w="9525" cap="flat" cmpd="sng">
            <a:solidFill>
              <a:schemeClr val="dk2"/>
            </a:solidFill>
            <a:prstDash val="solid"/>
            <a:round/>
            <a:headEnd type="none" w="med" len="med"/>
            <a:tailEnd type="triangle" w="med" len="med"/>
          </a:ln>
        </p:spPr>
      </p:cxnSp>
      <p:sp>
        <p:nvSpPr>
          <p:cNvPr id="1853" name="Google Shape;1853;p140"/>
          <p:cNvSpPr txBox="1"/>
          <p:nvPr/>
        </p:nvSpPr>
        <p:spPr>
          <a:xfrm>
            <a:off x="7247950" y="2894275"/>
            <a:ext cx="1144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highlight>
                  <a:srgbClr val="FFFF00"/>
                </a:highlight>
              </a:rPr>
              <a:t>so, not much more 5HT in axon terminal</a:t>
            </a:r>
            <a:endParaRPr sz="1000">
              <a:highlight>
                <a:srgbClr val="FFFF00"/>
              </a:highlight>
            </a:endParaRPr>
          </a:p>
        </p:txBody>
      </p:sp>
      <p:cxnSp>
        <p:nvCxnSpPr>
          <p:cNvPr id="1854" name="Google Shape;1854;p140"/>
          <p:cNvCxnSpPr/>
          <p:nvPr/>
        </p:nvCxnSpPr>
        <p:spPr>
          <a:xfrm rot="10800000">
            <a:off x="6370150" y="3055400"/>
            <a:ext cx="877800" cy="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p24"/>
          <p:cNvPicPr preferRelativeResize="0"/>
          <p:nvPr/>
        </p:nvPicPr>
        <p:blipFill>
          <a:blip r:embed="rId3">
            <a:alphaModFix/>
          </a:blip>
          <a:stretch>
            <a:fillRect/>
          </a:stretch>
        </p:blipFill>
        <p:spPr>
          <a:xfrm>
            <a:off x="2187000" y="1073225"/>
            <a:ext cx="4040275" cy="3600250"/>
          </a:xfrm>
          <a:prstGeom prst="rect">
            <a:avLst/>
          </a:prstGeom>
          <a:noFill/>
          <a:ln>
            <a:noFill/>
          </a:ln>
        </p:spPr>
      </p:pic>
      <p:sp>
        <p:nvSpPr>
          <p:cNvPr id="177" name="Google Shape;177;p24"/>
          <p:cNvSpPr txBox="1"/>
          <p:nvPr/>
        </p:nvSpPr>
        <p:spPr>
          <a:xfrm>
            <a:off x="3673075" y="1001750"/>
            <a:ext cx="279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neurotransmitter</a:t>
            </a:r>
            <a:endParaRPr>
              <a:solidFill>
                <a:schemeClr val="lt1"/>
              </a:solidFill>
            </a:endParaRPr>
          </a:p>
        </p:txBody>
      </p:sp>
      <p:sp>
        <p:nvSpPr>
          <p:cNvPr id="178" name="Google Shape;178;p24"/>
          <p:cNvSpPr txBox="1"/>
          <p:nvPr/>
        </p:nvSpPr>
        <p:spPr>
          <a:xfrm>
            <a:off x="4025800" y="1748000"/>
            <a:ext cx="279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receptor</a:t>
            </a:r>
            <a:endParaRPr>
              <a:solidFill>
                <a:schemeClr val="lt1"/>
              </a:solidFill>
            </a:endParaRPr>
          </a:p>
        </p:txBody>
      </p:sp>
      <p:sp>
        <p:nvSpPr>
          <p:cNvPr id="179" name="Google Shape;179;p24"/>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
        <p:nvSpPr>
          <p:cNvPr id="180" name="Google Shape;180;p24"/>
          <p:cNvSpPr txBox="1"/>
          <p:nvPr/>
        </p:nvSpPr>
        <p:spPr>
          <a:xfrm>
            <a:off x="193175" y="626425"/>
            <a:ext cx="2875800" cy="106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solidFill>
                  <a:schemeClr val="dk1"/>
                </a:solidFill>
              </a:rPr>
              <a:t>Binding can start a signal transduction cascade</a:t>
            </a:r>
            <a:endParaRPr sz="2100" b="1"/>
          </a:p>
        </p:txBody>
      </p:sp>
      <p:cxnSp>
        <p:nvCxnSpPr>
          <p:cNvPr id="181" name="Google Shape;181;p24"/>
          <p:cNvCxnSpPr/>
          <p:nvPr/>
        </p:nvCxnSpPr>
        <p:spPr>
          <a:xfrm flipH="1">
            <a:off x="4800650" y="843950"/>
            <a:ext cx="1780800" cy="558000"/>
          </a:xfrm>
          <a:prstGeom prst="straightConnector1">
            <a:avLst/>
          </a:prstGeom>
          <a:noFill/>
          <a:ln w="38100" cap="flat" cmpd="sng">
            <a:solidFill>
              <a:srgbClr val="FF0000"/>
            </a:solidFill>
            <a:prstDash val="solid"/>
            <a:round/>
            <a:headEnd type="none" w="med" len="med"/>
            <a:tailEnd type="triangle" w="med" len="med"/>
          </a:ln>
        </p:spPr>
      </p:cxnSp>
      <p:sp>
        <p:nvSpPr>
          <p:cNvPr id="182" name="Google Shape;182;p24"/>
          <p:cNvSpPr txBox="1"/>
          <p:nvPr/>
        </p:nvSpPr>
        <p:spPr>
          <a:xfrm>
            <a:off x="6581450" y="683725"/>
            <a:ext cx="219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00"/>
                </a:solidFill>
              </a:rPr>
              <a:t>e.g., serotonin</a:t>
            </a:r>
            <a:endParaRPr>
              <a:solidFill>
                <a:srgbClr val="FF0000"/>
              </a:solidFill>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858"/>
        <p:cNvGrpSpPr/>
        <p:nvPr/>
      </p:nvGrpSpPr>
      <p:grpSpPr>
        <a:xfrm>
          <a:off x="0" y="0"/>
          <a:ext cx="0" cy="0"/>
          <a:chOff x="0" y="0"/>
          <a:chExt cx="0" cy="0"/>
        </a:xfrm>
      </p:grpSpPr>
      <p:pic>
        <p:nvPicPr>
          <p:cNvPr id="1859" name="Google Shape;1859;p141"/>
          <p:cNvPicPr preferRelativeResize="0"/>
          <p:nvPr/>
        </p:nvPicPr>
        <p:blipFill rotWithShape="1">
          <a:blip r:embed="rId3">
            <a:alphaModFix/>
          </a:blip>
          <a:srcRect r="29878" b="6855"/>
          <a:stretch/>
        </p:blipFill>
        <p:spPr>
          <a:xfrm>
            <a:off x="-413410" y="187279"/>
            <a:ext cx="7845224" cy="4818124"/>
          </a:xfrm>
          <a:prstGeom prst="rect">
            <a:avLst/>
          </a:prstGeom>
          <a:noFill/>
          <a:ln>
            <a:noFill/>
          </a:ln>
        </p:spPr>
      </p:pic>
      <p:sp>
        <p:nvSpPr>
          <p:cNvPr id="1860" name="Google Shape;1860;p141"/>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 mechanism - delayed effects</a:t>
            </a:r>
            <a:endParaRPr b="1"/>
          </a:p>
        </p:txBody>
      </p:sp>
      <p:sp>
        <p:nvSpPr>
          <p:cNvPr id="1861" name="Google Shape;1861;p141"/>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865"/>
        <p:cNvGrpSpPr/>
        <p:nvPr/>
      </p:nvGrpSpPr>
      <p:grpSpPr>
        <a:xfrm>
          <a:off x="0" y="0"/>
          <a:ext cx="0" cy="0"/>
          <a:chOff x="0" y="0"/>
          <a:chExt cx="0" cy="0"/>
        </a:xfrm>
      </p:grpSpPr>
      <p:pic>
        <p:nvPicPr>
          <p:cNvPr id="1866" name="Google Shape;1866;p142"/>
          <p:cNvPicPr preferRelativeResize="0"/>
          <p:nvPr/>
        </p:nvPicPr>
        <p:blipFill rotWithShape="1">
          <a:blip r:embed="rId3">
            <a:alphaModFix/>
          </a:blip>
          <a:srcRect r="30905" b="11668"/>
          <a:stretch/>
        </p:blipFill>
        <p:spPr>
          <a:xfrm>
            <a:off x="-357587" y="-74993"/>
            <a:ext cx="7542573" cy="5066101"/>
          </a:xfrm>
          <a:prstGeom prst="rect">
            <a:avLst/>
          </a:prstGeom>
          <a:noFill/>
          <a:ln>
            <a:noFill/>
          </a:ln>
        </p:spPr>
      </p:pic>
      <p:sp>
        <p:nvSpPr>
          <p:cNvPr id="1867" name="Google Shape;1867;p142"/>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 mechanism - immediate effects</a:t>
            </a:r>
            <a:endParaRPr b="1"/>
          </a:p>
        </p:txBody>
      </p:sp>
      <p:pic>
        <p:nvPicPr>
          <p:cNvPr id="1868" name="Google Shape;1868;p142"/>
          <p:cNvPicPr preferRelativeResize="0"/>
          <p:nvPr/>
        </p:nvPicPr>
        <p:blipFill>
          <a:blip r:embed="rId4">
            <a:alphaModFix/>
          </a:blip>
          <a:stretch>
            <a:fillRect/>
          </a:stretch>
        </p:blipFill>
        <p:spPr>
          <a:xfrm>
            <a:off x="5253875" y="0"/>
            <a:ext cx="1915200" cy="1953225"/>
          </a:xfrm>
          <a:prstGeom prst="rect">
            <a:avLst/>
          </a:prstGeom>
          <a:noFill/>
          <a:ln>
            <a:noFill/>
          </a:ln>
        </p:spPr>
      </p:pic>
      <p:sp>
        <p:nvSpPr>
          <p:cNvPr id="1869" name="Google Shape;1869;p142"/>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873"/>
        <p:cNvGrpSpPr/>
        <p:nvPr/>
      </p:nvGrpSpPr>
      <p:grpSpPr>
        <a:xfrm>
          <a:off x="0" y="0"/>
          <a:ext cx="0" cy="0"/>
          <a:chOff x="0" y="0"/>
          <a:chExt cx="0" cy="0"/>
        </a:xfrm>
      </p:grpSpPr>
      <p:pic>
        <p:nvPicPr>
          <p:cNvPr id="1874" name="Google Shape;1874;p143"/>
          <p:cNvPicPr preferRelativeResize="0"/>
          <p:nvPr/>
        </p:nvPicPr>
        <p:blipFill rotWithShape="1">
          <a:blip r:embed="rId3">
            <a:alphaModFix/>
          </a:blip>
          <a:srcRect r="29878" b="6855"/>
          <a:stretch/>
        </p:blipFill>
        <p:spPr>
          <a:xfrm>
            <a:off x="-413410" y="187279"/>
            <a:ext cx="7845224" cy="4818124"/>
          </a:xfrm>
          <a:prstGeom prst="rect">
            <a:avLst/>
          </a:prstGeom>
          <a:noFill/>
          <a:ln>
            <a:noFill/>
          </a:ln>
        </p:spPr>
      </p:pic>
      <p:sp>
        <p:nvSpPr>
          <p:cNvPr id="1875" name="Google Shape;1875;p143"/>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 mechanism - delayed effects</a:t>
            </a:r>
            <a:endParaRPr b="1"/>
          </a:p>
        </p:txBody>
      </p:sp>
      <p:sp>
        <p:nvSpPr>
          <p:cNvPr id="1876" name="Google Shape;1876;p143"/>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880"/>
        <p:cNvGrpSpPr/>
        <p:nvPr/>
      </p:nvGrpSpPr>
      <p:grpSpPr>
        <a:xfrm>
          <a:off x="0" y="0"/>
          <a:ext cx="0" cy="0"/>
          <a:chOff x="0" y="0"/>
          <a:chExt cx="0" cy="0"/>
        </a:xfrm>
      </p:grpSpPr>
      <p:pic>
        <p:nvPicPr>
          <p:cNvPr id="1881" name="Google Shape;1881;p144"/>
          <p:cNvPicPr preferRelativeResize="0"/>
          <p:nvPr/>
        </p:nvPicPr>
        <p:blipFill rotWithShape="1">
          <a:blip r:embed="rId3">
            <a:alphaModFix/>
          </a:blip>
          <a:srcRect r="30905" b="11668"/>
          <a:stretch/>
        </p:blipFill>
        <p:spPr>
          <a:xfrm>
            <a:off x="-357587" y="-74993"/>
            <a:ext cx="7542573" cy="5066101"/>
          </a:xfrm>
          <a:prstGeom prst="rect">
            <a:avLst/>
          </a:prstGeom>
          <a:noFill/>
          <a:ln>
            <a:noFill/>
          </a:ln>
        </p:spPr>
      </p:pic>
      <p:sp>
        <p:nvSpPr>
          <p:cNvPr id="1882" name="Google Shape;1882;p144"/>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 mechanism - immediate effects</a:t>
            </a:r>
            <a:endParaRPr b="1"/>
          </a:p>
        </p:txBody>
      </p:sp>
      <p:pic>
        <p:nvPicPr>
          <p:cNvPr id="1883" name="Google Shape;1883;p144"/>
          <p:cNvPicPr preferRelativeResize="0"/>
          <p:nvPr/>
        </p:nvPicPr>
        <p:blipFill>
          <a:blip r:embed="rId4">
            <a:alphaModFix/>
          </a:blip>
          <a:stretch>
            <a:fillRect/>
          </a:stretch>
        </p:blipFill>
        <p:spPr>
          <a:xfrm>
            <a:off x="5253875" y="0"/>
            <a:ext cx="1915200" cy="1953225"/>
          </a:xfrm>
          <a:prstGeom prst="rect">
            <a:avLst/>
          </a:prstGeom>
          <a:noFill/>
          <a:ln>
            <a:noFill/>
          </a:ln>
        </p:spPr>
      </p:pic>
      <p:sp>
        <p:nvSpPr>
          <p:cNvPr id="1884" name="Google Shape;1884;p144"/>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888"/>
        <p:cNvGrpSpPr/>
        <p:nvPr/>
      </p:nvGrpSpPr>
      <p:grpSpPr>
        <a:xfrm>
          <a:off x="0" y="0"/>
          <a:ext cx="0" cy="0"/>
          <a:chOff x="0" y="0"/>
          <a:chExt cx="0" cy="0"/>
        </a:xfrm>
      </p:grpSpPr>
      <p:pic>
        <p:nvPicPr>
          <p:cNvPr id="1889" name="Google Shape;1889;p145"/>
          <p:cNvPicPr preferRelativeResize="0"/>
          <p:nvPr/>
        </p:nvPicPr>
        <p:blipFill rotWithShape="1">
          <a:blip r:embed="rId3">
            <a:alphaModFix/>
          </a:blip>
          <a:srcRect r="29878" b="6855"/>
          <a:stretch/>
        </p:blipFill>
        <p:spPr>
          <a:xfrm>
            <a:off x="-413410" y="187279"/>
            <a:ext cx="7845224" cy="4818124"/>
          </a:xfrm>
          <a:prstGeom prst="rect">
            <a:avLst/>
          </a:prstGeom>
          <a:noFill/>
          <a:ln>
            <a:noFill/>
          </a:ln>
        </p:spPr>
      </p:pic>
      <p:sp>
        <p:nvSpPr>
          <p:cNvPr id="1890" name="Google Shape;1890;p145"/>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 mechanism - delayed effects</a:t>
            </a:r>
            <a:endParaRPr b="1"/>
          </a:p>
        </p:txBody>
      </p:sp>
      <p:sp>
        <p:nvSpPr>
          <p:cNvPr id="1891" name="Google Shape;1891;p145"/>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895"/>
        <p:cNvGrpSpPr/>
        <p:nvPr/>
      </p:nvGrpSpPr>
      <p:grpSpPr>
        <a:xfrm>
          <a:off x="0" y="0"/>
          <a:ext cx="0" cy="0"/>
          <a:chOff x="0" y="0"/>
          <a:chExt cx="0" cy="0"/>
        </a:xfrm>
      </p:grpSpPr>
      <p:pic>
        <p:nvPicPr>
          <p:cNvPr id="1896" name="Google Shape;1896;p146"/>
          <p:cNvPicPr preferRelativeResize="0"/>
          <p:nvPr/>
        </p:nvPicPr>
        <p:blipFill rotWithShape="1">
          <a:blip r:embed="rId3">
            <a:alphaModFix/>
          </a:blip>
          <a:srcRect r="30905" b="11668"/>
          <a:stretch/>
        </p:blipFill>
        <p:spPr>
          <a:xfrm>
            <a:off x="-357587" y="-74993"/>
            <a:ext cx="7542573" cy="5066101"/>
          </a:xfrm>
          <a:prstGeom prst="rect">
            <a:avLst/>
          </a:prstGeom>
          <a:noFill/>
          <a:ln>
            <a:noFill/>
          </a:ln>
        </p:spPr>
      </p:pic>
      <p:sp>
        <p:nvSpPr>
          <p:cNvPr id="1897" name="Google Shape;1897;p146"/>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 mechanism - immediate effects</a:t>
            </a:r>
            <a:endParaRPr b="1"/>
          </a:p>
        </p:txBody>
      </p:sp>
      <p:pic>
        <p:nvPicPr>
          <p:cNvPr id="1898" name="Google Shape;1898;p146"/>
          <p:cNvPicPr preferRelativeResize="0"/>
          <p:nvPr/>
        </p:nvPicPr>
        <p:blipFill>
          <a:blip r:embed="rId4">
            <a:alphaModFix/>
          </a:blip>
          <a:stretch>
            <a:fillRect/>
          </a:stretch>
        </p:blipFill>
        <p:spPr>
          <a:xfrm>
            <a:off x="5253875" y="0"/>
            <a:ext cx="1915200" cy="1953225"/>
          </a:xfrm>
          <a:prstGeom prst="rect">
            <a:avLst/>
          </a:prstGeom>
          <a:noFill/>
          <a:ln>
            <a:noFill/>
          </a:ln>
        </p:spPr>
      </p:pic>
      <p:sp>
        <p:nvSpPr>
          <p:cNvPr id="1899" name="Google Shape;1899;p146"/>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903"/>
        <p:cNvGrpSpPr/>
        <p:nvPr/>
      </p:nvGrpSpPr>
      <p:grpSpPr>
        <a:xfrm>
          <a:off x="0" y="0"/>
          <a:ext cx="0" cy="0"/>
          <a:chOff x="0" y="0"/>
          <a:chExt cx="0" cy="0"/>
        </a:xfrm>
      </p:grpSpPr>
      <p:pic>
        <p:nvPicPr>
          <p:cNvPr id="1904" name="Google Shape;1904;p147"/>
          <p:cNvPicPr preferRelativeResize="0"/>
          <p:nvPr/>
        </p:nvPicPr>
        <p:blipFill rotWithShape="1">
          <a:blip r:embed="rId3">
            <a:alphaModFix/>
          </a:blip>
          <a:srcRect r="29878" b="6855"/>
          <a:stretch/>
        </p:blipFill>
        <p:spPr>
          <a:xfrm>
            <a:off x="-413410" y="187279"/>
            <a:ext cx="7845224" cy="4818124"/>
          </a:xfrm>
          <a:prstGeom prst="rect">
            <a:avLst/>
          </a:prstGeom>
          <a:noFill/>
          <a:ln>
            <a:noFill/>
          </a:ln>
        </p:spPr>
      </p:pic>
      <p:sp>
        <p:nvSpPr>
          <p:cNvPr id="1905" name="Google Shape;1905;p147"/>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 mechanism - delayed effects</a:t>
            </a:r>
            <a:endParaRPr b="1"/>
          </a:p>
        </p:txBody>
      </p:sp>
      <p:sp>
        <p:nvSpPr>
          <p:cNvPr id="1906" name="Google Shape;1906;p147"/>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910"/>
        <p:cNvGrpSpPr/>
        <p:nvPr/>
      </p:nvGrpSpPr>
      <p:grpSpPr>
        <a:xfrm>
          <a:off x="0" y="0"/>
          <a:ext cx="0" cy="0"/>
          <a:chOff x="0" y="0"/>
          <a:chExt cx="0" cy="0"/>
        </a:xfrm>
      </p:grpSpPr>
      <p:pic>
        <p:nvPicPr>
          <p:cNvPr id="1911" name="Google Shape;1911;p148"/>
          <p:cNvPicPr preferRelativeResize="0"/>
          <p:nvPr/>
        </p:nvPicPr>
        <p:blipFill rotWithShape="1">
          <a:blip r:embed="rId3">
            <a:alphaModFix/>
          </a:blip>
          <a:srcRect r="30905" b="11668"/>
          <a:stretch/>
        </p:blipFill>
        <p:spPr>
          <a:xfrm>
            <a:off x="-357587" y="-74993"/>
            <a:ext cx="7542573" cy="5066101"/>
          </a:xfrm>
          <a:prstGeom prst="rect">
            <a:avLst/>
          </a:prstGeom>
          <a:noFill/>
          <a:ln>
            <a:noFill/>
          </a:ln>
        </p:spPr>
      </p:pic>
      <p:sp>
        <p:nvSpPr>
          <p:cNvPr id="1912" name="Google Shape;1912;p148"/>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 mechanism - immediate effects</a:t>
            </a:r>
            <a:endParaRPr b="1"/>
          </a:p>
        </p:txBody>
      </p:sp>
      <p:pic>
        <p:nvPicPr>
          <p:cNvPr id="1913" name="Google Shape;1913;p148"/>
          <p:cNvPicPr preferRelativeResize="0"/>
          <p:nvPr/>
        </p:nvPicPr>
        <p:blipFill>
          <a:blip r:embed="rId4">
            <a:alphaModFix/>
          </a:blip>
          <a:stretch>
            <a:fillRect/>
          </a:stretch>
        </p:blipFill>
        <p:spPr>
          <a:xfrm>
            <a:off x="5253875" y="0"/>
            <a:ext cx="1915200" cy="1953225"/>
          </a:xfrm>
          <a:prstGeom prst="rect">
            <a:avLst/>
          </a:prstGeom>
          <a:noFill/>
          <a:ln>
            <a:noFill/>
          </a:ln>
        </p:spPr>
      </p:pic>
      <p:sp>
        <p:nvSpPr>
          <p:cNvPr id="1914" name="Google Shape;1914;p148"/>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918"/>
        <p:cNvGrpSpPr/>
        <p:nvPr/>
      </p:nvGrpSpPr>
      <p:grpSpPr>
        <a:xfrm>
          <a:off x="0" y="0"/>
          <a:ext cx="0" cy="0"/>
          <a:chOff x="0" y="0"/>
          <a:chExt cx="0" cy="0"/>
        </a:xfrm>
      </p:grpSpPr>
      <p:pic>
        <p:nvPicPr>
          <p:cNvPr id="1919" name="Google Shape;1919;p149"/>
          <p:cNvPicPr preferRelativeResize="0"/>
          <p:nvPr/>
        </p:nvPicPr>
        <p:blipFill rotWithShape="1">
          <a:blip r:embed="rId3">
            <a:alphaModFix/>
          </a:blip>
          <a:srcRect r="29878" b="6855"/>
          <a:stretch/>
        </p:blipFill>
        <p:spPr>
          <a:xfrm>
            <a:off x="-413410" y="187279"/>
            <a:ext cx="7845224" cy="4818124"/>
          </a:xfrm>
          <a:prstGeom prst="rect">
            <a:avLst/>
          </a:prstGeom>
          <a:noFill/>
          <a:ln>
            <a:noFill/>
          </a:ln>
        </p:spPr>
      </p:pic>
      <p:sp>
        <p:nvSpPr>
          <p:cNvPr id="1920" name="Google Shape;1920;p149"/>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 mechanism - delayed effects</a:t>
            </a:r>
            <a:endParaRPr b="1"/>
          </a:p>
        </p:txBody>
      </p:sp>
      <p:sp>
        <p:nvSpPr>
          <p:cNvPr id="1921" name="Google Shape;1921;p149"/>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pic>
        <p:nvPicPr>
          <p:cNvPr id="1926" name="Google Shape;1926;p150"/>
          <p:cNvPicPr preferRelativeResize="0"/>
          <p:nvPr/>
        </p:nvPicPr>
        <p:blipFill rotWithShape="1">
          <a:blip r:embed="rId3">
            <a:alphaModFix/>
          </a:blip>
          <a:srcRect r="29878" b="6855"/>
          <a:stretch/>
        </p:blipFill>
        <p:spPr>
          <a:xfrm>
            <a:off x="-413410" y="187279"/>
            <a:ext cx="7845224" cy="4818124"/>
          </a:xfrm>
          <a:prstGeom prst="rect">
            <a:avLst/>
          </a:prstGeom>
          <a:noFill/>
          <a:ln>
            <a:noFill/>
          </a:ln>
        </p:spPr>
      </p:pic>
      <p:sp>
        <p:nvSpPr>
          <p:cNvPr id="1927" name="Google Shape;1927;p150"/>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 mechanism - delayed effects</a:t>
            </a:r>
            <a:endParaRPr b="1"/>
          </a:p>
        </p:txBody>
      </p:sp>
      <p:sp>
        <p:nvSpPr>
          <p:cNvPr id="1928" name="Google Shape;1928;p150"/>
          <p:cNvSpPr txBox="1"/>
          <p:nvPr/>
        </p:nvSpPr>
        <p:spPr>
          <a:xfrm>
            <a:off x="2895050" y="1022575"/>
            <a:ext cx="1762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highlight>
                  <a:srgbClr val="FFFF00"/>
                </a:highlight>
              </a:rPr>
              <a:t>5HT1A autoreceptors downregulate</a:t>
            </a:r>
            <a:r>
              <a:rPr lang="en" sz="1200"/>
              <a:t> </a:t>
            </a:r>
            <a:endParaRPr sz="1200"/>
          </a:p>
          <a:p>
            <a:pPr marL="0" lvl="0" indent="0" algn="l" rtl="0">
              <a:spcBef>
                <a:spcPts val="0"/>
              </a:spcBef>
              <a:spcAft>
                <a:spcPts val="0"/>
              </a:spcAft>
              <a:buNone/>
            </a:pPr>
            <a:r>
              <a:rPr lang="en" sz="800"/>
              <a:t>(due to increased 5HT)</a:t>
            </a:r>
            <a:endParaRPr sz="600"/>
          </a:p>
        </p:txBody>
      </p:sp>
      <p:sp>
        <p:nvSpPr>
          <p:cNvPr id="1929" name="Google Shape;1929;p150"/>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sp>
        <p:nvSpPr>
          <p:cNvPr id="1930" name="Google Shape;1930;p150"/>
          <p:cNvSpPr/>
          <p:nvPr/>
        </p:nvSpPr>
        <p:spPr>
          <a:xfrm rot="1163717">
            <a:off x="904590" y="884209"/>
            <a:ext cx="724516" cy="1963008"/>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25"/>
          <p:cNvPicPr preferRelativeResize="0"/>
          <p:nvPr/>
        </p:nvPicPr>
        <p:blipFill rotWithShape="1">
          <a:blip r:embed="rId3">
            <a:alphaModFix/>
          </a:blip>
          <a:srcRect r="55007"/>
          <a:stretch/>
        </p:blipFill>
        <p:spPr>
          <a:xfrm>
            <a:off x="2959845" y="1083929"/>
            <a:ext cx="3579749" cy="4411026"/>
          </a:xfrm>
          <a:prstGeom prst="rect">
            <a:avLst/>
          </a:prstGeom>
          <a:noFill/>
          <a:ln>
            <a:noFill/>
          </a:ln>
        </p:spPr>
      </p:pic>
      <p:sp>
        <p:nvSpPr>
          <p:cNvPr id="188" name="Google Shape;188;p25"/>
          <p:cNvSpPr txBox="1"/>
          <p:nvPr/>
        </p:nvSpPr>
        <p:spPr>
          <a:xfrm>
            <a:off x="193175" y="93025"/>
            <a:ext cx="2890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600" b="1"/>
          </a:p>
        </p:txBody>
      </p:sp>
      <p:sp>
        <p:nvSpPr>
          <p:cNvPr id="189" name="Google Shape;189;p25"/>
          <p:cNvSpPr txBox="1"/>
          <p:nvPr/>
        </p:nvSpPr>
        <p:spPr>
          <a:xfrm>
            <a:off x="3673075" y="1001750"/>
            <a:ext cx="279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neurotransmitter</a:t>
            </a:r>
            <a:endParaRPr>
              <a:solidFill>
                <a:schemeClr val="lt1"/>
              </a:solidFill>
            </a:endParaRPr>
          </a:p>
        </p:txBody>
      </p:sp>
      <p:sp>
        <p:nvSpPr>
          <p:cNvPr id="190" name="Google Shape;190;p25"/>
          <p:cNvSpPr txBox="1"/>
          <p:nvPr/>
        </p:nvSpPr>
        <p:spPr>
          <a:xfrm>
            <a:off x="5037125" y="2323875"/>
            <a:ext cx="279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receptor</a:t>
            </a:r>
            <a:endParaRPr>
              <a:solidFill>
                <a:schemeClr val="lt1"/>
              </a:solidFill>
            </a:endParaRPr>
          </a:p>
        </p:txBody>
      </p:sp>
      <p:sp>
        <p:nvSpPr>
          <p:cNvPr id="191" name="Google Shape;191;p25"/>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
        <p:nvSpPr>
          <p:cNvPr id="192" name="Google Shape;192;p25"/>
          <p:cNvSpPr txBox="1"/>
          <p:nvPr/>
        </p:nvSpPr>
        <p:spPr>
          <a:xfrm>
            <a:off x="193175" y="626425"/>
            <a:ext cx="2875800" cy="106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solidFill>
                  <a:schemeClr val="dk1"/>
                </a:solidFill>
              </a:rPr>
              <a:t>Most serotonin receptors are linked to G-proteins</a:t>
            </a:r>
            <a:endParaRPr sz="2100" b="1"/>
          </a:p>
        </p:txBody>
      </p:sp>
      <p:sp>
        <p:nvSpPr>
          <p:cNvPr id="193" name="Google Shape;193;p25"/>
          <p:cNvSpPr txBox="1"/>
          <p:nvPr/>
        </p:nvSpPr>
        <p:spPr>
          <a:xfrm>
            <a:off x="4025800" y="1748000"/>
            <a:ext cx="279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receptor</a:t>
            </a:r>
            <a:endParaRPr>
              <a:solidFill>
                <a:schemeClr val="lt1"/>
              </a:solidFill>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934"/>
        <p:cNvGrpSpPr/>
        <p:nvPr/>
      </p:nvGrpSpPr>
      <p:grpSpPr>
        <a:xfrm>
          <a:off x="0" y="0"/>
          <a:ext cx="0" cy="0"/>
          <a:chOff x="0" y="0"/>
          <a:chExt cx="0" cy="0"/>
        </a:xfrm>
      </p:grpSpPr>
      <p:pic>
        <p:nvPicPr>
          <p:cNvPr id="1935" name="Google Shape;1935;p151"/>
          <p:cNvPicPr preferRelativeResize="0"/>
          <p:nvPr/>
        </p:nvPicPr>
        <p:blipFill rotWithShape="1">
          <a:blip r:embed="rId3">
            <a:alphaModFix/>
          </a:blip>
          <a:srcRect r="29878" b="6855"/>
          <a:stretch/>
        </p:blipFill>
        <p:spPr>
          <a:xfrm>
            <a:off x="-413410" y="187279"/>
            <a:ext cx="7845224" cy="4818124"/>
          </a:xfrm>
          <a:prstGeom prst="rect">
            <a:avLst/>
          </a:prstGeom>
          <a:noFill/>
          <a:ln>
            <a:noFill/>
          </a:ln>
        </p:spPr>
      </p:pic>
      <p:sp>
        <p:nvSpPr>
          <p:cNvPr id="1936" name="Google Shape;1936;p151"/>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 mechanism - delayed effects</a:t>
            </a:r>
            <a:endParaRPr b="1"/>
          </a:p>
        </p:txBody>
      </p:sp>
      <p:sp>
        <p:nvSpPr>
          <p:cNvPr id="1937" name="Google Shape;1937;p151"/>
          <p:cNvSpPr txBox="1"/>
          <p:nvPr/>
        </p:nvSpPr>
        <p:spPr>
          <a:xfrm>
            <a:off x="2895050" y="1022575"/>
            <a:ext cx="1762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5HT1A autoreceptors downregulate </a:t>
            </a:r>
            <a:endParaRPr sz="1200"/>
          </a:p>
          <a:p>
            <a:pPr marL="0" lvl="0" indent="0" algn="l" rtl="0">
              <a:spcBef>
                <a:spcPts val="0"/>
              </a:spcBef>
              <a:spcAft>
                <a:spcPts val="0"/>
              </a:spcAft>
              <a:buNone/>
            </a:pPr>
            <a:r>
              <a:rPr lang="en" sz="800"/>
              <a:t>(due to increased 5HT)</a:t>
            </a:r>
            <a:endParaRPr sz="600"/>
          </a:p>
        </p:txBody>
      </p:sp>
      <p:sp>
        <p:nvSpPr>
          <p:cNvPr id="1938" name="Google Shape;1938;p151"/>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pic>
        <p:nvPicPr>
          <p:cNvPr id="1939" name="Google Shape;1939;p151"/>
          <p:cNvPicPr preferRelativeResize="0"/>
          <p:nvPr/>
        </p:nvPicPr>
        <p:blipFill>
          <a:blip r:embed="rId4">
            <a:alphaModFix/>
          </a:blip>
          <a:stretch>
            <a:fillRect/>
          </a:stretch>
        </p:blipFill>
        <p:spPr>
          <a:xfrm>
            <a:off x="2077745" y="2892420"/>
            <a:ext cx="683600" cy="89825"/>
          </a:xfrm>
          <a:prstGeom prst="rect">
            <a:avLst/>
          </a:prstGeom>
          <a:noFill/>
          <a:ln>
            <a:noFill/>
          </a:ln>
        </p:spPr>
      </p:pic>
      <p:cxnSp>
        <p:nvCxnSpPr>
          <p:cNvPr id="1940" name="Google Shape;1940;p151"/>
          <p:cNvCxnSpPr/>
          <p:nvPr/>
        </p:nvCxnSpPr>
        <p:spPr>
          <a:xfrm rot="10800000">
            <a:off x="3577450" y="2933525"/>
            <a:ext cx="0" cy="506100"/>
          </a:xfrm>
          <a:prstGeom prst="straightConnector1">
            <a:avLst/>
          </a:prstGeom>
          <a:noFill/>
          <a:ln w="9525" cap="flat" cmpd="sng">
            <a:solidFill>
              <a:schemeClr val="dk2"/>
            </a:solidFill>
            <a:prstDash val="solid"/>
            <a:round/>
            <a:headEnd type="none" w="med" len="med"/>
            <a:tailEnd type="triangle" w="med" len="med"/>
          </a:ln>
        </p:spPr>
      </p:cxnSp>
      <p:sp>
        <p:nvSpPr>
          <p:cNvPr id="1941" name="Google Shape;1941;p151"/>
          <p:cNvSpPr txBox="1"/>
          <p:nvPr/>
        </p:nvSpPr>
        <p:spPr>
          <a:xfrm>
            <a:off x="3448300" y="3356350"/>
            <a:ext cx="1724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Increased neuronal impulse flow</a:t>
            </a:r>
            <a:endParaRPr sz="120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945"/>
        <p:cNvGrpSpPr/>
        <p:nvPr/>
      </p:nvGrpSpPr>
      <p:grpSpPr>
        <a:xfrm>
          <a:off x="0" y="0"/>
          <a:ext cx="0" cy="0"/>
          <a:chOff x="0" y="0"/>
          <a:chExt cx="0" cy="0"/>
        </a:xfrm>
      </p:grpSpPr>
      <p:pic>
        <p:nvPicPr>
          <p:cNvPr id="1946" name="Google Shape;1946;p152"/>
          <p:cNvPicPr preferRelativeResize="0"/>
          <p:nvPr/>
        </p:nvPicPr>
        <p:blipFill rotWithShape="1">
          <a:blip r:embed="rId3">
            <a:alphaModFix/>
          </a:blip>
          <a:srcRect r="29878" b="6855"/>
          <a:stretch/>
        </p:blipFill>
        <p:spPr>
          <a:xfrm>
            <a:off x="-413410" y="187279"/>
            <a:ext cx="7845224" cy="4818124"/>
          </a:xfrm>
          <a:prstGeom prst="rect">
            <a:avLst/>
          </a:prstGeom>
          <a:noFill/>
          <a:ln>
            <a:noFill/>
          </a:ln>
        </p:spPr>
      </p:pic>
      <p:sp>
        <p:nvSpPr>
          <p:cNvPr id="1947" name="Google Shape;1947;p152"/>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 mechanism - delayed effects</a:t>
            </a:r>
            <a:endParaRPr b="1"/>
          </a:p>
        </p:txBody>
      </p:sp>
      <p:sp>
        <p:nvSpPr>
          <p:cNvPr id="1948" name="Google Shape;1948;p152"/>
          <p:cNvSpPr txBox="1"/>
          <p:nvPr/>
        </p:nvSpPr>
        <p:spPr>
          <a:xfrm>
            <a:off x="2895050" y="1022575"/>
            <a:ext cx="1762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5HT1A autoreceptors downregulate </a:t>
            </a:r>
            <a:endParaRPr sz="1200"/>
          </a:p>
          <a:p>
            <a:pPr marL="0" lvl="0" indent="0" algn="l" rtl="0">
              <a:spcBef>
                <a:spcPts val="0"/>
              </a:spcBef>
              <a:spcAft>
                <a:spcPts val="0"/>
              </a:spcAft>
              <a:buNone/>
            </a:pPr>
            <a:r>
              <a:rPr lang="en" sz="800"/>
              <a:t>(due to increased 5HT)</a:t>
            </a:r>
            <a:endParaRPr sz="600"/>
          </a:p>
        </p:txBody>
      </p:sp>
      <p:sp>
        <p:nvSpPr>
          <p:cNvPr id="1949" name="Google Shape;1949;p152"/>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pic>
        <p:nvPicPr>
          <p:cNvPr id="1950" name="Google Shape;1950;p152"/>
          <p:cNvPicPr preferRelativeResize="0"/>
          <p:nvPr/>
        </p:nvPicPr>
        <p:blipFill>
          <a:blip r:embed="rId4">
            <a:alphaModFix/>
          </a:blip>
          <a:stretch>
            <a:fillRect/>
          </a:stretch>
        </p:blipFill>
        <p:spPr>
          <a:xfrm>
            <a:off x="2077745" y="2892420"/>
            <a:ext cx="683600" cy="89825"/>
          </a:xfrm>
          <a:prstGeom prst="rect">
            <a:avLst/>
          </a:prstGeom>
          <a:noFill/>
          <a:ln>
            <a:noFill/>
          </a:ln>
        </p:spPr>
      </p:pic>
      <p:pic>
        <p:nvPicPr>
          <p:cNvPr id="1951" name="Google Shape;1951;p152"/>
          <p:cNvPicPr preferRelativeResize="0"/>
          <p:nvPr/>
        </p:nvPicPr>
        <p:blipFill>
          <a:blip r:embed="rId4">
            <a:alphaModFix/>
          </a:blip>
          <a:stretch>
            <a:fillRect/>
          </a:stretch>
        </p:blipFill>
        <p:spPr>
          <a:xfrm>
            <a:off x="4197150" y="2802600"/>
            <a:ext cx="683600" cy="89825"/>
          </a:xfrm>
          <a:prstGeom prst="rect">
            <a:avLst/>
          </a:prstGeom>
          <a:noFill/>
          <a:ln>
            <a:noFill/>
          </a:ln>
        </p:spPr>
      </p:pic>
      <p:cxnSp>
        <p:nvCxnSpPr>
          <p:cNvPr id="1952" name="Google Shape;1952;p152"/>
          <p:cNvCxnSpPr/>
          <p:nvPr/>
        </p:nvCxnSpPr>
        <p:spPr>
          <a:xfrm rot="10800000">
            <a:off x="3577450" y="2933525"/>
            <a:ext cx="0" cy="506100"/>
          </a:xfrm>
          <a:prstGeom prst="straightConnector1">
            <a:avLst/>
          </a:prstGeom>
          <a:noFill/>
          <a:ln w="9525" cap="flat" cmpd="sng">
            <a:solidFill>
              <a:schemeClr val="dk2"/>
            </a:solidFill>
            <a:prstDash val="solid"/>
            <a:round/>
            <a:headEnd type="none" w="med" len="med"/>
            <a:tailEnd type="triangle" w="med" len="med"/>
          </a:ln>
        </p:spPr>
      </p:cxnSp>
      <p:sp>
        <p:nvSpPr>
          <p:cNvPr id="1953" name="Google Shape;1953;p152"/>
          <p:cNvSpPr txBox="1"/>
          <p:nvPr/>
        </p:nvSpPr>
        <p:spPr>
          <a:xfrm>
            <a:off x="3448300" y="3356350"/>
            <a:ext cx="1724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Increased neuronal impulse flow</a:t>
            </a:r>
            <a:endParaRPr sz="1200"/>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957"/>
        <p:cNvGrpSpPr/>
        <p:nvPr/>
      </p:nvGrpSpPr>
      <p:grpSpPr>
        <a:xfrm>
          <a:off x="0" y="0"/>
          <a:ext cx="0" cy="0"/>
          <a:chOff x="0" y="0"/>
          <a:chExt cx="0" cy="0"/>
        </a:xfrm>
      </p:grpSpPr>
      <p:pic>
        <p:nvPicPr>
          <p:cNvPr id="1958" name="Google Shape;1958;p153"/>
          <p:cNvPicPr preferRelativeResize="0"/>
          <p:nvPr/>
        </p:nvPicPr>
        <p:blipFill rotWithShape="1">
          <a:blip r:embed="rId3">
            <a:alphaModFix/>
          </a:blip>
          <a:srcRect r="29878" b="6855"/>
          <a:stretch/>
        </p:blipFill>
        <p:spPr>
          <a:xfrm>
            <a:off x="-413410" y="187279"/>
            <a:ext cx="7845224" cy="4818124"/>
          </a:xfrm>
          <a:prstGeom prst="rect">
            <a:avLst/>
          </a:prstGeom>
          <a:noFill/>
          <a:ln>
            <a:noFill/>
          </a:ln>
        </p:spPr>
      </p:pic>
      <p:sp>
        <p:nvSpPr>
          <p:cNvPr id="1959" name="Google Shape;1959;p153"/>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 mechanism - delayed effects</a:t>
            </a:r>
            <a:endParaRPr b="1"/>
          </a:p>
        </p:txBody>
      </p:sp>
      <p:sp>
        <p:nvSpPr>
          <p:cNvPr id="1960" name="Google Shape;1960;p153"/>
          <p:cNvSpPr txBox="1"/>
          <p:nvPr/>
        </p:nvSpPr>
        <p:spPr>
          <a:xfrm>
            <a:off x="2895050" y="1022575"/>
            <a:ext cx="1762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5HT1A autoreceptors downregulate </a:t>
            </a:r>
            <a:endParaRPr sz="1200"/>
          </a:p>
          <a:p>
            <a:pPr marL="0" lvl="0" indent="0" algn="l" rtl="0">
              <a:spcBef>
                <a:spcPts val="0"/>
              </a:spcBef>
              <a:spcAft>
                <a:spcPts val="0"/>
              </a:spcAft>
              <a:buNone/>
            </a:pPr>
            <a:r>
              <a:rPr lang="en" sz="800"/>
              <a:t>(due to increased 5HT)</a:t>
            </a:r>
            <a:endParaRPr sz="600"/>
          </a:p>
        </p:txBody>
      </p:sp>
      <p:sp>
        <p:nvSpPr>
          <p:cNvPr id="1961" name="Google Shape;1961;p153"/>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pic>
        <p:nvPicPr>
          <p:cNvPr id="1962" name="Google Shape;1962;p153"/>
          <p:cNvPicPr preferRelativeResize="0"/>
          <p:nvPr/>
        </p:nvPicPr>
        <p:blipFill>
          <a:blip r:embed="rId4">
            <a:alphaModFix/>
          </a:blip>
          <a:stretch>
            <a:fillRect/>
          </a:stretch>
        </p:blipFill>
        <p:spPr>
          <a:xfrm>
            <a:off x="2077745" y="2892420"/>
            <a:ext cx="683600" cy="89825"/>
          </a:xfrm>
          <a:prstGeom prst="rect">
            <a:avLst/>
          </a:prstGeom>
          <a:noFill/>
          <a:ln>
            <a:noFill/>
          </a:ln>
        </p:spPr>
      </p:pic>
      <p:cxnSp>
        <p:nvCxnSpPr>
          <p:cNvPr id="1963" name="Google Shape;1963;p153"/>
          <p:cNvCxnSpPr/>
          <p:nvPr/>
        </p:nvCxnSpPr>
        <p:spPr>
          <a:xfrm rot="10800000">
            <a:off x="3577450" y="2933525"/>
            <a:ext cx="0" cy="506100"/>
          </a:xfrm>
          <a:prstGeom prst="straightConnector1">
            <a:avLst/>
          </a:prstGeom>
          <a:noFill/>
          <a:ln w="9525" cap="flat" cmpd="sng">
            <a:solidFill>
              <a:schemeClr val="dk2"/>
            </a:solidFill>
            <a:prstDash val="solid"/>
            <a:round/>
            <a:headEnd type="none" w="med" len="med"/>
            <a:tailEnd type="triangle" w="med" len="med"/>
          </a:ln>
        </p:spPr>
      </p:cxnSp>
      <p:sp>
        <p:nvSpPr>
          <p:cNvPr id="1964" name="Google Shape;1964;p153"/>
          <p:cNvSpPr txBox="1"/>
          <p:nvPr/>
        </p:nvSpPr>
        <p:spPr>
          <a:xfrm>
            <a:off x="3448300" y="3356350"/>
            <a:ext cx="1724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Increased neuronal impulse flow</a:t>
            </a:r>
            <a:endParaRPr sz="1200"/>
          </a:p>
        </p:txBody>
      </p:sp>
      <p:pic>
        <p:nvPicPr>
          <p:cNvPr id="1965" name="Google Shape;1965;p153"/>
          <p:cNvPicPr preferRelativeResize="0"/>
          <p:nvPr/>
        </p:nvPicPr>
        <p:blipFill>
          <a:blip r:embed="rId4">
            <a:alphaModFix/>
          </a:blip>
          <a:stretch>
            <a:fillRect/>
          </a:stretch>
        </p:blipFill>
        <p:spPr>
          <a:xfrm>
            <a:off x="4197150" y="2802600"/>
            <a:ext cx="683600" cy="89825"/>
          </a:xfrm>
          <a:prstGeom prst="rect">
            <a:avLst/>
          </a:prstGeom>
          <a:noFill/>
          <a:ln>
            <a:noFill/>
          </a:ln>
        </p:spPr>
      </p:pic>
      <p:pic>
        <p:nvPicPr>
          <p:cNvPr id="1966" name="Google Shape;1966;p153"/>
          <p:cNvPicPr preferRelativeResize="0"/>
          <p:nvPr/>
        </p:nvPicPr>
        <p:blipFill>
          <a:blip r:embed="rId4">
            <a:alphaModFix/>
          </a:blip>
          <a:stretch>
            <a:fillRect/>
          </a:stretch>
        </p:blipFill>
        <p:spPr>
          <a:xfrm>
            <a:off x="4800600" y="2843700"/>
            <a:ext cx="683600" cy="89825"/>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970"/>
        <p:cNvGrpSpPr/>
        <p:nvPr/>
      </p:nvGrpSpPr>
      <p:grpSpPr>
        <a:xfrm>
          <a:off x="0" y="0"/>
          <a:ext cx="0" cy="0"/>
          <a:chOff x="0" y="0"/>
          <a:chExt cx="0" cy="0"/>
        </a:xfrm>
      </p:grpSpPr>
      <p:sp>
        <p:nvSpPr>
          <p:cNvPr id="1971" name="Google Shape;1971;p154"/>
          <p:cNvSpPr/>
          <p:nvPr/>
        </p:nvSpPr>
        <p:spPr>
          <a:xfrm>
            <a:off x="3489550" y="708025"/>
            <a:ext cx="2552400" cy="624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72" name="Google Shape;1972;p154"/>
          <p:cNvPicPr preferRelativeResize="0"/>
          <p:nvPr/>
        </p:nvPicPr>
        <p:blipFill rotWithShape="1">
          <a:blip r:embed="rId3">
            <a:alphaModFix/>
          </a:blip>
          <a:srcRect r="29532" b="12533"/>
          <a:stretch/>
        </p:blipFill>
        <p:spPr>
          <a:xfrm>
            <a:off x="-514050" y="357411"/>
            <a:ext cx="7662226" cy="4648364"/>
          </a:xfrm>
          <a:prstGeom prst="rect">
            <a:avLst/>
          </a:prstGeom>
          <a:noFill/>
          <a:ln>
            <a:noFill/>
          </a:ln>
        </p:spPr>
      </p:pic>
      <p:sp>
        <p:nvSpPr>
          <p:cNvPr id="1973" name="Google Shape;1973;p154"/>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 mechanism - result of delayed effects</a:t>
            </a:r>
            <a:endParaRPr b="1"/>
          </a:p>
        </p:txBody>
      </p:sp>
      <p:sp>
        <p:nvSpPr>
          <p:cNvPr id="1974" name="Google Shape;1974;p154"/>
          <p:cNvSpPr txBox="1"/>
          <p:nvPr/>
        </p:nvSpPr>
        <p:spPr>
          <a:xfrm>
            <a:off x="3577450" y="742975"/>
            <a:ext cx="2464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Delay = time it takes for 5HT1A autoreceptors to downregulate</a:t>
            </a:r>
            <a:endParaRPr sz="900"/>
          </a:p>
        </p:txBody>
      </p:sp>
      <p:sp>
        <p:nvSpPr>
          <p:cNvPr id="1975" name="Google Shape;1975;p154"/>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sp>
        <p:nvSpPr>
          <p:cNvPr id="1976" name="Google Shape;1976;p154"/>
          <p:cNvSpPr/>
          <p:nvPr/>
        </p:nvSpPr>
        <p:spPr>
          <a:xfrm>
            <a:off x="3489550" y="708025"/>
            <a:ext cx="2552400" cy="624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980"/>
        <p:cNvGrpSpPr/>
        <p:nvPr/>
      </p:nvGrpSpPr>
      <p:grpSpPr>
        <a:xfrm>
          <a:off x="0" y="0"/>
          <a:ext cx="0" cy="0"/>
          <a:chOff x="0" y="0"/>
          <a:chExt cx="0" cy="0"/>
        </a:xfrm>
      </p:grpSpPr>
      <p:sp>
        <p:nvSpPr>
          <p:cNvPr id="1981" name="Google Shape;1981;p155"/>
          <p:cNvSpPr/>
          <p:nvPr/>
        </p:nvSpPr>
        <p:spPr>
          <a:xfrm>
            <a:off x="3489550" y="708025"/>
            <a:ext cx="2552400" cy="624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82" name="Google Shape;1982;p155"/>
          <p:cNvPicPr preferRelativeResize="0"/>
          <p:nvPr/>
        </p:nvPicPr>
        <p:blipFill rotWithShape="1">
          <a:blip r:embed="rId3">
            <a:alphaModFix/>
          </a:blip>
          <a:srcRect r="29532" b="12533"/>
          <a:stretch/>
        </p:blipFill>
        <p:spPr>
          <a:xfrm>
            <a:off x="-514050" y="357411"/>
            <a:ext cx="7662226" cy="4648364"/>
          </a:xfrm>
          <a:prstGeom prst="rect">
            <a:avLst/>
          </a:prstGeom>
          <a:noFill/>
          <a:ln>
            <a:noFill/>
          </a:ln>
        </p:spPr>
      </p:pic>
      <p:sp>
        <p:nvSpPr>
          <p:cNvPr id="1983" name="Google Shape;1983;p155"/>
          <p:cNvSpPr txBox="1"/>
          <p:nvPr/>
        </p:nvSpPr>
        <p:spPr>
          <a:xfrm>
            <a:off x="6734550" y="1484963"/>
            <a:ext cx="1474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Increased release of 5HT from axon</a:t>
            </a:r>
            <a:endParaRPr sz="900"/>
          </a:p>
        </p:txBody>
      </p:sp>
      <p:sp>
        <p:nvSpPr>
          <p:cNvPr id="1984" name="Google Shape;1984;p155"/>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 mechanism - result of delayed effects</a:t>
            </a:r>
            <a:endParaRPr b="1"/>
          </a:p>
        </p:txBody>
      </p:sp>
      <p:sp>
        <p:nvSpPr>
          <p:cNvPr id="1985" name="Google Shape;1985;p155"/>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989"/>
        <p:cNvGrpSpPr/>
        <p:nvPr/>
      </p:nvGrpSpPr>
      <p:grpSpPr>
        <a:xfrm>
          <a:off x="0" y="0"/>
          <a:ext cx="0" cy="0"/>
          <a:chOff x="0" y="0"/>
          <a:chExt cx="0" cy="0"/>
        </a:xfrm>
      </p:grpSpPr>
      <p:pic>
        <p:nvPicPr>
          <p:cNvPr id="1990" name="Google Shape;1990;p156"/>
          <p:cNvPicPr preferRelativeResize="0"/>
          <p:nvPr/>
        </p:nvPicPr>
        <p:blipFill rotWithShape="1">
          <a:blip r:embed="rId3">
            <a:alphaModFix/>
          </a:blip>
          <a:srcRect r="29878" b="12257"/>
          <a:stretch/>
        </p:blipFill>
        <p:spPr>
          <a:xfrm>
            <a:off x="-463960" y="377138"/>
            <a:ext cx="7666874" cy="4644996"/>
          </a:xfrm>
          <a:prstGeom prst="rect">
            <a:avLst/>
          </a:prstGeom>
          <a:noFill/>
          <a:ln>
            <a:noFill/>
          </a:ln>
        </p:spPr>
      </p:pic>
      <p:sp>
        <p:nvSpPr>
          <p:cNvPr id="1991" name="Google Shape;1991;p156"/>
          <p:cNvSpPr txBox="1"/>
          <p:nvPr/>
        </p:nvSpPr>
        <p:spPr>
          <a:xfrm>
            <a:off x="7255075" y="2175800"/>
            <a:ext cx="1624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The increase of 5HT at the axon causes... </a:t>
            </a:r>
            <a:endParaRPr sz="1200"/>
          </a:p>
        </p:txBody>
      </p:sp>
      <p:sp>
        <p:nvSpPr>
          <p:cNvPr id="1992" name="Google Shape;1992;p156"/>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 mechanism - result of delayed effects</a:t>
            </a:r>
            <a:endParaRPr b="1"/>
          </a:p>
        </p:txBody>
      </p:sp>
      <p:sp>
        <p:nvSpPr>
          <p:cNvPr id="1993" name="Google Shape;1993;p156"/>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997"/>
        <p:cNvGrpSpPr/>
        <p:nvPr/>
      </p:nvGrpSpPr>
      <p:grpSpPr>
        <a:xfrm>
          <a:off x="0" y="0"/>
          <a:ext cx="0" cy="0"/>
          <a:chOff x="0" y="0"/>
          <a:chExt cx="0" cy="0"/>
        </a:xfrm>
      </p:grpSpPr>
      <p:sp>
        <p:nvSpPr>
          <p:cNvPr id="1998" name="Google Shape;1998;p157"/>
          <p:cNvSpPr/>
          <p:nvPr/>
        </p:nvSpPr>
        <p:spPr>
          <a:xfrm>
            <a:off x="3489550" y="708025"/>
            <a:ext cx="2552400" cy="624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99" name="Google Shape;1999;p157"/>
          <p:cNvPicPr preferRelativeResize="0"/>
          <p:nvPr/>
        </p:nvPicPr>
        <p:blipFill rotWithShape="1">
          <a:blip r:embed="rId3">
            <a:alphaModFix/>
          </a:blip>
          <a:srcRect r="29532" b="12533"/>
          <a:stretch/>
        </p:blipFill>
        <p:spPr>
          <a:xfrm>
            <a:off x="-514050" y="357411"/>
            <a:ext cx="7662226" cy="4648364"/>
          </a:xfrm>
          <a:prstGeom prst="rect">
            <a:avLst/>
          </a:prstGeom>
          <a:noFill/>
          <a:ln>
            <a:noFill/>
          </a:ln>
        </p:spPr>
      </p:pic>
      <p:sp>
        <p:nvSpPr>
          <p:cNvPr id="2000" name="Google Shape;2000;p157"/>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 mechanism - result of delayed effects</a:t>
            </a:r>
            <a:endParaRPr b="1"/>
          </a:p>
        </p:txBody>
      </p:sp>
      <p:sp>
        <p:nvSpPr>
          <p:cNvPr id="2001" name="Google Shape;2001;p157"/>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2005"/>
        <p:cNvGrpSpPr/>
        <p:nvPr/>
      </p:nvGrpSpPr>
      <p:grpSpPr>
        <a:xfrm>
          <a:off x="0" y="0"/>
          <a:ext cx="0" cy="0"/>
          <a:chOff x="0" y="0"/>
          <a:chExt cx="0" cy="0"/>
        </a:xfrm>
      </p:grpSpPr>
      <p:pic>
        <p:nvPicPr>
          <p:cNvPr id="2006" name="Google Shape;2006;p158"/>
          <p:cNvPicPr preferRelativeResize="0"/>
          <p:nvPr/>
        </p:nvPicPr>
        <p:blipFill rotWithShape="1">
          <a:blip r:embed="rId3">
            <a:alphaModFix/>
          </a:blip>
          <a:srcRect r="29878" b="12257"/>
          <a:stretch/>
        </p:blipFill>
        <p:spPr>
          <a:xfrm>
            <a:off x="-463960" y="377138"/>
            <a:ext cx="7666874" cy="4644996"/>
          </a:xfrm>
          <a:prstGeom prst="rect">
            <a:avLst/>
          </a:prstGeom>
          <a:noFill/>
          <a:ln>
            <a:noFill/>
          </a:ln>
        </p:spPr>
      </p:pic>
      <p:sp>
        <p:nvSpPr>
          <p:cNvPr id="2007" name="Google Shape;2007;p158"/>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 mechanism - result of delayed effects</a:t>
            </a:r>
            <a:endParaRPr b="1"/>
          </a:p>
        </p:txBody>
      </p:sp>
      <p:sp>
        <p:nvSpPr>
          <p:cNvPr id="2008" name="Google Shape;2008;p158"/>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2012"/>
        <p:cNvGrpSpPr/>
        <p:nvPr/>
      </p:nvGrpSpPr>
      <p:grpSpPr>
        <a:xfrm>
          <a:off x="0" y="0"/>
          <a:ext cx="0" cy="0"/>
          <a:chOff x="0" y="0"/>
          <a:chExt cx="0" cy="0"/>
        </a:xfrm>
      </p:grpSpPr>
      <p:sp>
        <p:nvSpPr>
          <p:cNvPr id="2013" name="Google Shape;2013;p159"/>
          <p:cNvSpPr/>
          <p:nvPr/>
        </p:nvSpPr>
        <p:spPr>
          <a:xfrm>
            <a:off x="3489550" y="708025"/>
            <a:ext cx="2552400" cy="624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14" name="Google Shape;2014;p159"/>
          <p:cNvPicPr preferRelativeResize="0"/>
          <p:nvPr/>
        </p:nvPicPr>
        <p:blipFill rotWithShape="1">
          <a:blip r:embed="rId3">
            <a:alphaModFix/>
          </a:blip>
          <a:srcRect r="29532" b="12533"/>
          <a:stretch/>
        </p:blipFill>
        <p:spPr>
          <a:xfrm>
            <a:off x="-514050" y="357411"/>
            <a:ext cx="7662226" cy="4648364"/>
          </a:xfrm>
          <a:prstGeom prst="rect">
            <a:avLst/>
          </a:prstGeom>
          <a:noFill/>
          <a:ln>
            <a:noFill/>
          </a:ln>
        </p:spPr>
      </p:pic>
      <p:sp>
        <p:nvSpPr>
          <p:cNvPr id="2015" name="Google Shape;2015;p159"/>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 mechanism - result of delayed effects</a:t>
            </a:r>
            <a:endParaRPr b="1"/>
          </a:p>
        </p:txBody>
      </p:sp>
      <p:sp>
        <p:nvSpPr>
          <p:cNvPr id="2016" name="Google Shape;2016;p159"/>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2020"/>
        <p:cNvGrpSpPr/>
        <p:nvPr/>
      </p:nvGrpSpPr>
      <p:grpSpPr>
        <a:xfrm>
          <a:off x="0" y="0"/>
          <a:ext cx="0" cy="0"/>
          <a:chOff x="0" y="0"/>
          <a:chExt cx="0" cy="0"/>
        </a:xfrm>
      </p:grpSpPr>
      <p:pic>
        <p:nvPicPr>
          <p:cNvPr id="2021" name="Google Shape;2021;p160"/>
          <p:cNvPicPr preferRelativeResize="0"/>
          <p:nvPr/>
        </p:nvPicPr>
        <p:blipFill rotWithShape="1">
          <a:blip r:embed="rId3">
            <a:alphaModFix/>
          </a:blip>
          <a:srcRect r="29878" b="12257"/>
          <a:stretch/>
        </p:blipFill>
        <p:spPr>
          <a:xfrm>
            <a:off x="-463960" y="377138"/>
            <a:ext cx="7666874" cy="4644996"/>
          </a:xfrm>
          <a:prstGeom prst="rect">
            <a:avLst/>
          </a:prstGeom>
          <a:noFill/>
          <a:ln>
            <a:noFill/>
          </a:ln>
        </p:spPr>
      </p:pic>
      <p:sp>
        <p:nvSpPr>
          <p:cNvPr id="2022" name="Google Shape;2022;p160"/>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 mechanism - result of delayed effects</a:t>
            </a:r>
            <a:endParaRPr b="1"/>
          </a:p>
        </p:txBody>
      </p:sp>
      <p:sp>
        <p:nvSpPr>
          <p:cNvPr id="2023" name="Google Shape;2023;p160"/>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26"/>
          <p:cNvPicPr preferRelativeResize="0"/>
          <p:nvPr/>
        </p:nvPicPr>
        <p:blipFill rotWithShape="1">
          <a:blip r:embed="rId3">
            <a:alphaModFix/>
          </a:blip>
          <a:srcRect l="57332" b="31020"/>
          <a:stretch/>
        </p:blipFill>
        <p:spPr>
          <a:xfrm>
            <a:off x="2461275" y="1075050"/>
            <a:ext cx="3901549" cy="3496950"/>
          </a:xfrm>
          <a:prstGeom prst="rect">
            <a:avLst/>
          </a:prstGeom>
          <a:noFill/>
          <a:ln>
            <a:noFill/>
          </a:ln>
        </p:spPr>
      </p:pic>
      <p:pic>
        <p:nvPicPr>
          <p:cNvPr id="199" name="Google Shape;199;p26"/>
          <p:cNvPicPr preferRelativeResize="0"/>
          <p:nvPr/>
        </p:nvPicPr>
        <p:blipFill rotWithShape="1">
          <a:blip r:embed="rId3">
            <a:alphaModFix/>
          </a:blip>
          <a:srcRect l="86025" t="75713"/>
          <a:stretch/>
        </p:blipFill>
        <p:spPr>
          <a:xfrm rot="-1905127">
            <a:off x="5645250" y="3756325"/>
            <a:ext cx="1277827" cy="1231200"/>
          </a:xfrm>
          <a:prstGeom prst="rect">
            <a:avLst/>
          </a:prstGeom>
          <a:noFill/>
          <a:ln>
            <a:noFill/>
          </a:ln>
        </p:spPr>
      </p:pic>
      <p:sp>
        <p:nvSpPr>
          <p:cNvPr id="200" name="Google Shape;200;p26"/>
          <p:cNvSpPr txBox="1"/>
          <p:nvPr/>
        </p:nvSpPr>
        <p:spPr>
          <a:xfrm>
            <a:off x="193175" y="93025"/>
            <a:ext cx="6833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600" b="1"/>
          </a:p>
        </p:txBody>
      </p:sp>
      <p:sp>
        <p:nvSpPr>
          <p:cNvPr id="201" name="Google Shape;201;p26"/>
          <p:cNvSpPr txBox="1"/>
          <p:nvPr/>
        </p:nvSpPr>
        <p:spPr>
          <a:xfrm>
            <a:off x="5895675" y="3324925"/>
            <a:ext cx="1924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enzyme synthesizes second messenger</a:t>
            </a:r>
            <a:endParaRPr/>
          </a:p>
        </p:txBody>
      </p:sp>
      <p:sp>
        <p:nvSpPr>
          <p:cNvPr id="202" name="Google Shape;202;p26"/>
          <p:cNvSpPr txBox="1"/>
          <p:nvPr/>
        </p:nvSpPr>
        <p:spPr>
          <a:xfrm>
            <a:off x="3673075" y="1001750"/>
            <a:ext cx="279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neurotransmitter</a:t>
            </a:r>
            <a:endParaRPr>
              <a:solidFill>
                <a:schemeClr val="lt1"/>
              </a:solidFill>
            </a:endParaRPr>
          </a:p>
        </p:txBody>
      </p:sp>
      <p:sp>
        <p:nvSpPr>
          <p:cNvPr id="203" name="Google Shape;203;p26"/>
          <p:cNvSpPr txBox="1"/>
          <p:nvPr/>
        </p:nvSpPr>
        <p:spPr>
          <a:xfrm>
            <a:off x="4025800" y="1748000"/>
            <a:ext cx="279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receptor</a:t>
            </a:r>
            <a:endParaRPr>
              <a:solidFill>
                <a:schemeClr val="lt1"/>
              </a:solidFill>
            </a:endParaRPr>
          </a:p>
        </p:txBody>
      </p:sp>
      <p:sp>
        <p:nvSpPr>
          <p:cNvPr id="204" name="Google Shape;204;p26"/>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
        <p:nvSpPr>
          <p:cNvPr id="205" name="Google Shape;205;p26"/>
          <p:cNvSpPr txBox="1"/>
          <p:nvPr/>
        </p:nvSpPr>
        <p:spPr>
          <a:xfrm>
            <a:off x="193175" y="626425"/>
            <a:ext cx="2875800" cy="1354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solidFill>
                  <a:schemeClr val="dk1"/>
                </a:solidFill>
              </a:rPr>
              <a:t>Second messenger starts signal transduction cascade  </a:t>
            </a:r>
            <a:endParaRPr sz="1900" b="1">
              <a:solidFill>
                <a:schemeClr val="dk1"/>
              </a:solidFill>
            </a:endParaRPr>
          </a:p>
          <a:p>
            <a:pPr marL="0" lvl="0" indent="0" algn="l" rtl="0">
              <a:spcBef>
                <a:spcPts val="0"/>
              </a:spcBef>
              <a:spcAft>
                <a:spcPts val="0"/>
              </a:spcAft>
              <a:buNone/>
            </a:pPr>
            <a:endParaRPr sz="1900" b="1">
              <a:solidFill>
                <a:schemeClr val="dk1"/>
              </a:solidFill>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2027"/>
        <p:cNvGrpSpPr/>
        <p:nvPr/>
      </p:nvGrpSpPr>
      <p:grpSpPr>
        <a:xfrm>
          <a:off x="0" y="0"/>
          <a:ext cx="0" cy="0"/>
          <a:chOff x="0" y="0"/>
          <a:chExt cx="0" cy="0"/>
        </a:xfrm>
      </p:grpSpPr>
      <p:sp>
        <p:nvSpPr>
          <p:cNvPr id="2028" name="Google Shape;2028;p161"/>
          <p:cNvSpPr/>
          <p:nvPr/>
        </p:nvSpPr>
        <p:spPr>
          <a:xfrm>
            <a:off x="3489550" y="708025"/>
            <a:ext cx="2552400" cy="624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29" name="Google Shape;2029;p161"/>
          <p:cNvPicPr preferRelativeResize="0"/>
          <p:nvPr/>
        </p:nvPicPr>
        <p:blipFill rotWithShape="1">
          <a:blip r:embed="rId3">
            <a:alphaModFix/>
          </a:blip>
          <a:srcRect r="29532" b="12533"/>
          <a:stretch/>
        </p:blipFill>
        <p:spPr>
          <a:xfrm>
            <a:off x="-514050" y="357411"/>
            <a:ext cx="7662226" cy="4648364"/>
          </a:xfrm>
          <a:prstGeom prst="rect">
            <a:avLst/>
          </a:prstGeom>
          <a:noFill/>
          <a:ln>
            <a:noFill/>
          </a:ln>
        </p:spPr>
      </p:pic>
      <p:sp>
        <p:nvSpPr>
          <p:cNvPr id="2030" name="Google Shape;2030;p161"/>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 mechanism - result of delayed effects</a:t>
            </a:r>
            <a:endParaRPr b="1"/>
          </a:p>
        </p:txBody>
      </p:sp>
      <p:sp>
        <p:nvSpPr>
          <p:cNvPr id="2031" name="Google Shape;2031;p161"/>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2035"/>
        <p:cNvGrpSpPr/>
        <p:nvPr/>
      </p:nvGrpSpPr>
      <p:grpSpPr>
        <a:xfrm>
          <a:off x="0" y="0"/>
          <a:ext cx="0" cy="0"/>
          <a:chOff x="0" y="0"/>
          <a:chExt cx="0" cy="0"/>
        </a:xfrm>
      </p:grpSpPr>
      <p:pic>
        <p:nvPicPr>
          <p:cNvPr id="2036" name="Google Shape;2036;p162"/>
          <p:cNvPicPr preferRelativeResize="0"/>
          <p:nvPr/>
        </p:nvPicPr>
        <p:blipFill rotWithShape="1">
          <a:blip r:embed="rId3">
            <a:alphaModFix/>
          </a:blip>
          <a:srcRect r="29878" b="12257"/>
          <a:stretch/>
        </p:blipFill>
        <p:spPr>
          <a:xfrm>
            <a:off x="-463960" y="377138"/>
            <a:ext cx="7666874" cy="4644996"/>
          </a:xfrm>
          <a:prstGeom prst="rect">
            <a:avLst/>
          </a:prstGeom>
          <a:noFill/>
          <a:ln>
            <a:noFill/>
          </a:ln>
        </p:spPr>
      </p:pic>
      <p:sp>
        <p:nvSpPr>
          <p:cNvPr id="2037" name="Google Shape;2037;p162"/>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 mechanism - result of delayed effects</a:t>
            </a:r>
            <a:endParaRPr b="1"/>
          </a:p>
        </p:txBody>
      </p:sp>
      <p:sp>
        <p:nvSpPr>
          <p:cNvPr id="2038" name="Google Shape;2038;p162"/>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2042"/>
        <p:cNvGrpSpPr/>
        <p:nvPr/>
      </p:nvGrpSpPr>
      <p:grpSpPr>
        <a:xfrm>
          <a:off x="0" y="0"/>
          <a:ext cx="0" cy="0"/>
          <a:chOff x="0" y="0"/>
          <a:chExt cx="0" cy="0"/>
        </a:xfrm>
      </p:grpSpPr>
      <p:sp>
        <p:nvSpPr>
          <p:cNvPr id="2043" name="Google Shape;2043;p163"/>
          <p:cNvSpPr/>
          <p:nvPr/>
        </p:nvSpPr>
        <p:spPr>
          <a:xfrm>
            <a:off x="3489550" y="708025"/>
            <a:ext cx="2552400" cy="624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44" name="Google Shape;2044;p163"/>
          <p:cNvPicPr preferRelativeResize="0"/>
          <p:nvPr/>
        </p:nvPicPr>
        <p:blipFill rotWithShape="1">
          <a:blip r:embed="rId3">
            <a:alphaModFix/>
          </a:blip>
          <a:srcRect r="29532" b="12533"/>
          <a:stretch/>
        </p:blipFill>
        <p:spPr>
          <a:xfrm>
            <a:off x="-514050" y="357411"/>
            <a:ext cx="7662226" cy="4648364"/>
          </a:xfrm>
          <a:prstGeom prst="rect">
            <a:avLst/>
          </a:prstGeom>
          <a:noFill/>
          <a:ln>
            <a:noFill/>
          </a:ln>
        </p:spPr>
      </p:pic>
      <p:sp>
        <p:nvSpPr>
          <p:cNvPr id="2045" name="Google Shape;2045;p163"/>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 mechanism - result of delayed effects</a:t>
            </a:r>
            <a:endParaRPr b="1"/>
          </a:p>
        </p:txBody>
      </p:sp>
      <p:sp>
        <p:nvSpPr>
          <p:cNvPr id="2046" name="Google Shape;2046;p163"/>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2050"/>
        <p:cNvGrpSpPr/>
        <p:nvPr/>
      </p:nvGrpSpPr>
      <p:grpSpPr>
        <a:xfrm>
          <a:off x="0" y="0"/>
          <a:ext cx="0" cy="0"/>
          <a:chOff x="0" y="0"/>
          <a:chExt cx="0" cy="0"/>
        </a:xfrm>
      </p:grpSpPr>
      <p:pic>
        <p:nvPicPr>
          <p:cNvPr id="2051" name="Google Shape;2051;p164"/>
          <p:cNvPicPr preferRelativeResize="0"/>
          <p:nvPr/>
        </p:nvPicPr>
        <p:blipFill rotWithShape="1">
          <a:blip r:embed="rId3">
            <a:alphaModFix/>
          </a:blip>
          <a:srcRect r="29878" b="12257"/>
          <a:stretch/>
        </p:blipFill>
        <p:spPr>
          <a:xfrm>
            <a:off x="-463960" y="377138"/>
            <a:ext cx="7666874" cy="4644996"/>
          </a:xfrm>
          <a:prstGeom prst="rect">
            <a:avLst/>
          </a:prstGeom>
          <a:noFill/>
          <a:ln>
            <a:noFill/>
          </a:ln>
        </p:spPr>
      </p:pic>
      <p:sp>
        <p:nvSpPr>
          <p:cNvPr id="2052" name="Google Shape;2052;p164"/>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 mechanism - result of delayed effects</a:t>
            </a:r>
            <a:endParaRPr b="1"/>
          </a:p>
        </p:txBody>
      </p:sp>
      <p:sp>
        <p:nvSpPr>
          <p:cNvPr id="2053" name="Google Shape;2053;p164"/>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2057"/>
        <p:cNvGrpSpPr/>
        <p:nvPr/>
      </p:nvGrpSpPr>
      <p:grpSpPr>
        <a:xfrm>
          <a:off x="0" y="0"/>
          <a:ext cx="0" cy="0"/>
          <a:chOff x="0" y="0"/>
          <a:chExt cx="0" cy="0"/>
        </a:xfrm>
      </p:grpSpPr>
      <p:pic>
        <p:nvPicPr>
          <p:cNvPr id="2058" name="Google Shape;2058;p165"/>
          <p:cNvPicPr preferRelativeResize="0"/>
          <p:nvPr/>
        </p:nvPicPr>
        <p:blipFill rotWithShape="1">
          <a:blip r:embed="rId3">
            <a:alphaModFix/>
          </a:blip>
          <a:srcRect r="29878" b="12257"/>
          <a:stretch/>
        </p:blipFill>
        <p:spPr>
          <a:xfrm>
            <a:off x="-463960" y="377138"/>
            <a:ext cx="7666874" cy="4644996"/>
          </a:xfrm>
          <a:prstGeom prst="rect">
            <a:avLst/>
          </a:prstGeom>
          <a:noFill/>
          <a:ln>
            <a:noFill/>
          </a:ln>
        </p:spPr>
      </p:pic>
      <p:sp>
        <p:nvSpPr>
          <p:cNvPr id="2059" name="Google Shape;2059;p165"/>
          <p:cNvSpPr txBox="1"/>
          <p:nvPr/>
        </p:nvSpPr>
        <p:spPr>
          <a:xfrm>
            <a:off x="7255075" y="2175800"/>
            <a:ext cx="16242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The increase of 5HT at the axon causes </a:t>
            </a:r>
            <a:r>
              <a:rPr lang="en" sz="1200">
                <a:highlight>
                  <a:srgbClr val="FFFF00"/>
                </a:highlight>
              </a:rPr>
              <a:t>postsynaptic receptors to downregulate</a:t>
            </a:r>
            <a:r>
              <a:rPr lang="en" sz="1200"/>
              <a:t>/</a:t>
            </a:r>
            <a:endParaRPr sz="1200"/>
          </a:p>
          <a:p>
            <a:pPr marL="0" lvl="0" indent="0" algn="l" rtl="0">
              <a:spcBef>
                <a:spcPts val="0"/>
              </a:spcBef>
              <a:spcAft>
                <a:spcPts val="0"/>
              </a:spcAft>
              <a:buNone/>
            </a:pPr>
            <a:r>
              <a:rPr lang="en" sz="1200"/>
              <a:t>desensitize</a:t>
            </a:r>
            <a:endParaRPr sz="1200"/>
          </a:p>
        </p:txBody>
      </p:sp>
      <p:sp>
        <p:nvSpPr>
          <p:cNvPr id="2060" name="Google Shape;2060;p165"/>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 mechanism - result of delayed effects</a:t>
            </a:r>
            <a:endParaRPr b="1"/>
          </a:p>
        </p:txBody>
      </p:sp>
      <p:sp>
        <p:nvSpPr>
          <p:cNvPr id="2061" name="Google Shape;2061;p165"/>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2065"/>
        <p:cNvGrpSpPr/>
        <p:nvPr/>
      </p:nvGrpSpPr>
      <p:grpSpPr>
        <a:xfrm>
          <a:off x="0" y="0"/>
          <a:ext cx="0" cy="0"/>
          <a:chOff x="0" y="0"/>
          <a:chExt cx="0" cy="0"/>
        </a:xfrm>
      </p:grpSpPr>
      <p:pic>
        <p:nvPicPr>
          <p:cNvPr id="2066" name="Google Shape;2066;p166"/>
          <p:cNvPicPr preferRelativeResize="0"/>
          <p:nvPr/>
        </p:nvPicPr>
        <p:blipFill rotWithShape="1">
          <a:blip r:embed="rId3">
            <a:alphaModFix/>
          </a:blip>
          <a:srcRect r="29878" b="12257"/>
          <a:stretch/>
        </p:blipFill>
        <p:spPr>
          <a:xfrm>
            <a:off x="-463960" y="377138"/>
            <a:ext cx="7666874" cy="4644996"/>
          </a:xfrm>
          <a:prstGeom prst="rect">
            <a:avLst/>
          </a:prstGeom>
          <a:noFill/>
          <a:ln>
            <a:noFill/>
          </a:ln>
        </p:spPr>
      </p:pic>
      <p:sp>
        <p:nvSpPr>
          <p:cNvPr id="2067" name="Google Shape;2067;p166"/>
          <p:cNvSpPr txBox="1"/>
          <p:nvPr/>
        </p:nvSpPr>
        <p:spPr>
          <a:xfrm>
            <a:off x="7255075" y="2175800"/>
            <a:ext cx="16242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The increase of 5HT at the axon causes </a:t>
            </a:r>
            <a:r>
              <a:rPr lang="en" sz="1200">
                <a:highlight>
                  <a:srgbClr val="FFFF00"/>
                </a:highlight>
              </a:rPr>
              <a:t>postsynaptic receptors to downregulate</a:t>
            </a:r>
            <a:r>
              <a:rPr lang="en" sz="1200"/>
              <a:t>/</a:t>
            </a:r>
            <a:endParaRPr sz="1200"/>
          </a:p>
          <a:p>
            <a:pPr marL="0" lvl="0" indent="0" algn="l" rtl="0">
              <a:spcBef>
                <a:spcPts val="0"/>
              </a:spcBef>
              <a:spcAft>
                <a:spcPts val="0"/>
              </a:spcAft>
              <a:buNone/>
            </a:pPr>
            <a:r>
              <a:rPr lang="en" sz="1200"/>
              <a:t>desensitize</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solidFill>
                  <a:schemeClr val="dk1"/>
                </a:solidFill>
              </a:rPr>
              <a:t>→ therapeutic effects</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sz="1200"/>
          </a:p>
        </p:txBody>
      </p:sp>
      <p:sp>
        <p:nvSpPr>
          <p:cNvPr id="2068" name="Google Shape;2068;p166"/>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 mechanism - result of delayed effects</a:t>
            </a:r>
            <a:endParaRPr b="1"/>
          </a:p>
        </p:txBody>
      </p:sp>
      <p:sp>
        <p:nvSpPr>
          <p:cNvPr id="2069" name="Google Shape;2069;p166"/>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2073"/>
        <p:cNvGrpSpPr/>
        <p:nvPr/>
      </p:nvGrpSpPr>
      <p:grpSpPr>
        <a:xfrm>
          <a:off x="0" y="0"/>
          <a:ext cx="0" cy="0"/>
          <a:chOff x="0" y="0"/>
          <a:chExt cx="0" cy="0"/>
        </a:xfrm>
      </p:grpSpPr>
      <p:pic>
        <p:nvPicPr>
          <p:cNvPr id="2074" name="Google Shape;2074;p167"/>
          <p:cNvPicPr preferRelativeResize="0"/>
          <p:nvPr/>
        </p:nvPicPr>
        <p:blipFill rotWithShape="1">
          <a:blip r:embed="rId3">
            <a:alphaModFix/>
          </a:blip>
          <a:srcRect r="29878" b="12257"/>
          <a:stretch/>
        </p:blipFill>
        <p:spPr>
          <a:xfrm>
            <a:off x="-463960" y="377138"/>
            <a:ext cx="7666874" cy="4644996"/>
          </a:xfrm>
          <a:prstGeom prst="rect">
            <a:avLst/>
          </a:prstGeom>
          <a:noFill/>
          <a:ln>
            <a:noFill/>
          </a:ln>
        </p:spPr>
      </p:pic>
      <p:sp>
        <p:nvSpPr>
          <p:cNvPr id="2075" name="Google Shape;2075;p167"/>
          <p:cNvSpPr txBox="1"/>
          <p:nvPr/>
        </p:nvSpPr>
        <p:spPr>
          <a:xfrm>
            <a:off x="7255075" y="2175800"/>
            <a:ext cx="1624200" cy="258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The increase of 5HT at the axon causes </a:t>
            </a:r>
            <a:r>
              <a:rPr lang="en" sz="1200">
                <a:highlight>
                  <a:srgbClr val="FFFF00"/>
                </a:highlight>
              </a:rPr>
              <a:t>postsynaptic receptors to downregulate</a:t>
            </a:r>
            <a:r>
              <a:rPr lang="en" sz="1200"/>
              <a:t>/</a:t>
            </a:r>
            <a:endParaRPr sz="1200"/>
          </a:p>
          <a:p>
            <a:pPr marL="0" lvl="0" indent="0" algn="l" rtl="0">
              <a:spcBef>
                <a:spcPts val="0"/>
              </a:spcBef>
              <a:spcAft>
                <a:spcPts val="0"/>
              </a:spcAft>
              <a:buNone/>
            </a:pPr>
            <a:r>
              <a:rPr lang="en" sz="1200"/>
              <a:t>desensitize</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solidFill>
                  <a:schemeClr val="dk1"/>
                </a:solidFill>
              </a:rPr>
              <a:t>→ therapeutic effects</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 tolerance to side effects</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sz="1200"/>
          </a:p>
        </p:txBody>
      </p:sp>
      <p:sp>
        <p:nvSpPr>
          <p:cNvPr id="2076" name="Google Shape;2076;p167"/>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 mechanism - result of delayed effects</a:t>
            </a:r>
            <a:endParaRPr b="1"/>
          </a:p>
        </p:txBody>
      </p:sp>
      <p:sp>
        <p:nvSpPr>
          <p:cNvPr id="2077" name="Google Shape;2077;p167"/>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2081"/>
        <p:cNvGrpSpPr/>
        <p:nvPr/>
      </p:nvGrpSpPr>
      <p:grpSpPr>
        <a:xfrm>
          <a:off x="0" y="0"/>
          <a:ext cx="0" cy="0"/>
          <a:chOff x="0" y="0"/>
          <a:chExt cx="0" cy="0"/>
        </a:xfrm>
      </p:grpSpPr>
      <p:pic>
        <p:nvPicPr>
          <p:cNvPr id="2082" name="Google Shape;2082;p168"/>
          <p:cNvPicPr preferRelativeResize="0"/>
          <p:nvPr/>
        </p:nvPicPr>
        <p:blipFill rotWithShape="1">
          <a:blip r:embed="rId3">
            <a:alphaModFix/>
          </a:blip>
          <a:srcRect r="29878" b="12257"/>
          <a:stretch/>
        </p:blipFill>
        <p:spPr>
          <a:xfrm>
            <a:off x="-463960" y="377138"/>
            <a:ext cx="7666874" cy="4644996"/>
          </a:xfrm>
          <a:prstGeom prst="rect">
            <a:avLst/>
          </a:prstGeom>
          <a:noFill/>
          <a:ln>
            <a:noFill/>
          </a:ln>
        </p:spPr>
      </p:pic>
      <p:sp>
        <p:nvSpPr>
          <p:cNvPr id="2083" name="Google Shape;2083;p168"/>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 mechanism - result of delayed effects</a:t>
            </a:r>
            <a:endParaRPr b="1"/>
          </a:p>
        </p:txBody>
      </p:sp>
      <p:sp>
        <p:nvSpPr>
          <p:cNvPr id="2084" name="Google Shape;2084;p168"/>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pic>
        <p:nvPicPr>
          <p:cNvPr id="2085" name="Google Shape;2085;p168"/>
          <p:cNvPicPr preferRelativeResize="0"/>
          <p:nvPr/>
        </p:nvPicPr>
        <p:blipFill>
          <a:blip r:embed="rId4">
            <a:alphaModFix/>
          </a:blip>
          <a:stretch>
            <a:fillRect/>
          </a:stretch>
        </p:blipFill>
        <p:spPr>
          <a:xfrm rot="-2131760">
            <a:off x="7018481" y="2349635"/>
            <a:ext cx="1011309" cy="2571233"/>
          </a:xfrm>
          <a:prstGeom prst="rect">
            <a:avLst/>
          </a:prstGeom>
          <a:noFill/>
          <a:ln>
            <a:noFill/>
          </a:ln>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2089"/>
        <p:cNvGrpSpPr/>
        <p:nvPr/>
      </p:nvGrpSpPr>
      <p:grpSpPr>
        <a:xfrm>
          <a:off x="0" y="0"/>
          <a:ext cx="0" cy="0"/>
          <a:chOff x="0" y="0"/>
          <a:chExt cx="0" cy="0"/>
        </a:xfrm>
      </p:grpSpPr>
      <p:pic>
        <p:nvPicPr>
          <p:cNvPr id="2090" name="Google Shape;2090;p169"/>
          <p:cNvPicPr preferRelativeResize="0"/>
          <p:nvPr/>
        </p:nvPicPr>
        <p:blipFill>
          <a:blip r:embed="rId3">
            <a:alphaModFix/>
          </a:blip>
          <a:stretch>
            <a:fillRect/>
          </a:stretch>
        </p:blipFill>
        <p:spPr>
          <a:xfrm>
            <a:off x="8035475" y="4401374"/>
            <a:ext cx="1108524" cy="742125"/>
          </a:xfrm>
          <a:prstGeom prst="rect">
            <a:avLst/>
          </a:prstGeom>
          <a:noFill/>
          <a:ln>
            <a:noFill/>
          </a:ln>
        </p:spPr>
      </p:pic>
      <p:pic>
        <p:nvPicPr>
          <p:cNvPr id="2091" name="Google Shape;2091;p169"/>
          <p:cNvPicPr preferRelativeResize="0"/>
          <p:nvPr/>
        </p:nvPicPr>
        <p:blipFill rotWithShape="1">
          <a:blip r:embed="rId4">
            <a:alphaModFix/>
          </a:blip>
          <a:srcRect r="29878" b="12257"/>
          <a:stretch/>
        </p:blipFill>
        <p:spPr>
          <a:xfrm>
            <a:off x="-463960" y="377138"/>
            <a:ext cx="7666874" cy="4644996"/>
          </a:xfrm>
          <a:prstGeom prst="rect">
            <a:avLst/>
          </a:prstGeom>
          <a:noFill/>
          <a:ln>
            <a:noFill/>
          </a:ln>
        </p:spPr>
      </p:pic>
      <p:sp>
        <p:nvSpPr>
          <p:cNvPr id="2092" name="Google Shape;2092;p169"/>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 mechanism - result of delayed effects</a:t>
            </a:r>
            <a:endParaRPr b="1"/>
          </a:p>
        </p:txBody>
      </p:sp>
      <p:sp>
        <p:nvSpPr>
          <p:cNvPr id="2093" name="Google Shape;2093;p169"/>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pic>
        <p:nvPicPr>
          <p:cNvPr id="2094" name="Google Shape;2094;p169"/>
          <p:cNvPicPr preferRelativeResize="0"/>
          <p:nvPr/>
        </p:nvPicPr>
        <p:blipFill>
          <a:blip r:embed="rId5">
            <a:alphaModFix/>
          </a:blip>
          <a:stretch>
            <a:fillRect/>
          </a:stretch>
        </p:blipFill>
        <p:spPr>
          <a:xfrm rot="-2131760">
            <a:off x="7018481" y="2349635"/>
            <a:ext cx="1011309" cy="2571233"/>
          </a:xfrm>
          <a:prstGeom prst="rect">
            <a:avLst/>
          </a:prstGeom>
          <a:noFill/>
          <a:ln>
            <a:noFill/>
          </a:ln>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2098"/>
        <p:cNvGrpSpPr/>
        <p:nvPr/>
      </p:nvGrpSpPr>
      <p:grpSpPr>
        <a:xfrm>
          <a:off x="0" y="0"/>
          <a:ext cx="0" cy="0"/>
          <a:chOff x="0" y="0"/>
          <a:chExt cx="0" cy="0"/>
        </a:xfrm>
      </p:grpSpPr>
      <p:pic>
        <p:nvPicPr>
          <p:cNvPr id="2099" name="Google Shape;2099;p170"/>
          <p:cNvPicPr preferRelativeResize="0"/>
          <p:nvPr/>
        </p:nvPicPr>
        <p:blipFill rotWithShape="1">
          <a:blip r:embed="rId3">
            <a:alphaModFix/>
          </a:blip>
          <a:srcRect l="10686" t="56814" r="72620" b="9133"/>
          <a:stretch/>
        </p:blipFill>
        <p:spPr>
          <a:xfrm rot="-8321953">
            <a:off x="7331891" y="1754386"/>
            <a:ext cx="2308237" cy="2469349"/>
          </a:xfrm>
          <a:prstGeom prst="rect">
            <a:avLst/>
          </a:prstGeom>
          <a:noFill/>
          <a:ln>
            <a:noFill/>
          </a:ln>
        </p:spPr>
      </p:pic>
      <p:grpSp>
        <p:nvGrpSpPr>
          <p:cNvPr id="2100" name="Google Shape;2100;p170"/>
          <p:cNvGrpSpPr/>
          <p:nvPr/>
        </p:nvGrpSpPr>
        <p:grpSpPr>
          <a:xfrm>
            <a:off x="231100" y="621012"/>
            <a:ext cx="6875026" cy="4376349"/>
            <a:chOff x="231100" y="621012"/>
            <a:chExt cx="6875026" cy="4376349"/>
          </a:xfrm>
        </p:grpSpPr>
        <p:pic>
          <p:nvPicPr>
            <p:cNvPr id="2101" name="Google Shape;2101;p170"/>
            <p:cNvPicPr preferRelativeResize="0"/>
            <p:nvPr/>
          </p:nvPicPr>
          <p:blipFill>
            <a:blip r:embed="rId4">
              <a:alphaModFix/>
            </a:blip>
            <a:stretch>
              <a:fillRect/>
            </a:stretch>
          </p:blipFill>
          <p:spPr>
            <a:xfrm>
              <a:off x="231100" y="621012"/>
              <a:ext cx="6875026" cy="4376349"/>
            </a:xfrm>
            <a:prstGeom prst="rect">
              <a:avLst/>
            </a:prstGeom>
            <a:noFill/>
            <a:ln>
              <a:noFill/>
            </a:ln>
          </p:spPr>
        </p:pic>
        <p:sp>
          <p:nvSpPr>
            <p:cNvPr id="2102" name="Google Shape;2102;p170"/>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grpSp>
      <p:pic>
        <p:nvPicPr>
          <p:cNvPr id="2103" name="Google Shape;2103;p170"/>
          <p:cNvPicPr preferRelativeResize="0"/>
          <p:nvPr/>
        </p:nvPicPr>
        <p:blipFill rotWithShape="1">
          <a:blip r:embed="rId3">
            <a:alphaModFix/>
          </a:blip>
          <a:srcRect r="15390"/>
          <a:stretch/>
        </p:blipFill>
        <p:spPr>
          <a:xfrm>
            <a:off x="-13799" y="479825"/>
            <a:ext cx="7401249" cy="4587276"/>
          </a:xfrm>
          <a:prstGeom prst="rect">
            <a:avLst/>
          </a:prstGeom>
          <a:noFill/>
          <a:ln>
            <a:noFill/>
          </a:ln>
        </p:spPr>
      </p:pic>
      <p:sp>
        <p:nvSpPr>
          <p:cNvPr id="2104" name="Google Shape;2104;p170"/>
          <p:cNvSpPr txBox="1"/>
          <p:nvPr/>
        </p:nvSpPr>
        <p:spPr>
          <a:xfrm>
            <a:off x="329125" y="119100"/>
            <a:ext cx="686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(5HT) receptor subtypes</a:t>
            </a:r>
            <a:endParaRPr b="1"/>
          </a:p>
        </p:txBody>
      </p:sp>
      <p:sp>
        <p:nvSpPr>
          <p:cNvPr id="2105" name="Google Shape;2105;p170"/>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pic>
        <p:nvPicPr>
          <p:cNvPr id="2106" name="Google Shape;2106;p170"/>
          <p:cNvPicPr preferRelativeResize="0"/>
          <p:nvPr/>
        </p:nvPicPr>
        <p:blipFill rotWithShape="1">
          <a:blip r:embed="rId3">
            <a:alphaModFix/>
          </a:blip>
          <a:srcRect l="73679" r="15548"/>
          <a:stretch/>
        </p:blipFill>
        <p:spPr>
          <a:xfrm>
            <a:off x="6445148" y="477200"/>
            <a:ext cx="942300" cy="4587276"/>
          </a:xfrm>
          <a:prstGeom prst="rect">
            <a:avLst/>
          </a:prstGeom>
          <a:noFill/>
          <a:ln>
            <a:noFill/>
          </a:ln>
        </p:spPr>
      </p:pic>
      <p:sp>
        <p:nvSpPr>
          <p:cNvPr id="2107" name="Google Shape;2107;p170"/>
          <p:cNvSpPr txBox="1"/>
          <p:nvPr/>
        </p:nvSpPr>
        <p:spPr>
          <a:xfrm>
            <a:off x="5869500" y="255975"/>
            <a:ext cx="2254800" cy="1262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Note that these postsynaptic 5HT receptors are on a non-serotonin neuron (e.g., GABA interneuron)</a:t>
            </a:r>
            <a:endParaRPr/>
          </a:p>
        </p:txBody>
      </p:sp>
      <p:cxnSp>
        <p:nvCxnSpPr>
          <p:cNvPr id="2108" name="Google Shape;2108;p170"/>
          <p:cNvCxnSpPr/>
          <p:nvPr/>
        </p:nvCxnSpPr>
        <p:spPr>
          <a:xfrm>
            <a:off x="6698450" y="1377875"/>
            <a:ext cx="8400" cy="522300"/>
          </a:xfrm>
          <a:prstGeom prst="straightConnector1">
            <a:avLst/>
          </a:prstGeom>
          <a:noFill/>
          <a:ln w="9525" cap="flat" cmpd="sng">
            <a:solidFill>
              <a:schemeClr val="dk2"/>
            </a:solidFill>
            <a:prstDash val="solid"/>
            <a:round/>
            <a:headEnd type="none" w="med" len="med"/>
            <a:tailEnd type="triangle" w="med" len="med"/>
          </a:ln>
        </p:spPr>
      </p:cxnSp>
      <p:pic>
        <p:nvPicPr>
          <p:cNvPr id="2109" name="Google Shape;2109;p170"/>
          <p:cNvPicPr preferRelativeResize="0"/>
          <p:nvPr/>
        </p:nvPicPr>
        <p:blipFill>
          <a:blip r:embed="rId5">
            <a:alphaModFix/>
          </a:blip>
          <a:stretch>
            <a:fillRect/>
          </a:stretch>
        </p:blipFill>
        <p:spPr>
          <a:xfrm>
            <a:off x="7720013" y="3914775"/>
            <a:ext cx="1171575" cy="819150"/>
          </a:xfrm>
          <a:prstGeom prst="rect">
            <a:avLst/>
          </a:prstGeom>
          <a:noFill/>
          <a:ln>
            <a:noFill/>
          </a:ln>
        </p:spPr>
      </p:pic>
      <p:pic>
        <p:nvPicPr>
          <p:cNvPr id="2110" name="Google Shape;2110;p170"/>
          <p:cNvPicPr preferRelativeResize="0"/>
          <p:nvPr/>
        </p:nvPicPr>
        <p:blipFill>
          <a:blip r:embed="rId5">
            <a:alphaModFix/>
          </a:blip>
          <a:stretch>
            <a:fillRect/>
          </a:stretch>
        </p:blipFill>
        <p:spPr>
          <a:xfrm>
            <a:off x="7500950" y="1419225"/>
            <a:ext cx="1690675" cy="9715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27"/>
          <p:cNvPicPr preferRelativeResize="0"/>
          <p:nvPr/>
        </p:nvPicPr>
        <p:blipFill rotWithShape="1">
          <a:blip r:embed="rId3">
            <a:alphaModFix/>
          </a:blip>
          <a:srcRect l="57332" b="31020"/>
          <a:stretch/>
        </p:blipFill>
        <p:spPr>
          <a:xfrm>
            <a:off x="2461275" y="1075050"/>
            <a:ext cx="3901549" cy="3496950"/>
          </a:xfrm>
          <a:prstGeom prst="rect">
            <a:avLst/>
          </a:prstGeom>
          <a:noFill/>
          <a:ln>
            <a:noFill/>
          </a:ln>
        </p:spPr>
      </p:pic>
      <p:pic>
        <p:nvPicPr>
          <p:cNvPr id="211" name="Google Shape;211;p27"/>
          <p:cNvPicPr preferRelativeResize="0"/>
          <p:nvPr/>
        </p:nvPicPr>
        <p:blipFill rotWithShape="1">
          <a:blip r:embed="rId3">
            <a:alphaModFix/>
          </a:blip>
          <a:srcRect l="86025" t="75713"/>
          <a:stretch/>
        </p:blipFill>
        <p:spPr>
          <a:xfrm rot="-1905127">
            <a:off x="5645250" y="3756325"/>
            <a:ext cx="1277827" cy="1231200"/>
          </a:xfrm>
          <a:prstGeom prst="rect">
            <a:avLst/>
          </a:prstGeom>
          <a:noFill/>
          <a:ln>
            <a:noFill/>
          </a:ln>
        </p:spPr>
      </p:pic>
      <p:sp>
        <p:nvSpPr>
          <p:cNvPr id="212" name="Google Shape;212;p27"/>
          <p:cNvSpPr txBox="1"/>
          <p:nvPr/>
        </p:nvSpPr>
        <p:spPr>
          <a:xfrm>
            <a:off x="193175" y="93025"/>
            <a:ext cx="6833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600" b="1"/>
          </a:p>
        </p:txBody>
      </p:sp>
      <p:sp>
        <p:nvSpPr>
          <p:cNvPr id="213" name="Google Shape;213;p27"/>
          <p:cNvSpPr txBox="1"/>
          <p:nvPr/>
        </p:nvSpPr>
        <p:spPr>
          <a:xfrm>
            <a:off x="3673075" y="1001750"/>
            <a:ext cx="279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neurotransmitter</a:t>
            </a:r>
            <a:endParaRPr>
              <a:solidFill>
                <a:schemeClr val="lt1"/>
              </a:solidFill>
            </a:endParaRPr>
          </a:p>
        </p:txBody>
      </p:sp>
      <p:sp>
        <p:nvSpPr>
          <p:cNvPr id="214" name="Google Shape;214;p27"/>
          <p:cNvSpPr txBox="1"/>
          <p:nvPr/>
        </p:nvSpPr>
        <p:spPr>
          <a:xfrm>
            <a:off x="4025800" y="1748000"/>
            <a:ext cx="279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receptor</a:t>
            </a:r>
            <a:endParaRPr>
              <a:solidFill>
                <a:schemeClr val="lt1"/>
              </a:solidFill>
            </a:endParaRPr>
          </a:p>
        </p:txBody>
      </p:sp>
      <p:sp>
        <p:nvSpPr>
          <p:cNvPr id="215" name="Google Shape;215;p27"/>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
        <p:nvSpPr>
          <p:cNvPr id="216" name="Google Shape;216;p27"/>
          <p:cNvSpPr txBox="1"/>
          <p:nvPr/>
        </p:nvSpPr>
        <p:spPr>
          <a:xfrm>
            <a:off x="193175" y="626425"/>
            <a:ext cx="2875800" cy="1354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solidFill>
                  <a:schemeClr val="dk1"/>
                </a:solidFill>
              </a:rPr>
              <a:t>Second messenger starts signal transduction cascade  </a:t>
            </a:r>
            <a:endParaRPr sz="1900" b="1">
              <a:solidFill>
                <a:schemeClr val="dk1"/>
              </a:solidFill>
            </a:endParaRPr>
          </a:p>
          <a:p>
            <a:pPr marL="0" lvl="0" indent="0" algn="l" rtl="0">
              <a:spcBef>
                <a:spcPts val="0"/>
              </a:spcBef>
              <a:spcAft>
                <a:spcPts val="0"/>
              </a:spcAft>
              <a:buNone/>
            </a:pPr>
            <a:endParaRPr sz="1900" b="1">
              <a:solidFill>
                <a:schemeClr val="dk1"/>
              </a:solidFill>
            </a:endParaRPr>
          </a:p>
        </p:txBody>
      </p:sp>
      <p:sp>
        <p:nvSpPr>
          <p:cNvPr id="217" name="Google Shape;217;p27"/>
          <p:cNvSpPr/>
          <p:nvPr/>
        </p:nvSpPr>
        <p:spPr>
          <a:xfrm>
            <a:off x="5787475" y="3735625"/>
            <a:ext cx="1530000" cy="12726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2114"/>
        <p:cNvGrpSpPr/>
        <p:nvPr/>
      </p:nvGrpSpPr>
      <p:grpSpPr>
        <a:xfrm>
          <a:off x="0" y="0"/>
          <a:ext cx="0" cy="0"/>
          <a:chOff x="0" y="0"/>
          <a:chExt cx="0" cy="0"/>
        </a:xfrm>
      </p:grpSpPr>
      <p:pic>
        <p:nvPicPr>
          <p:cNvPr id="2115" name="Google Shape;2115;p171"/>
          <p:cNvPicPr preferRelativeResize="0"/>
          <p:nvPr/>
        </p:nvPicPr>
        <p:blipFill rotWithShape="1">
          <a:blip r:embed="rId3">
            <a:alphaModFix/>
          </a:blip>
          <a:srcRect l="10686" t="56814" r="72620" b="9133"/>
          <a:stretch/>
        </p:blipFill>
        <p:spPr>
          <a:xfrm rot="-8321953">
            <a:off x="7331891" y="1754386"/>
            <a:ext cx="2308237" cy="2469349"/>
          </a:xfrm>
          <a:prstGeom prst="rect">
            <a:avLst/>
          </a:prstGeom>
          <a:noFill/>
          <a:ln>
            <a:noFill/>
          </a:ln>
        </p:spPr>
      </p:pic>
      <p:grpSp>
        <p:nvGrpSpPr>
          <p:cNvPr id="2116" name="Google Shape;2116;p171"/>
          <p:cNvGrpSpPr/>
          <p:nvPr/>
        </p:nvGrpSpPr>
        <p:grpSpPr>
          <a:xfrm>
            <a:off x="231100" y="621012"/>
            <a:ext cx="6875026" cy="4376349"/>
            <a:chOff x="231100" y="621012"/>
            <a:chExt cx="6875026" cy="4376349"/>
          </a:xfrm>
        </p:grpSpPr>
        <p:pic>
          <p:nvPicPr>
            <p:cNvPr id="2117" name="Google Shape;2117;p171"/>
            <p:cNvPicPr preferRelativeResize="0"/>
            <p:nvPr/>
          </p:nvPicPr>
          <p:blipFill>
            <a:blip r:embed="rId4">
              <a:alphaModFix/>
            </a:blip>
            <a:stretch>
              <a:fillRect/>
            </a:stretch>
          </p:blipFill>
          <p:spPr>
            <a:xfrm>
              <a:off x="231100" y="621012"/>
              <a:ext cx="6875026" cy="4376349"/>
            </a:xfrm>
            <a:prstGeom prst="rect">
              <a:avLst/>
            </a:prstGeom>
            <a:noFill/>
            <a:ln>
              <a:noFill/>
            </a:ln>
          </p:spPr>
        </p:pic>
        <p:sp>
          <p:nvSpPr>
            <p:cNvPr id="2118" name="Google Shape;2118;p171"/>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grpSp>
      <p:pic>
        <p:nvPicPr>
          <p:cNvPr id="2119" name="Google Shape;2119;p171"/>
          <p:cNvPicPr preferRelativeResize="0"/>
          <p:nvPr/>
        </p:nvPicPr>
        <p:blipFill rotWithShape="1">
          <a:blip r:embed="rId3">
            <a:alphaModFix/>
          </a:blip>
          <a:srcRect r="15390"/>
          <a:stretch/>
        </p:blipFill>
        <p:spPr>
          <a:xfrm>
            <a:off x="-13799" y="479825"/>
            <a:ext cx="7401249" cy="4587276"/>
          </a:xfrm>
          <a:prstGeom prst="rect">
            <a:avLst/>
          </a:prstGeom>
          <a:noFill/>
          <a:ln>
            <a:noFill/>
          </a:ln>
        </p:spPr>
      </p:pic>
      <p:sp>
        <p:nvSpPr>
          <p:cNvPr id="2120" name="Google Shape;2120;p171"/>
          <p:cNvSpPr txBox="1"/>
          <p:nvPr/>
        </p:nvSpPr>
        <p:spPr>
          <a:xfrm>
            <a:off x="329125" y="119100"/>
            <a:ext cx="686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(5HT) receptor subtypes</a:t>
            </a:r>
            <a:endParaRPr b="1"/>
          </a:p>
        </p:txBody>
      </p:sp>
      <p:sp>
        <p:nvSpPr>
          <p:cNvPr id="2121" name="Google Shape;2121;p171"/>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pic>
        <p:nvPicPr>
          <p:cNvPr id="2122" name="Google Shape;2122;p171"/>
          <p:cNvPicPr preferRelativeResize="0"/>
          <p:nvPr/>
        </p:nvPicPr>
        <p:blipFill rotWithShape="1">
          <a:blip r:embed="rId3">
            <a:alphaModFix/>
          </a:blip>
          <a:srcRect l="73679" r="15548"/>
          <a:stretch/>
        </p:blipFill>
        <p:spPr>
          <a:xfrm>
            <a:off x="6445148" y="477200"/>
            <a:ext cx="942300" cy="4587276"/>
          </a:xfrm>
          <a:prstGeom prst="rect">
            <a:avLst/>
          </a:prstGeom>
          <a:noFill/>
          <a:ln>
            <a:noFill/>
          </a:ln>
        </p:spPr>
      </p:pic>
      <p:sp>
        <p:nvSpPr>
          <p:cNvPr id="2123" name="Google Shape;2123;p171"/>
          <p:cNvSpPr txBox="1"/>
          <p:nvPr/>
        </p:nvSpPr>
        <p:spPr>
          <a:xfrm>
            <a:off x="5869500" y="255975"/>
            <a:ext cx="2254800" cy="1262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Note that these postsynaptic 5HT receptors are on a non-serotonin neuron (e.g., GABA interneuron)</a:t>
            </a:r>
            <a:endParaRPr/>
          </a:p>
        </p:txBody>
      </p:sp>
      <p:cxnSp>
        <p:nvCxnSpPr>
          <p:cNvPr id="2124" name="Google Shape;2124;p171"/>
          <p:cNvCxnSpPr/>
          <p:nvPr/>
        </p:nvCxnSpPr>
        <p:spPr>
          <a:xfrm>
            <a:off x="6698450" y="1377875"/>
            <a:ext cx="8400" cy="522300"/>
          </a:xfrm>
          <a:prstGeom prst="straightConnector1">
            <a:avLst/>
          </a:prstGeom>
          <a:noFill/>
          <a:ln w="9525" cap="flat" cmpd="sng">
            <a:solidFill>
              <a:schemeClr val="dk2"/>
            </a:solidFill>
            <a:prstDash val="solid"/>
            <a:round/>
            <a:headEnd type="none" w="med" len="med"/>
            <a:tailEnd type="triangle" w="med" len="med"/>
          </a:ln>
        </p:spPr>
      </p:cxnSp>
      <p:pic>
        <p:nvPicPr>
          <p:cNvPr id="2125" name="Google Shape;2125;p171"/>
          <p:cNvPicPr preferRelativeResize="0"/>
          <p:nvPr/>
        </p:nvPicPr>
        <p:blipFill>
          <a:blip r:embed="rId5">
            <a:alphaModFix/>
          </a:blip>
          <a:stretch>
            <a:fillRect/>
          </a:stretch>
        </p:blipFill>
        <p:spPr>
          <a:xfrm>
            <a:off x="7720013" y="3914775"/>
            <a:ext cx="1171575" cy="819150"/>
          </a:xfrm>
          <a:prstGeom prst="rect">
            <a:avLst/>
          </a:prstGeom>
          <a:noFill/>
          <a:ln>
            <a:noFill/>
          </a:ln>
        </p:spPr>
      </p:pic>
      <p:pic>
        <p:nvPicPr>
          <p:cNvPr id="2126" name="Google Shape;2126;p171"/>
          <p:cNvPicPr preferRelativeResize="0"/>
          <p:nvPr/>
        </p:nvPicPr>
        <p:blipFill>
          <a:blip r:embed="rId5">
            <a:alphaModFix/>
          </a:blip>
          <a:stretch>
            <a:fillRect/>
          </a:stretch>
        </p:blipFill>
        <p:spPr>
          <a:xfrm>
            <a:off x="7500950" y="1419225"/>
            <a:ext cx="1690675" cy="971550"/>
          </a:xfrm>
          <a:prstGeom prst="rect">
            <a:avLst/>
          </a:prstGeom>
          <a:noFill/>
          <a:ln>
            <a:noFill/>
          </a:ln>
        </p:spPr>
      </p:pic>
      <p:sp>
        <p:nvSpPr>
          <p:cNvPr id="2127" name="Google Shape;2127;p171"/>
          <p:cNvSpPr txBox="1"/>
          <p:nvPr/>
        </p:nvSpPr>
        <p:spPr>
          <a:xfrm>
            <a:off x="7106125" y="4233175"/>
            <a:ext cx="2254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and the post-synaptic neuron won’t have</a:t>
            </a:r>
            <a:r>
              <a:rPr lang="en" i="1"/>
              <a:t> all </a:t>
            </a:r>
            <a:r>
              <a:rPr lang="en"/>
              <a:t>receptor subtypes</a:t>
            </a:r>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2131"/>
        <p:cNvGrpSpPr/>
        <p:nvPr/>
      </p:nvGrpSpPr>
      <p:grpSpPr>
        <a:xfrm>
          <a:off x="0" y="0"/>
          <a:ext cx="0" cy="0"/>
          <a:chOff x="0" y="0"/>
          <a:chExt cx="0" cy="0"/>
        </a:xfrm>
      </p:grpSpPr>
      <p:grpSp>
        <p:nvGrpSpPr>
          <p:cNvPr id="2132" name="Google Shape;2132;p172"/>
          <p:cNvGrpSpPr/>
          <p:nvPr/>
        </p:nvGrpSpPr>
        <p:grpSpPr>
          <a:xfrm>
            <a:off x="231100" y="621012"/>
            <a:ext cx="6875026" cy="4376349"/>
            <a:chOff x="231100" y="621012"/>
            <a:chExt cx="6875026" cy="4376349"/>
          </a:xfrm>
        </p:grpSpPr>
        <p:pic>
          <p:nvPicPr>
            <p:cNvPr id="2133" name="Google Shape;2133;p172"/>
            <p:cNvPicPr preferRelativeResize="0"/>
            <p:nvPr/>
          </p:nvPicPr>
          <p:blipFill>
            <a:blip r:embed="rId3">
              <a:alphaModFix/>
            </a:blip>
            <a:stretch>
              <a:fillRect/>
            </a:stretch>
          </p:blipFill>
          <p:spPr>
            <a:xfrm>
              <a:off x="231100" y="621012"/>
              <a:ext cx="6875026" cy="4376349"/>
            </a:xfrm>
            <a:prstGeom prst="rect">
              <a:avLst/>
            </a:prstGeom>
            <a:noFill/>
            <a:ln>
              <a:noFill/>
            </a:ln>
          </p:spPr>
        </p:pic>
        <p:sp>
          <p:nvSpPr>
            <p:cNvPr id="2134" name="Google Shape;2134;p172"/>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grpSp>
      <p:pic>
        <p:nvPicPr>
          <p:cNvPr id="2135" name="Google Shape;2135;p172"/>
          <p:cNvPicPr preferRelativeResize="0"/>
          <p:nvPr/>
        </p:nvPicPr>
        <p:blipFill rotWithShape="1">
          <a:blip r:embed="rId4">
            <a:alphaModFix/>
          </a:blip>
          <a:srcRect r="15390"/>
          <a:stretch/>
        </p:blipFill>
        <p:spPr>
          <a:xfrm>
            <a:off x="-13799" y="479825"/>
            <a:ext cx="7401249" cy="4587276"/>
          </a:xfrm>
          <a:prstGeom prst="rect">
            <a:avLst/>
          </a:prstGeom>
          <a:noFill/>
          <a:ln>
            <a:noFill/>
          </a:ln>
        </p:spPr>
      </p:pic>
      <p:sp>
        <p:nvSpPr>
          <p:cNvPr id="2136" name="Google Shape;2136;p172"/>
          <p:cNvSpPr txBox="1"/>
          <p:nvPr/>
        </p:nvSpPr>
        <p:spPr>
          <a:xfrm>
            <a:off x="329125" y="119100"/>
            <a:ext cx="686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(5HT) receptor subtypes</a:t>
            </a:r>
            <a:endParaRPr b="1"/>
          </a:p>
        </p:txBody>
      </p:sp>
      <p:sp>
        <p:nvSpPr>
          <p:cNvPr id="2137" name="Google Shape;2137;p172"/>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pic>
        <p:nvPicPr>
          <p:cNvPr id="2138" name="Google Shape;2138;p172"/>
          <p:cNvPicPr preferRelativeResize="0"/>
          <p:nvPr/>
        </p:nvPicPr>
        <p:blipFill rotWithShape="1">
          <a:blip r:embed="rId4">
            <a:alphaModFix/>
          </a:blip>
          <a:srcRect l="73679" r="15548"/>
          <a:stretch/>
        </p:blipFill>
        <p:spPr>
          <a:xfrm>
            <a:off x="6445148" y="477200"/>
            <a:ext cx="942300" cy="4587276"/>
          </a:xfrm>
          <a:prstGeom prst="rect">
            <a:avLst/>
          </a:prstGeom>
          <a:noFill/>
          <a:ln>
            <a:noFill/>
          </a:ln>
        </p:spPr>
      </p:pic>
      <p:sp>
        <p:nvSpPr>
          <p:cNvPr id="2139" name="Google Shape;2139;p172"/>
          <p:cNvSpPr txBox="1"/>
          <p:nvPr/>
        </p:nvSpPr>
        <p:spPr>
          <a:xfrm>
            <a:off x="2847025" y="1230000"/>
            <a:ext cx="5450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5HT1A “negative feedback” receptors</a:t>
            </a:r>
            <a:endParaRPr/>
          </a:p>
        </p:txBody>
      </p:sp>
      <p:sp>
        <p:nvSpPr>
          <p:cNvPr id="2140" name="Google Shape;2140;p172"/>
          <p:cNvSpPr/>
          <p:nvPr/>
        </p:nvSpPr>
        <p:spPr>
          <a:xfrm rot="1163933">
            <a:off x="1975545" y="795219"/>
            <a:ext cx="857162" cy="864064"/>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2144"/>
        <p:cNvGrpSpPr/>
        <p:nvPr/>
      </p:nvGrpSpPr>
      <p:grpSpPr>
        <a:xfrm>
          <a:off x="0" y="0"/>
          <a:ext cx="0" cy="0"/>
          <a:chOff x="0" y="0"/>
          <a:chExt cx="0" cy="0"/>
        </a:xfrm>
      </p:grpSpPr>
      <p:grpSp>
        <p:nvGrpSpPr>
          <p:cNvPr id="2145" name="Google Shape;2145;p173"/>
          <p:cNvGrpSpPr/>
          <p:nvPr/>
        </p:nvGrpSpPr>
        <p:grpSpPr>
          <a:xfrm>
            <a:off x="231100" y="621012"/>
            <a:ext cx="6875026" cy="4376349"/>
            <a:chOff x="231100" y="621012"/>
            <a:chExt cx="6875026" cy="4376349"/>
          </a:xfrm>
        </p:grpSpPr>
        <p:pic>
          <p:nvPicPr>
            <p:cNvPr id="2146" name="Google Shape;2146;p173"/>
            <p:cNvPicPr preferRelativeResize="0"/>
            <p:nvPr/>
          </p:nvPicPr>
          <p:blipFill>
            <a:blip r:embed="rId3">
              <a:alphaModFix/>
            </a:blip>
            <a:stretch>
              <a:fillRect/>
            </a:stretch>
          </p:blipFill>
          <p:spPr>
            <a:xfrm>
              <a:off x="231100" y="621012"/>
              <a:ext cx="6875026" cy="4376349"/>
            </a:xfrm>
            <a:prstGeom prst="rect">
              <a:avLst/>
            </a:prstGeom>
            <a:noFill/>
            <a:ln>
              <a:noFill/>
            </a:ln>
          </p:spPr>
        </p:pic>
        <p:sp>
          <p:nvSpPr>
            <p:cNvPr id="2147" name="Google Shape;2147;p173"/>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grpSp>
      <p:pic>
        <p:nvPicPr>
          <p:cNvPr id="2148" name="Google Shape;2148;p173"/>
          <p:cNvPicPr preferRelativeResize="0"/>
          <p:nvPr/>
        </p:nvPicPr>
        <p:blipFill rotWithShape="1">
          <a:blip r:embed="rId4">
            <a:alphaModFix/>
          </a:blip>
          <a:srcRect r="15390"/>
          <a:stretch/>
        </p:blipFill>
        <p:spPr>
          <a:xfrm>
            <a:off x="-13799" y="479825"/>
            <a:ext cx="7401249" cy="4587276"/>
          </a:xfrm>
          <a:prstGeom prst="rect">
            <a:avLst/>
          </a:prstGeom>
          <a:noFill/>
          <a:ln>
            <a:noFill/>
          </a:ln>
        </p:spPr>
      </p:pic>
      <p:sp>
        <p:nvSpPr>
          <p:cNvPr id="2149" name="Google Shape;2149;p173"/>
          <p:cNvSpPr txBox="1"/>
          <p:nvPr/>
        </p:nvSpPr>
        <p:spPr>
          <a:xfrm>
            <a:off x="329125" y="119100"/>
            <a:ext cx="686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(5HT) receptor subtypes</a:t>
            </a:r>
            <a:endParaRPr b="1"/>
          </a:p>
        </p:txBody>
      </p:sp>
      <p:sp>
        <p:nvSpPr>
          <p:cNvPr id="2150" name="Google Shape;2150;p173"/>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pic>
        <p:nvPicPr>
          <p:cNvPr id="2151" name="Google Shape;2151;p173"/>
          <p:cNvPicPr preferRelativeResize="0"/>
          <p:nvPr/>
        </p:nvPicPr>
        <p:blipFill rotWithShape="1">
          <a:blip r:embed="rId4">
            <a:alphaModFix/>
          </a:blip>
          <a:srcRect l="73679" r="15548"/>
          <a:stretch/>
        </p:blipFill>
        <p:spPr>
          <a:xfrm>
            <a:off x="6445148" y="477200"/>
            <a:ext cx="942300" cy="4587276"/>
          </a:xfrm>
          <a:prstGeom prst="rect">
            <a:avLst/>
          </a:prstGeom>
          <a:noFill/>
          <a:ln>
            <a:noFill/>
          </a:ln>
        </p:spPr>
      </p:pic>
      <p:sp>
        <p:nvSpPr>
          <p:cNvPr id="2152" name="Google Shape;2152;p173"/>
          <p:cNvSpPr txBox="1"/>
          <p:nvPr/>
        </p:nvSpPr>
        <p:spPr>
          <a:xfrm>
            <a:off x="2847025" y="1230000"/>
            <a:ext cx="5450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5HT</a:t>
            </a:r>
            <a:r>
              <a:rPr lang="en" b="1" u="sng">
                <a:solidFill>
                  <a:schemeClr val="dk1"/>
                </a:solidFill>
              </a:rPr>
              <a:t>1A</a:t>
            </a:r>
            <a:r>
              <a:rPr lang="en">
                <a:solidFill>
                  <a:schemeClr val="dk1"/>
                </a:solidFill>
              </a:rPr>
              <a:t> “negative feedback” receptors</a:t>
            </a:r>
            <a:endParaRPr/>
          </a:p>
        </p:txBody>
      </p:sp>
      <p:sp>
        <p:nvSpPr>
          <p:cNvPr id="2153" name="Google Shape;2153;p173"/>
          <p:cNvSpPr/>
          <p:nvPr/>
        </p:nvSpPr>
        <p:spPr>
          <a:xfrm rot="1163933">
            <a:off x="1975545" y="795219"/>
            <a:ext cx="857162" cy="864064"/>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173"/>
          <p:cNvSpPr/>
          <p:nvPr/>
        </p:nvSpPr>
        <p:spPr>
          <a:xfrm rot="133589">
            <a:off x="6384853" y="4092114"/>
            <a:ext cx="857147" cy="401859"/>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173"/>
          <p:cNvSpPr txBox="1"/>
          <p:nvPr/>
        </p:nvSpPr>
        <p:spPr>
          <a:xfrm>
            <a:off x="7251275" y="4092950"/>
            <a:ext cx="110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inhibitory</a:t>
            </a:r>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2159"/>
        <p:cNvGrpSpPr/>
        <p:nvPr/>
      </p:nvGrpSpPr>
      <p:grpSpPr>
        <a:xfrm>
          <a:off x="0" y="0"/>
          <a:ext cx="0" cy="0"/>
          <a:chOff x="0" y="0"/>
          <a:chExt cx="0" cy="0"/>
        </a:xfrm>
      </p:grpSpPr>
      <p:sp>
        <p:nvSpPr>
          <p:cNvPr id="2160" name="Google Shape;2160;p174"/>
          <p:cNvSpPr txBox="1"/>
          <p:nvPr/>
        </p:nvSpPr>
        <p:spPr>
          <a:xfrm>
            <a:off x="329125" y="119100"/>
            <a:ext cx="686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(5HT) receptor subtypes</a:t>
            </a:r>
            <a:endParaRPr b="1"/>
          </a:p>
        </p:txBody>
      </p:sp>
      <p:sp>
        <p:nvSpPr>
          <p:cNvPr id="2161" name="Google Shape;2161;p174"/>
          <p:cNvSpPr txBox="1"/>
          <p:nvPr/>
        </p:nvSpPr>
        <p:spPr>
          <a:xfrm>
            <a:off x="3588250" y="1230000"/>
            <a:ext cx="463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Inhibitory / negative feedback receptors</a:t>
            </a:r>
            <a:endParaRPr/>
          </a:p>
        </p:txBody>
      </p:sp>
      <p:sp>
        <p:nvSpPr>
          <p:cNvPr id="2162" name="Google Shape;2162;p174"/>
          <p:cNvSpPr/>
          <p:nvPr/>
        </p:nvSpPr>
        <p:spPr>
          <a:xfrm rot="-27068">
            <a:off x="2411016" y="1306190"/>
            <a:ext cx="266708" cy="24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174"/>
          <p:cNvSpPr/>
          <p:nvPr/>
        </p:nvSpPr>
        <p:spPr>
          <a:xfrm rot="-27068">
            <a:off x="6807811" y="2414680"/>
            <a:ext cx="266708" cy="24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174"/>
          <p:cNvSpPr/>
          <p:nvPr/>
        </p:nvSpPr>
        <p:spPr>
          <a:xfrm rot="-27068">
            <a:off x="5567466" y="3064480"/>
            <a:ext cx="266708" cy="24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174"/>
          <p:cNvSpPr/>
          <p:nvPr/>
        </p:nvSpPr>
        <p:spPr>
          <a:xfrm rot="-27068">
            <a:off x="6816096" y="3901770"/>
            <a:ext cx="266708" cy="24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174"/>
          <p:cNvSpPr/>
          <p:nvPr/>
        </p:nvSpPr>
        <p:spPr>
          <a:xfrm rot="-27068">
            <a:off x="6807806" y="4130370"/>
            <a:ext cx="266708" cy="24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2170"/>
        <p:cNvGrpSpPr/>
        <p:nvPr/>
      </p:nvGrpSpPr>
      <p:grpSpPr>
        <a:xfrm>
          <a:off x="0" y="0"/>
          <a:ext cx="0" cy="0"/>
          <a:chOff x="0" y="0"/>
          <a:chExt cx="0" cy="0"/>
        </a:xfrm>
      </p:grpSpPr>
      <p:pic>
        <p:nvPicPr>
          <p:cNvPr id="2171" name="Google Shape;2171;p175"/>
          <p:cNvPicPr preferRelativeResize="0"/>
          <p:nvPr/>
        </p:nvPicPr>
        <p:blipFill rotWithShape="1">
          <a:blip r:embed="rId3">
            <a:alphaModFix amt="8000"/>
          </a:blip>
          <a:srcRect r="15390"/>
          <a:stretch/>
        </p:blipFill>
        <p:spPr>
          <a:xfrm>
            <a:off x="-13799" y="479825"/>
            <a:ext cx="7401249" cy="4587276"/>
          </a:xfrm>
          <a:prstGeom prst="rect">
            <a:avLst/>
          </a:prstGeom>
          <a:noFill/>
          <a:ln>
            <a:noFill/>
          </a:ln>
        </p:spPr>
      </p:pic>
      <p:pic>
        <p:nvPicPr>
          <p:cNvPr id="2172" name="Google Shape;2172;p175"/>
          <p:cNvPicPr preferRelativeResize="0"/>
          <p:nvPr/>
        </p:nvPicPr>
        <p:blipFill rotWithShape="1">
          <a:blip r:embed="rId3">
            <a:alphaModFix amt="5000"/>
          </a:blip>
          <a:srcRect l="73679" r="15548"/>
          <a:stretch/>
        </p:blipFill>
        <p:spPr>
          <a:xfrm>
            <a:off x="6445148" y="477200"/>
            <a:ext cx="942300" cy="4587276"/>
          </a:xfrm>
          <a:prstGeom prst="rect">
            <a:avLst/>
          </a:prstGeom>
          <a:noFill/>
          <a:ln>
            <a:noFill/>
          </a:ln>
        </p:spPr>
      </p:pic>
      <p:sp>
        <p:nvSpPr>
          <p:cNvPr id="2173" name="Google Shape;2173;p175"/>
          <p:cNvSpPr txBox="1"/>
          <p:nvPr/>
        </p:nvSpPr>
        <p:spPr>
          <a:xfrm>
            <a:off x="329125" y="119100"/>
            <a:ext cx="686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(5HT) receptor subtypes</a:t>
            </a:r>
            <a:endParaRPr b="1"/>
          </a:p>
        </p:txBody>
      </p:sp>
      <p:sp>
        <p:nvSpPr>
          <p:cNvPr id="2174" name="Google Shape;2174;p175"/>
          <p:cNvSpPr txBox="1"/>
          <p:nvPr/>
        </p:nvSpPr>
        <p:spPr>
          <a:xfrm>
            <a:off x="3588250" y="1230000"/>
            <a:ext cx="463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Inhibitory / negative feedback receptors</a:t>
            </a:r>
            <a:endParaRPr/>
          </a:p>
        </p:txBody>
      </p:sp>
      <p:sp>
        <p:nvSpPr>
          <p:cNvPr id="2175" name="Google Shape;2175;p175"/>
          <p:cNvSpPr/>
          <p:nvPr/>
        </p:nvSpPr>
        <p:spPr>
          <a:xfrm rot="-27068">
            <a:off x="2411016" y="1306190"/>
            <a:ext cx="266708" cy="24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175"/>
          <p:cNvSpPr/>
          <p:nvPr/>
        </p:nvSpPr>
        <p:spPr>
          <a:xfrm rot="-27068">
            <a:off x="6807811" y="2414680"/>
            <a:ext cx="266708" cy="24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175"/>
          <p:cNvSpPr/>
          <p:nvPr/>
        </p:nvSpPr>
        <p:spPr>
          <a:xfrm rot="-27068">
            <a:off x="5567466" y="3064480"/>
            <a:ext cx="266708" cy="24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175"/>
          <p:cNvSpPr/>
          <p:nvPr/>
        </p:nvSpPr>
        <p:spPr>
          <a:xfrm rot="-27068">
            <a:off x="6816096" y="3901770"/>
            <a:ext cx="266708" cy="24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175"/>
          <p:cNvSpPr/>
          <p:nvPr/>
        </p:nvSpPr>
        <p:spPr>
          <a:xfrm rot="-27068">
            <a:off x="6807806" y="4130370"/>
            <a:ext cx="266708" cy="24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175"/>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solidFill>
                  <a:srgbClr val="F3F3F3"/>
                </a:solidFill>
              </a:rPr>
              <a:t>serotonin neuron</a:t>
            </a:r>
            <a:endParaRPr sz="900">
              <a:solidFill>
                <a:srgbClr val="F3F3F3"/>
              </a:solidFill>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2184"/>
        <p:cNvGrpSpPr/>
        <p:nvPr/>
      </p:nvGrpSpPr>
      <p:grpSpPr>
        <a:xfrm>
          <a:off x="0" y="0"/>
          <a:ext cx="0" cy="0"/>
          <a:chOff x="0" y="0"/>
          <a:chExt cx="0" cy="0"/>
        </a:xfrm>
      </p:grpSpPr>
      <p:pic>
        <p:nvPicPr>
          <p:cNvPr id="2185" name="Google Shape;2185;p176"/>
          <p:cNvPicPr preferRelativeResize="0"/>
          <p:nvPr/>
        </p:nvPicPr>
        <p:blipFill rotWithShape="1">
          <a:blip r:embed="rId3">
            <a:alphaModFix amt="19000"/>
          </a:blip>
          <a:srcRect r="15390"/>
          <a:stretch/>
        </p:blipFill>
        <p:spPr>
          <a:xfrm>
            <a:off x="-13799" y="479825"/>
            <a:ext cx="7401249" cy="4587276"/>
          </a:xfrm>
          <a:prstGeom prst="rect">
            <a:avLst/>
          </a:prstGeom>
          <a:noFill/>
          <a:ln>
            <a:noFill/>
          </a:ln>
        </p:spPr>
      </p:pic>
      <p:pic>
        <p:nvPicPr>
          <p:cNvPr id="2186" name="Google Shape;2186;p176"/>
          <p:cNvPicPr preferRelativeResize="0"/>
          <p:nvPr/>
        </p:nvPicPr>
        <p:blipFill rotWithShape="1">
          <a:blip r:embed="rId3">
            <a:alphaModFix amt="9000"/>
          </a:blip>
          <a:srcRect l="73679" r="15548"/>
          <a:stretch/>
        </p:blipFill>
        <p:spPr>
          <a:xfrm>
            <a:off x="6445148" y="477200"/>
            <a:ext cx="942300" cy="4587276"/>
          </a:xfrm>
          <a:prstGeom prst="rect">
            <a:avLst/>
          </a:prstGeom>
          <a:noFill/>
          <a:ln>
            <a:noFill/>
          </a:ln>
        </p:spPr>
      </p:pic>
      <p:sp>
        <p:nvSpPr>
          <p:cNvPr id="2187" name="Google Shape;2187;p176"/>
          <p:cNvSpPr txBox="1"/>
          <p:nvPr/>
        </p:nvSpPr>
        <p:spPr>
          <a:xfrm>
            <a:off x="329125" y="119100"/>
            <a:ext cx="686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(5HT) receptor subtypes</a:t>
            </a:r>
            <a:endParaRPr b="1"/>
          </a:p>
        </p:txBody>
      </p:sp>
      <p:sp>
        <p:nvSpPr>
          <p:cNvPr id="2188" name="Google Shape;2188;p176"/>
          <p:cNvSpPr txBox="1"/>
          <p:nvPr/>
        </p:nvSpPr>
        <p:spPr>
          <a:xfrm>
            <a:off x="3588250" y="1230000"/>
            <a:ext cx="463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Inhibitory / negative feedback receptors</a:t>
            </a:r>
            <a:endParaRPr/>
          </a:p>
        </p:txBody>
      </p:sp>
      <p:sp>
        <p:nvSpPr>
          <p:cNvPr id="2189" name="Google Shape;2189;p176"/>
          <p:cNvSpPr/>
          <p:nvPr/>
        </p:nvSpPr>
        <p:spPr>
          <a:xfrm rot="-27068">
            <a:off x="2411016" y="1306190"/>
            <a:ext cx="266708" cy="24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176"/>
          <p:cNvSpPr/>
          <p:nvPr/>
        </p:nvSpPr>
        <p:spPr>
          <a:xfrm rot="-27068">
            <a:off x="6807811" y="2414680"/>
            <a:ext cx="266708" cy="24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176"/>
          <p:cNvSpPr/>
          <p:nvPr/>
        </p:nvSpPr>
        <p:spPr>
          <a:xfrm rot="-27068">
            <a:off x="5567466" y="3064480"/>
            <a:ext cx="266708" cy="24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176"/>
          <p:cNvSpPr/>
          <p:nvPr/>
        </p:nvSpPr>
        <p:spPr>
          <a:xfrm rot="-27068">
            <a:off x="6816096" y="3901770"/>
            <a:ext cx="266708" cy="24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176"/>
          <p:cNvSpPr/>
          <p:nvPr/>
        </p:nvSpPr>
        <p:spPr>
          <a:xfrm rot="-27068">
            <a:off x="6807806" y="4130370"/>
            <a:ext cx="266708" cy="24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176"/>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solidFill>
                  <a:srgbClr val="EFEFEF"/>
                </a:solidFill>
              </a:rPr>
              <a:t>serotonin neuron</a:t>
            </a:r>
            <a:endParaRPr sz="900">
              <a:solidFill>
                <a:srgbClr val="EFEFEF"/>
              </a:solidFill>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2198"/>
        <p:cNvGrpSpPr/>
        <p:nvPr/>
      </p:nvGrpSpPr>
      <p:grpSpPr>
        <a:xfrm>
          <a:off x="0" y="0"/>
          <a:ext cx="0" cy="0"/>
          <a:chOff x="0" y="0"/>
          <a:chExt cx="0" cy="0"/>
        </a:xfrm>
      </p:grpSpPr>
      <p:pic>
        <p:nvPicPr>
          <p:cNvPr id="2199" name="Google Shape;2199;p177"/>
          <p:cNvPicPr preferRelativeResize="0"/>
          <p:nvPr/>
        </p:nvPicPr>
        <p:blipFill rotWithShape="1">
          <a:blip r:embed="rId3">
            <a:alphaModFix amt="35000"/>
          </a:blip>
          <a:srcRect r="15390"/>
          <a:stretch/>
        </p:blipFill>
        <p:spPr>
          <a:xfrm>
            <a:off x="-13799" y="479825"/>
            <a:ext cx="7401249" cy="4587276"/>
          </a:xfrm>
          <a:prstGeom prst="rect">
            <a:avLst/>
          </a:prstGeom>
          <a:noFill/>
          <a:ln>
            <a:noFill/>
          </a:ln>
        </p:spPr>
      </p:pic>
      <p:pic>
        <p:nvPicPr>
          <p:cNvPr id="2200" name="Google Shape;2200;p177"/>
          <p:cNvPicPr preferRelativeResize="0"/>
          <p:nvPr/>
        </p:nvPicPr>
        <p:blipFill rotWithShape="1">
          <a:blip r:embed="rId3">
            <a:alphaModFix amt="22000"/>
          </a:blip>
          <a:srcRect l="73679" r="15548"/>
          <a:stretch/>
        </p:blipFill>
        <p:spPr>
          <a:xfrm>
            <a:off x="6445148" y="477200"/>
            <a:ext cx="942300" cy="4587276"/>
          </a:xfrm>
          <a:prstGeom prst="rect">
            <a:avLst/>
          </a:prstGeom>
          <a:noFill/>
          <a:ln>
            <a:noFill/>
          </a:ln>
        </p:spPr>
      </p:pic>
      <p:sp>
        <p:nvSpPr>
          <p:cNvPr id="2201" name="Google Shape;2201;p177"/>
          <p:cNvSpPr txBox="1"/>
          <p:nvPr/>
        </p:nvSpPr>
        <p:spPr>
          <a:xfrm>
            <a:off x="329125" y="119100"/>
            <a:ext cx="686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(5HT) receptor subtypes</a:t>
            </a:r>
            <a:endParaRPr b="1"/>
          </a:p>
        </p:txBody>
      </p:sp>
      <p:sp>
        <p:nvSpPr>
          <p:cNvPr id="2202" name="Google Shape;2202;p177"/>
          <p:cNvSpPr txBox="1"/>
          <p:nvPr/>
        </p:nvSpPr>
        <p:spPr>
          <a:xfrm>
            <a:off x="3588250" y="1230000"/>
            <a:ext cx="463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Inhibitory / negative feedback receptors</a:t>
            </a:r>
            <a:endParaRPr/>
          </a:p>
        </p:txBody>
      </p:sp>
      <p:sp>
        <p:nvSpPr>
          <p:cNvPr id="2203" name="Google Shape;2203;p177"/>
          <p:cNvSpPr/>
          <p:nvPr/>
        </p:nvSpPr>
        <p:spPr>
          <a:xfrm rot="-27068">
            <a:off x="2411016" y="1306190"/>
            <a:ext cx="266708" cy="24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177"/>
          <p:cNvSpPr/>
          <p:nvPr/>
        </p:nvSpPr>
        <p:spPr>
          <a:xfrm rot="-27068">
            <a:off x="6807811" y="2414680"/>
            <a:ext cx="266708" cy="24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177"/>
          <p:cNvSpPr/>
          <p:nvPr/>
        </p:nvSpPr>
        <p:spPr>
          <a:xfrm rot="-27068">
            <a:off x="5567466" y="3064480"/>
            <a:ext cx="266708" cy="24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177"/>
          <p:cNvSpPr/>
          <p:nvPr/>
        </p:nvSpPr>
        <p:spPr>
          <a:xfrm rot="-27068">
            <a:off x="6816096" y="3901770"/>
            <a:ext cx="266708" cy="24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177"/>
          <p:cNvSpPr/>
          <p:nvPr/>
        </p:nvSpPr>
        <p:spPr>
          <a:xfrm rot="-27068">
            <a:off x="6807806" y="4130370"/>
            <a:ext cx="266708" cy="24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177"/>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solidFill>
                  <a:srgbClr val="D9D9D9"/>
                </a:solidFill>
              </a:rPr>
              <a:t>serotonin neuron</a:t>
            </a:r>
            <a:endParaRPr sz="900">
              <a:solidFill>
                <a:srgbClr val="D9D9D9"/>
              </a:solidFill>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2212"/>
        <p:cNvGrpSpPr/>
        <p:nvPr/>
      </p:nvGrpSpPr>
      <p:grpSpPr>
        <a:xfrm>
          <a:off x="0" y="0"/>
          <a:ext cx="0" cy="0"/>
          <a:chOff x="0" y="0"/>
          <a:chExt cx="0" cy="0"/>
        </a:xfrm>
      </p:grpSpPr>
      <p:pic>
        <p:nvPicPr>
          <p:cNvPr id="2213" name="Google Shape;2213;p178"/>
          <p:cNvPicPr preferRelativeResize="0"/>
          <p:nvPr/>
        </p:nvPicPr>
        <p:blipFill rotWithShape="1">
          <a:blip r:embed="rId3">
            <a:alphaModFix amt="50000"/>
          </a:blip>
          <a:srcRect r="15390"/>
          <a:stretch/>
        </p:blipFill>
        <p:spPr>
          <a:xfrm>
            <a:off x="-13799" y="479825"/>
            <a:ext cx="7401249" cy="4587276"/>
          </a:xfrm>
          <a:prstGeom prst="rect">
            <a:avLst/>
          </a:prstGeom>
          <a:noFill/>
          <a:ln>
            <a:noFill/>
          </a:ln>
        </p:spPr>
      </p:pic>
      <p:pic>
        <p:nvPicPr>
          <p:cNvPr id="2214" name="Google Shape;2214;p178"/>
          <p:cNvPicPr preferRelativeResize="0"/>
          <p:nvPr/>
        </p:nvPicPr>
        <p:blipFill rotWithShape="1">
          <a:blip r:embed="rId3">
            <a:alphaModFix amt="5000"/>
          </a:blip>
          <a:srcRect l="73679" r="15548"/>
          <a:stretch/>
        </p:blipFill>
        <p:spPr>
          <a:xfrm>
            <a:off x="6445148" y="477200"/>
            <a:ext cx="942300" cy="4587276"/>
          </a:xfrm>
          <a:prstGeom prst="rect">
            <a:avLst/>
          </a:prstGeom>
          <a:noFill/>
          <a:ln>
            <a:noFill/>
          </a:ln>
        </p:spPr>
      </p:pic>
      <p:sp>
        <p:nvSpPr>
          <p:cNvPr id="2215" name="Google Shape;2215;p178"/>
          <p:cNvSpPr txBox="1"/>
          <p:nvPr/>
        </p:nvSpPr>
        <p:spPr>
          <a:xfrm>
            <a:off x="329125" y="119100"/>
            <a:ext cx="686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(5HT) receptor subtypes</a:t>
            </a:r>
            <a:endParaRPr b="1"/>
          </a:p>
        </p:txBody>
      </p:sp>
      <p:sp>
        <p:nvSpPr>
          <p:cNvPr id="2216" name="Google Shape;2216;p178"/>
          <p:cNvSpPr txBox="1"/>
          <p:nvPr/>
        </p:nvSpPr>
        <p:spPr>
          <a:xfrm>
            <a:off x="3588250" y="1230000"/>
            <a:ext cx="463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Inhibitory / negative feedback receptors</a:t>
            </a:r>
            <a:endParaRPr/>
          </a:p>
        </p:txBody>
      </p:sp>
      <p:sp>
        <p:nvSpPr>
          <p:cNvPr id="2217" name="Google Shape;2217;p178"/>
          <p:cNvSpPr/>
          <p:nvPr/>
        </p:nvSpPr>
        <p:spPr>
          <a:xfrm rot="-27068">
            <a:off x="2411016" y="1306190"/>
            <a:ext cx="266708" cy="24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178"/>
          <p:cNvSpPr/>
          <p:nvPr/>
        </p:nvSpPr>
        <p:spPr>
          <a:xfrm rot="-27068">
            <a:off x="6807811" y="2414680"/>
            <a:ext cx="266708" cy="24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178"/>
          <p:cNvSpPr/>
          <p:nvPr/>
        </p:nvSpPr>
        <p:spPr>
          <a:xfrm rot="-27068">
            <a:off x="5567466" y="3064480"/>
            <a:ext cx="266708" cy="24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178"/>
          <p:cNvSpPr/>
          <p:nvPr/>
        </p:nvSpPr>
        <p:spPr>
          <a:xfrm rot="-27068">
            <a:off x="6816096" y="3901770"/>
            <a:ext cx="266708" cy="24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178"/>
          <p:cNvSpPr/>
          <p:nvPr/>
        </p:nvSpPr>
        <p:spPr>
          <a:xfrm rot="-27068">
            <a:off x="6807806" y="4130370"/>
            <a:ext cx="266708" cy="24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178"/>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solidFill>
                  <a:srgbClr val="CCCCCC"/>
                </a:solidFill>
              </a:rPr>
              <a:t>serotonin neuron</a:t>
            </a:r>
            <a:endParaRPr sz="900">
              <a:solidFill>
                <a:srgbClr val="CCCCCC"/>
              </a:solidFill>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2226"/>
        <p:cNvGrpSpPr/>
        <p:nvPr/>
      </p:nvGrpSpPr>
      <p:grpSpPr>
        <a:xfrm>
          <a:off x="0" y="0"/>
          <a:ext cx="0" cy="0"/>
          <a:chOff x="0" y="0"/>
          <a:chExt cx="0" cy="0"/>
        </a:xfrm>
      </p:grpSpPr>
      <p:pic>
        <p:nvPicPr>
          <p:cNvPr id="2227" name="Google Shape;2227;p179"/>
          <p:cNvPicPr preferRelativeResize="0"/>
          <p:nvPr/>
        </p:nvPicPr>
        <p:blipFill rotWithShape="1">
          <a:blip r:embed="rId3">
            <a:alphaModFix amt="71000"/>
          </a:blip>
          <a:srcRect r="26161"/>
          <a:stretch/>
        </p:blipFill>
        <p:spPr>
          <a:xfrm>
            <a:off x="-13800" y="479825"/>
            <a:ext cx="6458949" cy="4587276"/>
          </a:xfrm>
          <a:prstGeom prst="rect">
            <a:avLst/>
          </a:prstGeom>
          <a:noFill/>
          <a:ln>
            <a:noFill/>
          </a:ln>
        </p:spPr>
      </p:pic>
      <p:pic>
        <p:nvPicPr>
          <p:cNvPr id="2228" name="Google Shape;2228;p179"/>
          <p:cNvPicPr preferRelativeResize="0"/>
          <p:nvPr/>
        </p:nvPicPr>
        <p:blipFill rotWithShape="1">
          <a:blip r:embed="rId3">
            <a:alphaModFix amt="45000"/>
          </a:blip>
          <a:srcRect l="73679" r="15548"/>
          <a:stretch/>
        </p:blipFill>
        <p:spPr>
          <a:xfrm>
            <a:off x="6445148" y="477200"/>
            <a:ext cx="942300" cy="4587276"/>
          </a:xfrm>
          <a:prstGeom prst="rect">
            <a:avLst/>
          </a:prstGeom>
          <a:noFill/>
          <a:ln>
            <a:noFill/>
          </a:ln>
        </p:spPr>
      </p:pic>
      <p:sp>
        <p:nvSpPr>
          <p:cNvPr id="2229" name="Google Shape;2229;p179"/>
          <p:cNvSpPr txBox="1"/>
          <p:nvPr/>
        </p:nvSpPr>
        <p:spPr>
          <a:xfrm>
            <a:off x="329125" y="119100"/>
            <a:ext cx="686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(5HT) receptor subtypes</a:t>
            </a:r>
            <a:endParaRPr b="1"/>
          </a:p>
        </p:txBody>
      </p:sp>
      <p:sp>
        <p:nvSpPr>
          <p:cNvPr id="2230" name="Google Shape;2230;p179"/>
          <p:cNvSpPr txBox="1"/>
          <p:nvPr/>
        </p:nvSpPr>
        <p:spPr>
          <a:xfrm>
            <a:off x="3588250" y="1230000"/>
            <a:ext cx="463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Inhibitory / negative feedback receptors</a:t>
            </a:r>
            <a:endParaRPr/>
          </a:p>
        </p:txBody>
      </p:sp>
      <p:sp>
        <p:nvSpPr>
          <p:cNvPr id="2231" name="Google Shape;2231;p179"/>
          <p:cNvSpPr/>
          <p:nvPr/>
        </p:nvSpPr>
        <p:spPr>
          <a:xfrm rot="-27068">
            <a:off x="2411016" y="1306190"/>
            <a:ext cx="266708" cy="24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179"/>
          <p:cNvSpPr/>
          <p:nvPr/>
        </p:nvSpPr>
        <p:spPr>
          <a:xfrm rot="-27068">
            <a:off x="6807811" y="2414680"/>
            <a:ext cx="266708" cy="24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179"/>
          <p:cNvSpPr/>
          <p:nvPr/>
        </p:nvSpPr>
        <p:spPr>
          <a:xfrm rot="-27068">
            <a:off x="5567466" y="3064480"/>
            <a:ext cx="266708" cy="24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179"/>
          <p:cNvSpPr/>
          <p:nvPr/>
        </p:nvSpPr>
        <p:spPr>
          <a:xfrm rot="-27068">
            <a:off x="6816096" y="3901770"/>
            <a:ext cx="266708" cy="24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179"/>
          <p:cNvSpPr/>
          <p:nvPr/>
        </p:nvSpPr>
        <p:spPr>
          <a:xfrm rot="-27068">
            <a:off x="6807806" y="4130370"/>
            <a:ext cx="266708" cy="24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179"/>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solidFill>
                  <a:srgbClr val="B7B7B7"/>
                </a:solidFill>
              </a:rPr>
              <a:t>serotonin neuron</a:t>
            </a:r>
            <a:endParaRPr sz="900">
              <a:solidFill>
                <a:srgbClr val="B7B7B7"/>
              </a:solidFill>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2240"/>
        <p:cNvGrpSpPr/>
        <p:nvPr/>
      </p:nvGrpSpPr>
      <p:grpSpPr>
        <a:xfrm>
          <a:off x="0" y="0"/>
          <a:ext cx="0" cy="0"/>
          <a:chOff x="0" y="0"/>
          <a:chExt cx="0" cy="0"/>
        </a:xfrm>
      </p:grpSpPr>
      <p:pic>
        <p:nvPicPr>
          <p:cNvPr id="2241" name="Google Shape;2241;p180"/>
          <p:cNvPicPr preferRelativeResize="0"/>
          <p:nvPr/>
        </p:nvPicPr>
        <p:blipFill rotWithShape="1">
          <a:blip r:embed="rId3">
            <a:alphaModFix amt="85000"/>
          </a:blip>
          <a:srcRect r="25672"/>
          <a:stretch/>
        </p:blipFill>
        <p:spPr>
          <a:xfrm>
            <a:off x="-13800" y="479825"/>
            <a:ext cx="6501624" cy="4587276"/>
          </a:xfrm>
          <a:prstGeom prst="rect">
            <a:avLst/>
          </a:prstGeom>
          <a:noFill/>
          <a:ln>
            <a:noFill/>
          </a:ln>
        </p:spPr>
      </p:pic>
      <p:pic>
        <p:nvPicPr>
          <p:cNvPr id="2242" name="Google Shape;2242;p180"/>
          <p:cNvPicPr preferRelativeResize="0"/>
          <p:nvPr/>
        </p:nvPicPr>
        <p:blipFill rotWithShape="1">
          <a:blip r:embed="rId3">
            <a:alphaModFix amt="68000"/>
          </a:blip>
          <a:srcRect l="73679" r="15548"/>
          <a:stretch/>
        </p:blipFill>
        <p:spPr>
          <a:xfrm>
            <a:off x="6445148" y="477200"/>
            <a:ext cx="942300" cy="4587276"/>
          </a:xfrm>
          <a:prstGeom prst="rect">
            <a:avLst/>
          </a:prstGeom>
          <a:noFill/>
          <a:ln>
            <a:noFill/>
          </a:ln>
        </p:spPr>
      </p:pic>
      <p:sp>
        <p:nvSpPr>
          <p:cNvPr id="2243" name="Google Shape;2243;p180"/>
          <p:cNvSpPr txBox="1"/>
          <p:nvPr/>
        </p:nvSpPr>
        <p:spPr>
          <a:xfrm>
            <a:off x="329125" y="119100"/>
            <a:ext cx="686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(5HT) receptor subtypes</a:t>
            </a:r>
            <a:endParaRPr b="1"/>
          </a:p>
        </p:txBody>
      </p:sp>
      <p:sp>
        <p:nvSpPr>
          <p:cNvPr id="2244" name="Google Shape;2244;p180"/>
          <p:cNvSpPr txBox="1"/>
          <p:nvPr/>
        </p:nvSpPr>
        <p:spPr>
          <a:xfrm>
            <a:off x="3588250" y="1230000"/>
            <a:ext cx="463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Inhibitory / negative feedback receptors</a:t>
            </a:r>
            <a:endParaRPr/>
          </a:p>
        </p:txBody>
      </p:sp>
      <p:sp>
        <p:nvSpPr>
          <p:cNvPr id="2245" name="Google Shape;2245;p180"/>
          <p:cNvSpPr/>
          <p:nvPr/>
        </p:nvSpPr>
        <p:spPr>
          <a:xfrm rot="-27068">
            <a:off x="2411016" y="1306190"/>
            <a:ext cx="266708" cy="24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180"/>
          <p:cNvSpPr/>
          <p:nvPr/>
        </p:nvSpPr>
        <p:spPr>
          <a:xfrm rot="-27068">
            <a:off x="6807811" y="2414680"/>
            <a:ext cx="266708" cy="24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180"/>
          <p:cNvSpPr/>
          <p:nvPr/>
        </p:nvSpPr>
        <p:spPr>
          <a:xfrm rot="-27068">
            <a:off x="5567466" y="3064480"/>
            <a:ext cx="266708" cy="24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180"/>
          <p:cNvSpPr/>
          <p:nvPr/>
        </p:nvSpPr>
        <p:spPr>
          <a:xfrm rot="-27068">
            <a:off x="6816096" y="3901770"/>
            <a:ext cx="266708" cy="24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180"/>
          <p:cNvSpPr/>
          <p:nvPr/>
        </p:nvSpPr>
        <p:spPr>
          <a:xfrm rot="-27068">
            <a:off x="6807806" y="4130370"/>
            <a:ext cx="266708" cy="24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180"/>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solidFill>
                  <a:srgbClr val="666666"/>
                </a:solidFill>
              </a:rPr>
              <a:t>serotonin neuron</a:t>
            </a:r>
            <a:endParaRPr sz="900">
              <a:solidFill>
                <a:srgbClr val="666666"/>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28"/>
          <p:cNvPicPr preferRelativeResize="0"/>
          <p:nvPr/>
        </p:nvPicPr>
        <p:blipFill>
          <a:blip r:embed="rId3">
            <a:alphaModFix/>
          </a:blip>
          <a:stretch>
            <a:fillRect/>
          </a:stretch>
        </p:blipFill>
        <p:spPr>
          <a:xfrm>
            <a:off x="2692355" y="2241632"/>
            <a:ext cx="1599036" cy="624855"/>
          </a:xfrm>
          <a:prstGeom prst="rect">
            <a:avLst/>
          </a:prstGeom>
          <a:noFill/>
          <a:ln>
            <a:noFill/>
          </a:ln>
        </p:spPr>
      </p:pic>
      <p:sp>
        <p:nvSpPr>
          <p:cNvPr id="223" name="Google Shape;223;p28"/>
          <p:cNvSpPr txBox="1"/>
          <p:nvPr/>
        </p:nvSpPr>
        <p:spPr>
          <a:xfrm>
            <a:off x="3529916" y="1957600"/>
            <a:ext cx="74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cAMP</a:t>
            </a:r>
            <a:endParaRPr/>
          </a:p>
        </p:txBody>
      </p:sp>
      <p:grpSp>
        <p:nvGrpSpPr>
          <p:cNvPr id="224" name="Google Shape;224;p28"/>
          <p:cNvGrpSpPr/>
          <p:nvPr/>
        </p:nvGrpSpPr>
        <p:grpSpPr>
          <a:xfrm>
            <a:off x="321950" y="756400"/>
            <a:ext cx="3713428" cy="1859779"/>
            <a:chOff x="321950" y="604000"/>
            <a:chExt cx="3713428" cy="1859779"/>
          </a:xfrm>
        </p:grpSpPr>
        <p:pic>
          <p:nvPicPr>
            <p:cNvPr id="225" name="Google Shape;225;p28"/>
            <p:cNvPicPr preferRelativeResize="0"/>
            <p:nvPr/>
          </p:nvPicPr>
          <p:blipFill rotWithShape="1">
            <a:blip r:embed="rId4">
              <a:alphaModFix/>
            </a:blip>
            <a:srcRect b="6112"/>
            <a:stretch/>
          </p:blipFill>
          <p:spPr>
            <a:xfrm>
              <a:off x="321950" y="604000"/>
              <a:ext cx="3634723" cy="1693201"/>
            </a:xfrm>
            <a:prstGeom prst="rect">
              <a:avLst/>
            </a:prstGeom>
            <a:noFill/>
            <a:ln>
              <a:noFill/>
            </a:ln>
          </p:spPr>
        </p:pic>
        <p:pic>
          <p:nvPicPr>
            <p:cNvPr id="226" name="Google Shape;226;p28"/>
            <p:cNvPicPr preferRelativeResize="0"/>
            <p:nvPr/>
          </p:nvPicPr>
          <p:blipFill>
            <a:blip r:embed="rId3">
              <a:alphaModFix/>
            </a:blip>
            <a:stretch>
              <a:fillRect/>
            </a:stretch>
          </p:blipFill>
          <p:spPr>
            <a:xfrm>
              <a:off x="3374228" y="2205404"/>
              <a:ext cx="661150" cy="258375"/>
            </a:xfrm>
            <a:prstGeom prst="rect">
              <a:avLst/>
            </a:prstGeom>
            <a:noFill/>
            <a:ln>
              <a:noFill/>
            </a:ln>
          </p:spPr>
        </p:pic>
      </p:grpSp>
      <p:sp>
        <p:nvSpPr>
          <p:cNvPr id="227" name="Google Shape;227;p28"/>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
        <p:nvSpPr>
          <p:cNvPr id="228" name="Google Shape;228;p28"/>
          <p:cNvSpPr/>
          <p:nvPr/>
        </p:nvSpPr>
        <p:spPr>
          <a:xfrm rot="-830136">
            <a:off x="3239427" y="1854833"/>
            <a:ext cx="332446" cy="559533"/>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2254"/>
        <p:cNvGrpSpPr/>
        <p:nvPr/>
      </p:nvGrpSpPr>
      <p:grpSpPr>
        <a:xfrm>
          <a:off x="0" y="0"/>
          <a:ext cx="0" cy="0"/>
          <a:chOff x="0" y="0"/>
          <a:chExt cx="0" cy="0"/>
        </a:xfrm>
      </p:grpSpPr>
      <p:pic>
        <p:nvPicPr>
          <p:cNvPr id="2255" name="Google Shape;2255;p181"/>
          <p:cNvPicPr preferRelativeResize="0"/>
          <p:nvPr/>
        </p:nvPicPr>
        <p:blipFill rotWithShape="1">
          <a:blip r:embed="rId3">
            <a:alphaModFix/>
          </a:blip>
          <a:srcRect r="15390"/>
          <a:stretch/>
        </p:blipFill>
        <p:spPr>
          <a:xfrm>
            <a:off x="-13799" y="479825"/>
            <a:ext cx="7401249" cy="4587276"/>
          </a:xfrm>
          <a:prstGeom prst="rect">
            <a:avLst/>
          </a:prstGeom>
          <a:noFill/>
          <a:ln>
            <a:noFill/>
          </a:ln>
        </p:spPr>
      </p:pic>
      <p:pic>
        <p:nvPicPr>
          <p:cNvPr id="2256" name="Google Shape;2256;p181"/>
          <p:cNvPicPr preferRelativeResize="0"/>
          <p:nvPr/>
        </p:nvPicPr>
        <p:blipFill rotWithShape="1">
          <a:blip r:embed="rId3">
            <a:alphaModFix/>
          </a:blip>
          <a:srcRect l="73679" r="15548"/>
          <a:stretch/>
        </p:blipFill>
        <p:spPr>
          <a:xfrm>
            <a:off x="6445148" y="477200"/>
            <a:ext cx="942300" cy="4587276"/>
          </a:xfrm>
          <a:prstGeom prst="rect">
            <a:avLst/>
          </a:prstGeom>
          <a:noFill/>
          <a:ln>
            <a:noFill/>
          </a:ln>
        </p:spPr>
      </p:pic>
      <p:sp>
        <p:nvSpPr>
          <p:cNvPr id="2257" name="Google Shape;2257;p181"/>
          <p:cNvSpPr txBox="1"/>
          <p:nvPr/>
        </p:nvSpPr>
        <p:spPr>
          <a:xfrm>
            <a:off x="329125" y="119100"/>
            <a:ext cx="686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(5HT) receptor subtypes</a:t>
            </a:r>
            <a:endParaRPr b="1"/>
          </a:p>
        </p:txBody>
      </p:sp>
      <p:sp>
        <p:nvSpPr>
          <p:cNvPr id="2258" name="Google Shape;2258;p181"/>
          <p:cNvSpPr txBox="1"/>
          <p:nvPr/>
        </p:nvSpPr>
        <p:spPr>
          <a:xfrm>
            <a:off x="3588250" y="1230000"/>
            <a:ext cx="463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highlight>
                  <a:srgbClr val="FFFF00"/>
                </a:highlight>
              </a:rPr>
              <a:t>Inhibitory</a:t>
            </a:r>
            <a:r>
              <a:rPr lang="en"/>
              <a:t> / negative feedback receptors</a:t>
            </a:r>
            <a:endParaRPr/>
          </a:p>
        </p:txBody>
      </p:sp>
      <p:sp>
        <p:nvSpPr>
          <p:cNvPr id="2259" name="Google Shape;2259;p181"/>
          <p:cNvSpPr/>
          <p:nvPr/>
        </p:nvSpPr>
        <p:spPr>
          <a:xfrm rot="-27068">
            <a:off x="2411016" y="1306190"/>
            <a:ext cx="266708" cy="24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181"/>
          <p:cNvSpPr/>
          <p:nvPr/>
        </p:nvSpPr>
        <p:spPr>
          <a:xfrm rot="-27068">
            <a:off x="6807811" y="2414680"/>
            <a:ext cx="266708" cy="24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181"/>
          <p:cNvSpPr/>
          <p:nvPr/>
        </p:nvSpPr>
        <p:spPr>
          <a:xfrm rot="-27068">
            <a:off x="5567466" y="3064480"/>
            <a:ext cx="266708" cy="24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181"/>
          <p:cNvSpPr/>
          <p:nvPr/>
        </p:nvSpPr>
        <p:spPr>
          <a:xfrm rot="-27068">
            <a:off x="6816096" y="3901770"/>
            <a:ext cx="266708" cy="24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181"/>
          <p:cNvSpPr/>
          <p:nvPr/>
        </p:nvSpPr>
        <p:spPr>
          <a:xfrm rot="-27068">
            <a:off x="6807806" y="4130370"/>
            <a:ext cx="266708" cy="24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181"/>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2268"/>
        <p:cNvGrpSpPr/>
        <p:nvPr/>
      </p:nvGrpSpPr>
      <p:grpSpPr>
        <a:xfrm>
          <a:off x="0" y="0"/>
          <a:ext cx="0" cy="0"/>
          <a:chOff x="0" y="0"/>
          <a:chExt cx="0" cy="0"/>
        </a:xfrm>
      </p:grpSpPr>
      <p:sp>
        <p:nvSpPr>
          <p:cNvPr id="2269" name="Google Shape;2269;p182"/>
          <p:cNvSpPr txBox="1"/>
          <p:nvPr/>
        </p:nvSpPr>
        <p:spPr>
          <a:xfrm>
            <a:off x="329125" y="119100"/>
            <a:ext cx="686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(5HT) receptor subtypes</a:t>
            </a:r>
            <a:endParaRPr b="1"/>
          </a:p>
        </p:txBody>
      </p:sp>
      <p:sp>
        <p:nvSpPr>
          <p:cNvPr id="2270" name="Google Shape;2270;p182"/>
          <p:cNvSpPr txBox="1"/>
          <p:nvPr/>
        </p:nvSpPr>
        <p:spPr>
          <a:xfrm>
            <a:off x="3588250" y="1230000"/>
            <a:ext cx="463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Inhibitory / negative feedback receptors</a:t>
            </a:r>
            <a:endParaRPr/>
          </a:p>
        </p:txBody>
      </p:sp>
      <p:sp>
        <p:nvSpPr>
          <p:cNvPr id="2271" name="Google Shape;2271;p182"/>
          <p:cNvSpPr/>
          <p:nvPr/>
        </p:nvSpPr>
        <p:spPr>
          <a:xfrm rot="-27068">
            <a:off x="2411016" y="1306190"/>
            <a:ext cx="266708" cy="24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182"/>
          <p:cNvSpPr/>
          <p:nvPr/>
        </p:nvSpPr>
        <p:spPr>
          <a:xfrm rot="-27068">
            <a:off x="6807811" y="2414680"/>
            <a:ext cx="266708" cy="24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182"/>
          <p:cNvSpPr/>
          <p:nvPr/>
        </p:nvSpPr>
        <p:spPr>
          <a:xfrm rot="-27068">
            <a:off x="5567466" y="3064480"/>
            <a:ext cx="266708" cy="24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182"/>
          <p:cNvSpPr/>
          <p:nvPr/>
        </p:nvSpPr>
        <p:spPr>
          <a:xfrm rot="-27068">
            <a:off x="6816096" y="3901770"/>
            <a:ext cx="266708" cy="24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182"/>
          <p:cNvSpPr/>
          <p:nvPr/>
        </p:nvSpPr>
        <p:spPr>
          <a:xfrm rot="-27068">
            <a:off x="6807806" y="4130370"/>
            <a:ext cx="266708" cy="24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2279"/>
        <p:cNvGrpSpPr/>
        <p:nvPr/>
      </p:nvGrpSpPr>
      <p:grpSpPr>
        <a:xfrm>
          <a:off x="0" y="0"/>
          <a:ext cx="0" cy="0"/>
          <a:chOff x="0" y="0"/>
          <a:chExt cx="0" cy="0"/>
        </a:xfrm>
      </p:grpSpPr>
      <p:sp>
        <p:nvSpPr>
          <p:cNvPr id="2280" name="Google Shape;2280;p183"/>
          <p:cNvSpPr txBox="1"/>
          <p:nvPr/>
        </p:nvSpPr>
        <p:spPr>
          <a:xfrm>
            <a:off x="329125" y="119100"/>
            <a:ext cx="686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(5HT) receptor subtypes</a:t>
            </a:r>
            <a:endParaRPr b="1"/>
          </a:p>
        </p:txBody>
      </p:sp>
      <p:sp>
        <p:nvSpPr>
          <p:cNvPr id="2281" name="Google Shape;2281;p183"/>
          <p:cNvSpPr/>
          <p:nvPr/>
        </p:nvSpPr>
        <p:spPr>
          <a:xfrm rot="-27068">
            <a:off x="2411016" y="1306190"/>
            <a:ext cx="266708" cy="24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183"/>
          <p:cNvSpPr/>
          <p:nvPr/>
        </p:nvSpPr>
        <p:spPr>
          <a:xfrm rot="-27068">
            <a:off x="6807811" y="2414680"/>
            <a:ext cx="266708" cy="24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183"/>
          <p:cNvSpPr/>
          <p:nvPr/>
        </p:nvSpPr>
        <p:spPr>
          <a:xfrm rot="-27068">
            <a:off x="5567466" y="3064480"/>
            <a:ext cx="266708" cy="24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183"/>
          <p:cNvSpPr/>
          <p:nvPr/>
        </p:nvSpPr>
        <p:spPr>
          <a:xfrm rot="-27068">
            <a:off x="6816096" y="3901770"/>
            <a:ext cx="266708" cy="24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183"/>
          <p:cNvSpPr/>
          <p:nvPr/>
        </p:nvSpPr>
        <p:spPr>
          <a:xfrm rot="-27068">
            <a:off x="6807806" y="4130370"/>
            <a:ext cx="266708" cy="24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183"/>
          <p:cNvSpPr/>
          <p:nvPr/>
        </p:nvSpPr>
        <p:spPr>
          <a:xfrm rot="-25925">
            <a:off x="1566841" y="1562974"/>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183"/>
          <p:cNvSpPr/>
          <p:nvPr/>
        </p:nvSpPr>
        <p:spPr>
          <a:xfrm rot="-25925">
            <a:off x="6841711" y="1955799"/>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183"/>
          <p:cNvSpPr/>
          <p:nvPr/>
        </p:nvSpPr>
        <p:spPr>
          <a:xfrm rot="-25925">
            <a:off x="6841711" y="2209269"/>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183"/>
          <p:cNvSpPr/>
          <p:nvPr/>
        </p:nvSpPr>
        <p:spPr>
          <a:xfrm rot="-25925">
            <a:off x="6841711" y="2707920"/>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183"/>
          <p:cNvSpPr/>
          <p:nvPr/>
        </p:nvSpPr>
        <p:spPr>
          <a:xfrm rot="-25925">
            <a:off x="6850001" y="2953100"/>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183"/>
          <p:cNvSpPr/>
          <p:nvPr/>
        </p:nvSpPr>
        <p:spPr>
          <a:xfrm rot="-25925">
            <a:off x="6850001" y="3198280"/>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183"/>
          <p:cNvSpPr/>
          <p:nvPr/>
        </p:nvSpPr>
        <p:spPr>
          <a:xfrm rot="-25925">
            <a:off x="6850001" y="3443460"/>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183"/>
          <p:cNvSpPr/>
          <p:nvPr/>
        </p:nvSpPr>
        <p:spPr>
          <a:xfrm rot="-25925">
            <a:off x="6850001" y="3696931"/>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2297"/>
        <p:cNvGrpSpPr/>
        <p:nvPr/>
      </p:nvGrpSpPr>
      <p:grpSpPr>
        <a:xfrm>
          <a:off x="0" y="0"/>
          <a:ext cx="0" cy="0"/>
          <a:chOff x="0" y="0"/>
          <a:chExt cx="0" cy="0"/>
        </a:xfrm>
      </p:grpSpPr>
      <p:sp>
        <p:nvSpPr>
          <p:cNvPr id="2298" name="Google Shape;2298;p184"/>
          <p:cNvSpPr txBox="1"/>
          <p:nvPr/>
        </p:nvSpPr>
        <p:spPr>
          <a:xfrm>
            <a:off x="329125" y="119100"/>
            <a:ext cx="686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(5HT) receptor subtypes</a:t>
            </a:r>
            <a:endParaRPr b="1"/>
          </a:p>
        </p:txBody>
      </p:sp>
      <p:sp>
        <p:nvSpPr>
          <p:cNvPr id="2299" name="Google Shape;2299;p184"/>
          <p:cNvSpPr txBox="1"/>
          <p:nvPr/>
        </p:nvSpPr>
        <p:spPr>
          <a:xfrm>
            <a:off x="3588250" y="1230000"/>
            <a:ext cx="463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38761D"/>
                </a:solidFill>
              </a:rPr>
              <a:t>“Feed-forward” / excitatory receptors</a:t>
            </a:r>
            <a:endParaRPr>
              <a:solidFill>
                <a:srgbClr val="38761D"/>
              </a:solidFill>
            </a:endParaRPr>
          </a:p>
        </p:txBody>
      </p:sp>
      <p:sp>
        <p:nvSpPr>
          <p:cNvPr id="2300" name="Google Shape;2300;p184"/>
          <p:cNvSpPr/>
          <p:nvPr/>
        </p:nvSpPr>
        <p:spPr>
          <a:xfrm rot="-25925">
            <a:off x="1566841" y="1562974"/>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184"/>
          <p:cNvSpPr/>
          <p:nvPr/>
        </p:nvSpPr>
        <p:spPr>
          <a:xfrm rot="-25925">
            <a:off x="6841711" y="1955799"/>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184"/>
          <p:cNvSpPr/>
          <p:nvPr/>
        </p:nvSpPr>
        <p:spPr>
          <a:xfrm rot="-25925">
            <a:off x="6841711" y="2209269"/>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184"/>
          <p:cNvSpPr/>
          <p:nvPr/>
        </p:nvSpPr>
        <p:spPr>
          <a:xfrm rot="-25925">
            <a:off x="6841711" y="2707920"/>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184"/>
          <p:cNvSpPr/>
          <p:nvPr/>
        </p:nvSpPr>
        <p:spPr>
          <a:xfrm rot="-25925">
            <a:off x="6850001" y="2953100"/>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184"/>
          <p:cNvSpPr/>
          <p:nvPr/>
        </p:nvSpPr>
        <p:spPr>
          <a:xfrm rot="-25925">
            <a:off x="6850001" y="3198280"/>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184"/>
          <p:cNvSpPr/>
          <p:nvPr/>
        </p:nvSpPr>
        <p:spPr>
          <a:xfrm rot="-25925">
            <a:off x="6850001" y="3443460"/>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184"/>
          <p:cNvSpPr/>
          <p:nvPr/>
        </p:nvSpPr>
        <p:spPr>
          <a:xfrm rot="-25925">
            <a:off x="6850001" y="3696931"/>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2311"/>
        <p:cNvGrpSpPr/>
        <p:nvPr/>
      </p:nvGrpSpPr>
      <p:grpSpPr>
        <a:xfrm>
          <a:off x="0" y="0"/>
          <a:ext cx="0" cy="0"/>
          <a:chOff x="0" y="0"/>
          <a:chExt cx="0" cy="0"/>
        </a:xfrm>
      </p:grpSpPr>
      <p:pic>
        <p:nvPicPr>
          <p:cNvPr id="2312" name="Google Shape;2312;p185"/>
          <p:cNvPicPr preferRelativeResize="0"/>
          <p:nvPr/>
        </p:nvPicPr>
        <p:blipFill rotWithShape="1">
          <a:blip r:embed="rId3">
            <a:alphaModFix amt="9000"/>
          </a:blip>
          <a:srcRect r="24590"/>
          <a:stretch/>
        </p:blipFill>
        <p:spPr>
          <a:xfrm>
            <a:off x="-13800" y="479825"/>
            <a:ext cx="6596600" cy="4587276"/>
          </a:xfrm>
          <a:prstGeom prst="rect">
            <a:avLst/>
          </a:prstGeom>
          <a:noFill/>
          <a:ln>
            <a:noFill/>
          </a:ln>
        </p:spPr>
      </p:pic>
      <p:sp>
        <p:nvSpPr>
          <p:cNvPr id="2313" name="Google Shape;2313;p185"/>
          <p:cNvSpPr txBox="1"/>
          <p:nvPr/>
        </p:nvSpPr>
        <p:spPr>
          <a:xfrm>
            <a:off x="329125" y="119100"/>
            <a:ext cx="686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(5HT) receptor subtypes</a:t>
            </a:r>
            <a:endParaRPr b="1"/>
          </a:p>
        </p:txBody>
      </p:sp>
      <p:sp>
        <p:nvSpPr>
          <p:cNvPr id="2314" name="Google Shape;2314;p185"/>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solidFill>
                  <a:srgbClr val="F3F3F3"/>
                </a:solidFill>
              </a:rPr>
              <a:t>serotonin neuron</a:t>
            </a:r>
            <a:endParaRPr sz="900">
              <a:solidFill>
                <a:srgbClr val="F3F3F3"/>
              </a:solidFill>
            </a:endParaRPr>
          </a:p>
        </p:txBody>
      </p:sp>
      <p:pic>
        <p:nvPicPr>
          <p:cNvPr id="2315" name="Google Shape;2315;p185"/>
          <p:cNvPicPr preferRelativeResize="0"/>
          <p:nvPr/>
        </p:nvPicPr>
        <p:blipFill rotWithShape="1">
          <a:blip r:embed="rId3">
            <a:alphaModFix amt="9000"/>
          </a:blip>
          <a:srcRect l="73679" r="15548"/>
          <a:stretch/>
        </p:blipFill>
        <p:spPr>
          <a:xfrm>
            <a:off x="6445148" y="477200"/>
            <a:ext cx="942300" cy="4587276"/>
          </a:xfrm>
          <a:prstGeom prst="rect">
            <a:avLst/>
          </a:prstGeom>
          <a:noFill/>
          <a:ln>
            <a:noFill/>
          </a:ln>
        </p:spPr>
      </p:pic>
      <p:sp>
        <p:nvSpPr>
          <p:cNvPr id="2316" name="Google Shape;2316;p185"/>
          <p:cNvSpPr txBox="1"/>
          <p:nvPr/>
        </p:nvSpPr>
        <p:spPr>
          <a:xfrm>
            <a:off x="3588250" y="1230000"/>
            <a:ext cx="463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38761D"/>
                </a:solidFill>
              </a:rPr>
              <a:t>“Feed-forward” / excitatory receptors</a:t>
            </a:r>
            <a:endParaRPr>
              <a:solidFill>
                <a:srgbClr val="38761D"/>
              </a:solidFill>
            </a:endParaRPr>
          </a:p>
        </p:txBody>
      </p:sp>
      <p:sp>
        <p:nvSpPr>
          <p:cNvPr id="2317" name="Google Shape;2317;p185"/>
          <p:cNvSpPr/>
          <p:nvPr/>
        </p:nvSpPr>
        <p:spPr>
          <a:xfrm rot="-25925">
            <a:off x="1566841" y="1562974"/>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185"/>
          <p:cNvSpPr/>
          <p:nvPr/>
        </p:nvSpPr>
        <p:spPr>
          <a:xfrm rot="-25925">
            <a:off x="6841711" y="1955799"/>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185"/>
          <p:cNvSpPr/>
          <p:nvPr/>
        </p:nvSpPr>
        <p:spPr>
          <a:xfrm rot="-25925">
            <a:off x="6841711" y="2209269"/>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185"/>
          <p:cNvSpPr/>
          <p:nvPr/>
        </p:nvSpPr>
        <p:spPr>
          <a:xfrm rot="-25925">
            <a:off x="6841711" y="2707920"/>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185"/>
          <p:cNvSpPr/>
          <p:nvPr/>
        </p:nvSpPr>
        <p:spPr>
          <a:xfrm rot="-25925">
            <a:off x="6850001" y="2953100"/>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185"/>
          <p:cNvSpPr/>
          <p:nvPr/>
        </p:nvSpPr>
        <p:spPr>
          <a:xfrm rot="-25925">
            <a:off x="6850001" y="3198280"/>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185"/>
          <p:cNvSpPr/>
          <p:nvPr/>
        </p:nvSpPr>
        <p:spPr>
          <a:xfrm rot="-25925">
            <a:off x="6850001" y="3443460"/>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185"/>
          <p:cNvSpPr/>
          <p:nvPr/>
        </p:nvSpPr>
        <p:spPr>
          <a:xfrm rot="-25925">
            <a:off x="6850001" y="3696931"/>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2328"/>
        <p:cNvGrpSpPr/>
        <p:nvPr/>
      </p:nvGrpSpPr>
      <p:grpSpPr>
        <a:xfrm>
          <a:off x="0" y="0"/>
          <a:ext cx="0" cy="0"/>
          <a:chOff x="0" y="0"/>
          <a:chExt cx="0" cy="0"/>
        </a:xfrm>
      </p:grpSpPr>
      <p:pic>
        <p:nvPicPr>
          <p:cNvPr id="2329" name="Google Shape;2329;p186"/>
          <p:cNvPicPr preferRelativeResize="0"/>
          <p:nvPr/>
        </p:nvPicPr>
        <p:blipFill rotWithShape="1">
          <a:blip r:embed="rId3">
            <a:alphaModFix amt="24000"/>
          </a:blip>
          <a:srcRect r="24590"/>
          <a:stretch/>
        </p:blipFill>
        <p:spPr>
          <a:xfrm>
            <a:off x="-13800" y="479825"/>
            <a:ext cx="6596600" cy="4587276"/>
          </a:xfrm>
          <a:prstGeom prst="rect">
            <a:avLst/>
          </a:prstGeom>
          <a:noFill/>
          <a:ln>
            <a:noFill/>
          </a:ln>
        </p:spPr>
      </p:pic>
      <p:sp>
        <p:nvSpPr>
          <p:cNvPr id="2330" name="Google Shape;2330;p186"/>
          <p:cNvSpPr txBox="1"/>
          <p:nvPr/>
        </p:nvSpPr>
        <p:spPr>
          <a:xfrm>
            <a:off x="329125" y="119100"/>
            <a:ext cx="686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(5HT) receptor subtypes</a:t>
            </a:r>
            <a:endParaRPr b="1"/>
          </a:p>
        </p:txBody>
      </p:sp>
      <p:sp>
        <p:nvSpPr>
          <p:cNvPr id="2331" name="Google Shape;2331;p186"/>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solidFill>
                  <a:srgbClr val="D9D9D9"/>
                </a:solidFill>
              </a:rPr>
              <a:t>serotonin neuron</a:t>
            </a:r>
            <a:endParaRPr sz="900">
              <a:solidFill>
                <a:srgbClr val="D9D9D9"/>
              </a:solidFill>
            </a:endParaRPr>
          </a:p>
        </p:txBody>
      </p:sp>
      <p:pic>
        <p:nvPicPr>
          <p:cNvPr id="2332" name="Google Shape;2332;p186"/>
          <p:cNvPicPr preferRelativeResize="0"/>
          <p:nvPr/>
        </p:nvPicPr>
        <p:blipFill rotWithShape="1">
          <a:blip r:embed="rId3">
            <a:alphaModFix amt="24000"/>
          </a:blip>
          <a:srcRect l="73679" r="15548"/>
          <a:stretch/>
        </p:blipFill>
        <p:spPr>
          <a:xfrm>
            <a:off x="6445148" y="477200"/>
            <a:ext cx="942300" cy="4587276"/>
          </a:xfrm>
          <a:prstGeom prst="rect">
            <a:avLst/>
          </a:prstGeom>
          <a:noFill/>
          <a:ln>
            <a:noFill/>
          </a:ln>
        </p:spPr>
      </p:pic>
      <p:sp>
        <p:nvSpPr>
          <p:cNvPr id="2333" name="Google Shape;2333;p186"/>
          <p:cNvSpPr txBox="1"/>
          <p:nvPr/>
        </p:nvSpPr>
        <p:spPr>
          <a:xfrm>
            <a:off x="3588250" y="1230000"/>
            <a:ext cx="463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38761D"/>
                </a:solidFill>
              </a:rPr>
              <a:t>“Feed-forward” / excitatory receptors</a:t>
            </a:r>
            <a:endParaRPr>
              <a:solidFill>
                <a:srgbClr val="38761D"/>
              </a:solidFill>
            </a:endParaRPr>
          </a:p>
        </p:txBody>
      </p:sp>
      <p:sp>
        <p:nvSpPr>
          <p:cNvPr id="2334" name="Google Shape;2334;p186"/>
          <p:cNvSpPr/>
          <p:nvPr/>
        </p:nvSpPr>
        <p:spPr>
          <a:xfrm rot="-25925">
            <a:off x="1566841" y="1562974"/>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186"/>
          <p:cNvSpPr/>
          <p:nvPr/>
        </p:nvSpPr>
        <p:spPr>
          <a:xfrm rot="-25925">
            <a:off x="6841711" y="1955799"/>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186"/>
          <p:cNvSpPr/>
          <p:nvPr/>
        </p:nvSpPr>
        <p:spPr>
          <a:xfrm rot="-25925">
            <a:off x="6841711" y="2209269"/>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186"/>
          <p:cNvSpPr/>
          <p:nvPr/>
        </p:nvSpPr>
        <p:spPr>
          <a:xfrm rot="-25925">
            <a:off x="6841711" y="2707920"/>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186"/>
          <p:cNvSpPr/>
          <p:nvPr/>
        </p:nvSpPr>
        <p:spPr>
          <a:xfrm rot="-25925">
            <a:off x="6850001" y="2953100"/>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186"/>
          <p:cNvSpPr/>
          <p:nvPr/>
        </p:nvSpPr>
        <p:spPr>
          <a:xfrm rot="-25925">
            <a:off x="6850001" y="3198280"/>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186"/>
          <p:cNvSpPr/>
          <p:nvPr/>
        </p:nvSpPr>
        <p:spPr>
          <a:xfrm rot="-25925">
            <a:off x="6850001" y="3443460"/>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186"/>
          <p:cNvSpPr/>
          <p:nvPr/>
        </p:nvSpPr>
        <p:spPr>
          <a:xfrm rot="-25925">
            <a:off x="6850001" y="3696931"/>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2345"/>
        <p:cNvGrpSpPr/>
        <p:nvPr/>
      </p:nvGrpSpPr>
      <p:grpSpPr>
        <a:xfrm>
          <a:off x="0" y="0"/>
          <a:ext cx="0" cy="0"/>
          <a:chOff x="0" y="0"/>
          <a:chExt cx="0" cy="0"/>
        </a:xfrm>
      </p:grpSpPr>
      <p:pic>
        <p:nvPicPr>
          <p:cNvPr id="2346" name="Google Shape;2346;p187"/>
          <p:cNvPicPr preferRelativeResize="0"/>
          <p:nvPr/>
        </p:nvPicPr>
        <p:blipFill rotWithShape="1">
          <a:blip r:embed="rId3">
            <a:alphaModFix amt="40000"/>
          </a:blip>
          <a:srcRect r="24590"/>
          <a:stretch/>
        </p:blipFill>
        <p:spPr>
          <a:xfrm>
            <a:off x="-13800" y="479825"/>
            <a:ext cx="6596600" cy="4587276"/>
          </a:xfrm>
          <a:prstGeom prst="rect">
            <a:avLst/>
          </a:prstGeom>
          <a:noFill/>
          <a:ln>
            <a:noFill/>
          </a:ln>
        </p:spPr>
      </p:pic>
      <p:sp>
        <p:nvSpPr>
          <p:cNvPr id="2347" name="Google Shape;2347;p187"/>
          <p:cNvSpPr txBox="1"/>
          <p:nvPr/>
        </p:nvSpPr>
        <p:spPr>
          <a:xfrm>
            <a:off x="329125" y="119100"/>
            <a:ext cx="686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(5HT) receptor subtypes</a:t>
            </a:r>
            <a:endParaRPr b="1"/>
          </a:p>
        </p:txBody>
      </p:sp>
      <p:sp>
        <p:nvSpPr>
          <p:cNvPr id="2348" name="Google Shape;2348;p187"/>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solidFill>
                  <a:srgbClr val="B7B7B7"/>
                </a:solidFill>
              </a:rPr>
              <a:t>serotonin neuron</a:t>
            </a:r>
            <a:endParaRPr sz="900">
              <a:solidFill>
                <a:srgbClr val="B7B7B7"/>
              </a:solidFill>
            </a:endParaRPr>
          </a:p>
        </p:txBody>
      </p:sp>
      <p:pic>
        <p:nvPicPr>
          <p:cNvPr id="2349" name="Google Shape;2349;p187"/>
          <p:cNvPicPr preferRelativeResize="0"/>
          <p:nvPr/>
        </p:nvPicPr>
        <p:blipFill rotWithShape="1">
          <a:blip r:embed="rId3">
            <a:alphaModFix amt="40000"/>
          </a:blip>
          <a:srcRect l="73679" r="15548"/>
          <a:stretch/>
        </p:blipFill>
        <p:spPr>
          <a:xfrm>
            <a:off x="6445148" y="477200"/>
            <a:ext cx="942300" cy="4587276"/>
          </a:xfrm>
          <a:prstGeom prst="rect">
            <a:avLst/>
          </a:prstGeom>
          <a:noFill/>
          <a:ln>
            <a:noFill/>
          </a:ln>
        </p:spPr>
      </p:pic>
      <p:sp>
        <p:nvSpPr>
          <p:cNvPr id="2350" name="Google Shape;2350;p187"/>
          <p:cNvSpPr txBox="1"/>
          <p:nvPr/>
        </p:nvSpPr>
        <p:spPr>
          <a:xfrm>
            <a:off x="3588250" y="1230000"/>
            <a:ext cx="463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38761D"/>
                </a:solidFill>
              </a:rPr>
              <a:t>“Feed-forward” / excitatory receptors</a:t>
            </a:r>
            <a:endParaRPr>
              <a:solidFill>
                <a:srgbClr val="38761D"/>
              </a:solidFill>
            </a:endParaRPr>
          </a:p>
        </p:txBody>
      </p:sp>
      <p:sp>
        <p:nvSpPr>
          <p:cNvPr id="2351" name="Google Shape;2351;p187"/>
          <p:cNvSpPr/>
          <p:nvPr/>
        </p:nvSpPr>
        <p:spPr>
          <a:xfrm rot="-25925">
            <a:off x="1566841" y="1562974"/>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187"/>
          <p:cNvSpPr/>
          <p:nvPr/>
        </p:nvSpPr>
        <p:spPr>
          <a:xfrm rot="-25925">
            <a:off x="6841711" y="1955799"/>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187"/>
          <p:cNvSpPr/>
          <p:nvPr/>
        </p:nvSpPr>
        <p:spPr>
          <a:xfrm rot="-25925">
            <a:off x="6841711" y="2209269"/>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187"/>
          <p:cNvSpPr/>
          <p:nvPr/>
        </p:nvSpPr>
        <p:spPr>
          <a:xfrm rot="-25925">
            <a:off x="6841711" y="2707920"/>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187"/>
          <p:cNvSpPr/>
          <p:nvPr/>
        </p:nvSpPr>
        <p:spPr>
          <a:xfrm rot="-25925">
            <a:off x="6850001" y="2953100"/>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187"/>
          <p:cNvSpPr/>
          <p:nvPr/>
        </p:nvSpPr>
        <p:spPr>
          <a:xfrm rot="-25925">
            <a:off x="6850001" y="3198280"/>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187"/>
          <p:cNvSpPr/>
          <p:nvPr/>
        </p:nvSpPr>
        <p:spPr>
          <a:xfrm rot="-25925">
            <a:off x="6850001" y="3443460"/>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187"/>
          <p:cNvSpPr/>
          <p:nvPr/>
        </p:nvSpPr>
        <p:spPr>
          <a:xfrm rot="-25925">
            <a:off x="6850001" y="3696931"/>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2362"/>
        <p:cNvGrpSpPr/>
        <p:nvPr/>
      </p:nvGrpSpPr>
      <p:grpSpPr>
        <a:xfrm>
          <a:off x="0" y="0"/>
          <a:ext cx="0" cy="0"/>
          <a:chOff x="0" y="0"/>
          <a:chExt cx="0" cy="0"/>
        </a:xfrm>
      </p:grpSpPr>
      <p:pic>
        <p:nvPicPr>
          <p:cNvPr id="2363" name="Google Shape;2363;p188"/>
          <p:cNvPicPr preferRelativeResize="0"/>
          <p:nvPr/>
        </p:nvPicPr>
        <p:blipFill rotWithShape="1">
          <a:blip r:embed="rId3">
            <a:alphaModFix amt="43000"/>
          </a:blip>
          <a:srcRect r="24590"/>
          <a:stretch/>
        </p:blipFill>
        <p:spPr>
          <a:xfrm>
            <a:off x="-13800" y="479825"/>
            <a:ext cx="6596600" cy="4587276"/>
          </a:xfrm>
          <a:prstGeom prst="rect">
            <a:avLst/>
          </a:prstGeom>
          <a:noFill/>
          <a:ln>
            <a:noFill/>
          </a:ln>
        </p:spPr>
      </p:pic>
      <p:sp>
        <p:nvSpPr>
          <p:cNvPr id="2364" name="Google Shape;2364;p188"/>
          <p:cNvSpPr txBox="1"/>
          <p:nvPr/>
        </p:nvSpPr>
        <p:spPr>
          <a:xfrm>
            <a:off x="329125" y="119100"/>
            <a:ext cx="686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(5HT) receptor subtypes</a:t>
            </a:r>
            <a:endParaRPr b="1"/>
          </a:p>
        </p:txBody>
      </p:sp>
      <p:sp>
        <p:nvSpPr>
          <p:cNvPr id="2365" name="Google Shape;2365;p188"/>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solidFill>
                  <a:srgbClr val="999999"/>
                </a:solidFill>
              </a:rPr>
              <a:t>serotonin neuron</a:t>
            </a:r>
            <a:endParaRPr sz="900">
              <a:solidFill>
                <a:srgbClr val="999999"/>
              </a:solidFill>
            </a:endParaRPr>
          </a:p>
        </p:txBody>
      </p:sp>
      <p:pic>
        <p:nvPicPr>
          <p:cNvPr id="2366" name="Google Shape;2366;p188"/>
          <p:cNvPicPr preferRelativeResize="0"/>
          <p:nvPr/>
        </p:nvPicPr>
        <p:blipFill rotWithShape="1">
          <a:blip r:embed="rId3">
            <a:alphaModFix amt="43000"/>
          </a:blip>
          <a:srcRect l="73679" r="15548"/>
          <a:stretch/>
        </p:blipFill>
        <p:spPr>
          <a:xfrm>
            <a:off x="6445148" y="477200"/>
            <a:ext cx="942300" cy="4587276"/>
          </a:xfrm>
          <a:prstGeom prst="rect">
            <a:avLst/>
          </a:prstGeom>
          <a:noFill/>
          <a:ln>
            <a:noFill/>
          </a:ln>
        </p:spPr>
      </p:pic>
      <p:sp>
        <p:nvSpPr>
          <p:cNvPr id="2367" name="Google Shape;2367;p188"/>
          <p:cNvSpPr txBox="1"/>
          <p:nvPr/>
        </p:nvSpPr>
        <p:spPr>
          <a:xfrm>
            <a:off x="3588250" y="1230000"/>
            <a:ext cx="463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38761D"/>
                </a:solidFill>
              </a:rPr>
              <a:t>“Feed-forward” / excitatory receptors</a:t>
            </a:r>
            <a:endParaRPr>
              <a:solidFill>
                <a:srgbClr val="38761D"/>
              </a:solidFill>
            </a:endParaRPr>
          </a:p>
        </p:txBody>
      </p:sp>
      <p:sp>
        <p:nvSpPr>
          <p:cNvPr id="2368" name="Google Shape;2368;p188"/>
          <p:cNvSpPr/>
          <p:nvPr/>
        </p:nvSpPr>
        <p:spPr>
          <a:xfrm rot="-25925">
            <a:off x="1566841" y="1562974"/>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188"/>
          <p:cNvSpPr/>
          <p:nvPr/>
        </p:nvSpPr>
        <p:spPr>
          <a:xfrm rot="-25925">
            <a:off x="6841711" y="1955799"/>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188"/>
          <p:cNvSpPr/>
          <p:nvPr/>
        </p:nvSpPr>
        <p:spPr>
          <a:xfrm rot="-25925">
            <a:off x="6841711" y="2209269"/>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188"/>
          <p:cNvSpPr/>
          <p:nvPr/>
        </p:nvSpPr>
        <p:spPr>
          <a:xfrm rot="-25925">
            <a:off x="6841711" y="2707920"/>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188"/>
          <p:cNvSpPr/>
          <p:nvPr/>
        </p:nvSpPr>
        <p:spPr>
          <a:xfrm rot="-25925">
            <a:off x="6850001" y="2953100"/>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188"/>
          <p:cNvSpPr/>
          <p:nvPr/>
        </p:nvSpPr>
        <p:spPr>
          <a:xfrm rot="-25925">
            <a:off x="6850001" y="3198280"/>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188"/>
          <p:cNvSpPr/>
          <p:nvPr/>
        </p:nvSpPr>
        <p:spPr>
          <a:xfrm rot="-25925">
            <a:off x="6850001" y="3443460"/>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188"/>
          <p:cNvSpPr/>
          <p:nvPr/>
        </p:nvSpPr>
        <p:spPr>
          <a:xfrm rot="-25925">
            <a:off x="6850001" y="3696931"/>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2379"/>
        <p:cNvGrpSpPr/>
        <p:nvPr/>
      </p:nvGrpSpPr>
      <p:grpSpPr>
        <a:xfrm>
          <a:off x="0" y="0"/>
          <a:ext cx="0" cy="0"/>
          <a:chOff x="0" y="0"/>
          <a:chExt cx="0" cy="0"/>
        </a:xfrm>
      </p:grpSpPr>
      <p:pic>
        <p:nvPicPr>
          <p:cNvPr id="2380" name="Google Shape;2380;p189"/>
          <p:cNvPicPr preferRelativeResize="0"/>
          <p:nvPr/>
        </p:nvPicPr>
        <p:blipFill rotWithShape="1">
          <a:blip r:embed="rId3">
            <a:alphaModFix amt="50000"/>
          </a:blip>
          <a:srcRect r="24590"/>
          <a:stretch/>
        </p:blipFill>
        <p:spPr>
          <a:xfrm>
            <a:off x="-13800" y="479825"/>
            <a:ext cx="6596600" cy="4587276"/>
          </a:xfrm>
          <a:prstGeom prst="rect">
            <a:avLst/>
          </a:prstGeom>
          <a:noFill/>
          <a:ln>
            <a:noFill/>
          </a:ln>
        </p:spPr>
      </p:pic>
      <p:sp>
        <p:nvSpPr>
          <p:cNvPr id="2381" name="Google Shape;2381;p189"/>
          <p:cNvSpPr txBox="1"/>
          <p:nvPr/>
        </p:nvSpPr>
        <p:spPr>
          <a:xfrm>
            <a:off x="329125" y="119100"/>
            <a:ext cx="686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(5HT) receptor subtypes</a:t>
            </a:r>
            <a:endParaRPr b="1"/>
          </a:p>
        </p:txBody>
      </p:sp>
      <p:sp>
        <p:nvSpPr>
          <p:cNvPr id="2382" name="Google Shape;2382;p189"/>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solidFill>
                  <a:srgbClr val="999999"/>
                </a:solidFill>
              </a:rPr>
              <a:t>serotonin neuron</a:t>
            </a:r>
            <a:endParaRPr sz="900">
              <a:solidFill>
                <a:srgbClr val="999999"/>
              </a:solidFill>
            </a:endParaRPr>
          </a:p>
        </p:txBody>
      </p:sp>
      <p:pic>
        <p:nvPicPr>
          <p:cNvPr id="2383" name="Google Shape;2383;p189"/>
          <p:cNvPicPr preferRelativeResize="0"/>
          <p:nvPr/>
        </p:nvPicPr>
        <p:blipFill rotWithShape="1">
          <a:blip r:embed="rId3">
            <a:alphaModFix amt="50000"/>
          </a:blip>
          <a:srcRect l="73679" r="15548"/>
          <a:stretch/>
        </p:blipFill>
        <p:spPr>
          <a:xfrm>
            <a:off x="6445148" y="477200"/>
            <a:ext cx="942300" cy="4587276"/>
          </a:xfrm>
          <a:prstGeom prst="rect">
            <a:avLst/>
          </a:prstGeom>
          <a:noFill/>
          <a:ln>
            <a:noFill/>
          </a:ln>
        </p:spPr>
      </p:pic>
      <p:sp>
        <p:nvSpPr>
          <p:cNvPr id="2384" name="Google Shape;2384;p189"/>
          <p:cNvSpPr txBox="1"/>
          <p:nvPr/>
        </p:nvSpPr>
        <p:spPr>
          <a:xfrm>
            <a:off x="3588250" y="1230000"/>
            <a:ext cx="463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38761D"/>
                </a:solidFill>
              </a:rPr>
              <a:t>“Feed-forward” / excitatory receptors</a:t>
            </a:r>
            <a:endParaRPr>
              <a:solidFill>
                <a:srgbClr val="38761D"/>
              </a:solidFill>
            </a:endParaRPr>
          </a:p>
        </p:txBody>
      </p:sp>
      <p:sp>
        <p:nvSpPr>
          <p:cNvPr id="2385" name="Google Shape;2385;p189"/>
          <p:cNvSpPr/>
          <p:nvPr/>
        </p:nvSpPr>
        <p:spPr>
          <a:xfrm rot="-25925">
            <a:off x="1566841" y="1562974"/>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189"/>
          <p:cNvSpPr/>
          <p:nvPr/>
        </p:nvSpPr>
        <p:spPr>
          <a:xfrm rot="-25925">
            <a:off x="6841711" y="1955799"/>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189"/>
          <p:cNvSpPr/>
          <p:nvPr/>
        </p:nvSpPr>
        <p:spPr>
          <a:xfrm rot="-25925">
            <a:off x="6841711" y="2209269"/>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189"/>
          <p:cNvSpPr/>
          <p:nvPr/>
        </p:nvSpPr>
        <p:spPr>
          <a:xfrm rot="-25925">
            <a:off x="6841711" y="2707920"/>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189"/>
          <p:cNvSpPr/>
          <p:nvPr/>
        </p:nvSpPr>
        <p:spPr>
          <a:xfrm rot="-25925">
            <a:off x="6850001" y="2953100"/>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189"/>
          <p:cNvSpPr/>
          <p:nvPr/>
        </p:nvSpPr>
        <p:spPr>
          <a:xfrm rot="-25925">
            <a:off x="6850001" y="3198280"/>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189"/>
          <p:cNvSpPr/>
          <p:nvPr/>
        </p:nvSpPr>
        <p:spPr>
          <a:xfrm rot="-25925">
            <a:off x="6850001" y="3443460"/>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189"/>
          <p:cNvSpPr/>
          <p:nvPr/>
        </p:nvSpPr>
        <p:spPr>
          <a:xfrm rot="-25925">
            <a:off x="6850001" y="3696931"/>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2396"/>
        <p:cNvGrpSpPr/>
        <p:nvPr/>
      </p:nvGrpSpPr>
      <p:grpSpPr>
        <a:xfrm>
          <a:off x="0" y="0"/>
          <a:ext cx="0" cy="0"/>
          <a:chOff x="0" y="0"/>
          <a:chExt cx="0" cy="0"/>
        </a:xfrm>
      </p:grpSpPr>
      <p:pic>
        <p:nvPicPr>
          <p:cNvPr id="2397" name="Google Shape;2397;p190"/>
          <p:cNvPicPr preferRelativeResize="0"/>
          <p:nvPr/>
        </p:nvPicPr>
        <p:blipFill rotWithShape="1">
          <a:blip r:embed="rId3">
            <a:alphaModFix amt="65000"/>
          </a:blip>
          <a:srcRect r="24590"/>
          <a:stretch/>
        </p:blipFill>
        <p:spPr>
          <a:xfrm>
            <a:off x="-13800" y="479825"/>
            <a:ext cx="6596600" cy="4587276"/>
          </a:xfrm>
          <a:prstGeom prst="rect">
            <a:avLst/>
          </a:prstGeom>
          <a:noFill/>
          <a:ln>
            <a:noFill/>
          </a:ln>
        </p:spPr>
      </p:pic>
      <p:sp>
        <p:nvSpPr>
          <p:cNvPr id="2398" name="Google Shape;2398;p190"/>
          <p:cNvSpPr txBox="1"/>
          <p:nvPr/>
        </p:nvSpPr>
        <p:spPr>
          <a:xfrm>
            <a:off x="329125" y="119100"/>
            <a:ext cx="686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(5HT) receptor subtypes</a:t>
            </a:r>
            <a:endParaRPr b="1"/>
          </a:p>
        </p:txBody>
      </p:sp>
      <p:sp>
        <p:nvSpPr>
          <p:cNvPr id="2399" name="Google Shape;2399;p190"/>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solidFill>
                  <a:srgbClr val="434343"/>
                </a:solidFill>
              </a:rPr>
              <a:t>serotonin neuron</a:t>
            </a:r>
            <a:endParaRPr sz="900">
              <a:solidFill>
                <a:srgbClr val="434343"/>
              </a:solidFill>
            </a:endParaRPr>
          </a:p>
        </p:txBody>
      </p:sp>
      <p:pic>
        <p:nvPicPr>
          <p:cNvPr id="2400" name="Google Shape;2400;p190"/>
          <p:cNvPicPr preferRelativeResize="0"/>
          <p:nvPr/>
        </p:nvPicPr>
        <p:blipFill rotWithShape="1">
          <a:blip r:embed="rId3">
            <a:alphaModFix amt="65000"/>
          </a:blip>
          <a:srcRect l="73679" r="15548"/>
          <a:stretch/>
        </p:blipFill>
        <p:spPr>
          <a:xfrm>
            <a:off x="6445148" y="477200"/>
            <a:ext cx="942300" cy="4587276"/>
          </a:xfrm>
          <a:prstGeom prst="rect">
            <a:avLst/>
          </a:prstGeom>
          <a:noFill/>
          <a:ln>
            <a:noFill/>
          </a:ln>
        </p:spPr>
      </p:pic>
      <p:sp>
        <p:nvSpPr>
          <p:cNvPr id="2401" name="Google Shape;2401;p190"/>
          <p:cNvSpPr txBox="1"/>
          <p:nvPr/>
        </p:nvSpPr>
        <p:spPr>
          <a:xfrm>
            <a:off x="3588250" y="1230000"/>
            <a:ext cx="463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38761D"/>
                </a:solidFill>
              </a:rPr>
              <a:t>“Feed-forward” / excitatory receptors</a:t>
            </a:r>
            <a:endParaRPr>
              <a:solidFill>
                <a:srgbClr val="38761D"/>
              </a:solidFill>
            </a:endParaRPr>
          </a:p>
        </p:txBody>
      </p:sp>
      <p:sp>
        <p:nvSpPr>
          <p:cNvPr id="2402" name="Google Shape;2402;p190"/>
          <p:cNvSpPr/>
          <p:nvPr/>
        </p:nvSpPr>
        <p:spPr>
          <a:xfrm rot="-25925">
            <a:off x="1566841" y="1562974"/>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190"/>
          <p:cNvSpPr/>
          <p:nvPr/>
        </p:nvSpPr>
        <p:spPr>
          <a:xfrm rot="-25925">
            <a:off x="6841711" y="1955799"/>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190"/>
          <p:cNvSpPr/>
          <p:nvPr/>
        </p:nvSpPr>
        <p:spPr>
          <a:xfrm rot="-25925">
            <a:off x="6841711" y="2209269"/>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190"/>
          <p:cNvSpPr/>
          <p:nvPr/>
        </p:nvSpPr>
        <p:spPr>
          <a:xfrm rot="-25925">
            <a:off x="6841711" y="2707920"/>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190"/>
          <p:cNvSpPr/>
          <p:nvPr/>
        </p:nvSpPr>
        <p:spPr>
          <a:xfrm rot="-25925">
            <a:off x="6850001" y="2953100"/>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190"/>
          <p:cNvSpPr/>
          <p:nvPr/>
        </p:nvSpPr>
        <p:spPr>
          <a:xfrm rot="-25925">
            <a:off x="6850001" y="3198280"/>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190"/>
          <p:cNvSpPr/>
          <p:nvPr/>
        </p:nvSpPr>
        <p:spPr>
          <a:xfrm rot="-25925">
            <a:off x="6850001" y="3443460"/>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190"/>
          <p:cNvSpPr/>
          <p:nvPr/>
        </p:nvSpPr>
        <p:spPr>
          <a:xfrm rot="-25925">
            <a:off x="6850001" y="3696931"/>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grpSp>
        <p:nvGrpSpPr>
          <p:cNvPr id="233" name="Google Shape;233;p29"/>
          <p:cNvGrpSpPr/>
          <p:nvPr/>
        </p:nvGrpSpPr>
        <p:grpSpPr>
          <a:xfrm>
            <a:off x="2692355" y="2241632"/>
            <a:ext cx="5846746" cy="2371588"/>
            <a:chOff x="2899875" y="2497075"/>
            <a:chExt cx="4135776" cy="1677575"/>
          </a:xfrm>
        </p:grpSpPr>
        <p:pic>
          <p:nvPicPr>
            <p:cNvPr id="234" name="Google Shape;234;p29"/>
            <p:cNvPicPr preferRelativeResize="0"/>
            <p:nvPr/>
          </p:nvPicPr>
          <p:blipFill rotWithShape="1">
            <a:blip r:embed="rId3">
              <a:alphaModFix/>
            </a:blip>
            <a:srcRect l="9796" t="23938" b="-7"/>
            <a:stretch/>
          </p:blipFill>
          <p:spPr>
            <a:xfrm>
              <a:off x="3219725" y="2625850"/>
              <a:ext cx="3815926" cy="1548800"/>
            </a:xfrm>
            <a:prstGeom prst="rect">
              <a:avLst/>
            </a:prstGeom>
            <a:noFill/>
            <a:ln>
              <a:noFill/>
            </a:ln>
          </p:spPr>
        </p:pic>
        <p:pic>
          <p:nvPicPr>
            <p:cNvPr id="235" name="Google Shape;235;p29"/>
            <p:cNvPicPr preferRelativeResize="0"/>
            <p:nvPr/>
          </p:nvPicPr>
          <p:blipFill>
            <a:blip r:embed="rId4">
              <a:alphaModFix/>
            </a:blip>
            <a:stretch>
              <a:fillRect/>
            </a:stretch>
          </p:blipFill>
          <p:spPr>
            <a:xfrm>
              <a:off x="2899875" y="2497075"/>
              <a:ext cx="1131100" cy="442000"/>
            </a:xfrm>
            <a:prstGeom prst="rect">
              <a:avLst/>
            </a:prstGeom>
            <a:noFill/>
            <a:ln>
              <a:noFill/>
            </a:ln>
          </p:spPr>
        </p:pic>
      </p:grpSp>
      <p:sp>
        <p:nvSpPr>
          <p:cNvPr id="236" name="Google Shape;236;p29"/>
          <p:cNvSpPr txBox="1"/>
          <p:nvPr/>
        </p:nvSpPr>
        <p:spPr>
          <a:xfrm>
            <a:off x="193175" y="93025"/>
            <a:ext cx="83460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2nd messenger activates 3rd messenger</a:t>
            </a:r>
            <a:endParaRPr sz="1900" b="1"/>
          </a:p>
        </p:txBody>
      </p:sp>
      <p:sp>
        <p:nvSpPr>
          <p:cNvPr id="237" name="Google Shape;237;p29"/>
          <p:cNvSpPr txBox="1"/>
          <p:nvPr/>
        </p:nvSpPr>
        <p:spPr>
          <a:xfrm>
            <a:off x="3529916" y="1957600"/>
            <a:ext cx="74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cAMP</a:t>
            </a:r>
            <a:endParaRPr/>
          </a:p>
        </p:txBody>
      </p:sp>
      <p:grpSp>
        <p:nvGrpSpPr>
          <p:cNvPr id="238" name="Google Shape;238;p29"/>
          <p:cNvGrpSpPr/>
          <p:nvPr/>
        </p:nvGrpSpPr>
        <p:grpSpPr>
          <a:xfrm>
            <a:off x="321950" y="756400"/>
            <a:ext cx="3713428" cy="1859779"/>
            <a:chOff x="321950" y="604000"/>
            <a:chExt cx="3713428" cy="1859779"/>
          </a:xfrm>
        </p:grpSpPr>
        <p:pic>
          <p:nvPicPr>
            <p:cNvPr id="239" name="Google Shape;239;p29"/>
            <p:cNvPicPr preferRelativeResize="0"/>
            <p:nvPr/>
          </p:nvPicPr>
          <p:blipFill rotWithShape="1">
            <a:blip r:embed="rId5">
              <a:alphaModFix/>
            </a:blip>
            <a:srcRect b="6112"/>
            <a:stretch/>
          </p:blipFill>
          <p:spPr>
            <a:xfrm>
              <a:off x="321950" y="604000"/>
              <a:ext cx="3634723" cy="1693201"/>
            </a:xfrm>
            <a:prstGeom prst="rect">
              <a:avLst/>
            </a:prstGeom>
            <a:noFill/>
            <a:ln>
              <a:noFill/>
            </a:ln>
          </p:spPr>
        </p:pic>
        <p:pic>
          <p:nvPicPr>
            <p:cNvPr id="240" name="Google Shape;240;p29"/>
            <p:cNvPicPr preferRelativeResize="0"/>
            <p:nvPr/>
          </p:nvPicPr>
          <p:blipFill>
            <a:blip r:embed="rId4">
              <a:alphaModFix/>
            </a:blip>
            <a:stretch>
              <a:fillRect/>
            </a:stretch>
          </p:blipFill>
          <p:spPr>
            <a:xfrm>
              <a:off x="3374228" y="2205404"/>
              <a:ext cx="661150" cy="258375"/>
            </a:xfrm>
            <a:prstGeom prst="rect">
              <a:avLst/>
            </a:prstGeom>
            <a:noFill/>
            <a:ln>
              <a:noFill/>
            </a:ln>
          </p:spPr>
        </p:pic>
      </p:grpSp>
      <p:cxnSp>
        <p:nvCxnSpPr>
          <p:cNvPr id="241" name="Google Shape;241;p29"/>
          <p:cNvCxnSpPr/>
          <p:nvPr/>
        </p:nvCxnSpPr>
        <p:spPr>
          <a:xfrm>
            <a:off x="3563175" y="2357800"/>
            <a:ext cx="1566900" cy="356100"/>
          </a:xfrm>
          <a:prstGeom prst="straightConnector1">
            <a:avLst/>
          </a:prstGeom>
          <a:noFill/>
          <a:ln w="9525" cap="flat" cmpd="sng">
            <a:solidFill>
              <a:schemeClr val="dk2"/>
            </a:solidFill>
            <a:prstDash val="solid"/>
            <a:round/>
            <a:headEnd type="none" w="med" len="med"/>
            <a:tailEnd type="triangle" w="med" len="med"/>
          </a:ln>
        </p:spPr>
      </p:cxnSp>
      <p:sp>
        <p:nvSpPr>
          <p:cNvPr id="242" name="Google Shape;242;p29"/>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
        <p:nvSpPr>
          <p:cNvPr id="243" name="Google Shape;243;p29"/>
          <p:cNvSpPr/>
          <p:nvPr/>
        </p:nvSpPr>
        <p:spPr>
          <a:xfrm rot="-830136">
            <a:off x="7023251" y="3578745"/>
            <a:ext cx="332446" cy="367662"/>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9"/>
          <p:cNvSpPr/>
          <p:nvPr/>
        </p:nvSpPr>
        <p:spPr>
          <a:xfrm rot="-830136">
            <a:off x="7936701" y="3578745"/>
            <a:ext cx="332446" cy="367662"/>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2413"/>
        <p:cNvGrpSpPr/>
        <p:nvPr/>
      </p:nvGrpSpPr>
      <p:grpSpPr>
        <a:xfrm>
          <a:off x="0" y="0"/>
          <a:ext cx="0" cy="0"/>
          <a:chOff x="0" y="0"/>
          <a:chExt cx="0" cy="0"/>
        </a:xfrm>
      </p:grpSpPr>
      <p:pic>
        <p:nvPicPr>
          <p:cNvPr id="2414" name="Google Shape;2414;p191"/>
          <p:cNvPicPr preferRelativeResize="0"/>
          <p:nvPr/>
        </p:nvPicPr>
        <p:blipFill rotWithShape="1">
          <a:blip r:embed="rId3">
            <a:alphaModFix amt="78000"/>
          </a:blip>
          <a:srcRect r="24590"/>
          <a:stretch/>
        </p:blipFill>
        <p:spPr>
          <a:xfrm>
            <a:off x="-13800" y="479825"/>
            <a:ext cx="6596600" cy="4587276"/>
          </a:xfrm>
          <a:prstGeom prst="rect">
            <a:avLst/>
          </a:prstGeom>
          <a:noFill/>
          <a:ln>
            <a:noFill/>
          </a:ln>
        </p:spPr>
      </p:pic>
      <p:sp>
        <p:nvSpPr>
          <p:cNvPr id="2415" name="Google Shape;2415;p191"/>
          <p:cNvSpPr txBox="1"/>
          <p:nvPr/>
        </p:nvSpPr>
        <p:spPr>
          <a:xfrm>
            <a:off x="329125" y="119100"/>
            <a:ext cx="686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(5HT) receptor subtypes</a:t>
            </a:r>
            <a:endParaRPr b="1"/>
          </a:p>
        </p:txBody>
      </p:sp>
      <p:sp>
        <p:nvSpPr>
          <p:cNvPr id="2416" name="Google Shape;2416;p191"/>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pic>
        <p:nvPicPr>
          <p:cNvPr id="2417" name="Google Shape;2417;p191"/>
          <p:cNvPicPr preferRelativeResize="0"/>
          <p:nvPr/>
        </p:nvPicPr>
        <p:blipFill rotWithShape="1">
          <a:blip r:embed="rId3">
            <a:alphaModFix amt="78000"/>
          </a:blip>
          <a:srcRect l="73679" r="15548"/>
          <a:stretch/>
        </p:blipFill>
        <p:spPr>
          <a:xfrm>
            <a:off x="6445148" y="477200"/>
            <a:ext cx="942300" cy="4587276"/>
          </a:xfrm>
          <a:prstGeom prst="rect">
            <a:avLst/>
          </a:prstGeom>
          <a:noFill/>
          <a:ln>
            <a:noFill/>
          </a:ln>
        </p:spPr>
      </p:pic>
      <p:sp>
        <p:nvSpPr>
          <p:cNvPr id="2418" name="Google Shape;2418;p191"/>
          <p:cNvSpPr txBox="1"/>
          <p:nvPr/>
        </p:nvSpPr>
        <p:spPr>
          <a:xfrm>
            <a:off x="3588250" y="1230000"/>
            <a:ext cx="463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38761D"/>
                </a:solidFill>
              </a:rPr>
              <a:t>“Feed-forward” / excitatory receptors</a:t>
            </a:r>
            <a:endParaRPr>
              <a:solidFill>
                <a:srgbClr val="38761D"/>
              </a:solidFill>
            </a:endParaRPr>
          </a:p>
        </p:txBody>
      </p:sp>
      <p:sp>
        <p:nvSpPr>
          <p:cNvPr id="2419" name="Google Shape;2419;p191"/>
          <p:cNvSpPr/>
          <p:nvPr/>
        </p:nvSpPr>
        <p:spPr>
          <a:xfrm rot="-25925">
            <a:off x="1566841" y="1562974"/>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191"/>
          <p:cNvSpPr/>
          <p:nvPr/>
        </p:nvSpPr>
        <p:spPr>
          <a:xfrm rot="-25925">
            <a:off x="6841711" y="1955799"/>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191"/>
          <p:cNvSpPr/>
          <p:nvPr/>
        </p:nvSpPr>
        <p:spPr>
          <a:xfrm rot="-25925">
            <a:off x="6841711" y="2209269"/>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191"/>
          <p:cNvSpPr/>
          <p:nvPr/>
        </p:nvSpPr>
        <p:spPr>
          <a:xfrm rot="-25925">
            <a:off x="6841711" y="2707920"/>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191"/>
          <p:cNvSpPr/>
          <p:nvPr/>
        </p:nvSpPr>
        <p:spPr>
          <a:xfrm rot="-25925">
            <a:off x="6850001" y="2953100"/>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191"/>
          <p:cNvSpPr/>
          <p:nvPr/>
        </p:nvSpPr>
        <p:spPr>
          <a:xfrm rot="-25925">
            <a:off x="6850001" y="3198280"/>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191"/>
          <p:cNvSpPr/>
          <p:nvPr/>
        </p:nvSpPr>
        <p:spPr>
          <a:xfrm rot="-25925">
            <a:off x="6850001" y="3443460"/>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191"/>
          <p:cNvSpPr/>
          <p:nvPr/>
        </p:nvSpPr>
        <p:spPr>
          <a:xfrm rot="-25925">
            <a:off x="6850001" y="3696931"/>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2430"/>
        <p:cNvGrpSpPr/>
        <p:nvPr/>
      </p:nvGrpSpPr>
      <p:grpSpPr>
        <a:xfrm>
          <a:off x="0" y="0"/>
          <a:ext cx="0" cy="0"/>
          <a:chOff x="0" y="0"/>
          <a:chExt cx="0" cy="0"/>
        </a:xfrm>
      </p:grpSpPr>
      <p:pic>
        <p:nvPicPr>
          <p:cNvPr id="2431" name="Google Shape;2431;p192"/>
          <p:cNvPicPr preferRelativeResize="0"/>
          <p:nvPr/>
        </p:nvPicPr>
        <p:blipFill rotWithShape="1">
          <a:blip r:embed="rId3">
            <a:alphaModFix amt="89000"/>
          </a:blip>
          <a:srcRect r="24590"/>
          <a:stretch/>
        </p:blipFill>
        <p:spPr>
          <a:xfrm>
            <a:off x="-13800" y="479825"/>
            <a:ext cx="6596600" cy="4587276"/>
          </a:xfrm>
          <a:prstGeom prst="rect">
            <a:avLst/>
          </a:prstGeom>
          <a:noFill/>
          <a:ln>
            <a:noFill/>
          </a:ln>
        </p:spPr>
      </p:pic>
      <p:sp>
        <p:nvSpPr>
          <p:cNvPr id="2432" name="Google Shape;2432;p192"/>
          <p:cNvSpPr txBox="1"/>
          <p:nvPr/>
        </p:nvSpPr>
        <p:spPr>
          <a:xfrm>
            <a:off x="329125" y="119100"/>
            <a:ext cx="686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(5HT) receptor subtypes</a:t>
            </a:r>
            <a:endParaRPr b="1"/>
          </a:p>
        </p:txBody>
      </p:sp>
      <p:sp>
        <p:nvSpPr>
          <p:cNvPr id="2433" name="Google Shape;2433;p192"/>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pic>
        <p:nvPicPr>
          <p:cNvPr id="2434" name="Google Shape;2434;p192"/>
          <p:cNvPicPr preferRelativeResize="0"/>
          <p:nvPr/>
        </p:nvPicPr>
        <p:blipFill rotWithShape="1">
          <a:blip r:embed="rId3">
            <a:alphaModFix amt="89000"/>
          </a:blip>
          <a:srcRect l="73679" r="15548"/>
          <a:stretch/>
        </p:blipFill>
        <p:spPr>
          <a:xfrm>
            <a:off x="6445148" y="477200"/>
            <a:ext cx="942300" cy="4587276"/>
          </a:xfrm>
          <a:prstGeom prst="rect">
            <a:avLst/>
          </a:prstGeom>
          <a:noFill/>
          <a:ln>
            <a:noFill/>
          </a:ln>
        </p:spPr>
      </p:pic>
      <p:sp>
        <p:nvSpPr>
          <p:cNvPr id="2435" name="Google Shape;2435;p192"/>
          <p:cNvSpPr txBox="1"/>
          <p:nvPr/>
        </p:nvSpPr>
        <p:spPr>
          <a:xfrm>
            <a:off x="3588250" y="1230000"/>
            <a:ext cx="463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38761D"/>
                </a:solidFill>
              </a:rPr>
              <a:t>“Feed-forward” / excitatory receptors</a:t>
            </a:r>
            <a:endParaRPr>
              <a:solidFill>
                <a:srgbClr val="38761D"/>
              </a:solidFill>
            </a:endParaRPr>
          </a:p>
        </p:txBody>
      </p:sp>
      <p:sp>
        <p:nvSpPr>
          <p:cNvPr id="2436" name="Google Shape;2436;p192"/>
          <p:cNvSpPr/>
          <p:nvPr/>
        </p:nvSpPr>
        <p:spPr>
          <a:xfrm rot="-25925">
            <a:off x="1566841" y="1562974"/>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192"/>
          <p:cNvSpPr/>
          <p:nvPr/>
        </p:nvSpPr>
        <p:spPr>
          <a:xfrm rot="-25925">
            <a:off x="6841711" y="1955799"/>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192"/>
          <p:cNvSpPr/>
          <p:nvPr/>
        </p:nvSpPr>
        <p:spPr>
          <a:xfrm rot="-25925">
            <a:off x="6841711" y="2209269"/>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192"/>
          <p:cNvSpPr/>
          <p:nvPr/>
        </p:nvSpPr>
        <p:spPr>
          <a:xfrm rot="-25925">
            <a:off x="6841711" y="2707920"/>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192"/>
          <p:cNvSpPr/>
          <p:nvPr/>
        </p:nvSpPr>
        <p:spPr>
          <a:xfrm rot="-25925">
            <a:off x="6850001" y="2953100"/>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192"/>
          <p:cNvSpPr/>
          <p:nvPr/>
        </p:nvSpPr>
        <p:spPr>
          <a:xfrm rot="-25925">
            <a:off x="6850001" y="3198280"/>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192"/>
          <p:cNvSpPr/>
          <p:nvPr/>
        </p:nvSpPr>
        <p:spPr>
          <a:xfrm rot="-25925">
            <a:off x="6850001" y="3443460"/>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192"/>
          <p:cNvSpPr/>
          <p:nvPr/>
        </p:nvSpPr>
        <p:spPr>
          <a:xfrm rot="-25925">
            <a:off x="6850001" y="3696931"/>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2447"/>
        <p:cNvGrpSpPr/>
        <p:nvPr/>
      </p:nvGrpSpPr>
      <p:grpSpPr>
        <a:xfrm>
          <a:off x="0" y="0"/>
          <a:ext cx="0" cy="0"/>
          <a:chOff x="0" y="0"/>
          <a:chExt cx="0" cy="0"/>
        </a:xfrm>
      </p:grpSpPr>
      <p:pic>
        <p:nvPicPr>
          <p:cNvPr id="2448" name="Google Shape;2448;p193"/>
          <p:cNvPicPr preferRelativeResize="0"/>
          <p:nvPr/>
        </p:nvPicPr>
        <p:blipFill rotWithShape="1">
          <a:blip r:embed="rId3">
            <a:alphaModFix/>
          </a:blip>
          <a:srcRect r="24590"/>
          <a:stretch/>
        </p:blipFill>
        <p:spPr>
          <a:xfrm>
            <a:off x="-13800" y="479825"/>
            <a:ext cx="6596600" cy="4587276"/>
          </a:xfrm>
          <a:prstGeom prst="rect">
            <a:avLst/>
          </a:prstGeom>
          <a:noFill/>
          <a:ln>
            <a:noFill/>
          </a:ln>
        </p:spPr>
      </p:pic>
      <p:sp>
        <p:nvSpPr>
          <p:cNvPr id="2449" name="Google Shape;2449;p193"/>
          <p:cNvSpPr txBox="1"/>
          <p:nvPr/>
        </p:nvSpPr>
        <p:spPr>
          <a:xfrm>
            <a:off x="329125" y="119100"/>
            <a:ext cx="686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rPr>
              <a:t>Serotonin (5HT) receptor subtypes</a:t>
            </a:r>
            <a:endParaRPr b="1">
              <a:solidFill>
                <a:schemeClr val="dk1"/>
              </a:solidFill>
            </a:endParaRPr>
          </a:p>
        </p:txBody>
      </p:sp>
      <p:sp>
        <p:nvSpPr>
          <p:cNvPr id="2450" name="Google Shape;2450;p193"/>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pic>
        <p:nvPicPr>
          <p:cNvPr id="2451" name="Google Shape;2451;p193"/>
          <p:cNvPicPr preferRelativeResize="0"/>
          <p:nvPr/>
        </p:nvPicPr>
        <p:blipFill rotWithShape="1">
          <a:blip r:embed="rId3">
            <a:alphaModFix/>
          </a:blip>
          <a:srcRect l="73679" r="15548"/>
          <a:stretch/>
        </p:blipFill>
        <p:spPr>
          <a:xfrm>
            <a:off x="6445148" y="477200"/>
            <a:ext cx="942300" cy="4587276"/>
          </a:xfrm>
          <a:prstGeom prst="rect">
            <a:avLst/>
          </a:prstGeom>
          <a:noFill/>
          <a:ln>
            <a:noFill/>
          </a:ln>
        </p:spPr>
      </p:pic>
      <p:sp>
        <p:nvSpPr>
          <p:cNvPr id="2452" name="Google Shape;2452;p193"/>
          <p:cNvSpPr txBox="1"/>
          <p:nvPr/>
        </p:nvSpPr>
        <p:spPr>
          <a:xfrm>
            <a:off x="3588250" y="1230000"/>
            <a:ext cx="463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6AA84F"/>
                </a:solidFill>
              </a:rPr>
              <a:t>“Feed-forward” / </a:t>
            </a:r>
            <a:r>
              <a:rPr lang="en" b="1">
                <a:solidFill>
                  <a:srgbClr val="6AA84F"/>
                </a:solidFill>
                <a:highlight>
                  <a:srgbClr val="FFFF00"/>
                </a:highlight>
              </a:rPr>
              <a:t>excitatory</a:t>
            </a:r>
            <a:r>
              <a:rPr lang="en" b="1">
                <a:solidFill>
                  <a:srgbClr val="6AA84F"/>
                </a:solidFill>
              </a:rPr>
              <a:t> receptors</a:t>
            </a:r>
            <a:endParaRPr b="1">
              <a:solidFill>
                <a:srgbClr val="6AA84F"/>
              </a:solidFill>
            </a:endParaRPr>
          </a:p>
        </p:txBody>
      </p:sp>
      <p:sp>
        <p:nvSpPr>
          <p:cNvPr id="2453" name="Google Shape;2453;p193"/>
          <p:cNvSpPr/>
          <p:nvPr/>
        </p:nvSpPr>
        <p:spPr>
          <a:xfrm rot="-25925">
            <a:off x="1566841" y="1562974"/>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193"/>
          <p:cNvSpPr/>
          <p:nvPr/>
        </p:nvSpPr>
        <p:spPr>
          <a:xfrm rot="-25925">
            <a:off x="6841711" y="1955799"/>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193"/>
          <p:cNvSpPr/>
          <p:nvPr/>
        </p:nvSpPr>
        <p:spPr>
          <a:xfrm rot="-25925">
            <a:off x="6841711" y="2209269"/>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193"/>
          <p:cNvSpPr/>
          <p:nvPr/>
        </p:nvSpPr>
        <p:spPr>
          <a:xfrm rot="-25925">
            <a:off x="6841711" y="2707920"/>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193"/>
          <p:cNvSpPr/>
          <p:nvPr/>
        </p:nvSpPr>
        <p:spPr>
          <a:xfrm rot="-25925">
            <a:off x="6850001" y="2953100"/>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193"/>
          <p:cNvSpPr/>
          <p:nvPr/>
        </p:nvSpPr>
        <p:spPr>
          <a:xfrm rot="-25925">
            <a:off x="6850001" y="3198280"/>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193"/>
          <p:cNvSpPr/>
          <p:nvPr/>
        </p:nvSpPr>
        <p:spPr>
          <a:xfrm rot="-25925">
            <a:off x="6850001" y="3443460"/>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193"/>
          <p:cNvSpPr/>
          <p:nvPr/>
        </p:nvSpPr>
        <p:spPr>
          <a:xfrm rot="-25925">
            <a:off x="6850001" y="3696931"/>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2464"/>
        <p:cNvGrpSpPr/>
        <p:nvPr/>
      </p:nvGrpSpPr>
      <p:grpSpPr>
        <a:xfrm>
          <a:off x="0" y="0"/>
          <a:ext cx="0" cy="0"/>
          <a:chOff x="0" y="0"/>
          <a:chExt cx="0" cy="0"/>
        </a:xfrm>
      </p:grpSpPr>
      <p:grpSp>
        <p:nvGrpSpPr>
          <p:cNvPr id="2465" name="Google Shape;2465;p194"/>
          <p:cNvGrpSpPr/>
          <p:nvPr/>
        </p:nvGrpSpPr>
        <p:grpSpPr>
          <a:xfrm>
            <a:off x="231100" y="621012"/>
            <a:ext cx="6875026" cy="4376349"/>
            <a:chOff x="231100" y="621012"/>
            <a:chExt cx="6875026" cy="4376349"/>
          </a:xfrm>
        </p:grpSpPr>
        <p:pic>
          <p:nvPicPr>
            <p:cNvPr id="2466" name="Google Shape;2466;p194"/>
            <p:cNvPicPr preferRelativeResize="0"/>
            <p:nvPr/>
          </p:nvPicPr>
          <p:blipFill>
            <a:blip r:embed="rId3">
              <a:alphaModFix/>
            </a:blip>
            <a:stretch>
              <a:fillRect/>
            </a:stretch>
          </p:blipFill>
          <p:spPr>
            <a:xfrm>
              <a:off x="231100" y="621012"/>
              <a:ext cx="6875026" cy="4376349"/>
            </a:xfrm>
            <a:prstGeom prst="rect">
              <a:avLst/>
            </a:prstGeom>
            <a:noFill/>
            <a:ln>
              <a:noFill/>
            </a:ln>
          </p:spPr>
        </p:pic>
        <p:sp>
          <p:nvSpPr>
            <p:cNvPr id="2467" name="Google Shape;2467;p194"/>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grpSp>
      <p:pic>
        <p:nvPicPr>
          <p:cNvPr id="2468" name="Google Shape;2468;p194"/>
          <p:cNvPicPr preferRelativeResize="0"/>
          <p:nvPr/>
        </p:nvPicPr>
        <p:blipFill rotWithShape="1">
          <a:blip r:embed="rId4">
            <a:alphaModFix/>
          </a:blip>
          <a:srcRect r="15390"/>
          <a:stretch/>
        </p:blipFill>
        <p:spPr>
          <a:xfrm>
            <a:off x="-13799" y="479825"/>
            <a:ext cx="7401249" cy="4587276"/>
          </a:xfrm>
          <a:prstGeom prst="rect">
            <a:avLst/>
          </a:prstGeom>
          <a:noFill/>
          <a:ln>
            <a:noFill/>
          </a:ln>
        </p:spPr>
      </p:pic>
      <p:sp>
        <p:nvSpPr>
          <p:cNvPr id="2469" name="Google Shape;2469;p194"/>
          <p:cNvSpPr txBox="1"/>
          <p:nvPr/>
        </p:nvSpPr>
        <p:spPr>
          <a:xfrm>
            <a:off x="329125" y="119100"/>
            <a:ext cx="686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(5HT) receptor subtypes</a:t>
            </a:r>
            <a:endParaRPr b="1"/>
          </a:p>
        </p:txBody>
      </p:sp>
      <p:sp>
        <p:nvSpPr>
          <p:cNvPr id="2470" name="Google Shape;2470;p194"/>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pic>
        <p:nvPicPr>
          <p:cNvPr id="2471" name="Google Shape;2471;p194"/>
          <p:cNvPicPr preferRelativeResize="0"/>
          <p:nvPr/>
        </p:nvPicPr>
        <p:blipFill rotWithShape="1">
          <a:blip r:embed="rId4">
            <a:alphaModFix/>
          </a:blip>
          <a:srcRect l="73679" r="15548"/>
          <a:stretch/>
        </p:blipFill>
        <p:spPr>
          <a:xfrm>
            <a:off x="6445148" y="477200"/>
            <a:ext cx="942300" cy="4587276"/>
          </a:xfrm>
          <a:prstGeom prst="rect">
            <a:avLst/>
          </a:prstGeom>
          <a:noFill/>
          <a:ln>
            <a:noFill/>
          </a:ln>
        </p:spPr>
      </p:pic>
      <p:sp>
        <p:nvSpPr>
          <p:cNvPr id="2472" name="Google Shape;2472;p194"/>
          <p:cNvSpPr/>
          <p:nvPr/>
        </p:nvSpPr>
        <p:spPr>
          <a:xfrm rot="-25925">
            <a:off x="1566841" y="1562974"/>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194"/>
          <p:cNvSpPr/>
          <p:nvPr/>
        </p:nvSpPr>
        <p:spPr>
          <a:xfrm rot="-25925">
            <a:off x="6841711" y="1955799"/>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194"/>
          <p:cNvSpPr/>
          <p:nvPr/>
        </p:nvSpPr>
        <p:spPr>
          <a:xfrm rot="-25925">
            <a:off x="6841711" y="2209269"/>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194"/>
          <p:cNvSpPr/>
          <p:nvPr/>
        </p:nvSpPr>
        <p:spPr>
          <a:xfrm rot="-25925">
            <a:off x="6841711" y="2707920"/>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194"/>
          <p:cNvSpPr/>
          <p:nvPr/>
        </p:nvSpPr>
        <p:spPr>
          <a:xfrm rot="-25925">
            <a:off x="6850001" y="2953100"/>
            <a:ext cx="198906" cy="178800"/>
          </a:xfrm>
          <a:prstGeom prst="ellipse">
            <a:avLst/>
          </a:prstGeom>
          <a:noFill/>
          <a:ln w="762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194"/>
          <p:cNvSpPr/>
          <p:nvPr/>
        </p:nvSpPr>
        <p:spPr>
          <a:xfrm rot="-25925">
            <a:off x="6850001" y="3198280"/>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194"/>
          <p:cNvSpPr/>
          <p:nvPr/>
        </p:nvSpPr>
        <p:spPr>
          <a:xfrm rot="-25925">
            <a:off x="6850001" y="3443460"/>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194"/>
          <p:cNvSpPr/>
          <p:nvPr/>
        </p:nvSpPr>
        <p:spPr>
          <a:xfrm rot="-25925">
            <a:off x="6850001" y="3696931"/>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194"/>
          <p:cNvSpPr txBox="1"/>
          <p:nvPr/>
        </p:nvSpPr>
        <p:spPr>
          <a:xfrm>
            <a:off x="7503500" y="2115725"/>
            <a:ext cx="13080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5HT</a:t>
            </a:r>
            <a:r>
              <a:rPr lang="en" b="1" u="sng">
                <a:solidFill>
                  <a:schemeClr val="dk1"/>
                </a:solidFill>
              </a:rPr>
              <a:t>3</a:t>
            </a:r>
            <a:r>
              <a:rPr lang="en">
                <a:solidFill>
                  <a:schemeClr val="dk1"/>
                </a:solidFill>
              </a:rPr>
              <a:t> receptors are ligand-gated ion channels</a:t>
            </a:r>
            <a:endParaRPr>
              <a:solidFill>
                <a:schemeClr val="dk1"/>
              </a:solidFill>
            </a:endParaRPr>
          </a:p>
          <a:p>
            <a:pPr marL="0" lvl="0" indent="0" algn="l" rtl="0">
              <a:spcBef>
                <a:spcPts val="0"/>
              </a:spcBef>
              <a:spcAft>
                <a:spcPts val="0"/>
              </a:spcAft>
              <a:buNone/>
            </a:pPr>
            <a:endParaRPr>
              <a:solidFill>
                <a:schemeClr val="dk1"/>
              </a:solidFill>
            </a:endParaRPr>
          </a:p>
        </p:txBody>
      </p:sp>
      <p:cxnSp>
        <p:nvCxnSpPr>
          <p:cNvPr id="2481" name="Google Shape;2481;p194"/>
          <p:cNvCxnSpPr/>
          <p:nvPr/>
        </p:nvCxnSpPr>
        <p:spPr>
          <a:xfrm rot="10800000">
            <a:off x="7048775" y="3027725"/>
            <a:ext cx="379200" cy="0"/>
          </a:xfrm>
          <a:prstGeom prst="straightConnector1">
            <a:avLst/>
          </a:prstGeom>
          <a:noFill/>
          <a:ln w="9525" cap="flat" cmpd="sng">
            <a:solidFill>
              <a:srgbClr val="FF00FF"/>
            </a:solidFill>
            <a:prstDash val="solid"/>
            <a:round/>
            <a:headEnd type="none" w="med" len="med"/>
            <a:tailEnd type="triangle" w="med" len="med"/>
          </a:ln>
        </p:spPr>
      </p:cxnSp>
      <p:cxnSp>
        <p:nvCxnSpPr>
          <p:cNvPr id="2482" name="Google Shape;2482;p194"/>
          <p:cNvCxnSpPr/>
          <p:nvPr/>
        </p:nvCxnSpPr>
        <p:spPr>
          <a:xfrm>
            <a:off x="6228213" y="3027725"/>
            <a:ext cx="345900" cy="0"/>
          </a:xfrm>
          <a:prstGeom prst="straightConnector1">
            <a:avLst/>
          </a:prstGeom>
          <a:noFill/>
          <a:ln w="9525" cap="flat" cmpd="sng">
            <a:solidFill>
              <a:srgbClr val="FF00FF"/>
            </a:solidFill>
            <a:prstDash val="solid"/>
            <a:round/>
            <a:headEnd type="none" w="med" len="med"/>
            <a:tailEnd type="triangle" w="med" len="med"/>
          </a:ln>
        </p:spPr>
      </p:cxnSp>
      <p:pic>
        <p:nvPicPr>
          <p:cNvPr id="2483" name="Google Shape;2483;p194"/>
          <p:cNvPicPr preferRelativeResize="0"/>
          <p:nvPr/>
        </p:nvPicPr>
        <p:blipFill>
          <a:blip r:embed="rId5">
            <a:alphaModFix/>
          </a:blip>
          <a:stretch>
            <a:fillRect/>
          </a:stretch>
        </p:blipFill>
        <p:spPr>
          <a:xfrm>
            <a:off x="7577456" y="3155067"/>
            <a:ext cx="950937" cy="1262512"/>
          </a:xfrm>
          <a:prstGeom prst="rect">
            <a:avLst/>
          </a:prstGeom>
          <a:noFill/>
          <a:ln>
            <a:noFill/>
          </a:ln>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2487"/>
        <p:cNvGrpSpPr/>
        <p:nvPr/>
      </p:nvGrpSpPr>
      <p:grpSpPr>
        <a:xfrm>
          <a:off x="0" y="0"/>
          <a:ext cx="0" cy="0"/>
          <a:chOff x="0" y="0"/>
          <a:chExt cx="0" cy="0"/>
        </a:xfrm>
      </p:grpSpPr>
      <p:grpSp>
        <p:nvGrpSpPr>
          <p:cNvPr id="2488" name="Google Shape;2488;p195"/>
          <p:cNvGrpSpPr/>
          <p:nvPr/>
        </p:nvGrpSpPr>
        <p:grpSpPr>
          <a:xfrm>
            <a:off x="231100" y="621012"/>
            <a:ext cx="6875026" cy="4376349"/>
            <a:chOff x="231100" y="621012"/>
            <a:chExt cx="6875026" cy="4376349"/>
          </a:xfrm>
        </p:grpSpPr>
        <p:pic>
          <p:nvPicPr>
            <p:cNvPr id="2489" name="Google Shape;2489;p195"/>
            <p:cNvPicPr preferRelativeResize="0"/>
            <p:nvPr/>
          </p:nvPicPr>
          <p:blipFill>
            <a:blip r:embed="rId3">
              <a:alphaModFix/>
            </a:blip>
            <a:stretch>
              <a:fillRect/>
            </a:stretch>
          </p:blipFill>
          <p:spPr>
            <a:xfrm>
              <a:off x="231100" y="621012"/>
              <a:ext cx="6875026" cy="4376349"/>
            </a:xfrm>
            <a:prstGeom prst="rect">
              <a:avLst/>
            </a:prstGeom>
            <a:noFill/>
            <a:ln>
              <a:noFill/>
            </a:ln>
          </p:spPr>
        </p:pic>
        <p:sp>
          <p:nvSpPr>
            <p:cNvPr id="2490" name="Google Shape;2490;p195"/>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grpSp>
      <p:pic>
        <p:nvPicPr>
          <p:cNvPr id="2491" name="Google Shape;2491;p195"/>
          <p:cNvPicPr preferRelativeResize="0"/>
          <p:nvPr/>
        </p:nvPicPr>
        <p:blipFill rotWithShape="1">
          <a:blip r:embed="rId4">
            <a:alphaModFix/>
          </a:blip>
          <a:srcRect r="15390"/>
          <a:stretch/>
        </p:blipFill>
        <p:spPr>
          <a:xfrm>
            <a:off x="-13799" y="479825"/>
            <a:ext cx="7401249" cy="4587276"/>
          </a:xfrm>
          <a:prstGeom prst="rect">
            <a:avLst/>
          </a:prstGeom>
          <a:noFill/>
          <a:ln>
            <a:noFill/>
          </a:ln>
        </p:spPr>
      </p:pic>
      <p:sp>
        <p:nvSpPr>
          <p:cNvPr id="2492" name="Google Shape;2492;p195"/>
          <p:cNvSpPr txBox="1"/>
          <p:nvPr/>
        </p:nvSpPr>
        <p:spPr>
          <a:xfrm>
            <a:off x="329125" y="119100"/>
            <a:ext cx="686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(5HT) receptor subtypes</a:t>
            </a:r>
            <a:endParaRPr b="1"/>
          </a:p>
        </p:txBody>
      </p:sp>
      <p:sp>
        <p:nvSpPr>
          <p:cNvPr id="2493" name="Google Shape;2493;p195"/>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pic>
        <p:nvPicPr>
          <p:cNvPr id="2494" name="Google Shape;2494;p195"/>
          <p:cNvPicPr preferRelativeResize="0"/>
          <p:nvPr/>
        </p:nvPicPr>
        <p:blipFill rotWithShape="1">
          <a:blip r:embed="rId4">
            <a:alphaModFix/>
          </a:blip>
          <a:srcRect l="73679" r="15548"/>
          <a:stretch/>
        </p:blipFill>
        <p:spPr>
          <a:xfrm>
            <a:off x="6445148" y="477200"/>
            <a:ext cx="942300" cy="4587276"/>
          </a:xfrm>
          <a:prstGeom prst="rect">
            <a:avLst/>
          </a:prstGeom>
          <a:noFill/>
          <a:ln>
            <a:noFill/>
          </a:ln>
        </p:spPr>
      </p:pic>
      <p:sp>
        <p:nvSpPr>
          <p:cNvPr id="2495" name="Google Shape;2495;p195"/>
          <p:cNvSpPr/>
          <p:nvPr/>
        </p:nvSpPr>
        <p:spPr>
          <a:xfrm rot="-25925">
            <a:off x="1566841" y="1562974"/>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195"/>
          <p:cNvSpPr/>
          <p:nvPr/>
        </p:nvSpPr>
        <p:spPr>
          <a:xfrm rot="-25925">
            <a:off x="6841711" y="1955799"/>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195"/>
          <p:cNvSpPr/>
          <p:nvPr/>
        </p:nvSpPr>
        <p:spPr>
          <a:xfrm rot="-25925">
            <a:off x="6841711" y="2209269"/>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195"/>
          <p:cNvSpPr/>
          <p:nvPr/>
        </p:nvSpPr>
        <p:spPr>
          <a:xfrm rot="-25925">
            <a:off x="6841711" y="2707920"/>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195"/>
          <p:cNvSpPr/>
          <p:nvPr/>
        </p:nvSpPr>
        <p:spPr>
          <a:xfrm rot="-25925">
            <a:off x="6850001" y="3198280"/>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195"/>
          <p:cNvSpPr/>
          <p:nvPr/>
        </p:nvSpPr>
        <p:spPr>
          <a:xfrm rot="-25925">
            <a:off x="6850001" y="3443460"/>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195"/>
          <p:cNvSpPr/>
          <p:nvPr/>
        </p:nvSpPr>
        <p:spPr>
          <a:xfrm rot="-25925">
            <a:off x="6850001" y="3696931"/>
            <a:ext cx="198906" cy="1788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195"/>
          <p:cNvSpPr txBox="1"/>
          <p:nvPr/>
        </p:nvSpPr>
        <p:spPr>
          <a:xfrm>
            <a:off x="7503500" y="2115725"/>
            <a:ext cx="13080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5HT</a:t>
            </a:r>
            <a:r>
              <a:rPr lang="en" b="1" u="sng">
                <a:solidFill>
                  <a:schemeClr val="dk1"/>
                </a:solidFill>
              </a:rPr>
              <a:t>3</a:t>
            </a:r>
            <a:r>
              <a:rPr lang="en">
                <a:solidFill>
                  <a:schemeClr val="dk1"/>
                </a:solidFill>
              </a:rPr>
              <a:t> receptors are ligand-gated ion channels</a:t>
            </a:r>
            <a:endParaRPr>
              <a:solidFill>
                <a:schemeClr val="dk1"/>
              </a:solidFill>
            </a:endParaRPr>
          </a:p>
          <a:p>
            <a:pPr marL="0" lvl="0" indent="0" algn="l" rtl="0">
              <a:spcBef>
                <a:spcPts val="0"/>
              </a:spcBef>
              <a:spcAft>
                <a:spcPts val="0"/>
              </a:spcAft>
              <a:buNone/>
            </a:pPr>
            <a:endParaRPr>
              <a:solidFill>
                <a:schemeClr val="dk1"/>
              </a:solidFill>
            </a:endParaRPr>
          </a:p>
        </p:txBody>
      </p:sp>
      <p:pic>
        <p:nvPicPr>
          <p:cNvPr id="2503" name="Google Shape;2503;p195"/>
          <p:cNvPicPr preferRelativeResize="0"/>
          <p:nvPr/>
        </p:nvPicPr>
        <p:blipFill>
          <a:blip r:embed="rId5">
            <a:alphaModFix/>
          </a:blip>
          <a:stretch>
            <a:fillRect/>
          </a:stretch>
        </p:blipFill>
        <p:spPr>
          <a:xfrm>
            <a:off x="7577456" y="3155067"/>
            <a:ext cx="950937" cy="1262512"/>
          </a:xfrm>
          <a:prstGeom prst="rect">
            <a:avLst/>
          </a:prstGeom>
          <a:noFill/>
          <a:ln>
            <a:noFill/>
          </a:ln>
        </p:spPr>
      </p:pic>
      <p:sp>
        <p:nvSpPr>
          <p:cNvPr id="2504" name="Google Shape;2504;p195"/>
          <p:cNvSpPr txBox="1"/>
          <p:nvPr/>
        </p:nvSpPr>
        <p:spPr>
          <a:xfrm>
            <a:off x="5927600" y="399600"/>
            <a:ext cx="17649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Other than 5HT</a:t>
            </a:r>
            <a:r>
              <a:rPr lang="en" b="1" u="sng">
                <a:solidFill>
                  <a:schemeClr val="dk1"/>
                </a:solidFill>
              </a:rPr>
              <a:t>3</a:t>
            </a:r>
            <a:r>
              <a:rPr lang="en">
                <a:solidFill>
                  <a:schemeClr val="dk1"/>
                </a:solidFill>
              </a:rPr>
              <a:t>, serotonin receptors are G-protein linked</a:t>
            </a:r>
            <a:endParaRPr>
              <a:solidFill>
                <a:schemeClr val="dk1"/>
              </a:solidFill>
            </a:endParaRPr>
          </a:p>
          <a:p>
            <a:pPr marL="0" lvl="0" indent="0" algn="l" rtl="0">
              <a:spcBef>
                <a:spcPts val="0"/>
              </a:spcBef>
              <a:spcAft>
                <a:spcPts val="0"/>
              </a:spcAft>
              <a:buNone/>
            </a:pPr>
            <a:endParaRPr>
              <a:solidFill>
                <a:schemeClr val="dk1"/>
              </a:solidFill>
            </a:endParaRPr>
          </a:p>
        </p:txBody>
      </p:sp>
      <p:pic>
        <p:nvPicPr>
          <p:cNvPr id="2505" name="Google Shape;2505;p195"/>
          <p:cNvPicPr preferRelativeResize="0"/>
          <p:nvPr/>
        </p:nvPicPr>
        <p:blipFill rotWithShape="1">
          <a:blip r:embed="rId6">
            <a:alphaModFix/>
          </a:blip>
          <a:srcRect r="55007"/>
          <a:stretch/>
        </p:blipFill>
        <p:spPr>
          <a:xfrm>
            <a:off x="7387460" y="352850"/>
            <a:ext cx="1446566" cy="1782500"/>
          </a:xfrm>
          <a:prstGeom prst="rect">
            <a:avLst/>
          </a:prstGeom>
          <a:noFill/>
          <a:ln>
            <a:noFill/>
          </a:ln>
        </p:spPr>
      </p:pic>
      <p:sp>
        <p:nvSpPr>
          <p:cNvPr id="2506" name="Google Shape;2506;p195"/>
          <p:cNvSpPr/>
          <p:nvPr/>
        </p:nvSpPr>
        <p:spPr>
          <a:xfrm>
            <a:off x="5826225" y="159000"/>
            <a:ext cx="3007800" cy="1631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195"/>
          <p:cNvSpPr/>
          <p:nvPr/>
        </p:nvSpPr>
        <p:spPr>
          <a:xfrm rot="-25925">
            <a:off x="6850001" y="2953100"/>
            <a:ext cx="198906" cy="178800"/>
          </a:xfrm>
          <a:prstGeom prst="ellipse">
            <a:avLst/>
          </a:prstGeom>
          <a:noFill/>
          <a:ln w="762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508" name="Google Shape;2508;p195"/>
          <p:cNvCxnSpPr/>
          <p:nvPr/>
        </p:nvCxnSpPr>
        <p:spPr>
          <a:xfrm rot="10800000">
            <a:off x="7048775" y="3027725"/>
            <a:ext cx="379200" cy="0"/>
          </a:xfrm>
          <a:prstGeom prst="straightConnector1">
            <a:avLst/>
          </a:prstGeom>
          <a:noFill/>
          <a:ln w="9525" cap="flat" cmpd="sng">
            <a:solidFill>
              <a:srgbClr val="FF00FF"/>
            </a:solidFill>
            <a:prstDash val="solid"/>
            <a:round/>
            <a:headEnd type="none" w="med" len="med"/>
            <a:tailEnd type="triangle" w="med" len="med"/>
          </a:ln>
        </p:spPr>
      </p:cxnSp>
      <p:cxnSp>
        <p:nvCxnSpPr>
          <p:cNvPr id="2509" name="Google Shape;2509;p195"/>
          <p:cNvCxnSpPr/>
          <p:nvPr/>
        </p:nvCxnSpPr>
        <p:spPr>
          <a:xfrm>
            <a:off x="6228213" y="3027725"/>
            <a:ext cx="345900" cy="0"/>
          </a:xfrm>
          <a:prstGeom prst="straightConnector1">
            <a:avLst/>
          </a:prstGeom>
          <a:noFill/>
          <a:ln w="9525" cap="flat" cmpd="sng">
            <a:solidFill>
              <a:srgbClr val="FF00FF"/>
            </a:solidFill>
            <a:prstDash val="solid"/>
            <a:round/>
            <a:headEnd type="none" w="med" len="med"/>
            <a:tailEnd type="triangle" w="med" len="med"/>
          </a:ln>
        </p:spPr>
      </p:cxn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2513"/>
        <p:cNvGrpSpPr/>
        <p:nvPr/>
      </p:nvGrpSpPr>
      <p:grpSpPr>
        <a:xfrm>
          <a:off x="0" y="0"/>
          <a:ext cx="0" cy="0"/>
          <a:chOff x="0" y="0"/>
          <a:chExt cx="0" cy="0"/>
        </a:xfrm>
      </p:grpSpPr>
      <p:grpSp>
        <p:nvGrpSpPr>
          <p:cNvPr id="2514" name="Google Shape;2514;p196"/>
          <p:cNvGrpSpPr/>
          <p:nvPr/>
        </p:nvGrpSpPr>
        <p:grpSpPr>
          <a:xfrm>
            <a:off x="231100" y="621012"/>
            <a:ext cx="6875026" cy="4376349"/>
            <a:chOff x="231100" y="621012"/>
            <a:chExt cx="6875026" cy="4376349"/>
          </a:xfrm>
        </p:grpSpPr>
        <p:pic>
          <p:nvPicPr>
            <p:cNvPr id="2515" name="Google Shape;2515;p196"/>
            <p:cNvPicPr preferRelativeResize="0"/>
            <p:nvPr/>
          </p:nvPicPr>
          <p:blipFill>
            <a:blip r:embed="rId3">
              <a:alphaModFix/>
            </a:blip>
            <a:stretch>
              <a:fillRect/>
            </a:stretch>
          </p:blipFill>
          <p:spPr>
            <a:xfrm>
              <a:off x="231100" y="621012"/>
              <a:ext cx="6875026" cy="4376349"/>
            </a:xfrm>
            <a:prstGeom prst="rect">
              <a:avLst/>
            </a:prstGeom>
            <a:noFill/>
            <a:ln>
              <a:noFill/>
            </a:ln>
          </p:spPr>
        </p:pic>
        <p:sp>
          <p:nvSpPr>
            <p:cNvPr id="2516" name="Google Shape;2516;p196"/>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grpSp>
      <p:pic>
        <p:nvPicPr>
          <p:cNvPr id="2517" name="Google Shape;2517;p196"/>
          <p:cNvPicPr preferRelativeResize="0"/>
          <p:nvPr/>
        </p:nvPicPr>
        <p:blipFill rotWithShape="1">
          <a:blip r:embed="rId4">
            <a:alphaModFix/>
          </a:blip>
          <a:srcRect r="15390"/>
          <a:stretch/>
        </p:blipFill>
        <p:spPr>
          <a:xfrm>
            <a:off x="-13799" y="479825"/>
            <a:ext cx="7401249" cy="4587276"/>
          </a:xfrm>
          <a:prstGeom prst="rect">
            <a:avLst/>
          </a:prstGeom>
          <a:noFill/>
          <a:ln>
            <a:noFill/>
          </a:ln>
        </p:spPr>
      </p:pic>
      <p:sp>
        <p:nvSpPr>
          <p:cNvPr id="2518" name="Google Shape;2518;p196"/>
          <p:cNvSpPr txBox="1"/>
          <p:nvPr/>
        </p:nvSpPr>
        <p:spPr>
          <a:xfrm>
            <a:off x="329125" y="119100"/>
            <a:ext cx="6861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b="1">
                <a:solidFill>
                  <a:schemeClr val="dk1"/>
                </a:solidFill>
              </a:rPr>
              <a:t>Serotonin (5HT) receptor subtypes</a:t>
            </a:r>
            <a:endParaRPr b="1">
              <a:solidFill>
                <a:schemeClr val="dk1"/>
              </a:solidFill>
            </a:endParaRPr>
          </a:p>
          <a:p>
            <a:pPr marL="0" lvl="0" indent="0" algn="l" rtl="0">
              <a:spcBef>
                <a:spcPts val="0"/>
              </a:spcBef>
              <a:spcAft>
                <a:spcPts val="0"/>
              </a:spcAft>
              <a:buNone/>
            </a:pPr>
            <a:endParaRPr b="1"/>
          </a:p>
        </p:txBody>
      </p:sp>
      <p:sp>
        <p:nvSpPr>
          <p:cNvPr id="2519" name="Google Shape;2519;p196"/>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pic>
        <p:nvPicPr>
          <p:cNvPr id="2520" name="Google Shape;2520;p196"/>
          <p:cNvPicPr preferRelativeResize="0"/>
          <p:nvPr/>
        </p:nvPicPr>
        <p:blipFill rotWithShape="1">
          <a:blip r:embed="rId4">
            <a:alphaModFix/>
          </a:blip>
          <a:srcRect l="73679" r="15548"/>
          <a:stretch/>
        </p:blipFill>
        <p:spPr>
          <a:xfrm>
            <a:off x="6445148" y="477200"/>
            <a:ext cx="942300" cy="4587276"/>
          </a:xfrm>
          <a:prstGeom prst="rect">
            <a:avLst/>
          </a:prstGeom>
          <a:noFill/>
          <a:ln>
            <a:noFill/>
          </a:ln>
        </p:spPr>
      </p:pic>
      <p:grpSp>
        <p:nvGrpSpPr>
          <p:cNvPr id="2521" name="Google Shape;2521;p196"/>
          <p:cNvGrpSpPr/>
          <p:nvPr/>
        </p:nvGrpSpPr>
        <p:grpSpPr>
          <a:xfrm>
            <a:off x="7237409" y="2497900"/>
            <a:ext cx="1661577" cy="1436625"/>
            <a:chOff x="7237300" y="2497900"/>
            <a:chExt cx="2142036" cy="1436625"/>
          </a:xfrm>
        </p:grpSpPr>
        <p:sp>
          <p:nvSpPr>
            <p:cNvPr id="2522" name="Google Shape;2522;p196"/>
            <p:cNvSpPr txBox="1"/>
            <p:nvPr/>
          </p:nvSpPr>
          <p:spPr>
            <a:xfrm>
              <a:off x="7326436" y="2497900"/>
              <a:ext cx="2052900" cy="1385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1"/>
                  </a:solidFill>
                </a:rPr>
                <a:t>serotonin transmission regulates other neurotransmitters in downstream circuits</a:t>
              </a:r>
              <a:endParaRPr sz="1300"/>
            </a:p>
          </p:txBody>
        </p:sp>
        <p:cxnSp>
          <p:nvCxnSpPr>
            <p:cNvPr id="2523" name="Google Shape;2523;p196"/>
            <p:cNvCxnSpPr/>
            <p:nvPr/>
          </p:nvCxnSpPr>
          <p:spPr>
            <a:xfrm>
              <a:off x="7237300" y="2571750"/>
              <a:ext cx="1525500" cy="0"/>
            </a:xfrm>
            <a:prstGeom prst="straightConnector1">
              <a:avLst/>
            </a:prstGeom>
            <a:noFill/>
            <a:ln w="9525" cap="flat" cmpd="sng">
              <a:solidFill>
                <a:schemeClr val="dk2"/>
              </a:solidFill>
              <a:prstDash val="solid"/>
              <a:round/>
              <a:headEnd type="none" w="med" len="med"/>
              <a:tailEnd type="triangle" w="med" len="med"/>
            </a:ln>
          </p:spPr>
        </p:cxnSp>
        <p:cxnSp>
          <p:nvCxnSpPr>
            <p:cNvPr id="2524" name="Google Shape;2524;p196"/>
            <p:cNvCxnSpPr/>
            <p:nvPr/>
          </p:nvCxnSpPr>
          <p:spPr>
            <a:xfrm>
              <a:off x="7237300" y="3934525"/>
              <a:ext cx="1525500" cy="0"/>
            </a:xfrm>
            <a:prstGeom prst="straightConnector1">
              <a:avLst/>
            </a:prstGeom>
            <a:noFill/>
            <a:ln w="9525" cap="flat" cmpd="sng">
              <a:solidFill>
                <a:schemeClr val="dk2"/>
              </a:solidFill>
              <a:prstDash val="solid"/>
              <a:round/>
              <a:headEnd type="none" w="med" len="med"/>
              <a:tailEnd type="triangle" w="med" len="med"/>
            </a:ln>
          </p:spPr>
        </p:cxnSp>
      </p:grpSp>
      <p:pic>
        <p:nvPicPr>
          <p:cNvPr id="2525" name="Google Shape;2525;p196"/>
          <p:cNvPicPr preferRelativeResize="0"/>
          <p:nvPr/>
        </p:nvPicPr>
        <p:blipFill>
          <a:blip r:embed="rId5">
            <a:alphaModFix/>
          </a:blip>
          <a:stretch>
            <a:fillRect/>
          </a:stretch>
        </p:blipFill>
        <p:spPr>
          <a:xfrm>
            <a:off x="8598125" y="3870729"/>
            <a:ext cx="240350" cy="217550"/>
          </a:xfrm>
          <a:prstGeom prst="rect">
            <a:avLst/>
          </a:prstGeom>
          <a:noFill/>
          <a:ln>
            <a:noFill/>
          </a:ln>
        </p:spPr>
      </p:pic>
      <p:pic>
        <p:nvPicPr>
          <p:cNvPr id="2526" name="Google Shape;2526;p196"/>
          <p:cNvPicPr preferRelativeResize="0"/>
          <p:nvPr/>
        </p:nvPicPr>
        <p:blipFill>
          <a:blip r:embed="rId6">
            <a:alphaModFix/>
          </a:blip>
          <a:stretch>
            <a:fillRect/>
          </a:stretch>
        </p:blipFill>
        <p:spPr>
          <a:xfrm>
            <a:off x="8639425" y="3427237"/>
            <a:ext cx="185425" cy="307276"/>
          </a:xfrm>
          <a:prstGeom prst="rect">
            <a:avLst/>
          </a:prstGeom>
          <a:noFill/>
          <a:ln>
            <a:noFill/>
          </a:ln>
        </p:spPr>
      </p:pic>
      <p:pic>
        <p:nvPicPr>
          <p:cNvPr id="2527" name="Google Shape;2527;p196"/>
          <p:cNvPicPr preferRelativeResize="0"/>
          <p:nvPr/>
        </p:nvPicPr>
        <p:blipFill>
          <a:blip r:embed="rId7">
            <a:alphaModFix/>
          </a:blip>
          <a:stretch>
            <a:fillRect/>
          </a:stretch>
        </p:blipFill>
        <p:spPr>
          <a:xfrm>
            <a:off x="8618488" y="2924876"/>
            <a:ext cx="231290" cy="213725"/>
          </a:xfrm>
          <a:prstGeom prst="rect">
            <a:avLst/>
          </a:prstGeom>
          <a:noFill/>
          <a:ln>
            <a:noFill/>
          </a:ln>
        </p:spPr>
      </p:pic>
      <p:pic>
        <p:nvPicPr>
          <p:cNvPr id="2528" name="Google Shape;2528;p196"/>
          <p:cNvPicPr preferRelativeResize="0"/>
          <p:nvPr/>
        </p:nvPicPr>
        <p:blipFill>
          <a:blip r:embed="rId8">
            <a:alphaModFix/>
          </a:blip>
          <a:stretch>
            <a:fillRect/>
          </a:stretch>
        </p:blipFill>
        <p:spPr>
          <a:xfrm rot="-2700000">
            <a:off x="8588396" y="2598917"/>
            <a:ext cx="291483" cy="174890"/>
          </a:xfrm>
          <a:prstGeom prst="rect">
            <a:avLst/>
          </a:prstGeom>
          <a:noFill/>
          <a:ln>
            <a:noFill/>
          </a:ln>
        </p:spPr>
      </p:pic>
      <p:pic>
        <p:nvPicPr>
          <p:cNvPr id="2529" name="Google Shape;2529;p196"/>
          <p:cNvPicPr preferRelativeResize="0"/>
          <p:nvPr/>
        </p:nvPicPr>
        <p:blipFill>
          <a:blip r:embed="rId9">
            <a:alphaModFix/>
          </a:blip>
          <a:stretch>
            <a:fillRect/>
          </a:stretch>
        </p:blipFill>
        <p:spPr>
          <a:xfrm>
            <a:off x="8567715" y="2221775"/>
            <a:ext cx="323675" cy="214434"/>
          </a:xfrm>
          <a:prstGeom prst="rect">
            <a:avLst/>
          </a:prstGeom>
          <a:noFill/>
          <a:ln>
            <a:noFill/>
          </a:ln>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2533"/>
        <p:cNvGrpSpPr/>
        <p:nvPr/>
      </p:nvGrpSpPr>
      <p:grpSpPr>
        <a:xfrm>
          <a:off x="0" y="0"/>
          <a:ext cx="0" cy="0"/>
          <a:chOff x="0" y="0"/>
          <a:chExt cx="0" cy="0"/>
        </a:xfrm>
      </p:grpSpPr>
      <p:grpSp>
        <p:nvGrpSpPr>
          <p:cNvPr id="2534" name="Google Shape;2534;p197"/>
          <p:cNvGrpSpPr/>
          <p:nvPr/>
        </p:nvGrpSpPr>
        <p:grpSpPr>
          <a:xfrm>
            <a:off x="231100" y="621012"/>
            <a:ext cx="6875026" cy="4376349"/>
            <a:chOff x="231100" y="621012"/>
            <a:chExt cx="6875026" cy="4376349"/>
          </a:xfrm>
        </p:grpSpPr>
        <p:pic>
          <p:nvPicPr>
            <p:cNvPr id="2535" name="Google Shape;2535;p197"/>
            <p:cNvPicPr preferRelativeResize="0"/>
            <p:nvPr/>
          </p:nvPicPr>
          <p:blipFill>
            <a:blip r:embed="rId3">
              <a:alphaModFix/>
            </a:blip>
            <a:stretch>
              <a:fillRect/>
            </a:stretch>
          </p:blipFill>
          <p:spPr>
            <a:xfrm>
              <a:off x="231100" y="621012"/>
              <a:ext cx="6875026" cy="4376349"/>
            </a:xfrm>
            <a:prstGeom prst="rect">
              <a:avLst/>
            </a:prstGeom>
            <a:noFill/>
            <a:ln>
              <a:noFill/>
            </a:ln>
          </p:spPr>
        </p:pic>
        <p:sp>
          <p:nvSpPr>
            <p:cNvPr id="2536" name="Google Shape;2536;p197"/>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grpSp>
      <p:pic>
        <p:nvPicPr>
          <p:cNvPr id="2537" name="Google Shape;2537;p197"/>
          <p:cNvPicPr preferRelativeResize="0"/>
          <p:nvPr/>
        </p:nvPicPr>
        <p:blipFill rotWithShape="1">
          <a:blip r:embed="rId4">
            <a:alphaModFix/>
          </a:blip>
          <a:srcRect r="15390"/>
          <a:stretch/>
        </p:blipFill>
        <p:spPr>
          <a:xfrm>
            <a:off x="-13799" y="479825"/>
            <a:ext cx="7401249" cy="4587276"/>
          </a:xfrm>
          <a:prstGeom prst="rect">
            <a:avLst/>
          </a:prstGeom>
          <a:noFill/>
          <a:ln>
            <a:noFill/>
          </a:ln>
        </p:spPr>
      </p:pic>
      <p:sp>
        <p:nvSpPr>
          <p:cNvPr id="2538" name="Google Shape;2538;p197"/>
          <p:cNvSpPr txBox="1"/>
          <p:nvPr/>
        </p:nvSpPr>
        <p:spPr>
          <a:xfrm>
            <a:off x="329125" y="119100"/>
            <a:ext cx="6861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rPr>
              <a:t>Serotonin (5HT) receptor subtypes</a:t>
            </a:r>
            <a:endParaRPr b="1">
              <a:solidFill>
                <a:schemeClr val="dk1"/>
              </a:solidFill>
            </a:endParaRPr>
          </a:p>
          <a:p>
            <a:pPr marL="0" lvl="0" indent="0" algn="l" rtl="0">
              <a:spcBef>
                <a:spcPts val="0"/>
              </a:spcBef>
              <a:spcAft>
                <a:spcPts val="0"/>
              </a:spcAft>
              <a:buNone/>
            </a:pPr>
            <a:endParaRPr b="1"/>
          </a:p>
        </p:txBody>
      </p:sp>
      <p:sp>
        <p:nvSpPr>
          <p:cNvPr id="2539" name="Google Shape;2539;p197"/>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pic>
        <p:nvPicPr>
          <p:cNvPr id="2540" name="Google Shape;2540;p197"/>
          <p:cNvPicPr preferRelativeResize="0"/>
          <p:nvPr/>
        </p:nvPicPr>
        <p:blipFill rotWithShape="1">
          <a:blip r:embed="rId4">
            <a:alphaModFix/>
          </a:blip>
          <a:srcRect l="73679" r="15548"/>
          <a:stretch/>
        </p:blipFill>
        <p:spPr>
          <a:xfrm>
            <a:off x="6445148" y="477200"/>
            <a:ext cx="942300" cy="4587276"/>
          </a:xfrm>
          <a:prstGeom prst="rect">
            <a:avLst/>
          </a:prstGeom>
          <a:noFill/>
          <a:ln>
            <a:noFill/>
          </a:ln>
        </p:spPr>
      </p:pic>
      <p:grpSp>
        <p:nvGrpSpPr>
          <p:cNvPr id="2541" name="Google Shape;2541;p197"/>
          <p:cNvGrpSpPr/>
          <p:nvPr/>
        </p:nvGrpSpPr>
        <p:grpSpPr>
          <a:xfrm>
            <a:off x="7237409" y="2497900"/>
            <a:ext cx="1661577" cy="1436625"/>
            <a:chOff x="7237300" y="2497900"/>
            <a:chExt cx="2142036" cy="1436625"/>
          </a:xfrm>
        </p:grpSpPr>
        <p:sp>
          <p:nvSpPr>
            <p:cNvPr id="2542" name="Google Shape;2542;p197"/>
            <p:cNvSpPr txBox="1"/>
            <p:nvPr/>
          </p:nvSpPr>
          <p:spPr>
            <a:xfrm>
              <a:off x="7326436" y="2497900"/>
              <a:ext cx="2052900" cy="1385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1"/>
                  </a:solidFill>
                </a:rPr>
                <a:t>serotonin </a:t>
              </a:r>
              <a:r>
                <a:rPr lang="en" sz="1300">
                  <a:solidFill>
                    <a:schemeClr val="dk1"/>
                  </a:solidFill>
                </a:rPr>
                <a:t>transmission regulates other neurotransmitters in downstream circuits</a:t>
              </a:r>
              <a:endParaRPr sz="1300"/>
            </a:p>
          </p:txBody>
        </p:sp>
        <p:cxnSp>
          <p:nvCxnSpPr>
            <p:cNvPr id="2543" name="Google Shape;2543;p197"/>
            <p:cNvCxnSpPr/>
            <p:nvPr/>
          </p:nvCxnSpPr>
          <p:spPr>
            <a:xfrm>
              <a:off x="7237300" y="2571750"/>
              <a:ext cx="1525500" cy="0"/>
            </a:xfrm>
            <a:prstGeom prst="straightConnector1">
              <a:avLst/>
            </a:prstGeom>
            <a:noFill/>
            <a:ln w="9525" cap="flat" cmpd="sng">
              <a:solidFill>
                <a:schemeClr val="dk2"/>
              </a:solidFill>
              <a:prstDash val="solid"/>
              <a:round/>
              <a:headEnd type="none" w="med" len="med"/>
              <a:tailEnd type="triangle" w="med" len="med"/>
            </a:ln>
          </p:spPr>
        </p:cxnSp>
        <p:cxnSp>
          <p:nvCxnSpPr>
            <p:cNvPr id="2544" name="Google Shape;2544;p197"/>
            <p:cNvCxnSpPr/>
            <p:nvPr/>
          </p:nvCxnSpPr>
          <p:spPr>
            <a:xfrm>
              <a:off x="7237300" y="3934525"/>
              <a:ext cx="1525500" cy="0"/>
            </a:xfrm>
            <a:prstGeom prst="straightConnector1">
              <a:avLst/>
            </a:prstGeom>
            <a:noFill/>
            <a:ln w="9525" cap="flat" cmpd="sng">
              <a:solidFill>
                <a:schemeClr val="dk2"/>
              </a:solidFill>
              <a:prstDash val="solid"/>
              <a:round/>
              <a:headEnd type="none" w="med" len="med"/>
              <a:tailEnd type="triangle" w="med" len="med"/>
            </a:ln>
          </p:spPr>
        </p:cxnSp>
      </p:grpSp>
      <p:pic>
        <p:nvPicPr>
          <p:cNvPr id="2545" name="Google Shape;2545;p197"/>
          <p:cNvPicPr preferRelativeResize="0"/>
          <p:nvPr/>
        </p:nvPicPr>
        <p:blipFill>
          <a:blip r:embed="rId5">
            <a:alphaModFix/>
          </a:blip>
          <a:stretch>
            <a:fillRect/>
          </a:stretch>
        </p:blipFill>
        <p:spPr>
          <a:xfrm>
            <a:off x="8598125" y="3870729"/>
            <a:ext cx="240350" cy="217550"/>
          </a:xfrm>
          <a:prstGeom prst="rect">
            <a:avLst/>
          </a:prstGeom>
          <a:noFill/>
          <a:ln>
            <a:noFill/>
          </a:ln>
        </p:spPr>
      </p:pic>
      <p:pic>
        <p:nvPicPr>
          <p:cNvPr id="2546" name="Google Shape;2546;p197"/>
          <p:cNvPicPr preferRelativeResize="0"/>
          <p:nvPr/>
        </p:nvPicPr>
        <p:blipFill>
          <a:blip r:embed="rId6">
            <a:alphaModFix/>
          </a:blip>
          <a:stretch>
            <a:fillRect/>
          </a:stretch>
        </p:blipFill>
        <p:spPr>
          <a:xfrm>
            <a:off x="8639425" y="3427237"/>
            <a:ext cx="185425" cy="307276"/>
          </a:xfrm>
          <a:prstGeom prst="rect">
            <a:avLst/>
          </a:prstGeom>
          <a:noFill/>
          <a:ln>
            <a:noFill/>
          </a:ln>
        </p:spPr>
      </p:pic>
      <p:pic>
        <p:nvPicPr>
          <p:cNvPr id="2547" name="Google Shape;2547;p197"/>
          <p:cNvPicPr preferRelativeResize="0"/>
          <p:nvPr/>
        </p:nvPicPr>
        <p:blipFill>
          <a:blip r:embed="rId7">
            <a:alphaModFix/>
          </a:blip>
          <a:stretch>
            <a:fillRect/>
          </a:stretch>
        </p:blipFill>
        <p:spPr>
          <a:xfrm>
            <a:off x="8618488" y="2924876"/>
            <a:ext cx="231290" cy="213725"/>
          </a:xfrm>
          <a:prstGeom prst="rect">
            <a:avLst/>
          </a:prstGeom>
          <a:noFill/>
          <a:ln>
            <a:noFill/>
          </a:ln>
        </p:spPr>
      </p:pic>
      <p:pic>
        <p:nvPicPr>
          <p:cNvPr id="2548" name="Google Shape;2548;p197"/>
          <p:cNvPicPr preferRelativeResize="0"/>
          <p:nvPr/>
        </p:nvPicPr>
        <p:blipFill>
          <a:blip r:embed="rId8">
            <a:alphaModFix/>
          </a:blip>
          <a:stretch>
            <a:fillRect/>
          </a:stretch>
        </p:blipFill>
        <p:spPr>
          <a:xfrm rot="-2700000">
            <a:off x="8588396" y="2598917"/>
            <a:ext cx="291483" cy="174890"/>
          </a:xfrm>
          <a:prstGeom prst="rect">
            <a:avLst/>
          </a:prstGeom>
          <a:noFill/>
          <a:ln>
            <a:noFill/>
          </a:ln>
        </p:spPr>
      </p:pic>
      <p:pic>
        <p:nvPicPr>
          <p:cNvPr id="2549" name="Google Shape;2549;p197"/>
          <p:cNvPicPr preferRelativeResize="0"/>
          <p:nvPr/>
        </p:nvPicPr>
        <p:blipFill>
          <a:blip r:embed="rId9">
            <a:alphaModFix/>
          </a:blip>
          <a:stretch>
            <a:fillRect/>
          </a:stretch>
        </p:blipFill>
        <p:spPr>
          <a:xfrm>
            <a:off x="8567715" y="2221775"/>
            <a:ext cx="323675" cy="214434"/>
          </a:xfrm>
          <a:prstGeom prst="rect">
            <a:avLst/>
          </a:prstGeom>
          <a:noFill/>
          <a:ln>
            <a:noFill/>
          </a:ln>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2553"/>
        <p:cNvGrpSpPr/>
        <p:nvPr/>
      </p:nvGrpSpPr>
      <p:grpSpPr>
        <a:xfrm>
          <a:off x="0" y="0"/>
          <a:ext cx="0" cy="0"/>
          <a:chOff x="0" y="0"/>
          <a:chExt cx="0" cy="0"/>
        </a:xfrm>
      </p:grpSpPr>
      <p:grpSp>
        <p:nvGrpSpPr>
          <p:cNvPr id="2554" name="Google Shape;2554;p198"/>
          <p:cNvGrpSpPr/>
          <p:nvPr/>
        </p:nvGrpSpPr>
        <p:grpSpPr>
          <a:xfrm>
            <a:off x="231100" y="621012"/>
            <a:ext cx="6875026" cy="4376349"/>
            <a:chOff x="231100" y="621012"/>
            <a:chExt cx="6875026" cy="4376349"/>
          </a:xfrm>
        </p:grpSpPr>
        <p:pic>
          <p:nvPicPr>
            <p:cNvPr id="2555" name="Google Shape;2555;p198"/>
            <p:cNvPicPr preferRelativeResize="0"/>
            <p:nvPr/>
          </p:nvPicPr>
          <p:blipFill>
            <a:blip r:embed="rId3">
              <a:alphaModFix/>
            </a:blip>
            <a:stretch>
              <a:fillRect/>
            </a:stretch>
          </p:blipFill>
          <p:spPr>
            <a:xfrm>
              <a:off x="231100" y="621012"/>
              <a:ext cx="6875026" cy="4376349"/>
            </a:xfrm>
            <a:prstGeom prst="rect">
              <a:avLst/>
            </a:prstGeom>
            <a:noFill/>
            <a:ln>
              <a:noFill/>
            </a:ln>
          </p:spPr>
        </p:pic>
        <p:sp>
          <p:nvSpPr>
            <p:cNvPr id="2556" name="Google Shape;2556;p198"/>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grpSp>
      <p:pic>
        <p:nvPicPr>
          <p:cNvPr id="2557" name="Google Shape;2557;p198"/>
          <p:cNvPicPr preferRelativeResize="0"/>
          <p:nvPr/>
        </p:nvPicPr>
        <p:blipFill rotWithShape="1">
          <a:blip r:embed="rId4">
            <a:alphaModFix/>
          </a:blip>
          <a:srcRect r="15390"/>
          <a:stretch/>
        </p:blipFill>
        <p:spPr>
          <a:xfrm>
            <a:off x="-13799" y="479825"/>
            <a:ext cx="7401249" cy="4587276"/>
          </a:xfrm>
          <a:prstGeom prst="rect">
            <a:avLst/>
          </a:prstGeom>
          <a:noFill/>
          <a:ln>
            <a:noFill/>
          </a:ln>
        </p:spPr>
      </p:pic>
      <p:sp>
        <p:nvSpPr>
          <p:cNvPr id="2558" name="Google Shape;2558;p198"/>
          <p:cNvSpPr txBox="1"/>
          <p:nvPr/>
        </p:nvSpPr>
        <p:spPr>
          <a:xfrm>
            <a:off x="329125" y="119100"/>
            <a:ext cx="6861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rPr>
              <a:t>Serotonin (5HT) receptor subtypes</a:t>
            </a:r>
            <a:endParaRPr b="1">
              <a:solidFill>
                <a:schemeClr val="dk1"/>
              </a:solidFill>
            </a:endParaRPr>
          </a:p>
          <a:p>
            <a:pPr marL="0" lvl="0" indent="0" algn="l" rtl="0">
              <a:spcBef>
                <a:spcPts val="0"/>
              </a:spcBef>
              <a:spcAft>
                <a:spcPts val="0"/>
              </a:spcAft>
              <a:buNone/>
            </a:pPr>
            <a:endParaRPr b="1"/>
          </a:p>
        </p:txBody>
      </p:sp>
      <p:sp>
        <p:nvSpPr>
          <p:cNvPr id="2559" name="Google Shape;2559;p198"/>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pic>
        <p:nvPicPr>
          <p:cNvPr id="2560" name="Google Shape;2560;p198"/>
          <p:cNvPicPr preferRelativeResize="0"/>
          <p:nvPr/>
        </p:nvPicPr>
        <p:blipFill rotWithShape="1">
          <a:blip r:embed="rId4">
            <a:alphaModFix/>
          </a:blip>
          <a:srcRect l="73679" r="15548"/>
          <a:stretch/>
        </p:blipFill>
        <p:spPr>
          <a:xfrm>
            <a:off x="6445148" y="477200"/>
            <a:ext cx="942300" cy="4587276"/>
          </a:xfrm>
          <a:prstGeom prst="rect">
            <a:avLst/>
          </a:prstGeom>
          <a:noFill/>
          <a:ln>
            <a:noFill/>
          </a:ln>
        </p:spPr>
      </p:pic>
      <p:grpSp>
        <p:nvGrpSpPr>
          <p:cNvPr id="2561" name="Google Shape;2561;p198"/>
          <p:cNvGrpSpPr/>
          <p:nvPr/>
        </p:nvGrpSpPr>
        <p:grpSpPr>
          <a:xfrm>
            <a:off x="7237409" y="2497900"/>
            <a:ext cx="1661577" cy="1436625"/>
            <a:chOff x="7237300" y="2497900"/>
            <a:chExt cx="2142036" cy="1436625"/>
          </a:xfrm>
        </p:grpSpPr>
        <p:sp>
          <p:nvSpPr>
            <p:cNvPr id="2562" name="Google Shape;2562;p198"/>
            <p:cNvSpPr txBox="1"/>
            <p:nvPr/>
          </p:nvSpPr>
          <p:spPr>
            <a:xfrm>
              <a:off x="7326436" y="2497900"/>
              <a:ext cx="2052900" cy="1385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1"/>
                  </a:solidFill>
                </a:rPr>
                <a:t>serotonin </a:t>
              </a:r>
              <a:r>
                <a:rPr lang="en" sz="1300" b="1">
                  <a:solidFill>
                    <a:schemeClr val="dk1"/>
                  </a:solidFill>
                </a:rPr>
                <a:t>transmission </a:t>
              </a:r>
              <a:r>
                <a:rPr lang="en" sz="1300">
                  <a:solidFill>
                    <a:schemeClr val="dk1"/>
                  </a:solidFill>
                </a:rPr>
                <a:t>regulates other neurotransmitters in downstream circuits</a:t>
              </a:r>
              <a:endParaRPr sz="1300"/>
            </a:p>
          </p:txBody>
        </p:sp>
        <p:cxnSp>
          <p:nvCxnSpPr>
            <p:cNvPr id="2563" name="Google Shape;2563;p198"/>
            <p:cNvCxnSpPr/>
            <p:nvPr/>
          </p:nvCxnSpPr>
          <p:spPr>
            <a:xfrm>
              <a:off x="7237300" y="2571750"/>
              <a:ext cx="1525500" cy="0"/>
            </a:xfrm>
            <a:prstGeom prst="straightConnector1">
              <a:avLst/>
            </a:prstGeom>
            <a:noFill/>
            <a:ln w="9525" cap="flat" cmpd="sng">
              <a:solidFill>
                <a:schemeClr val="dk2"/>
              </a:solidFill>
              <a:prstDash val="solid"/>
              <a:round/>
              <a:headEnd type="none" w="med" len="med"/>
              <a:tailEnd type="triangle" w="med" len="med"/>
            </a:ln>
          </p:spPr>
        </p:cxnSp>
        <p:cxnSp>
          <p:nvCxnSpPr>
            <p:cNvPr id="2564" name="Google Shape;2564;p198"/>
            <p:cNvCxnSpPr/>
            <p:nvPr/>
          </p:nvCxnSpPr>
          <p:spPr>
            <a:xfrm>
              <a:off x="7237300" y="3934525"/>
              <a:ext cx="1525500" cy="0"/>
            </a:xfrm>
            <a:prstGeom prst="straightConnector1">
              <a:avLst/>
            </a:prstGeom>
            <a:noFill/>
            <a:ln w="9525" cap="flat" cmpd="sng">
              <a:solidFill>
                <a:schemeClr val="dk2"/>
              </a:solidFill>
              <a:prstDash val="solid"/>
              <a:round/>
              <a:headEnd type="none" w="med" len="med"/>
              <a:tailEnd type="triangle" w="med" len="med"/>
            </a:ln>
          </p:spPr>
        </p:cxnSp>
      </p:grpSp>
      <p:pic>
        <p:nvPicPr>
          <p:cNvPr id="2565" name="Google Shape;2565;p198"/>
          <p:cNvPicPr preferRelativeResize="0"/>
          <p:nvPr/>
        </p:nvPicPr>
        <p:blipFill>
          <a:blip r:embed="rId5">
            <a:alphaModFix/>
          </a:blip>
          <a:stretch>
            <a:fillRect/>
          </a:stretch>
        </p:blipFill>
        <p:spPr>
          <a:xfrm>
            <a:off x="8598125" y="3870729"/>
            <a:ext cx="240350" cy="217550"/>
          </a:xfrm>
          <a:prstGeom prst="rect">
            <a:avLst/>
          </a:prstGeom>
          <a:noFill/>
          <a:ln>
            <a:noFill/>
          </a:ln>
        </p:spPr>
      </p:pic>
      <p:pic>
        <p:nvPicPr>
          <p:cNvPr id="2566" name="Google Shape;2566;p198"/>
          <p:cNvPicPr preferRelativeResize="0"/>
          <p:nvPr/>
        </p:nvPicPr>
        <p:blipFill>
          <a:blip r:embed="rId6">
            <a:alphaModFix/>
          </a:blip>
          <a:stretch>
            <a:fillRect/>
          </a:stretch>
        </p:blipFill>
        <p:spPr>
          <a:xfrm>
            <a:off x="8639425" y="3427237"/>
            <a:ext cx="185425" cy="307276"/>
          </a:xfrm>
          <a:prstGeom prst="rect">
            <a:avLst/>
          </a:prstGeom>
          <a:noFill/>
          <a:ln>
            <a:noFill/>
          </a:ln>
        </p:spPr>
      </p:pic>
      <p:pic>
        <p:nvPicPr>
          <p:cNvPr id="2567" name="Google Shape;2567;p198"/>
          <p:cNvPicPr preferRelativeResize="0"/>
          <p:nvPr/>
        </p:nvPicPr>
        <p:blipFill>
          <a:blip r:embed="rId7">
            <a:alphaModFix/>
          </a:blip>
          <a:stretch>
            <a:fillRect/>
          </a:stretch>
        </p:blipFill>
        <p:spPr>
          <a:xfrm>
            <a:off x="8618488" y="2924876"/>
            <a:ext cx="231290" cy="213725"/>
          </a:xfrm>
          <a:prstGeom prst="rect">
            <a:avLst/>
          </a:prstGeom>
          <a:noFill/>
          <a:ln>
            <a:noFill/>
          </a:ln>
        </p:spPr>
      </p:pic>
      <p:pic>
        <p:nvPicPr>
          <p:cNvPr id="2568" name="Google Shape;2568;p198"/>
          <p:cNvPicPr preferRelativeResize="0"/>
          <p:nvPr/>
        </p:nvPicPr>
        <p:blipFill>
          <a:blip r:embed="rId8">
            <a:alphaModFix/>
          </a:blip>
          <a:stretch>
            <a:fillRect/>
          </a:stretch>
        </p:blipFill>
        <p:spPr>
          <a:xfrm rot="-2700000">
            <a:off x="8588396" y="2598917"/>
            <a:ext cx="291483" cy="174890"/>
          </a:xfrm>
          <a:prstGeom prst="rect">
            <a:avLst/>
          </a:prstGeom>
          <a:noFill/>
          <a:ln>
            <a:noFill/>
          </a:ln>
        </p:spPr>
      </p:pic>
      <p:pic>
        <p:nvPicPr>
          <p:cNvPr id="2569" name="Google Shape;2569;p198"/>
          <p:cNvPicPr preferRelativeResize="0"/>
          <p:nvPr/>
        </p:nvPicPr>
        <p:blipFill>
          <a:blip r:embed="rId9">
            <a:alphaModFix/>
          </a:blip>
          <a:stretch>
            <a:fillRect/>
          </a:stretch>
        </p:blipFill>
        <p:spPr>
          <a:xfrm>
            <a:off x="8567715" y="2221775"/>
            <a:ext cx="323675" cy="214434"/>
          </a:xfrm>
          <a:prstGeom prst="rect">
            <a:avLst/>
          </a:prstGeom>
          <a:noFill/>
          <a:ln>
            <a:noFill/>
          </a:ln>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2573"/>
        <p:cNvGrpSpPr/>
        <p:nvPr/>
      </p:nvGrpSpPr>
      <p:grpSpPr>
        <a:xfrm>
          <a:off x="0" y="0"/>
          <a:ext cx="0" cy="0"/>
          <a:chOff x="0" y="0"/>
          <a:chExt cx="0" cy="0"/>
        </a:xfrm>
      </p:grpSpPr>
      <p:grpSp>
        <p:nvGrpSpPr>
          <p:cNvPr id="2574" name="Google Shape;2574;p199"/>
          <p:cNvGrpSpPr/>
          <p:nvPr/>
        </p:nvGrpSpPr>
        <p:grpSpPr>
          <a:xfrm>
            <a:off x="231100" y="621012"/>
            <a:ext cx="6875026" cy="4376349"/>
            <a:chOff x="231100" y="621012"/>
            <a:chExt cx="6875026" cy="4376349"/>
          </a:xfrm>
        </p:grpSpPr>
        <p:pic>
          <p:nvPicPr>
            <p:cNvPr id="2575" name="Google Shape;2575;p199"/>
            <p:cNvPicPr preferRelativeResize="0"/>
            <p:nvPr/>
          </p:nvPicPr>
          <p:blipFill>
            <a:blip r:embed="rId3">
              <a:alphaModFix/>
            </a:blip>
            <a:stretch>
              <a:fillRect/>
            </a:stretch>
          </p:blipFill>
          <p:spPr>
            <a:xfrm>
              <a:off x="231100" y="621012"/>
              <a:ext cx="6875026" cy="4376349"/>
            </a:xfrm>
            <a:prstGeom prst="rect">
              <a:avLst/>
            </a:prstGeom>
            <a:noFill/>
            <a:ln>
              <a:noFill/>
            </a:ln>
          </p:spPr>
        </p:pic>
        <p:sp>
          <p:nvSpPr>
            <p:cNvPr id="2576" name="Google Shape;2576;p199"/>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grpSp>
      <p:pic>
        <p:nvPicPr>
          <p:cNvPr id="2577" name="Google Shape;2577;p199"/>
          <p:cNvPicPr preferRelativeResize="0"/>
          <p:nvPr/>
        </p:nvPicPr>
        <p:blipFill rotWithShape="1">
          <a:blip r:embed="rId4">
            <a:alphaModFix/>
          </a:blip>
          <a:srcRect r="15390"/>
          <a:stretch/>
        </p:blipFill>
        <p:spPr>
          <a:xfrm>
            <a:off x="-13799" y="479825"/>
            <a:ext cx="7401249" cy="4587276"/>
          </a:xfrm>
          <a:prstGeom prst="rect">
            <a:avLst/>
          </a:prstGeom>
          <a:noFill/>
          <a:ln>
            <a:noFill/>
          </a:ln>
        </p:spPr>
      </p:pic>
      <p:sp>
        <p:nvSpPr>
          <p:cNvPr id="2578" name="Google Shape;2578;p199"/>
          <p:cNvSpPr txBox="1"/>
          <p:nvPr/>
        </p:nvSpPr>
        <p:spPr>
          <a:xfrm>
            <a:off x="329125" y="119100"/>
            <a:ext cx="6861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rPr>
              <a:t>Serotonin (5HT) receptor subtypes</a:t>
            </a:r>
            <a:endParaRPr b="1">
              <a:solidFill>
                <a:schemeClr val="dk1"/>
              </a:solidFill>
            </a:endParaRPr>
          </a:p>
          <a:p>
            <a:pPr marL="0" lvl="0" indent="0" algn="l" rtl="0">
              <a:spcBef>
                <a:spcPts val="0"/>
              </a:spcBef>
              <a:spcAft>
                <a:spcPts val="0"/>
              </a:spcAft>
              <a:buNone/>
            </a:pPr>
            <a:endParaRPr b="1"/>
          </a:p>
        </p:txBody>
      </p:sp>
      <p:sp>
        <p:nvSpPr>
          <p:cNvPr id="2579" name="Google Shape;2579;p199"/>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pic>
        <p:nvPicPr>
          <p:cNvPr id="2580" name="Google Shape;2580;p199"/>
          <p:cNvPicPr preferRelativeResize="0"/>
          <p:nvPr/>
        </p:nvPicPr>
        <p:blipFill rotWithShape="1">
          <a:blip r:embed="rId4">
            <a:alphaModFix/>
          </a:blip>
          <a:srcRect l="73679" r="15548"/>
          <a:stretch/>
        </p:blipFill>
        <p:spPr>
          <a:xfrm>
            <a:off x="6445148" y="477200"/>
            <a:ext cx="942300" cy="4587276"/>
          </a:xfrm>
          <a:prstGeom prst="rect">
            <a:avLst/>
          </a:prstGeom>
          <a:noFill/>
          <a:ln>
            <a:noFill/>
          </a:ln>
        </p:spPr>
      </p:pic>
      <p:grpSp>
        <p:nvGrpSpPr>
          <p:cNvPr id="2581" name="Google Shape;2581;p199"/>
          <p:cNvGrpSpPr/>
          <p:nvPr/>
        </p:nvGrpSpPr>
        <p:grpSpPr>
          <a:xfrm>
            <a:off x="7237409" y="2497900"/>
            <a:ext cx="1661577" cy="1436625"/>
            <a:chOff x="7237300" y="2497900"/>
            <a:chExt cx="2142036" cy="1436625"/>
          </a:xfrm>
        </p:grpSpPr>
        <p:sp>
          <p:nvSpPr>
            <p:cNvPr id="2582" name="Google Shape;2582;p199"/>
            <p:cNvSpPr txBox="1"/>
            <p:nvPr/>
          </p:nvSpPr>
          <p:spPr>
            <a:xfrm>
              <a:off x="7326436" y="2497900"/>
              <a:ext cx="2052900" cy="1385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1"/>
                  </a:solidFill>
                </a:rPr>
                <a:t>serotonin transmission </a:t>
              </a:r>
              <a:r>
                <a:rPr lang="en" sz="1300" b="1">
                  <a:solidFill>
                    <a:schemeClr val="dk1"/>
                  </a:solidFill>
                </a:rPr>
                <a:t>regulates </a:t>
              </a:r>
              <a:r>
                <a:rPr lang="en" sz="1300">
                  <a:solidFill>
                    <a:schemeClr val="dk1"/>
                  </a:solidFill>
                </a:rPr>
                <a:t>other neurotransmitters in downstream circuits</a:t>
              </a:r>
              <a:endParaRPr sz="1300"/>
            </a:p>
          </p:txBody>
        </p:sp>
        <p:cxnSp>
          <p:nvCxnSpPr>
            <p:cNvPr id="2583" name="Google Shape;2583;p199"/>
            <p:cNvCxnSpPr/>
            <p:nvPr/>
          </p:nvCxnSpPr>
          <p:spPr>
            <a:xfrm>
              <a:off x="7237300" y="2571750"/>
              <a:ext cx="1525500" cy="0"/>
            </a:xfrm>
            <a:prstGeom prst="straightConnector1">
              <a:avLst/>
            </a:prstGeom>
            <a:noFill/>
            <a:ln w="9525" cap="flat" cmpd="sng">
              <a:solidFill>
                <a:schemeClr val="dk2"/>
              </a:solidFill>
              <a:prstDash val="solid"/>
              <a:round/>
              <a:headEnd type="none" w="med" len="med"/>
              <a:tailEnd type="triangle" w="med" len="med"/>
            </a:ln>
          </p:spPr>
        </p:cxnSp>
        <p:cxnSp>
          <p:nvCxnSpPr>
            <p:cNvPr id="2584" name="Google Shape;2584;p199"/>
            <p:cNvCxnSpPr/>
            <p:nvPr/>
          </p:nvCxnSpPr>
          <p:spPr>
            <a:xfrm>
              <a:off x="7237300" y="3934525"/>
              <a:ext cx="1525500" cy="0"/>
            </a:xfrm>
            <a:prstGeom prst="straightConnector1">
              <a:avLst/>
            </a:prstGeom>
            <a:noFill/>
            <a:ln w="9525" cap="flat" cmpd="sng">
              <a:solidFill>
                <a:schemeClr val="dk2"/>
              </a:solidFill>
              <a:prstDash val="solid"/>
              <a:round/>
              <a:headEnd type="none" w="med" len="med"/>
              <a:tailEnd type="triangle" w="med" len="med"/>
            </a:ln>
          </p:spPr>
        </p:cxnSp>
      </p:grpSp>
      <p:pic>
        <p:nvPicPr>
          <p:cNvPr id="2585" name="Google Shape;2585;p199"/>
          <p:cNvPicPr preferRelativeResize="0"/>
          <p:nvPr/>
        </p:nvPicPr>
        <p:blipFill>
          <a:blip r:embed="rId5">
            <a:alphaModFix/>
          </a:blip>
          <a:stretch>
            <a:fillRect/>
          </a:stretch>
        </p:blipFill>
        <p:spPr>
          <a:xfrm>
            <a:off x="8598125" y="3870729"/>
            <a:ext cx="240350" cy="217550"/>
          </a:xfrm>
          <a:prstGeom prst="rect">
            <a:avLst/>
          </a:prstGeom>
          <a:noFill/>
          <a:ln>
            <a:noFill/>
          </a:ln>
        </p:spPr>
      </p:pic>
      <p:pic>
        <p:nvPicPr>
          <p:cNvPr id="2586" name="Google Shape;2586;p199"/>
          <p:cNvPicPr preferRelativeResize="0"/>
          <p:nvPr/>
        </p:nvPicPr>
        <p:blipFill>
          <a:blip r:embed="rId6">
            <a:alphaModFix/>
          </a:blip>
          <a:stretch>
            <a:fillRect/>
          </a:stretch>
        </p:blipFill>
        <p:spPr>
          <a:xfrm>
            <a:off x="8639425" y="3427237"/>
            <a:ext cx="185425" cy="307276"/>
          </a:xfrm>
          <a:prstGeom prst="rect">
            <a:avLst/>
          </a:prstGeom>
          <a:noFill/>
          <a:ln>
            <a:noFill/>
          </a:ln>
        </p:spPr>
      </p:pic>
      <p:pic>
        <p:nvPicPr>
          <p:cNvPr id="2587" name="Google Shape;2587;p199"/>
          <p:cNvPicPr preferRelativeResize="0"/>
          <p:nvPr/>
        </p:nvPicPr>
        <p:blipFill>
          <a:blip r:embed="rId7">
            <a:alphaModFix/>
          </a:blip>
          <a:stretch>
            <a:fillRect/>
          </a:stretch>
        </p:blipFill>
        <p:spPr>
          <a:xfrm>
            <a:off x="8618488" y="2924876"/>
            <a:ext cx="231290" cy="213725"/>
          </a:xfrm>
          <a:prstGeom prst="rect">
            <a:avLst/>
          </a:prstGeom>
          <a:noFill/>
          <a:ln>
            <a:noFill/>
          </a:ln>
        </p:spPr>
      </p:pic>
      <p:pic>
        <p:nvPicPr>
          <p:cNvPr id="2588" name="Google Shape;2588;p199"/>
          <p:cNvPicPr preferRelativeResize="0"/>
          <p:nvPr/>
        </p:nvPicPr>
        <p:blipFill>
          <a:blip r:embed="rId8">
            <a:alphaModFix/>
          </a:blip>
          <a:stretch>
            <a:fillRect/>
          </a:stretch>
        </p:blipFill>
        <p:spPr>
          <a:xfrm rot="-2700000">
            <a:off x="8588396" y="2598917"/>
            <a:ext cx="291483" cy="174890"/>
          </a:xfrm>
          <a:prstGeom prst="rect">
            <a:avLst/>
          </a:prstGeom>
          <a:noFill/>
          <a:ln>
            <a:noFill/>
          </a:ln>
        </p:spPr>
      </p:pic>
      <p:pic>
        <p:nvPicPr>
          <p:cNvPr id="2589" name="Google Shape;2589;p199"/>
          <p:cNvPicPr preferRelativeResize="0"/>
          <p:nvPr/>
        </p:nvPicPr>
        <p:blipFill>
          <a:blip r:embed="rId9">
            <a:alphaModFix/>
          </a:blip>
          <a:stretch>
            <a:fillRect/>
          </a:stretch>
        </p:blipFill>
        <p:spPr>
          <a:xfrm>
            <a:off x="8567715" y="2221775"/>
            <a:ext cx="323675" cy="214434"/>
          </a:xfrm>
          <a:prstGeom prst="rect">
            <a:avLst/>
          </a:prstGeom>
          <a:noFill/>
          <a:ln>
            <a:noFill/>
          </a:ln>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2593"/>
        <p:cNvGrpSpPr/>
        <p:nvPr/>
      </p:nvGrpSpPr>
      <p:grpSpPr>
        <a:xfrm>
          <a:off x="0" y="0"/>
          <a:ext cx="0" cy="0"/>
          <a:chOff x="0" y="0"/>
          <a:chExt cx="0" cy="0"/>
        </a:xfrm>
      </p:grpSpPr>
      <p:grpSp>
        <p:nvGrpSpPr>
          <p:cNvPr id="2594" name="Google Shape;2594;p200"/>
          <p:cNvGrpSpPr/>
          <p:nvPr/>
        </p:nvGrpSpPr>
        <p:grpSpPr>
          <a:xfrm>
            <a:off x="231100" y="621012"/>
            <a:ext cx="6875026" cy="4376349"/>
            <a:chOff x="231100" y="621012"/>
            <a:chExt cx="6875026" cy="4376349"/>
          </a:xfrm>
        </p:grpSpPr>
        <p:pic>
          <p:nvPicPr>
            <p:cNvPr id="2595" name="Google Shape;2595;p200"/>
            <p:cNvPicPr preferRelativeResize="0"/>
            <p:nvPr/>
          </p:nvPicPr>
          <p:blipFill>
            <a:blip r:embed="rId3">
              <a:alphaModFix/>
            </a:blip>
            <a:stretch>
              <a:fillRect/>
            </a:stretch>
          </p:blipFill>
          <p:spPr>
            <a:xfrm>
              <a:off x="231100" y="621012"/>
              <a:ext cx="6875026" cy="4376349"/>
            </a:xfrm>
            <a:prstGeom prst="rect">
              <a:avLst/>
            </a:prstGeom>
            <a:noFill/>
            <a:ln>
              <a:noFill/>
            </a:ln>
          </p:spPr>
        </p:pic>
        <p:sp>
          <p:nvSpPr>
            <p:cNvPr id="2596" name="Google Shape;2596;p200"/>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grpSp>
      <p:pic>
        <p:nvPicPr>
          <p:cNvPr id="2597" name="Google Shape;2597;p200"/>
          <p:cNvPicPr preferRelativeResize="0"/>
          <p:nvPr/>
        </p:nvPicPr>
        <p:blipFill rotWithShape="1">
          <a:blip r:embed="rId4">
            <a:alphaModFix/>
          </a:blip>
          <a:srcRect r="15390"/>
          <a:stretch/>
        </p:blipFill>
        <p:spPr>
          <a:xfrm>
            <a:off x="-13799" y="479825"/>
            <a:ext cx="7401249" cy="4587276"/>
          </a:xfrm>
          <a:prstGeom prst="rect">
            <a:avLst/>
          </a:prstGeom>
          <a:noFill/>
          <a:ln>
            <a:noFill/>
          </a:ln>
        </p:spPr>
      </p:pic>
      <p:sp>
        <p:nvSpPr>
          <p:cNvPr id="2598" name="Google Shape;2598;p200"/>
          <p:cNvSpPr txBox="1"/>
          <p:nvPr/>
        </p:nvSpPr>
        <p:spPr>
          <a:xfrm>
            <a:off x="329125" y="119100"/>
            <a:ext cx="6861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rPr>
              <a:t>Serotonin (5HT) receptor subtypes</a:t>
            </a:r>
            <a:endParaRPr b="1">
              <a:solidFill>
                <a:schemeClr val="dk1"/>
              </a:solidFill>
            </a:endParaRPr>
          </a:p>
          <a:p>
            <a:pPr marL="0" lvl="0" indent="0" algn="l" rtl="0">
              <a:spcBef>
                <a:spcPts val="0"/>
              </a:spcBef>
              <a:spcAft>
                <a:spcPts val="0"/>
              </a:spcAft>
              <a:buNone/>
            </a:pPr>
            <a:endParaRPr b="1"/>
          </a:p>
        </p:txBody>
      </p:sp>
      <p:sp>
        <p:nvSpPr>
          <p:cNvPr id="2599" name="Google Shape;2599;p200"/>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pic>
        <p:nvPicPr>
          <p:cNvPr id="2600" name="Google Shape;2600;p200"/>
          <p:cNvPicPr preferRelativeResize="0"/>
          <p:nvPr/>
        </p:nvPicPr>
        <p:blipFill rotWithShape="1">
          <a:blip r:embed="rId4">
            <a:alphaModFix/>
          </a:blip>
          <a:srcRect l="73679" r="15548"/>
          <a:stretch/>
        </p:blipFill>
        <p:spPr>
          <a:xfrm>
            <a:off x="6445148" y="477200"/>
            <a:ext cx="942300" cy="4587276"/>
          </a:xfrm>
          <a:prstGeom prst="rect">
            <a:avLst/>
          </a:prstGeom>
          <a:noFill/>
          <a:ln>
            <a:noFill/>
          </a:ln>
        </p:spPr>
      </p:pic>
      <p:pic>
        <p:nvPicPr>
          <p:cNvPr id="2601" name="Google Shape;2601;p200"/>
          <p:cNvPicPr preferRelativeResize="0"/>
          <p:nvPr/>
        </p:nvPicPr>
        <p:blipFill>
          <a:blip r:embed="rId5">
            <a:alphaModFix/>
          </a:blip>
          <a:stretch>
            <a:fillRect/>
          </a:stretch>
        </p:blipFill>
        <p:spPr>
          <a:xfrm>
            <a:off x="8598125" y="3870729"/>
            <a:ext cx="240350" cy="217550"/>
          </a:xfrm>
          <a:prstGeom prst="rect">
            <a:avLst/>
          </a:prstGeom>
          <a:noFill/>
          <a:ln>
            <a:noFill/>
          </a:ln>
        </p:spPr>
      </p:pic>
      <p:pic>
        <p:nvPicPr>
          <p:cNvPr id="2602" name="Google Shape;2602;p200"/>
          <p:cNvPicPr preferRelativeResize="0"/>
          <p:nvPr/>
        </p:nvPicPr>
        <p:blipFill>
          <a:blip r:embed="rId6">
            <a:alphaModFix/>
          </a:blip>
          <a:stretch>
            <a:fillRect/>
          </a:stretch>
        </p:blipFill>
        <p:spPr>
          <a:xfrm>
            <a:off x="8639425" y="3427237"/>
            <a:ext cx="185425" cy="307276"/>
          </a:xfrm>
          <a:prstGeom prst="rect">
            <a:avLst/>
          </a:prstGeom>
          <a:noFill/>
          <a:ln>
            <a:noFill/>
          </a:ln>
        </p:spPr>
      </p:pic>
      <p:pic>
        <p:nvPicPr>
          <p:cNvPr id="2603" name="Google Shape;2603;p200"/>
          <p:cNvPicPr preferRelativeResize="0"/>
          <p:nvPr/>
        </p:nvPicPr>
        <p:blipFill>
          <a:blip r:embed="rId7">
            <a:alphaModFix/>
          </a:blip>
          <a:stretch>
            <a:fillRect/>
          </a:stretch>
        </p:blipFill>
        <p:spPr>
          <a:xfrm>
            <a:off x="8618488" y="2924876"/>
            <a:ext cx="231290" cy="213725"/>
          </a:xfrm>
          <a:prstGeom prst="rect">
            <a:avLst/>
          </a:prstGeom>
          <a:noFill/>
          <a:ln>
            <a:noFill/>
          </a:ln>
        </p:spPr>
      </p:pic>
      <p:pic>
        <p:nvPicPr>
          <p:cNvPr id="2604" name="Google Shape;2604;p200"/>
          <p:cNvPicPr preferRelativeResize="0"/>
          <p:nvPr/>
        </p:nvPicPr>
        <p:blipFill>
          <a:blip r:embed="rId8">
            <a:alphaModFix/>
          </a:blip>
          <a:stretch>
            <a:fillRect/>
          </a:stretch>
        </p:blipFill>
        <p:spPr>
          <a:xfrm rot="-2700000">
            <a:off x="8588396" y="2598917"/>
            <a:ext cx="291483" cy="174890"/>
          </a:xfrm>
          <a:prstGeom prst="rect">
            <a:avLst/>
          </a:prstGeom>
          <a:noFill/>
          <a:ln>
            <a:noFill/>
          </a:ln>
        </p:spPr>
      </p:pic>
      <p:pic>
        <p:nvPicPr>
          <p:cNvPr id="2605" name="Google Shape;2605;p200"/>
          <p:cNvPicPr preferRelativeResize="0"/>
          <p:nvPr/>
        </p:nvPicPr>
        <p:blipFill>
          <a:blip r:embed="rId9">
            <a:alphaModFix/>
          </a:blip>
          <a:stretch>
            <a:fillRect/>
          </a:stretch>
        </p:blipFill>
        <p:spPr>
          <a:xfrm>
            <a:off x="8567715" y="2221775"/>
            <a:ext cx="323675" cy="214434"/>
          </a:xfrm>
          <a:prstGeom prst="rect">
            <a:avLst/>
          </a:prstGeom>
          <a:noFill/>
          <a:ln>
            <a:noFill/>
          </a:ln>
        </p:spPr>
      </p:pic>
      <p:sp>
        <p:nvSpPr>
          <p:cNvPr id="2606" name="Google Shape;2606;p200"/>
          <p:cNvSpPr/>
          <p:nvPr/>
        </p:nvSpPr>
        <p:spPr>
          <a:xfrm>
            <a:off x="8560419" y="2104150"/>
            <a:ext cx="419100" cy="393900"/>
          </a:xfrm>
          <a:prstGeom prst="ellipse">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7" name="Google Shape;2607;p200"/>
          <p:cNvGrpSpPr/>
          <p:nvPr/>
        </p:nvGrpSpPr>
        <p:grpSpPr>
          <a:xfrm>
            <a:off x="7237608" y="2497900"/>
            <a:ext cx="1749187" cy="1436625"/>
            <a:chOff x="7237300" y="2497900"/>
            <a:chExt cx="2142036" cy="1436625"/>
          </a:xfrm>
        </p:grpSpPr>
        <p:sp>
          <p:nvSpPr>
            <p:cNvPr id="2608" name="Google Shape;2608;p200"/>
            <p:cNvSpPr txBox="1"/>
            <p:nvPr/>
          </p:nvSpPr>
          <p:spPr>
            <a:xfrm>
              <a:off x="7326436" y="2497900"/>
              <a:ext cx="2052900" cy="1385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1"/>
                  </a:solidFill>
                </a:rPr>
                <a:t>serotonin transmission regulates </a:t>
              </a:r>
              <a:r>
                <a:rPr lang="en" sz="1300" b="1">
                  <a:solidFill>
                    <a:schemeClr val="dk1"/>
                  </a:solidFill>
                </a:rPr>
                <a:t>other neurotransmitters </a:t>
              </a:r>
              <a:r>
                <a:rPr lang="en" sz="1300">
                  <a:solidFill>
                    <a:schemeClr val="dk1"/>
                  </a:solidFill>
                </a:rPr>
                <a:t>in downstream circuits</a:t>
              </a:r>
              <a:endParaRPr sz="1300"/>
            </a:p>
          </p:txBody>
        </p:sp>
        <p:cxnSp>
          <p:nvCxnSpPr>
            <p:cNvPr id="2609" name="Google Shape;2609;p200"/>
            <p:cNvCxnSpPr/>
            <p:nvPr/>
          </p:nvCxnSpPr>
          <p:spPr>
            <a:xfrm>
              <a:off x="7237300" y="2571750"/>
              <a:ext cx="1525500" cy="0"/>
            </a:xfrm>
            <a:prstGeom prst="straightConnector1">
              <a:avLst/>
            </a:prstGeom>
            <a:noFill/>
            <a:ln w="9525" cap="flat" cmpd="sng">
              <a:solidFill>
                <a:schemeClr val="dk2"/>
              </a:solidFill>
              <a:prstDash val="solid"/>
              <a:round/>
              <a:headEnd type="none" w="med" len="med"/>
              <a:tailEnd type="triangle" w="med" len="med"/>
            </a:ln>
          </p:spPr>
        </p:cxnSp>
        <p:cxnSp>
          <p:nvCxnSpPr>
            <p:cNvPr id="2610" name="Google Shape;2610;p200"/>
            <p:cNvCxnSpPr/>
            <p:nvPr/>
          </p:nvCxnSpPr>
          <p:spPr>
            <a:xfrm>
              <a:off x="7237300" y="3934525"/>
              <a:ext cx="1525500" cy="0"/>
            </a:xfrm>
            <a:prstGeom prst="straightConnector1">
              <a:avLst/>
            </a:prstGeom>
            <a:noFill/>
            <a:ln w="9525" cap="flat" cmpd="sng">
              <a:solidFill>
                <a:schemeClr val="dk2"/>
              </a:solidFill>
              <a:prstDash val="solid"/>
              <a:round/>
              <a:headEnd type="none" w="med" len="med"/>
              <a:tailEnd type="triangle" w="med" len="med"/>
            </a:ln>
          </p:spPr>
        </p:cxn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grpSp>
        <p:nvGrpSpPr>
          <p:cNvPr id="249" name="Google Shape;249;p30"/>
          <p:cNvGrpSpPr/>
          <p:nvPr/>
        </p:nvGrpSpPr>
        <p:grpSpPr>
          <a:xfrm>
            <a:off x="2692355" y="2241632"/>
            <a:ext cx="5846746" cy="2371588"/>
            <a:chOff x="2899875" y="2497075"/>
            <a:chExt cx="4135776" cy="1677575"/>
          </a:xfrm>
        </p:grpSpPr>
        <p:pic>
          <p:nvPicPr>
            <p:cNvPr id="250" name="Google Shape;250;p30"/>
            <p:cNvPicPr preferRelativeResize="0"/>
            <p:nvPr/>
          </p:nvPicPr>
          <p:blipFill rotWithShape="1">
            <a:blip r:embed="rId3">
              <a:alphaModFix/>
            </a:blip>
            <a:srcRect l="9796" t="23938" b="-7"/>
            <a:stretch/>
          </p:blipFill>
          <p:spPr>
            <a:xfrm>
              <a:off x="3219725" y="2625850"/>
              <a:ext cx="3815926" cy="1548800"/>
            </a:xfrm>
            <a:prstGeom prst="rect">
              <a:avLst/>
            </a:prstGeom>
            <a:noFill/>
            <a:ln>
              <a:noFill/>
            </a:ln>
          </p:spPr>
        </p:pic>
        <p:pic>
          <p:nvPicPr>
            <p:cNvPr id="251" name="Google Shape;251;p30"/>
            <p:cNvPicPr preferRelativeResize="0"/>
            <p:nvPr/>
          </p:nvPicPr>
          <p:blipFill>
            <a:blip r:embed="rId4">
              <a:alphaModFix/>
            </a:blip>
            <a:stretch>
              <a:fillRect/>
            </a:stretch>
          </p:blipFill>
          <p:spPr>
            <a:xfrm>
              <a:off x="2899875" y="2497075"/>
              <a:ext cx="1131100" cy="442000"/>
            </a:xfrm>
            <a:prstGeom prst="rect">
              <a:avLst/>
            </a:prstGeom>
            <a:noFill/>
            <a:ln>
              <a:noFill/>
            </a:ln>
          </p:spPr>
        </p:pic>
      </p:grpSp>
      <p:sp>
        <p:nvSpPr>
          <p:cNvPr id="252" name="Google Shape;252;p30"/>
          <p:cNvSpPr txBox="1"/>
          <p:nvPr/>
        </p:nvSpPr>
        <p:spPr>
          <a:xfrm>
            <a:off x="193175" y="93025"/>
            <a:ext cx="83460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2nd messenger activates 3rd messenger</a:t>
            </a:r>
            <a:endParaRPr sz="1900" b="1"/>
          </a:p>
        </p:txBody>
      </p:sp>
      <p:sp>
        <p:nvSpPr>
          <p:cNvPr id="253" name="Google Shape;253;p30"/>
          <p:cNvSpPr txBox="1"/>
          <p:nvPr/>
        </p:nvSpPr>
        <p:spPr>
          <a:xfrm>
            <a:off x="3529916" y="1957600"/>
            <a:ext cx="74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cAMP</a:t>
            </a:r>
            <a:endParaRPr/>
          </a:p>
        </p:txBody>
      </p:sp>
      <p:grpSp>
        <p:nvGrpSpPr>
          <p:cNvPr id="254" name="Google Shape;254;p30"/>
          <p:cNvGrpSpPr/>
          <p:nvPr/>
        </p:nvGrpSpPr>
        <p:grpSpPr>
          <a:xfrm>
            <a:off x="321950" y="756400"/>
            <a:ext cx="3713428" cy="1859779"/>
            <a:chOff x="321950" y="604000"/>
            <a:chExt cx="3713428" cy="1859779"/>
          </a:xfrm>
        </p:grpSpPr>
        <p:pic>
          <p:nvPicPr>
            <p:cNvPr id="255" name="Google Shape;255;p30"/>
            <p:cNvPicPr preferRelativeResize="0"/>
            <p:nvPr/>
          </p:nvPicPr>
          <p:blipFill rotWithShape="1">
            <a:blip r:embed="rId5">
              <a:alphaModFix/>
            </a:blip>
            <a:srcRect b="6112"/>
            <a:stretch/>
          </p:blipFill>
          <p:spPr>
            <a:xfrm>
              <a:off x="321950" y="604000"/>
              <a:ext cx="3634723" cy="1693201"/>
            </a:xfrm>
            <a:prstGeom prst="rect">
              <a:avLst/>
            </a:prstGeom>
            <a:noFill/>
            <a:ln>
              <a:noFill/>
            </a:ln>
          </p:spPr>
        </p:pic>
        <p:pic>
          <p:nvPicPr>
            <p:cNvPr id="256" name="Google Shape;256;p30"/>
            <p:cNvPicPr preferRelativeResize="0"/>
            <p:nvPr/>
          </p:nvPicPr>
          <p:blipFill>
            <a:blip r:embed="rId4">
              <a:alphaModFix/>
            </a:blip>
            <a:stretch>
              <a:fillRect/>
            </a:stretch>
          </p:blipFill>
          <p:spPr>
            <a:xfrm>
              <a:off x="3374228" y="2205404"/>
              <a:ext cx="661150" cy="258375"/>
            </a:xfrm>
            <a:prstGeom prst="rect">
              <a:avLst/>
            </a:prstGeom>
            <a:noFill/>
            <a:ln>
              <a:noFill/>
            </a:ln>
          </p:spPr>
        </p:pic>
      </p:grpSp>
      <p:cxnSp>
        <p:nvCxnSpPr>
          <p:cNvPr id="257" name="Google Shape;257;p30"/>
          <p:cNvCxnSpPr/>
          <p:nvPr/>
        </p:nvCxnSpPr>
        <p:spPr>
          <a:xfrm>
            <a:off x="3563175" y="2357800"/>
            <a:ext cx="1566900" cy="356100"/>
          </a:xfrm>
          <a:prstGeom prst="straightConnector1">
            <a:avLst/>
          </a:prstGeom>
          <a:noFill/>
          <a:ln w="9525" cap="flat" cmpd="sng">
            <a:solidFill>
              <a:schemeClr val="dk2"/>
            </a:solidFill>
            <a:prstDash val="solid"/>
            <a:round/>
            <a:headEnd type="none" w="med" len="med"/>
            <a:tailEnd type="triangle" w="med" len="med"/>
          </a:ln>
        </p:spPr>
      </p:cxnSp>
      <p:sp>
        <p:nvSpPr>
          <p:cNvPr id="258" name="Google Shape;258;p30"/>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
        <p:nvSpPr>
          <p:cNvPr id="259" name="Google Shape;259;p30"/>
          <p:cNvSpPr/>
          <p:nvPr/>
        </p:nvSpPr>
        <p:spPr>
          <a:xfrm>
            <a:off x="3083175" y="2791125"/>
            <a:ext cx="1530000" cy="12726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2614"/>
        <p:cNvGrpSpPr/>
        <p:nvPr/>
      </p:nvGrpSpPr>
      <p:grpSpPr>
        <a:xfrm>
          <a:off x="0" y="0"/>
          <a:ext cx="0" cy="0"/>
          <a:chOff x="0" y="0"/>
          <a:chExt cx="0" cy="0"/>
        </a:xfrm>
      </p:grpSpPr>
      <p:grpSp>
        <p:nvGrpSpPr>
          <p:cNvPr id="2615" name="Google Shape;2615;p201"/>
          <p:cNvGrpSpPr/>
          <p:nvPr/>
        </p:nvGrpSpPr>
        <p:grpSpPr>
          <a:xfrm>
            <a:off x="231100" y="621012"/>
            <a:ext cx="6875026" cy="4376349"/>
            <a:chOff x="231100" y="621012"/>
            <a:chExt cx="6875026" cy="4376349"/>
          </a:xfrm>
        </p:grpSpPr>
        <p:pic>
          <p:nvPicPr>
            <p:cNvPr id="2616" name="Google Shape;2616;p201"/>
            <p:cNvPicPr preferRelativeResize="0"/>
            <p:nvPr/>
          </p:nvPicPr>
          <p:blipFill>
            <a:blip r:embed="rId3">
              <a:alphaModFix/>
            </a:blip>
            <a:stretch>
              <a:fillRect/>
            </a:stretch>
          </p:blipFill>
          <p:spPr>
            <a:xfrm>
              <a:off x="231100" y="621012"/>
              <a:ext cx="6875026" cy="4376349"/>
            </a:xfrm>
            <a:prstGeom prst="rect">
              <a:avLst/>
            </a:prstGeom>
            <a:noFill/>
            <a:ln>
              <a:noFill/>
            </a:ln>
          </p:spPr>
        </p:pic>
        <p:sp>
          <p:nvSpPr>
            <p:cNvPr id="2617" name="Google Shape;2617;p201"/>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grpSp>
      <p:pic>
        <p:nvPicPr>
          <p:cNvPr id="2618" name="Google Shape;2618;p201"/>
          <p:cNvPicPr preferRelativeResize="0"/>
          <p:nvPr/>
        </p:nvPicPr>
        <p:blipFill rotWithShape="1">
          <a:blip r:embed="rId4">
            <a:alphaModFix/>
          </a:blip>
          <a:srcRect r="15390"/>
          <a:stretch/>
        </p:blipFill>
        <p:spPr>
          <a:xfrm>
            <a:off x="-13799" y="479825"/>
            <a:ext cx="7401249" cy="4587276"/>
          </a:xfrm>
          <a:prstGeom prst="rect">
            <a:avLst/>
          </a:prstGeom>
          <a:noFill/>
          <a:ln>
            <a:noFill/>
          </a:ln>
        </p:spPr>
      </p:pic>
      <p:sp>
        <p:nvSpPr>
          <p:cNvPr id="2619" name="Google Shape;2619;p201"/>
          <p:cNvSpPr txBox="1"/>
          <p:nvPr/>
        </p:nvSpPr>
        <p:spPr>
          <a:xfrm>
            <a:off x="329125" y="119100"/>
            <a:ext cx="6861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rPr>
              <a:t>Serotonin (5HT) receptor subtypes</a:t>
            </a:r>
            <a:endParaRPr b="1">
              <a:solidFill>
                <a:schemeClr val="dk1"/>
              </a:solidFill>
            </a:endParaRPr>
          </a:p>
          <a:p>
            <a:pPr marL="0" lvl="0" indent="0" algn="l" rtl="0">
              <a:spcBef>
                <a:spcPts val="0"/>
              </a:spcBef>
              <a:spcAft>
                <a:spcPts val="0"/>
              </a:spcAft>
              <a:buNone/>
            </a:pPr>
            <a:endParaRPr b="1"/>
          </a:p>
        </p:txBody>
      </p:sp>
      <p:sp>
        <p:nvSpPr>
          <p:cNvPr id="2620" name="Google Shape;2620;p201"/>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pic>
        <p:nvPicPr>
          <p:cNvPr id="2621" name="Google Shape;2621;p201"/>
          <p:cNvPicPr preferRelativeResize="0"/>
          <p:nvPr/>
        </p:nvPicPr>
        <p:blipFill rotWithShape="1">
          <a:blip r:embed="rId4">
            <a:alphaModFix/>
          </a:blip>
          <a:srcRect l="73679" r="15548"/>
          <a:stretch/>
        </p:blipFill>
        <p:spPr>
          <a:xfrm>
            <a:off x="6445148" y="477200"/>
            <a:ext cx="942300" cy="4587276"/>
          </a:xfrm>
          <a:prstGeom prst="rect">
            <a:avLst/>
          </a:prstGeom>
          <a:noFill/>
          <a:ln>
            <a:noFill/>
          </a:ln>
        </p:spPr>
      </p:pic>
      <p:pic>
        <p:nvPicPr>
          <p:cNvPr id="2622" name="Google Shape;2622;p201"/>
          <p:cNvPicPr preferRelativeResize="0"/>
          <p:nvPr/>
        </p:nvPicPr>
        <p:blipFill>
          <a:blip r:embed="rId5">
            <a:alphaModFix/>
          </a:blip>
          <a:stretch>
            <a:fillRect/>
          </a:stretch>
        </p:blipFill>
        <p:spPr>
          <a:xfrm>
            <a:off x="8598125" y="3870729"/>
            <a:ext cx="240350" cy="217550"/>
          </a:xfrm>
          <a:prstGeom prst="rect">
            <a:avLst/>
          </a:prstGeom>
          <a:noFill/>
          <a:ln>
            <a:noFill/>
          </a:ln>
        </p:spPr>
      </p:pic>
      <p:pic>
        <p:nvPicPr>
          <p:cNvPr id="2623" name="Google Shape;2623;p201"/>
          <p:cNvPicPr preferRelativeResize="0"/>
          <p:nvPr/>
        </p:nvPicPr>
        <p:blipFill>
          <a:blip r:embed="rId6">
            <a:alphaModFix/>
          </a:blip>
          <a:stretch>
            <a:fillRect/>
          </a:stretch>
        </p:blipFill>
        <p:spPr>
          <a:xfrm>
            <a:off x="8639425" y="3427237"/>
            <a:ext cx="185425" cy="307276"/>
          </a:xfrm>
          <a:prstGeom prst="rect">
            <a:avLst/>
          </a:prstGeom>
          <a:noFill/>
          <a:ln>
            <a:noFill/>
          </a:ln>
        </p:spPr>
      </p:pic>
      <p:pic>
        <p:nvPicPr>
          <p:cNvPr id="2624" name="Google Shape;2624;p201"/>
          <p:cNvPicPr preferRelativeResize="0"/>
          <p:nvPr/>
        </p:nvPicPr>
        <p:blipFill>
          <a:blip r:embed="rId7">
            <a:alphaModFix/>
          </a:blip>
          <a:stretch>
            <a:fillRect/>
          </a:stretch>
        </p:blipFill>
        <p:spPr>
          <a:xfrm>
            <a:off x="8618488" y="2924876"/>
            <a:ext cx="231290" cy="213725"/>
          </a:xfrm>
          <a:prstGeom prst="rect">
            <a:avLst/>
          </a:prstGeom>
          <a:noFill/>
          <a:ln>
            <a:noFill/>
          </a:ln>
        </p:spPr>
      </p:pic>
      <p:pic>
        <p:nvPicPr>
          <p:cNvPr id="2625" name="Google Shape;2625;p201"/>
          <p:cNvPicPr preferRelativeResize="0"/>
          <p:nvPr/>
        </p:nvPicPr>
        <p:blipFill>
          <a:blip r:embed="rId8">
            <a:alphaModFix/>
          </a:blip>
          <a:stretch>
            <a:fillRect/>
          </a:stretch>
        </p:blipFill>
        <p:spPr>
          <a:xfrm rot="-2700000">
            <a:off x="8588396" y="2598917"/>
            <a:ext cx="291483" cy="174890"/>
          </a:xfrm>
          <a:prstGeom prst="rect">
            <a:avLst/>
          </a:prstGeom>
          <a:noFill/>
          <a:ln>
            <a:noFill/>
          </a:ln>
        </p:spPr>
      </p:pic>
      <p:pic>
        <p:nvPicPr>
          <p:cNvPr id="2626" name="Google Shape;2626;p201"/>
          <p:cNvPicPr preferRelativeResize="0"/>
          <p:nvPr/>
        </p:nvPicPr>
        <p:blipFill>
          <a:blip r:embed="rId9">
            <a:alphaModFix/>
          </a:blip>
          <a:stretch>
            <a:fillRect/>
          </a:stretch>
        </p:blipFill>
        <p:spPr>
          <a:xfrm>
            <a:off x="8567715" y="2221775"/>
            <a:ext cx="323675" cy="214434"/>
          </a:xfrm>
          <a:prstGeom prst="rect">
            <a:avLst/>
          </a:prstGeom>
          <a:noFill/>
          <a:ln>
            <a:noFill/>
          </a:ln>
        </p:spPr>
      </p:pic>
      <p:sp>
        <p:nvSpPr>
          <p:cNvPr id="2627" name="Google Shape;2627;p201"/>
          <p:cNvSpPr/>
          <p:nvPr/>
        </p:nvSpPr>
        <p:spPr>
          <a:xfrm>
            <a:off x="8524581" y="2483588"/>
            <a:ext cx="419100" cy="393900"/>
          </a:xfrm>
          <a:prstGeom prst="ellipse">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28" name="Google Shape;2628;p201"/>
          <p:cNvGrpSpPr/>
          <p:nvPr/>
        </p:nvGrpSpPr>
        <p:grpSpPr>
          <a:xfrm>
            <a:off x="7237608" y="2497900"/>
            <a:ext cx="1749187" cy="1436625"/>
            <a:chOff x="7237300" y="2497900"/>
            <a:chExt cx="2142036" cy="1436625"/>
          </a:xfrm>
        </p:grpSpPr>
        <p:sp>
          <p:nvSpPr>
            <p:cNvPr id="2629" name="Google Shape;2629;p201"/>
            <p:cNvSpPr txBox="1"/>
            <p:nvPr/>
          </p:nvSpPr>
          <p:spPr>
            <a:xfrm>
              <a:off x="7326436" y="2497900"/>
              <a:ext cx="2052900" cy="1385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1"/>
                  </a:solidFill>
                </a:rPr>
                <a:t>serotonin transmission regulates </a:t>
              </a:r>
              <a:r>
                <a:rPr lang="en" sz="1300" b="1">
                  <a:solidFill>
                    <a:schemeClr val="dk1"/>
                  </a:solidFill>
                </a:rPr>
                <a:t>other neurotransmitters </a:t>
              </a:r>
              <a:r>
                <a:rPr lang="en" sz="1300">
                  <a:solidFill>
                    <a:schemeClr val="dk1"/>
                  </a:solidFill>
                </a:rPr>
                <a:t>in downstream circuits</a:t>
              </a:r>
              <a:endParaRPr sz="1300"/>
            </a:p>
          </p:txBody>
        </p:sp>
        <p:cxnSp>
          <p:nvCxnSpPr>
            <p:cNvPr id="2630" name="Google Shape;2630;p201"/>
            <p:cNvCxnSpPr/>
            <p:nvPr/>
          </p:nvCxnSpPr>
          <p:spPr>
            <a:xfrm>
              <a:off x="7237300" y="2571750"/>
              <a:ext cx="1525500" cy="0"/>
            </a:xfrm>
            <a:prstGeom prst="straightConnector1">
              <a:avLst/>
            </a:prstGeom>
            <a:noFill/>
            <a:ln w="9525" cap="flat" cmpd="sng">
              <a:solidFill>
                <a:schemeClr val="dk2"/>
              </a:solidFill>
              <a:prstDash val="solid"/>
              <a:round/>
              <a:headEnd type="none" w="med" len="med"/>
              <a:tailEnd type="triangle" w="med" len="med"/>
            </a:ln>
          </p:spPr>
        </p:cxnSp>
        <p:cxnSp>
          <p:nvCxnSpPr>
            <p:cNvPr id="2631" name="Google Shape;2631;p201"/>
            <p:cNvCxnSpPr/>
            <p:nvPr/>
          </p:nvCxnSpPr>
          <p:spPr>
            <a:xfrm>
              <a:off x="7237300" y="3934525"/>
              <a:ext cx="1525500" cy="0"/>
            </a:xfrm>
            <a:prstGeom prst="straightConnector1">
              <a:avLst/>
            </a:prstGeom>
            <a:noFill/>
            <a:ln w="9525" cap="flat" cmpd="sng">
              <a:solidFill>
                <a:schemeClr val="dk2"/>
              </a:solidFill>
              <a:prstDash val="solid"/>
              <a:round/>
              <a:headEnd type="none" w="med" len="med"/>
              <a:tailEnd type="triangle" w="med" len="med"/>
            </a:ln>
          </p:spPr>
        </p:cxnSp>
      </p:gr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2635"/>
        <p:cNvGrpSpPr/>
        <p:nvPr/>
      </p:nvGrpSpPr>
      <p:grpSpPr>
        <a:xfrm>
          <a:off x="0" y="0"/>
          <a:ext cx="0" cy="0"/>
          <a:chOff x="0" y="0"/>
          <a:chExt cx="0" cy="0"/>
        </a:xfrm>
      </p:grpSpPr>
      <p:grpSp>
        <p:nvGrpSpPr>
          <p:cNvPr id="2636" name="Google Shape;2636;p202"/>
          <p:cNvGrpSpPr/>
          <p:nvPr/>
        </p:nvGrpSpPr>
        <p:grpSpPr>
          <a:xfrm>
            <a:off x="231100" y="621012"/>
            <a:ext cx="6875026" cy="4376349"/>
            <a:chOff x="231100" y="621012"/>
            <a:chExt cx="6875026" cy="4376349"/>
          </a:xfrm>
        </p:grpSpPr>
        <p:pic>
          <p:nvPicPr>
            <p:cNvPr id="2637" name="Google Shape;2637;p202"/>
            <p:cNvPicPr preferRelativeResize="0"/>
            <p:nvPr/>
          </p:nvPicPr>
          <p:blipFill>
            <a:blip r:embed="rId3">
              <a:alphaModFix/>
            </a:blip>
            <a:stretch>
              <a:fillRect/>
            </a:stretch>
          </p:blipFill>
          <p:spPr>
            <a:xfrm>
              <a:off x="231100" y="621012"/>
              <a:ext cx="6875026" cy="4376349"/>
            </a:xfrm>
            <a:prstGeom prst="rect">
              <a:avLst/>
            </a:prstGeom>
            <a:noFill/>
            <a:ln>
              <a:noFill/>
            </a:ln>
          </p:spPr>
        </p:pic>
        <p:sp>
          <p:nvSpPr>
            <p:cNvPr id="2638" name="Google Shape;2638;p202"/>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grpSp>
      <p:pic>
        <p:nvPicPr>
          <p:cNvPr id="2639" name="Google Shape;2639;p202"/>
          <p:cNvPicPr preferRelativeResize="0"/>
          <p:nvPr/>
        </p:nvPicPr>
        <p:blipFill rotWithShape="1">
          <a:blip r:embed="rId4">
            <a:alphaModFix/>
          </a:blip>
          <a:srcRect r="15390"/>
          <a:stretch/>
        </p:blipFill>
        <p:spPr>
          <a:xfrm>
            <a:off x="-13799" y="479825"/>
            <a:ext cx="7401249" cy="4587276"/>
          </a:xfrm>
          <a:prstGeom prst="rect">
            <a:avLst/>
          </a:prstGeom>
          <a:noFill/>
          <a:ln>
            <a:noFill/>
          </a:ln>
        </p:spPr>
      </p:pic>
      <p:sp>
        <p:nvSpPr>
          <p:cNvPr id="2640" name="Google Shape;2640;p202"/>
          <p:cNvSpPr txBox="1"/>
          <p:nvPr/>
        </p:nvSpPr>
        <p:spPr>
          <a:xfrm>
            <a:off x="329125" y="119100"/>
            <a:ext cx="6861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rPr>
              <a:t>Serotonin (5HT) receptor subtypes</a:t>
            </a:r>
            <a:endParaRPr b="1">
              <a:solidFill>
                <a:schemeClr val="dk1"/>
              </a:solidFill>
            </a:endParaRPr>
          </a:p>
          <a:p>
            <a:pPr marL="0" lvl="0" indent="0" algn="l" rtl="0">
              <a:spcBef>
                <a:spcPts val="0"/>
              </a:spcBef>
              <a:spcAft>
                <a:spcPts val="0"/>
              </a:spcAft>
              <a:buNone/>
            </a:pPr>
            <a:endParaRPr b="1"/>
          </a:p>
        </p:txBody>
      </p:sp>
      <p:sp>
        <p:nvSpPr>
          <p:cNvPr id="2641" name="Google Shape;2641;p202"/>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pic>
        <p:nvPicPr>
          <p:cNvPr id="2642" name="Google Shape;2642;p202"/>
          <p:cNvPicPr preferRelativeResize="0"/>
          <p:nvPr/>
        </p:nvPicPr>
        <p:blipFill rotWithShape="1">
          <a:blip r:embed="rId4">
            <a:alphaModFix/>
          </a:blip>
          <a:srcRect l="73679" r="15548"/>
          <a:stretch/>
        </p:blipFill>
        <p:spPr>
          <a:xfrm>
            <a:off x="6445148" y="477200"/>
            <a:ext cx="942300" cy="4587276"/>
          </a:xfrm>
          <a:prstGeom prst="rect">
            <a:avLst/>
          </a:prstGeom>
          <a:noFill/>
          <a:ln>
            <a:noFill/>
          </a:ln>
        </p:spPr>
      </p:pic>
      <p:pic>
        <p:nvPicPr>
          <p:cNvPr id="2643" name="Google Shape;2643;p202"/>
          <p:cNvPicPr preferRelativeResize="0"/>
          <p:nvPr/>
        </p:nvPicPr>
        <p:blipFill>
          <a:blip r:embed="rId5">
            <a:alphaModFix/>
          </a:blip>
          <a:stretch>
            <a:fillRect/>
          </a:stretch>
        </p:blipFill>
        <p:spPr>
          <a:xfrm>
            <a:off x="8598125" y="3870729"/>
            <a:ext cx="240350" cy="217550"/>
          </a:xfrm>
          <a:prstGeom prst="rect">
            <a:avLst/>
          </a:prstGeom>
          <a:noFill/>
          <a:ln>
            <a:noFill/>
          </a:ln>
        </p:spPr>
      </p:pic>
      <p:pic>
        <p:nvPicPr>
          <p:cNvPr id="2644" name="Google Shape;2644;p202"/>
          <p:cNvPicPr preferRelativeResize="0"/>
          <p:nvPr/>
        </p:nvPicPr>
        <p:blipFill>
          <a:blip r:embed="rId6">
            <a:alphaModFix/>
          </a:blip>
          <a:stretch>
            <a:fillRect/>
          </a:stretch>
        </p:blipFill>
        <p:spPr>
          <a:xfrm>
            <a:off x="8639425" y="3427237"/>
            <a:ext cx="185425" cy="307276"/>
          </a:xfrm>
          <a:prstGeom prst="rect">
            <a:avLst/>
          </a:prstGeom>
          <a:noFill/>
          <a:ln>
            <a:noFill/>
          </a:ln>
        </p:spPr>
      </p:pic>
      <p:pic>
        <p:nvPicPr>
          <p:cNvPr id="2645" name="Google Shape;2645;p202"/>
          <p:cNvPicPr preferRelativeResize="0"/>
          <p:nvPr/>
        </p:nvPicPr>
        <p:blipFill>
          <a:blip r:embed="rId7">
            <a:alphaModFix/>
          </a:blip>
          <a:stretch>
            <a:fillRect/>
          </a:stretch>
        </p:blipFill>
        <p:spPr>
          <a:xfrm>
            <a:off x="8618488" y="2924876"/>
            <a:ext cx="231290" cy="213725"/>
          </a:xfrm>
          <a:prstGeom prst="rect">
            <a:avLst/>
          </a:prstGeom>
          <a:noFill/>
          <a:ln>
            <a:noFill/>
          </a:ln>
        </p:spPr>
      </p:pic>
      <p:pic>
        <p:nvPicPr>
          <p:cNvPr id="2646" name="Google Shape;2646;p202"/>
          <p:cNvPicPr preferRelativeResize="0"/>
          <p:nvPr/>
        </p:nvPicPr>
        <p:blipFill>
          <a:blip r:embed="rId8">
            <a:alphaModFix/>
          </a:blip>
          <a:stretch>
            <a:fillRect/>
          </a:stretch>
        </p:blipFill>
        <p:spPr>
          <a:xfrm rot="-2700000">
            <a:off x="8588396" y="2598917"/>
            <a:ext cx="291483" cy="174890"/>
          </a:xfrm>
          <a:prstGeom prst="rect">
            <a:avLst/>
          </a:prstGeom>
          <a:noFill/>
          <a:ln>
            <a:noFill/>
          </a:ln>
        </p:spPr>
      </p:pic>
      <p:pic>
        <p:nvPicPr>
          <p:cNvPr id="2647" name="Google Shape;2647;p202"/>
          <p:cNvPicPr preferRelativeResize="0"/>
          <p:nvPr/>
        </p:nvPicPr>
        <p:blipFill>
          <a:blip r:embed="rId9">
            <a:alphaModFix/>
          </a:blip>
          <a:stretch>
            <a:fillRect/>
          </a:stretch>
        </p:blipFill>
        <p:spPr>
          <a:xfrm>
            <a:off x="8567715" y="2221775"/>
            <a:ext cx="323675" cy="214434"/>
          </a:xfrm>
          <a:prstGeom prst="rect">
            <a:avLst/>
          </a:prstGeom>
          <a:noFill/>
          <a:ln>
            <a:noFill/>
          </a:ln>
        </p:spPr>
      </p:pic>
      <p:grpSp>
        <p:nvGrpSpPr>
          <p:cNvPr id="2648" name="Google Shape;2648;p202"/>
          <p:cNvGrpSpPr/>
          <p:nvPr/>
        </p:nvGrpSpPr>
        <p:grpSpPr>
          <a:xfrm>
            <a:off x="7237608" y="2497900"/>
            <a:ext cx="1749187" cy="1436625"/>
            <a:chOff x="7237300" y="2497900"/>
            <a:chExt cx="2142036" cy="1436625"/>
          </a:xfrm>
        </p:grpSpPr>
        <p:sp>
          <p:nvSpPr>
            <p:cNvPr id="2649" name="Google Shape;2649;p202"/>
            <p:cNvSpPr txBox="1"/>
            <p:nvPr/>
          </p:nvSpPr>
          <p:spPr>
            <a:xfrm>
              <a:off x="7326436" y="2497900"/>
              <a:ext cx="2052900" cy="1385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1"/>
                  </a:solidFill>
                </a:rPr>
                <a:t>serotonin transmission regulates </a:t>
              </a:r>
              <a:r>
                <a:rPr lang="en" sz="1300" b="1">
                  <a:solidFill>
                    <a:schemeClr val="dk1"/>
                  </a:solidFill>
                </a:rPr>
                <a:t>other neurotransmitters </a:t>
              </a:r>
              <a:r>
                <a:rPr lang="en" sz="1300">
                  <a:solidFill>
                    <a:schemeClr val="dk1"/>
                  </a:solidFill>
                </a:rPr>
                <a:t>in downstream circuits</a:t>
              </a:r>
              <a:endParaRPr sz="1300"/>
            </a:p>
          </p:txBody>
        </p:sp>
        <p:cxnSp>
          <p:nvCxnSpPr>
            <p:cNvPr id="2650" name="Google Shape;2650;p202"/>
            <p:cNvCxnSpPr/>
            <p:nvPr/>
          </p:nvCxnSpPr>
          <p:spPr>
            <a:xfrm>
              <a:off x="7237300" y="2571750"/>
              <a:ext cx="1525500" cy="0"/>
            </a:xfrm>
            <a:prstGeom prst="straightConnector1">
              <a:avLst/>
            </a:prstGeom>
            <a:noFill/>
            <a:ln w="9525" cap="flat" cmpd="sng">
              <a:solidFill>
                <a:schemeClr val="dk2"/>
              </a:solidFill>
              <a:prstDash val="solid"/>
              <a:round/>
              <a:headEnd type="none" w="med" len="med"/>
              <a:tailEnd type="triangle" w="med" len="med"/>
            </a:ln>
          </p:spPr>
        </p:cxnSp>
        <p:cxnSp>
          <p:nvCxnSpPr>
            <p:cNvPr id="2651" name="Google Shape;2651;p202"/>
            <p:cNvCxnSpPr/>
            <p:nvPr/>
          </p:nvCxnSpPr>
          <p:spPr>
            <a:xfrm>
              <a:off x="7237300" y="3934525"/>
              <a:ext cx="1525500" cy="0"/>
            </a:xfrm>
            <a:prstGeom prst="straightConnector1">
              <a:avLst/>
            </a:prstGeom>
            <a:noFill/>
            <a:ln w="9525" cap="flat" cmpd="sng">
              <a:solidFill>
                <a:schemeClr val="dk2"/>
              </a:solidFill>
              <a:prstDash val="solid"/>
              <a:round/>
              <a:headEnd type="none" w="med" len="med"/>
              <a:tailEnd type="triangle" w="med" len="med"/>
            </a:ln>
          </p:spPr>
        </p:cxnSp>
      </p:grpSp>
      <p:sp>
        <p:nvSpPr>
          <p:cNvPr id="2652" name="Google Shape;2652;p202"/>
          <p:cNvSpPr/>
          <p:nvPr/>
        </p:nvSpPr>
        <p:spPr>
          <a:xfrm>
            <a:off x="8508744" y="2834788"/>
            <a:ext cx="419100" cy="393900"/>
          </a:xfrm>
          <a:prstGeom prst="ellipse">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2656"/>
        <p:cNvGrpSpPr/>
        <p:nvPr/>
      </p:nvGrpSpPr>
      <p:grpSpPr>
        <a:xfrm>
          <a:off x="0" y="0"/>
          <a:ext cx="0" cy="0"/>
          <a:chOff x="0" y="0"/>
          <a:chExt cx="0" cy="0"/>
        </a:xfrm>
      </p:grpSpPr>
      <p:grpSp>
        <p:nvGrpSpPr>
          <p:cNvPr id="2657" name="Google Shape;2657;p203"/>
          <p:cNvGrpSpPr/>
          <p:nvPr/>
        </p:nvGrpSpPr>
        <p:grpSpPr>
          <a:xfrm>
            <a:off x="231100" y="621012"/>
            <a:ext cx="6875026" cy="4376349"/>
            <a:chOff x="231100" y="621012"/>
            <a:chExt cx="6875026" cy="4376349"/>
          </a:xfrm>
        </p:grpSpPr>
        <p:pic>
          <p:nvPicPr>
            <p:cNvPr id="2658" name="Google Shape;2658;p203"/>
            <p:cNvPicPr preferRelativeResize="0"/>
            <p:nvPr/>
          </p:nvPicPr>
          <p:blipFill>
            <a:blip r:embed="rId3">
              <a:alphaModFix/>
            </a:blip>
            <a:stretch>
              <a:fillRect/>
            </a:stretch>
          </p:blipFill>
          <p:spPr>
            <a:xfrm>
              <a:off x="231100" y="621012"/>
              <a:ext cx="6875026" cy="4376349"/>
            </a:xfrm>
            <a:prstGeom prst="rect">
              <a:avLst/>
            </a:prstGeom>
            <a:noFill/>
            <a:ln>
              <a:noFill/>
            </a:ln>
          </p:spPr>
        </p:pic>
        <p:sp>
          <p:nvSpPr>
            <p:cNvPr id="2659" name="Google Shape;2659;p203"/>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grpSp>
      <p:pic>
        <p:nvPicPr>
          <p:cNvPr id="2660" name="Google Shape;2660;p203"/>
          <p:cNvPicPr preferRelativeResize="0"/>
          <p:nvPr/>
        </p:nvPicPr>
        <p:blipFill rotWithShape="1">
          <a:blip r:embed="rId4">
            <a:alphaModFix/>
          </a:blip>
          <a:srcRect r="15390"/>
          <a:stretch/>
        </p:blipFill>
        <p:spPr>
          <a:xfrm>
            <a:off x="-13799" y="479825"/>
            <a:ext cx="7401249" cy="4587276"/>
          </a:xfrm>
          <a:prstGeom prst="rect">
            <a:avLst/>
          </a:prstGeom>
          <a:noFill/>
          <a:ln>
            <a:noFill/>
          </a:ln>
        </p:spPr>
      </p:pic>
      <p:sp>
        <p:nvSpPr>
          <p:cNvPr id="2661" name="Google Shape;2661;p203"/>
          <p:cNvSpPr txBox="1"/>
          <p:nvPr/>
        </p:nvSpPr>
        <p:spPr>
          <a:xfrm>
            <a:off x="329125" y="119100"/>
            <a:ext cx="6861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rPr>
              <a:t>Serotonin (5HT) receptor subtypes</a:t>
            </a:r>
            <a:endParaRPr b="1">
              <a:solidFill>
                <a:schemeClr val="dk1"/>
              </a:solidFill>
            </a:endParaRPr>
          </a:p>
          <a:p>
            <a:pPr marL="0" lvl="0" indent="0" algn="l" rtl="0">
              <a:spcBef>
                <a:spcPts val="0"/>
              </a:spcBef>
              <a:spcAft>
                <a:spcPts val="0"/>
              </a:spcAft>
              <a:buNone/>
            </a:pPr>
            <a:endParaRPr b="1"/>
          </a:p>
        </p:txBody>
      </p:sp>
      <p:sp>
        <p:nvSpPr>
          <p:cNvPr id="2662" name="Google Shape;2662;p203"/>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pic>
        <p:nvPicPr>
          <p:cNvPr id="2663" name="Google Shape;2663;p203"/>
          <p:cNvPicPr preferRelativeResize="0"/>
          <p:nvPr/>
        </p:nvPicPr>
        <p:blipFill rotWithShape="1">
          <a:blip r:embed="rId4">
            <a:alphaModFix/>
          </a:blip>
          <a:srcRect l="73679" r="15548"/>
          <a:stretch/>
        </p:blipFill>
        <p:spPr>
          <a:xfrm>
            <a:off x="6445148" y="477200"/>
            <a:ext cx="942300" cy="4587276"/>
          </a:xfrm>
          <a:prstGeom prst="rect">
            <a:avLst/>
          </a:prstGeom>
          <a:noFill/>
          <a:ln>
            <a:noFill/>
          </a:ln>
        </p:spPr>
      </p:pic>
      <p:pic>
        <p:nvPicPr>
          <p:cNvPr id="2664" name="Google Shape;2664;p203"/>
          <p:cNvPicPr preferRelativeResize="0"/>
          <p:nvPr/>
        </p:nvPicPr>
        <p:blipFill>
          <a:blip r:embed="rId5">
            <a:alphaModFix/>
          </a:blip>
          <a:stretch>
            <a:fillRect/>
          </a:stretch>
        </p:blipFill>
        <p:spPr>
          <a:xfrm>
            <a:off x="8598125" y="3870729"/>
            <a:ext cx="240350" cy="217550"/>
          </a:xfrm>
          <a:prstGeom prst="rect">
            <a:avLst/>
          </a:prstGeom>
          <a:noFill/>
          <a:ln>
            <a:noFill/>
          </a:ln>
        </p:spPr>
      </p:pic>
      <p:pic>
        <p:nvPicPr>
          <p:cNvPr id="2665" name="Google Shape;2665;p203"/>
          <p:cNvPicPr preferRelativeResize="0"/>
          <p:nvPr/>
        </p:nvPicPr>
        <p:blipFill>
          <a:blip r:embed="rId6">
            <a:alphaModFix/>
          </a:blip>
          <a:stretch>
            <a:fillRect/>
          </a:stretch>
        </p:blipFill>
        <p:spPr>
          <a:xfrm>
            <a:off x="8639425" y="3427237"/>
            <a:ext cx="185425" cy="307276"/>
          </a:xfrm>
          <a:prstGeom prst="rect">
            <a:avLst/>
          </a:prstGeom>
          <a:noFill/>
          <a:ln>
            <a:noFill/>
          </a:ln>
        </p:spPr>
      </p:pic>
      <p:pic>
        <p:nvPicPr>
          <p:cNvPr id="2666" name="Google Shape;2666;p203"/>
          <p:cNvPicPr preferRelativeResize="0"/>
          <p:nvPr/>
        </p:nvPicPr>
        <p:blipFill>
          <a:blip r:embed="rId7">
            <a:alphaModFix/>
          </a:blip>
          <a:stretch>
            <a:fillRect/>
          </a:stretch>
        </p:blipFill>
        <p:spPr>
          <a:xfrm>
            <a:off x="8618488" y="2924876"/>
            <a:ext cx="231290" cy="213725"/>
          </a:xfrm>
          <a:prstGeom prst="rect">
            <a:avLst/>
          </a:prstGeom>
          <a:noFill/>
          <a:ln>
            <a:noFill/>
          </a:ln>
        </p:spPr>
      </p:pic>
      <p:pic>
        <p:nvPicPr>
          <p:cNvPr id="2667" name="Google Shape;2667;p203"/>
          <p:cNvPicPr preferRelativeResize="0"/>
          <p:nvPr/>
        </p:nvPicPr>
        <p:blipFill>
          <a:blip r:embed="rId8">
            <a:alphaModFix/>
          </a:blip>
          <a:stretch>
            <a:fillRect/>
          </a:stretch>
        </p:blipFill>
        <p:spPr>
          <a:xfrm rot="-2700000">
            <a:off x="8588396" y="2598917"/>
            <a:ext cx="291483" cy="174890"/>
          </a:xfrm>
          <a:prstGeom prst="rect">
            <a:avLst/>
          </a:prstGeom>
          <a:noFill/>
          <a:ln>
            <a:noFill/>
          </a:ln>
        </p:spPr>
      </p:pic>
      <p:pic>
        <p:nvPicPr>
          <p:cNvPr id="2668" name="Google Shape;2668;p203"/>
          <p:cNvPicPr preferRelativeResize="0"/>
          <p:nvPr/>
        </p:nvPicPr>
        <p:blipFill>
          <a:blip r:embed="rId9">
            <a:alphaModFix/>
          </a:blip>
          <a:stretch>
            <a:fillRect/>
          </a:stretch>
        </p:blipFill>
        <p:spPr>
          <a:xfrm>
            <a:off x="8567715" y="2221775"/>
            <a:ext cx="323675" cy="214434"/>
          </a:xfrm>
          <a:prstGeom prst="rect">
            <a:avLst/>
          </a:prstGeom>
          <a:noFill/>
          <a:ln>
            <a:noFill/>
          </a:ln>
        </p:spPr>
      </p:pic>
      <p:grpSp>
        <p:nvGrpSpPr>
          <p:cNvPr id="2669" name="Google Shape;2669;p203"/>
          <p:cNvGrpSpPr/>
          <p:nvPr/>
        </p:nvGrpSpPr>
        <p:grpSpPr>
          <a:xfrm>
            <a:off x="7237608" y="2497900"/>
            <a:ext cx="1749187" cy="1436625"/>
            <a:chOff x="7237300" y="2497900"/>
            <a:chExt cx="2142036" cy="1436625"/>
          </a:xfrm>
        </p:grpSpPr>
        <p:sp>
          <p:nvSpPr>
            <p:cNvPr id="2670" name="Google Shape;2670;p203"/>
            <p:cNvSpPr txBox="1"/>
            <p:nvPr/>
          </p:nvSpPr>
          <p:spPr>
            <a:xfrm>
              <a:off x="7326436" y="2497900"/>
              <a:ext cx="2052900" cy="1385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1"/>
                  </a:solidFill>
                </a:rPr>
                <a:t>serotonin transmission regulates </a:t>
              </a:r>
              <a:r>
                <a:rPr lang="en" sz="1300" b="1">
                  <a:solidFill>
                    <a:schemeClr val="dk1"/>
                  </a:solidFill>
                </a:rPr>
                <a:t>other neurotransmitters </a:t>
              </a:r>
              <a:r>
                <a:rPr lang="en" sz="1300">
                  <a:solidFill>
                    <a:schemeClr val="dk1"/>
                  </a:solidFill>
                </a:rPr>
                <a:t>in downstream circuits</a:t>
              </a:r>
              <a:endParaRPr sz="1300"/>
            </a:p>
          </p:txBody>
        </p:sp>
        <p:cxnSp>
          <p:nvCxnSpPr>
            <p:cNvPr id="2671" name="Google Shape;2671;p203"/>
            <p:cNvCxnSpPr/>
            <p:nvPr/>
          </p:nvCxnSpPr>
          <p:spPr>
            <a:xfrm>
              <a:off x="7237300" y="2571750"/>
              <a:ext cx="1525500" cy="0"/>
            </a:xfrm>
            <a:prstGeom prst="straightConnector1">
              <a:avLst/>
            </a:prstGeom>
            <a:noFill/>
            <a:ln w="9525" cap="flat" cmpd="sng">
              <a:solidFill>
                <a:schemeClr val="dk2"/>
              </a:solidFill>
              <a:prstDash val="solid"/>
              <a:round/>
              <a:headEnd type="none" w="med" len="med"/>
              <a:tailEnd type="triangle" w="med" len="med"/>
            </a:ln>
          </p:spPr>
        </p:cxnSp>
        <p:cxnSp>
          <p:nvCxnSpPr>
            <p:cNvPr id="2672" name="Google Shape;2672;p203"/>
            <p:cNvCxnSpPr/>
            <p:nvPr/>
          </p:nvCxnSpPr>
          <p:spPr>
            <a:xfrm>
              <a:off x="7237300" y="3934525"/>
              <a:ext cx="1525500" cy="0"/>
            </a:xfrm>
            <a:prstGeom prst="straightConnector1">
              <a:avLst/>
            </a:prstGeom>
            <a:noFill/>
            <a:ln w="9525" cap="flat" cmpd="sng">
              <a:solidFill>
                <a:schemeClr val="dk2"/>
              </a:solidFill>
              <a:prstDash val="solid"/>
              <a:round/>
              <a:headEnd type="none" w="med" len="med"/>
              <a:tailEnd type="triangle" w="med" len="med"/>
            </a:ln>
          </p:spPr>
        </p:cxnSp>
      </p:grpSp>
      <p:sp>
        <p:nvSpPr>
          <p:cNvPr id="2673" name="Google Shape;2673;p203"/>
          <p:cNvSpPr/>
          <p:nvPr/>
        </p:nvSpPr>
        <p:spPr>
          <a:xfrm>
            <a:off x="8520006" y="3427213"/>
            <a:ext cx="419100" cy="393900"/>
          </a:xfrm>
          <a:prstGeom prst="ellipse">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2677"/>
        <p:cNvGrpSpPr/>
        <p:nvPr/>
      </p:nvGrpSpPr>
      <p:grpSpPr>
        <a:xfrm>
          <a:off x="0" y="0"/>
          <a:ext cx="0" cy="0"/>
          <a:chOff x="0" y="0"/>
          <a:chExt cx="0" cy="0"/>
        </a:xfrm>
      </p:grpSpPr>
      <p:grpSp>
        <p:nvGrpSpPr>
          <p:cNvPr id="2678" name="Google Shape;2678;p204"/>
          <p:cNvGrpSpPr/>
          <p:nvPr/>
        </p:nvGrpSpPr>
        <p:grpSpPr>
          <a:xfrm>
            <a:off x="231100" y="621012"/>
            <a:ext cx="6875026" cy="4376349"/>
            <a:chOff x="231100" y="621012"/>
            <a:chExt cx="6875026" cy="4376349"/>
          </a:xfrm>
        </p:grpSpPr>
        <p:pic>
          <p:nvPicPr>
            <p:cNvPr id="2679" name="Google Shape;2679;p204"/>
            <p:cNvPicPr preferRelativeResize="0"/>
            <p:nvPr/>
          </p:nvPicPr>
          <p:blipFill>
            <a:blip r:embed="rId3">
              <a:alphaModFix/>
            </a:blip>
            <a:stretch>
              <a:fillRect/>
            </a:stretch>
          </p:blipFill>
          <p:spPr>
            <a:xfrm>
              <a:off x="231100" y="621012"/>
              <a:ext cx="6875026" cy="4376349"/>
            </a:xfrm>
            <a:prstGeom prst="rect">
              <a:avLst/>
            </a:prstGeom>
            <a:noFill/>
            <a:ln>
              <a:noFill/>
            </a:ln>
          </p:spPr>
        </p:pic>
        <p:sp>
          <p:nvSpPr>
            <p:cNvPr id="2680" name="Google Shape;2680;p204"/>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grpSp>
      <p:pic>
        <p:nvPicPr>
          <p:cNvPr id="2681" name="Google Shape;2681;p204"/>
          <p:cNvPicPr preferRelativeResize="0"/>
          <p:nvPr/>
        </p:nvPicPr>
        <p:blipFill rotWithShape="1">
          <a:blip r:embed="rId4">
            <a:alphaModFix/>
          </a:blip>
          <a:srcRect r="15390"/>
          <a:stretch/>
        </p:blipFill>
        <p:spPr>
          <a:xfrm>
            <a:off x="-13799" y="479825"/>
            <a:ext cx="7401249" cy="4587276"/>
          </a:xfrm>
          <a:prstGeom prst="rect">
            <a:avLst/>
          </a:prstGeom>
          <a:noFill/>
          <a:ln>
            <a:noFill/>
          </a:ln>
        </p:spPr>
      </p:pic>
      <p:sp>
        <p:nvSpPr>
          <p:cNvPr id="2682" name="Google Shape;2682;p204"/>
          <p:cNvSpPr txBox="1"/>
          <p:nvPr/>
        </p:nvSpPr>
        <p:spPr>
          <a:xfrm>
            <a:off x="329125" y="119100"/>
            <a:ext cx="6861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rPr>
              <a:t>Serotonin (5HT) receptor subtypes</a:t>
            </a:r>
            <a:endParaRPr b="1">
              <a:solidFill>
                <a:schemeClr val="dk1"/>
              </a:solidFill>
            </a:endParaRPr>
          </a:p>
          <a:p>
            <a:pPr marL="0" lvl="0" indent="0" algn="l" rtl="0">
              <a:spcBef>
                <a:spcPts val="0"/>
              </a:spcBef>
              <a:spcAft>
                <a:spcPts val="0"/>
              </a:spcAft>
              <a:buNone/>
            </a:pPr>
            <a:endParaRPr b="1"/>
          </a:p>
        </p:txBody>
      </p:sp>
      <p:sp>
        <p:nvSpPr>
          <p:cNvPr id="2683" name="Google Shape;2683;p204"/>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pic>
        <p:nvPicPr>
          <p:cNvPr id="2684" name="Google Shape;2684;p204"/>
          <p:cNvPicPr preferRelativeResize="0"/>
          <p:nvPr/>
        </p:nvPicPr>
        <p:blipFill rotWithShape="1">
          <a:blip r:embed="rId4">
            <a:alphaModFix/>
          </a:blip>
          <a:srcRect l="73679" r="15548"/>
          <a:stretch/>
        </p:blipFill>
        <p:spPr>
          <a:xfrm>
            <a:off x="6445148" y="477200"/>
            <a:ext cx="942300" cy="4587276"/>
          </a:xfrm>
          <a:prstGeom prst="rect">
            <a:avLst/>
          </a:prstGeom>
          <a:noFill/>
          <a:ln>
            <a:noFill/>
          </a:ln>
        </p:spPr>
      </p:pic>
      <p:pic>
        <p:nvPicPr>
          <p:cNvPr id="2685" name="Google Shape;2685;p204"/>
          <p:cNvPicPr preferRelativeResize="0"/>
          <p:nvPr/>
        </p:nvPicPr>
        <p:blipFill>
          <a:blip r:embed="rId5">
            <a:alphaModFix/>
          </a:blip>
          <a:stretch>
            <a:fillRect/>
          </a:stretch>
        </p:blipFill>
        <p:spPr>
          <a:xfrm>
            <a:off x="8598125" y="3870729"/>
            <a:ext cx="240350" cy="217550"/>
          </a:xfrm>
          <a:prstGeom prst="rect">
            <a:avLst/>
          </a:prstGeom>
          <a:noFill/>
          <a:ln>
            <a:noFill/>
          </a:ln>
        </p:spPr>
      </p:pic>
      <p:pic>
        <p:nvPicPr>
          <p:cNvPr id="2686" name="Google Shape;2686;p204"/>
          <p:cNvPicPr preferRelativeResize="0"/>
          <p:nvPr/>
        </p:nvPicPr>
        <p:blipFill>
          <a:blip r:embed="rId6">
            <a:alphaModFix/>
          </a:blip>
          <a:stretch>
            <a:fillRect/>
          </a:stretch>
        </p:blipFill>
        <p:spPr>
          <a:xfrm>
            <a:off x="8639425" y="3427237"/>
            <a:ext cx="185425" cy="307276"/>
          </a:xfrm>
          <a:prstGeom prst="rect">
            <a:avLst/>
          </a:prstGeom>
          <a:noFill/>
          <a:ln>
            <a:noFill/>
          </a:ln>
        </p:spPr>
      </p:pic>
      <p:pic>
        <p:nvPicPr>
          <p:cNvPr id="2687" name="Google Shape;2687;p204"/>
          <p:cNvPicPr preferRelativeResize="0"/>
          <p:nvPr/>
        </p:nvPicPr>
        <p:blipFill>
          <a:blip r:embed="rId7">
            <a:alphaModFix/>
          </a:blip>
          <a:stretch>
            <a:fillRect/>
          </a:stretch>
        </p:blipFill>
        <p:spPr>
          <a:xfrm>
            <a:off x="8618488" y="2924876"/>
            <a:ext cx="231290" cy="213725"/>
          </a:xfrm>
          <a:prstGeom prst="rect">
            <a:avLst/>
          </a:prstGeom>
          <a:noFill/>
          <a:ln>
            <a:noFill/>
          </a:ln>
        </p:spPr>
      </p:pic>
      <p:pic>
        <p:nvPicPr>
          <p:cNvPr id="2688" name="Google Shape;2688;p204"/>
          <p:cNvPicPr preferRelativeResize="0"/>
          <p:nvPr/>
        </p:nvPicPr>
        <p:blipFill>
          <a:blip r:embed="rId8">
            <a:alphaModFix/>
          </a:blip>
          <a:stretch>
            <a:fillRect/>
          </a:stretch>
        </p:blipFill>
        <p:spPr>
          <a:xfrm rot="-2700000">
            <a:off x="8588396" y="2598917"/>
            <a:ext cx="291483" cy="174890"/>
          </a:xfrm>
          <a:prstGeom prst="rect">
            <a:avLst/>
          </a:prstGeom>
          <a:noFill/>
          <a:ln>
            <a:noFill/>
          </a:ln>
        </p:spPr>
      </p:pic>
      <p:pic>
        <p:nvPicPr>
          <p:cNvPr id="2689" name="Google Shape;2689;p204"/>
          <p:cNvPicPr preferRelativeResize="0"/>
          <p:nvPr/>
        </p:nvPicPr>
        <p:blipFill>
          <a:blip r:embed="rId9">
            <a:alphaModFix/>
          </a:blip>
          <a:stretch>
            <a:fillRect/>
          </a:stretch>
        </p:blipFill>
        <p:spPr>
          <a:xfrm>
            <a:off x="8567715" y="2221775"/>
            <a:ext cx="323675" cy="214434"/>
          </a:xfrm>
          <a:prstGeom prst="rect">
            <a:avLst/>
          </a:prstGeom>
          <a:noFill/>
          <a:ln>
            <a:noFill/>
          </a:ln>
        </p:spPr>
      </p:pic>
      <p:grpSp>
        <p:nvGrpSpPr>
          <p:cNvPr id="2690" name="Google Shape;2690;p204"/>
          <p:cNvGrpSpPr/>
          <p:nvPr/>
        </p:nvGrpSpPr>
        <p:grpSpPr>
          <a:xfrm>
            <a:off x="7237608" y="2497900"/>
            <a:ext cx="1749187" cy="1436625"/>
            <a:chOff x="7237300" y="2497900"/>
            <a:chExt cx="2142036" cy="1436625"/>
          </a:xfrm>
        </p:grpSpPr>
        <p:sp>
          <p:nvSpPr>
            <p:cNvPr id="2691" name="Google Shape;2691;p204"/>
            <p:cNvSpPr txBox="1"/>
            <p:nvPr/>
          </p:nvSpPr>
          <p:spPr>
            <a:xfrm>
              <a:off x="7326436" y="2497900"/>
              <a:ext cx="2052900" cy="1385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1"/>
                  </a:solidFill>
                </a:rPr>
                <a:t>serotonin transmission regulates </a:t>
              </a:r>
              <a:r>
                <a:rPr lang="en" sz="1300" b="1">
                  <a:solidFill>
                    <a:schemeClr val="dk1"/>
                  </a:solidFill>
                </a:rPr>
                <a:t>other neurotransmitters </a:t>
              </a:r>
              <a:r>
                <a:rPr lang="en" sz="1300">
                  <a:solidFill>
                    <a:schemeClr val="dk1"/>
                  </a:solidFill>
                </a:rPr>
                <a:t>in downstream circuits</a:t>
              </a:r>
              <a:endParaRPr sz="1300"/>
            </a:p>
          </p:txBody>
        </p:sp>
        <p:cxnSp>
          <p:nvCxnSpPr>
            <p:cNvPr id="2692" name="Google Shape;2692;p204"/>
            <p:cNvCxnSpPr/>
            <p:nvPr/>
          </p:nvCxnSpPr>
          <p:spPr>
            <a:xfrm>
              <a:off x="7237300" y="2571750"/>
              <a:ext cx="1525500" cy="0"/>
            </a:xfrm>
            <a:prstGeom prst="straightConnector1">
              <a:avLst/>
            </a:prstGeom>
            <a:noFill/>
            <a:ln w="9525" cap="flat" cmpd="sng">
              <a:solidFill>
                <a:schemeClr val="dk2"/>
              </a:solidFill>
              <a:prstDash val="solid"/>
              <a:round/>
              <a:headEnd type="none" w="med" len="med"/>
              <a:tailEnd type="triangle" w="med" len="med"/>
            </a:ln>
          </p:spPr>
        </p:cxnSp>
        <p:cxnSp>
          <p:nvCxnSpPr>
            <p:cNvPr id="2693" name="Google Shape;2693;p204"/>
            <p:cNvCxnSpPr/>
            <p:nvPr/>
          </p:nvCxnSpPr>
          <p:spPr>
            <a:xfrm>
              <a:off x="7237300" y="3934525"/>
              <a:ext cx="1525500" cy="0"/>
            </a:xfrm>
            <a:prstGeom prst="straightConnector1">
              <a:avLst/>
            </a:prstGeom>
            <a:noFill/>
            <a:ln w="9525" cap="flat" cmpd="sng">
              <a:solidFill>
                <a:schemeClr val="dk2"/>
              </a:solidFill>
              <a:prstDash val="solid"/>
              <a:round/>
              <a:headEnd type="none" w="med" len="med"/>
              <a:tailEnd type="triangle" w="med" len="med"/>
            </a:ln>
          </p:spPr>
        </p:cxnSp>
      </p:grpSp>
      <p:sp>
        <p:nvSpPr>
          <p:cNvPr id="2694" name="Google Shape;2694;p204"/>
          <p:cNvSpPr/>
          <p:nvPr/>
        </p:nvSpPr>
        <p:spPr>
          <a:xfrm>
            <a:off x="8524594" y="3782538"/>
            <a:ext cx="419100" cy="393900"/>
          </a:xfrm>
          <a:prstGeom prst="ellipse">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2698"/>
        <p:cNvGrpSpPr/>
        <p:nvPr/>
      </p:nvGrpSpPr>
      <p:grpSpPr>
        <a:xfrm>
          <a:off x="0" y="0"/>
          <a:ext cx="0" cy="0"/>
          <a:chOff x="0" y="0"/>
          <a:chExt cx="0" cy="0"/>
        </a:xfrm>
      </p:grpSpPr>
      <p:grpSp>
        <p:nvGrpSpPr>
          <p:cNvPr id="2699" name="Google Shape;2699;p205"/>
          <p:cNvGrpSpPr/>
          <p:nvPr/>
        </p:nvGrpSpPr>
        <p:grpSpPr>
          <a:xfrm>
            <a:off x="231100" y="621012"/>
            <a:ext cx="6875026" cy="4376349"/>
            <a:chOff x="231100" y="621012"/>
            <a:chExt cx="6875026" cy="4376349"/>
          </a:xfrm>
        </p:grpSpPr>
        <p:pic>
          <p:nvPicPr>
            <p:cNvPr id="2700" name="Google Shape;2700;p205"/>
            <p:cNvPicPr preferRelativeResize="0"/>
            <p:nvPr/>
          </p:nvPicPr>
          <p:blipFill>
            <a:blip r:embed="rId3">
              <a:alphaModFix/>
            </a:blip>
            <a:stretch>
              <a:fillRect/>
            </a:stretch>
          </p:blipFill>
          <p:spPr>
            <a:xfrm>
              <a:off x="231100" y="621012"/>
              <a:ext cx="6875026" cy="4376349"/>
            </a:xfrm>
            <a:prstGeom prst="rect">
              <a:avLst/>
            </a:prstGeom>
            <a:noFill/>
            <a:ln>
              <a:noFill/>
            </a:ln>
          </p:spPr>
        </p:pic>
        <p:sp>
          <p:nvSpPr>
            <p:cNvPr id="2701" name="Google Shape;2701;p205"/>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grpSp>
      <p:pic>
        <p:nvPicPr>
          <p:cNvPr id="2702" name="Google Shape;2702;p205"/>
          <p:cNvPicPr preferRelativeResize="0"/>
          <p:nvPr/>
        </p:nvPicPr>
        <p:blipFill rotWithShape="1">
          <a:blip r:embed="rId4">
            <a:alphaModFix/>
          </a:blip>
          <a:srcRect r="15390"/>
          <a:stretch/>
        </p:blipFill>
        <p:spPr>
          <a:xfrm>
            <a:off x="-13799" y="479825"/>
            <a:ext cx="7401249" cy="4587276"/>
          </a:xfrm>
          <a:prstGeom prst="rect">
            <a:avLst/>
          </a:prstGeom>
          <a:noFill/>
          <a:ln>
            <a:noFill/>
          </a:ln>
        </p:spPr>
      </p:pic>
      <p:sp>
        <p:nvSpPr>
          <p:cNvPr id="2703" name="Google Shape;2703;p205"/>
          <p:cNvSpPr txBox="1"/>
          <p:nvPr/>
        </p:nvSpPr>
        <p:spPr>
          <a:xfrm>
            <a:off x="329125" y="119100"/>
            <a:ext cx="6861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rPr>
              <a:t>Serotonin (5HT) receptor subtypes</a:t>
            </a:r>
            <a:endParaRPr b="1">
              <a:solidFill>
                <a:schemeClr val="dk1"/>
              </a:solidFill>
            </a:endParaRPr>
          </a:p>
          <a:p>
            <a:pPr marL="0" lvl="0" indent="0" algn="l" rtl="0">
              <a:spcBef>
                <a:spcPts val="0"/>
              </a:spcBef>
              <a:spcAft>
                <a:spcPts val="0"/>
              </a:spcAft>
              <a:buNone/>
            </a:pPr>
            <a:endParaRPr b="1"/>
          </a:p>
        </p:txBody>
      </p:sp>
      <p:sp>
        <p:nvSpPr>
          <p:cNvPr id="2704" name="Google Shape;2704;p205"/>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pic>
        <p:nvPicPr>
          <p:cNvPr id="2705" name="Google Shape;2705;p205"/>
          <p:cNvPicPr preferRelativeResize="0"/>
          <p:nvPr/>
        </p:nvPicPr>
        <p:blipFill rotWithShape="1">
          <a:blip r:embed="rId4">
            <a:alphaModFix/>
          </a:blip>
          <a:srcRect l="73679" r="15548"/>
          <a:stretch/>
        </p:blipFill>
        <p:spPr>
          <a:xfrm>
            <a:off x="6445148" y="477200"/>
            <a:ext cx="942300" cy="4587276"/>
          </a:xfrm>
          <a:prstGeom prst="rect">
            <a:avLst/>
          </a:prstGeom>
          <a:noFill/>
          <a:ln>
            <a:noFill/>
          </a:ln>
        </p:spPr>
      </p:pic>
      <p:pic>
        <p:nvPicPr>
          <p:cNvPr id="2706" name="Google Shape;2706;p205"/>
          <p:cNvPicPr preferRelativeResize="0"/>
          <p:nvPr/>
        </p:nvPicPr>
        <p:blipFill>
          <a:blip r:embed="rId5">
            <a:alphaModFix/>
          </a:blip>
          <a:stretch>
            <a:fillRect/>
          </a:stretch>
        </p:blipFill>
        <p:spPr>
          <a:xfrm>
            <a:off x="8598125" y="3870729"/>
            <a:ext cx="240350" cy="217550"/>
          </a:xfrm>
          <a:prstGeom prst="rect">
            <a:avLst/>
          </a:prstGeom>
          <a:noFill/>
          <a:ln>
            <a:noFill/>
          </a:ln>
        </p:spPr>
      </p:pic>
      <p:pic>
        <p:nvPicPr>
          <p:cNvPr id="2707" name="Google Shape;2707;p205"/>
          <p:cNvPicPr preferRelativeResize="0"/>
          <p:nvPr/>
        </p:nvPicPr>
        <p:blipFill>
          <a:blip r:embed="rId6">
            <a:alphaModFix/>
          </a:blip>
          <a:stretch>
            <a:fillRect/>
          </a:stretch>
        </p:blipFill>
        <p:spPr>
          <a:xfrm>
            <a:off x="8639425" y="3427237"/>
            <a:ext cx="185425" cy="307276"/>
          </a:xfrm>
          <a:prstGeom prst="rect">
            <a:avLst/>
          </a:prstGeom>
          <a:noFill/>
          <a:ln>
            <a:noFill/>
          </a:ln>
        </p:spPr>
      </p:pic>
      <p:pic>
        <p:nvPicPr>
          <p:cNvPr id="2708" name="Google Shape;2708;p205"/>
          <p:cNvPicPr preferRelativeResize="0"/>
          <p:nvPr/>
        </p:nvPicPr>
        <p:blipFill>
          <a:blip r:embed="rId7">
            <a:alphaModFix/>
          </a:blip>
          <a:stretch>
            <a:fillRect/>
          </a:stretch>
        </p:blipFill>
        <p:spPr>
          <a:xfrm>
            <a:off x="8618488" y="2924876"/>
            <a:ext cx="231290" cy="213725"/>
          </a:xfrm>
          <a:prstGeom prst="rect">
            <a:avLst/>
          </a:prstGeom>
          <a:noFill/>
          <a:ln>
            <a:noFill/>
          </a:ln>
        </p:spPr>
      </p:pic>
      <p:pic>
        <p:nvPicPr>
          <p:cNvPr id="2709" name="Google Shape;2709;p205"/>
          <p:cNvPicPr preferRelativeResize="0"/>
          <p:nvPr/>
        </p:nvPicPr>
        <p:blipFill>
          <a:blip r:embed="rId8">
            <a:alphaModFix/>
          </a:blip>
          <a:stretch>
            <a:fillRect/>
          </a:stretch>
        </p:blipFill>
        <p:spPr>
          <a:xfrm rot="-2700000">
            <a:off x="8588396" y="2598917"/>
            <a:ext cx="291483" cy="174890"/>
          </a:xfrm>
          <a:prstGeom prst="rect">
            <a:avLst/>
          </a:prstGeom>
          <a:noFill/>
          <a:ln>
            <a:noFill/>
          </a:ln>
        </p:spPr>
      </p:pic>
      <p:pic>
        <p:nvPicPr>
          <p:cNvPr id="2710" name="Google Shape;2710;p205"/>
          <p:cNvPicPr preferRelativeResize="0"/>
          <p:nvPr/>
        </p:nvPicPr>
        <p:blipFill>
          <a:blip r:embed="rId9">
            <a:alphaModFix/>
          </a:blip>
          <a:stretch>
            <a:fillRect/>
          </a:stretch>
        </p:blipFill>
        <p:spPr>
          <a:xfrm>
            <a:off x="8567715" y="2221775"/>
            <a:ext cx="323675" cy="214434"/>
          </a:xfrm>
          <a:prstGeom prst="rect">
            <a:avLst/>
          </a:prstGeom>
          <a:noFill/>
          <a:ln>
            <a:noFill/>
          </a:ln>
        </p:spPr>
      </p:pic>
      <p:grpSp>
        <p:nvGrpSpPr>
          <p:cNvPr id="2711" name="Google Shape;2711;p205"/>
          <p:cNvGrpSpPr/>
          <p:nvPr/>
        </p:nvGrpSpPr>
        <p:grpSpPr>
          <a:xfrm>
            <a:off x="7237608" y="2571750"/>
            <a:ext cx="1245723" cy="1362775"/>
            <a:chOff x="7237300" y="2571750"/>
            <a:chExt cx="1525500" cy="1362775"/>
          </a:xfrm>
        </p:grpSpPr>
        <p:cxnSp>
          <p:nvCxnSpPr>
            <p:cNvPr id="2712" name="Google Shape;2712;p205"/>
            <p:cNvCxnSpPr/>
            <p:nvPr/>
          </p:nvCxnSpPr>
          <p:spPr>
            <a:xfrm>
              <a:off x="7237300" y="2571750"/>
              <a:ext cx="1525500" cy="0"/>
            </a:xfrm>
            <a:prstGeom prst="straightConnector1">
              <a:avLst/>
            </a:prstGeom>
            <a:noFill/>
            <a:ln w="9525" cap="flat" cmpd="sng">
              <a:solidFill>
                <a:schemeClr val="dk2"/>
              </a:solidFill>
              <a:prstDash val="solid"/>
              <a:round/>
              <a:headEnd type="none" w="med" len="med"/>
              <a:tailEnd type="triangle" w="med" len="med"/>
            </a:ln>
          </p:spPr>
        </p:cxnSp>
        <p:cxnSp>
          <p:nvCxnSpPr>
            <p:cNvPr id="2713" name="Google Shape;2713;p205"/>
            <p:cNvCxnSpPr/>
            <p:nvPr/>
          </p:nvCxnSpPr>
          <p:spPr>
            <a:xfrm>
              <a:off x="7237300" y="3934525"/>
              <a:ext cx="1525500" cy="0"/>
            </a:xfrm>
            <a:prstGeom prst="straightConnector1">
              <a:avLst/>
            </a:prstGeom>
            <a:noFill/>
            <a:ln w="9525" cap="flat" cmpd="sng">
              <a:solidFill>
                <a:schemeClr val="dk2"/>
              </a:solidFill>
              <a:prstDash val="solid"/>
              <a:round/>
              <a:headEnd type="none" w="med" len="med"/>
              <a:tailEnd type="triangle" w="med" len="med"/>
            </a:ln>
          </p:spPr>
        </p:cxnSp>
      </p:grpSp>
      <p:sp>
        <p:nvSpPr>
          <p:cNvPr id="2714" name="Google Shape;2714;p205"/>
          <p:cNvSpPr txBox="1"/>
          <p:nvPr/>
        </p:nvSpPr>
        <p:spPr>
          <a:xfrm>
            <a:off x="7306552" y="2497900"/>
            <a:ext cx="1592400" cy="1385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1"/>
                </a:solidFill>
              </a:rPr>
              <a:t>serotonin transmission regulates other neurotransmitters </a:t>
            </a:r>
            <a:r>
              <a:rPr lang="en" sz="1300" b="1">
                <a:solidFill>
                  <a:schemeClr val="dk1"/>
                </a:solidFill>
              </a:rPr>
              <a:t>in downstream circuits</a:t>
            </a:r>
            <a:endParaRPr sz="1300" b="1"/>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2718"/>
        <p:cNvGrpSpPr/>
        <p:nvPr/>
      </p:nvGrpSpPr>
      <p:grpSpPr>
        <a:xfrm>
          <a:off x="0" y="0"/>
          <a:ext cx="0" cy="0"/>
          <a:chOff x="0" y="0"/>
          <a:chExt cx="0" cy="0"/>
        </a:xfrm>
      </p:grpSpPr>
      <p:pic>
        <p:nvPicPr>
          <p:cNvPr id="2719" name="Google Shape;2719;p206"/>
          <p:cNvPicPr preferRelativeResize="0"/>
          <p:nvPr/>
        </p:nvPicPr>
        <p:blipFill rotWithShape="1">
          <a:blip r:embed="rId3">
            <a:alphaModFix/>
          </a:blip>
          <a:srcRect l="14838" t="15577" r="49551" b="27322"/>
          <a:stretch/>
        </p:blipFill>
        <p:spPr>
          <a:xfrm>
            <a:off x="0" y="0"/>
            <a:ext cx="6343649" cy="5334000"/>
          </a:xfrm>
          <a:prstGeom prst="rect">
            <a:avLst/>
          </a:prstGeom>
          <a:noFill/>
          <a:ln>
            <a:noFill/>
          </a:ln>
        </p:spPr>
      </p:pic>
      <p:pic>
        <p:nvPicPr>
          <p:cNvPr id="2720" name="Google Shape;2720;p206"/>
          <p:cNvPicPr preferRelativeResize="0"/>
          <p:nvPr/>
        </p:nvPicPr>
        <p:blipFill rotWithShape="1">
          <a:blip r:embed="rId3">
            <a:alphaModFix/>
          </a:blip>
          <a:srcRect l="73679" r="15548"/>
          <a:stretch/>
        </p:blipFill>
        <p:spPr>
          <a:xfrm>
            <a:off x="6445148" y="477200"/>
            <a:ext cx="942300" cy="4587276"/>
          </a:xfrm>
          <a:prstGeom prst="rect">
            <a:avLst/>
          </a:prstGeom>
          <a:noFill/>
          <a:ln>
            <a:noFill/>
          </a:ln>
        </p:spPr>
      </p:pic>
      <p:grpSp>
        <p:nvGrpSpPr>
          <p:cNvPr id="2721" name="Google Shape;2721;p206"/>
          <p:cNvGrpSpPr/>
          <p:nvPr/>
        </p:nvGrpSpPr>
        <p:grpSpPr>
          <a:xfrm>
            <a:off x="7237409" y="2497900"/>
            <a:ext cx="1661577" cy="1436625"/>
            <a:chOff x="7237300" y="2497900"/>
            <a:chExt cx="2142036" cy="1436625"/>
          </a:xfrm>
        </p:grpSpPr>
        <p:sp>
          <p:nvSpPr>
            <p:cNvPr id="2722" name="Google Shape;2722;p206"/>
            <p:cNvSpPr txBox="1"/>
            <p:nvPr/>
          </p:nvSpPr>
          <p:spPr>
            <a:xfrm>
              <a:off x="7326436" y="2497900"/>
              <a:ext cx="2052900" cy="1385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1"/>
                  </a:solidFill>
                </a:rPr>
                <a:t>serotonin transmission regulates other neurotransmitters </a:t>
              </a:r>
              <a:r>
                <a:rPr lang="en" sz="1300" b="1">
                  <a:solidFill>
                    <a:schemeClr val="dk1"/>
                  </a:solidFill>
                </a:rPr>
                <a:t>in downstream circuits</a:t>
              </a:r>
              <a:endParaRPr sz="1300" b="1"/>
            </a:p>
          </p:txBody>
        </p:sp>
        <p:cxnSp>
          <p:nvCxnSpPr>
            <p:cNvPr id="2723" name="Google Shape;2723;p206"/>
            <p:cNvCxnSpPr/>
            <p:nvPr/>
          </p:nvCxnSpPr>
          <p:spPr>
            <a:xfrm>
              <a:off x="7237300" y="2571750"/>
              <a:ext cx="1525500" cy="0"/>
            </a:xfrm>
            <a:prstGeom prst="straightConnector1">
              <a:avLst/>
            </a:prstGeom>
            <a:noFill/>
            <a:ln w="9525" cap="flat" cmpd="sng">
              <a:solidFill>
                <a:schemeClr val="dk2"/>
              </a:solidFill>
              <a:prstDash val="solid"/>
              <a:round/>
              <a:headEnd type="none" w="med" len="med"/>
              <a:tailEnd type="triangle" w="med" len="med"/>
            </a:ln>
          </p:spPr>
        </p:cxnSp>
        <p:cxnSp>
          <p:nvCxnSpPr>
            <p:cNvPr id="2724" name="Google Shape;2724;p206"/>
            <p:cNvCxnSpPr/>
            <p:nvPr/>
          </p:nvCxnSpPr>
          <p:spPr>
            <a:xfrm>
              <a:off x="7237300" y="3934525"/>
              <a:ext cx="1525500" cy="0"/>
            </a:xfrm>
            <a:prstGeom prst="straightConnector1">
              <a:avLst/>
            </a:prstGeom>
            <a:noFill/>
            <a:ln w="9525" cap="flat" cmpd="sng">
              <a:solidFill>
                <a:schemeClr val="dk2"/>
              </a:solidFill>
              <a:prstDash val="solid"/>
              <a:round/>
              <a:headEnd type="none" w="med" len="med"/>
              <a:tailEnd type="triangle" w="med" len="med"/>
            </a:ln>
          </p:spPr>
        </p:cxnSp>
      </p:grpSp>
      <p:pic>
        <p:nvPicPr>
          <p:cNvPr id="2725" name="Google Shape;2725;p206"/>
          <p:cNvPicPr preferRelativeResize="0"/>
          <p:nvPr/>
        </p:nvPicPr>
        <p:blipFill>
          <a:blip r:embed="rId4">
            <a:alphaModFix/>
          </a:blip>
          <a:stretch>
            <a:fillRect/>
          </a:stretch>
        </p:blipFill>
        <p:spPr>
          <a:xfrm>
            <a:off x="8598125" y="3870729"/>
            <a:ext cx="240350" cy="217550"/>
          </a:xfrm>
          <a:prstGeom prst="rect">
            <a:avLst/>
          </a:prstGeom>
          <a:noFill/>
          <a:ln>
            <a:noFill/>
          </a:ln>
        </p:spPr>
      </p:pic>
      <p:pic>
        <p:nvPicPr>
          <p:cNvPr id="2726" name="Google Shape;2726;p206"/>
          <p:cNvPicPr preferRelativeResize="0"/>
          <p:nvPr/>
        </p:nvPicPr>
        <p:blipFill>
          <a:blip r:embed="rId5">
            <a:alphaModFix/>
          </a:blip>
          <a:stretch>
            <a:fillRect/>
          </a:stretch>
        </p:blipFill>
        <p:spPr>
          <a:xfrm>
            <a:off x="8639425" y="3427237"/>
            <a:ext cx="185425" cy="307276"/>
          </a:xfrm>
          <a:prstGeom prst="rect">
            <a:avLst/>
          </a:prstGeom>
          <a:noFill/>
          <a:ln>
            <a:noFill/>
          </a:ln>
        </p:spPr>
      </p:pic>
      <p:pic>
        <p:nvPicPr>
          <p:cNvPr id="2727" name="Google Shape;2727;p206"/>
          <p:cNvPicPr preferRelativeResize="0"/>
          <p:nvPr/>
        </p:nvPicPr>
        <p:blipFill>
          <a:blip r:embed="rId6">
            <a:alphaModFix/>
          </a:blip>
          <a:stretch>
            <a:fillRect/>
          </a:stretch>
        </p:blipFill>
        <p:spPr>
          <a:xfrm>
            <a:off x="8618488" y="2924876"/>
            <a:ext cx="231290" cy="213725"/>
          </a:xfrm>
          <a:prstGeom prst="rect">
            <a:avLst/>
          </a:prstGeom>
          <a:noFill/>
          <a:ln>
            <a:noFill/>
          </a:ln>
        </p:spPr>
      </p:pic>
      <p:pic>
        <p:nvPicPr>
          <p:cNvPr id="2728" name="Google Shape;2728;p206"/>
          <p:cNvPicPr preferRelativeResize="0"/>
          <p:nvPr/>
        </p:nvPicPr>
        <p:blipFill>
          <a:blip r:embed="rId7">
            <a:alphaModFix/>
          </a:blip>
          <a:stretch>
            <a:fillRect/>
          </a:stretch>
        </p:blipFill>
        <p:spPr>
          <a:xfrm rot="-2700000">
            <a:off x="8588396" y="2598917"/>
            <a:ext cx="291483" cy="174890"/>
          </a:xfrm>
          <a:prstGeom prst="rect">
            <a:avLst/>
          </a:prstGeom>
          <a:noFill/>
          <a:ln>
            <a:noFill/>
          </a:ln>
        </p:spPr>
      </p:pic>
      <p:pic>
        <p:nvPicPr>
          <p:cNvPr id="2729" name="Google Shape;2729;p206"/>
          <p:cNvPicPr preferRelativeResize="0"/>
          <p:nvPr/>
        </p:nvPicPr>
        <p:blipFill>
          <a:blip r:embed="rId8">
            <a:alphaModFix/>
          </a:blip>
          <a:stretch>
            <a:fillRect/>
          </a:stretch>
        </p:blipFill>
        <p:spPr>
          <a:xfrm>
            <a:off x="8567715" y="2221775"/>
            <a:ext cx="323675" cy="214434"/>
          </a:xfrm>
          <a:prstGeom prst="rect">
            <a:avLst/>
          </a:prstGeom>
          <a:noFill/>
          <a:ln>
            <a:noFill/>
          </a:ln>
        </p:spPr>
      </p:pic>
      <p:pic>
        <p:nvPicPr>
          <p:cNvPr id="2730" name="Google Shape;2730;p206"/>
          <p:cNvPicPr preferRelativeResize="0"/>
          <p:nvPr/>
        </p:nvPicPr>
        <p:blipFill>
          <a:blip r:embed="rId9">
            <a:alphaModFix/>
          </a:blip>
          <a:stretch>
            <a:fillRect/>
          </a:stretch>
        </p:blipFill>
        <p:spPr>
          <a:xfrm rot="-2131762">
            <a:off x="2038499" y="1759272"/>
            <a:ext cx="1146079" cy="2913885"/>
          </a:xfrm>
          <a:prstGeom prst="rect">
            <a:avLst/>
          </a:prstGeom>
          <a:noFill/>
          <a:ln>
            <a:noFill/>
          </a:ln>
        </p:spPr>
      </p:pic>
      <p:sp>
        <p:nvSpPr>
          <p:cNvPr id="2731" name="Google Shape;2731;p206"/>
          <p:cNvSpPr txBox="1"/>
          <p:nvPr/>
        </p:nvSpPr>
        <p:spPr>
          <a:xfrm>
            <a:off x="3596200" y="477200"/>
            <a:ext cx="45192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chemeClr val="dk1"/>
                </a:solidFill>
              </a:rPr>
              <a:t>By “</a:t>
            </a:r>
            <a:r>
              <a:rPr lang="en" sz="1700" b="1">
                <a:solidFill>
                  <a:schemeClr val="dk1"/>
                </a:solidFill>
              </a:rPr>
              <a:t>downstream</a:t>
            </a:r>
            <a:r>
              <a:rPr lang="en" sz="1700">
                <a:solidFill>
                  <a:schemeClr val="dk1"/>
                </a:solidFill>
              </a:rPr>
              <a:t>” we’re not referring to cascade inside the cell...</a:t>
            </a:r>
            <a:endParaRPr sz="1700">
              <a:solidFill>
                <a:schemeClr val="dk1"/>
              </a:solidFill>
            </a:endParaRPr>
          </a:p>
          <a:p>
            <a:pPr marL="0" lvl="0" indent="0" algn="l" rtl="0">
              <a:spcBef>
                <a:spcPts val="0"/>
              </a:spcBef>
              <a:spcAft>
                <a:spcPts val="0"/>
              </a:spcAft>
              <a:buNone/>
            </a:pPr>
            <a:endParaRPr b="1"/>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2735"/>
        <p:cNvGrpSpPr/>
        <p:nvPr/>
      </p:nvGrpSpPr>
      <p:grpSpPr>
        <a:xfrm>
          <a:off x="0" y="0"/>
          <a:ext cx="0" cy="0"/>
          <a:chOff x="0" y="0"/>
          <a:chExt cx="0" cy="0"/>
        </a:xfrm>
      </p:grpSpPr>
      <p:pic>
        <p:nvPicPr>
          <p:cNvPr id="2736" name="Google Shape;2736;p207"/>
          <p:cNvPicPr preferRelativeResize="0"/>
          <p:nvPr/>
        </p:nvPicPr>
        <p:blipFill rotWithShape="1">
          <a:blip r:embed="rId3">
            <a:alphaModFix/>
          </a:blip>
          <a:srcRect l="14838" t="15577" r="49551" b="27322"/>
          <a:stretch/>
        </p:blipFill>
        <p:spPr>
          <a:xfrm>
            <a:off x="0" y="0"/>
            <a:ext cx="6343649" cy="5334000"/>
          </a:xfrm>
          <a:prstGeom prst="rect">
            <a:avLst/>
          </a:prstGeom>
          <a:noFill/>
          <a:ln>
            <a:noFill/>
          </a:ln>
        </p:spPr>
      </p:pic>
      <p:pic>
        <p:nvPicPr>
          <p:cNvPr id="2737" name="Google Shape;2737;p207"/>
          <p:cNvPicPr preferRelativeResize="0"/>
          <p:nvPr/>
        </p:nvPicPr>
        <p:blipFill rotWithShape="1">
          <a:blip r:embed="rId3">
            <a:alphaModFix/>
          </a:blip>
          <a:srcRect l="73679" r="15548"/>
          <a:stretch/>
        </p:blipFill>
        <p:spPr>
          <a:xfrm>
            <a:off x="6445148" y="477200"/>
            <a:ext cx="942300" cy="4587276"/>
          </a:xfrm>
          <a:prstGeom prst="rect">
            <a:avLst/>
          </a:prstGeom>
          <a:noFill/>
          <a:ln>
            <a:noFill/>
          </a:ln>
        </p:spPr>
      </p:pic>
      <p:grpSp>
        <p:nvGrpSpPr>
          <p:cNvPr id="2738" name="Google Shape;2738;p207"/>
          <p:cNvGrpSpPr/>
          <p:nvPr/>
        </p:nvGrpSpPr>
        <p:grpSpPr>
          <a:xfrm>
            <a:off x="7237409" y="2497900"/>
            <a:ext cx="1661577" cy="1436625"/>
            <a:chOff x="7237300" y="2497900"/>
            <a:chExt cx="2142036" cy="1436625"/>
          </a:xfrm>
        </p:grpSpPr>
        <p:sp>
          <p:nvSpPr>
            <p:cNvPr id="2739" name="Google Shape;2739;p207"/>
            <p:cNvSpPr txBox="1"/>
            <p:nvPr/>
          </p:nvSpPr>
          <p:spPr>
            <a:xfrm>
              <a:off x="7326436" y="2497900"/>
              <a:ext cx="2052900" cy="1385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1"/>
                  </a:solidFill>
                </a:rPr>
                <a:t>serotonin transmission regulates other neurotransmitters </a:t>
              </a:r>
              <a:r>
                <a:rPr lang="en" sz="1300" b="1">
                  <a:solidFill>
                    <a:schemeClr val="dk1"/>
                  </a:solidFill>
                </a:rPr>
                <a:t>in downstream circuits</a:t>
              </a:r>
              <a:endParaRPr sz="1300" b="1"/>
            </a:p>
          </p:txBody>
        </p:sp>
        <p:cxnSp>
          <p:nvCxnSpPr>
            <p:cNvPr id="2740" name="Google Shape;2740;p207"/>
            <p:cNvCxnSpPr/>
            <p:nvPr/>
          </p:nvCxnSpPr>
          <p:spPr>
            <a:xfrm>
              <a:off x="7237300" y="2571750"/>
              <a:ext cx="1525500" cy="0"/>
            </a:xfrm>
            <a:prstGeom prst="straightConnector1">
              <a:avLst/>
            </a:prstGeom>
            <a:noFill/>
            <a:ln w="9525" cap="flat" cmpd="sng">
              <a:solidFill>
                <a:schemeClr val="dk2"/>
              </a:solidFill>
              <a:prstDash val="solid"/>
              <a:round/>
              <a:headEnd type="none" w="med" len="med"/>
              <a:tailEnd type="triangle" w="med" len="med"/>
            </a:ln>
          </p:spPr>
        </p:cxnSp>
        <p:cxnSp>
          <p:nvCxnSpPr>
            <p:cNvPr id="2741" name="Google Shape;2741;p207"/>
            <p:cNvCxnSpPr/>
            <p:nvPr/>
          </p:nvCxnSpPr>
          <p:spPr>
            <a:xfrm>
              <a:off x="7237300" y="3934525"/>
              <a:ext cx="1525500" cy="0"/>
            </a:xfrm>
            <a:prstGeom prst="straightConnector1">
              <a:avLst/>
            </a:prstGeom>
            <a:noFill/>
            <a:ln w="9525" cap="flat" cmpd="sng">
              <a:solidFill>
                <a:schemeClr val="dk2"/>
              </a:solidFill>
              <a:prstDash val="solid"/>
              <a:round/>
              <a:headEnd type="none" w="med" len="med"/>
              <a:tailEnd type="triangle" w="med" len="med"/>
            </a:ln>
          </p:spPr>
        </p:cxnSp>
      </p:grpSp>
      <p:pic>
        <p:nvPicPr>
          <p:cNvPr id="2742" name="Google Shape;2742;p207"/>
          <p:cNvPicPr preferRelativeResize="0"/>
          <p:nvPr/>
        </p:nvPicPr>
        <p:blipFill>
          <a:blip r:embed="rId4">
            <a:alphaModFix/>
          </a:blip>
          <a:stretch>
            <a:fillRect/>
          </a:stretch>
        </p:blipFill>
        <p:spPr>
          <a:xfrm>
            <a:off x="8598125" y="3870729"/>
            <a:ext cx="240350" cy="217550"/>
          </a:xfrm>
          <a:prstGeom prst="rect">
            <a:avLst/>
          </a:prstGeom>
          <a:noFill/>
          <a:ln>
            <a:noFill/>
          </a:ln>
        </p:spPr>
      </p:pic>
      <p:pic>
        <p:nvPicPr>
          <p:cNvPr id="2743" name="Google Shape;2743;p207"/>
          <p:cNvPicPr preferRelativeResize="0"/>
          <p:nvPr/>
        </p:nvPicPr>
        <p:blipFill>
          <a:blip r:embed="rId5">
            <a:alphaModFix/>
          </a:blip>
          <a:stretch>
            <a:fillRect/>
          </a:stretch>
        </p:blipFill>
        <p:spPr>
          <a:xfrm>
            <a:off x="8639425" y="3427237"/>
            <a:ext cx="185425" cy="307276"/>
          </a:xfrm>
          <a:prstGeom prst="rect">
            <a:avLst/>
          </a:prstGeom>
          <a:noFill/>
          <a:ln>
            <a:noFill/>
          </a:ln>
        </p:spPr>
      </p:pic>
      <p:pic>
        <p:nvPicPr>
          <p:cNvPr id="2744" name="Google Shape;2744;p207"/>
          <p:cNvPicPr preferRelativeResize="0"/>
          <p:nvPr/>
        </p:nvPicPr>
        <p:blipFill>
          <a:blip r:embed="rId6">
            <a:alphaModFix/>
          </a:blip>
          <a:stretch>
            <a:fillRect/>
          </a:stretch>
        </p:blipFill>
        <p:spPr>
          <a:xfrm>
            <a:off x="8618488" y="2924876"/>
            <a:ext cx="231290" cy="213725"/>
          </a:xfrm>
          <a:prstGeom prst="rect">
            <a:avLst/>
          </a:prstGeom>
          <a:noFill/>
          <a:ln>
            <a:noFill/>
          </a:ln>
        </p:spPr>
      </p:pic>
      <p:pic>
        <p:nvPicPr>
          <p:cNvPr id="2745" name="Google Shape;2745;p207"/>
          <p:cNvPicPr preferRelativeResize="0"/>
          <p:nvPr/>
        </p:nvPicPr>
        <p:blipFill>
          <a:blip r:embed="rId7">
            <a:alphaModFix/>
          </a:blip>
          <a:stretch>
            <a:fillRect/>
          </a:stretch>
        </p:blipFill>
        <p:spPr>
          <a:xfrm rot="-2700000">
            <a:off x="8588396" y="2598917"/>
            <a:ext cx="291483" cy="174890"/>
          </a:xfrm>
          <a:prstGeom prst="rect">
            <a:avLst/>
          </a:prstGeom>
          <a:noFill/>
          <a:ln>
            <a:noFill/>
          </a:ln>
        </p:spPr>
      </p:pic>
      <p:pic>
        <p:nvPicPr>
          <p:cNvPr id="2746" name="Google Shape;2746;p207"/>
          <p:cNvPicPr preferRelativeResize="0"/>
          <p:nvPr/>
        </p:nvPicPr>
        <p:blipFill>
          <a:blip r:embed="rId8">
            <a:alphaModFix/>
          </a:blip>
          <a:stretch>
            <a:fillRect/>
          </a:stretch>
        </p:blipFill>
        <p:spPr>
          <a:xfrm>
            <a:off x="8567715" y="2221775"/>
            <a:ext cx="323675" cy="214434"/>
          </a:xfrm>
          <a:prstGeom prst="rect">
            <a:avLst/>
          </a:prstGeom>
          <a:noFill/>
          <a:ln>
            <a:noFill/>
          </a:ln>
        </p:spPr>
      </p:pic>
      <p:pic>
        <p:nvPicPr>
          <p:cNvPr id="2747" name="Google Shape;2747;p207"/>
          <p:cNvPicPr preferRelativeResize="0"/>
          <p:nvPr/>
        </p:nvPicPr>
        <p:blipFill>
          <a:blip r:embed="rId9">
            <a:alphaModFix/>
          </a:blip>
          <a:stretch>
            <a:fillRect/>
          </a:stretch>
        </p:blipFill>
        <p:spPr>
          <a:xfrm rot="-2131762">
            <a:off x="2038499" y="1759272"/>
            <a:ext cx="1146079" cy="2913885"/>
          </a:xfrm>
          <a:prstGeom prst="rect">
            <a:avLst/>
          </a:prstGeom>
          <a:noFill/>
          <a:ln>
            <a:noFill/>
          </a:ln>
        </p:spPr>
      </p:pic>
      <p:sp>
        <p:nvSpPr>
          <p:cNvPr id="2748" name="Google Shape;2748;p207"/>
          <p:cNvSpPr txBox="1"/>
          <p:nvPr/>
        </p:nvSpPr>
        <p:spPr>
          <a:xfrm>
            <a:off x="3596200" y="477200"/>
            <a:ext cx="4519200" cy="144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chemeClr val="dk1"/>
                </a:solidFill>
              </a:rPr>
              <a:t>By “</a:t>
            </a:r>
            <a:r>
              <a:rPr lang="en" sz="1700" b="1">
                <a:solidFill>
                  <a:schemeClr val="dk1"/>
                </a:solidFill>
              </a:rPr>
              <a:t>downstream</a:t>
            </a:r>
            <a:r>
              <a:rPr lang="en" sz="1700">
                <a:solidFill>
                  <a:schemeClr val="dk1"/>
                </a:solidFill>
              </a:rPr>
              <a:t>” we’re not referring to cascade inside the cell...</a:t>
            </a:r>
            <a:endParaRPr sz="1700">
              <a:solidFill>
                <a:schemeClr val="dk1"/>
              </a:solidFill>
            </a:endParaRPr>
          </a:p>
          <a:p>
            <a:pPr marL="0" lvl="0" indent="0" algn="l" rtl="0">
              <a:spcBef>
                <a:spcPts val="0"/>
              </a:spcBef>
              <a:spcAft>
                <a:spcPts val="0"/>
              </a:spcAft>
              <a:buNone/>
            </a:pPr>
            <a:endParaRPr sz="1700">
              <a:solidFill>
                <a:schemeClr val="dk1"/>
              </a:solidFill>
            </a:endParaRPr>
          </a:p>
          <a:p>
            <a:pPr marL="0" lvl="0" indent="0" algn="l" rtl="0">
              <a:spcBef>
                <a:spcPts val="0"/>
              </a:spcBef>
              <a:spcAft>
                <a:spcPts val="0"/>
              </a:spcAft>
              <a:buNone/>
            </a:pPr>
            <a:r>
              <a:rPr lang="en" sz="1700">
                <a:solidFill>
                  <a:schemeClr val="dk1"/>
                </a:solidFill>
              </a:rPr>
              <a:t>now we’re talking neural circuits</a:t>
            </a:r>
            <a:endParaRPr sz="1700">
              <a:solidFill>
                <a:schemeClr val="dk1"/>
              </a:solidFill>
            </a:endParaRPr>
          </a:p>
          <a:p>
            <a:pPr marL="0" lvl="0" indent="0" algn="l" rtl="0">
              <a:spcBef>
                <a:spcPts val="0"/>
              </a:spcBef>
              <a:spcAft>
                <a:spcPts val="0"/>
              </a:spcAft>
              <a:buNone/>
            </a:pPr>
            <a:endParaRPr b="1"/>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2752"/>
        <p:cNvGrpSpPr/>
        <p:nvPr/>
      </p:nvGrpSpPr>
      <p:grpSpPr>
        <a:xfrm>
          <a:off x="0" y="0"/>
          <a:ext cx="0" cy="0"/>
          <a:chOff x="0" y="0"/>
          <a:chExt cx="0" cy="0"/>
        </a:xfrm>
      </p:grpSpPr>
      <p:sp>
        <p:nvSpPr>
          <p:cNvPr id="2753" name="Google Shape;2753;p208"/>
          <p:cNvSpPr txBox="1"/>
          <p:nvPr/>
        </p:nvSpPr>
        <p:spPr>
          <a:xfrm>
            <a:off x="300600" y="36975"/>
            <a:ext cx="85656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400" b="1"/>
              <a:t>5HT</a:t>
            </a:r>
            <a:r>
              <a:rPr lang="en" sz="4400" b="1" u="sng">
                <a:solidFill>
                  <a:srgbClr val="FF0000"/>
                </a:solidFill>
              </a:rPr>
              <a:t>1A</a:t>
            </a:r>
            <a:endParaRPr sz="4400" b="1"/>
          </a:p>
        </p:txBody>
      </p:sp>
      <p:pic>
        <p:nvPicPr>
          <p:cNvPr id="2754" name="Google Shape;2754;p208"/>
          <p:cNvPicPr preferRelativeResize="0"/>
          <p:nvPr/>
        </p:nvPicPr>
        <p:blipFill>
          <a:blip r:embed="rId3">
            <a:alphaModFix/>
          </a:blip>
          <a:stretch>
            <a:fillRect/>
          </a:stretch>
        </p:blipFill>
        <p:spPr>
          <a:xfrm>
            <a:off x="358502" y="4488800"/>
            <a:ext cx="1104900" cy="542925"/>
          </a:xfrm>
          <a:prstGeom prst="rect">
            <a:avLst/>
          </a:prstGeom>
          <a:noFill/>
          <a:ln>
            <a:noFill/>
          </a:ln>
        </p:spPr>
      </p:pic>
      <p:pic>
        <p:nvPicPr>
          <p:cNvPr id="2755" name="Google Shape;2755;p208"/>
          <p:cNvPicPr preferRelativeResize="0"/>
          <p:nvPr/>
        </p:nvPicPr>
        <p:blipFill rotWithShape="1">
          <a:blip r:embed="rId4">
            <a:alphaModFix/>
          </a:blip>
          <a:srcRect l="73679" r="15739"/>
          <a:stretch/>
        </p:blipFill>
        <p:spPr>
          <a:xfrm>
            <a:off x="6445148" y="477200"/>
            <a:ext cx="925624" cy="4587276"/>
          </a:xfrm>
          <a:prstGeom prst="rect">
            <a:avLst/>
          </a:prstGeom>
          <a:noFill/>
          <a:ln>
            <a:noFill/>
          </a:ln>
        </p:spPr>
      </p:pic>
      <p:sp>
        <p:nvSpPr>
          <p:cNvPr id="2756" name="Google Shape;2756;p208"/>
          <p:cNvSpPr/>
          <p:nvPr/>
        </p:nvSpPr>
        <p:spPr>
          <a:xfrm>
            <a:off x="6500300" y="4155075"/>
            <a:ext cx="605100" cy="265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57" name="Google Shape;2757;p208"/>
          <p:cNvPicPr preferRelativeResize="0"/>
          <p:nvPr/>
        </p:nvPicPr>
        <p:blipFill>
          <a:blip r:embed="rId5">
            <a:alphaModFix/>
          </a:blip>
          <a:stretch>
            <a:fillRect/>
          </a:stretch>
        </p:blipFill>
        <p:spPr>
          <a:xfrm>
            <a:off x="1104775" y="3955400"/>
            <a:ext cx="2925075" cy="1076325"/>
          </a:xfrm>
          <a:prstGeom prst="rect">
            <a:avLst/>
          </a:prstGeom>
          <a:noFill/>
          <a:ln>
            <a:noFill/>
          </a:ln>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2761"/>
        <p:cNvGrpSpPr/>
        <p:nvPr/>
      </p:nvGrpSpPr>
      <p:grpSpPr>
        <a:xfrm>
          <a:off x="0" y="0"/>
          <a:ext cx="0" cy="0"/>
          <a:chOff x="0" y="0"/>
          <a:chExt cx="0" cy="0"/>
        </a:xfrm>
      </p:grpSpPr>
      <p:pic>
        <p:nvPicPr>
          <p:cNvPr id="2762" name="Google Shape;2762;p209"/>
          <p:cNvPicPr preferRelativeResize="0"/>
          <p:nvPr/>
        </p:nvPicPr>
        <p:blipFill>
          <a:blip r:embed="rId3">
            <a:alphaModFix/>
          </a:blip>
          <a:stretch>
            <a:fillRect/>
          </a:stretch>
        </p:blipFill>
        <p:spPr>
          <a:xfrm>
            <a:off x="358502" y="4488800"/>
            <a:ext cx="1104900" cy="542925"/>
          </a:xfrm>
          <a:prstGeom prst="rect">
            <a:avLst/>
          </a:prstGeom>
          <a:noFill/>
          <a:ln>
            <a:noFill/>
          </a:ln>
        </p:spPr>
      </p:pic>
      <p:pic>
        <p:nvPicPr>
          <p:cNvPr id="2763" name="Google Shape;2763;p209"/>
          <p:cNvPicPr preferRelativeResize="0"/>
          <p:nvPr/>
        </p:nvPicPr>
        <p:blipFill rotWithShape="1">
          <a:blip r:embed="rId4">
            <a:alphaModFix/>
          </a:blip>
          <a:srcRect l="73679" r="15739"/>
          <a:stretch/>
        </p:blipFill>
        <p:spPr>
          <a:xfrm>
            <a:off x="6445148" y="477200"/>
            <a:ext cx="925624" cy="4587276"/>
          </a:xfrm>
          <a:prstGeom prst="rect">
            <a:avLst/>
          </a:prstGeom>
          <a:noFill/>
          <a:ln>
            <a:noFill/>
          </a:ln>
        </p:spPr>
      </p:pic>
      <p:sp>
        <p:nvSpPr>
          <p:cNvPr id="2764" name="Google Shape;2764;p209"/>
          <p:cNvSpPr/>
          <p:nvPr/>
        </p:nvSpPr>
        <p:spPr>
          <a:xfrm>
            <a:off x="6500300" y="4155075"/>
            <a:ext cx="605100" cy="265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65" name="Google Shape;2765;p209"/>
          <p:cNvPicPr preferRelativeResize="0"/>
          <p:nvPr/>
        </p:nvPicPr>
        <p:blipFill>
          <a:blip r:embed="rId5">
            <a:alphaModFix/>
          </a:blip>
          <a:stretch>
            <a:fillRect/>
          </a:stretch>
        </p:blipFill>
        <p:spPr>
          <a:xfrm>
            <a:off x="1104775" y="3955400"/>
            <a:ext cx="2925075" cy="1076325"/>
          </a:xfrm>
          <a:prstGeom prst="rect">
            <a:avLst/>
          </a:prstGeom>
          <a:noFill/>
          <a:ln>
            <a:noFill/>
          </a:ln>
        </p:spPr>
      </p:pic>
      <p:sp>
        <p:nvSpPr>
          <p:cNvPr id="2766" name="Google Shape;2766;p209"/>
          <p:cNvSpPr txBox="1"/>
          <p:nvPr/>
        </p:nvSpPr>
        <p:spPr>
          <a:xfrm>
            <a:off x="300600" y="36975"/>
            <a:ext cx="856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5HT</a:t>
            </a:r>
            <a:r>
              <a:rPr lang="en" b="1" u="sng">
                <a:solidFill>
                  <a:srgbClr val="FF0000"/>
                </a:solidFill>
              </a:rPr>
              <a:t>1A</a:t>
            </a:r>
            <a:r>
              <a:rPr lang="en" b="1"/>
              <a:t> Stimulation Increases Release of      </a:t>
            </a:r>
            <a:endParaRPr sz="1600" b="1"/>
          </a:p>
        </p:txBody>
      </p:sp>
      <p:pic>
        <p:nvPicPr>
          <p:cNvPr id="2767" name="Google Shape;2767;p209"/>
          <p:cNvPicPr preferRelativeResize="0"/>
          <p:nvPr/>
        </p:nvPicPr>
        <p:blipFill>
          <a:blip r:embed="rId6">
            <a:alphaModFix/>
          </a:blip>
          <a:stretch>
            <a:fillRect/>
          </a:stretch>
        </p:blipFill>
        <p:spPr>
          <a:xfrm>
            <a:off x="3907775" y="128304"/>
            <a:ext cx="240350" cy="217550"/>
          </a:xfrm>
          <a:prstGeom prst="rect">
            <a:avLst/>
          </a:prstGeom>
          <a:noFill/>
          <a:ln>
            <a:noFill/>
          </a:ln>
        </p:spPr>
      </p:pic>
      <p:pic>
        <p:nvPicPr>
          <p:cNvPr id="2768" name="Google Shape;2768;p209"/>
          <p:cNvPicPr preferRelativeResize="0"/>
          <p:nvPr/>
        </p:nvPicPr>
        <p:blipFill>
          <a:blip r:embed="rId7">
            <a:alphaModFix/>
          </a:blip>
          <a:stretch>
            <a:fillRect/>
          </a:stretch>
        </p:blipFill>
        <p:spPr>
          <a:xfrm>
            <a:off x="5646700" y="83449"/>
            <a:ext cx="185425" cy="307276"/>
          </a:xfrm>
          <a:prstGeom prst="rect">
            <a:avLst/>
          </a:prstGeom>
          <a:noFill/>
          <a:ln>
            <a:noFill/>
          </a:ln>
        </p:spPr>
      </p:pic>
      <p:pic>
        <p:nvPicPr>
          <p:cNvPr id="2769" name="Google Shape;2769;p209"/>
          <p:cNvPicPr preferRelativeResize="0"/>
          <p:nvPr/>
        </p:nvPicPr>
        <p:blipFill>
          <a:blip r:embed="rId8">
            <a:alphaModFix/>
          </a:blip>
          <a:stretch>
            <a:fillRect/>
          </a:stretch>
        </p:blipFill>
        <p:spPr>
          <a:xfrm rot="-2700000">
            <a:off x="7270262" y="149630"/>
            <a:ext cx="291483" cy="174890"/>
          </a:xfrm>
          <a:prstGeom prst="rect">
            <a:avLst/>
          </a:prstGeom>
          <a:noFill/>
          <a:ln>
            <a:noFill/>
          </a:ln>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2773"/>
        <p:cNvGrpSpPr/>
        <p:nvPr/>
      </p:nvGrpSpPr>
      <p:grpSpPr>
        <a:xfrm>
          <a:off x="0" y="0"/>
          <a:ext cx="0" cy="0"/>
          <a:chOff x="0" y="0"/>
          <a:chExt cx="0" cy="0"/>
        </a:xfrm>
      </p:grpSpPr>
      <p:pic>
        <p:nvPicPr>
          <p:cNvPr id="2774" name="Google Shape;2774;p210"/>
          <p:cNvPicPr preferRelativeResize="0"/>
          <p:nvPr/>
        </p:nvPicPr>
        <p:blipFill>
          <a:blip r:embed="rId3">
            <a:alphaModFix/>
          </a:blip>
          <a:stretch>
            <a:fillRect/>
          </a:stretch>
        </p:blipFill>
        <p:spPr>
          <a:xfrm>
            <a:off x="358502" y="4488800"/>
            <a:ext cx="1104900" cy="542925"/>
          </a:xfrm>
          <a:prstGeom prst="rect">
            <a:avLst/>
          </a:prstGeom>
          <a:noFill/>
          <a:ln>
            <a:noFill/>
          </a:ln>
        </p:spPr>
      </p:pic>
      <p:pic>
        <p:nvPicPr>
          <p:cNvPr id="2775" name="Google Shape;2775;p210"/>
          <p:cNvPicPr preferRelativeResize="0"/>
          <p:nvPr/>
        </p:nvPicPr>
        <p:blipFill rotWithShape="1">
          <a:blip r:embed="rId4">
            <a:alphaModFix/>
          </a:blip>
          <a:srcRect l="73679" r="15739"/>
          <a:stretch/>
        </p:blipFill>
        <p:spPr>
          <a:xfrm>
            <a:off x="6445148" y="477200"/>
            <a:ext cx="925624" cy="4587276"/>
          </a:xfrm>
          <a:prstGeom prst="rect">
            <a:avLst/>
          </a:prstGeom>
          <a:noFill/>
          <a:ln>
            <a:noFill/>
          </a:ln>
        </p:spPr>
      </p:pic>
      <p:sp>
        <p:nvSpPr>
          <p:cNvPr id="2776" name="Google Shape;2776;p210"/>
          <p:cNvSpPr/>
          <p:nvPr/>
        </p:nvSpPr>
        <p:spPr>
          <a:xfrm>
            <a:off x="6500300" y="4155075"/>
            <a:ext cx="605100" cy="265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77" name="Google Shape;2777;p210"/>
          <p:cNvPicPr preferRelativeResize="0"/>
          <p:nvPr/>
        </p:nvPicPr>
        <p:blipFill>
          <a:blip r:embed="rId5">
            <a:alphaModFix/>
          </a:blip>
          <a:stretch>
            <a:fillRect/>
          </a:stretch>
        </p:blipFill>
        <p:spPr>
          <a:xfrm>
            <a:off x="1104775" y="3955400"/>
            <a:ext cx="2925075" cy="1076325"/>
          </a:xfrm>
          <a:prstGeom prst="rect">
            <a:avLst/>
          </a:prstGeom>
          <a:noFill/>
          <a:ln>
            <a:noFill/>
          </a:ln>
        </p:spPr>
      </p:pic>
      <p:sp>
        <p:nvSpPr>
          <p:cNvPr id="2778" name="Google Shape;2778;p210"/>
          <p:cNvSpPr txBox="1"/>
          <p:nvPr/>
        </p:nvSpPr>
        <p:spPr>
          <a:xfrm>
            <a:off x="300600" y="36975"/>
            <a:ext cx="856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5HT</a:t>
            </a:r>
            <a:r>
              <a:rPr lang="en" b="1" u="sng">
                <a:solidFill>
                  <a:srgbClr val="FF0000"/>
                </a:solidFill>
              </a:rPr>
              <a:t>1A</a:t>
            </a:r>
            <a:r>
              <a:rPr lang="en" b="1"/>
              <a:t> Stimulation Increases Release of        Norepinephrine     </a:t>
            </a:r>
            <a:endParaRPr sz="1600" b="1"/>
          </a:p>
        </p:txBody>
      </p:sp>
      <p:sp>
        <p:nvSpPr>
          <p:cNvPr id="2779" name="Google Shape;2779;p210"/>
          <p:cNvSpPr/>
          <p:nvPr/>
        </p:nvSpPr>
        <p:spPr>
          <a:xfrm>
            <a:off x="3830875" y="36975"/>
            <a:ext cx="17244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80" name="Google Shape;2780;p210"/>
          <p:cNvPicPr preferRelativeResize="0"/>
          <p:nvPr/>
        </p:nvPicPr>
        <p:blipFill>
          <a:blip r:embed="rId6">
            <a:alphaModFix/>
          </a:blip>
          <a:stretch>
            <a:fillRect/>
          </a:stretch>
        </p:blipFill>
        <p:spPr>
          <a:xfrm>
            <a:off x="3907775" y="128304"/>
            <a:ext cx="240350" cy="217550"/>
          </a:xfrm>
          <a:prstGeom prst="rect">
            <a:avLst/>
          </a:prstGeom>
          <a:noFill/>
          <a:ln>
            <a:noFill/>
          </a:ln>
        </p:spPr>
      </p:pic>
      <p:pic>
        <p:nvPicPr>
          <p:cNvPr id="2781" name="Google Shape;2781;p210"/>
          <p:cNvPicPr preferRelativeResize="0"/>
          <p:nvPr/>
        </p:nvPicPr>
        <p:blipFill>
          <a:blip r:embed="rId7">
            <a:alphaModFix/>
          </a:blip>
          <a:stretch>
            <a:fillRect/>
          </a:stretch>
        </p:blipFill>
        <p:spPr>
          <a:xfrm>
            <a:off x="5646700" y="83449"/>
            <a:ext cx="185425" cy="307276"/>
          </a:xfrm>
          <a:prstGeom prst="rect">
            <a:avLst/>
          </a:prstGeom>
          <a:noFill/>
          <a:ln>
            <a:noFill/>
          </a:ln>
        </p:spPr>
      </p:pic>
      <p:pic>
        <p:nvPicPr>
          <p:cNvPr id="2782" name="Google Shape;2782;p210"/>
          <p:cNvPicPr preferRelativeResize="0"/>
          <p:nvPr/>
        </p:nvPicPr>
        <p:blipFill>
          <a:blip r:embed="rId8">
            <a:alphaModFix/>
          </a:blip>
          <a:stretch>
            <a:fillRect/>
          </a:stretch>
        </p:blipFill>
        <p:spPr>
          <a:xfrm rot="-2700000">
            <a:off x="7270262" y="149630"/>
            <a:ext cx="291483" cy="17489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193175" y="626425"/>
            <a:ext cx="2875800" cy="106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solidFill>
                  <a:schemeClr val="dk1"/>
                </a:solidFill>
              </a:rPr>
              <a:t>Neurotransmission </a:t>
            </a:r>
            <a:endParaRPr sz="1900" b="1">
              <a:solidFill>
                <a:schemeClr val="dk1"/>
              </a:solidFill>
            </a:endParaRPr>
          </a:p>
          <a:p>
            <a:pPr marL="0" lvl="0" indent="0" algn="l" rtl="0">
              <a:spcBef>
                <a:spcPts val="0"/>
              </a:spcBef>
              <a:spcAft>
                <a:spcPts val="0"/>
              </a:spcAft>
              <a:buNone/>
            </a:pPr>
            <a:r>
              <a:rPr lang="en" sz="1900" b="1">
                <a:solidFill>
                  <a:schemeClr val="dk1"/>
                </a:solidFill>
              </a:rPr>
              <a:t>is the foundation of psychopharmacology.</a:t>
            </a:r>
            <a:endParaRPr sz="2100" b="1"/>
          </a:p>
        </p:txBody>
      </p:sp>
      <p:pic>
        <p:nvPicPr>
          <p:cNvPr id="55" name="Google Shape;55;p13"/>
          <p:cNvPicPr preferRelativeResize="0"/>
          <p:nvPr/>
        </p:nvPicPr>
        <p:blipFill rotWithShape="1">
          <a:blip r:embed="rId3">
            <a:alphaModFix/>
          </a:blip>
          <a:srcRect t="3669" b="78532"/>
          <a:stretch/>
        </p:blipFill>
        <p:spPr>
          <a:xfrm>
            <a:off x="3038350" y="379200"/>
            <a:ext cx="3417875" cy="842300"/>
          </a:xfrm>
          <a:prstGeom prst="rect">
            <a:avLst/>
          </a:prstGeom>
          <a:noFill/>
          <a:ln>
            <a:noFill/>
          </a:ln>
        </p:spPr>
      </p:pic>
      <p:sp>
        <p:nvSpPr>
          <p:cNvPr id="56" name="Google Shape;56;p13"/>
          <p:cNvSpPr txBox="1"/>
          <p:nvPr/>
        </p:nvSpPr>
        <p:spPr>
          <a:xfrm>
            <a:off x="6536750" y="3474425"/>
            <a:ext cx="1820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Enzyme</a:t>
            </a:r>
            <a:endParaRPr sz="1200"/>
          </a:p>
        </p:txBody>
      </p:sp>
      <p:pic>
        <p:nvPicPr>
          <p:cNvPr id="57" name="Google Shape;57;p13"/>
          <p:cNvPicPr preferRelativeResize="0"/>
          <p:nvPr/>
        </p:nvPicPr>
        <p:blipFill>
          <a:blip r:embed="rId4">
            <a:alphaModFix/>
          </a:blip>
          <a:stretch>
            <a:fillRect/>
          </a:stretch>
        </p:blipFill>
        <p:spPr>
          <a:xfrm>
            <a:off x="2785650" y="3577425"/>
            <a:ext cx="2205925" cy="1485900"/>
          </a:xfrm>
          <a:prstGeom prst="rect">
            <a:avLst/>
          </a:prstGeom>
          <a:noFill/>
          <a:ln>
            <a:noFill/>
          </a:ln>
        </p:spPr>
      </p:pic>
      <p:pic>
        <p:nvPicPr>
          <p:cNvPr id="58" name="Google Shape;58;p13"/>
          <p:cNvPicPr preferRelativeResize="0"/>
          <p:nvPr/>
        </p:nvPicPr>
        <p:blipFill>
          <a:blip r:embed="rId4">
            <a:alphaModFix/>
          </a:blip>
          <a:stretch>
            <a:fillRect/>
          </a:stretch>
        </p:blipFill>
        <p:spPr>
          <a:xfrm>
            <a:off x="5441075" y="3035325"/>
            <a:ext cx="2205925" cy="1485900"/>
          </a:xfrm>
          <a:prstGeom prst="rect">
            <a:avLst/>
          </a:prstGeom>
          <a:noFill/>
          <a:ln>
            <a:noFill/>
          </a:ln>
        </p:spPr>
      </p:pic>
      <p:sp>
        <p:nvSpPr>
          <p:cNvPr id="59" name="Google Shape;59;p13"/>
          <p:cNvSpPr/>
          <p:nvPr/>
        </p:nvSpPr>
        <p:spPr>
          <a:xfrm>
            <a:off x="193175" y="626425"/>
            <a:ext cx="2495400" cy="3693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3"/>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grpSp>
        <p:nvGrpSpPr>
          <p:cNvPr id="264" name="Google Shape;264;p31"/>
          <p:cNvGrpSpPr/>
          <p:nvPr/>
        </p:nvGrpSpPr>
        <p:grpSpPr>
          <a:xfrm>
            <a:off x="2692355" y="2241632"/>
            <a:ext cx="5846746" cy="2371588"/>
            <a:chOff x="2899875" y="2497075"/>
            <a:chExt cx="4135776" cy="1677575"/>
          </a:xfrm>
        </p:grpSpPr>
        <p:pic>
          <p:nvPicPr>
            <p:cNvPr id="265" name="Google Shape;265;p31"/>
            <p:cNvPicPr preferRelativeResize="0"/>
            <p:nvPr/>
          </p:nvPicPr>
          <p:blipFill rotWithShape="1">
            <a:blip r:embed="rId3">
              <a:alphaModFix/>
            </a:blip>
            <a:srcRect l="9796" t="23938" b="-7"/>
            <a:stretch/>
          </p:blipFill>
          <p:spPr>
            <a:xfrm>
              <a:off x="3219725" y="2625850"/>
              <a:ext cx="3815926" cy="1548800"/>
            </a:xfrm>
            <a:prstGeom prst="rect">
              <a:avLst/>
            </a:prstGeom>
            <a:noFill/>
            <a:ln>
              <a:noFill/>
            </a:ln>
          </p:spPr>
        </p:pic>
        <p:pic>
          <p:nvPicPr>
            <p:cNvPr id="266" name="Google Shape;266;p31"/>
            <p:cNvPicPr preferRelativeResize="0"/>
            <p:nvPr/>
          </p:nvPicPr>
          <p:blipFill>
            <a:blip r:embed="rId4">
              <a:alphaModFix/>
            </a:blip>
            <a:stretch>
              <a:fillRect/>
            </a:stretch>
          </p:blipFill>
          <p:spPr>
            <a:xfrm>
              <a:off x="2899875" y="2497075"/>
              <a:ext cx="1131100" cy="442000"/>
            </a:xfrm>
            <a:prstGeom prst="rect">
              <a:avLst/>
            </a:prstGeom>
            <a:noFill/>
            <a:ln>
              <a:noFill/>
            </a:ln>
          </p:spPr>
        </p:pic>
      </p:grpSp>
      <p:sp>
        <p:nvSpPr>
          <p:cNvPr id="267" name="Google Shape;267;p31"/>
          <p:cNvSpPr txBox="1"/>
          <p:nvPr/>
        </p:nvSpPr>
        <p:spPr>
          <a:xfrm>
            <a:off x="193175" y="93025"/>
            <a:ext cx="83460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2nd messenger activates 3rd messenger</a:t>
            </a:r>
            <a:endParaRPr sz="1900" b="1"/>
          </a:p>
        </p:txBody>
      </p:sp>
      <p:sp>
        <p:nvSpPr>
          <p:cNvPr id="268" name="Google Shape;268;p31"/>
          <p:cNvSpPr txBox="1"/>
          <p:nvPr/>
        </p:nvSpPr>
        <p:spPr>
          <a:xfrm>
            <a:off x="3529916" y="1957600"/>
            <a:ext cx="74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cAMP</a:t>
            </a:r>
            <a:endParaRPr/>
          </a:p>
        </p:txBody>
      </p:sp>
      <p:grpSp>
        <p:nvGrpSpPr>
          <p:cNvPr id="269" name="Google Shape;269;p31"/>
          <p:cNvGrpSpPr/>
          <p:nvPr/>
        </p:nvGrpSpPr>
        <p:grpSpPr>
          <a:xfrm>
            <a:off x="321950" y="756400"/>
            <a:ext cx="3713428" cy="1859779"/>
            <a:chOff x="321950" y="604000"/>
            <a:chExt cx="3713428" cy="1859779"/>
          </a:xfrm>
        </p:grpSpPr>
        <p:pic>
          <p:nvPicPr>
            <p:cNvPr id="270" name="Google Shape;270;p31"/>
            <p:cNvPicPr preferRelativeResize="0"/>
            <p:nvPr/>
          </p:nvPicPr>
          <p:blipFill rotWithShape="1">
            <a:blip r:embed="rId5">
              <a:alphaModFix/>
            </a:blip>
            <a:srcRect b="6112"/>
            <a:stretch/>
          </p:blipFill>
          <p:spPr>
            <a:xfrm>
              <a:off x="321950" y="604000"/>
              <a:ext cx="3634723" cy="1693201"/>
            </a:xfrm>
            <a:prstGeom prst="rect">
              <a:avLst/>
            </a:prstGeom>
            <a:noFill/>
            <a:ln>
              <a:noFill/>
            </a:ln>
          </p:spPr>
        </p:pic>
        <p:pic>
          <p:nvPicPr>
            <p:cNvPr id="271" name="Google Shape;271;p31"/>
            <p:cNvPicPr preferRelativeResize="0"/>
            <p:nvPr/>
          </p:nvPicPr>
          <p:blipFill>
            <a:blip r:embed="rId4">
              <a:alphaModFix/>
            </a:blip>
            <a:stretch>
              <a:fillRect/>
            </a:stretch>
          </p:blipFill>
          <p:spPr>
            <a:xfrm>
              <a:off x="3374228" y="2205404"/>
              <a:ext cx="661150" cy="258375"/>
            </a:xfrm>
            <a:prstGeom prst="rect">
              <a:avLst/>
            </a:prstGeom>
            <a:noFill/>
            <a:ln>
              <a:noFill/>
            </a:ln>
          </p:spPr>
        </p:pic>
      </p:grpSp>
      <p:cxnSp>
        <p:nvCxnSpPr>
          <p:cNvPr id="272" name="Google Shape;272;p31"/>
          <p:cNvCxnSpPr/>
          <p:nvPr/>
        </p:nvCxnSpPr>
        <p:spPr>
          <a:xfrm>
            <a:off x="3563175" y="2357800"/>
            <a:ext cx="1566900" cy="356100"/>
          </a:xfrm>
          <a:prstGeom prst="straightConnector1">
            <a:avLst/>
          </a:prstGeom>
          <a:noFill/>
          <a:ln w="9525" cap="flat" cmpd="sng">
            <a:solidFill>
              <a:schemeClr val="dk2"/>
            </a:solidFill>
            <a:prstDash val="solid"/>
            <a:round/>
            <a:headEnd type="none" w="med" len="med"/>
            <a:tailEnd type="triangle" w="med" len="med"/>
          </a:ln>
        </p:spPr>
      </p:cxnSp>
      <p:sp>
        <p:nvSpPr>
          <p:cNvPr id="273" name="Google Shape;273;p31"/>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
        <p:nvSpPr>
          <p:cNvPr id="274" name="Google Shape;274;p31"/>
          <p:cNvSpPr/>
          <p:nvPr/>
        </p:nvSpPr>
        <p:spPr>
          <a:xfrm>
            <a:off x="6649125" y="2995950"/>
            <a:ext cx="1890000" cy="11571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2786"/>
        <p:cNvGrpSpPr/>
        <p:nvPr/>
      </p:nvGrpSpPr>
      <p:grpSpPr>
        <a:xfrm>
          <a:off x="0" y="0"/>
          <a:ext cx="0" cy="0"/>
          <a:chOff x="0" y="0"/>
          <a:chExt cx="0" cy="0"/>
        </a:xfrm>
      </p:grpSpPr>
      <p:pic>
        <p:nvPicPr>
          <p:cNvPr id="2787" name="Google Shape;2787;p211"/>
          <p:cNvPicPr preferRelativeResize="0"/>
          <p:nvPr/>
        </p:nvPicPr>
        <p:blipFill>
          <a:blip r:embed="rId3">
            <a:alphaModFix/>
          </a:blip>
          <a:stretch>
            <a:fillRect/>
          </a:stretch>
        </p:blipFill>
        <p:spPr>
          <a:xfrm>
            <a:off x="358502" y="4488800"/>
            <a:ext cx="1104900" cy="542925"/>
          </a:xfrm>
          <a:prstGeom prst="rect">
            <a:avLst/>
          </a:prstGeom>
          <a:noFill/>
          <a:ln>
            <a:noFill/>
          </a:ln>
        </p:spPr>
      </p:pic>
      <p:pic>
        <p:nvPicPr>
          <p:cNvPr id="2788" name="Google Shape;2788;p211"/>
          <p:cNvPicPr preferRelativeResize="0"/>
          <p:nvPr/>
        </p:nvPicPr>
        <p:blipFill rotWithShape="1">
          <a:blip r:embed="rId4">
            <a:alphaModFix/>
          </a:blip>
          <a:srcRect l="73679" r="15739"/>
          <a:stretch/>
        </p:blipFill>
        <p:spPr>
          <a:xfrm>
            <a:off x="6445148" y="477200"/>
            <a:ext cx="925624" cy="4587276"/>
          </a:xfrm>
          <a:prstGeom prst="rect">
            <a:avLst/>
          </a:prstGeom>
          <a:noFill/>
          <a:ln>
            <a:noFill/>
          </a:ln>
        </p:spPr>
      </p:pic>
      <p:sp>
        <p:nvSpPr>
          <p:cNvPr id="2789" name="Google Shape;2789;p211"/>
          <p:cNvSpPr/>
          <p:nvPr/>
        </p:nvSpPr>
        <p:spPr>
          <a:xfrm>
            <a:off x="6500300" y="4155075"/>
            <a:ext cx="605100" cy="265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90" name="Google Shape;2790;p211"/>
          <p:cNvPicPr preferRelativeResize="0"/>
          <p:nvPr/>
        </p:nvPicPr>
        <p:blipFill>
          <a:blip r:embed="rId5">
            <a:alphaModFix/>
          </a:blip>
          <a:stretch>
            <a:fillRect/>
          </a:stretch>
        </p:blipFill>
        <p:spPr>
          <a:xfrm>
            <a:off x="1104775" y="3955400"/>
            <a:ext cx="2925075" cy="1076325"/>
          </a:xfrm>
          <a:prstGeom prst="rect">
            <a:avLst/>
          </a:prstGeom>
          <a:noFill/>
          <a:ln>
            <a:noFill/>
          </a:ln>
        </p:spPr>
      </p:pic>
      <p:sp>
        <p:nvSpPr>
          <p:cNvPr id="2791" name="Google Shape;2791;p211"/>
          <p:cNvSpPr txBox="1"/>
          <p:nvPr/>
        </p:nvSpPr>
        <p:spPr>
          <a:xfrm>
            <a:off x="300600" y="36975"/>
            <a:ext cx="856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5HT</a:t>
            </a:r>
            <a:r>
              <a:rPr lang="en" b="1" u="sng">
                <a:solidFill>
                  <a:srgbClr val="FF0000"/>
                </a:solidFill>
              </a:rPr>
              <a:t>1A</a:t>
            </a:r>
            <a:r>
              <a:rPr lang="en" b="1"/>
              <a:t> Stimulation Increases Release of        Norepinephrine        Dopamine  </a:t>
            </a:r>
            <a:endParaRPr sz="1600" b="1"/>
          </a:p>
        </p:txBody>
      </p:sp>
      <p:sp>
        <p:nvSpPr>
          <p:cNvPr id="2792" name="Google Shape;2792;p211"/>
          <p:cNvSpPr/>
          <p:nvPr/>
        </p:nvSpPr>
        <p:spPr>
          <a:xfrm>
            <a:off x="3830875" y="36975"/>
            <a:ext cx="17244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211"/>
          <p:cNvSpPr/>
          <p:nvPr/>
        </p:nvSpPr>
        <p:spPr>
          <a:xfrm>
            <a:off x="5618225" y="36975"/>
            <a:ext cx="11889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94" name="Google Shape;2794;p211"/>
          <p:cNvPicPr preferRelativeResize="0"/>
          <p:nvPr/>
        </p:nvPicPr>
        <p:blipFill>
          <a:blip r:embed="rId6">
            <a:alphaModFix/>
          </a:blip>
          <a:stretch>
            <a:fillRect/>
          </a:stretch>
        </p:blipFill>
        <p:spPr>
          <a:xfrm>
            <a:off x="3907775" y="128304"/>
            <a:ext cx="240350" cy="217550"/>
          </a:xfrm>
          <a:prstGeom prst="rect">
            <a:avLst/>
          </a:prstGeom>
          <a:noFill/>
          <a:ln>
            <a:noFill/>
          </a:ln>
        </p:spPr>
      </p:pic>
      <p:pic>
        <p:nvPicPr>
          <p:cNvPr id="2795" name="Google Shape;2795;p211"/>
          <p:cNvPicPr preferRelativeResize="0"/>
          <p:nvPr/>
        </p:nvPicPr>
        <p:blipFill>
          <a:blip r:embed="rId7">
            <a:alphaModFix/>
          </a:blip>
          <a:stretch>
            <a:fillRect/>
          </a:stretch>
        </p:blipFill>
        <p:spPr>
          <a:xfrm>
            <a:off x="5646700" y="83449"/>
            <a:ext cx="185425" cy="307276"/>
          </a:xfrm>
          <a:prstGeom prst="rect">
            <a:avLst/>
          </a:prstGeom>
          <a:noFill/>
          <a:ln>
            <a:noFill/>
          </a:ln>
        </p:spPr>
      </p:pic>
      <p:pic>
        <p:nvPicPr>
          <p:cNvPr id="2796" name="Google Shape;2796;p211"/>
          <p:cNvPicPr preferRelativeResize="0"/>
          <p:nvPr/>
        </p:nvPicPr>
        <p:blipFill>
          <a:blip r:embed="rId8">
            <a:alphaModFix/>
          </a:blip>
          <a:stretch>
            <a:fillRect/>
          </a:stretch>
        </p:blipFill>
        <p:spPr>
          <a:xfrm rot="-2700000">
            <a:off x="7270262" y="149630"/>
            <a:ext cx="291483" cy="174890"/>
          </a:xfrm>
          <a:prstGeom prst="rect">
            <a:avLst/>
          </a:prstGeom>
          <a:noFill/>
          <a:ln>
            <a:noFill/>
          </a:ln>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2800"/>
        <p:cNvGrpSpPr/>
        <p:nvPr/>
      </p:nvGrpSpPr>
      <p:grpSpPr>
        <a:xfrm>
          <a:off x="0" y="0"/>
          <a:ext cx="0" cy="0"/>
          <a:chOff x="0" y="0"/>
          <a:chExt cx="0" cy="0"/>
        </a:xfrm>
      </p:grpSpPr>
      <p:pic>
        <p:nvPicPr>
          <p:cNvPr id="2801" name="Google Shape;2801;p212"/>
          <p:cNvPicPr preferRelativeResize="0"/>
          <p:nvPr/>
        </p:nvPicPr>
        <p:blipFill>
          <a:blip r:embed="rId3">
            <a:alphaModFix/>
          </a:blip>
          <a:stretch>
            <a:fillRect/>
          </a:stretch>
        </p:blipFill>
        <p:spPr>
          <a:xfrm>
            <a:off x="358502" y="4488800"/>
            <a:ext cx="1104900" cy="542925"/>
          </a:xfrm>
          <a:prstGeom prst="rect">
            <a:avLst/>
          </a:prstGeom>
          <a:noFill/>
          <a:ln>
            <a:noFill/>
          </a:ln>
        </p:spPr>
      </p:pic>
      <p:pic>
        <p:nvPicPr>
          <p:cNvPr id="2802" name="Google Shape;2802;p212"/>
          <p:cNvPicPr preferRelativeResize="0"/>
          <p:nvPr/>
        </p:nvPicPr>
        <p:blipFill rotWithShape="1">
          <a:blip r:embed="rId4">
            <a:alphaModFix/>
          </a:blip>
          <a:srcRect l="73679" r="15739"/>
          <a:stretch/>
        </p:blipFill>
        <p:spPr>
          <a:xfrm>
            <a:off x="6445148" y="477200"/>
            <a:ext cx="925624" cy="4587276"/>
          </a:xfrm>
          <a:prstGeom prst="rect">
            <a:avLst/>
          </a:prstGeom>
          <a:noFill/>
          <a:ln>
            <a:noFill/>
          </a:ln>
        </p:spPr>
      </p:pic>
      <p:sp>
        <p:nvSpPr>
          <p:cNvPr id="2803" name="Google Shape;2803;p212"/>
          <p:cNvSpPr/>
          <p:nvPr/>
        </p:nvSpPr>
        <p:spPr>
          <a:xfrm>
            <a:off x="6500300" y="4155075"/>
            <a:ext cx="605100" cy="265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04" name="Google Shape;2804;p212"/>
          <p:cNvPicPr preferRelativeResize="0"/>
          <p:nvPr/>
        </p:nvPicPr>
        <p:blipFill>
          <a:blip r:embed="rId5">
            <a:alphaModFix/>
          </a:blip>
          <a:stretch>
            <a:fillRect/>
          </a:stretch>
        </p:blipFill>
        <p:spPr>
          <a:xfrm>
            <a:off x="1104775" y="3955400"/>
            <a:ext cx="2925075" cy="1076325"/>
          </a:xfrm>
          <a:prstGeom prst="rect">
            <a:avLst/>
          </a:prstGeom>
          <a:noFill/>
          <a:ln>
            <a:noFill/>
          </a:ln>
        </p:spPr>
      </p:pic>
      <p:sp>
        <p:nvSpPr>
          <p:cNvPr id="2805" name="Google Shape;2805;p212"/>
          <p:cNvSpPr txBox="1"/>
          <p:nvPr/>
        </p:nvSpPr>
        <p:spPr>
          <a:xfrm>
            <a:off x="300600" y="36975"/>
            <a:ext cx="856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5HT</a:t>
            </a:r>
            <a:r>
              <a:rPr lang="en" b="1" u="sng">
                <a:solidFill>
                  <a:srgbClr val="FF0000"/>
                </a:solidFill>
              </a:rPr>
              <a:t>1A</a:t>
            </a:r>
            <a:r>
              <a:rPr lang="en" b="1"/>
              <a:t> Stimulation Increases Release of        Norepinephrine        Dopamine  and        Acetylcholine </a:t>
            </a:r>
            <a:endParaRPr sz="1600" b="1"/>
          </a:p>
        </p:txBody>
      </p:sp>
      <p:sp>
        <p:nvSpPr>
          <p:cNvPr id="2806" name="Google Shape;2806;p212"/>
          <p:cNvSpPr/>
          <p:nvPr/>
        </p:nvSpPr>
        <p:spPr>
          <a:xfrm>
            <a:off x="3830875" y="36975"/>
            <a:ext cx="17244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212"/>
          <p:cNvSpPr/>
          <p:nvPr/>
        </p:nvSpPr>
        <p:spPr>
          <a:xfrm>
            <a:off x="5618225" y="36975"/>
            <a:ext cx="11889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212"/>
          <p:cNvSpPr/>
          <p:nvPr/>
        </p:nvSpPr>
        <p:spPr>
          <a:xfrm>
            <a:off x="7218425" y="36975"/>
            <a:ext cx="15618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09" name="Google Shape;2809;p212"/>
          <p:cNvPicPr preferRelativeResize="0"/>
          <p:nvPr/>
        </p:nvPicPr>
        <p:blipFill>
          <a:blip r:embed="rId6">
            <a:alphaModFix/>
          </a:blip>
          <a:stretch>
            <a:fillRect/>
          </a:stretch>
        </p:blipFill>
        <p:spPr>
          <a:xfrm>
            <a:off x="3907775" y="128304"/>
            <a:ext cx="240350" cy="217550"/>
          </a:xfrm>
          <a:prstGeom prst="rect">
            <a:avLst/>
          </a:prstGeom>
          <a:noFill/>
          <a:ln>
            <a:noFill/>
          </a:ln>
        </p:spPr>
      </p:pic>
      <p:pic>
        <p:nvPicPr>
          <p:cNvPr id="2810" name="Google Shape;2810;p212"/>
          <p:cNvPicPr preferRelativeResize="0"/>
          <p:nvPr/>
        </p:nvPicPr>
        <p:blipFill>
          <a:blip r:embed="rId7">
            <a:alphaModFix/>
          </a:blip>
          <a:stretch>
            <a:fillRect/>
          </a:stretch>
        </p:blipFill>
        <p:spPr>
          <a:xfrm>
            <a:off x="5646700" y="83449"/>
            <a:ext cx="185425" cy="307276"/>
          </a:xfrm>
          <a:prstGeom prst="rect">
            <a:avLst/>
          </a:prstGeom>
          <a:noFill/>
          <a:ln>
            <a:noFill/>
          </a:ln>
        </p:spPr>
      </p:pic>
      <p:pic>
        <p:nvPicPr>
          <p:cNvPr id="2811" name="Google Shape;2811;p212"/>
          <p:cNvPicPr preferRelativeResize="0"/>
          <p:nvPr/>
        </p:nvPicPr>
        <p:blipFill>
          <a:blip r:embed="rId8">
            <a:alphaModFix/>
          </a:blip>
          <a:stretch>
            <a:fillRect/>
          </a:stretch>
        </p:blipFill>
        <p:spPr>
          <a:xfrm rot="-2700000">
            <a:off x="7270262" y="149630"/>
            <a:ext cx="291483" cy="174890"/>
          </a:xfrm>
          <a:prstGeom prst="rect">
            <a:avLst/>
          </a:prstGeom>
          <a:noFill/>
          <a:ln>
            <a:noFill/>
          </a:ln>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2815"/>
        <p:cNvGrpSpPr/>
        <p:nvPr/>
      </p:nvGrpSpPr>
      <p:grpSpPr>
        <a:xfrm>
          <a:off x="0" y="0"/>
          <a:ext cx="0" cy="0"/>
          <a:chOff x="0" y="0"/>
          <a:chExt cx="0" cy="0"/>
        </a:xfrm>
      </p:grpSpPr>
      <p:pic>
        <p:nvPicPr>
          <p:cNvPr id="2816" name="Google Shape;2816;p213"/>
          <p:cNvPicPr preferRelativeResize="0"/>
          <p:nvPr/>
        </p:nvPicPr>
        <p:blipFill rotWithShape="1">
          <a:blip r:embed="rId3">
            <a:alphaModFix/>
          </a:blip>
          <a:srcRect r="81969"/>
          <a:stretch/>
        </p:blipFill>
        <p:spPr>
          <a:xfrm>
            <a:off x="1194100" y="548525"/>
            <a:ext cx="925626" cy="4558800"/>
          </a:xfrm>
          <a:prstGeom prst="rect">
            <a:avLst/>
          </a:prstGeom>
          <a:noFill/>
          <a:ln>
            <a:noFill/>
          </a:ln>
        </p:spPr>
      </p:pic>
      <p:sp>
        <p:nvSpPr>
          <p:cNvPr id="2817" name="Google Shape;2817;p213"/>
          <p:cNvSpPr txBox="1"/>
          <p:nvPr/>
        </p:nvSpPr>
        <p:spPr>
          <a:xfrm>
            <a:off x="300600" y="36975"/>
            <a:ext cx="856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5HT</a:t>
            </a:r>
            <a:r>
              <a:rPr lang="en" b="1" u="sng">
                <a:solidFill>
                  <a:srgbClr val="FF0000"/>
                </a:solidFill>
              </a:rPr>
              <a:t>1A</a:t>
            </a:r>
            <a:endParaRPr sz="1600" b="1"/>
          </a:p>
        </p:txBody>
      </p:sp>
      <p:pic>
        <p:nvPicPr>
          <p:cNvPr id="2818" name="Google Shape;2818;p213"/>
          <p:cNvPicPr preferRelativeResize="0"/>
          <p:nvPr/>
        </p:nvPicPr>
        <p:blipFill>
          <a:blip r:embed="rId4">
            <a:alphaModFix/>
          </a:blip>
          <a:stretch>
            <a:fillRect/>
          </a:stretch>
        </p:blipFill>
        <p:spPr>
          <a:xfrm>
            <a:off x="358502" y="4488800"/>
            <a:ext cx="1104900" cy="542925"/>
          </a:xfrm>
          <a:prstGeom prst="rect">
            <a:avLst/>
          </a:prstGeom>
          <a:noFill/>
          <a:ln>
            <a:noFill/>
          </a:ln>
        </p:spPr>
      </p:pic>
      <p:grpSp>
        <p:nvGrpSpPr>
          <p:cNvPr id="2819" name="Google Shape;2819;p213"/>
          <p:cNvGrpSpPr/>
          <p:nvPr/>
        </p:nvGrpSpPr>
        <p:grpSpPr>
          <a:xfrm>
            <a:off x="78100" y="798150"/>
            <a:ext cx="1965778" cy="848200"/>
            <a:chOff x="78100" y="798150"/>
            <a:chExt cx="1965778" cy="848200"/>
          </a:xfrm>
        </p:grpSpPr>
        <p:pic>
          <p:nvPicPr>
            <p:cNvPr id="2820" name="Google Shape;2820;p213"/>
            <p:cNvPicPr preferRelativeResize="0"/>
            <p:nvPr/>
          </p:nvPicPr>
          <p:blipFill rotWithShape="1">
            <a:blip r:embed="rId5">
              <a:alphaModFix/>
            </a:blip>
            <a:srcRect r="10370" b="28057"/>
            <a:stretch/>
          </p:blipFill>
          <p:spPr>
            <a:xfrm flipH="1">
              <a:off x="78100" y="798150"/>
              <a:ext cx="1385300" cy="848200"/>
            </a:xfrm>
            <a:prstGeom prst="rect">
              <a:avLst/>
            </a:prstGeom>
            <a:noFill/>
            <a:ln>
              <a:noFill/>
            </a:ln>
          </p:spPr>
        </p:pic>
        <p:pic>
          <p:nvPicPr>
            <p:cNvPr id="2821" name="Google Shape;2821;p213"/>
            <p:cNvPicPr preferRelativeResize="0"/>
            <p:nvPr/>
          </p:nvPicPr>
          <p:blipFill>
            <a:blip r:embed="rId6">
              <a:alphaModFix/>
            </a:blip>
            <a:stretch>
              <a:fillRect/>
            </a:stretch>
          </p:blipFill>
          <p:spPr>
            <a:xfrm rot="-5938659">
              <a:off x="1530169" y="1143679"/>
              <a:ext cx="142142" cy="256638"/>
            </a:xfrm>
            <a:prstGeom prst="rect">
              <a:avLst/>
            </a:prstGeom>
            <a:noFill/>
            <a:ln>
              <a:noFill/>
            </a:ln>
          </p:spPr>
        </p:pic>
        <p:pic>
          <p:nvPicPr>
            <p:cNvPr id="2822" name="Google Shape;2822;p213"/>
            <p:cNvPicPr preferRelativeResize="0"/>
            <p:nvPr/>
          </p:nvPicPr>
          <p:blipFill>
            <a:blip r:embed="rId6">
              <a:alphaModFix/>
            </a:blip>
            <a:stretch>
              <a:fillRect/>
            </a:stretch>
          </p:blipFill>
          <p:spPr>
            <a:xfrm rot="-5938659">
              <a:off x="1834969" y="1143679"/>
              <a:ext cx="142142" cy="256638"/>
            </a:xfrm>
            <a:prstGeom prst="rect">
              <a:avLst/>
            </a:prstGeom>
            <a:noFill/>
            <a:ln>
              <a:noFill/>
            </a:ln>
          </p:spPr>
        </p:pic>
      </p:grpSp>
      <p:pic>
        <p:nvPicPr>
          <p:cNvPr id="2823" name="Google Shape;2823;p213"/>
          <p:cNvPicPr preferRelativeResize="0"/>
          <p:nvPr/>
        </p:nvPicPr>
        <p:blipFill>
          <a:blip r:embed="rId7">
            <a:alphaModFix/>
          </a:blip>
          <a:stretch>
            <a:fillRect/>
          </a:stretch>
        </p:blipFill>
        <p:spPr>
          <a:xfrm>
            <a:off x="1104775" y="3955400"/>
            <a:ext cx="2925075" cy="1076325"/>
          </a:xfrm>
          <a:prstGeom prst="rect">
            <a:avLst/>
          </a:prstGeom>
          <a:noFill/>
          <a:ln>
            <a:noFill/>
          </a:ln>
        </p:spPr>
      </p:pic>
      <p:pic>
        <p:nvPicPr>
          <p:cNvPr id="2824" name="Google Shape;2824;p213"/>
          <p:cNvPicPr preferRelativeResize="0"/>
          <p:nvPr/>
        </p:nvPicPr>
        <p:blipFill>
          <a:blip r:embed="rId4">
            <a:alphaModFix/>
          </a:blip>
          <a:stretch>
            <a:fillRect/>
          </a:stretch>
        </p:blipFill>
        <p:spPr>
          <a:xfrm>
            <a:off x="358502" y="4488800"/>
            <a:ext cx="1104900" cy="542925"/>
          </a:xfrm>
          <a:prstGeom prst="rect">
            <a:avLst/>
          </a:prstGeom>
          <a:noFill/>
          <a:ln>
            <a:noFill/>
          </a:ln>
        </p:spPr>
      </p:pic>
      <p:pic>
        <p:nvPicPr>
          <p:cNvPr id="2825" name="Google Shape;2825;p213"/>
          <p:cNvPicPr preferRelativeResize="0"/>
          <p:nvPr/>
        </p:nvPicPr>
        <p:blipFill rotWithShape="1">
          <a:blip r:embed="rId8">
            <a:alphaModFix/>
          </a:blip>
          <a:srcRect l="73679" r="15739"/>
          <a:stretch/>
        </p:blipFill>
        <p:spPr>
          <a:xfrm>
            <a:off x="6445148" y="477200"/>
            <a:ext cx="925624" cy="4587276"/>
          </a:xfrm>
          <a:prstGeom prst="rect">
            <a:avLst/>
          </a:prstGeom>
          <a:noFill/>
          <a:ln>
            <a:noFill/>
          </a:ln>
        </p:spPr>
      </p:pic>
      <p:sp>
        <p:nvSpPr>
          <p:cNvPr id="2826" name="Google Shape;2826;p213"/>
          <p:cNvSpPr/>
          <p:nvPr/>
        </p:nvSpPr>
        <p:spPr>
          <a:xfrm>
            <a:off x="6500300" y="4155075"/>
            <a:ext cx="605100" cy="265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27" name="Google Shape;2827;p213"/>
          <p:cNvPicPr preferRelativeResize="0"/>
          <p:nvPr/>
        </p:nvPicPr>
        <p:blipFill>
          <a:blip r:embed="rId7">
            <a:alphaModFix/>
          </a:blip>
          <a:stretch>
            <a:fillRect/>
          </a:stretch>
        </p:blipFill>
        <p:spPr>
          <a:xfrm>
            <a:off x="1104775" y="3955400"/>
            <a:ext cx="2925075" cy="1076325"/>
          </a:xfrm>
          <a:prstGeom prst="rect">
            <a:avLst/>
          </a:prstGeom>
          <a:noFill/>
          <a:ln>
            <a:noFill/>
          </a:ln>
        </p:spPr>
      </p:pic>
      <p:sp>
        <p:nvSpPr>
          <p:cNvPr id="2828" name="Google Shape;2828;p213"/>
          <p:cNvSpPr txBox="1"/>
          <p:nvPr/>
        </p:nvSpPr>
        <p:spPr>
          <a:xfrm>
            <a:off x="300600" y="36975"/>
            <a:ext cx="856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5HT</a:t>
            </a:r>
            <a:r>
              <a:rPr lang="en" b="1" u="sng">
                <a:solidFill>
                  <a:srgbClr val="FF0000"/>
                </a:solidFill>
              </a:rPr>
              <a:t>1A</a:t>
            </a:r>
            <a:r>
              <a:rPr lang="en" b="1"/>
              <a:t> Stimulation Increases Release of        Norepinephrine        Dopamine  and        Acetylcholine </a:t>
            </a:r>
            <a:endParaRPr sz="1600" b="1"/>
          </a:p>
        </p:txBody>
      </p:sp>
      <p:sp>
        <p:nvSpPr>
          <p:cNvPr id="2829" name="Google Shape;2829;p213"/>
          <p:cNvSpPr/>
          <p:nvPr/>
        </p:nvSpPr>
        <p:spPr>
          <a:xfrm>
            <a:off x="3830875" y="36975"/>
            <a:ext cx="17244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213"/>
          <p:cNvSpPr/>
          <p:nvPr/>
        </p:nvSpPr>
        <p:spPr>
          <a:xfrm>
            <a:off x="5618225" y="36975"/>
            <a:ext cx="11889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213"/>
          <p:cNvSpPr/>
          <p:nvPr/>
        </p:nvSpPr>
        <p:spPr>
          <a:xfrm>
            <a:off x="7218425" y="36975"/>
            <a:ext cx="15618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32" name="Google Shape;2832;p213"/>
          <p:cNvPicPr preferRelativeResize="0"/>
          <p:nvPr/>
        </p:nvPicPr>
        <p:blipFill>
          <a:blip r:embed="rId9">
            <a:alphaModFix/>
          </a:blip>
          <a:stretch>
            <a:fillRect/>
          </a:stretch>
        </p:blipFill>
        <p:spPr>
          <a:xfrm>
            <a:off x="3907775" y="128304"/>
            <a:ext cx="240350" cy="217550"/>
          </a:xfrm>
          <a:prstGeom prst="rect">
            <a:avLst/>
          </a:prstGeom>
          <a:noFill/>
          <a:ln>
            <a:noFill/>
          </a:ln>
        </p:spPr>
      </p:pic>
      <p:pic>
        <p:nvPicPr>
          <p:cNvPr id="2833" name="Google Shape;2833;p213"/>
          <p:cNvPicPr preferRelativeResize="0"/>
          <p:nvPr/>
        </p:nvPicPr>
        <p:blipFill>
          <a:blip r:embed="rId10">
            <a:alphaModFix/>
          </a:blip>
          <a:stretch>
            <a:fillRect/>
          </a:stretch>
        </p:blipFill>
        <p:spPr>
          <a:xfrm>
            <a:off x="5646700" y="83449"/>
            <a:ext cx="185425" cy="307276"/>
          </a:xfrm>
          <a:prstGeom prst="rect">
            <a:avLst/>
          </a:prstGeom>
          <a:noFill/>
          <a:ln>
            <a:noFill/>
          </a:ln>
        </p:spPr>
      </p:pic>
      <p:pic>
        <p:nvPicPr>
          <p:cNvPr id="2834" name="Google Shape;2834;p213"/>
          <p:cNvPicPr preferRelativeResize="0"/>
          <p:nvPr/>
        </p:nvPicPr>
        <p:blipFill>
          <a:blip r:embed="rId11">
            <a:alphaModFix/>
          </a:blip>
          <a:stretch>
            <a:fillRect/>
          </a:stretch>
        </p:blipFill>
        <p:spPr>
          <a:xfrm rot="-2700000">
            <a:off x="7270262" y="149630"/>
            <a:ext cx="291483" cy="174890"/>
          </a:xfrm>
          <a:prstGeom prst="rect">
            <a:avLst/>
          </a:prstGeom>
          <a:noFill/>
          <a:ln>
            <a:noFill/>
          </a:ln>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2838"/>
        <p:cNvGrpSpPr/>
        <p:nvPr/>
      </p:nvGrpSpPr>
      <p:grpSpPr>
        <a:xfrm>
          <a:off x="0" y="0"/>
          <a:ext cx="0" cy="0"/>
          <a:chOff x="0" y="0"/>
          <a:chExt cx="0" cy="0"/>
        </a:xfrm>
      </p:grpSpPr>
      <p:pic>
        <p:nvPicPr>
          <p:cNvPr id="2839" name="Google Shape;2839;p214"/>
          <p:cNvPicPr preferRelativeResize="0"/>
          <p:nvPr/>
        </p:nvPicPr>
        <p:blipFill rotWithShape="1">
          <a:blip r:embed="rId3">
            <a:alphaModFix/>
          </a:blip>
          <a:srcRect r="81969"/>
          <a:stretch/>
        </p:blipFill>
        <p:spPr>
          <a:xfrm>
            <a:off x="1194100" y="548525"/>
            <a:ext cx="925626" cy="4558800"/>
          </a:xfrm>
          <a:prstGeom prst="rect">
            <a:avLst/>
          </a:prstGeom>
          <a:noFill/>
          <a:ln>
            <a:noFill/>
          </a:ln>
        </p:spPr>
      </p:pic>
      <p:sp>
        <p:nvSpPr>
          <p:cNvPr id="2840" name="Google Shape;2840;p214"/>
          <p:cNvSpPr txBox="1"/>
          <p:nvPr/>
        </p:nvSpPr>
        <p:spPr>
          <a:xfrm>
            <a:off x="300600" y="36975"/>
            <a:ext cx="856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5HT</a:t>
            </a:r>
            <a:r>
              <a:rPr lang="en" b="1" u="sng">
                <a:solidFill>
                  <a:srgbClr val="FF0000"/>
                </a:solidFill>
              </a:rPr>
              <a:t>1A</a:t>
            </a:r>
            <a:endParaRPr sz="1600" b="1"/>
          </a:p>
        </p:txBody>
      </p:sp>
      <p:pic>
        <p:nvPicPr>
          <p:cNvPr id="2841" name="Google Shape;2841;p214"/>
          <p:cNvPicPr preferRelativeResize="0"/>
          <p:nvPr/>
        </p:nvPicPr>
        <p:blipFill>
          <a:blip r:embed="rId4">
            <a:alphaModFix/>
          </a:blip>
          <a:stretch>
            <a:fillRect/>
          </a:stretch>
        </p:blipFill>
        <p:spPr>
          <a:xfrm>
            <a:off x="358502" y="4488800"/>
            <a:ext cx="1104900" cy="542925"/>
          </a:xfrm>
          <a:prstGeom prst="rect">
            <a:avLst/>
          </a:prstGeom>
          <a:noFill/>
          <a:ln>
            <a:noFill/>
          </a:ln>
        </p:spPr>
      </p:pic>
      <p:grpSp>
        <p:nvGrpSpPr>
          <p:cNvPr id="2842" name="Google Shape;2842;p214"/>
          <p:cNvGrpSpPr/>
          <p:nvPr/>
        </p:nvGrpSpPr>
        <p:grpSpPr>
          <a:xfrm>
            <a:off x="78100" y="798150"/>
            <a:ext cx="1965778" cy="848200"/>
            <a:chOff x="78100" y="798150"/>
            <a:chExt cx="1965778" cy="848200"/>
          </a:xfrm>
        </p:grpSpPr>
        <p:pic>
          <p:nvPicPr>
            <p:cNvPr id="2843" name="Google Shape;2843;p214"/>
            <p:cNvPicPr preferRelativeResize="0"/>
            <p:nvPr/>
          </p:nvPicPr>
          <p:blipFill rotWithShape="1">
            <a:blip r:embed="rId5">
              <a:alphaModFix/>
            </a:blip>
            <a:srcRect r="10370" b="28057"/>
            <a:stretch/>
          </p:blipFill>
          <p:spPr>
            <a:xfrm flipH="1">
              <a:off x="78100" y="798150"/>
              <a:ext cx="1385300" cy="848200"/>
            </a:xfrm>
            <a:prstGeom prst="rect">
              <a:avLst/>
            </a:prstGeom>
            <a:noFill/>
            <a:ln>
              <a:noFill/>
            </a:ln>
          </p:spPr>
        </p:pic>
        <p:pic>
          <p:nvPicPr>
            <p:cNvPr id="2844" name="Google Shape;2844;p214"/>
            <p:cNvPicPr preferRelativeResize="0"/>
            <p:nvPr/>
          </p:nvPicPr>
          <p:blipFill>
            <a:blip r:embed="rId6">
              <a:alphaModFix/>
            </a:blip>
            <a:stretch>
              <a:fillRect/>
            </a:stretch>
          </p:blipFill>
          <p:spPr>
            <a:xfrm rot="-5938659">
              <a:off x="1530169" y="1143679"/>
              <a:ext cx="142142" cy="256638"/>
            </a:xfrm>
            <a:prstGeom prst="rect">
              <a:avLst/>
            </a:prstGeom>
            <a:noFill/>
            <a:ln>
              <a:noFill/>
            </a:ln>
          </p:spPr>
        </p:pic>
        <p:pic>
          <p:nvPicPr>
            <p:cNvPr id="2845" name="Google Shape;2845;p214"/>
            <p:cNvPicPr preferRelativeResize="0"/>
            <p:nvPr/>
          </p:nvPicPr>
          <p:blipFill>
            <a:blip r:embed="rId6">
              <a:alphaModFix/>
            </a:blip>
            <a:stretch>
              <a:fillRect/>
            </a:stretch>
          </p:blipFill>
          <p:spPr>
            <a:xfrm rot="-5938659">
              <a:off x="1834969" y="1143679"/>
              <a:ext cx="142142" cy="256638"/>
            </a:xfrm>
            <a:prstGeom prst="rect">
              <a:avLst/>
            </a:prstGeom>
            <a:noFill/>
            <a:ln>
              <a:noFill/>
            </a:ln>
          </p:spPr>
        </p:pic>
      </p:grpSp>
      <p:pic>
        <p:nvPicPr>
          <p:cNvPr id="2846" name="Google Shape;2846;p214"/>
          <p:cNvPicPr preferRelativeResize="0"/>
          <p:nvPr/>
        </p:nvPicPr>
        <p:blipFill>
          <a:blip r:embed="rId7">
            <a:alphaModFix/>
          </a:blip>
          <a:stretch>
            <a:fillRect/>
          </a:stretch>
        </p:blipFill>
        <p:spPr>
          <a:xfrm>
            <a:off x="1104775" y="3955400"/>
            <a:ext cx="2925075" cy="1076325"/>
          </a:xfrm>
          <a:prstGeom prst="rect">
            <a:avLst/>
          </a:prstGeom>
          <a:noFill/>
          <a:ln>
            <a:noFill/>
          </a:ln>
        </p:spPr>
      </p:pic>
      <p:pic>
        <p:nvPicPr>
          <p:cNvPr id="2847" name="Google Shape;2847;p214"/>
          <p:cNvPicPr preferRelativeResize="0"/>
          <p:nvPr/>
        </p:nvPicPr>
        <p:blipFill>
          <a:blip r:embed="rId4">
            <a:alphaModFix/>
          </a:blip>
          <a:stretch>
            <a:fillRect/>
          </a:stretch>
        </p:blipFill>
        <p:spPr>
          <a:xfrm>
            <a:off x="358502" y="4488800"/>
            <a:ext cx="1104900" cy="542925"/>
          </a:xfrm>
          <a:prstGeom prst="rect">
            <a:avLst/>
          </a:prstGeom>
          <a:noFill/>
          <a:ln>
            <a:noFill/>
          </a:ln>
        </p:spPr>
      </p:pic>
      <p:pic>
        <p:nvPicPr>
          <p:cNvPr id="2848" name="Google Shape;2848;p214"/>
          <p:cNvPicPr preferRelativeResize="0"/>
          <p:nvPr/>
        </p:nvPicPr>
        <p:blipFill rotWithShape="1">
          <a:blip r:embed="rId8">
            <a:alphaModFix/>
          </a:blip>
          <a:srcRect l="73679" r="15739"/>
          <a:stretch/>
        </p:blipFill>
        <p:spPr>
          <a:xfrm>
            <a:off x="6445148" y="477200"/>
            <a:ext cx="925624" cy="4587276"/>
          </a:xfrm>
          <a:prstGeom prst="rect">
            <a:avLst/>
          </a:prstGeom>
          <a:noFill/>
          <a:ln>
            <a:noFill/>
          </a:ln>
        </p:spPr>
      </p:pic>
      <p:sp>
        <p:nvSpPr>
          <p:cNvPr id="2849" name="Google Shape;2849;p214"/>
          <p:cNvSpPr/>
          <p:nvPr/>
        </p:nvSpPr>
        <p:spPr>
          <a:xfrm>
            <a:off x="6500300" y="4155075"/>
            <a:ext cx="605100" cy="265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50" name="Google Shape;2850;p214"/>
          <p:cNvPicPr preferRelativeResize="0"/>
          <p:nvPr/>
        </p:nvPicPr>
        <p:blipFill>
          <a:blip r:embed="rId7">
            <a:alphaModFix/>
          </a:blip>
          <a:stretch>
            <a:fillRect/>
          </a:stretch>
        </p:blipFill>
        <p:spPr>
          <a:xfrm>
            <a:off x="1104775" y="3955400"/>
            <a:ext cx="2925075" cy="1076325"/>
          </a:xfrm>
          <a:prstGeom prst="rect">
            <a:avLst/>
          </a:prstGeom>
          <a:noFill/>
          <a:ln>
            <a:noFill/>
          </a:ln>
        </p:spPr>
      </p:pic>
      <p:sp>
        <p:nvSpPr>
          <p:cNvPr id="2851" name="Google Shape;2851;p214"/>
          <p:cNvSpPr txBox="1"/>
          <p:nvPr/>
        </p:nvSpPr>
        <p:spPr>
          <a:xfrm>
            <a:off x="300600" y="36975"/>
            <a:ext cx="856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5HT</a:t>
            </a:r>
            <a:r>
              <a:rPr lang="en" b="1" u="sng">
                <a:solidFill>
                  <a:srgbClr val="FF0000"/>
                </a:solidFill>
              </a:rPr>
              <a:t>1A</a:t>
            </a:r>
            <a:r>
              <a:rPr lang="en" b="1"/>
              <a:t> Stimulation Increases Release of        Norepinephrine        Dopamine  and        Acetylcholine </a:t>
            </a:r>
            <a:endParaRPr sz="1600" b="1"/>
          </a:p>
        </p:txBody>
      </p:sp>
      <p:sp>
        <p:nvSpPr>
          <p:cNvPr id="2852" name="Google Shape;2852;p214"/>
          <p:cNvSpPr/>
          <p:nvPr/>
        </p:nvSpPr>
        <p:spPr>
          <a:xfrm>
            <a:off x="3830875" y="36975"/>
            <a:ext cx="17244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214"/>
          <p:cNvSpPr/>
          <p:nvPr/>
        </p:nvSpPr>
        <p:spPr>
          <a:xfrm>
            <a:off x="5618225" y="36975"/>
            <a:ext cx="11889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214"/>
          <p:cNvSpPr/>
          <p:nvPr/>
        </p:nvSpPr>
        <p:spPr>
          <a:xfrm>
            <a:off x="7218425" y="36975"/>
            <a:ext cx="15618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55" name="Google Shape;2855;p214"/>
          <p:cNvPicPr preferRelativeResize="0"/>
          <p:nvPr/>
        </p:nvPicPr>
        <p:blipFill>
          <a:blip r:embed="rId9">
            <a:alphaModFix/>
          </a:blip>
          <a:stretch>
            <a:fillRect/>
          </a:stretch>
        </p:blipFill>
        <p:spPr>
          <a:xfrm>
            <a:off x="3907775" y="128304"/>
            <a:ext cx="240350" cy="217550"/>
          </a:xfrm>
          <a:prstGeom prst="rect">
            <a:avLst/>
          </a:prstGeom>
          <a:noFill/>
          <a:ln>
            <a:noFill/>
          </a:ln>
        </p:spPr>
      </p:pic>
      <p:pic>
        <p:nvPicPr>
          <p:cNvPr id="2856" name="Google Shape;2856;p214"/>
          <p:cNvPicPr preferRelativeResize="0"/>
          <p:nvPr/>
        </p:nvPicPr>
        <p:blipFill>
          <a:blip r:embed="rId10">
            <a:alphaModFix/>
          </a:blip>
          <a:stretch>
            <a:fillRect/>
          </a:stretch>
        </p:blipFill>
        <p:spPr>
          <a:xfrm>
            <a:off x="5646700" y="83449"/>
            <a:ext cx="185425" cy="307276"/>
          </a:xfrm>
          <a:prstGeom prst="rect">
            <a:avLst/>
          </a:prstGeom>
          <a:noFill/>
          <a:ln>
            <a:noFill/>
          </a:ln>
        </p:spPr>
      </p:pic>
      <p:pic>
        <p:nvPicPr>
          <p:cNvPr id="2857" name="Google Shape;2857;p214"/>
          <p:cNvPicPr preferRelativeResize="0"/>
          <p:nvPr/>
        </p:nvPicPr>
        <p:blipFill>
          <a:blip r:embed="rId11">
            <a:alphaModFix/>
          </a:blip>
          <a:stretch>
            <a:fillRect/>
          </a:stretch>
        </p:blipFill>
        <p:spPr>
          <a:xfrm rot="-2700000">
            <a:off x="7270262" y="149630"/>
            <a:ext cx="291483" cy="174890"/>
          </a:xfrm>
          <a:prstGeom prst="rect">
            <a:avLst/>
          </a:prstGeom>
          <a:noFill/>
          <a:ln>
            <a:noFill/>
          </a:ln>
        </p:spPr>
      </p:pic>
      <p:pic>
        <p:nvPicPr>
          <p:cNvPr id="2858" name="Google Shape;2858;p214"/>
          <p:cNvPicPr preferRelativeResize="0"/>
          <p:nvPr/>
        </p:nvPicPr>
        <p:blipFill>
          <a:blip r:embed="rId6">
            <a:alphaModFix/>
          </a:blip>
          <a:stretch>
            <a:fillRect/>
          </a:stretch>
        </p:blipFill>
        <p:spPr>
          <a:xfrm rot="-5938659">
            <a:off x="1987369" y="1296079"/>
            <a:ext cx="142142" cy="256638"/>
          </a:xfrm>
          <a:prstGeom prst="rect">
            <a:avLst/>
          </a:prstGeom>
          <a:noFill/>
          <a:ln>
            <a:noFill/>
          </a:ln>
        </p:spPr>
      </p:pic>
      <p:pic>
        <p:nvPicPr>
          <p:cNvPr id="2859" name="Google Shape;2859;p214"/>
          <p:cNvPicPr preferRelativeResize="0"/>
          <p:nvPr/>
        </p:nvPicPr>
        <p:blipFill>
          <a:blip r:embed="rId6">
            <a:alphaModFix/>
          </a:blip>
          <a:stretch>
            <a:fillRect/>
          </a:stretch>
        </p:blipFill>
        <p:spPr>
          <a:xfrm rot="-5938659">
            <a:off x="2139769" y="1448479"/>
            <a:ext cx="142142" cy="256638"/>
          </a:xfrm>
          <a:prstGeom prst="rect">
            <a:avLst/>
          </a:prstGeom>
          <a:noFill/>
          <a:ln>
            <a:noFill/>
          </a:ln>
        </p:spPr>
      </p:pic>
      <p:pic>
        <p:nvPicPr>
          <p:cNvPr id="2860" name="Google Shape;2860;p214"/>
          <p:cNvPicPr preferRelativeResize="0"/>
          <p:nvPr/>
        </p:nvPicPr>
        <p:blipFill>
          <a:blip r:embed="rId6">
            <a:alphaModFix/>
          </a:blip>
          <a:stretch>
            <a:fillRect/>
          </a:stretch>
        </p:blipFill>
        <p:spPr>
          <a:xfrm rot="-5938659">
            <a:off x="2292169" y="1600879"/>
            <a:ext cx="142142" cy="256638"/>
          </a:xfrm>
          <a:prstGeom prst="rect">
            <a:avLst/>
          </a:prstGeom>
          <a:noFill/>
          <a:ln>
            <a:noFill/>
          </a:ln>
        </p:spPr>
      </p:pic>
      <p:pic>
        <p:nvPicPr>
          <p:cNvPr id="2861" name="Google Shape;2861;p214"/>
          <p:cNvPicPr preferRelativeResize="0"/>
          <p:nvPr/>
        </p:nvPicPr>
        <p:blipFill>
          <a:blip r:embed="rId6">
            <a:alphaModFix/>
          </a:blip>
          <a:stretch>
            <a:fillRect/>
          </a:stretch>
        </p:blipFill>
        <p:spPr>
          <a:xfrm rot="-5938659">
            <a:off x="2444569" y="1753279"/>
            <a:ext cx="142142" cy="256638"/>
          </a:xfrm>
          <a:prstGeom prst="rect">
            <a:avLst/>
          </a:prstGeom>
          <a:noFill/>
          <a:ln>
            <a:noFill/>
          </a:ln>
        </p:spPr>
      </p:pic>
      <p:pic>
        <p:nvPicPr>
          <p:cNvPr id="2862" name="Google Shape;2862;p214"/>
          <p:cNvPicPr preferRelativeResize="0"/>
          <p:nvPr/>
        </p:nvPicPr>
        <p:blipFill>
          <a:blip r:embed="rId6">
            <a:alphaModFix/>
          </a:blip>
          <a:stretch>
            <a:fillRect/>
          </a:stretch>
        </p:blipFill>
        <p:spPr>
          <a:xfrm rot="-5938659">
            <a:off x="2596969" y="1905679"/>
            <a:ext cx="142142" cy="256638"/>
          </a:xfrm>
          <a:prstGeom prst="rect">
            <a:avLst/>
          </a:prstGeom>
          <a:noFill/>
          <a:ln>
            <a:noFill/>
          </a:ln>
        </p:spPr>
      </p:pic>
      <p:pic>
        <p:nvPicPr>
          <p:cNvPr id="2863" name="Google Shape;2863;p214"/>
          <p:cNvPicPr preferRelativeResize="0"/>
          <p:nvPr/>
        </p:nvPicPr>
        <p:blipFill>
          <a:blip r:embed="rId6">
            <a:alphaModFix/>
          </a:blip>
          <a:stretch>
            <a:fillRect/>
          </a:stretch>
        </p:blipFill>
        <p:spPr>
          <a:xfrm rot="-5938659">
            <a:off x="2749369" y="2058079"/>
            <a:ext cx="142142" cy="256638"/>
          </a:xfrm>
          <a:prstGeom prst="rect">
            <a:avLst/>
          </a:prstGeom>
          <a:noFill/>
          <a:ln>
            <a:noFill/>
          </a:ln>
        </p:spPr>
      </p:pic>
      <p:pic>
        <p:nvPicPr>
          <p:cNvPr id="2864" name="Google Shape;2864;p214"/>
          <p:cNvPicPr preferRelativeResize="0"/>
          <p:nvPr/>
        </p:nvPicPr>
        <p:blipFill>
          <a:blip r:embed="rId6">
            <a:alphaModFix/>
          </a:blip>
          <a:stretch>
            <a:fillRect/>
          </a:stretch>
        </p:blipFill>
        <p:spPr>
          <a:xfrm rot="-5938659">
            <a:off x="2901769" y="2210479"/>
            <a:ext cx="142142" cy="256638"/>
          </a:xfrm>
          <a:prstGeom prst="rect">
            <a:avLst/>
          </a:prstGeom>
          <a:noFill/>
          <a:ln>
            <a:noFill/>
          </a:ln>
        </p:spPr>
      </p:pic>
      <p:pic>
        <p:nvPicPr>
          <p:cNvPr id="2865" name="Google Shape;2865;p214"/>
          <p:cNvPicPr preferRelativeResize="0"/>
          <p:nvPr/>
        </p:nvPicPr>
        <p:blipFill>
          <a:blip r:embed="rId6">
            <a:alphaModFix/>
          </a:blip>
          <a:stretch>
            <a:fillRect/>
          </a:stretch>
        </p:blipFill>
        <p:spPr>
          <a:xfrm rot="-5938659">
            <a:off x="3054169" y="2362879"/>
            <a:ext cx="142142" cy="256638"/>
          </a:xfrm>
          <a:prstGeom prst="rect">
            <a:avLst/>
          </a:prstGeom>
          <a:noFill/>
          <a:ln>
            <a:noFill/>
          </a:ln>
        </p:spPr>
      </p:pic>
      <p:pic>
        <p:nvPicPr>
          <p:cNvPr id="2866" name="Google Shape;2866;p214"/>
          <p:cNvPicPr preferRelativeResize="0"/>
          <p:nvPr/>
        </p:nvPicPr>
        <p:blipFill>
          <a:blip r:embed="rId6">
            <a:alphaModFix/>
          </a:blip>
          <a:stretch>
            <a:fillRect/>
          </a:stretch>
        </p:blipFill>
        <p:spPr>
          <a:xfrm rot="-5938659">
            <a:off x="3206569" y="2515279"/>
            <a:ext cx="142142" cy="256638"/>
          </a:xfrm>
          <a:prstGeom prst="rect">
            <a:avLst/>
          </a:prstGeom>
          <a:noFill/>
          <a:ln>
            <a:noFill/>
          </a:ln>
        </p:spPr>
      </p:pic>
      <p:pic>
        <p:nvPicPr>
          <p:cNvPr id="2867" name="Google Shape;2867;p214"/>
          <p:cNvPicPr preferRelativeResize="0"/>
          <p:nvPr/>
        </p:nvPicPr>
        <p:blipFill>
          <a:blip r:embed="rId6">
            <a:alphaModFix/>
          </a:blip>
          <a:stretch>
            <a:fillRect/>
          </a:stretch>
        </p:blipFill>
        <p:spPr>
          <a:xfrm rot="-5938659">
            <a:off x="3358969" y="2667679"/>
            <a:ext cx="142142" cy="256638"/>
          </a:xfrm>
          <a:prstGeom prst="rect">
            <a:avLst/>
          </a:prstGeom>
          <a:noFill/>
          <a:ln>
            <a:noFill/>
          </a:ln>
        </p:spPr>
      </p:pic>
      <p:pic>
        <p:nvPicPr>
          <p:cNvPr id="2868" name="Google Shape;2868;p214"/>
          <p:cNvPicPr preferRelativeResize="0"/>
          <p:nvPr/>
        </p:nvPicPr>
        <p:blipFill>
          <a:blip r:embed="rId6">
            <a:alphaModFix/>
          </a:blip>
          <a:stretch>
            <a:fillRect/>
          </a:stretch>
        </p:blipFill>
        <p:spPr>
          <a:xfrm rot="-5938659">
            <a:off x="3511369" y="2820079"/>
            <a:ext cx="142142" cy="256638"/>
          </a:xfrm>
          <a:prstGeom prst="rect">
            <a:avLst/>
          </a:prstGeom>
          <a:noFill/>
          <a:ln>
            <a:noFill/>
          </a:ln>
        </p:spPr>
      </p:pic>
      <p:pic>
        <p:nvPicPr>
          <p:cNvPr id="2869" name="Google Shape;2869;p214"/>
          <p:cNvPicPr preferRelativeResize="0"/>
          <p:nvPr/>
        </p:nvPicPr>
        <p:blipFill>
          <a:blip r:embed="rId6">
            <a:alphaModFix/>
          </a:blip>
          <a:stretch>
            <a:fillRect/>
          </a:stretch>
        </p:blipFill>
        <p:spPr>
          <a:xfrm rot="-5938659">
            <a:off x="3663769" y="2972479"/>
            <a:ext cx="142142" cy="256638"/>
          </a:xfrm>
          <a:prstGeom prst="rect">
            <a:avLst/>
          </a:prstGeom>
          <a:noFill/>
          <a:ln>
            <a:noFill/>
          </a:ln>
        </p:spPr>
      </p:pic>
      <p:pic>
        <p:nvPicPr>
          <p:cNvPr id="2870" name="Google Shape;2870;p214"/>
          <p:cNvPicPr preferRelativeResize="0"/>
          <p:nvPr/>
        </p:nvPicPr>
        <p:blipFill>
          <a:blip r:embed="rId6">
            <a:alphaModFix/>
          </a:blip>
          <a:stretch>
            <a:fillRect/>
          </a:stretch>
        </p:blipFill>
        <p:spPr>
          <a:xfrm rot="-5938659">
            <a:off x="3816169" y="3124879"/>
            <a:ext cx="142142" cy="256638"/>
          </a:xfrm>
          <a:prstGeom prst="rect">
            <a:avLst/>
          </a:prstGeom>
          <a:noFill/>
          <a:ln>
            <a:noFill/>
          </a:ln>
        </p:spPr>
      </p:pic>
      <p:pic>
        <p:nvPicPr>
          <p:cNvPr id="2871" name="Google Shape;2871;p214"/>
          <p:cNvPicPr preferRelativeResize="0"/>
          <p:nvPr/>
        </p:nvPicPr>
        <p:blipFill>
          <a:blip r:embed="rId6">
            <a:alphaModFix/>
          </a:blip>
          <a:stretch>
            <a:fillRect/>
          </a:stretch>
        </p:blipFill>
        <p:spPr>
          <a:xfrm rot="-5938659">
            <a:off x="3968569" y="3277279"/>
            <a:ext cx="142142" cy="256638"/>
          </a:xfrm>
          <a:prstGeom prst="rect">
            <a:avLst/>
          </a:prstGeom>
          <a:noFill/>
          <a:ln>
            <a:noFill/>
          </a:ln>
        </p:spPr>
      </p:pic>
      <p:pic>
        <p:nvPicPr>
          <p:cNvPr id="2872" name="Google Shape;2872;p214"/>
          <p:cNvPicPr preferRelativeResize="0"/>
          <p:nvPr/>
        </p:nvPicPr>
        <p:blipFill>
          <a:blip r:embed="rId6">
            <a:alphaModFix/>
          </a:blip>
          <a:stretch>
            <a:fillRect/>
          </a:stretch>
        </p:blipFill>
        <p:spPr>
          <a:xfrm rot="-5938659">
            <a:off x="4120969" y="3429679"/>
            <a:ext cx="142142" cy="256638"/>
          </a:xfrm>
          <a:prstGeom prst="rect">
            <a:avLst/>
          </a:prstGeom>
          <a:noFill/>
          <a:ln>
            <a:noFill/>
          </a:ln>
        </p:spPr>
      </p:pic>
      <p:pic>
        <p:nvPicPr>
          <p:cNvPr id="2873" name="Google Shape;2873;p214"/>
          <p:cNvPicPr preferRelativeResize="0"/>
          <p:nvPr/>
        </p:nvPicPr>
        <p:blipFill>
          <a:blip r:embed="rId6">
            <a:alphaModFix/>
          </a:blip>
          <a:stretch>
            <a:fillRect/>
          </a:stretch>
        </p:blipFill>
        <p:spPr>
          <a:xfrm rot="-5938659">
            <a:off x="4273369" y="3582079"/>
            <a:ext cx="142142" cy="256638"/>
          </a:xfrm>
          <a:prstGeom prst="rect">
            <a:avLst/>
          </a:prstGeom>
          <a:noFill/>
          <a:ln>
            <a:noFill/>
          </a:ln>
        </p:spPr>
      </p:pic>
      <p:pic>
        <p:nvPicPr>
          <p:cNvPr id="2874" name="Google Shape;2874;p214"/>
          <p:cNvPicPr preferRelativeResize="0"/>
          <p:nvPr/>
        </p:nvPicPr>
        <p:blipFill>
          <a:blip r:embed="rId6">
            <a:alphaModFix/>
          </a:blip>
          <a:stretch>
            <a:fillRect/>
          </a:stretch>
        </p:blipFill>
        <p:spPr>
          <a:xfrm rot="-5938659">
            <a:off x="4425769" y="3734479"/>
            <a:ext cx="142142" cy="256638"/>
          </a:xfrm>
          <a:prstGeom prst="rect">
            <a:avLst/>
          </a:prstGeom>
          <a:noFill/>
          <a:ln>
            <a:noFill/>
          </a:ln>
        </p:spPr>
      </p:pic>
      <p:pic>
        <p:nvPicPr>
          <p:cNvPr id="2875" name="Google Shape;2875;p214"/>
          <p:cNvPicPr preferRelativeResize="0"/>
          <p:nvPr/>
        </p:nvPicPr>
        <p:blipFill>
          <a:blip r:embed="rId6">
            <a:alphaModFix/>
          </a:blip>
          <a:stretch>
            <a:fillRect/>
          </a:stretch>
        </p:blipFill>
        <p:spPr>
          <a:xfrm rot="-5938659">
            <a:off x="4578169" y="3886879"/>
            <a:ext cx="142142" cy="256638"/>
          </a:xfrm>
          <a:prstGeom prst="rect">
            <a:avLst/>
          </a:prstGeom>
          <a:noFill/>
          <a:ln>
            <a:noFill/>
          </a:ln>
        </p:spPr>
      </p:pic>
      <p:pic>
        <p:nvPicPr>
          <p:cNvPr id="2876" name="Google Shape;2876;p214"/>
          <p:cNvPicPr preferRelativeResize="0"/>
          <p:nvPr/>
        </p:nvPicPr>
        <p:blipFill>
          <a:blip r:embed="rId6">
            <a:alphaModFix/>
          </a:blip>
          <a:stretch>
            <a:fillRect/>
          </a:stretch>
        </p:blipFill>
        <p:spPr>
          <a:xfrm rot="-5938659">
            <a:off x="4730569" y="4039279"/>
            <a:ext cx="142142" cy="256638"/>
          </a:xfrm>
          <a:prstGeom prst="rect">
            <a:avLst/>
          </a:prstGeom>
          <a:noFill/>
          <a:ln>
            <a:noFill/>
          </a:ln>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2880"/>
        <p:cNvGrpSpPr/>
        <p:nvPr/>
      </p:nvGrpSpPr>
      <p:grpSpPr>
        <a:xfrm>
          <a:off x="0" y="0"/>
          <a:ext cx="0" cy="0"/>
          <a:chOff x="0" y="0"/>
          <a:chExt cx="0" cy="0"/>
        </a:xfrm>
      </p:grpSpPr>
      <p:pic>
        <p:nvPicPr>
          <p:cNvPr id="2881" name="Google Shape;2881;p215"/>
          <p:cNvPicPr preferRelativeResize="0"/>
          <p:nvPr/>
        </p:nvPicPr>
        <p:blipFill rotWithShape="1">
          <a:blip r:embed="rId3">
            <a:alphaModFix/>
          </a:blip>
          <a:srcRect r="81969"/>
          <a:stretch/>
        </p:blipFill>
        <p:spPr>
          <a:xfrm>
            <a:off x="1194100" y="548525"/>
            <a:ext cx="925626" cy="4558800"/>
          </a:xfrm>
          <a:prstGeom prst="rect">
            <a:avLst/>
          </a:prstGeom>
          <a:noFill/>
          <a:ln>
            <a:noFill/>
          </a:ln>
        </p:spPr>
      </p:pic>
      <p:sp>
        <p:nvSpPr>
          <p:cNvPr id="2882" name="Google Shape;2882;p215"/>
          <p:cNvSpPr txBox="1"/>
          <p:nvPr/>
        </p:nvSpPr>
        <p:spPr>
          <a:xfrm>
            <a:off x="300600" y="36975"/>
            <a:ext cx="856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5HT</a:t>
            </a:r>
            <a:r>
              <a:rPr lang="en" b="1" u="sng">
                <a:solidFill>
                  <a:srgbClr val="FF0000"/>
                </a:solidFill>
              </a:rPr>
              <a:t>1A</a:t>
            </a:r>
            <a:endParaRPr sz="1600" b="1"/>
          </a:p>
        </p:txBody>
      </p:sp>
      <p:pic>
        <p:nvPicPr>
          <p:cNvPr id="2883" name="Google Shape;2883;p215"/>
          <p:cNvPicPr preferRelativeResize="0"/>
          <p:nvPr/>
        </p:nvPicPr>
        <p:blipFill>
          <a:blip r:embed="rId4">
            <a:alphaModFix/>
          </a:blip>
          <a:stretch>
            <a:fillRect/>
          </a:stretch>
        </p:blipFill>
        <p:spPr>
          <a:xfrm>
            <a:off x="358502" y="4488800"/>
            <a:ext cx="1104900" cy="542925"/>
          </a:xfrm>
          <a:prstGeom prst="rect">
            <a:avLst/>
          </a:prstGeom>
          <a:noFill/>
          <a:ln>
            <a:noFill/>
          </a:ln>
        </p:spPr>
      </p:pic>
      <p:grpSp>
        <p:nvGrpSpPr>
          <p:cNvPr id="2884" name="Google Shape;2884;p215"/>
          <p:cNvGrpSpPr/>
          <p:nvPr/>
        </p:nvGrpSpPr>
        <p:grpSpPr>
          <a:xfrm>
            <a:off x="78100" y="798150"/>
            <a:ext cx="1965778" cy="848200"/>
            <a:chOff x="78100" y="798150"/>
            <a:chExt cx="1965778" cy="848200"/>
          </a:xfrm>
        </p:grpSpPr>
        <p:pic>
          <p:nvPicPr>
            <p:cNvPr id="2885" name="Google Shape;2885;p215"/>
            <p:cNvPicPr preferRelativeResize="0"/>
            <p:nvPr/>
          </p:nvPicPr>
          <p:blipFill rotWithShape="1">
            <a:blip r:embed="rId5">
              <a:alphaModFix/>
            </a:blip>
            <a:srcRect r="10370" b="28057"/>
            <a:stretch/>
          </p:blipFill>
          <p:spPr>
            <a:xfrm flipH="1">
              <a:off x="78100" y="798150"/>
              <a:ext cx="1385300" cy="848200"/>
            </a:xfrm>
            <a:prstGeom prst="rect">
              <a:avLst/>
            </a:prstGeom>
            <a:noFill/>
            <a:ln>
              <a:noFill/>
            </a:ln>
          </p:spPr>
        </p:pic>
        <p:pic>
          <p:nvPicPr>
            <p:cNvPr id="2886" name="Google Shape;2886;p215"/>
            <p:cNvPicPr preferRelativeResize="0"/>
            <p:nvPr/>
          </p:nvPicPr>
          <p:blipFill>
            <a:blip r:embed="rId6">
              <a:alphaModFix/>
            </a:blip>
            <a:stretch>
              <a:fillRect/>
            </a:stretch>
          </p:blipFill>
          <p:spPr>
            <a:xfrm rot="-5938659">
              <a:off x="1530169" y="1143679"/>
              <a:ext cx="142142" cy="256638"/>
            </a:xfrm>
            <a:prstGeom prst="rect">
              <a:avLst/>
            </a:prstGeom>
            <a:noFill/>
            <a:ln>
              <a:noFill/>
            </a:ln>
          </p:spPr>
        </p:pic>
        <p:pic>
          <p:nvPicPr>
            <p:cNvPr id="2887" name="Google Shape;2887;p215"/>
            <p:cNvPicPr preferRelativeResize="0"/>
            <p:nvPr/>
          </p:nvPicPr>
          <p:blipFill>
            <a:blip r:embed="rId6">
              <a:alphaModFix/>
            </a:blip>
            <a:stretch>
              <a:fillRect/>
            </a:stretch>
          </p:blipFill>
          <p:spPr>
            <a:xfrm rot="-5938659">
              <a:off x="1834969" y="1143679"/>
              <a:ext cx="142142" cy="256638"/>
            </a:xfrm>
            <a:prstGeom prst="rect">
              <a:avLst/>
            </a:prstGeom>
            <a:noFill/>
            <a:ln>
              <a:noFill/>
            </a:ln>
          </p:spPr>
        </p:pic>
      </p:grpSp>
      <p:pic>
        <p:nvPicPr>
          <p:cNvPr id="2888" name="Google Shape;2888;p215"/>
          <p:cNvPicPr preferRelativeResize="0"/>
          <p:nvPr/>
        </p:nvPicPr>
        <p:blipFill>
          <a:blip r:embed="rId7">
            <a:alphaModFix/>
          </a:blip>
          <a:stretch>
            <a:fillRect/>
          </a:stretch>
        </p:blipFill>
        <p:spPr>
          <a:xfrm>
            <a:off x="1104775" y="3955400"/>
            <a:ext cx="2925075" cy="1076325"/>
          </a:xfrm>
          <a:prstGeom prst="rect">
            <a:avLst/>
          </a:prstGeom>
          <a:noFill/>
          <a:ln>
            <a:noFill/>
          </a:ln>
        </p:spPr>
      </p:pic>
      <p:pic>
        <p:nvPicPr>
          <p:cNvPr id="2889" name="Google Shape;2889;p215"/>
          <p:cNvPicPr preferRelativeResize="0"/>
          <p:nvPr/>
        </p:nvPicPr>
        <p:blipFill>
          <a:blip r:embed="rId4">
            <a:alphaModFix/>
          </a:blip>
          <a:stretch>
            <a:fillRect/>
          </a:stretch>
        </p:blipFill>
        <p:spPr>
          <a:xfrm>
            <a:off x="358502" y="4488800"/>
            <a:ext cx="1104900" cy="542925"/>
          </a:xfrm>
          <a:prstGeom prst="rect">
            <a:avLst/>
          </a:prstGeom>
          <a:noFill/>
          <a:ln>
            <a:noFill/>
          </a:ln>
        </p:spPr>
      </p:pic>
      <p:pic>
        <p:nvPicPr>
          <p:cNvPr id="2890" name="Google Shape;2890;p215"/>
          <p:cNvPicPr preferRelativeResize="0"/>
          <p:nvPr/>
        </p:nvPicPr>
        <p:blipFill rotWithShape="1">
          <a:blip r:embed="rId8">
            <a:alphaModFix/>
          </a:blip>
          <a:srcRect l="73679" r="15739"/>
          <a:stretch/>
        </p:blipFill>
        <p:spPr>
          <a:xfrm>
            <a:off x="6445148" y="477200"/>
            <a:ext cx="925624" cy="4587276"/>
          </a:xfrm>
          <a:prstGeom prst="rect">
            <a:avLst/>
          </a:prstGeom>
          <a:noFill/>
          <a:ln>
            <a:noFill/>
          </a:ln>
        </p:spPr>
      </p:pic>
      <p:sp>
        <p:nvSpPr>
          <p:cNvPr id="2891" name="Google Shape;2891;p215"/>
          <p:cNvSpPr/>
          <p:nvPr/>
        </p:nvSpPr>
        <p:spPr>
          <a:xfrm>
            <a:off x="6500300" y="4155075"/>
            <a:ext cx="605100" cy="2652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92" name="Google Shape;2892;p215"/>
          <p:cNvPicPr preferRelativeResize="0"/>
          <p:nvPr/>
        </p:nvPicPr>
        <p:blipFill>
          <a:blip r:embed="rId7">
            <a:alphaModFix/>
          </a:blip>
          <a:stretch>
            <a:fillRect/>
          </a:stretch>
        </p:blipFill>
        <p:spPr>
          <a:xfrm>
            <a:off x="1104775" y="3955400"/>
            <a:ext cx="2925075" cy="1076325"/>
          </a:xfrm>
          <a:prstGeom prst="rect">
            <a:avLst/>
          </a:prstGeom>
          <a:noFill/>
          <a:ln>
            <a:noFill/>
          </a:ln>
        </p:spPr>
      </p:pic>
      <p:sp>
        <p:nvSpPr>
          <p:cNvPr id="2893" name="Google Shape;2893;p215"/>
          <p:cNvSpPr txBox="1"/>
          <p:nvPr/>
        </p:nvSpPr>
        <p:spPr>
          <a:xfrm>
            <a:off x="300600" y="36975"/>
            <a:ext cx="856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5HT</a:t>
            </a:r>
            <a:r>
              <a:rPr lang="en" b="1" u="sng">
                <a:solidFill>
                  <a:srgbClr val="FF0000"/>
                </a:solidFill>
              </a:rPr>
              <a:t>1A</a:t>
            </a:r>
            <a:r>
              <a:rPr lang="en" b="1"/>
              <a:t> Stimulation Increases Release of        Norepinephrine        Dopamine  and        Acetylcholine </a:t>
            </a:r>
            <a:endParaRPr sz="1600" b="1"/>
          </a:p>
        </p:txBody>
      </p:sp>
      <p:sp>
        <p:nvSpPr>
          <p:cNvPr id="2894" name="Google Shape;2894;p215"/>
          <p:cNvSpPr/>
          <p:nvPr/>
        </p:nvSpPr>
        <p:spPr>
          <a:xfrm>
            <a:off x="3830875" y="36975"/>
            <a:ext cx="17244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215"/>
          <p:cNvSpPr/>
          <p:nvPr/>
        </p:nvSpPr>
        <p:spPr>
          <a:xfrm>
            <a:off x="5618225" y="36975"/>
            <a:ext cx="11889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215"/>
          <p:cNvSpPr/>
          <p:nvPr/>
        </p:nvSpPr>
        <p:spPr>
          <a:xfrm>
            <a:off x="7218425" y="36975"/>
            <a:ext cx="15618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97" name="Google Shape;2897;p215"/>
          <p:cNvPicPr preferRelativeResize="0"/>
          <p:nvPr/>
        </p:nvPicPr>
        <p:blipFill>
          <a:blip r:embed="rId9">
            <a:alphaModFix/>
          </a:blip>
          <a:stretch>
            <a:fillRect/>
          </a:stretch>
        </p:blipFill>
        <p:spPr>
          <a:xfrm>
            <a:off x="3907775" y="128304"/>
            <a:ext cx="240350" cy="217550"/>
          </a:xfrm>
          <a:prstGeom prst="rect">
            <a:avLst/>
          </a:prstGeom>
          <a:noFill/>
          <a:ln>
            <a:noFill/>
          </a:ln>
        </p:spPr>
      </p:pic>
      <p:pic>
        <p:nvPicPr>
          <p:cNvPr id="2898" name="Google Shape;2898;p215"/>
          <p:cNvPicPr preferRelativeResize="0"/>
          <p:nvPr/>
        </p:nvPicPr>
        <p:blipFill>
          <a:blip r:embed="rId10">
            <a:alphaModFix/>
          </a:blip>
          <a:stretch>
            <a:fillRect/>
          </a:stretch>
        </p:blipFill>
        <p:spPr>
          <a:xfrm>
            <a:off x="5646700" y="83449"/>
            <a:ext cx="185425" cy="307276"/>
          </a:xfrm>
          <a:prstGeom prst="rect">
            <a:avLst/>
          </a:prstGeom>
          <a:noFill/>
          <a:ln>
            <a:noFill/>
          </a:ln>
        </p:spPr>
      </p:pic>
      <p:pic>
        <p:nvPicPr>
          <p:cNvPr id="2899" name="Google Shape;2899;p215"/>
          <p:cNvPicPr preferRelativeResize="0"/>
          <p:nvPr/>
        </p:nvPicPr>
        <p:blipFill>
          <a:blip r:embed="rId11">
            <a:alphaModFix/>
          </a:blip>
          <a:stretch>
            <a:fillRect/>
          </a:stretch>
        </p:blipFill>
        <p:spPr>
          <a:xfrm rot="-2700000">
            <a:off x="7270262" y="149630"/>
            <a:ext cx="291483" cy="174890"/>
          </a:xfrm>
          <a:prstGeom prst="rect">
            <a:avLst/>
          </a:prstGeom>
          <a:noFill/>
          <a:ln>
            <a:noFill/>
          </a:ln>
        </p:spPr>
      </p:pic>
      <p:pic>
        <p:nvPicPr>
          <p:cNvPr id="2900" name="Google Shape;2900;p215"/>
          <p:cNvPicPr preferRelativeResize="0"/>
          <p:nvPr/>
        </p:nvPicPr>
        <p:blipFill>
          <a:blip r:embed="rId6">
            <a:alphaModFix/>
          </a:blip>
          <a:stretch>
            <a:fillRect/>
          </a:stretch>
        </p:blipFill>
        <p:spPr>
          <a:xfrm rot="-5938659">
            <a:off x="1987369" y="1296079"/>
            <a:ext cx="142142" cy="256638"/>
          </a:xfrm>
          <a:prstGeom prst="rect">
            <a:avLst/>
          </a:prstGeom>
          <a:noFill/>
          <a:ln>
            <a:noFill/>
          </a:ln>
        </p:spPr>
      </p:pic>
      <p:pic>
        <p:nvPicPr>
          <p:cNvPr id="2901" name="Google Shape;2901;p215"/>
          <p:cNvPicPr preferRelativeResize="0"/>
          <p:nvPr/>
        </p:nvPicPr>
        <p:blipFill>
          <a:blip r:embed="rId6">
            <a:alphaModFix/>
          </a:blip>
          <a:stretch>
            <a:fillRect/>
          </a:stretch>
        </p:blipFill>
        <p:spPr>
          <a:xfrm rot="-5938659">
            <a:off x="2139769" y="1448479"/>
            <a:ext cx="142142" cy="256638"/>
          </a:xfrm>
          <a:prstGeom prst="rect">
            <a:avLst/>
          </a:prstGeom>
          <a:noFill/>
          <a:ln>
            <a:noFill/>
          </a:ln>
        </p:spPr>
      </p:pic>
      <p:pic>
        <p:nvPicPr>
          <p:cNvPr id="2902" name="Google Shape;2902;p215"/>
          <p:cNvPicPr preferRelativeResize="0"/>
          <p:nvPr/>
        </p:nvPicPr>
        <p:blipFill>
          <a:blip r:embed="rId6">
            <a:alphaModFix/>
          </a:blip>
          <a:stretch>
            <a:fillRect/>
          </a:stretch>
        </p:blipFill>
        <p:spPr>
          <a:xfrm rot="-5938659">
            <a:off x="2292169" y="1600879"/>
            <a:ext cx="142142" cy="256638"/>
          </a:xfrm>
          <a:prstGeom prst="rect">
            <a:avLst/>
          </a:prstGeom>
          <a:noFill/>
          <a:ln>
            <a:noFill/>
          </a:ln>
        </p:spPr>
      </p:pic>
      <p:pic>
        <p:nvPicPr>
          <p:cNvPr id="2903" name="Google Shape;2903;p215"/>
          <p:cNvPicPr preferRelativeResize="0"/>
          <p:nvPr/>
        </p:nvPicPr>
        <p:blipFill>
          <a:blip r:embed="rId6">
            <a:alphaModFix/>
          </a:blip>
          <a:stretch>
            <a:fillRect/>
          </a:stretch>
        </p:blipFill>
        <p:spPr>
          <a:xfrm rot="-5938659">
            <a:off x="2444569" y="1753279"/>
            <a:ext cx="142142" cy="256638"/>
          </a:xfrm>
          <a:prstGeom prst="rect">
            <a:avLst/>
          </a:prstGeom>
          <a:noFill/>
          <a:ln>
            <a:noFill/>
          </a:ln>
        </p:spPr>
      </p:pic>
      <p:pic>
        <p:nvPicPr>
          <p:cNvPr id="2904" name="Google Shape;2904;p215"/>
          <p:cNvPicPr preferRelativeResize="0"/>
          <p:nvPr/>
        </p:nvPicPr>
        <p:blipFill>
          <a:blip r:embed="rId6">
            <a:alphaModFix/>
          </a:blip>
          <a:stretch>
            <a:fillRect/>
          </a:stretch>
        </p:blipFill>
        <p:spPr>
          <a:xfrm rot="-5938659">
            <a:off x="2596969" y="1905679"/>
            <a:ext cx="142142" cy="256638"/>
          </a:xfrm>
          <a:prstGeom prst="rect">
            <a:avLst/>
          </a:prstGeom>
          <a:noFill/>
          <a:ln>
            <a:noFill/>
          </a:ln>
        </p:spPr>
      </p:pic>
      <p:pic>
        <p:nvPicPr>
          <p:cNvPr id="2905" name="Google Shape;2905;p215"/>
          <p:cNvPicPr preferRelativeResize="0"/>
          <p:nvPr/>
        </p:nvPicPr>
        <p:blipFill>
          <a:blip r:embed="rId6">
            <a:alphaModFix/>
          </a:blip>
          <a:stretch>
            <a:fillRect/>
          </a:stretch>
        </p:blipFill>
        <p:spPr>
          <a:xfrm rot="-5938659">
            <a:off x="2749369" y="2058079"/>
            <a:ext cx="142142" cy="256638"/>
          </a:xfrm>
          <a:prstGeom prst="rect">
            <a:avLst/>
          </a:prstGeom>
          <a:noFill/>
          <a:ln>
            <a:noFill/>
          </a:ln>
        </p:spPr>
      </p:pic>
      <p:pic>
        <p:nvPicPr>
          <p:cNvPr id="2906" name="Google Shape;2906;p215"/>
          <p:cNvPicPr preferRelativeResize="0"/>
          <p:nvPr/>
        </p:nvPicPr>
        <p:blipFill>
          <a:blip r:embed="rId6">
            <a:alphaModFix/>
          </a:blip>
          <a:stretch>
            <a:fillRect/>
          </a:stretch>
        </p:blipFill>
        <p:spPr>
          <a:xfrm rot="-5938659">
            <a:off x="2901769" y="2210479"/>
            <a:ext cx="142142" cy="256638"/>
          </a:xfrm>
          <a:prstGeom prst="rect">
            <a:avLst/>
          </a:prstGeom>
          <a:noFill/>
          <a:ln>
            <a:noFill/>
          </a:ln>
        </p:spPr>
      </p:pic>
      <p:pic>
        <p:nvPicPr>
          <p:cNvPr id="2907" name="Google Shape;2907;p215"/>
          <p:cNvPicPr preferRelativeResize="0"/>
          <p:nvPr/>
        </p:nvPicPr>
        <p:blipFill>
          <a:blip r:embed="rId6">
            <a:alphaModFix/>
          </a:blip>
          <a:stretch>
            <a:fillRect/>
          </a:stretch>
        </p:blipFill>
        <p:spPr>
          <a:xfrm rot="-5938659">
            <a:off x="3054169" y="2362879"/>
            <a:ext cx="142142" cy="256638"/>
          </a:xfrm>
          <a:prstGeom prst="rect">
            <a:avLst/>
          </a:prstGeom>
          <a:noFill/>
          <a:ln>
            <a:noFill/>
          </a:ln>
        </p:spPr>
      </p:pic>
      <p:pic>
        <p:nvPicPr>
          <p:cNvPr id="2908" name="Google Shape;2908;p215"/>
          <p:cNvPicPr preferRelativeResize="0"/>
          <p:nvPr/>
        </p:nvPicPr>
        <p:blipFill>
          <a:blip r:embed="rId6">
            <a:alphaModFix/>
          </a:blip>
          <a:stretch>
            <a:fillRect/>
          </a:stretch>
        </p:blipFill>
        <p:spPr>
          <a:xfrm rot="-5938659">
            <a:off x="3206569" y="2515279"/>
            <a:ext cx="142142" cy="256638"/>
          </a:xfrm>
          <a:prstGeom prst="rect">
            <a:avLst/>
          </a:prstGeom>
          <a:noFill/>
          <a:ln>
            <a:noFill/>
          </a:ln>
        </p:spPr>
      </p:pic>
      <p:pic>
        <p:nvPicPr>
          <p:cNvPr id="2909" name="Google Shape;2909;p215"/>
          <p:cNvPicPr preferRelativeResize="0"/>
          <p:nvPr/>
        </p:nvPicPr>
        <p:blipFill>
          <a:blip r:embed="rId6">
            <a:alphaModFix/>
          </a:blip>
          <a:stretch>
            <a:fillRect/>
          </a:stretch>
        </p:blipFill>
        <p:spPr>
          <a:xfrm rot="-5938659">
            <a:off x="3358969" y="2667679"/>
            <a:ext cx="142142" cy="256638"/>
          </a:xfrm>
          <a:prstGeom prst="rect">
            <a:avLst/>
          </a:prstGeom>
          <a:noFill/>
          <a:ln>
            <a:noFill/>
          </a:ln>
        </p:spPr>
      </p:pic>
      <p:pic>
        <p:nvPicPr>
          <p:cNvPr id="2910" name="Google Shape;2910;p215"/>
          <p:cNvPicPr preferRelativeResize="0"/>
          <p:nvPr/>
        </p:nvPicPr>
        <p:blipFill>
          <a:blip r:embed="rId6">
            <a:alphaModFix/>
          </a:blip>
          <a:stretch>
            <a:fillRect/>
          </a:stretch>
        </p:blipFill>
        <p:spPr>
          <a:xfrm rot="-5938659">
            <a:off x="3511369" y="2820079"/>
            <a:ext cx="142142" cy="256638"/>
          </a:xfrm>
          <a:prstGeom prst="rect">
            <a:avLst/>
          </a:prstGeom>
          <a:noFill/>
          <a:ln>
            <a:noFill/>
          </a:ln>
        </p:spPr>
      </p:pic>
      <p:pic>
        <p:nvPicPr>
          <p:cNvPr id="2911" name="Google Shape;2911;p215"/>
          <p:cNvPicPr preferRelativeResize="0"/>
          <p:nvPr/>
        </p:nvPicPr>
        <p:blipFill>
          <a:blip r:embed="rId6">
            <a:alphaModFix/>
          </a:blip>
          <a:stretch>
            <a:fillRect/>
          </a:stretch>
        </p:blipFill>
        <p:spPr>
          <a:xfrm rot="-5938659">
            <a:off x="3663769" y="2972479"/>
            <a:ext cx="142142" cy="256638"/>
          </a:xfrm>
          <a:prstGeom prst="rect">
            <a:avLst/>
          </a:prstGeom>
          <a:noFill/>
          <a:ln>
            <a:noFill/>
          </a:ln>
        </p:spPr>
      </p:pic>
      <p:pic>
        <p:nvPicPr>
          <p:cNvPr id="2912" name="Google Shape;2912;p215"/>
          <p:cNvPicPr preferRelativeResize="0"/>
          <p:nvPr/>
        </p:nvPicPr>
        <p:blipFill>
          <a:blip r:embed="rId6">
            <a:alphaModFix/>
          </a:blip>
          <a:stretch>
            <a:fillRect/>
          </a:stretch>
        </p:blipFill>
        <p:spPr>
          <a:xfrm rot="-5938659">
            <a:off x="3816169" y="3124879"/>
            <a:ext cx="142142" cy="256638"/>
          </a:xfrm>
          <a:prstGeom prst="rect">
            <a:avLst/>
          </a:prstGeom>
          <a:noFill/>
          <a:ln>
            <a:noFill/>
          </a:ln>
        </p:spPr>
      </p:pic>
      <p:pic>
        <p:nvPicPr>
          <p:cNvPr id="2913" name="Google Shape;2913;p215"/>
          <p:cNvPicPr preferRelativeResize="0"/>
          <p:nvPr/>
        </p:nvPicPr>
        <p:blipFill>
          <a:blip r:embed="rId6">
            <a:alphaModFix/>
          </a:blip>
          <a:stretch>
            <a:fillRect/>
          </a:stretch>
        </p:blipFill>
        <p:spPr>
          <a:xfrm rot="-5938659">
            <a:off x="3968569" y="3277279"/>
            <a:ext cx="142142" cy="256638"/>
          </a:xfrm>
          <a:prstGeom prst="rect">
            <a:avLst/>
          </a:prstGeom>
          <a:noFill/>
          <a:ln>
            <a:noFill/>
          </a:ln>
        </p:spPr>
      </p:pic>
      <p:pic>
        <p:nvPicPr>
          <p:cNvPr id="2914" name="Google Shape;2914;p215"/>
          <p:cNvPicPr preferRelativeResize="0"/>
          <p:nvPr/>
        </p:nvPicPr>
        <p:blipFill>
          <a:blip r:embed="rId6">
            <a:alphaModFix/>
          </a:blip>
          <a:stretch>
            <a:fillRect/>
          </a:stretch>
        </p:blipFill>
        <p:spPr>
          <a:xfrm rot="-5938659">
            <a:off x="4120969" y="3429679"/>
            <a:ext cx="142142" cy="256638"/>
          </a:xfrm>
          <a:prstGeom prst="rect">
            <a:avLst/>
          </a:prstGeom>
          <a:noFill/>
          <a:ln>
            <a:noFill/>
          </a:ln>
        </p:spPr>
      </p:pic>
      <p:pic>
        <p:nvPicPr>
          <p:cNvPr id="2915" name="Google Shape;2915;p215"/>
          <p:cNvPicPr preferRelativeResize="0"/>
          <p:nvPr/>
        </p:nvPicPr>
        <p:blipFill>
          <a:blip r:embed="rId6">
            <a:alphaModFix/>
          </a:blip>
          <a:stretch>
            <a:fillRect/>
          </a:stretch>
        </p:blipFill>
        <p:spPr>
          <a:xfrm rot="-5938659">
            <a:off x="4273369" y="3582079"/>
            <a:ext cx="142142" cy="256638"/>
          </a:xfrm>
          <a:prstGeom prst="rect">
            <a:avLst/>
          </a:prstGeom>
          <a:noFill/>
          <a:ln>
            <a:noFill/>
          </a:ln>
        </p:spPr>
      </p:pic>
      <p:pic>
        <p:nvPicPr>
          <p:cNvPr id="2916" name="Google Shape;2916;p215"/>
          <p:cNvPicPr preferRelativeResize="0"/>
          <p:nvPr/>
        </p:nvPicPr>
        <p:blipFill>
          <a:blip r:embed="rId6">
            <a:alphaModFix/>
          </a:blip>
          <a:stretch>
            <a:fillRect/>
          </a:stretch>
        </p:blipFill>
        <p:spPr>
          <a:xfrm rot="-5938659">
            <a:off x="4425769" y="3734479"/>
            <a:ext cx="142142" cy="256638"/>
          </a:xfrm>
          <a:prstGeom prst="rect">
            <a:avLst/>
          </a:prstGeom>
          <a:noFill/>
          <a:ln>
            <a:noFill/>
          </a:ln>
        </p:spPr>
      </p:pic>
      <p:pic>
        <p:nvPicPr>
          <p:cNvPr id="2917" name="Google Shape;2917;p215"/>
          <p:cNvPicPr preferRelativeResize="0"/>
          <p:nvPr/>
        </p:nvPicPr>
        <p:blipFill>
          <a:blip r:embed="rId6">
            <a:alphaModFix/>
          </a:blip>
          <a:stretch>
            <a:fillRect/>
          </a:stretch>
        </p:blipFill>
        <p:spPr>
          <a:xfrm rot="-5938659">
            <a:off x="4578169" y="3886879"/>
            <a:ext cx="142142" cy="256638"/>
          </a:xfrm>
          <a:prstGeom prst="rect">
            <a:avLst/>
          </a:prstGeom>
          <a:noFill/>
          <a:ln>
            <a:noFill/>
          </a:ln>
        </p:spPr>
      </p:pic>
      <p:pic>
        <p:nvPicPr>
          <p:cNvPr id="2918" name="Google Shape;2918;p215"/>
          <p:cNvPicPr preferRelativeResize="0"/>
          <p:nvPr/>
        </p:nvPicPr>
        <p:blipFill>
          <a:blip r:embed="rId6">
            <a:alphaModFix/>
          </a:blip>
          <a:stretch>
            <a:fillRect/>
          </a:stretch>
        </p:blipFill>
        <p:spPr>
          <a:xfrm rot="-5938659">
            <a:off x="4730569" y="4039279"/>
            <a:ext cx="142142" cy="256638"/>
          </a:xfrm>
          <a:prstGeom prst="rect">
            <a:avLst/>
          </a:prstGeom>
          <a:noFill/>
          <a:ln>
            <a:noFill/>
          </a:ln>
        </p:spPr>
      </p:pic>
      <p:pic>
        <p:nvPicPr>
          <p:cNvPr id="2919" name="Google Shape;2919;p215"/>
          <p:cNvPicPr preferRelativeResize="0"/>
          <p:nvPr/>
        </p:nvPicPr>
        <p:blipFill>
          <a:blip r:embed="rId6">
            <a:alphaModFix/>
          </a:blip>
          <a:stretch>
            <a:fillRect/>
          </a:stretch>
        </p:blipFill>
        <p:spPr>
          <a:xfrm rot="5400017">
            <a:off x="5035369" y="4039279"/>
            <a:ext cx="142142" cy="256638"/>
          </a:xfrm>
          <a:prstGeom prst="rect">
            <a:avLst/>
          </a:prstGeom>
          <a:noFill/>
          <a:ln>
            <a:noFill/>
          </a:ln>
        </p:spPr>
      </p:pic>
      <p:pic>
        <p:nvPicPr>
          <p:cNvPr id="2920" name="Google Shape;2920;p215"/>
          <p:cNvPicPr preferRelativeResize="0"/>
          <p:nvPr/>
        </p:nvPicPr>
        <p:blipFill>
          <a:blip r:embed="rId6">
            <a:alphaModFix/>
          </a:blip>
          <a:stretch>
            <a:fillRect/>
          </a:stretch>
        </p:blipFill>
        <p:spPr>
          <a:xfrm rot="5400017">
            <a:off x="5340169" y="4115479"/>
            <a:ext cx="142142" cy="256638"/>
          </a:xfrm>
          <a:prstGeom prst="rect">
            <a:avLst/>
          </a:prstGeom>
          <a:noFill/>
          <a:ln>
            <a:noFill/>
          </a:ln>
        </p:spPr>
      </p:pic>
      <p:pic>
        <p:nvPicPr>
          <p:cNvPr id="2921" name="Google Shape;2921;p215"/>
          <p:cNvPicPr preferRelativeResize="0"/>
          <p:nvPr/>
        </p:nvPicPr>
        <p:blipFill>
          <a:blip r:embed="rId6">
            <a:alphaModFix/>
          </a:blip>
          <a:stretch>
            <a:fillRect/>
          </a:stretch>
        </p:blipFill>
        <p:spPr>
          <a:xfrm rot="5400017">
            <a:off x="5683069" y="4144054"/>
            <a:ext cx="142142" cy="256638"/>
          </a:xfrm>
          <a:prstGeom prst="rect">
            <a:avLst/>
          </a:prstGeom>
          <a:noFill/>
          <a:ln>
            <a:noFill/>
          </a:ln>
        </p:spPr>
      </p:pic>
      <p:pic>
        <p:nvPicPr>
          <p:cNvPr id="2922" name="Google Shape;2922;p215"/>
          <p:cNvPicPr preferRelativeResize="0"/>
          <p:nvPr/>
        </p:nvPicPr>
        <p:blipFill>
          <a:blip r:embed="rId6">
            <a:alphaModFix/>
          </a:blip>
          <a:stretch>
            <a:fillRect/>
          </a:stretch>
        </p:blipFill>
        <p:spPr>
          <a:xfrm rot="5400017">
            <a:off x="5987869" y="4144054"/>
            <a:ext cx="142142" cy="256638"/>
          </a:xfrm>
          <a:prstGeom prst="rect">
            <a:avLst/>
          </a:prstGeom>
          <a:noFill/>
          <a:ln>
            <a:noFill/>
          </a:ln>
        </p:spPr>
      </p:pic>
      <p:pic>
        <p:nvPicPr>
          <p:cNvPr id="2923" name="Google Shape;2923;p215"/>
          <p:cNvPicPr preferRelativeResize="0"/>
          <p:nvPr/>
        </p:nvPicPr>
        <p:blipFill>
          <a:blip r:embed="rId6">
            <a:alphaModFix/>
          </a:blip>
          <a:stretch>
            <a:fillRect/>
          </a:stretch>
        </p:blipFill>
        <p:spPr>
          <a:xfrm rot="5400017">
            <a:off x="6349819" y="4144054"/>
            <a:ext cx="142142" cy="256638"/>
          </a:xfrm>
          <a:prstGeom prst="rect">
            <a:avLst/>
          </a:prstGeom>
          <a:noFill/>
          <a:ln>
            <a:noFill/>
          </a:ln>
        </p:spPr>
      </p:pic>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2927"/>
        <p:cNvGrpSpPr/>
        <p:nvPr/>
      </p:nvGrpSpPr>
      <p:grpSpPr>
        <a:xfrm>
          <a:off x="0" y="0"/>
          <a:ext cx="0" cy="0"/>
          <a:chOff x="0" y="0"/>
          <a:chExt cx="0" cy="0"/>
        </a:xfrm>
      </p:grpSpPr>
      <p:pic>
        <p:nvPicPr>
          <p:cNvPr id="2928" name="Google Shape;2928;p216"/>
          <p:cNvPicPr preferRelativeResize="0"/>
          <p:nvPr/>
        </p:nvPicPr>
        <p:blipFill rotWithShape="1">
          <a:blip r:embed="rId3">
            <a:alphaModFix/>
          </a:blip>
          <a:srcRect r="81969"/>
          <a:stretch/>
        </p:blipFill>
        <p:spPr>
          <a:xfrm>
            <a:off x="1194100" y="548525"/>
            <a:ext cx="925626" cy="4558800"/>
          </a:xfrm>
          <a:prstGeom prst="rect">
            <a:avLst/>
          </a:prstGeom>
          <a:noFill/>
          <a:ln>
            <a:noFill/>
          </a:ln>
        </p:spPr>
      </p:pic>
      <p:sp>
        <p:nvSpPr>
          <p:cNvPr id="2929" name="Google Shape;2929;p216"/>
          <p:cNvSpPr txBox="1"/>
          <p:nvPr/>
        </p:nvSpPr>
        <p:spPr>
          <a:xfrm>
            <a:off x="300600" y="36975"/>
            <a:ext cx="856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5HT</a:t>
            </a:r>
            <a:r>
              <a:rPr lang="en" b="1" u="sng">
                <a:solidFill>
                  <a:srgbClr val="FF0000"/>
                </a:solidFill>
              </a:rPr>
              <a:t>1A</a:t>
            </a:r>
            <a:endParaRPr sz="1600" b="1"/>
          </a:p>
        </p:txBody>
      </p:sp>
      <p:pic>
        <p:nvPicPr>
          <p:cNvPr id="2930" name="Google Shape;2930;p216"/>
          <p:cNvPicPr preferRelativeResize="0"/>
          <p:nvPr/>
        </p:nvPicPr>
        <p:blipFill>
          <a:blip r:embed="rId4">
            <a:alphaModFix/>
          </a:blip>
          <a:stretch>
            <a:fillRect/>
          </a:stretch>
        </p:blipFill>
        <p:spPr>
          <a:xfrm>
            <a:off x="358502" y="4488800"/>
            <a:ext cx="1104900" cy="542925"/>
          </a:xfrm>
          <a:prstGeom prst="rect">
            <a:avLst/>
          </a:prstGeom>
          <a:noFill/>
          <a:ln>
            <a:noFill/>
          </a:ln>
        </p:spPr>
      </p:pic>
      <p:grpSp>
        <p:nvGrpSpPr>
          <p:cNvPr id="2931" name="Google Shape;2931;p216"/>
          <p:cNvGrpSpPr/>
          <p:nvPr/>
        </p:nvGrpSpPr>
        <p:grpSpPr>
          <a:xfrm>
            <a:off x="78100" y="798150"/>
            <a:ext cx="1965778" cy="848200"/>
            <a:chOff x="78100" y="798150"/>
            <a:chExt cx="1965778" cy="848200"/>
          </a:xfrm>
        </p:grpSpPr>
        <p:pic>
          <p:nvPicPr>
            <p:cNvPr id="2932" name="Google Shape;2932;p216"/>
            <p:cNvPicPr preferRelativeResize="0"/>
            <p:nvPr/>
          </p:nvPicPr>
          <p:blipFill rotWithShape="1">
            <a:blip r:embed="rId5">
              <a:alphaModFix/>
            </a:blip>
            <a:srcRect r="10370" b="28057"/>
            <a:stretch/>
          </p:blipFill>
          <p:spPr>
            <a:xfrm flipH="1">
              <a:off x="78100" y="798150"/>
              <a:ext cx="1385300" cy="848200"/>
            </a:xfrm>
            <a:prstGeom prst="rect">
              <a:avLst/>
            </a:prstGeom>
            <a:noFill/>
            <a:ln>
              <a:noFill/>
            </a:ln>
          </p:spPr>
        </p:pic>
        <p:pic>
          <p:nvPicPr>
            <p:cNvPr id="2933" name="Google Shape;2933;p216"/>
            <p:cNvPicPr preferRelativeResize="0"/>
            <p:nvPr/>
          </p:nvPicPr>
          <p:blipFill>
            <a:blip r:embed="rId6">
              <a:alphaModFix/>
            </a:blip>
            <a:stretch>
              <a:fillRect/>
            </a:stretch>
          </p:blipFill>
          <p:spPr>
            <a:xfrm rot="-5938659">
              <a:off x="1530169" y="1143679"/>
              <a:ext cx="142142" cy="256638"/>
            </a:xfrm>
            <a:prstGeom prst="rect">
              <a:avLst/>
            </a:prstGeom>
            <a:noFill/>
            <a:ln>
              <a:noFill/>
            </a:ln>
          </p:spPr>
        </p:pic>
        <p:pic>
          <p:nvPicPr>
            <p:cNvPr id="2934" name="Google Shape;2934;p216"/>
            <p:cNvPicPr preferRelativeResize="0"/>
            <p:nvPr/>
          </p:nvPicPr>
          <p:blipFill>
            <a:blip r:embed="rId6">
              <a:alphaModFix/>
            </a:blip>
            <a:stretch>
              <a:fillRect/>
            </a:stretch>
          </p:blipFill>
          <p:spPr>
            <a:xfrm rot="-5938659">
              <a:off x="1834969" y="1143679"/>
              <a:ext cx="142142" cy="256638"/>
            </a:xfrm>
            <a:prstGeom prst="rect">
              <a:avLst/>
            </a:prstGeom>
            <a:noFill/>
            <a:ln>
              <a:noFill/>
            </a:ln>
          </p:spPr>
        </p:pic>
      </p:grpSp>
      <p:pic>
        <p:nvPicPr>
          <p:cNvPr id="2935" name="Google Shape;2935;p216"/>
          <p:cNvPicPr preferRelativeResize="0"/>
          <p:nvPr/>
        </p:nvPicPr>
        <p:blipFill>
          <a:blip r:embed="rId7">
            <a:alphaModFix/>
          </a:blip>
          <a:stretch>
            <a:fillRect/>
          </a:stretch>
        </p:blipFill>
        <p:spPr>
          <a:xfrm>
            <a:off x="1104775" y="3955400"/>
            <a:ext cx="2925075" cy="1076325"/>
          </a:xfrm>
          <a:prstGeom prst="rect">
            <a:avLst/>
          </a:prstGeom>
          <a:noFill/>
          <a:ln>
            <a:noFill/>
          </a:ln>
        </p:spPr>
      </p:pic>
      <p:pic>
        <p:nvPicPr>
          <p:cNvPr id="2936" name="Google Shape;2936;p216"/>
          <p:cNvPicPr preferRelativeResize="0"/>
          <p:nvPr/>
        </p:nvPicPr>
        <p:blipFill>
          <a:blip r:embed="rId4">
            <a:alphaModFix/>
          </a:blip>
          <a:stretch>
            <a:fillRect/>
          </a:stretch>
        </p:blipFill>
        <p:spPr>
          <a:xfrm>
            <a:off x="358502" y="4488800"/>
            <a:ext cx="1104900" cy="542925"/>
          </a:xfrm>
          <a:prstGeom prst="rect">
            <a:avLst/>
          </a:prstGeom>
          <a:noFill/>
          <a:ln>
            <a:noFill/>
          </a:ln>
        </p:spPr>
      </p:pic>
      <p:pic>
        <p:nvPicPr>
          <p:cNvPr id="2937" name="Google Shape;2937;p216"/>
          <p:cNvPicPr preferRelativeResize="0"/>
          <p:nvPr/>
        </p:nvPicPr>
        <p:blipFill rotWithShape="1">
          <a:blip r:embed="rId8">
            <a:alphaModFix/>
          </a:blip>
          <a:srcRect l="73679" r="15739"/>
          <a:stretch/>
        </p:blipFill>
        <p:spPr>
          <a:xfrm>
            <a:off x="6445148" y="477200"/>
            <a:ext cx="925624" cy="4587276"/>
          </a:xfrm>
          <a:prstGeom prst="rect">
            <a:avLst/>
          </a:prstGeom>
          <a:noFill/>
          <a:ln>
            <a:noFill/>
          </a:ln>
        </p:spPr>
      </p:pic>
      <p:sp>
        <p:nvSpPr>
          <p:cNvPr id="2938" name="Google Shape;2938;p216"/>
          <p:cNvSpPr/>
          <p:nvPr/>
        </p:nvSpPr>
        <p:spPr>
          <a:xfrm>
            <a:off x="6500300" y="4155075"/>
            <a:ext cx="605100" cy="2652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39" name="Google Shape;2939;p216"/>
          <p:cNvPicPr preferRelativeResize="0"/>
          <p:nvPr/>
        </p:nvPicPr>
        <p:blipFill>
          <a:blip r:embed="rId7">
            <a:alphaModFix/>
          </a:blip>
          <a:stretch>
            <a:fillRect/>
          </a:stretch>
        </p:blipFill>
        <p:spPr>
          <a:xfrm>
            <a:off x="1104775" y="3955400"/>
            <a:ext cx="2925075" cy="1076325"/>
          </a:xfrm>
          <a:prstGeom prst="rect">
            <a:avLst/>
          </a:prstGeom>
          <a:noFill/>
          <a:ln>
            <a:noFill/>
          </a:ln>
        </p:spPr>
      </p:pic>
      <p:sp>
        <p:nvSpPr>
          <p:cNvPr id="2940" name="Google Shape;2940;p216"/>
          <p:cNvSpPr txBox="1"/>
          <p:nvPr/>
        </p:nvSpPr>
        <p:spPr>
          <a:xfrm>
            <a:off x="300600" y="36975"/>
            <a:ext cx="856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5HT</a:t>
            </a:r>
            <a:r>
              <a:rPr lang="en" b="1" u="sng">
                <a:solidFill>
                  <a:srgbClr val="FF0000"/>
                </a:solidFill>
              </a:rPr>
              <a:t>1A</a:t>
            </a:r>
            <a:r>
              <a:rPr lang="en" b="1"/>
              <a:t> Stimulation Increases Release of        Norepinephrine        Dopamine  and        Acetylcholine </a:t>
            </a:r>
            <a:endParaRPr sz="1600" b="1"/>
          </a:p>
        </p:txBody>
      </p:sp>
      <p:sp>
        <p:nvSpPr>
          <p:cNvPr id="2941" name="Google Shape;2941;p216"/>
          <p:cNvSpPr/>
          <p:nvPr/>
        </p:nvSpPr>
        <p:spPr>
          <a:xfrm>
            <a:off x="3830875" y="36975"/>
            <a:ext cx="17244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216"/>
          <p:cNvSpPr/>
          <p:nvPr/>
        </p:nvSpPr>
        <p:spPr>
          <a:xfrm>
            <a:off x="5618225" y="36975"/>
            <a:ext cx="11889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216"/>
          <p:cNvSpPr/>
          <p:nvPr/>
        </p:nvSpPr>
        <p:spPr>
          <a:xfrm>
            <a:off x="7218425" y="36975"/>
            <a:ext cx="15618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44" name="Google Shape;2944;p216"/>
          <p:cNvPicPr preferRelativeResize="0"/>
          <p:nvPr/>
        </p:nvPicPr>
        <p:blipFill>
          <a:blip r:embed="rId9">
            <a:alphaModFix/>
          </a:blip>
          <a:stretch>
            <a:fillRect/>
          </a:stretch>
        </p:blipFill>
        <p:spPr>
          <a:xfrm>
            <a:off x="3907775" y="128304"/>
            <a:ext cx="240350" cy="217550"/>
          </a:xfrm>
          <a:prstGeom prst="rect">
            <a:avLst/>
          </a:prstGeom>
          <a:noFill/>
          <a:ln>
            <a:noFill/>
          </a:ln>
        </p:spPr>
      </p:pic>
      <p:pic>
        <p:nvPicPr>
          <p:cNvPr id="2945" name="Google Shape;2945;p216"/>
          <p:cNvPicPr preferRelativeResize="0"/>
          <p:nvPr/>
        </p:nvPicPr>
        <p:blipFill>
          <a:blip r:embed="rId10">
            <a:alphaModFix/>
          </a:blip>
          <a:stretch>
            <a:fillRect/>
          </a:stretch>
        </p:blipFill>
        <p:spPr>
          <a:xfrm>
            <a:off x="5646700" y="83449"/>
            <a:ext cx="185425" cy="307276"/>
          </a:xfrm>
          <a:prstGeom prst="rect">
            <a:avLst/>
          </a:prstGeom>
          <a:noFill/>
          <a:ln>
            <a:noFill/>
          </a:ln>
        </p:spPr>
      </p:pic>
      <p:pic>
        <p:nvPicPr>
          <p:cNvPr id="2946" name="Google Shape;2946;p216"/>
          <p:cNvPicPr preferRelativeResize="0"/>
          <p:nvPr/>
        </p:nvPicPr>
        <p:blipFill>
          <a:blip r:embed="rId11">
            <a:alphaModFix/>
          </a:blip>
          <a:stretch>
            <a:fillRect/>
          </a:stretch>
        </p:blipFill>
        <p:spPr>
          <a:xfrm rot="-2700000">
            <a:off x="7270262" y="149630"/>
            <a:ext cx="291483" cy="174890"/>
          </a:xfrm>
          <a:prstGeom prst="rect">
            <a:avLst/>
          </a:prstGeom>
          <a:noFill/>
          <a:ln>
            <a:noFill/>
          </a:ln>
        </p:spPr>
      </p:pic>
      <p:pic>
        <p:nvPicPr>
          <p:cNvPr id="2947" name="Google Shape;2947;p216"/>
          <p:cNvPicPr preferRelativeResize="0"/>
          <p:nvPr/>
        </p:nvPicPr>
        <p:blipFill>
          <a:blip r:embed="rId6">
            <a:alphaModFix/>
          </a:blip>
          <a:stretch>
            <a:fillRect/>
          </a:stretch>
        </p:blipFill>
        <p:spPr>
          <a:xfrm rot="-5938659">
            <a:off x="1987369" y="1296079"/>
            <a:ext cx="142142" cy="256638"/>
          </a:xfrm>
          <a:prstGeom prst="rect">
            <a:avLst/>
          </a:prstGeom>
          <a:noFill/>
          <a:ln>
            <a:noFill/>
          </a:ln>
        </p:spPr>
      </p:pic>
      <p:pic>
        <p:nvPicPr>
          <p:cNvPr id="2948" name="Google Shape;2948;p216"/>
          <p:cNvPicPr preferRelativeResize="0"/>
          <p:nvPr/>
        </p:nvPicPr>
        <p:blipFill>
          <a:blip r:embed="rId6">
            <a:alphaModFix/>
          </a:blip>
          <a:stretch>
            <a:fillRect/>
          </a:stretch>
        </p:blipFill>
        <p:spPr>
          <a:xfrm rot="-5938659">
            <a:off x="2139769" y="1448479"/>
            <a:ext cx="142142" cy="256638"/>
          </a:xfrm>
          <a:prstGeom prst="rect">
            <a:avLst/>
          </a:prstGeom>
          <a:noFill/>
          <a:ln>
            <a:noFill/>
          </a:ln>
        </p:spPr>
      </p:pic>
      <p:pic>
        <p:nvPicPr>
          <p:cNvPr id="2949" name="Google Shape;2949;p216"/>
          <p:cNvPicPr preferRelativeResize="0"/>
          <p:nvPr/>
        </p:nvPicPr>
        <p:blipFill>
          <a:blip r:embed="rId6">
            <a:alphaModFix/>
          </a:blip>
          <a:stretch>
            <a:fillRect/>
          </a:stretch>
        </p:blipFill>
        <p:spPr>
          <a:xfrm rot="-5938659">
            <a:off x="2292169" y="1600879"/>
            <a:ext cx="142142" cy="256638"/>
          </a:xfrm>
          <a:prstGeom prst="rect">
            <a:avLst/>
          </a:prstGeom>
          <a:noFill/>
          <a:ln>
            <a:noFill/>
          </a:ln>
        </p:spPr>
      </p:pic>
      <p:pic>
        <p:nvPicPr>
          <p:cNvPr id="2950" name="Google Shape;2950;p216"/>
          <p:cNvPicPr preferRelativeResize="0"/>
          <p:nvPr/>
        </p:nvPicPr>
        <p:blipFill>
          <a:blip r:embed="rId6">
            <a:alphaModFix/>
          </a:blip>
          <a:stretch>
            <a:fillRect/>
          </a:stretch>
        </p:blipFill>
        <p:spPr>
          <a:xfrm rot="-5938659">
            <a:off x="2444569" y="1753279"/>
            <a:ext cx="142142" cy="256638"/>
          </a:xfrm>
          <a:prstGeom prst="rect">
            <a:avLst/>
          </a:prstGeom>
          <a:noFill/>
          <a:ln>
            <a:noFill/>
          </a:ln>
        </p:spPr>
      </p:pic>
      <p:pic>
        <p:nvPicPr>
          <p:cNvPr id="2951" name="Google Shape;2951;p216"/>
          <p:cNvPicPr preferRelativeResize="0"/>
          <p:nvPr/>
        </p:nvPicPr>
        <p:blipFill>
          <a:blip r:embed="rId6">
            <a:alphaModFix/>
          </a:blip>
          <a:stretch>
            <a:fillRect/>
          </a:stretch>
        </p:blipFill>
        <p:spPr>
          <a:xfrm rot="-5938659">
            <a:off x="2596969" y="1905679"/>
            <a:ext cx="142142" cy="256638"/>
          </a:xfrm>
          <a:prstGeom prst="rect">
            <a:avLst/>
          </a:prstGeom>
          <a:noFill/>
          <a:ln>
            <a:noFill/>
          </a:ln>
        </p:spPr>
      </p:pic>
      <p:pic>
        <p:nvPicPr>
          <p:cNvPr id="2952" name="Google Shape;2952;p216"/>
          <p:cNvPicPr preferRelativeResize="0"/>
          <p:nvPr/>
        </p:nvPicPr>
        <p:blipFill>
          <a:blip r:embed="rId6">
            <a:alphaModFix/>
          </a:blip>
          <a:stretch>
            <a:fillRect/>
          </a:stretch>
        </p:blipFill>
        <p:spPr>
          <a:xfrm rot="-5938659">
            <a:off x="2749369" y="2058079"/>
            <a:ext cx="142142" cy="256638"/>
          </a:xfrm>
          <a:prstGeom prst="rect">
            <a:avLst/>
          </a:prstGeom>
          <a:noFill/>
          <a:ln>
            <a:noFill/>
          </a:ln>
        </p:spPr>
      </p:pic>
      <p:pic>
        <p:nvPicPr>
          <p:cNvPr id="2953" name="Google Shape;2953;p216"/>
          <p:cNvPicPr preferRelativeResize="0"/>
          <p:nvPr/>
        </p:nvPicPr>
        <p:blipFill>
          <a:blip r:embed="rId6">
            <a:alphaModFix/>
          </a:blip>
          <a:stretch>
            <a:fillRect/>
          </a:stretch>
        </p:blipFill>
        <p:spPr>
          <a:xfrm rot="-5938659">
            <a:off x="2901769" y="2210479"/>
            <a:ext cx="142142" cy="256638"/>
          </a:xfrm>
          <a:prstGeom prst="rect">
            <a:avLst/>
          </a:prstGeom>
          <a:noFill/>
          <a:ln>
            <a:noFill/>
          </a:ln>
        </p:spPr>
      </p:pic>
      <p:pic>
        <p:nvPicPr>
          <p:cNvPr id="2954" name="Google Shape;2954;p216"/>
          <p:cNvPicPr preferRelativeResize="0"/>
          <p:nvPr/>
        </p:nvPicPr>
        <p:blipFill>
          <a:blip r:embed="rId6">
            <a:alphaModFix/>
          </a:blip>
          <a:stretch>
            <a:fillRect/>
          </a:stretch>
        </p:blipFill>
        <p:spPr>
          <a:xfrm rot="-5938659">
            <a:off x="3054169" y="2362879"/>
            <a:ext cx="142142" cy="256638"/>
          </a:xfrm>
          <a:prstGeom prst="rect">
            <a:avLst/>
          </a:prstGeom>
          <a:noFill/>
          <a:ln>
            <a:noFill/>
          </a:ln>
        </p:spPr>
      </p:pic>
      <p:pic>
        <p:nvPicPr>
          <p:cNvPr id="2955" name="Google Shape;2955;p216"/>
          <p:cNvPicPr preferRelativeResize="0"/>
          <p:nvPr/>
        </p:nvPicPr>
        <p:blipFill>
          <a:blip r:embed="rId6">
            <a:alphaModFix/>
          </a:blip>
          <a:stretch>
            <a:fillRect/>
          </a:stretch>
        </p:blipFill>
        <p:spPr>
          <a:xfrm rot="-5938659">
            <a:off x="3206569" y="2515279"/>
            <a:ext cx="142142" cy="256638"/>
          </a:xfrm>
          <a:prstGeom prst="rect">
            <a:avLst/>
          </a:prstGeom>
          <a:noFill/>
          <a:ln>
            <a:noFill/>
          </a:ln>
        </p:spPr>
      </p:pic>
      <p:pic>
        <p:nvPicPr>
          <p:cNvPr id="2956" name="Google Shape;2956;p216"/>
          <p:cNvPicPr preferRelativeResize="0"/>
          <p:nvPr/>
        </p:nvPicPr>
        <p:blipFill>
          <a:blip r:embed="rId6">
            <a:alphaModFix/>
          </a:blip>
          <a:stretch>
            <a:fillRect/>
          </a:stretch>
        </p:blipFill>
        <p:spPr>
          <a:xfrm rot="-5938659">
            <a:off x="3358969" y="2667679"/>
            <a:ext cx="142142" cy="256638"/>
          </a:xfrm>
          <a:prstGeom prst="rect">
            <a:avLst/>
          </a:prstGeom>
          <a:noFill/>
          <a:ln>
            <a:noFill/>
          </a:ln>
        </p:spPr>
      </p:pic>
      <p:pic>
        <p:nvPicPr>
          <p:cNvPr id="2957" name="Google Shape;2957;p216"/>
          <p:cNvPicPr preferRelativeResize="0"/>
          <p:nvPr/>
        </p:nvPicPr>
        <p:blipFill>
          <a:blip r:embed="rId6">
            <a:alphaModFix/>
          </a:blip>
          <a:stretch>
            <a:fillRect/>
          </a:stretch>
        </p:blipFill>
        <p:spPr>
          <a:xfrm rot="-5938659">
            <a:off x="3511369" y="2820079"/>
            <a:ext cx="142142" cy="256638"/>
          </a:xfrm>
          <a:prstGeom prst="rect">
            <a:avLst/>
          </a:prstGeom>
          <a:noFill/>
          <a:ln>
            <a:noFill/>
          </a:ln>
        </p:spPr>
      </p:pic>
      <p:pic>
        <p:nvPicPr>
          <p:cNvPr id="2958" name="Google Shape;2958;p216"/>
          <p:cNvPicPr preferRelativeResize="0"/>
          <p:nvPr/>
        </p:nvPicPr>
        <p:blipFill>
          <a:blip r:embed="rId6">
            <a:alphaModFix/>
          </a:blip>
          <a:stretch>
            <a:fillRect/>
          </a:stretch>
        </p:blipFill>
        <p:spPr>
          <a:xfrm rot="-5938659">
            <a:off x="3663769" y="2972479"/>
            <a:ext cx="142142" cy="256638"/>
          </a:xfrm>
          <a:prstGeom prst="rect">
            <a:avLst/>
          </a:prstGeom>
          <a:noFill/>
          <a:ln>
            <a:noFill/>
          </a:ln>
        </p:spPr>
      </p:pic>
      <p:pic>
        <p:nvPicPr>
          <p:cNvPr id="2959" name="Google Shape;2959;p216"/>
          <p:cNvPicPr preferRelativeResize="0"/>
          <p:nvPr/>
        </p:nvPicPr>
        <p:blipFill>
          <a:blip r:embed="rId6">
            <a:alphaModFix/>
          </a:blip>
          <a:stretch>
            <a:fillRect/>
          </a:stretch>
        </p:blipFill>
        <p:spPr>
          <a:xfrm rot="-5938659">
            <a:off x="3816169" y="3124879"/>
            <a:ext cx="142142" cy="256638"/>
          </a:xfrm>
          <a:prstGeom prst="rect">
            <a:avLst/>
          </a:prstGeom>
          <a:noFill/>
          <a:ln>
            <a:noFill/>
          </a:ln>
        </p:spPr>
      </p:pic>
      <p:pic>
        <p:nvPicPr>
          <p:cNvPr id="2960" name="Google Shape;2960;p216"/>
          <p:cNvPicPr preferRelativeResize="0"/>
          <p:nvPr/>
        </p:nvPicPr>
        <p:blipFill>
          <a:blip r:embed="rId6">
            <a:alphaModFix/>
          </a:blip>
          <a:stretch>
            <a:fillRect/>
          </a:stretch>
        </p:blipFill>
        <p:spPr>
          <a:xfrm rot="-5938659">
            <a:off x="3968569" y="3277279"/>
            <a:ext cx="142142" cy="256638"/>
          </a:xfrm>
          <a:prstGeom prst="rect">
            <a:avLst/>
          </a:prstGeom>
          <a:noFill/>
          <a:ln>
            <a:noFill/>
          </a:ln>
        </p:spPr>
      </p:pic>
      <p:pic>
        <p:nvPicPr>
          <p:cNvPr id="2961" name="Google Shape;2961;p216"/>
          <p:cNvPicPr preferRelativeResize="0"/>
          <p:nvPr/>
        </p:nvPicPr>
        <p:blipFill>
          <a:blip r:embed="rId6">
            <a:alphaModFix/>
          </a:blip>
          <a:stretch>
            <a:fillRect/>
          </a:stretch>
        </p:blipFill>
        <p:spPr>
          <a:xfrm rot="-5938659">
            <a:off x="4120969" y="3429679"/>
            <a:ext cx="142142" cy="256638"/>
          </a:xfrm>
          <a:prstGeom prst="rect">
            <a:avLst/>
          </a:prstGeom>
          <a:noFill/>
          <a:ln>
            <a:noFill/>
          </a:ln>
        </p:spPr>
      </p:pic>
      <p:pic>
        <p:nvPicPr>
          <p:cNvPr id="2962" name="Google Shape;2962;p216"/>
          <p:cNvPicPr preferRelativeResize="0"/>
          <p:nvPr/>
        </p:nvPicPr>
        <p:blipFill>
          <a:blip r:embed="rId6">
            <a:alphaModFix/>
          </a:blip>
          <a:stretch>
            <a:fillRect/>
          </a:stretch>
        </p:blipFill>
        <p:spPr>
          <a:xfrm rot="-5938659">
            <a:off x="4273369" y="3582079"/>
            <a:ext cx="142142" cy="256638"/>
          </a:xfrm>
          <a:prstGeom prst="rect">
            <a:avLst/>
          </a:prstGeom>
          <a:noFill/>
          <a:ln>
            <a:noFill/>
          </a:ln>
        </p:spPr>
      </p:pic>
      <p:pic>
        <p:nvPicPr>
          <p:cNvPr id="2963" name="Google Shape;2963;p216"/>
          <p:cNvPicPr preferRelativeResize="0"/>
          <p:nvPr/>
        </p:nvPicPr>
        <p:blipFill>
          <a:blip r:embed="rId6">
            <a:alphaModFix/>
          </a:blip>
          <a:stretch>
            <a:fillRect/>
          </a:stretch>
        </p:blipFill>
        <p:spPr>
          <a:xfrm rot="-5938659">
            <a:off x="4425769" y="3734479"/>
            <a:ext cx="142142" cy="256638"/>
          </a:xfrm>
          <a:prstGeom prst="rect">
            <a:avLst/>
          </a:prstGeom>
          <a:noFill/>
          <a:ln>
            <a:noFill/>
          </a:ln>
        </p:spPr>
      </p:pic>
      <p:pic>
        <p:nvPicPr>
          <p:cNvPr id="2964" name="Google Shape;2964;p216"/>
          <p:cNvPicPr preferRelativeResize="0"/>
          <p:nvPr/>
        </p:nvPicPr>
        <p:blipFill>
          <a:blip r:embed="rId6">
            <a:alphaModFix/>
          </a:blip>
          <a:stretch>
            <a:fillRect/>
          </a:stretch>
        </p:blipFill>
        <p:spPr>
          <a:xfrm rot="-5938659">
            <a:off x="4578169" y="3886879"/>
            <a:ext cx="142142" cy="256638"/>
          </a:xfrm>
          <a:prstGeom prst="rect">
            <a:avLst/>
          </a:prstGeom>
          <a:noFill/>
          <a:ln>
            <a:noFill/>
          </a:ln>
        </p:spPr>
      </p:pic>
      <p:pic>
        <p:nvPicPr>
          <p:cNvPr id="2965" name="Google Shape;2965;p216"/>
          <p:cNvPicPr preferRelativeResize="0"/>
          <p:nvPr/>
        </p:nvPicPr>
        <p:blipFill>
          <a:blip r:embed="rId6">
            <a:alphaModFix/>
          </a:blip>
          <a:stretch>
            <a:fillRect/>
          </a:stretch>
        </p:blipFill>
        <p:spPr>
          <a:xfrm rot="-5938659">
            <a:off x="4730569" y="4039279"/>
            <a:ext cx="142142" cy="256638"/>
          </a:xfrm>
          <a:prstGeom prst="rect">
            <a:avLst/>
          </a:prstGeom>
          <a:noFill/>
          <a:ln>
            <a:noFill/>
          </a:ln>
        </p:spPr>
      </p:pic>
      <p:pic>
        <p:nvPicPr>
          <p:cNvPr id="2966" name="Google Shape;2966;p216"/>
          <p:cNvPicPr preferRelativeResize="0"/>
          <p:nvPr/>
        </p:nvPicPr>
        <p:blipFill>
          <a:blip r:embed="rId6">
            <a:alphaModFix/>
          </a:blip>
          <a:stretch>
            <a:fillRect/>
          </a:stretch>
        </p:blipFill>
        <p:spPr>
          <a:xfrm rot="5400017">
            <a:off x="5035369" y="4039279"/>
            <a:ext cx="142142" cy="256638"/>
          </a:xfrm>
          <a:prstGeom prst="rect">
            <a:avLst/>
          </a:prstGeom>
          <a:noFill/>
          <a:ln>
            <a:noFill/>
          </a:ln>
        </p:spPr>
      </p:pic>
      <p:pic>
        <p:nvPicPr>
          <p:cNvPr id="2967" name="Google Shape;2967;p216"/>
          <p:cNvPicPr preferRelativeResize="0"/>
          <p:nvPr/>
        </p:nvPicPr>
        <p:blipFill>
          <a:blip r:embed="rId6">
            <a:alphaModFix/>
          </a:blip>
          <a:stretch>
            <a:fillRect/>
          </a:stretch>
        </p:blipFill>
        <p:spPr>
          <a:xfrm rot="5400017">
            <a:off x="5340169" y="4115479"/>
            <a:ext cx="142142" cy="256638"/>
          </a:xfrm>
          <a:prstGeom prst="rect">
            <a:avLst/>
          </a:prstGeom>
          <a:noFill/>
          <a:ln>
            <a:noFill/>
          </a:ln>
        </p:spPr>
      </p:pic>
      <p:pic>
        <p:nvPicPr>
          <p:cNvPr id="2968" name="Google Shape;2968;p216"/>
          <p:cNvPicPr preferRelativeResize="0"/>
          <p:nvPr/>
        </p:nvPicPr>
        <p:blipFill>
          <a:blip r:embed="rId6">
            <a:alphaModFix/>
          </a:blip>
          <a:stretch>
            <a:fillRect/>
          </a:stretch>
        </p:blipFill>
        <p:spPr>
          <a:xfrm rot="5400017">
            <a:off x="5683069" y="4144054"/>
            <a:ext cx="142142" cy="256638"/>
          </a:xfrm>
          <a:prstGeom prst="rect">
            <a:avLst/>
          </a:prstGeom>
          <a:noFill/>
          <a:ln>
            <a:noFill/>
          </a:ln>
        </p:spPr>
      </p:pic>
      <p:pic>
        <p:nvPicPr>
          <p:cNvPr id="2969" name="Google Shape;2969;p216"/>
          <p:cNvPicPr preferRelativeResize="0"/>
          <p:nvPr/>
        </p:nvPicPr>
        <p:blipFill>
          <a:blip r:embed="rId6">
            <a:alphaModFix/>
          </a:blip>
          <a:stretch>
            <a:fillRect/>
          </a:stretch>
        </p:blipFill>
        <p:spPr>
          <a:xfrm rot="5400017">
            <a:off x="5987869" y="4144054"/>
            <a:ext cx="142142" cy="256638"/>
          </a:xfrm>
          <a:prstGeom prst="rect">
            <a:avLst/>
          </a:prstGeom>
          <a:noFill/>
          <a:ln>
            <a:noFill/>
          </a:ln>
        </p:spPr>
      </p:pic>
      <p:pic>
        <p:nvPicPr>
          <p:cNvPr id="2970" name="Google Shape;2970;p216"/>
          <p:cNvPicPr preferRelativeResize="0"/>
          <p:nvPr/>
        </p:nvPicPr>
        <p:blipFill>
          <a:blip r:embed="rId6">
            <a:alphaModFix/>
          </a:blip>
          <a:stretch>
            <a:fillRect/>
          </a:stretch>
        </p:blipFill>
        <p:spPr>
          <a:xfrm rot="5400017">
            <a:off x="6349819" y="4144054"/>
            <a:ext cx="142142" cy="256638"/>
          </a:xfrm>
          <a:prstGeom prst="rect">
            <a:avLst/>
          </a:prstGeom>
          <a:noFill/>
          <a:ln>
            <a:noFill/>
          </a:ln>
        </p:spPr>
      </p:pic>
      <p:grpSp>
        <p:nvGrpSpPr>
          <p:cNvPr id="2971" name="Google Shape;2971;p216"/>
          <p:cNvGrpSpPr/>
          <p:nvPr/>
        </p:nvGrpSpPr>
        <p:grpSpPr>
          <a:xfrm>
            <a:off x="7237300" y="2497900"/>
            <a:ext cx="1661725" cy="1477500"/>
            <a:chOff x="7237300" y="2497900"/>
            <a:chExt cx="1661725" cy="1477500"/>
          </a:xfrm>
        </p:grpSpPr>
        <p:sp>
          <p:nvSpPr>
            <p:cNvPr id="2972" name="Google Shape;2972;p216"/>
            <p:cNvSpPr txBox="1"/>
            <p:nvPr/>
          </p:nvSpPr>
          <p:spPr>
            <a:xfrm>
              <a:off x="7326425" y="2497900"/>
              <a:ext cx="15726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serotonin transmission regulates other neurotransmitters in downstream circuits</a:t>
              </a:r>
              <a:endParaRPr/>
            </a:p>
          </p:txBody>
        </p:sp>
        <p:cxnSp>
          <p:nvCxnSpPr>
            <p:cNvPr id="2973" name="Google Shape;2973;p216"/>
            <p:cNvCxnSpPr/>
            <p:nvPr/>
          </p:nvCxnSpPr>
          <p:spPr>
            <a:xfrm>
              <a:off x="7237300" y="2571750"/>
              <a:ext cx="1525500" cy="0"/>
            </a:xfrm>
            <a:prstGeom prst="straightConnector1">
              <a:avLst/>
            </a:prstGeom>
            <a:noFill/>
            <a:ln w="9525" cap="flat" cmpd="sng">
              <a:solidFill>
                <a:schemeClr val="dk2"/>
              </a:solidFill>
              <a:prstDash val="solid"/>
              <a:round/>
              <a:headEnd type="none" w="med" len="med"/>
              <a:tailEnd type="triangle" w="med" len="med"/>
            </a:ln>
          </p:spPr>
        </p:cxnSp>
        <p:cxnSp>
          <p:nvCxnSpPr>
            <p:cNvPr id="2974" name="Google Shape;2974;p216"/>
            <p:cNvCxnSpPr/>
            <p:nvPr/>
          </p:nvCxnSpPr>
          <p:spPr>
            <a:xfrm>
              <a:off x="7237300" y="3934525"/>
              <a:ext cx="1525500" cy="0"/>
            </a:xfrm>
            <a:prstGeom prst="straightConnector1">
              <a:avLst/>
            </a:prstGeom>
            <a:noFill/>
            <a:ln w="9525" cap="flat" cmpd="sng">
              <a:solidFill>
                <a:schemeClr val="dk2"/>
              </a:solidFill>
              <a:prstDash val="solid"/>
              <a:round/>
              <a:headEnd type="none" w="med" len="med"/>
              <a:tailEnd type="triangle" w="med" len="med"/>
            </a:ln>
          </p:spPr>
        </p:cxnSp>
      </p:gr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2978"/>
        <p:cNvGrpSpPr/>
        <p:nvPr/>
      </p:nvGrpSpPr>
      <p:grpSpPr>
        <a:xfrm>
          <a:off x="0" y="0"/>
          <a:ext cx="0" cy="0"/>
          <a:chOff x="0" y="0"/>
          <a:chExt cx="0" cy="0"/>
        </a:xfrm>
      </p:grpSpPr>
      <p:sp>
        <p:nvSpPr>
          <p:cNvPr id="2979" name="Google Shape;2979;p217"/>
          <p:cNvSpPr txBox="1"/>
          <p:nvPr/>
        </p:nvSpPr>
        <p:spPr>
          <a:xfrm>
            <a:off x="300600" y="36975"/>
            <a:ext cx="856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5HT</a:t>
            </a:r>
            <a:r>
              <a:rPr lang="en" b="1" u="sng">
                <a:solidFill>
                  <a:srgbClr val="FF0000"/>
                </a:solidFill>
              </a:rPr>
              <a:t>1A</a:t>
            </a:r>
            <a:r>
              <a:rPr lang="en" b="1"/>
              <a:t> Stimulation Increases Release of        Norepinephrine        Dopamine  and        Acetylcholine </a:t>
            </a:r>
            <a:endParaRPr sz="1600" b="1"/>
          </a:p>
        </p:txBody>
      </p:sp>
      <p:sp>
        <p:nvSpPr>
          <p:cNvPr id="2980" name="Google Shape;2980;p217"/>
          <p:cNvSpPr/>
          <p:nvPr/>
        </p:nvSpPr>
        <p:spPr>
          <a:xfrm>
            <a:off x="3830875" y="36975"/>
            <a:ext cx="17244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217"/>
          <p:cNvSpPr/>
          <p:nvPr/>
        </p:nvSpPr>
        <p:spPr>
          <a:xfrm>
            <a:off x="5618225" y="36975"/>
            <a:ext cx="11889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217"/>
          <p:cNvSpPr/>
          <p:nvPr/>
        </p:nvSpPr>
        <p:spPr>
          <a:xfrm>
            <a:off x="7218425" y="36975"/>
            <a:ext cx="15618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83" name="Google Shape;2983;p217"/>
          <p:cNvPicPr preferRelativeResize="0"/>
          <p:nvPr/>
        </p:nvPicPr>
        <p:blipFill>
          <a:blip r:embed="rId3">
            <a:alphaModFix/>
          </a:blip>
          <a:stretch>
            <a:fillRect/>
          </a:stretch>
        </p:blipFill>
        <p:spPr>
          <a:xfrm>
            <a:off x="1194100" y="548525"/>
            <a:ext cx="5133576" cy="4558800"/>
          </a:xfrm>
          <a:prstGeom prst="rect">
            <a:avLst/>
          </a:prstGeom>
          <a:noFill/>
          <a:ln>
            <a:noFill/>
          </a:ln>
        </p:spPr>
      </p:pic>
      <p:pic>
        <p:nvPicPr>
          <p:cNvPr id="2984" name="Google Shape;2984;p217"/>
          <p:cNvPicPr preferRelativeResize="0"/>
          <p:nvPr/>
        </p:nvPicPr>
        <p:blipFill>
          <a:blip r:embed="rId4">
            <a:alphaModFix/>
          </a:blip>
          <a:stretch>
            <a:fillRect/>
          </a:stretch>
        </p:blipFill>
        <p:spPr>
          <a:xfrm>
            <a:off x="358502" y="4488800"/>
            <a:ext cx="1104900" cy="542925"/>
          </a:xfrm>
          <a:prstGeom prst="rect">
            <a:avLst/>
          </a:prstGeom>
          <a:noFill/>
          <a:ln>
            <a:noFill/>
          </a:ln>
        </p:spPr>
      </p:pic>
      <p:pic>
        <p:nvPicPr>
          <p:cNvPr id="2985" name="Google Shape;2985;p217"/>
          <p:cNvPicPr preferRelativeResize="0"/>
          <p:nvPr/>
        </p:nvPicPr>
        <p:blipFill rotWithShape="1">
          <a:blip r:embed="rId5">
            <a:alphaModFix/>
          </a:blip>
          <a:srcRect l="73679" r="15739"/>
          <a:stretch/>
        </p:blipFill>
        <p:spPr>
          <a:xfrm>
            <a:off x="6445148" y="477200"/>
            <a:ext cx="925624" cy="4587276"/>
          </a:xfrm>
          <a:prstGeom prst="rect">
            <a:avLst/>
          </a:prstGeom>
          <a:noFill/>
          <a:ln>
            <a:noFill/>
          </a:ln>
        </p:spPr>
      </p:pic>
      <p:grpSp>
        <p:nvGrpSpPr>
          <p:cNvPr id="2986" name="Google Shape;2986;p217"/>
          <p:cNvGrpSpPr/>
          <p:nvPr/>
        </p:nvGrpSpPr>
        <p:grpSpPr>
          <a:xfrm>
            <a:off x="7237300" y="2497900"/>
            <a:ext cx="1661725" cy="1477500"/>
            <a:chOff x="7237300" y="2497900"/>
            <a:chExt cx="1661725" cy="1477500"/>
          </a:xfrm>
        </p:grpSpPr>
        <p:sp>
          <p:nvSpPr>
            <p:cNvPr id="2987" name="Google Shape;2987;p217"/>
            <p:cNvSpPr txBox="1"/>
            <p:nvPr/>
          </p:nvSpPr>
          <p:spPr>
            <a:xfrm>
              <a:off x="7326425" y="2497900"/>
              <a:ext cx="15726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serotonin transmission regulates other neurotransmitters in downstream circuits</a:t>
              </a:r>
              <a:endParaRPr/>
            </a:p>
          </p:txBody>
        </p:sp>
        <p:cxnSp>
          <p:nvCxnSpPr>
            <p:cNvPr id="2988" name="Google Shape;2988;p217"/>
            <p:cNvCxnSpPr/>
            <p:nvPr/>
          </p:nvCxnSpPr>
          <p:spPr>
            <a:xfrm>
              <a:off x="7237300" y="2571750"/>
              <a:ext cx="1525500" cy="0"/>
            </a:xfrm>
            <a:prstGeom prst="straightConnector1">
              <a:avLst/>
            </a:prstGeom>
            <a:noFill/>
            <a:ln w="9525" cap="flat" cmpd="sng">
              <a:solidFill>
                <a:schemeClr val="dk2"/>
              </a:solidFill>
              <a:prstDash val="solid"/>
              <a:round/>
              <a:headEnd type="none" w="med" len="med"/>
              <a:tailEnd type="triangle" w="med" len="med"/>
            </a:ln>
          </p:spPr>
        </p:cxnSp>
        <p:cxnSp>
          <p:nvCxnSpPr>
            <p:cNvPr id="2989" name="Google Shape;2989;p217"/>
            <p:cNvCxnSpPr/>
            <p:nvPr/>
          </p:nvCxnSpPr>
          <p:spPr>
            <a:xfrm>
              <a:off x="7237300" y="3934525"/>
              <a:ext cx="1525500" cy="0"/>
            </a:xfrm>
            <a:prstGeom prst="straightConnector1">
              <a:avLst/>
            </a:prstGeom>
            <a:noFill/>
            <a:ln w="9525" cap="flat" cmpd="sng">
              <a:solidFill>
                <a:schemeClr val="dk2"/>
              </a:solidFill>
              <a:prstDash val="solid"/>
              <a:round/>
              <a:headEnd type="none" w="med" len="med"/>
              <a:tailEnd type="triangle" w="med" len="med"/>
            </a:ln>
          </p:spPr>
        </p:cxnSp>
      </p:grpSp>
      <p:sp>
        <p:nvSpPr>
          <p:cNvPr id="2990" name="Google Shape;2990;p217"/>
          <p:cNvSpPr/>
          <p:nvPr/>
        </p:nvSpPr>
        <p:spPr>
          <a:xfrm>
            <a:off x="6500300" y="4155075"/>
            <a:ext cx="605100" cy="265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91" name="Google Shape;2991;p217"/>
          <p:cNvGrpSpPr/>
          <p:nvPr/>
        </p:nvGrpSpPr>
        <p:grpSpPr>
          <a:xfrm>
            <a:off x="78100" y="798150"/>
            <a:ext cx="1965778" cy="848200"/>
            <a:chOff x="78100" y="798150"/>
            <a:chExt cx="1965778" cy="848200"/>
          </a:xfrm>
        </p:grpSpPr>
        <p:pic>
          <p:nvPicPr>
            <p:cNvPr id="2992" name="Google Shape;2992;p217"/>
            <p:cNvPicPr preferRelativeResize="0"/>
            <p:nvPr/>
          </p:nvPicPr>
          <p:blipFill rotWithShape="1">
            <a:blip r:embed="rId6">
              <a:alphaModFix/>
            </a:blip>
            <a:srcRect r="10370" b="28057"/>
            <a:stretch/>
          </p:blipFill>
          <p:spPr>
            <a:xfrm flipH="1">
              <a:off x="78100" y="798150"/>
              <a:ext cx="1385300" cy="848200"/>
            </a:xfrm>
            <a:prstGeom prst="rect">
              <a:avLst/>
            </a:prstGeom>
            <a:noFill/>
            <a:ln>
              <a:noFill/>
            </a:ln>
          </p:spPr>
        </p:pic>
        <p:pic>
          <p:nvPicPr>
            <p:cNvPr id="2993" name="Google Shape;2993;p217"/>
            <p:cNvPicPr preferRelativeResize="0"/>
            <p:nvPr/>
          </p:nvPicPr>
          <p:blipFill>
            <a:blip r:embed="rId7">
              <a:alphaModFix/>
            </a:blip>
            <a:stretch>
              <a:fillRect/>
            </a:stretch>
          </p:blipFill>
          <p:spPr>
            <a:xfrm rot="-5938659">
              <a:off x="1530169" y="1143679"/>
              <a:ext cx="142142" cy="256638"/>
            </a:xfrm>
            <a:prstGeom prst="rect">
              <a:avLst/>
            </a:prstGeom>
            <a:noFill/>
            <a:ln>
              <a:noFill/>
            </a:ln>
          </p:spPr>
        </p:pic>
        <p:pic>
          <p:nvPicPr>
            <p:cNvPr id="2994" name="Google Shape;2994;p217"/>
            <p:cNvPicPr preferRelativeResize="0"/>
            <p:nvPr/>
          </p:nvPicPr>
          <p:blipFill>
            <a:blip r:embed="rId7">
              <a:alphaModFix/>
            </a:blip>
            <a:stretch>
              <a:fillRect/>
            </a:stretch>
          </p:blipFill>
          <p:spPr>
            <a:xfrm rot="-5938659">
              <a:off x="1834969" y="1143679"/>
              <a:ext cx="142142" cy="256638"/>
            </a:xfrm>
            <a:prstGeom prst="rect">
              <a:avLst/>
            </a:prstGeom>
            <a:noFill/>
            <a:ln>
              <a:noFill/>
            </a:ln>
          </p:spPr>
        </p:pic>
      </p:grpSp>
      <p:pic>
        <p:nvPicPr>
          <p:cNvPr id="2995" name="Google Shape;2995;p217"/>
          <p:cNvPicPr preferRelativeResize="0"/>
          <p:nvPr/>
        </p:nvPicPr>
        <p:blipFill>
          <a:blip r:embed="rId8">
            <a:alphaModFix/>
          </a:blip>
          <a:stretch>
            <a:fillRect/>
          </a:stretch>
        </p:blipFill>
        <p:spPr>
          <a:xfrm>
            <a:off x="1104775" y="3955400"/>
            <a:ext cx="2925075" cy="1076325"/>
          </a:xfrm>
          <a:prstGeom prst="rect">
            <a:avLst/>
          </a:prstGeom>
          <a:noFill/>
          <a:ln>
            <a:noFill/>
          </a:ln>
        </p:spPr>
      </p:pic>
      <p:pic>
        <p:nvPicPr>
          <p:cNvPr id="2996" name="Google Shape;2996;p217"/>
          <p:cNvPicPr preferRelativeResize="0"/>
          <p:nvPr/>
        </p:nvPicPr>
        <p:blipFill>
          <a:blip r:embed="rId9">
            <a:alphaModFix/>
          </a:blip>
          <a:stretch>
            <a:fillRect/>
          </a:stretch>
        </p:blipFill>
        <p:spPr>
          <a:xfrm>
            <a:off x="3907775" y="128304"/>
            <a:ext cx="240350" cy="217550"/>
          </a:xfrm>
          <a:prstGeom prst="rect">
            <a:avLst/>
          </a:prstGeom>
          <a:noFill/>
          <a:ln>
            <a:noFill/>
          </a:ln>
        </p:spPr>
      </p:pic>
      <p:pic>
        <p:nvPicPr>
          <p:cNvPr id="2997" name="Google Shape;2997;p217"/>
          <p:cNvPicPr preferRelativeResize="0"/>
          <p:nvPr/>
        </p:nvPicPr>
        <p:blipFill>
          <a:blip r:embed="rId10">
            <a:alphaModFix/>
          </a:blip>
          <a:stretch>
            <a:fillRect/>
          </a:stretch>
        </p:blipFill>
        <p:spPr>
          <a:xfrm>
            <a:off x="5646700" y="83449"/>
            <a:ext cx="185425" cy="307276"/>
          </a:xfrm>
          <a:prstGeom prst="rect">
            <a:avLst/>
          </a:prstGeom>
          <a:noFill/>
          <a:ln>
            <a:noFill/>
          </a:ln>
        </p:spPr>
      </p:pic>
      <p:pic>
        <p:nvPicPr>
          <p:cNvPr id="2998" name="Google Shape;2998;p217"/>
          <p:cNvPicPr preferRelativeResize="0"/>
          <p:nvPr/>
        </p:nvPicPr>
        <p:blipFill>
          <a:blip r:embed="rId11">
            <a:alphaModFix/>
          </a:blip>
          <a:stretch>
            <a:fillRect/>
          </a:stretch>
        </p:blipFill>
        <p:spPr>
          <a:xfrm rot="-2700000">
            <a:off x="7270262" y="149630"/>
            <a:ext cx="291483" cy="174890"/>
          </a:xfrm>
          <a:prstGeom prst="rect">
            <a:avLst/>
          </a:prstGeom>
          <a:noFill/>
          <a:ln>
            <a:noFill/>
          </a:ln>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Shape 3002"/>
        <p:cNvGrpSpPr/>
        <p:nvPr/>
      </p:nvGrpSpPr>
      <p:grpSpPr>
        <a:xfrm>
          <a:off x="0" y="0"/>
          <a:ext cx="0" cy="0"/>
          <a:chOff x="0" y="0"/>
          <a:chExt cx="0" cy="0"/>
        </a:xfrm>
      </p:grpSpPr>
      <p:pic>
        <p:nvPicPr>
          <p:cNvPr id="3003" name="Google Shape;3003;p218"/>
          <p:cNvPicPr preferRelativeResize="0"/>
          <p:nvPr/>
        </p:nvPicPr>
        <p:blipFill>
          <a:blip r:embed="rId3">
            <a:alphaModFix/>
          </a:blip>
          <a:stretch>
            <a:fillRect/>
          </a:stretch>
        </p:blipFill>
        <p:spPr>
          <a:xfrm>
            <a:off x="1194100" y="548525"/>
            <a:ext cx="5133576" cy="4558800"/>
          </a:xfrm>
          <a:prstGeom prst="rect">
            <a:avLst/>
          </a:prstGeom>
          <a:noFill/>
          <a:ln>
            <a:noFill/>
          </a:ln>
        </p:spPr>
      </p:pic>
      <p:sp>
        <p:nvSpPr>
          <p:cNvPr id="3004" name="Google Shape;3004;p218"/>
          <p:cNvSpPr txBox="1"/>
          <p:nvPr/>
        </p:nvSpPr>
        <p:spPr>
          <a:xfrm>
            <a:off x="300600" y="36975"/>
            <a:ext cx="856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5HT</a:t>
            </a:r>
            <a:r>
              <a:rPr lang="en" b="1" u="sng">
                <a:solidFill>
                  <a:srgbClr val="FF0000"/>
                </a:solidFill>
              </a:rPr>
              <a:t>1A</a:t>
            </a:r>
            <a:r>
              <a:rPr lang="en" b="1"/>
              <a:t> Stimulation Increases Release of        Norepinephrine        Dopamine  and        Acetylcholine </a:t>
            </a:r>
            <a:endParaRPr sz="1600" b="1"/>
          </a:p>
        </p:txBody>
      </p:sp>
      <p:pic>
        <p:nvPicPr>
          <p:cNvPr id="3005" name="Google Shape;3005;p218"/>
          <p:cNvPicPr preferRelativeResize="0"/>
          <p:nvPr/>
        </p:nvPicPr>
        <p:blipFill>
          <a:blip r:embed="rId4">
            <a:alphaModFix/>
          </a:blip>
          <a:stretch>
            <a:fillRect/>
          </a:stretch>
        </p:blipFill>
        <p:spPr>
          <a:xfrm>
            <a:off x="358502" y="4488800"/>
            <a:ext cx="1104900" cy="542925"/>
          </a:xfrm>
          <a:prstGeom prst="rect">
            <a:avLst/>
          </a:prstGeom>
          <a:noFill/>
          <a:ln>
            <a:noFill/>
          </a:ln>
        </p:spPr>
      </p:pic>
      <p:pic>
        <p:nvPicPr>
          <p:cNvPr id="3006" name="Google Shape;3006;p218"/>
          <p:cNvPicPr preferRelativeResize="0"/>
          <p:nvPr/>
        </p:nvPicPr>
        <p:blipFill rotWithShape="1">
          <a:blip r:embed="rId5">
            <a:alphaModFix/>
          </a:blip>
          <a:srcRect l="73679" r="15739"/>
          <a:stretch/>
        </p:blipFill>
        <p:spPr>
          <a:xfrm>
            <a:off x="6445148" y="477200"/>
            <a:ext cx="925624" cy="4587276"/>
          </a:xfrm>
          <a:prstGeom prst="rect">
            <a:avLst/>
          </a:prstGeom>
          <a:noFill/>
          <a:ln>
            <a:noFill/>
          </a:ln>
        </p:spPr>
      </p:pic>
      <p:grpSp>
        <p:nvGrpSpPr>
          <p:cNvPr id="3007" name="Google Shape;3007;p218"/>
          <p:cNvGrpSpPr/>
          <p:nvPr/>
        </p:nvGrpSpPr>
        <p:grpSpPr>
          <a:xfrm>
            <a:off x="7237300" y="2497900"/>
            <a:ext cx="1661725" cy="1477500"/>
            <a:chOff x="7237300" y="2497900"/>
            <a:chExt cx="1661725" cy="1477500"/>
          </a:xfrm>
        </p:grpSpPr>
        <p:sp>
          <p:nvSpPr>
            <p:cNvPr id="3008" name="Google Shape;3008;p218"/>
            <p:cNvSpPr txBox="1"/>
            <p:nvPr/>
          </p:nvSpPr>
          <p:spPr>
            <a:xfrm>
              <a:off x="7326425" y="2497900"/>
              <a:ext cx="15726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serotonin transmission regulates other neurotransmitters in downstream circuits</a:t>
              </a:r>
              <a:endParaRPr/>
            </a:p>
          </p:txBody>
        </p:sp>
        <p:cxnSp>
          <p:nvCxnSpPr>
            <p:cNvPr id="3009" name="Google Shape;3009;p218"/>
            <p:cNvCxnSpPr/>
            <p:nvPr/>
          </p:nvCxnSpPr>
          <p:spPr>
            <a:xfrm>
              <a:off x="7237300" y="2571750"/>
              <a:ext cx="1525500" cy="0"/>
            </a:xfrm>
            <a:prstGeom prst="straightConnector1">
              <a:avLst/>
            </a:prstGeom>
            <a:noFill/>
            <a:ln w="9525" cap="flat" cmpd="sng">
              <a:solidFill>
                <a:schemeClr val="dk2"/>
              </a:solidFill>
              <a:prstDash val="solid"/>
              <a:round/>
              <a:headEnd type="none" w="med" len="med"/>
              <a:tailEnd type="triangle" w="med" len="med"/>
            </a:ln>
          </p:spPr>
        </p:cxnSp>
        <p:cxnSp>
          <p:nvCxnSpPr>
            <p:cNvPr id="3010" name="Google Shape;3010;p218"/>
            <p:cNvCxnSpPr/>
            <p:nvPr/>
          </p:nvCxnSpPr>
          <p:spPr>
            <a:xfrm>
              <a:off x="7237300" y="3934525"/>
              <a:ext cx="1525500" cy="0"/>
            </a:xfrm>
            <a:prstGeom prst="straightConnector1">
              <a:avLst/>
            </a:prstGeom>
            <a:noFill/>
            <a:ln w="9525" cap="flat" cmpd="sng">
              <a:solidFill>
                <a:schemeClr val="dk2"/>
              </a:solidFill>
              <a:prstDash val="solid"/>
              <a:round/>
              <a:headEnd type="none" w="med" len="med"/>
              <a:tailEnd type="triangle" w="med" len="med"/>
            </a:ln>
          </p:spPr>
        </p:cxnSp>
      </p:grpSp>
      <p:sp>
        <p:nvSpPr>
          <p:cNvPr id="3011" name="Google Shape;3011;p218"/>
          <p:cNvSpPr/>
          <p:nvPr/>
        </p:nvSpPr>
        <p:spPr>
          <a:xfrm>
            <a:off x="6500300" y="4155075"/>
            <a:ext cx="605100" cy="265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12" name="Google Shape;3012;p218"/>
          <p:cNvGrpSpPr/>
          <p:nvPr/>
        </p:nvGrpSpPr>
        <p:grpSpPr>
          <a:xfrm>
            <a:off x="78100" y="798150"/>
            <a:ext cx="1965778" cy="848200"/>
            <a:chOff x="78100" y="798150"/>
            <a:chExt cx="1965778" cy="848200"/>
          </a:xfrm>
        </p:grpSpPr>
        <p:pic>
          <p:nvPicPr>
            <p:cNvPr id="3013" name="Google Shape;3013;p218"/>
            <p:cNvPicPr preferRelativeResize="0"/>
            <p:nvPr/>
          </p:nvPicPr>
          <p:blipFill rotWithShape="1">
            <a:blip r:embed="rId6">
              <a:alphaModFix/>
            </a:blip>
            <a:srcRect r="10370" b="28057"/>
            <a:stretch/>
          </p:blipFill>
          <p:spPr>
            <a:xfrm flipH="1">
              <a:off x="78100" y="798150"/>
              <a:ext cx="1385300" cy="848200"/>
            </a:xfrm>
            <a:prstGeom prst="rect">
              <a:avLst/>
            </a:prstGeom>
            <a:noFill/>
            <a:ln>
              <a:noFill/>
            </a:ln>
          </p:spPr>
        </p:pic>
        <p:pic>
          <p:nvPicPr>
            <p:cNvPr id="3014" name="Google Shape;3014;p218"/>
            <p:cNvPicPr preferRelativeResize="0"/>
            <p:nvPr/>
          </p:nvPicPr>
          <p:blipFill>
            <a:blip r:embed="rId7">
              <a:alphaModFix/>
            </a:blip>
            <a:stretch>
              <a:fillRect/>
            </a:stretch>
          </p:blipFill>
          <p:spPr>
            <a:xfrm rot="-5938659">
              <a:off x="1530169" y="1143679"/>
              <a:ext cx="142142" cy="256638"/>
            </a:xfrm>
            <a:prstGeom prst="rect">
              <a:avLst/>
            </a:prstGeom>
            <a:noFill/>
            <a:ln>
              <a:noFill/>
            </a:ln>
          </p:spPr>
        </p:pic>
        <p:pic>
          <p:nvPicPr>
            <p:cNvPr id="3015" name="Google Shape;3015;p218"/>
            <p:cNvPicPr preferRelativeResize="0"/>
            <p:nvPr/>
          </p:nvPicPr>
          <p:blipFill>
            <a:blip r:embed="rId7">
              <a:alphaModFix/>
            </a:blip>
            <a:stretch>
              <a:fillRect/>
            </a:stretch>
          </p:blipFill>
          <p:spPr>
            <a:xfrm rot="-5938659">
              <a:off x="1834969" y="1143679"/>
              <a:ext cx="142142" cy="256638"/>
            </a:xfrm>
            <a:prstGeom prst="rect">
              <a:avLst/>
            </a:prstGeom>
            <a:noFill/>
            <a:ln>
              <a:noFill/>
            </a:ln>
          </p:spPr>
        </p:pic>
      </p:grpSp>
      <p:pic>
        <p:nvPicPr>
          <p:cNvPr id="3016" name="Google Shape;3016;p218"/>
          <p:cNvPicPr preferRelativeResize="0"/>
          <p:nvPr/>
        </p:nvPicPr>
        <p:blipFill>
          <a:blip r:embed="rId8">
            <a:alphaModFix/>
          </a:blip>
          <a:stretch>
            <a:fillRect/>
          </a:stretch>
        </p:blipFill>
        <p:spPr>
          <a:xfrm>
            <a:off x="1104775" y="3955400"/>
            <a:ext cx="2925075" cy="1076325"/>
          </a:xfrm>
          <a:prstGeom prst="rect">
            <a:avLst/>
          </a:prstGeom>
          <a:noFill/>
          <a:ln>
            <a:noFill/>
          </a:ln>
        </p:spPr>
      </p:pic>
      <p:pic>
        <p:nvPicPr>
          <p:cNvPr id="3017" name="Google Shape;3017;p218"/>
          <p:cNvPicPr preferRelativeResize="0"/>
          <p:nvPr/>
        </p:nvPicPr>
        <p:blipFill>
          <a:blip r:embed="rId9">
            <a:alphaModFix/>
          </a:blip>
          <a:stretch>
            <a:fillRect/>
          </a:stretch>
        </p:blipFill>
        <p:spPr>
          <a:xfrm>
            <a:off x="3907775" y="128304"/>
            <a:ext cx="240350" cy="217550"/>
          </a:xfrm>
          <a:prstGeom prst="rect">
            <a:avLst/>
          </a:prstGeom>
          <a:noFill/>
          <a:ln>
            <a:noFill/>
          </a:ln>
        </p:spPr>
      </p:pic>
      <p:pic>
        <p:nvPicPr>
          <p:cNvPr id="3018" name="Google Shape;3018;p218"/>
          <p:cNvPicPr preferRelativeResize="0"/>
          <p:nvPr/>
        </p:nvPicPr>
        <p:blipFill>
          <a:blip r:embed="rId10">
            <a:alphaModFix/>
          </a:blip>
          <a:stretch>
            <a:fillRect/>
          </a:stretch>
        </p:blipFill>
        <p:spPr>
          <a:xfrm>
            <a:off x="5646700" y="83449"/>
            <a:ext cx="185425" cy="307276"/>
          </a:xfrm>
          <a:prstGeom prst="rect">
            <a:avLst/>
          </a:prstGeom>
          <a:noFill/>
          <a:ln>
            <a:noFill/>
          </a:ln>
        </p:spPr>
      </p:pic>
      <p:pic>
        <p:nvPicPr>
          <p:cNvPr id="3019" name="Google Shape;3019;p218"/>
          <p:cNvPicPr preferRelativeResize="0"/>
          <p:nvPr/>
        </p:nvPicPr>
        <p:blipFill>
          <a:blip r:embed="rId11">
            <a:alphaModFix/>
          </a:blip>
          <a:stretch>
            <a:fillRect/>
          </a:stretch>
        </p:blipFill>
        <p:spPr>
          <a:xfrm rot="-2700000">
            <a:off x="7270262" y="149630"/>
            <a:ext cx="291483" cy="174890"/>
          </a:xfrm>
          <a:prstGeom prst="rect">
            <a:avLst/>
          </a:prstGeom>
          <a:noFill/>
          <a:ln>
            <a:noFill/>
          </a:ln>
        </p:spPr>
      </p:pic>
      <p:sp>
        <p:nvSpPr>
          <p:cNvPr id="3020" name="Google Shape;3020;p218"/>
          <p:cNvSpPr/>
          <p:nvPr/>
        </p:nvSpPr>
        <p:spPr>
          <a:xfrm>
            <a:off x="3830875" y="36975"/>
            <a:ext cx="17244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218"/>
          <p:cNvSpPr/>
          <p:nvPr/>
        </p:nvSpPr>
        <p:spPr>
          <a:xfrm>
            <a:off x="5618225" y="36975"/>
            <a:ext cx="11889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218"/>
          <p:cNvSpPr/>
          <p:nvPr/>
        </p:nvSpPr>
        <p:spPr>
          <a:xfrm>
            <a:off x="7218425" y="36975"/>
            <a:ext cx="15618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23" name="Google Shape;3023;p218"/>
          <p:cNvGrpSpPr/>
          <p:nvPr/>
        </p:nvGrpSpPr>
        <p:grpSpPr>
          <a:xfrm>
            <a:off x="252725" y="3120925"/>
            <a:ext cx="2757300" cy="1863300"/>
            <a:chOff x="252725" y="3120925"/>
            <a:chExt cx="2757300" cy="1863300"/>
          </a:xfrm>
        </p:grpSpPr>
        <p:sp>
          <p:nvSpPr>
            <p:cNvPr id="3024" name="Google Shape;3024;p218"/>
            <p:cNvSpPr txBox="1"/>
            <p:nvPr/>
          </p:nvSpPr>
          <p:spPr>
            <a:xfrm>
              <a:off x="300600" y="3124088"/>
              <a:ext cx="2146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5HT1A receptors are on GABA interneurons</a:t>
              </a:r>
              <a:endParaRPr/>
            </a:p>
          </p:txBody>
        </p:sp>
        <p:pic>
          <p:nvPicPr>
            <p:cNvPr id="3025" name="Google Shape;3025;p218"/>
            <p:cNvPicPr preferRelativeResize="0"/>
            <p:nvPr/>
          </p:nvPicPr>
          <p:blipFill>
            <a:blip r:embed="rId12">
              <a:alphaModFix/>
            </a:blip>
            <a:stretch>
              <a:fillRect/>
            </a:stretch>
          </p:blipFill>
          <p:spPr>
            <a:xfrm>
              <a:off x="2167399" y="4246250"/>
              <a:ext cx="474650" cy="694600"/>
            </a:xfrm>
            <a:prstGeom prst="rect">
              <a:avLst/>
            </a:prstGeom>
            <a:noFill/>
            <a:ln>
              <a:noFill/>
            </a:ln>
          </p:spPr>
        </p:pic>
        <p:grpSp>
          <p:nvGrpSpPr>
            <p:cNvPr id="3026" name="Google Shape;3026;p218"/>
            <p:cNvGrpSpPr/>
            <p:nvPr/>
          </p:nvGrpSpPr>
          <p:grpSpPr>
            <a:xfrm>
              <a:off x="391113" y="3955400"/>
              <a:ext cx="1965778" cy="848200"/>
              <a:chOff x="78100" y="798150"/>
              <a:chExt cx="1965778" cy="848200"/>
            </a:xfrm>
          </p:grpSpPr>
          <p:pic>
            <p:nvPicPr>
              <p:cNvPr id="3027" name="Google Shape;3027;p218"/>
              <p:cNvPicPr preferRelativeResize="0"/>
              <p:nvPr/>
            </p:nvPicPr>
            <p:blipFill rotWithShape="1">
              <a:blip r:embed="rId6">
                <a:alphaModFix/>
              </a:blip>
              <a:srcRect r="10370" b="28057"/>
              <a:stretch/>
            </p:blipFill>
            <p:spPr>
              <a:xfrm flipH="1">
                <a:off x="78100" y="798150"/>
                <a:ext cx="1385300" cy="848200"/>
              </a:xfrm>
              <a:prstGeom prst="rect">
                <a:avLst/>
              </a:prstGeom>
              <a:noFill/>
              <a:ln>
                <a:noFill/>
              </a:ln>
            </p:spPr>
          </p:pic>
          <p:pic>
            <p:nvPicPr>
              <p:cNvPr id="3028" name="Google Shape;3028;p218"/>
              <p:cNvPicPr preferRelativeResize="0"/>
              <p:nvPr/>
            </p:nvPicPr>
            <p:blipFill>
              <a:blip r:embed="rId7">
                <a:alphaModFix/>
              </a:blip>
              <a:stretch>
                <a:fillRect/>
              </a:stretch>
            </p:blipFill>
            <p:spPr>
              <a:xfrm rot="-5938659">
                <a:off x="1530169" y="1143679"/>
                <a:ext cx="142142" cy="256638"/>
              </a:xfrm>
              <a:prstGeom prst="rect">
                <a:avLst/>
              </a:prstGeom>
              <a:noFill/>
              <a:ln>
                <a:noFill/>
              </a:ln>
            </p:spPr>
          </p:pic>
          <p:pic>
            <p:nvPicPr>
              <p:cNvPr id="3029" name="Google Shape;3029;p218"/>
              <p:cNvPicPr preferRelativeResize="0"/>
              <p:nvPr/>
            </p:nvPicPr>
            <p:blipFill>
              <a:blip r:embed="rId7">
                <a:alphaModFix/>
              </a:blip>
              <a:stretch>
                <a:fillRect/>
              </a:stretch>
            </p:blipFill>
            <p:spPr>
              <a:xfrm rot="-5938659">
                <a:off x="1834969" y="1143679"/>
                <a:ext cx="142142" cy="256638"/>
              </a:xfrm>
              <a:prstGeom prst="rect">
                <a:avLst/>
              </a:prstGeom>
              <a:noFill/>
              <a:ln>
                <a:noFill/>
              </a:ln>
            </p:spPr>
          </p:pic>
        </p:grpSp>
        <p:sp>
          <p:nvSpPr>
            <p:cNvPr id="3030" name="Google Shape;3030;p218"/>
            <p:cNvSpPr/>
            <p:nvPr/>
          </p:nvSpPr>
          <p:spPr>
            <a:xfrm>
              <a:off x="252725" y="3120925"/>
              <a:ext cx="2757300" cy="1863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3034"/>
        <p:cNvGrpSpPr/>
        <p:nvPr/>
      </p:nvGrpSpPr>
      <p:grpSpPr>
        <a:xfrm>
          <a:off x="0" y="0"/>
          <a:ext cx="0" cy="0"/>
          <a:chOff x="0" y="0"/>
          <a:chExt cx="0" cy="0"/>
        </a:xfrm>
      </p:grpSpPr>
      <p:pic>
        <p:nvPicPr>
          <p:cNvPr id="3035" name="Google Shape;3035;p219"/>
          <p:cNvPicPr preferRelativeResize="0"/>
          <p:nvPr/>
        </p:nvPicPr>
        <p:blipFill>
          <a:blip r:embed="rId3">
            <a:alphaModFix/>
          </a:blip>
          <a:stretch>
            <a:fillRect/>
          </a:stretch>
        </p:blipFill>
        <p:spPr>
          <a:xfrm>
            <a:off x="1194100" y="548525"/>
            <a:ext cx="5133576" cy="4558800"/>
          </a:xfrm>
          <a:prstGeom prst="rect">
            <a:avLst/>
          </a:prstGeom>
          <a:noFill/>
          <a:ln>
            <a:noFill/>
          </a:ln>
        </p:spPr>
      </p:pic>
      <p:sp>
        <p:nvSpPr>
          <p:cNvPr id="3036" name="Google Shape;3036;p219"/>
          <p:cNvSpPr txBox="1"/>
          <p:nvPr/>
        </p:nvSpPr>
        <p:spPr>
          <a:xfrm>
            <a:off x="300600" y="36975"/>
            <a:ext cx="856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5HT</a:t>
            </a:r>
            <a:r>
              <a:rPr lang="en" b="1" u="sng">
                <a:solidFill>
                  <a:srgbClr val="FF0000"/>
                </a:solidFill>
              </a:rPr>
              <a:t>1A</a:t>
            </a:r>
            <a:r>
              <a:rPr lang="en" b="1"/>
              <a:t> Stimulation Increases Release of        Norepinephrine        Dopamine  and        Acetylcholine </a:t>
            </a:r>
            <a:endParaRPr sz="1600" b="1"/>
          </a:p>
        </p:txBody>
      </p:sp>
      <p:pic>
        <p:nvPicPr>
          <p:cNvPr id="3037" name="Google Shape;3037;p219"/>
          <p:cNvPicPr preferRelativeResize="0"/>
          <p:nvPr/>
        </p:nvPicPr>
        <p:blipFill>
          <a:blip r:embed="rId4">
            <a:alphaModFix/>
          </a:blip>
          <a:stretch>
            <a:fillRect/>
          </a:stretch>
        </p:blipFill>
        <p:spPr>
          <a:xfrm>
            <a:off x="358502" y="4488800"/>
            <a:ext cx="1104900" cy="542925"/>
          </a:xfrm>
          <a:prstGeom prst="rect">
            <a:avLst/>
          </a:prstGeom>
          <a:noFill/>
          <a:ln>
            <a:noFill/>
          </a:ln>
        </p:spPr>
      </p:pic>
      <p:pic>
        <p:nvPicPr>
          <p:cNvPr id="3038" name="Google Shape;3038;p219"/>
          <p:cNvPicPr preferRelativeResize="0"/>
          <p:nvPr/>
        </p:nvPicPr>
        <p:blipFill rotWithShape="1">
          <a:blip r:embed="rId5">
            <a:alphaModFix/>
          </a:blip>
          <a:srcRect l="73679" r="15739"/>
          <a:stretch/>
        </p:blipFill>
        <p:spPr>
          <a:xfrm>
            <a:off x="6445148" y="477200"/>
            <a:ext cx="925624" cy="4587276"/>
          </a:xfrm>
          <a:prstGeom prst="rect">
            <a:avLst/>
          </a:prstGeom>
          <a:noFill/>
          <a:ln>
            <a:noFill/>
          </a:ln>
        </p:spPr>
      </p:pic>
      <p:grpSp>
        <p:nvGrpSpPr>
          <p:cNvPr id="3039" name="Google Shape;3039;p219"/>
          <p:cNvGrpSpPr/>
          <p:nvPr/>
        </p:nvGrpSpPr>
        <p:grpSpPr>
          <a:xfrm>
            <a:off x="7237300" y="2497900"/>
            <a:ext cx="1661725" cy="1477500"/>
            <a:chOff x="7237300" y="2497900"/>
            <a:chExt cx="1661725" cy="1477500"/>
          </a:xfrm>
        </p:grpSpPr>
        <p:sp>
          <p:nvSpPr>
            <p:cNvPr id="3040" name="Google Shape;3040;p219"/>
            <p:cNvSpPr txBox="1"/>
            <p:nvPr/>
          </p:nvSpPr>
          <p:spPr>
            <a:xfrm>
              <a:off x="7326425" y="2497900"/>
              <a:ext cx="15726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serotonin transmission regulates other neurotransmitters in downstream circuits</a:t>
              </a:r>
              <a:endParaRPr/>
            </a:p>
          </p:txBody>
        </p:sp>
        <p:cxnSp>
          <p:nvCxnSpPr>
            <p:cNvPr id="3041" name="Google Shape;3041;p219"/>
            <p:cNvCxnSpPr/>
            <p:nvPr/>
          </p:nvCxnSpPr>
          <p:spPr>
            <a:xfrm>
              <a:off x="7237300" y="2571750"/>
              <a:ext cx="1525500" cy="0"/>
            </a:xfrm>
            <a:prstGeom prst="straightConnector1">
              <a:avLst/>
            </a:prstGeom>
            <a:noFill/>
            <a:ln w="9525" cap="flat" cmpd="sng">
              <a:solidFill>
                <a:schemeClr val="dk2"/>
              </a:solidFill>
              <a:prstDash val="solid"/>
              <a:round/>
              <a:headEnd type="none" w="med" len="med"/>
              <a:tailEnd type="triangle" w="med" len="med"/>
            </a:ln>
          </p:spPr>
        </p:cxnSp>
        <p:cxnSp>
          <p:nvCxnSpPr>
            <p:cNvPr id="3042" name="Google Shape;3042;p219"/>
            <p:cNvCxnSpPr/>
            <p:nvPr/>
          </p:nvCxnSpPr>
          <p:spPr>
            <a:xfrm>
              <a:off x="7237300" y="3934525"/>
              <a:ext cx="1525500" cy="0"/>
            </a:xfrm>
            <a:prstGeom prst="straightConnector1">
              <a:avLst/>
            </a:prstGeom>
            <a:noFill/>
            <a:ln w="9525" cap="flat" cmpd="sng">
              <a:solidFill>
                <a:schemeClr val="dk2"/>
              </a:solidFill>
              <a:prstDash val="solid"/>
              <a:round/>
              <a:headEnd type="none" w="med" len="med"/>
              <a:tailEnd type="triangle" w="med" len="med"/>
            </a:ln>
          </p:spPr>
        </p:cxnSp>
      </p:grpSp>
      <p:sp>
        <p:nvSpPr>
          <p:cNvPr id="3043" name="Google Shape;3043;p219"/>
          <p:cNvSpPr/>
          <p:nvPr/>
        </p:nvSpPr>
        <p:spPr>
          <a:xfrm>
            <a:off x="6500300" y="4155075"/>
            <a:ext cx="605100" cy="265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44" name="Google Shape;3044;p219"/>
          <p:cNvGrpSpPr/>
          <p:nvPr/>
        </p:nvGrpSpPr>
        <p:grpSpPr>
          <a:xfrm>
            <a:off x="78100" y="798150"/>
            <a:ext cx="1965778" cy="848200"/>
            <a:chOff x="78100" y="798150"/>
            <a:chExt cx="1965778" cy="848200"/>
          </a:xfrm>
        </p:grpSpPr>
        <p:pic>
          <p:nvPicPr>
            <p:cNvPr id="3045" name="Google Shape;3045;p219"/>
            <p:cNvPicPr preferRelativeResize="0"/>
            <p:nvPr/>
          </p:nvPicPr>
          <p:blipFill rotWithShape="1">
            <a:blip r:embed="rId6">
              <a:alphaModFix/>
            </a:blip>
            <a:srcRect r="10370" b="28057"/>
            <a:stretch/>
          </p:blipFill>
          <p:spPr>
            <a:xfrm flipH="1">
              <a:off x="78100" y="798150"/>
              <a:ext cx="1385300" cy="848200"/>
            </a:xfrm>
            <a:prstGeom prst="rect">
              <a:avLst/>
            </a:prstGeom>
            <a:noFill/>
            <a:ln>
              <a:noFill/>
            </a:ln>
          </p:spPr>
        </p:pic>
        <p:pic>
          <p:nvPicPr>
            <p:cNvPr id="3046" name="Google Shape;3046;p219"/>
            <p:cNvPicPr preferRelativeResize="0"/>
            <p:nvPr/>
          </p:nvPicPr>
          <p:blipFill>
            <a:blip r:embed="rId7">
              <a:alphaModFix/>
            </a:blip>
            <a:stretch>
              <a:fillRect/>
            </a:stretch>
          </p:blipFill>
          <p:spPr>
            <a:xfrm rot="-5938659">
              <a:off x="1530169" y="1143679"/>
              <a:ext cx="142142" cy="256638"/>
            </a:xfrm>
            <a:prstGeom prst="rect">
              <a:avLst/>
            </a:prstGeom>
            <a:noFill/>
            <a:ln>
              <a:noFill/>
            </a:ln>
          </p:spPr>
        </p:pic>
        <p:pic>
          <p:nvPicPr>
            <p:cNvPr id="3047" name="Google Shape;3047;p219"/>
            <p:cNvPicPr preferRelativeResize="0"/>
            <p:nvPr/>
          </p:nvPicPr>
          <p:blipFill>
            <a:blip r:embed="rId7">
              <a:alphaModFix/>
            </a:blip>
            <a:stretch>
              <a:fillRect/>
            </a:stretch>
          </p:blipFill>
          <p:spPr>
            <a:xfrm rot="-5938659">
              <a:off x="1834969" y="1143679"/>
              <a:ext cx="142142" cy="256638"/>
            </a:xfrm>
            <a:prstGeom prst="rect">
              <a:avLst/>
            </a:prstGeom>
            <a:noFill/>
            <a:ln>
              <a:noFill/>
            </a:ln>
          </p:spPr>
        </p:pic>
      </p:grpSp>
      <p:pic>
        <p:nvPicPr>
          <p:cNvPr id="3048" name="Google Shape;3048;p219"/>
          <p:cNvPicPr preferRelativeResize="0"/>
          <p:nvPr/>
        </p:nvPicPr>
        <p:blipFill>
          <a:blip r:embed="rId8">
            <a:alphaModFix/>
          </a:blip>
          <a:stretch>
            <a:fillRect/>
          </a:stretch>
        </p:blipFill>
        <p:spPr>
          <a:xfrm>
            <a:off x="1104775" y="3955400"/>
            <a:ext cx="2925075" cy="1076325"/>
          </a:xfrm>
          <a:prstGeom prst="rect">
            <a:avLst/>
          </a:prstGeom>
          <a:noFill/>
          <a:ln>
            <a:noFill/>
          </a:ln>
        </p:spPr>
      </p:pic>
      <p:pic>
        <p:nvPicPr>
          <p:cNvPr id="3049" name="Google Shape;3049;p219"/>
          <p:cNvPicPr preferRelativeResize="0"/>
          <p:nvPr/>
        </p:nvPicPr>
        <p:blipFill>
          <a:blip r:embed="rId9">
            <a:alphaModFix/>
          </a:blip>
          <a:stretch>
            <a:fillRect/>
          </a:stretch>
        </p:blipFill>
        <p:spPr>
          <a:xfrm>
            <a:off x="3907775" y="128304"/>
            <a:ext cx="240350" cy="217550"/>
          </a:xfrm>
          <a:prstGeom prst="rect">
            <a:avLst/>
          </a:prstGeom>
          <a:noFill/>
          <a:ln>
            <a:noFill/>
          </a:ln>
        </p:spPr>
      </p:pic>
      <p:pic>
        <p:nvPicPr>
          <p:cNvPr id="3050" name="Google Shape;3050;p219"/>
          <p:cNvPicPr preferRelativeResize="0"/>
          <p:nvPr/>
        </p:nvPicPr>
        <p:blipFill>
          <a:blip r:embed="rId10">
            <a:alphaModFix/>
          </a:blip>
          <a:stretch>
            <a:fillRect/>
          </a:stretch>
        </p:blipFill>
        <p:spPr>
          <a:xfrm>
            <a:off x="5646700" y="83449"/>
            <a:ext cx="185425" cy="307276"/>
          </a:xfrm>
          <a:prstGeom prst="rect">
            <a:avLst/>
          </a:prstGeom>
          <a:noFill/>
          <a:ln>
            <a:noFill/>
          </a:ln>
        </p:spPr>
      </p:pic>
      <p:pic>
        <p:nvPicPr>
          <p:cNvPr id="3051" name="Google Shape;3051;p219"/>
          <p:cNvPicPr preferRelativeResize="0"/>
          <p:nvPr/>
        </p:nvPicPr>
        <p:blipFill>
          <a:blip r:embed="rId11">
            <a:alphaModFix/>
          </a:blip>
          <a:stretch>
            <a:fillRect/>
          </a:stretch>
        </p:blipFill>
        <p:spPr>
          <a:xfrm rot="-2700000">
            <a:off x="7270262" y="149630"/>
            <a:ext cx="291483" cy="174890"/>
          </a:xfrm>
          <a:prstGeom prst="rect">
            <a:avLst/>
          </a:prstGeom>
          <a:noFill/>
          <a:ln>
            <a:noFill/>
          </a:ln>
        </p:spPr>
      </p:pic>
      <p:sp>
        <p:nvSpPr>
          <p:cNvPr id="3052" name="Google Shape;3052;p219"/>
          <p:cNvSpPr/>
          <p:nvPr/>
        </p:nvSpPr>
        <p:spPr>
          <a:xfrm>
            <a:off x="3830875" y="36975"/>
            <a:ext cx="17244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219"/>
          <p:cNvSpPr/>
          <p:nvPr/>
        </p:nvSpPr>
        <p:spPr>
          <a:xfrm>
            <a:off x="5618225" y="36975"/>
            <a:ext cx="11889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219"/>
          <p:cNvSpPr/>
          <p:nvPr/>
        </p:nvSpPr>
        <p:spPr>
          <a:xfrm>
            <a:off x="7218425" y="36975"/>
            <a:ext cx="15618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219"/>
          <p:cNvSpPr/>
          <p:nvPr/>
        </p:nvSpPr>
        <p:spPr>
          <a:xfrm>
            <a:off x="2266950" y="731750"/>
            <a:ext cx="981000" cy="981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56" name="Google Shape;3056;p219"/>
          <p:cNvGrpSpPr/>
          <p:nvPr/>
        </p:nvGrpSpPr>
        <p:grpSpPr>
          <a:xfrm>
            <a:off x="252725" y="3120925"/>
            <a:ext cx="2757300" cy="1863300"/>
            <a:chOff x="252725" y="3120925"/>
            <a:chExt cx="2757300" cy="1863300"/>
          </a:xfrm>
        </p:grpSpPr>
        <p:sp>
          <p:nvSpPr>
            <p:cNvPr id="3057" name="Google Shape;3057;p219"/>
            <p:cNvSpPr txBox="1"/>
            <p:nvPr/>
          </p:nvSpPr>
          <p:spPr>
            <a:xfrm>
              <a:off x="300600" y="3124088"/>
              <a:ext cx="2146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5HT1A receptors are on GABA interneurons</a:t>
              </a:r>
              <a:endParaRPr/>
            </a:p>
          </p:txBody>
        </p:sp>
        <p:pic>
          <p:nvPicPr>
            <p:cNvPr id="3058" name="Google Shape;3058;p219"/>
            <p:cNvPicPr preferRelativeResize="0"/>
            <p:nvPr/>
          </p:nvPicPr>
          <p:blipFill>
            <a:blip r:embed="rId12">
              <a:alphaModFix/>
            </a:blip>
            <a:stretch>
              <a:fillRect/>
            </a:stretch>
          </p:blipFill>
          <p:spPr>
            <a:xfrm>
              <a:off x="2167399" y="4246250"/>
              <a:ext cx="474650" cy="694600"/>
            </a:xfrm>
            <a:prstGeom prst="rect">
              <a:avLst/>
            </a:prstGeom>
            <a:noFill/>
            <a:ln>
              <a:noFill/>
            </a:ln>
          </p:spPr>
        </p:pic>
        <p:grpSp>
          <p:nvGrpSpPr>
            <p:cNvPr id="3059" name="Google Shape;3059;p219"/>
            <p:cNvGrpSpPr/>
            <p:nvPr/>
          </p:nvGrpSpPr>
          <p:grpSpPr>
            <a:xfrm>
              <a:off x="391113" y="3955400"/>
              <a:ext cx="1965778" cy="848200"/>
              <a:chOff x="78100" y="798150"/>
              <a:chExt cx="1965778" cy="848200"/>
            </a:xfrm>
          </p:grpSpPr>
          <p:pic>
            <p:nvPicPr>
              <p:cNvPr id="3060" name="Google Shape;3060;p219"/>
              <p:cNvPicPr preferRelativeResize="0"/>
              <p:nvPr/>
            </p:nvPicPr>
            <p:blipFill rotWithShape="1">
              <a:blip r:embed="rId6">
                <a:alphaModFix/>
              </a:blip>
              <a:srcRect r="10370" b="28057"/>
              <a:stretch/>
            </p:blipFill>
            <p:spPr>
              <a:xfrm flipH="1">
                <a:off x="78100" y="798150"/>
                <a:ext cx="1385300" cy="848200"/>
              </a:xfrm>
              <a:prstGeom prst="rect">
                <a:avLst/>
              </a:prstGeom>
              <a:noFill/>
              <a:ln>
                <a:noFill/>
              </a:ln>
            </p:spPr>
          </p:pic>
          <p:pic>
            <p:nvPicPr>
              <p:cNvPr id="3061" name="Google Shape;3061;p219"/>
              <p:cNvPicPr preferRelativeResize="0"/>
              <p:nvPr/>
            </p:nvPicPr>
            <p:blipFill>
              <a:blip r:embed="rId7">
                <a:alphaModFix/>
              </a:blip>
              <a:stretch>
                <a:fillRect/>
              </a:stretch>
            </p:blipFill>
            <p:spPr>
              <a:xfrm rot="-5938659">
                <a:off x="1530169" y="1143679"/>
                <a:ext cx="142142" cy="256638"/>
              </a:xfrm>
              <a:prstGeom prst="rect">
                <a:avLst/>
              </a:prstGeom>
              <a:noFill/>
              <a:ln>
                <a:noFill/>
              </a:ln>
            </p:spPr>
          </p:pic>
          <p:pic>
            <p:nvPicPr>
              <p:cNvPr id="3062" name="Google Shape;3062;p219"/>
              <p:cNvPicPr preferRelativeResize="0"/>
              <p:nvPr/>
            </p:nvPicPr>
            <p:blipFill>
              <a:blip r:embed="rId7">
                <a:alphaModFix/>
              </a:blip>
              <a:stretch>
                <a:fillRect/>
              </a:stretch>
            </p:blipFill>
            <p:spPr>
              <a:xfrm rot="-5938659">
                <a:off x="1834969" y="1143679"/>
                <a:ext cx="142142" cy="256638"/>
              </a:xfrm>
              <a:prstGeom prst="rect">
                <a:avLst/>
              </a:prstGeom>
              <a:noFill/>
              <a:ln>
                <a:noFill/>
              </a:ln>
            </p:spPr>
          </p:pic>
        </p:grpSp>
        <p:sp>
          <p:nvSpPr>
            <p:cNvPr id="3063" name="Google Shape;3063;p219"/>
            <p:cNvSpPr/>
            <p:nvPr/>
          </p:nvSpPr>
          <p:spPr>
            <a:xfrm>
              <a:off x="252725" y="3120925"/>
              <a:ext cx="2757300" cy="1863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3067"/>
        <p:cNvGrpSpPr/>
        <p:nvPr/>
      </p:nvGrpSpPr>
      <p:grpSpPr>
        <a:xfrm>
          <a:off x="0" y="0"/>
          <a:ext cx="0" cy="0"/>
          <a:chOff x="0" y="0"/>
          <a:chExt cx="0" cy="0"/>
        </a:xfrm>
      </p:grpSpPr>
      <p:pic>
        <p:nvPicPr>
          <p:cNvPr id="3068" name="Google Shape;3068;p220"/>
          <p:cNvPicPr preferRelativeResize="0"/>
          <p:nvPr/>
        </p:nvPicPr>
        <p:blipFill>
          <a:blip r:embed="rId3">
            <a:alphaModFix/>
          </a:blip>
          <a:stretch>
            <a:fillRect/>
          </a:stretch>
        </p:blipFill>
        <p:spPr>
          <a:xfrm>
            <a:off x="1194100" y="548525"/>
            <a:ext cx="5133576" cy="4558800"/>
          </a:xfrm>
          <a:prstGeom prst="rect">
            <a:avLst/>
          </a:prstGeom>
          <a:noFill/>
          <a:ln>
            <a:noFill/>
          </a:ln>
        </p:spPr>
      </p:pic>
      <p:sp>
        <p:nvSpPr>
          <p:cNvPr id="3069" name="Google Shape;3069;p220"/>
          <p:cNvSpPr txBox="1"/>
          <p:nvPr/>
        </p:nvSpPr>
        <p:spPr>
          <a:xfrm>
            <a:off x="300600" y="36975"/>
            <a:ext cx="856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5HT</a:t>
            </a:r>
            <a:r>
              <a:rPr lang="en" b="1" u="sng">
                <a:solidFill>
                  <a:srgbClr val="FF0000"/>
                </a:solidFill>
              </a:rPr>
              <a:t>1A</a:t>
            </a:r>
            <a:r>
              <a:rPr lang="en" b="1"/>
              <a:t> Stimulation Increases Release of        Norepinephrine        Dopamine  and        Acetylcholine </a:t>
            </a:r>
            <a:endParaRPr sz="1600" b="1"/>
          </a:p>
        </p:txBody>
      </p:sp>
      <p:pic>
        <p:nvPicPr>
          <p:cNvPr id="3070" name="Google Shape;3070;p220"/>
          <p:cNvPicPr preferRelativeResize="0"/>
          <p:nvPr/>
        </p:nvPicPr>
        <p:blipFill>
          <a:blip r:embed="rId4">
            <a:alphaModFix/>
          </a:blip>
          <a:stretch>
            <a:fillRect/>
          </a:stretch>
        </p:blipFill>
        <p:spPr>
          <a:xfrm>
            <a:off x="358502" y="4488800"/>
            <a:ext cx="1104900" cy="542925"/>
          </a:xfrm>
          <a:prstGeom prst="rect">
            <a:avLst/>
          </a:prstGeom>
          <a:noFill/>
          <a:ln>
            <a:noFill/>
          </a:ln>
        </p:spPr>
      </p:pic>
      <p:pic>
        <p:nvPicPr>
          <p:cNvPr id="3071" name="Google Shape;3071;p220"/>
          <p:cNvPicPr preferRelativeResize="0"/>
          <p:nvPr/>
        </p:nvPicPr>
        <p:blipFill rotWithShape="1">
          <a:blip r:embed="rId5">
            <a:alphaModFix/>
          </a:blip>
          <a:srcRect l="73679" r="15739"/>
          <a:stretch/>
        </p:blipFill>
        <p:spPr>
          <a:xfrm>
            <a:off x="6445148" y="477200"/>
            <a:ext cx="925624" cy="4587276"/>
          </a:xfrm>
          <a:prstGeom prst="rect">
            <a:avLst/>
          </a:prstGeom>
          <a:noFill/>
          <a:ln>
            <a:noFill/>
          </a:ln>
        </p:spPr>
      </p:pic>
      <p:grpSp>
        <p:nvGrpSpPr>
          <p:cNvPr id="3072" name="Google Shape;3072;p220"/>
          <p:cNvGrpSpPr/>
          <p:nvPr/>
        </p:nvGrpSpPr>
        <p:grpSpPr>
          <a:xfrm>
            <a:off x="7237300" y="2497900"/>
            <a:ext cx="1661725" cy="1477500"/>
            <a:chOff x="7237300" y="2497900"/>
            <a:chExt cx="1661725" cy="1477500"/>
          </a:xfrm>
        </p:grpSpPr>
        <p:sp>
          <p:nvSpPr>
            <p:cNvPr id="3073" name="Google Shape;3073;p220"/>
            <p:cNvSpPr txBox="1"/>
            <p:nvPr/>
          </p:nvSpPr>
          <p:spPr>
            <a:xfrm>
              <a:off x="7326425" y="2497900"/>
              <a:ext cx="15726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serotonin transmission regulates other neurotransmitters in downstream circuits</a:t>
              </a:r>
              <a:endParaRPr/>
            </a:p>
          </p:txBody>
        </p:sp>
        <p:cxnSp>
          <p:nvCxnSpPr>
            <p:cNvPr id="3074" name="Google Shape;3074;p220"/>
            <p:cNvCxnSpPr/>
            <p:nvPr/>
          </p:nvCxnSpPr>
          <p:spPr>
            <a:xfrm>
              <a:off x="7237300" y="2571750"/>
              <a:ext cx="1525500" cy="0"/>
            </a:xfrm>
            <a:prstGeom prst="straightConnector1">
              <a:avLst/>
            </a:prstGeom>
            <a:noFill/>
            <a:ln w="9525" cap="flat" cmpd="sng">
              <a:solidFill>
                <a:schemeClr val="dk2"/>
              </a:solidFill>
              <a:prstDash val="solid"/>
              <a:round/>
              <a:headEnd type="none" w="med" len="med"/>
              <a:tailEnd type="triangle" w="med" len="med"/>
            </a:ln>
          </p:spPr>
        </p:cxnSp>
        <p:cxnSp>
          <p:nvCxnSpPr>
            <p:cNvPr id="3075" name="Google Shape;3075;p220"/>
            <p:cNvCxnSpPr/>
            <p:nvPr/>
          </p:nvCxnSpPr>
          <p:spPr>
            <a:xfrm>
              <a:off x="7237300" y="3934525"/>
              <a:ext cx="1525500" cy="0"/>
            </a:xfrm>
            <a:prstGeom prst="straightConnector1">
              <a:avLst/>
            </a:prstGeom>
            <a:noFill/>
            <a:ln w="9525" cap="flat" cmpd="sng">
              <a:solidFill>
                <a:schemeClr val="dk2"/>
              </a:solidFill>
              <a:prstDash val="solid"/>
              <a:round/>
              <a:headEnd type="none" w="med" len="med"/>
              <a:tailEnd type="triangle" w="med" len="med"/>
            </a:ln>
          </p:spPr>
        </p:cxnSp>
      </p:grpSp>
      <p:sp>
        <p:nvSpPr>
          <p:cNvPr id="3076" name="Google Shape;3076;p220"/>
          <p:cNvSpPr/>
          <p:nvPr/>
        </p:nvSpPr>
        <p:spPr>
          <a:xfrm>
            <a:off x="6500300" y="4155075"/>
            <a:ext cx="605100" cy="265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7" name="Google Shape;3077;p220"/>
          <p:cNvGrpSpPr/>
          <p:nvPr/>
        </p:nvGrpSpPr>
        <p:grpSpPr>
          <a:xfrm>
            <a:off x="78100" y="798150"/>
            <a:ext cx="1965778" cy="848200"/>
            <a:chOff x="78100" y="798150"/>
            <a:chExt cx="1965778" cy="848200"/>
          </a:xfrm>
        </p:grpSpPr>
        <p:pic>
          <p:nvPicPr>
            <p:cNvPr id="3078" name="Google Shape;3078;p220"/>
            <p:cNvPicPr preferRelativeResize="0"/>
            <p:nvPr/>
          </p:nvPicPr>
          <p:blipFill rotWithShape="1">
            <a:blip r:embed="rId6">
              <a:alphaModFix/>
            </a:blip>
            <a:srcRect r="10370" b="28057"/>
            <a:stretch/>
          </p:blipFill>
          <p:spPr>
            <a:xfrm flipH="1">
              <a:off x="78100" y="798150"/>
              <a:ext cx="1385300" cy="848200"/>
            </a:xfrm>
            <a:prstGeom prst="rect">
              <a:avLst/>
            </a:prstGeom>
            <a:noFill/>
            <a:ln>
              <a:noFill/>
            </a:ln>
          </p:spPr>
        </p:pic>
        <p:pic>
          <p:nvPicPr>
            <p:cNvPr id="3079" name="Google Shape;3079;p220"/>
            <p:cNvPicPr preferRelativeResize="0"/>
            <p:nvPr/>
          </p:nvPicPr>
          <p:blipFill>
            <a:blip r:embed="rId7">
              <a:alphaModFix/>
            </a:blip>
            <a:stretch>
              <a:fillRect/>
            </a:stretch>
          </p:blipFill>
          <p:spPr>
            <a:xfrm rot="-5938659">
              <a:off x="1530169" y="1143679"/>
              <a:ext cx="142142" cy="256638"/>
            </a:xfrm>
            <a:prstGeom prst="rect">
              <a:avLst/>
            </a:prstGeom>
            <a:noFill/>
            <a:ln>
              <a:noFill/>
            </a:ln>
          </p:spPr>
        </p:pic>
        <p:pic>
          <p:nvPicPr>
            <p:cNvPr id="3080" name="Google Shape;3080;p220"/>
            <p:cNvPicPr preferRelativeResize="0"/>
            <p:nvPr/>
          </p:nvPicPr>
          <p:blipFill>
            <a:blip r:embed="rId7">
              <a:alphaModFix/>
            </a:blip>
            <a:stretch>
              <a:fillRect/>
            </a:stretch>
          </p:blipFill>
          <p:spPr>
            <a:xfrm rot="-5938659">
              <a:off x="1834969" y="1143679"/>
              <a:ext cx="142142" cy="256638"/>
            </a:xfrm>
            <a:prstGeom prst="rect">
              <a:avLst/>
            </a:prstGeom>
            <a:noFill/>
            <a:ln>
              <a:noFill/>
            </a:ln>
          </p:spPr>
        </p:pic>
      </p:grpSp>
      <p:pic>
        <p:nvPicPr>
          <p:cNvPr id="3081" name="Google Shape;3081;p220"/>
          <p:cNvPicPr preferRelativeResize="0"/>
          <p:nvPr/>
        </p:nvPicPr>
        <p:blipFill>
          <a:blip r:embed="rId8">
            <a:alphaModFix/>
          </a:blip>
          <a:stretch>
            <a:fillRect/>
          </a:stretch>
        </p:blipFill>
        <p:spPr>
          <a:xfrm>
            <a:off x="1104775" y="3955400"/>
            <a:ext cx="2925075" cy="1076325"/>
          </a:xfrm>
          <a:prstGeom prst="rect">
            <a:avLst/>
          </a:prstGeom>
          <a:noFill/>
          <a:ln>
            <a:noFill/>
          </a:ln>
        </p:spPr>
      </p:pic>
      <p:pic>
        <p:nvPicPr>
          <p:cNvPr id="3082" name="Google Shape;3082;p220"/>
          <p:cNvPicPr preferRelativeResize="0"/>
          <p:nvPr/>
        </p:nvPicPr>
        <p:blipFill>
          <a:blip r:embed="rId9">
            <a:alphaModFix/>
          </a:blip>
          <a:stretch>
            <a:fillRect/>
          </a:stretch>
        </p:blipFill>
        <p:spPr>
          <a:xfrm>
            <a:off x="3907775" y="128304"/>
            <a:ext cx="240350" cy="217550"/>
          </a:xfrm>
          <a:prstGeom prst="rect">
            <a:avLst/>
          </a:prstGeom>
          <a:noFill/>
          <a:ln>
            <a:noFill/>
          </a:ln>
        </p:spPr>
      </p:pic>
      <p:pic>
        <p:nvPicPr>
          <p:cNvPr id="3083" name="Google Shape;3083;p220"/>
          <p:cNvPicPr preferRelativeResize="0"/>
          <p:nvPr/>
        </p:nvPicPr>
        <p:blipFill>
          <a:blip r:embed="rId10">
            <a:alphaModFix/>
          </a:blip>
          <a:stretch>
            <a:fillRect/>
          </a:stretch>
        </p:blipFill>
        <p:spPr>
          <a:xfrm>
            <a:off x="5646700" y="83449"/>
            <a:ext cx="185425" cy="307276"/>
          </a:xfrm>
          <a:prstGeom prst="rect">
            <a:avLst/>
          </a:prstGeom>
          <a:noFill/>
          <a:ln>
            <a:noFill/>
          </a:ln>
        </p:spPr>
      </p:pic>
      <p:pic>
        <p:nvPicPr>
          <p:cNvPr id="3084" name="Google Shape;3084;p220"/>
          <p:cNvPicPr preferRelativeResize="0"/>
          <p:nvPr/>
        </p:nvPicPr>
        <p:blipFill>
          <a:blip r:embed="rId11">
            <a:alphaModFix/>
          </a:blip>
          <a:stretch>
            <a:fillRect/>
          </a:stretch>
        </p:blipFill>
        <p:spPr>
          <a:xfrm rot="-2700000">
            <a:off x="7270262" y="149630"/>
            <a:ext cx="291483" cy="174890"/>
          </a:xfrm>
          <a:prstGeom prst="rect">
            <a:avLst/>
          </a:prstGeom>
          <a:noFill/>
          <a:ln>
            <a:noFill/>
          </a:ln>
        </p:spPr>
      </p:pic>
      <p:sp>
        <p:nvSpPr>
          <p:cNvPr id="3085" name="Google Shape;3085;p220"/>
          <p:cNvSpPr/>
          <p:nvPr/>
        </p:nvSpPr>
        <p:spPr>
          <a:xfrm>
            <a:off x="3830875" y="36975"/>
            <a:ext cx="17244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220"/>
          <p:cNvSpPr/>
          <p:nvPr/>
        </p:nvSpPr>
        <p:spPr>
          <a:xfrm>
            <a:off x="5618225" y="36975"/>
            <a:ext cx="11889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220"/>
          <p:cNvSpPr/>
          <p:nvPr/>
        </p:nvSpPr>
        <p:spPr>
          <a:xfrm>
            <a:off x="7218425" y="36975"/>
            <a:ext cx="15618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220"/>
          <p:cNvSpPr/>
          <p:nvPr/>
        </p:nvSpPr>
        <p:spPr>
          <a:xfrm>
            <a:off x="2266950" y="731750"/>
            <a:ext cx="981000" cy="981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220"/>
          <p:cNvSpPr/>
          <p:nvPr/>
        </p:nvSpPr>
        <p:spPr>
          <a:xfrm>
            <a:off x="3270388" y="1760450"/>
            <a:ext cx="981000" cy="981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90" name="Google Shape;3090;p220"/>
          <p:cNvGrpSpPr/>
          <p:nvPr/>
        </p:nvGrpSpPr>
        <p:grpSpPr>
          <a:xfrm>
            <a:off x="252725" y="3120925"/>
            <a:ext cx="2757300" cy="1863300"/>
            <a:chOff x="252725" y="3120925"/>
            <a:chExt cx="2757300" cy="1863300"/>
          </a:xfrm>
        </p:grpSpPr>
        <p:sp>
          <p:nvSpPr>
            <p:cNvPr id="3091" name="Google Shape;3091;p220"/>
            <p:cNvSpPr txBox="1"/>
            <p:nvPr/>
          </p:nvSpPr>
          <p:spPr>
            <a:xfrm>
              <a:off x="300600" y="3124088"/>
              <a:ext cx="2146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5HT1A receptors are on GABA interneurons</a:t>
              </a:r>
              <a:endParaRPr/>
            </a:p>
          </p:txBody>
        </p:sp>
        <p:pic>
          <p:nvPicPr>
            <p:cNvPr id="3092" name="Google Shape;3092;p220"/>
            <p:cNvPicPr preferRelativeResize="0"/>
            <p:nvPr/>
          </p:nvPicPr>
          <p:blipFill>
            <a:blip r:embed="rId12">
              <a:alphaModFix/>
            </a:blip>
            <a:stretch>
              <a:fillRect/>
            </a:stretch>
          </p:blipFill>
          <p:spPr>
            <a:xfrm>
              <a:off x="2167399" y="4246250"/>
              <a:ext cx="474650" cy="694600"/>
            </a:xfrm>
            <a:prstGeom prst="rect">
              <a:avLst/>
            </a:prstGeom>
            <a:noFill/>
            <a:ln>
              <a:noFill/>
            </a:ln>
          </p:spPr>
        </p:pic>
        <p:grpSp>
          <p:nvGrpSpPr>
            <p:cNvPr id="3093" name="Google Shape;3093;p220"/>
            <p:cNvGrpSpPr/>
            <p:nvPr/>
          </p:nvGrpSpPr>
          <p:grpSpPr>
            <a:xfrm>
              <a:off x="391113" y="3955400"/>
              <a:ext cx="1965778" cy="848200"/>
              <a:chOff x="78100" y="798150"/>
              <a:chExt cx="1965778" cy="848200"/>
            </a:xfrm>
          </p:grpSpPr>
          <p:pic>
            <p:nvPicPr>
              <p:cNvPr id="3094" name="Google Shape;3094;p220"/>
              <p:cNvPicPr preferRelativeResize="0"/>
              <p:nvPr/>
            </p:nvPicPr>
            <p:blipFill rotWithShape="1">
              <a:blip r:embed="rId6">
                <a:alphaModFix/>
              </a:blip>
              <a:srcRect r="10370" b="28057"/>
              <a:stretch/>
            </p:blipFill>
            <p:spPr>
              <a:xfrm flipH="1">
                <a:off x="78100" y="798150"/>
                <a:ext cx="1385300" cy="848200"/>
              </a:xfrm>
              <a:prstGeom prst="rect">
                <a:avLst/>
              </a:prstGeom>
              <a:noFill/>
              <a:ln>
                <a:noFill/>
              </a:ln>
            </p:spPr>
          </p:pic>
          <p:pic>
            <p:nvPicPr>
              <p:cNvPr id="3095" name="Google Shape;3095;p220"/>
              <p:cNvPicPr preferRelativeResize="0"/>
              <p:nvPr/>
            </p:nvPicPr>
            <p:blipFill>
              <a:blip r:embed="rId7">
                <a:alphaModFix/>
              </a:blip>
              <a:stretch>
                <a:fillRect/>
              </a:stretch>
            </p:blipFill>
            <p:spPr>
              <a:xfrm rot="-5938659">
                <a:off x="1530169" y="1143679"/>
                <a:ext cx="142142" cy="256638"/>
              </a:xfrm>
              <a:prstGeom prst="rect">
                <a:avLst/>
              </a:prstGeom>
              <a:noFill/>
              <a:ln>
                <a:noFill/>
              </a:ln>
            </p:spPr>
          </p:pic>
          <p:pic>
            <p:nvPicPr>
              <p:cNvPr id="3096" name="Google Shape;3096;p220"/>
              <p:cNvPicPr preferRelativeResize="0"/>
              <p:nvPr/>
            </p:nvPicPr>
            <p:blipFill>
              <a:blip r:embed="rId7">
                <a:alphaModFix/>
              </a:blip>
              <a:stretch>
                <a:fillRect/>
              </a:stretch>
            </p:blipFill>
            <p:spPr>
              <a:xfrm rot="-5938659">
                <a:off x="1834969" y="1143679"/>
                <a:ext cx="142142" cy="256638"/>
              </a:xfrm>
              <a:prstGeom prst="rect">
                <a:avLst/>
              </a:prstGeom>
              <a:noFill/>
              <a:ln>
                <a:noFill/>
              </a:ln>
            </p:spPr>
          </p:pic>
        </p:grpSp>
        <p:sp>
          <p:nvSpPr>
            <p:cNvPr id="3097" name="Google Shape;3097;p220"/>
            <p:cNvSpPr/>
            <p:nvPr/>
          </p:nvSpPr>
          <p:spPr>
            <a:xfrm>
              <a:off x="252725" y="3120925"/>
              <a:ext cx="2757300" cy="1863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2"/>
          <p:cNvSpPr txBox="1"/>
          <p:nvPr/>
        </p:nvSpPr>
        <p:spPr>
          <a:xfrm>
            <a:off x="193175" y="93025"/>
            <a:ext cx="83460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3rd messenger activates 4th messengers</a:t>
            </a:r>
            <a:endParaRPr sz="1900" b="1"/>
          </a:p>
          <a:p>
            <a:pPr marL="0" lvl="0" indent="0" algn="l" rtl="0">
              <a:spcBef>
                <a:spcPts val="0"/>
              </a:spcBef>
              <a:spcAft>
                <a:spcPts val="0"/>
              </a:spcAft>
              <a:buNone/>
            </a:pPr>
            <a:endParaRPr sz="1900" b="1"/>
          </a:p>
        </p:txBody>
      </p:sp>
      <p:grpSp>
        <p:nvGrpSpPr>
          <p:cNvPr id="280" name="Google Shape;280;p32"/>
          <p:cNvGrpSpPr/>
          <p:nvPr/>
        </p:nvGrpSpPr>
        <p:grpSpPr>
          <a:xfrm>
            <a:off x="926622" y="602454"/>
            <a:ext cx="5468548" cy="4353802"/>
            <a:chOff x="926622" y="602454"/>
            <a:chExt cx="5468548" cy="4353802"/>
          </a:xfrm>
        </p:grpSpPr>
        <p:grpSp>
          <p:nvGrpSpPr>
            <p:cNvPr id="281" name="Google Shape;281;p32"/>
            <p:cNvGrpSpPr/>
            <p:nvPr/>
          </p:nvGrpSpPr>
          <p:grpSpPr>
            <a:xfrm>
              <a:off x="926622" y="602454"/>
              <a:ext cx="5298316" cy="4353802"/>
              <a:chOff x="615375" y="1196250"/>
              <a:chExt cx="3956625" cy="3251290"/>
            </a:xfrm>
          </p:grpSpPr>
          <p:pic>
            <p:nvPicPr>
              <p:cNvPr id="282" name="Google Shape;282;p32"/>
              <p:cNvPicPr preferRelativeResize="0"/>
              <p:nvPr/>
            </p:nvPicPr>
            <p:blipFill>
              <a:blip r:embed="rId3">
                <a:alphaModFix/>
              </a:blip>
              <a:stretch>
                <a:fillRect/>
              </a:stretch>
            </p:blipFill>
            <p:spPr>
              <a:xfrm>
                <a:off x="979225" y="1196250"/>
                <a:ext cx="3592775" cy="1991825"/>
              </a:xfrm>
              <a:prstGeom prst="rect">
                <a:avLst/>
              </a:prstGeom>
              <a:noFill/>
              <a:ln>
                <a:noFill/>
              </a:ln>
            </p:spPr>
          </p:pic>
          <p:pic>
            <p:nvPicPr>
              <p:cNvPr id="283" name="Google Shape;283;p32"/>
              <p:cNvPicPr preferRelativeResize="0"/>
              <p:nvPr/>
            </p:nvPicPr>
            <p:blipFill>
              <a:blip r:embed="rId4">
                <a:alphaModFix/>
              </a:blip>
              <a:stretch>
                <a:fillRect/>
              </a:stretch>
            </p:blipFill>
            <p:spPr>
              <a:xfrm>
                <a:off x="615375" y="1244975"/>
                <a:ext cx="1043375" cy="371800"/>
              </a:xfrm>
              <a:prstGeom prst="rect">
                <a:avLst/>
              </a:prstGeom>
              <a:noFill/>
              <a:ln>
                <a:noFill/>
              </a:ln>
            </p:spPr>
          </p:pic>
          <p:pic>
            <p:nvPicPr>
              <p:cNvPr id="284" name="Google Shape;284;p32"/>
              <p:cNvPicPr preferRelativeResize="0"/>
              <p:nvPr/>
            </p:nvPicPr>
            <p:blipFill>
              <a:blip r:embed="rId5">
                <a:alphaModFix/>
              </a:blip>
              <a:stretch>
                <a:fillRect/>
              </a:stretch>
            </p:blipFill>
            <p:spPr>
              <a:xfrm>
                <a:off x="2515250" y="3033690"/>
                <a:ext cx="1882900" cy="1413850"/>
              </a:xfrm>
              <a:prstGeom prst="rect">
                <a:avLst/>
              </a:prstGeom>
              <a:noFill/>
              <a:ln>
                <a:noFill/>
              </a:ln>
            </p:spPr>
          </p:pic>
        </p:grpSp>
        <p:pic>
          <p:nvPicPr>
            <p:cNvPr id="285" name="Google Shape;285;p32"/>
            <p:cNvPicPr preferRelativeResize="0"/>
            <p:nvPr/>
          </p:nvPicPr>
          <p:blipFill>
            <a:blip r:embed="rId6">
              <a:alphaModFix/>
            </a:blip>
            <a:stretch>
              <a:fillRect/>
            </a:stretch>
          </p:blipFill>
          <p:spPr>
            <a:xfrm>
              <a:off x="4808120" y="2329945"/>
              <a:ext cx="1587050" cy="1085550"/>
            </a:xfrm>
            <a:prstGeom prst="rect">
              <a:avLst/>
            </a:prstGeom>
            <a:noFill/>
            <a:ln>
              <a:noFill/>
            </a:ln>
          </p:spPr>
        </p:pic>
      </p:grpSp>
      <p:sp>
        <p:nvSpPr>
          <p:cNvPr id="286" name="Google Shape;286;p32"/>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
        <p:nvSpPr>
          <p:cNvPr id="287" name="Google Shape;287;p32"/>
          <p:cNvSpPr/>
          <p:nvPr/>
        </p:nvSpPr>
        <p:spPr>
          <a:xfrm>
            <a:off x="1605100" y="458000"/>
            <a:ext cx="920400" cy="7086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Shape 3101"/>
        <p:cNvGrpSpPr/>
        <p:nvPr/>
      </p:nvGrpSpPr>
      <p:grpSpPr>
        <a:xfrm>
          <a:off x="0" y="0"/>
          <a:ext cx="0" cy="0"/>
          <a:chOff x="0" y="0"/>
          <a:chExt cx="0" cy="0"/>
        </a:xfrm>
      </p:grpSpPr>
      <p:pic>
        <p:nvPicPr>
          <p:cNvPr id="3102" name="Google Shape;3102;p221"/>
          <p:cNvPicPr preferRelativeResize="0"/>
          <p:nvPr/>
        </p:nvPicPr>
        <p:blipFill>
          <a:blip r:embed="rId3">
            <a:alphaModFix/>
          </a:blip>
          <a:stretch>
            <a:fillRect/>
          </a:stretch>
        </p:blipFill>
        <p:spPr>
          <a:xfrm>
            <a:off x="1194100" y="548525"/>
            <a:ext cx="5133576" cy="4558800"/>
          </a:xfrm>
          <a:prstGeom prst="rect">
            <a:avLst/>
          </a:prstGeom>
          <a:noFill/>
          <a:ln>
            <a:noFill/>
          </a:ln>
        </p:spPr>
      </p:pic>
      <p:sp>
        <p:nvSpPr>
          <p:cNvPr id="3103" name="Google Shape;3103;p221"/>
          <p:cNvSpPr txBox="1"/>
          <p:nvPr/>
        </p:nvSpPr>
        <p:spPr>
          <a:xfrm>
            <a:off x="300600" y="36975"/>
            <a:ext cx="856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5HT</a:t>
            </a:r>
            <a:r>
              <a:rPr lang="en" b="1" u="sng">
                <a:solidFill>
                  <a:srgbClr val="FF0000"/>
                </a:solidFill>
              </a:rPr>
              <a:t>1A</a:t>
            </a:r>
            <a:r>
              <a:rPr lang="en" b="1"/>
              <a:t> Stimulation Increases Release of        Norepinephrine        Dopamine  and        Acetylcholine </a:t>
            </a:r>
            <a:endParaRPr sz="1600" b="1"/>
          </a:p>
        </p:txBody>
      </p:sp>
      <p:pic>
        <p:nvPicPr>
          <p:cNvPr id="3104" name="Google Shape;3104;p221"/>
          <p:cNvPicPr preferRelativeResize="0"/>
          <p:nvPr/>
        </p:nvPicPr>
        <p:blipFill>
          <a:blip r:embed="rId4">
            <a:alphaModFix/>
          </a:blip>
          <a:stretch>
            <a:fillRect/>
          </a:stretch>
        </p:blipFill>
        <p:spPr>
          <a:xfrm>
            <a:off x="358502" y="4488800"/>
            <a:ext cx="1104900" cy="542925"/>
          </a:xfrm>
          <a:prstGeom prst="rect">
            <a:avLst/>
          </a:prstGeom>
          <a:noFill/>
          <a:ln>
            <a:noFill/>
          </a:ln>
        </p:spPr>
      </p:pic>
      <p:pic>
        <p:nvPicPr>
          <p:cNvPr id="3105" name="Google Shape;3105;p221"/>
          <p:cNvPicPr preferRelativeResize="0"/>
          <p:nvPr/>
        </p:nvPicPr>
        <p:blipFill rotWithShape="1">
          <a:blip r:embed="rId5">
            <a:alphaModFix/>
          </a:blip>
          <a:srcRect l="73679" r="15739"/>
          <a:stretch/>
        </p:blipFill>
        <p:spPr>
          <a:xfrm>
            <a:off x="6445148" y="477200"/>
            <a:ext cx="925624" cy="4587276"/>
          </a:xfrm>
          <a:prstGeom prst="rect">
            <a:avLst/>
          </a:prstGeom>
          <a:noFill/>
          <a:ln>
            <a:noFill/>
          </a:ln>
        </p:spPr>
      </p:pic>
      <p:grpSp>
        <p:nvGrpSpPr>
          <p:cNvPr id="3106" name="Google Shape;3106;p221"/>
          <p:cNvGrpSpPr/>
          <p:nvPr/>
        </p:nvGrpSpPr>
        <p:grpSpPr>
          <a:xfrm>
            <a:off x="7237300" y="2497900"/>
            <a:ext cx="1661725" cy="1477500"/>
            <a:chOff x="7237300" y="2497900"/>
            <a:chExt cx="1661725" cy="1477500"/>
          </a:xfrm>
        </p:grpSpPr>
        <p:sp>
          <p:nvSpPr>
            <p:cNvPr id="3107" name="Google Shape;3107;p221"/>
            <p:cNvSpPr txBox="1"/>
            <p:nvPr/>
          </p:nvSpPr>
          <p:spPr>
            <a:xfrm>
              <a:off x="7326425" y="2497900"/>
              <a:ext cx="15726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serotonin transmission regulates other neurotransmitters in downstream circuits</a:t>
              </a:r>
              <a:endParaRPr/>
            </a:p>
          </p:txBody>
        </p:sp>
        <p:cxnSp>
          <p:nvCxnSpPr>
            <p:cNvPr id="3108" name="Google Shape;3108;p221"/>
            <p:cNvCxnSpPr/>
            <p:nvPr/>
          </p:nvCxnSpPr>
          <p:spPr>
            <a:xfrm>
              <a:off x="7237300" y="2571750"/>
              <a:ext cx="1525500" cy="0"/>
            </a:xfrm>
            <a:prstGeom prst="straightConnector1">
              <a:avLst/>
            </a:prstGeom>
            <a:noFill/>
            <a:ln w="9525" cap="flat" cmpd="sng">
              <a:solidFill>
                <a:schemeClr val="dk2"/>
              </a:solidFill>
              <a:prstDash val="solid"/>
              <a:round/>
              <a:headEnd type="none" w="med" len="med"/>
              <a:tailEnd type="triangle" w="med" len="med"/>
            </a:ln>
          </p:spPr>
        </p:cxnSp>
        <p:cxnSp>
          <p:nvCxnSpPr>
            <p:cNvPr id="3109" name="Google Shape;3109;p221"/>
            <p:cNvCxnSpPr/>
            <p:nvPr/>
          </p:nvCxnSpPr>
          <p:spPr>
            <a:xfrm>
              <a:off x="7237300" y="3934525"/>
              <a:ext cx="1525500" cy="0"/>
            </a:xfrm>
            <a:prstGeom prst="straightConnector1">
              <a:avLst/>
            </a:prstGeom>
            <a:noFill/>
            <a:ln w="9525" cap="flat" cmpd="sng">
              <a:solidFill>
                <a:schemeClr val="dk2"/>
              </a:solidFill>
              <a:prstDash val="solid"/>
              <a:round/>
              <a:headEnd type="none" w="med" len="med"/>
              <a:tailEnd type="triangle" w="med" len="med"/>
            </a:ln>
          </p:spPr>
        </p:cxnSp>
      </p:grpSp>
      <p:sp>
        <p:nvSpPr>
          <p:cNvPr id="3110" name="Google Shape;3110;p221"/>
          <p:cNvSpPr/>
          <p:nvPr/>
        </p:nvSpPr>
        <p:spPr>
          <a:xfrm>
            <a:off x="6500300" y="4155075"/>
            <a:ext cx="605100" cy="265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11" name="Google Shape;3111;p221"/>
          <p:cNvGrpSpPr/>
          <p:nvPr/>
        </p:nvGrpSpPr>
        <p:grpSpPr>
          <a:xfrm>
            <a:off x="78100" y="798150"/>
            <a:ext cx="1965778" cy="848200"/>
            <a:chOff x="78100" y="798150"/>
            <a:chExt cx="1965778" cy="848200"/>
          </a:xfrm>
        </p:grpSpPr>
        <p:pic>
          <p:nvPicPr>
            <p:cNvPr id="3112" name="Google Shape;3112;p221"/>
            <p:cNvPicPr preferRelativeResize="0"/>
            <p:nvPr/>
          </p:nvPicPr>
          <p:blipFill rotWithShape="1">
            <a:blip r:embed="rId6">
              <a:alphaModFix/>
            </a:blip>
            <a:srcRect r="10370" b="28057"/>
            <a:stretch/>
          </p:blipFill>
          <p:spPr>
            <a:xfrm flipH="1">
              <a:off x="78100" y="798150"/>
              <a:ext cx="1385300" cy="848200"/>
            </a:xfrm>
            <a:prstGeom prst="rect">
              <a:avLst/>
            </a:prstGeom>
            <a:noFill/>
            <a:ln>
              <a:noFill/>
            </a:ln>
          </p:spPr>
        </p:pic>
        <p:pic>
          <p:nvPicPr>
            <p:cNvPr id="3113" name="Google Shape;3113;p221"/>
            <p:cNvPicPr preferRelativeResize="0"/>
            <p:nvPr/>
          </p:nvPicPr>
          <p:blipFill>
            <a:blip r:embed="rId7">
              <a:alphaModFix/>
            </a:blip>
            <a:stretch>
              <a:fillRect/>
            </a:stretch>
          </p:blipFill>
          <p:spPr>
            <a:xfrm rot="-5938659">
              <a:off x="1530169" y="1143679"/>
              <a:ext cx="142142" cy="256638"/>
            </a:xfrm>
            <a:prstGeom prst="rect">
              <a:avLst/>
            </a:prstGeom>
            <a:noFill/>
            <a:ln>
              <a:noFill/>
            </a:ln>
          </p:spPr>
        </p:pic>
        <p:pic>
          <p:nvPicPr>
            <p:cNvPr id="3114" name="Google Shape;3114;p221"/>
            <p:cNvPicPr preferRelativeResize="0"/>
            <p:nvPr/>
          </p:nvPicPr>
          <p:blipFill>
            <a:blip r:embed="rId7">
              <a:alphaModFix/>
            </a:blip>
            <a:stretch>
              <a:fillRect/>
            </a:stretch>
          </p:blipFill>
          <p:spPr>
            <a:xfrm rot="-5938659">
              <a:off x="1834969" y="1143679"/>
              <a:ext cx="142142" cy="256638"/>
            </a:xfrm>
            <a:prstGeom prst="rect">
              <a:avLst/>
            </a:prstGeom>
            <a:noFill/>
            <a:ln>
              <a:noFill/>
            </a:ln>
          </p:spPr>
        </p:pic>
      </p:grpSp>
      <p:pic>
        <p:nvPicPr>
          <p:cNvPr id="3115" name="Google Shape;3115;p221"/>
          <p:cNvPicPr preferRelativeResize="0"/>
          <p:nvPr/>
        </p:nvPicPr>
        <p:blipFill>
          <a:blip r:embed="rId8">
            <a:alphaModFix/>
          </a:blip>
          <a:stretch>
            <a:fillRect/>
          </a:stretch>
        </p:blipFill>
        <p:spPr>
          <a:xfrm>
            <a:off x="1104775" y="3955400"/>
            <a:ext cx="2925075" cy="1076325"/>
          </a:xfrm>
          <a:prstGeom prst="rect">
            <a:avLst/>
          </a:prstGeom>
          <a:noFill/>
          <a:ln>
            <a:noFill/>
          </a:ln>
        </p:spPr>
      </p:pic>
      <p:pic>
        <p:nvPicPr>
          <p:cNvPr id="3116" name="Google Shape;3116;p221"/>
          <p:cNvPicPr preferRelativeResize="0"/>
          <p:nvPr/>
        </p:nvPicPr>
        <p:blipFill>
          <a:blip r:embed="rId9">
            <a:alphaModFix/>
          </a:blip>
          <a:stretch>
            <a:fillRect/>
          </a:stretch>
        </p:blipFill>
        <p:spPr>
          <a:xfrm>
            <a:off x="3907775" y="128304"/>
            <a:ext cx="240350" cy="217550"/>
          </a:xfrm>
          <a:prstGeom prst="rect">
            <a:avLst/>
          </a:prstGeom>
          <a:noFill/>
          <a:ln>
            <a:noFill/>
          </a:ln>
        </p:spPr>
      </p:pic>
      <p:pic>
        <p:nvPicPr>
          <p:cNvPr id="3117" name="Google Shape;3117;p221"/>
          <p:cNvPicPr preferRelativeResize="0"/>
          <p:nvPr/>
        </p:nvPicPr>
        <p:blipFill>
          <a:blip r:embed="rId10">
            <a:alphaModFix/>
          </a:blip>
          <a:stretch>
            <a:fillRect/>
          </a:stretch>
        </p:blipFill>
        <p:spPr>
          <a:xfrm>
            <a:off x="5646700" y="83449"/>
            <a:ext cx="185425" cy="307276"/>
          </a:xfrm>
          <a:prstGeom prst="rect">
            <a:avLst/>
          </a:prstGeom>
          <a:noFill/>
          <a:ln>
            <a:noFill/>
          </a:ln>
        </p:spPr>
      </p:pic>
      <p:pic>
        <p:nvPicPr>
          <p:cNvPr id="3118" name="Google Shape;3118;p221"/>
          <p:cNvPicPr preferRelativeResize="0"/>
          <p:nvPr/>
        </p:nvPicPr>
        <p:blipFill>
          <a:blip r:embed="rId11">
            <a:alphaModFix/>
          </a:blip>
          <a:stretch>
            <a:fillRect/>
          </a:stretch>
        </p:blipFill>
        <p:spPr>
          <a:xfrm rot="-2700000">
            <a:off x="7270262" y="149630"/>
            <a:ext cx="291483" cy="174890"/>
          </a:xfrm>
          <a:prstGeom prst="rect">
            <a:avLst/>
          </a:prstGeom>
          <a:noFill/>
          <a:ln>
            <a:noFill/>
          </a:ln>
        </p:spPr>
      </p:pic>
      <p:sp>
        <p:nvSpPr>
          <p:cNvPr id="3119" name="Google Shape;3119;p221"/>
          <p:cNvSpPr/>
          <p:nvPr/>
        </p:nvSpPr>
        <p:spPr>
          <a:xfrm>
            <a:off x="3830875" y="36975"/>
            <a:ext cx="17244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221"/>
          <p:cNvSpPr/>
          <p:nvPr/>
        </p:nvSpPr>
        <p:spPr>
          <a:xfrm>
            <a:off x="5618225" y="36975"/>
            <a:ext cx="11889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221"/>
          <p:cNvSpPr/>
          <p:nvPr/>
        </p:nvSpPr>
        <p:spPr>
          <a:xfrm>
            <a:off x="7218425" y="36975"/>
            <a:ext cx="15618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221"/>
          <p:cNvSpPr/>
          <p:nvPr/>
        </p:nvSpPr>
        <p:spPr>
          <a:xfrm>
            <a:off x="2266950" y="731750"/>
            <a:ext cx="981000" cy="981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221"/>
          <p:cNvSpPr/>
          <p:nvPr/>
        </p:nvSpPr>
        <p:spPr>
          <a:xfrm>
            <a:off x="3270388" y="1760450"/>
            <a:ext cx="981000" cy="981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221"/>
          <p:cNvSpPr/>
          <p:nvPr/>
        </p:nvSpPr>
        <p:spPr>
          <a:xfrm>
            <a:off x="4251388" y="2665325"/>
            <a:ext cx="981000" cy="981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25" name="Google Shape;3125;p221"/>
          <p:cNvGrpSpPr/>
          <p:nvPr/>
        </p:nvGrpSpPr>
        <p:grpSpPr>
          <a:xfrm>
            <a:off x="252725" y="3120925"/>
            <a:ext cx="2757300" cy="1863300"/>
            <a:chOff x="252725" y="3120925"/>
            <a:chExt cx="2757300" cy="1863300"/>
          </a:xfrm>
        </p:grpSpPr>
        <p:sp>
          <p:nvSpPr>
            <p:cNvPr id="3126" name="Google Shape;3126;p221"/>
            <p:cNvSpPr txBox="1"/>
            <p:nvPr/>
          </p:nvSpPr>
          <p:spPr>
            <a:xfrm>
              <a:off x="300600" y="3124088"/>
              <a:ext cx="2146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5HT1A receptors are on GABA interneurons</a:t>
              </a:r>
              <a:endParaRPr/>
            </a:p>
          </p:txBody>
        </p:sp>
        <p:pic>
          <p:nvPicPr>
            <p:cNvPr id="3127" name="Google Shape;3127;p221"/>
            <p:cNvPicPr preferRelativeResize="0"/>
            <p:nvPr/>
          </p:nvPicPr>
          <p:blipFill>
            <a:blip r:embed="rId12">
              <a:alphaModFix/>
            </a:blip>
            <a:stretch>
              <a:fillRect/>
            </a:stretch>
          </p:blipFill>
          <p:spPr>
            <a:xfrm>
              <a:off x="2167399" y="4246250"/>
              <a:ext cx="474650" cy="694600"/>
            </a:xfrm>
            <a:prstGeom prst="rect">
              <a:avLst/>
            </a:prstGeom>
            <a:noFill/>
            <a:ln>
              <a:noFill/>
            </a:ln>
          </p:spPr>
        </p:pic>
        <p:grpSp>
          <p:nvGrpSpPr>
            <p:cNvPr id="3128" name="Google Shape;3128;p221"/>
            <p:cNvGrpSpPr/>
            <p:nvPr/>
          </p:nvGrpSpPr>
          <p:grpSpPr>
            <a:xfrm>
              <a:off x="391113" y="3955400"/>
              <a:ext cx="1965778" cy="848200"/>
              <a:chOff x="78100" y="798150"/>
              <a:chExt cx="1965778" cy="848200"/>
            </a:xfrm>
          </p:grpSpPr>
          <p:pic>
            <p:nvPicPr>
              <p:cNvPr id="3129" name="Google Shape;3129;p221"/>
              <p:cNvPicPr preferRelativeResize="0"/>
              <p:nvPr/>
            </p:nvPicPr>
            <p:blipFill rotWithShape="1">
              <a:blip r:embed="rId6">
                <a:alphaModFix/>
              </a:blip>
              <a:srcRect r="10370" b="28057"/>
              <a:stretch/>
            </p:blipFill>
            <p:spPr>
              <a:xfrm flipH="1">
                <a:off x="78100" y="798150"/>
                <a:ext cx="1385300" cy="848200"/>
              </a:xfrm>
              <a:prstGeom prst="rect">
                <a:avLst/>
              </a:prstGeom>
              <a:noFill/>
              <a:ln>
                <a:noFill/>
              </a:ln>
            </p:spPr>
          </p:pic>
          <p:pic>
            <p:nvPicPr>
              <p:cNvPr id="3130" name="Google Shape;3130;p221"/>
              <p:cNvPicPr preferRelativeResize="0"/>
              <p:nvPr/>
            </p:nvPicPr>
            <p:blipFill>
              <a:blip r:embed="rId7">
                <a:alphaModFix/>
              </a:blip>
              <a:stretch>
                <a:fillRect/>
              </a:stretch>
            </p:blipFill>
            <p:spPr>
              <a:xfrm rot="-5938659">
                <a:off x="1530169" y="1143679"/>
                <a:ext cx="142142" cy="256638"/>
              </a:xfrm>
              <a:prstGeom prst="rect">
                <a:avLst/>
              </a:prstGeom>
              <a:noFill/>
              <a:ln>
                <a:noFill/>
              </a:ln>
            </p:spPr>
          </p:pic>
          <p:pic>
            <p:nvPicPr>
              <p:cNvPr id="3131" name="Google Shape;3131;p221"/>
              <p:cNvPicPr preferRelativeResize="0"/>
              <p:nvPr/>
            </p:nvPicPr>
            <p:blipFill>
              <a:blip r:embed="rId7">
                <a:alphaModFix/>
              </a:blip>
              <a:stretch>
                <a:fillRect/>
              </a:stretch>
            </p:blipFill>
            <p:spPr>
              <a:xfrm rot="-5938659">
                <a:off x="1834969" y="1143679"/>
                <a:ext cx="142142" cy="256638"/>
              </a:xfrm>
              <a:prstGeom prst="rect">
                <a:avLst/>
              </a:prstGeom>
              <a:noFill/>
              <a:ln>
                <a:noFill/>
              </a:ln>
            </p:spPr>
          </p:pic>
        </p:grpSp>
        <p:sp>
          <p:nvSpPr>
            <p:cNvPr id="3132" name="Google Shape;3132;p221"/>
            <p:cNvSpPr/>
            <p:nvPr/>
          </p:nvSpPr>
          <p:spPr>
            <a:xfrm>
              <a:off x="252725" y="3120925"/>
              <a:ext cx="2757300" cy="1863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Shape 3136"/>
        <p:cNvGrpSpPr/>
        <p:nvPr/>
      </p:nvGrpSpPr>
      <p:grpSpPr>
        <a:xfrm>
          <a:off x="0" y="0"/>
          <a:ext cx="0" cy="0"/>
          <a:chOff x="0" y="0"/>
          <a:chExt cx="0" cy="0"/>
        </a:xfrm>
      </p:grpSpPr>
      <p:pic>
        <p:nvPicPr>
          <p:cNvPr id="3137" name="Google Shape;3137;p222"/>
          <p:cNvPicPr preferRelativeResize="0"/>
          <p:nvPr/>
        </p:nvPicPr>
        <p:blipFill>
          <a:blip r:embed="rId3">
            <a:alphaModFix/>
          </a:blip>
          <a:stretch>
            <a:fillRect/>
          </a:stretch>
        </p:blipFill>
        <p:spPr>
          <a:xfrm>
            <a:off x="1194100" y="548525"/>
            <a:ext cx="5133576" cy="4558800"/>
          </a:xfrm>
          <a:prstGeom prst="rect">
            <a:avLst/>
          </a:prstGeom>
          <a:noFill/>
          <a:ln>
            <a:noFill/>
          </a:ln>
        </p:spPr>
      </p:pic>
      <p:sp>
        <p:nvSpPr>
          <p:cNvPr id="3138" name="Google Shape;3138;p222"/>
          <p:cNvSpPr txBox="1"/>
          <p:nvPr/>
        </p:nvSpPr>
        <p:spPr>
          <a:xfrm>
            <a:off x="300600" y="36975"/>
            <a:ext cx="856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5HT</a:t>
            </a:r>
            <a:r>
              <a:rPr lang="en" b="1" u="sng">
                <a:solidFill>
                  <a:srgbClr val="FF0000"/>
                </a:solidFill>
              </a:rPr>
              <a:t>1A</a:t>
            </a:r>
            <a:r>
              <a:rPr lang="en" b="1"/>
              <a:t> Stimulation Increases Release of        Norepinephrine        Dopamine  and        Acetylcholine </a:t>
            </a:r>
            <a:endParaRPr sz="1600" b="1"/>
          </a:p>
        </p:txBody>
      </p:sp>
      <p:pic>
        <p:nvPicPr>
          <p:cNvPr id="3139" name="Google Shape;3139;p222"/>
          <p:cNvPicPr preferRelativeResize="0"/>
          <p:nvPr/>
        </p:nvPicPr>
        <p:blipFill>
          <a:blip r:embed="rId4">
            <a:alphaModFix/>
          </a:blip>
          <a:stretch>
            <a:fillRect/>
          </a:stretch>
        </p:blipFill>
        <p:spPr>
          <a:xfrm>
            <a:off x="358502" y="4488800"/>
            <a:ext cx="1104900" cy="542925"/>
          </a:xfrm>
          <a:prstGeom prst="rect">
            <a:avLst/>
          </a:prstGeom>
          <a:noFill/>
          <a:ln>
            <a:noFill/>
          </a:ln>
        </p:spPr>
      </p:pic>
      <p:pic>
        <p:nvPicPr>
          <p:cNvPr id="3140" name="Google Shape;3140;p222"/>
          <p:cNvPicPr preferRelativeResize="0"/>
          <p:nvPr/>
        </p:nvPicPr>
        <p:blipFill rotWithShape="1">
          <a:blip r:embed="rId5">
            <a:alphaModFix/>
          </a:blip>
          <a:srcRect l="73679" r="15739"/>
          <a:stretch/>
        </p:blipFill>
        <p:spPr>
          <a:xfrm>
            <a:off x="6445148" y="477200"/>
            <a:ext cx="925624" cy="4587276"/>
          </a:xfrm>
          <a:prstGeom prst="rect">
            <a:avLst/>
          </a:prstGeom>
          <a:noFill/>
          <a:ln>
            <a:noFill/>
          </a:ln>
        </p:spPr>
      </p:pic>
      <p:grpSp>
        <p:nvGrpSpPr>
          <p:cNvPr id="3141" name="Google Shape;3141;p222"/>
          <p:cNvGrpSpPr/>
          <p:nvPr/>
        </p:nvGrpSpPr>
        <p:grpSpPr>
          <a:xfrm>
            <a:off x="7237300" y="2497900"/>
            <a:ext cx="1661725" cy="1477500"/>
            <a:chOff x="7237300" y="2497900"/>
            <a:chExt cx="1661725" cy="1477500"/>
          </a:xfrm>
        </p:grpSpPr>
        <p:sp>
          <p:nvSpPr>
            <p:cNvPr id="3142" name="Google Shape;3142;p222"/>
            <p:cNvSpPr txBox="1"/>
            <p:nvPr/>
          </p:nvSpPr>
          <p:spPr>
            <a:xfrm>
              <a:off x="7326425" y="2497900"/>
              <a:ext cx="15726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serotonin transmission regulates other neurotransmitters in downstream circuits</a:t>
              </a:r>
              <a:endParaRPr/>
            </a:p>
          </p:txBody>
        </p:sp>
        <p:cxnSp>
          <p:nvCxnSpPr>
            <p:cNvPr id="3143" name="Google Shape;3143;p222"/>
            <p:cNvCxnSpPr/>
            <p:nvPr/>
          </p:nvCxnSpPr>
          <p:spPr>
            <a:xfrm>
              <a:off x="7237300" y="2571750"/>
              <a:ext cx="1525500" cy="0"/>
            </a:xfrm>
            <a:prstGeom prst="straightConnector1">
              <a:avLst/>
            </a:prstGeom>
            <a:noFill/>
            <a:ln w="9525" cap="flat" cmpd="sng">
              <a:solidFill>
                <a:schemeClr val="dk2"/>
              </a:solidFill>
              <a:prstDash val="solid"/>
              <a:round/>
              <a:headEnd type="none" w="med" len="med"/>
              <a:tailEnd type="triangle" w="med" len="med"/>
            </a:ln>
          </p:spPr>
        </p:cxnSp>
        <p:cxnSp>
          <p:nvCxnSpPr>
            <p:cNvPr id="3144" name="Google Shape;3144;p222"/>
            <p:cNvCxnSpPr/>
            <p:nvPr/>
          </p:nvCxnSpPr>
          <p:spPr>
            <a:xfrm>
              <a:off x="7237300" y="3934525"/>
              <a:ext cx="1525500" cy="0"/>
            </a:xfrm>
            <a:prstGeom prst="straightConnector1">
              <a:avLst/>
            </a:prstGeom>
            <a:noFill/>
            <a:ln w="9525" cap="flat" cmpd="sng">
              <a:solidFill>
                <a:schemeClr val="dk2"/>
              </a:solidFill>
              <a:prstDash val="solid"/>
              <a:round/>
              <a:headEnd type="none" w="med" len="med"/>
              <a:tailEnd type="triangle" w="med" len="med"/>
            </a:ln>
          </p:spPr>
        </p:cxnSp>
      </p:grpSp>
      <p:sp>
        <p:nvSpPr>
          <p:cNvPr id="3145" name="Google Shape;3145;p222"/>
          <p:cNvSpPr/>
          <p:nvPr/>
        </p:nvSpPr>
        <p:spPr>
          <a:xfrm>
            <a:off x="6500300" y="4155075"/>
            <a:ext cx="605100" cy="265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46" name="Google Shape;3146;p222"/>
          <p:cNvGrpSpPr/>
          <p:nvPr/>
        </p:nvGrpSpPr>
        <p:grpSpPr>
          <a:xfrm>
            <a:off x="78100" y="798150"/>
            <a:ext cx="1965778" cy="848200"/>
            <a:chOff x="78100" y="798150"/>
            <a:chExt cx="1965778" cy="848200"/>
          </a:xfrm>
        </p:grpSpPr>
        <p:pic>
          <p:nvPicPr>
            <p:cNvPr id="3147" name="Google Shape;3147;p222"/>
            <p:cNvPicPr preferRelativeResize="0"/>
            <p:nvPr/>
          </p:nvPicPr>
          <p:blipFill rotWithShape="1">
            <a:blip r:embed="rId6">
              <a:alphaModFix/>
            </a:blip>
            <a:srcRect r="10370" b="28057"/>
            <a:stretch/>
          </p:blipFill>
          <p:spPr>
            <a:xfrm flipH="1">
              <a:off x="78100" y="798150"/>
              <a:ext cx="1385300" cy="848200"/>
            </a:xfrm>
            <a:prstGeom prst="rect">
              <a:avLst/>
            </a:prstGeom>
            <a:noFill/>
            <a:ln>
              <a:noFill/>
            </a:ln>
          </p:spPr>
        </p:pic>
        <p:pic>
          <p:nvPicPr>
            <p:cNvPr id="3148" name="Google Shape;3148;p222"/>
            <p:cNvPicPr preferRelativeResize="0"/>
            <p:nvPr/>
          </p:nvPicPr>
          <p:blipFill>
            <a:blip r:embed="rId7">
              <a:alphaModFix/>
            </a:blip>
            <a:stretch>
              <a:fillRect/>
            </a:stretch>
          </p:blipFill>
          <p:spPr>
            <a:xfrm rot="-5938659">
              <a:off x="1530169" y="1143679"/>
              <a:ext cx="142142" cy="256638"/>
            </a:xfrm>
            <a:prstGeom prst="rect">
              <a:avLst/>
            </a:prstGeom>
            <a:noFill/>
            <a:ln>
              <a:noFill/>
            </a:ln>
          </p:spPr>
        </p:pic>
        <p:pic>
          <p:nvPicPr>
            <p:cNvPr id="3149" name="Google Shape;3149;p222"/>
            <p:cNvPicPr preferRelativeResize="0"/>
            <p:nvPr/>
          </p:nvPicPr>
          <p:blipFill>
            <a:blip r:embed="rId7">
              <a:alphaModFix/>
            </a:blip>
            <a:stretch>
              <a:fillRect/>
            </a:stretch>
          </p:blipFill>
          <p:spPr>
            <a:xfrm rot="-5938659">
              <a:off x="1834969" y="1143679"/>
              <a:ext cx="142142" cy="256638"/>
            </a:xfrm>
            <a:prstGeom prst="rect">
              <a:avLst/>
            </a:prstGeom>
            <a:noFill/>
            <a:ln>
              <a:noFill/>
            </a:ln>
          </p:spPr>
        </p:pic>
      </p:grpSp>
      <p:pic>
        <p:nvPicPr>
          <p:cNvPr id="3150" name="Google Shape;3150;p222"/>
          <p:cNvPicPr preferRelativeResize="0"/>
          <p:nvPr/>
        </p:nvPicPr>
        <p:blipFill>
          <a:blip r:embed="rId8">
            <a:alphaModFix/>
          </a:blip>
          <a:stretch>
            <a:fillRect/>
          </a:stretch>
        </p:blipFill>
        <p:spPr>
          <a:xfrm>
            <a:off x="1104775" y="3955400"/>
            <a:ext cx="2925075" cy="1076325"/>
          </a:xfrm>
          <a:prstGeom prst="rect">
            <a:avLst/>
          </a:prstGeom>
          <a:noFill/>
          <a:ln>
            <a:noFill/>
          </a:ln>
        </p:spPr>
      </p:pic>
      <p:pic>
        <p:nvPicPr>
          <p:cNvPr id="3151" name="Google Shape;3151;p222"/>
          <p:cNvPicPr preferRelativeResize="0"/>
          <p:nvPr/>
        </p:nvPicPr>
        <p:blipFill>
          <a:blip r:embed="rId9">
            <a:alphaModFix/>
          </a:blip>
          <a:stretch>
            <a:fillRect/>
          </a:stretch>
        </p:blipFill>
        <p:spPr>
          <a:xfrm>
            <a:off x="3907775" y="128304"/>
            <a:ext cx="240350" cy="217550"/>
          </a:xfrm>
          <a:prstGeom prst="rect">
            <a:avLst/>
          </a:prstGeom>
          <a:noFill/>
          <a:ln>
            <a:noFill/>
          </a:ln>
        </p:spPr>
      </p:pic>
      <p:pic>
        <p:nvPicPr>
          <p:cNvPr id="3152" name="Google Shape;3152;p222"/>
          <p:cNvPicPr preferRelativeResize="0"/>
          <p:nvPr/>
        </p:nvPicPr>
        <p:blipFill>
          <a:blip r:embed="rId10">
            <a:alphaModFix/>
          </a:blip>
          <a:stretch>
            <a:fillRect/>
          </a:stretch>
        </p:blipFill>
        <p:spPr>
          <a:xfrm>
            <a:off x="5646700" y="83449"/>
            <a:ext cx="185425" cy="307276"/>
          </a:xfrm>
          <a:prstGeom prst="rect">
            <a:avLst/>
          </a:prstGeom>
          <a:noFill/>
          <a:ln>
            <a:noFill/>
          </a:ln>
        </p:spPr>
      </p:pic>
      <p:pic>
        <p:nvPicPr>
          <p:cNvPr id="3153" name="Google Shape;3153;p222"/>
          <p:cNvPicPr preferRelativeResize="0"/>
          <p:nvPr/>
        </p:nvPicPr>
        <p:blipFill>
          <a:blip r:embed="rId11">
            <a:alphaModFix/>
          </a:blip>
          <a:stretch>
            <a:fillRect/>
          </a:stretch>
        </p:blipFill>
        <p:spPr>
          <a:xfrm rot="-2700000">
            <a:off x="7270262" y="149630"/>
            <a:ext cx="291483" cy="174890"/>
          </a:xfrm>
          <a:prstGeom prst="rect">
            <a:avLst/>
          </a:prstGeom>
          <a:noFill/>
          <a:ln>
            <a:noFill/>
          </a:ln>
        </p:spPr>
      </p:pic>
      <p:sp>
        <p:nvSpPr>
          <p:cNvPr id="3154" name="Google Shape;3154;p222"/>
          <p:cNvSpPr/>
          <p:nvPr/>
        </p:nvSpPr>
        <p:spPr>
          <a:xfrm>
            <a:off x="3830875" y="36975"/>
            <a:ext cx="1724400" cy="400200"/>
          </a:xfrm>
          <a:prstGeom prst="rect">
            <a:avLst/>
          </a:prstGeom>
          <a:noFill/>
          <a:ln w="38100" cap="flat" cmpd="sng">
            <a:solidFill>
              <a:srgbClr val="A64D7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222"/>
          <p:cNvSpPr/>
          <p:nvPr/>
        </p:nvSpPr>
        <p:spPr>
          <a:xfrm>
            <a:off x="5618225" y="36975"/>
            <a:ext cx="11889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222"/>
          <p:cNvSpPr/>
          <p:nvPr/>
        </p:nvSpPr>
        <p:spPr>
          <a:xfrm>
            <a:off x="7218425" y="36975"/>
            <a:ext cx="15618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222"/>
          <p:cNvSpPr/>
          <p:nvPr/>
        </p:nvSpPr>
        <p:spPr>
          <a:xfrm>
            <a:off x="5741597" y="4380913"/>
            <a:ext cx="758700" cy="758700"/>
          </a:xfrm>
          <a:prstGeom prst="ellipse">
            <a:avLst/>
          </a:prstGeom>
          <a:noFill/>
          <a:ln w="38100" cap="flat" cmpd="sng">
            <a:solidFill>
              <a:srgbClr val="A64D7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58" name="Google Shape;3158;p222"/>
          <p:cNvGrpSpPr/>
          <p:nvPr/>
        </p:nvGrpSpPr>
        <p:grpSpPr>
          <a:xfrm>
            <a:off x="252725" y="3120925"/>
            <a:ext cx="2757300" cy="1863300"/>
            <a:chOff x="252725" y="3120925"/>
            <a:chExt cx="2757300" cy="1863300"/>
          </a:xfrm>
        </p:grpSpPr>
        <p:sp>
          <p:nvSpPr>
            <p:cNvPr id="3159" name="Google Shape;3159;p222"/>
            <p:cNvSpPr txBox="1"/>
            <p:nvPr/>
          </p:nvSpPr>
          <p:spPr>
            <a:xfrm>
              <a:off x="300600" y="3124088"/>
              <a:ext cx="2146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5HT1A receptors are on GABA interneurons</a:t>
              </a:r>
              <a:endParaRPr/>
            </a:p>
          </p:txBody>
        </p:sp>
        <p:pic>
          <p:nvPicPr>
            <p:cNvPr id="3160" name="Google Shape;3160;p222"/>
            <p:cNvPicPr preferRelativeResize="0"/>
            <p:nvPr/>
          </p:nvPicPr>
          <p:blipFill>
            <a:blip r:embed="rId12">
              <a:alphaModFix/>
            </a:blip>
            <a:stretch>
              <a:fillRect/>
            </a:stretch>
          </p:blipFill>
          <p:spPr>
            <a:xfrm>
              <a:off x="2167399" y="4246250"/>
              <a:ext cx="474650" cy="694600"/>
            </a:xfrm>
            <a:prstGeom prst="rect">
              <a:avLst/>
            </a:prstGeom>
            <a:noFill/>
            <a:ln>
              <a:noFill/>
            </a:ln>
          </p:spPr>
        </p:pic>
        <p:grpSp>
          <p:nvGrpSpPr>
            <p:cNvPr id="3161" name="Google Shape;3161;p222"/>
            <p:cNvGrpSpPr/>
            <p:nvPr/>
          </p:nvGrpSpPr>
          <p:grpSpPr>
            <a:xfrm>
              <a:off x="391113" y="3955400"/>
              <a:ext cx="1965778" cy="848200"/>
              <a:chOff x="78100" y="798150"/>
              <a:chExt cx="1965778" cy="848200"/>
            </a:xfrm>
          </p:grpSpPr>
          <p:pic>
            <p:nvPicPr>
              <p:cNvPr id="3162" name="Google Shape;3162;p222"/>
              <p:cNvPicPr preferRelativeResize="0"/>
              <p:nvPr/>
            </p:nvPicPr>
            <p:blipFill rotWithShape="1">
              <a:blip r:embed="rId6">
                <a:alphaModFix/>
              </a:blip>
              <a:srcRect r="10370" b="28057"/>
              <a:stretch/>
            </p:blipFill>
            <p:spPr>
              <a:xfrm flipH="1">
                <a:off x="78100" y="798150"/>
                <a:ext cx="1385300" cy="848200"/>
              </a:xfrm>
              <a:prstGeom prst="rect">
                <a:avLst/>
              </a:prstGeom>
              <a:noFill/>
              <a:ln>
                <a:noFill/>
              </a:ln>
            </p:spPr>
          </p:pic>
          <p:pic>
            <p:nvPicPr>
              <p:cNvPr id="3163" name="Google Shape;3163;p222"/>
              <p:cNvPicPr preferRelativeResize="0"/>
              <p:nvPr/>
            </p:nvPicPr>
            <p:blipFill>
              <a:blip r:embed="rId7">
                <a:alphaModFix/>
              </a:blip>
              <a:stretch>
                <a:fillRect/>
              </a:stretch>
            </p:blipFill>
            <p:spPr>
              <a:xfrm rot="-5938659">
                <a:off x="1530169" y="1143679"/>
                <a:ext cx="142142" cy="256638"/>
              </a:xfrm>
              <a:prstGeom prst="rect">
                <a:avLst/>
              </a:prstGeom>
              <a:noFill/>
              <a:ln>
                <a:noFill/>
              </a:ln>
            </p:spPr>
          </p:pic>
          <p:pic>
            <p:nvPicPr>
              <p:cNvPr id="3164" name="Google Shape;3164;p222"/>
              <p:cNvPicPr preferRelativeResize="0"/>
              <p:nvPr/>
            </p:nvPicPr>
            <p:blipFill>
              <a:blip r:embed="rId7">
                <a:alphaModFix/>
              </a:blip>
              <a:stretch>
                <a:fillRect/>
              </a:stretch>
            </p:blipFill>
            <p:spPr>
              <a:xfrm rot="-5938659">
                <a:off x="1834969" y="1143679"/>
                <a:ext cx="142142" cy="256638"/>
              </a:xfrm>
              <a:prstGeom prst="rect">
                <a:avLst/>
              </a:prstGeom>
              <a:noFill/>
              <a:ln>
                <a:noFill/>
              </a:ln>
            </p:spPr>
          </p:pic>
        </p:grpSp>
        <p:sp>
          <p:nvSpPr>
            <p:cNvPr id="3165" name="Google Shape;3165;p222"/>
            <p:cNvSpPr/>
            <p:nvPr/>
          </p:nvSpPr>
          <p:spPr>
            <a:xfrm>
              <a:off x="252725" y="3120925"/>
              <a:ext cx="2757300" cy="1863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Shape 3169"/>
        <p:cNvGrpSpPr/>
        <p:nvPr/>
      </p:nvGrpSpPr>
      <p:grpSpPr>
        <a:xfrm>
          <a:off x="0" y="0"/>
          <a:ext cx="0" cy="0"/>
          <a:chOff x="0" y="0"/>
          <a:chExt cx="0" cy="0"/>
        </a:xfrm>
      </p:grpSpPr>
      <p:pic>
        <p:nvPicPr>
          <p:cNvPr id="3170" name="Google Shape;3170;p223"/>
          <p:cNvPicPr preferRelativeResize="0"/>
          <p:nvPr/>
        </p:nvPicPr>
        <p:blipFill>
          <a:blip r:embed="rId3">
            <a:alphaModFix/>
          </a:blip>
          <a:stretch>
            <a:fillRect/>
          </a:stretch>
        </p:blipFill>
        <p:spPr>
          <a:xfrm>
            <a:off x="1194100" y="548525"/>
            <a:ext cx="5133576" cy="4558800"/>
          </a:xfrm>
          <a:prstGeom prst="rect">
            <a:avLst/>
          </a:prstGeom>
          <a:noFill/>
          <a:ln>
            <a:noFill/>
          </a:ln>
        </p:spPr>
      </p:pic>
      <p:sp>
        <p:nvSpPr>
          <p:cNvPr id="3171" name="Google Shape;3171;p223"/>
          <p:cNvSpPr txBox="1"/>
          <p:nvPr/>
        </p:nvSpPr>
        <p:spPr>
          <a:xfrm>
            <a:off x="300600" y="36975"/>
            <a:ext cx="856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5HT</a:t>
            </a:r>
            <a:r>
              <a:rPr lang="en" b="1" u="sng">
                <a:solidFill>
                  <a:srgbClr val="FF0000"/>
                </a:solidFill>
              </a:rPr>
              <a:t>1A</a:t>
            </a:r>
            <a:r>
              <a:rPr lang="en" b="1"/>
              <a:t> Stimulation Increases Release of        Norepinephrine        Dopamine  and        Acetylcholine </a:t>
            </a:r>
            <a:endParaRPr sz="1600" b="1"/>
          </a:p>
        </p:txBody>
      </p:sp>
      <p:pic>
        <p:nvPicPr>
          <p:cNvPr id="3172" name="Google Shape;3172;p223"/>
          <p:cNvPicPr preferRelativeResize="0"/>
          <p:nvPr/>
        </p:nvPicPr>
        <p:blipFill>
          <a:blip r:embed="rId4">
            <a:alphaModFix/>
          </a:blip>
          <a:stretch>
            <a:fillRect/>
          </a:stretch>
        </p:blipFill>
        <p:spPr>
          <a:xfrm>
            <a:off x="358502" y="4488800"/>
            <a:ext cx="1104900" cy="542925"/>
          </a:xfrm>
          <a:prstGeom prst="rect">
            <a:avLst/>
          </a:prstGeom>
          <a:noFill/>
          <a:ln>
            <a:noFill/>
          </a:ln>
        </p:spPr>
      </p:pic>
      <p:pic>
        <p:nvPicPr>
          <p:cNvPr id="3173" name="Google Shape;3173;p223"/>
          <p:cNvPicPr preferRelativeResize="0"/>
          <p:nvPr/>
        </p:nvPicPr>
        <p:blipFill rotWithShape="1">
          <a:blip r:embed="rId5">
            <a:alphaModFix/>
          </a:blip>
          <a:srcRect l="73679" r="15739"/>
          <a:stretch/>
        </p:blipFill>
        <p:spPr>
          <a:xfrm>
            <a:off x="6445148" y="477200"/>
            <a:ext cx="925624" cy="4587276"/>
          </a:xfrm>
          <a:prstGeom prst="rect">
            <a:avLst/>
          </a:prstGeom>
          <a:noFill/>
          <a:ln>
            <a:noFill/>
          </a:ln>
        </p:spPr>
      </p:pic>
      <p:grpSp>
        <p:nvGrpSpPr>
          <p:cNvPr id="3174" name="Google Shape;3174;p223"/>
          <p:cNvGrpSpPr/>
          <p:nvPr/>
        </p:nvGrpSpPr>
        <p:grpSpPr>
          <a:xfrm>
            <a:off x="7237300" y="2497900"/>
            <a:ext cx="1661725" cy="1477500"/>
            <a:chOff x="7237300" y="2497900"/>
            <a:chExt cx="1661725" cy="1477500"/>
          </a:xfrm>
        </p:grpSpPr>
        <p:sp>
          <p:nvSpPr>
            <p:cNvPr id="3175" name="Google Shape;3175;p223"/>
            <p:cNvSpPr txBox="1"/>
            <p:nvPr/>
          </p:nvSpPr>
          <p:spPr>
            <a:xfrm>
              <a:off x="7326425" y="2497900"/>
              <a:ext cx="15726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serotonin transmission regulates other neurotransmitters in downstream circuits</a:t>
              </a:r>
              <a:endParaRPr/>
            </a:p>
          </p:txBody>
        </p:sp>
        <p:cxnSp>
          <p:nvCxnSpPr>
            <p:cNvPr id="3176" name="Google Shape;3176;p223"/>
            <p:cNvCxnSpPr/>
            <p:nvPr/>
          </p:nvCxnSpPr>
          <p:spPr>
            <a:xfrm>
              <a:off x="7237300" y="2571750"/>
              <a:ext cx="1525500" cy="0"/>
            </a:xfrm>
            <a:prstGeom prst="straightConnector1">
              <a:avLst/>
            </a:prstGeom>
            <a:noFill/>
            <a:ln w="9525" cap="flat" cmpd="sng">
              <a:solidFill>
                <a:schemeClr val="dk2"/>
              </a:solidFill>
              <a:prstDash val="solid"/>
              <a:round/>
              <a:headEnd type="none" w="med" len="med"/>
              <a:tailEnd type="triangle" w="med" len="med"/>
            </a:ln>
          </p:spPr>
        </p:cxnSp>
        <p:cxnSp>
          <p:nvCxnSpPr>
            <p:cNvPr id="3177" name="Google Shape;3177;p223"/>
            <p:cNvCxnSpPr/>
            <p:nvPr/>
          </p:nvCxnSpPr>
          <p:spPr>
            <a:xfrm>
              <a:off x="7237300" y="3934525"/>
              <a:ext cx="1525500" cy="0"/>
            </a:xfrm>
            <a:prstGeom prst="straightConnector1">
              <a:avLst/>
            </a:prstGeom>
            <a:noFill/>
            <a:ln w="9525" cap="flat" cmpd="sng">
              <a:solidFill>
                <a:schemeClr val="dk2"/>
              </a:solidFill>
              <a:prstDash val="solid"/>
              <a:round/>
              <a:headEnd type="none" w="med" len="med"/>
              <a:tailEnd type="triangle" w="med" len="med"/>
            </a:ln>
          </p:spPr>
        </p:cxnSp>
      </p:grpSp>
      <p:sp>
        <p:nvSpPr>
          <p:cNvPr id="3178" name="Google Shape;3178;p223"/>
          <p:cNvSpPr/>
          <p:nvPr/>
        </p:nvSpPr>
        <p:spPr>
          <a:xfrm>
            <a:off x="6500300" y="4155075"/>
            <a:ext cx="605100" cy="265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79" name="Google Shape;3179;p223"/>
          <p:cNvGrpSpPr/>
          <p:nvPr/>
        </p:nvGrpSpPr>
        <p:grpSpPr>
          <a:xfrm>
            <a:off x="78100" y="798150"/>
            <a:ext cx="1965778" cy="848200"/>
            <a:chOff x="78100" y="798150"/>
            <a:chExt cx="1965778" cy="848200"/>
          </a:xfrm>
        </p:grpSpPr>
        <p:pic>
          <p:nvPicPr>
            <p:cNvPr id="3180" name="Google Shape;3180;p223"/>
            <p:cNvPicPr preferRelativeResize="0"/>
            <p:nvPr/>
          </p:nvPicPr>
          <p:blipFill rotWithShape="1">
            <a:blip r:embed="rId6">
              <a:alphaModFix/>
            </a:blip>
            <a:srcRect r="10370" b="28057"/>
            <a:stretch/>
          </p:blipFill>
          <p:spPr>
            <a:xfrm flipH="1">
              <a:off x="78100" y="798150"/>
              <a:ext cx="1385300" cy="848200"/>
            </a:xfrm>
            <a:prstGeom prst="rect">
              <a:avLst/>
            </a:prstGeom>
            <a:noFill/>
            <a:ln>
              <a:noFill/>
            </a:ln>
          </p:spPr>
        </p:pic>
        <p:pic>
          <p:nvPicPr>
            <p:cNvPr id="3181" name="Google Shape;3181;p223"/>
            <p:cNvPicPr preferRelativeResize="0"/>
            <p:nvPr/>
          </p:nvPicPr>
          <p:blipFill>
            <a:blip r:embed="rId7">
              <a:alphaModFix/>
            </a:blip>
            <a:stretch>
              <a:fillRect/>
            </a:stretch>
          </p:blipFill>
          <p:spPr>
            <a:xfrm rot="-5938659">
              <a:off x="1530169" y="1143679"/>
              <a:ext cx="142142" cy="256638"/>
            </a:xfrm>
            <a:prstGeom prst="rect">
              <a:avLst/>
            </a:prstGeom>
            <a:noFill/>
            <a:ln>
              <a:noFill/>
            </a:ln>
          </p:spPr>
        </p:pic>
        <p:pic>
          <p:nvPicPr>
            <p:cNvPr id="3182" name="Google Shape;3182;p223"/>
            <p:cNvPicPr preferRelativeResize="0"/>
            <p:nvPr/>
          </p:nvPicPr>
          <p:blipFill>
            <a:blip r:embed="rId7">
              <a:alphaModFix/>
            </a:blip>
            <a:stretch>
              <a:fillRect/>
            </a:stretch>
          </p:blipFill>
          <p:spPr>
            <a:xfrm rot="-5938659">
              <a:off x="1834969" y="1143679"/>
              <a:ext cx="142142" cy="256638"/>
            </a:xfrm>
            <a:prstGeom prst="rect">
              <a:avLst/>
            </a:prstGeom>
            <a:noFill/>
            <a:ln>
              <a:noFill/>
            </a:ln>
          </p:spPr>
        </p:pic>
      </p:grpSp>
      <p:pic>
        <p:nvPicPr>
          <p:cNvPr id="3183" name="Google Shape;3183;p223"/>
          <p:cNvPicPr preferRelativeResize="0"/>
          <p:nvPr/>
        </p:nvPicPr>
        <p:blipFill>
          <a:blip r:embed="rId8">
            <a:alphaModFix/>
          </a:blip>
          <a:stretch>
            <a:fillRect/>
          </a:stretch>
        </p:blipFill>
        <p:spPr>
          <a:xfrm>
            <a:off x="1104775" y="3955400"/>
            <a:ext cx="2925075" cy="1076325"/>
          </a:xfrm>
          <a:prstGeom prst="rect">
            <a:avLst/>
          </a:prstGeom>
          <a:noFill/>
          <a:ln>
            <a:noFill/>
          </a:ln>
        </p:spPr>
      </p:pic>
      <p:pic>
        <p:nvPicPr>
          <p:cNvPr id="3184" name="Google Shape;3184;p223"/>
          <p:cNvPicPr preferRelativeResize="0"/>
          <p:nvPr/>
        </p:nvPicPr>
        <p:blipFill>
          <a:blip r:embed="rId9">
            <a:alphaModFix/>
          </a:blip>
          <a:stretch>
            <a:fillRect/>
          </a:stretch>
        </p:blipFill>
        <p:spPr>
          <a:xfrm>
            <a:off x="3907775" y="128304"/>
            <a:ext cx="240350" cy="217550"/>
          </a:xfrm>
          <a:prstGeom prst="rect">
            <a:avLst/>
          </a:prstGeom>
          <a:noFill/>
          <a:ln>
            <a:noFill/>
          </a:ln>
        </p:spPr>
      </p:pic>
      <p:pic>
        <p:nvPicPr>
          <p:cNvPr id="3185" name="Google Shape;3185;p223"/>
          <p:cNvPicPr preferRelativeResize="0"/>
          <p:nvPr/>
        </p:nvPicPr>
        <p:blipFill>
          <a:blip r:embed="rId10">
            <a:alphaModFix/>
          </a:blip>
          <a:stretch>
            <a:fillRect/>
          </a:stretch>
        </p:blipFill>
        <p:spPr>
          <a:xfrm>
            <a:off x="5646700" y="83449"/>
            <a:ext cx="185425" cy="307276"/>
          </a:xfrm>
          <a:prstGeom prst="rect">
            <a:avLst/>
          </a:prstGeom>
          <a:noFill/>
          <a:ln>
            <a:noFill/>
          </a:ln>
        </p:spPr>
      </p:pic>
      <p:pic>
        <p:nvPicPr>
          <p:cNvPr id="3186" name="Google Shape;3186;p223"/>
          <p:cNvPicPr preferRelativeResize="0"/>
          <p:nvPr/>
        </p:nvPicPr>
        <p:blipFill>
          <a:blip r:embed="rId11">
            <a:alphaModFix/>
          </a:blip>
          <a:stretch>
            <a:fillRect/>
          </a:stretch>
        </p:blipFill>
        <p:spPr>
          <a:xfrm rot="-2700000">
            <a:off x="7270262" y="149630"/>
            <a:ext cx="291483" cy="174890"/>
          </a:xfrm>
          <a:prstGeom prst="rect">
            <a:avLst/>
          </a:prstGeom>
          <a:noFill/>
          <a:ln>
            <a:noFill/>
          </a:ln>
        </p:spPr>
      </p:pic>
      <p:sp>
        <p:nvSpPr>
          <p:cNvPr id="3187" name="Google Shape;3187;p223"/>
          <p:cNvSpPr/>
          <p:nvPr/>
        </p:nvSpPr>
        <p:spPr>
          <a:xfrm>
            <a:off x="3830875" y="36975"/>
            <a:ext cx="17244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223"/>
          <p:cNvSpPr/>
          <p:nvPr/>
        </p:nvSpPr>
        <p:spPr>
          <a:xfrm>
            <a:off x="5618225" y="36975"/>
            <a:ext cx="1188900" cy="400200"/>
          </a:xfrm>
          <a:prstGeom prst="rect">
            <a:avLst/>
          </a:prstGeom>
          <a:noFill/>
          <a:ln w="3810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223"/>
          <p:cNvSpPr/>
          <p:nvPr/>
        </p:nvSpPr>
        <p:spPr>
          <a:xfrm>
            <a:off x="7218425" y="36975"/>
            <a:ext cx="15618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223"/>
          <p:cNvSpPr/>
          <p:nvPr/>
        </p:nvSpPr>
        <p:spPr>
          <a:xfrm>
            <a:off x="5170097" y="4114200"/>
            <a:ext cx="758700" cy="758700"/>
          </a:xfrm>
          <a:prstGeom prst="ellipse">
            <a:avLst/>
          </a:prstGeom>
          <a:noFill/>
          <a:ln w="3810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91" name="Google Shape;3191;p223"/>
          <p:cNvGrpSpPr/>
          <p:nvPr/>
        </p:nvGrpSpPr>
        <p:grpSpPr>
          <a:xfrm>
            <a:off x="252725" y="3120925"/>
            <a:ext cx="2757300" cy="1863300"/>
            <a:chOff x="252725" y="3120925"/>
            <a:chExt cx="2757300" cy="1863300"/>
          </a:xfrm>
        </p:grpSpPr>
        <p:sp>
          <p:nvSpPr>
            <p:cNvPr id="3192" name="Google Shape;3192;p223"/>
            <p:cNvSpPr txBox="1"/>
            <p:nvPr/>
          </p:nvSpPr>
          <p:spPr>
            <a:xfrm>
              <a:off x="300600" y="3124088"/>
              <a:ext cx="2146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5HT1A receptors are on GABA interneurons</a:t>
              </a:r>
              <a:endParaRPr/>
            </a:p>
          </p:txBody>
        </p:sp>
        <p:pic>
          <p:nvPicPr>
            <p:cNvPr id="3193" name="Google Shape;3193;p223"/>
            <p:cNvPicPr preferRelativeResize="0"/>
            <p:nvPr/>
          </p:nvPicPr>
          <p:blipFill>
            <a:blip r:embed="rId12">
              <a:alphaModFix/>
            </a:blip>
            <a:stretch>
              <a:fillRect/>
            </a:stretch>
          </p:blipFill>
          <p:spPr>
            <a:xfrm>
              <a:off x="2167399" y="4246250"/>
              <a:ext cx="474650" cy="694600"/>
            </a:xfrm>
            <a:prstGeom prst="rect">
              <a:avLst/>
            </a:prstGeom>
            <a:noFill/>
            <a:ln>
              <a:noFill/>
            </a:ln>
          </p:spPr>
        </p:pic>
        <p:grpSp>
          <p:nvGrpSpPr>
            <p:cNvPr id="3194" name="Google Shape;3194;p223"/>
            <p:cNvGrpSpPr/>
            <p:nvPr/>
          </p:nvGrpSpPr>
          <p:grpSpPr>
            <a:xfrm>
              <a:off x="391113" y="3955400"/>
              <a:ext cx="1965778" cy="848200"/>
              <a:chOff x="78100" y="798150"/>
              <a:chExt cx="1965778" cy="848200"/>
            </a:xfrm>
          </p:grpSpPr>
          <p:pic>
            <p:nvPicPr>
              <p:cNvPr id="3195" name="Google Shape;3195;p223"/>
              <p:cNvPicPr preferRelativeResize="0"/>
              <p:nvPr/>
            </p:nvPicPr>
            <p:blipFill rotWithShape="1">
              <a:blip r:embed="rId6">
                <a:alphaModFix/>
              </a:blip>
              <a:srcRect r="10370" b="28057"/>
              <a:stretch/>
            </p:blipFill>
            <p:spPr>
              <a:xfrm flipH="1">
                <a:off x="78100" y="798150"/>
                <a:ext cx="1385300" cy="848200"/>
              </a:xfrm>
              <a:prstGeom prst="rect">
                <a:avLst/>
              </a:prstGeom>
              <a:noFill/>
              <a:ln>
                <a:noFill/>
              </a:ln>
            </p:spPr>
          </p:pic>
          <p:pic>
            <p:nvPicPr>
              <p:cNvPr id="3196" name="Google Shape;3196;p223"/>
              <p:cNvPicPr preferRelativeResize="0"/>
              <p:nvPr/>
            </p:nvPicPr>
            <p:blipFill>
              <a:blip r:embed="rId7">
                <a:alphaModFix/>
              </a:blip>
              <a:stretch>
                <a:fillRect/>
              </a:stretch>
            </p:blipFill>
            <p:spPr>
              <a:xfrm rot="-5938659">
                <a:off x="1530169" y="1143679"/>
                <a:ext cx="142142" cy="256638"/>
              </a:xfrm>
              <a:prstGeom prst="rect">
                <a:avLst/>
              </a:prstGeom>
              <a:noFill/>
              <a:ln>
                <a:noFill/>
              </a:ln>
            </p:spPr>
          </p:pic>
          <p:pic>
            <p:nvPicPr>
              <p:cNvPr id="3197" name="Google Shape;3197;p223"/>
              <p:cNvPicPr preferRelativeResize="0"/>
              <p:nvPr/>
            </p:nvPicPr>
            <p:blipFill>
              <a:blip r:embed="rId7">
                <a:alphaModFix/>
              </a:blip>
              <a:stretch>
                <a:fillRect/>
              </a:stretch>
            </p:blipFill>
            <p:spPr>
              <a:xfrm rot="-5938659">
                <a:off x="1834969" y="1143679"/>
                <a:ext cx="142142" cy="256638"/>
              </a:xfrm>
              <a:prstGeom prst="rect">
                <a:avLst/>
              </a:prstGeom>
              <a:noFill/>
              <a:ln>
                <a:noFill/>
              </a:ln>
            </p:spPr>
          </p:pic>
        </p:grpSp>
        <p:sp>
          <p:nvSpPr>
            <p:cNvPr id="3198" name="Google Shape;3198;p223"/>
            <p:cNvSpPr/>
            <p:nvPr/>
          </p:nvSpPr>
          <p:spPr>
            <a:xfrm>
              <a:off x="252725" y="3120925"/>
              <a:ext cx="2757300" cy="1863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Shape 3202"/>
        <p:cNvGrpSpPr/>
        <p:nvPr/>
      </p:nvGrpSpPr>
      <p:grpSpPr>
        <a:xfrm>
          <a:off x="0" y="0"/>
          <a:ext cx="0" cy="0"/>
          <a:chOff x="0" y="0"/>
          <a:chExt cx="0" cy="0"/>
        </a:xfrm>
      </p:grpSpPr>
      <p:pic>
        <p:nvPicPr>
          <p:cNvPr id="3203" name="Google Shape;3203;p224"/>
          <p:cNvPicPr preferRelativeResize="0"/>
          <p:nvPr/>
        </p:nvPicPr>
        <p:blipFill>
          <a:blip r:embed="rId3">
            <a:alphaModFix/>
          </a:blip>
          <a:stretch>
            <a:fillRect/>
          </a:stretch>
        </p:blipFill>
        <p:spPr>
          <a:xfrm>
            <a:off x="1194100" y="548525"/>
            <a:ext cx="5133576" cy="4558800"/>
          </a:xfrm>
          <a:prstGeom prst="rect">
            <a:avLst/>
          </a:prstGeom>
          <a:noFill/>
          <a:ln>
            <a:noFill/>
          </a:ln>
        </p:spPr>
      </p:pic>
      <p:sp>
        <p:nvSpPr>
          <p:cNvPr id="3204" name="Google Shape;3204;p224"/>
          <p:cNvSpPr txBox="1"/>
          <p:nvPr/>
        </p:nvSpPr>
        <p:spPr>
          <a:xfrm>
            <a:off x="300600" y="36975"/>
            <a:ext cx="856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5HT</a:t>
            </a:r>
            <a:r>
              <a:rPr lang="en" b="1" u="sng">
                <a:solidFill>
                  <a:srgbClr val="FF0000"/>
                </a:solidFill>
              </a:rPr>
              <a:t>1A</a:t>
            </a:r>
            <a:r>
              <a:rPr lang="en" b="1"/>
              <a:t> Stimulation Increases Release of        Norepinephrine        Dopamine  and        Acetylcholine </a:t>
            </a:r>
            <a:endParaRPr sz="1600" b="1"/>
          </a:p>
        </p:txBody>
      </p:sp>
      <p:pic>
        <p:nvPicPr>
          <p:cNvPr id="3205" name="Google Shape;3205;p224"/>
          <p:cNvPicPr preferRelativeResize="0"/>
          <p:nvPr/>
        </p:nvPicPr>
        <p:blipFill>
          <a:blip r:embed="rId4">
            <a:alphaModFix/>
          </a:blip>
          <a:stretch>
            <a:fillRect/>
          </a:stretch>
        </p:blipFill>
        <p:spPr>
          <a:xfrm>
            <a:off x="358502" y="4488800"/>
            <a:ext cx="1104900" cy="542925"/>
          </a:xfrm>
          <a:prstGeom prst="rect">
            <a:avLst/>
          </a:prstGeom>
          <a:noFill/>
          <a:ln>
            <a:noFill/>
          </a:ln>
        </p:spPr>
      </p:pic>
      <p:pic>
        <p:nvPicPr>
          <p:cNvPr id="3206" name="Google Shape;3206;p224"/>
          <p:cNvPicPr preferRelativeResize="0"/>
          <p:nvPr/>
        </p:nvPicPr>
        <p:blipFill rotWithShape="1">
          <a:blip r:embed="rId5">
            <a:alphaModFix/>
          </a:blip>
          <a:srcRect l="73679" r="15739"/>
          <a:stretch/>
        </p:blipFill>
        <p:spPr>
          <a:xfrm>
            <a:off x="6445148" y="477200"/>
            <a:ext cx="925624" cy="4587276"/>
          </a:xfrm>
          <a:prstGeom prst="rect">
            <a:avLst/>
          </a:prstGeom>
          <a:noFill/>
          <a:ln>
            <a:noFill/>
          </a:ln>
        </p:spPr>
      </p:pic>
      <p:grpSp>
        <p:nvGrpSpPr>
          <p:cNvPr id="3207" name="Google Shape;3207;p224"/>
          <p:cNvGrpSpPr/>
          <p:nvPr/>
        </p:nvGrpSpPr>
        <p:grpSpPr>
          <a:xfrm>
            <a:off x="7237300" y="2497900"/>
            <a:ext cx="1661725" cy="1477500"/>
            <a:chOff x="7237300" y="2497900"/>
            <a:chExt cx="1661725" cy="1477500"/>
          </a:xfrm>
        </p:grpSpPr>
        <p:sp>
          <p:nvSpPr>
            <p:cNvPr id="3208" name="Google Shape;3208;p224"/>
            <p:cNvSpPr txBox="1"/>
            <p:nvPr/>
          </p:nvSpPr>
          <p:spPr>
            <a:xfrm>
              <a:off x="7326425" y="2497900"/>
              <a:ext cx="15726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serotonin transmission regulates other neurotransmitters in downstream circuits</a:t>
              </a:r>
              <a:endParaRPr/>
            </a:p>
          </p:txBody>
        </p:sp>
        <p:cxnSp>
          <p:nvCxnSpPr>
            <p:cNvPr id="3209" name="Google Shape;3209;p224"/>
            <p:cNvCxnSpPr/>
            <p:nvPr/>
          </p:nvCxnSpPr>
          <p:spPr>
            <a:xfrm>
              <a:off x="7237300" y="2571750"/>
              <a:ext cx="1525500" cy="0"/>
            </a:xfrm>
            <a:prstGeom prst="straightConnector1">
              <a:avLst/>
            </a:prstGeom>
            <a:noFill/>
            <a:ln w="9525" cap="flat" cmpd="sng">
              <a:solidFill>
                <a:schemeClr val="dk2"/>
              </a:solidFill>
              <a:prstDash val="solid"/>
              <a:round/>
              <a:headEnd type="none" w="med" len="med"/>
              <a:tailEnd type="triangle" w="med" len="med"/>
            </a:ln>
          </p:spPr>
        </p:cxnSp>
        <p:cxnSp>
          <p:nvCxnSpPr>
            <p:cNvPr id="3210" name="Google Shape;3210;p224"/>
            <p:cNvCxnSpPr/>
            <p:nvPr/>
          </p:nvCxnSpPr>
          <p:spPr>
            <a:xfrm>
              <a:off x="7237300" y="3934525"/>
              <a:ext cx="1525500" cy="0"/>
            </a:xfrm>
            <a:prstGeom prst="straightConnector1">
              <a:avLst/>
            </a:prstGeom>
            <a:noFill/>
            <a:ln w="9525" cap="flat" cmpd="sng">
              <a:solidFill>
                <a:schemeClr val="dk2"/>
              </a:solidFill>
              <a:prstDash val="solid"/>
              <a:round/>
              <a:headEnd type="none" w="med" len="med"/>
              <a:tailEnd type="triangle" w="med" len="med"/>
            </a:ln>
          </p:spPr>
        </p:cxnSp>
      </p:grpSp>
      <p:sp>
        <p:nvSpPr>
          <p:cNvPr id="3211" name="Google Shape;3211;p224"/>
          <p:cNvSpPr/>
          <p:nvPr/>
        </p:nvSpPr>
        <p:spPr>
          <a:xfrm>
            <a:off x="6500300" y="4155075"/>
            <a:ext cx="605100" cy="265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12" name="Google Shape;3212;p224"/>
          <p:cNvGrpSpPr/>
          <p:nvPr/>
        </p:nvGrpSpPr>
        <p:grpSpPr>
          <a:xfrm>
            <a:off x="78100" y="798150"/>
            <a:ext cx="1965778" cy="848200"/>
            <a:chOff x="78100" y="798150"/>
            <a:chExt cx="1965778" cy="848200"/>
          </a:xfrm>
        </p:grpSpPr>
        <p:pic>
          <p:nvPicPr>
            <p:cNvPr id="3213" name="Google Shape;3213;p224"/>
            <p:cNvPicPr preferRelativeResize="0"/>
            <p:nvPr/>
          </p:nvPicPr>
          <p:blipFill rotWithShape="1">
            <a:blip r:embed="rId6">
              <a:alphaModFix/>
            </a:blip>
            <a:srcRect r="10370" b="28057"/>
            <a:stretch/>
          </p:blipFill>
          <p:spPr>
            <a:xfrm flipH="1">
              <a:off x="78100" y="798150"/>
              <a:ext cx="1385300" cy="848200"/>
            </a:xfrm>
            <a:prstGeom prst="rect">
              <a:avLst/>
            </a:prstGeom>
            <a:noFill/>
            <a:ln>
              <a:noFill/>
            </a:ln>
          </p:spPr>
        </p:pic>
        <p:pic>
          <p:nvPicPr>
            <p:cNvPr id="3214" name="Google Shape;3214;p224"/>
            <p:cNvPicPr preferRelativeResize="0"/>
            <p:nvPr/>
          </p:nvPicPr>
          <p:blipFill>
            <a:blip r:embed="rId7">
              <a:alphaModFix/>
            </a:blip>
            <a:stretch>
              <a:fillRect/>
            </a:stretch>
          </p:blipFill>
          <p:spPr>
            <a:xfrm rot="-5938659">
              <a:off x="1530169" y="1143679"/>
              <a:ext cx="142142" cy="256638"/>
            </a:xfrm>
            <a:prstGeom prst="rect">
              <a:avLst/>
            </a:prstGeom>
            <a:noFill/>
            <a:ln>
              <a:noFill/>
            </a:ln>
          </p:spPr>
        </p:pic>
        <p:pic>
          <p:nvPicPr>
            <p:cNvPr id="3215" name="Google Shape;3215;p224"/>
            <p:cNvPicPr preferRelativeResize="0"/>
            <p:nvPr/>
          </p:nvPicPr>
          <p:blipFill>
            <a:blip r:embed="rId7">
              <a:alphaModFix/>
            </a:blip>
            <a:stretch>
              <a:fillRect/>
            </a:stretch>
          </p:blipFill>
          <p:spPr>
            <a:xfrm rot="-5938659">
              <a:off x="1834969" y="1143679"/>
              <a:ext cx="142142" cy="256638"/>
            </a:xfrm>
            <a:prstGeom prst="rect">
              <a:avLst/>
            </a:prstGeom>
            <a:noFill/>
            <a:ln>
              <a:noFill/>
            </a:ln>
          </p:spPr>
        </p:pic>
      </p:grpSp>
      <p:pic>
        <p:nvPicPr>
          <p:cNvPr id="3216" name="Google Shape;3216;p224"/>
          <p:cNvPicPr preferRelativeResize="0"/>
          <p:nvPr/>
        </p:nvPicPr>
        <p:blipFill>
          <a:blip r:embed="rId8">
            <a:alphaModFix/>
          </a:blip>
          <a:stretch>
            <a:fillRect/>
          </a:stretch>
        </p:blipFill>
        <p:spPr>
          <a:xfrm>
            <a:off x="1104775" y="3955400"/>
            <a:ext cx="2925075" cy="1076325"/>
          </a:xfrm>
          <a:prstGeom prst="rect">
            <a:avLst/>
          </a:prstGeom>
          <a:noFill/>
          <a:ln>
            <a:noFill/>
          </a:ln>
        </p:spPr>
      </p:pic>
      <p:pic>
        <p:nvPicPr>
          <p:cNvPr id="3217" name="Google Shape;3217;p224"/>
          <p:cNvPicPr preferRelativeResize="0"/>
          <p:nvPr/>
        </p:nvPicPr>
        <p:blipFill>
          <a:blip r:embed="rId9">
            <a:alphaModFix/>
          </a:blip>
          <a:stretch>
            <a:fillRect/>
          </a:stretch>
        </p:blipFill>
        <p:spPr>
          <a:xfrm>
            <a:off x="3907775" y="128304"/>
            <a:ext cx="240350" cy="217550"/>
          </a:xfrm>
          <a:prstGeom prst="rect">
            <a:avLst/>
          </a:prstGeom>
          <a:noFill/>
          <a:ln>
            <a:noFill/>
          </a:ln>
        </p:spPr>
      </p:pic>
      <p:pic>
        <p:nvPicPr>
          <p:cNvPr id="3218" name="Google Shape;3218;p224"/>
          <p:cNvPicPr preferRelativeResize="0"/>
          <p:nvPr/>
        </p:nvPicPr>
        <p:blipFill>
          <a:blip r:embed="rId10">
            <a:alphaModFix/>
          </a:blip>
          <a:stretch>
            <a:fillRect/>
          </a:stretch>
        </p:blipFill>
        <p:spPr>
          <a:xfrm>
            <a:off x="5646700" y="83449"/>
            <a:ext cx="185425" cy="307276"/>
          </a:xfrm>
          <a:prstGeom prst="rect">
            <a:avLst/>
          </a:prstGeom>
          <a:noFill/>
          <a:ln>
            <a:noFill/>
          </a:ln>
        </p:spPr>
      </p:pic>
      <p:pic>
        <p:nvPicPr>
          <p:cNvPr id="3219" name="Google Shape;3219;p224"/>
          <p:cNvPicPr preferRelativeResize="0"/>
          <p:nvPr/>
        </p:nvPicPr>
        <p:blipFill>
          <a:blip r:embed="rId11">
            <a:alphaModFix/>
          </a:blip>
          <a:stretch>
            <a:fillRect/>
          </a:stretch>
        </p:blipFill>
        <p:spPr>
          <a:xfrm rot="-2700000">
            <a:off x="7270262" y="149630"/>
            <a:ext cx="291483" cy="174890"/>
          </a:xfrm>
          <a:prstGeom prst="rect">
            <a:avLst/>
          </a:prstGeom>
          <a:noFill/>
          <a:ln>
            <a:noFill/>
          </a:ln>
        </p:spPr>
      </p:pic>
      <p:sp>
        <p:nvSpPr>
          <p:cNvPr id="3220" name="Google Shape;3220;p224"/>
          <p:cNvSpPr/>
          <p:nvPr/>
        </p:nvSpPr>
        <p:spPr>
          <a:xfrm>
            <a:off x="3830875" y="36975"/>
            <a:ext cx="17244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224"/>
          <p:cNvSpPr/>
          <p:nvPr/>
        </p:nvSpPr>
        <p:spPr>
          <a:xfrm>
            <a:off x="5618225" y="36975"/>
            <a:ext cx="11889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224"/>
          <p:cNvSpPr/>
          <p:nvPr/>
        </p:nvSpPr>
        <p:spPr>
          <a:xfrm>
            <a:off x="7218425" y="36975"/>
            <a:ext cx="1561800" cy="400200"/>
          </a:xfrm>
          <a:prstGeom prst="rect">
            <a:avLst/>
          </a:prstGeom>
          <a:noFill/>
          <a:ln w="381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224"/>
          <p:cNvSpPr/>
          <p:nvPr/>
        </p:nvSpPr>
        <p:spPr>
          <a:xfrm>
            <a:off x="4821114" y="3799900"/>
            <a:ext cx="605100" cy="772200"/>
          </a:xfrm>
          <a:prstGeom prst="ellipse">
            <a:avLst/>
          </a:prstGeom>
          <a:noFill/>
          <a:ln w="381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24" name="Google Shape;3224;p224"/>
          <p:cNvGrpSpPr/>
          <p:nvPr/>
        </p:nvGrpSpPr>
        <p:grpSpPr>
          <a:xfrm>
            <a:off x="252725" y="3120925"/>
            <a:ext cx="2757300" cy="1863300"/>
            <a:chOff x="252725" y="3120925"/>
            <a:chExt cx="2757300" cy="1863300"/>
          </a:xfrm>
        </p:grpSpPr>
        <p:sp>
          <p:nvSpPr>
            <p:cNvPr id="3225" name="Google Shape;3225;p224"/>
            <p:cNvSpPr txBox="1"/>
            <p:nvPr/>
          </p:nvSpPr>
          <p:spPr>
            <a:xfrm>
              <a:off x="300600" y="3124088"/>
              <a:ext cx="2146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5HT1A receptors are on GABA interneurons</a:t>
              </a:r>
              <a:endParaRPr/>
            </a:p>
          </p:txBody>
        </p:sp>
        <p:pic>
          <p:nvPicPr>
            <p:cNvPr id="3226" name="Google Shape;3226;p224"/>
            <p:cNvPicPr preferRelativeResize="0"/>
            <p:nvPr/>
          </p:nvPicPr>
          <p:blipFill>
            <a:blip r:embed="rId12">
              <a:alphaModFix/>
            </a:blip>
            <a:stretch>
              <a:fillRect/>
            </a:stretch>
          </p:blipFill>
          <p:spPr>
            <a:xfrm>
              <a:off x="2167399" y="4246250"/>
              <a:ext cx="474650" cy="694600"/>
            </a:xfrm>
            <a:prstGeom prst="rect">
              <a:avLst/>
            </a:prstGeom>
            <a:noFill/>
            <a:ln>
              <a:noFill/>
            </a:ln>
          </p:spPr>
        </p:pic>
        <p:grpSp>
          <p:nvGrpSpPr>
            <p:cNvPr id="3227" name="Google Shape;3227;p224"/>
            <p:cNvGrpSpPr/>
            <p:nvPr/>
          </p:nvGrpSpPr>
          <p:grpSpPr>
            <a:xfrm>
              <a:off x="391113" y="3955400"/>
              <a:ext cx="1965778" cy="848200"/>
              <a:chOff x="78100" y="798150"/>
              <a:chExt cx="1965778" cy="848200"/>
            </a:xfrm>
          </p:grpSpPr>
          <p:pic>
            <p:nvPicPr>
              <p:cNvPr id="3228" name="Google Shape;3228;p224"/>
              <p:cNvPicPr preferRelativeResize="0"/>
              <p:nvPr/>
            </p:nvPicPr>
            <p:blipFill rotWithShape="1">
              <a:blip r:embed="rId6">
                <a:alphaModFix/>
              </a:blip>
              <a:srcRect r="10370" b="28057"/>
              <a:stretch/>
            </p:blipFill>
            <p:spPr>
              <a:xfrm flipH="1">
                <a:off x="78100" y="798150"/>
                <a:ext cx="1385300" cy="848200"/>
              </a:xfrm>
              <a:prstGeom prst="rect">
                <a:avLst/>
              </a:prstGeom>
              <a:noFill/>
              <a:ln>
                <a:noFill/>
              </a:ln>
            </p:spPr>
          </p:pic>
          <p:pic>
            <p:nvPicPr>
              <p:cNvPr id="3229" name="Google Shape;3229;p224"/>
              <p:cNvPicPr preferRelativeResize="0"/>
              <p:nvPr/>
            </p:nvPicPr>
            <p:blipFill>
              <a:blip r:embed="rId7">
                <a:alphaModFix/>
              </a:blip>
              <a:stretch>
                <a:fillRect/>
              </a:stretch>
            </p:blipFill>
            <p:spPr>
              <a:xfrm rot="-5938659">
                <a:off x="1530169" y="1143679"/>
                <a:ext cx="142142" cy="256638"/>
              </a:xfrm>
              <a:prstGeom prst="rect">
                <a:avLst/>
              </a:prstGeom>
              <a:noFill/>
              <a:ln>
                <a:noFill/>
              </a:ln>
            </p:spPr>
          </p:pic>
          <p:pic>
            <p:nvPicPr>
              <p:cNvPr id="3230" name="Google Shape;3230;p224"/>
              <p:cNvPicPr preferRelativeResize="0"/>
              <p:nvPr/>
            </p:nvPicPr>
            <p:blipFill>
              <a:blip r:embed="rId7">
                <a:alphaModFix/>
              </a:blip>
              <a:stretch>
                <a:fillRect/>
              </a:stretch>
            </p:blipFill>
            <p:spPr>
              <a:xfrm rot="-5938659">
                <a:off x="1834969" y="1143679"/>
                <a:ext cx="142142" cy="256638"/>
              </a:xfrm>
              <a:prstGeom prst="rect">
                <a:avLst/>
              </a:prstGeom>
              <a:noFill/>
              <a:ln>
                <a:noFill/>
              </a:ln>
            </p:spPr>
          </p:pic>
        </p:grpSp>
        <p:sp>
          <p:nvSpPr>
            <p:cNvPr id="3231" name="Google Shape;3231;p224"/>
            <p:cNvSpPr/>
            <p:nvPr/>
          </p:nvSpPr>
          <p:spPr>
            <a:xfrm>
              <a:off x="252725" y="3120925"/>
              <a:ext cx="2757300" cy="1863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Shape 3235"/>
        <p:cNvGrpSpPr/>
        <p:nvPr/>
      </p:nvGrpSpPr>
      <p:grpSpPr>
        <a:xfrm>
          <a:off x="0" y="0"/>
          <a:ext cx="0" cy="0"/>
          <a:chOff x="0" y="0"/>
          <a:chExt cx="0" cy="0"/>
        </a:xfrm>
      </p:grpSpPr>
      <p:pic>
        <p:nvPicPr>
          <p:cNvPr id="3236" name="Google Shape;3236;p225"/>
          <p:cNvPicPr preferRelativeResize="0"/>
          <p:nvPr/>
        </p:nvPicPr>
        <p:blipFill>
          <a:blip r:embed="rId3">
            <a:alphaModFix/>
          </a:blip>
          <a:stretch>
            <a:fillRect/>
          </a:stretch>
        </p:blipFill>
        <p:spPr>
          <a:xfrm>
            <a:off x="1194100" y="548525"/>
            <a:ext cx="5133576" cy="4558800"/>
          </a:xfrm>
          <a:prstGeom prst="rect">
            <a:avLst/>
          </a:prstGeom>
          <a:noFill/>
          <a:ln>
            <a:noFill/>
          </a:ln>
        </p:spPr>
      </p:pic>
      <p:sp>
        <p:nvSpPr>
          <p:cNvPr id="3237" name="Google Shape;3237;p225"/>
          <p:cNvSpPr txBox="1"/>
          <p:nvPr/>
        </p:nvSpPr>
        <p:spPr>
          <a:xfrm>
            <a:off x="300600" y="36975"/>
            <a:ext cx="856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5HT</a:t>
            </a:r>
            <a:r>
              <a:rPr lang="en" b="1" u="sng">
                <a:solidFill>
                  <a:srgbClr val="FF0000"/>
                </a:solidFill>
              </a:rPr>
              <a:t>1A</a:t>
            </a:r>
            <a:r>
              <a:rPr lang="en" b="1"/>
              <a:t> Stimulation Increases Release of        Norepinephrine        Dopamine  and        Acetylcholine </a:t>
            </a:r>
            <a:endParaRPr sz="1600" b="1"/>
          </a:p>
        </p:txBody>
      </p:sp>
      <p:pic>
        <p:nvPicPr>
          <p:cNvPr id="3238" name="Google Shape;3238;p225"/>
          <p:cNvPicPr preferRelativeResize="0"/>
          <p:nvPr/>
        </p:nvPicPr>
        <p:blipFill>
          <a:blip r:embed="rId4">
            <a:alphaModFix/>
          </a:blip>
          <a:stretch>
            <a:fillRect/>
          </a:stretch>
        </p:blipFill>
        <p:spPr>
          <a:xfrm>
            <a:off x="358502" y="4488800"/>
            <a:ext cx="1104900" cy="542925"/>
          </a:xfrm>
          <a:prstGeom prst="rect">
            <a:avLst/>
          </a:prstGeom>
          <a:noFill/>
          <a:ln>
            <a:noFill/>
          </a:ln>
        </p:spPr>
      </p:pic>
      <p:pic>
        <p:nvPicPr>
          <p:cNvPr id="3239" name="Google Shape;3239;p225"/>
          <p:cNvPicPr preferRelativeResize="0"/>
          <p:nvPr/>
        </p:nvPicPr>
        <p:blipFill rotWithShape="1">
          <a:blip r:embed="rId5">
            <a:alphaModFix/>
          </a:blip>
          <a:srcRect l="73679" r="15739"/>
          <a:stretch/>
        </p:blipFill>
        <p:spPr>
          <a:xfrm>
            <a:off x="6445148" y="477200"/>
            <a:ext cx="925624" cy="4587276"/>
          </a:xfrm>
          <a:prstGeom prst="rect">
            <a:avLst/>
          </a:prstGeom>
          <a:noFill/>
          <a:ln>
            <a:noFill/>
          </a:ln>
        </p:spPr>
      </p:pic>
      <p:grpSp>
        <p:nvGrpSpPr>
          <p:cNvPr id="3240" name="Google Shape;3240;p225"/>
          <p:cNvGrpSpPr/>
          <p:nvPr/>
        </p:nvGrpSpPr>
        <p:grpSpPr>
          <a:xfrm>
            <a:off x="7237300" y="2497900"/>
            <a:ext cx="1661725" cy="1477500"/>
            <a:chOff x="7237300" y="2497900"/>
            <a:chExt cx="1661725" cy="1477500"/>
          </a:xfrm>
        </p:grpSpPr>
        <p:sp>
          <p:nvSpPr>
            <p:cNvPr id="3241" name="Google Shape;3241;p225"/>
            <p:cNvSpPr txBox="1"/>
            <p:nvPr/>
          </p:nvSpPr>
          <p:spPr>
            <a:xfrm>
              <a:off x="7326425" y="2497900"/>
              <a:ext cx="15726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serotonin transmission regulates </a:t>
              </a:r>
              <a:r>
                <a:rPr lang="en">
                  <a:solidFill>
                    <a:schemeClr val="dk1"/>
                  </a:solidFill>
                  <a:highlight>
                    <a:srgbClr val="FFFF00"/>
                  </a:highlight>
                </a:rPr>
                <a:t>other neurotransmitters </a:t>
              </a:r>
              <a:r>
                <a:rPr lang="en">
                  <a:solidFill>
                    <a:schemeClr val="dk1"/>
                  </a:solidFill>
                </a:rPr>
                <a:t>in downstream circuits</a:t>
              </a:r>
              <a:endParaRPr/>
            </a:p>
          </p:txBody>
        </p:sp>
        <p:cxnSp>
          <p:nvCxnSpPr>
            <p:cNvPr id="3242" name="Google Shape;3242;p225"/>
            <p:cNvCxnSpPr/>
            <p:nvPr/>
          </p:nvCxnSpPr>
          <p:spPr>
            <a:xfrm>
              <a:off x="7237300" y="2571750"/>
              <a:ext cx="1525500" cy="0"/>
            </a:xfrm>
            <a:prstGeom prst="straightConnector1">
              <a:avLst/>
            </a:prstGeom>
            <a:noFill/>
            <a:ln w="9525" cap="flat" cmpd="sng">
              <a:solidFill>
                <a:schemeClr val="dk2"/>
              </a:solidFill>
              <a:prstDash val="solid"/>
              <a:round/>
              <a:headEnd type="none" w="med" len="med"/>
              <a:tailEnd type="triangle" w="med" len="med"/>
            </a:ln>
          </p:spPr>
        </p:cxnSp>
        <p:cxnSp>
          <p:nvCxnSpPr>
            <p:cNvPr id="3243" name="Google Shape;3243;p225"/>
            <p:cNvCxnSpPr/>
            <p:nvPr/>
          </p:nvCxnSpPr>
          <p:spPr>
            <a:xfrm>
              <a:off x="7237300" y="3934525"/>
              <a:ext cx="1525500" cy="0"/>
            </a:xfrm>
            <a:prstGeom prst="straightConnector1">
              <a:avLst/>
            </a:prstGeom>
            <a:noFill/>
            <a:ln w="9525" cap="flat" cmpd="sng">
              <a:solidFill>
                <a:schemeClr val="dk2"/>
              </a:solidFill>
              <a:prstDash val="solid"/>
              <a:round/>
              <a:headEnd type="none" w="med" len="med"/>
              <a:tailEnd type="triangle" w="med" len="med"/>
            </a:ln>
          </p:spPr>
        </p:cxnSp>
      </p:grpSp>
      <p:sp>
        <p:nvSpPr>
          <p:cNvPr id="3244" name="Google Shape;3244;p225"/>
          <p:cNvSpPr/>
          <p:nvPr/>
        </p:nvSpPr>
        <p:spPr>
          <a:xfrm>
            <a:off x="6500300" y="4155075"/>
            <a:ext cx="605100" cy="265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45" name="Google Shape;3245;p225"/>
          <p:cNvGrpSpPr/>
          <p:nvPr/>
        </p:nvGrpSpPr>
        <p:grpSpPr>
          <a:xfrm>
            <a:off x="78100" y="798150"/>
            <a:ext cx="1965778" cy="848200"/>
            <a:chOff x="78100" y="798150"/>
            <a:chExt cx="1965778" cy="848200"/>
          </a:xfrm>
        </p:grpSpPr>
        <p:pic>
          <p:nvPicPr>
            <p:cNvPr id="3246" name="Google Shape;3246;p225"/>
            <p:cNvPicPr preferRelativeResize="0"/>
            <p:nvPr/>
          </p:nvPicPr>
          <p:blipFill rotWithShape="1">
            <a:blip r:embed="rId6">
              <a:alphaModFix/>
            </a:blip>
            <a:srcRect r="10370" b="28057"/>
            <a:stretch/>
          </p:blipFill>
          <p:spPr>
            <a:xfrm flipH="1">
              <a:off x="78100" y="798150"/>
              <a:ext cx="1385300" cy="848200"/>
            </a:xfrm>
            <a:prstGeom prst="rect">
              <a:avLst/>
            </a:prstGeom>
            <a:noFill/>
            <a:ln>
              <a:noFill/>
            </a:ln>
          </p:spPr>
        </p:pic>
        <p:pic>
          <p:nvPicPr>
            <p:cNvPr id="3247" name="Google Shape;3247;p225"/>
            <p:cNvPicPr preferRelativeResize="0"/>
            <p:nvPr/>
          </p:nvPicPr>
          <p:blipFill>
            <a:blip r:embed="rId7">
              <a:alphaModFix/>
            </a:blip>
            <a:stretch>
              <a:fillRect/>
            </a:stretch>
          </p:blipFill>
          <p:spPr>
            <a:xfrm rot="-5938659">
              <a:off x="1530169" y="1143679"/>
              <a:ext cx="142142" cy="256638"/>
            </a:xfrm>
            <a:prstGeom prst="rect">
              <a:avLst/>
            </a:prstGeom>
            <a:noFill/>
            <a:ln>
              <a:noFill/>
            </a:ln>
          </p:spPr>
        </p:pic>
        <p:pic>
          <p:nvPicPr>
            <p:cNvPr id="3248" name="Google Shape;3248;p225"/>
            <p:cNvPicPr preferRelativeResize="0"/>
            <p:nvPr/>
          </p:nvPicPr>
          <p:blipFill>
            <a:blip r:embed="rId7">
              <a:alphaModFix/>
            </a:blip>
            <a:stretch>
              <a:fillRect/>
            </a:stretch>
          </p:blipFill>
          <p:spPr>
            <a:xfrm rot="-5938659">
              <a:off x="1834969" y="1143679"/>
              <a:ext cx="142142" cy="256638"/>
            </a:xfrm>
            <a:prstGeom prst="rect">
              <a:avLst/>
            </a:prstGeom>
            <a:noFill/>
            <a:ln>
              <a:noFill/>
            </a:ln>
          </p:spPr>
        </p:pic>
      </p:grpSp>
      <p:pic>
        <p:nvPicPr>
          <p:cNvPr id="3249" name="Google Shape;3249;p225"/>
          <p:cNvPicPr preferRelativeResize="0"/>
          <p:nvPr/>
        </p:nvPicPr>
        <p:blipFill>
          <a:blip r:embed="rId8">
            <a:alphaModFix/>
          </a:blip>
          <a:stretch>
            <a:fillRect/>
          </a:stretch>
        </p:blipFill>
        <p:spPr>
          <a:xfrm>
            <a:off x="1104775" y="3955400"/>
            <a:ext cx="2925075" cy="1076325"/>
          </a:xfrm>
          <a:prstGeom prst="rect">
            <a:avLst/>
          </a:prstGeom>
          <a:noFill/>
          <a:ln>
            <a:noFill/>
          </a:ln>
        </p:spPr>
      </p:pic>
      <p:pic>
        <p:nvPicPr>
          <p:cNvPr id="3250" name="Google Shape;3250;p225"/>
          <p:cNvPicPr preferRelativeResize="0"/>
          <p:nvPr/>
        </p:nvPicPr>
        <p:blipFill>
          <a:blip r:embed="rId9">
            <a:alphaModFix/>
          </a:blip>
          <a:stretch>
            <a:fillRect/>
          </a:stretch>
        </p:blipFill>
        <p:spPr>
          <a:xfrm>
            <a:off x="3907775" y="128304"/>
            <a:ext cx="240350" cy="217550"/>
          </a:xfrm>
          <a:prstGeom prst="rect">
            <a:avLst/>
          </a:prstGeom>
          <a:noFill/>
          <a:ln>
            <a:noFill/>
          </a:ln>
        </p:spPr>
      </p:pic>
      <p:pic>
        <p:nvPicPr>
          <p:cNvPr id="3251" name="Google Shape;3251;p225"/>
          <p:cNvPicPr preferRelativeResize="0"/>
          <p:nvPr/>
        </p:nvPicPr>
        <p:blipFill>
          <a:blip r:embed="rId10">
            <a:alphaModFix/>
          </a:blip>
          <a:stretch>
            <a:fillRect/>
          </a:stretch>
        </p:blipFill>
        <p:spPr>
          <a:xfrm>
            <a:off x="5646700" y="83449"/>
            <a:ext cx="185425" cy="307276"/>
          </a:xfrm>
          <a:prstGeom prst="rect">
            <a:avLst/>
          </a:prstGeom>
          <a:noFill/>
          <a:ln>
            <a:noFill/>
          </a:ln>
        </p:spPr>
      </p:pic>
      <p:pic>
        <p:nvPicPr>
          <p:cNvPr id="3252" name="Google Shape;3252;p225"/>
          <p:cNvPicPr preferRelativeResize="0"/>
          <p:nvPr/>
        </p:nvPicPr>
        <p:blipFill>
          <a:blip r:embed="rId11">
            <a:alphaModFix/>
          </a:blip>
          <a:stretch>
            <a:fillRect/>
          </a:stretch>
        </p:blipFill>
        <p:spPr>
          <a:xfrm rot="-2700000">
            <a:off x="7270262" y="149630"/>
            <a:ext cx="291483" cy="174890"/>
          </a:xfrm>
          <a:prstGeom prst="rect">
            <a:avLst/>
          </a:prstGeom>
          <a:noFill/>
          <a:ln>
            <a:noFill/>
          </a:ln>
        </p:spPr>
      </p:pic>
      <p:sp>
        <p:nvSpPr>
          <p:cNvPr id="3253" name="Google Shape;3253;p225"/>
          <p:cNvSpPr/>
          <p:nvPr/>
        </p:nvSpPr>
        <p:spPr>
          <a:xfrm>
            <a:off x="3830875" y="36975"/>
            <a:ext cx="17244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225"/>
          <p:cNvSpPr/>
          <p:nvPr/>
        </p:nvSpPr>
        <p:spPr>
          <a:xfrm>
            <a:off x="5618225" y="36975"/>
            <a:ext cx="11889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225"/>
          <p:cNvSpPr/>
          <p:nvPr/>
        </p:nvSpPr>
        <p:spPr>
          <a:xfrm>
            <a:off x="7218425" y="36975"/>
            <a:ext cx="1561800" cy="400200"/>
          </a:xfrm>
          <a:prstGeom prst="rect">
            <a:avLst/>
          </a:prstGeom>
          <a:noFill/>
          <a:ln w="381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225"/>
          <p:cNvSpPr/>
          <p:nvPr/>
        </p:nvSpPr>
        <p:spPr>
          <a:xfrm rot="1424595">
            <a:off x="4821179" y="3799903"/>
            <a:ext cx="605009" cy="772116"/>
          </a:xfrm>
          <a:prstGeom prst="ellipse">
            <a:avLst/>
          </a:prstGeom>
          <a:noFill/>
          <a:ln w="381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225"/>
          <p:cNvSpPr/>
          <p:nvPr/>
        </p:nvSpPr>
        <p:spPr>
          <a:xfrm>
            <a:off x="5618225" y="36975"/>
            <a:ext cx="1188900" cy="400200"/>
          </a:xfrm>
          <a:prstGeom prst="rect">
            <a:avLst/>
          </a:prstGeom>
          <a:noFill/>
          <a:ln w="3810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225"/>
          <p:cNvSpPr/>
          <p:nvPr/>
        </p:nvSpPr>
        <p:spPr>
          <a:xfrm rot="2195486">
            <a:off x="5286424" y="4114024"/>
            <a:ext cx="604927" cy="758827"/>
          </a:xfrm>
          <a:prstGeom prst="ellipse">
            <a:avLst/>
          </a:prstGeom>
          <a:noFill/>
          <a:ln w="3810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225"/>
          <p:cNvSpPr/>
          <p:nvPr/>
        </p:nvSpPr>
        <p:spPr>
          <a:xfrm>
            <a:off x="3830875" y="36975"/>
            <a:ext cx="1724400" cy="400200"/>
          </a:xfrm>
          <a:prstGeom prst="rect">
            <a:avLst/>
          </a:prstGeom>
          <a:noFill/>
          <a:ln w="38100" cap="flat" cmpd="sng">
            <a:solidFill>
              <a:srgbClr val="A64D7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225"/>
          <p:cNvSpPr/>
          <p:nvPr/>
        </p:nvSpPr>
        <p:spPr>
          <a:xfrm>
            <a:off x="5840000" y="4380925"/>
            <a:ext cx="605100" cy="758700"/>
          </a:xfrm>
          <a:prstGeom prst="ellipse">
            <a:avLst/>
          </a:prstGeom>
          <a:noFill/>
          <a:ln w="38100" cap="flat" cmpd="sng">
            <a:solidFill>
              <a:srgbClr val="A64D7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61" name="Google Shape;3261;p225"/>
          <p:cNvGrpSpPr/>
          <p:nvPr/>
        </p:nvGrpSpPr>
        <p:grpSpPr>
          <a:xfrm>
            <a:off x="252725" y="3120925"/>
            <a:ext cx="2757300" cy="1863300"/>
            <a:chOff x="252725" y="3120925"/>
            <a:chExt cx="2757300" cy="1863300"/>
          </a:xfrm>
        </p:grpSpPr>
        <p:sp>
          <p:nvSpPr>
            <p:cNvPr id="3262" name="Google Shape;3262;p225"/>
            <p:cNvSpPr txBox="1"/>
            <p:nvPr/>
          </p:nvSpPr>
          <p:spPr>
            <a:xfrm>
              <a:off x="300600" y="3124088"/>
              <a:ext cx="2146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5HT1A receptors are on GABA interneurons</a:t>
              </a:r>
              <a:endParaRPr/>
            </a:p>
          </p:txBody>
        </p:sp>
        <p:pic>
          <p:nvPicPr>
            <p:cNvPr id="3263" name="Google Shape;3263;p225"/>
            <p:cNvPicPr preferRelativeResize="0"/>
            <p:nvPr/>
          </p:nvPicPr>
          <p:blipFill>
            <a:blip r:embed="rId12">
              <a:alphaModFix/>
            </a:blip>
            <a:stretch>
              <a:fillRect/>
            </a:stretch>
          </p:blipFill>
          <p:spPr>
            <a:xfrm>
              <a:off x="2167399" y="4246250"/>
              <a:ext cx="474650" cy="694600"/>
            </a:xfrm>
            <a:prstGeom prst="rect">
              <a:avLst/>
            </a:prstGeom>
            <a:noFill/>
            <a:ln>
              <a:noFill/>
            </a:ln>
          </p:spPr>
        </p:pic>
        <p:grpSp>
          <p:nvGrpSpPr>
            <p:cNvPr id="3264" name="Google Shape;3264;p225"/>
            <p:cNvGrpSpPr/>
            <p:nvPr/>
          </p:nvGrpSpPr>
          <p:grpSpPr>
            <a:xfrm>
              <a:off x="391113" y="3955400"/>
              <a:ext cx="1965778" cy="848200"/>
              <a:chOff x="78100" y="798150"/>
              <a:chExt cx="1965778" cy="848200"/>
            </a:xfrm>
          </p:grpSpPr>
          <p:pic>
            <p:nvPicPr>
              <p:cNvPr id="3265" name="Google Shape;3265;p225"/>
              <p:cNvPicPr preferRelativeResize="0"/>
              <p:nvPr/>
            </p:nvPicPr>
            <p:blipFill rotWithShape="1">
              <a:blip r:embed="rId6">
                <a:alphaModFix/>
              </a:blip>
              <a:srcRect r="10370" b="28057"/>
              <a:stretch/>
            </p:blipFill>
            <p:spPr>
              <a:xfrm flipH="1">
                <a:off x="78100" y="798150"/>
                <a:ext cx="1385300" cy="848200"/>
              </a:xfrm>
              <a:prstGeom prst="rect">
                <a:avLst/>
              </a:prstGeom>
              <a:noFill/>
              <a:ln>
                <a:noFill/>
              </a:ln>
            </p:spPr>
          </p:pic>
          <p:pic>
            <p:nvPicPr>
              <p:cNvPr id="3266" name="Google Shape;3266;p225"/>
              <p:cNvPicPr preferRelativeResize="0"/>
              <p:nvPr/>
            </p:nvPicPr>
            <p:blipFill>
              <a:blip r:embed="rId7">
                <a:alphaModFix/>
              </a:blip>
              <a:stretch>
                <a:fillRect/>
              </a:stretch>
            </p:blipFill>
            <p:spPr>
              <a:xfrm rot="-5938659">
                <a:off x="1530169" y="1143679"/>
                <a:ext cx="142142" cy="256638"/>
              </a:xfrm>
              <a:prstGeom prst="rect">
                <a:avLst/>
              </a:prstGeom>
              <a:noFill/>
              <a:ln>
                <a:noFill/>
              </a:ln>
            </p:spPr>
          </p:pic>
          <p:pic>
            <p:nvPicPr>
              <p:cNvPr id="3267" name="Google Shape;3267;p225"/>
              <p:cNvPicPr preferRelativeResize="0"/>
              <p:nvPr/>
            </p:nvPicPr>
            <p:blipFill>
              <a:blip r:embed="rId7">
                <a:alphaModFix/>
              </a:blip>
              <a:stretch>
                <a:fillRect/>
              </a:stretch>
            </p:blipFill>
            <p:spPr>
              <a:xfrm rot="-5938659">
                <a:off x="1834969" y="1143679"/>
                <a:ext cx="142142" cy="256638"/>
              </a:xfrm>
              <a:prstGeom prst="rect">
                <a:avLst/>
              </a:prstGeom>
              <a:noFill/>
              <a:ln>
                <a:noFill/>
              </a:ln>
            </p:spPr>
          </p:pic>
        </p:grpSp>
        <p:sp>
          <p:nvSpPr>
            <p:cNvPr id="3268" name="Google Shape;3268;p225"/>
            <p:cNvSpPr/>
            <p:nvPr/>
          </p:nvSpPr>
          <p:spPr>
            <a:xfrm>
              <a:off x="252725" y="3120925"/>
              <a:ext cx="2757300" cy="1863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Shape 3272"/>
        <p:cNvGrpSpPr/>
        <p:nvPr/>
      </p:nvGrpSpPr>
      <p:grpSpPr>
        <a:xfrm>
          <a:off x="0" y="0"/>
          <a:ext cx="0" cy="0"/>
          <a:chOff x="0" y="0"/>
          <a:chExt cx="0" cy="0"/>
        </a:xfrm>
      </p:grpSpPr>
      <p:pic>
        <p:nvPicPr>
          <p:cNvPr id="3273" name="Google Shape;3273;p226"/>
          <p:cNvPicPr preferRelativeResize="0"/>
          <p:nvPr/>
        </p:nvPicPr>
        <p:blipFill>
          <a:blip r:embed="rId3">
            <a:alphaModFix/>
          </a:blip>
          <a:stretch>
            <a:fillRect/>
          </a:stretch>
        </p:blipFill>
        <p:spPr>
          <a:xfrm>
            <a:off x="1194100" y="548525"/>
            <a:ext cx="5133576" cy="4558800"/>
          </a:xfrm>
          <a:prstGeom prst="rect">
            <a:avLst/>
          </a:prstGeom>
          <a:noFill/>
          <a:ln>
            <a:noFill/>
          </a:ln>
        </p:spPr>
      </p:pic>
      <p:sp>
        <p:nvSpPr>
          <p:cNvPr id="3274" name="Google Shape;3274;p226"/>
          <p:cNvSpPr txBox="1"/>
          <p:nvPr/>
        </p:nvSpPr>
        <p:spPr>
          <a:xfrm>
            <a:off x="300600" y="36975"/>
            <a:ext cx="856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5HT</a:t>
            </a:r>
            <a:r>
              <a:rPr lang="en" b="1" u="sng">
                <a:solidFill>
                  <a:srgbClr val="FF0000"/>
                </a:solidFill>
              </a:rPr>
              <a:t>1A</a:t>
            </a:r>
            <a:r>
              <a:rPr lang="en" b="1"/>
              <a:t> Stimulation Increases Release of        Norepinephrine        Dopamine  and        Acetylcholine </a:t>
            </a:r>
            <a:endParaRPr sz="1600" b="1"/>
          </a:p>
        </p:txBody>
      </p:sp>
      <p:pic>
        <p:nvPicPr>
          <p:cNvPr id="3275" name="Google Shape;3275;p226"/>
          <p:cNvPicPr preferRelativeResize="0"/>
          <p:nvPr/>
        </p:nvPicPr>
        <p:blipFill>
          <a:blip r:embed="rId4">
            <a:alphaModFix/>
          </a:blip>
          <a:stretch>
            <a:fillRect/>
          </a:stretch>
        </p:blipFill>
        <p:spPr>
          <a:xfrm>
            <a:off x="358502" y="4488800"/>
            <a:ext cx="1104900" cy="542925"/>
          </a:xfrm>
          <a:prstGeom prst="rect">
            <a:avLst/>
          </a:prstGeom>
          <a:noFill/>
          <a:ln>
            <a:noFill/>
          </a:ln>
        </p:spPr>
      </p:pic>
      <p:pic>
        <p:nvPicPr>
          <p:cNvPr id="3276" name="Google Shape;3276;p226"/>
          <p:cNvPicPr preferRelativeResize="0"/>
          <p:nvPr/>
        </p:nvPicPr>
        <p:blipFill rotWithShape="1">
          <a:blip r:embed="rId5">
            <a:alphaModFix/>
          </a:blip>
          <a:srcRect l="73679" r="15739"/>
          <a:stretch/>
        </p:blipFill>
        <p:spPr>
          <a:xfrm>
            <a:off x="6445148" y="477200"/>
            <a:ext cx="925624" cy="4587276"/>
          </a:xfrm>
          <a:prstGeom prst="rect">
            <a:avLst/>
          </a:prstGeom>
          <a:noFill/>
          <a:ln>
            <a:noFill/>
          </a:ln>
        </p:spPr>
      </p:pic>
      <p:grpSp>
        <p:nvGrpSpPr>
          <p:cNvPr id="3277" name="Google Shape;3277;p226"/>
          <p:cNvGrpSpPr/>
          <p:nvPr/>
        </p:nvGrpSpPr>
        <p:grpSpPr>
          <a:xfrm>
            <a:off x="7237300" y="2497900"/>
            <a:ext cx="1661725" cy="1477500"/>
            <a:chOff x="7237300" y="2497900"/>
            <a:chExt cx="1661725" cy="1477500"/>
          </a:xfrm>
        </p:grpSpPr>
        <p:sp>
          <p:nvSpPr>
            <p:cNvPr id="3278" name="Google Shape;3278;p226"/>
            <p:cNvSpPr txBox="1"/>
            <p:nvPr/>
          </p:nvSpPr>
          <p:spPr>
            <a:xfrm>
              <a:off x="7326425" y="2497900"/>
              <a:ext cx="15726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serotonin transmission regulates other neurotransmitters in </a:t>
              </a:r>
              <a:r>
                <a:rPr lang="en">
                  <a:solidFill>
                    <a:schemeClr val="dk1"/>
                  </a:solidFill>
                  <a:highlight>
                    <a:srgbClr val="FFFF00"/>
                  </a:highlight>
                </a:rPr>
                <a:t>downstream circuits</a:t>
              </a:r>
              <a:endParaRPr>
                <a:highlight>
                  <a:srgbClr val="FFFF00"/>
                </a:highlight>
              </a:endParaRPr>
            </a:p>
          </p:txBody>
        </p:sp>
        <p:cxnSp>
          <p:nvCxnSpPr>
            <p:cNvPr id="3279" name="Google Shape;3279;p226"/>
            <p:cNvCxnSpPr/>
            <p:nvPr/>
          </p:nvCxnSpPr>
          <p:spPr>
            <a:xfrm>
              <a:off x="7237300" y="2571750"/>
              <a:ext cx="1525500" cy="0"/>
            </a:xfrm>
            <a:prstGeom prst="straightConnector1">
              <a:avLst/>
            </a:prstGeom>
            <a:noFill/>
            <a:ln w="9525" cap="flat" cmpd="sng">
              <a:solidFill>
                <a:schemeClr val="dk2"/>
              </a:solidFill>
              <a:prstDash val="solid"/>
              <a:round/>
              <a:headEnd type="none" w="med" len="med"/>
              <a:tailEnd type="triangle" w="med" len="med"/>
            </a:ln>
          </p:spPr>
        </p:cxnSp>
        <p:cxnSp>
          <p:nvCxnSpPr>
            <p:cNvPr id="3280" name="Google Shape;3280;p226"/>
            <p:cNvCxnSpPr/>
            <p:nvPr/>
          </p:nvCxnSpPr>
          <p:spPr>
            <a:xfrm>
              <a:off x="7237300" y="3934525"/>
              <a:ext cx="1525500" cy="0"/>
            </a:xfrm>
            <a:prstGeom prst="straightConnector1">
              <a:avLst/>
            </a:prstGeom>
            <a:noFill/>
            <a:ln w="9525" cap="flat" cmpd="sng">
              <a:solidFill>
                <a:schemeClr val="dk2"/>
              </a:solidFill>
              <a:prstDash val="solid"/>
              <a:round/>
              <a:headEnd type="none" w="med" len="med"/>
              <a:tailEnd type="triangle" w="med" len="med"/>
            </a:ln>
          </p:spPr>
        </p:cxnSp>
      </p:grpSp>
      <p:sp>
        <p:nvSpPr>
          <p:cNvPr id="3281" name="Google Shape;3281;p226"/>
          <p:cNvSpPr/>
          <p:nvPr/>
        </p:nvSpPr>
        <p:spPr>
          <a:xfrm>
            <a:off x="6500300" y="4155075"/>
            <a:ext cx="605100" cy="265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82" name="Google Shape;3282;p226"/>
          <p:cNvGrpSpPr/>
          <p:nvPr/>
        </p:nvGrpSpPr>
        <p:grpSpPr>
          <a:xfrm>
            <a:off x="78100" y="798150"/>
            <a:ext cx="1965778" cy="848200"/>
            <a:chOff x="78100" y="798150"/>
            <a:chExt cx="1965778" cy="848200"/>
          </a:xfrm>
        </p:grpSpPr>
        <p:pic>
          <p:nvPicPr>
            <p:cNvPr id="3283" name="Google Shape;3283;p226"/>
            <p:cNvPicPr preferRelativeResize="0"/>
            <p:nvPr/>
          </p:nvPicPr>
          <p:blipFill rotWithShape="1">
            <a:blip r:embed="rId6">
              <a:alphaModFix/>
            </a:blip>
            <a:srcRect r="10370" b="28057"/>
            <a:stretch/>
          </p:blipFill>
          <p:spPr>
            <a:xfrm flipH="1">
              <a:off x="78100" y="798150"/>
              <a:ext cx="1385300" cy="848200"/>
            </a:xfrm>
            <a:prstGeom prst="rect">
              <a:avLst/>
            </a:prstGeom>
            <a:noFill/>
            <a:ln>
              <a:noFill/>
            </a:ln>
          </p:spPr>
        </p:pic>
        <p:pic>
          <p:nvPicPr>
            <p:cNvPr id="3284" name="Google Shape;3284;p226"/>
            <p:cNvPicPr preferRelativeResize="0"/>
            <p:nvPr/>
          </p:nvPicPr>
          <p:blipFill>
            <a:blip r:embed="rId7">
              <a:alphaModFix/>
            </a:blip>
            <a:stretch>
              <a:fillRect/>
            </a:stretch>
          </p:blipFill>
          <p:spPr>
            <a:xfrm rot="-5938659">
              <a:off x="1530169" y="1143679"/>
              <a:ext cx="142142" cy="256638"/>
            </a:xfrm>
            <a:prstGeom prst="rect">
              <a:avLst/>
            </a:prstGeom>
            <a:noFill/>
            <a:ln>
              <a:noFill/>
            </a:ln>
          </p:spPr>
        </p:pic>
        <p:pic>
          <p:nvPicPr>
            <p:cNvPr id="3285" name="Google Shape;3285;p226"/>
            <p:cNvPicPr preferRelativeResize="0"/>
            <p:nvPr/>
          </p:nvPicPr>
          <p:blipFill>
            <a:blip r:embed="rId7">
              <a:alphaModFix/>
            </a:blip>
            <a:stretch>
              <a:fillRect/>
            </a:stretch>
          </p:blipFill>
          <p:spPr>
            <a:xfrm rot="-5938659">
              <a:off x="1834969" y="1143679"/>
              <a:ext cx="142142" cy="256638"/>
            </a:xfrm>
            <a:prstGeom prst="rect">
              <a:avLst/>
            </a:prstGeom>
            <a:noFill/>
            <a:ln>
              <a:noFill/>
            </a:ln>
          </p:spPr>
        </p:pic>
      </p:grpSp>
      <p:pic>
        <p:nvPicPr>
          <p:cNvPr id="3286" name="Google Shape;3286;p226"/>
          <p:cNvPicPr preferRelativeResize="0"/>
          <p:nvPr/>
        </p:nvPicPr>
        <p:blipFill>
          <a:blip r:embed="rId8">
            <a:alphaModFix/>
          </a:blip>
          <a:stretch>
            <a:fillRect/>
          </a:stretch>
        </p:blipFill>
        <p:spPr>
          <a:xfrm>
            <a:off x="1104775" y="3955400"/>
            <a:ext cx="2925075" cy="1076325"/>
          </a:xfrm>
          <a:prstGeom prst="rect">
            <a:avLst/>
          </a:prstGeom>
          <a:noFill/>
          <a:ln>
            <a:noFill/>
          </a:ln>
        </p:spPr>
      </p:pic>
      <p:pic>
        <p:nvPicPr>
          <p:cNvPr id="3287" name="Google Shape;3287;p226"/>
          <p:cNvPicPr preferRelativeResize="0"/>
          <p:nvPr/>
        </p:nvPicPr>
        <p:blipFill>
          <a:blip r:embed="rId9">
            <a:alphaModFix/>
          </a:blip>
          <a:stretch>
            <a:fillRect/>
          </a:stretch>
        </p:blipFill>
        <p:spPr>
          <a:xfrm>
            <a:off x="3907775" y="128304"/>
            <a:ext cx="240350" cy="217550"/>
          </a:xfrm>
          <a:prstGeom prst="rect">
            <a:avLst/>
          </a:prstGeom>
          <a:noFill/>
          <a:ln>
            <a:noFill/>
          </a:ln>
        </p:spPr>
      </p:pic>
      <p:pic>
        <p:nvPicPr>
          <p:cNvPr id="3288" name="Google Shape;3288;p226"/>
          <p:cNvPicPr preferRelativeResize="0"/>
          <p:nvPr/>
        </p:nvPicPr>
        <p:blipFill>
          <a:blip r:embed="rId10">
            <a:alphaModFix/>
          </a:blip>
          <a:stretch>
            <a:fillRect/>
          </a:stretch>
        </p:blipFill>
        <p:spPr>
          <a:xfrm>
            <a:off x="5646700" y="83449"/>
            <a:ext cx="185425" cy="307276"/>
          </a:xfrm>
          <a:prstGeom prst="rect">
            <a:avLst/>
          </a:prstGeom>
          <a:noFill/>
          <a:ln>
            <a:noFill/>
          </a:ln>
        </p:spPr>
      </p:pic>
      <p:pic>
        <p:nvPicPr>
          <p:cNvPr id="3289" name="Google Shape;3289;p226"/>
          <p:cNvPicPr preferRelativeResize="0"/>
          <p:nvPr/>
        </p:nvPicPr>
        <p:blipFill>
          <a:blip r:embed="rId11">
            <a:alphaModFix/>
          </a:blip>
          <a:stretch>
            <a:fillRect/>
          </a:stretch>
        </p:blipFill>
        <p:spPr>
          <a:xfrm rot="-2700000">
            <a:off x="7270262" y="149630"/>
            <a:ext cx="291483" cy="174890"/>
          </a:xfrm>
          <a:prstGeom prst="rect">
            <a:avLst/>
          </a:prstGeom>
          <a:noFill/>
          <a:ln>
            <a:noFill/>
          </a:ln>
        </p:spPr>
      </p:pic>
      <p:sp>
        <p:nvSpPr>
          <p:cNvPr id="3290" name="Google Shape;3290;p226"/>
          <p:cNvSpPr/>
          <p:nvPr/>
        </p:nvSpPr>
        <p:spPr>
          <a:xfrm>
            <a:off x="3830875" y="36975"/>
            <a:ext cx="17244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226"/>
          <p:cNvSpPr/>
          <p:nvPr/>
        </p:nvSpPr>
        <p:spPr>
          <a:xfrm>
            <a:off x="5618225" y="36975"/>
            <a:ext cx="11889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226"/>
          <p:cNvSpPr/>
          <p:nvPr/>
        </p:nvSpPr>
        <p:spPr>
          <a:xfrm>
            <a:off x="7218425" y="36975"/>
            <a:ext cx="15618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293" name="Google Shape;3293;p226"/>
          <p:cNvCxnSpPr/>
          <p:nvPr/>
        </p:nvCxnSpPr>
        <p:spPr>
          <a:xfrm>
            <a:off x="3116725" y="1685925"/>
            <a:ext cx="2979300" cy="0"/>
          </a:xfrm>
          <a:prstGeom prst="straightConnector1">
            <a:avLst/>
          </a:prstGeom>
          <a:noFill/>
          <a:ln w="76200" cap="flat" cmpd="sng">
            <a:solidFill>
              <a:srgbClr val="9900FF"/>
            </a:solidFill>
            <a:prstDash val="solid"/>
            <a:round/>
            <a:headEnd type="none" w="med" len="med"/>
            <a:tailEnd type="none" w="med" len="med"/>
          </a:ln>
        </p:spPr>
      </p:cxnSp>
      <p:cxnSp>
        <p:nvCxnSpPr>
          <p:cNvPr id="3294" name="Google Shape;3294;p226"/>
          <p:cNvCxnSpPr/>
          <p:nvPr/>
        </p:nvCxnSpPr>
        <p:spPr>
          <a:xfrm rot="10800000">
            <a:off x="6096025" y="1685925"/>
            <a:ext cx="0" cy="2781300"/>
          </a:xfrm>
          <a:prstGeom prst="straightConnector1">
            <a:avLst/>
          </a:prstGeom>
          <a:noFill/>
          <a:ln w="76200" cap="flat" cmpd="sng">
            <a:solidFill>
              <a:srgbClr val="9900FF"/>
            </a:solidFill>
            <a:prstDash val="solid"/>
            <a:round/>
            <a:headEnd type="none" w="med" len="med"/>
            <a:tailEnd type="none" w="med" len="med"/>
          </a:ln>
        </p:spPr>
      </p:cxnSp>
      <p:cxnSp>
        <p:nvCxnSpPr>
          <p:cNvPr id="3295" name="Google Shape;3295;p226"/>
          <p:cNvCxnSpPr/>
          <p:nvPr/>
        </p:nvCxnSpPr>
        <p:spPr>
          <a:xfrm>
            <a:off x="4126100" y="2676525"/>
            <a:ext cx="1446000" cy="0"/>
          </a:xfrm>
          <a:prstGeom prst="straightConnector1">
            <a:avLst/>
          </a:prstGeom>
          <a:noFill/>
          <a:ln w="76200" cap="flat" cmpd="sng">
            <a:solidFill>
              <a:srgbClr val="1155CC"/>
            </a:solidFill>
            <a:prstDash val="solid"/>
            <a:round/>
            <a:headEnd type="none" w="med" len="med"/>
            <a:tailEnd type="none" w="med" len="med"/>
          </a:ln>
        </p:spPr>
      </p:cxnSp>
      <p:cxnSp>
        <p:nvCxnSpPr>
          <p:cNvPr id="3296" name="Google Shape;3296;p226"/>
          <p:cNvCxnSpPr/>
          <p:nvPr/>
        </p:nvCxnSpPr>
        <p:spPr>
          <a:xfrm rot="10800000">
            <a:off x="5555275" y="2678850"/>
            <a:ext cx="0" cy="1493100"/>
          </a:xfrm>
          <a:prstGeom prst="straightConnector1">
            <a:avLst/>
          </a:prstGeom>
          <a:noFill/>
          <a:ln w="76200" cap="flat" cmpd="sng">
            <a:solidFill>
              <a:srgbClr val="1155CC"/>
            </a:solidFill>
            <a:prstDash val="solid"/>
            <a:round/>
            <a:headEnd type="none" w="med" len="med"/>
            <a:tailEnd type="none" w="med" len="med"/>
          </a:ln>
        </p:spPr>
      </p:cxnSp>
      <p:cxnSp>
        <p:nvCxnSpPr>
          <p:cNvPr id="3297" name="Google Shape;3297;p226"/>
          <p:cNvCxnSpPr/>
          <p:nvPr/>
        </p:nvCxnSpPr>
        <p:spPr>
          <a:xfrm>
            <a:off x="5034113" y="3609975"/>
            <a:ext cx="179100" cy="0"/>
          </a:xfrm>
          <a:prstGeom prst="straightConnector1">
            <a:avLst/>
          </a:prstGeom>
          <a:noFill/>
          <a:ln w="76200" cap="flat" cmpd="sng">
            <a:solidFill>
              <a:srgbClr val="FF00FF"/>
            </a:solidFill>
            <a:prstDash val="solid"/>
            <a:round/>
            <a:headEnd type="none" w="med" len="med"/>
            <a:tailEnd type="none" w="med" len="med"/>
          </a:ln>
        </p:spPr>
      </p:cxnSp>
      <p:cxnSp>
        <p:nvCxnSpPr>
          <p:cNvPr id="3298" name="Google Shape;3298;p226"/>
          <p:cNvCxnSpPr/>
          <p:nvPr/>
        </p:nvCxnSpPr>
        <p:spPr>
          <a:xfrm rot="10800000">
            <a:off x="5194163" y="3600438"/>
            <a:ext cx="0" cy="273900"/>
          </a:xfrm>
          <a:prstGeom prst="straightConnector1">
            <a:avLst/>
          </a:prstGeom>
          <a:noFill/>
          <a:ln w="76200" cap="flat" cmpd="sng">
            <a:solidFill>
              <a:srgbClr val="FF00FF"/>
            </a:solidFill>
            <a:prstDash val="solid"/>
            <a:round/>
            <a:headEnd type="none" w="med" len="med"/>
            <a:tailEnd type="none" w="med" len="med"/>
          </a:ln>
        </p:spPr>
      </p:cxnSp>
      <p:grpSp>
        <p:nvGrpSpPr>
          <p:cNvPr id="3299" name="Google Shape;3299;p226"/>
          <p:cNvGrpSpPr/>
          <p:nvPr/>
        </p:nvGrpSpPr>
        <p:grpSpPr>
          <a:xfrm>
            <a:off x="252725" y="3120925"/>
            <a:ext cx="2757300" cy="1863300"/>
            <a:chOff x="252725" y="3120925"/>
            <a:chExt cx="2757300" cy="1863300"/>
          </a:xfrm>
        </p:grpSpPr>
        <p:sp>
          <p:nvSpPr>
            <p:cNvPr id="3300" name="Google Shape;3300;p226"/>
            <p:cNvSpPr txBox="1"/>
            <p:nvPr/>
          </p:nvSpPr>
          <p:spPr>
            <a:xfrm>
              <a:off x="300600" y="3124088"/>
              <a:ext cx="2146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5HT1A receptors are on GABA interneurons</a:t>
              </a:r>
              <a:endParaRPr/>
            </a:p>
          </p:txBody>
        </p:sp>
        <p:pic>
          <p:nvPicPr>
            <p:cNvPr id="3301" name="Google Shape;3301;p226"/>
            <p:cNvPicPr preferRelativeResize="0"/>
            <p:nvPr/>
          </p:nvPicPr>
          <p:blipFill>
            <a:blip r:embed="rId12">
              <a:alphaModFix/>
            </a:blip>
            <a:stretch>
              <a:fillRect/>
            </a:stretch>
          </p:blipFill>
          <p:spPr>
            <a:xfrm>
              <a:off x="2167399" y="4246250"/>
              <a:ext cx="474650" cy="694600"/>
            </a:xfrm>
            <a:prstGeom prst="rect">
              <a:avLst/>
            </a:prstGeom>
            <a:noFill/>
            <a:ln>
              <a:noFill/>
            </a:ln>
          </p:spPr>
        </p:pic>
        <p:grpSp>
          <p:nvGrpSpPr>
            <p:cNvPr id="3302" name="Google Shape;3302;p226"/>
            <p:cNvGrpSpPr/>
            <p:nvPr/>
          </p:nvGrpSpPr>
          <p:grpSpPr>
            <a:xfrm>
              <a:off x="391113" y="3955400"/>
              <a:ext cx="1965778" cy="848200"/>
              <a:chOff x="78100" y="798150"/>
              <a:chExt cx="1965778" cy="848200"/>
            </a:xfrm>
          </p:grpSpPr>
          <p:pic>
            <p:nvPicPr>
              <p:cNvPr id="3303" name="Google Shape;3303;p226"/>
              <p:cNvPicPr preferRelativeResize="0"/>
              <p:nvPr/>
            </p:nvPicPr>
            <p:blipFill rotWithShape="1">
              <a:blip r:embed="rId6">
                <a:alphaModFix/>
              </a:blip>
              <a:srcRect r="10370" b="28057"/>
              <a:stretch/>
            </p:blipFill>
            <p:spPr>
              <a:xfrm flipH="1">
                <a:off x="78100" y="798150"/>
                <a:ext cx="1385300" cy="848200"/>
              </a:xfrm>
              <a:prstGeom prst="rect">
                <a:avLst/>
              </a:prstGeom>
              <a:noFill/>
              <a:ln>
                <a:noFill/>
              </a:ln>
            </p:spPr>
          </p:pic>
          <p:pic>
            <p:nvPicPr>
              <p:cNvPr id="3304" name="Google Shape;3304;p226"/>
              <p:cNvPicPr preferRelativeResize="0"/>
              <p:nvPr/>
            </p:nvPicPr>
            <p:blipFill>
              <a:blip r:embed="rId7">
                <a:alphaModFix/>
              </a:blip>
              <a:stretch>
                <a:fillRect/>
              </a:stretch>
            </p:blipFill>
            <p:spPr>
              <a:xfrm rot="-5938659">
                <a:off x="1530169" y="1143679"/>
                <a:ext cx="142142" cy="256638"/>
              </a:xfrm>
              <a:prstGeom prst="rect">
                <a:avLst/>
              </a:prstGeom>
              <a:noFill/>
              <a:ln>
                <a:noFill/>
              </a:ln>
            </p:spPr>
          </p:pic>
          <p:pic>
            <p:nvPicPr>
              <p:cNvPr id="3305" name="Google Shape;3305;p226"/>
              <p:cNvPicPr preferRelativeResize="0"/>
              <p:nvPr/>
            </p:nvPicPr>
            <p:blipFill>
              <a:blip r:embed="rId7">
                <a:alphaModFix/>
              </a:blip>
              <a:stretch>
                <a:fillRect/>
              </a:stretch>
            </p:blipFill>
            <p:spPr>
              <a:xfrm rot="-5938659">
                <a:off x="1834969" y="1143679"/>
                <a:ext cx="142142" cy="256638"/>
              </a:xfrm>
              <a:prstGeom prst="rect">
                <a:avLst/>
              </a:prstGeom>
              <a:noFill/>
              <a:ln>
                <a:noFill/>
              </a:ln>
            </p:spPr>
          </p:pic>
        </p:grpSp>
        <p:sp>
          <p:nvSpPr>
            <p:cNvPr id="3306" name="Google Shape;3306;p226"/>
            <p:cNvSpPr/>
            <p:nvPr/>
          </p:nvSpPr>
          <p:spPr>
            <a:xfrm>
              <a:off x="252725" y="3120925"/>
              <a:ext cx="2757300" cy="1863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Shape 3310"/>
        <p:cNvGrpSpPr/>
        <p:nvPr/>
      </p:nvGrpSpPr>
      <p:grpSpPr>
        <a:xfrm>
          <a:off x="0" y="0"/>
          <a:ext cx="0" cy="0"/>
          <a:chOff x="0" y="0"/>
          <a:chExt cx="0" cy="0"/>
        </a:xfrm>
      </p:grpSpPr>
      <p:pic>
        <p:nvPicPr>
          <p:cNvPr id="3311" name="Google Shape;3311;p227"/>
          <p:cNvPicPr preferRelativeResize="0"/>
          <p:nvPr/>
        </p:nvPicPr>
        <p:blipFill rotWithShape="1">
          <a:blip r:embed="rId3">
            <a:alphaModFix/>
          </a:blip>
          <a:srcRect l="73679" r="15739"/>
          <a:stretch/>
        </p:blipFill>
        <p:spPr>
          <a:xfrm>
            <a:off x="6445148" y="477200"/>
            <a:ext cx="925624" cy="4587276"/>
          </a:xfrm>
          <a:prstGeom prst="rect">
            <a:avLst/>
          </a:prstGeom>
          <a:noFill/>
          <a:ln>
            <a:noFill/>
          </a:ln>
        </p:spPr>
      </p:pic>
      <p:grpSp>
        <p:nvGrpSpPr>
          <p:cNvPr id="3312" name="Google Shape;3312;p227"/>
          <p:cNvGrpSpPr/>
          <p:nvPr/>
        </p:nvGrpSpPr>
        <p:grpSpPr>
          <a:xfrm>
            <a:off x="7237300" y="2497900"/>
            <a:ext cx="1661725" cy="1477500"/>
            <a:chOff x="7237300" y="2497900"/>
            <a:chExt cx="1661725" cy="1477500"/>
          </a:xfrm>
        </p:grpSpPr>
        <p:sp>
          <p:nvSpPr>
            <p:cNvPr id="3313" name="Google Shape;3313;p227"/>
            <p:cNvSpPr txBox="1"/>
            <p:nvPr/>
          </p:nvSpPr>
          <p:spPr>
            <a:xfrm>
              <a:off x="7326425" y="2497900"/>
              <a:ext cx="15726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serotonin transmission regulates other neurotransmitters in </a:t>
              </a:r>
              <a:r>
                <a:rPr lang="en">
                  <a:solidFill>
                    <a:schemeClr val="dk1"/>
                  </a:solidFill>
                  <a:highlight>
                    <a:srgbClr val="FFFF00"/>
                  </a:highlight>
                </a:rPr>
                <a:t>downstream circuits</a:t>
              </a:r>
              <a:endParaRPr>
                <a:highlight>
                  <a:srgbClr val="FFFF00"/>
                </a:highlight>
              </a:endParaRPr>
            </a:p>
          </p:txBody>
        </p:sp>
        <p:cxnSp>
          <p:nvCxnSpPr>
            <p:cNvPr id="3314" name="Google Shape;3314;p227"/>
            <p:cNvCxnSpPr/>
            <p:nvPr/>
          </p:nvCxnSpPr>
          <p:spPr>
            <a:xfrm>
              <a:off x="7237300" y="2571750"/>
              <a:ext cx="1525500" cy="0"/>
            </a:xfrm>
            <a:prstGeom prst="straightConnector1">
              <a:avLst/>
            </a:prstGeom>
            <a:noFill/>
            <a:ln w="9525" cap="flat" cmpd="sng">
              <a:solidFill>
                <a:schemeClr val="dk2"/>
              </a:solidFill>
              <a:prstDash val="solid"/>
              <a:round/>
              <a:headEnd type="none" w="med" len="med"/>
              <a:tailEnd type="triangle" w="med" len="med"/>
            </a:ln>
          </p:spPr>
        </p:cxnSp>
        <p:cxnSp>
          <p:nvCxnSpPr>
            <p:cNvPr id="3315" name="Google Shape;3315;p227"/>
            <p:cNvCxnSpPr/>
            <p:nvPr/>
          </p:nvCxnSpPr>
          <p:spPr>
            <a:xfrm>
              <a:off x="7237300" y="3934525"/>
              <a:ext cx="1525500" cy="0"/>
            </a:xfrm>
            <a:prstGeom prst="straightConnector1">
              <a:avLst/>
            </a:prstGeom>
            <a:noFill/>
            <a:ln w="9525" cap="flat" cmpd="sng">
              <a:solidFill>
                <a:schemeClr val="dk2"/>
              </a:solidFill>
              <a:prstDash val="solid"/>
              <a:round/>
              <a:headEnd type="none" w="med" len="med"/>
              <a:tailEnd type="triangle" w="med" len="med"/>
            </a:ln>
          </p:spPr>
        </p:cxnSp>
      </p:grpSp>
      <p:sp>
        <p:nvSpPr>
          <p:cNvPr id="3316" name="Google Shape;3316;p227"/>
          <p:cNvSpPr txBox="1"/>
          <p:nvPr/>
        </p:nvSpPr>
        <p:spPr>
          <a:xfrm>
            <a:off x="948300" y="808500"/>
            <a:ext cx="4528500" cy="115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t>Those were 5HT-</a:t>
            </a:r>
            <a:r>
              <a:rPr lang="en" sz="2100" b="1" u="sng"/>
              <a:t>1A</a:t>
            </a:r>
            <a:r>
              <a:rPr lang="en" sz="2100" b="1"/>
              <a:t> receptors...</a:t>
            </a:r>
            <a:endParaRPr sz="2100" b="1"/>
          </a:p>
          <a:p>
            <a:pPr marL="0" lvl="0" indent="0" algn="l" rtl="0">
              <a:spcBef>
                <a:spcPts val="0"/>
              </a:spcBef>
              <a:spcAft>
                <a:spcPts val="0"/>
              </a:spcAft>
              <a:buNone/>
            </a:pPr>
            <a:endParaRPr sz="2100" b="1"/>
          </a:p>
          <a:p>
            <a:pPr marL="0" lvl="0" indent="0" algn="l" rtl="0">
              <a:spcBef>
                <a:spcPts val="0"/>
              </a:spcBef>
              <a:spcAft>
                <a:spcPts val="0"/>
              </a:spcAft>
              <a:buNone/>
            </a:pPr>
            <a:endParaRPr sz="2100" b="1"/>
          </a:p>
        </p:txBody>
      </p:sp>
      <p:pic>
        <p:nvPicPr>
          <p:cNvPr id="3317" name="Google Shape;3317;p227"/>
          <p:cNvPicPr preferRelativeResize="0"/>
          <p:nvPr/>
        </p:nvPicPr>
        <p:blipFill rotWithShape="1">
          <a:blip r:embed="rId4">
            <a:alphaModFix/>
          </a:blip>
          <a:srcRect r="10370" b="28057"/>
          <a:stretch/>
        </p:blipFill>
        <p:spPr>
          <a:xfrm flipH="1">
            <a:off x="0" y="3800650"/>
            <a:ext cx="1385300" cy="848200"/>
          </a:xfrm>
          <a:prstGeom prst="rect">
            <a:avLst/>
          </a:prstGeom>
          <a:noFill/>
          <a:ln>
            <a:noFill/>
          </a:ln>
        </p:spPr>
      </p:pic>
      <p:pic>
        <p:nvPicPr>
          <p:cNvPr id="3318" name="Google Shape;3318;p227"/>
          <p:cNvPicPr preferRelativeResize="0"/>
          <p:nvPr/>
        </p:nvPicPr>
        <p:blipFill>
          <a:blip r:embed="rId5">
            <a:alphaModFix/>
          </a:blip>
          <a:stretch>
            <a:fillRect/>
          </a:stretch>
        </p:blipFill>
        <p:spPr>
          <a:xfrm rot="5047037">
            <a:off x="1509219" y="4105954"/>
            <a:ext cx="142142" cy="256638"/>
          </a:xfrm>
          <a:prstGeom prst="rect">
            <a:avLst/>
          </a:prstGeom>
          <a:noFill/>
          <a:ln>
            <a:noFill/>
          </a:ln>
        </p:spPr>
      </p:pic>
      <p:pic>
        <p:nvPicPr>
          <p:cNvPr id="3319" name="Google Shape;3319;p227"/>
          <p:cNvPicPr preferRelativeResize="0"/>
          <p:nvPr/>
        </p:nvPicPr>
        <p:blipFill>
          <a:blip r:embed="rId5">
            <a:alphaModFix/>
          </a:blip>
          <a:stretch>
            <a:fillRect/>
          </a:stretch>
        </p:blipFill>
        <p:spPr>
          <a:xfrm rot="5047037">
            <a:off x="1814019" y="4105954"/>
            <a:ext cx="142142" cy="256638"/>
          </a:xfrm>
          <a:prstGeom prst="rect">
            <a:avLst/>
          </a:prstGeom>
          <a:noFill/>
          <a:ln>
            <a:noFill/>
          </a:ln>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Shape 3323"/>
        <p:cNvGrpSpPr/>
        <p:nvPr/>
      </p:nvGrpSpPr>
      <p:grpSpPr>
        <a:xfrm>
          <a:off x="0" y="0"/>
          <a:ext cx="0" cy="0"/>
          <a:chOff x="0" y="0"/>
          <a:chExt cx="0" cy="0"/>
        </a:xfrm>
      </p:grpSpPr>
      <p:pic>
        <p:nvPicPr>
          <p:cNvPr id="3324" name="Google Shape;3324;p228"/>
          <p:cNvPicPr preferRelativeResize="0"/>
          <p:nvPr/>
        </p:nvPicPr>
        <p:blipFill rotWithShape="1">
          <a:blip r:embed="rId3">
            <a:alphaModFix/>
          </a:blip>
          <a:srcRect l="73679" r="15739"/>
          <a:stretch/>
        </p:blipFill>
        <p:spPr>
          <a:xfrm>
            <a:off x="6445148" y="477200"/>
            <a:ext cx="925624" cy="4587276"/>
          </a:xfrm>
          <a:prstGeom prst="rect">
            <a:avLst/>
          </a:prstGeom>
          <a:noFill/>
          <a:ln>
            <a:noFill/>
          </a:ln>
        </p:spPr>
      </p:pic>
      <p:grpSp>
        <p:nvGrpSpPr>
          <p:cNvPr id="3325" name="Google Shape;3325;p228"/>
          <p:cNvGrpSpPr/>
          <p:nvPr/>
        </p:nvGrpSpPr>
        <p:grpSpPr>
          <a:xfrm>
            <a:off x="7237300" y="2497900"/>
            <a:ext cx="1661725" cy="1477500"/>
            <a:chOff x="7237300" y="2497900"/>
            <a:chExt cx="1661725" cy="1477500"/>
          </a:xfrm>
        </p:grpSpPr>
        <p:sp>
          <p:nvSpPr>
            <p:cNvPr id="3326" name="Google Shape;3326;p228"/>
            <p:cNvSpPr txBox="1"/>
            <p:nvPr/>
          </p:nvSpPr>
          <p:spPr>
            <a:xfrm>
              <a:off x="7326425" y="2497900"/>
              <a:ext cx="15726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serotonin transmission regulates other neurotransmitters in </a:t>
              </a:r>
              <a:r>
                <a:rPr lang="en">
                  <a:solidFill>
                    <a:schemeClr val="dk1"/>
                  </a:solidFill>
                  <a:highlight>
                    <a:srgbClr val="FFFF00"/>
                  </a:highlight>
                </a:rPr>
                <a:t>downstream circuits</a:t>
              </a:r>
              <a:endParaRPr>
                <a:highlight>
                  <a:srgbClr val="FFFF00"/>
                </a:highlight>
              </a:endParaRPr>
            </a:p>
          </p:txBody>
        </p:sp>
        <p:cxnSp>
          <p:nvCxnSpPr>
            <p:cNvPr id="3327" name="Google Shape;3327;p228"/>
            <p:cNvCxnSpPr/>
            <p:nvPr/>
          </p:nvCxnSpPr>
          <p:spPr>
            <a:xfrm>
              <a:off x="7237300" y="2571750"/>
              <a:ext cx="1525500" cy="0"/>
            </a:xfrm>
            <a:prstGeom prst="straightConnector1">
              <a:avLst/>
            </a:prstGeom>
            <a:noFill/>
            <a:ln w="9525" cap="flat" cmpd="sng">
              <a:solidFill>
                <a:schemeClr val="dk2"/>
              </a:solidFill>
              <a:prstDash val="solid"/>
              <a:round/>
              <a:headEnd type="none" w="med" len="med"/>
              <a:tailEnd type="triangle" w="med" len="med"/>
            </a:ln>
          </p:spPr>
        </p:cxnSp>
        <p:cxnSp>
          <p:nvCxnSpPr>
            <p:cNvPr id="3328" name="Google Shape;3328;p228"/>
            <p:cNvCxnSpPr/>
            <p:nvPr/>
          </p:nvCxnSpPr>
          <p:spPr>
            <a:xfrm>
              <a:off x="7237300" y="3934525"/>
              <a:ext cx="1525500" cy="0"/>
            </a:xfrm>
            <a:prstGeom prst="straightConnector1">
              <a:avLst/>
            </a:prstGeom>
            <a:noFill/>
            <a:ln w="9525" cap="flat" cmpd="sng">
              <a:solidFill>
                <a:schemeClr val="dk2"/>
              </a:solidFill>
              <a:prstDash val="solid"/>
              <a:round/>
              <a:headEnd type="none" w="med" len="med"/>
              <a:tailEnd type="triangle" w="med" len="med"/>
            </a:ln>
          </p:spPr>
        </p:cxnSp>
      </p:grpSp>
      <p:sp>
        <p:nvSpPr>
          <p:cNvPr id="3329" name="Google Shape;3329;p228"/>
          <p:cNvSpPr txBox="1"/>
          <p:nvPr/>
        </p:nvSpPr>
        <p:spPr>
          <a:xfrm>
            <a:off x="948300" y="808500"/>
            <a:ext cx="4528500" cy="115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t>Those were 5HT-</a:t>
            </a:r>
            <a:r>
              <a:rPr lang="en" sz="2100" b="1" u="sng"/>
              <a:t>1A</a:t>
            </a:r>
            <a:r>
              <a:rPr lang="en" sz="2100" b="1"/>
              <a:t> receptors...</a:t>
            </a:r>
            <a:endParaRPr sz="2100" b="1"/>
          </a:p>
          <a:p>
            <a:pPr marL="0" lvl="0" indent="0" algn="l" rtl="0">
              <a:spcBef>
                <a:spcPts val="0"/>
              </a:spcBef>
              <a:spcAft>
                <a:spcPts val="0"/>
              </a:spcAft>
              <a:buNone/>
            </a:pPr>
            <a:endParaRPr sz="2100" b="1"/>
          </a:p>
          <a:p>
            <a:pPr marL="0" lvl="0" indent="0" algn="l" rtl="0">
              <a:spcBef>
                <a:spcPts val="0"/>
              </a:spcBef>
              <a:spcAft>
                <a:spcPts val="0"/>
              </a:spcAft>
              <a:buNone/>
            </a:pPr>
            <a:endParaRPr sz="2100" b="1"/>
          </a:p>
        </p:txBody>
      </p:sp>
      <p:pic>
        <p:nvPicPr>
          <p:cNvPr id="3330" name="Google Shape;3330;p228"/>
          <p:cNvPicPr preferRelativeResize="0"/>
          <p:nvPr/>
        </p:nvPicPr>
        <p:blipFill rotWithShape="1">
          <a:blip r:embed="rId4">
            <a:alphaModFix/>
          </a:blip>
          <a:srcRect r="10370" b="28057"/>
          <a:stretch/>
        </p:blipFill>
        <p:spPr>
          <a:xfrm flipH="1">
            <a:off x="0" y="3800650"/>
            <a:ext cx="1385300" cy="848200"/>
          </a:xfrm>
          <a:prstGeom prst="rect">
            <a:avLst/>
          </a:prstGeom>
          <a:noFill/>
          <a:ln>
            <a:noFill/>
          </a:ln>
        </p:spPr>
      </p:pic>
      <p:pic>
        <p:nvPicPr>
          <p:cNvPr id="3331" name="Google Shape;3331;p228"/>
          <p:cNvPicPr preferRelativeResize="0"/>
          <p:nvPr/>
        </p:nvPicPr>
        <p:blipFill>
          <a:blip r:embed="rId5">
            <a:alphaModFix/>
          </a:blip>
          <a:stretch>
            <a:fillRect/>
          </a:stretch>
        </p:blipFill>
        <p:spPr>
          <a:xfrm rot="5047037">
            <a:off x="1509219" y="4105954"/>
            <a:ext cx="142142" cy="256638"/>
          </a:xfrm>
          <a:prstGeom prst="rect">
            <a:avLst/>
          </a:prstGeom>
          <a:noFill/>
          <a:ln>
            <a:noFill/>
          </a:ln>
        </p:spPr>
      </p:pic>
      <p:pic>
        <p:nvPicPr>
          <p:cNvPr id="3332" name="Google Shape;3332;p228"/>
          <p:cNvPicPr preferRelativeResize="0"/>
          <p:nvPr/>
        </p:nvPicPr>
        <p:blipFill>
          <a:blip r:embed="rId5">
            <a:alphaModFix/>
          </a:blip>
          <a:stretch>
            <a:fillRect/>
          </a:stretch>
        </p:blipFill>
        <p:spPr>
          <a:xfrm rot="5047037">
            <a:off x="1814019" y="4105954"/>
            <a:ext cx="142142" cy="256638"/>
          </a:xfrm>
          <a:prstGeom prst="rect">
            <a:avLst/>
          </a:prstGeom>
          <a:noFill/>
          <a:ln>
            <a:noFill/>
          </a:ln>
        </p:spPr>
      </p:pic>
      <p:pic>
        <p:nvPicPr>
          <p:cNvPr id="3333" name="Google Shape;3333;p228"/>
          <p:cNvPicPr preferRelativeResize="0"/>
          <p:nvPr/>
        </p:nvPicPr>
        <p:blipFill>
          <a:blip r:embed="rId5">
            <a:alphaModFix/>
          </a:blip>
          <a:stretch>
            <a:fillRect/>
          </a:stretch>
        </p:blipFill>
        <p:spPr>
          <a:xfrm rot="5047037">
            <a:off x="2118819" y="4105954"/>
            <a:ext cx="142142" cy="256638"/>
          </a:xfrm>
          <a:prstGeom prst="rect">
            <a:avLst/>
          </a:prstGeom>
          <a:noFill/>
          <a:ln>
            <a:noFill/>
          </a:ln>
        </p:spPr>
      </p:pic>
      <p:pic>
        <p:nvPicPr>
          <p:cNvPr id="3334" name="Google Shape;3334;p228"/>
          <p:cNvPicPr preferRelativeResize="0"/>
          <p:nvPr/>
        </p:nvPicPr>
        <p:blipFill>
          <a:blip r:embed="rId5">
            <a:alphaModFix/>
          </a:blip>
          <a:stretch>
            <a:fillRect/>
          </a:stretch>
        </p:blipFill>
        <p:spPr>
          <a:xfrm rot="5047037">
            <a:off x="2423619" y="4105954"/>
            <a:ext cx="142142" cy="256638"/>
          </a:xfrm>
          <a:prstGeom prst="rect">
            <a:avLst/>
          </a:prstGeom>
          <a:noFill/>
          <a:ln>
            <a:noFill/>
          </a:ln>
        </p:spPr>
      </p:pic>
      <p:pic>
        <p:nvPicPr>
          <p:cNvPr id="3335" name="Google Shape;3335;p228"/>
          <p:cNvPicPr preferRelativeResize="0"/>
          <p:nvPr/>
        </p:nvPicPr>
        <p:blipFill>
          <a:blip r:embed="rId5">
            <a:alphaModFix/>
          </a:blip>
          <a:stretch>
            <a:fillRect/>
          </a:stretch>
        </p:blipFill>
        <p:spPr>
          <a:xfrm rot="5047037">
            <a:off x="2728419" y="4105954"/>
            <a:ext cx="142142" cy="256638"/>
          </a:xfrm>
          <a:prstGeom prst="rect">
            <a:avLst/>
          </a:prstGeom>
          <a:noFill/>
          <a:ln>
            <a:noFill/>
          </a:ln>
        </p:spPr>
      </p:pic>
      <p:pic>
        <p:nvPicPr>
          <p:cNvPr id="3336" name="Google Shape;3336;p228"/>
          <p:cNvPicPr preferRelativeResize="0"/>
          <p:nvPr/>
        </p:nvPicPr>
        <p:blipFill>
          <a:blip r:embed="rId5">
            <a:alphaModFix/>
          </a:blip>
          <a:stretch>
            <a:fillRect/>
          </a:stretch>
        </p:blipFill>
        <p:spPr>
          <a:xfrm rot="5047037">
            <a:off x="3052269" y="4105954"/>
            <a:ext cx="142142" cy="256638"/>
          </a:xfrm>
          <a:prstGeom prst="rect">
            <a:avLst/>
          </a:prstGeom>
          <a:noFill/>
          <a:ln>
            <a:noFill/>
          </a:ln>
        </p:spPr>
      </p:pic>
      <p:pic>
        <p:nvPicPr>
          <p:cNvPr id="3337" name="Google Shape;3337;p228"/>
          <p:cNvPicPr preferRelativeResize="0"/>
          <p:nvPr/>
        </p:nvPicPr>
        <p:blipFill>
          <a:blip r:embed="rId5">
            <a:alphaModFix/>
          </a:blip>
          <a:stretch>
            <a:fillRect/>
          </a:stretch>
        </p:blipFill>
        <p:spPr>
          <a:xfrm rot="5047037">
            <a:off x="3357069" y="4105954"/>
            <a:ext cx="142142" cy="256638"/>
          </a:xfrm>
          <a:prstGeom prst="rect">
            <a:avLst/>
          </a:prstGeom>
          <a:noFill/>
          <a:ln>
            <a:noFill/>
          </a:ln>
        </p:spPr>
      </p:pic>
      <p:pic>
        <p:nvPicPr>
          <p:cNvPr id="3338" name="Google Shape;3338;p228"/>
          <p:cNvPicPr preferRelativeResize="0"/>
          <p:nvPr/>
        </p:nvPicPr>
        <p:blipFill>
          <a:blip r:embed="rId5">
            <a:alphaModFix/>
          </a:blip>
          <a:stretch>
            <a:fillRect/>
          </a:stretch>
        </p:blipFill>
        <p:spPr>
          <a:xfrm rot="5047037">
            <a:off x="3661869" y="4105954"/>
            <a:ext cx="142142" cy="256638"/>
          </a:xfrm>
          <a:prstGeom prst="rect">
            <a:avLst/>
          </a:prstGeom>
          <a:noFill/>
          <a:ln>
            <a:noFill/>
          </a:ln>
        </p:spPr>
      </p:pic>
      <p:pic>
        <p:nvPicPr>
          <p:cNvPr id="3339" name="Google Shape;3339;p228"/>
          <p:cNvPicPr preferRelativeResize="0"/>
          <p:nvPr/>
        </p:nvPicPr>
        <p:blipFill>
          <a:blip r:embed="rId5">
            <a:alphaModFix/>
          </a:blip>
          <a:stretch>
            <a:fillRect/>
          </a:stretch>
        </p:blipFill>
        <p:spPr>
          <a:xfrm rot="5047037">
            <a:off x="3966669" y="4105954"/>
            <a:ext cx="142142" cy="256638"/>
          </a:xfrm>
          <a:prstGeom prst="rect">
            <a:avLst/>
          </a:prstGeom>
          <a:noFill/>
          <a:ln>
            <a:noFill/>
          </a:ln>
        </p:spPr>
      </p:pic>
      <p:pic>
        <p:nvPicPr>
          <p:cNvPr id="3340" name="Google Shape;3340;p228"/>
          <p:cNvPicPr preferRelativeResize="0"/>
          <p:nvPr/>
        </p:nvPicPr>
        <p:blipFill>
          <a:blip r:embed="rId5">
            <a:alphaModFix/>
          </a:blip>
          <a:stretch>
            <a:fillRect/>
          </a:stretch>
        </p:blipFill>
        <p:spPr>
          <a:xfrm rot="5047037">
            <a:off x="4271469" y="4105954"/>
            <a:ext cx="142142" cy="256638"/>
          </a:xfrm>
          <a:prstGeom prst="rect">
            <a:avLst/>
          </a:prstGeom>
          <a:noFill/>
          <a:ln>
            <a:noFill/>
          </a:ln>
        </p:spPr>
      </p:pic>
      <p:pic>
        <p:nvPicPr>
          <p:cNvPr id="3341" name="Google Shape;3341;p228"/>
          <p:cNvPicPr preferRelativeResize="0"/>
          <p:nvPr/>
        </p:nvPicPr>
        <p:blipFill>
          <a:blip r:embed="rId5">
            <a:alphaModFix/>
          </a:blip>
          <a:stretch>
            <a:fillRect/>
          </a:stretch>
        </p:blipFill>
        <p:spPr>
          <a:xfrm rot="5047037">
            <a:off x="4585794" y="4105954"/>
            <a:ext cx="142142" cy="256638"/>
          </a:xfrm>
          <a:prstGeom prst="rect">
            <a:avLst/>
          </a:prstGeom>
          <a:noFill/>
          <a:ln>
            <a:noFill/>
          </a:ln>
        </p:spPr>
      </p:pic>
      <p:pic>
        <p:nvPicPr>
          <p:cNvPr id="3342" name="Google Shape;3342;p228"/>
          <p:cNvPicPr preferRelativeResize="0"/>
          <p:nvPr/>
        </p:nvPicPr>
        <p:blipFill>
          <a:blip r:embed="rId5">
            <a:alphaModFix/>
          </a:blip>
          <a:stretch>
            <a:fillRect/>
          </a:stretch>
        </p:blipFill>
        <p:spPr>
          <a:xfrm rot="5047037">
            <a:off x="4890594" y="4105954"/>
            <a:ext cx="142142" cy="256638"/>
          </a:xfrm>
          <a:prstGeom prst="rect">
            <a:avLst/>
          </a:prstGeom>
          <a:noFill/>
          <a:ln>
            <a:noFill/>
          </a:ln>
        </p:spPr>
      </p:pic>
      <p:pic>
        <p:nvPicPr>
          <p:cNvPr id="3343" name="Google Shape;3343;p228"/>
          <p:cNvPicPr preferRelativeResize="0"/>
          <p:nvPr/>
        </p:nvPicPr>
        <p:blipFill>
          <a:blip r:embed="rId5">
            <a:alphaModFix/>
          </a:blip>
          <a:stretch>
            <a:fillRect/>
          </a:stretch>
        </p:blipFill>
        <p:spPr>
          <a:xfrm rot="5047037">
            <a:off x="5195394" y="4105954"/>
            <a:ext cx="142142" cy="256638"/>
          </a:xfrm>
          <a:prstGeom prst="rect">
            <a:avLst/>
          </a:prstGeom>
          <a:noFill/>
          <a:ln>
            <a:noFill/>
          </a:ln>
        </p:spPr>
      </p:pic>
      <p:pic>
        <p:nvPicPr>
          <p:cNvPr id="3344" name="Google Shape;3344;p228"/>
          <p:cNvPicPr preferRelativeResize="0"/>
          <p:nvPr/>
        </p:nvPicPr>
        <p:blipFill>
          <a:blip r:embed="rId5">
            <a:alphaModFix/>
          </a:blip>
          <a:stretch>
            <a:fillRect/>
          </a:stretch>
        </p:blipFill>
        <p:spPr>
          <a:xfrm rot="5047037">
            <a:off x="5500194" y="4105954"/>
            <a:ext cx="142142" cy="256638"/>
          </a:xfrm>
          <a:prstGeom prst="rect">
            <a:avLst/>
          </a:prstGeom>
          <a:noFill/>
          <a:ln>
            <a:noFill/>
          </a:ln>
        </p:spPr>
      </p:pic>
      <p:pic>
        <p:nvPicPr>
          <p:cNvPr id="3345" name="Google Shape;3345;p228"/>
          <p:cNvPicPr preferRelativeResize="0"/>
          <p:nvPr/>
        </p:nvPicPr>
        <p:blipFill>
          <a:blip r:embed="rId5">
            <a:alphaModFix/>
          </a:blip>
          <a:stretch>
            <a:fillRect/>
          </a:stretch>
        </p:blipFill>
        <p:spPr>
          <a:xfrm rot="5047037">
            <a:off x="5843094" y="4105954"/>
            <a:ext cx="142142" cy="256638"/>
          </a:xfrm>
          <a:prstGeom prst="rect">
            <a:avLst/>
          </a:prstGeom>
          <a:noFill/>
          <a:ln>
            <a:noFill/>
          </a:ln>
        </p:spPr>
      </p:pic>
      <p:pic>
        <p:nvPicPr>
          <p:cNvPr id="3346" name="Google Shape;3346;p228"/>
          <p:cNvPicPr preferRelativeResize="0"/>
          <p:nvPr/>
        </p:nvPicPr>
        <p:blipFill>
          <a:blip r:embed="rId5">
            <a:alphaModFix/>
          </a:blip>
          <a:stretch>
            <a:fillRect/>
          </a:stretch>
        </p:blipFill>
        <p:spPr>
          <a:xfrm rot="5047037">
            <a:off x="6147894" y="4105954"/>
            <a:ext cx="142142" cy="256638"/>
          </a:xfrm>
          <a:prstGeom prst="rect">
            <a:avLst/>
          </a:prstGeom>
          <a:noFill/>
          <a:ln>
            <a:noFill/>
          </a:ln>
        </p:spPr>
      </p:pic>
      <p:pic>
        <p:nvPicPr>
          <p:cNvPr id="3347" name="Google Shape;3347;p228"/>
          <p:cNvPicPr preferRelativeResize="0"/>
          <p:nvPr/>
        </p:nvPicPr>
        <p:blipFill>
          <a:blip r:embed="rId5">
            <a:alphaModFix/>
          </a:blip>
          <a:stretch>
            <a:fillRect/>
          </a:stretch>
        </p:blipFill>
        <p:spPr>
          <a:xfrm rot="5047037">
            <a:off x="6405069" y="4115479"/>
            <a:ext cx="142142" cy="256638"/>
          </a:xfrm>
          <a:prstGeom prst="rect">
            <a:avLst/>
          </a:prstGeom>
          <a:noFill/>
          <a:ln>
            <a:noFill/>
          </a:ln>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Shape 3351"/>
        <p:cNvGrpSpPr/>
        <p:nvPr/>
      </p:nvGrpSpPr>
      <p:grpSpPr>
        <a:xfrm>
          <a:off x="0" y="0"/>
          <a:ext cx="0" cy="0"/>
          <a:chOff x="0" y="0"/>
          <a:chExt cx="0" cy="0"/>
        </a:xfrm>
      </p:grpSpPr>
      <p:pic>
        <p:nvPicPr>
          <p:cNvPr id="3352" name="Google Shape;3352;p229"/>
          <p:cNvPicPr preferRelativeResize="0"/>
          <p:nvPr/>
        </p:nvPicPr>
        <p:blipFill rotWithShape="1">
          <a:blip r:embed="rId3">
            <a:alphaModFix/>
          </a:blip>
          <a:srcRect l="73679" r="15739"/>
          <a:stretch/>
        </p:blipFill>
        <p:spPr>
          <a:xfrm>
            <a:off x="6445148" y="477200"/>
            <a:ext cx="925624" cy="4587276"/>
          </a:xfrm>
          <a:prstGeom prst="rect">
            <a:avLst/>
          </a:prstGeom>
          <a:noFill/>
          <a:ln>
            <a:noFill/>
          </a:ln>
        </p:spPr>
      </p:pic>
      <p:grpSp>
        <p:nvGrpSpPr>
          <p:cNvPr id="3353" name="Google Shape;3353;p229"/>
          <p:cNvGrpSpPr/>
          <p:nvPr/>
        </p:nvGrpSpPr>
        <p:grpSpPr>
          <a:xfrm>
            <a:off x="7237300" y="2497900"/>
            <a:ext cx="1661725" cy="1477500"/>
            <a:chOff x="7237300" y="2497900"/>
            <a:chExt cx="1661725" cy="1477500"/>
          </a:xfrm>
        </p:grpSpPr>
        <p:sp>
          <p:nvSpPr>
            <p:cNvPr id="3354" name="Google Shape;3354;p229"/>
            <p:cNvSpPr txBox="1"/>
            <p:nvPr/>
          </p:nvSpPr>
          <p:spPr>
            <a:xfrm>
              <a:off x="7326425" y="2497900"/>
              <a:ext cx="15726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serotonin transmission regulates other neurotransmitters in </a:t>
              </a:r>
              <a:r>
                <a:rPr lang="en">
                  <a:solidFill>
                    <a:schemeClr val="dk1"/>
                  </a:solidFill>
                  <a:highlight>
                    <a:srgbClr val="FFFF00"/>
                  </a:highlight>
                </a:rPr>
                <a:t>downstream circuits</a:t>
              </a:r>
              <a:endParaRPr>
                <a:highlight>
                  <a:srgbClr val="FFFF00"/>
                </a:highlight>
              </a:endParaRPr>
            </a:p>
          </p:txBody>
        </p:sp>
        <p:cxnSp>
          <p:nvCxnSpPr>
            <p:cNvPr id="3355" name="Google Shape;3355;p229"/>
            <p:cNvCxnSpPr/>
            <p:nvPr/>
          </p:nvCxnSpPr>
          <p:spPr>
            <a:xfrm>
              <a:off x="7237300" y="2571750"/>
              <a:ext cx="1525500" cy="0"/>
            </a:xfrm>
            <a:prstGeom prst="straightConnector1">
              <a:avLst/>
            </a:prstGeom>
            <a:noFill/>
            <a:ln w="9525" cap="flat" cmpd="sng">
              <a:solidFill>
                <a:schemeClr val="dk2"/>
              </a:solidFill>
              <a:prstDash val="solid"/>
              <a:round/>
              <a:headEnd type="none" w="med" len="med"/>
              <a:tailEnd type="triangle" w="med" len="med"/>
            </a:ln>
          </p:spPr>
        </p:cxnSp>
        <p:cxnSp>
          <p:nvCxnSpPr>
            <p:cNvPr id="3356" name="Google Shape;3356;p229"/>
            <p:cNvCxnSpPr/>
            <p:nvPr/>
          </p:nvCxnSpPr>
          <p:spPr>
            <a:xfrm>
              <a:off x="7237300" y="3934525"/>
              <a:ext cx="1525500" cy="0"/>
            </a:xfrm>
            <a:prstGeom prst="straightConnector1">
              <a:avLst/>
            </a:prstGeom>
            <a:noFill/>
            <a:ln w="9525" cap="flat" cmpd="sng">
              <a:solidFill>
                <a:schemeClr val="dk2"/>
              </a:solidFill>
              <a:prstDash val="solid"/>
              <a:round/>
              <a:headEnd type="none" w="med" len="med"/>
              <a:tailEnd type="triangle" w="med" len="med"/>
            </a:ln>
          </p:spPr>
        </p:cxnSp>
      </p:grpSp>
      <p:sp>
        <p:nvSpPr>
          <p:cNvPr id="3357" name="Google Shape;3357;p229"/>
          <p:cNvSpPr txBox="1"/>
          <p:nvPr/>
        </p:nvSpPr>
        <p:spPr>
          <a:xfrm>
            <a:off x="948300" y="808500"/>
            <a:ext cx="4528500"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t>Those were 5HT-</a:t>
            </a:r>
            <a:r>
              <a:rPr lang="en" sz="2100" b="1" u="sng"/>
              <a:t>1A</a:t>
            </a:r>
            <a:r>
              <a:rPr lang="en" sz="2100" b="1"/>
              <a:t> receptors...</a:t>
            </a:r>
            <a:endParaRPr sz="2100" b="1"/>
          </a:p>
          <a:p>
            <a:pPr marL="0" lvl="0" indent="0" algn="l" rtl="0">
              <a:spcBef>
                <a:spcPts val="0"/>
              </a:spcBef>
              <a:spcAft>
                <a:spcPts val="0"/>
              </a:spcAft>
              <a:buNone/>
            </a:pPr>
            <a:endParaRPr sz="2100" b="1"/>
          </a:p>
          <a:p>
            <a:pPr marL="0" lvl="0" indent="0" algn="l" rtl="0">
              <a:spcBef>
                <a:spcPts val="0"/>
              </a:spcBef>
              <a:spcAft>
                <a:spcPts val="0"/>
              </a:spcAft>
              <a:buNone/>
            </a:pPr>
            <a:r>
              <a:rPr lang="en" sz="2100" b="1"/>
              <a:t>now some examples with other serotonin receptor subtypes...</a:t>
            </a:r>
            <a:endParaRPr sz="2100" b="1"/>
          </a:p>
          <a:p>
            <a:pPr marL="0" lvl="0" indent="0" algn="l" rtl="0">
              <a:spcBef>
                <a:spcPts val="0"/>
              </a:spcBef>
              <a:spcAft>
                <a:spcPts val="0"/>
              </a:spcAft>
              <a:buNone/>
            </a:pPr>
            <a:endParaRPr sz="2100" b="1"/>
          </a:p>
          <a:p>
            <a:pPr marL="0" lvl="0" indent="0" algn="l" rtl="0">
              <a:spcBef>
                <a:spcPts val="0"/>
              </a:spcBef>
              <a:spcAft>
                <a:spcPts val="0"/>
              </a:spcAft>
              <a:buNone/>
            </a:pPr>
            <a:endParaRPr sz="2100" b="1"/>
          </a:p>
        </p:txBody>
      </p:sp>
      <p:pic>
        <p:nvPicPr>
          <p:cNvPr id="3358" name="Google Shape;3358;p229"/>
          <p:cNvPicPr preferRelativeResize="0"/>
          <p:nvPr/>
        </p:nvPicPr>
        <p:blipFill rotWithShape="1">
          <a:blip r:embed="rId4">
            <a:alphaModFix/>
          </a:blip>
          <a:srcRect r="10370" b="28057"/>
          <a:stretch/>
        </p:blipFill>
        <p:spPr>
          <a:xfrm flipH="1">
            <a:off x="0" y="3800650"/>
            <a:ext cx="1385300" cy="848200"/>
          </a:xfrm>
          <a:prstGeom prst="rect">
            <a:avLst/>
          </a:prstGeom>
          <a:noFill/>
          <a:ln>
            <a:noFill/>
          </a:ln>
        </p:spPr>
      </p:pic>
      <p:pic>
        <p:nvPicPr>
          <p:cNvPr id="3359" name="Google Shape;3359;p229"/>
          <p:cNvPicPr preferRelativeResize="0"/>
          <p:nvPr/>
        </p:nvPicPr>
        <p:blipFill>
          <a:blip r:embed="rId5">
            <a:alphaModFix/>
          </a:blip>
          <a:stretch>
            <a:fillRect/>
          </a:stretch>
        </p:blipFill>
        <p:spPr>
          <a:xfrm rot="5047037">
            <a:off x="1509219" y="4105954"/>
            <a:ext cx="142142" cy="256638"/>
          </a:xfrm>
          <a:prstGeom prst="rect">
            <a:avLst/>
          </a:prstGeom>
          <a:noFill/>
          <a:ln>
            <a:noFill/>
          </a:ln>
        </p:spPr>
      </p:pic>
      <p:pic>
        <p:nvPicPr>
          <p:cNvPr id="3360" name="Google Shape;3360;p229"/>
          <p:cNvPicPr preferRelativeResize="0"/>
          <p:nvPr/>
        </p:nvPicPr>
        <p:blipFill>
          <a:blip r:embed="rId5">
            <a:alphaModFix/>
          </a:blip>
          <a:stretch>
            <a:fillRect/>
          </a:stretch>
        </p:blipFill>
        <p:spPr>
          <a:xfrm rot="5047037">
            <a:off x="1814019" y="4105954"/>
            <a:ext cx="142142" cy="256638"/>
          </a:xfrm>
          <a:prstGeom prst="rect">
            <a:avLst/>
          </a:prstGeom>
          <a:noFill/>
          <a:ln>
            <a:noFill/>
          </a:ln>
        </p:spPr>
      </p:pic>
      <p:pic>
        <p:nvPicPr>
          <p:cNvPr id="3361" name="Google Shape;3361;p229"/>
          <p:cNvPicPr preferRelativeResize="0"/>
          <p:nvPr/>
        </p:nvPicPr>
        <p:blipFill>
          <a:blip r:embed="rId5">
            <a:alphaModFix/>
          </a:blip>
          <a:stretch>
            <a:fillRect/>
          </a:stretch>
        </p:blipFill>
        <p:spPr>
          <a:xfrm rot="5047037">
            <a:off x="2118819" y="4105954"/>
            <a:ext cx="142142" cy="256638"/>
          </a:xfrm>
          <a:prstGeom prst="rect">
            <a:avLst/>
          </a:prstGeom>
          <a:noFill/>
          <a:ln>
            <a:noFill/>
          </a:ln>
        </p:spPr>
      </p:pic>
      <p:pic>
        <p:nvPicPr>
          <p:cNvPr id="3362" name="Google Shape;3362;p229"/>
          <p:cNvPicPr preferRelativeResize="0"/>
          <p:nvPr/>
        </p:nvPicPr>
        <p:blipFill>
          <a:blip r:embed="rId5">
            <a:alphaModFix/>
          </a:blip>
          <a:stretch>
            <a:fillRect/>
          </a:stretch>
        </p:blipFill>
        <p:spPr>
          <a:xfrm rot="5047037">
            <a:off x="2423619" y="4105954"/>
            <a:ext cx="142142" cy="256638"/>
          </a:xfrm>
          <a:prstGeom prst="rect">
            <a:avLst/>
          </a:prstGeom>
          <a:noFill/>
          <a:ln>
            <a:noFill/>
          </a:ln>
        </p:spPr>
      </p:pic>
      <p:pic>
        <p:nvPicPr>
          <p:cNvPr id="3363" name="Google Shape;3363;p229"/>
          <p:cNvPicPr preferRelativeResize="0"/>
          <p:nvPr/>
        </p:nvPicPr>
        <p:blipFill>
          <a:blip r:embed="rId5">
            <a:alphaModFix/>
          </a:blip>
          <a:stretch>
            <a:fillRect/>
          </a:stretch>
        </p:blipFill>
        <p:spPr>
          <a:xfrm rot="5047037">
            <a:off x="2728419" y="4105954"/>
            <a:ext cx="142142" cy="256638"/>
          </a:xfrm>
          <a:prstGeom prst="rect">
            <a:avLst/>
          </a:prstGeom>
          <a:noFill/>
          <a:ln>
            <a:noFill/>
          </a:ln>
        </p:spPr>
      </p:pic>
      <p:pic>
        <p:nvPicPr>
          <p:cNvPr id="3364" name="Google Shape;3364;p229"/>
          <p:cNvPicPr preferRelativeResize="0"/>
          <p:nvPr/>
        </p:nvPicPr>
        <p:blipFill>
          <a:blip r:embed="rId5">
            <a:alphaModFix/>
          </a:blip>
          <a:stretch>
            <a:fillRect/>
          </a:stretch>
        </p:blipFill>
        <p:spPr>
          <a:xfrm rot="5047037">
            <a:off x="3052269" y="4105954"/>
            <a:ext cx="142142" cy="256638"/>
          </a:xfrm>
          <a:prstGeom prst="rect">
            <a:avLst/>
          </a:prstGeom>
          <a:noFill/>
          <a:ln>
            <a:noFill/>
          </a:ln>
        </p:spPr>
      </p:pic>
      <p:pic>
        <p:nvPicPr>
          <p:cNvPr id="3365" name="Google Shape;3365;p229"/>
          <p:cNvPicPr preferRelativeResize="0"/>
          <p:nvPr/>
        </p:nvPicPr>
        <p:blipFill>
          <a:blip r:embed="rId5">
            <a:alphaModFix/>
          </a:blip>
          <a:stretch>
            <a:fillRect/>
          </a:stretch>
        </p:blipFill>
        <p:spPr>
          <a:xfrm rot="5047037">
            <a:off x="3357069" y="4105954"/>
            <a:ext cx="142142" cy="256638"/>
          </a:xfrm>
          <a:prstGeom prst="rect">
            <a:avLst/>
          </a:prstGeom>
          <a:noFill/>
          <a:ln>
            <a:noFill/>
          </a:ln>
        </p:spPr>
      </p:pic>
      <p:pic>
        <p:nvPicPr>
          <p:cNvPr id="3366" name="Google Shape;3366;p229"/>
          <p:cNvPicPr preferRelativeResize="0"/>
          <p:nvPr/>
        </p:nvPicPr>
        <p:blipFill>
          <a:blip r:embed="rId5">
            <a:alphaModFix/>
          </a:blip>
          <a:stretch>
            <a:fillRect/>
          </a:stretch>
        </p:blipFill>
        <p:spPr>
          <a:xfrm rot="5047037">
            <a:off x="3661869" y="4105954"/>
            <a:ext cx="142142" cy="256638"/>
          </a:xfrm>
          <a:prstGeom prst="rect">
            <a:avLst/>
          </a:prstGeom>
          <a:noFill/>
          <a:ln>
            <a:noFill/>
          </a:ln>
        </p:spPr>
      </p:pic>
      <p:pic>
        <p:nvPicPr>
          <p:cNvPr id="3367" name="Google Shape;3367;p229"/>
          <p:cNvPicPr preferRelativeResize="0"/>
          <p:nvPr/>
        </p:nvPicPr>
        <p:blipFill>
          <a:blip r:embed="rId5">
            <a:alphaModFix/>
          </a:blip>
          <a:stretch>
            <a:fillRect/>
          </a:stretch>
        </p:blipFill>
        <p:spPr>
          <a:xfrm rot="5047037">
            <a:off x="3966669" y="4105954"/>
            <a:ext cx="142142" cy="256638"/>
          </a:xfrm>
          <a:prstGeom prst="rect">
            <a:avLst/>
          </a:prstGeom>
          <a:noFill/>
          <a:ln>
            <a:noFill/>
          </a:ln>
        </p:spPr>
      </p:pic>
      <p:pic>
        <p:nvPicPr>
          <p:cNvPr id="3368" name="Google Shape;3368;p229"/>
          <p:cNvPicPr preferRelativeResize="0"/>
          <p:nvPr/>
        </p:nvPicPr>
        <p:blipFill>
          <a:blip r:embed="rId5">
            <a:alphaModFix/>
          </a:blip>
          <a:stretch>
            <a:fillRect/>
          </a:stretch>
        </p:blipFill>
        <p:spPr>
          <a:xfrm rot="5047037">
            <a:off x="4271469" y="4105954"/>
            <a:ext cx="142142" cy="256638"/>
          </a:xfrm>
          <a:prstGeom prst="rect">
            <a:avLst/>
          </a:prstGeom>
          <a:noFill/>
          <a:ln>
            <a:noFill/>
          </a:ln>
        </p:spPr>
      </p:pic>
      <p:pic>
        <p:nvPicPr>
          <p:cNvPr id="3369" name="Google Shape;3369;p229"/>
          <p:cNvPicPr preferRelativeResize="0"/>
          <p:nvPr/>
        </p:nvPicPr>
        <p:blipFill>
          <a:blip r:embed="rId5">
            <a:alphaModFix/>
          </a:blip>
          <a:stretch>
            <a:fillRect/>
          </a:stretch>
        </p:blipFill>
        <p:spPr>
          <a:xfrm rot="5047037">
            <a:off x="4585794" y="4105954"/>
            <a:ext cx="142142" cy="256638"/>
          </a:xfrm>
          <a:prstGeom prst="rect">
            <a:avLst/>
          </a:prstGeom>
          <a:noFill/>
          <a:ln>
            <a:noFill/>
          </a:ln>
        </p:spPr>
      </p:pic>
      <p:pic>
        <p:nvPicPr>
          <p:cNvPr id="3370" name="Google Shape;3370;p229"/>
          <p:cNvPicPr preferRelativeResize="0"/>
          <p:nvPr/>
        </p:nvPicPr>
        <p:blipFill>
          <a:blip r:embed="rId5">
            <a:alphaModFix/>
          </a:blip>
          <a:stretch>
            <a:fillRect/>
          </a:stretch>
        </p:blipFill>
        <p:spPr>
          <a:xfrm rot="5047037">
            <a:off x="4890594" y="4105954"/>
            <a:ext cx="142142" cy="256638"/>
          </a:xfrm>
          <a:prstGeom prst="rect">
            <a:avLst/>
          </a:prstGeom>
          <a:noFill/>
          <a:ln>
            <a:noFill/>
          </a:ln>
        </p:spPr>
      </p:pic>
      <p:pic>
        <p:nvPicPr>
          <p:cNvPr id="3371" name="Google Shape;3371;p229"/>
          <p:cNvPicPr preferRelativeResize="0"/>
          <p:nvPr/>
        </p:nvPicPr>
        <p:blipFill>
          <a:blip r:embed="rId5">
            <a:alphaModFix/>
          </a:blip>
          <a:stretch>
            <a:fillRect/>
          </a:stretch>
        </p:blipFill>
        <p:spPr>
          <a:xfrm rot="5047037">
            <a:off x="5195394" y="4105954"/>
            <a:ext cx="142142" cy="256638"/>
          </a:xfrm>
          <a:prstGeom prst="rect">
            <a:avLst/>
          </a:prstGeom>
          <a:noFill/>
          <a:ln>
            <a:noFill/>
          </a:ln>
        </p:spPr>
      </p:pic>
      <p:pic>
        <p:nvPicPr>
          <p:cNvPr id="3372" name="Google Shape;3372;p229"/>
          <p:cNvPicPr preferRelativeResize="0"/>
          <p:nvPr/>
        </p:nvPicPr>
        <p:blipFill>
          <a:blip r:embed="rId5">
            <a:alphaModFix/>
          </a:blip>
          <a:stretch>
            <a:fillRect/>
          </a:stretch>
        </p:blipFill>
        <p:spPr>
          <a:xfrm rot="5047037">
            <a:off x="5500194" y="4105954"/>
            <a:ext cx="142142" cy="256638"/>
          </a:xfrm>
          <a:prstGeom prst="rect">
            <a:avLst/>
          </a:prstGeom>
          <a:noFill/>
          <a:ln>
            <a:noFill/>
          </a:ln>
        </p:spPr>
      </p:pic>
      <p:pic>
        <p:nvPicPr>
          <p:cNvPr id="3373" name="Google Shape;3373;p229"/>
          <p:cNvPicPr preferRelativeResize="0"/>
          <p:nvPr/>
        </p:nvPicPr>
        <p:blipFill>
          <a:blip r:embed="rId5">
            <a:alphaModFix/>
          </a:blip>
          <a:stretch>
            <a:fillRect/>
          </a:stretch>
        </p:blipFill>
        <p:spPr>
          <a:xfrm rot="5047037">
            <a:off x="5843094" y="4105954"/>
            <a:ext cx="142142" cy="256638"/>
          </a:xfrm>
          <a:prstGeom prst="rect">
            <a:avLst/>
          </a:prstGeom>
          <a:noFill/>
          <a:ln>
            <a:noFill/>
          </a:ln>
        </p:spPr>
      </p:pic>
      <p:pic>
        <p:nvPicPr>
          <p:cNvPr id="3374" name="Google Shape;3374;p229"/>
          <p:cNvPicPr preferRelativeResize="0"/>
          <p:nvPr/>
        </p:nvPicPr>
        <p:blipFill>
          <a:blip r:embed="rId5">
            <a:alphaModFix/>
          </a:blip>
          <a:stretch>
            <a:fillRect/>
          </a:stretch>
        </p:blipFill>
        <p:spPr>
          <a:xfrm rot="5047037">
            <a:off x="6147894" y="4105954"/>
            <a:ext cx="142142" cy="256638"/>
          </a:xfrm>
          <a:prstGeom prst="rect">
            <a:avLst/>
          </a:prstGeom>
          <a:noFill/>
          <a:ln>
            <a:noFill/>
          </a:ln>
        </p:spPr>
      </p:pic>
      <p:pic>
        <p:nvPicPr>
          <p:cNvPr id="3375" name="Google Shape;3375;p229"/>
          <p:cNvPicPr preferRelativeResize="0"/>
          <p:nvPr/>
        </p:nvPicPr>
        <p:blipFill>
          <a:blip r:embed="rId5">
            <a:alphaModFix/>
          </a:blip>
          <a:stretch>
            <a:fillRect/>
          </a:stretch>
        </p:blipFill>
        <p:spPr>
          <a:xfrm rot="5047037">
            <a:off x="6405069" y="4115479"/>
            <a:ext cx="142142" cy="256638"/>
          </a:xfrm>
          <a:prstGeom prst="rect">
            <a:avLst/>
          </a:prstGeom>
          <a:noFill/>
          <a:ln>
            <a:noFill/>
          </a:ln>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Shape 3379"/>
        <p:cNvGrpSpPr/>
        <p:nvPr/>
      </p:nvGrpSpPr>
      <p:grpSpPr>
        <a:xfrm>
          <a:off x="0" y="0"/>
          <a:ext cx="0" cy="0"/>
          <a:chOff x="0" y="0"/>
          <a:chExt cx="0" cy="0"/>
        </a:xfrm>
      </p:grpSpPr>
      <p:pic>
        <p:nvPicPr>
          <p:cNvPr id="3380" name="Google Shape;3380;p230"/>
          <p:cNvPicPr preferRelativeResize="0"/>
          <p:nvPr/>
        </p:nvPicPr>
        <p:blipFill rotWithShape="1">
          <a:blip r:embed="rId3">
            <a:alphaModFix/>
          </a:blip>
          <a:srcRect l="73679" r="15739"/>
          <a:stretch/>
        </p:blipFill>
        <p:spPr>
          <a:xfrm>
            <a:off x="6445148" y="477200"/>
            <a:ext cx="925624" cy="4587276"/>
          </a:xfrm>
          <a:prstGeom prst="rect">
            <a:avLst/>
          </a:prstGeom>
          <a:noFill/>
          <a:ln>
            <a:noFill/>
          </a:ln>
        </p:spPr>
      </p:pic>
      <p:grpSp>
        <p:nvGrpSpPr>
          <p:cNvPr id="3381" name="Google Shape;3381;p230"/>
          <p:cNvGrpSpPr/>
          <p:nvPr/>
        </p:nvGrpSpPr>
        <p:grpSpPr>
          <a:xfrm>
            <a:off x="7237300" y="2497900"/>
            <a:ext cx="1661725" cy="1477500"/>
            <a:chOff x="7237300" y="2497900"/>
            <a:chExt cx="1661725" cy="1477500"/>
          </a:xfrm>
        </p:grpSpPr>
        <p:sp>
          <p:nvSpPr>
            <p:cNvPr id="3382" name="Google Shape;3382;p230"/>
            <p:cNvSpPr txBox="1"/>
            <p:nvPr/>
          </p:nvSpPr>
          <p:spPr>
            <a:xfrm>
              <a:off x="7326425" y="2497900"/>
              <a:ext cx="15726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serotonin transmission regulates other neurotransmitters in </a:t>
              </a:r>
              <a:r>
                <a:rPr lang="en">
                  <a:solidFill>
                    <a:schemeClr val="dk1"/>
                  </a:solidFill>
                  <a:highlight>
                    <a:srgbClr val="FFFF00"/>
                  </a:highlight>
                </a:rPr>
                <a:t>downstream circuits</a:t>
              </a:r>
              <a:endParaRPr>
                <a:highlight>
                  <a:srgbClr val="FFFF00"/>
                </a:highlight>
              </a:endParaRPr>
            </a:p>
          </p:txBody>
        </p:sp>
        <p:cxnSp>
          <p:nvCxnSpPr>
            <p:cNvPr id="3383" name="Google Shape;3383;p230"/>
            <p:cNvCxnSpPr/>
            <p:nvPr/>
          </p:nvCxnSpPr>
          <p:spPr>
            <a:xfrm>
              <a:off x="7237300" y="2571750"/>
              <a:ext cx="1525500" cy="0"/>
            </a:xfrm>
            <a:prstGeom prst="straightConnector1">
              <a:avLst/>
            </a:prstGeom>
            <a:noFill/>
            <a:ln w="9525" cap="flat" cmpd="sng">
              <a:solidFill>
                <a:schemeClr val="dk2"/>
              </a:solidFill>
              <a:prstDash val="solid"/>
              <a:round/>
              <a:headEnd type="none" w="med" len="med"/>
              <a:tailEnd type="triangle" w="med" len="med"/>
            </a:ln>
          </p:spPr>
        </p:cxnSp>
        <p:cxnSp>
          <p:nvCxnSpPr>
            <p:cNvPr id="3384" name="Google Shape;3384;p230"/>
            <p:cNvCxnSpPr/>
            <p:nvPr/>
          </p:nvCxnSpPr>
          <p:spPr>
            <a:xfrm>
              <a:off x="7237300" y="3934525"/>
              <a:ext cx="1525500" cy="0"/>
            </a:xfrm>
            <a:prstGeom prst="straightConnector1">
              <a:avLst/>
            </a:prstGeom>
            <a:noFill/>
            <a:ln w="9525" cap="flat" cmpd="sng">
              <a:solidFill>
                <a:schemeClr val="dk2"/>
              </a:solidFill>
              <a:prstDash val="solid"/>
              <a:round/>
              <a:headEnd type="none" w="med" len="med"/>
              <a:tailEnd type="triangle" w="med" len="med"/>
            </a:ln>
          </p:spPr>
        </p:cxnSp>
      </p:grpSp>
      <p:sp>
        <p:nvSpPr>
          <p:cNvPr id="3385" name="Google Shape;3385;p230"/>
          <p:cNvSpPr txBox="1"/>
          <p:nvPr/>
        </p:nvSpPr>
        <p:spPr>
          <a:xfrm>
            <a:off x="948300" y="808500"/>
            <a:ext cx="4528500"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t>Those were 5HT-</a:t>
            </a:r>
            <a:r>
              <a:rPr lang="en" sz="2100" b="1" u="sng"/>
              <a:t>1A</a:t>
            </a:r>
            <a:r>
              <a:rPr lang="en" sz="2100" b="1"/>
              <a:t> receptors...</a:t>
            </a:r>
            <a:endParaRPr sz="2100" b="1"/>
          </a:p>
          <a:p>
            <a:pPr marL="0" lvl="0" indent="0" algn="l" rtl="0">
              <a:spcBef>
                <a:spcPts val="0"/>
              </a:spcBef>
              <a:spcAft>
                <a:spcPts val="0"/>
              </a:spcAft>
              <a:buNone/>
            </a:pPr>
            <a:endParaRPr sz="2100" b="1"/>
          </a:p>
          <a:p>
            <a:pPr marL="0" lvl="0" indent="0" algn="l" rtl="0">
              <a:spcBef>
                <a:spcPts val="0"/>
              </a:spcBef>
              <a:spcAft>
                <a:spcPts val="0"/>
              </a:spcAft>
              <a:buNone/>
            </a:pPr>
            <a:r>
              <a:rPr lang="en" sz="2100" b="1"/>
              <a:t>now some examples with other serotonin receptor subtypes...</a:t>
            </a:r>
            <a:endParaRPr sz="2100" b="1"/>
          </a:p>
          <a:p>
            <a:pPr marL="0" lvl="0" indent="0" algn="l" rtl="0">
              <a:spcBef>
                <a:spcPts val="0"/>
              </a:spcBef>
              <a:spcAft>
                <a:spcPts val="0"/>
              </a:spcAft>
              <a:buNone/>
            </a:pPr>
            <a:endParaRPr sz="2100" b="1"/>
          </a:p>
          <a:p>
            <a:pPr marL="0" lvl="0" indent="0" algn="l" rtl="0">
              <a:spcBef>
                <a:spcPts val="0"/>
              </a:spcBef>
              <a:spcAft>
                <a:spcPts val="0"/>
              </a:spcAft>
              <a:buNone/>
            </a:pPr>
            <a:r>
              <a:rPr lang="en" sz="2100" b="1"/>
              <a:t>Don’t worry about the specifics. </a:t>
            </a:r>
            <a:endParaRPr sz="2100" b="1"/>
          </a:p>
        </p:txBody>
      </p:sp>
      <p:pic>
        <p:nvPicPr>
          <p:cNvPr id="3386" name="Google Shape;3386;p230"/>
          <p:cNvPicPr preferRelativeResize="0"/>
          <p:nvPr/>
        </p:nvPicPr>
        <p:blipFill rotWithShape="1">
          <a:blip r:embed="rId4">
            <a:alphaModFix/>
          </a:blip>
          <a:srcRect r="10370" b="28057"/>
          <a:stretch/>
        </p:blipFill>
        <p:spPr>
          <a:xfrm flipH="1">
            <a:off x="0" y="3800650"/>
            <a:ext cx="1385300" cy="848200"/>
          </a:xfrm>
          <a:prstGeom prst="rect">
            <a:avLst/>
          </a:prstGeom>
          <a:noFill/>
          <a:ln>
            <a:noFill/>
          </a:ln>
        </p:spPr>
      </p:pic>
      <p:pic>
        <p:nvPicPr>
          <p:cNvPr id="3387" name="Google Shape;3387;p230"/>
          <p:cNvPicPr preferRelativeResize="0"/>
          <p:nvPr/>
        </p:nvPicPr>
        <p:blipFill>
          <a:blip r:embed="rId5">
            <a:alphaModFix/>
          </a:blip>
          <a:stretch>
            <a:fillRect/>
          </a:stretch>
        </p:blipFill>
        <p:spPr>
          <a:xfrm rot="5047037">
            <a:off x="1509219" y="4105954"/>
            <a:ext cx="142142" cy="256638"/>
          </a:xfrm>
          <a:prstGeom prst="rect">
            <a:avLst/>
          </a:prstGeom>
          <a:noFill/>
          <a:ln>
            <a:noFill/>
          </a:ln>
        </p:spPr>
      </p:pic>
      <p:pic>
        <p:nvPicPr>
          <p:cNvPr id="3388" name="Google Shape;3388;p230"/>
          <p:cNvPicPr preferRelativeResize="0"/>
          <p:nvPr/>
        </p:nvPicPr>
        <p:blipFill>
          <a:blip r:embed="rId5">
            <a:alphaModFix/>
          </a:blip>
          <a:stretch>
            <a:fillRect/>
          </a:stretch>
        </p:blipFill>
        <p:spPr>
          <a:xfrm rot="5047037">
            <a:off x="1814019" y="4105954"/>
            <a:ext cx="142142" cy="256638"/>
          </a:xfrm>
          <a:prstGeom prst="rect">
            <a:avLst/>
          </a:prstGeom>
          <a:noFill/>
          <a:ln>
            <a:noFill/>
          </a:ln>
        </p:spPr>
      </p:pic>
      <p:pic>
        <p:nvPicPr>
          <p:cNvPr id="3389" name="Google Shape;3389;p230"/>
          <p:cNvPicPr preferRelativeResize="0"/>
          <p:nvPr/>
        </p:nvPicPr>
        <p:blipFill>
          <a:blip r:embed="rId5">
            <a:alphaModFix/>
          </a:blip>
          <a:stretch>
            <a:fillRect/>
          </a:stretch>
        </p:blipFill>
        <p:spPr>
          <a:xfrm rot="5047037">
            <a:off x="2118819" y="4105954"/>
            <a:ext cx="142142" cy="256638"/>
          </a:xfrm>
          <a:prstGeom prst="rect">
            <a:avLst/>
          </a:prstGeom>
          <a:noFill/>
          <a:ln>
            <a:noFill/>
          </a:ln>
        </p:spPr>
      </p:pic>
      <p:pic>
        <p:nvPicPr>
          <p:cNvPr id="3390" name="Google Shape;3390;p230"/>
          <p:cNvPicPr preferRelativeResize="0"/>
          <p:nvPr/>
        </p:nvPicPr>
        <p:blipFill>
          <a:blip r:embed="rId5">
            <a:alphaModFix/>
          </a:blip>
          <a:stretch>
            <a:fillRect/>
          </a:stretch>
        </p:blipFill>
        <p:spPr>
          <a:xfrm rot="5047037">
            <a:off x="2423619" y="4105954"/>
            <a:ext cx="142142" cy="256638"/>
          </a:xfrm>
          <a:prstGeom prst="rect">
            <a:avLst/>
          </a:prstGeom>
          <a:noFill/>
          <a:ln>
            <a:noFill/>
          </a:ln>
        </p:spPr>
      </p:pic>
      <p:pic>
        <p:nvPicPr>
          <p:cNvPr id="3391" name="Google Shape;3391;p230"/>
          <p:cNvPicPr preferRelativeResize="0"/>
          <p:nvPr/>
        </p:nvPicPr>
        <p:blipFill>
          <a:blip r:embed="rId5">
            <a:alphaModFix/>
          </a:blip>
          <a:stretch>
            <a:fillRect/>
          </a:stretch>
        </p:blipFill>
        <p:spPr>
          <a:xfrm rot="5047037">
            <a:off x="2728419" y="4105954"/>
            <a:ext cx="142142" cy="256638"/>
          </a:xfrm>
          <a:prstGeom prst="rect">
            <a:avLst/>
          </a:prstGeom>
          <a:noFill/>
          <a:ln>
            <a:noFill/>
          </a:ln>
        </p:spPr>
      </p:pic>
      <p:pic>
        <p:nvPicPr>
          <p:cNvPr id="3392" name="Google Shape;3392;p230"/>
          <p:cNvPicPr preferRelativeResize="0"/>
          <p:nvPr/>
        </p:nvPicPr>
        <p:blipFill>
          <a:blip r:embed="rId5">
            <a:alphaModFix/>
          </a:blip>
          <a:stretch>
            <a:fillRect/>
          </a:stretch>
        </p:blipFill>
        <p:spPr>
          <a:xfrm rot="5047037">
            <a:off x="3052269" y="4105954"/>
            <a:ext cx="142142" cy="256638"/>
          </a:xfrm>
          <a:prstGeom prst="rect">
            <a:avLst/>
          </a:prstGeom>
          <a:noFill/>
          <a:ln>
            <a:noFill/>
          </a:ln>
        </p:spPr>
      </p:pic>
      <p:pic>
        <p:nvPicPr>
          <p:cNvPr id="3393" name="Google Shape;3393;p230"/>
          <p:cNvPicPr preferRelativeResize="0"/>
          <p:nvPr/>
        </p:nvPicPr>
        <p:blipFill>
          <a:blip r:embed="rId5">
            <a:alphaModFix/>
          </a:blip>
          <a:stretch>
            <a:fillRect/>
          </a:stretch>
        </p:blipFill>
        <p:spPr>
          <a:xfrm rot="5047037">
            <a:off x="3357069" y="4105954"/>
            <a:ext cx="142142" cy="256638"/>
          </a:xfrm>
          <a:prstGeom prst="rect">
            <a:avLst/>
          </a:prstGeom>
          <a:noFill/>
          <a:ln>
            <a:noFill/>
          </a:ln>
        </p:spPr>
      </p:pic>
      <p:pic>
        <p:nvPicPr>
          <p:cNvPr id="3394" name="Google Shape;3394;p230"/>
          <p:cNvPicPr preferRelativeResize="0"/>
          <p:nvPr/>
        </p:nvPicPr>
        <p:blipFill>
          <a:blip r:embed="rId5">
            <a:alphaModFix/>
          </a:blip>
          <a:stretch>
            <a:fillRect/>
          </a:stretch>
        </p:blipFill>
        <p:spPr>
          <a:xfrm rot="5047037">
            <a:off x="3661869" y="4105954"/>
            <a:ext cx="142142" cy="256638"/>
          </a:xfrm>
          <a:prstGeom prst="rect">
            <a:avLst/>
          </a:prstGeom>
          <a:noFill/>
          <a:ln>
            <a:noFill/>
          </a:ln>
        </p:spPr>
      </p:pic>
      <p:pic>
        <p:nvPicPr>
          <p:cNvPr id="3395" name="Google Shape;3395;p230"/>
          <p:cNvPicPr preferRelativeResize="0"/>
          <p:nvPr/>
        </p:nvPicPr>
        <p:blipFill>
          <a:blip r:embed="rId5">
            <a:alphaModFix/>
          </a:blip>
          <a:stretch>
            <a:fillRect/>
          </a:stretch>
        </p:blipFill>
        <p:spPr>
          <a:xfrm rot="5047037">
            <a:off x="3966669" y="4105954"/>
            <a:ext cx="142142" cy="256638"/>
          </a:xfrm>
          <a:prstGeom prst="rect">
            <a:avLst/>
          </a:prstGeom>
          <a:noFill/>
          <a:ln>
            <a:noFill/>
          </a:ln>
        </p:spPr>
      </p:pic>
      <p:pic>
        <p:nvPicPr>
          <p:cNvPr id="3396" name="Google Shape;3396;p230"/>
          <p:cNvPicPr preferRelativeResize="0"/>
          <p:nvPr/>
        </p:nvPicPr>
        <p:blipFill>
          <a:blip r:embed="rId5">
            <a:alphaModFix/>
          </a:blip>
          <a:stretch>
            <a:fillRect/>
          </a:stretch>
        </p:blipFill>
        <p:spPr>
          <a:xfrm rot="5047037">
            <a:off x="4271469" y="4105954"/>
            <a:ext cx="142142" cy="256638"/>
          </a:xfrm>
          <a:prstGeom prst="rect">
            <a:avLst/>
          </a:prstGeom>
          <a:noFill/>
          <a:ln>
            <a:noFill/>
          </a:ln>
        </p:spPr>
      </p:pic>
      <p:pic>
        <p:nvPicPr>
          <p:cNvPr id="3397" name="Google Shape;3397;p230"/>
          <p:cNvPicPr preferRelativeResize="0"/>
          <p:nvPr/>
        </p:nvPicPr>
        <p:blipFill>
          <a:blip r:embed="rId5">
            <a:alphaModFix/>
          </a:blip>
          <a:stretch>
            <a:fillRect/>
          </a:stretch>
        </p:blipFill>
        <p:spPr>
          <a:xfrm rot="5047037">
            <a:off x="4585794" y="4105954"/>
            <a:ext cx="142142" cy="256638"/>
          </a:xfrm>
          <a:prstGeom prst="rect">
            <a:avLst/>
          </a:prstGeom>
          <a:noFill/>
          <a:ln>
            <a:noFill/>
          </a:ln>
        </p:spPr>
      </p:pic>
      <p:pic>
        <p:nvPicPr>
          <p:cNvPr id="3398" name="Google Shape;3398;p230"/>
          <p:cNvPicPr preferRelativeResize="0"/>
          <p:nvPr/>
        </p:nvPicPr>
        <p:blipFill>
          <a:blip r:embed="rId5">
            <a:alphaModFix/>
          </a:blip>
          <a:stretch>
            <a:fillRect/>
          </a:stretch>
        </p:blipFill>
        <p:spPr>
          <a:xfrm rot="5047037">
            <a:off x="4890594" y="4105954"/>
            <a:ext cx="142142" cy="256638"/>
          </a:xfrm>
          <a:prstGeom prst="rect">
            <a:avLst/>
          </a:prstGeom>
          <a:noFill/>
          <a:ln>
            <a:noFill/>
          </a:ln>
        </p:spPr>
      </p:pic>
      <p:pic>
        <p:nvPicPr>
          <p:cNvPr id="3399" name="Google Shape;3399;p230"/>
          <p:cNvPicPr preferRelativeResize="0"/>
          <p:nvPr/>
        </p:nvPicPr>
        <p:blipFill>
          <a:blip r:embed="rId5">
            <a:alphaModFix/>
          </a:blip>
          <a:stretch>
            <a:fillRect/>
          </a:stretch>
        </p:blipFill>
        <p:spPr>
          <a:xfrm rot="5047037">
            <a:off x="5195394" y="4105954"/>
            <a:ext cx="142142" cy="256638"/>
          </a:xfrm>
          <a:prstGeom prst="rect">
            <a:avLst/>
          </a:prstGeom>
          <a:noFill/>
          <a:ln>
            <a:noFill/>
          </a:ln>
        </p:spPr>
      </p:pic>
      <p:pic>
        <p:nvPicPr>
          <p:cNvPr id="3400" name="Google Shape;3400;p230"/>
          <p:cNvPicPr preferRelativeResize="0"/>
          <p:nvPr/>
        </p:nvPicPr>
        <p:blipFill>
          <a:blip r:embed="rId5">
            <a:alphaModFix/>
          </a:blip>
          <a:stretch>
            <a:fillRect/>
          </a:stretch>
        </p:blipFill>
        <p:spPr>
          <a:xfrm rot="5047037">
            <a:off x="5500194" y="4105954"/>
            <a:ext cx="142142" cy="256638"/>
          </a:xfrm>
          <a:prstGeom prst="rect">
            <a:avLst/>
          </a:prstGeom>
          <a:noFill/>
          <a:ln>
            <a:noFill/>
          </a:ln>
        </p:spPr>
      </p:pic>
      <p:pic>
        <p:nvPicPr>
          <p:cNvPr id="3401" name="Google Shape;3401;p230"/>
          <p:cNvPicPr preferRelativeResize="0"/>
          <p:nvPr/>
        </p:nvPicPr>
        <p:blipFill>
          <a:blip r:embed="rId5">
            <a:alphaModFix/>
          </a:blip>
          <a:stretch>
            <a:fillRect/>
          </a:stretch>
        </p:blipFill>
        <p:spPr>
          <a:xfrm rot="5047037">
            <a:off x="5843094" y="4105954"/>
            <a:ext cx="142142" cy="256638"/>
          </a:xfrm>
          <a:prstGeom prst="rect">
            <a:avLst/>
          </a:prstGeom>
          <a:noFill/>
          <a:ln>
            <a:noFill/>
          </a:ln>
        </p:spPr>
      </p:pic>
      <p:pic>
        <p:nvPicPr>
          <p:cNvPr id="3402" name="Google Shape;3402;p230"/>
          <p:cNvPicPr preferRelativeResize="0"/>
          <p:nvPr/>
        </p:nvPicPr>
        <p:blipFill>
          <a:blip r:embed="rId5">
            <a:alphaModFix/>
          </a:blip>
          <a:stretch>
            <a:fillRect/>
          </a:stretch>
        </p:blipFill>
        <p:spPr>
          <a:xfrm rot="5047037">
            <a:off x="6147894" y="4105954"/>
            <a:ext cx="142142" cy="256638"/>
          </a:xfrm>
          <a:prstGeom prst="rect">
            <a:avLst/>
          </a:prstGeom>
          <a:noFill/>
          <a:ln>
            <a:noFill/>
          </a:ln>
        </p:spPr>
      </p:pic>
      <p:pic>
        <p:nvPicPr>
          <p:cNvPr id="3403" name="Google Shape;3403;p230"/>
          <p:cNvPicPr preferRelativeResize="0"/>
          <p:nvPr/>
        </p:nvPicPr>
        <p:blipFill>
          <a:blip r:embed="rId5">
            <a:alphaModFix/>
          </a:blip>
          <a:stretch>
            <a:fillRect/>
          </a:stretch>
        </p:blipFill>
        <p:spPr>
          <a:xfrm rot="5047037">
            <a:off x="6405069" y="4115479"/>
            <a:ext cx="142142" cy="25663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3"/>
          <p:cNvSpPr txBox="1"/>
          <p:nvPr/>
        </p:nvSpPr>
        <p:spPr>
          <a:xfrm>
            <a:off x="193175" y="93025"/>
            <a:ext cx="83460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3rd messenger activates 4th messengers</a:t>
            </a:r>
            <a:endParaRPr sz="1900" b="1"/>
          </a:p>
          <a:p>
            <a:pPr marL="0" lvl="0" indent="0" algn="l" rtl="0">
              <a:spcBef>
                <a:spcPts val="0"/>
              </a:spcBef>
              <a:spcAft>
                <a:spcPts val="0"/>
              </a:spcAft>
              <a:buNone/>
            </a:pPr>
            <a:endParaRPr sz="1900" b="1"/>
          </a:p>
        </p:txBody>
      </p:sp>
      <p:grpSp>
        <p:nvGrpSpPr>
          <p:cNvPr id="293" name="Google Shape;293;p33"/>
          <p:cNvGrpSpPr/>
          <p:nvPr/>
        </p:nvGrpSpPr>
        <p:grpSpPr>
          <a:xfrm>
            <a:off x="926622" y="602454"/>
            <a:ext cx="5468548" cy="4353802"/>
            <a:chOff x="926622" y="602454"/>
            <a:chExt cx="5468548" cy="4353802"/>
          </a:xfrm>
        </p:grpSpPr>
        <p:grpSp>
          <p:nvGrpSpPr>
            <p:cNvPr id="294" name="Google Shape;294;p33"/>
            <p:cNvGrpSpPr/>
            <p:nvPr/>
          </p:nvGrpSpPr>
          <p:grpSpPr>
            <a:xfrm>
              <a:off x="926622" y="602454"/>
              <a:ext cx="5298316" cy="4353802"/>
              <a:chOff x="615375" y="1196250"/>
              <a:chExt cx="3956625" cy="3251290"/>
            </a:xfrm>
          </p:grpSpPr>
          <p:pic>
            <p:nvPicPr>
              <p:cNvPr id="295" name="Google Shape;295;p33"/>
              <p:cNvPicPr preferRelativeResize="0"/>
              <p:nvPr/>
            </p:nvPicPr>
            <p:blipFill>
              <a:blip r:embed="rId3">
                <a:alphaModFix/>
              </a:blip>
              <a:stretch>
                <a:fillRect/>
              </a:stretch>
            </p:blipFill>
            <p:spPr>
              <a:xfrm>
                <a:off x="979225" y="1196250"/>
                <a:ext cx="3592775" cy="1991825"/>
              </a:xfrm>
              <a:prstGeom prst="rect">
                <a:avLst/>
              </a:prstGeom>
              <a:noFill/>
              <a:ln>
                <a:noFill/>
              </a:ln>
            </p:spPr>
          </p:pic>
          <p:pic>
            <p:nvPicPr>
              <p:cNvPr id="296" name="Google Shape;296;p33"/>
              <p:cNvPicPr preferRelativeResize="0"/>
              <p:nvPr/>
            </p:nvPicPr>
            <p:blipFill>
              <a:blip r:embed="rId4">
                <a:alphaModFix/>
              </a:blip>
              <a:stretch>
                <a:fillRect/>
              </a:stretch>
            </p:blipFill>
            <p:spPr>
              <a:xfrm>
                <a:off x="615375" y="1244975"/>
                <a:ext cx="1043375" cy="371800"/>
              </a:xfrm>
              <a:prstGeom prst="rect">
                <a:avLst/>
              </a:prstGeom>
              <a:noFill/>
              <a:ln>
                <a:noFill/>
              </a:ln>
            </p:spPr>
          </p:pic>
          <p:pic>
            <p:nvPicPr>
              <p:cNvPr id="297" name="Google Shape;297;p33"/>
              <p:cNvPicPr preferRelativeResize="0"/>
              <p:nvPr/>
            </p:nvPicPr>
            <p:blipFill>
              <a:blip r:embed="rId5">
                <a:alphaModFix/>
              </a:blip>
              <a:stretch>
                <a:fillRect/>
              </a:stretch>
            </p:blipFill>
            <p:spPr>
              <a:xfrm>
                <a:off x="2515250" y="3033690"/>
                <a:ext cx="1882900" cy="1413850"/>
              </a:xfrm>
              <a:prstGeom prst="rect">
                <a:avLst/>
              </a:prstGeom>
              <a:noFill/>
              <a:ln>
                <a:noFill/>
              </a:ln>
            </p:spPr>
          </p:pic>
        </p:grpSp>
        <p:pic>
          <p:nvPicPr>
            <p:cNvPr id="298" name="Google Shape;298;p33"/>
            <p:cNvPicPr preferRelativeResize="0"/>
            <p:nvPr/>
          </p:nvPicPr>
          <p:blipFill>
            <a:blip r:embed="rId6">
              <a:alphaModFix/>
            </a:blip>
            <a:stretch>
              <a:fillRect/>
            </a:stretch>
          </p:blipFill>
          <p:spPr>
            <a:xfrm>
              <a:off x="4808120" y="2329945"/>
              <a:ext cx="1587050" cy="1085550"/>
            </a:xfrm>
            <a:prstGeom prst="rect">
              <a:avLst/>
            </a:prstGeom>
            <a:noFill/>
            <a:ln>
              <a:noFill/>
            </a:ln>
          </p:spPr>
        </p:pic>
      </p:grpSp>
      <p:sp>
        <p:nvSpPr>
          <p:cNvPr id="299" name="Google Shape;299;p33"/>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
        <p:nvSpPr>
          <p:cNvPr id="300" name="Google Shape;300;p33"/>
          <p:cNvSpPr/>
          <p:nvPr/>
        </p:nvSpPr>
        <p:spPr>
          <a:xfrm rot="3168979">
            <a:off x="2175106" y="1273238"/>
            <a:ext cx="920294" cy="708731"/>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Shape 3407"/>
        <p:cNvGrpSpPr/>
        <p:nvPr/>
      </p:nvGrpSpPr>
      <p:grpSpPr>
        <a:xfrm>
          <a:off x="0" y="0"/>
          <a:ext cx="0" cy="0"/>
          <a:chOff x="0" y="0"/>
          <a:chExt cx="0" cy="0"/>
        </a:xfrm>
      </p:grpSpPr>
      <p:pic>
        <p:nvPicPr>
          <p:cNvPr id="3408" name="Google Shape;3408;p231"/>
          <p:cNvPicPr preferRelativeResize="0"/>
          <p:nvPr/>
        </p:nvPicPr>
        <p:blipFill rotWithShape="1">
          <a:blip r:embed="rId3">
            <a:alphaModFix/>
          </a:blip>
          <a:srcRect l="73679" r="15739"/>
          <a:stretch/>
        </p:blipFill>
        <p:spPr>
          <a:xfrm>
            <a:off x="6445148" y="477200"/>
            <a:ext cx="925624" cy="4587276"/>
          </a:xfrm>
          <a:prstGeom prst="rect">
            <a:avLst/>
          </a:prstGeom>
          <a:noFill/>
          <a:ln>
            <a:noFill/>
          </a:ln>
        </p:spPr>
      </p:pic>
      <p:grpSp>
        <p:nvGrpSpPr>
          <p:cNvPr id="3409" name="Google Shape;3409;p231"/>
          <p:cNvGrpSpPr/>
          <p:nvPr/>
        </p:nvGrpSpPr>
        <p:grpSpPr>
          <a:xfrm>
            <a:off x="7237300" y="2497900"/>
            <a:ext cx="1661725" cy="1477500"/>
            <a:chOff x="7237300" y="2497900"/>
            <a:chExt cx="1661725" cy="1477500"/>
          </a:xfrm>
        </p:grpSpPr>
        <p:sp>
          <p:nvSpPr>
            <p:cNvPr id="3410" name="Google Shape;3410;p231"/>
            <p:cNvSpPr txBox="1"/>
            <p:nvPr/>
          </p:nvSpPr>
          <p:spPr>
            <a:xfrm>
              <a:off x="7326425" y="2497900"/>
              <a:ext cx="15726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serotonin transmission regulates other neurotransmitters in </a:t>
              </a:r>
              <a:r>
                <a:rPr lang="en">
                  <a:solidFill>
                    <a:schemeClr val="dk1"/>
                  </a:solidFill>
                  <a:highlight>
                    <a:srgbClr val="FFFF00"/>
                  </a:highlight>
                </a:rPr>
                <a:t>downstream circuits</a:t>
              </a:r>
              <a:endParaRPr>
                <a:highlight>
                  <a:srgbClr val="FFFF00"/>
                </a:highlight>
              </a:endParaRPr>
            </a:p>
          </p:txBody>
        </p:sp>
        <p:cxnSp>
          <p:nvCxnSpPr>
            <p:cNvPr id="3411" name="Google Shape;3411;p231"/>
            <p:cNvCxnSpPr/>
            <p:nvPr/>
          </p:nvCxnSpPr>
          <p:spPr>
            <a:xfrm>
              <a:off x="7237300" y="2571750"/>
              <a:ext cx="1525500" cy="0"/>
            </a:xfrm>
            <a:prstGeom prst="straightConnector1">
              <a:avLst/>
            </a:prstGeom>
            <a:noFill/>
            <a:ln w="9525" cap="flat" cmpd="sng">
              <a:solidFill>
                <a:schemeClr val="dk2"/>
              </a:solidFill>
              <a:prstDash val="solid"/>
              <a:round/>
              <a:headEnd type="none" w="med" len="med"/>
              <a:tailEnd type="triangle" w="med" len="med"/>
            </a:ln>
          </p:spPr>
        </p:cxnSp>
        <p:cxnSp>
          <p:nvCxnSpPr>
            <p:cNvPr id="3412" name="Google Shape;3412;p231"/>
            <p:cNvCxnSpPr/>
            <p:nvPr/>
          </p:nvCxnSpPr>
          <p:spPr>
            <a:xfrm>
              <a:off x="7237300" y="3934525"/>
              <a:ext cx="1525500" cy="0"/>
            </a:xfrm>
            <a:prstGeom prst="straightConnector1">
              <a:avLst/>
            </a:prstGeom>
            <a:noFill/>
            <a:ln w="9525" cap="flat" cmpd="sng">
              <a:solidFill>
                <a:schemeClr val="dk2"/>
              </a:solidFill>
              <a:prstDash val="solid"/>
              <a:round/>
              <a:headEnd type="none" w="med" len="med"/>
              <a:tailEnd type="triangle" w="med" len="med"/>
            </a:ln>
          </p:spPr>
        </p:cxnSp>
      </p:grpSp>
      <p:sp>
        <p:nvSpPr>
          <p:cNvPr id="3413" name="Google Shape;3413;p231"/>
          <p:cNvSpPr txBox="1"/>
          <p:nvPr/>
        </p:nvSpPr>
        <p:spPr>
          <a:xfrm>
            <a:off x="948300" y="808500"/>
            <a:ext cx="45285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t>Here’s 5HT-</a:t>
            </a:r>
            <a:r>
              <a:rPr lang="en" sz="2100" b="1" u="sng"/>
              <a:t>1B</a:t>
            </a:r>
            <a:endParaRPr sz="2100" b="1"/>
          </a:p>
        </p:txBody>
      </p:sp>
      <p:sp>
        <p:nvSpPr>
          <p:cNvPr id="3414" name="Google Shape;3414;p231"/>
          <p:cNvSpPr/>
          <p:nvPr/>
        </p:nvSpPr>
        <p:spPr>
          <a:xfrm>
            <a:off x="6508600" y="3906375"/>
            <a:ext cx="605100" cy="265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Shape 3418"/>
        <p:cNvGrpSpPr/>
        <p:nvPr/>
      </p:nvGrpSpPr>
      <p:grpSpPr>
        <a:xfrm>
          <a:off x="0" y="0"/>
          <a:ext cx="0" cy="0"/>
          <a:chOff x="0" y="0"/>
          <a:chExt cx="0" cy="0"/>
        </a:xfrm>
      </p:grpSpPr>
      <p:pic>
        <p:nvPicPr>
          <p:cNvPr id="3419" name="Google Shape;3419;p232"/>
          <p:cNvPicPr preferRelativeResize="0"/>
          <p:nvPr/>
        </p:nvPicPr>
        <p:blipFill rotWithShape="1">
          <a:blip r:embed="rId3">
            <a:alphaModFix/>
          </a:blip>
          <a:srcRect l="73679" r="15739"/>
          <a:stretch/>
        </p:blipFill>
        <p:spPr>
          <a:xfrm>
            <a:off x="6445148" y="477200"/>
            <a:ext cx="925624" cy="4587276"/>
          </a:xfrm>
          <a:prstGeom prst="rect">
            <a:avLst/>
          </a:prstGeom>
          <a:noFill/>
          <a:ln>
            <a:noFill/>
          </a:ln>
        </p:spPr>
      </p:pic>
      <p:grpSp>
        <p:nvGrpSpPr>
          <p:cNvPr id="3420" name="Google Shape;3420;p232"/>
          <p:cNvGrpSpPr/>
          <p:nvPr/>
        </p:nvGrpSpPr>
        <p:grpSpPr>
          <a:xfrm>
            <a:off x="7237300" y="2497900"/>
            <a:ext cx="1661725" cy="1477500"/>
            <a:chOff x="7237300" y="2497900"/>
            <a:chExt cx="1661725" cy="1477500"/>
          </a:xfrm>
        </p:grpSpPr>
        <p:sp>
          <p:nvSpPr>
            <p:cNvPr id="3421" name="Google Shape;3421;p232"/>
            <p:cNvSpPr txBox="1"/>
            <p:nvPr/>
          </p:nvSpPr>
          <p:spPr>
            <a:xfrm>
              <a:off x="7326425" y="2497900"/>
              <a:ext cx="15726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serotonin transmission regulates other neurotransmitters in </a:t>
              </a:r>
              <a:r>
                <a:rPr lang="en">
                  <a:solidFill>
                    <a:schemeClr val="dk1"/>
                  </a:solidFill>
                  <a:highlight>
                    <a:srgbClr val="FFFF00"/>
                  </a:highlight>
                </a:rPr>
                <a:t>downstream circuits</a:t>
              </a:r>
              <a:endParaRPr>
                <a:highlight>
                  <a:srgbClr val="FFFF00"/>
                </a:highlight>
              </a:endParaRPr>
            </a:p>
          </p:txBody>
        </p:sp>
        <p:cxnSp>
          <p:nvCxnSpPr>
            <p:cNvPr id="3422" name="Google Shape;3422;p232"/>
            <p:cNvCxnSpPr/>
            <p:nvPr/>
          </p:nvCxnSpPr>
          <p:spPr>
            <a:xfrm>
              <a:off x="7237300" y="2571750"/>
              <a:ext cx="1525500" cy="0"/>
            </a:xfrm>
            <a:prstGeom prst="straightConnector1">
              <a:avLst/>
            </a:prstGeom>
            <a:noFill/>
            <a:ln w="9525" cap="flat" cmpd="sng">
              <a:solidFill>
                <a:schemeClr val="dk2"/>
              </a:solidFill>
              <a:prstDash val="solid"/>
              <a:round/>
              <a:headEnd type="none" w="med" len="med"/>
              <a:tailEnd type="triangle" w="med" len="med"/>
            </a:ln>
          </p:spPr>
        </p:cxnSp>
        <p:cxnSp>
          <p:nvCxnSpPr>
            <p:cNvPr id="3423" name="Google Shape;3423;p232"/>
            <p:cNvCxnSpPr/>
            <p:nvPr/>
          </p:nvCxnSpPr>
          <p:spPr>
            <a:xfrm>
              <a:off x="7237300" y="3934525"/>
              <a:ext cx="1525500" cy="0"/>
            </a:xfrm>
            <a:prstGeom prst="straightConnector1">
              <a:avLst/>
            </a:prstGeom>
            <a:noFill/>
            <a:ln w="9525" cap="flat" cmpd="sng">
              <a:solidFill>
                <a:schemeClr val="dk2"/>
              </a:solidFill>
              <a:prstDash val="solid"/>
              <a:round/>
              <a:headEnd type="none" w="med" len="med"/>
              <a:tailEnd type="triangle" w="med" len="med"/>
            </a:ln>
          </p:spPr>
        </p:cxnSp>
      </p:grpSp>
      <p:sp>
        <p:nvSpPr>
          <p:cNvPr id="3424" name="Google Shape;3424;p232"/>
          <p:cNvSpPr txBox="1"/>
          <p:nvPr/>
        </p:nvSpPr>
        <p:spPr>
          <a:xfrm>
            <a:off x="948300" y="808500"/>
            <a:ext cx="45285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t>Here’s 5HT-</a:t>
            </a:r>
            <a:r>
              <a:rPr lang="en" sz="2100" b="1" u="sng"/>
              <a:t>1B</a:t>
            </a:r>
            <a:endParaRPr sz="2100" b="1"/>
          </a:p>
        </p:txBody>
      </p:sp>
      <p:pic>
        <p:nvPicPr>
          <p:cNvPr id="3425" name="Google Shape;3425;p232"/>
          <p:cNvPicPr preferRelativeResize="0"/>
          <p:nvPr/>
        </p:nvPicPr>
        <p:blipFill rotWithShape="1">
          <a:blip r:embed="rId4">
            <a:alphaModFix/>
          </a:blip>
          <a:srcRect r="10370" b="28057"/>
          <a:stretch/>
        </p:blipFill>
        <p:spPr>
          <a:xfrm flipH="1">
            <a:off x="0" y="3553000"/>
            <a:ext cx="1385300" cy="848200"/>
          </a:xfrm>
          <a:prstGeom prst="rect">
            <a:avLst/>
          </a:prstGeom>
          <a:noFill/>
          <a:ln>
            <a:noFill/>
          </a:ln>
        </p:spPr>
      </p:pic>
      <p:pic>
        <p:nvPicPr>
          <p:cNvPr id="3426" name="Google Shape;3426;p232"/>
          <p:cNvPicPr preferRelativeResize="0"/>
          <p:nvPr/>
        </p:nvPicPr>
        <p:blipFill>
          <a:blip r:embed="rId5">
            <a:alphaModFix/>
          </a:blip>
          <a:stretch>
            <a:fillRect/>
          </a:stretch>
        </p:blipFill>
        <p:spPr>
          <a:xfrm rot="5047037">
            <a:off x="1509219" y="3886879"/>
            <a:ext cx="142142" cy="256638"/>
          </a:xfrm>
          <a:prstGeom prst="rect">
            <a:avLst/>
          </a:prstGeom>
          <a:noFill/>
          <a:ln>
            <a:noFill/>
          </a:ln>
        </p:spPr>
      </p:pic>
      <p:pic>
        <p:nvPicPr>
          <p:cNvPr id="3427" name="Google Shape;3427;p232"/>
          <p:cNvPicPr preferRelativeResize="0"/>
          <p:nvPr/>
        </p:nvPicPr>
        <p:blipFill>
          <a:blip r:embed="rId5">
            <a:alphaModFix/>
          </a:blip>
          <a:stretch>
            <a:fillRect/>
          </a:stretch>
        </p:blipFill>
        <p:spPr>
          <a:xfrm rot="5047037">
            <a:off x="1814019" y="3886879"/>
            <a:ext cx="142142" cy="256638"/>
          </a:xfrm>
          <a:prstGeom prst="rect">
            <a:avLst/>
          </a:prstGeom>
          <a:noFill/>
          <a:ln>
            <a:noFill/>
          </a:ln>
        </p:spPr>
      </p:pic>
      <p:sp>
        <p:nvSpPr>
          <p:cNvPr id="3428" name="Google Shape;3428;p232"/>
          <p:cNvSpPr/>
          <p:nvPr/>
        </p:nvSpPr>
        <p:spPr>
          <a:xfrm>
            <a:off x="6508600" y="3906375"/>
            <a:ext cx="605100" cy="265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Shape 3432"/>
        <p:cNvGrpSpPr/>
        <p:nvPr/>
      </p:nvGrpSpPr>
      <p:grpSpPr>
        <a:xfrm>
          <a:off x="0" y="0"/>
          <a:ext cx="0" cy="0"/>
          <a:chOff x="0" y="0"/>
          <a:chExt cx="0" cy="0"/>
        </a:xfrm>
      </p:grpSpPr>
      <p:pic>
        <p:nvPicPr>
          <p:cNvPr id="3433" name="Google Shape;3433;p233"/>
          <p:cNvPicPr preferRelativeResize="0"/>
          <p:nvPr/>
        </p:nvPicPr>
        <p:blipFill rotWithShape="1">
          <a:blip r:embed="rId3">
            <a:alphaModFix/>
          </a:blip>
          <a:srcRect l="73679" r="15739"/>
          <a:stretch/>
        </p:blipFill>
        <p:spPr>
          <a:xfrm>
            <a:off x="6445148" y="477200"/>
            <a:ext cx="925624" cy="4587276"/>
          </a:xfrm>
          <a:prstGeom prst="rect">
            <a:avLst/>
          </a:prstGeom>
          <a:noFill/>
          <a:ln>
            <a:noFill/>
          </a:ln>
        </p:spPr>
      </p:pic>
      <p:grpSp>
        <p:nvGrpSpPr>
          <p:cNvPr id="3434" name="Google Shape;3434;p233"/>
          <p:cNvGrpSpPr/>
          <p:nvPr/>
        </p:nvGrpSpPr>
        <p:grpSpPr>
          <a:xfrm>
            <a:off x="7237300" y="2497900"/>
            <a:ext cx="1661725" cy="1477500"/>
            <a:chOff x="7237300" y="2497900"/>
            <a:chExt cx="1661725" cy="1477500"/>
          </a:xfrm>
        </p:grpSpPr>
        <p:sp>
          <p:nvSpPr>
            <p:cNvPr id="3435" name="Google Shape;3435;p233"/>
            <p:cNvSpPr txBox="1"/>
            <p:nvPr/>
          </p:nvSpPr>
          <p:spPr>
            <a:xfrm>
              <a:off x="7326425" y="2497900"/>
              <a:ext cx="15726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serotonin transmission regulates other neurotransmitters in </a:t>
              </a:r>
              <a:r>
                <a:rPr lang="en">
                  <a:solidFill>
                    <a:schemeClr val="dk1"/>
                  </a:solidFill>
                  <a:highlight>
                    <a:srgbClr val="FFFF00"/>
                  </a:highlight>
                </a:rPr>
                <a:t>downstream circuits</a:t>
              </a:r>
              <a:endParaRPr>
                <a:highlight>
                  <a:srgbClr val="FFFF00"/>
                </a:highlight>
              </a:endParaRPr>
            </a:p>
          </p:txBody>
        </p:sp>
        <p:cxnSp>
          <p:nvCxnSpPr>
            <p:cNvPr id="3436" name="Google Shape;3436;p233"/>
            <p:cNvCxnSpPr/>
            <p:nvPr/>
          </p:nvCxnSpPr>
          <p:spPr>
            <a:xfrm>
              <a:off x="7237300" y="2571750"/>
              <a:ext cx="1525500" cy="0"/>
            </a:xfrm>
            <a:prstGeom prst="straightConnector1">
              <a:avLst/>
            </a:prstGeom>
            <a:noFill/>
            <a:ln w="9525" cap="flat" cmpd="sng">
              <a:solidFill>
                <a:schemeClr val="dk2"/>
              </a:solidFill>
              <a:prstDash val="solid"/>
              <a:round/>
              <a:headEnd type="none" w="med" len="med"/>
              <a:tailEnd type="triangle" w="med" len="med"/>
            </a:ln>
          </p:spPr>
        </p:cxnSp>
        <p:cxnSp>
          <p:nvCxnSpPr>
            <p:cNvPr id="3437" name="Google Shape;3437;p233"/>
            <p:cNvCxnSpPr/>
            <p:nvPr/>
          </p:nvCxnSpPr>
          <p:spPr>
            <a:xfrm>
              <a:off x="7237300" y="3934525"/>
              <a:ext cx="1525500" cy="0"/>
            </a:xfrm>
            <a:prstGeom prst="straightConnector1">
              <a:avLst/>
            </a:prstGeom>
            <a:noFill/>
            <a:ln w="9525" cap="flat" cmpd="sng">
              <a:solidFill>
                <a:schemeClr val="dk2"/>
              </a:solidFill>
              <a:prstDash val="solid"/>
              <a:round/>
              <a:headEnd type="none" w="med" len="med"/>
              <a:tailEnd type="triangle" w="med" len="med"/>
            </a:ln>
          </p:spPr>
        </p:cxnSp>
      </p:grpSp>
      <p:sp>
        <p:nvSpPr>
          <p:cNvPr id="3438" name="Google Shape;3438;p233"/>
          <p:cNvSpPr txBox="1"/>
          <p:nvPr/>
        </p:nvSpPr>
        <p:spPr>
          <a:xfrm>
            <a:off x="948300" y="808500"/>
            <a:ext cx="45285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t>Here’s 5HT-</a:t>
            </a:r>
            <a:r>
              <a:rPr lang="en" sz="2100" b="1" u="sng"/>
              <a:t>1B</a:t>
            </a:r>
            <a:endParaRPr sz="2100" b="1"/>
          </a:p>
        </p:txBody>
      </p:sp>
      <p:pic>
        <p:nvPicPr>
          <p:cNvPr id="3439" name="Google Shape;3439;p233"/>
          <p:cNvPicPr preferRelativeResize="0"/>
          <p:nvPr/>
        </p:nvPicPr>
        <p:blipFill rotWithShape="1">
          <a:blip r:embed="rId4">
            <a:alphaModFix/>
          </a:blip>
          <a:srcRect r="10370" b="28057"/>
          <a:stretch/>
        </p:blipFill>
        <p:spPr>
          <a:xfrm flipH="1">
            <a:off x="0" y="3553000"/>
            <a:ext cx="1385300" cy="848200"/>
          </a:xfrm>
          <a:prstGeom prst="rect">
            <a:avLst/>
          </a:prstGeom>
          <a:noFill/>
          <a:ln>
            <a:noFill/>
          </a:ln>
        </p:spPr>
      </p:pic>
      <p:pic>
        <p:nvPicPr>
          <p:cNvPr id="3440" name="Google Shape;3440;p233"/>
          <p:cNvPicPr preferRelativeResize="0"/>
          <p:nvPr/>
        </p:nvPicPr>
        <p:blipFill>
          <a:blip r:embed="rId5">
            <a:alphaModFix/>
          </a:blip>
          <a:stretch>
            <a:fillRect/>
          </a:stretch>
        </p:blipFill>
        <p:spPr>
          <a:xfrm rot="5047037">
            <a:off x="1509219" y="3886879"/>
            <a:ext cx="142142" cy="256638"/>
          </a:xfrm>
          <a:prstGeom prst="rect">
            <a:avLst/>
          </a:prstGeom>
          <a:noFill/>
          <a:ln>
            <a:noFill/>
          </a:ln>
        </p:spPr>
      </p:pic>
      <p:pic>
        <p:nvPicPr>
          <p:cNvPr id="3441" name="Google Shape;3441;p233"/>
          <p:cNvPicPr preferRelativeResize="0"/>
          <p:nvPr/>
        </p:nvPicPr>
        <p:blipFill>
          <a:blip r:embed="rId5">
            <a:alphaModFix/>
          </a:blip>
          <a:stretch>
            <a:fillRect/>
          </a:stretch>
        </p:blipFill>
        <p:spPr>
          <a:xfrm rot="5047037">
            <a:off x="1814019" y="3886879"/>
            <a:ext cx="142142" cy="256638"/>
          </a:xfrm>
          <a:prstGeom prst="rect">
            <a:avLst/>
          </a:prstGeom>
          <a:noFill/>
          <a:ln>
            <a:noFill/>
          </a:ln>
        </p:spPr>
      </p:pic>
      <p:grpSp>
        <p:nvGrpSpPr>
          <p:cNvPr id="3442" name="Google Shape;3442;p233"/>
          <p:cNvGrpSpPr/>
          <p:nvPr/>
        </p:nvGrpSpPr>
        <p:grpSpPr>
          <a:xfrm>
            <a:off x="2045438" y="3921824"/>
            <a:ext cx="4556105" cy="177223"/>
            <a:chOff x="2054963" y="4150424"/>
            <a:chExt cx="4556105" cy="177223"/>
          </a:xfrm>
        </p:grpSpPr>
        <p:pic>
          <p:nvPicPr>
            <p:cNvPr id="3443" name="Google Shape;3443;p233"/>
            <p:cNvPicPr preferRelativeResize="0"/>
            <p:nvPr/>
          </p:nvPicPr>
          <p:blipFill>
            <a:blip r:embed="rId5">
              <a:alphaModFix/>
            </a:blip>
            <a:stretch>
              <a:fillRect/>
            </a:stretch>
          </p:blipFill>
          <p:spPr>
            <a:xfrm rot="5047037">
              <a:off x="2118819" y="4105954"/>
              <a:ext cx="142142" cy="256638"/>
            </a:xfrm>
            <a:prstGeom prst="rect">
              <a:avLst/>
            </a:prstGeom>
            <a:noFill/>
            <a:ln>
              <a:noFill/>
            </a:ln>
          </p:spPr>
        </p:pic>
        <p:pic>
          <p:nvPicPr>
            <p:cNvPr id="3444" name="Google Shape;3444;p233"/>
            <p:cNvPicPr preferRelativeResize="0"/>
            <p:nvPr/>
          </p:nvPicPr>
          <p:blipFill>
            <a:blip r:embed="rId5">
              <a:alphaModFix/>
            </a:blip>
            <a:stretch>
              <a:fillRect/>
            </a:stretch>
          </p:blipFill>
          <p:spPr>
            <a:xfrm rot="5047037">
              <a:off x="2423619" y="4105954"/>
              <a:ext cx="142142" cy="256638"/>
            </a:xfrm>
            <a:prstGeom prst="rect">
              <a:avLst/>
            </a:prstGeom>
            <a:noFill/>
            <a:ln>
              <a:noFill/>
            </a:ln>
          </p:spPr>
        </p:pic>
        <p:pic>
          <p:nvPicPr>
            <p:cNvPr id="3445" name="Google Shape;3445;p233"/>
            <p:cNvPicPr preferRelativeResize="0"/>
            <p:nvPr/>
          </p:nvPicPr>
          <p:blipFill>
            <a:blip r:embed="rId5">
              <a:alphaModFix/>
            </a:blip>
            <a:stretch>
              <a:fillRect/>
            </a:stretch>
          </p:blipFill>
          <p:spPr>
            <a:xfrm rot="5047037">
              <a:off x="2728419" y="4105954"/>
              <a:ext cx="142142" cy="256638"/>
            </a:xfrm>
            <a:prstGeom prst="rect">
              <a:avLst/>
            </a:prstGeom>
            <a:noFill/>
            <a:ln>
              <a:noFill/>
            </a:ln>
          </p:spPr>
        </p:pic>
        <p:pic>
          <p:nvPicPr>
            <p:cNvPr id="3446" name="Google Shape;3446;p233"/>
            <p:cNvPicPr preferRelativeResize="0"/>
            <p:nvPr/>
          </p:nvPicPr>
          <p:blipFill>
            <a:blip r:embed="rId5">
              <a:alphaModFix/>
            </a:blip>
            <a:stretch>
              <a:fillRect/>
            </a:stretch>
          </p:blipFill>
          <p:spPr>
            <a:xfrm rot="5047037">
              <a:off x="3052269" y="4105954"/>
              <a:ext cx="142142" cy="256638"/>
            </a:xfrm>
            <a:prstGeom prst="rect">
              <a:avLst/>
            </a:prstGeom>
            <a:noFill/>
            <a:ln>
              <a:noFill/>
            </a:ln>
          </p:spPr>
        </p:pic>
        <p:pic>
          <p:nvPicPr>
            <p:cNvPr id="3447" name="Google Shape;3447;p233"/>
            <p:cNvPicPr preferRelativeResize="0"/>
            <p:nvPr/>
          </p:nvPicPr>
          <p:blipFill>
            <a:blip r:embed="rId5">
              <a:alphaModFix/>
            </a:blip>
            <a:stretch>
              <a:fillRect/>
            </a:stretch>
          </p:blipFill>
          <p:spPr>
            <a:xfrm rot="5047037">
              <a:off x="3357069" y="4105954"/>
              <a:ext cx="142142" cy="256638"/>
            </a:xfrm>
            <a:prstGeom prst="rect">
              <a:avLst/>
            </a:prstGeom>
            <a:noFill/>
            <a:ln>
              <a:noFill/>
            </a:ln>
          </p:spPr>
        </p:pic>
        <p:pic>
          <p:nvPicPr>
            <p:cNvPr id="3448" name="Google Shape;3448;p233"/>
            <p:cNvPicPr preferRelativeResize="0"/>
            <p:nvPr/>
          </p:nvPicPr>
          <p:blipFill>
            <a:blip r:embed="rId5">
              <a:alphaModFix/>
            </a:blip>
            <a:stretch>
              <a:fillRect/>
            </a:stretch>
          </p:blipFill>
          <p:spPr>
            <a:xfrm rot="5047037">
              <a:off x="3661869" y="4105954"/>
              <a:ext cx="142142" cy="256638"/>
            </a:xfrm>
            <a:prstGeom prst="rect">
              <a:avLst/>
            </a:prstGeom>
            <a:noFill/>
            <a:ln>
              <a:noFill/>
            </a:ln>
          </p:spPr>
        </p:pic>
        <p:pic>
          <p:nvPicPr>
            <p:cNvPr id="3449" name="Google Shape;3449;p233"/>
            <p:cNvPicPr preferRelativeResize="0"/>
            <p:nvPr/>
          </p:nvPicPr>
          <p:blipFill>
            <a:blip r:embed="rId5">
              <a:alphaModFix/>
            </a:blip>
            <a:stretch>
              <a:fillRect/>
            </a:stretch>
          </p:blipFill>
          <p:spPr>
            <a:xfrm rot="5047037">
              <a:off x="3966669" y="4105954"/>
              <a:ext cx="142142" cy="256638"/>
            </a:xfrm>
            <a:prstGeom prst="rect">
              <a:avLst/>
            </a:prstGeom>
            <a:noFill/>
            <a:ln>
              <a:noFill/>
            </a:ln>
          </p:spPr>
        </p:pic>
        <p:pic>
          <p:nvPicPr>
            <p:cNvPr id="3450" name="Google Shape;3450;p233"/>
            <p:cNvPicPr preferRelativeResize="0"/>
            <p:nvPr/>
          </p:nvPicPr>
          <p:blipFill>
            <a:blip r:embed="rId5">
              <a:alphaModFix/>
            </a:blip>
            <a:stretch>
              <a:fillRect/>
            </a:stretch>
          </p:blipFill>
          <p:spPr>
            <a:xfrm rot="5047037">
              <a:off x="4271469" y="4105954"/>
              <a:ext cx="142142" cy="256638"/>
            </a:xfrm>
            <a:prstGeom prst="rect">
              <a:avLst/>
            </a:prstGeom>
            <a:noFill/>
            <a:ln>
              <a:noFill/>
            </a:ln>
          </p:spPr>
        </p:pic>
        <p:pic>
          <p:nvPicPr>
            <p:cNvPr id="3451" name="Google Shape;3451;p233"/>
            <p:cNvPicPr preferRelativeResize="0"/>
            <p:nvPr/>
          </p:nvPicPr>
          <p:blipFill>
            <a:blip r:embed="rId5">
              <a:alphaModFix/>
            </a:blip>
            <a:stretch>
              <a:fillRect/>
            </a:stretch>
          </p:blipFill>
          <p:spPr>
            <a:xfrm rot="5047037">
              <a:off x="4585794" y="4105954"/>
              <a:ext cx="142142" cy="256638"/>
            </a:xfrm>
            <a:prstGeom prst="rect">
              <a:avLst/>
            </a:prstGeom>
            <a:noFill/>
            <a:ln>
              <a:noFill/>
            </a:ln>
          </p:spPr>
        </p:pic>
        <p:pic>
          <p:nvPicPr>
            <p:cNvPr id="3452" name="Google Shape;3452;p233"/>
            <p:cNvPicPr preferRelativeResize="0"/>
            <p:nvPr/>
          </p:nvPicPr>
          <p:blipFill>
            <a:blip r:embed="rId5">
              <a:alphaModFix/>
            </a:blip>
            <a:stretch>
              <a:fillRect/>
            </a:stretch>
          </p:blipFill>
          <p:spPr>
            <a:xfrm rot="5047037">
              <a:off x="4890594" y="4105954"/>
              <a:ext cx="142142" cy="256638"/>
            </a:xfrm>
            <a:prstGeom prst="rect">
              <a:avLst/>
            </a:prstGeom>
            <a:noFill/>
            <a:ln>
              <a:noFill/>
            </a:ln>
          </p:spPr>
        </p:pic>
        <p:pic>
          <p:nvPicPr>
            <p:cNvPr id="3453" name="Google Shape;3453;p233"/>
            <p:cNvPicPr preferRelativeResize="0"/>
            <p:nvPr/>
          </p:nvPicPr>
          <p:blipFill>
            <a:blip r:embed="rId5">
              <a:alphaModFix/>
            </a:blip>
            <a:stretch>
              <a:fillRect/>
            </a:stretch>
          </p:blipFill>
          <p:spPr>
            <a:xfrm rot="5047037">
              <a:off x="5195394" y="4105954"/>
              <a:ext cx="142142" cy="256638"/>
            </a:xfrm>
            <a:prstGeom prst="rect">
              <a:avLst/>
            </a:prstGeom>
            <a:noFill/>
            <a:ln>
              <a:noFill/>
            </a:ln>
          </p:spPr>
        </p:pic>
        <p:pic>
          <p:nvPicPr>
            <p:cNvPr id="3454" name="Google Shape;3454;p233"/>
            <p:cNvPicPr preferRelativeResize="0"/>
            <p:nvPr/>
          </p:nvPicPr>
          <p:blipFill>
            <a:blip r:embed="rId5">
              <a:alphaModFix/>
            </a:blip>
            <a:stretch>
              <a:fillRect/>
            </a:stretch>
          </p:blipFill>
          <p:spPr>
            <a:xfrm rot="5047037">
              <a:off x="5500194" y="4105954"/>
              <a:ext cx="142142" cy="256638"/>
            </a:xfrm>
            <a:prstGeom prst="rect">
              <a:avLst/>
            </a:prstGeom>
            <a:noFill/>
            <a:ln>
              <a:noFill/>
            </a:ln>
          </p:spPr>
        </p:pic>
        <p:pic>
          <p:nvPicPr>
            <p:cNvPr id="3455" name="Google Shape;3455;p233"/>
            <p:cNvPicPr preferRelativeResize="0"/>
            <p:nvPr/>
          </p:nvPicPr>
          <p:blipFill>
            <a:blip r:embed="rId5">
              <a:alphaModFix/>
            </a:blip>
            <a:stretch>
              <a:fillRect/>
            </a:stretch>
          </p:blipFill>
          <p:spPr>
            <a:xfrm rot="5047037">
              <a:off x="5843094" y="4105954"/>
              <a:ext cx="142142" cy="256638"/>
            </a:xfrm>
            <a:prstGeom prst="rect">
              <a:avLst/>
            </a:prstGeom>
            <a:noFill/>
            <a:ln>
              <a:noFill/>
            </a:ln>
          </p:spPr>
        </p:pic>
        <p:pic>
          <p:nvPicPr>
            <p:cNvPr id="3456" name="Google Shape;3456;p233"/>
            <p:cNvPicPr preferRelativeResize="0"/>
            <p:nvPr/>
          </p:nvPicPr>
          <p:blipFill>
            <a:blip r:embed="rId5">
              <a:alphaModFix/>
            </a:blip>
            <a:stretch>
              <a:fillRect/>
            </a:stretch>
          </p:blipFill>
          <p:spPr>
            <a:xfrm rot="5047037">
              <a:off x="6147894" y="4105954"/>
              <a:ext cx="142142" cy="256638"/>
            </a:xfrm>
            <a:prstGeom prst="rect">
              <a:avLst/>
            </a:prstGeom>
            <a:noFill/>
            <a:ln>
              <a:noFill/>
            </a:ln>
          </p:spPr>
        </p:pic>
        <p:pic>
          <p:nvPicPr>
            <p:cNvPr id="3457" name="Google Shape;3457;p233"/>
            <p:cNvPicPr preferRelativeResize="0"/>
            <p:nvPr/>
          </p:nvPicPr>
          <p:blipFill>
            <a:blip r:embed="rId5">
              <a:alphaModFix/>
            </a:blip>
            <a:stretch>
              <a:fillRect/>
            </a:stretch>
          </p:blipFill>
          <p:spPr>
            <a:xfrm rot="5047037">
              <a:off x="6405069" y="4115479"/>
              <a:ext cx="142142" cy="256638"/>
            </a:xfrm>
            <a:prstGeom prst="rect">
              <a:avLst/>
            </a:prstGeom>
            <a:noFill/>
            <a:ln>
              <a:noFill/>
            </a:ln>
          </p:spPr>
        </p:pic>
      </p:grpSp>
      <p:sp>
        <p:nvSpPr>
          <p:cNvPr id="3458" name="Google Shape;3458;p233"/>
          <p:cNvSpPr/>
          <p:nvPr/>
        </p:nvSpPr>
        <p:spPr>
          <a:xfrm>
            <a:off x="6508600" y="3906375"/>
            <a:ext cx="605100" cy="265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Shape 3462"/>
        <p:cNvGrpSpPr/>
        <p:nvPr/>
      </p:nvGrpSpPr>
      <p:grpSpPr>
        <a:xfrm>
          <a:off x="0" y="0"/>
          <a:ext cx="0" cy="0"/>
          <a:chOff x="0" y="0"/>
          <a:chExt cx="0" cy="0"/>
        </a:xfrm>
      </p:grpSpPr>
      <p:sp>
        <p:nvSpPr>
          <p:cNvPr id="3463" name="Google Shape;3463;p234"/>
          <p:cNvSpPr/>
          <p:nvPr/>
        </p:nvSpPr>
        <p:spPr>
          <a:xfrm>
            <a:off x="3297475" y="36975"/>
            <a:ext cx="6051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64" name="Google Shape;3464;p234"/>
          <p:cNvPicPr preferRelativeResize="0"/>
          <p:nvPr/>
        </p:nvPicPr>
        <p:blipFill>
          <a:blip r:embed="rId3">
            <a:alphaModFix/>
          </a:blip>
          <a:stretch>
            <a:fillRect/>
          </a:stretch>
        </p:blipFill>
        <p:spPr>
          <a:xfrm>
            <a:off x="912575" y="454718"/>
            <a:ext cx="5414424" cy="4637599"/>
          </a:xfrm>
          <a:prstGeom prst="rect">
            <a:avLst/>
          </a:prstGeom>
          <a:noFill/>
          <a:ln>
            <a:noFill/>
          </a:ln>
        </p:spPr>
      </p:pic>
      <p:sp>
        <p:nvSpPr>
          <p:cNvPr id="3465" name="Google Shape;3465;p234"/>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466" name="Google Shape;3466;p234"/>
          <p:cNvSpPr txBox="1"/>
          <p:nvPr/>
        </p:nvSpPr>
        <p:spPr>
          <a:xfrm>
            <a:off x="300600" y="36975"/>
            <a:ext cx="8877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5HT</a:t>
            </a:r>
            <a:r>
              <a:rPr lang="en" b="1" u="sng">
                <a:solidFill>
                  <a:srgbClr val="FF0000"/>
                </a:solidFill>
              </a:rPr>
              <a:t>1B</a:t>
            </a:r>
            <a:r>
              <a:rPr lang="en" b="1"/>
              <a:t> Presynaptic Regulation of        NE       DA         HA  &amp;      Acetylcholine  in the Prefrontal Cortex</a:t>
            </a:r>
            <a:endParaRPr b="1"/>
          </a:p>
        </p:txBody>
      </p:sp>
      <p:pic>
        <p:nvPicPr>
          <p:cNvPr id="3467" name="Google Shape;3467;p234"/>
          <p:cNvPicPr preferRelativeResize="0"/>
          <p:nvPr/>
        </p:nvPicPr>
        <p:blipFill>
          <a:blip r:embed="rId4">
            <a:alphaModFix/>
          </a:blip>
          <a:stretch>
            <a:fillRect/>
          </a:stretch>
        </p:blipFill>
        <p:spPr>
          <a:xfrm>
            <a:off x="488462" y="4076450"/>
            <a:ext cx="1104900" cy="542925"/>
          </a:xfrm>
          <a:prstGeom prst="rect">
            <a:avLst/>
          </a:prstGeom>
          <a:noFill/>
          <a:ln>
            <a:noFill/>
          </a:ln>
        </p:spPr>
      </p:pic>
      <p:pic>
        <p:nvPicPr>
          <p:cNvPr id="3468" name="Google Shape;3468;p234"/>
          <p:cNvPicPr preferRelativeResize="0"/>
          <p:nvPr/>
        </p:nvPicPr>
        <p:blipFill rotWithShape="1">
          <a:blip r:embed="rId5">
            <a:alphaModFix/>
          </a:blip>
          <a:srcRect l="73679" r="15739"/>
          <a:stretch/>
        </p:blipFill>
        <p:spPr>
          <a:xfrm>
            <a:off x="6445148" y="477200"/>
            <a:ext cx="925624" cy="4587276"/>
          </a:xfrm>
          <a:prstGeom prst="rect">
            <a:avLst/>
          </a:prstGeom>
          <a:noFill/>
          <a:ln>
            <a:noFill/>
          </a:ln>
        </p:spPr>
      </p:pic>
      <p:grpSp>
        <p:nvGrpSpPr>
          <p:cNvPr id="3469" name="Google Shape;3469;p234"/>
          <p:cNvGrpSpPr/>
          <p:nvPr/>
        </p:nvGrpSpPr>
        <p:grpSpPr>
          <a:xfrm>
            <a:off x="7237300" y="2497900"/>
            <a:ext cx="1661725" cy="1477500"/>
            <a:chOff x="7237300" y="2497900"/>
            <a:chExt cx="1661725" cy="1477500"/>
          </a:xfrm>
        </p:grpSpPr>
        <p:sp>
          <p:nvSpPr>
            <p:cNvPr id="3470" name="Google Shape;3470;p234"/>
            <p:cNvSpPr txBox="1"/>
            <p:nvPr/>
          </p:nvSpPr>
          <p:spPr>
            <a:xfrm>
              <a:off x="7326425" y="2497900"/>
              <a:ext cx="15726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serotonin transmission regulates other neurotransmitters in downstream circuits</a:t>
              </a:r>
              <a:endParaRPr/>
            </a:p>
          </p:txBody>
        </p:sp>
        <p:cxnSp>
          <p:nvCxnSpPr>
            <p:cNvPr id="3471" name="Google Shape;3471;p234"/>
            <p:cNvCxnSpPr/>
            <p:nvPr/>
          </p:nvCxnSpPr>
          <p:spPr>
            <a:xfrm>
              <a:off x="7237300" y="2571750"/>
              <a:ext cx="1525500" cy="0"/>
            </a:xfrm>
            <a:prstGeom prst="straightConnector1">
              <a:avLst/>
            </a:prstGeom>
            <a:noFill/>
            <a:ln w="9525" cap="flat" cmpd="sng">
              <a:solidFill>
                <a:schemeClr val="dk2"/>
              </a:solidFill>
              <a:prstDash val="solid"/>
              <a:round/>
              <a:headEnd type="none" w="med" len="med"/>
              <a:tailEnd type="triangle" w="med" len="med"/>
            </a:ln>
          </p:spPr>
        </p:cxnSp>
        <p:cxnSp>
          <p:nvCxnSpPr>
            <p:cNvPr id="3472" name="Google Shape;3472;p234"/>
            <p:cNvCxnSpPr/>
            <p:nvPr/>
          </p:nvCxnSpPr>
          <p:spPr>
            <a:xfrm>
              <a:off x="7237300" y="3934525"/>
              <a:ext cx="1525500" cy="0"/>
            </a:xfrm>
            <a:prstGeom prst="straightConnector1">
              <a:avLst/>
            </a:prstGeom>
            <a:noFill/>
            <a:ln w="9525" cap="flat" cmpd="sng">
              <a:solidFill>
                <a:schemeClr val="dk2"/>
              </a:solidFill>
              <a:prstDash val="solid"/>
              <a:round/>
              <a:headEnd type="none" w="med" len="med"/>
              <a:tailEnd type="triangle" w="med" len="med"/>
            </a:ln>
          </p:spPr>
        </p:cxnSp>
      </p:grpSp>
      <p:sp>
        <p:nvSpPr>
          <p:cNvPr id="3473" name="Google Shape;3473;p234"/>
          <p:cNvSpPr/>
          <p:nvPr/>
        </p:nvSpPr>
        <p:spPr>
          <a:xfrm>
            <a:off x="6508600" y="3906375"/>
            <a:ext cx="605100" cy="265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74" name="Google Shape;3474;p234"/>
          <p:cNvPicPr preferRelativeResize="0"/>
          <p:nvPr/>
        </p:nvPicPr>
        <p:blipFill>
          <a:blip r:embed="rId6">
            <a:alphaModFix/>
          </a:blip>
          <a:stretch>
            <a:fillRect/>
          </a:stretch>
        </p:blipFill>
        <p:spPr>
          <a:xfrm>
            <a:off x="821822" y="3615475"/>
            <a:ext cx="771525" cy="714375"/>
          </a:xfrm>
          <a:prstGeom prst="rect">
            <a:avLst/>
          </a:prstGeom>
          <a:noFill/>
          <a:ln>
            <a:noFill/>
          </a:ln>
        </p:spPr>
      </p:pic>
      <p:grpSp>
        <p:nvGrpSpPr>
          <p:cNvPr id="3475" name="Google Shape;3475;p234"/>
          <p:cNvGrpSpPr/>
          <p:nvPr/>
        </p:nvGrpSpPr>
        <p:grpSpPr>
          <a:xfrm>
            <a:off x="1900" y="798150"/>
            <a:ext cx="1965778" cy="848200"/>
            <a:chOff x="78100" y="798150"/>
            <a:chExt cx="1965778" cy="848200"/>
          </a:xfrm>
        </p:grpSpPr>
        <p:pic>
          <p:nvPicPr>
            <p:cNvPr id="3476" name="Google Shape;3476;p234"/>
            <p:cNvPicPr preferRelativeResize="0"/>
            <p:nvPr/>
          </p:nvPicPr>
          <p:blipFill rotWithShape="1">
            <a:blip r:embed="rId7">
              <a:alphaModFix/>
            </a:blip>
            <a:srcRect r="10370" b="28057"/>
            <a:stretch/>
          </p:blipFill>
          <p:spPr>
            <a:xfrm flipH="1">
              <a:off x="78100" y="798150"/>
              <a:ext cx="1385300" cy="848200"/>
            </a:xfrm>
            <a:prstGeom prst="rect">
              <a:avLst/>
            </a:prstGeom>
            <a:noFill/>
            <a:ln>
              <a:noFill/>
            </a:ln>
          </p:spPr>
        </p:pic>
        <p:pic>
          <p:nvPicPr>
            <p:cNvPr id="3477" name="Google Shape;3477;p234"/>
            <p:cNvPicPr preferRelativeResize="0"/>
            <p:nvPr/>
          </p:nvPicPr>
          <p:blipFill>
            <a:blip r:embed="rId8">
              <a:alphaModFix/>
            </a:blip>
            <a:stretch>
              <a:fillRect/>
            </a:stretch>
          </p:blipFill>
          <p:spPr>
            <a:xfrm rot="-5938659">
              <a:off x="1530169" y="1143679"/>
              <a:ext cx="142142" cy="256638"/>
            </a:xfrm>
            <a:prstGeom prst="rect">
              <a:avLst/>
            </a:prstGeom>
            <a:noFill/>
            <a:ln>
              <a:noFill/>
            </a:ln>
          </p:spPr>
        </p:pic>
        <p:pic>
          <p:nvPicPr>
            <p:cNvPr id="3478" name="Google Shape;3478;p234"/>
            <p:cNvPicPr preferRelativeResize="0"/>
            <p:nvPr/>
          </p:nvPicPr>
          <p:blipFill>
            <a:blip r:embed="rId8">
              <a:alphaModFix/>
            </a:blip>
            <a:stretch>
              <a:fillRect/>
            </a:stretch>
          </p:blipFill>
          <p:spPr>
            <a:xfrm rot="-5938659">
              <a:off x="1834969" y="1143679"/>
              <a:ext cx="142142" cy="256638"/>
            </a:xfrm>
            <a:prstGeom prst="rect">
              <a:avLst/>
            </a:prstGeom>
            <a:noFill/>
            <a:ln>
              <a:noFill/>
            </a:ln>
          </p:spPr>
        </p:pic>
      </p:grpSp>
      <p:pic>
        <p:nvPicPr>
          <p:cNvPr id="3479" name="Google Shape;3479;p234"/>
          <p:cNvPicPr preferRelativeResize="0"/>
          <p:nvPr/>
        </p:nvPicPr>
        <p:blipFill>
          <a:blip r:embed="rId9">
            <a:alphaModFix/>
          </a:blip>
          <a:stretch>
            <a:fillRect/>
          </a:stretch>
        </p:blipFill>
        <p:spPr>
          <a:xfrm>
            <a:off x="3317300" y="128304"/>
            <a:ext cx="240350" cy="217550"/>
          </a:xfrm>
          <a:prstGeom prst="rect">
            <a:avLst/>
          </a:prstGeom>
          <a:noFill/>
          <a:ln>
            <a:noFill/>
          </a:ln>
        </p:spPr>
      </p:pic>
      <p:pic>
        <p:nvPicPr>
          <p:cNvPr id="3480" name="Google Shape;3480;p234"/>
          <p:cNvPicPr preferRelativeResize="0"/>
          <p:nvPr/>
        </p:nvPicPr>
        <p:blipFill>
          <a:blip r:embed="rId10">
            <a:alphaModFix/>
          </a:blip>
          <a:stretch>
            <a:fillRect/>
          </a:stretch>
        </p:blipFill>
        <p:spPr>
          <a:xfrm>
            <a:off x="3972075" y="83449"/>
            <a:ext cx="185425" cy="307276"/>
          </a:xfrm>
          <a:prstGeom prst="rect">
            <a:avLst/>
          </a:prstGeom>
          <a:noFill/>
          <a:ln>
            <a:noFill/>
          </a:ln>
        </p:spPr>
      </p:pic>
      <p:pic>
        <p:nvPicPr>
          <p:cNvPr id="3481" name="Google Shape;3481;p234"/>
          <p:cNvPicPr preferRelativeResize="0"/>
          <p:nvPr/>
        </p:nvPicPr>
        <p:blipFill>
          <a:blip r:embed="rId11">
            <a:alphaModFix/>
          </a:blip>
          <a:stretch>
            <a:fillRect/>
          </a:stretch>
        </p:blipFill>
        <p:spPr>
          <a:xfrm>
            <a:off x="4623242" y="130213"/>
            <a:ext cx="231290" cy="213725"/>
          </a:xfrm>
          <a:prstGeom prst="rect">
            <a:avLst/>
          </a:prstGeom>
          <a:noFill/>
          <a:ln>
            <a:noFill/>
          </a:ln>
        </p:spPr>
      </p:pic>
      <p:pic>
        <p:nvPicPr>
          <p:cNvPr id="3482" name="Google Shape;3482;p234"/>
          <p:cNvPicPr preferRelativeResize="0"/>
          <p:nvPr/>
        </p:nvPicPr>
        <p:blipFill>
          <a:blip r:embed="rId12">
            <a:alphaModFix/>
          </a:blip>
          <a:stretch>
            <a:fillRect/>
          </a:stretch>
        </p:blipFill>
        <p:spPr>
          <a:xfrm rot="-2700000">
            <a:off x="5373421" y="149630"/>
            <a:ext cx="291483" cy="174890"/>
          </a:xfrm>
          <a:prstGeom prst="rect">
            <a:avLst/>
          </a:prstGeom>
          <a:noFill/>
          <a:ln>
            <a:noFill/>
          </a:ln>
        </p:spPr>
      </p:pic>
      <p:sp>
        <p:nvSpPr>
          <p:cNvPr id="3483" name="Google Shape;3483;p234"/>
          <p:cNvSpPr/>
          <p:nvPr/>
        </p:nvSpPr>
        <p:spPr>
          <a:xfrm>
            <a:off x="3948525" y="36975"/>
            <a:ext cx="5574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234"/>
          <p:cNvSpPr/>
          <p:nvPr/>
        </p:nvSpPr>
        <p:spPr>
          <a:xfrm>
            <a:off x="4583001" y="36975"/>
            <a:ext cx="6051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234"/>
          <p:cNvSpPr/>
          <p:nvPr/>
        </p:nvSpPr>
        <p:spPr>
          <a:xfrm>
            <a:off x="5388065" y="36975"/>
            <a:ext cx="15102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Shape 3489"/>
        <p:cNvGrpSpPr/>
        <p:nvPr/>
      </p:nvGrpSpPr>
      <p:grpSpPr>
        <a:xfrm>
          <a:off x="0" y="0"/>
          <a:ext cx="0" cy="0"/>
          <a:chOff x="0" y="0"/>
          <a:chExt cx="0" cy="0"/>
        </a:xfrm>
      </p:grpSpPr>
      <p:sp>
        <p:nvSpPr>
          <p:cNvPr id="3490" name="Google Shape;3490;p235"/>
          <p:cNvSpPr/>
          <p:nvPr/>
        </p:nvSpPr>
        <p:spPr>
          <a:xfrm>
            <a:off x="3297475" y="36975"/>
            <a:ext cx="6051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91" name="Google Shape;3491;p235"/>
          <p:cNvPicPr preferRelativeResize="0"/>
          <p:nvPr/>
        </p:nvPicPr>
        <p:blipFill>
          <a:blip r:embed="rId3">
            <a:alphaModFix/>
          </a:blip>
          <a:stretch>
            <a:fillRect/>
          </a:stretch>
        </p:blipFill>
        <p:spPr>
          <a:xfrm>
            <a:off x="912575" y="454718"/>
            <a:ext cx="5414424" cy="4637599"/>
          </a:xfrm>
          <a:prstGeom prst="rect">
            <a:avLst/>
          </a:prstGeom>
          <a:noFill/>
          <a:ln>
            <a:noFill/>
          </a:ln>
        </p:spPr>
      </p:pic>
      <p:sp>
        <p:nvSpPr>
          <p:cNvPr id="3492" name="Google Shape;3492;p235"/>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493" name="Google Shape;3493;p235"/>
          <p:cNvSpPr txBox="1"/>
          <p:nvPr/>
        </p:nvSpPr>
        <p:spPr>
          <a:xfrm>
            <a:off x="300600" y="36975"/>
            <a:ext cx="8877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5HT</a:t>
            </a:r>
            <a:r>
              <a:rPr lang="en" b="1" u="sng">
                <a:solidFill>
                  <a:srgbClr val="FF0000"/>
                </a:solidFill>
              </a:rPr>
              <a:t>1B</a:t>
            </a:r>
            <a:r>
              <a:rPr lang="en" b="1"/>
              <a:t> Presynaptic Regulation of        NE       DA         HA  &amp;      Acetylcholine  in the Prefrontal Cortex</a:t>
            </a:r>
            <a:endParaRPr b="1"/>
          </a:p>
        </p:txBody>
      </p:sp>
      <p:pic>
        <p:nvPicPr>
          <p:cNvPr id="3494" name="Google Shape;3494;p235"/>
          <p:cNvPicPr preferRelativeResize="0"/>
          <p:nvPr/>
        </p:nvPicPr>
        <p:blipFill>
          <a:blip r:embed="rId4">
            <a:alphaModFix/>
          </a:blip>
          <a:stretch>
            <a:fillRect/>
          </a:stretch>
        </p:blipFill>
        <p:spPr>
          <a:xfrm>
            <a:off x="488462" y="4076450"/>
            <a:ext cx="1104900" cy="542925"/>
          </a:xfrm>
          <a:prstGeom prst="rect">
            <a:avLst/>
          </a:prstGeom>
          <a:noFill/>
          <a:ln>
            <a:noFill/>
          </a:ln>
        </p:spPr>
      </p:pic>
      <p:pic>
        <p:nvPicPr>
          <p:cNvPr id="3495" name="Google Shape;3495;p235"/>
          <p:cNvPicPr preferRelativeResize="0"/>
          <p:nvPr/>
        </p:nvPicPr>
        <p:blipFill rotWithShape="1">
          <a:blip r:embed="rId5">
            <a:alphaModFix/>
          </a:blip>
          <a:srcRect l="73679" r="15739"/>
          <a:stretch/>
        </p:blipFill>
        <p:spPr>
          <a:xfrm>
            <a:off x="6445148" y="477200"/>
            <a:ext cx="925624" cy="4587276"/>
          </a:xfrm>
          <a:prstGeom prst="rect">
            <a:avLst/>
          </a:prstGeom>
          <a:noFill/>
          <a:ln>
            <a:noFill/>
          </a:ln>
        </p:spPr>
      </p:pic>
      <p:grpSp>
        <p:nvGrpSpPr>
          <p:cNvPr id="3496" name="Google Shape;3496;p235"/>
          <p:cNvGrpSpPr/>
          <p:nvPr/>
        </p:nvGrpSpPr>
        <p:grpSpPr>
          <a:xfrm>
            <a:off x="7237300" y="2497900"/>
            <a:ext cx="1661725" cy="1477500"/>
            <a:chOff x="7237300" y="2497900"/>
            <a:chExt cx="1661725" cy="1477500"/>
          </a:xfrm>
        </p:grpSpPr>
        <p:sp>
          <p:nvSpPr>
            <p:cNvPr id="3497" name="Google Shape;3497;p235"/>
            <p:cNvSpPr txBox="1"/>
            <p:nvPr/>
          </p:nvSpPr>
          <p:spPr>
            <a:xfrm>
              <a:off x="7326425" y="2497900"/>
              <a:ext cx="15726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serotonin transmission regulates other neurotransmitters in downstream circuits</a:t>
              </a:r>
              <a:endParaRPr/>
            </a:p>
          </p:txBody>
        </p:sp>
        <p:cxnSp>
          <p:nvCxnSpPr>
            <p:cNvPr id="3498" name="Google Shape;3498;p235"/>
            <p:cNvCxnSpPr/>
            <p:nvPr/>
          </p:nvCxnSpPr>
          <p:spPr>
            <a:xfrm>
              <a:off x="7237300" y="2571750"/>
              <a:ext cx="1525500" cy="0"/>
            </a:xfrm>
            <a:prstGeom prst="straightConnector1">
              <a:avLst/>
            </a:prstGeom>
            <a:noFill/>
            <a:ln w="9525" cap="flat" cmpd="sng">
              <a:solidFill>
                <a:schemeClr val="dk2"/>
              </a:solidFill>
              <a:prstDash val="solid"/>
              <a:round/>
              <a:headEnd type="none" w="med" len="med"/>
              <a:tailEnd type="triangle" w="med" len="med"/>
            </a:ln>
          </p:spPr>
        </p:cxnSp>
        <p:cxnSp>
          <p:nvCxnSpPr>
            <p:cNvPr id="3499" name="Google Shape;3499;p235"/>
            <p:cNvCxnSpPr/>
            <p:nvPr/>
          </p:nvCxnSpPr>
          <p:spPr>
            <a:xfrm>
              <a:off x="7237300" y="3934525"/>
              <a:ext cx="1525500" cy="0"/>
            </a:xfrm>
            <a:prstGeom prst="straightConnector1">
              <a:avLst/>
            </a:prstGeom>
            <a:noFill/>
            <a:ln w="9525" cap="flat" cmpd="sng">
              <a:solidFill>
                <a:schemeClr val="dk2"/>
              </a:solidFill>
              <a:prstDash val="solid"/>
              <a:round/>
              <a:headEnd type="none" w="med" len="med"/>
              <a:tailEnd type="triangle" w="med" len="med"/>
            </a:ln>
          </p:spPr>
        </p:cxnSp>
      </p:grpSp>
      <p:sp>
        <p:nvSpPr>
          <p:cNvPr id="3500" name="Google Shape;3500;p235"/>
          <p:cNvSpPr/>
          <p:nvPr/>
        </p:nvSpPr>
        <p:spPr>
          <a:xfrm>
            <a:off x="6508600" y="3906375"/>
            <a:ext cx="605100" cy="265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01" name="Google Shape;3501;p235"/>
          <p:cNvPicPr preferRelativeResize="0"/>
          <p:nvPr/>
        </p:nvPicPr>
        <p:blipFill>
          <a:blip r:embed="rId6">
            <a:alphaModFix/>
          </a:blip>
          <a:stretch>
            <a:fillRect/>
          </a:stretch>
        </p:blipFill>
        <p:spPr>
          <a:xfrm>
            <a:off x="821822" y="3615475"/>
            <a:ext cx="771525" cy="714375"/>
          </a:xfrm>
          <a:prstGeom prst="rect">
            <a:avLst/>
          </a:prstGeom>
          <a:noFill/>
          <a:ln>
            <a:noFill/>
          </a:ln>
        </p:spPr>
      </p:pic>
      <p:grpSp>
        <p:nvGrpSpPr>
          <p:cNvPr id="3502" name="Google Shape;3502;p235"/>
          <p:cNvGrpSpPr/>
          <p:nvPr/>
        </p:nvGrpSpPr>
        <p:grpSpPr>
          <a:xfrm>
            <a:off x="1900" y="798150"/>
            <a:ext cx="1965778" cy="848200"/>
            <a:chOff x="78100" y="798150"/>
            <a:chExt cx="1965778" cy="848200"/>
          </a:xfrm>
        </p:grpSpPr>
        <p:pic>
          <p:nvPicPr>
            <p:cNvPr id="3503" name="Google Shape;3503;p235"/>
            <p:cNvPicPr preferRelativeResize="0"/>
            <p:nvPr/>
          </p:nvPicPr>
          <p:blipFill rotWithShape="1">
            <a:blip r:embed="rId7">
              <a:alphaModFix/>
            </a:blip>
            <a:srcRect r="10370" b="28057"/>
            <a:stretch/>
          </p:blipFill>
          <p:spPr>
            <a:xfrm flipH="1">
              <a:off x="78100" y="798150"/>
              <a:ext cx="1385300" cy="848200"/>
            </a:xfrm>
            <a:prstGeom prst="rect">
              <a:avLst/>
            </a:prstGeom>
            <a:noFill/>
            <a:ln>
              <a:noFill/>
            </a:ln>
          </p:spPr>
        </p:pic>
        <p:pic>
          <p:nvPicPr>
            <p:cNvPr id="3504" name="Google Shape;3504;p235"/>
            <p:cNvPicPr preferRelativeResize="0"/>
            <p:nvPr/>
          </p:nvPicPr>
          <p:blipFill>
            <a:blip r:embed="rId8">
              <a:alphaModFix/>
            </a:blip>
            <a:stretch>
              <a:fillRect/>
            </a:stretch>
          </p:blipFill>
          <p:spPr>
            <a:xfrm rot="-5938659">
              <a:off x="1530169" y="1143679"/>
              <a:ext cx="142142" cy="256638"/>
            </a:xfrm>
            <a:prstGeom prst="rect">
              <a:avLst/>
            </a:prstGeom>
            <a:noFill/>
            <a:ln>
              <a:noFill/>
            </a:ln>
          </p:spPr>
        </p:pic>
        <p:pic>
          <p:nvPicPr>
            <p:cNvPr id="3505" name="Google Shape;3505;p235"/>
            <p:cNvPicPr preferRelativeResize="0"/>
            <p:nvPr/>
          </p:nvPicPr>
          <p:blipFill>
            <a:blip r:embed="rId8">
              <a:alphaModFix/>
            </a:blip>
            <a:stretch>
              <a:fillRect/>
            </a:stretch>
          </p:blipFill>
          <p:spPr>
            <a:xfrm rot="-5938659">
              <a:off x="1834969" y="1143679"/>
              <a:ext cx="142142" cy="256638"/>
            </a:xfrm>
            <a:prstGeom prst="rect">
              <a:avLst/>
            </a:prstGeom>
            <a:noFill/>
            <a:ln>
              <a:noFill/>
            </a:ln>
          </p:spPr>
        </p:pic>
      </p:grpSp>
      <p:pic>
        <p:nvPicPr>
          <p:cNvPr id="3506" name="Google Shape;3506;p235"/>
          <p:cNvPicPr preferRelativeResize="0"/>
          <p:nvPr/>
        </p:nvPicPr>
        <p:blipFill>
          <a:blip r:embed="rId9">
            <a:alphaModFix/>
          </a:blip>
          <a:stretch>
            <a:fillRect/>
          </a:stretch>
        </p:blipFill>
        <p:spPr>
          <a:xfrm>
            <a:off x="3317300" y="128304"/>
            <a:ext cx="240350" cy="217550"/>
          </a:xfrm>
          <a:prstGeom prst="rect">
            <a:avLst/>
          </a:prstGeom>
          <a:noFill/>
          <a:ln>
            <a:noFill/>
          </a:ln>
        </p:spPr>
      </p:pic>
      <p:pic>
        <p:nvPicPr>
          <p:cNvPr id="3507" name="Google Shape;3507;p235"/>
          <p:cNvPicPr preferRelativeResize="0"/>
          <p:nvPr/>
        </p:nvPicPr>
        <p:blipFill>
          <a:blip r:embed="rId10">
            <a:alphaModFix/>
          </a:blip>
          <a:stretch>
            <a:fillRect/>
          </a:stretch>
        </p:blipFill>
        <p:spPr>
          <a:xfrm>
            <a:off x="3972075" y="83449"/>
            <a:ext cx="185425" cy="307276"/>
          </a:xfrm>
          <a:prstGeom prst="rect">
            <a:avLst/>
          </a:prstGeom>
          <a:noFill/>
          <a:ln>
            <a:noFill/>
          </a:ln>
        </p:spPr>
      </p:pic>
      <p:pic>
        <p:nvPicPr>
          <p:cNvPr id="3508" name="Google Shape;3508;p235"/>
          <p:cNvPicPr preferRelativeResize="0"/>
          <p:nvPr/>
        </p:nvPicPr>
        <p:blipFill>
          <a:blip r:embed="rId11">
            <a:alphaModFix/>
          </a:blip>
          <a:stretch>
            <a:fillRect/>
          </a:stretch>
        </p:blipFill>
        <p:spPr>
          <a:xfrm>
            <a:off x="4623242" y="130213"/>
            <a:ext cx="231290" cy="213725"/>
          </a:xfrm>
          <a:prstGeom prst="rect">
            <a:avLst/>
          </a:prstGeom>
          <a:noFill/>
          <a:ln>
            <a:noFill/>
          </a:ln>
        </p:spPr>
      </p:pic>
      <p:pic>
        <p:nvPicPr>
          <p:cNvPr id="3509" name="Google Shape;3509;p235"/>
          <p:cNvPicPr preferRelativeResize="0"/>
          <p:nvPr/>
        </p:nvPicPr>
        <p:blipFill>
          <a:blip r:embed="rId12">
            <a:alphaModFix/>
          </a:blip>
          <a:stretch>
            <a:fillRect/>
          </a:stretch>
        </p:blipFill>
        <p:spPr>
          <a:xfrm rot="-2700000">
            <a:off x="5373421" y="149630"/>
            <a:ext cx="291483" cy="174890"/>
          </a:xfrm>
          <a:prstGeom prst="rect">
            <a:avLst/>
          </a:prstGeom>
          <a:noFill/>
          <a:ln>
            <a:noFill/>
          </a:ln>
        </p:spPr>
      </p:pic>
      <p:sp>
        <p:nvSpPr>
          <p:cNvPr id="3510" name="Google Shape;3510;p235"/>
          <p:cNvSpPr/>
          <p:nvPr/>
        </p:nvSpPr>
        <p:spPr>
          <a:xfrm>
            <a:off x="3948525" y="36975"/>
            <a:ext cx="5574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235"/>
          <p:cNvSpPr/>
          <p:nvPr/>
        </p:nvSpPr>
        <p:spPr>
          <a:xfrm>
            <a:off x="4583001" y="36975"/>
            <a:ext cx="6051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235"/>
          <p:cNvSpPr/>
          <p:nvPr/>
        </p:nvSpPr>
        <p:spPr>
          <a:xfrm>
            <a:off x="5388065" y="36975"/>
            <a:ext cx="15102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13" name="Google Shape;3513;p235"/>
          <p:cNvPicPr preferRelativeResize="0"/>
          <p:nvPr/>
        </p:nvPicPr>
        <p:blipFill>
          <a:blip r:embed="rId13">
            <a:alphaModFix/>
          </a:blip>
          <a:stretch>
            <a:fillRect/>
          </a:stretch>
        </p:blipFill>
        <p:spPr>
          <a:xfrm>
            <a:off x="1910050" y="3604100"/>
            <a:ext cx="1473575" cy="1072550"/>
          </a:xfrm>
          <a:prstGeom prst="rect">
            <a:avLst/>
          </a:prstGeom>
          <a:noFill/>
          <a:ln>
            <a:noFill/>
          </a:ln>
        </p:spPr>
      </p:pic>
      <p:pic>
        <p:nvPicPr>
          <p:cNvPr id="3514" name="Google Shape;3514;p235"/>
          <p:cNvPicPr preferRelativeResize="0"/>
          <p:nvPr/>
        </p:nvPicPr>
        <p:blipFill rotWithShape="1">
          <a:blip r:embed="rId14">
            <a:alphaModFix/>
          </a:blip>
          <a:srcRect r="83431"/>
          <a:stretch/>
        </p:blipFill>
        <p:spPr>
          <a:xfrm rot="-7300923">
            <a:off x="2381787" y="4005383"/>
            <a:ext cx="79076" cy="67172"/>
          </a:xfrm>
          <a:prstGeom prst="rect">
            <a:avLst/>
          </a:prstGeom>
          <a:noFill/>
          <a:ln>
            <a:noFill/>
          </a:ln>
        </p:spPr>
      </p:pic>
      <p:pic>
        <p:nvPicPr>
          <p:cNvPr id="3515" name="Google Shape;3515;p235"/>
          <p:cNvPicPr preferRelativeResize="0"/>
          <p:nvPr/>
        </p:nvPicPr>
        <p:blipFill rotWithShape="1">
          <a:blip r:embed="rId14">
            <a:alphaModFix/>
          </a:blip>
          <a:srcRect r="83431"/>
          <a:stretch/>
        </p:blipFill>
        <p:spPr>
          <a:xfrm rot="7541594">
            <a:off x="2457987" y="3929183"/>
            <a:ext cx="79076" cy="67172"/>
          </a:xfrm>
          <a:prstGeom prst="rect">
            <a:avLst/>
          </a:prstGeom>
          <a:noFill/>
          <a:ln>
            <a:noFill/>
          </a:ln>
        </p:spPr>
      </p:pic>
      <p:pic>
        <p:nvPicPr>
          <p:cNvPr id="3516" name="Google Shape;3516;p235"/>
          <p:cNvPicPr preferRelativeResize="0"/>
          <p:nvPr/>
        </p:nvPicPr>
        <p:blipFill rotWithShape="1">
          <a:blip r:embed="rId14">
            <a:alphaModFix/>
          </a:blip>
          <a:srcRect r="83431"/>
          <a:stretch/>
        </p:blipFill>
        <p:spPr>
          <a:xfrm rot="-8328313">
            <a:off x="2457986" y="4386383"/>
            <a:ext cx="79076" cy="67172"/>
          </a:xfrm>
          <a:prstGeom prst="rect">
            <a:avLst/>
          </a:prstGeom>
          <a:noFill/>
          <a:ln>
            <a:noFill/>
          </a:ln>
        </p:spPr>
      </p:pic>
      <p:pic>
        <p:nvPicPr>
          <p:cNvPr id="3517" name="Google Shape;3517;p235"/>
          <p:cNvPicPr preferRelativeResize="0"/>
          <p:nvPr/>
        </p:nvPicPr>
        <p:blipFill rotWithShape="1">
          <a:blip r:embed="rId14">
            <a:alphaModFix/>
          </a:blip>
          <a:srcRect r="83431"/>
          <a:stretch/>
        </p:blipFill>
        <p:spPr>
          <a:xfrm rot="-7300923">
            <a:off x="2305587" y="4386383"/>
            <a:ext cx="79076" cy="67172"/>
          </a:xfrm>
          <a:prstGeom prst="rect">
            <a:avLst/>
          </a:prstGeom>
          <a:noFill/>
          <a:ln>
            <a:noFill/>
          </a:ln>
        </p:spPr>
      </p:pic>
      <p:pic>
        <p:nvPicPr>
          <p:cNvPr id="3518" name="Google Shape;3518;p235"/>
          <p:cNvPicPr preferRelativeResize="0"/>
          <p:nvPr/>
        </p:nvPicPr>
        <p:blipFill rotWithShape="1">
          <a:blip r:embed="rId14">
            <a:alphaModFix/>
          </a:blip>
          <a:srcRect r="83431"/>
          <a:stretch/>
        </p:blipFill>
        <p:spPr>
          <a:xfrm rot="7541594">
            <a:off x="2381787" y="4310183"/>
            <a:ext cx="79076" cy="67172"/>
          </a:xfrm>
          <a:prstGeom prst="rect">
            <a:avLst/>
          </a:prstGeom>
          <a:noFill/>
          <a:ln>
            <a:noFill/>
          </a:ln>
        </p:spPr>
      </p:pic>
      <p:pic>
        <p:nvPicPr>
          <p:cNvPr id="3519" name="Google Shape;3519;p235"/>
          <p:cNvPicPr preferRelativeResize="0"/>
          <p:nvPr/>
        </p:nvPicPr>
        <p:blipFill rotWithShape="1">
          <a:blip r:embed="rId14">
            <a:alphaModFix/>
          </a:blip>
          <a:srcRect r="83431"/>
          <a:stretch/>
        </p:blipFill>
        <p:spPr>
          <a:xfrm rot="-2400967">
            <a:off x="2300696" y="3858236"/>
            <a:ext cx="79076" cy="67172"/>
          </a:xfrm>
          <a:prstGeom prst="rect">
            <a:avLst/>
          </a:prstGeom>
          <a:noFill/>
          <a:ln>
            <a:noFill/>
          </a:ln>
        </p:spPr>
      </p:pic>
      <p:pic>
        <p:nvPicPr>
          <p:cNvPr id="3520" name="Google Shape;3520;p235"/>
          <p:cNvPicPr preferRelativeResize="0"/>
          <p:nvPr/>
        </p:nvPicPr>
        <p:blipFill rotWithShape="1">
          <a:blip r:embed="rId14">
            <a:alphaModFix/>
          </a:blip>
          <a:srcRect r="83431"/>
          <a:stretch/>
        </p:blipFill>
        <p:spPr>
          <a:xfrm rot="-9158507">
            <a:off x="2387136" y="3922586"/>
            <a:ext cx="79076" cy="67172"/>
          </a:xfrm>
          <a:prstGeom prst="rect">
            <a:avLst/>
          </a:prstGeom>
          <a:noFill/>
          <a:ln>
            <a:noFill/>
          </a:ln>
        </p:spPr>
      </p:pic>
      <p:pic>
        <p:nvPicPr>
          <p:cNvPr id="3521" name="Google Shape;3521;p235"/>
          <p:cNvPicPr preferRelativeResize="0"/>
          <p:nvPr/>
        </p:nvPicPr>
        <p:blipFill rotWithShape="1">
          <a:blip r:embed="rId14">
            <a:alphaModFix/>
          </a:blip>
          <a:srcRect r="83431"/>
          <a:stretch/>
        </p:blipFill>
        <p:spPr>
          <a:xfrm rot="-6006624">
            <a:off x="2569997" y="4424828"/>
            <a:ext cx="79076" cy="67172"/>
          </a:xfrm>
          <a:prstGeom prst="rect">
            <a:avLst/>
          </a:prstGeom>
          <a:noFill/>
          <a:ln>
            <a:noFill/>
          </a:ln>
        </p:spPr>
      </p:pic>
      <p:pic>
        <p:nvPicPr>
          <p:cNvPr id="3522" name="Google Shape;3522;p235"/>
          <p:cNvPicPr preferRelativeResize="0"/>
          <p:nvPr/>
        </p:nvPicPr>
        <p:blipFill rotWithShape="1">
          <a:blip r:embed="rId14">
            <a:alphaModFix/>
          </a:blip>
          <a:srcRect r="83431"/>
          <a:stretch/>
        </p:blipFill>
        <p:spPr>
          <a:xfrm rot="-4979208">
            <a:off x="2451053" y="4329550"/>
            <a:ext cx="79075" cy="67172"/>
          </a:xfrm>
          <a:prstGeom prst="rect">
            <a:avLst/>
          </a:prstGeom>
          <a:noFill/>
          <a:ln>
            <a:noFill/>
          </a:ln>
        </p:spPr>
      </p:pic>
      <p:pic>
        <p:nvPicPr>
          <p:cNvPr id="3523" name="Google Shape;3523;p235"/>
          <p:cNvPicPr preferRelativeResize="0"/>
          <p:nvPr/>
        </p:nvPicPr>
        <p:blipFill rotWithShape="1">
          <a:blip r:embed="rId14">
            <a:alphaModFix/>
          </a:blip>
          <a:srcRect r="83431"/>
          <a:stretch/>
        </p:blipFill>
        <p:spPr>
          <a:xfrm rot="9863303">
            <a:off x="2558164" y="4317716"/>
            <a:ext cx="79076" cy="67172"/>
          </a:xfrm>
          <a:prstGeom prst="rect">
            <a:avLst/>
          </a:prstGeom>
          <a:noFill/>
          <a:ln>
            <a:noFill/>
          </a:ln>
        </p:spPr>
      </p:pic>
      <p:pic>
        <p:nvPicPr>
          <p:cNvPr id="3524" name="Google Shape;3524;p235"/>
          <p:cNvPicPr preferRelativeResize="0"/>
          <p:nvPr/>
        </p:nvPicPr>
        <p:blipFill rotWithShape="1">
          <a:blip r:embed="rId14">
            <a:alphaModFix/>
          </a:blip>
          <a:srcRect r="83431"/>
          <a:stretch/>
        </p:blipFill>
        <p:spPr>
          <a:xfrm rot="-7300923">
            <a:off x="2153187" y="4081583"/>
            <a:ext cx="79076" cy="67172"/>
          </a:xfrm>
          <a:prstGeom prst="rect">
            <a:avLst/>
          </a:prstGeom>
          <a:noFill/>
          <a:ln>
            <a:noFill/>
          </a:ln>
        </p:spPr>
      </p:pic>
      <p:pic>
        <p:nvPicPr>
          <p:cNvPr id="3525" name="Google Shape;3525;p235"/>
          <p:cNvPicPr preferRelativeResize="0"/>
          <p:nvPr/>
        </p:nvPicPr>
        <p:blipFill rotWithShape="1">
          <a:blip r:embed="rId14">
            <a:alphaModFix/>
          </a:blip>
          <a:srcRect r="83431"/>
          <a:stretch/>
        </p:blipFill>
        <p:spPr>
          <a:xfrm rot="9863303">
            <a:off x="2279289" y="4005379"/>
            <a:ext cx="79076" cy="67172"/>
          </a:xfrm>
          <a:prstGeom prst="rect">
            <a:avLst/>
          </a:prstGeom>
          <a:noFill/>
          <a:ln>
            <a:noFill/>
          </a:ln>
        </p:spPr>
      </p:pic>
      <p:pic>
        <p:nvPicPr>
          <p:cNvPr id="3526" name="Google Shape;3526;p235"/>
          <p:cNvPicPr preferRelativeResize="0"/>
          <p:nvPr/>
        </p:nvPicPr>
        <p:blipFill rotWithShape="1">
          <a:blip r:embed="rId14">
            <a:alphaModFix/>
          </a:blip>
          <a:srcRect r="83431"/>
          <a:stretch/>
        </p:blipFill>
        <p:spPr>
          <a:xfrm rot="-6006624">
            <a:off x="2417597" y="4424828"/>
            <a:ext cx="79076" cy="67172"/>
          </a:xfrm>
          <a:prstGeom prst="rect">
            <a:avLst/>
          </a:prstGeom>
          <a:noFill/>
          <a:ln>
            <a:noFill/>
          </a:ln>
        </p:spPr>
      </p:pic>
      <p:sp>
        <p:nvSpPr>
          <p:cNvPr id="3527" name="Google Shape;3527;p235"/>
          <p:cNvSpPr txBox="1"/>
          <p:nvPr/>
        </p:nvSpPr>
        <p:spPr>
          <a:xfrm>
            <a:off x="221858" y="3309075"/>
            <a:ext cx="2556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Presynaptic</a:t>
            </a:r>
            <a:endParaRPr/>
          </a:p>
        </p:txBody>
      </p:sp>
      <p:cxnSp>
        <p:nvCxnSpPr>
          <p:cNvPr id="3528" name="Google Shape;3528;p235"/>
          <p:cNvCxnSpPr/>
          <p:nvPr/>
        </p:nvCxnSpPr>
        <p:spPr>
          <a:xfrm rot="10800000">
            <a:off x="2718496" y="4063833"/>
            <a:ext cx="538800" cy="0"/>
          </a:xfrm>
          <a:prstGeom prst="straightConnector1">
            <a:avLst/>
          </a:prstGeom>
          <a:noFill/>
          <a:ln w="9525" cap="flat" cmpd="sng">
            <a:solidFill>
              <a:srgbClr val="8E7CC3"/>
            </a:solidFill>
            <a:prstDash val="solid"/>
            <a:round/>
            <a:headEnd type="none" w="med" len="med"/>
            <a:tailEnd type="triangle" w="med" len="med"/>
          </a:ln>
        </p:spPr>
      </p:cxnSp>
      <p:cxnSp>
        <p:nvCxnSpPr>
          <p:cNvPr id="3529" name="Google Shape;3529;p235"/>
          <p:cNvCxnSpPr/>
          <p:nvPr/>
        </p:nvCxnSpPr>
        <p:spPr>
          <a:xfrm rot="10800000">
            <a:off x="2728375" y="4216233"/>
            <a:ext cx="538800" cy="0"/>
          </a:xfrm>
          <a:prstGeom prst="straightConnector1">
            <a:avLst/>
          </a:prstGeom>
          <a:noFill/>
          <a:ln w="9525" cap="flat" cmpd="sng">
            <a:solidFill>
              <a:srgbClr val="8E7CC3"/>
            </a:solidFill>
            <a:prstDash val="solid"/>
            <a:round/>
            <a:headEnd type="none" w="med" len="med"/>
            <a:tailEnd type="triangle" w="med" len="med"/>
          </a:ln>
        </p:spPr>
      </p:cxnSp>
      <p:pic>
        <p:nvPicPr>
          <p:cNvPr id="3530" name="Google Shape;3530;p235"/>
          <p:cNvPicPr preferRelativeResize="0"/>
          <p:nvPr/>
        </p:nvPicPr>
        <p:blipFill rotWithShape="1">
          <a:blip r:embed="rId13">
            <a:alphaModFix/>
          </a:blip>
          <a:srcRect t="75273" r="43000"/>
          <a:stretch/>
        </p:blipFill>
        <p:spPr>
          <a:xfrm rot="3214946">
            <a:off x="1681450" y="4318670"/>
            <a:ext cx="839950" cy="265200"/>
          </a:xfrm>
          <a:prstGeom prst="rect">
            <a:avLst/>
          </a:prstGeom>
          <a:noFill/>
          <a:ln>
            <a:noFill/>
          </a:ln>
        </p:spPr>
      </p:pic>
      <p:grpSp>
        <p:nvGrpSpPr>
          <p:cNvPr id="3531" name="Google Shape;3531;p235"/>
          <p:cNvGrpSpPr/>
          <p:nvPr/>
        </p:nvGrpSpPr>
        <p:grpSpPr>
          <a:xfrm>
            <a:off x="224700" y="3716275"/>
            <a:ext cx="1965778" cy="848200"/>
            <a:chOff x="78100" y="798150"/>
            <a:chExt cx="1965778" cy="848200"/>
          </a:xfrm>
        </p:grpSpPr>
        <p:pic>
          <p:nvPicPr>
            <p:cNvPr id="3532" name="Google Shape;3532;p235"/>
            <p:cNvPicPr preferRelativeResize="0"/>
            <p:nvPr/>
          </p:nvPicPr>
          <p:blipFill rotWithShape="1">
            <a:blip r:embed="rId7">
              <a:alphaModFix/>
            </a:blip>
            <a:srcRect r="10370" b="28057"/>
            <a:stretch/>
          </p:blipFill>
          <p:spPr>
            <a:xfrm flipH="1">
              <a:off x="78100" y="798150"/>
              <a:ext cx="1385300" cy="848200"/>
            </a:xfrm>
            <a:prstGeom prst="rect">
              <a:avLst/>
            </a:prstGeom>
            <a:noFill/>
            <a:ln>
              <a:noFill/>
            </a:ln>
          </p:spPr>
        </p:pic>
        <p:pic>
          <p:nvPicPr>
            <p:cNvPr id="3533" name="Google Shape;3533;p235"/>
            <p:cNvPicPr preferRelativeResize="0"/>
            <p:nvPr/>
          </p:nvPicPr>
          <p:blipFill>
            <a:blip r:embed="rId8">
              <a:alphaModFix/>
            </a:blip>
            <a:stretch>
              <a:fillRect/>
            </a:stretch>
          </p:blipFill>
          <p:spPr>
            <a:xfrm rot="-5938659">
              <a:off x="1530169" y="1143679"/>
              <a:ext cx="142142" cy="256638"/>
            </a:xfrm>
            <a:prstGeom prst="rect">
              <a:avLst/>
            </a:prstGeom>
            <a:noFill/>
            <a:ln>
              <a:noFill/>
            </a:ln>
          </p:spPr>
        </p:pic>
        <p:pic>
          <p:nvPicPr>
            <p:cNvPr id="3534" name="Google Shape;3534;p235"/>
            <p:cNvPicPr preferRelativeResize="0"/>
            <p:nvPr/>
          </p:nvPicPr>
          <p:blipFill>
            <a:blip r:embed="rId8">
              <a:alphaModFix/>
            </a:blip>
            <a:stretch>
              <a:fillRect/>
            </a:stretch>
          </p:blipFill>
          <p:spPr>
            <a:xfrm rot="-5938659">
              <a:off x="1834969" y="1143679"/>
              <a:ext cx="142142" cy="256638"/>
            </a:xfrm>
            <a:prstGeom prst="rect">
              <a:avLst/>
            </a:prstGeom>
            <a:noFill/>
            <a:ln>
              <a:noFill/>
            </a:ln>
          </p:spPr>
        </p:pic>
      </p:grpSp>
      <p:sp>
        <p:nvSpPr>
          <p:cNvPr id="3535" name="Google Shape;3535;p235"/>
          <p:cNvSpPr/>
          <p:nvPr/>
        </p:nvSpPr>
        <p:spPr>
          <a:xfrm>
            <a:off x="100325" y="3292903"/>
            <a:ext cx="3283200" cy="1434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Shape 3539"/>
        <p:cNvGrpSpPr/>
        <p:nvPr/>
      </p:nvGrpSpPr>
      <p:grpSpPr>
        <a:xfrm>
          <a:off x="0" y="0"/>
          <a:ext cx="0" cy="0"/>
          <a:chOff x="0" y="0"/>
          <a:chExt cx="0" cy="0"/>
        </a:xfrm>
      </p:grpSpPr>
      <p:pic>
        <p:nvPicPr>
          <p:cNvPr id="3540" name="Google Shape;3540;p236"/>
          <p:cNvPicPr preferRelativeResize="0"/>
          <p:nvPr/>
        </p:nvPicPr>
        <p:blipFill rotWithShape="1">
          <a:blip r:embed="rId3">
            <a:alphaModFix/>
          </a:blip>
          <a:srcRect l="73679" r="15739"/>
          <a:stretch/>
        </p:blipFill>
        <p:spPr>
          <a:xfrm>
            <a:off x="6445148" y="477200"/>
            <a:ext cx="925624" cy="4587276"/>
          </a:xfrm>
          <a:prstGeom prst="rect">
            <a:avLst/>
          </a:prstGeom>
          <a:noFill/>
          <a:ln>
            <a:noFill/>
          </a:ln>
        </p:spPr>
      </p:pic>
      <p:grpSp>
        <p:nvGrpSpPr>
          <p:cNvPr id="3541" name="Google Shape;3541;p236"/>
          <p:cNvGrpSpPr/>
          <p:nvPr/>
        </p:nvGrpSpPr>
        <p:grpSpPr>
          <a:xfrm>
            <a:off x="7237300" y="2497900"/>
            <a:ext cx="1661725" cy="1477500"/>
            <a:chOff x="7237300" y="2497900"/>
            <a:chExt cx="1661725" cy="1477500"/>
          </a:xfrm>
        </p:grpSpPr>
        <p:sp>
          <p:nvSpPr>
            <p:cNvPr id="3542" name="Google Shape;3542;p236"/>
            <p:cNvSpPr txBox="1"/>
            <p:nvPr/>
          </p:nvSpPr>
          <p:spPr>
            <a:xfrm>
              <a:off x="7326425" y="2497900"/>
              <a:ext cx="15726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serotonin transmission regulates other neurotransmitters in downstream circuits</a:t>
              </a:r>
              <a:endParaRPr/>
            </a:p>
          </p:txBody>
        </p:sp>
        <p:cxnSp>
          <p:nvCxnSpPr>
            <p:cNvPr id="3543" name="Google Shape;3543;p236"/>
            <p:cNvCxnSpPr/>
            <p:nvPr/>
          </p:nvCxnSpPr>
          <p:spPr>
            <a:xfrm>
              <a:off x="7237300" y="2571750"/>
              <a:ext cx="1525500" cy="0"/>
            </a:xfrm>
            <a:prstGeom prst="straightConnector1">
              <a:avLst/>
            </a:prstGeom>
            <a:noFill/>
            <a:ln w="9525" cap="flat" cmpd="sng">
              <a:solidFill>
                <a:schemeClr val="dk2"/>
              </a:solidFill>
              <a:prstDash val="solid"/>
              <a:round/>
              <a:headEnd type="none" w="med" len="med"/>
              <a:tailEnd type="triangle" w="med" len="med"/>
            </a:ln>
          </p:spPr>
        </p:cxnSp>
        <p:cxnSp>
          <p:nvCxnSpPr>
            <p:cNvPr id="3544" name="Google Shape;3544;p236"/>
            <p:cNvCxnSpPr/>
            <p:nvPr/>
          </p:nvCxnSpPr>
          <p:spPr>
            <a:xfrm>
              <a:off x="7237300" y="3934525"/>
              <a:ext cx="1525500" cy="0"/>
            </a:xfrm>
            <a:prstGeom prst="straightConnector1">
              <a:avLst/>
            </a:prstGeom>
            <a:noFill/>
            <a:ln w="9525" cap="flat" cmpd="sng">
              <a:solidFill>
                <a:schemeClr val="dk2"/>
              </a:solidFill>
              <a:prstDash val="solid"/>
              <a:round/>
              <a:headEnd type="none" w="med" len="med"/>
              <a:tailEnd type="triangle" w="med" len="med"/>
            </a:ln>
          </p:spPr>
        </p:cxnSp>
      </p:grpSp>
      <p:sp>
        <p:nvSpPr>
          <p:cNvPr id="3545" name="Google Shape;3545;p236"/>
          <p:cNvSpPr txBox="1"/>
          <p:nvPr/>
        </p:nvSpPr>
        <p:spPr>
          <a:xfrm>
            <a:off x="948300" y="808500"/>
            <a:ext cx="45285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t>Here’s 5HT-</a:t>
            </a:r>
            <a:r>
              <a:rPr lang="en" sz="2100" b="1" u="sng"/>
              <a:t>2A</a:t>
            </a:r>
            <a:endParaRPr sz="2100" b="1"/>
          </a:p>
        </p:txBody>
      </p:sp>
      <p:sp>
        <p:nvSpPr>
          <p:cNvPr id="3546" name="Google Shape;3546;p236"/>
          <p:cNvSpPr/>
          <p:nvPr/>
        </p:nvSpPr>
        <p:spPr>
          <a:xfrm>
            <a:off x="6508600" y="3649200"/>
            <a:ext cx="605100" cy="265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Shape 3550"/>
        <p:cNvGrpSpPr/>
        <p:nvPr/>
      </p:nvGrpSpPr>
      <p:grpSpPr>
        <a:xfrm>
          <a:off x="0" y="0"/>
          <a:ext cx="0" cy="0"/>
          <a:chOff x="0" y="0"/>
          <a:chExt cx="0" cy="0"/>
        </a:xfrm>
      </p:grpSpPr>
      <p:pic>
        <p:nvPicPr>
          <p:cNvPr id="3551" name="Google Shape;3551;p237"/>
          <p:cNvPicPr preferRelativeResize="0"/>
          <p:nvPr/>
        </p:nvPicPr>
        <p:blipFill rotWithShape="1">
          <a:blip r:embed="rId3">
            <a:alphaModFix/>
          </a:blip>
          <a:srcRect l="73679" r="15739"/>
          <a:stretch/>
        </p:blipFill>
        <p:spPr>
          <a:xfrm>
            <a:off x="6445148" y="477200"/>
            <a:ext cx="925624" cy="4587276"/>
          </a:xfrm>
          <a:prstGeom prst="rect">
            <a:avLst/>
          </a:prstGeom>
          <a:noFill/>
          <a:ln>
            <a:noFill/>
          </a:ln>
        </p:spPr>
      </p:pic>
      <p:grpSp>
        <p:nvGrpSpPr>
          <p:cNvPr id="3552" name="Google Shape;3552;p237"/>
          <p:cNvGrpSpPr/>
          <p:nvPr/>
        </p:nvGrpSpPr>
        <p:grpSpPr>
          <a:xfrm>
            <a:off x="7237300" y="2497900"/>
            <a:ext cx="1661725" cy="1477500"/>
            <a:chOff x="7237300" y="2497900"/>
            <a:chExt cx="1661725" cy="1477500"/>
          </a:xfrm>
        </p:grpSpPr>
        <p:sp>
          <p:nvSpPr>
            <p:cNvPr id="3553" name="Google Shape;3553;p237"/>
            <p:cNvSpPr txBox="1"/>
            <p:nvPr/>
          </p:nvSpPr>
          <p:spPr>
            <a:xfrm>
              <a:off x="7326425" y="2497900"/>
              <a:ext cx="15726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serotonin transmission regulates other neurotransmitters in downstream circuits</a:t>
              </a:r>
              <a:endParaRPr/>
            </a:p>
          </p:txBody>
        </p:sp>
        <p:cxnSp>
          <p:nvCxnSpPr>
            <p:cNvPr id="3554" name="Google Shape;3554;p237"/>
            <p:cNvCxnSpPr/>
            <p:nvPr/>
          </p:nvCxnSpPr>
          <p:spPr>
            <a:xfrm>
              <a:off x="7237300" y="2571750"/>
              <a:ext cx="1525500" cy="0"/>
            </a:xfrm>
            <a:prstGeom prst="straightConnector1">
              <a:avLst/>
            </a:prstGeom>
            <a:noFill/>
            <a:ln w="9525" cap="flat" cmpd="sng">
              <a:solidFill>
                <a:schemeClr val="dk2"/>
              </a:solidFill>
              <a:prstDash val="solid"/>
              <a:round/>
              <a:headEnd type="none" w="med" len="med"/>
              <a:tailEnd type="triangle" w="med" len="med"/>
            </a:ln>
          </p:spPr>
        </p:cxnSp>
        <p:cxnSp>
          <p:nvCxnSpPr>
            <p:cNvPr id="3555" name="Google Shape;3555;p237"/>
            <p:cNvCxnSpPr/>
            <p:nvPr/>
          </p:nvCxnSpPr>
          <p:spPr>
            <a:xfrm>
              <a:off x="7237300" y="3934525"/>
              <a:ext cx="1525500" cy="0"/>
            </a:xfrm>
            <a:prstGeom prst="straightConnector1">
              <a:avLst/>
            </a:prstGeom>
            <a:noFill/>
            <a:ln w="9525" cap="flat" cmpd="sng">
              <a:solidFill>
                <a:schemeClr val="dk2"/>
              </a:solidFill>
              <a:prstDash val="solid"/>
              <a:round/>
              <a:headEnd type="none" w="med" len="med"/>
              <a:tailEnd type="triangle" w="med" len="med"/>
            </a:ln>
          </p:spPr>
        </p:cxnSp>
      </p:grpSp>
      <p:sp>
        <p:nvSpPr>
          <p:cNvPr id="3556" name="Google Shape;3556;p237"/>
          <p:cNvSpPr txBox="1"/>
          <p:nvPr/>
        </p:nvSpPr>
        <p:spPr>
          <a:xfrm>
            <a:off x="948300" y="808500"/>
            <a:ext cx="45285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t>Here’s 5HT-</a:t>
            </a:r>
            <a:r>
              <a:rPr lang="en" sz="2100" b="1" u="sng"/>
              <a:t>2A</a:t>
            </a:r>
            <a:endParaRPr sz="2100" b="1"/>
          </a:p>
        </p:txBody>
      </p:sp>
      <p:pic>
        <p:nvPicPr>
          <p:cNvPr id="3557" name="Google Shape;3557;p237"/>
          <p:cNvPicPr preferRelativeResize="0"/>
          <p:nvPr/>
        </p:nvPicPr>
        <p:blipFill rotWithShape="1">
          <a:blip r:embed="rId4">
            <a:alphaModFix/>
          </a:blip>
          <a:srcRect r="10370" b="28057"/>
          <a:stretch/>
        </p:blipFill>
        <p:spPr>
          <a:xfrm flipH="1">
            <a:off x="0" y="3295825"/>
            <a:ext cx="1385300" cy="848200"/>
          </a:xfrm>
          <a:prstGeom prst="rect">
            <a:avLst/>
          </a:prstGeom>
          <a:noFill/>
          <a:ln>
            <a:noFill/>
          </a:ln>
        </p:spPr>
      </p:pic>
      <p:pic>
        <p:nvPicPr>
          <p:cNvPr id="3558" name="Google Shape;3558;p237"/>
          <p:cNvPicPr preferRelativeResize="0"/>
          <p:nvPr/>
        </p:nvPicPr>
        <p:blipFill>
          <a:blip r:embed="rId5">
            <a:alphaModFix/>
          </a:blip>
          <a:stretch>
            <a:fillRect/>
          </a:stretch>
        </p:blipFill>
        <p:spPr>
          <a:xfrm rot="5047037">
            <a:off x="1509219" y="3629704"/>
            <a:ext cx="142142" cy="256638"/>
          </a:xfrm>
          <a:prstGeom prst="rect">
            <a:avLst/>
          </a:prstGeom>
          <a:noFill/>
          <a:ln>
            <a:noFill/>
          </a:ln>
        </p:spPr>
      </p:pic>
      <p:pic>
        <p:nvPicPr>
          <p:cNvPr id="3559" name="Google Shape;3559;p237"/>
          <p:cNvPicPr preferRelativeResize="0"/>
          <p:nvPr/>
        </p:nvPicPr>
        <p:blipFill>
          <a:blip r:embed="rId5">
            <a:alphaModFix/>
          </a:blip>
          <a:stretch>
            <a:fillRect/>
          </a:stretch>
        </p:blipFill>
        <p:spPr>
          <a:xfrm rot="5047037">
            <a:off x="1814019" y="3629704"/>
            <a:ext cx="142142" cy="256638"/>
          </a:xfrm>
          <a:prstGeom prst="rect">
            <a:avLst/>
          </a:prstGeom>
          <a:noFill/>
          <a:ln>
            <a:noFill/>
          </a:ln>
        </p:spPr>
      </p:pic>
      <p:sp>
        <p:nvSpPr>
          <p:cNvPr id="3560" name="Google Shape;3560;p237"/>
          <p:cNvSpPr/>
          <p:nvPr/>
        </p:nvSpPr>
        <p:spPr>
          <a:xfrm>
            <a:off x="6508600" y="3649200"/>
            <a:ext cx="605100" cy="265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Shape 3564"/>
        <p:cNvGrpSpPr/>
        <p:nvPr/>
      </p:nvGrpSpPr>
      <p:grpSpPr>
        <a:xfrm>
          <a:off x="0" y="0"/>
          <a:ext cx="0" cy="0"/>
          <a:chOff x="0" y="0"/>
          <a:chExt cx="0" cy="0"/>
        </a:xfrm>
      </p:grpSpPr>
      <p:pic>
        <p:nvPicPr>
          <p:cNvPr id="3565" name="Google Shape;3565;p238"/>
          <p:cNvPicPr preferRelativeResize="0"/>
          <p:nvPr/>
        </p:nvPicPr>
        <p:blipFill rotWithShape="1">
          <a:blip r:embed="rId3">
            <a:alphaModFix/>
          </a:blip>
          <a:srcRect l="73679" r="15739"/>
          <a:stretch/>
        </p:blipFill>
        <p:spPr>
          <a:xfrm>
            <a:off x="6445148" y="477200"/>
            <a:ext cx="925624" cy="4587276"/>
          </a:xfrm>
          <a:prstGeom prst="rect">
            <a:avLst/>
          </a:prstGeom>
          <a:noFill/>
          <a:ln>
            <a:noFill/>
          </a:ln>
        </p:spPr>
      </p:pic>
      <p:grpSp>
        <p:nvGrpSpPr>
          <p:cNvPr id="3566" name="Google Shape;3566;p238"/>
          <p:cNvGrpSpPr/>
          <p:nvPr/>
        </p:nvGrpSpPr>
        <p:grpSpPr>
          <a:xfrm>
            <a:off x="7237300" y="2497900"/>
            <a:ext cx="1661725" cy="1477500"/>
            <a:chOff x="7237300" y="2497900"/>
            <a:chExt cx="1661725" cy="1477500"/>
          </a:xfrm>
        </p:grpSpPr>
        <p:sp>
          <p:nvSpPr>
            <p:cNvPr id="3567" name="Google Shape;3567;p238"/>
            <p:cNvSpPr txBox="1"/>
            <p:nvPr/>
          </p:nvSpPr>
          <p:spPr>
            <a:xfrm>
              <a:off x="7326425" y="2497900"/>
              <a:ext cx="15726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serotonin transmission regulates other neurotransmitters in downstream circuits</a:t>
              </a:r>
              <a:endParaRPr/>
            </a:p>
          </p:txBody>
        </p:sp>
        <p:cxnSp>
          <p:nvCxnSpPr>
            <p:cNvPr id="3568" name="Google Shape;3568;p238"/>
            <p:cNvCxnSpPr/>
            <p:nvPr/>
          </p:nvCxnSpPr>
          <p:spPr>
            <a:xfrm>
              <a:off x="7237300" y="2571750"/>
              <a:ext cx="1525500" cy="0"/>
            </a:xfrm>
            <a:prstGeom prst="straightConnector1">
              <a:avLst/>
            </a:prstGeom>
            <a:noFill/>
            <a:ln w="9525" cap="flat" cmpd="sng">
              <a:solidFill>
                <a:schemeClr val="dk2"/>
              </a:solidFill>
              <a:prstDash val="solid"/>
              <a:round/>
              <a:headEnd type="none" w="med" len="med"/>
              <a:tailEnd type="triangle" w="med" len="med"/>
            </a:ln>
          </p:spPr>
        </p:cxnSp>
        <p:cxnSp>
          <p:nvCxnSpPr>
            <p:cNvPr id="3569" name="Google Shape;3569;p238"/>
            <p:cNvCxnSpPr/>
            <p:nvPr/>
          </p:nvCxnSpPr>
          <p:spPr>
            <a:xfrm>
              <a:off x="7237300" y="3934525"/>
              <a:ext cx="1525500" cy="0"/>
            </a:xfrm>
            <a:prstGeom prst="straightConnector1">
              <a:avLst/>
            </a:prstGeom>
            <a:noFill/>
            <a:ln w="9525" cap="flat" cmpd="sng">
              <a:solidFill>
                <a:schemeClr val="dk2"/>
              </a:solidFill>
              <a:prstDash val="solid"/>
              <a:round/>
              <a:headEnd type="none" w="med" len="med"/>
              <a:tailEnd type="triangle" w="med" len="med"/>
            </a:ln>
          </p:spPr>
        </p:cxnSp>
      </p:grpSp>
      <p:sp>
        <p:nvSpPr>
          <p:cNvPr id="3570" name="Google Shape;3570;p238"/>
          <p:cNvSpPr txBox="1"/>
          <p:nvPr/>
        </p:nvSpPr>
        <p:spPr>
          <a:xfrm>
            <a:off x="948300" y="808500"/>
            <a:ext cx="45285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t>Here’s 5HT-</a:t>
            </a:r>
            <a:r>
              <a:rPr lang="en" sz="2100" b="1" u="sng"/>
              <a:t>2A</a:t>
            </a:r>
            <a:endParaRPr sz="2100" b="1"/>
          </a:p>
        </p:txBody>
      </p:sp>
      <p:pic>
        <p:nvPicPr>
          <p:cNvPr id="3571" name="Google Shape;3571;p238"/>
          <p:cNvPicPr preferRelativeResize="0"/>
          <p:nvPr/>
        </p:nvPicPr>
        <p:blipFill rotWithShape="1">
          <a:blip r:embed="rId4">
            <a:alphaModFix/>
          </a:blip>
          <a:srcRect r="10370" b="28057"/>
          <a:stretch/>
        </p:blipFill>
        <p:spPr>
          <a:xfrm flipH="1">
            <a:off x="0" y="3295825"/>
            <a:ext cx="1385300" cy="848200"/>
          </a:xfrm>
          <a:prstGeom prst="rect">
            <a:avLst/>
          </a:prstGeom>
          <a:noFill/>
          <a:ln>
            <a:noFill/>
          </a:ln>
        </p:spPr>
      </p:pic>
      <p:pic>
        <p:nvPicPr>
          <p:cNvPr id="3572" name="Google Shape;3572;p238"/>
          <p:cNvPicPr preferRelativeResize="0"/>
          <p:nvPr/>
        </p:nvPicPr>
        <p:blipFill>
          <a:blip r:embed="rId5">
            <a:alphaModFix/>
          </a:blip>
          <a:stretch>
            <a:fillRect/>
          </a:stretch>
        </p:blipFill>
        <p:spPr>
          <a:xfrm rot="5047037">
            <a:off x="1509219" y="3629704"/>
            <a:ext cx="142142" cy="256638"/>
          </a:xfrm>
          <a:prstGeom prst="rect">
            <a:avLst/>
          </a:prstGeom>
          <a:noFill/>
          <a:ln>
            <a:noFill/>
          </a:ln>
        </p:spPr>
      </p:pic>
      <p:pic>
        <p:nvPicPr>
          <p:cNvPr id="3573" name="Google Shape;3573;p238"/>
          <p:cNvPicPr preferRelativeResize="0"/>
          <p:nvPr/>
        </p:nvPicPr>
        <p:blipFill>
          <a:blip r:embed="rId5">
            <a:alphaModFix/>
          </a:blip>
          <a:stretch>
            <a:fillRect/>
          </a:stretch>
        </p:blipFill>
        <p:spPr>
          <a:xfrm rot="5047037">
            <a:off x="1814019" y="3629704"/>
            <a:ext cx="142142" cy="256638"/>
          </a:xfrm>
          <a:prstGeom prst="rect">
            <a:avLst/>
          </a:prstGeom>
          <a:noFill/>
          <a:ln>
            <a:noFill/>
          </a:ln>
        </p:spPr>
      </p:pic>
      <p:grpSp>
        <p:nvGrpSpPr>
          <p:cNvPr id="3574" name="Google Shape;3574;p238"/>
          <p:cNvGrpSpPr/>
          <p:nvPr/>
        </p:nvGrpSpPr>
        <p:grpSpPr>
          <a:xfrm>
            <a:off x="2045438" y="3664649"/>
            <a:ext cx="4556105" cy="177223"/>
            <a:chOff x="2054963" y="4150424"/>
            <a:chExt cx="4556105" cy="177223"/>
          </a:xfrm>
        </p:grpSpPr>
        <p:pic>
          <p:nvPicPr>
            <p:cNvPr id="3575" name="Google Shape;3575;p238"/>
            <p:cNvPicPr preferRelativeResize="0"/>
            <p:nvPr/>
          </p:nvPicPr>
          <p:blipFill>
            <a:blip r:embed="rId5">
              <a:alphaModFix/>
            </a:blip>
            <a:stretch>
              <a:fillRect/>
            </a:stretch>
          </p:blipFill>
          <p:spPr>
            <a:xfrm rot="5047037">
              <a:off x="2118819" y="4105954"/>
              <a:ext cx="142142" cy="256638"/>
            </a:xfrm>
            <a:prstGeom prst="rect">
              <a:avLst/>
            </a:prstGeom>
            <a:noFill/>
            <a:ln>
              <a:noFill/>
            </a:ln>
          </p:spPr>
        </p:pic>
        <p:pic>
          <p:nvPicPr>
            <p:cNvPr id="3576" name="Google Shape;3576;p238"/>
            <p:cNvPicPr preferRelativeResize="0"/>
            <p:nvPr/>
          </p:nvPicPr>
          <p:blipFill>
            <a:blip r:embed="rId5">
              <a:alphaModFix/>
            </a:blip>
            <a:stretch>
              <a:fillRect/>
            </a:stretch>
          </p:blipFill>
          <p:spPr>
            <a:xfrm rot="5047037">
              <a:off x="2423619" y="4105954"/>
              <a:ext cx="142142" cy="256638"/>
            </a:xfrm>
            <a:prstGeom prst="rect">
              <a:avLst/>
            </a:prstGeom>
            <a:noFill/>
            <a:ln>
              <a:noFill/>
            </a:ln>
          </p:spPr>
        </p:pic>
        <p:pic>
          <p:nvPicPr>
            <p:cNvPr id="3577" name="Google Shape;3577;p238"/>
            <p:cNvPicPr preferRelativeResize="0"/>
            <p:nvPr/>
          </p:nvPicPr>
          <p:blipFill>
            <a:blip r:embed="rId5">
              <a:alphaModFix/>
            </a:blip>
            <a:stretch>
              <a:fillRect/>
            </a:stretch>
          </p:blipFill>
          <p:spPr>
            <a:xfrm rot="5047037">
              <a:off x="2728419" y="4105954"/>
              <a:ext cx="142142" cy="256638"/>
            </a:xfrm>
            <a:prstGeom prst="rect">
              <a:avLst/>
            </a:prstGeom>
            <a:noFill/>
            <a:ln>
              <a:noFill/>
            </a:ln>
          </p:spPr>
        </p:pic>
        <p:pic>
          <p:nvPicPr>
            <p:cNvPr id="3578" name="Google Shape;3578;p238"/>
            <p:cNvPicPr preferRelativeResize="0"/>
            <p:nvPr/>
          </p:nvPicPr>
          <p:blipFill>
            <a:blip r:embed="rId5">
              <a:alphaModFix/>
            </a:blip>
            <a:stretch>
              <a:fillRect/>
            </a:stretch>
          </p:blipFill>
          <p:spPr>
            <a:xfrm rot="5047037">
              <a:off x="3052269" y="4105954"/>
              <a:ext cx="142142" cy="256638"/>
            </a:xfrm>
            <a:prstGeom prst="rect">
              <a:avLst/>
            </a:prstGeom>
            <a:noFill/>
            <a:ln>
              <a:noFill/>
            </a:ln>
          </p:spPr>
        </p:pic>
        <p:pic>
          <p:nvPicPr>
            <p:cNvPr id="3579" name="Google Shape;3579;p238"/>
            <p:cNvPicPr preferRelativeResize="0"/>
            <p:nvPr/>
          </p:nvPicPr>
          <p:blipFill>
            <a:blip r:embed="rId5">
              <a:alphaModFix/>
            </a:blip>
            <a:stretch>
              <a:fillRect/>
            </a:stretch>
          </p:blipFill>
          <p:spPr>
            <a:xfrm rot="5047037">
              <a:off x="3357069" y="4105954"/>
              <a:ext cx="142142" cy="256638"/>
            </a:xfrm>
            <a:prstGeom prst="rect">
              <a:avLst/>
            </a:prstGeom>
            <a:noFill/>
            <a:ln>
              <a:noFill/>
            </a:ln>
          </p:spPr>
        </p:pic>
        <p:pic>
          <p:nvPicPr>
            <p:cNvPr id="3580" name="Google Shape;3580;p238"/>
            <p:cNvPicPr preferRelativeResize="0"/>
            <p:nvPr/>
          </p:nvPicPr>
          <p:blipFill>
            <a:blip r:embed="rId5">
              <a:alphaModFix/>
            </a:blip>
            <a:stretch>
              <a:fillRect/>
            </a:stretch>
          </p:blipFill>
          <p:spPr>
            <a:xfrm rot="5047037">
              <a:off x="3661869" y="4105954"/>
              <a:ext cx="142142" cy="256638"/>
            </a:xfrm>
            <a:prstGeom prst="rect">
              <a:avLst/>
            </a:prstGeom>
            <a:noFill/>
            <a:ln>
              <a:noFill/>
            </a:ln>
          </p:spPr>
        </p:pic>
        <p:pic>
          <p:nvPicPr>
            <p:cNvPr id="3581" name="Google Shape;3581;p238"/>
            <p:cNvPicPr preferRelativeResize="0"/>
            <p:nvPr/>
          </p:nvPicPr>
          <p:blipFill>
            <a:blip r:embed="rId5">
              <a:alphaModFix/>
            </a:blip>
            <a:stretch>
              <a:fillRect/>
            </a:stretch>
          </p:blipFill>
          <p:spPr>
            <a:xfrm rot="5047037">
              <a:off x="3966669" y="4105954"/>
              <a:ext cx="142142" cy="256638"/>
            </a:xfrm>
            <a:prstGeom prst="rect">
              <a:avLst/>
            </a:prstGeom>
            <a:noFill/>
            <a:ln>
              <a:noFill/>
            </a:ln>
          </p:spPr>
        </p:pic>
        <p:pic>
          <p:nvPicPr>
            <p:cNvPr id="3582" name="Google Shape;3582;p238"/>
            <p:cNvPicPr preferRelativeResize="0"/>
            <p:nvPr/>
          </p:nvPicPr>
          <p:blipFill>
            <a:blip r:embed="rId5">
              <a:alphaModFix/>
            </a:blip>
            <a:stretch>
              <a:fillRect/>
            </a:stretch>
          </p:blipFill>
          <p:spPr>
            <a:xfrm rot="5047037">
              <a:off x="4271469" y="4105954"/>
              <a:ext cx="142142" cy="256638"/>
            </a:xfrm>
            <a:prstGeom prst="rect">
              <a:avLst/>
            </a:prstGeom>
            <a:noFill/>
            <a:ln>
              <a:noFill/>
            </a:ln>
          </p:spPr>
        </p:pic>
        <p:pic>
          <p:nvPicPr>
            <p:cNvPr id="3583" name="Google Shape;3583;p238"/>
            <p:cNvPicPr preferRelativeResize="0"/>
            <p:nvPr/>
          </p:nvPicPr>
          <p:blipFill>
            <a:blip r:embed="rId5">
              <a:alphaModFix/>
            </a:blip>
            <a:stretch>
              <a:fillRect/>
            </a:stretch>
          </p:blipFill>
          <p:spPr>
            <a:xfrm rot="5047037">
              <a:off x="4585794" y="4105954"/>
              <a:ext cx="142142" cy="256638"/>
            </a:xfrm>
            <a:prstGeom prst="rect">
              <a:avLst/>
            </a:prstGeom>
            <a:noFill/>
            <a:ln>
              <a:noFill/>
            </a:ln>
          </p:spPr>
        </p:pic>
        <p:pic>
          <p:nvPicPr>
            <p:cNvPr id="3584" name="Google Shape;3584;p238"/>
            <p:cNvPicPr preferRelativeResize="0"/>
            <p:nvPr/>
          </p:nvPicPr>
          <p:blipFill>
            <a:blip r:embed="rId5">
              <a:alphaModFix/>
            </a:blip>
            <a:stretch>
              <a:fillRect/>
            </a:stretch>
          </p:blipFill>
          <p:spPr>
            <a:xfrm rot="5047037">
              <a:off x="4890594" y="4105954"/>
              <a:ext cx="142142" cy="256638"/>
            </a:xfrm>
            <a:prstGeom prst="rect">
              <a:avLst/>
            </a:prstGeom>
            <a:noFill/>
            <a:ln>
              <a:noFill/>
            </a:ln>
          </p:spPr>
        </p:pic>
        <p:pic>
          <p:nvPicPr>
            <p:cNvPr id="3585" name="Google Shape;3585;p238"/>
            <p:cNvPicPr preferRelativeResize="0"/>
            <p:nvPr/>
          </p:nvPicPr>
          <p:blipFill>
            <a:blip r:embed="rId5">
              <a:alphaModFix/>
            </a:blip>
            <a:stretch>
              <a:fillRect/>
            </a:stretch>
          </p:blipFill>
          <p:spPr>
            <a:xfrm rot="5047037">
              <a:off x="5195394" y="4105954"/>
              <a:ext cx="142142" cy="256638"/>
            </a:xfrm>
            <a:prstGeom prst="rect">
              <a:avLst/>
            </a:prstGeom>
            <a:noFill/>
            <a:ln>
              <a:noFill/>
            </a:ln>
          </p:spPr>
        </p:pic>
        <p:pic>
          <p:nvPicPr>
            <p:cNvPr id="3586" name="Google Shape;3586;p238"/>
            <p:cNvPicPr preferRelativeResize="0"/>
            <p:nvPr/>
          </p:nvPicPr>
          <p:blipFill>
            <a:blip r:embed="rId5">
              <a:alphaModFix/>
            </a:blip>
            <a:stretch>
              <a:fillRect/>
            </a:stretch>
          </p:blipFill>
          <p:spPr>
            <a:xfrm rot="5047037">
              <a:off x="5500194" y="4105954"/>
              <a:ext cx="142142" cy="256638"/>
            </a:xfrm>
            <a:prstGeom prst="rect">
              <a:avLst/>
            </a:prstGeom>
            <a:noFill/>
            <a:ln>
              <a:noFill/>
            </a:ln>
          </p:spPr>
        </p:pic>
        <p:pic>
          <p:nvPicPr>
            <p:cNvPr id="3587" name="Google Shape;3587;p238"/>
            <p:cNvPicPr preferRelativeResize="0"/>
            <p:nvPr/>
          </p:nvPicPr>
          <p:blipFill>
            <a:blip r:embed="rId5">
              <a:alphaModFix/>
            </a:blip>
            <a:stretch>
              <a:fillRect/>
            </a:stretch>
          </p:blipFill>
          <p:spPr>
            <a:xfrm rot="5047037">
              <a:off x="5843094" y="4105954"/>
              <a:ext cx="142142" cy="256638"/>
            </a:xfrm>
            <a:prstGeom prst="rect">
              <a:avLst/>
            </a:prstGeom>
            <a:noFill/>
            <a:ln>
              <a:noFill/>
            </a:ln>
          </p:spPr>
        </p:pic>
        <p:pic>
          <p:nvPicPr>
            <p:cNvPr id="3588" name="Google Shape;3588;p238"/>
            <p:cNvPicPr preferRelativeResize="0"/>
            <p:nvPr/>
          </p:nvPicPr>
          <p:blipFill>
            <a:blip r:embed="rId5">
              <a:alphaModFix/>
            </a:blip>
            <a:stretch>
              <a:fillRect/>
            </a:stretch>
          </p:blipFill>
          <p:spPr>
            <a:xfrm rot="5047037">
              <a:off x="6147894" y="4105954"/>
              <a:ext cx="142142" cy="256638"/>
            </a:xfrm>
            <a:prstGeom prst="rect">
              <a:avLst/>
            </a:prstGeom>
            <a:noFill/>
            <a:ln>
              <a:noFill/>
            </a:ln>
          </p:spPr>
        </p:pic>
        <p:pic>
          <p:nvPicPr>
            <p:cNvPr id="3589" name="Google Shape;3589;p238"/>
            <p:cNvPicPr preferRelativeResize="0"/>
            <p:nvPr/>
          </p:nvPicPr>
          <p:blipFill>
            <a:blip r:embed="rId5">
              <a:alphaModFix/>
            </a:blip>
            <a:stretch>
              <a:fillRect/>
            </a:stretch>
          </p:blipFill>
          <p:spPr>
            <a:xfrm rot="5047037">
              <a:off x="6405069" y="4115479"/>
              <a:ext cx="142142" cy="256638"/>
            </a:xfrm>
            <a:prstGeom prst="rect">
              <a:avLst/>
            </a:prstGeom>
            <a:noFill/>
            <a:ln>
              <a:noFill/>
            </a:ln>
          </p:spPr>
        </p:pic>
      </p:grpSp>
      <p:sp>
        <p:nvSpPr>
          <p:cNvPr id="3590" name="Google Shape;3590;p238"/>
          <p:cNvSpPr/>
          <p:nvPr/>
        </p:nvSpPr>
        <p:spPr>
          <a:xfrm>
            <a:off x="6508600" y="3649200"/>
            <a:ext cx="605100" cy="265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Shape 3594"/>
        <p:cNvGrpSpPr/>
        <p:nvPr/>
      </p:nvGrpSpPr>
      <p:grpSpPr>
        <a:xfrm>
          <a:off x="0" y="0"/>
          <a:ext cx="0" cy="0"/>
          <a:chOff x="0" y="0"/>
          <a:chExt cx="0" cy="0"/>
        </a:xfrm>
      </p:grpSpPr>
      <p:sp>
        <p:nvSpPr>
          <p:cNvPr id="3595" name="Google Shape;3595;p239"/>
          <p:cNvSpPr txBox="1"/>
          <p:nvPr/>
        </p:nvSpPr>
        <p:spPr>
          <a:xfrm>
            <a:off x="300600" y="36975"/>
            <a:ext cx="8565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5HT</a:t>
            </a:r>
            <a:r>
              <a:rPr lang="en" b="1" u="sng">
                <a:solidFill>
                  <a:srgbClr val="FF0000"/>
                </a:solidFill>
              </a:rPr>
              <a:t>2A</a:t>
            </a:r>
            <a:r>
              <a:rPr lang="en" b="1"/>
              <a:t> Receptors Regulate        Glutamate  Release – But It’s Complicated</a:t>
            </a:r>
            <a:endParaRPr b="1"/>
          </a:p>
          <a:p>
            <a:pPr marL="0" lvl="0" indent="0" algn="l" rtl="0">
              <a:spcBef>
                <a:spcPts val="0"/>
              </a:spcBef>
              <a:spcAft>
                <a:spcPts val="0"/>
              </a:spcAft>
              <a:buNone/>
            </a:pPr>
            <a:endParaRPr b="1"/>
          </a:p>
        </p:txBody>
      </p:sp>
      <p:grpSp>
        <p:nvGrpSpPr>
          <p:cNvPr id="3596" name="Google Shape;3596;p239"/>
          <p:cNvGrpSpPr/>
          <p:nvPr/>
        </p:nvGrpSpPr>
        <p:grpSpPr>
          <a:xfrm>
            <a:off x="3710275" y="1952393"/>
            <a:ext cx="3904190" cy="2681984"/>
            <a:chOff x="4386274" y="1739125"/>
            <a:chExt cx="4757726" cy="3268321"/>
          </a:xfrm>
        </p:grpSpPr>
        <p:pic>
          <p:nvPicPr>
            <p:cNvPr id="3597" name="Google Shape;3597;p239"/>
            <p:cNvPicPr preferRelativeResize="0"/>
            <p:nvPr/>
          </p:nvPicPr>
          <p:blipFill>
            <a:blip r:embed="rId3">
              <a:alphaModFix/>
            </a:blip>
            <a:stretch>
              <a:fillRect/>
            </a:stretch>
          </p:blipFill>
          <p:spPr>
            <a:xfrm>
              <a:off x="4386274" y="4013600"/>
              <a:ext cx="742932" cy="993846"/>
            </a:xfrm>
            <a:prstGeom prst="rect">
              <a:avLst/>
            </a:prstGeom>
            <a:noFill/>
            <a:ln>
              <a:noFill/>
            </a:ln>
          </p:spPr>
        </p:pic>
        <p:pic>
          <p:nvPicPr>
            <p:cNvPr id="3598" name="Google Shape;3598;p239"/>
            <p:cNvPicPr preferRelativeResize="0"/>
            <p:nvPr/>
          </p:nvPicPr>
          <p:blipFill>
            <a:blip r:embed="rId3">
              <a:alphaModFix/>
            </a:blip>
            <a:stretch>
              <a:fillRect/>
            </a:stretch>
          </p:blipFill>
          <p:spPr>
            <a:xfrm>
              <a:off x="8401050" y="1739125"/>
              <a:ext cx="742950" cy="723900"/>
            </a:xfrm>
            <a:prstGeom prst="rect">
              <a:avLst/>
            </a:prstGeom>
            <a:noFill/>
            <a:ln>
              <a:noFill/>
            </a:ln>
          </p:spPr>
        </p:pic>
      </p:grpSp>
      <p:pic>
        <p:nvPicPr>
          <p:cNvPr id="3599" name="Google Shape;3599;p239"/>
          <p:cNvPicPr preferRelativeResize="0"/>
          <p:nvPr/>
        </p:nvPicPr>
        <p:blipFill>
          <a:blip r:embed="rId4">
            <a:alphaModFix/>
          </a:blip>
          <a:stretch>
            <a:fillRect/>
          </a:stretch>
        </p:blipFill>
        <p:spPr>
          <a:xfrm>
            <a:off x="977500" y="535225"/>
            <a:ext cx="5222382" cy="4642101"/>
          </a:xfrm>
          <a:prstGeom prst="rect">
            <a:avLst/>
          </a:prstGeom>
          <a:noFill/>
          <a:ln>
            <a:noFill/>
          </a:ln>
        </p:spPr>
      </p:pic>
      <p:pic>
        <p:nvPicPr>
          <p:cNvPr id="3600" name="Google Shape;3600;p239"/>
          <p:cNvPicPr preferRelativeResize="0"/>
          <p:nvPr/>
        </p:nvPicPr>
        <p:blipFill rotWithShape="1">
          <a:blip r:embed="rId5">
            <a:alphaModFix/>
          </a:blip>
          <a:srcRect l="73679" r="15739"/>
          <a:stretch/>
        </p:blipFill>
        <p:spPr>
          <a:xfrm>
            <a:off x="6445148" y="477200"/>
            <a:ext cx="925624" cy="4587276"/>
          </a:xfrm>
          <a:prstGeom prst="rect">
            <a:avLst/>
          </a:prstGeom>
          <a:noFill/>
          <a:ln>
            <a:noFill/>
          </a:ln>
        </p:spPr>
      </p:pic>
      <p:grpSp>
        <p:nvGrpSpPr>
          <p:cNvPr id="3601" name="Google Shape;3601;p239"/>
          <p:cNvGrpSpPr/>
          <p:nvPr/>
        </p:nvGrpSpPr>
        <p:grpSpPr>
          <a:xfrm>
            <a:off x="7237300" y="2497900"/>
            <a:ext cx="1661725" cy="1477500"/>
            <a:chOff x="7237300" y="2497900"/>
            <a:chExt cx="1661725" cy="1477500"/>
          </a:xfrm>
        </p:grpSpPr>
        <p:sp>
          <p:nvSpPr>
            <p:cNvPr id="3602" name="Google Shape;3602;p239"/>
            <p:cNvSpPr txBox="1"/>
            <p:nvPr/>
          </p:nvSpPr>
          <p:spPr>
            <a:xfrm>
              <a:off x="7326425" y="2497900"/>
              <a:ext cx="15726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serotonin transmission regulates other neurotransmitters in downstream circuits</a:t>
              </a:r>
              <a:endParaRPr/>
            </a:p>
          </p:txBody>
        </p:sp>
        <p:cxnSp>
          <p:nvCxnSpPr>
            <p:cNvPr id="3603" name="Google Shape;3603;p239"/>
            <p:cNvCxnSpPr/>
            <p:nvPr/>
          </p:nvCxnSpPr>
          <p:spPr>
            <a:xfrm>
              <a:off x="7237300" y="2571750"/>
              <a:ext cx="1525500" cy="0"/>
            </a:xfrm>
            <a:prstGeom prst="straightConnector1">
              <a:avLst/>
            </a:prstGeom>
            <a:noFill/>
            <a:ln w="9525" cap="flat" cmpd="sng">
              <a:solidFill>
                <a:schemeClr val="dk2"/>
              </a:solidFill>
              <a:prstDash val="solid"/>
              <a:round/>
              <a:headEnd type="none" w="med" len="med"/>
              <a:tailEnd type="triangle" w="med" len="med"/>
            </a:ln>
          </p:spPr>
        </p:cxnSp>
        <p:cxnSp>
          <p:nvCxnSpPr>
            <p:cNvPr id="3604" name="Google Shape;3604;p239"/>
            <p:cNvCxnSpPr/>
            <p:nvPr/>
          </p:nvCxnSpPr>
          <p:spPr>
            <a:xfrm>
              <a:off x="7237300" y="3934525"/>
              <a:ext cx="1525500" cy="0"/>
            </a:xfrm>
            <a:prstGeom prst="straightConnector1">
              <a:avLst/>
            </a:prstGeom>
            <a:noFill/>
            <a:ln w="9525" cap="flat" cmpd="sng">
              <a:solidFill>
                <a:schemeClr val="dk2"/>
              </a:solidFill>
              <a:prstDash val="solid"/>
              <a:round/>
              <a:headEnd type="none" w="med" len="med"/>
              <a:tailEnd type="triangle" w="med" len="med"/>
            </a:ln>
          </p:spPr>
        </p:cxnSp>
      </p:grpSp>
      <p:sp>
        <p:nvSpPr>
          <p:cNvPr id="3605" name="Google Shape;3605;p239"/>
          <p:cNvSpPr/>
          <p:nvPr/>
        </p:nvSpPr>
        <p:spPr>
          <a:xfrm>
            <a:off x="6508600" y="3651316"/>
            <a:ext cx="605100" cy="265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06" name="Google Shape;3606;p239"/>
          <p:cNvGrpSpPr/>
          <p:nvPr/>
        </p:nvGrpSpPr>
        <p:grpSpPr>
          <a:xfrm>
            <a:off x="127825" y="1207550"/>
            <a:ext cx="1965778" cy="848200"/>
            <a:chOff x="78100" y="798150"/>
            <a:chExt cx="1965778" cy="848200"/>
          </a:xfrm>
        </p:grpSpPr>
        <p:pic>
          <p:nvPicPr>
            <p:cNvPr id="3607" name="Google Shape;3607;p239"/>
            <p:cNvPicPr preferRelativeResize="0"/>
            <p:nvPr/>
          </p:nvPicPr>
          <p:blipFill rotWithShape="1">
            <a:blip r:embed="rId6">
              <a:alphaModFix/>
            </a:blip>
            <a:srcRect r="10370" b="28057"/>
            <a:stretch/>
          </p:blipFill>
          <p:spPr>
            <a:xfrm flipH="1">
              <a:off x="78100" y="798150"/>
              <a:ext cx="1385300" cy="848200"/>
            </a:xfrm>
            <a:prstGeom prst="rect">
              <a:avLst/>
            </a:prstGeom>
            <a:noFill/>
            <a:ln>
              <a:noFill/>
            </a:ln>
          </p:spPr>
        </p:pic>
        <p:pic>
          <p:nvPicPr>
            <p:cNvPr id="3608" name="Google Shape;3608;p239"/>
            <p:cNvPicPr preferRelativeResize="0"/>
            <p:nvPr/>
          </p:nvPicPr>
          <p:blipFill>
            <a:blip r:embed="rId7">
              <a:alphaModFix/>
            </a:blip>
            <a:stretch>
              <a:fillRect/>
            </a:stretch>
          </p:blipFill>
          <p:spPr>
            <a:xfrm rot="-5938659">
              <a:off x="1530169" y="1143679"/>
              <a:ext cx="142142" cy="256638"/>
            </a:xfrm>
            <a:prstGeom prst="rect">
              <a:avLst/>
            </a:prstGeom>
            <a:noFill/>
            <a:ln>
              <a:noFill/>
            </a:ln>
          </p:spPr>
        </p:pic>
        <p:pic>
          <p:nvPicPr>
            <p:cNvPr id="3609" name="Google Shape;3609;p239"/>
            <p:cNvPicPr preferRelativeResize="0"/>
            <p:nvPr/>
          </p:nvPicPr>
          <p:blipFill>
            <a:blip r:embed="rId7">
              <a:alphaModFix/>
            </a:blip>
            <a:stretch>
              <a:fillRect/>
            </a:stretch>
          </p:blipFill>
          <p:spPr>
            <a:xfrm rot="-5938659">
              <a:off x="1834969" y="1143679"/>
              <a:ext cx="142142" cy="256638"/>
            </a:xfrm>
            <a:prstGeom prst="rect">
              <a:avLst/>
            </a:prstGeom>
            <a:noFill/>
            <a:ln>
              <a:noFill/>
            </a:ln>
          </p:spPr>
        </p:pic>
      </p:grpSp>
      <p:pic>
        <p:nvPicPr>
          <p:cNvPr id="3610" name="Google Shape;3610;p239"/>
          <p:cNvPicPr preferRelativeResize="0"/>
          <p:nvPr/>
        </p:nvPicPr>
        <p:blipFill>
          <a:blip r:embed="rId8">
            <a:alphaModFix/>
          </a:blip>
          <a:stretch>
            <a:fillRect/>
          </a:stretch>
        </p:blipFill>
        <p:spPr>
          <a:xfrm>
            <a:off x="2738895" y="119605"/>
            <a:ext cx="323675" cy="214434"/>
          </a:xfrm>
          <a:prstGeom prst="rect">
            <a:avLst/>
          </a:prstGeom>
          <a:noFill/>
          <a:ln>
            <a:noFill/>
          </a:ln>
        </p:spPr>
      </p:pic>
      <p:sp>
        <p:nvSpPr>
          <p:cNvPr id="3611" name="Google Shape;3611;p239"/>
          <p:cNvSpPr/>
          <p:nvPr/>
        </p:nvSpPr>
        <p:spPr>
          <a:xfrm>
            <a:off x="2737623" y="36975"/>
            <a:ext cx="12672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12" name="Google Shape;3612;p239"/>
          <p:cNvPicPr preferRelativeResize="0"/>
          <p:nvPr/>
        </p:nvPicPr>
        <p:blipFill rotWithShape="1">
          <a:blip r:embed="rId9">
            <a:alphaModFix/>
          </a:blip>
          <a:srcRect l="4461" t="66245" r="64094" b="22202"/>
          <a:stretch/>
        </p:blipFill>
        <p:spPr>
          <a:xfrm>
            <a:off x="734550" y="3692775"/>
            <a:ext cx="1965774" cy="613050"/>
          </a:xfrm>
          <a:prstGeom prst="rect">
            <a:avLst/>
          </a:prstGeom>
          <a:noFill/>
          <a:ln>
            <a:noFill/>
          </a:ln>
        </p:spPr>
      </p:pic>
      <p:sp>
        <p:nvSpPr>
          <p:cNvPr id="3613" name="Google Shape;3613;p239"/>
          <p:cNvSpPr/>
          <p:nvPr/>
        </p:nvSpPr>
        <p:spPr>
          <a:xfrm>
            <a:off x="796025" y="3575250"/>
            <a:ext cx="1941600" cy="7788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Shape 3617"/>
        <p:cNvGrpSpPr/>
        <p:nvPr/>
      </p:nvGrpSpPr>
      <p:grpSpPr>
        <a:xfrm>
          <a:off x="0" y="0"/>
          <a:ext cx="0" cy="0"/>
          <a:chOff x="0" y="0"/>
          <a:chExt cx="0" cy="0"/>
        </a:xfrm>
      </p:grpSpPr>
      <p:pic>
        <p:nvPicPr>
          <p:cNvPr id="3618" name="Google Shape;3618;p240"/>
          <p:cNvPicPr preferRelativeResize="0"/>
          <p:nvPr/>
        </p:nvPicPr>
        <p:blipFill rotWithShape="1">
          <a:blip r:embed="rId3">
            <a:alphaModFix/>
          </a:blip>
          <a:srcRect l="73679" r="15739"/>
          <a:stretch/>
        </p:blipFill>
        <p:spPr>
          <a:xfrm>
            <a:off x="6445148" y="477200"/>
            <a:ext cx="925624" cy="4587276"/>
          </a:xfrm>
          <a:prstGeom prst="rect">
            <a:avLst/>
          </a:prstGeom>
          <a:noFill/>
          <a:ln>
            <a:noFill/>
          </a:ln>
        </p:spPr>
      </p:pic>
      <p:grpSp>
        <p:nvGrpSpPr>
          <p:cNvPr id="3619" name="Google Shape;3619;p240"/>
          <p:cNvGrpSpPr/>
          <p:nvPr/>
        </p:nvGrpSpPr>
        <p:grpSpPr>
          <a:xfrm>
            <a:off x="7237300" y="2497900"/>
            <a:ext cx="1661725" cy="1477500"/>
            <a:chOff x="7237300" y="2497900"/>
            <a:chExt cx="1661725" cy="1477500"/>
          </a:xfrm>
        </p:grpSpPr>
        <p:sp>
          <p:nvSpPr>
            <p:cNvPr id="3620" name="Google Shape;3620;p240"/>
            <p:cNvSpPr txBox="1"/>
            <p:nvPr/>
          </p:nvSpPr>
          <p:spPr>
            <a:xfrm>
              <a:off x="7326425" y="2497900"/>
              <a:ext cx="15726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serotonin transmission regulates other neurotransmitters in downstream circuits</a:t>
              </a:r>
              <a:endParaRPr/>
            </a:p>
          </p:txBody>
        </p:sp>
        <p:cxnSp>
          <p:nvCxnSpPr>
            <p:cNvPr id="3621" name="Google Shape;3621;p240"/>
            <p:cNvCxnSpPr/>
            <p:nvPr/>
          </p:nvCxnSpPr>
          <p:spPr>
            <a:xfrm>
              <a:off x="7237300" y="2571750"/>
              <a:ext cx="1525500" cy="0"/>
            </a:xfrm>
            <a:prstGeom prst="straightConnector1">
              <a:avLst/>
            </a:prstGeom>
            <a:noFill/>
            <a:ln w="9525" cap="flat" cmpd="sng">
              <a:solidFill>
                <a:schemeClr val="dk2"/>
              </a:solidFill>
              <a:prstDash val="solid"/>
              <a:round/>
              <a:headEnd type="none" w="med" len="med"/>
              <a:tailEnd type="triangle" w="med" len="med"/>
            </a:ln>
          </p:spPr>
        </p:cxnSp>
        <p:cxnSp>
          <p:nvCxnSpPr>
            <p:cNvPr id="3622" name="Google Shape;3622;p240"/>
            <p:cNvCxnSpPr/>
            <p:nvPr/>
          </p:nvCxnSpPr>
          <p:spPr>
            <a:xfrm>
              <a:off x="7237300" y="3934525"/>
              <a:ext cx="1525500" cy="0"/>
            </a:xfrm>
            <a:prstGeom prst="straightConnector1">
              <a:avLst/>
            </a:prstGeom>
            <a:noFill/>
            <a:ln w="9525" cap="flat" cmpd="sng">
              <a:solidFill>
                <a:schemeClr val="dk2"/>
              </a:solidFill>
              <a:prstDash val="solid"/>
              <a:round/>
              <a:headEnd type="none" w="med" len="med"/>
              <a:tailEnd type="triangle" w="med" len="med"/>
            </a:ln>
          </p:spPr>
        </p:cxnSp>
      </p:grpSp>
      <p:sp>
        <p:nvSpPr>
          <p:cNvPr id="3623" name="Google Shape;3623;p240"/>
          <p:cNvSpPr txBox="1"/>
          <p:nvPr/>
        </p:nvSpPr>
        <p:spPr>
          <a:xfrm>
            <a:off x="948300" y="808500"/>
            <a:ext cx="45285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t>Here’s 5HT-</a:t>
            </a:r>
            <a:r>
              <a:rPr lang="en" sz="2100" b="1" u="sng"/>
              <a:t>2C</a:t>
            </a:r>
            <a:endParaRPr sz="2100" b="1"/>
          </a:p>
        </p:txBody>
      </p:sp>
      <p:sp>
        <p:nvSpPr>
          <p:cNvPr id="3624" name="Google Shape;3624;p240"/>
          <p:cNvSpPr/>
          <p:nvPr/>
        </p:nvSpPr>
        <p:spPr>
          <a:xfrm>
            <a:off x="6508600" y="3144375"/>
            <a:ext cx="605100" cy="265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34"/>
          <p:cNvSpPr txBox="1"/>
          <p:nvPr/>
        </p:nvSpPr>
        <p:spPr>
          <a:xfrm>
            <a:off x="193175" y="93025"/>
            <a:ext cx="83460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3rd messenger activates 4th messengers</a:t>
            </a:r>
            <a:endParaRPr sz="1900" b="1"/>
          </a:p>
          <a:p>
            <a:pPr marL="0" lvl="0" indent="0" algn="l" rtl="0">
              <a:spcBef>
                <a:spcPts val="0"/>
              </a:spcBef>
              <a:spcAft>
                <a:spcPts val="0"/>
              </a:spcAft>
              <a:buNone/>
            </a:pPr>
            <a:endParaRPr sz="1900" b="1"/>
          </a:p>
        </p:txBody>
      </p:sp>
      <p:grpSp>
        <p:nvGrpSpPr>
          <p:cNvPr id="306" name="Google Shape;306;p34"/>
          <p:cNvGrpSpPr/>
          <p:nvPr/>
        </p:nvGrpSpPr>
        <p:grpSpPr>
          <a:xfrm>
            <a:off x="926622" y="602454"/>
            <a:ext cx="5468548" cy="4353802"/>
            <a:chOff x="926622" y="602454"/>
            <a:chExt cx="5468548" cy="4353802"/>
          </a:xfrm>
        </p:grpSpPr>
        <p:grpSp>
          <p:nvGrpSpPr>
            <p:cNvPr id="307" name="Google Shape;307;p34"/>
            <p:cNvGrpSpPr/>
            <p:nvPr/>
          </p:nvGrpSpPr>
          <p:grpSpPr>
            <a:xfrm>
              <a:off x="926622" y="602454"/>
              <a:ext cx="5298316" cy="4353802"/>
              <a:chOff x="615375" y="1196250"/>
              <a:chExt cx="3956625" cy="3251290"/>
            </a:xfrm>
          </p:grpSpPr>
          <p:pic>
            <p:nvPicPr>
              <p:cNvPr id="308" name="Google Shape;308;p34"/>
              <p:cNvPicPr preferRelativeResize="0"/>
              <p:nvPr/>
            </p:nvPicPr>
            <p:blipFill>
              <a:blip r:embed="rId3">
                <a:alphaModFix/>
              </a:blip>
              <a:stretch>
                <a:fillRect/>
              </a:stretch>
            </p:blipFill>
            <p:spPr>
              <a:xfrm>
                <a:off x="979225" y="1196250"/>
                <a:ext cx="3592775" cy="1991825"/>
              </a:xfrm>
              <a:prstGeom prst="rect">
                <a:avLst/>
              </a:prstGeom>
              <a:noFill/>
              <a:ln>
                <a:noFill/>
              </a:ln>
            </p:spPr>
          </p:pic>
          <p:pic>
            <p:nvPicPr>
              <p:cNvPr id="309" name="Google Shape;309;p34"/>
              <p:cNvPicPr preferRelativeResize="0"/>
              <p:nvPr/>
            </p:nvPicPr>
            <p:blipFill>
              <a:blip r:embed="rId4">
                <a:alphaModFix/>
              </a:blip>
              <a:stretch>
                <a:fillRect/>
              </a:stretch>
            </p:blipFill>
            <p:spPr>
              <a:xfrm>
                <a:off x="615375" y="1244975"/>
                <a:ext cx="1043375" cy="371800"/>
              </a:xfrm>
              <a:prstGeom prst="rect">
                <a:avLst/>
              </a:prstGeom>
              <a:noFill/>
              <a:ln>
                <a:noFill/>
              </a:ln>
            </p:spPr>
          </p:pic>
          <p:pic>
            <p:nvPicPr>
              <p:cNvPr id="310" name="Google Shape;310;p34"/>
              <p:cNvPicPr preferRelativeResize="0"/>
              <p:nvPr/>
            </p:nvPicPr>
            <p:blipFill>
              <a:blip r:embed="rId5">
                <a:alphaModFix/>
              </a:blip>
              <a:stretch>
                <a:fillRect/>
              </a:stretch>
            </p:blipFill>
            <p:spPr>
              <a:xfrm>
                <a:off x="2515250" y="3033690"/>
                <a:ext cx="1882900" cy="1413850"/>
              </a:xfrm>
              <a:prstGeom prst="rect">
                <a:avLst/>
              </a:prstGeom>
              <a:noFill/>
              <a:ln>
                <a:noFill/>
              </a:ln>
            </p:spPr>
          </p:pic>
        </p:grpSp>
        <p:pic>
          <p:nvPicPr>
            <p:cNvPr id="311" name="Google Shape;311;p34"/>
            <p:cNvPicPr preferRelativeResize="0"/>
            <p:nvPr/>
          </p:nvPicPr>
          <p:blipFill>
            <a:blip r:embed="rId6">
              <a:alphaModFix/>
            </a:blip>
            <a:stretch>
              <a:fillRect/>
            </a:stretch>
          </p:blipFill>
          <p:spPr>
            <a:xfrm>
              <a:off x="4808120" y="2329945"/>
              <a:ext cx="1587050" cy="1085550"/>
            </a:xfrm>
            <a:prstGeom prst="rect">
              <a:avLst/>
            </a:prstGeom>
            <a:noFill/>
            <a:ln>
              <a:noFill/>
            </a:ln>
          </p:spPr>
        </p:pic>
      </p:grpSp>
      <p:sp>
        <p:nvSpPr>
          <p:cNvPr id="312" name="Google Shape;312;p34"/>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
        <p:nvSpPr>
          <p:cNvPr id="313" name="Google Shape;313;p34"/>
          <p:cNvSpPr/>
          <p:nvPr/>
        </p:nvSpPr>
        <p:spPr>
          <a:xfrm rot="617753">
            <a:off x="2518498" y="2028558"/>
            <a:ext cx="1200125" cy="1501591"/>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Shape 3628"/>
        <p:cNvGrpSpPr/>
        <p:nvPr/>
      </p:nvGrpSpPr>
      <p:grpSpPr>
        <a:xfrm>
          <a:off x="0" y="0"/>
          <a:ext cx="0" cy="0"/>
          <a:chOff x="0" y="0"/>
          <a:chExt cx="0" cy="0"/>
        </a:xfrm>
      </p:grpSpPr>
      <p:pic>
        <p:nvPicPr>
          <p:cNvPr id="3629" name="Google Shape;3629;p241"/>
          <p:cNvPicPr preferRelativeResize="0"/>
          <p:nvPr/>
        </p:nvPicPr>
        <p:blipFill rotWithShape="1">
          <a:blip r:embed="rId3">
            <a:alphaModFix/>
          </a:blip>
          <a:srcRect l="73679" r="15739"/>
          <a:stretch/>
        </p:blipFill>
        <p:spPr>
          <a:xfrm>
            <a:off x="6445148" y="477200"/>
            <a:ext cx="925624" cy="4587276"/>
          </a:xfrm>
          <a:prstGeom prst="rect">
            <a:avLst/>
          </a:prstGeom>
          <a:noFill/>
          <a:ln>
            <a:noFill/>
          </a:ln>
        </p:spPr>
      </p:pic>
      <p:grpSp>
        <p:nvGrpSpPr>
          <p:cNvPr id="3630" name="Google Shape;3630;p241"/>
          <p:cNvGrpSpPr/>
          <p:nvPr/>
        </p:nvGrpSpPr>
        <p:grpSpPr>
          <a:xfrm>
            <a:off x="7237300" y="2497900"/>
            <a:ext cx="1661725" cy="1477500"/>
            <a:chOff x="7237300" y="2497900"/>
            <a:chExt cx="1661725" cy="1477500"/>
          </a:xfrm>
        </p:grpSpPr>
        <p:sp>
          <p:nvSpPr>
            <p:cNvPr id="3631" name="Google Shape;3631;p241"/>
            <p:cNvSpPr txBox="1"/>
            <p:nvPr/>
          </p:nvSpPr>
          <p:spPr>
            <a:xfrm>
              <a:off x="7326425" y="2497900"/>
              <a:ext cx="15726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serotonin transmission regulates other neurotransmitters in downstream circuits</a:t>
              </a:r>
              <a:endParaRPr/>
            </a:p>
          </p:txBody>
        </p:sp>
        <p:cxnSp>
          <p:nvCxnSpPr>
            <p:cNvPr id="3632" name="Google Shape;3632;p241"/>
            <p:cNvCxnSpPr/>
            <p:nvPr/>
          </p:nvCxnSpPr>
          <p:spPr>
            <a:xfrm>
              <a:off x="7237300" y="2571750"/>
              <a:ext cx="1525500" cy="0"/>
            </a:xfrm>
            <a:prstGeom prst="straightConnector1">
              <a:avLst/>
            </a:prstGeom>
            <a:noFill/>
            <a:ln w="9525" cap="flat" cmpd="sng">
              <a:solidFill>
                <a:schemeClr val="dk2"/>
              </a:solidFill>
              <a:prstDash val="solid"/>
              <a:round/>
              <a:headEnd type="none" w="med" len="med"/>
              <a:tailEnd type="triangle" w="med" len="med"/>
            </a:ln>
          </p:spPr>
        </p:cxnSp>
        <p:cxnSp>
          <p:nvCxnSpPr>
            <p:cNvPr id="3633" name="Google Shape;3633;p241"/>
            <p:cNvCxnSpPr/>
            <p:nvPr/>
          </p:nvCxnSpPr>
          <p:spPr>
            <a:xfrm>
              <a:off x="7237300" y="3934525"/>
              <a:ext cx="1525500" cy="0"/>
            </a:xfrm>
            <a:prstGeom prst="straightConnector1">
              <a:avLst/>
            </a:prstGeom>
            <a:noFill/>
            <a:ln w="9525" cap="flat" cmpd="sng">
              <a:solidFill>
                <a:schemeClr val="dk2"/>
              </a:solidFill>
              <a:prstDash val="solid"/>
              <a:round/>
              <a:headEnd type="none" w="med" len="med"/>
              <a:tailEnd type="triangle" w="med" len="med"/>
            </a:ln>
          </p:spPr>
        </p:cxnSp>
      </p:grpSp>
      <p:sp>
        <p:nvSpPr>
          <p:cNvPr id="3634" name="Google Shape;3634;p241"/>
          <p:cNvSpPr txBox="1"/>
          <p:nvPr/>
        </p:nvSpPr>
        <p:spPr>
          <a:xfrm>
            <a:off x="948300" y="808500"/>
            <a:ext cx="45285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t>Here’s 5HT-</a:t>
            </a:r>
            <a:r>
              <a:rPr lang="en" sz="2100" b="1" u="sng"/>
              <a:t>2C</a:t>
            </a:r>
            <a:endParaRPr sz="2100" b="1"/>
          </a:p>
        </p:txBody>
      </p:sp>
      <p:pic>
        <p:nvPicPr>
          <p:cNvPr id="3635" name="Google Shape;3635;p241"/>
          <p:cNvPicPr preferRelativeResize="0"/>
          <p:nvPr/>
        </p:nvPicPr>
        <p:blipFill rotWithShape="1">
          <a:blip r:embed="rId4">
            <a:alphaModFix/>
          </a:blip>
          <a:srcRect r="10370" b="28057"/>
          <a:stretch/>
        </p:blipFill>
        <p:spPr>
          <a:xfrm flipH="1">
            <a:off x="0" y="2819575"/>
            <a:ext cx="1385300" cy="848200"/>
          </a:xfrm>
          <a:prstGeom prst="rect">
            <a:avLst/>
          </a:prstGeom>
          <a:noFill/>
          <a:ln>
            <a:noFill/>
          </a:ln>
        </p:spPr>
      </p:pic>
      <p:pic>
        <p:nvPicPr>
          <p:cNvPr id="3636" name="Google Shape;3636;p241"/>
          <p:cNvPicPr preferRelativeResize="0"/>
          <p:nvPr/>
        </p:nvPicPr>
        <p:blipFill>
          <a:blip r:embed="rId5">
            <a:alphaModFix/>
          </a:blip>
          <a:stretch>
            <a:fillRect/>
          </a:stretch>
        </p:blipFill>
        <p:spPr>
          <a:xfrm rot="5047037">
            <a:off x="1509219" y="3153454"/>
            <a:ext cx="142142" cy="256638"/>
          </a:xfrm>
          <a:prstGeom prst="rect">
            <a:avLst/>
          </a:prstGeom>
          <a:noFill/>
          <a:ln>
            <a:noFill/>
          </a:ln>
        </p:spPr>
      </p:pic>
      <p:pic>
        <p:nvPicPr>
          <p:cNvPr id="3637" name="Google Shape;3637;p241"/>
          <p:cNvPicPr preferRelativeResize="0"/>
          <p:nvPr/>
        </p:nvPicPr>
        <p:blipFill>
          <a:blip r:embed="rId5">
            <a:alphaModFix/>
          </a:blip>
          <a:stretch>
            <a:fillRect/>
          </a:stretch>
        </p:blipFill>
        <p:spPr>
          <a:xfrm rot="5047037">
            <a:off x="1814019" y="3153454"/>
            <a:ext cx="142142" cy="256638"/>
          </a:xfrm>
          <a:prstGeom prst="rect">
            <a:avLst/>
          </a:prstGeom>
          <a:noFill/>
          <a:ln>
            <a:noFill/>
          </a:ln>
        </p:spPr>
      </p:pic>
      <p:sp>
        <p:nvSpPr>
          <p:cNvPr id="3638" name="Google Shape;3638;p241"/>
          <p:cNvSpPr/>
          <p:nvPr/>
        </p:nvSpPr>
        <p:spPr>
          <a:xfrm>
            <a:off x="6508600" y="3144375"/>
            <a:ext cx="605100" cy="265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Shape 3642"/>
        <p:cNvGrpSpPr/>
        <p:nvPr/>
      </p:nvGrpSpPr>
      <p:grpSpPr>
        <a:xfrm>
          <a:off x="0" y="0"/>
          <a:ext cx="0" cy="0"/>
          <a:chOff x="0" y="0"/>
          <a:chExt cx="0" cy="0"/>
        </a:xfrm>
      </p:grpSpPr>
      <p:pic>
        <p:nvPicPr>
          <p:cNvPr id="3643" name="Google Shape;3643;p242"/>
          <p:cNvPicPr preferRelativeResize="0"/>
          <p:nvPr/>
        </p:nvPicPr>
        <p:blipFill rotWithShape="1">
          <a:blip r:embed="rId3">
            <a:alphaModFix/>
          </a:blip>
          <a:srcRect l="73679" r="15739"/>
          <a:stretch/>
        </p:blipFill>
        <p:spPr>
          <a:xfrm>
            <a:off x="6445148" y="477200"/>
            <a:ext cx="925624" cy="4587276"/>
          </a:xfrm>
          <a:prstGeom prst="rect">
            <a:avLst/>
          </a:prstGeom>
          <a:noFill/>
          <a:ln>
            <a:noFill/>
          </a:ln>
        </p:spPr>
      </p:pic>
      <p:grpSp>
        <p:nvGrpSpPr>
          <p:cNvPr id="3644" name="Google Shape;3644;p242"/>
          <p:cNvGrpSpPr/>
          <p:nvPr/>
        </p:nvGrpSpPr>
        <p:grpSpPr>
          <a:xfrm>
            <a:off x="7237300" y="2497900"/>
            <a:ext cx="1661725" cy="1477500"/>
            <a:chOff x="7237300" y="2497900"/>
            <a:chExt cx="1661725" cy="1477500"/>
          </a:xfrm>
        </p:grpSpPr>
        <p:sp>
          <p:nvSpPr>
            <p:cNvPr id="3645" name="Google Shape;3645;p242"/>
            <p:cNvSpPr txBox="1"/>
            <p:nvPr/>
          </p:nvSpPr>
          <p:spPr>
            <a:xfrm>
              <a:off x="7326425" y="2497900"/>
              <a:ext cx="15726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serotonin transmission regulates other neurotransmitters in downstream circuits</a:t>
              </a:r>
              <a:endParaRPr/>
            </a:p>
          </p:txBody>
        </p:sp>
        <p:cxnSp>
          <p:nvCxnSpPr>
            <p:cNvPr id="3646" name="Google Shape;3646;p242"/>
            <p:cNvCxnSpPr/>
            <p:nvPr/>
          </p:nvCxnSpPr>
          <p:spPr>
            <a:xfrm>
              <a:off x="7237300" y="2571750"/>
              <a:ext cx="1525500" cy="0"/>
            </a:xfrm>
            <a:prstGeom prst="straightConnector1">
              <a:avLst/>
            </a:prstGeom>
            <a:noFill/>
            <a:ln w="9525" cap="flat" cmpd="sng">
              <a:solidFill>
                <a:schemeClr val="dk2"/>
              </a:solidFill>
              <a:prstDash val="solid"/>
              <a:round/>
              <a:headEnd type="none" w="med" len="med"/>
              <a:tailEnd type="triangle" w="med" len="med"/>
            </a:ln>
          </p:spPr>
        </p:cxnSp>
        <p:cxnSp>
          <p:nvCxnSpPr>
            <p:cNvPr id="3647" name="Google Shape;3647;p242"/>
            <p:cNvCxnSpPr/>
            <p:nvPr/>
          </p:nvCxnSpPr>
          <p:spPr>
            <a:xfrm>
              <a:off x="7237300" y="3934525"/>
              <a:ext cx="1525500" cy="0"/>
            </a:xfrm>
            <a:prstGeom prst="straightConnector1">
              <a:avLst/>
            </a:prstGeom>
            <a:noFill/>
            <a:ln w="9525" cap="flat" cmpd="sng">
              <a:solidFill>
                <a:schemeClr val="dk2"/>
              </a:solidFill>
              <a:prstDash val="solid"/>
              <a:round/>
              <a:headEnd type="none" w="med" len="med"/>
              <a:tailEnd type="triangle" w="med" len="med"/>
            </a:ln>
          </p:spPr>
        </p:cxnSp>
      </p:grpSp>
      <p:sp>
        <p:nvSpPr>
          <p:cNvPr id="3648" name="Google Shape;3648;p242"/>
          <p:cNvSpPr txBox="1"/>
          <p:nvPr/>
        </p:nvSpPr>
        <p:spPr>
          <a:xfrm>
            <a:off x="948300" y="808500"/>
            <a:ext cx="45285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t>Here’s 5HT-</a:t>
            </a:r>
            <a:r>
              <a:rPr lang="en" sz="2100" b="1" u="sng"/>
              <a:t>2C</a:t>
            </a:r>
            <a:endParaRPr sz="2100" b="1"/>
          </a:p>
        </p:txBody>
      </p:sp>
      <p:pic>
        <p:nvPicPr>
          <p:cNvPr id="3649" name="Google Shape;3649;p242"/>
          <p:cNvPicPr preferRelativeResize="0"/>
          <p:nvPr/>
        </p:nvPicPr>
        <p:blipFill rotWithShape="1">
          <a:blip r:embed="rId4">
            <a:alphaModFix/>
          </a:blip>
          <a:srcRect r="10370" b="28057"/>
          <a:stretch/>
        </p:blipFill>
        <p:spPr>
          <a:xfrm flipH="1">
            <a:off x="0" y="2819575"/>
            <a:ext cx="1385300" cy="848200"/>
          </a:xfrm>
          <a:prstGeom prst="rect">
            <a:avLst/>
          </a:prstGeom>
          <a:noFill/>
          <a:ln>
            <a:noFill/>
          </a:ln>
        </p:spPr>
      </p:pic>
      <p:pic>
        <p:nvPicPr>
          <p:cNvPr id="3650" name="Google Shape;3650;p242"/>
          <p:cNvPicPr preferRelativeResize="0"/>
          <p:nvPr/>
        </p:nvPicPr>
        <p:blipFill>
          <a:blip r:embed="rId5">
            <a:alphaModFix/>
          </a:blip>
          <a:stretch>
            <a:fillRect/>
          </a:stretch>
        </p:blipFill>
        <p:spPr>
          <a:xfrm rot="5047037">
            <a:off x="1509219" y="3153454"/>
            <a:ext cx="142142" cy="256638"/>
          </a:xfrm>
          <a:prstGeom prst="rect">
            <a:avLst/>
          </a:prstGeom>
          <a:noFill/>
          <a:ln>
            <a:noFill/>
          </a:ln>
        </p:spPr>
      </p:pic>
      <p:pic>
        <p:nvPicPr>
          <p:cNvPr id="3651" name="Google Shape;3651;p242"/>
          <p:cNvPicPr preferRelativeResize="0"/>
          <p:nvPr/>
        </p:nvPicPr>
        <p:blipFill>
          <a:blip r:embed="rId5">
            <a:alphaModFix/>
          </a:blip>
          <a:stretch>
            <a:fillRect/>
          </a:stretch>
        </p:blipFill>
        <p:spPr>
          <a:xfrm rot="5047037">
            <a:off x="1814019" y="3153454"/>
            <a:ext cx="142142" cy="256638"/>
          </a:xfrm>
          <a:prstGeom prst="rect">
            <a:avLst/>
          </a:prstGeom>
          <a:noFill/>
          <a:ln>
            <a:noFill/>
          </a:ln>
        </p:spPr>
      </p:pic>
      <p:grpSp>
        <p:nvGrpSpPr>
          <p:cNvPr id="3652" name="Google Shape;3652;p242"/>
          <p:cNvGrpSpPr/>
          <p:nvPr/>
        </p:nvGrpSpPr>
        <p:grpSpPr>
          <a:xfrm>
            <a:off x="2045438" y="3188399"/>
            <a:ext cx="4556105" cy="177223"/>
            <a:chOff x="2054963" y="4150424"/>
            <a:chExt cx="4556105" cy="177223"/>
          </a:xfrm>
        </p:grpSpPr>
        <p:pic>
          <p:nvPicPr>
            <p:cNvPr id="3653" name="Google Shape;3653;p242"/>
            <p:cNvPicPr preferRelativeResize="0"/>
            <p:nvPr/>
          </p:nvPicPr>
          <p:blipFill>
            <a:blip r:embed="rId5">
              <a:alphaModFix/>
            </a:blip>
            <a:stretch>
              <a:fillRect/>
            </a:stretch>
          </p:blipFill>
          <p:spPr>
            <a:xfrm rot="5047037">
              <a:off x="2118819" y="4105954"/>
              <a:ext cx="142142" cy="256638"/>
            </a:xfrm>
            <a:prstGeom prst="rect">
              <a:avLst/>
            </a:prstGeom>
            <a:noFill/>
            <a:ln>
              <a:noFill/>
            </a:ln>
          </p:spPr>
        </p:pic>
        <p:pic>
          <p:nvPicPr>
            <p:cNvPr id="3654" name="Google Shape;3654;p242"/>
            <p:cNvPicPr preferRelativeResize="0"/>
            <p:nvPr/>
          </p:nvPicPr>
          <p:blipFill>
            <a:blip r:embed="rId5">
              <a:alphaModFix/>
            </a:blip>
            <a:stretch>
              <a:fillRect/>
            </a:stretch>
          </p:blipFill>
          <p:spPr>
            <a:xfrm rot="5047037">
              <a:off x="2423619" y="4105954"/>
              <a:ext cx="142142" cy="256638"/>
            </a:xfrm>
            <a:prstGeom prst="rect">
              <a:avLst/>
            </a:prstGeom>
            <a:noFill/>
            <a:ln>
              <a:noFill/>
            </a:ln>
          </p:spPr>
        </p:pic>
        <p:pic>
          <p:nvPicPr>
            <p:cNvPr id="3655" name="Google Shape;3655;p242"/>
            <p:cNvPicPr preferRelativeResize="0"/>
            <p:nvPr/>
          </p:nvPicPr>
          <p:blipFill>
            <a:blip r:embed="rId5">
              <a:alphaModFix/>
            </a:blip>
            <a:stretch>
              <a:fillRect/>
            </a:stretch>
          </p:blipFill>
          <p:spPr>
            <a:xfrm rot="5047037">
              <a:off x="2728419" y="4105954"/>
              <a:ext cx="142142" cy="256638"/>
            </a:xfrm>
            <a:prstGeom prst="rect">
              <a:avLst/>
            </a:prstGeom>
            <a:noFill/>
            <a:ln>
              <a:noFill/>
            </a:ln>
          </p:spPr>
        </p:pic>
        <p:pic>
          <p:nvPicPr>
            <p:cNvPr id="3656" name="Google Shape;3656;p242"/>
            <p:cNvPicPr preferRelativeResize="0"/>
            <p:nvPr/>
          </p:nvPicPr>
          <p:blipFill>
            <a:blip r:embed="rId5">
              <a:alphaModFix/>
            </a:blip>
            <a:stretch>
              <a:fillRect/>
            </a:stretch>
          </p:blipFill>
          <p:spPr>
            <a:xfrm rot="5047037">
              <a:off x="3052269" y="4105954"/>
              <a:ext cx="142142" cy="256638"/>
            </a:xfrm>
            <a:prstGeom prst="rect">
              <a:avLst/>
            </a:prstGeom>
            <a:noFill/>
            <a:ln>
              <a:noFill/>
            </a:ln>
          </p:spPr>
        </p:pic>
        <p:pic>
          <p:nvPicPr>
            <p:cNvPr id="3657" name="Google Shape;3657;p242"/>
            <p:cNvPicPr preferRelativeResize="0"/>
            <p:nvPr/>
          </p:nvPicPr>
          <p:blipFill>
            <a:blip r:embed="rId5">
              <a:alphaModFix/>
            </a:blip>
            <a:stretch>
              <a:fillRect/>
            </a:stretch>
          </p:blipFill>
          <p:spPr>
            <a:xfrm rot="5047037">
              <a:off x="3357069" y="4105954"/>
              <a:ext cx="142142" cy="256638"/>
            </a:xfrm>
            <a:prstGeom prst="rect">
              <a:avLst/>
            </a:prstGeom>
            <a:noFill/>
            <a:ln>
              <a:noFill/>
            </a:ln>
          </p:spPr>
        </p:pic>
        <p:pic>
          <p:nvPicPr>
            <p:cNvPr id="3658" name="Google Shape;3658;p242"/>
            <p:cNvPicPr preferRelativeResize="0"/>
            <p:nvPr/>
          </p:nvPicPr>
          <p:blipFill>
            <a:blip r:embed="rId5">
              <a:alphaModFix/>
            </a:blip>
            <a:stretch>
              <a:fillRect/>
            </a:stretch>
          </p:blipFill>
          <p:spPr>
            <a:xfrm rot="5047037">
              <a:off x="3661869" y="4105954"/>
              <a:ext cx="142142" cy="256638"/>
            </a:xfrm>
            <a:prstGeom prst="rect">
              <a:avLst/>
            </a:prstGeom>
            <a:noFill/>
            <a:ln>
              <a:noFill/>
            </a:ln>
          </p:spPr>
        </p:pic>
        <p:pic>
          <p:nvPicPr>
            <p:cNvPr id="3659" name="Google Shape;3659;p242"/>
            <p:cNvPicPr preferRelativeResize="0"/>
            <p:nvPr/>
          </p:nvPicPr>
          <p:blipFill>
            <a:blip r:embed="rId5">
              <a:alphaModFix/>
            </a:blip>
            <a:stretch>
              <a:fillRect/>
            </a:stretch>
          </p:blipFill>
          <p:spPr>
            <a:xfrm rot="5047037">
              <a:off x="3966669" y="4105954"/>
              <a:ext cx="142142" cy="256638"/>
            </a:xfrm>
            <a:prstGeom prst="rect">
              <a:avLst/>
            </a:prstGeom>
            <a:noFill/>
            <a:ln>
              <a:noFill/>
            </a:ln>
          </p:spPr>
        </p:pic>
        <p:pic>
          <p:nvPicPr>
            <p:cNvPr id="3660" name="Google Shape;3660;p242"/>
            <p:cNvPicPr preferRelativeResize="0"/>
            <p:nvPr/>
          </p:nvPicPr>
          <p:blipFill>
            <a:blip r:embed="rId5">
              <a:alphaModFix/>
            </a:blip>
            <a:stretch>
              <a:fillRect/>
            </a:stretch>
          </p:blipFill>
          <p:spPr>
            <a:xfrm rot="5047037">
              <a:off x="4271469" y="4105954"/>
              <a:ext cx="142142" cy="256638"/>
            </a:xfrm>
            <a:prstGeom prst="rect">
              <a:avLst/>
            </a:prstGeom>
            <a:noFill/>
            <a:ln>
              <a:noFill/>
            </a:ln>
          </p:spPr>
        </p:pic>
        <p:pic>
          <p:nvPicPr>
            <p:cNvPr id="3661" name="Google Shape;3661;p242"/>
            <p:cNvPicPr preferRelativeResize="0"/>
            <p:nvPr/>
          </p:nvPicPr>
          <p:blipFill>
            <a:blip r:embed="rId5">
              <a:alphaModFix/>
            </a:blip>
            <a:stretch>
              <a:fillRect/>
            </a:stretch>
          </p:blipFill>
          <p:spPr>
            <a:xfrm rot="5047037">
              <a:off x="4585794" y="4105954"/>
              <a:ext cx="142142" cy="256638"/>
            </a:xfrm>
            <a:prstGeom prst="rect">
              <a:avLst/>
            </a:prstGeom>
            <a:noFill/>
            <a:ln>
              <a:noFill/>
            </a:ln>
          </p:spPr>
        </p:pic>
        <p:pic>
          <p:nvPicPr>
            <p:cNvPr id="3662" name="Google Shape;3662;p242"/>
            <p:cNvPicPr preferRelativeResize="0"/>
            <p:nvPr/>
          </p:nvPicPr>
          <p:blipFill>
            <a:blip r:embed="rId5">
              <a:alphaModFix/>
            </a:blip>
            <a:stretch>
              <a:fillRect/>
            </a:stretch>
          </p:blipFill>
          <p:spPr>
            <a:xfrm rot="5047037">
              <a:off x="4890594" y="4105954"/>
              <a:ext cx="142142" cy="256638"/>
            </a:xfrm>
            <a:prstGeom prst="rect">
              <a:avLst/>
            </a:prstGeom>
            <a:noFill/>
            <a:ln>
              <a:noFill/>
            </a:ln>
          </p:spPr>
        </p:pic>
        <p:pic>
          <p:nvPicPr>
            <p:cNvPr id="3663" name="Google Shape;3663;p242"/>
            <p:cNvPicPr preferRelativeResize="0"/>
            <p:nvPr/>
          </p:nvPicPr>
          <p:blipFill>
            <a:blip r:embed="rId5">
              <a:alphaModFix/>
            </a:blip>
            <a:stretch>
              <a:fillRect/>
            </a:stretch>
          </p:blipFill>
          <p:spPr>
            <a:xfrm rot="5047037">
              <a:off x="5195394" y="4105954"/>
              <a:ext cx="142142" cy="256638"/>
            </a:xfrm>
            <a:prstGeom prst="rect">
              <a:avLst/>
            </a:prstGeom>
            <a:noFill/>
            <a:ln>
              <a:noFill/>
            </a:ln>
          </p:spPr>
        </p:pic>
        <p:pic>
          <p:nvPicPr>
            <p:cNvPr id="3664" name="Google Shape;3664;p242"/>
            <p:cNvPicPr preferRelativeResize="0"/>
            <p:nvPr/>
          </p:nvPicPr>
          <p:blipFill>
            <a:blip r:embed="rId5">
              <a:alphaModFix/>
            </a:blip>
            <a:stretch>
              <a:fillRect/>
            </a:stretch>
          </p:blipFill>
          <p:spPr>
            <a:xfrm rot="5047037">
              <a:off x="5500194" y="4105954"/>
              <a:ext cx="142142" cy="256638"/>
            </a:xfrm>
            <a:prstGeom prst="rect">
              <a:avLst/>
            </a:prstGeom>
            <a:noFill/>
            <a:ln>
              <a:noFill/>
            </a:ln>
          </p:spPr>
        </p:pic>
        <p:pic>
          <p:nvPicPr>
            <p:cNvPr id="3665" name="Google Shape;3665;p242"/>
            <p:cNvPicPr preferRelativeResize="0"/>
            <p:nvPr/>
          </p:nvPicPr>
          <p:blipFill>
            <a:blip r:embed="rId5">
              <a:alphaModFix/>
            </a:blip>
            <a:stretch>
              <a:fillRect/>
            </a:stretch>
          </p:blipFill>
          <p:spPr>
            <a:xfrm rot="5047037">
              <a:off x="5843094" y="4105954"/>
              <a:ext cx="142142" cy="256638"/>
            </a:xfrm>
            <a:prstGeom prst="rect">
              <a:avLst/>
            </a:prstGeom>
            <a:noFill/>
            <a:ln>
              <a:noFill/>
            </a:ln>
          </p:spPr>
        </p:pic>
        <p:pic>
          <p:nvPicPr>
            <p:cNvPr id="3666" name="Google Shape;3666;p242"/>
            <p:cNvPicPr preferRelativeResize="0"/>
            <p:nvPr/>
          </p:nvPicPr>
          <p:blipFill>
            <a:blip r:embed="rId5">
              <a:alphaModFix/>
            </a:blip>
            <a:stretch>
              <a:fillRect/>
            </a:stretch>
          </p:blipFill>
          <p:spPr>
            <a:xfrm rot="5047037">
              <a:off x="6147894" y="4105954"/>
              <a:ext cx="142142" cy="256638"/>
            </a:xfrm>
            <a:prstGeom prst="rect">
              <a:avLst/>
            </a:prstGeom>
            <a:noFill/>
            <a:ln>
              <a:noFill/>
            </a:ln>
          </p:spPr>
        </p:pic>
        <p:pic>
          <p:nvPicPr>
            <p:cNvPr id="3667" name="Google Shape;3667;p242"/>
            <p:cNvPicPr preferRelativeResize="0"/>
            <p:nvPr/>
          </p:nvPicPr>
          <p:blipFill>
            <a:blip r:embed="rId5">
              <a:alphaModFix/>
            </a:blip>
            <a:stretch>
              <a:fillRect/>
            </a:stretch>
          </p:blipFill>
          <p:spPr>
            <a:xfrm rot="5047037">
              <a:off x="6405069" y="4115479"/>
              <a:ext cx="142142" cy="256638"/>
            </a:xfrm>
            <a:prstGeom prst="rect">
              <a:avLst/>
            </a:prstGeom>
            <a:noFill/>
            <a:ln>
              <a:noFill/>
            </a:ln>
          </p:spPr>
        </p:pic>
      </p:grpSp>
      <p:sp>
        <p:nvSpPr>
          <p:cNvPr id="3668" name="Google Shape;3668;p242"/>
          <p:cNvSpPr/>
          <p:nvPr/>
        </p:nvSpPr>
        <p:spPr>
          <a:xfrm>
            <a:off x="6508600" y="3144375"/>
            <a:ext cx="605100" cy="265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Shape 3672"/>
        <p:cNvGrpSpPr/>
        <p:nvPr/>
      </p:nvGrpSpPr>
      <p:grpSpPr>
        <a:xfrm>
          <a:off x="0" y="0"/>
          <a:ext cx="0" cy="0"/>
          <a:chOff x="0" y="0"/>
          <a:chExt cx="0" cy="0"/>
        </a:xfrm>
      </p:grpSpPr>
      <p:pic>
        <p:nvPicPr>
          <p:cNvPr id="3673" name="Google Shape;3673;p243"/>
          <p:cNvPicPr preferRelativeResize="0"/>
          <p:nvPr/>
        </p:nvPicPr>
        <p:blipFill>
          <a:blip r:embed="rId3">
            <a:alphaModFix/>
          </a:blip>
          <a:stretch>
            <a:fillRect/>
          </a:stretch>
        </p:blipFill>
        <p:spPr>
          <a:xfrm>
            <a:off x="2472974" y="128587"/>
            <a:ext cx="3805624" cy="4886325"/>
          </a:xfrm>
          <a:prstGeom prst="rect">
            <a:avLst/>
          </a:prstGeom>
          <a:noFill/>
          <a:ln>
            <a:noFill/>
          </a:ln>
        </p:spPr>
      </p:pic>
      <p:sp>
        <p:nvSpPr>
          <p:cNvPr id="3674" name="Google Shape;3674;p243"/>
          <p:cNvSpPr txBox="1"/>
          <p:nvPr/>
        </p:nvSpPr>
        <p:spPr>
          <a:xfrm>
            <a:off x="310125" y="227475"/>
            <a:ext cx="45285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t>5HT-</a:t>
            </a:r>
            <a:r>
              <a:rPr lang="en" sz="2100" b="1" u="sng"/>
              <a:t>2C</a:t>
            </a:r>
            <a:endParaRPr sz="2100" b="1"/>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Shape 3678"/>
        <p:cNvGrpSpPr/>
        <p:nvPr/>
      </p:nvGrpSpPr>
      <p:grpSpPr>
        <a:xfrm>
          <a:off x="0" y="0"/>
          <a:ext cx="0" cy="0"/>
          <a:chOff x="0" y="0"/>
          <a:chExt cx="0" cy="0"/>
        </a:xfrm>
      </p:grpSpPr>
      <p:pic>
        <p:nvPicPr>
          <p:cNvPr id="3679" name="Google Shape;3679;p244"/>
          <p:cNvPicPr preferRelativeResize="0"/>
          <p:nvPr/>
        </p:nvPicPr>
        <p:blipFill rotWithShape="1">
          <a:blip r:embed="rId3">
            <a:alphaModFix/>
          </a:blip>
          <a:srcRect l="73679" r="15739"/>
          <a:stretch/>
        </p:blipFill>
        <p:spPr>
          <a:xfrm>
            <a:off x="6445148" y="477200"/>
            <a:ext cx="925624" cy="4587276"/>
          </a:xfrm>
          <a:prstGeom prst="rect">
            <a:avLst/>
          </a:prstGeom>
          <a:noFill/>
          <a:ln>
            <a:noFill/>
          </a:ln>
        </p:spPr>
      </p:pic>
      <p:grpSp>
        <p:nvGrpSpPr>
          <p:cNvPr id="3680" name="Google Shape;3680;p244"/>
          <p:cNvGrpSpPr/>
          <p:nvPr/>
        </p:nvGrpSpPr>
        <p:grpSpPr>
          <a:xfrm>
            <a:off x="7237300" y="2497900"/>
            <a:ext cx="1661725" cy="1477500"/>
            <a:chOff x="7237300" y="2497900"/>
            <a:chExt cx="1661725" cy="1477500"/>
          </a:xfrm>
        </p:grpSpPr>
        <p:sp>
          <p:nvSpPr>
            <p:cNvPr id="3681" name="Google Shape;3681;p244"/>
            <p:cNvSpPr txBox="1"/>
            <p:nvPr/>
          </p:nvSpPr>
          <p:spPr>
            <a:xfrm>
              <a:off x="7326425" y="2497900"/>
              <a:ext cx="15726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serotonin transmission regulates other neurotransmitters in downstream circuits</a:t>
              </a:r>
              <a:endParaRPr/>
            </a:p>
          </p:txBody>
        </p:sp>
        <p:cxnSp>
          <p:nvCxnSpPr>
            <p:cNvPr id="3682" name="Google Shape;3682;p244"/>
            <p:cNvCxnSpPr/>
            <p:nvPr/>
          </p:nvCxnSpPr>
          <p:spPr>
            <a:xfrm>
              <a:off x="7237300" y="2571750"/>
              <a:ext cx="1525500" cy="0"/>
            </a:xfrm>
            <a:prstGeom prst="straightConnector1">
              <a:avLst/>
            </a:prstGeom>
            <a:noFill/>
            <a:ln w="9525" cap="flat" cmpd="sng">
              <a:solidFill>
                <a:schemeClr val="dk2"/>
              </a:solidFill>
              <a:prstDash val="solid"/>
              <a:round/>
              <a:headEnd type="none" w="med" len="med"/>
              <a:tailEnd type="triangle" w="med" len="med"/>
            </a:ln>
          </p:spPr>
        </p:cxnSp>
        <p:cxnSp>
          <p:nvCxnSpPr>
            <p:cNvPr id="3683" name="Google Shape;3683;p244"/>
            <p:cNvCxnSpPr/>
            <p:nvPr/>
          </p:nvCxnSpPr>
          <p:spPr>
            <a:xfrm>
              <a:off x="7237300" y="3934525"/>
              <a:ext cx="1525500" cy="0"/>
            </a:xfrm>
            <a:prstGeom prst="straightConnector1">
              <a:avLst/>
            </a:prstGeom>
            <a:noFill/>
            <a:ln w="9525" cap="flat" cmpd="sng">
              <a:solidFill>
                <a:schemeClr val="dk2"/>
              </a:solidFill>
              <a:prstDash val="solid"/>
              <a:round/>
              <a:headEnd type="none" w="med" len="med"/>
              <a:tailEnd type="triangle" w="med" len="med"/>
            </a:ln>
          </p:spPr>
        </p:cxnSp>
      </p:grpSp>
      <p:sp>
        <p:nvSpPr>
          <p:cNvPr id="3684" name="Google Shape;3684;p244"/>
          <p:cNvSpPr txBox="1"/>
          <p:nvPr/>
        </p:nvSpPr>
        <p:spPr>
          <a:xfrm>
            <a:off x="948300" y="808500"/>
            <a:ext cx="45285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t>Here’s 5HT-</a:t>
            </a:r>
            <a:r>
              <a:rPr lang="en" sz="2100" b="1" u="sng"/>
              <a:t>3</a:t>
            </a:r>
            <a:endParaRPr sz="2100" b="1"/>
          </a:p>
        </p:txBody>
      </p:sp>
      <p:sp>
        <p:nvSpPr>
          <p:cNvPr id="3685" name="Google Shape;3685;p244"/>
          <p:cNvSpPr/>
          <p:nvPr/>
        </p:nvSpPr>
        <p:spPr>
          <a:xfrm>
            <a:off x="6508600" y="2906250"/>
            <a:ext cx="605100" cy="265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Shape 3689"/>
        <p:cNvGrpSpPr/>
        <p:nvPr/>
      </p:nvGrpSpPr>
      <p:grpSpPr>
        <a:xfrm>
          <a:off x="0" y="0"/>
          <a:ext cx="0" cy="0"/>
          <a:chOff x="0" y="0"/>
          <a:chExt cx="0" cy="0"/>
        </a:xfrm>
      </p:grpSpPr>
      <p:pic>
        <p:nvPicPr>
          <p:cNvPr id="3690" name="Google Shape;3690;p245"/>
          <p:cNvPicPr preferRelativeResize="0"/>
          <p:nvPr/>
        </p:nvPicPr>
        <p:blipFill rotWithShape="1">
          <a:blip r:embed="rId3">
            <a:alphaModFix/>
          </a:blip>
          <a:srcRect l="73679" r="15739"/>
          <a:stretch/>
        </p:blipFill>
        <p:spPr>
          <a:xfrm>
            <a:off x="6445148" y="477200"/>
            <a:ext cx="925624" cy="4587276"/>
          </a:xfrm>
          <a:prstGeom prst="rect">
            <a:avLst/>
          </a:prstGeom>
          <a:noFill/>
          <a:ln>
            <a:noFill/>
          </a:ln>
        </p:spPr>
      </p:pic>
      <p:grpSp>
        <p:nvGrpSpPr>
          <p:cNvPr id="3691" name="Google Shape;3691;p245"/>
          <p:cNvGrpSpPr/>
          <p:nvPr/>
        </p:nvGrpSpPr>
        <p:grpSpPr>
          <a:xfrm>
            <a:off x="7237300" y="2497900"/>
            <a:ext cx="1661725" cy="1477500"/>
            <a:chOff x="7237300" y="2497900"/>
            <a:chExt cx="1661725" cy="1477500"/>
          </a:xfrm>
        </p:grpSpPr>
        <p:sp>
          <p:nvSpPr>
            <p:cNvPr id="3692" name="Google Shape;3692;p245"/>
            <p:cNvSpPr txBox="1"/>
            <p:nvPr/>
          </p:nvSpPr>
          <p:spPr>
            <a:xfrm>
              <a:off x="7326425" y="2497900"/>
              <a:ext cx="15726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serotonin transmission regulates other neurotransmitters in downstream circuits</a:t>
              </a:r>
              <a:endParaRPr/>
            </a:p>
          </p:txBody>
        </p:sp>
        <p:cxnSp>
          <p:nvCxnSpPr>
            <p:cNvPr id="3693" name="Google Shape;3693;p245"/>
            <p:cNvCxnSpPr/>
            <p:nvPr/>
          </p:nvCxnSpPr>
          <p:spPr>
            <a:xfrm>
              <a:off x="7237300" y="2571750"/>
              <a:ext cx="1525500" cy="0"/>
            </a:xfrm>
            <a:prstGeom prst="straightConnector1">
              <a:avLst/>
            </a:prstGeom>
            <a:noFill/>
            <a:ln w="9525" cap="flat" cmpd="sng">
              <a:solidFill>
                <a:schemeClr val="dk2"/>
              </a:solidFill>
              <a:prstDash val="solid"/>
              <a:round/>
              <a:headEnd type="none" w="med" len="med"/>
              <a:tailEnd type="triangle" w="med" len="med"/>
            </a:ln>
          </p:spPr>
        </p:cxnSp>
        <p:cxnSp>
          <p:nvCxnSpPr>
            <p:cNvPr id="3694" name="Google Shape;3694;p245"/>
            <p:cNvCxnSpPr/>
            <p:nvPr/>
          </p:nvCxnSpPr>
          <p:spPr>
            <a:xfrm>
              <a:off x="7237300" y="3934525"/>
              <a:ext cx="1525500" cy="0"/>
            </a:xfrm>
            <a:prstGeom prst="straightConnector1">
              <a:avLst/>
            </a:prstGeom>
            <a:noFill/>
            <a:ln w="9525" cap="flat" cmpd="sng">
              <a:solidFill>
                <a:schemeClr val="dk2"/>
              </a:solidFill>
              <a:prstDash val="solid"/>
              <a:round/>
              <a:headEnd type="none" w="med" len="med"/>
              <a:tailEnd type="triangle" w="med" len="med"/>
            </a:ln>
          </p:spPr>
        </p:cxnSp>
      </p:grpSp>
      <p:pic>
        <p:nvPicPr>
          <p:cNvPr id="3695" name="Google Shape;3695;p245"/>
          <p:cNvPicPr preferRelativeResize="0"/>
          <p:nvPr/>
        </p:nvPicPr>
        <p:blipFill rotWithShape="1">
          <a:blip r:embed="rId4">
            <a:alphaModFix/>
          </a:blip>
          <a:srcRect r="10370" b="28057"/>
          <a:stretch/>
        </p:blipFill>
        <p:spPr>
          <a:xfrm flipH="1">
            <a:off x="0" y="2552875"/>
            <a:ext cx="1385300" cy="848200"/>
          </a:xfrm>
          <a:prstGeom prst="rect">
            <a:avLst/>
          </a:prstGeom>
          <a:noFill/>
          <a:ln>
            <a:noFill/>
          </a:ln>
        </p:spPr>
      </p:pic>
      <p:pic>
        <p:nvPicPr>
          <p:cNvPr id="3696" name="Google Shape;3696;p245"/>
          <p:cNvPicPr preferRelativeResize="0"/>
          <p:nvPr/>
        </p:nvPicPr>
        <p:blipFill>
          <a:blip r:embed="rId5">
            <a:alphaModFix/>
          </a:blip>
          <a:stretch>
            <a:fillRect/>
          </a:stretch>
        </p:blipFill>
        <p:spPr>
          <a:xfrm rot="5047037">
            <a:off x="1509219" y="2886754"/>
            <a:ext cx="142142" cy="256638"/>
          </a:xfrm>
          <a:prstGeom prst="rect">
            <a:avLst/>
          </a:prstGeom>
          <a:noFill/>
          <a:ln>
            <a:noFill/>
          </a:ln>
        </p:spPr>
      </p:pic>
      <p:pic>
        <p:nvPicPr>
          <p:cNvPr id="3697" name="Google Shape;3697;p245"/>
          <p:cNvPicPr preferRelativeResize="0"/>
          <p:nvPr/>
        </p:nvPicPr>
        <p:blipFill>
          <a:blip r:embed="rId5">
            <a:alphaModFix/>
          </a:blip>
          <a:stretch>
            <a:fillRect/>
          </a:stretch>
        </p:blipFill>
        <p:spPr>
          <a:xfrm rot="5047037">
            <a:off x="1814019" y="2886754"/>
            <a:ext cx="142142" cy="256638"/>
          </a:xfrm>
          <a:prstGeom prst="rect">
            <a:avLst/>
          </a:prstGeom>
          <a:noFill/>
          <a:ln>
            <a:noFill/>
          </a:ln>
        </p:spPr>
      </p:pic>
      <p:sp>
        <p:nvSpPr>
          <p:cNvPr id="3698" name="Google Shape;3698;p245"/>
          <p:cNvSpPr/>
          <p:nvPr/>
        </p:nvSpPr>
        <p:spPr>
          <a:xfrm>
            <a:off x="6508600" y="2906250"/>
            <a:ext cx="605100" cy="265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245"/>
          <p:cNvSpPr txBox="1"/>
          <p:nvPr/>
        </p:nvSpPr>
        <p:spPr>
          <a:xfrm>
            <a:off x="948300" y="808500"/>
            <a:ext cx="45285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t>Here’s 5HT-</a:t>
            </a:r>
            <a:r>
              <a:rPr lang="en" sz="2100" b="1" u="sng"/>
              <a:t>3</a:t>
            </a:r>
            <a:endParaRPr sz="2100" b="1"/>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Shape 3703"/>
        <p:cNvGrpSpPr/>
        <p:nvPr/>
      </p:nvGrpSpPr>
      <p:grpSpPr>
        <a:xfrm>
          <a:off x="0" y="0"/>
          <a:ext cx="0" cy="0"/>
          <a:chOff x="0" y="0"/>
          <a:chExt cx="0" cy="0"/>
        </a:xfrm>
      </p:grpSpPr>
      <p:pic>
        <p:nvPicPr>
          <p:cNvPr id="3704" name="Google Shape;3704;p246"/>
          <p:cNvPicPr preferRelativeResize="0"/>
          <p:nvPr/>
        </p:nvPicPr>
        <p:blipFill rotWithShape="1">
          <a:blip r:embed="rId3">
            <a:alphaModFix/>
          </a:blip>
          <a:srcRect l="73679" r="15739"/>
          <a:stretch/>
        </p:blipFill>
        <p:spPr>
          <a:xfrm>
            <a:off x="6445148" y="477200"/>
            <a:ext cx="925624" cy="4587276"/>
          </a:xfrm>
          <a:prstGeom prst="rect">
            <a:avLst/>
          </a:prstGeom>
          <a:noFill/>
          <a:ln>
            <a:noFill/>
          </a:ln>
        </p:spPr>
      </p:pic>
      <p:grpSp>
        <p:nvGrpSpPr>
          <p:cNvPr id="3705" name="Google Shape;3705;p246"/>
          <p:cNvGrpSpPr/>
          <p:nvPr/>
        </p:nvGrpSpPr>
        <p:grpSpPr>
          <a:xfrm>
            <a:off x="7237300" y="2497900"/>
            <a:ext cx="1661725" cy="1477500"/>
            <a:chOff x="7237300" y="2497900"/>
            <a:chExt cx="1661725" cy="1477500"/>
          </a:xfrm>
        </p:grpSpPr>
        <p:sp>
          <p:nvSpPr>
            <p:cNvPr id="3706" name="Google Shape;3706;p246"/>
            <p:cNvSpPr txBox="1"/>
            <p:nvPr/>
          </p:nvSpPr>
          <p:spPr>
            <a:xfrm>
              <a:off x="7326425" y="2497900"/>
              <a:ext cx="15726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serotonin transmission regulates other neurotransmitters in downstream circuits</a:t>
              </a:r>
              <a:endParaRPr/>
            </a:p>
          </p:txBody>
        </p:sp>
        <p:cxnSp>
          <p:nvCxnSpPr>
            <p:cNvPr id="3707" name="Google Shape;3707;p246"/>
            <p:cNvCxnSpPr/>
            <p:nvPr/>
          </p:nvCxnSpPr>
          <p:spPr>
            <a:xfrm>
              <a:off x="7237300" y="2571750"/>
              <a:ext cx="1525500" cy="0"/>
            </a:xfrm>
            <a:prstGeom prst="straightConnector1">
              <a:avLst/>
            </a:prstGeom>
            <a:noFill/>
            <a:ln w="9525" cap="flat" cmpd="sng">
              <a:solidFill>
                <a:schemeClr val="dk2"/>
              </a:solidFill>
              <a:prstDash val="solid"/>
              <a:round/>
              <a:headEnd type="none" w="med" len="med"/>
              <a:tailEnd type="triangle" w="med" len="med"/>
            </a:ln>
          </p:spPr>
        </p:cxnSp>
        <p:cxnSp>
          <p:nvCxnSpPr>
            <p:cNvPr id="3708" name="Google Shape;3708;p246"/>
            <p:cNvCxnSpPr/>
            <p:nvPr/>
          </p:nvCxnSpPr>
          <p:spPr>
            <a:xfrm>
              <a:off x="7237300" y="3934525"/>
              <a:ext cx="1525500" cy="0"/>
            </a:xfrm>
            <a:prstGeom prst="straightConnector1">
              <a:avLst/>
            </a:prstGeom>
            <a:noFill/>
            <a:ln w="9525" cap="flat" cmpd="sng">
              <a:solidFill>
                <a:schemeClr val="dk2"/>
              </a:solidFill>
              <a:prstDash val="solid"/>
              <a:round/>
              <a:headEnd type="none" w="med" len="med"/>
              <a:tailEnd type="triangle" w="med" len="med"/>
            </a:ln>
          </p:spPr>
        </p:cxnSp>
      </p:grpSp>
      <p:pic>
        <p:nvPicPr>
          <p:cNvPr id="3709" name="Google Shape;3709;p246"/>
          <p:cNvPicPr preferRelativeResize="0"/>
          <p:nvPr/>
        </p:nvPicPr>
        <p:blipFill rotWithShape="1">
          <a:blip r:embed="rId4">
            <a:alphaModFix/>
          </a:blip>
          <a:srcRect r="10370" b="28057"/>
          <a:stretch/>
        </p:blipFill>
        <p:spPr>
          <a:xfrm flipH="1">
            <a:off x="0" y="2552875"/>
            <a:ext cx="1385300" cy="848200"/>
          </a:xfrm>
          <a:prstGeom prst="rect">
            <a:avLst/>
          </a:prstGeom>
          <a:noFill/>
          <a:ln>
            <a:noFill/>
          </a:ln>
        </p:spPr>
      </p:pic>
      <p:pic>
        <p:nvPicPr>
          <p:cNvPr id="3710" name="Google Shape;3710;p246"/>
          <p:cNvPicPr preferRelativeResize="0"/>
          <p:nvPr/>
        </p:nvPicPr>
        <p:blipFill>
          <a:blip r:embed="rId5">
            <a:alphaModFix/>
          </a:blip>
          <a:stretch>
            <a:fillRect/>
          </a:stretch>
        </p:blipFill>
        <p:spPr>
          <a:xfrm rot="5047037">
            <a:off x="1509219" y="2886754"/>
            <a:ext cx="142142" cy="256638"/>
          </a:xfrm>
          <a:prstGeom prst="rect">
            <a:avLst/>
          </a:prstGeom>
          <a:noFill/>
          <a:ln>
            <a:noFill/>
          </a:ln>
        </p:spPr>
      </p:pic>
      <p:pic>
        <p:nvPicPr>
          <p:cNvPr id="3711" name="Google Shape;3711;p246"/>
          <p:cNvPicPr preferRelativeResize="0"/>
          <p:nvPr/>
        </p:nvPicPr>
        <p:blipFill>
          <a:blip r:embed="rId5">
            <a:alphaModFix/>
          </a:blip>
          <a:stretch>
            <a:fillRect/>
          </a:stretch>
        </p:blipFill>
        <p:spPr>
          <a:xfrm rot="5047037">
            <a:off x="1814019" y="2886754"/>
            <a:ext cx="142142" cy="256638"/>
          </a:xfrm>
          <a:prstGeom prst="rect">
            <a:avLst/>
          </a:prstGeom>
          <a:noFill/>
          <a:ln>
            <a:noFill/>
          </a:ln>
        </p:spPr>
      </p:pic>
      <p:grpSp>
        <p:nvGrpSpPr>
          <p:cNvPr id="3712" name="Google Shape;3712;p246"/>
          <p:cNvGrpSpPr/>
          <p:nvPr/>
        </p:nvGrpSpPr>
        <p:grpSpPr>
          <a:xfrm>
            <a:off x="2045438" y="2921699"/>
            <a:ext cx="4556105" cy="177223"/>
            <a:chOff x="2054963" y="4150424"/>
            <a:chExt cx="4556105" cy="177223"/>
          </a:xfrm>
        </p:grpSpPr>
        <p:pic>
          <p:nvPicPr>
            <p:cNvPr id="3713" name="Google Shape;3713;p246"/>
            <p:cNvPicPr preferRelativeResize="0"/>
            <p:nvPr/>
          </p:nvPicPr>
          <p:blipFill>
            <a:blip r:embed="rId5">
              <a:alphaModFix/>
            </a:blip>
            <a:stretch>
              <a:fillRect/>
            </a:stretch>
          </p:blipFill>
          <p:spPr>
            <a:xfrm rot="5047037">
              <a:off x="2118819" y="4105954"/>
              <a:ext cx="142142" cy="256638"/>
            </a:xfrm>
            <a:prstGeom prst="rect">
              <a:avLst/>
            </a:prstGeom>
            <a:noFill/>
            <a:ln>
              <a:noFill/>
            </a:ln>
          </p:spPr>
        </p:pic>
        <p:pic>
          <p:nvPicPr>
            <p:cNvPr id="3714" name="Google Shape;3714;p246"/>
            <p:cNvPicPr preferRelativeResize="0"/>
            <p:nvPr/>
          </p:nvPicPr>
          <p:blipFill>
            <a:blip r:embed="rId5">
              <a:alphaModFix/>
            </a:blip>
            <a:stretch>
              <a:fillRect/>
            </a:stretch>
          </p:blipFill>
          <p:spPr>
            <a:xfrm rot="5047037">
              <a:off x="2423619" y="4105954"/>
              <a:ext cx="142142" cy="256638"/>
            </a:xfrm>
            <a:prstGeom prst="rect">
              <a:avLst/>
            </a:prstGeom>
            <a:noFill/>
            <a:ln>
              <a:noFill/>
            </a:ln>
          </p:spPr>
        </p:pic>
        <p:pic>
          <p:nvPicPr>
            <p:cNvPr id="3715" name="Google Shape;3715;p246"/>
            <p:cNvPicPr preferRelativeResize="0"/>
            <p:nvPr/>
          </p:nvPicPr>
          <p:blipFill>
            <a:blip r:embed="rId5">
              <a:alphaModFix/>
            </a:blip>
            <a:stretch>
              <a:fillRect/>
            </a:stretch>
          </p:blipFill>
          <p:spPr>
            <a:xfrm rot="5047037">
              <a:off x="2728419" y="4105954"/>
              <a:ext cx="142142" cy="256638"/>
            </a:xfrm>
            <a:prstGeom prst="rect">
              <a:avLst/>
            </a:prstGeom>
            <a:noFill/>
            <a:ln>
              <a:noFill/>
            </a:ln>
          </p:spPr>
        </p:pic>
        <p:pic>
          <p:nvPicPr>
            <p:cNvPr id="3716" name="Google Shape;3716;p246"/>
            <p:cNvPicPr preferRelativeResize="0"/>
            <p:nvPr/>
          </p:nvPicPr>
          <p:blipFill>
            <a:blip r:embed="rId5">
              <a:alphaModFix/>
            </a:blip>
            <a:stretch>
              <a:fillRect/>
            </a:stretch>
          </p:blipFill>
          <p:spPr>
            <a:xfrm rot="5047037">
              <a:off x="3052269" y="4105954"/>
              <a:ext cx="142142" cy="256638"/>
            </a:xfrm>
            <a:prstGeom prst="rect">
              <a:avLst/>
            </a:prstGeom>
            <a:noFill/>
            <a:ln>
              <a:noFill/>
            </a:ln>
          </p:spPr>
        </p:pic>
        <p:pic>
          <p:nvPicPr>
            <p:cNvPr id="3717" name="Google Shape;3717;p246"/>
            <p:cNvPicPr preferRelativeResize="0"/>
            <p:nvPr/>
          </p:nvPicPr>
          <p:blipFill>
            <a:blip r:embed="rId5">
              <a:alphaModFix/>
            </a:blip>
            <a:stretch>
              <a:fillRect/>
            </a:stretch>
          </p:blipFill>
          <p:spPr>
            <a:xfrm rot="5047037">
              <a:off x="3357069" y="4105954"/>
              <a:ext cx="142142" cy="256638"/>
            </a:xfrm>
            <a:prstGeom prst="rect">
              <a:avLst/>
            </a:prstGeom>
            <a:noFill/>
            <a:ln>
              <a:noFill/>
            </a:ln>
          </p:spPr>
        </p:pic>
        <p:pic>
          <p:nvPicPr>
            <p:cNvPr id="3718" name="Google Shape;3718;p246"/>
            <p:cNvPicPr preferRelativeResize="0"/>
            <p:nvPr/>
          </p:nvPicPr>
          <p:blipFill>
            <a:blip r:embed="rId5">
              <a:alphaModFix/>
            </a:blip>
            <a:stretch>
              <a:fillRect/>
            </a:stretch>
          </p:blipFill>
          <p:spPr>
            <a:xfrm rot="5047037">
              <a:off x="3661869" y="4105954"/>
              <a:ext cx="142142" cy="256638"/>
            </a:xfrm>
            <a:prstGeom prst="rect">
              <a:avLst/>
            </a:prstGeom>
            <a:noFill/>
            <a:ln>
              <a:noFill/>
            </a:ln>
          </p:spPr>
        </p:pic>
        <p:pic>
          <p:nvPicPr>
            <p:cNvPr id="3719" name="Google Shape;3719;p246"/>
            <p:cNvPicPr preferRelativeResize="0"/>
            <p:nvPr/>
          </p:nvPicPr>
          <p:blipFill>
            <a:blip r:embed="rId5">
              <a:alphaModFix/>
            </a:blip>
            <a:stretch>
              <a:fillRect/>
            </a:stretch>
          </p:blipFill>
          <p:spPr>
            <a:xfrm rot="5047037">
              <a:off x="3966669" y="4105954"/>
              <a:ext cx="142142" cy="256638"/>
            </a:xfrm>
            <a:prstGeom prst="rect">
              <a:avLst/>
            </a:prstGeom>
            <a:noFill/>
            <a:ln>
              <a:noFill/>
            </a:ln>
          </p:spPr>
        </p:pic>
        <p:pic>
          <p:nvPicPr>
            <p:cNvPr id="3720" name="Google Shape;3720;p246"/>
            <p:cNvPicPr preferRelativeResize="0"/>
            <p:nvPr/>
          </p:nvPicPr>
          <p:blipFill>
            <a:blip r:embed="rId5">
              <a:alphaModFix/>
            </a:blip>
            <a:stretch>
              <a:fillRect/>
            </a:stretch>
          </p:blipFill>
          <p:spPr>
            <a:xfrm rot="5047037">
              <a:off x="4271469" y="4105954"/>
              <a:ext cx="142142" cy="256638"/>
            </a:xfrm>
            <a:prstGeom prst="rect">
              <a:avLst/>
            </a:prstGeom>
            <a:noFill/>
            <a:ln>
              <a:noFill/>
            </a:ln>
          </p:spPr>
        </p:pic>
        <p:pic>
          <p:nvPicPr>
            <p:cNvPr id="3721" name="Google Shape;3721;p246"/>
            <p:cNvPicPr preferRelativeResize="0"/>
            <p:nvPr/>
          </p:nvPicPr>
          <p:blipFill>
            <a:blip r:embed="rId5">
              <a:alphaModFix/>
            </a:blip>
            <a:stretch>
              <a:fillRect/>
            </a:stretch>
          </p:blipFill>
          <p:spPr>
            <a:xfrm rot="5047037">
              <a:off x="4585794" y="4105954"/>
              <a:ext cx="142142" cy="256638"/>
            </a:xfrm>
            <a:prstGeom prst="rect">
              <a:avLst/>
            </a:prstGeom>
            <a:noFill/>
            <a:ln>
              <a:noFill/>
            </a:ln>
          </p:spPr>
        </p:pic>
        <p:pic>
          <p:nvPicPr>
            <p:cNvPr id="3722" name="Google Shape;3722;p246"/>
            <p:cNvPicPr preferRelativeResize="0"/>
            <p:nvPr/>
          </p:nvPicPr>
          <p:blipFill>
            <a:blip r:embed="rId5">
              <a:alphaModFix/>
            </a:blip>
            <a:stretch>
              <a:fillRect/>
            </a:stretch>
          </p:blipFill>
          <p:spPr>
            <a:xfrm rot="5047037">
              <a:off x="4890594" y="4105954"/>
              <a:ext cx="142142" cy="256638"/>
            </a:xfrm>
            <a:prstGeom prst="rect">
              <a:avLst/>
            </a:prstGeom>
            <a:noFill/>
            <a:ln>
              <a:noFill/>
            </a:ln>
          </p:spPr>
        </p:pic>
        <p:pic>
          <p:nvPicPr>
            <p:cNvPr id="3723" name="Google Shape;3723;p246"/>
            <p:cNvPicPr preferRelativeResize="0"/>
            <p:nvPr/>
          </p:nvPicPr>
          <p:blipFill>
            <a:blip r:embed="rId5">
              <a:alphaModFix/>
            </a:blip>
            <a:stretch>
              <a:fillRect/>
            </a:stretch>
          </p:blipFill>
          <p:spPr>
            <a:xfrm rot="5047037">
              <a:off x="5195394" y="4105954"/>
              <a:ext cx="142142" cy="256638"/>
            </a:xfrm>
            <a:prstGeom prst="rect">
              <a:avLst/>
            </a:prstGeom>
            <a:noFill/>
            <a:ln>
              <a:noFill/>
            </a:ln>
          </p:spPr>
        </p:pic>
        <p:pic>
          <p:nvPicPr>
            <p:cNvPr id="3724" name="Google Shape;3724;p246"/>
            <p:cNvPicPr preferRelativeResize="0"/>
            <p:nvPr/>
          </p:nvPicPr>
          <p:blipFill>
            <a:blip r:embed="rId5">
              <a:alphaModFix/>
            </a:blip>
            <a:stretch>
              <a:fillRect/>
            </a:stretch>
          </p:blipFill>
          <p:spPr>
            <a:xfrm rot="5047037">
              <a:off x="5500194" y="4105954"/>
              <a:ext cx="142142" cy="256638"/>
            </a:xfrm>
            <a:prstGeom prst="rect">
              <a:avLst/>
            </a:prstGeom>
            <a:noFill/>
            <a:ln>
              <a:noFill/>
            </a:ln>
          </p:spPr>
        </p:pic>
        <p:pic>
          <p:nvPicPr>
            <p:cNvPr id="3725" name="Google Shape;3725;p246"/>
            <p:cNvPicPr preferRelativeResize="0"/>
            <p:nvPr/>
          </p:nvPicPr>
          <p:blipFill>
            <a:blip r:embed="rId5">
              <a:alphaModFix/>
            </a:blip>
            <a:stretch>
              <a:fillRect/>
            </a:stretch>
          </p:blipFill>
          <p:spPr>
            <a:xfrm rot="5047037">
              <a:off x="5843094" y="4105954"/>
              <a:ext cx="142142" cy="256638"/>
            </a:xfrm>
            <a:prstGeom prst="rect">
              <a:avLst/>
            </a:prstGeom>
            <a:noFill/>
            <a:ln>
              <a:noFill/>
            </a:ln>
          </p:spPr>
        </p:pic>
        <p:pic>
          <p:nvPicPr>
            <p:cNvPr id="3726" name="Google Shape;3726;p246"/>
            <p:cNvPicPr preferRelativeResize="0"/>
            <p:nvPr/>
          </p:nvPicPr>
          <p:blipFill>
            <a:blip r:embed="rId5">
              <a:alphaModFix/>
            </a:blip>
            <a:stretch>
              <a:fillRect/>
            </a:stretch>
          </p:blipFill>
          <p:spPr>
            <a:xfrm rot="5047037">
              <a:off x="6147894" y="4105954"/>
              <a:ext cx="142142" cy="256638"/>
            </a:xfrm>
            <a:prstGeom prst="rect">
              <a:avLst/>
            </a:prstGeom>
            <a:noFill/>
            <a:ln>
              <a:noFill/>
            </a:ln>
          </p:spPr>
        </p:pic>
        <p:pic>
          <p:nvPicPr>
            <p:cNvPr id="3727" name="Google Shape;3727;p246"/>
            <p:cNvPicPr preferRelativeResize="0"/>
            <p:nvPr/>
          </p:nvPicPr>
          <p:blipFill>
            <a:blip r:embed="rId5">
              <a:alphaModFix/>
            </a:blip>
            <a:stretch>
              <a:fillRect/>
            </a:stretch>
          </p:blipFill>
          <p:spPr>
            <a:xfrm rot="5047037">
              <a:off x="6405069" y="4115479"/>
              <a:ext cx="142142" cy="256638"/>
            </a:xfrm>
            <a:prstGeom prst="rect">
              <a:avLst/>
            </a:prstGeom>
            <a:noFill/>
            <a:ln>
              <a:noFill/>
            </a:ln>
          </p:spPr>
        </p:pic>
      </p:grpSp>
      <p:sp>
        <p:nvSpPr>
          <p:cNvPr id="3728" name="Google Shape;3728;p246"/>
          <p:cNvSpPr/>
          <p:nvPr/>
        </p:nvSpPr>
        <p:spPr>
          <a:xfrm>
            <a:off x="6508600" y="2906250"/>
            <a:ext cx="605100" cy="265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246"/>
          <p:cNvSpPr txBox="1"/>
          <p:nvPr/>
        </p:nvSpPr>
        <p:spPr>
          <a:xfrm>
            <a:off x="948300" y="808500"/>
            <a:ext cx="45285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t>Here’s 5HT-</a:t>
            </a:r>
            <a:r>
              <a:rPr lang="en" sz="2100" b="1" u="sng"/>
              <a:t>3</a:t>
            </a:r>
            <a:endParaRPr sz="2100" b="1"/>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Shape 3733"/>
        <p:cNvGrpSpPr/>
        <p:nvPr/>
      </p:nvGrpSpPr>
      <p:grpSpPr>
        <a:xfrm>
          <a:off x="0" y="0"/>
          <a:ext cx="0" cy="0"/>
          <a:chOff x="0" y="0"/>
          <a:chExt cx="0" cy="0"/>
        </a:xfrm>
      </p:grpSpPr>
      <p:pic>
        <p:nvPicPr>
          <p:cNvPr id="3734" name="Google Shape;3734;p247"/>
          <p:cNvPicPr preferRelativeResize="0"/>
          <p:nvPr/>
        </p:nvPicPr>
        <p:blipFill rotWithShape="1">
          <a:blip r:embed="rId3">
            <a:alphaModFix/>
          </a:blip>
          <a:srcRect t="10602"/>
          <a:stretch/>
        </p:blipFill>
        <p:spPr>
          <a:xfrm>
            <a:off x="745225" y="657812"/>
            <a:ext cx="5699926" cy="4325551"/>
          </a:xfrm>
          <a:prstGeom prst="rect">
            <a:avLst/>
          </a:prstGeom>
          <a:noFill/>
          <a:ln>
            <a:noFill/>
          </a:ln>
        </p:spPr>
      </p:pic>
      <p:sp>
        <p:nvSpPr>
          <p:cNvPr id="3735" name="Google Shape;3735;p247"/>
          <p:cNvSpPr txBox="1"/>
          <p:nvPr/>
        </p:nvSpPr>
        <p:spPr>
          <a:xfrm>
            <a:off x="454700" y="154525"/>
            <a:ext cx="769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5HT3 Stimulation inhibits release of NE and acetylcholine</a:t>
            </a:r>
            <a:endParaRPr b="1"/>
          </a:p>
        </p:txBody>
      </p:sp>
      <p:pic>
        <p:nvPicPr>
          <p:cNvPr id="3736" name="Google Shape;3736;p247"/>
          <p:cNvPicPr preferRelativeResize="0"/>
          <p:nvPr/>
        </p:nvPicPr>
        <p:blipFill rotWithShape="1">
          <a:blip r:embed="rId4">
            <a:alphaModFix/>
          </a:blip>
          <a:srcRect l="73679" r="15739"/>
          <a:stretch/>
        </p:blipFill>
        <p:spPr>
          <a:xfrm>
            <a:off x="6445148" y="477200"/>
            <a:ext cx="925624" cy="4587276"/>
          </a:xfrm>
          <a:prstGeom prst="rect">
            <a:avLst/>
          </a:prstGeom>
          <a:noFill/>
          <a:ln>
            <a:noFill/>
          </a:ln>
        </p:spPr>
      </p:pic>
      <p:grpSp>
        <p:nvGrpSpPr>
          <p:cNvPr id="3737" name="Google Shape;3737;p247"/>
          <p:cNvGrpSpPr/>
          <p:nvPr/>
        </p:nvGrpSpPr>
        <p:grpSpPr>
          <a:xfrm>
            <a:off x="7237300" y="2497900"/>
            <a:ext cx="1661725" cy="1477500"/>
            <a:chOff x="7237300" y="2497900"/>
            <a:chExt cx="1661725" cy="1477500"/>
          </a:xfrm>
        </p:grpSpPr>
        <p:sp>
          <p:nvSpPr>
            <p:cNvPr id="3738" name="Google Shape;3738;p247"/>
            <p:cNvSpPr txBox="1"/>
            <p:nvPr/>
          </p:nvSpPr>
          <p:spPr>
            <a:xfrm>
              <a:off x="7326425" y="2497900"/>
              <a:ext cx="15726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serotonin transmission regulates other neurotransmitters in downstream circuits</a:t>
              </a:r>
              <a:endParaRPr/>
            </a:p>
          </p:txBody>
        </p:sp>
        <p:cxnSp>
          <p:nvCxnSpPr>
            <p:cNvPr id="3739" name="Google Shape;3739;p247"/>
            <p:cNvCxnSpPr/>
            <p:nvPr/>
          </p:nvCxnSpPr>
          <p:spPr>
            <a:xfrm>
              <a:off x="7237300" y="2571750"/>
              <a:ext cx="1525500" cy="0"/>
            </a:xfrm>
            <a:prstGeom prst="straightConnector1">
              <a:avLst/>
            </a:prstGeom>
            <a:noFill/>
            <a:ln w="9525" cap="flat" cmpd="sng">
              <a:solidFill>
                <a:schemeClr val="dk2"/>
              </a:solidFill>
              <a:prstDash val="solid"/>
              <a:round/>
              <a:headEnd type="none" w="med" len="med"/>
              <a:tailEnd type="triangle" w="med" len="med"/>
            </a:ln>
          </p:spPr>
        </p:cxnSp>
        <p:cxnSp>
          <p:nvCxnSpPr>
            <p:cNvPr id="3740" name="Google Shape;3740;p247"/>
            <p:cNvCxnSpPr/>
            <p:nvPr/>
          </p:nvCxnSpPr>
          <p:spPr>
            <a:xfrm>
              <a:off x="7237300" y="3934525"/>
              <a:ext cx="1525500" cy="0"/>
            </a:xfrm>
            <a:prstGeom prst="straightConnector1">
              <a:avLst/>
            </a:prstGeom>
            <a:noFill/>
            <a:ln w="9525" cap="flat" cmpd="sng">
              <a:solidFill>
                <a:schemeClr val="dk2"/>
              </a:solidFill>
              <a:prstDash val="solid"/>
              <a:round/>
              <a:headEnd type="none" w="med" len="med"/>
              <a:tailEnd type="triangle" w="med" len="med"/>
            </a:ln>
          </p:spPr>
        </p:cxnSp>
      </p:grpSp>
      <p:sp>
        <p:nvSpPr>
          <p:cNvPr id="3741" name="Google Shape;3741;p247"/>
          <p:cNvSpPr/>
          <p:nvPr/>
        </p:nvSpPr>
        <p:spPr>
          <a:xfrm>
            <a:off x="6508600" y="2907485"/>
            <a:ext cx="605100" cy="265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42" name="Google Shape;3742;p247"/>
          <p:cNvGrpSpPr/>
          <p:nvPr/>
        </p:nvGrpSpPr>
        <p:grpSpPr>
          <a:xfrm>
            <a:off x="61525" y="980525"/>
            <a:ext cx="1965778" cy="848200"/>
            <a:chOff x="78100" y="798150"/>
            <a:chExt cx="1965778" cy="848200"/>
          </a:xfrm>
        </p:grpSpPr>
        <p:pic>
          <p:nvPicPr>
            <p:cNvPr id="3743" name="Google Shape;3743;p247"/>
            <p:cNvPicPr preferRelativeResize="0"/>
            <p:nvPr/>
          </p:nvPicPr>
          <p:blipFill rotWithShape="1">
            <a:blip r:embed="rId5">
              <a:alphaModFix/>
            </a:blip>
            <a:srcRect r="10370" b="28057"/>
            <a:stretch/>
          </p:blipFill>
          <p:spPr>
            <a:xfrm flipH="1">
              <a:off x="78100" y="798150"/>
              <a:ext cx="1385300" cy="848200"/>
            </a:xfrm>
            <a:prstGeom prst="rect">
              <a:avLst/>
            </a:prstGeom>
            <a:noFill/>
            <a:ln>
              <a:noFill/>
            </a:ln>
          </p:spPr>
        </p:pic>
        <p:pic>
          <p:nvPicPr>
            <p:cNvPr id="3744" name="Google Shape;3744;p247"/>
            <p:cNvPicPr preferRelativeResize="0"/>
            <p:nvPr/>
          </p:nvPicPr>
          <p:blipFill>
            <a:blip r:embed="rId6">
              <a:alphaModFix/>
            </a:blip>
            <a:stretch>
              <a:fillRect/>
            </a:stretch>
          </p:blipFill>
          <p:spPr>
            <a:xfrm rot="-5938659">
              <a:off x="1530169" y="1143679"/>
              <a:ext cx="142142" cy="256638"/>
            </a:xfrm>
            <a:prstGeom prst="rect">
              <a:avLst/>
            </a:prstGeom>
            <a:noFill/>
            <a:ln>
              <a:noFill/>
            </a:ln>
          </p:spPr>
        </p:pic>
        <p:pic>
          <p:nvPicPr>
            <p:cNvPr id="3745" name="Google Shape;3745;p247"/>
            <p:cNvPicPr preferRelativeResize="0"/>
            <p:nvPr/>
          </p:nvPicPr>
          <p:blipFill>
            <a:blip r:embed="rId6">
              <a:alphaModFix/>
            </a:blip>
            <a:stretch>
              <a:fillRect/>
            </a:stretch>
          </p:blipFill>
          <p:spPr>
            <a:xfrm rot="-5938659">
              <a:off x="1834969" y="1143679"/>
              <a:ext cx="142142" cy="256638"/>
            </a:xfrm>
            <a:prstGeom prst="rect">
              <a:avLst/>
            </a:prstGeom>
            <a:noFill/>
            <a:ln>
              <a:noFill/>
            </a:ln>
          </p:spPr>
        </p:pic>
      </p:grpSp>
      <p:sp>
        <p:nvSpPr>
          <p:cNvPr id="3746" name="Google Shape;3746;p247"/>
          <p:cNvSpPr txBox="1"/>
          <p:nvPr/>
        </p:nvSpPr>
        <p:spPr>
          <a:xfrm>
            <a:off x="929625" y="2454663"/>
            <a:ext cx="2146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These 5HT3 receptors are on GABA interneurons</a:t>
            </a:r>
            <a:endParaRPr/>
          </a:p>
        </p:txBody>
      </p:sp>
      <p:sp>
        <p:nvSpPr>
          <p:cNvPr id="3747" name="Google Shape;3747;p247"/>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Shape 3751"/>
        <p:cNvGrpSpPr/>
        <p:nvPr/>
      </p:nvGrpSpPr>
      <p:grpSpPr>
        <a:xfrm>
          <a:off x="0" y="0"/>
          <a:ext cx="0" cy="0"/>
          <a:chOff x="0" y="0"/>
          <a:chExt cx="0" cy="0"/>
        </a:xfrm>
      </p:grpSpPr>
      <p:sp>
        <p:nvSpPr>
          <p:cNvPr id="3752" name="Google Shape;3752;p248"/>
          <p:cNvSpPr txBox="1"/>
          <p:nvPr/>
        </p:nvSpPr>
        <p:spPr>
          <a:xfrm>
            <a:off x="300600" y="94848"/>
            <a:ext cx="85656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(5HT) Interacts in a Neuronal Network to Regulate All Major Neurotransmitter Systems</a:t>
            </a:r>
            <a:endParaRPr b="1"/>
          </a:p>
          <a:p>
            <a:pPr marL="0" lvl="0" indent="0" algn="l" rtl="0">
              <a:spcBef>
                <a:spcPts val="0"/>
              </a:spcBef>
              <a:spcAft>
                <a:spcPts val="0"/>
              </a:spcAft>
              <a:buNone/>
            </a:pPr>
            <a:endParaRPr sz="1600" b="1"/>
          </a:p>
        </p:txBody>
      </p:sp>
      <p:pic>
        <p:nvPicPr>
          <p:cNvPr id="3753" name="Google Shape;3753;p248"/>
          <p:cNvPicPr preferRelativeResize="0"/>
          <p:nvPr/>
        </p:nvPicPr>
        <p:blipFill rotWithShape="1">
          <a:blip r:embed="rId3">
            <a:alphaModFix/>
          </a:blip>
          <a:srcRect l="73679" r="15739"/>
          <a:stretch/>
        </p:blipFill>
        <p:spPr>
          <a:xfrm>
            <a:off x="6445148" y="477200"/>
            <a:ext cx="925624" cy="4587276"/>
          </a:xfrm>
          <a:prstGeom prst="rect">
            <a:avLst/>
          </a:prstGeom>
          <a:noFill/>
          <a:ln>
            <a:noFill/>
          </a:ln>
        </p:spPr>
      </p:pic>
      <p:grpSp>
        <p:nvGrpSpPr>
          <p:cNvPr id="3754" name="Google Shape;3754;p248"/>
          <p:cNvGrpSpPr/>
          <p:nvPr/>
        </p:nvGrpSpPr>
        <p:grpSpPr>
          <a:xfrm>
            <a:off x="7237300" y="2497900"/>
            <a:ext cx="1661725" cy="1477500"/>
            <a:chOff x="7237300" y="2497900"/>
            <a:chExt cx="1661725" cy="1477500"/>
          </a:xfrm>
        </p:grpSpPr>
        <p:sp>
          <p:nvSpPr>
            <p:cNvPr id="3755" name="Google Shape;3755;p248"/>
            <p:cNvSpPr txBox="1"/>
            <p:nvPr/>
          </p:nvSpPr>
          <p:spPr>
            <a:xfrm>
              <a:off x="7326425" y="2497900"/>
              <a:ext cx="15726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serotonin transmission regulates other neurotransmitters in downstream circuits</a:t>
              </a:r>
              <a:endParaRPr/>
            </a:p>
          </p:txBody>
        </p:sp>
        <p:cxnSp>
          <p:nvCxnSpPr>
            <p:cNvPr id="3756" name="Google Shape;3756;p248"/>
            <p:cNvCxnSpPr/>
            <p:nvPr/>
          </p:nvCxnSpPr>
          <p:spPr>
            <a:xfrm>
              <a:off x="7237300" y="2571750"/>
              <a:ext cx="1525500" cy="0"/>
            </a:xfrm>
            <a:prstGeom prst="straightConnector1">
              <a:avLst/>
            </a:prstGeom>
            <a:noFill/>
            <a:ln w="9525" cap="flat" cmpd="sng">
              <a:solidFill>
                <a:schemeClr val="dk2"/>
              </a:solidFill>
              <a:prstDash val="solid"/>
              <a:round/>
              <a:headEnd type="none" w="med" len="med"/>
              <a:tailEnd type="triangle" w="med" len="med"/>
            </a:ln>
          </p:spPr>
        </p:cxnSp>
        <p:cxnSp>
          <p:nvCxnSpPr>
            <p:cNvPr id="3757" name="Google Shape;3757;p248"/>
            <p:cNvCxnSpPr/>
            <p:nvPr/>
          </p:nvCxnSpPr>
          <p:spPr>
            <a:xfrm>
              <a:off x="7237300" y="3934525"/>
              <a:ext cx="1525500" cy="0"/>
            </a:xfrm>
            <a:prstGeom prst="straightConnector1">
              <a:avLst/>
            </a:prstGeom>
            <a:noFill/>
            <a:ln w="9525" cap="flat" cmpd="sng">
              <a:solidFill>
                <a:schemeClr val="dk2"/>
              </a:solidFill>
              <a:prstDash val="solid"/>
              <a:round/>
              <a:headEnd type="none" w="med" len="med"/>
              <a:tailEnd type="triangle" w="med" len="med"/>
            </a:ln>
          </p:spPr>
        </p:cxnSp>
      </p:grpSp>
      <p:sp>
        <p:nvSpPr>
          <p:cNvPr id="3758" name="Google Shape;3758;p248"/>
          <p:cNvSpPr/>
          <p:nvPr/>
        </p:nvSpPr>
        <p:spPr>
          <a:xfrm>
            <a:off x="6508600" y="1734294"/>
            <a:ext cx="605100" cy="28437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59" name="Google Shape;3759;p248"/>
          <p:cNvPicPr preferRelativeResize="0"/>
          <p:nvPr/>
        </p:nvPicPr>
        <p:blipFill>
          <a:blip r:embed="rId4">
            <a:alphaModFix/>
          </a:blip>
          <a:stretch>
            <a:fillRect/>
          </a:stretch>
        </p:blipFill>
        <p:spPr>
          <a:xfrm>
            <a:off x="1308575" y="521375"/>
            <a:ext cx="4694950" cy="4622125"/>
          </a:xfrm>
          <a:prstGeom prst="rect">
            <a:avLst/>
          </a:prstGeom>
          <a:noFill/>
          <a:ln>
            <a:noFill/>
          </a:ln>
        </p:spPr>
      </p:pic>
      <p:grpSp>
        <p:nvGrpSpPr>
          <p:cNvPr id="3760" name="Google Shape;3760;p248"/>
          <p:cNvGrpSpPr/>
          <p:nvPr/>
        </p:nvGrpSpPr>
        <p:grpSpPr>
          <a:xfrm>
            <a:off x="202473" y="2255150"/>
            <a:ext cx="1498316" cy="646498"/>
            <a:chOff x="78100" y="798150"/>
            <a:chExt cx="1965778" cy="848200"/>
          </a:xfrm>
        </p:grpSpPr>
        <p:pic>
          <p:nvPicPr>
            <p:cNvPr id="3761" name="Google Shape;3761;p248"/>
            <p:cNvPicPr preferRelativeResize="0"/>
            <p:nvPr/>
          </p:nvPicPr>
          <p:blipFill rotWithShape="1">
            <a:blip r:embed="rId5">
              <a:alphaModFix/>
            </a:blip>
            <a:srcRect r="10370" b="28057"/>
            <a:stretch/>
          </p:blipFill>
          <p:spPr>
            <a:xfrm flipH="1">
              <a:off x="78100" y="798150"/>
              <a:ext cx="1385300" cy="848200"/>
            </a:xfrm>
            <a:prstGeom prst="rect">
              <a:avLst/>
            </a:prstGeom>
            <a:noFill/>
            <a:ln>
              <a:noFill/>
            </a:ln>
          </p:spPr>
        </p:pic>
        <p:pic>
          <p:nvPicPr>
            <p:cNvPr id="3762" name="Google Shape;3762;p248"/>
            <p:cNvPicPr preferRelativeResize="0"/>
            <p:nvPr/>
          </p:nvPicPr>
          <p:blipFill>
            <a:blip r:embed="rId6">
              <a:alphaModFix/>
            </a:blip>
            <a:stretch>
              <a:fillRect/>
            </a:stretch>
          </p:blipFill>
          <p:spPr>
            <a:xfrm rot="-5938659">
              <a:off x="1530169" y="1143679"/>
              <a:ext cx="142142" cy="256638"/>
            </a:xfrm>
            <a:prstGeom prst="rect">
              <a:avLst/>
            </a:prstGeom>
            <a:noFill/>
            <a:ln>
              <a:noFill/>
            </a:ln>
          </p:spPr>
        </p:pic>
        <p:pic>
          <p:nvPicPr>
            <p:cNvPr id="3763" name="Google Shape;3763;p248"/>
            <p:cNvPicPr preferRelativeResize="0"/>
            <p:nvPr/>
          </p:nvPicPr>
          <p:blipFill>
            <a:blip r:embed="rId6">
              <a:alphaModFix/>
            </a:blip>
            <a:stretch>
              <a:fillRect/>
            </a:stretch>
          </p:blipFill>
          <p:spPr>
            <a:xfrm rot="-5938659">
              <a:off x="1834969" y="1143679"/>
              <a:ext cx="142142" cy="256638"/>
            </a:xfrm>
            <a:prstGeom prst="rect">
              <a:avLst/>
            </a:prstGeom>
            <a:noFill/>
            <a:ln>
              <a:noFill/>
            </a:ln>
          </p:spPr>
        </p:pic>
      </p:gr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Shape 3767"/>
        <p:cNvGrpSpPr/>
        <p:nvPr/>
      </p:nvGrpSpPr>
      <p:grpSpPr>
        <a:xfrm>
          <a:off x="0" y="0"/>
          <a:ext cx="0" cy="0"/>
          <a:chOff x="0" y="0"/>
          <a:chExt cx="0" cy="0"/>
        </a:xfrm>
      </p:grpSpPr>
      <p:pic>
        <p:nvPicPr>
          <p:cNvPr id="3768" name="Google Shape;3768;p249"/>
          <p:cNvPicPr preferRelativeResize="0"/>
          <p:nvPr/>
        </p:nvPicPr>
        <p:blipFill>
          <a:blip r:embed="rId3">
            <a:alphaModFix/>
          </a:blip>
          <a:stretch>
            <a:fillRect/>
          </a:stretch>
        </p:blipFill>
        <p:spPr>
          <a:xfrm>
            <a:off x="1308575" y="521375"/>
            <a:ext cx="4694950" cy="4622125"/>
          </a:xfrm>
          <a:prstGeom prst="rect">
            <a:avLst/>
          </a:prstGeom>
          <a:noFill/>
          <a:ln>
            <a:noFill/>
          </a:ln>
        </p:spPr>
      </p:pic>
      <p:sp>
        <p:nvSpPr>
          <p:cNvPr id="3769" name="Google Shape;3769;p249"/>
          <p:cNvSpPr txBox="1"/>
          <p:nvPr/>
        </p:nvSpPr>
        <p:spPr>
          <a:xfrm>
            <a:off x="300600" y="94848"/>
            <a:ext cx="85656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(5HT) Interacts in a Neuronal Network to Regulate All Major Neurotransmitter Systems</a:t>
            </a:r>
            <a:endParaRPr b="1"/>
          </a:p>
          <a:p>
            <a:pPr marL="0" lvl="0" indent="0" algn="l" rtl="0">
              <a:spcBef>
                <a:spcPts val="0"/>
              </a:spcBef>
              <a:spcAft>
                <a:spcPts val="0"/>
              </a:spcAft>
              <a:buNone/>
            </a:pPr>
            <a:endParaRPr sz="1600" b="1"/>
          </a:p>
        </p:txBody>
      </p:sp>
      <p:sp>
        <p:nvSpPr>
          <p:cNvPr id="3770" name="Google Shape;3770;p249"/>
          <p:cNvSpPr/>
          <p:nvPr/>
        </p:nvSpPr>
        <p:spPr>
          <a:xfrm rot="-31984">
            <a:off x="1514456" y="877025"/>
            <a:ext cx="870638" cy="3900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249"/>
          <p:cNvSpPr txBox="1"/>
          <p:nvPr/>
        </p:nvSpPr>
        <p:spPr>
          <a:xfrm>
            <a:off x="300600" y="824250"/>
            <a:ext cx="14520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Interneurons are (inhibitory)</a:t>
            </a:r>
            <a:endParaRPr>
              <a:solidFill>
                <a:schemeClr val="dk1"/>
              </a:solidFill>
            </a:endParaRPr>
          </a:p>
          <a:p>
            <a:pPr marL="0" lvl="0" indent="0" algn="l" rtl="0">
              <a:spcBef>
                <a:spcPts val="0"/>
              </a:spcBef>
              <a:spcAft>
                <a:spcPts val="0"/>
              </a:spcAft>
              <a:buNone/>
            </a:pPr>
            <a:r>
              <a:rPr lang="en">
                <a:solidFill>
                  <a:schemeClr val="dk1"/>
                </a:solidFill>
              </a:rPr>
              <a:t>GABA neurons</a:t>
            </a:r>
            <a:endParaRPr/>
          </a:p>
        </p:txBody>
      </p:sp>
      <p:grpSp>
        <p:nvGrpSpPr>
          <p:cNvPr id="3772" name="Google Shape;3772;p249"/>
          <p:cNvGrpSpPr/>
          <p:nvPr/>
        </p:nvGrpSpPr>
        <p:grpSpPr>
          <a:xfrm>
            <a:off x="202473" y="2255150"/>
            <a:ext cx="1498316" cy="646498"/>
            <a:chOff x="78100" y="798150"/>
            <a:chExt cx="1965778" cy="848200"/>
          </a:xfrm>
        </p:grpSpPr>
        <p:pic>
          <p:nvPicPr>
            <p:cNvPr id="3773" name="Google Shape;3773;p249"/>
            <p:cNvPicPr preferRelativeResize="0"/>
            <p:nvPr/>
          </p:nvPicPr>
          <p:blipFill rotWithShape="1">
            <a:blip r:embed="rId4">
              <a:alphaModFix/>
            </a:blip>
            <a:srcRect r="10370" b="28057"/>
            <a:stretch/>
          </p:blipFill>
          <p:spPr>
            <a:xfrm flipH="1">
              <a:off x="78100" y="798150"/>
              <a:ext cx="1385300" cy="848200"/>
            </a:xfrm>
            <a:prstGeom prst="rect">
              <a:avLst/>
            </a:prstGeom>
            <a:noFill/>
            <a:ln>
              <a:noFill/>
            </a:ln>
          </p:spPr>
        </p:pic>
        <p:pic>
          <p:nvPicPr>
            <p:cNvPr id="3774" name="Google Shape;3774;p249"/>
            <p:cNvPicPr preferRelativeResize="0"/>
            <p:nvPr/>
          </p:nvPicPr>
          <p:blipFill>
            <a:blip r:embed="rId5">
              <a:alphaModFix/>
            </a:blip>
            <a:stretch>
              <a:fillRect/>
            </a:stretch>
          </p:blipFill>
          <p:spPr>
            <a:xfrm rot="-5938659">
              <a:off x="1530169" y="1143679"/>
              <a:ext cx="142142" cy="256638"/>
            </a:xfrm>
            <a:prstGeom prst="rect">
              <a:avLst/>
            </a:prstGeom>
            <a:noFill/>
            <a:ln>
              <a:noFill/>
            </a:ln>
          </p:spPr>
        </p:pic>
        <p:pic>
          <p:nvPicPr>
            <p:cNvPr id="3775" name="Google Shape;3775;p249"/>
            <p:cNvPicPr preferRelativeResize="0"/>
            <p:nvPr/>
          </p:nvPicPr>
          <p:blipFill>
            <a:blip r:embed="rId5">
              <a:alphaModFix/>
            </a:blip>
            <a:stretch>
              <a:fillRect/>
            </a:stretch>
          </p:blipFill>
          <p:spPr>
            <a:xfrm rot="-5938659">
              <a:off x="1834969" y="1143679"/>
              <a:ext cx="142142" cy="256638"/>
            </a:xfrm>
            <a:prstGeom prst="rect">
              <a:avLst/>
            </a:prstGeom>
            <a:noFill/>
            <a:ln>
              <a:noFill/>
            </a:ln>
          </p:spPr>
        </p:pic>
      </p:gr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Shape 3779"/>
        <p:cNvGrpSpPr/>
        <p:nvPr/>
      </p:nvGrpSpPr>
      <p:grpSpPr>
        <a:xfrm>
          <a:off x="0" y="0"/>
          <a:ext cx="0" cy="0"/>
          <a:chOff x="0" y="0"/>
          <a:chExt cx="0" cy="0"/>
        </a:xfrm>
      </p:grpSpPr>
      <p:pic>
        <p:nvPicPr>
          <p:cNvPr id="3780" name="Google Shape;3780;p250"/>
          <p:cNvPicPr preferRelativeResize="0"/>
          <p:nvPr/>
        </p:nvPicPr>
        <p:blipFill>
          <a:blip r:embed="rId3">
            <a:alphaModFix/>
          </a:blip>
          <a:stretch>
            <a:fillRect/>
          </a:stretch>
        </p:blipFill>
        <p:spPr>
          <a:xfrm>
            <a:off x="1308575" y="521375"/>
            <a:ext cx="4694950" cy="4622125"/>
          </a:xfrm>
          <a:prstGeom prst="rect">
            <a:avLst/>
          </a:prstGeom>
          <a:noFill/>
          <a:ln>
            <a:noFill/>
          </a:ln>
        </p:spPr>
      </p:pic>
      <p:sp>
        <p:nvSpPr>
          <p:cNvPr id="3781" name="Google Shape;3781;p250"/>
          <p:cNvSpPr txBox="1"/>
          <p:nvPr/>
        </p:nvSpPr>
        <p:spPr>
          <a:xfrm>
            <a:off x="300600" y="94848"/>
            <a:ext cx="85656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Glutamate pathways</a:t>
            </a:r>
            <a:endParaRPr b="1"/>
          </a:p>
          <a:p>
            <a:pPr marL="0" lvl="0" indent="0" algn="l" rtl="0">
              <a:spcBef>
                <a:spcPts val="0"/>
              </a:spcBef>
              <a:spcAft>
                <a:spcPts val="0"/>
              </a:spcAft>
              <a:buNone/>
            </a:pPr>
            <a:endParaRPr sz="1600" b="1"/>
          </a:p>
        </p:txBody>
      </p:sp>
      <p:sp>
        <p:nvSpPr>
          <p:cNvPr id="3782" name="Google Shape;3782;p250"/>
          <p:cNvSpPr/>
          <p:nvPr/>
        </p:nvSpPr>
        <p:spPr>
          <a:xfrm rot="-31040">
            <a:off x="2893242" y="2190738"/>
            <a:ext cx="398716" cy="3792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83" name="Google Shape;3783;p250"/>
          <p:cNvGrpSpPr/>
          <p:nvPr/>
        </p:nvGrpSpPr>
        <p:grpSpPr>
          <a:xfrm>
            <a:off x="202473" y="2255150"/>
            <a:ext cx="1498316" cy="646498"/>
            <a:chOff x="78100" y="798150"/>
            <a:chExt cx="1965778" cy="848200"/>
          </a:xfrm>
        </p:grpSpPr>
        <p:pic>
          <p:nvPicPr>
            <p:cNvPr id="3784" name="Google Shape;3784;p250"/>
            <p:cNvPicPr preferRelativeResize="0"/>
            <p:nvPr/>
          </p:nvPicPr>
          <p:blipFill rotWithShape="1">
            <a:blip r:embed="rId4">
              <a:alphaModFix/>
            </a:blip>
            <a:srcRect r="10370" b="28057"/>
            <a:stretch/>
          </p:blipFill>
          <p:spPr>
            <a:xfrm flipH="1">
              <a:off x="78100" y="798150"/>
              <a:ext cx="1385300" cy="848200"/>
            </a:xfrm>
            <a:prstGeom prst="rect">
              <a:avLst/>
            </a:prstGeom>
            <a:noFill/>
            <a:ln>
              <a:noFill/>
            </a:ln>
          </p:spPr>
        </p:pic>
        <p:pic>
          <p:nvPicPr>
            <p:cNvPr id="3785" name="Google Shape;3785;p250"/>
            <p:cNvPicPr preferRelativeResize="0"/>
            <p:nvPr/>
          </p:nvPicPr>
          <p:blipFill>
            <a:blip r:embed="rId5">
              <a:alphaModFix/>
            </a:blip>
            <a:stretch>
              <a:fillRect/>
            </a:stretch>
          </p:blipFill>
          <p:spPr>
            <a:xfrm rot="-5938659">
              <a:off x="1530169" y="1143679"/>
              <a:ext cx="142142" cy="256638"/>
            </a:xfrm>
            <a:prstGeom prst="rect">
              <a:avLst/>
            </a:prstGeom>
            <a:noFill/>
            <a:ln>
              <a:noFill/>
            </a:ln>
          </p:spPr>
        </p:pic>
        <p:pic>
          <p:nvPicPr>
            <p:cNvPr id="3786" name="Google Shape;3786;p250"/>
            <p:cNvPicPr preferRelativeResize="0"/>
            <p:nvPr/>
          </p:nvPicPr>
          <p:blipFill>
            <a:blip r:embed="rId5">
              <a:alphaModFix/>
            </a:blip>
            <a:stretch>
              <a:fillRect/>
            </a:stretch>
          </p:blipFill>
          <p:spPr>
            <a:xfrm rot="-5938659">
              <a:off x="1834969" y="1143679"/>
              <a:ext cx="142142" cy="256638"/>
            </a:xfrm>
            <a:prstGeom prst="rect">
              <a:avLst/>
            </a:prstGeom>
            <a:noFill/>
            <a:ln>
              <a:noFill/>
            </a:ln>
          </p:spPr>
        </p:pic>
      </p:grpSp>
      <p:pic>
        <p:nvPicPr>
          <p:cNvPr id="3787" name="Google Shape;3787;p250"/>
          <p:cNvPicPr preferRelativeResize="0"/>
          <p:nvPr/>
        </p:nvPicPr>
        <p:blipFill>
          <a:blip r:embed="rId6">
            <a:alphaModFix/>
          </a:blip>
          <a:stretch>
            <a:fillRect/>
          </a:stretch>
        </p:blipFill>
        <p:spPr>
          <a:xfrm>
            <a:off x="6003524" y="521375"/>
            <a:ext cx="2931325" cy="2207801"/>
          </a:xfrm>
          <a:prstGeom prst="rect">
            <a:avLst/>
          </a:prstGeom>
          <a:noFill/>
          <a:ln>
            <a:noFill/>
          </a:ln>
        </p:spPr>
      </p:pic>
      <p:pic>
        <p:nvPicPr>
          <p:cNvPr id="3788" name="Google Shape;3788;p250"/>
          <p:cNvPicPr preferRelativeResize="0"/>
          <p:nvPr/>
        </p:nvPicPr>
        <p:blipFill>
          <a:blip r:embed="rId7">
            <a:alphaModFix/>
          </a:blip>
          <a:stretch>
            <a:fillRect/>
          </a:stretch>
        </p:blipFill>
        <p:spPr>
          <a:xfrm>
            <a:off x="5938900" y="3021140"/>
            <a:ext cx="323675" cy="214434"/>
          </a:xfrm>
          <a:prstGeom prst="rect">
            <a:avLst/>
          </a:prstGeom>
          <a:noFill/>
          <a:ln>
            <a:noFill/>
          </a:ln>
        </p:spPr>
      </p:pic>
      <p:sp>
        <p:nvSpPr>
          <p:cNvPr id="3789" name="Google Shape;3789;p250"/>
          <p:cNvSpPr txBox="1"/>
          <p:nvPr/>
        </p:nvSpPr>
        <p:spPr>
          <a:xfrm>
            <a:off x="6204550" y="2951400"/>
            <a:ext cx="27303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Glutamate (pyramidal neurons)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i="1">
                <a:solidFill>
                  <a:schemeClr val="dk1"/>
                </a:solidFill>
              </a:rPr>
              <a:t>Pyramidal neurons constitute the large majority of nerve cells in the cerebral cortex</a:t>
            </a:r>
            <a:endParaRPr i="1">
              <a:solidFill>
                <a:schemeClr val="dk1"/>
              </a:solidFill>
            </a:endParaRPr>
          </a:p>
        </p:txBody>
      </p:sp>
      <p:pic>
        <p:nvPicPr>
          <p:cNvPr id="3790" name="Google Shape;3790;p250"/>
          <p:cNvPicPr preferRelativeResize="0"/>
          <p:nvPr/>
        </p:nvPicPr>
        <p:blipFill>
          <a:blip r:embed="rId8">
            <a:alphaModFix/>
          </a:blip>
          <a:stretch>
            <a:fillRect/>
          </a:stretch>
        </p:blipFill>
        <p:spPr>
          <a:xfrm>
            <a:off x="2931075" y="2521400"/>
            <a:ext cx="236600" cy="114000"/>
          </a:xfrm>
          <a:prstGeom prst="rect">
            <a:avLst/>
          </a:prstGeom>
          <a:noFill/>
          <a:ln>
            <a:noFill/>
          </a:ln>
        </p:spPr>
      </p:pic>
      <p:pic>
        <p:nvPicPr>
          <p:cNvPr id="3791" name="Google Shape;3791;p250"/>
          <p:cNvPicPr preferRelativeResize="0"/>
          <p:nvPr/>
        </p:nvPicPr>
        <p:blipFill>
          <a:blip r:embed="rId8">
            <a:alphaModFix/>
          </a:blip>
          <a:stretch>
            <a:fillRect/>
          </a:stretch>
        </p:blipFill>
        <p:spPr>
          <a:xfrm>
            <a:off x="2931075" y="2750000"/>
            <a:ext cx="236600" cy="114000"/>
          </a:xfrm>
          <a:prstGeom prst="rect">
            <a:avLst/>
          </a:prstGeom>
          <a:noFill/>
          <a:ln>
            <a:noFill/>
          </a:ln>
        </p:spPr>
      </p:pic>
      <p:pic>
        <p:nvPicPr>
          <p:cNvPr id="3792" name="Google Shape;3792;p250"/>
          <p:cNvPicPr preferRelativeResize="0"/>
          <p:nvPr/>
        </p:nvPicPr>
        <p:blipFill>
          <a:blip r:embed="rId8">
            <a:alphaModFix/>
          </a:blip>
          <a:stretch>
            <a:fillRect/>
          </a:stretch>
        </p:blipFill>
        <p:spPr>
          <a:xfrm>
            <a:off x="2931075" y="2978600"/>
            <a:ext cx="236600" cy="114000"/>
          </a:xfrm>
          <a:prstGeom prst="rect">
            <a:avLst/>
          </a:prstGeom>
          <a:noFill/>
          <a:ln>
            <a:noFill/>
          </a:ln>
        </p:spPr>
      </p:pic>
      <p:pic>
        <p:nvPicPr>
          <p:cNvPr id="3793" name="Google Shape;3793;p250"/>
          <p:cNvPicPr preferRelativeResize="0"/>
          <p:nvPr/>
        </p:nvPicPr>
        <p:blipFill>
          <a:blip r:embed="rId8">
            <a:alphaModFix/>
          </a:blip>
          <a:stretch>
            <a:fillRect/>
          </a:stretch>
        </p:blipFill>
        <p:spPr>
          <a:xfrm>
            <a:off x="2931075" y="3207200"/>
            <a:ext cx="236600" cy="114000"/>
          </a:xfrm>
          <a:prstGeom prst="rect">
            <a:avLst/>
          </a:prstGeom>
          <a:noFill/>
          <a:ln>
            <a:noFill/>
          </a:ln>
        </p:spPr>
      </p:pic>
      <p:pic>
        <p:nvPicPr>
          <p:cNvPr id="3794" name="Google Shape;3794;p250"/>
          <p:cNvPicPr preferRelativeResize="0"/>
          <p:nvPr/>
        </p:nvPicPr>
        <p:blipFill>
          <a:blip r:embed="rId8">
            <a:alphaModFix/>
          </a:blip>
          <a:stretch>
            <a:fillRect/>
          </a:stretch>
        </p:blipFill>
        <p:spPr>
          <a:xfrm>
            <a:off x="2931075" y="3435800"/>
            <a:ext cx="236600" cy="114000"/>
          </a:xfrm>
          <a:prstGeom prst="rect">
            <a:avLst/>
          </a:prstGeom>
          <a:noFill/>
          <a:ln>
            <a:noFill/>
          </a:ln>
        </p:spPr>
      </p:pic>
      <p:pic>
        <p:nvPicPr>
          <p:cNvPr id="3795" name="Google Shape;3795;p250"/>
          <p:cNvPicPr preferRelativeResize="0"/>
          <p:nvPr/>
        </p:nvPicPr>
        <p:blipFill>
          <a:blip r:embed="rId8">
            <a:alphaModFix/>
          </a:blip>
          <a:stretch>
            <a:fillRect/>
          </a:stretch>
        </p:blipFill>
        <p:spPr>
          <a:xfrm>
            <a:off x="2931075" y="3647820"/>
            <a:ext cx="236600" cy="114000"/>
          </a:xfrm>
          <a:prstGeom prst="rect">
            <a:avLst/>
          </a:prstGeom>
          <a:noFill/>
          <a:ln>
            <a:noFill/>
          </a:ln>
        </p:spPr>
      </p:pic>
      <p:pic>
        <p:nvPicPr>
          <p:cNvPr id="3796" name="Google Shape;3796;p250"/>
          <p:cNvPicPr preferRelativeResize="0"/>
          <p:nvPr/>
        </p:nvPicPr>
        <p:blipFill>
          <a:blip r:embed="rId8">
            <a:alphaModFix/>
          </a:blip>
          <a:stretch>
            <a:fillRect/>
          </a:stretch>
        </p:blipFill>
        <p:spPr>
          <a:xfrm>
            <a:off x="2931075" y="3876420"/>
            <a:ext cx="236600" cy="114000"/>
          </a:xfrm>
          <a:prstGeom prst="rect">
            <a:avLst/>
          </a:prstGeom>
          <a:noFill/>
          <a:ln>
            <a:noFill/>
          </a:ln>
        </p:spPr>
      </p:pic>
      <p:pic>
        <p:nvPicPr>
          <p:cNvPr id="3797" name="Google Shape;3797;p250"/>
          <p:cNvPicPr preferRelativeResize="0"/>
          <p:nvPr/>
        </p:nvPicPr>
        <p:blipFill>
          <a:blip r:embed="rId8">
            <a:alphaModFix/>
          </a:blip>
          <a:stretch>
            <a:fillRect/>
          </a:stretch>
        </p:blipFill>
        <p:spPr>
          <a:xfrm>
            <a:off x="2931075" y="4105020"/>
            <a:ext cx="236600" cy="114000"/>
          </a:xfrm>
          <a:prstGeom prst="rect">
            <a:avLst/>
          </a:prstGeom>
          <a:noFill/>
          <a:ln>
            <a:noFill/>
          </a:ln>
        </p:spPr>
      </p:pic>
      <p:pic>
        <p:nvPicPr>
          <p:cNvPr id="3798" name="Google Shape;3798;p250"/>
          <p:cNvPicPr preferRelativeResize="0"/>
          <p:nvPr/>
        </p:nvPicPr>
        <p:blipFill>
          <a:blip r:embed="rId8">
            <a:alphaModFix/>
          </a:blip>
          <a:stretch>
            <a:fillRect/>
          </a:stretch>
        </p:blipFill>
        <p:spPr>
          <a:xfrm>
            <a:off x="2931075" y="4333620"/>
            <a:ext cx="236600" cy="114000"/>
          </a:xfrm>
          <a:prstGeom prst="rect">
            <a:avLst/>
          </a:prstGeom>
          <a:noFill/>
          <a:ln>
            <a:noFill/>
          </a:ln>
        </p:spPr>
      </p:pic>
      <p:pic>
        <p:nvPicPr>
          <p:cNvPr id="3799" name="Google Shape;3799;p250"/>
          <p:cNvPicPr preferRelativeResize="0"/>
          <p:nvPr/>
        </p:nvPicPr>
        <p:blipFill>
          <a:blip r:embed="rId8">
            <a:alphaModFix/>
          </a:blip>
          <a:stretch>
            <a:fillRect/>
          </a:stretch>
        </p:blipFill>
        <p:spPr>
          <a:xfrm>
            <a:off x="2931075" y="4562220"/>
            <a:ext cx="236600" cy="114000"/>
          </a:xfrm>
          <a:prstGeom prst="rect">
            <a:avLst/>
          </a:prstGeom>
          <a:noFill/>
          <a:ln>
            <a:noFill/>
          </a:ln>
        </p:spPr>
      </p:pic>
      <p:pic>
        <p:nvPicPr>
          <p:cNvPr id="3800" name="Google Shape;3800;p250"/>
          <p:cNvPicPr preferRelativeResize="0"/>
          <p:nvPr/>
        </p:nvPicPr>
        <p:blipFill>
          <a:blip r:embed="rId8">
            <a:alphaModFix/>
          </a:blip>
          <a:stretch>
            <a:fillRect/>
          </a:stretch>
        </p:blipFill>
        <p:spPr>
          <a:xfrm>
            <a:off x="2931075" y="4790820"/>
            <a:ext cx="236600" cy="114000"/>
          </a:xfrm>
          <a:prstGeom prst="rect">
            <a:avLst/>
          </a:prstGeom>
          <a:noFill/>
          <a:ln>
            <a:noFill/>
          </a:ln>
        </p:spPr>
      </p:pic>
      <p:pic>
        <p:nvPicPr>
          <p:cNvPr id="3801" name="Google Shape;3801;p250"/>
          <p:cNvPicPr preferRelativeResize="0"/>
          <p:nvPr/>
        </p:nvPicPr>
        <p:blipFill>
          <a:blip r:embed="rId8">
            <a:alphaModFix/>
          </a:blip>
          <a:stretch>
            <a:fillRect/>
          </a:stretch>
        </p:blipFill>
        <p:spPr>
          <a:xfrm>
            <a:off x="2636154" y="3265231"/>
            <a:ext cx="236600" cy="114000"/>
          </a:xfrm>
          <a:prstGeom prst="rect">
            <a:avLst/>
          </a:prstGeom>
          <a:noFill/>
          <a:ln>
            <a:noFill/>
          </a:ln>
        </p:spPr>
      </p:pic>
      <p:pic>
        <p:nvPicPr>
          <p:cNvPr id="3802" name="Google Shape;3802;p250"/>
          <p:cNvPicPr preferRelativeResize="0"/>
          <p:nvPr/>
        </p:nvPicPr>
        <p:blipFill>
          <a:blip r:embed="rId8">
            <a:alphaModFix/>
          </a:blip>
          <a:stretch>
            <a:fillRect/>
          </a:stretch>
        </p:blipFill>
        <p:spPr>
          <a:xfrm>
            <a:off x="2331354" y="3265231"/>
            <a:ext cx="236600" cy="114000"/>
          </a:xfrm>
          <a:prstGeom prst="rect">
            <a:avLst/>
          </a:prstGeom>
          <a:noFill/>
          <a:ln>
            <a:noFill/>
          </a:ln>
        </p:spPr>
      </p:pic>
      <p:pic>
        <p:nvPicPr>
          <p:cNvPr id="3803" name="Google Shape;3803;p250"/>
          <p:cNvPicPr preferRelativeResize="0"/>
          <p:nvPr/>
        </p:nvPicPr>
        <p:blipFill>
          <a:blip r:embed="rId8">
            <a:alphaModFix/>
          </a:blip>
          <a:stretch>
            <a:fillRect/>
          </a:stretch>
        </p:blipFill>
        <p:spPr>
          <a:xfrm>
            <a:off x="2026554" y="3265231"/>
            <a:ext cx="236600" cy="114000"/>
          </a:xfrm>
          <a:prstGeom prst="rect">
            <a:avLst/>
          </a:prstGeom>
          <a:noFill/>
          <a:ln>
            <a:noFill/>
          </a:ln>
        </p:spPr>
      </p:pic>
      <p:pic>
        <p:nvPicPr>
          <p:cNvPr id="3804" name="Google Shape;3804;p250"/>
          <p:cNvPicPr preferRelativeResize="0"/>
          <p:nvPr/>
        </p:nvPicPr>
        <p:blipFill>
          <a:blip r:embed="rId8">
            <a:alphaModFix/>
          </a:blip>
          <a:stretch>
            <a:fillRect/>
          </a:stretch>
        </p:blipFill>
        <p:spPr>
          <a:xfrm>
            <a:off x="1721754" y="3265231"/>
            <a:ext cx="236600" cy="114000"/>
          </a:xfrm>
          <a:prstGeom prst="rect">
            <a:avLst/>
          </a:prstGeom>
          <a:noFill/>
          <a:ln>
            <a:noFill/>
          </a:ln>
        </p:spPr>
      </p:pic>
      <p:pic>
        <p:nvPicPr>
          <p:cNvPr id="3805" name="Google Shape;3805;p250"/>
          <p:cNvPicPr preferRelativeResize="0"/>
          <p:nvPr/>
        </p:nvPicPr>
        <p:blipFill>
          <a:blip r:embed="rId8">
            <a:alphaModFix/>
          </a:blip>
          <a:stretch>
            <a:fillRect/>
          </a:stretch>
        </p:blipFill>
        <p:spPr>
          <a:xfrm>
            <a:off x="1721754" y="3036631"/>
            <a:ext cx="236600" cy="114000"/>
          </a:xfrm>
          <a:prstGeom prst="rect">
            <a:avLst/>
          </a:prstGeom>
          <a:noFill/>
          <a:ln>
            <a:noFill/>
          </a:ln>
        </p:spPr>
      </p:pic>
      <p:pic>
        <p:nvPicPr>
          <p:cNvPr id="3806" name="Google Shape;3806;p250"/>
          <p:cNvPicPr preferRelativeResize="0"/>
          <p:nvPr/>
        </p:nvPicPr>
        <p:blipFill>
          <a:blip r:embed="rId8">
            <a:alphaModFix/>
          </a:blip>
          <a:stretch>
            <a:fillRect/>
          </a:stretch>
        </p:blipFill>
        <p:spPr>
          <a:xfrm>
            <a:off x="2965824" y="1978121"/>
            <a:ext cx="236600" cy="114000"/>
          </a:xfrm>
          <a:prstGeom prst="rect">
            <a:avLst/>
          </a:prstGeom>
          <a:noFill/>
          <a:ln>
            <a:noFill/>
          </a:ln>
        </p:spPr>
      </p:pic>
      <p:pic>
        <p:nvPicPr>
          <p:cNvPr id="3807" name="Google Shape;3807;p250"/>
          <p:cNvPicPr preferRelativeResize="0"/>
          <p:nvPr/>
        </p:nvPicPr>
        <p:blipFill>
          <a:blip r:embed="rId8">
            <a:alphaModFix/>
          </a:blip>
          <a:stretch>
            <a:fillRect/>
          </a:stretch>
        </p:blipFill>
        <p:spPr>
          <a:xfrm>
            <a:off x="2965824" y="1520921"/>
            <a:ext cx="236600" cy="114000"/>
          </a:xfrm>
          <a:prstGeom prst="rect">
            <a:avLst/>
          </a:prstGeom>
          <a:noFill/>
          <a:ln>
            <a:noFill/>
          </a:ln>
        </p:spPr>
      </p:pic>
      <p:pic>
        <p:nvPicPr>
          <p:cNvPr id="3808" name="Google Shape;3808;p250"/>
          <p:cNvPicPr preferRelativeResize="0"/>
          <p:nvPr/>
        </p:nvPicPr>
        <p:blipFill>
          <a:blip r:embed="rId8">
            <a:alphaModFix/>
          </a:blip>
          <a:stretch>
            <a:fillRect/>
          </a:stretch>
        </p:blipFill>
        <p:spPr>
          <a:xfrm>
            <a:off x="2957534" y="1327070"/>
            <a:ext cx="236600" cy="114000"/>
          </a:xfrm>
          <a:prstGeom prst="rect">
            <a:avLst/>
          </a:prstGeom>
          <a:noFill/>
          <a:ln>
            <a:noFill/>
          </a:ln>
        </p:spPr>
      </p:pic>
      <p:pic>
        <p:nvPicPr>
          <p:cNvPr id="3809" name="Google Shape;3809;p250"/>
          <p:cNvPicPr preferRelativeResize="0"/>
          <p:nvPr/>
        </p:nvPicPr>
        <p:blipFill>
          <a:blip r:embed="rId8">
            <a:alphaModFix/>
          </a:blip>
          <a:stretch>
            <a:fillRect/>
          </a:stretch>
        </p:blipFill>
        <p:spPr>
          <a:xfrm>
            <a:off x="3151385" y="2640640"/>
            <a:ext cx="236600" cy="114000"/>
          </a:xfrm>
          <a:prstGeom prst="rect">
            <a:avLst/>
          </a:prstGeom>
          <a:noFill/>
          <a:ln>
            <a:noFill/>
          </a:ln>
        </p:spPr>
      </p:pic>
      <p:pic>
        <p:nvPicPr>
          <p:cNvPr id="3810" name="Google Shape;3810;p250"/>
          <p:cNvPicPr preferRelativeResize="0"/>
          <p:nvPr/>
        </p:nvPicPr>
        <p:blipFill>
          <a:blip r:embed="rId8">
            <a:alphaModFix/>
          </a:blip>
          <a:stretch>
            <a:fillRect/>
          </a:stretch>
        </p:blipFill>
        <p:spPr>
          <a:xfrm>
            <a:off x="3456185" y="2640640"/>
            <a:ext cx="236600" cy="114000"/>
          </a:xfrm>
          <a:prstGeom prst="rect">
            <a:avLst/>
          </a:prstGeom>
          <a:noFill/>
          <a:ln>
            <a:noFill/>
          </a:ln>
        </p:spPr>
      </p:pic>
      <p:pic>
        <p:nvPicPr>
          <p:cNvPr id="3811" name="Google Shape;3811;p250"/>
          <p:cNvPicPr preferRelativeResize="0"/>
          <p:nvPr/>
        </p:nvPicPr>
        <p:blipFill>
          <a:blip r:embed="rId8">
            <a:alphaModFix/>
          </a:blip>
          <a:stretch>
            <a:fillRect/>
          </a:stretch>
        </p:blipFill>
        <p:spPr>
          <a:xfrm>
            <a:off x="3760985" y="2640640"/>
            <a:ext cx="236600" cy="114000"/>
          </a:xfrm>
          <a:prstGeom prst="rect">
            <a:avLst/>
          </a:prstGeom>
          <a:noFill/>
          <a:ln>
            <a:noFill/>
          </a:ln>
        </p:spPr>
      </p:pic>
      <p:pic>
        <p:nvPicPr>
          <p:cNvPr id="3812" name="Google Shape;3812;p250"/>
          <p:cNvPicPr preferRelativeResize="0"/>
          <p:nvPr/>
        </p:nvPicPr>
        <p:blipFill>
          <a:blip r:embed="rId8">
            <a:alphaModFix/>
          </a:blip>
          <a:stretch>
            <a:fillRect/>
          </a:stretch>
        </p:blipFill>
        <p:spPr>
          <a:xfrm>
            <a:off x="4065785" y="2640640"/>
            <a:ext cx="236600" cy="114000"/>
          </a:xfrm>
          <a:prstGeom prst="rect">
            <a:avLst/>
          </a:prstGeom>
          <a:noFill/>
          <a:ln>
            <a:noFill/>
          </a:ln>
        </p:spPr>
      </p:pic>
      <p:pic>
        <p:nvPicPr>
          <p:cNvPr id="3813" name="Google Shape;3813;p250"/>
          <p:cNvPicPr preferRelativeResize="0"/>
          <p:nvPr/>
        </p:nvPicPr>
        <p:blipFill>
          <a:blip r:embed="rId8">
            <a:alphaModFix/>
          </a:blip>
          <a:stretch>
            <a:fillRect/>
          </a:stretch>
        </p:blipFill>
        <p:spPr>
          <a:xfrm>
            <a:off x="4370585" y="2640640"/>
            <a:ext cx="236600" cy="114000"/>
          </a:xfrm>
          <a:prstGeom prst="rect">
            <a:avLst/>
          </a:prstGeom>
          <a:noFill/>
          <a:ln>
            <a:noFill/>
          </a:ln>
        </p:spPr>
      </p:pic>
      <p:pic>
        <p:nvPicPr>
          <p:cNvPr id="3814" name="Google Shape;3814;p250"/>
          <p:cNvPicPr preferRelativeResize="0"/>
          <p:nvPr/>
        </p:nvPicPr>
        <p:blipFill>
          <a:blip r:embed="rId8">
            <a:alphaModFix/>
          </a:blip>
          <a:stretch>
            <a:fillRect/>
          </a:stretch>
        </p:blipFill>
        <p:spPr>
          <a:xfrm>
            <a:off x="3151385" y="3351310"/>
            <a:ext cx="236600" cy="114000"/>
          </a:xfrm>
          <a:prstGeom prst="rect">
            <a:avLst/>
          </a:prstGeom>
          <a:noFill/>
          <a:ln>
            <a:noFill/>
          </a:ln>
        </p:spPr>
      </p:pic>
      <p:pic>
        <p:nvPicPr>
          <p:cNvPr id="3815" name="Google Shape;3815;p250"/>
          <p:cNvPicPr preferRelativeResize="0"/>
          <p:nvPr/>
        </p:nvPicPr>
        <p:blipFill>
          <a:blip r:embed="rId8">
            <a:alphaModFix/>
          </a:blip>
          <a:stretch>
            <a:fillRect/>
          </a:stretch>
        </p:blipFill>
        <p:spPr>
          <a:xfrm>
            <a:off x="3456185" y="3351310"/>
            <a:ext cx="236600" cy="114000"/>
          </a:xfrm>
          <a:prstGeom prst="rect">
            <a:avLst/>
          </a:prstGeom>
          <a:noFill/>
          <a:ln>
            <a:noFill/>
          </a:ln>
        </p:spPr>
      </p:pic>
      <p:pic>
        <p:nvPicPr>
          <p:cNvPr id="3816" name="Google Shape;3816;p250"/>
          <p:cNvPicPr preferRelativeResize="0"/>
          <p:nvPr/>
        </p:nvPicPr>
        <p:blipFill>
          <a:blip r:embed="rId8">
            <a:alphaModFix/>
          </a:blip>
          <a:stretch>
            <a:fillRect/>
          </a:stretch>
        </p:blipFill>
        <p:spPr>
          <a:xfrm>
            <a:off x="3760985" y="3351310"/>
            <a:ext cx="236600" cy="114000"/>
          </a:xfrm>
          <a:prstGeom prst="rect">
            <a:avLst/>
          </a:prstGeom>
          <a:noFill/>
          <a:ln>
            <a:noFill/>
          </a:ln>
        </p:spPr>
      </p:pic>
      <p:pic>
        <p:nvPicPr>
          <p:cNvPr id="3817" name="Google Shape;3817;p250"/>
          <p:cNvPicPr preferRelativeResize="0"/>
          <p:nvPr/>
        </p:nvPicPr>
        <p:blipFill>
          <a:blip r:embed="rId8">
            <a:alphaModFix/>
          </a:blip>
          <a:stretch>
            <a:fillRect/>
          </a:stretch>
        </p:blipFill>
        <p:spPr>
          <a:xfrm>
            <a:off x="4065785" y="3351310"/>
            <a:ext cx="236600" cy="114000"/>
          </a:xfrm>
          <a:prstGeom prst="rect">
            <a:avLst/>
          </a:prstGeom>
          <a:noFill/>
          <a:ln>
            <a:noFill/>
          </a:ln>
        </p:spPr>
      </p:pic>
      <p:pic>
        <p:nvPicPr>
          <p:cNvPr id="3818" name="Google Shape;3818;p250"/>
          <p:cNvPicPr preferRelativeResize="0"/>
          <p:nvPr/>
        </p:nvPicPr>
        <p:blipFill>
          <a:blip r:embed="rId8">
            <a:alphaModFix/>
          </a:blip>
          <a:stretch>
            <a:fillRect/>
          </a:stretch>
        </p:blipFill>
        <p:spPr>
          <a:xfrm>
            <a:off x="4370585" y="3351310"/>
            <a:ext cx="236600" cy="114000"/>
          </a:xfrm>
          <a:prstGeom prst="rect">
            <a:avLst/>
          </a:prstGeom>
          <a:noFill/>
          <a:ln>
            <a:noFill/>
          </a:ln>
        </p:spPr>
      </p:pic>
      <p:pic>
        <p:nvPicPr>
          <p:cNvPr id="3819" name="Google Shape;3819;p250"/>
          <p:cNvPicPr preferRelativeResize="0"/>
          <p:nvPr/>
        </p:nvPicPr>
        <p:blipFill>
          <a:blip r:embed="rId8">
            <a:alphaModFix/>
          </a:blip>
          <a:stretch>
            <a:fillRect/>
          </a:stretch>
        </p:blipFill>
        <p:spPr>
          <a:xfrm>
            <a:off x="3151385" y="3926160"/>
            <a:ext cx="236600" cy="114000"/>
          </a:xfrm>
          <a:prstGeom prst="rect">
            <a:avLst/>
          </a:prstGeom>
          <a:noFill/>
          <a:ln>
            <a:noFill/>
          </a:ln>
        </p:spPr>
      </p:pic>
      <p:pic>
        <p:nvPicPr>
          <p:cNvPr id="3820" name="Google Shape;3820;p250"/>
          <p:cNvPicPr preferRelativeResize="0"/>
          <p:nvPr/>
        </p:nvPicPr>
        <p:blipFill>
          <a:blip r:embed="rId8">
            <a:alphaModFix/>
          </a:blip>
          <a:stretch>
            <a:fillRect/>
          </a:stretch>
        </p:blipFill>
        <p:spPr>
          <a:xfrm>
            <a:off x="3456185" y="3926160"/>
            <a:ext cx="236600" cy="114000"/>
          </a:xfrm>
          <a:prstGeom prst="rect">
            <a:avLst/>
          </a:prstGeom>
          <a:noFill/>
          <a:ln>
            <a:noFill/>
          </a:ln>
        </p:spPr>
      </p:pic>
      <p:pic>
        <p:nvPicPr>
          <p:cNvPr id="3821" name="Google Shape;3821;p250"/>
          <p:cNvPicPr preferRelativeResize="0"/>
          <p:nvPr/>
        </p:nvPicPr>
        <p:blipFill>
          <a:blip r:embed="rId8">
            <a:alphaModFix/>
          </a:blip>
          <a:stretch>
            <a:fillRect/>
          </a:stretch>
        </p:blipFill>
        <p:spPr>
          <a:xfrm>
            <a:off x="3760985" y="3926160"/>
            <a:ext cx="236600" cy="114000"/>
          </a:xfrm>
          <a:prstGeom prst="rect">
            <a:avLst/>
          </a:prstGeom>
          <a:noFill/>
          <a:ln>
            <a:noFill/>
          </a:ln>
        </p:spPr>
      </p:pic>
      <p:pic>
        <p:nvPicPr>
          <p:cNvPr id="3822" name="Google Shape;3822;p250"/>
          <p:cNvPicPr preferRelativeResize="0"/>
          <p:nvPr/>
        </p:nvPicPr>
        <p:blipFill>
          <a:blip r:embed="rId8">
            <a:alphaModFix/>
          </a:blip>
          <a:stretch>
            <a:fillRect/>
          </a:stretch>
        </p:blipFill>
        <p:spPr>
          <a:xfrm>
            <a:off x="4065785" y="3926160"/>
            <a:ext cx="236600" cy="114000"/>
          </a:xfrm>
          <a:prstGeom prst="rect">
            <a:avLst/>
          </a:prstGeom>
          <a:noFill/>
          <a:ln>
            <a:noFill/>
          </a:ln>
        </p:spPr>
      </p:pic>
      <p:pic>
        <p:nvPicPr>
          <p:cNvPr id="3823" name="Google Shape;3823;p250"/>
          <p:cNvPicPr preferRelativeResize="0"/>
          <p:nvPr/>
        </p:nvPicPr>
        <p:blipFill>
          <a:blip r:embed="rId8">
            <a:alphaModFix/>
          </a:blip>
          <a:stretch>
            <a:fillRect/>
          </a:stretch>
        </p:blipFill>
        <p:spPr>
          <a:xfrm>
            <a:off x="4370585" y="3926160"/>
            <a:ext cx="236600" cy="114000"/>
          </a:xfrm>
          <a:prstGeom prst="rect">
            <a:avLst/>
          </a:prstGeom>
          <a:noFill/>
          <a:ln>
            <a:noFill/>
          </a:ln>
        </p:spPr>
      </p:pic>
      <p:pic>
        <p:nvPicPr>
          <p:cNvPr id="3824" name="Google Shape;3824;p250"/>
          <p:cNvPicPr preferRelativeResize="0"/>
          <p:nvPr/>
        </p:nvPicPr>
        <p:blipFill>
          <a:blip r:embed="rId8">
            <a:alphaModFix/>
          </a:blip>
          <a:stretch>
            <a:fillRect/>
          </a:stretch>
        </p:blipFill>
        <p:spPr>
          <a:xfrm>
            <a:off x="3151385" y="4535760"/>
            <a:ext cx="236600" cy="114000"/>
          </a:xfrm>
          <a:prstGeom prst="rect">
            <a:avLst/>
          </a:prstGeom>
          <a:noFill/>
          <a:ln>
            <a:noFill/>
          </a:ln>
        </p:spPr>
      </p:pic>
      <p:pic>
        <p:nvPicPr>
          <p:cNvPr id="3825" name="Google Shape;3825;p250"/>
          <p:cNvPicPr preferRelativeResize="0"/>
          <p:nvPr/>
        </p:nvPicPr>
        <p:blipFill>
          <a:blip r:embed="rId8">
            <a:alphaModFix/>
          </a:blip>
          <a:stretch>
            <a:fillRect/>
          </a:stretch>
        </p:blipFill>
        <p:spPr>
          <a:xfrm>
            <a:off x="3456185" y="4535760"/>
            <a:ext cx="236600" cy="114000"/>
          </a:xfrm>
          <a:prstGeom prst="rect">
            <a:avLst/>
          </a:prstGeom>
          <a:noFill/>
          <a:ln>
            <a:noFill/>
          </a:ln>
        </p:spPr>
      </p:pic>
      <p:pic>
        <p:nvPicPr>
          <p:cNvPr id="3826" name="Google Shape;3826;p250"/>
          <p:cNvPicPr preferRelativeResize="0"/>
          <p:nvPr/>
        </p:nvPicPr>
        <p:blipFill>
          <a:blip r:embed="rId8">
            <a:alphaModFix/>
          </a:blip>
          <a:stretch>
            <a:fillRect/>
          </a:stretch>
        </p:blipFill>
        <p:spPr>
          <a:xfrm>
            <a:off x="3760985" y="4535760"/>
            <a:ext cx="236600" cy="114000"/>
          </a:xfrm>
          <a:prstGeom prst="rect">
            <a:avLst/>
          </a:prstGeom>
          <a:noFill/>
          <a:ln>
            <a:noFill/>
          </a:ln>
        </p:spPr>
      </p:pic>
      <p:pic>
        <p:nvPicPr>
          <p:cNvPr id="3827" name="Google Shape;3827;p250"/>
          <p:cNvPicPr preferRelativeResize="0"/>
          <p:nvPr/>
        </p:nvPicPr>
        <p:blipFill>
          <a:blip r:embed="rId8">
            <a:alphaModFix/>
          </a:blip>
          <a:stretch>
            <a:fillRect/>
          </a:stretch>
        </p:blipFill>
        <p:spPr>
          <a:xfrm>
            <a:off x="4065785" y="4535760"/>
            <a:ext cx="236600" cy="114000"/>
          </a:xfrm>
          <a:prstGeom prst="rect">
            <a:avLst/>
          </a:prstGeom>
          <a:noFill/>
          <a:ln>
            <a:noFill/>
          </a:ln>
        </p:spPr>
      </p:pic>
      <p:pic>
        <p:nvPicPr>
          <p:cNvPr id="3828" name="Google Shape;3828;p250"/>
          <p:cNvPicPr preferRelativeResize="0"/>
          <p:nvPr/>
        </p:nvPicPr>
        <p:blipFill>
          <a:blip r:embed="rId8">
            <a:alphaModFix/>
          </a:blip>
          <a:stretch>
            <a:fillRect/>
          </a:stretch>
        </p:blipFill>
        <p:spPr>
          <a:xfrm>
            <a:off x="4370585" y="4535760"/>
            <a:ext cx="236600" cy="114000"/>
          </a:xfrm>
          <a:prstGeom prst="rect">
            <a:avLst/>
          </a:prstGeom>
          <a:noFill/>
          <a:ln>
            <a:noFill/>
          </a:ln>
        </p:spPr>
      </p:pic>
      <p:pic>
        <p:nvPicPr>
          <p:cNvPr id="3829" name="Google Shape;3829;p250"/>
          <p:cNvPicPr preferRelativeResize="0"/>
          <p:nvPr/>
        </p:nvPicPr>
        <p:blipFill>
          <a:blip r:embed="rId8">
            <a:alphaModFix/>
          </a:blip>
          <a:stretch>
            <a:fillRect/>
          </a:stretch>
        </p:blipFill>
        <p:spPr>
          <a:xfrm>
            <a:off x="4675385" y="3351310"/>
            <a:ext cx="236600" cy="114000"/>
          </a:xfrm>
          <a:prstGeom prst="rect">
            <a:avLst/>
          </a:prstGeom>
          <a:noFill/>
          <a:ln>
            <a:noFill/>
          </a:ln>
        </p:spPr>
      </p:pic>
      <p:pic>
        <p:nvPicPr>
          <p:cNvPr id="3830" name="Google Shape;3830;p250"/>
          <p:cNvPicPr preferRelativeResize="0"/>
          <p:nvPr/>
        </p:nvPicPr>
        <p:blipFill>
          <a:blip r:embed="rId8">
            <a:alphaModFix/>
          </a:blip>
          <a:stretch>
            <a:fillRect/>
          </a:stretch>
        </p:blipFill>
        <p:spPr>
          <a:xfrm>
            <a:off x="4691965" y="3927749"/>
            <a:ext cx="236600" cy="114000"/>
          </a:xfrm>
          <a:prstGeom prst="rect">
            <a:avLst/>
          </a:prstGeom>
          <a:noFill/>
          <a:ln>
            <a:noFill/>
          </a:ln>
        </p:spPr>
      </p:pic>
      <p:pic>
        <p:nvPicPr>
          <p:cNvPr id="3831" name="Google Shape;3831;p250"/>
          <p:cNvPicPr preferRelativeResize="0"/>
          <p:nvPr/>
        </p:nvPicPr>
        <p:blipFill>
          <a:blip r:embed="rId8">
            <a:alphaModFix/>
          </a:blip>
          <a:stretch>
            <a:fillRect/>
          </a:stretch>
        </p:blipFill>
        <p:spPr>
          <a:xfrm>
            <a:off x="4996765" y="3927749"/>
            <a:ext cx="236600" cy="114000"/>
          </a:xfrm>
          <a:prstGeom prst="rect">
            <a:avLst/>
          </a:prstGeom>
          <a:noFill/>
          <a:ln>
            <a:noFill/>
          </a:ln>
        </p:spPr>
      </p:pic>
      <p:pic>
        <p:nvPicPr>
          <p:cNvPr id="3832" name="Google Shape;3832;p250"/>
          <p:cNvPicPr preferRelativeResize="0"/>
          <p:nvPr/>
        </p:nvPicPr>
        <p:blipFill>
          <a:blip r:embed="rId8">
            <a:alphaModFix/>
          </a:blip>
          <a:stretch>
            <a:fillRect/>
          </a:stretch>
        </p:blipFill>
        <p:spPr>
          <a:xfrm>
            <a:off x="4683675" y="4535760"/>
            <a:ext cx="236600" cy="114000"/>
          </a:xfrm>
          <a:prstGeom prst="rect">
            <a:avLst/>
          </a:prstGeom>
          <a:noFill/>
          <a:ln>
            <a:noFill/>
          </a:ln>
        </p:spPr>
      </p:pic>
      <p:pic>
        <p:nvPicPr>
          <p:cNvPr id="3833" name="Google Shape;3833;p250"/>
          <p:cNvPicPr preferRelativeResize="0"/>
          <p:nvPr/>
        </p:nvPicPr>
        <p:blipFill>
          <a:blip r:embed="rId8">
            <a:alphaModFix/>
          </a:blip>
          <a:stretch>
            <a:fillRect/>
          </a:stretch>
        </p:blipFill>
        <p:spPr>
          <a:xfrm>
            <a:off x="5005055" y="4537349"/>
            <a:ext cx="236600" cy="114000"/>
          </a:xfrm>
          <a:prstGeom prst="rect">
            <a:avLst/>
          </a:prstGeom>
          <a:noFill/>
          <a:ln>
            <a:noFill/>
          </a:ln>
        </p:spPr>
      </p:pic>
      <p:pic>
        <p:nvPicPr>
          <p:cNvPr id="3834" name="Google Shape;3834;p250"/>
          <p:cNvPicPr preferRelativeResize="0"/>
          <p:nvPr/>
        </p:nvPicPr>
        <p:blipFill>
          <a:blip r:embed="rId8">
            <a:alphaModFix/>
          </a:blip>
          <a:stretch>
            <a:fillRect/>
          </a:stretch>
        </p:blipFill>
        <p:spPr>
          <a:xfrm>
            <a:off x="5309855" y="4537349"/>
            <a:ext cx="236600" cy="114000"/>
          </a:xfrm>
          <a:prstGeom prst="rect">
            <a:avLst/>
          </a:prstGeom>
          <a:noFill/>
          <a:ln>
            <a:noFill/>
          </a:ln>
        </p:spPr>
      </p:pic>
      <p:pic>
        <p:nvPicPr>
          <p:cNvPr id="3835" name="Google Shape;3835;p250"/>
          <p:cNvPicPr preferRelativeResize="0"/>
          <p:nvPr/>
        </p:nvPicPr>
        <p:blipFill>
          <a:blip r:embed="rId8">
            <a:alphaModFix/>
          </a:blip>
          <a:stretch>
            <a:fillRect/>
          </a:stretch>
        </p:blipFill>
        <p:spPr>
          <a:xfrm>
            <a:off x="3134805" y="4265710"/>
            <a:ext cx="236600" cy="114000"/>
          </a:xfrm>
          <a:prstGeom prst="rect">
            <a:avLst/>
          </a:prstGeom>
          <a:noFill/>
          <a:ln>
            <a:noFill/>
          </a:ln>
        </p:spPr>
      </p:pic>
      <p:pic>
        <p:nvPicPr>
          <p:cNvPr id="3836" name="Google Shape;3836;p250"/>
          <p:cNvPicPr preferRelativeResize="0"/>
          <p:nvPr/>
        </p:nvPicPr>
        <p:blipFill>
          <a:blip r:embed="rId8">
            <a:alphaModFix/>
          </a:blip>
          <a:stretch>
            <a:fillRect/>
          </a:stretch>
        </p:blipFill>
        <p:spPr>
          <a:xfrm>
            <a:off x="3118224" y="3621360"/>
            <a:ext cx="236600" cy="114000"/>
          </a:xfrm>
          <a:prstGeom prst="rect">
            <a:avLst/>
          </a:prstGeom>
          <a:noFill/>
          <a:ln>
            <a:noFill/>
          </a:ln>
        </p:spPr>
      </p:pic>
      <p:pic>
        <p:nvPicPr>
          <p:cNvPr id="3837" name="Google Shape;3837;p250"/>
          <p:cNvPicPr preferRelativeResize="0"/>
          <p:nvPr/>
        </p:nvPicPr>
        <p:blipFill>
          <a:blip r:embed="rId8">
            <a:alphaModFix/>
          </a:blip>
          <a:stretch>
            <a:fillRect/>
          </a:stretch>
        </p:blipFill>
        <p:spPr>
          <a:xfrm>
            <a:off x="3118224" y="3087960"/>
            <a:ext cx="236600" cy="114000"/>
          </a:xfrm>
          <a:prstGeom prst="rect">
            <a:avLst/>
          </a:prstGeom>
          <a:noFill/>
          <a:ln>
            <a:noFill/>
          </a:ln>
        </p:spPr>
      </p:pic>
      <p:pic>
        <p:nvPicPr>
          <p:cNvPr id="3838" name="Google Shape;3838;p250"/>
          <p:cNvPicPr preferRelativeResize="0"/>
          <p:nvPr/>
        </p:nvPicPr>
        <p:blipFill>
          <a:blip r:embed="rId8">
            <a:alphaModFix/>
          </a:blip>
          <a:stretch>
            <a:fillRect/>
          </a:stretch>
        </p:blipFill>
        <p:spPr>
          <a:xfrm>
            <a:off x="3118224" y="2867651"/>
            <a:ext cx="236600" cy="114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35"/>
          <p:cNvSpPr txBox="1"/>
          <p:nvPr/>
        </p:nvSpPr>
        <p:spPr>
          <a:xfrm>
            <a:off x="193175" y="93025"/>
            <a:ext cx="83460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3rd messenger activates 4th messengers</a:t>
            </a:r>
            <a:endParaRPr sz="1900" b="1"/>
          </a:p>
          <a:p>
            <a:pPr marL="0" lvl="0" indent="0" algn="l" rtl="0">
              <a:spcBef>
                <a:spcPts val="0"/>
              </a:spcBef>
              <a:spcAft>
                <a:spcPts val="0"/>
              </a:spcAft>
              <a:buNone/>
            </a:pPr>
            <a:endParaRPr sz="1900" b="1"/>
          </a:p>
        </p:txBody>
      </p:sp>
      <p:grpSp>
        <p:nvGrpSpPr>
          <p:cNvPr id="319" name="Google Shape;319;p35"/>
          <p:cNvGrpSpPr/>
          <p:nvPr/>
        </p:nvGrpSpPr>
        <p:grpSpPr>
          <a:xfrm>
            <a:off x="926622" y="602454"/>
            <a:ext cx="5468548" cy="4353802"/>
            <a:chOff x="926622" y="602454"/>
            <a:chExt cx="5468548" cy="4353802"/>
          </a:xfrm>
        </p:grpSpPr>
        <p:grpSp>
          <p:nvGrpSpPr>
            <p:cNvPr id="320" name="Google Shape;320;p35"/>
            <p:cNvGrpSpPr/>
            <p:nvPr/>
          </p:nvGrpSpPr>
          <p:grpSpPr>
            <a:xfrm>
              <a:off x="926622" y="602454"/>
              <a:ext cx="5298316" cy="4353802"/>
              <a:chOff x="615375" y="1196250"/>
              <a:chExt cx="3956625" cy="3251290"/>
            </a:xfrm>
          </p:grpSpPr>
          <p:pic>
            <p:nvPicPr>
              <p:cNvPr id="321" name="Google Shape;321;p35"/>
              <p:cNvPicPr preferRelativeResize="0"/>
              <p:nvPr/>
            </p:nvPicPr>
            <p:blipFill>
              <a:blip r:embed="rId3">
                <a:alphaModFix/>
              </a:blip>
              <a:stretch>
                <a:fillRect/>
              </a:stretch>
            </p:blipFill>
            <p:spPr>
              <a:xfrm>
                <a:off x="979225" y="1196250"/>
                <a:ext cx="3592775" cy="1991825"/>
              </a:xfrm>
              <a:prstGeom prst="rect">
                <a:avLst/>
              </a:prstGeom>
              <a:noFill/>
              <a:ln>
                <a:noFill/>
              </a:ln>
            </p:spPr>
          </p:pic>
          <p:pic>
            <p:nvPicPr>
              <p:cNvPr id="322" name="Google Shape;322;p35"/>
              <p:cNvPicPr preferRelativeResize="0"/>
              <p:nvPr/>
            </p:nvPicPr>
            <p:blipFill>
              <a:blip r:embed="rId4">
                <a:alphaModFix/>
              </a:blip>
              <a:stretch>
                <a:fillRect/>
              </a:stretch>
            </p:blipFill>
            <p:spPr>
              <a:xfrm>
                <a:off x="615375" y="1244975"/>
                <a:ext cx="1043375" cy="371800"/>
              </a:xfrm>
              <a:prstGeom prst="rect">
                <a:avLst/>
              </a:prstGeom>
              <a:noFill/>
              <a:ln>
                <a:noFill/>
              </a:ln>
            </p:spPr>
          </p:pic>
          <p:pic>
            <p:nvPicPr>
              <p:cNvPr id="323" name="Google Shape;323;p35"/>
              <p:cNvPicPr preferRelativeResize="0"/>
              <p:nvPr/>
            </p:nvPicPr>
            <p:blipFill>
              <a:blip r:embed="rId5">
                <a:alphaModFix/>
              </a:blip>
              <a:stretch>
                <a:fillRect/>
              </a:stretch>
            </p:blipFill>
            <p:spPr>
              <a:xfrm>
                <a:off x="2515250" y="3033690"/>
                <a:ext cx="1882900" cy="1413850"/>
              </a:xfrm>
              <a:prstGeom prst="rect">
                <a:avLst/>
              </a:prstGeom>
              <a:noFill/>
              <a:ln>
                <a:noFill/>
              </a:ln>
            </p:spPr>
          </p:pic>
        </p:grpSp>
        <p:pic>
          <p:nvPicPr>
            <p:cNvPr id="324" name="Google Shape;324;p35"/>
            <p:cNvPicPr preferRelativeResize="0"/>
            <p:nvPr/>
          </p:nvPicPr>
          <p:blipFill>
            <a:blip r:embed="rId6">
              <a:alphaModFix/>
            </a:blip>
            <a:stretch>
              <a:fillRect/>
            </a:stretch>
          </p:blipFill>
          <p:spPr>
            <a:xfrm>
              <a:off x="4808120" y="2329945"/>
              <a:ext cx="1587050" cy="1085550"/>
            </a:xfrm>
            <a:prstGeom prst="rect">
              <a:avLst/>
            </a:prstGeom>
            <a:noFill/>
            <a:ln>
              <a:noFill/>
            </a:ln>
          </p:spPr>
        </p:pic>
      </p:grpSp>
      <p:sp>
        <p:nvSpPr>
          <p:cNvPr id="325" name="Google Shape;325;p35"/>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
        <p:nvSpPr>
          <p:cNvPr id="326" name="Google Shape;326;p35"/>
          <p:cNvSpPr/>
          <p:nvPr/>
        </p:nvSpPr>
        <p:spPr>
          <a:xfrm rot="619400">
            <a:off x="5522747" y="1570139"/>
            <a:ext cx="249438" cy="312227"/>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5"/>
          <p:cNvSpPr/>
          <p:nvPr/>
        </p:nvSpPr>
        <p:spPr>
          <a:xfrm rot="619400">
            <a:off x="5588972" y="2842714"/>
            <a:ext cx="249438" cy="312227"/>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5"/>
          <p:cNvSpPr/>
          <p:nvPr/>
        </p:nvSpPr>
        <p:spPr>
          <a:xfrm rot="619400">
            <a:off x="5469622" y="4208089"/>
            <a:ext cx="249438" cy="312227"/>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Shape 3842"/>
        <p:cNvGrpSpPr/>
        <p:nvPr/>
      </p:nvGrpSpPr>
      <p:grpSpPr>
        <a:xfrm>
          <a:off x="0" y="0"/>
          <a:ext cx="0" cy="0"/>
          <a:chOff x="0" y="0"/>
          <a:chExt cx="0" cy="0"/>
        </a:xfrm>
      </p:grpSpPr>
      <p:pic>
        <p:nvPicPr>
          <p:cNvPr id="3843" name="Google Shape;3843;p251"/>
          <p:cNvPicPr preferRelativeResize="0"/>
          <p:nvPr/>
        </p:nvPicPr>
        <p:blipFill>
          <a:blip r:embed="rId3">
            <a:alphaModFix/>
          </a:blip>
          <a:stretch>
            <a:fillRect/>
          </a:stretch>
        </p:blipFill>
        <p:spPr>
          <a:xfrm>
            <a:off x="1308575" y="521375"/>
            <a:ext cx="4694950" cy="4622125"/>
          </a:xfrm>
          <a:prstGeom prst="rect">
            <a:avLst/>
          </a:prstGeom>
          <a:noFill/>
          <a:ln>
            <a:noFill/>
          </a:ln>
        </p:spPr>
      </p:pic>
      <p:sp>
        <p:nvSpPr>
          <p:cNvPr id="3844" name="Google Shape;3844;p251"/>
          <p:cNvSpPr txBox="1"/>
          <p:nvPr/>
        </p:nvSpPr>
        <p:spPr>
          <a:xfrm>
            <a:off x="300600" y="94848"/>
            <a:ext cx="85656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Acetylcholine pathways</a:t>
            </a:r>
            <a:endParaRPr b="1"/>
          </a:p>
          <a:p>
            <a:pPr marL="0" lvl="0" indent="0" algn="l" rtl="0">
              <a:spcBef>
                <a:spcPts val="0"/>
              </a:spcBef>
              <a:spcAft>
                <a:spcPts val="0"/>
              </a:spcAft>
              <a:buNone/>
            </a:pPr>
            <a:endParaRPr sz="1600" b="1"/>
          </a:p>
        </p:txBody>
      </p:sp>
      <p:sp>
        <p:nvSpPr>
          <p:cNvPr id="3845" name="Google Shape;3845;p251"/>
          <p:cNvSpPr/>
          <p:nvPr/>
        </p:nvSpPr>
        <p:spPr>
          <a:xfrm rot="-31442">
            <a:off x="4596864" y="2928179"/>
            <a:ext cx="295212" cy="280800"/>
          </a:xfrm>
          <a:prstGeom prst="ellipse">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46" name="Google Shape;3846;p251"/>
          <p:cNvGrpSpPr/>
          <p:nvPr/>
        </p:nvGrpSpPr>
        <p:grpSpPr>
          <a:xfrm>
            <a:off x="202473" y="2255150"/>
            <a:ext cx="1498316" cy="646498"/>
            <a:chOff x="78100" y="798150"/>
            <a:chExt cx="1965778" cy="848200"/>
          </a:xfrm>
        </p:grpSpPr>
        <p:pic>
          <p:nvPicPr>
            <p:cNvPr id="3847" name="Google Shape;3847;p251"/>
            <p:cNvPicPr preferRelativeResize="0"/>
            <p:nvPr/>
          </p:nvPicPr>
          <p:blipFill rotWithShape="1">
            <a:blip r:embed="rId4">
              <a:alphaModFix/>
            </a:blip>
            <a:srcRect r="10370" b="28057"/>
            <a:stretch/>
          </p:blipFill>
          <p:spPr>
            <a:xfrm flipH="1">
              <a:off x="78100" y="798150"/>
              <a:ext cx="1385300" cy="848200"/>
            </a:xfrm>
            <a:prstGeom prst="rect">
              <a:avLst/>
            </a:prstGeom>
            <a:noFill/>
            <a:ln>
              <a:noFill/>
            </a:ln>
          </p:spPr>
        </p:pic>
        <p:pic>
          <p:nvPicPr>
            <p:cNvPr id="3848" name="Google Shape;3848;p251"/>
            <p:cNvPicPr preferRelativeResize="0"/>
            <p:nvPr/>
          </p:nvPicPr>
          <p:blipFill>
            <a:blip r:embed="rId5">
              <a:alphaModFix/>
            </a:blip>
            <a:stretch>
              <a:fillRect/>
            </a:stretch>
          </p:blipFill>
          <p:spPr>
            <a:xfrm rot="-5938659">
              <a:off x="1530169" y="1143679"/>
              <a:ext cx="142142" cy="256638"/>
            </a:xfrm>
            <a:prstGeom prst="rect">
              <a:avLst/>
            </a:prstGeom>
            <a:noFill/>
            <a:ln>
              <a:noFill/>
            </a:ln>
          </p:spPr>
        </p:pic>
        <p:pic>
          <p:nvPicPr>
            <p:cNvPr id="3849" name="Google Shape;3849;p251"/>
            <p:cNvPicPr preferRelativeResize="0"/>
            <p:nvPr/>
          </p:nvPicPr>
          <p:blipFill>
            <a:blip r:embed="rId5">
              <a:alphaModFix/>
            </a:blip>
            <a:stretch>
              <a:fillRect/>
            </a:stretch>
          </p:blipFill>
          <p:spPr>
            <a:xfrm rot="-5938659">
              <a:off x="1834969" y="1143679"/>
              <a:ext cx="142142" cy="256638"/>
            </a:xfrm>
            <a:prstGeom prst="rect">
              <a:avLst/>
            </a:prstGeom>
            <a:noFill/>
            <a:ln>
              <a:noFill/>
            </a:ln>
          </p:spPr>
        </p:pic>
      </p:grpSp>
      <p:pic>
        <p:nvPicPr>
          <p:cNvPr id="3850" name="Google Shape;3850;p251"/>
          <p:cNvPicPr preferRelativeResize="0"/>
          <p:nvPr/>
        </p:nvPicPr>
        <p:blipFill>
          <a:blip r:embed="rId6">
            <a:alphaModFix/>
          </a:blip>
          <a:stretch>
            <a:fillRect/>
          </a:stretch>
        </p:blipFill>
        <p:spPr>
          <a:xfrm>
            <a:off x="5928925" y="636748"/>
            <a:ext cx="2832633" cy="1822327"/>
          </a:xfrm>
          <a:prstGeom prst="rect">
            <a:avLst/>
          </a:prstGeom>
          <a:noFill/>
          <a:ln>
            <a:noFill/>
          </a:ln>
        </p:spPr>
      </p:pic>
      <p:pic>
        <p:nvPicPr>
          <p:cNvPr id="3851" name="Google Shape;3851;p251"/>
          <p:cNvPicPr preferRelativeResize="0"/>
          <p:nvPr/>
        </p:nvPicPr>
        <p:blipFill>
          <a:blip r:embed="rId7">
            <a:alphaModFix/>
          </a:blip>
          <a:stretch>
            <a:fillRect/>
          </a:stretch>
        </p:blipFill>
        <p:spPr>
          <a:xfrm rot="-2700000">
            <a:off x="4621217" y="2681945"/>
            <a:ext cx="246515" cy="147909"/>
          </a:xfrm>
          <a:prstGeom prst="rect">
            <a:avLst/>
          </a:prstGeom>
          <a:noFill/>
          <a:ln>
            <a:noFill/>
          </a:ln>
        </p:spPr>
      </p:pic>
      <p:pic>
        <p:nvPicPr>
          <p:cNvPr id="3852" name="Google Shape;3852;p251"/>
          <p:cNvPicPr preferRelativeResize="0"/>
          <p:nvPr/>
        </p:nvPicPr>
        <p:blipFill>
          <a:blip r:embed="rId7">
            <a:alphaModFix/>
          </a:blip>
          <a:stretch>
            <a:fillRect/>
          </a:stretch>
        </p:blipFill>
        <p:spPr>
          <a:xfrm rot="-2700000">
            <a:off x="4621217" y="2453345"/>
            <a:ext cx="246515" cy="147909"/>
          </a:xfrm>
          <a:prstGeom prst="rect">
            <a:avLst/>
          </a:prstGeom>
          <a:noFill/>
          <a:ln>
            <a:noFill/>
          </a:ln>
        </p:spPr>
      </p:pic>
      <p:pic>
        <p:nvPicPr>
          <p:cNvPr id="3853" name="Google Shape;3853;p251"/>
          <p:cNvPicPr preferRelativeResize="0"/>
          <p:nvPr/>
        </p:nvPicPr>
        <p:blipFill>
          <a:blip r:embed="rId7">
            <a:alphaModFix/>
          </a:blip>
          <a:stretch>
            <a:fillRect/>
          </a:stretch>
        </p:blipFill>
        <p:spPr>
          <a:xfrm rot="-2700000">
            <a:off x="4621217" y="2224745"/>
            <a:ext cx="246515" cy="147909"/>
          </a:xfrm>
          <a:prstGeom prst="rect">
            <a:avLst/>
          </a:prstGeom>
          <a:noFill/>
          <a:ln>
            <a:noFill/>
          </a:ln>
        </p:spPr>
      </p:pic>
      <p:pic>
        <p:nvPicPr>
          <p:cNvPr id="3854" name="Google Shape;3854;p251"/>
          <p:cNvPicPr preferRelativeResize="0"/>
          <p:nvPr/>
        </p:nvPicPr>
        <p:blipFill>
          <a:blip r:embed="rId7">
            <a:alphaModFix/>
          </a:blip>
          <a:stretch>
            <a:fillRect/>
          </a:stretch>
        </p:blipFill>
        <p:spPr>
          <a:xfrm rot="-2700000">
            <a:off x="4621217" y="1996145"/>
            <a:ext cx="246515" cy="147909"/>
          </a:xfrm>
          <a:prstGeom prst="rect">
            <a:avLst/>
          </a:prstGeom>
          <a:noFill/>
          <a:ln>
            <a:noFill/>
          </a:ln>
        </p:spPr>
      </p:pic>
      <p:pic>
        <p:nvPicPr>
          <p:cNvPr id="3855" name="Google Shape;3855;p251"/>
          <p:cNvPicPr preferRelativeResize="0"/>
          <p:nvPr/>
        </p:nvPicPr>
        <p:blipFill>
          <a:blip r:embed="rId7">
            <a:alphaModFix/>
          </a:blip>
          <a:stretch>
            <a:fillRect/>
          </a:stretch>
        </p:blipFill>
        <p:spPr>
          <a:xfrm rot="-2700000">
            <a:off x="4392617" y="1919945"/>
            <a:ext cx="246515" cy="147909"/>
          </a:xfrm>
          <a:prstGeom prst="rect">
            <a:avLst/>
          </a:prstGeom>
          <a:noFill/>
          <a:ln>
            <a:noFill/>
          </a:ln>
        </p:spPr>
      </p:pic>
      <p:pic>
        <p:nvPicPr>
          <p:cNvPr id="3856" name="Google Shape;3856;p251"/>
          <p:cNvPicPr preferRelativeResize="0"/>
          <p:nvPr/>
        </p:nvPicPr>
        <p:blipFill>
          <a:blip r:embed="rId7">
            <a:alphaModFix/>
          </a:blip>
          <a:stretch>
            <a:fillRect/>
          </a:stretch>
        </p:blipFill>
        <p:spPr>
          <a:xfrm rot="-2700000">
            <a:off x="4164017" y="1919945"/>
            <a:ext cx="246515" cy="147909"/>
          </a:xfrm>
          <a:prstGeom prst="rect">
            <a:avLst/>
          </a:prstGeom>
          <a:noFill/>
          <a:ln>
            <a:noFill/>
          </a:ln>
        </p:spPr>
      </p:pic>
      <p:sp>
        <p:nvSpPr>
          <p:cNvPr id="3857" name="Google Shape;3857;p251"/>
          <p:cNvSpPr txBox="1"/>
          <p:nvPr/>
        </p:nvSpPr>
        <p:spPr>
          <a:xfrm>
            <a:off x="6251678" y="2926813"/>
            <a:ext cx="2624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acetylcholine (basal forebrain)</a:t>
            </a:r>
            <a:endParaRPr/>
          </a:p>
        </p:txBody>
      </p:sp>
      <p:pic>
        <p:nvPicPr>
          <p:cNvPr id="3858" name="Google Shape;3858;p251"/>
          <p:cNvPicPr preferRelativeResize="0"/>
          <p:nvPr/>
        </p:nvPicPr>
        <p:blipFill>
          <a:blip r:embed="rId7">
            <a:alphaModFix/>
          </a:blip>
          <a:stretch>
            <a:fillRect/>
          </a:stretch>
        </p:blipFill>
        <p:spPr>
          <a:xfrm rot="-2700000">
            <a:off x="6022671" y="3039492"/>
            <a:ext cx="291483" cy="174890"/>
          </a:xfrm>
          <a:prstGeom prst="rect">
            <a:avLst/>
          </a:prstGeom>
          <a:noFill/>
          <a:ln>
            <a:noFill/>
          </a:ln>
        </p:spPr>
      </p:pic>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Shape 3862"/>
        <p:cNvGrpSpPr/>
        <p:nvPr/>
      </p:nvGrpSpPr>
      <p:grpSpPr>
        <a:xfrm>
          <a:off x="0" y="0"/>
          <a:ext cx="0" cy="0"/>
          <a:chOff x="0" y="0"/>
          <a:chExt cx="0" cy="0"/>
        </a:xfrm>
      </p:grpSpPr>
      <p:pic>
        <p:nvPicPr>
          <p:cNvPr id="3863" name="Google Shape;3863;p252"/>
          <p:cNvPicPr preferRelativeResize="0"/>
          <p:nvPr/>
        </p:nvPicPr>
        <p:blipFill>
          <a:blip r:embed="rId3">
            <a:alphaModFix/>
          </a:blip>
          <a:stretch>
            <a:fillRect/>
          </a:stretch>
        </p:blipFill>
        <p:spPr>
          <a:xfrm>
            <a:off x="1308575" y="521375"/>
            <a:ext cx="4694950" cy="4622125"/>
          </a:xfrm>
          <a:prstGeom prst="rect">
            <a:avLst/>
          </a:prstGeom>
          <a:noFill/>
          <a:ln>
            <a:noFill/>
          </a:ln>
        </p:spPr>
      </p:pic>
      <p:sp>
        <p:nvSpPr>
          <p:cNvPr id="3864" name="Google Shape;3864;p252"/>
          <p:cNvSpPr txBox="1"/>
          <p:nvPr/>
        </p:nvSpPr>
        <p:spPr>
          <a:xfrm>
            <a:off x="300600" y="94848"/>
            <a:ext cx="85656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Histamine pathways</a:t>
            </a:r>
            <a:endParaRPr b="1"/>
          </a:p>
          <a:p>
            <a:pPr marL="0" lvl="0" indent="0" algn="l" rtl="0">
              <a:spcBef>
                <a:spcPts val="0"/>
              </a:spcBef>
              <a:spcAft>
                <a:spcPts val="0"/>
              </a:spcAft>
              <a:buNone/>
            </a:pPr>
            <a:endParaRPr sz="1600" b="1"/>
          </a:p>
        </p:txBody>
      </p:sp>
      <p:grpSp>
        <p:nvGrpSpPr>
          <p:cNvPr id="3865" name="Google Shape;3865;p252"/>
          <p:cNvGrpSpPr/>
          <p:nvPr/>
        </p:nvGrpSpPr>
        <p:grpSpPr>
          <a:xfrm>
            <a:off x="202473" y="2255150"/>
            <a:ext cx="1498316" cy="646498"/>
            <a:chOff x="78100" y="798150"/>
            <a:chExt cx="1965778" cy="848200"/>
          </a:xfrm>
        </p:grpSpPr>
        <p:pic>
          <p:nvPicPr>
            <p:cNvPr id="3866" name="Google Shape;3866;p252"/>
            <p:cNvPicPr preferRelativeResize="0"/>
            <p:nvPr/>
          </p:nvPicPr>
          <p:blipFill rotWithShape="1">
            <a:blip r:embed="rId4">
              <a:alphaModFix/>
            </a:blip>
            <a:srcRect r="10370" b="28057"/>
            <a:stretch/>
          </p:blipFill>
          <p:spPr>
            <a:xfrm flipH="1">
              <a:off x="78100" y="798150"/>
              <a:ext cx="1385300" cy="848200"/>
            </a:xfrm>
            <a:prstGeom prst="rect">
              <a:avLst/>
            </a:prstGeom>
            <a:noFill/>
            <a:ln>
              <a:noFill/>
            </a:ln>
          </p:spPr>
        </p:pic>
        <p:pic>
          <p:nvPicPr>
            <p:cNvPr id="3867" name="Google Shape;3867;p252"/>
            <p:cNvPicPr preferRelativeResize="0"/>
            <p:nvPr/>
          </p:nvPicPr>
          <p:blipFill>
            <a:blip r:embed="rId5">
              <a:alphaModFix/>
            </a:blip>
            <a:stretch>
              <a:fillRect/>
            </a:stretch>
          </p:blipFill>
          <p:spPr>
            <a:xfrm rot="-5938659">
              <a:off x="1530169" y="1143679"/>
              <a:ext cx="142142" cy="256638"/>
            </a:xfrm>
            <a:prstGeom prst="rect">
              <a:avLst/>
            </a:prstGeom>
            <a:noFill/>
            <a:ln>
              <a:noFill/>
            </a:ln>
          </p:spPr>
        </p:pic>
        <p:pic>
          <p:nvPicPr>
            <p:cNvPr id="3868" name="Google Shape;3868;p252"/>
            <p:cNvPicPr preferRelativeResize="0"/>
            <p:nvPr/>
          </p:nvPicPr>
          <p:blipFill>
            <a:blip r:embed="rId5">
              <a:alphaModFix/>
            </a:blip>
            <a:stretch>
              <a:fillRect/>
            </a:stretch>
          </p:blipFill>
          <p:spPr>
            <a:xfrm rot="-5938659">
              <a:off x="1834969" y="1143679"/>
              <a:ext cx="142142" cy="256638"/>
            </a:xfrm>
            <a:prstGeom prst="rect">
              <a:avLst/>
            </a:prstGeom>
            <a:noFill/>
            <a:ln>
              <a:noFill/>
            </a:ln>
          </p:spPr>
        </p:pic>
      </p:grpSp>
      <p:sp>
        <p:nvSpPr>
          <p:cNvPr id="3869" name="Google Shape;3869;p252"/>
          <p:cNvSpPr/>
          <p:nvPr/>
        </p:nvSpPr>
        <p:spPr>
          <a:xfrm rot="-30523">
            <a:off x="4936774" y="3620147"/>
            <a:ext cx="270311" cy="280800"/>
          </a:xfrm>
          <a:prstGeom prst="ellipse">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252"/>
          <p:cNvSpPr txBox="1"/>
          <p:nvPr/>
        </p:nvSpPr>
        <p:spPr>
          <a:xfrm>
            <a:off x="6132650" y="3535650"/>
            <a:ext cx="3376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histamine </a:t>
            </a:r>
            <a:endParaRPr>
              <a:solidFill>
                <a:schemeClr val="dk1"/>
              </a:solidFill>
            </a:endParaRPr>
          </a:p>
          <a:p>
            <a:pPr marL="0" lvl="0" indent="0" algn="l" rtl="0">
              <a:spcBef>
                <a:spcPts val="0"/>
              </a:spcBef>
              <a:spcAft>
                <a:spcPts val="0"/>
              </a:spcAft>
              <a:buNone/>
            </a:pPr>
            <a:r>
              <a:rPr lang="en">
                <a:solidFill>
                  <a:schemeClr val="dk1"/>
                </a:solidFill>
              </a:rPr>
              <a:t>(tuberomammillary nucleus)</a:t>
            </a:r>
            <a:endParaRPr/>
          </a:p>
        </p:txBody>
      </p:sp>
      <p:pic>
        <p:nvPicPr>
          <p:cNvPr id="3871" name="Google Shape;3871;p252"/>
          <p:cNvPicPr preferRelativeResize="0"/>
          <p:nvPr/>
        </p:nvPicPr>
        <p:blipFill>
          <a:blip r:embed="rId6">
            <a:alphaModFix/>
          </a:blip>
          <a:stretch>
            <a:fillRect/>
          </a:stretch>
        </p:blipFill>
        <p:spPr>
          <a:xfrm>
            <a:off x="5961250" y="741350"/>
            <a:ext cx="2968500" cy="2402350"/>
          </a:xfrm>
          <a:prstGeom prst="rect">
            <a:avLst/>
          </a:prstGeom>
          <a:noFill/>
          <a:ln>
            <a:noFill/>
          </a:ln>
        </p:spPr>
      </p:pic>
      <p:pic>
        <p:nvPicPr>
          <p:cNvPr id="3872" name="Google Shape;3872;p252"/>
          <p:cNvPicPr preferRelativeResize="0"/>
          <p:nvPr/>
        </p:nvPicPr>
        <p:blipFill>
          <a:blip r:embed="rId7">
            <a:alphaModFix/>
          </a:blip>
          <a:stretch>
            <a:fillRect/>
          </a:stretch>
        </p:blipFill>
        <p:spPr>
          <a:xfrm>
            <a:off x="5901350" y="3653688"/>
            <a:ext cx="231290" cy="213725"/>
          </a:xfrm>
          <a:prstGeom prst="rect">
            <a:avLst/>
          </a:prstGeom>
          <a:noFill/>
          <a:ln>
            <a:noFill/>
          </a:ln>
        </p:spPr>
      </p:pic>
      <p:pic>
        <p:nvPicPr>
          <p:cNvPr id="3873" name="Google Shape;3873;p252"/>
          <p:cNvPicPr preferRelativeResize="0"/>
          <p:nvPr/>
        </p:nvPicPr>
        <p:blipFill>
          <a:blip r:embed="rId7">
            <a:alphaModFix/>
          </a:blip>
          <a:stretch>
            <a:fillRect/>
          </a:stretch>
        </p:blipFill>
        <p:spPr>
          <a:xfrm>
            <a:off x="4989463" y="3220797"/>
            <a:ext cx="164932" cy="152400"/>
          </a:xfrm>
          <a:prstGeom prst="rect">
            <a:avLst/>
          </a:prstGeom>
          <a:noFill/>
          <a:ln>
            <a:noFill/>
          </a:ln>
        </p:spPr>
      </p:pic>
      <p:pic>
        <p:nvPicPr>
          <p:cNvPr id="3874" name="Google Shape;3874;p252"/>
          <p:cNvPicPr preferRelativeResize="0"/>
          <p:nvPr/>
        </p:nvPicPr>
        <p:blipFill>
          <a:blip r:embed="rId7">
            <a:alphaModFix/>
          </a:blip>
          <a:stretch>
            <a:fillRect/>
          </a:stretch>
        </p:blipFill>
        <p:spPr>
          <a:xfrm>
            <a:off x="4989463" y="2915997"/>
            <a:ext cx="164932" cy="152400"/>
          </a:xfrm>
          <a:prstGeom prst="rect">
            <a:avLst/>
          </a:prstGeom>
          <a:noFill/>
          <a:ln>
            <a:noFill/>
          </a:ln>
        </p:spPr>
      </p:pic>
      <p:pic>
        <p:nvPicPr>
          <p:cNvPr id="3875" name="Google Shape;3875;p252"/>
          <p:cNvPicPr preferRelativeResize="0"/>
          <p:nvPr/>
        </p:nvPicPr>
        <p:blipFill>
          <a:blip r:embed="rId7">
            <a:alphaModFix/>
          </a:blip>
          <a:stretch>
            <a:fillRect/>
          </a:stretch>
        </p:blipFill>
        <p:spPr>
          <a:xfrm>
            <a:off x="4989463" y="2611197"/>
            <a:ext cx="164932" cy="152400"/>
          </a:xfrm>
          <a:prstGeom prst="rect">
            <a:avLst/>
          </a:prstGeom>
          <a:noFill/>
          <a:ln>
            <a:noFill/>
          </a:ln>
        </p:spPr>
      </p:pic>
      <p:pic>
        <p:nvPicPr>
          <p:cNvPr id="3876" name="Google Shape;3876;p252"/>
          <p:cNvPicPr preferRelativeResize="0"/>
          <p:nvPr/>
        </p:nvPicPr>
        <p:blipFill>
          <a:blip r:embed="rId7">
            <a:alphaModFix/>
          </a:blip>
          <a:stretch>
            <a:fillRect/>
          </a:stretch>
        </p:blipFill>
        <p:spPr>
          <a:xfrm>
            <a:off x="4989463" y="2306397"/>
            <a:ext cx="164932" cy="152400"/>
          </a:xfrm>
          <a:prstGeom prst="rect">
            <a:avLst/>
          </a:prstGeom>
          <a:noFill/>
          <a:ln>
            <a:noFill/>
          </a:ln>
        </p:spPr>
      </p:pic>
      <p:pic>
        <p:nvPicPr>
          <p:cNvPr id="3877" name="Google Shape;3877;p252"/>
          <p:cNvPicPr preferRelativeResize="0"/>
          <p:nvPr/>
        </p:nvPicPr>
        <p:blipFill>
          <a:blip r:embed="rId7">
            <a:alphaModFix/>
          </a:blip>
          <a:stretch>
            <a:fillRect/>
          </a:stretch>
        </p:blipFill>
        <p:spPr>
          <a:xfrm>
            <a:off x="4989463" y="1925397"/>
            <a:ext cx="164932" cy="152400"/>
          </a:xfrm>
          <a:prstGeom prst="rect">
            <a:avLst/>
          </a:prstGeom>
          <a:noFill/>
          <a:ln>
            <a:noFill/>
          </a:ln>
        </p:spPr>
      </p:pic>
      <p:pic>
        <p:nvPicPr>
          <p:cNvPr id="3878" name="Google Shape;3878;p252"/>
          <p:cNvPicPr preferRelativeResize="0"/>
          <p:nvPr/>
        </p:nvPicPr>
        <p:blipFill>
          <a:blip r:embed="rId7">
            <a:alphaModFix/>
          </a:blip>
          <a:stretch>
            <a:fillRect/>
          </a:stretch>
        </p:blipFill>
        <p:spPr>
          <a:xfrm>
            <a:off x="4837063" y="1655346"/>
            <a:ext cx="164932" cy="152400"/>
          </a:xfrm>
          <a:prstGeom prst="rect">
            <a:avLst/>
          </a:prstGeom>
          <a:noFill/>
          <a:ln>
            <a:noFill/>
          </a:ln>
        </p:spPr>
      </p:pic>
      <p:pic>
        <p:nvPicPr>
          <p:cNvPr id="3879" name="Google Shape;3879;p252"/>
          <p:cNvPicPr preferRelativeResize="0"/>
          <p:nvPr/>
        </p:nvPicPr>
        <p:blipFill>
          <a:blip r:embed="rId7">
            <a:alphaModFix/>
          </a:blip>
          <a:stretch>
            <a:fillRect/>
          </a:stretch>
        </p:blipFill>
        <p:spPr>
          <a:xfrm>
            <a:off x="4456063" y="1655346"/>
            <a:ext cx="164932" cy="152400"/>
          </a:xfrm>
          <a:prstGeom prst="rect">
            <a:avLst/>
          </a:prstGeom>
          <a:noFill/>
          <a:ln>
            <a:noFill/>
          </a:ln>
        </p:spPr>
      </p:pic>
      <p:pic>
        <p:nvPicPr>
          <p:cNvPr id="3880" name="Google Shape;3880;p252"/>
          <p:cNvPicPr preferRelativeResize="0"/>
          <p:nvPr/>
        </p:nvPicPr>
        <p:blipFill>
          <a:blip r:embed="rId7">
            <a:alphaModFix/>
          </a:blip>
          <a:stretch>
            <a:fillRect/>
          </a:stretch>
        </p:blipFill>
        <p:spPr>
          <a:xfrm>
            <a:off x="4075063" y="1655346"/>
            <a:ext cx="164932" cy="152400"/>
          </a:xfrm>
          <a:prstGeom prst="rect">
            <a:avLst/>
          </a:prstGeom>
          <a:noFill/>
          <a:ln>
            <a:noFill/>
          </a:ln>
        </p:spPr>
      </p:pic>
      <p:grpSp>
        <p:nvGrpSpPr>
          <p:cNvPr id="3881" name="Google Shape;3881;p252"/>
          <p:cNvGrpSpPr/>
          <p:nvPr/>
        </p:nvGrpSpPr>
        <p:grpSpPr>
          <a:xfrm>
            <a:off x="202473" y="2255150"/>
            <a:ext cx="1498316" cy="646498"/>
            <a:chOff x="78100" y="798150"/>
            <a:chExt cx="1965778" cy="848200"/>
          </a:xfrm>
        </p:grpSpPr>
        <p:pic>
          <p:nvPicPr>
            <p:cNvPr id="3882" name="Google Shape;3882;p252"/>
            <p:cNvPicPr preferRelativeResize="0"/>
            <p:nvPr/>
          </p:nvPicPr>
          <p:blipFill rotWithShape="1">
            <a:blip r:embed="rId4">
              <a:alphaModFix/>
            </a:blip>
            <a:srcRect r="10370" b="28057"/>
            <a:stretch/>
          </p:blipFill>
          <p:spPr>
            <a:xfrm flipH="1">
              <a:off x="78100" y="798150"/>
              <a:ext cx="1385300" cy="848200"/>
            </a:xfrm>
            <a:prstGeom prst="rect">
              <a:avLst/>
            </a:prstGeom>
            <a:noFill/>
            <a:ln>
              <a:noFill/>
            </a:ln>
          </p:spPr>
        </p:pic>
        <p:pic>
          <p:nvPicPr>
            <p:cNvPr id="3883" name="Google Shape;3883;p252"/>
            <p:cNvPicPr preferRelativeResize="0"/>
            <p:nvPr/>
          </p:nvPicPr>
          <p:blipFill>
            <a:blip r:embed="rId5">
              <a:alphaModFix/>
            </a:blip>
            <a:stretch>
              <a:fillRect/>
            </a:stretch>
          </p:blipFill>
          <p:spPr>
            <a:xfrm rot="-5938659">
              <a:off x="1530169" y="1143679"/>
              <a:ext cx="142142" cy="256638"/>
            </a:xfrm>
            <a:prstGeom prst="rect">
              <a:avLst/>
            </a:prstGeom>
            <a:noFill/>
            <a:ln>
              <a:noFill/>
            </a:ln>
          </p:spPr>
        </p:pic>
        <p:pic>
          <p:nvPicPr>
            <p:cNvPr id="3884" name="Google Shape;3884;p252"/>
            <p:cNvPicPr preferRelativeResize="0"/>
            <p:nvPr/>
          </p:nvPicPr>
          <p:blipFill>
            <a:blip r:embed="rId5">
              <a:alphaModFix/>
            </a:blip>
            <a:stretch>
              <a:fillRect/>
            </a:stretch>
          </p:blipFill>
          <p:spPr>
            <a:xfrm rot="-5938659">
              <a:off x="1834969" y="1143679"/>
              <a:ext cx="142142" cy="256638"/>
            </a:xfrm>
            <a:prstGeom prst="rect">
              <a:avLst/>
            </a:prstGeom>
            <a:noFill/>
            <a:ln>
              <a:noFill/>
            </a:ln>
          </p:spPr>
        </p:pic>
      </p:gr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Shape 3888"/>
        <p:cNvGrpSpPr/>
        <p:nvPr/>
      </p:nvGrpSpPr>
      <p:grpSpPr>
        <a:xfrm>
          <a:off x="0" y="0"/>
          <a:ext cx="0" cy="0"/>
          <a:chOff x="0" y="0"/>
          <a:chExt cx="0" cy="0"/>
        </a:xfrm>
      </p:grpSpPr>
      <p:pic>
        <p:nvPicPr>
          <p:cNvPr id="3889" name="Google Shape;3889;p253"/>
          <p:cNvPicPr preferRelativeResize="0"/>
          <p:nvPr/>
        </p:nvPicPr>
        <p:blipFill>
          <a:blip r:embed="rId3">
            <a:alphaModFix/>
          </a:blip>
          <a:stretch>
            <a:fillRect/>
          </a:stretch>
        </p:blipFill>
        <p:spPr>
          <a:xfrm>
            <a:off x="1308575" y="521375"/>
            <a:ext cx="4694950" cy="4622125"/>
          </a:xfrm>
          <a:prstGeom prst="rect">
            <a:avLst/>
          </a:prstGeom>
          <a:noFill/>
          <a:ln>
            <a:noFill/>
          </a:ln>
        </p:spPr>
      </p:pic>
      <p:sp>
        <p:nvSpPr>
          <p:cNvPr id="3890" name="Google Shape;3890;p253"/>
          <p:cNvSpPr txBox="1"/>
          <p:nvPr/>
        </p:nvSpPr>
        <p:spPr>
          <a:xfrm>
            <a:off x="300600" y="94848"/>
            <a:ext cx="856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Dopamine pathways</a:t>
            </a:r>
            <a:endParaRPr sz="1600" b="1"/>
          </a:p>
        </p:txBody>
      </p:sp>
      <p:grpSp>
        <p:nvGrpSpPr>
          <p:cNvPr id="3891" name="Google Shape;3891;p253"/>
          <p:cNvGrpSpPr/>
          <p:nvPr/>
        </p:nvGrpSpPr>
        <p:grpSpPr>
          <a:xfrm>
            <a:off x="202473" y="2255150"/>
            <a:ext cx="1498316" cy="646498"/>
            <a:chOff x="78100" y="798150"/>
            <a:chExt cx="1965778" cy="848200"/>
          </a:xfrm>
        </p:grpSpPr>
        <p:pic>
          <p:nvPicPr>
            <p:cNvPr id="3892" name="Google Shape;3892;p253"/>
            <p:cNvPicPr preferRelativeResize="0"/>
            <p:nvPr/>
          </p:nvPicPr>
          <p:blipFill rotWithShape="1">
            <a:blip r:embed="rId4">
              <a:alphaModFix/>
            </a:blip>
            <a:srcRect r="10370" b="28057"/>
            <a:stretch/>
          </p:blipFill>
          <p:spPr>
            <a:xfrm flipH="1">
              <a:off x="78100" y="798150"/>
              <a:ext cx="1385300" cy="848200"/>
            </a:xfrm>
            <a:prstGeom prst="rect">
              <a:avLst/>
            </a:prstGeom>
            <a:noFill/>
            <a:ln>
              <a:noFill/>
            </a:ln>
          </p:spPr>
        </p:pic>
        <p:pic>
          <p:nvPicPr>
            <p:cNvPr id="3893" name="Google Shape;3893;p253"/>
            <p:cNvPicPr preferRelativeResize="0"/>
            <p:nvPr/>
          </p:nvPicPr>
          <p:blipFill>
            <a:blip r:embed="rId5">
              <a:alphaModFix/>
            </a:blip>
            <a:stretch>
              <a:fillRect/>
            </a:stretch>
          </p:blipFill>
          <p:spPr>
            <a:xfrm rot="-5938659">
              <a:off x="1530169" y="1143679"/>
              <a:ext cx="142142" cy="256638"/>
            </a:xfrm>
            <a:prstGeom prst="rect">
              <a:avLst/>
            </a:prstGeom>
            <a:noFill/>
            <a:ln>
              <a:noFill/>
            </a:ln>
          </p:spPr>
        </p:pic>
        <p:pic>
          <p:nvPicPr>
            <p:cNvPr id="3894" name="Google Shape;3894;p253"/>
            <p:cNvPicPr preferRelativeResize="0"/>
            <p:nvPr/>
          </p:nvPicPr>
          <p:blipFill>
            <a:blip r:embed="rId5">
              <a:alphaModFix/>
            </a:blip>
            <a:stretch>
              <a:fillRect/>
            </a:stretch>
          </p:blipFill>
          <p:spPr>
            <a:xfrm rot="-5938659">
              <a:off x="1834969" y="1143679"/>
              <a:ext cx="142142" cy="256638"/>
            </a:xfrm>
            <a:prstGeom prst="rect">
              <a:avLst/>
            </a:prstGeom>
            <a:noFill/>
            <a:ln>
              <a:noFill/>
            </a:ln>
          </p:spPr>
        </p:pic>
      </p:grpSp>
      <p:sp>
        <p:nvSpPr>
          <p:cNvPr id="3895" name="Google Shape;3895;p253"/>
          <p:cNvSpPr/>
          <p:nvPr/>
        </p:nvSpPr>
        <p:spPr>
          <a:xfrm rot="-31442">
            <a:off x="5260069" y="4208579"/>
            <a:ext cx="295212" cy="280800"/>
          </a:xfrm>
          <a:prstGeom prst="ellipse">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253"/>
          <p:cNvSpPr txBox="1"/>
          <p:nvPr/>
        </p:nvSpPr>
        <p:spPr>
          <a:xfrm>
            <a:off x="6066300" y="4207225"/>
            <a:ext cx="3020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dopamine (ventral tegmental area)</a:t>
            </a:r>
            <a:endParaRPr/>
          </a:p>
        </p:txBody>
      </p:sp>
      <p:pic>
        <p:nvPicPr>
          <p:cNvPr id="3897" name="Google Shape;3897;p253"/>
          <p:cNvPicPr preferRelativeResize="0"/>
          <p:nvPr/>
        </p:nvPicPr>
        <p:blipFill>
          <a:blip r:embed="rId6">
            <a:alphaModFix/>
          </a:blip>
          <a:stretch>
            <a:fillRect/>
          </a:stretch>
        </p:blipFill>
        <p:spPr>
          <a:xfrm>
            <a:off x="6003525" y="843836"/>
            <a:ext cx="2835674" cy="2468403"/>
          </a:xfrm>
          <a:prstGeom prst="rect">
            <a:avLst/>
          </a:prstGeom>
          <a:noFill/>
          <a:ln>
            <a:noFill/>
          </a:ln>
        </p:spPr>
      </p:pic>
      <p:pic>
        <p:nvPicPr>
          <p:cNvPr id="3898" name="Google Shape;3898;p253"/>
          <p:cNvPicPr preferRelativeResize="0"/>
          <p:nvPr/>
        </p:nvPicPr>
        <p:blipFill>
          <a:blip r:embed="rId7">
            <a:alphaModFix/>
          </a:blip>
          <a:stretch>
            <a:fillRect/>
          </a:stretch>
        </p:blipFill>
        <p:spPr>
          <a:xfrm>
            <a:off x="5963775" y="4253687"/>
            <a:ext cx="185425" cy="307276"/>
          </a:xfrm>
          <a:prstGeom prst="rect">
            <a:avLst/>
          </a:prstGeom>
          <a:noFill/>
          <a:ln>
            <a:noFill/>
          </a:ln>
        </p:spPr>
      </p:pic>
      <p:pic>
        <p:nvPicPr>
          <p:cNvPr id="3899" name="Google Shape;3899;p253"/>
          <p:cNvPicPr preferRelativeResize="0"/>
          <p:nvPr/>
        </p:nvPicPr>
        <p:blipFill rotWithShape="1">
          <a:blip r:embed="rId8">
            <a:alphaModFix/>
          </a:blip>
          <a:srcRect l="82998" b="20146"/>
          <a:stretch/>
        </p:blipFill>
        <p:spPr>
          <a:xfrm>
            <a:off x="5279400" y="3964375"/>
            <a:ext cx="256551" cy="169575"/>
          </a:xfrm>
          <a:prstGeom prst="rect">
            <a:avLst/>
          </a:prstGeom>
          <a:noFill/>
          <a:ln>
            <a:noFill/>
          </a:ln>
        </p:spPr>
      </p:pic>
      <p:pic>
        <p:nvPicPr>
          <p:cNvPr id="3900" name="Google Shape;3900;p253"/>
          <p:cNvPicPr preferRelativeResize="0"/>
          <p:nvPr/>
        </p:nvPicPr>
        <p:blipFill rotWithShape="1">
          <a:blip r:embed="rId8">
            <a:alphaModFix/>
          </a:blip>
          <a:srcRect l="82998" b="20146"/>
          <a:stretch/>
        </p:blipFill>
        <p:spPr>
          <a:xfrm>
            <a:off x="5279400" y="3642995"/>
            <a:ext cx="256551" cy="169575"/>
          </a:xfrm>
          <a:prstGeom prst="rect">
            <a:avLst/>
          </a:prstGeom>
          <a:noFill/>
          <a:ln>
            <a:noFill/>
          </a:ln>
        </p:spPr>
      </p:pic>
      <p:pic>
        <p:nvPicPr>
          <p:cNvPr id="3901" name="Google Shape;3901;p253"/>
          <p:cNvPicPr preferRelativeResize="0"/>
          <p:nvPr/>
        </p:nvPicPr>
        <p:blipFill rotWithShape="1">
          <a:blip r:embed="rId8">
            <a:alphaModFix/>
          </a:blip>
          <a:srcRect l="82998" b="20146"/>
          <a:stretch/>
        </p:blipFill>
        <p:spPr>
          <a:xfrm>
            <a:off x="5279400" y="3311735"/>
            <a:ext cx="256551" cy="169575"/>
          </a:xfrm>
          <a:prstGeom prst="rect">
            <a:avLst/>
          </a:prstGeom>
          <a:noFill/>
          <a:ln>
            <a:noFill/>
          </a:ln>
        </p:spPr>
      </p:pic>
      <p:pic>
        <p:nvPicPr>
          <p:cNvPr id="3902" name="Google Shape;3902;p253"/>
          <p:cNvPicPr preferRelativeResize="0"/>
          <p:nvPr/>
        </p:nvPicPr>
        <p:blipFill rotWithShape="1">
          <a:blip r:embed="rId8">
            <a:alphaModFix/>
          </a:blip>
          <a:srcRect l="82998" b="20146"/>
          <a:stretch/>
        </p:blipFill>
        <p:spPr>
          <a:xfrm>
            <a:off x="5279400" y="3041685"/>
            <a:ext cx="256551" cy="169575"/>
          </a:xfrm>
          <a:prstGeom prst="rect">
            <a:avLst/>
          </a:prstGeom>
          <a:noFill/>
          <a:ln>
            <a:noFill/>
          </a:ln>
        </p:spPr>
      </p:pic>
      <p:pic>
        <p:nvPicPr>
          <p:cNvPr id="3903" name="Google Shape;3903;p253"/>
          <p:cNvPicPr preferRelativeResize="0"/>
          <p:nvPr/>
        </p:nvPicPr>
        <p:blipFill rotWithShape="1">
          <a:blip r:embed="rId8">
            <a:alphaModFix/>
          </a:blip>
          <a:srcRect l="82998" b="20146"/>
          <a:stretch/>
        </p:blipFill>
        <p:spPr>
          <a:xfrm>
            <a:off x="5279400" y="2720305"/>
            <a:ext cx="256551" cy="169575"/>
          </a:xfrm>
          <a:prstGeom prst="rect">
            <a:avLst/>
          </a:prstGeom>
          <a:noFill/>
          <a:ln>
            <a:noFill/>
          </a:ln>
        </p:spPr>
      </p:pic>
      <p:pic>
        <p:nvPicPr>
          <p:cNvPr id="3904" name="Google Shape;3904;p253"/>
          <p:cNvPicPr preferRelativeResize="0"/>
          <p:nvPr/>
        </p:nvPicPr>
        <p:blipFill rotWithShape="1">
          <a:blip r:embed="rId8">
            <a:alphaModFix/>
          </a:blip>
          <a:srcRect l="82998" b="20146"/>
          <a:stretch/>
        </p:blipFill>
        <p:spPr>
          <a:xfrm>
            <a:off x="5279400" y="2389045"/>
            <a:ext cx="256551" cy="169575"/>
          </a:xfrm>
          <a:prstGeom prst="rect">
            <a:avLst/>
          </a:prstGeom>
          <a:noFill/>
          <a:ln>
            <a:noFill/>
          </a:ln>
        </p:spPr>
      </p:pic>
      <p:pic>
        <p:nvPicPr>
          <p:cNvPr id="3905" name="Google Shape;3905;p253"/>
          <p:cNvPicPr preferRelativeResize="0"/>
          <p:nvPr/>
        </p:nvPicPr>
        <p:blipFill rotWithShape="1">
          <a:blip r:embed="rId8">
            <a:alphaModFix/>
          </a:blip>
          <a:srcRect l="82998" b="20146"/>
          <a:stretch/>
        </p:blipFill>
        <p:spPr>
          <a:xfrm>
            <a:off x="5279400" y="2051085"/>
            <a:ext cx="256551" cy="169575"/>
          </a:xfrm>
          <a:prstGeom prst="rect">
            <a:avLst/>
          </a:prstGeom>
          <a:noFill/>
          <a:ln>
            <a:noFill/>
          </a:ln>
        </p:spPr>
      </p:pic>
      <p:pic>
        <p:nvPicPr>
          <p:cNvPr id="3906" name="Google Shape;3906;p253"/>
          <p:cNvPicPr preferRelativeResize="0"/>
          <p:nvPr/>
        </p:nvPicPr>
        <p:blipFill rotWithShape="1">
          <a:blip r:embed="rId8">
            <a:alphaModFix/>
          </a:blip>
          <a:srcRect l="82998" b="20146"/>
          <a:stretch/>
        </p:blipFill>
        <p:spPr>
          <a:xfrm>
            <a:off x="5279400" y="1729705"/>
            <a:ext cx="256551" cy="169575"/>
          </a:xfrm>
          <a:prstGeom prst="rect">
            <a:avLst/>
          </a:prstGeom>
          <a:noFill/>
          <a:ln>
            <a:noFill/>
          </a:ln>
        </p:spPr>
      </p:pic>
      <p:pic>
        <p:nvPicPr>
          <p:cNvPr id="3907" name="Google Shape;3907;p253"/>
          <p:cNvPicPr preferRelativeResize="0"/>
          <p:nvPr/>
        </p:nvPicPr>
        <p:blipFill rotWithShape="1">
          <a:blip r:embed="rId8">
            <a:alphaModFix/>
          </a:blip>
          <a:srcRect l="82998" b="20146"/>
          <a:stretch/>
        </p:blipFill>
        <p:spPr>
          <a:xfrm>
            <a:off x="5127000" y="1398445"/>
            <a:ext cx="256551" cy="169575"/>
          </a:xfrm>
          <a:prstGeom prst="rect">
            <a:avLst/>
          </a:prstGeom>
          <a:noFill/>
          <a:ln>
            <a:noFill/>
          </a:ln>
        </p:spPr>
      </p:pic>
      <p:pic>
        <p:nvPicPr>
          <p:cNvPr id="3908" name="Google Shape;3908;p253"/>
          <p:cNvPicPr preferRelativeResize="0"/>
          <p:nvPr/>
        </p:nvPicPr>
        <p:blipFill rotWithShape="1">
          <a:blip r:embed="rId8">
            <a:alphaModFix/>
          </a:blip>
          <a:srcRect l="82998" b="20146"/>
          <a:stretch/>
        </p:blipFill>
        <p:spPr>
          <a:xfrm>
            <a:off x="4822200" y="1398445"/>
            <a:ext cx="256551" cy="169575"/>
          </a:xfrm>
          <a:prstGeom prst="rect">
            <a:avLst/>
          </a:prstGeom>
          <a:noFill/>
          <a:ln>
            <a:noFill/>
          </a:ln>
        </p:spPr>
      </p:pic>
      <p:pic>
        <p:nvPicPr>
          <p:cNvPr id="3909" name="Google Shape;3909;p253"/>
          <p:cNvPicPr preferRelativeResize="0"/>
          <p:nvPr/>
        </p:nvPicPr>
        <p:blipFill rotWithShape="1">
          <a:blip r:embed="rId8">
            <a:alphaModFix/>
          </a:blip>
          <a:srcRect l="82998" b="20146"/>
          <a:stretch/>
        </p:blipFill>
        <p:spPr>
          <a:xfrm>
            <a:off x="4517400" y="1398445"/>
            <a:ext cx="256551" cy="169575"/>
          </a:xfrm>
          <a:prstGeom prst="rect">
            <a:avLst/>
          </a:prstGeom>
          <a:noFill/>
          <a:ln>
            <a:noFill/>
          </a:ln>
        </p:spPr>
      </p:pic>
      <p:pic>
        <p:nvPicPr>
          <p:cNvPr id="3910" name="Google Shape;3910;p253"/>
          <p:cNvPicPr preferRelativeResize="0"/>
          <p:nvPr/>
        </p:nvPicPr>
        <p:blipFill rotWithShape="1">
          <a:blip r:embed="rId8">
            <a:alphaModFix/>
          </a:blip>
          <a:srcRect l="82998" b="20146"/>
          <a:stretch/>
        </p:blipFill>
        <p:spPr>
          <a:xfrm>
            <a:off x="4212600" y="1398445"/>
            <a:ext cx="256551" cy="169575"/>
          </a:xfrm>
          <a:prstGeom prst="rect">
            <a:avLst/>
          </a:prstGeom>
          <a:noFill/>
          <a:ln>
            <a:noFill/>
          </a:ln>
        </p:spPr>
      </p:pic>
      <p:pic>
        <p:nvPicPr>
          <p:cNvPr id="3911" name="Google Shape;3911;p253"/>
          <p:cNvPicPr preferRelativeResize="0"/>
          <p:nvPr/>
        </p:nvPicPr>
        <p:blipFill rotWithShape="1">
          <a:blip r:embed="rId8">
            <a:alphaModFix/>
          </a:blip>
          <a:srcRect l="82998" b="20146"/>
          <a:stretch/>
        </p:blipFill>
        <p:spPr>
          <a:xfrm>
            <a:off x="3907800" y="1398445"/>
            <a:ext cx="256551" cy="169575"/>
          </a:xfrm>
          <a:prstGeom prst="rect">
            <a:avLst/>
          </a:prstGeom>
          <a:noFill/>
          <a:ln>
            <a:noFill/>
          </a:ln>
        </p:spPr>
      </p:pic>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Shape 3915"/>
        <p:cNvGrpSpPr/>
        <p:nvPr/>
      </p:nvGrpSpPr>
      <p:grpSpPr>
        <a:xfrm>
          <a:off x="0" y="0"/>
          <a:ext cx="0" cy="0"/>
          <a:chOff x="0" y="0"/>
          <a:chExt cx="0" cy="0"/>
        </a:xfrm>
      </p:grpSpPr>
      <p:pic>
        <p:nvPicPr>
          <p:cNvPr id="3916" name="Google Shape;3916;p254"/>
          <p:cNvPicPr preferRelativeResize="0"/>
          <p:nvPr/>
        </p:nvPicPr>
        <p:blipFill>
          <a:blip r:embed="rId3">
            <a:alphaModFix/>
          </a:blip>
          <a:stretch>
            <a:fillRect/>
          </a:stretch>
        </p:blipFill>
        <p:spPr>
          <a:xfrm>
            <a:off x="1308575" y="521375"/>
            <a:ext cx="4694950" cy="4622125"/>
          </a:xfrm>
          <a:prstGeom prst="rect">
            <a:avLst/>
          </a:prstGeom>
          <a:noFill/>
          <a:ln>
            <a:noFill/>
          </a:ln>
        </p:spPr>
      </p:pic>
      <p:sp>
        <p:nvSpPr>
          <p:cNvPr id="3917" name="Google Shape;3917;p254"/>
          <p:cNvSpPr txBox="1"/>
          <p:nvPr/>
        </p:nvSpPr>
        <p:spPr>
          <a:xfrm>
            <a:off x="300600" y="94848"/>
            <a:ext cx="85656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Norepinephrine pathways</a:t>
            </a:r>
            <a:endParaRPr b="1"/>
          </a:p>
          <a:p>
            <a:pPr marL="0" lvl="0" indent="0" algn="l" rtl="0">
              <a:spcBef>
                <a:spcPts val="0"/>
              </a:spcBef>
              <a:spcAft>
                <a:spcPts val="0"/>
              </a:spcAft>
              <a:buNone/>
            </a:pPr>
            <a:endParaRPr sz="1600" b="1"/>
          </a:p>
        </p:txBody>
      </p:sp>
      <p:grpSp>
        <p:nvGrpSpPr>
          <p:cNvPr id="3918" name="Google Shape;3918;p254"/>
          <p:cNvGrpSpPr/>
          <p:nvPr/>
        </p:nvGrpSpPr>
        <p:grpSpPr>
          <a:xfrm>
            <a:off x="202473" y="2255150"/>
            <a:ext cx="1498316" cy="646498"/>
            <a:chOff x="78100" y="798150"/>
            <a:chExt cx="1965778" cy="848200"/>
          </a:xfrm>
        </p:grpSpPr>
        <p:pic>
          <p:nvPicPr>
            <p:cNvPr id="3919" name="Google Shape;3919;p254"/>
            <p:cNvPicPr preferRelativeResize="0"/>
            <p:nvPr/>
          </p:nvPicPr>
          <p:blipFill rotWithShape="1">
            <a:blip r:embed="rId4">
              <a:alphaModFix/>
            </a:blip>
            <a:srcRect r="10370" b="28057"/>
            <a:stretch/>
          </p:blipFill>
          <p:spPr>
            <a:xfrm flipH="1">
              <a:off x="78100" y="798150"/>
              <a:ext cx="1385300" cy="848200"/>
            </a:xfrm>
            <a:prstGeom prst="rect">
              <a:avLst/>
            </a:prstGeom>
            <a:noFill/>
            <a:ln>
              <a:noFill/>
            </a:ln>
          </p:spPr>
        </p:pic>
        <p:pic>
          <p:nvPicPr>
            <p:cNvPr id="3920" name="Google Shape;3920;p254"/>
            <p:cNvPicPr preferRelativeResize="0"/>
            <p:nvPr/>
          </p:nvPicPr>
          <p:blipFill>
            <a:blip r:embed="rId5">
              <a:alphaModFix/>
            </a:blip>
            <a:stretch>
              <a:fillRect/>
            </a:stretch>
          </p:blipFill>
          <p:spPr>
            <a:xfrm rot="-5938659">
              <a:off x="1530169" y="1143679"/>
              <a:ext cx="142142" cy="256638"/>
            </a:xfrm>
            <a:prstGeom prst="rect">
              <a:avLst/>
            </a:prstGeom>
            <a:noFill/>
            <a:ln>
              <a:noFill/>
            </a:ln>
          </p:spPr>
        </p:pic>
        <p:pic>
          <p:nvPicPr>
            <p:cNvPr id="3921" name="Google Shape;3921;p254"/>
            <p:cNvPicPr preferRelativeResize="0"/>
            <p:nvPr/>
          </p:nvPicPr>
          <p:blipFill>
            <a:blip r:embed="rId5">
              <a:alphaModFix/>
            </a:blip>
            <a:stretch>
              <a:fillRect/>
            </a:stretch>
          </p:blipFill>
          <p:spPr>
            <a:xfrm rot="-5938659">
              <a:off x="1834969" y="1143679"/>
              <a:ext cx="142142" cy="256638"/>
            </a:xfrm>
            <a:prstGeom prst="rect">
              <a:avLst/>
            </a:prstGeom>
            <a:noFill/>
            <a:ln>
              <a:noFill/>
            </a:ln>
          </p:spPr>
        </p:pic>
      </p:grpSp>
      <p:sp>
        <p:nvSpPr>
          <p:cNvPr id="3922" name="Google Shape;3922;p254"/>
          <p:cNvSpPr/>
          <p:nvPr/>
        </p:nvSpPr>
        <p:spPr>
          <a:xfrm rot="-31442">
            <a:off x="5566814" y="4764019"/>
            <a:ext cx="295212" cy="280800"/>
          </a:xfrm>
          <a:prstGeom prst="ellipse">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254"/>
          <p:cNvSpPr txBox="1"/>
          <p:nvPr/>
        </p:nvSpPr>
        <p:spPr>
          <a:xfrm>
            <a:off x="6169325" y="4497075"/>
            <a:ext cx="293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norepinephrine (locus coeruleus)</a:t>
            </a:r>
            <a:endParaRPr/>
          </a:p>
        </p:txBody>
      </p:sp>
      <p:pic>
        <p:nvPicPr>
          <p:cNvPr id="3924" name="Google Shape;3924;p254"/>
          <p:cNvPicPr preferRelativeResize="0"/>
          <p:nvPr/>
        </p:nvPicPr>
        <p:blipFill>
          <a:blip r:embed="rId6">
            <a:alphaModFix/>
          </a:blip>
          <a:stretch>
            <a:fillRect/>
          </a:stretch>
        </p:blipFill>
        <p:spPr>
          <a:xfrm>
            <a:off x="6003525" y="4588404"/>
            <a:ext cx="240350" cy="217550"/>
          </a:xfrm>
          <a:prstGeom prst="rect">
            <a:avLst/>
          </a:prstGeom>
          <a:noFill/>
          <a:ln>
            <a:noFill/>
          </a:ln>
        </p:spPr>
      </p:pic>
      <p:pic>
        <p:nvPicPr>
          <p:cNvPr id="3925" name="Google Shape;3925;p254"/>
          <p:cNvPicPr preferRelativeResize="0"/>
          <p:nvPr/>
        </p:nvPicPr>
        <p:blipFill>
          <a:blip r:embed="rId7">
            <a:alphaModFix/>
          </a:blip>
          <a:stretch>
            <a:fillRect/>
          </a:stretch>
        </p:blipFill>
        <p:spPr>
          <a:xfrm>
            <a:off x="6135588" y="774898"/>
            <a:ext cx="2835674" cy="2126756"/>
          </a:xfrm>
          <a:prstGeom prst="rect">
            <a:avLst/>
          </a:prstGeom>
          <a:noFill/>
          <a:ln>
            <a:noFill/>
          </a:ln>
        </p:spPr>
      </p:pic>
      <p:pic>
        <p:nvPicPr>
          <p:cNvPr id="3926" name="Google Shape;3926;p254"/>
          <p:cNvPicPr preferRelativeResize="0"/>
          <p:nvPr/>
        </p:nvPicPr>
        <p:blipFill rotWithShape="1">
          <a:blip r:embed="rId8">
            <a:alphaModFix/>
          </a:blip>
          <a:srcRect r="83431"/>
          <a:stretch/>
        </p:blipFill>
        <p:spPr>
          <a:xfrm rot="2141216">
            <a:off x="5628750" y="4229637"/>
            <a:ext cx="202160" cy="171712"/>
          </a:xfrm>
          <a:prstGeom prst="rect">
            <a:avLst/>
          </a:prstGeom>
          <a:noFill/>
          <a:ln>
            <a:noFill/>
          </a:ln>
        </p:spPr>
      </p:pic>
      <p:pic>
        <p:nvPicPr>
          <p:cNvPr id="3927" name="Google Shape;3927;p254"/>
          <p:cNvPicPr preferRelativeResize="0"/>
          <p:nvPr/>
        </p:nvPicPr>
        <p:blipFill rotWithShape="1">
          <a:blip r:embed="rId8">
            <a:alphaModFix/>
          </a:blip>
          <a:srcRect r="83431"/>
          <a:stretch/>
        </p:blipFill>
        <p:spPr>
          <a:xfrm rot="2141216">
            <a:off x="5628750" y="4534437"/>
            <a:ext cx="202160" cy="171712"/>
          </a:xfrm>
          <a:prstGeom prst="rect">
            <a:avLst/>
          </a:prstGeom>
          <a:noFill/>
          <a:ln>
            <a:noFill/>
          </a:ln>
        </p:spPr>
      </p:pic>
      <p:pic>
        <p:nvPicPr>
          <p:cNvPr id="3928" name="Google Shape;3928;p254"/>
          <p:cNvPicPr preferRelativeResize="0"/>
          <p:nvPr/>
        </p:nvPicPr>
        <p:blipFill rotWithShape="1">
          <a:blip r:embed="rId8">
            <a:alphaModFix/>
          </a:blip>
          <a:srcRect r="83431"/>
          <a:stretch/>
        </p:blipFill>
        <p:spPr>
          <a:xfrm rot="2141216">
            <a:off x="5628750" y="3924837"/>
            <a:ext cx="202160" cy="171712"/>
          </a:xfrm>
          <a:prstGeom prst="rect">
            <a:avLst/>
          </a:prstGeom>
          <a:noFill/>
          <a:ln>
            <a:noFill/>
          </a:ln>
        </p:spPr>
      </p:pic>
      <p:pic>
        <p:nvPicPr>
          <p:cNvPr id="3929" name="Google Shape;3929;p254"/>
          <p:cNvPicPr preferRelativeResize="0"/>
          <p:nvPr/>
        </p:nvPicPr>
        <p:blipFill rotWithShape="1">
          <a:blip r:embed="rId8">
            <a:alphaModFix/>
          </a:blip>
          <a:srcRect r="83431"/>
          <a:stretch/>
        </p:blipFill>
        <p:spPr>
          <a:xfrm rot="2141216">
            <a:off x="5628750" y="3315237"/>
            <a:ext cx="202160" cy="171712"/>
          </a:xfrm>
          <a:prstGeom prst="rect">
            <a:avLst/>
          </a:prstGeom>
          <a:noFill/>
          <a:ln>
            <a:noFill/>
          </a:ln>
        </p:spPr>
      </p:pic>
      <p:pic>
        <p:nvPicPr>
          <p:cNvPr id="3930" name="Google Shape;3930;p254"/>
          <p:cNvPicPr preferRelativeResize="0"/>
          <p:nvPr/>
        </p:nvPicPr>
        <p:blipFill rotWithShape="1">
          <a:blip r:embed="rId8">
            <a:alphaModFix/>
          </a:blip>
          <a:srcRect r="83431"/>
          <a:stretch/>
        </p:blipFill>
        <p:spPr>
          <a:xfrm rot="2141216">
            <a:off x="5628750" y="3620037"/>
            <a:ext cx="202160" cy="171712"/>
          </a:xfrm>
          <a:prstGeom prst="rect">
            <a:avLst/>
          </a:prstGeom>
          <a:noFill/>
          <a:ln>
            <a:noFill/>
          </a:ln>
        </p:spPr>
      </p:pic>
      <p:pic>
        <p:nvPicPr>
          <p:cNvPr id="3931" name="Google Shape;3931;p254"/>
          <p:cNvPicPr preferRelativeResize="0"/>
          <p:nvPr/>
        </p:nvPicPr>
        <p:blipFill rotWithShape="1">
          <a:blip r:embed="rId8">
            <a:alphaModFix/>
          </a:blip>
          <a:srcRect r="83431"/>
          <a:stretch/>
        </p:blipFill>
        <p:spPr>
          <a:xfrm rot="2141216">
            <a:off x="5628750" y="3010437"/>
            <a:ext cx="202160" cy="171712"/>
          </a:xfrm>
          <a:prstGeom prst="rect">
            <a:avLst/>
          </a:prstGeom>
          <a:noFill/>
          <a:ln>
            <a:noFill/>
          </a:ln>
        </p:spPr>
      </p:pic>
      <p:pic>
        <p:nvPicPr>
          <p:cNvPr id="3932" name="Google Shape;3932;p254"/>
          <p:cNvPicPr preferRelativeResize="0"/>
          <p:nvPr/>
        </p:nvPicPr>
        <p:blipFill rotWithShape="1">
          <a:blip r:embed="rId8">
            <a:alphaModFix/>
          </a:blip>
          <a:srcRect r="83431"/>
          <a:stretch/>
        </p:blipFill>
        <p:spPr>
          <a:xfrm rot="2141216">
            <a:off x="5628750" y="2400837"/>
            <a:ext cx="202160" cy="171712"/>
          </a:xfrm>
          <a:prstGeom prst="rect">
            <a:avLst/>
          </a:prstGeom>
          <a:noFill/>
          <a:ln>
            <a:noFill/>
          </a:ln>
        </p:spPr>
      </p:pic>
      <p:pic>
        <p:nvPicPr>
          <p:cNvPr id="3933" name="Google Shape;3933;p254"/>
          <p:cNvPicPr preferRelativeResize="0"/>
          <p:nvPr/>
        </p:nvPicPr>
        <p:blipFill rotWithShape="1">
          <a:blip r:embed="rId8">
            <a:alphaModFix/>
          </a:blip>
          <a:srcRect r="83431"/>
          <a:stretch/>
        </p:blipFill>
        <p:spPr>
          <a:xfrm rot="2141216">
            <a:off x="5628750" y="2705637"/>
            <a:ext cx="202160" cy="171712"/>
          </a:xfrm>
          <a:prstGeom prst="rect">
            <a:avLst/>
          </a:prstGeom>
          <a:noFill/>
          <a:ln>
            <a:noFill/>
          </a:ln>
        </p:spPr>
      </p:pic>
      <p:pic>
        <p:nvPicPr>
          <p:cNvPr id="3934" name="Google Shape;3934;p254"/>
          <p:cNvPicPr preferRelativeResize="0"/>
          <p:nvPr/>
        </p:nvPicPr>
        <p:blipFill rotWithShape="1">
          <a:blip r:embed="rId8">
            <a:alphaModFix/>
          </a:blip>
          <a:srcRect r="83431"/>
          <a:stretch/>
        </p:blipFill>
        <p:spPr>
          <a:xfrm rot="2141216">
            <a:off x="5628750" y="2096037"/>
            <a:ext cx="202160" cy="171712"/>
          </a:xfrm>
          <a:prstGeom prst="rect">
            <a:avLst/>
          </a:prstGeom>
          <a:noFill/>
          <a:ln>
            <a:noFill/>
          </a:ln>
        </p:spPr>
      </p:pic>
      <p:pic>
        <p:nvPicPr>
          <p:cNvPr id="3935" name="Google Shape;3935;p254"/>
          <p:cNvPicPr preferRelativeResize="0"/>
          <p:nvPr/>
        </p:nvPicPr>
        <p:blipFill rotWithShape="1">
          <a:blip r:embed="rId8">
            <a:alphaModFix/>
          </a:blip>
          <a:srcRect r="83431"/>
          <a:stretch/>
        </p:blipFill>
        <p:spPr>
          <a:xfrm rot="2141216">
            <a:off x="5628750" y="1486437"/>
            <a:ext cx="202160" cy="171712"/>
          </a:xfrm>
          <a:prstGeom prst="rect">
            <a:avLst/>
          </a:prstGeom>
          <a:noFill/>
          <a:ln>
            <a:noFill/>
          </a:ln>
        </p:spPr>
      </p:pic>
      <p:pic>
        <p:nvPicPr>
          <p:cNvPr id="3936" name="Google Shape;3936;p254"/>
          <p:cNvPicPr preferRelativeResize="0"/>
          <p:nvPr/>
        </p:nvPicPr>
        <p:blipFill rotWithShape="1">
          <a:blip r:embed="rId8">
            <a:alphaModFix/>
          </a:blip>
          <a:srcRect r="83431"/>
          <a:stretch/>
        </p:blipFill>
        <p:spPr>
          <a:xfrm rot="2141216">
            <a:off x="5628750" y="1791237"/>
            <a:ext cx="202160" cy="171712"/>
          </a:xfrm>
          <a:prstGeom prst="rect">
            <a:avLst/>
          </a:prstGeom>
          <a:noFill/>
          <a:ln>
            <a:noFill/>
          </a:ln>
        </p:spPr>
      </p:pic>
      <p:pic>
        <p:nvPicPr>
          <p:cNvPr id="3937" name="Google Shape;3937;p254"/>
          <p:cNvPicPr preferRelativeResize="0"/>
          <p:nvPr/>
        </p:nvPicPr>
        <p:blipFill rotWithShape="1">
          <a:blip r:embed="rId8">
            <a:alphaModFix/>
          </a:blip>
          <a:srcRect r="83431"/>
          <a:stretch/>
        </p:blipFill>
        <p:spPr>
          <a:xfrm rot="2141216">
            <a:off x="5628750" y="1181637"/>
            <a:ext cx="202160" cy="171712"/>
          </a:xfrm>
          <a:prstGeom prst="rect">
            <a:avLst/>
          </a:prstGeom>
          <a:noFill/>
          <a:ln>
            <a:noFill/>
          </a:ln>
        </p:spPr>
      </p:pic>
      <p:pic>
        <p:nvPicPr>
          <p:cNvPr id="3938" name="Google Shape;3938;p254"/>
          <p:cNvPicPr preferRelativeResize="0"/>
          <p:nvPr/>
        </p:nvPicPr>
        <p:blipFill rotWithShape="1">
          <a:blip r:embed="rId8">
            <a:alphaModFix/>
          </a:blip>
          <a:srcRect r="83431"/>
          <a:stretch/>
        </p:blipFill>
        <p:spPr>
          <a:xfrm rot="7541216">
            <a:off x="4148675" y="1150967"/>
            <a:ext cx="202160" cy="171712"/>
          </a:xfrm>
          <a:prstGeom prst="rect">
            <a:avLst/>
          </a:prstGeom>
          <a:noFill/>
          <a:ln>
            <a:noFill/>
          </a:ln>
        </p:spPr>
      </p:pic>
      <p:pic>
        <p:nvPicPr>
          <p:cNvPr id="3939" name="Google Shape;3939;p254"/>
          <p:cNvPicPr preferRelativeResize="0"/>
          <p:nvPr/>
        </p:nvPicPr>
        <p:blipFill rotWithShape="1">
          <a:blip r:embed="rId8">
            <a:alphaModFix/>
          </a:blip>
          <a:srcRect r="83431"/>
          <a:stretch/>
        </p:blipFill>
        <p:spPr>
          <a:xfrm rot="7541216">
            <a:off x="3843875" y="1150967"/>
            <a:ext cx="202160" cy="171712"/>
          </a:xfrm>
          <a:prstGeom prst="rect">
            <a:avLst/>
          </a:prstGeom>
          <a:noFill/>
          <a:ln>
            <a:noFill/>
          </a:ln>
        </p:spPr>
      </p:pic>
      <p:pic>
        <p:nvPicPr>
          <p:cNvPr id="3940" name="Google Shape;3940;p254"/>
          <p:cNvPicPr preferRelativeResize="0"/>
          <p:nvPr/>
        </p:nvPicPr>
        <p:blipFill rotWithShape="1">
          <a:blip r:embed="rId8">
            <a:alphaModFix/>
          </a:blip>
          <a:srcRect r="83431"/>
          <a:stretch/>
        </p:blipFill>
        <p:spPr>
          <a:xfrm rot="7541216">
            <a:off x="4453475" y="1150967"/>
            <a:ext cx="202160" cy="171712"/>
          </a:xfrm>
          <a:prstGeom prst="rect">
            <a:avLst/>
          </a:prstGeom>
          <a:noFill/>
          <a:ln>
            <a:noFill/>
          </a:ln>
        </p:spPr>
      </p:pic>
      <p:pic>
        <p:nvPicPr>
          <p:cNvPr id="3941" name="Google Shape;3941;p254"/>
          <p:cNvPicPr preferRelativeResize="0"/>
          <p:nvPr/>
        </p:nvPicPr>
        <p:blipFill rotWithShape="1">
          <a:blip r:embed="rId8">
            <a:alphaModFix/>
          </a:blip>
          <a:srcRect r="83431"/>
          <a:stretch/>
        </p:blipFill>
        <p:spPr>
          <a:xfrm rot="7541216">
            <a:off x="5063075" y="1150967"/>
            <a:ext cx="202160" cy="171712"/>
          </a:xfrm>
          <a:prstGeom prst="rect">
            <a:avLst/>
          </a:prstGeom>
          <a:noFill/>
          <a:ln>
            <a:noFill/>
          </a:ln>
        </p:spPr>
      </p:pic>
      <p:pic>
        <p:nvPicPr>
          <p:cNvPr id="3942" name="Google Shape;3942;p254"/>
          <p:cNvPicPr preferRelativeResize="0"/>
          <p:nvPr/>
        </p:nvPicPr>
        <p:blipFill rotWithShape="1">
          <a:blip r:embed="rId8">
            <a:alphaModFix/>
          </a:blip>
          <a:srcRect r="83431"/>
          <a:stretch/>
        </p:blipFill>
        <p:spPr>
          <a:xfrm rot="7541216">
            <a:off x="4758275" y="1150967"/>
            <a:ext cx="202160" cy="171712"/>
          </a:xfrm>
          <a:prstGeom prst="rect">
            <a:avLst/>
          </a:prstGeom>
          <a:noFill/>
          <a:ln>
            <a:noFill/>
          </a:ln>
        </p:spPr>
      </p:pic>
      <p:pic>
        <p:nvPicPr>
          <p:cNvPr id="3943" name="Google Shape;3943;p254"/>
          <p:cNvPicPr preferRelativeResize="0"/>
          <p:nvPr/>
        </p:nvPicPr>
        <p:blipFill rotWithShape="1">
          <a:blip r:embed="rId8">
            <a:alphaModFix/>
          </a:blip>
          <a:srcRect r="83431"/>
          <a:stretch/>
        </p:blipFill>
        <p:spPr>
          <a:xfrm rot="7541216">
            <a:off x="5367875" y="1150967"/>
            <a:ext cx="202160" cy="171712"/>
          </a:xfrm>
          <a:prstGeom prst="rect">
            <a:avLst/>
          </a:prstGeom>
          <a:noFill/>
          <a:ln>
            <a:noFill/>
          </a:ln>
        </p:spPr>
      </p:pic>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Shape 3947"/>
        <p:cNvGrpSpPr/>
        <p:nvPr/>
      </p:nvGrpSpPr>
      <p:grpSpPr>
        <a:xfrm>
          <a:off x="0" y="0"/>
          <a:ext cx="0" cy="0"/>
          <a:chOff x="0" y="0"/>
          <a:chExt cx="0" cy="0"/>
        </a:xfrm>
      </p:grpSpPr>
      <p:pic>
        <p:nvPicPr>
          <p:cNvPr id="3948" name="Google Shape;3948;p255"/>
          <p:cNvPicPr preferRelativeResize="0"/>
          <p:nvPr/>
        </p:nvPicPr>
        <p:blipFill>
          <a:blip r:embed="rId3">
            <a:alphaModFix/>
          </a:blip>
          <a:stretch>
            <a:fillRect/>
          </a:stretch>
        </p:blipFill>
        <p:spPr>
          <a:xfrm>
            <a:off x="1308575" y="521375"/>
            <a:ext cx="4694950" cy="4622125"/>
          </a:xfrm>
          <a:prstGeom prst="rect">
            <a:avLst/>
          </a:prstGeom>
          <a:noFill/>
          <a:ln>
            <a:noFill/>
          </a:ln>
        </p:spPr>
      </p:pic>
      <p:sp>
        <p:nvSpPr>
          <p:cNvPr id="3949" name="Google Shape;3949;p255"/>
          <p:cNvSpPr txBox="1"/>
          <p:nvPr/>
        </p:nvSpPr>
        <p:spPr>
          <a:xfrm>
            <a:off x="300600" y="94848"/>
            <a:ext cx="856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(5HT)</a:t>
            </a:r>
            <a:endParaRPr sz="1600" b="1"/>
          </a:p>
        </p:txBody>
      </p:sp>
      <p:grpSp>
        <p:nvGrpSpPr>
          <p:cNvPr id="3950" name="Google Shape;3950;p255"/>
          <p:cNvGrpSpPr/>
          <p:nvPr/>
        </p:nvGrpSpPr>
        <p:grpSpPr>
          <a:xfrm>
            <a:off x="202473" y="2255150"/>
            <a:ext cx="1498316" cy="646498"/>
            <a:chOff x="78100" y="798150"/>
            <a:chExt cx="1965778" cy="848200"/>
          </a:xfrm>
        </p:grpSpPr>
        <p:pic>
          <p:nvPicPr>
            <p:cNvPr id="3951" name="Google Shape;3951;p255"/>
            <p:cNvPicPr preferRelativeResize="0"/>
            <p:nvPr/>
          </p:nvPicPr>
          <p:blipFill rotWithShape="1">
            <a:blip r:embed="rId4">
              <a:alphaModFix/>
            </a:blip>
            <a:srcRect r="10370" b="28057"/>
            <a:stretch/>
          </p:blipFill>
          <p:spPr>
            <a:xfrm flipH="1">
              <a:off x="78100" y="798150"/>
              <a:ext cx="1385300" cy="848200"/>
            </a:xfrm>
            <a:prstGeom prst="rect">
              <a:avLst/>
            </a:prstGeom>
            <a:noFill/>
            <a:ln>
              <a:noFill/>
            </a:ln>
          </p:spPr>
        </p:pic>
        <p:pic>
          <p:nvPicPr>
            <p:cNvPr id="3952" name="Google Shape;3952;p255"/>
            <p:cNvPicPr preferRelativeResize="0"/>
            <p:nvPr/>
          </p:nvPicPr>
          <p:blipFill>
            <a:blip r:embed="rId5">
              <a:alphaModFix/>
            </a:blip>
            <a:stretch>
              <a:fillRect/>
            </a:stretch>
          </p:blipFill>
          <p:spPr>
            <a:xfrm rot="-5938659">
              <a:off x="1530169" y="1143679"/>
              <a:ext cx="142142" cy="256638"/>
            </a:xfrm>
            <a:prstGeom prst="rect">
              <a:avLst/>
            </a:prstGeom>
            <a:noFill/>
            <a:ln>
              <a:noFill/>
            </a:ln>
          </p:spPr>
        </p:pic>
        <p:pic>
          <p:nvPicPr>
            <p:cNvPr id="3953" name="Google Shape;3953;p255"/>
            <p:cNvPicPr preferRelativeResize="0"/>
            <p:nvPr/>
          </p:nvPicPr>
          <p:blipFill>
            <a:blip r:embed="rId5">
              <a:alphaModFix/>
            </a:blip>
            <a:stretch>
              <a:fillRect/>
            </a:stretch>
          </p:blipFill>
          <p:spPr>
            <a:xfrm rot="-5938659">
              <a:off x="1834969" y="1143679"/>
              <a:ext cx="142142" cy="256638"/>
            </a:xfrm>
            <a:prstGeom prst="rect">
              <a:avLst/>
            </a:prstGeom>
            <a:noFill/>
            <a:ln>
              <a:noFill/>
            </a:ln>
          </p:spPr>
        </p:pic>
      </p:grpSp>
      <p:sp>
        <p:nvSpPr>
          <p:cNvPr id="3954" name="Google Shape;3954;p255"/>
          <p:cNvSpPr txBox="1"/>
          <p:nvPr/>
        </p:nvSpPr>
        <p:spPr>
          <a:xfrm>
            <a:off x="6446825" y="3046350"/>
            <a:ext cx="293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norepinephrine (locus coeruleus)</a:t>
            </a:r>
            <a:endParaRPr/>
          </a:p>
        </p:txBody>
      </p:sp>
      <p:pic>
        <p:nvPicPr>
          <p:cNvPr id="3955" name="Google Shape;3955;p255"/>
          <p:cNvPicPr preferRelativeResize="0"/>
          <p:nvPr/>
        </p:nvPicPr>
        <p:blipFill>
          <a:blip r:embed="rId6">
            <a:alphaModFix/>
          </a:blip>
          <a:stretch>
            <a:fillRect/>
          </a:stretch>
        </p:blipFill>
        <p:spPr>
          <a:xfrm>
            <a:off x="6105000" y="3137679"/>
            <a:ext cx="240350" cy="217550"/>
          </a:xfrm>
          <a:prstGeom prst="rect">
            <a:avLst/>
          </a:prstGeom>
          <a:noFill/>
          <a:ln>
            <a:noFill/>
          </a:ln>
        </p:spPr>
      </p:pic>
      <p:pic>
        <p:nvPicPr>
          <p:cNvPr id="3956" name="Google Shape;3956;p255"/>
          <p:cNvPicPr preferRelativeResize="0"/>
          <p:nvPr/>
        </p:nvPicPr>
        <p:blipFill rotWithShape="1">
          <a:blip r:embed="rId7">
            <a:alphaModFix/>
          </a:blip>
          <a:srcRect r="83431"/>
          <a:stretch/>
        </p:blipFill>
        <p:spPr>
          <a:xfrm rot="2141216">
            <a:off x="5628750" y="4229637"/>
            <a:ext cx="202160" cy="171712"/>
          </a:xfrm>
          <a:prstGeom prst="rect">
            <a:avLst/>
          </a:prstGeom>
          <a:noFill/>
          <a:ln>
            <a:noFill/>
          </a:ln>
        </p:spPr>
      </p:pic>
      <p:pic>
        <p:nvPicPr>
          <p:cNvPr id="3957" name="Google Shape;3957;p255"/>
          <p:cNvPicPr preferRelativeResize="0"/>
          <p:nvPr/>
        </p:nvPicPr>
        <p:blipFill rotWithShape="1">
          <a:blip r:embed="rId7">
            <a:alphaModFix/>
          </a:blip>
          <a:srcRect r="83431"/>
          <a:stretch/>
        </p:blipFill>
        <p:spPr>
          <a:xfrm rot="2141216">
            <a:off x="5628750" y="4534437"/>
            <a:ext cx="202160" cy="171712"/>
          </a:xfrm>
          <a:prstGeom prst="rect">
            <a:avLst/>
          </a:prstGeom>
          <a:noFill/>
          <a:ln>
            <a:noFill/>
          </a:ln>
        </p:spPr>
      </p:pic>
      <p:pic>
        <p:nvPicPr>
          <p:cNvPr id="3958" name="Google Shape;3958;p255"/>
          <p:cNvPicPr preferRelativeResize="0"/>
          <p:nvPr/>
        </p:nvPicPr>
        <p:blipFill rotWithShape="1">
          <a:blip r:embed="rId7">
            <a:alphaModFix/>
          </a:blip>
          <a:srcRect r="83431"/>
          <a:stretch/>
        </p:blipFill>
        <p:spPr>
          <a:xfrm rot="2141216">
            <a:off x="5628750" y="3924837"/>
            <a:ext cx="202160" cy="171712"/>
          </a:xfrm>
          <a:prstGeom prst="rect">
            <a:avLst/>
          </a:prstGeom>
          <a:noFill/>
          <a:ln>
            <a:noFill/>
          </a:ln>
        </p:spPr>
      </p:pic>
      <p:pic>
        <p:nvPicPr>
          <p:cNvPr id="3959" name="Google Shape;3959;p255"/>
          <p:cNvPicPr preferRelativeResize="0"/>
          <p:nvPr/>
        </p:nvPicPr>
        <p:blipFill rotWithShape="1">
          <a:blip r:embed="rId7">
            <a:alphaModFix/>
          </a:blip>
          <a:srcRect r="83431"/>
          <a:stretch/>
        </p:blipFill>
        <p:spPr>
          <a:xfrm rot="2141216">
            <a:off x="5628750" y="3315237"/>
            <a:ext cx="202160" cy="171712"/>
          </a:xfrm>
          <a:prstGeom prst="rect">
            <a:avLst/>
          </a:prstGeom>
          <a:noFill/>
          <a:ln>
            <a:noFill/>
          </a:ln>
        </p:spPr>
      </p:pic>
      <p:pic>
        <p:nvPicPr>
          <p:cNvPr id="3960" name="Google Shape;3960;p255"/>
          <p:cNvPicPr preferRelativeResize="0"/>
          <p:nvPr/>
        </p:nvPicPr>
        <p:blipFill rotWithShape="1">
          <a:blip r:embed="rId7">
            <a:alphaModFix/>
          </a:blip>
          <a:srcRect r="83431"/>
          <a:stretch/>
        </p:blipFill>
        <p:spPr>
          <a:xfrm rot="2141216">
            <a:off x="5628750" y="3620037"/>
            <a:ext cx="202160" cy="171712"/>
          </a:xfrm>
          <a:prstGeom prst="rect">
            <a:avLst/>
          </a:prstGeom>
          <a:noFill/>
          <a:ln>
            <a:noFill/>
          </a:ln>
        </p:spPr>
      </p:pic>
      <p:pic>
        <p:nvPicPr>
          <p:cNvPr id="3961" name="Google Shape;3961;p255"/>
          <p:cNvPicPr preferRelativeResize="0"/>
          <p:nvPr/>
        </p:nvPicPr>
        <p:blipFill rotWithShape="1">
          <a:blip r:embed="rId7">
            <a:alphaModFix/>
          </a:blip>
          <a:srcRect r="83431"/>
          <a:stretch/>
        </p:blipFill>
        <p:spPr>
          <a:xfrm rot="2141216">
            <a:off x="5628750" y="3010437"/>
            <a:ext cx="202160" cy="171712"/>
          </a:xfrm>
          <a:prstGeom prst="rect">
            <a:avLst/>
          </a:prstGeom>
          <a:noFill/>
          <a:ln>
            <a:noFill/>
          </a:ln>
        </p:spPr>
      </p:pic>
      <p:pic>
        <p:nvPicPr>
          <p:cNvPr id="3962" name="Google Shape;3962;p255"/>
          <p:cNvPicPr preferRelativeResize="0"/>
          <p:nvPr/>
        </p:nvPicPr>
        <p:blipFill rotWithShape="1">
          <a:blip r:embed="rId7">
            <a:alphaModFix/>
          </a:blip>
          <a:srcRect r="83431"/>
          <a:stretch/>
        </p:blipFill>
        <p:spPr>
          <a:xfrm rot="2141216">
            <a:off x="5628750" y="2400837"/>
            <a:ext cx="202160" cy="171712"/>
          </a:xfrm>
          <a:prstGeom prst="rect">
            <a:avLst/>
          </a:prstGeom>
          <a:noFill/>
          <a:ln>
            <a:noFill/>
          </a:ln>
        </p:spPr>
      </p:pic>
      <p:pic>
        <p:nvPicPr>
          <p:cNvPr id="3963" name="Google Shape;3963;p255"/>
          <p:cNvPicPr preferRelativeResize="0"/>
          <p:nvPr/>
        </p:nvPicPr>
        <p:blipFill rotWithShape="1">
          <a:blip r:embed="rId7">
            <a:alphaModFix/>
          </a:blip>
          <a:srcRect r="83431"/>
          <a:stretch/>
        </p:blipFill>
        <p:spPr>
          <a:xfrm rot="2141216">
            <a:off x="5628750" y="2705637"/>
            <a:ext cx="202160" cy="171712"/>
          </a:xfrm>
          <a:prstGeom prst="rect">
            <a:avLst/>
          </a:prstGeom>
          <a:noFill/>
          <a:ln>
            <a:noFill/>
          </a:ln>
        </p:spPr>
      </p:pic>
      <p:pic>
        <p:nvPicPr>
          <p:cNvPr id="3964" name="Google Shape;3964;p255"/>
          <p:cNvPicPr preferRelativeResize="0"/>
          <p:nvPr/>
        </p:nvPicPr>
        <p:blipFill rotWithShape="1">
          <a:blip r:embed="rId7">
            <a:alphaModFix/>
          </a:blip>
          <a:srcRect r="83431"/>
          <a:stretch/>
        </p:blipFill>
        <p:spPr>
          <a:xfrm rot="2141216">
            <a:off x="5628750" y="2096037"/>
            <a:ext cx="202160" cy="171712"/>
          </a:xfrm>
          <a:prstGeom prst="rect">
            <a:avLst/>
          </a:prstGeom>
          <a:noFill/>
          <a:ln>
            <a:noFill/>
          </a:ln>
        </p:spPr>
      </p:pic>
      <p:pic>
        <p:nvPicPr>
          <p:cNvPr id="3965" name="Google Shape;3965;p255"/>
          <p:cNvPicPr preferRelativeResize="0"/>
          <p:nvPr/>
        </p:nvPicPr>
        <p:blipFill rotWithShape="1">
          <a:blip r:embed="rId7">
            <a:alphaModFix/>
          </a:blip>
          <a:srcRect r="83431"/>
          <a:stretch/>
        </p:blipFill>
        <p:spPr>
          <a:xfrm rot="2141216">
            <a:off x="5628750" y="1486437"/>
            <a:ext cx="202160" cy="171712"/>
          </a:xfrm>
          <a:prstGeom prst="rect">
            <a:avLst/>
          </a:prstGeom>
          <a:noFill/>
          <a:ln>
            <a:noFill/>
          </a:ln>
        </p:spPr>
      </p:pic>
      <p:pic>
        <p:nvPicPr>
          <p:cNvPr id="3966" name="Google Shape;3966;p255"/>
          <p:cNvPicPr preferRelativeResize="0"/>
          <p:nvPr/>
        </p:nvPicPr>
        <p:blipFill rotWithShape="1">
          <a:blip r:embed="rId7">
            <a:alphaModFix/>
          </a:blip>
          <a:srcRect r="83431"/>
          <a:stretch/>
        </p:blipFill>
        <p:spPr>
          <a:xfrm rot="2141216">
            <a:off x="5628750" y="1791237"/>
            <a:ext cx="202160" cy="171712"/>
          </a:xfrm>
          <a:prstGeom prst="rect">
            <a:avLst/>
          </a:prstGeom>
          <a:noFill/>
          <a:ln>
            <a:noFill/>
          </a:ln>
        </p:spPr>
      </p:pic>
      <p:pic>
        <p:nvPicPr>
          <p:cNvPr id="3967" name="Google Shape;3967;p255"/>
          <p:cNvPicPr preferRelativeResize="0"/>
          <p:nvPr/>
        </p:nvPicPr>
        <p:blipFill rotWithShape="1">
          <a:blip r:embed="rId7">
            <a:alphaModFix/>
          </a:blip>
          <a:srcRect r="83431"/>
          <a:stretch/>
        </p:blipFill>
        <p:spPr>
          <a:xfrm rot="2141216">
            <a:off x="5628750" y="1181637"/>
            <a:ext cx="202160" cy="171712"/>
          </a:xfrm>
          <a:prstGeom prst="rect">
            <a:avLst/>
          </a:prstGeom>
          <a:noFill/>
          <a:ln>
            <a:noFill/>
          </a:ln>
        </p:spPr>
      </p:pic>
      <p:pic>
        <p:nvPicPr>
          <p:cNvPr id="3968" name="Google Shape;3968;p255"/>
          <p:cNvPicPr preferRelativeResize="0"/>
          <p:nvPr/>
        </p:nvPicPr>
        <p:blipFill rotWithShape="1">
          <a:blip r:embed="rId7">
            <a:alphaModFix/>
          </a:blip>
          <a:srcRect r="83431"/>
          <a:stretch/>
        </p:blipFill>
        <p:spPr>
          <a:xfrm rot="7541216">
            <a:off x="4148675" y="1150967"/>
            <a:ext cx="202160" cy="171712"/>
          </a:xfrm>
          <a:prstGeom prst="rect">
            <a:avLst/>
          </a:prstGeom>
          <a:noFill/>
          <a:ln>
            <a:noFill/>
          </a:ln>
        </p:spPr>
      </p:pic>
      <p:pic>
        <p:nvPicPr>
          <p:cNvPr id="3969" name="Google Shape;3969;p255"/>
          <p:cNvPicPr preferRelativeResize="0"/>
          <p:nvPr/>
        </p:nvPicPr>
        <p:blipFill rotWithShape="1">
          <a:blip r:embed="rId7">
            <a:alphaModFix/>
          </a:blip>
          <a:srcRect r="83431"/>
          <a:stretch/>
        </p:blipFill>
        <p:spPr>
          <a:xfrm rot="7541216">
            <a:off x="3843875" y="1150967"/>
            <a:ext cx="202160" cy="171712"/>
          </a:xfrm>
          <a:prstGeom prst="rect">
            <a:avLst/>
          </a:prstGeom>
          <a:noFill/>
          <a:ln>
            <a:noFill/>
          </a:ln>
        </p:spPr>
      </p:pic>
      <p:pic>
        <p:nvPicPr>
          <p:cNvPr id="3970" name="Google Shape;3970;p255"/>
          <p:cNvPicPr preferRelativeResize="0"/>
          <p:nvPr/>
        </p:nvPicPr>
        <p:blipFill rotWithShape="1">
          <a:blip r:embed="rId7">
            <a:alphaModFix/>
          </a:blip>
          <a:srcRect r="83431"/>
          <a:stretch/>
        </p:blipFill>
        <p:spPr>
          <a:xfrm rot="7541216">
            <a:off x="4453475" y="1150967"/>
            <a:ext cx="202160" cy="171712"/>
          </a:xfrm>
          <a:prstGeom prst="rect">
            <a:avLst/>
          </a:prstGeom>
          <a:noFill/>
          <a:ln>
            <a:noFill/>
          </a:ln>
        </p:spPr>
      </p:pic>
      <p:pic>
        <p:nvPicPr>
          <p:cNvPr id="3971" name="Google Shape;3971;p255"/>
          <p:cNvPicPr preferRelativeResize="0"/>
          <p:nvPr/>
        </p:nvPicPr>
        <p:blipFill rotWithShape="1">
          <a:blip r:embed="rId7">
            <a:alphaModFix/>
          </a:blip>
          <a:srcRect r="83431"/>
          <a:stretch/>
        </p:blipFill>
        <p:spPr>
          <a:xfrm rot="7541216">
            <a:off x="5063075" y="1150967"/>
            <a:ext cx="202160" cy="171712"/>
          </a:xfrm>
          <a:prstGeom prst="rect">
            <a:avLst/>
          </a:prstGeom>
          <a:noFill/>
          <a:ln>
            <a:noFill/>
          </a:ln>
        </p:spPr>
      </p:pic>
      <p:pic>
        <p:nvPicPr>
          <p:cNvPr id="3972" name="Google Shape;3972;p255"/>
          <p:cNvPicPr preferRelativeResize="0"/>
          <p:nvPr/>
        </p:nvPicPr>
        <p:blipFill rotWithShape="1">
          <a:blip r:embed="rId7">
            <a:alphaModFix/>
          </a:blip>
          <a:srcRect r="83431"/>
          <a:stretch/>
        </p:blipFill>
        <p:spPr>
          <a:xfrm rot="7541216">
            <a:off x="4758275" y="1150967"/>
            <a:ext cx="202160" cy="171712"/>
          </a:xfrm>
          <a:prstGeom prst="rect">
            <a:avLst/>
          </a:prstGeom>
          <a:noFill/>
          <a:ln>
            <a:noFill/>
          </a:ln>
        </p:spPr>
      </p:pic>
      <p:pic>
        <p:nvPicPr>
          <p:cNvPr id="3973" name="Google Shape;3973;p255"/>
          <p:cNvPicPr preferRelativeResize="0"/>
          <p:nvPr/>
        </p:nvPicPr>
        <p:blipFill rotWithShape="1">
          <a:blip r:embed="rId7">
            <a:alphaModFix/>
          </a:blip>
          <a:srcRect r="83431"/>
          <a:stretch/>
        </p:blipFill>
        <p:spPr>
          <a:xfrm rot="7541216">
            <a:off x="5367875" y="1150967"/>
            <a:ext cx="202160" cy="171712"/>
          </a:xfrm>
          <a:prstGeom prst="rect">
            <a:avLst/>
          </a:prstGeom>
          <a:noFill/>
          <a:ln>
            <a:noFill/>
          </a:ln>
        </p:spPr>
      </p:pic>
      <p:sp>
        <p:nvSpPr>
          <p:cNvPr id="3974" name="Google Shape;3974;p255"/>
          <p:cNvSpPr txBox="1"/>
          <p:nvPr/>
        </p:nvSpPr>
        <p:spPr>
          <a:xfrm>
            <a:off x="6356825" y="2419113"/>
            <a:ext cx="3020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dopamine </a:t>
            </a:r>
            <a:endParaRPr>
              <a:solidFill>
                <a:schemeClr val="dk1"/>
              </a:solidFill>
            </a:endParaRPr>
          </a:p>
          <a:p>
            <a:pPr marL="0" lvl="0" indent="0" algn="l" rtl="0">
              <a:spcBef>
                <a:spcPts val="0"/>
              </a:spcBef>
              <a:spcAft>
                <a:spcPts val="0"/>
              </a:spcAft>
              <a:buNone/>
            </a:pPr>
            <a:r>
              <a:rPr lang="en">
                <a:solidFill>
                  <a:schemeClr val="dk1"/>
                </a:solidFill>
              </a:rPr>
              <a:t>(ventral tegmental area)</a:t>
            </a:r>
            <a:endParaRPr/>
          </a:p>
        </p:txBody>
      </p:sp>
      <p:pic>
        <p:nvPicPr>
          <p:cNvPr id="3975" name="Google Shape;3975;p255"/>
          <p:cNvPicPr preferRelativeResize="0"/>
          <p:nvPr/>
        </p:nvPicPr>
        <p:blipFill>
          <a:blip r:embed="rId8">
            <a:alphaModFix/>
          </a:blip>
          <a:stretch>
            <a:fillRect/>
          </a:stretch>
        </p:blipFill>
        <p:spPr>
          <a:xfrm>
            <a:off x="6146300" y="2465587"/>
            <a:ext cx="185425" cy="307276"/>
          </a:xfrm>
          <a:prstGeom prst="rect">
            <a:avLst/>
          </a:prstGeom>
          <a:noFill/>
          <a:ln>
            <a:noFill/>
          </a:ln>
        </p:spPr>
      </p:pic>
      <p:pic>
        <p:nvPicPr>
          <p:cNvPr id="3976" name="Google Shape;3976;p255"/>
          <p:cNvPicPr preferRelativeResize="0"/>
          <p:nvPr/>
        </p:nvPicPr>
        <p:blipFill rotWithShape="1">
          <a:blip r:embed="rId7">
            <a:alphaModFix/>
          </a:blip>
          <a:srcRect l="82998" b="20146"/>
          <a:stretch/>
        </p:blipFill>
        <p:spPr>
          <a:xfrm>
            <a:off x="5279400" y="3964375"/>
            <a:ext cx="256551" cy="169575"/>
          </a:xfrm>
          <a:prstGeom prst="rect">
            <a:avLst/>
          </a:prstGeom>
          <a:noFill/>
          <a:ln>
            <a:noFill/>
          </a:ln>
        </p:spPr>
      </p:pic>
      <p:pic>
        <p:nvPicPr>
          <p:cNvPr id="3977" name="Google Shape;3977;p255"/>
          <p:cNvPicPr preferRelativeResize="0"/>
          <p:nvPr/>
        </p:nvPicPr>
        <p:blipFill rotWithShape="1">
          <a:blip r:embed="rId7">
            <a:alphaModFix/>
          </a:blip>
          <a:srcRect l="82998" b="20146"/>
          <a:stretch/>
        </p:blipFill>
        <p:spPr>
          <a:xfrm>
            <a:off x="5279400" y="3642995"/>
            <a:ext cx="256551" cy="169575"/>
          </a:xfrm>
          <a:prstGeom prst="rect">
            <a:avLst/>
          </a:prstGeom>
          <a:noFill/>
          <a:ln>
            <a:noFill/>
          </a:ln>
        </p:spPr>
      </p:pic>
      <p:pic>
        <p:nvPicPr>
          <p:cNvPr id="3978" name="Google Shape;3978;p255"/>
          <p:cNvPicPr preferRelativeResize="0"/>
          <p:nvPr/>
        </p:nvPicPr>
        <p:blipFill rotWithShape="1">
          <a:blip r:embed="rId7">
            <a:alphaModFix/>
          </a:blip>
          <a:srcRect l="82998" b="20146"/>
          <a:stretch/>
        </p:blipFill>
        <p:spPr>
          <a:xfrm>
            <a:off x="5279400" y="3311735"/>
            <a:ext cx="256551" cy="169575"/>
          </a:xfrm>
          <a:prstGeom prst="rect">
            <a:avLst/>
          </a:prstGeom>
          <a:noFill/>
          <a:ln>
            <a:noFill/>
          </a:ln>
        </p:spPr>
      </p:pic>
      <p:pic>
        <p:nvPicPr>
          <p:cNvPr id="3979" name="Google Shape;3979;p255"/>
          <p:cNvPicPr preferRelativeResize="0"/>
          <p:nvPr/>
        </p:nvPicPr>
        <p:blipFill rotWithShape="1">
          <a:blip r:embed="rId7">
            <a:alphaModFix/>
          </a:blip>
          <a:srcRect l="82998" b="20146"/>
          <a:stretch/>
        </p:blipFill>
        <p:spPr>
          <a:xfrm>
            <a:off x="5279400" y="3041685"/>
            <a:ext cx="256551" cy="169575"/>
          </a:xfrm>
          <a:prstGeom prst="rect">
            <a:avLst/>
          </a:prstGeom>
          <a:noFill/>
          <a:ln>
            <a:noFill/>
          </a:ln>
        </p:spPr>
      </p:pic>
      <p:pic>
        <p:nvPicPr>
          <p:cNvPr id="3980" name="Google Shape;3980;p255"/>
          <p:cNvPicPr preferRelativeResize="0"/>
          <p:nvPr/>
        </p:nvPicPr>
        <p:blipFill rotWithShape="1">
          <a:blip r:embed="rId7">
            <a:alphaModFix/>
          </a:blip>
          <a:srcRect l="82998" b="20146"/>
          <a:stretch/>
        </p:blipFill>
        <p:spPr>
          <a:xfrm>
            <a:off x="5279400" y="2720305"/>
            <a:ext cx="256551" cy="169575"/>
          </a:xfrm>
          <a:prstGeom prst="rect">
            <a:avLst/>
          </a:prstGeom>
          <a:noFill/>
          <a:ln>
            <a:noFill/>
          </a:ln>
        </p:spPr>
      </p:pic>
      <p:pic>
        <p:nvPicPr>
          <p:cNvPr id="3981" name="Google Shape;3981;p255"/>
          <p:cNvPicPr preferRelativeResize="0"/>
          <p:nvPr/>
        </p:nvPicPr>
        <p:blipFill rotWithShape="1">
          <a:blip r:embed="rId7">
            <a:alphaModFix/>
          </a:blip>
          <a:srcRect l="82998" b="20146"/>
          <a:stretch/>
        </p:blipFill>
        <p:spPr>
          <a:xfrm>
            <a:off x="5279400" y="2389045"/>
            <a:ext cx="256551" cy="169575"/>
          </a:xfrm>
          <a:prstGeom prst="rect">
            <a:avLst/>
          </a:prstGeom>
          <a:noFill/>
          <a:ln>
            <a:noFill/>
          </a:ln>
        </p:spPr>
      </p:pic>
      <p:pic>
        <p:nvPicPr>
          <p:cNvPr id="3982" name="Google Shape;3982;p255"/>
          <p:cNvPicPr preferRelativeResize="0"/>
          <p:nvPr/>
        </p:nvPicPr>
        <p:blipFill rotWithShape="1">
          <a:blip r:embed="rId7">
            <a:alphaModFix/>
          </a:blip>
          <a:srcRect l="82998" b="20146"/>
          <a:stretch/>
        </p:blipFill>
        <p:spPr>
          <a:xfrm>
            <a:off x="5279400" y="2051085"/>
            <a:ext cx="256551" cy="169575"/>
          </a:xfrm>
          <a:prstGeom prst="rect">
            <a:avLst/>
          </a:prstGeom>
          <a:noFill/>
          <a:ln>
            <a:noFill/>
          </a:ln>
        </p:spPr>
      </p:pic>
      <p:pic>
        <p:nvPicPr>
          <p:cNvPr id="3983" name="Google Shape;3983;p255"/>
          <p:cNvPicPr preferRelativeResize="0"/>
          <p:nvPr/>
        </p:nvPicPr>
        <p:blipFill rotWithShape="1">
          <a:blip r:embed="rId7">
            <a:alphaModFix/>
          </a:blip>
          <a:srcRect l="82998" b="20146"/>
          <a:stretch/>
        </p:blipFill>
        <p:spPr>
          <a:xfrm>
            <a:off x="5279400" y="1729705"/>
            <a:ext cx="256551" cy="169575"/>
          </a:xfrm>
          <a:prstGeom prst="rect">
            <a:avLst/>
          </a:prstGeom>
          <a:noFill/>
          <a:ln>
            <a:noFill/>
          </a:ln>
        </p:spPr>
      </p:pic>
      <p:pic>
        <p:nvPicPr>
          <p:cNvPr id="3984" name="Google Shape;3984;p255"/>
          <p:cNvPicPr preferRelativeResize="0"/>
          <p:nvPr/>
        </p:nvPicPr>
        <p:blipFill rotWithShape="1">
          <a:blip r:embed="rId7">
            <a:alphaModFix/>
          </a:blip>
          <a:srcRect l="82998" b="20146"/>
          <a:stretch/>
        </p:blipFill>
        <p:spPr>
          <a:xfrm>
            <a:off x="5127000" y="1398445"/>
            <a:ext cx="256551" cy="169575"/>
          </a:xfrm>
          <a:prstGeom prst="rect">
            <a:avLst/>
          </a:prstGeom>
          <a:noFill/>
          <a:ln>
            <a:noFill/>
          </a:ln>
        </p:spPr>
      </p:pic>
      <p:pic>
        <p:nvPicPr>
          <p:cNvPr id="3985" name="Google Shape;3985;p255"/>
          <p:cNvPicPr preferRelativeResize="0"/>
          <p:nvPr/>
        </p:nvPicPr>
        <p:blipFill rotWithShape="1">
          <a:blip r:embed="rId7">
            <a:alphaModFix/>
          </a:blip>
          <a:srcRect l="82998" b="20146"/>
          <a:stretch/>
        </p:blipFill>
        <p:spPr>
          <a:xfrm>
            <a:off x="4822200" y="1398445"/>
            <a:ext cx="256551" cy="169575"/>
          </a:xfrm>
          <a:prstGeom prst="rect">
            <a:avLst/>
          </a:prstGeom>
          <a:noFill/>
          <a:ln>
            <a:noFill/>
          </a:ln>
        </p:spPr>
      </p:pic>
      <p:pic>
        <p:nvPicPr>
          <p:cNvPr id="3986" name="Google Shape;3986;p255"/>
          <p:cNvPicPr preferRelativeResize="0"/>
          <p:nvPr/>
        </p:nvPicPr>
        <p:blipFill rotWithShape="1">
          <a:blip r:embed="rId7">
            <a:alphaModFix/>
          </a:blip>
          <a:srcRect l="82998" b="20146"/>
          <a:stretch/>
        </p:blipFill>
        <p:spPr>
          <a:xfrm>
            <a:off x="4517400" y="1398445"/>
            <a:ext cx="256551" cy="169575"/>
          </a:xfrm>
          <a:prstGeom prst="rect">
            <a:avLst/>
          </a:prstGeom>
          <a:noFill/>
          <a:ln>
            <a:noFill/>
          </a:ln>
        </p:spPr>
      </p:pic>
      <p:pic>
        <p:nvPicPr>
          <p:cNvPr id="3987" name="Google Shape;3987;p255"/>
          <p:cNvPicPr preferRelativeResize="0"/>
          <p:nvPr/>
        </p:nvPicPr>
        <p:blipFill rotWithShape="1">
          <a:blip r:embed="rId7">
            <a:alphaModFix/>
          </a:blip>
          <a:srcRect l="82998" b="20146"/>
          <a:stretch/>
        </p:blipFill>
        <p:spPr>
          <a:xfrm>
            <a:off x="4212600" y="1398445"/>
            <a:ext cx="256551" cy="169575"/>
          </a:xfrm>
          <a:prstGeom prst="rect">
            <a:avLst/>
          </a:prstGeom>
          <a:noFill/>
          <a:ln>
            <a:noFill/>
          </a:ln>
        </p:spPr>
      </p:pic>
      <p:pic>
        <p:nvPicPr>
          <p:cNvPr id="3988" name="Google Shape;3988;p255"/>
          <p:cNvPicPr preferRelativeResize="0"/>
          <p:nvPr/>
        </p:nvPicPr>
        <p:blipFill rotWithShape="1">
          <a:blip r:embed="rId7">
            <a:alphaModFix/>
          </a:blip>
          <a:srcRect l="82998" b="20146"/>
          <a:stretch/>
        </p:blipFill>
        <p:spPr>
          <a:xfrm>
            <a:off x="3907800" y="1398445"/>
            <a:ext cx="256551" cy="169575"/>
          </a:xfrm>
          <a:prstGeom prst="rect">
            <a:avLst/>
          </a:prstGeom>
          <a:noFill/>
          <a:ln>
            <a:noFill/>
          </a:ln>
        </p:spPr>
      </p:pic>
      <p:grpSp>
        <p:nvGrpSpPr>
          <p:cNvPr id="3989" name="Google Shape;3989;p255"/>
          <p:cNvGrpSpPr/>
          <p:nvPr/>
        </p:nvGrpSpPr>
        <p:grpSpPr>
          <a:xfrm>
            <a:off x="202473" y="2255150"/>
            <a:ext cx="1498316" cy="646498"/>
            <a:chOff x="78100" y="798150"/>
            <a:chExt cx="1965778" cy="848200"/>
          </a:xfrm>
        </p:grpSpPr>
        <p:pic>
          <p:nvPicPr>
            <p:cNvPr id="3990" name="Google Shape;3990;p255"/>
            <p:cNvPicPr preferRelativeResize="0"/>
            <p:nvPr/>
          </p:nvPicPr>
          <p:blipFill rotWithShape="1">
            <a:blip r:embed="rId4">
              <a:alphaModFix/>
            </a:blip>
            <a:srcRect r="10370" b="28057"/>
            <a:stretch/>
          </p:blipFill>
          <p:spPr>
            <a:xfrm flipH="1">
              <a:off x="78100" y="798150"/>
              <a:ext cx="1385300" cy="848200"/>
            </a:xfrm>
            <a:prstGeom prst="rect">
              <a:avLst/>
            </a:prstGeom>
            <a:noFill/>
            <a:ln>
              <a:noFill/>
            </a:ln>
          </p:spPr>
        </p:pic>
        <p:pic>
          <p:nvPicPr>
            <p:cNvPr id="3991" name="Google Shape;3991;p255"/>
            <p:cNvPicPr preferRelativeResize="0"/>
            <p:nvPr/>
          </p:nvPicPr>
          <p:blipFill>
            <a:blip r:embed="rId5">
              <a:alphaModFix/>
            </a:blip>
            <a:stretch>
              <a:fillRect/>
            </a:stretch>
          </p:blipFill>
          <p:spPr>
            <a:xfrm rot="-5938659">
              <a:off x="1530169" y="1143679"/>
              <a:ext cx="142142" cy="256638"/>
            </a:xfrm>
            <a:prstGeom prst="rect">
              <a:avLst/>
            </a:prstGeom>
            <a:noFill/>
            <a:ln>
              <a:noFill/>
            </a:ln>
          </p:spPr>
        </p:pic>
        <p:pic>
          <p:nvPicPr>
            <p:cNvPr id="3992" name="Google Shape;3992;p255"/>
            <p:cNvPicPr preferRelativeResize="0"/>
            <p:nvPr/>
          </p:nvPicPr>
          <p:blipFill>
            <a:blip r:embed="rId5">
              <a:alphaModFix/>
            </a:blip>
            <a:stretch>
              <a:fillRect/>
            </a:stretch>
          </p:blipFill>
          <p:spPr>
            <a:xfrm rot="-5938659">
              <a:off x="1834969" y="1143679"/>
              <a:ext cx="142142" cy="256638"/>
            </a:xfrm>
            <a:prstGeom prst="rect">
              <a:avLst/>
            </a:prstGeom>
            <a:noFill/>
            <a:ln>
              <a:noFill/>
            </a:ln>
          </p:spPr>
        </p:pic>
      </p:grpSp>
      <p:sp>
        <p:nvSpPr>
          <p:cNvPr id="3993" name="Google Shape;3993;p255"/>
          <p:cNvSpPr txBox="1"/>
          <p:nvPr/>
        </p:nvSpPr>
        <p:spPr>
          <a:xfrm>
            <a:off x="6405900" y="1762288"/>
            <a:ext cx="3376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histamine </a:t>
            </a:r>
            <a:endParaRPr>
              <a:solidFill>
                <a:schemeClr val="dk1"/>
              </a:solidFill>
            </a:endParaRPr>
          </a:p>
          <a:p>
            <a:pPr marL="0" lvl="0" indent="0" algn="l" rtl="0">
              <a:spcBef>
                <a:spcPts val="0"/>
              </a:spcBef>
              <a:spcAft>
                <a:spcPts val="0"/>
              </a:spcAft>
              <a:buNone/>
            </a:pPr>
            <a:r>
              <a:rPr lang="en">
                <a:solidFill>
                  <a:schemeClr val="dk1"/>
                </a:solidFill>
              </a:rPr>
              <a:t>(tuberomammillary nucleus)</a:t>
            </a:r>
            <a:endParaRPr/>
          </a:p>
        </p:txBody>
      </p:sp>
      <p:pic>
        <p:nvPicPr>
          <p:cNvPr id="3994" name="Google Shape;3994;p255"/>
          <p:cNvPicPr preferRelativeResize="0"/>
          <p:nvPr/>
        </p:nvPicPr>
        <p:blipFill>
          <a:blip r:embed="rId9">
            <a:alphaModFix/>
          </a:blip>
          <a:stretch>
            <a:fillRect/>
          </a:stretch>
        </p:blipFill>
        <p:spPr>
          <a:xfrm>
            <a:off x="6125363" y="1887026"/>
            <a:ext cx="231290" cy="213725"/>
          </a:xfrm>
          <a:prstGeom prst="rect">
            <a:avLst/>
          </a:prstGeom>
          <a:noFill/>
          <a:ln>
            <a:noFill/>
          </a:ln>
        </p:spPr>
      </p:pic>
      <p:pic>
        <p:nvPicPr>
          <p:cNvPr id="3995" name="Google Shape;3995;p255"/>
          <p:cNvPicPr preferRelativeResize="0"/>
          <p:nvPr/>
        </p:nvPicPr>
        <p:blipFill>
          <a:blip r:embed="rId9">
            <a:alphaModFix/>
          </a:blip>
          <a:stretch>
            <a:fillRect/>
          </a:stretch>
        </p:blipFill>
        <p:spPr>
          <a:xfrm>
            <a:off x="4989463" y="3220797"/>
            <a:ext cx="164932" cy="152400"/>
          </a:xfrm>
          <a:prstGeom prst="rect">
            <a:avLst/>
          </a:prstGeom>
          <a:noFill/>
          <a:ln>
            <a:noFill/>
          </a:ln>
        </p:spPr>
      </p:pic>
      <p:pic>
        <p:nvPicPr>
          <p:cNvPr id="3996" name="Google Shape;3996;p255"/>
          <p:cNvPicPr preferRelativeResize="0"/>
          <p:nvPr/>
        </p:nvPicPr>
        <p:blipFill>
          <a:blip r:embed="rId9">
            <a:alphaModFix/>
          </a:blip>
          <a:stretch>
            <a:fillRect/>
          </a:stretch>
        </p:blipFill>
        <p:spPr>
          <a:xfrm>
            <a:off x="4989463" y="2915997"/>
            <a:ext cx="164932" cy="152400"/>
          </a:xfrm>
          <a:prstGeom prst="rect">
            <a:avLst/>
          </a:prstGeom>
          <a:noFill/>
          <a:ln>
            <a:noFill/>
          </a:ln>
        </p:spPr>
      </p:pic>
      <p:pic>
        <p:nvPicPr>
          <p:cNvPr id="3997" name="Google Shape;3997;p255"/>
          <p:cNvPicPr preferRelativeResize="0"/>
          <p:nvPr/>
        </p:nvPicPr>
        <p:blipFill>
          <a:blip r:embed="rId9">
            <a:alphaModFix/>
          </a:blip>
          <a:stretch>
            <a:fillRect/>
          </a:stretch>
        </p:blipFill>
        <p:spPr>
          <a:xfrm>
            <a:off x="4989463" y="2611197"/>
            <a:ext cx="164932" cy="152400"/>
          </a:xfrm>
          <a:prstGeom prst="rect">
            <a:avLst/>
          </a:prstGeom>
          <a:noFill/>
          <a:ln>
            <a:noFill/>
          </a:ln>
        </p:spPr>
      </p:pic>
      <p:pic>
        <p:nvPicPr>
          <p:cNvPr id="3998" name="Google Shape;3998;p255"/>
          <p:cNvPicPr preferRelativeResize="0"/>
          <p:nvPr/>
        </p:nvPicPr>
        <p:blipFill>
          <a:blip r:embed="rId9">
            <a:alphaModFix/>
          </a:blip>
          <a:stretch>
            <a:fillRect/>
          </a:stretch>
        </p:blipFill>
        <p:spPr>
          <a:xfrm>
            <a:off x="4989463" y="2306397"/>
            <a:ext cx="164932" cy="152400"/>
          </a:xfrm>
          <a:prstGeom prst="rect">
            <a:avLst/>
          </a:prstGeom>
          <a:noFill/>
          <a:ln>
            <a:noFill/>
          </a:ln>
        </p:spPr>
      </p:pic>
      <p:pic>
        <p:nvPicPr>
          <p:cNvPr id="3999" name="Google Shape;3999;p255"/>
          <p:cNvPicPr preferRelativeResize="0"/>
          <p:nvPr/>
        </p:nvPicPr>
        <p:blipFill>
          <a:blip r:embed="rId9">
            <a:alphaModFix/>
          </a:blip>
          <a:stretch>
            <a:fillRect/>
          </a:stretch>
        </p:blipFill>
        <p:spPr>
          <a:xfrm>
            <a:off x="4989463" y="1925397"/>
            <a:ext cx="164932" cy="152400"/>
          </a:xfrm>
          <a:prstGeom prst="rect">
            <a:avLst/>
          </a:prstGeom>
          <a:noFill/>
          <a:ln>
            <a:noFill/>
          </a:ln>
        </p:spPr>
      </p:pic>
      <p:pic>
        <p:nvPicPr>
          <p:cNvPr id="4000" name="Google Shape;4000;p255"/>
          <p:cNvPicPr preferRelativeResize="0"/>
          <p:nvPr/>
        </p:nvPicPr>
        <p:blipFill>
          <a:blip r:embed="rId9">
            <a:alphaModFix/>
          </a:blip>
          <a:stretch>
            <a:fillRect/>
          </a:stretch>
        </p:blipFill>
        <p:spPr>
          <a:xfrm>
            <a:off x="4837063" y="1655346"/>
            <a:ext cx="164932" cy="152400"/>
          </a:xfrm>
          <a:prstGeom prst="rect">
            <a:avLst/>
          </a:prstGeom>
          <a:noFill/>
          <a:ln>
            <a:noFill/>
          </a:ln>
        </p:spPr>
      </p:pic>
      <p:pic>
        <p:nvPicPr>
          <p:cNvPr id="4001" name="Google Shape;4001;p255"/>
          <p:cNvPicPr preferRelativeResize="0"/>
          <p:nvPr/>
        </p:nvPicPr>
        <p:blipFill>
          <a:blip r:embed="rId9">
            <a:alphaModFix/>
          </a:blip>
          <a:stretch>
            <a:fillRect/>
          </a:stretch>
        </p:blipFill>
        <p:spPr>
          <a:xfrm>
            <a:off x="4456063" y="1655346"/>
            <a:ext cx="164932" cy="152400"/>
          </a:xfrm>
          <a:prstGeom prst="rect">
            <a:avLst/>
          </a:prstGeom>
          <a:noFill/>
          <a:ln>
            <a:noFill/>
          </a:ln>
        </p:spPr>
      </p:pic>
      <p:pic>
        <p:nvPicPr>
          <p:cNvPr id="4002" name="Google Shape;4002;p255"/>
          <p:cNvPicPr preferRelativeResize="0"/>
          <p:nvPr/>
        </p:nvPicPr>
        <p:blipFill>
          <a:blip r:embed="rId9">
            <a:alphaModFix/>
          </a:blip>
          <a:stretch>
            <a:fillRect/>
          </a:stretch>
        </p:blipFill>
        <p:spPr>
          <a:xfrm>
            <a:off x="4075063" y="1655346"/>
            <a:ext cx="164932" cy="152400"/>
          </a:xfrm>
          <a:prstGeom prst="rect">
            <a:avLst/>
          </a:prstGeom>
          <a:noFill/>
          <a:ln>
            <a:noFill/>
          </a:ln>
        </p:spPr>
      </p:pic>
      <p:sp>
        <p:nvSpPr>
          <p:cNvPr id="4003" name="Google Shape;4003;p255"/>
          <p:cNvSpPr txBox="1"/>
          <p:nvPr/>
        </p:nvSpPr>
        <p:spPr>
          <a:xfrm>
            <a:off x="6324278" y="1372188"/>
            <a:ext cx="2624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acetylcholine (basal forebrain)</a:t>
            </a:r>
            <a:endParaRPr/>
          </a:p>
        </p:txBody>
      </p:sp>
      <p:pic>
        <p:nvPicPr>
          <p:cNvPr id="4004" name="Google Shape;4004;p255"/>
          <p:cNvPicPr preferRelativeResize="0"/>
          <p:nvPr/>
        </p:nvPicPr>
        <p:blipFill>
          <a:blip r:embed="rId10">
            <a:alphaModFix/>
          </a:blip>
          <a:stretch>
            <a:fillRect/>
          </a:stretch>
        </p:blipFill>
        <p:spPr>
          <a:xfrm rot="-2700000">
            <a:off x="4621217" y="2681945"/>
            <a:ext cx="246515" cy="147909"/>
          </a:xfrm>
          <a:prstGeom prst="rect">
            <a:avLst/>
          </a:prstGeom>
          <a:noFill/>
          <a:ln>
            <a:noFill/>
          </a:ln>
        </p:spPr>
      </p:pic>
      <p:pic>
        <p:nvPicPr>
          <p:cNvPr id="4005" name="Google Shape;4005;p255"/>
          <p:cNvPicPr preferRelativeResize="0"/>
          <p:nvPr/>
        </p:nvPicPr>
        <p:blipFill>
          <a:blip r:embed="rId10">
            <a:alphaModFix/>
          </a:blip>
          <a:stretch>
            <a:fillRect/>
          </a:stretch>
        </p:blipFill>
        <p:spPr>
          <a:xfrm rot="-2700000">
            <a:off x="4621217" y="2453345"/>
            <a:ext cx="246515" cy="147909"/>
          </a:xfrm>
          <a:prstGeom prst="rect">
            <a:avLst/>
          </a:prstGeom>
          <a:noFill/>
          <a:ln>
            <a:noFill/>
          </a:ln>
        </p:spPr>
      </p:pic>
      <p:pic>
        <p:nvPicPr>
          <p:cNvPr id="4006" name="Google Shape;4006;p255"/>
          <p:cNvPicPr preferRelativeResize="0"/>
          <p:nvPr/>
        </p:nvPicPr>
        <p:blipFill>
          <a:blip r:embed="rId10">
            <a:alphaModFix/>
          </a:blip>
          <a:stretch>
            <a:fillRect/>
          </a:stretch>
        </p:blipFill>
        <p:spPr>
          <a:xfrm rot="-2700000">
            <a:off x="4621217" y="2224745"/>
            <a:ext cx="246515" cy="147909"/>
          </a:xfrm>
          <a:prstGeom prst="rect">
            <a:avLst/>
          </a:prstGeom>
          <a:noFill/>
          <a:ln>
            <a:noFill/>
          </a:ln>
        </p:spPr>
      </p:pic>
      <p:pic>
        <p:nvPicPr>
          <p:cNvPr id="4007" name="Google Shape;4007;p255"/>
          <p:cNvPicPr preferRelativeResize="0"/>
          <p:nvPr/>
        </p:nvPicPr>
        <p:blipFill>
          <a:blip r:embed="rId10">
            <a:alphaModFix/>
          </a:blip>
          <a:stretch>
            <a:fillRect/>
          </a:stretch>
        </p:blipFill>
        <p:spPr>
          <a:xfrm rot="-2700000">
            <a:off x="4621217" y="1996145"/>
            <a:ext cx="246515" cy="147909"/>
          </a:xfrm>
          <a:prstGeom prst="rect">
            <a:avLst/>
          </a:prstGeom>
          <a:noFill/>
          <a:ln>
            <a:noFill/>
          </a:ln>
        </p:spPr>
      </p:pic>
      <p:pic>
        <p:nvPicPr>
          <p:cNvPr id="4008" name="Google Shape;4008;p255"/>
          <p:cNvPicPr preferRelativeResize="0"/>
          <p:nvPr/>
        </p:nvPicPr>
        <p:blipFill>
          <a:blip r:embed="rId10">
            <a:alphaModFix/>
          </a:blip>
          <a:stretch>
            <a:fillRect/>
          </a:stretch>
        </p:blipFill>
        <p:spPr>
          <a:xfrm rot="-2700000">
            <a:off x="4392617" y="1919945"/>
            <a:ext cx="246515" cy="147909"/>
          </a:xfrm>
          <a:prstGeom prst="rect">
            <a:avLst/>
          </a:prstGeom>
          <a:noFill/>
          <a:ln>
            <a:noFill/>
          </a:ln>
        </p:spPr>
      </p:pic>
      <p:pic>
        <p:nvPicPr>
          <p:cNvPr id="4009" name="Google Shape;4009;p255"/>
          <p:cNvPicPr preferRelativeResize="0"/>
          <p:nvPr/>
        </p:nvPicPr>
        <p:blipFill>
          <a:blip r:embed="rId10">
            <a:alphaModFix/>
          </a:blip>
          <a:stretch>
            <a:fillRect/>
          </a:stretch>
        </p:blipFill>
        <p:spPr>
          <a:xfrm rot="-2700000">
            <a:off x="4164017" y="1919945"/>
            <a:ext cx="246515" cy="147909"/>
          </a:xfrm>
          <a:prstGeom prst="rect">
            <a:avLst/>
          </a:prstGeom>
          <a:noFill/>
          <a:ln>
            <a:noFill/>
          </a:ln>
        </p:spPr>
      </p:pic>
      <p:pic>
        <p:nvPicPr>
          <p:cNvPr id="4010" name="Google Shape;4010;p255"/>
          <p:cNvPicPr preferRelativeResize="0"/>
          <p:nvPr/>
        </p:nvPicPr>
        <p:blipFill>
          <a:blip r:embed="rId10">
            <a:alphaModFix/>
          </a:blip>
          <a:stretch>
            <a:fillRect/>
          </a:stretch>
        </p:blipFill>
        <p:spPr>
          <a:xfrm rot="-2700000">
            <a:off x="6095271" y="1484867"/>
            <a:ext cx="291483" cy="174890"/>
          </a:xfrm>
          <a:prstGeom prst="rect">
            <a:avLst/>
          </a:prstGeom>
          <a:noFill/>
          <a:ln>
            <a:noFill/>
          </a:ln>
        </p:spPr>
      </p:pic>
      <p:grpSp>
        <p:nvGrpSpPr>
          <p:cNvPr id="4011" name="Google Shape;4011;p255"/>
          <p:cNvGrpSpPr/>
          <p:nvPr/>
        </p:nvGrpSpPr>
        <p:grpSpPr>
          <a:xfrm>
            <a:off x="202473" y="2255150"/>
            <a:ext cx="1498316" cy="646498"/>
            <a:chOff x="78100" y="798150"/>
            <a:chExt cx="1965778" cy="848200"/>
          </a:xfrm>
        </p:grpSpPr>
        <p:pic>
          <p:nvPicPr>
            <p:cNvPr id="4012" name="Google Shape;4012;p255"/>
            <p:cNvPicPr preferRelativeResize="0"/>
            <p:nvPr/>
          </p:nvPicPr>
          <p:blipFill rotWithShape="1">
            <a:blip r:embed="rId4">
              <a:alphaModFix/>
            </a:blip>
            <a:srcRect r="10370" b="28057"/>
            <a:stretch/>
          </p:blipFill>
          <p:spPr>
            <a:xfrm flipH="1">
              <a:off x="78100" y="798150"/>
              <a:ext cx="1385300" cy="848200"/>
            </a:xfrm>
            <a:prstGeom prst="rect">
              <a:avLst/>
            </a:prstGeom>
            <a:noFill/>
            <a:ln>
              <a:noFill/>
            </a:ln>
          </p:spPr>
        </p:pic>
        <p:pic>
          <p:nvPicPr>
            <p:cNvPr id="4013" name="Google Shape;4013;p255"/>
            <p:cNvPicPr preferRelativeResize="0"/>
            <p:nvPr/>
          </p:nvPicPr>
          <p:blipFill>
            <a:blip r:embed="rId5">
              <a:alphaModFix/>
            </a:blip>
            <a:stretch>
              <a:fillRect/>
            </a:stretch>
          </p:blipFill>
          <p:spPr>
            <a:xfrm rot="-5938659">
              <a:off x="1530169" y="1143679"/>
              <a:ext cx="142142" cy="256638"/>
            </a:xfrm>
            <a:prstGeom prst="rect">
              <a:avLst/>
            </a:prstGeom>
            <a:noFill/>
            <a:ln>
              <a:noFill/>
            </a:ln>
          </p:spPr>
        </p:pic>
        <p:pic>
          <p:nvPicPr>
            <p:cNvPr id="4014" name="Google Shape;4014;p255"/>
            <p:cNvPicPr preferRelativeResize="0"/>
            <p:nvPr/>
          </p:nvPicPr>
          <p:blipFill>
            <a:blip r:embed="rId5">
              <a:alphaModFix/>
            </a:blip>
            <a:stretch>
              <a:fillRect/>
            </a:stretch>
          </p:blipFill>
          <p:spPr>
            <a:xfrm rot="-5938659">
              <a:off x="1834969" y="1143679"/>
              <a:ext cx="142142" cy="256638"/>
            </a:xfrm>
            <a:prstGeom prst="rect">
              <a:avLst/>
            </a:prstGeom>
            <a:noFill/>
            <a:ln>
              <a:noFill/>
            </a:ln>
          </p:spPr>
        </p:pic>
      </p:grpSp>
      <p:pic>
        <p:nvPicPr>
          <p:cNvPr id="4015" name="Google Shape;4015;p255"/>
          <p:cNvPicPr preferRelativeResize="0"/>
          <p:nvPr/>
        </p:nvPicPr>
        <p:blipFill>
          <a:blip r:embed="rId11">
            <a:alphaModFix/>
          </a:blip>
          <a:stretch>
            <a:fillRect/>
          </a:stretch>
        </p:blipFill>
        <p:spPr>
          <a:xfrm>
            <a:off x="6033140" y="1031525"/>
            <a:ext cx="323675" cy="214434"/>
          </a:xfrm>
          <a:prstGeom prst="rect">
            <a:avLst/>
          </a:prstGeom>
          <a:noFill/>
          <a:ln>
            <a:noFill/>
          </a:ln>
        </p:spPr>
      </p:pic>
      <p:sp>
        <p:nvSpPr>
          <p:cNvPr id="4016" name="Google Shape;4016;p255"/>
          <p:cNvSpPr txBox="1"/>
          <p:nvPr/>
        </p:nvSpPr>
        <p:spPr>
          <a:xfrm>
            <a:off x="6305275" y="929025"/>
            <a:ext cx="2730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glutamate (pyramidal neurons)</a:t>
            </a:r>
            <a:endParaRPr>
              <a:solidFill>
                <a:schemeClr val="dk1"/>
              </a:solidFill>
            </a:endParaRPr>
          </a:p>
          <a:p>
            <a:pPr marL="0" lvl="0" indent="0" algn="l" rtl="0">
              <a:spcBef>
                <a:spcPts val="0"/>
              </a:spcBef>
              <a:spcAft>
                <a:spcPts val="0"/>
              </a:spcAft>
              <a:buNone/>
            </a:pPr>
            <a:endParaRPr i="1">
              <a:solidFill>
                <a:schemeClr val="dk1"/>
              </a:solidFill>
            </a:endParaRPr>
          </a:p>
        </p:txBody>
      </p:sp>
      <p:pic>
        <p:nvPicPr>
          <p:cNvPr id="4017" name="Google Shape;4017;p255"/>
          <p:cNvPicPr preferRelativeResize="0"/>
          <p:nvPr/>
        </p:nvPicPr>
        <p:blipFill>
          <a:blip r:embed="rId12">
            <a:alphaModFix/>
          </a:blip>
          <a:stretch>
            <a:fillRect/>
          </a:stretch>
        </p:blipFill>
        <p:spPr>
          <a:xfrm>
            <a:off x="2931075" y="2521400"/>
            <a:ext cx="236600" cy="114000"/>
          </a:xfrm>
          <a:prstGeom prst="rect">
            <a:avLst/>
          </a:prstGeom>
          <a:noFill/>
          <a:ln>
            <a:noFill/>
          </a:ln>
        </p:spPr>
      </p:pic>
      <p:pic>
        <p:nvPicPr>
          <p:cNvPr id="4018" name="Google Shape;4018;p255"/>
          <p:cNvPicPr preferRelativeResize="0"/>
          <p:nvPr/>
        </p:nvPicPr>
        <p:blipFill>
          <a:blip r:embed="rId12">
            <a:alphaModFix/>
          </a:blip>
          <a:stretch>
            <a:fillRect/>
          </a:stretch>
        </p:blipFill>
        <p:spPr>
          <a:xfrm>
            <a:off x="2931075" y="2750000"/>
            <a:ext cx="236600" cy="114000"/>
          </a:xfrm>
          <a:prstGeom prst="rect">
            <a:avLst/>
          </a:prstGeom>
          <a:noFill/>
          <a:ln>
            <a:noFill/>
          </a:ln>
        </p:spPr>
      </p:pic>
      <p:pic>
        <p:nvPicPr>
          <p:cNvPr id="4019" name="Google Shape;4019;p255"/>
          <p:cNvPicPr preferRelativeResize="0"/>
          <p:nvPr/>
        </p:nvPicPr>
        <p:blipFill>
          <a:blip r:embed="rId12">
            <a:alphaModFix/>
          </a:blip>
          <a:stretch>
            <a:fillRect/>
          </a:stretch>
        </p:blipFill>
        <p:spPr>
          <a:xfrm>
            <a:off x="2931075" y="2978600"/>
            <a:ext cx="236600" cy="114000"/>
          </a:xfrm>
          <a:prstGeom prst="rect">
            <a:avLst/>
          </a:prstGeom>
          <a:noFill/>
          <a:ln>
            <a:noFill/>
          </a:ln>
        </p:spPr>
      </p:pic>
      <p:pic>
        <p:nvPicPr>
          <p:cNvPr id="4020" name="Google Shape;4020;p255"/>
          <p:cNvPicPr preferRelativeResize="0"/>
          <p:nvPr/>
        </p:nvPicPr>
        <p:blipFill>
          <a:blip r:embed="rId12">
            <a:alphaModFix/>
          </a:blip>
          <a:stretch>
            <a:fillRect/>
          </a:stretch>
        </p:blipFill>
        <p:spPr>
          <a:xfrm>
            <a:off x="2931075" y="3207200"/>
            <a:ext cx="236600" cy="114000"/>
          </a:xfrm>
          <a:prstGeom prst="rect">
            <a:avLst/>
          </a:prstGeom>
          <a:noFill/>
          <a:ln>
            <a:noFill/>
          </a:ln>
        </p:spPr>
      </p:pic>
      <p:pic>
        <p:nvPicPr>
          <p:cNvPr id="4021" name="Google Shape;4021;p255"/>
          <p:cNvPicPr preferRelativeResize="0"/>
          <p:nvPr/>
        </p:nvPicPr>
        <p:blipFill>
          <a:blip r:embed="rId12">
            <a:alphaModFix/>
          </a:blip>
          <a:stretch>
            <a:fillRect/>
          </a:stretch>
        </p:blipFill>
        <p:spPr>
          <a:xfrm>
            <a:off x="2931075" y="3435800"/>
            <a:ext cx="236600" cy="114000"/>
          </a:xfrm>
          <a:prstGeom prst="rect">
            <a:avLst/>
          </a:prstGeom>
          <a:noFill/>
          <a:ln>
            <a:noFill/>
          </a:ln>
        </p:spPr>
      </p:pic>
      <p:pic>
        <p:nvPicPr>
          <p:cNvPr id="4022" name="Google Shape;4022;p255"/>
          <p:cNvPicPr preferRelativeResize="0"/>
          <p:nvPr/>
        </p:nvPicPr>
        <p:blipFill>
          <a:blip r:embed="rId12">
            <a:alphaModFix/>
          </a:blip>
          <a:stretch>
            <a:fillRect/>
          </a:stretch>
        </p:blipFill>
        <p:spPr>
          <a:xfrm>
            <a:off x="2931075" y="3647820"/>
            <a:ext cx="236600" cy="114000"/>
          </a:xfrm>
          <a:prstGeom prst="rect">
            <a:avLst/>
          </a:prstGeom>
          <a:noFill/>
          <a:ln>
            <a:noFill/>
          </a:ln>
        </p:spPr>
      </p:pic>
      <p:pic>
        <p:nvPicPr>
          <p:cNvPr id="4023" name="Google Shape;4023;p255"/>
          <p:cNvPicPr preferRelativeResize="0"/>
          <p:nvPr/>
        </p:nvPicPr>
        <p:blipFill>
          <a:blip r:embed="rId12">
            <a:alphaModFix/>
          </a:blip>
          <a:stretch>
            <a:fillRect/>
          </a:stretch>
        </p:blipFill>
        <p:spPr>
          <a:xfrm>
            <a:off x="2931075" y="3876420"/>
            <a:ext cx="236600" cy="114000"/>
          </a:xfrm>
          <a:prstGeom prst="rect">
            <a:avLst/>
          </a:prstGeom>
          <a:noFill/>
          <a:ln>
            <a:noFill/>
          </a:ln>
        </p:spPr>
      </p:pic>
      <p:pic>
        <p:nvPicPr>
          <p:cNvPr id="4024" name="Google Shape;4024;p255"/>
          <p:cNvPicPr preferRelativeResize="0"/>
          <p:nvPr/>
        </p:nvPicPr>
        <p:blipFill>
          <a:blip r:embed="rId12">
            <a:alphaModFix/>
          </a:blip>
          <a:stretch>
            <a:fillRect/>
          </a:stretch>
        </p:blipFill>
        <p:spPr>
          <a:xfrm>
            <a:off x="2931075" y="4105020"/>
            <a:ext cx="236600" cy="114000"/>
          </a:xfrm>
          <a:prstGeom prst="rect">
            <a:avLst/>
          </a:prstGeom>
          <a:noFill/>
          <a:ln>
            <a:noFill/>
          </a:ln>
        </p:spPr>
      </p:pic>
      <p:pic>
        <p:nvPicPr>
          <p:cNvPr id="4025" name="Google Shape;4025;p255"/>
          <p:cNvPicPr preferRelativeResize="0"/>
          <p:nvPr/>
        </p:nvPicPr>
        <p:blipFill>
          <a:blip r:embed="rId12">
            <a:alphaModFix/>
          </a:blip>
          <a:stretch>
            <a:fillRect/>
          </a:stretch>
        </p:blipFill>
        <p:spPr>
          <a:xfrm>
            <a:off x="2931075" y="4333620"/>
            <a:ext cx="236600" cy="114000"/>
          </a:xfrm>
          <a:prstGeom prst="rect">
            <a:avLst/>
          </a:prstGeom>
          <a:noFill/>
          <a:ln>
            <a:noFill/>
          </a:ln>
        </p:spPr>
      </p:pic>
      <p:pic>
        <p:nvPicPr>
          <p:cNvPr id="4026" name="Google Shape;4026;p255"/>
          <p:cNvPicPr preferRelativeResize="0"/>
          <p:nvPr/>
        </p:nvPicPr>
        <p:blipFill>
          <a:blip r:embed="rId12">
            <a:alphaModFix/>
          </a:blip>
          <a:stretch>
            <a:fillRect/>
          </a:stretch>
        </p:blipFill>
        <p:spPr>
          <a:xfrm>
            <a:off x="2931075" y="4562220"/>
            <a:ext cx="236600" cy="114000"/>
          </a:xfrm>
          <a:prstGeom prst="rect">
            <a:avLst/>
          </a:prstGeom>
          <a:noFill/>
          <a:ln>
            <a:noFill/>
          </a:ln>
        </p:spPr>
      </p:pic>
      <p:pic>
        <p:nvPicPr>
          <p:cNvPr id="4027" name="Google Shape;4027;p255"/>
          <p:cNvPicPr preferRelativeResize="0"/>
          <p:nvPr/>
        </p:nvPicPr>
        <p:blipFill>
          <a:blip r:embed="rId12">
            <a:alphaModFix/>
          </a:blip>
          <a:stretch>
            <a:fillRect/>
          </a:stretch>
        </p:blipFill>
        <p:spPr>
          <a:xfrm>
            <a:off x="2931075" y="4790820"/>
            <a:ext cx="236600" cy="114000"/>
          </a:xfrm>
          <a:prstGeom prst="rect">
            <a:avLst/>
          </a:prstGeom>
          <a:noFill/>
          <a:ln>
            <a:noFill/>
          </a:ln>
        </p:spPr>
      </p:pic>
      <p:pic>
        <p:nvPicPr>
          <p:cNvPr id="4028" name="Google Shape;4028;p255"/>
          <p:cNvPicPr preferRelativeResize="0"/>
          <p:nvPr/>
        </p:nvPicPr>
        <p:blipFill>
          <a:blip r:embed="rId12">
            <a:alphaModFix/>
          </a:blip>
          <a:stretch>
            <a:fillRect/>
          </a:stretch>
        </p:blipFill>
        <p:spPr>
          <a:xfrm>
            <a:off x="2636154" y="3265231"/>
            <a:ext cx="236600" cy="114000"/>
          </a:xfrm>
          <a:prstGeom prst="rect">
            <a:avLst/>
          </a:prstGeom>
          <a:noFill/>
          <a:ln>
            <a:noFill/>
          </a:ln>
        </p:spPr>
      </p:pic>
      <p:pic>
        <p:nvPicPr>
          <p:cNvPr id="4029" name="Google Shape;4029;p255"/>
          <p:cNvPicPr preferRelativeResize="0"/>
          <p:nvPr/>
        </p:nvPicPr>
        <p:blipFill>
          <a:blip r:embed="rId12">
            <a:alphaModFix/>
          </a:blip>
          <a:stretch>
            <a:fillRect/>
          </a:stretch>
        </p:blipFill>
        <p:spPr>
          <a:xfrm>
            <a:off x="2331354" y="3265231"/>
            <a:ext cx="236600" cy="114000"/>
          </a:xfrm>
          <a:prstGeom prst="rect">
            <a:avLst/>
          </a:prstGeom>
          <a:noFill/>
          <a:ln>
            <a:noFill/>
          </a:ln>
        </p:spPr>
      </p:pic>
      <p:pic>
        <p:nvPicPr>
          <p:cNvPr id="4030" name="Google Shape;4030;p255"/>
          <p:cNvPicPr preferRelativeResize="0"/>
          <p:nvPr/>
        </p:nvPicPr>
        <p:blipFill>
          <a:blip r:embed="rId12">
            <a:alphaModFix/>
          </a:blip>
          <a:stretch>
            <a:fillRect/>
          </a:stretch>
        </p:blipFill>
        <p:spPr>
          <a:xfrm>
            <a:off x="2026554" y="3265231"/>
            <a:ext cx="236600" cy="114000"/>
          </a:xfrm>
          <a:prstGeom prst="rect">
            <a:avLst/>
          </a:prstGeom>
          <a:noFill/>
          <a:ln>
            <a:noFill/>
          </a:ln>
        </p:spPr>
      </p:pic>
      <p:pic>
        <p:nvPicPr>
          <p:cNvPr id="4031" name="Google Shape;4031;p255"/>
          <p:cNvPicPr preferRelativeResize="0"/>
          <p:nvPr/>
        </p:nvPicPr>
        <p:blipFill>
          <a:blip r:embed="rId12">
            <a:alphaModFix/>
          </a:blip>
          <a:stretch>
            <a:fillRect/>
          </a:stretch>
        </p:blipFill>
        <p:spPr>
          <a:xfrm>
            <a:off x="1721754" y="3265231"/>
            <a:ext cx="236600" cy="114000"/>
          </a:xfrm>
          <a:prstGeom prst="rect">
            <a:avLst/>
          </a:prstGeom>
          <a:noFill/>
          <a:ln>
            <a:noFill/>
          </a:ln>
        </p:spPr>
      </p:pic>
      <p:pic>
        <p:nvPicPr>
          <p:cNvPr id="4032" name="Google Shape;4032;p255"/>
          <p:cNvPicPr preferRelativeResize="0"/>
          <p:nvPr/>
        </p:nvPicPr>
        <p:blipFill>
          <a:blip r:embed="rId12">
            <a:alphaModFix/>
          </a:blip>
          <a:stretch>
            <a:fillRect/>
          </a:stretch>
        </p:blipFill>
        <p:spPr>
          <a:xfrm>
            <a:off x="1721754" y="3036631"/>
            <a:ext cx="236600" cy="114000"/>
          </a:xfrm>
          <a:prstGeom prst="rect">
            <a:avLst/>
          </a:prstGeom>
          <a:noFill/>
          <a:ln>
            <a:noFill/>
          </a:ln>
        </p:spPr>
      </p:pic>
      <p:pic>
        <p:nvPicPr>
          <p:cNvPr id="4033" name="Google Shape;4033;p255"/>
          <p:cNvPicPr preferRelativeResize="0"/>
          <p:nvPr/>
        </p:nvPicPr>
        <p:blipFill>
          <a:blip r:embed="rId12">
            <a:alphaModFix/>
          </a:blip>
          <a:stretch>
            <a:fillRect/>
          </a:stretch>
        </p:blipFill>
        <p:spPr>
          <a:xfrm>
            <a:off x="2965824" y="1978121"/>
            <a:ext cx="236600" cy="114000"/>
          </a:xfrm>
          <a:prstGeom prst="rect">
            <a:avLst/>
          </a:prstGeom>
          <a:noFill/>
          <a:ln>
            <a:noFill/>
          </a:ln>
        </p:spPr>
      </p:pic>
      <p:pic>
        <p:nvPicPr>
          <p:cNvPr id="4034" name="Google Shape;4034;p255"/>
          <p:cNvPicPr preferRelativeResize="0"/>
          <p:nvPr/>
        </p:nvPicPr>
        <p:blipFill>
          <a:blip r:embed="rId12">
            <a:alphaModFix/>
          </a:blip>
          <a:stretch>
            <a:fillRect/>
          </a:stretch>
        </p:blipFill>
        <p:spPr>
          <a:xfrm>
            <a:off x="2965824" y="1520921"/>
            <a:ext cx="236600" cy="114000"/>
          </a:xfrm>
          <a:prstGeom prst="rect">
            <a:avLst/>
          </a:prstGeom>
          <a:noFill/>
          <a:ln>
            <a:noFill/>
          </a:ln>
        </p:spPr>
      </p:pic>
      <p:pic>
        <p:nvPicPr>
          <p:cNvPr id="4035" name="Google Shape;4035;p255"/>
          <p:cNvPicPr preferRelativeResize="0"/>
          <p:nvPr/>
        </p:nvPicPr>
        <p:blipFill>
          <a:blip r:embed="rId12">
            <a:alphaModFix/>
          </a:blip>
          <a:stretch>
            <a:fillRect/>
          </a:stretch>
        </p:blipFill>
        <p:spPr>
          <a:xfrm>
            <a:off x="2957534" y="1327070"/>
            <a:ext cx="236600" cy="114000"/>
          </a:xfrm>
          <a:prstGeom prst="rect">
            <a:avLst/>
          </a:prstGeom>
          <a:noFill/>
          <a:ln>
            <a:noFill/>
          </a:ln>
        </p:spPr>
      </p:pic>
      <p:pic>
        <p:nvPicPr>
          <p:cNvPr id="4036" name="Google Shape;4036;p255"/>
          <p:cNvPicPr preferRelativeResize="0"/>
          <p:nvPr/>
        </p:nvPicPr>
        <p:blipFill>
          <a:blip r:embed="rId12">
            <a:alphaModFix/>
          </a:blip>
          <a:stretch>
            <a:fillRect/>
          </a:stretch>
        </p:blipFill>
        <p:spPr>
          <a:xfrm>
            <a:off x="3151385" y="2640640"/>
            <a:ext cx="236600" cy="114000"/>
          </a:xfrm>
          <a:prstGeom prst="rect">
            <a:avLst/>
          </a:prstGeom>
          <a:noFill/>
          <a:ln>
            <a:noFill/>
          </a:ln>
        </p:spPr>
      </p:pic>
      <p:pic>
        <p:nvPicPr>
          <p:cNvPr id="4037" name="Google Shape;4037;p255"/>
          <p:cNvPicPr preferRelativeResize="0"/>
          <p:nvPr/>
        </p:nvPicPr>
        <p:blipFill>
          <a:blip r:embed="rId12">
            <a:alphaModFix/>
          </a:blip>
          <a:stretch>
            <a:fillRect/>
          </a:stretch>
        </p:blipFill>
        <p:spPr>
          <a:xfrm>
            <a:off x="3456185" y="2640640"/>
            <a:ext cx="236600" cy="114000"/>
          </a:xfrm>
          <a:prstGeom prst="rect">
            <a:avLst/>
          </a:prstGeom>
          <a:noFill/>
          <a:ln>
            <a:noFill/>
          </a:ln>
        </p:spPr>
      </p:pic>
      <p:pic>
        <p:nvPicPr>
          <p:cNvPr id="4038" name="Google Shape;4038;p255"/>
          <p:cNvPicPr preferRelativeResize="0"/>
          <p:nvPr/>
        </p:nvPicPr>
        <p:blipFill>
          <a:blip r:embed="rId12">
            <a:alphaModFix/>
          </a:blip>
          <a:stretch>
            <a:fillRect/>
          </a:stretch>
        </p:blipFill>
        <p:spPr>
          <a:xfrm>
            <a:off x="3760985" y="2640640"/>
            <a:ext cx="236600" cy="114000"/>
          </a:xfrm>
          <a:prstGeom prst="rect">
            <a:avLst/>
          </a:prstGeom>
          <a:noFill/>
          <a:ln>
            <a:noFill/>
          </a:ln>
        </p:spPr>
      </p:pic>
      <p:pic>
        <p:nvPicPr>
          <p:cNvPr id="4039" name="Google Shape;4039;p255"/>
          <p:cNvPicPr preferRelativeResize="0"/>
          <p:nvPr/>
        </p:nvPicPr>
        <p:blipFill>
          <a:blip r:embed="rId12">
            <a:alphaModFix/>
          </a:blip>
          <a:stretch>
            <a:fillRect/>
          </a:stretch>
        </p:blipFill>
        <p:spPr>
          <a:xfrm>
            <a:off x="4065785" y="2640640"/>
            <a:ext cx="236600" cy="114000"/>
          </a:xfrm>
          <a:prstGeom prst="rect">
            <a:avLst/>
          </a:prstGeom>
          <a:noFill/>
          <a:ln>
            <a:noFill/>
          </a:ln>
        </p:spPr>
      </p:pic>
      <p:pic>
        <p:nvPicPr>
          <p:cNvPr id="4040" name="Google Shape;4040;p255"/>
          <p:cNvPicPr preferRelativeResize="0"/>
          <p:nvPr/>
        </p:nvPicPr>
        <p:blipFill>
          <a:blip r:embed="rId12">
            <a:alphaModFix/>
          </a:blip>
          <a:stretch>
            <a:fillRect/>
          </a:stretch>
        </p:blipFill>
        <p:spPr>
          <a:xfrm>
            <a:off x="4370585" y="2640640"/>
            <a:ext cx="236600" cy="114000"/>
          </a:xfrm>
          <a:prstGeom prst="rect">
            <a:avLst/>
          </a:prstGeom>
          <a:noFill/>
          <a:ln>
            <a:noFill/>
          </a:ln>
        </p:spPr>
      </p:pic>
      <p:pic>
        <p:nvPicPr>
          <p:cNvPr id="4041" name="Google Shape;4041;p255"/>
          <p:cNvPicPr preferRelativeResize="0"/>
          <p:nvPr/>
        </p:nvPicPr>
        <p:blipFill>
          <a:blip r:embed="rId12">
            <a:alphaModFix/>
          </a:blip>
          <a:stretch>
            <a:fillRect/>
          </a:stretch>
        </p:blipFill>
        <p:spPr>
          <a:xfrm>
            <a:off x="3151385" y="3351310"/>
            <a:ext cx="236600" cy="114000"/>
          </a:xfrm>
          <a:prstGeom prst="rect">
            <a:avLst/>
          </a:prstGeom>
          <a:noFill/>
          <a:ln>
            <a:noFill/>
          </a:ln>
        </p:spPr>
      </p:pic>
      <p:pic>
        <p:nvPicPr>
          <p:cNvPr id="4042" name="Google Shape;4042;p255"/>
          <p:cNvPicPr preferRelativeResize="0"/>
          <p:nvPr/>
        </p:nvPicPr>
        <p:blipFill>
          <a:blip r:embed="rId12">
            <a:alphaModFix/>
          </a:blip>
          <a:stretch>
            <a:fillRect/>
          </a:stretch>
        </p:blipFill>
        <p:spPr>
          <a:xfrm>
            <a:off x="3456185" y="3351310"/>
            <a:ext cx="236600" cy="114000"/>
          </a:xfrm>
          <a:prstGeom prst="rect">
            <a:avLst/>
          </a:prstGeom>
          <a:noFill/>
          <a:ln>
            <a:noFill/>
          </a:ln>
        </p:spPr>
      </p:pic>
      <p:pic>
        <p:nvPicPr>
          <p:cNvPr id="4043" name="Google Shape;4043;p255"/>
          <p:cNvPicPr preferRelativeResize="0"/>
          <p:nvPr/>
        </p:nvPicPr>
        <p:blipFill>
          <a:blip r:embed="rId12">
            <a:alphaModFix/>
          </a:blip>
          <a:stretch>
            <a:fillRect/>
          </a:stretch>
        </p:blipFill>
        <p:spPr>
          <a:xfrm>
            <a:off x="3760985" y="3351310"/>
            <a:ext cx="236600" cy="114000"/>
          </a:xfrm>
          <a:prstGeom prst="rect">
            <a:avLst/>
          </a:prstGeom>
          <a:noFill/>
          <a:ln>
            <a:noFill/>
          </a:ln>
        </p:spPr>
      </p:pic>
      <p:pic>
        <p:nvPicPr>
          <p:cNvPr id="4044" name="Google Shape;4044;p255"/>
          <p:cNvPicPr preferRelativeResize="0"/>
          <p:nvPr/>
        </p:nvPicPr>
        <p:blipFill>
          <a:blip r:embed="rId12">
            <a:alphaModFix/>
          </a:blip>
          <a:stretch>
            <a:fillRect/>
          </a:stretch>
        </p:blipFill>
        <p:spPr>
          <a:xfrm>
            <a:off x="4065785" y="3351310"/>
            <a:ext cx="236600" cy="114000"/>
          </a:xfrm>
          <a:prstGeom prst="rect">
            <a:avLst/>
          </a:prstGeom>
          <a:noFill/>
          <a:ln>
            <a:noFill/>
          </a:ln>
        </p:spPr>
      </p:pic>
      <p:pic>
        <p:nvPicPr>
          <p:cNvPr id="4045" name="Google Shape;4045;p255"/>
          <p:cNvPicPr preferRelativeResize="0"/>
          <p:nvPr/>
        </p:nvPicPr>
        <p:blipFill>
          <a:blip r:embed="rId12">
            <a:alphaModFix/>
          </a:blip>
          <a:stretch>
            <a:fillRect/>
          </a:stretch>
        </p:blipFill>
        <p:spPr>
          <a:xfrm>
            <a:off x="4370585" y="3351310"/>
            <a:ext cx="236600" cy="114000"/>
          </a:xfrm>
          <a:prstGeom prst="rect">
            <a:avLst/>
          </a:prstGeom>
          <a:noFill/>
          <a:ln>
            <a:noFill/>
          </a:ln>
        </p:spPr>
      </p:pic>
      <p:pic>
        <p:nvPicPr>
          <p:cNvPr id="4046" name="Google Shape;4046;p255"/>
          <p:cNvPicPr preferRelativeResize="0"/>
          <p:nvPr/>
        </p:nvPicPr>
        <p:blipFill>
          <a:blip r:embed="rId12">
            <a:alphaModFix/>
          </a:blip>
          <a:stretch>
            <a:fillRect/>
          </a:stretch>
        </p:blipFill>
        <p:spPr>
          <a:xfrm>
            <a:off x="3151385" y="3926160"/>
            <a:ext cx="236600" cy="114000"/>
          </a:xfrm>
          <a:prstGeom prst="rect">
            <a:avLst/>
          </a:prstGeom>
          <a:noFill/>
          <a:ln>
            <a:noFill/>
          </a:ln>
        </p:spPr>
      </p:pic>
      <p:pic>
        <p:nvPicPr>
          <p:cNvPr id="4047" name="Google Shape;4047;p255"/>
          <p:cNvPicPr preferRelativeResize="0"/>
          <p:nvPr/>
        </p:nvPicPr>
        <p:blipFill>
          <a:blip r:embed="rId12">
            <a:alphaModFix/>
          </a:blip>
          <a:stretch>
            <a:fillRect/>
          </a:stretch>
        </p:blipFill>
        <p:spPr>
          <a:xfrm>
            <a:off x="3456185" y="3926160"/>
            <a:ext cx="236600" cy="114000"/>
          </a:xfrm>
          <a:prstGeom prst="rect">
            <a:avLst/>
          </a:prstGeom>
          <a:noFill/>
          <a:ln>
            <a:noFill/>
          </a:ln>
        </p:spPr>
      </p:pic>
      <p:pic>
        <p:nvPicPr>
          <p:cNvPr id="4048" name="Google Shape;4048;p255"/>
          <p:cNvPicPr preferRelativeResize="0"/>
          <p:nvPr/>
        </p:nvPicPr>
        <p:blipFill>
          <a:blip r:embed="rId12">
            <a:alphaModFix/>
          </a:blip>
          <a:stretch>
            <a:fillRect/>
          </a:stretch>
        </p:blipFill>
        <p:spPr>
          <a:xfrm>
            <a:off x="3760985" y="3926160"/>
            <a:ext cx="236600" cy="114000"/>
          </a:xfrm>
          <a:prstGeom prst="rect">
            <a:avLst/>
          </a:prstGeom>
          <a:noFill/>
          <a:ln>
            <a:noFill/>
          </a:ln>
        </p:spPr>
      </p:pic>
      <p:pic>
        <p:nvPicPr>
          <p:cNvPr id="4049" name="Google Shape;4049;p255"/>
          <p:cNvPicPr preferRelativeResize="0"/>
          <p:nvPr/>
        </p:nvPicPr>
        <p:blipFill>
          <a:blip r:embed="rId12">
            <a:alphaModFix/>
          </a:blip>
          <a:stretch>
            <a:fillRect/>
          </a:stretch>
        </p:blipFill>
        <p:spPr>
          <a:xfrm>
            <a:off x="4065785" y="3926160"/>
            <a:ext cx="236600" cy="114000"/>
          </a:xfrm>
          <a:prstGeom prst="rect">
            <a:avLst/>
          </a:prstGeom>
          <a:noFill/>
          <a:ln>
            <a:noFill/>
          </a:ln>
        </p:spPr>
      </p:pic>
      <p:pic>
        <p:nvPicPr>
          <p:cNvPr id="4050" name="Google Shape;4050;p255"/>
          <p:cNvPicPr preferRelativeResize="0"/>
          <p:nvPr/>
        </p:nvPicPr>
        <p:blipFill>
          <a:blip r:embed="rId12">
            <a:alphaModFix/>
          </a:blip>
          <a:stretch>
            <a:fillRect/>
          </a:stretch>
        </p:blipFill>
        <p:spPr>
          <a:xfrm>
            <a:off x="4370585" y="3926160"/>
            <a:ext cx="236600" cy="114000"/>
          </a:xfrm>
          <a:prstGeom prst="rect">
            <a:avLst/>
          </a:prstGeom>
          <a:noFill/>
          <a:ln>
            <a:noFill/>
          </a:ln>
        </p:spPr>
      </p:pic>
      <p:pic>
        <p:nvPicPr>
          <p:cNvPr id="4051" name="Google Shape;4051;p255"/>
          <p:cNvPicPr preferRelativeResize="0"/>
          <p:nvPr/>
        </p:nvPicPr>
        <p:blipFill>
          <a:blip r:embed="rId12">
            <a:alphaModFix/>
          </a:blip>
          <a:stretch>
            <a:fillRect/>
          </a:stretch>
        </p:blipFill>
        <p:spPr>
          <a:xfrm>
            <a:off x="3151385" y="4535760"/>
            <a:ext cx="236600" cy="114000"/>
          </a:xfrm>
          <a:prstGeom prst="rect">
            <a:avLst/>
          </a:prstGeom>
          <a:noFill/>
          <a:ln>
            <a:noFill/>
          </a:ln>
        </p:spPr>
      </p:pic>
      <p:pic>
        <p:nvPicPr>
          <p:cNvPr id="4052" name="Google Shape;4052;p255"/>
          <p:cNvPicPr preferRelativeResize="0"/>
          <p:nvPr/>
        </p:nvPicPr>
        <p:blipFill>
          <a:blip r:embed="rId12">
            <a:alphaModFix/>
          </a:blip>
          <a:stretch>
            <a:fillRect/>
          </a:stretch>
        </p:blipFill>
        <p:spPr>
          <a:xfrm>
            <a:off x="3456185" y="4535760"/>
            <a:ext cx="236600" cy="114000"/>
          </a:xfrm>
          <a:prstGeom prst="rect">
            <a:avLst/>
          </a:prstGeom>
          <a:noFill/>
          <a:ln>
            <a:noFill/>
          </a:ln>
        </p:spPr>
      </p:pic>
      <p:pic>
        <p:nvPicPr>
          <p:cNvPr id="4053" name="Google Shape;4053;p255"/>
          <p:cNvPicPr preferRelativeResize="0"/>
          <p:nvPr/>
        </p:nvPicPr>
        <p:blipFill>
          <a:blip r:embed="rId12">
            <a:alphaModFix/>
          </a:blip>
          <a:stretch>
            <a:fillRect/>
          </a:stretch>
        </p:blipFill>
        <p:spPr>
          <a:xfrm>
            <a:off x="3760985" y="4535760"/>
            <a:ext cx="236600" cy="114000"/>
          </a:xfrm>
          <a:prstGeom prst="rect">
            <a:avLst/>
          </a:prstGeom>
          <a:noFill/>
          <a:ln>
            <a:noFill/>
          </a:ln>
        </p:spPr>
      </p:pic>
      <p:pic>
        <p:nvPicPr>
          <p:cNvPr id="4054" name="Google Shape;4054;p255"/>
          <p:cNvPicPr preferRelativeResize="0"/>
          <p:nvPr/>
        </p:nvPicPr>
        <p:blipFill>
          <a:blip r:embed="rId12">
            <a:alphaModFix/>
          </a:blip>
          <a:stretch>
            <a:fillRect/>
          </a:stretch>
        </p:blipFill>
        <p:spPr>
          <a:xfrm>
            <a:off x="4065785" y="4535760"/>
            <a:ext cx="236600" cy="114000"/>
          </a:xfrm>
          <a:prstGeom prst="rect">
            <a:avLst/>
          </a:prstGeom>
          <a:noFill/>
          <a:ln>
            <a:noFill/>
          </a:ln>
        </p:spPr>
      </p:pic>
      <p:pic>
        <p:nvPicPr>
          <p:cNvPr id="4055" name="Google Shape;4055;p255"/>
          <p:cNvPicPr preferRelativeResize="0"/>
          <p:nvPr/>
        </p:nvPicPr>
        <p:blipFill>
          <a:blip r:embed="rId12">
            <a:alphaModFix/>
          </a:blip>
          <a:stretch>
            <a:fillRect/>
          </a:stretch>
        </p:blipFill>
        <p:spPr>
          <a:xfrm>
            <a:off x="4370585" y="4535760"/>
            <a:ext cx="236600" cy="114000"/>
          </a:xfrm>
          <a:prstGeom prst="rect">
            <a:avLst/>
          </a:prstGeom>
          <a:noFill/>
          <a:ln>
            <a:noFill/>
          </a:ln>
        </p:spPr>
      </p:pic>
      <p:pic>
        <p:nvPicPr>
          <p:cNvPr id="4056" name="Google Shape;4056;p255"/>
          <p:cNvPicPr preferRelativeResize="0"/>
          <p:nvPr/>
        </p:nvPicPr>
        <p:blipFill>
          <a:blip r:embed="rId12">
            <a:alphaModFix/>
          </a:blip>
          <a:stretch>
            <a:fillRect/>
          </a:stretch>
        </p:blipFill>
        <p:spPr>
          <a:xfrm>
            <a:off x="4675385" y="3351310"/>
            <a:ext cx="236600" cy="114000"/>
          </a:xfrm>
          <a:prstGeom prst="rect">
            <a:avLst/>
          </a:prstGeom>
          <a:noFill/>
          <a:ln>
            <a:noFill/>
          </a:ln>
        </p:spPr>
      </p:pic>
      <p:pic>
        <p:nvPicPr>
          <p:cNvPr id="4057" name="Google Shape;4057;p255"/>
          <p:cNvPicPr preferRelativeResize="0"/>
          <p:nvPr/>
        </p:nvPicPr>
        <p:blipFill>
          <a:blip r:embed="rId12">
            <a:alphaModFix/>
          </a:blip>
          <a:stretch>
            <a:fillRect/>
          </a:stretch>
        </p:blipFill>
        <p:spPr>
          <a:xfrm>
            <a:off x="4691965" y="3927749"/>
            <a:ext cx="236600" cy="114000"/>
          </a:xfrm>
          <a:prstGeom prst="rect">
            <a:avLst/>
          </a:prstGeom>
          <a:noFill/>
          <a:ln>
            <a:noFill/>
          </a:ln>
        </p:spPr>
      </p:pic>
      <p:pic>
        <p:nvPicPr>
          <p:cNvPr id="4058" name="Google Shape;4058;p255"/>
          <p:cNvPicPr preferRelativeResize="0"/>
          <p:nvPr/>
        </p:nvPicPr>
        <p:blipFill>
          <a:blip r:embed="rId12">
            <a:alphaModFix/>
          </a:blip>
          <a:stretch>
            <a:fillRect/>
          </a:stretch>
        </p:blipFill>
        <p:spPr>
          <a:xfrm>
            <a:off x="4996765" y="3927749"/>
            <a:ext cx="236600" cy="114000"/>
          </a:xfrm>
          <a:prstGeom prst="rect">
            <a:avLst/>
          </a:prstGeom>
          <a:noFill/>
          <a:ln>
            <a:noFill/>
          </a:ln>
        </p:spPr>
      </p:pic>
      <p:pic>
        <p:nvPicPr>
          <p:cNvPr id="4059" name="Google Shape;4059;p255"/>
          <p:cNvPicPr preferRelativeResize="0"/>
          <p:nvPr/>
        </p:nvPicPr>
        <p:blipFill>
          <a:blip r:embed="rId12">
            <a:alphaModFix/>
          </a:blip>
          <a:stretch>
            <a:fillRect/>
          </a:stretch>
        </p:blipFill>
        <p:spPr>
          <a:xfrm>
            <a:off x="4683675" y="4535760"/>
            <a:ext cx="236600" cy="114000"/>
          </a:xfrm>
          <a:prstGeom prst="rect">
            <a:avLst/>
          </a:prstGeom>
          <a:noFill/>
          <a:ln>
            <a:noFill/>
          </a:ln>
        </p:spPr>
      </p:pic>
      <p:pic>
        <p:nvPicPr>
          <p:cNvPr id="4060" name="Google Shape;4060;p255"/>
          <p:cNvPicPr preferRelativeResize="0"/>
          <p:nvPr/>
        </p:nvPicPr>
        <p:blipFill>
          <a:blip r:embed="rId12">
            <a:alphaModFix/>
          </a:blip>
          <a:stretch>
            <a:fillRect/>
          </a:stretch>
        </p:blipFill>
        <p:spPr>
          <a:xfrm>
            <a:off x="5005055" y="4537349"/>
            <a:ext cx="236600" cy="114000"/>
          </a:xfrm>
          <a:prstGeom prst="rect">
            <a:avLst/>
          </a:prstGeom>
          <a:noFill/>
          <a:ln>
            <a:noFill/>
          </a:ln>
        </p:spPr>
      </p:pic>
      <p:pic>
        <p:nvPicPr>
          <p:cNvPr id="4061" name="Google Shape;4061;p255"/>
          <p:cNvPicPr preferRelativeResize="0"/>
          <p:nvPr/>
        </p:nvPicPr>
        <p:blipFill>
          <a:blip r:embed="rId12">
            <a:alphaModFix/>
          </a:blip>
          <a:stretch>
            <a:fillRect/>
          </a:stretch>
        </p:blipFill>
        <p:spPr>
          <a:xfrm>
            <a:off x="5309855" y="4537349"/>
            <a:ext cx="236600" cy="114000"/>
          </a:xfrm>
          <a:prstGeom prst="rect">
            <a:avLst/>
          </a:prstGeom>
          <a:noFill/>
          <a:ln>
            <a:noFill/>
          </a:ln>
        </p:spPr>
      </p:pic>
      <p:pic>
        <p:nvPicPr>
          <p:cNvPr id="4062" name="Google Shape;4062;p255"/>
          <p:cNvPicPr preferRelativeResize="0"/>
          <p:nvPr/>
        </p:nvPicPr>
        <p:blipFill>
          <a:blip r:embed="rId5">
            <a:alphaModFix/>
          </a:blip>
          <a:stretch>
            <a:fillRect/>
          </a:stretch>
        </p:blipFill>
        <p:spPr>
          <a:xfrm rot="-5938638">
            <a:off x="6098996" y="563806"/>
            <a:ext cx="160633" cy="290013"/>
          </a:xfrm>
          <a:prstGeom prst="rect">
            <a:avLst/>
          </a:prstGeom>
          <a:noFill/>
          <a:ln>
            <a:noFill/>
          </a:ln>
        </p:spPr>
      </p:pic>
      <p:sp>
        <p:nvSpPr>
          <p:cNvPr id="4063" name="Google Shape;4063;p255"/>
          <p:cNvSpPr txBox="1"/>
          <p:nvPr/>
        </p:nvSpPr>
        <p:spPr>
          <a:xfrm>
            <a:off x="6305275" y="506574"/>
            <a:ext cx="2730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serotonin (raphe nucleus)</a:t>
            </a:r>
            <a:endParaRPr>
              <a:solidFill>
                <a:schemeClr val="dk1"/>
              </a:solidFill>
            </a:endParaRPr>
          </a:p>
          <a:p>
            <a:pPr marL="0" lvl="0" indent="0" algn="l" rtl="0">
              <a:spcBef>
                <a:spcPts val="0"/>
              </a:spcBef>
              <a:spcAft>
                <a:spcPts val="0"/>
              </a:spcAft>
              <a:buNone/>
            </a:pPr>
            <a:endParaRPr i="1">
              <a:solidFill>
                <a:schemeClr val="dk1"/>
              </a:solidFill>
            </a:endParaRPr>
          </a:p>
        </p:txBody>
      </p:sp>
      <p:pic>
        <p:nvPicPr>
          <p:cNvPr id="4064" name="Google Shape;4064;p255"/>
          <p:cNvPicPr preferRelativeResize="0"/>
          <p:nvPr/>
        </p:nvPicPr>
        <p:blipFill>
          <a:blip r:embed="rId5">
            <a:alphaModFix/>
          </a:blip>
          <a:stretch>
            <a:fillRect/>
          </a:stretch>
        </p:blipFill>
        <p:spPr>
          <a:xfrm rot="9899957">
            <a:off x="1530256" y="2716324"/>
            <a:ext cx="128611" cy="232223"/>
          </a:xfrm>
          <a:prstGeom prst="rect">
            <a:avLst/>
          </a:prstGeom>
          <a:noFill/>
          <a:ln>
            <a:noFill/>
          </a:ln>
        </p:spPr>
      </p:pic>
      <p:pic>
        <p:nvPicPr>
          <p:cNvPr id="4065" name="Google Shape;4065;p255"/>
          <p:cNvPicPr preferRelativeResize="0"/>
          <p:nvPr/>
        </p:nvPicPr>
        <p:blipFill>
          <a:blip r:embed="rId5">
            <a:alphaModFix/>
          </a:blip>
          <a:stretch>
            <a:fillRect/>
          </a:stretch>
        </p:blipFill>
        <p:spPr>
          <a:xfrm rot="9899957">
            <a:off x="1521966" y="3064164"/>
            <a:ext cx="128611" cy="232223"/>
          </a:xfrm>
          <a:prstGeom prst="rect">
            <a:avLst/>
          </a:prstGeom>
          <a:noFill/>
          <a:ln>
            <a:noFill/>
          </a:ln>
        </p:spPr>
      </p:pic>
      <p:pic>
        <p:nvPicPr>
          <p:cNvPr id="4066" name="Google Shape;4066;p255"/>
          <p:cNvPicPr preferRelativeResize="0"/>
          <p:nvPr/>
        </p:nvPicPr>
        <p:blipFill>
          <a:blip r:embed="rId5">
            <a:alphaModFix/>
          </a:blip>
          <a:stretch>
            <a:fillRect/>
          </a:stretch>
        </p:blipFill>
        <p:spPr>
          <a:xfrm rot="9899957">
            <a:off x="1530256" y="3478324"/>
            <a:ext cx="128611" cy="232223"/>
          </a:xfrm>
          <a:prstGeom prst="rect">
            <a:avLst/>
          </a:prstGeom>
          <a:noFill/>
          <a:ln>
            <a:noFill/>
          </a:ln>
        </p:spPr>
      </p:pic>
      <p:pic>
        <p:nvPicPr>
          <p:cNvPr id="4067" name="Google Shape;4067;p255"/>
          <p:cNvPicPr preferRelativeResize="0"/>
          <p:nvPr/>
        </p:nvPicPr>
        <p:blipFill>
          <a:blip r:embed="rId5">
            <a:alphaModFix/>
          </a:blip>
          <a:stretch>
            <a:fillRect/>
          </a:stretch>
        </p:blipFill>
        <p:spPr>
          <a:xfrm rot="9899957">
            <a:off x="1530256" y="3859324"/>
            <a:ext cx="128611" cy="232223"/>
          </a:xfrm>
          <a:prstGeom prst="rect">
            <a:avLst/>
          </a:prstGeom>
          <a:noFill/>
          <a:ln>
            <a:noFill/>
          </a:ln>
        </p:spPr>
      </p:pic>
      <p:pic>
        <p:nvPicPr>
          <p:cNvPr id="4068" name="Google Shape;4068;p255"/>
          <p:cNvPicPr preferRelativeResize="0"/>
          <p:nvPr/>
        </p:nvPicPr>
        <p:blipFill>
          <a:blip r:embed="rId5">
            <a:alphaModFix/>
          </a:blip>
          <a:stretch>
            <a:fillRect/>
          </a:stretch>
        </p:blipFill>
        <p:spPr>
          <a:xfrm rot="9899957">
            <a:off x="1521966" y="4207164"/>
            <a:ext cx="128611" cy="232223"/>
          </a:xfrm>
          <a:prstGeom prst="rect">
            <a:avLst/>
          </a:prstGeom>
          <a:noFill/>
          <a:ln>
            <a:noFill/>
          </a:ln>
        </p:spPr>
      </p:pic>
      <p:pic>
        <p:nvPicPr>
          <p:cNvPr id="4069" name="Google Shape;4069;p255"/>
          <p:cNvPicPr preferRelativeResize="0"/>
          <p:nvPr/>
        </p:nvPicPr>
        <p:blipFill>
          <a:blip r:embed="rId5">
            <a:alphaModFix/>
          </a:blip>
          <a:stretch>
            <a:fillRect/>
          </a:stretch>
        </p:blipFill>
        <p:spPr>
          <a:xfrm rot="9899957">
            <a:off x="1530256" y="4621324"/>
            <a:ext cx="128611" cy="232223"/>
          </a:xfrm>
          <a:prstGeom prst="rect">
            <a:avLst/>
          </a:prstGeom>
          <a:noFill/>
          <a:ln>
            <a:noFill/>
          </a:ln>
        </p:spPr>
      </p:pic>
      <p:pic>
        <p:nvPicPr>
          <p:cNvPr id="4070" name="Google Shape;4070;p255"/>
          <p:cNvPicPr preferRelativeResize="0"/>
          <p:nvPr/>
        </p:nvPicPr>
        <p:blipFill>
          <a:blip r:embed="rId5">
            <a:alphaModFix/>
          </a:blip>
          <a:stretch>
            <a:fillRect/>
          </a:stretch>
        </p:blipFill>
        <p:spPr>
          <a:xfrm rot="9899957">
            <a:off x="2393181" y="823474"/>
            <a:ext cx="128611" cy="232223"/>
          </a:xfrm>
          <a:prstGeom prst="rect">
            <a:avLst/>
          </a:prstGeom>
          <a:noFill/>
          <a:ln>
            <a:noFill/>
          </a:ln>
        </p:spPr>
      </p:pic>
      <p:pic>
        <p:nvPicPr>
          <p:cNvPr id="4071" name="Google Shape;4071;p255"/>
          <p:cNvPicPr preferRelativeResize="0"/>
          <p:nvPr/>
        </p:nvPicPr>
        <p:blipFill>
          <a:blip r:embed="rId5">
            <a:alphaModFix/>
          </a:blip>
          <a:stretch>
            <a:fillRect/>
          </a:stretch>
        </p:blipFill>
        <p:spPr>
          <a:xfrm rot="9899957">
            <a:off x="2384891" y="1171314"/>
            <a:ext cx="128611" cy="232223"/>
          </a:xfrm>
          <a:prstGeom prst="rect">
            <a:avLst/>
          </a:prstGeom>
          <a:noFill/>
          <a:ln>
            <a:noFill/>
          </a:ln>
        </p:spPr>
      </p:pic>
      <p:pic>
        <p:nvPicPr>
          <p:cNvPr id="4072" name="Google Shape;4072;p255"/>
          <p:cNvPicPr preferRelativeResize="0"/>
          <p:nvPr/>
        </p:nvPicPr>
        <p:blipFill>
          <a:blip r:embed="rId5">
            <a:alphaModFix/>
          </a:blip>
          <a:stretch>
            <a:fillRect/>
          </a:stretch>
        </p:blipFill>
        <p:spPr>
          <a:xfrm rot="9899957">
            <a:off x="2393181" y="1585474"/>
            <a:ext cx="128611" cy="232223"/>
          </a:xfrm>
          <a:prstGeom prst="rect">
            <a:avLst/>
          </a:prstGeom>
          <a:noFill/>
          <a:ln>
            <a:noFill/>
          </a:ln>
        </p:spPr>
      </p:pic>
      <p:pic>
        <p:nvPicPr>
          <p:cNvPr id="4073" name="Google Shape;4073;p255"/>
          <p:cNvPicPr preferRelativeResize="0"/>
          <p:nvPr/>
        </p:nvPicPr>
        <p:blipFill>
          <a:blip r:embed="rId5">
            <a:alphaModFix/>
          </a:blip>
          <a:stretch>
            <a:fillRect/>
          </a:stretch>
        </p:blipFill>
        <p:spPr>
          <a:xfrm rot="9899957">
            <a:off x="2393181" y="1966474"/>
            <a:ext cx="128611" cy="232223"/>
          </a:xfrm>
          <a:prstGeom prst="rect">
            <a:avLst/>
          </a:prstGeom>
          <a:noFill/>
          <a:ln>
            <a:noFill/>
          </a:ln>
        </p:spPr>
      </p:pic>
      <p:pic>
        <p:nvPicPr>
          <p:cNvPr id="4074" name="Google Shape;4074;p255"/>
          <p:cNvPicPr preferRelativeResize="0"/>
          <p:nvPr/>
        </p:nvPicPr>
        <p:blipFill>
          <a:blip r:embed="rId5">
            <a:alphaModFix/>
          </a:blip>
          <a:stretch>
            <a:fillRect/>
          </a:stretch>
        </p:blipFill>
        <p:spPr>
          <a:xfrm rot="9899957">
            <a:off x="2384891" y="2314314"/>
            <a:ext cx="128611" cy="232223"/>
          </a:xfrm>
          <a:prstGeom prst="rect">
            <a:avLst/>
          </a:prstGeom>
          <a:noFill/>
          <a:ln>
            <a:noFill/>
          </a:ln>
        </p:spPr>
      </p:pic>
      <p:pic>
        <p:nvPicPr>
          <p:cNvPr id="4075" name="Google Shape;4075;p255"/>
          <p:cNvPicPr preferRelativeResize="0"/>
          <p:nvPr/>
        </p:nvPicPr>
        <p:blipFill>
          <a:blip r:embed="rId5">
            <a:alphaModFix/>
          </a:blip>
          <a:stretch>
            <a:fillRect/>
          </a:stretch>
        </p:blipFill>
        <p:spPr>
          <a:xfrm rot="9899957">
            <a:off x="2418052" y="2687024"/>
            <a:ext cx="128611" cy="232223"/>
          </a:xfrm>
          <a:prstGeom prst="rect">
            <a:avLst/>
          </a:prstGeom>
          <a:noFill/>
          <a:ln>
            <a:noFill/>
          </a:ln>
        </p:spPr>
      </p:pic>
      <p:pic>
        <p:nvPicPr>
          <p:cNvPr id="4076" name="Google Shape;4076;p255"/>
          <p:cNvPicPr preferRelativeResize="0"/>
          <p:nvPr/>
        </p:nvPicPr>
        <p:blipFill>
          <a:blip r:embed="rId5">
            <a:alphaModFix/>
          </a:blip>
          <a:stretch>
            <a:fillRect/>
          </a:stretch>
        </p:blipFill>
        <p:spPr>
          <a:xfrm rot="3815158">
            <a:off x="1739253" y="3619537"/>
            <a:ext cx="128611" cy="232223"/>
          </a:xfrm>
          <a:prstGeom prst="rect">
            <a:avLst/>
          </a:prstGeom>
          <a:noFill/>
          <a:ln>
            <a:noFill/>
          </a:ln>
        </p:spPr>
      </p:pic>
      <p:pic>
        <p:nvPicPr>
          <p:cNvPr id="4077" name="Google Shape;4077;p255"/>
          <p:cNvPicPr preferRelativeResize="0"/>
          <p:nvPr/>
        </p:nvPicPr>
        <p:blipFill>
          <a:blip r:embed="rId5">
            <a:alphaModFix/>
          </a:blip>
          <a:stretch>
            <a:fillRect/>
          </a:stretch>
        </p:blipFill>
        <p:spPr>
          <a:xfrm rot="3815158">
            <a:off x="2048694" y="3550541"/>
            <a:ext cx="128611" cy="232223"/>
          </a:xfrm>
          <a:prstGeom prst="rect">
            <a:avLst/>
          </a:prstGeom>
          <a:noFill/>
          <a:ln>
            <a:noFill/>
          </a:ln>
        </p:spPr>
      </p:pic>
      <p:pic>
        <p:nvPicPr>
          <p:cNvPr id="4078" name="Google Shape;4078;p255"/>
          <p:cNvPicPr preferRelativeResize="0"/>
          <p:nvPr/>
        </p:nvPicPr>
        <p:blipFill>
          <a:blip r:embed="rId5">
            <a:alphaModFix/>
          </a:blip>
          <a:stretch>
            <a:fillRect/>
          </a:stretch>
        </p:blipFill>
        <p:spPr>
          <a:xfrm rot="3815158">
            <a:off x="2385114" y="3485329"/>
            <a:ext cx="128611" cy="232223"/>
          </a:xfrm>
          <a:prstGeom prst="rect">
            <a:avLst/>
          </a:prstGeom>
          <a:noFill/>
          <a:ln>
            <a:noFill/>
          </a:ln>
        </p:spPr>
      </p:pic>
      <p:pic>
        <p:nvPicPr>
          <p:cNvPr id="4079" name="Google Shape;4079;p255"/>
          <p:cNvPicPr preferRelativeResize="0"/>
          <p:nvPr/>
        </p:nvPicPr>
        <p:blipFill>
          <a:blip r:embed="rId5">
            <a:alphaModFix/>
          </a:blip>
          <a:stretch>
            <a:fillRect/>
          </a:stretch>
        </p:blipFill>
        <p:spPr>
          <a:xfrm rot="3815158">
            <a:off x="2708839" y="3409935"/>
            <a:ext cx="128611" cy="232223"/>
          </a:xfrm>
          <a:prstGeom prst="rect">
            <a:avLst/>
          </a:prstGeom>
          <a:noFill/>
          <a:ln>
            <a:noFill/>
          </a:ln>
        </p:spPr>
      </p:pic>
      <p:pic>
        <p:nvPicPr>
          <p:cNvPr id="4080" name="Google Shape;4080;p255"/>
          <p:cNvPicPr preferRelativeResize="0"/>
          <p:nvPr/>
        </p:nvPicPr>
        <p:blipFill>
          <a:blip r:embed="rId5">
            <a:alphaModFix/>
          </a:blip>
          <a:stretch>
            <a:fillRect/>
          </a:stretch>
        </p:blipFill>
        <p:spPr>
          <a:xfrm rot="3815158">
            <a:off x="1747543" y="4363368"/>
            <a:ext cx="128611" cy="232223"/>
          </a:xfrm>
          <a:prstGeom prst="rect">
            <a:avLst/>
          </a:prstGeom>
          <a:noFill/>
          <a:ln>
            <a:noFill/>
          </a:ln>
        </p:spPr>
      </p:pic>
      <p:pic>
        <p:nvPicPr>
          <p:cNvPr id="4081" name="Google Shape;4081;p255"/>
          <p:cNvPicPr preferRelativeResize="0"/>
          <p:nvPr/>
        </p:nvPicPr>
        <p:blipFill>
          <a:blip r:embed="rId5">
            <a:alphaModFix/>
          </a:blip>
          <a:stretch>
            <a:fillRect/>
          </a:stretch>
        </p:blipFill>
        <p:spPr>
          <a:xfrm rot="3815158">
            <a:off x="2056984" y="4294372"/>
            <a:ext cx="128611" cy="232223"/>
          </a:xfrm>
          <a:prstGeom prst="rect">
            <a:avLst/>
          </a:prstGeom>
          <a:noFill/>
          <a:ln>
            <a:noFill/>
          </a:ln>
        </p:spPr>
      </p:pic>
      <p:pic>
        <p:nvPicPr>
          <p:cNvPr id="4082" name="Google Shape;4082;p255"/>
          <p:cNvPicPr preferRelativeResize="0"/>
          <p:nvPr/>
        </p:nvPicPr>
        <p:blipFill>
          <a:blip r:embed="rId5">
            <a:alphaModFix/>
          </a:blip>
          <a:stretch>
            <a:fillRect/>
          </a:stretch>
        </p:blipFill>
        <p:spPr>
          <a:xfrm rot="3815158">
            <a:off x="2393404" y="4229160"/>
            <a:ext cx="128611" cy="232223"/>
          </a:xfrm>
          <a:prstGeom prst="rect">
            <a:avLst/>
          </a:prstGeom>
          <a:noFill/>
          <a:ln>
            <a:noFill/>
          </a:ln>
        </p:spPr>
      </p:pic>
      <p:pic>
        <p:nvPicPr>
          <p:cNvPr id="4083" name="Google Shape;4083;p255"/>
          <p:cNvPicPr preferRelativeResize="0"/>
          <p:nvPr/>
        </p:nvPicPr>
        <p:blipFill>
          <a:blip r:embed="rId5">
            <a:alphaModFix/>
          </a:blip>
          <a:stretch>
            <a:fillRect/>
          </a:stretch>
        </p:blipFill>
        <p:spPr>
          <a:xfrm rot="3815158">
            <a:off x="2717129" y="4153766"/>
            <a:ext cx="128611" cy="232223"/>
          </a:xfrm>
          <a:prstGeom prst="rect">
            <a:avLst/>
          </a:prstGeom>
          <a:noFill/>
          <a:ln>
            <a:noFill/>
          </a:ln>
        </p:spPr>
      </p:pic>
      <p:pic>
        <p:nvPicPr>
          <p:cNvPr id="4084" name="Google Shape;4084;p255"/>
          <p:cNvPicPr preferRelativeResize="0"/>
          <p:nvPr/>
        </p:nvPicPr>
        <p:blipFill>
          <a:blip r:embed="rId5">
            <a:alphaModFix/>
          </a:blip>
          <a:stretch>
            <a:fillRect/>
          </a:stretch>
        </p:blipFill>
        <p:spPr>
          <a:xfrm rot="4595401">
            <a:off x="1689518" y="4896693"/>
            <a:ext cx="128611" cy="232223"/>
          </a:xfrm>
          <a:prstGeom prst="rect">
            <a:avLst/>
          </a:prstGeom>
          <a:noFill/>
          <a:ln>
            <a:noFill/>
          </a:ln>
        </p:spPr>
      </p:pic>
      <p:pic>
        <p:nvPicPr>
          <p:cNvPr id="4085" name="Google Shape;4085;p255"/>
          <p:cNvPicPr preferRelativeResize="0"/>
          <p:nvPr/>
        </p:nvPicPr>
        <p:blipFill>
          <a:blip r:embed="rId5">
            <a:alphaModFix/>
          </a:blip>
          <a:stretch>
            <a:fillRect/>
          </a:stretch>
        </p:blipFill>
        <p:spPr>
          <a:xfrm rot="3815158">
            <a:off x="2056984" y="4903972"/>
            <a:ext cx="128611" cy="232223"/>
          </a:xfrm>
          <a:prstGeom prst="rect">
            <a:avLst/>
          </a:prstGeom>
          <a:noFill/>
          <a:ln>
            <a:noFill/>
          </a:ln>
        </p:spPr>
      </p:pic>
      <p:pic>
        <p:nvPicPr>
          <p:cNvPr id="4086" name="Google Shape;4086;p255"/>
          <p:cNvPicPr preferRelativeResize="0"/>
          <p:nvPr/>
        </p:nvPicPr>
        <p:blipFill>
          <a:blip r:embed="rId5">
            <a:alphaModFix/>
          </a:blip>
          <a:stretch>
            <a:fillRect/>
          </a:stretch>
        </p:blipFill>
        <p:spPr>
          <a:xfrm rot="3815158">
            <a:off x="2393404" y="4838760"/>
            <a:ext cx="128611" cy="232223"/>
          </a:xfrm>
          <a:prstGeom prst="rect">
            <a:avLst/>
          </a:prstGeom>
          <a:noFill/>
          <a:ln>
            <a:noFill/>
          </a:ln>
        </p:spPr>
      </p:pic>
      <p:pic>
        <p:nvPicPr>
          <p:cNvPr id="4087" name="Google Shape;4087;p255"/>
          <p:cNvPicPr preferRelativeResize="0"/>
          <p:nvPr/>
        </p:nvPicPr>
        <p:blipFill>
          <a:blip r:embed="rId5">
            <a:alphaModFix/>
          </a:blip>
          <a:stretch>
            <a:fillRect/>
          </a:stretch>
        </p:blipFill>
        <p:spPr>
          <a:xfrm rot="3815158">
            <a:off x="2717129" y="4763366"/>
            <a:ext cx="128611" cy="232223"/>
          </a:xfrm>
          <a:prstGeom prst="rect">
            <a:avLst/>
          </a:prstGeom>
          <a:noFill/>
          <a:ln>
            <a:noFill/>
          </a:ln>
        </p:spPr>
      </p:pic>
      <p:pic>
        <p:nvPicPr>
          <p:cNvPr id="4088" name="Google Shape;4088;p255"/>
          <p:cNvPicPr preferRelativeResize="0"/>
          <p:nvPr/>
        </p:nvPicPr>
        <p:blipFill>
          <a:blip r:embed="rId5">
            <a:alphaModFix/>
          </a:blip>
          <a:stretch>
            <a:fillRect/>
          </a:stretch>
        </p:blipFill>
        <p:spPr>
          <a:xfrm rot="4499957">
            <a:off x="3270461" y="4899829"/>
            <a:ext cx="128611" cy="232223"/>
          </a:xfrm>
          <a:prstGeom prst="rect">
            <a:avLst/>
          </a:prstGeom>
          <a:noFill/>
          <a:ln>
            <a:noFill/>
          </a:ln>
        </p:spPr>
      </p:pic>
      <p:pic>
        <p:nvPicPr>
          <p:cNvPr id="4089" name="Google Shape;4089;p255"/>
          <p:cNvPicPr preferRelativeResize="0"/>
          <p:nvPr/>
        </p:nvPicPr>
        <p:blipFill>
          <a:blip r:embed="rId5">
            <a:alphaModFix/>
          </a:blip>
          <a:stretch>
            <a:fillRect/>
          </a:stretch>
        </p:blipFill>
        <p:spPr>
          <a:xfrm rot="4499957">
            <a:off x="3618301" y="4908119"/>
            <a:ext cx="128611" cy="232223"/>
          </a:xfrm>
          <a:prstGeom prst="rect">
            <a:avLst/>
          </a:prstGeom>
          <a:noFill/>
          <a:ln>
            <a:noFill/>
          </a:ln>
        </p:spPr>
      </p:pic>
      <p:pic>
        <p:nvPicPr>
          <p:cNvPr id="4090" name="Google Shape;4090;p255"/>
          <p:cNvPicPr preferRelativeResize="0"/>
          <p:nvPr/>
        </p:nvPicPr>
        <p:blipFill>
          <a:blip r:embed="rId5">
            <a:alphaModFix/>
          </a:blip>
          <a:stretch>
            <a:fillRect/>
          </a:stretch>
        </p:blipFill>
        <p:spPr>
          <a:xfrm rot="4499957">
            <a:off x="4032461" y="4899829"/>
            <a:ext cx="128611" cy="232223"/>
          </a:xfrm>
          <a:prstGeom prst="rect">
            <a:avLst/>
          </a:prstGeom>
          <a:noFill/>
          <a:ln>
            <a:noFill/>
          </a:ln>
        </p:spPr>
      </p:pic>
      <p:pic>
        <p:nvPicPr>
          <p:cNvPr id="4091" name="Google Shape;4091;p255"/>
          <p:cNvPicPr preferRelativeResize="0"/>
          <p:nvPr/>
        </p:nvPicPr>
        <p:blipFill>
          <a:blip r:embed="rId5">
            <a:alphaModFix/>
          </a:blip>
          <a:stretch>
            <a:fillRect/>
          </a:stretch>
        </p:blipFill>
        <p:spPr>
          <a:xfrm rot="4499957">
            <a:off x="4413461" y="4899829"/>
            <a:ext cx="128611" cy="232223"/>
          </a:xfrm>
          <a:prstGeom prst="rect">
            <a:avLst/>
          </a:prstGeom>
          <a:noFill/>
          <a:ln>
            <a:noFill/>
          </a:ln>
        </p:spPr>
      </p:pic>
      <p:pic>
        <p:nvPicPr>
          <p:cNvPr id="4092" name="Google Shape;4092;p255"/>
          <p:cNvPicPr preferRelativeResize="0"/>
          <p:nvPr/>
        </p:nvPicPr>
        <p:blipFill>
          <a:blip r:embed="rId5">
            <a:alphaModFix/>
          </a:blip>
          <a:stretch>
            <a:fillRect/>
          </a:stretch>
        </p:blipFill>
        <p:spPr>
          <a:xfrm rot="4499957">
            <a:off x="4761301" y="4908119"/>
            <a:ext cx="128611" cy="232223"/>
          </a:xfrm>
          <a:prstGeom prst="rect">
            <a:avLst/>
          </a:prstGeom>
          <a:noFill/>
          <a:ln>
            <a:noFill/>
          </a:ln>
        </p:spPr>
      </p:pic>
      <p:pic>
        <p:nvPicPr>
          <p:cNvPr id="4093" name="Google Shape;4093;p255"/>
          <p:cNvPicPr preferRelativeResize="0"/>
          <p:nvPr/>
        </p:nvPicPr>
        <p:blipFill>
          <a:blip r:embed="rId5">
            <a:alphaModFix/>
          </a:blip>
          <a:stretch>
            <a:fillRect/>
          </a:stretch>
        </p:blipFill>
        <p:spPr>
          <a:xfrm rot="4499957">
            <a:off x="5175461" y="4899829"/>
            <a:ext cx="128611" cy="232223"/>
          </a:xfrm>
          <a:prstGeom prst="rect">
            <a:avLst/>
          </a:prstGeom>
          <a:noFill/>
          <a:ln>
            <a:noFill/>
          </a:ln>
        </p:spPr>
      </p:pic>
      <p:pic>
        <p:nvPicPr>
          <p:cNvPr id="4094" name="Google Shape;4094;p255"/>
          <p:cNvPicPr preferRelativeResize="0"/>
          <p:nvPr/>
        </p:nvPicPr>
        <p:blipFill>
          <a:blip r:embed="rId5">
            <a:alphaModFix/>
          </a:blip>
          <a:stretch>
            <a:fillRect/>
          </a:stretch>
        </p:blipFill>
        <p:spPr>
          <a:xfrm rot="4499957">
            <a:off x="2813261" y="4899829"/>
            <a:ext cx="128611" cy="232223"/>
          </a:xfrm>
          <a:prstGeom prst="rect">
            <a:avLst/>
          </a:prstGeom>
          <a:noFill/>
          <a:ln>
            <a:noFill/>
          </a:ln>
        </p:spPr>
      </p:pic>
      <p:pic>
        <p:nvPicPr>
          <p:cNvPr id="4095" name="Google Shape;4095;p255"/>
          <p:cNvPicPr preferRelativeResize="0"/>
          <p:nvPr/>
        </p:nvPicPr>
        <p:blipFill>
          <a:blip r:embed="rId5">
            <a:alphaModFix/>
          </a:blip>
          <a:stretch>
            <a:fillRect/>
          </a:stretch>
        </p:blipFill>
        <p:spPr>
          <a:xfrm rot="3384363">
            <a:off x="2659536" y="2683179"/>
            <a:ext cx="128611" cy="232222"/>
          </a:xfrm>
          <a:prstGeom prst="rect">
            <a:avLst/>
          </a:prstGeom>
          <a:noFill/>
          <a:ln>
            <a:noFill/>
          </a:ln>
        </p:spPr>
      </p:pic>
      <p:pic>
        <p:nvPicPr>
          <p:cNvPr id="4096" name="Google Shape;4096;p255"/>
          <p:cNvPicPr preferRelativeResize="0"/>
          <p:nvPr/>
        </p:nvPicPr>
        <p:blipFill>
          <a:blip r:embed="rId5">
            <a:alphaModFix/>
          </a:blip>
          <a:stretch>
            <a:fillRect/>
          </a:stretch>
        </p:blipFill>
        <p:spPr>
          <a:xfrm rot="4641884">
            <a:off x="2604411" y="713379"/>
            <a:ext cx="128611" cy="232222"/>
          </a:xfrm>
          <a:prstGeom prst="rect">
            <a:avLst/>
          </a:prstGeom>
          <a:noFill/>
          <a:ln>
            <a:noFill/>
          </a:ln>
        </p:spPr>
      </p:pic>
      <p:pic>
        <p:nvPicPr>
          <p:cNvPr id="4097" name="Google Shape;4097;p255"/>
          <p:cNvPicPr preferRelativeResize="0"/>
          <p:nvPr/>
        </p:nvPicPr>
        <p:blipFill>
          <a:blip r:embed="rId5">
            <a:alphaModFix/>
          </a:blip>
          <a:stretch>
            <a:fillRect/>
          </a:stretch>
        </p:blipFill>
        <p:spPr>
          <a:xfrm rot="4641884">
            <a:off x="2909211" y="713379"/>
            <a:ext cx="128611" cy="232222"/>
          </a:xfrm>
          <a:prstGeom prst="rect">
            <a:avLst/>
          </a:prstGeom>
          <a:noFill/>
          <a:ln>
            <a:noFill/>
          </a:ln>
        </p:spPr>
      </p:pic>
      <p:pic>
        <p:nvPicPr>
          <p:cNvPr id="4098" name="Google Shape;4098;p255"/>
          <p:cNvPicPr preferRelativeResize="0"/>
          <p:nvPr/>
        </p:nvPicPr>
        <p:blipFill>
          <a:blip r:embed="rId5">
            <a:alphaModFix/>
          </a:blip>
          <a:stretch>
            <a:fillRect/>
          </a:stretch>
        </p:blipFill>
        <p:spPr>
          <a:xfrm rot="8752277">
            <a:off x="3527732" y="873879"/>
            <a:ext cx="128611" cy="232223"/>
          </a:xfrm>
          <a:prstGeom prst="rect">
            <a:avLst/>
          </a:prstGeom>
          <a:noFill/>
          <a:ln>
            <a:noFill/>
          </a:ln>
        </p:spPr>
      </p:pic>
      <p:pic>
        <p:nvPicPr>
          <p:cNvPr id="4099" name="Google Shape;4099;p255"/>
          <p:cNvPicPr preferRelativeResize="0"/>
          <p:nvPr/>
        </p:nvPicPr>
        <p:blipFill>
          <a:blip r:embed="rId5">
            <a:alphaModFix/>
          </a:blip>
          <a:stretch>
            <a:fillRect/>
          </a:stretch>
        </p:blipFill>
        <p:spPr>
          <a:xfrm rot="8752277">
            <a:off x="3375332" y="873879"/>
            <a:ext cx="128611" cy="232223"/>
          </a:xfrm>
          <a:prstGeom prst="rect">
            <a:avLst/>
          </a:prstGeom>
          <a:noFill/>
          <a:ln>
            <a:noFill/>
          </a:ln>
        </p:spPr>
      </p:pic>
      <p:pic>
        <p:nvPicPr>
          <p:cNvPr id="4100" name="Google Shape;4100;p255"/>
          <p:cNvPicPr preferRelativeResize="0"/>
          <p:nvPr/>
        </p:nvPicPr>
        <p:blipFill>
          <a:blip r:embed="rId5">
            <a:alphaModFix/>
          </a:blip>
          <a:stretch>
            <a:fillRect/>
          </a:stretch>
        </p:blipFill>
        <p:spPr>
          <a:xfrm rot="8752277">
            <a:off x="3239512" y="873879"/>
            <a:ext cx="128611" cy="232223"/>
          </a:xfrm>
          <a:prstGeom prst="rect">
            <a:avLst/>
          </a:prstGeom>
          <a:noFill/>
          <a:ln>
            <a:noFill/>
          </a:ln>
        </p:spPr>
      </p:pic>
      <p:pic>
        <p:nvPicPr>
          <p:cNvPr id="4101" name="Google Shape;4101;p255"/>
          <p:cNvPicPr preferRelativeResize="0"/>
          <p:nvPr/>
        </p:nvPicPr>
        <p:blipFill>
          <a:blip r:embed="rId5">
            <a:alphaModFix/>
          </a:blip>
          <a:stretch>
            <a:fillRect/>
          </a:stretch>
        </p:blipFill>
        <p:spPr>
          <a:xfrm rot="8752277">
            <a:off x="3686833" y="1254879"/>
            <a:ext cx="128611" cy="232223"/>
          </a:xfrm>
          <a:prstGeom prst="rect">
            <a:avLst/>
          </a:prstGeom>
          <a:noFill/>
          <a:ln>
            <a:noFill/>
          </a:ln>
        </p:spPr>
      </p:pic>
      <p:pic>
        <p:nvPicPr>
          <p:cNvPr id="4102" name="Google Shape;4102;p255"/>
          <p:cNvPicPr preferRelativeResize="0"/>
          <p:nvPr/>
        </p:nvPicPr>
        <p:blipFill>
          <a:blip r:embed="rId5">
            <a:alphaModFix/>
          </a:blip>
          <a:stretch>
            <a:fillRect/>
          </a:stretch>
        </p:blipFill>
        <p:spPr>
          <a:xfrm rot="8752277">
            <a:off x="3814363" y="1483479"/>
            <a:ext cx="128611" cy="232223"/>
          </a:xfrm>
          <a:prstGeom prst="rect">
            <a:avLst/>
          </a:prstGeom>
          <a:noFill/>
          <a:ln>
            <a:noFill/>
          </a:ln>
        </p:spPr>
      </p:pic>
      <p:pic>
        <p:nvPicPr>
          <p:cNvPr id="4103" name="Google Shape;4103;p255"/>
          <p:cNvPicPr preferRelativeResize="0"/>
          <p:nvPr/>
        </p:nvPicPr>
        <p:blipFill>
          <a:blip r:embed="rId5">
            <a:alphaModFix/>
          </a:blip>
          <a:stretch>
            <a:fillRect/>
          </a:stretch>
        </p:blipFill>
        <p:spPr>
          <a:xfrm rot="3815158">
            <a:off x="4038989" y="3164754"/>
            <a:ext cx="128611" cy="232223"/>
          </a:xfrm>
          <a:prstGeom prst="rect">
            <a:avLst/>
          </a:prstGeom>
          <a:noFill/>
          <a:ln>
            <a:noFill/>
          </a:ln>
        </p:spPr>
      </p:pic>
      <p:pic>
        <p:nvPicPr>
          <p:cNvPr id="4104" name="Google Shape;4104;p255"/>
          <p:cNvPicPr preferRelativeResize="0"/>
          <p:nvPr/>
        </p:nvPicPr>
        <p:blipFill>
          <a:blip r:embed="rId5">
            <a:alphaModFix/>
          </a:blip>
          <a:stretch>
            <a:fillRect/>
          </a:stretch>
        </p:blipFill>
        <p:spPr>
          <a:xfrm rot="3815158">
            <a:off x="4318918" y="3105135"/>
            <a:ext cx="128611" cy="232223"/>
          </a:xfrm>
          <a:prstGeom prst="rect">
            <a:avLst/>
          </a:prstGeom>
          <a:noFill/>
          <a:ln>
            <a:noFill/>
          </a:ln>
        </p:spPr>
      </p:pic>
      <p:pic>
        <p:nvPicPr>
          <p:cNvPr id="4105" name="Google Shape;4105;p255"/>
          <p:cNvPicPr preferRelativeResize="0"/>
          <p:nvPr/>
        </p:nvPicPr>
        <p:blipFill>
          <a:blip r:embed="rId5">
            <a:alphaModFix/>
          </a:blip>
          <a:stretch>
            <a:fillRect/>
          </a:stretch>
        </p:blipFill>
        <p:spPr>
          <a:xfrm rot="3815158">
            <a:off x="3276184" y="4040902"/>
            <a:ext cx="128611" cy="232223"/>
          </a:xfrm>
          <a:prstGeom prst="rect">
            <a:avLst/>
          </a:prstGeom>
          <a:noFill/>
          <a:ln>
            <a:noFill/>
          </a:ln>
        </p:spPr>
      </p:pic>
      <p:pic>
        <p:nvPicPr>
          <p:cNvPr id="4106" name="Google Shape;4106;p255"/>
          <p:cNvPicPr preferRelativeResize="0"/>
          <p:nvPr/>
        </p:nvPicPr>
        <p:blipFill>
          <a:blip r:embed="rId5">
            <a:alphaModFix/>
          </a:blip>
          <a:stretch>
            <a:fillRect/>
          </a:stretch>
        </p:blipFill>
        <p:spPr>
          <a:xfrm rot="3815158">
            <a:off x="3612604" y="3975689"/>
            <a:ext cx="128611" cy="232223"/>
          </a:xfrm>
          <a:prstGeom prst="rect">
            <a:avLst/>
          </a:prstGeom>
          <a:noFill/>
          <a:ln>
            <a:noFill/>
          </a:ln>
        </p:spPr>
      </p:pic>
      <p:pic>
        <p:nvPicPr>
          <p:cNvPr id="4107" name="Google Shape;4107;p255"/>
          <p:cNvPicPr preferRelativeResize="0"/>
          <p:nvPr/>
        </p:nvPicPr>
        <p:blipFill>
          <a:blip r:embed="rId5">
            <a:alphaModFix/>
          </a:blip>
          <a:stretch>
            <a:fillRect/>
          </a:stretch>
        </p:blipFill>
        <p:spPr>
          <a:xfrm rot="3815158">
            <a:off x="4706620" y="3790935"/>
            <a:ext cx="128611" cy="232223"/>
          </a:xfrm>
          <a:prstGeom prst="rect">
            <a:avLst/>
          </a:prstGeom>
          <a:noFill/>
          <a:ln>
            <a:noFill/>
          </a:ln>
        </p:spPr>
      </p:pic>
      <p:pic>
        <p:nvPicPr>
          <p:cNvPr id="4108" name="Google Shape;4108;p255"/>
          <p:cNvPicPr preferRelativeResize="0"/>
          <p:nvPr/>
        </p:nvPicPr>
        <p:blipFill>
          <a:blip r:embed="rId5">
            <a:alphaModFix/>
          </a:blip>
          <a:stretch>
            <a:fillRect/>
          </a:stretch>
        </p:blipFill>
        <p:spPr>
          <a:xfrm rot="4641884">
            <a:off x="2476882" y="1356140"/>
            <a:ext cx="128611" cy="232222"/>
          </a:xfrm>
          <a:prstGeom prst="rect">
            <a:avLst/>
          </a:prstGeom>
          <a:noFill/>
          <a:ln>
            <a:noFill/>
          </a:ln>
        </p:spPr>
      </p:pic>
      <p:pic>
        <p:nvPicPr>
          <p:cNvPr id="4109" name="Google Shape;4109;p255"/>
          <p:cNvPicPr preferRelativeResize="0"/>
          <p:nvPr/>
        </p:nvPicPr>
        <p:blipFill>
          <a:blip r:embed="rId5">
            <a:alphaModFix/>
          </a:blip>
          <a:stretch>
            <a:fillRect/>
          </a:stretch>
        </p:blipFill>
        <p:spPr>
          <a:xfrm rot="4641884">
            <a:off x="2748521" y="1356140"/>
            <a:ext cx="128611" cy="232222"/>
          </a:xfrm>
          <a:prstGeom prst="rect">
            <a:avLst/>
          </a:prstGeom>
          <a:noFill/>
          <a:ln>
            <a:noFill/>
          </a:ln>
        </p:spPr>
      </p:pic>
      <p:pic>
        <p:nvPicPr>
          <p:cNvPr id="4110" name="Google Shape;4110;p255"/>
          <p:cNvPicPr preferRelativeResize="0"/>
          <p:nvPr/>
        </p:nvPicPr>
        <p:blipFill>
          <a:blip r:embed="rId5">
            <a:alphaModFix/>
          </a:blip>
          <a:stretch>
            <a:fillRect/>
          </a:stretch>
        </p:blipFill>
        <p:spPr>
          <a:xfrm rot="3815158">
            <a:off x="3199984" y="4698653"/>
            <a:ext cx="128611" cy="232223"/>
          </a:xfrm>
          <a:prstGeom prst="rect">
            <a:avLst/>
          </a:prstGeom>
          <a:noFill/>
          <a:ln>
            <a:noFill/>
          </a:ln>
        </p:spPr>
      </p:pic>
      <p:pic>
        <p:nvPicPr>
          <p:cNvPr id="4111" name="Google Shape;4111;p255"/>
          <p:cNvPicPr preferRelativeResize="0"/>
          <p:nvPr/>
        </p:nvPicPr>
        <p:blipFill>
          <a:blip r:embed="rId5">
            <a:alphaModFix/>
          </a:blip>
          <a:stretch>
            <a:fillRect/>
          </a:stretch>
        </p:blipFill>
        <p:spPr>
          <a:xfrm rot="3815158">
            <a:off x="3536404" y="4633441"/>
            <a:ext cx="128611" cy="232223"/>
          </a:xfrm>
          <a:prstGeom prst="rect">
            <a:avLst/>
          </a:prstGeom>
          <a:noFill/>
          <a:ln>
            <a:noFill/>
          </a:ln>
        </p:spPr>
      </p:pic>
      <p:pic>
        <p:nvPicPr>
          <p:cNvPr id="4112" name="Google Shape;4112;p255"/>
          <p:cNvPicPr preferRelativeResize="0"/>
          <p:nvPr/>
        </p:nvPicPr>
        <p:blipFill>
          <a:blip r:embed="rId5">
            <a:alphaModFix/>
          </a:blip>
          <a:stretch>
            <a:fillRect/>
          </a:stretch>
        </p:blipFill>
        <p:spPr>
          <a:xfrm rot="3815158">
            <a:off x="3860129" y="4558047"/>
            <a:ext cx="128611" cy="232223"/>
          </a:xfrm>
          <a:prstGeom prst="rect">
            <a:avLst/>
          </a:prstGeom>
          <a:noFill/>
          <a:ln>
            <a:noFill/>
          </a:ln>
        </p:spPr>
      </p:pic>
      <p:pic>
        <p:nvPicPr>
          <p:cNvPr id="4113" name="Google Shape;4113;p255"/>
          <p:cNvPicPr preferRelativeResize="0"/>
          <p:nvPr/>
        </p:nvPicPr>
        <p:blipFill>
          <a:blip r:embed="rId5">
            <a:alphaModFix/>
          </a:blip>
          <a:stretch>
            <a:fillRect/>
          </a:stretch>
        </p:blipFill>
        <p:spPr>
          <a:xfrm rot="3815158">
            <a:off x="4920929" y="4370802"/>
            <a:ext cx="128611" cy="232223"/>
          </a:xfrm>
          <a:prstGeom prst="rect">
            <a:avLst/>
          </a:prstGeom>
          <a:noFill/>
          <a:ln>
            <a:noFill/>
          </a:ln>
        </p:spPr>
      </p:pic>
      <p:pic>
        <p:nvPicPr>
          <p:cNvPr id="4114" name="Google Shape;4114;p255"/>
          <p:cNvPicPr preferRelativeResize="0"/>
          <p:nvPr/>
        </p:nvPicPr>
        <p:blipFill>
          <a:blip r:embed="rId12">
            <a:alphaModFix/>
          </a:blip>
          <a:stretch>
            <a:fillRect/>
          </a:stretch>
        </p:blipFill>
        <p:spPr>
          <a:xfrm>
            <a:off x="3109934" y="2869240"/>
            <a:ext cx="236600" cy="114000"/>
          </a:xfrm>
          <a:prstGeom prst="rect">
            <a:avLst/>
          </a:prstGeom>
          <a:noFill/>
          <a:ln>
            <a:noFill/>
          </a:ln>
        </p:spPr>
      </p:pic>
      <p:pic>
        <p:nvPicPr>
          <p:cNvPr id="4115" name="Google Shape;4115;p255"/>
          <p:cNvPicPr preferRelativeResize="0"/>
          <p:nvPr/>
        </p:nvPicPr>
        <p:blipFill>
          <a:blip r:embed="rId12">
            <a:alphaModFix/>
          </a:blip>
          <a:stretch>
            <a:fillRect/>
          </a:stretch>
        </p:blipFill>
        <p:spPr>
          <a:xfrm>
            <a:off x="3109934" y="3097840"/>
            <a:ext cx="236600" cy="114000"/>
          </a:xfrm>
          <a:prstGeom prst="rect">
            <a:avLst/>
          </a:prstGeom>
          <a:noFill/>
          <a:ln>
            <a:noFill/>
          </a:ln>
        </p:spPr>
      </p:pic>
      <p:pic>
        <p:nvPicPr>
          <p:cNvPr id="4116" name="Google Shape;4116;p255"/>
          <p:cNvPicPr preferRelativeResize="0"/>
          <p:nvPr/>
        </p:nvPicPr>
        <p:blipFill>
          <a:blip r:embed="rId12">
            <a:alphaModFix/>
          </a:blip>
          <a:stretch>
            <a:fillRect/>
          </a:stretch>
        </p:blipFill>
        <p:spPr>
          <a:xfrm>
            <a:off x="3126515" y="3538459"/>
            <a:ext cx="236600" cy="114000"/>
          </a:xfrm>
          <a:prstGeom prst="rect">
            <a:avLst/>
          </a:prstGeom>
          <a:noFill/>
          <a:ln>
            <a:noFill/>
          </a:ln>
        </p:spPr>
      </p:pic>
      <p:pic>
        <p:nvPicPr>
          <p:cNvPr id="4117" name="Google Shape;4117;p255"/>
          <p:cNvPicPr preferRelativeResize="0"/>
          <p:nvPr/>
        </p:nvPicPr>
        <p:blipFill>
          <a:blip r:embed="rId12">
            <a:alphaModFix/>
          </a:blip>
          <a:stretch>
            <a:fillRect/>
          </a:stretch>
        </p:blipFill>
        <p:spPr>
          <a:xfrm>
            <a:off x="3126515" y="3767059"/>
            <a:ext cx="236600" cy="114000"/>
          </a:xfrm>
          <a:prstGeom prst="rect">
            <a:avLst/>
          </a:prstGeom>
          <a:noFill/>
          <a:ln>
            <a:noFill/>
          </a:ln>
        </p:spPr>
      </p:pic>
      <p:pic>
        <p:nvPicPr>
          <p:cNvPr id="4118" name="Google Shape;4118;p255"/>
          <p:cNvPicPr preferRelativeResize="0"/>
          <p:nvPr/>
        </p:nvPicPr>
        <p:blipFill>
          <a:blip r:embed="rId12">
            <a:alphaModFix/>
          </a:blip>
          <a:stretch>
            <a:fillRect/>
          </a:stretch>
        </p:blipFill>
        <p:spPr>
          <a:xfrm>
            <a:off x="3126515" y="4114899"/>
            <a:ext cx="236600" cy="114000"/>
          </a:xfrm>
          <a:prstGeom prst="rect">
            <a:avLst/>
          </a:prstGeom>
          <a:noFill/>
          <a:ln>
            <a:noFill/>
          </a:ln>
        </p:spPr>
      </p:pic>
      <p:pic>
        <p:nvPicPr>
          <p:cNvPr id="4119" name="Google Shape;4119;p255"/>
          <p:cNvPicPr preferRelativeResize="0"/>
          <p:nvPr/>
        </p:nvPicPr>
        <p:blipFill>
          <a:blip r:embed="rId12">
            <a:alphaModFix/>
          </a:blip>
          <a:stretch>
            <a:fillRect/>
          </a:stretch>
        </p:blipFill>
        <p:spPr>
          <a:xfrm>
            <a:off x="3126515" y="4343499"/>
            <a:ext cx="236600" cy="114000"/>
          </a:xfrm>
          <a:prstGeom prst="rect">
            <a:avLst/>
          </a:prstGeom>
          <a:noFill/>
          <a:ln>
            <a:noFill/>
          </a:ln>
        </p:spPr>
      </p:pic>
      <p:pic>
        <p:nvPicPr>
          <p:cNvPr id="4120" name="Google Shape;4120;p255"/>
          <p:cNvPicPr preferRelativeResize="0"/>
          <p:nvPr/>
        </p:nvPicPr>
        <p:blipFill>
          <a:blip r:embed="rId5">
            <a:alphaModFix/>
          </a:blip>
          <a:stretch>
            <a:fillRect/>
          </a:stretch>
        </p:blipFill>
        <p:spPr>
          <a:xfrm rot="-144">
            <a:off x="2048694" y="2357716"/>
            <a:ext cx="128611" cy="232223"/>
          </a:xfrm>
          <a:prstGeom prst="rect">
            <a:avLst/>
          </a:prstGeom>
          <a:noFill/>
          <a:ln>
            <a:noFill/>
          </a:ln>
        </p:spPr>
      </p:pic>
      <p:pic>
        <p:nvPicPr>
          <p:cNvPr id="4121" name="Google Shape;4121;p255"/>
          <p:cNvPicPr preferRelativeResize="0"/>
          <p:nvPr/>
        </p:nvPicPr>
        <p:blipFill>
          <a:blip r:embed="rId5">
            <a:alphaModFix/>
          </a:blip>
          <a:stretch>
            <a:fillRect/>
          </a:stretch>
        </p:blipFill>
        <p:spPr>
          <a:xfrm rot="-144">
            <a:off x="2040044" y="1966454"/>
            <a:ext cx="128611" cy="232223"/>
          </a:xfrm>
          <a:prstGeom prst="rect">
            <a:avLst/>
          </a:prstGeom>
          <a:noFill/>
          <a:ln>
            <a:noFill/>
          </a:ln>
        </p:spPr>
      </p:pic>
      <p:pic>
        <p:nvPicPr>
          <p:cNvPr id="4122" name="Google Shape;4122;p255"/>
          <p:cNvPicPr preferRelativeResize="0"/>
          <p:nvPr/>
        </p:nvPicPr>
        <p:blipFill>
          <a:blip r:embed="rId5">
            <a:alphaModFix/>
          </a:blip>
          <a:stretch>
            <a:fillRect/>
          </a:stretch>
        </p:blipFill>
        <p:spPr>
          <a:xfrm rot="-8510915">
            <a:off x="1895255" y="2007917"/>
            <a:ext cx="128611" cy="232223"/>
          </a:xfrm>
          <a:prstGeom prst="rect">
            <a:avLst/>
          </a:prstGeom>
          <a:noFill/>
          <a:ln>
            <a:noFill/>
          </a:ln>
        </p:spPr>
      </p:pic>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Shape 4126"/>
        <p:cNvGrpSpPr/>
        <p:nvPr/>
      </p:nvGrpSpPr>
      <p:grpSpPr>
        <a:xfrm>
          <a:off x="0" y="0"/>
          <a:ext cx="0" cy="0"/>
          <a:chOff x="0" y="0"/>
          <a:chExt cx="0" cy="0"/>
        </a:xfrm>
      </p:grpSpPr>
      <p:pic>
        <p:nvPicPr>
          <p:cNvPr id="4127" name="Google Shape;4127;p256"/>
          <p:cNvPicPr preferRelativeResize="0"/>
          <p:nvPr/>
        </p:nvPicPr>
        <p:blipFill>
          <a:blip r:embed="rId3">
            <a:alphaModFix/>
          </a:blip>
          <a:stretch>
            <a:fillRect/>
          </a:stretch>
        </p:blipFill>
        <p:spPr>
          <a:xfrm>
            <a:off x="1308575" y="521375"/>
            <a:ext cx="4694950" cy="4622125"/>
          </a:xfrm>
          <a:prstGeom prst="rect">
            <a:avLst/>
          </a:prstGeom>
          <a:noFill/>
          <a:ln>
            <a:noFill/>
          </a:ln>
        </p:spPr>
      </p:pic>
      <p:sp>
        <p:nvSpPr>
          <p:cNvPr id="4128" name="Google Shape;4128;p256"/>
          <p:cNvSpPr txBox="1"/>
          <p:nvPr/>
        </p:nvSpPr>
        <p:spPr>
          <a:xfrm>
            <a:off x="300600" y="94848"/>
            <a:ext cx="856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(5HT) Interacts</a:t>
            </a:r>
            <a:endParaRPr sz="1600" b="1"/>
          </a:p>
        </p:txBody>
      </p:sp>
      <p:grpSp>
        <p:nvGrpSpPr>
          <p:cNvPr id="4129" name="Google Shape;4129;p256"/>
          <p:cNvGrpSpPr/>
          <p:nvPr/>
        </p:nvGrpSpPr>
        <p:grpSpPr>
          <a:xfrm>
            <a:off x="202473" y="2255150"/>
            <a:ext cx="1498316" cy="646498"/>
            <a:chOff x="78100" y="798150"/>
            <a:chExt cx="1965778" cy="848200"/>
          </a:xfrm>
        </p:grpSpPr>
        <p:pic>
          <p:nvPicPr>
            <p:cNvPr id="4130" name="Google Shape;4130;p256"/>
            <p:cNvPicPr preferRelativeResize="0"/>
            <p:nvPr/>
          </p:nvPicPr>
          <p:blipFill rotWithShape="1">
            <a:blip r:embed="rId4">
              <a:alphaModFix/>
            </a:blip>
            <a:srcRect r="10370" b="28057"/>
            <a:stretch/>
          </p:blipFill>
          <p:spPr>
            <a:xfrm flipH="1">
              <a:off x="78100" y="798150"/>
              <a:ext cx="1385300" cy="848200"/>
            </a:xfrm>
            <a:prstGeom prst="rect">
              <a:avLst/>
            </a:prstGeom>
            <a:noFill/>
            <a:ln>
              <a:noFill/>
            </a:ln>
          </p:spPr>
        </p:pic>
        <p:pic>
          <p:nvPicPr>
            <p:cNvPr id="4131" name="Google Shape;4131;p256"/>
            <p:cNvPicPr preferRelativeResize="0"/>
            <p:nvPr/>
          </p:nvPicPr>
          <p:blipFill>
            <a:blip r:embed="rId5">
              <a:alphaModFix/>
            </a:blip>
            <a:stretch>
              <a:fillRect/>
            </a:stretch>
          </p:blipFill>
          <p:spPr>
            <a:xfrm rot="-5938659">
              <a:off x="1530169" y="1143679"/>
              <a:ext cx="142142" cy="256638"/>
            </a:xfrm>
            <a:prstGeom prst="rect">
              <a:avLst/>
            </a:prstGeom>
            <a:noFill/>
            <a:ln>
              <a:noFill/>
            </a:ln>
          </p:spPr>
        </p:pic>
        <p:pic>
          <p:nvPicPr>
            <p:cNvPr id="4132" name="Google Shape;4132;p256"/>
            <p:cNvPicPr preferRelativeResize="0"/>
            <p:nvPr/>
          </p:nvPicPr>
          <p:blipFill>
            <a:blip r:embed="rId5">
              <a:alphaModFix/>
            </a:blip>
            <a:stretch>
              <a:fillRect/>
            </a:stretch>
          </p:blipFill>
          <p:spPr>
            <a:xfrm rot="-5938659">
              <a:off x="1834969" y="1143679"/>
              <a:ext cx="142142" cy="256638"/>
            </a:xfrm>
            <a:prstGeom prst="rect">
              <a:avLst/>
            </a:prstGeom>
            <a:noFill/>
            <a:ln>
              <a:noFill/>
            </a:ln>
          </p:spPr>
        </p:pic>
      </p:grpSp>
      <p:sp>
        <p:nvSpPr>
          <p:cNvPr id="4133" name="Google Shape;4133;p256"/>
          <p:cNvSpPr txBox="1"/>
          <p:nvPr/>
        </p:nvSpPr>
        <p:spPr>
          <a:xfrm>
            <a:off x="6446825" y="3046350"/>
            <a:ext cx="293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norepinephrine (locus coeruleus)</a:t>
            </a:r>
            <a:endParaRPr/>
          </a:p>
        </p:txBody>
      </p:sp>
      <p:pic>
        <p:nvPicPr>
          <p:cNvPr id="4134" name="Google Shape;4134;p256"/>
          <p:cNvPicPr preferRelativeResize="0"/>
          <p:nvPr/>
        </p:nvPicPr>
        <p:blipFill>
          <a:blip r:embed="rId6">
            <a:alphaModFix/>
          </a:blip>
          <a:stretch>
            <a:fillRect/>
          </a:stretch>
        </p:blipFill>
        <p:spPr>
          <a:xfrm>
            <a:off x="6105000" y="3137679"/>
            <a:ext cx="240350" cy="217550"/>
          </a:xfrm>
          <a:prstGeom prst="rect">
            <a:avLst/>
          </a:prstGeom>
          <a:noFill/>
          <a:ln>
            <a:noFill/>
          </a:ln>
        </p:spPr>
      </p:pic>
      <p:pic>
        <p:nvPicPr>
          <p:cNvPr id="4135" name="Google Shape;4135;p256"/>
          <p:cNvPicPr preferRelativeResize="0"/>
          <p:nvPr/>
        </p:nvPicPr>
        <p:blipFill rotWithShape="1">
          <a:blip r:embed="rId7">
            <a:alphaModFix/>
          </a:blip>
          <a:srcRect r="83431"/>
          <a:stretch/>
        </p:blipFill>
        <p:spPr>
          <a:xfrm rot="2141216">
            <a:off x="5628750" y="4229637"/>
            <a:ext cx="202160" cy="171712"/>
          </a:xfrm>
          <a:prstGeom prst="rect">
            <a:avLst/>
          </a:prstGeom>
          <a:noFill/>
          <a:ln>
            <a:noFill/>
          </a:ln>
        </p:spPr>
      </p:pic>
      <p:pic>
        <p:nvPicPr>
          <p:cNvPr id="4136" name="Google Shape;4136;p256"/>
          <p:cNvPicPr preferRelativeResize="0"/>
          <p:nvPr/>
        </p:nvPicPr>
        <p:blipFill rotWithShape="1">
          <a:blip r:embed="rId7">
            <a:alphaModFix/>
          </a:blip>
          <a:srcRect r="83431"/>
          <a:stretch/>
        </p:blipFill>
        <p:spPr>
          <a:xfrm rot="2141216">
            <a:off x="5628750" y="4534437"/>
            <a:ext cx="202160" cy="171712"/>
          </a:xfrm>
          <a:prstGeom prst="rect">
            <a:avLst/>
          </a:prstGeom>
          <a:noFill/>
          <a:ln>
            <a:noFill/>
          </a:ln>
        </p:spPr>
      </p:pic>
      <p:pic>
        <p:nvPicPr>
          <p:cNvPr id="4137" name="Google Shape;4137;p256"/>
          <p:cNvPicPr preferRelativeResize="0"/>
          <p:nvPr/>
        </p:nvPicPr>
        <p:blipFill rotWithShape="1">
          <a:blip r:embed="rId7">
            <a:alphaModFix/>
          </a:blip>
          <a:srcRect r="83431"/>
          <a:stretch/>
        </p:blipFill>
        <p:spPr>
          <a:xfrm rot="2141216">
            <a:off x="5628750" y="3924837"/>
            <a:ext cx="202160" cy="171712"/>
          </a:xfrm>
          <a:prstGeom prst="rect">
            <a:avLst/>
          </a:prstGeom>
          <a:noFill/>
          <a:ln>
            <a:noFill/>
          </a:ln>
        </p:spPr>
      </p:pic>
      <p:pic>
        <p:nvPicPr>
          <p:cNvPr id="4138" name="Google Shape;4138;p256"/>
          <p:cNvPicPr preferRelativeResize="0"/>
          <p:nvPr/>
        </p:nvPicPr>
        <p:blipFill rotWithShape="1">
          <a:blip r:embed="rId7">
            <a:alphaModFix/>
          </a:blip>
          <a:srcRect r="83431"/>
          <a:stretch/>
        </p:blipFill>
        <p:spPr>
          <a:xfrm rot="2141216">
            <a:off x="5628750" y="3315237"/>
            <a:ext cx="202160" cy="171712"/>
          </a:xfrm>
          <a:prstGeom prst="rect">
            <a:avLst/>
          </a:prstGeom>
          <a:noFill/>
          <a:ln>
            <a:noFill/>
          </a:ln>
        </p:spPr>
      </p:pic>
      <p:pic>
        <p:nvPicPr>
          <p:cNvPr id="4139" name="Google Shape;4139;p256"/>
          <p:cNvPicPr preferRelativeResize="0"/>
          <p:nvPr/>
        </p:nvPicPr>
        <p:blipFill rotWithShape="1">
          <a:blip r:embed="rId7">
            <a:alphaModFix/>
          </a:blip>
          <a:srcRect r="83431"/>
          <a:stretch/>
        </p:blipFill>
        <p:spPr>
          <a:xfrm rot="2141216">
            <a:off x="5628750" y="3620037"/>
            <a:ext cx="202160" cy="171712"/>
          </a:xfrm>
          <a:prstGeom prst="rect">
            <a:avLst/>
          </a:prstGeom>
          <a:noFill/>
          <a:ln>
            <a:noFill/>
          </a:ln>
        </p:spPr>
      </p:pic>
      <p:pic>
        <p:nvPicPr>
          <p:cNvPr id="4140" name="Google Shape;4140;p256"/>
          <p:cNvPicPr preferRelativeResize="0"/>
          <p:nvPr/>
        </p:nvPicPr>
        <p:blipFill rotWithShape="1">
          <a:blip r:embed="rId7">
            <a:alphaModFix/>
          </a:blip>
          <a:srcRect r="83431"/>
          <a:stretch/>
        </p:blipFill>
        <p:spPr>
          <a:xfrm rot="2141216">
            <a:off x="5628750" y="3010437"/>
            <a:ext cx="202160" cy="171712"/>
          </a:xfrm>
          <a:prstGeom prst="rect">
            <a:avLst/>
          </a:prstGeom>
          <a:noFill/>
          <a:ln>
            <a:noFill/>
          </a:ln>
        </p:spPr>
      </p:pic>
      <p:pic>
        <p:nvPicPr>
          <p:cNvPr id="4141" name="Google Shape;4141;p256"/>
          <p:cNvPicPr preferRelativeResize="0"/>
          <p:nvPr/>
        </p:nvPicPr>
        <p:blipFill rotWithShape="1">
          <a:blip r:embed="rId7">
            <a:alphaModFix/>
          </a:blip>
          <a:srcRect r="83431"/>
          <a:stretch/>
        </p:blipFill>
        <p:spPr>
          <a:xfrm rot="2141216">
            <a:off x="5628750" y="2400837"/>
            <a:ext cx="202160" cy="171712"/>
          </a:xfrm>
          <a:prstGeom prst="rect">
            <a:avLst/>
          </a:prstGeom>
          <a:noFill/>
          <a:ln>
            <a:noFill/>
          </a:ln>
        </p:spPr>
      </p:pic>
      <p:pic>
        <p:nvPicPr>
          <p:cNvPr id="4142" name="Google Shape;4142;p256"/>
          <p:cNvPicPr preferRelativeResize="0"/>
          <p:nvPr/>
        </p:nvPicPr>
        <p:blipFill rotWithShape="1">
          <a:blip r:embed="rId7">
            <a:alphaModFix/>
          </a:blip>
          <a:srcRect r="83431"/>
          <a:stretch/>
        </p:blipFill>
        <p:spPr>
          <a:xfrm rot="2141216">
            <a:off x="5628750" y="2705637"/>
            <a:ext cx="202160" cy="171712"/>
          </a:xfrm>
          <a:prstGeom prst="rect">
            <a:avLst/>
          </a:prstGeom>
          <a:noFill/>
          <a:ln>
            <a:noFill/>
          </a:ln>
        </p:spPr>
      </p:pic>
      <p:pic>
        <p:nvPicPr>
          <p:cNvPr id="4143" name="Google Shape;4143;p256"/>
          <p:cNvPicPr preferRelativeResize="0"/>
          <p:nvPr/>
        </p:nvPicPr>
        <p:blipFill rotWithShape="1">
          <a:blip r:embed="rId7">
            <a:alphaModFix/>
          </a:blip>
          <a:srcRect r="83431"/>
          <a:stretch/>
        </p:blipFill>
        <p:spPr>
          <a:xfrm rot="2141216">
            <a:off x="5628750" y="2096037"/>
            <a:ext cx="202160" cy="171712"/>
          </a:xfrm>
          <a:prstGeom prst="rect">
            <a:avLst/>
          </a:prstGeom>
          <a:noFill/>
          <a:ln>
            <a:noFill/>
          </a:ln>
        </p:spPr>
      </p:pic>
      <p:pic>
        <p:nvPicPr>
          <p:cNvPr id="4144" name="Google Shape;4144;p256"/>
          <p:cNvPicPr preferRelativeResize="0"/>
          <p:nvPr/>
        </p:nvPicPr>
        <p:blipFill rotWithShape="1">
          <a:blip r:embed="rId7">
            <a:alphaModFix/>
          </a:blip>
          <a:srcRect r="83431"/>
          <a:stretch/>
        </p:blipFill>
        <p:spPr>
          <a:xfrm rot="2141216">
            <a:off x="5628750" y="1486437"/>
            <a:ext cx="202160" cy="171712"/>
          </a:xfrm>
          <a:prstGeom prst="rect">
            <a:avLst/>
          </a:prstGeom>
          <a:noFill/>
          <a:ln>
            <a:noFill/>
          </a:ln>
        </p:spPr>
      </p:pic>
      <p:pic>
        <p:nvPicPr>
          <p:cNvPr id="4145" name="Google Shape;4145;p256"/>
          <p:cNvPicPr preferRelativeResize="0"/>
          <p:nvPr/>
        </p:nvPicPr>
        <p:blipFill rotWithShape="1">
          <a:blip r:embed="rId7">
            <a:alphaModFix/>
          </a:blip>
          <a:srcRect r="83431"/>
          <a:stretch/>
        </p:blipFill>
        <p:spPr>
          <a:xfrm rot="2141216">
            <a:off x="5628750" y="1791237"/>
            <a:ext cx="202160" cy="171712"/>
          </a:xfrm>
          <a:prstGeom prst="rect">
            <a:avLst/>
          </a:prstGeom>
          <a:noFill/>
          <a:ln>
            <a:noFill/>
          </a:ln>
        </p:spPr>
      </p:pic>
      <p:pic>
        <p:nvPicPr>
          <p:cNvPr id="4146" name="Google Shape;4146;p256"/>
          <p:cNvPicPr preferRelativeResize="0"/>
          <p:nvPr/>
        </p:nvPicPr>
        <p:blipFill rotWithShape="1">
          <a:blip r:embed="rId7">
            <a:alphaModFix/>
          </a:blip>
          <a:srcRect r="83431"/>
          <a:stretch/>
        </p:blipFill>
        <p:spPr>
          <a:xfrm rot="2141216">
            <a:off x="5628750" y="1181637"/>
            <a:ext cx="202160" cy="171712"/>
          </a:xfrm>
          <a:prstGeom prst="rect">
            <a:avLst/>
          </a:prstGeom>
          <a:noFill/>
          <a:ln>
            <a:noFill/>
          </a:ln>
        </p:spPr>
      </p:pic>
      <p:pic>
        <p:nvPicPr>
          <p:cNvPr id="4147" name="Google Shape;4147;p256"/>
          <p:cNvPicPr preferRelativeResize="0"/>
          <p:nvPr/>
        </p:nvPicPr>
        <p:blipFill rotWithShape="1">
          <a:blip r:embed="rId7">
            <a:alphaModFix/>
          </a:blip>
          <a:srcRect r="83431"/>
          <a:stretch/>
        </p:blipFill>
        <p:spPr>
          <a:xfrm rot="7541216">
            <a:off x="4148675" y="1150967"/>
            <a:ext cx="202160" cy="171712"/>
          </a:xfrm>
          <a:prstGeom prst="rect">
            <a:avLst/>
          </a:prstGeom>
          <a:noFill/>
          <a:ln>
            <a:noFill/>
          </a:ln>
        </p:spPr>
      </p:pic>
      <p:pic>
        <p:nvPicPr>
          <p:cNvPr id="4148" name="Google Shape;4148;p256"/>
          <p:cNvPicPr preferRelativeResize="0"/>
          <p:nvPr/>
        </p:nvPicPr>
        <p:blipFill rotWithShape="1">
          <a:blip r:embed="rId7">
            <a:alphaModFix/>
          </a:blip>
          <a:srcRect r="83431"/>
          <a:stretch/>
        </p:blipFill>
        <p:spPr>
          <a:xfrm rot="7541216">
            <a:off x="3843875" y="1150967"/>
            <a:ext cx="202160" cy="171712"/>
          </a:xfrm>
          <a:prstGeom prst="rect">
            <a:avLst/>
          </a:prstGeom>
          <a:noFill/>
          <a:ln>
            <a:noFill/>
          </a:ln>
        </p:spPr>
      </p:pic>
      <p:pic>
        <p:nvPicPr>
          <p:cNvPr id="4149" name="Google Shape;4149;p256"/>
          <p:cNvPicPr preferRelativeResize="0"/>
          <p:nvPr/>
        </p:nvPicPr>
        <p:blipFill rotWithShape="1">
          <a:blip r:embed="rId7">
            <a:alphaModFix/>
          </a:blip>
          <a:srcRect r="83431"/>
          <a:stretch/>
        </p:blipFill>
        <p:spPr>
          <a:xfrm rot="7541216">
            <a:off x="4453475" y="1150967"/>
            <a:ext cx="202160" cy="171712"/>
          </a:xfrm>
          <a:prstGeom prst="rect">
            <a:avLst/>
          </a:prstGeom>
          <a:noFill/>
          <a:ln>
            <a:noFill/>
          </a:ln>
        </p:spPr>
      </p:pic>
      <p:pic>
        <p:nvPicPr>
          <p:cNvPr id="4150" name="Google Shape;4150;p256"/>
          <p:cNvPicPr preferRelativeResize="0"/>
          <p:nvPr/>
        </p:nvPicPr>
        <p:blipFill rotWithShape="1">
          <a:blip r:embed="rId7">
            <a:alphaModFix/>
          </a:blip>
          <a:srcRect r="83431"/>
          <a:stretch/>
        </p:blipFill>
        <p:spPr>
          <a:xfrm rot="7541216">
            <a:off x="5063075" y="1150967"/>
            <a:ext cx="202160" cy="171712"/>
          </a:xfrm>
          <a:prstGeom prst="rect">
            <a:avLst/>
          </a:prstGeom>
          <a:noFill/>
          <a:ln>
            <a:noFill/>
          </a:ln>
        </p:spPr>
      </p:pic>
      <p:pic>
        <p:nvPicPr>
          <p:cNvPr id="4151" name="Google Shape;4151;p256"/>
          <p:cNvPicPr preferRelativeResize="0"/>
          <p:nvPr/>
        </p:nvPicPr>
        <p:blipFill rotWithShape="1">
          <a:blip r:embed="rId7">
            <a:alphaModFix/>
          </a:blip>
          <a:srcRect r="83431"/>
          <a:stretch/>
        </p:blipFill>
        <p:spPr>
          <a:xfrm rot="7541216">
            <a:off x="4758275" y="1150967"/>
            <a:ext cx="202160" cy="171712"/>
          </a:xfrm>
          <a:prstGeom prst="rect">
            <a:avLst/>
          </a:prstGeom>
          <a:noFill/>
          <a:ln>
            <a:noFill/>
          </a:ln>
        </p:spPr>
      </p:pic>
      <p:pic>
        <p:nvPicPr>
          <p:cNvPr id="4152" name="Google Shape;4152;p256"/>
          <p:cNvPicPr preferRelativeResize="0"/>
          <p:nvPr/>
        </p:nvPicPr>
        <p:blipFill rotWithShape="1">
          <a:blip r:embed="rId7">
            <a:alphaModFix/>
          </a:blip>
          <a:srcRect r="83431"/>
          <a:stretch/>
        </p:blipFill>
        <p:spPr>
          <a:xfrm rot="7541216">
            <a:off x="5367875" y="1150967"/>
            <a:ext cx="202160" cy="171712"/>
          </a:xfrm>
          <a:prstGeom prst="rect">
            <a:avLst/>
          </a:prstGeom>
          <a:noFill/>
          <a:ln>
            <a:noFill/>
          </a:ln>
        </p:spPr>
      </p:pic>
      <p:sp>
        <p:nvSpPr>
          <p:cNvPr id="4153" name="Google Shape;4153;p256"/>
          <p:cNvSpPr txBox="1"/>
          <p:nvPr/>
        </p:nvSpPr>
        <p:spPr>
          <a:xfrm>
            <a:off x="6356825" y="2419113"/>
            <a:ext cx="3020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dopamine </a:t>
            </a:r>
            <a:endParaRPr>
              <a:solidFill>
                <a:schemeClr val="dk1"/>
              </a:solidFill>
            </a:endParaRPr>
          </a:p>
          <a:p>
            <a:pPr marL="0" lvl="0" indent="0" algn="l" rtl="0">
              <a:spcBef>
                <a:spcPts val="0"/>
              </a:spcBef>
              <a:spcAft>
                <a:spcPts val="0"/>
              </a:spcAft>
              <a:buNone/>
            </a:pPr>
            <a:r>
              <a:rPr lang="en">
                <a:solidFill>
                  <a:schemeClr val="dk1"/>
                </a:solidFill>
              </a:rPr>
              <a:t>(ventral tegmental area)</a:t>
            </a:r>
            <a:endParaRPr/>
          </a:p>
        </p:txBody>
      </p:sp>
      <p:pic>
        <p:nvPicPr>
          <p:cNvPr id="4154" name="Google Shape;4154;p256"/>
          <p:cNvPicPr preferRelativeResize="0"/>
          <p:nvPr/>
        </p:nvPicPr>
        <p:blipFill>
          <a:blip r:embed="rId8">
            <a:alphaModFix/>
          </a:blip>
          <a:stretch>
            <a:fillRect/>
          </a:stretch>
        </p:blipFill>
        <p:spPr>
          <a:xfrm>
            <a:off x="6146300" y="2465587"/>
            <a:ext cx="185425" cy="307276"/>
          </a:xfrm>
          <a:prstGeom prst="rect">
            <a:avLst/>
          </a:prstGeom>
          <a:noFill/>
          <a:ln>
            <a:noFill/>
          </a:ln>
        </p:spPr>
      </p:pic>
      <p:pic>
        <p:nvPicPr>
          <p:cNvPr id="4155" name="Google Shape;4155;p256"/>
          <p:cNvPicPr preferRelativeResize="0"/>
          <p:nvPr/>
        </p:nvPicPr>
        <p:blipFill rotWithShape="1">
          <a:blip r:embed="rId7">
            <a:alphaModFix/>
          </a:blip>
          <a:srcRect l="82998" b="20146"/>
          <a:stretch/>
        </p:blipFill>
        <p:spPr>
          <a:xfrm>
            <a:off x="5279400" y="3964375"/>
            <a:ext cx="256551" cy="169575"/>
          </a:xfrm>
          <a:prstGeom prst="rect">
            <a:avLst/>
          </a:prstGeom>
          <a:noFill/>
          <a:ln>
            <a:noFill/>
          </a:ln>
        </p:spPr>
      </p:pic>
      <p:pic>
        <p:nvPicPr>
          <p:cNvPr id="4156" name="Google Shape;4156;p256"/>
          <p:cNvPicPr preferRelativeResize="0"/>
          <p:nvPr/>
        </p:nvPicPr>
        <p:blipFill rotWithShape="1">
          <a:blip r:embed="rId7">
            <a:alphaModFix/>
          </a:blip>
          <a:srcRect l="82998" b="20146"/>
          <a:stretch/>
        </p:blipFill>
        <p:spPr>
          <a:xfrm>
            <a:off x="5279400" y="3642995"/>
            <a:ext cx="256551" cy="169575"/>
          </a:xfrm>
          <a:prstGeom prst="rect">
            <a:avLst/>
          </a:prstGeom>
          <a:noFill/>
          <a:ln>
            <a:noFill/>
          </a:ln>
        </p:spPr>
      </p:pic>
      <p:pic>
        <p:nvPicPr>
          <p:cNvPr id="4157" name="Google Shape;4157;p256"/>
          <p:cNvPicPr preferRelativeResize="0"/>
          <p:nvPr/>
        </p:nvPicPr>
        <p:blipFill rotWithShape="1">
          <a:blip r:embed="rId7">
            <a:alphaModFix/>
          </a:blip>
          <a:srcRect l="82998" b="20146"/>
          <a:stretch/>
        </p:blipFill>
        <p:spPr>
          <a:xfrm>
            <a:off x="5279400" y="3311735"/>
            <a:ext cx="256551" cy="169575"/>
          </a:xfrm>
          <a:prstGeom prst="rect">
            <a:avLst/>
          </a:prstGeom>
          <a:noFill/>
          <a:ln>
            <a:noFill/>
          </a:ln>
        </p:spPr>
      </p:pic>
      <p:pic>
        <p:nvPicPr>
          <p:cNvPr id="4158" name="Google Shape;4158;p256"/>
          <p:cNvPicPr preferRelativeResize="0"/>
          <p:nvPr/>
        </p:nvPicPr>
        <p:blipFill rotWithShape="1">
          <a:blip r:embed="rId7">
            <a:alphaModFix/>
          </a:blip>
          <a:srcRect l="82998" b="20146"/>
          <a:stretch/>
        </p:blipFill>
        <p:spPr>
          <a:xfrm>
            <a:off x="5279400" y="3041685"/>
            <a:ext cx="256551" cy="169575"/>
          </a:xfrm>
          <a:prstGeom prst="rect">
            <a:avLst/>
          </a:prstGeom>
          <a:noFill/>
          <a:ln>
            <a:noFill/>
          </a:ln>
        </p:spPr>
      </p:pic>
      <p:pic>
        <p:nvPicPr>
          <p:cNvPr id="4159" name="Google Shape;4159;p256"/>
          <p:cNvPicPr preferRelativeResize="0"/>
          <p:nvPr/>
        </p:nvPicPr>
        <p:blipFill rotWithShape="1">
          <a:blip r:embed="rId7">
            <a:alphaModFix/>
          </a:blip>
          <a:srcRect l="82998" b="20146"/>
          <a:stretch/>
        </p:blipFill>
        <p:spPr>
          <a:xfrm>
            <a:off x="5279400" y="2720305"/>
            <a:ext cx="256551" cy="169575"/>
          </a:xfrm>
          <a:prstGeom prst="rect">
            <a:avLst/>
          </a:prstGeom>
          <a:noFill/>
          <a:ln>
            <a:noFill/>
          </a:ln>
        </p:spPr>
      </p:pic>
      <p:pic>
        <p:nvPicPr>
          <p:cNvPr id="4160" name="Google Shape;4160;p256"/>
          <p:cNvPicPr preferRelativeResize="0"/>
          <p:nvPr/>
        </p:nvPicPr>
        <p:blipFill rotWithShape="1">
          <a:blip r:embed="rId7">
            <a:alphaModFix/>
          </a:blip>
          <a:srcRect l="82998" b="20146"/>
          <a:stretch/>
        </p:blipFill>
        <p:spPr>
          <a:xfrm>
            <a:off x="5279400" y="2389045"/>
            <a:ext cx="256551" cy="169575"/>
          </a:xfrm>
          <a:prstGeom prst="rect">
            <a:avLst/>
          </a:prstGeom>
          <a:noFill/>
          <a:ln>
            <a:noFill/>
          </a:ln>
        </p:spPr>
      </p:pic>
      <p:pic>
        <p:nvPicPr>
          <p:cNvPr id="4161" name="Google Shape;4161;p256"/>
          <p:cNvPicPr preferRelativeResize="0"/>
          <p:nvPr/>
        </p:nvPicPr>
        <p:blipFill rotWithShape="1">
          <a:blip r:embed="rId7">
            <a:alphaModFix/>
          </a:blip>
          <a:srcRect l="82998" b="20146"/>
          <a:stretch/>
        </p:blipFill>
        <p:spPr>
          <a:xfrm>
            <a:off x="5279400" y="2051085"/>
            <a:ext cx="256551" cy="169575"/>
          </a:xfrm>
          <a:prstGeom prst="rect">
            <a:avLst/>
          </a:prstGeom>
          <a:noFill/>
          <a:ln>
            <a:noFill/>
          </a:ln>
        </p:spPr>
      </p:pic>
      <p:pic>
        <p:nvPicPr>
          <p:cNvPr id="4162" name="Google Shape;4162;p256"/>
          <p:cNvPicPr preferRelativeResize="0"/>
          <p:nvPr/>
        </p:nvPicPr>
        <p:blipFill rotWithShape="1">
          <a:blip r:embed="rId7">
            <a:alphaModFix/>
          </a:blip>
          <a:srcRect l="82998" b="20146"/>
          <a:stretch/>
        </p:blipFill>
        <p:spPr>
          <a:xfrm>
            <a:off x="5279400" y="1729705"/>
            <a:ext cx="256551" cy="169575"/>
          </a:xfrm>
          <a:prstGeom prst="rect">
            <a:avLst/>
          </a:prstGeom>
          <a:noFill/>
          <a:ln>
            <a:noFill/>
          </a:ln>
        </p:spPr>
      </p:pic>
      <p:pic>
        <p:nvPicPr>
          <p:cNvPr id="4163" name="Google Shape;4163;p256"/>
          <p:cNvPicPr preferRelativeResize="0"/>
          <p:nvPr/>
        </p:nvPicPr>
        <p:blipFill rotWithShape="1">
          <a:blip r:embed="rId7">
            <a:alphaModFix/>
          </a:blip>
          <a:srcRect l="82998" b="20146"/>
          <a:stretch/>
        </p:blipFill>
        <p:spPr>
          <a:xfrm>
            <a:off x="5127000" y="1398445"/>
            <a:ext cx="256551" cy="169575"/>
          </a:xfrm>
          <a:prstGeom prst="rect">
            <a:avLst/>
          </a:prstGeom>
          <a:noFill/>
          <a:ln>
            <a:noFill/>
          </a:ln>
        </p:spPr>
      </p:pic>
      <p:pic>
        <p:nvPicPr>
          <p:cNvPr id="4164" name="Google Shape;4164;p256"/>
          <p:cNvPicPr preferRelativeResize="0"/>
          <p:nvPr/>
        </p:nvPicPr>
        <p:blipFill rotWithShape="1">
          <a:blip r:embed="rId7">
            <a:alphaModFix/>
          </a:blip>
          <a:srcRect l="82998" b="20146"/>
          <a:stretch/>
        </p:blipFill>
        <p:spPr>
          <a:xfrm>
            <a:off x="4822200" y="1398445"/>
            <a:ext cx="256551" cy="169575"/>
          </a:xfrm>
          <a:prstGeom prst="rect">
            <a:avLst/>
          </a:prstGeom>
          <a:noFill/>
          <a:ln>
            <a:noFill/>
          </a:ln>
        </p:spPr>
      </p:pic>
      <p:pic>
        <p:nvPicPr>
          <p:cNvPr id="4165" name="Google Shape;4165;p256"/>
          <p:cNvPicPr preferRelativeResize="0"/>
          <p:nvPr/>
        </p:nvPicPr>
        <p:blipFill rotWithShape="1">
          <a:blip r:embed="rId7">
            <a:alphaModFix/>
          </a:blip>
          <a:srcRect l="82998" b="20146"/>
          <a:stretch/>
        </p:blipFill>
        <p:spPr>
          <a:xfrm>
            <a:off x="4517400" y="1398445"/>
            <a:ext cx="256551" cy="169575"/>
          </a:xfrm>
          <a:prstGeom prst="rect">
            <a:avLst/>
          </a:prstGeom>
          <a:noFill/>
          <a:ln>
            <a:noFill/>
          </a:ln>
        </p:spPr>
      </p:pic>
      <p:pic>
        <p:nvPicPr>
          <p:cNvPr id="4166" name="Google Shape;4166;p256"/>
          <p:cNvPicPr preferRelativeResize="0"/>
          <p:nvPr/>
        </p:nvPicPr>
        <p:blipFill rotWithShape="1">
          <a:blip r:embed="rId7">
            <a:alphaModFix/>
          </a:blip>
          <a:srcRect l="82998" b="20146"/>
          <a:stretch/>
        </p:blipFill>
        <p:spPr>
          <a:xfrm>
            <a:off x="4212600" y="1398445"/>
            <a:ext cx="256551" cy="169575"/>
          </a:xfrm>
          <a:prstGeom prst="rect">
            <a:avLst/>
          </a:prstGeom>
          <a:noFill/>
          <a:ln>
            <a:noFill/>
          </a:ln>
        </p:spPr>
      </p:pic>
      <p:pic>
        <p:nvPicPr>
          <p:cNvPr id="4167" name="Google Shape;4167;p256"/>
          <p:cNvPicPr preferRelativeResize="0"/>
          <p:nvPr/>
        </p:nvPicPr>
        <p:blipFill rotWithShape="1">
          <a:blip r:embed="rId7">
            <a:alphaModFix/>
          </a:blip>
          <a:srcRect l="82998" b="20146"/>
          <a:stretch/>
        </p:blipFill>
        <p:spPr>
          <a:xfrm>
            <a:off x="3907800" y="1398445"/>
            <a:ext cx="256551" cy="169575"/>
          </a:xfrm>
          <a:prstGeom prst="rect">
            <a:avLst/>
          </a:prstGeom>
          <a:noFill/>
          <a:ln>
            <a:noFill/>
          </a:ln>
        </p:spPr>
      </p:pic>
      <p:grpSp>
        <p:nvGrpSpPr>
          <p:cNvPr id="4168" name="Google Shape;4168;p256"/>
          <p:cNvGrpSpPr/>
          <p:nvPr/>
        </p:nvGrpSpPr>
        <p:grpSpPr>
          <a:xfrm>
            <a:off x="202473" y="2255150"/>
            <a:ext cx="1498316" cy="646498"/>
            <a:chOff x="78100" y="798150"/>
            <a:chExt cx="1965778" cy="848200"/>
          </a:xfrm>
        </p:grpSpPr>
        <p:pic>
          <p:nvPicPr>
            <p:cNvPr id="4169" name="Google Shape;4169;p256"/>
            <p:cNvPicPr preferRelativeResize="0"/>
            <p:nvPr/>
          </p:nvPicPr>
          <p:blipFill rotWithShape="1">
            <a:blip r:embed="rId4">
              <a:alphaModFix/>
            </a:blip>
            <a:srcRect r="10370" b="28057"/>
            <a:stretch/>
          </p:blipFill>
          <p:spPr>
            <a:xfrm flipH="1">
              <a:off x="78100" y="798150"/>
              <a:ext cx="1385300" cy="848200"/>
            </a:xfrm>
            <a:prstGeom prst="rect">
              <a:avLst/>
            </a:prstGeom>
            <a:noFill/>
            <a:ln>
              <a:noFill/>
            </a:ln>
          </p:spPr>
        </p:pic>
        <p:pic>
          <p:nvPicPr>
            <p:cNvPr id="4170" name="Google Shape;4170;p256"/>
            <p:cNvPicPr preferRelativeResize="0"/>
            <p:nvPr/>
          </p:nvPicPr>
          <p:blipFill>
            <a:blip r:embed="rId5">
              <a:alphaModFix/>
            </a:blip>
            <a:stretch>
              <a:fillRect/>
            </a:stretch>
          </p:blipFill>
          <p:spPr>
            <a:xfrm rot="-5938659">
              <a:off x="1530169" y="1143679"/>
              <a:ext cx="142142" cy="256638"/>
            </a:xfrm>
            <a:prstGeom prst="rect">
              <a:avLst/>
            </a:prstGeom>
            <a:noFill/>
            <a:ln>
              <a:noFill/>
            </a:ln>
          </p:spPr>
        </p:pic>
        <p:pic>
          <p:nvPicPr>
            <p:cNvPr id="4171" name="Google Shape;4171;p256"/>
            <p:cNvPicPr preferRelativeResize="0"/>
            <p:nvPr/>
          </p:nvPicPr>
          <p:blipFill>
            <a:blip r:embed="rId5">
              <a:alphaModFix/>
            </a:blip>
            <a:stretch>
              <a:fillRect/>
            </a:stretch>
          </p:blipFill>
          <p:spPr>
            <a:xfrm rot="-5938659">
              <a:off x="1834969" y="1143679"/>
              <a:ext cx="142142" cy="256638"/>
            </a:xfrm>
            <a:prstGeom prst="rect">
              <a:avLst/>
            </a:prstGeom>
            <a:noFill/>
            <a:ln>
              <a:noFill/>
            </a:ln>
          </p:spPr>
        </p:pic>
      </p:grpSp>
      <p:sp>
        <p:nvSpPr>
          <p:cNvPr id="4172" name="Google Shape;4172;p256"/>
          <p:cNvSpPr txBox="1"/>
          <p:nvPr/>
        </p:nvSpPr>
        <p:spPr>
          <a:xfrm>
            <a:off x="6405900" y="1762288"/>
            <a:ext cx="3376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histamine </a:t>
            </a:r>
            <a:endParaRPr>
              <a:solidFill>
                <a:schemeClr val="dk1"/>
              </a:solidFill>
            </a:endParaRPr>
          </a:p>
          <a:p>
            <a:pPr marL="0" lvl="0" indent="0" algn="l" rtl="0">
              <a:spcBef>
                <a:spcPts val="0"/>
              </a:spcBef>
              <a:spcAft>
                <a:spcPts val="0"/>
              </a:spcAft>
              <a:buNone/>
            </a:pPr>
            <a:r>
              <a:rPr lang="en">
                <a:solidFill>
                  <a:schemeClr val="dk1"/>
                </a:solidFill>
              </a:rPr>
              <a:t>(tuberomammillary nucleus)</a:t>
            </a:r>
            <a:endParaRPr/>
          </a:p>
        </p:txBody>
      </p:sp>
      <p:pic>
        <p:nvPicPr>
          <p:cNvPr id="4173" name="Google Shape;4173;p256"/>
          <p:cNvPicPr preferRelativeResize="0"/>
          <p:nvPr/>
        </p:nvPicPr>
        <p:blipFill>
          <a:blip r:embed="rId9">
            <a:alphaModFix/>
          </a:blip>
          <a:stretch>
            <a:fillRect/>
          </a:stretch>
        </p:blipFill>
        <p:spPr>
          <a:xfrm>
            <a:off x="6125363" y="1887026"/>
            <a:ext cx="231290" cy="213725"/>
          </a:xfrm>
          <a:prstGeom prst="rect">
            <a:avLst/>
          </a:prstGeom>
          <a:noFill/>
          <a:ln>
            <a:noFill/>
          </a:ln>
        </p:spPr>
      </p:pic>
      <p:pic>
        <p:nvPicPr>
          <p:cNvPr id="4174" name="Google Shape;4174;p256"/>
          <p:cNvPicPr preferRelativeResize="0"/>
          <p:nvPr/>
        </p:nvPicPr>
        <p:blipFill>
          <a:blip r:embed="rId9">
            <a:alphaModFix/>
          </a:blip>
          <a:stretch>
            <a:fillRect/>
          </a:stretch>
        </p:blipFill>
        <p:spPr>
          <a:xfrm>
            <a:off x="4989463" y="3220797"/>
            <a:ext cx="164932" cy="152400"/>
          </a:xfrm>
          <a:prstGeom prst="rect">
            <a:avLst/>
          </a:prstGeom>
          <a:noFill/>
          <a:ln>
            <a:noFill/>
          </a:ln>
        </p:spPr>
      </p:pic>
      <p:pic>
        <p:nvPicPr>
          <p:cNvPr id="4175" name="Google Shape;4175;p256"/>
          <p:cNvPicPr preferRelativeResize="0"/>
          <p:nvPr/>
        </p:nvPicPr>
        <p:blipFill>
          <a:blip r:embed="rId9">
            <a:alphaModFix/>
          </a:blip>
          <a:stretch>
            <a:fillRect/>
          </a:stretch>
        </p:blipFill>
        <p:spPr>
          <a:xfrm>
            <a:off x="4989463" y="2915997"/>
            <a:ext cx="164932" cy="152400"/>
          </a:xfrm>
          <a:prstGeom prst="rect">
            <a:avLst/>
          </a:prstGeom>
          <a:noFill/>
          <a:ln>
            <a:noFill/>
          </a:ln>
        </p:spPr>
      </p:pic>
      <p:pic>
        <p:nvPicPr>
          <p:cNvPr id="4176" name="Google Shape;4176;p256"/>
          <p:cNvPicPr preferRelativeResize="0"/>
          <p:nvPr/>
        </p:nvPicPr>
        <p:blipFill>
          <a:blip r:embed="rId9">
            <a:alphaModFix/>
          </a:blip>
          <a:stretch>
            <a:fillRect/>
          </a:stretch>
        </p:blipFill>
        <p:spPr>
          <a:xfrm>
            <a:off x="4989463" y="2611197"/>
            <a:ext cx="164932" cy="152400"/>
          </a:xfrm>
          <a:prstGeom prst="rect">
            <a:avLst/>
          </a:prstGeom>
          <a:noFill/>
          <a:ln>
            <a:noFill/>
          </a:ln>
        </p:spPr>
      </p:pic>
      <p:pic>
        <p:nvPicPr>
          <p:cNvPr id="4177" name="Google Shape;4177;p256"/>
          <p:cNvPicPr preferRelativeResize="0"/>
          <p:nvPr/>
        </p:nvPicPr>
        <p:blipFill>
          <a:blip r:embed="rId9">
            <a:alphaModFix/>
          </a:blip>
          <a:stretch>
            <a:fillRect/>
          </a:stretch>
        </p:blipFill>
        <p:spPr>
          <a:xfrm>
            <a:off x="4989463" y="2306397"/>
            <a:ext cx="164932" cy="152400"/>
          </a:xfrm>
          <a:prstGeom prst="rect">
            <a:avLst/>
          </a:prstGeom>
          <a:noFill/>
          <a:ln>
            <a:noFill/>
          </a:ln>
        </p:spPr>
      </p:pic>
      <p:pic>
        <p:nvPicPr>
          <p:cNvPr id="4178" name="Google Shape;4178;p256"/>
          <p:cNvPicPr preferRelativeResize="0"/>
          <p:nvPr/>
        </p:nvPicPr>
        <p:blipFill>
          <a:blip r:embed="rId9">
            <a:alphaModFix/>
          </a:blip>
          <a:stretch>
            <a:fillRect/>
          </a:stretch>
        </p:blipFill>
        <p:spPr>
          <a:xfrm>
            <a:off x="4989463" y="1925397"/>
            <a:ext cx="164932" cy="152400"/>
          </a:xfrm>
          <a:prstGeom prst="rect">
            <a:avLst/>
          </a:prstGeom>
          <a:noFill/>
          <a:ln>
            <a:noFill/>
          </a:ln>
        </p:spPr>
      </p:pic>
      <p:pic>
        <p:nvPicPr>
          <p:cNvPr id="4179" name="Google Shape;4179;p256"/>
          <p:cNvPicPr preferRelativeResize="0"/>
          <p:nvPr/>
        </p:nvPicPr>
        <p:blipFill>
          <a:blip r:embed="rId9">
            <a:alphaModFix/>
          </a:blip>
          <a:stretch>
            <a:fillRect/>
          </a:stretch>
        </p:blipFill>
        <p:spPr>
          <a:xfrm>
            <a:off x="4837063" y="1655346"/>
            <a:ext cx="164932" cy="152400"/>
          </a:xfrm>
          <a:prstGeom prst="rect">
            <a:avLst/>
          </a:prstGeom>
          <a:noFill/>
          <a:ln>
            <a:noFill/>
          </a:ln>
        </p:spPr>
      </p:pic>
      <p:pic>
        <p:nvPicPr>
          <p:cNvPr id="4180" name="Google Shape;4180;p256"/>
          <p:cNvPicPr preferRelativeResize="0"/>
          <p:nvPr/>
        </p:nvPicPr>
        <p:blipFill>
          <a:blip r:embed="rId9">
            <a:alphaModFix/>
          </a:blip>
          <a:stretch>
            <a:fillRect/>
          </a:stretch>
        </p:blipFill>
        <p:spPr>
          <a:xfrm>
            <a:off x="4456063" y="1655346"/>
            <a:ext cx="164932" cy="152400"/>
          </a:xfrm>
          <a:prstGeom prst="rect">
            <a:avLst/>
          </a:prstGeom>
          <a:noFill/>
          <a:ln>
            <a:noFill/>
          </a:ln>
        </p:spPr>
      </p:pic>
      <p:pic>
        <p:nvPicPr>
          <p:cNvPr id="4181" name="Google Shape;4181;p256"/>
          <p:cNvPicPr preferRelativeResize="0"/>
          <p:nvPr/>
        </p:nvPicPr>
        <p:blipFill>
          <a:blip r:embed="rId9">
            <a:alphaModFix/>
          </a:blip>
          <a:stretch>
            <a:fillRect/>
          </a:stretch>
        </p:blipFill>
        <p:spPr>
          <a:xfrm>
            <a:off x="4075063" y="1655346"/>
            <a:ext cx="164932" cy="152400"/>
          </a:xfrm>
          <a:prstGeom prst="rect">
            <a:avLst/>
          </a:prstGeom>
          <a:noFill/>
          <a:ln>
            <a:noFill/>
          </a:ln>
        </p:spPr>
      </p:pic>
      <p:sp>
        <p:nvSpPr>
          <p:cNvPr id="4182" name="Google Shape;4182;p256"/>
          <p:cNvSpPr txBox="1"/>
          <p:nvPr/>
        </p:nvSpPr>
        <p:spPr>
          <a:xfrm>
            <a:off x="6324278" y="1372188"/>
            <a:ext cx="2624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acetylcholine (basal forebrain)</a:t>
            </a:r>
            <a:endParaRPr/>
          </a:p>
        </p:txBody>
      </p:sp>
      <p:pic>
        <p:nvPicPr>
          <p:cNvPr id="4183" name="Google Shape;4183;p256"/>
          <p:cNvPicPr preferRelativeResize="0"/>
          <p:nvPr/>
        </p:nvPicPr>
        <p:blipFill>
          <a:blip r:embed="rId10">
            <a:alphaModFix/>
          </a:blip>
          <a:stretch>
            <a:fillRect/>
          </a:stretch>
        </p:blipFill>
        <p:spPr>
          <a:xfrm rot="-2700000">
            <a:off x="4621217" y="2681945"/>
            <a:ext cx="246515" cy="147909"/>
          </a:xfrm>
          <a:prstGeom prst="rect">
            <a:avLst/>
          </a:prstGeom>
          <a:noFill/>
          <a:ln>
            <a:noFill/>
          </a:ln>
        </p:spPr>
      </p:pic>
      <p:pic>
        <p:nvPicPr>
          <p:cNvPr id="4184" name="Google Shape;4184;p256"/>
          <p:cNvPicPr preferRelativeResize="0"/>
          <p:nvPr/>
        </p:nvPicPr>
        <p:blipFill>
          <a:blip r:embed="rId10">
            <a:alphaModFix/>
          </a:blip>
          <a:stretch>
            <a:fillRect/>
          </a:stretch>
        </p:blipFill>
        <p:spPr>
          <a:xfrm rot="-2700000">
            <a:off x="4621217" y="2453345"/>
            <a:ext cx="246515" cy="147909"/>
          </a:xfrm>
          <a:prstGeom prst="rect">
            <a:avLst/>
          </a:prstGeom>
          <a:noFill/>
          <a:ln>
            <a:noFill/>
          </a:ln>
        </p:spPr>
      </p:pic>
      <p:pic>
        <p:nvPicPr>
          <p:cNvPr id="4185" name="Google Shape;4185;p256"/>
          <p:cNvPicPr preferRelativeResize="0"/>
          <p:nvPr/>
        </p:nvPicPr>
        <p:blipFill>
          <a:blip r:embed="rId10">
            <a:alphaModFix/>
          </a:blip>
          <a:stretch>
            <a:fillRect/>
          </a:stretch>
        </p:blipFill>
        <p:spPr>
          <a:xfrm rot="-2700000">
            <a:off x="4621217" y="2224745"/>
            <a:ext cx="246515" cy="147909"/>
          </a:xfrm>
          <a:prstGeom prst="rect">
            <a:avLst/>
          </a:prstGeom>
          <a:noFill/>
          <a:ln>
            <a:noFill/>
          </a:ln>
        </p:spPr>
      </p:pic>
      <p:pic>
        <p:nvPicPr>
          <p:cNvPr id="4186" name="Google Shape;4186;p256"/>
          <p:cNvPicPr preferRelativeResize="0"/>
          <p:nvPr/>
        </p:nvPicPr>
        <p:blipFill>
          <a:blip r:embed="rId10">
            <a:alphaModFix/>
          </a:blip>
          <a:stretch>
            <a:fillRect/>
          </a:stretch>
        </p:blipFill>
        <p:spPr>
          <a:xfrm rot="-2700000">
            <a:off x="4621217" y="1996145"/>
            <a:ext cx="246515" cy="147909"/>
          </a:xfrm>
          <a:prstGeom prst="rect">
            <a:avLst/>
          </a:prstGeom>
          <a:noFill/>
          <a:ln>
            <a:noFill/>
          </a:ln>
        </p:spPr>
      </p:pic>
      <p:pic>
        <p:nvPicPr>
          <p:cNvPr id="4187" name="Google Shape;4187;p256"/>
          <p:cNvPicPr preferRelativeResize="0"/>
          <p:nvPr/>
        </p:nvPicPr>
        <p:blipFill>
          <a:blip r:embed="rId10">
            <a:alphaModFix/>
          </a:blip>
          <a:stretch>
            <a:fillRect/>
          </a:stretch>
        </p:blipFill>
        <p:spPr>
          <a:xfrm rot="-2700000">
            <a:off x="4392617" y="1919945"/>
            <a:ext cx="246515" cy="147909"/>
          </a:xfrm>
          <a:prstGeom prst="rect">
            <a:avLst/>
          </a:prstGeom>
          <a:noFill/>
          <a:ln>
            <a:noFill/>
          </a:ln>
        </p:spPr>
      </p:pic>
      <p:pic>
        <p:nvPicPr>
          <p:cNvPr id="4188" name="Google Shape;4188;p256"/>
          <p:cNvPicPr preferRelativeResize="0"/>
          <p:nvPr/>
        </p:nvPicPr>
        <p:blipFill>
          <a:blip r:embed="rId10">
            <a:alphaModFix/>
          </a:blip>
          <a:stretch>
            <a:fillRect/>
          </a:stretch>
        </p:blipFill>
        <p:spPr>
          <a:xfrm rot="-2700000">
            <a:off x="4164017" y="1919945"/>
            <a:ext cx="246515" cy="147909"/>
          </a:xfrm>
          <a:prstGeom prst="rect">
            <a:avLst/>
          </a:prstGeom>
          <a:noFill/>
          <a:ln>
            <a:noFill/>
          </a:ln>
        </p:spPr>
      </p:pic>
      <p:pic>
        <p:nvPicPr>
          <p:cNvPr id="4189" name="Google Shape;4189;p256"/>
          <p:cNvPicPr preferRelativeResize="0"/>
          <p:nvPr/>
        </p:nvPicPr>
        <p:blipFill>
          <a:blip r:embed="rId10">
            <a:alphaModFix/>
          </a:blip>
          <a:stretch>
            <a:fillRect/>
          </a:stretch>
        </p:blipFill>
        <p:spPr>
          <a:xfrm rot="-2700000">
            <a:off x="6095271" y="1484867"/>
            <a:ext cx="291483" cy="174890"/>
          </a:xfrm>
          <a:prstGeom prst="rect">
            <a:avLst/>
          </a:prstGeom>
          <a:noFill/>
          <a:ln>
            <a:noFill/>
          </a:ln>
        </p:spPr>
      </p:pic>
      <p:grpSp>
        <p:nvGrpSpPr>
          <p:cNvPr id="4190" name="Google Shape;4190;p256"/>
          <p:cNvGrpSpPr/>
          <p:nvPr/>
        </p:nvGrpSpPr>
        <p:grpSpPr>
          <a:xfrm>
            <a:off x="202473" y="2255150"/>
            <a:ext cx="1498316" cy="646498"/>
            <a:chOff x="78100" y="798150"/>
            <a:chExt cx="1965778" cy="848200"/>
          </a:xfrm>
        </p:grpSpPr>
        <p:pic>
          <p:nvPicPr>
            <p:cNvPr id="4191" name="Google Shape;4191;p256"/>
            <p:cNvPicPr preferRelativeResize="0"/>
            <p:nvPr/>
          </p:nvPicPr>
          <p:blipFill rotWithShape="1">
            <a:blip r:embed="rId4">
              <a:alphaModFix/>
            </a:blip>
            <a:srcRect r="10370" b="28057"/>
            <a:stretch/>
          </p:blipFill>
          <p:spPr>
            <a:xfrm flipH="1">
              <a:off x="78100" y="798150"/>
              <a:ext cx="1385300" cy="848200"/>
            </a:xfrm>
            <a:prstGeom prst="rect">
              <a:avLst/>
            </a:prstGeom>
            <a:noFill/>
            <a:ln>
              <a:noFill/>
            </a:ln>
          </p:spPr>
        </p:pic>
        <p:pic>
          <p:nvPicPr>
            <p:cNvPr id="4192" name="Google Shape;4192;p256"/>
            <p:cNvPicPr preferRelativeResize="0"/>
            <p:nvPr/>
          </p:nvPicPr>
          <p:blipFill>
            <a:blip r:embed="rId5">
              <a:alphaModFix/>
            </a:blip>
            <a:stretch>
              <a:fillRect/>
            </a:stretch>
          </p:blipFill>
          <p:spPr>
            <a:xfrm rot="-5938659">
              <a:off x="1530169" y="1143679"/>
              <a:ext cx="142142" cy="256638"/>
            </a:xfrm>
            <a:prstGeom prst="rect">
              <a:avLst/>
            </a:prstGeom>
            <a:noFill/>
            <a:ln>
              <a:noFill/>
            </a:ln>
          </p:spPr>
        </p:pic>
        <p:pic>
          <p:nvPicPr>
            <p:cNvPr id="4193" name="Google Shape;4193;p256"/>
            <p:cNvPicPr preferRelativeResize="0"/>
            <p:nvPr/>
          </p:nvPicPr>
          <p:blipFill>
            <a:blip r:embed="rId5">
              <a:alphaModFix/>
            </a:blip>
            <a:stretch>
              <a:fillRect/>
            </a:stretch>
          </p:blipFill>
          <p:spPr>
            <a:xfrm rot="-5938659">
              <a:off x="1834969" y="1143679"/>
              <a:ext cx="142142" cy="256638"/>
            </a:xfrm>
            <a:prstGeom prst="rect">
              <a:avLst/>
            </a:prstGeom>
            <a:noFill/>
            <a:ln>
              <a:noFill/>
            </a:ln>
          </p:spPr>
        </p:pic>
      </p:grpSp>
      <p:pic>
        <p:nvPicPr>
          <p:cNvPr id="4194" name="Google Shape;4194;p256"/>
          <p:cNvPicPr preferRelativeResize="0"/>
          <p:nvPr/>
        </p:nvPicPr>
        <p:blipFill>
          <a:blip r:embed="rId11">
            <a:alphaModFix/>
          </a:blip>
          <a:stretch>
            <a:fillRect/>
          </a:stretch>
        </p:blipFill>
        <p:spPr>
          <a:xfrm>
            <a:off x="6033140" y="1031525"/>
            <a:ext cx="323675" cy="214434"/>
          </a:xfrm>
          <a:prstGeom prst="rect">
            <a:avLst/>
          </a:prstGeom>
          <a:noFill/>
          <a:ln>
            <a:noFill/>
          </a:ln>
        </p:spPr>
      </p:pic>
      <p:sp>
        <p:nvSpPr>
          <p:cNvPr id="4195" name="Google Shape;4195;p256"/>
          <p:cNvSpPr txBox="1"/>
          <p:nvPr/>
        </p:nvSpPr>
        <p:spPr>
          <a:xfrm>
            <a:off x="6305275" y="929025"/>
            <a:ext cx="2730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glutamate (pyramidal neurons)</a:t>
            </a:r>
            <a:endParaRPr>
              <a:solidFill>
                <a:schemeClr val="dk1"/>
              </a:solidFill>
            </a:endParaRPr>
          </a:p>
          <a:p>
            <a:pPr marL="0" lvl="0" indent="0" algn="l" rtl="0">
              <a:spcBef>
                <a:spcPts val="0"/>
              </a:spcBef>
              <a:spcAft>
                <a:spcPts val="0"/>
              </a:spcAft>
              <a:buNone/>
            </a:pPr>
            <a:endParaRPr i="1">
              <a:solidFill>
                <a:schemeClr val="dk1"/>
              </a:solidFill>
            </a:endParaRPr>
          </a:p>
        </p:txBody>
      </p:sp>
      <p:pic>
        <p:nvPicPr>
          <p:cNvPr id="4196" name="Google Shape;4196;p256"/>
          <p:cNvPicPr preferRelativeResize="0"/>
          <p:nvPr/>
        </p:nvPicPr>
        <p:blipFill>
          <a:blip r:embed="rId12">
            <a:alphaModFix/>
          </a:blip>
          <a:stretch>
            <a:fillRect/>
          </a:stretch>
        </p:blipFill>
        <p:spPr>
          <a:xfrm>
            <a:off x="2931075" y="2521400"/>
            <a:ext cx="236600" cy="114000"/>
          </a:xfrm>
          <a:prstGeom prst="rect">
            <a:avLst/>
          </a:prstGeom>
          <a:noFill/>
          <a:ln>
            <a:noFill/>
          </a:ln>
        </p:spPr>
      </p:pic>
      <p:pic>
        <p:nvPicPr>
          <p:cNvPr id="4197" name="Google Shape;4197;p256"/>
          <p:cNvPicPr preferRelativeResize="0"/>
          <p:nvPr/>
        </p:nvPicPr>
        <p:blipFill>
          <a:blip r:embed="rId12">
            <a:alphaModFix/>
          </a:blip>
          <a:stretch>
            <a:fillRect/>
          </a:stretch>
        </p:blipFill>
        <p:spPr>
          <a:xfrm>
            <a:off x="2931075" y="2750000"/>
            <a:ext cx="236600" cy="114000"/>
          </a:xfrm>
          <a:prstGeom prst="rect">
            <a:avLst/>
          </a:prstGeom>
          <a:noFill/>
          <a:ln>
            <a:noFill/>
          </a:ln>
        </p:spPr>
      </p:pic>
      <p:pic>
        <p:nvPicPr>
          <p:cNvPr id="4198" name="Google Shape;4198;p256"/>
          <p:cNvPicPr preferRelativeResize="0"/>
          <p:nvPr/>
        </p:nvPicPr>
        <p:blipFill>
          <a:blip r:embed="rId12">
            <a:alphaModFix/>
          </a:blip>
          <a:stretch>
            <a:fillRect/>
          </a:stretch>
        </p:blipFill>
        <p:spPr>
          <a:xfrm>
            <a:off x="2931075" y="2978600"/>
            <a:ext cx="236600" cy="114000"/>
          </a:xfrm>
          <a:prstGeom prst="rect">
            <a:avLst/>
          </a:prstGeom>
          <a:noFill/>
          <a:ln>
            <a:noFill/>
          </a:ln>
        </p:spPr>
      </p:pic>
      <p:pic>
        <p:nvPicPr>
          <p:cNvPr id="4199" name="Google Shape;4199;p256"/>
          <p:cNvPicPr preferRelativeResize="0"/>
          <p:nvPr/>
        </p:nvPicPr>
        <p:blipFill>
          <a:blip r:embed="rId12">
            <a:alphaModFix/>
          </a:blip>
          <a:stretch>
            <a:fillRect/>
          </a:stretch>
        </p:blipFill>
        <p:spPr>
          <a:xfrm>
            <a:off x="2931075" y="3207200"/>
            <a:ext cx="236600" cy="114000"/>
          </a:xfrm>
          <a:prstGeom prst="rect">
            <a:avLst/>
          </a:prstGeom>
          <a:noFill/>
          <a:ln>
            <a:noFill/>
          </a:ln>
        </p:spPr>
      </p:pic>
      <p:pic>
        <p:nvPicPr>
          <p:cNvPr id="4200" name="Google Shape;4200;p256"/>
          <p:cNvPicPr preferRelativeResize="0"/>
          <p:nvPr/>
        </p:nvPicPr>
        <p:blipFill>
          <a:blip r:embed="rId12">
            <a:alphaModFix/>
          </a:blip>
          <a:stretch>
            <a:fillRect/>
          </a:stretch>
        </p:blipFill>
        <p:spPr>
          <a:xfrm>
            <a:off x="2931075" y="3435800"/>
            <a:ext cx="236600" cy="114000"/>
          </a:xfrm>
          <a:prstGeom prst="rect">
            <a:avLst/>
          </a:prstGeom>
          <a:noFill/>
          <a:ln>
            <a:noFill/>
          </a:ln>
        </p:spPr>
      </p:pic>
      <p:pic>
        <p:nvPicPr>
          <p:cNvPr id="4201" name="Google Shape;4201;p256"/>
          <p:cNvPicPr preferRelativeResize="0"/>
          <p:nvPr/>
        </p:nvPicPr>
        <p:blipFill>
          <a:blip r:embed="rId12">
            <a:alphaModFix/>
          </a:blip>
          <a:stretch>
            <a:fillRect/>
          </a:stretch>
        </p:blipFill>
        <p:spPr>
          <a:xfrm>
            <a:off x="2931075" y="3647820"/>
            <a:ext cx="236600" cy="114000"/>
          </a:xfrm>
          <a:prstGeom prst="rect">
            <a:avLst/>
          </a:prstGeom>
          <a:noFill/>
          <a:ln>
            <a:noFill/>
          </a:ln>
        </p:spPr>
      </p:pic>
      <p:pic>
        <p:nvPicPr>
          <p:cNvPr id="4202" name="Google Shape;4202;p256"/>
          <p:cNvPicPr preferRelativeResize="0"/>
          <p:nvPr/>
        </p:nvPicPr>
        <p:blipFill>
          <a:blip r:embed="rId12">
            <a:alphaModFix/>
          </a:blip>
          <a:stretch>
            <a:fillRect/>
          </a:stretch>
        </p:blipFill>
        <p:spPr>
          <a:xfrm>
            <a:off x="2931075" y="3876420"/>
            <a:ext cx="236600" cy="114000"/>
          </a:xfrm>
          <a:prstGeom prst="rect">
            <a:avLst/>
          </a:prstGeom>
          <a:noFill/>
          <a:ln>
            <a:noFill/>
          </a:ln>
        </p:spPr>
      </p:pic>
      <p:pic>
        <p:nvPicPr>
          <p:cNvPr id="4203" name="Google Shape;4203;p256"/>
          <p:cNvPicPr preferRelativeResize="0"/>
          <p:nvPr/>
        </p:nvPicPr>
        <p:blipFill>
          <a:blip r:embed="rId12">
            <a:alphaModFix/>
          </a:blip>
          <a:stretch>
            <a:fillRect/>
          </a:stretch>
        </p:blipFill>
        <p:spPr>
          <a:xfrm>
            <a:off x="2931075" y="4105020"/>
            <a:ext cx="236600" cy="114000"/>
          </a:xfrm>
          <a:prstGeom prst="rect">
            <a:avLst/>
          </a:prstGeom>
          <a:noFill/>
          <a:ln>
            <a:noFill/>
          </a:ln>
        </p:spPr>
      </p:pic>
      <p:pic>
        <p:nvPicPr>
          <p:cNvPr id="4204" name="Google Shape;4204;p256"/>
          <p:cNvPicPr preferRelativeResize="0"/>
          <p:nvPr/>
        </p:nvPicPr>
        <p:blipFill>
          <a:blip r:embed="rId12">
            <a:alphaModFix/>
          </a:blip>
          <a:stretch>
            <a:fillRect/>
          </a:stretch>
        </p:blipFill>
        <p:spPr>
          <a:xfrm>
            <a:off x="2931075" y="4333620"/>
            <a:ext cx="236600" cy="114000"/>
          </a:xfrm>
          <a:prstGeom prst="rect">
            <a:avLst/>
          </a:prstGeom>
          <a:noFill/>
          <a:ln>
            <a:noFill/>
          </a:ln>
        </p:spPr>
      </p:pic>
      <p:pic>
        <p:nvPicPr>
          <p:cNvPr id="4205" name="Google Shape;4205;p256"/>
          <p:cNvPicPr preferRelativeResize="0"/>
          <p:nvPr/>
        </p:nvPicPr>
        <p:blipFill>
          <a:blip r:embed="rId12">
            <a:alphaModFix/>
          </a:blip>
          <a:stretch>
            <a:fillRect/>
          </a:stretch>
        </p:blipFill>
        <p:spPr>
          <a:xfrm>
            <a:off x="2931075" y="4562220"/>
            <a:ext cx="236600" cy="114000"/>
          </a:xfrm>
          <a:prstGeom prst="rect">
            <a:avLst/>
          </a:prstGeom>
          <a:noFill/>
          <a:ln>
            <a:noFill/>
          </a:ln>
        </p:spPr>
      </p:pic>
      <p:pic>
        <p:nvPicPr>
          <p:cNvPr id="4206" name="Google Shape;4206;p256"/>
          <p:cNvPicPr preferRelativeResize="0"/>
          <p:nvPr/>
        </p:nvPicPr>
        <p:blipFill>
          <a:blip r:embed="rId12">
            <a:alphaModFix/>
          </a:blip>
          <a:stretch>
            <a:fillRect/>
          </a:stretch>
        </p:blipFill>
        <p:spPr>
          <a:xfrm>
            <a:off x="2931075" y="4790820"/>
            <a:ext cx="236600" cy="114000"/>
          </a:xfrm>
          <a:prstGeom prst="rect">
            <a:avLst/>
          </a:prstGeom>
          <a:noFill/>
          <a:ln>
            <a:noFill/>
          </a:ln>
        </p:spPr>
      </p:pic>
      <p:pic>
        <p:nvPicPr>
          <p:cNvPr id="4207" name="Google Shape;4207;p256"/>
          <p:cNvPicPr preferRelativeResize="0"/>
          <p:nvPr/>
        </p:nvPicPr>
        <p:blipFill>
          <a:blip r:embed="rId12">
            <a:alphaModFix/>
          </a:blip>
          <a:stretch>
            <a:fillRect/>
          </a:stretch>
        </p:blipFill>
        <p:spPr>
          <a:xfrm>
            <a:off x="2636154" y="3265231"/>
            <a:ext cx="236600" cy="114000"/>
          </a:xfrm>
          <a:prstGeom prst="rect">
            <a:avLst/>
          </a:prstGeom>
          <a:noFill/>
          <a:ln>
            <a:noFill/>
          </a:ln>
        </p:spPr>
      </p:pic>
      <p:pic>
        <p:nvPicPr>
          <p:cNvPr id="4208" name="Google Shape;4208;p256"/>
          <p:cNvPicPr preferRelativeResize="0"/>
          <p:nvPr/>
        </p:nvPicPr>
        <p:blipFill>
          <a:blip r:embed="rId12">
            <a:alphaModFix/>
          </a:blip>
          <a:stretch>
            <a:fillRect/>
          </a:stretch>
        </p:blipFill>
        <p:spPr>
          <a:xfrm>
            <a:off x="2331354" y="3265231"/>
            <a:ext cx="236600" cy="114000"/>
          </a:xfrm>
          <a:prstGeom prst="rect">
            <a:avLst/>
          </a:prstGeom>
          <a:noFill/>
          <a:ln>
            <a:noFill/>
          </a:ln>
        </p:spPr>
      </p:pic>
      <p:pic>
        <p:nvPicPr>
          <p:cNvPr id="4209" name="Google Shape;4209;p256"/>
          <p:cNvPicPr preferRelativeResize="0"/>
          <p:nvPr/>
        </p:nvPicPr>
        <p:blipFill>
          <a:blip r:embed="rId12">
            <a:alphaModFix/>
          </a:blip>
          <a:stretch>
            <a:fillRect/>
          </a:stretch>
        </p:blipFill>
        <p:spPr>
          <a:xfrm>
            <a:off x="2026554" y="3265231"/>
            <a:ext cx="236600" cy="114000"/>
          </a:xfrm>
          <a:prstGeom prst="rect">
            <a:avLst/>
          </a:prstGeom>
          <a:noFill/>
          <a:ln>
            <a:noFill/>
          </a:ln>
        </p:spPr>
      </p:pic>
      <p:pic>
        <p:nvPicPr>
          <p:cNvPr id="4210" name="Google Shape;4210;p256"/>
          <p:cNvPicPr preferRelativeResize="0"/>
          <p:nvPr/>
        </p:nvPicPr>
        <p:blipFill>
          <a:blip r:embed="rId12">
            <a:alphaModFix/>
          </a:blip>
          <a:stretch>
            <a:fillRect/>
          </a:stretch>
        </p:blipFill>
        <p:spPr>
          <a:xfrm>
            <a:off x="1721754" y="3265231"/>
            <a:ext cx="236600" cy="114000"/>
          </a:xfrm>
          <a:prstGeom prst="rect">
            <a:avLst/>
          </a:prstGeom>
          <a:noFill/>
          <a:ln>
            <a:noFill/>
          </a:ln>
        </p:spPr>
      </p:pic>
      <p:pic>
        <p:nvPicPr>
          <p:cNvPr id="4211" name="Google Shape;4211;p256"/>
          <p:cNvPicPr preferRelativeResize="0"/>
          <p:nvPr/>
        </p:nvPicPr>
        <p:blipFill>
          <a:blip r:embed="rId12">
            <a:alphaModFix/>
          </a:blip>
          <a:stretch>
            <a:fillRect/>
          </a:stretch>
        </p:blipFill>
        <p:spPr>
          <a:xfrm>
            <a:off x="1721754" y="3036631"/>
            <a:ext cx="236600" cy="114000"/>
          </a:xfrm>
          <a:prstGeom prst="rect">
            <a:avLst/>
          </a:prstGeom>
          <a:noFill/>
          <a:ln>
            <a:noFill/>
          </a:ln>
        </p:spPr>
      </p:pic>
      <p:pic>
        <p:nvPicPr>
          <p:cNvPr id="4212" name="Google Shape;4212;p256"/>
          <p:cNvPicPr preferRelativeResize="0"/>
          <p:nvPr/>
        </p:nvPicPr>
        <p:blipFill>
          <a:blip r:embed="rId12">
            <a:alphaModFix/>
          </a:blip>
          <a:stretch>
            <a:fillRect/>
          </a:stretch>
        </p:blipFill>
        <p:spPr>
          <a:xfrm>
            <a:off x="2965824" y="1978121"/>
            <a:ext cx="236600" cy="114000"/>
          </a:xfrm>
          <a:prstGeom prst="rect">
            <a:avLst/>
          </a:prstGeom>
          <a:noFill/>
          <a:ln>
            <a:noFill/>
          </a:ln>
        </p:spPr>
      </p:pic>
      <p:pic>
        <p:nvPicPr>
          <p:cNvPr id="4213" name="Google Shape;4213;p256"/>
          <p:cNvPicPr preferRelativeResize="0"/>
          <p:nvPr/>
        </p:nvPicPr>
        <p:blipFill>
          <a:blip r:embed="rId12">
            <a:alphaModFix/>
          </a:blip>
          <a:stretch>
            <a:fillRect/>
          </a:stretch>
        </p:blipFill>
        <p:spPr>
          <a:xfrm>
            <a:off x="2965824" y="1520921"/>
            <a:ext cx="236600" cy="114000"/>
          </a:xfrm>
          <a:prstGeom prst="rect">
            <a:avLst/>
          </a:prstGeom>
          <a:noFill/>
          <a:ln>
            <a:noFill/>
          </a:ln>
        </p:spPr>
      </p:pic>
      <p:pic>
        <p:nvPicPr>
          <p:cNvPr id="4214" name="Google Shape;4214;p256"/>
          <p:cNvPicPr preferRelativeResize="0"/>
          <p:nvPr/>
        </p:nvPicPr>
        <p:blipFill>
          <a:blip r:embed="rId12">
            <a:alphaModFix/>
          </a:blip>
          <a:stretch>
            <a:fillRect/>
          </a:stretch>
        </p:blipFill>
        <p:spPr>
          <a:xfrm>
            <a:off x="2957534" y="1327070"/>
            <a:ext cx="236600" cy="114000"/>
          </a:xfrm>
          <a:prstGeom prst="rect">
            <a:avLst/>
          </a:prstGeom>
          <a:noFill/>
          <a:ln>
            <a:noFill/>
          </a:ln>
        </p:spPr>
      </p:pic>
      <p:pic>
        <p:nvPicPr>
          <p:cNvPr id="4215" name="Google Shape;4215;p256"/>
          <p:cNvPicPr preferRelativeResize="0"/>
          <p:nvPr/>
        </p:nvPicPr>
        <p:blipFill>
          <a:blip r:embed="rId12">
            <a:alphaModFix/>
          </a:blip>
          <a:stretch>
            <a:fillRect/>
          </a:stretch>
        </p:blipFill>
        <p:spPr>
          <a:xfrm>
            <a:off x="3151385" y="2640640"/>
            <a:ext cx="236600" cy="114000"/>
          </a:xfrm>
          <a:prstGeom prst="rect">
            <a:avLst/>
          </a:prstGeom>
          <a:noFill/>
          <a:ln>
            <a:noFill/>
          </a:ln>
        </p:spPr>
      </p:pic>
      <p:pic>
        <p:nvPicPr>
          <p:cNvPr id="4216" name="Google Shape;4216;p256"/>
          <p:cNvPicPr preferRelativeResize="0"/>
          <p:nvPr/>
        </p:nvPicPr>
        <p:blipFill>
          <a:blip r:embed="rId12">
            <a:alphaModFix/>
          </a:blip>
          <a:stretch>
            <a:fillRect/>
          </a:stretch>
        </p:blipFill>
        <p:spPr>
          <a:xfrm>
            <a:off x="3456185" y="2640640"/>
            <a:ext cx="236600" cy="114000"/>
          </a:xfrm>
          <a:prstGeom prst="rect">
            <a:avLst/>
          </a:prstGeom>
          <a:noFill/>
          <a:ln>
            <a:noFill/>
          </a:ln>
        </p:spPr>
      </p:pic>
      <p:pic>
        <p:nvPicPr>
          <p:cNvPr id="4217" name="Google Shape;4217;p256"/>
          <p:cNvPicPr preferRelativeResize="0"/>
          <p:nvPr/>
        </p:nvPicPr>
        <p:blipFill>
          <a:blip r:embed="rId12">
            <a:alphaModFix/>
          </a:blip>
          <a:stretch>
            <a:fillRect/>
          </a:stretch>
        </p:blipFill>
        <p:spPr>
          <a:xfrm>
            <a:off x="3760985" y="2640640"/>
            <a:ext cx="236600" cy="114000"/>
          </a:xfrm>
          <a:prstGeom prst="rect">
            <a:avLst/>
          </a:prstGeom>
          <a:noFill/>
          <a:ln>
            <a:noFill/>
          </a:ln>
        </p:spPr>
      </p:pic>
      <p:pic>
        <p:nvPicPr>
          <p:cNvPr id="4218" name="Google Shape;4218;p256"/>
          <p:cNvPicPr preferRelativeResize="0"/>
          <p:nvPr/>
        </p:nvPicPr>
        <p:blipFill>
          <a:blip r:embed="rId12">
            <a:alphaModFix/>
          </a:blip>
          <a:stretch>
            <a:fillRect/>
          </a:stretch>
        </p:blipFill>
        <p:spPr>
          <a:xfrm>
            <a:off x="4065785" y="2640640"/>
            <a:ext cx="236600" cy="114000"/>
          </a:xfrm>
          <a:prstGeom prst="rect">
            <a:avLst/>
          </a:prstGeom>
          <a:noFill/>
          <a:ln>
            <a:noFill/>
          </a:ln>
        </p:spPr>
      </p:pic>
      <p:pic>
        <p:nvPicPr>
          <p:cNvPr id="4219" name="Google Shape;4219;p256"/>
          <p:cNvPicPr preferRelativeResize="0"/>
          <p:nvPr/>
        </p:nvPicPr>
        <p:blipFill>
          <a:blip r:embed="rId12">
            <a:alphaModFix/>
          </a:blip>
          <a:stretch>
            <a:fillRect/>
          </a:stretch>
        </p:blipFill>
        <p:spPr>
          <a:xfrm>
            <a:off x="4370585" y="2640640"/>
            <a:ext cx="236600" cy="114000"/>
          </a:xfrm>
          <a:prstGeom prst="rect">
            <a:avLst/>
          </a:prstGeom>
          <a:noFill/>
          <a:ln>
            <a:noFill/>
          </a:ln>
        </p:spPr>
      </p:pic>
      <p:pic>
        <p:nvPicPr>
          <p:cNvPr id="4220" name="Google Shape;4220;p256"/>
          <p:cNvPicPr preferRelativeResize="0"/>
          <p:nvPr/>
        </p:nvPicPr>
        <p:blipFill>
          <a:blip r:embed="rId12">
            <a:alphaModFix/>
          </a:blip>
          <a:stretch>
            <a:fillRect/>
          </a:stretch>
        </p:blipFill>
        <p:spPr>
          <a:xfrm>
            <a:off x="3151385" y="3351310"/>
            <a:ext cx="236600" cy="114000"/>
          </a:xfrm>
          <a:prstGeom prst="rect">
            <a:avLst/>
          </a:prstGeom>
          <a:noFill/>
          <a:ln>
            <a:noFill/>
          </a:ln>
        </p:spPr>
      </p:pic>
      <p:pic>
        <p:nvPicPr>
          <p:cNvPr id="4221" name="Google Shape;4221;p256"/>
          <p:cNvPicPr preferRelativeResize="0"/>
          <p:nvPr/>
        </p:nvPicPr>
        <p:blipFill>
          <a:blip r:embed="rId12">
            <a:alphaModFix/>
          </a:blip>
          <a:stretch>
            <a:fillRect/>
          </a:stretch>
        </p:blipFill>
        <p:spPr>
          <a:xfrm>
            <a:off x="3456185" y="3351310"/>
            <a:ext cx="236600" cy="114000"/>
          </a:xfrm>
          <a:prstGeom prst="rect">
            <a:avLst/>
          </a:prstGeom>
          <a:noFill/>
          <a:ln>
            <a:noFill/>
          </a:ln>
        </p:spPr>
      </p:pic>
      <p:pic>
        <p:nvPicPr>
          <p:cNvPr id="4222" name="Google Shape;4222;p256"/>
          <p:cNvPicPr preferRelativeResize="0"/>
          <p:nvPr/>
        </p:nvPicPr>
        <p:blipFill>
          <a:blip r:embed="rId12">
            <a:alphaModFix/>
          </a:blip>
          <a:stretch>
            <a:fillRect/>
          </a:stretch>
        </p:blipFill>
        <p:spPr>
          <a:xfrm>
            <a:off x="3760985" y="3351310"/>
            <a:ext cx="236600" cy="114000"/>
          </a:xfrm>
          <a:prstGeom prst="rect">
            <a:avLst/>
          </a:prstGeom>
          <a:noFill/>
          <a:ln>
            <a:noFill/>
          </a:ln>
        </p:spPr>
      </p:pic>
      <p:pic>
        <p:nvPicPr>
          <p:cNvPr id="4223" name="Google Shape;4223;p256"/>
          <p:cNvPicPr preferRelativeResize="0"/>
          <p:nvPr/>
        </p:nvPicPr>
        <p:blipFill>
          <a:blip r:embed="rId12">
            <a:alphaModFix/>
          </a:blip>
          <a:stretch>
            <a:fillRect/>
          </a:stretch>
        </p:blipFill>
        <p:spPr>
          <a:xfrm>
            <a:off x="4065785" y="3351310"/>
            <a:ext cx="236600" cy="114000"/>
          </a:xfrm>
          <a:prstGeom prst="rect">
            <a:avLst/>
          </a:prstGeom>
          <a:noFill/>
          <a:ln>
            <a:noFill/>
          </a:ln>
        </p:spPr>
      </p:pic>
      <p:pic>
        <p:nvPicPr>
          <p:cNvPr id="4224" name="Google Shape;4224;p256"/>
          <p:cNvPicPr preferRelativeResize="0"/>
          <p:nvPr/>
        </p:nvPicPr>
        <p:blipFill>
          <a:blip r:embed="rId12">
            <a:alphaModFix/>
          </a:blip>
          <a:stretch>
            <a:fillRect/>
          </a:stretch>
        </p:blipFill>
        <p:spPr>
          <a:xfrm>
            <a:off x="4370585" y="3351310"/>
            <a:ext cx="236600" cy="114000"/>
          </a:xfrm>
          <a:prstGeom prst="rect">
            <a:avLst/>
          </a:prstGeom>
          <a:noFill/>
          <a:ln>
            <a:noFill/>
          </a:ln>
        </p:spPr>
      </p:pic>
      <p:pic>
        <p:nvPicPr>
          <p:cNvPr id="4225" name="Google Shape;4225;p256"/>
          <p:cNvPicPr preferRelativeResize="0"/>
          <p:nvPr/>
        </p:nvPicPr>
        <p:blipFill>
          <a:blip r:embed="rId12">
            <a:alphaModFix/>
          </a:blip>
          <a:stretch>
            <a:fillRect/>
          </a:stretch>
        </p:blipFill>
        <p:spPr>
          <a:xfrm>
            <a:off x="3151385" y="3926160"/>
            <a:ext cx="236600" cy="114000"/>
          </a:xfrm>
          <a:prstGeom prst="rect">
            <a:avLst/>
          </a:prstGeom>
          <a:noFill/>
          <a:ln>
            <a:noFill/>
          </a:ln>
        </p:spPr>
      </p:pic>
      <p:pic>
        <p:nvPicPr>
          <p:cNvPr id="4226" name="Google Shape;4226;p256"/>
          <p:cNvPicPr preferRelativeResize="0"/>
          <p:nvPr/>
        </p:nvPicPr>
        <p:blipFill>
          <a:blip r:embed="rId12">
            <a:alphaModFix/>
          </a:blip>
          <a:stretch>
            <a:fillRect/>
          </a:stretch>
        </p:blipFill>
        <p:spPr>
          <a:xfrm>
            <a:off x="3456185" y="3926160"/>
            <a:ext cx="236600" cy="114000"/>
          </a:xfrm>
          <a:prstGeom prst="rect">
            <a:avLst/>
          </a:prstGeom>
          <a:noFill/>
          <a:ln>
            <a:noFill/>
          </a:ln>
        </p:spPr>
      </p:pic>
      <p:pic>
        <p:nvPicPr>
          <p:cNvPr id="4227" name="Google Shape;4227;p256"/>
          <p:cNvPicPr preferRelativeResize="0"/>
          <p:nvPr/>
        </p:nvPicPr>
        <p:blipFill>
          <a:blip r:embed="rId12">
            <a:alphaModFix/>
          </a:blip>
          <a:stretch>
            <a:fillRect/>
          </a:stretch>
        </p:blipFill>
        <p:spPr>
          <a:xfrm>
            <a:off x="3760985" y="3926160"/>
            <a:ext cx="236600" cy="114000"/>
          </a:xfrm>
          <a:prstGeom prst="rect">
            <a:avLst/>
          </a:prstGeom>
          <a:noFill/>
          <a:ln>
            <a:noFill/>
          </a:ln>
        </p:spPr>
      </p:pic>
      <p:pic>
        <p:nvPicPr>
          <p:cNvPr id="4228" name="Google Shape;4228;p256"/>
          <p:cNvPicPr preferRelativeResize="0"/>
          <p:nvPr/>
        </p:nvPicPr>
        <p:blipFill>
          <a:blip r:embed="rId12">
            <a:alphaModFix/>
          </a:blip>
          <a:stretch>
            <a:fillRect/>
          </a:stretch>
        </p:blipFill>
        <p:spPr>
          <a:xfrm>
            <a:off x="4065785" y="3926160"/>
            <a:ext cx="236600" cy="114000"/>
          </a:xfrm>
          <a:prstGeom prst="rect">
            <a:avLst/>
          </a:prstGeom>
          <a:noFill/>
          <a:ln>
            <a:noFill/>
          </a:ln>
        </p:spPr>
      </p:pic>
      <p:pic>
        <p:nvPicPr>
          <p:cNvPr id="4229" name="Google Shape;4229;p256"/>
          <p:cNvPicPr preferRelativeResize="0"/>
          <p:nvPr/>
        </p:nvPicPr>
        <p:blipFill>
          <a:blip r:embed="rId12">
            <a:alphaModFix/>
          </a:blip>
          <a:stretch>
            <a:fillRect/>
          </a:stretch>
        </p:blipFill>
        <p:spPr>
          <a:xfrm>
            <a:off x="4370585" y="3926160"/>
            <a:ext cx="236600" cy="114000"/>
          </a:xfrm>
          <a:prstGeom prst="rect">
            <a:avLst/>
          </a:prstGeom>
          <a:noFill/>
          <a:ln>
            <a:noFill/>
          </a:ln>
        </p:spPr>
      </p:pic>
      <p:pic>
        <p:nvPicPr>
          <p:cNvPr id="4230" name="Google Shape;4230;p256"/>
          <p:cNvPicPr preferRelativeResize="0"/>
          <p:nvPr/>
        </p:nvPicPr>
        <p:blipFill>
          <a:blip r:embed="rId12">
            <a:alphaModFix/>
          </a:blip>
          <a:stretch>
            <a:fillRect/>
          </a:stretch>
        </p:blipFill>
        <p:spPr>
          <a:xfrm>
            <a:off x="3151385" y="4535760"/>
            <a:ext cx="236600" cy="114000"/>
          </a:xfrm>
          <a:prstGeom prst="rect">
            <a:avLst/>
          </a:prstGeom>
          <a:noFill/>
          <a:ln>
            <a:noFill/>
          </a:ln>
        </p:spPr>
      </p:pic>
      <p:pic>
        <p:nvPicPr>
          <p:cNvPr id="4231" name="Google Shape;4231;p256"/>
          <p:cNvPicPr preferRelativeResize="0"/>
          <p:nvPr/>
        </p:nvPicPr>
        <p:blipFill>
          <a:blip r:embed="rId12">
            <a:alphaModFix/>
          </a:blip>
          <a:stretch>
            <a:fillRect/>
          </a:stretch>
        </p:blipFill>
        <p:spPr>
          <a:xfrm>
            <a:off x="3456185" y="4535760"/>
            <a:ext cx="236600" cy="114000"/>
          </a:xfrm>
          <a:prstGeom prst="rect">
            <a:avLst/>
          </a:prstGeom>
          <a:noFill/>
          <a:ln>
            <a:noFill/>
          </a:ln>
        </p:spPr>
      </p:pic>
      <p:pic>
        <p:nvPicPr>
          <p:cNvPr id="4232" name="Google Shape;4232;p256"/>
          <p:cNvPicPr preferRelativeResize="0"/>
          <p:nvPr/>
        </p:nvPicPr>
        <p:blipFill>
          <a:blip r:embed="rId12">
            <a:alphaModFix/>
          </a:blip>
          <a:stretch>
            <a:fillRect/>
          </a:stretch>
        </p:blipFill>
        <p:spPr>
          <a:xfrm>
            <a:off x="3760985" y="4535760"/>
            <a:ext cx="236600" cy="114000"/>
          </a:xfrm>
          <a:prstGeom prst="rect">
            <a:avLst/>
          </a:prstGeom>
          <a:noFill/>
          <a:ln>
            <a:noFill/>
          </a:ln>
        </p:spPr>
      </p:pic>
      <p:pic>
        <p:nvPicPr>
          <p:cNvPr id="4233" name="Google Shape;4233;p256"/>
          <p:cNvPicPr preferRelativeResize="0"/>
          <p:nvPr/>
        </p:nvPicPr>
        <p:blipFill>
          <a:blip r:embed="rId12">
            <a:alphaModFix/>
          </a:blip>
          <a:stretch>
            <a:fillRect/>
          </a:stretch>
        </p:blipFill>
        <p:spPr>
          <a:xfrm>
            <a:off x="4065785" y="4535760"/>
            <a:ext cx="236600" cy="114000"/>
          </a:xfrm>
          <a:prstGeom prst="rect">
            <a:avLst/>
          </a:prstGeom>
          <a:noFill/>
          <a:ln>
            <a:noFill/>
          </a:ln>
        </p:spPr>
      </p:pic>
      <p:pic>
        <p:nvPicPr>
          <p:cNvPr id="4234" name="Google Shape;4234;p256"/>
          <p:cNvPicPr preferRelativeResize="0"/>
          <p:nvPr/>
        </p:nvPicPr>
        <p:blipFill>
          <a:blip r:embed="rId12">
            <a:alphaModFix/>
          </a:blip>
          <a:stretch>
            <a:fillRect/>
          </a:stretch>
        </p:blipFill>
        <p:spPr>
          <a:xfrm>
            <a:off x="4370585" y="4535760"/>
            <a:ext cx="236600" cy="114000"/>
          </a:xfrm>
          <a:prstGeom prst="rect">
            <a:avLst/>
          </a:prstGeom>
          <a:noFill/>
          <a:ln>
            <a:noFill/>
          </a:ln>
        </p:spPr>
      </p:pic>
      <p:pic>
        <p:nvPicPr>
          <p:cNvPr id="4235" name="Google Shape;4235;p256"/>
          <p:cNvPicPr preferRelativeResize="0"/>
          <p:nvPr/>
        </p:nvPicPr>
        <p:blipFill>
          <a:blip r:embed="rId12">
            <a:alphaModFix/>
          </a:blip>
          <a:stretch>
            <a:fillRect/>
          </a:stretch>
        </p:blipFill>
        <p:spPr>
          <a:xfrm>
            <a:off x="4675385" y="3351310"/>
            <a:ext cx="236600" cy="114000"/>
          </a:xfrm>
          <a:prstGeom prst="rect">
            <a:avLst/>
          </a:prstGeom>
          <a:noFill/>
          <a:ln>
            <a:noFill/>
          </a:ln>
        </p:spPr>
      </p:pic>
      <p:pic>
        <p:nvPicPr>
          <p:cNvPr id="4236" name="Google Shape;4236;p256"/>
          <p:cNvPicPr preferRelativeResize="0"/>
          <p:nvPr/>
        </p:nvPicPr>
        <p:blipFill>
          <a:blip r:embed="rId12">
            <a:alphaModFix/>
          </a:blip>
          <a:stretch>
            <a:fillRect/>
          </a:stretch>
        </p:blipFill>
        <p:spPr>
          <a:xfrm>
            <a:off x="4691965" y="3927749"/>
            <a:ext cx="236600" cy="114000"/>
          </a:xfrm>
          <a:prstGeom prst="rect">
            <a:avLst/>
          </a:prstGeom>
          <a:noFill/>
          <a:ln>
            <a:noFill/>
          </a:ln>
        </p:spPr>
      </p:pic>
      <p:pic>
        <p:nvPicPr>
          <p:cNvPr id="4237" name="Google Shape;4237;p256"/>
          <p:cNvPicPr preferRelativeResize="0"/>
          <p:nvPr/>
        </p:nvPicPr>
        <p:blipFill>
          <a:blip r:embed="rId12">
            <a:alphaModFix/>
          </a:blip>
          <a:stretch>
            <a:fillRect/>
          </a:stretch>
        </p:blipFill>
        <p:spPr>
          <a:xfrm>
            <a:off x="4996765" y="3927749"/>
            <a:ext cx="236600" cy="114000"/>
          </a:xfrm>
          <a:prstGeom prst="rect">
            <a:avLst/>
          </a:prstGeom>
          <a:noFill/>
          <a:ln>
            <a:noFill/>
          </a:ln>
        </p:spPr>
      </p:pic>
      <p:pic>
        <p:nvPicPr>
          <p:cNvPr id="4238" name="Google Shape;4238;p256"/>
          <p:cNvPicPr preferRelativeResize="0"/>
          <p:nvPr/>
        </p:nvPicPr>
        <p:blipFill>
          <a:blip r:embed="rId12">
            <a:alphaModFix/>
          </a:blip>
          <a:stretch>
            <a:fillRect/>
          </a:stretch>
        </p:blipFill>
        <p:spPr>
          <a:xfrm>
            <a:off x="4683675" y="4535760"/>
            <a:ext cx="236600" cy="114000"/>
          </a:xfrm>
          <a:prstGeom prst="rect">
            <a:avLst/>
          </a:prstGeom>
          <a:noFill/>
          <a:ln>
            <a:noFill/>
          </a:ln>
        </p:spPr>
      </p:pic>
      <p:pic>
        <p:nvPicPr>
          <p:cNvPr id="4239" name="Google Shape;4239;p256"/>
          <p:cNvPicPr preferRelativeResize="0"/>
          <p:nvPr/>
        </p:nvPicPr>
        <p:blipFill>
          <a:blip r:embed="rId12">
            <a:alphaModFix/>
          </a:blip>
          <a:stretch>
            <a:fillRect/>
          </a:stretch>
        </p:blipFill>
        <p:spPr>
          <a:xfrm>
            <a:off x="5005055" y="4537349"/>
            <a:ext cx="236600" cy="114000"/>
          </a:xfrm>
          <a:prstGeom prst="rect">
            <a:avLst/>
          </a:prstGeom>
          <a:noFill/>
          <a:ln>
            <a:noFill/>
          </a:ln>
        </p:spPr>
      </p:pic>
      <p:pic>
        <p:nvPicPr>
          <p:cNvPr id="4240" name="Google Shape;4240;p256"/>
          <p:cNvPicPr preferRelativeResize="0"/>
          <p:nvPr/>
        </p:nvPicPr>
        <p:blipFill>
          <a:blip r:embed="rId12">
            <a:alphaModFix/>
          </a:blip>
          <a:stretch>
            <a:fillRect/>
          </a:stretch>
        </p:blipFill>
        <p:spPr>
          <a:xfrm>
            <a:off x="5309855" y="4537349"/>
            <a:ext cx="236600" cy="114000"/>
          </a:xfrm>
          <a:prstGeom prst="rect">
            <a:avLst/>
          </a:prstGeom>
          <a:noFill/>
          <a:ln>
            <a:noFill/>
          </a:ln>
        </p:spPr>
      </p:pic>
      <p:pic>
        <p:nvPicPr>
          <p:cNvPr id="4241" name="Google Shape;4241;p256"/>
          <p:cNvPicPr preferRelativeResize="0"/>
          <p:nvPr/>
        </p:nvPicPr>
        <p:blipFill>
          <a:blip r:embed="rId5">
            <a:alphaModFix/>
          </a:blip>
          <a:stretch>
            <a:fillRect/>
          </a:stretch>
        </p:blipFill>
        <p:spPr>
          <a:xfrm rot="-5938638">
            <a:off x="6098996" y="563806"/>
            <a:ext cx="160633" cy="290013"/>
          </a:xfrm>
          <a:prstGeom prst="rect">
            <a:avLst/>
          </a:prstGeom>
          <a:noFill/>
          <a:ln>
            <a:noFill/>
          </a:ln>
        </p:spPr>
      </p:pic>
      <p:sp>
        <p:nvSpPr>
          <p:cNvPr id="4242" name="Google Shape;4242;p256"/>
          <p:cNvSpPr txBox="1"/>
          <p:nvPr/>
        </p:nvSpPr>
        <p:spPr>
          <a:xfrm>
            <a:off x="6305275" y="506574"/>
            <a:ext cx="2730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serotonin (raphe nucleus)</a:t>
            </a:r>
            <a:endParaRPr>
              <a:solidFill>
                <a:schemeClr val="dk1"/>
              </a:solidFill>
            </a:endParaRPr>
          </a:p>
          <a:p>
            <a:pPr marL="0" lvl="0" indent="0" algn="l" rtl="0">
              <a:spcBef>
                <a:spcPts val="0"/>
              </a:spcBef>
              <a:spcAft>
                <a:spcPts val="0"/>
              </a:spcAft>
              <a:buNone/>
            </a:pPr>
            <a:endParaRPr i="1">
              <a:solidFill>
                <a:schemeClr val="dk1"/>
              </a:solidFill>
            </a:endParaRPr>
          </a:p>
        </p:txBody>
      </p:sp>
      <p:pic>
        <p:nvPicPr>
          <p:cNvPr id="4243" name="Google Shape;4243;p256"/>
          <p:cNvPicPr preferRelativeResize="0"/>
          <p:nvPr/>
        </p:nvPicPr>
        <p:blipFill>
          <a:blip r:embed="rId5">
            <a:alphaModFix/>
          </a:blip>
          <a:stretch>
            <a:fillRect/>
          </a:stretch>
        </p:blipFill>
        <p:spPr>
          <a:xfrm rot="9899957">
            <a:off x="1530256" y="2716324"/>
            <a:ext cx="128611" cy="232223"/>
          </a:xfrm>
          <a:prstGeom prst="rect">
            <a:avLst/>
          </a:prstGeom>
          <a:noFill/>
          <a:ln>
            <a:noFill/>
          </a:ln>
        </p:spPr>
      </p:pic>
      <p:pic>
        <p:nvPicPr>
          <p:cNvPr id="4244" name="Google Shape;4244;p256"/>
          <p:cNvPicPr preferRelativeResize="0"/>
          <p:nvPr/>
        </p:nvPicPr>
        <p:blipFill>
          <a:blip r:embed="rId5">
            <a:alphaModFix/>
          </a:blip>
          <a:stretch>
            <a:fillRect/>
          </a:stretch>
        </p:blipFill>
        <p:spPr>
          <a:xfrm rot="9899957">
            <a:off x="1521966" y="3064164"/>
            <a:ext cx="128611" cy="232223"/>
          </a:xfrm>
          <a:prstGeom prst="rect">
            <a:avLst/>
          </a:prstGeom>
          <a:noFill/>
          <a:ln>
            <a:noFill/>
          </a:ln>
        </p:spPr>
      </p:pic>
      <p:pic>
        <p:nvPicPr>
          <p:cNvPr id="4245" name="Google Shape;4245;p256"/>
          <p:cNvPicPr preferRelativeResize="0"/>
          <p:nvPr/>
        </p:nvPicPr>
        <p:blipFill>
          <a:blip r:embed="rId5">
            <a:alphaModFix/>
          </a:blip>
          <a:stretch>
            <a:fillRect/>
          </a:stretch>
        </p:blipFill>
        <p:spPr>
          <a:xfrm rot="9899957">
            <a:off x="1530256" y="3478324"/>
            <a:ext cx="128611" cy="232223"/>
          </a:xfrm>
          <a:prstGeom prst="rect">
            <a:avLst/>
          </a:prstGeom>
          <a:noFill/>
          <a:ln>
            <a:noFill/>
          </a:ln>
        </p:spPr>
      </p:pic>
      <p:pic>
        <p:nvPicPr>
          <p:cNvPr id="4246" name="Google Shape;4246;p256"/>
          <p:cNvPicPr preferRelativeResize="0"/>
          <p:nvPr/>
        </p:nvPicPr>
        <p:blipFill>
          <a:blip r:embed="rId5">
            <a:alphaModFix/>
          </a:blip>
          <a:stretch>
            <a:fillRect/>
          </a:stretch>
        </p:blipFill>
        <p:spPr>
          <a:xfrm rot="9899957">
            <a:off x="1530256" y="3859324"/>
            <a:ext cx="128611" cy="232223"/>
          </a:xfrm>
          <a:prstGeom prst="rect">
            <a:avLst/>
          </a:prstGeom>
          <a:noFill/>
          <a:ln>
            <a:noFill/>
          </a:ln>
        </p:spPr>
      </p:pic>
      <p:pic>
        <p:nvPicPr>
          <p:cNvPr id="4247" name="Google Shape;4247;p256"/>
          <p:cNvPicPr preferRelativeResize="0"/>
          <p:nvPr/>
        </p:nvPicPr>
        <p:blipFill>
          <a:blip r:embed="rId5">
            <a:alphaModFix/>
          </a:blip>
          <a:stretch>
            <a:fillRect/>
          </a:stretch>
        </p:blipFill>
        <p:spPr>
          <a:xfrm rot="9899957">
            <a:off x="1521966" y="4207164"/>
            <a:ext cx="128611" cy="232223"/>
          </a:xfrm>
          <a:prstGeom prst="rect">
            <a:avLst/>
          </a:prstGeom>
          <a:noFill/>
          <a:ln>
            <a:noFill/>
          </a:ln>
        </p:spPr>
      </p:pic>
      <p:pic>
        <p:nvPicPr>
          <p:cNvPr id="4248" name="Google Shape;4248;p256"/>
          <p:cNvPicPr preferRelativeResize="0"/>
          <p:nvPr/>
        </p:nvPicPr>
        <p:blipFill>
          <a:blip r:embed="rId5">
            <a:alphaModFix/>
          </a:blip>
          <a:stretch>
            <a:fillRect/>
          </a:stretch>
        </p:blipFill>
        <p:spPr>
          <a:xfrm rot="9899957">
            <a:off x="1530256" y="4621324"/>
            <a:ext cx="128611" cy="232223"/>
          </a:xfrm>
          <a:prstGeom prst="rect">
            <a:avLst/>
          </a:prstGeom>
          <a:noFill/>
          <a:ln>
            <a:noFill/>
          </a:ln>
        </p:spPr>
      </p:pic>
      <p:pic>
        <p:nvPicPr>
          <p:cNvPr id="4249" name="Google Shape;4249;p256"/>
          <p:cNvPicPr preferRelativeResize="0"/>
          <p:nvPr/>
        </p:nvPicPr>
        <p:blipFill>
          <a:blip r:embed="rId5">
            <a:alphaModFix/>
          </a:blip>
          <a:stretch>
            <a:fillRect/>
          </a:stretch>
        </p:blipFill>
        <p:spPr>
          <a:xfrm rot="9899957">
            <a:off x="2393181" y="823474"/>
            <a:ext cx="128611" cy="232223"/>
          </a:xfrm>
          <a:prstGeom prst="rect">
            <a:avLst/>
          </a:prstGeom>
          <a:noFill/>
          <a:ln>
            <a:noFill/>
          </a:ln>
        </p:spPr>
      </p:pic>
      <p:pic>
        <p:nvPicPr>
          <p:cNvPr id="4250" name="Google Shape;4250;p256"/>
          <p:cNvPicPr preferRelativeResize="0"/>
          <p:nvPr/>
        </p:nvPicPr>
        <p:blipFill>
          <a:blip r:embed="rId5">
            <a:alphaModFix/>
          </a:blip>
          <a:stretch>
            <a:fillRect/>
          </a:stretch>
        </p:blipFill>
        <p:spPr>
          <a:xfrm rot="9899957">
            <a:off x="2384891" y="1171314"/>
            <a:ext cx="128611" cy="232223"/>
          </a:xfrm>
          <a:prstGeom prst="rect">
            <a:avLst/>
          </a:prstGeom>
          <a:noFill/>
          <a:ln>
            <a:noFill/>
          </a:ln>
        </p:spPr>
      </p:pic>
      <p:pic>
        <p:nvPicPr>
          <p:cNvPr id="4251" name="Google Shape;4251;p256"/>
          <p:cNvPicPr preferRelativeResize="0"/>
          <p:nvPr/>
        </p:nvPicPr>
        <p:blipFill>
          <a:blip r:embed="rId5">
            <a:alphaModFix/>
          </a:blip>
          <a:stretch>
            <a:fillRect/>
          </a:stretch>
        </p:blipFill>
        <p:spPr>
          <a:xfrm rot="9899957">
            <a:off x="2393181" y="1585474"/>
            <a:ext cx="128611" cy="232223"/>
          </a:xfrm>
          <a:prstGeom prst="rect">
            <a:avLst/>
          </a:prstGeom>
          <a:noFill/>
          <a:ln>
            <a:noFill/>
          </a:ln>
        </p:spPr>
      </p:pic>
      <p:pic>
        <p:nvPicPr>
          <p:cNvPr id="4252" name="Google Shape;4252;p256"/>
          <p:cNvPicPr preferRelativeResize="0"/>
          <p:nvPr/>
        </p:nvPicPr>
        <p:blipFill>
          <a:blip r:embed="rId5">
            <a:alphaModFix/>
          </a:blip>
          <a:stretch>
            <a:fillRect/>
          </a:stretch>
        </p:blipFill>
        <p:spPr>
          <a:xfrm rot="9899957">
            <a:off x="2393181" y="1966474"/>
            <a:ext cx="128611" cy="232223"/>
          </a:xfrm>
          <a:prstGeom prst="rect">
            <a:avLst/>
          </a:prstGeom>
          <a:noFill/>
          <a:ln>
            <a:noFill/>
          </a:ln>
        </p:spPr>
      </p:pic>
      <p:pic>
        <p:nvPicPr>
          <p:cNvPr id="4253" name="Google Shape;4253;p256"/>
          <p:cNvPicPr preferRelativeResize="0"/>
          <p:nvPr/>
        </p:nvPicPr>
        <p:blipFill>
          <a:blip r:embed="rId5">
            <a:alphaModFix/>
          </a:blip>
          <a:stretch>
            <a:fillRect/>
          </a:stretch>
        </p:blipFill>
        <p:spPr>
          <a:xfrm rot="9899957">
            <a:off x="2384891" y="2314314"/>
            <a:ext cx="128611" cy="232223"/>
          </a:xfrm>
          <a:prstGeom prst="rect">
            <a:avLst/>
          </a:prstGeom>
          <a:noFill/>
          <a:ln>
            <a:noFill/>
          </a:ln>
        </p:spPr>
      </p:pic>
      <p:pic>
        <p:nvPicPr>
          <p:cNvPr id="4254" name="Google Shape;4254;p256"/>
          <p:cNvPicPr preferRelativeResize="0"/>
          <p:nvPr/>
        </p:nvPicPr>
        <p:blipFill>
          <a:blip r:embed="rId5">
            <a:alphaModFix/>
          </a:blip>
          <a:stretch>
            <a:fillRect/>
          </a:stretch>
        </p:blipFill>
        <p:spPr>
          <a:xfrm rot="9899957">
            <a:off x="2418052" y="2687024"/>
            <a:ext cx="128611" cy="232223"/>
          </a:xfrm>
          <a:prstGeom prst="rect">
            <a:avLst/>
          </a:prstGeom>
          <a:noFill/>
          <a:ln>
            <a:noFill/>
          </a:ln>
        </p:spPr>
      </p:pic>
      <p:pic>
        <p:nvPicPr>
          <p:cNvPr id="4255" name="Google Shape;4255;p256"/>
          <p:cNvPicPr preferRelativeResize="0"/>
          <p:nvPr/>
        </p:nvPicPr>
        <p:blipFill>
          <a:blip r:embed="rId5">
            <a:alphaModFix/>
          </a:blip>
          <a:stretch>
            <a:fillRect/>
          </a:stretch>
        </p:blipFill>
        <p:spPr>
          <a:xfrm rot="3815158">
            <a:off x="1739253" y="3619537"/>
            <a:ext cx="128611" cy="232223"/>
          </a:xfrm>
          <a:prstGeom prst="rect">
            <a:avLst/>
          </a:prstGeom>
          <a:noFill/>
          <a:ln>
            <a:noFill/>
          </a:ln>
        </p:spPr>
      </p:pic>
      <p:pic>
        <p:nvPicPr>
          <p:cNvPr id="4256" name="Google Shape;4256;p256"/>
          <p:cNvPicPr preferRelativeResize="0"/>
          <p:nvPr/>
        </p:nvPicPr>
        <p:blipFill>
          <a:blip r:embed="rId5">
            <a:alphaModFix/>
          </a:blip>
          <a:stretch>
            <a:fillRect/>
          </a:stretch>
        </p:blipFill>
        <p:spPr>
          <a:xfrm rot="3815158">
            <a:off x="2048694" y="3550541"/>
            <a:ext cx="128611" cy="232223"/>
          </a:xfrm>
          <a:prstGeom prst="rect">
            <a:avLst/>
          </a:prstGeom>
          <a:noFill/>
          <a:ln>
            <a:noFill/>
          </a:ln>
        </p:spPr>
      </p:pic>
      <p:pic>
        <p:nvPicPr>
          <p:cNvPr id="4257" name="Google Shape;4257;p256"/>
          <p:cNvPicPr preferRelativeResize="0"/>
          <p:nvPr/>
        </p:nvPicPr>
        <p:blipFill>
          <a:blip r:embed="rId5">
            <a:alphaModFix/>
          </a:blip>
          <a:stretch>
            <a:fillRect/>
          </a:stretch>
        </p:blipFill>
        <p:spPr>
          <a:xfrm rot="3815158">
            <a:off x="2385114" y="3485329"/>
            <a:ext cx="128611" cy="232223"/>
          </a:xfrm>
          <a:prstGeom prst="rect">
            <a:avLst/>
          </a:prstGeom>
          <a:noFill/>
          <a:ln>
            <a:noFill/>
          </a:ln>
        </p:spPr>
      </p:pic>
      <p:pic>
        <p:nvPicPr>
          <p:cNvPr id="4258" name="Google Shape;4258;p256"/>
          <p:cNvPicPr preferRelativeResize="0"/>
          <p:nvPr/>
        </p:nvPicPr>
        <p:blipFill>
          <a:blip r:embed="rId5">
            <a:alphaModFix/>
          </a:blip>
          <a:stretch>
            <a:fillRect/>
          </a:stretch>
        </p:blipFill>
        <p:spPr>
          <a:xfrm rot="3815158">
            <a:off x="2708839" y="3409935"/>
            <a:ext cx="128611" cy="232223"/>
          </a:xfrm>
          <a:prstGeom prst="rect">
            <a:avLst/>
          </a:prstGeom>
          <a:noFill/>
          <a:ln>
            <a:noFill/>
          </a:ln>
        </p:spPr>
      </p:pic>
      <p:pic>
        <p:nvPicPr>
          <p:cNvPr id="4259" name="Google Shape;4259;p256"/>
          <p:cNvPicPr preferRelativeResize="0"/>
          <p:nvPr/>
        </p:nvPicPr>
        <p:blipFill>
          <a:blip r:embed="rId5">
            <a:alphaModFix/>
          </a:blip>
          <a:stretch>
            <a:fillRect/>
          </a:stretch>
        </p:blipFill>
        <p:spPr>
          <a:xfrm rot="3815158">
            <a:off x="1747543" y="4363368"/>
            <a:ext cx="128611" cy="232223"/>
          </a:xfrm>
          <a:prstGeom prst="rect">
            <a:avLst/>
          </a:prstGeom>
          <a:noFill/>
          <a:ln>
            <a:noFill/>
          </a:ln>
        </p:spPr>
      </p:pic>
      <p:pic>
        <p:nvPicPr>
          <p:cNvPr id="4260" name="Google Shape;4260;p256"/>
          <p:cNvPicPr preferRelativeResize="0"/>
          <p:nvPr/>
        </p:nvPicPr>
        <p:blipFill>
          <a:blip r:embed="rId5">
            <a:alphaModFix/>
          </a:blip>
          <a:stretch>
            <a:fillRect/>
          </a:stretch>
        </p:blipFill>
        <p:spPr>
          <a:xfrm rot="3815158">
            <a:off x="2056984" y="4294372"/>
            <a:ext cx="128611" cy="232223"/>
          </a:xfrm>
          <a:prstGeom prst="rect">
            <a:avLst/>
          </a:prstGeom>
          <a:noFill/>
          <a:ln>
            <a:noFill/>
          </a:ln>
        </p:spPr>
      </p:pic>
      <p:pic>
        <p:nvPicPr>
          <p:cNvPr id="4261" name="Google Shape;4261;p256"/>
          <p:cNvPicPr preferRelativeResize="0"/>
          <p:nvPr/>
        </p:nvPicPr>
        <p:blipFill>
          <a:blip r:embed="rId5">
            <a:alphaModFix/>
          </a:blip>
          <a:stretch>
            <a:fillRect/>
          </a:stretch>
        </p:blipFill>
        <p:spPr>
          <a:xfrm rot="3815158">
            <a:off x="2393404" y="4229160"/>
            <a:ext cx="128611" cy="232223"/>
          </a:xfrm>
          <a:prstGeom prst="rect">
            <a:avLst/>
          </a:prstGeom>
          <a:noFill/>
          <a:ln>
            <a:noFill/>
          </a:ln>
        </p:spPr>
      </p:pic>
      <p:pic>
        <p:nvPicPr>
          <p:cNvPr id="4262" name="Google Shape;4262;p256"/>
          <p:cNvPicPr preferRelativeResize="0"/>
          <p:nvPr/>
        </p:nvPicPr>
        <p:blipFill>
          <a:blip r:embed="rId5">
            <a:alphaModFix/>
          </a:blip>
          <a:stretch>
            <a:fillRect/>
          </a:stretch>
        </p:blipFill>
        <p:spPr>
          <a:xfrm rot="3815158">
            <a:off x="2717129" y="4153766"/>
            <a:ext cx="128611" cy="232223"/>
          </a:xfrm>
          <a:prstGeom prst="rect">
            <a:avLst/>
          </a:prstGeom>
          <a:noFill/>
          <a:ln>
            <a:noFill/>
          </a:ln>
        </p:spPr>
      </p:pic>
      <p:pic>
        <p:nvPicPr>
          <p:cNvPr id="4263" name="Google Shape;4263;p256"/>
          <p:cNvPicPr preferRelativeResize="0"/>
          <p:nvPr/>
        </p:nvPicPr>
        <p:blipFill>
          <a:blip r:embed="rId5">
            <a:alphaModFix/>
          </a:blip>
          <a:stretch>
            <a:fillRect/>
          </a:stretch>
        </p:blipFill>
        <p:spPr>
          <a:xfrm rot="4595401">
            <a:off x="1689518" y="4896693"/>
            <a:ext cx="128611" cy="232223"/>
          </a:xfrm>
          <a:prstGeom prst="rect">
            <a:avLst/>
          </a:prstGeom>
          <a:noFill/>
          <a:ln>
            <a:noFill/>
          </a:ln>
        </p:spPr>
      </p:pic>
      <p:pic>
        <p:nvPicPr>
          <p:cNvPr id="4264" name="Google Shape;4264;p256"/>
          <p:cNvPicPr preferRelativeResize="0"/>
          <p:nvPr/>
        </p:nvPicPr>
        <p:blipFill>
          <a:blip r:embed="rId5">
            <a:alphaModFix/>
          </a:blip>
          <a:stretch>
            <a:fillRect/>
          </a:stretch>
        </p:blipFill>
        <p:spPr>
          <a:xfrm rot="3815158">
            <a:off x="2056984" y="4903972"/>
            <a:ext cx="128611" cy="232223"/>
          </a:xfrm>
          <a:prstGeom prst="rect">
            <a:avLst/>
          </a:prstGeom>
          <a:noFill/>
          <a:ln>
            <a:noFill/>
          </a:ln>
        </p:spPr>
      </p:pic>
      <p:pic>
        <p:nvPicPr>
          <p:cNvPr id="4265" name="Google Shape;4265;p256"/>
          <p:cNvPicPr preferRelativeResize="0"/>
          <p:nvPr/>
        </p:nvPicPr>
        <p:blipFill>
          <a:blip r:embed="rId5">
            <a:alphaModFix/>
          </a:blip>
          <a:stretch>
            <a:fillRect/>
          </a:stretch>
        </p:blipFill>
        <p:spPr>
          <a:xfrm rot="3815158">
            <a:off x="2393404" y="4838760"/>
            <a:ext cx="128611" cy="232223"/>
          </a:xfrm>
          <a:prstGeom prst="rect">
            <a:avLst/>
          </a:prstGeom>
          <a:noFill/>
          <a:ln>
            <a:noFill/>
          </a:ln>
        </p:spPr>
      </p:pic>
      <p:pic>
        <p:nvPicPr>
          <p:cNvPr id="4266" name="Google Shape;4266;p256"/>
          <p:cNvPicPr preferRelativeResize="0"/>
          <p:nvPr/>
        </p:nvPicPr>
        <p:blipFill>
          <a:blip r:embed="rId5">
            <a:alphaModFix/>
          </a:blip>
          <a:stretch>
            <a:fillRect/>
          </a:stretch>
        </p:blipFill>
        <p:spPr>
          <a:xfrm rot="3815158">
            <a:off x="2717129" y="4763366"/>
            <a:ext cx="128611" cy="232223"/>
          </a:xfrm>
          <a:prstGeom prst="rect">
            <a:avLst/>
          </a:prstGeom>
          <a:noFill/>
          <a:ln>
            <a:noFill/>
          </a:ln>
        </p:spPr>
      </p:pic>
      <p:pic>
        <p:nvPicPr>
          <p:cNvPr id="4267" name="Google Shape;4267;p256"/>
          <p:cNvPicPr preferRelativeResize="0"/>
          <p:nvPr/>
        </p:nvPicPr>
        <p:blipFill>
          <a:blip r:embed="rId5">
            <a:alphaModFix/>
          </a:blip>
          <a:stretch>
            <a:fillRect/>
          </a:stretch>
        </p:blipFill>
        <p:spPr>
          <a:xfrm rot="4499957">
            <a:off x="3270461" y="4899829"/>
            <a:ext cx="128611" cy="232223"/>
          </a:xfrm>
          <a:prstGeom prst="rect">
            <a:avLst/>
          </a:prstGeom>
          <a:noFill/>
          <a:ln>
            <a:noFill/>
          </a:ln>
        </p:spPr>
      </p:pic>
      <p:pic>
        <p:nvPicPr>
          <p:cNvPr id="4268" name="Google Shape;4268;p256"/>
          <p:cNvPicPr preferRelativeResize="0"/>
          <p:nvPr/>
        </p:nvPicPr>
        <p:blipFill>
          <a:blip r:embed="rId5">
            <a:alphaModFix/>
          </a:blip>
          <a:stretch>
            <a:fillRect/>
          </a:stretch>
        </p:blipFill>
        <p:spPr>
          <a:xfrm rot="4499957">
            <a:off x="3618301" y="4908119"/>
            <a:ext cx="128611" cy="232223"/>
          </a:xfrm>
          <a:prstGeom prst="rect">
            <a:avLst/>
          </a:prstGeom>
          <a:noFill/>
          <a:ln>
            <a:noFill/>
          </a:ln>
        </p:spPr>
      </p:pic>
      <p:pic>
        <p:nvPicPr>
          <p:cNvPr id="4269" name="Google Shape;4269;p256"/>
          <p:cNvPicPr preferRelativeResize="0"/>
          <p:nvPr/>
        </p:nvPicPr>
        <p:blipFill>
          <a:blip r:embed="rId5">
            <a:alphaModFix/>
          </a:blip>
          <a:stretch>
            <a:fillRect/>
          </a:stretch>
        </p:blipFill>
        <p:spPr>
          <a:xfrm rot="4499957">
            <a:off x="4032461" y="4899829"/>
            <a:ext cx="128611" cy="232223"/>
          </a:xfrm>
          <a:prstGeom prst="rect">
            <a:avLst/>
          </a:prstGeom>
          <a:noFill/>
          <a:ln>
            <a:noFill/>
          </a:ln>
        </p:spPr>
      </p:pic>
      <p:pic>
        <p:nvPicPr>
          <p:cNvPr id="4270" name="Google Shape;4270;p256"/>
          <p:cNvPicPr preferRelativeResize="0"/>
          <p:nvPr/>
        </p:nvPicPr>
        <p:blipFill>
          <a:blip r:embed="rId5">
            <a:alphaModFix/>
          </a:blip>
          <a:stretch>
            <a:fillRect/>
          </a:stretch>
        </p:blipFill>
        <p:spPr>
          <a:xfrm rot="4499957">
            <a:off x="4413461" y="4899829"/>
            <a:ext cx="128611" cy="232223"/>
          </a:xfrm>
          <a:prstGeom prst="rect">
            <a:avLst/>
          </a:prstGeom>
          <a:noFill/>
          <a:ln>
            <a:noFill/>
          </a:ln>
        </p:spPr>
      </p:pic>
      <p:pic>
        <p:nvPicPr>
          <p:cNvPr id="4271" name="Google Shape;4271;p256"/>
          <p:cNvPicPr preferRelativeResize="0"/>
          <p:nvPr/>
        </p:nvPicPr>
        <p:blipFill>
          <a:blip r:embed="rId5">
            <a:alphaModFix/>
          </a:blip>
          <a:stretch>
            <a:fillRect/>
          </a:stretch>
        </p:blipFill>
        <p:spPr>
          <a:xfrm rot="4499957">
            <a:off x="4761301" y="4908119"/>
            <a:ext cx="128611" cy="232223"/>
          </a:xfrm>
          <a:prstGeom prst="rect">
            <a:avLst/>
          </a:prstGeom>
          <a:noFill/>
          <a:ln>
            <a:noFill/>
          </a:ln>
        </p:spPr>
      </p:pic>
      <p:pic>
        <p:nvPicPr>
          <p:cNvPr id="4272" name="Google Shape;4272;p256"/>
          <p:cNvPicPr preferRelativeResize="0"/>
          <p:nvPr/>
        </p:nvPicPr>
        <p:blipFill>
          <a:blip r:embed="rId5">
            <a:alphaModFix/>
          </a:blip>
          <a:stretch>
            <a:fillRect/>
          </a:stretch>
        </p:blipFill>
        <p:spPr>
          <a:xfrm rot="4499957">
            <a:off x="5175461" y="4899829"/>
            <a:ext cx="128611" cy="232223"/>
          </a:xfrm>
          <a:prstGeom prst="rect">
            <a:avLst/>
          </a:prstGeom>
          <a:noFill/>
          <a:ln>
            <a:noFill/>
          </a:ln>
        </p:spPr>
      </p:pic>
      <p:pic>
        <p:nvPicPr>
          <p:cNvPr id="4273" name="Google Shape;4273;p256"/>
          <p:cNvPicPr preferRelativeResize="0"/>
          <p:nvPr/>
        </p:nvPicPr>
        <p:blipFill>
          <a:blip r:embed="rId5">
            <a:alphaModFix/>
          </a:blip>
          <a:stretch>
            <a:fillRect/>
          </a:stretch>
        </p:blipFill>
        <p:spPr>
          <a:xfrm rot="4499957">
            <a:off x="2813261" y="4899829"/>
            <a:ext cx="128611" cy="232223"/>
          </a:xfrm>
          <a:prstGeom prst="rect">
            <a:avLst/>
          </a:prstGeom>
          <a:noFill/>
          <a:ln>
            <a:noFill/>
          </a:ln>
        </p:spPr>
      </p:pic>
      <p:pic>
        <p:nvPicPr>
          <p:cNvPr id="4274" name="Google Shape;4274;p256"/>
          <p:cNvPicPr preferRelativeResize="0"/>
          <p:nvPr/>
        </p:nvPicPr>
        <p:blipFill>
          <a:blip r:embed="rId5">
            <a:alphaModFix/>
          </a:blip>
          <a:stretch>
            <a:fillRect/>
          </a:stretch>
        </p:blipFill>
        <p:spPr>
          <a:xfrm rot="3384363">
            <a:off x="2659536" y="2683179"/>
            <a:ext cx="128611" cy="232222"/>
          </a:xfrm>
          <a:prstGeom prst="rect">
            <a:avLst/>
          </a:prstGeom>
          <a:noFill/>
          <a:ln>
            <a:noFill/>
          </a:ln>
        </p:spPr>
      </p:pic>
      <p:pic>
        <p:nvPicPr>
          <p:cNvPr id="4275" name="Google Shape;4275;p256"/>
          <p:cNvPicPr preferRelativeResize="0"/>
          <p:nvPr/>
        </p:nvPicPr>
        <p:blipFill>
          <a:blip r:embed="rId5">
            <a:alphaModFix/>
          </a:blip>
          <a:stretch>
            <a:fillRect/>
          </a:stretch>
        </p:blipFill>
        <p:spPr>
          <a:xfrm rot="4641884">
            <a:off x="2604411" y="713379"/>
            <a:ext cx="128611" cy="232222"/>
          </a:xfrm>
          <a:prstGeom prst="rect">
            <a:avLst/>
          </a:prstGeom>
          <a:noFill/>
          <a:ln>
            <a:noFill/>
          </a:ln>
        </p:spPr>
      </p:pic>
      <p:pic>
        <p:nvPicPr>
          <p:cNvPr id="4276" name="Google Shape;4276;p256"/>
          <p:cNvPicPr preferRelativeResize="0"/>
          <p:nvPr/>
        </p:nvPicPr>
        <p:blipFill>
          <a:blip r:embed="rId5">
            <a:alphaModFix/>
          </a:blip>
          <a:stretch>
            <a:fillRect/>
          </a:stretch>
        </p:blipFill>
        <p:spPr>
          <a:xfrm rot="4641884">
            <a:off x="2909211" y="713379"/>
            <a:ext cx="128611" cy="232222"/>
          </a:xfrm>
          <a:prstGeom prst="rect">
            <a:avLst/>
          </a:prstGeom>
          <a:noFill/>
          <a:ln>
            <a:noFill/>
          </a:ln>
        </p:spPr>
      </p:pic>
      <p:pic>
        <p:nvPicPr>
          <p:cNvPr id="4277" name="Google Shape;4277;p256"/>
          <p:cNvPicPr preferRelativeResize="0"/>
          <p:nvPr/>
        </p:nvPicPr>
        <p:blipFill>
          <a:blip r:embed="rId5">
            <a:alphaModFix/>
          </a:blip>
          <a:stretch>
            <a:fillRect/>
          </a:stretch>
        </p:blipFill>
        <p:spPr>
          <a:xfrm rot="8752277">
            <a:off x="3527732" y="873879"/>
            <a:ext cx="128611" cy="232223"/>
          </a:xfrm>
          <a:prstGeom prst="rect">
            <a:avLst/>
          </a:prstGeom>
          <a:noFill/>
          <a:ln>
            <a:noFill/>
          </a:ln>
        </p:spPr>
      </p:pic>
      <p:pic>
        <p:nvPicPr>
          <p:cNvPr id="4278" name="Google Shape;4278;p256"/>
          <p:cNvPicPr preferRelativeResize="0"/>
          <p:nvPr/>
        </p:nvPicPr>
        <p:blipFill>
          <a:blip r:embed="rId5">
            <a:alphaModFix/>
          </a:blip>
          <a:stretch>
            <a:fillRect/>
          </a:stretch>
        </p:blipFill>
        <p:spPr>
          <a:xfrm rot="8752277">
            <a:off x="3375332" y="873879"/>
            <a:ext cx="128611" cy="232223"/>
          </a:xfrm>
          <a:prstGeom prst="rect">
            <a:avLst/>
          </a:prstGeom>
          <a:noFill/>
          <a:ln>
            <a:noFill/>
          </a:ln>
        </p:spPr>
      </p:pic>
      <p:pic>
        <p:nvPicPr>
          <p:cNvPr id="4279" name="Google Shape;4279;p256"/>
          <p:cNvPicPr preferRelativeResize="0"/>
          <p:nvPr/>
        </p:nvPicPr>
        <p:blipFill>
          <a:blip r:embed="rId5">
            <a:alphaModFix/>
          </a:blip>
          <a:stretch>
            <a:fillRect/>
          </a:stretch>
        </p:blipFill>
        <p:spPr>
          <a:xfrm rot="8752277">
            <a:off x="3239512" y="873879"/>
            <a:ext cx="128611" cy="232223"/>
          </a:xfrm>
          <a:prstGeom prst="rect">
            <a:avLst/>
          </a:prstGeom>
          <a:noFill/>
          <a:ln>
            <a:noFill/>
          </a:ln>
        </p:spPr>
      </p:pic>
      <p:pic>
        <p:nvPicPr>
          <p:cNvPr id="4280" name="Google Shape;4280;p256"/>
          <p:cNvPicPr preferRelativeResize="0"/>
          <p:nvPr/>
        </p:nvPicPr>
        <p:blipFill>
          <a:blip r:embed="rId5">
            <a:alphaModFix/>
          </a:blip>
          <a:stretch>
            <a:fillRect/>
          </a:stretch>
        </p:blipFill>
        <p:spPr>
          <a:xfrm rot="8752277">
            <a:off x="3686833" y="1254879"/>
            <a:ext cx="128611" cy="232223"/>
          </a:xfrm>
          <a:prstGeom prst="rect">
            <a:avLst/>
          </a:prstGeom>
          <a:noFill/>
          <a:ln>
            <a:noFill/>
          </a:ln>
        </p:spPr>
      </p:pic>
      <p:pic>
        <p:nvPicPr>
          <p:cNvPr id="4281" name="Google Shape;4281;p256"/>
          <p:cNvPicPr preferRelativeResize="0"/>
          <p:nvPr/>
        </p:nvPicPr>
        <p:blipFill>
          <a:blip r:embed="rId5">
            <a:alphaModFix/>
          </a:blip>
          <a:stretch>
            <a:fillRect/>
          </a:stretch>
        </p:blipFill>
        <p:spPr>
          <a:xfrm rot="8752277">
            <a:off x="3814363" y="1483479"/>
            <a:ext cx="128611" cy="232223"/>
          </a:xfrm>
          <a:prstGeom prst="rect">
            <a:avLst/>
          </a:prstGeom>
          <a:noFill/>
          <a:ln>
            <a:noFill/>
          </a:ln>
        </p:spPr>
      </p:pic>
      <p:pic>
        <p:nvPicPr>
          <p:cNvPr id="4282" name="Google Shape;4282;p256"/>
          <p:cNvPicPr preferRelativeResize="0"/>
          <p:nvPr/>
        </p:nvPicPr>
        <p:blipFill>
          <a:blip r:embed="rId5">
            <a:alphaModFix/>
          </a:blip>
          <a:stretch>
            <a:fillRect/>
          </a:stretch>
        </p:blipFill>
        <p:spPr>
          <a:xfrm rot="3815158">
            <a:off x="4038989" y="3164754"/>
            <a:ext cx="128611" cy="232223"/>
          </a:xfrm>
          <a:prstGeom prst="rect">
            <a:avLst/>
          </a:prstGeom>
          <a:noFill/>
          <a:ln>
            <a:noFill/>
          </a:ln>
        </p:spPr>
      </p:pic>
      <p:pic>
        <p:nvPicPr>
          <p:cNvPr id="4283" name="Google Shape;4283;p256"/>
          <p:cNvPicPr preferRelativeResize="0"/>
          <p:nvPr/>
        </p:nvPicPr>
        <p:blipFill>
          <a:blip r:embed="rId5">
            <a:alphaModFix/>
          </a:blip>
          <a:stretch>
            <a:fillRect/>
          </a:stretch>
        </p:blipFill>
        <p:spPr>
          <a:xfrm rot="3815158">
            <a:off x="4318918" y="3105135"/>
            <a:ext cx="128611" cy="232223"/>
          </a:xfrm>
          <a:prstGeom prst="rect">
            <a:avLst/>
          </a:prstGeom>
          <a:noFill/>
          <a:ln>
            <a:noFill/>
          </a:ln>
        </p:spPr>
      </p:pic>
      <p:pic>
        <p:nvPicPr>
          <p:cNvPr id="4284" name="Google Shape;4284;p256"/>
          <p:cNvPicPr preferRelativeResize="0"/>
          <p:nvPr/>
        </p:nvPicPr>
        <p:blipFill>
          <a:blip r:embed="rId5">
            <a:alphaModFix/>
          </a:blip>
          <a:stretch>
            <a:fillRect/>
          </a:stretch>
        </p:blipFill>
        <p:spPr>
          <a:xfrm rot="3815158">
            <a:off x="3276184" y="4040902"/>
            <a:ext cx="128611" cy="232223"/>
          </a:xfrm>
          <a:prstGeom prst="rect">
            <a:avLst/>
          </a:prstGeom>
          <a:noFill/>
          <a:ln>
            <a:noFill/>
          </a:ln>
        </p:spPr>
      </p:pic>
      <p:pic>
        <p:nvPicPr>
          <p:cNvPr id="4285" name="Google Shape;4285;p256"/>
          <p:cNvPicPr preferRelativeResize="0"/>
          <p:nvPr/>
        </p:nvPicPr>
        <p:blipFill>
          <a:blip r:embed="rId5">
            <a:alphaModFix/>
          </a:blip>
          <a:stretch>
            <a:fillRect/>
          </a:stretch>
        </p:blipFill>
        <p:spPr>
          <a:xfrm rot="3815158">
            <a:off x="3612604" y="3975689"/>
            <a:ext cx="128611" cy="232223"/>
          </a:xfrm>
          <a:prstGeom prst="rect">
            <a:avLst/>
          </a:prstGeom>
          <a:noFill/>
          <a:ln>
            <a:noFill/>
          </a:ln>
        </p:spPr>
      </p:pic>
      <p:pic>
        <p:nvPicPr>
          <p:cNvPr id="4286" name="Google Shape;4286;p256"/>
          <p:cNvPicPr preferRelativeResize="0"/>
          <p:nvPr/>
        </p:nvPicPr>
        <p:blipFill>
          <a:blip r:embed="rId5">
            <a:alphaModFix/>
          </a:blip>
          <a:stretch>
            <a:fillRect/>
          </a:stretch>
        </p:blipFill>
        <p:spPr>
          <a:xfrm rot="3815158">
            <a:off x="4706620" y="3790935"/>
            <a:ext cx="128611" cy="232223"/>
          </a:xfrm>
          <a:prstGeom prst="rect">
            <a:avLst/>
          </a:prstGeom>
          <a:noFill/>
          <a:ln>
            <a:noFill/>
          </a:ln>
        </p:spPr>
      </p:pic>
      <p:pic>
        <p:nvPicPr>
          <p:cNvPr id="4287" name="Google Shape;4287;p256"/>
          <p:cNvPicPr preferRelativeResize="0"/>
          <p:nvPr/>
        </p:nvPicPr>
        <p:blipFill>
          <a:blip r:embed="rId5">
            <a:alphaModFix/>
          </a:blip>
          <a:stretch>
            <a:fillRect/>
          </a:stretch>
        </p:blipFill>
        <p:spPr>
          <a:xfrm rot="4641884">
            <a:off x="2476882" y="1356140"/>
            <a:ext cx="128611" cy="232222"/>
          </a:xfrm>
          <a:prstGeom prst="rect">
            <a:avLst/>
          </a:prstGeom>
          <a:noFill/>
          <a:ln>
            <a:noFill/>
          </a:ln>
        </p:spPr>
      </p:pic>
      <p:pic>
        <p:nvPicPr>
          <p:cNvPr id="4288" name="Google Shape;4288;p256"/>
          <p:cNvPicPr preferRelativeResize="0"/>
          <p:nvPr/>
        </p:nvPicPr>
        <p:blipFill>
          <a:blip r:embed="rId5">
            <a:alphaModFix/>
          </a:blip>
          <a:stretch>
            <a:fillRect/>
          </a:stretch>
        </p:blipFill>
        <p:spPr>
          <a:xfrm rot="4641884">
            <a:off x="2748521" y="1356140"/>
            <a:ext cx="128611" cy="232222"/>
          </a:xfrm>
          <a:prstGeom prst="rect">
            <a:avLst/>
          </a:prstGeom>
          <a:noFill/>
          <a:ln>
            <a:noFill/>
          </a:ln>
        </p:spPr>
      </p:pic>
      <p:pic>
        <p:nvPicPr>
          <p:cNvPr id="4289" name="Google Shape;4289;p256"/>
          <p:cNvPicPr preferRelativeResize="0"/>
          <p:nvPr/>
        </p:nvPicPr>
        <p:blipFill>
          <a:blip r:embed="rId5">
            <a:alphaModFix/>
          </a:blip>
          <a:stretch>
            <a:fillRect/>
          </a:stretch>
        </p:blipFill>
        <p:spPr>
          <a:xfrm rot="3815158">
            <a:off x="3199984" y="4698653"/>
            <a:ext cx="128611" cy="232223"/>
          </a:xfrm>
          <a:prstGeom prst="rect">
            <a:avLst/>
          </a:prstGeom>
          <a:noFill/>
          <a:ln>
            <a:noFill/>
          </a:ln>
        </p:spPr>
      </p:pic>
      <p:pic>
        <p:nvPicPr>
          <p:cNvPr id="4290" name="Google Shape;4290;p256"/>
          <p:cNvPicPr preferRelativeResize="0"/>
          <p:nvPr/>
        </p:nvPicPr>
        <p:blipFill>
          <a:blip r:embed="rId5">
            <a:alphaModFix/>
          </a:blip>
          <a:stretch>
            <a:fillRect/>
          </a:stretch>
        </p:blipFill>
        <p:spPr>
          <a:xfrm rot="3815158">
            <a:off x="3536404" y="4633441"/>
            <a:ext cx="128611" cy="232223"/>
          </a:xfrm>
          <a:prstGeom prst="rect">
            <a:avLst/>
          </a:prstGeom>
          <a:noFill/>
          <a:ln>
            <a:noFill/>
          </a:ln>
        </p:spPr>
      </p:pic>
      <p:pic>
        <p:nvPicPr>
          <p:cNvPr id="4291" name="Google Shape;4291;p256"/>
          <p:cNvPicPr preferRelativeResize="0"/>
          <p:nvPr/>
        </p:nvPicPr>
        <p:blipFill>
          <a:blip r:embed="rId5">
            <a:alphaModFix/>
          </a:blip>
          <a:stretch>
            <a:fillRect/>
          </a:stretch>
        </p:blipFill>
        <p:spPr>
          <a:xfrm rot="3815158">
            <a:off x="3860129" y="4558047"/>
            <a:ext cx="128611" cy="232223"/>
          </a:xfrm>
          <a:prstGeom prst="rect">
            <a:avLst/>
          </a:prstGeom>
          <a:noFill/>
          <a:ln>
            <a:noFill/>
          </a:ln>
        </p:spPr>
      </p:pic>
      <p:pic>
        <p:nvPicPr>
          <p:cNvPr id="4292" name="Google Shape;4292;p256"/>
          <p:cNvPicPr preferRelativeResize="0"/>
          <p:nvPr/>
        </p:nvPicPr>
        <p:blipFill>
          <a:blip r:embed="rId5">
            <a:alphaModFix/>
          </a:blip>
          <a:stretch>
            <a:fillRect/>
          </a:stretch>
        </p:blipFill>
        <p:spPr>
          <a:xfrm rot="3815158">
            <a:off x="4920929" y="4370802"/>
            <a:ext cx="128611" cy="232223"/>
          </a:xfrm>
          <a:prstGeom prst="rect">
            <a:avLst/>
          </a:prstGeom>
          <a:noFill/>
          <a:ln>
            <a:noFill/>
          </a:ln>
        </p:spPr>
      </p:pic>
      <p:pic>
        <p:nvPicPr>
          <p:cNvPr id="4293" name="Google Shape;4293;p256"/>
          <p:cNvPicPr preferRelativeResize="0"/>
          <p:nvPr/>
        </p:nvPicPr>
        <p:blipFill>
          <a:blip r:embed="rId12">
            <a:alphaModFix/>
          </a:blip>
          <a:stretch>
            <a:fillRect/>
          </a:stretch>
        </p:blipFill>
        <p:spPr>
          <a:xfrm>
            <a:off x="3109934" y="2869240"/>
            <a:ext cx="236600" cy="114000"/>
          </a:xfrm>
          <a:prstGeom prst="rect">
            <a:avLst/>
          </a:prstGeom>
          <a:noFill/>
          <a:ln>
            <a:noFill/>
          </a:ln>
        </p:spPr>
      </p:pic>
      <p:pic>
        <p:nvPicPr>
          <p:cNvPr id="4294" name="Google Shape;4294;p256"/>
          <p:cNvPicPr preferRelativeResize="0"/>
          <p:nvPr/>
        </p:nvPicPr>
        <p:blipFill>
          <a:blip r:embed="rId12">
            <a:alphaModFix/>
          </a:blip>
          <a:stretch>
            <a:fillRect/>
          </a:stretch>
        </p:blipFill>
        <p:spPr>
          <a:xfrm>
            <a:off x="3109934" y="3097840"/>
            <a:ext cx="236600" cy="114000"/>
          </a:xfrm>
          <a:prstGeom prst="rect">
            <a:avLst/>
          </a:prstGeom>
          <a:noFill/>
          <a:ln>
            <a:noFill/>
          </a:ln>
        </p:spPr>
      </p:pic>
      <p:pic>
        <p:nvPicPr>
          <p:cNvPr id="4295" name="Google Shape;4295;p256"/>
          <p:cNvPicPr preferRelativeResize="0"/>
          <p:nvPr/>
        </p:nvPicPr>
        <p:blipFill>
          <a:blip r:embed="rId12">
            <a:alphaModFix/>
          </a:blip>
          <a:stretch>
            <a:fillRect/>
          </a:stretch>
        </p:blipFill>
        <p:spPr>
          <a:xfrm>
            <a:off x="3126515" y="3538459"/>
            <a:ext cx="236600" cy="114000"/>
          </a:xfrm>
          <a:prstGeom prst="rect">
            <a:avLst/>
          </a:prstGeom>
          <a:noFill/>
          <a:ln>
            <a:noFill/>
          </a:ln>
        </p:spPr>
      </p:pic>
      <p:pic>
        <p:nvPicPr>
          <p:cNvPr id="4296" name="Google Shape;4296;p256"/>
          <p:cNvPicPr preferRelativeResize="0"/>
          <p:nvPr/>
        </p:nvPicPr>
        <p:blipFill>
          <a:blip r:embed="rId12">
            <a:alphaModFix/>
          </a:blip>
          <a:stretch>
            <a:fillRect/>
          </a:stretch>
        </p:blipFill>
        <p:spPr>
          <a:xfrm>
            <a:off x="3126515" y="3767059"/>
            <a:ext cx="236600" cy="114000"/>
          </a:xfrm>
          <a:prstGeom prst="rect">
            <a:avLst/>
          </a:prstGeom>
          <a:noFill/>
          <a:ln>
            <a:noFill/>
          </a:ln>
        </p:spPr>
      </p:pic>
      <p:pic>
        <p:nvPicPr>
          <p:cNvPr id="4297" name="Google Shape;4297;p256"/>
          <p:cNvPicPr preferRelativeResize="0"/>
          <p:nvPr/>
        </p:nvPicPr>
        <p:blipFill>
          <a:blip r:embed="rId12">
            <a:alphaModFix/>
          </a:blip>
          <a:stretch>
            <a:fillRect/>
          </a:stretch>
        </p:blipFill>
        <p:spPr>
          <a:xfrm>
            <a:off x="3126515" y="4114899"/>
            <a:ext cx="236600" cy="114000"/>
          </a:xfrm>
          <a:prstGeom prst="rect">
            <a:avLst/>
          </a:prstGeom>
          <a:noFill/>
          <a:ln>
            <a:noFill/>
          </a:ln>
        </p:spPr>
      </p:pic>
      <p:pic>
        <p:nvPicPr>
          <p:cNvPr id="4298" name="Google Shape;4298;p256"/>
          <p:cNvPicPr preferRelativeResize="0"/>
          <p:nvPr/>
        </p:nvPicPr>
        <p:blipFill>
          <a:blip r:embed="rId12">
            <a:alphaModFix/>
          </a:blip>
          <a:stretch>
            <a:fillRect/>
          </a:stretch>
        </p:blipFill>
        <p:spPr>
          <a:xfrm>
            <a:off x="3126515" y="4343499"/>
            <a:ext cx="236600" cy="114000"/>
          </a:xfrm>
          <a:prstGeom prst="rect">
            <a:avLst/>
          </a:prstGeom>
          <a:noFill/>
          <a:ln>
            <a:noFill/>
          </a:ln>
        </p:spPr>
      </p:pic>
      <p:pic>
        <p:nvPicPr>
          <p:cNvPr id="4299" name="Google Shape;4299;p256"/>
          <p:cNvPicPr preferRelativeResize="0"/>
          <p:nvPr/>
        </p:nvPicPr>
        <p:blipFill>
          <a:blip r:embed="rId5">
            <a:alphaModFix/>
          </a:blip>
          <a:stretch>
            <a:fillRect/>
          </a:stretch>
        </p:blipFill>
        <p:spPr>
          <a:xfrm rot="-144">
            <a:off x="2048694" y="2357716"/>
            <a:ext cx="128611" cy="232223"/>
          </a:xfrm>
          <a:prstGeom prst="rect">
            <a:avLst/>
          </a:prstGeom>
          <a:noFill/>
          <a:ln>
            <a:noFill/>
          </a:ln>
        </p:spPr>
      </p:pic>
      <p:pic>
        <p:nvPicPr>
          <p:cNvPr id="4300" name="Google Shape;4300;p256"/>
          <p:cNvPicPr preferRelativeResize="0"/>
          <p:nvPr/>
        </p:nvPicPr>
        <p:blipFill>
          <a:blip r:embed="rId5">
            <a:alphaModFix/>
          </a:blip>
          <a:stretch>
            <a:fillRect/>
          </a:stretch>
        </p:blipFill>
        <p:spPr>
          <a:xfrm rot="-144">
            <a:off x="2040044" y="1966454"/>
            <a:ext cx="128611" cy="232223"/>
          </a:xfrm>
          <a:prstGeom prst="rect">
            <a:avLst/>
          </a:prstGeom>
          <a:noFill/>
          <a:ln>
            <a:noFill/>
          </a:ln>
        </p:spPr>
      </p:pic>
      <p:pic>
        <p:nvPicPr>
          <p:cNvPr id="4301" name="Google Shape;4301;p256"/>
          <p:cNvPicPr preferRelativeResize="0"/>
          <p:nvPr/>
        </p:nvPicPr>
        <p:blipFill>
          <a:blip r:embed="rId5">
            <a:alphaModFix/>
          </a:blip>
          <a:stretch>
            <a:fillRect/>
          </a:stretch>
        </p:blipFill>
        <p:spPr>
          <a:xfrm rot="-8510915">
            <a:off x="1895255" y="2007917"/>
            <a:ext cx="128611" cy="232223"/>
          </a:xfrm>
          <a:prstGeom prst="rect">
            <a:avLst/>
          </a:prstGeom>
          <a:noFill/>
          <a:ln>
            <a:noFill/>
          </a:ln>
        </p:spPr>
      </p:pic>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Shape 4305"/>
        <p:cNvGrpSpPr/>
        <p:nvPr/>
      </p:nvGrpSpPr>
      <p:grpSpPr>
        <a:xfrm>
          <a:off x="0" y="0"/>
          <a:ext cx="0" cy="0"/>
          <a:chOff x="0" y="0"/>
          <a:chExt cx="0" cy="0"/>
        </a:xfrm>
      </p:grpSpPr>
      <p:pic>
        <p:nvPicPr>
          <p:cNvPr id="4306" name="Google Shape;4306;p257"/>
          <p:cNvPicPr preferRelativeResize="0"/>
          <p:nvPr/>
        </p:nvPicPr>
        <p:blipFill>
          <a:blip r:embed="rId3">
            <a:alphaModFix/>
          </a:blip>
          <a:stretch>
            <a:fillRect/>
          </a:stretch>
        </p:blipFill>
        <p:spPr>
          <a:xfrm>
            <a:off x="1308575" y="521375"/>
            <a:ext cx="4694950" cy="4622125"/>
          </a:xfrm>
          <a:prstGeom prst="rect">
            <a:avLst/>
          </a:prstGeom>
          <a:noFill/>
          <a:ln>
            <a:noFill/>
          </a:ln>
        </p:spPr>
      </p:pic>
      <p:sp>
        <p:nvSpPr>
          <p:cNvPr id="4307" name="Google Shape;4307;p257"/>
          <p:cNvSpPr txBox="1"/>
          <p:nvPr/>
        </p:nvSpPr>
        <p:spPr>
          <a:xfrm>
            <a:off x="300600" y="94848"/>
            <a:ext cx="856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(5HT) Interacts in a Neuronal Network</a:t>
            </a:r>
            <a:endParaRPr sz="1600" b="1"/>
          </a:p>
        </p:txBody>
      </p:sp>
      <p:grpSp>
        <p:nvGrpSpPr>
          <p:cNvPr id="4308" name="Google Shape;4308;p257"/>
          <p:cNvGrpSpPr/>
          <p:nvPr/>
        </p:nvGrpSpPr>
        <p:grpSpPr>
          <a:xfrm>
            <a:off x="202473" y="2255150"/>
            <a:ext cx="1498316" cy="646498"/>
            <a:chOff x="78100" y="798150"/>
            <a:chExt cx="1965778" cy="848200"/>
          </a:xfrm>
        </p:grpSpPr>
        <p:pic>
          <p:nvPicPr>
            <p:cNvPr id="4309" name="Google Shape;4309;p257"/>
            <p:cNvPicPr preferRelativeResize="0"/>
            <p:nvPr/>
          </p:nvPicPr>
          <p:blipFill rotWithShape="1">
            <a:blip r:embed="rId4">
              <a:alphaModFix/>
            </a:blip>
            <a:srcRect r="10370" b="28057"/>
            <a:stretch/>
          </p:blipFill>
          <p:spPr>
            <a:xfrm flipH="1">
              <a:off x="78100" y="798150"/>
              <a:ext cx="1385300" cy="848200"/>
            </a:xfrm>
            <a:prstGeom prst="rect">
              <a:avLst/>
            </a:prstGeom>
            <a:noFill/>
            <a:ln>
              <a:noFill/>
            </a:ln>
          </p:spPr>
        </p:pic>
        <p:pic>
          <p:nvPicPr>
            <p:cNvPr id="4310" name="Google Shape;4310;p257"/>
            <p:cNvPicPr preferRelativeResize="0"/>
            <p:nvPr/>
          </p:nvPicPr>
          <p:blipFill>
            <a:blip r:embed="rId5">
              <a:alphaModFix/>
            </a:blip>
            <a:stretch>
              <a:fillRect/>
            </a:stretch>
          </p:blipFill>
          <p:spPr>
            <a:xfrm rot="-5938659">
              <a:off x="1530169" y="1143679"/>
              <a:ext cx="142142" cy="256638"/>
            </a:xfrm>
            <a:prstGeom prst="rect">
              <a:avLst/>
            </a:prstGeom>
            <a:noFill/>
            <a:ln>
              <a:noFill/>
            </a:ln>
          </p:spPr>
        </p:pic>
        <p:pic>
          <p:nvPicPr>
            <p:cNvPr id="4311" name="Google Shape;4311;p257"/>
            <p:cNvPicPr preferRelativeResize="0"/>
            <p:nvPr/>
          </p:nvPicPr>
          <p:blipFill>
            <a:blip r:embed="rId5">
              <a:alphaModFix/>
            </a:blip>
            <a:stretch>
              <a:fillRect/>
            </a:stretch>
          </p:blipFill>
          <p:spPr>
            <a:xfrm rot="-5938659">
              <a:off x="1834969" y="1143679"/>
              <a:ext cx="142142" cy="256638"/>
            </a:xfrm>
            <a:prstGeom prst="rect">
              <a:avLst/>
            </a:prstGeom>
            <a:noFill/>
            <a:ln>
              <a:noFill/>
            </a:ln>
          </p:spPr>
        </p:pic>
      </p:grpSp>
      <p:sp>
        <p:nvSpPr>
          <p:cNvPr id="4312" name="Google Shape;4312;p257"/>
          <p:cNvSpPr txBox="1"/>
          <p:nvPr/>
        </p:nvSpPr>
        <p:spPr>
          <a:xfrm>
            <a:off x="6446825" y="3046350"/>
            <a:ext cx="293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norepinephrine (locus coeruleus)</a:t>
            </a:r>
            <a:endParaRPr/>
          </a:p>
        </p:txBody>
      </p:sp>
      <p:pic>
        <p:nvPicPr>
          <p:cNvPr id="4313" name="Google Shape;4313;p257"/>
          <p:cNvPicPr preferRelativeResize="0"/>
          <p:nvPr/>
        </p:nvPicPr>
        <p:blipFill>
          <a:blip r:embed="rId6">
            <a:alphaModFix/>
          </a:blip>
          <a:stretch>
            <a:fillRect/>
          </a:stretch>
        </p:blipFill>
        <p:spPr>
          <a:xfrm>
            <a:off x="6105000" y="3137679"/>
            <a:ext cx="240350" cy="217550"/>
          </a:xfrm>
          <a:prstGeom prst="rect">
            <a:avLst/>
          </a:prstGeom>
          <a:noFill/>
          <a:ln>
            <a:noFill/>
          </a:ln>
        </p:spPr>
      </p:pic>
      <p:pic>
        <p:nvPicPr>
          <p:cNvPr id="4314" name="Google Shape;4314;p257"/>
          <p:cNvPicPr preferRelativeResize="0"/>
          <p:nvPr/>
        </p:nvPicPr>
        <p:blipFill rotWithShape="1">
          <a:blip r:embed="rId7">
            <a:alphaModFix/>
          </a:blip>
          <a:srcRect r="83431"/>
          <a:stretch/>
        </p:blipFill>
        <p:spPr>
          <a:xfrm rot="2141216">
            <a:off x="5628750" y="4229637"/>
            <a:ext cx="202160" cy="171712"/>
          </a:xfrm>
          <a:prstGeom prst="rect">
            <a:avLst/>
          </a:prstGeom>
          <a:noFill/>
          <a:ln>
            <a:noFill/>
          </a:ln>
        </p:spPr>
      </p:pic>
      <p:pic>
        <p:nvPicPr>
          <p:cNvPr id="4315" name="Google Shape;4315;p257"/>
          <p:cNvPicPr preferRelativeResize="0"/>
          <p:nvPr/>
        </p:nvPicPr>
        <p:blipFill rotWithShape="1">
          <a:blip r:embed="rId7">
            <a:alphaModFix/>
          </a:blip>
          <a:srcRect r="83431"/>
          <a:stretch/>
        </p:blipFill>
        <p:spPr>
          <a:xfrm rot="2141216">
            <a:off x="5628750" y="4534437"/>
            <a:ext cx="202160" cy="171712"/>
          </a:xfrm>
          <a:prstGeom prst="rect">
            <a:avLst/>
          </a:prstGeom>
          <a:noFill/>
          <a:ln>
            <a:noFill/>
          </a:ln>
        </p:spPr>
      </p:pic>
      <p:pic>
        <p:nvPicPr>
          <p:cNvPr id="4316" name="Google Shape;4316;p257"/>
          <p:cNvPicPr preferRelativeResize="0"/>
          <p:nvPr/>
        </p:nvPicPr>
        <p:blipFill rotWithShape="1">
          <a:blip r:embed="rId7">
            <a:alphaModFix/>
          </a:blip>
          <a:srcRect r="83431"/>
          <a:stretch/>
        </p:blipFill>
        <p:spPr>
          <a:xfrm rot="2141216">
            <a:off x="5628750" y="3924837"/>
            <a:ext cx="202160" cy="171712"/>
          </a:xfrm>
          <a:prstGeom prst="rect">
            <a:avLst/>
          </a:prstGeom>
          <a:noFill/>
          <a:ln>
            <a:noFill/>
          </a:ln>
        </p:spPr>
      </p:pic>
      <p:pic>
        <p:nvPicPr>
          <p:cNvPr id="4317" name="Google Shape;4317;p257"/>
          <p:cNvPicPr preferRelativeResize="0"/>
          <p:nvPr/>
        </p:nvPicPr>
        <p:blipFill rotWithShape="1">
          <a:blip r:embed="rId7">
            <a:alphaModFix/>
          </a:blip>
          <a:srcRect r="83431"/>
          <a:stretch/>
        </p:blipFill>
        <p:spPr>
          <a:xfrm rot="2141216">
            <a:off x="5628750" y="3315237"/>
            <a:ext cx="202160" cy="171712"/>
          </a:xfrm>
          <a:prstGeom prst="rect">
            <a:avLst/>
          </a:prstGeom>
          <a:noFill/>
          <a:ln>
            <a:noFill/>
          </a:ln>
        </p:spPr>
      </p:pic>
      <p:pic>
        <p:nvPicPr>
          <p:cNvPr id="4318" name="Google Shape;4318;p257"/>
          <p:cNvPicPr preferRelativeResize="0"/>
          <p:nvPr/>
        </p:nvPicPr>
        <p:blipFill rotWithShape="1">
          <a:blip r:embed="rId7">
            <a:alphaModFix/>
          </a:blip>
          <a:srcRect r="83431"/>
          <a:stretch/>
        </p:blipFill>
        <p:spPr>
          <a:xfrm rot="2141216">
            <a:off x="5628750" y="3620037"/>
            <a:ext cx="202160" cy="171712"/>
          </a:xfrm>
          <a:prstGeom prst="rect">
            <a:avLst/>
          </a:prstGeom>
          <a:noFill/>
          <a:ln>
            <a:noFill/>
          </a:ln>
        </p:spPr>
      </p:pic>
      <p:pic>
        <p:nvPicPr>
          <p:cNvPr id="4319" name="Google Shape;4319;p257"/>
          <p:cNvPicPr preferRelativeResize="0"/>
          <p:nvPr/>
        </p:nvPicPr>
        <p:blipFill rotWithShape="1">
          <a:blip r:embed="rId7">
            <a:alphaModFix/>
          </a:blip>
          <a:srcRect r="83431"/>
          <a:stretch/>
        </p:blipFill>
        <p:spPr>
          <a:xfrm rot="2141216">
            <a:off x="5628750" y="3010437"/>
            <a:ext cx="202160" cy="171712"/>
          </a:xfrm>
          <a:prstGeom prst="rect">
            <a:avLst/>
          </a:prstGeom>
          <a:noFill/>
          <a:ln>
            <a:noFill/>
          </a:ln>
        </p:spPr>
      </p:pic>
      <p:pic>
        <p:nvPicPr>
          <p:cNvPr id="4320" name="Google Shape;4320;p257"/>
          <p:cNvPicPr preferRelativeResize="0"/>
          <p:nvPr/>
        </p:nvPicPr>
        <p:blipFill rotWithShape="1">
          <a:blip r:embed="rId7">
            <a:alphaModFix/>
          </a:blip>
          <a:srcRect r="83431"/>
          <a:stretch/>
        </p:blipFill>
        <p:spPr>
          <a:xfrm rot="2141216">
            <a:off x="5628750" y="2400837"/>
            <a:ext cx="202160" cy="171712"/>
          </a:xfrm>
          <a:prstGeom prst="rect">
            <a:avLst/>
          </a:prstGeom>
          <a:noFill/>
          <a:ln>
            <a:noFill/>
          </a:ln>
        </p:spPr>
      </p:pic>
      <p:pic>
        <p:nvPicPr>
          <p:cNvPr id="4321" name="Google Shape;4321;p257"/>
          <p:cNvPicPr preferRelativeResize="0"/>
          <p:nvPr/>
        </p:nvPicPr>
        <p:blipFill rotWithShape="1">
          <a:blip r:embed="rId7">
            <a:alphaModFix/>
          </a:blip>
          <a:srcRect r="83431"/>
          <a:stretch/>
        </p:blipFill>
        <p:spPr>
          <a:xfrm rot="2141216">
            <a:off x="5628750" y="2705637"/>
            <a:ext cx="202160" cy="171712"/>
          </a:xfrm>
          <a:prstGeom prst="rect">
            <a:avLst/>
          </a:prstGeom>
          <a:noFill/>
          <a:ln>
            <a:noFill/>
          </a:ln>
        </p:spPr>
      </p:pic>
      <p:pic>
        <p:nvPicPr>
          <p:cNvPr id="4322" name="Google Shape;4322;p257"/>
          <p:cNvPicPr preferRelativeResize="0"/>
          <p:nvPr/>
        </p:nvPicPr>
        <p:blipFill rotWithShape="1">
          <a:blip r:embed="rId7">
            <a:alphaModFix/>
          </a:blip>
          <a:srcRect r="83431"/>
          <a:stretch/>
        </p:blipFill>
        <p:spPr>
          <a:xfrm rot="2141216">
            <a:off x="5628750" y="2096037"/>
            <a:ext cx="202160" cy="171712"/>
          </a:xfrm>
          <a:prstGeom prst="rect">
            <a:avLst/>
          </a:prstGeom>
          <a:noFill/>
          <a:ln>
            <a:noFill/>
          </a:ln>
        </p:spPr>
      </p:pic>
      <p:pic>
        <p:nvPicPr>
          <p:cNvPr id="4323" name="Google Shape;4323;p257"/>
          <p:cNvPicPr preferRelativeResize="0"/>
          <p:nvPr/>
        </p:nvPicPr>
        <p:blipFill rotWithShape="1">
          <a:blip r:embed="rId7">
            <a:alphaModFix/>
          </a:blip>
          <a:srcRect r="83431"/>
          <a:stretch/>
        </p:blipFill>
        <p:spPr>
          <a:xfrm rot="2141216">
            <a:off x="5628750" y="1486437"/>
            <a:ext cx="202160" cy="171712"/>
          </a:xfrm>
          <a:prstGeom prst="rect">
            <a:avLst/>
          </a:prstGeom>
          <a:noFill/>
          <a:ln>
            <a:noFill/>
          </a:ln>
        </p:spPr>
      </p:pic>
      <p:pic>
        <p:nvPicPr>
          <p:cNvPr id="4324" name="Google Shape;4324;p257"/>
          <p:cNvPicPr preferRelativeResize="0"/>
          <p:nvPr/>
        </p:nvPicPr>
        <p:blipFill rotWithShape="1">
          <a:blip r:embed="rId7">
            <a:alphaModFix/>
          </a:blip>
          <a:srcRect r="83431"/>
          <a:stretch/>
        </p:blipFill>
        <p:spPr>
          <a:xfrm rot="2141216">
            <a:off x="5628750" y="1791237"/>
            <a:ext cx="202160" cy="171712"/>
          </a:xfrm>
          <a:prstGeom prst="rect">
            <a:avLst/>
          </a:prstGeom>
          <a:noFill/>
          <a:ln>
            <a:noFill/>
          </a:ln>
        </p:spPr>
      </p:pic>
      <p:pic>
        <p:nvPicPr>
          <p:cNvPr id="4325" name="Google Shape;4325;p257"/>
          <p:cNvPicPr preferRelativeResize="0"/>
          <p:nvPr/>
        </p:nvPicPr>
        <p:blipFill rotWithShape="1">
          <a:blip r:embed="rId7">
            <a:alphaModFix/>
          </a:blip>
          <a:srcRect r="83431"/>
          <a:stretch/>
        </p:blipFill>
        <p:spPr>
          <a:xfrm rot="2141216">
            <a:off x="5628750" y="1181637"/>
            <a:ext cx="202160" cy="171712"/>
          </a:xfrm>
          <a:prstGeom prst="rect">
            <a:avLst/>
          </a:prstGeom>
          <a:noFill/>
          <a:ln>
            <a:noFill/>
          </a:ln>
        </p:spPr>
      </p:pic>
      <p:pic>
        <p:nvPicPr>
          <p:cNvPr id="4326" name="Google Shape;4326;p257"/>
          <p:cNvPicPr preferRelativeResize="0"/>
          <p:nvPr/>
        </p:nvPicPr>
        <p:blipFill rotWithShape="1">
          <a:blip r:embed="rId7">
            <a:alphaModFix/>
          </a:blip>
          <a:srcRect r="83431"/>
          <a:stretch/>
        </p:blipFill>
        <p:spPr>
          <a:xfrm rot="7541216">
            <a:off x="4148675" y="1150967"/>
            <a:ext cx="202160" cy="171712"/>
          </a:xfrm>
          <a:prstGeom prst="rect">
            <a:avLst/>
          </a:prstGeom>
          <a:noFill/>
          <a:ln>
            <a:noFill/>
          </a:ln>
        </p:spPr>
      </p:pic>
      <p:pic>
        <p:nvPicPr>
          <p:cNvPr id="4327" name="Google Shape;4327;p257"/>
          <p:cNvPicPr preferRelativeResize="0"/>
          <p:nvPr/>
        </p:nvPicPr>
        <p:blipFill rotWithShape="1">
          <a:blip r:embed="rId7">
            <a:alphaModFix/>
          </a:blip>
          <a:srcRect r="83431"/>
          <a:stretch/>
        </p:blipFill>
        <p:spPr>
          <a:xfrm rot="7541216">
            <a:off x="3843875" y="1150967"/>
            <a:ext cx="202160" cy="171712"/>
          </a:xfrm>
          <a:prstGeom prst="rect">
            <a:avLst/>
          </a:prstGeom>
          <a:noFill/>
          <a:ln>
            <a:noFill/>
          </a:ln>
        </p:spPr>
      </p:pic>
      <p:pic>
        <p:nvPicPr>
          <p:cNvPr id="4328" name="Google Shape;4328;p257"/>
          <p:cNvPicPr preferRelativeResize="0"/>
          <p:nvPr/>
        </p:nvPicPr>
        <p:blipFill rotWithShape="1">
          <a:blip r:embed="rId7">
            <a:alphaModFix/>
          </a:blip>
          <a:srcRect r="83431"/>
          <a:stretch/>
        </p:blipFill>
        <p:spPr>
          <a:xfrm rot="7541216">
            <a:off x="4453475" y="1150967"/>
            <a:ext cx="202160" cy="171712"/>
          </a:xfrm>
          <a:prstGeom prst="rect">
            <a:avLst/>
          </a:prstGeom>
          <a:noFill/>
          <a:ln>
            <a:noFill/>
          </a:ln>
        </p:spPr>
      </p:pic>
      <p:pic>
        <p:nvPicPr>
          <p:cNvPr id="4329" name="Google Shape;4329;p257"/>
          <p:cNvPicPr preferRelativeResize="0"/>
          <p:nvPr/>
        </p:nvPicPr>
        <p:blipFill rotWithShape="1">
          <a:blip r:embed="rId7">
            <a:alphaModFix/>
          </a:blip>
          <a:srcRect r="83431"/>
          <a:stretch/>
        </p:blipFill>
        <p:spPr>
          <a:xfrm rot="7541216">
            <a:off x="5063075" y="1150967"/>
            <a:ext cx="202160" cy="171712"/>
          </a:xfrm>
          <a:prstGeom prst="rect">
            <a:avLst/>
          </a:prstGeom>
          <a:noFill/>
          <a:ln>
            <a:noFill/>
          </a:ln>
        </p:spPr>
      </p:pic>
      <p:pic>
        <p:nvPicPr>
          <p:cNvPr id="4330" name="Google Shape;4330;p257"/>
          <p:cNvPicPr preferRelativeResize="0"/>
          <p:nvPr/>
        </p:nvPicPr>
        <p:blipFill rotWithShape="1">
          <a:blip r:embed="rId7">
            <a:alphaModFix/>
          </a:blip>
          <a:srcRect r="83431"/>
          <a:stretch/>
        </p:blipFill>
        <p:spPr>
          <a:xfrm rot="7541216">
            <a:off x="4758275" y="1150967"/>
            <a:ext cx="202160" cy="171712"/>
          </a:xfrm>
          <a:prstGeom prst="rect">
            <a:avLst/>
          </a:prstGeom>
          <a:noFill/>
          <a:ln>
            <a:noFill/>
          </a:ln>
        </p:spPr>
      </p:pic>
      <p:pic>
        <p:nvPicPr>
          <p:cNvPr id="4331" name="Google Shape;4331;p257"/>
          <p:cNvPicPr preferRelativeResize="0"/>
          <p:nvPr/>
        </p:nvPicPr>
        <p:blipFill rotWithShape="1">
          <a:blip r:embed="rId7">
            <a:alphaModFix/>
          </a:blip>
          <a:srcRect r="83431"/>
          <a:stretch/>
        </p:blipFill>
        <p:spPr>
          <a:xfrm rot="7541216">
            <a:off x="5367875" y="1150967"/>
            <a:ext cx="202160" cy="171712"/>
          </a:xfrm>
          <a:prstGeom prst="rect">
            <a:avLst/>
          </a:prstGeom>
          <a:noFill/>
          <a:ln>
            <a:noFill/>
          </a:ln>
        </p:spPr>
      </p:pic>
      <p:sp>
        <p:nvSpPr>
          <p:cNvPr id="4332" name="Google Shape;4332;p257"/>
          <p:cNvSpPr txBox="1"/>
          <p:nvPr/>
        </p:nvSpPr>
        <p:spPr>
          <a:xfrm>
            <a:off x="6356825" y="2419113"/>
            <a:ext cx="3020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dopamine </a:t>
            </a:r>
            <a:endParaRPr>
              <a:solidFill>
                <a:schemeClr val="dk1"/>
              </a:solidFill>
            </a:endParaRPr>
          </a:p>
          <a:p>
            <a:pPr marL="0" lvl="0" indent="0" algn="l" rtl="0">
              <a:spcBef>
                <a:spcPts val="0"/>
              </a:spcBef>
              <a:spcAft>
                <a:spcPts val="0"/>
              </a:spcAft>
              <a:buNone/>
            </a:pPr>
            <a:r>
              <a:rPr lang="en">
                <a:solidFill>
                  <a:schemeClr val="dk1"/>
                </a:solidFill>
              </a:rPr>
              <a:t>(ventral tegmental area)</a:t>
            </a:r>
            <a:endParaRPr/>
          </a:p>
        </p:txBody>
      </p:sp>
      <p:pic>
        <p:nvPicPr>
          <p:cNvPr id="4333" name="Google Shape;4333;p257"/>
          <p:cNvPicPr preferRelativeResize="0"/>
          <p:nvPr/>
        </p:nvPicPr>
        <p:blipFill>
          <a:blip r:embed="rId8">
            <a:alphaModFix/>
          </a:blip>
          <a:stretch>
            <a:fillRect/>
          </a:stretch>
        </p:blipFill>
        <p:spPr>
          <a:xfrm>
            <a:off x="6146300" y="2465587"/>
            <a:ext cx="185425" cy="307276"/>
          </a:xfrm>
          <a:prstGeom prst="rect">
            <a:avLst/>
          </a:prstGeom>
          <a:noFill/>
          <a:ln>
            <a:noFill/>
          </a:ln>
        </p:spPr>
      </p:pic>
      <p:pic>
        <p:nvPicPr>
          <p:cNvPr id="4334" name="Google Shape;4334;p257"/>
          <p:cNvPicPr preferRelativeResize="0"/>
          <p:nvPr/>
        </p:nvPicPr>
        <p:blipFill rotWithShape="1">
          <a:blip r:embed="rId7">
            <a:alphaModFix/>
          </a:blip>
          <a:srcRect l="82998" b="20146"/>
          <a:stretch/>
        </p:blipFill>
        <p:spPr>
          <a:xfrm>
            <a:off x="5279400" y="3964375"/>
            <a:ext cx="256551" cy="169575"/>
          </a:xfrm>
          <a:prstGeom prst="rect">
            <a:avLst/>
          </a:prstGeom>
          <a:noFill/>
          <a:ln>
            <a:noFill/>
          </a:ln>
        </p:spPr>
      </p:pic>
      <p:pic>
        <p:nvPicPr>
          <p:cNvPr id="4335" name="Google Shape;4335;p257"/>
          <p:cNvPicPr preferRelativeResize="0"/>
          <p:nvPr/>
        </p:nvPicPr>
        <p:blipFill rotWithShape="1">
          <a:blip r:embed="rId7">
            <a:alphaModFix/>
          </a:blip>
          <a:srcRect l="82998" b="20146"/>
          <a:stretch/>
        </p:blipFill>
        <p:spPr>
          <a:xfrm>
            <a:off x="5279400" y="3642995"/>
            <a:ext cx="256551" cy="169575"/>
          </a:xfrm>
          <a:prstGeom prst="rect">
            <a:avLst/>
          </a:prstGeom>
          <a:noFill/>
          <a:ln>
            <a:noFill/>
          </a:ln>
        </p:spPr>
      </p:pic>
      <p:pic>
        <p:nvPicPr>
          <p:cNvPr id="4336" name="Google Shape;4336;p257"/>
          <p:cNvPicPr preferRelativeResize="0"/>
          <p:nvPr/>
        </p:nvPicPr>
        <p:blipFill rotWithShape="1">
          <a:blip r:embed="rId7">
            <a:alphaModFix/>
          </a:blip>
          <a:srcRect l="82998" b="20146"/>
          <a:stretch/>
        </p:blipFill>
        <p:spPr>
          <a:xfrm>
            <a:off x="5279400" y="3311735"/>
            <a:ext cx="256551" cy="169575"/>
          </a:xfrm>
          <a:prstGeom prst="rect">
            <a:avLst/>
          </a:prstGeom>
          <a:noFill/>
          <a:ln>
            <a:noFill/>
          </a:ln>
        </p:spPr>
      </p:pic>
      <p:pic>
        <p:nvPicPr>
          <p:cNvPr id="4337" name="Google Shape;4337;p257"/>
          <p:cNvPicPr preferRelativeResize="0"/>
          <p:nvPr/>
        </p:nvPicPr>
        <p:blipFill rotWithShape="1">
          <a:blip r:embed="rId7">
            <a:alphaModFix/>
          </a:blip>
          <a:srcRect l="82998" b="20146"/>
          <a:stretch/>
        </p:blipFill>
        <p:spPr>
          <a:xfrm>
            <a:off x="5279400" y="3041685"/>
            <a:ext cx="256551" cy="169575"/>
          </a:xfrm>
          <a:prstGeom prst="rect">
            <a:avLst/>
          </a:prstGeom>
          <a:noFill/>
          <a:ln>
            <a:noFill/>
          </a:ln>
        </p:spPr>
      </p:pic>
      <p:pic>
        <p:nvPicPr>
          <p:cNvPr id="4338" name="Google Shape;4338;p257"/>
          <p:cNvPicPr preferRelativeResize="0"/>
          <p:nvPr/>
        </p:nvPicPr>
        <p:blipFill rotWithShape="1">
          <a:blip r:embed="rId7">
            <a:alphaModFix/>
          </a:blip>
          <a:srcRect l="82998" b="20146"/>
          <a:stretch/>
        </p:blipFill>
        <p:spPr>
          <a:xfrm>
            <a:off x="5279400" y="2720305"/>
            <a:ext cx="256551" cy="169575"/>
          </a:xfrm>
          <a:prstGeom prst="rect">
            <a:avLst/>
          </a:prstGeom>
          <a:noFill/>
          <a:ln>
            <a:noFill/>
          </a:ln>
        </p:spPr>
      </p:pic>
      <p:pic>
        <p:nvPicPr>
          <p:cNvPr id="4339" name="Google Shape;4339;p257"/>
          <p:cNvPicPr preferRelativeResize="0"/>
          <p:nvPr/>
        </p:nvPicPr>
        <p:blipFill rotWithShape="1">
          <a:blip r:embed="rId7">
            <a:alphaModFix/>
          </a:blip>
          <a:srcRect l="82998" b="20146"/>
          <a:stretch/>
        </p:blipFill>
        <p:spPr>
          <a:xfrm>
            <a:off x="5279400" y="2389045"/>
            <a:ext cx="256551" cy="169575"/>
          </a:xfrm>
          <a:prstGeom prst="rect">
            <a:avLst/>
          </a:prstGeom>
          <a:noFill/>
          <a:ln>
            <a:noFill/>
          </a:ln>
        </p:spPr>
      </p:pic>
      <p:pic>
        <p:nvPicPr>
          <p:cNvPr id="4340" name="Google Shape;4340;p257"/>
          <p:cNvPicPr preferRelativeResize="0"/>
          <p:nvPr/>
        </p:nvPicPr>
        <p:blipFill rotWithShape="1">
          <a:blip r:embed="rId7">
            <a:alphaModFix/>
          </a:blip>
          <a:srcRect l="82998" b="20146"/>
          <a:stretch/>
        </p:blipFill>
        <p:spPr>
          <a:xfrm>
            <a:off x="5279400" y="2051085"/>
            <a:ext cx="256551" cy="169575"/>
          </a:xfrm>
          <a:prstGeom prst="rect">
            <a:avLst/>
          </a:prstGeom>
          <a:noFill/>
          <a:ln>
            <a:noFill/>
          </a:ln>
        </p:spPr>
      </p:pic>
      <p:pic>
        <p:nvPicPr>
          <p:cNvPr id="4341" name="Google Shape;4341;p257"/>
          <p:cNvPicPr preferRelativeResize="0"/>
          <p:nvPr/>
        </p:nvPicPr>
        <p:blipFill rotWithShape="1">
          <a:blip r:embed="rId7">
            <a:alphaModFix/>
          </a:blip>
          <a:srcRect l="82998" b="20146"/>
          <a:stretch/>
        </p:blipFill>
        <p:spPr>
          <a:xfrm>
            <a:off x="5279400" y="1729705"/>
            <a:ext cx="256551" cy="169575"/>
          </a:xfrm>
          <a:prstGeom prst="rect">
            <a:avLst/>
          </a:prstGeom>
          <a:noFill/>
          <a:ln>
            <a:noFill/>
          </a:ln>
        </p:spPr>
      </p:pic>
      <p:pic>
        <p:nvPicPr>
          <p:cNvPr id="4342" name="Google Shape;4342;p257"/>
          <p:cNvPicPr preferRelativeResize="0"/>
          <p:nvPr/>
        </p:nvPicPr>
        <p:blipFill rotWithShape="1">
          <a:blip r:embed="rId7">
            <a:alphaModFix/>
          </a:blip>
          <a:srcRect l="82998" b="20146"/>
          <a:stretch/>
        </p:blipFill>
        <p:spPr>
          <a:xfrm>
            <a:off x="5127000" y="1398445"/>
            <a:ext cx="256551" cy="169575"/>
          </a:xfrm>
          <a:prstGeom prst="rect">
            <a:avLst/>
          </a:prstGeom>
          <a:noFill/>
          <a:ln>
            <a:noFill/>
          </a:ln>
        </p:spPr>
      </p:pic>
      <p:pic>
        <p:nvPicPr>
          <p:cNvPr id="4343" name="Google Shape;4343;p257"/>
          <p:cNvPicPr preferRelativeResize="0"/>
          <p:nvPr/>
        </p:nvPicPr>
        <p:blipFill rotWithShape="1">
          <a:blip r:embed="rId7">
            <a:alphaModFix/>
          </a:blip>
          <a:srcRect l="82998" b="20146"/>
          <a:stretch/>
        </p:blipFill>
        <p:spPr>
          <a:xfrm>
            <a:off x="4822200" y="1398445"/>
            <a:ext cx="256551" cy="169575"/>
          </a:xfrm>
          <a:prstGeom prst="rect">
            <a:avLst/>
          </a:prstGeom>
          <a:noFill/>
          <a:ln>
            <a:noFill/>
          </a:ln>
        </p:spPr>
      </p:pic>
      <p:pic>
        <p:nvPicPr>
          <p:cNvPr id="4344" name="Google Shape;4344;p257"/>
          <p:cNvPicPr preferRelativeResize="0"/>
          <p:nvPr/>
        </p:nvPicPr>
        <p:blipFill rotWithShape="1">
          <a:blip r:embed="rId7">
            <a:alphaModFix/>
          </a:blip>
          <a:srcRect l="82998" b="20146"/>
          <a:stretch/>
        </p:blipFill>
        <p:spPr>
          <a:xfrm>
            <a:off x="4517400" y="1398445"/>
            <a:ext cx="256551" cy="169575"/>
          </a:xfrm>
          <a:prstGeom prst="rect">
            <a:avLst/>
          </a:prstGeom>
          <a:noFill/>
          <a:ln>
            <a:noFill/>
          </a:ln>
        </p:spPr>
      </p:pic>
      <p:pic>
        <p:nvPicPr>
          <p:cNvPr id="4345" name="Google Shape;4345;p257"/>
          <p:cNvPicPr preferRelativeResize="0"/>
          <p:nvPr/>
        </p:nvPicPr>
        <p:blipFill rotWithShape="1">
          <a:blip r:embed="rId7">
            <a:alphaModFix/>
          </a:blip>
          <a:srcRect l="82998" b="20146"/>
          <a:stretch/>
        </p:blipFill>
        <p:spPr>
          <a:xfrm>
            <a:off x="4212600" y="1398445"/>
            <a:ext cx="256551" cy="169575"/>
          </a:xfrm>
          <a:prstGeom prst="rect">
            <a:avLst/>
          </a:prstGeom>
          <a:noFill/>
          <a:ln>
            <a:noFill/>
          </a:ln>
        </p:spPr>
      </p:pic>
      <p:pic>
        <p:nvPicPr>
          <p:cNvPr id="4346" name="Google Shape;4346;p257"/>
          <p:cNvPicPr preferRelativeResize="0"/>
          <p:nvPr/>
        </p:nvPicPr>
        <p:blipFill rotWithShape="1">
          <a:blip r:embed="rId7">
            <a:alphaModFix/>
          </a:blip>
          <a:srcRect l="82998" b="20146"/>
          <a:stretch/>
        </p:blipFill>
        <p:spPr>
          <a:xfrm>
            <a:off x="3907800" y="1398445"/>
            <a:ext cx="256551" cy="169575"/>
          </a:xfrm>
          <a:prstGeom prst="rect">
            <a:avLst/>
          </a:prstGeom>
          <a:noFill/>
          <a:ln>
            <a:noFill/>
          </a:ln>
        </p:spPr>
      </p:pic>
      <p:grpSp>
        <p:nvGrpSpPr>
          <p:cNvPr id="4347" name="Google Shape;4347;p257"/>
          <p:cNvGrpSpPr/>
          <p:nvPr/>
        </p:nvGrpSpPr>
        <p:grpSpPr>
          <a:xfrm>
            <a:off x="202473" y="2255150"/>
            <a:ext cx="1498316" cy="646498"/>
            <a:chOff x="78100" y="798150"/>
            <a:chExt cx="1965778" cy="848200"/>
          </a:xfrm>
        </p:grpSpPr>
        <p:pic>
          <p:nvPicPr>
            <p:cNvPr id="4348" name="Google Shape;4348;p257"/>
            <p:cNvPicPr preferRelativeResize="0"/>
            <p:nvPr/>
          </p:nvPicPr>
          <p:blipFill rotWithShape="1">
            <a:blip r:embed="rId4">
              <a:alphaModFix/>
            </a:blip>
            <a:srcRect r="10370" b="28057"/>
            <a:stretch/>
          </p:blipFill>
          <p:spPr>
            <a:xfrm flipH="1">
              <a:off x="78100" y="798150"/>
              <a:ext cx="1385300" cy="848200"/>
            </a:xfrm>
            <a:prstGeom prst="rect">
              <a:avLst/>
            </a:prstGeom>
            <a:noFill/>
            <a:ln>
              <a:noFill/>
            </a:ln>
          </p:spPr>
        </p:pic>
        <p:pic>
          <p:nvPicPr>
            <p:cNvPr id="4349" name="Google Shape;4349;p257"/>
            <p:cNvPicPr preferRelativeResize="0"/>
            <p:nvPr/>
          </p:nvPicPr>
          <p:blipFill>
            <a:blip r:embed="rId5">
              <a:alphaModFix/>
            </a:blip>
            <a:stretch>
              <a:fillRect/>
            </a:stretch>
          </p:blipFill>
          <p:spPr>
            <a:xfrm rot="-5938659">
              <a:off x="1530169" y="1143679"/>
              <a:ext cx="142142" cy="256638"/>
            </a:xfrm>
            <a:prstGeom prst="rect">
              <a:avLst/>
            </a:prstGeom>
            <a:noFill/>
            <a:ln>
              <a:noFill/>
            </a:ln>
          </p:spPr>
        </p:pic>
        <p:pic>
          <p:nvPicPr>
            <p:cNvPr id="4350" name="Google Shape;4350;p257"/>
            <p:cNvPicPr preferRelativeResize="0"/>
            <p:nvPr/>
          </p:nvPicPr>
          <p:blipFill>
            <a:blip r:embed="rId5">
              <a:alphaModFix/>
            </a:blip>
            <a:stretch>
              <a:fillRect/>
            </a:stretch>
          </p:blipFill>
          <p:spPr>
            <a:xfrm rot="-5938659">
              <a:off x="1834969" y="1143679"/>
              <a:ext cx="142142" cy="256638"/>
            </a:xfrm>
            <a:prstGeom prst="rect">
              <a:avLst/>
            </a:prstGeom>
            <a:noFill/>
            <a:ln>
              <a:noFill/>
            </a:ln>
          </p:spPr>
        </p:pic>
      </p:grpSp>
      <p:sp>
        <p:nvSpPr>
          <p:cNvPr id="4351" name="Google Shape;4351;p257"/>
          <p:cNvSpPr txBox="1"/>
          <p:nvPr/>
        </p:nvSpPr>
        <p:spPr>
          <a:xfrm>
            <a:off x="6405900" y="1762288"/>
            <a:ext cx="3376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histamine </a:t>
            </a:r>
            <a:endParaRPr>
              <a:solidFill>
                <a:schemeClr val="dk1"/>
              </a:solidFill>
            </a:endParaRPr>
          </a:p>
          <a:p>
            <a:pPr marL="0" lvl="0" indent="0" algn="l" rtl="0">
              <a:spcBef>
                <a:spcPts val="0"/>
              </a:spcBef>
              <a:spcAft>
                <a:spcPts val="0"/>
              </a:spcAft>
              <a:buNone/>
            </a:pPr>
            <a:r>
              <a:rPr lang="en">
                <a:solidFill>
                  <a:schemeClr val="dk1"/>
                </a:solidFill>
              </a:rPr>
              <a:t>(tuberomammillary nucleus)</a:t>
            </a:r>
            <a:endParaRPr/>
          </a:p>
        </p:txBody>
      </p:sp>
      <p:pic>
        <p:nvPicPr>
          <p:cNvPr id="4352" name="Google Shape;4352;p257"/>
          <p:cNvPicPr preferRelativeResize="0"/>
          <p:nvPr/>
        </p:nvPicPr>
        <p:blipFill>
          <a:blip r:embed="rId9">
            <a:alphaModFix/>
          </a:blip>
          <a:stretch>
            <a:fillRect/>
          </a:stretch>
        </p:blipFill>
        <p:spPr>
          <a:xfrm>
            <a:off x="6125363" y="1887026"/>
            <a:ext cx="231290" cy="213725"/>
          </a:xfrm>
          <a:prstGeom prst="rect">
            <a:avLst/>
          </a:prstGeom>
          <a:noFill/>
          <a:ln>
            <a:noFill/>
          </a:ln>
        </p:spPr>
      </p:pic>
      <p:pic>
        <p:nvPicPr>
          <p:cNvPr id="4353" name="Google Shape;4353;p257"/>
          <p:cNvPicPr preferRelativeResize="0"/>
          <p:nvPr/>
        </p:nvPicPr>
        <p:blipFill>
          <a:blip r:embed="rId9">
            <a:alphaModFix/>
          </a:blip>
          <a:stretch>
            <a:fillRect/>
          </a:stretch>
        </p:blipFill>
        <p:spPr>
          <a:xfrm>
            <a:off x="4989463" y="3220797"/>
            <a:ext cx="164932" cy="152400"/>
          </a:xfrm>
          <a:prstGeom prst="rect">
            <a:avLst/>
          </a:prstGeom>
          <a:noFill/>
          <a:ln>
            <a:noFill/>
          </a:ln>
        </p:spPr>
      </p:pic>
      <p:pic>
        <p:nvPicPr>
          <p:cNvPr id="4354" name="Google Shape;4354;p257"/>
          <p:cNvPicPr preferRelativeResize="0"/>
          <p:nvPr/>
        </p:nvPicPr>
        <p:blipFill>
          <a:blip r:embed="rId9">
            <a:alphaModFix/>
          </a:blip>
          <a:stretch>
            <a:fillRect/>
          </a:stretch>
        </p:blipFill>
        <p:spPr>
          <a:xfrm>
            <a:off x="4989463" y="2915997"/>
            <a:ext cx="164932" cy="152400"/>
          </a:xfrm>
          <a:prstGeom prst="rect">
            <a:avLst/>
          </a:prstGeom>
          <a:noFill/>
          <a:ln>
            <a:noFill/>
          </a:ln>
        </p:spPr>
      </p:pic>
      <p:pic>
        <p:nvPicPr>
          <p:cNvPr id="4355" name="Google Shape;4355;p257"/>
          <p:cNvPicPr preferRelativeResize="0"/>
          <p:nvPr/>
        </p:nvPicPr>
        <p:blipFill>
          <a:blip r:embed="rId9">
            <a:alphaModFix/>
          </a:blip>
          <a:stretch>
            <a:fillRect/>
          </a:stretch>
        </p:blipFill>
        <p:spPr>
          <a:xfrm>
            <a:off x="4989463" y="2611197"/>
            <a:ext cx="164932" cy="152400"/>
          </a:xfrm>
          <a:prstGeom prst="rect">
            <a:avLst/>
          </a:prstGeom>
          <a:noFill/>
          <a:ln>
            <a:noFill/>
          </a:ln>
        </p:spPr>
      </p:pic>
      <p:pic>
        <p:nvPicPr>
          <p:cNvPr id="4356" name="Google Shape;4356;p257"/>
          <p:cNvPicPr preferRelativeResize="0"/>
          <p:nvPr/>
        </p:nvPicPr>
        <p:blipFill>
          <a:blip r:embed="rId9">
            <a:alphaModFix/>
          </a:blip>
          <a:stretch>
            <a:fillRect/>
          </a:stretch>
        </p:blipFill>
        <p:spPr>
          <a:xfrm>
            <a:off x="4989463" y="2306397"/>
            <a:ext cx="164932" cy="152400"/>
          </a:xfrm>
          <a:prstGeom prst="rect">
            <a:avLst/>
          </a:prstGeom>
          <a:noFill/>
          <a:ln>
            <a:noFill/>
          </a:ln>
        </p:spPr>
      </p:pic>
      <p:pic>
        <p:nvPicPr>
          <p:cNvPr id="4357" name="Google Shape;4357;p257"/>
          <p:cNvPicPr preferRelativeResize="0"/>
          <p:nvPr/>
        </p:nvPicPr>
        <p:blipFill>
          <a:blip r:embed="rId9">
            <a:alphaModFix/>
          </a:blip>
          <a:stretch>
            <a:fillRect/>
          </a:stretch>
        </p:blipFill>
        <p:spPr>
          <a:xfrm>
            <a:off x="4989463" y="1925397"/>
            <a:ext cx="164932" cy="152400"/>
          </a:xfrm>
          <a:prstGeom prst="rect">
            <a:avLst/>
          </a:prstGeom>
          <a:noFill/>
          <a:ln>
            <a:noFill/>
          </a:ln>
        </p:spPr>
      </p:pic>
      <p:pic>
        <p:nvPicPr>
          <p:cNvPr id="4358" name="Google Shape;4358;p257"/>
          <p:cNvPicPr preferRelativeResize="0"/>
          <p:nvPr/>
        </p:nvPicPr>
        <p:blipFill>
          <a:blip r:embed="rId9">
            <a:alphaModFix/>
          </a:blip>
          <a:stretch>
            <a:fillRect/>
          </a:stretch>
        </p:blipFill>
        <p:spPr>
          <a:xfrm>
            <a:off x="4837063" y="1655346"/>
            <a:ext cx="164932" cy="152400"/>
          </a:xfrm>
          <a:prstGeom prst="rect">
            <a:avLst/>
          </a:prstGeom>
          <a:noFill/>
          <a:ln>
            <a:noFill/>
          </a:ln>
        </p:spPr>
      </p:pic>
      <p:pic>
        <p:nvPicPr>
          <p:cNvPr id="4359" name="Google Shape;4359;p257"/>
          <p:cNvPicPr preferRelativeResize="0"/>
          <p:nvPr/>
        </p:nvPicPr>
        <p:blipFill>
          <a:blip r:embed="rId9">
            <a:alphaModFix/>
          </a:blip>
          <a:stretch>
            <a:fillRect/>
          </a:stretch>
        </p:blipFill>
        <p:spPr>
          <a:xfrm>
            <a:off x="4456063" y="1655346"/>
            <a:ext cx="164932" cy="152400"/>
          </a:xfrm>
          <a:prstGeom prst="rect">
            <a:avLst/>
          </a:prstGeom>
          <a:noFill/>
          <a:ln>
            <a:noFill/>
          </a:ln>
        </p:spPr>
      </p:pic>
      <p:pic>
        <p:nvPicPr>
          <p:cNvPr id="4360" name="Google Shape;4360;p257"/>
          <p:cNvPicPr preferRelativeResize="0"/>
          <p:nvPr/>
        </p:nvPicPr>
        <p:blipFill>
          <a:blip r:embed="rId9">
            <a:alphaModFix/>
          </a:blip>
          <a:stretch>
            <a:fillRect/>
          </a:stretch>
        </p:blipFill>
        <p:spPr>
          <a:xfrm>
            <a:off x="4075063" y="1655346"/>
            <a:ext cx="164932" cy="152400"/>
          </a:xfrm>
          <a:prstGeom prst="rect">
            <a:avLst/>
          </a:prstGeom>
          <a:noFill/>
          <a:ln>
            <a:noFill/>
          </a:ln>
        </p:spPr>
      </p:pic>
      <p:sp>
        <p:nvSpPr>
          <p:cNvPr id="4361" name="Google Shape;4361;p257"/>
          <p:cNvSpPr txBox="1"/>
          <p:nvPr/>
        </p:nvSpPr>
        <p:spPr>
          <a:xfrm>
            <a:off x="6324278" y="1372188"/>
            <a:ext cx="2624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acetylcholine (basal forebrain)</a:t>
            </a:r>
            <a:endParaRPr/>
          </a:p>
        </p:txBody>
      </p:sp>
      <p:pic>
        <p:nvPicPr>
          <p:cNvPr id="4362" name="Google Shape;4362;p257"/>
          <p:cNvPicPr preferRelativeResize="0"/>
          <p:nvPr/>
        </p:nvPicPr>
        <p:blipFill>
          <a:blip r:embed="rId10">
            <a:alphaModFix/>
          </a:blip>
          <a:stretch>
            <a:fillRect/>
          </a:stretch>
        </p:blipFill>
        <p:spPr>
          <a:xfrm rot="-2700000">
            <a:off x="4621217" y="2681945"/>
            <a:ext cx="246515" cy="147909"/>
          </a:xfrm>
          <a:prstGeom prst="rect">
            <a:avLst/>
          </a:prstGeom>
          <a:noFill/>
          <a:ln>
            <a:noFill/>
          </a:ln>
        </p:spPr>
      </p:pic>
      <p:pic>
        <p:nvPicPr>
          <p:cNvPr id="4363" name="Google Shape;4363;p257"/>
          <p:cNvPicPr preferRelativeResize="0"/>
          <p:nvPr/>
        </p:nvPicPr>
        <p:blipFill>
          <a:blip r:embed="rId10">
            <a:alphaModFix/>
          </a:blip>
          <a:stretch>
            <a:fillRect/>
          </a:stretch>
        </p:blipFill>
        <p:spPr>
          <a:xfrm rot="-2700000">
            <a:off x="4621217" y="2453345"/>
            <a:ext cx="246515" cy="147909"/>
          </a:xfrm>
          <a:prstGeom prst="rect">
            <a:avLst/>
          </a:prstGeom>
          <a:noFill/>
          <a:ln>
            <a:noFill/>
          </a:ln>
        </p:spPr>
      </p:pic>
      <p:pic>
        <p:nvPicPr>
          <p:cNvPr id="4364" name="Google Shape;4364;p257"/>
          <p:cNvPicPr preferRelativeResize="0"/>
          <p:nvPr/>
        </p:nvPicPr>
        <p:blipFill>
          <a:blip r:embed="rId10">
            <a:alphaModFix/>
          </a:blip>
          <a:stretch>
            <a:fillRect/>
          </a:stretch>
        </p:blipFill>
        <p:spPr>
          <a:xfrm rot="-2700000">
            <a:off x="4621217" y="2224745"/>
            <a:ext cx="246515" cy="147909"/>
          </a:xfrm>
          <a:prstGeom prst="rect">
            <a:avLst/>
          </a:prstGeom>
          <a:noFill/>
          <a:ln>
            <a:noFill/>
          </a:ln>
        </p:spPr>
      </p:pic>
      <p:pic>
        <p:nvPicPr>
          <p:cNvPr id="4365" name="Google Shape;4365;p257"/>
          <p:cNvPicPr preferRelativeResize="0"/>
          <p:nvPr/>
        </p:nvPicPr>
        <p:blipFill>
          <a:blip r:embed="rId10">
            <a:alphaModFix/>
          </a:blip>
          <a:stretch>
            <a:fillRect/>
          </a:stretch>
        </p:blipFill>
        <p:spPr>
          <a:xfrm rot="-2700000">
            <a:off x="4621217" y="1996145"/>
            <a:ext cx="246515" cy="147909"/>
          </a:xfrm>
          <a:prstGeom prst="rect">
            <a:avLst/>
          </a:prstGeom>
          <a:noFill/>
          <a:ln>
            <a:noFill/>
          </a:ln>
        </p:spPr>
      </p:pic>
      <p:pic>
        <p:nvPicPr>
          <p:cNvPr id="4366" name="Google Shape;4366;p257"/>
          <p:cNvPicPr preferRelativeResize="0"/>
          <p:nvPr/>
        </p:nvPicPr>
        <p:blipFill>
          <a:blip r:embed="rId10">
            <a:alphaModFix/>
          </a:blip>
          <a:stretch>
            <a:fillRect/>
          </a:stretch>
        </p:blipFill>
        <p:spPr>
          <a:xfrm rot="-2700000">
            <a:off x="4392617" y="1919945"/>
            <a:ext cx="246515" cy="147909"/>
          </a:xfrm>
          <a:prstGeom prst="rect">
            <a:avLst/>
          </a:prstGeom>
          <a:noFill/>
          <a:ln>
            <a:noFill/>
          </a:ln>
        </p:spPr>
      </p:pic>
      <p:pic>
        <p:nvPicPr>
          <p:cNvPr id="4367" name="Google Shape;4367;p257"/>
          <p:cNvPicPr preferRelativeResize="0"/>
          <p:nvPr/>
        </p:nvPicPr>
        <p:blipFill>
          <a:blip r:embed="rId10">
            <a:alphaModFix/>
          </a:blip>
          <a:stretch>
            <a:fillRect/>
          </a:stretch>
        </p:blipFill>
        <p:spPr>
          <a:xfrm rot="-2700000">
            <a:off x="4164017" y="1919945"/>
            <a:ext cx="246515" cy="147909"/>
          </a:xfrm>
          <a:prstGeom prst="rect">
            <a:avLst/>
          </a:prstGeom>
          <a:noFill/>
          <a:ln>
            <a:noFill/>
          </a:ln>
        </p:spPr>
      </p:pic>
      <p:pic>
        <p:nvPicPr>
          <p:cNvPr id="4368" name="Google Shape;4368;p257"/>
          <p:cNvPicPr preferRelativeResize="0"/>
          <p:nvPr/>
        </p:nvPicPr>
        <p:blipFill>
          <a:blip r:embed="rId10">
            <a:alphaModFix/>
          </a:blip>
          <a:stretch>
            <a:fillRect/>
          </a:stretch>
        </p:blipFill>
        <p:spPr>
          <a:xfrm rot="-2700000">
            <a:off x="6095271" y="1484867"/>
            <a:ext cx="291483" cy="174890"/>
          </a:xfrm>
          <a:prstGeom prst="rect">
            <a:avLst/>
          </a:prstGeom>
          <a:noFill/>
          <a:ln>
            <a:noFill/>
          </a:ln>
        </p:spPr>
      </p:pic>
      <p:grpSp>
        <p:nvGrpSpPr>
          <p:cNvPr id="4369" name="Google Shape;4369;p257"/>
          <p:cNvGrpSpPr/>
          <p:nvPr/>
        </p:nvGrpSpPr>
        <p:grpSpPr>
          <a:xfrm>
            <a:off x="202473" y="2255150"/>
            <a:ext cx="1498316" cy="646498"/>
            <a:chOff x="78100" y="798150"/>
            <a:chExt cx="1965778" cy="848200"/>
          </a:xfrm>
        </p:grpSpPr>
        <p:pic>
          <p:nvPicPr>
            <p:cNvPr id="4370" name="Google Shape;4370;p257"/>
            <p:cNvPicPr preferRelativeResize="0"/>
            <p:nvPr/>
          </p:nvPicPr>
          <p:blipFill rotWithShape="1">
            <a:blip r:embed="rId4">
              <a:alphaModFix/>
            </a:blip>
            <a:srcRect r="10370" b="28057"/>
            <a:stretch/>
          </p:blipFill>
          <p:spPr>
            <a:xfrm flipH="1">
              <a:off x="78100" y="798150"/>
              <a:ext cx="1385300" cy="848200"/>
            </a:xfrm>
            <a:prstGeom prst="rect">
              <a:avLst/>
            </a:prstGeom>
            <a:noFill/>
            <a:ln>
              <a:noFill/>
            </a:ln>
          </p:spPr>
        </p:pic>
        <p:pic>
          <p:nvPicPr>
            <p:cNvPr id="4371" name="Google Shape;4371;p257"/>
            <p:cNvPicPr preferRelativeResize="0"/>
            <p:nvPr/>
          </p:nvPicPr>
          <p:blipFill>
            <a:blip r:embed="rId5">
              <a:alphaModFix/>
            </a:blip>
            <a:stretch>
              <a:fillRect/>
            </a:stretch>
          </p:blipFill>
          <p:spPr>
            <a:xfrm rot="-5938659">
              <a:off x="1530169" y="1143679"/>
              <a:ext cx="142142" cy="256638"/>
            </a:xfrm>
            <a:prstGeom prst="rect">
              <a:avLst/>
            </a:prstGeom>
            <a:noFill/>
            <a:ln>
              <a:noFill/>
            </a:ln>
          </p:spPr>
        </p:pic>
        <p:pic>
          <p:nvPicPr>
            <p:cNvPr id="4372" name="Google Shape;4372;p257"/>
            <p:cNvPicPr preferRelativeResize="0"/>
            <p:nvPr/>
          </p:nvPicPr>
          <p:blipFill>
            <a:blip r:embed="rId5">
              <a:alphaModFix/>
            </a:blip>
            <a:stretch>
              <a:fillRect/>
            </a:stretch>
          </p:blipFill>
          <p:spPr>
            <a:xfrm rot="-5938659">
              <a:off x="1834969" y="1143679"/>
              <a:ext cx="142142" cy="256638"/>
            </a:xfrm>
            <a:prstGeom prst="rect">
              <a:avLst/>
            </a:prstGeom>
            <a:noFill/>
            <a:ln>
              <a:noFill/>
            </a:ln>
          </p:spPr>
        </p:pic>
      </p:grpSp>
      <p:pic>
        <p:nvPicPr>
          <p:cNvPr id="4373" name="Google Shape;4373;p257"/>
          <p:cNvPicPr preferRelativeResize="0"/>
          <p:nvPr/>
        </p:nvPicPr>
        <p:blipFill>
          <a:blip r:embed="rId11">
            <a:alphaModFix/>
          </a:blip>
          <a:stretch>
            <a:fillRect/>
          </a:stretch>
        </p:blipFill>
        <p:spPr>
          <a:xfrm>
            <a:off x="6033140" y="1031525"/>
            <a:ext cx="323675" cy="214434"/>
          </a:xfrm>
          <a:prstGeom prst="rect">
            <a:avLst/>
          </a:prstGeom>
          <a:noFill/>
          <a:ln>
            <a:noFill/>
          </a:ln>
        </p:spPr>
      </p:pic>
      <p:sp>
        <p:nvSpPr>
          <p:cNvPr id="4374" name="Google Shape;4374;p257"/>
          <p:cNvSpPr txBox="1"/>
          <p:nvPr/>
        </p:nvSpPr>
        <p:spPr>
          <a:xfrm>
            <a:off x="6305275" y="929025"/>
            <a:ext cx="2730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glutamate (pyramidal neurons)</a:t>
            </a:r>
            <a:endParaRPr>
              <a:solidFill>
                <a:schemeClr val="dk1"/>
              </a:solidFill>
            </a:endParaRPr>
          </a:p>
          <a:p>
            <a:pPr marL="0" lvl="0" indent="0" algn="l" rtl="0">
              <a:spcBef>
                <a:spcPts val="0"/>
              </a:spcBef>
              <a:spcAft>
                <a:spcPts val="0"/>
              </a:spcAft>
              <a:buNone/>
            </a:pPr>
            <a:endParaRPr i="1">
              <a:solidFill>
                <a:schemeClr val="dk1"/>
              </a:solidFill>
            </a:endParaRPr>
          </a:p>
        </p:txBody>
      </p:sp>
      <p:pic>
        <p:nvPicPr>
          <p:cNvPr id="4375" name="Google Shape;4375;p257"/>
          <p:cNvPicPr preferRelativeResize="0"/>
          <p:nvPr/>
        </p:nvPicPr>
        <p:blipFill>
          <a:blip r:embed="rId12">
            <a:alphaModFix/>
          </a:blip>
          <a:stretch>
            <a:fillRect/>
          </a:stretch>
        </p:blipFill>
        <p:spPr>
          <a:xfrm>
            <a:off x="2931075" y="2521400"/>
            <a:ext cx="236600" cy="114000"/>
          </a:xfrm>
          <a:prstGeom prst="rect">
            <a:avLst/>
          </a:prstGeom>
          <a:noFill/>
          <a:ln>
            <a:noFill/>
          </a:ln>
        </p:spPr>
      </p:pic>
      <p:pic>
        <p:nvPicPr>
          <p:cNvPr id="4376" name="Google Shape;4376;p257"/>
          <p:cNvPicPr preferRelativeResize="0"/>
          <p:nvPr/>
        </p:nvPicPr>
        <p:blipFill>
          <a:blip r:embed="rId12">
            <a:alphaModFix/>
          </a:blip>
          <a:stretch>
            <a:fillRect/>
          </a:stretch>
        </p:blipFill>
        <p:spPr>
          <a:xfrm>
            <a:off x="2931075" y="2750000"/>
            <a:ext cx="236600" cy="114000"/>
          </a:xfrm>
          <a:prstGeom prst="rect">
            <a:avLst/>
          </a:prstGeom>
          <a:noFill/>
          <a:ln>
            <a:noFill/>
          </a:ln>
        </p:spPr>
      </p:pic>
      <p:pic>
        <p:nvPicPr>
          <p:cNvPr id="4377" name="Google Shape;4377;p257"/>
          <p:cNvPicPr preferRelativeResize="0"/>
          <p:nvPr/>
        </p:nvPicPr>
        <p:blipFill>
          <a:blip r:embed="rId12">
            <a:alphaModFix/>
          </a:blip>
          <a:stretch>
            <a:fillRect/>
          </a:stretch>
        </p:blipFill>
        <p:spPr>
          <a:xfrm>
            <a:off x="2931075" y="2978600"/>
            <a:ext cx="236600" cy="114000"/>
          </a:xfrm>
          <a:prstGeom prst="rect">
            <a:avLst/>
          </a:prstGeom>
          <a:noFill/>
          <a:ln>
            <a:noFill/>
          </a:ln>
        </p:spPr>
      </p:pic>
      <p:pic>
        <p:nvPicPr>
          <p:cNvPr id="4378" name="Google Shape;4378;p257"/>
          <p:cNvPicPr preferRelativeResize="0"/>
          <p:nvPr/>
        </p:nvPicPr>
        <p:blipFill>
          <a:blip r:embed="rId12">
            <a:alphaModFix/>
          </a:blip>
          <a:stretch>
            <a:fillRect/>
          </a:stretch>
        </p:blipFill>
        <p:spPr>
          <a:xfrm>
            <a:off x="2931075" y="3207200"/>
            <a:ext cx="236600" cy="114000"/>
          </a:xfrm>
          <a:prstGeom prst="rect">
            <a:avLst/>
          </a:prstGeom>
          <a:noFill/>
          <a:ln>
            <a:noFill/>
          </a:ln>
        </p:spPr>
      </p:pic>
      <p:pic>
        <p:nvPicPr>
          <p:cNvPr id="4379" name="Google Shape;4379;p257"/>
          <p:cNvPicPr preferRelativeResize="0"/>
          <p:nvPr/>
        </p:nvPicPr>
        <p:blipFill>
          <a:blip r:embed="rId12">
            <a:alphaModFix/>
          </a:blip>
          <a:stretch>
            <a:fillRect/>
          </a:stretch>
        </p:blipFill>
        <p:spPr>
          <a:xfrm>
            <a:off x="2931075" y="3435800"/>
            <a:ext cx="236600" cy="114000"/>
          </a:xfrm>
          <a:prstGeom prst="rect">
            <a:avLst/>
          </a:prstGeom>
          <a:noFill/>
          <a:ln>
            <a:noFill/>
          </a:ln>
        </p:spPr>
      </p:pic>
      <p:pic>
        <p:nvPicPr>
          <p:cNvPr id="4380" name="Google Shape;4380;p257"/>
          <p:cNvPicPr preferRelativeResize="0"/>
          <p:nvPr/>
        </p:nvPicPr>
        <p:blipFill>
          <a:blip r:embed="rId12">
            <a:alphaModFix/>
          </a:blip>
          <a:stretch>
            <a:fillRect/>
          </a:stretch>
        </p:blipFill>
        <p:spPr>
          <a:xfrm>
            <a:off x="2931075" y="3647820"/>
            <a:ext cx="236600" cy="114000"/>
          </a:xfrm>
          <a:prstGeom prst="rect">
            <a:avLst/>
          </a:prstGeom>
          <a:noFill/>
          <a:ln>
            <a:noFill/>
          </a:ln>
        </p:spPr>
      </p:pic>
      <p:pic>
        <p:nvPicPr>
          <p:cNvPr id="4381" name="Google Shape;4381;p257"/>
          <p:cNvPicPr preferRelativeResize="0"/>
          <p:nvPr/>
        </p:nvPicPr>
        <p:blipFill>
          <a:blip r:embed="rId12">
            <a:alphaModFix/>
          </a:blip>
          <a:stretch>
            <a:fillRect/>
          </a:stretch>
        </p:blipFill>
        <p:spPr>
          <a:xfrm>
            <a:off x="2931075" y="3876420"/>
            <a:ext cx="236600" cy="114000"/>
          </a:xfrm>
          <a:prstGeom prst="rect">
            <a:avLst/>
          </a:prstGeom>
          <a:noFill/>
          <a:ln>
            <a:noFill/>
          </a:ln>
        </p:spPr>
      </p:pic>
      <p:pic>
        <p:nvPicPr>
          <p:cNvPr id="4382" name="Google Shape;4382;p257"/>
          <p:cNvPicPr preferRelativeResize="0"/>
          <p:nvPr/>
        </p:nvPicPr>
        <p:blipFill>
          <a:blip r:embed="rId12">
            <a:alphaModFix/>
          </a:blip>
          <a:stretch>
            <a:fillRect/>
          </a:stretch>
        </p:blipFill>
        <p:spPr>
          <a:xfrm>
            <a:off x="2931075" y="4105020"/>
            <a:ext cx="236600" cy="114000"/>
          </a:xfrm>
          <a:prstGeom prst="rect">
            <a:avLst/>
          </a:prstGeom>
          <a:noFill/>
          <a:ln>
            <a:noFill/>
          </a:ln>
        </p:spPr>
      </p:pic>
      <p:pic>
        <p:nvPicPr>
          <p:cNvPr id="4383" name="Google Shape;4383;p257"/>
          <p:cNvPicPr preferRelativeResize="0"/>
          <p:nvPr/>
        </p:nvPicPr>
        <p:blipFill>
          <a:blip r:embed="rId12">
            <a:alphaModFix/>
          </a:blip>
          <a:stretch>
            <a:fillRect/>
          </a:stretch>
        </p:blipFill>
        <p:spPr>
          <a:xfrm>
            <a:off x="2931075" y="4333620"/>
            <a:ext cx="236600" cy="114000"/>
          </a:xfrm>
          <a:prstGeom prst="rect">
            <a:avLst/>
          </a:prstGeom>
          <a:noFill/>
          <a:ln>
            <a:noFill/>
          </a:ln>
        </p:spPr>
      </p:pic>
      <p:pic>
        <p:nvPicPr>
          <p:cNvPr id="4384" name="Google Shape;4384;p257"/>
          <p:cNvPicPr preferRelativeResize="0"/>
          <p:nvPr/>
        </p:nvPicPr>
        <p:blipFill>
          <a:blip r:embed="rId12">
            <a:alphaModFix/>
          </a:blip>
          <a:stretch>
            <a:fillRect/>
          </a:stretch>
        </p:blipFill>
        <p:spPr>
          <a:xfrm>
            <a:off x="2931075" y="4562220"/>
            <a:ext cx="236600" cy="114000"/>
          </a:xfrm>
          <a:prstGeom prst="rect">
            <a:avLst/>
          </a:prstGeom>
          <a:noFill/>
          <a:ln>
            <a:noFill/>
          </a:ln>
        </p:spPr>
      </p:pic>
      <p:pic>
        <p:nvPicPr>
          <p:cNvPr id="4385" name="Google Shape;4385;p257"/>
          <p:cNvPicPr preferRelativeResize="0"/>
          <p:nvPr/>
        </p:nvPicPr>
        <p:blipFill>
          <a:blip r:embed="rId12">
            <a:alphaModFix/>
          </a:blip>
          <a:stretch>
            <a:fillRect/>
          </a:stretch>
        </p:blipFill>
        <p:spPr>
          <a:xfrm>
            <a:off x="2931075" y="4790820"/>
            <a:ext cx="236600" cy="114000"/>
          </a:xfrm>
          <a:prstGeom prst="rect">
            <a:avLst/>
          </a:prstGeom>
          <a:noFill/>
          <a:ln>
            <a:noFill/>
          </a:ln>
        </p:spPr>
      </p:pic>
      <p:pic>
        <p:nvPicPr>
          <p:cNvPr id="4386" name="Google Shape;4386;p257"/>
          <p:cNvPicPr preferRelativeResize="0"/>
          <p:nvPr/>
        </p:nvPicPr>
        <p:blipFill>
          <a:blip r:embed="rId12">
            <a:alphaModFix/>
          </a:blip>
          <a:stretch>
            <a:fillRect/>
          </a:stretch>
        </p:blipFill>
        <p:spPr>
          <a:xfrm>
            <a:off x="2636154" y="3265231"/>
            <a:ext cx="236600" cy="114000"/>
          </a:xfrm>
          <a:prstGeom prst="rect">
            <a:avLst/>
          </a:prstGeom>
          <a:noFill/>
          <a:ln>
            <a:noFill/>
          </a:ln>
        </p:spPr>
      </p:pic>
      <p:pic>
        <p:nvPicPr>
          <p:cNvPr id="4387" name="Google Shape;4387;p257"/>
          <p:cNvPicPr preferRelativeResize="0"/>
          <p:nvPr/>
        </p:nvPicPr>
        <p:blipFill>
          <a:blip r:embed="rId12">
            <a:alphaModFix/>
          </a:blip>
          <a:stretch>
            <a:fillRect/>
          </a:stretch>
        </p:blipFill>
        <p:spPr>
          <a:xfrm>
            <a:off x="2331354" y="3265231"/>
            <a:ext cx="236600" cy="114000"/>
          </a:xfrm>
          <a:prstGeom prst="rect">
            <a:avLst/>
          </a:prstGeom>
          <a:noFill/>
          <a:ln>
            <a:noFill/>
          </a:ln>
        </p:spPr>
      </p:pic>
      <p:pic>
        <p:nvPicPr>
          <p:cNvPr id="4388" name="Google Shape;4388;p257"/>
          <p:cNvPicPr preferRelativeResize="0"/>
          <p:nvPr/>
        </p:nvPicPr>
        <p:blipFill>
          <a:blip r:embed="rId12">
            <a:alphaModFix/>
          </a:blip>
          <a:stretch>
            <a:fillRect/>
          </a:stretch>
        </p:blipFill>
        <p:spPr>
          <a:xfrm>
            <a:off x="2026554" y="3265231"/>
            <a:ext cx="236600" cy="114000"/>
          </a:xfrm>
          <a:prstGeom prst="rect">
            <a:avLst/>
          </a:prstGeom>
          <a:noFill/>
          <a:ln>
            <a:noFill/>
          </a:ln>
        </p:spPr>
      </p:pic>
      <p:pic>
        <p:nvPicPr>
          <p:cNvPr id="4389" name="Google Shape;4389;p257"/>
          <p:cNvPicPr preferRelativeResize="0"/>
          <p:nvPr/>
        </p:nvPicPr>
        <p:blipFill>
          <a:blip r:embed="rId12">
            <a:alphaModFix/>
          </a:blip>
          <a:stretch>
            <a:fillRect/>
          </a:stretch>
        </p:blipFill>
        <p:spPr>
          <a:xfrm>
            <a:off x="1721754" y="3265231"/>
            <a:ext cx="236600" cy="114000"/>
          </a:xfrm>
          <a:prstGeom prst="rect">
            <a:avLst/>
          </a:prstGeom>
          <a:noFill/>
          <a:ln>
            <a:noFill/>
          </a:ln>
        </p:spPr>
      </p:pic>
      <p:pic>
        <p:nvPicPr>
          <p:cNvPr id="4390" name="Google Shape;4390;p257"/>
          <p:cNvPicPr preferRelativeResize="0"/>
          <p:nvPr/>
        </p:nvPicPr>
        <p:blipFill>
          <a:blip r:embed="rId12">
            <a:alphaModFix/>
          </a:blip>
          <a:stretch>
            <a:fillRect/>
          </a:stretch>
        </p:blipFill>
        <p:spPr>
          <a:xfrm>
            <a:off x="1721754" y="3036631"/>
            <a:ext cx="236600" cy="114000"/>
          </a:xfrm>
          <a:prstGeom prst="rect">
            <a:avLst/>
          </a:prstGeom>
          <a:noFill/>
          <a:ln>
            <a:noFill/>
          </a:ln>
        </p:spPr>
      </p:pic>
      <p:pic>
        <p:nvPicPr>
          <p:cNvPr id="4391" name="Google Shape;4391;p257"/>
          <p:cNvPicPr preferRelativeResize="0"/>
          <p:nvPr/>
        </p:nvPicPr>
        <p:blipFill>
          <a:blip r:embed="rId12">
            <a:alphaModFix/>
          </a:blip>
          <a:stretch>
            <a:fillRect/>
          </a:stretch>
        </p:blipFill>
        <p:spPr>
          <a:xfrm>
            <a:off x="2965824" y="1978121"/>
            <a:ext cx="236600" cy="114000"/>
          </a:xfrm>
          <a:prstGeom prst="rect">
            <a:avLst/>
          </a:prstGeom>
          <a:noFill/>
          <a:ln>
            <a:noFill/>
          </a:ln>
        </p:spPr>
      </p:pic>
      <p:pic>
        <p:nvPicPr>
          <p:cNvPr id="4392" name="Google Shape;4392;p257"/>
          <p:cNvPicPr preferRelativeResize="0"/>
          <p:nvPr/>
        </p:nvPicPr>
        <p:blipFill>
          <a:blip r:embed="rId12">
            <a:alphaModFix/>
          </a:blip>
          <a:stretch>
            <a:fillRect/>
          </a:stretch>
        </p:blipFill>
        <p:spPr>
          <a:xfrm>
            <a:off x="2965824" y="1520921"/>
            <a:ext cx="236600" cy="114000"/>
          </a:xfrm>
          <a:prstGeom prst="rect">
            <a:avLst/>
          </a:prstGeom>
          <a:noFill/>
          <a:ln>
            <a:noFill/>
          </a:ln>
        </p:spPr>
      </p:pic>
      <p:pic>
        <p:nvPicPr>
          <p:cNvPr id="4393" name="Google Shape;4393;p257"/>
          <p:cNvPicPr preferRelativeResize="0"/>
          <p:nvPr/>
        </p:nvPicPr>
        <p:blipFill>
          <a:blip r:embed="rId12">
            <a:alphaModFix/>
          </a:blip>
          <a:stretch>
            <a:fillRect/>
          </a:stretch>
        </p:blipFill>
        <p:spPr>
          <a:xfrm>
            <a:off x="2957534" y="1327070"/>
            <a:ext cx="236600" cy="114000"/>
          </a:xfrm>
          <a:prstGeom prst="rect">
            <a:avLst/>
          </a:prstGeom>
          <a:noFill/>
          <a:ln>
            <a:noFill/>
          </a:ln>
        </p:spPr>
      </p:pic>
      <p:pic>
        <p:nvPicPr>
          <p:cNvPr id="4394" name="Google Shape;4394;p257"/>
          <p:cNvPicPr preferRelativeResize="0"/>
          <p:nvPr/>
        </p:nvPicPr>
        <p:blipFill>
          <a:blip r:embed="rId12">
            <a:alphaModFix/>
          </a:blip>
          <a:stretch>
            <a:fillRect/>
          </a:stretch>
        </p:blipFill>
        <p:spPr>
          <a:xfrm>
            <a:off x="3151385" y="2640640"/>
            <a:ext cx="236600" cy="114000"/>
          </a:xfrm>
          <a:prstGeom prst="rect">
            <a:avLst/>
          </a:prstGeom>
          <a:noFill/>
          <a:ln>
            <a:noFill/>
          </a:ln>
        </p:spPr>
      </p:pic>
      <p:pic>
        <p:nvPicPr>
          <p:cNvPr id="4395" name="Google Shape;4395;p257"/>
          <p:cNvPicPr preferRelativeResize="0"/>
          <p:nvPr/>
        </p:nvPicPr>
        <p:blipFill>
          <a:blip r:embed="rId12">
            <a:alphaModFix/>
          </a:blip>
          <a:stretch>
            <a:fillRect/>
          </a:stretch>
        </p:blipFill>
        <p:spPr>
          <a:xfrm>
            <a:off x="3456185" y="2640640"/>
            <a:ext cx="236600" cy="114000"/>
          </a:xfrm>
          <a:prstGeom prst="rect">
            <a:avLst/>
          </a:prstGeom>
          <a:noFill/>
          <a:ln>
            <a:noFill/>
          </a:ln>
        </p:spPr>
      </p:pic>
      <p:pic>
        <p:nvPicPr>
          <p:cNvPr id="4396" name="Google Shape;4396;p257"/>
          <p:cNvPicPr preferRelativeResize="0"/>
          <p:nvPr/>
        </p:nvPicPr>
        <p:blipFill>
          <a:blip r:embed="rId12">
            <a:alphaModFix/>
          </a:blip>
          <a:stretch>
            <a:fillRect/>
          </a:stretch>
        </p:blipFill>
        <p:spPr>
          <a:xfrm>
            <a:off x="3760985" y="2640640"/>
            <a:ext cx="236600" cy="114000"/>
          </a:xfrm>
          <a:prstGeom prst="rect">
            <a:avLst/>
          </a:prstGeom>
          <a:noFill/>
          <a:ln>
            <a:noFill/>
          </a:ln>
        </p:spPr>
      </p:pic>
      <p:pic>
        <p:nvPicPr>
          <p:cNvPr id="4397" name="Google Shape;4397;p257"/>
          <p:cNvPicPr preferRelativeResize="0"/>
          <p:nvPr/>
        </p:nvPicPr>
        <p:blipFill>
          <a:blip r:embed="rId12">
            <a:alphaModFix/>
          </a:blip>
          <a:stretch>
            <a:fillRect/>
          </a:stretch>
        </p:blipFill>
        <p:spPr>
          <a:xfrm>
            <a:off x="4065785" y="2640640"/>
            <a:ext cx="236600" cy="114000"/>
          </a:xfrm>
          <a:prstGeom prst="rect">
            <a:avLst/>
          </a:prstGeom>
          <a:noFill/>
          <a:ln>
            <a:noFill/>
          </a:ln>
        </p:spPr>
      </p:pic>
      <p:pic>
        <p:nvPicPr>
          <p:cNvPr id="4398" name="Google Shape;4398;p257"/>
          <p:cNvPicPr preferRelativeResize="0"/>
          <p:nvPr/>
        </p:nvPicPr>
        <p:blipFill>
          <a:blip r:embed="rId12">
            <a:alphaModFix/>
          </a:blip>
          <a:stretch>
            <a:fillRect/>
          </a:stretch>
        </p:blipFill>
        <p:spPr>
          <a:xfrm>
            <a:off x="4370585" y="2640640"/>
            <a:ext cx="236600" cy="114000"/>
          </a:xfrm>
          <a:prstGeom prst="rect">
            <a:avLst/>
          </a:prstGeom>
          <a:noFill/>
          <a:ln>
            <a:noFill/>
          </a:ln>
        </p:spPr>
      </p:pic>
      <p:pic>
        <p:nvPicPr>
          <p:cNvPr id="4399" name="Google Shape;4399;p257"/>
          <p:cNvPicPr preferRelativeResize="0"/>
          <p:nvPr/>
        </p:nvPicPr>
        <p:blipFill>
          <a:blip r:embed="rId12">
            <a:alphaModFix/>
          </a:blip>
          <a:stretch>
            <a:fillRect/>
          </a:stretch>
        </p:blipFill>
        <p:spPr>
          <a:xfrm>
            <a:off x="3151385" y="3351310"/>
            <a:ext cx="236600" cy="114000"/>
          </a:xfrm>
          <a:prstGeom prst="rect">
            <a:avLst/>
          </a:prstGeom>
          <a:noFill/>
          <a:ln>
            <a:noFill/>
          </a:ln>
        </p:spPr>
      </p:pic>
      <p:pic>
        <p:nvPicPr>
          <p:cNvPr id="4400" name="Google Shape;4400;p257"/>
          <p:cNvPicPr preferRelativeResize="0"/>
          <p:nvPr/>
        </p:nvPicPr>
        <p:blipFill>
          <a:blip r:embed="rId12">
            <a:alphaModFix/>
          </a:blip>
          <a:stretch>
            <a:fillRect/>
          </a:stretch>
        </p:blipFill>
        <p:spPr>
          <a:xfrm>
            <a:off x="3456185" y="3351310"/>
            <a:ext cx="236600" cy="114000"/>
          </a:xfrm>
          <a:prstGeom prst="rect">
            <a:avLst/>
          </a:prstGeom>
          <a:noFill/>
          <a:ln>
            <a:noFill/>
          </a:ln>
        </p:spPr>
      </p:pic>
      <p:pic>
        <p:nvPicPr>
          <p:cNvPr id="4401" name="Google Shape;4401;p257"/>
          <p:cNvPicPr preferRelativeResize="0"/>
          <p:nvPr/>
        </p:nvPicPr>
        <p:blipFill>
          <a:blip r:embed="rId12">
            <a:alphaModFix/>
          </a:blip>
          <a:stretch>
            <a:fillRect/>
          </a:stretch>
        </p:blipFill>
        <p:spPr>
          <a:xfrm>
            <a:off x="3760985" y="3351310"/>
            <a:ext cx="236600" cy="114000"/>
          </a:xfrm>
          <a:prstGeom prst="rect">
            <a:avLst/>
          </a:prstGeom>
          <a:noFill/>
          <a:ln>
            <a:noFill/>
          </a:ln>
        </p:spPr>
      </p:pic>
      <p:pic>
        <p:nvPicPr>
          <p:cNvPr id="4402" name="Google Shape;4402;p257"/>
          <p:cNvPicPr preferRelativeResize="0"/>
          <p:nvPr/>
        </p:nvPicPr>
        <p:blipFill>
          <a:blip r:embed="rId12">
            <a:alphaModFix/>
          </a:blip>
          <a:stretch>
            <a:fillRect/>
          </a:stretch>
        </p:blipFill>
        <p:spPr>
          <a:xfrm>
            <a:off x="4065785" y="3351310"/>
            <a:ext cx="236600" cy="114000"/>
          </a:xfrm>
          <a:prstGeom prst="rect">
            <a:avLst/>
          </a:prstGeom>
          <a:noFill/>
          <a:ln>
            <a:noFill/>
          </a:ln>
        </p:spPr>
      </p:pic>
      <p:pic>
        <p:nvPicPr>
          <p:cNvPr id="4403" name="Google Shape;4403;p257"/>
          <p:cNvPicPr preferRelativeResize="0"/>
          <p:nvPr/>
        </p:nvPicPr>
        <p:blipFill>
          <a:blip r:embed="rId12">
            <a:alphaModFix/>
          </a:blip>
          <a:stretch>
            <a:fillRect/>
          </a:stretch>
        </p:blipFill>
        <p:spPr>
          <a:xfrm>
            <a:off x="4370585" y="3351310"/>
            <a:ext cx="236600" cy="114000"/>
          </a:xfrm>
          <a:prstGeom prst="rect">
            <a:avLst/>
          </a:prstGeom>
          <a:noFill/>
          <a:ln>
            <a:noFill/>
          </a:ln>
        </p:spPr>
      </p:pic>
      <p:pic>
        <p:nvPicPr>
          <p:cNvPr id="4404" name="Google Shape;4404;p257"/>
          <p:cNvPicPr preferRelativeResize="0"/>
          <p:nvPr/>
        </p:nvPicPr>
        <p:blipFill>
          <a:blip r:embed="rId12">
            <a:alphaModFix/>
          </a:blip>
          <a:stretch>
            <a:fillRect/>
          </a:stretch>
        </p:blipFill>
        <p:spPr>
          <a:xfrm>
            <a:off x="3151385" y="3926160"/>
            <a:ext cx="236600" cy="114000"/>
          </a:xfrm>
          <a:prstGeom prst="rect">
            <a:avLst/>
          </a:prstGeom>
          <a:noFill/>
          <a:ln>
            <a:noFill/>
          </a:ln>
        </p:spPr>
      </p:pic>
      <p:pic>
        <p:nvPicPr>
          <p:cNvPr id="4405" name="Google Shape;4405;p257"/>
          <p:cNvPicPr preferRelativeResize="0"/>
          <p:nvPr/>
        </p:nvPicPr>
        <p:blipFill>
          <a:blip r:embed="rId12">
            <a:alphaModFix/>
          </a:blip>
          <a:stretch>
            <a:fillRect/>
          </a:stretch>
        </p:blipFill>
        <p:spPr>
          <a:xfrm>
            <a:off x="3456185" y="3926160"/>
            <a:ext cx="236600" cy="114000"/>
          </a:xfrm>
          <a:prstGeom prst="rect">
            <a:avLst/>
          </a:prstGeom>
          <a:noFill/>
          <a:ln>
            <a:noFill/>
          </a:ln>
        </p:spPr>
      </p:pic>
      <p:pic>
        <p:nvPicPr>
          <p:cNvPr id="4406" name="Google Shape;4406;p257"/>
          <p:cNvPicPr preferRelativeResize="0"/>
          <p:nvPr/>
        </p:nvPicPr>
        <p:blipFill>
          <a:blip r:embed="rId12">
            <a:alphaModFix/>
          </a:blip>
          <a:stretch>
            <a:fillRect/>
          </a:stretch>
        </p:blipFill>
        <p:spPr>
          <a:xfrm>
            <a:off x="3760985" y="3926160"/>
            <a:ext cx="236600" cy="114000"/>
          </a:xfrm>
          <a:prstGeom prst="rect">
            <a:avLst/>
          </a:prstGeom>
          <a:noFill/>
          <a:ln>
            <a:noFill/>
          </a:ln>
        </p:spPr>
      </p:pic>
      <p:pic>
        <p:nvPicPr>
          <p:cNvPr id="4407" name="Google Shape;4407;p257"/>
          <p:cNvPicPr preferRelativeResize="0"/>
          <p:nvPr/>
        </p:nvPicPr>
        <p:blipFill>
          <a:blip r:embed="rId12">
            <a:alphaModFix/>
          </a:blip>
          <a:stretch>
            <a:fillRect/>
          </a:stretch>
        </p:blipFill>
        <p:spPr>
          <a:xfrm>
            <a:off x="4065785" y="3926160"/>
            <a:ext cx="236600" cy="114000"/>
          </a:xfrm>
          <a:prstGeom prst="rect">
            <a:avLst/>
          </a:prstGeom>
          <a:noFill/>
          <a:ln>
            <a:noFill/>
          </a:ln>
        </p:spPr>
      </p:pic>
      <p:pic>
        <p:nvPicPr>
          <p:cNvPr id="4408" name="Google Shape;4408;p257"/>
          <p:cNvPicPr preferRelativeResize="0"/>
          <p:nvPr/>
        </p:nvPicPr>
        <p:blipFill>
          <a:blip r:embed="rId12">
            <a:alphaModFix/>
          </a:blip>
          <a:stretch>
            <a:fillRect/>
          </a:stretch>
        </p:blipFill>
        <p:spPr>
          <a:xfrm>
            <a:off x="4370585" y="3926160"/>
            <a:ext cx="236600" cy="114000"/>
          </a:xfrm>
          <a:prstGeom prst="rect">
            <a:avLst/>
          </a:prstGeom>
          <a:noFill/>
          <a:ln>
            <a:noFill/>
          </a:ln>
        </p:spPr>
      </p:pic>
      <p:pic>
        <p:nvPicPr>
          <p:cNvPr id="4409" name="Google Shape;4409;p257"/>
          <p:cNvPicPr preferRelativeResize="0"/>
          <p:nvPr/>
        </p:nvPicPr>
        <p:blipFill>
          <a:blip r:embed="rId12">
            <a:alphaModFix/>
          </a:blip>
          <a:stretch>
            <a:fillRect/>
          </a:stretch>
        </p:blipFill>
        <p:spPr>
          <a:xfrm>
            <a:off x="3151385" y="4535760"/>
            <a:ext cx="236600" cy="114000"/>
          </a:xfrm>
          <a:prstGeom prst="rect">
            <a:avLst/>
          </a:prstGeom>
          <a:noFill/>
          <a:ln>
            <a:noFill/>
          </a:ln>
        </p:spPr>
      </p:pic>
      <p:pic>
        <p:nvPicPr>
          <p:cNvPr id="4410" name="Google Shape;4410;p257"/>
          <p:cNvPicPr preferRelativeResize="0"/>
          <p:nvPr/>
        </p:nvPicPr>
        <p:blipFill>
          <a:blip r:embed="rId12">
            <a:alphaModFix/>
          </a:blip>
          <a:stretch>
            <a:fillRect/>
          </a:stretch>
        </p:blipFill>
        <p:spPr>
          <a:xfrm>
            <a:off x="3456185" y="4535760"/>
            <a:ext cx="236600" cy="114000"/>
          </a:xfrm>
          <a:prstGeom prst="rect">
            <a:avLst/>
          </a:prstGeom>
          <a:noFill/>
          <a:ln>
            <a:noFill/>
          </a:ln>
        </p:spPr>
      </p:pic>
      <p:pic>
        <p:nvPicPr>
          <p:cNvPr id="4411" name="Google Shape;4411;p257"/>
          <p:cNvPicPr preferRelativeResize="0"/>
          <p:nvPr/>
        </p:nvPicPr>
        <p:blipFill>
          <a:blip r:embed="rId12">
            <a:alphaModFix/>
          </a:blip>
          <a:stretch>
            <a:fillRect/>
          </a:stretch>
        </p:blipFill>
        <p:spPr>
          <a:xfrm>
            <a:off x="3760985" y="4535760"/>
            <a:ext cx="236600" cy="114000"/>
          </a:xfrm>
          <a:prstGeom prst="rect">
            <a:avLst/>
          </a:prstGeom>
          <a:noFill/>
          <a:ln>
            <a:noFill/>
          </a:ln>
        </p:spPr>
      </p:pic>
      <p:pic>
        <p:nvPicPr>
          <p:cNvPr id="4412" name="Google Shape;4412;p257"/>
          <p:cNvPicPr preferRelativeResize="0"/>
          <p:nvPr/>
        </p:nvPicPr>
        <p:blipFill>
          <a:blip r:embed="rId12">
            <a:alphaModFix/>
          </a:blip>
          <a:stretch>
            <a:fillRect/>
          </a:stretch>
        </p:blipFill>
        <p:spPr>
          <a:xfrm>
            <a:off x="4065785" y="4535760"/>
            <a:ext cx="236600" cy="114000"/>
          </a:xfrm>
          <a:prstGeom prst="rect">
            <a:avLst/>
          </a:prstGeom>
          <a:noFill/>
          <a:ln>
            <a:noFill/>
          </a:ln>
        </p:spPr>
      </p:pic>
      <p:pic>
        <p:nvPicPr>
          <p:cNvPr id="4413" name="Google Shape;4413;p257"/>
          <p:cNvPicPr preferRelativeResize="0"/>
          <p:nvPr/>
        </p:nvPicPr>
        <p:blipFill>
          <a:blip r:embed="rId12">
            <a:alphaModFix/>
          </a:blip>
          <a:stretch>
            <a:fillRect/>
          </a:stretch>
        </p:blipFill>
        <p:spPr>
          <a:xfrm>
            <a:off x="4370585" y="4535760"/>
            <a:ext cx="236600" cy="114000"/>
          </a:xfrm>
          <a:prstGeom prst="rect">
            <a:avLst/>
          </a:prstGeom>
          <a:noFill/>
          <a:ln>
            <a:noFill/>
          </a:ln>
        </p:spPr>
      </p:pic>
      <p:pic>
        <p:nvPicPr>
          <p:cNvPr id="4414" name="Google Shape;4414;p257"/>
          <p:cNvPicPr preferRelativeResize="0"/>
          <p:nvPr/>
        </p:nvPicPr>
        <p:blipFill>
          <a:blip r:embed="rId12">
            <a:alphaModFix/>
          </a:blip>
          <a:stretch>
            <a:fillRect/>
          </a:stretch>
        </p:blipFill>
        <p:spPr>
          <a:xfrm>
            <a:off x="4675385" y="3351310"/>
            <a:ext cx="236600" cy="114000"/>
          </a:xfrm>
          <a:prstGeom prst="rect">
            <a:avLst/>
          </a:prstGeom>
          <a:noFill/>
          <a:ln>
            <a:noFill/>
          </a:ln>
        </p:spPr>
      </p:pic>
      <p:pic>
        <p:nvPicPr>
          <p:cNvPr id="4415" name="Google Shape;4415;p257"/>
          <p:cNvPicPr preferRelativeResize="0"/>
          <p:nvPr/>
        </p:nvPicPr>
        <p:blipFill>
          <a:blip r:embed="rId12">
            <a:alphaModFix/>
          </a:blip>
          <a:stretch>
            <a:fillRect/>
          </a:stretch>
        </p:blipFill>
        <p:spPr>
          <a:xfrm>
            <a:off x="4691965" y="3927749"/>
            <a:ext cx="236600" cy="114000"/>
          </a:xfrm>
          <a:prstGeom prst="rect">
            <a:avLst/>
          </a:prstGeom>
          <a:noFill/>
          <a:ln>
            <a:noFill/>
          </a:ln>
        </p:spPr>
      </p:pic>
      <p:pic>
        <p:nvPicPr>
          <p:cNvPr id="4416" name="Google Shape;4416;p257"/>
          <p:cNvPicPr preferRelativeResize="0"/>
          <p:nvPr/>
        </p:nvPicPr>
        <p:blipFill>
          <a:blip r:embed="rId12">
            <a:alphaModFix/>
          </a:blip>
          <a:stretch>
            <a:fillRect/>
          </a:stretch>
        </p:blipFill>
        <p:spPr>
          <a:xfrm>
            <a:off x="4996765" y="3927749"/>
            <a:ext cx="236600" cy="114000"/>
          </a:xfrm>
          <a:prstGeom prst="rect">
            <a:avLst/>
          </a:prstGeom>
          <a:noFill/>
          <a:ln>
            <a:noFill/>
          </a:ln>
        </p:spPr>
      </p:pic>
      <p:pic>
        <p:nvPicPr>
          <p:cNvPr id="4417" name="Google Shape;4417;p257"/>
          <p:cNvPicPr preferRelativeResize="0"/>
          <p:nvPr/>
        </p:nvPicPr>
        <p:blipFill>
          <a:blip r:embed="rId12">
            <a:alphaModFix/>
          </a:blip>
          <a:stretch>
            <a:fillRect/>
          </a:stretch>
        </p:blipFill>
        <p:spPr>
          <a:xfrm>
            <a:off x="4683675" y="4535760"/>
            <a:ext cx="236600" cy="114000"/>
          </a:xfrm>
          <a:prstGeom prst="rect">
            <a:avLst/>
          </a:prstGeom>
          <a:noFill/>
          <a:ln>
            <a:noFill/>
          </a:ln>
        </p:spPr>
      </p:pic>
      <p:pic>
        <p:nvPicPr>
          <p:cNvPr id="4418" name="Google Shape;4418;p257"/>
          <p:cNvPicPr preferRelativeResize="0"/>
          <p:nvPr/>
        </p:nvPicPr>
        <p:blipFill>
          <a:blip r:embed="rId12">
            <a:alphaModFix/>
          </a:blip>
          <a:stretch>
            <a:fillRect/>
          </a:stretch>
        </p:blipFill>
        <p:spPr>
          <a:xfrm>
            <a:off x="5005055" y="4537349"/>
            <a:ext cx="236600" cy="114000"/>
          </a:xfrm>
          <a:prstGeom prst="rect">
            <a:avLst/>
          </a:prstGeom>
          <a:noFill/>
          <a:ln>
            <a:noFill/>
          </a:ln>
        </p:spPr>
      </p:pic>
      <p:pic>
        <p:nvPicPr>
          <p:cNvPr id="4419" name="Google Shape;4419;p257"/>
          <p:cNvPicPr preferRelativeResize="0"/>
          <p:nvPr/>
        </p:nvPicPr>
        <p:blipFill>
          <a:blip r:embed="rId12">
            <a:alphaModFix/>
          </a:blip>
          <a:stretch>
            <a:fillRect/>
          </a:stretch>
        </p:blipFill>
        <p:spPr>
          <a:xfrm>
            <a:off x="5309855" y="4537349"/>
            <a:ext cx="236600" cy="114000"/>
          </a:xfrm>
          <a:prstGeom prst="rect">
            <a:avLst/>
          </a:prstGeom>
          <a:noFill/>
          <a:ln>
            <a:noFill/>
          </a:ln>
        </p:spPr>
      </p:pic>
      <p:pic>
        <p:nvPicPr>
          <p:cNvPr id="4420" name="Google Shape;4420;p257"/>
          <p:cNvPicPr preferRelativeResize="0"/>
          <p:nvPr/>
        </p:nvPicPr>
        <p:blipFill>
          <a:blip r:embed="rId5">
            <a:alphaModFix/>
          </a:blip>
          <a:stretch>
            <a:fillRect/>
          </a:stretch>
        </p:blipFill>
        <p:spPr>
          <a:xfrm rot="-5938638">
            <a:off x="6098996" y="563806"/>
            <a:ext cx="160633" cy="290013"/>
          </a:xfrm>
          <a:prstGeom prst="rect">
            <a:avLst/>
          </a:prstGeom>
          <a:noFill/>
          <a:ln>
            <a:noFill/>
          </a:ln>
        </p:spPr>
      </p:pic>
      <p:sp>
        <p:nvSpPr>
          <p:cNvPr id="4421" name="Google Shape;4421;p257"/>
          <p:cNvSpPr txBox="1"/>
          <p:nvPr/>
        </p:nvSpPr>
        <p:spPr>
          <a:xfrm>
            <a:off x="6305275" y="506574"/>
            <a:ext cx="2730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serotonin (raphe nucleus)</a:t>
            </a:r>
            <a:endParaRPr>
              <a:solidFill>
                <a:schemeClr val="dk1"/>
              </a:solidFill>
            </a:endParaRPr>
          </a:p>
          <a:p>
            <a:pPr marL="0" lvl="0" indent="0" algn="l" rtl="0">
              <a:spcBef>
                <a:spcPts val="0"/>
              </a:spcBef>
              <a:spcAft>
                <a:spcPts val="0"/>
              </a:spcAft>
              <a:buNone/>
            </a:pPr>
            <a:endParaRPr i="1">
              <a:solidFill>
                <a:schemeClr val="dk1"/>
              </a:solidFill>
            </a:endParaRPr>
          </a:p>
        </p:txBody>
      </p:sp>
      <p:pic>
        <p:nvPicPr>
          <p:cNvPr id="4422" name="Google Shape;4422;p257"/>
          <p:cNvPicPr preferRelativeResize="0"/>
          <p:nvPr/>
        </p:nvPicPr>
        <p:blipFill>
          <a:blip r:embed="rId5">
            <a:alphaModFix/>
          </a:blip>
          <a:stretch>
            <a:fillRect/>
          </a:stretch>
        </p:blipFill>
        <p:spPr>
          <a:xfrm rot="9899957">
            <a:off x="1530256" y="2716324"/>
            <a:ext cx="128611" cy="232223"/>
          </a:xfrm>
          <a:prstGeom prst="rect">
            <a:avLst/>
          </a:prstGeom>
          <a:noFill/>
          <a:ln>
            <a:noFill/>
          </a:ln>
        </p:spPr>
      </p:pic>
      <p:pic>
        <p:nvPicPr>
          <p:cNvPr id="4423" name="Google Shape;4423;p257"/>
          <p:cNvPicPr preferRelativeResize="0"/>
          <p:nvPr/>
        </p:nvPicPr>
        <p:blipFill>
          <a:blip r:embed="rId5">
            <a:alphaModFix/>
          </a:blip>
          <a:stretch>
            <a:fillRect/>
          </a:stretch>
        </p:blipFill>
        <p:spPr>
          <a:xfrm rot="9899957">
            <a:off x="1521966" y="3064164"/>
            <a:ext cx="128611" cy="232223"/>
          </a:xfrm>
          <a:prstGeom prst="rect">
            <a:avLst/>
          </a:prstGeom>
          <a:noFill/>
          <a:ln>
            <a:noFill/>
          </a:ln>
        </p:spPr>
      </p:pic>
      <p:pic>
        <p:nvPicPr>
          <p:cNvPr id="4424" name="Google Shape;4424;p257"/>
          <p:cNvPicPr preferRelativeResize="0"/>
          <p:nvPr/>
        </p:nvPicPr>
        <p:blipFill>
          <a:blip r:embed="rId5">
            <a:alphaModFix/>
          </a:blip>
          <a:stretch>
            <a:fillRect/>
          </a:stretch>
        </p:blipFill>
        <p:spPr>
          <a:xfrm rot="9899957">
            <a:off x="1530256" y="3478324"/>
            <a:ext cx="128611" cy="232223"/>
          </a:xfrm>
          <a:prstGeom prst="rect">
            <a:avLst/>
          </a:prstGeom>
          <a:noFill/>
          <a:ln>
            <a:noFill/>
          </a:ln>
        </p:spPr>
      </p:pic>
      <p:pic>
        <p:nvPicPr>
          <p:cNvPr id="4425" name="Google Shape;4425;p257"/>
          <p:cNvPicPr preferRelativeResize="0"/>
          <p:nvPr/>
        </p:nvPicPr>
        <p:blipFill>
          <a:blip r:embed="rId5">
            <a:alphaModFix/>
          </a:blip>
          <a:stretch>
            <a:fillRect/>
          </a:stretch>
        </p:blipFill>
        <p:spPr>
          <a:xfrm rot="9899957">
            <a:off x="1530256" y="3859324"/>
            <a:ext cx="128611" cy="232223"/>
          </a:xfrm>
          <a:prstGeom prst="rect">
            <a:avLst/>
          </a:prstGeom>
          <a:noFill/>
          <a:ln>
            <a:noFill/>
          </a:ln>
        </p:spPr>
      </p:pic>
      <p:pic>
        <p:nvPicPr>
          <p:cNvPr id="4426" name="Google Shape;4426;p257"/>
          <p:cNvPicPr preferRelativeResize="0"/>
          <p:nvPr/>
        </p:nvPicPr>
        <p:blipFill>
          <a:blip r:embed="rId5">
            <a:alphaModFix/>
          </a:blip>
          <a:stretch>
            <a:fillRect/>
          </a:stretch>
        </p:blipFill>
        <p:spPr>
          <a:xfrm rot="9899957">
            <a:off x="1521966" y="4207164"/>
            <a:ext cx="128611" cy="232223"/>
          </a:xfrm>
          <a:prstGeom prst="rect">
            <a:avLst/>
          </a:prstGeom>
          <a:noFill/>
          <a:ln>
            <a:noFill/>
          </a:ln>
        </p:spPr>
      </p:pic>
      <p:pic>
        <p:nvPicPr>
          <p:cNvPr id="4427" name="Google Shape;4427;p257"/>
          <p:cNvPicPr preferRelativeResize="0"/>
          <p:nvPr/>
        </p:nvPicPr>
        <p:blipFill>
          <a:blip r:embed="rId5">
            <a:alphaModFix/>
          </a:blip>
          <a:stretch>
            <a:fillRect/>
          </a:stretch>
        </p:blipFill>
        <p:spPr>
          <a:xfrm rot="9899957">
            <a:off x="1530256" y="4621324"/>
            <a:ext cx="128611" cy="232223"/>
          </a:xfrm>
          <a:prstGeom prst="rect">
            <a:avLst/>
          </a:prstGeom>
          <a:noFill/>
          <a:ln>
            <a:noFill/>
          </a:ln>
        </p:spPr>
      </p:pic>
      <p:pic>
        <p:nvPicPr>
          <p:cNvPr id="4428" name="Google Shape;4428;p257"/>
          <p:cNvPicPr preferRelativeResize="0"/>
          <p:nvPr/>
        </p:nvPicPr>
        <p:blipFill>
          <a:blip r:embed="rId5">
            <a:alphaModFix/>
          </a:blip>
          <a:stretch>
            <a:fillRect/>
          </a:stretch>
        </p:blipFill>
        <p:spPr>
          <a:xfrm rot="9899957">
            <a:off x="2393181" y="823474"/>
            <a:ext cx="128611" cy="232223"/>
          </a:xfrm>
          <a:prstGeom prst="rect">
            <a:avLst/>
          </a:prstGeom>
          <a:noFill/>
          <a:ln>
            <a:noFill/>
          </a:ln>
        </p:spPr>
      </p:pic>
      <p:pic>
        <p:nvPicPr>
          <p:cNvPr id="4429" name="Google Shape;4429;p257"/>
          <p:cNvPicPr preferRelativeResize="0"/>
          <p:nvPr/>
        </p:nvPicPr>
        <p:blipFill>
          <a:blip r:embed="rId5">
            <a:alphaModFix/>
          </a:blip>
          <a:stretch>
            <a:fillRect/>
          </a:stretch>
        </p:blipFill>
        <p:spPr>
          <a:xfrm rot="9899957">
            <a:off x="2384891" y="1171314"/>
            <a:ext cx="128611" cy="232223"/>
          </a:xfrm>
          <a:prstGeom prst="rect">
            <a:avLst/>
          </a:prstGeom>
          <a:noFill/>
          <a:ln>
            <a:noFill/>
          </a:ln>
        </p:spPr>
      </p:pic>
      <p:pic>
        <p:nvPicPr>
          <p:cNvPr id="4430" name="Google Shape;4430;p257"/>
          <p:cNvPicPr preferRelativeResize="0"/>
          <p:nvPr/>
        </p:nvPicPr>
        <p:blipFill>
          <a:blip r:embed="rId5">
            <a:alphaModFix/>
          </a:blip>
          <a:stretch>
            <a:fillRect/>
          </a:stretch>
        </p:blipFill>
        <p:spPr>
          <a:xfrm rot="9899957">
            <a:off x="2393181" y="1585474"/>
            <a:ext cx="128611" cy="232223"/>
          </a:xfrm>
          <a:prstGeom prst="rect">
            <a:avLst/>
          </a:prstGeom>
          <a:noFill/>
          <a:ln>
            <a:noFill/>
          </a:ln>
        </p:spPr>
      </p:pic>
      <p:pic>
        <p:nvPicPr>
          <p:cNvPr id="4431" name="Google Shape;4431;p257"/>
          <p:cNvPicPr preferRelativeResize="0"/>
          <p:nvPr/>
        </p:nvPicPr>
        <p:blipFill>
          <a:blip r:embed="rId5">
            <a:alphaModFix/>
          </a:blip>
          <a:stretch>
            <a:fillRect/>
          </a:stretch>
        </p:blipFill>
        <p:spPr>
          <a:xfrm rot="9899957">
            <a:off x="2393181" y="1966474"/>
            <a:ext cx="128611" cy="232223"/>
          </a:xfrm>
          <a:prstGeom prst="rect">
            <a:avLst/>
          </a:prstGeom>
          <a:noFill/>
          <a:ln>
            <a:noFill/>
          </a:ln>
        </p:spPr>
      </p:pic>
      <p:pic>
        <p:nvPicPr>
          <p:cNvPr id="4432" name="Google Shape;4432;p257"/>
          <p:cNvPicPr preferRelativeResize="0"/>
          <p:nvPr/>
        </p:nvPicPr>
        <p:blipFill>
          <a:blip r:embed="rId5">
            <a:alphaModFix/>
          </a:blip>
          <a:stretch>
            <a:fillRect/>
          </a:stretch>
        </p:blipFill>
        <p:spPr>
          <a:xfrm rot="9899957">
            <a:off x="2384891" y="2314314"/>
            <a:ext cx="128611" cy="232223"/>
          </a:xfrm>
          <a:prstGeom prst="rect">
            <a:avLst/>
          </a:prstGeom>
          <a:noFill/>
          <a:ln>
            <a:noFill/>
          </a:ln>
        </p:spPr>
      </p:pic>
      <p:pic>
        <p:nvPicPr>
          <p:cNvPr id="4433" name="Google Shape;4433;p257"/>
          <p:cNvPicPr preferRelativeResize="0"/>
          <p:nvPr/>
        </p:nvPicPr>
        <p:blipFill>
          <a:blip r:embed="rId5">
            <a:alphaModFix/>
          </a:blip>
          <a:stretch>
            <a:fillRect/>
          </a:stretch>
        </p:blipFill>
        <p:spPr>
          <a:xfrm rot="9899957">
            <a:off x="2418052" y="2687024"/>
            <a:ext cx="128611" cy="232223"/>
          </a:xfrm>
          <a:prstGeom prst="rect">
            <a:avLst/>
          </a:prstGeom>
          <a:noFill/>
          <a:ln>
            <a:noFill/>
          </a:ln>
        </p:spPr>
      </p:pic>
      <p:pic>
        <p:nvPicPr>
          <p:cNvPr id="4434" name="Google Shape;4434;p257"/>
          <p:cNvPicPr preferRelativeResize="0"/>
          <p:nvPr/>
        </p:nvPicPr>
        <p:blipFill>
          <a:blip r:embed="rId5">
            <a:alphaModFix/>
          </a:blip>
          <a:stretch>
            <a:fillRect/>
          </a:stretch>
        </p:blipFill>
        <p:spPr>
          <a:xfrm rot="3815158">
            <a:off x="1739253" y="3619537"/>
            <a:ext cx="128611" cy="232223"/>
          </a:xfrm>
          <a:prstGeom prst="rect">
            <a:avLst/>
          </a:prstGeom>
          <a:noFill/>
          <a:ln>
            <a:noFill/>
          </a:ln>
        </p:spPr>
      </p:pic>
      <p:pic>
        <p:nvPicPr>
          <p:cNvPr id="4435" name="Google Shape;4435;p257"/>
          <p:cNvPicPr preferRelativeResize="0"/>
          <p:nvPr/>
        </p:nvPicPr>
        <p:blipFill>
          <a:blip r:embed="rId5">
            <a:alphaModFix/>
          </a:blip>
          <a:stretch>
            <a:fillRect/>
          </a:stretch>
        </p:blipFill>
        <p:spPr>
          <a:xfrm rot="3815158">
            <a:off x="2048694" y="3550541"/>
            <a:ext cx="128611" cy="232223"/>
          </a:xfrm>
          <a:prstGeom prst="rect">
            <a:avLst/>
          </a:prstGeom>
          <a:noFill/>
          <a:ln>
            <a:noFill/>
          </a:ln>
        </p:spPr>
      </p:pic>
      <p:pic>
        <p:nvPicPr>
          <p:cNvPr id="4436" name="Google Shape;4436;p257"/>
          <p:cNvPicPr preferRelativeResize="0"/>
          <p:nvPr/>
        </p:nvPicPr>
        <p:blipFill>
          <a:blip r:embed="rId5">
            <a:alphaModFix/>
          </a:blip>
          <a:stretch>
            <a:fillRect/>
          </a:stretch>
        </p:blipFill>
        <p:spPr>
          <a:xfrm rot="3815158">
            <a:off x="2385114" y="3485329"/>
            <a:ext cx="128611" cy="232223"/>
          </a:xfrm>
          <a:prstGeom prst="rect">
            <a:avLst/>
          </a:prstGeom>
          <a:noFill/>
          <a:ln>
            <a:noFill/>
          </a:ln>
        </p:spPr>
      </p:pic>
      <p:pic>
        <p:nvPicPr>
          <p:cNvPr id="4437" name="Google Shape;4437;p257"/>
          <p:cNvPicPr preferRelativeResize="0"/>
          <p:nvPr/>
        </p:nvPicPr>
        <p:blipFill>
          <a:blip r:embed="rId5">
            <a:alphaModFix/>
          </a:blip>
          <a:stretch>
            <a:fillRect/>
          </a:stretch>
        </p:blipFill>
        <p:spPr>
          <a:xfrm rot="3815158">
            <a:off x="2708839" y="3409935"/>
            <a:ext cx="128611" cy="232223"/>
          </a:xfrm>
          <a:prstGeom prst="rect">
            <a:avLst/>
          </a:prstGeom>
          <a:noFill/>
          <a:ln>
            <a:noFill/>
          </a:ln>
        </p:spPr>
      </p:pic>
      <p:pic>
        <p:nvPicPr>
          <p:cNvPr id="4438" name="Google Shape;4438;p257"/>
          <p:cNvPicPr preferRelativeResize="0"/>
          <p:nvPr/>
        </p:nvPicPr>
        <p:blipFill>
          <a:blip r:embed="rId5">
            <a:alphaModFix/>
          </a:blip>
          <a:stretch>
            <a:fillRect/>
          </a:stretch>
        </p:blipFill>
        <p:spPr>
          <a:xfrm rot="3815158">
            <a:off x="1747543" y="4363368"/>
            <a:ext cx="128611" cy="232223"/>
          </a:xfrm>
          <a:prstGeom prst="rect">
            <a:avLst/>
          </a:prstGeom>
          <a:noFill/>
          <a:ln>
            <a:noFill/>
          </a:ln>
        </p:spPr>
      </p:pic>
      <p:pic>
        <p:nvPicPr>
          <p:cNvPr id="4439" name="Google Shape;4439;p257"/>
          <p:cNvPicPr preferRelativeResize="0"/>
          <p:nvPr/>
        </p:nvPicPr>
        <p:blipFill>
          <a:blip r:embed="rId5">
            <a:alphaModFix/>
          </a:blip>
          <a:stretch>
            <a:fillRect/>
          </a:stretch>
        </p:blipFill>
        <p:spPr>
          <a:xfrm rot="3815158">
            <a:off x="2056984" y="4294372"/>
            <a:ext cx="128611" cy="232223"/>
          </a:xfrm>
          <a:prstGeom prst="rect">
            <a:avLst/>
          </a:prstGeom>
          <a:noFill/>
          <a:ln>
            <a:noFill/>
          </a:ln>
        </p:spPr>
      </p:pic>
      <p:pic>
        <p:nvPicPr>
          <p:cNvPr id="4440" name="Google Shape;4440;p257"/>
          <p:cNvPicPr preferRelativeResize="0"/>
          <p:nvPr/>
        </p:nvPicPr>
        <p:blipFill>
          <a:blip r:embed="rId5">
            <a:alphaModFix/>
          </a:blip>
          <a:stretch>
            <a:fillRect/>
          </a:stretch>
        </p:blipFill>
        <p:spPr>
          <a:xfrm rot="3815158">
            <a:off x="2393404" y="4229160"/>
            <a:ext cx="128611" cy="232223"/>
          </a:xfrm>
          <a:prstGeom prst="rect">
            <a:avLst/>
          </a:prstGeom>
          <a:noFill/>
          <a:ln>
            <a:noFill/>
          </a:ln>
        </p:spPr>
      </p:pic>
      <p:pic>
        <p:nvPicPr>
          <p:cNvPr id="4441" name="Google Shape;4441;p257"/>
          <p:cNvPicPr preferRelativeResize="0"/>
          <p:nvPr/>
        </p:nvPicPr>
        <p:blipFill>
          <a:blip r:embed="rId5">
            <a:alphaModFix/>
          </a:blip>
          <a:stretch>
            <a:fillRect/>
          </a:stretch>
        </p:blipFill>
        <p:spPr>
          <a:xfrm rot="3815158">
            <a:off x="2717129" y="4153766"/>
            <a:ext cx="128611" cy="232223"/>
          </a:xfrm>
          <a:prstGeom prst="rect">
            <a:avLst/>
          </a:prstGeom>
          <a:noFill/>
          <a:ln>
            <a:noFill/>
          </a:ln>
        </p:spPr>
      </p:pic>
      <p:pic>
        <p:nvPicPr>
          <p:cNvPr id="4442" name="Google Shape;4442;p257"/>
          <p:cNvPicPr preferRelativeResize="0"/>
          <p:nvPr/>
        </p:nvPicPr>
        <p:blipFill>
          <a:blip r:embed="rId5">
            <a:alphaModFix/>
          </a:blip>
          <a:stretch>
            <a:fillRect/>
          </a:stretch>
        </p:blipFill>
        <p:spPr>
          <a:xfrm rot="4595401">
            <a:off x="1689518" y="4896693"/>
            <a:ext cx="128611" cy="232223"/>
          </a:xfrm>
          <a:prstGeom prst="rect">
            <a:avLst/>
          </a:prstGeom>
          <a:noFill/>
          <a:ln>
            <a:noFill/>
          </a:ln>
        </p:spPr>
      </p:pic>
      <p:pic>
        <p:nvPicPr>
          <p:cNvPr id="4443" name="Google Shape;4443;p257"/>
          <p:cNvPicPr preferRelativeResize="0"/>
          <p:nvPr/>
        </p:nvPicPr>
        <p:blipFill>
          <a:blip r:embed="rId5">
            <a:alphaModFix/>
          </a:blip>
          <a:stretch>
            <a:fillRect/>
          </a:stretch>
        </p:blipFill>
        <p:spPr>
          <a:xfrm rot="3815158">
            <a:off x="2056984" y="4903972"/>
            <a:ext cx="128611" cy="232223"/>
          </a:xfrm>
          <a:prstGeom prst="rect">
            <a:avLst/>
          </a:prstGeom>
          <a:noFill/>
          <a:ln>
            <a:noFill/>
          </a:ln>
        </p:spPr>
      </p:pic>
      <p:pic>
        <p:nvPicPr>
          <p:cNvPr id="4444" name="Google Shape;4444;p257"/>
          <p:cNvPicPr preferRelativeResize="0"/>
          <p:nvPr/>
        </p:nvPicPr>
        <p:blipFill>
          <a:blip r:embed="rId5">
            <a:alphaModFix/>
          </a:blip>
          <a:stretch>
            <a:fillRect/>
          </a:stretch>
        </p:blipFill>
        <p:spPr>
          <a:xfrm rot="3815158">
            <a:off x="2393404" y="4838760"/>
            <a:ext cx="128611" cy="232223"/>
          </a:xfrm>
          <a:prstGeom prst="rect">
            <a:avLst/>
          </a:prstGeom>
          <a:noFill/>
          <a:ln>
            <a:noFill/>
          </a:ln>
        </p:spPr>
      </p:pic>
      <p:pic>
        <p:nvPicPr>
          <p:cNvPr id="4445" name="Google Shape;4445;p257"/>
          <p:cNvPicPr preferRelativeResize="0"/>
          <p:nvPr/>
        </p:nvPicPr>
        <p:blipFill>
          <a:blip r:embed="rId5">
            <a:alphaModFix/>
          </a:blip>
          <a:stretch>
            <a:fillRect/>
          </a:stretch>
        </p:blipFill>
        <p:spPr>
          <a:xfrm rot="3815158">
            <a:off x="2717129" y="4763366"/>
            <a:ext cx="128611" cy="232223"/>
          </a:xfrm>
          <a:prstGeom prst="rect">
            <a:avLst/>
          </a:prstGeom>
          <a:noFill/>
          <a:ln>
            <a:noFill/>
          </a:ln>
        </p:spPr>
      </p:pic>
      <p:pic>
        <p:nvPicPr>
          <p:cNvPr id="4446" name="Google Shape;4446;p257"/>
          <p:cNvPicPr preferRelativeResize="0"/>
          <p:nvPr/>
        </p:nvPicPr>
        <p:blipFill>
          <a:blip r:embed="rId5">
            <a:alphaModFix/>
          </a:blip>
          <a:stretch>
            <a:fillRect/>
          </a:stretch>
        </p:blipFill>
        <p:spPr>
          <a:xfrm rot="4499957">
            <a:off x="3270461" y="4899829"/>
            <a:ext cx="128611" cy="232223"/>
          </a:xfrm>
          <a:prstGeom prst="rect">
            <a:avLst/>
          </a:prstGeom>
          <a:noFill/>
          <a:ln>
            <a:noFill/>
          </a:ln>
        </p:spPr>
      </p:pic>
      <p:pic>
        <p:nvPicPr>
          <p:cNvPr id="4447" name="Google Shape;4447;p257"/>
          <p:cNvPicPr preferRelativeResize="0"/>
          <p:nvPr/>
        </p:nvPicPr>
        <p:blipFill>
          <a:blip r:embed="rId5">
            <a:alphaModFix/>
          </a:blip>
          <a:stretch>
            <a:fillRect/>
          </a:stretch>
        </p:blipFill>
        <p:spPr>
          <a:xfrm rot="4499957">
            <a:off x="3618301" y="4908119"/>
            <a:ext cx="128611" cy="232223"/>
          </a:xfrm>
          <a:prstGeom prst="rect">
            <a:avLst/>
          </a:prstGeom>
          <a:noFill/>
          <a:ln>
            <a:noFill/>
          </a:ln>
        </p:spPr>
      </p:pic>
      <p:pic>
        <p:nvPicPr>
          <p:cNvPr id="4448" name="Google Shape;4448;p257"/>
          <p:cNvPicPr preferRelativeResize="0"/>
          <p:nvPr/>
        </p:nvPicPr>
        <p:blipFill>
          <a:blip r:embed="rId5">
            <a:alphaModFix/>
          </a:blip>
          <a:stretch>
            <a:fillRect/>
          </a:stretch>
        </p:blipFill>
        <p:spPr>
          <a:xfrm rot="4499957">
            <a:off x="4032461" y="4899829"/>
            <a:ext cx="128611" cy="232223"/>
          </a:xfrm>
          <a:prstGeom prst="rect">
            <a:avLst/>
          </a:prstGeom>
          <a:noFill/>
          <a:ln>
            <a:noFill/>
          </a:ln>
        </p:spPr>
      </p:pic>
      <p:pic>
        <p:nvPicPr>
          <p:cNvPr id="4449" name="Google Shape;4449;p257"/>
          <p:cNvPicPr preferRelativeResize="0"/>
          <p:nvPr/>
        </p:nvPicPr>
        <p:blipFill>
          <a:blip r:embed="rId5">
            <a:alphaModFix/>
          </a:blip>
          <a:stretch>
            <a:fillRect/>
          </a:stretch>
        </p:blipFill>
        <p:spPr>
          <a:xfrm rot="4499957">
            <a:off x="4413461" y="4899829"/>
            <a:ext cx="128611" cy="232223"/>
          </a:xfrm>
          <a:prstGeom prst="rect">
            <a:avLst/>
          </a:prstGeom>
          <a:noFill/>
          <a:ln>
            <a:noFill/>
          </a:ln>
        </p:spPr>
      </p:pic>
      <p:pic>
        <p:nvPicPr>
          <p:cNvPr id="4450" name="Google Shape;4450;p257"/>
          <p:cNvPicPr preferRelativeResize="0"/>
          <p:nvPr/>
        </p:nvPicPr>
        <p:blipFill>
          <a:blip r:embed="rId5">
            <a:alphaModFix/>
          </a:blip>
          <a:stretch>
            <a:fillRect/>
          </a:stretch>
        </p:blipFill>
        <p:spPr>
          <a:xfrm rot="4499957">
            <a:off x="4761301" y="4908119"/>
            <a:ext cx="128611" cy="232223"/>
          </a:xfrm>
          <a:prstGeom prst="rect">
            <a:avLst/>
          </a:prstGeom>
          <a:noFill/>
          <a:ln>
            <a:noFill/>
          </a:ln>
        </p:spPr>
      </p:pic>
      <p:pic>
        <p:nvPicPr>
          <p:cNvPr id="4451" name="Google Shape;4451;p257"/>
          <p:cNvPicPr preferRelativeResize="0"/>
          <p:nvPr/>
        </p:nvPicPr>
        <p:blipFill>
          <a:blip r:embed="rId5">
            <a:alphaModFix/>
          </a:blip>
          <a:stretch>
            <a:fillRect/>
          </a:stretch>
        </p:blipFill>
        <p:spPr>
          <a:xfrm rot="4499957">
            <a:off x="5175461" y="4899829"/>
            <a:ext cx="128611" cy="232223"/>
          </a:xfrm>
          <a:prstGeom prst="rect">
            <a:avLst/>
          </a:prstGeom>
          <a:noFill/>
          <a:ln>
            <a:noFill/>
          </a:ln>
        </p:spPr>
      </p:pic>
      <p:pic>
        <p:nvPicPr>
          <p:cNvPr id="4452" name="Google Shape;4452;p257"/>
          <p:cNvPicPr preferRelativeResize="0"/>
          <p:nvPr/>
        </p:nvPicPr>
        <p:blipFill>
          <a:blip r:embed="rId5">
            <a:alphaModFix/>
          </a:blip>
          <a:stretch>
            <a:fillRect/>
          </a:stretch>
        </p:blipFill>
        <p:spPr>
          <a:xfrm rot="4499957">
            <a:off x="2813261" y="4899829"/>
            <a:ext cx="128611" cy="232223"/>
          </a:xfrm>
          <a:prstGeom prst="rect">
            <a:avLst/>
          </a:prstGeom>
          <a:noFill/>
          <a:ln>
            <a:noFill/>
          </a:ln>
        </p:spPr>
      </p:pic>
      <p:pic>
        <p:nvPicPr>
          <p:cNvPr id="4453" name="Google Shape;4453;p257"/>
          <p:cNvPicPr preferRelativeResize="0"/>
          <p:nvPr/>
        </p:nvPicPr>
        <p:blipFill>
          <a:blip r:embed="rId5">
            <a:alphaModFix/>
          </a:blip>
          <a:stretch>
            <a:fillRect/>
          </a:stretch>
        </p:blipFill>
        <p:spPr>
          <a:xfrm rot="3384363">
            <a:off x="2659536" y="2683179"/>
            <a:ext cx="128611" cy="232222"/>
          </a:xfrm>
          <a:prstGeom prst="rect">
            <a:avLst/>
          </a:prstGeom>
          <a:noFill/>
          <a:ln>
            <a:noFill/>
          </a:ln>
        </p:spPr>
      </p:pic>
      <p:pic>
        <p:nvPicPr>
          <p:cNvPr id="4454" name="Google Shape;4454;p257"/>
          <p:cNvPicPr preferRelativeResize="0"/>
          <p:nvPr/>
        </p:nvPicPr>
        <p:blipFill>
          <a:blip r:embed="rId5">
            <a:alphaModFix/>
          </a:blip>
          <a:stretch>
            <a:fillRect/>
          </a:stretch>
        </p:blipFill>
        <p:spPr>
          <a:xfrm rot="4641884">
            <a:off x="2604411" y="713379"/>
            <a:ext cx="128611" cy="232222"/>
          </a:xfrm>
          <a:prstGeom prst="rect">
            <a:avLst/>
          </a:prstGeom>
          <a:noFill/>
          <a:ln>
            <a:noFill/>
          </a:ln>
        </p:spPr>
      </p:pic>
      <p:pic>
        <p:nvPicPr>
          <p:cNvPr id="4455" name="Google Shape;4455;p257"/>
          <p:cNvPicPr preferRelativeResize="0"/>
          <p:nvPr/>
        </p:nvPicPr>
        <p:blipFill>
          <a:blip r:embed="rId5">
            <a:alphaModFix/>
          </a:blip>
          <a:stretch>
            <a:fillRect/>
          </a:stretch>
        </p:blipFill>
        <p:spPr>
          <a:xfrm rot="4641884">
            <a:off x="2909211" y="713379"/>
            <a:ext cx="128611" cy="232222"/>
          </a:xfrm>
          <a:prstGeom prst="rect">
            <a:avLst/>
          </a:prstGeom>
          <a:noFill/>
          <a:ln>
            <a:noFill/>
          </a:ln>
        </p:spPr>
      </p:pic>
      <p:pic>
        <p:nvPicPr>
          <p:cNvPr id="4456" name="Google Shape;4456;p257"/>
          <p:cNvPicPr preferRelativeResize="0"/>
          <p:nvPr/>
        </p:nvPicPr>
        <p:blipFill>
          <a:blip r:embed="rId5">
            <a:alphaModFix/>
          </a:blip>
          <a:stretch>
            <a:fillRect/>
          </a:stretch>
        </p:blipFill>
        <p:spPr>
          <a:xfrm rot="8752277">
            <a:off x="3527732" y="873879"/>
            <a:ext cx="128611" cy="232223"/>
          </a:xfrm>
          <a:prstGeom prst="rect">
            <a:avLst/>
          </a:prstGeom>
          <a:noFill/>
          <a:ln>
            <a:noFill/>
          </a:ln>
        </p:spPr>
      </p:pic>
      <p:pic>
        <p:nvPicPr>
          <p:cNvPr id="4457" name="Google Shape;4457;p257"/>
          <p:cNvPicPr preferRelativeResize="0"/>
          <p:nvPr/>
        </p:nvPicPr>
        <p:blipFill>
          <a:blip r:embed="rId5">
            <a:alphaModFix/>
          </a:blip>
          <a:stretch>
            <a:fillRect/>
          </a:stretch>
        </p:blipFill>
        <p:spPr>
          <a:xfrm rot="8752277">
            <a:off x="3375332" y="873879"/>
            <a:ext cx="128611" cy="232223"/>
          </a:xfrm>
          <a:prstGeom prst="rect">
            <a:avLst/>
          </a:prstGeom>
          <a:noFill/>
          <a:ln>
            <a:noFill/>
          </a:ln>
        </p:spPr>
      </p:pic>
      <p:pic>
        <p:nvPicPr>
          <p:cNvPr id="4458" name="Google Shape;4458;p257"/>
          <p:cNvPicPr preferRelativeResize="0"/>
          <p:nvPr/>
        </p:nvPicPr>
        <p:blipFill>
          <a:blip r:embed="rId5">
            <a:alphaModFix/>
          </a:blip>
          <a:stretch>
            <a:fillRect/>
          </a:stretch>
        </p:blipFill>
        <p:spPr>
          <a:xfrm rot="8752277">
            <a:off x="3239512" y="873879"/>
            <a:ext cx="128611" cy="232223"/>
          </a:xfrm>
          <a:prstGeom prst="rect">
            <a:avLst/>
          </a:prstGeom>
          <a:noFill/>
          <a:ln>
            <a:noFill/>
          </a:ln>
        </p:spPr>
      </p:pic>
      <p:pic>
        <p:nvPicPr>
          <p:cNvPr id="4459" name="Google Shape;4459;p257"/>
          <p:cNvPicPr preferRelativeResize="0"/>
          <p:nvPr/>
        </p:nvPicPr>
        <p:blipFill>
          <a:blip r:embed="rId5">
            <a:alphaModFix/>
          </a:blip>
          <a:stretch>
            <a:fillRect/>
          </a:stretch>
        </p:blipFill>
        <p:spPr>
          <a:xfrm rot="8752277">
            <a:off x="3686833" y="1254879"/>
            <a:ext cx="128611" cy="232223"/>
          </a:xfrm>
          <a:prstGeom prst="rect">
            <a:avLst/>
          </a:prstGeom>
          <a:noFill/>
          <a:ln>
            <a:noFill/>
          </a:ln>
        </p:spPr>
      </p:pic>
      <p:pic>
        <p:nvPicPr>
          <p:cNvPr id="4460" name="Google Shape;4460;p257"/>
          <p:cNvPicPr preferRelativeResize="0"/>
          <p:nvPr/>
        </p:nvPicPr>
        <p:blipFill>
          <a:blip r:embed="rId5">
            <a:alphaModFix/>
          </a:blip>
          <a:stretch>
            <a:fillRect/>
          </a:stretch>
        </p:blipFill>
        <p:spPr>
          <a:xfrm rot="8752277">
            <a:off x="3814363" y="1483479"/>
            <a:ext cx="128611" cy="232223"/>
          </a:xfrm>
          <a:prstGeom prst="rect">
            <a:avLst/>
          </a:prstGeom>
          <a:noFill/>
          <a:ln>
            <a:noFill/>
          </a:ln>
        </p:spPr>
      </p:pic>
      <p:pic>
        <p:nvPicPr>
          <p:cNvPr id="4461" name="Google Shape;4461;p257"/>
          <p:cNvPicPr preferRelativeResize="0"/>
          <p:nvPr/>
        </p:nvPicPr>
        <p:blipFill>
          <a:blip r:embed="rId5">
            <a:alphaModFix/>
          </a:blip>
          <a:stretch>
            <a:fillRect/>
          </a:stretch>
        </p:blipFill>
        <p:spPr>
          <a:xfrm rot="3815158">
            <a:off x="4038989" y="3164754"/>
            <a:ext cx="128611" cy="232223"/>
          </a:xfrm>
          <a:prstGeom prst="rect">
            <a:avLst/>
          </a:prstGeom>
          <a:noFill/>
          <a:ln>
            <a:noFill/>
          </a:ln>
        </p:spPr>
      </p:pic>
      <p:pic>
        <p:nvPicPr>
          <p:cNvPr id="4462" name="Google Shape;4462;p257"/>
          <p:cNvPicPr preferRelativeResize="0"/>
          <p:nvPr/>
        </p:nvPicPr>
        <p:blipFill>
          <a:blip r:embed="rId5">
            <a:alphaModFix/>
          </a:blip>
          <a:stretch>
            <a:fillRect/>
          </a:stretch>
        </p:blipFill>
        <p:spPr>
          <a:xfrm rot="3815158">
            <a:off x="4318918" y="3105135"/>
            <a:ext cx="128611" cy="232223"/>
          </a:xfrm>
          <a:prstGeom prst="rect">
            <a:avLst/>
          </a:prstGeom>
          <a:noFill/>
          <a:ln>
            <a:noFill/>
          </a:ln>
        </p:spPr>
      </p:pic>
      <p:pic>
        <p:nvPicPr>
          <p:cNvPr id="4463" name="Google Shape;4463;p257"/>
          <p:cNvPicPr preferRelativeResize="0"/>
          <p:nvPr/>
        </p:nvPicPr>
        <p:blipFill>
          <a:blip r:embed="rId5">
            <a:alphaModFix/>
          </a:blip>
          <a:stretch>
            <a:fillRect/>
          </a:stretch>
        </p:blipFill>
        <p:spPr>
          <a:xfrm rot="3815158">
            <a:off x="3276184" y="4040902"/>
            <a:ext cx="128611" cy="232223"/>
          </a:xfrm>
          <a:prstGeom prst="rect">
            <a:avLst/>
          </a:prstGeom>
          <a:noFill/>
          <a:ln>
            <a:noFill/>
          </a:ln>
        </p:spPr>
      </p:pic>
      <p:pic>
        <p:nvPicPr>
          <p:cNvPr id="4464" name="Google Shape;4464;p257"/>
          <p:cNvPicPr preferRelativeResize="0"/>
          <p:nvPr/>
        </p:nvPicPr>
        <p:blipFill>
          <a:blip r:embed="rId5">
            <a:alphaModFix/>
          </a:blip>
          <a:stretch>
            <a:fillRect/>
          </a:stretch>
        </p:blipFill>
        <p:spPr>
          <a:xfrm rot="3815158">
            <a:off x="3612604" y="3975689"/>
            <a:ext cx="128611" cy="232223"/>
          </a:xfrm>
          <a:prstGeom prst="rect">
            <a:avLst/>
          </a:prstGeom>
          <a:noFill/>
          <a:ln>
            <a:noFill/>
          </a:ln>
        </p:spPr>
      </p:pic>
      <p:pic>
        <p:nvPicPr>
          <p:cNvPr id="4465" name="Google Shape;4465;p257"/>
          <p:cNvPicPr preferRelativeResize="0"/>
          <p:nvPr/>
        </p:nvPicPr>
        <p:blipFill>
          <a:blip r:embed="rId5">
            <a:alphaModFix/>
          </a:blip>
          <a:stretch>
            <a:fillRect/>
          </a:stretch>
        </p:blipFill>
        <p:spPr>
          <a:xfrm rot="3815158">
            <a:off x="4706620" y="3790935"/>
            <a:ext cx="128611" cy="232223"/>
          </a:xfrm>
          <a:prstGeom prst="rect">
            <a:avLst/>
          </a:prstGeom>
          <a:noFill/>
          <a:ln>
            <a:noFill/>
          </a:ln>
        </p:spPr>
      </p:pic>
      <p:pic>
        <p:nvPicPr>
          <p:cNvPr id="4466" name="Google Shape;4466;p257"/>
          <p:cNvPicPr preferRelativeResize="0"/>
          <p:nvPr/>
        </p:nvPicPr>
        <p:blipFill>
          <a:blip r:embed="rId5">
            <a:alphaModFix/>
          </a:blip>
          <a:stretch>
            <a:fillRect/>
          </a:stretch>
        </p:blipFill>
        <p:spPr>
          <a:xfrm rot="4641884">
            <a:off x="2476882" y="1356140"/>
            <a:ext cx="128611" cy="232222"/>
          </a:xfrm>
          <a:prstGeom prst="rect">
            <a:avLst/>
          </a:prstGeom>
          <a:noFill/>
          <a:ln>
            <a:noFill/>
          </a:ln>
        </p:spPr>
      </p:pic>
      <p:pic>
        <p:nvPicPr>
          <p:cNvPr id="4467" name="Google Shape;4467;p257"/>
          <p:cNvPicPr preferRelativeResize="0"/>
          <p:nvPr/>
        </p:nvPicPr>
        <p:blipFill>
          <a:blip r:embed="rId5">
            <a:alphaModFix/>
          </a:blip>
          <a:stretch>
            <a:fillRect/>
          </a:stretch>
        </p:blipFill>
        <p:spPr>
          <a:xfrm rot="4641884">
            <a:off x="2748521" y="1356140"/>
            <a:ext cx="128611" cy="232222"/>
          </a:xfrm>
          <a:prstGeom prst="rect">
            <a:avLst/>
          </a:prstGeom>
          <a:noFill/>
          <a:ln>
            <a:noFill/>
          </a:ln>
        </p:spPr>
      </p:pic>
      <p:pic>
        <p:nvPicPr>
          <p:cNvPr id="4468" name="Google Shape;4468;p257"/>
          <p:cNvPicPr preferRelativeResize="0"/>
          <p:nvPr/>
        </p:nvPicPr>
        <p:blipFill>
          <a:blip r:embed="rId5">
            <a:alphaModFix/>
          </a:blip>
          <a:stretch>
            <a:fillRect/>
          </a:stretch>
        </p:blipFill>
        <p:spPr>
          <a:xfrm rot="3815158">
            <a:off x="3199984" y="4698653"/>
            <a:ext cx="128611" cy="232223"/>
          </a:xfrm>
          <a:prstGeom prst="rect">
            <a:avLst/>
          </a:prstGeom>
          <a:noFill/>
          <a:ln>
            <a:noFill/>
          </a:ln>
        </p:spPr>
      </p:pic>
      <p:pic>
        <p:nvPicPr>
          <p:cNvPr id="4469" name="Google Shape;4469;p257"/>
          <p:cNvPicPr preferRelativeResize="0"/>
          <p:nvPr/>
        </p:nvPicPr>
        <p:blipFill>
          <a:blip r:embed="rId5">
            <a:alphaModFix/>
          </a:blip>
          <a:stretch>
            <a:fillRect/>
          </a:stretch>
        </p:blipFill>
        <p:spPr>
          <a:xfrm rot="3815158">
            <a:off x="3536404" y="4633441"/>
            <a:ext cx="128611" cy="232223"/>
          </a:xfrm>
          <a:prstGeom prst="rect">
            <a:avLst/>
          </a:prstGeom>
          <a:noFill/>
          <a:ln>
            <a:noFill/>
          </a:ln>
        </p:spPr>
      </p:pic>
      <p:pic>
        <p:nvPicPr>
          <p:cNvPr id="4470" name="Google Shape;4470;p257"/>
          <p:cNvPicPr preferRelativeResize="0"/>
          <p:nvPr/>
        </p:nvPicPr>
        <p:blipFill>
          <a:blip r:embed="rId5">
            <a:alphaModFix/>
          </a:blip>
          <a:stretch>
            <a:fillRect/>
          </a:stretch>
        </p:blipFill>
        <p:spPr>
          <a:xfrm rot="3815158">
            <a:off x="3860129" y="4558047"/>
            <a:ext cx="128611" cy="232223"/>
          </a:xfrm>
          <a:prstGeom prst="rect">
            <a:avLst/>
          </a:prstGeom>
          <a:noFill/>
          <a:ln>
            <a:noFill/>
          </a:ln>
        </p:spPr>
      </p:pic>
      <p:pic>
        <p:nvPicPr>
          <p:cNvPr id="4471" name="Google Shape;4471;p257"/>
          <p:cNvPicPr preferRelativeResize="0"/>
          <p:nvPr/>
        </p:nvPicPr>
        <p:blipFill>
          <a:blip r:embed="rId5">
            <a:alphaModFix/>
          </a:blip>
          <a:stretch>
            <a:fillRect/>
          </a:stretch>
        </p:blipFill>
        <p:spPr>
          <a:xfrm rot="3815158">
            <a:off x="4920929" y="4370802"/>
            <a:ext cx="128611" cy="232223"/>
          </a:xfrm>
          <a:prstGeom prst="rect">
            <a:avLst/>
          </a:prstGeom>
          <a:noFill/>
          <a:ln>
            <a:noFill/>
          </a:ln>
        </p:spPr>
      </p:pic>
      <p:pic>
        <p:nvPicPr>
          <p:cNvPr id="4472" name="Google Shape;4472;p257"/>
          <p:cNvPicPr preferRelativeResize="0"/>
          <p:nvPr/>
        </p:nvPicPr>
        <p:blipFill>
          <a:blip r:embed="rId12">
            <a:alphaModFix/>
          </a:blip>
          <a:stretch>
            <a:fillRect/>
          </a:stretch>
        </p:blipFill>
        <p:spPr>
          <a:xfrm>
            <a:off x="3109934" y="2869240"/>
            <a:ext cx="236600" cy="114000"/>
          </a:xfrm>
          <a:prstGeom prst="rect">
            <a:avLst/>
          </a:prstGeom>
          <a:noFill/>
          <a:ln>
            <a:noFill/>
          </a:ln>
        </p:spPr>
      </p:pic>
      <p:pic>
        <p:nvPicPr>
          <p:cNvPr id="4473" name="Google Shape;4473;p257"/>
          <p:cNvPicPr preferRelativeResize="0"/>
          <p:nvPr/>
        </p:nvPicPr>
        <p:blipFill>
          <a:blip r:embed="rId12">
            <a:alphaModFix/>
          </a:blip>
          <a:stretch>
            <a:fillRect/>
          </a:stretch>
        </p:blipFill>
        <p:spPr>
          <a:xfrm>
            <a:off x="3109934" y="3097840"/>
            <a:ext cx="236600" cy="114000"/>
          </a:xfrm>
          <a:prstGeom prst="rect">
            <a:avLst/>
          </a:prstGeom>
          <a:noFill/>
          <a:ln>
            <a:noFill/>
          </a:ln>
        </p:spPr>
      </p:pic>
      <p:pic>
        <p:nvPicPr>
          <p:cNvPr id="4474" name="Google Shape;4474;p257"/>
          <p:cNvPicPr preferRelativeResize="0"/>
          <p:nvPr/>
        </p:nvPicPr>
        <p:blipFill>
          <a:blip r:embed="rId12">
            <a:alphaModFix/>
          </a:blip>
          <a:stretch>
            <a:fillRect/>
          </a:stretch>
        </p:blipFill>
        <p:spPr>
          <a:xfrm>
            <a:off x="3126515" y="3538459"/>
            <a:ext cx="236600" cy="114000"/>
          </a:xfrm>
          <a:prstGeom prst="rect">
            <a:avLst/>
          </a:prstGeom>
          <a:noFill/>
          <a:ln>
            <a:noFill/>
          </a:ln>
        </p:spPr>
      </p:pic>
      <p:pic>
        <p:nvPicPr>
          <p:cNvPr id="4475" name="Google Shape;4475;p257"/>
          <p:cNvPicPr preferRelativeResize="0"/>
          <p:nvPr/>
        </p:nvPicPr>
        <p:blipFill>
          <a:blip r:embed="rId12">
            <a:alphaModFix/>
          </a:blip>
          <a:stretch>
            <a:fillRect/>
          </a:stretch>
        </p:blipFill>
        <p:spPr>
          <a:xfrm>
            <a:off x="3126515" y="3767059"/>
            <a:ext cx="236600" cy="114000"/>
          </a:xfrm>
          <a:prstGeom prst="rect">
            <a:avLst/>
          </a:prstGeom>
          <a:noFill/>
          <a:ln>
            <a:noFill/>
          </a:ln>
        </p:spPr>
      </p:pic>
      <p:pic>
        <p:nvPicPr>
          <p:cNvPr id="4476" name="Google Shape;4476;p257"/>
          <p:cNvPicPr preferRelativeResize="0"/>
          <p:nvPr/>
        </p:nvPicPr>
        <p:blipFill>
          <a:blip r:embed="rId12">
            <a:alphaModFix/>
          </a:blip>
          <a:stretch>
            <a:fillRect/>
          </a:stretch>
        </p:blipFill>
        <p:spPr>
          <a:xfrm>
            <a:off x="3126515" y="4114899"/>
            <a:ext cx="236600" cy="114000"/>
          </a:xfrm>
          <a:prstGeom prst="rect">
            <a:avLst/>
          </a:prstGeom>
          <a:noFill/>
          <a:ln>
            <a:noFill/>
          </a:ln>
        </p:spPr>
      </p:pic>
      <p:pic>
        <p:nvPicPr>
          <p:cNvPr id="4477" name="Google Shape;4477;p257"/>
          <p:cNvPicPr preferRelativeResize="0"/>
          <p:nvPr/>
        </p:nvPicPr>
        <p:blipFill>
          <a:blip r:embed="rId12">
            <a:alphaModFix/>
          </a:blip>
          <a:stretch>
            <a:fillRect/>
          </a:stretch>
        </p:blipFill>
        <p:spPr>
          <a:xfrm>
            <a:off x="3126515" y="4343499"/>
            <a:ext cx="236600" cy="114000"/>
          </a:xfrm>
          <a:prstGeom prst="rect">
            <a:avLst/>
          </a:prstGeom>
          <a:noFill/>
          <a:ln>
            <a:noFill/>
          </a:ln>
        </p:spPr>
      </p:pic>
      <p:pic>
        <p:nvPicPr>
          <p:cNvPr id="4478" name="Google Shape;4478;p257"/>
          <p:cNvPicPr preferRelativeResize="0"/>
          <p:nvPr/>
        </p:nvPicPr>
        <p:blipFill>
          <a:blip r:embed="rId5">
            <a:alphaModFix/>
          </a:blip>
          <a:stretch>
            <a:fillRect/>
          </a:stretch>
        </p:blipFill>
        <p:spPr>
          <a:xfrm rot="-144">
            <a:off x="2048694" y="2357716"/>
            <a:ext cx="128611" cy="232223"/>
          </a:xfrm>
          <a:prstGeom prst="rect">
            <a:avLst/>
          </a:prstGeom>
          <a:noFill/>
          <a:ln>
            <a:noFill/>
          </a:ln>
        </p:spPr>
      </p:pic>
      <p:pic>
        <p:nvPicPr>
          <p:cNvPr id="4479" name="Google Shape;4479;p257"/>
          <p:cNvPicPr preferRelativeResize="0"/>
          <p:nvPr/>
        </p:nvPicPr>
        <p:blipFill>
          <a:blip r:embed="rId5">
            <a:alphaModFix/>
          </a:blip>
          <a:stretch>
            <a:fillRect/>
          </a:stretch>
        </p:blipFill>
        <p:spPr>
          <a:xfrm rot="-144">
            <a:off x="2040044" y="1966454"/>
            <a:ext cx="128611" cy="232223"/>
          </a:xfrm>
          <a:prstGeom prst="rect">
            <a:avLst/>
          </a:prstGeom>
          <a:noFill/>
          <a:ln>
            <a:noFill/>
          </a:ln>
        </p:spPr>
      </p:pic>
      <p:pic>
        <p:nvPicPr>
          <p:cNvPr id="4480" name="Google Shape;4480;p257"/>
          <p:cNvPicPr preferRelativeResize="0"/>
          <p:nvPr/>
        </p:nvPicPr>
        <p:blipFill>
          <a:blip r:embed="rId5">
            <a:alphaModFix/>
          </a:blip>
          <a:stretch>
            <a:fillRect/>
          </a:stretch>
        </p:blipFill>
        <p:spPr>
          <a:xfrm rot="-8510915">
            <a:off x="1895255" y="2007917"/>
            <a:ext cx="128611" cy="232223"/>
          </a:xfrm>
          <a:prstGeom prst="rect">
            <a:avLst/>
          </a:prstGeom>
          <a:noFill/>
          <a:ln>
            <a:noFill/>
          </a:ln>
        </p:spPr>
      </p:pic>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Shape 4484"/>
        <p:cNvGrpSpPr/>
        <p:nvPr/>
      </p:nvGrpSpPr>
      <p:grpSpPr>
        <a:xfrm>
          <a:off x="0" y="0"/>
          <a:ext cx="0" cy="0"/>
          <a:chOff x="0" y="0"/>
          <a:chExt cx="0" cy="0"/>
        </a:xfrm>
      </p:grpSpPr>
      <p:pic>
        <p:nvPicPr>
          <p:cNvPr id="4485" name="Google Shape;4485;p258"/>
          <p:cNvPicPr preferRelativeResize="0"/>
          <p:nvPr/>
        </p:nvPicPr>
        <p:blipFill>
          <a:blip r:embed="rId3">
            <a:alphaModFix/>
          </a:blip>
          <a:stretch>
            <a:fillRect/>
          </a:stretch>
        </p:blipFill>
        <p:spPr>
          <a:xfrm>
            <a:off x="1308575" y="521375"/>
            <a:ext cx="4694950" cy="4622125"/>
          </a:xfrm>
          <a:prstGeom prst="rect">
            <a:avLst/>
          </a:prstGeom>
          <a:noFill/>
          <a:ln>
            <a:noFill/>
          </a:ln>
        </p:spPr>
      </p:pic>
      <p:sp>
        <p:nvSpPr>
          <p:cNvPr id="4486" name="Google Shape;4486;p258"/>
          <p:cNvSpPr txBox="1"/>
          <p:nvPr/>
        </p:nvSpPr>
        <p:spPr>
          <a:xfrm>
            <a:off x="300600" y="94848"/>
            <a:ext cx="856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(5HT) Interacts in a Neuronal Network to Regulate</a:t>
            </a:r>
            <a:endParaRPr sz="1600" b="1"/>
          </a:p>
        </p:txBody>
      </p:sp>
      <p:grpSp>
        <p:nvGrpSpPr>
          <p:cNvPr id="4487" name="Google Shape;4487;p258"/>
          <p:cNvGrpSpPr/>
          <p:nvPr/>
        </p:nvGrpSpPr>
        <p:grpSpPr>
          <a:xfrm>
            <a:off x="202473" y="2255150"/>
            <a:ext cx="1498316" cy="646498"/>
            <a:chOff x="78100" y="798150"/>
            <a:chExt cx="1965778" cy="848200"/>
          </a:xfrm>
        </p:grpSpPr>
        <p:pic>
          <p:nvPicPr>
            <p:cNvPr id="4488" name="Google Shape;4488;p258"/>
            <p:cNvPicPr preferRelativeResize="0"/>
            <p:nvPr/>
          </p:nvPicPr>
          <p:blipFill rotWithShape="1">
            <a:blip r:embed="rId4">
              <a:alphaModFix/>
            </a:blip>
            <a:srcRect r="10370" b="28057"/>
            <a:stretch/>
          </p:blipFill>
          <p:spPr>
            <a:xfrm flipH="1">
              <a:off x="78100" y="798150"/>
              <a:ext cx="1385300" cy="848200"/>
            </a:xfrm>
            <a:prstGeom prst="rect">
              <a:avLst/>
            </a:prstGeom>
            <a:noFill/>
            <a:ln>
              <a:noFill/>
            </a:ln>
          </p:spPr>
        </p:pic>
        <p:pic>
          <p:nvPicPr>
            <p:cNvPr id="4489" name="Google Shape;4489;p258"/>
            <p:cNvPicPr preferRelativeResize="0"/>
            <p:nvPr/>
          </p:nvPicPr>
          <p:blipFill>
            <a:blip r:embed="rId5">
              <a:alphaModFix/>
            </a:blip>
            <a:stretch>
              <a:fillRect/>
            </a:stretch>
          </p:blipFill>
          <p:spPr>
            <a:xfrm rot="-5938659">
              <a:off x="1530169" y="1143679"/>
              <a:ext cx="142142" cy="256638"/>
            </a:xfrm>
            <a:prstGeom prst="rect">
              <a:avLst/>
            </a:prstGeom>
            <a:noFill/>
            <a:ln>
              <a:noFill/>
            </a:ln>
          </p:spPr>
        </p:pic>
        <p:pic>
          <p:nvPicPr>
            <p:cNvPr id="4490" name="Google Shape;4490;p258"/>
            <p:cNvPicPr preferRelativeResize="0"/>
            <p:nvPr/>
          </p:nvPicPr>
          <p:blipFill>
            <a:blip r:embed="rId5">
              <a:alphaModFix/>
            </a:blip>
            <a:stretch>
              <a:fillRect/>
            </a:stretch>
          </p:blipFill>
          <p:spPr>
            <a:xfrm rot="-5938659">
              <a:off x="1834969" y="1143679"/>
              <a:ext cx="142142" cy="256638"/>
            </a:xfrm>
            <a:prstGeom prst="rect">
              <a:avLst/>
            </a:prstGeom>
            <a:noFill/>
            <a:ln>
              <a:noFill/>
            </a:ln>
          </p:spPr>
        </p:pic>
      </p:grpSp>
      <p:sp>
        <p:nvSpPr>
          <p:cNvPr id="4491" name="Google Shape;4491;p258"/>
          <p:cNvSpPr txBox="1"/>
          <p:nvPr/>
        </p:nvSpPr>
        <p:spPr>
          <a:xfrm>
            <a:off x="6446825" y="3046350"/>
            <a:ext cx="293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norepinephrine (locus coeruleus)</a:t>
            </a:r>
            <a:endParaRPr/>
          </a:p>
        </p:txBody>
      </p:sp>
      <p:pic>
        <p:nvPicPr>
          <p:cNvPr id="4492" name="Google Shape;4492;p258"/>
          <p:cNvPicPr preferRelativeResize="0"/>
          <p:nvPr/>
        </p:nvPicPr>
        <p:blipFill>
          <a:blip r:embed="rId6">
            <a:alphaModFix/>
          </a:blip>
          <a:stretch>
            <a:fillRect/>
          </a:stretch>
        </p:blipFill>
        <p:spPr>
          <a:xfrm>
            <a:off x="6105000" y="3137679"/>
            <a:ext cx="240350" cy="217550"/>
          </a:xfrm>
          <a:prstGeom prst="rect">
            <a:avLst/>
          </a:prstGeom>
          <a:noFill/>
          <a:ln>
            <a:noFill/>
          </a:ln>
        </p:spPr>
      </p:pic>
      <p:pic>
        <p:nvPicPr>
          <p:cNvPr id="4493" name="Google Shape;4493;p258"/>
          <p:cNvPicPr preferRelativeResize="0"/>
          <p:nvPr/>
        </p:nvPicPr>
        <p:blipFill rotWithShape="1">
          <a:blip r:embed="rId7">
            <a:alphaModFix/>
          </a:blip>
          <a:srcRect r="83431"/>
          <a:stretch/>
        </p:blipFill>
        <p:spPr>
          <a:xfrm rot="2141216">
            <a:off x="5628750" y="4229637"/>
            <a:ext cx="202160" cy="171712"/>
          </a:xfrm>
          <a:prstGeom prst="rect">
            <a:avLst/>
          </a:prstGeom>
          <a:noFill/>
          <a:ln>
            <a:noFill/>
          </a:ln>
        </p:spPr>
      </p:pic>
      <p:pic>
        <p:nvPicPr>
          <p:cNvPr id="4494" name="Google Shape;4494;p258"/>
          <p:cNvPicPr preferRelativeResize="0"/>
          <p:nvPr/>
        </p:nvPicPr>
        <p:blipFill rotWithShape="1">
          <a:blip r:embed="rId7">
            <a:alphaModFix/>
          </a:blip>
          <a:srcRect r="83431"/>
          <a:stretch/>
        </p:blipFill>
        <p:spPr>
          <a:xfrm rot="2141216">
            <a:off x="5628750" y="4534437"/>
            <a:ext cx="202160" cy="171712"/>
          </a:xfrm>
          <a:prstGeom prst="rect">
            <a:avLst/>
          </a:prstGeom>
          <a:noFill/>
          <a:ln>
            <a:noFill/>
          </a:ln>
        </p:spPr>
      </p:pic>
      <p:pic>
        <p:nvPicPr>
          <p:cNvPr id="4495" name="Google Shape;4495;p258"/>
          <p:cNvPicPr preferRelativeResize="0"/>
          <p:nvPr/>
        </p:nvPicPr>
        <p:blipFill rotWithShape="1">
          <a:blip r:embed="rId7">
            <a:alphaModFix/>
          </a:blip>
          <a:srcRect r="83431"/>
          <a:stretch/>
        </p:blipFill>
        <p:spPr>
          <a:xfrm rot="2141216">
            <a:off x="5628750" y="3924837"/>
            <a:ext cx="202160" cy="171712"/>
          </a:xfrm>
          <a:prstGeom prst="rect">
            <a:avLst/>
          </a:prstGeom>
          <a:noFill/>
          <a:ln>
            <a:noFill/>
          </a:ln>
        </p:spPr>
      </p:pic>
      <p:pic>
        <p:nvPicPr>
          <p:cNvPr id="4496" name="Google Shape;4496;p258"/>
          <p:cNvPicPr preferRelativeResize="0"/>
          <p:nvPr/>
        </p:nvPicPr>
        <p:blipFill rotWithShape="1">
          <a:blip r:embed="rId7">
            <a:alphaModFix/>
          </a:blip>
          <a:srcRect r="83431"/>
          <a:stretch/>
        </p:blipFill>
        <p:spPr>
          <a:xfrm rot="2141216">
            <a:off x="5628750" y="3315237"/>
            <a:ext cx="202160" cy="171712"/>
          </a:xfrm>
          <a:prstGeom prst="rect">
            <a:avLst/>
          </a:prstGeom>
          <a:noFill/>
          <a:ln>
            <a:noFill/>
          </a:ln>
        </p:spPr>
      </p:pic>
      <p:pic>
        <p:nvPicPr>
          <p:cNvPr id="4497" name="Google Shape;4497;p258"/>
          <p:cNvPicPr preferRelativeResize="0"/>
          <p:nvPr/>
        </p:nvPicPr>
        <p:blipFill rotWithShape="1">
          <a:blip r:embed="rId7">
            <a:alphaModFix/>
          </a:blip>
          <a:srcRect r="83431"/>
          <a:stretch/>
        </p:blipFill>
        <p:spPr>
          <a:xfrm rot="2141216">
            <a:off x="5628750" y="3620037"/>
            <a:ext cx="202160" cy="171712"/>
          </a:xfrm>
          <a:prstGeom prst="rect">
            <a:avLst/>
          </a:prstGeom>
          <a:noFill/>
          <a:ln>
            <a:noFill/>
          </a:ln>
        </p:spPr>
      </p:pic>
      <p:pic>
        <p:nvPicPr>
          <p:cNvPr id="4498" name="Google Shape;4498;p258"/>
          <p:cNvPicPr preferRelativeResize="0"/>
          <p:nvPr/>
        </p:nvPicPr>
        <p:blipFill rotWithShape="1">
          <a:blip r:embed="rId7">
            <a:alphaModFix/>
          </a:blip>
          <a:srcRect r="83431"/>
          <a:stretch/>
        </p:blipFill>
        <p:spPr>
          <a:xfrm rot="2141216">
            <a:off x="5628750" y="3010437"/>
            <a:ext cx="202160" cy="171712"/>
          </a:xfrm>
          <a:prstGeom prst="rect">
            <a:avLst/>
          </a:prstGeom>
          <a:noFill/>
          <a:ln>
            <a:noFill/>
          </a:ln>
        </p:spPr>
      </p:pic>
      <p:pic>
        <p:nvPicPr>
          <p:cNvPr id="4499" name="Google Shape;4499;p258"/>
          <p:cNvPicPr preferRelativeResize="0"/>
          <p:nvPr/>
        </p:nvPicPr>
        <p:blipFill rotWithShape="1">
          <a:blip r:embed="rId7">
            <a:alphaModFix/>
          </a:blip>
          <a:srcRect r="83431"/>
          <a:stretch/>
        </p:blipFill>
        <p:spPr>
          <a:xfrm rot="2141216">
            <a:off x="5628750" y="2400837"/>
            <a:ext cx="202160" cy="171712"/>
          </a:xfrm>
          <a:prstGeom prst="rect">
            <a:avLst/>
          </a:prstGeom>
          <a:noFill/>
          <a:ln>
            <a:noFill/>
          </a:ln>
        </p:spPr>
      </p:pic>
      <p:pic>
        <p:nvPicPr>
          <p:cNvPr id="4500" name="Google Shape;4500;p258"/>
          <p:cNvPicPr preferRelativeResize="0"/>
          <p:nvPr/>
        </p:nvPicPr>
        <p:blipFill rotWithShape="1">
          <a:blip r:embed="rId7">
            <a:alphaModFix/>
          </a:blip>
          <a:srcRect r="83431"/>
          <a:stretch/>
        </p:blipFill>
        <p:spPr>
          <a:xfrm rot="2141216">
            <a:off x="5628750" y="2705637"/>
            <a:ext cx="202160" cy="171712"/>
          </a:xfrm>
          <a:prstGeom prst="rect">
            <a:avLst/>
          </a:prstGeom>
          <a:noFill/>
          <a:ln>
            <a:noFill/>
          </a:ln>
        </p:spPr>
      </p:pic>
      <p:pic>
        <p:nvPicPr>
          <p:cNvPr id="4501" name="Google Shape;4501;p258"/>
          <p:cNvPicPr preferRelativeResize="0"/>
          <p:nvPr/>
        </p:nvPicPr>
        <p:blipFill rotWithShape="1">
          <a:blip r:embed="rId7">
            <a:alphaModFix/>
          </a:blip>
          <a:srcRect r="83431"/>
          <a:stretch/>
        </p:blipFill>
        <p:spPr>
          <a:xfrm rot="2141216">
            <a:off x="5628750" y="2096037"/>
            <a:ext cx="202160" cy="171712"/>
          </a:xfrm>
          <a:prstGeom prst="rect">
            <a:avLst/>
          </a:prstGeom>
          <a:noFill/>
          <a:ln>
            <a:noFill/>
          </a:ln>
        </p:spPr>
      </p:pic>
      <p:pic>
        <p:nvPicPr>
          <p:cNvPr id="4502" name="Google Shape;4502;p258"/>
          <p:cNvPicPr preferRelativeResize="0"/>
          <p:nvPr/>
        </p:nvPicPr>
        <p:blipFill rotWithShape="1">
          <a:blip r:embed="rId7">
            <a:alphaModFix/>
          </a:blip>
          <a:srcRect r="83431"/>
          <a:stretch/>
        </p:blipFill>
        <p:spPr>
          <a:xfrm rot="2141216">
            <a:off x="5628750" y="1486437"/>
            <a:ext cx="202160" cy="171712"/>
          </a:xfrm>
          <a:prstGeom prst="rect">
            <a:avLst/>
          </a:prstGeom>
          <a:noFill/>
          <a:ln>
            <a:noFill/>
          </a:ln>
        </p:spPr>
      </p:pic>
      <p:pic>
        <p:nvPicPr>
          <p:cNvPr id="4503" name="Google Shape;4503;p258"/>
          <p:cNvPicPr preferRelativeResize="0"/>
          <p:nvPr/>
        </p:nvPicPr>
        <p:blipFill rotWithShape="1">
          <a:blip r:embed="rId7">
            <a:alphaModFix/>
          </a:blip>
          <a:srcRect r="83431"/>
          <a:stretch/>
        </p:blipFill>
        <p:spPr>
          <a:xfrm rot="2141216">
            <a:off x="5628750" y="1791237"/>
            <a:ext cx="202160" cy="171712"/>
          </a:xfrm>
          <a:prstGeom prst="rect">
            <a:avLst/>
          </a:prstGeom>
          <a:noFill/>
          <a:ln>
            <a:noFill/>
          </a:ln>
        </p:spPr>
      </p:pic>
      <p:pic>
        <p:nvPicPr>
          <p:cNvPr id="4504" name="Google Shape;4504;p258"/>
          <p:cNvPicPr preferRelativeResize="0"/>
          <p:nvPr/>
        </p:nvPicPr>
        <p:blipFill rotWithShape="1">
          <a:blip r:embed="rId7">
            <a:alphaModFix/>
          </a:blip>
          <a:srcRect r="83431"/>
          <a:stretch/>
        </p:blipFill>
        <p:spPr>
          <a:xfrm rot="2141216">
            <a:off x="5628750" y="1181637"/>
            <a:ext cx="202160" cy="171712"/>
          </a:xfrm>
          <a:prstGeom prst="rect">
            <a:avLst/>
          </a:prstGeom>
          <a:noFill/>
          <a:ln>
            <a:noFill/>
          </a:ln>
        </p:spPr>
      </p:pic>
      <p:pic>
        <p:nvPicPr>
          <p:cNvPr id="4505" name="Google Shape;4505;p258"/>
          <p:cNvPicPr preferRelativeResize="0"/>
          <p:nvPr/>
        </p:nvPicPr>
        <p:blipFill rotWithShape="1">
          <a:blip r:embed="rId7">
            <a:alphaModFix/>
          </a:blip>
          <a:srcRect r="83431"/>
          <a:stretch/>
        </p:blipFill>
        <p:spPr>
          <a:xfrm rot="7541216">
            <a:off x="4148675" y="1150967"/>
            <a:ext cx="202160" cy="171712"/>
          </a:xfrm>
          <a:prstGeom prst="rect">
            <a:avLst/>
          </a:prstGeom>
          <a:noFill/>
          <a:ln>
            <a:noFill/>
          </a:ln>
        </p:spPr>
      </p:pic>
      <p:pic>
        <p:nvPicPr>
          <p:cNvPr id="4506" name="Google Shape;4506;p258"/>
          <p:cNvPicPr preferRelativeResize="0"/>
          <p:nvPr/>
        </p:nvPicPr>
        <p:blipFill rotWithShape="1">
          <a:blip r:embed="rId7">
            <a:alphaModFix/>
          </a:blip>
          <a:srcRect r="83431"/>
          <a:stretch/>
        </p:blipFill>
        <p:spPr>
          <a:xfrm rot="7541216">
            <a:off x="3843875" y="1150967"/>
            <a:ext cx="202160" cy="171712"/>
          </a:xfrm>
          <a:prstGeom prst="rect">
            <a:avLst/>
          </a:prstGeom>
          <a:noFill/>
          <a:ln>
            <a:noFill/>
          </a:ln>
        </p:spPr>
      </p:pic>
      <p:pic>
        <p:nvPicPr>
          <p:cNvPr id="4507" name="Google Shape;4507;p258"/>
          <p:cNvPicPr preferRelativeResize="0"/>
          <p:nvPr/>
        </p:nvPicPr>
        <p:blipFill rotWithShape="1">
          <a:blip r:embed="rId7">
            <a:alphaModFix/>
          </a:blip>
          <a:srcRect r="83431"/>
          <a:stretch/>
        </p:blipFill>
        <p:spPr>
          <a:xfrm rot="7541216">
            <a:off x="4453475" y="1150967"/>
            <a:ext cx="202160" cy="171712"/>
          </a:xfrm>
          <a:prstGeom prst="rect">
            <a:avLst/>
          </a:prstGeom>
          <a:noFill/>
          <a:ln>
            <a:noFill/>
          </a:ln>
        </p:spPr>
      </p:pic>
      <p:pic>
        <p:nvPicPr>
          <p:cNvPr id="4508" name="Google Shape;4508;p258"/>
          <p:cNvPicPr preferRelativeResize="0"/>
          <p:nvPr/>
        </p:nvPicPr>
        <p:blipFill rotWithShape="1">
          <a:blip r:embed="rId7">
            <a:alphaModFix/>
          </a:blip>
          <a:srcRect r="83431"/>
          <a:stretch/>
        </p:blipFill>
        <p:spPr>
          <a:xfrm rot="7541216">
            <a:off x="5063075" y="1150967"/>
            <a:ext cx="202160" cy="171712"/>
          </a:xfrm>
          <a:prstGeom prst="rect">
            <a:avLst/>
          </a:prstGeom>
          <a:noFill/>
          <a:ln>
            <a:noFill/>
          </a:ln>
        </p:spPr>
      </p:pic>
      <p:pic>
        <p:nvPicPr>
          <p:cNvPr id="4509" name="Google Shape;4509;p258"/>
          <p:cNvPicPr preferRelativeResize="0"/>
          <p:nvPr/>
        </p:nvPicPr>
        <p:blipFill rotWithShape="1">
          <a:blip r:embed="rId7">
            <a:alphaModFix/>
          </a:blip>
          <a:srcRect r="83431"/>
          <a:stretch/>
        </p:blipFill>
        <p:spPr>
          <a:xfrm rot="7541216">
            <a:off x="4758275" y="1150967"/>
            <a:ext cx="202160" cy="171712"/>
          </a:xfrm>
          <a:prstGeom prst="rect">
            <a:avLst/>
          </a:prstGeom>
          <a:noFill/>
          <a:ln>
            <a:noFill/>
          </a:ln>
        </p:spPr>
      </p:pic>
      <p:pic>
        <p:nvPicPr>
          <p:cNvPr id="4510" name="Google Shape;4510;p258"/>
          <p:cNvPicPr preferRelativeResize="0"/>
          <p:nvPr/>
        </p:nvPicPr>
        <p:blipFill rotWithShape="1">
          <a:blip r:embed="rId7">
            <a:alphaModFix/>
          </a:blip>
          <a:srcRect r="83431"/>
          <a:stretch/>
        </p:blipFill>
        <p:spPr>
          <a:xfrm rot="7541216">
            <a:off x="5367875" y="1150967"/>
            <a:ext cx="202160" cy="171712"/>
          </a:xfrm>
          <a:prstGeom prst="rect">
            <a:avLst/>
          </a:prstGeom>
          <a:noFill/>
          <a:ln>
            <a:noFill/>
          </a:ln>
        </p:spPr>
      </p:pic>
      <p:sp>
        <p:nvSpPr>
          <p:cNvPr id="4511" name="Google Shape;4511;p258"/>
          <p:cNvSpPr txBox="1"/>
          <p:nvPr/>
        </p:nvSpPr>
        <p:spPr>
          <a:xfrm>
            <a:off x="6356825" y="2419113"/>
            <a:ext cx="3020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dopamine </a:t>
            </a:r>
            <a:endParaRPr>
              <a:solidFill>
                <a:schemeClr val="dk1"/>
              </a:solidFill>
            </a:endParaRPr>
          </a:p>
          <a:p>
            <a:pPr marL="0" lvl="0" indent="0" algn="l" rtl="0">
              <a:spcBef>
                <a:spcPts val="0"/>
              </a:spcBef>
              <a:spcAft>
                <a:spcPts val="0"/>
              </a:spcAft>
              <a:buNone/>
            </a:pPr>
            <a:r>
              <a:rPr lang="en">
                <a:solidFill>
                  <a:schemeClr val="dk1"/>
                </a:solidFill>
              </a:rPr>
              <a:t>(ventral tegmental area)</a:t>
            </a:r>
            <a:endParaRPr/>
          </a:p>
        </p:txBody>
      </p:sp>
      <p:pic>
        <p:nvPicPr>
          <p:cNvPr id="4512" name="Google Shape;4512;p258"/>
          <p:cNvPicPr preferRelativeResize="0"/>
          <p:nvPr/>
        </p:nvPicPr>
        <p:blipFill>
          <a:blip r:embed="rId8">
            <a:alphaModFix/>
          </a:blip>
          <a:stretch>
            <a:fillRect/>
          </a:stretch>
        </p:blipFill>
        <p:spPr>
          <a:xfrm>
            <a:off x="6146300" y="2465587"/>
            <a:ext cx="185425" cy="307276"/>
          </a:xfrm>
          <a:prstGeom prst="rect">
            <a:avLst/>
          </a:prstGeom>
          <a:noFill/>
          <a:ln>
            <a:noFill/>
          </a:ln>
        </p:spPr>
      </p:pic>
      <p:pic>
        <p:nvPicPr>
          <p:cNvPr id="4513" name="Google Shape;4513;p258"/>
          <p:cNvPicPr preferRelativeResize="0"/>
          <p:nvPr/>
        </p:nvPicPr>
        <p:blipFill rotWithShape="1">
          <a:blip r:embed="rId7">
            <a:alphaModFix/>
          </a:blip>
          <a:srcRect l="82998" b="20146"/>
          <a:stretch/>
        </p:blipFill>
        <p:spPr>
          <a:xfrm>
            <a:off x="5279400" y="3964375"/>
            <a:ext cx="256551" cy="169575"/>
          </a:xfrm>
          <a:prstGeom prst="rect">
            <a:avLst/>
          </a:prstGeom>
          <a:noFill/>
          <a:ln>
            <a:noFill/>
          </a:ln>
        </p:spPr>
      </p:pic>
      <p:pic>
        <p:nvPicPr>
          <p:cNvPr id="4514" name="Google Shape;4514;p258"/>
          <p:cNvPicPr preferRelativeResize="0"/>
          <p:nvPr/>
        </p:nvPicPr>
        <p:blipFill rotWithShape="1">
          <a:blip r:embed="rId7">
            <a:alphaModFix/>
          </a:blip>
          <a:srcRect l="82998" b="20146"/>
          <a:stretch/>
        </p:blipFill>
        <p:spPr>
          <a:xfrm>
            <a:off x="5279400" y="3642995"/>
            <a:ext cx="256551" cy="169575"/>
          </a:xfrm>
          <a:prstGeom prst="rect">
            <a:avLst/>
          </a:prstGeom>
          <a:noFill/>
          <a:ln>
            <a:noFill/>
          </a:ln>
        </p:spPr>
      </p:pic>
      <p:pic>
        <p:nvPicPr>
          <p:cNvPr id="4515" name="Google Shape;4515;p258"/>
          <p:cNvPicPr preferRelativeResize="0"/>
          <p:nvPr/>
        </p:nvPicPr>
        <p:blipFill rotWithShape="1">
          <a:blip r:embed="rId7">
            <a:alphaModFix/>
          </a:blip>
          <a:srcRect l="82998" b="20146"/>
          <a:stretch/>
        </p:blipFill>
        <p:spPr>
          <a:xfrm>
            <a:off x="5279400" y="3311735"/>
            <a:ext cx="256551" cy="169575"/>
          </a:xfrm>
          <a:prstGeom prst="rect">
            <a:avLst/>
          </a:prstGeom>
          <a:noFill/>
          <a:ln>
            <a:noFill/>
          </a:ln>
        </p:spPr>
      </p:pic>
      <p:pic>
        <p:nvPicPr>
          <p:cNvPr id="4516" name="Google Shape;4516;p258"/>
          <p:cNvPicPr preferRelativeResize="0"/>
          <p:nvPr/>
        </p:nvPicPr>
        <p:blipFill rotWithShape="1">
          <a:blip r:embed="rId7">
            <a:alphaModFix/>
          </a:blip>
          <a:srcRect l="82998" b="20146"/>
          <a:stretch/>
        </p:blipFill>
        <p:spPr>
          <a:xfrm>
            <a:off x="5279400" y="3041685"/>
            <a:ext cx="256551" cy="169575"/>
          </a:xfrm>
          <a:prstGeom prst="rect">
            <a:avLst/>
          </a:prstGeom>
          <a:noFill/>
          <a:ln>
            <a:noFill/>
          </a:ln>
        </p:spPr>
      </p:pic>
      <p:pic>
        <p:nvPicPr>
          <p:cNvPr id="4517" name="Google Shape;4517;p258"/>
          <p:cNvPicPr preferRelativeResize="0"/>
          <p:nvPr/>
        </p:nvPicPr>
        <p:blipFill rotWithShape="1">
          <a:blip r:embed="rId7">
            <a:alphaModFix/>
          </a:blip>
          <a:srcRect l="82998" b="20146"/>
          <a:stretch/>
        </p:blipFill>
        <p:spPr>
          <a:xfrm>
            <a:off x="5279400" y="2720305"/>
            <a:ext cx="256551" cy="169575"/>
          </a:xfrm>
          <a:prstGeom prst="rect">
            <a:avLst/>
          </a:prstGeom>
          <a:noFill/>
          <a:ln>
            <a:noFill/>
          </a:ln>
        </p:spPr>
      </p:pic>
      <p:pic>
        <p:nvPicPr>
          <p:cNvPr id="4518" name="Google Shape;4518;p258"/>
          <p:cNvPicPr preferRelativeResize="0"/>
          <p:nvPr/>
        </p:nvPicPr>
        <p:blipFill rotWithShape="1">
          <a:blip r:embed="rId7">
            <a:alphaModFix/>
          </a:blip>
          <a:srcRect l="82998" b="20146"/>
          <a:stretch/>
        </p:blipFill>
        <p:spPr>
          <a:xfrm>
            <a:off x="5279400" y="2389045"/>
            <a:ext cx="256551" cy="169575"/>
          </a:xfrm>
          <a:prstGeom prst="rect">
            <a:avLst/>
          </a:prstGeom>
          <a:noFill/>
          <a:ln>
            <a:noFill/>
          </a:ln>
        </p:spPr>
      </p:pic>
      <p:pic>
        <p:nvPicPr>
          <p:cNvPr id="4519" name="Google Shape;4519;p258"/>
          <p:cNvPicPr preferRelativeResize="0"/>
          <p:nvPr/>
        </p:nvPicPr>
        <p:blipFill rotWithShape="1">
          <a:blip r:embed="rId7">
            <a:alphaModFix/>
          </a:blip>
          <a:srcRect l="82998" b="20146"/>
          <a:stretch/>
        </p:blipFill>
        <p:spPr>
          <a:xfrm>
            <a:off x="5279400" y="2051085"/>
            <a:ext cx="256551" cy="169575"/>
          </a:xfrm>
          <a:prstGeom prst="rect">
            <a:avLst/>
          </a:prstGeom>
          <a:noFill/>
          <a:ln>
            <a:noFill/>
          </a:ln>
        </p:spPr>
      </p:pic>
      <p:pic>
        <p:nvPicPr>
          <p:cNvPr id="4520" name="Google Shape;4520;p258"/>
          <p:cNvPicPr preferRelativeResize="0"/>
          <p:nvPr/>
        </p:nvPicPr>
        <p:blipFill rotWithShape="1">
          <a:blip r:embed="rId7">
            <a:alphaModFix/>
          </a:blip>
          <a:srcRect l="82998" b="20146"/>
          <a:stretch/>
        </p:blipFill>
        <p:spPr>
          <a:xfrm>
            <a:off x="5279400" y="1729705"/>
            <a:ext cx="256551" cy="169575"/>
          </a:xfrm>
          <a:prstGeom prst="rect">
            <a:avLst/>
          </a:prstGeom>
          <a:noFill/>
          <a:ln>
            <a:noFill/>
          </a:ln>
        </p:spPr>
      </p:pic>
      <p:pic>
        <p:nvPicPr>
          <p:cNvPr id="4521" name="Google Shape;4521;p258"/>
          <p:cNvPicPr preferRelativeResize="0"/>
          <p:nvPr/>
        </p:nvPicPr>
        <p:blipFill rotWithShape="1">
          <a:blip r:embed="rId7">
            <a:alphaModFix/>
          </a:blip>
          <a:srcRect l="82998" b="20146"/>
          <a:stretch/>
        </p:blipFill>
        <p:spPr>
          <a:xfrm>
            <a:off x="5127000" y="1398445"/>
            <a:ext cx="256551" cy="169575"/>
          </a:xfrm>
          <a:prstGeom prst="rect">
            <a:avLst/>
          </a:prstGeom>
          <a:noFill/>
          <a:ln>
            <a:noFill/>
          </a:ln>
        </p:spPr>
      </p:pic>
      <p:pic>
        <p:nvPicPr>
          <p:cNvPr id="4522" name="Google Shape;4522;p258"/>
          <p:cNvPicPr preferRelativeResize="0"/>
          <p:nvPr/>
        </p:nvPicPr>
        <p:blipFill rotWithShape="1">
          <a:blip r:embed="rId7">
            <a:alphaModFix/>
          </a:blip>
          <a:srcRect l="82998" b="20146"/>
          <a:stretch/>
        </p:blipFill>
        <p:spPr>
          <a:xfrm>
            <a:off x="4822200" y="1398445"/>
            <a:ext cx="256551" cy="169575"/>
          </a:xfrm>
          <a:prstGeom prst="rect">
            <a:avLst/>
          </a:prstGeom>
          <a:noFill/>
          <a:ln>
            <a:noFill/>
          </a:ln>
        </p:spPr>
      </p:pic>
      <p:pic>
        <p:nvPicPr>
          <p:cNvPr id="4523" name="Google Shape;4523;p258"/>
          <p:cNvPicPr preferRelativeResize="0"/>
          <p:nvPr/>
        </p:nvPicPr>
        <p:blipFill rotWithShape="1">
          <a:blip r:embed="rId7">
            <a:alphaModFix/>
          </a:blip>
          <a:srcRect l="82998" b="20146"/>
          <a:stretch/>
        </p:blipFill>
        <p:spPr>
          <a:xfrm>
            <a:off x="4517400" y="1398445"/>
            <a:ext cx="256551" cy="169575"/>
          </a:xfrm>
          <a:prstGeom prst="rect">
            <a:avLst/>
          </a:prstGeom>
          <a:noFill/>
          <a:ln>
            <a:noFill/>
          </a:ln>
        </p:spPr>
      </p:pic>
      <p:pic>
        <p:nvPicPr>
          <p:cNvPr id="4524" name="Google Shape;4524;p258"/>
          <p:cNvPicPr preferRelativeResize="0"/>
          <p:nvPr/>
        </p:nvPicPr>
        <p:blipFill rotWithShape="1">
          <a:blip r:embed="rId7">
            <a:alphaModFix/>
          </a:blip>
          <a:srcRect l="82998" b="20146"/>
          <a:stretch/>
        </p:blipFill>
        <p:spPr>
          <a:xfrm>
            <a:off x="4212600" y="1398445"/>
            <a:ext cx="256551" cy="169575"/>
          </a:xfrm>
          <a:prstGeom prst="rect">
            <a:avLst/>
          </a:prstGeom>
          <a:noFill/>
          <a:ln>
            <a:noFill/>
          </a:ln>
        </p:spPr>
      </p:pic>
      <p:pic>
        <p:nvPicPr>
          <p:cNvPr id="4525" name="Google Shape;4525;p258"/>
          <p:cNvPicPr preferRelativeResize="0"/>
          <p:nvPr/>
        </p:nvPicPr>
        <p:blipFill rotWithShape="1">
          <a:blip r:embed="rId7">
            <a:alphaModFix/>
          </a:blip>
          <a:srcRect l="82998" b="20146"/>
          <a:stretch/>
        </p:blipFill>
        <p:spPr>
          <a:xfrm>
            <a:off x="3907800" y="1398445"/>
            <a:ext cx="256551" cy="169575"/>
          </a:xfrm>
          <a:prstGeom prst="rect">
            <a:avLst/>
          </a:prstGeom>
          <a:noFill/>
          <a:ln>
            <a:noFill/>
          </a:ln>
        </p:spPr>
      </p:pic>
      <p:grpSp>
        <p:nvGrpSpPr>
          <p:cNvPr id="4526" name="Google Shape;4526;p258"/>
          <p:cNvGrpSpPr/>
          <p:nvPr/>
        </p:nvGrpSpPr>
        <p:grpSpPr>
          <a:xfrm>
            <a:off x="202473" y="2255150"/>
            <a:ext cx="1498316" cy="646498"/>
            <a:chOff x="78100" y="798150"/>
            <a:chExt cx="1965778" cy="848200"/>
          </a:xfrm>
        </p:grpSpPr>
        <p:pic>
          <p:nvPicPr>
            <p:cNvPr id="4527" name="Google Shape;4527;p258"/>
            <p:cNvPicPr preferRelativeResize="0"/>
            <p:nvPr/>
          </p:nvPicPr>
          <p:blipFill rotWithShape="1">
            <a:blip r:embed="rId4">
              <a:alphaModFix/>
            </a:blip>
            <a:srcRect r="10370" b="28057"/>
            <a:stretch/>
          </p:blipFill>
          <p:spPr>
            <a:xfrm flipH="1">
              <a:off x="78100" y="798150"/>
              <a:ext cx="1385300" cy="848200"/>
            </a:xfrm>
            <a:prstGeom prst="rect">
              <a:avLst/>
            </a:prstGeom>
            <a:noFill/>
            <a:ln>
              <a:noFill/>
            </a:ln>
          </p:spPr>
        </p:pic>
        <p:pic>
          <p:nvPicPr>
            <p:cNvPr id="4528" name="Google Shape;4528;p258"/>
            <p:cNvPicPr preferRelativeResize="0"/>
            <p:nvPr/>
          </p:nvPicPr>
          <p:blipFill>
            <a:blip r:embed="rId5">
              <a:alphaModFix/>
            </a:blip>
            <a:stretch>
              <a:fillRect/>
            </a:stretch>
          </p:blipFill>
          <p:spPr>
            <a:xfrm rot="-5938659">
              <a:off x="1530169" y="1143679"/>
              <a:ext cx="142142" cy="256638"/>
            </a:xfrm>
            <a:prstGeom prst="rect">
              <a:avLst/>
            </a:prstGeom>
            <a:noFill/>
            <a:ln>
              <a:noFill/>
            </a:ln>
          </p:spPr>
        </p:pic>
        <p:pic>
          <p:nvPicPr>
            <p:cNvPr id="4529" name="Google Shape;4529;p258"/>
            <p:cNvPicPr preferRelativeResize="0"/>
            <p:nvPr/>
          </p:nvPicPr>
          <p:blipFill>
            <a:blip r:embed="rId5">
              <a:alphaModFix/>
            </a:blip>
            <a:stretch>
              <a:fillRect/>
            </a:stretch>
          </p:blipFill>
          <p:spPr>
            <a:xfrm rot="-5938659">
              <a:off x="1834969" y="1143679"/>
              <a:ext cx="142142" cy="256638"/>
            </a:xfrm>
            <a:prstGeom prst="rect">
              <a:avLst/>
            </a:prstGeom>
            <a:noFill/>
            <a:ln>
              <a:noFill/>
            </a:ln>
          </p:spPr>
        </p:pic>
      </p:grpSp>
      <p:sp>
        <p:nvSpPr>
          <p:cNvPr id="4530" name="Google Shape;4530;p258"/>
          <p:cNvSpPr txBox="1"/>
          <p:nvPr/>
        </p:nvSpPr>
        <p:spPr>
          <a:xfrm>
            <a:off x="6405900" y="1762288"/>
            <a:ext cx="3376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histamine </a:t>
            </a:r>
            <a:endParaRPr>
              <a:solidFill>
                <a:schemeClr val="dk1"/>
              </a:solidFill>
            </a:endParaRPr>
          </a:p>
          <a:p>
            <a:pPr marL="0" lvl="0" indent="0" algn="l" rtl="0">
              <a:spcBef>
                <a:spcPts val="0"/>
              </a:spcBef>
              <a:spcAft>
                <a:spcPts val="0"/>
              </a:spcAft>
              <a:buNone/>
            </a:pPr>
            <a:r>
              <a:rPr lang="en">
                <a:solidFill>
                  <a:schemeClr val="dk1"/>
                </a:solidFill>
              </a:rPr>
              <a:t>(tuberomammillary nucleus)</a:t>
            </a:r>
            <a:endParaRPr/>
          </a:p>
        </p:txBody>
      </p:sp>
      <p:pic>
        <p:nvPicPr>
          <p:cNvPr id="4531" name="Google Shape;4531;p258"/>
          <p:cNvPicPr preferRelativeResize="0"/>
          <p:nvPr/>
        </p:nvPicPr>
        <p:blipFill>
          <a:blip r:embed="rId9">
            <a:alphaModFix/>
          </a:blip>
          <a:stretch>
            <a:fillRect/>
          </a:stretch>
        </p:blipFill>
        <p:spPr>
          <a:xfrm>
            <a:off x="6125363" y="1887026"/>
            <a:ext cx="231290" cy="213725"/>
          </a:xfrm>
          <a:prstGeom prst="rect">
            <a:avLst/>
          </a:prstGeom>
          <a:noFill/>
          <a:ln>
            <a:noFill/>
          </a:ln>
        </p:spPr>
      </p:pic>
      <p:pic>
        <p:nvPicPr>
          <p:cNvPr id="4532" name="Google Shape;4532;p258"/>
          <p:cNvPicPr preferRelativeResize="0"/>
          <p:nvPr/>
        </p:nvPicPr>
        <p:blipFill>
          <a:blip r:embed="rId9">
            <a:alphaModFix/>
          </a:blip>
          <a:stretch>
            <a:fillRect/>
          </a:stretch>
        </p:blipFill>
        <p:spPr>
          <a:xfrm>
            <a:off x="4989463" y="3220797"/>
            <a:ext cx="164932" cy="152400"/>
          </a:xfrm>
          <a:prstGeom prst="rect">
            <a:avLst/>
          </a:prstGeom>
          <a:noFill/>
          <a:ln>
            <a:noFill/>
          </a:ln>
        </p:spPr>
      </p:pic>
      <p:pic>
        <p:nvPicPr>
          <p:cNvPr id="4533" name="Google Shape;4533;p258"/>
          <p:cNvPicPr preferRelativeResize="0"/>
          <p:nvPr/>
        </p:nvPicPr>
        <p:blipFill>
          <a:blip r:embed="rId9">
            <a:alphaModFix/>
          </a:blip>
          <a:stretch>
            <a:fillRect/>
          </a:stretch>
        </p:blipFill>
        <p:spPr>
          <a:xfrm>
            <a:off x="4989463" y="2915997"/>
            <a:ext cx="164932" cy="152400"/>
          </a:xfrm>
          <a:prstGeom prst="rect">
            <a:avLst/>
          </a:prstGeom>
          <a:noFill/>
          <a:ln>
            <a:noFill/>
          </a:ln>
        </p:spPr>
      </p:pic>
      <p:pic>
        <p:nvPicPr>
          <p:cNvPr id="4534" name="Google Shape;4534;p258"/>
          <p:cNvPicPr preferRelativeResize="0"/>
          <p:nvPr/>
        </p:nvPicPr>
        <p:blipFill>
          <a:blip r:embed="rId9">
            <a:alphaModFix/>
          </a:blip>
          <a:stretch>
            <a:fillRect/>
          </a:stretch>
        </p:blipFill>
        <p:spPr>
          <a:xfrm>
            <a:off x="4989463" y="2611197"/>
            <a:ext cx="164932" cy="152400"/>
          </a:xfrm>
          <a:prstGeom prst="rect">
            <a:avLst/>
          </a:prstGeom>
          <a:noFill/>
          <a:ln>
            <a:noFill/>
          </a:ln>
        </p:spPr>
      </p:pic>
      <p:pic>
        <p:nvPicPr>
          <p:cNvPr id="4535" name="Google Shape;4535;p258"/>
          <p:cNvPicPr preferRelativeResize="0"/>
          <p:nvPr/>
        </p:nvPicPr>
        <p:blipFill>
          <a:blip r:embed="rId9">
            <a:alphaModFix/>
          </a:blip>
          <a:stretch>
            <a:fillRect/>
          </a:stretch>
        </p:blipFill>
        <p:spPr>
          <a:xfrm>
            <a:off x="4989463" y="2306397"/>
            <a:ext cx="164932" cy="152400"/>
          </a:xfrm>
          <a:prstGeom prst="rect">
            <a:avLst/>
          </a:prstGeom>
          <a:noFill/>
          <a:ln>
            <a:noFill/>
          </a:ln>
        </p:spPr>
      </p:pic>
      <p:pic>
        <p:nvPicPr>
          <p:cNvPr id="4536" name="Google Shape;4536;p258"/>
          <p:cNvPicPr preferRelativeResize="0"/>
          <p:nvPr/>
        </p:nvPicPr>
        <p:blipFill>
          <a:blip r:embed="rId9">
            <a:alphaModFix/>
          </a:blip>
          <a:stretch>
            <a:fillRect/>
          </a:stretch>
        </p:blipFill>
        <p:spPr>
          <a:xfrm>
            <a:off x="4989463" y="1925397"/>
            <a:ext cx="164932" cy="152400"/>
          </a:xfrm>
          <a:prstGeom prst="rect">
            <a:avLst/>
          </a:prstGeom>
          <a:noFill/>
          <a:ln>
            <a:noFill/>
          </a:ln>
        </p:spPr>
      </p:pic>
      <p:pic>
        <p:nvPicPr>
          <p:cNvPr id="4537" name="Google Shape;4537;p258"/>
          <p:cNvPicPr preferRelativeResize="0"/>
          <p:nvPr/>
        </p:nvPicPr>
        <p:blipFill>
          <a:blip r:embed="rId9">
            <a:alphaModFix/>
          </a:blip>
          <a:stretch>
            <a:fillRect/>
          </a:stretch>
        </p:blipFill>
        <p:spPr>
          <a:xfrm>
            <a:off x="4837063" y="1655346"/>
            <a:ext cx="164932" cy="152400"/>
          </a:xfrm>
          <a:prstGeom prst="rect">
            <a:avLst/>
          </a:prstGeom>
          <a:noFill/>
          <a:ln>
            <a:noFill/>
          </a:ln>
        </p:spPr>
      </p:pic>
      <p:pic>
        <p:nvPicPr>
          <p:cNvPr id="4538" name="Google Shape;4538;p258"/>
          <p:cNvPicPr preferRelativeResize="0"/>
          <p:nvPr/>
        </p:nvPicPr>
        <p:blipFill>
          <a:blip r:embed="rId9">
            <a:alphaModFix/>
          </a:blip>
          <a:stretch>
            <a:fillRect/>
          </a:stretch>
        </p:blipFill>
        <p:spPr>
          <a:xfrm>
            <a:off x="4456063" y="1655346"/>
            <a:ext cx="164932" cy="152400"/>
          </a:xfrm>
          <a:prstGeom prst="rect">
            <a:avLst/>
          </a:prstGeom>
          <a:noFill/>
          <a:ln>
            <a:noFill/>
          </a:ln>
        </p:spPr>
      </p:pic>
      <p:pic>
        <p:nvPicPr>
          <p:cNvPr id="4539" name="Google Shape;4539;p258"/>
          <p:cNvPicPr preferRelativeResize="0"/>
          <p:nvPr/>
        </p:nvPicPr>
        <p:blipFill>
          <a:blip r:embed="rId9">
            <a:alphaModFix/>
          </a:blip>
          <a:stretch>
            <a:fillRect/>
          </a:stretch>
        </p:blipFill>
        <p:spPr>
          <a:xfrm>
            <a:off x="4075063" y="1655346"/>
            <a:ext cx="164932" cy="152400"/>
          </a:xfrm>
          <a:prstGeom prst="rect">
            <a:avLst/>
          </a:prstGeom>
          <a:noFill/>
          <a:ln>
            <a:noFill/>
          </a:ln>
        </p:spPr>
      </p:pic>
      <p:sp>
        <p:nvSpPr>
          <p:cNvPr id="4540" name="Google Shape;4540;p258"/>
          <p:cNvSpPr txBox="1"/>
          <p:nvPr/>
        </p:nvSpPr>
        <p:spPr>
          <a:xfrm>
            <a:off x="6324278" y="1372188"/>
            <a:ext cx="2624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acetylcholine (basal forebrain)</a:t>
            </a:r>
            <a:endParaRPr/>
          </a:p>
        </p:txBody>
      </p:sp>
      <p:pic>
        <p:nvPicPr>
          <p:cNvPr id="4541" name="Google Shape;4541;p258"/>
          <p:cNvPicPr preferRelativeResize="0"/>
          <p:nvPr/>
        </p:nvPicPr>
        <p:blipFill>
          <a:blip r:embed="rId10">
            <a:alphaModFix/>
          </a:blip>
          <a:stretch>
            <a:fillRect/>
          </a:stretch>
        </p:blipFill>
        <p:spPr>
          <a:xfrm rot="-2700000">
            <a:off x="4621217" y="2681945"/>
            <a:ext cx="246515" cy="147909"/>
          </a:xfrm>
          <a:prstGeom prst="rect">
            <a:avLst/>
          </a:prstGeom>
          <a:noFill/>
          <a:ln>
            <a:noFill/>
          </a:ln>
        </p:spPr>
      </p:pic>
      <p:pic>
        <p:nvPicPr>
          <p:cNvPr id="4542" name="Google Shape;4542;p258"/>
          <p:cNvPicPr preferRelativeResize="0"/>
          <p:nvPr/>
        </p:nvPicPr>
        <p:blipFill>
          <a:blip r:embed="rId10">
            <a:alphaModFix/>
          </a:blip>
          <a:stretch>
            <a:fillRect/>
          </a:stretch>
        </p:blipFill>
        <p:spPr>
          <a:xfrm rot="-2700000">
            <a:off x="4621217" y="2453345"/>
            <a:ext cx="246515" cy="147909"/>
          </a:xfrm>
          <a:prstGeom prst="rect">
            <a:avLst/>
          </a:prstGeom>
          <a:noFill/>
          <a:ln>
            <a:noFill/>
          </a:ln>
        </p:spPr>
      </p:pic>
      <p:pic>
        <p:nvPicPr>
          <p:cNvPr id="4543" name="Google Shape;4543;p258"/>
          <p:cNvPicPr preferRelativeResize="0"/>
          <p:nvPr/>
        </p:nvPicPr>
        <p:blipFill>
          <a:blip r:embed="rId10">
            <a:alphaModFix/>
          </a:blip>
          <a:stretch>
            <a:fillRect/>
          </a:stretch>
        </p:blipFill>
        <p:spPr>
          <a:xfrm rot="-2700000">
            <a:off x="4621217" y="2224745"/>
            <a:ext cx="246515" cy="147909"/>
          </a:xfrm>
          <a:prstGeom prst="rect">
            <a:avLst/>
          </a:prstGeom>
          <a:noFill/>
          <a:ln>
            <a:noFill/>
          </a:ln>
        </p:spPr>
      </p:pic>
      <p:pic>
        <p:nvPicPr>
          <p:cNvPr id="4544" name="Google Shape;4544;p258"/>
          <p:cNvPicPr preferRelativeResize="0"/>
          <p:nvPr/>
        </p:nvPicPr>
        <p:blipFill>
          <a:blip r:embed="rId10">
            <a:alphaModFix/>
          </a:blip>
          <a:stretch>
            <a:fillRect/>
          </a:stretch>
        </p:blipFill>
        <p:spPr>
          <a:xfrm rot="-2700000">
            <a:off x="4621217" y="1996145"/>
            <a:ext cx="246515" cy="147909"/>
          </a:xfrm>
          <a:prstGeom prst="rect">
            <a:avLst/>
          </a:prstGeom>
          <a:noFill/>
          <a:ln>
            <a:noFill/>
          </a:ln>
        </p:spPr>
      </p:pic>
      <p:pic>
        <p:nvPicPr>
          <p:cNvPr id="4545" name="Google Shape;4545;p258"/>
          <p:cNvPicPr preferRelativeResize="0"/>
          <p:nvPr/>
        </p:nvPicPr>
        <p:blipFill>
          <a:blip r:embed="rId10">
            <a:alphaModFix/>
          </a:blip>
          <a:stretch>
            <a:fillRect/>
          </a:stretch>
        </p:blipFill>
        <p:spPr>
          <a:xfrm rot="-2700000">
            <a:off x="4392617" y="1919945"/>
            <a:ext cx="246515" cy="147909"/>
          </a:xfrm>
          <a:prstGeom prst="rect">
            <a:avLst/>
          </a:prstGeom>
          <a:noFill/>
          <a:ln>
            <a:noFill/>
          </a:ln>
        </p:spPr>
      </p:pic>
      <p:pic>
        <p:nvPicPr>
          <p:cNvPr id="4546" name="Google Shape;4546;p258"/>
          <p:cNvPicPr preferRelativeResize="0"/>
          <p:nvPr/>
        </p:nvPicPr>
        <p:blipFill>
          <a:blip r:embed="rId10">
            <a:alphaModFix/>
          </a:blip>
          <a:stretch>
            <a:fillRect/>
          </a:stretch>
        </p:blipFill>
        <p:spPr>
          <a:xfrm rot="-2700000">
            <a:off x="4164017" y="1919945"/>
            <a:ext cx="246515" cy="147909"/>
          </a:xfrm>
          <a:prstGeom prst="rect">
            <a:avLst/>
          </a:prstGeom>
          <a:noFill/>
          <a:ln>
            <a:noFill/>
          </a:ln>
        </p:spPr>
      </p:pic>
      <p:pic>
        <p:nvPicPr>
          <p:cNvPr id="4547" name="Google Shape;4547;p258"/>
          <p:cNvPicPr preferRelativeResize="0"/>
          <p:nvPr/>
        </p:nvPicPr>
        <p:blipFill>
          <a:blip r:embed="rId10">
            <a:alphaModFix/>
          </a:blip>
          <a:stretch>
            <a:fillRect/>
          </a:stretch>
        </p:blipFill>
        <p:spPr>
          <a:xfrm rot="-2700000">
            <a:off x="6095271" y="1484867"/>
            <a:ext cx="291483" cy="174890"/>
          </a:xfrm>
          <a:prstGeom prst="rect">
            <a:avLst/>
          </a:prstGeom>
          <a:noFill/>
          <a:ln>
            <a:noFill/>
          </a:ln>
        </p:spPr>
      </p:pic>
      <p:grpSp>
        <p:nvGrpSpPr>
          <p:cNvPr id="4548" name="Google Shape;4548;p258"/>
          <p:cNvGrpSpPr/>
          <p:nvPr/>
        </p:nvGrpSpPr>
        <p:grpSpPr>
          <a:xfrm>
            <a:off x="202473" y="2255150"/>
            <a:ext cx="1498316" cy="646498"/>
            <a:chOff x="78100" y="798150"/>
            <a:chExt cx="1965778" cy="848200"/>
          </a:xfrm>
        </p:grpSpPr>
        <p:pic>
          <p:nvPicPr>
            <p:cNvPr id="4549" name="Google Shape;4549;p258"/>
            <p:cNvPicPr preferRelativeResize="0"/>
            <p:nvPr/>
          </p:nvPicPr>
          <p:blipFill rotWithShape="1">
            <a:blip r:embed="rId4">
              <a:alphaModFix/>
            </a:blip>
            <a:srcRect r="10370" b="28057"/>
            <a:stretch/>
          </p:blipFill>
          <p:spPr>
            <a:xfrm flipH="1">
              <a:off x="78100" y="798150"/>
              <a:ext cx="1385300" cy="848200"/>
            </a:xfrm>
            <a:prstGeom prst="rect">
              <a:avLst/>
            </a:prstGeom>
            <a:noFill/>
            <a:ln>
              <a:noFill/>
            </a:ln>
          </p:spPr>
        </p:pic>
        <p:pic>
          <p:nvPicPr>
            <p:cNvPr id="4550" name="Google Shape;4550;p258"/>
            <p:cNvPicPr preferRelativeResize="0"/>
            <p:nvPr/>
          </p:nvPicPr>
          <p:blipFill>
            <a:blip r:embed="rId5">
              <a:alphaModFix/>
            </a:blip>
            <a:stretch>
              <a:fillRect/>
            </a:stretch>
          </p:blipFill>
          <p:spPr>
            <a:xfrm rot="-5938659">
              <a:off x="1530169" y="1143679"/>
              <a:ext cx="142142" cy="256638"/>
            </a:xfrm>
            <a:prstGeom prst="rect">
              <a:avLst/>
            </a:prstGeom>
            <a:noFill/>
            <a:ln>
              <a:noFill/>
            </a:ln>
          </p:spPr>
        </p:pic>
        <p:pic>
          <p:nvPicPr>
            <p:cNvPr id="4551" name="Google Shape;4551;p258"/>
            <p:cNvPicPr preferRelativeResize="0"/>
            <p:nvPr/>
          </p:nvPicPr>
          <p:blipFill>
            <a:blip r:embed="rId5">
              <a:alphaModFix/>
            </a:blip>
            <a:stretch>
              <a:fillRect/>
            </a:stretch>
          </p:blipFill>
          <p:spPr>
            <a:xfrm rot="-5938659">
              <a:off x="1834969" y="1143679"/>
              <a:ext cx="142142" cy="256638"/>
            </a:xfrm>
            <a:prstGeom prst="rect">
              <a:avLst/>
            </a:prstGeom>
            <a:noFill/>
            <a:ln>
              <a:noFill/>
            </a:ln>
          </p:spPr>
        </p:pic>
      </p:grpSp>
      <p:pic>
        <p:nvPicPr>
          <p:cNvPr id="4552" name="Google Shape;4552;p258"/>
          <p:cNvPicPr preferRelativeResize="0"/>
          <p:nvPr/>
        </p:nvPicPr>
        <p:blipFill>
          <a:blip r:embed="rId11">
            <a:alphaModFix/>
          </a:blip>
          <a:stretch>
            <a:fillRect/>
          </a:stretch>
        </p:blipFill>
        <p:spPr>
          <a:xfrm>
            <a:off x="6033140" y="1031525"/>
            <a:ext cx="323675" cy="214434"/>
          </a:xfrm>
          <a:prstGeom prst="rect">
            <a:avLst/>
          </a:prstGeom>
          <a:noFill/>
          <a:ln>
            <a:noFill/>
          </a:ln>
        </p:spPr>
      </p:pic>
      <p:sp>
        <p:nvSpPr>
          <p:cNvPr id="4553" name="Google Shape;4553;p258"/>
          <p:cNvSpPr txBox="1"/>
          <p:nvPr/>
        </p:nvSpPr>
        <p:spPr>
          <a:xfrm>
            <a:off x="6305275" y="929025"/>
            <a:ext cx="2730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glutamate (pyramidal neurons)</a:t>
            </a:r>
            <a:endParaRPr>
              <a:solidFill>
                <a:schemeClr val="dk1"/>
              </a:solidFill>
            </a:endParaRPr>
          </a:p>
          <a:p>
            <a:pPr marL="0" lvl="0" indent="0" algn="l" rtl="0">
              <a:spcBef>
                <a:spcPts val="0"/>
              </a:spcBef>
              <a:spcAft>
                <a:spcPts val="0"/>
              </a:spcAft>
              <a:buNone/>
            </a:pPr>
            <a:endParaRPr i="1">
              <a:solidFill>
                <a:schemeClr val="dk1"/>
              </a:solidFill>
            </a:endParaRPr>
          </a:p>
        </p:txBody>
      </p:sp>
      <p:pic>
        <p:nvPicPr>
          <p:cNvPr id="4554" name="Google Shape;4554;p258"/>
          <p:cNvPicPr preferRelativeResize="0"/>
          <p:nvPr/>
        </p:nvPicPr>
        <p:blipFill>
          <a:blip r:embed="rId12">
            <a:alphaModFix/>
          </a:blip>
          <a:stretch>
            <a:fillRect/>
          </a:stretch>
        </p:blipFill>
        <p:spPr>
          <a:xfrm>
            <a:off x="2931075" y="2521400"/>
            <a:ext cx="236600" cy="114000"/>
          </a:xfrm>
          <a:prstGeom prst="rect">
            <a:avLst/>
          </a:prstGeom>
          <a:noFill/>
          <a:ln>
            <a:noFill/>
          </a:ln>
        </p:spPr>
      </p:pic>
      <p:pic>
        <p:nvPicPr>
          <p:cNvPr id="4555" name="Google Shape;4555;p258"/>
          <p:cNvPicPr preferRelativeResize="0"/>
          <p:nvPr/>
        </p:nvPicPr>
        <p:blipFill>
          <a:blip r:embed="rId12">
            <a:alphaModFix/>
          </a:blip>
          <a:stretch>
            <a:fillRect/>
          </a:stretch>
        </p:blipFill>
        <p:spPr>
          <a:xfrm>
            <a:off x="2931075" y="2750000"/>
            <a:ext cx="236600" cy="114000"/>
          </a:xfrm>
          <a:prstGeom prst="rect">
            <a:avLst/>
          </a:prstGeom>
          <a:noFill/>
          <a:ln>
            <a:noFill/>
          </a:ln>
        </p:spPr>
      </p:pic>
      <p:pic>
        <p:nvPicPr>
          <p:cNvPr id="4556" name="Google Shape;4556;p258"/>
          <p:cNvPicPr preferRelativeResize="0"/>
          <p:nvPr/>
        </p:nvPicPr>
        <p:blipFill>
          <a:blip r:embed="rId12">
            <a:alphaModFix/>
          </a:blip>
          <a:stretch>
            <a:fillRect/>
          </a:stretch>
        </p:blipFill>
        <p:spPr>
          <a:xfrm>
            <a:off x="2931075" y="2978600"/>
            <a:ext cx="236600" cy="114000"/>
          </a:xfrm>
          <a:prstGeom prst="rect">
            <a:avLst/>
          </a:prstGeom>
          <a:noFill/>
          <a:ln>
            <a:noFill/>
          </a:ln>
        </p:spPr>
      </p:pic>
      <p:pic>
        <p:nvPicPr>
          <p:cNvPr id="4557" name="Google Shape;4557;p258"/>
          <p:cNvPicPr preferRelativeResize="0"/>
          <p:nvPr/>
        </p:nvPicPr>
        <p:blipFill>
          <a:blip r:embed="rId12">
            <a:alphaModFix/>
          </a:blip>
          <a:stretch>
            <a:fillRect/>
          </a:stretch>
        </p:blipFill>
        <p:spPr>
          <a:xfrm>
            <a:off x="2931075" y="3207200"/>
            <a:ext cx="236600" cy="114000"/>
          </a:xfrm>
          <a:prstGeom prst="rect">
            <a:avLst/>
          </a:prstGeom>
          <a:noFill/>
          <a:ln>
            <a:noFill/>
          </a:ln>
        </p:spPr>
      </p:pic>
      <p:pic>
        <p:nvPicPr>
          <p:cNvPr id="4558" name="Google Shape;4558;p258"/>
          <p:cNvPicPr preferRelativeResize="0"/>
          <p:nvPr/>
        </p:nvPicPr>
        <p:blipFill>
          <a:blip r:embed="rId12">
            <a:alphaModFix/>
          </a:blip>
          <a:stretch>
            <a:fillRect/>
          </a:stretch>
        </p:blipFill>
        <p:spPr>
          <a:xfrm>
            <a:off x="2931075" y="3435800"/>
            <a:ext cx="236600" cy="114000"/>
          </a:xfrm>
          <a:prstGeom prst="rect">
            <a:avLst/>
          </a:prstGeom>
          <a:noFill/>
          <a:ln>
            <a:noFill/>
          </a:ln>
        </p:spPr>
      </p:pic>
      <p:pic>
        <p:nvPicPr>
          <p:cNvPr id="4559" name="Google Shape;4559;p258"/>
          <p:cNvPicPr preferRelativeResize="0"/>
          <p:nvPr/>
        </p:nvPicPr>
        <p:blipFill>
          <a:blip r:embed="rId12">
            <a:alphaModFix/>
          </a:blip>
          <a:stretch>
            <a:fillRect/>
          </a:stretch>
        </p:blipFill>
        <p:spPr>
          <a:xfrm>
            <a:off x="2931075" y="3647820"/>
            <a:ext cx="236600" cy="114000"/>
          </a:xfrm>
          <a:prstGeom prst="rect">
            <a:avLst/>
          </a:prstGeom>
          <a:noFill/>
          <a:ln>
            <a:noFill/>
          </a:ln>
        </p:spPr>
      </p:pic>
      <p:pic>
        <p:nvPicPr>
          <p:cNvPr id="4560" name="Google Shape;4560;p258"/>
          <p:cNvPicPr preferRelativeResize="0"/>
          <p:nvPr/>
        </p:nvPicPr>
        <p:blipFill>
          <a:blip r:embed="rId12">
            <a:alphaModFix/>
          </a:blip>
          <a:stretch>
            <a:fillRect/>
          </a:stretch>
        </p:blipFill>
        <p:spPr>
          <a:xfrm>
            <a:off x="2931075" y="3876420"/>
            <a:ext cx="236600" cy="114000"/>
          </a:xfrm>
          <a:prstGeom prst="rect">
            <a:avLst/>
          </a:prstGeom>
          <a:noFill/>
          <a:ln>
            <a:noFill/>
          </a:ln>
        </p:spPr>
      </p:pic>
      <p:pic>
        <p:nvPicPr>
          <p:cNvPr id="4561" name="Google Shape;4561;p258"/>
          <p:cNvPicPr preferRelativeResize="0"/>
          <p:nvPr/>
        </p:nvPicPr>
        <p:blipFill>
          <a:blip r:embed="rId12">
            <a:alphaModFix/>
          </a:blip>
          <a:stretch>
            <a:fillRect/>
          </a:stretch>
        </p:blipFill>
        <p:spPr>
          <a:xfrm>
            <a:off x="2931075" y="4105020"/>
            <a:ext cx="236600" cy="114000"/>
          </a:xfrm>
          <a:prstGeom prst="rect">
            <a:avLst/>
          </a:prstGeom>
          <a:noFill/>
          <a:ln>
            <a:noFill/>
          </a:ln>
        </p:spPr>
      </p:pic>
      <p:pic>
        <p:nvPicPr>
          <p:cNvPr id="4562" name="Google Shape;4562;p258"/>
          <p:cNvPicPr preferRelativeResize="0"/>
          <p:nvPr/>
        </p:nvPicPr>
        <p:blipFill>
          <a:blip r:embed="rId12">
            <a:alphaModFix/>
          </a:blip>
          <a:stretch>
            <a:fillRect/>
          </a:stretch>
        </p:blipFill>
        <p:spPr>
          <a:xfrm>
            <a:off x="2931075" y="4333620"/>
            <a:ext cx="236600" cy="114000"/>
          </a:xfrm>
          <a:prstGeom prst="rect">
            <a:avLst/>
          </a:prstGeom>
          <a:noFill/>
          <a:ln>
            <a:noFill/>
          </a:ln>
        </p:spPr>
      </p:pic>
      <p:pic>
        <p:nvPicPr>
          <p:cNvPr id="4563" name="Google Shape;4563;p258"/>
          <p:cNvPicPr preferRelativeResize="0"/>
          <p:nvPr/>
        </p:nvPicPr>
        <p:blipFill>
          <a:blip r:embed="rId12">
            <a:alphaModFix/>
          </a:blip>
          <a:stretch>
            <a:fillRect/>
          </a:stretch>
        </p:blipFill>
        <p:spPr>
          <a:xfrm>
            <a:off x="2931075" y="4562220"/>
            <a:ext cx="236600" cy="114000"/>
          </a:xfrm>
          <a:prstGeom prst="rect">
            <a:avLst/>
          </a:prstGeom>
          <a:noFill/>
          <a:ln>
            <a:noFill/>
          </a:ln>
        </p:spPr>
      </p:pic>
      <p:pic>
        <p:nvPicPr>
          <p:cNvPr id="4564" name="Google Shape;4564;p258"/>
          <p:cNvPicPr preferRelativeResize="0"/>
          <p:nvPr/>
        </p:nvPicPr>
        <p:blipFill>
          <a:blip r:embed="rId12">
            <a:alphaModFix/>
          </a:blip>
          <a:stretch>
            <a:fillRect/>
          </a:stretch>
        </p:blipFill>
        <p:spPr>
          <a:xfrm>
            <a:off x="2931075" y="4790820"/>
            <a:ext cx="236600" cy="114000"/>
          </a:xfrm>
          <a:prstGeom prst="rect">
            <a:avLst/>
          </a:prstGeom>
          <a:noFill/>
          <a:ln>
            <a:noFill/>
          </a:ln>
        </p:spPr>
      </p:pic>
      <p:pic>
        <p:nvPicPr>
          <p:cNvPr id="4565" name="Google Shape;4565;p258"/>
          <p:cNvPicPr preferRelativeResize="0"/>
          <p:nvPr/>
        </p:nvPicPr>
        <p:blipFill>
          <a:blip r:embed="rId12">
            <a:alphaModFix/>
          </a:blip>
          <a:stretch>
            <a:fillRect/>
          </a:stretch>
        </p:blipFill>
        <p:spPr>
          <a:xfrm>
            <a:off x="2636154" y="3265231"/>
            <a:ext cx="236600" cy="114000"/>
          </a:xfrm>
          <a:prstGeom prst="rect">
            <a:avLst/>
          </a:prstGeom>
          <a:noFill/>
          <a:ln>
            <a:noFill/>
          </a:ln>
        </p:spPr>
      </p:pic>
      <p:pic>
        <p:nvPicPr>
          <p:cNvPr id="4566" name="Google Shape;4566;p258"/>
          <p:cNvPicPr preferRelativeResize="0"/>
          <p:nvPr/>
        </p:nvPicPr>
        <p:blipFill>
          <a:blip r:embed="rId12">
            <a:alphaModFix/>
          </a:blip>
          <a:stretch>
            <a:fillRect/>
          </a:stretch>
        </p:blipFill>
        <p:spPr>
          <a:xfrm>
            <a:off x="2331354" y="3265231"/>
            <a:ext cx="236600" cy="114000"/>
          </a:xfrm>
          <a:prstGeom prst="rect">
            <a:avLst/>
          </a:prstGeom>
          <a:noFill/>
          <a:ln>
            <a:noFill/>
          </a:ln>
        </p:spPr>
      </p:pic>
      <p:pic>
        <p:nvPicPr>
          <p:cNvPr id="4567" name="Google Shape;4567;p258"/>
          <p:cNvPicPr preferRelativeResize="0"/>
          <p:nvPr/>
        </p:nvPicPr>
        <p:blipFill>
          <a:blip r:embed="rId12">
            <a:alphaModFix/>
          </a:blip>
          <a:stretch>
            <a:fillRect/>
          </a:stretch>
        </p:blipFill>
        <p:spPr>
          <a:xfrm>
            <a:off x="2026554" y="3265231"/>
            <a:ext cx="236600" cy="114000"/>
          </a:xfrm>
          <a:prstGeom prst="rect">
            <a:avLst/>
          </a:prstGeom>
          <a:noFill/>
          <a:ln>
            <a:noFill/>
          </a:ln>
        </p:spPr>
      </p:pic>
      <p:pic>
        <p:nvPicPr>
          <p:cNvPr id="4568" name="Google Shape;4568;p258"/>
          <p:cNvPicPr preferRelativeResize="0"/>
          <p:nvPr/>
        </p:nvPicPr>
        <p:blipFill>
          <a:blip r:embed="rId12">
            <a:alphaModFix/>
          </a:blip>
          <a:stretch>
            <a:fillRect/>
          </a:stretch>
        </p:blipFill>
        <p:spPr>
          <a:xfrm>
            <a:off x="1721754" y="3265231"/>
            <a:ext cx="236600" cy="114000"/>
          </a:xfrm>
          <a:prstGeom prst="rect">
            <a:avLst/>
          </a:prstGeom>
          <a:noFill/>
          <a:ln>
            <a:noFill/>
          </a:ln>
        </p:spPr>
      </p:pic>
      <p:pic>
        <p:nvPicPr>
          <p:cNvPr id="4569" name="Google Shape;4569;p258"/>
          <p:cNvPicPr preferRelativeResize="0"/>
          <p:nvPr/>
        </p:nvPicPr>
        <p:blipFill>
          <a:blip r:embed="rId12">
            <a:alphaModFix/>
          </a:blip>
          <a:stretch>
            <a:fillRect/>
          </a:stretch>
        </p:blipFill>
        <p:spPr>
          <a:xfrm>
            <a:off x="1721754" y="3036631"/>
            <a:ext cx="236600" cy="114000"/>
          </a:xfrm>
          <a:prstGeom prst="rect">
            <a:avLst/>
          </a:prstGeom>
          <a:noFill/>
          <a:ln>
            <a:noFill/>
          </a:ln>
        </p:spPr>
      </p:pic>
      <p:pic>
        <p:nvPicPr>
          <p:cNvPr id="4570" name="Google Shape;4570;p258"/>
          <p:cNvPicPr preferRelativeResize="0"/>
          <p:nvPr/>
        </p:nvPicPr>
        <p:blipFill>
          <a:blip r:embed="rId12">
            <a:alphaModFix/>
          </a:blip>
          <a:stretch>
            <a:fillRect/>
          </a:stretch>
        </p:blipFill>
        <p:spPr>
          <a:xfrm>
            <a:off x="2965824" y="1978121"/>
            <a:ext cx="236600" cy="114000"/>
          </a:xfrm>
          <a:prstGeom prst="rect">
            <a:avLst/>
          </a:prstGeom>
          <a:noFill/>
          <a:ln>
            <a:noFill/>
          </a:ln>
        </p:spPr>
      </p:pic>
      <p:pic>
        <p:nvPicPr>
          <p:cNvPr id="4571" name="Google Shape;4571;p258"/>
          <p:cNvPicPr preferRelativeResize="0"/>
          <p:nvPr/>
        </p:nvPicPr>
        <p:blipFill>
          <a:blip r:embed="rId12">
            <a:alphaModFix/>
          </a:blip>
          <a:stretch>
            <a:fillRect/>
          </a:stretch>
        </p:blipFill>
        <p:spPr>
          <a:xfrm>
            <a:off x="2965824" y="1520921"/>
            <a:ext cx="236600" cy="114000"/>
          </a:xfrm>
          <a:prstGeom prst="rect">
            <a:avLst/>
          </a:prstGeom>
          <a:noFill/>
          <a:ln>
            <a:noFill/>
          </a:ln>
        </p:spPr>
      </p:pic>
      <p:pic>
        <p:nvPicPr>
          <p:cNvPr id="4572" name="Google Shape;4572;p258"/>
          <p:cNvPicPr preferRelativeResize="0"/>
          <p:nvPr/>
        </p:nvPicPr>
        <p:blipFill>
          <a:blip r:embed="rId12">
            <a:alphaModFix/>
          </a:blip>
          <a:stretch>
            <a:fillRect/>
          </a:stretch>
        </p:blipFill>
        <p:spPr>
          <a:xfrm>
            <a:off x="2957534" y="1327070"/>
            <a:ext cx="236600" cy="114000"/>
          </a:xfrm>
          <a:prstGeom prst="rect">
            <a:avLst/>
          </a:prstGeom>
          <a:noFill/>
          <a:ln>
            <a:noFill/>
          </a:ln>
        </p:spPr>
      </p:pic>
      <p:pic>
        <p:nvPicPr>
          <p:cNvPr id="4573" name="Google Shape;4573;p258"/>
          <p:cNvPicPr preferRelativeResize="0"/>
          <p:nvPr/>
        </p:nvPicPr>
        <p:blipFill>
          <a:blip r:embed="rId12">
            <a:alphaModFix/>
          </a:blip>
          <a:stretch>
            <a:fillRect/>
          </a:stretch>
        </p:blipFill>
        <p:spPr>
          <a:xfrm>
            <a:off x="3151385" y="2640640"/>
            <a:ext cx="236600" cy="114000"/>
          </a:xfrm>
          <a:prstGeom prst="rect">
            <a:avLst/>
          </a:prstGeom>
          <a:noFill/>
          <a:ln>
            <a:noFill/>
          </a:ln>
        </p:spPr>
      </p:pic>
      <p:pic>
        <p:nvPicPr>
          <p:cNvPr id="4574" name="Google Shape;4574;p258"/>
          <p:cNvPicPr preferRelativeResize="0"/>
          <p:nvPr/>
        </p:nvPicPr>
        <p:blipFill>
          <a:blip r:embed="rId12">
            <a:alphaModFix/>
          </a:blip>
          <a:stretch>
            <a:fillRect/>
          </a:stretch>
        </p:blipFill>
        <p:spPr>
          <a:xfrm>
            <a:off x="3456185" y="2640640"/>
            <a:ext cx="236600" cy="114000"/>
          </a:xfrm>
          <a:prstGeom prst="rect">
            <a:avLst/>
          </a:prstGeom>
          <a:noFill/>
          <a:ln>
            <a:noFill/>
          </a:ln>
        </p:spPr>
      </p:pic>
      <p:pic>
        <p:nvPicPr>
          <p:cNvPr id="4575" name="Google Shape;4575;p258"/>
          <p:cNvPicPr preferRelativeResize="0"/>
          <p:nvPr/>
        </p:nvPicPr>
        <p:blipFill>
          <a:blip r:embed="rId12">
            <a:alphaModFix/>
          </a:blip>
          <a:stretch>
            <a:fillRect/>
          </a:stretch>
        </p:blipFill>
        <p:spPr>
          <a:xfrm>
            <a:off x="3760985" y="2640640"/>
            <a:ext cx="236600" cy="114000"/>
          </a:xfrm>
          <a:prstGeom prst="rect">
            <a:avLst/>
          </a:prstGeom>
          <a:noFill/>
          <a:ln>
            <a:noFill/>
          </a:ln>
        </p:spPr>
      </p:pic>
      <p:pic>
        <p:nvPicPr>
          <p:cNvPr id="4576" name="Google Shape;4576;p258"/>
          <p:cNvPicPr preferRelativeResize="0"/>
          <p:nvPr/>
        </p:nvPicPr>
        <p:blipFill>
          <a:blip r:embed="rId12">
            <a:alphaModFix/>
          </a:blip>
          <a:stretch>
            <a:fillRect/>
          </a:stretch>
        </p:blipFill>
        <p:spPr>
          <a:xfrm>
            <a:off x="4065785" y="2640640"/>
            <a:ext cx="236600" cy="114000"/>
          </a:xfrm>
          <a:prstGeom prst="rect">
            <a:avLst/>
          </a:prstGeom>
          <a:noFill/>
          <a:ln>
            <a:noFill/>
          </a:ln>
        </p:spPr>
      </p:pic>
      <p:pic>
        <p:nvPicPr>
          <p:cNvPr id="4577" name="Google Shape;4577;p258"/>
          <p:cNvPicPr preferRelativeResize="0"/>
          <p:nvPr/>
        </p:nvPicPr>
        <p:blipFill>
          <a:blip r:embed="rId12">
            <a:alphaModFix/>
          </a:blip>
          <a:stretch>
            <a:fillRect/>
          </a:stretch>
        </p:blipFill>
        <p:spPr>
          <a:xfrm>
            <a:off x="4370585" y="2640640"/>
            <a:ext cx="236600" cy="114000"/>
          </a:xfrm>
          <a:prstGeom prst="rect">
            <a:avLst/>
          </a:prstGeom>
          <a:noFill/>
          <a:ln>
            <a:noFill/>
          </a:ln>
        </p:spPr>
      </p:pic>
      <p:pic>
        <p:nvPicPr>
          <p:cNvPr id="4578" name="Google Shape;4578;p258"/>
          <p:cNvPicPr preferRelativeResize="0"/>
          <p:nvPr/>
        </p:nvPicPr>
        <p:blipFill>
          <a:blip r:embed="rId12">
            <a:alphaModFix/>
          </a:blip>
          <a:stretch>
            <a:fillRect/>
          </a:stretch>
        </p:blipFill>
        <p:spPr>
          <a:xfrm>
            <a:off x="3151385" y="3351310"/>
            <a:ext cx="236600" cy="114000"/>
          </a:xfrm>
          <a:prstGeom prst="rect">
            <a:avLst/>
          </a:prstGeom>
          <a:noFill/>
          <a:ln>
            <a:noFill/>
          </a:ln>
        </p:spPr>
      </p:pic>
      <p:pic>
        <p:nvPicPr>
          <p:cNvPr id="4579" name="Google Shape;4579;p258"/>
          <p:cNvPicPr preferRelativeResize="0"/>
          <p:nvPr/>
        </p:nvPicPr>
        <p:blipFill>
          <a:blip r:embed="rId12">
            <a:alphaModFix/>
          </a:blip>
          <a:stretch>
            <a:fillRect/>
          </a:stretch>
        </p:blipFill>
        <p:spPr>
          <a:xfrm>
            <a:off x="3456185" y="3351310"/>
            <a:ext cx="236600" cy="114000"/>
          </a:xfrm>
          <a:prstGeom prst="rect">
            <a:avLst/>
          </a:prstGeom>
          <a:noFill/>
          <a:ln>
            <a:noFill/>
          </a:ln>
        </p:spPr>
      </p:pic>
      <p:pic>
        <p:nvPicPr>
          <p:cNvPr id="4580" name="Google Shape;4580;p258"/>
          <p:cNvPicPr preferRelativeResize="0"/>
          <p:nvPr/>
        </p:nvPicPr>
        <p:blipFill>
          <a:blip r:embed="rId12">
            <a:alphaModFix/>
          </a:blip>
          <a:stretch>
            <a:fillRect/>
          </a:stretch>
        </p:blipFill>
        <p:spPr>
          <a:xfrm>
            <a:off x="3760985" y="3351310"/>
            <a:ext cx="236600" cy="114000"/>
          </a:xfrm>
          <a:prstGeom prst="rect">
            <a:avLst/>
          </a:prstGeom>
          <a:noFill/>
          <a:ln>
            <a:noFill/>
          </a:ln>
        </p:spPr>
      </p:pic>
      <p:pic>
        <p:nvPicPr>
          <p:cNvPr id="4581" name="Google Shape;4581;p258"/>
          <p:cNvPicPr preferRelativeResize="0"/>
          <p:nvPr/>
        </p:nvPicPr>
        <p:blipFill>
          <a:blip r:embed="rId12">
            <a:alphaModFix/>
          </a:blip>
          <a:stretch>
            <a:fillRect/>
          </a:stretch>
        </p:blipFill>
        <p:spPr>
          <a:xfrm>
            <a:off x="4065785" y="3351310"/>
            <a:ext cx="236600" cy="114000"/>
          </a:xfrm>
          <a:prstGeom prst="rect">
            <a:avLst/>
          </a:prstGeom>
          <a:noFill/>
          <a:ln>
            <a:noFill/>
          </a:ln>
        </p:spPr>
      </p:pic>
      <p:pic>
        <p:nvPicPr>
          <p:cNvPr id="4582" name="Google Shape;4582;p258"/>
          <p:cNvPicPr preferRelativeResize="0"/>
          <p:nvPr/>
        </p:nvPicPr>
        <p:blipFill>
          <a:blip r:embed="rId12">
            <a:alphaModFix/>
          </a:blip>
          <a:stretch>
            <a:fillRect/>
          </a:stretch>
        </p:blipFill>
        <p:spPr>
          <a:xfrm>
            <a:off x="4370585" y="3351310"/>
            <a:ext cx="236600" cy="114000"/>
          </a:xfrm>
          <a:prstGeom prst="rect">
            <a:avLst/>
          </a:prstGeom>
          <a:noFill/>
          <a:ln>
            <a:noFill/>
          </a:ln>
        </p:spPr>
      </p:pic>
      <p:pic>
        <p:nvPicPr>
          <p:cNvPr id="4583" name="Google Shape;4583;p258"/>
          <p:cNvPicPr preferRelativeResize="0"/>
          <p:nvPr/>
        </p:nvPicPr>
        <p:blipFill>
          <a:blip r:embed="rId12">
            <a:alphaModFix/>
          </a:blip>
          <a:stretch>
            <a:fillRect/>
          </a:stretch>
        </p:blipFill>
        <p:spPr>
          <a:xfrm>
            <a:off x="3151385" y="3926160"/>
            <a:ext cx="236600" cy="114000"/>
          </a:xfrm>
          <a:prstGeom prst="rect">
            <a:avLst/>
          </a:prstGeom>
          <a:noFill/>
          <a:ln>
            <a:noFill/>
          </a:ln>
        </p:spPr>
      </p:pic>
      <p:pic>
        <p:nvPicPr>
          <p:cNvPr id="4584" name="Google Shape;4584;p258"/>
          <p:cNvPicPr preferRelativeResize="0"/>
          <p:nvPr/>
        </p:nvPicPr>
        <p:blipFill>
          <a:blip r:embed="rId12">
            <a:alphaModFix/>
          </a:blip>
          <a:stretch>
            <a:fillRect/>
          </a:stretch>
        </p:blipFill>
        <p:spPr>
          <a:xfrm>
            <a:off x="3456185" y="3926160"/>
            <a:ext cx="236600" cy="114000"/>
          </a:xfrm>
          <a:prstGeom prst="rect">
            <a:avLst/>
          </a:prstGeom>
          <a:noFill/>
          <a:ln>
            <a:noFill/>
          </a:ln>
        </p:spPr>
      </p:pic>
      <p:pic>
        <p:nvPicPr>
          <p:cNvPr id="4585" name="Google Shape;4585;p258"/>
          <p:cNvPicPr preferRelativeResize="0"/>
          <p:nvPr/>
        </p:nvPicPr>
        <p:blipFill>
          <a:blip r:embed="rId12">
            <a:alphaModFix/>
          </a:blip>
          <a:stretch>
            <a:fillRect/>
          </a:stretch>
        </p:blipFill>
        <p:spPr>
          <a:xfrm>
            <a:off x="3760985" y="3926160"/>
            <a:ext cx="236600" cy="114000"/>
          </a:xfrm>
          <a:prstGeom prst="rect">
            <a:avLst/>
          </a:prstGeom>
          <a:noFill/>
          <a:ln>
            <a:noFill/>
          </a:ln>
        </p:spPr>
      </p:pic>
      <p:pic>
        <p:nvPicPr>
          <p:cNvPr id="4586" name="Google Shape;4586;p258"/>
          <p:cNvPicPr preferRelativeResize="0"/>
          <p:nvPr/>
        </p:nvPicPr>
        <p:blipFill>
          <a:blip r:embed="rId12">
            <a:alphaModFix/>
          </a:blip>
          <a:stretch>
            <a:fillRect/>
          </a:stretch>
        </p:blipFill>
        <p:spPr>
          <a:xfrm>
            <a:off x="4065785" y="3926160"/>
            <a:ext cx="236600" cy="114000"/>
          </a:xfrm>
          <a:prstGeom prst="rect">
            <a:avLst/>
          </a:prstGeom>
          <a:noFill/>
          <a:ln>
            <a:noFill/>
          </a:ln>
        </p:spPr>
      </p:pic>
      <p:pic>
        <p:nvPicPr>
          <p:cNvPr id="4587" name="Google Shape;4587;p258"/>
          <p:cNvPicPr preferRelativeResize="0"/>
          <p:nvPr/>
        </p:nvPicPr>
        <p:blipFill>
          <a:blip r:embed="rId12">
            <a:alphaModFix/>
          </a:blip>
          <a:stretch>
            <a:fillRect/>
          </a:stretch>
        </p:blipFill>
        <p:spPr>
          <a:xfrm>
            <a:off x="4370585" y="3926160"/>
            <a:ext cx="236600" cy="114000"/>
          </a:xfrm>
          <a:prstGeom prst="rect">
            <a:avLst/>
          </a:prstGeom>
          <a:noFill/>
          <a:ln>
            <a:noFill/>
          </a:ln>
        </p:spPr>
      </p:pic>
      <p:pic>
        <p:nvPicPr>
          <p:cNvPr id="4588" name="Google Shape;4588;p258"/>
          <p:cNvPicPr preferRelativeResize="0"/>
          <p:nvPr/>
        </p:nvPicPr>
        <p:blipFill>
          <a:blip r:embed="rId12">
            <a:alphaModFix/>
          </a:blip>
          <a:stretch>
            <a:fillRect/>
          </a:stretch>
        </p:blipFill>
        <p:spPr>
          <a:xfrm>
            <a:off x="3151385" y="4535760"/>
            <a:ext cx="236600" cy="114000"/>
          </a:xfrm>
          <a:prstGeom prst="rect">
            <a:avLst/>
          </a:prstGeom>
          <a:noFill/>
          <a:ln>
            <a:noFill/>
          </a:ln>
        </p:spPr>
      </p:pic>
      <p:pic>
        <p:nvPicPr>
          <p:cNvPr id="4589" name="Google Shape;4589;p258"/>
          <p:cNvPicPr preferRelativeResize="0"/>
          <p:nvPr/>
        </p:nvPicPr>
        <p:blipFill>
          <a:blip r:embed="rId12">
            <a:alphaModFix/>
          </a:blip>
          <a:stretch>
            <a:fillRect/>
          </a:stretch>
        </p:blipFill>
        <p:spPr>
          <a:xfrm>
            <a:off x="3456185" y="4535760"/>
            <a:ext cx="236600" cy="114000"/>
          </a:xfrm>
          <a:prstGeom prst="rect">
            <a:avLst/>
          </a:prstGeom>
          <a:noFill/>
          <a:ln>
            <a:noFill/>
          </a:ln>
        </p:spPr>
      </p:pic>
      <p:pic>
        <p:nvPicPr>
          <p:cNvPr id="4590" name="Google Shape;4590;p258"/>
          <p:cNvPicPr preferRelativeResize="0"/>
          <p:nvPr/>
        </p:nvPicPr>
        <p:blipFill>
          <a:blip r:embed="rId12">
            <a:alphaModFix/>
          </a:blip>
          <a:stretch>
            <a:fillRect/>
          </a:stretch>
        </p:blipFill>
        <p:spPr>
          <a:xfrm>
            <a:off x="3760985" y="4535760"/>
            <a:ext cx="236600" cy="114000"/>
          </a:xfrm>
          <a:prstGeom prst="rect">
            <a:avLst/>
          </a:prstGeom>
          <a:noFill/>
          <a:ln>
            <a:noFill/>
          </a:ln>
        </p:spPr>
      </p:pic>
      <p:pic>
        <p:nvPicPr>
          <p:cNvPr id="4591" name="Google Shape;4591;p258"/>
          <p:cNvPicPr preferRelativeResize="0"/>
          <p:nvPr/>
        </p:nvPicPr>
        <p:blipFill>
          <a:blip r:embed="rId12">
            <a:alphaModFix/>
          </a:blip>
          <a:stretch>
            <a:fillRect/>
          </a:stretch>
        </p:blipFill>
        <p:spPr>
          <a:xfrm>
            <a:off x="4065785" y="4535760"/>
            <a:ext cx="236600" cy="114000"/>
          </a:xfrm>
          <a:prstGeom prst="rect">
            <a:avLst/>
          </a:prstGeom>
          <a:noFill/>
          <a:ln>
            <a:noFill/>
          </a:ln>
        </p:spPr>
      </p:pic>
      <p:pic>
        <p:nvPicPr>
          <p:cNvPr id="4592" name="Google Shape;4592;p258"/>
          <p:cNvPicPr preferRelativeResize="0"/>
          <p:nvPr/>
        </p:nvPicPr>
        <p:blipFill>
          <a:blip r:embed="rId12">
            <a:alphaModFix/>
          </a:blip>
          <a:stretch>
            <a:fillRect/>
          </a:stretch>
        </p:blipFill>
        <p:spPr>
          <a:xfrm>
            <a:off x="4370585" y="4535760"/>
            <a:ext cx="236600" cy="114000"/>
          </a:xfrm>
          <a:prstGeom prst="rect">
            <a:avLst/>
          </a:prstGeom>
          <a:noFill/>
          <a:ln>
            <a:noFill/>
          </a:ln>
        </p:spPr>
      </p:pic>
      <p:pic>
        <p:nvPicPr>
          <p:cNvPr id="4593" name="Google Shape;4593;p258"/>
          <p:cNvPicPr preferRelativeResize="0"/>
          <p:nvPr/>
        </p:nvPicPr>
        <p:blipFill>
          <a:blip r:embed="rId12">
            <a:alphaModFix/>
          </a:blip>
          <a:stretch>
            <a:fillRect/>
          </a:stretch>
        </p:blipFill>
        <p:spPr>
          <a:xfrm>
            <a:off x="4675385" y="3351310"/>
            <a:ext cx="236600" cy="114000"/>
          </a:xfrm>
          <a:prstGeom prst="rect">
            <a:avLst/>
          </a:prstGeom>
          <a:noFill/>
          <a:ln>
            <a:noFill/>
          </a:ln>
        </p:spPr>
      </p:pic>
      <p:pic>
        <p:nvPicPr>
          <p:cNvPr id="4594" name="Google Shape;4594;p258"/>
          <p:cNvPicPr preferRelativeResize="0"/>
          <p:nvPr/>
        </p:nvPicPr>
        <p:blipFill>
          <a:blip r:embed="rId12">
            <a:alphaModFix/>
          </a:blip>
          <a:stretch>
            <a:fillRect/>
          </a:stretch>
        </p:blipFill>
        <p:spPr>
          <a:xfrm>
            <a:off x="4691965" y="3927749"/>
            <a:ext cx="236600" cy="114000"/>
          </a:xfrm>
          <a:prstGeom prst="rect">
            <a:avLst/>
          </a:prstGeom>
          <a:noFill/>
          <a:ln>
            <a:noFill/>
          </a:ln>
        </p:spPr>
      </p:pic>
      <p:pic>
        <p:nvPicPr>
          <p:cNvPr id="4595" name="Google Shape;4595;p258"/>
          <p:cNvPicPr preferRelativeResize="0"/>
          <p:nvPr/>
        </p:nvPicPr>
        <p:blipFill>
          <a:blip r:embed="rId12">
            <a:alphaModFix/>
          </a:blip>
          <a:stretch>
            <a:fillRect/>
          </a:stretch>
        </p:blipFill>
        <p:spPr>
          <a:xfrm>
            <a:off x="4996765" y="3927749"/>
            <a:ext cx="236600" cy="114000"/>
          </a:xfrm>
          <a:prstGeom prst="rect">
            <a:avLst/>
          </a:prstGeom>
          <a:noFill/>
          <a:ln>
            <a:noFill/>
          </a:ln>
        </p:spPr>
      </p:pic>
      <p:pic>
        <p:nvPicPr>
          <p:cNvPr id="4596" name="Google Shape;4596;p258"/>
          <p:cNvPicPr preferRelativeResize="0"/>
          <p:nvPr/>
        </p:nvPicPr>
        <p:blipFill>
          <a:blip r:embed="rId12">
            <a:alphaModFix/>
          </a:blip>
          <a:stretch>
            <a:fillRect/>
          </a:stretch>
        </p:blipFill>
        <p:spPr>
          <a:xfrm>
            <a:off x="4683675" y="4535760"/>
            <a:ext cx="236600" cy="114000"/>
          </a:xfrm>
          <a:prstGeom prst="rect">
            <a:avLst/>
          </a:prstGeom>
          <a:noFill/>
          <a:ln>
            <a:noFill/>
          </a:ln>
        </p:spPr>
      </p:pic>
      <p:pic>
        <p:nvPicPr>
          <p:cNvPr id="4597" name="Google Shape;4597;p258"/>
          <p:cNvPicPr preferRelativeResize="0"/>
          <p:nvPr/>
        </p:nvPicPr>
        <p:blipFill>
          <a:blip r:embed="rId12">
            <a:alphaModFix/>
          </a:blip>
          <a:stretch>
            <a:fillRect/>
          </a:stretch>
        </p:blipFill>
        <p:spPr>
          <a:xfrm>
            <a:off x="5005055" y="4537349"/>
            <a:ext cx="236600" cy="114000"/>
          </a:xfrm>
          <a:prstGeom prst="rect">
            <a:avLst/>
          </a:prstGeom>
          <a:noFill/>
          <a:ln>
            <a:noFill/>
          </a:ln>
        </p:spPr>
      </p:pic>
      <p:pic>
        <p:nvPicPr>
          <p:cNvPr id="4598" name="Google Shape;4598;p258"/>
          <p:cNvPicPr preferRelativeResize="0"/>
          <p:nvPr/>
        </p:nvPicPr>
        <p:blipFill>
          <a:blip r:embed="rId12">
            <a:alphaModFix/>
          </a:blip>
          <a:stretch>
            <a:fillRect/>
          </a:stretch>
        </p:blipFill>
        <p:spPr>
          <a:xfrm>
            <a:off x="5309855" y="4537349"/>
            <a:ext cx="236600" cy="114000"/>
          </a:xfrm>
          <a:prstGeom prst="rect">
            <a:avLst/>
          </a:prstGeom>
          <a:noFill/>
          <a:ln>
            <a:noFill/>
          </a:ln>
        </p:spPr>
      </p:pic>
      <p:pic>
        <p:nvPicPr>
          <p:cNvPr id="4599" name="Google Shape;4599;p258"/>
          <p:cNvPicPr preferRelativeResize="0"/>
          <p:nvPr/>
        </p:nvPicPr>
        <p:blipFill>
          <a:blip r:embed="rId5">
            <a:alphaModFix/>
          </a:blip>
          <a:stretch>
            <a:fillRect/>
          </a:stretch>
        </p:blipFill>
        <p:spPr>
          <a:xfrm rot="-5938638">
            <a:off x="6098996" y="563806"/>
            <a:ext cx="160633" cy="290013"/>
          </a:xfrm>
          <a:prstGeom prst="rect">
            <a:avLst/>
          </a:prstGeom>
          <a:noFill/>
          <a:ln>
            <a:noFill/>
          </a:ln>
        </p:spPr>
      </p:pic>
      <p:sp>
        <p:nvSpPr>
          <p:cNvPr id="4600" name="Google Shape;4600;p258"/>
          <p:cNvSpPr txBox="1"/>
          <p:nvPr/>
        </p:nvSpPr>
        <p:spPr>
          <a:xfrm>
            <a:off x="6305275" y="506574"/>
            <a:ext cx="2730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serotonin (raphe nucleus)</a:t>
            </a:r>
            <a:endParaRPr>
              <a:solidFill>
                <a:schemeClr val="dk1"/>
              </a:solidFill>
            </a:endParaRPr>
          </a:p>
          <a:p>
            <a:pPr marL="0" lvl="0" indent="0" algn="l" rtl="0">
              <a:spcBef>
                <a:spcPts val="0"/>
              </a:spcBef>
              <a:spcAft>
                <a:spcPts val="0"/>
              </a:spcAft>
              <a:buNone/>
            </a:pPr>
            <a:endParaRPr i="1">
              <a:solidFill>
                <a:schemeClr val="dk1"/>
              </a:solidFill>
            </a:endParaRPr>
          </a:p>
        </p:txBody>
      </p:sp>
      <p:pic>
        <p:nvPicPr>
          <p:cNvPr id="4601" name="Google Shape;4601;p258"/>
          <p:cNvPicPr preferRelativeResize="0"/>
          <p:nvPr/>
        </p:nvPicPr>
        <p:blipFill>
          <a:blip r:embed="rId5">
            <a:alphaModFix/>
          </a:blip>
          <a:stretch>
            <a:fillRect/>
          </a:stretch>
        </p:blipFill>
        <p:spPr>
          <a:xfrm rot="9899957">
            <a:off x="1530256" y="2716324"/>
            <a:ext cx="128611" cy="232223"/>
          </a:xfrm>
          <a:prstGeom prst="rect">
            <a:avLst/>
          </a:prstGeom>
          <a:noFill/>
          <a:ln>
            <a:noFill/>
          </a:ln>
        </p:spPr>
      </p:pic>
      <p:pic>
        <p:nvPicPr>
          <p:cNvPr id="4602" name="Google Shape;4602;p258"/>
          <p:cNvPicPr preferRelativeResize="0"/>
          <p:nvPr/>
        </p:nvPicPr>
        <p:blipFill>
          <a:blip r:embed="rId5">
            <a:alphaModFix/>
          </a:blip>
          <a:stretch>
            <a:fillRect/>
          </a:stretch>
        </p:blipFill>
        <p:spPr>
          <a:xfrm rot="9899957">
            <a:off x="1521966" y="3064164"/>
            <a:ext cx="128611" cy="232223"/>
          </a:xfrm>
          <a:prstGeom prst="rect">
            <a:avLst/>
          </a:prstGeom>
          <a:noFill/>
          <a:ln>
            <a:noFill/>
          </a:ln>
        </p:spPr>
      </p:pic>
      <p:pic>
        <p:nvPicPr>
          <p:cNvPr id="4603" name="Google Shape;4603;p258"/>
          <p:cNvPicPr preferRelativeResize="0"/>
          <p:nvPr/>
        </p:nvPicPr>
        <p:blipFill>
          <a:blip r:embed="rId5">
            <a:alphaModFix/>
          </a:blip>
          <a:stretch>
            <a:fillRect/>
          </a:stretch>
        </p:blipFill>
        <p:spPr>
          <a:xfrm rot="9899957">
            <a:off x="1530256" y="3478324"/>
            <a:ext cx="128611" cy="232223"/>
          </a:xfrm>
          <a:prstGeom prst="rect">
            <a:avLst/>
          </a:prstGeom>
          <a:noFill/>
          <a:ln>
            <a:noFill/>
          </a:ln>
        </p:spPr>
      </p:pic>
      <p:pic>
        <p:nvPicPr>
          <p:cNvPr id="4604" name="Google Shape;4604;p258"/>
          <p:cNvPicPr preferRelativeResize="0"/>
          <p:nvPr/>
        </p:nvPicPr>
        <p:blipFill>
          <a:blip r:embed="rId5">
            <a:alphaModFix/>
          </a:blip>
          <a:stretch>
            <a:fillRect/>
          </a:stretch>
        </p:blipFill>
        <p:spPr>
          <a:xfrm rot="9899957">
            <a:off x="1530256" y="3859324"/>
            <a:ext cx="128611" cy="232223"/>
          </a:xfrm>
          <a:prstGeom prst="rect">
            <a:avLst/>
          </a:prstGeom>
          <a:noFill/>
          <a:ln>
            <a:noFill/>
          </a:ln>
        </p:spPr>
      </p:pic>
      <p:pic>
        <p:nvPicPr>
          <p:cNvPr id="4605" name="Google Shape;4605;p258"/>
          <p:cNvPicPr preferRelativeResize="0"/>
          <p:nvPr/>
        </p:nvPicPr>
        <p:blipFill>
          <a:blip r:embed="rId5">
            <a:alphaModFix/>
          </a:blip>
          <a:stretch>
            <a:fillRect/>
          </a:stretch>
        </p:blipFill>
        <p:spPr>
          <a:xfrm rot="9899957">
            <a:off x="1521966" y="4207164"/>
            <a:ext cx="128611" cy="232223"/>
          </a:xfrm>
          <a:prstGeom prst="rect">
            <a:avLst/>
          </a:prstGeom>
          <a:noFill/>
          <a:ln>
            <a:noFill/>
          </a:ln>
        </p:spPr>
      </p:pic>
      <p:pic>
        <p:nvPicPr>
          <p:cNvPr id="4606" name="Google Shape;4606;p258"/>
          <p:cNvPicPr preferRelativeResize="0"/>
          <p:nvPr/>
        </p:nvPicPr>
        <p:blipFill>
          <a:blip r:embed="rId5">
            <a:alphaModFix/>
          </a:blip>
          <a:stretch>
            <a:fillRect/>
          </a:stretch>
        </p:blipFill>
        <p:spPr>
          <a:xfrm rot="9899957">
            <a:off x="1530256" y="4621324"/>
            <a:ext cx="128611" cy="232223"/>
          </a:xfrm>
          <a:prstGeom prst="rect">
            <a:avLst/>
          </a:prstGeom>
          <a:noFill/>
          <a:ln>
            <a:noFill/>
          </a:ln>
        </p:spPr>
      </p:pic>
      <p:pic>
        <p:nvPicPr>
          <p:cNvPr id="4607" name="Google Shape;4607;p258"/>
          <p:cNvPicPr preferRelativeResize="0"/>
          <p:nvPr/>
        </p:nvPicPr>
        <p:blipFill>
          <a:blip r:embed="rId5">
            <a:alphaModFix/>
          </a:blip>
          <a:stretch>
            <a:fillRect/>
          </a:stretch>
        </p:blipFill>
        <p:spPr>
          <a:xfrm rot="9899957">
            <a:off x="2393181" y="823474"/>
            <a:ext cx="128611" cy="232223"/>
          </a:xfrm>
          <a:prstGeom prst="rect">
            <a:avLst/>
          </a:prstGeom>
          <a:noFill/>
          <a:ln>
            <a:noFill/>
          </a:ln>
        </p:spPr>
      </p:pic>
      <p:pic>
        <p:nvPicPr>
          <p:cNvPr id="4608" name="Google Shape;4608;p258"/>
          <p:cNvPicPr preferRelativeResize="0"/>
          <p:nvPr/>
        </p:nvPicPr>
        <p:blipFill>
          <a:blip r:embed="rId5">
            <a:alphaModFix/>
          </a:blip>
          <a:stretch>
            <a:fillRect/>
          </a:stretch>
        </p:blipFill>
        <p:spPr>
          <a:xfrm rot="9899957">
            <a:off x="2384891" y="1171314"/>
            <a:ext cx="128611" cy="232223"/>
          </a:xfrm>
          <a:prstGeom prst="rect">
            <a:avLst/>
          </a:prstGeom>
          <a:noFill/>
          <a:ln>
            <a:noFill/>
          </a:ln>
        </p:spPr>
      </p:pic>
      <p:pic>
        <p:nvPicPr>
          <p:cNvPr id="4609" name="Google Shape;4609;p258"/>
          <p:cNvPicPr preferRelativeResize="0"/>
          <p:nvPr/>
        </p:nvPicPr>
        <p:blipFill>
          <a:blip r:embed="rId5">
            <a:alphaModFix/>
          </a:blip>
          <a:stretch>
            <a:fillRect/>
          </a:stretch>
        </p:blipFill>
        <p:spPr>
          <a:xfrm rot="9899957">
            <a:off x="2393181" y="1585474"/>
            <a:ext cx="128611" cy="232223"/>
          </a:xfrm>
          <a:prstGeom prst="rect">
            <a:avLst/>
          </a:prstGeom>
          <a:noFill/>
          <a:ln>
            <a:noFill/>
          </a:ln>
        </p:spPr>
      </p:pic>
      <p:pic>
        <p:nvPicPr>
          <p:cNvPr id="4610" name="Google Shape;4610;p258"/>
          <p:cNvPicPr preferRelativeResize="0"/>
          <p:nvPr/>
        </p:nvPicPr>
        <p:blipFill>
          <a:blip r:embed="rId5">
            <a:alphaModFix/>
          </a:blip>
          <a:stretch>
            <a:fillRect/>
          </a:stretch>
        </p:blipFill>
        <p:spPr>
          <a:xfrm rot="9899957">
            <a:off x="2393181" y="1966474"/>
            <a:ext cx="128611" cy="232223"/>
          </a:xfrm>
          <a:prstGeom prst="rect">
            <a:avLst/>
          </a:prstGeom>
          <a:noFill/>
          <a:ln>
            <a:noFill/>
          </a:ln>
        </p:spPr>
      </p:pic>
      <p:pic>
        <p:nvPicPr>
          <p:cNvPr id="4611" name="Google Shape;4611;p258"/>
          <p:cNvPicPr preferRelativeResize="0"/>
          <p:nvPr/>
        </p:nvPicPr>
        <p:blipFill>
          <a:blip r:embed="rId5">
            <a:alphaModFix/>
          </a:blip>
          <a:stretch>
            <a:fillRect/>
          </a:stretch>
        </p:blipFill>
        <p:spPr>
          <a:xfrm rot="9899957">
            <a:off x="2384891" y="2314314"/>
            <a:ext cx="128611" cy="232223"/>
          </a:xfrm>
          <a:prstGeom prst="rect">
            <a:avLst/>
          </a:prstGeom>
          <a:noFill/>
          <a:ln>
            <a:noFill/>
          </a:ln>
        </p:spPr>
      </p:pic>
      <p:pic>
        <p:nvPicPr>
          <p:cNvPr id="4612" name="Google Shape;4612;p258"/>
          <p:cNvPicPr preferRelativeResize="0"/>
          <p:nvPr/>
        </p:nvPicPr>
        <p:blipFill>
          <a:blip r:embed="rId5">
            <a:alphaModFix/>
          </a:blip>
          <a:stretch>
            <a:fillRect/>
          </a:stretch>
        </p:blipFill>
        <p:spPr>
          <a:xfrm rot="9899957">
            <a:off x="2418052" y="2687024"/>
            <a:ext cx="128611" cy="232223"/>
          </a:xfrm>
          <a:prstGeom prst="rect">
            <a:avLst/>
          </a:prstGeom>
          <a:noFill/>
          <a:ln>
            <a:noFill/>
          </a:ln>
        </p:spPr>
      </p:pic>
      <p:pic>
        <p:nvPicPr>
          <p:cNvPr id="4613" name="Google Shape;4613;p258"/>
          <p:cNvPicPr preferRelativeResize="0"/>
          <p:nvPr/>
        </p:nvPicPr>
        <p:blipFill>
          <a:blip r:embed="rId5">
            <a:alphaModFix/>
          </a:blip>
          <a:stretch>
            <a:fillRect/>
          </a:stretch>
        </p:blipFill>
        <p:spPr>
          <a:xfrm rot="3815158">
            <a:off x="1739253" y="3619537"/>
            <a:ext cx="128611" cy="232223"/>
          </a:xfrm>
          <a:prstGeom prst="rect">
            <a:avLst/>
          </a:prstGeom>
          <a:noFill/>
          <a:ln>
            <a:noFill/>
          </a:ln>
        </p:spPr>
      </p:pic>
      <p:pic>
        <p:nvPicPr>
          <p:cNvPr id="4614" name="Google Shape;4614;p258"/>
          <p:cNvPicPr preferRelativeResize="0"/>
          <p:nvPr/>
        </p:nvPicPr>
        <p:blipFill>
          <a:blip r:embed="rId5">
            <a:alphaModFix/>
          </a:blip>
          <a:stretch>
            <a:fillRect/>
          </a:stretch>
        </p:blipFill>
        <p:spPr>
          <a:xfrm rot="3815158">
            <a:off x="2048694" y="3550541"/>
            <a:ext cx="128611" cy="232223"/>
          </a:xfrm>
          <a:prstGeom prst="rect">
            <a:avLst/>
          </a:prstGeom>
          <a:noFill/>
          <a:ln>
            <a:noFill/>
          </a:ln>
        </p:spPr>
      </p:pic>
      <p:pic>
        <p:nvPicPr>
          <p:cNvPr id="4615" name="Google Shape;4615;p258"/>
          <p:cNvPicPr preferRelativeResize="0"/>
          <p:nvPr/>
        </p:nvPicPr>
        <p:blipFill>
          <a:blip r:embed="rId5">
            <a:alphaModFix/>
          </a:blip>
          <a:stretch>
            <a:fillRect/>
          </a:stretch>
        </p:blipFill>
        <p:spPr>
          <a:xfrm rot="3815158">
            <a:off x="2385114" y="3485329"/>
            <a:ext cx="128611" cy="232223"/>
          </a:xfrm>
          <a:prstGeom prst="rect">
            <a:avLst/>
          </a:prstGeom>
          <a:noFill/>
          <a:ln>
            <a:noFill/>
          </a:ln>
        </p:spPr>
      </p:pic>
      <p:pic>
        <p:nvPicPr>
          <p:cNvPr id="4616" name="Google Shape;4616;p258"/>
          <p:cNvPicPr preferRelativeResize="0"/>
          <p:nvPr/>
        </p:nvPicPr>
        <p:blipFill>
          <a:blip r:embed="rId5">
            <a:alphaModFix/>
          </a:blip>
          <a:stretch>
            <a:fillRect/>
          </a:stretch>
        </p:blipFill>
        <p:spPr>
          <a:xfrm rot="3815158">
            <a:off x="2708839" y="3409935"/>
            <a:ext cx="128611" cy="232223"/>
          </a:xfrm>
          <a:prstGeom prst="rect">
            <a:avLst/>
          </a:prstGeom>
          <a:noFill/>
          <a:ln>
            <a:noFill/>
          </a:ln>
        </p:spPr>
      </p:pic>
      <p:pic>
        <p:nvPicPr>
          <p:cNvPr id="4617" name="Google Shape;4617;p258"/>
          <p:cNvPicPr preferRelativeResize="0"/>
          <p:nvPr/>
        </p:nvPicPr>
        <p:blipFill>
          <a:blip r:embed="rId5">
            <a:alphaModFix/>
          </a:blip>
          <a:stretch>
            <a:fillRect/>
          </a:stretch>
        </p:blipFill>
        <p:spPr>
          <a:xfrm rot="3815158">
            <a:off x="1747543" y="4363368"/>
            <a:ext cx="128611" cy="232223"/>
          </a:xfrm>
          <a:prstGeom prst="rect">
            <a:avLst/>
          </a:prstGeom>
          <a:noFill/>
          <a:ln>
            <a:noFill/>
          </a:ln>
        </p:spPr>
      </p:pic>
      <p:pic>
        <p:nvPicPr>
          <p:cNvPr id="4618" name="Google Shape;4618;p258"/>
          <p:cNvPicPr preferRelativeResize="0"/>
          <p:nvPr/>
        </p:nvPicPr>
        <p:blipFill>
          <a:blip r:embed="rId5">
            <a:alphaModFix/>
          </a:blip>
          <a:stretch>
            <a:fillRect/>
          </a:stretch>
        </p:blipFill>
        <p:spPr>
          <a:xfrm rot="3815158">
            <a:off x="2056984" y="4294372"/>
            <a:ext cx="128611" cy="232223"/>
          </a:xfrm>
          <a:prstGeom prst="rect">
            <a:avLst/>
          </a:prstGeom>
          <a:noFill/>
          <a:ln>
            <a:noFill/>
          </a:ln>
        </p:spPr>
      </p:pic>
      <p:pic>
        <p:nvPicPr>
          <p:cNvPr id="4619" name="Google Shape;4619;p258"/>
          <p:cNvPicPr preferRelativeResize="0"/>
          <p:nvPr/>
        </p:nvPicPr>
        <p:blipFill>
          <a:blip r:embed="rId5">
            <a:alphaModFix/>
          </a:blip>
          <a:stretch>
            <a:fillRect/>
          </a:stretch>
        </p:blipFill>
        <p:spPr>
          <a:xfrm rot="3815158">
            <a:off x="2393404" y="4229160"/>
            <a:ext cx="128611" cy="232223"/>
          </a:xfrm>
          <a:prstGeom prst="rect">
            <a:avLst/>
          </a:prstGeom>
          <a:noFill/>
          <a:ln>
            <a:noFill/>
          </a:ln>
        </p:spPr>
      </p:pic>
      <p:pic>
        <p:nvPicPr>
          <p:cNvPr id="4620" name="Google Shape;4620;p258"/>
          <p:cNvPicPr preferRelativeResize="0"/>
          <p:nvPr/>
        </p:nvPicPr>
        <p:blipFill>
          <a:blip r:embed="rId5">
            <a:alphaModFix/>
          </a:blip>
          <a:stretch>
            <a:fillRect/>
          </a:stretch>
        </p:blipFill>
        <p:spPr>
          <a:xfrm rot="3815158">
            <a:off x="2717129" y="4153766"/>
            <a:ext cx="128611" cy="232223"/>
          </a:xfrm>
          <a:prstGeom prst="rect">
            <a:avLst/>
          </a:prstGeom>
          <a:noFill/>
          <a:ln>
            <a:noFill/>
          </a:ln>
        </p:spPr>
      </p:pic>
      <p:pic>
        <p:nvPicPr>
          <p:cNvPr id="4621" name="Google Shape;4621;p258"/>
          <p:cNvPicPr preferRelativeResize="0"/>
          <p:nvPr/>
        </p:nvPicPr>
        <p:blipFill>
          <a:blip r:embed="rId5">
            <a:alphaModFix/>
          </a:blip>
          <a:stretch>
            <a:fillRect/>
          </a:stretch>
        </p:blipFill>
        <p:spPr>
          <a:xfrm rot="4595401">
            <a:off x="1689518" y="4896693"/>
            <a:ext cx="128611" cy="232223"/>
          </a:xfrm>
          <a:prstGeom prst="rect">
            <a:avLst/>
          </a:prstGeom>
          <a:noFill/>
          <a:ln>
            <a:noFill/>
          </a:ln>
        </p:spPr>
      </p:pic>
      <p:pic>
        <p:nvPicPr>
          <p:cNvPr id="4622" name="Google Shape;4622;p258"/>
          <p:cNvPicPr preferRelativeResize="0"/>
          <p:nvPr/>
        </p:nvPicPr>
        <p:blipFill>
          <a:blip r:embed="rId5">
            <a:alphaModFix/>
          </a:blip>
          <a:stretch>
            <a:fillRect/>
          </a:stretch>
        </p:blipFill>
        <p:spPr>
          <a:xfrm rot="3815158">
            <a:off x="2056984" y="4903972"/>
            <a:ext cx="128611" cy="232223"/>
          </a:xfrm>
          <a:prstGeom prst="rect">
            <a:avLst/>
          </a:prstGeom>
          <a:noFill/>
          <a:ln>
            <a:noFill/>
          </a:ln>
        </p:spPr>
      </p:pic>
      <p:pic>
        <p:nvPicPr>
          <p:cNvPr id="4623" name="Google Shape;4623;p258"/>
          <p:cNvPicPr preferRelativeResize="0"/>
          <p:nvPr/>
        </p:nvPicPr>
        <p:blipFill>
          <a:blip r:embed="rId5">
            <a:alphaModFix/>
          </a:blip>
          <a:stretch>
            <a:fillRect/>
          </a:stretch>
        </p:blipFill>
        <p:spPr>
          <a:xfrm rot="3815158">
            <a:off x="2393404" y="4838760"/>
            <a:ext cx="128611" cy="232223"/>
          </a:xfrm>
          <a:prstGeom prst="rect">
            <a:avLst/>
          </a:prstGeom>
          <a:noFill/>
          <a:ln>
            <a:noFill/>
          </a:ln>
        </p:spPr>
      </p:pic>
      <p:pic>
        <p:nvPicPr>
          <p:cNvPr id="4624" name="Google Shape;4624;p258"/>
          <p:cNvPicPr preferRelativeResize="0"/>
          <p:nvPr/>
        </p:nvPicPr>
        <p:blipFill>
          <a:blip r:embed="rId5">
            <a:alphaModFix/>
          </a:blip>
          <a:stretch>
            <a:fillRect/>
          </a:stretch>
        </p:blipFill>
        <p:spPr>
          <a:xfrm rot="3815158">
            <a:off x="2717129" y="4763366"/>
            <a:ext cx="128611" cy="232223"/>
          </a:xfrm>
          <a:prstGeom prst="rect">
            <a:avLst/>
          </a:prstGeom>
          <a:noFill/>
          <a:ln>
            <a:noFill/>
          </a:ln>
        </p:spPr>
      </p:pic>
      <p:pic>
        <p:nvPicPr>
          <p:cNvPr id="4625" name="Google Shape;4625;p258"/>
          <p:cNvPicPr preferRelativeResize="0"/>
          <p:nvPr/>
        </p:nvPicPr>
        <p:blipFill>
          <a:blip r:embed="rId5">
            <a:alphaModFix/>
          </a:blip>
          <a:stretch>
            <a:fillRect/>
          </a:stretch>
        </p:blipFill>
        <p:spPr>
          <a:xfrm rot="4499957">
            <a:off x="3270461" y="4899829"/>
            <a:ext cx="128611" cy="232223"/>
          </a:xfrm>
          <a:prstGeom prst="rect">
            <a:avLst/>
          </a:prstGeom>
          <a:noFill/>
          <a:ln>
            <a:noFill/>
          </a:ln>
        </p:spPr>
      </p:pic>
      <p:pic>
        <p:nvPicPr>
          <p:cNvPr id="4626" name="Google Shape;4626;p258"/>
          <p:cNvPicPr preferRelativeResize="0"/>
          <p:nvPr/>
        </p:nvPicPr>
        <p:blipFill>
          <a:blip r:embed="rId5">
            <a:alphaModFix/>
          </a:blip>
          <a:stretch>
            <a:fillRect/>
          </a:stretch>
        </p:blipFill>
        <p:spPr>
          <a:xfrm rot="4499957">
            <a:off x="3618301" y="4908119"/>
            <a:ext cx="128611" cy="232223"/>
          </a:xfrm>
          <a:prstGeom prst="rect">
            <a:avLst/>
          </a:prstGeom>
          <a:noFill/>
          <a:ln>
            <a:noFill/>
          </a:ln>
        </p:spPr>
      </p:pic>
      <p:pic>
        <p:nvPicPr>
          <p:cNvPr id="4627" name="Google Shape;4627;p258"/>
          <p:cNvPicPr preferRelativeResize="0"/>
          <p:nvPr/>
        </p:nvPicPr>
        <p:blipFill>
          <a:blip r:embed="rId5">
            <a:alphaModFix/>
          </a:blip>
          <a:stretch>
            <a:fillRect/>
          </a:stretch>
        </p:blipFill>
        <p:spPr>
          <a:xfrm rot="4499957">
            <a:off x="4032461" y="4899829"/>
            <a:ext cx="128611" cy="232223"/>
          </a:xfrm>
          <a:prstGeom prst="rect">
            <a:avLst/>
          </a:prstGeom>
          <a:noFill/>
          <a:ln>
            <a:noFill/>
          </a:ln>
        </p:spPr>
      </p:pic>
      <p:pic>
        <p:nvPicPr>
          <p:cNvPr id="4628" name="Google Shape;4628;p258"/>
          <p:cNvPicPr preferRelativeResize="0"/>
          <p:nvPr/>
        </p:nvPicPr>
        <p:blipFill>
          <a:blip r:embed="rId5">
            <a:alphaModFix/>
          </a:blip>
          <a:stretch>
            <a:fillRect/>
          </a:stretch>
        </p:blipFill>
        <p:spPr>
          <a:xfrm rot="4499957">
            <a:off x="4413461" y="4899829"/>
            <a:ext cx="128611" cy="232223"/>
          </a:xfrm>
          <a:prstGeom prst="rect">
            <a:avLst/>
          </a:prstGeom>
          <a:noFill/>
          <a:ln>
            <a:noFill/>
          </a:ln>
        </p:spPr>
      </p:pic>
      <p:pic>
        <p:nvPicPr>
          <p:cNvPr id="4629" name="Google Shape;4629;p258"/>
          <p:cNvPicPr preferRelativeResize="0"/>
          <p:nvPr/>
        </p:nvPicPr>
        <p:blipFill>
          <a:blip r:embed="rId5">
            <a:alphaModFix/>
          </a:blip>
          <a:stretch>
            <a:fillRect/>
          </a:stretch>
        </p:blipFill>
        <p:spPr>
          <a:xfrm rot="4499957">
            <a:off x="4761301" y="4908119"/>
            <a:ext cx="128611" cy="232223"/>
          </a:xfrm>
          <a:prstGeom prst="rect">
            <a:avLst/>
          </a:prstGeom>
          <a:noFill/>
          <a:ln>
            <a:noFill/>
          </a:ln>
        </p:spPr>
      </p:pic>
      <p:pic>
        <p:nvPicPr>
          <p:cNvPr id="4630" name="Google Shape;4630;p258"/>
          <p:cNvPicPr preferRelativeResize="0"/>
          <p:nvPr/>
        </p:nvPicPr>
        <p:blipFill>
          <a:blip r:embed="rId5">
            <a:alphaModFix/>
          </a:blip>
          <a:stretch>
            <a:fillRect/>
          </a:stretch>
        </p:blipFill>
        <p:spPr>
          <a:xfrm rot="4499957">
            <a:off x="5175461" y="4899829"/>
            <a:ext cx="128611" cy="232223"/>
          </a:xfrm>
          <a:prstGeom prst="rect">
            <a:avLst/>
          </a:prstGeom>
          <a:noFill/>
          <a:ln>
            <a:noFill/>
          </a:ln>
        </p:spPr>
      </p:pic>
      <p:pic>
        <p:nvPicPr>
          <p:cNvPr id="4631" name="Google Shape;4631;p258"/>
          <p:cNvPicPr preferRelativeResize="0"/>
          <p:nvPr/>
        </p:nvPicPr>
        <p:blipFill>
          <a:blip r:embed="rId5">
            <a:alphaModFix/>
          </a:blip>
          <a:stretch>
            <a:fillRect/>
          </a:stretch>
        </p:blipFill>
        <p:spPr>
          <a:xfrm rot="4499957">
            <a:off x="2813261" y="4899829"/>
            <a:ext cx="128611" cy="232223"/>
          </a:xfrm>
          <a:prstGeom prst="rect">
            <a:avLst/>
          </a:prstGeom>
          <a:noFill/>
          <a:ln>
            <a:noFill/>
          </a:ln>
        </p:spPr>
      </p:pic>
      <p:pic>
        <p:nvPicPr>
          <p:cNvPr id="4632" name="Google Shape;4632;p258"/>
          <p:cNvPicPr preferRelativeResize="0"/>
          <p:nvPr/>
        </p:nvPicPr>
        <p:blipFill>
          <a:blip r:embed="rId5">
            <a:alphaModFix/>
          </a:blip>
          <a:stretch>
            <a:fillRect/>
          </a:stretch>
        </p:blipFill>
        <p:spPr>
          <a:xfrm rot="3384363">
            <a:off x="2659536" y="2683179"/>
            <a:ext cx="128611" cy="232222"/>
          </a:xfrm>
          <a:prstGeom prst="rect">
            <a:avLst/>
          </a:prstGeom>
          <a:noFill/>
          <a:ln>
            <a:noFill/>
          </a:ln>
        </p:spPr>
      </p:pic>
      <p:pic>
        <p:nvPicPr>
          <p:cNvPr id="4633" name="Google Shape;4633;p258"/>
          <p:cNvPicPr preferRelativeResize="0"/>
          <p:nvPr/>
        </p:nvPicPr>
        <p:blipFill>
          <a:blip r:embed="rId5">
            <a:alphaModFix/>
          </a:blip>
          <a:stretch>
            <a:fillRect/>
          </a:stretch>
        </p:blipFill>
        <p:spPr>
          <a:xfrm rot="4641884">
            <a:off x="2604411" y="713379"/>
            <a:ext cx="128611" cy="232222"/>
          </a:xfrm>
          <a:prstGeom prst="rect">
            <a:avLst/>
          </a:prstGeom>
          <a:noFill/>
          <a:ln>
            <a:noFill/>
          </a:ln>
        </p:spPr>
      </p:pic>
      <p:pic>
        <p:nvPicPr>
          <p:cNvPr id="4634" name="Google Shape;4634;p258"/>
          <p:cNvPicPr preferRelativeResize="0"/>
          <p:nvPr/>
        </p:nvPicPr>
        <p:blipFill>
          <a:blip r:embed="rId5">
            <a:alphaModFix/>
          </a:blip>
          <a:stretch>
            <a:fillRect/>
          </a:stretch>
        </p:blipFill>
        <p:spPr>
          <a:xfrm rot="4641884">
            <a:off x="2909211" y="713379"/>
            <a:ext cx="128611" cy="232222"/>
          </a:xfrm>
          <a:prstGeom prst="rect">
            <a:avLst/>
          </a:prstGeom>
          <a:noFill/>
          <a:ln>
            <a:noFill/>
          </a:ln>
        </p:spPr>
      </p:pic>
      <p:pic>
        <p:nvPicPr>
          <p:cNvPr id="4635" name="Google Shape;4635;p258"/>
          <p:cNvPicPr preferRelativeResize="0"/>
          <p:nvPr/>
        </p:nvPicPr>
        <p:blipFill>
          <a:blip r:embed="rId5">
            <a:alphaModFix/>
          </a:blip>
          <a:stretch>
            <a:fillRect/>
          </a:stretch>
        </p:blipFill>
        <p:spPr>
          <a:xfrm rot="8752277">
            <a:off x="3527732" y="873879"/>
            <a:ext cx="128611" cy="232223"/>
          </a:xfrm>
          <a:prstGeom prst="rect">
            <a:avLst/>
          </a:prstGeom>
          <a:noFill/>
          <a:ln>
            <a:noFill/>
          </a:ln>
        </p:spPr>
      </p:pic>
      <p:pic>
        <p:nvPicPr>
          <p:cNvPr id="4636" name="Google Shape;4636;p258"/>
          <p:cNvPicPr preferRelativeResize="0"/>
          <p:nvPr/>
        </p:nvPicPr>
        <p:blipFill>
          <a:blip r:embed="rId5">
            <a:alphaModFix/>
          </a:blip>
          <a:stretch>
            <a:fillRect/>
          </a:stretch>
        </p:blipFill>
        <p:spPr>
          <a:xfrm rot="8752277">
            <a:off x="3375332" y="873879"/>
            <a:ext cx="128611" cy="232223"/>
          </a:xfrm>
          <a:prstGeom prst="rect">
            <a:avLst/>
          </a:prstGeom>
          <a:noFill/>
          <a:ln>
            <a:noFill/>
          </a:ln>
        </p:spPr>
      </p:pic>
      <p:pic>
        <p:nvPicPr>
          <p:cNvPr id="4637" name="Google Shape;4637;p258"/>
          <p:cNvPicPr preferRelativeResize="0"/>
          <p:nvPr/>
        </p:nvPicPr>
        <p:blipFill>
          <a:blip r:embed="rId5">
            <a:alphaModFix/>
          </a:blip>
          <a:stretch>
            <a:fillRect/>
          </a:stretch>
        </p:blipFill>
        <p:spPr>
          <a:xfrm rot="8752277">
            <a:off x="3239512" y="873879"/>
            <a:ext cx="128611" cy="232223"/>
          </a:xfrm>
          <a:prstGeom prst="rect">
            <a:avLst/>
          </a:prstGeom>
          <a:noFill/>
          <a:ln>
            <a:noFill/>
          </a:ln>
        </p:spPr>
      </p:pic>
      <p:pic>
        <p:nvPicPr>
          <p:cNvPr id="4638" name="Google Shape;4638;p258"/>
          <p:cNvPicPr preferRelativeResize="0"/>
          <p:nvPr/>
        </p:nvPicPr>
        <p:blipFill>
          <a:blip r:embed="rId5">
            <a:alphaModFix/>
          </a:blip>
          <a:stretch>
            <a:fillRect/>
          </a:stretch>
        </p:blipFill>
        <p:spPr>
          <a:xfrm rot="8752277">
            <a:off x="3686833" y="1254879"/>
            <a:ext cx="128611" cy="232223"/>
          </a:xfrm>
          <a:prstGeom prst="rect">
            <a:avLst/>
          </a:prstGeom>
          <a:noFill/>
          <a:ln>
            <a:noFill/>
          </a:ln>
        </p:spPr>
      </p:pic>
      <p:pic>
        <p:nvPicPr>
          <p:cNvPr id="4639" name="Google Shape;4639;p258"/>
          <p:cNvPicPr preferRelativeResize="0"/>
          <p:nvPr/>
        </p:nvPicPr>
        <p:blipFill>
          <a:blip r:embed="rId5">
            <a:alphaModFix/>
          </a:blip>
          <a:stretch>
            <a:fillRect/>
          </a:stretch>
        </p:blipFill>
        <p:spPr>
          <a:xfrm rot="8752277">
            <a:off x="3814363" y="1483479"/>
            <a:ext cx="128611" cy="232223"/>
          </a:xfrm>
          <a:prstGeom prst="rect">
            <a:avLst/>
          </a:prstGeom>
          <a:noFill/>
          <a:ln>
            <a:noFill/>
          </a:ln>
        </p:spPr>
      </p:pic>
      <p:pic>
        <p:nvPicPr>
          <p:cNvPr id="4640" name="Google Shape;4640;p258"/>
          <p:cNvPicPr preferRelativeResize="0"/>
          <p:nvPr/>
        </p:nvPicPr>
        <p:blipFill>
          <a:blip r:embed="rId5">
            <a:alphaModFix/>
          </a:blip>
          <a:stretch>
            <a:fillRect/>
          </a:stretch>
        </p:blipFill>
        <p:spPr>
          <a:xfrm rot="3815158">
            <a:off x="4038989" y="3164754"/>
            <a:ext cx="128611" cy="232223"/>
          </a:xfrm>
          <a:prstGeom prst="rect">
            <a:avLst/>
          </a:prstGeom>
          <a:noFill/>
          <a:ln>
            <a:noFill/>
          </a:ln>
        </p:spPr>
      </p:pic>
      <p:pic>
        <p:nvPicPr>
          <p:cNvPr id="4641" name="Google Shape;4641;p258"/>
          <p:cNvPicPr preferRelativeResize="0"/>
          <p:nvPr/>
        </p:nvPicPr>
        <p:blipFill>
          <a:blip r:embed="rId5">
            <a:alphaModFix/>
          </a:blip>
          <a:stretch>
            <a:fillRect/>
          </a:stretch>
        </p:blipFill>
        <p:spPr>
          <a:xfrm rot="3815158">
            <a:off x="4318918" y="3105135"/>
            <a:ext cx="128611" cy="232223"/>
          </a:xfrm>
          <a:prstGeom prst="rect">
            <a:avLst/>
          </a:prstGeom>
          <a:noFill/>
          <a:ln>
            <a:noFill/>
          </a:ln>
        </p:spPr>
      </p:pic>
      <p:pic>
        <p:nvPicPr>
          <p:cNvPr id="4642" name="Google Shape;4642;p258"/>
          <p:cNvPicPr preferRelativeResize="0"/>
          <p:nvPr/>
        </p:nvPicPr>
        <p:blipFill>
          <a:blip r:embed="rId5">
            <a:alphaModFix/>
          </a:blip>
          <a:stretch>
            <a:fillRect/>
          </a:stretch>
        </p:blipFill>
        <p:spPr>
          <a:xfrm rot="3815158">
            <a:off x="3276184" y="4040902"/>
            <a:ext cx="128611" cy="232223"/>
          </a:xfrm>
          <a:prstGeom prst="rect">
            <a:avLst/>
          </a:prstGeom>
          <a:noFill/>
          <a:ln>
            <a:noFill/>
          </a:ln>
        </p:spPr>
      </p:pic>
      <p:pic>
        <p:nvPicPr>
          <p:cNvPr id="4643" name="Google Shape;4643;p258"/>
          <p:cNvPicPr preferRelativeResize="0"/>
          <p:nvPr/>
        </p:nvPicPr>
        <p:blipFill>
          <a:blip r:embed="rId5">
            <a:alphaModFix/>
          </a:blip>
          <a:stretch>
            <a:fillRect/>
          </a:stretch>
        </p:blipFill>
        <p:spPr>
          <a:xfrm rot="3815158">
            <a:off x="3612604" y="3975689"/>
            <a:ext cx="128611" cy="232223"/>
          </a:xfrm>
          <a:prstGeom prst="rect">
            <a:avLst/>
          </a:prstGeom>
          <a:noFill/>
          <a:ln>
            <a:noFill/>
          </a:ln>
        </p:spPr>
      </p:pic>
      <p:pic>
        <p:nvPicPr>
          <p:cNvPr id="4644" name="Google Shape;4644;p258"/>
          <p:cNvPicPr preferRelativeResize="0"/>
          <p:nvPr/>
        </p:nvPicPr>
        <p:blipFill>
          <a:blip r:embed="rId5">
            <a:alphaModFix/>
          </a:blip>
          <a:stretch>
            <a:fillRect/>
          </a:stretch>
        </p:blipFill>
        <p:spPr>
          <a:xfrm rot="3815158">
            <a:off x="4706620" y="3790935"/>
            <a:ext cx="128611" cy="232223"/>
          </a:xfrm>
          <a:prstGeom prst="rect">
            <a:avLst/>
          </a:prstGeom>
          <a:noFill/>
          <a:ln>
            <a:noFill/>
          </a:ln>
        </p:spPr>
      </p:pic>
      <p:pic>
        <p:nvPicPr>
          <p:cNvPr id="4645" name="Google Shape;4645;p258"/>
          <p:cNvPicPr preferRelativeResize="0"/>
          <p:nvPr/>
        </p:nvPicPr>
        <p:blipFill>
          <a:blip r:embed="rId5">
            <a:alphaModFix/>
          </a:blip>
          <a:stretch>
            <a:fillRect/>
          </a:stretch>
        </p:blipFill>
        <p:spPr>
          <a:xfrm rot="4641884">
            <a:off x="2476882" y="1356140"/>
            <a:ext cx="128611" cy="232222"/>
          </a:xfrm>
          <a:prstGeom prst="rect">
            <a:avLst/>
          </a:prstGeom>
          <a:noFill/>
          <a:ln>
            <a:noFill/>
          </a:ln>
        </p:spPr>
      </p:pic>
      <p:pic>
        <p:nvPicPr>
          <p:cNvPr id="4646" name="Google Shape;4646;p258"/>
          <p:cNvPicPr preferRelativeResize="0"/>
          <p:nvPr/>
        </p:nvPicPr>
        <p:blipFill>
          <a:blip r:embed="rId5">
            <a:alphaModFix/>
          </a:blip>
          <a:stretch>
            <a:fillRect/>
          </a:stretch>
        </p:blipFill>
        <p:spPr>
          <a:xfrm rot="4641884">
            <a:off x="2748521" y="1356140"/>
            <a:ext cx="128611" cy="232222"/>
          </a:xfrm>
          <a:prstGeom prst="rect">
            <a:avLst/>
          </a:prstGeom>
          <a:noFill/>
          <a:ln>
            <a:noFill/>
          </a:ln>
        </p:spPr>
      </p:pic>
      <p:pic>
        <p:nvPicPr>
          <p:cNvPr id="4647" name="Google Shape;4647;p258"/>
          <p:cNvPicPr preferRelativeResize="0"/>
          <p:nvPr/>
        </p:nvPicPr>
        <p:blipFill>
          <a:blip r:embed="rId5">
            <a:alphaModFix/>
          </a:blip>
          <a:stretch>
            <a:fillRect/>
          </a:stretch>
        </p:blipFill>
        <p:spPr>
          <a:xfrm rot="3815158">
            <a:off x="3199984" y="4698653"/>
            <a:ext cx="128611" cy="232223"/>
          </a:xfrm>
          <a:prstGeom prst="rect">
            <a:avLst/>
          </a:prstGeom>
          <a:noFill/>
          <a:ln>
            <a:noFill/>
          </a:ln>
        </p:spPr>
      </p:pic>
      <p:pic>
        <p:nvPicPr>
          <p:cNvPr id="4648" name="Google Shape;4648;p258"/>
          <p:cNvPicPr preferRelativeResize="0"/>
          <p:nvPr/>
        </p:nvPicPr>
        <p:blipFill>
          <a:blip r:embed="rId5">
            <a:alphaModFix/>
          </a:blip>
          <a:stretch>
            <a:fillRect/>
          </a:stretch>
        </p:blipFill>
        <p:spPr>
          <a:xfrm rot="3815158">
            <a:off x="3536404" y="4633441"/>
            <a:ext cx="128611" cy="232223"/>
          </a:xfrm>
          <a:prstGeom prst="rect">
            <a:avLst/>
          </a:prstGeom>
          <a:noFill/>
          <a:ln>
            <a:noFill/>
          </a:ln>
        </p:spPr>
      </p:pic>
      <p:pic>
        <p:nvPicPr>
          <p:cNvPr id="4649" name="Google Shape;4649;p258"/>
          <p:cNvPicPr preferRelativeResize="0"/>
          <p:nvPr/>
        </p:nvPicPr>
        <p:blipFill>
          <a:blip r:embed="rId5">
            <a:alphaModFix/>
          </a:blip>
          <a:stretch>
            <a:fillRect/>
          </a:stretch>
        </p:blipFill>
        <p:spPr>
          <a:xfrm rot="3815158">
            <a:off x="3860129" y="4558047"/>
            <a:ext cx="128611" cy="232223"/>
          </a:xfrm>
          <a:prstGeom prst="rect">
            <a:avLst/>
          </a:prstGeom>
          <a:noFill/>
          <a:ln>
            <a:noFill/>
          </a:ln>
        </p:spPr>
      </p:pic>
      <p:pic>
        <p:nvPicPr>
          <p:cNvPr id="4650" name="Google Shape;4650;p258"/>
          <p:cNvPicPr preferRelativeResize="0"/>
          <p:nvPr/>
        </p:nvPicPr>
        <p:blipFill>
          <a:blip r:embed="rId5">
            <a:alphaModFix/>
          </a:blip>
          <a:stretch>
            <a:fillRect/>
          </a:stretch>
        </p:blipFill>
        <p:spPr>
          <a:xfrm rot="3815158">
            <a:off x="4920929" y="4370802"/>
            <a:ext cx="128611" cy="232223"/>
          </a:xfrm>
          <a:prstGeom prst="rect">
            <a:avLst/>
          </a:prstGeom>
          <a:noFill/>
          <a:ln>
            <a:noFill/>
          </a:ln>
        </p:spPr>
      </p:pic>
      <p:pic>
        <p:nvPicPr>
          <p:cNvPr id="4651" name="Google Shape;4651;p258"/>
          <p:cNvPicPr preferRelativeResize="0"/>
          <p:nvPr/>
        </p:nvPicPr>
        <p:blipFill>
          <a:blip r:embed="rId12">
            <a:alphaModFix/>
          </a:blip>
          <a:stretch>
            <a:fillRect/>
          </a:stretch>
        </p:blipFill>
        <p:spPr>
          <a:xfrm>
            <a:off x="3109934" y="2869240"/>
            <a:ext cx="236600" cy="114000"/>
          </a:xfrm>
          <a:prstGeom prst="rect">
            <a:avLst/>
          </a:prstGeom>
          <a:noFill/>
          <a:ln>
            <a:noFill/>
          </a:ln>
        </p:spPr>
      </p:pic>
      <p:pic>
        <p:nvPicPr>
          <p:cNvPr id="4652" name="Google Shape;4652;p258"/>
          <p:cNvPicPr preferRelativeResize="0"/>
          <p:nvPr/>
        </p:nvPicPr>
        <p:blipFill>
          <a:blip r:embed="rId12">
            <a:alphaModFix/>
          </a:blip>
          <a:stretch>
            <a:fillRect/>
          </a:stretch>
        </p:blipFill>
        <p:spPr>
          <a:xfrm>
            <a:off x="3109934" y="3097840"/>
            <a:ext cx="236600" cy="114000"/>
          </a:xfrm>
          <a:prstGeom prst="rect">
            <a:avLst/>
          </a:prstGeom>
          <a:noFill/>
          <a:ln>
            <a:noFill/>
          </a:ln>
        </p:spPr>
      </p:pic>
      <p:pic>
        <p:nvPicPr>
          <p:cNvPr id="4653" name="Google Shape;4653;p258"/>
          <p:cNvPicPr preferRelativeResize="0"/>
          <p:nvPr/>
        </p:nvPicPr>
        <p:blipFill>
          <a:blip r:embed="rId12">
            <a:alphaModFix/>
          </a:blip>
          <a:stretch>
            <a:fillRect/>
          </a:stretch>
        </p:blipFill>
        <p:spPr>
          <a:xfrm>
            <a:off x="3126515" y="3538459"/>
            <a:ext cx="236600" cy="114000"/>
          </a:xfrm>
          <a:prstGeom prst="rect">
            <a:avLst/>
          </a:prstGeom>
          <a:noFill/>
          <a:ln>
            <a:noFill/>
          </a:ln>
        </p:spPr>
      </p:pic>
      <p:pic>
        <p:nvPicPr>
          <p:cNvPr id="4654" name="Google Shape;4654;p258"/>
          <p:cNvPicPr preferRelativeResize="0"/>
          <p:nvPr/>
        </p:nvPicPr>
        <p:blipFill>
          <a:blip r:embed="rId12">
            <a:alphaModFix/>
          </a:blip>
          <a:stretch>
            <a:fillRect/>
          </a:stretch>
        </p:blipFill>
        <p:spPr>
          <a:xfrm>
            <a:off x="3126515" y="3767059"/>
            <a:ext cx="236600" cy="114000"/>
          </a:xfrm>
          <a:prstGeom prst="rect">
            <a:avLst/>
          </a:prstGeom>
          <a:noFill/>
          <a:ln>
            <a:noFill/>
          </a:ln>
        </p:spPr>
      </p:pic>
      <p:pic>
        <p:nvPicPr>
          <p:cNvPr id="4655" name="Google Shape;4655;p258"/>
          <p:cNvPicPr preferRelativeResize="0"/>
          <p:nvPr/>
        </p:nvPicPr>
        <p:blipFill>
          <a:blip r:embed="rId12">
            <a:alphaModFix/>
          </a:blip>
          <a:stretch>
            <a:fillRect/>
          </a:stretch>
        </p:blipFill>
        <p:spPr>
          <a:xfrm>
            <a:off x="3126515" y="4114899"/>
            <a:ext cx="236600" cy="114000"/>
          </a:xfrm>
          <a:prstGeom prst="rect">
            <a:avLst/>
          </a:prstGeom>
          <a:noFill/>
          <a:ln>
            <a:noFill/>
          </a:ln>
        </p:spPr>
      </p:pic>
      <p:pic>
        <p:nvPicPr>
          <p:cNvPr id="4656" name="Google Shape;4656;p258"/>
          <p:cNvPicPr preferRelativeResize="0"/>
          <p:nvPr/>
        </p:nvPicPr>
        <p:blipFill>
          <a:blip r:embed="rId12">
            <a:alphaModFix/>
          </a:blip>
          <a:stretch>
            <a:fillRect/>
          </a:stretch>
        </p:blipFill>
        <p:spPr>
          <a:xfrm>
            <a:off x="3126515" y="4343499"/>
            <a:ext cx="236600" cy="114000"/>
          </a:xfrm>
          <a:prstGeom prst="rect">
            <a:avLst/>
          </a:prstGeom>
          <a:noFill/>
          <a:ln>
            <a:noFill/>
          </a:ln>
        </p:spPr>
      </p:pic>
      <p:pic>
        <p:nvPicPr>
          <p:cNvPr id="4657" name="Google Shape;4657;p258"/>
          <p:cNvPicPr preferRelativeResize="0"/>
          <p:nvPr/>
        </p:nvPicPr>
        <p:blipFill>
          <a:blip r:embed="rId5">
            <a:alphaModFix/>
          </a:blip>
          <a:stretch>
            <a:fillRect/>
          </a:stretch>
        </p:blipFill>
        <p:spPr>
          <a:xfrm rot="-144">
            <a:off x="2048694" y="2357716"/>
            <a:ext cx="128611" cy="232223"/>
          </a:xfrm>
          <a:prstGeom prst="rect">
            <a:avLst/>
          </a:prstGeom>
          <a:noFill/>
          <a:ln>
            <a:noFill/>
          </a:ln>
        </p:spPr>
      </p:pic>
      <p:pic>
        <p:nvPicPr>
          <p:cNvPr id="4658" name="Google Shape;4658;p258"/>
          <p:cNvPicPr preferRelativeResize="0"/>
          <p:nvPr/>
        </p:nvPicPr>
        <p:blipFill>
          <a:blip r:embed="rId5">
            <a:alphaModFix/>
          </a:blip>
          <a:stretch>
            <a:fillRect/>
          </a:stretch>
        </p:blipFill>
        <p:spPr>
          <a:xfrm rot="-144">
            <a:off x="2040044" y="1966454"/>
            <a:ext cx="128611" cy="232223"/>
          </a:xfrm>
          <a:prstGeom prst="rect">
            <a:avLst/>
          </a:prstGeom>
          <a:noFill/>
          <a:ln>
            <a:noFill/>
          </a:ln>
        </p:spPr>
      </p:pic>
      <p:pic>
        <p:nvPicPr>
          <p:cNvPr id="4659" name="Google Shape;4659;p258"/>
          <p:cNvPicPr preferRelativeResize="0"/>
          <p:nvPr/>
        </p:nvPicPr>
        <p:blipFill>
          <a:blip r:embed="rId5">
            <a:alphaModFix/>
          </a:blip>
          <a:stretch>
            <a:fillRect/>
          </a:stretch>
        </p:blipFill>
        <p:spPr>
          <a:xfrm rot="-8510915">
            <a:off x="1895255" y="2007917"/>
            <a:ext cx="128611" cy="232223"/>
          </a:xfrm>
          <a:prstGeom prst="rect">
            <a:avLst/>
          </a:prstGeom>
          <a:noFill/>
          <a:ln>
            <a:noFill/>
          </a:ln>
        </p:spPr>
      </p:pic>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Shape 4663"/>
        <p:cNvGrpSpPr/>
        <p:nvPr/>
      </p:nvGrpSpPr>
      <p:grpSpPr>
        <a:xfrm>
          <a:off x="0" y="0"/>
          <a:ext cx="0" cy="0"/>
          <a:chOff x="0" y="0"/>
          <a:chExt cx="0" cy="0"/>
        </a:xfrm>
      </p:grpSpPr>
      <p:pic>
        <p:nvPicPr>
          <p:cNvPr id="4664" name="Google Shape;4664;p259"/>
          <p:cNvPicPr preferRelativeResize="0"/>
          <p:nvPr/>
        </p:nvPicPr>
        <p:blipFill>
          <a:blip r:embed="rId3">
            <a:alphaModFix/>
          </a:blip>
          <a:stretch>
            <a:fillRect/>
          </a:stretch>
        </p:blipFill>
        <p:spPr>
          <a:xfrm>
            <a:off x="1308575" y="521375"/>
            <a:ext cx="4694950" cy="4622125"/>
          </a:xfrm>
          <a:prstGeom prst="rect">
            <a:avLst/>
          </a:prstGeom>
          <a:noFill/>
          <a:ln>
            <a:noFill/>
          </a:ln>
        </p:spPr>
      </p:pic>
      <p:sp>
        <p:nvSpPr>
          <p:cNvPr id="4665" name="Google Shape;4665;p259"/>
          <p:cNvSpPr txBox="1"/>
          <p:nvPr/>
        </p:nvSpPr>
        <p:spPr>
          <a:xfrm>
            <a:off x="300600" y="94848"/>
            <a:ext cx="85656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(5HT) Interacts in a Neuronal Network to Regulate All Major Neurotransmitter Systems</a:t>
            </a:r>
            <a:endParaRPr b="1"/>
          </a:p>
          <a:p>
            <a:pPr marL="0" lvl="0" indent="0" algn="l" rtl="0">
              <a:spcBef>
                <a:spcPts val="0"/>
              </a:spcBef>
              <a:spcAft>
                <a:spcPts val="0"/>
              </a:spcAft>
              <a:buNone/>
            </a:pPr>
            <a:endParaRPr sz="1600" b="1"/>
          </a:p>
        </p:txBody>
      </p:sp>
      <p:grpSp>
        <p:nvGrpSpPr>
          <p:cNvPr id="4666" name="Google Shape;4666;p259"/>
          <p:cNvGrpSpPr/>
          <p:nvPr/>
        </p:nvGrpSpPr>
        <p:grpSpPr>
          <a:xfrm>
            <a:off x="202473" y="2255150"/>
            <a:ext cx="1498316" cy="646498"/>
            <a:chOff x="78100" y="798150"/>
            <a:chExt cx="1965778" cy="848200"/>
          </a:xfrm>
        </p:grpSpPr>
        <p:pic>
          <p:nvPicPr>
            <p:cNvPr id="4667" name="Google Shape;4667;p259"/>
            <p:cNvPicPr preferRelativeResize="0"/>
            <p:nvPr/>
          </p:nvPicPr>
          <p:blipFill rotWithShape="1">
            <a:blip r:embed="rId4">
              <a:alphaModFix/>
            </a:blip>
            <a:srcRect r="10370" b="28057"/>
            <a:stretch/>
          </p:blipFill>
          <p:spPr>
            <a:xfrm flipH="1">
              <a:off x="78100" y="798150"/>
              <a:ext cx="1385300" cy="848200"/>
            </a:xfrm>
            <a:prstGeom prst="rect">
              <a:avLst/>
            </a:prstGeom>
            <a:noFill/>
            <a:ln>
              <a:noFill/>
            </a:ln>
          </p:spPr>
        </p:pic>
        <p:pic>
          <p:nvPicPr>
            <p:cNvPr id="4668" name="Google Shape;4668;p259"/>
            <p:cNvPicPr preferRelativeResize="0"/>
            <p:nvPr/>
          </p:nvPicPr>
          <p:blipFill>
            <a:blip r:embed="rId5">
              <a:alphaModFix/>
            </a:blip>
            <a:stretch>
              <a:fillRect/>
            </a:stretch>
          </p:blipFill>
          <p:spPr>
            <a:xfrm rot="-5938659">
              <a:off x="1530169" y="1143679"/>
              <a:ext cx="142142" cy="256638"/>
            </a:xfrm>
            <a:prstGeom prst="rect">
              <a:avLst/>
            </a:prstGeom>
            <a:noFill/>
            <a:ln>
              <a:noFill/>
            </a:ln>
          </p:spPr>
        </p:pic>
        <p:pic>
          <p:nvPicPr>
            <p:cNvPr id="4669" name="Google Shape;4669;p259"/>
            <p:cNvPicPr preferRelativeResize="0"/>
            <p:nvPr/>
          </p:nvPicPr>
          <p:blipFill>
            <a:blip r:embed="rId5">
              <a:alphaModFix/>
            </a:blip>
            <a:stretch>
              <a:fillRect/>
            </a:stretch>
          </p:blipFill>
          <p:spPr>
            <a:xfrm rot="-5938659">
              <a:off x="1834969" y="1143679"/>
              <a:ext cx="142142" cy="256638"/>
            </a:xfrm>
            <a:prstGeom prst="rect">
              <a:avLst/>
            </a:prstGeom>
            <a:noFill/>
            <a:ln>
              <a:noFill/>
            </a:ln>
          </p:spPr>
        </p:pic>
      </p:grpSp>
      <p:sp>
        <p:nvSpPr>
          <p:cNvPr id="4670" name="Google Shape;4670;p259"/>
          <p:cNvSpPr txBox="1"/>
          <p:nvPr/>
        </p:nvSpPr>
        <p:spPr>
          <a:xfrm>
            <a:off x="6446825" y="3046350"/>
            <a:ext cx="293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norepinephrine (locus coeruleus)</a:t>
            </a:r>
            <a:endParaRPr/>
          </a:p>
        </p:txBody>
      </p:sp>
      <p:pic>
        <p:nvPicPr>
          <p:cNvPr id="4671" name="Google Shape;4671;p259"/>
          <p:cNvPicPr preferRelativeResize="0"/>
          <p:nvPr/>
        </p:nvPicPr>
        <p:blipFill>
          <a:blip r:embed="rId6">
            <a:alphaModFix/>
          </a:blip>
          <a:stretch>
            <a:fillRect/>
          </a:stretch>
        </p:blipFill>
        <p:spPr>
          <a:xfrm>
            <a:off x="6105000" y="3137679"/>
            <a:ext cx="240350" cy="217550"/>
          </a:xfrm>
          <a:prstGeom prst="rect">
            <a:avLst/>
          </a:prstGeom>
          <a:noFill/>
          <a:ln>
            <a:noFill/>
          </a:ln>
        </p:spPr>
      </p:pic>
      <p:pic>
        <p:nvPicPr>
          <p:cNvPr id="4672" name="Google Shape;4672;p259"/>
          <p:cNvPicPr preferRelativeResize="0"/>
          <p:nvPr/>
        </p:nvPicPr>
        <p:blipFill rotWithShape="1">
          <a:blip r:embed="rId7">
            <a:alphaModFix/>
          </a:blip>
          <a:srcRect r="83431"/>
          <a:stretch/>
        </p:blipFill>
        <p:spPr>
          <a:xfrm rot="2141216">
            <a:off x="5628750" y="4229637"/>
            <a:ext cx="202160" cy="171712"/>
          </a:xfrm>
          <a:prstGeom prst="rect">
            <a:avLst/>
          </a:prstGeom>
          <a:noFill/>
          <a:ln>
            <a:noFill/>
          </a:ln>
        </p:spPr>
      </p:pic>
      <p:pic>
        <p:nvPicPr>
          <p:cNvPr id="4673" name="Google Shape;4673;p259"/>
          <p:cNvPicPr preferRelativeResize="0"/>
          <p:nvPr/>
        </p:nvPicPr>
        <p:blipFill rotWithShape="1">
          <a:blip r:embed="rId7">
            <a:alphaModFix/>
          </a:blip>
          <a:srcRect r="83431"/>
          <a:stretch/>
        </p:blipFill>
        <p:spPr>
          <a:xfrm rot="2141216">
            <a:off x="5628750" y="4534437"/>
            <a:ext cx="202160" cy="171712"/>
          </a:xfrm>
          <a:prstGeom prst="rect">
            <a:avLst/>
          </a:prstGeom>
          <a:noFill/>
          <a:ln>
            <a:noFill/>
          </a:ln>
        </p:spPr>
      </p:pic>
      <p:pic>
        <p:nvPicPr>
          <p:cNvPr id="4674" name="Google Shape;4674;p259"/>
          <p:cNvPicPr preferRelativeResize="0"/>
          <p:nvPr/>
        </p:nvPicPr>
        <p:blipFill rotWithShape="1">
          <a:blip r:embed="rId7">
            <a:alphaModFix/>
          </a:blip>
          <a:srcRect r="83431"/>
          <a:stretch/>
        </p:blipFill>
        <p:spPr>
          <a:xfrm rot="2141216">
            <a:off x="5628750" y="3924837"/>
            <a:ext cx="202160" cy="171712"/>
          </a:xfrm>
          <a:prstGeom prst="rect">
            <a:avLst/>
          </a:prstGeom>
          <a:noFill/>
          <a:ln>
            <a:noFill/>
          </a:ln>
        </p:spPr>
      </p:pic>
      <p:pic>
        <p:nvPicPr>
          <p:cNvPr id="4675" name="Google Shape;4675;p259"/>
          <p:cNvPicPr preferRelativeResize="0"/>
          <p:nvPr/>
        </p:nvPicPr>
        <p:blipFill rotWithShape="1">
          <a:blip r:embed="rId7">
            <a:alphaModFix/>
          </a:blip>
          <a:srcRect r="83431"/>
          <a:stretch/>
        </p:blipFill>
        <p:spPr>
          <a:xfrm rot="2141216">
            <a:off x="5628750" y="3315237"/>
            <a:ext cx="202160" cy="171712"/>
          </a:xfrm>
          <a:prstGeom prst="rect">
            <a:avLst/>
          </a:prstGeom>
          <a:noFill/>
          <a:ln>
            <a:noFill/>
          </a:ln>
        </p:spPr>
      </p:pic>
      <p:pic>
        <p:nvPicPr>
          <p:cNvPr id="4676" name="Google Shape;4676;p259"/>
          <p:cNvPicPr preferRelativeResize="0"/>
          <p:nvPr/>
        </p:nvPicPr>
        <p:blipFill rotWithShape="1">
          <a:blip r:embed="rId7">
            <a:alphaModFix/>
          </a:blip>
          <a:srcRect r="83431"/>
          <a:stretch/>
        </p:blipFill>
        <p:spPr>
          <a:xfrm rot="2141216">
            <a:off x="5628750" y="3620037"/>
            <a:ext cx="202160" cy="171712"/>
          </a:xfrm>
          <a:prstGeom prst="rect">
            <a:avLst/>
          </a:prstGeom>
          <a:noFill/>
          <a:ln>
            <a:noFill/>
          </a:ln>
        </p:spPr>
      </p:pic>
      <p:pic>
        <p:nvPicPr>
          <p:cNvPr id="4677" name="Google Shape;4677;p259"/>
          <p:cNvPicPr preferRelativeResize="0"/>
          <p:nvPr/>
        </p:nvPicPr>
        <p:blipFill rotWithShape="1">
          <a:blip r:embed="rId7">
            <a:alphaModFix/>
          </a:blip>
          <a:srcRect r="83431"/>
          <a:stretch/>
        </p:blipFill>
        <p:spPr>
          <a:xfrm rot="2141216">
            <a:off x="5628750" y="3010437"/>
            <a:ext cx="202160" cy="171712"/>
          </a:xfrm>
          <a:prstGeom prst="rect">
            <a:avLst/>
          </a:prstGeom>
          <a:noFill/>
          <a:ln>
            <a:noFill/>
          </a:ln>
        </p:spPr>
      </p:pic>
      <p:pic>
        <p:nvPicPr>
          <p:cNvPr id="4678" name="Google Shape;4678;p259"/>
          <p:cNvPicPr preferRelativeResize="0"/>
          <p:nvPr/>
        </p:nvPicPr>
        <p:blipFill rotWithShape="1">
          <a:blip r:embed="rId7">
            <a:alphaModFix/>
          </a:blip>
          <a:srcRect r="83431"/>
          <a:stretch/>
        </p:blipFill>
        <p:spPr>
          <a:xfrm rot="2141216">
            <a:off x="5628750" y="2400837"/>
            <a:ext cx="202160" cy="171712"/>
          </a:xfrm>
          <a:prstGeom prst="rect">
            <a:avLst/>
          </a:prstGeom>
          <a:noFill/>
          <a:ln>
            <a:noFill/>
          </a:ln>
        </p:spPr>
      </p:pic>
      <p:pic>
        <p:nvPicPr>
          <p:cNvPr id="4679" name="Google Shape;4679;p259"/>
          <p:cNvPicPr preferRelativeResize="0"/>
          <p:nvPr/>
        </p:nvPicPr>
        <p:blipFill rotWithShape="1">
          <a:blip r:embed="rId7">
            <a:alphaModFix/>
          </a:blip>
          <a:srcRect r="83431"/>
          <a:stretch/>
        </p:blipFill>
        <p:spPr>
          <a:xfrm rot="2141216">
            <a:off x="5628750" y="2705637"/>
            <a:ext cx="202160" cy="171712"/>
          </a:xfrm>
          <a:prstGeom prst="rect">
            <a:avLst/>
          </a:prstGeom>
          <a:noFill/>
          <a:ln>
            <a:noFill/>
          </a:ln>
        </p:spPr>
      </p:pic>
      <p:pic>
        <p:nvPicPr>
          <p:cNvPr id="4680" name="Google Shape;4680;p259"/>
          <p:cNvPicPr preferRelativeResize="0"/>
          <p:nvPr/>
        </p:nvPicPr>
        <p:blipFill rotWithShape="1">
          <a:blip r:embed="rId7">
            <a:alphaModFix/>
          </a:blip>
          <a:srcRect r="83431"/>
          <a:stretch/>
        </p:blipFill>
        <p:spPr>
          <a:xfrm rot="2141216">
            <a:off x="5628750" y="2096037"/>
            <a:ext cx="202160" cy="171712"/>
          </a:xfrm>
          <a:prstGeom prst="rect">
            <a:avLst/>
          </a:prstGeom>
          <a:noFill/>
          <a:ln>
            <a:noFill/>
          </a:ln>
        </p:spPr>
      </p:pic>
      <p:pic>
        <p:nvPicPr>
          <p:cNvPr id="4681" name="Google Shape;4681;p259"/>
          <p:cNvPicPr preferRelativeResize="0"/>
          <p:nvPr/>
        </p:nvPicPr>
        <p:blipFill rotWithShape="1">
          <a:blip r:embed="rId7">
            <a:alphaModFix/>
          </a:blip>
          <a:srcRect r="83431"/>
          <a:stretch/>
        </p:blipFill>
        <p:spPr>
          <a:xfrm rot="2141216">
            <a:off x="5628750" y="1486437"/>
            <a:ext cx="202160" cy="171712"/>
          </a:xfrm>
          <a:prstGeom prst="rect">
            <a:avLst/>
          </a:prstGeom>
          <a:noFill/>
          <a:ln>
            <a:noFill/>
          </a:ln>
        </p:spPr>
      </p:pic>
      <p:pic>
        <p:nvPicPr>
          <p:cNvPr id="4682" name="Google Shape;4682;p259"/>
          <p:cNvPicPr preferRelativeResize="0"/>
          <p:nvPr/>
        </p:nvPicPr>
        <p:blipFill rotWithShape="1">
          <a:blip r:embed="rId7">
            <a:alphaModFix/>
          </a:blip>
          <a:srcRect r="83431"/>
          <a:stretch/>
        </p:blipFill>
        <p:spPr>
          <a:xfrm rot="2141216">
            <a:off x="5628750" y="1791237"/>
            <a:ext cx="202160" cy="171712"/>
          </a:xfrm>
          <a:prstGeom prst="rect">
            <a:avLst/>
          </a:prstGeom>
          <a:noFill/>
          <a:ln>
            <a:noFill/>
          </a:ln>
        </p:spPr>
      </p:pic>
      <p:pic>
        <p:nvPicPr>
          <p:cNvPr id="4683" name="Google Shape;4683;p259"/>
          <p:cNvPicPr preferRelativeResize="0"/>
          <p:nvPr/>
        </p:nvPicPr>
        <p:blipFill rotWithShape="1">
          <a:blip r:embed="rId7">
            <a:alphaModFix/>
          </a:blip>
          <a:srcRect r="83431"/>
          <a:stretch/>
        </p:blipFill>
        <p:spPr>
          <a:xfrm rot="2141216">
            <a:off x="5628750" y="1181637"/>
            <a:ext cx="202160" cy="171712"/>
          </a:xfrm>
          <a:prstGeom prst="rect">
            <a:avLst/>
          </a:prstGeom>
          <a:noFill/>
          <a:ln>
            <a:noFill/>
          </a:ln>
        </p:spPr>
      </p:pic>
      <p:pic>
        <p:nvPicPr>
          <p:cNvPr id="4684" name="Google Shape;4684;p259"/>
          <p:cNvPicPr preferRelativeResize="0"/>
          <p:nvPr/>
        </p:nvPicPr>
        <p:blipFill rotWithShape="1">
          <a:blip r:embed="rId7">
            <a:alphaModFix/>
          </a:blip>
          <a:srcRect r="83431"/>
          <a:stretch/>
        </p:blipFill>
        <p:spPr>
          <a:xfrm rot="7541216">
            <a:off x="4148675" y="1150967"/>
            <a:ext cx="202160" cy="171712"/>
          </a:xfrm>
          <a:prstGeom prst="rect">
            <a:avLst/>
          </a:prstGeom>
          <a:noFill/>
          <a:ln>
            <a:noFill/>
          </a:ln>
        </p:spPr>
      </p:pic>
      <p:pic>
        <p:nvPicPr>
          <p:cNvPr id="4685" name="Google Shape;4685;p259"/>
          <p:cNvPicPr preferRelativeResize="0"/>
          <p:nvPr/>
        </p:nvPicPr>
        <p:blipFill rotWithShape="1">
          <a:blip r:embed="rId7">
            <a:alphaModFix/>
          </a:blip>
          <a:srcRect r="83431"/>
          <a:stretch/>
        </p:blipFill>
        <p:spPr>
          <a:xfrm rot="7541216">
            <a:off x="3843875" y="1150967"/>
            <a:ext cx="202160" cy="171712"/>
          </a:xfrm>
          <a:prstGeom prst="rect">
            <a:avLst/>
          </a:prstGeom>
          <a:noFill/>
          <a:ln>
            <a:noFill/>
          </a:ln>
        </p:spPr>
      </p:pic>
      <p:pic>
        <p:nvPicPr>
          <p:cNvPr id="4686" name="Google Shape;4686;p259"/>
          <p:cNvPicPr preferRelativeResize="0"/>
          <p:nvPr/>
        </p:nvPicPr>
        <p:blipFill rotWithShape="1">
          <a:blip r:embed="rId7">
            <a:alphaModFix/>
          </a:blip>
          <a:srcRect r="83431"/>
          <a:stretch/>
        </p:blipFill>
        <p:spPr>
          <a:xfrm rot="7541216">
            <a:off x="4453475" y="1150967"/>
            <a:ext cx="202160" cy="171712"/>
          </a:xfrm>
          <a:prstGeom prst="rect">
            <a:avLst/>
          </a:prstGeom>
          <a:noFill/>
          <a:ln>
            <a:noFill/>
          </a:ln>
        </p:spPr>
      </p:pic>
      <p:pic>
        <p:nvPicPr>
          <p:cNvPr id="4687" name="Google Shape;4687;p259"/>
          <p:cNvPicPr preferRelativeResize="0"/>
          <p:nvPr/>
        </p:nvPicPr>
        <p:blipFill rotWithShape="1">
          <a:blip r:embed="rId7">
            <a:alphaModFix/>
          </a:blip>
          <a:srcRect r="83431"/>
          <a:stretch/>
        </p:blipFill>
        <p:spPr>
          <a:xfrm rot="7541216">
            <a:off x="5063075" y="1150967"/>
            <a:ext cx="202160" cy="171712"/>
          </a:xfrm>
          <a:prstGeom prst="rect">
            <a:avLst/>
          </a:prstGeom>
          <a:noFill/>
          <a:ln>
            <a:noFill/>
          </a:ln>
        </p:spPr>
      </p:pic>
      <p:pic>
        <p:nvPicPr>
          <p:cNvPr id="4688" name="Google Shape;4688;p259"/>
          <p:cNvPicPr preferRelativeResize="0"/>
          <p:nvPr/>
        </p:nvPicPr>
        <p:blipFill rotWithShape="1">
          <a:blip r:embed="rId7">
            <a:alphaModFix/>
          </a:blip>
          <a:srcRect r="83431"/>
          <a:stretch/>
        </p:blipFill>
        <p:spPr>
          <a:xfrm rot="7541216">
            <a:off x="4758275" y="1150967"/>
            <a:ext cx="202160" cy="171712"/>
          </a:xfrm>
          <a:prstGeom prst="rect">
            <a:avLst/>
          </a:prstGeom>
          <a:noFill/>
          <a:ln>
            <a:noFill/>
          </a:ln>
        </p:spPr>
      </p:pic>
      <p:pic>
        <p:nvPicPr>
          <p:cNvPr id="4689" name="Google Shape;4689;p259"/>
          <p:cNvPicPr preferRelativeResize="0"/>
          <p:nvPr/>
        </p:nvPicPr>
        <p:blipFill rotWithShape="1">
          <a:blip r:embed="rId7">
            <a:alphaModFix/>
          </a:blip>
          <a:srcRect r="83431"/>
          <a:stretch/>
        </p:blipFill>
        <p:spPr>
          <a:xfrm rot="7541216">
            <a:off x="5367875" y="1150967"/>
            <a:ext cx="202160" cy="171712"/>
          </a:xfrm>
          <a:prstGeom prst="rect">
            <a:avLst/>
          </a:prstGeom>
          <a:noFill/>
          <a:ln>
            <a:noFill/>
          </a:ln>
        </p:spPr>
      </p:pic>
      <p:sp>
        <p:nvSpPr>
          <p:cNvPr id="4690" name="Google Shape;4690;p259"/>
          <p:cNvSpPr txBox="1"/>
          <p:nvPr/>
        </p:nvSpPr>
        <p:spPr>
          <a:xfrm>
            <a:off x="6356825" y="2419113"/>
            <a:ext cx="3020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dopamine </a:t>
            </a:r>
            <a:endParaRPr>
              <a:solidFill>
                <a:schemeClr val="dk1"/>
              </a:solidFill>
            </a:endParaRPr>
          </a:p>
          <a:p>
            <a:pPr marL="0" lvl="0" indent="0" algn="l" rtl="0">
              <a:spcBef>
                <a:spcPts val="0"/>
              </a:spcBef>
              <a:spcAft>
                <a:spcPts val="0"/>
              </a:spcAft>
              <a:buNone/>
            </a:pPr>
            <a:r>
              <a:rPr lang="en">
                <a:solidFill>
                  <a:schemeClr val="dk1"/>
                </a:solidFill>
              </a:rPr>
              <a:t>(ventral tegmental area)</a:t>
            </a:r>
            <a:endParaRPr/>
          </a:p>
        </p:txBody>
      </p:sp>
      <p:pic>
        <p:nvPicPr>
          <p:cNvPr id="4691" name="Google Shape;4691;p259"/>
          <p:cNvPicPr preferRelativeResize="0"/>
          <p:nvPr/>
        </p:nvPicPr>
        <p:blipFill>
          <a:blip r:embed="rId8">
            <a:alphaModFix/>
          </a:blip>
          <a:stretch>
            <a:fillRect/>
          </a:stretch>
        </p:blipFill>
        <p:spPr>
          <a:xfrm>
            <a:off x="6146300" y="2465587"/>
            <a:ext cx="185425" cy="307276"/>
          </a:xfrm>
          <a:prstGeom prst="rect">
            <a:avLst/>
          </a:prstGeom>
          <a:noFill/>
          <a:ln>
            <a:noFill/>
          </a:ln>
        </p:spPr>
      </p:pic>
      <p:pic>
        <p:nvPicPr>
          <p:cNvPr id="4692" name="Google Shape;4692;p259"/>
          <p:cNvPicPr preferRelativeResize="0"/>
          <p:nvPr/>
        </p:nvPicPr>
        <p:blipFill rotWithShape="1">
          <a:blip r:embed="rId7">
            <a:alphaModFix/>
          </a:blip>
          <a:srcRect l="82998" b="20146"/>
          <a:stretch/>
        </p:blipFill>
        <p:spPr>
          <a:xfrm>
            <a:off x="5279400" y="3964375"/>
            <a:ext cx="256551" cy="169575"/>
          </a:xfrm>
          <a:prstGeom prst="rect">
            <a:avLst/>
          </a:prstGeom>
          <a:noFill/>
          <a:ln>
            <a:noFill/>
          </a:ln>
        </p:spPr>
      </p:pic>
      <p:pic>
        <p:nvPicPr>
          <p:cNvPr id="4693" name="Google Shape;4693;p259"/>
          <p:cNvPicPr preferRelativeResize="0"/>
          <p:nvPr/>
        </p:nvPicPr>
        <p:blipFill rotWithShape="1">
          <a:blip r:embed="rId7">
            <a:alphaModFix/>
          </a:blip>
          <a:srcRect l="82998" b="20146"/>
          <a:stretch/>
        </p:blipFill>
        <p:spPr>
          <a:xfrm>
            <a:off x="5279400" y="3642995"/>
            <a:ext cx="256551" cy="169575"/>
          </a:xfrm>
          <a:prstGeom prst="rect">
            <a:avLst/>
          </a:prstGeom>
          <a:noFill/>
          <a:ln>
            <a:noFill/>
          </a:ln>
        </p:spPr>
      </p:pic>
      <p:pic>
        <p:nvPicPr>
          <p:cNvPr id="4694" name="Google Shape;4694;p259"/>
          <p:cNvPicPr preferRelativeResize="0"/>
          <p:nvPr/>
        </p:nvPicPr>
        <p:blipFill rotWithShape="1">
          <a:blip r:embed="rId7">
            <a:alphaModFix/>
          </a:blip>
          <a:srcRect l="82998" b="20146"/>
          <a:stretch/>
        </p:blipFill>
        <p:spPr>
          <a:xfrm>
            <a:off x="5279400" y="3311735"/>
            <a:ext cx="256551" cy="169575"/>
          </a:xfrm>
          <a:prstGeom prst="rect">
            <a:avLst/>
          </a:prstGeom>
          <a:noFill/>
          <a:ln>
            <a:noFill/>
          </a:ln>
        </p:spPr>
      </p:pic>
      <p:pic>
        <p:nvPicPr>
          <p:cNvPr id="4695" name="Google Shape;4695;p259"/>
          <p:cNvPicPr preferRelativeResize="0"/>
          <p:nvPr/>
        </p:nvPicPr>
        <p:blipFill rotWithShape="1">
          <a:blip r:embed="rId7">
            <a:alphaModFix/>
          </a:blip>
          <a:srcRect l="82998" b="20146"/>
          <a:stretch/>
        </p:blipFill>
        <p:spPr>
          <a:xfrm>
            <a:off x="5279400" y="3041685"/>
            <a:ext cx="256551" cy="169575"/>
          </a:xfrm>
          <a:prstGeom prst="rect">
            <a:avLst/>
          </a:prstGeom>
          <a:noFill/>
          <a:ln>
            <a:noFill/>
          </a:ln>
        </p:spPr>
      </p:pic>
      <p:pic>
        <p:nvPicPr>
          <p:cNvPr id="4696" name="Google Shape;4696;p259"/>
          <p:cNvPicPr preferRelativeResize="0"/>
          <p:nvPr/>
        </p:nvPicPr>
        <p:blipFill rotWithShape="1">
          <a:blip r:embed="rId7">
            <a:alphaModFix/>
          </a:blip>
          <a:srcRect l="82998" b="20146"/>
          <a:stretch/>
        </p:blipFill>
        <p:spPr>
          <a:xfrm>
            <a:off x="5279400" y="2720305"/>
            <a:ext cx="256551" cy="169575"/>
          </a:xfrm>
          <a:prstGeom prst="rect">
            <a:avLst/>
          </a:prstGeom>
          <a:noFill/>
          <a:ln>
            <a:noFill/>
          </a:ln>
        </p:spPr>
      </p:pic>
      <p:pic>
        <p:nvPicPr>
          <p:cNvPr id="4697" name="Google Shape;4697;p259"/>
          <p:cNvPicPr preferRelativeResize="0"/>
          <p:nvPr/>
        </p:nvPicPr>
        <p:blipFill rotWithShape="1">
          <a:blip r:embed="rId7">
            <a:alphaModFix/>
          </a:blip>
          <a:srcRect l="82998" b="20146"/>
          <a:stretch/>
        </p:blipFill>
        <p:spPr>
          <a:xfrm>
            <a:off x="5279400" y="2389045"/>
            <a:ext cx="256551" cy="169575"/>
          </a:xfrm>
          <a:prstGeom prst="rect">
            <a:avLst/>
          </a:prstGeom>
          <a:noFill/>
          <a:ln>
            <a:noFill/>
          </a:ln>
        </p:spPr>
      </p:pic>
      <p:pic>
        <p:nvPicPr>
          <p:cNvPr id="4698" name="Google Shape;4698;p259"/>
          <p:cNvPicPr preferRelativeResize="0"/>
          <p:nvPr/>
        </p:nvPicPr>
        <p:blipFill rotWithShape="1">
          <a:blip r:embed="rId7">
            <a:alphaModFix/>
          </a:blip>
          <a:srcRect l="82998" b="20146"/>
          <a:stretch/>
        </p:blipFill>
        <p:spPr>
          <a:xfrm>
            <a:off x="5279400" y="2051085"/>
            <a:ext cx="256551" cy="169575"/>
          </a:xfrm>
          <a:prstGeom prst="rect">
            <a:avLst/>
          </a:prstGeom>
          <a:noFill/>
          <a:ln>
            <a:noFill/>
          </a:ln>
        </p:spPr>
      </p:pic>
      <p:pic>
        <p:nvPicPr>
          <p:cNvPr id="4699" name="Google Shape;4699;p259"/>
          <p:cNvPicPr preferRelativeResize="0"/>
          <p:nvPr/>
        </p:nvPicPr>
        <p:blipFill rotWithShape="1">
          <a:blip r:embed="rId7">
            <a:alphaModFix/>
          </a:blip>
          <a:srcRect l="82998" b="20146"/>
          <a:stretch/>
        </p:blipFill>
        <p:spPr>
          <a:xfrm>
            <a:off x="5279400" y="1729705"/>
            <a:ext cx="256551" cy="169575"/>
          </a:xfrm>
          <a:prstGeom prst="rect">
            <a:avLst/>
          </a:prstGeom>
          <a:noFill/>
          <a:ln>
            <a:noFill/>
          </a:ln>
        </p:spPr>
      </p:pic>
      <p:pic>
        <p:nvPicPr>
          <p:cNvPr id="4700" name="Google Shape;4700;p259"/>
          <p:cNvPicPr preferRelativeResize="0"/>
          <p:nvPr/>
        </p:nvPicPr>
        <p:blipFill rotWithShape="1">
          <a:blip r:embed="rId7">
            <a:alphaModFix/>
          </a:blip>
          <a:srcRect l="82998" b="20146"/>
          <a:stretch/>
        </p:blipFill>
        <p:spPr>
          <a:xfrm>
            <a:off x="5127000" y="1398445"/>
            <a:ext cx="256551" cy="169575"/>
          </a:xfrm>
          <a:prstGeom prst="rect">
            <a:avLst/>
          </a:prstGeom>
          <a:noFill/>
          <a:ln>
            <a:noFill/>
          </a:ln>
        </p:spPr>
      </p:pic>
      <p:pic>
        <p:nvPicPr>
          <p:cNvPr id="4701" name="Google Shape;4701;p259"/>
          <p:cNvPicPr preferRelativeResize="0"/>
          <p:nvPr/>
        </p:nvPicPr>
        <p:blipFill rotWithShape="1">
          <a:blip r:embed="rId7">
            <a:alphaModFix/>
          </a:blip>
          <a:srcRect l="82998" b="20146"/>
          <a:stretch/>
        </p:blipFill>
        <p:spPr>
          <a:xfrm>
            <a:off x="4822200" y="1398445"/>
            <a:ext cx="256551" cy="169575"/>
          </a:xfrm>
          <a:prstGeom prst="rect">
            <a:avLst/>
          </a:prstGeom>
          <a:noFill/>
          <a:ln>
            <a:noFill/>
          </a:ln>
        </p:spPr>
      </p:pic>
      <p:pic>
        <p:nvPicPr>
          <p:cNvPr id="4702" name="Google Shape;4702;p259"/>
          <p:cNvPicPr preferRelativeResize="0"/>
          <p:nvPr/>
        </p:nvPicPr>
        <p:blipFill rotWithShape="1">
          <a:blip r:embed="rId7">
            <a:alphaModFix/>
          </a:blip>
          <a:srcRect l="82998" b="20146"/>
          <a:stretch/>
        </p:blipFill>
        <p:spPr>
          <a:xfrm>
            <a:off x="4517400" y="1398445"/>
            <a:ext cx="256551" cy="169575"/>
          </a:xfrm>
          <a:prstGeom prst="rect">
            <a:avLst/>
          </a:prstGeom>
          <a:noFill/>
          <a:ln>
            <a:noFill/>
          </a:ln>
        </p:spPr>
      </p:pic>
      <p:pic>
        <p:nvPicPr>
          <p:cNvPr id="4703" name="Google Shape;4703;p259"/>
          <p:cNvPicPr preferRelativeResize="0"/>
          <p:nvPr/>
        </p:nvPicPr>
        <p:blipFill rotWithShape="1">
          <a:blip r:embed="rId7">
            <a:alphaModFix/>
          </a:blip>
          <a:srcRect l="82998" b="20146"/>
          <a:stretch/>
        </p:blipFill>
        <p:spPr>
          <a:xfrm>
            <a:off x="4212600" y="1398445"/>
            <a:ext cx="256551" cy="169575"/>
          </a:xfrm>
          <a:prstGeom prst="rect">
            <a:avLst/>
          </a:prstGeom>
          <a:noFill/>
          <a:ln>
            <a:noFill/>
          </a:ln>
        </p:spPr>
      </p:pic>
      <p:pic>
        <p:nvPicPr>
          <p:cNvPr id="4704" name="Google Shape;4704;p259"/>
          <p:cNvPicPr preferRelativeResize="0"/>
          <p:nvPr/>
        </p:nvPicPr>
        <p:blipFill rotWithShape="1">
          <a:blip r:embed="rId7">
            <a:alphaModFix/>
          </a:blip>
          <a:srcRect l="82998" b="20146"/>
          <a:stretch/>
        </p:blipFill>
        <p:spPr>
          <a:xfrm>
            <a:off x="3907800" y="1398445"/>
            <a:ext cx="256551" cy="169575"/>
          </a:xfrm>
          <a:prstGeom prst="rect">
            <a:avLst/>
          </a:prstGeom>
          <a:noFill/>
          <a:ln>
            <a:noFill/>
          </a:ln>
        </p:spPr>
      </p:pic>
      <p:grpSp>
        <p:nvGrpSpPr>
          <p:cNvPr id="4705" name="Google Shape;4705;p259"/>
          <p:cNvGrpSpPr/>
          <p:nvPr/>
        </p:nvGrpSpPr>
        <p:grpSpPr>
          <a:xfrm>
            <a:off x="202473" y="2255150"/>
            <a:ext cx="1498316" cy="646498"/>
            <a:chOff x="78100" y="798150"/>
            <a:chExt cx="1965778" cy="848200"/>
          </a:xfrm>
        </p:grpSpPr>
        <p:pic>
          <p:nvPicPr>
            <p:cNvPr id="4706" name="Google Shape;4706;p259"/>
            <p:cNvPicPr preferRelativeResize="0"/>
            <p:nvPr/>
          </p:nvPicPr>
          <p:blipFill rotWithShape="1">
            <a:blip r:embed="rId4">
              <a:alphaModFix/>
            </a:blip>
            <a:srcRect r="10370" b="28057"/>
            <a:stretch/>
          </p:blipFill>
          <p:spPr>
            <a:xfrm flipH="1">
              <a:off x="78100" y="798150"/>
              <a:ext cx="1385300" cy="848200"/>
            </a:xfrm>
            <a:prstGeom prst="rect">
              <a:avLst/>
            </a:prstGeom>
            <a:noFill/>
            <a:ln>
              <a:noFill/>
            </a:ln>
          </p:spPr>
        </p:pic>
        <p:pic>
          <p:nvPicPr>
            <p:cNvPr id="4707" name="Google Shape;4707;p259"/>
            <p:cNvPicPr preferRelativeResize="0"/>
            <p:nvPr/>
          </p:nvPicPr>
          <p:blipFill>
            <a:blip r:embed="rId5">
              <a:alphaModFix/>
            </a:blip>
            <a:stretch>
              <a:fillRect/>
            </a:stretch>
          </p:blipFill>
          <p:spPr>
            <a:xfrm rot="-5938659">
              <a:off x="1530169" y="1143679"/>
              <a:ext cx="142142" cy="256638"/>
            </a:xfrm>
            <a:prstGeom prst="rect">
              <a:avLst/>
            </a:prstGeom>
            <a:noFill/>
            <a:ln>
              <a:noFill/>
            </a:ln>
          </p:spPr>
        </p:pic>
        <p:pic>
          <p:nvPicPr>
            <p:cNvPr id="4708" name="Google Shape;4708;p259"/>
            <p:cNvPicPr preferRelativeResize="0"/>
            <p:nvPr/>
          </p:nvPicPr>
          <p:blipFill>
            <a:blip r:embed="rId5">
              <a:alphaModFix/>
            </a:blip>
            <a:stretch>
              <a:fillRect/>
            </a:stretch>
          </p:blipFill>
          <p:spPr>
            <a:xfrm rot="-5938659">
              <a:off x="1834969" y="1143679"/>
              <a:ext cx="142142" cy="256638"/>
            </a:xfrm>
            <a:prstGeom prst="rect">
              <a:avLst/>
            </a:prstGeom>
            <a:noFill/>
            <a:ln>
              <a:noFill/>
            </a:ln>
          </p:spPr>
        </p:pic>
      </p:grpSp>
      <p:sp>
        <p:nvSpPr>
          <p:cNvPr id="4709" name="Google Shape;4709;p259"/>
          <p:cNvSpPr txBox="1"/>
          <p:nvPr/>
        </p:nvSpPr>
        <p:spPr>
          <a:xfrm>
            <a:off x="6405900" y="1762288"/>
            <a:ext cx="3376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histamine </a:t>
            </a:r>
            <a:endParaRPr>
              <a:solidFill>
                <a:schemeClr val="dk1"/>
              </a:solidFill>
            </a:endParaRPr>
          </a:p>
          <a:p>
            <a:pPr marL="0" lvl="0" indent="0" algn="l" rtl="0">
              <a:spcBef>
                <a:spcPts val="0"/>
              </a:spcBef>
              <a:spcAft>
                <a:spcPts val="0"/>
              </a:spcAft>
              <a:buNone/>
            </a:pPr>
            <a:r>
              <a:rPr lang="en">
                <a:solidFill>
                  <a:schemeClr val="dk1"/>
                </a:solidFill>
              </a:rPr>
              <a:t>(tuberomammillary nucleus)</a:t>
            </a:r>
            <a:endParaRPr/>
          </a:p>
        </p:txBody>
      </p:sp>
      <p:pic>
        <p:nvPicPr>
          <p:cNvPr id="4710" name="Google Shape;4710;p259"/>
          <p:cNvPicPr preferRelativeResize="0"/>
          <p:nvPr/>
        </p:nvPicPr>
        <p:blipFill>
          <a:blip r:embed="rId9">
            <a:alphaModFix/>
          </a:blip>
          <a:stretch>
            <a:fillRect/>
          </a:stretch>
        </p:blipFill>
        <p:spPr>
          <a:xfrm>
            <a:off x="6125363" y="1887026"/>
            <a:ext cx="231290" cy="213725"/>
          </a:xfrm>
          <a:prstGeom prst="rect">
            <a:avLst/>
          </a:prstGeom>
          <a:noFill/>
          <a:ln>
            <a:noFill/>
          </a:ln>
        </p:spPr>
      </p:pic>
      <p:pic>
        <p:nvPicPr>
          <p:cNvPr id="4711" name="Google Shape;4711;p259"/>
          <p:cNvPicPr preferRelativeResize="0"/>
          <p:nvPr/>
        </p:nvPicPr>
        <p:blipFill>
          <a:blip r:embed="rId9">
            <a:alphaModFix/>
          </a:blip>
          <a:stretch>
            <a:fillRect/>
          </a:stretch>
        </p:blipFill>
        <p:spPr>
          <a:xfrm>
            <a:off x="4989463" y="3220797"/>
            <a:ext cx="164932" cy="152400"/>
          </a:xfrm>
          <a:prstGeom prst="rect">
            <a:avLst/>
          </a:prstGeom>
          <a:noFill/>
          <a:ln>
            <a:noFill/>
          </a:ln>
        </p:spPr>
      </p:pic>
      <p:pic>
        <p:nvPicPr>
          <p:cNvPr id="4712" name="Google Shape;4712;p259"/>
          <p:cNvPicPr preferRelativeResize="0"/>
          <p:nvPr/>
        </p:nvPicPr>
        <p:blipFill>
          <a:blip r:embed="rId9">
            <a:alphaModFix/>
          </a:blip>
          <a:stretch>
            <a:fillRect/>
          </a:stretch>
        </p:blipFill>
        <p:spPr>
          <a:xfrm>
            <a:off x="4989463" y="2915997"/>
            <a:ext cx="164932" cy="152400"/>
          </a:xfrm>
          <a:prstGeom prst="rect">
            <a:avLst/>
          </a:prstGeom>
          <a:noFill/>
          <a:ln>
            <a:noFill/>
          </a:ln>
        </p:spPr>
      </p:pic>
      <p:pic>
        <p:nvPicPr>
          <p:cNvPr id="4713" name="Google Shape;4713;p259"/>
          <p:cNvPicPr preferRelativeResize="0"/>
          <p:nvPr/>
        </p:nvPicPr>
        <p:blipFill>
          <a:blip r:embed="rId9">
            <a:alphaModFix/>
          </a:blip>
          <a:stretch>
            <a:fillRect/>
          </a:stretch>
        </p:blipFill>
        <p:spPr>
          <a:xfrm>
            <a:off x="4989463" y="2611197"/>
            <a:ext cx="164932" cy="152400"/>
          </a:xfrm>
          <a:prstGeom prst="rect">
            <a:avLst/>
          </a:prstGeom>
          <a:noFill/>
          <a:ln>
            <a:noFill/>
          </a:ln>
        </p:spPr>
      </p:pic>
      <p:pic>
        <p:nvPicPr>
          <p:cNvPr id="4714" name="Google Shape;4714;p259"/>
          <p:cNvPicPr preferRelativeResize="0"/>
          <p:nvPr/>
        </p:nvPicPr>
        <p:blipFill>
          <a:blip r:embed="rId9">
            <a:alphaModFix/>
          </a:blip>
          <a:stretch>
            <a:fillRect/>
          </a:stretch>
        </p:blipFill>
        <p:spPr>
          <a:xfrm>
            <a:off x="4989463" y="2306397"/>
            <a:ext cx="164932" cy="152400"/>
          </a:xfrm>
          <a:prstGeom prst="rect">
            <a:avLst/>
          </a:prstGeom>
          <a:noFill/>
          <a:ln>
            <a:noFill/>
          </a:ln>
        </p:spPr>
      </p:pic>
      <p:pic>
        <p:nvPicPr>
          <p:cNvPr id="4715" name="Google Shape;4715;p259"/>
          <p:cNvPicPr preferRelativeResize="0"/>
          <p:nvPr/>
        </p:nvPicPr>
        <p:blipFill>
          <a:blip r:embed="rId9">
            <a:alphaModFix/>
          </a:blip>
          <a:stretch>
            <a:fillRect/>
          </a:stretch>
        </p:blipFill>
        <p:spPr>
          <a:xfrm>
            <a:off x="4989463" y="1925397"/>
            <a:ext cx="164932" cy="152400"/>
          </a:xfrm>
          <a:prstGeom prst="rect">
            <a:avLst/>
          </a:prstGeom>
          <a:noFill/>
          <a:ln>
            <a:noFill/>
          </a:ln>
        </p:spPr>
      </p:pic>
      <p:pic>
        <p:nvPicPr>
          <p:cNvPr id="4716" name="Google Shape;4716;p259"/>
          <p:cNvPicPr preferRelativeResize="0"/>
          <p:nvPr/>
        </p:nvPicPr>
        <p:blipFill>
          <a:blip r:embed="rId9">
            <a:alphaModFix/>
          </a:blip>
          <a:stretch>
            <a:fillRect/>
          </a:stretch>
        </p:blipFill>
        <p:spPr>
          <a:xfrm>
            <a:off x="4837063" y="1655346"/>
            <a:ext cx="164932" cy="152400"/>
          </a:xfrm>
          <a:prstGeom prst="rect">
            <a:avLst/>
          </a:prstGeom>
          <a:noFill/>
          <a:ln>
            <a:noFill/>
          </a:ln>
        </p:spPr>
      </p:pic>
      <p:pic>
        <p:nvPicPr>
          <p:cNvPr id="4717" name="Google Shape;4717;p259"/>
          <p:cNvPicPr preferRelativeResize="0"/>
          <p:nvPr/>
        </p:nvPicPr>
        <p:blipFill>
          <a:blip r:embed="rId9">
            <a:alphaModFix/>
          </a:blip>
          <a:stretch>
            <a:fillRect/>
          </a:stretch>
        </p:blipFill>
        <p:spPr>
          <a:xfrm>
            <a:off x="4456063" y="1655346"/>
            <a:ext cx="164932" cy="152400"/>
          </a:xfrm>
          <a:prstGeom prst="rect">
            <a:avLst/>
          </a:prstGeom>
          <a:noFill/>
          <a:ln>
            <a:noFill/>
          </a:ln>
        </p:spPr>
      </p:pic>
      <p:pic>
        <p:nvPicPr>
          <p:cNvPr id="4718" name="Google Shape;4718;p259"/>
          <p:cNvPicPr preferRelativeResize="0"/>
          <p:nvPr/>
        </p:nvPicPr>
        <p:blipFill>
          <a:blip r:embed="rId9">
            <a:alphaModFix/>
          </a:blip>
          <a:stretch>
            <a:fillRect/>
          </a:stretch>
        </p:blipFill>
        <p:spPr>
          <a:xfrm>
            <a:off x="4075063" y="1655346"/>
            <a:ext cx="164932" cy="152400"/>
          </a:xfrm>
          <a:prstGeom prst="rect">
            <a:avLst/>
          </a:prstGeom>
          <a:noFill/>
          <a:ln>
            <a:noFill/>
          </a:ln>
        </p:spPr>
      </p:pic>
      <p:sp>
        <p:nvSpPr>
          <p:cNvPr id="4719" name="Google Shape;4719;p259"/>
          <p:cNvSpPr txBox="1"/>
          <p:nvPr/>
        </p:nvSpPr>
        <p:spPr>
          <a:xfrm>
            <a:off x="6324278" y="1372188"/>
            <a:ext cx="2624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acetylcholine (basal forebrain)</a:t>
            </a:r>
            <a:endParaRPr/>
          </a:p>
        </p:txBody>
      </p:sp>
      <p:pic>
        <p:nvPicPr>
          <p:cNvPr id="4720" name="Google Shape;4720;p259"/>
          <p:cNvPicPr preferRelativeResize="0"/>
          <p:nvPr/>
        </p:nvPicPr>
        <p:blipFill>
          <a:blip r:embed="rId10">
            <a:alphaModFix/>
          </a:blip>
          <a:stretch>
            <a:fillRect/>
          </a:stretch>
        </p:blipFill>
        <p:spPr>
          <a:xfrm rot="-2700000">
            <a:off x="4621217" y="2681945"/>
            <a:ext cx="246515" cy="147909"/>
          </a:xfrm>
          <a:prstGeom prst="rect">
            <a:avLst/>
          </a:prstGeom>
          <a:noFill/>
          <a:ln>
            <a:noFill/>
          </a:ln>
        </p:spPr>
      </p:pic>
      <p:pic>
        <p:nvPicPr>
          <p:cNvPr id="4721" name="Google Shape;4721;p259"/>
          <p:cNvPicPr preferRelativeResize="0"/>
          <p:nvPr/>
        </p:nvPicPr>
        <p:blipFill>
          <a:blip r:embed="rId10">
            <a:alphaModFix/>
          </a:blip>
          <a:stretch>
            <a:fillRect/>
          </a:stretch>
        </p:blipFill>
        <p:spPr>
          <a:xfrm rot="-2700000">
            <a:off x="4621217" y="2453345"/>
            <a:ext cx="246515" cy="147909"/>
          </a:xfrm>
          <a:prstGeom prst="rect">
            <a:avLst/>
          </a:prstGeom>
          <a:noFill/>
          <a:ln>
            <a:noFill/>
          </a:ln>
        </p:spPr>
      </p:pic>
      <p:pic>
        <p:nvPicPr>
          <p:cNvPr id="4722" name="Google Shape;4722;p259"/>
          <p:cNvPicPr preferRelativeResize="0"/>
          <p:nvPr/>
        </p:nvPicPr>
        <p:blipFill>
          <a:blip r:embed="rId10">
            <a:alphaModFix/>
          </a:blip>
          <a:stretch>
            <a:fillRect/>
          </a:stretch>
        </p:blipFill>
        <p:spPr>
          <a:xfrm rot="-2700000">
            <a:off x="4621217" y="2224745"/>
            <a:ext cx="246515" cy="147909"/>
          </a:xfrm>
          <a:prstGeom prst="rect">
            <a:avLst/>
          </a:prstGeom>
          <a:noFill/>
          <a:ln>
            <a:noFill/>
          </a:ln>
        </p:spPr>
      </p:pic>
      <p:pic>
        <p:nvPicPr>
          <p:cNvPr id="4723" name="Google Shape;4723;p259"/>
          <p:cNvPicPr preferRelativeResize="0"/>
          <p:nvPr/>
        </p:nvPicPr>
        <p:blipFill>
          <a:blip r:embed="rId10">
            <a:alphaModFix/>
          </a:blip>
          <a:stretch>
            <a:fillRect/>
          </a:stretch>
        </p:blipFill>
        <p:spPr>
          <a:xfrm rot="-2700000">
            <a:off x="4621217" y="1996145"/>
            <a:ext cx="246515" cy="147909"/>
          </a:xfrm>
          <a:prstGeom prst="rect">
            <a:avLst/>
          </a:prstGeom>
          <a:noFill/>
          <a:ln>
            <a:noFill/>
          </a:ln>
        </p:spPr>
      </p:pic>
      <p:pic>
        <p:nvPicPr>
          <p:cNvPr id="4724" name="Google Shape;4724;p259"/>
          <p:cNvPicPr preferRelativeResize="0"/>
          <p:nvPr/>
        </p:nvPicPr>
        <p:blipFill>
          <a:blip r:embed="rId10">
            <a:alphaModFix/>
          </a:blip>
          <a:stretch>
            <a:fillRect/>
          </a:stretch>
        </p:blipFill>
        <p:spPr>
          <a:xfrm rot="-2700000">
            <a:off x="4392617" y="1919945"/>
            <a:ext cx="246515" cy="147909"/>
          </a:xfrm>
          <a:prstGeom prst="rect">
            <a:avLst/>
          </a:prstGeom>
          <a:noFill/>
          <a:ln>
            <a:noFill/>
          </a:ln>
        </p:spPr>
      </p:pic>
      <p:pic>
        <p:nvPicPr>
          <p:cNvPr id="4725" name="Google Shape;4725;p259"/>
          <p:cNvPicPr preferRelativeResize="0"/>
          <p:nvPr/>
        </p:nvPicPr>
        <p:blipFill>
          <a:blip r:embed="rId10">
            <a:alphaModFix/>
          </a:blip>
          <a:stretch>
            <a:fillRect/>
          </a:stretch>
        </p:blipFill>
        <p:spPr>
          <a:xfrm rot="-2700000">
            <a:off x="4164017" y="1919945"/>
            <a:ext cx="246515" cy="147909"/>
          </a:xfrm>
          <a:prstGeom prst="rect">
            <a:avLst/>
          </a:prstGeom>
          <a:noFill/>
          <a:ln>
            <a:noFill/>
          </a:ln>
        </p:spPr>
      </p:pic>
      <p:pic>
        <p:nvPicPr>
          <p:cNvPr id="4726" name="Google Shape;4726;p259"/>
          <p:cNvPicPr preferRelativeResize="0"/>
          <p:nvPr/>
        </p:nvPicPr>
        <p:blipFill>
          <a:blip r:embed="rId10">
            <a:alphaModFix/>
          </a:blip>
          <a:stretch>
            <a:fillRect/>
          </a:stretch>
        </p:blipFill>
        <p:spPr>
          <a:xfrm rot="-2700000">
            <a:off x="6095271" y="1484867"/>
            <a:ext cx="291483" cy="174890"/>
          </a:xfrm>
          <a:prstGeom prst="rect">
            <a:avLst/>
          </a:prstGeom>
          <a:noFill/>
          <a:ln>
            <a:noFill/>
          </a:ln>
        </p:spPr>
      </p:pic>
      <p:grpSp>
        <p:nvGrpSpPr>
          <p:cNvPr id="4727" name="Google Shape;4727;p259"/>
          <p:cNvGrpSpPr/>
          <p:nvPr/>
        </p:nvGrpSpPr>
        <p:grpSpPr>
          <a:xfrm>
            <a:off x="202473" y="2255150"/>
            <a:ext cx="1498316" cy="646498"/>
            <a:chOff x="78100" y="798150"/>
            <a:chExt cx="1965778" cy="848200"/>
          </a:xfrm>
        </p:grpSpPr>
        <p:pic>
          <p:nvPicPr>
            <p:cNvPr id="4728" name="Google Shape;4728;p259"/>
            <p:cNvPicPr preferRelativeResize="0"/>
            <p:nvPr/>
          </p:nvPicPr>
          <p:blipFill rotWithShape="1">
            <a:blip r:embed="rId4">
              <a:alphaModFix/>
            </a:blip>
            <a:srcRect r="10370" b="28057"/>
            <a:stretch/>
          </p:blipFill>
          <p:spPr>
            <a:xfrm flipH="1">
              <a:off x="78100" y="798150"/>
              <a:ext cx="1385300" cy="848200"/>
            </a:xfrm>
            <a:prstGeom prst="rect">
              <a:avLst/>
            </a:prstGeom>
            <a:noFill/>
            <a:ln>
              <a:noFill/>
            </a:ln>
          </p:spPr>
        </p:pic>
        <p:pic>
          <p:nvPicPr>
            <p:cNvPr id="4729" name="Google Shape;4729;p259"/>
            <p:cNvPicPr preferRelativeResize="0"/>
            <p:nvPr/>
          </p:nvPicPr>
          <p:blipFill>
            <a:blip r:embed="rId5">
              <a:alphaModFix/>
            </a:blip>
            <a:stretch>
              <a:fillRect/>
            </a:stretch>
          </p:blipFill>
          <p:spPr>
            <a:xfrm rot="-5938659">
              <a:off x="1530169" y="1143679"/>
              <a:ext cx="142142" cy="256638"/>
            </a:xfrm>
            <a:prstGeom prst="rect">
              <a:avLst/>
            </a:prstGeom>
            <a:noFill/>
            <a:ln>
              <a:noFill/>
            </a:ln>
          </p:spPr>
        </p:pic>
        <p:pic>
          <p:nvPicPr>
            <p:cNvPr id="4730" name="Google Shape;4730;p259"/>
            <p:cNvPicPr preferRelativeResize="0"/>
            <p:nvPr/>
          </p:nvPicPr>
          <p:blipFill>
            <a:blip r:embed="rId5">
              <a:alphaModFix/>
            </a:blip>
            <a:stretch>
              <a:fillRect/>
            </a:stretch>
          </p:blipFill>
          <p:spPr>
            <a:xfrm rot="-5938659">
              <a:off x="1834969" y="1143679"/>
              <a:ext cx="142142" cy="256638"/>
            </a:xfrm>
            <a:prstGeom prst="rect">
              <a:avLst/>
            </a:prstGeom>
            <a:noFill/>
            <a:ln>
              <a:noFill/>
            </a:ln>
          </p:spPr>
        </p:pic>
      </p:grpSp>
      <p:pic>
        <p:nvPicPr>
          <p:cNvPr id="4731" name="Google Shape;4731;p259"/>
          <p:cNvPicPr preferRelativeResize="0"/>
          <p:nvPr/>
        </p:nvPicPr>
        <p:blipFill>
          <a:blip r:embed="rId11">
            <a:alphaModFix/>
          </a:blip>
          <a:stretch>
            <a:fillRect/>
          </a:stretch>
        </p:blipFill>
        <p:spPr>
          <a:xfrm>
            <a:off x="6033140" y="1031525"/>
            <a:ext cx="323675" cy="214434"/>
          </a:xfrm>
          <a:prstGeom prst="rect">
            <a:avLst/>
          </a:prstGeom>
          <a:noFill/>
          <a:ln>
            <a:noFill/>
          </a:ln>
        </p:spPr>
      </p:pic>
      <p:sp>
        <p:nvSpPr>
          <p:cNvPr id="4732" name="Google Shape;4732;p259"/>
          <p:cNvSpPr txBox="1"/>
          <p:nvPr/>
        </p:nvSpPr>
        <p:spPr>
          <a:xfrm>
            <a:off x="6305275" y="929025"/>
            <a:ext cx="2730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glutamate (pyramidal neurons)</a:t>
            </a:r>
            <a:endParaRPr>
              <a:solidFill>
                <a:schemeClr val="dk1"/>
              </a:solidFill>
            </a:endParaRPr>
          </a:p>
          <a:p>
            <a:pPr marL="0" lvl="0" indent="0" algn="l" rtl="0">
              <a:spcBef>
                <a:spcPts val="0"/>
              </a:spcBef>
              <a:spcAft>
                <a:spcPts val="0"/>
              </a:spcAft>
              <a:buNone/>
            </a:pPr>
            <a:endParaRPr i="1">
              <a:solidFill>
                <a:schemeClr val="dk1"/>
              </a:solidFill>
            </a:endParaRPr>
          </a:p>
        </p:txBody>
      </p:sp>
      <p:pic>
        <p:nvPicPr>
          <p:cNvPr id="4733" name="Google Shape;4733;p259"/>
          <p:cNvPicPr preferRelativeResize="0"/>
          <p:nvPr/>
        </p:nvPicPr>
        <p:blipFill>
          <a:blip r:embed="rId12">
            <a:alphaModFix/>
          </a:blip>
          <a:stretch>
            <a:fillRect/>
          </a:stretch>
        </p:blipFill>
        <p:spPr>
          <a:xfrm>
            <a:off x="2931075" y="2521400"/>
            <a:ext cx="236600" cy="114000"/>
          </a:xfrm>
          <a:prstGeom prst="rect">
            <a:avLst/>
          </a:prstGeom>
          <a:noFill/>
          <a:ln>
            <a:noFill/>
          </a:ln>
        </p:spPr>
      </p:pic>
      <p:pic>
        <p:nvPicPr>
          <p:cNvPr id="4734" name="Google Shape;4734;p259"/>
          <p:cNvPicPr preferRelativeResize="0"/>
          <p:nvPr/>
        </p:nvPicPr>
        <p:blipFill>
          <a:blip r:embed="rId12">
            <a:alphaModFix/>
          </a:blip>
          <a:stretch>
            <a:fillRect/>
          </a:stretch>
        </p:blipFill>
        <p:spPr>
          <a:xfrm>
            <a:off x="2931075" y="2750000"/>
            <a:ext cx="236600" cy="114000"/>
          </a:xfrm>
          <a:prstGeom prst="rect">
            <a:avLst/>
          </a:prstGeom>
          <a:noFill/>
          <a:ln>
            <a:noFill/>
          </a:ln>
        </p:spPr>
      </p:pic>
      <p:pic>
        <p:nvPicPr>
          <p:cNvPr id="4735" name="Google Shape;4735;p259"/>
          <p:cNvPicPr preferRelativeResize="0"/>
          <p:nvPr/>
        </p:nvPicPr>
        <p:blipFill>
          <a:blip r:embed="rId12">
            <a:alphaModFix/>
          </a:blip>
          <a:stretch>
            <a:fillRect/>
          </a:stretch>
        </p:blipFill>
        <p:spPr>
          <a:xfrm>
            <a:off x="2931075" y="2978600"/>
            <a:ext cx="236600" cy="114000"/>
          </a:xfrm>
          <a:prstGeom prst="rect">
            <a:avLst/>
          </a:prstGeom>
          <a:noFill/>
          <a:ln>
            <a:noFill/>
          </a:ln>
        </p:spPr>
      </p:pic>
      <p:pic>
        <p:nvPicPr>
          <p:cNvPr id="4736" name="Google Shape;4736;p259"/>
          <p:cNvPicPr preferRelativeResize="0"/>
          <p:nvPr/>
        </p:nvPicPr>
        <p:blipFill>
          <a:blip r:embed="rId12">
            <a:alphaModFix/>
          </a:blip>
          <a:stretch>
            <a:fillRect/>
          </a:stretch>
        </p:blipFill>
        <p:spPr>
          <a:xfrm>
            <a:off x="2931075" y="3207200"/>
            <a:ext cx="236600" cy="114000"/>
          </a:xfrm>
          <a:prstGeom prst="rect">
            <a:avLst/>
          </a:prstGeom>
          <a:noFill/>
          <a:ln>
            <a:noFill/>
          </a:ln>
        </p:spPr>
      </p:pic>
      <p:pic>
        <p:nvPicPr>
          <p:cNvPr id="4737" name="Google Shape;4737;p259"/>
          <p:cNvPicPr preferRelativeResize="0"/>
          <p:nvPr/>
        </p:nvPicPr>
        <p:blipFill>
          <a:blip r:embed="rId12">
            <a:alphaModFix/>
          </a:blip>
          <a:stretch>
            <a:fillRect/>
          </a:stretch>
        </p:blipFill>
        <p:spPr>
          <a:xfrm>
            <a:off x="2931075" y="3435800"/>
            <a:ext cx="236600" cy="114000"/>
          </a:xfrm>
          <a:prstGeom prst="rect">
            <a:avLst/>
          </a:prstGeom>
          <a:noFill/>
          <a:ln>
            <a:noFill/>
          </a:ln>
        </p:spPr>
      </p:pic>
      <p:pic>
        <p:nvPicPr>
          <p:cNvPr id="4738" name="Google Shape;4738;p259"/>
          <p:cNvPicPr preferRelativeResize="0"/>
          <p:nvPr/>
        </p:nvPicPr>
        <p:blipFill>
          <a:blip r:embed="rId12">
            <a:alphaModFix/>
          </a:blip>
          <a:stretch>
            <a:fillRect/>
          </a:stretch>
        </p:blipFill>
        <p:spPr>
          <a:xfrm>
            <a:off x="2931075" y="3647820"/>
            <a:ext cx="236600" cy="114000"/>
          </a:xfrm>
          <a:prstGeom prst="rect">
            <a:avLst/>
          </a:prstGeom>
          <a:noFill/>
          <a:ln>
            <a:noFill/>
          </a:ln>
        </p:spPr>
      </p:pic>
      <p:pic>
        <p:nvPicPr>
          <p:cNvPr id="4739" name="Google Shape;4739;p259"/>
          <p:cNvPicPr preferRelativeResize="0"/>
          <p:nvPr/>
        </p:nvPicPr>
        <p:blipFill>
          <a:blip r:embed="rId12">
            <a:alphaModFix/>
          </a:blip>
          <a:stretch>
            <a:fillRect/>
          </a:stretch>
        </p:blipFill>
        <p:spPr>
          <a:xfrm>
            <a:off x="2931075" y="3876420"/>
            <a:ext cx="236600" cy="114000"/>
          </a:xfrm>
          <a:prstGeom prst="rect">
            <a:avLst/>
          </a:prstGeom>
          <a:noFill/>
          <a:ln>
            <a:noFill/>
          </a:ln>
        </p:spPr>
      </p:pic>
      <p:pic>
        <p:nvPicPr>
          <p:cNvPr id="4740" name="Google Shape;4740;p259"/>
          <p:cNvPicPr preferRelativeResize="0"/>
          <p:nvPr/>
        </p:nvPicPr>
        <p:blipFill>
          <a:blip r:embed="rId12">
            <a:alphaModFix/>
          </a:blip>
          <a:stretch>
            <a:fillRect/>
          </a:stretch>
        </p:blipFill>
        <p:spPr>
          <a:xfrm>
            <a:off x="2931075" y="4105020"/>
            <a:ext cx="236600" cy="114000"/>
          </a:xfrm>
          <a:prstGeom prst="rect">
            <a:avLst/>
          </a:prstGeom>
          <a:noFill/>
          <a:ln>
            <a:noFill/>
          </a:ln>
        </p:spPr>
      </p:pic>
      <p:pic>
        <p:nvPicPr>
          <p:cNvPr id="4741" name="Google Shape;4741;p259"/>
          <p:cNvPicPr preferRelativeResize="0"/>
          <p:nvPr/>
        </p:nvPicPr>
        <p:blipFill>
          <a:blip r:embed="rId12">
            <a:alphaModFix/>
          </a:blip>
          <a:stretch>
            <a:fillRect/>
          </a:stretch>
        </p:blipFill>
        <p:spPr>
          <a:xfrm>
            <a:off x="2931075" y="4333620"/>
            <a:ext cx="236600" cy="114000"/>
          </a:xfrm>
          <a:prstGeom prst="rect">
            <a:avLst/>
          </a:prstGeom>
          <a:noFill/>
          <a:ln>
            <a:noFill/>
          </a:ln>
        </p:spPr>
      </p:pic>
      <p:pic>
        <p:nvPicPr>
          <p:cNvPr id="4742" name="Google Shape;4742;p259"/>
          <p:cNvPicPr preferRelativeResize="0"/>
          <p:nvPr/>
        </p:nvPicPr>
        <p:blipFill>
          <a:blip r:embed="rId12">
            <a:alphaModFix/>
          </a:blip>
          <a:stretch>
            <a:fillRect/>
          </a:stretch>
        </p:blipFill>
        <p:spPr>
          <a:xfrm>
            <a:off x="2931075" y="4562220"/>
            <a:ext cx="236600" cy="114000"/>
          </a:xfrm>
          <a:prstGeom prst="rect">
            <a:avLst/>
          </a:prstGeom>
          <a:noFill/>
          <a:ln>
            <a:noFill/>
          </a:ln>
        </p:spPr>
      </p:pic>
      <p:pic>
        <p:nvPicPr>
          <p:cNvPr id="4743" name="Google Shape;4743;p259"/>
          <p:cNvPicPr preferRelativeResize="0"/>
          <p:nvPr/>
        </p:nvPicPr>
        <p:blipFill>
          <a:blip r:embed="rId12">
            <a:alphaModFix/>
          </a:blip>
          <a:stretch>
            <a:fillRect/>
          </a:stretch>
        </p:blipFill>
        <p:spPr>
          <a:xfrm>
            <a:off x="2931075" y="4790820"/>
            <a:ext cx="236600" cy="114000"/>
          </a:xfrm>
          <a:prstGeom prst="rect">
            <a:avLst/>
          </a:prstGeom>
          <a:noFill/>
          <a:ln>
            <a:noFill/>
          </a:ln>
        </p:spPr>
      </p:pic>
      <p:pic>
        <p:nvPicPr>
          <p:cNvPr id="4744" name="Google Shape;4744;p259"/>
          <p:cNvPicPr preferRelativeResize="0"/>
          <p:nvPr/>
        </p:nvPicPr>
        <p:blipFill>
          <a:blip r:embed="rId12">
            <a:alphaModFix/>
          </a:blip>
          <a:stretch>
            <a:fillRect/>
          </a:stretch>
        </p:blipFill>
        <p:spPr>
          <a:xfrm>
            <a:off x="2636154" y="3265231"/>
            <a:ext cx="236600" cy="114000"/>
          </a:xfrm>
          <a:prstGeom prst="rect">
            <a:avLst/>
          </a:prstGeom>
          <a:noFill/>
          <a:ln>
            <a:noFill/>
          </a:ln>
        </p:spPr>
      </p:pic>
      <p:pic>
        <p:nvPicPr>
          <p:cNvPr id="4745" name="Google Shape;4745;p259"/>
          <p:cNvPicPr preferRelativeResize="0"/>
          <p:nvPr/>
        </p:nvPicPr>
        <p:blipFill>
          <a:blip r:embed="rId12">
            <a:alphaModFix/>
          </a:blip>
          <a:stretch>
            <a:fillRect/>
          </a:stretch>
        </p:blipFill>
        <p:spPr>
          <a:xfrm>
            <a:off x="2331354" y="3265231"/>
            <a:ext cx="236600" cy="114000"/>
          </a:xfrm>
          <a:prstGeom prst="rect">
            <a:avLst/>
          </a:prstGeom>
          <a:noFill/>
          <a:ln>
            <a:noFill/>
          </a:ln>
        </p:spPr>
      </p:pic>
      <p:pic>
        <p:nvPicPr>
          <p:cNvPr id="4746" name="Google Shape;4746;p259"/>
          <p:cNvPicPr preferRelativeResize="0"/>
          <p:nvPr/>
        </p:nvPicPr>
        <p:blipFill>
          <a:blip r:embed="rId12">
            <a:alphaModFix/>
          </a:blip>
          <a:stretch>
            <a:fillRect/>
          </a:stretch>
        </p:blipFill>
        <p:spPr>
          <a:xfrm>
            <a:off x="2026554" y="3265231"/>
            <a:ext cx="236600" cy="114000"/>
          </a:xfrm>
          <a:prstGeom prst="rect">
            <a:avLst/>
          </a:prstGeom>
          <a:noFill/>
          <a:ln>
            <a:noFill/>
          </a:ln>
        </p:spPr>
      </p:pic>
      <p:pic>
        <p:nvPicPr>
          <p:cNvPr id="4747" name="Google Shape;4747;p259"/>
          <p:cNvPicPr preferRelativeResize="0"/>
          <p:nvPr/>
        </p:nvPicPr>
        <p:blipFill>
          <a:blip r:embed="rId12">
            <a:alphaModFix/>
          </a:blip>
          <a:stretch>
            <a:fillRect/>
          </a:stretch>
        </p:blipFill>
        <p:spPr>
          <a:xfrm>
            <a:off x="1721754" y="3265231"/>
            <a:ext cx="236600" cy="114000"/>
          </a:xfrm>
          <a:prstGeom prst="rect">
            <a:avLst/>
          </a:prstGeom>
          <a:noFill/>
          <a:ln>
            <a:noFill/>
          </a:ln>
        </p:spPr>
      </p:pic>
      <p:pic>
        <p:nvPicPr>
          <p:cNvPr id="4748" name="Google Shape;4748;p259"/>
          <p:cNvPicPr preferRelativeResize="0"/>
          <p:nvPr/>
        </p:nvPicPr>
        <p:blipFill>
          <a:blip r:embed="rId12">
            <a:alphaModFix/>
          </a:blip>
          <a:stretch>
            <a:fillRect/>
          </a:stretch>
        </p:blipFill>
        <p:spPr>
          <a:xfrm>
            <a:off x="1721754" y="3036631"/>
            <a:ext cx="236600" cy="114000"/>
          </a:xfrm>
          <a:prstGeom prst="rect">
            <a:avLst/>
          </a:prstGeom>
          <a:noFill/>
          <a:ln>
            <a:noFill/>
          </a:ln>
        </p:spPr>
      </p:pic>
      <p:pic>
        <p:nvPicPr>
          <p:cNvPr id="4749" name="Google Shape;4749;p259"/>
          <p:cNvPicPr preferRelativeResize="0"/>
          <p:nvPr/>
        </p:nvPicPr>
        <p:blipFill>
          <a:blip r:embed="rId12">
            <a:alphaModFix/>
          </a:blip>
          <a:stretch>
            <a:fillRect/>
          </a:stretch>
        </p:blipFill>
        <p:spPr>
          <a:xfrm>
            <a:off x="2965824" y="1978121"/>
            <a:ext cx="236600" cy="114000"/>
          </a:xfrm>
          <a:prstGeom prst="rect">
            <a:avLst/>
          </a:prstGeom>
          <a:noFill/>
          <a:ln>
            <a:noFill/>
          </a:ln>
        </p:spPr>
      </p:pic>
      <p:pic>
        <p:nvPicPr>
          <p:cNvPr id="4750" name="Google Shape;4750;p259"/>
          <p:cNvPicPr preferRelativeResize="0"/>
          <p:nvPr/>
        </p:nvPicPr>
        <p:blipFill>
          <a:blip r:embed="rId12">
            <a:alphaModFix/>
          </a:blip>
          <a:stretch>
            <a:fillRect/>
          </a:stretch>
        </p:blipFill>
        <p:spPr>
          <a:xfrm>
            <a:off x="2965824" y="1520921"/>
            <a:ext cx="236600" cy="114000"/>
          </a:xfrm>
          <a:prstGeom prst="rect">
            <a:avLst/>
          </a:prstGeom>
          <a:noFill/>
          <a:ln>
            <a:noFill/>
          </a:ln>
        </p:spPr>
      </p:pic>
      <p:pic>
        <p:nvPicPr>
          <p:cNvPr id="4751" name="Google Shape;4751;p259"/>
          <p:cNvPicPr preferRelativeResize="0"/>
          <p:nvPr/>
        </p:nvPicPr>
        <p:blipFill>
          <a:blip r:embed="rId12">
            <a:alphaModFix/>
          </a:blip>
          <a:stretch>
            <a:fillRect/>
          </a:stretch>
        </p:blipFill>
        <p:spPr>
          <a:xfrm>
            <a:off x="2957534" y="1327070"/>
            <a:ext cx="236600" cy="114000"/>
          </a:xfrm>
          <a:prstGeom prst="rect">
            <a:avLst/>
          </a:prstGeom>
          <a:noFill/>
          <a:ln>
            <a:noFill/>
          </a:ln>
        </p:spPr>
      </p:pic>
      <p:pic>
        <p:nvPicPr>
          <p:cNvPr id="4752" name="Google Shape;4752;p259"/>
          <p:cNvPicPr preferRelativeResize="0"/>
          <p:nvPr/>
        </p:nvPicPr>
        <p:blipFill>
          <a:blip r:embed="rId12">
            <a:alphaModFix/>
          </a:blip>
          <a:stretch>
            <a:fillRect/>
          </a:stretch>
        </p:blipFill>
        <p:spPr>
          <a:xfrm>
            <a:off x="3151385" y="2640640"/>
            <a:ext cx="236600" cy="114000"/>
          </a:xfrm>
          <a:prstGeom prst="rect">
            <a:avLst/>
          </a:prstGeom>
          <a:noFill/>
          <a:ln>
            <a:noFill/>
          </a:ln>
        </p:spPr>
      </p:pic>
      <p:pic>
        <p:nvPicPr>
          <p:cNvPr id="4753" name="Google Shape;4753;p259"/>
          <p:cNvPicPr preferRelativeResize="0"/>
          <p:nvPr/>
        </p:nvPicPr>
        <p:blipFill>
          <a:blip r:embed="rId12">
            <a:alphaModFix/>
          </a:blip>
          <a:stretch>
            <a:fillRect/>
          </a:stretch>
        </p:blipFill>
        <p:spPr>
          <a:xfrm>
            <a:off x="3456185" y="2640640"/>
            <a:ext cx="236600" cy="114000"/>
          </a:xfrm>
          <a:prstGeom prst="rect">
            <a:avLst/>
          </a:prstGeom>
          <a:noFill/>
          <a:ln>
            <a:noFill/>
          </a:ln>
        </p:spPr>
      </p:pic>
      <p:pic>
        <p:nvPicPr>
          <p:cNvPr id="4754" name="Google Shape;4754;p259"/>
          <p:cNvPicPr preferRelativeResize="0"/>
          <p:nvPr/>
        </p:nvPicPr>
        <p:blipFill>
          <a:blip r:embed="rId12">
            <a:alphaModFix/>
          </a:blip>
          <a:stretch>
            <a:fillRect/>
          </a:stretch>
        </p:blipFill>
        <p:spPr>
          <a:xfrm>
            <a:off x="3760985" y="2640640"/>
            <a:ext cx="236600" cy="114000"/>
          </a:xfrm>
          <a:prstGeom prst="rect">
            <a:avLst/>
          </a:prstGeom>
          <a:noFill/>
          <a:ln>
            <a:noFill/>
          </a:ln>
        </p:spPr>
      </p:pic>
      <p:pic>
        <p:nvPicPr>
          <p:cNvPr id="4755" name="Google Shape;4755;p259"/>
          <p:cNvPicPr preferRelativeResize="0"/>
          <p:nvPr/>
        </p:nvPicPr>
        <p:blipFill>
          <a:blip r:embed="rId12">
            <a:alphaModFix/>
          </a:blip>
          <a:stretch>
            <a:fillRect/>
          </a:stretch>
        </p:blipFill>
        <p:spPr>
          <a:xfrm>
            <a:off x="4065785" y="2640640"/>
            <a:ext cx="236600" cy="114000"/>
          </a:xfrm>
          <a:prstGeom prst="rect">
            <a:avLst/>
          </a:prstGeom>
          <a:noFill/>
          <a:ln>
            <a:noFill/>
          </a:ln>
        </p:spPr>
      </p:pic>
      <p:pic>
        <p:nvPicPr>
          <p:cNvPr id="4756" name="Google Shape;4756;p259"/>
          <p:cNvPicPr preferRelativeResize="0"/>
          <p:nvPr/>
        </p:nvPicPr>
        <p:blipFill>
          <a:blip r:embed="rId12">
            <a:alphaModFix/>
          </a:blip>
          <a:stretch>
            <a:fillRect/>
          </a:stretch>
        </p:blipFill>
        <p:spPr>
          <a:xfrm>
            <a:off x="4370585" y="2640640"/>
            <a:ext cx="236600" cy="114000"/>
          </a:xfrm>
          <a:prstGeom prst="rect">
            <a:avLst/>
          </a:prstGeom>
          <a:noFill/>
          <a:ln>
            <a:noFill/>
          </a:ln>
        </p:spPr>
      </p:pic>
      <p:pic>
        <p:nvPicPr>
          <p:cNvPr id="4757" name="Google Shape;4757;p259"/>
          <p:cNvPicPr preferRelativeResize="0"/>
          <p:nvPr/>
        </p:nvPicPr>
        <p:blipFill>
          <a:blip r:embed="rId12">
            <a:alphaModFix/>
          </a:blip>
          <a:stretch>
            <a:fillRect/>
          </a:stretch>
        </p:blipFill>
        <p:spPr>
          <a:xfrm>
            <a:off x="3151385" y="3351310"/>
            <a:ext cx="236600" cy="114000"/>
          </a:xfrm>
          <a:prstGeom prst="rect">
            <a:avLst/>
          </a:prstGeom>
          <a:noFill/>
          <a:ln>
            <a:noFill/>
          </a:ln>
        </p:spPr>
      </p:pic>
      <p:pic>
        <p:nvPicPr>
          <p:cNvPr id="4758" name="Google Shape;4758;p259"/>
          <p:cNvPicPr preferRelativeResize="0"/>
          <p:nvPr/>
        </p:nvPicPr>
        <p:blipFill>
          <a:blip r:embed="rId12">
            <a:alphaModFix/>
          </a:blip>
          <a:stretch>
            <a:fillRect/>
          </a:stretch>
        </p:blipFill>
        <p:spPr>
          <a:xfrm>
            <a:off x="3456185" y="3351310"/>
            <a:ext cx="236600" cy="114000"/>
          </a:xfrm>
          <a:prstGeom prst="rect">
            <a:avLst/>
          </a:prstGeom>
          <a:noFill/>
          <a:ln>
            <a:noFill/>
          </a:ln>
        </p:spPr>
      </p:pic>
      <p:pic>
        <p:nvPicPr>
          <p:cNvPr id="4759" name="Google Shape;4759;p259"/>
          <p:cNvPicPr preferRelativeResize="0"/>
          <p:nvPr/>
        </p:nvPicPr>
        <p:blipFill>
          <a:blip r:embed="rId12">
            <a:alphaModFix/>
          </a:blip>
          <a:stretch>
            <a:fillRect/>
          </a:stretch>
        </p:blipFill>
        <p:spPr>
          <a:xfrm>
            <a:off x="3760985" y="3351310"/>
            <a:ext cx="236600" cy="114000"/>
          </a:xfrm>
          <a:prstGeom prst="rect">
            <a:avLst/>
          </a:prstGeom>
          <a:noFill/>
          <a:ln>
            <a:noFill/>
          </a:ln>
        </p:spPr>
      </p:pic>
      <p:pic>
        <p:nvPicPr>
          <p:cNvPr id="4760" name="Google Shape;4760;p259"/>
          <p:cNvPicPr preferRelativeResize="0"/>
          <p:nvPr/>
        </p:nvPicPr>
        <p:blipFill>
          <a:blip r:embed="rId12">
            <a:alphaModFix/>
          </a:blip>
          <a:stretch>
            <a:fillRect/>
          </a:stretch>
        </p:blipFill>
        <p:spPr>
          <a:xfrm>
            <a:off x="4065785" y="3351310"/>
            <a:ext cx="236600" cy="114000"/>
          </a:xfrm>
          <a:prstGeom prst="rect">
            <a:avLst/>
          </a:prstGeom>
          <a:noFill/>
          <a:ln>
            <a:noFill/>
          </a:ln>
        </p:spPr>
      </p:pic>
      <p:pic>
        <p:nvPicPr>
          <p:cNvPr id="4761" name="Google Shape;4761;p259"/>
          <p:cNvPicPr preferRelativeResize="0"/>
          <p:nvPr/>
        </p:nvPicPr>
        <p:blipFill>
          <a:blip r:embed="rId12">
            <a:alphaModFix/>
          </a:blip>
          <a:stretch>
            <a:fillRect/>
          </a:stretch>
        </p:blipFill>
        <p:spPr>
          <a:xfrm>
            <a:off x="4370585" y="3351310"/>
            <a:ext cx="236600" cy="114000"/>
          </a:xfrm>
          <a:prstGeom prst="rect">
            <a:avLst/>
          </a:prstGeom>
          <a:noFill/>
          <a:ln>
            <a:noFill/>
          </a:ln>
        </p:spPr>
      </p:pic>
      <p:pic>
        <p:nvPicPr>
          <p:cNvPr id="4762" name="Google Shape;4762;p259"/>
          <p:cNvPicPr preferRelativeResize="0"/>
          <p:nvPr/>
        </p:nvPicPr>
        <p:blipFill>
          <a:blip r:embed="rId12">
            <a:alphaModFix/>
          </a:blip>
          <a:stretch>
            <a:fillRect/>
          </a:stretch>
        </p:blipFill>
        <p:spPr>
          <a:xfrm>
            <a:off x="3151385" y="3926160"/>
            <a:ext cx="236600" cy="114000"/>
          </a:xfrm>
          <a:prstGeom prst="rect">
            <a:avLst/>
          </a:prstGeom>
          <a:noFill/>
          <a:ln>
            <a:noFill/>
          </a:ln>
        </p:spPr>
      </p:pic>
      <p:pic>
        <p:nvPicPr>
          <p:cNvPr id="4763" name="Google Shape;4763;p259"/>
          <p:cNvPicPr preferRelativeResize="0"/>
          <p:nvPr/>
        </p:nvPicPr>
        <p:blipFill>
          <a:blip r:embed="rId12">
            <a:alphaModFix/>
          </a:blip>
          <a:stretch>
            <a:fillRect/>
          </a:stretch>
        </p:blipFill>
        <p:spPr>
          <a:xfrm>
            <a:off x="3456185" y="3926160"/>
            <a:ext cx="236600" cy="114000"/>
          </a:xfrm>
          <a:prstGeom prst="rect">
            <a:avLst/>
          </a:prstGeom>
          <a:noFill/>
          <a:ln>
            <a:noFill/>
          </a:ln>
        </p:spPr>
      </p:pic>
      <p:pic>
        <p:nvPicPr>
          <p:cNvPr id="4764" name="Google Shape;4764;p259"/>
          <p:cNvPicPr preferRelativeResize="0"/>
          <p:nvPr/>
        </p:nvPicPr>
        <p:blipFill>
          <a:blip r:embed="rId12">
            <a:alphaModFix/>
          </a:blip>
          <a:stretch>
            <a:fillRect/>
          </a:stretch>
        </p:blipFill>
        <p:spPr>
          <a:xfrm>
            <a:off x="3760985" y="3926160"/>
            <a:ext cx="236600" cy="114000"/>
          </a:xfrm>
          <a:prstGeom prst="rect">
            <a:avLst/>
          </a:prstGeom>
          <a:noFill/>
          <a:ln>
            <a:noFill/>
          </a:ln>
        </p:spPr>
      </p:pic>
      <p:pic>
        <p:nvPicPr>
          <p:cNvPr id="4765" name="Google Shape;4765;p259"/>
          <p:cNvPicPr preferRelativeResize="0"/>
          <p:nvPr/>
        </p:nvPicPr>
        <p:blipFill>
          <a:blip r:embed="rId12">
            <a:alphaModFix/>
          </a:blip>
          <a:stretch>
            <a:fillRect/>
          </a:stretch>
        </p:blipFill>
        <p:spPr>
          <a:xfrm>
            <a:off x="4065785" y="3926160"/>
            <a:ext cx="236600" cy="114000"/>
          </a:xfrm>
          <a:prstGeom prst="rect">
            <a:avLst/>
          </a:prstGeom>
          <a:noFill/>
          <a:ln>
            <a:noFill/>
          </a:ln>
        </p:spPr>
      </p:pic>
      <p:pic>
        <p:nvPicPr>
          <p:cNvPr id="4766" name="Google Shape;4766;p259"/>
          <p:cNvPicPr preferRelativeResize="0"/>
          <p:nvPr/>
        </p:nvPicPr>
        <p:blipFill>
          <a:blip r:embed="rId12">
            <a:alphaModFix/>
          </a:blip>
          <a:stretch>
            <a:fillRect/>
          </a:stretch>
        </p:blipFill>
        <p:spPr>
          <a:xfrm>
            <a:off x="4370585" y="3926160"/>
            <a:ext cx="236600" cy="114000"/>
          </a:xfrm>
          <a:prstGeom prst="rect">
            <a:avLst/>
          </a:prstGeom>
          <a:noFill/>
          <a:ln>
            <a:noFill/>
          </a:ln>
        </p:spPr>
      </p:pic>
      <p:pic>
        <p:nvPicPr>
          <p:cNvPr id="4767" name="Google Shape;4767;p259"/>
          <p:cNvPicPr preferRelativeResize="0"/>
          <p:nvPr/>
        </p:nvPicPr>
        <p:blipFill>
          <a:blip r:embed="rId12">
            <a:alphaModFix/>
          </a:blip>
          <a:stretch>
            <a:fillRect/>
          </a:stretch>
        </p:blipFill>
        <p:spPr>
          <a:xfrm>
            <a:off x="3151385" y="4535760"/>
            <a:ext cx="236600" cy="114000"/>
          </a:xfrm>
          <a:prstGeom prst="rect">
            <a:avLst/>
          </a:prstGeom>
          <a:noFill/>
          <a:ln>
            <a:noFill/>
          </a:ln>
        </p:spPr>
      </p:pic>
      <p:pic>
        <p:nvPicPr>
          <p:cNvPr id="4768" name="Google Shape;4768;p259"/>
          <p:cNvPicPr preferRelativeResize="0"/>
          <p:nvPr/>
        </p:nvPicPr>
        <p:blipFill>
          <a:blip r:embed="rId12">
            <a:alphaModFix/>
          </a:blip>
          <a:stretch>
            <a:fillRect/>
          </a:stretch>
        </p:blipFill>
        <p:spPr>
          <a:xfrm>
            <a:off x="3456185" y="4535760"/>
            <a:ext cx="236600" cy="114000"/>
          </a:xfrm>
          <a:prstGeom prst="rect">
            <a:avLst/>
          </a:prstGeom>
          <a:noFill/>
          <a:ln>
            <a:noFill/>
          </a:ln>
        </p:spPr>
      </p:pic>
      <p:pic>
        <p:nvPicPr>
          <p:cNvPr id="4769" name="Google Shape;4769;p259"/>
          <p:cNvPicPr preferRelativeResize="0"/>
          <p:nvPr/>
        </p:nvPicPr>
        <p:blipFill>
          <a:blip r:embed="rId12">
            <a:alphaModFix/>
          </a:blip>
          <a:stretch>
            <a:fillRect/>
          </a:stretch>
        </p:blipFill>
        <p:spPr>
          <a:xfrm>
            <a:off x="3760985" y="4535760"/>
            <a:ext cx="236600" cy="114000"/>
          </a:xfrm>
          <a:prstGeom prst="rect">
            <a:avLst/>
          </a:prstGeom>
          <a:noFill/>
          <a:ln>
            <a:noFill/>
          </a:ln>
        </p:spPr>
      </p:pic>
      <p:pic>
        <p:nvPicPr>
          <p:cNvPr id="4770" name="Google Shape;4770;p259"/>
          <p:cNvPicPr preferRelativeResize="0"/>
          <p:nvPr/>
        </p:nvPicPr>
        <p:blipFill>
          <a:blip r:embed="rId12">
            <a:alphaModFix/>
          </a:blip>
          <a:stretch>
            <a:fillRect/>
          </a:stretch>
        </p:blipFill>
        <p:spPr>
          <a:xfrm>
            <a:off x="4065785" y="4535760"/>
            <a:ext cx="236600" cy="114000"/>
          </a:xfrm>
          <a:prstGeom prst="rect">
            <a:avLst/>
          </a:prstGeom>
          <a:noFill/>
          <a:ln>
            <a:noFill/>
          </a:ln>
        </p:spPr>
      </p:pic>
      <p:pic>
        <p:nvPicPr>
          <p:cNvPr id="4771" name="Google Shape;4771;p259"/>
          <p:cNvPicPr preferRelativeResize="0"/>
          <p:nvPr/>
        </p:nvPicPr>
        <p:blipFill>
          <a:blip r:embed="rId12">
            <a:alphaModFix/>
          </a:blip>
          <a:stretch>
            <a:fillRect/>
          </a:stretch>
        </p:blipFill>
        <p:spPr>
          <a:xfrm>
            <a:off x="4370585" y="4535760"/>
            <a:ext cx="236600" cy="114000"/>
          </a:xfrm>
          <a:prstGeom prst="rect">
            <a:avLst/>
          </a:prstGeom>
          <a:noFill/>
          <a:ln>
            <a:noFill/>
          </a:ln>
        </p:spPr>
      </p:pic>
      <p:pic>
        <p:nvPicPr>
          <p:cNvPr id="4772" name="Google Shape;4772;p259"/>
          <p:cNvPicPr preferRelativeResize="0"/>
          <p:nvPr/>
        </p:nvPicPr>
        <p:blipFill>
          <a:blip r:embed="rId12">
            <a:alphaModFix/>
          </a:blip>
          <a:stretch>
            <a:fillRect/>
          </a:stretch>
        </p:blipFill>
        <p:spPr>
          <a:xfrm>
            <a:off x="4675385" y="3351310"/>
            <a:ext cx="236600" cy="114000"/>
          </a:xfrm>
          <a:prstGeom prst="rect">
            <a:avLst/>
          </a:prstGeom>
          <a:noFill/>
          <a:ln>
            <a:noFill/>
          </a:ln>
        </p:spPr>
      </p:pic>
      <p:pic>
        <p:nvPicPr>
          <p:cNvPr id="4773" name="Google Shape;4773;p259"/>
          <p:cNvPicPr preferRelativeResize="0"/>
          <p:nvPr/>
        </p:nvPicPr>
        <p:blipFill>
          <a:blip r:embed="rId12">
            <a:alphaModFix/>
          </a:blip>
          <a:stretch>
            <a:fillRect/>
          </a:stretch>
        </p:blipFill>
        <p:spPr>
          <a:xfrm>
            <a:off x="4691965" y="3927749"/>
            <a:ext cx="236600" cy="114000"/>
          </a:xfrm>
          <a:prstGeom prst="rect">
            <a:avLst/>
          </a:prstGeom>
          <a:noFill/>
          <a:ln>
            <a:noFill/>
          </a:ln>
        </p:spPr>
      </p:pic>
      <p:pic>
        <p:nvPicPr>
          <p:cNvPr id="4774" name="Google Shape;4774;p259"/>
          <p:cNvPicPr preferRelativeResize="0"/>
          <p:nvPr/>
        </p:nvPicPr>
        <p:blipFill>
          <a:blip r:embed="rId12">
            <a:alphaModFix/>
          </a:blip>
          <a:stretch>
            <a:fillRect/>
          </a:stretch>
        </p:blipFill>
        <p:spPr>
          <a:xfrm>
            <a:off x="4996765" y="3927749"/>
            <a:ext cx="236600" cy="114000"/>
          </a:xfrm>
          <a:prstGeom prst="rect">
            <a:avLst/>
          </a:prstGeom>
          <a:noFill/>
          <a:ln>
            <a:noFill/>
          </a:ln>
        </p:spPr>
      </p:pic>
      <p:pic>
        <p:nvPicPr>
          <p:cNvPr id="4775" name="Google Shape;4775;p259"/>
          <p:cNvPicPr preferRelativeResize="0"/>
          <p:nvPr/>
        </p:nvPicPr>
        <p:blipFill>
          <a:blip r:embed="rId12">
            <a:alphaModFix/>
          </a:blip>
          <a:stretch>
            <a:fillRect/>
          </a:stretch>
        </p:blipFill>
        <p:spPr>
          <a:xfrm>
            <a:off x="4683675" y="4535760"/>
            <a:ext cx="236600" cy="114000"/>
          </a:xfrm>
          <a:prstGeom prst="rect">
            <a:avLst/>
          </a:prstGeom>
          <a:noFill/>
          <a:ln>
            <a:noFill/>
          </a:ln>
        </p:spPr>
      </p:pic>
      <p:pic>
        <p:nvPicPr>
          <p:cNvPr id="4776" name="Google Shape;4776;p259"/>
          <p:cNvPicPr preferRelativeResize="0"/>
          <p:nvPr/>
        </p:nvPicPr>
        <p:blipFill>
          <a:blip r:embed="rId12">
            <a:alphaModFix/>
          </a:blip>
          <a:stretch>
            <a:fillRect/>
          </a:stretch>
        </p:blipFill>
        <p:spPr>
          <a:xfrm>
            <a:off x="5005055" y="4537349"/>
            <a:ext cx="236600" cy="114000"/>
          </a:xfrm>
          <a:prstGeom prst="rect">
            <a:avLst/>
          </a:prstGeom>
          <a:noFill/>
          <a:ln>
            <a:noFill/>
          </a:ln>
        </p:spPr>
      </p:pic>
      <p:pic>
        <p:nvPicPr>
          <p:cNvPr id="4777" name="Google Shape;4777;p259"/>
          <p:cNvPicPr preferRelativeResize="0"/>
          <p:nvPr/>
        </p:nvPicPr>
        <p:blipFill>
          <a:blip r:embed="rId12">
            <a:alphaModFix/>
          </a:blip>
          <a:stretch>
            <a:fillRect/>
          </a:stretch>
        </p:blipFill>
        <p:spPr>
          <a:xfrm>
            <a:off x="5309855" y="4537349"/>
            <a:ext cx="236600" cy="114000"/>
          </a:xfrm>
          <a:prstGeom prst="rect">
            <a:avLst/>
          </a:prstGeom>
          <a:noFill/>
          <a:ln>
            <a:noFill/>
          </a:ln>
        </p:spPr>
      </p:pic>
      <p:pic>
        <p:nvPicPr>
          <p:cNvPr id="4778" name="Google Shape;4778;p259"/>
          <p:cNvPicPr preferRelativeResize="0"/>
          <p:nvPr/>
        </p:nvPicPr>
        <p:blipFill>
          <a:blip r:embed="rId5">
            <a:alphaModFix/>
          </a:blip>
          <a:stretch>
            <a:fillRect/>
          </a:stretch>
        </p:blipFill>
        <p:spPr>
          <a:xfrm rot="-5938638">
            <a:off x="6098996" y="563806"/>
            <a:ext cx="160633" cy="290013"/>
          </a:xfrm>
          <a:prstGeom prst="rect">
            <a:avLst/>
          </a:prstGeom>
          <a:noFill/>
          <a:ln>
            <a:noFill/>
          </a:ln>
        </p:spPr>
      </p:pic>
      <p:sp>
        <p:nvSpPr>
          <p:cNvPr id="4779" name="Google Shape;4779;p259"/>
          <p:cNvSpPr txBox="1"/>
          <p:nvPr/>
        </p:nvSpPr>
        <p:spPr>
          <a:xfrm>
            <a:off x="6305275" y="506574"/>
            <a:ext cx="2730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serotonin (raphe nucleus)</a:t>
            </a:r>
            <a:endParaRPr>
              <a:solidFill>
                <a:schemeClr val="dk1"/>
              </a:solidFill>
            </a:endParaRPr>
          </a:p>
          <a:p>
            <a:pPr marL="0" lvl="0" indent="0" algn="l" rtl="0">
              <a:spcBef>
                <a:spcPts val="0"/>
              </a:spcBef>
              <a:spcAft>
                <a:spcPts val="0"/>
              </a:spcAft>
              <a:buNone/>
            </a:pPr>
            <a:endParaRPr i="1">
              <a:solidFill>
                <a:schemeClr val="dk1"/>
              </a:solidFill>
            </a:endParaRPr>
          </a:p>
        </p:txBody>
      </p:sp>
      <p:pic>
        <p:nvPicPr>
          <p:cNvPr id="4780" name="Google Shape;4780;p259"/>
          <p:cNvPicPr preferRelativeResize="0"/>
          <p:nvPr/>
        </p:nvPicPr>
        <p:blipFill>
          <a:blip r:embed="rId5">
            <a:alphaModFix/>
          </a:blip>
          <a:stretch>
            <a:fillRect/>
          </a:stretch>
        </p:blipFill>
        <p:spPr>
          <a:xfrm rot="9899957">
            <a:off x="1530256" y="2716324"/>
            <a:ext cx="128611" cy="232223"/>
          </a:xfrm>
          <a:prstGeom prst="rect">
            <a:avLst/>
          </a:prstGeom>
          <a:noFill/>
          <a:ln>
            <a:noFill/>
          </a:ln>
        </p:spPr>
      </p:pic>
      <p:pic>
        <p:nvPicPr>
          <p:cNvPr id="4781" name="Google Shape;4781;p259"/>
          <p:cNvPicPr preferRelativeResize="0"/>
          <p:nvPr/>
        </p:nvPicPr>
        <p:blipFill>
          <a:blip r:embed="rId5">
            <a:alphaModFix/>
          </a:blip>
          <a:stretch>
            <a:fillRect/>
          </a:stretch>
        </p:blipFill>
        <p:spPr>
          <a:xfrm rot="9899957">
            <a:off x="1521966" y="3064164"/>
            <a:ext cx="128611" cy="232223"/>
          </a:xfrm>
          <a:prstGeom prst="rect">
            <a:avLst/>
          </a:prstGeom>
          <a:noFill/>
          <a:ln>
            <a:noFill/>
          </a:ln>
        </p:spPr>
      </p:pic>
      <p:pic>
        <p:nvPicPr>
          <p:cNvPr id="4782" name="Google Shape;4782;p259"/>
          <p:cNvPicPr preferRelativeResize="0"/>
          <p:nvPr/>
        </p:nvPicPr>
        <p:blipFill>
          <a:blip r:embed="rId5">
            <a:alphaModFix/>
          </a:blip>
          <a:stretch>
            <a:fillRect/>
          </a:stretch>
        </p:blipFill>
        <p:spPr>
          <a:xfrm rot="9899957">
            <a:off x="1530256" y="3478324"/>
            <a:ext cx="128611" cy="232223"/>
          </a:xfrm>
          <a:prstGeom prst="rect">
            <a:avLst/>
          </a:prstGeom>
          <a:noFill/>
          <a:ln>
            <a:noFill/>
          </a:ln>
        </p:spPr>
      </p:pic>
      <p:pic>
        <p:nvPicPr>
          <p:cNvPr id="4783" name="Google Shape;4783;p259"/>
          <p:cNvPicPr preferRelativeResize="0"/>
          <p:nvPr/>
        </p:nvPicPr>
        <p:blipFill>
          <a:blip r:embed="rId5">
            <a:alphaModFix/>
          </a:blip>
          <a:stretch>
            <a:fillRect/>
          </a:stretch>
        </p:blipFill>
        <p:spPr>
          <a:xfrm rot="9899957">
            <a:off x="1530256" y="3859324"/>
            <a:ext cx="128611" cy="232223"/>
          </a:xfrm>
          <a:prstGeom prst="rect">
            <a:avLst/>
          </a:prstGeom>
          <a:noFill/>
          <a:ln>
            <a:noFill/>
          </a:ln>
        </p:spPr>
      </p:pic>
      <p:pic>
        <p:nvPicPr>
          <p:cNvPr id="4784" name="Google Shape;4784;p259"/>
          <p:cNvPicPr preferRelativeResize="0"/>
          <p:nvPr/>
        </p:nvPicPr>
        <p:blipFill>
          <a:blip r:embed="rId5">
            <a:alphaModFix/>
          </a:blip>
          <a:stretch>
            <a:fillRect/>
          </a:stretch>
        </p:blipFill>
        <p:spPr>
          <a:xfrm rot="9899957">
            <a:off x="1521966" y="4207164"/>
            <a:ext cx="128611" cy="232223"/>
          </a:xfrm>
          <a:prstGeom prst="rect">
            <a:avLst/>
          </a:prstGeom>
          <a:noFill/>
          <a:ln>
            <a:noFill/>
          </a:ln>
        </p:spPr>
      </p:pic>
      <p:pic>
        <p:nvPicPr>
          <p:cNvPr id="4785" name="Google Shape;4785;p259"/>
          <p:cNvPicPr preferRelativeResize="0"/>
          <p:nvPr/>
        </p:nvPicPr>
        <p:blipFill>
          <a:blip r:embed="rId5">
            <a:alphaModFix/>
          </a:blip>
          <a:stretch>
            <a:fillRect/>
          </a:stretch>
        </p:blipFill>
        <p:spPr>
          <a:xfrm rot="9899957">
            <a:off x="1530256" y="4621324"/>
            <a:ext cx="128611" cy="232223"/>
          </a:xfrm>
          <a:prstGeom prst="rect">
            <a:avLst/>
          </a:prstGeom>
          <a:noFill/>
          <a:ln>
            <a:noFill/>
          </a:ln>
        </p:spPr>
      </p:pic>
      <p:pic>
        <p:nvPicPr>
          <p:cNvPr id="4786" name="Google Shape;4786;p259"/>
          <p:cNvPicPr preferRelativeResize="0"/>
          <p:nvPr/>
        </p:nvPicPr>
        <p:blipFill>
          <a:blip r:embed="rId5">
            <a:alphaModFix/>
          </a:blip>
          <a:stretch>
            <a:fillRect/>
          </a:stretch>
        </p:blipFill>
        <p:spPr>
          <a:xfrm rot="9899957">
            <a:off x="2393181" y="823474"/>
            <a:ext cx="128611" cy="232223"/>
          </a:xfrm>
          <a:prstGeom prst="rect">
            <a:avLst/>
          </a:prstGeom>
          <a:noFill/>
          <a:ln>
            <a:noFill/>
          </a:ln>
        </p:spPr>
      </p:pic>
      <p:pic>
        <p:nvPicPr>
          <p:cNvPr id="4787" name="Google Shape;4787;p259"/>
          <p:cNvPicPr preferRelativeResize="0"/>
          <p:nvPr/>
        </p:nvPicPr>
        <p:blipFill>
          <a:blip r:embed="rId5">
            <a:alphaModFix/>
          </a:blip>
          <a:stretch>
            <a:fillRect/>
          </a:stretch>
        </p:blipFill>
        <p:spPr>
          <a:xfrm rot="9899957">
            <a:off x="2384891" y="1171314"/>
            <a:ext cx="128611" cy="232223"/>
          </a:xfrm>
          <a:prstGeom prst="rect">
            <a:avLst/>
          </a:prstGeom>
          <a:noFill/>
          <a:ln>
            <a:noFill/>
          </a:ln>
        </p:spPr>
      </p:pic>
      <p:pic>
        <p:nvPicPr>
          <p:cNvPr id="4788" name="Google Shape;4788;p259"/>
          <p:cNvPicPr preferRelativeResize="0"/>
          <p:nvPr/>
        </p:nvPicPr>
        <p:blipFill>
          <a:blip r:embed="rId5">
            <a:alphaModFix/>
          </a:blip>
          <a:stretch>
            <a:fillRect/>
          </a:stretch>
        </p:blipFill>
        <p:spPr>
          <a:xfrm rot="9899957">
            <a:off x="2393181" y="1585474"/>
            <a:ext cx="128611" cy="232223"/>
          </a:xfrm>
          <a:prstGeom prst="rect">
            <a:avLst/>
          </a:prstGeom>
          <a:noFill/>
          <a:ln>
            <a:noFill/>
          </a:ln>
        </p:spPr>
      </p:pic>
      <p:pic>
        <p:nvPicPr>
          <p:cNvPr id="4789" name="Google Shape;4789;p259"/>
          <p:cNvPicPr preferRelativeResize="0"/>
          <p:nvPr/>
        </p:nvPicPr>
        <p:blipFill>
          <a:blip r:embed="rId5">
            <a:alphaModFix/>
          </a:blip>
          <a:stretch>
            <a:fillRect/>
          </a:stretch>
        </p:blipFill>
        <p:spPr>
          <a:xfrm rot="9899957">
            <a:off x="2393181" y="1966474"/>
            <a:ext cx="128611" cy="232223"/>
          </a:xfrm>
          <a:prstGeom prst="rect">
            <a:avLst/>
          </a:prstGeom>
          <a:noFill/>
          <a:ln>
            <a:noFill/>
          </a:ln>
        </p:spPr>
      </p:pic>
      <p:pic>
        <p:nvPicPr>
          <p:cNvPr id="4790" name="Google Shape;4790;p259"/>
          <p:cNvPicPr preferRelativeResize="0"/>
          <p:nvPr/>
        </p:nvPicPr>
        <p:blipFill>
          <a:blip r:embed="rId5">
            <a:alphaModFix/>
          </a:blip>
          <a:stretch>
            <a:fillRect/>
          </a:stretch>
        </p:blipFill>
        <p:spPr>
          <a:xfrm rot="9899957">
            <a:off x="2384891" y="2314314"/>
            <a:ext cx="128611" cy="232223"/>
          </a:xfrm>
          <a:prstGeom prst="rect">
            <a:avLst/>
          </a:prstGeom>
          <a:noFill/>
          <a:ln>
            <a:noFill/>
          </a:ln>
        </p:spPr>
      </p:pic>
      <p:pic>
        <p:nvPicPr>
          <p:cNvPr id="4791" name="Google Shape;4791;p259"/>
          <p:cNvPicPr preferRelativeResize="0"/>
          <p:nvPr/>
        </p:nvPicPr>
        <p:blipFill>
          <a:blip r:embed="rId5">
            <a:alphaModFix/>
          </a:blip>
          <a:stretch>
            <a:fillRect/>
          </a:stretch>
        </p:blipFill>
        <p:spPr>
          <a:xfrm rot="9899957">
            <a:off x="2418052" y="2687024"/>
            <a:ext cx="128611" cy="232223"/>
          </a:xfrm>
          <a:prstGeom prst="rect">
            <a:avLst/>
          </a:prstGeom>
          <a:noFill/>
          <a:ln>
            <a:noFill/>
          </a:ln>
        </p:spPr>
      </p:pic>
      <p:pic>
        <p:nvPicPr>
          <p:cNvPr id="4792" name="Google Shape;4792;p259"/>
          <p:cNvPicPr preferRelativeResize="0"/>
          <p:nvPr/>
        </p:nvPicPr>
        <p:blipFill>
          <a:blip r:embed="rId5">
            <a:alphaModFix/>
          </a:blip>
          <a:stretch>
            <a:fillRect/>
          </a:stretch>
        </p:blipFill>
        <p:spPr>
          <a:xfrm rot="3815158">
            <a:off x="1739253" y="3619537"/>
            <a:ext cx="128611" cy="232223"/>
          </a:xfrm>
          <a:prstGeom prst="rect">
            <a:avLst/>
          </a:prstGeom>
          <a:noFill/>
          <a:ln>
            <a:noFill/>
          </a:ln>
        </p:spPr>
      </p:pic>
      <p:pic>
        <p:nvPicPr>
          <p:cNvPr id="4793" name="Google Shape;4793;p259"/>
          <p:cNvPicPr preferRelativeResize="0"/>
          <p:nvPr/>
        </p:nvPicPr>
        <p:blipFill>
          <a:blip r:embed="rId5">
            <a:alphaModFix/>
          </a:blip>
          <a:stretch>
            <a:fillRect/>
          </a:stretch>
        </p:blipFill>
        <p:spPr>
          <a:xfrm rot="3815158">
            <a:off x="2048694" y="3550541"/>
            <a:ext cx="128611" cy="232223"/>
          </a:xfrm>
          <a:prstGeom prst="rect">
            <a:avLst/>
          </a:prstGeom>
          <a:noFill/>
          <a:ln>
            <a:noFill/>
          </a:ln>
        </p:spPr>
      </p:pic>
      <p:pic>
        <p:nvPicPr>
          <p:cNvPr id="4794" name="Google Shape;4794;p259"/>
          <p:cNvPicPr preferRelativeResize="0"/>
          <p:nvPr/>
        </p:nvPicPr>
        <p:blipFill>
          <a:blip r:embed="rId5">
            <a:alphaModFix/>
          </a:blip>
          <a:stretch>
            <a:fillRect/>
          </a:stretch>
        </p:blipFill>
        <p:spPr>
          <a:xfrm rot="3815158">
            <a:off x="2385114" y="3485329"/>
            <a:ext cx="128611" cy="232223"/>
          </a:xfrm>
          <a:prstGeom prst="rect">
            <a:avLst/>
          </a:prstGeom>
          <a:noFill/>
          <a:ln>
            <a:noFill/>
          </a:ln>
        </p:spPr>
      </p:pic>
      <p:pic>
        <p:nvPicPr>
          <p:cNvPr id="4795" name="Google Shape;4795;p259"/>
          <p:cNvPicPr preferRelativeResize="0"/>
          <p:nvPr/>
        </p:nvPicPr>
        <p:blipFill>
          <a:blip r:embed="rId5">
            <a:alphaModFix/>
          </a:blip>
          <a:stretch>
            <a:fillRect/>
          </a:stretch>
        </p:blipFill>
        <p:spPr>
          <a:xfrm rot="3815158">
            <a:off x="2708839" y="3409935"/>
            <a:ext cx="128611" cy="232223"/>
          </a:xfrm>
          <a:prstGeom prst="rect">
            <a:avLst/>
          </a:prstGeom>
          <a:noFill/>
          <a:ln>
            <a:noFill/>
          </a:ln>
        </p:spPr>
      </p:pic>
      <p:pic>
        <p:nvPicPr>
          <p:cNvPr id="4796" name="Google Shape;4796;p259"/>
          <p:cNvPicPr preferRelativeResize="0"/>
          <p:nvPr/>
        </p:nvPicPr>
        <p:blipFill>
          <a:blip r:embed="rId5">
            <a:alphaModFix/>
          </a:blip>
          <a:stretch>
            <a:fillRect/>
          </a:stretch>
        </p:blipFill>
        <p:spPr>
          <a:xfrm rot="3815158">
            <a:off x="1747543" y="4363368"/>
            <a:ext cx="128611" cy="232223"/>
          </a:xfrm>
          <a:prstGeom prst="rect">
            <a:avLst/>
          </a:prstGeom>
          <a:noFill/>
          <a:ln>
            <a:noFill/>
          </a:ln>
        </p:spPr>
      </p:pic>
      <p:pic>
        <p:nvPicPr>
          <p:cNvPr id="4797" name="Google Shape;4797;p259"/>
          <p:cNvPicPr preferRelativeResize="0"/>
          <p:nvPr/>
        </p:nvPicPr>
        <p:blipFill>
          <a:blip r:embed="rId5">
            <a:alphaModFix/>
          </a:blip>
          <a:stretch>
            <a:fillRect/>
          </a:stretch>
        </p:blipFill>
        <p:spPr>
          <a:xfrm rot="3815158">
            <a:off x="2056984" y="4294372"/>
            <a:ext cx="128611" cy="232223"/>
          </a:xfrm>
          <a:prstGeom prst="rect">
            <a:avLst/>
          </a:prstGeom>
          <a:noFill/>
          <a:ln>
            <a:noFill/>
          </a:ln>
        </p:spPr>
      </p:pic>
      <p:pic>
        <p:nvPicPr>
          <p:cNvPr id="4798" name="Google Shape;4798;p259"/>
          <p:cNvPicPr preferRelativeResize="0"/>
          <p:nvPr/>
        </p:nvPicPr>
        <p:blipFill>
          <a:blip r:embed="rId5">
            <a:alphaModFix/>
          </a:blip>
          <a:stretch>
            <a:fillRect/>
          </a:stretch>
        </p:blipFill>
        <p:spPr>
          <a:xfrm rot="3815158">
            <a:off x="2393404" y="4229160"/>
            <a:ext cx="128611" cy="232223"/>
          </a:xfrm>
          <a:prstGeom prst="rect">
            <a:avLst/>
          </a:prstGeom>
          <a:noFill/>
          <a:ln>
            <a:noFill/>
          </a:ln>
        </p:spPr>
      </p:pic>
      <p:pic>
        <p:nvPicPr>
          <p:cNvPr id="4799" name="Google Shape;4799;p259"/>
          <p:cNvPicPr preferRelativeResize="0"/>
          <p:nvPr/>
        </p:nvPicPr>
        <p:blipFill>
          <a:blip r:embed="rId5">
            <a:alphaModFix/>
          </a:blip>
          <a:stretch>
            <a:fillRect/>
          </a:stretch>
        </p:blipFill>
        <p:spPr>
          <a:xfrm rot="3815158">
            <a:off x="2717129" y="4153766"/>
            <a:ext cx="128611" cy="232223"/>
          </a:xfrm>
          <a:prstGeom prst="rect">
            <a:avLst/>
          </a:prstGeom>
          <a:noFill/>
          <a:ln>
            <a:noFill/>
          </a:ln>
        </p:spPr>
      </p:pic>
      <p:pic>
        <p:nvPicPr>
          <p:cNvPr id="4800" name="Google Shape;4800;p259"/>
          <p:cNvPicPr preferRelativeResize="0"/>
          <p:nvPr/>
        </p:nvPicPr>
        <p:blipFill>
          <a:blip r:embed="rId5">
            <a:alphaModFix/>
          </a:blip>
          <a:stretch>
            <a:fillRect/>
          </a:stretch>
        </p:blipFill>
        <p:spPr>
          <a:xfrm rot="4595401">
            <a:off x="1689518" y="4896693"/>
            <a:ext cx="128611" cy="232223"/>
          </a:xfrm>
          <a:prstGeom prst="rect">
            <a:avLst/>
          </a:prstGeom>
          <a:noFill/>
          <a:ln>
            <a:noFill/>
          </a:ln>
        </p:spPr>
      </p:pic>
      <p:pic>
        <p:nvPicPr>
          <p:cNvPr id="4801" name="Google Shape;4801;p259"/>
          <p:cNvPicPr preferRelativeResize="0"/>
          <p:nvPr/>
        </p:nvPicPr>
        <p:blipFill>
          <a:blip r:embed="rId5">
            <a:alphaModFix/>
          </a:blip>
          <a:stretch>
            <a:fillRect/>
          </a:stretch>
        </p:blipFill>
        <p:spPr>
          <a:xfrm rot="3815158">
            <a:off x="2056984" y="4903972"/>
            <a:ext cx="128611" cy="232223"/>
          </a:xfrm>
          <a:prstGeom prst="rect">
            <a:avLst/>
          </a:prstGeom>
          <a:noFill/>
          <a:ln>
            <a:noFill/>
          </a:ln>
        </p:spPr>
      </p:pic>
      <p:pic>
        <p:nvPicPr>
          <p:cNvPr id="4802" name="Google Shape;4802;p259"/>
          <p:cNvPicPr preferRelativeResize="0"/>
          <p:nvPr/>
        </p:nvPicPr>
        <p:blipFill>
          <a:blip r:embed="rId5">
            <a:alphaModFix/>
          </a:blip>
          <a:stretch>
            <a:fillRect/>
          </a:stretch>
        </p:blipFill>
        <p:spPr>
          <a:xfrm rot="3815158">
            <a:off x="2393404" y="4838760"/>
            <a:ext cx="128611" cy="232223"/>
          </a:xfrm>
          <a:prstGeom prst="rect">
            <a:avLst/>
          </a:prstGeom>
          <a:noFill/>
          <a:ln>
            <a:noFill/>
          </a:ln>
        </p:spPr>
      </p:pic>
      <p:pic>
        <p:nvPicPr>
          <p:cNvPr id="4803" name="Google Shape;4803;p259"/>
          <p:cNvPicPr preferRelativeResize="0"/>
          <p:nvPr/>
        </p:nvPicPr>
        <p:blipFill>
          <a:blip r:embed="rId5">
            <a:alphaModFix/>
          </a:blip>
          <a:stretch>
            <a:fillRect/>
          </a:stretch>
        </p:blipFill>
        <p:spPr>
          <a:xfrm rot="3815158">
            <a:off x="2717129" y="4763366"/>
            <a:ext cx="128611" cy="232223"/>
          </a:xfrm>
          <a:prstGeom prst="rect">
            <a:avLst/>
          </a:prstGeom>
          <a:noFill/>
          <a:ln>
            <a:noFill/>
          </a:ln>
        </p:spPr>
      </p:pic>
      <p:pic>
        <p:nvPicPr>
          <p:cNvPr id="4804" name="Google Shape;4804;p259"/>
          <p:cNvPicPr preferRelativeResize="0"/>
          <p:nvPr/>
        </p:nvPicPr>
        <p:blipFill>
          <a:blip r:embed="rId5">
            <a:alphaModFix/>
          </a:blip>
          <a:stretch>
            <a:fillRect/>
          </a:stretch>
        </p:blipFill>
        <p:spPr>
          <a:xfrm rot="4499957">
            <a:off x="3270461" y="4899829"/>
            <a:ext cx="128611" cy="232223"/>
          </a:xfrm>
          <a:prstGeom prst="rect">
            <a:avLst/>
          </a:prstGeom>
          <a:noFill/>
          <a:ln>
            <a:noFill/>
          </a:ln>
        </p:spPr>
      </p:pic>
      <p:pic>
        <p:nvPicPr>
          <p:cNvPr id="4805" name="Google Shape;4805;p259"/>
          <p:cNvPicPr preferRelativeResize="0"/>
          <p:nvPr/>
        </p:nvPicPr>
        <p:blipFill>
          <a:blip r:embed="rId5">
            <a:alphaModFix/>
          </a:blip>
          <a:stretch>
            <a:fillRect/>
          </a:stretch>
        </p:blipFill>
        <p:spPr>
          <a:xfrm rot="4499957">
            <a:off x="3618301" y="4908119"/>
            <a:ext cx="128611" cy="232223"/>
          </a:xfrm>
          <a:prstGeom prst="rect">
            <a:avLst/>
          </a:prstGeom>
          <a:noFill/>
          <a:ln>
            <a:noFill/>
          </a:ln>
        </p:spPr>
      </p:pic>
      <p:pic>
        <p:nvPicPr>
          <p:cNvPr id="4806" name="Google Shape;4806;p259"/>
          <p:cNvPicPr preferRelativeResize="0"/>
          <p:nvPr/>
        </p:nvPicPr>
        <p:blipFill>
          <a:blip r:embed="rId5">
            <a:alphaModFix/>
          </a:blip>
          <a:stretch>
            <a:fillRect/>
          </a:stretch>
        </p:blipFill>
        <p:spPr>
          <a:xfrm rot="4499957">
            <a:off x="4032461" y="4899829"/>
            <a:ext cx="128611" cy="232223"/>
          </a:xfrm>
          <a:prstGeom prst="rect">
            <a:avLst/>
          </a:prstGeom>
          <a:noFill/>
          <a:ln>
            <a:noFill/>
          </a:ln>
        </p:spPr>
      </p:pic>
      <p:pic>
        <p:nvPicPr>
          <p:cNvPr id="4807" name="Google Shape;4807;p259"/>
          <p:cNvPicPr preferRelativeResize="0"/>
          <p:nvPr/>
        </p:nvPicPr>
        <p:blipFill>
          <a:blip r:embed="rId5">
            <a:alphaModFix/>
          </a:blip>
          <a:stretch>
            <a:fillRect/>
          </a:stretch>
        </p:blipFill>
        <p:spPr>
          <a:xfrm rot="4499957">
            <a:off x="4413461" y="4899829"/>
            <a:ext cx="128611" cy="232223"/>
          </a:xfrm>
          <a:prstGeom prst="rect">
            <a:avLst/>
          </a:prstGeom>
          <a:noFill/>
          <a:ln>
            <a:noFill/>
          </a:ln>
        </p:spPr>
      </p:pic>
      <p:pic>
        <p:nvPicPr>
          <p:cNvPr id="4808" name="Google Shape;4808;p259"/>
          <p:cNvPicPr preferRelativeResize="0"/>
          <p:nvPr/>
        </p:nvPicPr>
        <p:blipFill>
          <a:blip r:embed="rId5">
            <a:alphaModFix/>
          </a:blip>
          <a:stretch>
            <a:fillRect/>
          </a:stretch>
        </p:blipFill>
        <p:spPr>
          <a:xfrm rot="4499957">
            <a:off x="4761301" y="4908119"/>
            <a:ext cx="128611" cy="232223"/>
          </a:xfrm>
          <a:prstGeom prst="rect">
            <a:avLst/>
          </a:prstGeom>
          <a:noFill/>
          <a:ln>
            <a:noFill/>
          </a:ln>
        </p:spPr>
      </p:pic>
      <p:pic>
        <p:nvPicPr>
          <p:cNvPr id="4809" name="Google Shape;4809;p259"/>
          <p:cNvPicPr preferRelativeResize="0"/>
          <p:nvPr/>
        </p:nvPicPr>
        <p:blipFill>
          <a:blip r:embed="rId5">
            <a:alphaModFix/>
          </a:blip>
          <a:stretch>
            <a:fillRect/>
          </a:stretch>
        </p:blipFill>
        <p:spPr>
          <a:xfrm rot="4499957">
            <a:off x="5175461" y="4899829"/>
            <a:ext cx="128611" cy="232223"/>
          </a:xfrm>
          <a:prstGeom prst="rect">
            <a:avLst/>
          </a:prstGeom>
          <a:noFill/>
          <a:ln>
            <a:noFill/>
          </a:ln>
        </p:spPr>
      </p:pic>
      <p:pic>
        <p:nvPicPr>
          <p:cNvPr id="4810" name="Google Shape;4810;p259"/>
          <p:cNvPicPr preferRelativeResize="0"/>
          <p:nvPr/>
        </p:nvPicPr>
        <p:blipFill>
          <a:blip r:embed="rId5">
            <a:alphaModFix/>
          </a:blip>
          <a:stretch>
            <a:fillRect/>
          </a:stretch>
        </p:blipFill>
        <p:spPr>
          <a:xfrm rot="4499957">
            <a:off x="2813261" y="4899829"/>
            <a:ext cx="128611" cy="232223"/>
          </a:xfrm>
          <a:prstGeom prst="rect">
            <a:avLst/>
          </a:prstGeom>
          <a:noFill/>
          <a:ln>
            <a:noFill/>
          </a:ln>
        </p:spPr>
      </p:pic>
      <p:pic>
        <p:nvPicPr>
          <p:cNvPr id="4811" name="Google Shape;4811;p259"/>
          <p:cNvPicPr preferRelativeResize="0"/>
          <p:nvPr/>
        </p:nvPicPr>
        <p:blipFill>
          <a:blip r:embed="rId5">
            <a:alphaModFix/>
          </a:blip>
          <a:stretch>
            <a:fillRect/>
          </a:stretch>
        </p:blipFill>
        <p:spPr>
          <a:xfrm rot="3384363">
            <a:off x="2659536" y="2683179"/>
            <a:ext cx="128611" cy="232222"/>
          </a:xfrm>
          <a:prstGeom prst="rect">
            <a:avLst/>
          </a:prstGeom>
          <a:noFill/>
          <a:ln>
            <a:noFill/>
          </a:ln>
        </p:spPr>
      </p:pic>
      <p:pic>
        <p:nvPicPr>
          <p:cNvPr id="4812" name="Google Shape;4812;p259"/>
          <p:cNvPicPr preferRelativeResize="0"/>
          <p:nvPr/>
        </p:nvPicPr>
        <p:blipFill>
          <a:blip r:embed="rId5">
            <a:alphaModFix/>
          </a:blip>
          <a:stretch>
            <a:fillRect/>
          </a:stretch>
        </p:blipFill>
        <p:spPr>
          <a:xfrm rot="4641884">
            <a:off x="2604411" y="713379"/>
            <a:ext cx="128611" cy="232222"/>
          </a:xfrm>
          <a:prstGeom prst="rect">
            <a:avLst/>
          </a:prstGeom>
          <a:noFill/>
          <a:ln>
            <a:noFill/>
          </a:ln>
        </p:spPr>
      </p:pic>
      <p:pic>
        <p:nvPicPr>
          <p:cNvPr id="4813" name="Google Shape;4813;p259"/>
          <p:cNvPicPr preferRelativeResize="0"/>
          <p:nvPr/>
        </p:nvPicPr>
        <p:blipFill>
          <a:blip r:embed="rId5">
            <a:alphaModFix/>
          </a:blip>
          <a:stretch>
            <a:fillRect/>
          </a:stretch>
        </p:blipFill>
        <p:spPr>
          <a:xfrm rot="4641884">
            <a:off x="2909211" y="713379"/>
            <a:ext cx="128611" cy="232222"/>
          </a:xfrm>
          <a:prstGeom prst="rect">
            <a:avLst/>
          </a:prstGeom>
          <a:noFill/>
          <a:ln>
            <a:noFill/>
          </a:ln>
        </p:spPr>
      </p:pic>
      <p:pic>
        <p:nvPicPr>
          <p:cNvPr id="4814" name="Google Shape;4814;p259"/>
          <p:cNvPicPr preferRelativeResize="0"/>
          <p:nvPr/>
        </p:nvPicPr>
        <p:blipFill>
          <a:blip r:embed="rId5">
            <a:alphaModFix/>
          </a:blip>
          <a:stretch>
            <a:fillRect/>
          </a:stretch>
        </p:blipFill>
        <p:spPr>
          <a:xfrm rot="8752277">
            <a:off x="3527732" y="873879"/>
            <a:ext cx="128611" cy="232223"/>
          </a:xfrm>
          <a:prstGeom prst="rect">
            <a:avLst/>
          </a:prstGeom>
          <a:noFill/>
          <a:ln>
            <a:noFill/>
          </a:ln>
        </p:spPr>
      </p:pic>
      <p:pic>
        <p:nvPicPr>
          <p:cNvPr id="4815" name="Google Shape;4815;p259"/>
          <p:cNvPicPr preferRelativeResize="0"/>
          <p:nvPr/>
        </p:nvPicPr>
        <p:blipFill>
          <a:blip r:embed="rId5">
            <a:alphaModFix/>
          </a:blip>
          <a:stretch>
            <a:fillRect/>
          </a:stretch>
        </p:blipFill>
        <p:spPr>
          <a:xfrm rot="8752277">
            <a:off x="3375332" y="873879"/>
            <a:ext cx="128611" cy="232223"/>
          </a:xfrm>
          <a:prstGeom prst="rect">
            <a:avLst/>
          </a:prstGeom>
          <a:noFill/>
          <a:ln>
            <a:noFill/>
          </a:ln>
        </p:spPr>
      </p:pic>
      <p:pic>
        <p:nvPicPr>
          <p:cNvPr id="4816" name="Google Shape;4816;p259"/>
          <p:cNvPicPr preferRelativeResize="0"/>
          <p:nvPr/>
        </p:nvPicPr>
        <p:blipFill>
          <a:blip r:embed="rId5">
            <a:alphaModFix/>
          </a:blip>
          <a:stretch>
            <a:fillRect/>
          </a:stretch>
        </p:blipFill>
        <p:spPr>
          <a:xfrm rot="8752277">
            <a:off x="3239512" y="873879"/>
            <a:ext cx="128611" cy="232223"/>
          </a:xfrm>
          <a:prstGeom prst="rect">
            <a:avLst/>
          </a:prstGeom>
          <a:noFill/>
          <a:ln>
            <a:noFill/>
          </a:ln>
        </p:spPr>
      </p:pic>
      <p:pic>
        <p:nvPicPr>
          <p:cNvPr id="4817" name="Google Shape;4817;p259"/>
          <p:cNvPicPr preferRelativeResize="0"/>
          <p:nvPr/>
        </p:nvPicPr>
        <p:blipFill>
          <a:blip r:embed="rId5">
            <a:alphaModFix/>
          </a:blip>
          <a:stretch>
            <a:fillRect/>
          </a:stretch>
        </p:blipFill>
        <p:spPr>
          <a:xfrm rot="8752277">
            <a:off x="3686833" y="1254879"/>
            <a:ext cx="128611" cy="232223"/>
          </a:xfrm>
          <a:prstGeom prst="rect">
            <a:avLst/>
          </a:prstGeom>
          <a:noFill/>
          <a:ln>
            <a:noFill/>
          </a:ln>
        </p:spPr>
      </p:pic>
      <p:pic>
        <p:nvPicPr>
          <p:cNvPr id="4818" name="Google Shape;4818;p259"/>
          <p:cNvPicPr preferRelativeResize="0"/>
          <p:nvPr/>
        </p:nvPicPr>
        <p:blipFill>
          <a:blip r:embed="rId5">
            <a:alphaModFix/>
          </a:blip>
          <a:stretch>
            <a:fillRect/>
          </a:stretch>
        </p:blipFill>
        <p:spPr>
          <a:xfrm rot="8752277">
            <a:off x="3814363" y="1483479"/>
            <a:ext cx="128611" cy="232223"/>
          </a:xfrm>
          <a:prstGeom prst="rect">
            <a:avLst/>
          </a:prstGeom>
          <a:noFill/>
          <a:ln>
            <a:noFill/>
          </a:ln>
        </p:spPr>
      </p:pic>
      <p:pic>
        <p:nvPicPr>
          <p:cNvPr id="4819" name="Google Shape;4819;p259"/>
          <p:cNvPicPr preferRelativeResize="0"/>
          <p:nvPr/>
        </p:nvPicPr>
        <p:blipFill>
          <a:blip r:embed="rId5">
            <a:alphaModFix/>
          </a:blip>
          <a:stretch>
            <a:fillRect/>
          </a:stretch>
        </p:blipFill>
        <p:spPr>
          <a:xfrm rot="3815158">
            <a:off x="4038989" y="3164754"/>
            <a:ext cx="128611" cy="232223"/>
          </a:xfrm>
          <a:prstGeom prst="rect">
            <a:avLst/>
          </a:prstGeom>
          <a:noFill/>
          <a:ln>
            <a:noFill/>
          </a:ln>
        </p:spPr>
      </p:pic>
      <p:pic>
        <p:nvPicPr>
          <p:cNvPr id="4820" name="Google Shape;4820;p259"/>
          <p:cNvPicPr preferRelativeResize="0"/>
          <p:nvPr/>
        </p:nvPicPr>
        <p:blipFill>
          <a:blip r:embed="rId5">
            <a:alphaModFix/>
          </a:blip>
          <a:stretch>
            <a:fillRect/>
          </a:stretch>
        </p:blipFill>
        <p:spPr>
          <a:xfrm rot="3815158">
            <a:off x="4318918" y="3105135"/>
            <a:ext cx="128611" cy="232223"/>
          </a:xfrm>
          <a:prstGeom prst="rect">
            <a:avLst/>
          </a:prstGeom>
          <a:noFill/>
          <a:ln>
            <a:noFill/>
          </a:ln>
        </p:spPr>
      </p:pic>
      <p:pic>
        <p:nvPicPr>
          <p:cNvPr id="4821" name="Google Shape;4821;p259"/>
          <p:cNvPicPr preferRelativeResize="0"/>
          <p:nvPr/>
        </p:nvPicPr>
        <p:blipFill>
          <a:blip r:embed="rId5">
            <a:alphaModFix/>
          </a:blip>
          <a:stretch>
            <a:fillRect/>
          </a:stretch>
        </p:blipFill>
        <p:spPr>
          <a:xfrm rot="3815158">
            <a:off x="3276184" y="4040902"/>
            <a:ext cx="128611" cy="232223"/>
          </a:xfrm>
          <a:prstGeom prst="rect">
            <a:avLst/>
          </a:prstGeom>
          <a:noFill/>
          <a:ln>
            <a:noFill/>
          </a:ln>
        </p:spPr>
      </p:pic>
      <p:pic>
        <p:nvPicPr>
          <p:cNvPr id="4822" name="Google Shape;4822;p259"/>
          <p:cNvPicPr preferRelativeResize="0"/>
          <p:nvPr/>
        </p:nvPicPr>
        <p:blipFill>
          <a:blip r:embed="rId5">
            <a:alphaModFix/>
          </a:blip>
          <a:stretch>
            <a:fillRect/>
          </a:stretch>
        </p:blipFill>
        <p:spPr>
          <a:xfrm rot="3815158">
            <a:off x="3612604" y="3975689"/>
            <a:ext cx="128611" cy="232223"/>
          </a:xfrm>
          <a:prstGeom prst="rect">
            <a:avLst/>
          </a:prstGeom>
          <a:noFill/>
          <a:ln>
            <a:noFill/>
          </a:ln>
        </p:spPr>
      </p:pic>
      <p:pic>
        <p:nvPicPr>
          <p:cNvPr id="4823" name="Google Shape;4823;p259"/>
          <p:cNvPicPr preferRelativeResize="0"/>
          <p:nvPr/>
        </p:nvPicPr>
        <p:blipFill>
          <a:blip r:embed="rId5">
            <a:alphaModFix/>
          </a:blip>
          <a:stretch>
            <a:fillRect/>
          </a:stretch>
        </p:blipFill>
        <p:spPr>
          <a:xfrm rot="3815158">
            <a:off x="4706620" y="3790935"/>
            <a:ext cx="128611" cy="232223"/>
          </a:xfrm>
          <a:prstGeom prst="rect">
            <a:avLst/>
          </a:prstGeom>
          <a:noFill/>
          <a:ln>
            <a:noFill/>
          </a:ln>
        </p:spPr>
      </p:pic>
      <p:pic>
        <p:nvPicPr>
          <p:cNvPr id="4824" name="Google Shape;4824;p259"/>
          <p:cNvPicPr preferRelativeResize="0"/>
          <p:nvPr/>
        </p:nvPicPr>
        <p:blipFill>
          <a:blip r:embed="rId5">
            <a:alphaModFix/>
          </a:blip>
          <a:stretch>
            <a:fillRect/>
          </a:stretch>
        </p:blipFill>
        <p:spPr>
          <a:xfrm rot="4641884">
            <a:off x="2476882" y="1356140"/>
            <a:ext cx="128611" cy="232222"/>
          </a:xfrm>
          <a:prstGeom prst="rect">
            <a:avLst/>
          </a:prstGeom>
          <a:noFill/>
          <a:ln>
            <a:noFill/>
          </a:ln>
        </p:spPr>
      </p:pic>
      <p:pic>
        <p:nvPicPr>
          <p:cNvPr id="4825" name="Google Shape;4825;p259"/>
          <p:cNvPicPr preferRelativeResize="0"/>
          <p:nvPr/>
        </p:nvPicPr>
        <p:blipFill>
          <a:blip r:embed="rId5">
            <a:alphaModFix/>
          </a:blip>
          <a:stretch>
            <a:fillRect/>
          </a:stretch>
        </p:blipFill>
        <p:spPr>
          <a:xfrm rot="4641884">
            <a:off x="2748521" y="1356140"/>
            <a:ext cx="128611" cy="232222"/>
          </a:xfrm>
          <a:prstGeom prst="rect">
            <a:avLst/>
          </a:prstGeom>
          <a:noFill/>
          <a:ln>
            <a:noFill/>
          </a:ln>
        </p:spPr>
      </p:pic>
      <p:pic>
        <p:nvPicPr>
          <p:cNvPr id="4826" name="Google Shape;4826;p259"/>
          <p:cNvPicPr preferRelativeResize="0"/>
          <p:nvPr/>
        </p:nvPicPr>
        <p:blipFill>
          <a:blip r:embed="rId5">
            <a:alphaModFix/>
          </a:blip>
          <a:stretch>
            <a:fillRect/>
          </a:stretch>
        </p:blipFill>
        <p:spPr>
          <a:xfrm rot="3815158">
            <a:off x="3199984" y="4698653"/>
            <a:ext cx="128611" cy="232223"/>
          </a:xfrm>
          <a:prstGeom prst="rect">
            <a:avLst/>
          </a:prstGeom>
          <a:noFill/>
          <a:ln>
            <a:noFill/>
          </a:ln>
        </p:spPr>
      </p:pic>
      <p:pic>
        <p:nvPicPr>
          <p:cNvPr id="4827" name="Google Shape;4827;p259"/>
          <p:cNvPicPr preferRelativeResize="0"/>
          <p:nvPr/>
        </p:nvPicPr>
        <p:blipFill>
          <a:blip r:embed="rId5">
            <a:alphaModFix/>
          </a:blip>
          <a:stretch>
            <a:fillRect/>
          </a:stretch>
        </p:blipFill>
        <p:spPr>
          <a:xfrm rot="3815158">
            <a:off x="3536404" y="4633441"/>
            <a:ext cx="128611" cy="232223"/>
          </a:xfrm>
          <a:prstGeom prst="rect">
            <a:avLst/>
          </a:prstGeom>
          <a:noFill/>
          <a:ln>
            <a:noFill/>
          </a:ln>
        </p:spPr>
      </p:pic>
      <p:pic>
        <p:nvPicPr>
          <p:cNvPr id="4828" name="Google Shape;4828;p259"/>
          <p:cNvPicPr preferRelativeResize="0"/>
          <p:nvPr/>
        </p:nvPicPr>
        <p:blipFill>
          <a:blip r:embed="rId5">
            <a:alphaModFix/>
          </a:blip>
          <a:stretch>
            <a:fillRect/>
          </a:stretch>
        </p:blipFill>
        <p:spPr>
          <a:xfrm rot="3815158">
            <a:off x="3860129" y="4558047"/>
            <a:ext cx="128611" cy="232223"/>
          </a:xfrm>
          <a:prstGeom prst="rect">
            <a:avLst/>
          </a:prstGeom>
          <a:noFill/>
          <a:ln>
            <a:noFill/>
          </a:ln>
        </p:spPr>
      </p:pic>
      <p:pic>
        <p:nvPicPr>
          <p:cNvPr id="4829" name="Google Shape;4829;p259"/>
          <p:cNvPicPr preferRelativeResize="0"/>
          <p:nvPr/>
        </p:nvPicPr>
        <p:blipFill>
          <a:blip r:embed="rId5">
            <a:alphaModFix/>
          </a:blip>
          <a:stretch>
            <a:fillRect/>
          </a:stretch>
        </p:blipFill>
        <p:spPr>
          <a:xfrm rot="3815158">
            <a:off x="4920929" y="4370802"/>
            <a:ext cx="128611" cy="232223"/>
          </a:xfrm>
          <a:prstGeom prst="rect">
            <a:avLst/>
          </a:prstGeom>
          <a:noFill/>
          <a:ln>
            <a:noFill/>
          </a:ln>
        </p:spPr>
      </p:pic>
      <p:pic>
        <p:nvPicPr>
          <p:cNvPr id="4830" name="Google Shape;4830;p259"/>
          <p:cNvPicPr preferRelativeResize="0"/>
          <p:nvPr/>
        </p:nvPicPr>
        <p:blipFill>
          <a:blip r:embed="rId12">
            <a:alphaModFix/>
          </a:blip>
          <a:stretch>
            <a:fillRect/>
          </a:stretch>
        </p:blipFill>
        <p:spPr>
          <a:xfrm>
            <a:off x="3109934" y="2869240"/>
            <a:ext cx="236600" cy="114000"/>
          </a:xfrm>
          <a:prstGeom prst="rect">
            <a:avLst/>
          </a:prstGeom>
          <a:noFill/>
          <a:ln>
            <a:noFill/>
          </a:ln>
        </p:spPr>
      </p:pic>
      <p:pic>
        <p:nvPicPr>
          <p:cNvPr id="4831" name="Google Shape;4831;p259"/>
          <p:cNvPicPr preferRelativeResize="0"/>
          <p:nvPr/>
        </p:nvPicPr>
        <p:blipFill>
          <a:blip r:embed="rId12">
            <a:alphaModFix/>
          </a:blip>
          <a:stretch>
            <a:fillRect/>
          </a:stretch>
        </p:blipFill>
        <p:spPr>
          <a:xfrm>
            <a:off x="3109934" y="3097840"/>
            <a:ext cx="236600" cy="114000"/>
          </a:xfrm>
          <a:prstGeom prst="rect">
            <a:avLst/>
          </a:prstGeom>
          <a:noFill/>
          <a:ln>
            <a:noFill/>
          </a:ln>
        </p:spPr>
      </p:pic>
      <p:pic>
        <p:nvPicPr>
          <p:cNvPr id="4832" name="Google Shape;4832;p259"/>
          <p:cNvPicPr preferRelativeResize="0"/>
          <p:nvPr/>
        </p:nvPicPr>
        <p:blipFill>
          <a:blip r:embed="rId12">
            <a:alphaModFix/>
          </a:blip>
          <a:stretch>
            <a:fillRect/>
          </a:stretch>
        </p:blipFill>
        <p:spPr>
          <a:xfrm>
            <a:off x="3126515" y="3538459"/>
            <a:ext cx="236600" cy="114000"/>
          </a:xfrm>
          <a:prstGeom prst="rect">
            <a:avLst/>
          </a:prstGeom>
          <a:noFill/>
          <a:ln>
            <a:noFill/>
          </a:ln>
        </p:spPr>
      </p:pic>
      <p:pic>
        <p:nvPicPr>
          <p:cNvPr id="4833" name="Google Shape;4833;p259"/>
          <p:cNvPicPr preferRelativeResize="0"/>
          <p:nvPr/>
        </p:nvPicPr>
        <p:blipFill>
          <a:blip r:embed="rId12">
            <a:alphaModFix/>
          </a:blip>
          <a:stretch>
            <a:fillRect/>
          </a:stretch>
        </p:blipFill>
        <p:spPr>
          <a:xfrm>
            <a:off x="3126515" y="3767059"/>
            <a:ext cx="236600" cy="114000"/>
          </a:xfrm>
          <a:prstGeom prst="rect">
            <a:avLst/>
          </a:prstGeom>
          <a:noFill/>
          <a:ln>
            <a:noFill/>
          </a:ln>
        </p:spPr>
      </p:pic>
      <p:pic>
        <p:nvPicPr>
          <p:cNvPr id="4834" name="Google Shape;4834;p259"/>
          <p:cNvPicPr preferRelativeResize="0"/>
          <p:nvPr/>
        </p:nvPicPr>
        <p:blipFill>
          <a:blip r:embed="rId12">
            <a:alphaModFix/>
          </a:blip>
          <a:stretch>
            <a:fillRect/>
          </a:stretch>
        </p:blipFill>
        <p:spPr>
          <a:xfrm>
            <a:off x="3126515" y="4114899"/>
            <a:ext cx="236600" cy="114000"/>
          </a:xfrm>
          <a:prstGeom prst="rect">
            <a:avLst/>
          </a:prstGeom>
          <a:noFill/>
          <a:ln>
            <a:noFill/>
          </a:ln>
        </p:spPr>
      </p:pic>
      <p:pic>
        <p:nvPicPr>
          <p:cNvPr id="4835" name="Google Shape;4835;p259"/>
          <p:cNvPicPr preferRelativeResize="0"/>
          <p:nvPr/>
        </p:nvPicPr>
        <p:blipFill>
          <a:blip r:embed="rId12">
            <a:alphaModFix/>
          </a:blip>
          <a:stretch>
            <a:fillRect/>
          </a:stretch>
        </p:blipFill>
        <p:spPr>
          <a:xfrm>
            <a:off x="3126515" y="4343499"/>
            <a:ext cx="236600" cy="114000"/>
          </a:xfrm>
          <a:prstGeom prst="rect">
            <a:avLst/>
          </a:prstGeom>
          <a:noFill/>
          <a:ln>
            <a:noFill/>
          </a:ln>
        </p:spPr>
      </p:pic>
      <p:pic>
        <p:nvPicPr>
          <p:cNvPr id="4836" name="Google Shape;4836;p259"/>
          <p:cNvPicPr preferRelativeResize="0"/>
          <p:nvPr/>
        </p:nvPicPr>
        <p:blipFill>
          <a:blip r:embed="rId5">
            <a:alphaModFix/>
          </a:blip>
          <a:stretch>
            <a:fillRect/>
          </a:stretch>
        </p:blipFill>
        <p:spPr>
          <a:xfrm rot="-144">
            <a:off x="2048694" y="2357716"/>
            <a:ext cx="128611" cy="232223"/>
          </a:xfrm>
          <a:prstGeom prst="rect">
            <a:avLst/>
          </a:prstGeom>
          <a:noFill/>
          <a:ln>
            <a:noFill/>
          </a:ln>
        </p:spPr>
      </p:pic>
      <p:pic>
        <p:nvPicPr>
          <p:cNvPr id="4837" name="Google Shape;4837;p259"/>
          <p:cNvPicPr preferRelativeResize="0"/>
          <p:nvPr/>
        </p:nvPicPr>
        <p:blipFill>
          <a:blip r:embed="rId5">
            <a:alphaModFix/>
          </a:blip>
          <a:stretch>
            <a:fillRect/>
          </a:stretch>
        </p:blipFill>
        <p:spPr>
          <a:xfrm rot="-144">
            <a:off x="2040044" y="1966454"/>
            <a:ext cx="128611" cy="232223"/>
          </a:xfrm>
          <a:prstGeom prst="rect">
            <a:avLst/>
          </a:prstGeom>
          <a:noFill/>
          <a:ln>
            <a:noFill/>
          </a:ln>
        </p:spPr>
      </p:pic>
      <p:pic>
        <p:nvPicPr>
          <p:cNvPr id="4838" name="Google Shape;4838;p259"/>
          <p:cNvPicPr preferRelativeResize="0"/>
          <p:nvPr/>
        </p:nvPicPr>
        <p:blipFill>
          <a:blip r:embed="rId5">
            <a:alphaModFix/>
          </a:blip>
          <a:stretch>
            <a:fillRect/>
          </a:stretch>
        </p:blipFill>
        <p:spPr>
          <a:xfrm rot="-8510915">
            <a:off x="1895255" y="2007917"/>
            <a:ext cx="128611" cy="232223"/>
          </a:xfrm>
          <a:prstGeom prst="rect">
            <a:avLst/>
          </a:prstGeom>
          <a:noFill/>
          <a:ln>
            <a:noFill/>
          </a:ln>
        </p:spPr>
      </p:pic>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Shape 4842"/>
        <p:cNvGrpSpPr/>
        <p:nvPr/>
      </p:nvGrpSpPr>
      <p:grpSpPr>
        <a:xfrm>
          <a:off x="0" y="0"/>
          <a:ext cx="0" cy="0"/>
          <a:chOff x="0" y="0"/>
          <a:chExt cx="0" cy="0"/>
        </a:xfrm>
      </p:grpSpPr>
      <p:pic>
        <p:nvPicPr>
          <p:cNvPr id="4843" name="Google Shape;4843;p260"/>
          <p:cNvPicPr preferRelativeResize="0"/>
          <p:nvPr/>
        </p:nvPicPr>
        <p:blipFill>
          <a:blip r:embed="rId3">
            <a:alphaModFix/>
          </a:blip>
          <a:stretch>
            <a:fillRect/>
          </a:stretch>
        </p:blipFill>
        <p:spPr>
          <a:xfrm>
            <a:off x="1308575" y="521375"/>
            <a:ext cx="4694950" cy="4622125"/>
          </a:xfrm>
          <a:prstGeom prst="rect">
            <a:avLst/>
          </a:prstGeom>
          <a:noFill/>
          <a:ln>
            <a:noFill/>
          </a:ln>
        </p:spPr>
      </p:pic>
      <p:grpSp>
        <p:nvGrpSpPr>
          <p:cNvPr id="4844" name="Google Shape;4844;p260"/>
          <p:cNvGrpSpPr/>
          <p:nvPr/>
        </p:nvGrpSpPr>
        <p:grpSpPr>
          <a:xfrm>
            <a:off x="202473" y="2255150"/>
            <a:ext cx="1498316" cy="646498"/>
            <a:chOff x="78100" y="798150"/>
            <a:chExt cx="1965778" cy="848200"/>
          </a:xfrm>
        </p:grpSpPr>
        <p:pic>
          <p:nvPicPr>
            <p:cNvPr id="4845" name="Google Shape;4845;p260"/>
            <p:cNvPicPr preferRelativeResize="0"/>
            <p:nvPr/>
          </p:nvPicPr>
          <p:blipFill rotWithShape="1">
            <a:blip r:embed="rId4">
              <a:alphaModFix/>
            </a:blip>
            <a:srcRect r="10370" b="28057"/>
            <a:stretch/>
          </p:blipFill>
          <p:spPr>
            <a:xfrm flipH="1">
              <a:off x="78100" y="798150"/>
              <a:ext cx="1385300" cy="848200"/>
            </a:xfrm>
            <a:prstGeom prst="rect">
              <a:avLst/>
            </a:prstGeom>
            <a:noFill/>
            <a:ln>
              <a:noFill/>
            </a:ln>
          </p:spPr>
        </p:pic>
        <p:pic>
          <p:nvPicPr>
            <p:cNvPr id="4846" name="Google Shape;4846;p260"/>
            <p:cNvPicPr preferRelativeResize="0"/>
            <p:nvPr/>
          </p:nvPicPr>
          <p:blipFill>
            <a:blip r:embed="rId5">
              <a:alphaModFix/>
            </a:blip>
            <a:stretch>
              <a:fillRect/>
            </a:stretch>
          </p:blipFill>
          <p:spPr>
            <a:xfrm rot="-5938659">
              <a:off x="1530169" y="1143679"/>
              <a:ext cx="142142" cy="256638"/>
            </a:xfrm>
            <a:prstGeom prst="rect">
              <a:avLst/>
            </a:prstGeom>
            <a:noFill/>
            <a:ln>
              <a:noFill/>
            </a:ln>
          </p:spPr>
        </p:pic>
        <p:pic>
          <p:nvPicPr>
            <p:cNvPr id="4847" name="Google Shape;4847;p260"/>
            <p:cNvPicPr preferRelativeResize="0"/>
            <p:nvPr/>
          </p:nvPicPr>
          <p:blipFill>
            <a:blip r:embed="rId5">
              <a:alphaModFix/>
            </a:blip>
            <a:stretch>
              <a:fillRect/>
            </a:stretch>
          </p:blipFill>
          <p:spPr>
            <a:xfrm rot="-5938659">
              <a:off x="1834969" y="1143679"/>
              <a:ext cx="142142" cy="256638"/>
            </a:xfrm>
            <a:prstGeom prst="rect">
              <a:avLst/>
            </a:prstGeom>
            <a:noFill/>
            <a:ln>
              <a:noFill/>
            </a:ln>
          </p:spPr>
        </p:pic>
      </p:grpSp>
      <p:pic>
        <p:nvPicPr>
          <p:cNvPr id="4848" name="Google Shape;4848;p260"/>
          <p:cNvPicPr preferRelativeResize="0"/>
          <p:nvPr/>
        </p:nvPicPr>
        <p:blipFill rotWithShape="1">
          <a:blip r:embed="rId6">
            <a:alphaModFix/>
          </a:blip>
          <a:srcRect r="83431"/>
          <a:stretch/>
        </p:blipFill>
        <p:spPr>
          <a:xfrm rot="2141216">
            <a:off x="5628750" y="4229637"/>
            <a:ext cx="202160" cy="171712"/>
          </a:xfrm>
          <a:prstGeom prst="rect">
            <a:avLst/>
          </a:prstGeom>
          <a:noFill/>
          <a:ln>
            <a:noFill/>
          </a:ln>
        </p:spPr>
      </p:pic>
      <p:pic>
        <p:nvPicPr>
          <p:cNvPr id="4849" name="Google Shape;4849;p260"/>
          <p:cNvPicPr preferRelativeResize="0"/>
          <p:nvPr/>
        </p:nvPicPr>
        <p:blipFill rotWithShape="1">
          <a:blip r:embed="rId6">
            <a:alphaModFix/>
          </a:blip>
          <a:srcRect r="83431"/>
          <a:stretch/>
        </p:blipFill>
        <p:spPr>
          <a:xfrm rot="2141216">
            <a:off x="5628750" y="4534437"/>
            <a:ext cx="202160" cy="171712"/>
          </a:xfrm>
          <a:prstGeom prst="rect">
            <a:avLst/>
          </a:prstGeom>
          <a:noFill/>
          <a:ln>
            <a:noFill/>
          </a:ln>
        </p:spPr>
      </p:pic>
      <p:pic>
        <p:nvPicPr>
          <p:cNvPr id="4850" name="Google Shape;4850;p260"/>
          <p:cNvPicPr preferRelativeResize="0"/>
          <p:nvPr/>
        </p:nvPicPr>
        <p:blipFill rotWithShape="1">
          <a:blip r:embed="rId6">
            <a:alphaModFix/>
          </a:blip>
          <a:srcRect r="83431"/>
          <a:stretch/>
        </p:blipFill>
        <p:spPr>
          <a:xfrm rot="2141216">
            <a:off x="5628750" y="3924837"/>
            <a:ext cx="202160" cy="171712"/>
          </a:xfrm>
          <a:prstGeom prst="rect">
            <a:avLst/>
          </a:prstGeom>
          <a:noFill/>
          <a:ln>
            <a:noFill/>
          </a:ln>
        </p:spPr>
      </p:pic>
      <p:pic>
        <p:nvPicPr>
          <p:cNvPr id="4851" name="Google Shape;4851;p260"/>
          <p:cNvPicPr preferRelativeResize="0"/>
          <p:nvPr/>
        </p:nvPicPr>
        <p:blipFill rotWithShape="1">
          <a:blip r:embed="rId6">
            <a:alphaModFix/>
          </a:blip>
          <a:srcRect r="83431"/>
          <a:stretch/>
        </p:blipFill>
        <p:spPr>
          <a:xfrm rot="2141216">
            <a:off x="5628750" y="3315237"/>
            <a:ext cx="202160" cy="171712"/>
          </a:xfrm>
          <a:prstGeom prst="rect">
            <a:avLst/>
          </a:prstGeom>
          <a:noFill/>
          <a:ln>
            <a:noFill/>
          </a:ln>
        </p:spPr>
      </p:pic>
      <p:pic>
        <p:nvPicPr>
          <p:cNvPr id="4852" name="Google Shape;4852;p260"/>
          <p:cNvPicPr preferRelativeResize="0"/>
          <p:nvPr/>
        </p:nvPicPr>
        <p:blipFill rotWithShape="1">
          <a:blip r:embed="rId6">
            <a:alphaModFix/>
          </a:blip>
          <a:srcRect r="83431"/>
          <a:stretch/>
        </p:blipFill>
        <p:spPr>
          <a:xfrm rot="2141216">
            <a:off x="5628750" y="3620037"/>
            <a:ext cx="202160" cy="171712"/>
          </a:xfrm>
          <a:prstGeom prst="rect">
            <a:avLst/>
          </a:prstGeom>
          <a:noFill/>
          <a:ln>
            <a:noFill/>
          </a:ln>
        </p:spPr>
      </p:pic>
      <p:pic>
        <p:nvPicPr>
          <p:cNvPr id="4853" name="Google Shape;4853;p260"/>
          <p:cNvPicPr preferRelativeResize="0"/>
          <p:nvPr/>
        </p:nvPicPr>
        <p:blipFill rotWithShape="1">
          <a:blip r:embed="rId6">
            <a:alphaModFix/>
          </a:blip>
          <a:srcRect r="83431"/>
          <a:stretch/>
        </p:blipFill>
        <p:spPr>
          <a:xfrm rot="2141216">
            <a:off x="5628750" y="3010437"/>
            <a:ext cx="202160" cy="171712"/>
          </a:xfrm>
          <a:prstGeom prst="rect">
            <a:avLst/>
          </a:prstGeom>
          <a:noFill/>
          <a:ln>
            <a:noFill/>
          </a:ln>
        </p:spPr>
      </p:pic>
      <p:pic>
        <p:nvPicPr>
          <p:cNvPr id="4854" name="Google Shape;4854;p260"/>
          <p:cNvPicPr preferRelativeResize="0"/>
          <p:nvPr/>
        </p:nvPicPr>
        <p:blipFill rotWithShape="1">
          <a:blip r:embed="rId6">
            <a:alphaModFix/>
          </a:blip>
          <a:srcRect r="83431"/>
          <a:stretch/>
        </p:blipFill>
        <p:spPr>
          <a:xfrm rot="2141216">
            <a:off x="5628750" y="2400837"/>
            <a:ext cx="202160" cy="171712"/>
          </a:xfrm>
          <a:prstGeom prst="rect">
            <a:avLst/>
          </a:prstGeom>
          <a:noFill/>
          <a:ln>
            <a:noFill/>
          </a:ln>
        </p:spPr>
      </p:pic>
      <p:pic>
        <p:nvPicPr>
          <p:cNvPr id="4855" name="Google Shape;4855;p260"/>
          <p:cNvPicPr preferRelativeResize="0"/>
          <p:nvPr/>
        </p:nvPicPr>
        <p:blipFill rotWithShape="1">
          <a:blip r:embed="rId6">
            <a:alphaModFix/>
          </a:blip>
          <a:srcRect r="83431"/>
          <a:stretch/>
        </p:blipFill>
        <p:spPr>
          <a:xfrm rot="2141216">
            <a:off x="5628750" y="2705637"/>
            <a:ext cx="202160" cy="171712"/>
          </a:xfrm>
          <a:prstGeom prst="rect">
            <a:avLst/>
          </a:prstGeom>
          <a:noFill/>
          <a:ln>
            <a:noFill/>
          </a:ln>
        </p:spPr>
      </p:pic>
      <p:pic>
        <p:nvPicPr>
          <p:cNvPr id="4856" name="Google Shape;4856;p260"/>
          <p:cNvPicPr preferRelativeResize="0"/>
          <p:nvPr/>
        </p:nvPicPr>
        <p:blipFill rotWithShape="1">
          <a:blip r:embed="rId6">
            <a:alphaModFix/>
          </a:blip>
          <a:srcRect r="83431"/>
          <a:stretch/>
        </p:blipFill>
        <p:spPr>
          <a:xfrm rot="2141216">
            <a:off x="5628750" y="2096037"/>
            <a:ext cx="202160" cy="171712"/>
          </a:xfrm>
          <a:prstGeom prst="rect">
            <a:avLst/>
          </a:prstGeom>
          <a:noFill/>
          <a:ln>
            <a:noFill/>
          </a:ln>
        </p:spPr>
      </p:pic>
      <p:pic>
        <p:nvPicPr>
          <p:cNvPr id="4857" name="Google Shape;4857;p260"/>
          <p:cNvPicPr preferRelativeResize="0"/>
          <p:nvPr/>
        </p:nvPicPr>
        <p:blipFill rotWithShape="1">
          <a:blip r:embed="rId6">
            <a:alphaModFix/>
          </a:blip>
          <a:srcRect r="83431"/>
          <a:stretch/>
        </p:blipFill>
        <p:spPr>
          <a:xfrm rot="2141216">
            <a:off x="5628750" y="1486437"/>
            <a:ext cx="202160" cy="171712"/>
          </a:xfrm>
          <a:prstGeom prst="rect">
            <a:avLst/>
          </a:prstGeom>
          <a:noFill/>
          <a:ln>
            <a:noFill/>
          </a:ln>
        </p:spPr>
      </p:pic>
      <p:pic>
        <p:nvPicPr>
          <p:cNvPr id="4858" name="Google Shape;4858;p260"/>
          <p:cNvPicPr preferRelativeResize="0"/>
          <p:nvPr/>
        </p:nvPicPr>
        <p:blipFill rotWithShape="1">
          <a:blip r:embed="rId6">
            <a:alphaModFix/>
          </a:blip>
          <a:srcRect r="83431"/>
          <a:stretch/>
        </p:blipFill>
        <p:spPr>
          <a:xfrm rot="2141216">
            <a:off x="5628750" y="1791237"/>
            <a:ext cx="202160" cy="171712"/>
          </a:xfrm>
          <a:prstGeom prst="rect">
            <a:avLst/>
          </a:prstGeom>
          <a:noFill/>
          <a:ln>
            <a:noFill/>
          </a:ln>
        </p:spPr>
      </p:pic>
      <p:pic>
        <p:nvPicPr>
          <p:cNvPr id="4859" name="Google Shape;4859;p260"/>
          <p:cNvPicPr preferRelativeResize="0"/>
          <p:nvPr/>
        </p:nvPicPr>
        <p:blipFill rotWithShape="1">
          <a:blip r:embed="rId6">
            <a:alphaModFix/>
          </a:blip>
          <a:srcRect r="83431"/>
          <a:stretch/>
        </p:blipFill>
        <p:spPr>
          <a:xfrm rot="2141216">
            <a:off x="5628750" y="1181637"/>
            <a:ext cx="202160" cy="171712"/>
          </a:xfrm>
          <a:prstGeom prst="rect">
            <a:avLst/>
          </a:prstGeom>
          <a:noFill/>
          <a:ln>
            <a:noFill/>
          </a:ln>
        </p:spPr>
      </p:pic>
      <p:pic>
        <p:nvPicPr>
          <p:cNvPr id="4860" name="Google Shape;4860;p260"/>
          <p:cNvPicPr preferRelativeResize="0"/>
          <p:nvPr/>
        </p:nvPicPr>
        <p:blipFill rotWithShape="1">
          <a:blip r:embed="rId6">
            <a:alphaModFix/>
          </a:blip>
          <a:srcRect r="83431"/>
          <a:stretch/>
        </p:blipFill>
        <p:spPr>
          <a:xfrm rot="7541216">
            <a:off x="4148675" y="1150967"/>
            <a:ext cx="202160" cy="171712"/>
          </a:xfrm>
          <a:prstGeom prst="rect">
            <a:avLst/>
          </a:prstGeom>
          <a:noFill/>
          <a:ln>
            <a:noFill/>
          </a:ln>
        </p:spPr>
      </p:pic>
      <p:pic>
        <p:nvPicPr>
          <p:cNvPr id="4861" name="Google Shape;4861;p260"/>
          <p:cNvPicPr preferRelativeResize="0"/>
          <p:nvPr/>
        </p:nvPicPr>
        <p:blipFill rotWithShape="1">
          <a:blip r:embed="rId6">
            <a:alphaModFix/>
          </a:blip>
          <a:srcRect r="83431"/>
          <a:stretch/>
        </p:blipFill>
        <p:spPr>
          <a:xfrm rot="7541216">
            <a:off x="3843875" y="1150967"/>
            <a:ext cx="202160" cy="171712"/>
          </a:xfrm>
          <a:prstGeom prst="rect">
            <a:avLst/>
          </a:prstGeom>
          <a:noFill/>
          <a:ln>
            <a:noFill/>
          </a:ln>
        </p:spPr>
      </p:pic>
      <p:pic>
        <p:nvPicPr>
          <p:cNvPr id="4862" name="Google Shape;4862;p260"/>
          <p:cNvPicPr preferRelativeResize="0"/>
          <p:nvPr/>
        </p:nvPicPr>
        <p:blipFill rotWithShape="1">
          <a:blip r:embed="rId6">
            <a:alphaModFix/>
          </a:blip>
          <a:srcRect r="83431"/>
          <a:stretch/>
        </p:blipFill>
        <p:spPr>
          <a:xfrm rot="7541216">
            <a:off x="4453475" y="1150967"/>
            <a:ext cx="202160" cy="171712"/>
          </a:xfrm>
          <a:prstGeom prst="rect">
            <a:avLst/>
          </a:prstGeom>
          <a:noFill/>
          <a:ln>
            <a:noFill/>
          </a:ln>
        </p:spPr>
      </p:pic>
      <p:pic>
        <p:nvPicPr>
          <p:cNvPr id="4863" name="Google Shape;4863;p260"/>
          <p:cNvPicPr preferRelativeResize="0"/>
          <p:nvPr/>
        </p:nvPicPr>
        <p:blipFill rotWithShape="1">
          <a:blip r:embed="rId6">
            <a:alphaModFix/>
          </a:blip>
          <a:srcRect r="83431"/>
          <a:stretch/>
        </p:blipFill>
        <p:spPr>
          <a:xfrm rot="7541216">
            <a:off x="5063075" y="1150967"/>
            <a:ext cx="202160" cy="171712"/>
          </a:xfrm>
          <a:prstGeom prst="rect">
            <a:avLst/>
          </a:prstGeom>
          <a:noFill/>
          <a:ln>
            <a:noFill/>
          </a:ln>
        </p:spPr>
      </p:pic>
      <p:pic>
        <p:nvPicPr>
          <p:cNvPr id="4864" name="Google Shape;4864;p260"/>
          <p:cNvPicPr preferRelativeResize="0"/>
          <p:nvPr/>
        </p:nvPicPr>
        <p:blipFill rotWithShape="1">
          <a:blip r:embed="rId6">
            <a:alphaModFix/>
          </a:blip>
          <a:srcRect r="83431"/>
          <a:stretch/>
        </p:blipFill>
        <p:spPr>
          <a:xfrm rot="7541216">
            <a:off x="4758275" y="1150967"/>
            <a:ext cx="202160" cy="171712"/>
          </a:xfrm>
          <a:prstGeom prst="rect">
            <a:avLst/>
          </a:prstGeom>
          <a:noFill/>
          <a:ln>
            <a:noFill/>
          </a:ln>
        </p:spPr>
      </p:pic>
      <p:pic>
        <p:nvPicPr>
          <p:cNvPr id="4865" name="Google Shape;4865;p260"/>
          <p:cNvPicPr preferRelativeResize="0"/>
          <p:nvPr/>
        </p:nvPicPr>
        <p:blipFill rotWithShape="1">
          <a:blip r:embed="rId6">
            <a:alphaModFix/>
          </a:blip>
          <a:srcRect r="83431"/>
          <a:stretch/>
        </p:blipFill>
        <p:spPr>
          <a:xfrm rot="7541216">
            <a:off x="5367875" y="1150967"/>
            <a:ext cx="202160" cy="171712"/>
          </a:xfrm>
          <a:prstGeom prst="rect">
            <a:avLst/>
          </a:prstGeom>
          <a:noFill/>
          <a:ln>
            <a:noFill/>
          </a:ln>
        </p:spPr>
      </p:pic>
      <p:pic>
        <p:nvPicPr>
          <p:cNvPr id="4866" name="Google Shape;4866;p260"/>
          <p:cNvPicPr preferRelativeResize="0"/>
          <p:nvPr/>
        </p:nvPicPr>
        <p:blipFill rotWithShape="1">
          <a:blip r:embed="rId6">
            <a:alphaModFix/>
          </a:blip>
          <a:srcRect l="82998" b="20146"/>
          <a:stretch/>
        </p:blipFill>
        <p:spPr>
          <a:xfrm>
            <a:off x="5279400" y="3964375"/>
            <a:ext cx="256551" cy="169575"/>
          </a:xfrm>
          <a:prstGeom prst="rect">
            <a:avLst/>
          </a:prstGeom>
          <a:noFill/>
          <a:ln>
            <a:noFill/>
          </a:ln>
        </p:spPr>
      </p:pic>
      <p:pic>
        <p:nvPicPr>
          <p:cNvPr id="4867" name="Google Shape;4867;p260"/>
          <p:cNvPicPr preferRelativeResize="0"/>
          <p:nvPr/>
        </p:nvPicPr>
        <p:blipFill rotWithShape="1">
          <a:blip r:embed="rId6">
            <a:alphaModFix/>
          </a:blip>
          <a:srcRect l="82998" b="20146"/>
          <a:stretch/>
        </p:blipFill>
        <p:spPr>
          <a:xfrm>
            <a:off x="5279400" y="3642995"/>
            <a:ext cx="256551" cy="169575"/>
          </a:xfrm>
          <a:prstGeom prst="rect">
            <a:avLst/>
          </a:prstGeom>
          <a:noFill/>
          <a:ln>
            <a:noFill/>
          </a:ln>
        </p:spPr>
      </p:pic>
      <p:pic>
        <p:nvPicPr>
          <p:cNvPr id="4868" name="Google Shape;4868;p260"/>
          <p:cNvPicPr preferRelativeResize="0"/>
          <p:nvPr/>
        </p:nvPicPr>
        <p:blipFill rotWithShape="1">
          <a:blip r:embed="rId6">
            <a:alphaModFix/>
          </a:blip>
          <a:srcRect l="82998" b="20146"/>
          <a:stretch/>
        </p:blipFill>
        <p:spPr>
          <a:xfrm>
            <a:off x="5279400" y="3311735"/>
            <a:ext cx="256551" cy="169575"/>
          </a:xfrm>
          <a:prstGeom prst="rect">
            <a:avLst/>
          </a:prstGeom>
          <a:noFill/>
          <a:ln>
            <a:noFill/>
          </a:ln>
        </p:spPr>
      </p:pic>
      <p:pic>
        <p:nvPicPr>
          <p:cNvPr id="4869" name="Google Shape;4869;p260"/>
          <p:cNvPicPr preferRelativeResize="0"/>
          <p:nvPr/>
        </p:nvPicPr>
        <p:blipFill rotWithShape="1">
          <a:blip r:embed="rId6">
            <a:alphaModFix/>
          </a:blip>
          <a:srcRect l="82998" b="20146"/>
          <a:stretch/>
        </p:blipFill>
        <p:spPr>
          <a:xfrm>
            <a:off x="5279400" y="3041685"/>
            <a:ext cx="256551" cy="169575"/>
          </a:xfrm>
          <a:prstGeom prst="rect">
            <a:avLst/>
          </a:prstGeom>
          <a:noFill/>
          <a:ln>
            <a:noFill/>
          </a:ln>
        </p:spPr>
      </p:pic>
      <p:pic>
        <p:nvPicPr>
          <p:cNvPr id="4870" name="Google Shape;4870;p260"/>
          <p:cNvPicPr preferRelativeResize="0"/>
          <p:nvPr/>
        </p:nvPicPr>
        <p:blipFill rotWithShape="1">
          <a:blip r:embed="rId6">
            <a:alphaModFix/>
          </a:blip>
          <a:srcRect l="82998" b="20146"/>
          <a:stretch/>
        </p:blipFill>
        <p:spPr>
          <a:xfrm>
            <a:off x="5279400" y="2720305"/>
            <a:ext cx="256551" cy="169575"/>
          </a:xfrm>
          <a:prstGeom prst="rect">
            <a:avLst/>
          </a:prstGeom>
          <a:noFill/>
          <a:ln>
            <a:noFill/>
          </a:ln>
        </p:spPr>
      </p:pic>
      <p:pic>
        <p:nvPicPr>
          <p:cNvPr id="4871" name="Google Shape;4871;p260"/>
          <p:cNvPicPr preferRelativeResize="0"/>
          <p:nvPr/>
        </p:nvPicPr>
        <p:blipFill rotWithShape="1">
          <a:blip r:embed="rId6">
            <a:alphaModFix/>
          </a:blip>
          <a:srcRect l="82998" b="20146"/>
          <a:stretch/>
        </p:blipFill>
        <p:spPr>
          <a:xfrm>
            <a:off x="5279400" y="2389045"/>
            <a:ext cx="256551" cy="169575"/>
          </a:xfrm>
          <a:prstGeom prst="rect">
            <a:avLst/>
          </a:prstGeom>
          <a:noFill/>
          <a:ln>
            <a:noFill/>
          </a:ln>
        </p:spPr>
      </p:pic>
      <p:pic>
        <p:nvPicPr>
          <p:cNvPr id="4872" name="Google Shape;4872;p260"/>
          <p:cNvPicPr preferRelativeResize="0"/>
          <p:nvPr/>
        </p:nvPicPr>
        <p:blipFill rotWithShape="1">
          <a:blip r:embed="rId6">
            <a:alphaModFix/>
          </a:blip>
          <a:srcRect l="82998" b="20146"/>
          <a:stretch/>
        </p:blipFill>
        <p:spPr>
          <a:xfrm>
            <a:off x="5279400" y="2051085"/>
            <a:ext cx="256551" cy="169575"/>
          </a:xfrm>
          <a:prstGeom prst="rect">
            <a:avLst/>
          </a:prstGeom>
          <a:noFill/>
          <a:ln>
            <a:noFill/>
          </a:ln>
        </p:spPr>
      </p:pic>
      <p:pic>
        <p:nvPicPr>
          <p:cNvPr id="4873" name="Google Shape;4873;p260"/>
          <p:cNvPicPr preferRelativeResize="0"/>
          <p:nvPr/>
        </p:nvPicPr>
        <p:blipFill rotWithShape="1">
          <a:blip r:embed="rId6">
            <a:alphaModFix/>
          </a:blip>
          <a:srcRect l="82998" b="20146"/>
          <a:stretch/>
        </p:blipFill>
        <p:spPr>
          <a:xfrm>
            <a:off x="5279400" y="1729705"/>
            <a:ext cx="256551" cy="169575"/>
          </a:xfrm>
          <a:prstGeom prst="rect">
            <a:avLst/>
          </a:prstGeom>
          <a:noFill/>
          <a:ln>
            <a:noFill/>
          </a:ln>
        </p:spPr>
      </p:pic>
      <p:pic>
        <p:nvPicPr>
          <p:cNvPr id="4874" name="Google Shape;4874;p260"/>
          <p:cNvPicPr preferRelativeResize="0"/>
          <p:nvPr/>
        </p:nvPicPr>
        <p:blipFill rotWithShape="1">
          <a:blip r:embed="rId6">
            <a:alphaModFix/>
          </a:blip>
          <a:srcRect l="82998" b="20146"/>
          <a:stretch/>
        </p:blipFill>
        <p:spPr>
          <a:xfrm>
            <a:off x="5127000" y="1398445"/>
            <a:ext cx="256551" cy="169575"/>
          </a:xfrm>
          <a:prstGeom prst="rect">
            <a:avLst/>
          </a:prstGeom>
          <a:noFill/>
          <a:ln>
            <a:noFill/>
          </a:ln>
        </p:spPr>
      </p:pic>
      <p:pic>
        <p:nvPicPr>
          <p:cNvPr id="4875" name="Google Shape;4875;p260"/>
          <p:cNvPicPr preferRelativeResize="0"/>
          <p:nvPr/>
        </p:nvPicPr>
        <p:blipFill rotWithShape="1">
          <a:blip r:embed="rId6">
            <a:alphaModFix/>
          </a:blip>
          <a:srcRect l="82998" b="20146"/>
          <a:stretch/>
        </p:blipFill>
        <p:spPr>
          <a:xfrm>
            <a:off x="4822200" y="1398445"/>
            <a:ext cx="256551" cy="169575"/>
          </a:xfrm>
          <a:prstGeom prst="rect">
            <a:avLst/>
          </a:prstGeom>
          <a:noFill/>
          <a:ln>
            <a:noFill/>
          </a:ln>
        </p:spPr>
      </p:pic>
      <p:pic>
        <p:nvPicPr>
          <p:cNvPr id="4876" name="Google Shape;4876;p260"/>
          <p:cNvPicPr preferRelativeResize="0"/>
          <p:nvPr/>
        </p:nvPicPr>
        <p:blipFill rotWithShape="1">
          <a:blip r:embed="rId6">
            <a:alphaModFix/>
          </a:blip>
          <a:srcRect l="82998" b="20146"/>
          <a:stretch/>
        </p:blipFill>
        <p:spPr>
          <a:xfrm>
            <a:off x="4517400" y="1398445"/>
            <a:ext cx="256551" cy="169575"/>
          </a:xfrm>
          <a:prstGeom prst="rect">
            <a:avLst/>
          </a:prstGeom>
          <a:noFill/>
          <a:ln>
            <a:noFill/>
          </a:ln>
        </p:spPr>
      </p:pic>
      <p:pic>
        <p:nvPicPr>
          <p:cNvPr id="4877" name="Google Shape;4877;p260"/>
          <p:cNvPicPr preferRelativeResize="0"/>
          <p:nvPr/>
        </p:nvPicPr>
        <p:blipFill rotWithShape="1">
          <a:blip r:embed="rId6">
            <a:alphaModFix/>
          </a:blip>
          <a:srcRect l="82998" b="20146"/>
          <a:stretch/>
        </p:blipFill>
        <p:spPr>
          <a:xfrm>
            <a:off x="4212600" y="1398445"/>
            <a:ext cx="256551" cy="169575"/>
          </a:xfrm>
          <a:prstGeom prst="rect">
            <a:avLst/>
          </a:prstGeom>
          <a:noFill/>
          <a:ln>
            <a:noFill/>
          </a:ln>
        </p:spPr>
      </p:pic>
      <p:pic>
        <p:nvPicPr>
          <p:cNvPr id="4878" name="Google Shape;4878;p260"/>
          <p:cNvPicPr preferRelativeResize="0"/>
          <p:nvPr/>
        </p:nvPicPr>
        <p:blipFill rotWithShape="1">
          <a:blip r:embed="rId6">
            <a:alphaModFix/>
          </a:blip>
          <a:srcRect l="82998" b="20146"/>
          <a:stretch/>
        </p:blipFill>
        <p:spPr>
          <a:xfrm>
            <a:off x="3907800" y="1398445"/>
            <a:ext cx="256551" cy="169575"/>
          </a:xfrm>
          <a:prstGeom prst="rect">
            <a:avLst/>
          </a:prstGeom>
          <a:noFill/>
          <a:ln>
            <a:noFill/>
          </a:ln>
        </p:spPr>
      </p:pic>
      <p:grpSp>
        <p:nvGrpSpPr>
          <p:cNvPr id="4879" name="Google Shape;4879;p260"/>
          <p:cNvGrpSpPr/>
          <p:nvPr/>
        </p:nvGrpSpPr>
        <p:grpSpPr>
          <a:xfrm>
            <a:off x="202473" y="2255150"/>
            <a:ext cx="1498316" cy="646498"/>
            <a:chOff x="78100" y="798150"/>
            <a:chExt cx="1965778" cy="848200"/>
          </a:xfrm>
        </p:grpSpPr>
        <p:pic>
          <p:nvPicPr>
            <p:cNvPr id="4880" name="Google Shape;4880;p260"/>
            <p:cNvPicPr preferRelativeResize="0"/>
            <p:nvPr/>
          </p:nvPicPr>
          <p:blipFill rotWithShape="1">
            <a:blip r:embed="rId4">
              <a:alphaModFix/>
            </a:blip>
            <a:srcRect r="10370" b="28057"/>
            <a:stretch/>
          </p:blipFill>
          <p:spPr>
            <a:xfrm flipH="1">
              <a:off x="78100" y="798150"/>
              <a:ext cx="1385300" cy="848200"/>
            </a:xfrm>
            <a:prstGeom prst="rect">
              <a:avLst/>
            </a:prstGeom>
            <a:noFill/>
            <a:ln>
              <a:noFill/>
            </a:ln>
          </p:spPr>
        </p:pic>
        <p:pic>
          <p:nvPicPr>
            <p:cNvPr id="4881" name="Google Shape;4881;p260"/>
            <p:cNvPicPr preferRelativeResize="0"/>
            <p:nvPr/>
          </p:nvPicPr>
          <p:blipFill>
            <a:blip r:embed="rId5">
              <a:alphaModFix/>
            </a:blip>
            <a:stretch>
              <a:fillRect/>
            </a:stretch>
          </p:blipFill>
          <p:spPr>
            <a:xfrm rot="-5938659">
              <a:off x="1530169" y="1143679"/>
              <a:ext cx="142142" cy="256638"/>
            </a:xfrm>
            <a:prstGeom prst="rect">
              <a:avLst/>
            </a:prstGeom>
            <a:noFill/>
            <a:ln>
              <a:noFill/>
            </a:ln>
          </p:spPr>
        </p:pic>
        <p:pic>
          <p:nvPicPr>
            <p:cNvPr id="4882" name="Google Shape;4882;p260"/>
            <p:cNvPicPr preferRelativeResize="0"/>
            <p:nvPr/>
          </p:nvPicPr>
          <p:blipFill>
            <a:blip r:embed="rId5">
              <a:alphaModFix/>
            </a:blip>
            <a:stretch>
              <a:fillRect/>
            </a:stretch>
          </p:blipFill>
          <p:spPr>
            <a:xfrm rot="-5938659">
              <a:off x="1834969" y="1143679"/>
              <a:ext cx="142142" cy="256638"/>
            </a:xfrm>
            <a:prstGeom prst="rect">
              <a:avLst/>
            </a:prstGeom>
            <a:noFill/>
            <a:ln>
              <a:noFill/>
            </a:ln>
          </p:spPr>
        </p:pic>
      </p:grpSp>
      <p:pic>
        <p:nvPicPr>
          <p:cNvPr id="4883" name="Google Shape;4883;p260"/>
          <p:cNvPicPr preferRelativeResize="0"/>
          <p:nvPr/>
        </p:nvPicPr>
        <p:blipFill>
          <a:blip r:embed="rId7">
            <a:alphaModFix/>
          </a:blip>
          <a:stretch>
            <a:fillRect/>
          </a:stretch>
        </p:blipFill>
        <p:spPr>
          <a:xfrm>
            <a:off x="4989463" y="3220797"/>
            <a:ext cx="164932" cy="152400"/>
          </a:xfrm>
          <a:prstGeom prst="rect">
            <a:avLst/>
          </a:prstGeom>
          <a:noFill/>
          <a:ln>
            <a:noFill/>
          </a:ln>
        </p:spPr>
      </p:pic>
      <p:pic>
        <p:nvPicPr>
          <p:cNvPr id="4884" name="Google Shape;4884;p260"/>
          <p:cNvPicPr preferRelativeResize="0"/>
          <p:nvPr/>
        </p:nvPicPr>
        <p:blipFill>
          <a:blip r:embed="rId7">
            <a:alphaModFix/>
          </a:blip>
          <a:stretch>
            <a:fillRect/>
          </a:stretch>
        </p:blipFill>
        <p:spPr>
          <a:xfrm>
            <a:off x="4989463" y="2915997"/>
            <a:ext cx="164932" cy="152400"/>
          </a:xfrm>
          <a:prstGeom prst="rect">
            <a:avLst/>
          </a:prstGeom>
          <a:noFill/>
          <a:ln>
            <a:noFill/>
          </a:ln>
        </p:spPr>
      </p:pic>
      <p:pic>
        <p:nvPicPr>
          <p:cNvPr id="4885" name="Google Shape;4885;p260"/>
          <p:cNvPicPr preferRelativeResize="0"/>
          <p:nvPr/>
        </p:nvPicPr>
        <p:blipFill>
          <a:blip r:embed="rId7">
            <a:alphaModFix/>
          </a:blip>
          <a:stretch>
            <a:fillRect/>
          </a:stretch>
        </p:blipFill>
        <p:spPr>
          <a:xfrm>
            <a:off x="4989463" y="2611197"/>
            <a:ext cx="164932" cy="152400"/>
          </a:xfrm>
          <a:prstGeom prst="rect">
            <a:avLst/>
          </a:prstGeom>
          <a:noFill/>
          <a:ln>
            <a:noFill/>
          </a:ln>
        </p:spPr>
      </p:pic>
      <p:pic>
        <p:nvPicPr>
          <p:cNvPr id="4886" name="Google Shape;4886;p260"/>
          <p:cNvPicPr preferRelativeResize="0"/>
          <p:nvPr/>
        </p:nvPicPr>
        <p:blipFill>
          <a:blip r:embed="rId7">
            <a:alphaModFix/>
          </a:blip>
          <a:stretch>
            <a:fillRect/>
          </a:stretch>
        </p:blipFill>
        <p:spPr>
          <a:xfrm>
            <a:off x="4989463" y="2306397"/>
            <a:ext cx="164932" cy="152400"/>
          </a:xfrm>
          <a:prstGeom prst="rect">
            <a:avLst/>
          </a:prstGeom>
          <a:noFill/>
          <a:ln>
            <a:noFill/>
          </a:ln>
        </p:spPr>
      </p:pic>
      <p:pic>
        <p:nvPicPr>
          <p:cNvPr id="4887" name="Google Shape;4887;p260"/>
          <p:cNvPicPr preferRelativeResize="0"/>
          <p:nvPr/>
        </p:nvPicPr>
        <p:blipFill>
          <a:blip r:embed="rId7">
            <a:alphaModFix/>
          </a:blip>
          <a:stretch>
            <a:fillRect/>
          </a:stretch>
        </p:blipFill>
        <p:spPr>
          <a:xfrm>
            <a:off x="4989463" y="1925397"/>
            <a:ext cx="164932" cy="152400"/>
          </a:xfrm>
          <a:prstGeom prst="rect">
            <a:avLst/>
          </a:prstGeom>
          <a:noFill/>
          <a:ln>
            <a:noFill/>
          </a:ln>
        </p:spPr>
      </p:pic>
      <p:pic>
        <p:nvPicPr>
          <p:cNvPr id="4888" name="Google Shape;4888;p260"/>
          <p:cNvPicPr preferRelativeResize="0"/>
          <p:nvPr/>
        </p:nvPicPr>
        <p:blipFill>
          <a:blip r:embed="rId7">
            <a:alphaModFix/>
          </a:blip>
          <a:stretch>
            <a:fillRect/>
          </a:stretch>
        </p:blipFill>
        <p:spPr>
          <a:xfrm>
            <a:off x="4837063" y="1655346"/>
            <a:ext cx="164932" cy="152400"/>
          </a:xfrm>
          <a:prstGeom prst="rect">
            <a:avLst/>
          </a:prstGeom>
          <a:noFill/>
          <a:ln>
            <a:noFill/>
          </a:ln>
        </p:spPr>
      </p:pic>
      <p:pic>
        <p:nvPicPr>
          <p:cNvPr id="4889" name="Google Shape;4889;p260"/>
          <p:cNvPicPr preferRelativeResize="0"/>
          <p:nvPr/>
        </p:nvPicPr>
        <p:blipFill>
          <a:blip r:embed="rId7">
            <a:alphaModFix/>
          </a:blip>
          <a:stretch>
            <a:fillRect/>
          </a:stretch>
        </p:blipFill>
        <p:spPr>
          <a:xfrm>
            <a:off x="4456063" y="1655346"/>
            <a:ext cx="164932" cy="152400"/>
          </a:xfrm>
          <a:prstGeom prst="rect">
            <a:avLst/>
          </a:prstGeom>
          <a:noFill/>
          <a:ln>
            <a:noFill/>
          </a:ln>
        </p:spPr>
      </p:pic>
      <p:pic>
        <p:nvPicPr>
          <p:cNvPr id="4890" name="Google Shape;4890;p260"/>
          <p:cNvPicPr preferRelativeResize="0"/>
          <p:nvPr/>
        </p:nvPicPr>
        <p:blipFill>
          <a:blip r:embed="rId7">
            <a:alphaModFix/>
          </a:blip>
          <a:stretch>
            <a:fillRect/>
          </a:stretch>
        </p:blipFill>
        <p:spPr>
          <a:xfrm>
            <a:off x="4075063" y="1655346"/>
            <a:ext cx="164932" cy="152400"/>
          </a:xfrm>
          <a:prstGeom prst="rect">
            <a:avLst/>
          </a:prstGeom>
          <a:noFill/>
          <a:ln>
            <a:noFill/>
          </a:ln>
        </p:spPr>
      </p:pic>
      <p:pic>
        <p:nvPicPr>
          <p:cNvPr id="4891" name="Google Shape;4891;p260"/>
          <p:cNvPicPr preferRelativeResize="0"/>
          <p:nvPr/>
        </p:nvPicPr>
        <p:blipFill>
          <a:blip r:embed="rId8">
            <a:alphaModFix/>
          </a:blip>
          <a:stretch>
            <a:fillRect/>
          </a:stretch>
        </p:blipFill>
        <p:spPr>
          <a:xfrm rot="-2700000">
            <a:off x="4621217" y="2681945"/>
            <a:ext cx="246515" cy="147909"/>
          </a:xfrm>
          <a:prstGeom prst="rect">
            <a:avLst/>
          </a:prstGeom>
          <a:noFill/>
          <a:ln>
            <a:noFill/>
          </a:ln>
        </p:spPr>
      </p:pic>
      <p:pic>
        <p:nvPicPr>
          <p:cNvPr id="4892" name="Google Shape;4892;p260"/>
          <p:cNvPicPr preferRelativeResize="0"/>
          <p:nvPr/>
        </p:nvPicPr>
        <p:blipFill>
          <a:blip r:embed="rId8">
            <a:alphaModFix/>
          </a:blip>
          <a:stretch>
            <a:fillRect/>
          </a:stretch>
        </p:blipFill>
        <p:spPr>
          <a:xfrm rot="-2700000">
            <a:off x="4621217" y="2453345"/>
            <a:ext cx="246515" cy="147909"/>
          </a:xfrm>
          <a:prstGeom prst="rect">
            <a:avLst/>
          </a:prstGeom>
          <a:noFill/>
          <a:ln>
            <a:noFill/>
          </a:ln>
        </p:spPr>
      </p:pic>
      <p:pic>
        <p:nvPicPr>
          <p:cNvPr id="4893" name="Google Shape;4893;p260"/>
          <p:cNvPicPr preferRelativeResize="0"/>
          <p:nvPr/>
        </p:nvPicPr>
        <p:blipFill>
          <a:blip r:embed="rId8">
            <a:alphaModFix/>
          </a:blip>
          <a:stretch>
            <a:fillRect/>
          </a:stretch>
        </p:blipFill>
        <p:spPr>
          <a:xfrm rot="-2700000">
            <a:off x="4621217" y="2224745"/>
            <a:ext cx="246515" cy="147909"/>
          </a:xfrm>
          <a:prstGeom prst="rect">
            <a:avLst/>
          </a:prstGeom>
          <a:noFill/>
          <a:ln>
            <a:noFill/>
          </a:ln>
        </p:spPr>
      </p:pic>
      <p:pic>
        <p:nvPicPr>
          <p:cNvPr id="4894" name="Google Shape;4894;p260"/>
          <p:cNvPicPr preferRelativeResize="0"/>
          <p:nvPr/>
        </p:nvPicPr>
        <p:blipFill>
          <a:blip r:embed="rId8">
            <a:alphaModFix/>
          </a:blip>
          <a:stretch>
            <a:fillRect/>
          </a:stretch>
        </p:blipFill>
        <p:spPr>
          <a:xfrm rot="-2700000">
            <a:off x="4621217" y="1996145"/>
            <a:ext cx="246515" cy="147909"/>
          </a:xfrm>
          <a:prstGeom prst="rect">
            <a:avLst/>
          </a:prstGeom>
          <a:noFill/>
          <a:ln>
            <a:noFill/>
          </a:ln>
        </p:spPr>
      </p:pic>
      <p:pic>
        <p:nvPicPr>
          <p:cNvPr id="4895" name="Google Shape;4895;p260"/>
          <p:cNvPicPr preferRelativeResize="0"/>
          <p:nvPr/>
        </p:nvPicPr>
        <p:blipFill>
          <a:blip r:embed="rId8">
            <a:alphaModFix/>
          </a:blip>
          <a:stretch>
            <a:fillRect/>
          </a:stretch>
        </p:blipFill>
        <p:spPr>
          <a:xfrm rot="-2700000">
            <a:off x="4392617" y="1919945"/>
            <a:ext cx="246515" cy="147909"/>
          </a:xfrm>
          <a:prstGeom prst="rect">
            <a:avLst/>
          </a:prstGeom>
          <a:noFill/>
          <a:ln>
            <a:noFill/>
          </a:ln>
        </p:spPr>
      </p:pic>
      <p:pic>
        <p:nvPicPr>
          <p:cNvPr id="4896" name="Google Shape;4896;p260"/>
          <p:cNvPicPr preferRelativeResize="0"/>
          <p:nvPr/>
        </p:nvPicPr>
        <p:blipFill>
          <a:blip r:embed="rId8">
            <a:alphaModFix/>
          </a:blip>
          <a:stretch>
            <a:fillRect/>
          </a:stretch>
        </p:blipFill>
        <p:spPr>
          <a:xfrm rot="-2700000">
            <a:off x="4164017" y="1919945"/>
            <a:ext cx="246515" cy="147909"/>
          </a:xfrm>
          <a:prstGeom prst="rect">
            <a:avLst/>
          </a:prstGeom>
          <a:noFill/>
          <a:ln>
            <a:noFill/>
          </a:ln>
        </p:spPr>
      </p:pic>
      <p:grpSp>
        <p:nvGrpSpPr>
          <p:cNvPr id="4897" name="Google Shape;4897;p260"/>
          <p:cNvGrpSpPr/>
          <p:nvPr/>
        </p:nvGrpSpPr>
        <p:grpSpPr>
          <a:xfrm>
            <a:off x="202473" y="2255150"/>
            <a:ext cx="1498316" cy="646498"/>
            <a:chOff x="78100" y="798150"/>
            <a:chExt cx="1965778" cy="848200"/>
          </a:xfrm>
        </p:grpSpPr>
        <p:pic>
          <p:nvPicPr>
            <p:cNvPr id="4898" name="Google Shape;4898;p260"/>
            <p:cNvPicPr preferRelativeResize="0"/>
            <p:nvPr/>
          </p:nvPicPr>
          <p:blipFill rotWithShape="1">
            <a:blip r:embed="rId4">
              <a:alphaModFix/>
            </a:blip>
            <a:srcRect r="10370" b="28057"/>
            <a:stretch/>
          </p:blipFill>
          <p:spPr>
            <a:xfrm flipH="1">
              <a:off x="78100" y="798150"/>
              <a:ext cx="1385300" cy="848200"/>
            </a:xfrm>
            <a:prstGeom prst="rect">
              <a:avLst/>
            </a:prstGeom>
            <a:noFill/>
            <a:ln>
              <a:noFill/>
            </a:ln>
          </p:spPr>
        </p:pic>
        <p:pic>
          <p:nvPicPr>
            <p:cNvPr id="4899" name="Google Shape;4899;p260"/>
            <p:cNvPicPr preferRelativeResize="0"/>
            <p:nvPr/>
          </p:nvPicPr>
          <p:blipFill>
            <a:blip r:embed="rId5">
              <a:alphaModFix/>
            </a:blip>
            <a:stretch>
              <a:fillRect/>
            </a:stretch>
          </p:blipFill>
          <p:spPr>
            <a:xfrm rot="-5938659">
              <a:off x="1530169" y="1143679"/>
              <a:ext cx="142142" cy="256638"/>
            </a:xfrm>
            <a:prstGeom prst="rect">
              <a:avLst/>
            </a:prstGeom>
            <a:noFill/>
            <a:ln>
              <a:noFill/>
            </a:ln>
          </p:spPr>
        </p:pic>
        <p:pic>
          <p:nvPicPr>
            <p:cNvPr id="4900" name="Google Shape;4900;p260"/>
            <p:cNvPicPr preferRelativeResize="0"/>
            <p:nvPr/>
          </p:nvPicPr>
          <p:blipFill>
            <a:blip r:embed="rId5">
              <a:alphaModFix/>
            </a:blip>
            <a:stretch>
              <a:fillRect/>
            </a:stretch>
          </p:blipFill>
          <p:spPr>
            <a:xfrm rot="-5938659">
              <a:off x="1834969" y="1143679"/>
              <a:ext cx="142142" cy="256638"/>
            </a:xfrm>
            <a:prstGeom prst="rect">
              <a:avLst/>
            </a:prstGeom>
            <a:noFill/>
            <a:ln>
              <a:noFill/>
            </a:ln>
          </p:spPr>
        </p:pic>
      </p:grpSp>
      <p:pic>
        <p:nvPicPr>
          <p:cNvPr id="4901" name="Google Shape;4901;p260"/>
          <p:cNvPicPr preferRelativeResize="0"/>
          <p:nvPr/>
        </p:nvPicPr>
        <p:blipFill>
          <a:blip r:embed="rId9">
            <a:alphaModFix/>
          </a:blip>
          <a:stretch>
            <a:fillRect/>
          </a:stretch>
        </p:blipFill>
        <p:spPr>
          <a:xfrm>
            <a:off x="2931075" y="2521400"/>
            <a:ext cx="236600" cy="114000"/>
          </a:xfrm>
          <a:prstGeom prst="rect">
            <a:avLst/>
          </a:prstGeom>
          <a:noFill/>
          <a:ln>
            <a:noFill/>
          </a:ln>
        </p:spPr>
      </p:pic>
      <p:pic>
        <p:nvPicPr>
          <p:cNvPr id="4902" name="Google Shape;4902;p260"/>
          <p:cNvPicPr preferRelativeResize="0"/>
          <p:nvPr/>
        </p:nvPicPr>
        <p:blipFill>
          <a:blip r:embed="rId9">
            <a:alphaModFix/>
          </a:blip>
          <a:stretch>
            <a:fillRect/>
          </a:stretch>
        </p:blipFill>
        <p:spPr>
          <a:xfrm>
            <a:off x="2931075" y="2750000"/>
            <a:ext cx="236600" cy="114000"/>
          </a:xfrm>
          <a:prstGeom prst="rect">
            <a:avLst/>
          </a:prstGeom>
          <a:noFill/>
          <a:ln>
            <a:noFill/>
          </a:ln>
        </p:spPr>
      </p:pic>
      <p:pic>
        <p:nvPicPr>
          <p:cNvPr id="4903" name="Google Shape;4903;p260"/>
          <p:cNvPicPr preferRelativeResize="0"/>
          <p:nvPr/>
        </p:nvPicPr>
        <p:blipFill>
          <a:blip r:embed="rId9">
            <a:alphaModFix/>
          </a:blip>
          <a:stretch>
            <a:fillRect/>
          </a:stretch>
        </p:blipFill>
        <p:spPr>
          <a:xfrm>
            <a:off x="2931075" y="2978600"/>
            <a:ext cx="236600" cy="114000"/>
          </a:xfrm>
          <a:prstGeom prst="rect">
            <a:avLst/>
          </a:prstGeom>
          <a:noFill/>
          <a:ln>
            <a:noFill/>
          </a:ln>
        </p:spPr>
      </p:pic>
      <p:pic>
        <p:nvPicPr>
          <p:cNvPr id="4904" name="Google Shape;4904;p260"/>
          <p:cNvPicPr preferRelativeResize="0"/>
          <p:nvPr/>
        </p:nvPicPr>
        <p:blipFill>
          <a:blip r:embed="rId9">
            <a:alphaModFix/>
          </a:blip>
          <a:stretch>
            <a:fillRect/>
          </a:stretch>
        </p:blipFill>
        <p:spPr>
          <a:xfrm>
            <a:off x="2931075" y="3207200"/>
            <a:ext cx="236600" cy="114000"/>
          </a:xfrm>
          <a:prstGeom prst="rect">
            <a:avLst/>
          </a:prstGeom>
          <a:noFill/>
          <a:ln>
            <a:noFill/>
          </a:ln>
        </p:spPr>
      </p:pic>
      <p:pic>
        <p:nvPicPr>
          <p:cNvPr id="4905" name="Google Shape;4905;p260"/>
          <p:cNvPicPr preferRelativeResize="0"/>
          <p:nvPr/>
        </p:nvPicPr>
        <p:blipFill>
          <a:blip r:embed="rId9">
            <a:alphaModFix/>
          </a:blip>
          <a:stretch>
            <a:fillRect/>
          </a:stretch>
        </p:blipFill>
        <p:spPr>
          <a:xfrm>
            <a:off x="2931075" y="3435800"/>
            <a:ext cx="236600" cy="114000"/>
          </a:xfrm>
          <a:prstGeom prst="rect">
            <a:avLst/>
          </a:prstGeom>
          <a:noFill/>
          <a:ln>
            <a:noFill/>
          </a:ln>
        </p:spPr>
      </p:pic>
      <p:pic>
        <p:nvPicPr>
          <p:cNvPr id="4906" name="Google Shape;4906;p260"/>
          <p:cNvPicPr preferRelativeResize="0"/>
          <p:nvPr/>
        </p:nvPicPr>
        <p:blipFill>
          <a:blip r:embed="rId9">
            <a:alphaModFix/>
          </a:blip>
          <a:stretch>
            <a:fillRect/>
          </a:stretch>
        </p:blipFill>
        <p:spPr>
          <a:xfrm>
            <a:off x="2931075" y="3647820"/>
            <a:ext cx="236600" cy="114000"/>
          </a:xfrm>
          <a:prstGeom prst="rect">
            <a:avLst/>
          </a:prstGeom>
          <a:noFill/>
          <a:ln>
            <a:noFill/>
          </a:ln>
        </p:spPr>
      </p:pic>
      <p:pic>
        <p:nvPicPr>
          <p:cNvPr id="4907" name="Google Shape;4907;p260"/>
          <p:cNvPicPr preferRelativeResize="0"/>
          <p:nvPr/>
        </p:nvPicPr>
        <p:blipFill>
          <a:blip r:embed="rId9">
            <a:alphaModFix/>
          </a:blip>
          <a:stretch>
            <a:fillRect/>
          </a:stretch>
        </p:blipFill>
        <p:spPr>
          <a:xfrm>
            <a:off x="2931075" y="3876420"/>
            <a:ext cx="236600" cy="114000"/>
          </a:xfrm>
          <a:prstGeom prst="rect">
            <a:avLst/>
          </a:prstGeom>
          <a:noFill/>
          <a:ln>
            <a:noFill/>
          </a:ln>
        </p:spPr>
      </p:pic>
      <p:pic>
        <p:nvPicPr>
          <p:cNvPr id="4908" name="Google Shape;4908;p260"/>
          <p:cNvPicPr preferRelativeResize="0"/>
          <p:nvPr/>
        </p:nvPicPr>
        <p:blipFill>
          <a:blip r:embed="rId9">
            <a:alphaModFix/>
          </a:blip>
          <a:stretch>
            <a:fillRect/>
          </a:stretch>
        </p:blipFill>
        <p:spPr>
          <a:xfrm>
            <a:off x="2931075" y="4105020"/>
            <a:ext cx="236600" cy="114000"/>
          </a:xfrm>
          <a:prstGeom prst="rect">
            <a:avLst/>
          </a:prstGeom>
          <a:noFill/>
          <a:ln>
            <a:noFill/>
          </a:ln>
        </p:spPr>
      </p:pic>
      <p:pic>
        <p:nvPicPr>
          <p:cNvPr id="4909" name="Google Shape;4909;p260"/>
          <p:cNvPicPr preferRelativeResize="0"/>
          <p:nvPr/>
        </p:nvPicPr>
        <p:blipFill>
          <a:blip r:embed="rId9">
            <a:alphaModFix/>
          </a:blip>
          <a:stretch>
            <a:fillRect/>
          </a:stretch>
        </p:blipFill>
        <p:spPr>
          <a:xfrm>
            <a:off x="2931075" y="4333620"/>
            <a:ext cx="236600" cy="114000"/>
          </a:xfrm>
          <a:prstGeom prst="rect">
            <a:avLst/>
          </a:prstGeom>
          <a:noFill/>
          <a:ln>
            <a:noFill/>
          </a:ln>
        </p:spPr>
      </p:pic>
      <p:pic>
        <p:nvPicPr>
          <p:cNvPr id="4910" name="Google Shape;4910;p260"/>
          <p:cNvPicPr preferRelativeResize="0"/>
          <p:nvPr/>
        </p:nvPicPr>
        <p:blipFill>
          <a:blip r:embed="rId9">
            <a:alphaModFix/>
          </a:blip>
          <a:stretch>
            <a:fillRect/>
          </a:stretch>
        </p:blipFill>
        <p:spPr>
          <a:xfrm>
            <a:off x="2931075" y="4562220"/>
            <a:ext cx="236600" cy="114000"/>
          </a:xfrm>
          <a:prstGeom prst="rect">
            <a:avLst/>
          </a:prstGeom>
          <a:noFill/>
          <a:ln>
            <a:noFill/>
          </a:ln>
        </p:spPr>
      </p:pic>
      <p:pic>
        <p:nvPicPr>
          <p:cNvPr id="4911" name="Google Shape;4911;p260"/>
          <p:cNvPicPr preferRelativeResize="0"/>
          <p:nvPr/>
        </p:nvPicPr>
        <p:blipFill>
          <a:blip r:embed="rId9">
            <a:alphaModFix/>
          </a:blip>
          <a:stretch>
            <a:fillRect/>
          </a:stretch>
        </p:blipFill>
        <p:spPr>
          <a:xfrm>
            <a:off x="2931075" y="4790820"/>
            <a:ext cx="236600" cy="114000"/>
          </a:xfrm>
          <a:prstGeom prst="rect">
            <a:avLst/>
          </a:prstGeom>
          <a:noFill/>
          <a:ln>
            <a:noFill/>
          </a:ln>
        </p:spPr>
      </p:pic>
      <p:pic>
        <p:nvPicPr>
          <p:cNvPr id="4912" name="Google Shape;4912;p260"/>
          <p:cNvPicPr preferRelativeResize="0"/>
          <p:nvPr/>
        </p:nvPicPr>
        <p:blipFill>
          <a:blip r:embed="rId9">
            <a:alphaModFix/>
          </a:blip>
          <a:stretch>
            <a:fillRect/>
          </a:stretch>
        </p:blipFill>
        <p:spPr>
          <a:xfrm>
            <a:off x="2636154" y="3265231"/>
            <a:ext cx="236600" cy="114000"/>
          </a:xfrm>
          <a:prstGeom prst="rect">
            <a:avLst/>
          </a:prstGeom>
          <a:noFill/>
          <a:ln>
            <a:noFill/>
          </a:ln>
        </p:spPr>
      </p:pic>
      <p:pic>
        <p:nvPicPr>
          <p:cNvPr id="4913" name="Google Shape;4913;p260"/>
          <p:cNvPicPr preferRelativeResize="0"/>
          <p:nvPr/>
        </p:nvPicPr>
        <p:blipFill>
          <a:blip r:embed="rId9">
            <a:alphaModFix/>
          </a:blip>
          <a:stretch>
            <a:fillRect/>
          </a:stretch>
        </p:blipFill>
        <p:spPr>
          <a:xfrm>
            <a:off x="2331354" y="3265231"/>
            <a:ext cx="236600" cy="114000"/>
          </a:xfrm>
          <a:prstGeom prst="rect">
            <a:avLst/>
          </a:prstGeom>
          <a:noFill/>
          <a:ln>
            <a:noFill/>
          </a:ln>
        </p:spPr>
      </p:pic>
      <p:pic>
        <p:nvPicPr>
          <p:cNvPr id="4914" name="Google Shape;4914;p260"/>
          <p:cNvPicPr preferRelativeResize="0"/>
          <p:nvPr/>
        </p:nvPicPr>
        <p:blipFill>
          <a:blip r:embed="rId9">
            <a:alphaModFix/>
          </a:blip>
          <a:stretch>
            <a:fillRect/>
          </a:stretch>
        </p:blipFill>
        <p:spPr>
          <a:xfrm>
            <a:off x="2026554" y="3265231"/>
            <a:ext cx="236600" cy="114000"/>
          </a:xfrm>
          <a:prstGeom prst="rect">
            <a:avLst/>
          </a:prstGeom>
          <a:noFill/>
          <a:ln>
            <a:noFill/>
          </a:ln>
        </p:spPr>
      </p:pic>
      <p:pic>
        <p:nvPicPr>
          <p:cNvPr id="4915" name="Google Shape;4915;p260"/>
          <p:cNvPicPr preferRelativeResize="0"/>
          <p:nvPr/>
        </p:nvPicPr>
        <p:blipFill>
          <a:blip r:embed="rId9">
            <a:alphaModFix/>
          </a:blip>
          <a:stretch>
            <a:fillRect/>
          </a:stretch>
        </p:blipFill>
        <p:spPr>
          <a:xfrm>
            <a:off x="1721754" y="3265231"/>
            <a:ext cx="236600" cy="114000"/>
          </a:xfrm>
          <a:prstGeom prst="rect">
            <a:avLst/>
          </a:prstGeom>
          <a:noFill/>
          <a:ln>
            <a:noFill/>
          </a:ln>
        </p:spPr>
      </p:pic>
      <p:pic>
        <p:nvPicPr>
          <p:cNvPr id="4916" name="Google Shape;4916;p260"/>
          <p:cNvPicPr preferRelativeResize="0"/>
          <p:nvPr/>
        </p:nvPicPr>
        <p:blipFill>
          <a:blip r:embed="rId9">
            <a:alphaModFix/>
          </a:blip>
          <a:stretch>
            <a:fillRect/>
          </a:stretch>
        </p:blipFill>
        <p:spPr>
          <a:xfrm>
            <a:off x="1721754" y="3036631"/>
            <a:ext cx="236600" cy="114000"/>
          </a:xfrm>
          <a:prstGeom prst="rect">
            <a:avLst/>
          </a:prstGeom>
          <a:noFill/>
          <a:ln>
            <a:noFill/>
          </a:ln>
        </p:spPr>
      </p:pic>
      <p:pic>
        <p:nvPicPr>
          <p:cNvPr id="4917" name="Google Shape;4917;p260"/>
          <p:cNvPicPr preferRelativeResize="0"/>
          <p:nvPr/>
        </p:nvPicPr>
        <p:blipFill>
          <a:blip r:embed="rId9">
            <a:alphaModFix/>
          </a:blip>
          <a:stretch>
            <a:fillRect/>
          </a:stretch>
        </p:blipFill>
        <p:spPr>
          <a:xfrm>
            <a:off x="2965824" y="1978121"/>
            <a:ext cx="236600" cy="114000"/>
          </a:xfrm>
          <a:prstGeom prst="rect">
            <a:avLst/>
          </a:prstGeom>
          <a:noFill/>
          <a:ln>
            <a:noFill/>
          </a:ln>
        </p:spPr>
      </p:pic>
      <p:pic>
        <p:nvPicPr>
          <p:cNvPr id="4918" name="Google Shape;4918;p260"/>
          <p:cNvPicPr preferRelativeResize="0"/>
          <p:nvPr/>
        </p:nvPicPr>
        <p:blipFill>
          <a:blip r:embed="rId9">
            <a:alphaModFix/>
          </a:blip>
          <a:stretch>
            <a:fillRect/>
          </a:stretch>
        </p:blipFill>
        <p:spPr>
          <a:xfrm>
            <a:off x="2965824" y="1520921"/>
            <a:ext cx="236600" cy="114000"/>
          </a:xfrm>
          <a:prstGeom prst="rect">
            <a:avLst/>
          </a:prstGeom>
          <a:noFill/>
          <a:ln>
            <a:noFill/>
          </a:ln>
        </p:spPr>
      </p:pic>
      <p:pic>
        <p:nvPicPr>
          <p:cNvPr id="4919" name="Google Shape;4919;p260"/>
          <p:cNvPicPr preferRelativeResize="0"/>
          <p:nvPr/>
        </p:nvPicPr>
        <p:blipFill>
          <a:blip r:embed="rId9">
            <a:alphaModFix/>
          </a:blip>
          <a:stretch>
            <a:fillRect/>
          </a:stretch>
        </p:blipFill>
        <p:spPr>
          <a:xfrm>
            <a:off x="2957534" y="1327070"/>
            <a:ext cx="236600" cy="114000"/>
          </a:xfrm>
          <a:prstGeom prst="rect">
            <a:avLst/>
          </a:prstGeom>
          <a:noFill/>
          <a:ln>
            <a:noFill/>
          </a:ln>
        </p:spPr>
      </p:pic>
      <p:pic>
        <p:nvPicPr>
          <p:cNvPr id="4920" name="Google Shape;4920;p260"/>
          <p:cNvPicPr preferRelativeResize="0"/>
          <p:nvPr/>
        </p:nvPicPr>
        <p:blipFill>
          <a:blip r:embed="rId9">
            <a:alphaModFix/>
          </a:blip>
          <a:stretch>
            <a:fillRect/>
          </a:stretch>
        </p:blipFill>
        <p:spPr>
          <a:xfrm>
            <a:off x="3151385" y="2640640"/>
            <a:ext cx="236600" cy="114000"/>
          </a:xfrm>
          <a:prstGeom prst="rect">
            <a:avLst/>
          </a:prstGeom>
          <a:noFill/>
          <a:ln>
            <a:noFill/>
          </a:ln>
        </p:spPr>
      </p:pic>
      <p:pic>
        <p:nvPicPr>
          <p:cNvPr id="4921" name="Google Shape;4921;p260"/>
          <p:cNvPicPr preferRelativeResize="0"/>
          <p:nvPr/>
        </p:nvPicPr>
        <p:blipFill>
          <a:blip r:embed="rId9">
            <a:alphaModFix/>
          </a:blip>
          <a:stretch>
            <a:fillRect/>
          </a:stretch>
        </p:blipFill>
        <p:spPr>
          <a:xfrm>
            <a:off x="3456185" y="2640640"/>
            <a:ext cx="236600" cy="114000"/>
          </a:xfrm>
          <a:prstGeom prst="rect">
            <a:avLst/>
          </a:prstGeom>
          <a:noFill/>
          <a:ln>
            <a:noFill/>
          </a:ln>
        </p:spPr>
      </p:pic>
      <p:pic>
        <p:nvPicPr>
          <p:cNvPr id="4922" name="Google Shape;4922;p260"/>
          <p:cNvPicPr preferRelativeResize="0"/>
          <p:nvPr/>
        </p:nvPicPr>
        <p:blipFill>
          <a:blip r:embed="rId9">
            <a:alphaModFix/>
          </a:blip>
          <a:stretch>
            <a:fillRect/>
          </a:stretch>
        </p:blipFill>
        <p:spPr>
          <a:xfrm>
            <a:off x="3760985" y="2640640"/>
            <a:ext cx="236600" cy="114000"/>
          </a:xfrm>
          <a:prstGeom prst="rect">
            <a:avLst/>
          </a:prstGeom>
          <a:noFill/>
          <a:ln>
            <a:noFill/>
          </a:ln>
        </p:spPr>
      </p:pic>
      <p:pic>
        <p:nvPicPr>
          <p:cNvPr id="4923" name="Google Shape;4923;p260"/>
          <p:cNvPicPr preferRelativeResize="0"/>
          <p:nvPr/>
        </p:nvPicPr>
        <p:blipFill>
          <a:blip r:embed="rId9">
            <a:alphaModFix/>
          </a:blip>
          <a:stretch>
            <a:fillRect/>
          </a:stretch>
        </p:blipFill>
        <p:spPr>
          <a:xfrm>
            <a:off x="4065785" y="2640640"/>
            <a:ext cx="236600" cy="114000"/>
          </a:xfrm>
          <a:prstGeom prst="rect">
            <a:avLst/>
          </a:prstGeom>
          <a:noFill/>
          <a:ln>
            <a:noFill/>
          </a:ln>
        </p:spPr>
      </p:pic>
      <p:pic>
        <p:nvPicPr>
          <p:cNvPr id="4924" name="Google Shape;4924;p260"/>
          <p:cNvPicPr preferRelativeResize="0"/>
          <p:nvPr/>
        </p:nvPicPr>
        <p:blipFill>
          <a:blip r:embed="rId9">
            <a:alphaModFix/>
          </a:blip>
          <a:stretch>
            <a:fillRect/>
          </a:stretch>
        </p:blipFill>
        <p:spPr>
          <a:xfrm>
            <a:off x="4370585" y="2640640"/>
            <a:ext cx="236600" cy="114000"/>
          </a:xfrm>
          <a:prstGeom prst="rect">
            <a:avLst/>
          </a:prstGeom>
          <a:noFill/>
          <a:ln>
            <a:noFill/>
          </a:ln>
        </p:spPr>
      </p:pic>
      <p:pic>
        <p:nvPicPr>
          <p:cNvPr id="4925" name="Google Shape;4925;p260"/>
          <p:cNvPicPr preferRelativeResize="0"/>
          <p:nvPr/>
        </p:nvPicPr>
        <p:blipFill>
          <a:blip r:embed="rId9">
            <a:alphaModFix/>
          </a:blip>
          <a:stretch>
            <a:fillRect/>
          </a:stretch>
        </p:blipFill>
        <p:spPr>
          <a:xfrm>
            <a:off x="3151385" y="3351310"/>
            <a:ext cx="236600" cy="114000"/>
          </a:xfrm>
          <a:prstGeom prst="rect">
            <a:avLst/>
          </a:prstGeom>
          <a:noFill/>
          <a:ln>
            <a:noFill/>
          </a:ln>
        </p:spPr>
      </p:pic>
      <p:pic>
        <p:nvPicPr>
          <p:cNvPr id="4926" name="Google Shape;4926;p260"/>
          <p:cNvPicPr preferRelativeResize="0"/>
          <p:nvPr/>
        </p:nvPicPr>
        <p:blipFill>
          <a:blip r:embed="rId9">
            <a:alphaModFix/>
          </a:blip>
          <a:stretch>
            <a:fillRect/>
          </a:stretch>
        </p:blipFill>
        <p:spPr>
          <a:xfrm>
            <a:off x="3456185" y="3351310"/>
            <a:ext cx="236600" cy="114000"/>
          </a:xfrm>
          <a:prstGeom prst="rect">
            <a:avLst/>
          </a:prstGeom>
          <a:noFill/>
          <a:ln>
            <a:noFill/>
          </a:ln>
        </p:spPr>
      </p:pic>
      <p:pic>
        <p:nvPicPr>
          <p:cNvPr id="4927" name="Google Shape;4927;p260"/>
          <p:cNvPicPr preferRelativeResize="0"/>
          <p:nvPr/>
        </p:nvPicPr>
        <p:blipFill>
          <a:blip r:embed="rId9">
            <a:alphaModFix/>
          </a:blip>
          <a:stretch>
            <a:fillRect/>
          </a:stretch>
        </p:blipFill>
        <p:spPr>
          <a:xfrm>
            <a:off x="3760985" y="3351310"/>
            <a:ext cx="236600" cy="114000"/>
          </a:xfrm>
          <a:prstGeom prst="rect">
            <a:avLst/>
          </a:prstGeom>
          <a:noFill/>
          <a:ln>
            <a:noFill/>
          </a:ln>
        </p:spPr>
      </p:pic>
      <p:pic>
        <p:nvPicPr>
          <p:cNvPr id="4928" name="Google Shape;4928;p260"/>
          <p:cNvPicPr preferRelativeResize="0"/>
          <p:nvPr/>
        </p:nvPicPr>
        <p:blipFill>
          <a:blip r:embed="rId9">
            <a:alphaModFix/>
          </a:blip>
          <a:stretch>
            <a:fillRect/>
          </a:stretch>
        </p:blipFill>
        <p:spPr>
          <a:xfrm>
            <a:off x="4065785" y="3351310"/>
            <a:ext cx="236600" cy="114000"/>
          </a:xfrm>
          <a:prstGeom prst="rect">
            <a:avLst/>
          </a:prstGeom>
          <a:noFill/>
          <a:ln>
            <a:noFill/>
          </a:ln>
        </p:spPr>
      </p:pic>
      <p:pic>
        <p:nvPicPr>
          <p:cNvPr id="4929" name="Google Shape;4929;p260"/>
          <p:cNvPicPr preferRelativeResize="0"/>
          <p:nvPr/>
        </p:nvPicPr>
        <p:blipFill>
          <a:blip r:embed="rId9">
            <a:alphaModFix/>
          </a:blip>
          <a:stretch>
            <a:fillRect/>
          </a:stretch>
        </p:blipFill>
        <p:spPr>
          <a:xfrm>
            <a:off x="4370585" y="3351310"/>
            <a:ext cx="236600" cy="114000"/>
          </a:xfrm>
          <a:prstGeom prst="rect">
            <a:avLst/>
          </a:prstGeom>
          <a:noFill/>
          <a:ln>
            <a:noFill/>
          </a:ln>
        </p:spPr>
      </p:pic>
      <p:pic>
        <p:nvPicPr>
          <p:cNvPr id="4930" name="Google Shape;4930;p260"/>
          <p:cNvPicPr preferRelativeResize="0"/>
          <p:nvPr/>
        </p:nvPicPr>
        <p:blipFill>
          <a:blip r:embed="rId9">
            <a:alphaModFix/>
          </a:blip>
          <a:stretch>
            <a:fillRect/>
          </a:stretch>
        </p:blipFill>
        <p:spPr>
          <a:xfrm>
            <a:off x="3151385" y="3926160"/>
            <a:ext cx="236600" cy="114000"/>
          </a:xfrm>
          <a:prstGeom prst="rect">
            <a:avLst/>
          </a:prstGeom>
          <a:noFill/>
          <a:ln>
            <a:noFill/>
          </a:ln>
        </p:spPr>
      </p:pic>
      <p:pic>
        <p:nvPicPr>
          <p:cNvPr id="4931" name="Google Shape;4931;p260"/>
          <p:cNvPicPr preferRelativeResize="0"/>
          <p:nvPr/>
        </p:nvPicPr>
        <p:blipFill>
          <a:blip r:embed="rId9">
            <a:alphaModFix/>
          </a:blip>
          <a:stretch>
            <a:fillRect/>
          </a:stretch>
        </p:blipFill>
        <p:spPr>
          <a:xfrm>
            <a:off x="3456185" y="3926160"/>
            <a:ext cx="236600" cy="114000"/>
          </a:xfrm>
          <a:prstGeom prst="rect">
            <a:avLst/>
          </a:prstGeom>
          <a:noFill/>
          <a:ln>
            <a:noFill/>
          </a:ln>
        </p:spPr>
      </p:pic>
      <p:pic>
        <p:nvPicPr>
          <p:cNvPr id="4932" name="Google Shape;4932;p260"/>
          <p:cNvPicPr preferRelativeResize="0"/>
          <p:nvPr/>
        </p:nvPicPr>
        <p:blipFill>
          <a:blip r:embed="rId9">
            <a:alphaModFix/>
          </a:blip>
          <a:stretch>
            <a:fillRect/>
          </a:stretch>
        </p:blipFill>
        <p:spPr>
          <a:xfrm>
            <a:off x="3760985" y="3926160"/>
            <a:ext cx="236600" cy="114000"/>
          </a:xfrm>
          <a:prstGeom prst="rect">
            <a:avLst/>
          </a:prstGeom>
          <a:noFill/>
          <a:ln>
            <a:noFill/>
          </a:ln>
        </p:spPr>
      </p:pic>
      <p:pic>
        <p:nvPicPr>
          <p:cNvPr id="4933" name="Google Shape;4933;p260"/>
          <p:cNvPicPr preferRelativeResize="0"/>
          <p:nvPr/>
        </p:nvPicPr>
        <p:blipFill>
          <a:blip r:embed="rId9">
            <a:alphaModFix/>
          </a:blip>
          <a:stretch>
            <a:fillRect/>
          </a:stretch>
        </p:blipFill>
        <p:spPr>
          <a:xfrm>
            <a:off x="4065785" y="3926160"/>
            <a:ext cx="236600" cy="114000"/>
          </a:xfrm>
          <a:prstGeom prst="rect">
            <a:avLst/>
          </a:prstGeom>
          <a:noFill/>
          <a:ln>
            <a:noFill/>
          </a:ln>
        </p:spPr>
      </p:pic>
      <p:pic>
        <p:nvPicPr>
          <p:cNvPr id="4934" name="Google Shape;4934;p260"/>
          <p:cNvPicPr preferRelativeResize="0"/>
          <p:nvPr/>
        </p:nvPicPr>
        <p:blipFill>
          <a:blip r:embed="rId9">
            <a:alphaModFix/>
          </a:blip>
          <a:stretch>
            <a:fillRect/>
          </a:stretch>
        </p:blipFill>
        <p:spPr>
          <a:xfrm>
            <a:off x="4370585" y="3926160"/>
            <a:ext cx="236600" cy="114000"/>
          </a:xfrm>
          <a:prstGeom prst="rect">
            <a:avLst/>
          </a:prstGeom>
          <a:noFill/>
          <a:ln>
            <a:noFill/>
          </a:ln>
        </p:spPr>
      </p:pic>
      <p:pic>
        <p:nvPicPr>
          <p:cNvPr id="4935" name="Google Shape;4935;p260"/>
          <p:cNvPicPr preferRelativeResize="0"/>
          <p:nvPr/>
        </p:nvPicPr>
        <p:blipFill>
          <a:blip r:embed="rId9">
            <a:alphaModFix/>
          </a:blip>
          <a:stretch>
            <a:fillRect/>
          </a:stretch>
        </p:blipFill>
        <p:spPr>
          <a:xfrm>
            <a:off x="3151385" y="4535760"/>
            <a:ext cx="236600" cy="114000"/>
          </a:xfrm>
          <a:prstGeom prst="rect">
            <a:avLst/>
          </a:prstGeom>
          <a:noFill/>
          <a:ln>
            <a:noFill/>
          </a:ln>
        </p:spPr>
      </p:pic>
      <p:pic>
        <p:nvPicPr>
          <p:cNvPr id="4936" name="Google Shape;4936;p260"/>
          <p:cNvPicPr preferRelativeResize="0"/>
          <p:nvPr/>
        </p:nvPicPr>
        <p:blipFill>
          <a:blip r:embed="rId9">
            <a:alphaModFix/>
          </a:blip>
          <a:stretch>
            <a:fillRect/>
          </a:stretch>
        </p:blipFill>
        <p:spPr>
          <a:xfrm>
            <a:off x="3456185" y="4535760"/>
            <a:ext cx="236600" cy="114000"/>
          </a:xfrm>
          <a:prstGeom prst="rect">
            <a:avLst/>
          </a:prstGeom>
          <a:noFill/>
          <a:ln>
            <a:noFill/>
          </a:ln>
        </p:spPr>
      </p:pic>
      <p:pic>
        <p:nvPicPr>
          <p:cNvPr id="4937" name="Google Shape;4937;p260"/>
          <p:cNvPicPr preferRelativeResize="0"/>
          <p:nvPr/>
        </p:nvPicPr>
        <p:blipFill>
          <a:blip r:embed="rId9">
            <a:alphaModFix/>
          </a:blip>
          <a:stretch>
            <a:fillRect/>
          </a:stretch>
        </p:blipFill>
        <p:spPr>
          <a:xfrm>
            <a:off x="3760985" y="4535760"/>
            <a:ext cx="236600" cy="114000"/>
          </a:xfrm>
          <a:prstGeom prst="rect">
            <a:avLst/>
          </a:prstGeom>
          <a:noFill/>
          <a:ln>
            <a:noFill/>
          </a:ln>
        </p:spPr>
      </p:pic>
      <p:pic>
        <p:nvPicPr>
          <p:cNvPr id="4938" name="Google Shape;4938;p260"/>
          <p:cNvPicPr preferRelativeResize="0"/>
          <p:nvPr/>
        </p:nvPicPr>
        <p:blipFill>
          <a:blip r:embed="rId9">
            <a:alphaModFix/>
          </a:blip>
          <a:stretch>
            <a:fillRect/>
          </a:stretch>
        </p:blipFill>
        <p:spPr>
          <a:xfrm>
            <a:off x="4065785" y="4535760"/>
            <a:ext cx="236600" cy="114000"/>
          </a:xfrm>
          <a:prstGeom prst="rect">
            <a:avLst/>
          </a:prstGeom>
          <a:noFill/>
          <a:ln>
            <a:noFill/>
          </a:ln>
        </p:spPr>
      </p:pic>
      <p:pic>
        <p:nvPicPr>
          <p:cNvPr id="4939" name="Google Shape;4939;p260"/>
          <p:cNvPicPr preferRelativeResize="0"/>
          <p:nvPr/>
        </p:nvPicPr>
        <p:blipFill>
          <a:blip r:embed="rId9">
            <a:alphaModFix/>
          </a:blip>
          <a:stretch>
            <a:fillRect/>
          </a:stretch>
        </p:blipFill>
        <p:spPr>
          <a:xfrm>
            <a:off x="4370585" y="4535760"/>
            <a:ext cx="236600" cy="114000"/>
          </a:xfrm>
          <a:prstGeom prst="rect">
            <a:avLst/>
          </a:prstGeom>
          <a:noFill/>
          <a:ln>
            <a:noFill/>
          </a:ln>
        </p:spPr>
      </p:pic>
      <p:pic>
        <p:nvPicPr>
          <p:cNvPr id="4940" name="Google Shape;4940;p260"/>
          <p:cNvPicPr preferRelativeResize="0"/>
          <p:nvPr/>
        </p:nvPicPr>
        <p:blipFill>
          <a:blip r:embed="rId9">
            <a:alphaModFix/>
          </a:blip>
          <a:stretch>
            <a:fillRect/>
          </a:stretch>
        </p:blipFill>
        <p:spPr>
          <a:xfrm>
            <a:off x="4675385" y="3351310"/>
            <a:ext cx="236600" cy="114000"/>
          </a:xfrm>
          <a:prstGeom prst="rect">
            <a:avLst/>
          </a:prstGeom>
          <a:noFill/>
          <a:ln>
            <a:noFill/>
          </a:ln>
        </p:spPr>
      </p:pic>
      <p:pic>
        <p:nvPicPr>
          <p:cNvPr id="4941" name="Google Shape;4941;p260"/>
          <p:cNvPicPr preferRelativeResize="0"/>
          <p:nvPr/>
        </p:nvPicPr>
        <p:blipFill>
          <a:blip r:embed="rId9">
            <a:alphaModFix/>
          </a:blip>
          <a:stretch>
            <a:fillRect/>
          </a:stretch>
        </p:blipFill>
        <p:spPr>
          <a:xfrm>
            <a:off x="4691965" y="3927749"/>
            <a:ext cx="236600" cy="114000"/>
          </a:xfrm>
          <a:prstGeom prst="rect">
            <a:avLst/>
          </a:prstGeom>
          <a:noFill/>
          <a:ln>
            <a:noFill/>
          </a:ln>
        </p:spPr>
      </p:pic>
      <p:pic>
        <p:nvPicPr>
          <p:cNvPr id="4942" name="Google Shape;4942;p260"/>
          <p:cNvPicPr preferRelativeResize="0"/>
          <p:nvPr/>
        </p:nvPicPr>
        <p:blipFill>
          <a:blip r:embed="rId9">
            <a:alphaModFix/>
          </a:blip>
          <a:stretch>
            <a:fillRect/>
          </a:stretch>
        </p:blipFill>
        <p:spPr>
          <a:xfrm>
            <a:off x="4996765" y="3927749"/>
            <a:ext cx="236600" cy="114000"/>
          </a:xfrm>
          <a:prstGeom prst="rect">
            <a:avLst/>
          </a:prstGeom>
          <a:noFill/>
          <a:ln>
            <a:noFill/>
          </a:ln>
        </p:spPr>
      </p:pic>
      <p:pic>
        <p:nvPicPr>
          <p:cNvPr id="4943" name="Google Shape;4943;p260"/>
          <p:cNvPicPr preferRelativeResize="0"/>
          <p:nvPr/>
        </p:nvPicPr>
        <p:blipFill>
          <a:blip r:embed="rId9">
            <a:alphaModFix/>
          </a:blip>
          <a:stretch>
            <a:fillRect/>
          </a:stretch>
        </p:blipFill>
        <p:spPr>
          <a:xfrm>
            <a:off x="4683675" y="4535760"/>
            <a:ext cx="236600" cy="114000"/>
          </a:xfrm>
          <a:prstGeom prst="rect">
            <a:avLst/>
          </a:prstGeom>
          <a:noFill/>
          <a:ln>
            <a:noFill/>
          </a:ln>
        </p:spPr>
      </p:pic>
      <p:pic>
        <p:nvPicPr>
          <p:cNvPr id="4944" name="Google Shape;4944;p260"/>
          <p:cNvPicPr preferRelativeResize="0"/>
          <p:nvPr/>
        </p:nvPicPr>
        <p:blipFill>
          <a:blip r:embed="rId9">
            <a:alphaModFix/>
          </a:blip>
          <a:stretch>
            <a:fillRect/>
          </a:stretch>
        </p:blipFill>
        <p:spPr>
          <a:xfrm>
            <a:off x="5005055" y="4537349"/>
            <a:ext cx="236600" cy="114000"/>
          </a:xfrm>
          <a:prstGeom prst="rect">
            <a:avLst/>
          </a:prstGeom>
          <a:noFill/>
          <a:ln>
            <a:noFill/>
          </a:ln>
        </p:spPr>
      </p:pic>
      <p:pic>
        <p:nvPicPr>
          <p:cNvPr id="4945" name="Google Shape;4945;p260"/>
          <p:cNvPicPr preferRelativeResize="0"/>
          <p:nvPr/>
        </p:nvPicPr>
        <p:blipFill>
          <a:blip r:embed="rId9">
            <a:alphaModFix/>
          </a:blip>
          <a:stretch>
            <a:fillRect/>
          </a:stretch>
        </p:blipFill>
        <p:spPr>
          <a:xfrm>
            <a:off x="5309855" y="4537349"/>
            <a:ext cx="236600" cy="114000"/>
          </a:xfrm>
          <a:prstGeom prst="rect">
            <a:avLst/>
          </a:prstGeom>
          <a:noFill/>
          <a:ln>
            <a:noFill/>
          </a:ln>
        </p:spPr>
      </p:pic>
      <p:pic>
        <p:nvPicPr>
          <p:cNvPr id="4946" name="Google Shape;4946;p260"/>
          <p:cNvPicPr preferRelativeResize="0"/>
          <p:nvPr/>
        </p:nvPicPr>
        <p:blipFill>
          <a:blip r:embed="rId5">
            <a:alphaModFix/>
          </a:blip>
          <a:stretch>
            <a:fillRect/>
          </a:stretch>
        </p:blipFill>
        <p:spPr>
          <a:xfrm rot="9899957">
            <a:off x="1530256" y="2716324"/>
            <a:ext cx="128611" cy="232223"/>
          </a:xfrm>
          <a:prstGeom prst="rect">
            <a:avLst/>
          </a:prstGeom>
          <a:noFill/>
          <a:ln>
            <a:noFill/>
          </a:ln>
        </p:spPr>
      </p:pic>
      <p:pic>
        <p:nvPicPr>
          <p:cNvPr id="4947" name="Google Shape;4947;p260"/>
          <p:cNvPicPr preferRelativeResize="0"/>
          <p:nvPr/>
        </p:nvPicPr>
        <p:blipFill>
          <a:blip r:embed="rId5">
            <a:alphaModFix/>
          </a:blip>
          <a:stretch>
            <a:fillRect/>
          </a:stretch>
        </p:blipFill>
        <p:spPr>
          <a:xfrm rot="9899957">
            <a:off x="1521966" y="3064164"/>
            <a:ext cx="128611" cy="232223"/>
          </a:xfrm>
          <a:prstGeom prst="rect">
            <a:avLst/>
          </a:prstGeom>
          <a:noFill/>
          <a:ln>
            <a:noFill/>
          </a:ln>
        </p:spPr>
      </p:pic>
      <p:pic>
        <p:nvPicPr>
          <p:cNvPr id="4948" name="Google Shape;4948;p260"/>
          <p:cNvPicPr preferRelativeResize="0"/>
          <p:nvPr/>
        </p:nvPicPr>
        <p:blipFill>
          <a:blip r:embed="rId5">
            <a:alphaModFix/>
          </a:blip>
          <a:stretch>
            <a:fillRect/>
          </a:stretch>
        </p:blipFill>
        <p:spPr>
          <a:xfrm rot="9899957">
            <a:off x="1530256" y="3478324"/>
            <a:ext cx="128611" cy="232223"/>
          </a:xfrm>
          <a:prstGeom prst="rect">
            <a:avLst/>
          </a:prstGeom>
          <a:noFill/>
          <a:ln>
            <a:noFill/>
          </a:ln>
        </p:spPr>
      </p:pic>
      <p:pic>
        <p:nvPicPr>
          <p:cNvPr id="4949" name="Google Shape;4949;p260"/>
          <p:cNvPicPr preferRelativeResize="0"/>
          <p:nvPr/>
        </p:nvPicPr>
        <p:blipFill>
          <a:blip r:embed="rId5">
            <a:alphaModFix/>
          </a:blip>
          <a:stretch>
            <a:fillRect/>
          </a:stretch>
        </p:blipFill>
        <p:spPr>
          <a:xfrm rot="9899957">
            <a:off x="1530256" y="3859324"/>
            <a:ext cx="128611" cy="232223"/>
          </a:xfrm>
          <a:prstGeom prst="rect">
            <a:avLst/>
          </a:prstGeom>
          <a:noFill/>
          <a:ln>
            <a:noFill/>
          </a:ln>
        </p:spPr>
      </p:pic>
      <p:pic>
        <p:nvPicPr>
          <p:cNvPr id="4950" name="Google Shape;4950;p260"/>
          <p:cNvPicPr preferRelativeResize="0"/>
          <p:nvPr/>
        </p:nvPicPr>
        <p:blipFill>
          <a:blip r:embed="rId5">
            <a:alphaModFix/>
          </a:blip>
          <a:stretch>
            <a:fillRect/>
          </a:stretch>
        </p:blipFill>
        <p:spPr>
          <a:xfrm rot="9899957">
            <a:off x="1521966" y="4207164"/>
            <a:ext cx="128611" cy="232223"/>
          </a:xfrm>
          <a:prstGeom prst="rect">
            <a:avLst/>
          </a:prstGeom>
          <a:noFill/>
          <a:ln>
            <a:noFill/>
          </a:ln>
        </p:spPr>
      </p:pic>
      <p:pic>
        <p:nvPicPr>
          <p:cNvPr id="4951" name="Google Shape;4951;p260"/>
          <p:cNvPicPr preferRelativeResize="0"/>
          <p:nvPr/>
        </p:nvPicPr>
        <p:blipFill>
          <a:blip r:embed="rId5">
            <a:alphaModFix/>
          </a:blip>
          <a:stretch>
            <a:fillRect/>
          </a:stretch>
        </p:blipFill>
        <p:spPr>
          <a:xfrm rot="9899957">
            <a:off x="1530256" y="4621324"/>
            <a:ext cx="128611" cy="232223"/>
          </a:xfrm>
          <a:prstGeom prst="rect">
            <a:avLst/>
          </a:prstGeom>
          <a:noFill/>
          <a:ln>
            <a:noFill/>
          </a:ln>
        </p:spPr>
      </p:pic>
      <p:pic>
        <p:nvPicPr>
          <p:cNvPr id="4952" name="Google Shape;4952;p260"/>
          <p:cNvPicPr preferRelativeResize="0"/>
          <p:nvPr/>
        </p:nvPicPr>
        <p:blipFill>
          <a:blip r:embed="rId5">
            <a:alphaModFix/>
          </a:blip>
          <a:stretch>
            <a:fillRect/>
          </a:stretch>
        </p:blipFill>
        <p:spPr>
          <a:xfrm rot="9899957">
            <a:off x="2393181" y="823474"/>
            <a:ext cx="128611" cy="232223"/>
          </a:xfrm>
          <a:prstGeom prst="rect">
            <a:avLst/>
          </a:prstGeom>
          <a:noFill/>
          <a:ln>
            <a:noFill/>
          </a:ln>
        </p:spPr>
      </p:pic>
      <p:pic>
        <p:nvPicPr>
          <p:cNvPr id="4953" name="Google Shape;4953;p260"/>
          <p:cNvPicPr preferRelativeResize="0"/>
          <p:nvPr/>
        </p:nvPicPr>
        <p:blipFill>
          <a:blip r:embed="rId5">
            <a:alphaModFix/>
          </a:blip>
          <a:stretch>
            <a:fillRect/>
          </a:stretch>
        </p:blipFill>
        <p:spPr>
          <a:xfrm rot="9899957">
            <a:off x="2384891" y="1171314"/>
            <a:ext cx="128611" cy="232223"/>
          </a:xfrm>
          <a:prstGeom prst="rect">
            <a:avLst/>
          </a:prstGeom>
          <a:noFill/>
          <a:ln>
            <a:noFill/>
          </a:ln>
        </p:spPr>
      </p:pic>
      <p:pic>
        <p:nvPicPr>
          <p:cNvPr id="4954" name="Google Shape;4954;p260"/>
          <p:cNvPicPr preferRelativeResize="0"/>
          <p:nvPr/>
        </p:nvPicPr>
        <p:blipFill>
          <a:blip r:embed="rId5">
            <a:alphaModFix/>
          </a:blip>
          <a:stretch>
            <a:fillRect/>
          </a:stretch>
        </p:blipFill>
        <p:spPr>
          <a:xfrm rot="9899957">
            <a:off x="2393181" y="1585474"/>
            <a:ext cx="128611" cy="232223"/>
          </a:xfrm>
          <a:prstGeom prst="rect">
            <a:avLst/>
          </a:prstGeom>
          <a:noFill/>
          <a:ln>
            <a:noFill/>
          </a:ln>
        </p:spPr>
      </p:pic>
      <p:pic>
        <p:nvPicPr>
          <p:cNvPr id="4955" name="Google Shape;4955;p260"/>
          <p:cNvPicPr preferRelativeResize="0"/>
          <p:nvPr/>
        </p:nvPicPr>
        <p:blipFill>
          <a:blip r:embed="rId5">
            <a:alphaModFix/>
          </a:blip>
          <a:stretch>
            <a:fillRect/>
          </a:stretch>
        </p:blipFill>
        <p:spPr>
          <a:xfrm rot="9899957">
            <a:off x="2393181" y="1966474"/>
            <a:ext cx="128611" cy="232223"/>
          </a:xfrm>
          <a:prstGeom prst="rect">
            <a:avLst/>
          </a:prstGeom>
          <a:noFill/>
          <a:ln>
            <a:noFill/>
          </a:ln>
        </p:spPr>
      </p:pic>
      <p:pic>
        <p:nvPicPr>
          <p:cNvPr id="4956" name="Google Shape;4956;p260"/>
          <p:cNvPicPr preferRelativeResize="0"/>
          <p:nvPr/>
        </p:nvPicPr>
        <p:blipFill>
          <a:blip r:embed="rId5">
            <a:alphaModFix/>
          </a:blip>
          <a:stretch>
            <a:fillRect/>
          </a:stretch>
        </p:blipFill>
        <p:spPr>
          <a:xfrm rot="9899957">
            <a:off x="2384891" y="2314314"/>
            <a:ext cx="128611" cy="232223"/>
          </a:xfrm>
          <a:prstGeom prst="rect">
            <a:avLst/>
          </a:prstGeom>
          <a:noFill/>
          <a:ln>
            <a:noFill/>
          </a:ln>
        </p:spPr>
      </p:pic>
      <p:pic>
        <p:nvPicPr>
          <p:cNvPr id="4957" name="Google Shape;4957;p260"/>
          <p:cNvPicPr preferRelativeResize="0"/>
          <p:nvPr/>
        </p:nvPicPr>
        <p:blipFill>
          <a:blip r:embed="rId5">
            <a:alphaModFix/>
          </a:blip>
          <a:stretch>
            <a:fillRect/>
          </a:stretch>
        </p:blipFill>
        <p:spPr>
          <a:xfrm rot="9899957">
            <a:off x="2418052" y="2687024"/>
            <a:ext cx="128611" cy="232223"/>
          </a:xfrm>
          <a:prstGeom prst="rect">
            <a:avLst/>
          </a:prstGeom>
          <a:noFill/>
          <a:ln>
            <a:noFill/>
          </a:ln>
        </p:spPr>
      </p:pic>
      <p:pic>
        <p:nvPicPr>
          <p:cNvPr id="4958" name="Google Shape;4958;p260"/>
          <p:cNvPicPr preferRelativeResize="0"/>
          <p:nvPr/>
        </p:nvPicPr>
        <p:blipFill>
          <a:blip r:embed="rId5">
            <a:alphaModFix/>
          </a:blip>
          <a:stretch>
            <a:fillRect/>
          </a:stretch>
        </p:blipFill>
        <p:spPr>
          <a:xfrm rot="3815158">
            <a:off x="1739253" y="3619537"/>
            <a:ext cx="128611" cy="232223"/>
          </a:xfrm>
          <a:prstGeom prst="rect">
            <a:avLst/>
          </a:prstGeom>
          <a:noFill/>
          <a:ln>
            <a:noFill/>
          </a:ln>
        </p:spPr>
      </p:pic>
      <p:pic>
        <p:nvPicPr>
          <p:cNvPr id="4959" name="Google Shape;4959;p260"/>
          <p:cNvPicPr preferRelativeResize="0"/>
          <p:nvPr/>
        </p:nvPicPr>
        <p:blipFill>
          <a:blip r:embed="rId5">
            <a:alphaModFix/>
          </a:blip>
          <a:stretch>
            <a:fillRect/>
          </a:stretch>
        </p:blipFill>
        <p:spPr>
          <a:xfrm rot="3815158">
            <a:off x="2048694" y="3550541"/>
            <a:ext cx="128611" cy="232223"/>
          </a:xfrm>
          <a:prstGeom prst="rect">
            <a:avLst/>
          </a:prstGeom>
          <a:noFill/>
          <a:ln>
            <a:noFill/>
          </a:ln>
        </p:spPr>
      </p:pic>
      <p:pic>
        <p:nvPicPr>
          <p:cNvPr id="4960" name="Google Shape;4960;p260"/>
          <p:cNvPicPr preferRelativeResize="0"/>
          <p:nvPr/>
        </p:nvPicPr>
        <p:blipFill>
          <a:blip r:embed="rId5">
            <a:alphaModFix/>
          </a:blip>
          <a:stretch>
            <a:fillRect/>
          </a:stretch>
        </p:blipFill>
        <p:spPr>
          <a:xfrm rot="3815158">
            <a:off x="2385114" y="3485329"/>
            <a:ext cx="128611" cy="232223"/>
          </a:xfrm>
          <a:prstGeom prst="rect">
            <a:avLst/>
          </a:prstGeom>
          <a:noFill/>
          <a:ln>
            <a:noFill/>
          </a:ln>
        </p:spPr>
      </p:pic>
      <p:pic>
        <p:nvPicPr>
          <p:cNvPr id="4961" name="Google Shape;4961;p260"/>
          <p:cNvPicPr preferRelativeResize="0"/>
          <p:nvPr/>
        </p:nvPicPr>
        <p:blipFill>
          <a:blip r:embed="rId5">
            <a:alphaModFix/>
          </a:blip>
          <a:stretch>
            <a:fillRect/>
          </a:stretch>
        </p:blipFill>
        <p:spPr>
          <a:xfrm rot="3815158">
            <a:off x="2708839" y="3409935"/>
            <a:ext cx="128611" cy="232223"/>
          </a:xfrm>
          <a:prstGeom prst="rect">
            <a:avLst/>
          </a:prstGeom>
          <a:noFill/>
          <a:ln>
            <a:noFill/>
          </a:ln>
        </p:spPr>
      </p:pic>
      <p:pic>
        <p:nvPicPr>
          <p:cNvPr id="4962" name="Google Shape;4962;p260"/>
          <p:cNvPicPr preferRelativeResize="0"/>
          <p:nvPr/>
        </p:nvPicPr>
        <p:blipFill>
          <a:blip r:embed="rId5">
            <a:alphaModFix/>
          </a:blip>
          <a:stretch>
            <a:fillRect/>
          </a:stretch>
        </p:blipFill>
        <p:spPr>
          <a:xfrm rot="3815158">
            <a:off x="1747543" y="4363368"/>
            <a:ext cx="128611" cy="232223"/>
          </a:xfrm>
          <a:prstGeom prst="rect">
            <a:avLst/>
          </a:prstGeom>
          <a:noFill/>
          <a:ln>
            <a:noFill/>
          </a:ln>
        </p:spPr>
      </p:pic>
      <p:pic>
        <p:nvPicPr>
          <p:cNvPr id="4963" name="Google Shape;4963;p260"/>
          <p:cNvPicPr preferRelativeResize="0"/>
          <p:nvPr/>
        </p:nvPicPr>
        <p:blipFill>
          <a:blip r:embed="rId5">
            <a:alphaModFix/>
          </a:blip>
          <a:stretch>
            <a:fillRect/>
          </a:stretch>
        </p:blipFill>
        <p:spPr>
          <a:xfrm rot="3815158">
            <a:off x="2056984" y="4294372"/>
            <a:ext cx="128611" cy="232223"/>
          </a:xfrm>
          <a:prstGeom prst="rect">
            <a:avLst/>
          </a:prstGeom>
          <a:noFill/>
          <a:ln>
            <a:noFill/>
          </a:ln>
        </p:spPr>
      </p:pic>
      <p:pic>
        <p:nvPicPr>
          <p:cNvPr id="4964" name="Google Shape;4964;p260"/>
          <p:cNvPicPr preferRelativeResize="0"/>
          <p:nvPr/>
        </p:nvPicPr>
        <p:blipFill>
          <a:blip r:embed="rId5">
            <a:alphaModFix/>
          </a:blip>
          <a:stretch>
            <a:fillRect/>
          </a:stretch>
        </p:blipFill>
        <p:spPr>
          <a:xfrm rot="3815158">
            <a:off x="2393404" y="4229160"/>
            <a:ext cx="128611" cy="232223"/>
          </a:xfrm>
          <a:prstGeom prst="rect">
            <a:avLst/>
          </a:prstGeom>
          <a:noFill/>
          <a:ln>
            <a:noFill/>
          </a:ln>
        </p:spPr>
      </p:pic>
      <p:pic>
        <p:nvPicPr>
          <p:cNvPr id="4965" name="Google Shape;4965;p260"/>
          <p:cNvPicPr preferRelativeResize="0"/>
          <p:nvPr/>
        </p:nvPicPr>
        <p:blipFill>
          <a:blip r:embed="rId5">
            <a:alphaModFix/>
          </a:blip>
          <a:stretch>
            <a:fillRect/>
          </a:stretch>
        </p:blipFill>
        <p:spPr>
          <a:xfrm rot="3815158">
            <a:off x="2717129" y="4153766"/>
            <a:ext cx="128611" cy="232223"/>
          </a:xfrm>
          <a:prstGeom prst="rect">
            <a:avLst/>
          </a:prstGeom>
          <a:noFill/>
          <a:ln>
            <a:noFill/>
          </a:ln>
        </p:spPr>
      </p:pic>
      <p:pic>
        <p:nvPicPr>
          <p:cNvPr id="4966" name="Google Shape;4966;p260"/>
          <p:cNvPicPr preferRelativeResize="0"/>
          <p:nvPr/>
        </p:nvPicPr>
        <p:blipFill>
          <a:blip r:embed="rId5">
            <a:alphaModFix/>
          </a:blip>
          <a:stretch>
            <a:fillRect/>
          </a:stretch>
        </p:blipFill>
        <p:spPr>
          <a:xfrm rot="4595401">
            <a:off x="1689518" y="4896693"/>
            <a:ext cx="128611" cy="232223"/>
          </a:xfrm>
          <a:prstGeom prst="rect">
            <a:avLst/>
          </a:prstGeom>
          <a:noFill/>
          <a:ln>
            <a:noFill/>
          </a:ln>
        </p:spPr>
      </p:pic>
      <p:pic>
        <p:nvPicPr>
          <p:cNvPr id="4967" name="Google Shape;4967;p260"/>
          <p:cNvPicPr preferRelativeResize="0"/>
          <p:nvPr/>
        </p:nvPicPr>
        <p:blipFill>
          <a:blip r:embed="rId5">
            <a:alphaModFix/>
          </a:blip>
          <a:stretch>
            <a:fillRect/>
          </a:stretch>
        </p:blipFill>
        <p:spPr>
          <a:xfrm rot="3815158">
            <a:off x="2056984" y="4903972"/>
            <a:ext cx="128611" cy="232223"/>
          </a:xfrm>
          <a:prstGeom prst="rect">
            <a:avLst/>
          </a:prstGeom>
          <a:noFill/>
          <a:ln>
            <a:noFill/>
          </a:ln>
        </p:spPr>
      </p:pic>
      <p:pic>
        <p:nvPicPr>
          <p:cNvPr id="4968" name="Google Shape;4968;p260"/>
          <p:cNvPicPr preferRelativeResize="0"/>
          <p:nvPr/>
        </p:nvPicPr>
        <p:blipFill>
          <a:blip r:embed="rId5">
            <a:alphaModFix/>
          </a:blip>
          <a:stretch>
            <a:fillRect/>
          </a:stretch>
        </p:blipFill>
        <p:spPr>
          <a:xfrm rot="3815158">
            <a:off x="2393404" y="4838760"/>
            <a:ext cx="128611" cy="232223"/>
          </a:xfrm>
          <a:prstGeom prst="rect">
            <a:avLst/>
          </a:prstGeom>
          <a:noFill/>
          <a:ln>
            <a:noFill/>
          </a:ln>
        </p:spPr>
      </p:pic>
      <p:pic>
        <p:nvPicPr>
          <p:cNvPr id="4969" name="Google Shape;4969;p260"/>
          <p:cNvPicPr preferRelativeResize="0"/>
          <p:nvPr/>
        </p:nvPicPr>
        <p:blipFill>
          <a:blip r:embed="rId5">
            <a:alphaModFix/>
          </a:blip>
          <a:stretch>
            <a:fillRect/>
          </a:stretch>
        </p:blipFill>
        <p:spPr>
          <a:xfrm rot="3815158">
            <a:off x="2717129" y="4763366"/>
            <a:ext cx="128611" cy="232223"/>
          </a:xfrm>
          <a:prstGeom prst="rect">
            <a:avLst/>
          </a:prstGeom>
          <a:noFill/>
          <a:ln>
            <a:noFill/>
          </a:ln>
        </p:spPr>
      </p:pic>
      <p:pic>
        <p:nvPicPr>
          <p:cNvPr id="4970" name="Google Shape;4970;p260"/>
          <p:cNvPicPr preferRelativeResize="0"/>
          <p:nvPr/>
        </p:nvPicPr>
        <p:blipFill>
          <a:blip r:embed="rId5">
            <a:alphaModFix/>
          </a:blip>
          <a:stretch>
            <a:fillRect/>
          </a:stretch>
        </p:blipFill>
        <p:spPr>
          <a:xfrm rot="4499957">
            <a:off x="3270461" y="4899829"/>
            <a:ext cx="128611" cy="232223"/>
          </a:xfrm>
          <a:prstGeom prst="rect">
            <a:avLst/>
          </a:prstGeom>
          <a:noFill/>
          <a:ln>
            <a:noFill/>
          </a:ln>
        </p:spPr>
      </p:pic>
      <p:pic>
        <p:nvPicPr>
          <p:cNvPr id="4971" name="Google Shape;4971;p260"/>
          <p:cNvPicPr preferRelativeResize="0"/>
          <p:nvPr/>
        </p:nvPicPr>
        <p:blipFill>
          <a:blip r:embed="rId5">
            <a:alphaModFix/>
          </a:blip>
          <a:stretch>
            <a:fillRect/>
          </a:stretch>
        </p:blipFill>
        <p:spPr>
          <a:xfrm rot="4499957">
            <a:off x="3618301" y="4908119"/>
            <a:ext cx="128611" cy="232223"/>
          </a:xfrm>
          <a:prstGeom prst="rect">
            <a:avLst/>
          </a:prstGeom>
          <a:noFill/>
          <a:ln>
            <a:noFill/>
          </a:ln>
        </p:spPr>
      </p:pic>
      <p:pic>
        <p:nvPicPr>
          <p:cNvPr id="4972" name="Google Shape;4972;p260"/>
          <p:cNvPicPr preferRelativeResize="0"/>
          <p:nvPr/>
        </p:nvPicPr>
        <p:blipFill>
          <a:blip r:embed="rId5">
            <a:alphaModFix/>
          </a:blip>
          <a:stretch>
            <a:fillRect/>
          </a:stretch>
        </p:blipFill>
        <p:spPr>
          <a:xfrm rot="4499957">
            <a:off x="4032461" y="4899829"/>
            <a:ext cx="128611" cy="232223"/>
          </a:xfrm>
          <a:prstGeom prst="rect">
            <a:avLst/>
          </a:prstGeom>
          <a:noFill/>
          <a:ln>
            <a:noFill/>
          </a:ln>
        </p:spPr>
      </p:pic>
      <p:pic>
        <p:nvPicPr>
          <p:cNvPr id="4973" name="Google Shape;4973;p260"/>
          <p:cNvPicPr preferRelativeResize="0"/>
          <p:nvPr/>
        </p:nvPicPr>
        <p:blipFill>
          <a:blip r:embed="rId5">
            <a:alphaModFix/>
          </a:blip>
          <a:stretch>
            <a:fillRect/>
          </a:stretch>
        </p:blipFill>
        <p:spPr>
          <a:xfrm rot="4499957">
            <a:off x="4413461" y="4899829"/>
            <a:ext cx="128611" cy="232223"/>
          </a:xfrm>
          <a:prstGeom prst="rect">
            <a:avLst/>
          </a:prstGeom>
          <a:noFill/>
          <a:ln>
            <a:noFill/>
          </a:ln>
        </p:spPr>
      </p:pic>
      <p:pic>
        <p:nvPicPr>
          <p:cNvPr id="4974" name="Google Shape;4974;p260"/>
          <p:cNvPicPr preferRelativeResize="0"/>
          <p:nvPr/>
        </p:nvPicPr>
        <p:blipFill>
          <a:blip r:embed="rId5">
            <a:alphaModFix/>
          </a:blip>
          <a:stretch>
            <a:fillRect/>
          </a:stretch>
        </p:blipFill>
        <p:spPr>
          <a:xfrm rot="4499957">
            <a:off x="4761301" y="4908119"/>
            <a:ext cx="128611" cy="232223"/>
          </a:xfrm>
          <a:prstGeom prst="rect">
            <a:avLst/>
          </a:prstGeom>
          <a:noFill/>
          <a:ln>
            <a:noFill/>
          </a:ln>
        </p:spPr>
      </p:pic>
      <p:pic>
        <p:nvPicPr>
          <p:cNvPr id="4975" name="Google Shape;4975;p260"/>
          <p:cNvPicPr preferRelativeResize="0"/>
          <p:nvPr/>
        </p:nvPicPr>
        <p:blipFill>
          <a:blip r:embed="rId5">
            <a:alphaModFix/>
          </a:blip>
          <a:stretch>
            <a:fillRect/>
          </a:stretch>
        </p:blipFill>
        <p:spPr>
          <a:xfrm rot="4499957">
            <a:off x="5175461" y="4899829"/>
            <a:ext cx="128611" cy="232223"/>
          </a:xfrm>
          <a:prstGeom prst="rect">
            <a:avLst/>
          </a:prstGeom>
          <a:noFill/>
          <a:ln>
            <a:noFill/>
          </a:ln>
        </p:spPr>
      </p:pic>
      <p:pic>
        <p:nvPicPr>
          <p:cNvPr id="4976" name="Google Shape;4976;p260"/>
          <p:cNvPicPr preferRelativeResize="0"/>
          <p:nvPr/>
        </p:nvPicPr>
        <p:blipFill>
          <a:blip r:embed="rId5">
            <a:alphaModFix/>
          </a:blip>
          <a:stretch>
            <a:fillRect/>
          </a:stretch>
        </p:blipFill>
        <p:spPr>
          <a:xfrm rot="4499957">
            <a:off x="2813261" y="4899829"/>
            <a:ext cx="128611" cy="232223"/>
          </a:xfrm>
          <a:prstGeom prst="rect">
            <a:avLst/>
          </a:prstGeom>
          <a:noFill/>
          <a:ln>
            <a:noFill/>
          </a:ln>
        </p:spPr>
      </p:pic>
      <p:pic>
        <p:nvPicPr>
          <p:cNvPr id="4977" name="Google Shape;4977;p260"/>
          <p:cNvPicPr preferRelativeResize="0"/>
          <p:nvPr/>
        </p:nvPicPr>
        <p:blipFill>
          <a:blip r:embed="rId5">
            <a:alphaModFix/>
          </a:blip>
          <a:stretch>
            <a:fillRect/>
          </a:stretch>
        </p:blipFill>
        <p:spPr>
          <a:xfrm rot="3384363">
            <a:off x="2659536" y="2683179"/>
            <a:ext cx="128611" cy="232222"/>
          </a:xfrm>
          <a:prstGeom prst="rect">
            <a:avLst/>
          </a:prstGeom>
          <a:noFill/>
          <a:ln>
            <a:noFill/>
          </a:ln>
        </p:spPr>
      </p:pic>
      <p:pic>
        <p:nvPicPr>
          <p:cNvPr id="4978" name="Google Shape;4978;p260"/>
          <p:cNvPicPr preferRelativeResize="0"/>
          <p:nvPr/>
        </p:nvPicPr>
        <p:blipFill>
          <a:blip r:embed="rId5">
            <a:alphaModFix/>
          </a:blip>
          <a:stretch>
            <a:fillRect/>
          </a:stretch>
        </p:blipFill>
        <p:spPr>
          <a:xfrm rot="4641884">
            <a:off x="2604411" y="713379"/>
            <a:ext cx="128611" cy="232222"/>
          </a:xfrm>
          <a:prstGeom prst="rect">
            <a:avLst/>
          </a:prstGeom>
          <a:noFill/>
          <a:ln>
            <a:noFill/>
          </a:ln>
        </p:spPr>
      </p:pic>
      <p:pic>
        <p:nvPicPr>
          <p:cNvPr id="4979" name="Google Shape;4979;p260"/>
          <p:cNvPicPr preferRelativeResize="0"/>
          <p:nvPr/>
        </p:nvPicPr>
        <p:blipFill>
          <a:blip r:embed="rId5">
            <a:alphaModFix/>
          </a:blip>
          <a:stretch>
            <a:fillRect/>
          </a:stretch>
        </p:blipFill>
        <p:spPr>
          <a:xfrm rot="4641884">
            <a:off x="2909211" y="713379"/>
            <a:ext cx="128611" cy="232222"/>
          </a:xfrm>
          <a:prstGeom prst="rect">
            <a:avLst/>
          </a:prstGeom>
          <a:noFill/>
          <a:ln>
            <a:noFill/>
          </a:ln>
        </p:spPr>
      </p:pic>
      <p:pic>
        <p:nvPicPr>
          <p:cNvPr id="4980" name="Google Shape;4980;p260"/>
          <p:cNvPicPr preferRelativeResize="0"/>
          <p:nvPr/>
        </p:nvPicPr>
        <p:blipFill>
          <a:blip r:embed="rId5">
            <a:alphaModFix/>
          </a:blip>
          <a:stretch>
            <a:fillRect/>
          </a:stretch>
        </p:blipFill>
        <p:spPr>
          <a:xfrm rot="8752277">
            <a:off x="3527732" y="873879"/>
            <a:ext cx="128611" cy="232223"/>
          </a:xfrm>
          <a:prstGeom prst="rect">
            <a:avLst/>
          </a:prstGeom>
          <a:noFill/>
          <a:ln>
            <a:noFill/>
          </a:ln>
        </p:spPr>
      </p:pic>
      <p:pic>
        <p:nvPicPr>
          <p:cNvPr id="4981" name="Google Shape;4981;p260"/>
          <p:cNvPicPr preferRelativeResize="0"/>
          <p:nvPr/>
        </p:nvPicPr>
        <p:blipFill>
          <a:blip r:embed="rId5">
            <a:alphaModFix/>
          </a:blip>
          <a:stretch>
            <a:fillRect/>
          </a:stretch>
        </p:blipFill>
        <p:spPr>
          <a:xfrm rot="8752277">
            <a:off x="3375332" y="873879"/>
            <a:ext cx="128611" cy="232223"/>
          </a:xfrm>
          <a:prstGeom prst="rect">
            <a:avLst/>
          </a:prstGeom>
          <a:noFill/>
          <a:ln>
            <a:noFill/>
          </a:ln>
        </p:spPr>
      </p:pic>
      <p:pic>
        <p:nvPicPr>
          <p:cNvPr id="4982" name="Google Shape;4982;p260"/>
          <p:cNvPicPr preferRelativeResize="0"/>
          <p:nvPr/>
        </p:nvPicPr>
        <p:blipFill>
          <a:blip r:embed="rId5">
            <a:alphaModFix/>
          </a:blip>
          <a:stretch>
            <a:fillRect/>
          </a:stretch>
        </p:blipFill>
        <p:spPr>
          <a:xfrm rot="8752277">
            <a:off x="3239512" y="873879"/>
            <a:ext cx="128611" cy="232223"/>
          </a:xfrm>
          <a:prstGeom prst="rect">
            <a:avLst/>
          </a:prstGeom>
          <a:noFill/>
          <a:ln>
            <a:noFill/>
          </a:ln>
        </p:spPr>
      </p:pic>
      <p:pic>
        <p:nvPicPr>
          <p:cNvPr id="4983" name="Google Shape;4983;p260"/>
          <p:cNvPicPr preferRelativeResize="0"/>
          <p:nvPr/>
        </p:nvPicPr>
        <p:blipFill>
          <a:blip r:embed="rId5">
            <a:alphaModFix/>
          </a:blip>
          <a:stretch>
            <a:fillRect/>
          </a:stretch>
        </p:blipFill>
        <p:spPr>
          <a:xfrm rot="8752277">
            <a:off x="3686833" y="1254879"/>
            <a:ext cx="128611" cy="232223"/>
          </a:xfrm>
          <a:prstGeom prst="rect">
            <a:avLst/>
          </a:prstGeom>
          <a:noFill/>
          <a:ln>
            <a:noFill/>
          </a:ln>
        </p:spPr>
      </p:pic>
      <p:pic>
        <p:nvPicPr>
          <p:cNvPr id="4984" name="Google Shape;4984;p260"/>
          <p:cNvPicPr preferRelativeResize="0"/>
          <p:nvPr/>
        </p:nvPicPr>
        <p:blipFill>
          <a:blip r:embed="rId5">
            <a:alphaModFix/>
          </a:blip>
          <a:stretch>
            <a:fillRect/>
          </a:stretch>
        </p:blipFill>
        <p:spPr>
          <a:xfrm rot="8752277">
            <a:off x="3814363" y="1483479"/>
            <a:ext cx="128611" cy="232223"/>
          </a:xfrm>
          <a:prstGeom prst="rect">
            <a:avLst/>
          </a:prstGeom>
          <a:noFill/>
          <a:ln>
            <a:noFill/>
          </a:ln>
        </p:spPr>
      </p:pic>
      <p:pic>
        <p:nvPicPr>
          <p:cNvPr id="4985" name="Google Shape;4985;p260"/>
          <p:cNvPicPr preferRelativeResize="0"/>
          <p:nvPr/>
        </p:nvPicPr>
        <p:blipFill>
          <a:blip r:embed="rId5">
            <a:alphaModFix/>
          </a:blip>
          <a:stretch>
            <a:fillRect/>
          </a:stretch>
        </p:blipFill>
        <p:spPr>
          <a:xfrm rot="3815158">
            <a:off x="4038989" y="3164754"/>
            <a:ext cx="128611" cy="232223"/>
          </a:xfrm>
          <a:prstGeom prst="rect">
            <a:avLst/>
          </a:prstGeom>
          <a:noFill/>
          <a:ln>
            <a:noFill/>
          </a:ln>
        </p:spPr>
      </p:pic>
      <p:pic>
        <p:nvPicPr>
          <p:cNvPr id="4986" name="Google Shape;4986;p260"/>
          <p:cNvPicPr preferRelativeResize="0"/>
          <p:nvPr/>
        </p:nvPicPr>
        <p:blipFill>
          <a:blip r:embed="rId5">
            <a:alphaModFix/>
          </a:blip>
          <a:stretch>
            <a:fillRect/>
          </a:stretch>
        </p:blipFill>
        <p:spPr>
          <a:xfrm rot="3815158">
            <a:off x="4318918" y="3105135"/>
            <a:ext cx="128611" cy="232223"/>
          </a:xfrm>
          <a:prstGeom prst="rect">
            <a:avLst/>
          </a:prstGeom>
          <a:noFill/>
          <a:ln>
            <a:noFill/>
          </a:ln>
        </p:spPr>
      </p:pic>
      <p:pic>
        <p:nvPicPr>
          <p:cNvPr id="4987" name="Google Shape;4987;p260"/>
          <p:cNvPicPr preferRelativeResize="0"/>
          <p:nvPr/>
        </p:nvPicPr>
        <p:blipFill>
          <a:blip r:embed="rId5">
            <a:alphaModFix/>
          </a:blip>
          <a:stretch>
            <a:fillRect/>
          </a:stretch>
        </p:blipFill>
        <p:spPr>
          <a:xfrm rot="3815158">
            <a:off x="3276184" y="4040902"/>
            <a:ext cx="128611" cy="232223"/>
          </a:xfrm>
          <a:prstGeom prst="rect">
            <a:avLst/>
          </a:prstGeom>
          <a:noFill/>
          <a:ln>
            <a:noFill/>
          </a:ln>
        </p:spPr>
      </p:pic>
      <p:pic>
        <p:nvPicPr>
          <p:cNvPr id="4988" name="Google Shape;4988;p260"/>
          <p:cNvPicPr preferRelativeResize="0"/>
          <p:nvPr/>
        </p:nvPicPr>
        <p:blipFill>
          <a:blip r:embed="rId5">
            <a:alphaModFix/>
          </a:blip>
          <a:stretch>
            <a:fillRect/>
          </a:stretch>
        </p:blipFill>
        <p:spPr>
          <a:xfrm rot="3815158">
            <a:off x="3612604" y="3975689"/>
            <a:ext cx="128611" cy="232223"/>
          </a:xfrm>
          <a:prstGeom prst="rect">
            <a:avLst/>
          </a:prstGeom>
          <a:noFill/>
          <a:ln>
            <a:noFill/>
          </a:ln>
        </p:spPr>
      </p:pic>
      <p:pic>
        <p:nvPicPr>
          <p:cNvPr id="4989" name="Google Shape;4989;p260"/>
          <p:cNvPicPr preferRelativeResize="0"/>
          <p:nvPr/>
        </p:nvPicPr>
        <p:blipFill>
          <a:blip r:embed="rId5">
            <a:alphaModFix/>
          </a:blip>
          <a:stretch>
            <a:fillRect/>
          </a:stretch>
        </p:blipFill>
        <p:spPr>
          <a:xfrm rot="3815158">
            <a:off x="4706620" y="3790935"/>
            <a:ext cx="128611" cy="232223"/>
          </a:xfrm>
          <a:prstGeom prst="rect">
            <a:avLst/>
          </a:prstGeom>
          <a:noFill/>
          <a:ln>
            <a:noFill/>
          </a:ln>
        </p:spPr>
      </p:pic>
      <p:pic>
        <p:nvPicPr>
          <p:cNvPr id="4990" name="Google Shape;4990;p260"/>
          <p:cNvPicPr preferRelativeResize="0"/>
          <p:nvPr/>
        </p:nvPicPr>
        <p:blipFill>
          <a:blip r:embed="rId5">
            <a:alphaModFix/>
          </a:blip>
          <a:stretch>
            <a:fillRect/>
          </a:stretch>
        </p:blipFill>
        <p:spPr>
          <a:xfrm rot="4641884">
            <a:off x="2476882" y="1356140"/>
            <a:ext cx="128611" cy="232222"/>
          </a:xfrm>
          <a:prstGeom prst="rect">
            <a:avLst/>
          </a:prstGeom>
          <a:noFill/>
          <a:ln>
            <a:noFill/>
          </a:ln>
        </p:spPr>
      </p:pic>
      <p:pic>
        <p:nvPicPr>
          <p:cNvPr id="4991" name="Google Shape;4991;p260"/>
          <p:cNvPicPr preferRelativeResize="0"/>
          <p:nvPr/>
        </p:nvPicPr>
        <p:blipFill>
          <a:blip r:embed="rId5">
            <a:alphaModFix/>
          </a:blip>
          <a:stretch>
            <a:fillRect/>
          </a:stretch>
        </p:blipFill>
        <p:spPr>
          <a:xfrm rot="4641884">
            <a:off x="2748521" y="1356140"/>
            <a:ext cx="128611" cy="232222"/>
          </a:xfrm>
          <a:prstGeom prst="rect">
            <a:avLst/>
          </a:prstGeom>
          <a:noFill/>
          <a:ln>
            <a:noFill/>
          </a:ln>
        </p:spPr>
      </p:pic>
      <p:pic>
        <p:nvPicPr>
          <p:cNvPr id="4992" name="Google Shape;4992;p260"/>
          <p:cNvPicPr preferRelativeResize="0"/>
          <p:nvPr/>
        </p:nvPicPr>
        <p:blipFill>
          <a:blip r:embed="rId5">
            <a:alphaModFix/>
          </a:blip>
          <a:stretch>
            <a:fillRect/>
          </a:stretch>
        </p:blipFill>
        <p:spPr>
          <a:xfrm rot="3815158">
            <a:off x="3199984" y="4698653"/>
            <a:ext cx="128611" cy="232223"/>
          </a:xfrm>
          <a:prstGeom prst="rect">
            <a:avLst/>
          </a:prstGeom>
          <a:noFill/>
          <a:ln>
            <a:noFill/>
          </a:ln>
        </p:spPr>
      </p:pic>
      <p:pic>
        <p:nvPicPr>
          <p:cNvPr id="4993" name="Google Shape;4993;p260"/>
          <p:cNvPicPr preferRelativeResize="0"/>
          <p:nvPr/>
        </p:nvPicPr>
        <p:blipFill>
          <a:blip r:embed="rId5">
            <a:alphaModFix/>
          </a:blip>
          <a:stretch>
            <a:fillRect/>
          </a:stretch>
        </p:blipFill>
        <p:spPr>
          <a:xfrm rot="3815158">
            <a:off x="3536404" y="4633441"/>
            <a:ext cx="128611" cy="232223"/>
          </a:xfrm>
          <a:prstGeom prst="rect">
            <a:avLst/>
          </a:prstGeom>
          <a:noFill/>
          <a:ln>
            <a:noFill/>
          </a:ln>
        </p:spPr>
      </p:pic>
      <p:pic>
        <p:nvPicPr>
          <p:cNvPr id="4994" name="Google Shape;4994;p260"/>
          <p:cNvPicPr preferRelativeResize="0"/>
          <p:nvPr/>
        </p:nvPicPr>
        <p:blipFill>
          <a:blip r:embed="rId5">
            <a:alphaModFix/>
          </a:blip>
          <a:stretch>
            <a:fillRect/>
          </a:stretch>
        </p:blipFill>
        <p:spPr>
          <a:xfrm rot="3815158">
            <a:off x="3860129" y="4558047"/>
            <a:ext cx="128611" cy="232223"/>
          </a:xfrm>
          <a:prstGeom prst="rect">
            <a:avLst/>
          </a:prstGeom>
          <a:noFill/>
          <a:ln>
            <a:noFill/>
          </a:ln>
        </p:spPr>
      </p:pic>
      <p:pic>
        <p:nvPicPr>
          <p:cNvPr id="4995" name="Google Shape;4995;p260"/>
          <p:cNvPicPr preferRelativeResize="0"/>
          <p:nvPr/>
        </p:nvPicPr>
        <p:blipFill>
          <a:blip r:embed="rId5">
            <a:alphaModFix/>
          </a:blip>
          <a:stretch>
            <a:fillRect/>
          </a:stretch>
        </p:blipFill>
        <p:spPr>
          <a:xfrm rot="3815158">
            <a:off x="4920929" y="4370802"/>
            <a:ext cx="128611" cy="232223"/>
          </a:xfrm>
          <a:prstGeom prst="rect">
            <a:avLst/>
          </a:prstGeom>
          <a:noFill/>
          <a:ln>
            <a:noFill/>
          </a:ln>
        </p:spPr>
      </p:pic>
      <p:pic>
        <p:nvPicPr>
          <p:cNvPr id="4996" name="Google Shape;4996;p260"/>
          <p:cNvPicPr preferRelativeResize="0"/>
          <p:nvPr/>
        </p:nvPicPr>
        <p:blipFill>
          <a:blip r:embed="rId9">
            <a:alphaModFix/>
          </a:blip>
          <a:stretch>
            <a:fillRect/>
          </a:stretch>
        </p:blipFill>
        <p:spPr>
          <a:xfrm>
            <a:off x="3109934" y="2869240"/>
            <a:ext cx="236600" cy="114000"/>
          </a:xfrm>
          <a:prstGeom prst="rect">
            <a:avLst/>
          </a:prstGeom>
          <a:noFill/>
          <a:ln>
            <a:noFill/>
          </a:ln>
        </p:spPr>
      </p:pic>
      <p:pic>
        <p:nvPicPr>
          <p:cNvPr id="4997" name="Google Shape;4997;p260"/>
          <p:cNvPicPr preferRelativeResize="0"/>
          <p:nvPr/>
        </p:nvPicPr>
        <p:blipFill>
          <a:blip r:embed="rId9">
            <a:alphaModFix/>
          </a:blip>
          <a:stretch>
            <a:fillRect/>
          </a:stretch>
        </p:blipFill>
        <p:spPr>
          <a:xfrm>
            <a:off x="3109934" y="3097840"/>
            <a:ext cx="236600" cy="114000"/>
          </a:xfrm>
          <a:prstGeom prst="rect">
            <a:avLst/>
          </a:prstGeom>
          <a:noFill/>
          <a:ln>
            <a:noFill/>
          </a:ln>
        </p:spPr>
      </p:pic>
      <p:pic>
        <p:nvPicPr>
          <p:cNvPr id="4998" name="Google Shape;4998;p260"/>
          <p:cNvPicPr preferRelativeResize="0"/>
          <p:nvPr/>
        </p:nvPicPr>
        <p:blipFill>
          <a:blip r:embed="rId9">
            <a:alphaModFix/>
          </a:blip>
          <a:stretch>
            <a:fillRect/>
          </a:stretch>
        </p:blipFill>
        <p:spPr>
          <a:xfrm>
            <a:off x="3126515" y="3538459"/>
            <a:ext cx="236600" cy="114000"/>
          </a:xfrm>
          <a:prstGeom prst="rect">
            <a:avLst/>
          </a:prstGeom>
          <a:noFill/>
          <a:ln>
            <a:noFill/>
          </a:ln>
        </p:spPr>
      </p:pic>
      <p:pic>
        <p:nvPicPr>
          <p:cNvPr id="4999" name="Google Shape;4999;p260"/>
          <p:cNvPicPr preferRelativeResize="0"/>
          <p:nvPr/>
        </p:nvPicPr>
        <p:blipFill>
          <a:blip r:embed="rId9">
            <a:alphaModFix/>
          </a:blip>
          <a:stretch>
            <a:fillRect/>
          </a:stretch>
        </p:blipFill>
        <p:spPr>
          <a:xfrm>
            <a:off x="3126515" y="3767059"/>
            <a:ext cx="236600" cy="114000"/>
          </a:xfrm>
          <a:prstGeom prst="rect">
            <a:avLst/>
          </a:prstGeom>
          <a:noFill/>
          <a:ln>
            <a:noFill/>
          </a:ln>
        </p:spPr>
      </p:pic>
      <p:pic>
        <p:nvPicPr>
          <p:cNvPr id="5000" name="Google Shape;5000;p260"/>
          <p:cNvPicPr preferRelativeResize="0"/>
          <p:nvPr/>
        </p:nvPicPr>
        <p:blipFill>
          <a:blip r:embed="rId9">
            <a:alphaModFix/>
          </a:blip>
          <a:stretch>
            <a:fillRect/>
          </a:stretch>
        </p:blipFill>
        <p:spPr>
          <a:xfrm>
            <a:off x="3126515" y="4114899"/>
            <a:ext cx="236600" cy="114000"/>
          </a:xfrm>
          <a:prstGeom prst="rect">
            <a:avLst/>
          </a:prstGeom>
          <a:noFill/>
          <a:ln>
            <a:noFill/>
          </a:ln>
        </p:spPr>
      </p:pic>
      <p:pic>
        <p:nvPicPr>
          <p:cNvPr id="5001" name="Google Shape;5001;p260"/>
          <p:cNvPicPr preferRelativeResize="0"/>
          <p:nvPr/>
        </p:nvPicPr>
        <p:blipFill>
          <a:blip r:embed="rId9">
            <a:alphaModFix/>
          </a:blip>
          <a:stretch>
            <a:fillRect/>
          </a:stretch>
        </p:blipFill>
        <p:spPr>
          <a:xfrm>
            <a:off x="3126515" y="4343499"/>
            <a:ext cx="236600" cy="114000"/>
          </a:xfrm>
          <a:prstGeom prst="rect">
            <a:avLst/>
          </a:prstGeom>
          <a:noFill/>
          <a:ln>
            <a:noFill/>
          </a:ln>
        </p:spPr>
      </p:pic>
      <p:pic>
        <p:nvPicPr>
          <p:cNvPr id="5002" name="Google Shape;5002;p260"/>
          <p:cNvPicPr preferRelativeResize="0"/>
          <p:nvPr/>
        </p:nvPicPr>
        <p:blipFill>
          <a:blip r:embed="rId5">
            <a:alphaModFix/>
          </a:blip>
          <a:stretch>
            <a:fillRect/>
          </a:stretch>
        </p:blipFill>
        <p:spPr>
          <a:xfrm rot="-144">
            <a:off x="2048694" y="2357716"/>
            <a:ext cx="128611" cy="232223"/>
          </a:xfrm>
          <a:prstGeom prst="rect">
            <a:avLst/>
          </a:prstGeom>
          <a:noFill/>
          <a:ln>
            <a:noFill/>
          </a:ln>
        </p:spPr>
      </p:pic>
      <p:pic>
        <p:nvPicPr>
          <p:cNvPr id="5003" name="Google Shape;5003;p260"/>
          <p:cNvPicPr preferRelativeResize="0"/>
          <p:nvPr/>
        </p:nvPicPr>
        <p:blipFill>
          <a:blip r:embed="rId5">
            <a:alphaModFix/>
          </a:blip>
          <a:stretch>
            <a:fillRect/>
          </a:stretch>
        </p:blipFill>
        <p:spPr>
          <a:xfrm rot="-144">
            <a:off x="2040044" y="1966454"/>
            <a:ext cx="128611" cy="232223"/>
          </a:xfrm>
          <a:prstGeom prst="rect">
            <a:avLst/>
          </a:prstGeom>
          <a:noFill/>
          <a:ln>
            <a:noFill/>
          </a:ln>
        </p:spPr>
      </p:pic>
      <p:pic>
        <p:nvPicPr>
          <p:cNvPr id="5004" name="Google Shape;5004;p260"/>
          <p:cNvPicPr preferRelativeResize="0"/>
          <p:nvPr/>
        </p:nvPicPr>
        <p:blipFill>
          <a:blip r:embed="rId5">
            <a:alphaModFix/>
          </a:blip>
          <a:stretch>
            <a:fillRect/>
          </a:stretch>
        </p:blipFill>
        <p:spPr>
          <a:xfrm rot="-8510915">
            <a:off x="1895255" y="2007917"/>
            <a:ext cx="128611" cy="232223"/>
          </a:xfrm>
          <a:prstGeom prst="rect">
            <a:avLst/>
          </a:prstGeom>
          <a:noFill/>
          <a:ln>
            <a:noFill/>
          </a:ln>
        </p:spPr>
      </p:pic>
      <p:grpSp>
        <p:nvGrpSpPr>
          <p:cNvPr id="5005" name="Google Shape;5005;p260"/>
          <p:cNvGrpSpPr/>
          <p:nvPr/>
        </p:nvGrpSpPr>
        <p:grpSpPr>
          <a:xfrm>
            <a:off x="6110188" y="639142"/>
            <a:ext cx="1906350" cy="1666200"/>
            <a:chOff x="1413854" y="602454"/>
            <a:chExt cx="4981316" cy="4353802"/>
          </a:xfrm>
        </p:grpSpPr>
        <p:pic>
          <p:nvPicPr>
            <p:cNvPr id="5006" name="Google Shape;5006;p260"/>
            <p:cNvPicPr preferRelativeResize="0"/>
            <p:nvPr/>
          </p:nvPicPr>
          <p:blipFill>
            <a:blip r:embed="rId10">
              <a:alphaModFix/>
            </a:blip>
            <a:stretch>
              <a:fillRect/>
            </a:stretch>
          </p:blipFill>
          <p:spPr>
            <a:xfrm>
              <a:off x="4808120" y="2329945"/>
              <a:ext cx="1587050" cy="1085550"/>
            </a:xfrm>
            <a:prstGeom prst="rect">
              <a:avLst/>
            </a:prstGeom>
            <a:noFill/>
            <a:ln>
              <a:noFill/>
            </a:ln>
          </p:spPr>
        </p:pic>
        <p:grpSp>
          <p:nvGrpSpPr>
            <p:cNvPr id="5007" name="Google Shape;5007;p260"/>
            <p:cNvGrpSpPr/>
            <p:nvPr/>
          </p:nvGrpSpPr>
          <p:grpSpPr>
            <a:xfrm>
              <a:off x="1413854" y="602454"/>
              <a:ext cx="4811085" cy="4353802"/>
              <a:chOff x="979225" y="1196250"/>
              <a:chExt cx="3592775" cy="3251290"/>
            </a:xfrm>
          </p:grpSpPr>
          <p:pic>
            <p:nvPicPr>
              <p:cNvPr id="5008" name="Google Shape;5008;p260"/>
              <p:cNvPicPr preferRelativeResize="0"/>
              <p:nvPr/>
            </p:nvPicPr>
            <p:blipFill>
              <a:blip r:embed="rId11">
                <a:alphaModFix/>
              </a:blip>
              <a:stretch>
                <a:fillRect/>
              </a:stretch>
            </p:blipFill>
            <p:spPr>
              <a:xfrm>
                <a:off x="979225" y="1196250"/>
                <a:ext cx="3592775" cy="1991825"/>
              </a:xfrm>
              <a:prstGeom prst="rect">
                <a:avLst/>
              </a:prstGeom>
              <a:noFill/>
              <a:ln>
                <a:noFill/>
              </a:ln>
            </p:spPr>
          </p:pic>
          <p:pic>
            <p:nvPicPr>
              <p:cNvPr id="5009" name="Google Shape;5009;p260"/>
              <p:cNvPicPr preferRelativeResize="0"/>
              <p:nvPr/>
            </p:nvPicPr>
            <p:blipFill>
              <a:blip r:embed="rId12">
                <a:alphaModFix/>
              </a:blip>
              <a:stretch>
                <a:fillRect/>
              </a:stretch>
            </p:blipFill>
            <p:spPr>
              <a:xfrm>
                <a:off x="2515250" y="3033690"/>
                <a:ext cx="1882900" cy="1413850"/>
              </a:xfrm>
              <a:prstGeom prst="rect">
                <a:avLst/>
              </a:prstGeom>
              <a:noFill/>
              <a:ln>
                <a:noFill/>
              </a:ln>
            </p:spPr>
          </p:pic>
        </p:grpSp>
      </p:grpSp>
      <p:pic>
        <p:nvPicPr>
          <p:cNvPr id="5010" name="Google Shape;5010;p260"/>
          <p:cNvPicPr preferRelativeResize="0"/>
          <p:nvPr/>
        </p:nvPicPr>
        <p:blipFill rotWithShape="1">
          <a:blip r:embed="rId13">
            <a:alphaModFix/>
          </a:blip>
          <a:srcRect t="16464" r="35716"/>
          <a:stretch/>
        </p:blipFill>
        <p:spPr>
          <a:xfrm>
            <a:off x="6003525" y="590287"/>
            <a:ext cx="398027" cy="184325"/>
          </a:xfrm>
          <a:prstGeom prst="rect">
            <a:avLst/>
          </a:prstGeom>
          <a:noFill/>
          <a:ln>
            <a:noFill/>
          </a:ln>
        </p:spPr>
      </p:pic>
      <p:pic>
        <p:nvPicPr>
          <p:cNvPr id="5011" name="Google Shape;5011;p260"/>
          <p:cNvPicPr preferRelativeResize="0"/>
          <p:nvPr/>
        </p:nvPicPr>
        <p:blipFill>
          <a:blip r:embed="rId5">
            <a:alphaModFix/>
          </a:blip>
          <a:stretch>
            <a:fillRect/>
          </a:stretch>
        </p:blipFill>
        <p:spPr>
          <a:xfrm rot="-5938616">
            <a:off x="6373693" y="506463"/>
            <a:ext cx="148483" cy="268066"/>
          </a:xfrm>
          <a:prstGeom prst="rect">
            <a:avLst/>
          </a:prstGeom>
          <a:noFill/>
          <a:ln>
            <a:noFill/>
          </a:ln>
        </p:spPr>
      </p:pic>
      <p:pic>
        <p:nvPicPr>
          <p:cNvPr id="5012" name="Google Shape;5012;p260"/>
          <p:cNvPicPr preferRelativeResize="0"/>
          <p:nvPr/>
        </p:nvPicPr>
        <p:blipFill rotWithShape="1">
          <a:blip r:embed="rId14">
            <a:alphaModFix/>
          </a:blip>
          <a:srcRect l="71916" t="14752" r="9173" b="32764"/>
          <a:stretch/>
        </p:blipFill>
        <p:spPr>
          <a:xfrm>
            <a:off x="7461950" y="2389050"/>
            <a:ext cx="476785" cy="415725"/>
          </a:xfrm>
          <a:prstGeom prst="rect">
            <a:avLst/>
          </a:prstGeom>
          <a:noFill/>
          <a:ln>
            <a:noFill/>
          </a:ln>
        </p:spPr>
      </p:pic>
      <p:sp>
        <p:nvSpPr>
          <p:cNvPr id="5013" name="Google Shape;5013;p260"/>
          <p:cNvSpPr txBox="1"/>
          <p:nvPr/>
        </p:nvSpPr>
        <p:spPr>
          <a:xfrm>
            <a:off x="7333665" y="2697835"/>
            <a:ext cx="8793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t>transcription factor</a:t>
            </a:r>
            <a:endParaRPr sz="1600" b="1"/>
          </a:p>
        </p:txBody>
      </p:sp>
      <p:sp>
        <p:nvSpPr>
          <p:cNvPr id="5014" name="Google Shape;5014;p260"/>
          <p:cNvSpPr/>
          <p:nvPr/>
        </p:nvSpPr>
        <p:spPr>
          <a:xfrm>
            <a:off x="6863100" y="1729700"/>
            <a:ext cx="538825" cy="767150"/>
          </a:xfrm>
          <a:custGeom>
            <a:avLst/>
            <a:gdLst/>
            <a:ahLst/>
            <a:cxnLst/>
            <a:rect l="l" t="t" r="r" b="b"/>
            <a:pathLst>
              <a:path w="21553" h="30686" extrusionOk="0">
                <a:moveTo>
                  <a:pt x="0" y="0"/>
                </a:moveTo>
                <a:cubicBezTo>
                  <a:pt x="1093" y="2850"/>
                  <a:pt x="2968" y="11984"/>
                  <a:pt x="6560" y="17098"/>
                </a:cubicBezTo>
                <a:cubicBezTo>
                  <a:pt x="10152" y="22212"/>
                  <a:pt x="19054" y="28421"/>
                  <a:pt x="21553" y="30686"/>
                </a:cubicBezTo>
              </a:path>
            </a:pathLst>
          </a:custGeom>
          <a:noFill/>
          <a:ln w="9525" cap="flat" cmpd="sng">
            <a:solidFill>
              <a:schemeClr val="dk2"/>
            </a:solidFill>
            <a:prstDash val="solid"/>
            <a:round/>
            <a:headEnd type="none" w="med" len="med"/>
            <a:tailEnd type="stealth" w="med" len="med"/>
          </a:ln>
        </p:spPr>
      </p:sp>
      <p:pic>
        <p:nvPicPr>
          <p:cNvPr id="5015" name="Google Shape;5015;p260"/>
          <p:cNvPicPr preferRelativeResize="0"/>
          <p:nvPr/>
        </p:nvPicPr>
        <p:blipFill>
          <a:blip r:embed="rId15">
            <a:alphaModFix/>
          </a:blip>
          <a:stretch>
            <a:fillRect/>
          </a:stretch>
        </p:blipFill>
        <p:spPr>
          <a:xfrm>
            <a:off x="6048202" y="2888486"/>
            <a:ext cx="2030325" cy="1359230"/>
          </a:xfrm>
          <a:prstGeom prst="rect">
            <a:avLst/>
          </a:prstGeom>
          <a:noFill/>
          <a:ln>
            <a:noFill/>
          </a:ln>
        </p:spPr>
      </p:pic>
      <p:sp>
        <p:nvSpPr>
          <p:cNvPr id="5016" name="Google Shape;5016;p260"/>
          <p:cNvSpPr/>
          <p:nvPr/>
        </p:nvSpPr>
        <p:spPr>
          <a:xfrm>
            <a:off x="6867475" y="2589051"/>
            <a:ext cx="652500" cy="342876"/>
          </a:xfrm>
          <a:custGeom>
            <a:avLst/>
            <a:gdLst/>
            <a:ahLst/>
            <a:cxnLst/>
            <a:rect l="l" t="t" r="r" b="b"/>
            <a:pathLst>
              <a:path w="26100" h="20923" extrusionOk="0">
                <a:moveTo>
                  <a:pt x="26100" y="1957"/>
                </a:moveTo>
                <a:cubicBezTo>
                  <a:pt x="21952" y="1842"/>
                  <a:pt x="4916" y="-1894"/>
                  <a:pt x="1212" y="1267"/>
                </a:cubicBezTo>
                <a:cubicBezTo>
                  <a:pt x="-2492" y="4428"/>
                  <a:pt x="3431" y="17647"/>
                  <a:pt x="3875" y="20923"/>
                </a:cubicBezTo>
              </a:path>
            </a:pathLst>
          </a:custGeom>
          <a:noFill/>
          <a:ln w="9525" cap="flat" cmpd="sng">
            <a:solidFill>
              <a:schemeClr val="dk2"/>
            </a:solidFill>
            <a:prstDash val="solid"/>
            <a:round/>
            <a:headEnd type="none" w="med" len="med"/>
            <a:tailEnd type="stealth" w="med" len="med"/>
          </a:ln>
        </p:spPr>
      </p:sp>
      <p:pic>
        <p:nvPicPr>
          <p:cNvPr id="5017" name="Google Shape;5017;p260"/>
          <p:cNvPicPr preferRelativeResize="0"/>
          <p:nvPr/>
        </p:nvPicPr>
        <p:blipFill>
          <a:blip r:embed="rId16">
            <a:alphaModFix/>
          </a:blip>
          <a:stretch>
            <a:fillRect/>
          </a:stretch>
        </p:blipFill>
        <p:spPr>
          <a:xfrm>
            <a:off x="6948247" y="4379050"/>
            <a:ext cx="721139" cy="415725"/>
          </a:xfrm>
          <a:prstGeom prst="rect">
            <a:avLst/>
          </a:prstGeom>
          <a:noFill/>
          <a:ln>
            <a:noFill/>
          </a:ln>
        </p:spPr>
      </p:pic>
      <p:sp>
        <p:nvSpPr>
          <p:cNvPr id="5018" name="Google Shape;5018;p260"/>
          <p:cNvSpPr txBox="1"/>
          <p:nvPr/>
        </p:nvSpPr>
        <p:spPr>
          <a:xfrm>
            <a:off x="6858728" y="4692385"/>
            <a:ext cx="8793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t>epigenetic changes</a:t>
            </a:r>
            <a:endParaRPr sz="1600" b="1"/>
          </a:p>
        </p:txBody>
      </p:sp>
      <p:pic>
        <p:nvPicPr>
          <p:cNvPr id="5019" name="Google Shape;5019;p260"/>
          <p:cNvPicPr preferRelativeResize="0"/>
          <p:nvPr/>
        </p:nvPicPr>
        <p:blipFill>
          <a:blip r:embed="rId17">
            <a:alphaModFix/>
          </a:blip>
          <a:stretch>
            <a:fillRect/>
          </a:stretch>
        </p:blipFill>
        <p:spPr>
          <a:xfrm flipH="1">
            <a:off x="7917225" y="4133950"/>
            <a:ext cx="976950" cy="848747"/>
          </a:xfrm>
          <a:prstGeom prst="rect">
            <a:avLst/>
          </a:prstGeom>
          <a:noFill/>
          <a:ln>
            <a:noFill/>
          </a:ln>
        </p:spPr>
      </p:pic>
      <p:cxnSp>
        <p:nvCxnSpPr>
          <p:cNvPr id="5020" name="Google Shape;5020;p260"/>
          <p:cNvCxnSpPr/>
          <p:nvPr/>
        </p:nvCxnSpPr>
        <p:spPr>
          <a:xfrm>
            <a:off x="8239899" y="4558325"/>
            <a:ext cx="248700" cy="0"/>
          </a:xfrm>
          <a:prstGeom prst="straightConnector1">
            <a:avLst/>
          </a:prstGeom>
          <a:noFill/>
          <a:ln w="9525" cap="flat" cmpd="sng">
            <a:solidFill>
              <a:schemeClr val="dk2"/>
            </a:solidFill>
            <a:prstDash val="solid"/>
            <a:round/>
            <a:headEnd type="none" w="med" len="med"/>
            <a:tailEnd type="triangle" w="med" len="med"/>
          </a:ln>
        </p:spPr>
      </p:cxnSp>
      <p:sp>
        <p:nvSpPr>
          <p:cNvPr id="5021" name="Google Shape;5021;p260"/>
          <p:cNvSpPr txBox="1"/>
          <p:nvPr/>
        </p:nvSpPr>
        <p:spPr>
          <a:xfrm>
            <a:off x="7814636" y="4894078"/>
            <a:ext cx="17847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t>neurogenesis / synaptogenesis</a:t>
            </a:r>
            <a:endParaRPr sz="1600" b="1"/>
          </a:p>
        </p:txBody>
      </p:sp>
      <p:sp>
        <p:nvSpPr>
          <p:cNvPr id="5022" name="Google Shape;5022;p260"/>
          <p:cNvSpPr/>
          <p:nvPr/>
        </p:nvSpPr>
        <p:spPr>
          <a:xfrm>
            <a:off x="7350850" y="4040150"/>
            <a:ext cx="236593" cy="415731"/>
          </a:xfrm>
          <a:custGeom>
            <a:avLst/>
            <a:gdLst/>
            <a:ahLst/>
            <a:cxnLst/>
            <a:rect l="l" t="t" r="r" b="b"/>
            <a:pathLst>
              <a:path w="9808" h="15075" extrusionOk="0">
                <a:moveTo>
                  <a:pt x="9808" y="0"/>
                </a:moveTo>
                <a:cubicBezTo>
                  <a:pt x="8907" y="723"/>
                  <a:pt x="6037" y="1826"/>
                  <a:pt x="4402" y="4338"/>
                </a:cubicBezTo>
                <a:cubicBezTo>
                  <a:pt x="2767" y="6851"/>
                  <a:pt x="734" y="13286"/>
                  <a:pt x="0" y="15075"/>
                </a:cubicBezTo>
              </a:path>
            </a:pathLst>
          </a:custGeom>
          <a:noFill/>
          <a:ln w="9525" cap="flat" cmpd="sng">
            <a:solidFill>
              <a:schemeClr val="dk2"/>
            </a:solidFill>
            <a:prstDash val="solid"/>
            <a:round/>
            <a:headEnd type="none" w="med" len="med"/>
            <a:tailEnd type="stealth" w="med" len="med"/>
          </a:ln>
        </p:spPr>
      </p:sp>
      <p:sp>
        <p:nvSpPr>
          <p:cNvPr id="5023" name="Google Shape;5023;p260"/>
          <p:cNvSpPr/>
          <p:nvPr/>
        </p:nvSpPr>
        <p:spPr>
          <a:xfrm rot="-7718733">
            <a:off x="7657801" y="4538711"/>
            <a:ext cx="169186" cy="206762"/>
          </a:xfrm>
          <a:custGeom>
            <a:avLst/>
            <a:gdLst/>
            <a:ahLst/>
            <a:cxnLst/>
            <a:rect l="l" t="t" r="r" b="b"/>
            <a:pathLst>
              <a:path w="9808" h="15075" extrusionOk="0">
                <a:moveTo>
                  <a:pt x="9808" y="0"/>
                </a:moveTo>
                <a:cubicBezTo>
                  <a:pt x="8907" y="723"/>
                  <a:pt x="6037" y="1826"/>
                  <a:pt x="4402" y="4338"/>
                </a:cubicBezTo>
                <a:cubicBezTo>
                  <a:pt x="2767" y="6851"/>
                  <a:pt x="734" y="13286"/>
                  <a:pt x="0" y="15075"/>
                </a:cubicBezTo>
              </a:path>
            </a:pathLst>
          </a:custGeom>
          <a:noFill/>
          <a:ln w="9525" cap="flat" cmpd="sng">
            <a:solidFill>
              <a:schemeClr val="dk2"/>
            </a:solidFill>
            <a:prstDash val="solid"/>
            <a:round/>
            <a:headEnd type="none" w="med" len="med"/>
            <a:tailEnd type="stealth" w="med" len="med"/>
          </a:ln>
        </p:spPr>
      </p:sp>
      <p:sp>
        <p:nvSpPr>
          <p:cNvPr id="5024" name="Google Shape;5024;p260"/>
          <p:cNvSpPr/>
          <p:nvPr/>
        </p:nvSpPr>
        <p:spPr>
          <a:xfrm rot="-1244830" flipH="1">
            <a:off x="7945031" y="3857495"/>
            <a:ext cx="236586" cy="280404"/>
          </a:xfrm>
          <a:custGeom>
            <a:avLst/>
            <a:gdLst/>
            <a:ahLst/>
            <a:cxnLst/>
            <a:rect l="l" t="t" r="r" b="b"/>
            <a:pathLst>
              <a:path w="9808" h="15075" extrusionOk="0">
                <a:moveTo>
                  <a:pt x="9808" y="0"/>
                </a:moveTo>
                <a:cubicBezTo>
                  <a:pt x="8907" y="723"/>
                  <a:pt x="6037" y="1826"/>
                  <a:pt x="4402" y="4338"/>
                </a:cubicBezTo>
                <a:cubicBezTo>
                  <a:pt x="2767" y="6851"/>
                  <a:pt x="734" y="13286"/>
                  <a:pt x="0" y="15075"/>
                </a:cubicBezTo>
              </a:path>
            </a:pathLst>
          </a:custGeom>
          <a:noFill/>
          <a:ln w="9525" cap="flat" cmpd="sng">
            <a:solidFill>
              <a:schemeClr val="dk2"/>
            </a:solidFill>
            <a:prstDash val="solid"/>
            <a:round/>
            <a:headEnd type="none" w="med" len="med"/>
            <a:tailEnd type="stealth" w="med" len="med"/>
          </a:ln>
        </p:spPr>
      </p:sp>
      <p:sp>
        <p:nvSpPr>
          <p:cNvPr id="5025" name="Google Shape;5025;p260"/>
          <p:cNvSpPr txBox="1"/>
          <p:nvPr/>
        </p:nvSpPr>
        <p:spPr>
          <a:xfrm>
            <a:off x="300600" y="94848"/>
            <a:ext cx="85656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(5HT) Interacts in a Neuronal Network to Regulate All Major Neurotransmitter Systems</a:t>
            </a:r>
            <a:endParaRPr b="1"/>
          </a:p>
          <a:p>
            <a:pPr marL="457200" lvl="0" indent="-330200" algn="l" rtl="0">
              <a:spcBef>
                <a:spcPts val="0"/>
              </a:spcBef>
              <a:spcAft>
                <a:spcPts val="0"/>
              </a:spcAft>
              <a:buSzPts val="1600"/>
              <a:buChar char="+"/>
            </a:pPr>
            <a:endParaRPr sz="1600" b="1"/>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36"/>
          <p:cNvSpPr txBox="1"/>
          <p:nvPr/>
        </p:nvSpPr>
        <p:spPr>
          <a:xfrm>
            <a:off x="193175" y="93025"/>
            <a:ext cx="83460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A 4th messenger can be a transcription factor</a:t>
            </a:r>
            <a:endParaRPr sz="1900" b="1"/>
          </a:p>
        </p:txBody>
      </p:sp>
      <p:pic>
        <p:nvPicPr>
          <p:cNvPr id="334" name="Google Shape;334;p36"/>
          <p:cNvPicPr preferRelativeResize="0"/>
          <p:nvPr/>
        </p:nvPicPr>
        <p:blipFill>
          <a:blip r:embed="rId3">
            <a:alphaModFix/>
          </a:blip>
          <a:stretch>
            <a:fillRect/>
          </a:stretch>
        </p:blipFill>
        <p:spPr>
          <a:xfrm>
            <a:off x="1097675" y="1392850"/>
            <a:ext cx="7189651" cy="2258675"/>
          </a:xfrm>
          <a:prstGeom prst="rect">
            <a:avLst/>
          </a:prstGeom>
          <a:noFill/>
          <a:ln>
            <a:noFill/>
          </a:ln>
        </p:spPr>
      </p:pic>
      <p:sp>
        <p:nvSpPr>
          <p:cNvPr id="335" name="Google Shape;335;p36"/>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
        <p:nvSpPr>
          <p:cNvPr id="336" name="Google Shape;336;p36"/>
          <p:cNvSpPr/>
          <p:nvPr/>
        </p:nvSpPr>
        <p:spPr>
          <a:xfrm rot="620244">
            <a:off x="6750061" y="2468892"/>
            <a:ext cx="377833" cy="437214"/>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Shape 5029"/>
        <p:cNvGrpSpPr/>
        <p:nvPr/>
      </p:nvGrpSpPr>
      <p:grpSpPr>
        <a:xfrm>
          <a:off x="0" y="0"/>
          <a:ext cx="0" cy="0"/>
          <a:chOff x="0" y="0"/>
          <a:chExt cx="0" cy="0"/>
        </a:xfrm>
      </p:grpSpPr>
      <p:pic>
        <p:nvPicPr>
          <p:cNvPr id="5030" name="Google Shape;5030;p261"/>
          <p:cNvPicPr preferRelativeResize="0"/>
          <p:nvPr/>
        </p:nvPicPr>
        <p:blipFill>
          <a:blip r:embed="rId3">
            <a:alphaModFix/>
          </a:blip>
          <a:stretch>
            <a:fillRect/>
          </a:stretch>
        </p:blipFill>
        <p:spPr>
          <a:xfrm>
            <a:off x="1308575" y="521375"/>
            <a:ext cx="4694950" cy="4622125"/>
          </a:xfrm>
          <a:prstGeom prst="rect">
            <a:avLst/>
          </a:prstGeom>
          <a:noFill/>
          <a:ln>
            <a:noFill/>
          </a:ln>
        </p:spPr>
      </p:pic>
      <p:grpSp>
        <p:nvGrpSpPr>
          <p:cNvPr id="5031" name="Google Shape;5031;p261"/>
          <p:cNvGrpSpPr/>
          <p:nvPr/>
        </p:nvGrpSpPr>
        <p:grpSpPr>
          <a:xfrm>
            <a:off x="202473" y="2255150"/>
            <a:ext cx="1498316" cy="646498"/>
            <a:chOff x="78100" y="798150"/>
            <a:chExt cx="1965778" cy="848200"/>
          </a:xfrm>
        </p:grpSpPr>
        <p:pic>
          <p:nvPicPr>
            <p:cNvPr id="5032" name="Google Shape;5032;p261"/>
            <p:cNvPicPr preferRelativeResize="0"/>
            <p:nvPr/>
          </p:nvPicPr>
          <p:blipFill rotWithShape="1">
            <a:blip r:embed="rId4">
              <a:alphaModFix/>
            </a:blip>
            <a:srcRect r="10370" b="28057"/>
            <a:stretch/>
          </p:blipFill>
          <p:spPr>
            <a:xfrm flipH="1">
              <a:off x="78100" y="798150"/>
              <a:ext cx="1385300" cy="848200"/>
            </a:xfrm>
            <a:prstGeom prst="rect">
              <a:avLst/>
            </a:prstGeom>
            <a:noFill/>
            <a:ln>
              <a:noFill/>
            </a:ln>
          </p:spPr>
        </p:pic>
        <p:pic>
          <p:nvPicPr>
            <p:cNvPr id="5033" name="Google Shape;5033;p261"/>
            <p:cNvPicPr preferRelativeResize="0"/>
            <p:nvPr/>
          </p:nvPicPr>
          <p:blipFill>
            <a:blip r:embed="rId5">
              <a:alphaModFix/>
            </a:blip>
            <a:stretch>
              <a:fillRect/>
            </a:stretch>
          </p:blipFill>
          <p:spPr>
            <a:xfrm rot="-5938659">
              <a:off x="1530169" y="1143679"/>
              <a:ext cx="142142" cy="256638"/>
            </a:xfrm>
            <a:prstGeom prst="rect">
              <a:avLst/>
            </a:prstGeom>
            <a:noFill/>
            <a:ln>
              <a:noFill/>
            </a:ln>
          </p:spPr>
        </p:pic>
        <p:pic>
          <p:nvPicPr>
            <p:cNvPr id="5034" name="Google Shape;5034;p261"/>
            <p:cNvPicPr preferRelativeResize="0"/>
            <p:nvPr/>
          </p:nvPicPr>
          <p:blipFill>
            <a:blip r:embed="rId5">
              <a:alphaModFix/>
            </a:blip>
            <a:stretch>
              <a:fillRect/>
            </a:stretch>
          </p:blipFill>
          <p:spPr>
            <a:xfrm rot="-5938659">
              <a:off x="1834969" y="1143679"/>
              <a:ext cx="142142" cy="256638"/>
            </a:xfrm>
            <a:prstGeom prst="rect">
              <a:avLst/>
            </a:prstGeom>
            <a:noFill/>
            <a:ln>
              <a:noFill/>
            </a:ln>
          </p:spPr>
        </p:pic>
      </p:grpSp>
      <p:pic>
        <p:nvPicPr>
          <p:cNvPr id="5035" name="Google Shape;5035;p261"/>
          <p:cNvPicPr preferRelativeResize="0"/>
          <p:nvPr/>
        </p:nvPicPr>
        <p:blipFill rotWithShape="1">
          <a:blip r:embed="rId6">
            <a:alphaModFix/>
          </a:blip>
          <a:srcRect r="83431"/>
          <a:stretch/>
        </p:blipFill>
        <p:spPr>
          <a:xfrm rot="2141216">
            <a:off x="5628750" y="4229637"/>
            <a:ext cx="202160" cy="171712"/>
          </a:xfrm>
          <a:prstGeom prst="rect">
            <a:avLst/>
          </a:prstGeom>
          <a:noFill/>
          <a:ln>
            <a:noFill/>
          </a:ln>
        </p:spPr>
      </p:pic>
      <p:pic>
        <p:nvPicPr>
          <p:cNvPr id="5036" name="Google Shape;5036;p261"/>
          <p:cNvPicPr preferRelativeResize="0"/>
          <p:nvPr/>
        </p:nvPicPr>
        <p:blipFill rotWithShape="1">
          <a:blip r:embed="rId6">
            <a:alphaModFix/>
          </a:blip>
          <a:srcRect r="83431"/>
          <a:stretch/>
        </p:blipFill>
        <p:spPr>
          <a:xfrm rot="2141216">
            <a:off x="5628750" y="4534437"/>
            <a:ext cx="202160" cy="171712"/>
          </a:xfrm>
          <a:prstGeom prst="rect">
            <a:avLst/>
          </a:prstGeom>
          <a:noFill/>
          <a:ln>
            <a:noFill/>
          </a:ln>
        </p:spPr>
      </p:pic>
      <p:pic>
        <p:nvPicPr>
          <p:cNvPr id="5037" name="Google Shape;5037;p261"/>
          <p:cNvPicPr preferRelativeResize="0"/>
          <p:nvPr/>
        </p:nvPicPr>
        <p:blipFill rotWithShape="1">
          <a:blip r:embed="rId6">
            <a:alphaModFix/>
          </a:blip>
          <a:srcRect r="83431"/>
          <a:stretch/>
        </p:blipFill>
        <p:spPr>
          <a:xfrm rot="2141216">
            <a:off x="5628750" y="3924837"/>
            <a:ext cx="202160" cy="171712"/>
          </a:xfrm>
          <a:prstGeom prst="rect">
            <a:avLst/>
          </a:prstGeom>
          <a:noFill/>
          <a:ln>
            <a:noFill/>
          </a:ln>
        </p:spPr>
      </p:pic>
      <p:pic>
        <p:nvPicPr>
          <p:cNvPr id="5038" name="Google Shape;5038;p261"/>
          <p:cNvPicPr preferRelativeResize="0"/>
          <p:nvPr/>
        </p:nvPicPr>
        <p:blipFill rotWithShape="1">
          <a:blip r:embed="rId6">
            <a:alphaModFix/>
          </a:blip>
          <a:srcRect r="83431"/>
          <a:stretch/>
        </p:blipFill>
        <p:spPr>
          <a:xfrm rot="2141216">
            <a:off x="5628750" y="3315237"/>
            <a:ext cx="202160" cy="171712"/>
          </a:xfrm>
          <a:prstGeom prst="rect">
            <a:avLst/>
          </a:prstGeom>
          <a:noFill/>
          <a:ln>
            <a:noFill/>
          </a:ln>
        </p:spPr>
      </p:pic>
      <p:pic>
        <p:nvPicPr>
          <p:cNvPr id="5039" name="Google Shape;5039;p261"/>
          <p:cNvPicPr preferRelativeResize="0"/>
          <p:nvPr/>
        </p:nvPicPr>
        <p:blipFill rotWithShape="1">
          <a:blip r:embed="rId6">
            <a:alphaModFix/>
          </a:blip>
          <a:srcRect r="83431"/>
          <a:stretch/>
        </p:blipFill>
        <p:spPr>
          <a:xfrm rot="2141216">
            <a:off x="5628750" y="3620037"/>
            <a:ext cx="202160" cy="171712"/>
          </a:xfrm>
          <a:prstGeom prst="rect">
            <a:avLst/>
          </a:prstGeom>
          <a:noFill/>
          <a:ln>
            <a:noFill/>
          </a:ln>
        </p:spPr>
      </p:pic>
      <p:pic>
        <p:nvPicPr>
          <p:cNvPr id="5040" name="Google Shape;5040;p261"/>
          <p:cNvPicPr preferRelativeResize="0"/>
          <p:nvPr/>
        </p:nvPicPr>
        <p:blipFill rotWithShape="1">
          <a:blip r:embed="rId6">
            <a:alphaModFix/>
          </a:blip>
          <a:srcRect r="83431"/>
          <a:stretch/>
        </p:blipFill>
        <p:spPr>
          <a:xfrm rot="2141216">
            <a:off x="5628750" y="3010437"/>
            <a:ext cx="202160" cy="171712"/>
          </a:xfrm>
          <a:prstGeom prst="rect">
            <a:avLst/>
          </a:prstGeom>
          <a:noFill/>
          <a:ln>
            <a:noFill/>
          </a:ln>
        </p:spPr>
      </p:pic>
      <p:pic>
        <p:nvPicPr>
          <p:cNvPr id="5041" name="Google Shape;5041;p261"/>
          <p:cNvPicPr preferRelativeResize="0"/>
          <p:nvPr/>
        </p:nvPicPr>
        <p:blipFill rotWithShape="1">
          <a:blip r:embed="rId6">
            <a:alphaModFix/>
          </a:blip>
          <a:srcRect r="83431"/>
          <a:stretch/>
        </p:blipFill>
        <p:spPr>
          <a:xfrm rot="2141216">
            <a:off x="5628750" y="2400837"/>
            <a:ext cx="202160" cy="171712"/>
          </a:xfrm>
          <a:prstGeom prst="rect">
            <a:avLst/>
          </a:prstGeom>
          <a:noFill/>
          <a:ln>
            <a:noFill/>
          </a:ln>
        </p:spPr>
      </p:pic>
      <p:pic>
        <p:nvPicPr>
          <p:cNvPr id="5042" name="Google Shape;5042;p261"/>
          <p:cNvPicPr preferRelativeResize="0"/>
          <p:nvPr/>
        </p:nvPicPr>
        <p:blipFill rotWithShape="1">
          <a:blip r:embed="rId6">
            <a:alphaModFix/>
          </a:blip>
          <a:srcRect r="83431"/>
          <a:stretch/>
        </p:blipFill>
        <p:spPr>
          <a:xfrm rot="2141216">
            <a:off x="5628750" y="2705637"/>
            <a:ext cx="202160" cy="171712"/>
          </a:xfrm>
          <a:prstGeom prst="rect">
            <a:avLst/>
          </a:prstGeom>
          <a:noFill/>
          <a:ln>
            <a:noFill/>
          </a:ln>
        </p:spPr>
      </p:pic>
      <p:pic>
        <p:nvPicPr>
          <p:cNvPr id="5043" name="Google Shape;5043;p261"/>
          <p:cNvPicPr preferRelativeResize="0"/>
          <p:nvPr/>
        </p:nvPicPr>
        <p:blipFill rotWithShape="1">
          <a:blip r:embed="rId6">
            <a:alphaModFix/>
          </a:blip>
          <a:srcRect r="83431"/>
          <a:stretch/>
        </p:blipFill>
        <p:spPr>
          <a:xfrm rot="2141216">
            <a:off x="5628750" y="2096037"/>
            <a:ext cx="202160" cy="171712"/>
          </a:xfrm>
          <a:prstGeom prst="rect">
            <a:avLst/>
          </a:prstGeom>
          <a:noFill/>
          <a:ln>
            <a:noFill/>
          </a:ln>
        </p:spPr>
      </p:pic>
      <p:pic>
        <p:nvPicPr>
          <p:cNvPr id="5044" name="Google Shape;5044;p261"/>
          <p:cNvPicPr preferRelativeResize="0"/>
          <p:nvPr/>
        </p:nvPicPr>
        <p:blipFill rotWithShape="1">
          <a:blip r:embed="rId6">
            <a:alphaModFix/>
          </a:blip>
          <a:srcRect r="83431"/>
          <a:stretch/>
        </p:blipFill>
        <p:spPr>
          <a:xfrm rot="2141216">
            <a:off x="5628750" y="1486437"/>
            <a:ext cx="202160" cy="171712"/>
          </a:xfrm>
          <a:prstGeom prst="rect">
            <a:avLst/>
          </a:prstGeom>
          <a:noFill/>
          <a:ln>
            <a:noFill/>
          </a:ln>
        </p:spPr>
      </p:pic>
      <p:pic>
        <p:nvPicPr>
          <p:cNvPr id="5045" name="Google Shape;5045;p261"/>
          <p:cNvPicPr preferRelativeResize="0"/>
          <p:nvPr/>
        </p:nvPicPr>
        <p:blipFill rotWithShape="1">
          <a:blip r:embed="rId6">
            <a:alphaModFix/>
          </a:blip>
          <a:srcRect r="83431"/>
          <a:stretch/>
        </p:blipFill>
        <p:spPr>
          <a:xfrm rot="2141216">
            <a:off x="5628750" y="1791237"/>
            <a:ext cx="202160" cy="171712"/>
          </a:xfrm>
          <a:prstGeom prst="rect">
            <a:avLst/>
          </a:prstGeom>
          <a:noFill/>
          <a:ln>
            <a:noFill/>
          </a:ln>
        </p:spPr>
      </p:pic>
      <p:pic>
        <p:nvPicPr>
          <p:cNvPr id="5046" name="Google Shape;5046;p261"/>
          <p:cNvPicPr preferRelativeResize="0"/>
          <p:nvPr/>
        </p:nvPicPr>
        <p:blipFill rotWithShape="1">
          <a:blip r:embed="rId6">
            <a:alphaModFix/>
          </a:blip>
          <a:srcRect r="83431"/>
          <a:stretch/>
        </p:blipFill>
        <p:spPr>
          <a:xfrm rot="2141216">
            <a:off x="5628750" y="1181637"/>
            <a:ext cx="202160" cy="171712"/>
          </a:xfrm>
          <a:prstGeom prst="rect">
            <a:avLst/>
          </a:prstGeom>
          <a:noFill/>
          <a:ln>
            <a:noFill/>
          </a:ln>
        </p:spPr>
      </p:pic>
      <p:pic>
        <p:nvPicPr>
          <p:cNvPr id="5047" name="Google Shape;5047;p261"/>
          <p:cNvPicPr preferRelativeResize="0"/>
          <p:nvPr/>
        </p:nvPicPr>
        <p:blipFill rotWithShape="1">
          <a:blip r:embed="rId6">
            <a:alphaModFix/>
          </a:blip>
          <a:srcRect r="83431"/>
          <a:stretch/>
        </p:blipFill>
        <p:spPr>
          <a:xfrm rot="7541216">
            <a:off x="4148675" y="1150967"/>
            <a:ext cx="202160" cy="171712"/>
          </a:xfrm>
          <a:prstGeom prst="rect">
            <a:avLst/>
          </a:prstGeom>
          <a:noFill/>
          <a:ln>
            <a:noFill/>
          </a:ln>
        </p:spPr>
      </p:pic>
      <p:pic>
        <p:nvPicPr>
          <p:cNvPr id="5048" name="Google Shape;5048;p261"/>
          <p:cNvPicPr preferRelativeResize="0"/>
          <p:nvPr/>
        </p:nvPicPr>
        <p:blipFill rotWithShape="1">
          <a:blip r:embed="rId6">
            <a:alphaModFix/>
          </a:blip>
          <a:srcRect r="83431"/>
          <a:stretch/>
        </p:blipFill>
        <p:spPr>
          <a:xfrm rot="7541216">
            <a:off x="3843875" y="1150967"/>
            <a:ext cx="202160" cy="171712"/>
          </a:xfrm>
          <a:prstGeom prst="rect">
            <a:avLst/>
          </a:prstGeom>
          <a:noFill/>
          <a:ln>
            <a:noFill/>
          </a:ln>
        </p:spPr>
      </p:pic>
      <p:pic>
        <p:nvPicPr>
          <p:cNvPr id="5049" name="Google Shape;5049;p261"/>
          <p:cNvPicPr preferRelativeResize="0"/>
          <p:nvPr/>
        </p:nvPicPr>
        <p:blipFill rotWithShape="1">
          <a:blip r:embed="rId6">
            <a:alphaModFix/>
          </a:blip>
          <a:srcRect r="83431"/>
          <a:stretch/>
        </p:blipFill>
        <p:spPr>
          <a:xfrm rot="7541216">
            <a:off x="4453475" y="1150967"/>
            <a:ext cx="202160" cy="171712"/>
          </a:xfrm>
          <a:prstGeom prst="rect">
            <a:avLst/>
          </a:prstGeom>
          <a:noFill/>
          <a:ln>
            <a:noFill/>
          </a:ln>
        </p:spPr>
      </p:pic>
      <p:pic>
        <p:nvPicPr>
          <p:cNvPr id="5050" name="Google Shape;5050;p261"/>
          <p:cNvPicPr preferRelativeResize="0"/>
          <p:nvPr/>
        </p:nvPicPr>
        <p:blipFill rotWithShape="1">
          <a:blip r:embed="rId6">
            <a:alphaModFix/>
          </a:blip>
          <a:srcRect r="83431"/>
          <a:stretch/>
        </p:blipFill>
        <p:spPr>
          <a:xfrm rot="7541216">
            <a:off x="5063075" y="1150967"/>
            <a:ext cx="202160" cy="171712"/>
          </a:xfrm>
          <a:prstGeom prst="rect">
            <a:avLst/>
          </a:prstGeom>
          <a:noFill/>
          <a:ln>
            <a:noFill/>
          </a:ln>
        </p:spPr>
      </p:pic>
      <p:pic>
        <p:nvPicPr>
          <p:cNvPr id="5051" name="Google Shape;5051;p261"/>
          <p:cNvPicPr preferRelativeResize="0"/>
          <p:nvPr/>
        </p:nvPicPr>
        <p:blipFill rotWithShape="1">
          <a:blip r:embed="rId6">
            <a:alphaModFix/>
          </a:blip>
          <a:srcRect r="83431"/>
          <a:stretch/>
        </p:blipFill>
        <p:spPr>
          <a:xfrm rot="7541216">
            <a:off x="4758275" y="1150967"/>
            <a:ext cx="202160" cy="171712"/>
          </a:xfrm>
          <a:prstGeom prst="rect">
            <a:avLst/>
          </a:prstGeom>
          <a:noFill/>
          <a:ln>
            <a:noFill/>
          </a:ln>
        </p:spPr>
      </p:pic>
      <p:pic>
        <p:nvPicPr>
          <p:cNvPr id="5052" name="Google Shape;5052;p261"/>
          <p:cNvPicPr preferRelativeResize="0"/>
          <p:nvPr/>
        </p:nvPicPr>
        <p:blipFill rotWithShape="1">
          <a:blip r:embed="rId6">
            <a:alphaModFix/>
          </a:blip>
          <a:srcRect r="83431"/>
          <a:stretch/>
        </p:blipFill>
        <p:spPr>
          <a:xfrm rot="7541216">
            <a:off x="5367875" y="1150967"/>
            <a:ext cx="202160" cy="171712"/>
          </a:xfrm>
          <a:prstGeom prst="rect">
            <a:avLst/>
          </a:prstGeom>
          <a:noFill/>
          <a:ln>
            <a:noFill/>
          </a:ln>
        </p:spPr>
      </p:pic>
      <p:pic>
        <p:nvPicPr>
          <p:cNvPr id="5053" name="Google Shape;5053;p261"/>
          <p:cNvPicPr preferRelativeResize="0"/>
          <p:nvPr/>
        </p:nvPicPr>
        <p:blipFill rotWithShape="1">
          <a:blip r:embed="rId6">
            <a:alphaModFix/>
          </a:blip>
          <a:srcRect l="82998" b="20146"/>
          <a:stretch/>
        </p:blipFill>
        <p:spPr>
          <a:xfrm>
            <a:off x="5279400" y="3964375"/>
            <a:ext cx="256551" cy="169575"/>
          </a:xfrm>
          <a:prstGeom prst="rect">
            <a:avLst/>
          </a:prstGeom>
          <a:noFill/>
          <a:ln>
            <a:noFill/>
          </a:ln>
        </p:spPr>
      </p:pic>
      <p:pic>
        <p:nvPicPr>
          <p:cNvPr id="5054" name="Google Shape;5054;p261"/>
          <p:cNvPicPr preferRelativeResize="0"/>
          <p:nvPr/>
        </p:nvPicPr>
        <p:blipFill rotWithShape="1">
          <a:blip r:embed="rId6">
            <a:alphaModFix/>
          </a:blip>
          <a:srcRect l="82998" b="20146"/>
          <a:stretch/>
        </p:blipFill>
        <p:spPr>
          <a:xfrm>
            <a:off x="5279400" y="3642995"/>
            <a:ext cx="256551" cy="169575"/>
          </a:xfrm>
          <a:prstGeom prst="rect">
            <a:avLst/>
          </a:prstGeom>
          <a:noFill/>
          <a:ln>
            <a:noFill/>
          </a:ln>
        </p:spPr>
      </p:pic>
      <p:pic>
        <p:nvPicPr>
          <p:cNvPr id="5055" name="Google Shape;5055;p261"/>
          <p:cNvPicPr preferRelativeResize="0"/>
          <p:nvPr/>
        </p:nvPicPr>
        <p:blipFill rotWithShape="1">
          <a:blip r:embed="rId6">
            <a:alphaModFix/>
          </a:blip>
          <a:srcRect l="82998" b="20146"/>
          <a:stretch/>
        </p:blipFill>
        <p:spPr>
          <a:xfrm>
            <a:off x="5279400" y="3311735"/>
            <a:ext cx="256551" cy="169575"/>
          </a:xfrm>
          <a:prstGeom prst="rect">
            <a:avLst/>
          </a:prstGeom>
          <a:noFill/>
          <a:ln>
            <a:noFill/>
          </a:ln>
        </p:spPr>
      </p:pic>
      <p:pic>
        <p:nvPicPr>
          <p:cNvPr id="5056" name="Google Shape;5056;p261"/>
          <p:cNvPicPr preferRelativeResize="0"/>
          <p:nvPr/>
        </p:nvPicPr>
        <p:blipFill rotWithShape="1">
          <a:blip r:embed="rId6">
            <a:alphaModFix/>
          </a:blip>
          <a:srcRect l="82998" b="20146"/>
          <a:stretch/>
        </p:blipFill>
        <p:spPr>
          <a:xfrm>
            <a:off x="5279400" y="3041685"/>
            <a:ext cx="256551" cy="169575"/>
          </a:xfrm>
          <a:prstGeom prst="rect">
            <a:avLst/>
          </a:prstGeom>
          <a:noFill/>
          <a:ln>
            <a:noFill/>
          </a:ln>
        </p:spPr>
      </p:pic>
      <p:pic>
        <p:nvPicPr>
          <p:cNvPr id="5057" name="Google Shape;5057;p261"/>
          <p:cNvPicPr preferRelativeResize="0"/>
          <p:nvPr/>
        </p:nvPicPr>
        <p:blipFill rotWithShape="1">
          <a:blip r:embed="rId6">
            <a:alphaModFix/>
          </a:blip>
          <a:srcRect l="82998" b="20146"/>
          <a:stretch/>
        </p:blipFill>
        <p:spPr>
          <a:xfrm>
            <a:off x="5279400" y="2720305"/>
            <a:ext cx="256551" cy="169575"/>
          </a:xfrm>
          <a:prstGeom prst="rect">
            <a:avLst/>
          </a:prstGeom>
          <a:noFill/>
          <a:ln>
            <a:noFill/>
          </a:ln>
        </p:spPr>
      </p:pic>
      <p:pic>
        <p:nvPicPr>
          <p:cNvPr id="5058" name="Google Shape;5058;p261"/>
          <p:cNvPicPr preferRelativeResize="0"/>
          <p:nvPr/>
        </p:nvPicPr>
        <p:blipFill rotWithShape="1">
          <a:blip r:embed="rId6">
            <a:alphaModFix/>
          </a:blip>
          <a:srcRect l="82998" b="20146"/>
          <a:stretch/>
        </p:blipFill>
        <p:spPr>
          <a:xfrm>
            <a:off x="5279400" y="2389045"/>
            <a:ext cx="256551" cy="169575"/>
          </a:xfrm>
          <a:prstGeom prst="rect">
            <a:avLst/>
          </a:prstGeom>
          <a:noFill/>
          <a:ln>
            <a:noFill/>
          </a:ln>
        </p:spPr>
      </p:pic>
      <p:pic>
        <p:nvPicPr>
          <p:cNvPr id="5059" name="Google Shape;5059;p261"/>
          <p:cNvPicPr preferRelativeResize="0"/>
          <p:nvPr/>
        </p:nvPicPr>
        <p:blipFill rotWithShape="1">
          <a:blip r:embed="rId6">
            <a:alphaModFix/>
          </a:blip>
          <a:srcRect l="82998" b="20146"/>
          <a:stretch/>
        </p:blipFill>
        <p:spPr>
          <a:xfrm>
            <a:off x="5279400" y="2051085"/>
            <a:ext cx="256551" cy="169575"/>
          </a:xfrm>
          <a:prstGeom prst="rect">
            <a:avLst/>
          </a:prstGeom>
          <a:noFill/>
          <a:ln>
            <a:noFill/>
          </a:ln>
        </p:spPr>
      </p:pic>
      <p:pic>
        <p:nvPicPr>
          <p:cNvPr id="5060" name="Google Shape;5060;p261"/>
          <p:cNvPicPr preferRelativeResize="0"/>
          <p:nvPr/>
        </p:nvPicPr>
        <p:blipFill rotWithShape="1">
          <a:blip r:embed="rId6">
            <a:alphaModFix/>
          </a:blip>
          <a:srcRect l="82998" b="20146"/>
          <a:stretch/>
        </p:blipFill>
        <p:spPr>
          <a:xfrm>
            <a:off x="5279400" y="1729705"/>
            <a:ext cx="256551" cy="169575"/>
          </a:xfrm>
          <a:prstGeom prst="rect">
            <a:avLst/>
          </a:prstGeom>
          <a:noFill/>
          <a:ln>
            <a:noFill/>
          </a:ln>
        </p:spPr>
      </p:pic>
      <p:pic>
        <p:nvPicPr>
          <p:cNvPr id="5061" name="Google Shape;5061;p261"/>
          <p:cNvPicPr preferRelativeResize="0"/>
          <p:nvPr/>
        </p:nvPicPr>
        <p:blipFill rotWithShape="1">
          <a:blip r:embed="rId6">
            <a:alphaModFix/>
          </a:blip>
          <a:srcRect l="82998" b="20146"/>
          <a:stretch/>
        </p:blipFill>
        <p:spPr>
          <a:xfrm>
            <a:off x="5127000" y="1398445"/>
            <a:ext cx="256551" cy="169575"/>
          </a:xfrm>
          <a:prstGeom prst="rect">
            <a:avLst/>
          </a:prstGeom>
          <a:noFill/>
          <a:ln>
            <a:noFill/>
          </a:ln>
        </p:spPr>
      </p:pic>
      <p:pic>
        <p:nvPicPr>
          <p:cNvPr id="5062" name="Google Shape;5062;p261"/>
          <p:cNvPicPr preferRelativeResize="0"/>
          <p:nvPr/>
        </p:nvPicPr>
        <p:blipFill rotWithShape="1">
          <a:blip r:embed="rId6">
            <a:alphaModFix/>
          </a:blip>
          <a:srcRect l="82998" b="20146"/>
          <a:stretch/>
        </p:blipFill>
        <p:spPr>
          <a:xfrm>
            <a:off x="4822200" y="1398445"/>
            <a:ext cx="256551" cy="169575"/>
          </a:xfrm>
          <a:prstGeom prst="rect">
            <a:avLst/>
          </a:prstGeom>
          <a:noFill/>
          <a:ln>
            <a:noFill/>
          </a:ln>
        </p:spPr>
      </p:pic>
      <p:pic>
        <p:nvPicPr>
          <p:cNvPr id="5063" name="Google Shape;5063;p261"/>
          <p:cNvPicPr preferRelativeResize="0"/>
          <p:nvPr/>
        </p:nvPicPr>
        <p:blipFill rotWithShape="1">
          <a:blip r:embed="rId6">
            <a:alphaModFix/>
          </a:blip>
          <a:srcRect l="82998" b="20146"/>
          <a:stretch/>
        </p:blipFill>
        <p:spPr>
          <a:xfrm>
            <a:off x="4517400" y="1398445"/>
            <a:ext cx="256551" cy="169575"/>
          </a:xfrm>
          <a:prstGeom prst="rect">
            <a:avLst/>
          </a:prstGeom>
          <a:noFill/>
          <a:ln>
            <a:noFill/>
          </a:ln>
        </p:spPr>
      </p:pic>
      <p:pic>
        <p:nvPicPr>
          <p:cNvPr id="5064" name="Google Shape;5064;p261"/>
          <p:cNvPicPr preferRelativeResize="0"/>
          <p:nvPr/>
        </p:nvPicPr>
        <p:blipFill rotWithShape="1">
          <a:blip r:embed="rId6">
            <a:alphaModFix/>
          </a:blip>
          <a:srcRect l="82998" b="20146"/>
          <a:stretch/>
        </p:blipFill>
        <p:spPr>
          <a:xfrm>
            <a:off x="4212600" y="1398445"/>
            <a:ext cx="256551" cy="169575"/>
          </a:xfrm>
          <a:prstGeom prst="rect">
            <a:avLst/>
          </a:prstGeom>
          <a:noFill/>
          <a:ln>
            <a:noFill/>
          </a:ln>
        </p:spPr>
      </p:pic>
      <p:pic>
        <p:nvPicPr>
          <p:cNvPr id="5065" name="Google Shape;5065;p261"/>
          <p:cNvPicPr preferRelativeResize="0"/>
          <p:nvPr/>
        </p:nvPicPr>
        <p:blipFill rotWithShape="1">
          <a:blip r:embed="rId6">
            <a:alphaModFix/>
          </a:blip>
          <a:srcRect l="82998" b="20146"/>
          <a:stretch/>
        </p:blipFill>
        <p:spPr>
          <a:xfrm>
            <a:off x="3907800" y="1398445"/>
            <a:ext cx="256551" cy="169575"/>
          </a:xfrm>
          <a:prstGeom prst="rect">
            <a:avLst/>
          </a:prstGeom>
          <a:noFill/>
          <a:ln>
            <a:noFill/>
          </a:ln>
        </p:spPr>
      </p:pic>
      <p:grpSp>
        <p:nvGrpSpPr>
          <p:cNvPr id="5066" name="Google Shape;5066;p261"/>
          <p:cNvGrpSpPr/>
          <p:nvPr/>
        </p:nvGrpSpPr>
        <p:grpSpPr>
          <a:xfrm>
            <a:off x="202473" y="2255150"/>
            <a:ext cx="1498316" cy="646498"/>
            <a:chOff x="78100" y="798150"/>
            <a:chExt cx="1965778" cy="848200"/>
          </a:xfrm>
        </p:grpSpPr>
        <p:pic>
          <p:nvPicPr>
            <p:cNvPr id="5067" name="Google Shape;5067;p261"/>
            <p:cNvPicPr preferRelativeResize="0"/>
            <p:nvPr/>
          </p:nvPicPr>
          <p:blipFill rotWithShape="1">
            <a:blip r:embed="rId4">
              <a:alphaModFix/>
            </a:blip>
            <a:srcRect r="10370" b="28057"/>
            <a:stretch/>
          </p:blipFill>
          <p:spPr>
            <a:xfrm flipH="1">
              <a:off x="78100" y="798150"/>
              <a:ext cx="1385300" cy="848200"/>
            </a:xfrm>
            <a:prstGeom prst="rect">
              <a:avLst/>
            </a:prstGeom>
            <a:noFill/>
            <a:ln>
              <a:noFill/>
            </a:ln>
          </p:spPr>
        </p:pic>
        <p:pic>
          <p:nvPicPr>
            <p:cNvPr id="5068" name="Google Shape;5068;p261"/>
            <p:cNvPicPr preferRelativeResize="0"/>
            <p:nvPr/>
          </p:nvPicPr>
          <p:blipFill>
            <a:blip r:embed="rId5">
              <a:alphaModFix/>
            </a:blip>
            <a:stretch>
              <a:fillRect/>
            </a:stretch>
          </p:blipFill>
          <p:spPr>
            <a:xfrm rot="-5938659">
              <a:off x="1530169" y="1143679"/>
              <a:ext cx="142142" cy="256638"/>
            </a:xfrm>
            <a:prstGeom prst="rect">
              <a:avLst/>
            </a:prstGeom>
            <a:noFill/>
            <a:ln>
              <a:noFill/>
            </a:ln>
          </p:spPr>
        </p:pic>
        <p:pic>
          <p:nvPicPr>
            <p:cNvPr id="5069" name="Google Shape;5069;p261"/>
            <p:cNvPicPr preferRelativeResize="0"/>
            <p:nvPr/>
          </p:nvPicPr>
          <p:blipFill>
            <a:blip r:embed="rId5">
              <a:alphaModFix/>
            </a:blip>
            <a:stretch>
              <a:fillRect/>
            </a:stretch>
          </p:blipFill>
          <p:spPr>
            <a:xfrm rot="-5938659">
              <a:off x="1834969" y="1143679"/>
              <a:ext cx="142142" cy="256638"/>
            </a:xfrm>
            <a:prstGeom prst="rect">
              <a:avLst/>
            </a:prstGeom>
            <a:noFill/>
            <a:ln>
              <a:noFill/>
            </a:ln>
          </p:spPr>
        </p:pic>
      </p:grpSp>
      <p:pic>
        <p:nvPicPr>
          <p:cNvPr id="5070" name="Google Shape;5070;p261"/>
          <p:cNvPicPr preferRelativeResize="0"/>
          <p:nvPr/>
        </p:nvPicPr>
        <p:blipFill>
          <a:blip r:embed="rId7">
            <a:alphaModFix/>
          </a:blip>
          <a:stretch>
            <a:fillRect/>
          </a:stretch>
        </p:blipFill>
        <p:spPr>
          <a:xfrm>
            <a:off x="4989463" y="3220797"/>
            <a:ext cx="164932" cy="152400"/>
          </a:xfrm>
          <a:prstGeom prst="rect">
            <a:avLst/>
          </a:prstGeom>
          <a:noFill/>
          <a:ln>
            <a:noFill/>
          </a:ln>
        </p:spPr>
      </p:pic>
      <p:pic>
        <p:nvPicPr>
          <p:cNvPr id="5071" name="Google Shape;5071;p261"/>
          <p:cNvPicPr preferRelativeResize="0"/>
          <p:nvPr/>
        </p:nvPicPr>
        <p:blipFill>
          <a:blip r:embed="rId7">
            <a:alphaModFix/>
          </a:blip>
          <a:stretch>
            <a:fillRect/>
          </a:stretch>
        </p:blipFill>
        <p:spPr>
          <a:xfrm>
            <a:off x="4989463" y="2915997"/>
            <a:ext cx="164932" cy="152400"/>
          </a:xfrm>
          <a:prstGeom prst="rect">
            <a:avLst/>
          </a:prstGeom>
          <a:noFill/>
          <a:ln>
            <a:noFill/>
          </a:ln>
        </p:spPr>
      </p:pic>
      <p:pic>
        <p:nvPicPr>
          <p:cNvPr id="5072" name="Google Shape;5072;p261"/>
          <p:cNvPicPr preferRelativeResize="0"/>
          <p:nvPr/>
        </p:nvPicPr>
        <p:blipFill>
          <a:blip r:embed="rId7">
            <a:alphaModFix/>
          </a:blip>
          <a:stretch>
            <a:fillRect/>
          </a:stretch>
        </p:blipFill>
        <p:spPr>
          <a:xfrm>
            <a:off x="4989463" y="2611197"/>
            <a:ext cx="164932" cy="152400"/>
          </a:xfrm>
          <a:prstGeom prst="rect">
            <a:avLst/>
          </a:prstGeom>
          <a:noFill/>
          <a:ln>
            <a:noFill/>
          </a:ln>
        </p:spPr>
      </p:pic>
      <p:pic>
        <p:nvPicPr>
          <p:cNvPr id="5073" name="Google Shape;5073;p261"/>
          <p:cNvPicPr preferRelativeResize="0"/>
          <p:nvPr/>
        </p:nvPicPr>
        <p:blipFill>
          <a:blip r:embed="rId7">
            <a:alphaModFix/>
          </a:blip>
          <a:stretch>
            <a:fillRect/>
          </a:stretch>
        </p:blipFill>
        <p:spPr>
          <a:xfrm>
            <a:off x="4989463" y="2306397"/>
            <a:ext cx="164932" cy="152400"/>
          </a:xfrm>
          <a:prstGeom prst="rect">
            <a:avLst/>
          </a:prstGeom>
          <a:noFill/>
          <a:ln>
            <a:noFill/>
          </a:ln>
        </p:spPr>
      </p:pic>
      <p:pic>
        <p:nvPicPr>
          <p:cNvPr id="5074" name="Google Shape;5074;p261"/>
          <p:cNvPicPr preferRelativeResize="0"/>
          <p:nvPr/>
        </p:nvPicPr>
        <p:blipFill>
          <a:blip r:embed="rId7">
            <a:alphaModFix/>
          </a:blip>
          <a:stretch>
            <a:fillRect/>
          </a:stretch>
        </p:blipFill>
        <p:spPr>
          <a:xfrm>
            <a:off x="4989463" y="1925397"/>
            <a:ext cx="164932" cy="152400"/>
          </a:xfrm>
          <a:prstGeom prst="rect">
            <a:avLst/>
          </a:prstGeom>
          <a:noFill/>
          <a:ln>
            <a:noFill/>
          </a:ln>
        </p:spPr>
      </p:pic>
      <p:pic>
        <p:nvPicPr>
          <p:cNvPr id="5075" name="Google Shape;5075;p261"/>
          <p:cNvPicPr preferRelativeResize="0"/>
          <p:nvPr/>
        </p:nvPicPr>
        <p:blipFill>
          <a:blip r:embed="rId7">
            <a:alphaModFix/>
          </a:blip>
          <a:stretch>
            <a:fillRect/>
          </a:stretch>
        </p:blipFill>
        <p:spPr>
          <a:xfrm>
            <a:off x="4837063" y="1655346"/>
            <a:ext cx="164932" cy="152400"/>
          </a:xfrm>
          <a:prstGeom prst="rect">
            <a:avLst/>
          </a:prstGeom>
          <a:noFill/>
          <a:ln>
            <a:noFill/>
          </a:ln>
        </p:spPr>
      </p:pic>
      <p:pic>
        <p:nvPicPr>
          <p:cNvPr id="5076" name="Google Shape;5076;p261"/>
          <p:cNvPicPr preferRelativeResize="0"/>
          <p:nvPr/>
        </p:nvPicPr>
        <p:blipFill>
          <a:blip r:embed="rId7">
            <a:alphaModFix/>
          </a:blip>
          <a:stretch>
            <a:fillRect/>
          </a:stretch>
        </p:blipFill>
        <p:spPr>
          <a:xfrm>
            <a:off x="4456063" y="1655346"/>
            <a:ext cx="164932" cy="152400"/>
          </a:xfrm>
          <a:prstGeom prst="rect">
            <a:avLst/>
          </a:prstGeom>
          <a:noFill/>
          <a:ln>
            <a:noFill/>
          </a:ln>
        </p:spPr>
      </p:pic>
      <p:pic>
        <p:nvPicPr>
          <p:cNvPr id="5077" name="Google Shape;5077;p261"/>
          <p:cNvPicPr preferRelativeResize="0"/>
          <p:nvPr/>
        </p:nvPicPr>
        <p:blipFill>
          <a:blip r:embed="rId7">
            <a:alphaModFix/>
          </a:blip>
          <a:stretch>
            <a:fillRect/>
          </a:stretch>
        </p:blipFill>
        <p:spPr>
          <a:xfrm>
            <a:off x="4075063" y="1655346"/>
            <a:ext cx="164932" cy="152400"/>
          </a:xfrm>
          <a:prstGeom prst="rect">
            <a:avLst/>
          </a:prstGeom>
          <a:noFill/>
          <a:ln>
            <a:noFill/>
          </a:ln>
        </p:spPr>
      </p:pic>
      <p:pic>
        <p:nvPicPr>
          <p:cNvPr id="5078" name="Google Shape;5078;p261"/>
          <p:cNvPicPr preferRelativeResize="0"/>
          <p:nvPr/>
        </p:nvPicPr>
        <p:blipFill>
          <a:blip r:embed="rId8">
            <a:alphaModFix/>
          </a:blip>
          <a:stretch>
            <a:fillRect/>
          </a:stretch>
        </p:blipFill>
        <p:spPr>
          <a:xfrm rot="-2700000">
            <a:off x="4621217" y="2681945"/>
            <a:ext cx="246515" cy="147909"/>
          </a:xfrm>
          <a:prstGeom prst="rect">
            <a:avLst/>
          </a:prstGeom>
          <a:noFill/>
          <a:ln>
            <a:noFill/>
          </a:ln>
        </p:spPr>
      </p:pic>
      <p:pic>
        <p:nvPicPr>
          <p:cNvPr id="5079" name="Google Shape;5079;p261"/>
          <p:cNvPicPr preferRelativeResize="0"/>
          <p:nvPr/>
        </p:nvPicPr>
        <p:blipFill>
          <a:blip r:embed="rId8">
            <a:alphaModFix/>
          </a:blip>
          <a:stretch>
            <a:fillRect/>
          </a:stretch>
        </p:blipFill>
        <p:spPr>
          <a:xfrm rot="-2700000">
            <a:off x="4621217" y="2453345"/>
            <a:ext cx="246515" cy="147909"/>
          </a:xfrm>
          <a:prstGeom prst="rect">
            <a:avLst/>
          </a:prstGeom>
          <a:noFill/>
          <a:ln>
            <a:noFill/>
          </a:ln>
        </p:spPr>
      </p:pic>
      <p:pic>
        <p:nvPicPr>
          <p:cNvPr id="5080" name="Google Shape;5080;p261"/>
          <p:cNvPicPr preferRelativeResize="0"/>
          <p:nvPr/>
        </p:nvPicPr>
        <p:blipFill>
          <a:blip r:embed="rId8">
            <a:alphaModFix/>
          </a:blip>
          <a:stretch>
            <a:fillRect/>
          </a:stretch>
        </p:blipFill>
        <p:spPr>
          <a:xfrm rot="-2700000">
            <a:off x="4621217" y="2224745"/>
            <a:ext cx="246515" cy="147909"/>
          </a:xfrm>
          <a:prstGeom prst="rect">
            <a:avLst/>
          </a:prstGeom>
          <a:noFill/>
          <a:ln>
            <a:noFill/>
          </a:ln>
        </p:spPr>
      </p:pic>
      <p:pic>
        <p:nvPicPr>
          <p:cNvPr id="5081" name="Google Shape;5081;p261"/>
          <p:cNvPicPr preferRelativeResize="0"/>
          <p:nvPr/>
        </p:nvPicPr>
        <p:blipFill>
          <a:blip r:embed="rId8">
            <a:alphaModFix/>
          </a:blip>
          <a:stretch>
            <a:fillRect/>
          </a:stretch>
        </p:blipFill>
        <p:spPr>
          <a:xfrm rot="-2700000">
            <a:off x="4621217" y="1996145"/>
            <a:ext cx="246515" cy="147909"/>
          </a:xfrm>
          <a:prstGeom prst="rect">
            <a:avLst/>
          </a:prstGeom>
          <a:noFill/>
          <a:ln>
            <a:noFill/>
          </a:ln>
        </p:spPr>
      </p:pic>
      <p:pic>
        <p:nvPicPr>
          <p:cNvPr id="5082" name="Google Shape;5082;p261"/>
          <p:cNvPicPr preferRelativeResize="0"/>
          <p:nvPr/>
        </p:nvPicPr>
        <p:blipFill>
          <a:blip r:embed="rId8">
            <a:alphaModFix/>
          </a:blip>
          <a:stretch>
            <a:fillRect/>
          </a:stretch>
        </p:blipFill>
        <p:spPr>
          <a:xfrm rot="-2700000">
            <a:off x="4392617" y="1919945"/>
            <a:ext cx="246515" cy="147909"/>
          </a:xfrm>
          <a:prstGeom prst="rect">
            <a:avLst/>
          </a:prstGeom>
          <a:noFill/>
          <a:ln>
            <a:noFill/>
          </a:ln>
        </p:spPr>
      </p:pic>
      <p:pic>
        <p:nvPicPr>
          <p:cNvPr id="5083" name="Google Shape;5083;p261"/>
          <p:cNvPicPr preferRelativeResize="0"/>
          <p:nvPr/>
        </p:nvPicPr>
        <p:blipFill>
          <a:blip r:embed="rId8">
            <a:alphaModFix/>
          </a:blip>
          <a:stretch>
            <a:fillRect/>
          </a:stretch>
        </p:blipFill>
        <p:spPr>
          <a:xfrm rot="-2700000">
            <a:off x="4164017" y="1919945"/>
            <a:ext cx="246515" cy="147909"/>
          </a:xfrm>
          <a:prstGeom prst="rect">
            <a:avLst/>
          </a:prstGeom>
          <a:noFill/>
          <a:ln>
            <a:noFill/>
          </a:ln>
        </p:spPr>
      </p:pic>
      <p:grpSp>
        <p:nvGrpSpPr>
          <p:cNvPr id="5084" name="Google Shape;5084;p261"/>
          <p:cNvGrpSpPr/>
          <p:nvPr/>
        </p:nvGrpSpPr>
        <p:grpSpPr>
          <a:xfrm>
            <a:off x="202473" y="2255150"/>
            <a:ext cx="1498316" cy="646498"/>
            <a:chOff x="78100" y="798150"/>
            <a:chExt cx="1965778" cy="848200"/>
          </a:xfrm>
        </p:grpSpPr>
        <p:pic>
          <p:nvPicPr>
            <p:cNvPr id="5085" name="Google Shape;5085;p261"/>
            <p:cNvPicPr preferRelativeResize="0"/>
            <p:nvPr/>
          </p:nvPicPr>
          <p:blipFill rotWithShape="1">
            <a:blip r:embed="rId4">
              <a:alphaModFix/>
            </a:blip>
            <a:srcRect r="10370" b="28057"/>
            <a:stretch/>
          </p:blipFill>
          <p:spPr>
            <a:xfrm flipH="1">
              <a:off x="78100" y="798150"/>
              <a:ext cx="1385300" cy="848200"/>
            </a:xfrm>
            <a:prstGeom prst="rect">
              <a:avLst/>
            </a:prstGeom>
            <a:noFill/>
            <a:ln>
              <a:noFill/>
            </a:ln>
          </p:spPr>
        </p:pic>
        <p:pic>
          <p:nvPicPr>
            <p:cNvPr id="5086" name="Google Shape;5086;p261"/>
            <p:cNvPicPr preferRelativeResize="0"/>
            <p:nvPr/>
          </p:nvPicPr>
          <p:blipFill>
            <a:blip r:embed="rId5">
              <a:alphaModFix/>
            </a:blip>
            <a:stretch>
              <a:fillRect/>
            </a:stretch>
          </p:blipFill>
          <p:spPr>
            <a:xfrm rot="-5938659">
              <a:off x="1530169" y="1143679"/>
              <a:ext cx="142142" cy="256638"/>
            </a:xfrm>
            <a:prstGeom prst="rect">
              <a:avLst/>
            </a:prstGeom>
            <a:noFill/>
            <a:ln>
              <a:noFill/>
            </a:ln>
          </p:spPr>
        </p:pic>
        <p:pic>
          <p:nvPicPr>
            <p:cNvPr id="5087" name="Google Shape;5087;p261"/>
            <p:cNvPicPr preferRelativeResize="0"/>
            <p:nvPr/>
          </p:nvPicPr>
          <p:blipFill>
            <a:blip r:embed="rId5">
              <a:alphaModFix/>
            </a:blip>
            <a:stretch>
              <a:fillRect/>
            </a:stretch>
          </p:blipFill>
          <p:spPr>
            <a:xfrm rot="-5938659">
              <a:off x="1834969" y="1143679"/>
              <a:ext cx="142142" cy="256638"/>
            </a:xfrm>
            <a:prstGeom prst="rect">
              <a:avLst/>
            </a:prstGeom>
            <a:noFill/>
            <a:ln>
              <a:noFill/>
            </a:ln>
          </p:spPr>
        </p:pic>
      </p:grpSp>
      <p:pic>
        <p:nvPicPr>
          <p:cNvPr id="5088" name="Google Shape;5088;p261"/>
          <p:cNvPicPr preferRelativeResize="0"/>
          <p:nvPr/>
        </p:nvPicPr>
        <p:blipFill>
          <a:blip r:embed="rId9">
            <a:alphaModFix/>
          </a:blip>
          <a:stretch>
            <a:fillRect/>
          </a:stretch>
        </p:blipFill>
        <p:spPr>
          <a:xfrm>
            <a:off x="2931075" y="2521400"/>
            <a:ext cx="236600" cy="114000"/>
          </a:xfrm>
          <a:prstGeom prst="rect">
            <a:avLst/>
          </a:prstGeom>
          <a:noFill/>
          <a:ln>
            <a:noFill/>
          </a:ln>
        </p:spPr>
      </p:pic>
      <p:pic>
        <p:nvPicPr>
          <p:cNvPr id="5089" name="Google Shape;5089;p261"/>
          <p:cNvPicPr preferRelativeResize="0"/>
          <p:nvPr/>
        </p:nvPicPr>
        <p:blipFill>
          <a:blip r:embed="rId9">
            <a:alphaModFix/>
          </a:blip>
          <a:stretch>
            <a:fillRect/>
          </a:stretch>
        </p:blipFill>
        <p:spPr>
          <a:xfrm>
            <a:off x="2931075" y="2750000"/>
            <a:ext cx="236600" cy="114000"/>
          </a:xfrm>
          <a:prstGeom prst="rect">
            <a:avLst/>
          </a:prstGeom>
          <a:noFill/>
          <a:ln>
            <a:noFill/>
          </a:ln>
        </p:spPr>
      </p:pic>
      <p:pic>
        <p:nvPicPr>
          <p:cNvPr id="5090" name="Google Shape;5090;p261"/>
          <p:cNvPicPr preferRelativeResize="0"/>
          <p:nvPr/>
        </p:nvPicPr>
        <p:blipFill>
          <a:blip r:embed="rId9">
            <a:alphaModFix/>
          </a:blip>
          <a:stretch>
            <a:fillRect/>
          </a:stretch>
        </p:blipFill>
        <p:spPr>
          <a:xfrm>
            <a:off x="2931075" y="2978600"/>
            <a:ext cx="236600" cy="114000"/>
          </a:xfrm>
          <a:prstGeom prst="rect">
            <a:avLst/>
          </a:prstGeom>
          <a:noFill/>
          <a:ln>
            <a:noFill/>
          </a:ln>
        </p:spPr>
      </p:pic>
      <p:pic>
        <p:nvPicPr>
          <p:cNvPr id="5091" name="Google Shape;5091;p261"/>
          <p:cNvPicPr preferRelativeResize="0"/>
          <p:nvPr/>
        </p:nvPicPr>
        <p:blipFill>
          <a:blip r:embed="rId9">
            <a:alphaModFix/>
          </a:blip>
          <a:stretch>
            <a:fillRect/>
          </a:stretch>
        </p:blipFill>
        <p:spPr>
          <a:xfrm>
            <a:off x="2931075" y="3207200"/>
            <a:ext cx="236600" cy="114000"/>
          </a:xfrm>
          <a:prstGeom prst="rect">
            <a:avLst/>
          </a:prstGeom>
          <a:noFill/>
          <a:ln>
            <a:noFill/>
          </a:ln>
        </p:spPr>
      </p:pic>
      <p:pic>
        <p:nvPicPr>
          <p:cNvPr id="5092" name="Google Shape;5092;p261"/>
          <p:cNvPicPr preferRelativeResize="0"/>
          <p:nvPr/>
        </p:nvPicPr>
        <p:blipFill>
          <a:blip r:embed="rId9">
            <a:alphaModFix/>
          </a:blip>
          <a:stretch>
            <a:fillRect/>
          </a:stretch>
        </p:blipFill>
        <p:spPr>
          <a:xfrm>
            <a:off x="2931075" y="3435800"/>
            <a:ext cx="236600" cy="114000"/>
          </a:xfrm>
          <a:prstGeom prst="rect">
            <a:avLst/>
          </a:prstGeom>
          <a:noFill/>
          <a:ln>
            <a:noFill/>
          </a:ln>
        </p:spPr>
      </p:pic>
      <p:pic>
        <p:nvPicPr>
          <p:cNvPr id="5093" name="Google Shape;5093;p261"/>
          <p:cNvPicPr preferRelativeResize="0"/>
          <p:nvPr/>
        </p:nvPicPr>
        <p:blipFill>
          <a:blip r:embed="rId9">
            <a:alphaModFix/>
          </a:blip>
          <a:stretch>
            <a:fillRect/>
          </a:stretch>
        </p:blipFill>
        <p:spPr>
          <a:xfrm>
            <a:off x="2931075" y="3647820"/>
            <a:ext cx="236600" cy="114000"/>
          </a:xfrm>
          <a:prstGeom prst="rect">
            <a:avLst/>
          </a:prstGeom>
          <a:noFill/>
          <a:ln>
            <a:noFill/>
          </a:ln>
        </p:spPr>
      </p:pic>
      <p:pic>
        <p:nvPicPr>
          <p:cNvPr id="5094" name="Google Shape;5094;p261"/>
          <p:cNvPicPr preferRelativeResize="0"/>
          <p:nvPr/>
        </p:nvPicPr>
        <p:blipFill>
          <a:blip r:embed="rId9">
            <a:alphaModFix/>
          </a:blip>
          <a:stretch>
            <a:fillRect/>
          </a:stretch>
        </p:blipFill>
        <p:spPr>
          <a:xfrm>
            <a:off x="2931075" y="3876420"/>
            <a:ext cx="236600" cy="114000"/>
          </a:xfrm>
          <a:prstGeom prst="rect">
            <a:avLst/>
          </a:prstGeom>
          <a:noFill/>
          <a:ln>
            <a:noFill/>
          </a:ln>
        </p:spPr>
      </p:pic>
      <p:pic>
        <p:nvPicPr>
          <p:cNvPr id="5095" name="Google Shape;5095;p261"/>
          <p:cNvPicPr preferRelativeResize="0"/>
          <p:nvPr/>
        </p:nvPicPr>
        <p:blipFill>
          <a:blip r:embed="rId9">
            <a:alphaModFix/>
          </a:blip>
          <a:stretch>
            <a:fillRect/>
          </a:stretch>
        </p:blipFill>
        <p:spPr>
          <a:xfrm>
            <a:off x="2931075" y="4105020"/>
            <a:ext cx="236600" cy="114000"/>
          </a:xfrm>
          <a:prstGeom prst="rect">
            <a:avLst/>
          </a:prstGeom>
          <a:noFill/>
          <a:ln>
            <a:noFill/>
          </a:ln>
        </p:spPr>
      </p:pic>
      <p:pic>
        <p:nvPicPr>
          <p:cNvPr id="5096" name="Google Shape;5096;p261"/>
          <p:cNvPicPr preferRelativeResize="0"/>
          <p:nvPr/>
        </p:nvPicPr>
        <p:blipFill>
          <a:blip r:embed="rId9">
            <a:alphaModFix/>
          </a:blip>
          <a:stretch>
            <a:fillRect/>
          </a:stretch>
        </p:blipFill>
        <p:spPr>
          <a:xfrm>
            <a:off x="2931075" y="4333620"/>
            <a:ext cx="236600" cy="114000"/>
          </a:xfrm>
          <a:prstGeom prst="rect">
            <a:avLst/>
          </a:prstGeom>
          <a:noFill/>
          <a:ln>
            <a:noFill/>
          </a:ln>
        </p:spPr>
      </p:pic>
      <p:pic>
        <p:nvPicPr>
          <p:cNvPr id="5097" name="Google Shape;5097;p261"/>
          <p:cNvPicPr preferRelativeResize="0"/>
          <p:nvPr/>
        </p:nvPicPr>
        <p:blipFill>
          <a:blip r:embed="rId9">
            <a:alphaModFix/>
          </a:blip>
          <a:stretch>
            <a:fillRect/>
          </a:stretch>
        </p:blipFill>
        <p:spPr>
          <a:xfrm>
            <a:off x="2931075" y="4562220"/>
            <a:ext cx="236600" cy="114000"/>
          </a:xfrm>
          <a:prstGeom prst="rect">
            <a:avLst/>
          </a:prstGeom>
          <a:noFill/>
          <a:ln>
            <a:noFill/>
          </a:ln>
        </p:spPr>
      </p:pic>
      <p:pic>
        <p:nvPicPr>
          <p:cNvPr id="5098" name="Google Shape;5098;p261"/>
          <p:cNvPicPr preferRelativeResize="0"/>
          <p:nvPr/>
        </p:nvPicPr>
        <p:blipFill>
          <a:blip r:embed="rId9">
            <a:alphaModFix/>
          </a:blip>
          <a:stretch>
            <a:fillRect/>
          </a:stretch>
        </p:blipFill>
        <p:spPr>
          <a:xfrm>
            <a:off x="2931075" y="4790820"/>
            <a:ext cx="236600" cy="114000"/>
          </a:xfrm>
          <a:prstGeom prst="rect">
            <a:avLst/>
          </a:prstGeom>
          <a:noFill/>
          <a:ln>
            <a:noFill/>
          </a:ln>
        </p:spPr>
      </p:pic>
      <p:pic>
        <p:nvPicPr>
          <p:cNvPr id="5099" name="Google Shape;5099;p261"/>
          <p:cNvPicPr preferRelativeResize="0"/>
          <p:nvPr/>
        </p:nvPicPr>
        <p:blipFill>
          <a:blip r:embed="rId9">
            <a:alphaModFix/>
          </a:blip>
          <a:stretch>
            <a:fillRect/>
          </a:stretch>
        </p:blipFill>
        <p:spPr>
          <a:xfrm>
            <a:off x="2636154" y="3265231"/>
            <a:ext cx="236600" cy="114000"/>
          </a:xfrm>
          <a:prstGeom prst="rect">
            <a:avLst/>
          </a:prstGeom>
          <a:noFill/>
          <a:ln>
            <a:noFill/>
          </a:ln>
        </p:spPr>
      </p:pic>
      <p:pic>
        <p:nvPicPr>
          <p:cNvPr id="5100" name="Google Shape;5100;p261"/>
          <p:cNvPicPr preferRelativeResize="0"/>
          <p:nvPr/>
        </p:nvPicPr>
        <p:blipFill>
          <a:blip r:embed="rId9">
            <a:alphaModFix/>
          </a:blip>
          <a:stretch>
            <a:fillRect/>
          </a:stretch>
        </p:blipFill>
        <p:spPr>
          <a:xfrm>
            <a:off x="2331354" y="3265231"/>
            <a:ext cx="236600" cy="114000"/>
          </a:xfrm>
          <a:prstGeom prst="rect">
            <a:avLst/>
          </a:prstGeom>
          <a:noFill/>
          <a:ln>
            <a:noFill/>
          </a:ln>
        </p:spPr>
      </p:pic>
      <p:pic>
        <p:nvPicPr>
          <p:cNvPr id="5101" name="Google Shape;5101;p261"/>
          <p:cNvPicPr preferRelativeResize="0"/>
          <p:nvPr/>
        </p:nvPicPr>
        <p:blipFill>
          <a:blip r:embed="rId9">
            <a:alphaModFix/>
          </a:blip>
          <a:stretch>
            <a:fillRect/>
          </a:stretch>
        </p:blipFill>
        <p:spPr>
          <a:xfrm>
            <a:off x="2026554" y="3265231"/>
            <a:ext cx="236600" cy="114000"/>
          </a:xfrm>
          <a:prstGeom prst="rect">
            <a:avLst/>
          </a:prstGeom>
          <a:noFill/>
          <a:ln>
            <a:noFill/>
          </a:ln>
        </p:spPr>
      </p:pic>
      <p:pic>
        <p:nvPicPr>
          <p:cNvPr id="5102" name="Google Shape;5102;p261"/>
          <p:cNvPicPr preferRelativeResize="0"/>
          <p:nvPr/>
        </p:nvPicPr>
        <p:blipFill>
          <a:blip r:embed="rId9">
            <a:alphaModFix/>
          </a:blip>
          <a:stretch>
            <a:fillRect/>
          </a:stretch>
        </p:blipFill>
        <p:spPr>
          <a:xfrm>
            <a:off x="1721754" y="3265231"/>
            <a:ext cx="236600" cy="114000"/>
          </a:xfrm>
          <a:prstGeom prst="rect">
            <a:avLst/>
          </a:prstGeom>
          <a:noFill/>
          <a:ln>
            <a:noFill/>
          </a:ln>
        </p:spPr>
      </p:pic>
      <p:pic>
        <p:nvPicPr>
          <p:cNvPr id="5103" name="Google Shape;5103;p261"/>
          <p:cNvPicPr preferRelativeResize="0"/>
          <p:nvPr/>
        </p:nvPicPr>
        <p:blipFill>
          <a:blip r:embed="rId9">
            <a:alphaModFix/>
          </a:blip>
          <a:stretch>
            <a:fillRect/>
          </a:stretch>
        </p:blipFill>
        <p:spPr>
          <a:xfrm>
            <a:off x="1721754" y="3036631"/>
            <a:ext cx="236600" cy="114000"/>
          </a:xfrm>
          <a:prstGeom prst="rect">
            <a:avLst/>
          </a:prstGeom>
          <a:noFill/>
          <a:ln>
            <a:noFill/>
          </a:ln>
        </p:spPr>
      </p:pic>
      <p:pic>
        <p:nvPicPr>
          <p:cNvPr id="5104" name="Google Shape;5104;p261"/>
          <p:cNvPicPr preferRelativeResize="0"/>
          <p:nvPr/>
        </p:nvPicPr>
        <p:blipFill>
          <a:blip r:embed="rId9">
            <a:alphaModFix/>
          </a:blip>
          <a:stretch>
            <a:fillRect/>
          </a:stretch>
        </p:blipFill>
        <p:spPr>
          <a:xfrm>
            <a:off x="2965824" y="1978121"/>
            <a:ext cx="236600" cy="114000"/>
          </a:xfrm>
          <a:prstGeom prst="rect">
            <a:avLst/>
          </a:prstGeom>
          <a:noFill/>
          <a:ln>
            <a:noFill/>
          </a:ln>
        </p:spPr>
      </p:pic>
      <p:pic>
        <p:nvPicPr>
          <p:cNvPr id="5105" name="Google Shape;5105;p261"/>
          <p:cNvPicPr preferRelativeResize="0"/>
          <p:nvPr/>
        </p:nvPicPr>
        <p:blipFill>
          <a:blip r:embed="rId9">
            <a:alphaModFix/>
          </a:blip>
          <a:stretch>
            <a:fillRect/>
          </a:stretch>
        </p:blipFill>
        <p:spPr>
          <a:xfrm>
            <a:off x="2965824" y="1520921"/>
            <a:ext cx="236600" cy="114000"/>
          </a:xfrm>
          <a:prstGeom prst="rect">
            <a:avLst/>
          </a:prstGeom>
          <a:noFill/>
          <a:ln>
            <a:noFill/>
          </a:ln>
        </p:spPr>
      </p:pic>
      <p:pic>
        <p:nvPicPr>
          <p:cNvPr id="5106" name="Google Shape;5106;p261"/>
          <p:cNvPicPr preferRelativeResize="0"/>
          <p:nvPr/>
        </p:nvPicPr>
        <p:blipFill>
          <a:blip r:embed="rId9">
            <a:alphaModFix/>
          </a:blip>
          <a:stretch>
            <a:fillRect/>
          </a:stretch>
        </p:blipFill>
        <p:spPr>
          <a:xfrm>
            <a:off x="2957534" y="1327070"/>
            <a:ext cx="236600" cy="114000"/>
          </a:xfrm>
          <a:prstGeom prst="rect">
            <a:avLst/>
          </a:prstGeom>
          <a:noFill/>
          <a:ln>
            <a:noFill/>
          </a:ln>
        </p:spPr>
      </p:pic>
      <p:pic>
        <p:nvPicPr>
          <p:cNvPr id="5107" name="Google Shape;5107;p261"/>
          <p:cNvPicPr preferRelativeResize="0"/>
          <p:nvPr/>
        </p:nvPicPr>
        <p:blipFill>
          <a:blip r:embed="rId9">
            <a:alphaModFix/>
          </a:blip>
          <a:stretch>
            <a:fillRect/>
          </a:stretch>
        </p:blipFill>
        <p:spPr>
          <a:xfrm>
            <a:off x="3151385" y="2640640"/>
            <a:ext cx="236600" cy="114000"/>
          </a:xfrm>
          <a:prstGeom prst="rect">
            <a:avLst/>
          </a:prstGeom>
          <a:noFill/>
          <a:ln>
            <a:noFill/>
          </a:ln>
        </p:spPr>
      </p:pic>
      <p:pic>
        <p:nvPicPr>
          <p:cNvPr id="5108" name="Google Shape;5108;p261"/>
          <p:cNvPicPr preferRelativeResize="0"/>
          <p:nvPr/>
        </p:nvPicPr>
        <p:blipFill>
          <a:blip r:embed="rId9">
            <a:alphaModFix/>
          </a:blip>
          <a:stretch>
            <a:fillRect/>
          </a:stretch>
        </p:blipFill>
        <p:spPr>
          <a:xfrm>
            <a:off x="3456185" y="2640640"/>
            <a:ext cx="236600" cy="114000"/>
          </a:xfrm>
          <a:prstGeom prst="rect">
            <a:avLst/>
          </a:prstGeom>
          <a:noFill/>
          <a:ln>
            <a:noFill/>
          </a:ln>
        </p:spPr>
      </p:pic>
      <p:pic>
        <p:nvPicPr>
          <p:cNvPr id="5109" name="Google Shape;5109;p261"/>
          <p:cNvPicPr preferRelativeResize="0"/>
          <p:nvPr/>
        </p:nvPicPr>
        <p:blipFill>
          <a:blip r:embed="rId9">
            <a:alphaModFix/>
          </a:blip>
          <a:stretch>
            <a:fillRect/>
          </a:stretch>
        </p:blipFill>
        <p:spPr>
          <a:xfrm>
            <a:off x="3760985" y="2640640"/>
            <a:ext cx="236600" cy="114000"/>
          </a:xfrm>
          <a:prstGeom prst="rect">
            <a:avLst/>
          </a:prstGeom>
          <a:noFill/>
          <a:ln>
            <a:noFill/>
          </a:ln>
        </p:spPr>
      </p:pic>
      <p:pic>
        <p:nvPicPr>
          <p:cNvPr id="5110" name="Google Shape;5110;p261"/>
          <p:cNvPicPr preferRelativeResize="0"/>
          <p:nvPr/>
        </p:nvPicPr>
        <p:blipFill>
          <a:blip r:embed="rId9">
            <a:alphaModFix/>
          </a:blip>
          <a:stretch>
            <a:fillRect/>
          </a:stretch>
        </p:blipFill>
        <p:spPr>
          <a:xfrm>
            <a:off x="4065785" y="2640640"/>
            <a:ext cx="236600" cy="114000"/>
          </a:xfrm>
          <a:prstGeom prst="rect">
            <a:avLst/>
          </a:prstGeom>
          <a:noFill/>
          <a:ln>
            <a:noFill/>
          </a:ln>
        </p:spPr>
      </p:pic>
      <p:pic>
        <p:nvPicPr>
          <p:cNvPr id="5111" name="Google Shape;5111;p261"/>
          <p:cNvPicPr preferRelativeResize="0"/>
          <p:nvPr/>
        </p:nvPicPr>
        <p:blipFill>
          <a:blip r:embed="rId9">
            <a:alphaModFix/>
          </a:blip>
          <a:stretch>
            <a:fillRect/>
          </a:stretch>
        </p:blipFill>
        <p:spPr>
          <a:xfrm>
            <a:off x="4370585" y="2640640"/>
            <a:ext cx="236600" cy="114000"/>
          </a:xfrm>
          <a:prstGeom prst="rect">
            <a:avLst/>
          </a:prstGeom>
          <a:noFill/>
          <a:ln>
            <a:noFill/>
          </a:ln>
        </p:spPr>
      </p:pic>
      <p:pic>
        <p:nvPicPr>
          <p:cNvPr id="5112" name="Google Shape;5112;p261"/>
          <p:cNvPicPr preferRelativeResize="0"/>
          <p:nvPr/>
        </p:nvPicPr>
        <p:blipFill>
          <a:blip r:embed="rId9">
            <a:alphaModFix/>
          </a:blip>
          <a:stretch>
            <a:fillRect/>
          </a:stretch>
        </p:blipFill>
        <p:spPr>
          <a:xfrm>
            <a:off x="3151385" y="3351310"/>
            <a:ext cx="236600" cy="114000"/>
          </a:xfrm>
          <a:prstGeom prst="rect">
            <a:avLst/>
          </a:prstGeom>
          <a:noFill/>
          <a:ln>
            <a:noFill/>
          </a:ln>
        </p:spPr>
      </p:pic>
      <p:pic>
        <p:nvPicPr>
          <p:cNvPr id="5113" name="Google Shape;5113;p261"/>
          <p:cNvPicPr preferRelativeResize="0"/>
          <p:nvPr/>
        </p:nvPicPr>
        <p:blipFill>
          <a:blip r:embed="rId9">
            <a:alphaModFix/>
          </a:blip>
          <a:stretch>
            <a:fillRect/>
          </a:stretch>
        </p:blipFill>
        <p:spPr>
          <a:xfrm>
            <a:off x="3456185" y="3351310"/>
            <a:ext cx="236600" cy="114000"/>
          </a:xfrm>
          <a:prstGeom prst="rect">
            <a:avLst/>
          </a:prstGeom>
          <a:noFill/>
          <a:ln>
            <a:noFill/>
          </a:ln>
        </p:spPr>
      </p:pic>
      <p:pic>
        <p:nvPicPr>
          <p:cNvPr id="5114" name="Google Shape;5114;p261"/>
          <p:cNvPicPr preferRelativeResize="0"/>
          <p:nvPr/>
        </p:nvPicPr>
        <p:blipFill>
          <a:blip r:embed="rId9">
            <a:alphaModFix/>
          </a:blip>
          <a:stretch>
            <a:fillRect/>
          </a:stretch>
        </p:blipFill>
        <p:spPr>
          <a:xfrm>
            <a:off x="3760985" y="3351310"/>
            <a:ext cx="236600" cy="114000"/>
          </a:xfrm>
          <a:prstGeom prst="rect">
            <a:avLst/>
          </a:prstGeom>
          <a:noFill/>
          <a:ln>
            <a:noFill/>
          </a:ln>
        </p:spPr>
      </p:pic>
      <p:pic>
        <p:nvPicPr>
          <p:cNvPr id="5115" name="Google Shape;5115;p261"/>
          <p:cNvPicPr preferRelativeResize="0"/>
          <p:nvPr/>
        </p:nvPicPr>
        <p:blipFill>
          <a:blip r:embed="rId9">
            <a:alphaModFix/>
          </a:blip>
          <a:stretch>
            <a:fillRect/>
          </a:stretch>
        </p:blipFill>
        <p:spPr>
          <a:xfrm>
            <a:off x="4065785" y="3351310"/>
            <a:ext cx="236600" cy="114000"/>
          </a:xfrm>
          <a:prstGeom prst="rect">
            <a:avLst/>
          </a:prstGeom>
          <a:noFill/>
          <a:ln>
            <a:noFill/>
          </a:ln>
        </p:spPr>
      </p:pic>
      <p:pic>
        <p:nvPicPr>
          <p:cNvPr id="5116" name="Google Shape;5116;p261"/>
          <p:cNvPicPr preferRelativeResize="0"/>
          <p:nvPr/>
        </p:nvPicPr>
        <p:blipFill>
          <a:blip r:embed="rId9">
            <a:alphaModFix/>
          </a:blip>
          <a:stretch>
            <a:fillRect/>
          </a:stretch>
        </p:blipFill>
        <p:spPr>
          <a:xfrm>
            <a:off x="4370585" y="3351310"/>
            <a:ext cx="236600" cy="114000"/>
          </a:xfrm>
          <a:prstGeom prst="rect">
            <a:avLst/>
          </a:prstGeom>
          <a:noFill/>
          <a:ln>
            <a:noFill/>
          </a:ln>
        </p:spPr>
      </p:pic>
      <p:pic>
        <p:nvPicPr>
          <p:cNvPr id="5117" name="Google Shape;5117;p261"/>
          <p:cNvPicPr preferRelativeResize="0"/>
          <p:nvPr/>
        </p:nvPicPr>
        <p:blipFill>
          <a:blip r:embed="rId9">
            <a:alphaModFix/>
          </a:blip>
          <a:stretch>
            <a:fillRect/>
          </a:stretch>
        </p:blipFill>
        <p:spPr>
          <a:xfrm>
            <a:off x="3151385" y="3926160"/>
            <a:ext cx="236600" cy="114000"/>
          </a:xfrm>
          <a:prstGeom prst="rect">
            <a:avLst/>
          </a:prstGeom>
          <a:noFill/>
          <a:ln>
            <a:noFill/>
          </a:ln>
        </p:spPr>
      </p:pic>
      <p:pic>
        <p:nvPicPr>
          <p:cNvPr id="5118" name="Google Shape;5118;p261"/>
          <p:cNvPicPr preferRelativeResize="0"/>
          <p:nvPr/>
        </p:nvPicPr>
        <p:blipFill>
          <a:blip r:embed="rId9">
            <a:alphaModFix/>
          </a:blip>
          <a:stretch>
            <a:fillRect/>
          </a:stretch>
        </p:blipFill>
        <p:spPr>
          <a:xfrm>
            <a:off x="3456185" y="3926160"/>
            <a:ext cx="236600" cy="114000"/>
          </a:xfrm>
          <a:prstGeom prst="rect">
            <a:avLst/>
          </a:prstGeom>
          <a:noFill/>
          <a:ln>
            <a:noFill/>
          </a:ln>
        </p:spPr>
      </p:pic>
      <p:pic>
        <p:nvPicPr>
          <p:cNvPr id="5119" name="Google Shape;5119;p261"/>
          <p:cNvPicPr preferRelativeResize="0"/>
          <p:nvPr/>
        </p:nvPicPr>
        <p:blipFill>
          <a:blip r:embed="rId9">
            <a:alphaModFix/>
          </a:blip>
          <a:stretch>
            <a:fillRect/>
          </a:stretch>
        </p:blipFill>
        <p:spPr>
          <a:xfrm>
            <a:off x="3760985" y="3926160"/>
            <a:ext cx="236600" cy="114000"/>
          </a:xfrm>
          <a:prstGeom prst="rect">
            <a:avLst/>
          </a:prstGeom>
          <a:noFill/>
          <a:ln>
            <a:noFill/>
          </a:ln>
        </p:spPr>
      </p:pic>
      <p:pic>
        <p:nvPicPr>
          <p:cNvPr id="5120" name="Google Shape;5120;p261"/>
          <p:cNvPicPr preferRelativeResize="0"/>
          <p:nvPr/>
        </p:nvPicPr>
        <p:blipFill>
          <a:blip r:embed="rId9">
            <a:alphaModFix/>
          </a:blip>
          <a:stretch>
            <a:fillRect/>
          </a:stretch>
        </p:blipFill>
        <p:spPr>
          <a:xfrm>
            <a:off x="4065785" y="3926160"/>
            <a:ext cx="236600" cy="114000"/>
          </a:xfrm>
          <a:prstGeom prst="rect">
            <a:avLst/>
          </a:prstGeom>
          <a:noFill/>
          <a:ln>
            <a:noFill/>
          </a:ln>
        </p:spPr>
      </p:pic>
      <p:pic>
        <p:nvPicPr>
          <p:cNvPr id="5121" name="Google Shape;5121;p261"/>
          <p:cNvPicPr preferRelativeResize="0"/>
          <p:nvPr/>
        </p:nvPicPr>
        <p:blipFill>
          <a:blip r:embed="rId9">
            <a:alphaModFix/>
          </a:blip>
          <a:stretch>
            <a:fillRect/>
          </a:stretch>
        </p:blipFill>
        <p:spPr>
          <a:xfrm>
            <a:off x="4370585" y="3926160"/>
            <a:ext cx="236600" cy="114000"/>
          </a:xfrm>
          <a:prstGeom prst="rect">
            <a:avLst/>
          </a:prstGeom>
          <a:noFill/>
          <a:ln>
            <a:noFill/>
          </a:ln>
        </p:spPr>
      </p:pic>
      <p:pic>
        <p:nvPicPr>
          <p:cNvPr id="5122" name="Google Shape;5122;p261"/>
          <p:cNvPicPr preferRelativeResize="0"/>
          <p:nvPr/>
        </p:nvPicPr>
        <p:blipFill>
          <a:blip r:embed="rId9">
            <a:alphaModFix/>
          </a:blip>
          <a:stretch>
            <a:fillRect/>
          </a:stretch>
        </p:blipFill>
        <p:spPr>
          <a:xfrm>
            <a:off x="3151385" y="4535760"/>
            <a:ext cx="236600" cy="114000"/>
          </a:xfrm>
          <a:prstGeom prst="rect">
            <a:avLst/>
          </a:prstGeom>
          <a:noFill/>
          <a:ln>
            <a:noFill/>
          </a:ln>
        </p:spPr>
      </p:pic>
      <p:pic>
        <p:nvPicPr>
          <p:cNvPr id="5123" name="Google Shape;5123;p261"/>
          <p:cNvPicPr preferRelativeResize="0"/>
          <p:nvPr/>
        </p:nvPicPr>
        <p:blipFill>
          <a:blip r:embed="rId9">
            <a:alphaModFix/>
          </a:blip>
          <a:stretch>
            <a:fillRect/>
          </a:stretch>
        </p:blipFill>
        <p:spPr>
          <a:xfrm>
            <a:off x="3456185" y="4535760"/>
            <a:ext cx="236600" cy="114000"/>
          </a:xfrm>
          <a:prstGeom prst="rect">
            <a:avLst/>
          </a:prstGeom>
          <a:noFill/>
          <a:ln>
            <a:noFill/>
          </a:ln>
        </p:spPr>
      </p:pic>
      <p:pic>
        <p:nvPicPr>
          <p:cNvPr id="5124" name="Google Shape;5124;p261"/>
          <p:cNvPicPr preferRelativeResize="0"/>
          <p:nvPr/>
        </p:nvPicPr>
        <p:blipFill>
          <a:blip r:embed="rId9">
            <a:alphaModFix/>
          </a:blip>
          <a:stretch>
            <a:fillRect/>
          </a:stretch>
        </p:blipFill>
        <p:spPr>
          <a:xfrm>
            <a:off x="3760985" y="4535760"/>
            <a:ext cx="236600" cy="114000"/>
          </a:xfrm>
          <a:prstGeom prst="rect">
            <a:avLst/>
          </a:prstGeom>
          <a:noFill/>
          <a:ln>
            <a:noFill/>
          </a:ln>
        </p:spPr>
      </p:pic>
      <p:pic>
        <p:nvPicPr>
          <p:cNvPr id="5125" name="Google Shape;5125;p261"/>
          <p:cNvPicPr preferRelativeResize="0"/>
          <p:nvPr/>
        </p:nvPicPr>
        <p:blipFill>
          <a:blip r:embed="rId9">
            <a:alphaModFix/>
          </a:blip>
          <a:stretch>
            <a:fillRect/>
          </a:stretch>
        </p:blipFill>
        <p:spPr>
          <a:xfrm>
            <a:off x="4065785" y="4535760"/>
            <a:ext cx="236600" cy="114000"/>
          </a:xfrm>
          <a:prstGeom prst="rect">
            <a:avLst/>
          </a:prstGeom>
          <a:noFill/>
          <a:ln>
            <a:noFill/>
          </a:ln>
        </p:spPr>
      </p:pic>
      <p:pic>
        <p:nvPicPr>
          <p:cNvPr id="5126" name="Google Shape;5126;p261"/>
          <p:cNvPicPr preferRelativeResize="0"/>
          <p:nvPr/>
        </p:nvPicPr>
        <p:blipFill>
          <a:blip r:embed="rId9">
            <a:alphaModFix/>
          </a:blip>
          <a:stretch>
            <a:fillRect/>
          </a:stretch>
        </p:blipFill>
        <p:spPr>
          <a:xfrm>
            <a:off x="4370585" y="4535760"/>
            <a:ext cx="236600" cy="114000"/>
          </a:xfrm>
          <a:prstGeom prst="rect">
            <a:avLst/>
          </a:prstGeom>
          <a:noFill/>
          <a:ln>
            <a:noFill/>
          </a:ln>
        </p:spPr>
      </p:pic>
      <p:pic>
        <p:nvPicPr>
          <p:cNvPr id="5127" name="Google Shape;5127;p261"/>
          <p:cNvPicPr preferRelativeResize="0"/>
          <p:nvPr/>
        </p:nvPicPr>
        <p:blipFill>
          <a:blip r:embed="rId9">
            <a:alphaModFix/>
          </a:blip>
          <a:stretch>
            <a:fillRect/>
          </a:stretch>
        </p:blipFill>
        <p:spPr>
          <a:xfrm>
            <a:off x="4675385" y="3351310"/>
            <a:ext cx="236600" cy="114000"/>
          </a:xfrm>
          <a:prstGeom prst="rect">
            <a:avLst/>
          </a:prstGeom>
          <a:noFill/>
          <a:ln>
            <a:noFill/>
          </a:ln>
        </p:spPr>
      </p:pic>
      <p:pic>
        <p:nvPicPr>
          <p:cNvPr id="5128" name="Google Shape;5128;p261"/>
          <p:cNvPicPr preferRelativeResize="0"/>
          <p:nvPr/>
        </p:nvPicPr>
        <p:blipFill>
          <a:blip r:embed="rId9">
            <a:alphaModFix/>
          </a:blip>
          <a:stretch>
            <a:fillRect/>
          </a:stretch>
        </p:blipFill>
        <p:spPr>
          <a:xfrm>
            <a:off x="4691965" y="3927749"/>
            <a:ext cx="236600" cy="114000"/>
          </a:xfrm>
          <a:prstGeom prst="rect">
            <a:avLst/>
          </a:prstGeom>
          <a:noFill/>
          <a:ln>
            <a:noFill/>
          </a:ln>
        </p:spPr>
      </p:pic>
      <p:pic>
        <p:nvPicPr>
          <p:cNvPr id="5129" name="Google Shape;5129;p261"/>
          <p:cNvPicPr preferRelativeResize="0"/>
          <p:nvPr/>
        </p:nvPicPr>
        <p:blipFill>
          <a:blip r:embed="rId9">
            <a:alphaModFix/>
          </a:blip>
          <a:stretch>
            <a:fillRect/>
          </a:stretch>
        </p:blipFill>
        <p:spPr>
          <a:xfrm>
            <a:off x="4996765" y="3927749"/>
            <a:ext cx="236600" cy="114000"/>
          </a:xfrm>
          <a:prstGeom prst="rect">
            <a:avLst/>
          </a:prstGeom>
          <a:noFill/>
          <a:ln>
            <a:noFill/>
          </a:ln>
        </p:spPr>
      </p:pic>
      <p:pic>
        <p:nvPicPr>
          <p:cNvPr id="5130" name="Google Shape;5130;p261"/>
          <p:cNvPicPr preferRelativeResize="0"/>
          <p:nvPr/>
        </p:nvPicPr>
        <p:blipFill>
          <a:blip r:embed="rId9">
            <a:alphaModFix/>
          </a:blip>
          <a:stretch>
            <a:fillRect/>
          </a:stretch>
        </p:blipFill>
        <p:spPr>
          <a:xfrm>
            <a:off x="4683675" y="4535760"/>
            <a:ext cx="236600" cy="114000"/>
          </a:xfrm>
          <a:prstGeom prst="rect">
            <a:avLst/>
          </a:prstGeom>
          <a:noFill/>
          <a:ln>
            <a:noFill/>
          </a:ln>
        </p:spPr>
      </p:pic>
      <p:pic>
        <p:nvPicPr>
          <p:cNvPr id="5131" name="Google Shape;5131;p261"/>
          <p:cNvPicPr preferRelativeResize="0"/>
          <p:nvPr/>
        </p:nvPicPr>
        <p:blipFill>
          <a:blip r:embed="rId9">
            <a:alphaModFix/>
          </a:blip>
          <a:stretch>
            <a:fillRect/>
          </a:stretch>
        </p:blipFill>
        <p:spPr>
          <a:xfrm>
            <a:off x="5005055" y="4537349"/>
            <a:ext cx="236600" cy="114000"/>
          </a:xfrm>
          <a:prstGeom prst="rect">
            <a:avLst/>
          </a:prstGeom>
          <a:noFill/>
          <a:ln>
            <a:noFill/>
          </a:ln>
        </p:spPr>
      </p:pic>
      <p:pic>
        <p:nvPicPr>
          <p:cNvPr id="5132" name="Google Shape;5132;p261"/>
          <p:cNvPicPr preferRelativeResize="0"/>
          <p:nvPr/>
        </p:nvPicPr>
        <p:blipFill>
          <a:blip r:embed="rId9">
            <a:alphaModFix/>
          </a:blip>
          <a:stretch>
            <a:fillRect/>
          </a:stretch>
        </p:blipFill>
        <p:spPr>
          <a:xfrm>
            <a:off x="5309855" y="4537349"/>
            <a:ext cx="236600" cy="114000"/>
          </a:xfrm>
          <a:prstGeom prst="rect">
            <a:avLst/>
          </a:prstGeom>
          <a:noFill/>
          <a:ln>
            <a:noFill/>
          </a:ln>
        </p:spPr>
      </p:pic>
      <p:pic>
        <p:nvPicPr>
          <p:cNvPr id="5133" name="Google Shape;5133;p261"/>
          <p:cNvPicPr preferRelativeResize="0"/>
          <p:nvPr/>
        </p:nvPicPr>
        <p:blipFill>
          <a:blip r:embed="rId5">
            <a:alphaModFix/>
          </a:blip>
          <a:stretch>
            <a:fillRect/>
          </a:stretch>
        </p:blipFill>
        <p:spPr>
          <a:xfrm rot="9899957">
            <a:off x="1530256" y="2716324"/>
            <a:ext cx="128611" cy="232223"/>
          </a:xfrm>
          <a:prstGeom prst="rect">
            <a:avLst/>
          </a:prstGeom>
          <a:noFill/>
          <a:ln>
            <a:noFill/>
          </a:ln>
        </p:spPr>
      </p:pic>
      <p:pic>
        <p:nvPicPr>
          <p:cNvPr id="5134" name="Google Shape;5134;p261"/>
          <p:cNvPicPr preferRelativeResize="0"/>
          <p:nvPr/>
        </p:nvPicPr>
        <p:blipFill>
          <a:blip r:embed="rId5">
            <a:alphaModFix/>
          </a:blip>
          <a:stretch>
            <a:fillRect/>
          </a:stretch>
        </p:blipFill>
        <p:spPr>
          <a:xfrm rot="9899957">
            <a:off x="1521966" y="3064164"/>
            <a:ext cx="128611" cy="232223"/>
          </a:xfrm>
          <a:prstGeom prst="rect">
            <a:avLst/>
          </a:prstGeom>
          <a:noFill/>
          <a:ln>
            <a:noFill/>
          </a:ln>
        </p:spPr>
      </p:pic>
      <p:pic>
        <p:nvPicPr>
          <p:cNvPr id="5135" name="Google Shape;5135;p261"/>
          <p:cNvPicPr preferRelativeResize="0"/>
          <p:nvPr/>
        </p:nvPicPr>
        <p:blipFill>
          <a:blip r:embed="rId5">
            <a:alphaModFix/>
          </a:blip>
          <a:stretch>
            <a:fillRect/>
          </a:stretch>
        </p:blipFill>
        <p:spPr>
          <a:xfrm rot="9899957">
            <a:off x="1530256" y="3478324"/>
            <a:ext cx="128611" cy="232223"/>
          </a:xfrm>
          <a:prstGeom prst="rect">
            <a:avLst/>
          </a:prstGeom>
          <a:noFill/>
          <a:ln>
            <a:noFill/>
          </a:ln>
        </p:spPr>
      </p:pic>
      <p:pic>
        <p:nvPicPr>
          <p:cNvPr id="5136" name="Google Shape;5136;p261"/>
          <p:cNvPicPr preferRelativeResize="0"/>
          <p:nvPr/>
        </p:nvPicPr>
        <p:blipFill>
          <a:blip r:embed="rId5">
            <a:alphaModFix/>
          </a:blip>
          <a:stretch>
            <a:fillRect/>
          </a:stretch>
        </p:blipFill>
        <p:spPr>
          <a:xfrm rot="9899957">
            <a:off x="1530256" y="3859324"/>
            <a:ext cx="128611" cy="232223"/>
          </a:xfrm>
          <a:prstGeom prst="rect">
            <a:avLst/>
          </a:prstGeom>
          <a:noFill/>
          <a:ln>
            <a:noFill/>
          </a:ln>
        </p:spPr>
      </p:pic>
      <p:pic>
        <p:nvPicPr>
          <p:cNvPr id="5137" name="Google Shape;5137;p261"/>
          <p:cNvPicPr preferRelativeResize="0"/>
          <p:nvPr/>
        </p:nvPicPr>
        <p:blipFill>
          <a:blip r:embed="rId5">
            <a:alphaModFix/>
          </a:blip>
          <a:stretch>
            <a:fillRect/>
          </a:stretch>
        </p:blipFill>
        <p:spPr>
          <a:xfrm rot="9899957">
            <a:off x="1521966" y="4207164"/>
            <a:ext cx="128611" cy="232223"/>
          </a:xfrm>
          <a:prstGeom prst="rect">
            <a:avLst/>
          </a:prstGeom>
          <a:noFill/>
          <a:ln>
            <a:noFill/>
          </a:ln>
        </p:spPr>
      </p:pic>
      <p:pic>
        <p:nvPicPr>
          <p:cNvPr id="5138" name="Google Shape;5138;p261"/>
          <p:cNvPicPr preferRelativeResize="0"/>
          <p:nvPr/>
        </p:nvPicPr>
        <p:blipFill>
          <a:blip r:embed="rId5">
            <a:alphaModFix/>
          </a:blip>
          <a:stretch>
            <a:fillRect/>
          </a:stretch>
        </p:blipFill>
        <p:spPr>
          <a:xfrm rot="9899957">
            <a:off x="1530256" y="4621324"/>
            <a:ext cx="128611" cy="232223"/>
          </a:xfrm>
          <a:prstGeom prst="rect">
            <a:avLst/>
          </a:prstGeom>
          <a:noFill/>
          <a:ln>
            <a:noFill/>
          </a:ln>
        </p:spPr>
      </p:pic>
      <p:pic>
        <p:nvPicPr>
          <p:cNvPr id="5139" name="Google Shape;5139;p261"/>
          <p:cNvPicPr preferRelativeResize="0"/>
          <p:nvPr/>
        </p:nvPicPr>
        <p:blipFill>
          <a:blip r:embed="rId5">
            <a:alphaModFix/>
          </a:blip>
          <a:stretch>
            <a:fillRect/>
          </a:stretch>
        </p:blipFill>
        <p:spPr>
          <a:xfrm rot="9899957">
            <a:off x="2393181" y="823474"/>
            <a:ext cx="128611" cy="232223"/>
          </a:xfrm>
          <a:prstGeom prst="rect">
            <a:avLst/>
          </a:prstGeom>
          <a:noFill/>
          <a:ln>
            <a:noFill/>
          </a:ln>
        </p:spPr>
      </p:pic>
      <p:pic>
        <p:nvPicPr>
          <p:cNvPr id="5140" name="Google Shape;5140;p261"/>
          <p:cNvPicPr preferRelativeResize="0"/>
          <p:nvPr/>
        </p:nvPicPr>
        <p:blipFill>
          <a:blip r:embed="rId5">
            <a:alphaModFix/>
          </a:blip>
          <a:stretch>
            <a:fillRect/>
          </a:stretch>
        </p:blipFill>
        <p:spPr>
          <a:xfrm rot="9899957">
            <a:off x="2384891" y="1171314"/>
            <a:ext cx="128611" cy="232223"/>
          </a:xfrm>
          <a:prstGeom prst="rect">
            <a:avLst/>
          </a:prstGeom>
          <a:noFill/>
          <a:ln>
            <a:noFill/>
          </a:ln>
        </p:spPr>
      </p:pic>
      <p:pic>
        <p:nvPicPr>
          <p:cNvPr id="5141" name="Google Shape;5141;p261"/>
          <p:cNvPicPr preferRelativeResize="0"/>
          <p:nvPr/>
        </p:nvPicPr>
        <p:blipFill>
          <a:blip r:embed="rId5">
            <a:alphaModFix/>
          </a:blip>
          <a:stretch>
            <a:fillRect/>
          </a:stretch>
        </p:blipFill>
        <p:spPr>
          <a:xfrm rot="9899957">
            <a:off x="2393181" y="1585474"/>
            <a:ext cx="128611" cy="232223"/>
          </a:xfrm>
          <a:prstGeom prst="rect">
            <a:avLst/>
          </a:prstGeom>
          <a:noFill/>
          <a:ln>
            <a:noFill/>
          </a:ln>
        </p:spPr>
      </p:pic>
      <p:pic>
        <p:nvPicPr>
          <p:cNvPr id="5142" name="Google Shape;5142;p261"/>
          <p:cNvPicPr preferRelativeResize="0"/>
          <p:nvPr/>
        </p:nvPicPr>
        <p:blipFill>
          <a:blip r:embed="rId5">
            <a:alphaModFix/>
          </a:blip>
          <a:stretch>
            <a:fillRect/>
          </a:stretch>
        </p:blipFill>
        <p:spPr>
          <a:xfrm rot="9899957">
            <a:off x="2393181" y="1966474"/>
            <a:ext cx="128611" cy="232223"/>
          </a:xfrm>
          <a:prstGeom prst="rect">
            <a:avLst/>
          </a:prstGeom>
          <a:noFill/>
          <a:ln>
            <a:noFill/>
          </a:ln>
        </p:spPr>
      </p:pic>
      <p:pic>
        <p:nvPicPr>
          <p:cNvPr id="5143" name="Google Shape;5143;p261"/>
          <p:cNvPicPr preferRelativeResize="0"/>
          <p:nvPr/>
        </p:nvPicPr>
        <p:blipFill>
          <a:blip r:embed="rId5">
            <a:alphaModFix/>
          </a:blip>
          <a:stretch>
            <a:fillRect/>
          </a:stretch>
        </p:blipFill>
        <p:spPr>
          <a:xfrm rot="9899957">
            <a:off x="2384891" y="2314314"/>
            <a:ext cx="128611" cy="232223"/>
          </a:xfrm>
          <a:prstGeom prst="rect">
            <a:avLst/>
          </a:prstGeom>
          <a:noFill/>
          <a:ln>
            <a:noFill/>
          </a:ln>
        </p:spPr>
      </p:pic>
      <p:pic>
        <p:nvPicPr>
          <p:cNvPr id="5144" name="Google Shape;5144;p261"/>
          <p:cNvPicPr preferRelativeResize="0"/>
          <p:nvPr/>
        </p:nvPicPr>
        <p:blipFill>
          <a:blip r:embed="rId5">
            <a:alphaModFix/>
          </a:blip>
          <a:stretch>
            <a:fillRect/>
          </a:stretch>
        </p:blipFill>
        <p:spPr>
          <a:xfrm rot="9899957">
            <a:off x="2418052" y="2687024"/>
            <a:ext cx="128611" cy="232223"/>
          </a:xfrm>
          <a:prstGeom prst="rect">
            <a:avLst/>
          </a:prstGeom>
          <a:noFill/>
          <a:ln>
            <a:noFill/>
          </a:ln>
        </p:spPr>
      </p:pic>
      <p:pic>
        <p:nvPicPr>
          <p:cNvPr id="5145" name="Google Shape;5145;p261"/>
          <p:cNvPicPr preferRelativeResize="0"/>
          <p:nvPr/>
        </p:nvPicPr>
        <p:blipFill>
          <a:blip r:embed="rId5">
            <a:alphaModFix/>
          </a:blip>
          <a:stretch>
            <a:fillRect/>
          </a:stretch>
        </p:blipFill>
        <p:spPr>
          <a:xfrm rot="3815158">
            <a:off x="1739253" y="3619537"/>
            <a:ext cx="128611" cy="232223"/>
          </a:xfrm>
          <a:prstGeom prst="rect">
            <a:avLst/>
          </a:prstGeom>
          <a:noFill/>
          <a:ln>
            <a:noFill/>
          </a:ln>
        </p:spPr>
      </p:pic>
      <p:pic>
        <p:nvPicPr>
          <p:cNvPr id="5146" name="Google Shape;5146;p261"/>
          <p:cNvPicPr preferRelativeResize="0"/>
          <p:nvPr/>
        </p:nvPicPr>
        <p:blipFill>
          <a:blip r:embed="rId5">
            <a:alphaModFix/>
          </a:blip>
          <a:stretch>
            <a:fillRect/>
          </a:stretch>
        </p:blipFill>
        <p:spPr>
          <a:xfrm rot="3815158">
            <a:off x="2048694" y="3550541"/>
            <a:ext cx="128611" cy="232223"/>
          </a:xfrm>
          <a:prstGeom prst="rect">
            <a:avLst/>
          </a:prstGeom>
          <a:noFill/>
          <a:ln>
            <a:noFill/>
          </a:ln>
        </p:spPr>
      </p:pic>
      <p:pic>
        <p:nvPicPr>
          <p:cNvPr id="5147" name="Google Shape;5147;p261"/>
          <p:cNvPicPr preferRelativeResize="0"/>
          <p:nvPr/>
        </p:nvPicPr>
        <p:blipFill>
          <a:blip r:embed="rId5">
            <a:alphaModFix/>
          </a:blip>
          <a:stretch>
            <a:fillRect/>
          </a:stretch>
        </p:blipFill>
        <p:spPr>
          <a:xfrm rot="3815158">
            <a:off x="2385114" y="3485329"/>
            <a:ext cx="128611" cy="232223"/>
          </a:xfrm>
          <a:prstGeom prst="rect">
            <a:avLst/>
          </a:prstGeom>
          <a:noFill/>
          <a:ln>
            <a:noFill/>
          </a:ln>
        </p:spPr>
      </p:pic>
      <p:pic>
        <p:nvPicPr>
          <p:cNvPr id="5148" name="Google Shape;5148;p261"/>
          <p:cNvPicPr preferRelativeResize="0"/>
          <p:nvPr/>
        </p:nvPicPr>
        <p:blipFill>
          <a:blip r:embed="rId5">
            <a:alphaModFix/>
          </a:blip>
          <a:stretch>
            <a:fillRect/>
          </a:stretch>
        </p:blipFill>
        <p:spPr>
          <a:xfrm rot="3815158">
            <a:off x="2708839" y="3409935"/>
            <a:ext cx="128611" cy="232223"/>
          </a:xfrm>
          <a:prstGeom prst="rect">
            <a:avLst/>
          </a:prstGeom>
          <a:noFill/>
          <a:ln>
            <a:noFill/>
          </a:ln>
        </p:spPr>
      </p:pic>
      <p:pic>
        <p:nvPicPr>
          <p:cNvPr id="5149" name="Google Shape;5149;p261"/>
          <p:cNvPicPr preferRelativeResize="0"/>
          <p:nvPr/>
        </p:nvPicPr>
        <p:blipFill>
          <a:blip r:embed="rId5">
            <a:alphaModFix/>
          </a:blip>
          <a:stretch>
            <a:fillRect/>
          </a:stretch>
        </p:blipFill>
        <p:spPr>
          <a:xfrm rot="3815158">
            <a:off x="1747543" y="4363368"/>
            <a:ext cx="128611" cy="232223"/>
          </a:xfrm>
          <a:prstGeom prst="rect">
            <a:avLst/>
          </a:prstGeom>
          <a:noFill/>
          <a:ln>
            <a:noFill/>
          </a:ln>
        </p:spPr>
      </p:pic>
      <p:pic>
        <p:nvPicPr>
          <p:cNvPr id="5150" name="Google Shape;5150;p261"/>
          <p:cNvPicPr preferRelativeResize="0"/>
          <p:nvPr/>
        </p:nvPicPr>
        <p:blipFill>
          <a:blip r:embed="rId5">
            <a:alphaModFix/>
          </a:blip>
          <a:stretch>
            <a:fillRect/>
          </a:stretch>
        </p:blipFill>
        <p:spPr>
          <a:xfrm rot="3815158">
            <a:off x="2056984" y="4294372"/>
            <a:ext cx="128611" cy="232223"/>
          </a:xfrm>
          <a:prstGeom prst="rect">
            <a:avLst/>
          </a:prstGeom>
          <a:noFill/>
          <a:ln>
            <a:noFill/>
          </a:ln>
        </p:spPr>
      </p:pic>
      <p:pic>
        <p:nvPicPr>
          <p:cNvPr id="5151" name="Google Shape;5151;p261"/>
          <p:cNvPicPr preferRelativeResize="0"/>
          <p:nvPr/>
        </p:nvPicPr>
        <p:blipFill>
          <a:blip r:embed="rId5">
            <a:alphaModFix/>
          </a:blip>
          <a:stretch>
            <a:fillRect/>
          </a:stretch>
        </p:blipFill>
        <p:spPr>
          <a:xfrm rot="3815158">
            <a:off x="2393404" y="4229160"/>
            <a:ext cx="128611" cy="232223"/>
          </a:xfrm>
          <a:prstGeom prst="rect">
            <a:avLst/>
          </a:prstGeom>
          <a:noFill/>
          <a:ln>
            <a:noFill/>
          </a:ln>
        </p:spPr>
      </p:pic>
      <p:pic>
        <p:nvPicPr>
          <p:cNvPr id="5152" name="Google Shape;5152;p261"/>
          <p:cNvPicPr preferRelativeResize="0"/>
          <p:nvPr/>
        </p:nvPicPr>
        <p:blipFill>
          <a:blip r:embed="rId5">
            <a:alphaModFix/>
          </a:blip>
          <a:stretch>
            <a:fillRect/>
          </a:stretch>
        </p:blipFill>
        <p:spPr>
          <a:xfrm rot="3815158">
            <a:off x="2717129" y="4153766"/>
            <a:ext cx="128611" cy="232223"/>
          </a:xfrm>
          <a:prstGeom prst="rect">
            <a:avLst/>
          </a:prstGeom>
          <a:noFill/>
          <a:ln>
            <a:noFill/>
          </a:ln>
        </p:spPr>
      </p:pic>
      <p:pic>
        <p:nvPicPr>
          <p:cNvPr id="5153" name="Google Shape;5153;p261"/>
          <p:cNvPicPr preferRelativeResize="0"/>
          <p:nvPr/>
        </p:nvPicPr>
        <p:blipFill>
          <a:blip r:embed="rId5">
            <a:alphaModFix/>
          </a:blip>
          <a:stretch>
            <a:fillRect/>
          </a:stretch>
        </p:blipFill>
        <p:spPr>
          <a:xfrm rot="4595401">
            <a:off x="1689518" y="4896693"/>
            <a:ext cx="128611" cy="232223"/>
          </a:xfrm>
          <a:prstGeom prst="rect">
            <a:avLst/>
          </a:prstGeom>
          <a:noFill/>
          <a:ln>
            <a:noFill/>
          </a:ln>
        </p:spPr>
      </p:pic>
      <p:pic>
        <p:nvPicPr>
          <p:cNvPr id="5154" name="Google Shape;5154;p261"/>
          <p:cNvPicPr preferRelativeResize="0"/>
          <p:nvPr/>
        </p:nvPicPr>
        <p:blipFill>
          <a:blip r:embed="rId5">
            <a:alphaModFix/>
          </a:blip>
          <a:stretch>
            <a:fillRect/>
          </a:stretch>
        </p:blipFill>
        <p:spPr>
          <a:xfrm rot="3815158">
            <a:off x="2056984" y="4903972"/>
            <a:ext cx="128611" cy="232223"/>
          </a:xfrm>
          <a:prstGeom prst="rect">
            <a:avLst/>
          </a:prstGeom>
          <a:noFill/>
          <a:ln>
            <a:noFill/>
          </a:ln>
        </p:spPr>
      </p:pic>
      <p:pic>
        <p:nvPicPr>
          <p:cNvPr id="5155" name="Google Shape;5155;p261"/>
          <p:cNvPicPr preferRelativeResize="0"/>
          <p:nvPr/>
        </p:nvPicPr>
        <p:blipFill>
          <a:blip r:embed="rId5">
            <a:alphaModFix/>
          </a:blip>
          <a:stretch>
            <a:fillRect/>
          </a:stretch>
        </p:blipFill>
        <p:spPr>
          <a:xfrm rot="3815158">
            <a:off x="2393404" y="4838760"/>
            <a:ext cx="128611" cy="232223"/>
          </a:xfrm>
          <a:prstGeom prst="rect">
            <a:avLst/>
          </a:prstGeom>
          <a:noFill/>
          <a:ln>
            <a:noFill/>
          </a:ln>
        </p:spPr>
      </p:pic>
      <p:pic>
        <p:nvPicPr>
          <p:cNvPr id="5156" name="Google Shape;5156;p261"/>
          <p:cNvPicPr preferRelativeResize="0"/>
          <p:nvPr/>
        </p:nvPicPr>
        <p:blipFill>
          <a:blip r:embed="rId5">
            <a:alphaModFix/>
          </a:blip>
          <a:stretch>
            <a:fillRect/>
          </a:stretch>
        </p:blipFill>
        <p:spPr>
          <a:xfrm rot="3815158">
            <a:off x="2717129" y="4763366"/>
            <a:ext cx="128611" cy="232223"/>
          </a:xfrm>
          <a:prstGeom prst="rect">
            <a:avLst/>
          </a:prstGeom>
          <a:noFill/>
          <a:ln>
            <a:noFill/>
          </a:ln>
        </p:spPr>
      </p:pic>
      <p:pic>
        <p:nvPicPr>
          <p:cNvPr id="5157" name="Google Shape;5157;p261"/>
          <p:cNvPicPr preferRelativeResize="0"/>
          <p:nvPr/>
        </p:nvPicPr>
        <p:blipFill>
          <a:blip r:embed="rId5">
            <a:alphaModFix/>
          </a:blip>
          <a:stretch>
            <a:fillRect/>
          </a:stretch>
        </p:blipFill>
        <p:spPr>
          <a:xfrm rot="4499957">
            <a:off x="3270461" y="4899829"/>
            <a:ext cx="128611" cy="232223"/>
          </a:xfrm>
          <a:prstGeom prst="rect">
            <a:avLst/>
          </a:prstGeom>
          <a:noFill/>
          <a:ln>
            <a:noFill/>
          </a:ln>
        </p:spPr>
      </p:pic>
      <p:pic>
        <p:nvPicPr>
          <p:cNvPr id="5158" name="Google Shape;5158;p261"/>
          <p:cNvPicPr preferRelativeResize="0"/>
          <p:nvPr/>
        </p:nvPicPr>
        <p:blipFill>
          <a:blip r:embed="rId5">
            <a:alphaModFix/>
          </a:blip>
          <a:stretch>
            <a:fillRect/>
          </a:stretch>
        </p:blipFill>
        <p:spPr>
          <a:xfrm rot="4499957">
            <a:off x="3618301" y="4908119"/>
            <a:ext cx="128611" cy="232223"/>
          </a:xfrm>
          <a:prstGeom prst="rect">
            <a:avLst/>
          </a:prstGeom>
          <a:noFill/>
          <a:ln>
            <a:noFill/>
          </a:ln>
        </p:spPr>
      </p:pic>
      <p:pic>
        <p:nvPicPr>
          <p:cNvPr id="5159" name="Google Shape;5159;p261"/>
          <p:cNvPicPr preferRelativeResize="0"/>
          <p:nvPr/>
        </p:nvPicPr>
        <p:blipFill>
          <a:blip r:embed="rId5">
            <a:alphaModFix/>
          </a:blip>
          <a:stretch>
            <a:fillRect/>
          </a:stretch>
        </p:blipFill>
        <p:spPr>
          <a:xfrm rot="4499957">
            <a:off x="4032461" y="4899829"/>
            <a:ext cx="128611" cy="232223"/>
          </a:xfrm>
          <a:prstGeom prst="rect">
            <a:avLst/>
          </a:prstGeom>
          <a:noFill/>
          <a:ln>
            <a:noFill/>
          </a:ln>
        </p:spPr>
      </p:pic>
      <p:pic>
        <p:nvPicPr>
          <p:cNvPr id="5160" name="Google Shape;5160;p261"/>
          <p:cNvPicPr preferRelativeResize="0"/>
          <p:nvPr/>
        </p:nvPicPr>
        <p:blipFill>
          <a:blip r:embed="rId5">
            <a:alphaModFix/>
          </a:blip>
          <a:stretch>
            <a:fillRect/>
          </a:stretch>
        </p:blipFill>
        <p:spPr>
          <a:xfrm rot="4499957">
            <a:off x="4413461" y="4899829"/>
            <a:ext cx="128611" cy="232223"/>
          </a:xfrm>
          <a:prstGeom prst="rect">
            <a:avLst/>
          </a:prstGeom>
          <a:noFill/>
          <a:ln>
            <a:noFill/>
          </a:ln>
        </p:spPr>
      </p:pic>
      <p:pic>
        <p:nvPicPr>
          <p:cNvPr id="5161" name="Google Shape;5161;p261"/>
          <p:cNvPicPr preferRelativeResize="0"/>
          <p:nvPr/>
        </p:nvPicPr>
        <p:blipFill>
          <a:blip r:embed="rId5">
            <a:alphaModFix/>
          </a:blip>
          <a:stretch>
            <a:fillRect/>
          </a:stretch>
        </p:blipFill>
        <p:spPr>
          <a:xfrm rot="4499957">
            <a:off x="4761301" y="4908119"/>
            <a:ext cx="128611" cy="232223"/>
          </a:xfrm>
          <a:prstGeom prst="rect">
            <a:avLst/>
          </a:prstGeom>
          <a:noFill/>
          <a:ln>
            <a:noFill/>
          </a:ln>
        </p:spPr>
      </p:pic>
      <p:pic>
        <p:nvPicPr>
          <p:cNvPr id="5162" name="Google Shape;5162;p261"/>
          <p:cNvPicPr preferRelativeResize="0"/>
          <p:nvPr/>
        </p:nvPicPr>
        <p:blipFill>
          <a:blip r:embed="rId5">
            <a:alphaModFix/>
          </a:blip>
          <a:stretch>
            <a:fillRect/>
          </a:stretch>
        </p:blipFill>
        <p:spPr>
          <a:xfrm rot="4499957">
            <a:off x="5175461" y="4899829"/>
            <a:ext cx="128611" cy="232223"/>
          </a:xfrm>
          <a:prstGeom prst="rect">
            <a:avLst/>
          </a:prstGeom>
          <a:noFill/>
          <a:ln>
            <a:noFill/>
          </a:ln>
        </p:spPr>
      </p:pic>
      <p:pic>
        <p:nvPicPr>
          <p:cNvPr id="5163" name="Google Shape;5163;p261"/>
          <p:cNvPicPr preferRelativeResize="0"/>
          <p:nvPr/>
        </p:nvPicPr>
        <p:blipFill>
          <a:blip r:embed="rId5">
            <a:alphaModFix/>
          </a:blip>
          <a:stretch>
            <a:fillRect/>
          </a:stretch>
        </p:blipFill>
        <p:spPr>
          <a:xfrm rot="4499957">
            <a:off x="2813261" y="4899829"/>
            <a:ext cx="128611" cy="232223"/>
          </a:xfrm>
          <a:prstGeom prst="rect">
            <a:avLst/>
          </a:prstGeom>
          <a:noFill/>
          <a:ln>
            <a:noFill/>
          </a:ln>
        </p:spPr>
      </p:pic>
      <p:pic>
        <p:nvPicPr>
          <p:cNvPr id="5164" name="Google Shape;5164;p261"/>
          <p:cNvPicPr preferRelativeResize="0"/>
          <p:nvPr/>
        </p:nvPicPr>
        <p:blipFill>
          <a:blip r:embed="rId5">
            <a:alphaModFix/>
          </a:blip>
          <a:stretch>
            <a:fillRect/>
          </a:stretch>
        </p:blipFill>
        <p:spPr>
          <a:xfrm rot="3384363">
            <a:off x="2659536" y="2683179"/>
            <a:ext cx="128611" cy="232222"/>
          </a:xfrm>
          <a:prstGeom prst="rect">
            <a:avLst/>
          </a:prstGeom>
          <a:noFill/>
          <a:ln>
            <a:noFill/>
          </a:ln>
        </p:spPr>
      </p:pic>
      <p:pic>
        <p:nvPicPr>
          <p:cNvPr id="5165" name="Google Shape;5165;p261"/>
          <p:cNvPicPr preferRelativeResize="0"/>
          <p:nvPr/>
        </p:nvPicPr>
        <p:blipFill>
          <a:blip r:embed="rId5">
            <a:alphaModFix/>
          </a:blip>
          <a:stretch>
            <a:fillRect/>
          </a:stretch>
        </p:blipFill>
        <p:spPr>
          <a:xfrm rot="4641884">
            <a:off x="2604411" y="713379"/>
            <a:ext cx="128611" cy="232222"/>
          </a:xfrm>
          <a:prstGeom prst="rect">
            <a:avLst/>
          </a:prstGeom>
          <a:noFill/>
          <a:ln>
            <a:noFill/>
          </a:ln>
        </p:spPr>
      </p:pic>
      <p:pic>
        <p:nvPicPr>
          <p:cNvPr id="5166" name="Google Shape;5166;p261"/>
          <p:cNvPicPr preferRelativeResize="0"/>
          <p:nvPr/>
        </p:nvPicPr>
        <p:blipFill>
          <a:blip r:embed="rId5">
            <a:alphaModFix/>
          </a:blip>
          <a:stretch>
            <a:fillRect/>
          </a:stretch>
        </p:blipFill>
        <p:spPr>
          <a:xfrm rot="4641884">
            <a:off x="2909211" y="713379"/>
            <a:ext cx="128611" cy="232222"/>
          </a:xfrm>
          <a:prstGeom prst="rect">
            <a:avLst/>
          </a:prstGeom>
          <a:noFill/>
          <a:ln>
            <a:noFill/>
          </a:ln>
        </p:spPr>
      </p:pic>
      <p:pic>
        <p:nvPicPr>
          <p:cNvPr id="5167" name="Google Shape;5167;p261"/>
          <p:cNvPicPr preferRelativeResize="0"/>
          <p:nvPr/>
        </p:nvPicPr>
        <p:blipFill>
          <a:blip r:embed="rId5">
            <a:alphaModFix/>
          </a:blip>
          <a:stretch>
            <a:fillRect/>
          </a:stretch>
        </p:blipFill>
        <p:spPr>
          <a:xfrm rot="8752277">
            <a:off x="3527732" y="873879"/>
            <a:ext cx="128611" cy="232223"/>
          </a:xfrm>
          <a:prstGeom prst="rect">
            <a:avLst/>
          </a:prstGeom>
          <a:noFill/>
          <a:ln>
            <a:noFill/>
          </a:ln>
        </p:spPr>
      </p:pic>
      <p:pic>
        <p:nvPicPr>
          <p:cNvPr id="5168" name="Google Shape;5168;p261"/>
          <p:cNvPicPr preferRelativeResize="0"/>
          <p:nvPr/>
        </p:nvPicPr>
        <p:blipFill>
          <a:blip r:embed="rId5">
            <a:alphaModFix/>
          </a:blip>
          <a:stretch>
            <a:fillRect/>
          </a:stretch>
        </p:blipFill>
        <p:spPr>
          <a:xfrm rot="8752277">
            <a:off x="3375332" y="873879"/>
            <a:ext cx="128611" cy="232223"/>
          </a:xfrm>
          <a:prstGeom prst="rect">
            <a:avLst/>
          </a:prstGeom>
          <a:noFill/>
          <a:ln>
            <a:noFill/>
          </a:ln>
        </p:spPr>
      </p:pic>
      <p:pic>
        <p:nvPicPr>
          <p:cNvPr id="5169" name="Google Shape;5169;p261"/>
          <p:cNvPicPr preferRelativeResize="0"/>
          <p:nvPr/>
        </p:nvPicPr>
        <p:blipFill>
          <a:blip r:embed="rId5">
            <a:alphaModFix/>
          </a:blip>
          <a:stretch>
            <a:fillRect/>
          </a:stretch>
        </p:blipFill>
        <p:spPr>
          <a:xfrm rot="8752277">
            <a:off x="3239512" y="873879"/>
            <a:ext cx="128611" cy="232223"/>
          </a:xfrm>
          <a:prstGeom prst="rect">
            <a:avLst/>
          </a:prstGeom>
          <a:noFill/>
          <a:ln>
            <a:noFill/>
          </a:ln>
        </p:spPr>
      </p:pic>
      <p:pic>
        <p:nvPicPr>
          <p:cNvPr id="5170" name="Google Shape;5170;p261"/>
          <p:cNvPicPr preferRelativeResize="0"/>
          <p:nvPr/>
        </p:nvPicPr>
        <p:blipFill>
          <a:blip r:embed="rId5">
            <a:alphaModFix/>
          </a:blip>
          <a:stretch>
            <a:fillRect/>
          </a:stretch>
        </p:blipFill>
        <p:spPr>
          <a:xfrm rot="8752277">
            <a:off x="3686833" y="1254879"/>
            <a:ext cx="128611" cy="232223"/>
          </a:xfrm>
          <a:prstGeom prst="rect">
            <a:avLst/>
          </a:prstGeom>
          <a:noFill/>
          <a:ln>
            <a:noFill/>
          </a:ln>
        </p:spPr>
      </p:pic>
      <p:pic>
        <p:nvPicPr>
          <p:cNvPr id="5171" name="Google Shape;5171;p261"/>
          <p:cNvPicPr preferRelativeResize="0"/>
          <p:nvPr/>
        </p:nvPicPr>
        <p:blipFill>
          <a:blip r:embed="rId5">
            <a:alphaModFix/>
          </a:blip>
          <a:stretch>
            <a:fillRect/>
          </a:stretch>
        </p:blipFill>
        <p:spPr>
          <a:xfrm rot="8752277">
            <a:off x="3814363" y="1483479"/>
            <a:ext cx="128611" cy="232223"/>
          </a:xfrm>
          <a:prstGeom prst="rect">
            <a:avLst/>
          </a:prstGeom>
          <a:noFill/>
          <a:ln>
            <a:noFill/>
          </a:ln>
        </p:spPr>
      </p:pic>
      <p:pic>
        <p:nvPicPr>
          <p:cNvPr id="5172" name="Google Shape;5172;p261"/>
          <p:cNvPicPr preferRelativeResize="0"/>
          <p:nvPr/>
        </p:nvPicPr>
        <p:blipFill>
          <a:blip r:embed="rId5">
            <a:alphaModFix/>
          </a:blip>
          <a:stretch>
            <a:fillRect/>
          </a:stretch>
        </p:blipFill>
        <p:spPr>
          <a:xfrm rot="3815158">
            <a:off x="4038989" y="3164754"/>
            <a:ext cx="128611" cy="232223"/>
          </a:xfrm>
          <a:prstGeom prst="rect">
            <a:avLst/>
          </a:prstGeom>
          <a:noFill/>
          <a:ln>
            <a:noFill/>
          </a:ln>
        </p:spPr>
      </p:pic>
      <p:pic>
        <p:nvPicPr>
          <p:cNvPr id="5173" name="Google Shape;5173;p261"/>
          <p:cNvPicPr preferRelativeResize="0"/>
          <p:nvPr/>
        </p:nvPicPr>
        <p:blipFill>
          <a:blip r:embed="rId5">
            <a:alphaModFix/>
          </a:blip>
          <a:stretch>
            <a:fillRect/>
          </a:stretch>
        </p:blipFill>
        <p:spPr>
          <a:xfrm rot="3815158">
            <a:off x="4318918" y="3105135"/>
            <a:ext cx="128611" cy="232223"/>
          </a:xfrm>
          <a:prstGeom prst="rect">
            <a:avLst/>
          </a:prstGeom>
          <a:noFill/>
          <a:ln>
            <a:noFill/>
          </a:ln>
        </p:spPr>
      </p:pic>
      <p:pic>
        <p:nvPicPr>
          <p:cNvPr id="5174" name="Google Shape;5174;p261"/>
          <p:cNvPicPr preferRelativeResize="0"/>
          <p:nvPr/>
        </p:nvPicPr>
        <p:blipFill>
          <a:blip r:embed="rId5">
            <a:alphaModFix/>
          </a:blip>
          <a:stretch>
            <a:fillRect/>
          </a:stretch>
        </p:blipFill>
        <p:spPr>
          <a:xfrm rot="3815158">
            <a:off x="3276184" y="4040902"/>
            <a:ext cx="128611" cy="232223"/>
          </a:xfrm>
          <a:prstGeom prst="rect">
            <a:avLst/>
          </a:prstGeom>
          <a:noFill/>
          <a:ln>
            <a:noFill/>
          </a:ln>
        </p:spPr>
      </p:pic>
      <p:pic>
        <p:nvPicPr>
          <p:cNvPr id="5175" name="Google Shape;5175;p261"/>
          <p:cNvPicPr preferRelativeResize="0"/>
          <p:nvPr/>
        </p:nvPicPr>
        <p:blipFill>
          <a:blip r:embed="rId5">
            <a:alphaModFix/>
          </a:blip>
          <a:stretch>
            <a:fillRect/>
          </a:stretch>
        </p:blipFill>
        <p:spPr>
          <a:xfrm rot="3815158">
            <a:off x="3612604" y="3975689"/>
            <a:ext cx="128611" cy="232223"/>
          </a:xfrm>
          <a:prstGeom prst="rect">
            <a:avLst/>
          </a:prstGeom>
          <a:noFill/>
          <a:ln>
            <a:noFill/>
          </a:ln>
        </p:spPr>
      </p:pic>
      <p:pic>
        <p:nvPicPr>
          <p:cNvPr id="5176" name="Google Shape;5176;p261"/>
          <p:cNvPicPr preferRelativeResize="0"/>
          <p:nvPr/>
        </p:nvPicPr>
        <p:blipFill>
          <a:blip r:embed="rId5">
            <a:alphaModFix/>
          </a:blip>
          <a:stretch>
            <a:fillRect/>
          </a:stretch>
        </p:blipFill>
        <p:spPr>
          <a:xfrm rot="3815158">
            <a:off x="4706620" y="3790935"/>
            <a:ext cx="128611" cy="232223"/>
          </a:xfrm>
          <a:prstGeom prst="rect">
            <a:avLst/>
          </a:prstGeom>
          <a:noFill/>
          <a:ln>
            <a:noFill/>
          </a:ln>
        </p:spPr>
      </p:pic>
      <p:pic>
        <p:nvPicPr>
          <p:cNvPr id="5177" name="Google Shape;5177;p261"/>
          <p:cNvPicPr preferRelativeResize="0"/>
          <p:nvPr/>
        </p:nvPicPr>
        <p:blipFill>
          <a:blip r:embed="rId5">
            <a:alphaModFix/>
          </a:blip>
          <a:stretch>
            <a:fillRect/>
          </a:stretch>
        </p:blipFill>
        <p:spPr>
          <a:xfrm rot="4641884">
            <a:off x="2476882" y="1356140"/>
            <a:ext cx="128611" cy="232222"/>
          </a:xfrm>
          <a:prstGeom prst="rect">
            <a:avLst/>
          </a:prstGeom>
          <a:noFill/>
          <a:ln>
            <a:noFill/>
          </a:ln>
        </p:spPr>
      </p:pic>
      <p:pic>
        <p:nvPicPr>
          <p:cNvPr id="5178" name="Google Shape;5178;p261"/>
          <p:cNvPicPr preferRelativeResize="0"/>
          <p:nvPr/>
        </p:nvPicPr>
        <p:blipFill>
          <a:blip r:embed="rId5">
            <a:alphaModFix/>
          </a:blip>
          <a:stretch>
            <a:fillRect/>
          </a:stretch>
        </p:blipFill>
        <p:spPr>
          <a:xfrm rot="4641884">
            <a:off x="2748521" y="1356140"/>
            <a:ext cx="128611" cy="232222"/>
          </a:xfrm>
          <a:prstGeom prst="rect">
            <a:avLst/>
          </a:prstGeom>
          <a:noFill/>
          <a:ln>
            <a:noFill/>
          </a:ln>
        </p:spPr>
      </p:pic>
      <p:pic>
        <p:nvPicPr>
          <p:cNvPr id="5179" name="Google Shape;5179;p261"/>
          <p:cNvPicPr preferRelativeResize="0"/>
          <p:nvPr/>
        </p:nvPicPr>
        <p:blipFill>
          <a:blip r:embed="rId5">
            <a:alphaModFix/>
          </a:blip>
          <a:stretch>
            <a:fillRect/>
          </a:stretch>
        </p:blipFill>
        <p:spPr>
          <a:xfrm rot="3815158">
            <a:off x="3199984" y="4698653"/>
            <a:ext cx="128611" cy="232223"/>
          </a:xfrm>
          <a:prstGeom prst="rect">
            <a:avLst/>
          </a:prstGeom>
          <a:noFill/>
          <a:ln>
            <a:noFill/>
          </a:ln>
        </p:spPr>
      </p:pic>
      <p:pic>
        <p:nvPicPr>
          <p:cNvPr id="5180" name="Google Shape;5180;p261"/>
          <p:cNvPicPr preferRelativeResize="0"/>
          <p:nvPr/>
        </p:nvPicPr>
        <p:blipFill>
          <a:blip r:embed="rId5">
            <a:alphaModFix/>
          </a:blip>
          <a:stretch>
            <a:fillRect/>
          </a:stretch>
        </p:blipFill>
        <p:spPr>
          <a:xfrm rot="3815158">
            <a:off x="3536404" y="4633441"/>
            <a:ext cx="128611" cy="232223"/>
          </a:xfrm>
          <a:prstGeom prst="rect">
            <a:avLst/>
          </a:prstGeom>
          <a:noFill/>
          <a:ln>
            <a:noFill/>
          </a:ln>
        </p:spPr>
      </p:pic>
      <p:pic>
        <p:nvPicPr>
          <p:cNvPr id="5181" name="Google Shape;5181;p261"/>
          <p:cNvPicPr preferRelativeResize="0"/>
          <p:nvPr/>
        </p:nvPicPr>
        <p:blipFill>
          <a:blip r:embed="rId5">
            <a:alphaModFix/>
          </a:blip>
          <a:stretch>
            <a:fillRect/>
          </a:stretch>
        </p:blipFill>
        <p:spPr>
          <a:xfrm rot="3815158">
            <a:off x="3860129" y="4558047"/>
            <a:ext cx="128611" cy="232223"/>
          </a:xfrm>
          <a:prstGeom prst="rect">
            <a:avLst/>
          </a:prstGeom>
          <a:noFill/>
          <a:ln>
            <a:noFill/>
          </a:ln>
        </p:spPr>
      </p:pic>
      <p:pic>
        <p:nvPicPr>
          <p:cNvPr id="5182" name="Google Shape;5182;p261"/>
          <p:cNvPicPr preferRelativeResize="0"/>
          <p:nvPr/>
        </p:nvPicPr>
        <p:blipFill>
          <a:blip r:embed="rId5">
            <a:alphaModFix/>
          </a:blip>
          <a:stretch>
            <a:fillRect/>
          </a:stretch>
        </p:blipFill>
        <p:spPr>
          <a:xfrm rot="3815158">
            <a:off x="4920929" y="4370802"/>
            <a:ext cx="128611" cy="232223"/>
          </a:xfrm>
          <a:prstGeom prst="rect">
            <a:avLst/>
          </a:prstGeom>
          <a:noFill/>
          <a:ln>
            <a:noFill/>
          </a:ln>
        </p:spPr>
      </p:pic>
      <p:pic>
        <p:nvPicPr>
          <p:cNvPr id="5183" name="Google Shape;5183;p261"/>
          <p:cNvPicPr preferRelativeResize="0"/>
          <p:nvPr/>
        </p:nvPicPr>
        <p:blipFill>
          <a:blip r:embed="rId9">
            <a:alphaModFix/>
          </a:blip>
          <a:stretch>
            <a:fillRect/>
          </a:stretch>
        </p:blipFill>
        <p:spPr>
          <a:xfrm>
            <a:off x="3109934" y="2869240"/>
            <a:ext cx="236600" cy="114000"/>
          </a:xfrm>
          <a:prstGeom prst="rect">
            <a:avLst/>
          </a:prstGeom>
          <a:noFill/>
          <a:ln>
            <a:noFill/>
          </a:ln>
        </p:spPr>
      </p:pic>
      <p:pic>
        <p:nvPicPr>
          <p:cNvPr id="5184" name="Google Shape;5184;p261"/>
          <p:cNvPicPr preferRelativeResize="0"/>
          <p:nvPr/>
        </p:nvPicPr>
        <p:blipFill>
          <a:blip r:embed="rId9">
            <a:alphaModFix/>
          </a:blip>
          <a:stretch>
            <a:fillRect/>
          </a:stretch>
        </p:blipFill>
        <p:spPr>
          <a:xfrm>
            <a:off x="3109934" y="3097840"/>
            <a:ext cx="236600" cy="114000"/>
          </a:xfrm>
          <a:prstGeom prst="rect">
            <a:avLst/>
          </a:prstGeom>
          <a:noFill/>
          <a:ln>
            <a:noFill/>
          </a:ln>
        </p:spPr>
      </p:pic>
      <p:pic>
        <p:nvPicPr>
          <p:cNvPr id="5185" name="Google Shape;5185;p261"/>
          <p:cNvPicPr preferRelativeResize="0"/>
          <p:nvPr/>
        </p:nvPicPr>
        <p:blipFill>
          <a:blip r:embed="rId9">
            <a:alphaModFix/>
          </a:blip>
          <a:stretch>
            <a:fillRect/>
          </a:stretch>
        </p:blipFill>
        <p:spPr>
          <a:xfrm>
            <a:off x="3126515" y="3538459"/>
            <a:ext cx="236600" cy="114000"/>
          </a:xfrm>
          <a:prstGeom prst="rect">
            <a:avLst/>
          </a:prstGeom>
          <a:noFill/>
          <a:ln>
            <a:noFill/>
          </a:ln>
        </p:spPr>
      </p:pic>
      <p:pic>
        <p:nvPicPr>
          <p:cNvPr id="5186" name="Google Shape;5186;p261"/>
          <p:cNvPicPr preferRelativeResize="0"/>
          <p:nvPr/>
        </p:nvPicPr>
        <p:blipFill>
          <a:blip r:embed="rId9">
            <a:alphaModFix/>
          </a:blip>
          <a:stretch>
            <a:fillRect/>
          </a:stretch>
        </p:blipFill>
        <p:spPr>
          <a:xfrm>
            <a:off x="3126515" y="3767059"/>
            <a:ext cx="236600" cy="114000"/>
          </a:xfrm>
          <a:prstGeom prst="rect">
            <a:avLst/>
          </a:prstGeom>
          <a:noFill/>
          <a:ln>
            <a:noFill/>
          </a:ln>
        </p:spPr>
      </p:pic>
      <p:pic>
        <p:nvPicPr>
          <p:cNvPr id="5187" name="Google Shape;5187;p261"/>
          <p:cNvPicPr preferRelativeResize="0"/>
          <p:nvPr/>
        </p:nvPicPr>
        <p:blipFill>
          <a:blip r:embed="rId9">
            <a:alphaModFix/>
          </a:blip>
          <a:stretch>
            <a:fillRect/>
          </a:stretch>
        </p:blipFill>
        <p:spPr>
          <a:xfrm>
            <a:off x="3126515" y="4114899"/>
            <a:ext cx="236600" cy="114000"/>
          </a:xfrm>
          <a:prstGeom prst="rect">
            <a:avLst/>
          </a:prstGeom>
          <a:noFill/>
          <a:ln>
            <a:noFill/>
          </a:ln>
        </p:spPr>
      </p:pic>
      <p:pic>
        <p:nvPicPr>
          <p:cNvPr id="5188" name="Google Shape;5188;p261"/>
          <p:cNvPicPr preferRelativeResize="0"/>
          <p:nvPr/>
        </p:nvPicPr>
        <p:blipFill>
          <a:blip r:embed="rId9">
            <a:alphaModFix/>
          </a:blip>
          <a:stretch>
            <a:fillRect/>
          </a:stretch>
        </p:blipFill>
        <p:spPr>
          <a:xfrm>
            <a:off x="3126515" y="4343499"/>
            <a:ext cx="236600" cy="114000"/>
          </a:xfrm>
          <a:prstGeom prst="rect">
            <a:avLst/>
          </a:prstGeom>
          <a:noFill/>
          <a:ln>
            <a:noFill/>
          </a:ln>
        </p:spPr>
      </p:pic>
      <p:pic>
        <p:nvPicPr>
          <p:cNvPr id="5189" name="Google Shape;5189;p261"/>
          <p:cNvPicPr preferRelativeResize="0"/>
          <p:nvPr/>
        </p:nvPicPr>
        <p:blipFill>
          <a:blip r:embed="rId5">
            <a:alphaModFix/>
          </a:blip>
          <a:stretch>
            <a:fillRect/>
          </a:stretch>
        </p:blipFill>
        <p:spPr>
          <a:xfrm rot="-144">
            <a:off x="2048694" y="2357716"/>
            <a:ext cx="128611" cy="232223"/>
          </a:xfrm>
          <a:prstGeom prst="rect">
            <a:avLst/>
          </a:prstGeom>
          <a:noFill/>
          <a:ln>
            <a:noFill/>
          </a:ln>
        </p:spPr>
      </p:pic>
      <p:pic>
        <p:nvPicPr>
          <p:cNvPr id="5190" name="Google Shape;5190;p261"/>
          <p:cNvPicPr preferRelativeResize="0"/>
          <p:nvPr/>
        </p:nvPicPr>
        <p:blipFill>
          <a:blip r:embed="rId5">
            <a:alphaModFix/>
          </a:blip>
          <a:stretch>
            <a:fillRect/>
          </a:stretch>
        </p:blipFill>
        <p:spPr>
          <a:xfrm rot="-144">
            <a:off x="2040044" y="1966454"/>
            <a:ext cx="128611" cy="232223"/>
          </a:xfrm>
          <a:prstGeom prst="rect">
            <a:avLst/>
          </a:prstGeom>
          <a:noFill/>
          <a:ln>
            <a:noFill/>
          </a:ln>
        </p:spPr>
      </p:pic>
      <p:pic>
        <p:nvPicPr>
          <p:cNvPr id="5191" name="Google Shape;5191;p261"/>
          <p:cNvPicPr preferRelativeResize="0"/>
          <p:nvPr/>
        </p:nvPicPr>
        <p:blipFill>
          <a:blip r:embed="rId5">
            <a:alphaModFix/>
          </a:blip>
          <a:stretch>
            <a:fillRect/>
          </a:stretch>
        </p:blipFill>
        <p:spPr>
          <a:xfrm rot="-8510915">
            <a:off x="1895255" y="2007917"/>
            <a:ext cx="128611" cy="232223"/>
          </a:xfrm>
          <a:prstGeom prst="rect">
            <a:avLst/>
          </a:prstGeom>
          <a:noFill/>
          <a:ln>
            <a:noFill/>
          </a:ln>
        </p:spPr>
      </p:pic>
      <p:grpSp>
        <p:nvGrpSpPr>
          <p:cNvPr id="5192" name="Google Shape;5192;p261"/>
          <p:cNvGrpSpPr/>
          <p:nvPr/>
        </p:nvGrpSpPr>
        <p:grpSpPr>
          <a:xfrm>
            <a:off x="6110188" y="639142"/>
            <a:ext cx="1906350" cy="1666200"/>
            <a:chOff x="1413854" y="602454"/>
            <a:chExt cx="4981316" cy="4353802"/>
          </a:xfrm>
        </p:grpSpPr>
        <p:pic>
          <p:nvPicPr>
            <p:cNvPr id="5193" name="Google Shape;5193;p261"/>
            <p:cNvPicPr preferRelativeResize="0"/>
            <p:nvPr/>
          </p:nvPicPr>
          <p:blipFill>
            <a:blip r:embed="rId10">
              <a:alphaModFix/>
            </a:blip>
            <a:stretch>
              <a:fillRect/>
            </a:stretch>
          </p:blipFill>
          <p:spPr>
            <a:xfrm>
              <a:off x="4808120" y="2329945"/>
              <a:ext cx="1587050" cy="1085550"/>
            </a:xfrm>
            <a:prstGeom prst="rect">
              <a:avLst/>
            </a:prstGeom>
            <a:noFill/>
            <a:ln>
              <a:noFill/>
            </a:ln>
          </p:spPr>
        </p:pic>
        <p:grpSp>
          <p:nvGrpSpPr>
            <p:cNvPr id="5194" name="Google Shape;5194;p261"/>
            <p:cNvGrpSpPr/>
            <p:nvPr/>
          </p:nvGrpSpPr>
          <p:grpSpPr>
            <a:xfrm>
              <a:off x="1413854" y="602454"/>
              <a:ext cx="4811085" cy="4353802"/>
              <a:chOff x="979225" y="1196250"/>
              <a:chExt cx="3592775" cy="3251290"/>
            </a:xfrm>
          </p:grpSpPr>
          <p:pic>
            <p:nvPicPr>
              <p:cNvPr id="5195" name="Google Shape;5195;p261"/>
              <p:cNvPicPr preferRelativeResize="0"/>
              <p:nvPr/>
            </p:nvPicPr>
            <p:blipFill>
              <a:blip r:embed="rId11">
                <a:alphaModFix/>
              </a:blip>
              <a:stretch>
                <a:fillRect/>
              </a:stretch>
            </p:blipFill>
            <p:spPr>
              <a:xfrm>
                <a:off x="979225" y="1196250"/>
                <a:ext cx="3592775" cy="1991825"/>
              </a:xfrm>
              <a:prstGeom prst="rect">
                <a:avLst/>
              </a:prstGeom>
              <a:noFill/>
              <a:ln>
                <a:noFill/>
              </a:ln>
            </p:spPr>
          </p:pic>
          <p:pic>
            <p:nvPicPr>
              <p:cNvPr id="5196" name="Google Shape;5196;p261"/>
              <p:cNvPicPr preferRelativeResize="0"/>
              <p:nvPr/>
            </p:nvPicPr>
            <p:blipFill>
              <a:blip r:embed="rId12">
                <a:alphaModFix/>
              </a:blip>
              <a:stretch>
                <a:fillRect/>
              </a:stretch>
            </p:blipFill>
            <p:spPr>
              <a:xfrm>
                <a:off x="2515250" y="3033690"/>
                <a:ext cx="1882900" cy="1413850"/>
              </a:xfrm>
              <a:prstGeom prst="rect">
                <a:avLst/>
              </a:prstGeom>
              <a:noFill/>
              <a:ln>
                <a:noFill/>
              </a:ln>
            </p:spPr>
          </p:pic>
        </p:grpSp>
      </p:grpSp>
      <p:pic>
        <p:nvPicPr>
          <p:cNvPr id="5197" name="Google Shape;5197;p261"/>
          <p:cNvPicPr preferRelativeResize="0"/>
          <p:nvPr/>
        </p:nvPicPr>
        <p:blipFill rotWithShape="1">
          <a:blip r:embed="rId13">
            <a:alphaModFix/>
          </a:blip>
          <a:srcRect t="16464" r="35716"/>
          <a:stretch/>
        </p:blipFill>
        <p:spPr>
          <a:xfrm>
            <a:off x="6003525" y="590287"/>
            <a:ext cx="398027" cy="184325"/>
          </a:xfrm>
          <a:prstGeom prst="rect">
            <a:avLst/>
          </a:prstGeom>
          <a:noFill/>
          <a:ln>
            <a:noFill/>
          </a:ln>
        </p:spPr>
      </p:pic>
      <p:pic>
        <p:nvPicPr>
          <p:cNvPr id="5198" name="Google Shape;5198;p261"/>
          <p:cNvPicPr preferRelativeResize="0"/>
          <p:nvPr/>
        </p:nvPicPr>
        <p:blipFill>
          <a:blip r:embed="rId5">
            <a:alphaModFix/>
          </a:blip>
          <a:stretch>
            <a:fillRect/>
          </a:stretch>
        </p:blipFill>
        <p:spPr>
          <a:xfrm rot="-5938616">
            <a:off x="6373693" y="506463"/>
            <a:ext cx="148483" cy="268066"/>
          </a:xfrm>
          <a:prstGeom prst="rect">
            <a:avLst/>
          </a:prstGeom>
          <a:noFill/>
          <a:ln>
            <a:noFill/>
          </a:ln>
        </p:spPr>
      </p:pic>
      <p:pic>
        <p:nvPicPr>
          <p:cNvPr id="5199" name="Google Shape;5199;p261"/>
          <p:cNvPicPr preferRelativeResize="0"/>
          <p:nvPr/>
        </p:nvPicPr>
        <p:blipFill rotWithShape="1">
          <a:blip r:embed="rId14">
            <a:alphaModFix/>
          </a:blip>
          <a:srcRect l="71916" t="14752" r="9173" b="32764"/>
          <a:stretch/>
        </p:blipFill>
        <p:spPr>
          <a:xfrm>
            <a:off x="7461950" y="2389050"/>
            <a:ext cx="476785" cy="415725"/>
          </a:xfrm>
          <a:prstGeom prst="rect">
            <a:avLst/>
          </a:prstGeom>
          <a:noFill/>
          <a:ln>
            <a:noFill/>
          </a:ln>
        </p:spPr>
      </p:pic>
      <p:sp>
        <p:nvSpPr>
          <p:cNvPr id="5200" name="Google Shape;5200;p261"/>
          <p:cNvSpPr txBox="1"/>
          <p:nvPr/>
        </p:nvSpPr>
        <p:spPr>
          <a:xfrm>
            <a:off x="7333665" y="2697835"/>
            <a:ext cx="8793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t>transcription factor</a:t>
            </a:r>
            <a:endParaRPr sz="1600" b="1"/>
          </a:p>
        </p:txBody>
      </p:sp>
      <p:sp>
        <p:nvSpPr>
          <p:cNvPr id="5201" name="Google Shape;5201;p261"/>
          <p:cNvSpPr/>
          <p:nvPr/>
        </p:nvSpPr>
        <p:spPr>
          <a:xfrm>
            <a:off x="6863100" y="1729700"/>
            <a:ext cx="538825" cy="767150"/>
          </a:xfrm>
          <a:custGeom>
            <a:avLst/>
            <a:gdLst/>
            <a:ahLst/>
            <a:cxnLst/>
            <a:rect l="l" t="t" r="r" b="b"/>
            <a:pathLst>
              <a:path w="21553" h="30686" extrusionOk="0">
                <a:moveTo>
                  <a:pt x="0" y="0"/>
                </a:moveTo>
                <a:cubicBezTo>
                  <a:pt x="1093" y="2850"/>
                  <a:pt x="2968" y="11984"/>
                  <a:pt x="6560" y="17098"/>
                </a:cubicBezTo>
                <a:cubicBezTo>
                  <a:pt x="10152" y="22212"/>
                  <a:pt x="19054" y="28421"/>
                  <a:pt x="21553" y="30686"/>
                </a:cubicBezTo>
              </a:path>
            </a:pathLst>
          </a:custGeom>
          <a:noFill/>
          <a:ln w="9525" cap="flat" cmpd="sng">
            <a:solidFill>
              <a:schemeClr val="dk2"/>
            </a:solidFill>
            <a:prstDash val="solid"/>
            <a:round/>
            <a:headEnd type="none" w="med" len="med"/>
            <a:tailEnd type="stealth" w="med" len="med"/>
          </a:ln>
        </p:spPr>
      </p:sp>
      <p:pic>
        <p:nvPicPr>
          <p:cNvPr id="5202" name="Google Shape;5202;p261"/>
          <p:cNvPicPr preferRelativeResize="0"/>
          <p:nvPr/>
        </p:nvPicPr>
        <p:blipFill>
          <a:blip r:embed="rId15">
            <a:alphaModFix/>
          </a:blip>
          <a:stretch>
            <a:fillRect/>
          </a:stretch>
        </p:blipFill>
        <p:spPr>
          <a:xfrm>
            <a:off x="6048202" y="2888486"/>
            <a:ext cx="2030325" cy="1359230"/>
          </a:xfrm>
          <a:prstGeom prst="rect">
            <a:avLst/>
          </a:prstGeom>
          <a:noFill/>
          <a:ln>
            <a:noFill/>
          </a:ln>
        </p:spPr>
      </p:pic>
      <p:sp>
        <p:nvSpPr>
          <p:cNvPr id="5203" name="Google Shape;5203;p261"/>
          <p:cNvSpPr/>
          <p:nvPr/>
        </p:nvSpPr>
        <p:spPr>
          <a:xfrm>
            <a:off x="6867475" y="2589051"/>
            <a:ext cx="652500" cy="342876"/>
          </a:xfrm>
          <a:custGeom>
            <a:avLst/>
            <a:gdLst/>
            <a:ahLst/>
            <a:cxnLst/>
            <a:rect l="l" t="t" r="r" b="b"/>
            <a:pathLst>
              <a:path w="26100" h="20923" extrusionOk="0">
                <a:moveTo>
                  <a:pt x="26100" y="1957"/>
                </a:moveTo>
                <a:cubicBezTo>
                  <a:pt x="21952" y="1842"/>
                  <a:pt x="4916" y="-1894"/>
                  <a:pt x="1212" y="1267"/>
                </a:cubicBezTo>
                <a:cubicBezTo>
                  <a:pt x="-2492" y="4428"/>
                  <a:pt x="3431" y="17647"/>
                  <a:pt x="3875" y="20923"/>
                </a:cubicBezTo>
              </a:path>
            </a:pathLst>
          </a:custGeom>
          <a:noFill/>
          <a:ln w="9525" cap="flat" cmpd="sng">
            <a:solidFill>
              <a:schemeClr val="dk2"/>
            </a:solidFill>
            <a:prstDash val="solid"/>
            <a:round/>
            <a:headEnd type="none" w="med" len="med"/>
            <a:tailEnd type="stealth" w="med" len="med"/>
          </a:ln>
        </p:spPr>
      </p:sp>
      <p:pic>
        <p:nvPicPr>
          <p:cNvPr id="5204" name="Google Shape;5204;p261"/>
          <p:cNvPicPr preferRelativeResize="0"/>
          <p:nvPr/>
        </p:nvPicPr>
        <p:blipFill>
          <a:blip r:embed="rId16">
            <a:alphaModFix/>
          </a:blip>
          <a:stretch>
            <a:fillRect/>
          </a:stretch>
        </p:blipFill>
        <p:spPr>
          <a:xfrm>
            <a:off x="6948247" y="4379050"/>
            <a:ext cx="721139" cy="415725"/>
          </a:xfrm>
          <a:prstGeom prst="rect">
            <a:avLst/>
          </a:prstGeom>
          <a:noFill/>
          <a:ln>
            <a:noFill/>
          </a:ln>
        </p:spPr>
      </p:pic>
      <p:sp>
        <p:nvSpPr>
          <p:cNvPr id="5205" name="Google Shape;5205;p261"/>
          <p:cNvSpPr txBox="1"/>
          <p:nvPr/>
        </p:nvSpPr>
        <p:spPr>
          <a:xfrm>
            <a:off x="6858728" y="4692385"/>
            <a:ext cx="8793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t>epigenetic changes</a:t>
            </a:r>
            <a:endParaRPr sz="1600" b="1"/>
          </a:p>
        </p:txBody>
      </p:sp>
      <p:pic>
        <p:nvPicPr>
          <p:cNvPr id="5206" name="Google Shape;5206;p261"/>
          <p:cNvPicPr preferRelativeResize="0"/>
          <p:nvPr/>
        </p:nvPicPr>
        <p:blipFill>
          <a:blip r:embed="rId17">
            <a:alphaModFix/>
          </a:blip>
          <a:stretch>
            <a:fillRect/>
          </a:stretch>
        </p:blipFill>
        <p:spPr>
          <a:xfrm flipH="1">
            <a:off x="7917225" y="4133950"/>
            <a:ext cx="976950" cy="848747"/>
          </a:xfrm>
          <a:prstGeom prst="rect">
            <a:avLst/>
          </a:prstGeom>
          <a:noFill/>
          <a:ln>
            <a:noFill/>
          </a:ln>
        </p:spPr>
      </p:pic>
      <p:cxnSp>
        <p:nvCxnSpPr>
          <p:cNvPr id="5207" name="Google Shape;5207;p261"/>
          <p:cNvCxnSpPr/>
          <p:nvPr/>
        </p:nvCxnSpPr>
        <p:spPr>
          <a:xfrm>
            <a:off x="8239899" y="4558325"/>
            <a:ext cx="248700" cy="0"/>
          </a:xfrm>
          <a:prstGeom prst="straightConnector1">
            <a:avLst/>
          </a:prstGeom>
          <a:noFill/>
          <a:ln w="9525" cap="flat" cmpd="sng">
            <a:solidFill>
              <a:schemeClr val="dk2"/>
            </a:solidFill>
            <a:prstDash val="solid"/>
            <a:round/>
            <a:headEnd type="none" w="med" len="med"/>
            <a:tailEnd type="triangle" w="med" len="med"/>
          </a:ln>
        </p:spPr>
      </p:cxnSp>
      <p:sp>
        <p:nvSpPr>
          <p:cNvPr id="5208" name="Google Shape;5208;p261"/>
          <p:cNvSpPr txBox="1"/>
          <p:nvPr/>
        </p:nvSpPr>
        <p:spPr>
          <a:xfrm>
            <a:off x="7814636" y="4894078"/>
            <a:ext cx="17847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t>neurogenesis / synaptogenesis</a:t>
            </a:r>
            <a:endParaRPr sz="1600" b="1"/>
          </a:p>
        </p:txBody>
      </p:sp>
      <p:sp>
        <p:nvSpPr>
          <p:cNvPr id="5209" name="Google Shape;5209;p261"/>
          <p:cNvSpPr/>
          <p:nvPr/>
        </p:nvSpPr>
        <p:spPr>
          <a:xfrm>
            <a:off x="7350850" y="4040150"/>
            <a:ext cx="236593" cy="415731"/>
          </a:xfrm>
          <a:custGeom>
            <a:avLst/>
            <a:gdLst/>
            <a:ahLst/>
            <a:cxnLst/>
            <a:rect l="l" t="t" r="r" b="b"/>
            <a:pathLst>
              <a:path w="9808" h="15075" extrusionOk="0">
                <a:moveTo>
                  <a:pt x="9808" y="0"/>
                </a:moveTo>
                <a:cubicBezTo>
                  <a:pt x="8907" y="723"/>
                  <a:pt x="6037" y="1826"/>
                  <a:pt x="4402" y="4338"/>
                </a:cubicBezTo>
                <a:cubicBezTo>
                  <a:pt x="2767" y="6851"/>
                  <a:pt x="734" y="13286"/>
                  <a:pt x="0" y="15075"/>
                </a:cubicBezTo>
              </a:path>
            </a:pathLst>
          </a:custGeom>
          <a:noFill/>
          <a:ln w="9525" cap="flat" cmpd="sng">
            <a:solidFill>
              <a:schemeClr val="dk2"/>
            </a:solidFill>
            <a:prstDash val="solid"/>
            <a:round/>
            <a:headEnd type="none" w="med" len="med"/>
            <a:tailEnd type="stealth" w="med" len="med"/>
          </a:ln>
        </p:spPr>
      </p:sp>
      <p:sp>
        <p:nvSpPr>
          <p:cNvPr id="5210" name="Google Shape;5210;p261"/>
          <p:cNvSpPr/>
          <p:nvPr/>
        </p:nvSpPr>
        <p:spPr>
          <a:xfrm rot="-7718733">
            <a:off x="7657801" y="4538711"/>
            <a:ext cx="169186" cy="206762"/>
          </a:xfrm>
          <a:custGeom>
            <a:avLst/>
            <a:gdLst/>
            <a:ahLst/>
            <a:cxnLst/>
            <a:rect l="l" t="t" r="r" b="b"/>
            <a:pathLst>
              <a:path w="9808" h="15075" extrusionOk="0">
                <a:moveTo>
                  <a:pt x="9808" y="0"/>
                </a:moveTo>
                <a:cubicBezTo>
                  <a:pt x="8907" y="723"/>
                  <a:pt x="6037" y="1826"/>
                  <a:pt x="4402" y="4338"/>
                </a:cubicBezTo>
                <a:cubicBezTo>
                  <a:pt x="2767" y="6851"/>
                  <a:pt x="734" y="13286"/>
                  <a:pt x="0" y="15075"/>
                </a:cubicBezTo>
              </a:path>
            </a:pathLst>
          </a:custGeom>
          <a:noFill/>
          <a:ln w="9525" cap="flat" cmpd="sng">
            <a:solidFill>
              <a:schemeClr val="dk2"/>
            </a:solidFill>
            <a:prstDash val="solid"/>
            <a:round/>
            <a:headEnd type="none" w="med" len="med"/>
            <a:tailEnd type="stealth" w="med" len="med"/>
          </a:ln>
        </p:spPr>
      </p:sp>
      <p:sp>
        <p:nvSpPr>
          <p:cNvPr id="5211" name="Google Shape;5211;p261"/>
          <p:cNvSpPr/>
          <p:nvPr/>
        </p:nvSpPr>
        <p:spPr>
          <a:xfrm rot="-1244830" flipH="1">
            <a:off x="7945031" y="3857495"/>
            <a:ext cx="236586" cy="280404"/>
          </a:xfrm>
          <a:custGeom>
            <a:avLst/>
            <a:gdLst/>
            <a:ahLst/>
            <a:cxnLst/>
            <a:rect l="l" t="t" r="r" b="b"/>
            <a:pathLst>
              <a:path w="9808" h="15075" extrusionOk="0">
                <a:moveTo>
                  <a:pt x="9808" y="0"/>
                </a:moveTo>
                <a:cubicBezTo>
                  <a:pt x="8907" y="723"/>
                  <a:pt x="6037" y="1826"/>
                  <a:pt x="4402" y="4338"/>
                </a:cubicBezTo>
                <a:cubicBezTo>
                  <a:pt x="2767" y="6851"/>
                  <a:pt x="734" y="13286"/>
                  <a:pt x="0" y="15075"/>
                </a:cubicBezTo>
              </a:path>
            </a:pathLst>
          </a:custGeom>
          <a:noFill/>
          <a:ln w="9525" cap="flat" cmpd="sng">
            <a:solidFill>
              <a:schemeClr val="dk2"/>
            </a:solidFill>
            <a:prstDash val="solid"/>
            <a:round/>
            <a:headEnd type="none" w="med" len="med"/>
            <a:tailEnd type="stealth" w="med" len="med"/>
          </a:ln>
        </p:spPr>
      </p:sp>
      <p:sp>
        <p:nvSpPr>
          <p:cNvPr id="5212" name="Google Shape;5212;p261"/>
          <p:cNvSpPr txBox="1"/>
          <p:nvPr/>
        </p:nvSpPr>
        <p:spPr>
          <a:xfrm>
            <a:off x="300600" y="94848"/>
            <a:ext cx="8565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(5HT) Interacts in a Neuronal Network to Regulate All Major Neurotransmitter Systems</a:t>
            </a:r>
            <a:endParaRPr b="1"/>
          </a:p>
          <a:p>
            <a:pPr marL="457200" lvl="0" indent="-317500" algn="l" rtl="0">
              <a:spcBef>
                <a:spcPts val="0"/>
              </a:spcBef>
              <a:spcAft>
                <a:spcPts val="0"/>
              </a:spcAft>
              <a:buSzPts val="1400"/>
              <a:buChar char="+"/>
            </a:pPr>
            <a:r>
              <a:rPr lang="en" b="1"/>
              <a:t>Intracellular </a:t>
            </a:r>
            <a:endParaRPr sz="1600" b="1"/>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Shape 5216"/>
        <p:cNvGrpSpPr/>
        <p:nvPr/>
      </p:nvGrpSpPr>
      <p:grpSpPr>
        <a:xfrm>
          <a:off x="0" y="0"/>
          <a:ext cx="0" cy="0"/>
          <a:chOff x="0" y="0"/>
          <a:chExt cx="0" cy="0"/>
        </a:xfrm>
      </p:grpSpPr>
      <p:pic>
        <p:nvPicPr>
          <p:cNvPr id="5217" name="Google Shape;5217;p262"/>
          <p:cNvPicPr preferRelativeResize="0"/>
          <p:nvPr/>
        </p:nvPicPr>
        <p:blipFill>
          <a:blip r:embed="rId3">
            <a:alphaModFix/>
          </a:blip>
          <a:stretch>
            <a:fillRect/>
          </a:stretch>
        </p:blipFill>
        <p:spPr>
          <a:xfrm>
            <a:off x="1308575" y="521375"/>
            <a:ext cx="4694950" cy="4622125"/>
          </a:xfrm>
          <a:prstGeom prst="rect">
            <a:avLst/>
          </a:prstGeom>
          <a:noFill/>
          <a:ln>
            <a:noFill/>
          </a:ln>
        </p:spPr>
      </p:pic>
      <p:grpSp>
        <p:nvGrpSpPr>
          <p:cNvPr id="5218" name="Google Shape;5218;p262"/>
          <p:cNvGrpSpPr/>
          <p:nvPr/>
        </p:nvGrpSpPr>
        <p:grpSpPr>
          <a:xfrm>
            <a:off x="202473" y="2255150"/>
            <a:ext cx="1498316" cy="646498"/>
            <a:chOff x="78100" y="798150"/>
            <a:chExt cx="1965778" cy="848200"/>
          </a:xfrm>
        </p:grpSpPr>
        <p:pic>
          <p:nvPicPr>
            <p:cNvPr id="5219" name="Google Shape;5219;p262"/>
            <p:cNvPicPr preferRelativeResize="0"/>
            <p:nvPr/>
          </p:nvPicPr>
          <p:blipFill rotWithShape="1">
            <a:blip r:embed="rId4">
              <a:alphaModFix/>
            </a:blip>
            <a:srcRect r="10370" b="28057"/>
            <a:stretch/>
          </p:blipFill>
          <p:spPr>
            <a:xfrm flipH="1">
              <a:off x="78100" y="798150"/>
              <a:ext cx="1385300" cy="848200"/>
            </a:xfrm>
            <a:prstGeom prst="rect">
              <a:avLst/>
            </a:prstGeom>
            <a:noFill/>
            <a:ln>
              <a:noFill/>
            </a:ln>
          </p:spPr>
        </p:pic>
        <p:pic>
          <p:nvPicPr>
            <p:cNvPr id="5220" name="Google Shape;5220;p262"/>
            <p:cNvPicPr preferRelativeResize="0"/>
            <p:nvPr/>
          </p:nvPicPr>
          <p:blipFill>
            <a:blip r:embed="rId5">
              <a:alphaModFix/>
            </a:blip>
            <a:stretch>
              <a:fillRect/>
            </a:stretch>
          </p:blipFill>
          <p:spPr>
            <a:xfrm rot="-5938659">
              <a:off x="1530169" y="1143679"/>
              <a:ext cx="142142" cy="256638"/>
            </a:xfrm>
            <a:prstGeom prst="rect">
              <a:avLst/>
            </a:prstGeom>
            <a:noFill/>
            <a:ln>
              <a:noFill/>
            </a:ln>
          </p:spPr>
        </p:pic>
        <p:pic>
          <p:nvPicPr>
            <p:cNvPr id="5221" name="Google Shape;5221;p262"/>
            <p:cNvPicPr preferRelativeResize="0"/>
            <p:nvPr/>
          </p:nvPicPr>
          <p:blipFill>
            <a:blip r:embed="rId5">
              <a:alphaModFix/>
            </a:blip>
            <a:stretch>
              <a:fillRect/>
            </a:stretch>
          </p:blipFill>
          <p:spPr>
            <a:xfrm rot="-5938659">
              <a:off x="1834969" y="1143679"/>
              <a:ext cx="142142" cy="256638"/>
            </a:xfrm>
            <a:prstGeom prst="rect">
              <a:avLst/>
            </a:prstGeom>
            <a:noFill/>
            <a:ln>
              <a:noFill/>
            </a:ln>
          </p:spPr>
        </p:pic>
      </p:grpSp>
      <p:pic>
        <p:nvPicPr>
          <p:cNvPr id="5222" name="Google Shape;5222;p262"/>
          <p:cNvPicPr preferRelativeResize="0"/>
          <p:nvPr/>
        </p:nvPicPr>
        <p:blipFill rotWithShape="1">
          <a:blip r:embed="rId6">
            <a:alphaModFix/>
          </a:blip>
          <a:srcRect r="83431"/>
          <a:stretch/>
        </p:blipFill>
        <p:spPr>
          <a:xfrm rot="2141216">
            <a:off x="5628750" y="4229637"/>
            <a:ext cx="202160" cy="171712"/>
          </a:xfrm>
          <a:prstGeom prst="rect">
            <a:avLst/>
          </a:prstGeom>
          <a:noFill/>
          <a:ln>
            <a:noFill/>
          </a:ln>
        </p:spPr>
      </p:pic>
      <p:pic>
        <p:nvPicPr>
          <p:cNvPr id="5223" name="Google Shape;5223;p262"/>
          <p:cNvPicPr preferRelativeResize="0"/>
          <p:nvPr/>
        </p:nvPicPr>
        <p:blipFill rotWithShape="1">
          <a:blip r:embed="rId6">
            <a:alphaModFix/>
          </a:blip>
          <a:srcRect r="83431"/>
          <a:stretch/>
        </p:blipFill>
        <p:spPr>
          <a:xfrm rot="2141216">
            <a:off x="5628750" y="4534437"/>
            <a:ext cx="202160" cy="171712"/>
          </a:xfrm>
          <a:prstGeom prst="rect">
            <a:avLst/>
          </a:prstGeom>
          <a:noFill/>
          <a:ln>
            <a:noFill/>
          </a:ln>
        </p:spPr>
      </p:pic>
      <p:pic>
        <p:nvPicPr>
          <p:cNvPr id="5224" name="Google Shape;5224;p262"/>
          <p:cNvPicPr preferRelativeResize="0"/>
          <p:nvPr/>
        </p:nvPicPr>
        <p:blipFill rotWithShape="1">
          <a:blip r:embed="rId6">
            <a:alphaModFix/>
          </a:blip>
          <a:srcRect r="83431"/>
          <a:stretch/>
        </p:blipFill>
        <p:spPr>
          <a:xfrm rot="2141216">
            <a:off x="5628750" y="3924837"/>
            <a:ext cx="202160" cy="171712"/>
          </a:xfrm>
          <a:prstGeom prst="rect">
            <a:avLst/>
          </a:prstGeom>
          <a:noFill/>
          <a:ln>
            <a:noFill/>
          </a:ln>
        </p:spPr>
      </p:pic>
      <p:pic>
        <p:nvPicPr>
          <p:cNvPr id="5225" name="Google Shape;5225;p262"/>
          <p:cNvPicPr preferRelativeResize="0"/>
          <p:nvPr/>
        </p:nvPicPr>
        <p:blipFill rotWithShape="1">
          <a:blip r:embed="rId6">
            <a:alphaModFix/>
          </a:blip>
          <a:srcRect r="83431"/>
          <a:stretch/>
        </p:blipFill>
        <p:spPr>
          <a:xfrm rot="2141216">
            <a:off x="5628750" y="3315237"/>
            <a:ext cx="202160" cy="171712"/>
          </a:xfrm>
          <a:prstGeom prst="rect">
            <a:avLst/>
          </a:prstGeom>
          <a:noFill/>
          <a:ln>
            <a:noFill/>
          </a:ln>
        </p:spPr>
      </p:pic>
      <p:pic>
        <p:nvPicPr>
          <p:cNvPr id="5226" name="Google Shape;5226;p262"/>
          <p:cNvPicPr preferRelativeResize="0"/>
          <p:nvPr/>
        </p:nvPicPr>
        <p:blipFill rotWithShape="1">
          <a:blip r:embed="rId6">
            <a:alphaModFix/>
          </a:blip>
          <a:srcRect r="83431"/>
          <a:stretch/>
        </p:blipFill>
        <p:spPr>
          <a:xfrm rot="2141216">
            <a:off x="5628750" y="3620037"/>
            <a:ext cx="202160" cy="171712"/>
          </a:xfrm>
          <a:prstGeom prst="rect">
            <a:avLst/>
          </a:prstGeom>
          <a:noFill/>
          <a:ln>
            <a:noFill/>
          </a:ln>
        </p:spPr>
      </p:pic>
      <p:pic>
        <p:nvPicPr>
          <p:cNvPr id="5227" name="Google Shape;5227;p262"/>
          <p:cNvPicPr preferRelativeResize="0"/>
          <p:nvPr/>
        </p:nvPicPr>
        <p:blipFill rotWithShape="1">
          <a:blip r:embed="rId6">
            <a:alphaModFix/>
          </a:blip>
          <a:srcRect r="83431"/>
          <a:stretch/>
        </p:blipFill>
        <p:spPr>
          <a:xfrm rot="2141216">
            <a:off x="5628750" y="3010437"/>
            <a:ext cx="202160" cy="171712"/>
          </a:xfrm>
          <a:prstGeom prst="rect">
            <a:avLst/>
          </a:prstGeom>
          <a:noFill/>
          <a:ln>
            <a:noFill/>
          </a:ln>
        </p:spPr>
      </p:pic>
      <p:pic>
        <p:nvPicPr>
          <p:cNvPr id="5228" name="Google Shape;5228;p262"/>
          <p:cNvPicPr preferRelativeResize="0"/>
          <p:nvPr/>
        </p:nvPicPr>
        <p:blipFill rotWithShape="1">
          <a:blip r:embed="rId6">
            <a:alphaModFix/>
          </a:blip>
          <a:srcRect r="83431"/>
          <a:stretch/>
        </p:blipFill>
        <p:spPr>
          <a:xfrm rot="2141216">
            <a:off x="5628750" y="2400837"/>
            <a:ext cx="202160" cy="171712"/>
          </a:xfrm>
          <a:prstGeom prst="rect">
            <a:avLst/>
          </a:prstGeom>
          <a:noFill/>
          <a:ln>
            <a:noFill/>
          </a:ln>
        </p:spPr>
      </p:pic>
      <p:pic>
        <p:nvPicPr>
          <p:cNvPr id="5229" name="Google Shape;5229;p262"/>
          <p:cNvPicPr preferRelativeResize="0"/>
          <p:nvPr/>
        </p:nvPicPr>
        <p:blipFill rotWithShape="1">
          <a:blip r:embed="rId6">
            <a:alphaModFix/>
          </a:blip>
          <a:srcRect r="83431"/>
          <a:stretch/>
        </p:blipFill>
        <p:spPr>
          <a:xfrm rot="2141216">
            <a:off x="5628750" y="2705637"/>
            <a:ext cx="202160" cy="171712"/>
          </a:xfrm>
          <a:prstGeom prst="rect">
            <a:avLst/>
          </a:prstGeom>
          <a:noFill/>
          <a:ln>
            <a:noFill/>
          </a:ln>
        </p:spPr>
      </p:pic>
      <p:pic>
        <p:nvPicPr>
          <p:cNvPr id="5230" name="Google Shape;5230;p262"/>
          <p:cNvPicPr preferRelativeResize="0"/>
          <p:nvPr/>
        </p:nvPicPr>
        <p:blipFill rotWithShape="1">
          <a:blip r:embed="rId6">
            <a:alphaModFix/>
          </a:blip>
          <a:srcRect r="83431"/>
          <a:stretch/>
        </p:blipFill>
        <p:spPr>
          <a:xfrm rot="2141216">
            <a:off x="5628750" y="2096037"/>
            <a:ext cx="202160" cy="171712"/>
          </a:xfrm>
          <a:prstGeom prst="rect">
            <a:avLst/>
          </a:prstGeom>
          <a:noFill/>
          <a:ln>
            <a:noFill/>
          </a:ln>
        </p:spPr>
      </p:pic>
      <p:pic>
        <p:nvPicPr>
          <p:cNvPr id="5231" name="Google Shape;5231;p262"/>
          <p:cNvPicPr preferRelativeResize="0"/>
          <p:nvPr/>
        </p:nvPicPr>
        <p:blipFill rotWithShape="1">
          <a:blip r:embed="rId6">
            <a:alphaModFix/>
          </a:blip>
          <a:srcRect r="83431"/>
          <a:stretch/>
        </p:blipFill>
        <p:spPr>
          <a:xfrm rot="2141216">
            <a:off x="5628750" y="1486437"/>
            <a:ext cx="202160" cy="171712"/>
          </a:xfrm>
          <a:prstGeom prst="rect">
            <a:avLst/>
          </a:prstGeom>
          <a:noFill/>
          <a:ln>
            <a:noFill/>
          </a:ln>
        </p:spPr>
      </p:pic>
      <p:pic>
        <p:nvPicPr>
          <p:cNvPr id="5232" name="Google Shape;5232;p262"/>
          <p:cNvPicPr preferRelativeResize="0"/>
          <p:nvPr/>
        </p:nvPicPr>
        <p:blipFill rotWithShape="1">
          <a:blip r:embed="rId6">
            <a:alphaModFix/>
          </a:blip>
          <a:srcRect r="83431"/>
          <a:stretch/>
        </p:blipFill>
        <p:spPr>
          <a:xfrm rot="2141216">
            <a:off x="5628750" y="1791237"/>
            <a:ext cx="202160" cy="171712"/>
          </a:xfrm>
          <a:prstGeom prst="rect">
            <a:avLst/>
          </a:prstGeom>
          <a:noFill/>
          <a:ln>
            <a:noFill/>
          </a:ln>
        </p:spPr>
      </p:pic>
      <p:pic>
        <p:nvPicPr>
          <p:cNvPr id="5233" name="Google Shape;5233;p262"/>
          <p:cNvPicPr preferRelativeResize="0"/>
          <p:nvPr/>
        </p:nvPicPr>
        <p:blipFill rotWithShape="1">
          <a:blip r:embed="rId6">
            <a:alphaModFix/>
          </a:blip>
          <a:srcRect r="83431"/>
          <a:stretch/>
        </p:blipFill>
        <p:spPr>
          <a:xfrm rot="2141216">
            <a:off x="5628750" y="1181637"/>
            <a:ext cx="202160" cy="171712"/>
          </a:xfrm>
          <a:prstGeom prst="rect">
            <a:avLst/>
          </a:prstGeom>
          <a:noFill/>
          <a:ln>
            <a:noFill/>
          </a:ln>
        </p:spPr>
      </p:pic>
      <p:pic>
        <p:nvPicPr>
          <p:cNvPr id="5234" name="Google Shape;5234;p262"/>
          <p:cNvPicPr preferRelativeResize="0"/>
          <p:nvPr/>
        </p:nvPicPr>
        <p:blipFill rotWithShape="1">
          <a:blip r:embed="rId6">
            <a:alphaModFix/>
          </a:blip>
          <a:srcRect r="83431"/>
          <a:stretch/>
        </p:blipFill>
        <p:spPr>
          <a:xfrm rot="7541216">
            <a:off x="4148675" y="1150967"/>
            <a:ext cx="202160" cy="171712"/>
          </a:xfrm>
          <a:prstGeom prst="rect">
            <a:avLst/>
          </a:prstGeom>
          <a:noFill/>
          <a:ln>
            <a:noFill/>
          </a:ln>
        </p:spPr>
      </p:pic>
      <p:pic>
        <p:nvPicPr>
          <p:cNvPr id="5235" name="Google Shape;5235;p262"/>
          <p:cNvPicPr preferRelativeResize="0"/>
          <p:nvPr/>
        </p:nvPicPr>
        <p:blipFill rotWithShape="1">
          <a:blip r:embed="rId6">
            <a:alphaModFix/>
          </a:blip>
          <a:srcRect r="83431"/>
          <a:stretch/>
        </p:blipFill>
        <p:spPr>
          <a:xfrm rot="7541216">
            <a:off x="3843875" y="1150967"/>
            <a:ext cx="202160" cy="171712"/>
          </a:xfrm>
          <a:prstGeom prst="rect">
            <a:avLst/>
          </a:prstGeom>
          <a:noFill/>
          <a:ln>
            <a:noFill/>
          </a:ln>
        </p:spPr>
      </p:pic>
      <p:pic>
        <p:nvPicPr>
          <p:cNvPr id="5236" name="Google Shape;5236;p262"/>
          <p:cNvPicPr preferRelativeResize="0"/>
          <p:nvPr/>
        </p:nvPicPr>
        <p:blipFill rotWithShape="1">
          <a:blip r:embed="rId6">
            <a:alphaModFix/>
          </a:blip>
          <a:srcRect r="83431"/>
          <a:stretch/>
        </p:blipFill>
        <p:spPr>
          <a:xfrm rot="7541216">
            <a:off x="4453475" y="1150967"/>
            <a:ext cx="202160" cy="171712"/>
          </a:xfrm>
          <a:prstGeom prst="rect">
            <a:avLst/>
          </a:prstGeom>
          <a:noFill/>
          <a:ln>
            <a:noFill/>
          </a:ln>
        </p:spPr>
      </p:pic>
      <p:pic>
        <p:nvPicPr>
          <p:cNvPr id="5237" name="Google Shape;5237;p262"/>
          <p:cNvPicPr preferRelativeResize="0"/>
          <p:nvPr/>
        </p:nvPicPr>
        <p:blipFill rotWithShape="1">
          <a:blip r:embed="rId6">
            <a:alphaModFix/>
          </a:blip>
          <a:srcRect r="83431"/>
          <a:stretch/>
        </p:blipFill>
        <p:spPr>
          <a:xfrm rot="7541216">
            <a:off x="5063075" y="1150967"/>
            <a:ext cx="202160" cy="171712"/>
          </a:xfrm>
          <a:prstGeom prst="rect">
            <a:avLst/>
          </a:prstGeom>
          <a:noFill/>
          <a:ln>
            <a:noFill/>
          </a:ln>
        </p:spPr>
      </p:pic>
      <p:pic>
        <p:nvPicPr>
          <p:cNvPr id="5238" name="Google Shape;5238;p262"/>
          <p:cNvPicPr preferRelativeResize="0"/>
          <p:nvPr/>
        </p:nvPicPr>
        <p:blipFill rotWithShape="1">
          <a:blip r:embed="rId6">
            <a:alphaModFix/>
          </a:blip>
          <a:srcRect r="83431"/>
          <a:stretch/>
        </p:blipFill>
        <p:spPr>
          <a:xfrm rot="7541216">
            <a:off x="4758275" y="1150967"/>
            <a:ext cx="202160" cy="171712"/>
          </a:xfrm>
          <a:prstGeom prst="rect">
            <a:avLst/>
          </a:prstGeom>
          <a:noFill/>
          <a:ln>
            <a:noFill/>
          </a:ln>
        </p:spPr>
      </p:pic>
      <p:pic>
        <p:nvPicPr>
          <p:cNvPr id="5239" name="Google Shape;5239;p262"/>
          <p:cNvPicPr preferRelativeResize="0"/>
          <p:nvPr/>
        </p:nvPicPr>
        <p:blipFill rotWithShape="1">
          <a:blip r:embed="rId6">
            <a:alphaModFix/>
          </a:blip>
          <a:srcRect r="83431"/>
          <a:stretch/>
        </p:blipFill>
        <p:spPr>
          <a:xfrm rot="7541216">
            <a:off x="5367875" y="1150967"/>
            <a:ext cx="202160" cy="171712"/>
          </a:xfrm>
          <a:prstGeom prst="rect">
            <a:avLst/>
          </a:prstGeom>
          <a:noFill/>
          <a:ln>
            <a:noFill/>
          </a:ln>
        </p:spPr>
      </p:pic>
      <p:pic>
        <p:nvPicPr>
          <p:cNvPr id="5240" name="Google Shape;5240;p262"/>
          <p:cNvPicPr preferRelativeResize="0"/>
          <p:nvPr/>
        </p:nvPicPr>
        <p:blipFill rotWithShape="1">
          <a:blip r:embed="rId6">
            <a:alphaModFix/>
          </a:blip>
          <a:srcRect l="82998" b="20146"/>
          <a:stretch/>
        </p:blipFill>
        <p:spPr>
          <a:xfrm>
            <a:off x="5279400" y="3964375"/>
            <a:ext cx="256551" cy="169575"/>
          </a:xfrm>
          <a:prstGeom prst="rect">
            <a:avLst/>
          </a:prstGeom>
          <a:noFill/>
          <a:ln>
            <a:noFill/>
          </a:ln>
        </p:spPr>
      </p:pic>
      <p:pic>
        <p:nvPicPr>
          <p:cNvPr id="5241" name="Google Shape;5241;p262"/>
          <p:cNvPicPr preferRelativeResize="0"/>
          <p:nvPr/>
        </p:nvPicPr>
        <p:blipFill rotWithShape="1">
          <a:blip r:embed="rId6">
            <a:alphaModFix/>
          </a:blip>
          <a:srcRect l="82998" b="20146"/>
          <a:stretch/>
        </p:blipFill>
        <p:spPr>
          <a:xfrm>
            <a:off x="5279400" y="3642995"/>
            <a:ext cx="256551" cy="169575"/>
          </a:xfrm>
          <a:prstGeom prst="rect">
            <a:avLst/>
          </a:prstGeom>
          <a:noFill/>
          <a:ln>
            <a:noFill/>
          </a:ln>
        </p:spPr>
      </p:pic>
      <p:pic>
        <p:nvPicPr>
          <p:cNvPr id="5242" name="Google Shape;5242;p262"/>
          <p:cNvPicPr preferRelativeResize="0"/>
          <p:nvPr/>
        </p:nvPicPr>
        <p:blipFill rotWithShape="1">
          <a:blip r:embed="rId6">
            <a:alphaModFix/>
          </a:blip>
          <a:srcRect l="82998" b="20146"/>
          <a:stretch/>
        </p:blipFill>
        <p:spPr>
          <a:xfrm>
            <a:off x="5279400" y="3311735"/>
            <a:ext cx="256551" cy="169575"/>
          </a:xfrm>
          <a:prstGeom prst="rect">
            <a:avLst/>
          </a:prstGeom>
          <a:noFill/>
          <a:ln>
            <a:noFill/>
          </a:ln>
        </p:spPr>
      </p:pic>
      <p:pic>
        <p:nvPicPr>
          <p:cNvPr id="5243" name="Google Shape;5243;p262"/>
          <p:cNvPicPr preferRelativeResize="0"/>
          <p:nvPr/>
        </p:nvPicPr>
        <p:blipFill rotWithShape="1">
          <a:blip r:embed="rId6">
            <a:alphaModFix/>
          </a:blip>
          <a:srcRect l="82998" b="20146"/>
          <a:stretch/>
        </p:blipFill>
        <p:spPr>
          <a:xfrm>
            <a:off x="5279400" y="3041685"/>
            <a:ext cx="256551" cy="169575"/>
          </a:xfrm>
          <a:prstGeom prst="rect">
            <a:avLst/>
          </a:prstGeom>
          <a:noFill/>
          <a:ln>
            <a:noFill/>
          </a:ln>
        </p:spPr>
      </p:pic>
      <p:pic>
        <p:nvPicPr>
          <p:cNvPr id="5244" name="Google Shape;5244;p262"/>
          <p:cNvPicPr preferRelativeResize="0"/>
          <p:nvPr/>
        </p:nvPicPr>
        <p:blipFill rotWithShape="1">
          <a:blip r:embed="rId6">
            <a:alphaModFix/>
          </a:blip>
          <a:srcRect l="82998" b="20146"/>
          <a:stretch/>
        </p:blipFill>
        <p:spPr>
          <a:xfrm>
            <a:off x="5279400" y="2720305"/>
            <a:ext cx="256551" cy="169575"/>
          </a:xfrm>
          <a:prstGeom prst="rect">
            <a:avLst/>
          </a:prstGeom>
          <a:noFill/>
          <a:ln>
            <a:noFill/>
          </a:ln>
        </p:spPr>
      </p:pic>
      <p:pic>
        <p:nvPicPr>
          <p:cNvPr id="5245" name="Google Shape;5245;p262"/>
          <p:cNvPicPr preferRelativeResize="0"/>
          <p:nvPr/>
        </p:nvPicPr>
        <p:blipFill rotWithShape="1">
          <a:blip r:embed="rId6">
            <a:alphaModFix/>
          </a:blip>
          <a:srcRect l="82998" b="20146"/>
          <a:stretch/>
        </p:blipFill>
        <p:spPr>
          <a:xfrm>
            <a:off x="5279400" y="2389045"/>
            <a:ext cx="256551" cy="169575"/>
          </a:xfrm>
          <a:prstGeom prst="rect">
            <a:avLst/>
          </a:prstGeom>
          <a:noFill/>
          <a:ln>
            <a:noFill/>
          </a:ln>
        </p:spPr>
      </p:pic>
      <p:pic>
        <p:nvPicPr>
          <p:cNvPr id="5246" name="Google Shape;5246;p262"/>
          <p:cNvPicPr preferRelativeResize="0"/>
          <p:nvPr/>
        </p:nvPicPr>
        <p:blipFill rotWithShape="1">
          <a:blip r:embed="rId6">
            <a:alphaModFix/>
          </a:blip>
          <a:srcRect l="82998" b="20146"/>
          <a:stretch/>
        </p:blipFill>
        <p:spPr>
          <a:xfrm>
            <a:off x="5279400" y="2051085"/>
            <a:ext cx="256551" cy="169575"/>
          </a:xfrm>
          <a:prstGeom prst="rect">
            <a:avLst/>
          </a:prstGeom>
          <a:noFill/>
          <a:ln>
            <a:noFill/>
          </a:ln>
        </p:spPr>
      </p:pic>
      <p:pic>
        <p:nvPicPr>
          <p:cNvPr id="5247" name="Google Shape;5247;p262"/>
          <p:cNvPicPr preferRelativeResize="0"/>
          <p:nvPr/>
        </p:nvPicPr>
        <p:blipFill rotWithShape="1">
          <a:blip r:embed="rId6">
            <a:alphaModFix/>
          </a:blip>
          <a:srcRect l="82998" b="20146"/>
          <a:stretch/>
        </p:blipFill>
        <p:spPr>
          <a:xfrm>
            <a:off x="5279400" y="1729705"/>
            <a:ext cx="256551" cy="169575"/>
          </a:xfrm>
          <a:prstGeom prst="rect">
            <a:avLst/>
          </a:prstGeom>
          <a:noFill/>
          <a:ln>
            <a:noFill/>
          </a:ln>
        </p:spPr>
      </p:pic>
      <p:pic>
        <p:nvPicPr>
          <p:cNvPr id="5248" name="Google Shape;5248;p262"/>
          <p:cNvPicPr preferRelativeResize="0"/>
          <p:nvPr/>
        </p:nvPicPr>
        <p:blipFill rotWithShape="1">
          <a:blip r:embed="rId6">
            <a:alphaModFix/>
          </a:blip>
          <a:srcRect l="82998" b="20146"/>
          <a:stretch/>
        </p:blipFill>
        <p:spPr>
          <a:xfrm>
            <a:off x="5127000" y="1398445"/>
            <a:ext cx="256551" cy="169575"/>
          </a:xfrm>
          <a:prstGeom prst="rect">
            <a:avLst/>
          </a:prstGeom>
          <a:noFill/>
          <a:ln>
            <a:noFill/>
          </a:ln>
        </p:spPr>
      </p:pic>
      <p:pic>
        <p:nvPicPr>
          <p:cNvPr id="5249" name="Google Shape;5249;p262"/>
          <p:cNvPicPr preferRelativeResize="0"/>
          <p:nvPr/>
        </p:nvPicPr>
        <p:blipFill rotWithShape="1">
          <a:blip r:embed="rId6">
            <a:alphaModFix/>
          </a:blip>
          <a:srcRect l="82998" b="20146"/>
          <a:stretch/>
        </p:blipFill>
        <p:spPr>
          <a:xfrm>
            <a:off x="4822200" y="1398445"/>
            <a:ext cx="256551" cy="169575"/>
          </a:xfrm>
          <a:prstGeom prst="rect">
            <a:avLst/>
          </a:prstGeom>
          <a:noFill/>
          <a:ln>
            <a:noFill/>
          </a:ln>
        </p:spPr>
      </p:pic>
      <p:pic>
        <p:nvPicPr>
          <p:cNvPr id="5250" name="Google Shape;5250;p262"/>
          <p:cNvPicPr preferRelativeResize="0"/>
          <p:nvPr/>
        </p:nvPicPr>
        <p:blipFill rotWithShape="1">
          <a:blip r:embed="rId6">
            <a:alphaModFix/>
          </a:blip>
          <a:srcRect l="82998" b="20146"/>
          <a:stretch/>
        </p:blipFill>
        <p:spPr>
          <a:xfrm>
            <a:off x="4517400" y="1398445"/>
            <a:ext cx="256551" cy="169575"/>
          </a:xfrm>
          <a:prstGeom prst="rect">
            <a:avLst/>
          </a:prstGeom>
          <a:noFill/>
          <a:ln>
            <a:noFill/>
          </a:ln>
        </p:spPr>
      </p:pic>
      <p:pic>
        <p:nvPicPr>
          <p:cNvPr id="5251" name="Google Shape;5251;p262"/>
          <p:cNvPicPr preferRelativeResize="0"/>
          <p:nvPr/>
        </p:nvPicPr>
        <p:blipFill rotWithShape="1">
          <a:blip r:embed="rId6">
            <a:alphaModFix/>
          </a:blip>
          <a:srcRect l="82998" b="20146"/>
          <a:stretch/>
        </p:blipFill>
        <p:spPr>
          <a:xfrm>
            <a:off x="4212600" y="1398445"/>
            <a:ext cx="256551" cy="169575"/>
          </a:xfrm>
          <a:prstGeom prst="rect">
            <a:avLst/>
          </a:prstGeom>
          <a:noFill/>
          <a:ln>
            <a:noFill/>
          </a:ln>
        </p:spPr>
      </p:pic>
      <p:pic>
        <p:nvPicPr>
          <p:cNvPr id="5252" name="Google Shape;5252;p262"/>
          <p:cNvPicPr preferRelativeResize="0"/>
          <p:nvPr/>
        </p:nvPicPr>
        <p:blipFill rotWithShape="1">
          <a:blip r:embed="rId6">
            <a:alphaModFix/>
          </a:blip>
          <a:srcRect l="82998" b="20146"/>
          <a:stretch/>
        </p:blipFill>
        <p:spPr>
          <a:xfrm>
            <a:off x="3907800" y="1398445"/>
            <a:ext cx="256551" cy="169575"/>
          </a:xfrm>
          <a:prstGeom prst="rect">
            <a:avLst/>
          </a:prstGeom>
          <a:noFill/>
          <a:ln>
            <a:noFill/>
          </a:ln>
        </p:spPr>
      </p:pic>
      <p:grpSp>
        <p:nvGrpSpPr>
          <p:cNvPr id="5253" name="Google Shape;5253;p262"/>
          <p:cNvGrpSpPr/>
          <p:nvPr/>
        </p:nvGrpSpPr>
        <p:grpSpPr>
          <a:xfrm>
            <a:off x="202473" y="2255150"/>
            <a:ext cx="1498316" cy="646498"/>
            <a:chOff x="78100" y="798150"/>
            <a:chExt cx="1965778" cy="848200"/>
          </a:xfrm>
        </p:grpSpPr>
        <p:pic>
          <p:nvPicPr>
            <p:cNvPr id="5254" name="Google Shape;5254;p262"/>
            <p:cNvPicPr preferRelativeResize="0"/>
            <p:nvPr/>
          </p:nvPicPr>
          <p:blipFill rotWithShape="1">
            <a:blip r:embed="rId4">
              <a:alphaModFix/>
            </a:blip>
            <a:srcRect r="10370" b="28057"/>
            <a:stretch/>
          </p:blipFill>
          <p:spPr>
            <a:xfrm flipH="1">
              <a:off x="78100" y="798150"/>
              <a:ext cx="1385300" cy="848200"/>
            </a:xfrm>
            <a:prstGeom prst="rect">
              <a:avLst/>
            </a:prstGeom>
            <a:noFill/>
            <a:ln>
              <a:noFill/>
            </a:ln>
          </p:spPr>
        </p:pic>
        <p:pic>
          <p:nvPicPr>
            <p:cNvPr id="5255" name="Google Shape;5255;p262"/>
            <p:cNvPicPr preferRelativeResize="0"/>
            <p:nvPr/>
          </p:nvPicPr>
          <p:blipFill>
            <a:blip r:embed="rId5">
              <a:alphaModFix/>
            </a:blip>
            <a:stretch>
              <a:fillRect/>
            </a:stretch>
          </p:blipFill>
          <p:spPr>
            <a:xfrm rot="-5938659">
              <a:off x="1530169" y="1143679"/>
              <a:ext cx="142142" cy="256638"/>
            </a:xfrm>
            <a:prstGeom prst="rect">
              <a:avLst/>
            </a:prstGeom>
            <a:noFill/>
            <a:ln>
              <a:noFill/>
            </a:ln>
          </p:spPr>
        </p:pic>
        <p:pic>
          <p:nvPicPr>
            <p:cNvPr id="5256" name="Google Shape;5256;p262"/>
            <p:cNvPicPr preferRelativeResize="0"/>
            <p:nvPr/>
          </p:nvPicPr>
          <p:blipFill>
            <a:blip r:embed="rId5">
              <a:alphaModFix/>
            </a:blip>
            <a:stretch>
              <a:fillRect/>
            </a:stretch>
          </p:blipFill>
          <p:spPr>
            <a:xfrm rot="-5938659">
              <a:off x="1834969" y="1143679"/>
              <a:ext cx="142142" cy="256638"/>
            </a:xfrm>
            <a:prstGeom prst="rect">
              <a:avLst/>
            </a:prstGeom>
            <a:noFill/>
            <a:ln>
              <a:noFill/>
            </a:ln>
          </p:spPr>
        </p:pic>
      </p:grpSp>
      <p:pic>
        <p:nvPicPr>
          <p:cNvPr id="5257" name="Google Shape;5257;p262"/>
          <p:cNvPicPr preferRelativeResize="0"/>
          <p:nvPr/>
        </p:nvPicPr>
        <p:blipFill>
          <a:blip r:embed="rId7">
            <a:alphaModFix/>
          </a:blip>
          <a:stretch>
            <a:fillRect/>
          </a:stretch>
        </p:blipFill>
        <p:spPr>
          <a:xfrm>
            <a:off x="4989463" y="3220797"/>
            <a:ext cx="164932" cy="152400"/>
          </a:xfrm>
          <a:prstGeom prst="rect">
            <a:avLst/>
          </a:prstGeom>
          <a:noFill/>
          <a:ln>
            <a:noFill/>
          </a:ln>
        </p:spPr>
      </p:pic>
      <p:pic>
        <p:nvPicPr>
          <p:cNvPr id="5258" name="Google Shape;5258;p262"/>
          <p:cNvPicPr preferRelativeResize="0"/>
          <p:nvPr/>
        </p:nvPicPr>
        <p:blipFill>
          <a:blip r:embed="rId7">
            <a:alphaModFix/>
          </a:blip>
          <a:stretch>
            <a:fillRect/>
          </a:stretch>
        </p:blipFill>
        <p:spPr>
          <a:xfrm>
            <a:off x="4989463" y="2915997"/>
            <a:ext cx="164932" cy="152400"/>
          </a:xfrm>
          <a:prstGeom prst="rect">
            <a:avLst/>
          </a:prstGeom>
          <a:noFill/>
          <a:ln>
            <a:noFill/>
          </a:ln>
        </p:spPr>
      </p:pic>
      <p:pic>
        <p:nvPicPr>
          <p:cNvPr id="5259" name="Google Shape;5259;p262"/>
          <p:cNvPicPr preferRelativeResize="0"/>
          <p:nvPr/>
        </p:nvPicPr>
        <p:blipFill>
          <a:blip r:embed="rId7">
            <a:alphaModFix/>
          </a:blip>
          <a:stretch>
            <a:fillRect/>
          </a:stretch>
        </p:blipFill>
        <p:spPr>
          <a:xfrm>
            <a:off x="4989463" y="2611197"/>
            <a:ext cx="164932" cy="152400"/>
          </a:xfrm>
          <a:prstGeom prst="rect">
            <a:avLst/>
          </a:prstGeom>
          <a:noFill/>
          <a:ln>
            <a:noFill/>
          </a:ln>
        </p:spPr>
      </p:pic>
      <p:pic>
        <p:nvPicPr>
          <p:cNvPr id="5260" name="Google Shape;5260;p262"/>
          <p:cNvPicPr preferRelativeResize="0"/>
          <p:nvPr/>
        </p:nvPicPr>
        <p:blipFill>
          <a:blip r:embed="rId7">
            <a:alphaModFix/>
          </a:blip>
          <a:stretch>
            <a:fillRect/>
          </a:stretch>
        </p:blipFill>
        <p:spPr>
          <a:xfrm>
            <a:off x="4989463" y="2306397"/>
            <a:ext cx="164932" cy="152400"/>
          </a:xfrm>
          <a:prstGeom prst="rect">
            <a:avLst/>
          </a:prstGeom>
          <a:noFill/>
          <a:ln>
            <a:noFill/>
          </a:ln>
        </p:spPr>
      </p:pic>
      <p:pic>
        <p:nvPicPr>
          <p:cNvPr id="5261" name="Google Shape;5261;p262"/>
          <p:cNvPicPr preferRelativeResize="0"/>
          <p:nvPr/>
        </p:nvPicPr>
        <p:blipFill>
          <a:blip r:embed="rId7">
            <a:alphaModFix/>
          </a:blip>
          <a:stretch>
            <a:fillRect/>
          </a:stretch>
        </p:blipFill>
        <p:spPr>
          <a:xfrm>
            <a:off x="4989463" y="1925397"/>
            <a:ext cx="164932" cy="152400"/>
          </a:xfrm>
          <a:prstGeom prst="rect">
            <a:avLst/>
          </a:prstGeom>
          <a:noFill/>
          <a:ln>
            <a:noFill/>
          </a:ln>
        </p:spPr>
      </p:pic>
      <p:pic>
        <p:nvPicPr>
          <p:cNvPr id="5262" name="Google Shape;5262;p262"/>
          <p:cNvPicPr preferRelativeResize="0"/>
          <p:nvPr/>
        </p:nvPicPr>
        <p:blipFill>
          <a:blip r:embed="rId7">
            <a:alphaModFix/>
          </a:blip>
          <a:stretch>
            <a:fillRect/>
          </a:stretch>
        </p:blipFill>
        <p:spPr>
          <a:xfrm>
            <a:off x="4837063" y="1655346"/>
            <a:ext cx="164932" cy="152400"/>
          </a:xfrm>
          <a:prstGeom prst="rect">
            <a:avLst/>
          </a:prstGeom>
          <a:noFill/>
          <a:ln>
            <a:noFill/>
          </a:ln>
        </p:spPr>
      </p:pic>
      <p:pic>
        <p:nvPicPr>
          <p:cNvPr id="5263" name="Google Shape;5263;p262"/>
          <p:cNvPicPr preferRelativeResize="0"/>
          <p:nvPr/>
        </p:nvPicPr>
        <p:blipFill>
          <a:blip r:embed="rId7">
            <a:alphaModFix/>
          </a:blip>
          <a:stretch>
            <a:fillRect/>
          </a:stretch>
        </p:blipFill>
        <p:spPr>
          <a:xfrm>
            <a:off x="4456063" y="1655346"/>
            <a:ext cx="164932" cy="152400"/>
          </a:xfrm>
          <a:prstGeom prst="rect">
            <a:avLst/>
          </a:prstGeom>
          <a:noFill/>
          <a:ln>
            <a:noFill/>
          </a:ln>
        </p:spPr>
      </p:pic>
      <p:pic>
        <p:nvPicPr>
          <p:cNvPr id="5264" name="Google Shape;5264;p262"/>
          <p:cNvPicPr preferRelativeResize="0"/>
          <p:nvPr/>
        </p:nvPicPr>
        <p:blipFill>
          <a:blip r:embed="rId7">
            <a:alphaModFix/>
          </a:blip>
          <a:stretch>
            <a:fillRect/>
          </a:stretch>
        </p:blipFill>
        <p:spPr>
          <a:xfrm>
            <a:off x="4075063" y="1655346"/>
            <a:ext cx="164932" cy="152400"/>
          </a:xfrm>
          <a:prstGeom prst="rect">
            <a:avLst/>
          </a:prstGeom>
          <a:noFill/>
          <a:ln>
            <a:noFill/>
          </a:ln>
        </p:spPr>
      </p:pic>
      <p:pic>
        <p:nvPicPr>
          <p:cNvPr id="5265" name="Google Shape;5265;p262"/>
          <p:cNvPicPr preferRelativeResize="0"/>
          <p:nvPr/>
        </p:nvPicPr>
        <p:blipFill>
          <a:blip r:embed="rId8">
            <a:alphaModFix/>
          </a:blip>
          <a:stretch>
            <a:fillRect/>
          </a:stretch>
        </p:blipFill>
        <p:spPr>
          <a:xfrm rot="-2700000">
            <a:off x="4621217" y="2681945"/>
            <a:ext cx="246515" cy="147909"/>
          </a:xfrm>
          <a:prstGeom prst="rect">
            <a:avLst/>
          </a:prstGeom>
          <a:noFill/>
          <a:ln>
            <a:noFill/>
          </a:ln>
        </p:spPr>
      </p:pic>
      <p:pic>
        <p:nvPicPr>
          <p:cNvPr id="5266" name="Google Shape;5266;p262"/>
          <p:cNvPicPr preferRelativeResize="0"/>
          <p:nvPr/>
        </p:nvPicPr>
        <p:blipFill>
          <a:blip r:embed="rId8">
            <a:alphaModFix/>
          </a:blip>
          <a:stretch>
            <a:fillRect/>
          </a:stretch>
        </p:blipFill>
        <p:spPr>
          <a:xfrm rot="-2700000">
            <a:off x="4621217" y="2453345"/>
            <a:ext cx="246515" cy="147909"/>
          </a:xfrm>
          <a:prstGeom prst="rect">
            <a:avLst/>
          </a:prstGeom>
          <a:noFill/>
          <a:ln>
            <a:noFill/>
          </a:ln>
        </p:spPr>
      </p:pic>
      <p:pic>
        <p:nvPicPr>
          <p:cNvPr id="5267" name="Google Shape;5267;p262"/>
          <p:cNvPicPr preferRelativeResize="0"/>
          <p:nvPr/>
        </p:nvPicPr>
        <p:blipFill>
          <a:blip r:embed="rId8">
            <a:alphaModFix/>
          </a:blip>
          <a:stretch>
            <a:fillRect/>
          </a:stretch>
        </p:blipFill>
        <p:spPr>
          <a:xfrm rot="-2700000">
            <a:off x="4621217" y="2224745"/>
            <a:ext cx="246515" cy="147909"/>
          </a:xfrm>
          <a:prstGeom prst="rect">
            <a:avLst/>
          </a:prstGeom>
          <a:noFill/>
          <a:ln>
            <a:noFill/>
          </a:ln>
        </p:spPr>
      </p:pic>
      <p:pic>
        <p:nvPicPr>
          <p:cNvPr id="5268" name="Google Shape;5268;p262"/>
          <p:cNvPicPr preferRelativeResize="0"/>
          <p:nvPr/>
        </p:nvPicPr>
        <p:blipFill>
          <a:blip r:embed="rId8">
            <a:alphaModFix/>
          </a:blip>
          <a:stretch>
            <a:fillRect/>
          </a:stretch>
        </p:blipFill>
        <p:spPr>
          <a:xfrm rot="-2700000">
            <a:off x="4621217" y="1996145"/>
            <a:ext cx="246515" cy="147909"/>
          </a:xfrm>
          <a:prstGeom prst="rect">
            <a:avLst/>
          </a:prstGeom>
          <a:noFill/>
          <a:ln>
            <a:noFill/>
          </a:ln>
        </p:spPr>
      </p:pic>
      <p:pic>
        <p:nvPicPr>
          <p:cNvPr id="5269" name="Google Shape;5269;p262"/>
          <p:cNvPicPr preferRelativeResize="0"/>
          <p:nvPr/>
        </p:nvPicPr>
        <p:blipFill>
          <a:blip r:embed="rId8">
            <a:alphaModFix/>
          </a:blip>
          <a:stretch>
            <a:fillRect/>
          </a:stretch>
        </p:blipFill>
        <p:spPr>
          <a:xfrm rot="-2700000">
            <a:off x="4392617" y="1919945"/>
            <a:ext cx="246515" cy="147909"/>
          </a:xfrm>
          <a:prstGeom prst="rect">
            <a:avLst/>
          </a:prstGeom>
          <a:noFill/>
          <a:ln>
            <a:noFill/>
          </a:ln>
        </p:spPr>
      </p:pic>
      <p:pic>
        <p:nvPicPr>
          <p:cNvPr id="5270" name="Google Shape;5270;p262"/>
          <p:cNvPicPr preferRelativeResize="0"/>
          <p:nvPr/>
        </p:nvPicPr>
        <p:blipFill>
          <a:blip r:embed="rId8">
            <a:alphaModFix/>
          </a:blip>
          <a:stretch>
            <a:fillRect/>
          </a:stretch>
        </p:blipFill>
        <p:spPr>
          <a:xfrm rot="-2700000">
            <a:off x="4164017" y="1919945"/>
            <a:ext cx="246515" cy="147909"/>
          </a:xfrm>
          <a:prstGeom prst="rect">
            <a:avLst/>
          </a:prstGeom>
          <a:noFill/>
          <a:ln>
            <a:noFill/>
          </a:ln>
        </p:spPr>
      </p:pic>
      <p:grpSp>
        <p:nvGrpSpPr>
          <p:cNvPr id="5271" name="Google Shape;5271;p262"/>
          <p:cNvGrpSpPr/>
          <p:nvPr/>
        </p:nvGrpSpPr>
        <p:grpSpPr>
          <a:xfrm>
            <a:off x="202473" y="2255150"/>
            <a:ext cx="1498316" cy="646498"/>
            <a:chOff x="78100" y="798150"/>
            <a:chExt cx="1965778" cy="848200"/>
          </a:xfrm>
        </p:grpSpPr>
        <p:pic>
          <p:nvPicPr>
            <p:cNvPr id="5272" name="Google Shape;5272;p262"/>
            <p:cNvPicPr preferRelativeResize="0"/>
            <p:nvPr/>
          </p:nvPicPr>
          <p:blipFill rotWithShape="1">
            <a:blip r:embed="rId4">
              <a:alphaModFix/>
            </a:blip>
            <a:srcRect r="10370" b="28057"/>
            <a:stretch/>
          </p:blipFill>
          <p:spPr>
            <a:xfrm flipH="1">
              <a:off x="78100" y="798150"/>
              <a:ext cx="1385300" cy="848200"/>
            </a:xfrm>
            <a:prstGeom prst="rect">
              <a:avLst/>
            </a:prstGeom>
            <a:noFill/>
            <a:ln>
              <a:noFill/>
            </a:ln>
          </p:spPr>
        </p:pic>
        <p:pic>
          <p:nvPicPr>
            <p:cNvPr id="5273" name="Google Shape;5273;p262"/>
            <p:cNvPicPr preferRelativeResize="0"/>
            <p:nvPr/>
          </p:nvPicPr>
          <p:blipFill>
            <a:blip r:embed="rId5">
              <a:alphaModFix/>
            </a:blip>
            <a:stretch>
              <a:fillRect/>
            </a:stretch>
          </p:blipFill>
          <p:spPr>
            <a:xfrm rot="-5938659">
              <a:off x="1530169" y="1143679"/>
              <a:ext cx="142142" cy="256638"/>
            </a:xfrm>
            <a:prstGeom prst="rect">
              <a:avLst/>
            </a:prstGeom>
            <a:noFill/>
            <a:ln>
              <a:noFill/>
            </a:ln>
          </p:spPr>
        </p:pic>
        <p:pic>
          <p:nvPicPr>
            <p:cNvPr id="5274" name="Google Shape;5274;p262"/>
            <p:cNvPicPr preferRelativeResize="0"/>
            <p:nvPr/>
          </p:nvPicPr>
          <p:blipFill>
            <a:blip r:embed="rId5">
              <a:alphaModFix/>
            </a:blip>
            <a:stretch>
              <a:fillRect/>
            </a:stretch>
          </p:blipFill>
          <p:spPr>
            <a:xfrm rot="-5938659">
              <a:off x="1834969" y="1143679"/>
              <a:ext cx="142142" cy="256638"/>
            </a:xfrm>
            <a:prstGeom prst="rect">
              <a:avLst/>
            </a:prstGeom>
            <a:noFill/>
            <a:ln>
              <a:noFill/>
            </a:ln>
          </p:spPr>
        </p:pic>
      </p:grpSp>
      <p:pic>
        <p:nvPicPr>
          <p:cNvPr id="5275" name="Google Shape;5275;p262"/>
          <p:cNvPicPr preferRelativeResize="0"/>
          <p:nvPr/>
        </p:nvPicPr>
        <p:blipFill>
          <a:blip r:embed="rId9">
            <a:alphaModFix/>
          </a:blip>
          <a:stretch>
            <a:fillRect/>
          </a:stretch>
        </p:blipFill>
        <p:spPr>
          <a:xfrm>
            <a:off x="2931075" y="2521400"/>
            <a:ext cx="236600" cy="114000"/>
          </a:xfrm>
          <a:prstGeom prst="rect">
            <a:avLst/>
          </a:prstGeom>
          <a:noFill/>
          <a:ln>
            <a:noFill/>
          </a:ln>
        </p:spPr>
      </p:pic>
      <p:pic>
        <p:nvPicPr>
          <p:cNvPr id="5276" name="Google Shape;5276;p262"/>
          <p:cNvPicPr preferRelativeResize="0"/>
          <p:nvPr/>
        </p:nvPicPr>
        <p:blipFill>
          <a:blip r:embed="rId9">
            <a:alphaModFix/>
          </a:blip>
          <a:stretch>
            <a:fillRect/>
          </a:stretch>
        </p:blipFill>
        <p:spPr>
          <a:xfrm>
            <a:off x="2931075" y="2750000"/>
            <a:ext cx="236600" cy="114000"/>
          </a:xfrm>
          <a:prstGeom prst="rect">
            <a:avLst/>
          </a:prstGeom>
          <a:noFill/>
          <a:ln>
            <a:noFill/>
          </a:ln>
        </p:spPr>
      </p:pic>
      <p:pic>
        <p:nvPicPr>
          <p:cNvPr id="5277" name="Google Shape;5277;p262"/>
          <p:cNvPicPr preferRelativeResize="0"/>
          <p:nvPr/>
        </p:nvPicPr>
        <p:blipFill>
          <a:blip r:embed="rId9">
            <a:alphaModFix/>
          </a:blip>
          <a:stretch>
            <a:fillRect/>
          </a:stretch>
        </p:blipFill>
        <p:spPr>
          <a:xfrm>
            <a:off x="2931075" y="2978600"/>
            <a:ext cx="236600" cy="114000"/>
          </a:xfrm>
          <a:prstGeom prst="rect">
            <a:avLst/>
          </a:prstGeom>
          <a:noFill/>
          <a:ln>
            <a:noFill/>
          </a:ln>
        </p:spPr>
      </p:pic>
      <p:pic>
        <p:nvPicPr>
          <p:cNvPr id="5278" name="Google Shape;5278;p262"/>
          <p:cNvPicPr preferRelativeResize="0"/>
          <p:nvPr/>
        </p:nvPicPr>
        <p:blipFill>
          <a:blip r:embed="rId9">
            <a:alphaModFix/>
          </a:blip>
          <a:stretch>
            <a:fillRect/>
          </a:stretch>
        </p:blipFill>
        <p:spPr>
          <a:xfrm>
            <a:off x="2931075" y="3207200"/>
            <a:ext cx="236600" cy="114000"/>
          </a:xfrm>
          <a:prstGeom prst="rect">
            <a:avLst/>
          </a:prstGeom>
          <a:noFill/>
          <a:ln>
            <a:noFill/>
          </a:ln>
        </p:spPr>
      </p:pic>
      <p:pic>
        <p:nvPicPr>
          <p:cNvPr id="5279" name="Google Shape;5279;p262"/>
          <p:cNvPicPr preferRelativeResize="0"/>
          <p:nvPr/>
        </p:nvPicPr>
        <p:blipFill>
          <a:blip r:embed="rId9">
            <a:alphaModFix/>
          </a:blip>
          <a:stretch>
            <a:fillRect/>
          </a:stretch>
        </p:blipFill>
        <p:spPr>
          <a:xfrm>
            <a:off x="2931075" y="3435800"/>
            <a:ext cx="236600" cy="114000"/>
          </a:xfrm>
          <a:prstGeom prst="rect">
            <a:avLst/>
          </a:prstGeom>
          <a:noFill/>
          <a:ln>
            <a:noFill/>
          </a:ln>
        </p:spPr>
      </p:pic>
      <p:pic>
        <p:nvPicPr>
          <p:cNvPr id="5280" name="Google Shape;5280;p262"/>
          <p:cNvPicPr preferRelativeResize="0"/>
          <p:nvPr/>
        </p:nvPicPr>
        <p:blipFill>
          <a:blip r:embed="rId9">
            <a:alphaModFix/>
          </a:blip>
          <a:stretch>
            <a:fillRect/>
          </a:stretch>
        </p:blipFill>
        <p:spPr>
          <a:xfrm>
            <a:off x="2931075" y="3647820"/>
            <a:ext cx="236600" cy="114000"/>
          </a:xfrm>
          <a:prstGeom prst="rect">
            <a:avLst/>
          </a:prstGeom>
          <a:noFill/>
          <a:ln>
            <a:noFill/>
          </a:ln>
        </p:spPr>
      </p:pic>
      <p:pic>
        <p:nvPicPr>
          <p:cNvPr id="5281" name="Google Shape;5281;p262"/>
          <p:cNvPicPr preferRelativeResize="0"/>
          <p:nvPr/>
        </p:nvPicPr>
        <p:blipFill>
          <a:blip r:embed="rId9">
            <a:alphaModFix/>
          </a:blip>
          <a:stretch>
            <a:fillRect/>
          </a:stretch>
        </p:blipFill>
        <p:spPr>
          <a:xfrm>
            <a:off x="2931075" y="3876420"/>
            <a:ext cx="236600" cy="114000"/>
          </a:xfrm>
          <a:prstGeom prst="rect">
            <a:avLst/>
          </a:prstGeom>
          <a:noFill/>
          <a:ln>
            <a:noFill/>
          </a:ln>
        </p:spPr>
      </p:pic>
      <p:pic>
        <p:nvPicPr>
          <p:cNvPr id="5282" name="Google Shape;5282;p262"/>
          <p:cNvPicPr preferRelativeResize="0"/>
          <p:nvPr/>
        </p:nvPicPr>
        <p:blipFill>
          <a:blip r:embed="rId9">
            <a:alphaModFix/>
          </a:blip>
          <a:stretch>
            <a:fillRect/>
          </a:stretch>
        </p:blipFill>
        <p:spPr>
          <a:xfrm>
            <a:off x="2931075" y="4105020"/>
            <a:ext cx="236600" cy="114000"/>
          </a:xfrm>
          <a:prstGeom prst="rect">
            <a:avLst/>
          </a:prstGeom>
          <a:noFill/>
          <a:ln>
            <a:noFill/>
          </a:ln>
        </p:spPr>
      </p:pic>
      <p:pic>
        <p:nvPicPr>
          <p:cNvPr id="5283" name="Google Shape;5283;p262"/>
          <p:cNvPicPr preferRelativeResize="0"/>
          <p:nvPr/>
        </p:nvPicPr>
        <p:blipFill>
          <a:blip r:embed="rId9">
            <a:alphaModFix/>
          </a:blip>
          <a:stretch>
            <a:fillRect/>
          </a:stretch>
        </p:blipFill>
        <p:spPr>
          <a:xfrm>
            <a:off x="2931075" y="4333620"/>
            <a:ext cx="236600" cy="114000"/>
          </a:xfrm>
          <a:prstGeom prst="rect">
            <a:avLst/>
          </a:prstGeom>
          <a:noFill/>
          <a:ln>
            <a:noFill/>
          </a:ln>
        </p:spPr>
      </p:pic>
      <p:pic>
        <p:nvPicPr>
          <p:cNvPr id="5284" name="Google Shape;5284;p262"/>
          <p:cNvPicPr preferRelativeResize="0"/>
          <p:nvPr/>
        </p:nvPicPr>
        <p:blipFill>
          <a:blip r:embed="rId9">
            <a:alphaModFix/>
          </a:blip>
          <a:stretch>
            <a:fillRect/>
          </a:stretch>
        </p:blipFill>
        <p:spPr>
          <a:xfrm>
            <a:off x="2931075" y="4562220"/>
            <a:ext cx="236600" cy="114000"/>
          </a:xfrm>
          <a:prstGeom prst="rect">
            <a:avLst/>
          </a:prstGeom>
          <a:noFill/>
          <a:ln>
            <a:noFill/>
          </a:ln>
        </p:spPr>
      </p:pic>
      <p:pic>
        <p:nvPicPr>
          <p:cNvPr id="5285" name="Google Shape;5285;p262"/>
          <p:cNvPicPr preferRelativeResize="0"/>
          <p:nvPr/>
        </p:nvPicPr>
        <p:blipFill>
          <a:blip r:embed="rId9">
            <a:alphaModFix/>
          </a:blip>
          <a:stretch>
            <a:fillRect/>
          </a:stretch>
        </p:blipFill>
        <p:spPr>
          <a:xfrm>
            <a:off x="2931075" y="4790820"/>
            <a:ext cx="236600" cy="114000"/>
          </a:xfrm>
          <a:prstGeom prst="rect">
            <a:avLst/>
          </a:prstGeom>
          <a:noFill/>
          <a:ln>
            <a:noFill/>
          </a:ln>
        </p:spPr>
      </p:pic>
      <p:pic>
        <p:nvPicPr>
          <p:cNvPr id="5286" name="Google Shape;5286;p262"/>
          <p:cNvPicPr preferRelativeResize="0"/>
          <p:nvPr/>
        </p:nvPicPr>
        <p:blipFill>
          <a:blip r:embed="rId9">
            <a:alphaModFix/>
          </a:blip>
          <a:stretch>
            <a:fillRect/>
          </a:stretch>
        </p:blipFill>
        <p:spPr>
          <a:xfrm>
            <a:off x="2636154" y="3265231"/>
            <a:ext cx="236600" cy="114000"/>
          </a:xfrm>
          <a:prstGeom prst="rect">
            <a:avLst/>
          </a:prstGeom>
          <a:noFill/>
          <a:ln>
            <a:noFill/>
          </a:ln>
        </p:spPr>
      </p:pic>
      <p:pic>
        <p:nvPicPr>
          <p:cNvPr id="5287" name="Google Shape;5287;p262"/>
          <p:cNvPicPr preferRelativeResize="0"/>
          <p:nvPr/>
        </p:nvPicPr>
        <p:blipFill>
          <a:blip r:embed="rId9">
            <a:alphaModFix/>
          </a:blip>
          <a:stretch>
            <a:fillRect/>
          </a:stretch>
        </p:blipFill>
        <p:spPr>
          <a:xfrm>
            <a:off x="2331354" y="3265231"/>
            <a:ext cx="236600" cy="114000"/>
          </a:xfrm>
          <a:prstGeom prst="rect">
            <a:avLst/>
          </a:prstGeom>
          <a:noFill/>
          <a:ln>
            <a:noFill/>
          </a:ln>
        </p:spPr>
      </p:pic>
      <p:pic>
        <p:nvPicPr>
          <p:cNvPr id="5288" name="Google Shape;5288;p262"/>
          <p:cNvPicPr preferRelativeResize="0"/>
          <p:nvPr/>
        </p:nvPicPr>
        <p:blipFill>
          <a:blip r:embed="rId9">
            <a:alphaModFix/>
          </a:blip>
          <a:stretch>
            <a:fillRect/>
          </a:stretch>
        </p:blipFill>
        <p:spPr>
          <a:xfrm>
            <a:off x="2026554" y="3265231"/>
            <a:ext cx="236600" cy="114000"/>
          </a:xfrm>
          <a:prstGeom prst="rect">
            <a:avLst/>
          </a:prstGeom>
          <a:noFill/>
          <a:ln>
            <a:noFill/>
          </a:ln>
        </p:spPr>
      </p:pic>
      <p:pic>
        <p:nvPicPr>
          <p:cNvPr id="5289" name="Google Shape;5289;p262"/>
          <p:cNvPicPr preferRelativeResize="0"/>
          <p:nvPr/>
        </p:nvPicPr>
        <p:blipFill>
          <a:blip r:embed="rId9">
            <a:alphaModFix/>
          </a:blip>
          <a:stretch>
            <a:fillRect/>
          </a:stretch>
        </p:blipFill>
        <p:spPr>
          <a:xfrm>
            <a:off x="1721754" y="3265231"/>
            <a:ext cx="236600" cy="114000"/>
          </a:xfrm>
          <a:prstGeom prst="rect">
            <a:avLst/>
          </a:prstGeom>
          <a:noFill/>
          <a:ln>
            <a:noFill/>
          </a:ln>
        </p:spPr>
      </p:pic>
      <p:pic>
        <p:nvPicPr>
          <p:cNvPr id="5290" name="Google Shape;5290;p262"/>
          <p:cNvPicPr preferRelativeResize="0"/>
          <p:nvPr/>
        </p:nvPicPr>
        <p:blipFill>
          <a:blip r:embed="rId9">
            <a:alphaModFix/>
          </a:blip>
          <a:stretch>
            <a:fillRect/>
          </a:stretch>
        </p:blipFill>
        <p:spPr>
          <a:xfrm>
            <a:off x="1721754" y="3036631"/>
            <a:ext cx="236600" cy="114000"/>
          </a:xfrm>
          <a:prstGeom prst="rect">
            <a:avLst/>
          </a:prstGeom>
          <a:noFill/>
          <a:ln>
            <a:noFill/>
          </a:ln>
        </p:spPr>
      </p:pic>
      <p:pic>
        <p:nvPicPr>
          <p:cNvPr id="5291" name="Google Shape;5291;p262"/>
          <p:cNvPicPr preferRelativeResize="0"/>
          <p:nvPr/>
        </p:nvPicPr>
        <p:blipFill>
          <a:blip r:embed="rId9">
            <a:alphaModFix/>
          </a:blip>
          <a:stretch>
            <a:fillRect/>
          </a:stretch>
        </p:blipFill>
        <p:spPr>
          <a:xfrm>
            <a:off x="2965824" y="1978121"/>
            <a:ext cx="236600" cy="114000"/>
          </a:xfrm>
          <a:prstGeom prst="rect">
            <a:avLst/>
          </a:prstGeom>
          <a:noFill/>
          <a:ln>
            <a:noFill/>
          </a:ln>
        </p:spPr>
      </p:pic>
      <p:pic>
        <p:nvPicPr>
          <p:cNvPr id="5292" name="Google Shape;5292;p262"/>
          <p:cNvPicPr preferRelativeResize="0"/>
          <p:nvPr/>
        </p:nvPicPr>
        <p:blipFill>
          <a:blip r:embed="rId9">
            <a:alphaModFix/>
          </a:blip>
          <a:stretch>
            <a:fillRect/>
          </a:stretch>
        </p:blipFill>
        <p:spPr>
          <a:xfrm>
            <a:off x="2965824" y="1520921"/>
            <a:ext cx="236600" cy="114000"/>
          </a:xfrm>
          <a:prstGeom prst="rect">
            <a:avLst/>
          </a:prstGeom>
          <a:noFill/>
          <a:ln>
            <a:noFill/>
          </a:ln>
        </p:spPr>
      </p:pic>
      <p:pic>
        <p:nvPicPr>
          <p:cNvPr id="5293" name="Google Shape;5293;p262"/>
          <p:cNvPicPr preferRelativeResize="0"/>
          <p:nvPr/>
        </p:nvPicPr>
        <p:blipFill>
          <a:blip r:embed="rId9">
            <a:alphaModFix/>
          </a:blip>
          <a:stretch>
            <a:fillRect/>
          </a:stretch>
        </p:blipFill>
        <p:spPr>
          <a:xfrm>
            <a:off x="2957534" y="1327070"/>
            <a:ext cx="236600" cy="114000"/>
          </a:xfrm>
          <a:prstGeom prst="rect">
            <a:avLst/>
          </a:prstGeom>
          <a:noFill/>
          <a:ln>
            <a:noFill/>
          </a:ln>
        </p:spPr>
      </p:pic>
      <p:pic>
        <p:nvPicPr>
          <p:cNvPr id="5294" name="Google Shape;5294;p262"/>
          <p:cNvPicPr preferRelativeResize="0"/>
          <p:nvPr/>
        </p:nvPicPr>
        <p:blipFill>
          <a:blip r:embed="rId9">
            <a:alphaModFix/>
          </a:blip>
          <a:stretch>
            <a:fillRect/>
          </a:stretch>
        </p:blipFill>
        <p:spPr>
          <a:xfrm>
            <a:off x="3151385" y="2640640"/>
            <a:ext cx="236600" cy="114000"/>
          </a:xfrm>
          <a:prstGeom prst="rect">
            <a:avLst/>
          </a:prstGeom>
          <a:noFill/>
          <a:ln>
            <a:noFill/>
          </a:ln>
        </p:spPr>
      </p:pic>
      <p:pic>
        <p:nvPicPr>
          <p:cNvPr id="5295" name="Google Shape;5295;p262"/>
          <p:cNvPicPr preferRelativeResize="0"/>
          <p:nvPr/>
        </p:nvPicPr>
        <p:blipFill>
          <a:blip r:embed="rId9">
            <a:alphaModFix/>
          </a:blip>
          <a:stretch>
            <a:fillRect/>
          </a:stretch>
        </p:blipFill>
        <p:spPr>
          <a:xfrm>
            <a:off x="3456185" y="2640640"/>
            <a:ext cx="236600" cy="114000"/>
          </a:xfrm>
          <a:prstGeom prst="rect">
            <a:avLst/>
          </a:prstGeom>
          <a:noFill/>
          <a:ln>
            <a:noFill/>
          </a:ln>
        </p:spPr>
      </p:pic>
      <p:pic>
        <p:nvPicPr>
          <p:cNvPr id="5296" name="Google Shape;5296;p262"/>
          <p:cNvPicPr preferRelativeResize="0"/>
          <p:nvPr/>
        </p:nvPicPr>
        <p:blipFill>
          <a:blip r:embed="rId9">
            <a:alphaModFix/>
          </a:blip>
          <a:stretch>
            <a:fillRect/>
          </a:stretch>
        </p:blipFill>
        <p:spPr>
          <a:xfrm>
            <a:off x="3760985" y="2640640"/>
            <a:ext cx="236600" cy="114000"/>
          </a:xfrm>
          <a:prstGeom prst="rect">
            <a:avLst/>
          </a:prstGeom>
          <a:noFill/>
          <a:ln>
            <a:noFill/>
          </a:ln>
        </p:spPr>
      </p:pic>
      <p:pic>
        <p:nvPicPr>
          <p:cNvPr id="5297" name="Google Shape;5297;p262"/>
          <p:cNvPicPr preferRelativeResize="0"/>
          <p:nvPr/>
        </p:nvPicPr>
        <p:blipFill>
          <a:blip r:embed="rId9">
            <a:alphaModFix/>
          </a:blip>
          <a:stretch>
            <a:fillRect/>
          </a:stretch>
        </p:blipFill>
        <p:spPr>
          <a:xfrm>
            <a:off x="4065785" y="2640640"/>
            <a:ext cx="236600" cy="114000"/>
          </a:xfrm>
          <a:prstGeom prst="rect">
            <a:avLst/>
          </a:prstGeom>
          <a:noFill/>
          <a:ln>
            <a:noFill/>
          </a:ln>
        </p:spPr>
      </p:pic>
      <p:pic>
        <p:nvPicPr>
          <p:cNvPr id="5298" name="Google Shape;5298;p262"/>
          <p:cNvPicPr preferRelativeResize="0"/>
          <p:nvPr/>
        </p:nvPicPr>
        <p:blipFill>
          <a:blip r:embed="rId9">
            <a:alphaModFix/>
          </a:blip>
          <a:stretch>
            <a:fillRect/>
          </a:stretch>
        </p:blipFill>
        <p:spPr>
          <a:xfrm>
            <a:off x="4370585" y="2640640"/>
            <a:ext cx="236600" cy="114000"/>
          </a:xfrm>
          <a:prstGeom prst="rect">
            <a:avLst/>
          </a:prstGeom>
          <a:noFill/>
          <a:ln>
            <a:noFill/>
          </a:ln>
        </p:spPr>
      </p:pic>
      <p:pic>
        <p:nvPicPr>
          <p:cNvPr id="5299" name="Google Shape;5299;p262"/>
          <p:cNvPicPr preferRelativeResize="0"/>
          <p:nvPr/>
        </p:nvPicPr>
        <p:blipFill>
          <a:blip r:embed="rId9">
            <a:alphaModFix/>
          </a:blip>
          <a:stretch>
            <a:fillRect/>
          </a:stretch>
        </p:blipFill>
        <p:spPr>
          <a:xfrm>
            <a:off x="3151385" y="3351310"/>
            <a:ext cx="236600" cy="114000"/>
          </a:xfrm>
          <a:prstGeom prst="rect">
            <a:avLst/>
          </a:prstGeom>
          <a:noFill/>
          <a:ln>
            <a:noFill/>
          </a:ln>
        </p:spPr>
      </p:pic>
      <p:pic>
        <p:nvPicPr>
          <p:cNvPr id="5300" name="Google Shape;5300;p262"/>
          <p:cNvPicPr preferRelativeResize="0"/>
          <p:nvPr/>
        </p:nvPicPr>
        <p:blipFill>
          <a:blip r:embed="rId9">
            <a:alphaModFix/>
          </a:blip>
          <a:stretch>
            <a:fillRect/>
          </a:stretch>
        </p:blipFill>
        <p:spPr>
          <a:xfrm>
            <a:off x="3456185" y="3351310"/>
            <a:ext cx="236600" cy="114000"/>
          </a:xfrm>
          <a:prstGeom prst="rect">
            <a:avLst/>
          </a:prstGeom>
          <a:noFill/>
          <a:ln>
            <a:noFill/>
          </a:ln>
        </p:spPr>
      </p:pic>
      <p:pic>
        <p:nvPicPr>
          <p:cNvPr id="5301" name="Google Shape;5301;p262"/>
          <p:cNvPicPr preferRelativeResize="0"/>
          <p:nvPr/>
        </p:nvPicPr>
        <p:blipFill>
          <a:blip r:embed="rId9">
            <a:alphaModFix/>
          </a:blip>
          <a:stretch>
            <a:fillRect/>
          </a:stretch>
        </p:blipFill>
        <p:spPr>
          <a:xfrm>
            <a:off x="3760985" y="3351310"/>
            <a:ext cx="236600" cy="114000"/>
          </a:xfrm>
          <a:prstGeom prst="rect">
            <a:avLst/>
          </a:prstGeom>
          <a:noFill/>
          <a:ln>
            <a:noFill/>
          </a:ln>
        </p:spPr>
      </p:pic>
      <p:pic>
        <p:nvPicPr>
          <p:cNvPr id="5302" name="Google Shape;5302;p262"/>
          <p:cNvPicPr preferRelativeResize="0"/>
          <p:nvPr/>
        </p:nvPicPr>
        <p:blipFill>
          <a:blip r:embed="rId9">
            <a:alphaModFix/>
          </a:blip>
          <a:stretch>
            <a:fillRect/>
          </a:stretch>
        </p:blipFill>
        <p:spPr>
          <a:xfrm>
            <a:off x="4065785" y="3351310"/>
            <a:ext cx="236600" cy="114000"/>
          </a:xfrm>
          <a:prstGeom prst="rect">
            <a:avLst/>
          </a:prstGeom>
          <a:noFill/>
          <a:ln>
            <a:noFill/>
          </a:ln>
        </p:spPr>
      </p:pic>
      <p:pic>
        <p:nvPicPr>
          <p:cNvPr id="5303" name="Google Shape;5303;p262"/>
          <p:cNvPicPr preferRelativeResize="0"/>
          <p:nvPr/>
        </p:nvPicPr>
        <p:blipFill>
          <a:blip r:embed="rId9">
            <a:alphaModFix/>
          </a:blip>
          <a:stretch>
            <a:fillRect/>
          </a:stretch>
        </p:blipFill>
        <p:spPr>
          <a:xfrm>
            <a:off x="4370585" y="3351310"/>
            <a:ext cx="236600" cy="114000"/>
          </a:xfrm>
          <a:prstGeom prst="rect">
            <a:avLst/>
          </a:prstGeom>
          <a:noFill/>
          <a:ln>
            <a:noFill/>
          </a:ln>
        </p:spPr>
      </p:pic>
      <p:pic>
        <p:nvPicPr>
          <p:cNvPr id="5304" name="Google Shape;5304;p262"/>
          <p:cNvPicPr preferRelativeResize="0"/>
          <p:nvPr/>
        </p:nvPicPr>
        <p:blipFill>
          <a:blip r:embed="rId9">
            <a:alphaModFix/>
          </a:blip>
          <a:stretch>
            <a:fillRect/>
          </a:stretch>
        </p:blipFill>
        <p:spPr>
          <a:xfrm>
            <a:off x="3151385" y="3926160"/>
            <a:ext cx="236600" cy="114000"/>
          </a:xfrm>
          <a:prstGeom prst="rect">
            <a:avLst/>
          </a:prstGeom>
          <a:noFill/>
          <a:ln>
            <a:noFill/>
          </a:ln>
        </p:spPr>
      </p:pic>
      <p:pic>
        <p:nvPicPr>
          <p:cNvPr id="5305" name="Google Shape;5305;p262"/>
          <p:cNvPicPr preferRelativeResize="0"/>
          <p:nvPr/>
        </p:nvPicPr>
        <p:blipFill>
          <a:blip r:embed="rId9">
            <a:alphaModFix/>
          </a:blip>
          <a:stretch>
            <a:fillRect/>
          </a:stretch>
        </p:blipFill>
        <p:spPr>
          <a:xfrm>
            <a:off x="3456185" y="3926160"/>
            <a:ext cx="236600" cy="114000"/>
          </a:xfrm>
          <a:prstGeom prst="rect">
            <a:avLst/>
          </a:prstGeom>
          <a:noFill/>
          <a:ln>
            <a:noFill/>
          </a:ln>
        </p:spPr>
      </p:pic>
      <p:pic>
        <p:nvPicPr>
          <p:cNvPr id="5306" name="Google Shape;5306;p262"/>
          <p:cNvPicPr preferRelativeResize="0"/>
          <p:nvPr/>
        </p:nvPicPr>
        <p:blipFill>
          <a:blip r:embed="rId9">
            <a:alphaModFix/>
          </a:blip>
          <a:stretch>
            <a:fillRect/>
          </a:stretch>
        </p:blipFill>
        <p:spPr>
          <a:xfrm>
            <a:off x="3760985" y="3926160"/>
            <a:ext cx="236600" cy="114000"/>
          </a:xfrm>
          <a:prstGeom prst="rect">
            <a:avLst/>
          </a:prstGeom>
          <a:noFill/>
          <a:ln>
            <a:noFill/>
          </a:ln>
        </p:spPr>
      </p:pic>
      <p:pic>
        <p:nvPicPr>
          <p:cNvPr id="5307" name="Google Shape;5307;p262"/>
          <p:cNvPicPr preferRelativeResize="0"/>
          <p:nvPr/>
        </p:nvPicPr>
        <p:blipFill>
          <a:blip r:embed="rId9">
            <a:alphaModFix/>
          </a:blip>
          <a:stretch>
            <a:fillRect/>
          </a:stretch>
        </p:blipFill>
        <p:spPr>
          <a:xfrm>
            <a:off x="4065785" y="3926160"/>
            <a:ext cx="236600" cy="114000"/>
          </a:xfrm>
          <a:prstGeom prst="rect">
            <a:avLst/>
          </a:prstGeom>
          <a:noFill/>
          <a:ln>
            <a:noFill/>
          </a:ln>
        </p:spPr>
      </p:pic>
      <p:pic>
        <p:nvPicPr>
          <p:cNvPr id="5308" name="Google Shape;5308;p262"/>
          <p:cNvPicPr preferRelativeResize="0"/>
          <p:nvPr/>
        </p:nvPicPr>
        <p:blipFill>
          <a:blip r:embed="rId9">
            <a:alphaModFix/>
          </a:blip>
          <a:stretch>
            <a:fillRect/>
          </a:stretch>
        </p:blipFill>
        <p:spPr>
          <a:xfrm>
            <a:off x="4370585" y="3926160"/>
            <a:ext cx="236600" cy="114000"/>
          </a:xfrm>
          <a:prstGeom prst="rect">
            <a:avLst/>
          </a:prstGeom>
          <a:noFill/>
          <a:ln>
            <a:noFill/>
          </a:ln>
        </p:spPr>
      </p:pic>
      <p:pic>
        <p:nvPicPr>
          <p:cNvPr id="5309" name="Google Shape;5309;p262"/>
          <p:cNvPicPr preferRelativeResize="0"/>
          <p:nvPr/>
        </p:nvPicPr>
        <p:blipFill>
          <a:blip r:embed="rId9">
            <a:alphaModFix/>
          </a:blip>
          <a:stretch>
            <a:fillRect/>
          </a:stretch>
        </p:blipFill>
        <p:spPr>
          <a:xfrm>
            <a:off x="3151385" y="4535760"/>
            <a:ext cx="236600" cy="114000"/>
          </a:xfrm>
          <a:prstGeom prst="rect">
            <a:avLst/>
          </a:prstGeom>
          <a:noFill/>
          <a:ln>
            <a:noFill/>
          </a:ln>
        </p:spPr>
      </p:pic>
      <p:pic>
        <p:nvPicPr>
          <p:cNvPr id="5310" name="Google Shape;5310;p262"/>
          <p:cNvPicPr preferRelativeResize="0"/>
          <p:nvPr/>
        </p:nvPicPr>
        <p:blipFill>
          <a:blip r:embed="rId9">
            <a:alphaModFix/>
          </a:blip>
          <a:stretch>
            <a:fillRect/>
          </a:stretch>
        </p:blipFill>
        <p:spPr>
          <a:xfrm>
            <a:off x="3456185" y="4535760"/>
            <a:ext cx="236600" cy="114000"/>
          </a:xfrm>
          <a:prstGeom prst="rect">
            <a:avLst/>
          </a:prstGeom>
          <a:noFill/>
          <a:ln>
            <a:noFill/>
          </a:ln>
        </p:spPr>
      </p:pic>
      <p:pic>
        <p:nvPicPr>
          <p:cNvPr id="5311" name="Google Shape;5311;p262"/>
          <p:cNvPicPr preferRelativeResize="0"/>
          <p:nvPr/>
        </p:nvPicPr>
        <p:blipFill>
          <a:blip r:embed="rId9">
            <a:alphaModFix/>
          </a:blip>
          <a:stretch>
            <a:fillRect/>
          </a:stretch>
        </p:blipFill>
        <p:spPr>
          <a:xfrm>
            <a:off x="3760985" y="4535760"/>
            <a:ext cx="236600" cy="114000"/>
          </a:xfrm>
          <a:prstGeom prst="rect">
            <a:avLst/>
          </a:prstGeom>
          <a:noFill/>
          <a:ln>
            <a:noFill/>
          </a:ln>
        </p:spPr>
      </p:pic>
      <p:pic>
        <p:nvPicPr>
          <p:cNvPr id="5312" name="Google Shape;5312;p262"/>
          <p:cNvPicPr preferRelativeResize="0"/>
          <p:nvPr/>
        </p:nvPicPr>
        <p:blipFill>
          <a:blip r:embed="rId9">
            <a:alphaModFix/>
          </a:blip>
          <a:stretch>
            <a:fillRect/>
          </a:stretch>
        </p:blipFill>
        <p:spPr>
          <a:xfrm>
            <a:off x="4065785" y="4535760"/>
            <a:ext cx="236600" cy="114000"/>
          </a:xfrm>
          <a:prstGeom prst="rect">
            <a:avLst/>
          </a:prstGeom>
          <a:noFill/>
          <a:ln>
            <a:noFill/>
          </a:ln>
        </p:spPr>
      </p:pic>
      <p:pic>
        <p:nvPicPr>
          <p:cNvPr id="5313" name="Google Shape;5313;p262"/>
          <p:cNvPicPr preferRelativeResize="0"/>
          <p:nvPr/>
        </p:nvPicPr>
        <p:blipFill>
          <a:blip r:embed="rId9">
            <a:alphaModFix/>
          </a:blip>
          <a:stretch>
            <a:fillRect/>
          </a:stretch>
        </p:blipFill>
        <p:spPr>
          <a:xfrm>
            <a:off x="4370585" y="4535760"/>
            <a:ext cx="236600" cy="114000"/>
          </a:xfrm>
          <a:prstGeom prst="rect">
            <a:avLst/>
          </a:prstGeom>
          <a:noFill/>
          <a:ln>
            <a:noFill/>
          </a:ln>
        </p:spPr>
      </p:pic>
      <p:pic>
        <p:nvPicPr>
          <p:cNvPr id="5314" name="Google Shape;5314;p262"/>
          <p:cNvPicPr preferRelativeResize="0"/>
          <p:nvPr/>
        </p:nvPicPr>
        <p:blipFill>
          <a:blip r:embed="rId9">
            <a:alphaModFix/>
          </a:blip>
          <a:stretch>
            <a:fillRect/>
          </a:stretch>
        </p:blipFill>
        <p:spPr>
          <a:xfrm>
            <a:off x="4675385" y="3351310"/>
            <a:ext cx="236600" cy="114000"/>
          </a:xfrm>
          <a:prstGeom prst="rect">
            <a:avLst/>
          </a:prstGeom>
          <a:noFill/>
          <a:ln>
            <a:noFill/>
          </a:ln>
        </p:spPr>
      </p:pic>
      <p:pic>
        <p:nvPicPr>
          <p:cNvPr id="5315" name="Google Shape;5315;p262"/>
          <p:cNvPicPr preferRelativeResize="0"/>
          <p:nvPr/>
        </p:nvPicPr>
        <p:blipFill>
          <a:blip r:embed="rId9">
            <a:alphaModFix/>
          </a:blip>
          <a:stretch>
            <a:fillRect/>
          </a:stretch>
        </p:blipFill>
        <p:spPr>
          <a:xfrm>
            <a:off x="4691965" y="3927749"/>
            <a:ext cx="236600" cy="114000"/>
          </a:xfrm>
          <a:prstGeom prst="rect">
            <a:avLst/>
          </a:prstGeom>
          <a:noFill/>
          <a:ln>
            <a:noFill/>
          </a:ln>
        </p:spPr>
      </p:pic>
      <p:pic>
        <p:nvPicPr>
          <p:cNvPr id="5316" name="Google Shape;5316;p262"/>
          <p:cNvPicPr preferRelativeResize="0"/>
          <p:nvPr/>
        </p:nvPicPr>
        <p:blipFill>
          <a:blip r:embed="rId9">
            <a:alphaModFix/>
          </a:blip>
          <a:stretch>
            <a:fillRect/>
          </a:stretch>
        </p:blipFill>
        <p:spPr>
          <a:xfrm>
            <a:off x="4996765" y="3927749"/>
            <a:ext cx="236600" cy="114000"/>
          </a:xfrm>
          <a:prstGeom prst="rect">
            <a:avLst/>
          </a:prstGeom>
          <a:noFill/>
          <a:ln>
            <a:noFill/>
          </a:ln>
        </p:spPr>
      </p:pic>
      <p:pic>
        <p:nvPicPr>
          <p:cNvPr id="5317" name="Google Shape;5317;p262"/>
          <p:cNvPicPr preferRelativeResize="0"/>
          <p:nvPr/>
        </p:nvPicPr>
        <p:blipFill>
          <a:blip r:embed="rId9">
            <a:alphaModFix/>
          </a:blip>
          <a:stretch>
            <a:fillRect/>
          </a:stretch>
        </p:blipFill>
        <p:spPr>
          <a:xfrm>
            <a:off x="4683675" y="4535760"/>
            <a:ext cx="236600" cy="114000"/>
          </a:xfrm>
          <a:prstGeom prst="rect">
            <a:avLst/>
          </a:prstGeom>
          <a:noFill/>
          <a:ln>
            <a:noFill/>
          </a:ln>
        </p:spPr>
      </p:pic>
      <p:pic>
        <p:nvPicPr>
          <p:cNvPr id="5318" name="Google Shape;5318;p262"/>
          <p:cNvPicPr preferRelativeResize="0"/>
          <p:nvPr/>
        </p:nvPicPr>
        <p:blipFill>
          <a:blip r:embed="rId9">
            <a:alphaModFix/>
          </a:blip>
          <a:stretch>
            <a:fillRect/>
          </a:stretch>
        </p:blipFill>
        <p:spPr>
          <a:xfrm>
            <a:off x="5005055" y="4537349"/>
            <a:ext cx="236600" cy="114000"/>
          </a:xfrm>
          <a:prstGeom prst="rect">
            <a:avLst/>
          </a:prstGeom>
          <a:noFill/>
          <a:ln>
            <a:noFill/>
          </a:ln>
        </p:spPr>
      </p:pic>
      <p:pic>
        <p:nvPicPr>
          <p:cNvPr id="5319" name="Google Shape;5319;p262"/>
          <p:cNvPicPr preferRelativeResize="0"/>
          <p:nvPr/>
        </p:nvPicPr>
        <p:blipFill>
          <a:blip r:embed="rId9">
            <a:alphaModFix/>
          </a:blip>
          <a:stretch>
            <a:fillRect/>
          </a:stretch>
        </p:blipFill>
        <p:spPr>
          <a:xfrm>
            <a:off x="5309855" y="4537349"/>
            <a:ext cx="236600" cy="114000"/>
          </a:xfrm>
          <a:prstGeom prst="rect">
            <a:avLst/>
          </a:prstGeom>
          <a:noFill/>
          <a:ln>
            <a:noFill/>
          </a:ln>
        </p:spPr>
      </p:pic>
      <p:pic>
        <p:nvPicPr>
          <p:cNvPr id="5320" name="Google Shape;5320;p262"/>
          <p:cNvPicPr preferRelativeResize="0"/>
          <p:nvPr/>
        </p:nvPicPr>
        <p:blipFill>
          <a:blip r:embed="rId5">
            <a:alphaModFix/>
          </a:blip>
          <a:stretch>
            <a:fillRect/>
          </a:stretch>
        </p:blipFill>
        <p:spPr>
          <a:xfrm rot="9899957">
            <a:off x="1530256" y="2716324"/>
            <a:ext cx="128611" cy="232223"/>
          </a:xfrm>
          <a:prstGeom prst="rect">
            <a:avLst/>
          </a:prstGeom>
          <a:noFill/>
          <a:ln>
            <a:noFill/>
          </a:ln>
        </p:spPr>
      </p:pic>
      <p:pic>
        <p:nvPicPr>
          <p:cNvPr id="5321" name="Google Shape;5321;p262"/>
          <p:cNvPicPr preferRelativeResize="0"/>
          <p:nvPr/>
        </p:nvPicPr>
        <p:blipFill>
          <a:blip r:embed="rId5">
            <a:alphaModFix/>
          </a:blip>
          <a:stretch>
            <a:fillRect/>
          </a:stretch>
        </p:blipFill>
        <p:spPr>
          <a:xfrm rot="9899957">
            <a:off x="1521966" y="3064164"/>
            <a:ext cx="128611" cy="232223"/>
          </a:xfrm>
          <a:prstGeom prst="rect">
            <a:avLst/>
          </a:prstGeom>
          <a:noFill/>
          <a:ln>
            <a:noFill/>
          </a:ln>
        </p:spPr>
      </p:pic>
      <p:pic>
        <p:nvPicPr>
          <p:cNvPr id="5322" name="Google Shape;5322;p262"/>
          <p:cNvPicPr preferRelativeResize="0"/>
          <p:nvPr/>
        </p:nvPicPr>
        <p:blipFill>
          <a:blip r:embed="rId5">
            <a:alphaModFix/>
          </a:blip>
          <a:stretch>
            <a:fillRect/>
          </a:stretch>
        </p:blipFill>
        <p:spPr>
          <a:xfrm rot="9899957">
            <a:off x="1530256" y="3478324"/>
            <a:ext cx="128611" cy="232223"/>
          </a:xfrm>
          <a:prstGeom prst="rect">
            <a:avLst/>
          </a:prstGeom>
          <a:noFill/>
          <a:ln>
            <a:noFill/>
          </a:ln>
        </p:spPr>
      </p:pic>
      <p:pic>
        <p:nvPicPr>
          <p:cNvPr id="5323" name="Google Shape;5323;p262"/>
          <p:cNvPicPr preferRelativeResize="0"/>
          <p:nvPr/>
        </p:nvPicPr>
        <p:blipFill>
          <a:blip r:embed="rId5">
            <a:alphaModFix/>
          </a:blip>
          <a:stretch>
            <a:fillRect/>
          </a:stretch>
        </p:blipFill>
        <p:spPr>
          <a:xfrm rot="9899957">
            <a:off x="1530256" y="3859324"/>
            <a:ext cx="128611" cy="232223"/>
          </a:xfrm>
          <a:prstGeom prst="rect">
            <a:avLst/>
          </a:prstGeom>
          <a:noFill/>
          <a:ln>
            <a:noFill/>
          </a:ln>
        </p:spPr>
      </p:pic>
      <p:pic>
        <p:nvPicPr>
          <p:cNvPr id="5324" name="Google Shape;5324;p262"/>
          <p:cNvPicPr preferRelativeResize="0"/>
          <p:nvPr/>
        </p:nvPicPr>
        <p:blipFill>
          <a:blip r:embed="rId5">
            <a:alphaModFix/>
          </a:blip>
          <a:stretch>
            <a:fillRect/>
          </a:stretch>
        </p:blipFill>
        <p:spPr>
          <a:xfrm rot="9899957">
            <a:off x="1521966" y="4207164"/>
            <a:ext cx="128611" cy="232223"/>
          </a:xfrm>
          <a:prstGeom prst="rect">
            <a:avLst/>
          </a:prstGeom>
          <a:noFill/>
          <a:ln>
            <a:noFill/>
          </a:ln>
        </p:spPr>
      </p:pic>
      <p:pic>
        <p:nvPicPr>
          <p:cNvPr id="5325" name="Google Shape;5325;p262"/>
          <p:cNvPicPr preferRelativeResize="0"/>
          <p:nvPr/>
        </p:nvPicPr>
        <p:blipFill>
          <a:blip r:embed="rId5">
            <a:alphaModFix/>
          </a:blip>
          <a:stretch>
            <a:fillRect/>
          </a:stretch>
        </p:blipFill>
        <p:spPr>
          <a:xfrm rot="9899957">
            <a:off x="1530256" y="4621324"/>
            <a:ext cx="128611" cy="232223"/>
          </a:xfrm>
          <a:prstGeom prst="rect">
            <a:avLst/>
          </a:prstGeom>
          <a:noFill/>
          <a:ln>
            <a:noFill/>
          </a:ln>
        </p:spPr>
      </p:pic>
      <p:pic>
        <p:nvPicPr>
          <p:cNvPr id="5326" name="Google Shape;5326;p262"/>
          <p:cNvPicPr preferRelativeResize="0"/>
          <p:nvPr/>
        </p:nvPicPr>
        <p:blipFill>
          <a:blip r:embed="rId5">
            <a:alphaModFix/>
          </a:blip>
          <a:stretch>
            <a:fillRect/>
          </a:stretch>
        </p:blipFill>
        <p:spPr>
          <a:xfrm rot="9899957">
            <a:off x="2393181" y="823474"/>
            <a:ext cx="128611" cy="232223"/>
          </a:xfrm>
          <a:prstGeom prst="rect">
            <a:avLst/>
          </a:prstGeom>
          <a:noFill/>
          <a:ln>
            <a:noFill/>
          </a:ln>
        </p:spPr>
      </p:pic>
      <p:pic>
        <p:nvPicPr>
          <p:cNvPr id="5327" name="Google Shape;5327;p262"/>
          <p:cNvPicPr preferRelativeResize="0"/>
          <p:nvPr/>
        </p:nvPicPr>
        <p:blipFill>
          <a:blip r:embed="rId5">
            <a:alphaModFix/>
          </a:blip>
          <a:stretch>
            <a:fillRect/>
          </a:stretch>
        </p:blipFill>
        <p:spPr>
          <a:xfrm rot="9899957">
            <a:off x="2384891" y="1171314"/>
            <a:ext cx="128611" cy="232223"/>
          </a:xfrm>
          <a:prstGeom prst="rect">
            <a:avLst/>
          </a:prstGeom>
          <a:noFill/>
          <a:ln>
            <a:noFill/>
          </a:ln>
        </p:spPr>
      </p:pic>
      <p:pic>
        <p:nvPicPr>
          <p:cNvPr id="5328" name="Google Shape;5328;p262"/>
          <p:cNvPicPr preferRelativeResize="0"/>
          <p:nvPr/>
        </p:nvPicPr>
        <p:blipFill>
          <a:blip r:embed="rId5">
            <a:alphaModFix/>
          </a:blip>
          <a:stretch>
            <a:fillRect/>
          </a:stretch>
        </p:blipFill>
        <p:spPr>
          <a:xfrm rot="9899957">
            <a:off x="2393181" y="1585474"/>
            <a:ext cx="128611" cy="232223"/>
          </a:xfrm>
          <a:prstGeom prst="rect">
            <a:avLst/>
          </a:prstGeom>
          <a:noFill/>
          <a:ln>
            <a:noFill/>
          </a:ln>
        </p:spPr>
      </p:pic>
      <p:pic>
        <p:nvPicPr>
          <p:cNvPr id="5329" name="Google Shape;5329;p262"/>
          <p:cNvPicPr preferRelativeResize="0"/>
          <p:nvPr/>
        </p:nvPicPr>
        <p:blipFill>
          <a:blip r:embed="rId5">
            <a:alphaModFix/>
          </a:blip>
          <a:stretch>
            <a:fillRect/>
          </a:stretch>
        </p:blipFill>
        <p:spPr>
          <a:xfrm rot="9899957">
            <a:off x="2393181" y="1966474"/>
            <a:ext cx="128611" cy="232223"/>
          </a:xfrm>
          <a:prstGeom prst="rect">
            <a:avLst/>
          </a:prstGeom>
          <a:noFill/>
          <a:ln>
            <a:noFill/>
          </a:ln>
        </p:spPr>
      </p:pic>
      <p:pic>
        <p:nvPicPr>
          <p:cNvPr id="5330" name="Google Shape;5330;p262"/>
          <p:cNvPicPr preferRelativeResize="0"/>
          <p:nvPr/>
        </p:nvPicPr>
        <p:blipFill>
          <a:blip r:embed="rId5">
            <a:alphaModFix/>
          </a:blip>
          <a:stretch>
            <a:fillRect/>
          </a:stretch>
        </p:blipFill>
        <p:spPr>
          <a:xfrm rot="9899957">
            <a:off x="2384891" y="2314314"/>
            <a:ext cx="128611" cy="232223"/>
          </a:xfrm>
          <a:prstGeom prst="rect">
            <a:avLst/>
          </a:prstGeom>
          <a:noFill/>
          <a:ln>
            <a:noFill/>
          </a:ln>
        </p:spPr>
      </p:pic>
      <p:pic>
        <p:nvPicPr>
          <p:cNvPr id="5331" name="Google Shape;5331;p262"/>
          <p:cNvPicPr preferRelativeResize="0"/>
          <p:nvPr/>
        </p:nvPicPr>
        <p:blipFill>
          <a:blip r:embed="rId5">
            <a:alphaModFix/>
          </a:blip>
          <a:stretch>
            <a:fillRect/>
          </a:stretch>
        </p:blipFill>
        <p:spPr>
          <a:xfrm rot="9899957">
            <a:off x="2418052" y="2687024"/>
            <a:ext cx="128611" cy="232223"/>
          </a:xfrm>
          <a:prstGeom prst="rect">
            <a:avLst/>
          </a:prstGeom>
          <a:noFill/>
          <a:ln>
            <a:noFill/>
          </a:ln>
        </p:spPr>
      </p:pic>
      <p:pic>
        <p:nvPicPr>
          <p:cNvPr id="5332" name="Google Shape;5332;p262"/>
          <p:cNvPicPr preferRelativeResize="0"/>
          <p:nvPr/>
        </p:nvPicPr>
        <p:blipFill>
          <a:blip r:embed="rId5">
            <a:alphaModFix/>
          </a:blip>
          <a:stretch>
            <a:fillRect/>
          </a:stretch>
        </p:blipFill>
        <p:spPr>
          <a:xfrm rot="3815158">
            <a:off x="1739253" y="3619537"/>
            <a:ext cx="128611" cy="232223"/>
          </a:xfrm>
          <a:prstGeom prst="rect">
            <a:avLst/>
          </a:prstGeom>
          <a:noFill/>
          <a:ln>
            <a:noFill/>
          </a:ln>
        </p:spPr>
      </p:pic>
      <p:pic>
        <p:nvPicPr>
          <p:cNvPr id="5333" name="Google Shape;5333;p262"/>
          <p:cNvPicPr preferRelativeResize="0"/>
          <p:nvPr/>
        </p:nvPicPr>
        <p:blipFill>
          <a:blip r:embed="rId5">
            <a:alphaModFix/>
          </a:blip>
          <a:stretch>
            <a:fillRect/>
          </a:stretch>
        </p:blipFill>
        <p:spPr>
          <a:xfrm rot="3815158">
            <a:off x="2048694" y="3550541"/>
            <a:ext cx="128611" cy="232223"/>
          </a:xfrm>
          <a:prstGeom prst="rect">
            <a:avLst/>
          </a:prstGeom>
          <a:noFill/>
          <a:ln>
            <a:noFill/>
          </a:ln>
        </p:spPr>
      </p:pic>
      <p:pic>
        <p:nvPicPr>
          <p:cNvPr id="5334" name="Google Shape;5334;p262"/>
          <p:cNvPicPr preferRelativeResize="0"/>
          <p:nvPr/>
        </p:nvPicPr>
        <p:blipFill>
          <a:blip r:embed="rId5">
            <a:alphaModFix/>
          </a:blip>
          <a:stretch>
            <a:fillRect/>
          </a:stretch>
        </p:blipFill>
        <p:spPr>
          <a:xfrm rot="3815158">
            <a:off x="2385114" y="3485329"/>
            <a:ext cx="128611" cy="232223"/>
          </a:xfrm>
          <a:prstGeom prst="rect">
            <a:avLst/>
          </a:prstGeom>
          <a:noFill/>
          <a:ln>
            <a:noFill/>
          </a:ln>
        </p:spPr>
      </p:pic>
      <p:pic>
        <p:nvPicPr>
          <p:cNvPr id="5335" name="Google Shape;5335;p262"/>
          <p:cNvPicPr preferRelativeResize="0"/>
          <p:nvPr/>
        </p:nvPicPr>
        <p:blipFill>
          <a:blip r:embed="rId5">
            <a:alphaModFix/>
          </a:blip>
          <a:stretch>
            <a:fillRect/>
          </a:stretch>
        </p:blipFill>
        <p:spPr>
          <a:xfrm rot="3815158">
            <a:off x="2708839" y="3409935"/>
            <a:ext cx="128611" cy="232223"/>
          </a:xfrm>
          <a:prstGeom prst="rect">
            <a:avLst/>
          </a:prstGeom>
          <a:noFill/>
          <a:ln>
            <a:noFill/>
          </a:ln>
        </p:spPr>
      </p:pic>
      <p:pic>
        <p:nvPicPr>
          <p:cNvPr id="5336" name="Google Shape;5336;p262"/>
          <p:cNvPicPr preferRelativeResize="0"/>
          <p:nvPr/>
        </p:nvPicPr>
        <p:blipFill>
          <a:blip r:embed="rId5">
            <a:alphaModFix/>
          </a:blip>
          <a:stretch>
            <a:fillRect/>
          </a:stretch>
        </p:blipFill>
        <p:spPr>
          <a:xfrm rot="3815158">
            <a:off x="1747543" y="4363368"/>
            <a:ext cx="128611" cy="232223"/>
          </a:xfrm>
          <a:prstGeom prst="rect">
            <a:avLst/>
          </a:prstGeom>
          <a:noFill/>
          <a:ln>
            <a:noFill/>
          </a:ln>
        </p:spPr>
      </p:pic>
      <p:pic>
        <p:nvPicPr>
          <p:cNvPr id="5337" name="Google Shape;5337;p262"/>
          <p:cNvPicPr preferRelativeResize="0"/>
          <p:nvPr/>
        </p:nvPicPr>
        <p:blipFill>
          <a:blip r:embed="rId5">
            <a:alphaModFix/>
          </a:blip>
          <a:stretch>
            <a:fillRect/>
          </a:stretch>
        </p:blipFill>
        <p:spPr>
          <a:xfrm rot="3815158">
            <a:off x="2056984" y="4294372"/>
            <a:ext cx="128611" cy="232223"/>
          </a:xfrm>
          <a:prstGeom prst="rect">
            <a:avLst/>
          </a:prstGeom>
          <a:noFill/>
          <a:ln>
            <a:noFill/>
          </a:ln>
        </p:spPr>
      </p:pic>
      <p:pic>
        <p:nvPicPr>
          <p:cNvPr id="5338" name="Google Shape;5338;p262"/>
          <p:cNvPicPr preferRelativeResize="0"/>
          <p:nvPr/>
        </p:nvPicPr>
        <p:blipFill>
          <a:blip r:embed="rId5">
            <a:alphaModFix/>
          </a:blip>
          <a:stretch>
            <a:fillRect/>
          </a:stretch>
        </p:blipFill>
        <p:spPr>
          <a:xfrm rot="3815158">
            <a:off x="2393404" y="4229160"/>
            <a:ext cx="128611" cy="232223"/>
          </a:xfrm>
          <a:prstGeom prst="rect">
            <a:avLst/>
          </a:prstGeom>
          <a:noFill/>
          <a:ln>
            <a:noFill/>
          </a:ln>
        </p:spPr>
      </p:pic>
      <p:pic>
        <p:nvPicPr>
          <p:cNvPr id="5339" name="Google Shape;5339;p262"/>
          <p:cNvPicPr preferRelativeResize="0"/>
          <p:nvPr/>
        </p:nvPicPr>
        <p:blipFill>
          <a:blip r:embed="rId5">
            <a:alphaModFix/>
          </a:blip>
          <a:stretch>
            <a:fillRect/>
          </a:stretch>
        </p:blipFill>
        <p:spPr>
          <a:xfrm rot="3815158">
            <a:off x="2717129" y="4153766"/>
            <a:ext cx="128611" cy="232223"/>
          </a:xfrm>
          <a:prstGeom prst="rect">
            <a:avLst/>
          </a:prstGeom>
          <a:noFill/>
          <a:ln>
            <a:noFill/>
          </a:ln>
        </p:spPr>
      </p:pic>
      <p:pic>
        <p:nvPicPr>
          <p:cNvPr id="5340" name="Google Shape;5340;p262"/>
          <p:cNvPicPr preferRelativeResize="0"/>
          <p:nvPr/>
        </p:nvPicPr>
        <p:blipFill>
          <a:blip r:embed="rId5">
            <a:alphaModFix/>
          </a:blip>
          <a:stretch>
            <a:fillRect/>
          </a:stretch>
        </p:blipFill>
        <p:spPr>
          <a:xfrm rot="4595401">
            <a:off x="1689518" y="4896693"/>
            <a:ext cx="128611" cy="232223"/>
          </a:xfrm>
          <a:prstGeom prst="rect">
            <a:avLst/>
          </a:prstGeom>
          <a:noFill/>
          <a:ln>
            <a:noFill/>
          </a:ln>
        </p:spPr>
      </p:pic>
      <p:pic>
        <p:nvPicPr>
          <p:cNvPr id="5341" name="Google Shape;5341;p262"/>
          <p:cNvPicPr preferRelativeResize="0"/>
          <p:nvPr/>
        </p:nvPicPr>
        <p:blipFill>
          <a:blip r:embed="rId5">
            <a:alphaModFix/>
          </a:blip>
          <a:stretch>
            <a:fillRect/>
          </a:stretch>
        </p:blipFill>
        <p:spPr>
          <a:xfrm rot="3815158">
            <a:off x="2056984" y="4903972"/>
            <a:ext cx="128611" cy="232223"/>
          </a:xfrm>
          <a:prstGeom prst="rect">
            <a:avLst/>
          </a:prstGeom>
          <a:noFill/>
          <a:ln>
            <a:noFill/>
          </a:ln>
        </p:spPr>
      </p:pic>
      <p:pic>
        <p:nvPicPr>
          <p:cNvPr id="5342" name="Google Shape;5342;p262"/>
          <p:cNvPicPr preferRelativeResize="0"/>
          <p:nvPr/>
        </p:nvPicPr>
        <p:blipFill>
          <a:blip r:embed="rId5">
            <a:alphaModFix/>
          </a:blip>
          <a:stretch>
            <a:fillRect/>
          </a:stretch>
        </p:blipFill>
        <p:spPr>
          <a:xfrm rot="3815158">
            <a:off x="2393404" y="4838760"/>
            <a:ext cx="128611" cy="232223"/>
          </a:xfrm>
          <a:prstGeom prst="rect">
            <a:avLst/>
          </a:prstGeom>
          <a:noFill/>
          <a:ln>
            <a:noFill/>
          </a:ln>
        </p:spPr>
      </p:pic>
      <p:pic>
        <p:nvPicPr>
          <p:cNvPr id="5343" name="Google Shape;5343;p262"/>
          <p:cNvPicPr preferRelativeResize="0"/>
          <p:nvPr/>
        </p:nvPicPr>
        <p:blipFill>
          <a:blip r:embed="rId5">
            <a:alphaModFix/>
          </a:blip>
          <a:stretch>
            <a:fillRect/>
          </a:stretch>
        </p:blipFill>
        <p:spPr>
          <a:xfrm rot="3815158">
            <a:off x="2717129" y="4763366"/>
            <a:ext cx="128611" cy="232223"/>
          </a:xfrm>
          <a:prstGeom prst="rect">
            <a:avLst/>
          </a:prstGeom>
          <a:noFill/>
          <a:ln>
            <a:noFill/>
          </a:ln>
        </p:spPr>
      </p:pic>
      <p:pic>
        <p:nvPicPr>
          <p:cNvPr id="5344" name="Google Shape;5344;p262"/>
          <p:cNvPicPr preferRelativeResize="0"/>
          <p:nvPr/>
        </p:nvPicPr>
        <p:blipFill>
          <a:blip r:embed="rId5">
            <a:alphaModFix/>
          </a:blip>
          <a:stretch>
            <a:fillRect/>
          </a:stretch>
        </p:blipFill>
        <p:spPr>
          <a:xfrm rot="4499957">
            <a:off x="3270461" y="4899829"/>
            <a:ext cx="128611" cy="232223"/>
          </a:xfrm>
          <a:prstGeom prst="rect">
            <a:avLst/>
          </a:prstGeom>
          <a:noFill/>
          <a:ln>
            <a:noFill/>
          </a:ln>
        </p:spPr>
      </p:pic>
      <p:pic>
        <p:nvPicPr>
          <p:cNvPr id="5345" name="Google Shape;5345;p262"/>
          <p:cNvPicPr preferRelativeResize="0"/>
          <p:nvPr/>
        </p:nvPicPr>
        <p:blipFill>
          <a:blip r:embed="rId5">
            <a:alphaModFix/>
          </a:blip>
          <a:stretch>
            <a:fillRect/>
          </a:stretch>
        </p:blipFill>
        <p:spPr>
          <a:xfrm rot="4499957">
            <a:off x="3618301" y="4908119"/>
            <a:ext cx="128611" cy="232223"/>
          </a:xfrm>
          <a:prstGeom prst="rect">
            <a:avLst/>
          </a:prstGeom>
          <a:noFill/>
          <a:ln>
            <a:noFill/>
          </a:ln>
        </p:spPr>
      </p:pic>
      <p:pic>
        <p:nvPicPr>
          <p:cNvPr id="5346" name="Google Shape;5346;p262"/>
          <p:cNvPicPr preferRelativeResize="0"/>
          <p:nvPr/>
        </p:nvPicPr>
        <p:blipFill>
          <a:blip r:embed="rId5">
            <a:alphaModFix/>
          </a:blip>
          <a:stretch>
            <a:fillRect/>
          </a:stretch>
        </p:blipFill>
        <p:spPr>
          <a:xfrm rot="4499957">
            <a:off x="4032461" y="4899829"/>
            <a:ext cx="128611" cy="232223"/>
          </a:xfrm>
          <a:prstGeom prst="rect">
            <a:avLst/>
          </a:prstGeom>
          <a:noFill/>
          <a:ln>
            <a:noFill/>
          </a:ln>
        </p:spPr>
      </p:pic>
      <p:pic>
        <p:nvPicPr>
          <p:cNvPr id="5347" name="Google Shape;5347;p262"/>
          <p:cNvPicPr preferRelativeResize="0"/>
          <p:nvPr/>
        </p:nvPicPr>
        <p:blipFill>
          <a:blip r:embed="rId5">
            <a:alphaModFix/>
          </a:blip>
          <a:stretch>
            <a:fillRect/>
          </a:stretch>
        </p:blipFill>
        <p:spPr>
          <a:xfrm rot="4499957">
            <a:off x="4413461" y="4899829"/>
            <a:ext cx="128611" cy="232223"/>
          </a:xfrm>
          <a:prstGeom prst="rect">
            <a:avLst/>
          </a:prstGeom>
          <a:noFill/>
          <a:ln>
            <a:noFill/>
          </a:ln>
        </p:spPr>
      </p:pic>
      <p:pic>
        <p:nvPicPr>
          <p:cNvPr id="5348" name="Google Shape;5348;p262"/>
          <p:cNvPicPr preferRelativeResize="0"/>
          <p:nvPr/>
        </p:nvPicPr>
        <p:blipFill>
          <a:blip r:embed="rId5">
            <a:alphaModFix/>
          </a:blip>
          <a:stretch>
            <a:fillRect/>
          </a:stretch>
        </p:blipFill>
        <p:spPr>
          <a:xfrm rot="4499957">
            <a:off x="4761301" y="4908119"/>
            <a:ext cx="128611" cy="232223"/>
          </a:xfrm>
          <a:prstGeom prst="rect">
            <a:avLst/>
          </a:prstGeom>
          <a:noFill/>
          <a:ln>
            <a:noFill/>
          </a:ln>
        </p:spPr>
      </p:pic>
      <p:pic>
        <p:nvPicPr>
          <p:cNvPr id="5349" name="Google Shape;5349;p262"/>
          <p:cNvPicPr preferRelativeResize="0"/>
          <p:nvPr/>
        </p:nvPicPr>
        <p:blipFill>
          <a:blip r:embed="rId5">
            <a:alphaModFix/>
          </a:blip>
          <a:stretch>
            <a:fillRect/>
          </a:stretch>
        </p:blipFill>
        <p:spPr>
          <a:xfrm rot="4499957">
            <a:off x="5175461" y="4899829"/>
            <a:ext cx="128611" cy="232223"/>
          </a:xfrm>
          <a:prstGeom prst="rect">
            <a:avLst/>
          </a:prstGeom>
          <a:noFill/>
          <a:ln>
            <a:noFill/>
          </a:ln>
        </p:spPr>
      </p:pic>
      <p:pic>
        <p:nvPicPr>
          <p:cNvPr id="5350" name="Google Shape;5350;p262"/>
          <p:cNvPicPr preferRelativeResize="0"/>
          <p:nvPr/>
        </p:nvPicPr>
        <p:blipFill>
          <a:blip r:embed="rId5">
            <a:alphaModFix/>
          </a:blip>
          <a:stretch>
            <a:fillRect/>
          </a:stretch>
        </p:blipFill>
        <p:spPr>
          <a:xfrm rot="4499957">
            <a:off x="2813261" y="4899829"/>
            <a:ext cx="128611" cy="232223"/>
          </a:xfrm>
          <a:prstGeom prst="rect">
            <a:avLst/>
          </a:prstGeom>
          <a:noFill/>
          <a:ln>
            <a:noFill/>
          </a:ln>
        </p:spPr>
      </p:pic>
      <p:pic>
        <p:nvPicPr>
          <p:cNvPr id="5351" name="Google Shape;5351;p262"/>
          <p:cNvPicPr preferRelativeResize="0"/>
          <p:nvPr/>
        </p:nvPicPr>
        <p:blipFill>
          <a:blip r:embed="rId5">
            <a:alphaModFix/>
          </a:blip>
          <a:stretch>
            <a:fillRect/>
          </a:stretch>
        </p:blipFill>
        <p:spPr>
          <a:xfrm rot="3384363">
            <a:off x="2659536" y="2683179"/>
            <a:ext cx="128611" cy="232222"/>
          </a:xfrm>
          <a:prstGeom prst="rect">
            <a:avLst/>
          </a:prstGeom>
          <a:noFill/>
          <a:ln>
            <a:noFill/>
          </a:ln>
        </p:spPr>
      </p:pic>
      <p:pic>
        <p:nvPicPr>
          <p:cNvPr id="5352" name="Google Shape;5352;p262"/>
          <p:cNvPicPr preferRelativeResize="0"/>
          <p:nvPr/>
        </p:nvPicPr>
        <p:blipFill>
          <a:blip r:embed="rId5">
            <a:alphaModFix/>
          </a:blip>
          <a:stretch>
            <a:fillRect/>
          </a:stretch>
        </p:blipFill>
        <p:spPr>
          <a:xfrm rot="4641884">
            <a:off x="2604411" y="713379"/>
            <a:ext cx="128611" cy="232222"/>
          </a:xfrm>
          <a:prstGeom prst="rect">
            <a:avLst/>
          </a:prstGeom>
          <a:noFill/>
          <a:ln>
            <a:noFill/>
          </a:ln>
        </p:spPr>
      </p:pic>
      <p:pic>
        <p:nvPicPr>
          <p:cNvPr id="5353" name="Google Shape;5353;p262"/>
          <p:cNvPicPr preferRelativeResize="0"/>
          <p:nvPr/>
        </p:nvPicPr>
        <p:blipFill>
          <a:blip r:embed="rId5">
            <a:alphaModFix/>
          </a:blip>
          <a:stretch>
            <a:fillRect/>
          </a:stretch>
        </p:blipFill>
        <p:spPr>
          <a:xfrm rot="4641884">
            <a:off x="2909211" y="713379"/>
            <a:ext cx="128611" cy="232222"/>
          </a:xfrm>
          <a:prstGeom prst="rect">
            <a:avLst/>
          </a:prstGeom>
          <a:noFill/>
          <a:ln>
            <a:noFill/>
          </a:ln>
        </p:spPr>
      </p:pic>
      <p:pic>
        <p:nvPicPr>
          <p:cNvPr id="5354" name="Google Shape;5354;p262"/>
          <p:cNvPicPr preferRelativeResize="0"/>
          <p:nvPr/>
        </p:nvPicPr>
        <p:blipFill>
          <a:blip r:embed="rId5">
            <a:alphaModFix/>
          </a:blip>
          <a:stretch>
            <a:fillRect/>
          </a:stretch>
        </p:blipFill>
        <p:spPr>
          <a:xfrm rot="8752277">
            <a:off x="3527732" y="873879"/>
            <a:ext cx="128611" cy="232223"/>
          </a:xfrm>
          <a:prstGeom prst="rect">
            <a:avLst/>
          </a:prstGeom>
          <a:noFill/>
          <a:ln>
            <a:noFill/>
          </a:ln>
        </p:spPr>
      </p:pic>
      <p:pic>
        <p:nvPicPr>
          <p:cNvPr id="5355" name="Google Shape;5355;p262"/>
          <p:cNvPicPr preferRelativeResize="0"/>
          <p:nvPr/>
        </p:nvPicPr>
        <p:blipFill>
          <a:blip r:embed="rId5">
            <a:alphaModFix/>
          </a:blip>
          <a:stretch>
            <a:fillRect/>
          </a:stretch>
        </p:blipFill>
        <p:spPr>
          <a:xfrm rot="8752277">
            <a:off x="3375332" y="873879"/>
            <a:ext cx="128611" cy="232223"/>
          </a:xfrm>
          <a:prstGeom prst="rect">
            <a:avLst/>
          </a:prstGeom>
          <a:noFill/>
          <a:ln>
            <a:noFill/>
          </a:ln>
        </p:spPr>
      </p:pic>
      <p:pic>
        <p:nvPicPr>
          <p:cNvPr id="5356" name="Google Shape;5356;p262"/>
          <p:cNvPicPr preferRelativeResize="0"/>
          <p:nvPr/>
        </p:nvPicPr>
        <p:blipFill>
          <a:blip r:embed="rId5">
            <a:alphaModFix/>
          </a:blip>
          <a:stretch>
            <a:fillRect/>
          </a:stretch>
        </p:blipFill>
        <p:spPr>
          <a:xfrm rot="8752277">
            <a:off x="3239512" y="873879"/>
            <a:ext cx="128611" cy="232223"/>
          </a:xfrm>
          <a:prstGeom prst="rect">
            <a:avLst/>
          </a:prstGeom>
          <a:noFill/>
          <a:ln>
            <a:noFill/>
          </a:ln>
        </p:spPr>
      </p:pic>
      <p:pic>
        <p:nvPicPr>
          <p:cNvPr id="5357" name="Google Shape;5357;p262"/>
          <p:cNvPicPr preferRelativeResize="0"/>
          <p:nvPr/>
        </p:nvPicPr>
        <p:blipFill>
          <a:blip r:embed="rId5">
            <a:alphaModFix/>
          </a:blip>
          <a:stretch>
            <a:fillRect/>
          </a:stretch>
        </p:blipFill>
        <p:spPr>
          <a:xfrm rot="8752277">
            <a:off x="3686833" y="1254879"/>
            <a:ext cx="128611" cy="232223"/>
          </a:xfrm>
          <a:prstGeom prst="rect">
            <a:avLst/>
          </a:prstGeom>
          <a:noFill/>
          <a:ln>
            <a:noFill/>
          </a:ln>
        </p:spPr>
      </p:pic>
      <p:pic>
        <p:nvPicPr>
          <p:cNvPr id="5358" name="Google Shape;5358;p262"/>
          <p:cNvPicPr preferRelativeResize="0"/>
          <p:nvPr/>
        </p:nvPicPr>
        <p:blipFill>
          <a:blip r:embed="rId5">
            <a:alphaModFix/>
          </a:blip>
          <a:stretch>
            <a:fillRect/>
          </a:stretch>
        </p:blipFill>
        <p:spPr>
          <a:xfrm rot="8752277">
            <a:off x="3814363" y="1483479"/>
            <a:ext cx="128611" cy="232223"/>
          </a:xfrm>
          <a:prstGeom prst="rect">
            <a:avLst/>
          </a:prstGeom>
          <a:noFill/>
          <a:ln>
            <a:noFill/>
          </a:ln>
        </p:spPr>
      </p:pic>
      <p:pic>
        <p:nvPicPr>
          <p:cNvPr id="5359" name="Google Shape;5359;p262"/>
          <p:cNvPicPr preferRelativeResize="0"/>
          <p:nvPr/>
        </p:nvPicPr>
        <p:blipFill>
          <a:blip r:embed="rId5">
            <a:alphaModFix/>
          </a:blip>
          <a:stretch>
            <a:fillRect/>
          </a:stretch>
        </p:blipFill>
        <p:spPr>
          <a:xfrm rot="3815158">
            <a:off x="4038989" y="3164754"/>
            <a:ext cx="128611" cy="232223"/>
          </a:xfrm>
          <a:prstGeom prst="rect">
            <a:avLst/>
          </a:prstGeom>
          <a:noFill/>
          <a:ln>
            <a:noFill/>
          </a:ln>
        </p:spPr>
      </p:pic>
      <p:pic>
        <p:nvPicPr>
          <p:cNvPr id="5360" name="Google Shape;5360;p262"/>
          <p:cNvPicPr preferRelativeResize="0"/>
          <p:nvPr/>
        </p:nvPicPr>
        <p:blipFill>
          <a:blip r:embed="rId5">
            <a:alphaModFix/>
          </a:blip>
          <a:stretch>
            <a:fillRect/>
          </a:stretch>
        </p:blipFill>
        <p:spPr>
          <a:xfrm rot="3815158">
            <a:off x="4318918" y="3105135"/>
            <a:ext cx="128611" cy="232223"/>
          </a:xfrm>
          <a:prstGeom prst="rect">
            <a:avLst/>
          </a:prstGeom>
          <a:noFill/>
          <a:ln>
            <a:noFill/>
          </a:ln>
        </p:spPr>
      </p:pic>
      <p:pic>
        <p:nvPicPr>
          <p:cNvPr id="5361" name="Google Shape;5361;p262"/>
          <p:cNvPicPr preferRelativeResize="0"/>
          <p:nvPr/>
        </p:nvPicPr>
        <p:blipFill>
          <a:blip r:embed="rId5">
            <a:alphaModFix/>
          </a:blip>
          <a:stretch>
            <a:fillRect/>
          </a:stretch>
        </p:blipFill>
        <p:spPr>
          <a:xfrm rot="3815158">
            <a:off x="3276184" y="4040902"/>
            <a:ext cx="128611" cy="232223"/>
          </a:xfrm>
          <a:prstGeom prst="rect">
            <a:avLst/>
          </a:prstGeom>
          <a:noFill/>
          <a:ln>
            <a:noFill/>
          </a:ln>
        </p:spPr>
      </p:pic>
      <p:pic>
        <p:nvPicPr>
          <p:cNvPr id="5362" name="Google Shape;5362;p262"/>
          <p:cNvPicPr preferRelativeResize="0"/>
          <p:nvPr/>
        </p:nvPicPr>
        <p:blipFill>
          <a:blip r:embed="rId5">
            <a:alphaModFix/>
          </a:blip>
          <a:stretch>
            <a:fillRect/>
          </a:stretch>
        </p:blipFill>
        <p:spPr>
          <a:xfrm rot="3815158">
            <a:off x="3612604" y="3975689"/>
            <a:ext cx="128611" cy="232223"/>
          </a:xfrm>
          <a:prstGeom prst="rect">
            <a:avLst/>
          </a:prstGeom>
          <a:noFill/>
          <a:ln>
            <a:noFill/>
          </a:ln>
        </p:spPr>
      </p:pic>
      <p:pic>
        <p:nvPicPr>
          <p:cNvPr id="5363" name="Google Shape;5363;p262"/>
          <p:cNvPicPr preferRelativeResize="0"/>
          <p:nvPr/>
        </p:nvPicPr>
        <p:blipFill>
          <a:blip r:embed="rId5">
            <a:alphaModFix/>
          </a:blip>
          <a:stretch>
            <a:fillRect/>
          </a:stretch>
        </p:blipFill>
        <p:spPr>
          <a:xfrm rot="3815158">
            <a:off x="4706620" y="3790935"/>
            <a:ext cx="128611" cy="232223"/>
          </a:xfrm>
          <a:prstGeom prst="rect">
            <a:avLst/>
          </a:prstGeom>
          <a:noFill/>
          <a:ln>
            <a:noFill/>
          </a:ln>
        </p:spPr>
      </p:pic>
      <p:pic>
        <p:nvPicPr>
          <p:cNvPr id="5364" name="Google Shape;5364;p262"/>
          <p:cNvPicPr preferRelativeResize="0"/>
          <p:nvPr/>
        </p:nvPicPr>
        <p:blipFill>
          <a:blip r:embed="rId5">
            <a:alphaModFix/>
          </a:blip>
          <a:stretch>
            <a:fillRect/>
          </a:stretch>
        </p:blipFill>
        <p:spPr>
          <a:xfrm rot="4641884">
            <a:off x="2476882" y="1356140"/>
            <a:ext cx="128611" cy="232222"/>
          </a:xfrm>
          <a:prstGeom prst="rect">
            <a:avLst/>
          </a:prstGeom>
          <a:noFill/>
          <a:ln>
            <a:noFill/>
          </a:ln>
        </p:spPr>
      </p:pic>
      <p:pic>
        <p:nvPicPr>
          <p:cNvPr id="5365" name="Google Shape;5365;p262"/>
          <p:cNvPicPr preferRelativeResize="0"/>
          <p:nvPr/>
        </p:nvPicPr>
        <p:blipFill>
          <a:blip r:embed="rId5">
            <a:alphaModFix/>
          </a:blip>
          <a:stretch>
            <a:fillRect/>
          </a:stretch>
        </p:blipFill>
        <p:spPr>
          <a:xfrm rot="4641884">
            <a:off x="2748521" y="1356140"/>
            <a:ext cx="128611" cy="232222"/>
          </a:xfrm>
          <a:prstGeom prst="rect">
            <a:avLst/>
          </a:prstGeom>
          <a:noFill/>
          <a:ln>
            <a:noFill/>
          </a:ln>
        </p:spPr>
      </p:pic>
      <p:pic>
        <p:nvPicPr>
          <p:cNvPr id="5366" name="Google Shape;5366;p262"/>
          <p:cNvPicPr preferRelativeResize="0"/>
          <p:nvPr/>
        </p:nvPicPr>
        <p:blipFill>
          <a:blip r:embed="rId5">
            <a:alphaModFix/>
          </a:blip>
          <a:stretch>
            <a:fillRect/>
          </a:stretch>
        </p:blipFill>
        <p:spPr>
          <a:xfrm rot="3815158">
            <a:off x="3199984" y="4698653"/>
            <a:ext cx="128611" cy="232223"/>
          </a:xfrm>
          <a:prstGeom prst="rect">
            <a:avLst/>
          </a:prstGeom>
          <a:noFill/>
          <a:ln>
            <a:noFill/>
          </a:ln>
        </p:spPr>
      </p:pic>
      <p:pic>
        <p:nvPicPr>
          <p:cNvPr id="5367" name="Google Shape;5367;p262"/>
          <p:cNvPicPr preferRelativeResize="0"/>
          <p:nvPr/>
        </p:nvPicPr>
        <p:blipFill>
          <a:blip r:embed="rId5">
            <a:alphaModFix/>
          </a:blip>
          <a:stretch>
            <a:fillRect/>
          </a:stretch>
        </p:blipFill>
        <p:spPr>
          <a:xfrm rot="3815158">
            <a:off x="3536404" y="4633441"/>
            <a:ext cx="128611" cy="232223"/>
          </a:xfrm>
          <a:prstGeom prst="rect">
            <a:avLst/>
          </a:prstGeom>
          <a:noFill/>
          <a:ln>
            <a:noFill/>
          </a:ln>
        </p:spPr>
      </p:pic>
      <p:pic>
        <p:nvPicPr>
          <p:cNvPr id="5368" name="Google Shape;5368;p262"/>
          <p:cNvPicPr preferRelativeResize="0"/>
          <p:nvPr/>
        </p:nvPicPr>
        <p:blipFill>
          <a:blip r:embed="rId5">
            <a:alphaModFix/>
          </a:blip>
          <a:stretch>
            <a:fillRect/>
          </a:stretch>
        </p:blipFill>
        <p:spPr>
          <a:xfrm rot="3815158">
            <a:off x="3860129" y="4558047"/>
            <a:ext cx="128611" cy="232223"/>
          </a:xfrm>
          <a:prstGeom prst="rect">
            <a:avLst/>
          </a:prstGeom>
          <a:noFill/>
          <a:ln>
            <a:noFill/>
          </a:ln>
        </p:spPr>
      </p:pic>
      <p:pic>
        <p:nvPicPr>
          <p:cNvPr id="5369" name="Google Shape;5369;p262"/>
          <p:cNvPicPr preferRelativeResize="0"/>
          <p:nvPr/>
        </p:nvPicPr>
        <p:blipFill>
          <a:blip r:embed="rId5">
            <a:alphaModFix/>
          </a:blip>
          <a:stretch>
            <a:fillRect/>
          </a:stretch>
        </p:blipFill>
        <p:spPr>
          <a:xfrm rot="3815158">
            <a:off x="4920929" y="4370802"/>
            <a:ext cx="128611" cy="232223"/>
          </a:xfrm>
          <a:prstGeom prst="rect">
            <a:avLst/>
          </a:prstGeom>
          <a:noFill/>
          <a:ln>
            <a:noFill/>
          </a:ln>
        </p:spPr>
      </p:pic>
      <p:pic>
        <p:nvPicPr>
          <p:cNvPr id="5370" name="Google Shape;5370;p262"/>
          <p:cNvPicPr preferRelativeResize="0"/>
          <p:nvPr/>
        </p:nvPicPr>
        <p:blipFill>
          <a:blip r:embed="rId9">
            <a:alphaModFix/>
          </a:blip>
          <a:stretch>
            <a:fillRect/>
          </a:stretch>
        </p:blipFill>
        <p:spPr>
          <a:xfrm>
            <a:off x="3109934" y="2869240"/>
            <a:ext cx="236600" cy="114000"/>
          </a:xfrm>
          <a:prstGeom prst="rect">
            <a:avLst/>
          </a:prstGeom>
          <a:noFill/>
          <a:ln>
            <a:noFill/>
          </a:ln>
        </p:spPr>
      </p:pic>
      <p:pic>
        <p:nvPicPr>
          <p:cNvPr id="5371" name="Google Shape;5371;p262"/>
          <p:cNvPicPr preferRelativeResize="0"/>
          <p:nvPr/>
        </p:nvPicPr>
        <p:blipFill>
          <a:blip r:embed="rId9">
            <a:alphaModFix/>
          </a:blip>
          <a:stretch>
            <a:fillRect/>
          </a:stretch>
        </p:blipFill>
        <p:spPr>
          <a:xfrm>
            <a:off x="3109934" y="3097840"/>
            <a:ext cx="236600" cy="114000"/>
          </a:xfrm>
          <a:prstGeom prst="rect">
            <a:avLst/>
          </a:prstGeom>
          <a:noFill/>
          <a:ln>
            <a:noFill/>
          </a:ln>
        </p:spPr>
      </p:pic>
      <p:pic>
        <p:nvPicPr>
          <p:cNvPr id="5372" name="Google Shape;5372;p262"/>
          <p:cNvPicPr preferRelativeResize="0"/>
          <p:nvPr/>
        </p:nvPicPr>
        <p:blipFill>
          <a:blip r:embed="rId9">
            <a:alphaModFix/>
          </a:blip>
          <a:stretch>
            <a:fillRect/>
          </a:stretch>
        </p:blipFill>
        <p:spPr>
          <a:xfrm>
            <a:off x="3126515" y="3538459"/>
            <a:ext cx="236600" cy="114000"/>
          </a:xfrm>
          <a:prstGeom prst="rect">
            <a:avLst/>
          </a:prstGeom>
          <a:noFill/>
          <a:ln>
            <a:noFill/>
          </a:ln>
        </p:spPr>
      </p:pic>
      <p:pic>
        <p:nvPicPr>
          <p:cNvPr id="5373" name="Google Shape;5373;p262"/>
          <p:cNvPicPr preferRelativeResize="0"/>
          <p:nvPr/>
        </p:nvPicPr>
        <p:blipFill>
          <a:blip r:embed="rId9">
            <a:alphaModFix/>
          </a:blip>
          <a:stretch>
            <a:fillRect/>
          </a:stretch>
        </p:blipFill>
        <p:spPr>
          <a:xfrm>
            <a:off x="3126515" y="3767059"/>
            <a:ext cx="236600" cy="114000"/>
          </a:xfrm>
          <a:prstGeom prst="rect">
            <a:avLst/>
          </a:prstGeom>
          <a:noFill/>
          <a:ln>
            <a:noFill/>
          </a:ln>
        </p:spPr>
      </p:pic>
      <p:pic>
        <p:nvPicPr>
          <p:cNvPr id="5374" name="Google Shape;5374;p262"/>
          <p:cNvPicPr preferRelativeResize="0"/>
          <p:nvPr/>
        </p:nvPicPr>
        <p:blipFill>
          <a:blip r:embed="rId9">
            <a:alphaModFix/>
          </a:blip>
          <a:stretch>
            <a:fillRect/>
          </a:stretch>
        </p:blipFill>
        <p:spPr>
          <a:xfrm>
            <a:off x="3126515" y="4114899"/>
            <a:ext cx="236600" cy="114000"/>
          </a:xfrm>
          <a:prstGeom prst="rect">
            <a:avLst/>
          </a:prstGeom>
          <a:noFill/>
          <a:ln>
            <a:noFill/>
          </a:ln>
        </p:spPr>
      </p:pic>
      <p:pic>
        <p:nvPicPr>
          <p:cNvPr id="5375" name="Google Shape;5375;p262"/>
          <p:cNvPicPr preferRelativeResize="0"/>
          <p:nvPr/>
        </p:nvPicPr>
        <p:blipFill>
          <a:blip r:embed="rId9">
            <a:alphaModFix/>
          </a:blip>
          <a:stretch>
            <a:fillRect/>
          </a:stretch>
        </p:blipFill>
        <p:spPr>
          <a:xfrm>
            <a:off x="3126515" y="4343499"/>
            <a:ext cx="236600" cy="114000"/>
          </a:xfrm>
          <a:prstGeom prst="rect">
            <a:avLst/>
          </a:prstGeom>
          <a:noFill/>
          <a:ln>
            <a:noFill/>
          </a:ln>
        </p:spPr>
      </p:pic>
      <p:pic>
        <p:nvPicPr>
          <p:cNvPr id="5376" name="Google Shape;5376;p262"/>
          <p:cNvPicPr preferRelativeResize="0"/>
          <p:nvPr/>
        </p:nvPicPr>
        <p:blipFill>
          <a:blip r:embed="rId5">
            <a:alphaModFix/>
          </a:blip>
          <a:stretch>
            <a:fillRect/>
          </a:stretch>
        </p:blipFill>
        <p:spPr>
          <a:xfrm rot="-144">
            <a:off x="2048694" y="2357716"/>
            <a:ext cx="128611" cy="232223"/>
          </a:xfrm>
          <a:prstGeom prst="rect">
            <a:avLst/>
          </a:prstGeom>
          <a:noFill/>
          <a:ln>
            <a:noFill/>
          </a:ln>
        </p:spPr>
      </p:pic>
      <p:pic>
        <p:nvPicPr>
          <p:cNvPr id="5377" name="Google Shape;5377;p262"/>
          <p:cNvPicPr preferRelativeResize="0"/>
          <p:nvPr/>
        </p:nvPicPr>
        <p:blipFill>
          <a:blip r:embed="rId5">
            <a:alphaModFix/>
          </a:blip>
          <a:stretch>
            <a:fillRect/>
          </a:stretch>
        </p:blipFill>
        <p:spPr>
          <a:xfrm rot="-144">
            <a:off x="2040044" y="1966454"/>
            <a:ext cx="128611" cy="232223"/>
          </a:xfrm>
          <a:prstGeom prst="rect">
            <a:avLst/>
          </a:prstGeom>
          <a:noFill/>
          <a:ln>
            <a:noFill/>
          </a:ln>
        </p:spPr>
      </p:pic>
      <p:pic>
        <p:nvPicPr>
          <p:cNvPr id="5378" name="Google Shape;5378;p262"/>
          <p:cNvPicPr preferRelativeResize="0"/>
          <p:nvPr/>
        </p:nvPicPr>
        <p:blipFill>
          <a:blip r:embed="rId5">
            <a:alphaModFix/>
          </a:blip>
          <a:stretch>
            <a:fillRect/>
          </a:stretch>
        </p:blipFill>
        <p:spPr>
          <a:xfrm rot="-8510915">
            <a:off x="1895255" y="2007917"/>
            <a:ext cx="128611" cy="232223"/>
          </a:xfrm>
          <a:prstGeom prst="rect">
            <a:avLst/>
          </a:prstGeom>
          <a:noFill/>
          <a:ln>
            <a:noFill/>
          </a:ln>
        </p:spPr>
      </p:pic>
      <p:grpSp>
        <p:nvGrpSpPr>
          <p:cNvPr id="5379" name="Google Shape;5379;p262"/>
          <p:cNvGrpSpPr/>
          <p:nvPr/>
        </p:nvGrpSpPr>
        <p:grpSpPr>
          <a:xfrm>
            <a:off x="6110188" y="639142"/>
            <a:ext cx="1906350" cy="1666200"/>
            <a:chOff x="1413854" y="602454"/>
            <a:chExt cx="4981316" cy="4353802"/>
          </a:xfrm>
        </p:grpSpPr>
        <p:pic>
          <p:nvPicPr>
            <p:cNvPr id="5380" name="Google Shape;5380;p262"/>
            <p:cNvPicPr preferRelativeResize="0"/>
            <p:nvPr/>
          </p:nvPicPr>
          <p:blipFill>
            <a:blip r:embed="rId10">
              <a:alphaModFix/>
            </a:blip>
            <a:stretch>
              <a:fillRect/>
            </a:stretch>
          </p:blipFill>
          <p:spPr>
            <a:xfrm>
              <a:off x="4808120" y="2329945"/>
              <a:ext cx="1587050" cy="1085550"/>
            </a:xfrm>
            <a:prstGeom prst="rect">
              <a:avLst/>
            </a:prstGeom>
            <a:noFill/>
            <a:ln>
              <a:noFill/>
            </a:ln>
          </p:spPr>
        </p:pic>
        <p:grpSp>
          <p:nvGrpSpPr>
            <p:cNvPr id="5381" name="Google Shape;5381;p262"/>
            <p:cNvGrpSpPr/>
            <p:nvPr/>
          </p:nvGrpSpPr>
          <p:grpSpPr>
            <a:xfrm>
              <a:off x="1413854" y="602454"/>
              <a:ext cx="4811085" cy="4353802"/>
              <a:chOff x="979225" y="1196250"/>
              <a:chExt cx="3592775" cy="3251290"/>
            </a:xfrm>
          </p:grpSpPr>
          <p:pic>
            <p:nvPicPr>
              <p:cNvPr id="5382" name="Google Shape;5382;p262"/>
              <p:cNvPicPr preferRelativeResize="0"/>
              <p:nvPr/>
            </p:nvPicPr>
            <p:blipFill>
              <a:blip r:embed="rId11">
                <a:alphaModFix/>
              </a:blip>
              <a:stretch>
                <a:fillRect/>
              </a:stretch>
            </p:blipFill>
            <p:spPr>
              <a:xfrm>
                <a:off x="979225" y="1196250"/>
                <a:ext cx="3592775" cy="1991825"/>
              </a:xfrm>
              <a:prstGeom prst="rect">
                <a:avLst/>
              </a:prstGeom>
              <a:noFill/>
              <a:ln>
                <a:noFill/>
              </a:ln>
            </p:spPr>
          </p:pic>
          <p:pic>
            <p:nvPicPr>
              <p:cNvPr id="5383" name="Google Shape;5383;p262"/>
              <p:cNvPicPr preferRelativeResize="0"/>
              <p:nvPr/>
            </p:nvPicPr>
            <p:blipFill>
              <a:blip r:embed="rId12">
                <a:alphaModFix/>
              </a:blip>
              <a:stretch>
                <a:fillRect/>
              </a:stretch>
            </p:blipFill>
            <p:spPr>
              <a:xfrm>
                <a:off x="2515250" y="3033690"/>
                <a:ext cx="1882900" cy="1413850"/>
              </a:xfrm>
              <a:prstGeom prst="rect">
                <a:avLst/>
              </a:prstGeom>
              <a:noFill/>
              <a:ln>
                <a:noFill/>
              </a:ln>
            </p:spPr>
          </p:pic>
        </p:grpSp>
      </p:grpSp>
      <p:pic>
        <p:nvPicPr>
          <p:cNvPr id="5384" name="Google Shape;5384;p262"/>
          <p:cNvPicPr preferRelativeResize="0"/>
          <p:nvPr/>
        </p:nvPicPr>
        <p:blipFill rotWithShape="1">
          <a:blip r:embed="rId13">
            <a:alphaModFix/>
          </a:blip>
          <a:srcRect t="16464" r="35716"/>
          <a:stretch/>
        </p:blipFill>
        <p:spPr>
          <a:xfrm>
            <a:off x="6003525" y="590287"/>
            <a:ext cx="398027" cy="184325"/>
          </a:xfrm>
          <a:prstGeom prst="rect">
            <a:avLst/>
          </a:prstGeom>
          <a:noFill/>
          <a:ln>
            <a:noFill/>
          </a:ln>
        </p:spPr>
      </p:pic>
      <p:pic>
        <p:nvPicPr>
          <p:cNvPr id="5385" name="Google Shape;5385;p262"/>
          <p:cNvPicPr preferRelativeResize="0"/>
          <p:nvPr/>
        </p:nvPicPr>
        <p:blipFill>
          <a:blip r:embed="rId5">
            <a:alphaModFix/>
          </a:blip>
          <a:stretch>
            <a:fillRect/>
          </a:stretch>
        </p:blipFill>
        <p:spPr>
          <a:xfrm rot="-5938616">
            <a:off x="6373693" y="506463"/>
            <a:ext cx="148483" cy="268066"/>
          </a:xfrm>
          <a:prstGeom prst="rect">
            <a:avLst/>
          </a:prstGeom>
          <a:noFill/>
          <a:ln>
            <a:noFill/>
          </a:ln>
        </p:spPr>
      </p:pic>
      <p:pic>
        <p:nvPicPr>
          <p:cNvPr id="5386" name="Google Shape;5386;p262"/>
          <p:cNvPicPr preferRelativeResize="0"/>
          <p:nvPr/>
        </p:nvPicPr>
        <p:blipFill rotWithShape="1">
          <a:blip r:embed="rId14">
            <a:alphaModFix/>
          </a:blip>
          <a:srcRect l="71916" t="14752" r="9173" b="32764"/>
          <a:stretch/>
        </p:blipFill>
        <p:spPr>
          <a:xfrm>
            <a:off x="7461950" y="2389050"/>
            <a:ext cx="476785" cy="415725"/>
          </a:xfrm>
          <a:prstGeom prst="rect">
            <a:avLst/>
          </a:prstGeom>
          <a:noFill/>
          <a:ln>
            <a:noFill/>
          </a:ln>
        </p:spPr>
      </p:pic>
      <p:sp>
        <p:nvSpPr>
          <p:cNvPr id="5387" name="Google Shape;5387;p262"/>
          <p:cNvSpPr txBox="1"/>
          <p:nvPr/>
        </p:nvSpPr>
        <p:spPr>
          <a:xfrm>
            <a:off x="7333665" y="2697835"/>
            <a:ext cx="8793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t>transcription factor</a:t>
            </a:r>
            <a:endParaRPr sz="1600" b="1"/>
          </a:p>
        </p:txBody>
      </p:sp>
      <p:sp>
        <p:nvSpPr>
          <p:cNvPr id="5388" name="Google Shape;5388;p262"/>
          <p:cNvSpPr/>
          <p:nvPr/>
        </p:nvSpPr>
        <p:spPr>
          <a:xfrm>
            <a:off x="6863100" y="1729700"/>
            <a:ext cx="538825" cy="767150"/>
          </a:xfrm>
          <a:custGeom>
            <a:avLst/>
            <a:gdLst/>
            <a:ahLst/>
            <a:cxnLst/>
            <a:rect l="l" t="t" r="r" b="b"/>
            <a:pathLst>
              <a:path w="21553" h="30686" extrusionOk="0">
                <a:moveTo>
                  <a:pt x="0" y="0"/>
                </a:moveTo>
                <a:cubicBezTo>
                  <a:pt x="1093" y="2850"/>
                  <a:pt x="2968" y="11984"/>
                  <a:pt x="6560" y="17098"/>
                </a:cubicBezTo>
                <a:cubicBezTo>
                  <a:pt x="10152" y="22212"/>
                  <a:pt x="19054" y="28421"/>
                  <a:pt x="21553" y="30686"/>
                </a:cubicBezTo>
              </a:path>
            </a:pathLst>
          </a:custGeom>
          <a:noFill/>
          <a:ln w="9525" cap="flat" cmpd="sng">
            <a:solidFill>
              <a:schemeClr val="dk2"/>
            </a:solidFill>
            <a:prstDash val="solid"/>
            <a:round/>
            <a:headEnd type="none" w="med" len="med"/>
            <a:tailEnd type="stealth" w="med" len="med"/>
          </a:ln>
        </p:spPr>
      </p:sp>
      <p:pic>
        <p:nvPicPr>
          <p:cNvPr id="5389" name="Google Shape;5389;p262"/>
          <p:cNvPicPr preferRelativeResize="0"/>
          <p:nvPr/>
        </p:nvPicPr>
        <p:blipFill>
          <a:blip r:embed="rId15">
            <a:alphaModFix/>
          </a:blip>
          <a:stretch>
            <a:fillRect/>
          </a:stretch>
        </p:blipFill>
        <p:spPr>
          <a:xfrm>
            <a:off x="6048202" y="2888486"/>
            <a:ext cx="2030325" cy="1359230"/>
          </a:xfrm>
          <a:prstGeom prst="rect">
            <a:avLst/>
          </a:prstGeom>
          <a:noFill/>
          <a:ln>
            <a:noFill/>
          </a:ln>
        </p:spPr>
      </p:pic>
      <p:sp>
        <p:nvSpPr>
          <p:cNvPr id="5390" name="Google Shape;5390;p262"/>
          <p:cNvSpPr/>
          <p:nvPr/>
        </p:nvSpPr>
        <p:spPr>
          <a:xfrm>
            <a:off x="6867475" y="2589051"/>
            <a:ext cx="652500" cy="342876"/>
          </a:xfrm>
          <a:custGeom>
            <a:avLst/>
            <a:gdLst/>
            <a:ahLst/>
            <a:cxnLst/>
            <a:rect l="l" t="t" r="r" b="b"/>
            <a:pathLst>
              <a:path w="26100" h="20923" extrusionOk="0">
                <a:moveTo>
                  <a:pt x="26100" y="1957"/>
                </a:moveTo>
                <a:cubicBezTo>
                  <a:pt x="21952" y="1842"/>
                  <a:pt x="4916" y="-1894"/>
                  <a:pt x="1212" y="1267"/>
                </a:cubicBezTo>
                <a:cubicBezTo>
                  <a:pt x="-2492" y="4428"/>
                  <a:pt x="3431" y="17647"/>
                  <a:pt x="3875" y="20923"/>
                </a:cubicBezTo>
              </a:path>
            </a:pathLst>
          </a:custGeom>
          <a:noFill/>
          <a:ln w="9525" cap="flat" cmpd="sng">
            <a:solidFill>
              <a:schemeClr val="dk2"/>
            </a:solidFill>
            <a:prstDash val="solid"/>
            <a:round/>
            <a:headEnd type="none" w="med" len="med"/>
            <a:tailEnd type="stealth" w="med" len="med"/>
          </a:ln>
        </p:spPr>
      </p:sp>
      <p:pic>
        <p:nvPicPr>
          <p:cNvPr id="5391" name="Google Shape;5391;p262"/>
          <p:cNvPicPr preferRelativeResize="0"/>
          <p:nvPr/>
        </p:nvPicPr>
        <p:blipFill>
          <a:blip r:embed="rId16">
            <a:alphaModFix/>
          </a:blip>
          <a:stretch>
            <a:fillRect/>
          </a:stretch>
        </p:blipFill>
        <p:spPr>
          <a:xfrm>
            <a:off x="6948247" y="4379050"/>
            <a:ext cx="721139" cy="415725"/>
          </a:xfrm>
          <a:prstGeom prst="rect">
            <a:avLst/>
          </a:prstGeom>
          <a:noFill/>
          <a:ln>
            <a:noFill/>
          </a:ln>
        </p:spPr>
      </p:pic>
      <p:sp>
        <p:nvSpPr>
          <p:cNvPr id="5392" name="Google Shape;5392;p262"/>
          <p:cNvSpPr txBox="1"/>
          <p:nvPr/>
        </p:nvSpPr>
        <p:spPr>
          <a:xfrm>
            <a:off x="6858728" y="4692385"/>
            <a:ext cx="8793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t>epigenetic changes</a:t>
            </a:r>
            <a:endParaRPr sz="1600" b="1"/>
          </a:p>
        </p:txBody>
      </p:sp>
      <p:pic>
        <p:nvPicPr>
          <p:cNvPr id="5393" name="Google Shape;5393;p262"/>
          <p:cNvPicPr preferRelativeResize="0"/>
          <p:nvPr/>
        </p:nvPicPr>
        <p:blipFill>
          <a:blip r:embed="rId17">
            <a:alphaModFix/>
          </a:blip>
          <a:stretch>
            <a:fillRect/>
          </a:stretch>
        </p:blipFill>
        <p:spPr>
          <a:xfrm flipH="1">
            <a:off x="7917225" y="4133950"/>
            <a:ext cx="976950" cy="848747"/>
          </a:xfrm>
          <a:prstGeom prst="rect">
            <a:avLst/>
          </a:prstGeom>
          <a:noFill/>
          <a:ln>
            <a:noFill/>
          </a:ln>
        </p:spPr>
      </p:pic>
      <p:cxnSp>
        <p:nvCxnSpPr>
          <p:cNvPr id="5394" name="Google Shape;5394;p262"/>
          <p:cNvCxnSpPr/>
          <p:nvPr/>
        </p:nvCxnSpPr>
        <p:spPr>
          <a:xfrm>
            <a:off x="8239899" y="4558325"/>
            <a:ext cx="248700" cy="0"/>
          </a:xfrm>
          <a:prstGeom prst="straightConnector1">
            <a:avLst/>
          </a:prstGeom>
          <a:noFill/>
          <a:ln w="9525" cap="flat" cmpd="sng">
            <a:solidFill>
              <a:schemeClr val="dk2"/>
            </a:solidFill>
            <a:prstDash val="solid"/>
            <a:round/>
            <a:headEnd type="none" w="med" len="med"/>
            <a:tailEnd type="triangle" w="med" len="med"/>
          </a:ln>
        </p:spPr>
      </p:cxnSp>
      <p:sp>
        <p:nvSpPr>
          <p:cNvPr id="5395" name="Google Shape;5395;p262"/>
          <p:cNvSpPr txBox="1"/>
          <p:nvPr/>
        </p:nvSpPr>
        <p:spPr>
          <a:xfrm>
            <a:off x="7814636" y="4894078"/>
            <a:ext cx="17847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t>neurogenesis / synaptogenesis</a:t>
            </a:r>
            <a:endParaRPr sz="1600" b="1"/>
          </a:p>
        </p:txBody>
      </p:sp>
      <p:sp>
        <p:nvSpPr>
          <p:cNvPr id="5396" name="Google Shape;5396;p262"/>
          <p:cNvSpPr/>
          <p:nvPr/>
        </p:nvSpPr>
        <p:spPr>
          <a:xfrm>
            <a:off x="7350850" y="4040150"/>
            <a:ext cx="236593" cy="415731"/>
          </a:xfrm>
          <a:custGeom>
            <a:avLst/>
            <a:gdLst/>
            <a:ahLst/>
            <a:cxnLst/>
            <a:rect l="l" t="t" r="r" b="b"/>
            <a:pathLst>
              <a:path w="9808" h="15075" extrusionOk="0">
                <a:moveTo>
                  <a:pt x="9808" y="0"/>
                </a:moveTo>
                <a:cubicBezTo>
                  <a:pt x="8907" y="723"/>
                  <a:pt x="6037" y="1826"/>
                  <a:pt x="4402" y="4338"/>
                </a:cubicBezTo>
                <a:cubicBezTo>
                  <a:pt x="2767" y="6851"/>
                  <a:pt x="734" y="13286"/>
                  <a:pt x="0" y="15075"/>
                </a:cubicBezTo>
              </a:path>
            </a:pathLst>
          </a:custGeom>
          <a:noFill/>
          <a:ln w="9525" cap="flat" cmpd="sng">
            <a:solidFill>
              <a:schemeClr val="dk2"/>
            </a:solidFill>
            <a:prstDash val="solid"/>
            <a:round/>
            <a:headEnd type="none" w="med" len="med"/>
            <a:tailEnd type="stealth" w="med" len="med"/>
          </a:ln>
        </p:spPr>
      </p:sp>
      <p:sp>
        <p:nvSpPr>
          <p:cNvPr id="5397" name="Google Shape;5397;p262"/>
          <p:cNvSpPr/>
          <p:nvPr/>
        </p:nvSpPr>
        <p:spPr>
          <a:xfrm rot="-7718733">
            <a:off x="7657801" y="4538711"/>
            <a:ext cx="169186" cy="206762"/>
          </a:xfrm>
          <a:custGeom>
            <a:avLst/>
            <a:gdLst/>
            <a:ahLst/>
            <a:cxnLst/>
            <a:rect l="l" t="t" r="r" b="b"/>
            <a:pathLst>
              <a:path w="9808" h="15075" extrusionOk="0">
                <a:moveTo>
                  <a:pt x="9808" y="0"/>
                </a:moveTo>
                <a:cubicBezTo>
                  <a:pt x="8907" y="723"/>
                  <a:pt x="6037" y="1826"/>
                  <a:pt x="4402" y="4338"/>
                </a:cubicBezTo>
                <a:cubicBezTo>
                  <a:pt x="2767" y="6851"/>
                  <a:pt x="734" y="13286"/>
                  <a:pt x="0" y="15075"/>
                </a:cubicBezTo>
              </a:path>
            </a:pathLst>
          </a:custGeom>
          <a:noFill/>
          <a:ln w="9525" cap="flat" cmpd="sng">
            <a:solidFill>
              <a:schemeClr val="dk2"/>
            </a:solidFill>
            <a:prstDash val="solid"/>
            <a:round/>
            <a:headEnd type="none" w="med" len="med"/>
            <a:tailEnd type="stealth" w="med" len="med"/>
          </a:ln>
        </p:spPr>
      </p:sp>
      <p:sp>
        <p:nvSpPr>
          <p:cNvPr id="5398" name="Google Shape;5398;p262"/>
          <p:cNvSpPr/>
          <p:nvPr/>
        </p:nvSpPr>
        <p:spPr>
          <a:xfrm rot="-1244830" flipH="1">
            <a:off x="7945031" y="3857495"/>
            <a:ext cx="236586" cy="280404"/>
          </a:xfrm>
          <a:custGeom>
            <a:avLst/>
            <a:gdLst/>
            <a:ahLst/>
            <a:cxnLst/>
            <a:rect l="l" t="t" r="r" b="b"/>
            <a:pathLst>
              <a:path w="9808" h="15075" extrusionOk="0">
                <a:moveTo>
                  <a:pt x="9808" y="0"/>
                </a:moveTo>
                <a:cubicBezTo>
                  <a:pt x="8907" y="723"/>
                  <a:pt x="6037" y="1826"/>
                  <a:pt x="4402" y="4338"/>
                </a:cubicBezTo>
                <a:cubicBezTo>
                  <a:pt x="2767" y="6851"/>
                  <a:pt x="734" y="13286"/>
                  <a:pt x="0" y="15075"/>
                </a:cubicBezTo>
              </a:path>
            </a:pathLst>
          </a:custGeom>
          <a:noFill/>
          <a:ln w="9525" cap="flat" cmpd="sng">
            <a:solidFill>
              <a:schemeClr val="dk2"/>
            </a:solidFill>
            <a:prstDash val="solid"/>
            <a:round/>
            <a:headEnd type="none" w="med" len="med"/>
            <a:tailEnd type="stealth" w="med" len="med"/>
          </a:ln>
        </p:spPr>
      </p:sp>
      <p:sp>
        <p:nvSpPr>
          <p:cNvPr id="5399" name="Google Shape;5399;p262"/>
          <p:cNvSpPr txBox="1"/>
          <p:nvPr/>
        </p:nvSpPr>
        <p:spPr>
          <a:xfrm>
            <a:off x="300600" y="94848"/>
            <a:ext cx="8565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(5HT) Interacts in a Neuronal Network to Regulate All Major Neurotransmitter Systems</a:t>
            </a:r>
            <a:endParaRPr b="1"/>
          </a:p>
          <a:p>
            <a:pPr marL="457200" lvl="0" indent="-317500" algn="l" rtl="0">
              <a:spcBef>
                <a:spcPts val="0"/>
              </a:spcBef>
              <a:spcAft>
                <a:spcPts val="0"/>
              </a:spcAft>
              <a:buSzPts val="1400"/>
              <a:buChar char="+"/>
            </a:pPr>
            <a:r>
              <a:rPr lang="en" b="1"/>
              <a:t>Intracellular downstream</a:t>
            </a:r>
            <a:endParaRPr sz="1600" b="1"/>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Shape 5403"/>
        <p:cNvGrpSpPr/>
        <p:nvPr/>
      </p:nvGrpSpPr>
      <p:grpSpPr>
        <a:xfrm>
          <a:off x="0" y="0"/>
          <a:ext cx="0" cy="0"/>
          <a:chOff x="0" y="0"/>
          <a:chExt cx="0" cy="0"/>
        </a:xfrm>
      </p:grpSpPr>
      <p:pic>
        <p:nvPicPr>
          <p:cNvPr id="5404" name="Google Shape;5404;p263"/>
          <p:cNvPicPr preferRelativeResize="0"/>
          <p:nvPr/>
        </p:nvPicPr>
        <p:blipFill>
          <a:blip r:embed="rId3">
            <a:alphaModFix/>
          </a:blip>
          <a:stretch>
            <a:fillRect/>
          </a:stretch>
        </p:blipFill>
        <p:spPr>
          <a:xfrm>
            <a:off x="1308575" y="521375"/>
            <a:ext cx="4694950" cy="4622125"/>
          </a:xfrm>
          <a:prstGeom prst="rect">
            <a:avLst/>
          </a:prstGeom>
          <a:noFill/>
          <a:ln>
            <a:noFill/>
          </a:ln>
        </p:spPr>
      </p:pic>
      <p:grpSp>
        <p:nvGrpSpPr>
          <p:cNvPr id="5405" name="Google Shape;5405;p263"/>
          <p:cNvGrpSpPr/>
          <p:nvPr/>
        </p:nvGrpSpPr>
        <p:grpSpPr>
          <a:xfrm>
            <a:off x="202473" y="2255150"/>
            <a:ext cx="1498316" cy="646498"/>
            <a:chOff x="78100" y="798150"/>
            <a:chExt cx="1965778" cy="848200"/>
          </a:xfrm>
        </p:grpSpPr>
        <p:pic>
          <p:nvPicPr>
            <p:cNvPr id="5406" name="Google Shape;5406;p263"/>
            <p:cNvPicPr preferRelativeResize="0"/>
            <p:nvPr/>
          </p:nvPicPr>
          <p:blipFill rotWithShape="1">
            <a:blip r:embed="rId4">
              <a:alphaModFix/>
            </a:blip>
            <a:srcRect r="10370" b="28057"/>
            <a:stretch/>
          </p:blipFill>
          <p:spPr>
            <a:xfrm flipH="1">
              <a:off x="78100" y="798150"/>
              <a:ext cx="1385300" cy="848200"/>
            </a:xfrm>
            <a:prstGeom prst="rect">
              <a:avLst/>
            </a:prstGeom>
            <a:noFill/>
            <a:ln>
              <a:noFill/>
            </a:ln>
          </p:spPr>
        </p:pic>
        <p:pic>
          <p:nvPicPr>
            <p:cNvPr id="5407" name="Google Shape;5407;p263"/>
            <p:cNvPicPr preferRelativeResize="0"/>
            <p:nvPr/>
          </p:nvPicPr>
          <p:blipFill>
            <a:blip r:embed="rId5">
              <a:alphaModFix/>
            </a:blip>
            <a:stretch>
              <a:fillRect/>
            </a:stretch>
          </p:blipFill>
          <p:spPr>
            <a:xfrm rot="-5938659">
              <a:off x="1530169" y="1143679"/>
              <a:ext cx="142142" cy="256638"/>
            </a:xfrm>
            <a:prstGeom prst="rect">
              <a:avLst/>
            </a:prstGeom>
            <a:noFill/>
            <a:ln>
              <a:noFill/>
            </a:ln>
          </p:spPr>
        </p:pic>
        <p:pic>
          <p:nvPicPr>
            <p:cNvPr id="5408" name="Google Shape;5408;p263"/>
            <p:cNvPicPr preferRelativeResize="0"/>
            <p:nvPr/>
          </p:nvPicPr>
          <p:blipFill>
            <a:blip r:embed="rId5">
              <a:alphaModFix/>
            </a:blip>
            <a:stretch>
              <a:fillRect/>
            </a:stretch>
          </p:blipFill>
          <p:spPr>
            <a:xfrm rot="-5938659">
              <a:off x="1834969" y="1143679"/>
              <a:ext cx="142142" cy="256638"/>
            </a:xfrm>
            <a:prstGeom prst="rect">
              <a:avLst/>
            </a:prstGeom>
            <a:noFill/>
            <a:ln>
              <a:noFill/>
            </a:ln>
          </p:spPr>
        </p:pic>
      </p:grpSp>
      <p:pic>
        <p:nvPicPr>
          <p:cNvPr id="5409" name="Google Shape;5409;p263"/>
          <p:cNvPicPr preferRelativeResize="0"/>
          <p:nvPr/>
        </p:nvPicPr>
        <p:blipFill rotWithShape="1">
          <a:blip r:embed="rId6">
            <a:alphaModFix/>
          </a:blip>
          <a:srcRect r="83431"/>
          <a:stretch/>
        </p:blipFill>
        <p:spPr>
          <a:xfrm rot="2141216">
            <a:off x="5628750" y="4229637"/>
            <a:ext cx="202160" cy="171712"/>
          </a:xfrm>
          <a:prstGeom prst="rect">
            <a:avLst/>
          </a:prstGeom>
          <a:noFill/>
          <a:ln>
            <a:noFill/>
          </a:ln>
        </p:spPr>
      </p:pic>
      <p:pic>
        <p:nvPicPr>
          <p:cNvPr id="5410" name="Google Shape;5410;p263"/>
          <p:cNvPicPr preferRelativeResize="0"/>
          <p:nvPr/>
        </p:nvPicPr>
        <p:blipFill rotWithShape="1">
          <a:blip r:embed="rId6">
            <a:alphaModFix/>
          </a:blip>
          <a:srcRect r="83431"/>
          <a:stretch/>
        </p:blipFill>
        <p:spPr>
          <a:xfrm rot="2141216">
            <a:off x="5628750" y="4534437"/>
            <a:ext cx="202160" cy="171712"/>
          </a:xfrm>
          <a:prstGeom prst="rect">
            <a:avLst/>
          </a:prstGeom>
          <a:noFill/>
          <a:ln>
            <a:noFill/>
          </a:ln>
        </p:spPr>
      </p:pic>
      <p:pic>
        <p:nvPicPr>
          <p:cNvPr id="5411" name="Google Shape;5411;p263"/>
          <p:cNvPicPr preferRelativeResize="0"/>
          <p:nvPr/>
        </p:nvPicPr>
        <p:blipFill rotWithShape="1">
          <a:blip r:embed="rId6">
            <a:alphaModFix/>
          </a:blip>
          <a:srcRect r="83431"/>
          <a:stretch/>
        </p:blipFill>
        <p:spPr>
          <a:xfrm rot="2141216">
            <a:off x="5628750" y="3924837"/>
            <a:ext cx="202160" cy="171712"/>
          </a:xfrm>
          <a:prstGeom prst="rect">
            <a:avLst/>
          </a:prstGeom>
          <a:noFill/>
          <a:ln>
            <a:noFill/>
          </a:ln>
        </p:spPr>
      </p:pic>
      <p:pic>
        <p:nvPicPr>
          <p:cNvPr id="5412" name="Google Shape;5412;p263"/>
          <p:cNvPicPr preferRelativeResize="0"/>
          <p:nvPr/>
        </p:nvPicPr>
        <p:blipFill rotWithShape="1">
          <a:blip r:embed="rId6">
            <a:alphaModFix/>
          </a:blip>
          <a:srcRect r="83431"/>
          <a:stretch/>
        </p:blipFill>
        <p:spPr>
          <a:xfrm rot="2141216">
            <a:off x="5628750" y="3315237"/>
            <a:ext cx="202160" cy="171712"/>
          </a:xfrm>
          <a:prstGeom prst="rect">
            <a:avLst/>
          </a:prstGeom>
          <a:noFill/>
          <a:ln>
            <a:noFill/>
          </a:ln>
        </p:spPr>
      </p:pic>
      <p:pic>
        <p:nvPicPr>
          <p:cNvPr id="5413" name="Google Shape;5413;p263"/>
          <p:cNvPicPr preferRelativeResize="0"/>
          <p:nvPr/>
        </p:nvPicPr>
        <p:blipFill rotWithShape="1">
          <a:blip r:embed="rId6">
            <a:alphaModFix/>
          </a:blip>
          <a:srcRect r="83431"/>
          <a:stretch/>
        </p:blipFill>
        <p:spPr>
          <a:xfrm rot="2141216">
            <a:off x="5628750" y="3620037"/>
            <a:ext cx="202160" cy="171712"/>
          </a:xfrm>
          <a:prstGeom prst="rect">
            <a:avLst/>
          </a:prstGeom>
          <a:noFill/>
          <a:ln>
            <a:noFill/>
          </a:ln>
        </p:spPr>
      </p:pic>
      <p:pic>
        <p:nvPicPr>
          <p:cNvPr id="5414" name="Google Shape;5414;p263"/>
          <p:cNvPicPr preferRelativeResize="0"/>
          <p:nvPr/>
        </p:nvPicPr>
        <p:blipFill rotWithShape="1">
          <a:blip r:embed="rId6">
            <a:alphaModFix/>
          </a:blip>
          <a:srcRect r="83431"/>
          <a:stretch/>
        </p:blipFill>
        <p:spPr>
          <a:xfrm rot="2141216">
            <a:off x="5628750" y="3010437"/>
            <a:ext cx="202160" cy="171712"/>
          </a:xfrm>
          <a:prstGeom prst="rect">
            <a:avLst/>
          </a:prstGeom>
          <a:noFill/>
          <a:ln>
            <a:noFill/>
          </a:ln>
        </p:spPr>
      </p:pic>
      <p:pic>
        <p:nvPicPr>
          <p:cNvPr id="5415" name="Google Shape;5415;p263"/>
          <p:cNvPicPr preferRelativeResize="0"/>
          <p:nvPr/>
        </p:nvPicPr>
        <p:blipFill rotWithShape="1">
          <a:blip r:embed="rId6">
            <a:alphaModFix/>
          </a:blip>
          <a:srcRect r="83431"/>
          <a:stretch/>
        </p:blipFill>
        <p:spPr>
          <a:xfrm rot="2141216">
            <a:off x="5628750" y="2400837"/>
            <a:ext cx="202160" cy="171712"/>
          </a:xfrm>
          <a:prstGeom prst="rect">
            <a:avLst/>
          </a:prstGeom>
          <a:noFill/>
          <a:ln>
            <a:noFill/>
          </a:ln>
        </p:spPr>
      </p:pic>
      <p:pic>
        <p:nvPicPr>
          <p:cNvPr id="5416" name="Google Shape;5416;p263"/>
          <p:cNvPicPr preferRelativeResize="0"/>
          <p:nvPr/>
        </p:nvPicPr>
        <p:blipFill rotWithShape="1">
          <a:blip r:embed="rId6">
            <a:alphaModFix/>
          </a:blip>
          <a:srcRect r="83431"/>
          <a:stretch/>
        </p:blipFill>
        <p:spPr>
          <a:xfrm rot="2141216">
            <a:off x="5628750" y="2705637"/>
            <a:ext cx="202160" cy="171712"/>
          </a:xfrm>
          <a:prstGeom prst="rect">
            <a:avLst/>
          </a:prstGeom>
          <a:noFill/>
          <a:ln>
            <a:noFill/>
          </a:ln>
        </p:spPr>
      </p:pic>
      <p:pic>
        <p:nvPicPr>
          <p:cNvPr id="5417" name="Google Shape;5417;p263"/>
          <p:cNvPicPr preferRelativeResize="0"/>
          <p:nvPr/>
        </p:nvPicPr>
        <p:blipFill rotWithShape="1">
          <a:blip r:embed="rId6">
            <a:alphaModFix/>
          </a:blip>
          <a:srcRect r="83431"/>
          <a:stretch/>
        </p:blipFill>
        <p:spPr>
          <a:xfrm rot="2141216">
            <a:off x="5628750" y="2096037"/>
            <a:ext cx="202160" cy="171712"/>
          </a:xfrm>
          <a:prstGeom prst="rect">
            <a:avLst/>
          </a:prstGeom>
          <a:noFill/>
          <a:ln>
            <a:noFill/>
          </a:ln>
        </p:spPr>
      </p:pic>
      <p:pic>
        <p:nvPicPr>
          <p:cNvPr id="5418" name="Google Shape;5418;p263"/>
          <p:cNvPicPr preferRelativeResize="0"/>
          <p:nvPr/>
        </p:nvPicPr>
        <p:blipFill rotWithShape="1">
          <a:blip r:embed="rId6">
            <a:alphaModFix/>
          </a:blip>
          <a:srcRect r="83431"/>
          <a:stretch/>
        </p:blipFill>
        <p:spPr>
          <a:xfrm rot="2141216">
            <a:off x="5628750" y="1486437"/>
            <a:ext cx="202160" cy="171712"/>
          </a:xfrm>
          <a:prstGeom prst="rect">
            <a:avLst/>
          </a:prstGeom>
          <a:noFill/>
          <a:ln>
            <a:noFill/>
          </a:ln>
        </p:spPr>
      </p:pic>
      <p:pic>
        <p:nvPicPr>
          <p:cNvPr id="5419" name="Google Shape;5419;p263"/>
          <p:cNvPicPr preferRelativeResize="0"/>
          <p:nvPr/>
        </p:nvPicPr>
        <p:blipFill rotWithShape="1">
          <a:blip r:embed="rId6">
            <a:alphaModFix/>
          </a:blip>
          <a:srcRect r="83431"/>
          <a:stretch/>
        </p:blipFill>
        <p:spPr>
          <a:xfrm rot="2141216">
            <a:off x="5628750" y="1791237"/>
            <a:ext cx="202160" cy="171712"/>
          </a:xfrm>
          <a:prstGeom prst="rect">
            <a:avLst/>
          </a:prstGeom>
          <a:noFill/>
          <a:ln>
            <a:noFill/>
          </a:ln>
        </p:spPr>
      </p:pic>
      <p:pic>
        <p:nvPicPr>
          <p:cNvPr id="5420" name="Google Shape;5420;p263"/>
          <p:cNvPicPr preferRelativeResize="0"/>
          <p:nvPr/>
        </p:nvPicPr>
        <p:blipFill rotWithShape="1">
          <a:blip r:embed="rId6">
            <a:alphaModFix/>
          </a:blip>
          <a:srcRect r="83431"/>
          <a:stretch/>
        </p:blipFill>
        <p:spPr>
          <a:xfrm rot="2141216">
            <a:off x="5628750" y="1181637"/>
            <a:ext cx="202160" cy="171712"/>
          </a:xfrm>
          <a:prstGeom prst="rect">
            <a:avLst/>
          </a:prstGeom>
          <a:noFill/>
          <a:ln>
            <a:noFill/>
          </a:ln>
        </p:spPr>
      </p:pic>
      <p:pic>
        <p:nvPicPr>
          <p:cNvPr id="5421" name="Google Shape;5421;p263"/>
          <p:cNvPicPr preferRelativeResize="0"/>
          <p:nvPr/>
        </p:nvPicPr>
        <p:blipFill rotWithShape="1">
          <a:blip r:embed="rId6">
            <a:alphaModFix/>
          </a:blip>
          <a:srcRect r="83431"/>
          <a:stretch/>
        </p:blipFill>
        <p:spPr>
          <a:xfrm rot="7541216">
            <a:off x="4148675" y="1150967"/>
            <a:ext cx="202160" cy="171712"/>
          </a:xfrm>
          <a:prstGeom prst="rect">
            <a:avLst/>
          </a:prstGeom>
          <a:noFill/>
          <a:ln>
            <a:noFill/>
          </a:ln>
        </p:spPr>
      </p:pic>
      <p:pic>
        <p:nvPicPr>
          <p:cNvPr id="5422" name="Google Shape;5422;p263"/>
          <p:cNvPicPr preferRelativeResize="0"/>
          <p:nvPr/>
        </p:nvPicPr>
        <p:blipFill rotWithShape="1">
          <a:blip r:embed="rId6">
            <a:alphaModFix/>
          </a:blip>
          <a:srcRect r="83431"/>
          <a:stretch/>
        </p:blipFill>
        <p:spPr>
          <a:xfrm rot="7541216">
            <a:off x="3843875" y="1150967"/>
            <a:ext cx="202160" cy="171712"/>
          </a:xfrm>
          <a:prstGeom prst="rect">
            <a:avLst/>
          </a:prstGeom>
          <a:noFill/>
          <a:ln>
            <a:noFill/>
          </a:ln>
        </p:spPr>
      </p:pic>
      <p:pic>
        <p:nvPicPr>
          <p:cNvPr id="5423" name="Google Shape;5423;p263"/>
          <p:cNvPicPr preferRelativeResize="0"/>
          <p:nvPr/>
        </p:nvPicPr>
        <p:blipFill rotWithShape="1">
          <a:blip r:embed="rId6">
            <a:alphaModFix/>
          </a:blip>
          <a:srcRect r="83431"/>
          <a:stretch/>
        </p:blipFill>
        <p:spPr>
          <a:xfrm rot="7541216">
            <a:off x="4453475" y="1150967"/>
            <a:ext cx="202160" cy="171712"/>
          </a:xfrm>
          <a:prstGeom prst="rect">
            <a:avLst/>
          </a:prstGeom>
          <a:noFill/>
          <a:ln>
            <a:noFill/>
          </a:ln>
        </p:spPr>
      </p:pic>
      <p:pic>
        <p:nvPicPr>
          <p:cNvPr id="5424" name="Google Shape;5424;p263"/>
          <p:cNvPicPr preferRelativeResize="0"/>
          <p:nvPr/>
        </p:nvPicPr>
        <p:blipFill rotWithShape="1">
          <a:blip r:embed="rId6">
            <a:alphaModFix/>
          </a:blip>
          <a:srcRect r="83431"/>
          <a:stretch/>
        </p:blipFill>
        <p:spPr>
          <a:xfrm rot="7541216">
            <a:off x="5063075" y="1150967"/>
            <a:ext cx="202160" cy="171712"/>
          </a:xfrm>
          <a:prstGeom prst="rect">
            <a:avLst/>
          </a:prstGeom>
          <a:noFill/>
          <a:ln>
            <a:noFill/>
          </a:ln>
        </p:spPr>
      </p:pic>
      <p:pic>
        <p:nvPicPr>
          <p:cNvPr id="5425" name="Google Shape;5425;p263"/>
          <p:cNvPicPr preferRelativeResize="0"/>
          <p:nvPr/>
        </p:nvPicPr>
        <p:blipFill rotWithShape="1">
          <a:blip r:embed="rId6">
            <a:alphaModFix/>
          </a:blip>
          <a:srcRect r="83431"/>
          <a:stretch/>
        </p:blipFill>
        <p:spPr>
          <a:xfrm rot="7541216">
            <a:off x="4758275" y="1150967"/>
            <a:ext cx="202160" cy="171712"/>
          </a:xfrm>
          <a:prstGeom prst="rect">
            <a:avLst/>
          </a:prstGeom>
          <a:noFill/>
          <a:ln>
            <a:noFill/>
          </a:ln>
        </p:spPr>
      </p:pic>
      <p:pic>
        <p:nvPicPr>
          <p:cNvPr id="5426" name="Google Shape;5426;p263"/>
          <p:cNvPicPr preferRelativeResize="0"/>
          <p:nvPr/>
        </p:nvPicPr>
        <p:blipFill rotWithShape="1">
          <a:blip r:embed="rId6">
            <a:alphaModFix/>
          </a:blip>
          <a:srcRect r="83431"/>
          <a:stretch/>
        </p:blipFill>
        <p:spPr>
          <a:xfrm rot="7541216">
            <a:off x="5367875" y="1150967"/>
            <a:ext cx="202160" cy="171712"/>
          </a:xfrm>
          <a:prstGeom prst="rect">
            <a:avLst/>
          </a:prstGeom>
          <a:noFill/>
          <a:ln>
            <a:noFill/>
          </a:ln>
        </p:spPr>
      </p:pic>
      <p:pic>
        <p:nvPicPr>
          <p:cNvPr id="5427" name="Google Shape;5427;p263"/>
          <p:cNvPicPr preferRelativeResize="0"/>
          <p:nvPr/>
        </p:nvPicPr>
        <p:blipFill rotWithShape="1">
          <a:blip r:embed="rId6">
            <a:alphaModFix/>
          </a:blip>
          <a:srcRect l="82998" b="20146"/>
          <a:stretch/>
        </p:blipFill>
        <p:spPr>
          <a:xfrm>
            <a:off x="5279400" y="3964375"/>
            <a:ext cx="256551" cy="169575"/>
          </a:xfrm>
          <a:prstGeom prst="rect">
            <a:avLst/>
          </a:prstGeom>
          <a:noFill/>
          <a:ln>
            <a:noFill/>
          </a:ln>
        </p:spPr>
      </p:pic>
      <p:pic>
        <p:nvPicPr>
          <p:cNvPr id="5428" name="Google Shape;5428;p263"/>
          <p:cNvPicPr preferRelativeResize="0"/>
          <p:nvPr/>
        </p:nvPicPr>
        <p:blipFill rotWithShape="1">
          <a:blip r:embed="rId6">
            <a:alphaModFix/>
          </a:blip>
          <a:srcRect l="82998" b="20146"/>
          <a:stretch/>
        </p:blipFill>
        <p:spPr>
          <a:xfrm>
            <a:off x="5279400" y="3642995"/>
            <a:ext cx="256551" cy="169575"/>
          </a:xfrm>
          <a:prstGeom prst="rect">
            <a:avLst/>
          </a:prstGeom>
          <a:noFill/>
          <a:ln>
            <a:noFill/>
          </a:ln>
        </p:spPr>
      </p:pic>
      <p:pic>
        <p:nvPicPr>
          <p:cNvPr id="5429" name="Google Shape;5429;p263"/>
          <p:cNvPicPr preferRelativeResize="0"/>
          <p:nvPr/>
        </p:nvPicPr>
        <p:blipFill rotWithShape="1">
          <a:blip r:embed="rId6">
            <a:alphaModFix/>
          </a:blip>
          <a:srcRect l="82998" b="20146"/>
          <a:stretch/>
        </p:blipFill>
        <p:spPr>
          <a:xfrm>
            <a:off x="5279400" y="3311735"/>
            <a:ext cx="256551" cy="169575"/>
          </a:xfrm>
          <a:prstGeom prst="rect">
            <a:avLst/>
          </a:prstGeom>
          <a:noFill/>
          <a:ln>
            <a:noFill/>
          </a:ln>
        </p:spPr>
      </p:pic>
      <p:pic>
        <p:nvPicPr>
          <p:cNvPr id="5430" name="Google Shape;5430;p263"/>
          <p:cNvPicPr preferRelativeResize="0"/>
          <p:nvPr/>
        </p:nvPicPr>
        <p:blipFill rotWithShape="1">
          <a:blip r:embed="rId6">
            <a:alphaModFix/>
          </a:blip>
          <a:srcRect l="82998" b="20146"/>
          <a:stretch/>
        </p:blipFill>
        <p:spPr>
          <a:xfrm>
            <a:off x="5279400" y="3041685"/>
            <a:ext cx="256551" cy="169575"/>
          </a:xfrm>
          <a:prstGeom prst="rect">
            <a:avLst/>
          </a:prstGeom>
          <a:noFill/>
          <a:ln>
            <a:noFill/>
          </a:ln>
        </p:spPr>
      </p:pic>
      <p:pic>
        <p:nvPicPr>
          <p:cNvPr id="5431" name="Google Shape;5431;p263"/>
          <p:cNvPicPr preferRelativeResize="0"/>
          <p:nvPr/>
        </p:nvPicPr>
        <p:blipFill rotWithShape="1">
          <a:blip r:embed="rId6">
            <a:alphaModFix/>
          </a:blip>
          <a:srcRect l="82998" b="20146"/>
          <a:stretch/>
        </p:blipFill>
        <p:spPr>
          <a:xfrm>
            <a:off x="5279400" y="2720305"/>
            <a:ext cx="256551" cy="169575"/>
          </a:xfrm>
          <a:prstGeom prst="rect">
            <a:avLst/>
          </a:prstGeom>
          <a:noFill/>
          <a:ln>
            <a:noFill/>
          </a:ln>
        </p:spPr>
      </p:pic>
      <p:pic>
        <p:nvPicPr>
          <p:cNvPr id="5432" name="Google Shape;5432;p263"/>
          <p:cNvPicPr preferRelativeResize="0"/>
          <p:nvPr/>
        </p:nvPicPr>
        <p:blipFill rotWithShape="1">
          <a:blip r:embed="rId6">
            <a:alphaModFix/>
          </a:blip>
          <a:srcRect l="82998" b="20146"/>
          <a:stretch/>
        </p:blipFill>
        <p:spPr>
          <a:xfrm>
            <a:off x="5279400" y="2389045"/>
            <a:ext cx="256551" cy="169575"/>
          </a:xfrm>
          <a:prstGeom prst="rect">
            <a:avLst/>
          </a:prstGeom>
          <a:noFill/>
          <a:ln>
            <a:noFill/>
          </a:ln>
        </p:spPr>
      </p:pic>
      <p:pic>
        <p:nvPicPr>
          <p:cNvPr id="5433" name="Google Shape;5433;p263"/>
          <p:cNvPicPr preferRelativeResize="0"/>
          <p:nvPr/>
        </p:nvPicPr>
        <p:blipFill rotWithShape="1">
          <a:blip r:embed="rId6">
            <a:alphaModFix/>
          </a:blip>
          <a:srcRect l="82998" b="20146"/>
          <a:stretch/>
        </p:blipFill>
        <p:spPr>
          <a:xfrm>
            <a:off x="5279400" y="2051085"/>
            <a:ext cx="256551" cy="169575"/>
          </a:xfrm>
          <a:prstGeom prst="rect">
            <a:avLst/>
          </a:prstGeom>
          <a:noFill/>
          <a:ln>
            <a:noFill/>
          </a:ln>
        </p:spPr>
      </p:pic>
      <p:pic>
        <p:nvPicPr>
          <p:cNvPr id="5434" name="Google Shape;5434;p263"/>
          <p:cNvPicPr preferRelativeResize="0"/>
          <p:nvPr/>
        </p:nvPicPr>
        <p:blipFill rotWithShape="1">
          <a:blip r:embed="rId6">
            <a:alphaModFix/>
          </a:blip>
          <a:srcRect l="82998" b="20146"/>
          <a:stretch/>
        </p:blipFill>
        <p:spPr>
          <a:xfrm>
            <a:off x="5279400" y="1729705"/>
            <a:ext cx="256551" cy="169575"/>
          </a:xfrm>
          <a:prstGeom prst="rect">
            <a:avLst/>
          </a:prstGeom>
          <a:noFill/>
          <a:ln>
            <a:noFill/>
          </a:ln>
        </p:spPr>
      </p:pic>
      <p:pic>
        <p:nvPicPr>
          <p:cNvPr id="5435" name="Google Shape;5435;p263"/>
          <p:cNvPicPr preferRelativeResize="0"/>
          <p:nvPr/>
        </p:nvPicPr>
        <p:blipFill rotWithShape="1">
          <a:blip r:embed="rId6">
            <a:alphaModFix/>
          </a:blip>
          <a:srcRect l="82998" b="20146"/>
          <a:stretch/>
        </p:blipFill>
        <p:spPr>
          <a:xfrm>
            <a:off x="5127000" y="1398445"/>
            <a:ext cx="256551" cy="169575"/>
          </a:xfrm>
          <a:prstGeom prst="rect">
            <a:avLst/>
          </a:prstGeom>
          <a:noFill/>
          <a:ln>
            <a:noFill/>
          </a:ln>
        </p:spPr>
      </p:pic>
      <p:pic>
        <p:nvPicPr>
          <p:cNvPr id="5436" name="Google Shape;5436;p263"/>
          <p:cNvPicPr preferRelativeResize="0"/>
          <p:nvPr/>
        </p:nvPicPr>
        <p:blipFill rotWithShape="1">
          <a:blip r:embed="rId6">
            <a:alphaModFix/>
          </a:blip>
          <a:srcRect l="82998" b="20146"/>
          <a:stretch/>
        </p:blipFill>
        <p:spPr>
          <a:xfrm>
            <a:off x="4822200" y="1398445"/>
            <a:ext cx="256551" cy="169575"/>
          </a:xfrm>
          <a:prstGeom prst="rect">
            <a:avLst/>
          </a:prstGeom>
          <a:noFill/>
          <a:ln>
            <a:noFill/>
          </a:ln>
        </p:spPr>
      </p:pic>
      <p:pic>
        <p:nvPicPr>
          <p:cNvPr id="5437" name="Google Shape;5437;p263"/>
          <p:cNvPicPr preferRelativeResize="0"/>
          <p:nvPr/>
        </p:nvPicPr>
        <p:blipFill rotWithShape="1">
          <a:blip r:embed="rId6">
            <a:alphaModFix/>
          </a:blip>
          <a:srcRect l="82998" b="20146"/>
          <a:stretch/>
        </p:blipFill>
        <p:spPr>
          <a:xfrm>
            <a:off x="4517400" y="1398445"/>
            <a:ext cx="256551" cy="169575"/>
          </a:xfrm>
          <a:prstGeom prst="rect">
            <a:avLst/>
          </a:prstGeom>
          <a:noFill/>
          <a:ln>
            <a:noFill/>
          </a:ln>
        </p:spPr>
      </p:pic>
      <p:pic>
        <p:nvPicPr>
          <p:cNvPr id="5438" name="Google Shape;5438;p263"/>
          <p:cNvPicPr preferRelativeResize="0"/>
          <p:nvPr/>
        </p:nvPicPr>
        <p:blipFill rotWithShape="1">
          <a:blip r:embed="rId6">
            <a:alphaModFix/>
          </a:blip>
          <a:srcRect l="82998" b="20146"/>
          <a:stretch/>
        </p:blipFill>
        <p:spPr>
          <a:xfrm>
            <a:off x="4212600" y="1398445"/>
            <a:ext cx="256551" cy="169575"/>
          </a:xfrm>
          <a:prstGeom prst="rect">
            <a:avLst/>
          </a:prstGeom>
          <a:noFill/>
          <a:ln>
            <a:noFill/>
          </a:ln>
        </p:spPr>
      </p:pic>
      <p:pic>
        <p:nvPicPr>
          <p:cNvPr id="5439" name="Google Shape;5439;p263"/>
          <p:cNvPicPr preferRelativeResize="0"/>
          <p:nvPr/>
        </p:nvPicPr>
        <p:blipFill rotWithShape="1">
          <a:blip r:embed="rId6">
            <a:alphaModFix/>
          </a:blip>
          <a:srcRect l="82998" b="20146"/>
          <a:stretch/>
        </p:blipFill>
        <p:spPr>
          <a:xfrm>
            <a:off x="3907800" y="1398445"/>
            <a:ext cx="256551" cy="169575"/>
          </a:xfrm>
          <a:prstGeom prst="rect">
            <a:avLst/>
          </a:prstGeom>
          <a:noFill/>
          <a:ln>
            <a:noFill/>
          </a:ln>
        </p:spPr>
      </p:pic>
      <p:grpSp>
        <p:nvGrpSpPr>
          <p:cNvPr id="5440" name="Google Shape;5440;p263"/>
          <p:cNvGrpSpPr/>
          <p:nvPr/>
        </p:nvGrpSpPr>
        <p:grpSpPr>
          <a:xfrm>
            <a:off x="202473" y="2255150"/>
            <a:ext cx="1498316" cy="646498"/>
            <a:chOff x="78100" y="798150"/>
            <a:chExt cx="1965778" cy="848200"/>
          </a:xfrm>
        </p:grpSpPr>
        <p:pic>
          <p:nvPicPr>
            <p:cNvPr id="5441" name="Google Shape;5441;p263"/>
            <p:cNvPicPr preferRelativeResize="0"/>
            <p:nvPr/>
          </p:nvPicPr>
          <p:blipFill rotWithShape="1">
            <a:blip r:embed="rId4">
              <a:alphaModFix/>
            </a:blip>
            <a:srcRect r="10370" b="28057"/>
            <a:stretch/>
          </p:blipFill>
          <p:spPr>
            <a:xfrm flipH="1">
              <a:off x="78100" y="798150"/>
              <a:ext cx="1385300" cy="848200"/>
            </a:xfrm>
            <a:prstGeom prst="rect">
              <a:avLst/>
            </a:prstGeom>
            <a:noFill/>
            <a:ln>
              <a:noFill/>
            </a:ln>
          </p:spPr>
        </p:pic>
        <p:pic>
          <p:nvPicPr>
            <p:cNvPr id="5442" name="Google Shape;5442;p263"/>
            <p:cNvPicPr preferRelativeResize="0"/>
            <p:nvPr/>
          </p:nvPicPr>
          <p:blipFill>
            <a:blip r:embed="rId5">
              <a:alphaModFix/>
            </a:blip>
            <a:stretch>
              <a:fillRect/>
            </a:stretch>
          </p:blipFill>
          <p:spPr>
            <a:xfrm rot="-5938659">
              <a:off x="1530169" y="1143679"/>
              <a:ext cx="142142" cy="256638"/>
            </a:xfrm>
            <a:prstGeom prst="rect">
              <a:avLst/>
            </a:prstGeom>
            <a:noFill/>
            <a:ln>
              <a:noFill/>
            </a:ln>
          </p:spPr>
        </p:pic>
        <p:pic>
          <p:nvPicPr>
            <p:cNvPr id="5443" name="Google Shape;5443;p263"/>
            <p:cNvPicPr preferRelativeResize="0"/>
            <p:nvPr/>
          </p:nvPicPr>
          <p:blipFill>
            <a:blip r:embed="rId5">
              <a:alphaModFix/>
            </a:blip>
            <a:stretch>
              <a:fillRect/>
            </a:stretch>
          </p:blipFill>
          <p:spPr>
            <a:xfrm rot="-5938659">
              <a:off x="1834969" y="1143679"/>
              <a:ext cx="142142" cy="256638"/>
            </a:xfrm>
            <a:prstGeom prst="rect">
              <a:avLst/>
            </a:prstGeom>
            <a:noFill/>
            <a:ln>
              <a:noFill/>
            </a:ln>
          </p:spPr>
        </p:pic>
      </p:grpSp>
      <p:pic>
        <p:nvPicPr>
          <p:cNvPr id="5444" name="Google Shape;5444;p263"/>
          <p:cNvPicPr preferRelativeResize="0"/>
          <p:nvPr/>
        </p:nvPicPr>
        <p:blipFill>
          <a:blip r:embed="rId7">
            <a:alphaModFix/>
          </a:blip>
          <a:stretch>
            <a:fillRect/>
          </a:stretch>
        </p:blipFill>
        <p:spPr>
          <a:xfrm>
            <a:off x="4989463" y="3220797"/>
            <a:ext cx="164932" cy="152400"/>
          </a:xfrm>
          <a:prstGeom prst="rect">
            <a:avLst/>
          </a:prstGeom>
          <a:noFill/>
          <a:ln>
            <a:noFill/>
          </a:ln>
        </p:spPr>
      </p:pic>
      <p:pic>
        <p:nvPicPr>
          <p:cNvPr id="5445" name="Google Shape;5445;p263"/>
          <p:cNvPicPr preferRelativeResize="0"/>
          <p:nvPr/>
        </p:nvPicPr>
        <p:blipFill>
          <a:blip r:embed="rId7">
            <a:alphaModFix/>
          </a:blip>
          <a:stretch>
            <a:fillRect/>
          </a:stretch>
        </p:blipFill>
        <p:spPr>
          <a:xfrm>
            <a:off x="4989463" y="2915997"/>
            <a:ext cx="164932" cy="152400"/>
          </a:xfrm>
          <a:prstGeom prst="rect">
            <a:avLst/>
          </a:prstGeom>
          <a:noFill/>
          <a:ln>
            <a:noFill/>
          </a:ln>
        </p:spPr>
      </p:pic>
      <p:pic>
        <p:nvPicPr>
          <p:cNvPr id="5446" name="Google Shape;5446;p263"/>
          <p:cNvPicPr preferRelativeResize="0"/>
          <p:nvPr/>
        </p:nvPicPr>
        <p:blipFill>
          <a:blip r:embed="rId7">
            <a:alphaModFix/>
          </a:blip>
          <a:stretch>
            <a:fillRect/>
          </a:stretch>
        </p:blipFill>
        <p:spPr>
          <a:xfrm>
            <a:off x="4989463" y="2611197"/>
            <a:ext cx="164932" cy="152400"/>
          </a:xfrm>
          <a:prstGeom prst="rect">
            <a:avLst/>
          </a:prstGeom>
          <a:noFill/>
          <a:ln>
            <a:noFill/>
          </a:ln>
        </p:spPr>
      </p:pic>
      <p:pic>
        <p:nvPicPr>
          <p:cNvPr id="5447" name="Google Shape;5447;p263"/>
          <p:cNvPicPr preferRelativeResize="0"/>
          <p:nvPr/>
        </p:nvPicPr>
        <p:blipFill>
          <a:blip r:embed="rId7">
            <a:alphaModFix/>
          </a:blip>
          <a:stretch>
            <a:fillRect/>
          </a:stretch>
        </p:blipFill>
        <p:spPr>
          <a:xfrm>
            <a:off x="4989463" y="2306397"/>
            <a:ext cx="164932" cy="152400"/>
          </a:xfrm>
          <a:prstGeom prst="rect">
            <a:avLst/>
          </a:prstGeom>
          <a:noFill/>
          <a:ln>
            <a:noFill/>
          </a:ln>
        </p:spPr>
      </p:pic>
      <p:pic>
        <p:nvPicPr>
          <p:cNvPr id="5448" name="Google Shape;5448;p263"/>
          <p:cNvPicPr preferRelativeResize="0"/>
          <p:nvPr/>
        </p:nvPicPr>
        <p:blipFill>
          <a:blip r:embed="rId7">
            <a:alphaModFix/>
          </a:blip>
          <a:stretch>
            <a:fillRect/>
          </a:stretch>
        </p:blipFill>
        <p:spPr>
          <a:xfrm>
            <a:off x="4989463" y="1925397"/>
            <a:ext cx="164932" cy="152400"/>
          </a:xfrm>
          <a:prstGeom prst="rect">
            <a:avLst/>
          </a:prstGeom>
          <a:noFill/>
          <a:ln>
            <a:noFill/>
          </a:ln>
        </p:spPr>
      </p:pic>
      <p:pic>
        <p:nvPicPr>
          <p:cNvPr id="5449" name="Google Shape;5449;p263"/>
          <p:cNvPicPr preferRelativeResize="0"/>
          <p:nvPr/>
        </p:nvPicPr>
        <p:blipFill>
          <a:blip r:embed="rId7">
            <a:alphaModFix/>
          </a:blip>
          <a:stretch>
            <a:fillRect/>
          </a:stretch>
        </p:blipFill>
        <p:spPr>
          <a:xfrm>
            <a:off x="4837063" y="1655346"/>
            <a:ext cx="164932" cy="152400"/>
          </a:xfrm>
          <a:prstGeom prst="rect">
            <a:avLst/>
          </a:prstGeom>
          <a:noFill/>
          <a:ln>
            <a:noFill/>
          </a:ln>
        </p:spPr>
      </p:pic>
      <p:pic>
        <p:nvPicPr>
          <p:cNvPr id="5450" name="Google Shape;5450;p263"/>
          <p:cNvPicPr preferRelativeResize="0"/>
          <p:nvPr/>
        </p:nvPicPr>
        <p:blipFill>
          <a:blip r:embed="rId7">
            <a:alphaModFix/>
          </a:blip>
          <a:stretch>
            <a:fillRect/>
          </a:stretch>
        </p:blipFill>
        <p:spPr>
          <a:xfrm>
            <a:off x="4456063" y="1655346"/>
            <a:ext cx="164932" cy="152400"/>
          </a:xfrm>
          <a:prstGeom prst="rect">
            <a:avLst/>
          </a:prstGeom>
          <a:noFill/>
          <a:ln>
            <a:noFill/>
          </a:ln>
        </p:spPr>
      </p:pic>
      <p:pic>
        <p:nvPicPr>
          <p:cNvPr id="5451" name="Google Shape;5451;p263"/>
          <p:cNvPicPr preferRelativeResize="0"/>
          <p:nvPr/>
        </p:nvPicPr>
        <p:blipFill>
          <a:blip r:embed="rId7">
            <a:alphaModFix/>
          </a:blip>
          <a:stretch>
            <a:fillRect/>
          </a:stretch>
        </p:blipFill>
        <p:spPr>
          <a:xfrm>
            <a:off x="4075063" y="1655346"/>
            <a:ext cx="164932" cy="152400"/>
          </a:xfrm>
          <a:prstGeom prst="rect">
            <a:avLst/>
          </a:prstGeom>
          <a:noFill/>
          <a:ln>
            <a:noFill/>
          </a:ln>
        </p:spPr>
      </p:pic>
      <p:pic>
        <p:nvPicPr>
          <p:cNvPr id="5452" name="Google Shape;5452;p263"/>
          <p:cNvPicPr preferRelativeResize="0"/>
          <p:nvPr/>
        </p:nvPicPr>
        <p:blipFill>
          <a:blip r:embed="rId8">
            <a:alphaModFix/>
          </a:blip>
          <a:stretch>
            <a:fillRect/>
          </a:stretch>
        </p:blipFill>
        <p:spPr>
          <a:xfrm rot="-2700000">
            <a:off x="4621217" y="2681945"/>
            <a:ext cx="246515" cy="147909"/>
          </a:xfrm>
          <a:prstGeom prst="rect">
            <a:avLst/>
          </a:prstGeom>
          <a:noFill/>
          <a:ln>
            <a:noFill/>
          </a:ln>
        </p:spPr>
      </p:pic>
      <p:pic>
        <p:nvPicPr>
          <p:cNvPr id="5453" name="Google Shape;5453;p263"/>
          <p:cNvPicPr preferRelativeResize="0"/>
          <p:nvPr/>
        </p:nvPicPr>
        <p:blipFill>
          <a:blip r:embed="rId8">
            <a:alphaModFix/>
          </a:blip>
          <a:stretch>
            <a:fillRect/>
          </a:stretch>
        </p:blipFill>
        <p:spPr>
          <a:xfrm rot="-2700000">
            <a:off x="4621217" y="2453345"/>
            <a:ext cx="246515" cy="147909"/>
          </a:xfrm>
          <a:prstGeom prst="rect">
            <a:avLst/>
          </a:prstGeom>
          <a:noFill/>
          <a:ln>
            <a:noFill/>
          </a:ln>
        </p:spPr>
      </p:pic>
      <p:pic>
        <p:nvPicPr>
          <p:cNvPr id="5454" name="Google Shape;5454;p263"/>
          <p:cNvPicPr preferRelativeResize="0"/>
          <p:nvPr/>
        </p:nvPicPr>
        <p:blipFill>
          <a:blip r:embed="rId8">
            <a:alphaModFix/>
          </a:blip>
          <a:stretch>
            <a:fillRect/>
          </a:stretch>
        </p:blipFill>
        <p:spPr>
          <a:xfrm rot="-2700000">
            <a:off x="4621217" y="2224745"/>
            <a:ext cx="246515" cy="147909"/>
          </a:xfrm>
          <a:prstGeom prst="rect">
            <a:avLst/>
          </a:prstGeom>
          <a:noFill/>
          <a:ln>
            <a:noFill/>
          </a:ln>
        </p:spPr>
      </p:pic>
      <p:pic>
        <p:nvPicPr>
          <p:cNvPr id="5455" name="Google Shape;5455;p263"/>
          <p:cNvPicPr preferRelativeResize="0"/>
          <p:nvPr/>
        </p:nvPicPr>
        <p:blipFill>
          <a:blip r:embed="rId8">
            <a:alphaModFix/>
          </a:blip>
          <a:stretch>
            <a:fillRect/>
          </a:stretch>
        </p:blipFill>
        <p:spPr>
          <a:xfrm rot="-2700000">
            <a:off x="4621217" y="1996145"/>
            <a:ext cx="246515" cy="147909"/>
          </a:xfrm>
          <a:prstGeom prst="rect">
            <a:avLst/>
          </a:prstGeom>
          <a:noFill/>
          <a:ln>
            <a:noFill/>
          </a:ln>
        </p:spPr>
      </p:pic>
      <p:pic>
        <p:nvPicPr>
          <p:cNvPr id="5456" name="Google Shape;5456;p263"/>
          <p:cNvPicPr preferRelativeResize="0"/>
          <p:nvPr/>
        </p:nvPicPr>
        <p:blipFill>
          <a:blip r:embed="rId8">
            <a:alphaModFix/>
          </a:blip>
          <a:stretch>
            <a:fillRect/>
          </a:stretch>
        </p:blipFill>
        <p:spPr>
          <a:xfrm rot="-2700000">
            <a:off x="4392617" y="1919945"/>
            <a:ext cx="246515" cy="147909"/>
          </a:xfrm>
          <a:prstGeom prst="rect">
            <a:avLst/>
          </a:prstGeom>
          <a:noFill/>
          <a:ln>
            <a:noFill/>
          </a:ln>
        </p:spPr>
      </p:pic>
      <p:pic>
        <p:nvPicPr>
          <p:cNvPr id="5457" name="Google Shape;5457;p263"/>
          <p:cNvPicPr preferRelativeResize="0"/>
          <p:nvPr/>
        </p:nvPicPr>
        <p:blipFill>
          <a:blip r:embed="rId8">
            <a:alphaModFix/>
          </a:blip>
          <a:stretch>
            <a:fillRect/>
          </a:stretch>
        </p:blipFill>
        <p:spPr>
          <a:xfrm rot="-2700000">
            <a:off x="4164017" y="1919945"/>
            <a:ext cx="246515" cy="147909"/>
          </a:xfrm>
          <a:prstGeom prst="rect">
            <a:avLst/>
          </a:prstGeom>
          <a:noFill/>
          <a:ln>
            <a:noFill/>
          </a:ln>
        </p:spPr>
      </p:pic>
      <p:grpSp>
        <p:nvGrpSpPr>
          <p:cNvPr id="5458" name="Google Shape;5458;p263"/>
          <p:cNvGrpSpPr/>
          <p:nvPr/>
        </p:nvGrpSpPr>
        <p:grpSpPr>
          <a:xfrm>
            <a:off x="202473" y="2255150"/>
            <a:ext cx="1498316" cy="646498"/>
            <a:chOff x="78100" y="798150"/>
            <a:chExt cx="1965778" cy="848200"/>
          </a:xfrm>
        </p:grpSpPr>
        <p:pic>
          <p:nvPicPr>
            <p:cNvPr id="5459" name="Google Shape;5459;p263"/>
            <p:cNvPicPr preferRelativeResize="0"/>
            <p:nvPr/>
          </p:nvPicPr>
          <p:blipFill rotWithShape="1">
            <a:blip r:embed="rId4">
              <a:alphaModFix/>
            </a:blip>
            <a:srcRect r="10370" b="28057"/>
            <a:stretch/>
          </p:blipFill>
          <p:spPr>
            <a:xfrm flipH="1">
              <a:off x="78100" y="798150"/>
              <a:ext cx="1385300" cy="848200"/>
            </a:xfrm>
            <a:prstGeom prst="rect">
              <a:avLst/>
            </a:prstGeom>
            <a:noFill/>
            <a:ln>
              <a:noFill/>
            </a:ln>
          </p:spPr>
        </p:pic>
        <p:pic>
          <p:nvPicPr>
            <p:cNvPr id="5460" name="Google Shape;5460;p263"/>
            <p:cNvPicPr preferRelativeResize="0"/>
            <p:nvPr/>
          </p:nvPicPr>
          <p:blipFill>
            <a:blip r:embed="rId5">
              <a:alphaModFix/>
            </a:blip>
            <a:stretch>
              <a:fillRect/>
            </a:stretch>
          </p:blipFill>
          <p:spPr>
            <a:xfrm rot="-5938659">
              <a:off x="1530169" y="1143679"/>
              <a:ext cx="142142" cy="256638"/>
            </a:xfrm>
            <a:prstGeom prst="rect">
              <a:avLst/>
            </a:prstGeom>
            <a:noFill/>
            <a:ln>
              <a:noFill/>
            </a:ln>
          </p:spPr>
        </p:pic>
        <p:pic>
          <p:nvPicPr>
            <p:cNvPr id="5461" name="Google Shape;5461;p263"/>
            <p:cNvPicPr preferRelativeResize="0"/>
            <p:nvPr/>
          </p:nvPicPr>
          <p:blipFill>
            <a:blip r:embed="rId5">
              <a:alphaModFix/>
            </a:blip>
            <a:stretch>
              <a:fillRect/>
            </a:stretch>
          </p:blipFill>
          <p:spPr>
            <a:xfrm rot="-5938659">
              <a:off x="1834969" y="1143679"/>
              <a:ext cx="142142" cy="256638"/>
            </a:xfrm>
            <a:prstGeom prst="rect">
              <a:avLst/>
            </a:prstGeom>
            <a:noFill/>
            <a:ln>
              <a:noFill/>
            </a:ln>
          </p:spPr>
        </p:pic>
      </p:grpSp>
      <p:pic>
        <p:nvPicPr>
          <p:cNvPr id="5462" name="Google Shape;5462;p263"/>
          <p:cNvPicPr preferRelativeResize="0"/>
          <p:nvPr/>
        </p:nvPicPr>
        <p:blipFill>
          <a:blip r:embed="rId9">
            <a:alphaModFix/>
          </a:blip>
          <a:stretch>
            <a:fillRect/>
          </a:stretch>
        </p:blipFill>
        <p:spPr>
          <a:xfrm>
            <a:off x="2931075" y="2521400"/>
            <a:ext cx="236600" cy="114000"/>
          </a:xfrm>
          <a:prstGeom prst="rect">
            <a:avLst/>
          </a:prstGeom>
          <a:noFill/>
          <a:ln>
            <a:noFill/>
          </a:ln>
        </p:spPr>
      </p:pic>
      <p:pic>
        <p:nvPicPr>
          <p:cNvPr id="5463" name="Google Shape;5463;p263"/>
          <p:cNvPicPr preferRelativeResize="0"/>
          <p:nvPr/>
        </p:nvPicPr>
        <p:blipFill>
          <a:blip r:embed="rId9">
            <a:alphaModFix/>
          </a:blip>
          <a:stretch>
            <a:fillRect/>
          </a:stretch>
        </p:blipFill>
        <p:spPr>
          <a:xfrm>
            <a:off x="2931075" y="2750000"/>
            <a:ext cx="236600" cy="114000"/>
          </a:xfrm>
          <a:prstGeom prst="rect">
            <a:avLst/>
          </a:prstGeom>
          <a:noFill/>
          <a:ln>
            <a:noFill/>
          </a:ln>
        </p:spPr>
      </p:pic>
      <p:pic>
        <p:nvPicPr>
          <p:cNvPr id="5464" name="Google Shape;5464;p263"/>
          <p:cNvPicPr preferRelativeResize="0"/>
          <p:nvPr/>
        </p:nvPicPr>
        <p:blipFill>
          <a:blip r:embed="rId9">
            <a:alphaModFix/>
          </a:blip>
          <a:stretch>
            <a:fillRect/>
          </a:stretch>
        </p:blipFill>
        <p:spPr>
          <a:xfrm>
            <a:off x="2931075" y="2978600"/>
            <a:ext cx="236600" cy="114000"/>
          </a:xfrm>
          <a:prstGeom prst="rect">
            <a:avLst/>
          </a:prstGeom>
          <a:noFill/>
          <a:ln>
            <a:noFill/>
          </a:ln>
        </p:spPr>
      </p:pic>
      <p:pic>
        <p:nvPicPr>
          <p:cNvPr id="5465" name="Google Shape;5465;p263"/>
          <p:cNvPicPr preferRelativeResize="0"/>
          <p:nvPr/>
        </p:nvPicPr>
        <p:blipFill>
          <a:blip r:embed="rId9">
            <a:alphaModFix/>
          </a:blip>
          <a:stretch>
            <a:fillRect/>
          </a:stretch>
        </p:blipFill>
        <p:spPr>
          <a:xfrm>
            <a:off x="2931075" y="3207200"/>
            <a:ext cx="236600" cy="114000"/>
          </a:xfrm>
          <a:prstGeom prst="rect">
            <a:avLst/>
          </a:prstGeom>
          <a:noFill/>
          <a:ln>
            <a:noFill/>
          </a:ln>
        </p:spPr>
      </p:pic>
      <p:pic>
        <p:nvPicPr>
          <p:cNvPr id="5466" name="Google Shape;5466;p263"/>
          <p:cNvPicPr preferRelativeResize="0"/>
          <p:nvPr/>
        </p:nvPicPr>
        <p:blipFill>
          <a:blip r:embed="rId9">
            <a:alphaModFix/>
          </a:blip>
          <a:stretch>
            <a:fillRect/>
          </a:stretch>
        </p:blipFill>
        <p:spPr>
          <a:xfrm>
            <a:off x="2931075" y="3435800"/>
            <a:ext cx="236600" cy="114000"/>
          </a:xfrm>
          <a:prstGeom prst="rect">
            <a:avLst/>
          </a:prstGeom>
          <a:noFill/>
          <a:ln>
            <a:noFill/>
          </a:ln>
        </p:spPr>
      </p:pic>
      <p:pic>
        <p:nvPicPr>
          <p:cNvPr id="5467" name="Google Shape;5467;p263"/>
          <p:cNvPicPr preferRelativeResize="0"/>
          <p:nvPr/>
        </p:nvPicPr>
        <p:blipFill>
          <a:blip r:embed="rId9">
            <a:alphaModFix/>
          </a:blip>
          <a:stretch>
            <a:fillRect/>
          </a:stretch>
        </p:blipFill>
        <p:spPr>
          <a:xfrm>
            <a:off x="2931075" y="3647820"/>
            <a:ext cx="236600" cy="114000"/>
          </a:xfrm>
          <a:prstGeom prst="rect">
            <a:avLst/>
          </a:prstGeom>
          <a:noFill/>
          <a:ln>
            <a:noFill/>
          </a:ln>
        </p:spPr>
      </p:pic>
      <p:pic>
        <p:nvPicPr>
          <p:cNvPr id="5468" name="Google Shape;5468;p263"/>
          <p:cNvPicPr preferRelativeResize="0"/>
          <p:nvPr/>
        </p:nvPicPr>
        <p:blipFill>
          <a:blip r:embed="rId9">
            <a:alphaModFix/>
          </a:blip>
          <a:stretch>
            <a:fillRect/>
          </a:stretch>
        </p:blipFill>
        <p:spPr>
          <a:xfrm>
            <a:off x="2931075" y="3876420"/>
            <a:ext cx="236600" cy="114000"/>
          </a:xfrm>
          <a:prstGeom prst="rect">
            <a:avLst/>
          </a:prstGeom>
          <a:noFill/>
          <a:ln>
            <a:noFill/>
          </a:ln>
        </p:spPr>
      </p:pic>
      <p:pic>
        <p:nvPicPr>
          <p:cNvPr id="5469" name="Google Shape;5469;p263"/>
          <p:cNvPicPr preferRelativeResize="0"/>
          <p:nvPr/>
        </p:nvPicPr>
        <p:blipFill>
          <a:blip r:embed="rId9">
            <a:alphaModFix/>
          </a:blip>
          <a:stretch>
            <a:fillRect/>
          </a:stretch>
        </p:blipFill>
        <p:spPr>
          <a:xfrm>
            <a:off x="2931075" y="4105020"/>
            <a:ext cx="236600" cy="114000"/>
          </a:xfrm>
          <a:prstGeom prst="rect">
            <a:avLst/>
          </a:prstGeom>
          <a:noFill/>
          <a:ln>
            <a:noFill/>
          </a:ln>
        </p:spPr>
      </p:pic>
      <p:pic>
        <p:nvPicPr>
          <p:cNvPr id="5470" name="Google Shape;5470;p263"/>
          <p:cNvPicPr preferRelativeResize="0"/>
          <p:nvPr/>
        </p:nvPicPr>
        <p:blipFill>
          <a:blip r:embed="rId9">
            <a:alphaModFix/>
          </a:blip>
          <a:stretch>
            <a:fillRect/>
          </a:stretch>
        </p:blipFill>
        <p:spPr>
          <a:xfrm>
            <a:off x="2931075" y="4333620"/>
            <a:ext cx="236600" cy="114000"/>
          </a:xfrm>
          <a:prstGeom prst="rect">
            <a:avLst/>
          </a:prstGeom>
          <a:noFill/>
          <a:ln>
            <a:noFill/>
          </a:ln>
        </p:spPr>
      </p:pic>
      <p:pic>
        <p:nvPicPr>
          <p:cNvPr id="5471" name="Google Shape;5471;p263"/>
          <p:cNvPicPr preferRelativeResize="0"/>
          <p:nvPr/>
        </p:nvPicPr>
        <p:blipFill>
          <a:blip r:embed="rId9">
            <a:alphaModFix/>
          </a:blip>
          <a:stretch>
            <a:fillRect/>
          </a:stretch>
        </p:blipFill>
        <p:spPr>
          <a:xfrm>
            <a:off x="2931075" y="4562220"/>
            <a:ext cx="236600" cy="114000"/>
          </a:xfrm>
          <a:prstGeom prst="rect">
            <a:avLst/>
          </a:prstGeom>
          <a:noFill/>
          <a:ln>
            <a:noFill/>
          </a:ln>
        </p:spPr>
      </p:pic>
      <p:pic>
        <p:nvPicPr>
          <p:cNvPr id="5472" name="Google Shape;5472;p263"/>
          <p:cNvPicPr preferRelativeResize="0"/>
          <p:nvPr/>
        </p:nvPicPr>
        <p:blipFill>
          <a:blip r:embed="rId9">
            <a:alphaModFix/>
          </a:blip>
          <a:stretch>
            <a:fillRect/>
          </a:stretch>
        </p:blipFill>
        <p:spPr>
          <a:xfrm>
            <a:off x="2931075" y="4790820"/>
            <a:ext cx="236600" cy="114000"/>
          </a:xfrm>
          <a:prstGeom prst="rect">
            <a:avLst/>
          </a:prstGeom>
          <a:noFill/>
          <a:ln>
            <a:noFill/>
          </a:ln>
        </p:spPr>
      </p:pic>
      <p:pic>
        <p:nvPicPr>
          <p:cNvPr id="5473" name="Google Shape;5473;p263"/>
          <p:cNvPicPr preferRelativeResize="0"/>
          <p:nvPr/>
        </p:nvPicPr>
        <p:blipFill>
          <a:blip r:embed="rId9">
            <a:alphaModFix/>
          </a:blip>
          <a:stretch>
            <a:fillRect/>
          </a:stretch>
        </p:blipFill>
        <p:spPr>
          <a:xfrm>
            <a:off x="2636154" y="3265231"/>
            <a:ext cx="236600" cy="114000"/>
          </a:xfrm>
          <a:prstGeom prst="rect">
            <a:avLst/>
          </a:prstGeom>
          <a:noFill/>
          <a:ln>
            <a:noFill/>
          </a:ln>
        </p:spPr>
      </p:pic>
      <p:pic>
        <p:nvPicPr>
          <p:cNvPr id="5474" name="Google Shape;5474;p263"/>
          <p:cNvPicPr preferRelativeResize="0"/>
          <p:nvPr/>
        </p:nvPicPr>
        <p:blipFill>
          <a:blip r:embed="rId9">
            <a:alphaModFix/>
          </a:blip>
          <a:stretch>
            <a:fillRect/>
          </a:stretch>
        </p:blipFill>
        <p:spPr>
          <a:xfrm>
            <a:off x="2331354" y="3265231"/>
            <a:ext cx="236600" cy="114000"/>
          </a:xfrm>
          <a:prstGeom prst="rect">
            <a:avLst/>
          </a:prstGeom>
          <a:noFill/>
          <a:ln>
            <a:noFill/>
          </a:ln>
        </p:spPr>
      </p:pic>
      <p:pic>
        <p:nvPicPr>
          <p:cNvPr id="5475" name="Google Shape;5475;p263"/>
          <p:cNvPicPr preferRelativeResize="0"/>
          <p:nvPr/>
        </p:nvPicPr>
        <p:blipFill>
          <a:blip r:embed="rId9">
            <a:alphaModFix/>
          </a:blip>
          <a:stretch>
            <a:fillRect/>
          </a:stretch>
        </p:blipFill>
        <p:spPr>
          <a:xfrm>
            <a:off x="2026554" y="3265231"/>
            <a:ext cx="236600" cy="114000"/>
          </a:xfrm>
          <a:prstGeom prst="rect">
            <a:avLst/>
          </a:prstGeom>
          <a:noFill/>
          <a:ln>
            <a:noFill/>
          </a:ln>
        </p:spPr>
      </p:pic>
      <p:pic>
        <p:nvPicPr>
          <p:cNvPr id="5476" name="Google Shape;5476;p263"/>
          <p:cNvPicPr preferRelativeResize="0"/>
          <p:nvPr/>
        </p:nvPicPr>
        <p:blipFill>
          <a:blip r:embed="rId9">
            <a:alphaModFix/>
          </a:blip>
          <a:stretch>
            <a:fillRect/>
          </a:stretch>
        </p:blipFill>
        <p:spPr>
          <a:xfrm>
            <a:off x="1721754" y="3265231"/>
            <a:ext cx="236600" cy="114000"/>
          </a:xfrm>
          <a:prstGeom prst="rect">
            <a:avLst/>
          </a:prstGeom>
          <a:noFill/>
          <a:ln>
            <a:noFill/>
          </a:ln>
        </p:spPr>
      </p:pic>
      <p:pic>
        <p:nvPicPr>
          <p:cNvPr id="5477" name="Google Shape;5477;p263"/>
          <p:cNvPicPr preferRelativeResize="0"/>
          <p:nvPr/>
        </p:nvPicPr>
        <p:blipFill>
          <a:blip r:embed="rId9">
            <a:alphaModFix/>
          </a:blip>
          <a:stretch>
            <a:fillRect/>
          </a:stretch>
        </p:blipFill>
        <p:spPr>
          <a:xfrm>
            <a:off x="1721754" y="3036631"/>
            <a:ext cx="236600" cy="114000"/>
          </a:xfrm>
          <a:prstGeom prst="rect">
            <a:avLst/>
          </a:prstGeom>
          <a:noFill/>
          <a:ln>
            <a:noFill/>
          </a:ln>
        </p:spPr>
      </p:pic>
      <p:pic>
        <p:nvPicPr>
          <p:cNvPr id="5478" name="Google Shape;5478;p263"/>
          <p:cNvPicPr preferRelativeResize="0"/>
          <p:nvPr/>
        </p:nvPicPr>
        <p:blipFill>
          <a:blip r:embed="rId9">
            <a:alphaModFix/>
          </a:blip>
          <a:stretch>
            <a:fillRect/>
          </a:stretch>
        </p:blipFill>
        <p:spPr>
          <a:xfrm>
            <a:off x="2965824" y="1978121"/>
            <a:ext cx="236600" cy="114000"/>
          </a:xfrm>
          <a:prstGeom prst="rect">
            <a:avLst/>
          </a:prstGeom>
          <a:noFill/>
          <a:ln>
            <a:noFill/>
          </a:ln>
        </p:spPr>
      </p:pic>
      <p:pic>
        <p:nvPicPr>
          <p:cNvPr id="5479" name="Google Shape;5479;p263"/>
          <p:cNvPicPr preferRelativeResize="0"/>
          <p:nvPr/>
        </p:nvPicPr>
        <p:blipFill>
          <a:blip r:embed="rId9">
            <a:alphaModFix/>
          </a:blip>
          <a:stretch>
            <a:fillRect/>
          </a:stretch>
        </p:blipFill>
        <p:spPr>
          <a:xfrm>
            <a:off x="2965824" y="1520921"/>
            <a:ext cx="236600" cy="114000"/>
          </a:xfrm>
          <a:prstGeom prst="rect">
            <a:avLst/>
          </a:prstGeom>
          <a:noFill/>
          <a:ln>
            <a:noFill/>
          </a:ln>
        </p:spPr>
      </p:pic>
      <p:pic>
        <p:nvPicPr>
          <p:cNvPr id="5480" name="Google Shape;5480;p263"/>
          <p:cNvPicPr preferRelativeResize="0"/>
          <p:nvPr/>
        </p:nvPicPr>
        <p:blipFill>
          <a:blip r:embed="rId9">
            <a:alphaModFix/>
          </a:blip>
          <a:stretch>
            <a:fillRect/>
          </a:stretch>
        </p:blipFill>
        <p:spPr>
          <a:xfrm>
            <a:off x="2957534" y="1327070"/>
            <a:ext cx="236600" cy="114000"/>
          </a:xfrm>
          <a:prstGeom prst="rect">
            <a:avLst/>
          </a:prstGeom>
          <a:noFill/>
          <a:ln>
            <a:noFill/>
          </a:ln>
        </p:spPr>
      </p:pic>
      <p:pic>
        <p:nvPicPr>
          <p:cNvPr id="5481" name="Google Shape;5481;p263"/>
          <p:cNvPicPr preferRelativeResize="0"/>
          <p:nvPr/>
        </p:nvPicPr>
        <p:blipFill>
          <a:blip r:embed="rId9">
            <a:alphaModFix/>
          </a:blip>
          <a:stretch>
            <a:fillRect/>
          </a:stretch>
        </p:blipFill>
        <p:spPr>
          <a:xfrm>
            <a:off x="3151385" y="2640640"/>
            <a:ext cx="236600" cy="114000"/>
          </a:xfrm>
          <a:prstGeom prst="rect">
            <a:avLst/>
          </a:prstGeom>
          <a:noFill/>
          <a:ln>
            <a:noFill/>
          </a:ln>
        </p:spPr>
      </p:pic>
      <p:pic>
        <p:nvPicPr>
          <p:cNvPr id="5482" name="Google Shape;5482;p263"/>
          <p:cNvPicPr preferRelativeResize="0"/>
          <p:nvPr/>
        </p:nvPicPr>
        <p:blipFill>
          <a:blip r:embed="rId9">
            <a:alphaModFix/>
          </a:blip>
          <a:stretch>
            <a:fillRect/>
          </a:stretch>
        </p:blipFill>
        <p:spPr>
          <a:xfrm>
            <a:off x="3456185" y="2640640"/>
            <a:ext cx="236600" cy="114000"/>
          </a:xfrm>
          <a:prstGeom prst="rect">
            <a:avLst/>
          </a:prstGeom>
          <a:noFill/>
          <a:ln>
            <a:noFill/>
          </a:ln>
        </p:spPr>
      </p:pic>
      <p:pic>
        <p:nvPicPr>
          <p:cNvPr id="5483" name="Google Shape;5483;p263"/>
          <p:cNvPicPr preferRelativeResize="0"/>
          <p:nvPr/>
        </p:nvPicPr>
        <p:blipFill>
          <a:blip r:embed="rId9">
            <a:alphaModFix/>
          </a:blip>
          <a:stretch>
            <a:fillRect/>
          </a:stretch>
        </p:blipFill>
        <p:spPr>
          <a:xfrm>
            <a:off x="3760985" y="2640640"/>
            <a:ext cx="236600" cy="114000"/>
          </a:xfrm>
          <a:prstGeom prst="rect">
            <a:avLst/>
          </a:prstGeom>
          <a:noFill/>
          <a:ln>
            <a:noFill/>
          </a:ln>
        </p:spPr>
      </p:pic>
      <p:pic>
        <p:nvPicPr>
          <p:cNvPr id="5484" name="Google Shape;5484;p263"/>
          <p:cNvPicPr preferRelativeResize="0"/>
          <p:nvPr/>
        </p:nvPicPr>
        <p:blipFill>
          <a:blip r:embed="rId9">
            <a:alphaModFix/>
          </a:blip>
          <a:stretch>
            <a:fillRect/>
          </a:stretch>
        </p:blipFill>
        <p:spPr>
          <a:xfrm>
            <a:off x="4065785" y="2640640"/>
            <a:ext cx="236600" cy="114000"/>
          </a:xfrm>
          <a:prstGeom prst="rect">
            <a:avLst/>
          </a:prstGeom>
          <a:noFill/>
          <a:ln>
            <a:noFill/>
          </a:ln>
        </p:spPr>
      </p:pic>
      <p:pic>
        <p:nvPicPr>
          <p:cNvPr id="5485" name="Google Shape;5485;p263"/>
          <p:cNvPicPr preferRelativeResize="0"/>
          <p:nvPr/>
        </p:nvPicPr>
        <p:blipFill>
          <a:blip r:embed="rId9">
            <a:alphaModFix/>
          </a:blip>
          <a:stretch>
            <a:fillRect/>
          </a:stretch>
        </p:blipFill>
        <p:spPr>
          <a:xfrm>
            <a:off x="4370585" y="2640640"/>
            <a:ext cx="236600" cy="114000"/>
          </a:xfrm>
          <a:prstGeom prst="rect">
            <a:avLst/>
          </a:prstGeom>
          <a:noFill/>
          <a:ln>
            <a:noFill/>
          </a:ln>
        </p:spPr>
      </p:pic>
      <p:pic>
        <p:nvPicPr>
          <p:cNvPr id="5486" name="Google Shape;5486;p263"/>
          <p:cNvPicPr preferRelativeResize="0"/>
          <p:nvPr/>
        </p:nvPicPr>
        <p:blipFill>
          <a:blip r:embed="rId9">
            <a:alphaModFix/>
          </a:blip>
          <a:stretch>
            <a:fillRect/>
          </a:stretch>
        </p:blipFill>
        <p:spPr>
          <a:xfrm>
            <a:off x="3151385" y="3351310"/>
            <a:ext cx="236600" cy="114000"/>
          </a:xfrm>
          <a:prstGeom prst="rect">
            <a:avLst/>
          </a:prstGeom>
          <a:noFill/>
          <a:ln>
            <a:noFill/>
          </a:ln>
        </p:spPr>
      </p:pic>
      <p:pic>
        <p:nvPicPr>
          <p:cNvPr id="5487" name="Google Shape;5487;p263"/>
          <p:cNvPicPr preferRelativeResize="0"/>
          <p:nvPr/>
        </p:nvPicPr>
        <p:blipFill>
          <a:blip r:embed="rId9">
            <a:alphaModFix/>
          </a:blip>
          <a:stretch>
            <a:fillRect/>
          </a:stretch>
        </p:blipFill>
        <p:spPr>
          <a:xfrm>
            <a:off x="3456185" y="3351310"/>
            <a:ext cx="236600" cy="114000"/>
          </a:xfrm>
          <a:prstGeom prst="rect">
            <a:avLst/>
          </a:prstGeom>
          <a:noFill/>
          <a:ln>
            <a:noFill/>
          </a:ln>
        </p:spPr>
      </p:pic>
      <p:pic>
        <p:nvPicPr>
          <p:cNvPr id="5488" name="Google Shape;5488;p263"/>
          <p:cNvPicPr preferRelativeResize="0"/>
          <p:nvPr/>
        </p:nvPicPr>
        <p:blipFill>
          <a:blip r:embed="rId9">
            <a:alphaModFix/>
          </a:blip>
          <a:stretch>
            <a:fillRect/>
          </a:stretch>
        </p:blipFill>
        <p:spPr>
          <a:xfrm>
            <a:off x="3760985" y="3351310"/>
            <a:ext cx="236600" cy="114000"/>
          </a:xfrm>
          <a:prstGeom prst="rect">
            <a:avLst/>
          </a:prstGeom>
          <a:noFill/>
          <a:ln>
            <a:noFill/>
          </a:ln>
        </p:spPr>
      </p:pic>
      <p:pic>
        <p:nvPicPr>
          <p:cNvPr id="5489" name="Google Shape;5489;p263"/>
          <p:cNvPicPr preferRelativeResize="0"/>
          <p:nvPr/>
        </p:nvPicPr>
        <p:blipFill>
          <a:blip r:embed="rId9">
            <a:alphaModFix/>
          </a:blip>
          <a:stretch>
            <a:fillRect/>
          </a:stretch>
        </p:blipFill>
        <p:spPr>
          <a:xfrm>
            <a:off x="4065785" y="3351310"/>
            <a:ext cx="236600" cy="114000"/>
          </a:xfrm>
          <a:prstGeom prst="rect">
            <a:avLst/>
          </a:prstGeom>
          <a:noFill/>
          <a:ln>
            <a:noFill/>
          </a:ln>
        </p:spPr>
      </p:pic>
      <p:pic>
        <p:nvPicPr>
          <p:cNvPr id="5490" name="Google Shape;5490;p263"/>
          <p:cNvPicPr preferRelativeResize="0"/>
          <p:nvPr/>
        </p:nvPicPr>
        <p:blipFill>
          <a:blip r:embed="rId9">
            <a:alphaModFix/>
          </a:blip>
          <a:stretch>
            <a:fillRect/>
          </a:stretch>
        </p:blipFill>
        <p:spPr>
          <a:xfrm>
            <a:off x="4370585" y="3351310"/>
            <a:ext cx="236600" cy="114000"/>
          </a:xfrm>
          <a:prstGeom prst="rect">
            <a:avLst/>
          </a:prstGeom>
          <a:noFill/>
          <a:ln>
            <a:noFill/>
          </a:ln>
        </p:spPr>
      </p:pic>
      <p:pic>
        <p:nvPicPr>
          <p:cNvPr id="5491" name="Google Shape;5491;p263"/>
          <p:cNvPicPr preferRelativeResize="0"/>
          <p:nvPr/>
        </p:nvPicPr>
        <p:blipFill>
          <a:blip r:embed="rId9">
            <a:alphaModFix/>
          </a:blip>
          <a:stretch>
            <a:fillRect/>
          </a:stretch>
        </p:blipFill>
        <p:spPr>
          <a:xfrm>
            <a:off x="3151385" y="3926160"/>
            <a:ext cx="236600" cy="114000"/>
          </a:xfrm>
          <a:prstGeom prst="rect">
            <a:avLst/>
          </a:prstGeom>
          <a:noFill/>
          <a:ln>
            <a:noFill/>
          </a:ln>
        </p:spPr>
      </p:pic>
      <p:pic>
        <p:nvPicPr>
          <p:cNvPr id="5492" name="Google Shape;5492;p263"/>
          <p:cNvPicPr preferRelativeResize="0"/>
          <p:nvPr/>
        </p:nvPicPr>
        <p:blipFill>
          <a:blip r:embed="rId9">
            <a:alphaModFix/>
          </a:blip>
          <a:stretch>
            <a:fillRect/>
          </a:stretch>
        </p:blipFill>
        <p:spPr>
          <a:xfrm>
            <a:off x="3456185" y="3926160"/>
            <a:ext cx="236600" cy="114000"/>
          </a:xfrm>
          <a:prstGeom prst="rect">
            <a:avLst/>
          </a:prstGeom>
          <a:noFill/>
          <a:ln>
            <a:noFill/>
          </a:ln>
        </p:spPr>
      </p:pic>
      <p:pic>
        <p:nvPicPr>
          <p:cNvPr id="5493" name="Google Shape;5493;p263"/>
          <p:cNvPicPr preferRelativeResize="0"/>
          <p:nvPr/>
        </p:nvPicPr>
        <p:blipFill>
          <a:blip r:embed="rId9">
            <a:alphaModFix/>
          </a:blip>
          <a:stretch>
            <a:fillRect/>
          </a:stretch>
        </p:blipFill>
        <p:spPr>
          <a:xfrm>
            <a:off x="3760985" y="3926160"/>
            <a:ext cx="236600" cy="114000"/>
          </a:xfrm>
          <a:prstGeom prst="rect">
            <a:avLst/>
          </a:prstGeom>
          <a:noFill/>
          <a:ln>
            <a:noFill/>
          </a:ln>
        </p:spPr>
      </p:pic>
      <p:pic>
        <p:nvPicPr>
          <p:cNvPr id="5494" name="Google Shape;5494;p263"/>
          <p:cNvPicPr preferRelativeResize="0"/>
          <p:nvPr/>
        </p:nvPicPr>
        <p:blipFill>
          <a:blip r:embed="rId9">
            <a:alphaModFix/>
          </a:blip>
          <a:stretch>
            <a:fillRect/>
          </a:stretch>
        </p:blipFill>
        <p:spPr>
          <a:xfrm>
            <a:off x="4065785" y="3926160"/>
            <a:ext cx="236600" cy="114000"/>
          </a:xfrm>
          <a:prstGeom prst="rect">
            <a:avLst/>
          </a:prstGeom>
          <a:noFill/>
          <a:ln>
            <a:noFill/>
          </a:ln>
        </p:spPr>
      </p:pic>
      <p:pic>
        <p:nvPicPr>
          <p:cNvPr id="5495" name="Google Shape;5495;p263"/>
          <p:cNvPicPr preferRelativeResize="0"/>
          <p:nvPr/>
        </p:nvPicPr>
        <p:blipFill>
          <a:blip r:embed="rId9">
            <a:alphaModFix/>
          </a:blip>
          <a:stretch>
            <a:fillRect/>
          </a:stretch>
        </p:blipFill>
        <p:spPr>
          <a:xfrm>
            <a:off x="4370585" y="3926160"/>
            <a:ext cx="236600" cy="114000"/>
          </a:xfrm>
          <a:prstGeom prst="rect">
            <a:avLst/>
          </a:prstGeom>
          <a:noFill/>
          <a:ln>
            <a:noFill/>
          </a:ln>
        </p:spPr>
      </p:pic>
      <p:pic>
        <p:nvPicPr>
          <p:cNvPr id="5496" name="Google Shape;5496;p263"/>
          <p:cNvPicPr preferRelativeResize="0"/>
          <p:nvPr/>
        </p:nvPicPr>
        <p:blipFill>
          <a:blip r:embed="rId9">
            <a:alphaModFix/>
          </a:blip>
          <a:stretch>
            <a:fillRect/>
          </a:stretch>
        </p:blipFill>
        <p:spPr>
          <a:xfrm>
            <a:off x="3151385" y="4535760"/>
            <a:ext cx="236600" cy="114000"/>
          </a:xfrm>
          <a:prstGeom prst="rect">
            <a:avLst/>
          </a:prstGeom>
          <a:noFill/>
          <a:ln>
            <a:noFill/>
          </a:ln>
        </p:spPr>
      </p:pic>
      <p:pic>
        <p:nvPicPr>
          <p:cNvPr id="5497" name="Google Shape;5497;p263"/>
          <p:cNvPicPr preferRelativeResize="0"/>
          <p:nvPr/>
        </p:nvPicPr>
        <p:blipFill>
          <a:blip r:embed="rId9">
            <a:alphaModFix/>
          </a:blip>
          <a:stretch>
            <a:fillRect/>
          </a:stretch>
        </p:blipFill>
        <p:spPr>
          <a:xfrm>
            <a:off x="3456185" y="4535760"/>
            <a:ext cx="236600" cy="114000"/>
          </a:xfrm>
          <a:prstGeom prst="rect">
            <a:avLst/>
          </a:prstGeom>
          <a:noFill/>
          <a:ln>
            <a:noFill/>
          </a:ln>
        </p:spPr>
      </p:pic>
      <p:pic>
        <p:nvPicPr>
          <p:cNvPr id="5498" name="Google Shape;5498;p263"/>
          <p:cNvPicPr preferRelativeResize="0"/>
          <p:nvPr/>
        </p:nvPicPr>
        <p:blipFill>
          <a:blip r:embed="rId9">
            <a:alphaModFix/>
          </a:blip>
          <a:stretch>
            <a:fillRect/>
          </a:stretch>
        </p:blipFill>
        <p:spPr>
          <a:xfrm>
            <a:off x="3760985" y="4535760"/>
            <a:ext cx="236600" cy="114000"/>
          </a:xfrm>
          <a:prstGeom prst="rect">
            <a:avLst/>
          </a:prstGeom>
          <a:noFill/>
          <a:ln>
            <a:noFill/>
          </a:ln>
        </p:spPr>
      </p:pic>
      <p:pic>
        <p:nvPicPr>
          <p:cNvPr id="5499" name="Google Shape;5499;p263"/>
          <p:cNvPicPr preferRelativeResize="0"/>
          <p:nvPr/>
        </p:nvPicPr>
        <p:blipFill>
          <a:blip r:embed="rId9">
            <a:alphaModFix/>
          </a:blip>
          <a:stretch>
            <a:fillRect/>
          </a:stretch>
        </p:blipFill>
        <p:spPr>
          <a:xfrm>
            <a:off x="4065785" y="4535760"/>
            <a:ext cx="236600" cy="114000"/>
          </a:xfrm>
          <a:prstGeom prst="rect">
            <a:avLst/>
          </a:prstGeom>
          <a:noFill/>
          <a:ln>
            <a:noFill/>
          </a:ln>
        </p:spPr>
      </p:pic>
      <p:pic>
        <p:nvPicPr>
          <p:cNvPr id="5500" name="Google Shape;5500;p263"/>
          <p:cNvPicPr preferRelativeResize="0"/>
          <p:nvPr/>
        </p:nvPicPr>
        <p:blipFill>
          <a:blip r:embed="rId9">
            <a:alphaModFix/>
          </a:blip>
          <a:stretch>
            <a:fillRect/>
          </a:stretch>
        </p:blipFill>
        <p:spPr>
          <a:xfrm>
            <a:off x="4370585" y="4535760"/>
            <a:ext cx="236600" cy="114000"/>
          </a:xfrm>
          <a:prstGeom prst="rect">
            <a:avLst/>
          </a:prstGeom>
          <a:noFill/>
          <a:ln>
            <a:noFill/>
          </a:ln>
        </p:spPr>
      </p:pic>
      <p:pic>
        <p:nvPicPr>
          <p:cNvPr id="5501" name="Google Shape;5501;p263"/>
          <p:cNvPicPr preferRelativeResize="0"/>
          <p:nvPr/>
        </p:nvPicPr>
        <p:blipFill>
          <a:blip r:embed="rId9">
            <a:alphaModFix/>
          </a:blip>
          <a:stretch>
            <a:fillRect/>
          </a:stretch>
        </p:blipFill>
        <p:spPr>
          <a:xfrm>
            <a:off x="4675385" y="3351310"/>
            <a:ext cx="236600" cy="114000"/>
          </a:xfrm>
          <a:prstGeom prst="rect">
            <a:avLst/>
          </a:prstGeom>
          <a:noFill/>
          <a:ln>
            <a:noFill/>
          </a:ln>
        </p:spPr>
      </p:pic>
      <p:pic>
        <p:nvPicPr>
          <p:cNvPr id="5502" name="Google Shape;5502;p263"/>
          <p:cNvPicPr preferRelativeResize="0"/>
          <p:nvPr/>
        </p:nvPicPr>
        <p:blipFill>
          <a:blip r:embed="rId9">
            <a:alphaModFix/>
          </a:blip>
          <a:stretch>
            <a:fillRect/>
          </a:stretch>
        </p:blipFill>
        <p:spPr>
          <a:xfrm>
            <a:off x="4691965" y="3927749"/>
            <a:ext cx="236600" cy="114000"/>
          </a:xfrm>
          <a:prstGeom prst="rect">
            <a:avLst/>
          </a:prstGeom>
          <a:noFill/>
          <a:ln>
            <a:noFill/>
          </a:ln>
        </p:spPr>
      </p:pic>
      <p:pic>
        <p:nvPicPr>
          <p:cNvPr id="5503" name="Google Shape;5503;p263"/>
          <p:cNvPicPr preferRelativeResize="0"/>
          <p:nvPr/>
        </p:nvPicPr>
        <p:blipFill>
          <a:blip r:embed="rId9">
            <a:alphaModFix/>
          </a:blip>
          <a:stretch>
            <a:fillRect/>
          </a:stretch>
        </p:blipFill>
        <p:spPr>
          <a:xfrm>
            <a:off x="4996765" y="3927749"/>
            <a:ext cx="236600" cy="114000"/>
          </a:xfrm>
          <a:prstGeom prst="rect">
            <a:avLst/>
          </a:prstGeom>
          <a:noFill/>
          <a:ln>
            <a:noFill/>
          </a:ln>
        </p:spPr>
      </p:pic>
      <p:pic>
        <p:nvPicPr>
          <p:cNvPr id="5504" name="Google Shape;5504;p263"/>
          <p:cNvPicPr preferRelativeResize="0"/>
          <p:nvPr/>
        </p:nvPicPr>
        <p:blipFill>
          <a:blip r:embed="rId9">
            <a:alphaModFix/>
          </a:blip>
          <a:stretch>
            <a:fillRect/>
          </a:stretch>
        </p:blipFill>
        <p:spPr>
          <a:xfrm>
            <a:off x="4683675" y="4535760"/>
            <a:ext cx="236600" cy="114000"/>
          </a:xfrm>
          <a:prstGeom prst="rect">
            <a:avLst/>
          </a:prstGeom>
          <a:noFill/>
          <a:ln>
            <a:noFill/>
          </a:ln>
        </p:spPr>
      </p:pic>
      <p:pic>
        <p:nvPicPr>
          <p:cNvPr id="5505" name="Google Shape;5505;p263"/>
          <p:cNvPicPr preferRelativeResize="0"/>
          <p:nvPr/>
        </p:nvPicPr>
        <p:blipFill>
          <a:blip r:embed="rId9">
            <a:alphaModFix/>
          </a:blip>
          <a:stretch>
            <a:fillRect/>
          </a:stretch>
        </p:blipFill>
        <p:spPr>
          <a:xfrm>
            <a:off x="5005055" y="4537349"/>
            <a:ext cx="236600" cy="114000"/>
          </a:xfrm>
          <a:prstGeom prst="rect">
            <a:avLst/>
          </a:prstGeom>
          <a:noFill/>
          <a:ln>
            <a:noFill/>
          </a:ln>
        </p:spPr>
      </p:pic>
      <p:pic>
        <p:nvPicPr>
          <p:cNvPr id="5506" name="Google Shape;5506;p263"/>
          <p:cNvPicPr preferRelativeResize="0"/>
          <p:nvPr/>
        </p:nvPicPr>
        <p:blipFill>
          <a:blip r:embed="rId9">
            <a:alphaModFix/>
          </a:blip>
          <a:stretch>
            <a:fillRect/>
          </a:stretch>
        </p:blipFill>
        <p:spPr>
          <a:xfrm>
            <a:off x="5309855" y="4537349"/>
            <a:ext cx="236600" cy="114000"/>
          </a:xfrm>
          <a:prstGeom prst="rect">
            <a:avLst/>
          </a:prstGeom>
          <a:noFill/>
          <a:ln>
            <a:noFill/>
          </a:ln>
        </p:spPr>
      </p:pic>
      <p:pic>
        <p:nvPicPr>
          <p:cNvPr id="5507" name="Google Shape;5507;p263"/>
          <p:cNvPicPr preferRelativeResize="0"/>
          <p:nvPr/>
        </p:nvPicPr>
        <p:blipFill>
          <a:blip r:embed="rId5">
            <a:alphaModFix/>
          </a:blip>
          <a:stretch>
            <a:fillRect/>
          </a:stretch>
        </p:blipFill>
        <p:spPr>
          <a:xfrm rot="9899957">
            <a:off x="1530256" y="2716324"/>
            <a:ext cx="128611" cy="232223"/>
          </a:xfrm>
          <a:prstGeom prst="rect">
            <a:avLst/>
          </a:prstGeom>
          <a:noFill/>
          <a:ln>
            <a:noFill/>
          </a:ln>
        </p:spPr>
      </p:pic>
      <p:pic>
        <p:nvPicPr>
          <p:cNvPr id="5508" name="Google Shape;5508;p263"/>
          <p:cNvPicPr preferRelativeResize="0"/>
          <p:nvPr/>
        </p:nvPicPr>
        <p:blipFill>
          <a:blip r:embed="rId5">
            <a:alphaModFix/>
          </a:blip>
          <a:stretch>
            <a:fillRect/>
          </a:stretch>
        </p:blipFill>
        <p:spPr>
          <a:xfrm rot="9899957">
            <a:off x="1521966" y="3064164"/>
            <a:ext cx="128611" cy="232223"/>
          </a:xfrm>
          <a:prstGeom prst="rect">
            <a:avLst/>
          </a:prstGeom>
          <a:noFill/>
          <a:ln>
            <a:noFill/>
          </a:ln>
        </p:spPr>
      </p:pic>
      <p:pic>
        <p:nvPicPr>
          <p:cNvPr id="5509" name="Google Shape;5509;p263"/>
          <p:cNvPicPr preferRelativeResize="0"/>
          <p:nvPr/>
        </p:nvPicPr>
        <p:blipFill>
          <a:blip r:embed="rId5">
            <a:alphaModFix/>
          </a:blip>
          <a:stretch>
            <a:fillRect/>
          </a:stretch>
        </p:blipFill>
        <p:spPr>
          <a:xfrm rot="9899957">
            <a:off x="1530256" y="3478324"/>
            <a:ext cx="128611" cy="232223"/>
          </a:xfrm>
          <a:prstGeom prst="rect">
            <a:avLst/>
          </a:prstGeom>
          <a:noFill/>
          <a:ln>
            <a:noFill/>
          </a:ln>
        </p:spPr>
      </p:pic>
      <p:pic>
        <p:nvPicPr>
          <p:cNvPr id="5510" name="Google Shape;5510;p263"/>
          <p:cNvPicPr preferRelativeResize="0"/>
          <p:nvPr/>
        </p:nvPicPr>
        <p:blipFill>
          <a:blip r:embed="rId5">
            <a:alphaModFix/>
          </a:blip>
          <a:stretch>
            <a:fillRect/>
          </a:stretch>
        </p:blipFill>
        <p:spPr>
          <a:xfrm rot="9899957">
            <a:off x="1530256" y="3859324"/>
            <a:ext cx="128611" cy="232223"/>
          </a:xfrm>
          <a:prstGeom prst="rect">
            <a:avLst/>
          </a:prstGeom>
          <a:noFill/>
          <a:ln>
            <a:noFill/>
          </a:ln>
        </p:spPr>
      </p:pic>
      <p:pic>
        <p:nvPicPr>
          <p:cNvPr id="5511" name="Google Shape;5511;p263"/>
          <p:cNvPicPr preferRelativeResize="0"/>
          <p:nvPr/>
        </p:nvPicPr>
        <p:blipFill>
          <a:blip r:embed="rId5">
            <a:alphaModFix/>
          </a:blip>
          <a:stretch>
            <a:fillRect/>
          </a:stretch>
        </p:blipFill>
        <p:spPr>
          <a:xfrm rot="9899957">
            <a:off x="1521966" y="4207164"/>
            <a:ext cx="128611" cy="232223"/>
          </a:xfrm>
          <a:prstGeom prst="rect">
            <a:avLst/>
          </a:prstGeom>
          <a:noFill/>
          <a:ln>
            <a:noFill/>
          </a:ln>
        </p:spPr>
      </p:pic>
      <p:pic>
        <p:nvPicPr>
          <p:cNvPr id="5512" name="Google Shape;5512;p263"/>
          <p:cNvPicPr preferRelativeResize="0"/>
          <p:nvPr/>
        </p:nvPicPr>
        <p:blipFill>
          <a:blip r:embed="rId5">
            <a:alphaModFix/>
          </a:blip>
          <a:stretch>
            <a:fillRect/>
          </a:stretch>
        </p:blipFill>
        <p:spPr>
          <a:xfrm rot="9899957">
            <a:off x="1530256" y="4621324"/>
            <a:ext cx="128611" cy="232223"/>
          </a:xfrm>
          <a:prstGeom prst="rect">
            <a:avLst/>
          </a:prstGeom>
          <a:noFill/>
          <a:ln>
            <a:noFill/>
          </a:ln>
        </p:spPr>
      </p:pic>
      <p:pic>
        <p:nvPicPr>
          <p:cNvPr id="5513" name="Google Shape;5513;p263"/>
          <p:cNvPicPr preferRelativeResize="0"/>
          <p:nvPr/>
        </p:nvPicPr>
        <p:blipFill>
          <a:blip r:embed="rId5">
            <a:alphaModFix/>
          </a:blip>
          <a:stretch>
            <a:fillRect/>
          </a:stretch>
        </p:blipFill>
        <p:spPr>
          <a:xfrm rot="9899957">
            <a:off x="2393181" y="823474"/>
            <a:ext cx="128611" cy="232223"/>
          </a:xfrm>
          <a:prstGeom prst="rect">
            <a:avLst/>
          </a:prstGeom>
          <a:noFill/>
          <a:ln>
            <a:noFill/>
          </a:ln>
        </p:spPr>
      </p:pic>
      <p:pic>
        <p:nvPicPr>
          <p:cNvPr id="5514" name="Google Shape;5514;p263"/>
          <p:cNvPicPr preferRelativeResize="0"/>
          <p:nvPr/>
        </p:nvPicPr>
        <p:blipFill>
          <a:blip r:embed="rId5">
            <a:alphaModFix/>
          </a:blip>
          <a:stretch>
            <a:fillRect/>
          </a:stretch>
        </p:blipFill>
        <p:spPr>
          <a:xfrm rot="9899957">
            <a:off x="2384891" y="1171314"/>
            <a:ext cx="128611" cy="232223"/>
          </a:xfrm>
          <a:prstGeom prst="rect">
            <a:avLst/>
          </a:prstGeom>
          <a:noFill/>
          <a:ln>
            <a:noFill/>
          </a:ln>
        </p:spPr>
      </p:pic>
      <p:pic>
        <p:nvPicPr>
          <p:cNvPr id="5515" name="Google Shape;5515;p263"/>
          <p:cNvPicPr preferRelativeResize="0"/>
          <p:nvPr/>
        </p:nvPicPr>
        <p:blipFill>
          <a:blip r:embed="rId5">
            <a:alphaModFix/>
          </a:blip>
          <a:stretch>
            <a:fillRect/>
          </a:stretch>
        </p:blipFill>
        <p:spPr>
          <a:xfrm rot="9899957">
            <a:off x="2393181" y="1585474"/>
            <a:ext cx="128611" cy="232223"/>
          </a:xfrm>
          <a:prstGeom prst="rect">
            <a:avLst/>
          </a:prstGeom>
          <a:noFill/>
          <a:ln>
            <a:noFill/>
          </a:ln>
        </p:spPr>
      </p:pic>
      <p:pic>
        <p:nvPicPr>
          <p:cNvPr id="5516" name="Google Shape;5516;p263"/>
          <p:cNvPicPr preferRelativeResize="0"/>
          <p:nvPr/>
        </p:nvPicPr>
        <p:blipFill>
          <a:blip r:embed="rId5">
            <a:alphaModFix/>
          </a:blip>
          <a:stretch>
            <a:fillRect/>
          </a:stretch>
        </p:blipFill>
        <p:spPr>
          <a:xfrm rot="9899957">
            <a:off x="2393181" y="1966474"/>
            <a:ext cx="128611" cy="232223"/>
          </a:xfrm>
          <a:prstGeom prst="rect">
            <a:avLst/>
          </a:prstGeom>
          <a:noFill/>
          <a:ln>
            <a:noFill/>
          </a:ln>
        </p:spPr>
      </p:pic>
      <p:pic>
        <p:nvPicPr>
          <p:cNvPr id="5517" name="Google Shape;5517;p263"/>
          <p:cNvPicPr preferRelativeResize="0"/>
          <p:nvPr/>
        </p:nvPicPr>
        <p:blipFill>
          <a:blip r:embed="rId5">
            <a:alphaModFix/>
          </a:blip>
          <a:stretch>
            <a:fillRect/>
          </a:stretch>
        </p:blipFill>
        <p:spPr>
          <a:xfrm rot="9899957">
            <a:off x="2384891" y="2314314"/>
            <a:ext cx="128611" cy="232223"/>
          </a:xfrm>
          <a:prstGeom prst="rect">
            <a:avLst/>
          </a:prstGeom>
          <a:noFill/>
          <a:ln>
            <a:noFill/>
          </a:ln>
        </p:spPr>
      </p:pic>
      <p:pic>
        <p:nvPicPr>
          <p:cNvPr id="5518" name="Google Shape;5518;p263"/>
          <p:cNvPicPr preferRelativeResize="0"/>
          <p:nvPr/>
        </p:nvPicPr>
        <p:blipFill>
          <a:blip r:embed="rId5">
            <a:alphaModFix/>
          </a:blip>
          <a:stretch>
            <a:fillRect/>
          </a:stretch>
        </p:blipFill>
        <p:spPr>
          <a:xfrm rot="9899957">
            <a:off x="2418052" y="2687024"/>
            <a:ext cx="128611" cy="232223"/>
          </a:xfrm>
          <a:prstGeom prst="rect">
            <a:avLst/>
          </a:prstGeom>
          <a:noFill/>
          <a:ln>
            <a:noFill/>
          </a:ln>
        </p:spPr>
      </p:pic>
      <p:pic>
        <p:nvPicPr>
          <p:cNvPr id="5519" name="Google Shape;5519;p263"/>
          <p:cNvPicPr preferRelativeResize="0"/>
          <p:nvPr/>
        </p:nvPicPr>
        <p:blipFill>
          <a:blip r:embed="rId5">
            <a:alphaModFix/>
          </a:blip>
          <a:stretch>
            <a:fillRect/>
          </a:stretch>
        </p:blipFill>
        <p:spPr>
          <a:xfrm rot="3815158">
            <a:off x="1739253" y="3619537"/>
            <a:ext cx="128611" cy="232223"/>
          </a:xfrm>
          <a:prstGeom prst="rect">
            <a:avLst/>
          </a:prstGeom>
          <a:noFill/>
          <a:ln>
            <a:noFill/>
          </a:ln>
        </p:spPr>
      </p:pic>
      <p:pic>
        <p:nvPicPr>
          <p:cNvPr id="5520" name="Google Shape;5520;p263"/>
          <p:cNvPicPr preferRelativeResize="0"/>
          <p:nvPr/>
        </p:nvPicPr>
        <p:blipFill>
          <a:blip r:embed="rId5">
            <a:alphaModFix/>
          </a:blip>
          <a:stretch>
            <a:fillRect/>
          </a:stretch>
        </p:blipFill>
        <p:spPr>
          <a:xfrm rot="3815158">
            <a:off x="2048694" y="3550541"/>
            <a:ext cx="128611" cy="232223"/>
          </a:xfrm>
          <a:prstGeom prst="rect">
            <a:avLst/>
          </a:prstGeom>
          <a:noFill/>
          <a:ln>
            <a:noFill/>
          </a:ln>
        </p:spPr>
      </p:pic>
      <p:pic>
        <p:nvPicPr>
          <p:cNvPr id="5521" name="Google Shape;5521;p263"/>
          <p:cNvPicPr preferRelativeResize="0"/>
          <p:nvPr/>
        </p:nvPicPr>
        <p:blipFill>
          <a:blip r:embed="rId5">
            <a:alphaModFix/>
          </a:blip>
          <a:stretch>
            <a:fillRect/>
          </a:stretch>
        </p:blipFill>
        <p:spPr>
          <a:xfrm rot="3815158">
            <a:off x="2385114" y="3485329"/>
            <a:ext cx="128611" cy="232223"/>
          </a:xfrm>
          <a:prstGeom prst="rect">
            <a:avLst/>
          </a:prstGeom>
          <a:noFill/>
          <a:ln>
            <a:noFill/>
          </a:ln>
        </p:spPr>
      </p:pic>
      <p:pic>
        <p:nvPicPr>
          <p:cNvPr id="5522" name="Google Shape;5522;p263"/>
          <p:cNvPicPr preferRelativeResize="0"/>
          <p:nvPr/>
        </p:nvPicPr>
        <p:blipFill>
          <a:blip r:embed="rId5">
            <a:alphaModFix/>
          </a:blip>
          <a:stretch>
            <a:fillRect/>
          </a:stretch>
        </p:blipFill>
        <p:spPr>
          <a:xfrm rot="3815158">
            <a:off x="2708839" y="3409935"/>
            <a:ext cx="128611" cy="232223"/>
          </a:xfrm>
          <a:prstGeom prst="rect">
            <a:avLst/>
          </a:prstGeom>
          <a:noFill/>
          <a:ln>
            <a:noFill/>
          </a:ln>
        </p:spPr>
      </p:pic>
      <p:pic>
        <p:nvPicPr>
          <p:cNvPr id="5523" name="Google Shape;5523;p263"/>
          <p:cNvPicPr preferRelativeResize="0"/>
          <p:nvPr/>
        </p:nvPicPr>
        <p:blipFill>
          <a:blip r:embed="rId5">
            <a:alphaModFix/>
          </a:blip>
          <a:stretch>
            <a:fillRect/>
          </a:stretch>
        </p:blipFill>
        <p:spPr>
          <a:xfrm rot="3815158">
            <a:off x="1747543" y="4363368"/>
            <a:ext cx="128611" cy="232223"/>
          </a:xfrm>
          <a:prstGeom prst="rect">
            <a:avLst/>
          </a:prstGeom>
          <a:noFill/>
          <a:ln>
            <a:noFill/>
          </a:ln>
        </p:spPr>
      </p:pic>
      <p:pic>
        <p:nvPicPr>
          <p:cNvPr id="5524" name="Google Shape;5524;p263"/>
          <p:cNvPicPr preferRelativeResize="0"/>
          <p:nvPr/>
        </p:nvPicPr>
        <p:blipFill>
          <a:blip r:embed="rId5">
            <a:alphaModFix/>
          </a:blip>
          <a:stretch>
            <a:fillRect/>
          </a:stretch>
        </p:blipFill>
        <p:spPr>
          <a:xfrm rot="3815158">
            <a:off x="2056984" y="4294372"/>
            <a:ext cx="128611" cy="232223"/>
          </a:xfrm>
          <a:prstGeom prst="rect">
            <a:avLst/>
          </a:prstGeom>
          <a:noFill/>
          <a:ln>
            <a:noFill/>
          </a:ln>
        </p:spPr>
      </p:pic>
      <p:pic>
        <p:nvPicPr>
          <p:cNvPr id="5525" name="Google Shape;5525;p263"/>
          <p:cNvPicPr preferRelativeResize="0"/>
          <p:nvPr/>
        </p:nvPicPr>
        <p:blipFill>
          <a:blip r:embed="rId5">
            <a:alphaModFix/>
          </a:blip>
          <a:stretch>
            <a:fillRect/>
          </a:stretch>
        </p:blipFill>
        <p:spPr>
          <a:xfrm rot="3815158">
            <a:off x="2393404" y="4229160"/>
            <a:ext cx="128611" cy="232223"/>
          </a:xfrm>
          <a:prstGeom prst="rect">
            <a:avLst/>
          </a:prstGeom>
          <a:noFill/>
          <a:ln>
            <a:noFill/>
          </a:ln>
        </p:spPr>
      </p:pic>
      <p:pic>
        <p:nvPicPr>
          <p:cNvPr id="5526" name="Google Shape;5526;p263"/>
          <p:cNvPicPr preferRelativeResize="0"/>
          <p:nvPr/>
        </p:nvPicPr>
        <p:blipFill>
          <a:blip r:embed="rId5">
            <a:alphaModFix/>
          </a:blip>
          <a:stretch>
            <a:fillRect/>
          </a:stretch>
        </p:blipFill>
        <p:spPr>
          <a:xfrm rot="3815158">
            <a:off x="2717129" y="4153766"/>
            <a:ext cx="128611" cy="232223"/>
          </a:xfrm>
          <a:prstGeom prst="rect">
            <a:avLst/>
          </a:prstGeom>
          <a:noFill/>
          <a:ln>
            <a:noFill/>
          </a:ln>
        </p:spPr>
      </p:pic>
      <p:pic>
        <p:nvPicPr>
          <p:cNvPr id="5527" name="Google Shape;5527;p263"/>
          <p:cNvPicPr preferRelativeResize="0"/>
          <p:nvPr/>
        </p:nvPicPr>
        <p:blipFill>
          <a:blip r:embed="rId5">
            <a:alphaModFix/>
          </a:blip>
          <a:stretch>
            <a:fillRect/>
          </a:stretch>
        </p:blipFill>
        <p:spPr>
          <a:xfrm rot="4595401">
            <a:off x="1689518" y="4896693"/>
            <a:ext cx="128611" cy="232223"/>
          </a:xfrm>
          <a:prstGeom prst="rect">
            <a:avLst/>
          </a:prstGeom>
          <a:noFill/>
          <a:ln>
            <a:noFill/>
          </a:ln>
        </p:spPr>
      </p:pic>
      <p:pic>
        <p:nvPicPr>
          <p:cNvPr id="5528" name="Google Shape;5528;p263"/>
          <p:cNvPicPr preferRelativeResize="0"/>
          <p:nvPr/>
        </p:nvPicPr>
        <p:blipFill>
          <a:blip r:embed="rId5">
            <a:alphaModFix/>
          </a:blip>
          <a:stretch>
            <a:fillRect/>
          </a:stretch>
        </p:blipFill>
        <p:spPr>
          <a:xfrm rot="3815158">
            <a:off x="2056984" y="4903972"/>
            <a:ext cx="128611" cy="232223"/>
          </a:xfrm>
          <a:prstGeom prst="rect">
            <a:avLst/>
          </a:prstGeom>
          <a:noFill/>
          <a:ln>
            <a:noFill/>
          </a:ln>
        </p:spPr>
      </p:pic>
      <p:pic>
        <p:nvPicPr>
          <p:cNvPr id="5529" name="Google Shape;5529;p263"/>
          <p:cNvPicPr preferRelativeResize="0"/>
          <p:nvPr/>
        </p:nvPicPr>
        <p:blipFill>
          <a:blip r:embed="rId5">
            <a:alphaModFix/>
          </a:blip>
          <a:stretch>
            <a:fillRect/>
          </a:stretch>
        </p:blipFill>
        <p:spPr>
          <a:xfrm rot="3815158">
            <a:off x="2393404" y="4838760"/>
            <a:ext cx="128611" cy="232223"/>
          </a:xfrm>
          <a:prstGeom prst="rect">
            <a:avLst/>
          </a:prstGeom>
          <a:noFill/>
          <a:ln>
            <a:noFill/>
          </a:ln>
        </p:spPr>
      </p:pic>
      <p:pic>
        <p:nvPicPr>
          <p:cNvPr id="5530" name="Google Shape;5530;p263"/>
          <p:cNvPicPr preferRelativeResize="0"/>
          <p:nvPr/>
        </p:nvPicPr>
        <p:blipFill>
          <a:blip r:embed="rId5">
            <a:alphaModFix/>
          </a:blip>
          <a:stretch>
            <a:fillRect/>
          </a:stretch>
        </p:blipFill>
        <p:spPr>
          <a:xfrm rot="3815158">
            <a:off x="2717129" y="4763366"/>
            <a:ext cx="128611" cy="232223"/>
          </a:xfrm>
          <a:prstGeom prst="rect">
            <a:avLst/>
          </a:prstGeom>
          <a:noFill/>
          <a:ln>
            <a:noFill/>
          </a:ln>
        </p:spPr>
      </p:pic>
      <p:pic>
        <p:nvPicPr>
          <p:cNvPr id="5531" name="Google Shape;5531;p263"/>
          <p:cNvPicPr preferRelativeResize="0"/>
          <p:nvPr/>
        </p:nvPicPr>
        <p:blipFill>
          <a:blip r:embed="rId5">
            <a:alphaModFix/>
          </a:blip>
          <a:stretch>
            <a:fillRect/>
          </a:stretch>
        </p:blipFill>
        <p:spPr>
          <a:xfrm rot="4499957">
            <a:off x="3270461" y="4899829"/>
            <a:ext cx="128611" cy="232223"/>
          </a:xfrm>
          <a:prstGeom prst="rect">
            <a:avLst/>
          </a:prstGeom>
          <a:noFill/>
          <a:ln>
            <a:noFill/>
          </a:ln>
        </p:spPr>
      </p:pic>
      <p:pic>
        <p:nvPicPr>
          <p:cNvPr id="5532" name="Google Shape;5532;p263"/>
          <p:cNvPicPr preferRelativeResize="0"/>
          <p:nvPr/>
        </p:nvPicPr>
        <p:blipFill>
          <a:blip r:embed="rId5">
            <a:alphaModFix/>
          </a:blip>
          <a:stretch>
            <a:fillRect/>
          </a:stretch>
        </p:blipFill>
        <p:spPr>
          <a:xfrm rot="4499957">
            <a:off x="3618301" y="4908119"/>
            <a:ext cx="128611" cy="232223"/>
          </a:xfrm>
          <a:prstGeom prst="rect">
            <a:avLst/>
          </a:prstGeom>
          <a:noFill/>
          <a:ln>
            <a:noFill/>
          </a:ln>
        </p:spPr>
      </p:pic>
      <p:pic>
        <p:nvPicPr>
          <p:cNvPr id="5533" name="Google Shape;5533;p263"/>
          <p:cNvPicPr preferRelativeResize="0"/>
          <p:nvPr/>
        </p:nvPicPr>
        <p:blipFill>
          <a:blip r:embed="rId5">
            <a:alphaModFix/>
          </a:blip>
          <a:stretch>
            <a:fillRect/>
          </a:stretch>
        </p:blipFill>
        <p:spPr>
          <a:xfrm rot="4499957">
            <a:off x="4032461" y="4899829"/>
            <a:ext cx="128611" cy="232223"/>
          </a:xfrm>
          <a:prstGeom prst="rect">
            <a:avLst/>
          </a:prstGeom>
          <a:noFill/>
          <a:ln>
            <a:noFill/>
          </a:ln>
        </p:spPr>
      </p:pic>
      <p:pic>
        <p:nvPicPr>
          <p:cNvPr id="5534" name="Google Shape;5534;p263"/>
          <p:cNvPicPr preferRelativeResize="0"/>
          <p:nvPr/>
        </p:nvPicPr>
        <p:blipFill>
          <a:blip r:embed="rId5">
            <a:alphaModFix/>
          </a:blip>
          <a:stretch>
            <a:fillRect/>
          </a:stretch>
        </p:blipFill>
        <p:spPr>
          <a:xfrm rot="4499957">
            <a:off x="4413461" y="4899829"/>
            <a:ext cx="128611" cy="232223"/>
          </a:xfrm>
          <a:prstGeom prst="rect">
            <a:avLst/>
          </a:prstGeom>
          <a:noFill/>
          <a:ln>
            <a:noFill/>
          </a:ln>
        </p:spPr>
      </p:pic>
      <p:pic>
        <p:nvPicPr>
          <p:cNvPr id="5535" name="Google Shape;5535;p263"/>
          <p:cNvPicPr preferRelativeResize="0"/>
          <p:nvPr/>
        </p:nvPicPr>
        <p:blipFill>
          <a:blip r:embed="rId5">
            <a:alphaModFix/>
          </a:blip>
          <a:stretch>
            <a:fillRect/>
          </a:stretch>
        </p:blipFill>
        <p:spPr>
          <a:xfrm rot="4499957">
            <a:off x="4761301" y="4908119"/>
            <a:ext cx="128611" cy="232223"/>
          </a:xfrm>
          <a:prstGeom prst="rect">
            <a:avLst/>
          </a:prstGeom>
          <a:noFill/>
          <a:ln>
            <a:noFill/>
          </a:ln>
        </p:spPr>
      </p:pic>
      <p:pic>
        <p:nvPicPr>
          <p:cNvPr id="5536" name="Google Shape;5536;p263"/>
          <p:cNvPicPr preferRelativeResize="0"/>
          <p:nvPr/>
        </p:nvPicPr>
        <p:blipFill>
          <a:blip r:embed="rId5">
            <a:alphaModFix/>
          </a:blip>
          <a:stretch>
            <a:fillRect/>
          </a:stretch>
        </p:blipFill>
        <p:spPr>
          <a:xfrm rot="4499957">
            <a:off x="5175461" y="4899829"/>
            <a:ext cx="128611" cy="232223"/>
          </a:xfrm>
          <a:prstGeom prst="rect">
            <a:avLst/>
          </a:prstGeom>
          <a:noFill/>
          <a:ln>
            <a:noFill/>
          </a:ln>
        </p:spPr>
      </p:pic>
      <p:pic>
        <p:nvPicPr>
          <p:cNvPr id="5537" name="Google Shape;5537;p263"/>
          <p:cNvPicPr preferRelativeResize="0"/>
          <p:nvPr/>
        </p:nvPicPr>
        <p:blipFill>
          <a:blip r:embed="rId5">
            <a:alphaModFix/>
          </a:blip>
          <a:stretch>
            <a:fillRect/>
          </a:stretch>
        </p:blipFill>
        <p:spPr>
          <a:xfrm rot="4499957">
            <a:off x="2813261" y="4899829"/>
            <a:ext cx="128611" cy="232223"/>
          </a:xfrm>
          <a:prstGeom prst="rect">
            <a:avLst/>
          </a:prstGeom>
          <a:noFill/>
          <a:ln>
            <a:noFill/>
          </a:ln>
        </p:spPr>
      </p:pic>
      <p:pic>
        <p:nvPicPr>
          <p:cNvPr id="5538" name="Google Shape;5538;p263"/>
          <p:cNvPicPr preferRelativeResize="0"/>
          <p:nvPr/>
        </p:nvPicPr>
        <p:blipFill>
          <a:blip r:embed="rId5">
            <a:alphaModFix/>
          </a:blip>
          <a:stretch>
            <a:fillRect/>
          </a:stretch>
        </p:blipFill>
        <p:spPr>
          <a:xfrm rot="3384363">
            <a:off x="2659536" y="2683179"/>
            <a:ext cx="128611" cy="232222"/>
          </a:xfrm>
          <a:prstGeom prst="rect">
            <a:avLst/>
          </a:prstGeom>
          <a:noFill/>
          <a:ln>
            <a:noFill/>
          </a:ln>
        </p:spPr>
      </p:pic>
      <p:pic>
        <p:nvPicPr>
          <p:cNvPr id="5539" name="Google Shape;5539;p263"/>
          <p:cNvPicPr preferRelativeResize="0"/>
          <p:nvPr/>
        </p:nvPicPr>
        <p:blipFill>
          <a:blip r:embed="rId5">
            <a:alphaModFix/>
          </a:blip>
          <a:stretch>
            <a:fillRect/>
          </a:stretch>
        </p:blipFill>
        <p:spPr>
          <a:xfrm rot="4641884">
            <a:off x="2604411" y="713379"/>
            <a:ext cx="128611" cy="232222"/>
          </a:xfrm>
          <a:prstGeom prst="rect">
            <a:avLst/>
          </a:prstGeom>
          <a:noFill/>
          <a:ln>
            <a:noFill/>
          </a:ln>
        </p:spPr>
      </p:pic>
      <p:pic>
        <p:nvPicPr>
          <p:cNvPr id="5540" name="Google Shape;5540;p263"/>
          <p:cNvPicPr preferRelativeResize="0"/>
          <p:nvPr/>
        </p:nvPicPr>
        <p:blipFill>
          <a:blip r:embed="rId5">
            <a:alphaModFix/>
          </a:blip>
          <a:stretch>
            <a:fillRect/>
          </a:stretch>
        </p:blipFill>
        <p:spPr>
          <a:xfrm rot="4641884">
            <a:off x="2909211" y="713379"/>
            <a:ext cx="128611" cy="232222"/>
          </a:xfrm>
          <a:prstGeom prst="rect">
            <a:avLst/>
          </a:prstGeom>
          <a:noFill/>
          <a:ln>
            <a:noFill/>
          </a:ln>
        </p:spPr>
      </p:pic>
      <p:pic>
        <p:nvPicPr>
          <p:cNvPr id="5541" name="Google Shape;5541;p263"/>
          <p:cNvPicPr preferRelativeResize="0"/>
          <p:nvPr/>
        </p:nvPicPr>
        <p:blipFill>
          <a:blip r:embed="rId5">
            <a:alphaModFix/>
          </a:blip>
          <a:stretch>
            <a:fillRect/>
          </a:stretch>
        </p:blipFill>
        <p:spPr>
          <a:xfrm rot="8752277">
            <a:off x="3527732" y="873879"/>
            <a:ext cx="128611" cy="232223"/>
          </a:xfrm>
          <a:prstGeom prst="rect">
            <a:avLst/>
          </a:prstGeom>
          <a:noFill/>
          <a:ln>
            <a:noFill/>
          </a:ln>
        </p:spPr>
      </p:pic>
      <p:pic>
        <p:nvPicPr>
          <p:cNvPr id="5542" name="Google Shape;5542;p263"/>
          <p:cNvPicPr preferRelativeResize="0"/>
          <p:nvPr/>
        </p:nvPicPr>
        <p:blipFill>
          <a:blip r:embed="rId5">
            <a:alphaModFix/>
          </a:blip>
          <a:stretch>
            <a:fillRect/>
          </a:stretch>
        </p:blipFill>
        <p:spPr>
          <a:xfrm rot="8752277">
            <a:off x="3375332" y="873879"/>
            <a:ext cx="128611" cy="232223"/>
          </a:xfrm>
          <a:prstGeom prst="rect">
            <a:avLst/>
          </a:prstGeom>
          <a:noFill/>
          <a:ln>
            <a:noFill/>
          </a:ln>
        </p:spPr>
      </p:pic>
      <p:pic>
        <p:nvPicPr>
          <p:cNvPr id="5543" name="Google Shape;5543;p263"/>
          <p:cNvPicPr preferRelativeResize="0"/>
          <p:nvPr/>
        </p:nvPicPr>
        <p:blipFill>
          <a:blip r:embed="rId5">
            <a:alphaModFix/>
          </a:blip>
          <a:stretch>
            <a:fillRect/>
          </a:stretch>
        </p:blipFill>
        <p:spPr>
          <a:xfrm rot="8752277">
            <a:off x="3239512" y="873879"/>
            <a:ext cx="128611" cy="232223"/>
          </a:xfrm>
          <a:prstGeom prst="rect">
            <a:avLst/>
          </a:prstGeom>
          <a:noFill/>
          <a:ln>
            <a:noFill/>
          </a:ln>
        </p:spPr>
      </p:pic>
      <p:pic>
        <p:nvPicPr>
          <p:cNvPr id="5544" name="Google Shape;5544;p263"/>
          <p:cNvPicPr preferRelativeResize="0"/>
          <p:nvPr/>
        </p:nvPicPr>
        <p:blipFill>
          <a:blip r:embed="rId5">
            <a:alphaModFix/>
          </a:blip>
          <a:stretch>
            <a:fillRect/>
          </a:stretch>
        </p:blipFill>
        <p:spPr>
          <a:xfrm rot="8752277">
            <a:off x="3686833" y="1254879"/>
            <a:ext cx="128611" cy="232223"/>
          </a:xfrm>
          <a:prstGeom prst="rect">
            <a:avLst/>
          </a:prstGeom>
          <a:noFill/>
          <a:ln>
            <a:noFill/>
          </a:ln>
        </p:spPr>
      </p:pic>
      <p:pic>
        <p:nvPicPr>
          <p:cNvPr id="5545" name="Google Shape;5545;p263"/>
          <p:cNvPicPr preferRelativeResize="0"/>
          <p:nvPr/>
        </p:nvPicPr>
        <p:blipFill>
          <a:blip r:embed="rId5">
            <a:alphaModFix/>
          </a:blip>
          <a:stretch>
            <a:fillRect/>
          </a:stretch>
        </p:blipFill>
        <p:spPr>
          <a:xfrm rot="8752277">
            <a:off x="3814363" y="1483479"/>
            <a:ext cx="128611" cy="232223"/>
          </a:xfrm>
          <a:prstGeom prst="rect">
            <a:avLst/>
          </a:prstGeom>
          <a:noFill/>
          <a:ln>
            <a:noFill/>
          </a:ln>
        </p:spPr>
      </p:pic>
      <p:pic>
        <p:nvPicPr>
          <p:cNvPr id="5546" name="Google Shape;5546;p263"/>
          <p:cNvPicPr preferRelativeResize="0"/>
          <p:nvPr/>
        </p:nvPicPr>
        <p:blipFill>
          <a:blip r:embed="rId5">
            <a:alphaModFix/>
          </a:blip>
          <a:stretch>
            <a:fillRect/>
          </a:stretch>
        </p:blipFill>
        <p:spPr>
          <a:xfrm rot="3815158">
            <a:off x="4038989" y="3164754"/>
            <a:ext cx="128611" cy="232223"/>
          </a:xfrm>
          <a:prstGeom prst="rect">
            <a:avLst/>
          </a:prstGeom>
          <a:noFill/>
          <a:ln>
            <a:noFill/>
          </a:ln>
        </p:spPr>
      </p:pic>
      <p:pic>
        <p:nvPicPr>
          <p:cNvPr id="5547" name="Google Shape;5547;p263"/>
          <p:cNvPicPr preferRelativeResize="0"/>
          <p:nvPr/>
        </p:nvPicPr>
        <p:blipFill>
          <a:blip r:embed="rId5">
            <a:alphaModFix/>
          </a:blip>
          <a:stretch>
            <a:fillRect/>
          </a:stretch>
        </p:blipFill>
        <p:spPr>
          <a:xfrm rot="3815158">
            <a:off x="4318918" y="3105135"/>
            <a:ext cx="128611" cy="232223"/>
          </a:xfrm>
          <a:prstGeom prst="rect">
            <a:avLst/>
          </a:prstGeom>
          <a:noFill/>
          <a:ln>
            <a:noFill/>
          </a:ln>
        </p:spPr>
      </p:pic>
      <p:pic>
        <p:nvPicPr>
          <p:cNvPr id="5548" name="Google Shape;5548;p263"/>
          <p:cNvPicPr preferRelativeResize="0"/>
          <p:nvPr/>
        </p:nvPicPr>
        <p:blipFill>
          <a:blip r:embed="rId5">
            <a:alphaModFix/>
          </a:blip>
          <a:stretch>
            <a:fillRect/>
          </a:stretch>
        </p:blipFill>
        <p:spPr>
          <a:xfrm rot="3815158">
            <a:off x="3276184" y="4040902"/>
            <a:ext cx="128611" cy="232223"/>
          </a:xfrm>
          <a:prstGeom prst="rect">
            <a:avLst/>
          </a:prstGeom>
          <a:noFill/>
          <a:ln>
            <a:noFill/>
          </a:ln>
        </p:spPr>
      </p:pic>
      <p:pic>
        <p:nvPicPr>
          <p:cNvPr id="5549" name="Google Shape;5549;p263"/>
          <p:cNvPicPr preferRelativeResize="0"/>
          <p:nvPr/>
        </p:nvPicPr>
        <p:blipFill>
          <a:blip r:embed="rId5">
            <a:alphaModFix/>
          </a:blip>
          <a:stretch>
            <a:fillRect/>
          </a:stretch>
        </p:blipFill>
        <p:spPr>
          <a:xfrm rot="3815158">
            <a:off x="3612604" y="3975689"/>
            <a:ext cx="128611" cy="232223"/>
          </a:xfrm>
          <a:prstGeom prst="rect">
            <a:avLst/>
          </a:prstGeom>
          <a:noFill/>
          <a:ln>
            <a:noFill/>
          </a:ln>
        </p:spPr>
      </p:pic>
      <p:pic>
        <p:nvPicPr>
          <p:cNvPr id="5550" name="Google Shape;5550;p263"/>
          <p:cNvPicPr preferRelativeResize="0"/>
          <p:nvPr/>
        </p:nvPicPr>
        <p:blipFill>
          <a:blip r:embed="rId5">
            <a:alphaModFix/>
          </a:blip>
          <a:stretch>
            <a:fillRect/>
          </a:stretch>
        </p:blipFill>
        <p:spPr>
          <a:xfrm rot="3815158">
            <a:off x="4706620" y="3790935"/>
            <a:ext cx="128611" cy="232223"/>
          </a:xfrm>
          <a:prstGeom prst="rect">
            <a:avLst/>
          </a:prstGeom>
          <a:noFill/>
          <a:ln>
            <a:noFill/>
          </a:ln>
        </p:spPr>
      </p:pic>
      <p:pic>
        <p:nvPicPr>
          <p:cNvPr id="5551" name="Google Shape;5551;p263"/>
          <p:cNvPicPr preferRelativeResize="0"/>
          <p:nvPr/>
        </p:nvPicPr>
        <p:blipFill>
          <a:blip r:embed="rId5">
            <a:alphaModFix/>
          </a:blip>
          <a:stretch>
            <a:fillRect/>
          </a:stretch>
        </p:blipFill>
        <p:spPr>
          <a:xfrm rot="4641884">
            <a:off x="2476882" y="1356140"/>
            <a:ext cx="128611" cy="232222"/>
          </a:xfrm>
          <a:prstGeom prst="rect">
            <a:avLst/>
          </a:prstGeom>
          <a:noFill/>
          <a:ln>
            <a:noFill/>
          </a:ln>
        </p:spPr>
      </p:pic>
      <p:pic>
        <p:nvPicPr>
          <p:cNvPr id="5552" name="Google Shape;5552;p263"/>
          <p:cNvPicPr preferRelativeResize="0"/>
          <p:nvPr/>
        </p:nvPicPr>
        <p:blipFill>
          <a:blip r:embed="rId5">
            <a:alphaModFix/>
          </a:blip>
          <a:stretch>
            <a:fillRect/>
          </a:stretch>
        </p:blipFill>
        <p:spPr>
          <a:xfrm rot="4641884">
            <a:off x="2748521" y="1356140"/>
            <a:ext cx="128611" cy="232222"/>
          </a:xfrm>
          <a:prstGeom prst="rect">
            <a:avLst/>
          </a:prstGeom>
          <a:noFill/>
          <a:ln>
            <a:noFill/>
          </a:ln>
        </p:spPr>
      </p:pic>
      <p:pic>
        <p:nvPicPr>
          <p:cNvPr id="5553" name="Google Shape;5553;p263"/>
          <p:cNvPicPr preferRelativeResize="0"/>
          <p:nvPr/>
        </p:nvPicPr>
        <p:blipFill>
          <a:blip r:embed="rId5">
            <a:alphaModFix/>
          </a:blip>
          <a:stretch>
            <a:fillRect/>
          </a:stretch>
        </p:blipFill>
        <p:spPr>
          <a:xfrm rot="3815158">
            <a:off x="3199984" y="4698653"/>
            <a:ext cx="128611" cy="232223"/>
          </a:xfrm>
          <a:prstGeom prst="rect">
            <a:avLst/>
          </a:prstGeom>
          <a:noFill/>
          <a:ln>
            <a:noFill/>
          </a:ln>
        </p:spPr>
      </p:pic>
      <p:pic>
        <p:nvPicPr>
          <p:cNvPr id="5554" name="Google Shape;5554;p263"/>
          <p:cNvPicPr preferRelativeResize="0"/>
          <p:nvPr/>
        </p:nvPicPr>
        <p:blipFill>
          <a:blip r:embed="rId5">
            <a:alphaModFix/>
          </a:blip>
          <a:stretch>
            <a:fillRect/>
          </a:stretch>
        </p:blipFill>
        <p:spPr>
          <a:xfrm rot="3815158">
            <a:off x="3536404" y="4633441"/>
            <a:ext cx="128611" cy="232223"/>
          </a:xfrm>
          <a:prstGeom prst="rect">
            <a:avLst/>
          </a:prstGeom>
          <a:noFill/>
          <a:ln>
            <a:noFill/>
          </a:ln>
        </p:spPr>
      </p:pic>
      <p:pic>
        <p:nvPicPr>
          <p:cNvPr id="5555" name="Google Shape;5555;p263"/>
          <p:cNvPicPr preferRelativeResize="0"/>
          <p:nvPr/>
        </p:nvPicPr>
        <p:blipFill>
          <a:blip r:embed="rId5">
            <a:alphaModFix/>
          </a:blip>
          <a:stretch>
            <a:fillRect/>
          </a:stretch>
        </p:blipFill>
        <p:spPr>
          <a:xfrm rot="3815158">
            <a:off x="3860129" y="4558047"/>
            <a:ext cx="128611" cy="232223"/>
          </a:xfrm>
          <a:prstGeom prst="rect">
            <a:avLst/>
          </a:prstGeom>
          <a:noFill/>
          <a:ln>
            <a:noFill/>
          </a:ln>
        </p:spPr>
      </p:pic>
      <p:pic>
        <p:nvPicPr>
          <p:cNvPr id="5556" name="Google Shape;5556;p263"/>
          <p:cNvPicPr preferRelativeResize="0"/>
          <p:nvPr/>
        </p:nvPicPr>
        <p:blipFill>
          <a:blip r:embed="rId5">
            <a:alphaModFix/>
          </a:blip>
          <a:stretch>
            <a:fillRect/>
          </a:stretch>
        </p:blipFill>
        <p:spPr>
          <a:xfrm rot="3815158">
            <a:off x="4920929" y="4370802"/>
            <a:ext cx="128611" cy="232223"/>
          </a:xfrm>
          <a:prstGeom prst="rect">
            <a:avLst/>
          </a:prstGeom>
          <a:noFill/>
          <a:ln>
            <a:noFill/>
          </a:ln>
        </p:spPr>
      </p:pic>
      <p:pic>
        <p:nvPicPr>
          <p:cNvPr id="5557" name="Google Shape;5557;p263"/>
          <p:cNvPicPr preferRelativeResize="0"/>
          <p:nvPr/>
        </p:nvPicPr>
        <p:blipFill>
          <a:blip r:embed="rId9">
            <a:alphaModFix/>
          </a:blip>
          <a:stretch>
            <a:fillRect/>
          </a:stretch>
        </p:blipFill>
        <p:spPr>
          <a:xfrm>
            <a:off x="3109934" y="2869240"/>
            <a:ext cx="236600" cy="114000"/>
          </a:xfrm>
          <a:prstGeom prst="rect">
            <a:avLst/>
          </a:prstGeom>
          <a:noFill/>
          <a:ln>
            <a:noFill/>
          </a:ln>
        </p:spPr>
      </p:pic>
      <p:pic>
        <p:nvPicPr>
          <p:cNvPr id="5558" name="Google Shape;5558;p263"/>
          <p:cNvPicPr preferRelativeResize="0"/>
          <p:nvPr/>
        </p:nvPicPr>
        <p:blipFill>
          <a:blip r:embed="rId9">
            <a:alphaModFix/>
          </a:blip>
          <a:stretch>
            <a:fillRect/>
          </a:stretch>
        </p:blipFill>
        <p:spPr>
          <a:xfrm>
            <a:off x="3109934" y="3097840"/>
            <a:ext cx="236600" cy="114000"/>
          </a:xfrm>
          <a:prstGeom prst="rect">
            <a:avLst/>
          </a:prstGeom>
          <a:noFill/>
          <a:ln>
            <a:noFill/>
          </a:ln>
        </p:spPr>
      </p:pic>
      <p:pic>
        <p:nvPicPr>
          <p:cNvPr id="5559" name="Google Shape;5559;p263"/>
          <p:cNvPicPr preferRelativeResize="0"/>
          <p:nvPr/>
        </p:nvPicPr>
        <p:blipFill>
          <a:blip r:embed="rId9">
            <a:alphaModFix/>
          </a:blip>
          <a:stretch>
            <a:fillRect/>
          </a:stretch>
        </p:blipFill>
        <p:spPr>
          <a:xfrm>
            <a:off x="3126515" y="3538459"/>
            <a:ext cx="236600" cy="114000"/>
          </a:xfrm>
          <a:prstGeom prst="rect">
            <a:avLst/>
          </a:prstGeom>
          <a:noFill/>
          <a:ln>
            <a:noFill/>
          </a:ln>
        </p:spPr>
      </p:pic>
      <p:pic>
        <p:nvPicPr>
          <p:cNvPr id="5560" name="Google Shape;5560;p263"/>
          <p:cNvPicPr preferRelativeResize="0"/>
          <p:nvPr/>
        </p:nvPicPr>
        <p:blipFill>
          <a:blip r:embed="rId9">
            <a:alphaModFix/>
          </a:blip>
          <a:stretch>
            <a:fillRect/>
          </a:stretch>
        </p:blipFill>
        <p:spPr>
          <a:xfrm>
            <a:off x="3126515" y="3767059"/>
            <a:ext cx="236600" cy="114000"/>
          </a:xfrm>
          <a:prstGeom prst="rect">
            <a:avLst/>
          </a:prstGeom>
          <a:noFill/>
          <a:ln>
            <a:noFill/>
          </a:ln>
        </p:spPr>
      </p:pic>
      <p:pic>
        <p:nvPicPr>
          <p:cNvPr id="5561" name="Google Shape;5561;p263"/>
          <p:cNvPicPr preferRelativeResize="0"/>
          <p:nvPr/>
        </p:nvPicPr>
        <p:blipFill>
          <a:blip r:embed="rId9">
            <a:alphaModFix/>
          </a:blip>
          <a:stretch>
            <a:fillRect/>
          </a:stretch>
        </p:blipFill>
        <p:spPr>
          <a:xfrm>
            <a:off x="3126515" y="4114899"/>
            <a:ext cx="236600" cy="114000"/>
          </a:xfrm>
          <a:prstGeom prst="rect">
            <a:avLst/>
          </a:prstGeom>
          <a:noFill/>
          <a:ln>
            <a:noFill/>
          </a:ln>
        </p:spPr>
      </p:pic>
      <p:pic>
        <p:nvPicPr>
          <p:cNvPr id="5562" name="Google Shape;5562;p263"/>
          <p:cNvPicPr preferRelativeResize="0"/>
          <p:nvPr/>
        </p:nvPicPr>
        <p:blipFill>
          <a:blip r:embed="rId9">
            <a:alphaModFix/>
          </a:blip>
          <a:stretch>
            <a:fillRect/>
          </a:stretch>
        </p:blipFill>
        <p:spPr>
          <a:xfrm>
            <a:off x="3126515" y="4343499"/>
            <a:ext cx="236600" cy="114000"/>
          </a:xfrm>
          <a:prstGeom prst="rect">
            <a:avLst/>
          </a:prstGeom>
          <a:noFill/>
          <a:ln>
            <a:noFill/>
          </a:ln>
        </p:spPr>
      </p:pic>
      <p:pic>
        <p:nvPicPr>
          <p:cNvPr id="5563" name="Google Shape;5563;p263"/>
          <p:cNvPicPr preferRelativeResize="0"/>
          <p:nvPr/>
        </p:nvPicPr>
        <p:blipFill>
          <a:blip r:embed="rId5">
            <a:alphaModFix/>
          </a:blip>
          <a:stretch>
            <a:fillRect/>
          </a:stretch>
        </p:blipFill>
        <p:spPr>
          <a:xfrm rot="-144">
            <a:off x="2048694" y="2357716"/>
            <a:ext cx="128611" cy="232223"/>
          </a:xfrm>
          <a:prstGeom prst="rect">
            <a:avLst/>
          </a:prstGeom>
          <a:noFill/>
          <a:ln>
            <a:noFill/>
          </a:ln>
        </p:spPr>
      </p:pic>
      <p:pic>
        <p:nvPicPr>
          <p:cNvPr id="5564" name="Google Shape;5564;p263"/>
          <p:cNvPicPr preferRelativeResize="0"/>
          <p:nvPr/>
        </p:nvPicPr>
        <p:blipFill>
          <a:blip r:embed="rId5">
            <a:alphaModFix/>
          </a:blip>
          <a:stretch>
            <a:fillRect/>
          </a:stretch>
        </p:blipFill>
        <p:spPr>
          <a:xfrm rot="-144">
            <a:off x="2040044" y="1966454"/>
            <a:ext cx="128611" cy="232223"/>
          </a:xfrm>
          <a:prstGeom prst="rect">
            <a:avLst/>
          </a:prstGeom>
          <a:noFill/>
          <a:ln>
            <a:noFill/>
          </a:ln>
        </p:spPr>
      </p:pic>
      <p:pic>
        <p:nvPicPr>
          <p:cNvPr id="5565" name="Google Shape;5565;p263"/>
          <p:cNvPicPr preferRelativeResize="0"/>
          <p:nvPr/>
        </p:nvPicPr>
        <p:blipFill>
          <a:blip r:embed="rId5">
            <a:alphaModFix/>
          </a:blip>
          <a:stretch>
            <a:fillRect/>
          </a:stretch>
        </p:blipFill>
        <p:spPr>
          <a:xfrm rot="-8510915">
            <a:off x="1895255" y="2007917"/>
            <a:ext cx="128611" cy="232223"/>
          </a:xfrm>
          <a:prstGeom prst="rect">
            <a:avLst/>
          </a:prstGeom>
          <a:noFill/>
          <a:ln>
            <a:noFill/>
          </a:ln>
        </p:spPr>
      </p:pic>
      <p:grpSp>
        <p:nvGrpSpPr>
          <p:cNvPr id="5566" name="Google Shape;5566;p263"/>
          <p:cNvGrpSpPr/>
          <p:nvPr/>
        </p:nvGrpSpPr>
        <p:grpSpPr>
          <a:xfrm>
            <a:off x="6110188" y="639142"/>
            <a:ext cx="1906350" cy="1666200"/>
            <a:chOff x="1413854" y="602454"/>
            <a:chExt cx="4981316" cy="4353802"/>
          </a:xfrm>
        </p:grpSpPr>
        <p:pic>
          <p:nvPicPr>
            <p:cNvPr id="5567" name="Google Shape;5567;p263"/>
            <p:cNvPicPr preferRelativeResize="0"/>
            <p:nvPr/>
          </p:nvPicPr>
          <p:blipFill>
            <a:blip r:embed="rId10">
              <a:alphaModFix/>
            </a:blip>
            <a:stretch>
              <a:fillRect/>
            </a:stretch>
          </p:blipFill>
          <p:spPr>
            <a:xfrm>
              <a:off x="4808120" y="2329945"/>
              <a:ext cx="1587050" cy="1085550"/>
            </a:xfrm>
            <a:prstGeom prst="rect">
              <a:avLst/>
            </a:prstGeom>
            <a:noFill/>
            <a:ln>
              <a:noFill/>
            </a:ln>
          </p:spPr>
        </p:pic>
        <p:grpSp>
          <p:nvGrpSpPr>
            <p:cNvPr id="5568" name="Google Shape;5568;p263"/>
            <p:cNvGrpSpPr/>
            <p:nvPr/>
          </p:nvGrpSpPr>
          <p:grpSpPr>
            <a:xfrm>
              <a:off x="1413854" y="602454"/>
              <a:ext cx="4811085" cy="4353802"/>
              <a:chOff x="979225" y="1196250"/>
              <a:chExt cx="3592775" cy="3251290"/>
            </a:xfrm>
          </p:grpSpPr>
          <p:pic>
            <p:nvPicPr>
              <p:cNvPr id="5569" name="Google Shape;5569;p263"/>
              <p:cNvPicPr preferRelativeResize="0"/>
              <p:nvPr/>
            </p:nvPicPr>
            <p:blipFill>
              <a:blip r:embed="rId11">
                <a:alphaModFix/>
              </a:blip>
              <a:stretch>
                <a:fillRect/>
              </a:stretch>
            </p:blipFill>
            <p:spPr>
              <a:xfrm>
                <a:off x="979225" y="1196250"/>
                <a:ext cx="3592775" cy="1991825"/>
              </a:xfrm>
              <a:prstGeom prst="rect">
                <a:avLst/>
              </a:prstGeom>
              <a:noFill/>
              <a:ln>
                <a:noFill/>
              </a:ln>
            </p:spPr>
          </p:pic>
          <p:pic>
            <p:nvPicPr>
              <p:cNvPr id="5570" name="Google Shape;5570;p263"/>
              <p:cNvPicPr preferRelativeResize="0"/>
              <p:nvPr/>
            </p:nvPicPr>
            <p:blipFill>
              <a:blip r:embed="rId12">
                <a:alphaModFix/>
              </a:blip>
              <a:stretch>
                <a:fillRect/>
              </a:stretch>
            </p:blipFill>
            <p:spPr>
              <a:xfrm>
                <a:off x="2515250" y="3033690"/>
                <a:ext cx="1882900" cy="1413850"/>
              </a:xfrm>
              <a:prstGeom prst="rect">
                <a:avLst/>
              </a:prstGeom>
              <a:noFill/>
              <a:ln>
                <a:noFill/>
              </a:ln>
            </p:spPr>
          </p:pic>
        </p:grpSp>
      </p:grpSp>
      <p:pic>
        <p:nvPicPr>
          <p:cNvPr id="5571" name="Google Shape;5571;p263"/>
          <p:cNvPicPr preferRelativeResize="0"/>
          <p:nvPr/>
        </p:nvPicPr>
        <p:blipFill rotWithShape="1">
          <a:blip r:embed="rId13">
            <a:alphaModFix/>
          </a:blip>
          <a:srcRect t="16464" r="35716"/>
          <a:stretch/>
        </p:blipFill>
        <p:spPr>
          <a:xfrm>
            <a:off x="6003525" y="590287"/>
            <a:ext cx="398027" cy="184325"/>
          </a:xfrm>
          <a:prstGeom prst="rect">
            <a:avLst/>
          </a:prstGeom>
          <a:noFill/>
          <a:ln>
            <a:noFill/>
          </a:ln>
        </p:spPr>
      </p:pic>
      <p:pic>
        <p:nvPicPr>
          <p:cNvPr id="5572" name="Google Shape;5572;p263"/>
          <p:cNvPicPr preferRelativeResize="0"/>
          <p:nvPr/>
        </p:nvPicPr>
        <p:blipFill>
          <a:blip r:embed="rId5">
            <a:alphaModFix/>
          </a:blip>
          <a:stretch>
            <a:fillRect/>
          </a:stretch>
        </p:blipFill>
        <p:spPr>
          <a:xfrm rot="-5938616">
            <a:off x="6373693" y="506463"/>
            <a:ext cx="148483" cy="268066"/>
          </a:xfrm>
          <a:prstGeom prst="rect">
            <a:avLst/>
          </a:prstGeom>
          <a:noFill/>
          <a:ln>
            <a:noFill/>
          </a:ln>
        </p:spPr>
      </p:pic>
      <p:pic>
        <p:nvPicPr>
          <p:cNvPr id="5573" name="Google Shape;5573;p263"/>
          <p:cNvPicPr preferRelativeResize="0"/>
          <p:nvPr/>
        </p:nvPicPr>
        <p:blipFill rotWithShape="1">
          <a:blip r:embed="rId14">
            <a:alphaModFix/>
          </a:blip>
          <a:srcRect l="71916" t="14752" r="9173" b="32764"/>
          <a:stretch/>
        </p:blipFill>
        <p:spPr>
          <a:xfrm>
            <a:off x="7461950" y="2389050"/>
            <a:ext cx="476785" cy="415725"/>
          </a:xfrm>
          <a:prstGeom prst="rect">
            <a:avLst/>
          </a:prstGeom>
          <a:noFill/>
          <a:ln>
            <a:noFill/>
          </a:ln>
        </p:spPr>
      </p:pic>
      <p:sp>
        <p:nvSpPr>
          <p:cNvPr id="5574" name="Google Shape;5574;p263"/>
          <p:cNvSpPr txBox="1"/>
          <p:nvPr/>
        </p:nvSpPr>
        <p:spPr>
          <a:xfrm>
            <a:off x="7333665" y="2697835"/>
            <a:ext cx="8793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t>transcription factor</a:t>
            </a:r>
            <a:endParaRPr sz="1600" b="1"/>
          </a:p>
        </p:txBody>
      </p:sp>
      <p:sp>
        <p:nvSpPr>
          <p:cNvPr id="5575" name="Google Shape;5575;p263"/>
          <p:cNvSpPr/>
          <p:nvPr/>
        </p:nvSpPr>
        <p:spPr>
          <a:xfrm>
            <a:off x="6863100" y="1729700"/>
            <a:ext cx="538825" cy="767150"/>
          </a:xfrm>
          <a:custGeom>
            <a:avLst/>
            <a:gdLst/>
            <a:ahLst/>
            <a:cxnLst/>
            <a:rect l="l" t="t" r="r" b="b"/>
            <a:pathLst>
              <a:path w="21553" h="30686" extrusionOk="0">
                <a:moveTo>
                  <a:pt x="0" y="0"/>
                </a:moveTo>
                <a:cubicBezTo>
                  <a:pt x="1093" y="2850"/>
                  <a:pt x="2968" y="11984"/>
                  <a:pt x="6560" y="17098"/>
                </a:cubicBezTo>
                <a:cubicBezTo>
                  <a:pt x="10152" y="22212"/>
                  <a:pt x="19054" y="28421"/>
                  <a:pt x="21553" y="30686"/>
                </a:cubicBezTo>
              </a:path>
            </a:pathLst>
          </a:custGeom>
          <a:noFill/>
          <a:ln w="9525" cap="flat" cmpd="sng">
            <a:solidFill>
              <a:schemeClr val="dk2"/>
            </a:solidFill>
            <a:prstDash val="solid"/>
            <a:round/>
            <a:headEnd type="none" w="med" len="med"/>
            <a:tailEnd type="stealth" w="med" len="med"/>
          </a:ln>
        </p:spPr>
      </p:sp>
      <p:pic>
        <p:nvPicPr>
          <p:cNvPr id="5576" name="Google Shape;5576;p263"/>
          <p:cNvPicPr preferRelativeResize="0"/>
          <p:nvPr/>
        </p:nvPicPr>
        <p:blipFill>
          <a:blip r:embed="rId15">
            <a:alphaModFix/>
          </a:blip>
          <a:stretch>
            <a:fillRect/>
          </a:stretch>
        </p:blipFill>
        <p:spPr>
          <a:xfrm>
            <a:off x="6048202" y="2888486"/>
            <a:ext cx="2030325" cy="1359230"/>
          </a:xfrm>
          <a:prstGeom prst="rect">
            <a:avLst/>
          </a:prstGeom>
          <a:noFill/>
          <a:ln>
            <a:noFill/>
          </a:ln>
        </p:spPr>
      </p:pic>
      <p:sp>
        <p:nvSpPr>
          <p:cNvPr id="5577" name="Google Shape;5577;p263"/>
          <p:cNvSpPr/>
          <p:nvPr/>
        </p:nvSpPr>
        <p:spPr>
          <a:xfrm>
            <a:off x="6867475" y="2589051"/>
            <a:ext cx="652500" cy="342876"/>
          </a:xfrm>
          <a:custGeom>
            <a:avLst/>
            <a:gdLst/>
            <a:ahLst/>
            <a:cxnLst/>
            <a:rect l="l" t="t" r="r" b="b"/>
            <a:pathLst>
              <a:path w="26100" h="20923" extrusionOk="0">
                <a:moveTo>
                  <a:pt x="26100" y="1957"/>
                </a:moveTo>
                <a:cubicBezTo>
                  <a:pt x="21952" y="1842"/>
                  <a:pt x="4916" y="-1894"/>
                  <a:pt x="1212" y="1267"/>
                </a:cubicBezTo>
                <a:cubicBezTo>
                  <a:pt x="-2492" y="4428"/>
                  <a:pt x="3431" y="17647"/>
                  <a:pt x="3875" y="20923"/>
                </a:cubicBezTo>
              </a:path>
            </a:pathLst>
          </a:custGeom>
          <a:noFill/>
          <a:ln w="9525" cap="flat" cmpd="sng">
            <a:solidFill>
              <a:schemeClr val="dk2"/>
            </a:solidFill>
            <a:prstDash val="solid"/>
            <a:round/>
            <a:headEnd type="none" w="med" len="med"/>
            <a:tailEnd type="stealth" w="med" len="med"/>
          </a:ln>
        </p:spPr>
      </p:sp>
      <p:pic>
        <p:nvPicPr>
          <p:cNvPr id="5578" name="Google Shape;5578;p263"/>
          <p:cNvPicPr preferRelativeResize="0"/>
          <p:nvPr/>
        </p:nvPicPr>
        <p:blipFill>
          <a:blip r:embed="rId16">
            <a:alphaModFix/>
          </a:blip>
          <a:stretch>
            <a:fillRect/>
          </a:stretch>
        </p:blipFill>
        <p:spPr>
          <a:xfrm>
            <a:off x="6948247" y="4379050"/>
            <a:ext cx="721139" cy="415725"/>
          </a:xfrm>
          <a:prstGeom prst="rect">
            <a:avLst/>
          </a:prstGeom>
          <a:noFill/>
          <a:ln>
            <a:noFill/>
          </a:ln>
        </p:spPr>
      </p:pic>
      <p:sp>
        <p:nvSpPr>
          <p:cNvPr id="5579" name="Google Shape;5579;p263"/>
          <p:cNvSpPr txBox="1"/>
          <p:nvPr/>
        </p:nvSpPr>
        <p:spPr>
          <a:xfrm>
            <a:off x="6858728" y="4692385"/>
            <a:ext cx="8793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t>epigenetic changes</a:t>
            </a:r>
            <a:endParaRPr sz="1600" b="1"/>
          </a:p>
        </p:txBody>
      </p:sp>
      <p:pic>
        <p:nvPicPr>
          <p:cNvPr id="5580" name="Google Shape;5580;p263"/>
          <p:cNvPicPr preferRelativeResize="0"/>
          <p:nvPr/>
        </p:nvPicPr>
        <p:blipFill>
          <a:blip r:embed="rId17">
            <a:alphaModFix/>
          </a:blip>
          <a:stretch>
            <a:fillRect/>
          </a:stretch>
        </p:blipFill>
        <p:spPr>
          <a:xfrm flipH="1">
            <a:off x="7917225" y="4133950"/>
            <a:ext cx="976950" cy="848747"/>
          </a:xfrm>
          <a:prstGeom prst="rect">
            <a:avLst/>
          </a:prstGeom>
          <a:noFill/>
          <a:ln>
            <a:noFill/>
          </a:ln>
        </p:spPr>
      </p:pic>
      <p:cxnSp>
        <p:nvCxnSpPr>
          <p:cNvPr id="5581" name="Google Shape;5581;p263"/>
          <p:cNvCxnSpPr/>
          <p:nvPr/>
        </p:nvCxnSpPr>
        <p:spPr>
          <a:xfrm>
            <a:off x="8239899" y="4558325"/>
            <a:ext cx="248700" cy="0"/>
          </a:xfrm>
          <a:prstGeom prst="straightConnector1">
            <a:avLst/>
          </a:prstGeom>
          <a:noFill/>
          <a:ln w="9525" cap="flat" cmpd="sng">
            <a:solidFill>
              <a:schemeClr val="dk2"/>
            </a:solidFill>
            <a:prstDash val="solid"/>
            <a:round/>
            <a:headEnd type="none" w="med" len="med"/>
            <a:tailEnd type="triangle" w="med" len="med"/>
          </a:ln>
        </p:spPr>
      </p:cxnSp>
      <p:sp>
        <p:nvSpPr>
          <p:cNvPr id="5582" name="Google Shape;5582;p263"/>
          <p:cNvSpPr txBox="1"/>
          <p:nvPr/>
        </p:nvSpPr>
        <p:spPr>
          <a:xfrm>
            <a:off x="7814636" y="4894078"/>
            <a:ext cx="17847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t>neurogenesis / synaptogenesis</a:t>
            </a:r>
            <a:endParaRPr sz="1600" b="1"/>
          </a:p>
        </p:txBody>
      </p:sp>
      <p:sp>
        <p:nvSpPr>
          <p:cNvPr id="5583" name="Google Shape;5583;p263"/>
          <p:cNvSpPr/>
          <p:nvPr/>
        </p:nvSpPr>
        <p:spPr>
          <a:xfrm>
            <a:off x="7350850" y="4040150"/>
            <a:ext cx="236593" cy="415731"/>
          </a:xfrm>
          <a:custGeom>
            <a:avLst/>
            <a:gdLst/>
            <a:ahLst/>
            <a:cxnLst/>
            <a:rect l="l" t="t" r="r" b="b"/>
            <a:pathLst>
              <a:path w="9808" h="15075" extrusionOk="0">
                <a:moveTo>
                  <a:pt x="9808" y="0"/>
                </a:moveTo>
                <a:cubicBezTo>
                  <a:pt x="8907" y="723"/>
                  <a:pt x="6037" y="1826"/>
                  <a:pt x="4402" y="4338"/>
                </a:cubicBezTo>
                <a:cubicBezTo>
                  <a:pt x="2767" y="6851"/>
                  <a:pt x="734" y="13286"/>
                  <a:pt x="0" y="15075"/>
                </a:cubicBezTo>
              </a:path>
            </a:pathLst>
          </a:custGeom>
          <a:noFill/>
          <a:ln w="9525" cap="flat" cmpd="sng">
            <a:solidFill>
              <a:schemeClr val="dk2"/>
            </a:solidFill>
            <a:prstDash val="solid"/>
            <a:round/>
            <a:headEnd type="none" w="med" len="med"/>
            <a:tailEnd type="stealth" w="med" len="med"/>
          </a:ln>
        </p:spPr>
      </p:sp>
      <p:sp>
        <p:nvSpPr>
          <p:cNvPr id="5584" name="Google Shape;5584;p263"/>
          <p:cNvSpPr/>
          <p:nvPr/>
        </p:nvSpPr>
        <p:spPr>
          <a:xfrm rot="-7718733">
            <a:off x="7657801" y="4538711"/>
            <a:ext cx="169186" cy="206762"/>
          </a:xfrm>
          <a:custGeom>
            <a:avLst/>
            <a:gdLst/>
            <a:ahLst/>
            <a:cxnLst/>
            <a:rect l="l" t="t" r="r" b="b"/>
            <a:pathLst>
              <a:path w="9808" h="15075" extrusionOk="0">
                <a:moveTo>
                  <a:pt x="9808" y="0"/>
                </a:moveTo>
                <a:cubicBezTo>
                  <a:pt x="8907" y="723"/>
                  <a:pt x="6037" y="1826"/>
                  <a:pt x="4402" y="4338"/>
                </a:cubicBezTo>
                <a:cubicBezTo>
                  <a:pt x="2767" y="6851"/>
                  <a:pt x="734" y="13286"/>
                  <a:pt x="0" y="15075"/>
                </a:cubicBezTo>
              </a:path>
            </a:pathLst>
          </a:custGeom>
          <a:noFill/>
          <a:ln w="9525" cap="flat" cmpd="sng">
            <a:solidFill>
              <a:schemeClr val="dk2"/>
            </a:solidFill>
            <a:prstDash val="solid"/>
            <a:round/>
            <a:headEnd type="none" w="med" len="med"/>
            <a:tailEnd type="stealth" w="med" len="med"/>
          </a:ln>
        </p:spPr>
      </p:sp>
      <p:sp>
        <p:nvSpPr>
          <p:cNvPr id="5585" name="Google Shape;5585;p263"/>
          <p:cNvSpPr/>
          <p:nvPr/>
        </p:nvSpPr>
        <p:spPr>
          <a:xfrm rot="-1244830" flipH="1">
            <a:off x="7945031" y="3857495"/>
            <a:ext cx="236586" cy="280404"/>
          </a:xfrm>
          <a:custGeom>
            <a:avLst/>
            <a:gdLst/>
            <a:ahLst/>
            <a:cxnLst/>
            <a:rect l="l" t="t" r="r" b="b"/>
            <a:pathLst>
              <a:path w="9808" h="15075" extrusionOk="0">
                <a:moveTo>
                  <a:pt x="9808" y="0"/>
                </a:moveTo>
                <a:cubicBezTo>
                  <a:pt x="8907" y="723"/>
                  <a:pt x="6037" y="1826"/>
                  <a:pt x="4402" y="4338"/>
                </a:cubicBezTo>
                <a:cubicBezTo>
                  <a:pt x="2767" y="6851"/>
                  <a:pt x="734" y="13286"/>
                  <a:pt x="0" y="15075"/>
                </a:cubicBezTo>
              </a:path>
            </a:pathLst>
          </a:custGeom>
          <a:noFill/>
          <a:ln w="9525" cap="flat" cmpd="sng">
            <a:solidFill>
              <a:schemeClr val="dk2"/>
            </a:solidFill>
            <a:prstDash val="solid"/>
            <a:round/>
            <a:headEnd type="none" w="med" len="med"/>
            <a:tailEnd type="stealth" w="med" len="med"/>
          </a:ln>
        </p:spPr>
      </p:sp>
      <p:sp>
        <p:nvSpPr>
          <p:cNvPr id="5586" name="Google Shape;5586;p263"/>
          <p:cNvSpPr txBox="1"/>
          <p:nvPr/>
        </p:nvSpPr>
        <p:spPr>
          <a:xfrm>
            <a:off x="300600" y="94848"/>
            <a:ext cx="85656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(5HT) Interacts in a Neuronal Network to Regulate All Major Neurotransmitter Systems</a:t>
            </a:r>
            <a:endParaRPr b="1"/>
          </a:p>
          <a:p>
            <a:pPr marL="457200" lvl="0" indent="-317500" algn="l" rtl="0">
              <a:spcBef>
                <a:spcPts val="0"/>
              </a:spcBef>
              <a:spcAft>
                <a:spcPts val="0"/>
              </a:spcAft>
              <a:buSzPts val="1400"/>
              <a:buChar char="+"/>
            </a:pPr>
            <a:r>
              <a:rPr lang="en" b="1"/>
              <a:t>Intracellular downstream effects</a:t>
            </a:r>
            <a:endParaRPr b="1"/>
          </a:p>
          <a:p>
            <a:pPr marL="0" lvl="0" indent="0" algn="l" rtl="0">
              <a:spcBef>
                <a:spcPts val="0"/>
              </a:spcBef>
              <a:spcAft>
                <a:spcPts val="0"/>
              </a:spcAft>
              <a:buNone/>
            </a:pPr>
            <a:endParaRPr sz="1600" b="1"/>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Shape 5590"/>
        <p:cNvGrpSpPr/>
        <p:nvPr/>
      </p:nvGrpSpPr>
      <p:grpSpPr>
        <a:xfrm>
          <a:off x="0" y="0"/>
          <a:ext cx="0" cy="0"/>
          <a:chOff x="0" y="0"/>
          <a:chExt cx="0" cy="0"/>
        </a:xfrm>
      </p:grpSpPr>
      <p:pic>
        <p:nvPicPr>
          <p:cNvPr id="5591" name="Google Shape;5591;p264"/>
          <p:cNvPicPr preferRelativeResize="0"/>
          <p:nvPr/>
        </p:nvPicPr>
        <p:blipFill>
          <a:blip r:embed="rId3">
            <a:alphaModFix/>
          </a:blip>
          <a:stretch>
            <a:fillRect/>
          </a:stretch>
        </p:blipFill>
        <p:spPr>
          <a:xfrm>
            <a:off x="1308575" y="521375"/>
            <a:ext cx="4694950" cy="4622125"/>
          </a:xfrm>
          <a:prstGeom prst="rect">
            <a:avLst/>
          </a:prstGeom>
          <a:noFill/>
          <a:ln>
            <a:noFill/>
          </a:ln>
        </p:spPr>
      </p:pic>
      <p:grpSp>
        <p:nvGrpSpPr>
          <p:cNvPr id="5592" name="Google Shape;5592;p264"/>
          <p:cNvGrpSpPr/>
          <p:nvPr/>
        </p:nvGrpSpPr>
        <p:grpSpPr>
          <a:xfrm>
            <a:off x="202473" y="2255150"/>
            <a:ext cx="1498316" cy="646498"/>
            <a:chOff x="78100" y="798150"/>
            <a:chExt cx="1965778" cy="848200"/>
          </a:xfrm>
        </p:grpSpPr>
        <p:pic>
          <p:nvPicPr>
            <p:cNvPr id="5593" name="Google Shape;5593;p264"/>
            <p:cNvPicPr preferRelativeResize="0"/>
            <p:nvPr/>
          </p:nvPicPr>
          <p:blipFill rotWithShape="1">
            <a:blip r:embed="rId4">
              <a:alphaModFix/>
            </a:blip>
            <a:srcRect r="10370" b="28057"/>
            <a:stretch/>
          </p:blipFill>
          <p:spPr>
            <a:xfrm flipH="1">
              <a:off x="78100" y="798150"/>
              <a:ext cx="1385300" cy="848200"/>
            </a:xfrm>
            <a:prstGeom prst="rect">
              <a:avLst/>
            </a:prstGeom>
            <a:noFill/>
            <a:ln>
              <a:noFill/>
            </a:ln>
          </p:spPr>
        </p:pic>
        <p:pic>
          <p:nvPicPr>
            <p:cNvPr id="5594" name="Google Shape;5594;p264"/>
            <p:cNvPicPr preferRelativeResize="0"/>
            <p:nvPr/>
          </p:nvPicPr>
          <p:blipFill>
            <a:blip r:embed="rId5">
              <a:alphaModFix/>
            </a:blip>
            <a:stretch>
              <a:fillRect/>
            </a:stretch>
          </p:blipFill>
          <p:spPr>
            <a:xfrm rot="-5938659">
              <a:off x="1530169" y="1143679"/>
              <a:ext cx="142142" cy="256638"/>
            </a:xfrm>
            <a:prstGeom prst="rect">
              <a:avLst/>
            </a:prstGeom>
            <a:noFill/>
            <a:ln>
              <a:noFill/>
            </a:ln>
          </p:spPr>
        </p:pic>
        <p:pic>
          <p:nvPicPr>
            <p:cNvPr id="5595" name="Google Shape;5595;p264"/>
            <p:cNvPicPr preferRelativeResize="0"/>
            <p:nvPr/>
          </p:nvPicPr>
          <p:blipFill>
            <a:blip r:embed="rId5">
              <a:alphaModFix/>
            </a:blip>
            <a:stretch>
              <a:fillRect/>
            </a:stretch>
          </p:blipFill>
          <p:spPr>
            <a:xfrm rot="-5938659">
              <a:off x="1834969" y="1143679"/>
              <a:ext cx="142142" cy="256638"/>
            </a:xfrm>
            <a:prstGeom prst="rect">
              <a:avLst/>
            </a:prstGeom>
            <a:noFill/>
            <a:ln>
              <a:noFill/>
            </a:ln>
          </p:spPr>
        </p:pic>
      </p:grpSp>
      <p:pic>
        <p:nvPicPr>
          <p:cNvPr id="5596" name="Google Shape;5596;p264"/>
          <p:cNvPicPr preferRelativeResize="0"/>
          <p:nvPr/>
        </p:nvPicPr>
        <p:blipFill rotWithShape="1">
          <a:blip r:embed="rId6">
            <a:alphaModFix/>
          </a:blip>
          <a:srcRect r="83431"/>
          <a:stretch/>
        </p:blipFill>
        <p:spPr>
          <a:xfrm rot="2141216">
            <a:off x="5628750" y="4229637"/>
            <a:ext cx="202160" cy="171712"/>
          </a:xfrm>
          <a:prstGeom prst="rect">
            <a:avLst/>
          </a:prstGeom>
          <a:noFill/>
          <a:ln>
            <a:noFill/>
          </a:ln>
        </p:spPr>
      </p:pic>
      <p:pic>
        <p:nvPicPr>
          <p:cNvPr id="5597" name="Google Shape;5597;p264"/>
          <p:cNvPicPr preferRelativeResize="0"/>
          <p:nvPr/>
        </p:nvPicPr>
        <p:blipFill rotWithShape="1">
          <a:blip r:embed="rId6">
            <a:alphaModFix/>
          </a:blip>
          <a:srcRect r="83431"/>
          <a:stretch/>
        </p:blipFill>
        <p:spPr>
          <a:xfrm rot="2141216">
            <a:off x="5628750" y="4534437"/>
            <a:ext cx="202160" cy="171712"/>
          </a:xfrm>
          <a:prstGeom prst="rect">
            <a:avLst/>
          </a:prstGeom>
          <a:noFill/>
          <a:ln>
            <a:noFill/>
          </a:ln>
        </p:spPr>
      </p:pic>
      <p:pic>
        <p:nvPicPr>
          <p:cNvPr id="5598" name="Google Shape;5598;p264"/>
          <p:cNvPicPr preferRelativeResize="0"/>
          <p:nvPr/>
        </p:nvPicPr>
        <p:blipFill rotWithShape="1">
          <a:blip r:embed="rId6">
            <a:alphaModFix/>
          </a:blip>
          <a:srcRect r="83431"/>
          <a:stretch/>
        </p:blipFill>
        <p:spPr>
          <a:xfrm rot="2141216">
            <a:off x="5628750" y="3924837"/>
            <a:ext cx="202160" cy="171712"/>
          </a:xfrm>
          <a:prstGeom prst="rect">
            <a:avLst/>
          </a:prstGeom>
          <a:noFill/>
          <a:ln>
            <a:noFill/>
          </a:ln>
        </p:spPr>
      </p:pic>
      <p:pic>
        <p:nvPicPr>
          <p:cNvPr id="5599" name="Google Shape;5599;p264"/>
          <p:cNvPicPr preferRelativeResize="0"/>
          <p:nvPr/>
        </p:nvPicPr>
        <p:blipFill rotWithShape="1">
          <a:blip r:embed="rId6">
            <a:alphaModFix/>
          </a:blip>
          <a:srcRect r="83431"/>
          <a:stretch/>
        </p:blipFill>
        <p:spPr>
          <a:xfrm rot="2141216">
            <a:off x="5628750" y="3315237"/>
            <a:ext cx="202160" cy="171712"/>
          </a:xfrm>
          <a:prstGeom prst="rect">
            <a:avLst/>
          </a:prstGeom>
          <a:noFill/>
          <a:ln>
            <a:noFill/>
          </a:ln>
        </p:spPr>
      </p:pic>
      <p:pic>
        <p:nvPicPr>
          <p:cNvPr id="5600" name="Google Shape;5600;p264"/>
          <p:cNvPicPr preferRelativeResize="0"/>
          <p:nvPr/>
        </p:nvPicPr>
        <p:blipFill rotWithShape="1">
          <a:blip r:embed="rId6">
            <a:alphaModFix/>
          </a:blip>
          <a:srcRect r="83431"/>
          <a:stretch/>
        </p:blipFill>
        <p:spPr>
          <a:xfrm rot="2141216">
            <a:off x="5628750" y="3620037"/>
            <a:ext cx="202160" cy="171712"/>
          </a:xfrm>
          <a:prstGeom prst="rect">
            <a:avLst/>
          </a:prstGeom>
          <a:noFill/>
          <a:ln>
            <a:noFill/>
          </a:ln>
        </p:spPr>
      </p:pic>
      <p:pic>
        <p:nvPicPr>
          <p:cNvPr id="5601" name="Google Shape;5601;p264"/>
          <p:cNvPicPr preferRelativeResize="0"/>
          <p:nvPr/>
        </p:nvPicPr>
        <p:blipFill rotWithShape="1">
          <a:blip r:embed="rId6">
            <a:alphaModFix/>
          </a:blip>
          <a:srcRect r="83431"/>
          <a:stretch/>
        </p:blipFill>
        <p:spPr>
          <a:xfrm rot="2141216">
            <a:off x="5628750" y="3010437"/>
            <a:ext cx="202160" cy="171712"/>
          </a:xfrm>
          <a:prstGeom prst="rect">
            <a:avLst/>
          </a:prstGeom>
          <a:noFill/>
          <a:ln>
            <a:noFill/>
          </a:ln>
        </p:spPr>
      </p:pic>
      <p:pic>
        <p:nvPicPr>
          <p:cNvPr id="5602" name="Google Shape;5602;p264"/>
          <p:cNvPicPr preferRelativeResize="0"/>
          <p:nvPr/>
        </p:nvPicPr>
        <p:blipFill rotWithShape="1">
          <a:blip r:embed="rId6">
            <a:alphaModFix/>
          </a:blip>
          <a:srcRect r="83431"/>
          <a:stretch/>
        </p:blipFill>
        <p:spPr>
          <a:xfrm rot="2141216">
            <a:off x="5628750" y="2400837"/>
            <a:ext cx="202160" cy="171712"/>
          </a:xfrm>
          <a:prstGeom prst="rect">
            <a:avLst/>
          </a:prstGeom>
          <a:noFill/>
          <a:ln>
            <a:noFill/>
          </a:ln>
        </p:spPr>
      </p:pic>
      <p:pic>
        <p:nvPicPr>
          <p:cNvPr id="5603" name="Google Shape;5603;p264"/>
          <p:cNvPicPr preferRelativeResize="0"/>
          <p:nvPr/>
        </p:nvPicPr>
        <p:blipFill rotWithShape="1">
          <a:blip r:embed="rId6">
            <a:alphaModFix/>
          </a:blip>
          <a:srcRect r="83431"/>
          <a:stretch/>
        </p:blipFill>
        <p:spPr>
          <a:xfrm rot="2141216">
            <a:off x="5628750" y="2705637"/>
            <a:ext cx="202160" cy="171712"/>
          </a:xfrm>
          <a:prstGeom prst="rect">
            <a:avLst/>
          </a:prstGeom>
          <a:noFill/>
          <a:ln>
            <a:noFill/>
          </a:ln>
        </p:spPr>
      </p:pic>
      <p:pic>
        <p:nvPicPr>
          <p:cNvPr id="5604" name="Google Shape;5604;p264"/>
          <p:cNvPicPr preferRelativeResize="0"/>
          <p:nvPr/>
        </p:nvPicPr>
        <p:blipFill rotWithShape="1">
          <a:blip r:embed="rId6">
            <a:alphaModFix/>
          </a:blip>
          <a:srcRect r="83431"/>
          <a:stretch/>
        </p:blipFill>
        <p:spPr>
          <a:xfrm rot="2141216">
            <a:off x="5628750" y="2096037"/>
            <a:ext cx="202160" cy="171712"/>
          </a:xfrm>
          <a:prstGeom prst="rect">
            <a:avLst/>
          </a:prstGeom>
          <a:noFill/>
          <a:ln>
            <a:noFill/>
          </a:ln>
        </p:spPr>
      </p:pic>
      <p:pic>
        <p:nvPicPr>
          <p:cNvPr id="5605" name="Google Shape;5605;p264"/>
          <p:cNvPicPr preferRelativeResize="0"/>
          <p:nvPr/>
        </p:nvPicPr>
        <p:blipFill rotWithShape="1">
          <a:blip r:embed="rId6">
            <a:alphaModFix/>
          </a:blip>
          <a:srcRect r="83431"/>
          <a:stretch/>
        </p:blipFill>
        <p:spPr>
          <a:xfrm rot="2141216">
            <a:off x="5628750" y="1486437"/>
            <a:ext cx="202160" cy="171712"/>
          </a:xfrm>
          <a:prstGeom prst="rect">
            <a:avLst/>
          </a:prstGeom>
          <a:noFill/>
          <a:ln>
            <a:noFill/>
          </a:ln>
        </p:spPr>
      </p:pic>
      <p:pic>
        <p:nvPicPr>
          <p:cNvPr id="5606" name="Google Shape;5606;p264"/>
          <p:cNvPicPr preferRelativeResize="0"/>
          <p:nvPr/>
        </p:nvPicPr>
        <p:blipFill rotWithShape="1">
          <a:blip r:embed="rId6">
            <a:alphaModFix/>
          </a:blip>
          <a:srcRect r="83431"/>
          <a:stretch/>
        </p:blipFill>
        <p:spPr>
          <a:xfrm rot="2141216">
            <a:off x="5628750" y="1791237"/>
            <a:ext cx="202160" cy="171712"/>
          </a:xfrm>
          <a:prstGeom prst="rect">
            <a:avLst/>
          </a:prstGeom>
          <a:noFill/>
          <a:ln>
            <a:noFill/>
          </a:ln>
        </p:spPr>
      </p:pic>
      <p:pic>
        <p:nvPicPr>
          <p:cNvPr id="5607" name="Google Shape;5607;p264"/>
          <p:cNvPicPr preferRelativeResize="0"/>
          <p:nvPr/>
        </p:nvPicPr>
        <p:blipFill rotWithShape="1">
          <a:blip r:embed="rId6">
            <a:alphaModFix/>
          </a:blip>
          <a:srcRect r="83431"/>
          <a:stretch/>
        </p:blipFill>
        <p:spPr>
          <a:xfrm rot="2141216">
            <a:off x="5628750" y="1181637"/>
            <a:ext cx="202160" cy="171712"/>
          </a:xfrm>
          <a:prstGeom prst="rect">
            <a:avLst/>
          </a:prstGeom>
          <a:noFill/>
          <a:ln>
            <a:noFill/>
          </a:ln>
        </p:spPr>
      </p:pic>
      <p:pic>
        <p:nvPicPr>
          <p:cNvPr id="5608" name="Google Shape;5608;p264"/>
          <p:cNvPicPr preferRelativeResize="0"/>
          <p:nvPr/>
        </p:nvPicPr>
        <p:blipFill rotWithShape="1">
          <a:blip r:embed="rId6">
            <a:alphaModFix/>
          </a:blip>
          <a:srcRect r="83431"/>
          <a:stretch/>
        </p:blipFill>
        <p:spPr>
          <a:xfrm rot="7541216">
            <a:off x="4148675" y="1150967"/>
            <a:ext cx="202160" cy="171712"/>
          </a:xfrm>
          <a:prstGeom prst="rect">
            <a:avLst/>
          </a:prstGeom>
          <a:noFill/>
          <a:ln>
            <a:noFill/>
          </a:ln>
        </p:spPr>
      </p:pic>
      <p:pic>
        <p:nvPicPr>
          <p:cNvPr id="5609" name="Google Shape;5609;p264"/>
          <p:cNvPicPr preferRelativeResize="0"/>
          <p:nvPr/>
        </p:nvPicPr>
        <p:blipFill rotWithShape="1">
          <a:blip r:embed="rId6">
            <a:alphaModFix/>
          </a:blip>
          <a:srcRect r="83431"/>
          <a:stretch/>
        </p:blipFill>
        <p:spPr>
          <a:xfrm rot="7541216">
            <a:off x="3843875" y="1150967"/>
            <a:ext cx="202160" cy="171712"/>
          </a:xfrm>
          <a:prstGeom prst="rect">
            <a:avLst/>
          </a:prstGeom>
          <a:noFill/>
          <a:ln>
            <a:noFill/>
          </a:ln>
        </p:spPr>
      </p:pic>
      <p:pic>
        <p:nvPicPr>
          <p:cNvPr id="5610" name="Google Shape;5610;p264"/>
          <p:cNvPicPr preferRelativeResize="0"/>
          <p:nvPr/>
        </p:nvPicPr>
        <p:blipFill rotWithShape="1">
          <a:blip r:embed="rId6">
            <a:alphaModFix/>
          </a:blip>
          <a:srcRect r="83431"/>
          <a:stretch/>
        </p:blipFill>
        <p:spPr>
          <a:xfrm rot="7541216">
            <a:off x="4453475" y="1150967"/>
            <a:ext cx="202160" cy="171712"/>
          </a:xfrm>
          <a:prstGeom prst="rect">
            <a:avLst/>
          </a:prstGeom>
          <a:noFill/>
          <a:ln>
            <a:noFill/>
          </a:ln>
        </p:spPr>
      </p:pic>
      <p:pic>
        <p:nvPicPr>
          <p:cNvPr id="5611" name="Google Shape;5611;p264"/>
          <p:cNvPicPr preferRelativeResize="0"/>
          <p:nvPr/>
        </p:nvPicPr>
        <p:blipFill rotWithShape="1">
          <a:blip r:embed="rId6">
            <a:alphaModFix/>
          </a:blip>
          <a:srcRect r="83431"/>
          <a:stretch/>
        </p:blipFill>
        <p:spPr>
          <a:xfrm rot="7541216">
            <a:off x="5063075" y="1150967"/>
            <a:ext cx="202160" cy="171712"/>
          </a:xfrm>
          <a:prstGeom prst="rect">
            <a:avLst/>
          </a:prstGeom>
          <a:noFill/>
          <a:ln>
            <a:noFill/>
          </a:ln>
        </p:spPr>
      </p:pic>
      <p:pic>
        <p:nvPicPr>
          <p:cNvPr id="5612" name="Google Shape;5612;p264"/>
          <p:cNvPicPr preferRelativeResize="0"/>
          <p:nvPr/>
        </p:nvPicPr>
        <p:blipFill rotWithShape="1">
          <a:blip r:embed="rId6">
            <a:alphaModFix/>
          </a:blip>
          <a:srcRect r="83431"/>
          <a:stretch/>
        </p:blipFill>
        <p:spPr>
          <a:xfrm rot="7541216">
            <a:off x="4758275" y="1150967"/>
            <a:ext cx="202160" cy="171712"/>
          </a:xfrm>
          <a:prstGeom prst="rect">
            <a:avLst/>
          </a:prstGeom>
          <a:noFill/>
          <a:ln>
            <a:noFill/>
          </a:ln>
        </p:spPr>
      </p:pic>
      <p:pic>
        <p:nvPicPr>
          <p:cNvPr id="5613" name="Google Shape;5613;p264"/>
          <p:cNvPicPr preferRelativeResize="0"/>
          <p:nvPr/>
        </p:nvPicPr>
        <p:blipFill rotWithShape="1">
          <a:blip r:embed="rId6">
            <a:alphaModFix/>
          </a:blip>
          <a:srcRect r="83431"/>
          <a:stretch/>
        </p:blipFill>
        <p:spPr>
          <a:xfrm rot="7541216">
            <a:off x="5367875" y="1150967"/>
            <a:ext cx="202160" cy="171712"/>
          </a:xfrm>
          <a:prstGeom prst="rect">
            <a:avLst/>
          </a:prstGeom>
          <a:noFill/>
          <a:ln>
            <a:noFill/>
          </a:ln>
        </p:spPr>
      </p:pic>
      <p:pic>
        <p:nvPicPr>
          <p:cNvPr id="5614" name="Google Shape;5614;p264"/>
          <p:cNvPicPr preferRelativeResize="0"/>
          <p:nvPr/>
        </p:nvPicPr>
        <p:blipFill rotWithShape="1">
          <a:blip r:embed="rId6">
            <a:alphaModFix/>
          </a:blip>
          <a:srcRect l="82998" b="20146"/>
          <a:stretch/>
        </p:blipFill>
        <p:spPr>
          <a:xfrm>
            <a:off x="5279400" y="3964375"/>
            <a:ext cx="256551" cy="169575"/>
          </a:xfrm>
          <a:prstGeom prst="rect">
            <a:avLst/>
          </a:prstGeom>
          <a:noFill/>
          <a:ln>
            <a:noFill/>
          </a:ln>
        </p:spPr>
      </p:pic>
      <p:pic>
        <p:nvPicPr>
          <p:cNvPr id="5615" name="Google Shape;5615;p264"/>
          <p:cNvPicPr preferRelativeResize="0"/>
          <p:nvPr/>
        </p:nvPicPr>
        <p:blipFill rotWithShape="1">
          <a:blip r:embed="rId6">
            <a:alphaModFix/>
          </a:blip>
          <a:srcRect l="82998" b="20146"/>
          <a:stretch/>
        </p:blipFill>
        <p:spPr>
          <a:xfrm>
            <a:off x="5279400" y="3642995"/>
            <a:ext cx="256551" cy="169575"/>
          </a:xfrm>
          <a:prstGeom prst="rect">
            <a:avLst/>
          </a:prstGeom>
          <a:noFill/>
          <a:ln>
            <a:noFill/>
          </a:ln>
        </p:spPr>
      </p:pic>
      <p:pic>
        <p:nvPicPr>
          <p:cNvPr id="5616" name="Google Shape;5616;p264"/>
          <p:cNvPicPr preferRelativeResize="0"/>
          <p:nvPr/>
        </p:nvPicPr>
        <p:blipFill rotWithShape="1">
          <a:blip r:embed="rId6">
            <a:alphaModFix/>
          </a:blip>
          <a:srcRect l="82998" b="20146"/>
          <a:stretch/>
        </p:blipFill>
        <p:spPr>
          <a:xfrm>
            <a:off x="5279400" y="3311735"/>
            <a:ext cx="256551" cy="169575"/>
          </a:xfrm>
          <a:prstGeom prst="rect">
            <a:avLst/>
          </a:prstGeom>
          <a:noFill/>
          <a:ln>
            <a:noFill/>
          </a:ln>
        </p:spPr>
      </p:pic>
      <p:pic>
        <p:nvPicPr>
          <p:cNvPr id="5617" name="Google Shape;5617;p264"/>
          <p:cNvPicPr preferRelativeResize="0"/>
          <p:nvPr/>
        </p:nvPicPr>
        <p:blipFill rotWithShape="1">
          <a:blip r:embed="rId6">
            <a:alphaModFix/>
          </a:blip>
          <a:srcRect l="82998" b="20146"/>
          <a:stretch/>
        </p:blipFill>
        <p:spPr>
          <a:xfrm>
            <a:off x="5279400" y="3041685"/>
            <a:ext cx="256551" cy="169575"/>
          </a:xfrm>
          <a:prstGeom prst="rect">
            <a:avLst/>
          </a:prstGeom>
          <a:noFill/>
          <a:ln>
            <a:noFill/>
          </a:ln>
        </p:spPr>
      </p:pic>
      <p:pic>
        <p:nvPicPr>
          <p:cNvPr id="5618" name="Google Shape;5618;p264"/>
          <p:cNvPicPr preferRelativeResize="0"/>
          <p:nvPr/>
        </p:nvPicPr>
        <p:blipFill rotWithShape="1">
          <a:blip r:embed="rId6">
            <a:alphaModFix/>
          </a:blip>
          <a:srcRect l="82998" b="20146"/>
          <a:stretch/>
        </p:blipFill>
        <p:spPr>
          <a:xfrm>
            <a:off x="5279400" y="2720305"/>
            <a:ext cx="256551" cy="169575"/>
          </a:xfrm>
          <a:prstGeom prst="rect">
            <a:avLst/>
          </a:prstGeom>
          <a:noFill/>
          <a:ln>
            <a:noFill/>
          </a:ln>
        </p:spPr>
      </p:pic>
      <p:pic>
        <p:nvPicPr>
          <p:cNvPr id="5619" name="Google Shape;5619;p264"/>
          <p:cNvPicPr preferRelativeResize="0"/>
          <p:nvPr/>
        </p:nvPicPr>
        <p:blipFill rotWithShape="1">
          <a:blip r:embed="rId6">
            <a:alphaModFix/>
          </a:blip>
          <a:srcRect l="82998" b="20146"/>
          <a:stretch/>
        </p:blipFill>
        <p:spPr>
          <a:xfrm>
            <a:off x="5279400" y="2389045"/>
            <a:ext cx="256551" cy="169575"/>
          </a:xfrm>
          <a:prstGeom prst="rect">
            <a:avLst/>
          </a:prstGeom>
          <a:noFill/>
          <a:ln>
            <a:noFill/>
          </a:ln>
        </p:spPr>
      </p:pic>
      <p:pic>
        <p:nvPicPr>
          <p:cNvPr id="5620" name="Google Shape;5620;p264"/>
          <p:cNvPicPr preferRelativeResize="0"/>
          <p:nvPr/>
        </p:nvPicPr>
        <p:blipFill rotWithShape="1">
          <a:blip r:embed="rId6">
            <a:alphaModFix/>
          </a:blip>
          <a:srcRect l="82998" b="20146"/>
          <a:stretch/>
        </p:blipFill>
        <p:spPr>
          <a:xfrm>
            <a:off x="5279400" y="2051085"/>
            <a:ext cx="256551" cy="169575"/>
          </a:xfrm>
          <a:prstGeom prst="rect">
            <a:avLst/>
          </a:prstGeom>
          <a:noFill/>
          <a:ln>
            <a:noFill/>
          </a:ln>
        </p:spPr>
      </p:pic>
      <p:pic>
        <p:nvPicPr>
          <p:cNvPr id="5621" name="Google Shape;5621;p264"/>
          <p:cNvPicPr preferRelativeResize="0"/>
          <p:nvPr/>
        </p:nvPicPr>
        <p:blipFill rotWithShape="1">
          <a:blip r:embed="rId6">
            <a:alphaModFix/>
          </a:blip>
          <a:srcRect l="82998" b="20146"/>
          <a:stretch/>
        </p:blipFill>
        <p:spPr>
          <a:xfrm>
            <a:off x="5279400" y="1729705"/>
            <a:ext cx="256551" cy="169575"/>
          </a:xfrm>
          <a:prstGeom prst="rect">
            <a:avLst/>
          </a:prstGeom>
          <a:noFill/>
          <a:ln>
            <a:noFill/>
          </a:ln>
        </p:spPr>
      </p:pic>
      <p:pic>
        <p:nvPicPr>
          <p:cNvPr id="5622" name="Google Shape;5622;p264"/>
          <p:cNvPicPr preferRelativeResize="0"/>
          <p:nvPr/>
        </p:nvPicPr>
        <p:blipFill rotWithShape="1">
          <a:blip r:embed="rId6">
            <a:alphaModFix/>
          </a:blip>
          <a:srcRect l="82998" b="20146"/>
          <a:stretch/>
        </p:blipFill>
        <p:spPr>
          <a:xfrm>
            <a:off x="5127000" y="1398445"/>
            <a:ext cx="256551" cy="169575"/>
          </a:xfrm>
          <a:prstGeom prst="rect">
            <a:avLst/>
          </a:prstGeom>
          <a:noFill/>
          <a:ln>
            <a:noFill/>
          </a:ln>
        </p:spPr>
      </p:pic>
      <p:pic>
        <p:nvPicPr>
          <p:cNvPr id="5623" name="Google Shape;5623;p264"/>
          <p:cNvPicPr preferRelativeResize="0"/>
          <p:nvPr/>
        </p:nvPicPr>
        <p:blipFill rotWithShape="1">
          <a:blip r:embed="rId6">
            <a:alphaModFix/>
          </a:blip>
          <a:srcRect l="82998" b="20146"/>
          <a:stretch/>
        </p:blipFill>
        <p:spPr>
          <a:xfrm>
            <a:off x="4822200" y="1398445"/>
            <a:ext cx="256551" cy="169575"/>
          </a:xfrm>
          <a:prstGeom prst="rect">
            <a:avLst/>
          </a:prstGeom>
          <a:noFill/>
          <a:ln>
            <a:noFill/>
          </a:ln>
        </p:spPr>
      </p:pic>
      <p:pic>
        <p:nvPicPr>
          <p:cNvPr id="5624" name="Google Shape;5624;p264"/>
          <p:cNvPicPr preferRelativeResize="0"/>
          <p:nvPr/>
        </p:nvPicPr>
        <p:blipFill rotWithShape="1">
          <a:blip r:embed="rId6">
            <a:alphaModFix/>
          </a:blip>
          <a:srcRect l="82998" b="20146"/>
          <a:stretch/>
        </p:blipFill>
        <p:spPr>
          <a:xfrm>
            <a:off x="4517400" y="1398445"/>
            <a:ext cx="256551" cy="169575"/>
          </a:xfrm>
          <a:prstGeom prst="rect">
            <a:avLst/>
          </a:prstGeom>
          <a:noFill/>
          <a:ln>
            <a:noFill/>
          </a:ln>
        </p:spPr>
      </p:pic>
      <p:pic>
        <p:nvPicPr>
          <p:cNvPr id="5625" name="Google Shape;5625;p264"/>
          <p:cNvPicPr preferRelativeResize="0"/>
          <p:nvPr/>
        </p:nvPicPr>
        <p:blipFill rotWithShape="1">
          <a:blip r:embed="rId6">
            <a:alphaModFix/>
          </a:blip>
          <a:srcRect l="82998" b="20146"/>
          <a:stretch/>
        </p:blipFill>
        <p:spPr>
          <a:xfrm>
            <a:off x="4212600" y="1398445"/>
            <a:ext cx="256551" cy="169575"/>
          </a:xfrm>
          <a:prstGeom prst="rect">
            <a:avLst/>
          </a:prstGeom>
          <a:noFill/>
          <a:ln>
            <a:noFill/>
          </a:ln>
        </p:spPr>
      </p:pic>
      <p:pic>
        <p:nvPicPr>
          <p:cNvPr id="5626" name="Google Shape;5626;p264"/>
          <p:cNvPicPr preferRelativeResize="0"/>
          <p:nvPr/>
        </p:nvPicPr>
        <p:blipFill rotWithShape="1">
          <a:blip r:embed="rId6">
            <a:alphaModFix/>
          </a:blip>
          <a:srcRect l="82998" b="20146"/>
          <a:stretch/>
        </p:blipFill>
        <p:spPr>
          <a:xfrm>
            <a:off x="3907800" y="1398445"/>
            <a:ext cx="256551" cy="169575"/>
          </a:xfrm>
          <a:prstGeom prst="rect">
            <a:avLst/>
          </a:prstGeom>
          <a:noFill/>
          <a:ln>
            <a:noFill/>
          </a:ln>
        </p:spPr>
      </p:pic>
      <p:grpSp>
        <p:nvGrpSpPr>
          <p:cNvPr id="5627" name="Google Shape;5627;p264"/>
          <p:cNvGrpSpPr/>
          <p:nvPr/>
        </p:nvGrpSpPr>
        <p:grpSpPr>
          <a:xfrm>
            <a:off x="202473" y="2255150"/>
            <a:ext cx="1498316" cy="646498"/>
            <a:chOff x="78100" y="798150"/>
            <a:chExt cx="1965778" cy="848200"/>
          </a:xfrm>
        </p:grpSpPr>
        <p:pic>
          <p:nvPicPr>
            <p:cNvPr id="5628" name="Google Shape;5628;p264"/>
            <p:cNvPicPr preferRelativeResize="0"/>
            <p:nvPr/>
          </p:nvPicPr>
          <p:blipFill rotWithShape="1">
            <a:blip r:embed="rId4">
              <a:alphaModFix/>
            </a:blip>
            <a:srcRect r="10370" b="28057"/>
            <a:stretch/>
          </p:blipFill>
          <p:spPr>
            <a:xfrm flipH="1">
              <a:off x="78100" y="798150"/>
              <a:ext cx="1385300" cy="848200"/>
            </a:xfrm>
            <a:prstGeom prst="rect">
              <a:avLst/>
            </a:prstGeom>
            <a:noFill/>
            <a:ln>
              <a:noFill/>
            </a:ln>
          </p:spPr>
        </p:pic>
        <p:pic>
          <p:nvPicPr>
            <p:cNvPr id="5629" name="Google Shape;5629;p264"/>
            <p:cNvPicPr preferRelativeResize="0"/>
            <p:nvPr/>
          </p:nvPicPr>
          <p:blipFill>
            <a:blip r:embed="rId5">
              <a:alphaModFix/>
            </a:blip>
            <a:stretch>
              <a:fillRect/>
            </a:stretch>
          </p:blipFill>
          <p:spPr>
            <a:xfrm rot="-5938659">
              <a:off x="1530169" y="1143679"/>
              <a:ext cx="142142" cy="256638"/>
            </a:xfrm>
            <a:prstGeom prst="rect">
              <a:avLst/>
            </a:prstGeom>
            <a:noFill/>
            <a:ln>
              <a:noFill/>
            </a:ln>
          </p:spPr>
        </p:pic>
        <p:pic>
          <p:nvPicPr>
            <p:cNvPr id="5630" name="Google Shape;5630;p264"/>
            <p:cNvPicPr preferRelativeResize="0"/>
            <p:nvPr/>
          </p:nvPicPr>
          <p:blipFill>
            <a:blip r:embed="rId5">
              <a:alphaModFix/>
            </a:blip>
            <a:stretch>
              <a:fillRect/>
            </a:stretch>
          </p:blipFill>
          <p:spPr>
            <a:xfrm rot="-5938659">
              <a:off x="1834969" y="1143679"/>
              <a:ext cx="142142" cy="256638"/>
            </a:xfrm>
            <a:prstGeom prst="rect">
              <a:avLst/>
            </a:prstGeom>
            <a:noFill/>
            <a:ln>
              <a:noFill/>
            </a:ln>
          </p:spPr>
        </p:pic>
      </p:grpSp>
      <p:pic>
        <p:nvPicPr>
          <p:cNvPr id="5631" name="Google Shape;5631;p264"/>
          <p:cNvPicPr preferRelativeResize="0"/>
          <p:nvPr/>
        </p:nvPicPr>
        <p:blipFill>
          <a:blip r:embed="rId7">
            <a:alphaModFix/>
          </a:blip>
          <a:stretch>
            <a:fillRect/>
          </a:stretch>
        </p:blipFill>
        <p:spPr>
          <a:xfrm>
            <a:off x="4989463" y="3220797"/>
            <a:ext cx="164932" cy="152400"/>
          </a:xfrm>
          <a:prstGeom prst="rect">
            <a:avLst/>
          </a:prstGeom>
          <a:noFill/>
          <a:ln>
            <a:noFill/>
          </a:ln>
        </p:spPr>
      </p:pic>
      <p:pic>
        <p:nvPicPr>
          <p:cNvPr id="5632" name="Google Shape;5632;p264"/>
          <p:cNvPicPr preferRelativeResize="0"/>
          <p:nvPr/>
        </p:nvPicPr>
        <p:blipFill>
          <a:blip r:embed="rId7">
            <a:alphaModFix/>
          </a:blip>
          <a:stretch>
            <a:fillRect/>
          </a:stretch>
        </p:blipFill>
        <p:spPr>
          <a:xfrm>
            <a:off x="4989463" y="2915997"/>
            <a:ext cx="164932" cy="152400"/>
          </a:xfrm>
          <a:prstGeom prst="rect">
            <a:avLst/>
          </a:prstGeom>
          <a:noFill/>
          <a:ln>
            <a:noFill/>
          </a:ln>
        </p:spPr>
      </p:pic>
      <p:pic>
        <p:nvPicPr>
          <p:cNvPr id="5633" name="Google Shape;5633;p264"/>
          <p:cNvPicPr preferRelativeResize="0"/>
          <p:nvPr/>
        </p:nvPicPr>
        <p:blipFill>
          <a:blip r:embed="rId7">
            <a:alphaModFix/>
          </a:blip>
          <a:stretch>
            <a:fillRect/>
          </a:stretch>
        </p:blipFill>
        <p:spPr>
          <a:xfrm>
            <a:off x="4989463" y="2611197"/>
            <a:ext cx="164932" cy="152400"/>
          </a:xfrm>
          <a:prstGeom prst="rect">
            <a:avLst/>
          </a:prstGeom>
          <a:noFill/>
          <a:ln>
            <a:noFill/>
          </a:ln>
        </p:spPr>
      </p:pic>
      <p:pic>
        <p:nvPicPr>
          <p:cNvPr id="5634" name="Google Shape;5634;p264"/>
          <p:cNvPicPr preferRelativeResize="0"/>
          <p:nvPr/>
        </p:nvPicPr>
        <p:blipFill>
          <a:blip r:embed="rId7">
            <a:alphaModFix/>
          </a:blip>
          <a:stretch>
            <a:fillRect/>
          </a:stretch>
        </p:blipFill>
        <p:spPr>
          <a:xfrm>
            <a:off x="4989463" y="2306397"/>
            <a:ext cx="164932" cy="152400"/>
          </a:xfrm>
          <a:prstGeom prst="rect">
            <a:avLst/>
          </a:prstGeom>
          <a:noFill/>
          <a:ln>
            <a:noFill/>
          </a:ln>
        </p:spPr>
      </p:pic>
      <p:pic>
        <p:nvPicPr>
          <p:cNvPr id="5635" name="Google Shape;5635;p264"/>
          <p:cNvPicPr preferRelativeResize="0"/>
          <p:nvPr/>
        </p:nvPicPr>
        <p:blipFill>
          <a:blip r:embed="rId7">
            <a:alphaModFix/>
          </a:blip>
          <a:stretch>
            <a:fillRect/>
          </a:stretch>
        </p:blipFill>
        <p:spPr>
          <a:xfrm>
            <a:off x="4989463" y="1925397"/>
            <a:ext cx="164932" cy="152400"/>
          </a:xfrm>
          <a:prstGeom prst="rect">
            <a:avLst/>
          </a:prstGeom>
          <a:noFill/>
          <a:ln>
            <a:noFill/>
          </a:ln>
        </p:spPr>
      </p:pic>
      <p:pic>
        <p:nvPicPr>
          <p:cNvPr id="5636" name="Google Shape;5636;p264"/>
          <p:cNvPicPr preferRelativeResize="0"/>
          <p:nvPr/>
        </p:nvPicPr>
        <p:blipFill>
          <a:blip r:embed="rId7">
            <a:alphaModFix/>
          </a:blip>
          <a:stretch>
            <a:fillRect/>
          </a:stretch>
        </p:blipFill>
        <p:spPr>
          <a:xfrm>
            <a:off x="4837063" y="1655346"/>
            <a:ext cx="164932" cy="152400"/>
          </a:xfrm>
          <a:prstGeom prst="rect">
            <a:avLst/>
          </a:prstGeom>
          <a:noFill/>
          <a:ln>
            <a:noFill/>
          </a:ln>
        </p:spPr>
      </p:pic>
      <p:pic>
        <p:nvPicPr>
          <p:cNvPr id="5637" name="Google Shape;5637;p264"/>
          <p:cNvPicPr preferRelativeResize="0"/>
          <p:nvPr/>
        </p:nvPicPr>
        <p:blipFill>
          <a:blip r:embed="rId7">
            <a:alphaModFix/>
          </a:blip>
          <a:stretch>
            <a:fillRect/>
          </a:stretch>
        </p:blipFill>
        <p:spPr>
          <a:xfrm>
            <a:off x="4456063" y="1655346"/>
            <a:ext cx="164932" cy="152400"/>
          </a:xfrm>
          <a:prstGeom prst="rect">
            <a:avLst/>
          </a:prstGeom>
          <a:noFill/>
          <a:ln>
            <a:noFill/>
          </a:ln>
        </p:spPr>
      </p:pic>
      <p:pic>
        <p:nvPicPr>
          <p:cNvPr id="5638" name="Google Shape;5638;p264"/>
          <p:cNvPicPr preferRelativeResize="0"/>
          <p:nvPr/>
        </p:nvPicPr>
        <p:blipFill>
          <a:blip r:embed="rId7">
            <a:alphaModFix/>
          </a:blip>
          <a:stretch>
            <a:fillRect/>
          </a:stretch>
        </p:blipFill>
        <p:spPr>
          <a:xfrm>
            <a:off x="4075063" y="1655346"/>
            <a:ext cx="164932" cy="152400"/>
          </a:xfrm>
          <a:prstGeom prst="rect">
            <a:avLst/>
          </a:prstGeom>
          <a:noFill/>
          <a:ln>
            <a:noFill/>
          </a:ln>
        </p:spPr>
      </p:pic>
      <p:pic>
        <p:nvPicPr>
          <p:cNvPr id="5639" name="Google Shape;5639;p264"/>
          <p:cNvPicPr preferRelativeResize="0"/>
          <p:nvPr/>
        </p:nvPicPr>
        <p:blipFill>
          <a:blip r:embed="rId8">
            <a:alphaModFix/>
          </a:blip>
          <a:stretch>
            <a:fillRect/>
          </a:stretch>
        </p:blipFill>
        <p:spPr>
          <a:xfrm rot="-2700000">
            <a:off x="4621217" y="2681945"/>
            <a:ext cx="246515" cy="147909"/>
          </a:xfrm>
          <a:prstGeom prst="rect">
            <a:avLst/>
          </a:prstGeom>
          <a:noFill/>
          <a:ln>
            <a:noFill/>
          </a:ln>
        </p:spPr>
      </p:pic>
      <p:pic>
        <p:nvPicPr>
          <p:cNvPr id="5640" name="Google Shape;5640;p264"/>
          <p:cNvPicPr preferRelativeResize="0"/>
          <p:nvPr/>
        </p:nvPicPr>
        <p:blipFill>
          <a:blip r:embed="rId8">
            <a:alphaModFix/>
          </a:blip>
          <a:stretch>
            <a:fillRect/>
          </a:stretch>
        </p:blipFill>
        <p:spPr>
          <a:xfrm rot="-2700000">
            <a:off x="4621217" y="2453345"/>
            <a:ext cx="246515" cy="147909"/>
          </a:xfrm>
          <a:prstGeom prst="rect">
            <a:avLst/>
          </a:prstGeom>
          <a:noFill/>
          <a:ln>
            <a:noFill/>
          </a:ln>
        </p:spPr>
      </p:pic>
      <p:pic>
        <p:nvPicPr>
          <p:cNvPr id="5641" name="Google Shape;5641;p264"/>
          <p:cNvPicPr preferRelativeResize="0"/>
          <p:nvPr/>
        </p:nvPicPr>
        <p:blipFill>
          <a:blip r:embed="rId8">
            <a:alphaModFix/>
          </a:blip>
          <a:stretch>
            <a:fillRect/>
          </a:stretch>
        </p:blipFill>
        <p:spPr>
          <a:xfrm rot="-2700000">
            <a:off x="4621217" y="2224745"/>
            <a:ext cx="246515" cy="147909"/>
          </a:xfrm>
          <a:prstGeom prst="rect">
            <a:avLst/>
          </a:prstGeom>
          <a:noFill/>
          <a:ln>
            <a:noFill/>
          </a:ln>
        </p:spPr>
      </p:pic>
      <p:pic>
        <p:nvPicPr>
          <p:cNvPr id="5642" name="Google Shape;5642;p264"/>
          <p:cNvPicPr preferRelativeResize="0"/>
          <p:nvPr/>
        </p:nvPicPr>
        <p:blipFill>
          <a:blip r:embed="rId8">
            <a:alphaModFix/>
          </a:blip>
          <a:stretch>
            <a:fillRect/>
          </a:stretch>
        </p:blipFill>
        <p:spPr>
          <a:xfrm rot="-2700000">
            <a:off x="4621217" y="1996145"/>
            <a:ext cx="246515" cy="147909"/>
          </a:xfrm>
          <a:prstGeom prst="rect">
            <a:avLst/>
          </a:prstGeom>
          <a:noFill/>
          <a:ln>
            <a:noFill/>
          </a:ln>
        </p:spPr>
      </p:pic>
      <p:pic>
        <p:nvPicPr>
          <p:cNvPr id="5643" name="Google Shape;5643;p264"/>
          <p:cNvPicPr preferRelativeResize="0"/>
          <p:nvPr/>
        </p:nvPicPr>
        <p:blipFill>
          <a:blip r:embed="rId8">
            <a:alphaModFix/>
          </a:blip>
          <a:stretch>
            <a:fillRect/>
          </a:stretch>
        </p:blipFill>
        <p:spPr>
          <a:xfrm rot="-2700000">
            <a:off x="4392617" y="1919945"/>
            <a:ext cx="246515" cy="147909"/>
          </a:xfrm>
          <a:prstGeom prst="rect">
            <a:avLst/>
          </a:prstGeom>
          <a:noFill/>
          <a:ln>
            <a:noFill/>
          </a:ln>
        </p:spPr>
      </p:pic>
      <p:pic>
        <p:nvPicPr>
          <p:cNvPr id="5644" name="Google Shape;5644;p264"/>
          <p:cNvPicPr preferRelativeResize="0"/>
          <p:nvPr/>
        </p:nvPicPr>
        <p:blipFill>
          <a:blip r:embed="rId8">
            <a:alphaModFix/>
          </a:blip>
          <a:stretch>
            <a:fillRect/>
          </a:stretch>
        </p:blipFill>
        <p:spPr>
          <a:xfrm rot="-2700000">
            <a:off x="4164017" y="1919945"/>
            <a:ext cx="246515" cy="147909"/>
          </a:xfrm>
          <a:prstGeom prst="rect">
            <a:avLst/>
          </a:prstGeom>
          <a:noFill/>
          <a:ln>
            <a:noFill/>
          </a:ln>
        </p:spPr>
      </p:pic>
      <p:grpSp>
        <p:nvGrpSpPr>
          <p:cNvPr id="5645" name="Google Shape;5645;p264"/>
          <p:cNvGrpSpPr/>
          <p:nvPr/>
        </p:nvGrpSpPr>
        <p:grpSpPr>
          <a:xfrm>
            <a:off x="202473" y="2255150"/>
            <a:ext cx="1498316" cy="646498"/>
            <a:chOff x="78100" y="798150"/>
            <a:chExt cx="1965778" cy="848200"/>
          </a:xfrm>
        </p:grpSpPr>
        <p:pic>
          <p:nvPicPr>
            <p:cNvPr id="5646" name="Google Shape;5646;p264"/>
            <p:cNvPicPr preferRelativeResize="0"/>
            <p:nvPr/>
          </p:nvPicPr>
          <p:blipFill rotWithShape="1">
            <a:blip r:embed="rId4">
              <a:alphaModFix/>
            </a:blip>
            <a:srcRect r="10370" b="28057"/>
            <a:stretch/>
          </p:blipFill>
          <p:spPr>
            <a:xfrm flipH="1">
              <a:off x="78100" y="798150"/>
              <a:ext cx="1385300" cy="848200"/>
            </a:xfrm>
            <a:prstGeom prst="rect">
              <a:avLst/>
            </a:prstGeom>
            <a:noFill/>
            <a:ln>
              <a:noFill/>
            </a:ln>
          </p:spPr>
        </p:pic>
        <p:pic>
          <p:nvPicPr>
            <p:cNvPr id="5647" name="Google Shape;5647;p264"/>
            <p:cNvPicPr preferRelativeResize="0"/>
            <p:nvPr/>
          </p:nvPicPr>
          <p:blipFill>
            <a:blip r:embed="rId5">
              <a:alphaModFix/>
            </a:blip>
            <a:stretch>
              <a:fillRect/>
            </a:stretch>
          </p:blipFill>
          <p:spPr>
            <a:xfrm rot="-5938659">
              <a:off x="1530169" y="1143679"/>
              <a:ext cx="142142" cy="256638"/>
            </a:xfrm>
            <a:prstGeom prst="rect">
              <a:avLst/>
            </a:prstGeom>
            <a:noFill/>
            <a:ln>
              <a:noFill/>
            </a:ln>
          </p:spPr>
        </p:pic>
        <p:pic>
          <p:nvPicPr>
            <p:cNvPr id="5648" name="Google Shape;5648;p264"/>
            <p:cNvPicPr preferRelativeResize="0"/>
            <p:nvPr/>
          </p:nvPicPr>
          <p:blipFill>
            <a:blip r:embed="rId5">
              <a:alphaModFix/>
            </a:blip>
            <a:stretch>
              <a:fillRect/>
            </a:stretch>
          </p:blipFill>
          <p:spPr>
            <a:xfrm rot="-5938659">
              <a:off x="1834969" y="1143679"/>
              <a:ext cx="142142" cy="256638"/>
            </a:xfrm>
            <a:prstGeom prst="rect">
              <a:avLst/>
            </a:prstGeom>
            <a:noFill/>
            <a:ln>
              <a:noFill/>
            </a:ln>
          </p:spPr>
        </p:pic>
      </p:grpSp>
      <p:pic>
        <p:nvPicPr>
          <p:cNvPr id="5649" name="Google Shape;5649;p264"/>
          <p:cNvPicPr preferRelativeResize="0"/>
          <p:nvPr/>
        </p:nvPicPr>
        <p:blipFill>
          <a:blip r:embed="rId9">
            <a:alphaModFix/>
          </a:blip>
          <a:stretch>
            <a:fillRect/>
          </a:stretch>
        </p:blipFill>
        <p:spPr>
          <a:xfrm>
            <a:off x="2931075" y="2521400"/>
            <a:ext cx="236600" cy="114000"/>
          </a:xfrm>
          <a:prstGeom prst="rect">
            <a:avLst/>
          </a:prstGeom>
          <a:noFill/>
          <a:ln>
            <a:noFill/>
          </a:ln>
        </p:spPr>
      </p:pic>
      <p:pic>
        <p:nvPicPr>
          <p:cNvPr id="5650" name="Google Shape;5650;p264"/>
          <p:cNvPicPr preferRelativeResize="0"/>
          <p:nvPr/>
        </p:nvPicPr>
        <p:blipFill>
          <a:blip r:embed="rId9">
            <a:alphaModFix/>
          </a:blip>
          <a:stretch>
            <a:fillRect/>
          </a:stretch>
        </p:blipFill>
        <p:spPr>
          <a:xfrm>
            <a:off x="2931075" y="2750000"/>
            <a:ext cx="236600" cy="114000"/>
          </a:xfrm>
          <a:prstGeom prst="rect">
            <a:avLst/>
          </a:prstGeom>
          <a:noFill/>
          <a:ln>
            <a:noFill/>
          </a:ln>
        </p:spPr>
      </p:pic>
      <p:pic>
        <p:nvPicPr>
          <p:cNvPr id="5651" name="Google Shape;5651;p264"/>
          <p:cNvPicPr preferRelativeResize="0"/>
          <p:nvPr/>
        </p:nvPicPr>
        <p:blipFill>
          <a:blip r:embed="rId9">
            <a:alphaModFix/>
          </a:blip>
          <a:stretch>
            <a:fillRect/>
          </a:stretch>
        </p:blipFill>
        <p:spPr>
          <a:xfrm>
            <a:off x="2931075" y="2978600"/>
            <a:ext cx="236600" cy="114000"/>
          </a:xfrm>
          <a:prstGeom prst="rect">
            <a:avLst/>
          </a:prstGeom>
          <a:noFill/>
          <a:ln>
            <a:noFill/>
          </a:ln>
        </p:spPr>
      </p:pic>
      <p:pic>
        <p:nvPicPr>
          <p:cNvPr id="5652" name="Google Shape;5652;p264"/>
          <p:cNvPicPr preferRelativeResize="0"/>
          <p:nvPr/>
        </p:nvPicPr>
        <p:blipFill>
          <a:blip r:embed="rId9">
            <a:alphaModFix/>
          </a:blip>
          <a:stretch>
            <a:fillRect/>
          </a:stretch>
        </p:blipFill>
        <p:spPr>
          <a:xfrm>
            <a:off x="2931075" y="3207200"/>
            <a:ext cx="236600" cy="114000"/>
          </a:xfrm>
          <a:prstGeom prst="rect">
            <a:avLst/>
          </a:prstGeom>
          <a:noFill/>
          <a:ln>
            <a:noFill/>
          </a:ln>
        </p:spPr>
      </p:pic>
      <p:pic>
        <p:nvPicPr>
          <p:cNvPr id="5653" name="Google Shape;5653;p264"/>
          <p:cNvPicPr preferRelativeResize="0"/>
          <p:nvPr/>
        </p:nvPicPr>
        <p:blipFill>
          <a:blip r:embed="rId9">
            <a:alphaModFix/>
          </a:blip>
          <a:stretch>
            <a:fillRect/>
          </a:stretch>
        </p:blipFill>
        <p:spPr>
          <a:xfrm>
            <a:off x="2931075" y="3435800"/>
            <a:ext cx="236600" cy="114000"/>
          </a:xfrm>
          <a:prstGeom prst="rect">
            <a:avLst/>
          </a:prstGeom>
          <a:noFill/>
          <a:ln>
            <a:noFill/>
          </a:ln>
        </p:spPr>
      </p:pic>
      <p:pic>
        <p:nvPicPr>
          <p:cNvPr id="5654" name="Google Shape;5654;p264"/>
          <p:cNvPicPr preferRelativeResize="0"/>
          <p:nvPr/>
        </p:nvPicPr>
        <p:blipFill>
          <a:blip r:embed="rId9">
            <a:alphaModFix/>
          </a:blip>
          <a:stretch>
            <a:fillRect/>
          </a:stretch>
        </p:blipFill>
        <p:spPr>
          <a:xfrm>
            <a:off x="2931075" y="3647820"/>
            <a:ext cx="236600" cy="114000"/>
          </a:xfrm>
          <a:prstGeom prst="rect">
            <a:avLst/>
          </a:prstGeom>
          <a:noFill/>
          <a:ln>
            <a:noFill/>
          </a:ln>
        </p:spPr>
      </p:pic>
      <p:pic>
        <p:nvPicPr>
          <p:cNvPr id="5655" name="Google Shape;5655;p264"/>
          <p:cNvPicPr preferRelativeResize="0"/>
          <p:nvPr/>
        </p:nvPicPr>
        <p:blipFill>
          <a:blip r:embed="rId9">
            <a:alphaModFix/>
          </a:blip>
          <a:stretch>
            <a:fillRect/>
          </a:stretch>
        </p:blipFill>
        <p:spPr>
          <a:xfrm>
            <a:off x="2931075" y="3876420"/>
            <a:ext cx="236600" cy="114000"/>
          </a:xfrm>
          <a:prstGeom prst="rect">
            <a:avLst/>
          </a:prstGeom>
          <a:noFill/>
          <a:ln>
            <a:noFill/>
          </a:ln>
        </p:spPr>
      </p:pic>
      <p:pic>
        <p:nvPicPr>
          <p:cNvPr id="5656" name="Google Shape;5656;p264"/>
          <p:cNvPicPr preferRelativeResize="0"/>
          <p:nvPr/>
        </p:nvPicPr>
        <p:blipFill>
          <a:blip r:embed="rId9">
            <a:alphaModFix/>
          </a:blip>
          <a:stretch>
            <a:fillRect/>
          </a:stretch>
        </p:blipFill>
        <p:spPr>
          <a:xfrm>
            <a:off x="2931075" y="4105020"/>
            <a:ext cx="236600" cy="114000"/>
          </a:xfrm>
          <a:prstGeom prst="rect">
            <a:avLst/>
          </a:prstGeom>
          <a:noFill/>
          <a:ln>
            <a:noFill/>
          </a:ln>
        </p:spPr>
      </p:pic>
      <p:pic>
        <p:nvPicPr>
          <p:cNvPr id="5657" name="Google Shape;5657;p264"/>
          <p:cNvPicPr preferRelativeResize="0"/>
          <p:nvPr/>
        </p:nvPicPr>
        <p:blipFill>
          <a:blip r:embed="rId9">
            <a:alphaModFix/>
          </a:blip>
          <a:stretch>
            <a:fillRect/>
          </a:stretch>
        </p:blipFill>
        <p:spPr>
          <a:xfrm>
            <a:off x="2931075" y="4333620"/>
            <a:ext cx="236600" cy="114000"/>
          </a:xfrm>
          <a:prstGeom prst="rect">
            <a:avLst/>
          </a:prstGeom>
          <a:noFill/>
          <a:ln>
            <a:noFill/>
          </a:ln>
        </p:spPr>
      </p:pic>
      <p:pic>
        <p:nvPicPr>
          <p:cNvPr id="5658" name="Google Shape;5658;p264"/>
          <p:cNvPicPr preferRelativeResize="0"/>
          <p:nvPr/>
        </p:nvPicPr>
        <p:blipFill>
          <a:blip r:embed="rId9">
            <a:alphaModFix/>
          </a:blip>
          <a:stretch>
            <a:fillRect/>
          </a:stretch>
        </p:blipFill>
        <p:spPr>
          <a:xfrm>
            <a:off x="2931075" y="4562220"/>
            <a:ext cx="236600" cy="114000"/>
          </a:xfrm>
          <a:prstGeom prst="rect">
            <a:avLst/>
          </a:prstGeom>
          <a:noFill/>
          <a:ln>
            <a:noFill/>
          </a:ln>
        </p:spPr>
      </p:pic>
      <p:pic>
        <p:nvPicPr>
          <p:cNvPr id="5659" name="Google Shape;5659;p264"/>
          <p:cNvPicPr preferRelativeResize="0"/>
          <p:nvPr/>
        </p:nvPicPr>
        <p:blipFill>
          <a:blip r:embed="rId9">
            <a:alphaModFix/>
          </a:blip>
          <a:stretch>
            <a:fillRect/>
          </a:stretch>
        </p:blipFill>
        <p:spPr>
          <a:xfrm>
            <a:off x="2931075" y="4790820"/>
            <a:ext cx="236600" cy="114000"/>
          </a:xfrm>
          <a:prstGeom prst="rect">
            <a:avLst/>
          </a:prstGeom>
          <a:noFill/>
          <a:ln>
            <a:noFill/>
          </a:ln>
        </p:spPr>
      </p:pic>
      <p:pic>
        <p:nvPicPr>
          <p:cNvPr id="5660" name="Google Shape;5660;p264"/>
          <p:cNvPicPr preferRelativeResize="0"/>
          <p:nvPr/>
        </p:nvPicPr>
        <p:blipFill>
          <a:blip r:embed="rId9">
            <a:alphaModFix/>
          </a:blip>
          <a:stretch>
            <a:fillRect/>
          </a:stretch>
        </p:blipFill>
        <p:spPr>
          <a:xfrm>
            <a:off x="2636154" y="3265231"/>
            <a:ext cx="236600" cy="114000"/>
          </a:xfrm>
          <a:prstGeom prst="rect">
            <a:avLst/>
          </a:prstGeom>
          <a:noFill/>
          <a:ln>
            <a:noFill/>
          </a:ln>
        </p:spPr>
      </p:pic>
      <p:pic>
        <p:nvPicPr>
          <p:cNvPr id="5661" name="Google Shape;5661;p264"/>
          <p:cNvPicPr preferRelativeResize="0"/>
          <p:nvPr/>
        </p:nvPicPr>
        <p:blipFill>
          <a:blip r:embed="rId9">
            <a:alphaModFix/>
          </a:blip>
          <a:stretch>
            <a:fillRect/>
          </a:stretch>
        </p:blipFill>
        <p:spPr>
          <a:xfrm>
            <a:off x="2331354" y="3265231"/>
            <a:ext cx="236600" cy="114000"/>
          </a:xfrm>
          <a:prstGeom prst="rect">
            <a:avLst/>
          </a:prstGeom>
          <a:noFill/>
          <a:ln>
            <a:noFill/>
          </a:ln>
        </p:spPr>
      </p:pic>
      <p:pic>
        <p:nvPicPr>
          <p:cNvPr id="5662" name="Google Shape;5662;p264"/>
          <p:cNvPicPr preferRelativeResize="0"/>
          <p:nvPr/>
        </p:nvPicPr>
        <p:blipFill>
          <a:blip r:embed="rId9">
            <a:alphaModFix/>
          </a:blip>
          <a:stretch>
            <a:fillRect/>
          </a:stretch>
        </p:blipFill>
        <p:spPr>
          <a:xfrm>
            <a:off x="2026554" y="3265231"/>
            <a:ext cx="236600" cy="114000"/>
          </a:xfrm>
          <a:prstGeom prst="rect">
            <a:avLst/>
          </a:prstGeom>
          <a:noFill/>
          <a:ln>
            <a:noFill/>
          </a:ln>
        </p:spPr>
      </p:pic>
      <p:pic>
        <p:nvPicPr>
          <p:cNvPr id="5663" name="Google Shape;5663;p264"/>
          <p:cNvPicPr preferRelativeResize="0"/>
          <p:nvPr/>
        </p:nvPicPr>
        <p:blipFill>
          <a:blip r:embed="rId9">
            <a:alphaModFix/>
          </a:blip>
          <a:stretch>
            <a:fillRect/>
          </a:stretch>
        </p:blipFill>
        <p:spPr>
          <a:xfrm>
            <a:off x="1721754" y="3265231"/>
            <a:ext cx="236600" cy="114000"/>
          </a:xfrm>
          <a:prstGeom prst="rect">
            <a:avLst/>
          </a:prstGeom>
          <a:noFill/>
          <a:ln>
            <a:noFill/>
          </a:ln>
        </p:spPr>
      </p:pic>
      <p:pic>
        <p:nvPicPr>
          <p:cNvPr id="5664" name="Google Shape;5664;p264"/>
          <p:cNvPicPr preferRelativeResize="0"/>
          <p:nvPr/>
        </p:nvPicPr>
        <p:blipFill>
          <a:blip r:embed="rId9">
            <a:alphaModFix/>
          </a:blip>
          <a:stretch>
            <a:fillRect/>
          </a:stretch>
        </p:blipFill>
        <p:spPr>
          <a:xfrm>
            <a:off x="1721754" y="3036631"/>
            <a:ext cx="236600" cy="114000"/>
          </a:xfrm>
          <a:prstGeom prst="rect">
            <a:avLst/>
          </a:prstGeom>
          <a:noFill/>
          <a:ln>
            <a:noFill/>
          </a:ln>
        </p:spPr>
      </p:pic>
      <p:pic>
        <p:nvPicPr>
          <p:cNvPr id="5665" name="Google Shape;5665;p264"/>
          <p:cNvPicPr preferRelativeResize="0"/>
          <p:nvPr/>
        </p:nvPicPr>
        <p:blipFill>
          <a:blip r:embed="rId9">
            <a:alphaModFix/>
          </a:blip>
          <a:stretch>
            <a:fillRect/>
          </a:stretch>
        </p:blipFill>
        <p:spPr>
          <a:xfrm>
            <a:off x="2965824" y="1978121"/>
            <a:ext cx="236600" cy="114000"/>
          </a:xfrm>
          <a:prstGeom prst="rect">
            <a:avLst/>
          </a:prstGeom>
          <a:noFill/>
          <a:ln>
            <a:noFill/>
          </a:ln>
        </p:spPr>
      </p:pic>
      <p:pic>
        <p:nvPicPr>
          <p:cNvPr id="5666" name="Google Shape;5666;p264"/>
          <p:cNvPicPr preferRelativeResize="0"/>
          <p:nvPr/>
        </p:nvPicPr>
        <p:blipFill>
          <a:blip r:embed="rId9">
            <a:alphaModFix/>
          </a:blip>
          <a:stretch>
            <a:fillRect/>
          </a:stretch>
        </p:blipFill>
        <p:spPr>
          <a:xfrm>
            <a:off x="2965824" y="1520921"/>
            <a:ext cx="236600" cy="114000"/>
          </a:xfrm>
          <a:prstGeom prst="rect">
            <a:avLst/>
          </a:prstGeom>
          <a:noFill/>
          <a:ln>
            <a:noFill/>
          </a:ln>
        </p:spPr>
      </p:pic>
      <p:pic>
        <p:nvPicPr>
          <p:cNvPr id="5667" name="Google Shape;5667;p264"/>
          <p:cNvPicPr preferRelativeResize="0"/>
          <p:nvPr/>
        </p:nvPicPr>
        <p:blipFill>
          <a:blip r:embed="rId9">
            <a:alphaModFix/>
          </a:blip>
          <a:stretch>
            <a:fillRect/>
          </a:stretch>
        </p:blipFill>
        <p:spPr>
          <a:xfrm>
            <a:off x="2957534" y="1327070"/>
            <a:ext cx="236600" cy="114000"/>
          </a:xfrm>
          <a:prstGeom prst="rect">
            <a:avLst/>
          </a:prstGeom>
          <a:noFill/>
          <a:ln>
            <a:noFill/>
          </a:ln>
        </p:spPr>
      </p:pic>
      <p:pic>
        <p:nvPicPr>
          <p:cNvPr id="5668" name="Google Shape;5668;p264"/>
          <p:cNvPicPr preferRelativeResize="0"/>
          <p:nvPr/>
        </p:nvPicPr>
        <p:blipFill>
          <a:blip r:embed="rId9">
            <a:alphaModFix/>
          </a:blip>
          <a:stretch>
            <a:fillRect/>
          </a:stretch>
        </p:blipFill>
        <p:spPr>
          <a:xfrm>
            <a:off x="3151385" y="2640640"/>
            <a:ext cx="236600" cy="114000"/>
          </a:xfrm>
          <a:prstGeom prst="rect">
            <a:avLst/>
          </a:prstGeom>
          <a:noFill/>
          <a:ln>
            <a:noFill/>
          </a:ln>
        </p:spPr>
      </p:pic>
      <p:pic>
        <p:nvPicPr>
          <p:cNvPr id="5669" name="Google Shape;5669;p264"/>
          <p:cNvPicPr preferRelativeResize="0"/>
          <p:nvPr/>
        </p:nvPicPr>
        <p:blipFill>
          <a:blip r:embed="rId9">
            <a:alphaModFix/>
          </a:blip>
          <a:stretch>
            <a:fillRect/>
          </a:stretch>
        </p:blipFill>
        <p:spPr>
          <a:xfrm>
            <a:off x="3456185" y="2640640"/>
            <a:ext cx="236600" cy="114000"/>
          </a:xfrm>
          <a:prstGeom prst="rect">
            <a:avLst/>
          </a:prstGeom>
          <a:noFill/>
          <a:ln>
            <a:noFill/>
          </a:ln>
        </p:spPr>
      </p:pic>
      <p:pic>
        <p:nvPicPr>
          <p:cNvPr id="5670" name="Google Shape;5670;p264"/>
          <p:cNvPicPr preferRelativeResize="0"/>
          <p:nvPr/>
        </p:nvPicPr>
        <p:blipFill>
          <a:blip r:embed="rId9">
            <a:alphaModFix/>
          </a:blip>
          <a:stretch>
            <a:fillRect/>
          </a:stretch>
        </p:blipFill>
        <p:spPr>
          <a:xfrm>
            <a:off x="3760985" y="2640640"/>
            <a:ext cx="236600" cy="114000"/>
          </a:xfrm>
          <a:prstGeom prst="rect">
            <a:avLst/>
          </a:prstGeom>
          <a:noFill/>
          <a:ln>
            <a:noFill/>
          </a:ln>
        </p:spPr>
      </p:pic>
      <p:pic>
        <p:nvPicPr>
          <p:cNvPr id="5671" name="Google Shape;5671;p264"/>
          <p:cNvPicPr preferRelativeResize="0"/>
          <p:nvPr/>
        </p:nvPicPr>
        <p:blipFill>
          <a:blip r:embed="rId9">
            <a:alphaModFix/>
          </a:blip>
          <a:stretch>
            <a:fillRect/>
          </a:stretch>
        </p:blipFill>
        <p:spPr>
          <a:xfrm>
            <a:off x="4065785" y="2640640"/>
            <a:ext cx="236600" cy="114000"/>
          </a:xfrm>
          <a:prstGeom prst="rect">
            <a:avLst/>
          </a:prstGeom>
          <a:noFill/>
          <a:ln>
            <a:noFill/>
          </a:ln>
        </p:spPr>
      </p:pic>
      <p:pic>
        <p:nvPicPr>
          <p:cNvPr id="5672" name="Google Shape;5672;p264"/>
          <p:cNvPicPr preferRelativeResize="0"/>
          <p:nvPr/>
        </p:nvPicPr>
        <p:blipFill>
          <a:blip r:embed="rId9">
            <a:alphaModFix/>
          </a:blip>
          <a:stretch>
            <a:fillRect/>
          </a:stretch>
        </p:blipFill>
        <p:spPr>
          <a:xfrm>
            <a:off x="4370585" y="2640640"/>
            <a:ext cx="236600" cy="114000"/>
          </a:xfrm>
          <a:prstGeom prst="rect">
            <a:avLst/>
          </a:prstGeom>
          <a:noFill/>
          <a:ln>
            <a:noFill/>
          </a:ln>
        </p:spPr>
      </p:pic>
      <p:pic>
        <p:nvPicPr>
          <p:cNvPr id="5673" name="Google Shape;5673;p264"/>
          <p:cNvPicPr preferRelativeResize="0"/>
          <p:nvPr/>
        </p:nvPicPr>
        <p:blipFill>
          <a:blip r:embed="rId9">
            <a:alphaModFix/>
          </a:blip>
          <a:stretch>
            <a:fillRect/>
          </a:stretch>
        </p:blipFill>
        <p:spPr>
          <a:xfrm>
            <a:off x="3151385" y="3351310"/>
            <a:ext cx="236600" cy="114000"/>
          </a:xfrm>
          <a:prstGeom prst="rect">
            <a:avLst/>
          </a:prstGeom>
          <a:noFill/>
          <a:ln>
            <a:noFill/>
          </a:ln>
        </p:spPr>
      </p:pic>
      <p:pic>
        <p:nvPicPr>
          <p:cNvPr id="5674" name="Google Shape;5674;p264"/>
          <p:cNvPicPr preferRelativeResize="0"/>
          <p:nvPr/>
        </p:nvPicPr>
        <p:blipFill>
          <a:blip r:embed="rId9">
            <a:alphaModFix/>
          </a:blip>
          <a:stretch>
            <a:fillRect/>
          </a:stretch>
        </p:blipFill>
        <p:spPr>
          <a:xfrm>
            <a:off x="3456185" y="3351310"/>
            <a:ext cx="236600" cy="114000"/>
          </a:xfrm>
          <a:prstGeom prst="rect">
            <a:avLst/>
          </a:prstGeom>
          <a:noFill/>
          <a:ln>
            <a:noFill/>
          </a:ln>
        </p:spPr>
      </p:pic>
      <p:pic>
        <p:nvPicPr>
          <p:cNvPr id="5675" name="Google Shape;5675;p264"/>
          <p:cNvPicPr preferRelativeResize="0"/>
          <p:nvPr/>
        </p:nvPicPr>
        <p:blipFill>
          <a:blip r:embed="rId9">
            <a:alphaModFix/>
          </a:blip>
          <a:stretch>
            <a:fillRect/>
          </a:stretch>
        </p:blipFill>
        <p:spPr>
          <a:xfrm>
            <a:off x="3760985" y="3351310"/>
            <a:ext cx="236600" cy="114000"/>
          </a:xfrm>
          <a:prstGeom prst="rect">
            <a:avLst/>
          </a:prstGeom>
          <a:noFill/>
          <a:ln>
            <a:noFill/>
          </a:ln>
        </p:spPr>
      </p:pic>
      <p:pic>
        <p:nvPicPr>
          <p:cNvPr id="5676" name="Google Shape;5676;p264"/>
          <p:cNvPicPr preferRelativeResize="0"/>
          <p:nvPr/>
        </p:nvPicPr>
        <p:blipFill>
          <a:blip r:embed="rId9">
            <a:alphaModFix/>
          </a:blip>
          <a:stretch>
            <a:fillRect/>
          </a:stretch>
        </p:blipFill>
        <p:spPr>
          <a:xfrm>
            <a:off x="4065785" y="3351310"/>
            <a:ext cx="236600" cy="114000"/>
          </a:xfrm>
          <a:prstGeom prst="rect">
            <a:avLst/>
          </a:prstGeom>
          <a:noFill/>
          <a:ln>
            <a:noFill/>
          </a:ln>
        </p:spPr>
      </p:pic>
      <p:pic>
        <p:nvPicPr>
          <p:cNvPr id="5677" name="Google Shape;5677;p264"/>
          <p:cNvPicPr preferRelativeResize="0"/>
          <p:nvPr/>
        </p:nvPicPr>
        <p:blipFill>
          <a:blip r:embed="rId9">
            <a:alphaModFix/>
          </a:blip>
          <a:stretch>
            <a:fillRect/>
          </a:stretch>
        </p:blipFill>
        <p:spPr>
          <a:xfrm>
            <a:off x="4370585" y="3351310"/>
            <a:ext cx="236600" cy="114000"/>
          </a:xfrm>
          <a:prstGeom prst="rect">
            <a:avLst/>
          </a:prstGeom>
          <a:noFill/>
          <a:ln>
            <a:noFill/>
          </a:ln>
        </p:spPr>
      </p:pic>
      <p:pic>
        <p:nvPicPr>
          <p:cNvPr id="5678" name="Google Shape;5678;p264"/>
          <p:cNvPicPr preferRelativeResize="0"/>
          <p:nvPr/>
        </p:nvPicPr>
        <p:blipFill>
          <a:blip r:embed="rId9">
            <a:alphaModFix/>
          </a:blip>
          <a:stretch>
            <a:fillRect/>
          </a:stretch>
        </p:blipFill>
        <p:spPr>
          <a:xfrm>
            <a:off x="3151385" y="3926160"/>
            <a:ext cx="236600" cy="114000"/>
          </a:xfrm>
          <a:prstGeom prst="rect">
            <a:avLst/>
          </a:prstGeom>
          <a:noFill/>
          <a:ln>
            <a:noFill/>
          </a:ln>
        </p:spPr>
      </p:pic>
      <p:pic>
        <p:nvPicPr>
          <p:cNvPr id="5679" name="Google Shape;5679;p264"/>
          <p:cNvPicPr preferRelativeResize="0"/>
          <p:nvPr/>
        </p:nvPicPr>
        <p:blipFill>
          <a:blip r:embed="rId9">
            <a:alphaModFix/>
          </a:blip>
          <a:stretch>
            <a:fillRect/>
          </a:stretch>
        </p:blipFill>
        <p:spPr>
          <a:xfrm>
            <a:off x="3456185" y="3926160"/>
            <a:ext cx="236600" cy="114000"/>
          </a:xfrm>
          <a:prstGeom prst="rect">
            <a:avLst/>
          </a:prstGeom>
          <a:noFill/>
          <a:ln>
            <a:noFill/>
          </a:ln>
        </p:spPr>
      </p:pic>
      <p:pic>
        <p:nvPicPr>
          <p:cNvPr id="5680" name="Google Shape;5680;p264"/>
          <p:cNvPicPr preferRelativeResize="0"/>
          <p:nvPr/>
        </p:nvPicPr>
        <p:blipFill>
          <a:blip r:embed="rId9">
            <a:alphaModFix/>
          </a:blip>
          <a:stretch>
            <a:fillRect/>
          </a:stretch>
        </p:blipFill>
        <p:spPr>
          <a:xfrm>
            <a:off x="3760985" y="3926160"/>
            <a:ext cx="236600" cy="114000"/>
          </a:xfrm>
          <a:prstGeom prst="rect">
            <a:avLst/>
          </a:prstGeom>
          <a:noFill/>
          <a:ln>
            <a:noFill/>
          </a:ln>
        </p:spPr>
      </p:pic>
      <p:pic>
        <p:nvPicPr>
          <p:cNvPr id="5681" name="Google Shape;5681;p264"/>
          <p:cNvPicPr preferRelativeResize="0"/>
          <p:nvPr/>
        </p:nvPicPr>
        <p:blipFill>
          <a:blip r:embed="rId9">
            <a:alphaModFix/>
          </a:blip>
          <a:stretch>
            <a:fillRect/>
          </a:stretch>
        </p:blipFill>
        <p:spPr>
          <a:xfrm>
            <a:off x="4065785" y="3926160"/>
            <a:ext cx="236600" cy="114000"/>
          </a:xfrm>
          <a:prstGeom prst="rect">
            <a:avLst/>
          </a:prstGeom>
          <a:noFill/>
          <a:ln>
            <a:noFill/>
          </a:ln>
        </p:spPr>
      </p:pic>
      <p:pic>
        <p:nvPicPr>
          <p:cNvPr id="5682" name="Google Shape;5682;p264"/>
          <p:cNvPicPr preferRelativeResize="0"/>
          <p:nvPr/>
        </p:nvPicPr>
        <p:blipFill>
          <a:blip r:embed="rId9">
            <a:alphaModFix/>
          </a:blip>
          <a:stretch>
            <a:fillRect/>
          </a:stretch>
        </p:blipFill>
        <p:spPr>
          <a:xfrm>
            <a:off x="4370585" y="3926160"/>
            <a:ext cx="236600" cy="114000"/>
          </a:xfrm>
          <a:prstGeom prst="rect">
            <a:avLst/>
          </a:prstGeom>
          <a:noFill/>
          <a:ln>
            <a:noFill/>
          </a:ln>
        </p:spPr>
      </p:pic>
      <p:pic>
        <p:nvPicPr>
          <p:cNvPr id="5683" name="Google Shape;5683;p264"/>
          <p:cNvPicPr preferRelativeResize="0"/>
          <p:nvPr/>
        </p:nvPicPr>
        <p:blipFill>
          <a:blip r:embed="rId9">
            <a:alphaModFix/>
          </a:blip>
          <a:stretch>
            <a:fillRect/>
          </a:stretch>
        </p:blipFill>
        <p:spPr>
          <a:xfrm>
            <a:off x="3151385" y="4535760"/>
            <a:ext cx="236600" cy="114000"/>
          </a:xfrm>
          <a:prstGeom prst="rect">
            <a:avLst/>
          </a:prstGeom>
          <a:noFill/>
          <a:ln>
            <a:noFill/>
          </a:ln>
        </p:spPr>
      </p:pic>
      <p:pic>
        <p:nvPicPr>
          <p:cNvPr id="5684" name="Google Shape;5684;p264"/>
          <p:cNvPicPr preferRelativeResize="0"/>
          <p:nvPr/>
        </p:nvPicPr>
        <p:blipFill>
          <a:blip r:embed="rId9">
            <a:alphaModFix/>
          </a:blip>
          <a:stretch>
            <a:fillRect/>
          </a:stretch>
        </p:blipFill>
        <p:spPr>
          <a:xfrm>
            <a:off x="3456185" y="4535760"/>
            <a:ext cx="236600" cy="114000"/>
          </a:xfrm>
          <a:prstGeom prst="rect">
            <a:avLst/>
          </a:prstGeom>
          <a:noFill/>
          <a:ln>
            <a:noFill/>
          </a:ln>
        </p:spPr>
      </p:pic>
      <p:pic>
        <p:nvPicPr>
          <p:cNvPr id="5685" name="Google Shape;5685;p264"/>
          <p:cNvPicPr preferRelativeResize="0"/>
          <p:nvPr/>
        </p:nvPicPr>
        <p:blipFill>
          <a:blip r:embed="rId9">
            <a:alphaModFix/>
          </a:blip>
          <a:stretch>
            <a:fillRect/>
          </a:stretch>
        </p:blipFill>
        <p:spPr>
          <a:xfrm>
            <a:off x="3760985" y="4535760"/>
            <a:ext cx="236600" cy="114000"/>
          </a:xfrm>
          <a:prstGeom prst="rect">
            <a:avLst/>
          </a:prstGeom>
          <a:noFill/>
          <a:ln>
            <a:noFill/>
          </a:ln>
        </p:spPr>
      </p:pic>
      <p:pic>
        <p:nvPicPr>
          <p:cNvPr id="5686" name="Google Shape;5686;p264"/>
          <p:cNvPicPr preferRelativeResize="0"/>
          <p:nvPr/>
        </p:nvPicPr>
        <p:blipFill>
          <a:blip r:embed="rId9">
            <a:alphaModFix/>
          </a:blip>
          <a:stretch>
            <a:fillRect/>
          </a:stretch>
        </p:blipFill>
        <p:spPr>
          <a:xfrm>
            <a:off x="4065785" y="4535760"/>
            <a:ext cx="236600" cy="114000"/>
          </a:xfrm>
          <a:prstGeom prst="rect">
            <a:avLst/>
          </a:prstGeom>
          <a:noFill/>
          <a:ln>
            <a:noFill/>
          </a:ln>
        </p:spPr>
      </p:pic>
      <p:pic>
        <p:nvPicPr>
          <p:cNvPr id="5687" name="Google Shape;5687;p264"/>
          <p:cNvPicPr preferRelativeResize="0"/>
          <p:nvPr/>
        </p:nvPicPr>
        <p:blipFill>
          <a:blip r:embed="rId9">
            <a:alphaModFix/>
          </a:blip>
          <a:stretch>
            <a:fillRect/>
          </a:stretch>
        </p:blipFill>
        <p:spPr>
          <a:xfrm>
            <a:off x="4370585" y="4535760"/>
            <a:ext cx="236600" cy="114000"/>
          </a:xfrm>
          <a:prstGeom prst="rect">
            <a:avLst/>
          </a:prstGeom>
          <a:noFill/>
          <a:ln>
            <a:noFill/>
          </a:ln>
        </p:spPr>
      </p:pic>
      <p:pic>
        <p:nvPicPr>
          <p:cNvPr id="5688" name="Google Shape;5688;p264"/>
          <p:cNvPicPr preferRelativeResize="0"/>
          <p:nvPr/>
        </p:nvPicPr>
        <p:blipFill>
          <a:blip r:embed="rId9">
            <a:alphaModFix/>
          </a:blip>
          <a:stretch>
            <a:fillRect/>
          </a:stretch>
        </p:blipFill>
        <p:spPr>
          <a:xfrm>
            <a:off x="4675385" y="3351310"/>
            <a:ext cx="236600" cy="114000"/>
          </a:xfrm>
          <a:prstGeom prst="rect">
            <a:avLst/>
          </a:prstGeom>
          <a:noFill/>
          <a:ln>
            <a:noFill/>
          </a:ln>
        </p:spPr>
      </p:pic>
      <p:pic>
        <p:nvPicPr>
          <p:cNvPr id="5689" name="Google Shape;5689;p264"/>
          <p:cNvPicPr preferRelativeResize="0"/>
          <p:nvPr/>
        </p:nvPicPr>
        <p:blipFill>
          <a:blip r:embed="rId9">
            <a:alphaModFix/>
          </a:blip>
          <a:stretch>
            <a:fillRect/>
          </a:stretch>
        </p:blipFill>
        <p:spPr>
          <a:xfrm>
            <a:off x="4691965" y="3927749"/>
            <a:ext cx="236600" cy="114000"/>
          </a:xfrm>
          <a:prstGeom prst="rect">
            <a:avLst/>
          </a:prstGeom>
          <a:noFill/>
          <a:ln>
            <a:noFill/>
          </a:ln>
        </p:spPr>
      </p:pic>
      <p:pic>
        <p:nvPicPr>
          <p:cNvPr id="5690" name="Google Shape;5690;p264"/>
          <p:cNvPicPr preferRelativeResize="0"/>
          <p:nvPr/>
        </p:nvPicPr>
        <p:blipFill>
          <a:blip r:embed="rId9">
            <a:alphaModFix/>
          </a:blip>
          <a:stretch>
            <a:fillRect/>
          </a:stretch>
        </p:blipFill>
        <p:spPr>
          <a:xfrm>
            <a:off x="4996765" y="3927749"/>
            <a:ext cx="236600" cy="114000"/>
          </a:xfrm>
          <a:prstGeom prst="rect">
            <a:avLst/>
          </a:prstGeom>
          <a:noFill/>
          <a:ln>
            <a:noFill/>
          </a:ln>
        </p:spPr>
      </p:pic>
      <p:pic>
        <p:nvPicPr>
          <p:cNvPr id="5691" name="Google Shape;5691;p264"/>
          <p:cNvPicPr preferRelativeResize="0"/>
          <p:nvPr/>
        </p:nvPicPr>
        <p:blipFill>
          <a:blip r:embed="rId9">
            <a:alphaModFix/>
          </a:blip>
          <a:stretch>
            <a:fillRect/>
          </a:stretch>
        </p:blipFill>
        <p:spPr>
          <a:xfrm>
            <a:off x="4683675" y="4535760"/>
            <a:ext cx="236600" cy="114000"/>
          </a:xfrm>
          <a:prstGeom prst="rect">
            <a:avLst/>
          </a:prstGeom>
          <a:noFill/>
          <a:ln>
            <a:noFill/>
          </a:ln>
        </p:spPr>
      </p:pic>
      <p:pic>
        <p:nvPicPr>
          <p:cNvPr id="5692" name="Google Shape;5692;p264"/>
          <p:cNvPicPr preferRelativeResize="0"/>
          <p:nvPr/>
        </p:nvPicPr>
        <p:blipFill>
          <a:blip r:embed="rId9">
            <a:alphaModFix/>
          </a:blip>
          <a:stretch>
            <a:fillRect/>
          </a:stretch>
        </p:blipFill>
        <p:spPr>
          <a:xfrm>
            <a:off x="5005055" y="4537349"/>
            <a:ext cx="236600" cy="114000"/>
          </a:xfrm>
          <a:prstGeom prst="rect">
            <a:avLst/>
          </a:prstGeom>
          <a:noFill/>
          <a:ln>
            <a:noFill/>
          </a:ln>
        </p:spPr>
      </p:pic>
      <p:pic>
        <p:nvPicPr>
          <p:cNvPr id="5693" name="Google Shape;5693;p264"/>
          <p:cNvPicPr preferRelativeResize="0"/>
          <p:nvPr/>
        </p:nvPicPr>
        <p:blipFill>
          <a:blip r:embed="rId9">
            <a:alphaModFix/>
          </a:blip>
          <a:stretch>
            <a:fillRect/>
          </a:stretch>
        </p:blipFill>
        <p:spPr>
          <a:xfrm>
            <a:off x="5309855" y="4537349"/>
            <a:ext cx="236600" cy="114000"/>
          </a:xfrm>
          <a:prstGeom prst="rect">
            <a:avLst/>
          </a:prstGeom>
          <a:noFill/>
          <a:ln>
            <a:noFill/>
          </a:ln>
        </p:spPr>
      </p:pic>
      <p:pic>
        <p:nvPicPr>
          <p:cNvPr id="5694" name="Google Shape;5694;p264"/>
          <p:cNvPicPr preferRelativeResize="0"/>
          <p:nvPr/>
        </p:nvPicPr>
        <p:blipFill>
          <a:blip r:embed="rId5">
            <a:alphaModFix/>
          </a:blip>
          <a:stretch>
            <a:fillRect/>
          </a:stretch>
        </p:blipFill>
        <p:spPr>
          <a:xfrm rot="9899957">
            <a:off x="1530256" y="2716324"/>
            <a:ext cx="128611" cy="232223"/>
          </a:xfrm>
          <a:prstGeom prst="rect">
            <a:avLst/>
          </a:prstGeom>
          <a:noFill/>
          <a:ln>
            <a:noFill/>
          </a:ln>
        </p:spPr>
      </p:pic>
      <p:pic>
        <p:nvPicPr>
          <p:cNvPr id="5695" name="Google Shape;5695;p264"/>
          <p:cNvPicPr preferRelativeResize="0"/>
          <p:nvPr/>
        </p:nvPicPr>
        <p:blipFill>
          <a:blip r:embed="rId5">
            <a:alphaModFix/>
          </a:blip>
          <a:stretch>
            <a:fillRect/>
          </a:stretch>
        </p:blipFill>
        <p:spPr>
          <a:xfrm rot="9899957">
            <a:off x="1521966" y="3064164"/>
            <a:ext cx="128611" cy="232223"/>
          </a:xfrm>
          <a:prstGeom prst="rect">
            <a:avLst/>
          </a:prstGeom>
          <a:noFill/>
          <a:ln>
            <a:noFill/>
          </a:ln>
        </p:spPr>
      </p:pic>
      <p:pic>
        <p:nvPicPr>
          <p:cNvPr id="5696" name="Google Shape;5696;p264"/>
          <p:cNvPicPr preferRelativeResize="0"/>
          <p:nvPr/>
        </p:nvPicPr>
        <p:blipFill>
          <a:blip r:embed="rId5">
            <a:alphaModFix/>
          </a:blip>
          <a:stretch>
            <a:fillRect/>
          </a:stretch>
        </p:blipFill>
        <p:spPr>
          <a:xfrm rot="9899957">
            <a:off x="1530256" y="3478324"/>
            <a:ext cx="128611" cy="232223"/>
          </a:xfrm>
          <a:prstGeom prst="rect">
            <a:avLst/>
          </a:prstGeom>
          <a:noFill/>
          <a:ln>
            <a:noFill/>
          </a:ln>
        </p:spPr>
      </p:pic>
      <p:pic>
        <p:nvPicPr>
          <p:cNvPr id="5697" name="Google Shape;5697;p264"/>
          <p:cNvPicPr preferRelativeResize="0"/>
          <p:nvPr/>
        </p:nvPicPr>
        <p:blipFill>
          <a:blip r:embed="rId5">
            <a:alphaModFix/>
          </a:blip>
          <a:stretch>
            <a:fillRect/>
          </a:stretch>
        </p:blipFill>
        <p:spPr>
          <a:xfrm rot="9899957">
            <a:off x="1530256" y="3859324"/>
            <a:ext cx="128611" cy="232223"/>
          </a:xfrm>
          <a:prstGeom prst="rect">
            <a:avLst/>
          </a:prstGeom>
          <a:noFill/>
          <a:ln>
            <a:noFill/>
          </a:ln>
        </p:spPr>
      </p:pic>
      <p:pic>
        <p:nvPicPr>
          <p:cNvPr id="5698" name="Google Shape;5698;p264"/>
          <p:cNvPicPr preferRelativeResize="0"/>
          <p:nvPr/>
        </p:nvPicPr>
        <p:blipFill>
          <a:blip r:embed="rId5">
            <a:alphaModFix/>
          </a:blip>
          <a:stretch>
            <a:fillRect/>
          </a:stretch>
        </p:blipFill>
        <p:spPr>
          <a:xfrm rot="9899957">
            <a:off x="1521966" y="4207164"/>
            <a:ext cx="128611" cy="232223"/>
          </a:xfrm>
          <a:prstGeom prst="rect">
            <a:avLst/>
          </a:prstGeom>
          <a:noFill/>
          <a:ln>
            <a:noFill/>
          </a:ln>
        </p:spPr>
      </p:pic>
      <p:pic>
        <p:nvPicPr>
          <p:cNvPr id="5699" name="Google Shape;5699;p264"/>
          <p:cNvPicPr preferRelativeResize="0"/>
          <p:nvPr/>
        </p:nvPicPr>
        <p:blipFill>
          <a:blip r:embed="rId5">
            <a:alphaModFix/>
          </a:blip>
          <a:stretch>
            <a:fillRect/>
          </a:stretch>
        </p:blipFill>
        <p:spPr>
          <a:xfrm rot="9899957">
            <a:off x="1530256" y="4621324"/>
            <a:ext cx="128611" cy="232223"/>
          </a:xfrm>
          <a:prstGeom prst="rect">
            <a:avLst/>
          </a:prstGeom>
          <a:noFill/>
          <a:ln>
            <a:noFill/>
          </a:ln>
        </p:spPr>
      </p:pic>
      <p:pic>
        <p:nvPicPr>
          <p:cNvPr id="5700" name="Google Shape;5700;p264"/>
          <p:cNvPicPr preferRelativeResize="0"/>
          <p:nvPr/>
        </p:nvPicPr>
        <p:blipFill>
          <a:blip r:embed="rId5">
            <a:alphaModFix/>
          </a:blip>
          <a:stretch>
            <a:fillRect/>
          </a:stretch>
        </p:blipFill>
        <p:spPr>
          <a:xfrm rot="9899957">
            <a:off x="2393181" y="823474"/>
            <a:ext cx="128611" cy="232223"/>
          </a:xfrm>
          <a:prstGeom prst="rect">
            <a:avLst/>
          </a:prstGeom>
          <a:noFill/>
          <a:ln>
            <a:noFill/>
          </a:ln>
        </p:spPr>
      </p:pic>
      <p:pic>
        <p:nvPicPr>
          <p:cNvPr id="5701" name="Google Shape;5701;p264"/>
          <p:cNvPicPr preferRelativeResize="0"/>
          <p:nvPr/>
        </p:nvPicPr>
        <p:blipFill>
          <a:blip r:embed="rId5">
            <a:alphaModFix/>
          </a:blip>
          <a:stretch>
            <a:fillRect/>
          </a:stretch>
        </p:blipFill>
        <p:spPr>
          <a:xfrm rot="9899957">
            <a:off x="2384891" y="1171314"/>
            <a:ext cx="128611" cy="232223"/>
          </a:xfrm>
          <a:prstGeom prst="rect">
            <a:avLst/>
          </a:prstGeom>
          <a:noFill/>
          <a:ln>
            <a:noFill/>
          </a:ln>
        </p:spPr>
      </p:pic>
      <p:pic>
        <p:nvPicPr>
          <p:cNvPr id="5702" name="Google Shape;5702;p264"/>
          <p:cNvPicPr preferRelativeResize="0"/>
          <p:nvPr/>
        </p:nvPicPr>
        <p:blipFill>
          <a:blip r:embed="rId5">
            <a:alphaModFix/>
          </a:blip>
          <a:stretch>
            <a:fillRect/>
          </a:stretch>
        </p:blipFill>
        <p:spPr>
          <a:xfrm rot="9899957">
            <a:off x="2393181" y="1585474"/>
            <a:ext cx="128611" cy="232223"/>
          </a:xfrm>
          <a:prstGeom prst="rect">
            <a:avLst/>
          </a:prstGeom>
          <a:noFill/>
          <a:ln>
            <a:noFill/>
          </a:ln>
        </p:spPr>
      </p:pic>
      <p:pic>
        <p:nvPicPr>
          <p:cNvPr id="5703" name="Google Shape;5703;p264"/>
          <p:cNvPicPr preferRelativeResize="0"/>
          <p:nvPr/>
        </p:nvPicPr>
        <p:blipFill>
          <a:blip r:embed="rId5">
            <a:alphaModFix/>
          </a:blip>
          <a:stretch>
            <a:fillRect/>
          </a:stretch>
        </p:blipFill>
        <p:spPr>
          <a:xfrm rot="9899957">
            <a:off x="2393181" y="1966474"/>
            <a:ext cx="128611" cy="232223"/>
          </a:xfrm>
          <a:prstGeom prst="rect">
            <a:avLst/>
          </a:prstGeom>
          <a:noFill/>
          <a:ln>
            <a:noFill/>
          </a:ln>
        </p:spPr>
      </p:pic>
      <p:pic>
        <p:nvPicPr>
          <p:cNvPr id="5704" name="Google Shape;5704;p264"/>
          <p:cNvPicPr preferRelativeResize="0"/>
          <p:nvPr/>
        </p:nvPicPr>
        <p:blipFill>
          <a:blip r:embed="rId5">
            <a:alphaModFix/>
          </a:blip>
          <a:stretch>
            <a:fillRect/>
          </a:stretch>
        </p:blipFill>
        <p:spPr>
          <a:xfrm rot="9899957">
            <a:off x="2384891" y="2314314"/>
            <a:ext cx="128611" cy="232223"/>
          </a:xfrm>
          <a:prstGeom prst="rect">
            <a:avLst/>
          </a:prstGeom>
          <a:noFill/>
          <a:ln>
            <a:noFill/>
          </a:ln>
        </p:spPr>
      </p:pic>
      <p:pic>
        <p:nvPicPr>
          <p:cNvPr id="5705" name="Google Shape;5705;p264"/>
          <p:cNvPicPr preferRelativeResize="0"/>
          <p:nvPr/>
        </p:nvPicPr>
        <p:blipFill>
          <a:blip r:embed="rId5">
            <a:alphaModFix/>
          </a:blip>
          <a:stretch>
            <a:fillRect/>
          </a:stretch>
        </p:blipFill>
        <p:spPr>
          <a:xfrm rot="9899957">
            <a:off x="2418052" y="2687024"/>
            <a:ext cx="128611" cy="232223"/>
          </a:xfrm>
          <a:prstGeom prst="rect">
            <a:avLst/>
          </a:prstGeom>
          <a:noFill/>
          <a:ln>
            <a:noFill/>
          </a:ln>
        </p:spPr>
      </p:pic>
      <p:pic>
        <p:nvPicPr>
          <p:cNvPr id="5706" name="Google Shape;5706;p264"/>
          <p:cNvPicPr preferRelativeResize="0"/>
          <p:nvPr/>
        </p:nvPicPr>
        <p:blipFill>
          <a:blip r:embed="rId5">
            <a:alphaModFix/>
          </a:blip>
          <a:stretch>
            <a:fillRect/>
          </a:stretch>
        </p:blipFill>
        <p:spPr>
          <a:xfrm rot="3815158">
            <a:off x="1739253" y="3619537"/>
            <a:ext cx="128611" cy="232223"/>
          </a:xfrm>
          <a:prstGeom prst="rect">
            <a:avLst/>
          </a:prstGeom>
          <a:noFill/>
          <a:ln>
            <a:noFill/>
          </a:ln>
        </p:spPr>
      </p:pic>
      <p:pic>
        <p:nvPicPr>
          <p:cNvPr id="5707" name="Google Shape;5707;p264"/>
          <p:cNvPicPr preferRelativeResize="0"/>
          <p:nvPr/>
        </p:nvPicPr>
        <p:blipFill>
          <a:blip r:embed="rId5">
            <a:alphaModFix/>
          </a:blip>
          <a:stretch>
            <a:fillRect/>
          </a:stretch>
        </p:blipFill>
        <p:spPr>
          <a:xfrm rot="3815158">
            <a:off x="2048694" y="3550541"/>
            <a:ext cx="128611" cy="232223"/>
          </a:xfrm>
          <a:prstGeom prst="rect">
            <a:avLst/>
          </a:prstGeom>
          <a:noFill/>
          <a:ln>
            <a:noFill/>
          </a:ln>
        </p:spPr>
      </p:pic>
      <p:pic>
        <p:nvPicPr>
          <p:cNvPr id="5708" name="Google Shape;5708;p264"/>
          <p:cNvPicPr preferRelativeResize="0"/>
          <p:nvPr/>
        </p:nvPicPr>
        <p:blipFill>
          <a:blip r:embed="rId5">
            <a:alphaModFix/>
          </a:blip>
          <a:stretch>
            <a:fillRect/>
          </a:stretch>
        </p:blipFill>
        <p:spPr>
          <a:xfrm rot="3815158">
            <a:off x="2385114" y="3485329"/>
            <a:ext cx="128611" cy="232223"/>
          </a:xfrm>
          <a:prstGeom prst="rect">
            <a:avLst/>
          </a:prstGeom>
          <a:noFill/>
          <a:ln>
            <a:noFill/>
          </a:ln>
        </p:spPr>
      </p:pic>
      <p:pic>
        <p:nvPicPr>
          <p:cNvPr id="5709" name="Google Shape;5709;p264"/>
          <p:cNvPicPr preferRelativeResize="0"/>
          <p:nvPr/>
        </p:nvPicPr>
        <p:blipFill>
          <a:blip r:embed="rId5">
            <a:alphaModFix/>
          </a:blip>
          <a:stretch>
            <a:fillRect/>
          </a:stretch>
        </p:blipFill>
        <p:spPr>
          <a:xfrm rot="3815158">
            <a:off x="2708839" y="3409935"/>
            <a:ext cx="128611" cy="232223"/>
          </a:xfrm>
          <a:prstGeom prst="rect">
            <a:avLst/>
          </a:prstGeom>
          <a:noFill/>
          <a:ln>
            <a:noFill/>
          </a:ln>
        </p:spPr>
      </p:pic>
      <p:pic>
        <p:nvPicPr>
          <p:cNvPr id="5710" name="Google Shape;5710;p264"/>
          <p:cNvPicPr preferRelativeResize="0"/>
          <p:nvPr/>
        </p:nvPicPr>
        <p:blipFill>
          <a:blip r:embed="rId5">
            <a:alphaModFix/>
          </a:blip>
          <a:stretch>
            <a:fillRect/>
          </a:stretch>
        </p:blipFill>
        <p:spPr>
          <a:xfrm rot="3815158">
            <a:off x="1747543" y="4363368"/>
            <a:ext cx="128611" cy="232223"/>
          </a:xfrm>
          <a:prstGeom prst="rect">
            <a:avLst/>
          </a:prstGeom>
          <a:noFill/>
          <a:ln>
            <a:noFill/>
          </a:ln>
        </p:spPr>
      </p:pic>
      <p:pic>
        <p:nvPicPr>
          <p:cNvPr id="5711" name="Google Shape;5711;p264"/>
          <p:cNvPicPr preferRelativeResize="0"/>
          <p:nvPr/>
        </p:nvPicPr>
        <p:blipFill>
          <a:blip r:embed="rId5">
            <a:alphaModFix/>
          </a:blip>
          <a:stretch>
            <a:fillRect/>
          </a:stretch>
        </p:blipFill>
        <p:spPr>
          <a:xfrm rot="3815158">
            <a:off x="2056984" y="4294372"/>
            <a:ext cx="128611" cy="232223"/>
          </a:xfrm>
          <a:prstGeom prst="rect">
            <a:avLst/>
          </a:prstGeom>
          <a:noFill/>
          <a:ln>
            <a:noFill/>
          </a:ln>
        </p:spPr>
      </p:pic>
      <p:pic>
        <p:nvPicPr>
          <p:cNvPr id="5712" name="Google Shape;5712;p264"/>
          <p:cNvPicPr preferRelativeResize="0"/>
          <p:nvPr/>
        </p:nvPicPr>
        <p:blipFill>
          <a:blip r:embed="rId5">
            <a:alphaModFix/>
          </a:blip>
          <a:stretch>
            <a:fillRect/>
          </a:stretch>
        </p:blipFill>
        <p:spPr>
          <a:xfrm rot="3815158">
            <a:off x="2393404" y="4229160"/>
            <a:ext cx="128611" cy="232223"/>
          </a:xfrm>
          <a:prstGeom prst="rect">
            <a:avLst/>
          </a:prstGeom>
          <a:noFill/>
          <a:ln>
            <a:noFill/>
          </a:ln>
        </p:spPr>
      </p:pic>
      <p:pic>
        <p:nvPicPr>
          <p:cNvPr id="5713" name="Google Shape;5713;p264"/>
          <p:cNvPicPr preferRelativeResize="0"/>
          <p:nvPr/>
        </p:nvPicPr>
        <p:blipFill>
          <a:blip r:embed="rId5">
            <a:alphaModFix/>
          </a:blip>
          <a:stretch>
            <a:fillRect/>
          </a:stretch>
        </p:blipFill>
        <p:spPr>
          <a:xfrm rot="3815158">
            <a:off x="2717129" y="4153766"/>
            <a:ext cx="128611" cy="232223"/>
          </a:xfrm>
          <a:prstGeom prst="rect">
            <a:avLst/>
          </a:prstGeom>
          <a:noFill/>
          <a:ln>
            <a:noFill/>
          </a:ln>
        </p:spPr>
      </p:pic>
      <p:pic>
        <p:nvPicPr>
          <p:cNvPr id="5714" name="Google Shape;5714;p264"/>
          <p:cNvPicPr preferRelativeResize="0"/>
          <p:nvPr/>
        </p:nvPicPr>
        <p:blipFill>
          <a:blip r:embed="rId5">
            <a:alphaModFix/>
          </a:blip>
          <a:stretch>
            <a:fillRect/>
          </a:stretch>
        </p:blipFill>
        <p:spPr>
          <a:xfrm rot="4595401">
            <a:off x="1689518" y="4896693"/>
            <a:ext cx="128611" cy="232223"/>
          </a:xfrm>
          <a:prstGeom prst="rect">
            <a:avLst/>
          </a:prstGeom>
          <a:noFill/>
          <a:ln>
            <a:noFill/>
          </a:ln>
        </p:spPr>
      </p:pic>
      <p:pic>
        <p:nvPicPr>
          <p:cNvPr id="5715" name="Google Shape;5715;p264"/>
          <p:cNvPicPr preferRelativeResize="0"/>
          <p:nvPr/>
        </p:nvPicPr>
        <p:blipFill>
          <a:blip r:embed="rId5">
            <a:alphaModFix/>
          </a:blip>
          <a:stretch>
            <a:fillRect/>
          </a:stretch>
        </p:blipFill>
        <p:spPr>
          <a:xfrm rot="3815158">
            <a:off x="2056984" y="4903972"/>
            <a:ext cx="128611" cy="232223"/>
          </a:xfrm>
          <a:prstGeom prst="rect">
            <a:avLst/>
          </a:prstGeom>
          <a:noFill/>
          <a:ln>
            <a:noFill/>
          </a:ln>
        </p:spPr>
      </p:pic>
      <p:pic>
        <p:nvPicPr>
          <p:cNvPr id="5716" name="Google Shape;5716;p264"/>
          <p:cNvPicPr preferRelativeResize="0"/>
          <p:nvPr/>
        </p:nvPicPr>
        <p:blipFill>
          <a:blip r:embed="rId5">
            <a:alphaModFix/>
          </a:blip>
          <a:stretch>
            <a:fillRect/>
          </a:stretch>
        </p:blipFill>
        <p:spPr>
          <a:xfrm rot="3815158">
            <a:off x="2393404" y="4838760"/>
            <a:ext cx="128611" cy="232223"/>
          </a:xfrm>
          <a:prstGeom prst="rect">
            <a:avLst/>
          </a:prstGeom>
          <a:noFill/>
          <a:ln>
            <a:noFill/>
          </a:ln>
        </p:spPr>
      </p:pic>
      <p:pic>
        <p:nvPicPr>
          <p:cNvPr id="5717" name="Google Shape;5717;p264"/>
          <p:cNvPicPr preferRelativeResize="0"/>
          <p:nvPr/>
        </p:nvPicPr>
        <p:blipFill>
          <a:blip r:embed="rId5">
            <a:alphaModFix/>
          </a:blip>
          <a:stretch>
            <a:fillRect/>
          </a:stretch>
        </p:blipFill>
        <p:spPr>
          <a:xfrm rot="3815158">
            <a:off x="2717129" y="4763366"/>
            <a:ext cx="128611" cy="232223"/>
          </a:xfrm>
          <a:prstGeom prst="rect">
            <a:avLst/>
          </a:prstGeom>
          <a:noFill/>
          <a:ln>
            <a:noFill/>
          </a:ln>
        </p:spPr>
      </p:pic>
      <p:pic>
        <p:nvPicPr>
          <p:cNvPr id="5718" name="Google Shape;5718;p264"/>
          <p:cNvPicPr preferRelativeResize="0"/>
          <p:nvPr/>
        </p:nvPicPr>
        <p:blipFill>
          <a:blip r:embed="rId5">
            <a:alphaModFix/>
          </a:blip>
          <a:stretch>
            <a:fillRect/>
          </a:stretch>
        </p:blipFill>
        <p:spPr>
          <a:xfrm rot="4499957">
            <a:off x="3270461" y="4899829"/>
            <a:ext cx="128611" cy="232223"/>
          </a:xfrm>
          <a:prstGeom prst="rect">
            <a:avLst/>
          </a:prstGeom>
          <a:noFill/>
          <a:ln>
            <a:noFill/>
          </a:ln>
        </p:spPr>
      </p:pic>
      <p:pic>
        <p:nvPicPr>
          <p:cNvPr id="5719" name="Google Shape;5719;p264"/>
          <p:cNvPicPr preferRelativeResize="0"/>
          <p:nvPr/>
        </p:nvPicPr>
        <p:blipFill>
          <a:blip r:embed="rId5">
            <a:alphaModFix/>
          </a:blip>
          <a:stretch>
            <a:fillRect/>
          </a:stretch>
        </p:blipFill>
        <p:spPr>
          <a:xfrm rot="4499957">
            <a:off x="3618301" y="4908119"/>
            <a:ext cx="128611" cy="232223"/>
          </a:xfrm>
          <a:prstGeom prst="rect">
            <a:avLst/>
          </a:prstGeom>
          <a:noFill/>
          <a:ln>
            <a:noFill/>
          </a:ln>
        </p:spPr>
      </p:pic>
      <p:pic>
        <p:nvPicPr>
          <p:cNvPr id="5720" name="Google Shape;5720;p264"/>
          <p:cNvPicPr preferRelativeResize="0"/>
          <p:nvPr/>
        </p:nvPicPr>
        <p:blipFill>
          <a:blip r:embed="rId5">
            <a:alphaModFix/>
          </a:blip>
          <a:stretch>
            <a:fillRect/>
          </a:stretch>
        </p:blipFill>
        <p:spPr>
          <a:xfrm rot="4499957">
            <a:off x="4032461" y="4899829"/>
            <a:ext cx="128611" cy="232223"/>
          </a:xfrm>
          <a:prstGeom prst="rect">
            <a:avLst/>
          </a:prstGeom>
          <a:noFill/>
          <a:ln>
            <a:noFill/>
          </a:ln>
        </p:spPr>
      </p:pic>
      <p:pic>
        <p:nvPicPr>
          <p:cNvPr id="5721" name="Google Shape;5721;p264"/>
          <p:cNvPicPr preferRelativeResize="0"/>
          <p:nvPr/>
        </p:nvPicPr>
        <p:blipFill>
          <a:blip r:embed="rId5">
            <a:alphaModFix/>
          </a:blip>
          <a:stretch>
            <a:fillRect/>
          </a:stretch>
        </p:blipFill>
        <p:spPr>
          <a:xfrm rot="4499957">
            <a:off x="4413461" y="4899829"/>
            <a:ext cx="128611" cy="232223"/>
          </a:xfrm>
          <a:prstGeom prst="rect">
            <a:avLst/>
          </a:prstGeom>
          <a:noFill/>
          <a:ln>
            <a:noFill/>
          </a:ln>
        </p:spPr>
      </p:pic>
      <p:pic>
        <p:nvPicPr>
          <p:cNvPr id="5722" name="Google Shape;5722;p264"/>
          <p:cNvPicPr preferRelativeResize="0"/>
          <p:nvPr/>
        </p:nvPicPr>
        <p:blipFill>
          <a:blip r:embed="rId5">
            <a:alphaModFix/>
          </a:blip>
          <a:stretch>
            <a:fillRect/>
          </a:stretch>
        </p:blipFill>
        <p:spPr>
          <a:xfrm rot="4499957">
            <a:off x="4761301" y="4908119"/>
            <a:ext cx="128611" cy="232223"/>
          </a:xfrm>
          <a:prstGeom prst="rect">
            <a:avLst/>
          </a:prstGeom>
          <a:noFill/>
          <a:ln>
            <a:noFill/>
          </a:ln>
        </p:spPr>
      </p:pic>
      <p:pic>
        <p:nvPicPr>
          <p:cNvPr id="5723" name="Google Shape;5723;p264"/>
          <p:cNvPicPr preferRelativeResize="0"/>
          <p:nvPr/>
        </p:nvPicPr>
        <p:blipFill>
          <a:blip r:embed="rId5">
            <a:alphaModFix/>
          </a:blip>
          <a:stretch>
            <a:fillRect/>
          </a:stretch>
        </p:blipFill>
        <p:spPr>
          <a:xfrm rot="4499957">
            <a:off x="5175461" y="4899829"/>
            <a:ext cx="128611" cy="232223"/>
          </a:xfrm>
          <a:prstGeom prst="rect">
            <a:avLst/>
          </a:prstGeom>
          <a:noFill/>
          <a:ln>
            <a:noFill/>
          </a:ln>
        </p:spPr>
      </p:pic>
      <p:pic>
        <p:nvPicPr>
          <p:cNvPr id="5724" name="Google Shape;5724;p264"/>
          <p:cNvPicPr preferRelativeResize="0"/>
          <p:nvPr/>
        </p:nvPicPr>
        <p:blipFill>
          <a:blip r:embed="rId5">
            <a:alphaModFix/>
          </a:blip>
          <a:stretch>
            <a:fillRect/>
          </a:stretch>
        </p:blipFill>
        <p:spPr>
          <a:xfrm rot="4499957">
            <a:off x="2813261" y="4899829"/>
            <a:ext cx="128611" cy="232223"/>
          </a:xfrm>
          <a:prstGeom prst="rect">
            <a:avLst/>
          </a:prstGeom>
          <a:noFill/>
          <a:ln>
            <a:noFill/>
          </a:ln>
        </p:spPr>
      </p:pic>
      <p:pic>
        <p:nvPicPr>
          <p:cNvPr id="5725" name="Google Shape;5725;p264"/>
          <p:cNvPicPr preferRelativeResize="0"/>
          <p:nvPr/>
        </p:nvPicPr>
        <p:blipFill>
          <a:blip r:embed="rId5">
            <a:alphaModFix/>
          </a:blip>
          <a:stretch>
            <a:fillRect/>
          </a:stretch>
        </p:blipFill>
        <p:spPr>
          <a:xfrm rot="3384363">
            <a:off x="2659536" y="2683179"/>
            <a:ext cx="128611" cy="232222"/>
          </a:xfrm>
          <a:prstGeom prst="rect">
            <a:avLst/>
          </a:prstGeom>
          <a:noFill/>
          <a:ln>
            <a:noFill/>
          </a:ln>
        </p:spPr>
      </p:pic>
      <p:pic>
        <p:nvPicPr>
          <p:cNvPr id="5726" name="Google Shape;5726;p264"/>
          <p:cNvPicPr preferRelativeResize="0"/>
          <p:nvPr/>
        </p:nvPicPr>
        <p:blipFill>
          <a:blip r:embed="rId5">
            <a:alphaModFix/>
          </a:blip>
          <a:stretch>
            <a:fillRect/>
          </a:stretch>
        </p:blipFill>
        <p:spPr>
          <a:xfrm rot="4641884">
            <a:off x="2604411" y="713379"/>
            <a:ext cx="128611" cy="232222"/>
          </a:xfrm>
          <a:prstGeom prst="rect">
            <a:avLst/>
          </a:prstGeom>
          <a:noFill/>
          <a:ln>
            <a:noFill/>
          </a:ln>
        </p:spPr>
      </p:pic>
      <p:pic>
        <p:nvPicPr>
          <p:cNvPr id="5727" name="Google Shape;5727;p264"/>
          <p:cNvPicPr preferRelativeResize="0"/>
          <p:nvPr/>
        </p:nvPicPr>
        <p:blipFill>
          <a:blip r:embed="rId5">
            <a:alphaModFix/>
          </a:blip>
          <a:stretch>
            <a:fillRect/>
          </a:stretch>
        </p:blipFill>
        <p:spPr>
          <a:xfrm rot="4641884">
            <a:off x="2909211" y="713379"/>
            <a:ext cx="128611" cy="232222"/>
          </a:xfrm>
          <a:prstGeom prst="rect">
            <a:avLst/>
          </a:prstGeom>
          <a:noFill/>
          <a:ln>
            <a:noFill/>
          </a:ln>
        </p:spPr>
      </p:pic>
      <p:pic>
        <p:nvPicPr>
          <p:cNvPr id="5728" name="Google Shape;5728;p264"/>
          <p:cNvPicPr preferRelativeResize="0"/>
          <p:nvPr/>
        </p:nvPicPr>
        <p:blipFill>
          <a:blip r:embed="rId5">
            <a:alphaModFix/>
          </a:blip>
          <a:stretch>
            <a:fillRect/>
          </a:stretch>
        </p:blipFill>
        <p:spPr>
          <a:xfrm rot="8752277">
            <a:off x="3527732" y="873879"/>
            <a:ext cx="128611" cy="232223"/>
          </a:xfrm>
          <a:prstGeom prst="rect">
            <a:avLst/>
          </a:prstGeom>
          <a:noFill/>
          <a:ln>
            <a:noFill/>
          </a:ln>
        </p:spPr>
      </p:pic>
      <p:pic>
        <p:nvPicPr>
          <p:cNvPr id="5729" name="Google Shape;5729;p264"/>
          <p:cNvPicPr preferRelativeResize="0"/>
          <p:nvPr/>
        </p:nvPicPr>
        <p:blipFill>
          <a:blip r:embed="rId5">
            <a:alphaModFix/>
          </a:blip>
          <a:stretch>
            <a:fillRect/>
          </a:stretch>
        </p:blipFill>
        <p:spPr>
          <a:xfrm rot="8752277">
            <a:off x="3375332" y="873879"/>
            <a:ext cx="128611" cy="232223"/>
          </a:xfrm>
          <a:prstGeom prst="rect">
            <a:avLst/>
          </a:prstGeom>
          <a:noFill/>
          <a:ln>
            <a:noFill/>
          </a:ln>
        </p:spPr>
      </p:pic>
      <p:pic>
        <p:nvPicPr>
          <p:cNvPr id="5730" name="Google Shape;5730;p264"/>
          <p:cNvPicPr preferRelativeResize="0"/>
          <p:nvPr/>
        </p:nvPicPr>
        <p:blipFill>
          <a:blip r:embed="rId5">
            <a:alphaModFix/>
          </a:blip>
          <a:stretch>
            <a:fillRect/>
          </a:stretch>
        </p:blipFill>
        <p:spPr>
          <a:xfrm rot="8752277">
            <a:off x="3239512" y="873879"/>
            <a:ext cx="128611" cy="232223"/>
          </a:xfrm>
          <a:prstGeom prst="rect">
            <a:avLst/>
          </a:prstGeom>
          <a:noFill/>
          <a:ln>
            <a:noFill/>
          </a:ln>
        </p:spPr>
      </p:pic>
      <p:pic>
        <p:nvPicPr>
          <p:cNvPr id="5731" name="Google Shape;5731;p264"/>
          <p:cNvPicPr preferRelativeResize="0"/>
          <p:nvPr/>
        </p:nvPicPr>
        <p:blipFill>
          <a:blip r:embed="rId5">
            <a:alphaModFix/>
          </a:blip>
          <a:stretch>
            <a:fillRect/>
          </a:stretch>
        </p:blipFill>
        <p:spPr>
          <a:xfrm rot="8752277">
            <a:off x="3686833" y="1254879"/>
            <a:ext cx="128611" cy="232223"/>
          </a:xfrm>
          <a:prstGeom prst="rect">
            <a:avLst/>
          </a:prstGeom>
          <a:noFill/>
          <a:ln>
            <a:noFill/>
          </a:ln>
        </p:spPr>
      </p:pic>
      <p:pic>
        <p:nvPicPr>
          <p:cNvPr id="5732" name="Google Shape;5732;p264"/>
          <p:cNvPicPr preferRelativeResize="0"/>
          <p:nvPr/>
        </p:nvPicPr>
        <p:blipFill>
          <a:blip r:embed="rId5">
            <a:alphaModFix/>
          </a:blip>
          <a:stretch>
            <a:fillRect/>
          </a:stretch>
        </p:blipFill>
        <p:spPr>
          <a:xfrm rot="8752277">
            <a:off x="3814363" y="1483479"/>
            <a:ext cx="128611" cy="232223"/>
          </a:xfrm>
          <a:prstGeom prst="rect">
            <a:avLst/>
          </a:prstGeom>
          <a:noFill/>
          <a:ln>
            <a:noFill/>
          </a:ln>
        </p:spPr>
      </p:pic>
      <p:pic>
        <p:nvPicPr>
          <p:cNvPr id="5733" name="Google Shape;5733;p264"/>
          <p:cNvPicPr preferRelativeResize="0"/>
          <p:nvPr/>
        </p:nvPicPr>
        <p:blipFill>
          <a:blip r:embed="rId5">
            <a:alphaModFix/>
          </a:blip>
          <a:stretch>
            <a:fillRect/>
          </a:stretch>
        </p:blipFill>
        <p:spPr>
          <a:xfrm rot="3815158">
            <a:off x="4038989" y="3164754"/>
            <a:ext cx="128611" cy="232223"/>
          </a:xfrm>
          <a:prstGeom prst="rect">
            <a:avLst/>
          </a:prstGeom>
          <a:noFill/>
          <a:ln>
            <a:noFill/>
          </a:ln>
        </p:spPr>
      </p:pic>
      <p:pic>
        <p:nvPicPr>
          <p:cNvPr id="5734" name="Google Shape;5734;p264"/>
          <p:cNvPicPr preferRelativeResize="0"/>
          <p:nvPr/>
        </p:nvPicPr>
        <p:blipFill>
          <a:blip r:embed="rId5">
            <a:alphaModFix/>
          </a:blip>
          <a:stretch>
            <a:fillRect/>
          </a:stretch>
        </p:blipFill>
        <p:spPr>
          <a:xfrm rot="3815158">
            <a:off x="4318918" y="3105135"/>
            <a:ext cx="128611" cy="232223"/>
          </a:xfrm>
          <a:prstGeom prst="rect">
            <a:avLst/>
          </a:prstGeom>
          <a:noFill/>
          <a:ln>
            <a:noFill/>
          </a:ln>
        </p:spPr>
      </p:pic>
      <p:pic>
        <p:nvPicPr>
          <p:cNvPr id="5735" name="Google Shape;5735;p264"/>
          <p:cNvPicPr preferRelativeResize="0"/>
          <p:nvPr/>
        </p:nvPicPr>
        <p:blipFill>
          <a:blip r:embed="rId5">
            <a:alphaModFix/>
          </a:blip>
          <a:stretch>
            <a:fillRect/>
          </a:stretch>
        </p:blipFill>
        <p:spPr>
          <a:xfrm rot="3815158">
            <a:off x="3276184" y="4040902"/>
            <a:ext cx="128611" cy="232223"/>
          </a:xfrm>
          <a:prstGeom prst="rect">
            <a:avLst/>
          </a:prstGeom>
          <a:noFill/>
          <a:ln>
            <a:noFill/>
          </a:ln>
        </p:spPr>
      </p:pic>
      <p:pic>
        <p:nvPicPr>
          <p:cNvPr id="5736" name="Google Shape;5736;p264"/>
          <p:cNvPicPr preferRelativeResize="0"/>
          <p:nvPr/>
        </p:nvPicPr>
        <p:blipFill>
          <a:blip r:embed="rId5">
            <a:alphaModFix/>
          </a:blip>
          <a:stretch>
            <a:fillRect/>
          </a:stretch>
        </p:blipFill>
        <p:spPr>
          <a:xfrm rot="3815158">
            <a:off x="3612604" y="3975689"/>
            <a:ext cx="128611" cy="232223"/>
          </a:xfrm>
          <a:prstGeom prst="rect">
            <a:avLst/>
          </a:prstGeom>
          <a:noFill/>
          <a:ln>
            <a:noFill/>
          </a:ln>
        </p:spPr>
      </p:pic>
      <p:pic>
        <p:nvPicPr>
          <p:cNvPr id="5737" name="Google Shape;5737;p264"/>
          <p:cNvPicPr preferRelativeResize="0"/>
          <p:nvPr/>
        </p:nvPicPr>
        <p:blipFill>
          <a:blip r:embed="rId5">
            <a:alphaModFix/>
          </a:blip>
          <a:stretch>
            <a:fillRect/>
          </a:stretch>
        </p:blipFill>
        <p:spPr>
          <a:xfrm rot="3815158">
            <a:off x="4706620" y="3790935"/>
            <a:ext cx="128611" cy="232223"/>
          </a:xfrm>
          <a:prstGeom prst="rect">
            <a:avLst/>
          </a:prstGeom>
          <a:noFill/>
          <a:ln>
            <a:noFill/>
          </a:ln>
        </p:spPr>
      </p:pic>
      <p:pic>
        <p:nvPicPr>
          <p:cNvPr id="5738" name="Google Shape;5738;p264"/>
          <p:cNvPicPr preferRelativeResize="0"/>
          <p:nvPr/>
        </p:nvPicPr>
        <p:blipFill>
          <a:blip r:embed="rId5">
            <a:alphaModFix/>
          </a:blip>
          <a:stretch>
            <a:fillRect/>
          </a:stretch>
        </p:blipFill>
        <p:spPr>
          <a:xfrm rot="4641884">
            <a:off x="2476882" y="1356140"/>
            <a:ext cx="128611" cy="232222"/>
          </a:xfrm>
          <a:prstGeom prst="rect">
            <a:avLst/>
          </a:prstGeom>
          <a:noFill/>
          <a:ln>
            <a:noFill/>
          </a:ln>
        </p:spPr>
      </p:pic>
      <p:pic>
        <p:nvPicPr>
          <p:cNvPr id="5739" name="Google Shape;5739;p264"/>
          <p:cNvPicPr preferRelativeResize="0"/>
          <p:nvPr/>
        </p:nvPicPr>
        <p:blipFill>
          <a:blip r:embed="rId5">
            <a:alphaModFix/>
          </a:blip>
          <a:stretch>
            <a:fillRect/>
          </a:stretch>
        </p:blipFill>
        <p:spPr>
          <a:xfrm rot="4641884">
            <a:off x="2748521" y="1356140"/>
            <a:ext cx="128611" cy="232222"/>
          </a:xfrm>
          <a:prstGeom prst="rect">
            <a:avLst/>
          </a:prstGeom>
          <a:noFill/>
          <a:ln>
            <a:noFill/>
          </a:ln>
        </p:spPr>
      </p:pic>
      <p:pic>
        <p:nvPicPr>
          <p:cNvPr id="5740" name="Google Shape;5740;p264"/>
          <p:cNvPicPr preferRelativeResize="0"/>
          <p:nvPr/>
        </p:nvPicPr>
        <p:blipFill>
          <a:blip r:embed="rId5">
            <a:alphaModFix/>
          </a:blip>
          <a:stretch>
            <a:fillRect/>
          </a:stretch>
        </p:blipFill>
        <p:spPr>
          <a:xfrm rot="3815158">
            <a:off x="3199984" y="4698653"/>
            <a:ext cx="128611" cy="232223"/>
          </a:xfrm>
          <a:prstGeom prst="rect">
            <a:avLst/>
          </a:prstGeom>
          <a:noFill/>
          <a:ln>
            <a:noFill/>
          </a:ln>
        </p:spPr>
      </p:pic>
      <p:pic>
        <p:nvPicPr>
          <p:cNvPr id="5741" name="Google Shape;5741;p264"/>
          <p:cNvPicPr preferRelativeResize="0"/>
          <p:nvPr/>
        </p:nvPicPr>
        <p:blipFill>
          <a:blip r:embed="rId5">
            <a:alphaModFix/>
          </a:blip>
          <a:stretch>
            <a:fillRect/>
          </a:stretch>
        </p:blipFill>
        <p:spPr>
          <a:xfrm rot="3815158">
            <a:off x="3536404" y="4633441"/>
            <a:ext cx="128611" cy="232223"/>
          </a:xfrm>
          <a:prstGeom prst="rect">
            <a:avLst/>
          </a:prstGeom>
          <a:noFill/>
          <a:ln>
            <a:noFill/>
          </a:ln>
        </p:spPr>
      </p:pic>
      <p:pic>
        <p:nvPicPr>
          <p:cNvPr id="5742" name="Google Shape;5742;p264"/>
          <p:cNvPicPr preferRelativeResize="0"/>
          <p:nvPr/>
        </p:nvPicPr>
        <p:blipFill>
          <a:blip r:embed="rId5">
            <a:alphaModFix/>
          </a:blip>
          <a:stretch>
            <a:fillRect/>
          </a:stretch>
        </p:blipFill>
        <p:spPr>
          <a:xfrm rot="3815158">
            <a:off x="3860129" y="4558047"/>
            <a:ext cx="128611" cy="232223"/>
          </a:xfrm>
          <a:prstGeom prst="rect">
            <a:avLst/>
          </a:prstGeom>
          <a:noFill/>
          <a:ln>
            <a:noFill/>
          </a:ln>
        </p:spPr>
      </p:pic>
      <p:pic>
        <p:nvPicPr>
          <p:cNvPr id="5743" name="Google Shape;5743;p264"/>
          <p:cNvPicPr preferRelativeResize="0"/>
          <p:nvPr/>
        </p:nvPicPr>
        <p:blipFill>
          <a:blip r:embed="rId5">
            <a:alphaModFix/>
          </a:blip>
          <a:stretch>
            <a:fillRect/>
          </a:stretch>
        </p:blipFill>
        <p:spPr>
          <a:xfrm rot="3815158">
            <a:off x="4920929" y="4370802"/>
            <a:ext cx="128611" cy="232223"/>
          </a:xfrm>
          <a:prstGeom prst="rect">
            <a:avLst/>
          </a:prstGeom>
          <a:noFill/>
          <a:ln>
            <a:noFill/>
          </a:ln>
        </p:spPr>
      </p:pic>
      <p:pic>
        <p:nvPicPr>
          <p:cNvPr id="5744" name="Google Shape;5744;p264"/>
          <p:cNvPicPr preferRelativeResize="0"/>
          <p:nvPr/>
        </p:nvPicPr>
        <p:blipFill>
          <a:blip r:embed="rId9">
            <a:alphaModFix/>
          </a:blip>
          <a:stretch>
            <a:fillRect/>
          </a:stretch>
        </p:blipFill>
        <p:spPr>
          <a:xfrm>
            <a:off x="3109934" y="2869240"/>
            <a:ext cx="236600" cy="114000"/>
          </a:xfrm>
          <a:prstGeom prst="rect">
            <a:avLst/>
          </a:prstGeom>
          <a:noFill/>
          <a:ln>
            <a:noFill/>
          </a:ln>
        </p:spPr>
      </p:pic>
      <p:pic>
        <p:nvPicPr>
          <p:cNvPr id="5745" name="Google Shape;5745;p264"/>
          <p:cNvPicPr preferRelativeResize="0"/>
          <p:nvPr/>
        </p:nvPicPr>
        <p:blipFill>
          <a:blip r:embed="rId9">
            <a:alphaModFix/>
          </a:blip>
          <a:stretch>
            <a:fillRect/>
          </a:stretch>
        </p:blipFill>
        <p:spPr>
          <a:xfrm>
            <a:off x="3109934" y="3097840"/>
            <a:ext cx="236600" cy="114000"/>
          </a:xfrm>
          <a:prstGeom prst="rect">
            <a:avLst/>
          </a:prstGeom>
          <a:noFill/>
          <a:ln>
            <a:noFill/>
          </a:ln>
        </p:spPr>
      </p:pic>
      <p:pic>
        <p:nvPicPr>
          <p:cNvPr id="5746" name="Google Shape;5746;p264"/>
          <p:cNvPicPr preferRelativeResize="0"/>
          <p:nvPr/>
        </p:nvPicPr>
        <p:blipFill>
          <a:blip r:embed="rId9">
            <a:alphaModFix/>
          </a:blip>
          <a:stretch>
            <a:fillRect/>
          </a:stretch>
        </p:blipFill>
        <p:spPr>
          <a:xfrm>
            <a:off x="3126515" y="3538459"/>
            <a:ext cx="236600" cy="114000"/>
          </a:xfrm>
          <a:prstGeom prst="rect">
            <a:avLst/>
          </a:prstGeom>
          <a:noFill/>
          <a:ln>
            <a:noFill/>
          </a:ln>
        </p:spPr>
      </p:pic>
      <p:pic>
        <p:nvPicPr>
          <p:cNvPr id="5747" name="Google Shape;5747;p264"/>
          <p:cNvPicPr preferRelativeResize="0"/>
          <p:nvPr/>
        </p:nvPicPr>
        <p:blipFill>
          <a:blip r:embed="rId9">
            <a:alphaModFix/>
          </a:blip>
          <a:stretch>
            <a:fillRect/>
          </a:stretch>
        </p:blipFill>
        <p:spPr>
          <a:xfrm>
            <a:off x="3126515" y="3767059"/>
            <a:ext cx="236600" cy="114000"/>
          </a:xfrm>
          <a:prstGeom prst="rect">
            <a:avLst/>
          </a:prstGeom>
          <a:noFill/>
          <a:ln>
            <a:noFill/>
          </a:ln>
        </p:spPr>
      </p:pic>
      <p:pic>
        <p:nvPicPr>
          <p:cNvPr id="5748" name="Google Shape;5748;p264"/>
          <p:cNvPicPr preferRelativeResize="0"/>
          <p:nvPr/>
        </p:nvPicPr>
        <p:blipFill>
          <a:blip r:embed="rId9">
            <a:alphaModFix/>
          </a:blip>
          <a:stretch>
            <a:fillRect/>
          </a:stretch>
        </p:blipFill>
        <p:spPr>
          <a:xfrm>
            <a:off x="3126515" y="4114899"/>
            <a:ext cx="236600" cy="114000"/>
          </a:xfrm>
          <a:prstGeom prst="rect">
            <a:avLst/>
          </a:prstGeom>
          <a:noFill/>
          <a:ln>
            <a:noFill/>
          </a:ln>
        </p:spPr>
      </p:pic>
      <p:pic>
        <p:nvPicPr>
          <p:cNvPr id="5749" name="Google Shape;5749;p264"/>
          <p:cNvPicPr preferRelativeResize="0"/>
          <p:nvPr/>
        </p:nvPicPr>
        <p:blipFill>
          <a:blip r:embed="rId9">
            <a:alphaModFix/>
          </a:blip>
          <a:stretch>
            <a:fillRect/>
          </a:stretch>
        </p:blipFill>
        <p:spPr>
          <a:xfrm>
            <a:off x="3126515" y="4343499"/>
            <a:ext cx="236600" cy="114000"/>
          </a:xfrm>
          <a:prstGeom prst="rect">
            <a:avLst/>
          </a:prstGeom>
          <a:noFill/>
          <a:ln>
            <a:noFill/>
          </a:ln>
        </p:spPr>
      </p:pic>
      <p:pic>
        <p:nvPicPr>
          <p:cNvPr id="5750" name="Google Shape;5750;p264"/>
          <p:cNvPicPr preferRelativeResize="0"/>
          <p:nvPr/>
        </p:nvPicPr>
        <p:blipFill>
          <a:blip r:embed="rId5">
            <a:alphaModFix/>
          </a:blip>
          <a:stretch>
            <a:fillRect/>
          </a:stretch>
        </p:blipFill>
        <p:spPr>
          <a:xfrm rot="-144">
            <a:off x="2048694" y="2357716"/>
            <a:ext cx="128611" cy="232223"/>
          </a:xfrm>
          <a:prstGeom prst="rect">
            <a:avLst/>
          </a:prstGeom>
          <a:noFill/>
          <a:ln>
            <a:noFill/>
          </a:ln>
        </p:spPr>
      </p:pic>
      <p:pic>
        <p:nvPicPr>
          <p:cNvPr id="5751" name="Google Shape;5751;p264"/>
          <p:cNvPicPr preferRelativeResize="0"/>
          <p:nvPr/>
        </p:nvPicPr>
        <p:blipFill>
          <a:blip r:embed="rId5">
            <a:alphaModFix/>
          </a:blip>
          <a:stretch>
            <a:fillRect/>
          </a:stretch>
        </p:blipFill>
        <p:spPr>
          <a:xfrm rot="-144">
            <a:off x="2040044" y="1966454"/>
            <a:ext cx="128611" cy="232223"/>
          </a:xfrm>
          <a:prstGeom prst="rect">
            <a:avLst/>
          </a:prstGeom>
          <a:noFill/>
          <a:ln>
            <a:noFill/>
          </a:ln>
        </p:spPr>
      </p:pic>
      <p:pic>
        <p:nvPicPr>
          <p:cNvPr id="5752" name="Google Shape;5752;p264"/>
          <p:cNvPicPr preferRelativeResize="0"/>
          <p:nvPr/>
        </p:nvPicPr>
        <p:blipFill>
          <a:blip r:embed="rId5">
            <a:alphaModFix/>
          </a:blip>
          <a:stretch>
            <a:fillRect/>
          </a:stretch>
        </p:blipFill>
        <p:spPr>
          <a:xfrm rot="-8510915">
            <a:off x="1895255" y="2007917"/>
            <a:ext cx="128611" cy="232223"/>
          </a:xfrm>
          <a:prstGeom prst="rect">
            <a:avLst/>
          </a:prstGeom>
          <a:noFill/>
          <a:ln>
            <a:noFill/>
          </a:ln>
        </p:spPr>
      </p:pic>
      <p:grpSp>
        <p:nvGrpSpPr>
          <p:cNvPr id="5753" name="Google Shape;5753;p264"/>
          <p:cNvGrpSpPr/>
          <p:nvPr/>
        </p:nvGrpSpPr>
        <p:grpSpPr>
          <a:xfrm>
            <a:off x="6110188" y="639142"/>
            <a:ext cx="1906350" cy="1666200"/>
            <a:chOff x="1413854" y="602454"/>
            <a:chExt cx="4981316" cy="4353802"/>
          </a:xfrm>
        </p:grpSpPr>
        <p:pic>
          <p:nvPicPr>
            <p:cNvPr id="5754" name="Google Shape;5754;p264"/>
            <p:cNvPicPr preferRelativeResize="0"/>
            <p:nvPr/>
          </p:nvPicPr>
          <p:blipFill>
            <a:blip r:embed="rId10">
              <a:alphaModFix/>
            </a:blip>
            <a:stretch>
              <a:fillRect/>
            </a:stretch>
          </p:blipFill>
          <p:spPr>
            <a:xfrm>
              <a:off x="4808120" y="2329945"/>
              <a:ext cx="1587050" cy="1085550"/>
            </a:xfrm>
            <a:prstGeom prst="rect">
              <a:avLst/>
            </a:prstGeom>
            <a:noFill/>
            <a:ln>
              <a:noFill/>
            </a:ln>
          </p:spPr>
        </p:pic>
        <p:grpSp>
          <p:nvGrpSpPr>
            <p:cNvPr id="5755" name="Google Shape;5755;p264"/>
            <p:cNvGrpSpPr/>
            <p:nvPr/>
          </p:nvGrpSpPr>
          <p:grpSpPr>
            <a:xfrm>
              <a:off x="1413854" y="602454"/>
              <a:ext cx="4811085" cy="4353802"/>
              <a:chOff x="979225" y="1196250"/>
              <a:chExt cx="3592775" cy="3251290"/>
            </a:xfrm>
          </p:grpSpPr>
          <p:pic>
            <p:nvPicPr>
              <p:cNvPr id="5756" name="Google Shape;5756;p264"/>
              <p:cNvPicPr preferRelativeResize="0"/>
              <p:nvPr/>
            </p:nvPicPr>
            <p:blipFill>
              <a:blip r:embed="rId11">
                <a:alphaModFix/>
              </a:blip>
              <a:stretch>
                <a:fillRect/>
              </a:stretch>
            </p:blipFill>
            <p:spPr>
              <a:xfrm>
                <a:off x="979225" y="1196250"/>
                <a:ext cx="3592775" cy="1991825"/>
              </a:xfrm>
              <a:prstGeom prst="rect">
                <a:avLst/>
              </a:prstGeom>
              <a:noFill/>
              <a:ln>
                <a:noFill/>
              </a:ln>
            </p:spPr>
          </p:pic>
          <p:pic>
            <p:nvPicPr>
              <p:cNvPr id="5757" name="Google Shape;5757;p264"/>
              <p:cNvPicPr preferRelativeResize="0"/>
              <p:nvPr/>
            </p:nvPicPr>
            <p:blipFill>
              <a:blip r:embed="rId12">
                <a:alphaModFix/>
              </a:blip>
              <a:stretch>
                <a:fillRect/>
              </a:stretch>
            </p:blipFill>
            <p:spPr>
              <a:xfrm>
                <a:off x="2515250" y="3033690"/>
                <a:ext cx="1882900" cy="1413850"/>
              </a:xfrm>
              <a:prstGeom prst="rect">
                <a:avLst/>
              </a:prstGeom>
              <a:noFill/>
              <a:ln>
                <a:noFill/>
              </a:ln>
            </p:spPr>
          </p:pic>
        </p:grpSp>
      </p:grpSp>
      <p:pic>
        <p:nvPicPr>
          <p:cNvPr id="5758" name="Google Shape;5758;p264"/>
          <p:cNvPicPr preferRelativeResize="0"/>
          <p:nvPr/>
        </p:nvPicPr>
        <p:blipFill rotWithShape="1">
          <a:blip r:embed="rId13">
            <a:alphaModFix/>
          </a:blip>
          <a:srcRect t="16464" r="35716"/>
          <a:stretch/>
        </p:blipFill>
        <p:spPr>
          <a:xfrm>
            <a:off x="6003525" y="590287"/>
            <a:ext cx="398027" cy="184325"/>
          </a:xfrm>
          <a:prstGeom prst="rect">
            <a:avLst/>
          </a:prstGeom>
          <a:noFill/>
          <a:ln>
            <a:noFill/>
          </a:ln>
        </p:spPr>
      </p:pic>
      <p:pic>
        <p:nvPicPr>
          <p:cNvPr id="5759" name="Google Shape;5759;p264"/>
          <p:cNvPicPr preferRelativeResize="0"/>
          <p:nvPr/>
        </p:nvPicPr>
        <p:blipFill>
          <a:blip r:embed="rId5">
            <a:alphaModFix/>
          </a:blip>
          <a:stretch>
            <a:fillRect/>
          </a:stretch>
        </p:blipFill>
        <p:spPr>
          <a:xfrm rot="-5938616">
            <a:off x="6373693" y="506463"/>
            <a:ext cx="148483" cy="268066"/>
          </a:xfrm>
          <a:prstGeom prst="rect">
            <a:avLst/>
          </a:prstGeom>
          <a:noFill/>
          <a:ln>
            <a:noFill/>
          </a:ln>
        </p:spPr>
      </p:pic>
      <p:pic>
        <p:nvPicPr>
          <p:cNvPr id="5760" name="Google Shape;5760;p264"/>
          <p:cNvPicPr preferRelativeResize="0"/>
          <p:nvPr/>
        </p:nvPicPr>
        <p:blipFill rotWithShape="1">
          <a:blip r:embed="rId14">
            <a:alphaModFix/>
          </a:blip>
          <a:srcRect l="71916" t="14752" r="9173" b="32764"/>
          <a:stretch/>
        </p:blipFill>
        <p:spPr>
          <a:xfrm>
            <a:off x="7461950" y="2389050"/>
            <a:ext cx="476785" cy="415725"/>
          </a:xfrm>
          <a:prstGeom prst="rect">
            <a:avLst/>
          </a:prstGeom>
          <a:noFill/>
          <a:ln>
            <a:noFill/>
          </a:ln>
        </p:spPr>
      </p:pic>
      <p:sp>
        <p:nvSpPr>
          <p:cNvPr id="5761" name="Google Shape;5761;p264"/>
          <p:cNvSpPr txBox="1"/>
          <p:nvPr/>
        </p:nvSpPr>
        <p:spPr>
          <a:xfrm>
            <a:off x="7333665" y="2697835"/>
            <a:ext cx="8793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t>transcription factor</a:t>
            </a:r>
            <a:endParaRPr sz="1600" b="1"/>
          </a:p>
        </p:txBody>
      </p:sp>
      <p:sp>
        <p:nvSpPr>
          <p:cNvPr id="5762" name="Google Shape;5762;p264"/>
          <p:cNvSpPr/>
          <p:nvPr/>
        </p:nvSpPr>
        <p:spPr>
          <a:xfrm>
            <a:off x="6863100" y="1729700"/>
            <a:ext cx="538825" cy="767150"/>
          </a:xfrm>
          <a:custGeom>
            <a:avLst/>
            <a:gdLst/>
            <a:ahLst/>
            <a:cxnLst/>
            <a:rect l="l" t="t" r="r" b="b"/>
            <a:pathLst>
              <a:path w="21553" h="30686" extrusionOk="0">
                <a:moveTo>
                  <a:pt x="0" y="0"/>
                </a:moveTo>
                <a:cubicBezTo>
                  <a:pt x="1093" y="2850"/>
                  <a:pt x="2968" y="11984"/>
                  <a:pt x="6560" y="17098"/>
                </a:cubicBezTo>
                <a:cubicBezTo>
                  <a:pt x="10152" y="22212"/>
                  <a:pt x="19054" y="28421"/>
                  <a:pt x="21553" y="30686"/>
                </a:cubicBezTo>
              </a:path>
            </a:pathLst>
          </a:custGeom>
          <a:noFill/>
          <a:ln w="9525" cap="flat" cmpd="sng">
            <a:solidFill>
              <a:schemeClr val="dk2"/>
            </a:solidFill>
            <a:prstDash val="solid"/>
            <a:round/>
            <a:headEnd type="none" w="med" len="med"/>
            <a:tailEnd type="stealth" w="med" len="med"/>
          </a:ln>
        </p:spPr>
      </p:sp>
      <p:pic>
        <p:nvPicPr>
          <p:cNvPr id="5763" name="Google Shape;5763;p264"/>
          <p:cNvPicPr preferRelativeResize="0"/>
          <p:nvPr/>
        </p:nvPicPr>
        <p:blipFill>
          <a:blip r:embed="rId15">
            <a:alphaModFix/>
          </a:blip>
          <a:stretch>
            <a:fillRect/>
          </a:stretch>
        </p:blipFill>
        <p:spPr>
          <a:xfrm>
            <a:off x="6048202" y="2888486"/>
            <a:ext cx="2030325" cy="1359230"/>
          </a:xfrm>
          <a:prstGeom prst="rect">
            <a:avLst/>
          </a:prstGeom>
          <a:noFill/>
          <a:ln>
            <a:noFill/>
          </a:ln>
        </p:spPr>
      </p:pic>
      <p:sp>
        <p:nvSpPr>
          <p:cNvPr id="5764" name="Google Shape;5764;p264"/>
          <p:cNvSpPr/>
          <p:nvPr/>
        </p:nvSpPr>
        <p:spPr>
          <a:xfrm>
            <a:off x="6867475" y="2589051"/>
            <a:ext cx="652500" cy="342876"/>
          </a:xfrm>
          <a:custGeom>
            <a:avLst/>
            <a:gdLst/>
            <a:ahLst/>
            <a:cxnLst/>
            <a:rect l="l" t="t" r="r" b="b"/>
            <a:pathLst>
              <a:path w="26100" h="20923" extrusionOk="0">
                <a:moveTo>
                  <a:pt x="26100" y="1957"/>
                </a:moveTo>
                <a:cubicBezTo>
                  <a:pt x="21952" y="1842"/>
                  <a:pt x="4916" y="-1894"/>
                  <a:pt x="1212" y="1267"/>
                </a:cubicBezTo>
                <a:cubicBezTo>
                  <a:pt x="-2492" y="4428"/>
                  <a:pt x="3431" y="17647"/>
                  <a:pt x="3875" y="20923"/>
                </a:cubicBezTo>
              </a:path>
            </a:pathLst>
          </a:custGeom>
          <a:noFill/>
          <a:ln w="9525" cap="flat" cmpd="sng">
            <a:solidFill>
              <a:schemeClr val="dk2"/>
            </a:solidFill>
            <a:prstDash val="solid"/>
            <a:round/>
            <a:headEnd type="none" w="med" len="med"/>
            <a:tailEnd type="stealth" w="med" len="med"/>
          </a:ln>
        </p:spPr>
      </p:sp>
      <p:pic>
        <p:nvPicPr>
          <p:cNvPr id="5765" name="Google Shape;5765;p264"/>
          <p:cNvPicPr preferRelativeResize="0"/>
          <p:nvPr/>
        </p:nvPicPr>
        <p:blipFill>
          <a:blip r:embed="rId16">
            <a:alphaModFix/>
          </a:blip>
          <a:stretch>
            <a:fillRect/>
          </a:stretch>
        </p:blipFill>
        <p:spPr>
          <a:xfrm>
            <a:off x="6948247" y="4379050"/>
            <a:ext cx="721139" cy="415725"/>
          </a:xfrm>
          <a:prstGeom prst="rect">
            <a:avLst/>
          </a:prstGeom>
          <a:noFill/>
          <a:ln>
            <a:noFill/>
          </a:ln>
        </p:spPr>
      </p:pic>
      <p:sp>
        <p:nvSpPr>
          <p:cNvPr id="5766" name="Google Shape;5766;p264"/>
          <p:cNvSpPr txBox="1"/>
          <p:nvPr/>
        </p:nvSpPr>
        <p:spPr>
          <a:xfrm>
            <a:off x="6858728" y="4692385"/>
            <a:ext cx="8793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t>epigenetic changes</a:t>
            </a:r>
            <a:endParaRPr sz="1600" b="1"/>
          </a:p>
        </p:txBody>
      </p:sp>
      <p:pic>
        <p:nvPicPr>
          <p:cNvPr id="5767" name="Google Shape;5767;p264"/>
          <p:cNvPicPr preferRelativeResize="0"/>
          <p:nvPr/>
        </p:nvPicPr>
        <p:blipFill>
          <a:blip r:embed="rId17">
            <a:alphaModFix/>
          </a:blip>
          <a:stretch>
            <a:fillRect/>
          </a:stretch>
        </p:blipFill>
        <p:spPr>
          <a:xfrm flipH="1">
            <a:off x="7917225" y="4133950"/>
            <a:ext cx="976950" cy="848747"/>
          </a:xfrm>
          <a:prstGeom prst="rect">
            <a:avLst/>
          </a:prstGeom>
          <a:noFill/>
          <a:ln>
            <a:noFill/>
          </a:ln>
        </p:spPr>
      </p:pic>
      <p:cxnSp>
        <p:nvCxnSpPr>
          <p:cNvPr id="5768" name="Google Shape;5768;p264"/>
          <p:cNvCxnSpPr/>
          <p:nvPr/>
        </p:nvCxnSpPr>
        <p:spPr>
          <a:xfrm>
            <a:off x="8239899" y="4558325"/>
            <a:ext cx="248700" cy="0"/>
          </a:xfrm>
          <a:prstGeom prst="straightConnector1">
            <a:avLst/>
          </a:prstGeom>
          <a:noFill/>
          <a:ln w="9525" cap="flat" cmpd="sng">
            <a:solidFill>
              <a:schemeClr val="dk2"/>
            </a:solidFill>
            <a:prstDash val="solid"/>
            <a:round/>
            <a:headEnd type="none" w="med" len="med"/>
            <a:tailEnd type="triangle" w="med" len="med"/>
          </a:ln>
        </p:spPr>
      </p:cxnSp>
      <p:sp>
        <p:nvSpPr>
          <p:cNvPr id="5769" name="Google Shape;5769;p264"/>
          <p:cNvSpPr txBox="1"/>
          <p:nvPr/>
        </p:nvSpPr>
        <p:spPr>
          <a:xfrm>
            <a:off x="7814636" y="4894078"/>
            <a:ext cx="17847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t>neurogenesis / synaptogenesis</a:t>
            </a:r>
            <a:endParaRPr sz="1600" b="1"/>
          </a:p>
        </p:txBody>
      </p:sp>
      <p:sp>
        <p:nvSpPr>
          <p:cNvPr id="5770" name="Google Shape;5770;p264"/>
          <p:cNvSpPr/>
          <p:nvPr/>
        </p:nvSpPr>
        <p:spPr>
          <a:xfrm>
            <a:off x="7350850" y="4040150"/>
            <a:ext cx="236593" cy="415731"/>
          </a:xfrm>
          <a:custGeom>
            <a:avLst/>
            <a:gdLst/>
            <a:ahLst/>
            <a:cxnLst/>
            <a:rect l="l" t="t" r="r" b="b"/>
            <a:pathLst>
              <a:path w="9808" h="15075" extrusionOk="0">
                <a:moveTo>
                  <a:pt x="9808" y="0"/>
                </a:moveTo>
                <a:cubicBezTo>
                  <a:pt x="8907" y="723"/>
                  <a:pt x="6037" y="1826"/>
                  <a:pt x="4402" y="4338"/>
                </a:cubicBezTo>
                <a:cubicBezTo>
                  <a:pt x="2767" y="6851"/>
                  <a:pt x="734" y="13286"/>
                  <a:pt x="0" y="15075"/>
                </a:cubicBezTo>
              </a:path>
            </a:pathLst>
          </a:custGeom>
          <a:noFill/>
          <a:ln w="9525" cap="flat" cmpd="sng">
            <a:solidFill>
              <a:schemeClr val="dk2"/>
            </a:solidFill>
            <a:prstDash val="solid"/>
            <a:round/>
            <a:headEnd type="none" w="med" len="med"/>
            <a:tailEnd type="stealth" w="med" len="med"/>
          </a:ln>
        </p:spPr>
      </p:sp>
      <p:sp>
        <p:nvSpPr>
          <p:cNvPr id="5771" name="Google Shape;5771;p264"/>
          <p:cNvSpPr/>
          <p:nvPr/>
        </p:nvSpPr>
        <p:spPr>
          <a:xfrm rot="-7718733">
            <a:off x="7657801" y="4538711"/>
            <a:ext cx="169186" cy="206762"/>
          </a:xfrm>
          <a:custGeom>
            <a:avLst/>
            <a:gdLst/>
            <a:ahLst/>
            <a:cxnLst/>
            <a:rect l="l" t="t" r="r" b="b"/>
            <a:pathLst>
              <a:path w="9808" h="15075" extrusionOk="0">
                <a:moveTo>
                  <a:pt x="9808" y="0"/>
                </a:moveTo>
                <a:cubicBezTo>
                  <a:pt x="8907" y="723"/>
                  <a:pt x="6037" y="1826"/>
                  <a:pt x="4402" y="4338"/>
                </a:cubicBezTo>
                <a:cubicBezTo>
                  <a:pt x="2767" y="6851"/>
                  <a:pt x="734" y="13286"/>
                  <a:pt x="0" y="15075"/>
                </a:cubicBezTo>
              </a:path>
            </a:pathLst>
          </a:custGeom>
          <a:noFill/>
          <a:ln w="9525" cap="flat" cmpd="sng">
            <a:solidFill>
              <a:schemeClr val="dk2"/>
            </a:solidFill>
            <a:prstDash val="solid"/>
            <a:round/>
            <a:headEnd type="none" w="med" len="med"/>
            <a:tailEnd type="stealth" w="med" len="med"/>
          </a:ln>
        </p:spPr>
      </p:sp>
      <p:sp>
        <p:nvSpPr>
          <p:cNvPr id="5772" name="Google Shape;5772;p264"/>
          <p:cNvSpPr/>
          <p:nvPr/>
        </p:nvSpPr>
        <p:spPr>
          <a:xfrm rot="-1244830" flipH="1">
            <a:off x="7945031" y="3857495"/>
            <a:ext cx="236586" cy="280404"/>
          </a:xfrm>
          <a:custGeom>
            <a:avLst/>
            <a:gdLst/>
            <a:ahLst/>
            <a:cxnLst/>
            <a:rect l="l" t="t" r="r" b="b"/>
            <a:pathLst>
              <a:path w="9808" h="15075" extrusionOk="0">
                <a:moveTo>
                  <a:pt x="9808" y="0"/>
                </a:moveTo>
                <a:cubicBezTo>
                  <a:pt x="8907" y="723"/>
                  <a:pt x="6037" y="1826"/>
                  <a:pt x="4402" y="4338"/>
                </a:cubicBezTo>
                <a:cubicBezTo>
                  <a:pt x="2767" y="6851"/>
                  <a:pt x="734" y="13286"/>
                  <a:pt x="0" y="15075"/>
                </a:cubicBezTo>
              </a:path>
            </a:pathLst>
          </a:custGeom>
          <a:noFill/>
          <a:ln w="9525" cap="flat" cmpd="sng">
            <a:solidFill>
              <a:schemeClr val="dk2"/>
            </a:solidFill>
            <a:prstDash val="solid"/>
            <a:round/>
            <a:headEnd type="none" w="med" len="med"/>
            <a:tailEnd type="stealth" w="med" len="med"/>
          </a:ln>
        </p:spPr>
      </p:sp>
      <p:sp>
        <p:nvSpPr>
          <p:cNvPr id="5773" name="Google Shape;5773;p264"/>
          <p:cNvSpPr txBox="1"/>
          <p:nvPr/>
        </p:nvSpPr>
        <p:spPr>
          <a:xfrm>
            <a:off x="300600" y="94848"/>
            <a:ext cx="85656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(5HT) Interacts in a Neuronal Network to Regulate All Major Neurotransmitter Systems</a:t>
            </a:r>
            <a:endParaRPr b="1"/>
          </a:p>
          <a:p>
            <a:pPr marL="457200" lvl="0" indent="-317500" algn="l" rtl="0">
              <a:spcBef>
                <a:spcPts val="0"/>
              </a:spcBef>
              <a:spcAft>
                <a:spcPts val="0"/>
              </a:spcAft>
              <a:buSzPts val="1400"/>
              <a:buChar char="+"/>
            </a:pPr>
            <a:r>
              <a:rPr lang="en" b="1"/>
              <a:t>Intracellular downstream effects</a:t>
            </a:r>
            <a:endParaRPr b="1"/>
          </a:p>
          <a:p>
            <a:pPr marL="0" lvl="0" indent="0" algn="l" rtl="0">
              <a:spcBef>
                <a:spcPts val="0"/>
              </a:spcBef>
              <a:spcAft>
                <a:spcPts val="0"/>
              </a:spcAft>
              <a:buNone/>
            </a:pPr>
            <a:endParaRPr sz="1600" b="1"/>
          </a:p>
        </p:txBody>
      </p:sp>
      <p:sp>
        <p:nvSpPr>
          <p:cNvPr id="5774" name="Google Shape;5774;p264"/>
          <p:cNvSpPr/>
          <p:nvPr/>
        </p:nvSpPr>
        <p:spPr>
          <a:xfrm rot="-31398">
            <a:off x="6737151" y="4262817"/>
            <a:ext cx="1149648" cy="7527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Shape 5778"/>
        <p:cNvGrpSpPr/>
        <p:nvPr/>
      </p:nvGrpSpPr>
      <p:grpSpPr>
        <a:xfrm>
          <a:off x="0" y="0"/>
          <a:ext cx="0" cy="0"/>
          <a:chOff x="0" y="0"/>
          <a:chExt cx="0" cy="0"/>
        </a:xfrm>
      </p:grpSpPr>
      <p:pic>
        <p:nvPicPr>
          <p:cNvPr id="5779" name="Google Shape;5779;p265"/>
          <p:cNvPicPr preferRelativeResize="0"/>
          <p:nvPr/>
        </p:nvPicPr>
        <p:blipFill>
          <a:blip r:embed="rId3">
            <a:alphaModFix/>
          </a:blip>
          <a:stretch>
            <a:fillRect/>
          </a:stretch>
        </p:blipFill>
        <p:spPr>
          <a:xfrm>
            <a:off x="1308575" y="521375"/>
            <a:ext cx="4694950" cy="4622125"/>
          </a:xfrm>
          <a:prstGeom prst="rect">
            <a:avLst/>
          </a:prstGeom>
          <a:noFill/>
          <a:ln>
            <a:noFill/>
          </a:ln>
        </p:spPr>
      </p:pic>
      <p:grpSp>
        <p:nvGrpSpPr>
          <p:cNvPr id="5780" name="Google Shape;5780;p265"/>
          <p:cNvGrpSpPr/>
          <p:nvPr/>
        </p:nvGrpSpPr>
        <p:grpSpPr>
          <a:xfrm>
            <a:off x="202473" y="2255150"/>
            <a:ext cx="1498316" cy="646498"/>
            <a:chOff x="78100" y="798150"/>
            <a:chExt cx="1965778" cy="848200"/>
          </a:xfrm>
        </p:grpSpPr>
        <p:pic>
          <p:nvPicPr>
            <p:cNvPr id="5781" name="Google Shape;5781;p265"/>
            <p:cNvPicPr preferRelativeResize="0"/>
            <p:nvPr/>
          </p:nvPicPr>
          <p:blipFill rotWithShape="1">
            <a:blip r:embed="rId4">
              <a:alphaModFix/>
            </a:blip>
            <a:srcRect r="10370" b="28057"/>
            <a:stretch/>
          </p:blipFill>
          <p:spPr>
            <a:xfrm flipH="1">
              <a:off x="78100" y="798150"/>
              <a:ext cx="1385300" cy="848200"/>
            </a:xfrm>
            <a:prstGeom prst="rect">
              <a:avLst/>
            </a:prstGeom>
            <a:noFill/>
            <a:ln>
              <a:noFill/>
            </a:ln>
          </p:spPr>
        </p:pic>
        <p:pic>
          <p:nvPicPr>
            <p:cNvPr id="5782" name="Google Shape;5782;p265"/>
            <p:cNvPicPr preferRelativeResize="0"/>
            <p:nvPr/>
          </p:nvPicPr>
          <p:blipFill>
            <a:blip r:embed="rId5">
              <a:alphaModFix/>
            </a:blip>
            <a:stretch>
              <a:fillRect/>
            </a:stretch>
          </p:blipFill>
          <p:spPr>
            <a:xfrm rot="-5938659">
              <a:off x="1530169" y="1143679"/>
              <a:ext cx="142142" cy="256638"/>
            </a:xfrm>
            <a:prstGeom prst="rect">
              <a:avLst/>
            </a:prstGeom>
            <a:noFill/>
            <a:ln>
              <a:noFill/>
            </a:ln>
          </p:spPr>
        </p:pic>
        <p:pic>
          <p:nvPicPr>
            <p:cNvPr id="5783" name="Google Shape;5783;p265"/>
            <p:cNvPicPr preferRelativeResize="0"/>
            <p:nvPr/>
          </p:nvPicPr>
          <p:blipFill>
            <a:blip r:embed="rId5">
              <a:alphaModFix/>
            </a:blip>
            <a:stretch>
              <a:fillRect/>
            </a:stretch>
          </p:blipFill>
          <p:spPr>
            <a:xfrm rot="-5938659">
              <a:off x="1834969" y="1143679"/>
              <a:ext cx="142142" cy="256638"/>
            </a:xfrm>
            <a:prstGeom prst="rect">
              <a:avLst/>
            </a:prstGeom>
            <a:noFill/>
            <a:ln>
              <a:noFill/>
            </a:ln>
          </p:spPr>
        </p:pic>
      </p:grpSp>
      <p:pic>
        <p:nvPicPr>
          <p:cNvPr id="5784" name="Google Shape;5784;p265"/>
          <p:cNvPicPr preferRelativeResize="0"/>
          <p:nvPr/>
        </p:nvPicPr>
        <p:blipFill rotWithShape="1">
          <a:blip r:embed="rId6">
            <a:alphaModFix/>
          </a:blip>
          <a:srcRect r="83431"/>
          <a:stretch/>
        </p:blipFill>
        <p:spPr>
          <a:xfrm rot="2141216">
            <a:off x="5628750" y="4229637"/>
            <a:ext cx="202160" cy="171712"/>
          </a:xfrm>
          <a:prstGeom prst="rect">
            <a:avLst/>
          </a:prstGeom>
          <a:noFill/>
          <a:ln>
            <a:noFill/>
          </a:ln>
        </p:spPr>
      </p:pic>
      <p:pic>
        <p:nvPicPr>
          <p:cNvPr id="5785" name="Google Shape;5785;p265"/>
          <p:cNvPicPr preferRelativeResize="0"/>
          <p:nvPr/>
        </p:nvPicPr>
        <p:blipFill rotWithShape="1">
          <a:blip r:embed="rId6">
            <a:alphaModFix/>
          </a:blip>
          <a:srcRect r="83431"/>
          <a:stretch/>
        </p:blipFill>
        <p:spPr>
          <a:xfrm rot="2141216">
            <a:off x="5628750" y="4534437"/>
            <a:ext cx="202160" cy="171712"/>
          </a:xfrm>
          <a:prstGeom prst="rect">
            <a:avLst/>
          </a:prstGeom>
          <a:noFill/>
          <a:ln>
            <a:noFill/>
          </a:ln>
        </p:spPr>
      </p:pic>
      <p:pic>
        <p:nvPicPr>
          <p:cNvPr id="5786" name="Google Shape;5786;p265"/>
          <p:cNvPicPr preferRelativeResize="0"/>
          <p:nvPr/>
        </p:nvPicPr>
        <p:blipFill rotWithShape="1">
          <a:blip r:embed="rId6">
            <a:alphaModFix/>
          </a:blip>
          <a:srcRect r="83431"/>
          <a:stretch/>
        </p:blipFill>
        <p:spPr>
          <a:xfrm rot="2141216">
            <a:off x="5628750" y="3924837"/>
            <a:ext cx="202160" cy="171712"/>
          </a:xfrm>
          <a:prstGeom prst="rect">
            <a:avLst/>
          </a:prstGeom>
          <a:noFill/>
          <a:ln>
            <a:noFill/>
          </a:ln>
        </p:spPr>
      </p:pic>
      <p:pic>
        <p:nvPicPr>
          <p:cNvPr id="5787" name="Google Shape;5787;p265"/>
          <p:cNvPicPr preferRelativeResize="0"/>
          <p:nvPr/>
        </p:nvPicPr>
        <p:blipFill rotWithShape="1">
          <a:blip r:embed="rId6">
            <a:alphaModFix/>
          </a:blip>
          <a:srcRect r="83431"/>
          <a:stretch/>
        </p:blipFill>
        <p:spPr>
          <a:xfrm rot="2141216">
            <a:off x="5628750" y="3315237"/>
            <a:ext cx="202160" cy="171712"/>
          </a:xfrm>
          <a:prstGeom prst="rect">
            <a:avLst/>
          </a:prstGeom>
          <a:noFill/>
          <a:ln>
            <a:noFill/>
          </a:ln>
        </p:spPr>
      </p:pic>
      <p:pic>
        <p:nvPicPr>
          <p:cNvPr id="5788" name="Google Shape;5788;p265"/>
          <p:cNvPicPr preferRelativeResize="0"/>
          <p:nvPr/>
        </p:nvPicPr>
        <p:blipFill rotWithShape="1">
          <a:blip r:embed="rId6">
            <a:alphaModFix/>
          </a:blip>
          <a:srcRect r="83431"/>
          <a:stretch/>
        </p:blipFill>
        <p:spPr>
          <a:xfrm rot="2141216">
            <a:off x="5628750" y="3620037"/>
            <a:ext cx="202160" cy="171712"/>
          </a:xfrm>
          <a:prstGeom prst="rect">
            <a:avLst/>
          </a:prstGeom>
          <a:noFill/>
          <a:ln>
            <a:noFill/>
          </a:ln>
        </p:spPr>
      </p:pic>
      <p:pic>
        <p:nvPicPr>
          <p:cNvPr id="5789" name="Google Shape;5789;p265"/>
          <p:cNvPicPr preferRelativeResize="0"/>
          <p:nvPr/>
        </p:nvPicPr>
        <p:blipFill rotWithShape="1">
          <a:blip r:embed="rId6">
            <a:alphaModFix/>
          </a:blip>
          <a:srcRect r="83431"/>
          <a:stretch/>
        </p:blipFill>
        <p:spPr>
          <a:xfrm rot="2141216">
            <a:off x="5628750" y="3010437"/>
            <a:ext cx="202160" cy="171712"/>
          </a:xfrm>
          <a:prstGeom prst="rect">
            <a:avLst/>
          </a:prstGeom>
          <a:noFill/>
          <a:ln>
            <a:noFill/>
          </a:ln>
        </p:spPr>
      </p:pic>
      <p:pic>
        <p:nvPicPr>
          <p:cNvPr id="5790" name="Google Shape;5790;p265"/>
          <p:cNvPicPr preferRelativeResize="0"/>
          <p:nvPr/>
        </p:nvPicPr>
        <p:blipFill rotWithShape="1">
          <a:blip r:embed="rId6">
            <a:alphaModFix/>
          </a:blip>
          <a:srcRect r="83431"/>
          <a:stretch/>
        </p:blipFill>
        <p:spPr>
          <a:xfrm rot="2141216">
            <a:off x="5628750" y="2400837"/>
            <a:ext cx="202160" cy="171712"/>
          </a:xfrm>
          <a:prstGeom prst="rect">
            <a:avLst/>
          </a:prstGeom>
          <a:noFill/>
          <a:ln>
            <a:noFill/>
          </a:ln>
        </p:spPr>
      </p:pic>
      <p:pic>
        <p:nvPicPr>
          <p:cNvPr id="5791" name="Google Shape;5791;p265"/>
          <p:cNvPicPr preferRelativeResize="0"/>
          <p:nvPr/>
        </p:nvPicPr>
        <p:blipFill rotWithShape="1">
          <a:blip r:embed="rId6">
            <a:alphaModFix/>
          </a:blip>
          <a:srcRect r="83431"/>
          <a:stretch/>
        </p:blipFill>
        <p:spPr>
          <a:xfrm rot="2141216">
            <a:off x="5628750" y="2705637"/>
            <a:ext cx="202160" cy="171712"/>
          </a:xfrm>
          <a:prstGeom prst="rect">
            <a:avLst/>
          </a:prstGeom>
          <a:noFill/>
          <a:ln>
            <a:noFill/>
          </a:ln>
        </p:spPr>
      </p:pic>
      <p:pic>
        <p:nvPicPr>
          <p:cNvPr id="5792" name="Google Shape;5792;p265"/>
          <p:cNvPicPr preferRelativeResize="0"/>
          <p:nvPr/>
        </p:nvPicPr>
        <p:blipFill rotWithShape="1">
          <a:blip r:embed="rId6">
            <a:alphaModFix/>
          </a:blip>
          <a:srcRect r="83431"/>
          <a:stretch/>
        </p:blipFill>
        <p:spPr>
          <a:xfrm rot="2141216">
            <a:off x="5628750" y="2096037"/>
            <a:ext cx="202160" cy="171712"/>
          </a:xfrm>
          <a:prstGeom prst="rect">
            <a:avLst/>
          </a:prstGeom>
          <a:noFill/>
          <a:ln>
            <a:noFill/>
          </a:ln>
        </p:spPr>
      </p:pic>
      <p:pic>
        <p:nvPicPr>
          <p:cNvPr id="5793" name="Google Shape;5793;p265"/>
          <p:cNvPicPr preferRelativeResize="0"/>
          <p:nvPr/>
        </p:nvPicPr>
        <p:blipFill rotWithShape="1">
          <a:blip r:embed="rId6">
            <a:alphaModFix/>
          </a:blip>
          <a:srcRect r="83431"/>
          <a:stretch/>
        </p:blipFill>
        <p:spPr>
          <a:xfrm rot="2141216">
            <a:off x="5628750" y="1486437"/>
            <a:ext cx="202160" cy="171712"/>
          </a:xfrm>
          <a:prstGeom prst="rect">
            <a:avLst/>
          </a:prstGeom>
          <a:noFill/>
          <a:ln>
            <a:noFill/>
          </a:ln>
        </p:spPr>
      </p:pic>
      <p:pic>
        <p:nvPicPr>
          <p:cNvPr id="5794" name="Google Shape;5794;p265"/>
          <p:cNvPicPr preferRelativeResize="0"/>
          <p:nvPr/>
        </p:nvPicPr>
        <p:blipFill rotWithShape="1">
          <a:blip r:embed="rId6">
            <a:alphaModFix/>
          </a:blip>
          <a:srcRect r="83431"/>
          <a:stretch/>
        </p:blipFill>
        <p:spPr>
          <a:xfrm rot="2141216">
            <a:off x="5628750" y="1791237"/>
            <a:ext cx="202160" cy="171712"/>
          </a:xfrm>
          <a:prstGeom prst="rect">
            <a:avLst/>
          </a:prstGeom>
          <a:noFill/>
          <a:ln>
            <a:noFill/>
          </a:ln>
        </p:spPr>
      </p:pic>
      <p:pic>
        <p:nvPicPr>
          <p:cNvPr id="5795" name="Google Shape;5795;p265"/>
          <p:cNvPicPr preferRelativeResize="0"/>
          <p:nvPr/>
        </p:nvPicPr>
        <p:blipFill rotWithShape="1">
          <a:blip r:embed="rId6">
            <a:alphaModFix/>
          </a:blip>
          <a:srcRect r="83431"/>
          <a:stretch/>
        </p:blipFill>
        <p:spPr>
          <a:xfrm rot="2141216">
            <a:off x="5628750" y="1181637"/>
            <a:ext cx="202160" cy="171712"/>
          </a:xfrm>
          <a:prstGeom prst="rect">
            <a:avLst/>
          </a:prstGeom>
          <a:noFill/>
          <a:ln>
            <a:noFill/>
          </a:ln>
        </p:spPr>
      </p:pic>
      <p:pic>
        <p:nvPicPr>
          <p:cNvPr id="5796" name="Google Shape;5796;p265"/>
          <p:cNvPicPr preferRelativeResize="0"/>
          <p:nvPr/>
        </p:nvPicPr>
        <p:blipFill rotWithShape="1">
          <a:blip r:embed="rId6">
            <a:alphaModFix/>
          </a:blip>
          <a:srcRect r="83431"/>
          <a:stretch/>
        </p:blipFill>
        <p:spPr>
          <a:xfrm rot="7541216">
            <a:off x="4148675" y="1150967"/>
            <a:ext cx="202160" cy="171712"/>
          </a:xfrm>
          <a:prstGeom prst="rect">
            <a:avLst/>
          </a:prstGeom>
          <a:noFill/>
          <a:ln>
            <a:noFill/>
          </a:ln>
        </p:spPr>
      </p:pic>
      <p:pic>
        <p:nvPicPr>
          <p:cNvPr id="5797" name="Google Shape;5797;p265"/>
          <p:cNvPicPr preferRelativeResize="0"/>
          <p:nvPr/>
        </p:nvPicPr>
        <p:blipFill rotWithShape="1">
          <a:blip r:embed="rId6">
            <a:alphaModFix/>
          </a:blip>
          <a:srcRect r="83431"/>
          <a:stretch/>
        </p:blipFill>
        <p:spPr>
          <a:xfrm rot="7541216">
            <a:off x="3843875" y="1150967"/>
            <a:ext cx="202160" cy="171712"/>
          </a:xfrm>
          <a:prstGeom prst="rect">
            <a:avLst/>
          </a:prstGeom>
          <a:noFill/>
          <a:ln>
            <a:noFill/>
          </a:ln>
        </p:spPr>
      </p:pic>
      <p:pic>
        <p:nvPicPr>
          <p:cNvPr id="5798" name="Google Shape;5798;p265"/>
          <p:cNvPicPr preferRelativeResize="0"/>
          <p:nvPr/>
        </p:nvPicPr>
        <p:blipFill rotWithShape="1">
          <a:blip r:embed="rId6">
            <a:alphaModFix/>
          </a:blip>
          <a:srcRect r="83431"/>
          <a:stretch/>
        </p:blipFill>
        <p:spPr>
          <a:xfrm rot="7541216">
            <a:off x="4453475" y="1150967"/>
            <a:ext cx="202160" cy="171712"/>
          </a:xfrm>
          <a:prstGeom prst="rect">
            <a:avLst/>
          </a:prstGeom>
          <a:noFill/>
          <a:ln>
            <a:noFill/>
          </a:ln>
        </p:spPr>
      </p:pic>
      <p:pic>
        <p:nvPicPr>
          <p:cNvPr id="5799" name="Google Shape;5799;p265"/>
          <p:cNvPicPr preferRelativeResize="0"/>
          <p:nvPr/>
        </p:nvPicPr>
        <p:blipFill rotWithShape="1">
          <a:blip r:embed="rId6">
            <a:alphaModFix/>
          </a:blip>
          <a:srcRect r="83431"/>
          <a:stretch/>
        </p:blipFill>
        <p:spPr>
          <a:xfrm rot="7541216">
            <a:off x="5063075" y="1150967"/>
            <a:ext cx="202160" cy="171712"/>
          </a:xfrm>
          <a:prstGeom prst="rect">
            <a:avLst/>
          </a:prstGeom>
          <a:noFill/>
          <a:ln>
            <a:noFill/>
          </a:ln>
        </p:spPr>
      </p:pic>
      <p:pic>
        <p:nvPicPr>
          <p:cNvPr id="5800" name="Google Shape;5800;p265"/>
          <p:cNvPicPr preferRelativeResize="0"/>
          <p:nvPr/>
        </p:nvPicPr>
        <p:blipFill rotWithShape="1">
          <a:blip r:embed="rId6">
            <a:alphaModFix/>
          </a:blip>
          <a:srcRect r="83431"/>
          <a:stretch/>
        </p:blipFill>
        <p:spPr>
          <a:xfrm rot="7541216">
            <a:off x="4758275" y="1150967"/>
            <a:ext cx="202160" cy="171712"/>
          </a:xfrm>
          <a:prstGeom prst="rect">
            <a:avLst/>
          </a:prstGeom>
          <a:noFill/>
          <a:ln>
            <a:noFill/>
          </a:ln>
        </p:spPr>
      </p:pic>
      <p:pic>
        <p:nvPicPr>
          <p:cNvPr id="5801" name="Google Shape;5801;p265"/>
          <p:cNvPicPr preferRelativeResize="0"/>
          <p:nvPr/>
        </p:nvPicPr>
        <p:blipFill rotWithShape="1">
          <a:blip r:embed="rId6">
            <a:alphaModFix/>
          </a:blip>
          <a:srcRect r="83431"/>
          <a:stretch/>
        </p:blipFill>
        <p:spPr>
          <a:xfrm rot="7541216">
            <a:off x="5367875" y="1150967"/>
            <a:ext cx="202160" cy="171712"/>
          </a:xfrm>
          <a:prstGeom prst="rect">
            <a:avLst/>
          </a:prstGeom>
          <a:noFill/>
          <a:ln>
            <a:noFill/>
          </a:ln>
        </p:spPr>
      </p:pic>
      <p:pic>
        <p:nvPicPr>
          <p:cNvPr id="5802" name="Google Shape;5802;p265"/>
          <p:cNvPicPr preferRelativeResize="0"/>
          <p:nvPr/>
        </p:nvPicPr>
        <p:blipFill rotWithShape="1">
          <a:blip r:embed="rId6">
            <a:alphaModFix/>
          </a:blip>
          <a:srcRect l="82998" b="20146"/>
          <a:stretch/>
        </p:blipFill>
        <p:spPr>
          <a:xfrm>
            <a:off x="5279400" y="3964375"/>
            <a:ext cx="256551" cy="169575"/>
          </a:xfrm>
          <a:prstGeom prst="rect">
            <a:avLst/>
          </a:prstGeom>
          <a:noFill/>
          <a:ln>
            <a:noFill/>
          </a:ln>
        </p:spPr>
      </p:pic>
      <p:pic>
        <p:nvPicPr>
          <p:cNvPr id="5803" name="Google Shape;5803;p265"/>
          <p:cNvPicPr preferRelativeResize="0"/>
          <p:nvPr/>
        </p:nvPicPr>
        <p:blipFill rotWithShape="1">
          <a:blip r:embed="rId6">
            <a:alphaModFix/>
          </a:blip>
          <a:srcRect l="82998" b="20146"/>
          <a:stretch/>
        </p:blipFill>
        <p:spPr>
          <a:xfrm>
            <a:off x="5279400" y="3642995"/>
            <a:ext cx="256551" cy="169575"/>
          </a:xfrm>
          <a:prstGeom prst="rect">
            <a:avLst/>
          </a:prstGeom>
          <a:noFill/>
          <a:ln>
            <a:noFill/>
          </a:ln>
        </p:spPr>
      </p:pic>
      <p:pic>
        <p:nvPicPr>
          <p:cNvPr id="5804" name="Google Shape;5804;p265"/>
          <p:cNvPicPr preferRelativeResize="0"/>
          <p:nvPr/>
        </p:nvPicPr>
        <p:blipFill rotWithShape="1">
          <a:blip r:embed="rId6">
            <a:alphaModFix/>
          </a:blip>
          <a:srcRect l="82998" b="20146"/>
          <a:stretch/>
        </p:blipFill>
        <p:spPr>
          <a:xfrm>
            <a:off x="5279400" y="3311735"/>
            <a:ext cx="256551" cy="169575"/>
          </a:xfrm>
          <a:prstGeom prst="rect">
            <a:avLst/>
          </a:prstGeom>
          <a:noFill/>
          <a:ln>
            <a:noFill/>
          </a:ln>
        </p:spPr>
      </p:pic>
      <p:pic>
        <p:nvPicPr>
          <p:cNvPr id="5805" name="Google Shape;5805;p265"/>
          <p:cNvPicPr preferRelativeResize="0"/>
          <p:nvPr/>
        </p:nvPicPr>
        <p:blipFill rotWithShape="1">
          <a:blip r:embed="rId6">
            <a:alphaModFix/>
          </a:blip>
          <a:srcRect l="82998" b="20146"/>
          <a:stretch/>
        </p:blipFill>
        <p:spPr>
          <a:xfrm>
            <a:off x="5279400" y="3041685"/>
            <a:ext cx="256551" cy="169575"/>
          </a:xfrm>
          <a:prstGeom prst="rect">
            <a:avLst/>
          </a:prstGeom>
          <a:noFill/>
          <a:ln>
            <a:noFill/>
          </a:ln>
        </p:spPr>
      </p:pic>
      <p:pic>
        <p:nvPicPr>
          <p:cNvPr id="5806" name="Google Shape;5806;p265"/>
          <p:cNvPicPr preferRelativeResize="0"/>
          <p:nvPr/>
        </p:nvPicPr>
        <p:blipFill rotWithShape="1">
          <a:blip r:embed="rId6">
            <a:alphaModFix/>
          </a:blip>
          <a:srcRect l="82998" b="20146"/>
          <a:stretch/>
        </p:blipFill>
        <p:spPr>
          <a:xfrm>
            <a:off x="5279400" y="2720305"/>
            <a:ext cx="256551" cy="169575"/>
          </a:xfrm>
          <a:prstGeom prst="rect">
            <a:avLst/>
          </a:prstGeom>
          <a:noFill/>
          <a:ln>
            <a:noFill/>
          </a:ln>
        </p:spPr>
      </p:pic>
      <p:pic>
        <p:nvPicPr>
          <p:cNvPr id="5807" name="Google Shape;5807;p265"/>
          <p:cNvPicPr preferRelativeResize="0"/>
          <p:nvPr/>
        </p:nvPicPr>
        <p:blipFill rotWithShape="1">
          <a:blip r:embed="rId6">
            <a:alphaModFix/>
          </a:blip>
          <a:srcRect l="82998" b="20146"/>
          <a:stretch/>
        </p:blipFill>
        <p:spPr>
          <a:xfrm>
            <a:off x="5279400" y="2389045"/>
            <a:ext cx="256551" cy="169575"/>
          </a:xfrm>
          <a:prstGeom prst="rect">
            <a:avLst/>
          </a:prstGeom>
          <a:noFill/>
          <a:ln>
            <a:noFill/>
          </a:ln>
        </p:spPr>
      </p:pic>
      <p:pic>
        <p:nvPicPr>
          <p:cNvPr id="5808" name="Google Shape;5808;p265"/>
          <p:cNvPicPr preferRelativeResize="0"/>
          <p:nvPr/>
        </p:nvPicPr>
        <p:blipFill rotWithShape="1">
          <a:blip r:embed="rId6">
            <a:alphaModFix/>
          </a:blip>
          <a:srcRect l="82998" b="20146"/>
          <a:stretch/>
        </p:blipFill>
        <p:spPr>
          <a:xfrm>
            <a:off x="5279400" y="2051085"/>
            <a:ext cx="256551" cy="169575"/>
          </a:xfrm>
          <a:prstGeom prst="rect">
            <a:avLst/>
          </a:prstGeom>
          <a:noFill/>
          <a:ln>
            <a:noFill/>
          </a:ln>
        </p:spPr>
      </p:pic>
      <p:pic>
        <p:nvPicPr>
          <p:cNvPr id="5809" name="Google Shape;5809;p265"/>
          <p:cNvPicPr preferRelativeResize="0"/>
          <p:nvPr/>
        </p:nvPicPr>
        <p:blipFill rotWithShape="1">
          <a:blip r:embed="rId6">
            <a:alphaModFix/>
          </a:blip>
          <a:srcRect l="82998" b="20146"/>
          <a:stretch/>
        </p:blipFill>
        <p:spPr>
          <a:xfrm>
            <a:off x="5279400" y="1729705"/>
            <a:ext cx="256551" cy="169575"/>
          </a:xfrm>
          <a:prstGeom prst="rect">
            <a:avLst/>
          </a:prstGeom>
          <a:noFill/>
          <a:ln>
            <a:noFill/>
          </a:ln>
        </p:spPr>
      </p:pic>
      <p:pic>
        <p:nvPicPr>
          <p:cNvPr id="5810" name="Google Shape;5810;p265"/>
          <p:cNvPicPr preferRelativeResize="0"/>
          <p:nvPr/>
        </p:nvPicPr>
        <p:blipFill rotWithShape="1">
          <a:blip r:embed="rId6">
            <a:alphaModFix/>
          </a:blip>
          <a:srcRect l="82998" b="20146"/>
          <a:stretch/>
        </p:blipFill>
        <p:spPr>
          <a:xfrm>
            <a:off x="5127000" y="1398445"/>
            <a:ext cx="256551" cy="169575"/>
          </a:xfrm>
          <a:prstGeom prst="rect">
            <a:avLst/>
          </a:prstGeom>
          <a:noFill/>
          <a:ln>
            <a:noFill/>
          </a:ln>
        </p:spPr>
      </p:pic>
      <p:pic>
        <p:nvPicPr>
          <p:cNvPr id="5811" name="Google Shape;5811;p265"/>
          <p:cNvPicPr preferRelativeResize="0"/>
          <p:nvPr/>
        </p:nvPicPr>
        <p:blipFill rotWithShape="1">
          <a:blip r:embed="rId6">
            <a:alphaModFix/>
          </a:blip>
          <a:srcRect l="82998" b="20146"/>
          <a:stretch/>
        </p:blipFill>
        <p:spPr>
          <a:xfrm>
            <a:off x="4822200" y="1398445"/>
            <a:ext cx="256551" cy="169575"/>
          </a:xfrm>
          <a:prstGeom prst="rect">
            <a:avLst/>
          </a:prstGeom>
          <a:noFill/>
          <a:ln>
            <a:noFill/>
          </a:ln>
        </p:spPr>
      </p:pic>
      <p:pic>
        <p:nvPicPr>
          <p:cNvPr id="5812" name="Google Shape;5812;p265"/>
          <p:cNvPicPr preferRelativeResize="0"/>
          <p:nvPr/>
        </p:nvPicPr>
        <p:blipFill rotWithShape="1">
          <a:blip r:embed="rId6">
            <a:alphaModFix/>
          </a:blip>
          <a:srcRect l="82998" b="20146"/>
          <a:stretch/>
        </p:blipFill>
        <p:spPr>
          <a:xfrm>
            <a:off x="4517400" y="1398445"/>
            <a:ext cx="256551" cy="169575"/>
          </a:xfrm>
          <a:prstGeom prst="rect">
            <a:avLst/>
          </a:prstGeom>
          <a:noFill/>
          <a:ln>
            <a:noFill/>
          </a:ln>
        </p:spPr>
      </p:pic>
      <p:pic>
        <p:nvPicPr>
          <p:cNvPr id="5813" name="Google Shape;5813;p265"/>
          <p:cNvPicPr preferRelativeResize="0"/>
          <p:nvPr/>
        </p:nvPicPr>
        <p:blipFill rotWithShape="1">
          <a:blip r:embed="rId6">
            <a:alphaModFix/>
          </a:blip>
          <a:srcRect l="82998" b="20146"/>
          <a:stretch/>
        </p:blipFill>
        <p:spPr>
          <a:xfrm>
            <a:off x="4212600" y="1398445"/>
            <a:ext cx="256551" cy="169575"/>
          </a:xfrm>
          <a:prstGeom prst="rect">
            <a:avLst/>
          </a:prstGeom>
          <a:noFill/>
          <a:ln>
            <a:noFill/>
          </a:ln>
        </p:spPr>
      </p:pic>
      <p:pic>
        <p:nvPicPr>
          <p:cNvPr id="5814" name="Google Shape;5814;p265"/>
          <p:cNvPicPr preferRelativeResize="0"/>
          <p:nvPr/>
        </p:nvPicPr>
        <p:blipFill rotWithShape="1">
          <a:blip r:embed="rId6">
            <a:alphaModFix/>
          </a:blip>
          <a:srcRect l="82998" b="20146"/>
          <a:stretch/>
        </p:blipFill>
        <p:spPr>
          <a:xfrm>
            <a:off x="3907800" y="1398445"/>
            <a:ext cx="256551" cy="169575"/>
          </a:xfrm>
          <a:prstGeom prst="rect">
            <a:avLst/>
          </a:prstGeom>
          <a:noFill/>
          <a:ln>
            <a:noFill/>
          </a:ln>
        </p:spPr>
      </p:pic>
      <p:grpSp>
        <p:nvGrpSpPr>
          <p:cNvPr id="5815" name="Google Shape;5815;p265"/>
          <p:cNvGrpSpPr/>
          <p:nvPr/>
        </p:nvGrpSpPr>
        <p:grpSpPr>
          <a:xfrm>
            <a:off x="202473" y="2255150"/>
            <a:ext cx="1498316" cy="646498"/>
            <a:chOff x="78100" y="798150"/>
            <a:chExt cx="1965778" cy="848200"/>
          </a:xfrm>
        </p:grpSpPr>
        <p:pic>
          <p:nvPicPr>
            <p:cNvPr id="5816" name="Google Shape;5816;p265"/>
            <p:cNvPicPr preferRelativeResize="0"/>
            <p:nvPr/>
          </p:nvPicPr>
          <p:blipFill rotWithShape="1">
            <a:blip r:embed="rId4">
              <a:alphaModFix/>
            </a:blip>
            <a:srcRect r="10370" b="28057"/>
            <a:stretch/>
          </p:blipFill>
          <p:spPr>
            <a:xfrm flipH="1">
              <a:off x="78100" y="798150"/>
              <a:ext cx="1385300" cy="848200"/>
            </a:xfrm>
            <a:prstGeom prst="rect">
              <a:avLst/>
            </a:prstGeom>
            <a:noFill/>
            <a:ln>
              <a:noFill/>
            </a:ln>
          </p:spPr>
        </p:pic>
        <p:pic>
          <p:nvPicPr>
            <p:cNvPr id="5817" name="Google Shape;5817;p265"/>
            <p:cNvPicPr preferRelativeResize="0"/>
            <p:nvPr/>
          </p:nvPicPr>
          <p:blipFill>
            <a:blip r:embed="rId5">
              <a:alphaModFix/>
            </a:blip>
            <a:stretch>
              <a:fillRect/>
            </a:stretch>
          </p:blipFill>
          <p:spPr>
            <a:xfrm rot="-5938659">
              <a:off x="1530169" y="1143679"/>
              <a:ext cx="142142" cy="256638"/>
            </a:xfrm>
            <a:prstGeom prst="rect">
              <a:avLst/>
            </a:prstGeom>
            <a:noFill/>
            <a:ln>
              <a:noFill/>
            </a:ln>
          </p:spPr>
        </p:pic>
        <p:pic>
          <p:nvPicPr>
            <p:cNvPr id="5818" name="Google Shape;5818;p265"/>
            <p:cNvPicPr preferRelativeResize="0"/>
            <p:nvPr/>
          </p:nvPicPr>
          <p:blipFill>
            <a:blip r:embed="rId5">
              <a:alphaModFix/>
            </a:blip>
            <a:stretch>
              <a:fillRect/>
            </a:stretch>
          </p:blipFill>
          <p:spPr>
            <a:xfrm rot="-5938659">
              <a:off x="1834969" y="1143679"/>
              <a:ext cx="142142" cy="256638"/>
            </a:xfrm>
            <a:prstGeom prst="rect">
              <a:avLst/>
            </a:prstGeom>
            <a:noFill/>
            <a:ln>
              <a:noFill/>
            </a:ln>
          </p:spPr>
        </p:pic>
      </p:grpSp>
      <p:pic>
        <p:nvPicPr>
          <p:cNvPr id="5819" name="Google Shape;5819;p265"/>
          <p:cNvPicPr preferRelativeResize="0"/>
          <p:nvPr/>
        </p:nvPicPr>
        <p:blipFill>
          <a:blip r:embed="rId7">
            <a:alphaModFix/>
          </a:blip>
          <a:stretch>
            <a:fillRect/>
          </a:stretch>
        </p:blipFill>
        <p:spPr>
          <a:xfrm>
            <a:off x="4989463" y="3220797"/>
            <a:ext cx="164932" cy="152400"/>
          </a:xfrm>
          <a:prstGeom prst="rect">
            <a:avLst/>
          </a:prstGeom>
          <a:noFill/>
          <a:ln>
            <a:noFill/>
          </a:ln>
        </p:spPr>
      </p:pic>
      <p:pic>
        <p:nvPicPr>
          <p:cNvPr id="5820" name="Google Shape;5820;p265"/>
          <p:cNvPicPr preferRelativeResize="0"/>
          <p:nvPr/>
        </p:nvPicPr>
        <p:blipFill>
          <a:blip r:embed="rId7">
            <a:alphaModFix/>
          </a:blip>
          <a:stretch>
            <a:fillRect/>
          </a:stretch>
        </p:blipFill>
        <p:spPr>
          <a:xfrm>
            <a:off x="4989463" y="2915997"/>
            <a:ext cx="164932" cy="152400"/>
          </a:xfrm>
          <a:prstGeom prst="rect">
            <a:avLst/>
          </a:prstGeom>
          <a:noFill/>
          <a:ln>
            <a:noFill/>
          </a:ln>
        </p:spPr>
      </p:pic>
      <p:pic>
        <p:nvPicPr>
          <p:cNvPr id="5821" name="Google Shape;5821;p265"/>
          <p:cNvPicPr preferRelativeResize="0"/>
          <p:nvPr/>
        </p:nvPicPr>
        <p:blipFill>
          <a:blip r:embed="rId7">
            <a:alphaModFix/>
          </a:blip>
          <a:stretch>
            <a:fillRect/>
          </a:stretch>
        </p:blipFill>
        <p:spPr>
          <a:xfrm>
            <a:off x="4989463" y="2611197"/>
            <a:ext cx="164932" cy="152400"/>
          </a:xfrm>
          <a:prstGeom prst="rect">
            <a:avLst/>
          </a:prstGeom>
          <a:noFill/>
          <a:ln>
            <a:noFill/>
          </a:ln>
        </p:spPr>
      </p:pic>
      <p:pic>
        <p:nvPicPr>
          <p:cNvPr id="5822" name="Google Shape;5822;p265"/>
          <p:cNvPicPr preferRelativeResize="0"/>
          <p:nvPr/>
        </p:nvPicPr>
        <p:blipFill>
          <a:blip r:embed="rId7">
            <a:alphaModFix/>
          </a:blip>
          <a:stretch>
            <a:fillRect/>
          </a:stretch>
        </p:blipFill>
        <p:spPr>
          <a:xfrm>
            <a:off x="4989463" y="2306397"/>
            <a:ext cx="164932" cy="152400"/>
          </a:xfrm>
          <a:prstGeom prst="rect">
            <a:avLst/>
          </a:prstGeom>
          <a:noFill/>
          <a:ln>
            <a:noFill/>
          </a:ln>
        </p:spPr>
      </p:pic>
      <p:pic>
        <p:nvPicPr>
          <p:cNvPr id="5823" name="Google Shape;5823;p265"/>
          <p:cNvPicPr preferRelativeResize="0"/>
          <p:nvPr/>
        </p:nvPicPr>
        <p:blipFill>
          <a:blip r:embed="rId7">
            <a:alphaModFix/>
          </a:blip>
          <a:stretch>
            <a:fillRect/>
          </a:stretch>
        </p:blipFill>
        <p:spPr>
          <a:xfrm>
            <a:off x="4989463" y="1925397"/>
            <a:ext cx="164932" cy="152400"/>
          </a:xfrm>
          <a:prstGeom prst="rect">
            <a:avLst/>
          </a:prstGeom>
          <a:noFill/>
          <a:ln>
            <a:noFill/>
          </a:ln>
        </p:spPr>
      </p:pic>
      <p:pic>
        <p:nvPicPr>
          <p:cNvPr id="5824" name="Google Shape;5824;p265"/>
          <p:cNvPicPr preferRelativeResize="0"/>
          <p:nvPr/>
        </p:nvPicPr>
        <p:blipFill>
          <a:blip r:embed="rId7">
            <a:alphaModFix/>
          </a:blip>
          <a:stretch>
            <a:fillRect/>
          </a:stretch>
        </p:blipFill>
        <p:spPr>
          <a:xfrm>
            <a:off x="4837063" y="1655346"/>
            <a:ext cx="164932" cy="152400"/>
          </a:xfrm>
          <a:prstGeom prst="rect">
            <a:avLst/>
          </a:prstGeom>
          <a:noFill/>
          <a:ln>
            <a:noFill/>
          </a:ln>
        </p:spPr>
      </p:pic>
      <p:pic>
        <p:nvPicPr>
          <p:cNvPr id="5825" name="Google Shape;5825;p265"/>
          <p:cNvPicPr preferRelativeResize="0"/>
          <p:nvPr/>
        </p:nvPicPr>
        <p:blipFill>
          <a:blip r:embed="rId7">
            <a:alphaModFix/>
          </a:blip>
          <a:stretch>
            <a:fillRect/>
          </a:stretch>
        </p:blipFill>
        <p:spPr>
          <a:xfrm>
            <a:off x="4456063" y="1655346"/>
            <a:ext cx="164932" cy="152400"/>
          </a:xfrm>
          <a:prstGeom prst="rect">
            <a:avLst/>
          </a:prstGeom>
          <a:noFill/>
          <a:ln>
            <a:noFill/>
          </a:ln>
        </p:spPr>
      </p:pic>
      <p:pic>
        <p:nvPicPr>
          <p:cNvPr id="5826" name="Google Shape;5826;p265"/>
          <p:cNvPicPr preferRelativeResize="0"/>
          <p:nvPr/>
        </p:nvPicPr>
        <p:blipFill>
          <a:blip r:embed="rId7">
            <a:alphaModFix/>
          </a:blip>
          <a:stretch>
            <a:fillRect/>
          </a:stretch>
        </p:blipFill>
        <p:spPr>
          <a:xfrm>
            <a:off x="4075063" y="1655346"/>
            <a:ext cx="164932" cy="152400"/>
          </a:xfrm>
          <a:prstGeom prst="rect">
            <a:avLst/>
          </a:prstGeom>
          <a:noFill/>
          <a:ln>
            <a:noFill/>
          </a:ln>
        </p:spPr>
      </p:pic>
      <p:pic>
        <p:nvPicPr>
          <p:cNvPr id="5827" name="Google Shape;5827;p265"/>
          <p:cNvPicPr preferRelativeResize="0"/>
          <p:nvPr/>
        </p:nvPicPr>
        <p:blipFill>
          <a:blip r:embed="rId8">
            <a:alphaModFix/>
          </a:blip>
          <a:stretch>
            <a:fillRect/>
          </a:stretch>
        </p:blipFill>
        <p:spPr>
          <a:xfrm rot="-2700000">
            <a:off x="4621217" y="2681945"/>
            <a:ext cx="246515" cy="147909"/>
          </a:xfrm>
          <a:prstGeom prst="rect">
            <a:avLst/>
          </a:prstGeom>
          <a:noFill/>
          <a:ln>
            <a:noFill/>
          </a:ln>
        </p:spPr>
      </p:pic>
      <p:pic>
        <p:nvPicPr>
          <p:cNvPr id="5828" name="Google Shape;5828;p265"/>
          <p:cNvPicPr preferRelativeResize="0"/>
          <p:nvPr/>
        </p:nvPicPr>
        <p:blipFill>
          <a:blip r:embed="rId8">
            <a:alphaModFix/>
          </a:blip>
          <a:stretch>
            <a:fillRect/>
          </a:stretch>
        </p:blipFill>
        <p:spPr>
          <a:xfrm rot="-2700000">
            <a:off x="4621217" y="2453345"/>
            <a:ext cx="246515" cy="147909"/>
          </a:xfrm>
          <a:prstGeom prst="rect">
            <a:avLst/>
          </a:prstGeom>
          <a:noFill/>
          <a:ln>
            <a:noFill/>
          </a:ln>
        </p:spPr>
      </p:pic>
      <p:pic>
        <p:nvPicPr>
          <p:cNvPr id="5829" name="Google Shape;5829;p265"/>
          <p:cNvPicPr preferRelativeResize="0"/>
          <p:nvPr/>
        </p:nvPicPr>
        <p:blipFill>
          <a:blip r:embed="rId8">
            <a:alphaModFix/>
          </a:blip>
          <a:stretch>
            <a:fillRect/>
          </a:stretch>
        </p:blipFill>
        <p:spPr>
          <a:xfrm rot="-2700000">
            <a:off x="4621217" y="2224745"/>
            <a:ext cx="246515" cy="147909"/>
          </a:xfrm>
          <a:prstGeom prst="rect">
            <a:avLst/>
          </a:prstGeom>
          <a:noFill/>
          <a:ln>
            <a:noFill/>
          </a:ln>
        </p:spPr>
      </p:pic>
      <p:pic>
        <p:nvPicPr>
          <p:cNvPr id="5830" name="Google Shape;5830;p265"/>
          <p:cNvPicPr preferRelativeResize="0"/>
          <p:nvPr/>
        </p:nvPicPr>
        <p:blipFill>
          <a:blip r:embed="rId8">
            <a:alphaModFix/>
          </a:blip>
          <a:stretch>
            <a:fillRect/>
          </a:stretch>
        </p:blipFill>
        <p:spPr>
          <a:xfrm rot="-2700000">
            <a:off x="4621217" y="1996145"/>
            <a:ext cx="246515" cy="147909"/>
          </a:xfrm>
          <a:prstGeom prst="rect">
            <a:avLst/>
          </a:prstGeom>
          <a:noFill/>
          <a:ln>
            <a:noFill/>
          </a:ln>
        </p:spPr>
      </p:pic>
      <p:pic>
        <p:nvPicPr>
          <p:cNvPr id="5831" name="Google Shape;5831;p265"/>
          <p:cNvPicPr preferRelativeResize="0"/>
          <p:nvPr/>
        </p:nvPicPr>
        <p:blipFill>
          <a:blip r:embed="rId8">
            <a:alphaModFix/>
          </a:blip>
          <a:stretch>
            <a:fillRect/>
          </a:stretch>
        </p:blipFill>
        <p:spPr>
          <a:xfrm rot="-2700000">
            <a:off x="4392617" y="1919945"/>
            <a:ext cx="246515" cy="147909"/>
          </a:xfrm>
          <a:prstGeom prst="rect">
            <a:avLst/>
          </a:prstGeom>
          <a:noFill/>
          <a:ln>
            <a:noFill/>
          </a:ln>
        </p:spPr>
      </p:pic>
      <p:pic>
        <p:nvPicPr>
          <p:cNvPr id="5832" name="Google Shape;5832;p265"/>
          <p:cNvPicPr preferRelativeResize="0"/>
          <p:nvPr/>
        </p:nvPicPr>
        <p:blipFill>
          <a:blip r:embed="rId8">
            <a:alphaModFix/>
          </a:blip>
          <a:stretch>
            <a:fillRect/>
          </a:stretch>
        </p:blipFill>
        <p:spPr>
          <a:xfrm rot="-2700000">
            <a:off x="4164017" y="1919945"/>
            <a:ext cx="246515" cy="147909"/>
          </a:xfrm>
          <a:prstGeom prst="rect">
            <a:avLst/>
          </a:prstGeom>
          <a:noFill/>
          <a:ln>
            <a:noFill/>
          </a:ln>
        </p:spPr>
      </p:pic>
      <p:grpSp>
        <p:nvGrpSpPr>
          <p:cNvPr id="5833" name="Google Shape;5833;p265"/>
          <p:cNvGrpSpPr/>
          <p:nvPr/>
        </p:nvGrpSpPr>
        <p:grpSpPr>
          <a:xfrm>
            <a:off x="202473" y="2255150"/>
            <a:ext cx="1498316" cy="646498"/>
            <a:chOff x="78100" y="798150"/>
            <a:chExt cx="1965778" cy="848200"/>
          </a:xfrm>
        </p:grpSpPr>
        <p:pic>
          <p:nvPicPr>
            <p:cNvPr id="5834" name="Google Shape;5834;p265"/>
            <p:cNvPicPr preferRelativeResize="0"/>
            <p:nvPr/>
          </p:nvPicPr>
          <p:blipFill rotWithShape="1">
            <a:blip r:embed="rId4">
              <a:alphaModFix/>
            </a:blip>
            <a:srcRect r="10370" b="28057"/>
            <a:stretch/>
          </p:blipFill>
          <p:spPr>
            <a:xfrm flipH="1">
              <a:off x="78100" y="798150"/>
              <a:ext cx="1385300" cy="848200"/>
            </a:xfrm>
            <a:prstGeom prst="rect">
              <a:avLst/>
            </a:prstGeom>
            <a:noFill/>
            <a:ln>
              <a:noFill/>
            </a:ln>
          </p:spPr>
        </p:pic>
        <p:pic>
          <p:nvPicPr>
            <p:cNvPr id="5835" name="Google Shape;5835;p265"/>
            <p:cNvPicPr preferRelativeResize="0"/>
            <p:nvPr/>
          </p:nvPicPr>
          <p:blipFill>
            <a:blip r:embed="rId5">
              <a:alphaModFix/>
            </a:blip>
            <a:stretch>
              <a:fillRect/>
            </a:stretch>
          </p:blipFill>
          <p:spPr>
            <a:xfrm rot="-5938659">
              <a:off x="1530169" y="1143679"/>
              <a:ext cx="142142" cy="256638"/>
            </a:xfrm>
            <a:prstGeom prst="rect">
              <a:avLst/>
            </a:prstGeom>
            <a:noFill/>
            <a:ln>
              <a:noFill/>
            </a:ln>
          </p:spPr>
        </p:pic>
        <p:pic>
          <p:nvPicPr>
            <p:cNvPr id="5836" name="Google Shape;5836;p265"/>
            <p:cNvPicPr preferRelativeResize="0"/>
            <p:nvPr/>
          </p:nvPicPr>
          <p:blipFill>
            <a:blip r:embed="rId5">
              <a:alphaModFix/>
            </a:blip>
            <a:stretch>
              <a:fillRect/>
            </a:stretch>
          </p:blipFill>
          <p:spPr>
            <a:xfrm rot="-5938659">
              <a:off x="1834969" y="1143679"/>
              <a:ext cx="142142" cy="256638"/>
            </a:xfrm>
            <a:prstGeom prst="rect">
              <a:avLst/>
            </a:prstGeom>
            <a:noFill/>
            <a:ln>
              <a:noFill/>
            </a:ln>
          </p:spPr>
        </p:pic>
      </p:grpSp>
      <p:pic>
        <p:nvPicPr>
          <p:cNvPr id="5837" name="Google Shape;5837;p265"/>
          <p:cNvPicPr preferRelativeResize="0"/>
          <p:nvPr/>
        </p:nvPicPr>
        <p:blipFill>
          <a:blip r:embed="rId9">
            <a:alphaModFix/>
          </a:blip>
          <a:stretch>
            <a:fillRect/>
          </a:stretch>
        </p:blipFill>
        <p:spPr>
          <a:xfrm>
            <a:off x="2931075" y="2521400"/>
            <a:ext cx="236600" cy="114000"/>
          </a:xfrm>
          <a:prstGeom prst="rect">
            <a:avLst/>
          </a:prstGeom>
          <a:noFill/>
          <a:ln>
            <a:noFill/>
          </a:ln>
        </p:spPr>
      </p:pic>
      <p:pic>
        <p:nvPicPr>
          <p:cNvPr id="5838" name="Google Shape;5838;p265"/>
          <p:cNvPicPr preferRelativeResize="0"/>
          <p:nvPr/>
        </p:nvPicPr>
        <p:blipFill>
          <a:blip r:embed="rId9">
            <a:alphaModFix/>
          </a:blip>
          <a:stretch>
            <a:fillRect/>
          </a:stretch>
        </p:blipFill>
        <p:spPr>
          <a:xfrm>
            <a:off x="2931075" y="2750000"/>
            <a:ext cx="236600" cy="114000"/>
          </a:xfrm>
          <a:prstGeom prst="rect">
            <a:avLst/>
          </a:prstGeom>
          <a:noFill/>
          <a:ln>
            <a:noFill/>
          </a:ln>
        </p:spPr>
      </p:pic>
      <p:pic>
        <p:nvPicPr>
          <p:cNvPr id="5839" name="Google Shape;5839;p265"/>
          <p:cNvPicPr preferRelativeResize="0"/>
          <p:nvPr/>
        </p:nvPicPr>
        <p:blipFill>
          <a:blip r:embed="rId9">
            <a:alphaModFix/>
          </a:blip>
          <a:stretch>
            <a:fillRect/>
          </a:stretch>
        </p:blipFill>
        <p:spPr>
          <a:xfrm>
            <a:off x="2931075" y="2978600"/>
            <a:ext cx="236600" cy="114000"/>
          </a:xfrm>
          <a:prstGeom prst="rect">
            <a:avLst/>
          </a:prstGeom>
          <a:noFill/>
          <a:ln>
            <a:noFill/>
          </a:ln>
        </p:spPr>
      </p:pic>
      <p:pic>
        <p:nvPicPr>
          <p:cNvPr id="5840" name="Google Shape;5840;p265"/>
          <p:cNvPicPr preferRelativeResize="0"/>
          <p:nvPr/>
        </p:nvPicPr>
        <p:blipFill>
          <a:blip r:embed="rId9">
            <a:alphaModFix/>
          </a:blip>
          <a:stretch>
            <a:fillRect/>
          </a:stretch>
        </p:blipFill>
        <p:spPr>
          <a:xfrm>
            <a:off x="2931075" y="3207200"/>
            <a:ext cx="236600" cy="114000"/>
          </a:xfrm>
          <a:prstGeom prst="rect">
            <a:avLst/>
          </a:prstGeom>
          <a:noFill/>
          <a:ln>
            <a:noFill/>
          </a:ln>
        </p:spPr>
      </p:pic>
      <p:pic>
        <p:nvPicPr>
          <p:cNvPr id="5841" name="Google Shape;5841;p265"/>
          <p:cNvPicPr preferRelativeResize="0"/>
          <p:nvPr/>
        </p:nvPicPr>
        <p:blipFill>
          <a:blip r:embed="rId9">
            <a:alphaModFix/>
          </a:blip>
          <a:stretch>
            <a:fillRect/>
          </a:stretch>
        </p:blipFill>
        <p:spPr>
          <a:xfrm>
            <a:off x="2931075" y="3435800"/>
            <a:ext cx="236600" cy="114000"/>
          </a:xfrm>
          <a:prstGeom prst="rect">
            <a:avLst/>
          </a:prstGeom>
          <a:noFill/>
          <a:ln>
            <a:noFill/>
          </a:ln>
        </p:spPr>
      </p:pic>
      <p:pic>
        <p:nvPicPr>
          <p:cNvPr id="5842" name="Google Shape;5842;p265"/>
          <p:cNvPicPr preferRelativeResize="0"/>
          <p:nvPr/>
        </p:nvPicPr>
        <p:blipFill>
          <a:blip r:embed="rId9">
            <a:alphaModFix/>
          </a:blip>
          <a:stretch>
            <a:fillRect/>
          </a:stretch>
        </p:blipFill>
        <p:spPr>
          <a:xfrm>
            <a:off x="2931075" y="3647820"/>
            <a:ext cx="236600" cy="114000"/>
          </a:xfrm>
          <a:prstGeom prst="rect">
            <a:avLst/>
          </a:prstGeom>
          <a:noFill/>
          <a:ln>
            <a:noFill/>
          </a:ln>
        </p:spPr>
      </p:pic>
      <p:pic>
        <p:nvPicPr>
          <p:cNvPr id="5843" name="Google Shape;5843;p265"/>
          <p:cNvPicPr preferRelativeResize="0"/>
          <p:nvPr/>
        </p:nvPicPr>
        <p:blipFill>
          <a:blip r:embed="rId9">
            <a:alphaModFix/>
          </a:blip>
          <a:stretch>
            <a:fillRect/>
          </a:stretch>
        </p:blipFill>
        <p:spPr>
          <a:xfrm>
            <a:off x="2931075" y="3876420"/>
            <a:ext cx="236600" cy="114000"/>
          </a:xfrm>
          <a:prstGeom prst="rect">
            <a:avLst/>
          </a:prstGeom>
          <a:noFill/>
          <a:ln>
            <a:noFill/>
          </a:ln>
        </p:spPr>
      </p:pic>
      <p:pic>
        <p:nvPicPr>
          <p:cNvPr id="5844" name="Google Shape;5844;p265"/>
          <p:cNvPicPr preferRelativeResize="0"/>
          <p:nvPr/>
        </p:nvPicPr>
        <p:blipFill>
          <a:blip r:embed="rId9">
            <a:alphaModFix/>
          </a:blip>
          <a:stretch>
            <a:fillRect/>
          </a:stretch>
        </p:blipFill>
        <p:spPr>
          <a:xfrm>
            <a:off x="2931075" y="4105020"/>
            <a:ext cx="236600" cy="114000"/>
          </a:xfrm>
          <a:prstGeom prst="rect">
            <a:avLst/>
          </a:prstGeom>
          <a:noFill/>
          <a:ln>
            <a:noFill/>
          </a:ln>
        </p:spPr>
      </p:pic>
      <p:pic>
        <p:nvPicPr>
          <p:cNvPr id="5845" name="Google Shape;5845;p265"/>
          <p:cNvPicPr preferRelativeResize="0"/>
          <p:nvPr/>
        </p:nvPicPr>
        <p:blipFill>
          <a:blip r:embed="rId9">
            <a:alphaModFix/>
          </a:blip>
          <a:stretch>
            <a:fillRect/>
          </a:stretch>
        </p:blipFill>
        <p:spPr>
          <a:xfrm>
            <a:off x="2931075" y="4333620"/>
            <a:ext cx="236600" cy="114000"/>
          </a:xfrm>
          <a:prstGeom prst="rect">
            <a:avLst/>
          </a:prstGeom>
          <a:noFill/>
          <a:ln>
            <a:noFill/>
          </a:ln>
        </p:spPr>
      </p:pic>
      <p:pic>
        <p:nvPicPr>
          <p:cNvPr id="5846" name="Google Shape;5846;p265"/>
          <p:cNvPicPr preferRelativeResize="0"/>
          <p:nvPr/>
        </p:nvPicPr>
        <p:blipFill>
          <a:blip r:embed="rId9">
            <a:alphaModFix/>
          </a:blip>
          <a:stretch>
            <a:fillRect/>
          </a:stretch>
        </p:blipFill>
        <p:spPr>
          <a:xfrm>
            <a:off x="2931075" y="4562220"/>
            <a:ext cx="236600" cy="114000"/>
          </a:xfrm>
          <a:prstGeom prst="rect">
            <a:avLst/>
          </a:prstGeom>
          <a:noFill/>
          <a:ln>
            <a:noFill/>
          </a:ln>
        </p:spPr>
      </p:pic>
      <p:pic>
        <p:nvPicPr>
          <p:cNvPr id="5847" name="Google Shape;5847;p265"/>
          <p:cNvPicPr preferRelativeResize="0"/>
          <p:nvPr/>
        </p:nvPicPr>
        <p:blipFill>
          <a:blip r:embed="rId9">
            <a:alphaModFix/>
          </a:blip>
          <a:stretch>
            <a:fillRect/>
          </a:stretch>
        </p:blipFill>
        <p:spPr>
          <a:xfrm>
            <a:off x="2931075" y="4790820"/>
            <a:ext cx="236600" cy="114000"/>
          </a:xfrm>
          <a:prstGeom prst="rect">
            <a:avLst/>
          </a:prstGeom>
          <a:noFill/>
          <a:ln>
            <a:noFill/>
          </a:ln>
        </p:spPr>
      </p:pic>
      <p:pic>
        <p:nvPicPr>
          <p:cNvPr id="5848" name="Google Shape;5848;p265"/>
          <p:cNvPicPr preferRelativeResize="0"/>
          <p:nvPr/>
        </p:nvPicPr>
        <p:blipFill>
          <a:blip r:embed="rId9">
            <a:alphaModFix/>
          </a:blip>
          <a:stretch>
            <a:fillRect/>
          </a:stretch>
        </p:blipFill>
        <p:spPr>
          <a:xfrm>
            <a:off x="2636154" y="3265231"/>
            <a:ext cx="236600" cy="114000"/>
          </a:xfrm>
          <a:prstGeom prst="rect">
            <a:avLst/>
          </a:prstGeom>
          <a:noFill/>
          <a:ln>
            <a:noFill/>
          </a:ln>
        </p:spPr>
      </p:pic>
      <p:pic>
        <p:nvPicPr>
          <p:cNvPr id="5849" name="Google Shape;5849;p265"/>
          <p:cNvPicPr preferRelativeResize="0"/>
          <p:nvPr/>
        </p:nvPicPr>
        <p:blipFill>
          <a:blip r:embed="rId9">
            <a:alphaModFix/>
          </a:blip>
          <a:stretch>
            <a:fillRect/>
          </a:stretch>
        </p:blipFill>
        <p:spPr>
          <a:xfrm>
            <a:off x="2331354" y="3265231"/>
            <a:ext cx="236600" cy="114000"/>
          </a:xfrm>
          <a:prstGeom prst="rect">
            <a:avLst/>
          </a:prstGeom>
          <a:noFill/>
          <a:ln>
            <a:noFill/>
          </a:ln>
        </p:spPr>
      </p:pic>
      <p:pic>
        <p:nvPicPr>
          <p:cNvPr id="5850" name="Google Shape;5850;p265"/>
          <p:cNvPicPr preferRelativeResize="0"/>
          <p:nvPr/>
        </p:nvPicPr>
        <p:blipFill>
          <a:blip r:embed="rId9">
            <a:alphaModFix/>
          </a:blip>
          <a:stretch>
            <a:fillRect/>
          </a:stretch>
        </p:blipFill>
        <p:spPr>
          <a:xfrm>
            <a:off x="2026554" y="3265231"/>
            <a:ext cx="236600" cy="114000"/>
          </a:xfrm>
          <a:prstGeom prst="rect">
            <a:avLst/>
          </a:prstGeom>
          <a:noFill/>
          <a:ln>
            <a:noFill/>
          </a:ln>
        </p:spPr>
      </p:pic>
      <p:pic>
        <p:nvPicPr>
          <p:cNvPr id="5851" name="Google Shape;5851;p265"/>
          <p:cNvPicPr preferRelativeResize="0"/>
          <p:nvPr/>
        </p:nvPicPr>
        <p:blipFill>
          <a:blip r:embed="rId9">
            <a:alphaModFix/>
          </a:blip>
          <a:stretch>
            <a:fillRect/>
          </a:stretch>
        </p:blipFill>
        <p:spPr>
          <a:xfrm>
            <a:off x="1721754" y="3265231"/>
            <a:ext cx="236600" cy="114000"/>
          </a:xfrm>
          <a:prstGeom prst="rect">
            <a:avLst/>
          </a:prstGeom>
          <a:noFill/>
          <a:ln>
            <a:noFill/>
          </a:ln>
        </p:spPr>
      </p:pic>
      <p:pic>
        <p:nvPicPr>
          <p:cNvPr id="5852" name="Google Shape;5852;p265"/>
          <p:cNvPicPr preferRelativeResize="0"/>
          <p:nvPr/>
        </p:nvPicPr>
        <p:blipFill>
          <a:blip r:embed="rId9">
            <a:alphaModFix/>
          </a:blip>
          <a:stretch>
            <a:fillRect/>
          </a:stretch>
        </p:blipFill>
        <p:spPr>
          <a:xfrm>
            <a:off x="1721754" y="3036631"/>
            <a:ext cx="236600" cy="114000"/>
          </a:xfrm>
          <a:prstGeom prst="rect">
            <a:avLst/>
          </a:prstGeom>
          <a:noFill/>
          <a:ln>
            <a:noFill/>
          </a:ln>
        </p:spPr>
      </p:pic>
      <p:pic>
        <p:nvPicPr>
          <p:cNvPr id="5853" name="Google Shape;5853;p265"/>
          <p:cNvPicPr preferRelativeResize="0"/>
          <p:nvPr/>
        </p:nvPicPr>
        <p:blipFill>
          <a:blip r:embed="rId9">
            <a:alphaModFix/>
          </a:blip>
          <a:stretch>
            <a:fillRect/>
          </a:stretch>
        </p:blipFill>
        <p:spPr>
          <a:xfrm>
            <a:off x="2965824" y="1978121"/>
            <a:ext cx="236600" cy="114000"/>
          </a:xfrm>
          <a:prstGeom prst="rect">
            <a:avLst/>
          </a:prstGeom>
          <a:noFill/>
          <a:ln>
            <a:noFill/>
          </a:ln>
        </p:spPr>
      </p:pic>
      <p:pic>
        <p:nvPicPr>
          <p:cNvPr id="5854" name="Google Shape;5854;p265"/>
          <p:cNvPicPr preferRelativeResize="0"/>
          <p:nvPr/>
        </p:nvPicPr>
        <p:blipFill>
          <a:blip r:embed="rId9">
            <a:alphaModFix/>
          </a:blip>
          <a:stretch>
            <a:fillRect/>
          </a:stretch>
        </p:blipFill>
        <p:spPr>
          <a:xfrm>
            <a:off x="2965824" y="1520921"/>
            <a:ext cx="236600" cy="114000"/>
          </a:xfrm>
          <a:prstGeom prst="rect">
            <a:avLst/>
          </a:prstGeom>
          <a:noFill/>
          <a:ln>
            <a:noFill/>
          </a:ln>
        </p:spPr>
      </p:pic>
      <p:pic>
        <p:nvPicPr>
          <p:cNvPr id="5855" name="Google Shape;5855;p265"/>
          <p:cNvPicPr preferRelativeResize="0"/>
          <p:nvPr/>
        </p:nvPicPr>
        <p:blipFill>
          <a:blip r:embed="rId9">
            <a:alphaModFix/>
          </a:blip>
          <a:stretch>
            <a:fillRect/>
          </a:stretch>
        </p:blipFill>
        <p:spPr>
          <a:xfrm>
            <a:off x="2957534" y="1327070"/>
            <a:ext cx="236600" cy="114000"/>
          </a:xfrm>
          <a:prstGeom prst="rect">
            <a:avLst/>
          </a:prstGeom>
          <a:noFill/>
          <a:ln>
            <a:noFill/>
          </a:ln>
        </p:spPr>
      </p:pic>
      <p:pic>
        <p:nvPicPr>
          <p:cNvPr id="5856" name="Google Shape;5856;p265"/>
          <p:cNvPicPr preferRelativeResize="0"/>
          <p:nvPr/>
        </p:nvPicPr>
        <p:blipFill>
          <a:blip r:embed="rId9">
            <a:alphaModFix/>
          </a:blip>
          <a:stretch>
            <a:fillRect/>
          </a:stretch>
        </p:blipFill>
        <p:spPr>
          <a:xfrm>
            <a:off x="3151385" y="2640640"/>
            <a:ext cx="236600" cy="114000"/>
          </a:xfrm>
          <a:prstGeom prst="rect">
            <a:avLst/>
          </a:prstGeom>
          <a:noFill/>
          <a:ln>
            <a:noFill/>
          </a:ln>
        </p:spPr>
      </p:pic>
      <p:pic>
        <p:nvPicPr>
          <p:cNvPr id="5857" name="Google Shape;5857;p265"/>
          <p:cNvPicPr preferRelativeResize="0"/>
          <p:nvPr/>
        </p:nvPicPr>
        <p:blipFill>
          <a:blip r:embed="rId9">
            <a:alphaModFix/>
          </a:blip>
          <a:stretch>
            <a:fillRect/>
          </a:stretch>
        </p:blipFill>
        <p:spPr>
          <a:xfrm>
            <a:off x="3456185" y="2640640"/>
            <a:ext cx="236600" cy="114000"/>
          </a:xfrm>
          <a:prstGeom prst="rect">
            <a:avLst/>
          </a:prstGeom>
          <a:noFill/>
          <a:ln>
            <a:noFill/>
          </a:ln>
        </p:spPr>
      </p:pic>
      <p:pic>
        <p:nvPicPr>
          <p:cNvPr id="5858" name="Google Shape;5858;p265"/>
          <p:cNvPicPr preferRelativeResize="0"/>
          <p:nvPr/>
        </p:nvPicPr>
        <p:blipFill>
          <a:blip r:embed="rId9">
            <a:alphaModFix/>
          </a:blip>
          <a:stretch>
            <a:fillRect/>
          </a:stretch>
        </p:blipFill>
        <p:spPr>
          <a:xfrm>
            <a:off x="3760985" y="2640640"/>
            <a:ext cx="236600" cy="114000"/>
          </a:xfrm>
          <a:prstGeom prst="rect">
            <a:avLst/>
          </a:prstGeom>
          <a:noFill/>
          <a:ln>
            <a:noFill/>
          </a:ln>
        </p:spPr>
      </p:pic>
      <p:pic>
        <p:nvPicPr>
          <p:cNvPr id="5859" name="Google Shape;5859;p265"/>
          <p:cNvPicPr preferRelativeResize="0"/>
          <p:nvPr/>
        </p:nvPicPr>
        <p:blipFill>
          <a:blip r:embed="rId9">
            <a:alphaModFix/>
          </a:blip>
          <a:stretch>
            <a:fillRect/>
          </a:stretch>
        </p:blipFill>
        <p:spPr>
          <a:xfrm>
            <a:off x="4065785" y="2640640"/>
            <a:ext cx="236600" cy="114000"/>
          </a:xfrm>
          <a:prstGeom prst="rect">
            <a:avLst/>
          </a:prstGeom>
          <a:noFill/>
          <a:ln>
            <a:noFill/>
          </a:ln>
        </p:spPr>
      </p:pic>
      <p:pic>
        <p:nvPicPr>
          <p:cNvPr id="5860" name="Google Shape;5860;p265"/>
          <p:cNvPicPr preferRelativeResize="0"/>
          <p:nvPr/>
        </p:nvPicPr>
        <p:blipFill>
          <a:blip r:embed="rId9">
            <a:alphaModFix/>
          </a:blip>
          <a:stretch>
            <a:fillRect/>
          </a:stretch>
        </p:blipFill>
        <p:spPr>
          <a:xfrm>
            <a:off x="4370585" y="2640640"/>
            <a:ext cx="236600" cy="114000"/>
          </a:xfrm>
          <a:prstGeom prst="rect">
            <a:avLst/>
          </a:prstGeom>
          <a:noFill/>
          <a:ln>
            <a:noFill/>
          </a:ln>
        </p:spPr>
      </p:pic>
      <p:pic>
        <p:nvPicPr>
          <p:cNvPr id="5861" name="Google Shape;5861;p265"/>
          <p:cNvPicPr preferRelativeResize="0"/>
          <p:nvPr/>
        </p:nvPicPr>
        <p:blipFill>
          <a:blip r:embed="rId9">
            <a:alphaModFix/>
          </a:blip>
          <a:stretch>
            <a:fillRect/>
          </a:stretch>
        </p:blipFill>
        <p:spPr>
          <a:xfrm>
            <a:off x="3151385" y="3351310"/>
            <a:ext cx="236600" cy="114000"/>
          </a:xfrm>
          <a:prstGeom prst="rect">
            <a:avLst/>
          </a:prstGeom>
          <a:noFill/>
          <a:ln>
            <a:noFill/>
          </a:ln>
        </p:spPr>
      </p:pic>
      <p:pic>
        <p:nvPicPr>
          <p:cNvPr id="5862" name="Google Shape;5862;p265"/>
          <p:cNvPicPr preferRelativeResize="0"/>
          <p:nvPr/>
        </p:nvPicPr>
        <p:blipFill>
          <a:blip r:embed="rId9">
            <a:alphaModFix/>
          </a:blip>
          <a:stretch>
            <a:fillRect/>
          </a:stretch>
        </p:blipFill>
        <p:spPr>
          <a:xfrm>
            <a:off x="3456185" y="3351310"/>
            <a:ext cx="236600" cy="114000"/>
          </a:xfrm>
          <a:prstGeom prst="rect">
            <a:avLst/>
          </a:prstGeom>
          <a:noFill/>
          <a:ln>
            <a:noFill/>
          </a:ln>
        </p:spPr>
      </p:pic>
      <p:pic>
        <p:nvPicPr>
          <p:cNvPr id="5863" name="Google Shape;5863;p265"/>
          <p:cNvPicPr preferRelativeResize="0"/>
          <p:nvPr/>
        </p:nvPicPr>
        <p:blipFill>
          <a:blip r:embed="rId9">
            <a:alphaModFix/>
          </a:blip>
          <a:stretch>
            <a:fillRect/>
          </a:stretch>
        </p:blipFill>
        <p:spPr>
          <a:xfrm>
            <a:off x="3760985" y="3351310"/>
            <a:ext cx="236600" cy="114000"/>
          </a:xfrm>
          <a:prstGeom prst="rect">
            <a:avLst/>
          </a:prstGeom>
          <a:noFill/>
          <a:ln>
            <a:noFill/>
          </a:ln>
        </p:spPr>
      </p:pic>
      <p:pic>
        <p:nvPicPr>
          <p:cNvPr id="5864" name="Google Shape;5864;p265"/>
          <p:cNvPicPr preferRelativeResize="0"/>
          <p:nvPr/>
        </p:nvPicPr>
        <p:blipFill>
          <a:blip r:embed="rId9">
            <a:alphaModFix/>
          </a:blip>
          <a:stretch>
            <a:fillRect/>
          </a:stretch>
        </p:blipFill>
        <p:spPr>
          <a:xfrm>
            <a:off x="4065785" y="3351310"/>
            <a:ext cx="236600" cy="114000"/>
          </a:xfrm>
          <a:prstGeom prst="rect">
            <a:avLst/>
          </a:prstGeom>
          <a:noFill/>
          <a:ln>
            <a:noFill/>
          </a:ln>
        </p:spPr>
      </p:pic>
      <p:pic>
        <p:nvPicPr>
          <p:cNvPr id="5865" name="Google Shape;5865;p265"/>
          <p:cNvPicPr preferRelativeResize="0"/>
          <p:nvPr/>
        </p:nvPicPr>
        <p:blipFill>
          <a:blip r:embed="rId9">
            <a:alphaModFix/>
          </a:blip>
          <a:stretch>
            <a:fillRect/>
          </a:stretch>
        </p:blipFill>
        <p:spPr>
          <a:xfrm>
            <a:off x="4370585" y="3351310"/>
            <a:ext cx="236600" cy="114000"/>
          </a:xfrm>
          <a:prstGeom prst="rect">
            <a:avLst/>
          </a:prstGeom>
          <a:noFill/>
          <a:ln>
            <a:noFill/>
          </a:ln>
        </p:spPr>
      </p:pic>
      <p:pic>
        <p:nvPicPr>
          <p:cNvPr id="5866" name="Google Shape;5866;p265"/>
          <p:cNvPicPr preferRelativeResize="0"/>
          <p:nvPr/>
        </p:nvPicPr>
        <p:blipFill>
          <a:blip r:embed="rId9">
            <a:alphaModFix/>
          </a:blip>
          <a:stretch>
            <a:fillRect/>
          </a:stretch>
        </p:blipFill>
        <p:spPr>
          <a:xfrm>
            <a:off x="3151385" y="3926160"/>
            <a:ext cx="236600" cy="114000"/>
          </a:xfrm>
          <a:prstGeom prst="rect">
            <a:avLst/>
          </a:prstGeom>
          <a:noFill/>
          <a:ln>
            <a:noFill/>
          </a:ln>
        </p:spPr>
      </p:pic>
      <p:pic>
        <p:nvPicPr>
          <p:cNvPr id="5867" name="Google Shape;5867;p265"/>
          <p:cNvPicPr preferRelativeResize="0"/>
          <p:nvPr/>
        </p:nvPicPr>
        <p:blipFill>
          <a:blip r:embed="rId9">
            <a:alphaModFix/>
          </a:blip>
          <a:stretch>
            <a:fillRect/>
          </a:stretch>
        </p:blipFill>
        <p:spPr>
          <a:xfrm>
            <a:off x="3456185" y="3926160"/>
            <a:ext cx="236600" cy="114000"/>
          </a:xfrm>
          <a:prstGeom prst="rect">
            <a:avLst/>
          </a:prstGeom>
          <a:noFill/>
          <a:ln>
            <a:noFill/>
          </a:ln>
        </p:spPr>
      </p:pic>
      <p:pic>
        <p:nvPicPr>
          <p:cNvPr id="5868" name="Google Shape;5868;p265"/>
          <p:cNvPicPr preferRelativeResize="0"/>
          <p:nvPr/>
        </p:nvPicPr>
        <p:blipFill>
          <a:blip r:embed="rId9">
            <a:alphaModFix/>
          </a:blip>
          <a:stretch>
            <a:fillRect/>
          </a:stretch>
        </p:blipFill>
        <p:spPr>
          <a:xfrm>
            <a:off x="3760985" y="3926160"/>
            <a:ext cx="236600" cy="114000"/>
          </a:xfrm>
          <a:prstGeom prst="rect">
            <a:avLst/>
          </a:prstGeom>
          <a:noFill/>
          <a:ln>
            <a:noFill/>
          </a:ln>
        </p:spPr>
      </p:pic>
      <p:pic>
        <p:nvPicPr>
          <p:cNvPr id="5869" name="Google Shape;5869;p265"/>
          <p:cNvPicPr preferRelativeResize="0"/>
          <p:nvPr/>
        </p:nvPicPr>
        <p:blipFill>
          <a:blip r:embed="rId9">
            <a:alphaModFix/>
          </a:blip>
          <a:stretch>
            <a:fillRect/>
          </a:stretch>
        </p:blipFill>
        <p:spPr>
          <a:xfrm>
            <a:off x="4065785" y="3926160"/>
            <a:ext cx="236600" cy="114000"/>
          </a:xfrm>
          <a:prstGeom prst="rect">
            <a:avLst/>
          </a:prstGeom>
          <a:noFill/>
          <a:ln>
            <a:noFill/>
          </a:ln>
        </p:spPr>
      </p:pic>
      <p:pic>
        <p:nvPicPr>
          <p:cNvPr id="5870" name="Google Shape;5870;p265"/>
          <p:cNvPicPr preferRelativeResize="0"/>
          <p:nvPr/>
        </p:nvPicPr>
        <p:blipFill>
          <a:blip r:embed="rId9">
            <a:alphaModFix/>
          </a:blip>
          <a:stretch>
            <a:fillRect/>
          </a:stretch>
        </p:blipFill>
        <p:spPr>
          <a:xfrm>
            <a:off x="4370585" y="3926160"/>
            <a:ext cx="236600" cy="114000"/>
          </a:xfrm>
          <a:prstGeom prst="rect">
            <a:avLst/>
          </a:prstGeom>
          <a:noFill/>
          <a:ln>
            <a:noFill/>
          </a:ln>
        </p:spPr>
      </p:pic>
      <p:pic>
        <p:nvPicPr>
          <p:cNvPr id="5871" name="Google Shape;5871;p265"/>
          <p:cNvPicPr preferRelativeResize="0"/>
          <p:nvPr/>
        </p:nvPicPr>
        <p:blipFill>
          <a:blip r:embed="rId9">
            <a:alphaModFix/>
          </a:blip>
          <a:stretch>
            <a:fillRect/>
          </a:stretch>
        </p:blipFill>
        <p:spPr>
          <a:xfrm>
            <a:off x="3151385" y="4535760"/>
            <a:ext cx="236600" cy="114000"/>
          </a:xfrm>
          <a:prstGeom prst="rect">
            <a:avLst/>
          </a:prstGeom>
          <a:noFill/>
          <a:ln>
            <a:noFill/>
          </a:ln>
        </p:spPr>
      </p:pic>
      <p:pic>
        <p:nvPicPr>
          <p:cNvPr id="5872" name="Google Shape;5872;p265"/>
          <p:cNvPicPr preferRelativeResize="0"/>
          <p:nvPr/>
        </p:nvPicPr>
        <p:blipFill>
          <a:blip r:embed="rId9">
            <a:alphaModFix/>
          </a:blip>
          <a:stretch>
            <a:fillRect/>
          </a:stretch>
        </p:blipFill>
        <p:spPr>
          <a:xfrm>
            <a:off x="3456185" y="4535760"/>
            <a:ext cx="236600" cy="114000"/>
          </a:xfrm>
          <a:prstGeom prst="rect">
            <a:avLst/>
          </a:prstGeom>
          <a:noFill/>
          <a:ln>
            <a:noFill/>
          </a:ln>
        </p:spPr>
      </p:pic>
      <p:pic>
        <p:nvPicPr>
          <p:cNvPr id="5873" name="Google Shape;5873;p265"/>
          <p:cNvPicPr preferRelativeResize="0"/>
          <p:nvPr/>
        </p:nvPicPr>
        <p:blipFill>
          <a:blip r:embed="rId9">
            <a:alphaModFix/>
          </a:blip>
          <a:stretch>
            <a:fillRect/>
          </a:stretch>
        </p:blipFill>
        <p:spPr>
          <a:xfrm>
            <a:off x="3760985" y="4535760"/>
            <a:ext cx="236600" cy="114000"/>
          </a:xfrm>
          <a:prstGeom prst="rect">
            <a:avLst/>
          </a:prstGeom>
          <a:noFill/>
          <a:ln>
            <a:noFill/>
          </a:ln>
        </p:spPr>
      </p:pic>
      <p:pic>
        <p:nvPicPr>
          <p:cNvPr id="5874" name="Google Shape;5874;p265"/>
          <p:cNvPicPr preferRelativeResize="0"/>
          <p:nvPr/>
        </p:nvPicPr>
        <p:blipFill>
          <a:blip r:embed="rId9">
            <a:alphaModFix/>
          </a:blip>
          <a:stretch>
            <a:fillRect/>
          </a:stretch>
        </p:blipFill>
        <p:spPr>
          <a:xfrm>
            <a:off x="4065785" y="4535760"/>
            <a:ext cx="236600" cy="114000"/>
          </a:xfrm>
          <a:prstGeom prst="rect">
            <a:avLst/>
          </a:prstGeom>
          <a:noFill/>
          <a:ln>
            <a:noFill/>
          </a:ln>
        </p:spPr>
      </p:pic>
      <p:pic>
        <p:nvPicPr>
          <p:cNvPr id="5875" name="Google Shape;5875;p265"/>
          <p:cNvPicPr preferRelativeResize="0"/>
          <p:nvPr/>
        </p:nvPicPr>
        <p:blipFill>
          <a:blip r:embed="rId9">
            <a:alphaModFix/>
          </a:blip>
          <a:stretch>
            <a:fillRect/>
          </a:stretch>
        </p:blipFill>
        <p:spPr>
          <a:xfrm>
            <a:off x="4370585" y="4535760"/>
            <a:ext cx="236600" cy="114000"/>
          </a:xfrm>
          <a:prstGeom prst="rect">
            <a:avLst/>
          </a:prstGeom>
          <a:noFill/>
          <a:ln>
            <a:noFill/>
          </a:ln>
        </p:spPr>
      </p:pic>
      <p:pic>
        <p:nvPicPr>
          <p:cNvPr id="5876" name="Google Shape;5876;p265"/>
          <p:cNvPicPr preferRelativeResize="0"/>
          <p:nvPr/>
        </p:nvPicPr>
        <p:blipFill>
          <a:blip r:embed="rId9">
            <a:alphaModFix/>
          </a:blip>
          <a:stretch>
            <a:fillRect/>
          </a:stretch>
        </p:blipFill>
        <p:spPr>
          <a:xfrm>
            <a:off x="4675385" y="3351310"/>
            <a:ext cx="236600" cy="114000"/>
          </a:xfrm>
          <a:prstGeom prst="rect">
            <a:avLst/>
          </a:prstGeom>
          <a:noFill/>
          <a:ln>
            <a:noFill/>
          </a:ln>
        </p:spPr>
      </p:pic>
      <p:pic>
        <p:nvPicPr>
          <p:cNvPr id="5877" name="Google Shape;5877;p265"/>
          <p:cNvPicPr preferRelativeResize="0"/>
          <p:nvPr/>
        </p:nvPicPr>
        <p:blipFill>
          <a:blip r:embed="rId9">
            <a:alphaModFix/>
          </a:blip>
          <a:stretch>
            <a:fillRect/>
          </a:stretch>
        </p:blipFill>
        <p:spPr>
          <a:xfrm>
            <a:off x="4691965" y="3927749"/>
            <a:ext cx="236600" cy="114000"/>
          </a:xfrm>
          <a:prstGeom prst="rect">
            <a:avLst/>
          </a:prstGeom>
          <a:noFill/>
          <a:ln>
            <a:noFill/>
          </a:ln>
        </p:spPr>
      </p:pic>
      <p:pic>
        <p:nvPicPr>
          <p:cNvPr id="5878" name="Google Shape;5878;p265"/>
          <p:cNvPicPr preferRelativeResize="0"/>
          <p:nvPr/>
        </p:nvPicPr>
        <p:blipFill>
          <a:blip r:embed="rId9">
            <a:alphaModFix/>
          </a:blip>
          <a:stretch>
            <a:fillRect/>
          </a:stretch>
        </p:blipFill>
        <p:spPr>
          <a:xfrm>
            <a:off x="4996765" y="3927749"/>
            <a:ext cx="236600" cy="114000"/>
          </a:xfrm>
          <a:prstGeom prst="rect">
            <a:avLst/>
          </a:prstGeom>
          <a:noFill/>
          <a:ln>
            <a:noFill/>
          </a:ln>
        </p:spPr>
      </p:pic>
      <p:pic>
        <p:nvPicPr>
          <p:cNvPr id="5879" name="Google Shape;5879;p265"/>
          <p:cNvPicPr preferRelativeResize="0"/>
          <p:nvPr/>
        </p:nvPicPr>
        <p:blipFill>
          <a:blip r:embed="rId9">
            <a:alphaModFix/>
          </a:blip>
          <a:stretch>
            <a:fillRect/>
          </a:stretch>
        </p:blipFill>
        <p:spPr>
          <a:xfrm>
            <a:off x="4683675" y="4535760"/>
            <a:ext cx="236600" cy="114000"/>
          </a:xfrm>
          <a:prstGeom prst="rect">
            <a:avLst/>
          </a:prstGeom>
          <a:noFill/>
          <a:ln>
            <a:noFill/>
          </a:ln>
        </p:spPr>
      </p:pic>
      <p:pic>
        <p:nvPicPr>
          <p:cNvPr id="5880" name="Google Shape;5880;p265"/>
          <p:cNvPicPr preferRelativeResize="0"/>
          <p:nvPr/>
        </p:nvPicPr>
        <p:blipFill>
          <a:blip r:embed="rId9">
            <a:alphaModFix/>
          </a:blip>
          <a:stretch>
            <a:fillRect/>
          </a:stretch>
        </p:blipFill>
        <p:spPr>
          <a:xfrm>
            <a:off x="5005055" y="4537349"/>
            <a:ext cx="236600" cy="114000"/>
          </a:xfrm>
          <a:prstGeom prst="rect">
            <a:avLst/>
          </a:prstGeom>
          <a:noFill/>
          <a:ln>
            <a:noFill/>
          </a:ln>
        </p:spPr>
      </p:pic>
      <p:pic>
        <p:nvPicPr>
          <p:cNvPr id="5881" name="Google Shape;5881;p265"/>
          <p:cNvPicPr preferRelativeResize="0"/>
          <p:nvPr/>
        </p:nvPicPr>
        <p:blipFill>
          <a:blip r:embed="rId9">
            <a:alphaModFix/>
          </a:blip>
          <a:stretch>
            <a:fillRect/>
          </a:stretch>
        </p:blipFill>
        <p:spPr>
          <a:xfrm>
            <a:off x="5309855" y="4537349"/>
            <a:ext cx="236600" cy="114000"/>
          </a:xfrm>
          <a:prstGeom prst="rect">
            <a:avLst/>
          </a:prstGeom>
          <a:noFill/>
          <a:ln>
            <a:noFill/>
          </a:ln>
        </p:spPr>
      </p:pic>
      <p:pic>
        <p:nvPicPr>
          <p:cNvPr id="5882" name="Google Shape;5882;p265"/>
          <p:cNvPicPr preferRelativeResize="0"/>
          <p:nvPr/>
        </p:nvPicPr>
        <p:blipFill>
          <a:blip r:embed="rId5">
            <a:alphaModFix/>
          </a:blip>
          <a:stretch>
            <a:fillRect/>
          </a:stretch>
        </p:blipFill>
        <p:spPr>
          <a:xfrm rot="9899957">
            <a:off x="1530256" y="2716324"/>
            <a:ext cx="128611" cy="232223"/>
          </a:xfrm>
          <a:prstGeom prst="rect">
            <a:avLst/>
          </a:prstGeom>
          <a:noFill/>
          <a:ln>
            <a:noFill/>
          </a:ln>
        </p:spPr>
      </p:pic>
      <p:pic>
        <p:nvPicPr>
          <p:cNvPr id="5883" name="Google Shape;5883;p265"/>
          <p:cNvPicPr preferRelativeResize="0"/>
          <p:nvPr/>
        </p:nvPicPr>
        <p:blipFill>
          <a:blip r:embed="rId5">
            <a:alphaModFix/>
          </a:blip>
          <a:stretch>
            <a:fillRect/>
          </a:stretch>
        </p:blipFill>
        <p:spPr>
          <a:xfrm rot="9899957">
            <a:off x="1521966" y="3064164"/>
            <a:ext cx="128611" cy="232223"/>
          </a:xfrm>
          <a:prstGeom prst="rect">
            <a:avLst/>
          </a:prstGeom>
          <a:noFill/>
          <a:ln>
            <a:noFill/>
          </a:ln>
        </p:spPr>
      </p:pic>
      <p:pic>
        <p:nvPicPr>
          <p:cNvPr id="5884" name="Google Shape;5884;p265"/>
          <p:cNvPicPr preferRelativeResize="0"/>
          <p:nvPr/>
        </p:nvPicPr>
        <p:blipFill>
          <a:blip r:embed="rId5">
            <a:alphaModFix/>
          </a:blip>
          <a:stretch>
            <a:fillRect/>
          </a:stretch>
        </p:blipFill>
        <p:spPr>
          <a:xfrm rot="9899957">
            <a:off x="1530256" y="3478324"/>
            <a:ext cx="128611" cy="232223"/>
          </a:xfrm>
          <a:prstGeom prst="rect">
            <a:avLst/>
          </a:prstGeom>
          <a:noFill/>
          <a:ln>
            <a:noFill/>
          </a:ln>
        </p:spPr>
      </p:pic>
      <p:pic>
        <p:nvPicPr>
          <p:cNvPr id="5885" name="Google Shape;5885;p265"/>
          <p:cNvPicPr preferRelativeResize="0"/>
          <p:nvPr/>
        </p:nvPicPr>
        <p:blipFill>
          <a:blip r:embed="rId5">
            <a:alphaModFix/>
          </a:blip>
          <a:stretch>
            <a:fillRect/>
          </a:stretch>
        </p:blipFill>
        <p:spPr>
          <a:xfrm rot="9899957">
            <a:off x="1530256" y="3859324"/>
            <a:ext cx="128611" cy="232223"/>
          </a:xfrm>
          <a:prstGeom prst="rect">
            <a:avLst/>
          </a:prstGeom>
          <a:noFill/>
          <a:ln>
            <a:noFill/>
          </a:ln>
        </p:spPr>
      </p:pic>
      <p:pic>
        <p:nvPicPr>
          <p:cNvPr id="5886" name="Google Shape;5886;p265"/>
          <p:cNvPicPr preferRelativeResize="0"/>
          <p:nvPr/>
        </p:nvPicPr>
        <p:blipFill>
          <a:blip r:embed="rId5">
            <a:alphaModFix/>
          </a:blip>
          <a:stretch>
            <a:fillRect/>
          </a:stretch>
        </p:blipFill>
        <p:spPr>
          <a:xfrm rot="9899957">
            <a:off x="1521966" y="4207164"/>
            <a:ext cx="128611" cy="232223"/>
          </a:xfrm>
          <a:prstGeom prst="rect">
            <a:avLst/>
          </a:prstGeom>
          <a:noFill/>
          <a:ln>
            <a:noFill/>
          </a:ln>
        </p:spPr>
      </p:pic>
      <p:pic>
        <p:nvPicPr>
          <p:cNvPr id="5887" name="Google Shape;5887;p265"/>
          <p:cNvPicPr preferRelativeResize="0"/>
          <p:nvPr/>
        </p:nvPicPr>
        <p:blipFill>
          <a:blip r:embed="rId5">
            <a:alphaModFix/>
          </a:blip>
          <a:stretch>
            <a:fillRect/>
          </a:stretch>
        </p:blipFill>
        <p:spPr>
          <a:xfrm rot="9899957">
            <a:off x="1530256" y="4621324"/>
            <a:ext cx="128611" cy="232223"/>
          </a:xfrm>
          <a:prstGeom prst="rect">
            <a:avLst/>
          </a:prstGeom>
          <a:noFill/>
          <a:ln>
            <a:noFill/>
          </a:ln>
        </p:spPr>
      </p:pic>
      <p:pic>
        <p:nvPicPr>
          <p:cNvPr id="5888" name="Google Shape;5888;p265"/>
          <p:cNvPicPr preferRelativeResize="0"/>
          <p:nvPr/>
        </p:nvPicPr>
        <p:blipFill>
          <a:blip r:embed="rId5">
            <a:alphaModFix/>
          </a:blip>
          <a:stretch>
            <a:fillRect/>
          </a:stretch>
        </p:blipFill>
        <p:spPr>
          <a:xfrm rot="9899957">
            <a:off x="2393181" y="823474"/>
            <a:ext cx="128611" cy="232223"/>
          </a:xfrm>
          <a:prstGeom prst="rect">
            <a:avLst/>
          </a:prstGeom>
          <a:noFill/>
          <a:ln>
            <a:noFill/>
          </a:ln>
        </p:spPr>
      </p:pic>
      <p:pic>
        <p:nvPicPr>
          <p:cNvPr id="5889" name="Google Shape;5889;p265"/>
          <p:cNvPicPr preferRelativeResize="0"/>
          <p:nvPr/>
        </p:nvPicPr>
        <p:blipFill>
          <a:blip r:embed="rId5">
            <a:alphaModFix/>
          </a:blip>
          <a:stretch>
            <a:fillRect/>
          </a:stretch>
        </p:blipFill>
        <p:spPr>
          <a:xfrm rot="9899957">
            <a:off x="2384891" y="1171314"/>
            <a:ext cx="128611" cy="232223"/>
          </a:xfrm>
          <a:prstGeom prst="rect">
            <a:avLst/>
          </a:prstGeom>
          <a:noFill/>
          <a:ln>
            <a:noFill/>
          </a:ln>
        </p:spPr>
      </p:pic>
      <p:pic>
        <p:nvPicPr>
          <p:cNvPr id="5890" name="Google Shape;5890;p265"/>
          <p:cNvPicPr preferRelativeResize="0"/>
          <p:nvPr/>
        </p:nvPicPr>
        <p:blipFill>
          <a:blip r:embed="rId5">
            <a:alphaModFix/>
          </a:blip>
          <a:stretch>
            <a:fillRect/>
          </a:stretch>
        </p:blipFill>
        <p:spPr>
          <a:xfrm rot="9899957">
            <a:off x="2393181" y="1585474"/>
            <a:ext cx="128611" cy="232223"/>
          </a:xfrm>
          <a:prstGeom prst="rect">
            <a:avLst/>
          </a:prstGeom>
          <a:noFill/>
          <a:ln>
            <a:noFill/>
          </a:ln>
        </p:spPr>
      </p:pic>
      <p:pic>
        <p:nvPicPr>
          <p:cNvPr id="5891" name="Google Shape;5891;p265"/>
          <p:cNvPicPr preferRelativeResize="0"/>
          <p:nvPr/>
        </p:nvPicPr>
        <p:blipFill>
          <a:blip r:embed="rId5">
            <a:alphaModFix/>
          </a:blip>
          <a:stretch>
            <a:fillRect/>
          </a:stretch>
        </p:blipFill>
        <p:spPr>
          <a:xfrm rot="9899957">
            <a:off x="2393181" y="1966474"/>
            <a:ext cx="128611" cy="232223"/>
          </a:xfrm>
          <a:prstGeom prst="rect">
            <a:avLst/>
          </a:prstGeom>
          <a:noFill/>
          <a:ln>
            <a:noFill/>
          </a:ln>
        </p:spPr>
      </p:pic>
      <p:pic>
        <p:nvPicPr>
          <p:cNvPr id="5892" name="Google Shape;5892;p265"/>
          <p:cNvPicPr preferRelativeResize="0"/>
          <p:nvPr/>
        </p:nvPicPr>
        <p:blipFill>
          <a:blip r:embed="rId5">
            <a:alphaModFix/>
          </a:blip>
          <a:stretch>
            <a:fillRect/>
          </a:stretch>
        </p:blipFill>
        <p:spPr>
          <a:xfrm rot="9899957">
            <a:off x="2384891" y="2314314"/>
            <a:ext cx="128611" cy="232223"/>
          </a:xfrm>
          <a:prstGeom prst="rect">
            <a:avLst/>
          </a:prstGeom>
          <a:noFill/>
          <a:ln>
            <a:noFill/>
          </a:ln>
        </p:spPr>
      </p:pic>
      <p:pic>
        <p:nvPicPr>
          <p:cNvPr id="5893" name="Google Shape;5893;p265"/>
          <p:cNvPicPr preferRelativeResize="0"/>
          <p:nvPr/>
        </p:nvPicPr>
        <p:blipFill>
          <a:blip r:embed="rId5">
            <a:alphaModFix/>
          </a:blip>
          <a:stretch>
            <a:fillRect/>
          </a:stretch>
        </p:blipFill>
        <p:spPr>
          <a:xfrm rot="9899957">
            <a:off x="2418052" y="2687024"/>
            <a:ext cx="128611" cy="232223"/>
          </a:xfrm>
          <a:prstGeom prst="rect">
            <a:avLst/>
          </a:prstGeom>
          <a:noFill/>
          <a:ln>
            <a:noFill/>
          </a:ln>
        </p:spPr>
      </p:pic>
      <p:pic>
        <p:nvPicPr>
          <p:cNvPr id="5894" name="Google Shape;5894;p265"/>
          <p:cNvPicPr preferRelativeResize="0"/>
          <p:nvPr/>
        </p:nvPicPr>
        <p:blipFill>
          <a:blip r:embed="rId5">
            <a:alphaModFix/>
          </a:blip>
          <a:stretch>
            <a:fillRect/>
          </a:stretch>
        </p:blipFill>
        <p:spPr>
          <a:xfrm rot="3815158">
            <a:off x="1739253" y="3619537"/>
            <a:ext cx="128611" cy="232223"/>
          </a:xfrm>
          <a:prstGeom prst="rect">
            <a:avLst/>
          </a:prstGeom>
          <a:noFill/>
          <a:ln>
            <a:noFill/>
          </a:ln>
        </p:spPr>
      </p:pic>
      <p:pic>
        <p:nvPicPr>
          <p:cNvPr id="5895" name="Google Shape;5895;p265"/>
          <p:cNvPicPr preferRelativeResize="0"/>
          <p:nvPr/>
        </p:nvPicPr>
        <p:blipFill>
          <a:blip r:embed="rId5">
            <a:alphaModFix/>
          </a:blip>
          <a:stretch>
            <a:fillRect/>
          </a:stretch>
        </p:blipFill>
        <p:spPr>
          <a:xfrm rot="3815158">
            <a:off x="2048694" y="3550541"/>
            <a:ext cx="128611" cy="232223"/>
          </a:xfrm>
          <a:prstGeom prst="rect">
            <a:avLst/>
          </a:prstGeom>
          <a:noFill/>
          <a:ln>
            <a:noFill/>
          </a:ln>
        </p:spPr>
      </p:pic>
      <p:pic>
        <p:nvPicPr>
          <p:cNvPr id="5896" name="Google Shape;5896;p265"/>
          <p:cNvPicPr preferRelativeResize="0"/>
          <p:nvPr/>
        </p:nvPicPr>
        <p:blipFill>
          <a:blip r:embed="rId5">
            <a:alphaModFix/>
          </a:blip>
          <a:stretch>
            <a:fillRect/>
          </a:stretch>
        </p:blipFill>
        <p:spPr>
          <a:xfrm rot="3815158">
            <a:off x="2385114" y="3485329"/>
            <a:ext cx="128611" cy="232223"/>
          </a:xfrm>
          <a:prstGeom prst="rect">
            <a:avLst/>
          </a:prstGeom>
          <a:noFill/>
          <a:ln>
            <a:noFill/>
          </a:ln>
        </p:spPr>
      </p:pic>
      <p:pic>
        <p:nvPicPr>
          <p:cNvPr id="5897" name="Google Shape;5897;p265"/>
          <p:cNvPicPr preferRelativeResize="0"/>
          <p:nvPr/>
        </p:nvPicPr>
        <p:blipFill>
          <a:blip r:embed="rId5">
            <a:alphaModFix/>
          </a:blip>
          <a:stretch>
            <a:fillRect/>
          </a:stretch>
        </p:blipFill>
        <p:spPr>
          <a:xfrm rot="3815158">
            <a:off x="2708839" y="3409935"/>
            <a:ext cx="128611" cy="232223"/>
          </a:xfrm>
          <a:prstGeom prst="rect">
            <a:avLst/>
          </a:prstGeom>
          <a:noFill/>
          <a:ln>
            <a:noFill/>
          </a:ln>
        </p:spPr>
      </p:pic>
      <p:pic>
        <p:nvPicPr>
          <p:cNvPr id="5898" name="Google Shape;5898;p265"/>
          <p:cNvPicPr preferRelativeResize="0"/>
          <p:nvPr/>
        </p:nvPicPr>
        <p:blipFill>
          <a:blip r:embed="rId5">
            <a:alphaModFix/>
          </a:blip>
          <a:stretch>
            <a:fillRect/>
          </a:stretch>
        </p:blipFill>
        <p:spPr>
          <a:xfrm rot="3815158">
            <a:off x="1747543" y="4363368"/>
            <a:ext cx="128611" cy="232223"/>
          </a:xfrm>
          <a:prstGeom prst="rect">
            <a:avLst/>
          </a:prstGeom>
          <a:noFill/>
          <a:ln>
            <a:noFill/>
          </a:ln>
        </p:spPr>
      </p:pic>
      <p:pic>
        <p:nvPicPr>
          <p:cNvPr id="5899" name="Google Shape;5899;p265"/>
          <p:cNvPicPr preferRelativeResize="0"/>
          <p:nvPr/>
        </p:nvPicPr>
        <p:blipFill>
          <a:blip r:embed="rId5">
            <a:alphaModFix/>
          </a:blip>
          <a:stretch>
            <a:fillRect/>
          </a:stretch>
        </p:blipFill>
        <p:spPr>
          <a:xfrm rot="3815158">
            <a:off x="2056984" y="4294372"/>
            <a:ext cx="128611" cy="232223"/>
          </a:xfrm>
          <a:prstGeom prst="rect">
            <a:avLst/>
          </a:prstGeom>
          <a:noFill/>
          <a:ln>
            <a:noFill/>
          </a:ln>
        </p:spPr>
      </p:pic>
      <p:pic>
        <p:nvPicPr>
          <p:cNvPr id="5900" name="Google Shape;5900;p265"/>
          <p:cNvPicPr preferRelativeResize="0"/>
          <p:nvPr/>
        </p:nvPicPr>
        <p:blipFill>
          <a:blip r:embed="rId5">
            <a:alphaModFix/>
          </a:blip>
          <a:stretch>
            <a:fillRect/>
          </a:stretch>
        </p:blipFill>
        <p:spPr>
          <a:xfrm rot="3815158">
            <a:off x="2393404" y="4229160"/>
            <a:ext cx="128611" cy="232223"/>
          </a:xfrm>
          <a:prstGeom prst="rect">
            <a:avLst/>
          </a:prstGeom>
          <a:noFill/>
          <a:ln>
            <a:noFill/>
          </a:ln>
        </p:spPr>
      </p:pic>
      <p:pic>
        <p:nvPicPr>
          <p:cNvPr id="5901" name="Google Shape;5901;p265"/>
          <p:cNvPicPr preferRelativeResize="0"/>
          <p:nvPr/>
        </p:nvPicPr>
        <p:blipFill>
          <a:blip r:embed="rId5">
            <a:alphaModFix/>
          </a:blip>
          <a:stretch>
            <a:fillRect/>
          </a:stretch>
        </p:blipFill>
        <p:spPr>
          <a:xfrm rot="3815158">
            <a:off x="2717129" y="4153766"/>
            <a:ext cx="128611" cy="232223"/>
          </a:xfrm>
          <a:prstGeom prst="rect">
            <a:avLst/>
          </a:prstGeom>
          <a:noFill/>
          <a:ln>
            <a:noFill/>
          </a:ln>
        </p:spPr>
      </p:pic>
      <p:pic>
        <p:nvPicPr>
          <p:cNvPr id="5902" name="Google Shape;5902;p265"/>
          <p:cNvPicPr preferRelativeResize="0"/>
          <p:nvPr/>
        </p:nvPicPr>
        <p:blipFill>
          <a:blip r:embed="rId5">
            <a:alphaModFix/>
          </a:blip>
          <a:stretch>
            <a:fillRect/>
          </a:stretch>
        </p:blipFill>
        <p:spPr>
          <a:xfrm rot="4595401">
            <a:off x="1689518" y="4896693"/>
            <a:ext cx="128611" cy="232223"/>
          </a:xfrm>
          <a:prstGeom prst="rect">
            <a:avLst/>
          </a:prstGeom>
          <a:noFill/>
          <a:ln>
            <a:noFill/>
          </a:ln>
        </p:spPr>
      </p:pic>
      <p:pic>
        <p:nvPicPr>
          <p:cNvPr id="5903" name="Google Shape;5903;p265"/>
          <p:cNvPicPr preferRelativeResize="0"/>
          <p:nvPr/>
        </p:nvPicPr>
        <p:blipFill>
          <a:blip r:embed="rId5">
            <a:alphaModFix/>
          </a:blip>
          <a:stretch>
            <a:fillRect/>
          </a:stretch>
        </p:blipFill>
        <p:spPr>
          <a:xfrm rot="3815158">
            <a:off x="2056984" y="4903972"/>
            <a:ext cx="128611" cy="232223"/>
          </a:xfrm>
          <a:prstGeom prst="rect">
            <a:avLst/>
          </a:prstGeom>
          <a:noFill/>
          <a:ln>
            <a:noFill/>
          </a:ln>
        </p:spPr>
      </p:pic>
      <p:pic>
        <p:nvPicPr>
          <p:cNvPr id="5904" name="Google Shape;5904;p265"/>
          <p:cNvPicPr preferRelativeResize="0"/>
          <p:nvPr/>
        </p:nvPicPr>
        <p:blipFill>
          <a:blip r:embed="rId5">
            <a:alphaModFix/>
          </a:blip>
          <a:stretch>
            <a:fillRect/>
          </a:stretch>
        </p:blipFill>
        <p:spPr>
          <a:xfrm rot="3815158">
            <a:off x="2393404" y="4838760"/>
            <a:ext cx="128611" cy="232223"/>
          </a:xfrm>
          <a:prstGeom prst="rect">
            <a:avLst/>
          </a:prstGeom>
          <a:noFill/>
          <a:ln>
            <a:noFill/>
          </a:ln>
        </p:spPr>
      </p:pic>
      <p:pic>
        <p:nvPicPr>
          <p:cNvPr id="5905" name="Google Shape;5905;p265"/>
          <p:cNvPicPr preferRelativeResize="0"/>
          <p:nvPr/>
        </p:nvPicPr>
        <p:blipFill>
          <a:blip r:embed="rId5">
            <a:alphaModFix/>
          </a:blip>
          <a:stretch>
            <a:fillRect/>
          </a:stretch>
        </p:blipFill>
        <p:spPr>
          <a:xfrm rot="3815158">
            <a:off x="2717129" y="4763366"/>
            <a:ext cx="128611" cy="232223"/>
          </a:xfrm>
          <a:prstGeom prst="rect">
            <a:avLst/>
          </a:prstGeom>
          <a:noFill/>
          <a:ln>
            <a:noFill/>
          </a:ln>
        </p:spPr>
      </p:pic>
      <p:pic>
        <p:nvPicPr>
          <p:cNvPr id="5906" name="Google Shape;5906;p265"/>
          <p:cNvPicPr preferRelativeResize="0"/>
          <p:nvPr/>
        </p:nvPicPr>
        <p:blipFill>
          <a:blip r:embed="rId5">
            <a:alphaModFix/>
          </a:blip>
          <a:stretch>
            <a:fillRect/>
          </a:stretch>
        </p:blipFill>
        <p:spPr>
          <a:xfrm rot="4499957">
            <a:off x="3270461" y="4899829"/>
            <a:ext cx="128611" cy="232223"/>
          </a:xfrm>
          <a:prstGeom prst="rect">
            <a:avLst/>
          </a:prstGeom>
          <a:noFill/>
          <a:ln>
            <a:noFill/>
          </a:ln>
        </p:spPr>
      </p:pic>
      <p:pic>
        <p:nvPicPr>
          <p:cNvPr id="5907" name="Google Shape;5907;p265"/>
          <p:cNvPicPr preferRelativeResize="0"/>
          <p:nvPr/>
        </p:nvPicPr>
        <p:blipFill>
          <a:blip r:embed="rId5">
            <a:alphaModFix/>
          </a:blip>
          <a:stretch>
            <a:fillRect/>
          </a:stretch>
        </p:blipFill>
        <p:spPr>
          <a:xfrm rot="4499957">
            <a:off x="3618301" y="4908119"/>
            <a:ext cx="128611" cy="232223"/>
          </a:xfrm>
          <a:prstGeom prst="rect">
            <a:avLst/>
          </a:prstGeom>
          <a:noFill/>
          <a:ln>
            <a:noFill/>
          </a:ln>
        </p:spPr>
      </p:pic>
      <p:pic>
        <p:nvPicPr>
          <p:cNvPr id="5908" name="Google Shape;5908;p265"/>
          <p:cNvPicPr preferRelativeResize="0"/>
          <p:nvPr/>
        </p:nvPicPr>
        <p:blipFill>
          <a:blip r:embed="rId5">
            <a:alphaModFix/>
          </a:blip>
          <a:stretch>
            <a:fillRect/>
          </a:stretch>
        </p:blipFill>
        <p:spPr>
          <a:xfrm rot="4499957">
            <a:off x="4032461" y="4899829"/>
            <a:ext cx="128611" cy="232223"/>
          </a:xfrm>
          <a:prstGeom prst="rect">
            <a:avLst/>
          </a:prstGeom>
          <a:noFill/>
          <a:ln>
            <a:noFill/>
          </a:ln>
        </p:spPr>
      </p:pic>
      <p:pic>
        <p:nvPicPr>
          <p:cNvPr id="5909" name="Google Shape;5909;p265"/>
          <p:cNvPicPr preferRelativeResize="0"/>
          <p:nvPr/>
        </p:nvPicPr>
        <p:blipFill>
          <a:blip r:embed="rId5">
            <a:alphaModFix/>
          </a:blip>
          <a:stretch>
            <a:fillRect/>
          </a:stretch>
        </p:blipFill>
        <p:spPr>
          <a:xfrm rot="4499957">
            <a:off x="4413461" y="4899829"/>
            <a:ext cx="128611" cy="232223"/>
          </a:xfrm>
          <a:prstGeom prst="rect">
            <a:avLst/>
          </a:prstGeom>
          <a:noFill/>
          <a:ln>
            <a:noFill/>
          </a:ln>
        </p:spPr>
      </p:pic>
      <p:pic>
        <p:nvPicPr>
          <p:cNvPr id="5910" name="Google Shape;5910;p265"/>
          <p:cNvPicPr preferRelativeResize="0"/>
          <p:nvPr/>
        </p:nvPicPr>
        <p:blipFill>
          <a:blip r:embed="rId5">
            <a:alphaModFix/>
          </a:blip>
          <a:stretch>
            <a:fillRect/>
          </a:stretch>
        </p:blipFill>
        <p:spPr>
          <a:xfrm rot="4499957">
            <a:off x="4761301" y="4908119"/>
            <a:ext cx="128611" cy="232223"/>
          </a:xfrm>
          <a:prstGeom prst="rect">
            <a:avLst/>
          </a:prstGeom>
          <a:noFill/>
          <a:ln>
            <a:noFill/>
          </a:ln>
        </p:spPr>
      </p:pic>
      <p:pic>
        <p:nvPicPr>
          <p:cNvPr id="5911" name="Google Shape;5911;p265"/>
          <p:cNvPicPr preferRelativeResize="0"/>
          <p:nvPr/>
        </p:nvPicPr>
        <p:blipFill>
          <a:blip r:embed="rId5">
            <a:alphaModFix/>
          </a:blip>
          <a:stretch>
            <a:fillRect/>
          </a:stretch>
        </p:blipFill>
        <p:spPr>
          <a:xfrm rot="4499957">
            <a:off x="5175461" y="4899829"/>
            <a:ext cx="128611" cy="232223"/>
          </a:xfrm>
          <a:prstGeom prst="rect">
            <a:avLst/>
          </a:prstGeom>
          <a:noFill/>
          <a:ln>
            <a:noFill/>
          </a:ln>
        </p:spPr>
      </p:pic>
      <p:pic>
        <p:nvPicPr>
          <p:cNvPr id="5912" name="Google Shape;5912;p265"/>
          <p:cNvPicPr preferRelativeResize="0"/>
          <p:nvPr/>
        </p:nvPicPr>
        <p:blipFill>
          <a:blip r:embed="rId5">
            <a:alphaModFix/>
          </a:blip>
          <a:stretch>
            <a:fillRect/>
          </a:stretch>
        </p:blipFill>
        <p:spPr>
          <a:xfrm rot="4499957">
            <a:off x="2813261" y="4899829"/>
            <a:ext cx="128611" cy="232223"/>
          </a:xfrm>
          <a:prstGeom prst="rect">
            <a:avLst/>
          </a:prstGeom>
          <a:noFill/>
          <a:ln>
            <a:noFill/>
          </a:ln>
        </p:spPr>
      </p:pic>
      <p:pic>
        <p:nvPicPr>
          <p:cNvPr id="5913" name="Google Shape;5913;p265"/>
          <p:cNvPicPr preferRelativeResize="0"/>
          <p:nvPr/>
        </p:nvPicPr>
        <p:blipFill>
          <a:blip r:embed="rId5">
            <a:alphaModFix/>
          </a:blip>
          <a:stretch>
            <a:fillRect/>
          </a:stretch>
        </p:blipFill>
        <p:spPr>
          <a:xfrm rot="3384363">
            <a:off x="2659536" y="2683179"/>
            <a:ext cx="128611" cy="232222"/>
          </a:xfrm>
          <a:prstGeom prst="rect">
            <a:avLst/>
          </a:prstGeom>
          <a:noFill/>
          <a:ln>
            <a:noFill/>
          </a:ln>
        </p:spPr>
      </p:pic>
      <p:pic>
        <p:nvPicPr>
          <p:cNvPr id="5914" name="Google Shape;5914;p265"/>
          <p:cNvPicPr preferRelativeResize="0"/>
          <p:nvPr/>
        </p:nvPicPr>
        <p:blipFill>
          <a:blip r:embed="rId5">
            <a:alphaModFix/>
          </a:blip>
          <a:stretch>
            <a:fillRect/>
          </a:stretch>
        </p:blipFill>
        <p:spPr>
          <a:xfrm rot="4641884">
            <a:off x="2604411" y="713379"/>
            <a:ext cx="128611" cy="232222"/>
          </a:xfrm>
          <a:prstGeom prst="rect">
            <a:avLst/>
          </a:prstGeom>
          <a:noFill/>
          <a:ln>
            <a:noFill/>
          </a:ln>
        </p:spPr>
      </p:pic>
      <p:pic>
        <p:nvPicPr>
          <p:cNvPr id="5915" name="Google Shape;5915;p265"/>
          <p:cNvPicPr preferRelativeResize="0"/>
          <p:nvPr/>
        </p:nvPicPr>
        <p:blipFill>
          <a:blip r:embed="rId5">
            <a:alphaModFix/>
          </a:blip>
          <a:stretch>
            <a:fillRect/>
          </a:stretch>
        </p:blipFill>
        <p:spPr>
          <a:xfrm rot="4641884">
            <a:off x="2909211" y="713379"/>
            <a:ext cx="128611" cy="232222"/>
          </a:xfrm>
          <a:prstGeom prst="rect">
            <a:avLst/>
          </a:prstGeom>
          <a:noFill/>
          <a:ln>
            <a:noFill/>
          </a:ln>
        </p:spPr>
      </p:pic>
      <p:pic>
        <p:nvPicPr>
          <p:cNvPr id="5916" name="Google Shape;5916;p265"/>
          <p:cNvPicPr preferRelativeResize="0"/>
          <p:nvPr/>
        </p:nvPicPr>
        <p:blipFill>
          <a:blip r:embed="rId5">
            <a:alphaModFix/>
          </a:blip>
          <a:stretch>
            <a:fillRect/>
          </a:stretch>
        </p:blipFill>
        <p:spPr>
          <a:xfrm rot="8752277">
            <a:off x="3527732" y="873879"/>
            <a:ext cx="128611" cy="232223"/>
          </a:xfrm>
          <a:prstGeom prst="rect">
            <a:avLst/>
          </a:prstGeom>
          <a:noFill/>
          <a:ln>
            <a:noFill/>
          </a:ln>
        </p:spPr>
      </p:pic>
      <p:pic>
        <p:nvPicPr>
          <p:cNvPr id="5917" name="Google Shape;5917;p265"/>
          <p:cNvPicPr preferRelativeResize="0"/>
          <p:nvPr/>
        </p:nvPicPr>
        <p:blipFill>
          <a:blip r:embed="rId5">
            <a:alphaModFix/>
          </a:blip>
          <a:stretch>
            <a:fillRect/>
          </a:stretch>
        </p:blipFill>
        <p:spPr>
          <a:xfrm rot="8752277">
            <a:off x="3375332" y="873879"/>
            <a:ext cx="128611" cy="232223"/>
          </a:xfrm>
          <a:prstGeom prst="rect">
            <a:avLst/>
          </a:prstGeom>
          <a:noFill/>
          <a:ln>
            <a:noFill/>
          </a:ln>
        </p:spPr>
      </p:pic>
      <p:pic>
        <p:nvPicPr>
          <p:cNvPr id="5918" name="Google Shape;5918;p265"/>
          <p:cNvPicPr preferRelativeResize="0"/>
          <p:nvPr/>
        </p:nvPicPr>
        <p:blipFill>
          <a:blip r:embed="rId5">
            <a:alphaModFix/>
          </a:blip>
          <a:stretch>
            <a:fillRect/>
          </a:stretch>
        </p:blipFill>
        <p:spPr>
          <a:xfrm rot="8752277">
            <a:off x="3239512" y="873879"/>
            <a:ext cx="128611" cy="232223"/>
          </a:xfrm>
          <a:prstGeom prst="rect">
            <a:avLst/>
          </a:prstGeom>
          <a:noFill/>
          <a:ln>
            <a:noFill/>
          </a:ln>
        </p:spPr>
      </p:pic>
      <p:pic>
        <p:nvPicPr>
          <p:cNvPr id="5919" name="Google Shape;5919;p265"/>
          <p:cNvPicPr preferRelativeResize="0"/>
          <p:nvPr/>
        </p:nvPicPr>
        <p:blipFill>
          <a:blip r:embed="rId5">
            <a:alphaModFix/>
          </a:blip>
          <a:stretch>
            <a:fillRect/>
          </a:stretch>
        </p:blipFill>
        <p:spPr>
          <a:xfrm rot="8752277">
            <a:off x="3686833" y="1254879"/>
            <a:ext cx="128611" cy="232223"/>
          </a:xfrm>
          <a:prstGeom prst="rect">
            <a:avLst/>
          </a:prstGeom>
          <a:noFill/>
          <a:ln>
            <a:noFill/>
          </a:ln>
        </p:spPr>
      </p:pic>
      <p:pic>
        <p:nvPicPr>
          <p:cNvPr id="5920" name="Google Shape;5920;p265"/>
          <p:cNvPicPr preferRelativeResize="0"/>
          <p:nvPr/>
        </p:nvPicPr>
        <p:blipFill>
          <a:blip r:embed="rId5">
            <a:alphaModFix/>
          </a:blip>
          <a:stretch>
            <a:fillRect/>
          </a:stretch>
        </p:blipFill>
        <p:spPr>
          <a:xfrm rot="8752277">
            <a:off x="3814363" y="1483479"/>
            <a:ext cx="128611" cy="232223"/>
          </a:xfrm>
          <a:prstGeom prst="rect">
            <a:avLst/>
          </a:prstGeom>
          <a:noFill/>
          <a:ln>
            <a:noFill/>
          </a:ln>
        </p:spPr>
      </p:pic>
      <p:pic>
        <p:nvPicPr>
          <p:cNvPr id="5921" name="Google Shape;5921;p265"/>
          <p:cNvPicPr preferRelativeResize="0"/>
          <p:nvPr/>
        </p:nvPicPr>
        <p:blipFill>
          <a:blip r:embed="rId5">
            <a:alphaModFix/>
          </a:blip>
          <a:stretch>
            <a:fillRect/>
          </a:stretch>
        </p:blipFill>
        <p:spPr>
          <a:xfrm rot="3815158">
            <a:off x="4038989" y="3164754"/>
            <a:ext cx="128611" cy="232223"/>
          </a:xfrm>
          <a:prstGeom prst="rect">
            <a:avLst/>
          </a:prstGeom>
          <a:noFill/>
          <a:ln>
            <a:noFill/>
          </a:ln>
        </p:spPr>
      </p:pic>
      <p:pic>
        <p:nvPicPr>
          <p:cNvPr id="5922" name="Google Shape;5922;p265"/>
          <p:cNvPicPr preferRelativeResize="0"/>
          <p:nvPr/>
        </p:nvPicPr>
        <p:blipFill>
          <a:blip r:embed="rId5">
            <a:alphaModFix/>
          </a:blip>
          <a:stretch>
            <a:fillRect/>
          </a:stretch>
        </p:blipFill>
        <p:spPr>
          <a:xfrm rot="3815158">
            <a:off x="4318918" y="3105135"/>
            <a:ext cx="128611" cy="232223"/>
          </a:xfrm>
          <a:prstGeom prst="rect">
            <a:avLst/>
          </a:prstGeom>
          <a:noFill/>
          <a:ln>
            <a:noFill/>
          </a:ln>
        </p:spPr>
      </p:pic>
      <p:pic>
        <p:nvPicPr>
          <p:cNvPr id="5923" name="Google Shape;5923;p265"/>
          <p:cNvPicPr preferRelativeResize="0"/>
          <p:nvPr/>
        </p:nvPicPr>
        <p:blipFill>
          <a:blip r:embed="rId5">
            <a:alphaModFix/>
          </a:blip>
          <a:stretch>
            <a:fillRect/>
          </a:stretch>
        </p:blipFill>
        <p:spPr>
          <a:xfrm rot="3815158">
            <a:off x="3276184" y="4040902"/>
            <a:ext cx="128611" cy="232223"/>
          </a:xfrm>
          <a:prstGeom prst="rect">
            <a:avLst/>
          </a:prstGeom>
          <a:noFill/>
          <a:ln>
            <a:noFill/>
          </a:ln>
        </p:spPr>
      </p:pic>
      <p:pic>
        <p:nvPicPr>
          <p:cNvPr id="5924" name="Google Shape;5924;p265"/>
          <p:cNvPicPr preferRelativeResize="0"/>
          <p:nvPr/>
        </p:nvPicPr>
        <p:blipFill>
          <a:blip r:embed="rId5">
            <a:alphaModFix/>
          </a:blip>
          <a:stretch>
            <a:fillRect/>
          </a:stretch>
        </p:blipFill>
        <p:spPr>
          <a:xfrm rot="3815158">
            <a:off x="3612604" y="3975689"/>
            <a:ext cx="128611" cy="232223"/>
          </a:xfrm>
          <a:prstGeom prst="rect">
            <a:avLst/>
          </a:prstGeom>
          <a:noFill/>
          <a:ln>
            <a:noFill/>
          </a:ln>
        </p:spPr>
      </p:pic>
      <p:pic>
        <p:nvPicPr>
          <p:cNvPr id="5925" name="Google Shape;5925;p265"/>
          <p:cNvPicPr preferRelativeResize="0"/>
          <p:nvPr/>
        </p:nvPicPr>
        <p:blipFill>
          <a:blip r:embed="rId5">
            <a:alphaModFix/>
          </a:blip>
          <a:stretch>
            <a:fillRect/>
          </a:stretch>
        </p:blipFill>
        <p:spPr>
          <a:xfrm rot="3815158">
            <a:off x="4706620" y="3790935"/>
            <a:ext cx="128611" cy="232223"/>
          </a:xfrm>
          <a:prstGeom prst="rect">
            <a:avLst/>
          </a:prstGeom>
          <a:noFill/>
          <a:ln>
            <a:noFill/>
          </a:ln>
        </p:spPr>
      </p:pic>
      <p:pic>
        <p:nvPicPr>
          <p:cNvPr id="5926" name="Google Shape;5926;p265"/>
          <p:cNvPicPr preferRelativeResize="0"/>
          <p:nvPr/>
        </p:nvPicPr>
        <p:blipFill>
          <a:blip r:embed="rId5">
            <a:alphaModFix/>
          </a:blip>
          <a:stretch>
            <a:fillRect/>
          </a:stretch>
        </p:blipFill>
        <p:spPr>
          <a:xfrm rot="4641884">
            <a:off x="2476882" y="1356140"/>
            <a:ext cx="128611" cy="232222"/>
          </a:xfrm>
          <a:prstGeom prst="rect">
            <a:avLst/>
          </a:prstGeom>
          <a:noFill/>
          <a:ln>
            <a:noFill/>
          </a:ln>
        </p:spPr>
      </p:pic>
      <p:pic>
        <p:nvPicPr>
          <p:cNvPr id="5927" name="Google Shape;5927;p265"/>
          <p:cNvPicPr preferRelativeResize="0"/>
          <p:nvPr/>
        </p:nvPicPr>
        <p:blipFill>
          <a:blip r:embed="rId5">
            <a:alphaModFix/>
          </a:blip>
          <a:stretch>
            <a:fillRect/>
          </a:stretch>
        </p:blipFill>
        <p:spPr>
          <a:xfrm rot="4641884">
            <a:off x="2748521" y="1356140"/>
            <a:ext cx="128611" cy="232222"/>
          </a:xfrm>
          <a:prstGeom prst="rect">
            <a:avLst/>
          </a:prstGeom>
          <a:noFill/>
          <a:ln>
            <a:noFill/>
          </a:ln>
        </p:spPr>
      </p:pic>
      <p:pic>
        <p:nvPicPr>
          <p:cNvPr id="5928" name="Google Shape;5928;p265"/>
          <p:cNvPicPr preferRelativeResize="0"/>
          <p:nvPr/>
        </p:nvPicPr>
        <p:blipFill>
          <a:blip r:embed="rId5">
            <a:alphaModFix/>
          </a:blip>
          <a:stretch>
            <a:fillRect/>
          </a:stretch>
        </p:blipFill>
        <p:spPr>
          <a:xfrm rot="3815158">
            <a:off x="3199984" y="4698653"/>
            <a:ext cx="128611" cy="232223"/>
          </a:xfrm>
          <a:prstGeom prst="rect">
            <a:avLst/>
          </a:prstGeom>
          <a:noFill/>
          <a:ln>
            <a:noFill/>
          </a:ln>
        </p:spPr>
      </p:pic>
      <p:pic>
        <p:nvPicPr>
          <p:cNvPr id="5929" name="Google Shape;5929;p265"/>
          <p:cNvPicPr preferRelativeResize="0"/>
          <p:nvPr/>
        </p:nvPicPr>
        <p:blipFill>
          <a:blip r:embed="rId5">
            <a:alphaModFix/>
          </a:blip>
          <a:stretch>
            <a:fillRect/>
          </a:stretch>
        </p:blipFill>
        <p:spPr>
          <a:xfrm rot="3815158">
            <a:off x="3536404" y="4633441"/>
            <a:ext cx="128611" cy="232223"/>
          </a:xfrm>
          <a:prstGeom prst="rect">
            <a:avLst/>
          </a:prstGeom>
          <a:noFill/>
          <a:ln>
            <a:noFill/>
          </a:ln>
        </p:spPr>
      </p:pic>
      <p:pic>
        <p:nvPicPr>
          <p:cNvPr id="5930" name="Google Shape;5930;p265"/>
          <p:cNvPicPr preferRelativeResize="0"/>
          <p:nvPr/>
        </p:nvPicPr>
        <p:blipFill>
          <a:blip r:embed="rId5">
            <a:alphaModFix/>
          </a:blip>
          <a:stretch>
            <a:fillRect/>
          </a:stretch>
        </p:blipFill>
        <p:spPr>
          <a:xfrm rot="3815158">
            <a:off x="3860129" y="4558047"/>
            <a:ext cx="128611" cy="232223"/>
          </a:xfrm>
          <a:prstGeom prst="rect">
            <a:avLst/>
          </a:prstGeom>
          <a:noFill/>
          <a:ln>
            <a:noFill/>
          </a:ln>
        </p:spPr>
      </p:pic>
      <p:pic>
        <p:nvPicPr>
          <p:cNvPr id="5931" name="Google Shape;5931;p265"/>
          <p:cNvPicPr preferRelativeResize="0"/>
          <p:nvPr/>
        </p:nvPicPr>
        <p:blipFill>
          <a:blip r:embed="rId5">
            <a:alphaModFix/>
          </a:blip>
          <a:stretch>
            <a:fillRect/>
          </a:stretch>
        </p:blipFill>
        <p:spPr>
          <a:xfrm rot="3815158">
            <a:off x="4920929" y="4370802"/>
            <a:ext cx="128611" cy="232223"/>
          </a:xfrm>
          <a:prstGeom prst="rect">
            <a:avLst/>
          </a:prstGeom>
          <a:noFill/>
          <a:ln>
            <a:noFill/>
          </a:ln>
        </p:spPr>
      </p:pic>
      <p:pic>
        <p:nvPicPr>
          <p:cNvPr id="5932" name="Google Shape;5932;p265"/>
          <p:cNvPicPr preferRelativeResize="0"/>
          <p:nvPr/>
        </p:nvPicPr>
        <p:blipFill>
          <a:blip r:embed="rId9">
            <a:alphaModFix/>
          </a:blip>
          <a:stretch>
            <a:fillRect/>
          </a:stretch>
        </p:blipFill>
        <p:spPr>
          <a:xfrm>
            <a:off x="3109934" y="2869240"/>
            <a:ext cx="236600" cy="114000"/>
          </a:xfrm>
          <a:prstGeom prst="rect">
            <a:avLst/>
          </a:prstGeom>
          <a:noFill/>
          <a:ln>
            <a:noFill/>
          </a:ln>
        </p:spPr>
      </p:pic>
      <p:pic>
        <p:nvPicPr>
          <p:cNvPr id="5933" name="Google Shape;5933;p265"/>
          <p:cNvPicPr preferRelativeResize="0"/>
          <p:nvPr/>
        </p:nvPicPr>
        <p:blipFill>
          <a:blip r:embed="rId9">
            <a:alphaModFix/>
          </a:blip>
          <a:stretch>
            <a:fillRect/>
          </a:stretch>
        </p:blipFill>
        <p:spPr>
          <a:xfrm>
            <a:off x="3109934" y="3097840"/>
            <a:ext cx="236600" cy="114000"/>
          </a:xfrm>
          <a:prstGeom prst="rect">
            <a:avLst/>
          </a:prstGeom>
          <a:noFill/>
          <a:ln>
            <a:noFill/>
          </a:ln>
        </p:spPr>
      </p:pic>
      <p:pic>
        <p:nvPicPr>
          <p:cNvPr id="5934" name="Google Shape;5934;p265"/>
          <p:cNvPicPr preferRelativeResize="0"/>
          <p:nvPr/>
        </p:nvPicPr>
        <p:blipFill>
          <a:blip r:embed="rId9">
            <a:alphaModFix/>
          </a:blip>
          <a:stretch>
            <a:fillRect/>
          </a:stretch>
        </p:blipFill>
        <p:spPr>
          <a:xfrm>
            <a:off x="3126515" y="3538459"/>
            <a:ext cx="236600" cy="114000"/>
          </a:xfrm>
          <a:prstGeom prst="rect">
            <a:avLst/>
          </a:prstGeom>
          <a:noFill/>
          <a:ln>
            <a:noFill/>
          </a:ln>
        </p:spPr>
      </p:pic>
      <p:pic>
        <p:nvPicPr>
          <p:cNvPr id="5935" name="Google Shape;5935;p265"/>
          <p:cNvPicPr preferRelativeResize="0"/>
          <p:nvPr/>
        </p:nvPicPr>
        <p:blipFill>
          <a:blip r:embed="rId9">
            <a:alphaModFix/>
          </a:blip>
          <a:stretch>
            <a:fillRect/>
          </a:stretch>
        </p:blipFill>
        <p:spPr>
          <a:xfrm>
            <a:off x="3126515" y="3767059"/>
            <a:ext cx="236600" cy="114000"/>
          </a:xfrm>
          <a:prstGeom prst="rect">
            <a:avLst/>
          </a:prstGeom>
          <a:noFill/>
          <a:ln>
            <a:noFill/>
          </a:ln>
        </p:spPr>
      </p:pic>
      <p:pic>
        <p:nvPicPr>
          <p:cNvPr id="5936" name="Google Shape;5936;p265"/>
          <p:cNvPicPr preferRelativeResize="0"/>
          <p:nvPr/>
        </p:nvPicPr>
        <p:blipFill>
          <a:blip r:embed="rId9">
            <a:alphaModFix/>
          </a:blip>
          <a:stretch>
            <a:fillRect/>
          </a:stretch>
        </p:blipFill>
        <p:spPr>
          <a:xfrm>
            <a:off x="3126515" y="4114899"/>
            <a:ext cx="236600" cy="114000"/>
          </a:xfrm>
          <a:prstGeom prst="rect">
            <a:avLst/>
          </a:prstGeom>
          <a:noFill/>
          <a:ln>
            <a:noFill/>
          </a:ln>
        </p:spPr>
      </p:pic>
      <p:pic>
        <p:nvPicPr>
          <p:cNvPr id="5937" name="Google Shape;5937;p265"/>
          <p:cNvPicPr preferRelativeResize="0"/>
          <p:nvPr/>
        </p:nvPicPr>
        <p:blipFill>
          <a:blip r:embed="rId9">
            <a:alphaModFix/>
          </a:blip>
          <a:stretch>
            <a:fillRect/>
          </a:stretch>
        </p:blipFill>
        <p:spPr>
          <a:xfrm>
            <a:off x="3126515" y="4343499"/>
            <a:ext cx="236600" cy="114000"/>
          </a:xfrm>
          <a:prstGeom prst="rect">
            <a:avLst/>
          </a:prstGeom>
          <a:noFill/>
          <a:ln>
            <a:noFill/>
          </a:ln>
        </p:spPr>
      </p:pic>
      <p:pic>
        <p:nvPicPr>
          <p:cNvPr id="5938" name="Google Shape;5938;p265"/>
          <p:cNvPicPr preferRelativeResize="0"/>
          <p:nvPr/>
        </p:nvPicPr>
        <p:blipFill>
          <a:blip r:embed="rId5">
            <a:alphaModFix/>
          </a:blip>
          <a:stretch>
            <a:fillRect/>
          </a:stretch>
        </p:blipFill>
        <p:spPr>
          <a:xfrm rot="-144">
            <a:off x="2048694" y="2357716"/>
            <a:ext cx="128611" cy="232223"/>
          </a:xfrm>
          <a:prstGeom prst="rect">
            <a:avLst/>
          </a:prstGeom>
          <a:noFill/>
          <a:ln>
            <a:noFill/>
          </a:ln>
        </p:spPr>
      </p:pic>
      <p:pic>
        <p:nvPicPr>
          <p:cNvPr id="5939" name="Google Shape;5939;p265"/>
          <p:cNvPicPr preferRelativeResize="0"/>
          <p:nvPr/>
        </p:nvPicPr>
        <p:blipFill>
          <a:blip r:embed="rId5">
            <a:alphaModFix/>
          </a:blip>
          <a:stretch>
            <a:fillRect/>
          </a:stretch>
        </p:blipFill>
        <p:spPr>
          <a:xfrm rot="-144">
            <a:off x="2040044" y="1966454"/>
            <a:ext cx="128611" cy="232223"/>
          </a:xfrm>
          <a:prstGeom prst="rect">
            <a:avLst/>
          </a:prstGeom>
          <a:noFill/>
          <a:ln>
            <a:noFill/>
          </a:ln>
        </p:spPr>
      </p:pic>
      <p:pic>
        <p:nvPicPr>
          <p:cNvPr id="5940" name="Google Shape;5940;p265"/>
          <p:cNvPicPr preferRelativeResize="0"/>
          <p:nvPr/>
        </p:nvPicPr>
        <p:blipFill>
          <a:blip r:embed="rId5">
            <a:alphaModFix/>
          </a:blip>
          <a:stretch>
            <a:fillRect/>
          </a:stretch>
        </p:blipFill>
        <p:spPr>
          <a:xfrm rot="-8510915">
            <a:off x="1895255" y="2007917"/>
            <a:ext cx="128611" cy="232223"/>
          </a:xfrm>
          <a:prstGeom prst="rect">
            <a:avLst/>
          </a:prstGeom>
          <a:noFill/>
          <a:ln>
            <a:noFill/>
          </a:ln>
        </p:spPr>
      </p:pic>
      <p:grpSp>
        <p:nvGrpSpPr>
          <p:cNvPr id="5941" name="Google Shape;5941;p265"/>
          <p:cNvGrpSpPr/>
          <p:nvPr/>
        </p:nvGrpSpPr>
        <p:grpSpPr>
          <a:xfrm>
            <a:off x="6110188" y="639142"/>
            <a:ext cx="1906350" cy="1666200"/>
            <a:chOff x="1413854" y="602454"/>
            <a:chExt cx="4981316" cy="4353802"/>
          </a:xfrm>
        </p:grpSpPr>
        <p:pic>
          <p:nvPicPr>
            <p:cNvPr id="5942" name="Google Shape;5942;p265"/>
            <p:cNvPicPr preferRelativeResize="0"/>
            <p:nvPr/>
          </p:nvPicPr>
          <p:blipFill>
            <a:blip r:embed="rId10">
              <a:alphaModFix/>
            </a:blip>
            <a:stretch>
              <a:fillRect/>
            </a:stretch>
          </p:blipFill>
          <p:spPr>
            <a:xfrm>
              <a:off x="4808120" y="2329945"/>
              <a:ext cx="1587050" cy="1085550"/>
            </a:xfrm>
            <a:prstGeom prst="rect">
              <a:avLst/>
            </a:prstGeom>
            <a:noFill/>
            <a:ln>
              <a:noFill/>
            </a:ln>
          </p:spPr>
        </p:pic>
        <p:grpSp>
          <p:nvGrpSpPr>
            <p:cNvPr id="5943" name="Google Shape;5943;p265"/>
            <p:cNvGrpSpPr/>
            <p:nvPr/>
          </p:nvGrpSpPr>
          <p:grpSpPr>
            <a:xfrm>
              <a:off x="1413854" y="602454"/>
              <a:ext cx="4811085" cy="4353802"/>
              <a:chOff x="979225" y="1196250"/>
              <a:chExt cx="3592775" cy="3251290"/>
            </a:xfrm>
          </p:grpSpPr>
          <p:pic>
            <p:nvPicPr>
              <p:cNvPr id="5944" name="Google Shape;5944;p265"/>
              <p:cNvPicPr preferRelativeResize="0"/>
              <p:nvPr/>
            </p:nvPicPr>
            <p:blipFill>
              <a:blip r:embed="rId11">
                <a:alphaModFix/>
              </a:blip>
              <a:stretch>
                <a:fillRect/>
              </a:stretch>
            </p:blipFill>
            <p:spPr>
              <a:xfrm>
                <a:off x="979225" y="1196250"/>
                <a:ext cx="3592775" cy="1991825"/>
              </a:xfrm>
              <a:prstGeom prst="rect">
                <a:avLst/>
              </a:prstGeom>
              <a:noFill/>
              <a:ln>
                <a:noFill/>
              </a:ln>
            </p:spPr>
          </p:pic>
          <p:pic>
            <p:nvPicPr>
              <p:cNvPr id="5945" name="Google Shape;5945;p265"/>
              <p:cNvPicPr preferRelativeResize="0"/>
              <p:nvPr/>
            </p:nvPicPr>
            <p:blipFill>
              <a:blip r:embed="rId12">
                <a:alphaModFix/>
              </a:blip>
              <a:stretch>
                <a:fillRect/>
              </a:stretch>
            </p:blipFill>
            <p:spPr>
              <a:xfrm>
                <a:off x="2515250" y="3033690"/>
                <a:ext cx="1882900" cy="1413850"/>
              </a:xfrm>
              <a:prstGeom prst="rect">
                <a:avLst/>
              </a:prstGeom>
              <a:noFill/>
              <a:ln>
                <a:noFill/>
              </a:ln>
            </p:spPr>
          </p:pic>
        </p:grpSp>
      </p:grpSp>
      <p:pic>
        <p:nvPicPr>
          <p:cNvPr id="5946" name="Google Shape;5946;p265"/>
          <p:cNvPicPr preferRelativeResize="0"/>
          <p:nvPr/>
        </p:nvPicPr>
        <p:blipFill rotWithShape="1">
          <a:blip r:embed="rId13">
            <a:alphaModFix/>
          </a:blip>
          <a:srcRect t="16464" r="35716"/>
          <a:stretch/>
        </p:blipFill>
        <p:spPr>
          <a:xfrm>
            <a:off x="6003525" y="590287"/>
            <a:ext cx="398027" cy="184325"/>
          </a:xfrm>
          <a:prstGeom prst="rect">
            <a:avLst/>
          </a:prstGeom>
          <a:noFill/>
          <a:ln>
            <a:noFill/>
          </a:ln>
        </p:spPr>
      </p:pic>
      <p:pic>
        <p:nvPicPr>
          <p:cNvPr id="5947" name="Google Shape;5947;p265"/>
          <p:cNvPicPr preferRelativeResize="0"/>
          <p:nvPr/>
        </p:nvPicPr>
        <p:blipFill>
          <a:blip r:embed="rId5">
            <a:alphaModFix/>
          </a:blip>
          <a:stretch>
            <a:fillRect/>
          </a:stretch>
        </p:blipFill>
        <p:spPr>
          <a:xfrm rot="-5938616">
            <a:off x="6373693" y="506463"/>
            <a:ext cx="148483" cy="268066"/>
          </a:xfrm>
          <a:prstGeom prst="rect">
            <a:avLst/>
          </a:prstGeom>
          <a:noFill/>
          <a:ln>
            <a:noFill/>
          </a:ln>
        </p:spPr>
      </p:pic>
      <p:pic>
        <p:nvPicPr>
          <p:cNvPr id="5948" name="Google Shape;5948;p265"/>
          <p:cNvPicPr preferRelativeResize="0"/>
          <p:nvPr/>
        </p:nvPicPr>
        <p:blipFill rotWithShape="1">
          <a:blip r:embed="rId14">
            <a:alphaModFix/>
          </a:blip>
          <a:srcRect l="71916" t="14752" r="9173" b="32764"/>
          <a:stretch/>
        </p:blipFill>
        <p:spPr>
          <a:xfrm>
            <a:off x="7461950" y="2389050"/>
            <a:ext cx="476785" cy="415725"/>
          </a:xfrm>
          <a:prstGeom prst="rect">
            <a:avLst/>
          </a:prstGeom>
          <a:noFill/>
          <a:ln>
            <a:noFill/>
          </a:ln>
        </p:spPr>
      </p:pic>
      <p:sp>
        <p:nvSpPr>
          <p:cNvPr id="5949" name="Google Shape;5949;p265"/>
          <p:cNvSpPr txBox="1"/>
          <p:nvPr/>
        </p:nvSpPr>
        <p:spPr>
          <a:xfrm>
            <a:off x="7333665" y="2697835"/>
            <a:ext cx="8793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t>transcription factor</a:t>
            </a:r>
            <a:endParaRPr sz="1600" b="1"/>
          </a:p>
        </p:txBody>
      </p:sp>
      <p:sp>
        <p:nvSpPr>
          <p:cNvPr id="5950" name="Google Shape;5950;p265"/>
          <p:cNvSpPr/>
          <p:nvPr/>
        </p:nvSpPr>
        <p:spPr>
          <a:xfrm>
            <a:off x="6863100" y="1729700"/>
            <a:ext cx="538825" cy="767150"/>
          </a:xfrm>
          <a:custGeom>
            <a:avLst/>
            <a:gdLst/>
            <a:ahLst/>
            <a:cxnLst/>
            <a:rect l="l" t="t" r="r" b="b"/>
            <a:pathLst>
              <a:path w="21553" h="30686" extrusionOk="0">
                <a:moveTo>
                  <a:pt x="0" y="0"/>
                </a:moveTo>
                <a:cubicBezTo>
                  <a:pt x="1093" y="2850"/>
                  <a:pt x="2968" y="11984"/>
                  <a:pt x="6560" y="17098"/>
                </a:cubicBezTo>
                <a:cubicBezTo>
                  <a:pt x="10152" y="22212"/>
                  <a:pt x="19054" y="28421"/>
                  <a:pt x="21553" y="30686"/>
                </a:cubicBezTo>
              </a:path>
            </a:pathLst>
          </a:custGeom>
          <a:noFill/>
          <a:ln w="9525" cap="flat" cmpd="sng">
            <a:solidFill>
              <a:schemeClr val="dk2"/>
            </a:solidFill>
            <a:prstDash val="solid"/>
            <a:round/>
            <a:headEnd type="none" w="med" len="med"/>
            <a:tailEnd type="stealth" w="med" len="med"/>
          </a:ln>
        </p:spPr>
      </p:sp>
      <p:pic>
        <p:nvPicPr>
          <p:cNvPr id="5951" name="Google Shape;5951;p265"/>
          <p:cNvPicPr preferRelativeResize="0"/>
          <p:nvPr/>
        </p:nvPicPr>
        <p:blipFill>
          <a:blip r:embed="rId15">
            <a:alphaModFix/>
          </a:blip>
          <a:stretch>
            <a:fillRect/>
          </a:stretch>
        </p:blipFill>
        <p:spPr>
          <a:xfrm>
            <a:off x="6048202" y="2888486"/>
            <a:ext cx="2030325" cy="1359230"/>
          </a:xfrm>
          <a:prstGeom prst="rect">
            <a:avLst/>
          </a:prstGeom>
          <a:noFill/>
          <a:ln>
            <a:noFill/>
          </a:ln>
        </p:spPr>
      </p:pic>
      <p:sp>
        <p:nvSpPr>
          <p:cNvPr id="5952" name="Google Shape;5952;p265"/>
          <p:cNvSpPr/>
          <p:nvPr/>
        </p:nvSpPr>
        <p:spPr>
          <a:xfrm>
            <a:off x="6867475" y="2589051"/>
            <a:ext cx="652500" cy="342876"/>
          </a:xfrm>
          <a:custGeom>
            <a:avLst/>
            <a:gdLst/>
            <a:ahLst/>
            <a:cxnLst/>
            <a:rect l="l" t="t" r="r" b="b"/>
            <a:pathLst>
              <a:path w="26100" h="20923" extrusionOk="0">
                <a:moveTo>
                  <a:pt x="26100" y="1957"/>
                </a:moveTo>
                <a:cubicBezTo>
                  <a:pt x="21952" y="1842"/>
                  <a:pt x="4916" y="-1894"/>
                  <a:pt x="1212" y="1267"/>
                </a:cubicBezTo>
                <a:cubicBezTo>
                  <a:pt x="-2492" y="4428"/>
                  <a:pt x="3431" y="17647"/>
                  <a:pt x="3875" y="20923"/>
                </a:cubicBezTo>
              </a:path>
            </a:pathLst>
          </a:custGeom>
          <a:noFill/>
          <a:ln w="9525" cap="flat" cmpd="sng">
            <a:solidFill>
              <a:schemeClr val="dk2"/>
            </a:solidFill>
            <a:prstDash val="solid"/>
            <a:round/>
            <a:headEnd type="none" w="med" len="med"/>
            <a:tailEnd type="stealth" w="med" len="med"/>
          </a:ln>
        </p:spPr>
      </p:sp>
      <p:pic>
        <p:nvPicPr>
          <p:cNvPr id="5953" name="Google Shape;5953;p265"/>
          <p:cNvPicPr preferRelativeResize="0"/>
          <p:nvPr/>
        </p:nvPicPr>
        <p:blipFill>
          <a:blip r:embed="rId16">
            <a:alphaModFix/>
          </a:blip>
          <a:stretch>
            <a:fillRect/>
          </a:stretch>
        </p:blipFill>
        <p:spPr>
          <a:xfrm>
            <a:off x="6948247" y="4379050"/>
            <a:ext cx="721139" cy="415725"/>
          </a:xfrm>
          <a:prstGeom prst="rect">
            <a:avLst/>
          </a:prstGeom>
          <a:noFill/>
          <a:ln>
            <a:noFill/>
          </a:ln>
        </p:spPr>
      </p:pic>
      <p:sp>
        <p:nvSpPr>
          <p:cNvPr id="5954" name="Google Shape;5954;p265"/>
          <p:cNvSpPr txBox="1"/>
          <p:nvPr/>
        </p:nvSpPr>
        <p:spPr>
          <a:xfrm>
            <a:off x="6858728" y="4692385"/>
            <a:ext cx="8793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t>epigenetic changes</a:t>
            </a:r>
            <a:endParaRPr sz="1600" b="1"/>
          </a:p>
        </p:txBody>
      </p:sp>
      <p:pic>
        <p:nvPicPr>
          <p:cNvPr id="5955" name="Google Shape;5955;p265"/>
          <p:cNvPicPr preferRelativeResize="0"/>
          <p:nvPr/>
        </p:nvPicPr>
        <p:blipFill>
          <a:blip r:embed="rId17">
            <a:alphaModFix/>
          </a:blip>
          <a:stretch>
            <a:fillRect/>
          </a:stretch>
        </p:blipFill>
        <p:spPr>
          <a:xfrm flipH="1">
            <a:off x="7917225" y="4133950"/>
            <a:ext cx="976950" cy="848747"/>
          </a:xfrm>
          <a:prstGeom prst="rect">
            <a:avLst/>
          </a:prstGeom>
          <a:noFill/>
          <a:ln>
            <a:noFill/>
          </a:ln>
        </p:spPr>
      </p:pic>
      <p:cxnSp>
        <p:nvCxnSpPr>
          <p:cNvPr id="5956" name="Google Shape;5956;p265"/>
          <p:cNvCxnSpPr/>
          <p:nvPr/>
        </p:nvCxnSpPr>
        <p:spPr>
          <a:xfrm>
            <a:off x="8239899" y="4558325"/>
            <a:ext cx="248700" cy="0"/>
          </a:xfrm>
          <a:prstGeom prst="straightConnector1">
            <a:avLst/>
          </a:prstGeom>
          <a:noFill/>
          <a:ln w="9525" cap="flat" cmpd="sng">
            <a:solidFill>
              <a:schemeClr val="dk2"/>
            </a:solidFill>
            <a:prstDash val="solid"/>
            <a:round/>
            <a:headEnd type="none" w="med" len="med"/>
            <a:tailEnd type="triangle" w="med" len="med"/>
          </a:ln>
        </p:spPr>
      </p:cxnSp>
      <p:sp>
        <p:nvSpPr>
          <p:cNvPr id="5957" name="Google Shape;5957;p265"/>
          <p:cNvSpPr txBox="1"/>
          <p:nvPr/>
        </p:nvSpPr>
        <p:spPr>
          <a:xfrm>
            <a:off x="7814636" y="4894078"/>
            <a:ext cx="17847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t>neurogenesis / synaptogenesis</a:t>
            </a:r>
            <a:endParaRPr sz="1600" b="1"/>
          </a:p>
        </p:txBody>
      </p:sp>
      <p:sp>
        <p:nvSpPr>
          <p:cNvPr id="5958" name="Google Shape;5958;p265"/>
          <p:cNvSpPr/>
          <p:nvPr/>
        </p:nvSpPr>
        <p:spPr>
          <a:xfrm>
            <a:off x="7350850" y="4040150"/>
            <a:ext cx="236593" cy="415731"/>
          </a:xfrm>
          <a:custGeom>
            <a:avLst/>
            <a:gdLst/>
            <a:ahLst/>
            <a:cxnLst/>
            <a:rect l="l" t="t" r="r" b="b"/>
            <a:pathLst>
              <a:path w="9808" h="15075" extrusionOk="0">
                <a:moveTo>
                  <a:pt x="9808" y="0"/>
                </a:moveTo>
                <a:cubicBezTo>
                  <a:pt x="8907" y="723"/>
                  <a:pt x="6037" y="1826"/>
                  <a:pt x="4402" y="4338"/>
                </a:cubicBezTo>
                <a:cubicBezTo>
                  <a:pt x="2767" y="6851"/>
                  <a:pt x="734" y="13286"/>
                  <a:pt x="0" y="15075"/>
                </a:cubicBezTo>
              </a:path>
            </a:pathLst>
          </a:custGeom>
          <a:noFill/>
          <a:ln w="9525" cap="flat" cmpd="sng">
            <a:solidFill>
              <a:schemeClr val="dk2"/>
            </a:solidFill>
            <a:prstDash val="solid"/>
            <a:round/>
            <a:headEnd type="none" w="med" len="med"/>
            <a:tailEnd type="stealth" w="med" len="med"/>
          </a:ln>
        </p:spPr>
      </p:sp>
      <p:sp>
        <p:nvSpPr>
          <p:cNvPr id="5959" name="Google Shape;5959;p265"/>
          <p:cNvSpPr/>
          <p:nvPr/>
        </p:nvSpPr>
        <p:spPr>
          <a:xfrm rot="-7718733">
            <a:off x="7657801" y="4538711"/>
            <a:ext cx="169186" cy="206762"/>
          </a:xfrm>
          <a:custGeom>
            <a:avLst/>
            <a:gdLst/>
            <a:ahLst/>
            <a:cxnLst/>
            <a:rect l="l" t="t" r="r" b="b"/>
            <a:pathLst>
              <a:path w="9808" h="15075" extrusionOk="0">
                <a:moveTo>
                  <a:pt x="9808" y="0"/>
                </a:moveTo>
                <a:cubicBezTo>
                  <a:pt x="8907" y="723"/>
                  <a:pt x="6037" y="1826"/>
                  <a:pt x="4402" y="4338"/>
                </a:cubicBezTo>
                <a:cubicBezTo>
                  <a:pt x="2767" y="6851"/>
                  <a:pt x="734" y="13286"/>
                  <a:pt x="0" y="15075"/>
                </a:cubicBezTo>
              </a:path>
            </a:pathLst>
          </a:custGeom>
          <a:noFill/>
          <a:ln w="9525" cap="flat" cmpd="sng">
            <a:solidFill>
              <a:schemeClr val="dk2"/>
            </a:solidFill>
            <a:prstDash val="solid"/>
            <a:round/>
            <a:headEnd type="none" w="med" len="med"/>
            <a:tailEnd type="stealth" w="med" len="med"/>
          </a:ln>
        </p:spPr>
      </p:sp>
      <p:sp>
        <p:nvSpPr>
          <p:cNvPr id="5960" name="Google Shape;5960;p265"/>
          <p:cNvSpPr/>
          <p:nvPr/>
        </p:nvSpPr>
        <p:spPr>
          <a:xfrm rot="-1244830" flipH="1">
            <a:off x="7945031" y="3857495"/>
            <a:ext cx="236586" cy="280404"/>
          </a:xfrm>
          <a:custGeom>
            <a:avLst/>
            <a:gdLst/>
            <a:ahLst/>
            <a:cxnLst/>
            <a:rect l="l" t="t" r="r" b="b"/>
            <a:pathLst>
              <a:path w="9808" h="15075" extrusionOk="0">
                <a:moveTo>
                  <a:pt x="9808" y="0"/>
                </a:moveTo>
                <a:cubicBezTo>
                  <a:pt x="8907" y="723"/>
                  <a:pt x="6037" y="1826"/>
                  <a:pt x="4402" y="4338"/>
                </a:cubicBezTo>
                <a:cubicBezTo>
                  <a:pt x="2767" y="6851"/>
                  <a:pt x="734" y="13286"/>
                  <a:pt x="0" y="15075"/>
                </a:cubicBezTo>
              </a:path>
            </a:pathLst>
          </a:custGeom>
          <a:noFill/>
          <a:ln w="9525" cap="flat" cmpd="sng">
            <a:solidFill>
              <a:schemeClr val="dk2"/>
            </a:solidFill>
            <a:prstDash val="solid"/>
            <a:round/>
            <a:headEnd type="none" w="med" len="med"/>
            <a:tailEnd type="stealth" w="med" len="med"/>
          </a:ln>
        </p:spPr>
      </p:sp>
      <p:sp>
        <p:nvSpPr>
          <p:cNvPr id="5961" name="Google Shape;5961;p265"/>
          <p:cNvSpPr txBox="1"/>
          <p:nvPr/>
        </p:nvSpPr>
        <p:spPr>
          <a:xfrm>
            <a:off x="300600" y="94848"/>
            <a:ext cx="85656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(5HT) Interacts in a Neuronal Network to Regulate All Major Neurotransmitter Systems</a:t>
            </a:r>
            <a:endParaRPr b="1"/>
          </a:p>
          <a:p>
            <a:pPr marL="457200" lvl="0" indent="-317500" algn="l" rtl="0">
              <a:spcBef>
                <a:spcPts val="0"/>
              </a:spcBef>
              <a:spcAft>
                <a:spcPts val="0"/>
              </a:spcAft>
              <a:buSzPts val="1400"/>
              <a:buChar char="+"/>
            </a:pPr>
            <a:r>
              <a:rPr lang="en" b="1"/>
              <a:t>Intracellular downstream effects</a:t>
            </a:r>
            <a:endParaRPr b="1"/>
          </a:p>
          <a:p>
            <a:pPr marL="0" lvl="0" indent="0" algn="l" rtl="0">
              <a:spcBef>
                <a:spcPts val="0"/>
              </a:spcBef>
              <a:spcAft>
                <a:spcPts val="0"/>
              </a:spcAft>
              <a:buNone/>
            </a:pPr>
            <a:endParaRPr sz="1600" b="1"/>
          </a:p>
        </p:txBody>
      </p:sp>
      <p:sp>
        <p:nvSpPr>
          <p:cNvPr id="5962" name="Google Shape;5962;p265"/>
          <p:cNvSpPr/>
          <p:nvPr/>
        </p:nvSpPr>
        <p:spPr>
          <a:xfrm>
            <a:off x="7889250" y="4114325"/>
            <a:ext cx="538800" cy="1009800"/>
          </a:xfrm>
          <a:prstGeom prst="rect">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Shape 5966"/>
        <p:cNvGrpSpPr/>
        <p:nvPr/>
      </p:nvGrpSpPr>
      <p:grpSpPr>
        <a:xfrm>
          <a:off x="0" y="0"/>
          <a:ext cx="0" cy="0"/>
          <a:chOff x="0" y="0"/>
          <a:chExt cx="0" cy="0"/>
        </a:xfrm>
      </p:grpSpPr>
      <p:pic>
        <p:nvPicPr>
          <p:cNvPr id="5967" name="Google Shape;5967;p266"/>
          <p:cNvPicPr preferRelativeResize="0"/>
          <p:nvPr/>
        </p:nvPicPr>
        <p:blipFill>
          <a:blip r:embed="rId3">
            <a:alphaModFix/>
          </a:blip>
          <a:stretch>
            <a:fillRect/>
          </a:stretch>
        </p:blipFill>
        <p:spPr>
          <a:xfrm>
            <a:off x="1308575" y="521375"/>
            <a:ext cx="4694950" cy="4622125"/>
          </a:xfrm>
          <a:prstGeom prst="rect">
            <a:avLst/>
          </a:prstGeom>
          <a:noFill/>
          <a:ln>
            <a:noFill/>
          </a:ln>
        </p:spPr>
      </p:pic>
      <p:grpSp>
        <p:nvGrpSpPr>
          <p:cNvPr id="5968" name="Google Shape;5968;p266"/>
          <p:cNvGrpSpPr/>
          <p:nvPr/>
        </p:nvGrpSpPr>
        <p:grpSpPr>
          <a:xfrm>
            <a:off x="202473" y="2255150"/>
            <a:ext cx="1498316" cy="646498"/>
            <a:chOff x="78100" y="798150"/>
            <a:chExt cx="1965778" cy="848200"/>
          </a:xfrm>
        </p:grpSpPr>
        <p:pic>
          <p:nvPicPr>
            <p:cNvPr id="5969" name="Google Shape;5969;p266"/>
            <p:cNvPicPr preferRelativeResize="0"/>
            <p:nvPr/>
          </p:nvPicPr>
          <p:blipFill rotWithShape="1">
            <a:blip r:embed="rId4">
              <a:alphaModFix/>
            </a:blip>
            <a:srcRect r="10370" b="28057"/>
            <a:stretch/>
          </p:blipFill>
          <p:spPr>
            <a:xfrm flipH="1">
              <a:off x="78100" y="798150"/>
              <a:ext cx="1385300" cy="848200"/>
            </a:xfrm>
            <a:prstGeom prst="rect">
              <a:avLst/>
            </a:prstGeom>
            <a:noFill/>
            <a:ln>
              <a:noFill/>
            </a:ln>
          </p:spPr>
        </p:pic>
        <p:pic>
          <p:nvPicPr>
            <p:cNvPr id="5970" name="Google Shape;5970;p266"/>
            <p:cNvPicPr preferRelativeResize="0"/>
            <p:nvPr/>
          </p:nvPicPr>
          <p:blipFill>
            <a:blip r:embed="rId5">
              <a:alphaModFix/>
            </a:blip>
            <a:stretch>
              <a:fillRect/>
            </a:stretch>
          </p:blipFill>
          <p:spPr>
            <a:xfrm rot="-5938659">
              <a:off x="1530169" y="1143679"/>
              <a:ext cx="142142" cy="256638"/>
            </a:xfrm>
            <a:prstGeom prst="rect">
              <a:avLst/>
            </a:prstGeom>
            <a:noFill/>
            <a:ln>
              <a:noFill/>
            </a:ln>
          </p:spPr>
        </p:pic>
        <p:pic>
          <p:nvPicPr>
            <p:cNvPr id="5971" name="Google Shape;5971;p266"/>
            <p:cNvPicPr preferRelativeResize="0"/>
            <p:nvPr/>
          </p:nvPicPr>
          <p:blipFill>
            <a:blip r:embed="rId5">
              <a:alphaModFix/>
            </a:blip>
            <a:stretch>
              <a:fillRect/>
            </a:stretch>
          </p:blipFill>
          <p:spPr>
            <a:xfrm rot="-5938659">
              <a:off x="1834969" y="1143679"/>
              <a:ext cx="142142" cy="256638"/>
            </a:xfrm>
            <a:prstGeom prst="rect">
              <a:avLst/>
            </a:prstGeom>
            <a:noFill/>
            <a:ln>
              <a:noFill/>
            </a:ln>
          </p:spPr>
        </p:pic>
      </p:grpSp>
      <p:pic>
        <p:nvPicPr>
          <p:cNvPr id="5972" name="Google Shape;5972;p266"/>
          <p:cNvPicPr preferRelativeResize="0"/>
          <p:nvPr/>
        </p:nvPicPr>
        <p:blipFill rotWithShape="1">
          <a:blip r:embed="rId6">
            <a:alphaModFix/>
          </a:blip>
          <a:srcRect r="83431"/>
          <a:stretch/>
        </p:blipFill>
        <p:spPr>
          <a:xfrm rot="2141216">
            <a:off x="5628750" y="4229637"/>
            <a:ext cx="202160" cy="171712"/>
          </a:xfrm>
          <a:prstGeom prst="rect">
            <a:avLst/>
          </a:prstGeom>
          <a:noFill/>
          <a:ln>
            <a:noFill/>
          </a:ln>
        </p:spPr>
      </p:pic>
      <p:pic>
        <p:nvPicPr>
          <p:cNvPr id="5973" name="Google Shape;5973;p266"/>
          <p:cNvPicPr preferRelativeResize="0"/>
          <p:nvPr/>
        </p:nvPicPr>
        <p:blipFill rotWithShape="1">
          <a:blip r:embed="rId6">
            <a:alphaModFix/>
          </a:blip>
          <a:srcRect r="83431"/>
          <a:stretch/>
        </p:blipFill>
        <p:spPr>
          <a:xfrm rot="2141216">
            <a:off x="5628750" y="4534437"/>
            <a:ext cx="202160" cy="171712"/>
          </a:xfrm>
          <a:prstGeom prst="rect">
            <a:avLst/>
          </a:prstGeom>
          <a:noFill/>
          <a:ln>
            <a:noFill/>
          </a:ln>
        </p:spPr>
      </p:pic>
      <p:pic>
        <p:nvPicPr>
          <p:cNvPr id="5974" name="Google Shape;5974;p266"/>
          <p:cNvPicPr preferRelativeResize="0"/>
          <p:nvPr/>
        </p:nvPicPr>
        <p:blipFill rotWithShape="1">
          <a:blip r:embed="rId6">
            <a:alphaModFix/>
          </a:blip>
          <a:srcRect r="83431"/>
          <a:stretch/>
        </p:blipFill>
        <p:spPr>
          <a:xfrm rot="2141216">
            <a:off x="5628750" y="3924837"/>
            <a:ext cx="202160" cy="171712"/>
          </a:xfrm>
          <a:prstGeom prst="rect">
            <a:avLst/>
          </a:prstGeom>
          <a:noFill/>
          <a:ln>
            <a:noFill/>
          </a:ln>
        </p:spPr>
      </p:pic>
      <p:pic>
        <p:nvPicPr>
          <p:cNvPr id="5975" name="Google Shape;5975;p266"/>
          <p:cNvPicPr preferRelativeResize="0"/>
          <p:nvPr/>
        </p:nvPicPr>
        <p:blipFill rotWithShape="1">
          <a:blip r:embed="rId6">
            <a:alphaModFix/>
          </a:blip>
          <a:srcRect r="83431"/>
          <a:stretch/>
        </p:blipFill>
        <p:spPr>
          <a:xfrm rot="2141216">
            <a:off x="5628750" y="3315237"/>
            <a:ext cx="202160" cy="171712"/>
          </a:xfrm>
          <a:prstGeom prst="rect">
            <a:avLst/>
          </a:prstGeom>
          <a:noFill/>
          <a:ln>
            <a:noFill/>
          </a:ln>
        </p:spPr>
      </p:pic>
      <p:pic>
        <p:nvPicPr>
          <p:cNvPr id="5976" name="Google Shape;5976;p266"/>
          <p:cNvPicPr preferRelativeResize="0"/>
          <p:nvPr/>
        </p:nvPicPr>
        <p:blipFill rotWithShape="1">
          <a:blip r:embed="rId6">
            <a:alphaModFix/>
          </a:blip>
          <a:srcRect r="83431"/>
          <a:stretch/>
        </p:blipFill>
        <p:spPr>
          <a:xfrm rot="2141216">
            <a:off x="5628750" y="3620037"/>
            <a:ext cx="202160" cy="171712"/>
          </a:xfrm>
          <a:prstGeom prst="rect">
            <a:avLst/>
          </a:prstGeom>
          <a:noFill/>
          <a:ln>
            <a:noFill/>
          </a:ln>
        </p:spPr>
      </p:pic>
      <p:pic>
        <p:nvPicPr>
          <p:cNvPr id="5977" name="Google Shape;5977;p266"/>
          <p:cNvPicPr preferRelativeResize="0"/>
          <p:nvPr/>
        </p:nvPicPr>
        <p:blipFill rotWithShape="1">
          <a:blip r:embed="rId6">
            <a:alphaModFix/>
          </a:blip>
          <a:srcRect r="83431"/>
          <a:stretch/>
        </p:blipFill>
        <p:spPr>
          <a:xfrm rot="2141216">
            <a:off x="5628750" y="3010437"/>
            <a:ext cx="202160" cy="171712"/>
          </a:xfrm>
          <a:prstGeom prst="rect">
            <a:avLst/>
          </a:prstGeom>
          <a:noFill/>
          <a:ln>
            <a:noFill/>
          </a:ln>
        </p:spPr>
      </p:pic>
      <p:pic>
        <p:nvPicPr>
          <p:cNvPr id="5978" name="Google Shape;5978;p266"/>
          <p:cNvPicPr preferRelativeResize="0"/>
          <p:nvPr/>
        </p:nvPicPr>
        <p:blipFill rotWithShape="1">
          <a:blip r:embed="rId6">
            <a:alphaModFix/>
          </a:blip>
          <a:srcRect r="83431"/>
          <a:stretch/>
        </p:blipFill>
        <p:spPr>
          <a:xfrm rot="2141216">
            <a:off x="5628750" y="2400837"/>
            <a:ext cx="202160" cy="171712"/>
          </a:xfrm>
          <a:prstGeom prst="rect">
            <a:avLst/>
          </a:prstGeom>
          <a:noFill/>
          <a:ln>
            <a:noFill/>
          </a:ln>
        </p:spPr>
      </p:pic>
      <p:pic>
        <p:nvPicPr>
          <p:cNvPr id="5979" name="Google Shape;5979;p266"/>
          <p:cNvPicPr preferRelativeResize="0"/>
          <p:nvPr/>
        </p:nvPicPr>
        <p:blipFill rotWithShape="1">
          <a:blip r:embed="rId6">
            <a:alphaModFix/>
          </a:blip>
          <a:srcRect r="83431"/>
          <a:stretch/>
        </p:blipFill>
        <p:spPr>
          <a:xfrm rot="2141216">
            <a:off x="5628750" y="2705637"/>
            <a:ext cx="202160" cy="171712"/>
          </a:xfrm>
          <a:prstGeom prst="rect">
            <a:avLst/>
          </a:prstGeom>
          <a:noFill/>
          <a:ln>
            <a:noFill/>
          </a:ln>
        </p:spPr>
      </p:pic>
      <p:pic>
        <p:nvPicPr>
          <p:cNvPr id="5980" name="Google Shape;5980;p266"/>
          <p:cNvPicPr preferRelativeResize="0"/>
          <p:nvPr/>
        </p:nvPicPr>
        <p:blipFill rotWithShape="1">
          <a:blip r:embed="rId6">
            <a:alphaModFix/>
          </a:blip>
          <a:srcRect r="83431"/>
          <a:stretch/>
        </p:blipFill>
        <p:spPr>
          <a:xfrm rot="2141216">
            <a:off x="5628750" y="2096037"/>
            <a:ext cx="202160" cy="171712"/>
          </a:xfrm>
          <a:prstGeom prst="rect">
            <a:avLst/>
          </a:prstGeom>
          <a:noFill/>
          <a:ln>
            <a:noFill/>
          </a:ln>
        </p:spPr>
      </p:pic>
      <p:pic>
        <p:nvPicPr>
          <p:cNvPr id="5981" name="Google Shape;5981;p266"/>
          <p:cNvPicPr preferRelativeResize="0"/>
          <p:nvPr/>
        </p:nvPicPr>
        <p:blipFill rotWithShape="1">
          <a:blip r:embed="rId6">
            <a:alphaModFix/>
          </a:blip>
          <a:srcRect r="83431"/>
          <a:stretch/>
        </p:blipFill>
        <p:spPr>
          <a:xfrm rot="2141216">
            <a:off x="5628750" y="1486437"/>
            <a:ext cx="202160" cy="171712"/>
          </a:xfrm>
          <a:prstGeom prst="rect">
            <a:avLst/>
          </a:prstGeom>
          <a:noFill/>
          <a:ln>
            <a:noFill/>
          </a:ln>
        </p:spPr>
      </p:pic>
      <p:pic>
        <p:nvPicPr>
          <p:cNvPr id="5982" name="Google Shape;5982;p266"/>
          <p:cNvPicPr preferRelativeResize="0"/>
          <p:nvPr/>
        </p:nvPicPr>
        <p:blipFill rotWithShape="1">
          <a:blip r:embed="rId6">
            <a:alphaModFix/>
          </a:blip>
          <a:srcRect r="83431"/>
          <a:stretch/>
        </p:blipFill>
        <p:spPr>
          <a:xfrm rot="2141216">
            <a:off x="5628750" y="1791237"/>
            <a:ext cx="202160" cy="171712"/>
          </a:xfrm>
          <a:prstGeom prst="rect">
            <a:avLst/>
          </a:prstGeom>
          <a:noFill/>
          <a:ln>
            <a:noFill/>
          </a:ln>
        </p:spPr>
      </p:pic>
      <p:pic>
        <p:nvPicPr>
          <p:cNvPr id="5983" name="Google Shape;5983;p266"/>
          <p:cNvPicPr preferRelativeResize="0"/>
          <p:nvPr/>
        </p:nvPicPr>
        <p:blipFill rotWithShape="1">
          <a:blip r:embed="rId6">
            <a:alphaModFix/>
          </a:blip>
          <a:srcRect r="83431"/>
          <a:stretch/>
        </p:blipFill>
        <p:spPr>
          <a:xfrm rot="2141216">
            <a:off x="5628750" y="1181637"/>
            <a:ext cx="202160" cy="171712"/>
          </a:xfrm>
          <a:prstGeom prst="rect">
            <a:avLst/>
          </a:prstGeom>
          <a:noFill/>
          <a:ln>
            <a:noFill/>
          </a:ln>
        </p:spPr>
      </p:pic>
      <p:pic>
        <p:nvPicPr>
          <p:cNvPr id="5984" name="Google Shape;5984;p266"/>
          <p:cNvPicPr preferRelativeResize="0"/>
          <p:nvPr/>
        </p:nvPicPr>
        <p:blipFill rotWithShape="1">
          <a:blip r:embed="rId6">
            <a:alphaModFix/>
          </a:blip>
          <a:srcRect r="83431"/>
          <a:stretch/>
        </p:blipFill>
        <p:spPr>
          <a:xfrm rot="7541216">
            <a:off x="4148675" y="1150967"/>
            <a:ext cx="202160" cy="171712"/>
          </a:xfrm>
          <a:prstGeom prst="rect">
            <a:avLst/>
          </a:prstGeom>
          <a:noFill/>
          <a:ln>
            <a:noFill/>
          </a:ln>
        </p:spPr>
      </p:pic>
      <p:pic>
        <p:nvPicPr>
          <p:cNvPr id="5985" name="Google Shape;5985;p266"/>
          <p:cNvPicPr preferRelativeResize="0"/>
          <p:nvPr/>
        </p:nvPicPr>
        <p:blipFill rotWithShape="1">
          <a:blip r:embed="rId6">
            <a:alphaModFix/>
          </a:blip>
          <a:srcRect r="83431"/>
          <a:stretch/>
        </p:blipFill>
        <p:spPr>
          <a:xfrm rot="7541216">
            <a:off x="3843875" y="1150967"/>
            <a:ext cx="202160" cy="171712"/>
          </a:xfrm>
          <a:prstGeom prst="rect">
            <a:avLst/>
          </a:prstGeom>
          <a:noFill/>
          <a:ln>
            <a:noFill/>
          </a:ln>
        </p:spPr>
      </p:pic>
      <p:pic>
        <p:nvPicPr>
          <p:cNvPr id="5986" name="Google Shape;5986;p266"/>
          <p:cNvPicPr preferRelativeResize="0"/>
          <p:nvPr/>
        </p:nvPicPr>
        <p:blipFill rotWithShape="1">
          <a:blip r:embed="rId6">
            <a:alphaModFix/>
          </a:blip>
          <a:srcRect r="83431"/>
          <a:stretch/>
        </p:blipFill>
        <p:spPr>
          <a:xfrm rot="7541216">
            <a:off x="4453475" y="1150967"/>
            <a:ext cx="202160" cy="171712"/>
          </a:xfrm>
          <a:prstGeom prst="rect">
            <a:avLst/>
          </a:prstGeom>
          <a:noFill/>
          <a:ln>
            <a:noFill/>
          </a:ln>
        </p:spPr>
      </p:pic>
      <p:pic>
        <p:nvPicPr>
          <p:cNvPr id="5987" name="Google Shape;5987;p266"/>
          <p:cNvPicPr preferRelativeResize="0"/>
          <p:nvPr/>
        </p:nvPicPr>
        <p:blipFill rotWithShape="1">
          <a:blip r:embed="rId6">
            <a:alphaModFix/>
          </a:blip>
          <a:srcRect r="83431"/>
          <a:stretch/>
        </p:blipFill>
        <p:spPr>
          <a:xfrm rot="7541216">
            <a:off x="5063075" y="1150967"/>
            <a:ext cx="202160" cy="171712"/>
          </a:xfrm>
          <a:prstGeom prst="rect">
            <a:avLst/>
          </a:prstGeom>
          <a:noFill/>
          <a:ln>
            <a:noFill/>
          </a:ln>
        </p:spPr>
      </p:pic>
      <p:pic>
        <p:nvPicPr>
          <p:cNvPr id="5988" name="Google Shape;5988;p266"/>
          <p:cNvPicPr preferRelativeResize="0"/>
          <p:nvPr/>
        </p:nvPicPr>
        <p:blipFill rotWithShape="1">
          <a:blip r:embed="rId6">
            <a:alphaModFix/>
          </a:blip>
          <a:srcRect r="83431"/>
          <a:stretch/>
        </p:blipFill>
        <p:spPr>
          <a:xfrm rot="7541216">
            <a:off x="4758275" y="1150967"/>
            <a:ext cx="202160" cy="171712"/>
          </a:xfrm>
          <a:prstGeom prst="rect">
            <a:avLst/>
          </a:prstGeom>
          <a:noFill/>
          <a:ln>
            <a:noFill/>
          </a:ln>
        </p:spPr>
      </p:pic>
      <p:pic>
        <p:nvPicPr>
          <p:cNvPr id="5989" name="Google Shape;5989;p266"/>
          <p:cNvPicPr preferRelativeResize="0"/>
          <p:nvPr/>
        </p:nvPicPr>
        <p:blipFill rotWithShape="1">
          <a:blip r:embed="rId6">
            <a:alphaModFix/>
          </a:blip>
          <a:srcRect r="83431"/>
          <a:stretch/>
        </p:blipFill>
        <p:spPr>
          <a:xfrm rot="7541216">
            <a:off x="5367875" y="1150967"/>
            <a:ext cx="202160" cy="171712"/>
          </a:xfrm>
          <a:prstGeom prst="rect">
            <a:avLst/>
          </a:prstGeom>
          <a:noFill/>
          <a:ln>
            <a:noFill/>
          </a:ln>
        </p:spPr>
      </p:pic>
      <p:pic>
        <p:nvPicPr>
          <p:cNvPr id="5990" name="Google Shape;5990;p266"/>
          <p:cNvPicPr preferRelativeResize="0"/>
          <p:nvPr/>
        </p:nvPicPr>
        <p:blipFill rotWithShape="1">
          <a:blip r:embed="rId6">
            <a:alphaModFix/>
          </a:blip>
          <a:srcRect l="82998" b="20146"/>
          <a:stretch/>
        </p:blipFill>
        <p:spPr>
          <a:xfrm>
            <a:off x="5279400" y="3964375"/>
            <a:ext cx="256551" cy="169575"/>
          </a:xfrm>
          <a:prstGeom prst="rect">
            <a:avLst/>
          </a:prstGeom>
          <a:noFill/>
          <a:ln>
            <a:noFill/>
          </a:ln>
        </p:spPr>
      </p:pic>
      <p:pic>
        <p:nvPicPr>
          <p:cNvPr id="5991" name="Google Shape;5991;p266"/>
          <p:cNvPicPr preferRelativeResize="0"/>
          <p:nvPr/>
        </p:nvPicPr>
        <p:blipFill rotWithShape="1">
          <a:blip r:embed="rId6">
            <a:alphaModFix/>
          </a:blip>
          <a:srcRect l="82998" b="20146"/>
          <a:stretch/>
        </p:blipFill>
        <p:spPr>
          <a:xfrm>
            <a:off x="5279400" y="3642995"/>
            <a:ext cx="256551" cy="169575"/>
          </a:xfrm>
          <a:prstGeom prst="rect">
            <a:avLst/>
          </a:prstGeom>
          <a:noFill/>
          <a:ln>
            <a:noFill/>
          </a:ln>
        </p:spPr>
      </p:pic>
      <p:pic>
        <p:nvPicPr>
          <p:cNvPr id="5992" name="Google Shape;5992;p266"/>
          <p:cNvPicPr preferRelativeResize="0"/>
          <p:nvPr/>
        </p:nvPicPr>
        <p:blipFill rotWithShape="1">
          <a:blip r:embed="rId6">
            <a:alphaModFix/>
          </a:blip>
          <a:srcRect l="82998" b="20146"/>
          <a:stretch/>
        </p:blipFill>
        <p:spPr>
          <a:xfrm>
            <a:off x="5279400" y="3311735"/>
            <a:ext cx="256551" cy="169575"/>
          </a:xfrm>
          <a:prstGeom prst="rect">
            <a:avLst/>
          </a:prstGeom>
          <a:noFill/>
          <a:ln>
            <a:noFill/>
          </a:ln>
        </p:spPr>
      </p:pic>
      <p:pic>
        <p:nvPicPr>
          <p:cNvPr id="5993" name="Google Shape;5993;p266"/>
          <p:cNvPicPr preferRelativeResize="0"/>
          <p:nvPr/>
        </p:nvPicPr>
        <p:blipFill rotWithShape="1">
          <a:blip r:embed="rId6">
            <a:alphaModFix/>
          </a:blip>
          <a:srcRect l="82998" b="20146"/>
          <a:stretch/>
        </p:blipFill>
        <p:spPr>
          <a:xfrm>
            <a:off x="5279400" y="3041685"/>
            <a:ext cx="256551" cy="169575"/>
          </a:xfrm>
          <a:prstGeom prst="rect">
            <a:avLst/>
          </a:prstGeom>
          <a:noFill/>
          <a:ln>
            <a:noFill/>
          </a:ln>
        </p:spPr>
      </p:pic>
      <p:pic>
        <p:nvPicPr>
          <p:cNvPr id="5994" name="Google Shape;5994;p266"/>
          <p:cNvPicPr preferRelativeResize="0"/>
          <p:nvPr/>
        </p:nvPicPr>
        <p:blipFill rotWithShape="1">
          <a:blip r:embed="rId6">
            <a:alphaModFix/>
          </a:blip>
          <a:srcRect l="82998" b="20146"/>
          <a:stretch/>
        </p:blipFill>
        <p:spPr>
          <a:xfrm>
            <a:off x="5279400" y="2720305"/>
            <a:ext cx="256551" cy="169575"/>
          </a:xfrm>
          <a:prstGeom prst="rect">
            <a:avLst/>
          </a:prstGeom>
          <a:noFill/>
          <a:ln>
            <a:noFill/>
          </a:ln>
        </p:spPr>
      </p:pic>
      <p:pic>
        <p:nvPicPr>
          <p:cNvPr id="5995" name="Google Shape;5995;p266"/>
          <p:cNvPicPr preferRelativeResize="0"/>
          <p:nvPr/>
        </p:nvPicPr>
        <p:blipFill rotWithShape="1">
          <a:blip r:embed="rId6">
            <a:alphaModFix/>
          </a:blip>
          <a:srcRect l="82998" b="20146"/>
          <a:stretch/>
        </p:blipFill>
        <p:spPr>
          <a:xfrm>
            <a:off x="5279400" y="2389045"/>
            <a:ext cx="256551" cy="169575"/>
          </a:xfrm>
          <a:prstGeom prst="rect">
            <a:avLst/>
          </a:prstGeom>
          <a:noFill/>
          <a:ln>
            <a:noFill/>
          </a:ln>
        </p:spPr>
      </p:pic>
      <p:pic>
        <p:nvPicPr>
          <p:cNvPr id="5996" name="Google Shape;5996;p266"/>
          <p:cNvPicPr preferRelativeResize="0"/>
          <p:nvPr/>
        </p:nvPicPr>
        <p:blipFill rotWithShape="1">
          <a:blip r:embed="rId6">
            <a:alphaModFix/>
          </a:blip>
          <a:srcRect l="82998" b="20146"/>
          <a:stretch/>
        </p:blipFill>
        <p:spPr>
          <a:xfrm>
            <a:off x="5279400" y="2051085"/>
            <a:ext cx="256551" cy="169575"/>
          </a:xfrm>
          <a:prstGeom prst="rect">
            <a:avLst/>
          </a:prstGeom>
          <a:noFill/>
          <a:ln>
            <a:noFill/>
          </a:ln>
        </p:spPr>
      </p:pic>
      <p:pic>
        <p:nvPicPr>
          <p:cNvPr id="5997" name="Google Shape;5997;p266"/>
          <p:cNvPicPr preferRelativeResize="0"/>
          <p:nvPr/>
        </p:nvPicPr>
        <p:blipFill rotWithShape="1">
          <a:blip r:embed="rId6">
            <a:alphaModFix/>
          </a:blip>
          <a:srcRect l="82998" b="20146"/>
          <a:stretch/>
        </p:blipFill>
        <p:spPr>
          <a:xfrm>
            <a:off x="5279400" y="1729705"/>
            <a:ext cx="256551" cy="169575"/>
          </a:xfrm>
          <a:prstGeom prst="rect">
            <a:avLst/>
          </a:prstGeom>
          <a:noFill/>
          <a:ln>
            <a:noFill/>
          </a:ln>
        </p:spPr>
      </p:pic>
      <p:pic>
        <p:nvPicPr>
          <p:cNvPr id="5998" name="Google Shape;5998;p266"/>
          <p:cNvPicPr preferRelativeResize="0"/>
          <p:nvPr/>
        </p:nvPicPr>
        <p:blipFill rotWithShape="1">
          <a:blip r:embed="rId6">
            <a:alphaModFix/>
          </a:blip>
          <a:srcRect l="82998" b="20146"/>
          <a:stretch/>
        </p:blipFill>
        <p:spPr>
          <a:xfrm>
            <a:off x="5127000" y="1398445"/>
            <a:ext cx="256551" cy="169575"/>
          </a:xfrm>
          <a:prstGeom prst="rect">
            <a:avLst/>
          </a:prstGeom>
          <a:noFill/>
          <a:ln>
            <a:noFill/>
          </a:ln>
        </p:spPr>
      </p:pic>
      <p:pic>
        <p:nvPicPr>
          <p:cNvPr id="5999" name="Google Shape;5999;p266"/>
          <p:cNvPicPr preferRelativeResize="0"/>
          <p:nvPr/>
        </p:nvPicPr>
        <p:blipFill rotWithShape="1">
          <a:blip r:embed="rId6">
            <a:alphaModFix/>
          </a:blip>
          <a:srcRect l="82998" b="20146"/>
          <a:stretch/>
        </p:blipFill>
        <p:spPr>
          <a:xfrm>
            <a:off x="4822200" y="1398445"/>
            <a:ext cx="256551" cy="169575"/>
          </a:xfrm>
          <a:prstGeom prst="rect">
            <a:avLst/>
          </a:prstGeom>
          <a:noFill/>
          <a:ln>
            <a:noFill/>
          </a:ln>
        </p:spPr>
      </p:pic>
      <p:pic>
        <p:nvPicPr>
          <p:cNvPr id="6000" name="Google Shape;6000;p266"/>
          <p:cNvPicPr preferRelativeResize="0"/>
          <p:nvPr/>
        </p:nvPicPr>
        <p:blipFill rotWithShape="1">
          <a:blip r:embed="rId6">
            <a:alphaModFix/>
          </a:blip>
          <a:srcRect l="82998" b="20146"/>
          <a:stretch/>
        </p:blipFill>
        <p:spPr>
          <a:xfrm>
            <a:off x="4517400" y="1398445"/>
            <a:ext cx="256551" cy="169575"/>
          </a:xfrm>
          <a:prstGeom prst="rect">
            <a:avLst/>
          </a:prstGeom>
          <a:noFill/>
          <a:ln>
            <a:noFill/>
          </a:ln>
        </p:spPr>
      </p:pic>
      <p:pic>
        <p:nvPicPr>
          <p:cNvPr id="6001" name="Google Shape;6001;p266"/>
          <p:cNvPicPr preferRelativeResize="0"/>
          <p:nvPr/>
        </p:nvPicPr>
        <p:blipFill rotWithShape="1">
          <a:blip r:embed="rId6">
            <a:alphaModFix/>
          </a:blip>
          <a:srcRect l="82998" b="20146"/>
          <a:stretch/>
        </p:blipFill>
        <p:spPr>
          <a:xfrm>
            <a:off x="4212600" y="1398445"/>
            <a:ext cx="256551" cy="169575"/>
          </a:xfrm>
          <a:prstGeom prst="rect">
            <a:avLst/>
          </a:prstGeom>
          <a:noFill/>
          <a:ln>
            <a:noFill/>
          </a:ln>
        </p:spPr>
      </p:pic>
      <p:pic>
        <p:nvPicPr>
          <p:cNvPr id="6002" name="Google Shape;6002;p266"/>
          <p:cNvPicPr preferRelativeResize="0"/>
          <p:nvPr/>
        </p:nvPicPr>
        <p:blipFill rotWithShape="1">
          <a:blip r:embed="rId6">
            <a:alphaModFix/>
          </a:blip>
          <a:srcRect l="82998" b="20146"/>
          <a:stretch/>
        </p:blipFill>
        <p:spPr>
          <a:xfrm>
            <a:off x="3907800" y="1398445"/>
            <a:ext cx="256551" cy="169575"/>
          </a:xfrm>
          <a:prstGeom prst="rect">
            <a:avLst/>
          </a:prstGeom>
          <a:noFill/>
          <a:ln>
            <a:noFill/>
          </a:ln>
        </p:spPr>
      </p:pic>
      <p:grpSp>
        <p:nvGrpSpPr>
          <p:cNvPr id="6003" name="Google Shape;6003;p266"/>
          <p:cNvGrpSpPr/>
          <p:nvPr/>
        </p:nvGrpSpPr>
        <p:grpSpPr>
          <a:xfrm>
            <a:off x="202473" y="2255150"/>
            <a:ext cx="1498316" cy="646498"/>
            <a:chOff x="78100" y="798150"/>
            <a:chExt cx="1965778" cy="848200"/>
          </a:xfrm>
        </p:grpSpPr>
        <p:pic>
          <p:nvPicPr>
            <p:cNvPr id="6004" name="Google Shape;6004;p266"/>
            <p:cNvPicPr preferRelativeResize="0"/>
            <p:nvPr/>
          </p:nvPicPr>
          <p:blipFill rotWithShape="1">
            <a:blip r:embed="rId4">
              <a:alphaModFix/>
            </a:blip>
            <a:srcRect r="10370" b="28057"/>
            <a:stretch/>
          </p:blipFill>
          <p:spPr>
            <a:xfrm flipH="1">
              <a:off x="78100" y="798150"/>
              <a:ext cx="1385300" cy="848200"/>
            </a:xfrm>
            <a:prstGeom prst="rect">
              <a:avLst/>
            </a:prstGeom>
            <a:noFill/>
            <a:ln>
              <a:noFill/>
            </a:ln>
          </p:spPr>
        </p:pic>
        <p:pic>
          <p:nvPicPr>
            <p:cNvPr id="6005" name="Google Shape;6005;p266"/>
            <p:cNvPicPr preferRelativeResize="0"/>
            <p:nvPr/>
          </p:nvPicPr>
          <p:blipFill>
            <a:blip r:embed="rId5">
              <a:alphaModFix/>
            </a:blip>
            <a:stretch>
              <a:fillRect/>
            </a:stretch>
          </p:blipFill>
          <p:spPr>
            <a:xfrm rot="-5938659">
              <a:off x="1530169" y="1143679"/>
              <a:ext cx="142142" cy="256638"/>
            </a:xfrm>
            <a:prstGeom prst="rect">
              <a:avLst/>
            </a:prstGeom>
            <a:noFill/>
            <a:ln>
              <a:noFill/>
            </a:ln>
          </p:spPr>
        </p:pic>
        <p:pic>
          <p:nvPicPr>
            <p:cNvPr id="6006" name="Google Shape;6006;p266"/>
            <p:cNvPicPr preferRelativeResize="0"/>
            <p:nvPr/>
          </p:nvPicPr>
          <p:blipFill>
            <a:blip r:embed="rId5">
              <a:alphaModFix/>
            </a:blip>
            <a:stretch>
              <a:fillRect/>
            </a:stretch>
          </p:blipFill>
          <p:spPr>
            <a:xfrm rot="-5938659">
              <a:off x="1834969" y="1143679"/>
              <a:ext cx="142142" cy="256638"/>
            </a:xfrm>
            <a:prstGeom prst="rect">
              <a:avLst/>
            </a:prstGeom>
            <a:noFill/>
            <a:ln>
              <a:noFill/>
            </a:ln>
          </p:spPr>
        </p:pic>
      </p:grpSp>
      <p:pic>
        <p:nvPicPr>
          <p:cNvPr id="6007" name="Google Shape;6007;p266"/>
          <p:cNvPicPr preferRelativeResize="0"/>
          <p:nvPr/>
        </p:nvPicPr>
        <p:blipFill>
          <a:blip r:embed="rId7">
            <a:alphaModFix/>
          </a:blip>
          <a:stretch>
            <a:fillRect/>
          </a:stretch>
        </p:blipFill>
        <p:spPr>
          <a:xfrm>
            <a:off x="4989463" y="3220797"/>
            <a:ext cx="164932" cy="152400"/>
          </a:xfrm>
          <a:prstGeom prst="rect">
            <a:avLst/>
          </a:prstGeom>
          <a:noFill/>
          <a:ln>
            <a:noFill/>
          </a:ln>
        </p:spPr>
      </p:pic>
      <p:pic>
        <p:nvPicPr>
          <p:cNvPr id="6008" name="Google Shape;6008;p266"/>
          <p:cNvPicPr preferRelativeResize="0"/>
          <p:nvPr/>
        </p:nvPicPr>
        <p:blipFill>
          <a:blip r:embed="rId7">
            <a:alphaModFix/>
          </a:blip>
          <a:stretch>
            <a:fillRect/>
          </a:stretch>
        </p:blipFill>
        <p:spPr>
          <a:xfrm>
            <a:off x="4989463" y="2915997"/>
            <a:ext cx="164932" cy="152400"/>
          </a:xfrm>
          <a:prstGeom prst="rect">
            <a:avLst/>
          </a:prstGeom>
          <a:noFill/>
          <a:ln>
            <a:noFill/>
          </a:ln>
        </p:spPr>
      </p:pic>
      <p:pic>
        <p:nvPicPr>
          <p:cNvPr id="6009" name="Google Shape;6009;p266"/>
          <p:cNvPicPr preferRelativeResize="0"/>
          <p:nvPr/>
        </p:nvPicPr>
        <p:blipFill>
          <a:blip r:embed="rId7">
            <a:alphaModFix/>
          </a:blip>
          <a:stretch>
            <a:fillRect/>
          </a:stretch>
        </p:blipFill>
        <p:spPr>
          <a:xfrm>
            <a:off x="4989463" y="2611197"/>
            <a:ext cx="164932" cy="152400"/>
          </a:xfrm>
          <a:prstGeom prst="rect">
            <a:avLst/>
          </a:prstGeom>
          <a:noFill/>
          <a:ln>
            <a:noFill/>
          </a:ln>
        </p:spPr>
      </p:pic>
      <p:pic>
        <p:nvPicPr>
          <p:cNvPr id="6010" name="Google Shape;6010;p266"/>
          <p:cNvPicPr preferRelativeResize="0"/>
          <p:nvPr/>
        </p:nvPicPr>
        <p:blipFill>
          <a:blip r:embed="rId7">
            <a:alphaModFix/>
          </a:blip>
          <a:stretch>
            <a:fillRect/>
          </a:stretch>
        </p:blipFill>
        <p:spPr>
          <a:xfrm>
            <a:off x="4989463" y="2306397"/>
            <a:ext cx="164932" cy="152400"/>
          </a:xfrm>
          <a:prstGeom prst="rect">
            <a:avLst/>
          </a:prstGeom>
          <a:noFill/>
          <a:ln>
            <a:noFill/>
          </a:ln>
        </p:spPr>
      </p:pic>
      <p:pic>
        <p:nvPicPr>
          <p:cNvPr id="6011" name="Google Shape;6011;p266"/>
          <p:cNvPicPr preferRelativeResize="0"/>
          <p:nvPr/>
        </p:nvPicPr>
        <p:blipFill>
          <a:blip r:embed="rId7">
            <a:alphaModFix/>
          </a:blip>
          <a:stretch>
            <a:fillRect/>
          </a:stretch>
        </p:blipFill>
        <p:spPr>
          <a:xfrm>
            <a:off x="4989463" y="1925397"/>
            <a:ext cx="164932" cy="152400"/>
          </a:xfrm>
          <a:prstGeom prst="rect">
            <a:avLst/>
          </a:prstGeom>
          <a:noFill/>
          <a:ln>
            <a:noFill/>
          </a:ln>
        </p:spPr>
      </p:pic>
      <p:pic>
        <p:nvPicPr>
          <p:cNvPr id="6012" name="Google Shape;6012;p266"/>
          <p:cNvPicPr preferRelativeResize="0"/>
          <p:nvPr/>
        </p:nvPicPr>
        <p:blipFill>
          <a:blip r:embed="rId7">
            <a:alphaModFix/>
          </a:blip>
          <a:stretch>
            <a:fillRect/>
          </a:stretch>
        </p:blipFill>
        <p:spPr>
          <a:xfrm>
            <a:off x="4837063" y="1655346"/>
            <a:ext cx="164932" cy="152400"/>
          </a:xfrm>
          <a:prstGeom prst="rect">
            <a:avLst/>
          </a:prstGeom>
          <a:noFill/>
          <a:ln>
            <a:noFill/>
          </a:ln>
        </p:spPr>
      </p:pic>
      <p:pic>
        <p:nvPicPr>
          <p:cNvPr id="6013" name="Google Shape;6013;p266"/>
          <p:cNvPicPr preferRelativeResize="0"/>
          <p:nvPr/>
        </p:nvPicPr>
        <p:blipFill>
          <a:blip r:embed="rId7">
            <a:alphaModFix/>
          </a:blip>
          <a:stretch>
            <a:fillRect/>
          </a:stretch>
        </p:blipFill>
        <p:spPr>
          <a:xfrm>
            <a:off x="4456063" y="1655346"/>
            <a:ext cx="164932" cy="152400"/>
          </a:xfrm>
          <a:prstGeom prst="rect">
            <a:avLst/>
          </a:prstGeom>
          <a:noFill/>
          <a:ln>
            <a:noFill/>
          </a:ln>
        </p:spPr>
      </p:pic>
      <p:pic>
        <p:nvPicPr>
          <p:cNvPr id="6014" name="Google Shape;6014;p266"/>
          <p:cNvPicPr preferRelativeResize="0"/>
          <p:nvPr/>
        </p:nvPicPr>
        <p:blipFill>
          <a:blip r:embed="rId7">
            <a:alphaModFix/>
          </a:blip>
          <a:stretch>
            <a:fillRect/>
          </a:stretch>
        </p:blipFill>
        <p:spPr>
          <a:xfrm>
            <a:off x="4075063" y="1655346"/>
            <a:ext cx="164932" cy="152400"/>
          </a:xfrm>
          <a:prstGeom prst="rect">
            <a:avLst/>
          </a:prstGeom>
          <a:noFill/>
          <a:ln>
            <a:noFill/>
          </a:ln>
        </p:spPr>
      </p:pic>
      <p:pic>
        <p:nvPicPr>
          <p:cNvPr id="6015" name="Google Shape;6015;p266"/>
          <p:cNvPicPr preferRelativeResize="0"/>
          <p:nvPr/>
        </p:nvPicPr>
        <p:blipFill>
          <a:blip r:embed="rId8">
            <a:alphaModFix/>
          </a:blip>
          <a:stretch>
            <a:fillRect/>
          </a:stretch>
        </p:blipFill>
        <p:spPr>
          <a:xfrm rot="-2700000">
            <a:off x="4621217" y="2681945"/>
            <a:ext cx="246515" cy="147909"/>
          </a:xfrm>
          <a:prstGeom prst="rect">
            <a:avLst/>
          </a:prstGeom>
          <a:noFill/>
          <a:ln>
            <a:noFill/>
          </a:ln>
        </p:spPr>
      </p:pic>
      <p:pic>
        <p:nvPicPr>
          <p:cNvPr id="6016" name="Google Shape;6016;p266"/>
          <p:cNvPicPr preferRelativeResize="0"/>
          <p:nvPr/>
        </p:nvPicPr>
        <p:blipFill>
          <a:blip r:embed="rId8">
            <a:alphaModFix/>
          </a:blip>
          <a:stretch>
            <a:fillRect/>
          </a:stretch>
        </p:blipFill>
        <p:spPr>
          <a:xfrm rot="-2700000">
            <a:off x="4621217" y="2453345"/>
            <a:ext cx="246515" cy="147909"/>
          </a:xfrm>
          <a:prstGeom prst="rect">
            <a:avLst/>
          </a:prstGeom>
          <a:noFill/>
          <a:ln>
            <a:noFill/>
          </a:ln>
        </p:spPr>
      </p:pic>
      <p:pic>
        <p:nvPicPr>
          <p:cNvPr id="6017" name="Google Shape;6017;p266"/>
          <p:cNvPicPr preferRelativeResize="0"/>
          <p:nvPr/>
        </p:nvPicPr>
        <p:blipFill>
          <a:blip r:embed="rId8">
            <a:alphaModFix/>
          </a:blip>
          <a:stretch>
            <a:fillRect/>
          </a:stretch>
        </p:blipFill>
        <p:spPr>
          <a:xfrm rot="-2700000">
            <a:off x="4621217" y="2224745"/>
            <a:ext cx="246515" cy="147909"/>
          </a:xfrm>
          <a:prstGeom prst="rect">
            <a:avLst/>
          </a:prstGeom>
          <a:noFill/>
          <a:ln>
            <a:noFill/>
          </a:ln>
        </p:spPr>
      </p:pic>
      <p:pic>
        <p:nvPicPr>
          <p:cNvPr id="6018" name="Google Shape;6018;p266"/>
          <p:cNvPicPr preferRelativeResize="0"/>
          <p:nvPr/>
        </p:nvPicPr>
        <p:blipFill>
          <a:blip r:embed="rId8">
            <a:alphaModFix/>
          </a:blip>
          <a:stretch>
            <a:fillRect/>
          </a:stretch>
        </p:blipFill>
        <p:spPr>
          <a:xfrm rot="-2700000">
            <a:off x="4621217" y="1996145"/>
            <a:ext cx="246515" cy="147909"/>
          </a:xfrm>
          <a:prstGeom prst="rect">
            <a:avLst/>
          </a:prstGeom>
          <a:noFill/>
          <a:ln>
            <a:noFill/>
          </a:ln>
        </p:spPr>
      </p:pic>
      <p:pic>
        <p:nvPicPr>
          <p:cNvPr id="6019" name="Google Shape;6019;p266"/>
          <p:cNvPicPr preferRelativeResize="0"/>
          <p:nvPr/>
        </p:nvPicPr>
        <p:blipFill>
          <a:blip r:embed="rId8">
            <a:alphaModFix/>
          </a:blip>
          <a:stretch>
            <a:fillRect/>
          </a:stretch>
        </p:blipFill>
        <p:spPr>
          <a:xfrm rot="-2700000">
            <a:off x="4392617" y="1919945"/>
            <a:ext cx="246515" cy="147909"/>
          </a:xfrm>
          <a:prstGeom prst="rect">
            <a:avLst/>
          </a:prstGeom>
          <a:noFill/>
          <a:ln>
            <a:noFill/>
          </a:ln>
        </p:spPr>
      </p:pic>
      <p:pic>
        <p:nvPicPr>
          <p:cNvPr id="6020" name="Google Shape;6020;p266"/>
          <p:cNvPicPr preferRelativeResize="0"/>
          <p:nvPr/>
        </p:nvPicPr>
        <p:blipFill>
          <a:blip r:embed="rId8">
            <a:alphaModFix/>
          </a:blip>
          <a:stretch>
            <a:fillRect/>
          </a:stretch>
        </p:blipFill>
        <p:spPr>
          <a:xfrm rot="-2700000">
            <a:off x="4164017" y="1919945"/>
            <a:ext cx="246515" cy="147909"/>
          </a:xfrm>
          <a:prstGeom prst="rect">
            <a:avLst/>
          </a:prstGeom>
          <a:noFill/>
          <a:ln>
            <a:noFill/>
          </a:ln>
        </p:spPr>
      </p:pic>
      <p:grpSp>
        <p:nvGrpSpPr>
          <p:cNvPr id="6021" name="Google Shape;6021;p266"/>
          <p:cNvGrpSpPr/>
          <p:nvPr/>
        </p:nvGrpSpPr>
        <p:grpSpPr>
          <a:xfrm>
            <a:off x="202473" y="2255150"/>
            <a:ext cx="1498316" cy="646498"/>
            <a:chOff x="78100" y="798150"/>
            <a:chExt cx="1965778" cy="848200"/>
          </a:xfrm>
        </p:grpSpPr>
        <p:pic>
          <p:nvPicPr>
            <p:cNvPr id="6022" name="Google Shape;6022;p266"/>
            <p:cNvPicPr preferRelativeResize="0"/>
            <p:nvPr/>
          </p:nvPicPr>
          <p:blipFill rotWithShape="1">
            <a:blip r:embed="rId4">
              <a:alphaModFix/>
            </a:blip>
            <a:srcRect r="10370" b="28057"/>
            <a:stretch/>
          </p:blipFill>
          <p:spPr>
            <a:xfrm flipH="1">
              <a:off x="78100" y="798150"/>
              <a:ext cx="1385300" cy="848200"/>
            </a:xfrm>
            <a:prstGeom prst="rect">
              <a:avLst/>
            </a:prstGeom>
            <a:noFill/>
            <a:ln>
              <a:noFill/>
            </a:ln>
          </p:spPr>
        </p:pic>
        <p:pic>
          <p:nvPicPr>
            <p:cNvPr id="6023" name="Google Shape;6023;p266"/>
            <p:cNvPicPr preferRelativeResize="0"/>
            <p:nvPr/>
          </p:nvPicPr>
          <p:blipFill>
            <a:blip r:embed="rId5">
              <a:alphaModFix/>
            </a:blip>
            <a:stretch>
              <a:fillRect/>
            </a:stretch>
          </p:blipFill>
          <p:spPr>
            <a:xfrm rot="-5938659">
              <a:off x="1530169" y="1143679"/>
              <a:ext cx="142142" cy="256638"/>
            </a:xfrm>
            <a:prstGeom prst="rect">
              <a:avLst/>
            </a:prstGeom>
            <a:noFill/>
            <a:ln>
              <a:noFill/>
            </a:ln>
          </p:spPr>
        </p:pic>
        <p:pic>
          <p:nvPicPr>
            <p:cNvPr id="6024" name="Google Shape;6024;p266"/>
            <p:cNvPicPr preferRelativeResize="0"/>
            <p:nvPr/>
          </p:nvPicPr>
          <p:blipFill>
            <a:blip r:embed="rId5">
              <a:alphaModFix/>
            </a:blip>
            <a:stretch>
              <a:fillRect/>
            </a:stretch>
          </p:blipFill>
          <p:spPr>
            <a:xfrm rot="-5938659">
              <a:off x="1834969" y="1143679"/>
              <a:ext cx="142142" cy="256638"/>
            </a:xfrm>
            <a:prstGeom prst="rect">
              <a:avLst/>
            </a:prstGeom>
            <a:noFill/>
            <a:ln>
              <a:noFill/>
            </a:ln>
          </p:spPr>
        </p:pic>
      </p:grpSp>
      <p:pic>
        <p:nvPicPr>
          <p:cNvPr id="6025" name="Google Shape;6025;p266"/>
          <p:cNvPicPr preferRelativeResize="0"/>
          <p:nvPr/>
        </p:nvPicPr>
        <p:blipFill>
          <a:blip r:embed="rId9">
            <a:alphaModFix/>
          </a:blip>
          <a:stretch>
            <a:fillRect/>
          </a:stretch>
        </p:blipFill>
        <p:spPr>
          <a:xfrm>
            <a:off x="2931075" y="2521400"/>
            <a:ext cx="236600" cy="114000"/>
          </a:xfrm>
          <a:prstGeom prst="rect">
            <a:avLst/>
          </a:prstGeom>
          <a:noFill/>
          <a:ln>
            <a:noFill/>
          </a:ln>
        </p:spPr>
      </p:pic>
      <p:pic>
        <p:nvPicPr>
          <p:cNvPr id="6026" name="Google Shape;6026;p266"/>
          <p:cNvPicPr preferRelativeResize="0"/>
          <p:nvPr/>
        </p:nvPicPr>
        <p:blipFill>
          <a:blip r:embed="rId9">
            <a:alphaModFix/>
          </a:blip>
          <a:stretch>
            <a:fillRect/>
          </a:stretch>
        </p:blipFill>
        <p:spPr>
          <a:xfrm>
            <a:off x="2931075" y="2750000"/>
            <a:ext cx="236600" cy="114000"/>
          </a:xfrm>
          <a:prstGeom prst="rect">
            <a:avLst/>
          </a:prstGeom>
          <a:noFill/>
          <a:ln>
            <a:noFill/>
          </a:ln>
        </p:spPr>
      </p:pic>
      <p:pic>
        <p:nvPicPr>
          <p:cNvPr id="6027" name="Google Shape;6027;p266"/>
          <p:cNvPicPr preferRelativeResize="0"/>
          <p:nvPr/>
        </p:nvPicPr>
        <p:blipFill>
          <a:blip r:embed="rId9">
            <a:alphaModFix/>
          </a:blip>
          <a:stretch>
            <a:fillRect/>
          </a:stretch>
        </p:blipFill>
        <p:spPr>
          <a:xfrm>
            <a:off x="2931075" y="2978600"/>
            <a:ext cx="236600" cy="114000"/>
          </a:xfrm>
          <a:prstGeom prst="rect">
            <a:avLst/>
          </a:prstGeom>
          <a:noFill/>
          <a:ln>
            <a:noFill/>
          </a:ln>
        </p:spPr>
      </p:pic>
      <p:pic>
        <p:nvPicPr>
          <p:cNvPr id="6028" name="Google Shape;6028;p266"/>
          <p:cNvPicPr preferRelativeResize="0"/>
          <p:nvPr/>
        </p:nvPicPr>
        <p:blipFill>
          <a:blip r:embed="rId9">
            <a:alphaModFix/>
          </a:blip>
          <a:stretch>
            <a:fillRect/>
          </a:stretch>
        </p:blipFill>
        <p:spPr>
          <a:xfrm>
            <a:off x="2931075" y="3207200"/>
            <a:ext cx="236600" cy="114000"/>
          </a:xfrm>
          <a:prstGeom prst="rect">
            <a:avLst/>
          </a:prstGeom>
          <a:noFill/>
          <a:ln>
            <a:noFill/>
          </a:ln>
        </p:spPr>
      </p:pic>
      <p:pic>
        <p:nvPicPr>
          <p:cNvPr id="6029" name="Google Shape;6029;p266"/>
          <p:cNvPicPr preferRelativeResize="0"/>
          <p:nvPr/>
        </p:nvPicPr>
        <p:blipFill>
          <a:blip r:embed="rId9">
            <a:alphaModFix/>
          </a:blip>
          <a:stretch>
            <a:fillRect/>
          </a:stretch>
        </p:blipFill>
        <p:spPr>
          <a:xfrm>
            <a:off x="2931075" y="3435800"/>
            <a:ext cx="236600" cy="114000"/>
          </a:xfrm>
          <a:prstGeom prst="rect">
            <a:avLst/>
          </a:prstGeom>
          <a:noFill/>
          <a:ln>
            <a:noFill/>
          </a:ln>
        </p:spPr>
      </p:pic>
      <p:pic>
        <p:nvPicPr>
          <p:cNvPr id="6030" name="Google Shape;6030;p266"/>
          <p:cNvPicPr preferRelativeResize="0"/>
          <p:nvPr/>
        </p:nvPicPr>
        <p:blipFill>
          <a:blip r:embed="rId9">
            <a:alphaModFix/>
          </a:blip>
          <a:stretch>
            <a:fillRect/>
          </a:stretch>
        </p:blipFill>
        <p:spPr>
          <a:xfrm>
            <a:off x="2931075" y="3647820"/>
            <a:ext cx="236600" cy="114000"/>
          </a:xfrm>
          <a:prstGeom prst="rect">
            <a:avLst/>
          </a:prstGeom>
          <a:noFill/>
          <a:ln>
            <a:noFill/>
          </a:ln>
        </p:spPr>
      </p:pic>
      <p:pic>
        <p:nvPicPr>
          <p:cNvPr id="6031" name="Google Shape;6031;p266"/>
          <p:cNvPicPr preferRelativeResize="0"/>
          <p:nvPr/>
        </p:nvPicPr>
        <p:blipFill>
          <a:blip r:embed="rId9">
            <a:alphaModFix/>
          </a:blip>
          <a:stretch>
            <a:fillRect/>
          </a:stretch>
        </p:blipFill>
        <p:spPr>
          <a:xfrm>
            <a:off x="2931075" y="3876420"/>
            <a:ext cx="236600" cy="114000"/>
          </a:xfrm>
          <a:prstGeom prst="rect">
            <a:avLst/>
          </a:prstGeom>
          <a:noFill/>
          <a:ln>
            <a:noFill/>
          </a:ln>
        </p:spPr>
      </p:pic>
      <p:pic>
        <p:nvPicPr>
          <p:cNvPr id="6032" name="Google Shape;6032;p266"/>
          <p:cNvPicPr preferRelativeResize="0"/>
          <p:nvPr/>
        </p:nvPicPr>
        <p:blipFill>
          <a:blip r:embed="rId9">
            <a:alphaModFix/>
          </a:blip>
          <a:stretch>
            <a:fillRect/>
          </a:stretch>
        </p:blipFill>
        <p:spPr>
          <a:xfrm>
            <a:off x="2931075" y="4105020"/>
            <a:ext cx="236600" cy="114000"/>
          </a:xfrm>
          <a:prstGeom prst="rect">
            <a:avLst/>
          </a:prstGeom>
          <a:noFill/>
          <a:ln>
            <a:noFill/>
          </a:ln>
        </p:spPr>
      </p:pic>
      <p:pic>
        <p:nvPicPr>
          <p:cNvPr id="6033" name="Google Shape;6033;p266"/>
          <p:cNvPicPr preferRelativeResize="0"/>
          <p:nvPr/>
        </p:nvPicPr>
        <p:blipFill>
          <a:blip r:embed="rId9">
            <a:alphaModFix/>
          </a:blip>
          <a:stretch>
            <a:fillRect/>
          </a:stretch>
        </p:blipFill>
        <p:spPr>
          <a:xfrm>
            <a:off x="2931075" y="4333620"/>
            <a:ext cx="236600" cy="114000"/>
          </a:xfrm>
          <a:prstGeom prst="rect">
            <a:avLst/>
          </a:prstGeom>
          <a:noFill/>
          <a:ln>
            <a:noFill/>
          </a:ln>
        </p:spPr>
      </p:pic>
      <p:pic>
        <p:nvPicPr>
          <p:cNvPr id="6034" name="Google Shape;6034;p266"/>
          <p:cNvPicPr preferRelativeResize="0"/>
          <p:nvPr/>
        </p:nvPicPr>
        <p:blipFill>
          <a:blip r:embed="rId9">
            <a:alphaModFix/>
          </a:blip>
          <a:stretch>
            <a:fillRect/>
          </a:stretch>
        </p:blipFill>
        <p:spPr>
          <a:xfrm>
            <a:off x="2931075" y="4562220"/>
            <a:ext cx="236600" cy="114000"/>
          </a:xfrm>
          <a:prstGeom prst="rect">
            <a:avLst/>
          </a:prstGeom>
          <a:noFill/>
          <a:ln>
            <a:noFill/>
          </a:ln>
        </p:spPr>
      </p:pic>
      <p:pic>
        <p:nvPicPr>
          <p:cNvPr id="6035" name="Google Shape;6035;p266"/>
          <p:cNvPicPr preferRelativeResize="0"/>
          <p:nvPr/>
        </p:nvPicPr>
        <p:blipFill>
          <a:blip r:embed="rId9">
            <a:alphaModFix/>
          </a:blip>
          <a:stretch>
            <a:fillRect/>
          </a:stretch>
        </p:blipFill>
        <p:spPr>
          <a:xfrm>
            <a:off x="2931075" y="4790820"/>
            <a:ext cx="236600" cy="114000"/>
          </a:xfrm>
          <a:prstGeom prst="rect">
            <a:avLst/>
          </a:prstGeom>
          <a:noFill/>
          <a:ln>
            <a:noFill/>
          </a:ln>
        </p:spPr>
      </p:pic>
      <p:pic>
        <p:nvPicPr>
          <p:cNvPr id="6036" name="Google Shape;6036;p266"/>
          <p:cNvPicPr preferRelativeResize="0"/>
          <p:nvPr/>
        </p:nvPicPr>
        <p:blipFill>
          <a:blip r:embed="rId9">
            <a:alphaModFix/>
          </a:blip>
          <a:stretch>
            <a:fillRect/>
          </a:stretch>
        </p:blipFill>
        <p:spPr>
          <a:xfrm>
            <a:off x="2636154" y="3265231"/>
            <a:ext cx="236600" cy="114000"/>
          </a:xfrm>
          <a:prstGeom prst="rect">
            <a:avLst/>
          </a:prstGeom>
          <a:noFill/>
          <a:ln>
            <a:noFill/>
          </a:ln>
        </p:spPr>
      </p:pic>
      <p:pic>
        <p:nvPicPr>
          <p:cNvPr id="6037" name="Google Shape;6037;p266"/>
          <p:cNvPicPr preferRelativeResize="0"/>
          <p:nvPr/>
        </p:nvPicPr>
        <p:blipFill>
          <a:blip r:embed="rId9">
            <a:alphaModFix/>
          </a:blip>
          <a:stretch>
            <a:fillRect/>
          </a:stretch>
        </p:blipFill>
        <p:spPr>
          <a:xfrm>
            <a:off x="2331354" y="3265231"/>
            <a:ext cx="236600" cy="114000"/>
          </a:xfrm>
          <a:prstGeom prst="rect">
            <a:avLst/>
          </a:prstGeom>
          <a:noFill/>
          <a:ln>
            <a:noFill/>
          </a:ln>
        </p:spPr>
      </p:pic>
      <p:pic>
        <p:nvPicPr>
          <p:cNvPr id="6038" name="Google Shape;6038;p266"/>
          <p:cNvPicPr preferRelativeResize="0"/>
          <p:nvPr/>
        </p:nvPicPr>
        <p:blipFill>
          <a:blip r:embed="rId9">
            <a:alphaModFix/>
          </a:blip>
          <a:stretch>
            <a:fillRect/>
          </a:stretch>
        </p:blipFill>
        <p:spPr>
          <a:xfrm>
            <a:off x="2026554" y="3265231"/>
            <a:ext cx="236600" cy="114000"/>
          </a:xfrm>
          <a:prstGeom prst="rect">
            <a:avLst/>
          </a:prstGeom>
          <a:noFill/>
          <a:ln>
            <a:noFill/>
          </a:ln>
        </p:spPr>
      </p:pic>
      <p:pic>
        <p:nvPicPr>
          <p:cNvPr id="6039" name="Google Shape;6039;p266"/>
          <p:cNvPicPr preferRelativeResize="0"/>
          <p:nvPr/>
        </p:nvPicPr>
        <p:blipFill>
          <a:blip r:embed="rId9">
            <a:alphaModFix/>
          </a:blip>
          <a:stretch>
            <a:fillRect/>
          </a:stretch>
        </p:blipFill>
        <p:spPr>
          <a:xfrm>
            <a:off x="1721754" y="3265231"/>
            <a:ext cx="236600" cy="114000"/>
          </a:xfrm>
          <a:prstGeom prst="rect">
            <a:avLst/>
          </a:prstGeom>
          <a:noFill/>
          <a:ln>
            <a:noFill/>
          </a:ln>
        </p:spPr>
      </p:pic>
      <p:pic>
        <p:nvPicPr>
          <p:cNvPr id="6040" name="Google Shape;6040;p266"/>
          <p:cNvPicPr preferRelativeResize="0"/>
          <p:nvPr/>
        </p:nvPicPr>
        <p:blipFill>
          <a:blip r:embed="rId9">
            <a:alphaModFix/>
          </a:blip>
          <a:stretch>
            <a:fillRect/>
          </a:stretch>
        </p:blipFill>
        <p:spPr>
          <a:xfrm>
            <a:off x="1721754" y="3036631"/>
            <a:ext cx="236600" cy="114000"/>
          </a:xfrm>
          <a:prstGeom prst="rect">
            <a:avLst/>
          </a:prstGeom>
          <a:noFill/>
          <a:ln>
            <a:noFill/>
          </a:ln>
        </p:spPr>
      </p:pic>
      <p:pic>
        <p:nvPicPr>
          <p:cNvPr id="6041" name="Google Shape;6041;p266"/>
          <p:cNvPicPr preferRelativeResize="0"/>
          <p:nvPr/>
        </p:nvPicPr>
        <p:blipFill>
          <a:blip r:embed="rId9">
            <a:alphaModFix/>
          </a:blip>
          <a:stretch>
            <a:fillRect/>
          </a:stretch>
        </p:blipFill>
        <p:spPr>
          <a:xfrm>
            <a:off x="2965824" y="1978121"/>
            <a:ext cx="236600" cy="114000"/>
          </a:xfrm>
          <a:prstGeom prst="rect">
            <a:avLst/>
          </a:prstGeom>
          <a:noFill/>
          <a:ln>
            <a:noFill/>
          </a:ln>
        </p:spPr>
      </p:pic>
      <p:pic>
        <p:nvPicPr>
          <p:cNvPr id="6042" name="Google Shape;6042;p266"/>
          <p:cNvPicPr preferRelativeResize="0"/>
          <p:nvPr/>
        </p:nvPicPr>
        <p:blipFill>
          <a:blip r:embed="rId9">
            <a:alphaModFix/>
          </a:blip>
          <a:stretch>
            <a:fillRect/>
          </a:stretch>
        </p:blipFill>
        <p:spPr>
          <a:xfrm>
            <a:off x="2965824" y="1520921"/>
            <a:ext cx="236600" cy="114000"/>
          </a:xfrm>
          <a:prstGeom prst="rect">
            <a:avLst/>
          </a:prstGeom>
          <a:noFill/>
          <a:ln>
            <a:noFill/>
          </a:ln>
        </p:spPr>
      </p:pic>
      <p:pic>
        <p:nvPicPr>
          <p:cNvPr id="6043" name="Google Shape;6043;p266"/>
          <p:cNvPicPr preferRelativeResize="0"/>
          <p:nvPr/>
        </p:nvPicPr>
        <p:blipFill>
          <a:blip r:embed="rId9">
            <a:alphaModFix/>
          </a:blip>
          <a:stretch>
            <a:fillRect/>
          </a:stretch>
        </p:blipFill>
        <p:spPr>
          <a:xfrm>
            <a:off x="2957534" y="1327070"/>
            <a:ext cx="236600" cy="114000"/>
          </a:xfrm>
          <a:prstGeom prst="rect">
            <a:avLst/>
          </a:prstGeom>
          <a:noFill/>
          <a:ln>
            <a:noFill/>
          </a:ln>
        </p:spPr>
      </p:pic>
      <p:pic>
        <p:nvPicPr>
          <p:cNvPr id="6044" name="Google Shape;6044;p266"/>
          <p:cNvPicPr preferRelativeResize="0"/>
          <p:nvPr/>
        </p:nvPicPr>
        <p:blipFill>
          <a:blip r:embed="rId9">
            <a:alphaModFix/>
          </a:blip>
          <a:stretch>
            <a:fillRect/>
          </a:stretch>
        </p:blipFill>
        <p:spPr>
          <a:xfrm>
            <a:off x="3151385" y="2640640"/>
            <a:ext cx="236600" cy="114000"/>
          </a:xfrm>
          <a:prstGeom prst="rect">
            <a:avLst/>
          </a:prstGeom>
          <a:noFill/>
          <a:ln>
            <a:noFill/>
          </a:ln>
        </p:spPr>
      </p:pic>
      <p:pic>
        <p:nvPicPr>
          <p:cNvPr id="6045" name="Google Shape;6045;p266"/>
          <p:cNvPicPr preferRelativeResize="0"/>
          <p:nvPr/>
        </p:nvPicPr>
        <p:blipFill>
          <a:blip r:embed="rId9">
            <a:alphaModFix/>
          </a:blip>
          <a:stretch>
            <a:fillRect/>
          </a:stretch>
        </p:blipFill>
        <p:spPr>
          <a:xfrm>
            <a:off x="3456185" y="2640640"/>
            <a:ext cx="236600" cy="114000"/>
          </a:xfrm>
          <a:prstGeom prst="rect">
            <a:avLst/>
          </a:prstGeom>
          <a:noFill/>
          <a:ln>
            <a:noFill/>
          </a:ln>
        </p:spPr>
      </p:pic>
      <p:pic>
        <p:nvPicPr>
          <p:cNvPr id="6046" name="Google Shape;6046;p266"/>
          <p:cNvPicPr preferRelativeResize="0"/>
          <p:nvPr/>
        </p:nvPicPr>
        <p:blipFill>
          <a:blip r:embed="rId9">
            <a:alphaModFix/>
          </a:blip>
          <a:stretch>
            <a:fillRect/>
          </a:stretch>
        </p:blipFill>
        <p:spPr>
          <a:xfrm>
            <a:off x="3760985" y="2640640"/>
            <a:ext cx="236600" cy="114000"/>
          </a:xfrm>
          <a:prstGeom prst="rect">
            <a:avLst/>
          </a:prstGeom>
          <a:noFill/>
          <a:ln>
            <a:noFill/>
          </a:ln>
        </p:spPr>
      </p:pic>
      <p:pic>
        <p:nvPicPr>
          <p:cNvPr id="6047" name="Google Shape;6047;p266"/>
          <p:cNvPicPr preferRelativeResize="0"/>
          <p:nvPr/>
        </p:nvPicPr>
        <p:blipFill>
          <a:blip r:embed="rId9">
            <a:alphaModFix/>
          </a:blip>
          <a:stretch>
            <a:fillRect/>
          </a:stretch>
        </p:blipFill>
        <p:spPr>
          <a:xfrm>
            <a:off x="4065785" y="2640640"/>
            <a:ext cx="236600" cy="114000"/>
          </a:xfrm>
          <a:prstGeom prst="rect">
            <a:avLst/>
          </a:prstGeom>
          <a:noFill/>
          <a:ln>
            <a:noFill/>
          </a:ln>
        </p:spPr>
      </p:pic>
      <p:pic>
        <p:nvPicPr>
          <p:cNvPr id="6048" name="Google Shape;6048;p266"/>
          <p:cNvPicPr preferRelativeResize="0"/>
          <p:nvPr/>
        </p:nvPicPr>
        <p:blipFill>
          <a:blip r:embed="rId9">
            <a:alphaModFix/>
          </a:blip>
          <a:stretch>
            <a:fillRect/>
          </a:stretch>
        </p:blipFill>
        <p:spPr>
          <a:xfrm>
            <a:off x="4370585" y="2640640"/>
            <a:ext cx="236600" cy="114000"/>
          </a:xfrm>
          <a:prstGeom prst="rect">
            <a:avLst/>
          </a:prstGeom>
          <a:noFill/>
          <a:ln>
            <a:noFill/>
          </a:ln>
        </p:spPr>
      </p:pic>
      <p:pic>
        <p:nvPicPr>
          <p:cNvPr id="6049" name="Google Shape;6049;p266"/>
          <p:cNvPicPr preferRelativeResize="0"/>
          <p:nvPr/>
        </p:nvPicPr>
        <p:blipFill>
          <a:blip r:embed="rId9">
            <a:alphaModFix/>
          </a:blip>
          <a:stretch>
            <a:fillRect/>
          </a:stretch>
        </p:blipFill>
        <p:spPr>
          <a:xfrm>
            <a:off x="3151385" y="3351310"/>
            <a:ext cx="236600" cy="114000"/>
          </a:xfrm>
          <a:prstGeom prst="rect">
            <a:avLst/>
          </a:prstGeom>
          <a:noFill/>
          <a:ln>
            <a:noFill/>
          </a:ln>
        </p:spPr>
      </p:pic>
      <p:pic>
        <p:nvPicPr>
          <p:cNvPr id="6050" name="Google Shape;6050;p266"/>
          <p:cNvPicPr preferRelativeResize="0"/>
          <p:nvPr/>
        </p:nvPicPr>
        <p:blipFill>
          <a:blip r:embed="rId9">
            <a:alphaModFix/>
          </a:blip>
          <a:stretch>
            <a:fillRect/>
          </a:stretch>
        </p:blipFill>
        <p:spPr>
          <a:xfrm>
            <a:off x="3456185" y="3351310"/>
            <a:ext cx="236600" cy="114000"/>
          </a:xfrm>
          <a:prstGeom prst="rect">
            <a:avLst/>
          </a:prstGeom>
          <a:noFill/>
          <a:ln>
            <a:noFill/>
          </a:ln>
        </p:spPr>
      </p:pic>
      <p:pic>
        <p:nvPicPr>
          <p:cNvPr id="6051" name="Google Shape;6051;p266"/>
          <p:cNvPicPr preferRelativeResize="0"/>
          <p:nvPr/>
        </p:nvPicPr>
        <p:blipFill>
          <a:blip r:embed="rId9">
            <a:alphaModFix/>
          </a:blip>
          <a:stretch>
            <a:fillRect/>
          </a:stretch>
        </p:blipFill>
        <p:spPr>
          <a:xfrm>
            <a:off x="3760985" y="3351310"/>
            <a:ext cx="236600" cy="114000"/>
          </a:xfrm>
          <a:prstGeom prst="rect">
            <a:avLst/>
          </a:prstGeom>
          <a:noFill/>
          <a:ln>
            <a:noFill/>
          </a:ln>
        </p:spPr>
      </p:pic>
      <p:pic>
        <p:nvPicPr>
          <p:cNvPr id="6052" name="Google Shape;6052;p266"/>
          <p:cNvPicPr preferRelativeResize="0"/>
          <p:nvPr/>
        </p:nvPicPr>
        <p:blipFill>
          <a:blip r:embed="rId9">
            <a:alphaModFix/>
          </a:blip>
          <a:stretch>
            <a:fillRect/>
          </a:stretch>
        </p:blipFill>
        <p:spPr>
          <a:xfrm>
            <a:off x="4065785" y="3351310"/>
            <a:ext cx="236600" cy="114000"/>
          </a:xfrm>
          <a:prstGeom prst="rect">
            <a:avLst/>
          </a:prstGeom>
          <a:noFill/>
          <a:ln>
            <a:noFill/>
          </a:ln>
        </p:spPr>
      </p:pic>
      <p:pic>
        <p:nvPicPr>
          <p:cNvPr id="6053" name="Google Shape;6053;p266"/>
          <p:cNvPicPr preferRelativeResize="0"/>
          <p:nvPr/>
        </p:nvPicPr>
        <p:blipFill>
          <a:blip r:embed="rId9">
            <a:alphaModFix/>
          </a:blip>
          <a:stretch>
            <a:fillRect/>
          </a:stretch>
        </p:blipFill>
        <p:spPr>
          <a:xfrm>
            <a:off x="4370585" y="3351310"/>
            <a:ext cx="236600" cy="114000"/>
          </a:xfrm>
          <a:prstGeom prst="rect">
            <a:avLst/>
          </a:prstGeom>
          <a:noFill/>
          <a:ln>
            <a:noFill/>
          </a:ln>
        </p:spPr>
      </p:pic>
      <p:pic>
        <p:nvPicPr>
          <p:cNvPr id="6054" name="Google Shape;6054;p266"/>
          <p:cNvPicPr preferRelativeResize="0"/>
          <p:nvPr/>
        </p:nvPicPr>
        <p:blipFill>
          <a:blip r:embed="rId9">
            <a:alphaModFix/>
          </a:blip>
          <a:stretch>
            <a:fillRect/>
          </a:stretch>
        </p:blipFill>
        <p:spPr>
          <a:xfrm>
            <a:off x="3151385" y="3926160"/>
            <a:ext cx="236600" cy="114000"/>
          </a:xfrm>
          <a:prstGeom prst="rect">
            <a:avLst/>
          </a:prstGeom>
          <a:noFill/>
          <a:ln>
            <a:noFill/>
          </a:ln>
        </p:spPr>
      </p:pic>
      <p:pic>
        <p:nvPicPr>
          <p:cNvPr id="6055" name="Google Shape;6055;p266"/>
          <p:cNvPicPr preferRelativeResize="0"/>
          <p:nvPr/>
        </p:nvPicPr>
        <p:blipFill>
          <a:blip r:embed="rId9">
            <a:alphaModFix/>
          </a:blip>
          <a:stretch>
            <a:fillRect/>
          </a:stretch>
        </p:blipFill>
        <p:spPr>
          <a:xfrm>
            <a:off x="3456185" y="3926160"/>
            <a:ext cx="236600" cy="114000"/>
          </a:xfrm>
          <a:prstGeom prst="rect">
            <a:avLst/>
          </a:prstGeom>
          <a:noFill/>
          <a:ln>
            <a:noFill/>
          </a:ln>
        </p:spPr>
      </p:pic>
      <p:pic>
        <p:nvPicPr>
          <p:cNvPr id="6056" name="Google Shape;6056;p266"/>
          <p:cNvPicPr preferRelativeResize="0"/>
          <p:nvPr/>
        </p:nvPicPr>
        <p:blipFill>
          <a:blip r:embed="rId9">
            <a:alphaModFix/>
          </a:blip>
          <a:stretch>
            <a:fillRect/>
          </a:stretch>
        </p:blipFill>
        <p:spPr>
          <a:xfrm>
            <a:off x="3760985" y="3926160"/>
            <a:ext cx="236600" cy="114000"/>
          </a:xfrm>
          <a:prstGeom prst="rect">
            <a:avLst/>
          </a:prstGeom>
          <a:noFill/>
          <a:ln>
            <a:noFill/>
          </a:ln>
        </p:spPr>
      </p:pic>
      <p:pic>
        <p:nvPicPr>
          <p:cNvPr id="6057" name="Google Shape;6057;p266"/>
          <p:cNvPicPr preferRelativeResize="0"/>
          <p:nvPr/>
        </p:nvPicPr>
        <p:blipFill>
          <a:blip r:embed="rId9">
            <a:alphaModFix/>
          </a:blip>
          <a:stretch>
            <a:fillRect/>
          </a:stretch>
        </p:blipFill>
        <p:spPr>
          <a:xfrm>
            <a:off x="4065785" y="3926160"/>
            <a:ext cx="236600" cy="114000"/>
          </a:xfrm>
          <a:prstGeom prst="rect">
            <a:avLst/>
          </a:prstGeom>
          <a:noFill/>
          <a:ln>
            <a:noFill/>
          </a:ln>
        </p:spPr>
      </p:pic>
      <p:pic>
        <p:nvPicPr>
          <p:cNvPr id="6058" name="Google Shape;6058;p266"/>
          <p:cNvPicPr preferRelativeResize="0"/>
          <p:nvPr/>
        </p:nvPicPr>
        <p:blipFill>
          <a:blip r:embed="rId9">
            <a:alphaModFix/>
          </a:blip>
          <a:stretch>
            <a:fillRect/>
          </a:stretch>
        </p:blipFill>
        <p:spPr>
          <a:xfrm>
            <a:off x="4370585" y="3926160"/>
            <a:ext cx="236600" cy="114000"/>
          </a:xfrm>
          <a:prstGeom prst="rect">
            <a:avLst/>
          </a:prstGeom>
          <a:noFill/>
          <a:ln>
            <a:noFill/>
          </a:ln>
        </p:spPr>
      </p:pic>
      <p:pic>
        <p:nvPicPr>
          <p:cNvPr id="6059" name="Google Shape;6059;p266"/>
          <p:cNvPicPr preferRelativeResize="0"/>
          <p:nvPr/>
        </p:nvPicPr>
        <p:blipFill>
          <a:blip r:embed="rId9">
            <a:alphaModFix/>
          </a:blip>
          <a:stretch>
            <a:fillRect/>
          </a:stretch>
        </p:blipFill>
        <p:spPr>
          <a:xfrm>
            <a:off x="3151385" y="4535760"/>
            <a:ext cx="236600" cy="114000"/>
          </a:xfrm>
          <a:prstGeom prst="rect">
            <a:avLst/>
          </a:prstGeom>
          <a:noFill/>
          <a:ln>
            <a:noFill/>
          </a:ln>
        </p:spPr>
      </p:pic>
      <p:pic>
        <p:nvPicPr>
          <p:cNvPr id="6060" name="Google Shape;6060;p266"/>
          <p:cNvPicPr preferRelativeResize="0"/>
          <p:nvPr/>
        </p:nvPicPr>
        <p:blipFill>
          <a:blip r:embed="rId9">
            <a:alphaModFix/>
          </a:blip>
          <a:stretch>
            <a:fillRect/>
          </a:stretch>
        </p:blipFill>
        <p:spPr>
          <a:xfrm>
            <a:off x="3456185" y="4535760"/>
            <a:ext cx="236600" cy="114000"/>
          </a:xfrm>
          <a:prstGeom prst="rect">
            <a:avLst/>
          </a:prstGeom>
          <a:noFill/>
          <a:ln>
            <a:noFill/>
          </a:ln>
        </p:spPr>
      </p:pic>
      <p:pic>
        <p:nvPicPr>
          <p:cNvPr id="6061" name="Google Shape;6061;p266"/>
          <p:cNvPicPr preferRelativeResize="0"/>
          <p:nvPr/>
        </p:nvPicPr>
        <p:blipFill>
          <a:blip r:embed="rId9">
            <a:alphaModFix/>
          </a:blip>
          <a:stretch>
            <a:fillRect/>
          </a:stretch>
        </p:blipFill>
        <p:spPr>
          <a:xfrm>
            <a:off x="3760985" y="4535760"/>
            <a:ext cx="236600" cy="114000"/>
          </a:xfrm>
          <a:prstGeom prst="rect">
            <a:avLst/>
          </a:prstGeom>
          <a:noFill/>
          <a:ln>
            <a:noFill/>
          </a:ln>
        </p:spPr>
      </p:pic>
      <p:pic>
        <p:nvPicPr>
          <p:cNvPr id="6062" name="Google Shape;6062;p266"/>
          <p:cNvPicPr preferRelativeResize="0"/>
          <p:nvPr/>
        </p:nvPicPr>
        <p:blipFill>
          <a:blip r:embed="rId9">
            <a:alphaModFix/>
          </a:blip>
          <a:stretch>
            <a:fillRect/>
          </a:stretch>
        </p:blipFill>
        <p:spPr>
          <a:xfrm>
            <a:off x="4065785" y="4535760"/>
            <a:ext cx="236600" cy="114000"/>
          </a:xfrm>
          <a:prstGeom prst="rect">
            <a:avLst/>
          </a:prstGeom>
          <a:noFill/>
          <a:ln>
            <a:noFill/>
          </a:ln>
        </p:spPr>
      </p:pic>
      <p:pic>
        <p:nvPicPr>
          <p:cNvPr id="6063" name="Google Shape;6063;p266"/>
          <p:cNvPicPr preferRelativeResize="0"/>
          <p:nvPr/>
        </p:nvPicPr>
        <p:blipFill>
          <a:blip r:embed="rId9">
            <a:alphaModFix/>
          </a:blip>
          <a:stretch>
            <a:fillRect/>
          </a:stretch>
        </p:blipFill>
        <p:spPr>
          <a:xfrm>
            <a:off x="4370585" y="4535760"/>
            <a:ext cx="236600" cy="114000"/>
          </a:xfrm>
          <a:prstGeom prst="rect">
            <a:avLst/>
          </a:prstGeom>
          <a:noFill/>
          <a:ln>
            <a:noFill/>
          </a:ln>
        </p:spPr>
      </p:pic>
      <p:pic>
        <p:nvPicPr>
          <p:cNvPr id="6064" name="Google Shape;6064;p266"/>
          <p:cNvPicPr preferRelativeResize="0"/>
          <p:nvPr/>
        </p:nvPicPr>
        <p:blipFill>
          <a:blip r:embed="rId9">
            <a:alphaModFix/>
          </a:blip>
          <a:stretch>
            <a:fillRect/>
          </a:stretch>
        </p:blipFill>
        <p:spPr>
          <a:xfrm>
            <a:off x="4675385" y="3351310"/>
            <a:ext cx="236600" cy="114000"/>
          </a:xfrm>
          <a:prstGeom prst="rect">
            <a:avLst/>
          </a:prstGeom>
          <a:noFill/>
          <a:ln>
            <a:noFill/>
          </a:ln>
        </p:spPr>
      </p:pic>
      <p:pic>
        <p:nvPicPr>
          <p:cNvPr id="6065" name="Google Shape;6065;p266"/>
          <p:cNvPicPr preferRelativeResize="0"/>
          <p:nvPr/>
        </p:nvPicPr>
        <p:blipFill>
          <a:blip r:embed="rId9">
            <a:alphaModFix/>
          </a:blip>
          <a:stretch>
            <a:fillRect/>
          </a:stretch>
        </p:blipFill>
        <p:spPr>
          <a:xfrm>
            <a:off x="4691965" y="3927749"/>
            <a:ext cx="236600" cy="114000"/>
          </a:xfrm>
          <a:prstGeom prst="rect">
            <a:avLst/>
          </a:prstGeom>
          <a:noFill/>
          <a:ln>
            <a:noFill/>
          </a:ln>
        </p:spPr>
      </p:pic>
      <p:pic>
        <p:nvPicPr>
          <p:cNvPr id="6066" name="Google Shape;6066;p266"/>
          <p:cNvPicPr preferRelativeResize="0"/>
          <p:nvPr/>
        </p:nvPicPr>
        <p:blipFill>
          <a:blip r:embed="rId9">
            <a:alphaModFix/>
          </a:blip>
          <a:stretch>
            <a:fillRect/>
          </a:stretch>
        </p:blipFill>
        <p:spPr>
          <a:xfrm>
            <a:off x="4996765" y="3927749"/>
            <a:ext cx="236600" cy="114000"/>
          </a:xfrm>
          <a:prstGeom prst="rect">
            <a:avLst/>
          </a:prstGeom>
          <a:noFill/>
          <a:ln>
            <a:noFill/>
          </a:ln>
        </p:spPr>
      </p:pic>
      <p:pic>
        <p:nvPicPr>
          <p:cNvPr id="6067" name="Google Shape;6067;p266"/>
          <p:cNvPicPr preferRelativeResize="0"/>
          <p:nvPr/>
        </p:nvPicPr>
        <p:blipFill>
          <a:blip r:embed="rId9">
            <a:alphaModFix/>
          </a:blip>
          <a:stretch>
            <a:fillRect/>
          </a:stretch>
        </p:blipFill>
        <p:spPr>
          <a:xfrm>
            <a:off x="4683675" y="4535760"/>
            <a:ext cx="236600" cy="114000"/>
          </a:xfrm>
          <a:prstGeom prst="rect">
            <a:avLst/>
          </a:prstGeom>
          <a:noFill/>
          <a:ln>
            <a:noFill/>
          </a:ln>
        </p:spPr>
      </p:pic>
      <p:pic>
        <p:nvPicPr>
          <p:cNvPr id="6068" name="Google Shape;6068;p266"/>
          <p:cNvPicPr preferRelativeResize="0"/>
          <p:nvPr/>
        </p:nvPicPr>
        <p:blipFill>
          <a:blip r:embed="rId9">
            <a:alphaModFix/>
          </a:blip>
          <a:stretch>
            <a:fillRect/>
          </a:stretch>
        </p:blipFill>
        <p:spPr>
          <a:xfrm>
            <a:off x="5005055" y="4537349"/>
            <a:ext cx="236600" cy="114000"/>
          </a:xfrm>
          <a:prstGeom prst="rect">
            <a:avLst/>
          </a:prstGeom>
          <a:noFill/>
          <a:ln>
            <a:noFill/>
          </a:ln>
        </p:spPr>
      </p:pic>
      <p:pic>
        <p:nvPicPr>
          <p:cNvPr id="6069" name="Google Shape;6069;p266"/>
          <p:cNvPicPr preferRelativeResize="0"/>
          <p:nvPr/>
        </p:nvPicPr>
        <p:blipFill>
          <a:blip r:embed="rId9">
            <a:alphaModFix/>
          </a:blip>
          <a:stretch>
            <a:fillRect/>
          </a:stretch>
        </p:blipFill>
        <p:spPr>
          <a:xfrm>
            <a:off x="5309855" y="4537349"/>
            <a:ext cx="236600" cy="114000"/>
          </a:xfrm>
          <a:prstGeom prst="rect">
            <a:avLst/>
          </a:prstGeom>
          <a:noFill/>
          <a:ln>
            <a:noFill/>
          </a:ln>
        </p:spPr>
      </p:pic>
      <p:pic>
        <p:nvPicPr>
          <p:cNvPr id="6070" name="Google Shape;6070;p266"/>
          <p:cNvPicPr preferRelativeResize="0"/>
          <p:nvPr/>
        </p:nvPicPr>
        <p:blipFill>
          <a:blip r:embed="rId5">
            <a:alphaModFix/>
          </a:blip>
          <a:stretch>
            <a:fillRect/>
          </a:stretch>
        </p:blipFill>
        <p:spPr>
          <a:xfrm rot="9899957">
            <a:off x="1530256" y="2716324"/>
            <a:ext cx="128611" cy="232223"/>
          </a:xfrm>
          <a:prstGeom prst="rect">
            <a:avLst/>
          </a:prstGeom>
          <a:noFill/>
          <a:ln>
            <a:noFill/>
          </a:ln>
        </p:spPr>
      </p:pic>
      <p:pic>
        <p:nvPicPr>
          <p:cNvPr id="6071" name="Google Shape;6071;p266"/>
          <p:cNvPicPr preferRelativeResize="0"/>
          <p:nvPr/>
        </p:nvPicPr>
        <p:blipFill>
          <a:blip r:embed="rId5">
            <a:alphaModFix/>
          </a:blip>
          <a:stretch>
            <a:fillRect/>
          </a:stretch>
        </p:blipFill>
        <p:spPr>
          <a:xfrm rot="9899957">
            <a:off x="1521966" y="3064164"/>
            <a:ext cx="128611" cy="232223"/>
          </a:xfrm>
          <a:prstGeom prst="rect">
            <a:avLst/>
          </a:prstGeom>
          <a:noFill/>
          <a:ln>
            <a:noFill/>
          </a:ln>
        </p:spPr>
      </p:pic>
      <p:pic>
        <p:nvPicPr>
          <p:cNvPr id="6072" name="Google Shape;6072;p266"/>
          <p:cNvPicPr preferRelativeResize="0"/>
          <p:nvPr/>
        </p:nvPicPr>
        <p:blipFill>
          <a:blip r:embed="rId5">
            <a:alphaModFix/>
          </a:blip>
          <a:stretch>
            <a:fillRect/>
          </a:stretch>
        </p:blipFill>
        <p:spPr>
          <a:xfrm rot="9899957">
            <a:off x="1530256" y="3478324"/>
            <a:ext cx="128611" cy="232223"/>
          </a:xfrm>
          <a:prstGeom prst="rect">
            <a:avLst/>
          </a:prstGeom>
          <a:noFill/>
          <a:ln>
            <a:noFill/>
          </a:ln>
        </p:spPr>
      </p:pic>
      <p:pic>
        <p:nvPicPr>
          <p:cNvPr id="6073" name="Google Shape;6073;p266"/>
          <p:cNvPicPr preferRelativeResize="0"/>
          <p:nvPr/>
        </p:nvPicPr>
        <p:blipFill>
          <a:blip r:embed="rId5">
            <a:alphaModFix/>
          </a:blip>
          <a:stretch>
            <a:fillRect/>
          </a:stretch>
        </p:blipFill>
        <p:spPr>
          <a:xfrm rot="9899957">
            <a:off x="1530256" y="3859324"/>
            <a:ext cx="128611" cy="232223"/>
          </a:xfrm>
          <a:prstGeom prst="rect">
            <a:avLst/>
          </a:prstGeom>
          <a:noFill/>
          <a:ln>
            <a:noFill/>
          </a:ln>
        </p:spPr>
      </p:pic>
      <p:pic>
        <p:nvPicPr>
          <p:cNvPr id="6074" name="Google Shape;6074;p266"/>
          <p:cNvPicPr preferRelativeResize="0"/>
          <p:nvPr/>
        </p:nvPicPr>
        <p:blipFill>
          <a:blip r:embed="rId5">
            <a:alphaModFix/>
          </a:blip>
          <a:stretch>
            <a:fillRect/>
          </a:stretch>
        </p:blipFill>
        <p:spPr>
          <a:xfrm rot="9899957">
            <a:off x="1521966" y="4207164"/>
            <a:ext cx="128611" cy="232223"/>
          </a:xfrm>
          <a:prstGeom prst="rect">
            <a:avLst/>
          </a:prstGeom>
          <a:noFill/>
          <a:ln>
            <a:noFill/>
          </a:ln>
        </p:spPr>
      </p:pic>
      <p:pic>
        <p:nvPicPr>
          <p:cNvPr id="6075" name="Google Shape;6075;p266"/>
          <p:cNvPicPr preferRelativeResize="0"/>
          <p:nvPr/>
        </p:nvPicPr>
        <p:blipFill>
          <a:blip r:embed="rId5">
            <a:alphaModFix/>
          </a:blip>
          <a:stretch>
            <a:fillRect/>
          </a:stretch>
        </p:blipFill>
        <p:spPr>
          <a:xfrm rot="9899957">
            <a:off x="1530256" y="4621324"/>
            <a:ext cx="128611" cy="232223"/>
          </a:xfrm>
          <a:prstGeom prst="rect">
            <a:avLst/>
          </a:prstGeom>
          <a:noFill/>
          <a:ln>
            <a:noFill/>
          </a:ln>
        </p:spPr>
      </p:pic>
      <p:pic>
        <p:nvPicPr>
          <p:cNvPr id="6076" name="Google Shape;6076;p266"/>
          <p:cNvPicPr preferRelativeResize="0"/>
          <p:nvPr/>
        </p:nvPicPr>
        <p:blipFill>
          <a:blip r:embed="rId5">
            <a:alphaModFix/>
          </a:blip>
          <a:stretch>
            <a:fillRect/>
          </a:stretch>
        </p:blipFill>
        <p:spPr>
          <a:xfrm rot="9899957">
            <a:off x="2393181" y="823474"/>
            <a:ext cx="128611" cy="232223"/>
          </a:xfrm>
          <a:prstGeom prst="rect">
            <a:avLst/>
          </a:prstGeom>
          <a:noFill/>
          <a:ln>
            <a:noFill/>
          </a:ln>
        </p:spPr>
      </p:pic>
      <p:pic>
        <p:nvPicPr>
          <p:cNvPr id="6077" name="Google Shape;6077;p266"/>
          <p:cNvPicPr preferRelativeResize="0"/>
          <p:nvPr/>
        </p:nvPicPr>
        <p:blipFill>
          <a:blip r:embed="rId5">
            <a:alphaModFix/>
          </a:blip>
          <a:stretch>
            <a:fillRect/>
          </a:stretch>
        </p:blipFill>
        <p:spPr>
          <a:xfrm rot="9899957">
            <a:off x="2384891" y="1171314"/>
            <a:ext cx="128611" cy="232223"/>
          </a:xfrm>
          <a:prstGeom prst="rect">
            <a:avLst/>
          </a:prstGeom>
          <a:noFill/>
          <a:ln>
            <a:noFill/>
          </a:ln>
        </p:spPr>
      </p:pic>
      <p:pic>
        <p:nvPicPr>
          <p:cNvPr id="6078" name="Google Shape;6078;p266"/>
          <p:cNvPicPr preferRelativeResize="0"/>
          <p:nvPr/>
        </p:nvPicPr>
        <p:blipFill>
          <a:blip r:embed="rId5">
            <a:alphaModFix/>
          </a:blip>
          <a:stretch>
            <a:fillRect/>
          </a:stretch>
        </p:blipFill>
        <p:spPr>
          <a:xfrm rot="9899957">
            <a:off x="2393181" y="1585474"/>
            <a:ext cx="128611" cy="232223"/>
          </a:xfrm>
          <a:prstGeom prst="rect">
            <a:avLst/>
          </a:prstGeom>
          <a:noFill/>
          <a:ln>
            <a:noFill/>
          </a:ln>
        </p:spPr>
      </p:pic>
      <p:pic>
        <p:nvPicPr>
          <p:cNvPr id="6079" name="Google Shape;6079;p266"/>
          <p:cNvPicPr preferRelativeResize="0"/>
          <p:nvPr/>
        </p:nvPicPr>
        <p:blipFill>
          <a:blip r:embed="rId5">
            <a:alphaModFix/>
          </a:blip>
          <a:stretch>
            <a:fillRect/>
          </a:stretch>
        </p:blipFill>
        <p:spPr>
          <a:xfrm rot="9899957">
            <a:off x="2393181" y="1966474"/>
            <a:ext cx="128611" cy="232223"/>
          </a:xfrm>
          <a:prstGeom prst="rect">
            <a:avLst/>
          </a:prstGeom>
          <a:noFill/>
          <a:ln>
            <a:noFill/>
          </a:ln>
        </p:spPr>
      </p:pic>
      <p:pic>
        <p:nvPicPr>
          <p:cNvPr id="6080" name="Google Shape;6080;p266"/>
          <p:cNvPicPr preferRelativeResize="0"/>
          <p:nvPr/>
        </p:nvPicPr>
        <p:blipFill>
          <a:blip r:embed="rId5">
            <a:alphaModFix/>
          </a:blip>
          <a:stretch>
            <a:fillRect/>
          </a:stretch>
        </p:blipFill>
        <p:spPr>
          <a:xfrm rot="9899957">
            <a:off x="2384891" y="2314314"/>
            <a:ext cx="128611" cy="232223"/>
          </a:xfrm>
          <a:prstGeom prst="rect">
            <a:avLst/>
          </a:prstGeom>
          <a:noFill/>
          <a:ln>
            <a:noFill/>
          </a:ln>
        </p:spPr>
      </p:pic>
      <p:pic>
        <p:nvPicPr>
          <p:cNvPr id="6081" name="Google Shape;6081;p266"/>
          <p:cNvPicPr preferRelativeResize="0"/>
          <p:nvPr/>
        </p:nvPicPr>
        <p:blipFill>
          <a:blip r:embed="rId5">
            <a:alphaModFix/>
          </a:blip>
          <a:stretch>
            <a:fillRect/>
          </a:stretch>
        </p:blipFill>
        <p:spPr>
          <a:xfrm rot="9899957">
            <a:off x="2418052" y="2687024"/>
            <a:ext cx="128611" cy="232223"/>
          </a:xfrm>
          <a:prstGeom prst="rect">
            <a:avLst/>
          </a:prstGeom>
          <a:noFill/>
          <a:ln>
            <a:noFill/>
          </a:ln>
        </p:spPr>
      </p:pic>
      <p:pic>
        <p:nvPicPr>
          <p:cNvPr id="6082" name="Google Shape;6082;p266"/>
          <p:cNvPicPr preferRelativeResize="0"/>
          <p:nvPr/>
        </p:nvPicPr>
        <p:blipFill>
          <a:blip r:embed="rId5">
            <a:alphaModFix/>
          </a:blip>
          <a:stretch>
            <a:fillRect/>
          </a:stretch>
        </p:blipFill>
        <p:spPr>
          <a:xfrm rot="3815158">
            <a:off x="1739253" y="3619537"/>
            <a:ext cx="128611" cy="232223"/>
          </a:xfrm>
          <a:prstGeom prst="rect">
            <a:avLst/>
          </a:prstGeom>
          <a:noFill/>
          <a:ln>
            <a:noFill/>
          </a:ln>
        </p:spPr>
      </p:pic>
      <p:pic>
        <p:nvPicPr>
          <p:cNvPr id="6083" name="Google Shape;6083;p266"/>
          <p:cNvPicPr preferRelativeResize="0"/>
          <p:nvPr/>
        </p:nvPicPr>
        <p:blipFill>
          <a:blip r:embed="rId5">
            <a:alphaModFix/>
          </a:blip>
          <a:stretch>
            <a:fillRect/>
          </a:stretch>
        </p:blipFill>
        <p:spPr>
          <a:xfrm rot="3815158">
            <a:off x="2048694" y="3550541"/>
            <a:ext cx="128611" cy="232223"/>
          </a:xfrm>
          <a:prstGeom prst="rect">
            <a:avLst/>
          </a:prstGeom>
          <a:noFill/>
          <a:ln>
            <a:noFill/>
          </a:ln>
        </p:spPr>
      </p:pic>
      <p:pic>
        <p:nvPicPr>
          <p:cNvPr id="6084" name="Google Shape;6084;p266"/>
          <p:cNvPicPr preferRelativeResize="0"/>
          <p:nvPr/>
        </p:nvPicPr>
        <p:blipFill>
          <a:blip r:embed="rId5">
            <a:alphaModFix/>
          </a:blip>
          <a:stretch>
            <a:fillRect/>
          </a:stretch>
        </p:blipFill>
        <p:spPr>
          <a:xfrm rot="3815158">
            <a:off x="2385114" y="3485329"/>
            <a:ext cx="128611" cy="232223"/>
          </a:xfrm>
          <a:prstGeom prst="rect">
            <a:avLst/>
          </a:prstGeom>
          <a:noFill/>
          <a:ln>
            <a:noFill/>
          </a:ln>
        </p:spPr>
      </p:pic>
      <p:pic>
        <p:nvPicPr>
          <p:cNvPr id="6085" name="Google Shape;6085;p266"/>
          <p:cNvPicPr preferRelativeResize="0"/>
          <p:nvPr/>
        </p:nvPicPr>
        <p:blipFill>
          <a:blip r:embed="rId5">
            <a:alphaModFix/>
          </a:blip>
          <a:stretch>
            <a:fillRect/>
          </a:stretch>
        </p:blipFill>
        <p:spPr>
          <a:xfrm rot="3815158">
            <a:off x="2708839" y="3409935"/>
            <a:ext cx="128611" cy="232223"/>
          </a:xfrm>
          <a:prstGeom prst="rect">
            <a:avLst/>
          </a:prstGeom>
          <a:noFill/>
          <a:ln>
            <a:noFill/>
          </a:ln>
        </p:spPr>
      </p:pic>
      <p:pic>
        <p:nvPicPr>
          <p:cNvPr id="6086" name="Google Shape;6086;p266"/>
          <p:cNvPicPr preferRelativeResize="0"/>
          <p:nvPr/>
        </p:nvPicPr>
        <p:blipFill>
          <a:blip r:embed="rId5">
            <a:alphaModFix/>
          </a:blip>
          <a:stretch>
            <a:fillRect/>
          </a:stretch>
        </p:blipFill>
        <p:spPr>
          <a:xfrm rot="3815158">
            <a:off x="1747543" y="4363368"/>
            <a:ext cx="128611" cy="232223"/>
          </a:xfrm>
          <a:prstGeom prst="rect">
            <a:avLst/>
          </a:prstGeom>
          <a:noFill/>
          <a:ln>
            <a:noFill/>
          </a:ln>
        </p:spPr>
      </p:pic>
      <p:pic>
        <p:nvPicPr>
          <p:cNvPr id="6087" name="Google Shape;6087;p266"/>
          <p:cNvPicPr preferRelativeResize="0"/>
          <p:nvPr/>
        </p:nvPicPr>
        <p:blipFill>
          <a:blip r:embed="rId5">
            <a:alphaModFix/>
          </a:blip>
          <a:stretch>
            <a:fillRect/>
          </a:stretch>
        </p:blipFill>
        <p:spPr>
          <a:xfrm rot="3815158">
            <a:off x="2056984" y="4294372"/>
            <a:ext cx="128611" cy="232223"/>
          </a:xfrm>
          <a:prstGeom prst="rect">
            <a:avLst/>
          </a:prstGeom>
          <a:noFill/>
          <a:ln>
            <a:noFill/>
          </a:ln>
        </p:spPr>
      </p:pic>
      <p:pic>
        <p:nvPicPr>
          <p:cNvPr id="6088" name="Google Shape;6088;p266"/>
          <p:cNvPicPr preferRelativeResize="0"/>
          <p:nvPr/>
        </p:nvPicPr>
        <p:blipFill>
          <a:blip r:embed="rId5">
            <a:alphaModFix/>
          </a:blip>
          <a:stretch>
            <a:fillRect/>
          </a:stretch>
        </p:blipFill>
        <p:spPr>
          <a:xfrm rot="3815158">
            <a:off x="2393404" y="4229160"/>
            <a:ext cx="128611" cy="232223"/>
          </a:xfrm>
          <a:prstGeom prst="rect">
            <a:avLst/>
          </a:prstGeom>
          <a:noFill/>
          <a:ln>
            <a:noFill/>
          </a:ln>
        </p:spPr>
      </p:pic>
      <p:pic>
        <p:nvPicPr>
          <p:cNvPr id="6089" name="Google Shape;6089;p266"/>
          <p:cNvPicPr preferRelativeResize="0"/>
          <p:nvPr/>
        </p:nvPicPr>
        <p:blipFill>
          <a:blip r:embed="rId5">
            <a:alphaModFix/>
          </a:blip>
          <a:stretch>
            <a:fillRect/>
          </a:stretch>
        </p:blipFill>
        <p:spPr>
          <a:xfrm rot="3815158">
            <a:off x="2717129" y="4153766"/>
            <a:ext cx="128611" cy="232223"/>
          </a:xfrm>
          <a:prstGeom prst="rect">
            <a:avLst/>
          </a:prstGeom>
          <a:noFill/>
          <a:ln>
            <a:noFill/>
          </a:ln>
        </p:spPr>
      </p:pic>
      <p:pic>
        <p:nvPicPr>
          <p:cNvPr id="6090" name="Google Shape;6090;p266"/>
          <p:cNvPicPr preferRelativeResize="0"/>
          <p:nvPr/>
        </p:nvPicPr>
        <p:blipFill>
          <a:blip r:embed="rId5">
            <a:alphaModFix/>
          </a:blip>
          <a:stretch>
            <a:fillRect/>
          </a:stretch>
        </p:blipFill>
        <p:spPr>
          <a:xfrm rot="4595401">
            <a:off x="1689518" y="4896693"/>
            <a:ext cx="128611" cy="232223"/>
          </a:xfrm>
          <a:prstGeom prst="rect">
            <a:avLst/>
          </a:prstGeom>
          <a:noFill/>
          <a:ln>
            <a:noFill/>
          </a:ln>
        </p:spPr>
      </p:pic>
      <p:pic>
        <p:nvPicPr>
          <p:cNvPr id="6091" name="Google Shape;6091;p266"/>
          <p:cNvPicPr preferRelativeResize="0"/>
          <p:nvPr/>
        </p:nvPicPr>
        <p:blipFill>
          <a:blip r:embed="rId5">
            <a:alphaModFix/>
          </a:blip>
          <a:stretch>
            <a:fillRect/>
          </a:stretch>
        </p:blipFill>
        <p:spPr>
          <a:xfrm rot="3815158">
            <a:off x="2056984" y="4903972"/>
            <a:ext cx="128611" cy="232223"/>
          </a:xfrm>
          <a:prstGeom prst="rect">
            <a:avLst/>
          </a:prstGeom>
          <a:noFill/>
          <a:ln>
            <a:noFill/>
          </a:ln>
        </p:spPr>
      </p:pic>
      <p:pic>
        <p:nvPicPr>
          <p:cNvPr id="6092" name="Google Shape;6092;p266"/>
          <p:cNvPicPr preferRelativeResize="0"/>
          <p:nvPr/>
        </p:nvPicPr>
        <p:blipFill>
          <a:blip r:embed="rId5">
            <a:alphaModFix/>
          </a:blip>
          <a:stretch>
            <a:fillRect/>
          </a:stretch>
        </p:blipFill>
        <p:spPr>
          <a:xfrm rot="3815158">
            <a:off x="2393404" y="4838760"/>
            <a:ext cx="128611" cy="232223"/>
          </a:xfrm>
          <a:prstGeom prst="rect">
            <a:avLst/>
          </a:prstGeom>
          <a:noFill/>
          <a:ln>
            <a:noFill/>
          </a:ln>
        </p:spPr>
      </p:pic>
      <p:pic>
        <p:nvPicPr>
          <p:cNvPr id="6093" name="Google Shape;6093;p266"/>
          <p:cNvPicPr preferRelativeResize="0"/>
          <p:nvPr/>
        </p:nvPicPr>
        <p:blipFill>
          <a:blip r:embed="rId5">
            <a:alphaModFix/>
          </a:blip>
          <a:stretch>
            <a:fillRect/>
          </a:stretch>
        </p:blipFill>
        <p:spPr>
          <a:xfrm rot="3815158">
            <a:off x="2717129" y="4763366"/>
            <a:ext cx="128611" cy="232223"/>
          </a:xfrm>
          <a:prstGeom prst="rect">
            <a:avLst/>
          </a:prstGeom>
          <a:noFill/>
          <a:ln>
            <a:noFill/>
          </a:ln>
        </p:spPr>
      </p:pic>
      <p:pic>
        <p:nvPicPr>
          <p:cNvPr id="6094" name="Google Shape;6094;p266"/>
          <p:cNvPicPr preferRelativeResize="0"/>
          <p:nvPr/>
        </p:nvPicPr>
        <p:blipFill>
          <a:blip r:embed="rId5">
            <a:alphaModFix/>
          </a:blip>
          <a:stretch>
            <a:fillRect/>
          </a:stretch>
        </p:blipFill>
        <p:spPr>
          <a:xfrm rot="4499957">
            <a:off x="3270461" y="4899829"/>
            <a:ext cx="128611" cy="232223"/>
          </a:xfrm>
          <a:prstGeom prst="rect">
            <a:avLst/>
          </a:prstGeom>
          <a:noFill/>
          <a:ln>
            <a:noFill/>
          </a:ln>
        </p:spPr>
      </p:pic>
      <p:pic>
        <p:nvPicPr>
          <p:cNvPr id="6095" name="Google Shape;6095;p266"/>
          <p:cNvPicPr preferRelativeResize="0"/>
          <p:nvPr/>
        </p:nvPicPr>
        <p:blipFill>
          <a:blip r:embed="rId5">
            <a:alphaModFix/>
          </a:blip>
          <a:stretch>
            <a:fillRect/>
          </a:stretch>
        </p:blipFill>
        <p:spPr>
          <a:xfrm rot="4499957">
            <a:off x="3618301" y="4908119"/>
            <a:ext cx="128611" cy="232223"/>
          </a:xfrm>
          <a:prstGeom prst="rect">
            <a:avLst/>
          </a:prstGeom>
          <a:noFill/>
          <a:ln>
            <a:noFill/>
          </a:ln>
        </p:spPr>
      </p:pic>
      <p:pic>
        <p:nvPicPr>
          <p:cNvPr id="6096" name="Google Shape;6096;p266"/>
          <p:cNvPicPr preferRelativeResize="0"/>
          <p:nvPr/>
        </p:nvPicPr>
        <p:blipFill>
          <a:blip r:embed="rId5">
            <a:alphaModFix/>
          </a:blip>
          <a:stretch>
            <a:fillRect/>
          </a:stretch>
        </p:blipFill>
        <p:spPr>
          <a:xfrm rot="4499957">
            <a:off x="4032461" y="4899829"/>
            <a:ext cx="128611" cy="232223"/>
          </a:xfrm>
          <a:prstGeom prst="rect">
            <a:avLst/>
          </a:prstGeom>
          <a:noFill/>
          <a:ln>
            <a:noFill/>
          </a:ln>
        </p:spPr>
      </p:pic>
      <p:pic>
        <p:nvPicPr>
          <p:cNvPr id="6097" name="Google Shape;6097;p266"/>
          <p:cNvPicPr preferRelativeResize="0"/>
          <p:nvPr/>
        </p:nvPicPr>
        <p:blipFill>
          <a:blip r:embed="rId5">
            <a:alphaModFix/>
          </a:blip>
          <a:stretch>
            <a:fillRect/>
          </a:stretch>
        </p:blipFill>
        <p:spPr>
          <a:xfrm rot="4499957">
            <a:off x="4413461" y="4899829"/>
            <a:ext cx="128611" cy="232223"/>
          </a:xfrm>
          <a:prstGeom prst="rect">
            <a:avLst/>
          </a:prstGeom>
          <a:noFill/>
          <a:ln>
            <a:noFill/>
          </a:ln>
        </p:spPr>
      </p:pic>
      <p:pic>
        <p:nvPicPr>
          <p:cNvPr id="6098" name="Google Shape;6098;p266"/>
          <p:cNvPicPr preferRelativeResize="0"/>
          <p:nvPr/>
        </p:nvPicPr>
        <p:blipFill>
          <a:blip r:embed="rId5">
            <a:alphaModFix/>
          </a:blip>
          <a:stretch>
            <a:fillRect/>
          </a:stretch>
        </p:blipFill>
        <p:spPr>
          <a:xfrm rot="4499957">
            <a:off x="4761301" y="4908119"/>
            <a:ext cx="128611" cy="232223"/>
          </a:xfrm>
          <a:prstGeom prst="rect">
            <a:avLst/>
          </a:prstGeom>
          <a:noFill/>
          <a:ln>
            <a:noFill/>
          </a:ln>
        </p:spPr>
      </p:pic>
      <p:pic>
        <p:nvPicPr>
          <p:cNvPr id="6099" name="Google Shape;6099;p266"/>
          <p:cNvPicPr preferRelativeResize="0"/>
          <p:nvPr/>
        </p:nvPicPr>
        <p:blipFill>
          <a:blip r:embed="rId5">
            <a:alphaModFix/>
          </a:blip>
          <a:stretch>
            <a:fillRect/>
          </a:stretch>
        </p:blipFill>
        <p:spPr>
          <a:xfrm rot="4499957">
            <a:off x="5175461" y="4899829"/>
            <a:ext cx="128611" cy="232223"/>
          </a:xfrm>
          <a:prstGeom prst="rect">
            <a:avLst/>
          </a:prstGeom>
          <a:noFill/>
          <a:ln>
            <a:noFill/>
          </a:ln>
        </p:spPr>
      </p:pic>
      <p:pic>
        <p:nvPicPr>
          <p:cNvPr id="6100" name="Google Shape;6100;p266"/>
          <p:cNvPicPr preferRelativeResize="0"/>
          <p:nvPr/>
        </p:nvPicPr>
        <p:blipFill>
          <a:blip r:embed="rId5">
            <a:alphaModFix/>
          </a:blip>
          <a:stretch>
            <a:fillRect/>
          </a:stretch>
        </p:blipFill>
        <p:spPr>
          <a:xfrm rot="4499957">
            <a:off x="2813261" y="4899829"/>
            <a:ext cx="128611" cy="232223"/>
          </a:xfrm>
          <a:prstGeom prst="rect">
            <a:avLst/>
          </a:prstGeom>
          <a:noFill/>
          <a:ln>
            <a:noFill/>
          </a:ln>
        </p:spPr>
      </p:pic>
      <p:pic>
        <p:nvPicPr>
          <p:cNvPr id="6101" name="Google Shape;6101;p266"/>
          <p:cNvPicPr preferRelativeResize="0"/>
          <p:nvPr/>
        </p:nvPicPr>
        <p:blipFill>
          <a:blip r:embed="rId5">
            <a:alphaModFix/>
          </a:blip>
          <a:stretch>
            <a:fillRect/>
          </a:stretch>
        </p:blipFill>
        <p:spPr>
          <a:xfrm rot="3384363">
            <a:off x="2659536" y="2683179"/>
            <a:ext cx="128611" cy="232222"/>
          </a:xfrm>
          <a:prstGeom prst="rect">
            <a:avLst/>
          </a:prstGeom>
          <a:noFill/>
          <a:ln>
            <a:noFill/>
          </a:ln>
        </p:spPr>
      </p:pic>
      <p:pic>
        <p:nvPicPr>
          <p:cNvPr id="6102" name="Google Shape;6102;p266"/>
          <p:cNvPicPr preferRelativeResize="0"/>
          <p:nvPr/>
        </p:nvPicPr>
        <p:blipFill>
          <a:blip r:embed="rId5">
            <a:alphaModFix/>
          </a:blip>
          <a:stretch>
            <a:fillRect/>
          </a:stretch>
        </p:blipFill>
        <p:spPr>
          <a:xfrm rot="4641884">
            <a:off x="2604411" y="713379"/>
            <a:ext cx="128611" cy="232222"/>
          </a:xfrm>
          <a:prstGeom prst="rect">
            <a:avLst/>
          </a:prstGeom>
          <a:noFill/>
          <a:ln>
            <a:noFill/>
          </a:ln>
        </p:spPr>
      </p:pic>
      <p:pic>
        <p:nvPicPr>
          <p:cNvPr id="6103" name="Google Shape;6103;p266"/>
          <p:cNvPicPr preferRelativeResize="0"/>
          <p:nvPr/>
        </p:nvPicPr>
        <p:blipFill>
          <a:blip r:embed="rId5">
            <a:alphaModFix/>
          </a:blip>
          <a:stretch>
            <a:fillRect/>
          </a:stretch>
        </p:blipFill>
        <p:spPr>
          <a:xfrm rot="4641884">
            <a:off x="2909211" y="713379"/>
            <a:ext cx="128611" cy="232222"/>
          </a:xfrm>
          <a:prstGeom prst="rect">
            <a:avLst/>
          </a:prstGeom>
          <a:noFill/>
          <a:ln>
            <a:noFill/>
          </a:ln>
        </p:spPr>
      </p:pic>
      <p:pic>
        <p:nvPicPr>
          <p:cNvPr id="6104" name="Google Shape;6104;p266"/>
          <p:cNvPicPr preferRelativeResize="0"/>
          <p:nvPr/>
        </p:nvPicPr>
        <p:blipFill>
          <a:blip r:embed="rId5">
            <a:alphaModFix/>
          </a:blip>
          <a:stretch>
            <a:fillRect/>
          </a:stretch>
        </p:blipFill>
        <p:spPr>
          <a:xfrm rot="8752277">
            <a:off x="3527732" y="873879"/>
            <a:ext cx="128611" cy="232223"/>
          </a:xfrm>
          <a:prstGeom prst="rect">
            <a:avLst/>
          </a:prstGeom>
          <a:noFill/>
          <a:ln>
            <a:noFill/>
          </a:ln>
        </p:spPr>
      </p:pic>
      <p:pic>
        <p:nvPicPr>
          <p:cNvPr id="6105" name="Google Shape;6105;p266"/>
          <p:cNvPicPr preferRelativeResize="0"/>
          <p:nvPr/>
        </p:nvPicPr>
        <p:blipFill>
          <a:blip r:embed="rId5">
            <a:alphaModFix/>
          </a:blip>
          <a:stretch>
            <a:fillRect/>
          </a:stretch>
        </p:blipFill>
        <p:spPr>
          <a:xfrm rot="8752277">
            <a:off x="3375332" y="873879"/>
            <a:ext cx="128611" cy="232223"/>
          </a:xfrm>
          <a:prstGeom prst="rect">
            <a:avLst/>
          </a:prstGeom>
          <a:noFill/>
          <a:ln>
            <a:noFill/>
          </a:ln>
        </p:spPr>
      </p:pic>
      <p:pic>
        <p:nvPicPr>
          <p:cNvPr id="6106" name="Google Shape;6106;p266"/>
          <p:cNvPicPr preferRelativeResize="0"/>
          <p:nvPr/>
        </p:nvPicPr>
        <p:blipFill>
          <a:blip r:embed="rId5">
            <a:alphaModFix/>
          </a:blip>
          <a:stretch>
            <a:fillRect/>
          </a:stretch>
        </p:blipFill>
        <p:spPr>
          <a:xfrm rot="8752277">
            <a:off x="3239512" y="873879"/>
            <a:ext cx="128611" cy="232223"/>
          </a:xfrm>
          <a:prstGeom prst="rect">
            <a:avLst/>
          </a:prstGeom>
          <a:noFill/>
          <a:ln>
            <a:noFill/>
          </a:ln>
        </p:spPr>
      </p:pic>
      <p:pic>
        <p:nvPicPr>
          <p:cNvPr id="6107" name="Google Shape;6107;p266"/>
          <p:cNvPicPr preferRelativeResize="0"/>
          <p:nvPr/>
        </p:nvPicPr>
        <p:blipFill>
          <a:blip r:embed="rId5">
            <a:alphaModFix/>
          </a:blip>
          <a:stretch>
            <a:fillRect/>
          </a:stretch>
        </p:blipFill>
        <p:spPr>
          <a:xfrm rot="8752277">
            <a:off x="3686833" y="1254879"/>
            <a:ext cx="128611" cy="232223"/>
          </a:xfrm>
          <a:prstGeom prst="rect">
            <a:avLst/>
          </a:prstGeom>
          <a:noFill/>
          <a:ln>
            <a:noFill/>
          </a:ln>
        </p:spPr>
      </p:pic>
      <p:pic>
        <p:nvPicPr>
          <p:cNvPr id="6108" name="Google Shape;6108;p266"/>
          <p:cNvPicPr preferRelativeResize="0"/>
          <p:nvPr/>
        </p:nvPicPr>
        <p:blipFill>
          <a:blip r:embed="rId5">
            <a:alphaModFix/>
          </a:blip>
          <a:stretch>
            <a:fillRect/>
          </a:stretch>
        </p:blipFill>
        <p:spPr>
          <a:xfrm rot="8752277">
            <a:off x="3814363" y="1483479"/>
            <a:ext cx="128611" cy="232223"/>
          </a:xfrm>
          <a:prstGeom prst="rect">
            <a:avLst/>
          </a:prstGeom>
          <a:noFill/>
          <a:ln>
            <a:noFill/>
          </a:ln>
        </p:spPr>
      </p:pic>
      <p:pic>
        <p:nvPicPr>
          <p:cNvPr id="6109" name="Google Shape;6109;p266"/>
          <p:cNvPicPr preferRelativeResize="0"/>
          <p:nvPr/>
        </p:nvPicPr>
        <p:blipFill>
          <a:blip r:embed="rId5">
            <a:alphaModFix/>
          </a:blip>
          <a:stretch>
            <a:fillRect/>
          </a:stretch>
        </p:blipFill>
        <p:spPr>
          <a:xfrm rot="3815158">
            <a:off x="4038989" y="3164754"/>
            <a:ext cx="128611" cy="232223"/>
          </a:xfrm>
          <a:prstGeom prst="rect">
            <a:avLst/>
          </a:prstGeom>
          <a:noFill/>
          <a:ln>
            <a:noFill/>
          </a:ln>
        </p:spPr>
      </p:pic>
      <p:pic>
        <p:nvPicPr>
          <p:cNvPr id="6110" name="Google Shape;6110;p266"/>
          <p:cNvPicPr preferRelativeResize="0"/>
          <p:nvPr/>
        </p:nvPicPr>
        <p:blipFill>
          <a:blip r:embed="rId5">
            <a:alphaModFix/>
          </a:blip>
          <a:stretch>
            <a:fillRect/>
          </a:stretch>
        </p:blipFill>
        <p:spPr>
          <a:xfrm rot="3815158">
            <a:off x="4318918" y="3105135"/>
            <a:ext cx="128611" cy="232223"/>
          </a:xfrm>
          <a:prstGeom prst="rect">
            <a:avLst/>
          </a:prstGeom>
          <a:noFill/>
          <a:ln>
            <a:noFill/>
          </a:ln>
        </p:spPr>
      </p:pic>
      <p:pic>
        <p:nvPicPr>
          <p:cNvPr id="6111" name="Google Shape;6111;p266"/>
          <p:cNvPicPr preferRelativeResize="0"/>
          <p:nvPr/>
        </p:nvPicPr>
        <p:blipFill>
          <a:blip r:embed="rId5">
            <a:alphaModFix/>
          </a:blip>
          <a:stretch>
            <a:fillRect/>
          </a:stretch>
        </p:blipFill>
        <p:spPr>
          <a:xfrm rot="3815158">
            <a:off x="3276184" y="4040902"/>
            <a:ext cx="128611" cy="232223"/>
          </a:xfrm>
          <a:prstGeom prst="rect">
            <a:avLst/>
          </a:prstGeom>
          <a:noFill/>
          <a:ln>
            <a:noFill/>
          </a:ln>
        </p:spPr>
      </p:pic>
      <p:pic>
        <p:nvPicPr>
          <p:cNvPr id="6112" name="Google Shape;6112;p266"/>
          <p:cNvPicPr preferRelativeResize="0"/>
          <p:nvPr/>
        </p:nvPicPr>
        <p:blipFill>
          <a:blip r:embed="rId5">
            <a:alphaModFix/>
          </a:blip>
          <a:stretch>
            <a:fillRect/>
          </a:stretch>
        </p:blipFill>
        <p:spPr>
          <a:xfrm rot="3815158">
            <a:off x="3612604" y="3975689"/>
            <a:ext cx="128611" cy="232223"/>
          </a:xfrm>
          <a:prstGeom prst="rect">
            <a:avLst/>
          </a:prstGeom>
          <a:noFill/>
          <a:ln>
            <a:noFill/>
          </a:ln>
        </p:spPr>
      </p:pic>
      <p:pic>
        <p:nvPicPr>
          <p:cNvPr id="6113" name="Google Shape;6113;p266"/>
          <p:cNvPicPr preferRelativeResize="0"/>
          <p:nvPr/>
        </p:nvPicPr>
        <p:blipFill>
          <a:blip r:embed="rId5">
            <a:alphaModFix/>
          </a:blip>
          <a:stretch>
            <a:fillRect/>
          </a:stretch>
        </p:blipFill>
        <p:spPr>
          <a:xfrm rot="3815158">
            <a:off x="4706620" y="3790935"/>
            <a:ext cx="128611" cy="232223"/>
          </a:xfrm>
          <a:prstGeom prst="rect">
            <a:avLst/>
          </a:prstGeom>
          <a:noFill/>
          <a:ln>
            <a:noFill/>
          </a:ln>
        </p:spPr>
      </p:pic>
      <p:pic>
        <p:nvPicPr>
          <p:cNvPr id="6114" name="Google Shape;6114;p266"/>
          <p:cNvPicPr preferRelativeResize="0"/>
          <p:nvPr/>
        </p:nvPicPr>
        <p:blipFill>
          <a:blip r:embed="rId5">
            <a:alphaModFix/>
          </a:blip>
          <a:stretch>
            <a:fillRect/>
          </a:stretch>
        </p:blipFill>
        <p:spPr>
          <a:xfrm rot="4641884">
            <a:off x="2476882" y="1356140"/>
            <a:ext cx="128611" cy="232222"/>
          </a:xfrm>
          <a:prstGeom prst="rect">
            <a:avLst/>
          </a:prstGeom>
          <a:noFill/>
          <a:ln>
            <a:noFill/>
          </a:ln>
        </p:spPr>
      </p:pic>
      <p:pic>
        <p:nvPicPr>
          <p:cNvPr id="6115" name="Google Shape;6115;p266"/>
          <p:cNvPicPr preferRelativeResize="0"/>
          <p:nvPr/>
        </p:nvPicPr>
        <p:blipFill>
          <a:blip r:embed="rId5">
            <a:alphaModFix/>
          </a:blip>
          <a:stretch>
            <a:fillRect/>
          </a:stretch>
        </p:blipFill>
        <p:spPr>
          <a:xfrm rot="4641884">
            <a:off x="2748521" y="1356140"/>
            <a:ext cx="128611" cy="232222"/>
          </a:xfrm>
          <a:prstGeom prst="rect">
            <a:avLst/>
          </a:prstGeom>
          <a:noFill/>
          <a:ln>
            <a:noFill/>
          </a:ln>
        </p:spPr>
      </p:pic>
      <p:pic>
        <p:nvPicPr>
          <p:cNvPr id="6116" name="Google Shape;6116;p266"/>
          <p:cNvPicPr preferRelativeResize="0"/>
          <p:nvPr/>
        </p:nvPicPr>
        <p:blipFill>
          <a:blip r:embed="rId5">
            <a:alphaModFix/>
          </a:blip>
          <a:stretch>
            <a:fillRect/>
          </a:stretch>
        </p:blipFill>
        <p:spPr>
          <a:xfrm rot="3815158">
            <a:off x="3199984" y="4698653"/>
            <a:ext cx="128611" cy="232223"/>
          </a:xfrm>
          <a:prstGeom prst="rect">
            <a:avLst/>
          </a:prstGeom>
          <a:noFill/>
          <a:ln>
            <a:noFill/>
          </a:ln>
        </p:spPr>
      </p:pic>
      <p:pic>
        <p:nvPicPr>
          <p:cNvPr id="6117" name="Google Shape;6117;p266"/>
          <p:cNvPicPr preferRelativeResize="0"/>
          <p:nvPr/>
        </p:nvPicPr>
        <p:blipFill>
          <a:blip r:embed="rId5">
            <a:alphaModFix/>
          </a:blip>
          <a:stretch>
            <a:fillRect/>
          </a:stretch>
        </p:blipFill>
        <p:spPr>
          <a:xfrm rot="3815158">
            <a:off x="3536404" y="4633441"/>
            <a:ext cx="128611" cy="232223"/>
          </a:xfrm>
          <a:prstGeom prst="rect">
            <a:avLst/>
          </a:prstGeom>
          <a:noFill/>
          <a:ln>
            <a:noFill/>
          </a:ln>
        </p:spPr>
      </p:pic>
      <p:pic>
        <p:nvPicPr>
          <p:cNvPr id="6118" name="Google Shape;6118;p266"/>
          <p:cNvPicPr preferRelativeResize="0"/>
          <p:nvPr/>
        </p:nvPicPr>
        <p:blipFill>
          <a:blip r:embed="rId5">
            <a:alphaModFix/>
          </a:blip>
          <a:stretch>
            <a:fillRect/>
          </a:stretch>
        </p:blipFill>
        <p:spPr>
          <a:xfrm rot="3815158">
            <a:off x="3860129" y="4558047"/>
            <a:ext cx="128611" cy="232223"/>
          </a:xfrm>
          <a:prstGeom prst="rect">
            <a:avLst/>
          </a:prstGeom>
          <a:noFill/>
          <a:ln>
            <a:noFill/>
          </a:ln>
        </p:spPr>
      </p:pic>
      <p:pic>
        <p:nvPicPr>
          <p:cNvPr id="6119" name="Google Shape;6119;p266"/>
          <p:cNvPicPr preferRelativeResize="0"/>
          <p:nvPr/>
        </p:nvPicPr>
        <p:blipFill>
          <a:blip r:embed="rId5">
            <a:alphaModFix/>
          </a:blip>
          <a:stretch>
            <a:fillRect/>
          </a:stretch>
        </p:blipFill>
        <p:spPr>
          <a:xfrm rot="3815158">
            <a:off x="4920929" y="4370802"/>
            <a:ext cx="128611" cy="232223"/>
          </a:xfrm>
          <a:prstGeom prst="rect">
            <a:avLst/>
          </a:prstGeom>
          <a:noFill/>
          <a:ln>
            <a:noFill/>
          </a:ln>
        </p:spPr>
      </p:pic>
      <p:pic>
        <p:nvPicPr>
          <p:cNvPr id="6120" name="Google Shape;6120;p266"/>
          <p:cNvPicPr preferRelativeResize="0"/>
          <p:nvPr/>
        </p:nvPicPr>
        <p:blipFill>
          <a:blip r:embed="rId9">
            <a:alphaModFix/>
          </a:blip>
          <a:stretch>
            <a:fillRect/>
          </a:stretch>
        </p:blipFill>
        <p:spPr>
          <a:xfrm>
            <a:off x="3109934" y="2869240"/>
            <a:ext cx="236600" cy="114000"/>
          </a:xfrm>
          <a:prstGeom prst="rect">
            <a:avLst/>
          </a:prstGeom>
          <a:noFill/>
          <a:ln>
            <a:noFill/>
          </a:ln>
        </p:spPr>
      </p:pic>
      <p:pic>
        <p:nvPicPr>
          <p:cNvPr id="6121" name="Google Shape;6121;p266"/>
          <p:cNvPicPr preferRelativeResize="0"/>
          <p:nvPr/>
        </p:nvPicPr>
        <p:blipFill>
          <a:blip r:embed="rId9">
            <a:alphaModFix/>
          </a:blip>
          <a:stretch>
            <a:fillRect/>
          </a:stretch>
        </p:blipFill>
        <p:spPr>
          <a:xfrm>
            <a:off x="3109934" y="3097840"/>
            <a:ext cx="236600" cy="114000"/>
          </a:xfrm>
          <a:prstGeom prst="rect">
            <a:avLst/>
          </a:prstGeom>
          <a:noFill/>
          <a:ln>
            <a:noFill/>
          </a:ln>
        </p:spPr>
      </p:pic>
      <p:pic>
        <p:nvPicPr>
          <p:cNvPr id="6122" name="Google Shape;6122;p266"/>
          <p:cNvPicPr preferRelativeResize="0"/>
          <p:nvPr/>
        </p:nvPicPr>
        <p:blipFill>
          <a:blip r:embed="rId9">
            <a:alphaModFix/>
          </a:blip>
          <a:stretch>
            <a:fillRect/>
          </a:stretch>
        </p:blipFill>
        <p:spPr>
          <a:xfrm>
            <a:off x="3126515" y="3538459"/>
            <a:ext cx="236600" cy="114000"/>
          </a:xfrm>
          <a:prstGeom prst="rect">
            <a:avLst/>
          </a:prstGeom>
          <a:noFill/>
          <a:ln>
            <a:noFill/>
          </a:ln>
        </p:spPr>
      </p:pic>
      <p:pic>
        <p:nvPicPr>
          <p:cNvPr id="6123" name="Google Shape;6123;p266"/>
          <p:cNvPicPr preferRelativeResize="0"/>
          <p:nvPr/>
        </p:nvPicPr>
        <p:blipFill>
          <a:blip r:embed="rId9">
            <a:alphaModFix/>
          </a:blip>
          <a:stretch>
            <a:fillRect/>
          </a:stretch>
        </p:blipFill>
        <p:spPr>
          <a:xfrm>
            <a:off x="3126515" y="3767059"/>
            <a:ext cx="236600" cy="114000"/>
          </a:xfrm>
          <a:prstGeom prst="rect">
            <a:avLst/>
          </a:prstGeom>
          <a:noFill/>
          <a:ln>
            <a:noFill/>
          </a:ln>
        </p:spPr>
      </p:pic>
      <p:pic>
        <p:nvPicPr>
          <p:cNvPr id="6124" name="Google Shape;6124;p266"/>
          <p:cNvPicPr preferRelativeResize="0"/>
          <p:nvPr/>
        </p:nvPicPr>
        <p:blipFill>
          <a:blip r:embed="rId9">
            <a:alphaModFix/>
          </a:blip>
          <a:stretch>
            <a:fillRect/>
          </a:stretch>
        </p:blipFill>
        <p:spPr>
          <a:xfrm>
            <a:off x="3126515" y="4114899"/>
            <a:ext cx="236600" cy="114000"/>
          </a:xfrm>
          <a:prstGeom prst="rect">
            <a:avLst/>
          </a:prstGeom>
          <a:noFill/>
          <a:ln>
            <a:noFill/>
          </a:ln>
        </p:spPr>
      </p:pic>
      <p:pic>
        <p:nvPicPr>
          <p:cNvPr id="6125" name="Google Shape;6125;p266"/>
          <p:cNvPicPr preferRelativeResize="0"/>
          <p:nvPr/>
        </p:nvPicPr>
        <p:blipFill>
          <a:blip r:embed="rId9">
            <a:alphaModFix/>
          </a:blip>
          <a:stretch>
            <a:fillRect/>
          </a:stretch>
        </p:blipFill>
        <p:spPr>
          <a:xfrm>
            <a:off x="3126515" y="4343499"/>
            <a:ext cx="236600" cy="114000"/>
          </a:xfrm>
          <a:prstGeom prst="rect">
            <a:avLst/>
          </a:prstGeom>
          <a:noFill/>
          <a:ln>
            <a:noFill/>
          </a:ln>
        </p:spPr>
      </p:pic>
      <p:pic>
        <p:nvPicPr>
          <p:cNvPr id="6126" name="Google Shape;6126;p266"/>
          <p:cNvPicPr preferRelativeResize="0"/>
          <p:nvPr/>
        </p:nvPicPr>
        <p:blipFill>
          <a:blip r:embed="rId5">
            <a:alphaModFix/>
          </a:blip>
          <a:stretch>
            <a:fillRect/>
          </a:stretch>
        </p:blipFill>
        <p:spPr>
          <a:xfrm rot="-144">
            <a:off x="2048694" y="2357716"/>
            <a:ext cx="128611" cy="232223"/>
          </a:xfrm>
          <a:prstGeom prst="rect">
            <a:avLst/>
          </a:prstGeom>
          <a:noFill/>
          <a:ln>
            <a:noFill/>
          </a:ln>
        </p:spPr>
      </p:pic>
      <p:pic>
        <p:nvPicPr>
          <p:cNvPr id="6127" name="Google Shape;6127;p266"/>
          <p:cNvPicPr preferRelativeResize="0"/>
          <p:nvPr/>
        </p:nvPicPr>
        <p:blipFill>
          <a:blip r:embed="rId5">
            <a:alphaModFix/>
          </a:blip>
          <a:stretch>
            <a:fillRect/>
          </a:stretch>
        </p:blipFill>
        <p:spPr>
          <a:xfrm rot="-144">
            <a:off x="2040044" y="1966454"/>
            <a:ext cx="128611" cy="232223"/>
          </a:xfrm>
          <a:prstGeom prst="rect">
            <a:avLst/>
          </a:prstGeom>
          <a:noFill/>
          <a:ln>
            <a:noFill/>
          </a:ln>
        </p:spPr>
      </p:pic>
      <p:pic>
        <p:nvPicPr>
          <p:cNvPr id="6128" name="Google Shape;6128;p266"/>
          <p:cNvPicPr preferRelativeResize="0"/>
          <p:nvPr/>
        </p:nvPicPr>
        <p:blipFill>
          <a:blip r:embed="rId5">
            <a:alphaModFix/>
          </a:blip>
          <a:stretch>
            <a:fillRect/>
          </a:stretch>
        </p:blipFill>
        <p:spPr>
          <a:xfrm rot="-8510915">
            <a:off x="1895255" y="2007917"/>
            <a:ext cx="128611" cy="232223"/>
          </a:xfrm>
          <a:prstGeom prst="rect">
            <a:avLst/>
          </a:prstGeom>
          <a:noFill/>
          <a:ln>
            <a:noFill/>
          </a:ln>
        </p:spPr>
      </p:pic>
      <p:grpSp>
        <p:nvGrpSpPr>
          <p:cNvPr id="6129" name="Google Shape;6129;p266"/>
          <p:cNvGrpSpPr/>
          <p:nvPr/>
        </p:nvGrpSpPr>
        <p:grpSpPr>
          <a:xfrm>
            <a:off x="6110188" y="639142"/>
            <a:ext cx="1906350" cy="1666200"/>
            <a:chOff x="1413854" y="602454"/>
            <a:chExt cx="4981316" cy="4353802"/>
          </a:xfrm>
        </p:grpSpPr>
        <p:pic>
          <p:nvPicPr>
            <p:cNvPr id="6130" name="Google Shape;6130;p266"/>
            <p:cNvPicPr preferRelativeResize="0"/>
            <p:nvPr/>
          </p:nvPicPr>
          <p:blipFill>
            <a:blip r:embed="rId10">
              <a:alphaModFix/>
            </a:blip>
            <a:stretch>
              <a:fillRect/>
            </a:stretch>
          </p:blipFill>
          <p:spPr>
            <a:xfrm>
              <a:off x="4808120" y="2329945"/>
              <a:ext cx="1587050" cy="1085550"/>
            </a:xfrm>
            <a:prstGeom prst="rect">
              <a:avLst/>
            </a:prstGeom>
            <a:noFill/>
            <a:ln>
              <a:noFill/>
            </a:ln>
          </p:spPr>
        </p:pic>
        <p:grpSp>
          <p:nvGrpSpPr>
            <p:cNvPr id="6131" name="Google Shape;6131;p266"/>
            <p:cNvGrpSpPr/>
            <p:nvPr/>
          </p:nvGrpSpPr>
          <p:grpSpPr>
            <a:xfrm>
              <a:off x="1413854" y="602454"/>
              <a:ext cx="4811085" cy="4353802"/>
              <a:chOff x="979225" y="1196250"/>
              <a:chExt cx="3592775" cy="3251290"/>
            </a:xfrm>
          </p:grpSpPr>
          <p:pic>
            <p:nvPicPr>
              <p:cNvPr id="6132" name="Google Shape;6132;p266"/>
              <p:cNvPicPr preferRelativeResize="0"/>
              <p:nvPr/>
            </p:nvPicPr>
            <p:blipFill>
              <a:blip r:embed="rId11">
                <a:alphaModFix/>
              </a:blip>
              <a:stretch>
                <a:fillRect/>
              </a:stretch>
            </p:blipFill>
            <p:spPr>
              <a:xfrm>
                <a:off x="979225" y="1196250"/>
                <a:ext cx="3592775" cy="1991825"/>
              </a:xfrm>
              <a:prstGeom prst="rect">
                <a:avLst/>
              </a:prstGeom>
              <a:noFill/>
              <a:ln>
                <a:noFill/>
              </a:ln>
            </p:spPr>
          </p:pic>
          <p:pic>
            <p:nvPicPr>
              <p:cNvPr id="6133" name="Google Shape;6133;p266"/>
              <p:cNvPicPr preferRelativeResize="0"/>
              <p:nvPr/>
            </p:nvPicPr>
            <p:blipFill>
              <a:blip r:embed="rId12">
                <a:alphaModFix/>
              </a:blip>
              <a:stretch>
                <a:fillRect/>
              </a:stretch>
            </p:blipFill>
            <p:spPr>
              <a:xfrm>
                <a:off x="2515250" y="3033690"/>
                <a:ext cx="1882900" cy="1413850"/>
              </a:xfrm>
              <a:prstGeom prst="rect">
                <a:avLst/>
              </a:prstGeom>
              <a:noFill/>
              <a:ln>
                <a:noFill/>
              </a:ln>
            </p:spPr>
          </p:pic>
        </p:grpSp>
      </p:grpSp>
      <p:pic>
        <p:nvPicPr>
          <p:cNvPr id="6134" name="Google Shape;6134;p266"/>
          <p:cNvPicPr preferRelativeResize="0"/>
          <p:nvPr/>
        </p:nvPicPr>
        <p:blipFill rotWithShape="1">
          <a:blip r:embed="rId13">
            <a:alphaModFix/>
          </a:blip>
          <a:srcRect t="16464" r="35716"/>
          <a:stretch/>
        </p:blipFill>
        <p:spPr>
          <a:xfrm>
            <a:off x="6003525" y="590287"/>
            <a:ext cx="398027" cy="184325"/>
          </a:xfrm>
          <a:prstGeom prst="rect">
            <a:avLst/>
          </a:prstGeom>
          <a:noFill/>
          <a:ln>
            <a:noFill/>
          </a:ln>
        </p:spPr>
      </p:pic>
      <p:pic>
        <p:nvPicPr>
          <p:cNvPr id="6135" name="Google Shape;6135;p266"/>
          <p:cNvPicPr preferRelativeResize="0"/>
          <p:nvPr/>
        </p:nvPicPr>
        <p:blipFill>
          <a:blip r:embed="rId5">
            <a:alphaModFix/>
          </a:blip>
          <a:stretch>
            <a:fillRect/>
          </a:stretch>
        </p:blipFill>
        <p:spPr>
          <a:xfrm rot="-5938616">
            <a:off x="6373693" y="506463"/>
            <a:ext cx="148483" cy="268066"/>
          </a:xfrm>
          <a:prstGeom prst="rect">
            <a:avLst/>
          </a:prstGeom>
          <a:noFill/>
          <a:ln>
            <a:noFill/>
          </a:ln>
        </p:spPr>
      </p:pic>
      <p:pic>
        <p:nvPicPr>
          <p:cNvPr id="6136" name="Google Shape;6136;p266"/>
          <p:cNvPicPr preferRelativeResize="0"/>
          <p:nvPr/>
        </p:nvPicPr>
        <p:blipFill rotWithShape="1">
          <a:blip r:embed="rId14">
            <a:alphaModFix/>
          </a:blip>
          <a:srcRect l="71916" t="14752" r="9173" b="32764"/>
          <a:stretch/>
        </p:blipFill>
        <p:spPr>
          <a:xfrm>
            <a:off x="7461950" y="2389050"/>
            <a:ext cx="476785" cy="415725"/>
          </a:xfrm>
          <a:prstGeom prst="rect">
            <a:avLst/>
          </a:prstGeom>
          <a:noFill/>
          <a:ln>
            <a:noFill/>
          </a:ln>
        </p:spPr>
      </p:pic>
      <p:sp>
        <p:nvSpPr>
          <p:cNvPr id="6137" name="Google Shape;6137;p266"/>
          <p:cNvSpPr txBox="1"/>
          <p:nvPr/>
        </p:nvSpPr>
        <p:spPr>
          <a:xfrm>
            <a:off x="7333665" y="2697835"/>
            <a:ext cx="8793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t>transcription factor</a:t>
            </a:r>
            <a:endParaRPr sz="1600" b="1"/>
          </a:p>
        </p:txBody>
      </p:sp>
      <p:sp>
        <p:nvSpPr>
          <p:cNvPr id="6138" name="Google Shape;6138;p266"/>
          <p:cNvSpPr/>
          <p:nvPr/>
        </p:nvSpPr>
        <p:spPr>
          <a:xfrm>
            <a:off x="6863100" y="1729700"/>
            <a:ext cx="538825" cy="767150"/>
          </a:xfrm>
          <a:custGeom>
            <a:avLst/>
            <a:gdLst/>
            <a:ahLst/>
            <a:cxnLst/>
            <a:rect l="l" t="t" r="r" b="b"/>
            <a:pathLst>
              <a:path w="21553" h="30686" extrusionOk="0">
                <a:moveTo>
                  <a:pt x="0" y="0"/>
                </a:moveTo>
                <a:cubicBezTo>
                  <a:pt x="1093" y="2850"/>
                  <a:pt x="2968" y="11984"/>
                  <a:pt x="6560" y="17098"/>
                </a:cubicBezTo>
                <a:cubicBezTo>
                  <a:pt x="10152" y="22212"/>
                  <a:pt x="19054" y="28421"/>
                  <a:pt x="21553" y="30686"/>
                </a:cubicBezTo>
              </a:path>
            </a:pathLst>
          </a:custGeom>
          <a:noFill/>
          <a:ln w="9525" cap="flat" cmpd="sng">
            <a:solidFill>
              <a:schemeClr val="dk2"/>
            </a:solidFill>
            <a:prstDash val="solid"/>
            <a:round/>
            <a:headEnd type="none" w="med" len="med"/>
            <a:tailEnd type="stealth" w="med" len="med"/>
          </a:ln>
        </p:spPr>
      </p:sp>
      <p:pic>
        <p:nvPicPr>
          <p:cNvPr id="6139" name="Google Shape;6139;p266"/>
          <p:cNvPicPr preferRelativeResize="0"/>
          <p:nvPr/>
        </p:nvPicPr>
        <p:blipFill>
          <a:blip r:embed="rId15">
            <a:alphaModFix/>
          </a:blip>
          <a:stretch>
            <a:fillRect/>
          </a:stretch>
        </p:blipFill>
        <p:spPr>
          <a:xfrm>
            <a:off x="6048202" y="2888486"/>
            <a:ext cx="2030325" cy="1359230"/>
          </a:xfrm>
          <a:prstGeom prst="rect">
            <a:avLst/>
          </a:prstGeom>
          <a:noFill/>
          <a:ln>
            <a:noFill/>
          </a:ln>
        </p:spPr>
      </p:pic>
      <p:sp>
        <p:nvSpPr>
          <p:cNvPr id="6140" name="Google Shape;6140;p266"/>
          <p:cNvSpPr/>
          <p:nvPr/>
        </p:nvSpPr>
        <p:spPr>
          <a:xfrm>
            <a:off x="6867475" y="2589051"/>
            <a:ext cx="652500" cy="342876"/>
          </a:xfrm>
          <a:custGeom>
            <a:avLst/>
            <a:gdLst/>
            <a:ahLst/>
            <a:cxnLst/>
            <a:rect l="l" t="t" r="r" b="b"/>
            <a:pathLst>
              <a:path w="26100" h="20923" extrusionOk="0">
                <a:moveTo>
                  <a:pt x="26100" y="1957"/>
                </a:moveTo>
                <a:cubicBezTo>
                  <a:pt x="21952" y="1842"/>
                  <a:pt x="4916" y="-1894"/>
                  <a:pt x="1212" y="1267"/>
                </a:cubicBezTo>
                <a:cubicBezTo>
                  <a:pt x="-2492" y="4428"/>
                  <a:pt x="3431" y="17647"/>
                  <a:pt x="3875" y="20923"/>
                </a:cubicBezTo>
              </a:path>
            </a:pathLst>
          </a:custGeom>
          <a:noFill/>
          <a:ln w="9525" cap="flat" cmpd="sng">
            <a:solidFill>
              <a:schemeClr val="dk2"/>
            </a:solidFill>
            <a:prstDash val="solid"/>
            <a:round/>
            <a:headEnd type="none" w="med" len="med"/>
            <a:tailEnd type="stealth" w="med" len="med"/>
          </a:ln>
        </p:spPr>
      </p:sp>
      <p:pic>
        <p:nvPicPr>
          <p:cNvPr id="6141" name="Google Shape;6141;p266"/>
          <p:cNvPicPr preferRelativeResize="0"/>
          <p:nvPr/>
        </p:nvPicPr>
        <p:blipFill>
          <a:blip r:embed="rId16">
            <a:alphaModFix/>
          </a:blip>
          <a:stretch>
            <a:fillRect/>
          </a:stretch>
        </p:blipFill>
        <p:spPr>
          <a:xfrm>
            <a:off x="6948247" y="4379050"/>
            <a:ext cx="721139" cy="415725"/>
          </a:xfrm>
          <a:prstGeom prst="rect">
            <a:avLst/>
          </a:prstGeom>
          <a:noFill/>
          <a:ln>
            <a:noFill/>
          </a:ln>
        </p:spPr>
      </p:pic>
      <p:sp>
        <p:nvSpPr>
          <p:cNvPr id="6142" name="Google Shape;6142;p266"/>
          <p:cNvSpPr txBox="1"/>
          <p:nvPr/>
        </p:nvSpPr>
        <p:spPr>
          <a:xfrm>
            <a:off x="6858728" y="4692385"/>
            <a:ext cx="8793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t>epigenetic changes</a:t>
            </a:r>
            <a:endParaRPr sz="1600" b="1"/>
          </a:p>
        </p:txBody>
      </p:sp>
      <p:pic>
        <p:nvPicPr>
          <p:cNvPr id="6143" name="Google Shape;6143;p266"/>
          <p:cNvPicPr preferRelativeResize="0"/>
          <p:nvPr/>
        </p:nvPicPr>
        <p:blipFill>
          <a:blip r:embed="rId17">
            <a:alphaModFix/>
          </a:blip>
          <a:stretch>
            <a:fillRect/>
          </a:stretch>
        </p:blipFill>
        <p:spPr>
          <a:xfrm flipH="1">
            <a:off x="7917225" y="4133950"/>
            <a:ext cx="976950" cy="848747"/>
          </a:xfrm>
          <a:prstGeom prst="rect">
            <a:avLst/>
          </a:prstGeom>
          <a:noFill/>
          <a:ln>
            <a:noFill/>
          </a:ln>
        </p:spPr>
      </p:pic>
      <p:cxnSp>
        <p:nvCxnSpPr>
          <p:cNvPr id="6144" name="Google Shape;6144;p266"/>
          <p:cNvCxnSpPr/>
          <p:nvPr/>
        </p:nvCxnSpPr>
        <p:spPr>
          <a:xfrm>
            <a:off x="8239899" y="4558325"/>
            <a:ext cx="248700" cy="0"/>
          </a:xfrm>
          <a:prstGeom prst="straightConnector1">
            <a:avLst/>
          </a:prstGeom>
          <a:noFill/>
          <a:ln w="9525" cap="flat" cmpd="sng">
            <a:solidFill>
              <a:schemeClr val="dk2"/>
            </a:solidFill>
            <a:prstDash val="solid"/>
            <a:round/>
            <a:headEnd type="none" w="med" len="med"/>
            <a:tailEnd type="triangle" w="med" len="med"/>
          </a:ln>
        </p:spPr>
      </p:cxnSp>
      <p:sp>
        <p:nvSpPr>
          <p:cNvPr id="6145" name="Google Shape;6145;p266"/>
          <p:cNvSpPr txBox="1"/>
          <p:nvPr/>
        </p:nvSpPr>
        <p:spPr>
          <a:xfrm>
            <a:off x="7814636" y="4894078"/>
            <a:ext cx="17847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t>neurogenesis / synaptogenesis</a:t>
            </a:r>
            <a:endParaRPr sz="1600" b="1"/>
          </a:p>
        </p:txBody>
      </p:sp>
      <p:sp>
        <p:nvSpPr>
          <p:cNvPr id="6146" name="Google Shape;6146;p266"/>
          <p:cNvSpPr/>
          <p:nvPr/>
        </p:nvSpPr>
        <p:spPr>
          <a:xfrm>
            <a:off x="7350850" y="4040150"/>
            <a:ext cx="236593" cy="415731"/>
          </a:xfrm>
          <a:custGeom>
            <a:avLst/>
            <a:gdLst/>
            <a:ahLst/>
            <a:cxnLst/>
            <a:rect l="l" t="t" r="r" b="b"/>
            <a:pathLst>
              <a:path w="9808" h="15075" extrusionOk="0">
                <a:moveTo>
                  <a:pt x="9808" y="0"/>
                </a:moveTo>
                <a:cubicBezTo>
                  <a:pt x="8907" y="723"/>
                  <a:pt x="6037" y="1826"/>
                  <a:pt x="4402" y="4338"/>
                </a:cubicBezTo>
                <a:cubicBezTo>
                  <a:pt x="2767" y="6851"/>
                  <a:pt x="734" y="13286"/>
                  <a:pt x="0" y="15075"/>
                </a:cubicBezTo>
              </a:path>
            </a:pathLst>
          </a:custGeom>
          <a:noFill/>
          <a:ln w="9525" cap="flat" cmpd="sng">
            <a:solidFill>
              <a:schemeClr val="dk2"/>
            </a:solidFill>
            <a:prstDash val="solid"/>
            <a:round/>
            <a:headEnd type="none" w="med" len="med"/>
            <a:tailEnd type="stealth" w="med" len="med"/>
          </a:ln>
        </p:spPr>
      </p:sp>
      <p:sp>
        <p:nvSpPr>
          <p:cNvPr id="6147" name="Google Shape;6147;p266"/>
          <p:cNvSpPr/>
          <p:nvPr/>
        </p:nvSpPr>
        <p:spPr>
          <a:xfrm rot="-7718733">
            <a:off x="7657801" y="4538711"/>
            <a:ext cx="169186" cy="206762"/>
          </a:xfrm>
          <a:custGeom>
            <a:avLst/>
            <a:gdLst/>
            <a:ahLst/>
            <a:cxnLst/>
            <a:rect l="l" t="t" r="r" b="b"/>
            <a:pathLst>
              <a:path w="9808" h="15075" extrusionOk="0">
                <a:moveTo>
                  <a:pt x="9808" y="0"/>
                </a:moveTo>
                <a:cubicBezTo>
                  <a:pt x="8907" y="723"/>
                  <a:pt x="6037" y="1826"/>
                  <a:pt x="4402" y="4338"/>
                </a:cubicBezTo>
                <a:cubicBezTo>
                  <a:pt x="2767" y="6851"/>
                  <a:pt x="734" y="13286"/>
                  <a:pt x="0" y="15075"/>
                </a:cubicBezTo>
              </a:path>
            </a:pathLst>
          </a:custGeom>
          <a:noFill/>
          <a:ln w="9525" cap="flat" cmpd="sng">
            <a:solidFill>
              <a:schemeClr val="dk2"/>
            </a:solidFill>
            <a:prstDash val="solid"/>
            <a:round/>
            <a:headEnd type="none" w="med" len="med"/>
            <a:tailEnd type="stealth" w="med" len="med"/>
          </a:ln>
        </p:spPr>
      </p:sp>
      <p:sp>
        <p:nvSpPr>
          <p:cNvPr id="6148" name="Google Shape;6148;p266"/>
          <p:cNvSpPr/>
          <p:nvPr/>
        </p:nvSpPr>
        <p:spPr>
          <a:xfrm rot="-1244830" flipH="1">
            <a:off x="7945031" y="3857495"/>
            <a:ext cx="236586" cy="280404"/>
          </a:xfrm>
          <a:custGeom>
            <a:avLst/>
            <a:gdLst/>
            <a:ahLst/>
            <a:cxnLst/>
            <a:rect l="l" t="t" r="r" b="b"/>
            <a:pathLst>
              <a:path w="9808" h="15075" extrusionOk="0">
                <a:moveTo>
                  <a:pt x="9808" y="0"/>
                </a:moveTo>
                <a:cubicBezTo>
                  <a:pt x="8907" y="723"/>
                  <a:pt x="6037" y="1826"/>
                  <a:pt x="4402" y="4338"/>
                </a:cubicBezTo>
                <a:cubicBezTo>
                  <a:pt x="2767" y="6851"/>
                  <a:pt x="734" y="13286"/>
                  <a:pt x="0" y="15075"/>
                </a:cubicBezTo>
              </a:path>
            </a:pathLst>
          </a:custGeom>
          <a:noFill/>
          <a:ln w="9525" cap="flat" cmpd="sng">
            <a:solidFill>
              <a:schemeClr val="dk2"/>
            </a:solidFill>
            <a:prstDash val="solid"/>
            <a:round/>
            <a:headEnd type="none" w="med" len="med"/>
            <a:tailEnd type="stealth" w="med" len="med"/>
          </a:ln>
        </p:spPr>
      </p:sp>
      <p:sp>
        <p:nvSpPr>
          <p:cNvPr id="6149" name="Google Shape;6149;p266"/>
          <p:cNvSpPr txBox="1"/>
          <p:nvPr/>
        </p:nvSpPr>
        <p:spPr>
          <a:xfrm>
            <a:off x="300600" y="94848"/>
            <a:ext cx="85656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(5HT) Interacts in a Neuronal Network to Regulate All Major Neurotransmitter Systems</a:t>
            </a:r>
            <a:endParaRPr b="1"/>
          </a:p>
          <a:p>
            <a:pPr marL="457200" lvl="0" indent="-317500" algn="l" rtl="0">
              <a:spcBef>
                <a:spcPts val="0"/>
              </a:spcBef>
              <a:spcAft>
                <a:spcPts val="0"/>
              </a:spcAft>
              <a:buSzPts val="1400"/>
              <a:buChar char="+"/>
            </a:pPr>
            <a:r>
              <a:rPr lang="en" b="1"/>
              <a:t>Intracellular downstream effects</a:t>
            </a:r>
            <a:endParaRPr b="1"/>
          </a:p>
          <a:p>
            <a:pPr marL="0" lvl="0" indent="0" algn="l" rtl="0">
              <a:spcBef>
                <a:spcPts val="0"/>
              </a:spcBef>
              <a:spcAft>
                <a:spcPts val="0"/>
              </a:spcAft>
              <a:buNone/>
            </a:pPr>
            <a:endParaRPr sz="1600" b="1"/>
          </a:p>
        </p:txBody>
      </p:sp>
      <p:sp>
        <p:nvSpPr>
          <p:cNvPr id="6150" name="Google Shape;6150;p266"/>
          <p:cNvSpPr/>
          <p:nvPr/>
        </p:nvSpPr>
        <p:spPr>
          <a:xfrm>
            <a:off x="8403600" y="4114325"/>
            <a:ext cx="538800" cy="1009800"/>
          </a:xfrm>
          <a:prstGeom prst="rect">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Shape 6154"/>
        <p:cNvGrpSpPr/>
        <p:nvPr/>
      </p:nvGrpSpPr>
      <p:grpSpPr>
        <a:xfrm>
          <a:off x="0" y="0"/>
          <a:ext cx="0" cy="0"/>
          <a:chOff x="0" y="0"/>
          <a:chExt cx="0" cy="0"/>
        </a:xfrm>
      </p:grpSpPr>
      <p:pic>
        <p:nvPicPr>
          <p:cNvPr id="6155" name="Google Shape;6155;p267"/>
          <p:cNvPicPr preferRelativeResize="0"/>
          <p:nvPr/>
        </p:nvPicPr>
        <p:blipFill rotWithShape="1">
          <a:blip r:embed="rId3">
            <a:alphaModFix/>
          </a:blip>
          <a:srcRect l="50703" t="6782" r="2864" b="13795"/>
          <a:stretch/>
        </p:blipFill>
        <p:spPr>
          <a:xfrm>
            <a:off x="4705050" y="540575"/>
            <a:ext cx="4058176" cy="4420651"/>
          </a:xfrm>
          <a:prstGeom prst="rect">
            <a:avLst/>
          </a:prstGeom>
          <a:noFill/>
          <a:ln>
            <a:noFill/>
          </a:ln>
        </p:spPr>
      </p:pic>
      <p:sp>
        <p:nvSpPr>
          <p:cNvPr id="6156" name="Google Shape;6156;p267"/>
          <p:cNvSpPr txBox="1"/>
          <p:nvPr/>
        </p:nvSpPr>
        <p:spPr>
          <a:xfrm>
            <a:off x="790575" y="227350"/>
            <a:ext cx="4789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Let’s block some serotonin (5-HT) transporters!</a:t>
            </a:r>
            <a:endParaRPr/>
          </a:p>
        </p:txBody>
      </p:sp>
      <p:pic>
        <p:nvPicPr>
          <p:cNvPr id="6157" name="Google Shape;6157;p267"/>
          <p:cNvPicPr preferRelativeResize="0"/>
          <p:nvPr/>
        </p:nvPicPr>
        <p:blipFill>
          <a:blip r:embed="rId4">
            <a:alphaModFix/>
          </a:blip>
          <a:stretch>
            <a:fillRect/>
          </a:stretch>
        </p:blipFill>
        <p:spPr>
          <a:xfrm rot="1693586">
            <a:off x="1937645" y="1672618"/>
            <a:ext cx="2576634" cy="1873463"/>
          </a:xfrm>
          <a:prstGeom prst="rect">
            <a:avLst/>
          </a:prstGeom>
          <a:noFill/>
          <a:ln>
            <a:noFill/>
          </a:ln>
        </p:spPr>
      </p:pic>
      <p:sp>
        <p:nvSpPr>
          <p:cNvPr id="6158" name="Google Shape;6158;p267"/>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Shape 6162"/>
        <p:cNvGrpSpPr/>
        <p:nvPr/>
      </p:nvGrpSpPr>
      <p:grpSpPr>
        <a:xfrm>
          <a:off x="0" y="0"/>
          <a:ext cx="0" cy="0"/>
          <a:chOff x="0" y="0"/>
          <a:chExt cx="0" cy="0"/>
        </a:xfrm>
      </p:grpSpPr>
      <p:sp>
        <p:nvSpPr>
          <p:cNvPr id="6163" name="Google Shape;6163;p268"/>
          <p:cNvSpPr txBox="1"/>
          <p:nvPr/>
        </p:nvSpPr>
        <p:spPr>
          <a:xfrm>
            <a:off x="234750" y="127400"/>
            <a:ext cx="302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SSRIs</a:t>
            </a:r>
            <a:endParaRPr b="1"/>
          </a:p>
        </p:txBody>
      </p:sp>
      <p:grpSp>
        <p:nvGrpSpPr>
          <p:cNvPr id="6164" name="Google Shape;6164;p268"/>
          <p:cNvGrpSpPr/>
          <p:nvPr/>
        </p:nvGrpSpPr>
        <p:grpSpPr>
          <a:xfrm>
            <a:off x="6209587" y="2416340"/>
            <a:ext cx="2696717" cy="2622159"/>
            <a:chOff x="2132425" y="93112"/>
            <a:chExt cx="4971824" cy="4834364"/>
          </a:xfrm>
        </p:grpSpPr>
        <p:grpSp>
          <p:nvGrpSpPr>
            <p:cNvPr id="6165" name="Google Shape;6165;p268"/>
            <p:cNvGrpSpPr/>
            <p:nvPr/>
          </p:nvGrpSpPr>
          <p:grpSpPr>
            <a:xfrm>
              <a:off x="2976560" y="93112"/>
              <a:ext cx="2552234" cy="2133110"/>
              <a:chOff x="-2521759" y="897403"/>
              <a:chExt cx="1477500" cy="1089600"/>
            </a:xfrm>
          </p:grpSpPr>
          <p:sp>
            <p:nvSpPr>
              <p:cNvPr id="6166" name="Google Shape;6166;p268"/>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167" name="Google Shape;6167;p268"/>
              <p:cNvGrpSpPr/>
              <p:nvPr/>
            </p:nvGrpSpPr>
            <p:grpSpPr>
              <a:xfrm>
                <a:off x="-2127414" y="1275205"/>
                <a:ext cx="688733" cy="700658"/>
                <a:chOff x="40123" y="-1583761"/>
                <a:chExt cx="688733" cy="1109689"/>
              </a:xfrm>
            </p:grpSpPr>
            <p:grpSp>
              <p:nvGrpSpPr>
                <p:cNvPr id="6168" name="Google Shape;6168;p268"/>
                <p:cNvGrpSpPr/>
                <p:nvPr/>
              </p:nvGrpSpPr>
              <p:grpSpPr>
                <a:xfrm>
                  <a:off x="45124" y="-1327179"/>
                  <a:ext cx="683733" cy="853107"/>
                  <a:chOff x="597574" y="1930371"/>
                  <a:chExt cx="683733" cy="853107"/>
                </a:xfrm>
              </p:grpSpPr>
              <p:grpSp>
                <p:nvGrpSpPr>
                  <p:cNvPr id="6169" name="Google Shape;6169;p268"/>
                  <p:cNvGrpSpPr/>
                  <p:nvPr/>
                </p:nvGrpSpPr>
                <p:grpSpPr>
                  <a:xfrm rot="-5400000">
                    <a:off x="640721" y="2142893"/>
                    <a:ext cx="600335" cy="680836"/>
                    <a:chOff x="15239716" y="-12996420"/>
                    <a:chExt cx="1868456" cy="2463229"/>
                  </a:xfrm>
                </p:grpSpPr>
                <p:pic>
                  <p:nvPicPr>
                    <p:cNvPr id="6170" name="Google Shape;6170;p268"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6171" name="Google Shape;6171;p268"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6172" name="Google Shape;6172;p268"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6173" name="Google Shape;6173;p268"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6174" name="Google Shape;6174;p268"/>
            <p:cNvGrpSpPr/>
            <p:nvPr/>
          </p:nvGrpSpPr>
          <p:grpSpPr>
            <a:xfrm>
              <a:off x="2132425" y="1974775"/>
              <a:ext cx="4971824" cy="2952700"/>
              <a:chOff x="3634925" y="1008225"/>
              <a:chExt cx="4971824" cy="2952700"/>
            </a:xfrm>
          </p:grpSpPr>
          <p:pic>
            <p:nvPicPr>
              <p:cNvPr id="6175" name="Google Shape;6175;p268"/>
              <p:cNvPicPr preferRelativeResize="0"/>
              <p:nvPr/>
            </p:nvPicPr>
            <p:blipFill>
              <a:blip r:embed="rId7">
                <a:alphaModFix/>
              </a:blip>
              <a:stretch>
                <a:fillRect/>
              </a:stretch>
            </p:blipFill>
            <p:spPr>
              <a:xfrm>
                <a:off x="3634925" y="1008225"/>
                <a:ext cx="4971824" cy="2952700"/>
              </a:xfrm>
              <a:prstGeom prst="rect">
                <a:avLst/>
              </a:prstGeom>
              <a:noFill/>
              <a:ln>
                <a:noFill/>
              </a:ln>
            </p:spPr>
          </p:pic>
          <p:sp>
            <p:nvSpPr>
              <p:cNvPr id="6176" name="Google Shape;6176;p268"/>
              <p:cNvSpPr txBox="1"/>
              <p:nvPr/>
            </p:nvSpPr>
            <p:spPr>
              <a:xfrm rot="24443">
                <a:off x="4687888" y="199902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fluvoxamine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LUVOX</a:t>
                </a:r>
                <a:endParaRPr sz="1200" b="1"/>
              </a:p>
            </p:txBody>
          </p:sp>
        </p:grpSp>
        <p:sp>
          <p:nvSpPr>
            <p:cNvPr id="6177" name="Google Shape;6177;p268"/>
            <p:cNvSpPr txBox="1"/>
            <p:nvPr/>
          </p:nvSpPr>
          <p:spPr>
            <a:xfrm>
              <a:off x="3841857" y="341904"/>
              <a:ext cx="1598400" cy="62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6178" name="Google Shape;6178;p268"/>
            <p:cNvCxnSpPr/>
            <p:nvPr/>
          </p:nvCxnSpPr>
          <p:spPr>
            <a:xfrm>
              <a:off x="3998774" y="482782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6179" name="Google Shape;6179;p268"/>
          <p:cNvGrpSpPr/>
          <p:nvPr/>
        </p:nvGrpSpPr>
        <p:grpSpPr>
          <a:xfrm>
            <a:off x="3326167" y="2716203"/>
            <a:ext cx="2595233" cy="2322422"/>
            <a:chOff x="2728451" y="807760"/>
            <a:chExt cx="4243350" cy="3797289"/>
          </a:xfrm>
        </p:grpSpPr>
        <p:grpSp>
          <p:nvGrpSpPr>
            <p:cNvPr id="6180" name="Google Shape;6180;p268"/>
            <p:cNvGrpSpPr/>
            <p:nvPr/>
          </p:nvGrpSpPr>
          <p:grpSpPr>
            <a:xfrm>
              <a:off x="2728451" y="807760"/>
              <a:ext cx="4243350" cy="3797289"/>
              <a:chOff x="2728451" y="1112560"/>
              <a:chExt cx="4243350" cy="3797289"/>
            </a:xfrm>
          </p:grpSpPr>
          <p:grpSp>
            <p:nvGrpSpPr>
              <p:cNvPr id="6181" name="Google Shape;6181;p268"/>
              <p:cNvGrpSpPr/>
              <p:nvPr/>
            </p:nvGrpSpPr>
            <p:grpSpPr>
              <a:xfrm>
                <a:off x="3548625" y="1112560"/>
                <a:ext cx="2095342" cy="1415608"/>
                <a:chOff x="3548625" y="1112560"/>
                <a:chExt cx="2095342" cy="1415608"/>
              </a:xfrm>
            </p:grpSpPr>
            <p:grpSp>
              <p:nvGrpSpPr>
                <p:cNvPr id="6182" name="Google Shape;6182;p268"/>
                <p:cNvGrpSpPr/>
                <p:nvPr/>
              </p:nvGrpSpPr>
              <p:grpSpPr>
                <a:xfrm>
                  <a:off x="3548625" y="1112560"/>
                  <a:ext cx="1693806" cy="1415608"/>
                  <a:chOff x="-2521759" y="897403"/>
                  <a:chExt cx="1477500" cy="1089600"/>
                </a:xfrm>
              </p:grpSpPr>
              <p:sp>
                <p:nvSpPr>
                  <p:cNvPr id="6183" name="Google Shape;6183;p268"/>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184" name="Google Shape;6184;p268"/>
                  <p:cNvGrpSpPr/>
                  <p:nvPr/>
                </p:nvGrpSpPr>
                <p:grpSpPr>
                  <a:xfrm>
                    <a:off x="-2127414" y="1275205"/>
                    <a:ext cx="688733" cy="700658"/>
                    <a:chOff x="40123" y="-1583761"/>
                    <a:chExt cx="688733" cy="1109689"/>
                  </a:xfrm>
                </p:grpSpPr>
                <p:grpSp>
                  <p:nvGrpSpPr>
                    <p:cNvPr id="6185" name="Google Shape;6185;p268"/>
                    <p:cNvGrpSpPr/>
                    <p:nvPr/>
                  </p:nvGrpSpPr>
                  <p:grpSpPr>
                    <a:xfrm>
                      <a:off x="45124" y="-1327179"/>
                      <a:ext cx="683733" cy="853107"/>
                      <a:chOff x="597574" y="1930371"/>
                      <a:chExt cx="683733" cy="853107"/>
                    </a:xfrm>
                  </p:grpSpPr>
                  <p:grpSp>
                    <p:nvGrpSpPr>
                      <p:cNvPr id="6186" name="Google Shape;6186;p268"/>
                      <p:cNvGrpSpPr/>
                      <p:nvPr/>
                    </p:nvGrpSpPr>
                    <p:grpSpPr>
                      <a:xfrm rot="-5400000">
                        <a:off x="640721" y="2142893"/>
                        <a:ext cx="600335" cy="680836"/>
                        <a:chOff x="15239716" y="-12996420"/>
                        <a:chExt cx="1868456" cy="2463229"/>
                      </a:xfrm>
                    </p:grpSpPr>
                    <p:pic>
                      <p:nvPicPr>
                        <p:cNvPr id="6187" name="Google Shape;6187;p268"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6188" name="Google Shape;6188;p268"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6189" name="Google Shape;6189;p268"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6190" name="Google Shape;6190;p268"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sp>
              <p:nvSpPr>
                <p:cNvPr id="6191" name="Google Shape;6191;p268"/>
                <p:cNvSpPr txBox="1"/>
                <p:nvPr/>
              </p:nvSpPr>
              <p:spPr>
                <a:xfrm>
                  <a:off x="4045567" y="1211265"/>
                  <a:ext cx="1598400" cy="52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t>CYP</a:t>
                  </a:r>
                  <a:endParaRPr sz="900" b="1"/>
                </a:p>
              </p:txBody>
            </p:sp>
          </p:grpSp>
          <p:grpSp>
            <p:nvGrpSpPr>
              <p:cNvPr id="6192" name="Google Shape;6192;p268"/>
              <p:cNvGrpSpPr/>
              <p:nvPr/>
            </p:nvGrpSpPr>
            <p:grpSpPr>
              <a:xfrm>
                <a:off x="2728451" y="2175925"/>
                <a:ext cx="4243350" cy="2733924"/>
                <a:chOff x="2958951" y="1256250"/>
                <a:chExt cx="4243350" cy="2733924"/>
              </a:xfrm>
            </p:grpSpPr>
            <p:pic>
              <p:nvPicPr>
                <p:cNvPr id="6193" name="Google Shape;6193;p268"/>
                <p:cNvPicPr preferRelativeResize="0"/>
                <p:nvPr/>
              </p:nvPicPr>
              <p:blipFill>
                <a:blip r:embed="rId8">
                  <a:alphaModFix/>
                </a:blip>
                <a:stretch>
                  <a:fillRect/>
                </a:stretch>
              </p:blipFill>
              <p:spPr>
                <a:xfrm>
                  <a:off x="2958951" y="1256250"/>
                  <a:ext cx="4243350" cy="2733924"/>
                </a:xfrm>
                <a:prstGeom prst="rect">
                  <a:avLst/>
                </a:prstGeom>
                <a:noFill/>
                <a:ln>
                  <a:noFill/>
                </a:ln>
              </p:spPr>
            </p:pic>
            <p:sp>
              <p:nvSpPr>
                <p:cNvPr id="6194" name="Google Shape;6194;p268"/>
                <p:cNvSpPr txBox="1"/>
                <p:nvPr/>
              </p:nvSpPr>
              <p:spPr>
                <a:xfrm rot="24443">
                  <a:off x="3616566" y="2253982"/>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paroxetine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PAXIL</a:t>
                  </a:r>
                  <a:endParaRPr sz="1200" b="1"/>
                </a:p>
              </p:txBody>
            </p:sp>
          </p:grpSp>
        </p:grpSp>
        <p:cxnSp>
          <p:nvCxnSpPr>
            <p:cNvPr id="6195" name="Google Shape;6195;p268"/>
            <p:cNvCxnSpPr/>
            <p:nvPr/>
          </p:nvCxnSpPr>
          <p:spPr>
            <a:xfrm>
              <a:off x="4177633" y="451473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6196" name="Google Shape;6196;p268"/>
          <p:cNvGrpSpPr/>
          <p:nvPr/>
        </p:nvGrpSpPr>
        <p:grpSpPr>
          <a:xfrm>
            <a:off x="527993" y="631283"/>
            <a:ext cx="2523464" cy="1702042"/>
            <a:chOff x="1078553" y="1406852"/>
            <a:chExt cx="3191834" cy="2152848"/>
          </a:xfrm>
        </p:grpSpPr>
        <p:grpSp>
          <p:nvGrpSpPr>
            <p:cNvPr id="6197" name="Google Shape;6197;p268"/>
            <p:cNvGrpSpPr/>
            <p:nvPr/>
          </p:nvGrpSpPr>
          <p:grpSpPr>
            <a:xfrm>
              <a:off x="1078553" y="1406852"/>
              <a:ext cx="3191834" cy="2152848"/>
              <a:chOff x="861075" y="1457642"/>
              <a:chExt cx="4419599" cy="2980958"/>
            </a:xfrm>
          </p:grpSpPr>
          <p:pic>
            <p:nvPicPr>
              <p:cNvPr id="6198" name="Google Shape;6198;p268"/>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6199" name="Google Shape;6199;p268"/>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escitalopram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LEXAPRO</a:t>
                </a:r>
                <a:endParaRPr sz="1200" b="1"/>
              </a:p>
            </p:txBody>
          </p:sp>
        </p:grpSp>
        <p:grpSp>
          <p:nvGrpSpPr>
            <p:cNvPr id="6200" name="Google Shape;6200;p268"/>
            <p:cNvGrpSpPr/>
            <p:nvPr/>
          </p:nvGrpSpPr>
          <p:grpSpPr>
            <a:xfrm>
              <a:off x="1980041" y="1481287"/>
              <a:ext cx="308764" cy="2020121"/>
              <a:chOff x="4198133" y="1585860"/>
              <a:chExt cx="434023" cy="2787912"/>
            </a:xfrm>
          </p:grpSpPr>
          <p:cxnSp>
            <p:nvCxnSpPr>
              <p:cNvPr id="6201" name="Google Shape;6201;p268"/>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6202" name="Google Shape;6202;p268"/>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6203" name="Google Shape;6203;p268"/>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nvGrpSpPr>
          <p:cNvPr id="6204" name="Google Shape;6204;p268"/>
          <p:cNvGrpSpPr/>
          <p:nvPr/>
        </p:nvGrpSpPr>
        <p:grpSpPr>
          <a:xfrm>
            <a:off x="6127382" y="347119"/>
            <a:ext cx="2775450" cy="2026082"/>
            <a:chOff x="4539758" y="527583"/>
            <a:chExt cx="2775450" cy="2026082"/>
          </a:xfrm>
        </p:grpSpPr>
        <p:grpSp>
          <p:nvGrpSpPr>
            <p:cNvPr id="6205" name="Google Shape;6205;p268"/>
            <p:cNvGrpSpPr/>
            <p:nvPr/>
          </p:nvGrpSpPr>
          <p:grpSpPr>
            <a:xfrm>
              <a:off x="4539758" y="566729"/>
              <a:ext cx="2775450" cy="1986936"/>
              <a:chOff x="4902894" y="1042215"/>
              <a:chExt cx="3586316" cy="2567432"/>
            </a:xfrm>
          </p:grpSpPr>
          <p:grpSp>
            <p:nvGrpSpPr>
              <p:cNvPr id="6206" name="Google Shape;6206;p268"/>
              <p:cNvGrpSpPr/>
              <p:nvPr/>
            </p:nvGrpSpPr>
            <p:grpSpPr>
              <a:xfrm>
                <a:off x="6099641" y="1042215"/>
                <a:ext cx="574895" cy="480514"/>
                <a:chOff x="-2521759" y="897403"/>
                <a:chExt cx="1477500" cy="1089600"/>
              </a:xfrm>
            </p:grpSpPr>
            <p:sp>
              <p:nvSpPr>
                <p:cNvPr id="6207" name="Google Shape;6207;p268"/>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208" name="Google Shape;6208;p268"/>
                <p:cNvGrpSpPr/>
                <p:nvPr/>
              </p:nvGrpSpPr>
              <p:grpSpPr>
                <a:xfrm>
                  <a:off x="-2127414" y="1275205"/>
                  <a:ext cx="688733" cy="700658"/>
                  <a:chOff x="40123" y="-1583761"/>
                  <a:chExt cx="688733" cy="1109689"/>
                </a:xfrm>
              </p:grpSpPr>
              <p:grpSp>
                <p:nvGrpSpPr>
                  <p:cNvPr id="6209" name="Google Shape;6209;p268"/>
                  <p:cNvGrpSpPr/>
                  <p:nvPr/>
                </p:nvGrpSpPr>
                <p:grpSpPr>
                  <a:xfrm>
                    <a:off x="45124" y="-1327179"/>
                    <a:ext cx="683733" cy="853107"/>
                    <a:chOff x="597574" y="1930371"/>
                    <a:chExt cx="683733" cy="853107"/>
                  </a:xfrm>
                </p:grpSpPr>
                <p:grpSp>
                  <p:nvGrpSpPr>
                    <p:cNvPr id="6210" name="Google Shape;6210;p268"/>
                    <p:cNvGrpSpPr/>
                    <p:nvPr/>
                  </p:nvGrpSpPr>
                  <p:grpSpPr>
                    <a:xfrm rot="-5400000">
                      <a:off x="640721" y="2142893"/>
                      <a:ext cx="600335" cy="680836"/>
                      <a:chOff x="15239716" y="-12996420"/>
                      <a:chExt cx="1868456" cy="2463229"/>
                    </a:xfrm>
                  </p:grpSpPr>
                  <p:pic>
                    <p:nvPicPr>
                      <p:cNvPr id="6211" name="Google Shape;6211;p268"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6212" name="Google Shape;6212;p268"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6213" name="Google Shape;6213;p268"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6214" name="Google Shape;6214;p268"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6215" name="Google Shape;6215;p268"/>
              <p:cNvGrpSpPr/>
              <p:nvPr/>
            </p:nvGrpSpPr>
            <p:grpSpPr>
              <a:xfrm>
                <a:off x="4902894" y="1104366"/>
                <a:ext cx="3586316" cy="2505281"/>
                <a:chOff x="2696950" y="1678663"/>
                <a:chExt cx="4760176" cy="3325300"/>
              </a:xfrm>
            </p:grpSpPr>
            <p:grpSp>
              <p:nvGrpSpPr>
                <p:cNvPr id="6216" name="Google Shape;6216;p268"/>
                <p:cNvGrpSpPr/>
                <p:nvPr/>
              </p:nvGrpSpPr>
              <p:grpSpPr>
                <a:xfrm>
                  <a:off x="2696950" y="1678663"/>
                  <a:ext cx="4760176" cy="3325300"/>
                  <a:chOff x="2586350" y="1168975"/>
                  <a:chExt cx="4760176" cy="3325300"/>
                </a:xfrm>
              </p:grpSpPr>
              <p:pic>
                <p:nvPicPr>
                  <p:cNvPr id="6217" name="Google Shape;6217;p268"/>
                  <p:cNvPicPr preferRelativeResize="0"/>
                  <p:nvPr/>
                </p:nvPicPr>
                <p:blipFill>
                  <a:blip r:embed="rId10">
                    <a:alphaModFix/>
                  </a:blip>
                  <a:stretch>
                    <a:fillRect/>
                  </a:stretch>
                </p:blipFill>
                <p:spPr>
                  <a:xfrm>
                    <a:off x="2586350" y="1168975"/>
                    <a:ext cx="4760176" cy="3325300"/>
                  </a:xfrm>
                  <a:prstGeom prst="rect">
                    <a:avLst/>
                  </a:prstGeom>
                  <a:noFill/>
                  <a:ln>
                    <a:noFill/>
                  </a:ln>
                </p:spPr>
              </p:pic>
              <p:sp>
                <p:nvSpPr>
                  <p:cNvPr id="6218" name="Google Shape;6218;p268"/>
                  <p:cNvSpPr txBox="1"/>
                  <p:nvPr/>
                </p:nvSpPr>
                <p:spPr>
                  <a:xfrm rot="24443">
                    <a:off x="3553711" y="26906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sertraline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ZOLOFT</a:t>
                    </a:r>
                    <a:endParaRPr sz="1200" b="1"/>
                  </a:p>
                </p:txBody>
              </p:sp>
            </p:grpSp>
            <p:sp>
              <p:nvSpPr>
                <p:cNvPr id="6219" name="Google Shape;6219;p268"/>
                <p:cNvSpPr/>
                <p:nvPr/>
              </p:nvSpPr>
              <p:spPr>
                <a:xfrm>
                  <a:off x="4431469" y="2628330"/>
                  <a:ext cx="451200" cy="4335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cxnSp>
            <p:nvCxnSpPr>
              <p:cNvPr id="6220" name="Google Shape;6220;p268"/>
              <p:cNvCxnSpPr/>
              <p:nvPr/>
            </p:nvCxnSpPr>
            <p:spPr>
              <a:xfrm>
                <a:off x="6279221" y="3542858"/>
                <a:ext cx="290400" cy="0"/>
              </a:xfrm>
              <a:prstGeom prst="straightConnector1">
                <a:avLst/>
              </a:prstGeom>
              <a:noFill/>
              <a:ln w="28575" cap="flat" cmpd="sng">
                <a:solidFill>
                  <a:schemeClr val="dk2"/>
                </a:solidFill>
                <a:prstDash val="solid"/>
                <a:round/>
                <a:headEnd type="none" w="med" len="med"/>
                <a:tailEnd type="none" w="med" len="med"/>
              </a:ln>
            </p:spPr>
          </p:cxnSp>
        </p:grpSp>
        <p:sp>
          <p:nvSpPr>
            <p:cNvPr id="6221" name="Google Shape;6221;p268"/>
            <p:cNvSpPr txBox="1"/>
            <p:nvPr/>
          </p:nvSpPr>
          <p:spPr>
            <a:xfrm>
              <a:off x="5520585" y="527583"/>
              <a:ext cx="9777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b="1"/>
                <a:t>CYP</a:t>
              </a:r>
              <a:endParaRPr sz="600" b="1"/>
            </a:p>
          </p:txBody>
        </p:sp>
      </p:grpSp>
      <p:grpSp>
        <p:nvGrpSpPr>
          <p:cNvPr id="6222" name="Google Shape;6222;p268"/>
          <p:cNvGrpSpPr/>
          <p:nvPr/>
        </p:nvGrpSpPr>
        <p:grpSpPr>
          <a:xfrm>
            <a:off x="312467" y="2851630"/>
            <a:ext cx="2707879" cy="1954173"/>
            <a:chOff x="441300" y="2554780"/>
            <a:chExt cx="2707879" cy="1954173"/>
          </a:xfrm>
        </p:grpSpPr>
        <p:pic>
          <p:nvPicPr>
            <p:cNvPr id="6223" name="Google Shape;6223;p268"/>
            <p:cNvPicPr preferRelativeResize="0"/>
            <p:nvPr/>
          </p:nvPicPr>
          <p:blipFill>
            <a:blip r:embed="rId11">
              <a:alphaModFix/>
            </a:blip>
            <a:stretch>
              <a:fillRect/>
            </a:stretch>
          </p:blipFill>
          <p:spPr>
            <a:xfrm rot="-3134505">
              <a:off x="754424" y="2606659"/>
              <a:ext cx="335059" cy="415654"/>
            </a:xfrm>
            <a:prstGeom prst="rect">
              <a:avLst/>
            </a:prstGeom>
            <a:noFill/>
            <a:ln>
              <a:noFill/>
            </a:ln>
          </p:spPr>
        </p:pic>
        <p:pic>
          <p:nvPicPr>
            <p:cNvPr id="6224" name="Google Shape;6224;p268"/>
            <p:cNvPicPr preferRelativeResize="0"/>
            <p:nvPr/>
          </p:nvPicPr>
          <p:blipFill>
            <a:blip r:embed="rId12">
              <a:alphaModFix/>
            </a:blip>
            <a:stretch>
              <a:fillRect/>
            </a:stretch>
          </p:blipFill>
          <p:spPr>
            <a:xfrm rot="-2178441">
              <a:off x="496040" y="4106676"/>
              <a:ext cx="397219" cy="315256"/>
            </a:xfrm>
            <a:prstGeom prst="roundRect">
              <a:avLst>
                <a:gd name="adj" fmla="val 16667"/>
              </a:avLst>
            </a:prstGeom>
            <a:noFill/>
            <a:ln w="19050" cap="flat" cmpd="sng">
              <a:solidFill>
                <a:srgbClr val="3366CC"/>
              </a:solidFill>
              <a:prstDash val="solid"/>
              <a:round/>
              <a:headEnd type="none" w="sm" len="sm"/>
              <a:tailEnd type="none" w="sm" len="sm"/>
            </a:ln>
          </p:spPr>
        </p:pic>
        <p:grpSp>
          <p:nvGrpSpPr>
            <p:cNvPr id="6225" name="Google Shape;6225;p268"/>
            <p:cNvGrpSpPr/>
            <p:nvPr/>
          </p:nvGrpSpPr>
          <p:grpSpPr>
            <a:xfrm>
              <a:off x="625714" y="2806908"/>
              <a:ext cx="2523464" cy="1702042"/>
              <a:chOff x="1078553" y="1406852"/>
              <a:chExt cx="3191834" cy="2152848"/>
            </a:xfrm>
          </p:grpSpPr>
          <p:grpSp>
            <p:nvGrpSpPr>
              <p:cNvPr id="6226" name="Google Shape;6226;p268"/>
              <p:cNvGrpSpPr/>
              <p:nvPr/>
            </p:nvGrpSpPr>
            <p:grpSpPr>
              <a:xfrm>
                <a:off x="1078553" y="1406852"/>
                <a:ext cx="3191834" cy="2152848"/>
                <a:chOff x="861075" y="1457642"/>
                <a:chExt cx="4419599" cy="2980958"/>
              </a:xfrm>
            </p:grpSpPr>
            <p:pic>
              <p:nvPicPr>
                <p:cNvPr id="6227" name="Google Shape;6227;p268"/>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6228" name="Google Shape;6228;p268"/>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CELEXA</a:t>
                  </a:r>
                  <a:endParaRPr sz="1200" b="1"/>
                </a:p>
              </p:txBody>
            </p:sp>
          </p:grpSp>
          <p:grpSp>
            <p:nvGrpSpPr>
              <p:cNvPr id="6229" name="Google Shape;6229;p268"/>
              <p:cNvGrpSpPr/>
              <p:nvPr/>
            </p:nvGrpSpPr>
            <p:grpSpPr>
              <a:xfrm>
                <a:off x="1980041" y="1481287"/>
                <a:ext cx="308764" cy="2020121"/>
                <a:chOff x="4198133" y="1585860"/>
                <a:chExt cx="434023" cy="2787912"/>
              </a:xfrm>
            </p:grpSpPr>
            <p:cxnSp>
              <p:nvCxnSpPr>
                <p:cNvPr id="6230" name="Google Shape;6230;p268"/>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6231" name="Google Shape;6231;p268"/>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6232" name="Google Shape;6232;p268"/>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pic>
          <p:nvPicPr>
            <p:cNvPr id="6233" name="Google Shape;6233;p268"/>
            <p:cNvPicPr preferRelativeResize="0"/>
            <p:nvPr/>
          </p:nvPicPr>
          <p:blipFill>
            <a:blip r:embed="rId13">
              <a:alphaModFix/>
            </a:blip>
            <a:stretch>
              <a:fillRect/>
            </a:stretch>
          </p:blipFill>
          <p:spPr>
            <a:xfrm flipH="1">
              <a:off x="1897499" y="2696006"/>
              <a:ext cx="629151" cy="711150"/>
            </a:xfrm>
            <a:prstGeom prst="rect">
              <a:avLst/>
            </a:prstGeom>
            <a:noFill/>
            <a:ln>
              <a:noFill/>
            </a:ln>
          </p:spPr>
        </p:pic>
      </p:grpSp>
      <p:grpSp>
        <p:nvGrpSpPr>
          <p:cNvPr id="6234" name="Google Shape;6234;p268"/>
          <p:cNvGrpSpPr/>
          <p:nvPr/>
        </p:nvGrpSpPr>
        <p:grpSpPr>
          <a:xfrm>
            <a:off x="3304419" y="11"/>
            <a:ext cx="2652183" cy="2622142"/>
            <a:chOff x="3050443" y="551620"/>
            <a:chExt cx="4522051" cy="4470830"/>
          </a:xfrm>
        </p:grpSpPr>
        <p:grpSp>
          <p:nvGrpSpPr>
            <p:cNvPr id="6235" name="Google Shape;6235;p268"/>
            <p:cNvGrpSpPr/>
            <p:nvPr/>
          </p:nvGrpSpPr>
          <p:grpSpPr>
            <a:xfrm>
              <a:off x="3050443" y="551620"/>
              <a:ext cx="4522051" cy="4470830"/>
              <a:chOff x="3050443" y="551620"/>
              <a:chExt cx="4522051" cy="4470830"/>
            </a:xfrm>
          </p:grpSpPr>
          <p:sp>
            <p:nvSpPr>
              <p:cNvPr id="6236" name="Google Shape;6236;p268"/>
              <p:cNvSpPr/>
              <p:nvPr/>
            </p:nvSpPr>
            <p:spPr>
              <a:xfrm>
                <a:off x="3783209" y="551620"/>
                <a:ext cx="2286600" cy="19110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237" name="Google Shape;6237;p268"/>
              <p:cNvGrpSpPr/>
              <p:nvPr/>
            </p:nvGrpSpPr>
            <p:grpSpPr>
              <a:xfrm>
                <a:off x="4403945" y="1498365"/>
                <a:ext cx="1058145" cy="944731"/>
                <a:chOff x="515373" y="1930371"/>
                <a:chExt cx="683733" cy="853107"/>
              </a:xfrm>
            </p:grpSpPr>
            <p:grpSp>
              <p:nvGrpSpPr>
                <p:cNvPr id="6238" name="Google Shape;6238;p268"/>
                <p:cNvGrpSpPr/>
                <p:nvPr/>
              </p:nvGrpSpPr>
              <p:grpSpPr>
                <a:xfrm rot="-5400000">
                  <a:off x="558520" y="2142893"/>
                  <a:ext cx="600335" cy="680836"/>
                  <a:chOff x="15239716" y="-13293819"/>
                  <a:chExt cx="1868456" cy="2463229"/>
                </a:xfrm>
              </p:grpSpPr>
              <p:pic>
                <p:nvPicPr>
                  <p:cNvPr id="6239" name="Google Shape;6239;p268" descr="clipped result image"/>
                  <p:cNvPicPr preferRelativeResize="0"/>
                  <p:nvPr/>
                </p:nvPicPr>
                <p:blipFill rotWithShape="1">
                  <a:blip r:embed="rId3">
                    <a:alphaModFix/>
                  </a:blip>
                  <a:srcRect/>
                  <a:stretch/>
                </p:blipFill>
                <p:spPr>
                  <a:xfrm>
                    <a:off x="16010045" y="-13293819"/>
                    <a:ext cx="1098127" cy="2458497"/>
                  </a:xfrm>
                  <a:prstGeom prst="rect">
                    <a:avLst/>
                  </a:prstGeom>
                  <a:noFill/>
                  <a:ln>
                    <a:noFill/>
                  </a:ln>
                </p:spPr>
              </p:pic>
              <p:pic>
                <p:nvPicPr>
                  <p:cNvPr id="6240" name="Google Shape;6240;p268" descr="clipped result image"/>
                  <p:cNvPicPr preferRelativeResize="0"/>
                  <p:nvPr/>
                </p:nvPicPr>
                <p:blipFill rotWithShape="1">
                  <a:blip r:embed="rId4">
                    <a:alphaModFix/>
                  </a:blip>
                  <a:srcRect/>
                  <a:stretch/>
                </p:blipFill>
                <p:spPr>
                  <a:xfrm>
                    <a:off x="15239716" y="-13289087"/>
                    <a:ext cx="1106322" cy="2458497"/>
                  </a:xfrm>
                  <a:prstGeom prst="rect">
                    <a:avLst/>
                  </a:prstGeom>
                  <a:noFill/>
                  <a:ln>
                    <a:noFill/>
                  </a:ln>
                </p:spPr>
              </p:pic>
            </p:grpSp>
            <p:pic>
              <p:nvPicPr>
                <p:cNvPr id="6241" name="Google Shape;6241;p268" descr="clipped result image"/>
                <p:cNvPicPr preferRelativeResize="0"/>
                <p:nvPr/>
              </p:nvPicPr>
              <p:blipFill rotWithShape="1">
                <a:blip r:embed="rId5">
                  <a:alphaModFix/>
                </a:blip>
                <a:srcRect/>
                <a:stretch/>
              </p:blipFill>
              <p:spPr>
                <a:xfrm rot="-5400000">
                  <a:off x="678723" y="1767021"/>
                  <a:ext cx="352828" cy="679529"/>
                </a:xfrm>
                <a:prstGeom prst="rect">
                  <a:avLst/>
                </a:prstGeom>
                <a:noFill/>
                <a:ln>
                  <a:noFill/>
                </a:ln>
              </p:spPr>
            </p:pic>
          </p:grpSp>
          <p:pic>
            <p:nvPicPr>
              <p:cNvPr id="6242" name="Google Shape;6242;p268" descr="clipped result image"/>
              <p:cNvPicPr preferRelativeResize="0"/>
              <p:nvPr/>
            </p:nvPicPr>
            <p:blipFill rotWithShape="1">
              <a:blip r:embed="rId6">
                <a:alphaModFix/>
              </a:blip>
              <a:srcRect/>
              <a:stretch/>
            </p:blipFill>
            <p:spPr>
              <a:xfrm rot="-5400000">
                <a:off x="4726662" y="883790"/>
                <a:ext cx="390726" cy="1051638"/>
              </a:xfrm>
              <a:prstGeom prst="rect">
                <a:avLst/>
              </a:prstGeom>
              <a:noFill/>
              <a:ln>
                <a:noFill/>
              </a:ln>
            </p:spPr>
          </p:pic>
          <p:pic>
            <p:nvPicPr>
              <p:cNvPr id="6243" name="Google Shape;6243;p268"/>
              <p:cNvPicPr preferRelativeResize="0"/>
              <p:nvPr/>
            </p:nvPicPr>
            <p:blipFill>
              <a:blip r:embed="rId14">
                <a:alphaModFix/>
              </a:blip>
              <a:stretch>
                <a:fillRect/>
              </a:stretch>
            </p:blipFill>
            <p:spPr>
              <a:xfrm>
                <a:off x="3050443" y="2089364"/>
                <a:ext cx="4522051" cy="2933086"/>
              </a:xfrm>
              <a:prstGeom prst="rect">
                <a:avLst/>
              </a:prstGeom>
              <a:noFill/>
              <a:ln>
                <a:noFill/>
              </a:ln>
            </p:spPr>
          </p:pic>
          <p:sp>
            <p:nvSpPr>
              <p:cNvPr id="6244" name="Google Shape;6244;p268"/>
              <p:cNvSpPr txBox="1"/>
              <p:nvPr/>
            </p:nvSpPr>
            <p:spPr>
              <a:xfrm>
                <a:off x="4544688" y="755305"/>
                <a:ext cx="1598400" cy="5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6245" name="Google Shape;6245;p268"/>
              <p:cNvCxnSpPr/>
              <p:nvPr/>
            </p:nvCxnSpPr>
            <p:spPr>
              <a:xfrm>
                <a:off x="4708312" y="4920925"/>
                <a:ext cx="351300" cy="0"/>
              </a:xfrm>
              <a:prstGeom prst="straightConnector1">
                <a:avLst/>
              </a:prstGeom>
              <a:noFill/>
              <a:ln w="28575" cap="flat" cmpd="sng">
                <a:solidFill>
                  <a:schemeClr val="dk2"/>
                </a:solidFill>
                <a:prstDash val="solid"/>
                <a:round/>
                <a:headEnd type="none" w="med" len="med"/>
                <a:tailEnd type="none" w="med" len="med"/>
              </a:ln>
            </p:spPr>
          </p:cxnSp>
        </p:grpSp>
        <p:sp>
          <p:nvSpPr>
            <p:cNvPr id="6246" name="Google Shape;6246;p268"/>
            <p:cNvSpPr txBox="1"/>
            <p:nvPr/>
          </p:nvSpPr>
          <p:spPr>
            <a:xfrm rot="24443">
              <a:off x="3845308" y="3149520"/>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PROZAC</a:t>
              </a:r>
              <a:endParaRPr sz="1200" b="1"/>
            </a:p>
          </p:txBody>
        </p:sp>
      </p:gr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Shape 6250"/>
        <p:cNvGrpSpPr/>
        <p:nvPr/>
      </p:nvGrpSpPr>
      <p:grpSpPr>
        <a:xfrm>
          <a:off x="0" y="0"/>
          <a:ext cx="0" cy="0"/>
          <a:chOff x="0" y="0"/>
          <a:chExt cx="0" cy="0"/>
        </a:xfrm>
      </p:grpSpPr>
      <p:sp>
        <p:nvSpPr>
          <p:cNvPr id="6251" name="Google Shape;6251;p269"/>
          <p:cNvSpPr txBox="1"/>
          <p:nvPr/>
        </p:nvSpPr>
        <p:spPr>
          <a:xfrm>
            <a:off x="234750" y="127400"/>
            <a:ext cx="302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highlight>
                  <a:srgbClr val="FFFF00"/>
                </a:highlight>
              </a:rPr>
              <a:t>SSRIs</a:t>
            </a:r>
            <a:endParaRPr b="1">
              <a:highlight>
                <a:srgbClr val="FFFF00"/>
              </a:highlight>
            </a:endParaRPr>
          </a:p>
        </p:txBody>
      </p:sp>
      <p:grpSp>
        <p:nvGrpSpPr>
          <p:cNvPr id="6252" name="Google Shape;6252;p269"/>
          <p:cNvGrpSpPr/>
          <p:nvPr/>
        </p:nvGrpSpPr>
        <p:grpSpPr>
          <a:xfrm>
            <a:off x="6209587" y="2416340"/>
            <a:ext cx="2696717" cy="2622159"/>
            <a:chOff x="2132425" y="93112"/>
            <a:chExt cx="4971824" cy="4834364"/>
          </a:xfrm>
        </p:grpSpPr>
        <p:grpSp>
          <p:nvGrpSpPr>
            <p:cNvPr id="6253" name="Google Shape;6253;p269"/>
            <p:cNvGrpSpPr/>
            <p:nvPr/>
          </p:nvGrpSpPr>
          <p:grpSpPr>
            <a:xfrm>
              <a:off x="2976560" y="93112"/>
              <a:ext cx="2552234" cy="2133110"/>
              <a:chOff x="-2521759" y="897403"/>
              <a:chExt cx="1477500" cy="1089600"/>
            </a:xfrm>
          </p:grpSpPr>
          <p:sp>
            <p:nvSpPr>
              <p:cNvPr id="6254" name="Google Shape;6254;p269"/>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255" name="Google Shape;6255;p269"/>
              <p:cNvGrpSpPr/>
              <p:nvPr/>
            </p:nvGrpSpPr>
            <p:grpSpPr>
              <a:xfrm>
                <a:off x="-2127414" y="1275205"/>
                <a:ext cx="688733" cy="700658"/>
                <a:chOff x="40123" y="-1583761"/>
                <a:chExt cx="688733" cy="1109689"/>
              </a:xfrm>
            </p:grpSpPr>
            <p:grpSp>
              <p:nvGrpSpPr>
                <p:cNvPr id="6256" name="Google Shape;6256;p269"/>
                <p:cNvGrpSpPr/>
                <p:nvPr/>
              </p:nvGrpSpPr>
              <p:grpSpPr>
                <a:xfrm>
                  <a:off x="45124" y="-1327179"/>
                  <a:ext cx="683733" cy="853107"/>
                  <a:chOff x="597574" y="1930371"/>
                  <a:chExt cx="683733" cy="853107"/>
                </a:xfrm>
              </p:grpSpPr>
              <p:grpSp>
                <p:nvGrpSpPr>
                  <p:cNvPr id="6257" name="Google Shape;6257;p269"/>
                  <p:cNvGrpSpPr/>
                  <p:nvPr/>
                </p:nvGrpSpPr>
                <p:grpSpPr>
                  <a:xfrm rot="-5400000">
                    <a:off x="640721" y="2142893"/>
                    <a:ext cx="600335" cy="680836"/>
                    <a:chOff x="15239716" y="-12996420"/>
                    <a:chExt cx="1868456" cy="2463229"/>
                  </a:xfrm>
                </p:grpSpPr>
                <p:pic>
                  <p:nvPicPr>
                    <p:cNvPr id="6258" name="Google Shape;6258;p269"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6259" name="Google Shape;6259;p269"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6260" name="Google Shape;6260;p269"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6261" name="Google Shape;6261;p269"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6262" name="Google Shape;6262;p269"/>
            <p:cNvGrpSpPr/>
            <p:nvPr/>
          </p:nvGrpSpPr>
          <p:grpSpPr>
            <a:xfrm>
              <a:off x="2132425" y="1974775"/>
              <a:ext cx="4971824" cy="2952700"/>
              <a:chOff x="3634925" y="1008225"/>
              <a:chExt cx="4971824" cy="2952700"/>
            </a:xfrm>
          </p:grpSpPr>
          <p:pic>
            <p:nvPicPr>
              <p:cNvPr id="6263" name="Google Shape;6263;p269"/>
              <p:cNvPicPr preferRelativeResize="0"/>
              <p:nvPr/>
            </p:nvPicPr>
            <p:blipFill>
              <a:blip r:embed="rId7">
                <a:alphaModFix/>
              </a:blip>
              <a:stretch>
                <a:fillRect/>
              </a:stretch>
            </p:blipFill>
            <p:spPr>
              <a:xfrm>
                <a:off x="3634925" y="1008225"/>
                <a:ext cx="4971824" cy="2952700"/>
              </a:xfrm>
              <a:prstGeom prst="rect">
                <a:avLst/>
              </a:prstGeom>
              <a:noFill/>
              <a:ln>
                <a:noFill/>
              </a:ln>
            </p:spPr>
          </p:pic>
          <p:sp>
            <p:nvSpPr>
              <p:cNvPr id="6264" name="Google Shape;6264;p269"/>
              <p:cNvSpPr txBox="1"/>
              <p:nvPr/>
            </p:nvSpPr>
            <p:spPr>
              <a:xfrm rot="24443">
                <a:off x="4687888" y="199902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fluvoxamine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LUVOX</a:t>
                </a:r>
                <a:endParaRPr sz="1200" b="1"/>
              </a:p>
            </p:txBody>
          </p:sp>
        </p:grpSp>
        <p:sp>
          <p:nvSpPr>
            <p:cNvPr id="6265" name="Google Shape;6265;p269"/>
            <p:cNvSpPr txBox="1"/>
            <p:nvPr/>
          </p:nvSpPr>
          <p:spPr>
            <a:xfrm>
              <a:off x="3841857" y="341904"/>
              <a:ext cx="1598400" cy="62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6266" name="Google Shape;6266;p269"/>
            <p:cNvCxnSpPr/>
            <p:nvPr/>
          </p:nvCxnSpPr>
          <p:spPr>
            <a:xfrm>
              <a:off x="3998774" y="482782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6267" name="Google Shape;6267;p269"/>
          <p:cNvGrpSpPr/>
          <p:nvPr/>
        </p:nvGrpSpPr>
        <p:grpSpPr>
          <a:xfrm>
            <a:off x="3326167" y="2716203"/>
            <a:ext cx="2595233" cy="2322422"/>
            <a:chOff x="2728451" y="807760"/>
            <a:chExt cx="4243350" cy="3797289"/>
          </a:xfrm>
        </p:grpSpPr>
        <p:grpSp>
          <p:nvGrpSpPr>
            <p:cNvPr id="6268" name="Google Shape;6268;p269"/>
            <p:cNvGrpSpPr/>
            <p:nvPr/>
          </p:nvGrpSpPr>
          <p:grpSpPr>
            <a:xfrm>
              <a:off x="2728451" y="807760"/>
              <a:ext cx="4243350" cy="3797289"/>
              <a:chOff x="2728451" y="1112560"/>
              <a:chExt cx="4243350" cy="3797289"/>
            </a:xfrm>
          </p:grpSpPr>
          <p:grpSp>
            <p:nvGrpSpPr>
              <p:cNvPr id="6269" name="Google Shape;6269;p269"/>
              <p:cNvGrpSpPr/>
              <p:nvPr/>
            </p:nvGrpSpPr>
            <p:grpSpPr>
              <a:xfrm>
                <a:off x="3548625" y="1112560"/>
                <a:ext cx="2095342" cy="1415608"/>
                <a:chOff x="3548625" y="1112560"/>
                <a:chExt cx="2095342" cy="1415608"/>
              </a:xfrm>
            </p:grpSpPr>
            <p:grpSp>
              <p:nvGrpSpPr>
                <p:cNvPr id="6270" name="Google Shape;6270;p269"/>
                <p:cNvGrpSpPr/>
                <p:nvPr/>
              </p:nvGrpSpPr>
              <p:grpSpPr>
                <a:xfrm>
                  <a:off x="3548625" y="1112560"/>
                  <a:ext cx="1693806" cy="1415608"/>
                  <a:chOff x="-2521759" y="897403"/>
                  <a:chExt cx="1477500" cy="1089600"/>
                </a:xfrm>
              </p:grpSpPr>
              <p:sp>
                <p:nvSpPr>
                  <p:cNvPr id="6271" name="Google Shape;6271;p269"/>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272" name="Google Shape;6272;p269"/>
                  <p:cNvGrpSpPr/>
                  <p:nvPr/>
                </p:nvGrpSpPr>
                <p:grpSpPr>
                  <a:xfrm>
                    <a:off x="-2127414" y="1275205"/>
                    <a:ext cx="688733" cy="700658"/>
                    <a:chOff x="40123" y="-1583761"/>
                    <a:chExt cx="688733" cy="1109689"/>
                  </a:xfrm>
                </p:grpSpPr>
                <p:grpSp>
                  <p:nvGrpSpPr>
                    <p:cNvPr id="6273" name="Google Shape;6273;p269"/>
                    <p:cNvGrpSpPr/>
                    <p:nvPr/>
                  </p:nvGrpSpPr>
                  <p:grpSpPr>
                    <a:xfrm>
                      <a:off x="45124" y="-1327179"/>
                      <a:ext cx="683733" cy="853107"/>
                      <a:chOff x="597574" y="1930371"/>
                      <a:chExt cx="683733" cy="853107"/>
                    </a:xfrm>
                  </p:grpSpPr>
                  <p:grpSp>
                    <p:nvGrpSpPr>
                      <p:cNvPr id="6274" name="Google Shape;6274;p269"/>
                      <p:cNvGrpSpPr/>
                      <p:nvPr/>
                    </p:nvGrpSpPr>
                    <p:grpSpPr>
                      <a:xfrm rot="-5400000">
                        <a:off x="640721" y="2142893"/>
                        <a:ext cx="600335" cy="680836"/>
                        <a:chOff x="15239716" y="-12996420"/>
                        <a:chExt cx="1868456" cy="2463229"/>
                      </a:xfrm>
                    </p:grpSpPr>
                    <p:pic>
                      <p:nvPicPr>
                        <p:cNvPr id="6275" name="Google Shape;6275;p269"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6276" name="Google Shape;6276;p269"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6277" name="Google Shape;6277;p269"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6278" name="Google Shape;6278;p269"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sp>
              <p:nvSpPr>
                <p:cNvPr id="6279" name="Google Shape;6279;p269"/>
                <p:cNvSpPr txBox="1"/>
                <p:nvPr/>
              </p:nvSpPr>
              <p:spPr>
                <a:xfrm>
                  <a:off x="4045567" y="1211265"/>
                  <a:ext cx="1598400" cy="52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t>CYP</a:t>
                  </a:r>
                  <a:endParaRPr sz="900" b="1"/>
                </a:p>
              </p:txBody>
            </p:sp>
          </p:grpSp>
          <p:grpSp>
            <p:nvGrpSpPr>
              <p:cNvPr id="6280" name="Google Shape;6280;p269"/>
              <p:cNvGrpSpPr/>
              <p:nvPr/>
            </p:nvGrpSpPr>
            <p:grpSpPr>
              <a:xfrm>
                <a:off x="2728451" y="2175925"/>
                <a:ext cx="4243350" cy="2733924"/>
                <a:chOff x="2958951" y="1256250"/>
                <a:chExt cx="4243350" cy="2733924"/>
              </a:xfrm>
            </p:grpSpPr>
            <p:pic>
              <p:nvPicPr>
                <p:cNvPr id="6281" name="Google Shape;6281;p269"/>
                <p:cNvPicPr preferRelativeResize="0"/>
                <p:nvPr/>
              </p:nvPicPr>
              <p:blipFill>
                <a:blip r:embed="rId8">
                  <a:alphaModFix/>
                </a:blip>
                <a:stretch>
                  <a:fillRect/>
                </a:stretch>
              </p:blipFill>
              <p:spPr>
                <a:xfrm>
                  <a:off x="2958951" y="1256250"/>
                  <a:ext cx="4243350" cy="2733924"/>
                </a:xfrm>
                <a:prstGeom prst="rect">
                  <a:avLst/>
                </a:prstGeom>
                <a:noFill/>
                <a:ln>
                  <a:noFill/>
                </a:ln>
              </p:spPr>
            </p:pic>
            <p:sp>
              <p:nvSpPr>
                <p:cNvPr id="6282" name="Google Shape;6282;p269"/>
                <p:cNvSpPr txBox="1"/>
                <p:nvPr/>
              </p:nvSpPr>
              <p:spPr>
                <a:xfrm rot="24443">
                  <a:off x="3616566" y="2253982"/>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paroxetine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PAXIL</a:t>
                  </a:r>
                  <a:endParaRPr sz="1200" b="1"/>
                </a:p>
              </p:txBody>
            </p:sp>
          </p:grpSp>
        </p:grpSp>
        <p:cxnSp>
          <p:nvCxnSpPr>
            <p:cNvPr id="6283" name="Google Shape;6283;p269"/>
            <p:cNvCxnSpPr/>
            <p:nvPr/>
          </p:nvCxnSpPr>
          <p:spPr>
            <a:xfrm>
              <a:off x="4177633" y="451473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6284" name="Google Shape;6284;p269"/>
          <p:cNvGrpSpPr/>
          <p:nvPr/>
        </p:nvGrpSpPr>
        <p:grpSpPr>
          <a:xfrm>
            <a:off x="527993" y="631283"/>
            <a:ext cx="2523464" cy="1702042"/>
            <a:chOff x="1078553" y="1406852"/>
            <a:chExt cx="3191834" cy="2152848"/>
          </a:xfrm>
        </p:grpSpPr>
        <p:grpSp>
          <p:nvGrpSpPr>
            <p:cNvPr id="6285" name="Google Shape;6285;p269"/>
            <p:cNvGrpSpPr/>
            <p:nvPr/>
          </p:nvGrpSpPr>
          <p:grpSpPr>
            <a:xfrm>
              <a:off x="1078553" y="1406852"/>
              <a:ext cx="3191834" cy="2152848"/>
              <a:chOff x="861075" y="1457642"/>
              <a:chExt cx="4419599" cy="2980958"/>
            </a:xfrm>
          </p:grpSpPr>
          <p:pic>
            <p:nvPicPr>
              <p:cNvPr id="6286" name="Google Shape;6286;p269"/>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6287" name="Google Shape;6287;p269"/>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escitalopram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LEXAPRO</a:t>
                </a:r>
                <a:endParaRPr sz="1200" b="1"/>
              </a:p>
            </p:txBody>
          </p:sp>
        </p:grpSp>
        <p:grpSp>
          <p:nvGrpSpPr>
            <p:cNvPr id="6288" name="Google Shape;6288;p269"/>
            <p:cNvGrpSpPr/>
            <p:nvPr/>
          </p:nvGrpSpPr>
          <p:grpSpPr>
            <a:xfrm>
              <a:off x="1980041" y="1481287"/>
              <a:ext cx="308764" cy="2020121"/>
              <a:chOff x="4198133" y="1585860"/>
              <a:chExt cx="434023" cy="2787912"/>
            </a:xfrm>
          </p:grpSpPr>
          <p:cxnSp>
            <p:nvCxnSpPr>
              <p:cNvPr id="6289" name="Google Shape;6289;p269"/>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6290" name="Google Shape;6290;p269"/>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6291" name="Google Shape;6291;p269"/>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nvGrpSpPr>
          <p:cNvPr id="6292" name="Google Shape;6292;p269"/>
          <p:cNvGrpSpPr/>
          <p:nvPr/>
        </p:nvGrpSpPr>
        <p:grpSpPr>
          <a:xfrm>
            <a:off x="6127382" y="347119"/>
            <a:ext cx="2775450" cy="2026082"/>
            <a:chOff x="4539758" y="527583"/>
            <a:chExt cx="2775450" cy="2026082"/>
          </a:xfrm>
        </p:grpSpPr>
        <p:grpSp>
          <p:nvGrpSpPr>
            <p:cNvPr id="6293" name="Google Shape;6293;p269"/>
            <p:cNvGrpSpPr/>
            <p:nvPr/>
          </p:nvGrpSpPr>
          <p:grpSpPr>
            <a:xfrm>
              <a:off x="4539758" y="566729"/>
              <a:ext cx="2775450" cy="1986936"/>
              <a:chOff x="4902894" y="1042215"/>
              <a:chExt cx="3586316" cy="2567432"/>
            </a:xfrm>
          </p:grpSpPr>
          <p:grpSp>
            <p:nvGrpSpPr>
              <p:cNvPr id="6294" name="Google Shape;6294;p269"/>
              <p:cNvGrpSpPr/>
              <p:nvPr/>
            </p:nvGrpSpPr>
            <p:grpSpPr>
              <a:xfrm>
                <a:off x="6099641" y="1042215"/>
                <a:ext cx="574895" cy="480514"/>
                <a:chOff x="-2521759" y="897403"/>
                <a:chExt cx="1477500" cy="1089600"/>
              </a:xfrm>
            </p:grpSpPr>
            <p:sp>
              <p:nvSpPr>
                <p:cNvPr id="6295" name="Google Shape;6295;p269"/>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296" name="Google Shape;6296;p269"/>
                <p:cNvGrpSpPr/>
                <p:nvPr/>
              </p:nvGrpSpPr>
              <p:grpSpPr>
                <a:xfrm>
                  <a:off x="-2127414" y="1275205"/>
                  <a:ext cx="688733" cy="700658"/>
                  <a:chOff x="40123" y="-1583761"/>
                  <a:chExt cx="688733" cy="1109689"/>
                </a:xfrm>
              </p:grpSpPr>
              <p:grpSp>
                <p:nvGrpSpPr>
                  <p:cNvPr id="6297" name="Google Shape;6297;p269"/>
                  <p:cNvGrpSpPr/>
                  <p:nvPr/>
                </p:nvGrpSpPr>
                <p:grpSpPr>
                  <a:xfrm>
                    <a:off x="45124" y="-1327179"/>
                    <a:ext cx="683733" cy="853107"/>
                    <a:chOff x="597574" y="1930371"/>
                    <a:chExt cx="683733" cy="853107"/>
                  </a:xfrm>
                </p:grpSpPr>
                <p:grpSp>
                  <p:nvGrpSpPr>
                    <p:cNvPr id="6298" name="Google Shape;6298;p269"/>
                    <p:cNvGrpSpPr/>
                    <p:nvPr/>
                  </p:nvGrpSpPr>
                  <p:grpSpPr>
                    <a:xfrm rot="-5400000">
                      <a:off x="640721" y="2142893"/>
                      <a:ext cx="600335" cy="680836"/>
                      <a:chOff x="15239716" y="-12996420"/>
                      <a:chExt cx="1868456" cy="2463229"/>
                    </a:xfrm>
                  </p:grpSpPr>
                  <p:pic>
                    <p:nvPicPr>
                      <p:cNvPr id="6299" name="Google Shape;6299;p269"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6300" name="Google Shape;6300;p269"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6301" name="Google Shape;6301;p269"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6302" name="Google Shape;6302;p269"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6303" name="Google Shape;6303;p269"/>
              <p:cNvGrpSpPr/>
              <p:nvPr/>
            </p:nvGrpSpPr>
            <p:grpSpPr>
              <a:xfrm>
                <a:off x="4902894" y="1104366"/>
                <a:ext cx="3586316" cy="2505281"/>
                <a:chOff x="2696950" y="1678663"/>
                <a:chExt cx="4760176" cy="3325300"/>
              </a:xfrm>
            </p:grpSpPr>
            <p:grpSp>
              <p:nvGrpSpPr>
                <p:cNvPr id="6304" name="Google Shape;6304;p269"/>
                <p:cNvGrpSpPr/>
                <p:nvPr/>
              </p:nvGrpSpPr>
              <p:grpSpPr>
                <a:xfrm>
                  <a:off x="2696950" y="1678663"/>
                  <a:ext cx="4760176" cy="3325300"/>
                  <a:chOff x="2586350" y="1168975"/>
                  <a:chExt cx="4760176" cy="3325300"/>
                </a:xfrm>
              </p:grpSpPr>
              <p:pic>
                <p:nvPicPr>
                  <p:cNvPr id="6305" name="Google Shape;6305;p269"/>
                  <p:cNvPicPr preferRelativeResize="0"/>
                  <p:nvPr/>
                </p:nvPicPr>
                <p:blipFill>
                  <a:blip r:embed="rId10">
                    <a:alphaModFix/>
                  </a:blip>
                  <a:stretch>
                    <a:fillRect/>
                  </a:stretch>
                </p:blipFill>
                <p:spPr>
                  <a:xfrm>
                    <a:off x="2586350" y="1168975"/>
                    <a:ext cx="4760176" cy="3325300"/>
                  </a:xfrm>
                  <a:prstGeom prst="rect">
                    <a:avLst/>
                  </a:prstGeom>
                  <a:noFill/>
                  <a:ln>
                    <a:noFill/>
                  </a:ln>
                </p:spPr>
              </p:pic>
              <p:sp>
                <p:nvSpPr>
                  <p:cNvPr id="6306" name="Google Shape;6306;p269"/>
                  <p:cNvSpPr txBox="1"/>
                  <p:nvPr/>
                </p:nvSpPr>
                <p:spPr>
                  <a:xfrm rot="24443">
                    <a:off x="3553711" y="26906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sertraline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ZOLOFT</a:t>
                    </a:r>
                    <a:endParaRPr sz="1200" b="1"/>
                  </a:p>
                </p:txBody>
              </p:sp>
            </p:grpSp>
            <p:sp>
              <p:nvSpPr>
                <p:cNvPr id="6307" name="Google Shape;6307;p269"/>
                <p:cNvSpPr/>
                <p:nvPr/>
              </p:nvSpPr>
              <p:spPr>
                <a:xfrm>
                  <a:off x="4431469" y="2628330"/>
                  <a:ext cx="451200" cy="4335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cxnSp>
            <p:nvCxnSpPr>
              <p:cNvPr id="6308" name="Google Shape;6308;p269"/>
              <p:cNvCxnSpPr/>
              <p:nvPr/>
            </p:nvCxnSpPr>
            <p:spPr>
              <a:xfrm>
                <a:off x="6279221" y="3542858"/>
                <a:ext cx="290400" cy="0"/>
              </a:xfrm>
              <a:prstGeom prst="straightConnector1">
                <a:avLst/>
              </a:prstGeom>
              <a:noFill/>
              <a:ln w="28575" cap="flat" cmpd="sng">
                <a:solidFill>
                  <a:schemeClr val="dk2"/>
                </a:solidFill>
                <a:prstDash val="solid"/>
                <a:round/>
                <a:headEnd type="none" w="med" len="med"/>
                <a:tailEnd type="none" w="med" len="med"/>
              </a:ln>
            </p:spPr>
          </p:cxnSp>
        </p:grpSp>
        <p:sp>
          <p:nvSpPr>
            <p:cNvPr id="6309" name="Google Shape;6309;p269"/>
            <p:cNvSpPr txBox="1"/>
            <p:nvPr/>
          </p:nvSpPr>
          <p:spPr>
            <a:xfrm>
              <a:off x="5520585" y="527583"/>
              <a:ext cx="9777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b="1"/>
                <a:t>CYP</a:t>
              </a:r>
              <a:endParaRPr sz="600" b="1"/>
            </a:p>
          </p:txBody>
        </p:sp>
      </p:grpSp>
      <p:grpSp>
        <p:nvGrpSpPr>
          <p:cNvPr id="6310" name="Google Shape;6310;p269"/>
          <p:cNvGrpSpPr/>
          <p:nvPr/>
        </p:nvGrpSpPr>
        <p:grpSpPr>
          <a:xfrm>
            <a:off x="312467" y="2851630"/>
            <a:ext cx="2707879" cy="1954173"/>
            <a:chOff x="441300" y="2554780"/>
            <a:chExt cx="2707879" cy="1954173"/>
          </a:xfrm>
        </p:grpSpPr>
        <p:pic>
          <p:nvPicPr>
            <p:cNvPr id="6311" name="Google Shape;6311;p269"/>
            <p:cNvPicPr preferRelativeResize="0"/>
            <p:nvPr/>
          </p:nvPicPr>
          <p:blipFill>
            <a:blip r:embed="rId11">
              <a:alphaModFix/>
            </a:blip>
            <a:stretch>
              <a:fillRect/>
            </a:stretch>
          </p:blipFill>
          <p:spPr>
            <a:xfrm rot="-3134505">
              <a:off x="754424" y="2606659"/>
              <a:ext cx="335059" cy="415654"/>
            </a:xfrm>
            <a:prstGeom prst="rect">
              <a:avLst/>
            </a:prstGeom>
            <a:noFill/>
            <a:ln>
              <a:noFill/>
            </a:ln>
          </p:spPr>
        </p:pic>
        <p:pic>
          <p:nvPicPr>
            <p:cNvPr id="6312" name="Google Shape;6312;p269"/>
            <p:cNvPicPr preferRelativeResize="0"/>
            <p:nvPr/>
          </p:nvPicPr>
          <p:blipFill>
            <a:blip r:embed="rId12">
              <a:alphaModFix/>
            </a:blip>
            <a:stretch>
              <a:fillRect/>
            </a:stretch>
          </p:blipFill>
          <p:spPr>
            <a:xfrm rot="-2178441">
              <a:off x="496040" y="4106676"/>
              <a:ext cx="397219" cy="315256"/>
            </a:xfrm>
            <a:prstGeom prst="roundRect">
              <a:avLst>
                <a:gd name="adj" fmla="val 16667"/>
              </a:avLst>
            </a:prstGeom>
            <a:noFill/>
            <a:ln w="19050" cap="flat" cmpd="sng">
              <a:solidFill>
                <a:srgbClr val="3366CC"/>
              </a:solidFill>
              <a:prstDash val="solid"/>
              <a:round/>
              <a:headEnd type="none" w="sm" len="sm"/>
              <a:tailEnd type="none" w="sm" len="sm"/>
            </a:ln>
          </p:spPr>
        </p:pic>
        <p:grpSp>
          <p:nvGrpSpPr>
            <p:cNvPr id="6313" name="Google Shape;6313;p269"/>
            <p:cNvGrpSpPr/>
            <p:nvPr/>
          </p:nvGrpSpPr>
          <p:grpSpPr>
            <a:xfrm>
              <a:off x="625714" y="2806908"/>
              <a:ext cx="2523464" cy="1702042"/>
              <a:chOff x="1078553" y="1406852"/>
              <a:chExt cx="3191834" cy="2152848"/>
            </a:xfrm>
          </p:grpSpPr>
          <p:grpSp>
            <p:nvGrpSpPr>
              <p:cNvPr id="6314" name="Google Shape;6314;p269"/>
              <p:cNvGrpSpPr/>
              <p:nvPr/>
            </p:nvGrpSpPr>
            <p:grpSpPr>
              <a:xfrm>
                <a:off x="1078553" y="1406852"/>
                <a:ext cx="3191834" cy="2152848"/>
                <a:chOff x="861075" y="1457642"/>
                <a:chExt cx="4419599" cy="2980958"/>
              </a:xfrm>
            </p:grpSpPr>
            <p:pic>
              <p:nvPicPr>
                <p:cNvPr id="6315" name="Google Shape;6315;p269"/>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6316" name="Google Shape;6316;p269"/>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CELEXA</a:t>
                  </a:r>
                  <a:endParaRPr sz="1200" b="1"/>
                </a:p>
              </p:txBody>
            </p:sp>
          </p:grpSp>
          <p:grpSp>
            <p:nvGrpSpPr>
              <p:cNvPr id="6317" name="Google Shape;6317;p269"/>
              <p:cNvGrpSpPr/>
              <p:nvPr/>
            </p:nvGrpSpPr>
            <p:grpSpPr>
              <a:xfrm>
                <a:off x="1980041" y="1481287"/>
                <a:ext cx="308764" cy="2020121"/>
                <a:chOff x="4198133" y="1585860"/>
                <a:chExt cx="434023" cy="2787912"/>
              </a:xfrm>
            </p:grpSpPr>
            <p:cxnSp>
              <p:nvCxnSpPr>
                <p:cNvPr id="6318" name="Google Shape;6318;p269"/>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6319" name="Google Shape;6319;p269"/>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6320" name="Google Shape;6320;p269"/>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pic>
          <p:nvPicPr>
            <p:cNvPr id="6321" name="Google Shape;6321;p269"/>
            <p:cNvPicPr preferRelativeResize="0"/>
            <p:nvPr/>
          </p:nvPicPr>
          <p:blipFill>
            <a:blip r:embed="rId13">
              <a:alphaModFix/>
            </a:blip>
            <a:stretch>
              <a:fillRect/>
            </a:stretch>
          </p:blipFill>
          <p:spPr>
            <a:xfrm flipH="1">
              <a:off x="1897499" y="2696006"/>
              <a:ext cx="629151" cy="711150"/>
            </a:xfrm>
            <a:prstGeom prst="rect">
              <a:avLst/>
            </a:prstGeom>
            <a:noFill/>
            <a:ln>
              <a:noFill/>
            </a:ln>
          </p:spPr>
        </p:pic>
      </p:grpSp>
      <p:grpSp>
        <p:nvGrpSpPr>
          <p:cNvPr id="6322" name="Google Shape;6322;p269"/>
          <p:cNvGrpSpPr/>
          <p:nvPr/>
        </p:nvGrpSpPr>
        <p:grpSpPr>
          <a:xfrm>
            <a:off x="3304419" y="11"/>
            <a:ext cx="2652183" cy="2622142"/>
            <a:chOff x="3050443" y="551620"/>
            <a:chExt cx="4522051" cy="4470830"/>
          </a:xfrm>
        </p:grpSpPr>
        <p:grpSp>
          <p:nvGrpSpPr>
            <p:cNvPr id="6323" name="Google Shape;6323;p269"/>
            <p:cNvGrpSpPr/>
            <p:nvPr/>
          </p:nvGrpSpPr>
          <p:grpSpPr>
            <a:xfrm>
              <a:off x="3050443" y="551620"/>
              <a:ext cx="4522051" cy="4470830"/>
              <a:chOff x="3050443" y="551620"/>
              <a:chExt cx="4522051" cy="4470830"/>
            </a:xfrm>
          </p:grpSpPr>
          <p:sp>
            <p:nvSpPr>
              <p:cNvPr id="6324" name="Google Shape;6324;p269"/>
              <p:cNvSpPr/>
              <p:nvPr/>
            </p:nvSpPr>
            <p:spPr>
              <a:xfrm>
                <a:off x="3783209" y="551620"/>
                <a:ext cx="2286600" cy="19110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325" name="Google Shape;6325;p269"/>
              <p:cNvGrpSpPr/>
              <p:nvPr/>
            </p:nvGrpSpPr>
            <p:grpSpPr>
              <a:xfrm>
                <a:off x="4403945" y="1498365"/>
                <a:ext cx="1058145" cy="944731"/>
                <a:chOff x="515373" y="1930371"/>
                <a:chExt cx="683733" cy="853107"/>
              </a:xfrm>
            </p:grpSpPr>
            <p:grpSp>
              <p:nvGrpSpPr>
                <p:cNvPr id="6326" name="Google Shape;6326;p269"/>
                <p:cNvGrpSpPr/>
                <p:nvPr/>
              </p:nvGrpSpPr>
              <p:grpSpPr>
                <a:xfrm rot="-5400000">
                  <a:off x="558520" y="2142893"/>
                  <a:ext cx="600335" cy="680836"/>
                  <a:chOff x="15239716" y="-13293819"/>
                  <a:chExt cx="1868456" cy="2463229"/>
                </a:xfrm>
              </p:grpSpPr>
              <p:pic>
                <p:nvPicPr>
                  <p:cNvPr id="6327" name="Google Shape;6327;p269" descr="clipped result image"/>
                  <p:cNvPicPr preferRelativeResize="0"/>
                  <p:nvPr/>
                </p:nvPicPr>
                <p:blipFill rotWithShape="1">
                  <a:blip r:embed="rId3">
                    <a:alphaModFix/>
                  </a:blip>
                  <a:srcRect/>
                  <a:stretch/>
                </p:blipFill>
                <p:spPr>
                  <a:xfrm>
                    <a:off x="16010045" y="-13293819"/>
                    <a:ext cx="1098127" cy="2458497"/>
                  </a:xfrm>
                  <a:prstGeom prst="rect">
                    <a:avLst/>
                  </a:prstGeom>
                  <a:noFill/>
                  <a:ln>
                    <a:noFill/>
                  </a:ln>
                </p:spPr>
              </p:pic>
              <p:pic>
                <p:nvPicPr>
                  <p:cNvPr id="6328" name="Google Shape;6328;p269" descr="clipped result image"/>
                  <p:cNvPicPr preferRelativeResize="0"/>
                  <p:nvPr/>
                </p:nvPicPr>
                <p:blipFill rotWithShape="1">
                  <a:blip r:embed="rId4">
                    <a:alphaModFix/>
                  </a:blip>
                  <a:srcRect/>
                  <a:stretch/>
                </p:blipFill>
                <p:spPr>
                  <a:xfrm>
                    <a:off x="15239716" y="-13289087"/>
                    <a:ext cx="1106322" cy="2458497"/>
                  </a:xfrm>
                  <a:prstGeom prst="rect">
                    <a:avLst/>
                  </a:prstGeom>
                  <a:noFill/>
                  <a:ln>
                    <a:noFill/>
                  </a:ln>
                </p:spPr>
              </p:pic>
            </p:grpSp>
            <p:pic>
              <p:nvPicPr>
                <p:cNvPr id="6329" name="Google Shape;6329;p269" descr="clipped result image"/>
                <p:cNvPicPr preferRelativeResize="0"/>
                <p:nvPr/>
              </p:nvPicPr>
              <p:blipFill rotWithShape="1">
                <a:blip r:embed="rId5">
                  <a:alphaModFix/>
                </a:blip>
                <a:srcRect/>
                <a:stretch/>
              </p:blipFill>
              <p:spPr>
                <a:xfrm rot="-5400000">
                  <a:off x="678723" y="1767021"/>
                  <a:ext cx="352828" cy="679529"/>
                </a:xfrm>
                <a:prstGeom prst="rect">
                  <a:avLst/>
                </a:prstGeom>
                <a:noFill/>
                <a:ln>
                  <a:noFill/>
                </a:ln>
              </p:spPr>
            </p:pic>
          </p:grpSp>
          <p:pic>
            <p:nvPicPr>
              <p:cNvPr id="6330" name="Google Shape;6330;p269" descr="clipped result image"/>
              <p:cNvPicPr preferRelativeResize="0"/>
              <p:nvPr/>
            </p:nvPicPr>
            <p:blipFill rotWithShape="1">
              <a:blip r:embed="rId6">
                <a:alphaModFix/>
              </a:blip>
              <a:srcRect/>
              <a:stretch/>
            </p:blipFill>
            <p:spPr>
              <a:xfrm rot="-5400000">
                <a:off x="4726662" y="883790"/>
                <a:ext cx="390726" cy="1051638"/>
              </a:xfrm>
              <a:prstGeom prst="rect">
                <a:avLst/>
              </a:prstGeom>
              <a:noFill/>
              <a:ln>
                <a:noFill/>
              </a:ln>
            </p:spPr>
          </p:pic>
          <p:pic>
            <p:nvPicPr>
              <p:cNvPr id="6331" name="Google Shape;6331;p269"/>
              <p:cNvPicPr preferRelativeResize="0"/>
              <p:nvPr/>
            </p:nvPicPr>
            <p:blipFill>
              <a:blip r:embed="rId14">
                <a:alphaModFix/>
              </a:blip>
              <a:stretch>
                <a:fillRect/>
              </a:stretch>
            </p:blipFill>
            <p:spPr>
              <a:xfrm>
                <a:off x="3050443" y="2089364"/>
                <a:ext cx="4522051" cy="2933086"/>
              </a:xfrm>
              <a:prstGeom prst="rect">
                <a:avLst/>
              </a:prstGeom>
              <a:noFill/>
              <a:ln>
                <a:noFill/>
              </a:ln>
            </p:spPr>
          </p:pic>
          <p:sp>
            <p:nvSpPr>
              <p:cNvPr id="6332" name="Google Shape;6332;p269"/>
              <p:cNvSpPr txBox="1"/>
              <p:nvPr/>
            </p:nvSpPr>
            <p:spPr>
              <a:xfrm>
                <a:off x="4544688" y="755305"/>
                <a:ext cx="1598400" cy="5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6333" name="Google Shape;6333;p269"/>
              <p:cNvCxnSpPr/>
              <p:nvPr/>
            </p:nvCxnSpPr>
            <p:spPr>
              <a:xfrm>
                <a:off x="4708312" y="4920925"/>
                <a:ext cx="351300" cy="0"/>
              </a:xfrm>
              <a:prstGeom prst="straightConnector1">
                <a:avLst/>
              </a:prstGeom>
              <a:noFill/>
              <a:ln w="28575" cap="flat" cmpd="sng">
                <a:solidFill>
                  <a:schemeClr val="dk2"/>
                </a:solidFill>
                <a:prstDash val="solid"/>
                <a:round/>
                <a:headEnd type="none" w="med" len="med"/>
                <a:tailEnd type="none" w="med" len="med"/>
              </a:ln>
            </p:spPr>
          </p:cxnSp>
        </p:grpSp>
        <p:sp>
          <p:nvSpPr>
            <p:cNvPr id="6334" name="Google Shape;6334;p269"/>
            <p:cNvSpPr txBox="1"/>
            <p:nvPr/>
          </p:nvSpPr>
          <p:spPr>
            <a:xfrm rot="24443">
              <a:off x="3845308" y="3149520"/>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PROZAC</a:t>
              </a:r>
              <a:endParaRPr sz="1200" b="1"/>
            </a:p>
          </p:txBody>
        </p:sp>
      </p:grpSp>
      <p:sp>
        <p:nvSpPr>
          <p:cNvPr id="6335" name="Google Shape;6335;p269"/>
          <p:cNvSpPr/>
          <p:nvPr/>
        </p:nvSpPr>
        <p:spPr>
          <a:xfrm rot="848">
            <a:off x="2008274" y="1042776"/>
            <a:ext cx="1216500" cy="7296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6" name="Google Shape;6336;p269"/>
          <p:cNvSpPr/>
          <p:nvPr/>
        </p:nvSpPr>
        <p:spPr>
          <a:xfrm rot="848">
            <a:off x="1961724" y="3512613"/>
            <a:ext cx="1216500" cy="7296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7" name="Google Shape;6337;p269"/>
          <p:cNvSpPr/>
          <p:nvPr/>
        </p:nvSpPr>
        <p:spPr>
          <a:xfrm rot="848">
            <a:off x="4910874" y="1377551"/>
            <a:ext cx="1216500" cy="7296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8" name="Google Shape;6338;p269"/>
          <p:cNvSpPr/>
          <p:nvPr/>
        </p:nvSpPr>
        <p:spPr>
          <a:xfrm rot="848">
            <a:off x="4864324" y="3797648"/>
            <a:ext cx="1216500" cy="7296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9" name="Google Shape;6339;p269"/>
          <p:cNvSpPr/>
          <p:nvPr/>
        </p:nvSpPr>
        <p:spPr>
          <a:xfrm rot="848">
            <a:off x="7821652" y="1132733"/>
            <a:ext cx="1216500" cy="7296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0" name="Google Shape;6340;p269"/>
          <p:cNvSpPr/>
          <p:nvPr/>
        </p:nvSpPr>
        <p:spPr>
          <a:xfrm rot="848">
            <a:off x="7815988" y="3814816"/>
            <a:ext cx="1216500" cy="7296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Shape 6344"/>
        <p:cNvGrpSpPr/>
        <p:nvPr/>
      </p:nvGrpSpPr>
      <p:grpSpPr>
        <a:xfrm>
          <a:off x="0" y="0"/>
          <a:ext cx="0" cy="0"/>
          <a:chOff x="0" y="0"/>
          <a:chExt cx="0" cy="0"/>
        </a:xfrm>
      </p:grpSpPr>
      <p:sp>
        <p:nvSpPr>
          <p:cNvPr id="6345" name="Google Shape;6345;p270"/>
          <p:cNvSpPr txBox="1"/>
          <p:nvPr/>
        </p:nvSpPr>
        <p:spPr>
          <a:xfrm>
            <a:off x="234750" y="127400"/>
            <a:ext cx="302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SSRIs</a:t>
            </a:r>
            <a:endParaRPr b="1"/>
          </a:p>
        </p:txBody>
      </p:sp>
      <p:grpSp>
        <p:nvGrpSpPr>
          <p:cNvPr id="6346" name="Google Shape;6346;p270"/>
          <p:cNvGrpSpPr/>
          <p:nvPr/>
        </p:nvGrpSpPr>
        <p:grpSpPr>
          <a:xfrm>
            <a:off x="6209587" y="2416340"/>
            <a:ext cx="2696717" cy="2622159"/>
            <a:chOff x="2132425" y="93112"/>
            <a:chExt cx="4971824" cy="4834364"/>
          </a:xfrm>
        </p:grpSpPr>
        <p:grpSp>
          <p:nvGrpSpPr>
            <p:cNvPr id="6347" name="Google Shape;6347;p270"/>
            <p:cNvGrpSpPr/>
            <p:nvPr/>
          </p:nvGrpSpPr>
          <p:grpSpPr>
            <a:xfrm>
              <a:off x="2976560" y="93112"/>
              <a:ext cx="2552234" cy="2133110"/>
              <a:chOff x="-2521759" y="897403"/>
              <a:chExt cx="1477500" cy="1089600"/>
            </a:xfrm>
          </p:grpSpPr>
          <p:sp>
            <p:nvSpPr>
              <p:cNvPr id="6348" name="Google Shape;6348;p270"/>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349" name="Google Shape;6349;p270"/>
              <p:cNvGrpSpPr/>
              <p:nvPr/>
            </p:nvGrpSpPr>
            <p:grpSpPr>
              <a:xfrm>
                <a:off x="-2127414" y="1275205"/>
                <a:ext cx="688733" cy="700658"/>
                <a:chOff x="40123" y="-1583761"/>
                <a:chExt cx="688733" cy="1109689"/>
              </a:xfrm>
            </p:grpSpPr>
            <p:grpSp>
              <p:nvGrpSpPr>
                <p:cNvPr id="6350" name="Google Shape;6350;p270"/>
                <p:cNvGrpSpPr/>
                <p:nvPr/>
              </p:nvGrpSpPr>
              <p:grpSpPr>
                <a:xfrm>
                  <a:off x="45124" y="-1327179"/>
                  <a:ext cx="683733" cy="853107"/>
                  <a:chOff x="597574" y="1930371"/>
                  <a:chExt cx="683733" cy="853107"/>
                </a:xfrm>
              </p:grpSpPr>
              <p:grpSp>
                <p:nvGrpSpPr>
                  <p:cNvPr id="6351" name="Google Shape;6351;p270"/>
                  <p:cNvGrpSpPr/>
                  <p:nvPr/>
                </p:nvGrpSpPr>
                <p:grpSpPr>
                  <a:xfrm rot="-5400000">
                    <a:off x="640721" y="2142893"/>
                    <a:ext cx="600335" cy="680836"/>
                    <a:chOff x="15239716" y="-12996420"/>
                    <a:chExt cx="1868456" cy="2463229"/>
                  </a:xfrm>
                </p:grpSpPr>
                <p:pic>
                  <p:nvPicPr>
                    <p:cNvPr id="6352" name="Google Shape;6352;p270"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6353" name="Google Shape;6353;p270"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6354" name="Google Shape;6354;p270"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6355" name="Google Shape;6355;p270"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6356" name="Google Shape;6356;p270"/>
            <p:cNvGrpSpPr/>
            <p:nvPr/>
          </p:nvGrpSpPr>
          <p:grpSpPr>
            <a:xfrm>
              <a:off x="2132425" y="1974775"/>
              <a:ext cx="4971824" cy="2952700"/>
              <a:chOff x="3634925" y="1008225"/>
              <a:chExt cx="4971824" cy="2952700"/>
            </a:xfrm>
          </p:grpSpPr>
          <p:pic>
            <p:nvPicPr>
              <p:cNvPr id="6357" name="Google Shape;6357;p270"/>
              <p:cNvPicPr preferRelativeResize="0"/>
              <p:nvPr/>
            </p:nvPicPr>
            <p:blipFill>
              <a:blip r:embed="rId7">
                <a:alphaModFix/>
              </a:blip>
              <a:stretch>
                <a:fillRect/>
              </a:stretch>
            </p:blipFill>
            <p:spPr>
              <a:xfrm>
                <a:off x="3634925" y="1008225"/>
                <a:ext cx="4971824" cy="2952700"/>
              </a:xfrm>
              <a:prstGeom prst="rect">
                <a:avLst/>
              </a:prstGeom>
              <a:noFill/>
              <a:ln>
                <a:noFill/>
              </a:ln>
            </p:spPr>
          </p:pic>
          <p:sp>
            <p:nvSpPr>
              <p:cNvPr id="6358" name="Google Shape;6358;p270"/>
              <p:cNvSpPr txBox="1"/>
              <p:nvPr/>
            </p:nvSpPr>
            <p:spPr>
              <a:xfrm rot="24443">
                <a:off x="4687888" y="199902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fluvoxamine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LUVOX</a:t>
                </a:r>
                <a:endParaRPr sz="1200" b="1"/>
              </a:p>
            </p:txBody>
          </p:sp>
        </p:grpSp>
        <p:sp>
          <p:nvSpPr>
            <p:cNvPr id="6359" name="Google Shape;6359;p270"/>
            <p:cNvSpPr txBox="1"/>
            <p:nvPr/>
          </p:nvSpPr>
          <p:spPr>
            <a:xfrm>
              <a:off x="3841857" y="341904"/>
              <a:ext cx="1598400" cy="62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6360" name="Google Shape;6360;p270"/>
            <p:cNvCxnSpPr/>
            <p:nvPr/>
          </p:nvCxnSpPr>
          <p:spPr>
            <a:xfrm>
              <a:off x="3998774" y="482782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6361" name="Google Shape;6361;p270"/>
          <p:cNvGrpSpPr/>
          <p:nvPr/>
        </p:nvGrpSpPr>
        <p:grpSpPr>
          <a:xfrm>
            <a:off x="3326167" y="2716203"/>
            <a:ext cx="2595233" cy="2322422"/>
            <a:chOff x="2728451" y="807760"/>
            <a:chExt cx="4243350" cy="3797289"/>
          </a:xfrm>
        </p:grpSpPr>
        <p:grpSp>
          <p:nvGrpSpPr>
            <p:cNvPr id="6362" name="Google Shape;6362;p270"/>
            <p:cNvGrpSpPr/>
            <p:nvPr/>
          </p:nvGrpSpPr>
          <p:grpSpPr>
            <a:xfrm>
              <a:off x="2728451" y="807760"/>
              <a:ext cx="4243350" cy="3797289"/>
              <a:chOff x="2728451" y="1112560"/>
              <a:chExt cx="4243350" cy="3797289"/>
            </a:xfrm>
          </p:grpSpPr>
          <p:grpSp>
            <p:nvGrpSpPr>
              <p:cNvPr id="6363" name="Google Shape;6363;p270"/>
              <p:cNvGrpSpPr/>
              <p:nvPr/>
            </p:nvGrpSpPr>
            <p:grpSpPr>
              <a:xfrm>
                <a:off x="3548625" y="1112560"/>
                <a:ext cx="2095342" cy="1415608"/>
                <a:chOff x="3548625" y="1112560"/>
                <a:chExt cx="2095342" cy="1415608"/>
              </a:xfrm>
            </p:grpSpPr>
            <p:grpSp>
              <p:nvGrpSpPr>
                <p:cNvPr id="6364" name="Google Shape;6364;p270"/>
                <p:cNvGrpSpPr/>
                <p:nvPr/>
              </p:nvGrpSpPr>
              <p:grpSpPr>
                <a:xfrm>
                  <a:off x="3548625" y="1112560"/>
                  <a:ext cx="1693806" cy="1415608"/>
                  <a:chOff x="-2521759" y="897403"/>
                  <a:chExt cx="1477500" cy="1089600"/>
                </a:xfrm>
              </p:grpSpPr>
              <p:sp>
                <p:nvSpPr>
                  <p:cNvPr id="6365" name="Google Shape;6365;p270"/>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366" name="Google Shape;6366;p270"/>
                  <p:cNvGrpSpPr/>
                  <p:nvPr/>
                </p:nvGrpSpPr>
                <p:grpSpPr>
                  <a:xfrm>
                    <a:off x="-2127414" y="1275205"/>
                    <a:ext cx="688733" cy="700658"/>
                    <a:chOff x="40123" y="-1583761"/>
                    <a:chExt cx="688733" cy="1109689"/>
                  </a:xfrm>
                </p:grpSpPr>
                <p:grpSp>
                  <p:nvGrpSpPr>
                    <p:cNvPr id="6367" name="Google Shape;6367;p270"/>
                    <p:cNvGrpSpPr/>
                    <p:nvPr/>
                  </p:nvGrpSpPr>
                  <p:grpSpPr>
                    <a:xfrm>
                      <a:off x="45124" y="-1327179"/>
                      <a:ext cx="683733" cy="853107"/>
                      <a:chOff x="597574" y="1930371"/>
                      <a:chExt cx="683733" cy="853107"/>
                    </a:xfrm>
                  </p:grpSpPr>
                  <p:grpSp>
                    <p:nvGrpSpPr>
                      <p:cNvPr id="6368" name="Google Shape;6368;p270"/>
                      <p:cNvGrpSpPr/>
                      <p:nvPr/>
                    </p:nvGrpSpPr>
                    <p:grpSpPr>
                      <a:xfrm rot="-5400000">
                        <a:off x="640721" y="2142893"/>
                        <a:ext cx="600335" cy="680836"/>
                        <a:chOff x="15239716" y="-12996420"/>
                        <a:chExt cx="1868456" cy="2463229"/>
                      </a:xfrm>
                    </p:grpSpPr>
                    <p:pic>
                      <p:nvPicPr>
                        <p:cNvPr id="6369" name="Google Shape;6369;p270"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6370" name="Google Shape;6370;p270"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6371" name="Google Shape;6371;p270"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6372" name="Google Shape;6372;p270"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sp>
              <p:nvSpPr>
                <p:cNvPr id="6373" name="Google Shape;6373;p270"/>
                <p:cNvSpPr txBox="1"/>
                <p:nvPr/>
              </p:nvSpPr>
              <p:spPr>
                <a:xfrm>
                  <a:off x="4045567" y="1211265"/>
                  <a:ext cx="1598400" cy="52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t>CYP</a:t>
                  </a:r>
                  <a:endParaRPr sz="900" b="1"/>
                </a:p>
              </p:txBody>
            </p:sp>
          </p:grpSp>
          <p:grpSp>
            <p:nvGrpSpPr>
              <p:cNvPr id="6374" name="Google Shape;6374;p270"/>
              <p:cNvGrpSpPr/>
              <p:nvPr/>
            </p:nvGrpSpPr>
            <p:grpSpPr>
              <a:xfrm>
                <a:off x="2728451" y="2175925"/>
                <a:ext cx="4243350" cy="2733924"/>
                <a:chOff x="2958951" y="1256250"/>
                <a:chExt cx="4243350" cy="2733924"/>
              </a:xfrm>
            </p:grpSpPr>
            <p:pic>
              <p:nvPicPr>
                <p:cNvPr id="6375" name="Google Shape;6375;p270"/>
                <p:cNvPicPr preferRelativeResize="0"/>
                <p:nvPr/>
              </p:nvPicPr>
              <p:blipFill>
                <a:blip r:embed="rId8">
                  <a:alphaModFix/>
                </a:blip>
                <a:stretch>
                  <a:fillRect/>
                </a:stretch>
              </p:blipFill>
              <p:spPr>
                <a:xfrm>
                  <a:off x="2958951" y="1256250"/>
                  <a:ext cx="4243350" cy="2733924"/>
                </a:xfrm>
                <a:prstGeom prst="rect">
                  <a:avLst/>
                </a:prstGeom>
                <a:noFill/>
                <a:ln>
                  <a:noFill/>
                </a:ln>
              </p:spPr>
            </p:pic>
            <p:sp>
              <p:nvSpPr>
                <p:cNvPr id="6376" name="Google Shape;6376;p270"/>
                <p:cNvSpPr txBox="1"/>
                <p:nvPr/>
              </p:nvSpPr>
              <p:spPr>
                <a:xfrm rot="24443">
                  <a:off x="3616566" y="2253982"/>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paroxetine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PAXIL</a:t>
                  </a:r>
                  <a:endParaRPr sz="1200" b="1"/>
                </a:p>
              </p:txBody>
            </p:sp>
          </p:grpSp>
        </p:grpSp>
        <p:cxnSp>
          <p:nvCxnSpPr>
            <p:cNvPr id="6377" name="Google Shape;6377;p270"/>
            <p:cNvCxnSpPr/>
            <p:nvPr/>
          </p:nvCxnSpPr>
          <p:spPr>
            <a:xfrm>
              <a:off x="4177633" y="451473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6378" name="Google Shape;6378;p270"/>
          <p:cNvGrpSpPr/>
          <p:nvPr/>
        </p:nvGrpSpPr>
        <p:grpSpPr>
          <a:xfrm>
            <a:off x="527993" y="631283"/>
            <a:ext cx="2523464" cy="1702042"/>
            <a:chOff x="1078553" y="1406852"/>
            <a:chExt cx="3191834" cy="2152848"/>
          </a:xfrm>
        </p:grpSpPr>
        <p:grpSp>
          <p:nvGrpSpPr>
            <p:cNvPr id="6379" name="Google Shape;6379;p270"/>
            <p:cNvGrpSpPr/>
            <p:nvPr/>
          </p:nvGrpSpPr>
          <p:grpSpPr>
            <a:xfrm>
              <a:off x="1078553" y="1406852"/>
              <a:ext cx="3191834" cy="2152848"/>
              <a:chOff x="861075" y="1457642"/>
              <a:chExt cx="4419599" cy="2980958"/>
            </a:xfrm>
          </p:grpSpPr>
          <p:pic>
            <p:nvPicPr>
              <p:cNvPr id="6380" name="Google Shape;6380;p270"/>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6381" name="Google Shape;6381;p270"/>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escitalopram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LEXAPRO</a:t>
                </a:r>
                <a:endParaRPr sz="1200" b="1"/>
              </a:p>
            </p:txBody>
          </p:sp>
        </p:grpSp>
        <p:grpSp>
          <p:nvGrpSpPr>
            <p:cNvPr id="6382" name="Google Shape;6382;p270"/>
            <p:cNvGrpSpPr/>
            <p:nvPr/>
          </p:nvGrpSpPr>
          <p:grpSpPr>
            <a:xfrm>
              <a:off x="1980041" y="1481287"/>
              <a:ext cx="308764" cy="2020121"/>
              <a:chOff x="4198133" y="1585860"/>
              <a:chExt cx="434023" cy="2787912"/>
            </a:xfrm>
          </p:grpSpPr>
          <p:cxnSp>
            <p:nvCxnSpPr>
              <p:cNvPr id="6383" name="Google Shape;6383;p270"/>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6384" name="Google Shape;6384;p270"/>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6385" name="Google Shape;6385;p270"/>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nvGrpSpPr>
          <p:cNvPr id="6386" name="Google Shape;6386;p270"/>
          <p:cNvGrpSpPr/>
          <p:nvPr/>
        </p:nvGrpSpPr>
        <p:grpSpPr>
          <a:xfrm>
            <a:off x="6127382" y="347119"/>
            <a:ext cx="2775450" cy="2026082"/>
            <a:chOff x="4539758" y="527583"/>
            <a:chExt cx="2775450" cy="2026082"/>
          </a:xfrm>
        </p:grpSpPr>
        <p:grpSp>
          <p:nvGrpSpPr>
            <p:cNvPr id="6387" name="Google Shape;6387;p270"/>
            <p:cNvGrpSpPr/>
            <p:nvPr/>
          </p:nvGrpSpPr>
          <p:grpSpPr>
            <a:xfrm>
              <a:off x="4539758" y="566729"/>
              <a:ext cx="2775450" cy="1986936"/>
              <a:chOff x="4902894" y="1042215"/>
              <a:chExt cx="3586316" cy="2567432"/>
            </a:xfrm>
          </p:grpSpPr>
          <p:grpSp>
            <p:nvGrpSpPr>
              <p:cNvPr id="6388" name="Google Shape;6388;p270"/>
              <p:cNvGrpSpPr/>
              <p:nvPr/>
            </p:nvGrpSpPr>
            <p:grpSpPr>
              <a:xfrm>
                <a:off x="6099641" y="1042215"/>
                <a:ext cx="574895" cy="480514"/>
                <a:chOff x="-2521759" y="897403"/>
                <a:chExt cx="1477500" cy="1089600"/>
              </a:xfrm>
            </p:grpSpPr>
            <p:sp>
              <p:nvSpPr>
                <p:cNvPr id="6389" name="Google Shape;6389;p270"/>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390" name="Google Shape;6390;p270"/>
                <p:cNvGrpSpPr/>
                <p:nvPr/>
              </p:nvGrpSpPr>
              <p:grpSpPr>
                <a:xfrm>
                  <a:off x="-2127414" y="1275205"/>
                  <a:ext cx="688733" cy="700658"/>
                  <a:chOff x="40123" y="-1583761"/>
                  <a:chExt cx="688733" cy="1109689"/>
                </a:xfrm>
              </p:grpSpPr>
              <p:grpSp>
                <p:nvGrpSpPr>
                  <p:cNvPr id="6391" name="Google Shape;6391;p270"/>
                  <p:cNvGrpSpPr/>
                  <p:nvPr/>
                </p:nvGrpSpPr>
                <p:grpSpPr>
                  <a:xfrm>
                    <a:off x="45124" y="-1327179"/>
                    <a:ext cx="683733" cy="853107"/>
                    <a:chOff x="597574" y="1930371"/>
                    <a:chExt cx="683733" cy="853107"/>
                  </a:xfrm>
                </p:grpSpPr>
                <p:grpSp>
                  <p:nvGrpSpPr>
                    <p:cNvPr id="6392" name="Google Shape;6392;p270"/>
                    <p:cNvGrpSpPr/>
                    <p:nvPr/>
                  </p:nvGrpSpPr>
                  <p:grpSpPr>
                    <a:xfrm rot="-5400000">
                      <a:off x="640721" y="2142893"/>
                      <a:ext cx="600335" cy="680836"/>
                      <a:chOff x="15239716" y="-12996420"/>
                      <a:chExt cx="1868456" cy="2463229"/>
                    </a:xfrm>
                  </p:grpSpPr>
                  <p:pic>
                    <p:nvPicPr>
                      <p:cNvPr id="6393" name="Google Shape;6393;p270"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6394" name="Google Shape;6394;p270"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6395" name="Google Shape;6395;p270"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6396" name="Google Shape;6396;p270"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6397" name="Google Shape;6397;p270"/>
              <p:cNvGrpSpPr/>
              <p:nvPr/>
            </p:nvGrpSpPr>
            <p:grpSpPr>
              <a:xfrm>
                <a:off x="4902894" y="1104366"/>
                <a:ext cx="3586316" cy="2505281"/>
                <a:chOff x="2696950" y="1678663"/>
                <a:chExt cx="4760176" cy="3325300"/>
              </a:xfrm>
            </p:grpSpPr>
            <p:grpSp>
              <p:nvGrpSpPr>
                <p:cNvPr id="6398" name="Google Shape;6398;p270"/>
                <p:cNvGrpSpPr/>
                <p:nvPr/>
              </p:nvGrpSpPr>
              <p:grpSpPr>
                <a:xfrm>
                  <a:off x="2696950" y="1678663"/>
                  <a:ext cx="4760176" cy="3325300"/>
                  <a:chOff x="2586350" y="1168975"/>
                  <a:chExt cx="4760176" cy="3325300"/>
                </a:xfrm>
              </p:grpSpPr>
              <p:pic>
                <p:nvPicPr>
                  <p:cNvPr id="6399" name="Google Shape;6399;p270"/>
                  <p:cNvPicPr preferRelativeResize="0"/>
                  <p:nvPr/>
                </p:nvPicPr>
                <p:blipFill>
                  <a:blip r:embed="rId10">
                    <a:alphaModFix/>
                  </a:blip>
                  <a:stretch>
                    <a:fillRect/>
                  </a:stretch>
                </p:blipFill>
                <p:spPr>
                  <a:xfrm>
                    <a:off x="2586350" y="1168975"/>
                    <a:ext cx="4760176" cy="3325300"/>
                  </a:xfrm>
                  <a:prstGeom prst="rect">
                    <a:avLst/>
                  </a:prstGeom>
                  <a:noFill/>
                  <a:ln>
                    <a:noFill/>
                  </a:ln>
                </p:spPr>
              </p:pic>
              <p:sp>
                <p:nvSpPr>
                  <p:cNvPr id="6400" name="Google Shape;6400;p270"/>
                  <p:cNvSpPr txBox="1"/>
                  <p:nvPr/>
                </p:nvSpPr>
                <p:spPr>
                  <a:xfrm rot="24443">
                    <a:off x="3553711" y="26906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sertraline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ZOLOFT</a:t>
                    </a:r>
                    <a:endParaRPr sz="1200" b="1"/>
                  </a:p>
                </p:txBody>
              </p:sp>
            </p:grpSp>
            <p:sp>
              <p:nvSpPr>
                <p:cNvPr id="6401" name="Google Shape;6401;p270"/>
                <p:cNvSpPr/>
                <p:nvPr/>
              </p:nvSpPr>
              <p:spPr>
                <a:xfrm>
                  <a:off x="4431469" y="2628330"/>
                  <a:ext cx="451200" cy="4335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cxnSp>
            <p:nvCxnSpPr>
              <p:cNvPr id="6402" name="Google Shape;6402;p270"/>
              <p:cNvCxnSpPr/>
              <p:nvPr/>
            </p:nvCxnSpPr>
            <p:spPr>
              <a:xfrm>
                <a:off x="6279221" y="3542858"/>
                <a:ext cx="290400" cy="0"/>
              </a:xfrm>
              <a:prstGeom prst="straightConnector1">
                <a:avLst/>
              </a:prstGeom>
              <a:noFill/>
              <a:ln w="28575" cap="flat" cmpd="sng">
                <a:solidFill>
                  <a:schemeClr val="dk2"/>
                </a:solidFill>
                <a:prstDash val="solid"/>
                <a:round/>
                <a:headEnd type="none" w="med" len="med"/>
                <a:tailEnd type="none" w="med" len="med"/>
              </a:ln>
            </p:spPr>
          </p:cxnSp>
        </p:grpSp>
        <p:sp>
          <p:nvSpPr>
            <p:cNvPr id="6403" name="Google Shape;6403;p270"/>
            <p:cNvSpPr txBox="1"/>
            <p:nvPr/>
          </p:nvSpPr>
          <p:spPr>
            <a:xfrm>
              <a:off x="5520585" y="527583"/>
              <a:ext cx="9777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b="1"/>
                <a:t>CYP</a:t>
              </a:r>
              <a:endParaRPr sz="600" b="1"/>
            </a:p>
          </p:txBody>
        </p:sp>
      </p:grpSp>
      <p:grpSp>
        <p:nvGrpSpPr>
          <p:cNvPr id="6404" name="Google Shape;6404;p270"/>
          <p:cNvGrpSpPr/>
          <p:nvPr/>
        </p:nvGrpSpPr>
        <p:grpSpPr>
          <a:xfrm>
            <a:off x="312467" y="2851630"/>
            <a:ext cx="2707879" cy="1954173"/>
            <a:chOff x="441300" y="2554780"/>
            <a:chExt cx="2707879" cy="1954173"/>
          </a:xfrm>
        </p:grpSpPr>
        <p:pic>
          <p:nvPicPr>
            <p:cNvPr id="6405" name="Google Shape;6405;p270"/>
            <p:cNvPicPr preferRelativeResize="0"/>
            <p:nvPr/>
          </p:nvPicPr>
          <p:blipFill>
            <a:blip r:embed="rId11">
              <a:alphaModFix/>
            </a:blip>
            <a:stretch>
              <a:fillRect/>
            </a:stretch>
          </p:blipFill>
          <p:spPr>
            <a:xfrm rot="-3134505">
              <a:off x="754424" y="2606659"/>
              <a:ext cx="335059" cy="415654"/>
            </a:xfrm>
            <a:prstGeom prst="rect">
              <a:avLst/>
            </a:prstGeom>
            <a:noFill/>
            <a:ln>
              <a:noFill/>
            </a:ln>
          </p:spPr>
        </p:pic>
        <p:pic>
          <p:nvPicPr>
            <p:cNvPr id="6406" name="Google Shape;6406;p270"/>
            <p:cNvPicPr preferRelativeResize="0"/>
            <p:nvPr/>
          </p:nvPicPr>
          <p:blipFill>
            <a:blip r:embed="rId12">
              <a:alphaModFix/>
            </a:blip>
            <a:stretch>
              <a:fillRect/>
            </a:stretch>
          </p:blipFill>
          <p:spPr>
            <a:xfrm rot="-2178441">
              <a:off x="496040" y="4106676"/>
              <a:ext cx="397219" cy="315256"/>
            </a:xfrm>
            <a:prstGeom prst="roundRect">
              <a:avLst>
                <a:gd name="adj" fmla="val 16667"/>
              </a:avLst>
            </a:prstGeom>
            <a:noFill/>
            <a:ln w="19050" cap="flat" cmpd="sng">
              <a:solidFill>
                <a:srgbClr val="3366CC"/>
              </a:solidFill>
              <a:prstDash val="solid"/>
              <a:round/>
              <a:headEnd type="none" w="sm" len="sm"/>
              <a:tailEnd type="none" w="sm" len="sm"/>
            </a:ln>
          </p:spPr>
        </p:pic>
        <p:grpSp>
          <p:nvGrpSpPr>
            <p:cNvPr id="6407" name="Google Shape;6407;p270"/>
            <p:cNvGrpSpPr/>
            <p:nvPr/>
          </p:nvGrpSpPr>
          <p:grpSpPr>
            <a:xfrm>
              <a:off x="625714" y="2806908"/>
              <a:ext cx="2523464" cy="1702042"/>
              <a:chOff x="1078553" y="1406852"/>
              <a:chExt cx="3191834" cy="2152848"/>
            </a:xfrm>
          </p:grpSpPr>
          <p:grpSp>
            <p:nvGrpSpPr>
              <p:cNvPr id="6408" name="Google Shape;6408;p270"/>
              <p:cNvGrpSpPr/>
              <p:nvPr/>
            </p:nvGrpSpPr>
            <p:grpSpPr>
              <a:xfrm>
                <a:off x="1078553" y="1406852"/>
                <a:ext cx="3191834" cy="2152848"/>
                <a:chOff x="861075" y="1457642"/>
                <a:chExt cx="4419599" cy="2980958"/>
              </a:xfrm>
            </p:grpSpPr>
            <p:pic>
              <p:nvPicPr>
                <p:cNvPr id="6409" name="Google Shape;6409;p270"/>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6410" name="Google Shape;6410;p270"/>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CELEXA</a:t>
                  </a:r>
                  <a:endParaRPr sz="1200" b="1"/>
                </a:p>
              </p:txBody>
            </p:sp>
          </p:grpSp>
          <p:grpSp>
            <p:nvGrpSpPr>
              <p:cNvPr id="6411" name="Google Shape;6411;p270"/>
              <p:cNvGrpSpPr/>
              <p:nvPr/>
            </p:nvGrpSpPr>
            <p:grpSpPr>
              <a:xfrm>
                <a:off x="1980041" y="1481287"/>
                <a:ext cx="308764" cy="2020121"/>
                <a:chOff x="4198133" y="1585860"/>
                <a:chExt cx="434023" cy="2787912"/>
              </a:xfrm>
            </p:grpSpPr>
            <p:cxnSp>
              <p:nvCxnSpPr>
                <p:cNvPr id="6412" name="Google Shape;6412;p270"/>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6413" name="Google Shape;6413;p270"/>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6414" name="Google Shape;6414;p270"/>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pic>
          <p:nvPicPr>
            <p:cNvPr id="6415" name="Google Shape;6415;p270"/>
            <p:cNvPicPr preferRelativeResize="0"/>
            <p:nvPr/>
          </p:nvPicPr>
          <p:blipFill>
            <a:blip r:embed="rId13">
              <a:alphaModFix/>
            </a:blip>
            <a:stretch>
              <a:fillRect/>
            </a:stretch>
          </p:blipFill>
          <p:spPr>
            <a:xfrm flipH="1">
              <a:off x="1897499" y="2696006"/>
              <a:ext cx="629151" cy="711150"/>
            </a:xfrm>
            <a:prstGeom prst="rect">
              <a:avLst/>
            </a:prstGeom>
            <a:noFill/>
            <a:ln>
              <a:noFill/>
            </a:ln>
          </p:spPr>
        </p:pic>
      </p:grpSp>
      <p:grpSp>
        <p:nvGrpSpPr>
          <p:cNvPr id="6416" name="Google Shape;6416;p270"/>
          <p:cNvGrpSpPr/>
          <p:nvPr/>
        </p:nvGrpSpPr>
        <p:grpSpPr>
          <a:xfrm>
            <a:off x="3304419" y="11"/>
            <a:ext cx="2652183" cy="2622142"/>
            <a:chOff x="3050443" y="551620"/>
            <a:chExt cx="4522051" cy="4470830"/>
          </a:xfrm>
        </p:grpSpPr>
        <p:grpSp>
          <p:nvGrpSpPr>
            <p:cNvPr id="6417" name="Google Shape;6417;p270"/>
            <p:cNvGrpSpPr/>
            <p:nvPr/>
          </p:nvGrpSpPr>
          <p:grpSpPr>
            <a:xfrm>
              <a:off x="3050443" y="551620"/>
              <a:ext cx="4522051" cy="4470830"/>
              <a:chOff x="3050443" y="551620"/>
              <a:chExt cx="4522051" cy="4470830"/>
            </a:xfrm>
          </p:grpSpPr>
          <p:sp>
            <p:nvSpPr>
              <p:cNvPr id="6418" name="Google Shape;6418;p270"/>
              <p:cNvSpPr/>
              <p:nvPr/>
            </p:nvSpPr>
            <p:spPr>
              <a:xfrm>
                <a:off x="3783209" y="551620"/>
                <a:ext cx="2286600" cy="19110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419" name="Google Shape;6419;p270"/>
              <p:cNvGrpSpPr/>
              <p:nvPr/>
            </p:nvGrpSpPr>
            <p:grpSpPr>
              <a:xfrm>
                <a:off x="4403945" y="1498365"/>
                <a:ext cx="1058145" cy="944731"/>
                <a:chOff x="515373" y="1930371"/>
                <a:chExt cx="683733" cy="853107"/>
              </a:xfrm>
            </p:grpSpPr>
            <p:grpSp>
              <p:nvGrpSpPr>
                <p:cNvPr id="6420" name="Google Shape;6420;p270"/>
                <p:cNvGrpSpPr/>
                <p:nvPr/>
              </p:nvGrpSpPr>
              <p:grpSpPr>
                <a:xfrm rot="-5400000">
                  <a:off x="558520" y="2142893"/>
                  <a:ext cx="600335" cy="680836"/>
                  <a:chOff x="15239716" y="-13293819"/>
                  <a:chExt cx="1868456" cy="2463229"/>
                </a:xfrm>
              </p:grpSpPr>
              <p:pic>
                <p:nvPicPr>
                  <p:cNvPr id="6421" name="Google Shape;6421;p270" descr="clipped result image"/>
                  <p:cNvPicPr preferRelativeResize="0"/>
                  <p:nvPr/>
                </p:nvPicPr>
                <p:blipFill rotWithShape="1">
                  <a:blip r:embed="rId3">
                    <a:alphaModFix/>
                  </a:blip>
                  <a:srcRect/>
                  <a:stretch/>
                </p:blipFill>
                <p:spPr>
                  <a:xfrm>
                    <a:off x="16010045" y="-13293819"/>
                    <a:ext cx="1098127" cy="2458497"/>
                  </a:xfrm>
                  <a:prstGeom prst="rect">
                    <a:avLst/>
                  </a:prstGeom>
                  <a:noFill/>
                  <a:ln>
                    <a:noFill/>
                  </a:ln>
                </p:spPr>
              </p:pic>
              <p:pic>
                <p:nvPicPr>
                  <p:cNvPr id="6422" name="Google Shape;6422;p270" descr="clipped result image"/>
                  <p:cNvPicPr preferRelativeResize="0"/>
                  <p:nvPr/>
                </p:nvPicPr>
                <p:blipFill rotWithShape="1">
                  <a:blip r:embed="rId4">
                    <a:alphaModFix/>
                  </a:blip>
                  <a:srcRect/>
                  <a:stretch/>
                </p:blipFill>
                <p:spPr>
                  <a:xfrm>
                    <a:off x="15239716" y="-13289087"/>
                    <a:ext cx="1106322" cy="2458497"/>
                  </a:xfrm>
                  <a:prstGeom prst="rect">
                    <a:avLst/>
                  </a:prstGeom>
                  <a:noFill/>
                  <a:ln>
                    <a:noFill/>
                  </a:ln>
                </p:spPr>
              </p:pic>
            </p:grpSp>
            <p:pic>
              <p:nvPicPr>
                <p:cNvPr id="6423" name="Google Shape;6423;p270" descr="clipped result image"/>
                <p:cNvPicPr preferRelativeResize="0"/>
                <p:nvPr/>
              </p:nvPicPr>
              <p:blipFill rotWithShape="1">
                <a:blip r:embed="rId5">
                  <a:alphaModFix/>
                </a:blip>
                <a:srcRect/>
                <a:stretch/>
              </p:blipFill>
              <p:spPr>
                <a:xfrm rot="-5400000">
                  <a:off x="678723" y="1767021"/>
                  <a:ext cx="352828" cy="679529"/>
                </a:xfrm>
                <a:prstGeom prst="rect">
                  <a:avLst/>
                </a:prstGeom>
                <a:noFill/>
                <a:ln>
                  <a:noFill/>
                </a:ln>
              </p:spPr>
            </p:pic>
          </p:grpSp>
          <p:pic>
            <p:nvPicPr>
              <p:cNvPr id="6424" name="Google Shape;6424;p270" descr="clipped result image"/>
              <p:cNvPicPr preferRelativeResize="0"/>
              <p:nvPr/>
            </p:nvPicPr>
            <p:blipFill rotWithShape="1">
              <a:blip r:embed="rId6">
                <a:alphaModFix/>
              </a:blip>
              <a:srcRect/>
              <a:stretch/>
            </p:blipFill>
            <p:spPr>
              <a:xfrm rot="-5400000">
                <a:off x="4726662" y="883790"/>
                <a:ext cx="390726" cy="1051638"/>
              </a:xfrm>
              <a:prstGeom prst="rect">
                <a:avLst/>
              </a:prstGeom>
              <a:noFill/>
              <a:ln>
                <a:noFill/>
              </a:ln>
            </p:spPr>
          </p:pic>
          <p:pic>
            <p:nvPicPr>
              <p:cNvPr id="6425" name="Google Shape;6425;p270"/>
              <p:cNvPicPr preferRelativeResize="0"/>
              <p:nvPr/>
            </p:nvPicPr>
            <p:blipFill>
              <a:blip r:embed="rId14">
                <a:alphaModFix/>
              </a:blip>
              <a:stretch>
                <a:fillRect/>
              </a:stretch>
            </p:blipFill>
            <p:spPr>
              <a:xfrm>
                <a:off x="3050443" y="2089364"/>
                <a:ext cx="4522051" cy="2933086"/>
              </a:xfrm>
              <a:prstGeom prst="rect">
                <a:avLst/>
              </a:prstGeom>
              <a:noFill/>
              <a:ln>
                <a:noFill/>
              </a:ln>
            </p:spPr>
          </p:pic>
          <p:sp>
            <p:nvSpPr>
              <p:cNvPr id="6426" name="Google Shape;6426;p270"/>
              <p:cNvSpPr txBox="1"/>
              <p:nvPr/>
            </p:nvSpPr>
            <p:spPr>
              <a:xfrm>
                <a:off x="4544688" y="755305"/>
                <a:ext cx="1598400" cy="5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6427" name="Google Shape;6427;p270"/>
              <p:cNvCxnSpPr/>
              <p:nvPr/>
            </p:nvCxnSpPr>
            <p:spPr>
              <a:xfrm>
                <a:off x="4708312" y="4920925"/>
                <a:ext cx="351300" cy="0"/>
              </a:xfrm>
              <a:prstGeom prst="straightConnector1">
                <a:avLst/>
              </a:prstGeom>
              <a:noFill/>
              <a:ln w="28575" cap="flat" cmpd="sng">
                <a:solidFill>
                  <a:schemeClr val="dk2"/>
                </a:solidFill>
                <a:prstDash val="solid"/>
                <a:round/>
                <a:headEnd type="none" w="med" len="med"/>
                <a:tailEnd type="none" w="med" len="med"/>
              </a:ln>
            </p:spPr>
          </p:cxnSp>
        </p:grpSp>
        <p:sp>
          <p:nvSpPr>
            <p:cNvPr id="6428" name="Google Shape;6428;p270"/>
            <p:cNvSpPr txBox="1"/>
            <p:nvPr/>
          </p:nvSpPr>
          <p:spPr>
            <a:xfrm rot="24443">
              <a:off x="3845308" y="3149520"/>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PROZAC</a:t>
              </a:r>
              <a:endParaRPr sz="1200" b="1"/>
            </a:p>
          </p:txBody>
        </p:sp>
      </p:grpSp>
      <p:sp>
        <p:nvSpPr>
          <p:cNvPr id="6429" name="Google Shape;6429;p270"/>
          <p:cNvSpPr/>
          <p:nvPr/>
        </p:nvSpPr>
        <p:spPr>
          <a:xfrm rot="-2079465">
            <a:off x="4882771" y="991731"/>
            <a:ext cx="581353" cy="457531"/>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0" name="Google Shape;6430;p270"/>
          <p:cNvSpPr txBox="1"/>
          <p:nvPr/>
        </p:nvSpPr>
        <p:spPr>
          <a:xfrm>
            <a:off x="5236300" y="2216475"/>
            <a:ext cx="16581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highlight>
                  <a:srgbClr val="FFFF00"/>
                </a:highlight>
              </a:rPr>
              <a:t>not entirely selective for serotonin</a:t>
            </a:r>
            <a:endParaRPr b="1">
              <a:highlight>
                <a:srgbClr val="FFFF00"/>
              </a:highlight>
            </a:endParaRPr>
          </a:p>
        </p:txBody>
      </p:sp>
      <p:sp>
        <p:nvSpPr>
          <p:cNvPr id="6431" name="Google Shape;6431;p270"/>
          <p:cNvSpPr/>
          <p:nvPr/>
        </p:nvSpPr>
        <p:spPr>
          <a:xfrm rot="-3707721">
            <a:off x="7398314" y="416331"/>
            <a:ext cx="581437" cy="457413"/>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2" name="Google Shape;6432;p270"/>
          <p:cNvSpPr/>
          <p:nvPr/>
        </p:nvSpPr>
        <p:spPr>
          <a:xfrm rot="-2079465">
            <a:off x="4830746" y="3433781"/>
            <a:ext cx="581353" cy="457531"/>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7"/>
          <p:cNvSpPr txBox="1"/>
          <p:nvPr/>
        </p:nvSpPr>
        <p:spPr>
          <a:xfrm>
            <a:off x="193175" y="93025"/>
            <a:ext cx="24381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4th messenger activates a gene</a:t>
            </a:r>
            <a:endParaRPr sz="1900" b="1"/>
          </a:p>
        </p:txBody>
      </p:sp>
      <p:grpSp>
        <p:nvGrpSpPr>
          <p:cNvPr id="342" name="Google Shape;342;p37"/>
          <p:cNvGrpSpPr/>
          <p:nvPr/>
        </p:nvGrpSpPr>
        <p:grpSpPr>
          <a:xfrm>
            <a:off x="1446830" y="251150"/>
            <a:ext cx="6344894" cy="4078850"/>
            <a:chOff x="1446830" y="784550"/>
            <a:chExt cx="6344894" cy="4078850"/>
          </a:xfrm>
        </p:grpSpPr>
        <p:pic>
          <p:nvPicPr>
            <p:cNvPr id="343" name="Google Shape;343;p37"/>
            <p:cNvPicPr preferRelativeResize="0"/>
            <p:nvPr/>
          </p:nvPicPr>
          <p:blipFill>
            <a:blip r:embed="rId3">
              <a:alphaModFix/>
            </a:blip>
            <a:stretch>
              <a:fillRect/>
            </a:stretch>
          </p:blipFill>
          <p:spPr>
            <a:xfrm>
              <a:off x="1446830" y="784550"/>
              <a:ext cx="6344894" cy="4078850"/>
            </a:xfrm>
            <a:prstGeom prst="rect">
              <a:avLst/>
            </a:prstGeom>
            <a:noFill/>
            <a:ln>
              <a:noFill/>
            </a:ln>
          </p:spPr>
        </p:pic>
        <p:pic>
          <p:nvPicPr>
            <p:cNvPr id="344" name="Google Shape;344;p37"/>
            <p:cNvPicPr preferRelativeResize="0"/>
            <p:nvPr/>
          </p:nvPicPr>
          <p:blipFill>
            <a:blip r:embed="rId4">
              <a:alphaModFix/>
            </a:blip>
            <a:stretch>
              <a:fillRect/>
            </a:stretch>
          </p:blipFill>
          <p:spPr>
            <a:xfrm>
              <a:off x="4032096" y="933721"/>
              <a:ext cx="1341250" cy="559425"/>
            </a:xfrm>
            <a:prstGeom prst="rect">
              <a:avLst/>
            </a:prstGeom>
            <a:noFill/>
            <a:ln>
              <a:noFill/>
            </a:ln>
          </p:spPr>
        </p:pic>
      </p:grpSp>
      <p:sp>
        <p:nvSpPr>
          <p:cNvPr id="345" name="Google Shape;345;p37"/>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
        <p:nvSpPr>
          <p:cNvPr id="346" name="Google Shape;346;p37"/>
          <p:cNvSpPr/>
          <p:nvPr/>
        </p:nvSpPr>
        <p:spPr>
          <a:xfrm rot="1214850">
            <a:off x="4417121" y="1380356"/>
            <a:ext cx="749835" cy="961242"/>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Shape 6436"/>
        <p:cNvGrpSpPr/>
        <p:nvPr/>
      </p:nvGrpSpPr>
      <p:grpSpPr>
        <a:xfrm>
          <a:off x="0" y="0"/>
          <a:ext cx="0" cy="0"/>
          <a:chOff x="0" y="0"/>
          <a:chExt cx="0" cy="0"/>
        </a:xfrm>
      </p:grpSpPr>
      <p:sp>
        <p:nvSpPr>
          <p:cNvPr id="6437" name="Google Shape;6437;p271"/>
          <p:cNvSpPr txBox="1"/>
          <p:nvPr/>
        </p:nvSpPr>
        <p:spPr>
          <a:xfrm>
            <a:off x="234750" y="127400"/>
            <a:ext cx="302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SSRIs</a:t>
            </a:r>
            <a:endParaRPr b="1"/>
          </a:p>
        </p:txBody>
      </p:sp>
      <p:grpSp>
        <p:nvGrpSpPr>
          <p:cNvPr id="6438" name="Google Shape;6438;p271"/>
          <p:cNvGrpSpPr/>
          <p:nvPr/>
        </p:nvGrpSpPr>
        <p:grpSpPr>
          <a:xfrm>
            <a:off x="6209587" y="2416340"/>
            <a:ext cx="2696717" cy="2622159"/>
            <a:chOff x="2132425" y="93112"/>
            <a:chExt cx="4971824" cy="4834364"/>
          </a:xfrm>
        </p:grpSpPr>
        <p:grpSp>
          <p:nvGrpSpPr>
            <p:cNvPr id="6439" name="Google Shape;6439;p271"/>
            <p:cNvGrpSpPr/>
            <p:nvPr/>
          </p:nvGrpSpPr>
          <p:grpSpPr>
            <a:xfrm>
              <a:off x="2976560" y="93112"/>
              <a:ext cx="2552234" cy="2133110"/>
              <a:chOff x="-2521759" y="897403"/>
              <a:chExt cx="1477500" cy="1089600"/>
            </a:xfrm>
          </p:grpSpPr>
          <p:sp>
            <p:nvSpPr>
              <p:cNvPr id="6440" name="Google Shape;6440;p271"/>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441" name="Google Shape;6441;p271"/>
              <p:cNvGrpSpPr/>
              <p:nvPr/>
            </p:nvGrpSpPr>
            <p:grpSpPr>
              <a:xfrm>
                <a:off x="-2127414" y="1275205"/>
                <a:ext cx="688733" cy="700658"/>
                <a:chOff x="40123" y="-1583761"/>
                <a:chExt cx="688733" cy="1109689"/>
              </a:xfrm>
            </p:grpSpPr>
            <p:grpSp>
              <p:nvGrpSpPr>
                <p:cNvPr id="6442" name="Google Shape;6442;p271"/>
                <p:cNvGrpSpPr/>
                <p:nvPr/>
              </p:nvGrpSpPr>
              <p:grpSpPr>
                <a:xfrm>
                  <a:off x="45124" y="-1327179"/>
                  <a:ext cx="683733" cy="853107"/>
                  <a:chOff x="597574" y="1930371"/>
                  <a:chExt cx="683733" cy="853107"/>
                </a:xfrm>
              </p:grpSpPr>
              <p:grpSp>
                <p:nvGrpSpPr>
                  <p:cNvPr id="6443" name="Google Shape;6443;p271"/>
                  <p:cNvGrpSpPr/>
                  <p:nvPr/>
                </p:nvGrpSpPr>
                <p:grpSpPr>
                  <a:xfrm rot="-5400000">
                    <a:off x="640721" y="2142893"/>
                    <a:ext cx="600335" cy="680836"/>
                    <a:chOff x="15239716" y="-12996420"/>
                    <a:chExt cx="1868456" cy="2463229"/>
                  </a:xfrm>
                </p:grpSpPr>
                <p:pic>
                  <p:nvPicPr>
                    <p:cNvPr id="6444" name="Google Shape;6444;p271"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6445" name="Google Shape;6445;p271"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6446" name="Google Shape;6446;p271"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6447" name="Google Shape;6447;p271"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6448" name="Google Shape;6448;p271"/>
            <p:cNvGrpSpPr/>
            <p:nvPr/>
          </p:nvGrpSpPr>
          <p:grpSpPr>
            <a:xfrm>
              <a:off x="2132425" y="1974775"/>
              <a:ext cx="4971824" cy="2952700"/>
              <a:chOff x="3634925" y="1008225"/>
              <a:chExt cx="4971824" cy="2952700"/>
            </a:xfrm>
          </p:grpSpPr>
          <p:pic>
            <p:nvPicPr>
              <p:cNvPr id="6449" name="Google Shape;6449;p271"/>
              <p:cNvPicPr preferRelativeResize="0"/>
              <p:nvPr/>
            </p:nvPicPr>
            <p:blipFill>
              <a:blip r:embed="rId7">
                <a:alphaModFix/>
              </a:blip>
              <a:stretch>
                <a:fillRect/>
              </a:stretch>
            </p:blipFill>
            <p:spPr>
              <a:xfrm>
                <a:off x="3634925" y="1008225"/>
                <a:ext cx="4971824" cy="2952700"/>
              </a:xfrm>
              <a:prstGeom prst="rect">
                <a:avLst/>
              </a:prstGeom>
              <a:noFill/>
              <a:ln>
                <a:noFill/>
              </a:ln>
            </p:spPr>
          </p:pic>
          <p:sp>
            <p:nvSpPr>
              <p:cNvPr id="6450" name="Google Shape;6450;p271"/>
              <p:cNvSpPr txBox="1"/>
              <p:nvPr/>
            </p:nvSpPr>
            <p:spPr>
              <a:xfrm rot="24443">
                <a:off x="4687888" y="199902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fluvoxamine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LUVOX</a:t>
                </a:r>
                <a:endParaRPr sz="1200" b="1"/>
              </a:p>
            </p:txBody>
          </p:sp>
        </p:grpSp>
        <p:sp>
          <p:nvSpPr>
            <p:cNvPr id="6451" name="Google Shape;6451;p271"/>
            <p:cNvSpPr txBox="1"/>
            <p:nvPr/>
          </p:nvSpPr>
          <p:spPr>
            <a:xfrm>
              <a:off x="3841857" y="341904"/>
              <a:ext cx="1598400" cy="62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6452" name="Google Shape;6452;p271"/>
            <p:cNvCxnSpPr/>
            <p:nvPr/>
          </p:nvCxnSpPr>
          <p:spPr>
            <a:xfrm>
              <a:off x="3998774" y="482782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6453" name="Google Shape;6453;p271"/>
          <p:cNvGrpSpPr/>
          <p:nvPr/>
        </p:nvGrpSpPr>
        <p:grpSpPr>
          <a:xfrm>
            <a:off x="3326167" y="2716203"/>
            <a:ext cx="2595233" cy="2322422"/>
            <a:chOff x="2728451" y="807760"/>
            <a:chExt cx="4243350" cy="3797289"/>
          </a:xfrm>
        </p:grpSpPr>
        <p:grpSp>
          <p:nvGrpSpPr>
            <p:cNvPr id="6454" name="Google Shape;6454;p271"/>
            <p:cNvGrpSpPr/>
            <p:nvPr/>
          </p:nvGrpSpPr>
          <p:grpSpPr>
            <a:xfrm>
              <a:off x="2728451" y="807760"/>
              <a:ext cx="4243350" cy="3797289"/>
              <a:chOff x="2728451" y="1112560"/>
              <a:chExt cx="4243350" cy="3797289"/>
            </a:xfrm>
          </p:grpSpPr>
          <p:grpSp>
            <p:nvGrpSpPr>
              <p:cNvPr id="6455" name="Google Shape;6455;p271"/>
              <p:cNvGrpSpPr/>
              <p:nvPr/>
            </p:nvGrpSpPr>
            <p:grpSpPr>
              <a:xfrm>
                <a:off x="3548625" y="1112560"/>
                <a:ext cx="2095342" cy="1415608"/>
                <a:chOff x="3548625" y="1112560"/>
                <a:chExt cx="2095342" cy="1415608"/>
              </a:xfrm>
            </p:grpSpPr>
            <p:grpSp>
              <p:nvGrpSpPr>
                <p:cNvPr id="6456" name="Google Shape;6456;p271"/>
                <p:cNvGrpSpPr/>
                <p:nvPr/>
              </p:nvGrpSpPr>
              <p:grpSpPr>
                <a:xfrm>
                  <a:off x="3548625" y="1112560"/>
                  <a:ext cx="1693806" cy="1415608"/>
                  <a:chOff x="-2521759" y="897403"/>
                  <a:chExt cx="1477500" cy="1089600"/>
                </a:xfrm>
              </p:grpSpPr>
              <p:sp>
                <p:nvSpPr>
                  <p:cNvPr id="6457" name="Google Shape;6457;p271"/>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458" name="Google Shape;6458;p271"/>
                  <p:cNvGrpSpPr/>
                  <p:nvPr/>
                </p:nvGrpSpPr>
                <p:grpSpPr>
                  <a:xfrm>
                    <a:off x="-2127414" y="1275205"/>
                    <a:ext cx="688733" cy="700658"/>
                    <a:chOff x="40123" y="-1583761"/>
                    <a:chExt cx="688733" cy="1109689"/>
                  </a:xfrm>
                </p:grpSpPr>
                <p:grpSp>
                  <p:nvGrpSpPr>
                    <p:cNvPr id="6459" name="Google Shape;6459;p271"/>
                    <p:cNvGrpSpPr/>
                    <p:nvPr/>
                  </p:nvGrpSpPr>
                  <p:grpSpPr>
                    <a:xfrm>
                      <a:off x="45124" y="-1327179"/>
                      <a:ext cx="683733" cy="853107"/>
                      <a:chOff x="597574" y="1930371"/>
                      <a:chExt cx="683733" cy="853107"/>
                    </a:xfrm>
                  </p:grpSpPr>
                  <p:grpSp>
                    <p:nvGrpSpPr>
                      <p:cNvPr id="6460" name="Google Shape;6460;p271"/>
                      <p:cNvGrpSpPr/>
                      <p:nvPr/>
                    </p:nvGrpSpPr>
                    <p:grpSpPr>
                      <a:xfrm rot="-5400000">
                        <a:off x="640721" y="2142893"/>
                        <a:ext cx="600335" cy="680836"/>
                        <a:chOff x="15239716" y="-12996420"/>
                        <a:chExt cx="1868456" cy="2463229"/>
                      </a:xfrm>
                    </p:grpSpPr>
                    <p:pic>
                      <p:nvPicPr>
                        <p:cNvPr id="6461" name="Google Shape;6461;p271"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6462" name="Google Shape;6462;p271"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6463" name="Google Shape;6463;p271"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6464" name="Google Shape;6464;p271"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sp>
              <p:nvSpPr>
                <p:cNvPr id="6465" name="Google Shape;6465;p271"/>
                <p:cNvSpPr txBox="1"/>
                <p:nvPr/>
              </p:nvSpPr>
              <p:spPr>
                <a:xfrm>
                  <a:off x="4045567" y="1211265"/>
                  <a:ext cx="1598400" cy="52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t>CYP</a:t>
                  </a:r>
                  <a:endParaRPr sz="900" b="1"/>
                </a:p>
              </p:txBody>
            </p:sp>
          </p:grpSp>
          <p:grpSp>
            <p:nvGrpSpPr>
              <p:cNvPr id="6466" name="Google Shape;6466;p271"/>
              <p:cNvGrpSpPr/>
              <p:nvPr/>
            </p:nvGrpSpPr>
            <p:grpSpPr>
              <a:xfrm>
                <a:off x="2728451" y="2175925"/>
                <a:ext cx="4243350" cy="2733924"/>
                <a:chOff x="2958951" y="1256250"/>
                <a:chExt cx="4243350" cy="2733924"/>
              </a:xfrm>
            </p:grpSpPr>
            <p:pic>
              <p:nvPicPr>
                <p:cNvPr id="6467" name="Google Shape;6467;p271"/>
                <p:cNvPicPr preferRelativeResize="0"/>
                <p:nvPr/>
              </p:nvPicPr>
              <p:blipFill>
                <a:blip r:embed="rId8">
                  <a:alphaModFix/>
                </a:blip>
                <a:stretch>
                  <a:fillRect/>
                </a:stretch>
              </p:blipFill>
              <p:spPr>
                <a:xfrm>
                  <a:off x="2958951" y="1256250"/>
                  <a:ext cx="4243350" cy="2733924"/>
                </a:xfrm>
                <a:prstGeom prst="rect">
                  <a:avLst/>
                </a:prstGeom>
                <a:noFill/>
                <a:ln>
                  <a:noFill/>
                </a:ln>
              </p:spPr>
            </p:pic>
            <p:sp>
              <p:nvSpPr>
                <p:cNvPr id="6468" name="Google Shape;6468;p271"/>
                <p:cNvSpPr txBox="1"/>
                <p:nvPr/>
              </p:nvSpPr>
              <p:spPr>
                <a:xfrm rot="24443">
                  <a:off x="3616566" y="2253982"/>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paroxetine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PAXIL</a:t>
                  </a:r>
                  <a:endParaRPr sz="1200" b="1"/>
                </a:p>
              </p:txBody>
            </p:sp>
          </p:grpSp>
        </p:grpSp>
        <p:cxnSp>
          <p:nvCxnSpPr>
            <p:cNvPr id="6469" name="Google Shape;6469;p271"/>
            <p:cNvCxnSpPr/>
            <p:nvPr/>
          </p:nvCxnSpPr>
          <p:spPr>
            <a:xfrm>
              <a:off x="4177633" y="451473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6470" name="Google Shape;6470;p271"/>
          <p:cNvGrpSpPr/>
          <p:nvPr/>
        </p:nvGrpSpPr>
        <p:grpSpPr>
          <a:xfrm>
            <a:off x="527993" y="631283"/>
            <a:ext cx="2523464" cy="1702042"/>
            <a:chOff x="1078553" y="1406852"/>
            <a:chExt cx="3191834" cy="2152848"/>
          </a:xfrm>
        </p:grpSpPr>
        <p:grpSp>
          <p:nvGrpSpPr>
            <p:cNvPr id="6471" name="Google Shape;6471;p271"/>
            <p:cNvGrpSpPr/>
            <p:nvPr/>
          </p:nvGrpSpPr>
          <p:grpSpPr>
            <a:xfrm>
              <a:off x="1078553" y="1406852"/>
              <a:ext cx="3191834" cy="2152848"/>
              <a:chOff x="861075" y="1457642"/>
              <a:chExt cx="4419599" cy="2980958"/>
            </a:xfrm>
          </p:grpSpPr>
          <p:pic>
            <p:nvPicPr>
              <p:cNvPr id="6472" name="Google Shape;6472;p271"/>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6473" name="Google Shape;6473;p271"/>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escitalopram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LEXAPRO</a:t>
                </a:r>
                <a:endParaRPr sz="1200" b="1"/>
              </a:p>
            </p:txBody>
          </p:sp>
        </p:grpSp>
        <p:grpSp>
          <p:nvGrpSpPr>
            <p:cNvPr id="6474" name="Google Shape;6474;p271"/>
            <p:cNvGrpSpPr/>
            <p:nvPr/>
          </p:nvGrpSpPr>
          <p:grpSpPr>
            <a:xfrm>
              <a:off x="1980041" y="1481287"/>
              <a:ext cx="308764" cy="2020121"/>
              <a:chOff x="4198133" y="1585860"/>
              <a:chExt cx="434023" cy="2787912"/>
            </a:xfrm>
          </p:grpSpPr>
          <p:cxnSp>
            <p:nvCxnSpPr>
              <p:cNvPr id="6475" name="Google Shape;6475;p271"/>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6476" name="Google Shape;6476;p271"/>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6477" name="Google Shape;6477;p271"/>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nvGrpSpPr>
          <p:cNvPr id="6478" name="Google Shape;6478;p271"/>
          <p:cNvGrpSpPr/>
          <p:nvPr/>
        </p:nvGrpSpPr>
        <p:grpSpPr>
          <a:xfrm>
            <a:off x="6127382" y="347119"/>
            <a:ext cx="2775450" cy="2026082"/>
            <a:chOff x="4539758" y="527583"/>
            <a:chExt cx="2775450" cy="2026082"/>
          </a:xfrm>
        </p:grpSpPr>
        <p:grpSp>
          <p:nvGrpSpPr>
            <p:cNvPr id="6479" name="Google Shape;6479;p271"/>
            <p:cNvGrpSpPr/>
            <p:nvPr/>
          </p:nvGrpSpPr>
          <p:grpSpPr>
            <a:xfrm>
              <a:off x="4539758" y="566729"/>
              <a:ext cx="2775450" cy="1986936"/>
              <a:chOff x="4902894" y="1042215"/>
              <a:chExt cx="3586316" cy="2567432"/>
            </a:xfrm>
          </p:grpSpPr>
          <p:grpSp>
            <p:nvGrpSpPr>
              <p:cNvPr id="6480" name="Google Shape;6480;p271"/>
              <p:cNvGrpSpPr/>
              <p:nvPr/>
            </p:nvGrpSpPr>
            <p:grpSpPr>
              <a:xfrm>
                <a:off x="6099641" y="1042215"/>
                <a:ext cx="574895" cy="480514"/>
                <a:chOff x="-2521759" y="897403"/>
                <a:chExt cx="1477500" cy="1089600"/>
              </a:xfrm>
            </p:grpSpPr>
            <p:sp>
              <p:nvSpPr>
                <p:cNvPr id="6481" name="Google Shape;6481;p271"/>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482" name="Google Shape;6482;p271"/>
                <p:cNvGrpSpPr/>
                <p:nvPr/>
              </p:nvGrpSpPr>
              <p:grpSpPr>
                <a:xfrm>
                  <a:off x="-2127414" y="1275205"/>
                  <a:ext cx="688733" cy="700658"/>
                  <a:chOff x="40123" y="-1583761"/>
                  <a:chExt cx="688733" cy="1109689"/>
                </a:xfrm>
              </p:grpSpPr>
              <p:grpSp>
                <p:nvGrpSpPr>
                  <p:cNvPr id="6483" name="Google Shape;6483;p271"/>
                  <p:cNvGrpSpPr/>
                  <p:nvPr/>
                </p:nvGrpSpPr>
                <p:grpSpPr>
                  <a:xfrm>
                    <a:off x="45124" y="-1327179"/>
                    <a:ext cx="683733" cy="853107"/>
                    <a:chOff x="597574" y="1930371"/>
                    <a:chExt cx="683733" cy="853107"/>
                  </a:xfrm>
                </p:grpSpPr>
                <p:grpSp>
                  <p:nvGrpSpPr>
                    <p:cNvPr id="6484" name="Google Shape;6484;p271"/>
                    <p:cNvGrpSpPr/>
                    <p:nvPr/>
                  </p:nvGrpSpPr>
                  <p:grpSpPr>
                    <a:xfrm rot="-5400000">
                      <a:off x="640721" y="2142893"/>
                      <a:ext cx="600335" cy="680836"/>
                      <a:chOff x="15239716" y="-12996420"/>
                      <a:chExt cx="1868456" cy="2463229"/>
                    </a:xfrm>
                  </p:grpSpPr>
                  <p:pic>
                    <p:nvPicPr>
                      <p:cNvPr id="6485" name="Google Shape;6485;p271"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6486" name="Google Shape;6486;p271"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6487" name="Google Shape;6487;p271"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6488" name="Google Shape;6488;p271"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6489" name="Google Shape;6489;p271"/>
              <p:cNvGrpSpPr/>
              <p:nvPr/>
            </p:nvGrpSpPr>
            <p:grpSpPr>
              <a:xfrm>
                <a:off x="4902894" y="1104366"/>
                <a:ext cx="3586316" cy="2505281"/>
                <a:chOff x="2696950" y="1678663"/>
                <a:chExt cx="4760176" cy="3325300"/>
              </a:xfrm>
            </p:grpSpPr>
            <p:grpSp>
              <p:nvGrpSpPr>
                <p:cNvPr id="6490" name="Google Shape;6490;p271"/>
                <p:cNvGrpSpPr/>
                <p:nvPr/>
              </p:nvGrpSpPr>
              <p:grpSpPr>
                <a:xfrm>
                  <a:off x="2696950" y="1678663"/>
                  <a:ext cx="4760176" cy="3325300"/>
                  <a:chOff x="2586350" y="1168975"/>
                  <a:chExt cx="4760176" cy="3325300"/>
                </a:xfrm>
              </p:grpSpPr>
              <p:pic>
                <p:nvPicPr>
                  <p:cNvPr id="6491" name="Google Shape;6491;p271"/>
                  <p:cNvPicPr preferRelativeResize="0"/>
                  <p:nvPr/>
                </p:nvPicPr>
                <p:blipFill>
                  <a:blip r:embed="rId10">
                    <a:alphaModFix/>
                  </a:blip>
                  <a:stretch>
                    <a:fillRect/>
                  </a:stretch>
                </p:blipFill>
                <p:spPr>
                  <a:xfrm>
                    <a:off x="2586350" y="1168975"/>
                    <a:ext cx="4760176" cy="3325300"/>
                  </a:xfrm>
                  <a:prstGeom prst="rect">
                    <a:avLst/>
                  </a:prstGeom>
                  <a:noFill/>
                  <a:ln>
                    <a:noFill/>
                  </a:ln>
                </p:spPr>
              </p:pic>
              <p:sp>
                <p:nvSpPr>
                  <p:cNvPr id="6492" name="Google Shape;6492;p271"/>
                  <p:cNvSpPr txBox="1"/>
                  <p:nvPr/>
                </p:nvSpPr>
                <p:spPr>
                  <a:xfrm rot="24443">
                    <a:off x="3553711" y="26906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sertraline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ZOLOFT</a:t>
                    </a:r>
                    <a:endParaRPr sz="1200" b="1"/>
                  </a:p>
                </p:txBody>
              </p:sp>
            </p:grpSp>
            <p:sp>
              <p:nvSpPr>
                <p:cNvPr id="6493" name="Google Shape;6493;p271"/>
                <p:cNvSpPr/>
                <p:nvPr/>
              </p:nvSpPr>
              <p:spPr>
                <a:xfrm>
                  <a:off x="4431469" y="2628330"/>
                  <a:ext cx="451200" cy="4335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cxnSp>
            <p:nvCxnSpPr>
              <p:cNvPr id="6494" name="Google Shape;6494;p271"/>
              <p:cNvCxnSpPr/>
              <p:nvPr/>
            </p:nvCxnSpPr>
            <p:spPr>
              <a:xfrm>
                <a:off x="6279221" y="3542858"/>
                <a:ext cx="290400" cy="0"/>
              </a:xfrm>
              <a:prstGeom prst="straightConnector1">
                <a:avLst/>
              </a:prstGeom>
              <a:noFill/>
              <a:ln w="28575" cap="flat" cmpd="sng">
                <a:solidFill>
                  <a:schemeClr val="dk2"/>
                </a:solidFill>
                <a:prstDash val="solid"/>
                <a:round/>
                <a:headEnd type="none" w="med" len="med"/>
                <a:tailEnd type="none" w="med" len="med"/>
              </a:ln>
            </p:spPr>
          </p:cxnSp>
        </p:grpSp>
        <p:sp>
          <p:nvSpPr>
            <p:cNvPr id="6495" name="Google Shape;6495;p271"/>
            <p:cNvSpPr txBox="1"/>
            <p:nvPr/>
          </p:nvSpPr>
          <p:spPr>
            <a:xfrm>
              <a:off x="5520585" y="527583"/>
              <a:ext cx="9777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b="1"/>
                <a:t>CYP</a:t>
              </a:r>
              <a:endParaRPr sz="600" b="1"/>
            </a:p>
          </p:txBody>
        </p:sp>
      </p:grpSp>
      <p:grpSp>
        <p:nvGrpSpPr>
          <p:cNvPr id="6496" name="Google Shape;6496;p271"/>
          <p:cNvGrpSpPr/>
          <p:nvPr/>
        </p:nvGrpSpPr>
        <p:grpSpPr>
          <a:xfrm>
            <a:off x="312467" y="2851630"/>
            <a:ext cx="2707879" cy="1954173"/>
            <a:chOff x="441300" y="2554780"/>
            <a:chExt cx="2707879" cy="1954173"/>
          </a:xfrm>
        </p:grpSpPr>
        <p:pic>
          <p:nvPicPr>
            <p:cNvPr id="6497" name="Google Shape;6497;p271"/>
            <p:cNvPicPr preferRelativeResize="0"/>
            <p:nvPr/>
          </p:nvPicPr>
          <p:blipFill>
            <a:blip r:embed="rId11">
              <a:alphaModFix/>
            </a:blip>
            <a:stretch>
              <a:fillRect/>
            </a:stretch>
          </p:blipFill>
          <p:spPr>
            <a:xfrm rot="-3134505">
              <a:off x="754424" y="2606659"/>
              <a:ext cx="335059" cy="415654"/>
            </a:xfrm>
            <a:prstGeom prst="rect">
              <a:avLst/>
            </a:prstGeom>
            <a:noFill/>
            <a:ln>
              <a:noFill/>
            </a:ln>
          </p:spPr>
        </p:pic>
        <p:pic>
          <p:nvPicPr>
            <p:cNvPr id="6498" name="Google Shape;6498;p271"/>
            <p:cNvPicPr preferRelativeResize="0"/>
            <p:nvPr/>
          </p:nvPicPr>
          <p:blipFill>
            <a:blip r:embed="rId12">
              <a:alphaModFix/>
            </a:blip>
            <a:stretch>
              <a:fillRect/>
            </a:stretch>
          </p:blipFill>
          <p:spPr>
            <a:xfrm rot="-2178441">
              <a:off x="496040" y="4106676"/>
              <a:ext cx="397219" cy="315256"/>
            </a:xfrm>
            <a:prstGeom prst="roundRect">
              <a:avLst>
                <a:gd name="adj" fmla="val 16667"/>
              </a:avLst>
            </a:prstGeom>
            <a:noFill/>
            <a:ln w="19050" cap="flat" cmpd="sng">
              <a:solidFill>
                <a:srgbClr val="3366CC"/>
              </a:solidFill>
              <a:prstDash val="solid"/>
              <a:round/>
              <a:headEnd type="none" w="sm" len="sm"/>
              <a:tailEnd type="none" w="sm" len="sm"/>
            </a:ln>
          </p:spPr>
        </p:pic>
        <p:grpSp>
          <p:nvGrpSpPr>
            <p:cNvPr id="6499" name="Google Shape;6499;p271"/>
            <p:cNvGrpSpPr/>
            <p:nvPr/>
          </p:nvGrpSpPr>
          <p:grpSpPr>
            <a:xfrm>
              <a:off x="625714" y="2806908"/>
              <a:ext cx="2523464" cy="1702042"/>
              <a:chOff x="1078553" y="1406852"/>
              <a:chExt cx="3191834" cy="2152848"/>
            </a:xfrm>
          </p:grpSpPr>
          <p:grpSp>
            <p:nvGrpSpPr>
              <p:cNvPr id="6500" name="Google Shape;6500;p271"/>
              <p:cNvGrpSpPr/>
              <p:nvPr/>
            </p:nvGrpSpPr>
            <p:grpSpPr>
              <a:xfrm>
                <a:off x="1078553" y="1406852"/>
                <a:ext cx="3191834" cy="2152848"/>
                <a:chOff x="861075" y="1457642"/>
                <a:chExt cx="4419599" cy="2980958"/>
              </a:xfrm>
            </p:grpSpPr>
            <p:pic>
              <p:nvPicPr>
                <p:cNvPr id="6501" name="Google Shape;6501;p271"/>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6502" name="Google Shape;6502;p271"/>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CELEXA</a:t>
                  </a:r>
                  <a:endParaRPr sz="1200" b="1"/>
                </a:p>
              </p:txBody>
            </p:sp>
          </p:grpSp>
          <p:grpSp>
            <p:nvGrpSpPr>
              <p:cNvPr id="6503" name="Google Shape;6503;p271"/>
              <p:cNvGrpSpPr/>
              <p:nvPr/>
            </p:nvGrpSpPr>
            <p:grpSpPr>
              <a:xfrm>
                <a:off x="1980041" y="1481287"/>
                <a:ext cx="308764" cy="2020121"/>
                <a:chOff x="4198133" y="1585860"/>
                <a:chExt cx="434023" cy="2787912"/>
              </a:xfrm>
            </p:grpSpPr>
            <p:cxnSp>
              <p:nvCxnSpPr>
                <p:cNvPr id="6504" name="Google Shape;6504;p271"/>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6505" name="Google Shape;6505;p271"/>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6506" name="Google Shape;6506;p271"/>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pic>
          <p:nvPicPr>
            <p:cNvPr id="6507" name="Google Shape;6507;p271"/>
            <p:cNvPicPr preferRelativeResize="0"/>
            <p:nvPr/>
          </p:nvPicPr>
          <p:blipFill>
            <a:blip r:embed="rId13">
              <a:alphaModFix/>
            </a:blip>
            <a:stretch>
              <a:fillRect/>
            </a:stretch>
          </p:blipFill>
          <p:spPr>
            <a:xfrm flipH="1">
              <a:off x="1897499" y="2696006"/>
              <a:ext cx="629151" cy="711150"/>
            </a:xfrm>
            <a:prstGeom prst="rect">
              <a:avLst/>
            </a:prstGeom>
            <a:noFill/>
            <a:ln>
              <a:noFill/>
            </a:ln>
          </p:spPr>
        </p:pic>
      </p:grpSp>
      <p:grpSp>
        <p:nvGrpSpPr>
          <p:cNvPr id="6508" name="Google Shape;6508;p271"/>
          <p:cNvGrpSpPr/>
          <p:nvPr/>
        </p:nvGrpSpPr>
        <p:grpSpPr>
          <a:xfrm>
            <a:off x="3304419" y="11"/>
            <a:ext cx="2652183" cy="2622142"/>
            <a:chOff x="3050443" y="551620"/>
            <a:chExt cx="4522051" cy="4470830"/>
          </a:xfrm>
        </p:grpSpPr>
        <p:grpSp>
          <p:nvGrpSpPr>
            <p:cNvPr id="6509" name="Google Shape;6509;p271"/>
            <p:cNvGrpSpPr/>
            <p:nvPr/>
          </p:nvGrpSpPr>
          <p:grpSpPr>
            <a:xfrm>
              <a:off x="3050443" y="551620"/>
              <a:ext cx="4522051" cy="4470830"/>
              <a:chOff x="3050443" y="551620"/>
              <a:chExt cx="4522051" cy="4470830"/>
            </a:xfrm>
          </p:grpSpPr>
          <p:sp>
            <p:nvSpPr>
              <p:cNvPr id="6510" name="Google Shape;6510;p271"/>
              <p:cNvSpPr/>
              <p:nvPr/>
            </p:nvSpPr>
            <p:spPr>
              <a:xfrm>
                <a:off x="3783209" y="551620"/>
                <a:ext cx="2286600" cy="19110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511" name="Google Shape;6511;p271"/>
              <p:cNvGrpSpPr/>
              <p:nvPr/>
            </p:nvGrpSpPr>
            <p:grpSpPr>
              <a:xfrm>
                <a:off x="4403945" y="1498365"/>
                <a:ext cx="1058145" cy="944731"/>
                <a:chOff x="515373" y="1930371"/>
                <a:chExt cx="683733" cy="853107"/>
              </a:xfrm>
            </p:grpSpPr>
            <p:grpSp>
              <p:nvGrpSpPr>
                <p:cNvPr id="6512" name="Google Shape;6512;p271"/>
                <p:cNvGrpSpPr/>
                <p:nvPr/>
              </p:nvGrpSpPr>
              <p:grpSpPr>
                <a:xfrm rot="-5400000">
                  <a:off x="558520" y="2142893"/>
                  <a:ext cx="600335" cy="680836"/>
                  <a:chOff x="15239716" y="-13293819"/>
                  <a:chExt cx="1868456" cy="2463229"/>
                </a:xfrm>
              </p:grpSpPr>
              <p:pic>
                <p:nvPicPr>
                  <p:cNvPr id="6513" name="Google Shape;6513;p271" descr="clipped result image"/>
                  <p:cNvPicPr preferRelativeResize="0"/>
                  <p:nvPr/>
                </p:nvPicPr>
                <p:blipFill rotWithShape="1">
                  <a:blip r:embed="rId3">
                    <a:alphaModFix/>
                  </a:blip>
                  <a:srcRect/>
                  <a:stretch/>
                </p:blipFill>
                <p:spPr>
                  <a:xfrm>
                    <a:off x="16010045" y="-13293819"/>
                    <a:ext cx="1098127" cy="2458497"/>
                  </a:xfrm>
                  <a:prstGeom prst="rect">
                    <a:avLst/>
                  </a:prstGeom>
                  <a:noFill/>
                  <a:ln>
                    <a:noFill/>
                  </a:ln>
                </p:spPr>
              </p:pic>
              <p:pic>
                <p:nvPicPr>
                  <p:cNvPr id="6514" name="Google Shape;6514;p271" descr="clipped result image"/>
                  <p:cNvPicPr preferRelativeResize="0"/>
                  <p:nvPr/>
                </p:nvPicPr>
                <p:blipFill rotWithShape="1">
                  <a:blip r:embed="rId4">
                    <a:alphaModFix/>
                  </a:blip>
                  <a:srcRect/>
                  <a:stretch/>
                </p:blipFill>
                <p:spPr>
                  <a:xfrm>
                    <a:off x="15239716" y="-13289087"/>
                    <a:ext cx="1106322" cy="2458497"/>
                  </a:xfrm>
                  <a:prstGeom prst="rect">
                    <a:avLst/>
                  </a:prstGeom>
                  <a:noFill/>
                  <a:ln>
                    <a:noFill/>
                  </a:ln>
                </p:spPr>
              </p:pic>
            </p:grpSp>
            <p:pic>
              <p:nvPicPr>
                <p:cNvPr id="6515" name="Google Shape;6515;p271" descr="clipped result image"/>
                <p:cNvPicPr preferRelativeResize="0"/>
                <p:nvPr/>
              </p:nvPicPr>
              <p:blipFill rotWithShape="1">
                <a:blip r:embed="rId5">
                  <a:alphaModFix/>
                </a:blip>
                <a:srcRect/>
                <a:stretch/>
              </p:blipFill>
              <p:spPr>
                <a:xfrm rot="-5400000">
                  <a:off x="678723" y="1767021"/>
                  <a:ext cx="352828" cy="679529"/>
                </a:xfrm>
                <a:prstGeom prst="rect">
                  <a:avLst/>
                </a:prstGeom>
                <a:noFill/>
                <a:ln>
                  <a:noFill/>
                </a:ln>
              </p:spPr>
            </p:pic>
          </p:grpSp>
          <p:pic>
            <p:nvPicPr>
              <p:cNvPr id="6516" name="Google Shape;6516;p271" descr="clipped result image"/>
              <p:cNvPicPr preferRelativeResize="0"/>
              <p:nvPr/>
            </p:nvPicPr>
            <p:blipFill rotWithShape="1">
              <a:blip r:embed="rId6">
                <a:alphaModFix/>
              </a:blip>
              <a:srcRect/>
              <a:stretch/>
            </p:blipFill>
            <p:spPr>
              <a:xfrm rot="-5400000">
                <a:off x="4726662" y="883790"/>
                <a:ext cx="390726" cy="1051638"/>
              </a:xfrm>
              <a:prstGeom prst="rect">
                <a:avLst/>
              </a:prstGeom>
              <a:noFill/>
              <a:ln>
                <a:noFill/>
              </a:ln>
            </p:spPr>
          </p:pic>
          <p:pic>
            <p:nvPicPr>
              <p:cNvPr id="6517" name="Google Shape;6517;p271"/>
              <p:cNvPicPr preferRelativeResize="0"/>
              <p:nvPr/>
            </p:nvPicPr>
            <p:blipFill>
              <a:blip r:embed="rId14">
                <a:alphaModFix/>
              </a:blip>
              <a:stretch>
                <a:fillRect/>
              </a:stretch>
            </p:blipFill>
            <p:spPr>
              <a:xfrm>
                <a:off x="3050443" y="2089364"/>
                <a:ext cx="4522051" cy="2933086"/>
              </a:xfrm>
              <a:prstGeom prst="rect">
                <a:avLst/>
              </a:prstGeom>
              <a:noFill/>
              <a:ln>
                <a:noFill/>
              </a:ln>
            </p:spPr>
          </p:pic>
          <p:sp>
            <p:nvSpPr>
              <p:cNvPr id="6518" name="Google Shape;6518;p271"/>
              <p:cNvSpPr txBox="1"/>
              <p:nvPr/>
            </p:nvSpPr>
            <p:spPr>
              <a:xfrm>
                <a:off x="4544688" y="755305"/>
                <a:ext cx="1598400" cy="5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6519" name="Google Shape;6519;p271"/>
              <p:cNvCxnSpPr/>
              <p:nvPr/>
            </p:nvCxnSpPr>
            <p:spPr>
              <a:xfrm>
                <a:off x="4708312" y="4920925"/>
                <a:ext cx="351300" cy="0"/>
              </a:xfrm>
              <a:prstGeom prst="straightConnector1">
                <a:avLst/>
              </a:prstGeom>
              <a:noFill/>
              <a:ln w="28575" cap="flat" cmpd="sng">
                <a:solidFill>
                  <a:schemeClr val="dk2"/>
                </a:solidFill>
                <a:prstDash val="solid"/>
                <a:round/>
                <a:headEnd type="none" w="med" len="med"/>
                <a:tailEnd type="none" w="med" len="med"/>
              </a:ln>
            </p:spPr>
          </p:cxnSp>
        </p:grpSp>
        <p:sp>
          <p:nvSpPr>
            <p:cNvPr id="6520" name="Google Shape;6520;p271"/>
            <p:cNvSpPr txBox="1"/>
            <p:nvPr/>
          </p:nvSpPr>
          <p:spPr>
            <a:xfrm rot="24443">
              <a:off x="3845308" y="3149520"/>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PROZAC</a:t>
              </a:r>
              <a:endParaRPr sz="1200" b="1"/>
            </a:p>
          </p:txBody>
        </p:sp>
      </p:grpSp>
      <p:sp>
        <p:nvSpPr>
          <p:cNvPr id="6521" name="Google Shape;6521;p271"/>
          <p:cNvSpPr/>
          <p:nvPr/>
        </p:nvSpPr>
        <p:spPr>
          <a:xfrm rot="714">
            <a:off x="3683650" y="150"/>
            <a:ext cx="1444500" cy="11364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2" name="Google Shape;6522;p271"/>
          <p:cNvSpPr/>
          <p:nvPr/>
        </p:nvSpPr>
        <p:spPr>
          <a:xfrm rot="872">
            <a:off x="3749050" y="2655024"/>
            <a:ext cx="1182900" cy="9306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3" name="Google Shape;6523;p271"/>
          <p:cNvSpPr/>
          <p:nvPr/>
        </p:nvSpPr>
        <p:spPr>
          <a:xfrm rot="714">
            <a:off x="6640850" y="2416500"/>
            <a:ext cx="1444500" cy="11364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4" name="Google Shape;6524;p271"/>
          <p:cNvSpPr/>
          <p:nvPr/>
        </p:nvSpPr>
        <p:spPr>
          <a:xfrm rot="1704">
            <a:off x="6967925" y="330303"/>
            <a:ext cx="605100" cy="4761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5" name="Google Shape;6525;p271"/>
          <p:cNvSpPr txBox="1"/>
          <p:nvPr/>
        </p:nvSpPr>
        <p:spPr>
          <a:xfrm>
            <a:off x="5257875" y="2333325"/>
            <a:ext cx="1489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highlight>
                  <a:srgbClr val="FFFF00"/>
                </a:highlight>
              </a:rPr>
              <a:t>CYP in</a:t>
            </a:r>
            <a:r>
              <a:rPr lang="en" b="1" u="sng">
                <a:highlight>
                  <a:srgbClr val="FFFF00"/>
                </a:highlight>
              </a:rPr>
              <a:t>H</a:t>
            </a:r>
            <a:r>
              <a:rPr lang="en" b="1">
                <a:highlight>
                  <a:srgbClr val="FFFF00"/>
                </a:highlight>
              </a:rPr>
              <a:t>ibitors</a:t>
            </a:r>
            <a:endParaRPr b="1">
              <a:highlight>
                <a:srgbClr val="FFFF00"/>
              </a:highlight>
            </a:endParaRP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Shape 6529"/>
        <p:cNvGrpSpPr/>
        <p:nvPr/>
      </p:nvGrpSpPr>
      <p:grpSpPr>
        <a:xfrm>
          <a:off x="0" y="0"/>
          <a:ext cx="0" cy="0"/>
          <a:chOff x="0" y="0"/>
          <a:chExt cx="0" cy="0"/>
        </a:xfrm>
      </p:grpSpPr>
      <p:sp>
        <p:nvSpPr>
          <p:cNvPr id="6530" name="Google Shape;6530;p272"/>
          <p:cNvSpPr txBox="1"/>
          <p:nvPr/>
        </p:nvSpPr>
        <p:spPr>
          <a:xfrm>
            <a:off x="234750" y="127400"/>
            <a:ext cx="302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SSRIs</a:t>
            </a:r>
            <a:endParaRPr b="1"/>
          </a:p>
        </p:txBody>
      </p:sp>
      <p:grpSp>
        <p:nvGrpSpPr>
          <p:cNvPr id="6531" name="Google Shape;6531;p272"/>
          <p:cNvGrpSpPr/>
          <p:nvPr/>
        </p:nvGrpSpPr>
        <p:grpSpPr>
          <a:xfrm>
            <a:off x="6209587" y="2416340"/>
            <a:ext cx="2696717" cy="2622159"/>
            <a:chOff x="2132425" y="93112"/>
            <a:chExt cx="4971824" cy="4834364"/>
          </a:xfrm>
        </p:grpSpPr>
        <p:grpSp>
          <p:nvGrpSpPr>
            <p:cNvPr id="6532" name="Google Shape;6532;p272"/>
            <p:cNvGrpSpPr/>
            <p:nvPr/>
          </p:nvGrpSpPr>
          <p:grpSpPr>
            <a:xfrm>
              <a:off x="2976560" y="93112"/>
              <a:ext cx="2552234" cy="2133110"/>
              <a:chOff x="-2521759" y="897403"/>
              <a:chExt cx="1477500" cy="1089600"/>
            </a:xfrm>
          </p:grpSpPr>
          <p:sp>
            <p:nvSpPr>
              <p:cNvPr id="6533" name="Google Shape;6533;p272"/>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534" name="Google Shape;6534;p272"/>
              <p:cNvGrpSpPr/>
              <p:nvPr/>
            </p:nvGrpSpPr>
            <p:grpSpPr>
              <a:xfrm>
                <a:off x="-2127414" y="1275205"/>
                <a:ext cx="688733" cy="700658"/>
                <a:chOff x="40123" y="-1583761"/>
                <a:chExt cx="688733" cy="1109689"/>
              </a:xfrm>
            </p:grpSpPr>
            <p:grpSp>
              <p:nvGrpSpPr>
                <p:cNvPr id="6535" name="Google Shape;6535;p272"/>
                <p:cNvGrpSpPr/>
                <p:nvPr/>
              </p:nvGrpSpPr>
              <p:grpSpPr>
                <a:xfrm>
                  <a:off x="45124" y="-1327179"/>
                  <a:ext cx="683733" cy="853107"/>
                  <a:chOff x="597574" y="1930371"/>
                  <a:chExt cx="683733" cy="853107"/>
                </a:xfrm>
              </p:grpSpPr>
              <p:grpSp>
                <p:nvGrpSpPr>
                  <p:cNvPr id="6536" name="Google Shape;6536;p272"/>
                  <p:cNvGrpSpPr/>
                  <p:nvPr/>
                </p:nvGrpSpPr>
                <p:grpSpPr>
                  <a:xfrm rot="-5400000">
                    <a:off x="640721" y="2142893"/>
                    <a:ext cx="600335" cy="680836"/>
                    <a:chOff x="15239716" y="-12996420"/>
                    <a:chExt cx="1868456" cy="2463229"/>
                  </a:xfrm>
                </p:grpSpPr>
                <p:pic>
                  <p:nvPicPr>
                    <p:cNvPr id="6537" name="Google Shape;6537;p272"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6538" name="Google Shape;6538;p272"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6539" name="Google Shape;6539;p272"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6540" name="Google Shape;6540;p272"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6541" name="Google Shape;6541;p272"/>
            <p:cNvGrpSpPr/>
            <p:nvPr/>
          </p:nvGrpSpPr>
          <p:grpSpPr>
            <a:xfrm>
              <a:off x="2132425" y="1974775"/>
              <a:ext cx="4971824" cy="2952700"/>
              <a:chOff x="3634925" y="1008225"/>
              <a:chExt cx="4971824" cy="2952700"/>
            </a:xfrm>
          </p:grpSpPr>
          <p:pic>
            <p:nvPicPr>
              <p:cNvPr id="6542" name="Google Shape;6542;p272"/>
              <p:cNvPicPr preferRelativeResize="0"/>
              <p:nvPr/>
            </p:nvPicPr>
            <p:blipFill>
              <a:blip r:embed="rId7">
                <a:alphaModFix/>
              </a:blip>
              <a:stretch>
                <a:fillRect/>
              </a:stretch>
            </p:blipFill>
            <p:spPr>
              <a:xfrm>
                <a:off x="3634925" y="1008225"/>
                <a:ext cx="4971824" cy="2952700"/>
              </a:xfrm>
              <a:prstGeom prst="rect">
                <a:avLst/>
              </a:prstGeom>
              <a:noFill/>
              <a:ln>
                <a:noFill/>
              </a:ln>
            </p:spPr>
          </p:pic>
          <p:sp>
            <p:nvSpPr>
              <p:cNvPr id="6543" name="Google Shape;6543;p272"/>
              <p:cNvSpPr txBox="1"/>
              <p:nvPr/>
            </p:nvSpPr>
            <p:spPr>
              <a:xfrm rot="24443">
                <a:off x="4687888" y="199902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fluvoxamine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LUVOX</a:t>
                </a:r>
                <a:endParaRPr sz="1200" b="1"/>
              </a:p>
            </p:txBody>
          </p:sp>
        </p:grpSp>
        <p:sp>
          <p:nvSpPr>
            <p:cNvPr id="6544" name="Google Shape;6544;p272"/>
            <p:cNvSpPr txBox="1"/>
            <p:nvPr/>
          </p:nvSpPr>
          <p:spPr>
            <a:xfrm>
              <a:off x="3841857" y="341904"/>
              <a:ext cx="1598400" cy="62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6545" name="Google Shape;6545;p272"/>
            <p:cNvCxnSpPr/>
            <p:nvPr/>
          </p:nvCxnSpPr>
          <p:spPr>
            <a:xfrm>
              <a:off x="3998774" y="482782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6546" name="Google Shape;6546;p272"/>
          <p:cNvGrpSpPr/>
          <p:nvPr/>
        </p:nvGrpSpPr>
        <p:grpSpPr>
          <a:xfrm>
            <a:off x="3326167" y="2716203"/>
            <a:ext cx="2595233" cy="2322422"/>
            <a:chOff x="2728451" y="807760"/>
            <a:chExt cx="4243350" cy="3797289"/>
          </a:xfrm>
        </p:grpSpPr>
        <p:grpSp>
          <p:nvGrpSpPr>
            <p:cNvPr id="6547" name="Google Shape;6547;p272"/>
            <p:cNvGrpSpPr/>
            <p:nvPr/>
          </p:nvGrpSpPr>
          <p:grpSpPr>
            <a:xfrm>
              <a:off x="2728451" y="807760"/>
              <a:ext cx="4243350" cy="3797289"/>
              <a:chOff x="2728451" y="1112560"/>
              <a:chExt cx="4243350" cy="3797289"/>
            </a:xfrm>
          </p:grpSpPr>
          <p:grpSp>
            <p:nvGrpSpPr>
              <p:cNvPr id="6548" name="Google Shape;6548;p272"/>
              <p:cNvGrpSpPr/>
              <p:nvPr/>
            </p:nvGrpSpPr>
            <p:grpSpPr>
              <a:xfrm>
                <a:off x="3548625" y="1112560"/>
                <a:ext cx="2095342" cy="1415608"/>
                <a:chOff x="3548625" y="1112560"/>
                <a:chExt cx="2095342" cy="1415608"/>
              </a:xfrm>
            </p:grpSpPr>
            <p:grpSp>
              <p:nvGrpSpPr>
                <p:cNvPr id="6549" name="Google Shape;6549;p272"/>
                <p:cNvGrpSpPr/>
                <p:nvPr/>
              </p:nvGrpSpPr>
              <p:grpSpPr>
                <a:xfrm>
                  <a:off x="3548625" y="1112560"/>
                  <a:ext cx="1693806" cy="1415608"/>
                  <a:chOff x="-2521759" y="897403"/>
                  <a:chExt cx="1477500" cy="1089600"/>
                </a:xfrm>
              </p:grpSpPr>
              <p:sp>
                <p:nvSpPr>
                  <p:cNvPr id="6550" name="Google Shape;6550;p272"/>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551" name="Google Shape;6551;p272"/>
                  <p:cNvGrpSpPr/>
                  <p:nvPr/>
                </p:nvGrpSpPr>
                <p:grpSpPr>
                  <a:xfrm>
                    <a:off x="-2127414" y="1275205"/>
                    <a:ext cx="688733" cy="700658"/>
                    <a:chOff x="40123" y="-1583761"/>
                    <a:chExt cx="688733" cy="1109689"/>
                  </a:xfrm>
                </p:grpSpPr>
                <p:grpSp>
                  <p:nvGrpSpPr>
                    <p:cNvPr id="6552" name="Google Shape;6552;p272"/>
                    <p:cNvGrpSpPr/>
                    <p:nvPr/>
                  </p:nvGrpSpPr>
                  <p:grpSpPr>
                    <a:xfrm>
                      <a:off x="45124" y="-1327179"/>
                      <a:ext cx="683733" cy="853107"/>
                      <a:chOff x="597574" y="1930371"/>
                      <a:chExt cx="683733" cy="853107"/>
                    </a:xfrm>
                  </p:grpSpPr>
                  <p:grpSp>
                    <p:nvGrpSpPr>
                      <p:cNvPr id="6553" name="Google Shape;6553;p272"/>
                      <p:cNvGrpSpPr/>
                      <p:nvPr/>
                    </p:nvGrpSpPr>
                    <p:grpSpPr>
                      <a:xfrm rot="-5400000">
                        <a:off x="640721" y="2142893"/>
                        <a:ext cx="600335" cy="680836"/>
                        <a:chOff x="15239716" y="-12996420"/>
                        <a:chExt cx="1868456" cy="2463229"/>
                      </a:xfrm>
                    </p:grpSpPr>
                    <p:pic>
                      <p:nvPicPr>
                        <p:cNvPr id="6554" name="Google Shape;6554;p272"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6555" name="Google Shape;6555;p272"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6556" name="Google Shape;6556;p272"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6557" name="Google Shape;6557;p272"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sp>
              <p:nvSpPr>
                <p:cNvPr id="6558" name="Google Shape;6558;p272"/>
                <p:cNvSpPr txBox="1"/>
                <p:nvPr/>
              </p:nvSpPr>
              <p:spPr>
                <a:xfrm>
                  <a:off x="4045567" y="1211265"/>
                  <a:ext cx="1598400" cy="52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t>CYP</a:t>
                  </a:r>
                  <a:endParaRPr sz="900" b="1"/>
                </a:p>
              </p:txBody>
            </p:sp>
          </p:grpSp>
          <p:grpSp>
            <p:nvGrpSpPr>
              <p:cNvPr id="6559" name="Google Shape;6559;p272"/>
              <p:cNvGrpSpPr/>
              <p:nvPr/>
            </p:nvGrpSpPr>
            <p:grpSpPr>
              <a:xfrm>
                <a:off x="2728451" y="2175925"/>
                <a:ext cx="4243350" cy="2733924"/>
                <a:chOff x="2958951" y="1256250"/>
                <a:chExt cx="4243350" cy="2733924"/>
              </a:xfrm>
            </p:grpSpPr>
            <p:pic>
              <p:nvPicPr>
                <p:cNvPr id="6560" name="Google Shape;6560;p272"/>
                <p:cNvPicPr preferRelativeResize="0"/>
                <p:nvPr/>
              </p:nvPicPr>
              <p:blipFill>
                <a:blip r:embed="rId8">
                  <a:alphaModFix/>
                </a:blip>
                <a:stretch>
                  <a:fillRect/>
                </a:stretch>
              </p:blipFill>
              <p:spPr>
                <a:xfrm>
                  <a:off x="2958951" y="1256250"/>
                  <a:ext cx="4243350" cy="2733924"/>
                </a:xfrm>
                <a:prstGeom prst="rect">
                  <a:avLst/>
                </a:prstGeom>
                <a:noFill/>
                <a:ln>
                  <a:noFill/>
                </a:ln>
              </p:spPr>
            </p:pic>
            <p:sp>
              <p:nvSpPr>
                <p:cNvPr id="6561" name="Google Shape;6561;p272"/>
                <p:cNvSpPr txBox="1"/>
                <p:nvPr/>
              </p:nvSpPr>
              <p:spPr>
                <a:xfrm rot="24443">
                  <a:off x="3616566" y="2253982"/>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paroxetine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PAXIL</a:t>
                  </a:r>
                  <a:endParaRPr sz="1200" b="1"/>
                </a:p>
              </p:txBody>
            </p:sp>
          </p:grpSp>
        </p:grpSp>
        <p:cxnSp>
          <p:nvCxnSpPr>
            <p:cNvPr id="6562" name="Google Shape;6562;p272"/>
            <p:cNvCxnSpPr/>
            <p:nvPr/>
          </p:nvCxnSpPr>
          <p:spPr>
            <a:xfrm>
              <a:off x="4177633" y="451473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6563" name="Google Shape;6563;p272"/>
          <p:cNvGrpSpPr/>
          <p:nvPr/>
        </p:nvGrpSpPr>
        <p:grpSpPr>
          <a:xfrm>
            <a:off x="527993" y="631283"/>
            <a:ext cx="2523464" cy="1702042"/>
            <a:chOff x="1078553" y="1406852"/>
            <a:chExt cx="3191834" cy="2152848"/>
          </a:xfrm>
        </p:grpSpPr>
        <p:grpSp>
          <p:nvGrpSpPr>
            <p:cNvPr id="6564" name="Google Shape;6564;p272"/>
            <p:cNvGrpSpPr/>
            <p:nvPr/>
          </p:nvGrpSpPr>
          <p:grpSpPr>
            <a:xfrm>
              <a:off x="1078553" y="1406852"/>
              <a:ext cx="3191834" cy="2152848"/>
              <a:chOff x="861075" y="1457642"/>
              <a:chExt cx="4419599" cy="2980958"/>
            </a:xfrm>
          </p:grpSpPr>
          <p:pic>
            <p:nvPicPr>
              <p:cNvPr id="6565" name="Google Shape;6565;p272"/>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6566" name="Google Shape;6566;p272"/>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escitalopram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LEXAPRO</a:t>
                </a:r>
                <a:endParaRPr sz="1200" b="1"/>
              </a:p>
            </p:txBody>
          </p:sp>
        </p:grpSp>
        <p:grpSp>
          <p:nvGrpSpPr>
            <p:cNvPr id="6567" name="Google Shape;6567;p272"/>
            <p:cNvGrpSpPr/>
            <p:nvPr/>
          </p:nvGrpSpPr>
          <p:grpSpPr>
            <a:xfrm>
              <a:off x="1980041" y="1481287"/>
              <a:ext cx="308764" cy="2020121"/>
              <a:chOff x="4198133" y="1585860"/>
              <a:chExt cx="434023" cy="2787912"/>
            </a:xfrm>
          </p:grpSpPr>
          <p:cxnSp>
            <p:nvCxnSpPr>
              <p:cNvPr id="6568" name="Google Shape;6568;p272"/>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6569" name="Google Shape;6569;p272"/>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6570" name="Google Shape;6570;p272"/>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nvGrpSpPr>
          <p:cNvPr id="6571" name="Google Shape;6571;p272"/>
          <p:cNvGrpSpPr/>
          <p:nvPr/>
        </p:nvGrpSpPr>
        <p:grpSpPr>
          <a:xfrm>
            <a:off x="6127382" y="347119"/>
            <a:ext cx="2775450" cy="2026082"/>
            <a:chOff x="4539758" y="527583"/>
            <a:chExt cx="2775450" cy="2026082"/>
          </a:xfrm>
        </p:grpSpPr>
        <p:grpSp>
          <p:nvGrpSpPr>
            <p:cNvPr id="6572" name="Google Shape;6572;p272"/>
            <p:cNvGrpSpPr/>
            <p:nvPr/>
          </p:nvGrpSpPr>
          <p:grpSpPr>
            <a:xfrm>
              <a:off x="4539758" y="566729"/>
              <a:ext cx="2775450" cy="1986936"/>
              <a:chOff x="4902894" y="1042215"/>
              <a:chExt cx="3586316" cy="2567432"/>
            </a:xfrm>
          </p:grpSpPr>
          <p:grpSp>
            <p:nvGrpSpPr>
              <p:cNvPr id="6573" name="Google Shape;6573;p272"/>
              <p:cNvGrpSpPr/>
              <p:nvPr/>
            </p:nvGrpSpPr>
            <p:grpSpPr>
              <a:xfrm>
                <a:off x="6099641" y="1042215"/>
                <a:ext cx="574895" cy="480514"/>
                <a:chOff x="-2521759" y="897403"/>
                <a:chExt cx="1477500" cy="1089600"/>
              </a:xfrm>
            </p:grpSpPr>
            <p:sp>
              <p:nvSpPr>
                <p:cNvPr id="6574" name="Google Shape;6574;p272"/>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575" name="Google Shape;6575;p272"/>
                <p:cNvGrpSpPr/>
                <p:nvPr/>
              </p:nvGrpSpPr>
              <p:grpSpPr>
                <a:xfrm>
                  <a:off x="-2127414" y="1275205"/>
                  <a:ext cx="688733" cy="700658"/>
                  <a:chOff x="40123" y="-1583761"/>
                  <a:chExt cx="688733" cy="1109689"/>
                </a:xfrm>
              </p:grpSpPr>
              <p:grpSp>
                <p:nvGrpSpPr>
                  <p:cNvPr id="6576" name="Google Shape;6576;p272"/>
                  <p:cNvGrpSpPr/>
                  <p:nvPr/>
                </p:nvGrpSpPr>
                <p:grpSpPr>
                  <a:xfrm>
                    <a:off x="45124" y="-1327179"/>
                    <a:ext cx="683733" cy="853107"/>
                    <a:chOff x="597574" y="1930371"/>
                    <a:chExt cx="683733" cy="853107"/>
                  </a:xfrm>
                </p:grpSpPr>
                <p:grpSp>
                  <p:nvGrpSpPr>
                    <p:cNvPr id="6577" name="Google Shape;6577;p272"/>
                    <p:cNvGrpSpPr/>
                    <p:nvPr/>
                  </p:nvGrpSpPr>
                  <p:grpSpPr>
                    <a:xfrm rot="-5400000">
                      <a:off x="640721" y="2142893"/>
                      <a:ext cx="600335" cy="680836"/>
                      <a:chOff x="15239716" y="-12996420"/>
                      <a:chExt cx="1868456" cy="2463229"/>
                    </a:xfrm>
                  </p:grpSpPr>
                  <p:pic>
                    <p:nvPicPr>
                      <p:cNvPr id="6578" name="Google Shape;6578;p272"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6579" name="Google Shape;6579;p272"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6580" name="Google Shape;6580;p272"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6581" name="Google Shape;6581;p272"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6582" name="Google Shape;6582;p272"/>
              <p:cNvGrpSpPr/>
              <p:nvPr/>
            </p:nvGrpSpPr>
            <p:grpSpPr>
              <a:xfrm>
                <a:off x="4902894" y="1104366"/>
                <a:ext cx="3586316" cy="2505281"/>
                <a:chOff x="2696950" y="1678663"/>
                <a:chExt cx="4760176" cy="3325300"/>
              </a:xfrm>
            </p:grpSpPr>
            <p:grpSp>
              <p:nvGrpSpPr>
                <p:cNvPr id="6583" name="Google Shape;6583;p272"/>
                <p:cNvGrpSpPr/>
                <p:nvPr/>
              </p:nvGrpSpPr>
              <p:grpSpPr>
                <a:xfrm>
                  <a:off x="2696950" y="1678663"/>
                  <a:ext cx="4760176" cy="3325300"/>
                  <a:chOff x="2586350" y="1168975"/>
                  <a:chExt cx="4760176" cy="3325300"/>
                </a:xfrm>
              </p:grpSpPr>
              <p:pic>
                <p:nvPicPr>
                  <p:cNvPr id="6584" name="Google Shape;6584;p272"/>
                  <p:cNvPicPr preferRelativeResize="0"/>
                  <p:nvPr/>
                </p:nvPicPr>
                <p:blipFill>
                  <a:blip r:embed="rId10">
                    <a:alphaModFix/>
                  </a:blip>
                  <a:stretch>
                    <a:fillRect/>
                  </a:stretch>
                </p:blipFill>
                <p:spPr>
                  <a:xfrm>
                    <a:off x="2586350" y="1168975"/>
                    <a:ext cx="4760176" cy="3325300"/>
                  </a:xfrm>
                  <a:prstGeom prst="rect">
                    <a:avLst/>
                  </a:prstGeom>
                  <a:noFill/>
                  <a:ln>
                    <a:noFill/>
                  </a:ln>
                </p:spPr>
              </p:pic>
              <p:sp>
                <p:nvSpPr>
                  <p:cNvPr id="6585" name="Google Shape;6585;p272"/>
                  <p:cNvSpPr txBox="1"/>
                  <p:nvPr/>
                </p:nvSpPr>
                <p:spPr>
                  <a:xfrm rot="24443">
                    <a:off x="3553711" y="26906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sertraline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ZOLOFT</a:t>
                    </a:r>
                    <a:endParaRPr sz="1200" b="1"/>
                  </a:p>
                </p:txBody>
              </p:sp>
            </p:grpSp>
            <p:sp>
              <p:nvSpPr>
                <p:cNvPr id="6586" name="Google Shape;6586;p272"/>
                <p:cNvSpPr/>
                <p:nvPr/>
              </p:nvSpPr>
              <p:spPr>
                <a:xfrm>
                  <a:off x="4431469" y="2628330"/>
                  <a:ext cx="451200" cy="4335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cxnSp>
            <p:nvCxnSpPr>
              <p:cNvPr id="6587" name="Google Shape;6587;p272"/>
              <p:cNvCxnSpPr/>
              <p:nvPr/>
            </p:nvCxnSpPr>
            <p:spPr>
              <a:xfrm>
                <a:off x="6279221" y="3542858"/>
                <a:ext cx="290400" cy="0"/>
              </a:xfrm>
              <a:prstGeom prst="straightConnector1">
                <a:avLst/>
              </a:prstGeom>
              <a:noFill/>
              <a:ln w="28575" cap="flat" cmpd="sng">
                <a:solidFill>
                  <a:schemeClr val="dk2"/>
                </a:solidFill>
                <a:prstDash val="solid"/>
                <a:round/>
                <a:headEnd type="none" w="med" len="med"/>
                <a:tailEnd type="none" w="med" len="med"/>
              </a:ln>
            </p:spPr>
          </p:cxnSp>
        </p:grpSp>
        <p:sp>
          <p:nvSpPr>
            <p:cNvPr id="6588" name="Google Shape;6588;p272"/>
            <p:cNvSpPr txBox="1"/>
            <p:nvPr/>
          </p:nvSpPr>
          <p:spPr>
            <a:xfrm>
              <a:off x="5520585" y="527583"/>
              <a:ext cx="9777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b="1"/>
                <a:t>CYP</a:t>
              </a:r>
              <a:endParaRPr sz="600" b="1"/>
            </a:p>
          </p:txBody>
        </p:sp>
      </p:grpSp>
      <p:grpSp>
        <p:nvGrpSpPr>
          <p:cNvPr id="6589" name="Google Shape;6589;p272"/>
          <p:cNvGrpSpPr/>
          <p:nvPr/>
        </p:nvGrpSpPr>
        <p:grpSpPr>
          <a:xfrm>
            <a:off x="312467" y="2851630"/>
            <a:ext cx="2707879" cy="1954173"/>
            <a:chOff x="441300" y="2554780"/>
            <a:chExt cx="2707879" cy="1954173"/>
          </a:xfrm>
        </p:grpSpPr>
        <p:pic>
          <p:nvPicPr>
            <p:cNvPr id="6590" name="Google Shape;6590;p272"/>
            <p:cNvPicPr preferRelativeResize="0"/>
            <p:nvPr/>
          </p:nvPicPr>
          <p:blipFill>
            <a:blip r:embed="rId11">
              <a:alphaModFix/>
            </a:blip>
            <a:stretch>
              <a:fillRect/>
            </a:stretch>
          </p:blipFill>
          <p:spPr>
            <a:xfrm rot="-3134505">
              <a:off x="754424" y="2606659"/>
              <a:ext cx="335059" cy="415654"/>
            </a:xfrm>
            <a:prstGeom prst="rect">
              <a:avLst/>
            </a:prstGeom>
            <a:noFill/>
            <a:ln>
              <a:noFill/>
            </a:ln>
          </p:spPr>
        </p:pic>
        <p:pic>
          <p:nvPicPr>
            <p:cNvPr id="6591" name="Google Shape;6591;p272"/>
            <p:cNvPicPr preferRelativeResize="0"/>
            <p:nvPr/>
          </p:nvPicPr>
          <p:blipFill>
            <a:blip r:embed="rId12">
              <a:alphaModFix/>
            </a:blip>
            <a:stretch>
              <a:fillRect/>
            </a:stretch>
          </p:blipFill>
          <p:spPr>
            <a:xfrm rot="-2178441">
              <a:off x="496040" y="4106676"/>
              <a:ext cx="397219" cy="315256"/>
            </a:xfrm>
            <a:prstGeom prst="roundRect">
              <a:avLst>
                <a:gd name="adj" fmla="val 16667"/>
              </a:avLst>
            </a:prstGeom>
            <a:noFill/>
            <a:ln w="19050" cap="flat" cmpd="sng">
              <a:solidFill>
                <a:srgbClr val="3366CC"/>
              </a:solidFill>
              <a:prstDash val="solid"/>
              <a:round/>
              <a:headEnd type="none" w="sm" len="sm"/>
              <a:tailEnd type="none" w="sm" len="sm"/>
            </a:ln>
          </p:spPr>
        </p:pic>
        <p:grpSp>
          <p:nvGrpSpPr>
            <p:cNvPr id="6592" name="Google Shape;6592;p272"/>
            <p:cNvGrpSpPr/>
            <p:nvPr/>
          </p:nvGrpSpPr>
          <p:grpSpPr>
            <a:xfrm>
              <a:off x="625714" y="2806908"/>
              <a:ext cx="2523464" cy="1702042"/>
              <a:chOff x="1078553" y="1406852"/>
              <a:chExt cx="3191834" cy="2152848"/>
            </a:xfrm>
          </p:grpSpPr>
          <p:grpSp>
            <p:nvGrpSpPr>
              <p:cNvPr id="6593" name="Google Shape;6593;p272"/>
              <p:cNvGrpSpPr/>
              <p:nvPr/>
            </p:nvGrpSpPr>
            <p:grpSpPr>
              <a:xfrm>
                <a:off x="1078553" y="1406852"/>
                <a:ext cx="3191834" cy="2152848"/>
                <a:chOff x="861075" y="1457642"/>
                <a:chExt cx="4419599" cy="2980958"/>
              </a:xfrm>
            </p:grpSpPr>
            <p:pic>
              <p:nvPicPr>
                <p:cNvPr id="6594" name="Google Shape;6594;p272"/>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6595" name="Google Shape;6595;p272"/>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CELEXA</a:t>
                  </a:r>
                  <a:endParaRPr sz="1200" b="1"/>
                </a:p>
              </p:txBody>
            </p:sp>
          </p:grpSp>
          <p:grpSp>
            <p:nvGrpSpPr>
              <p:cNvPr id="6596" name="Google Shape;6596;p272"/>
              <p:cNvGrpSpPr/>
              <p:nvPr/>
            </p:nvGrpSpPr>
            <p:grpSpPr>
              <a:xfrm>
                <a:off x="1980041" y="1481287"/>
                <a:ext cx="308764" cy="2020121"/>
                <a:chOff x="4198133" y="1585860"/>
                <a:chExt cx="434023" cy="2787912"/>
              </a:xfrm>
            </p:grpSpPr>
            <p:cxnSp>
              <p:nvCxnSpPr>
                <p:cNvPr id="6597" name="Google Shape;6597;p272"/>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6598" name="Google Shape;6598;p272"/>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6599" name="Google Shape;6599;p272"/>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pic>
          <p:nvPicPr>
            <p:cNvPr id="6600" name="Google Shape;6600;p272"/>
            <p:cNvPicPr preferRelativeResize="0"/>
            <p:nvPr/>
          </p:nvPicPr>
          <p:blipFill>
            <a:blip r:embed="rId13">
              <a:alphaModFix/>
            </a:blip>
            <a:stretch>
              <a:fillRect/>
            </a:stretch>
          </p:blipFill>
          <p:spPr>
            <a:xfrm flipH="1">
              <a:off x="1897499" y="2696006"/>
              <a:ext cx="629151" cy="711150"/>
            </a:xfrm>
            <a:prstGeom prst="rect">
              <a:avLst/>
            </a:prstGeom>
            <a:noFill/>
            <a:ln>
              <a:noFill/>
            </a:ln>
          </p:spPr>
        </p:pic>
      </p:grpSp>
      <p:grpSp>
        <p:nvGrpSpPr>
          <p:cNvPr id="6601" name="Google Shape;6601;p272"/>
          <p:cNvGrpSpPr/>
          <p:nvPr/>
        </p:nvGrpSpPr>
        <p:grpSpPr>
          <a:xfrm>
            <a:off x="3304419" y="11"/>
            <a:ext cx="2652183" cy="2622142"/>
            <a:chOff x="3050443" y="551620"/>
            <a:chExt cx="4522051" cy="4470830"/>
          </a:xfrm>
        </p:grpSpPr>
        <p:grpSp>
          <p:nvGrpSpPr>
            <p:cNvPr id="6602" name="Google Shape;6602;p272"/>
            <p:cNvGrpSpPr/>
            <p:nvPr/>
          </p:nvGrpSpPr>
          <p:grpSpPr>
            <a:xfrm>
              <a:off x="3050443" y="551620"/>
              <a:ext cx="4522051" cy="4470830"/>
              <a:chOff x="3050443" y="551620"/>
              <a:chExt cx="4522051" cy="4470830"/>
            </a:xfrm>
          </p:grpSpPr>
          <p:sp>
            <p:nvSpPr>
              <p:cNvPr id="6603" name="Google Shape;6603;p272"/>
              <p:cNvSpPr/>
              <p:nvPr/>
            </p:nvSpPr>
            <p:spPr>
              <a:xfrm>
                <a:off x="3783209" y="551620"/>
                <a:ext cx="2286600" cy="19110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604" name="Google Shape;6604;p272"/>
              <p:cNvGrpSpPr/>
              <p:nvPr/>
            </p:nvGrpSpPr>
            <p:grpSpPr>
              <a:xfrm>
                <a:off x="4403945" y="1498365"/>
                <a:ext cx="1058145" cy="944731"/>
                <a:chOff x="515373" y="1930371"/>
                <a:chExt cx="683733" cy="853107"/>
              </a:xfrm>
            </p:grpSpPr>
            <p:grpSp>
              <p:nvGrpSpPr>
                <p:cNvPr id="6605" name="Google Shape;6605;p272"/>
                <p:cNvGrpSpPr/>
                <p:nvPr/>
              </p:nvGrpSpPr>
              <p:grpSpPr>
                <a:xfrm rot="-5400000">
                  <a:off x="558520" y="2142893"/>
                  <a:ext cx="600335" cy="680836"/>
                  <a:chOff x="15239716" y="-13293819"/>
                  <a:chExt cx="1868456" cy="2463229"/>
                </a:xfrm>
              </p:grpSpPr>
              <p:pic>
                <p:nvPicPr>
                  <p:cNvPr id="6606" name="Google Shape;6606;p272" descr="clipped result image"/>
                  <p:cNvPicPr preferRelativeResize="0"/>
                  <p:nvPr/>
                </p:nvPicPr>
                <p:blipFill rotWithShape="1">
                  <a:blip r:embed="rId3">
                    <a:alphaModFix/>
                  </a:blip>
                  <a:srcRect/>
                  <a:stretch/>
                </p:blipFill>
                <p:spPr>
                  <a:xfrm>
                    <a:off x="16010045" y="-13293819"/>
                    <a:ext cx="1098127" cy="2458497"/>
                  </a:xfrm>
                  <a:prstGeom prst="rect">
                    <a:avLst/>
                  </a:prstGeom>
                  <a:noFill/>
                  <a:ln>
                    <a:noFill/>
                  </a:ln>
                </p:spPr>
              </p:pic>
              <p:pic>
                <p:nvPicPr>
                  <p:cNvPr id="6607" name="Google Shape;6607;p272" descr="clipped result image"/>
                  <p:cNvPicPr preferRelativeResize="0"/>
                  <p:nvPr/>
                </p:nvPicPr>
                <p:blipFill rotWithShape="1">
                  <a:blip r:embed="rId4">
                    <a:alphaModFix/>
                  </a:blip>
                  <a:srcRect/>
                  <a:stretch/>
                </p:blipFill>
                <p:spPr>
                  <a:xfrm>
                    <a:off x="15239716" y="-13289087"/>
                    <a:ext cx="1106322" cy="2458497"/>
                  </a:xfrm>
                  <a:prstGeom prst="rect">
                    <a:avLst/>
                  </a:prstGeom>
                  <a:noFill/>
                  <a:ln>
                    <a:noFill/>
                  </a:ln>
                </p:spPr>
              </p:pic>
            </p:grpSp>
            <p:pic>
              <p:nvPicPr>
                <p:cNvPr id="6608" name="Google Shape;6608;p272" descr="clipped result image"/>
                <p:cNvPicPr preferRelativeResize="0"/>
                <p:nvPr/>
              </p:nvPicPr>
              <p:blipFill rotWithShape="1">
                <a:blip r:embed="rId5">
                  <a:alphaModFix/>
                </a:blip>
                <a:srcRect/>
                <a:stretch/>
              </p:blipFill>
              <p:spPr>
                <a:xfrm rot="-5400000">
                  <a:off x="678723" y="1767021"/>
                  <a:ext cx="352828" cy="679529"/>
                </a:xfrm>
                <a:prstGeom prst="rect">
                  <a:avLst/>
                </a:prstGeom>
                <a:noFill/>
                <a:ln>
                  <a:noFill/>
                </a:ln>
              </p:spPr>
            </p:pic>
          </p:grpSp>
          <p:pic>
            <p:nvPicPr>
              <p:cNvPr id="6609" name="Google Shape;6609;p272" descr="clipped result image"/>
              <p:cNvPicPr preferRelativeResize="0"/>
              <p:nvPr/>
            </p:nvPicPr>
            <p:blipFill rotWithShape="1">
              <a:blip r:embed="rId6">
                <a:alphaModFix/>
              </a:blip>
              <a:srcRect/>
              <a:stretch/>
            </p:blipFill>
            <p:spPr>
              <a:xfrm rot="-5400000">
                <a:off x="4726662" y="883790"/>
                <a:ext cx="390726" cy="1051638"/>
              </a:xfrm>
              <a:prstGeom prst="rect">
                <a:avLst/>
              </a:prstGeom>
              <a:noFill/>
              <a:ln>
                <a:noFill/>
              </a:ln>
            </p:spPr>
          </p:pic>
          <p:pic>
            <p:nvPicPr>
              <p:cNvPr id="6610" name="Google Shape;6610;p272"/>
              <p:cNvPicPr preferRelativeResize="0"/>
              <p:nvPr/>
            </p:nvPicPr>
            <p:blipFill>
              <a:blip r:embed="rId14">
                <a:alphaModFix/>
              </a:blip>
              <a:stretch>
                <a:fillRect/>
              </a:stretch>
            </p:blipFill>
            <p:spPr>
              <a:xfrm>
                <a:off x="3050443" y="2089364"/>
                <a:ext cx="4522051" cy="2933086"/>
              </a:xfrm>
              <a:prstGeom prst="rect">
                <a:avLst/>
              </a:prstGeom>
              <a:noFill/>
              <a:ln>
                <a:noFill/>
              </a:ln>
            </p:spPr>
          </p:pic>
          <p:sp>
            <p:nvSpPr>
              <p:cNvPr id="6611" name="Google Shape;6611;p272"/>
              <p:cNvSpPr txBox="1"/>
              <p:nvPr/>
            </p:nvSpPr>
            <p:spPr>
              <a:xfrm>
                <a:off x="4544688" y="755305"/>
                <a:ext cx="1598400" cy="5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6612" name="Google Shape;6612;p272"/>
              <p:cNvCxnSpPr/>
              <p:nvPr/>
            </p:nvCxnSpPr>
            <p:spPr>
              <a:xfrm>
                <a:off x="4708312" y="4920925"/>
                <a:ext cx="351300" cy="0"/>
              </a:xfrm>
              <a:prstGeom prst="straightConnector1">
                <a:avLst/>
              </a:prstGeom>
              <a:noFill/>
              <a:ln w="28575" cap="flat" cmpd="sng">
                <a:solidFill>
                  <a:schemeClr val="dk2"/>
                </a:solidFill>
                <a:prstDash val="solid"/>
                <a:round/>
                <a:headEnd type="none" w="med" len="med"/>
                <a:tailEnd type="none" w="med" len="med"/>
              </a:ln>
            </p:spPr>
          </p:cxnSp>
        </p:grpSp>
        <p:sp>
          <p:nvSpPr>
            <p:cNvPr id="6613" name="Google Shape;6613;p272"/>
            <p:cNvSpPr txBox="1"/>
            <p:nvPr/>
          </p:nvSpPr>
          <p:spPr>
            <a:xfrm rot="24443">
              <a:off x="3845308" y="3149520"/>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PROZAC</a:t>
              </a:r>
              <a:endParaRPr sz="1200" b="1"/>
            </a:p>
          </p:txBody>
        </p:sp>
      </p:grpSp>
      <p:sp>
        <p:nvSpPr>
          <p:cNvPr id="6614" name="Google Shape;6614;p272"/>
          <p:cNvSpPr/>
          <p:nvPr/>
        </p:nvSpPr>
        <p:spPr>
          <a:xfrm>
            <a:off x="1099625" y="2146256"/>
            <a:ext cx="508500" cy="2433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5" name="Google Shape;6615;p272"/>
          <p:cNvSpPr txBox="1"/>
          <p:nvPr/>
        </p:nvSpPr>
        <p:spPr>
          <a:xfrm>
            <a:off x="5037513" y="2263100"/>
            <a:ext cx="1865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highlight>
                  <a:srgbClr val="FFFF00"/>
                </a:highlight>
              </a:rPr>
              <a:t>No antidepressants are in</a:t>
            </a:r>
            <a:r>
              <a:rPr lang="en" b="1" u="sng">
                <a:highlight>
                  <a:srgbClr val="FFFF00"/>
                </a:highlight>
              </a:rPr>
              <a:t>D</a:t>
            </a:r>
            <a:r>
              <a:rPr lang="en" b="1">
                <a:highlight>
                  <a:srgbClr val="FFFF00"/>
                </a:highlight>
              </a:rPr>
              <a:t>ucers</a:t>
            </a:r>
            <a:endParaRPr b="1">
              <a:highlight>
                <a:srgbClr val="FFFF00"/>
              </a:highlight>
            </a:endParaRPr>
          </a:p>
        </p:txBody>
      </p:sp>
      <p:sp>
        <p:nvSpPr>
          <p:cNvPr id="6616" name="Google Shape;6616;p272"/>
          <p:cNvSpPr/>
          <p:nvPr/>
        </p:nvSpPr>
        <p:spPr>
          <a:xfrm>
            <a:off x="1063950" y="4661881"/>
            <a:ext cx="508500" cy="2433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7" name="Google Shape;6617;p272"/>
          <p:cNvSpPr/>
          <p:nvPr/>
        </p:nvSpPr>
        <p:spPr>
          <a:xfrm>
            <a:off x="4104088" y="2449256"/>
            <a:ext cx="508500" cy="2433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8" name="Google Shape;6618;p272"/>
          <p:cNvSpPr/>
          <p:nvPr/>
        </p:nvSpPr>
        <p:spPr>
          <a:xfrm>
            <a:off x="4068413" y="4839617"/>
            <a:ext cx="508500" cy="2433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9" name="Google Shape;6619;p272"/>
          <p:cNvSpPr/>
          <p:nvPr/>
        </p:nvSpPr>
        <p:spPr>
          <a:xfrm>
            <a:off x="7072900" y="4839631"/>
            <a:ext cx="508500" cy="2433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0" name="Google Shape;6620;p272"/>
          <p:cNvSpPr/>
          <p:nvPr/>
        </p:nvSpPr>
        <p:spPr>
          <a:xfrm>
            <a:off x="7016213" y="2205942"/>
            <a:ext cx="508500" cy="2433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Shape 6624"/>
        <p:cNvGrpSpPr/>
        <p:nvPr/>
      </p:nvGrpSpPr>
      <p:grpSpPr>
        <a:xfrm>
          <a:off x="0" y="0"/>
          <a:ext cx="0" cy="0"/>
          <a:chOff x="0" y="0"/>
          <a:chExt cx="0" cy="0"/>
        </a:xfrm>
      </p:grpSpPr>
      <p:sp>
        <p:nvSpPr>
          <p:cNvPr id="6625" name="Google Shape;6625;p273"/>
          <p:cNvSpPr txBox="1"/>
          <p:nvPr/>
        </p:nvSpPr>
        <p:spPr>
          <a:xfrm>
            <a:off x="234750" y="127400"/>
            <a:ext cx="302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SSRIs</a:t>
            </a:r>
            <a:endParaRPr b="1"/>
          </a:p>
        </p:txBody>
      </p:sp>
      <p:grpSp>
        <p:nvGrpSpPr>
          <p:cNvPr id="6626" name="Google Shape;6626;p273"/>
          <p:cNvGrpSpPr/>
          <p:nvPr/>
        </p:nvGrpSpPr>
        <p:grpSpPr>
          <a:xfrm>
            <a:off x="6209587" y="2416340"/>
            <a:ext cx="2696717" cy="2622159"/>
            <a:chOff x="2132425" y="93112"/>
            <a:chExt cx="4971824" cy="4834364"/>
          </a:xfrm>
        </p:grpSpPr>
        <p:grpSp>
          <p:nvGrpSpPr>
            <p:cNvPr id="6627" name="Google Shape;6627;p273"/>
            <p:cNvGrpSpPr/>
            <p:nvPr/>
          </p:nvGrpSpPr>
          <p:grpSpPr>
            <a:xfrm>
              <a:off x="2976560" y="93112"/>
              <a:ext cx="2552234" cy="2133110"/>
              <a:chOff x="-2521759" y="897403"/>
              <a:chExt cx="1477500" cy="1089600"/>
            </a:xfrm>
          </p:grpSpPr>
          <p:sp>
            <p:nvSpPr>
              <p:cNvPr id="6628" name="Google Shape;6628;p273"/>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629" name="Google Shape;6629;p273"/>
              <p:cNvGrpSpPr/>
              <p:nvPr/>
            </p:nvGrpSpPr>
            <p:grpSpPr>
              <a:xfrm>
                <a:off x="-2127414" y="1275205"/>
                <a:ext cx="688733" cy="700658"/>
                <a:chOff x="40123" y="-1583761"/>
                <a:chExt cx="688733" cy="1109689"/>
              </a:xfrm>
            </p:grpSpPr>
            <p:grpSp>
              <p:nvGrpSpPr>
                <p:cNvPr id="6630" name="Google Shape;6630;p273"/>
                <p:cNvGrpSpPr/>
                <p:nvPr/>
              </p:nvGrpSpPr>
              <p:grpSpPr>
                <a:xfrm>
                  <a:off x="45124" y="-1327179"/>
                  <a:ext cx="683733" cy="853107"/>
                  <a:chOff x="597574" y="1930371"/>
                  <a:chExt cx="683733" cy="853107"/>
                </a:xfrm>
              </p:grpSpPr>
              <p:grpSp>
                <p:nvGrpSpPr>
                  <p:cNvPr id="6631" name="Google Shape;6631;p273"/>
                  <p:cNvGrpSpPr/>
                  <p:nvPr/>
                </p:nvGrpSpPr>
                <p:grpSpPr>
                  <a:xfrm rot="-5400000">
                    <a:off x="640721" y="2142893"/>
                    <a:ext cx="600335" cy="680836"/>
                    <a:chOff x="15239716" y="-12996420"/>
                    <a:chExt cx="1868456" cy="2463229"/>
                  </a:xfrm>
                </p:grpSpPr>
                <p:pic>
                  <p:nvPicPr>
                    <p:cNvPr id="6632" name="Google Shape;6632;p273"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6633" name="Google Shape;6633;p273"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6634" name="Google Shape;6634;p273"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6635" name="Google Shape;6635;p273"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6636" name="Google Shape;6636;p273"/>
            <p:cNvGrpSpPr/>
            <p:nvPr/>
          </p:nvGrpSpPr>
          <p:grpSpPr>
            <a:xfrm>
              <a:off x="2132425" y="1974775"/>
              <a:ext cx="4971824" cy="2952700"/>
              <a:chOff x="3634925" y="1008225"/>
              <a:chExt cx="4971824" cy="2952700"/>
            </a:xfrm>
          </p:grpSpPr>
          <p:pic>
            <p:nvPicPr>
              <p:cNvPr id="6637" name="Google Shape;6637;p273"/>
              <p:cNvPicPr preferRelativeResize="0"/>
              <p:nvPr/>
            </p:nvPicPr>
            <p:blipFill>
              <a:blip r:embed="rId7">
                <a:alphaModFix/>
              </a:blip>
              <a:stretch>
                <a:fillRect/>
              </a:stretch>
            </p:blipFill>
            <p:spPr>
              <a:xfrm>
                <a:off x="3634925" y="1008225"/>
                <a:ext cx="4971824" cy="2952700"/>
              </a:xfrm>
              <a:prstGeom prst="rect">
                <a:avLst/>
              </a:prstGeom>
              <a:noFill/>
              <a:ln>
                <a:noFill/>
              </a:ln>
            </p:spPr>
          </p:pic>
          <p:sp>
            <p:nvSpPr>
              <p:cNvPr id="6638" name="Google Shape;6638;p273"/>
              <p:cNvSpPr txBox="1"/>
              <p:nvPr/>
            </p:nvSpPr>
            <p:spPr>
              <a:xfrm rot="24443">
                <a:off x="4687888" y="199902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fluvoxamine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LUVOX</a:t>
                </a:r>
                <a:endParaRPr sz="1200" b="1"/>
              </a:p>
            </p:txBody>
          </p:sp>
        </p:grpSp>
        <p:sp>
          <p:nvSpPr>
            <p:cNvPr id="6639" name="Google Shape;6639;p273"/>
            <p:cNvSpPr txBox="1"/>
            <p:nvPr/>
          </p:nvSpPr>
          <p:spPr>
            <a:xfrm>
              <a:off x="3841857" y="341904"/>
              <a:ext cx="1598400" cy="62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6640" name="Google Shape;6640;p273"/>
            <p:cNvCxnSpPr/>
            <p:nvPr/>
          </p:nvCxnSpPr>
          <p:spPr>
            <a:xfrm>
              <a:off x="3998774" y="482782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6641" name="Google Shape;6641;p273"/>
          <p:cNvGrpSpPr/>
          <p:nvPr/>
        </p:nvGrpSpPr>
        <p:grpSpPr>
          <a:xfrm>
            <a:off x="3326167" y="2716203"/>
            <a:ext cx="2595233" cy="2322422"/>
            <a:chOff x="2728451" y="807760"/>
            <a:chExt cx="4243350" cy="3797289"/>
          </a:xfrm>
        </p:grpSpPr>
        <p:grpSp>
          <p:nvGrpSpPr>
            <p:cNvPr id="6642" name="Google Shape;6642;p273"/>
            <p:cNvGrpSpPr/>
            <p:nvPr/>
          </p:nvGrpSpPr>
          <p:grpSpPr>
            <a:xfrm>
              <a:off x="2728451" y="807760"/>
              <a:ext cx="4243350" cy="3797289"/>
              <a:chOff x="2728451" y="1112560"/>
              <a:chExt cx="4243350" cy="3797289"/>
            </a:xfrm>
          </p:grpSpPr>
          <p:grpSp>
            <p:nvGrpSpPr>
              <p:cNvPr id="6643" name="Google Shape;6643;p273"/>
              <p:cNvGrpSpPr/>
              <p:nvPr/>
            </p:nvGrpSpPr>
            <p:grpSpPr>
              <a:xfrm>
                <a:off x="3548625" y="1112560"/>
                <a:ext cx="2095342" cy="1415608"/>
                <a:chOff x="3548625" y="1112560"/>
                <a:chExt cx="2095342" cy="1415608"/>
              </a:xfrm>
            </p:grpSpPr>
            <p:grpSp>
              <p:nvGrpSpPr>
                <p:cNvPr id="6644" name="Google Shape;6644;p273"/>
                <p:cNvGrpSpPr/>
                <p:nvPr/>
              </p:nvGrpSpPr>
              <p:grpSpPr>
                <a:xfrm>
                  <a:off x="3548625" y="1112560"/>
                  <a:ext cx="1693806" cy="1415608"/>
                  <a:chOff x="-2521759" y="897403"/>
                  <a:chExt cx="1477500" cy="1089600"/>
                </a:xfrm>
              </p:grpSpPr>
              <p:sp>
                <p:nvSpPr>
                  <p:cNvPr id="6645" name="Google Shape;6645;p273"/>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646" name="Google Shape;6646;p273"/>
                  <p:cNvGrpSpPr/>
                  <p:nvPr/>
                </p:nvGrpSpPr>
                <p:grpSpPr>
                  <a:xfrm>
                    <a:off x="-2127414" y="1275205"/>
                    <a:ext cx="688733" cy="700658"/>
                    <a:chOff x="40123" y="-1583761"/>
                    <a:chExt cx="688733" cy="1109689"/>
                  </a:xfrm>
                </p:grpSpPr>
                <p:grpSp>
                  <p:nvGrpSpPr>
                    <p:cNvPr id="6647" name="Google Shape;6647;p273"/>
                    <p:cNvGrpSpPr/>
                    <p:nvPr/>
                  </p:nvGrpSpPr>
                  <p:grpSpPr>
                    <a:xfrm>
                      <a:off x="45124" y="-1327179"/>
                      <a:ext cx="683733" cy="853107"/>
                      <a:chOff x="597574" y="1930371"/>
                      <a:chExt cx="683733" cy="853107"/>
                    </a:xfrm>
                  </p:grpSpPr>
                  <p:grpSp>
                    <p:nvGrpSpPr>
                      <p:cNvPr id="6648" name="Google Shape;6648;p273"/>
                      <p:cNvGrpSpPr/>
                      <p:nvPr/>
                    </p:nvGrpSpPr>
                    <p:grpSpPr>
                      <a:xfrm rot="-5400000">
                        <a:off x="640721" y="2142893"/>
                        <a:ext cx="600335" cy="680836"/>
                        <a:chOff x="15239716" y="-12996420"/>
                        <a:chExt cx="1868456" cy="2463229"/>
                      </a:xfrm>
                    </p:grpSpPr>
                    <p:pic>
                      <p:nvPicPr>
                        <p:cNvPr id="6649" name="Google Shape;6649;p273"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6650" name="Google Shape;6650;p273"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6651" name="Google Shape;6651;p273"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6652" name="Google Shape;6652;p273"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sp>
              <p:nvSpPr>
                <p:cNvPr id="6653" name="Google Shape;6653;p273"/>
                <p:cNvSpPr txBox="1"/>
                <p:nvPr/>
              </p:nvSpPr>
              <p:spPr>
                <a:xfrm>
                  <a:off x="4045567" y="1211265"/>
                  <a:ext cx="1598400" cy="52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t>CYP</a:t>
                  </a:r>
                  <a:endParaRPr sz="900" b="1"/>
                </a:p>
              </p:txBody>
            </p:sp>
          </p:grpSp>
          <p:grpSp>
            <p:nvGrpSpPr>
              <p:cNvPr id="6654" name="Google Shape;6654;p273"/>
              <p:cNvGrpSpPr/>
              <p:nvPr/>
            </p:nvGrpSpPr>
            <p:grpSpPr>
              <a:xfrm>
                <a:off x="2728451" y="2175925"/>
                <a:ext cx="4243350" cy="2733924"/>
                <a:chOff x="2958951" y="1256250"/>
                <a:chExt cx="4243350" cy="2733924"/>
              </a:xfrm>
            </p:grpSpPr>
            <p:pic>
              <p:nvPicPr>
                <p:cNvPr id="6655" name="Google Shape;6655;p273"/>
                <p:cNvPicPr preferRelativeResize="0"/>
                <p:nvPr/>
              </p:nvPicPr>
              <p:blipFill>
                <a:blip r:embed="rId8">
                  <a:alphaModFix/>
                </a:blip>
                <a:stretch>
                  <a:fillRect/>
                </a:stretch>
              </p:blipFill>
              <p:spPr>
                <a:xfrm>
                  <a:off x="2958951" y="1256250"/>
                  <a:ext cx="4243350" cy="2733924"/>
                </a:xfrm>
                <a:prstGeom prst="rect">
                  <a:avLst/>
                </a:prstGeom>
                <a:noFill/>
                <a:ln>
                  <a:noFill/>
                </a:ln>
              </p:spPr>
            </p:pic>
            <p:sp>
              <p:nvSpPr>
                <p:cNvPr id="6656" name="Google Shape;6656;p273"/>
                <p:cNvSpPr txBox="1"/>
                <p:nvPr/>
              </p:nvSpPr>
              <p:spPr>
                <a:xfrm rot="24443">
                  <a:off x="3616566" y="2253982"/>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paroxetine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PAXIL</a:t>
                  </a:r>
                  <a:endParaRPr sz="1200" b="1"/>
                </a:p>
              </p:txBody>
            </p:sp>
          </p:grpSp>
        </p:grpSp>
        <p:cxnSp>
          <p:nvCxnSpPr>
            <p:cNvPr id="6657" name="Google Shape;6657;p273"/>
            <p:cNvCxnSpPr/>
            <p:nvPr/>
          </p:nvCxnSpPr>
          <p:spPr>
            <a:xfrm>
              <a:off x="4177633" y="451473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6658" name="Google Shape;6658;p273"/>
          <p:cNvGrpSpPr/>
          <p:nvPr/>
        </p:nvGrpSpPr>
        <p:grpSpPr>
          <a:xfrm>
            <a:off x="527993" y="631283"/>
            <a:ext cx="2523464" cy="1702042"/>
            <a:chOff x="1078553" y="1406852"/>
            <a:chExt cx="3191834" cy="2152848"/>
          </a:xfrm>
        </p:grpSpPr>
        <p:grpSp>
          <p:nvGrpSpPr>
            <p:cNvPr id="6659" name="Google Shape;6659;p273"/>
            <p:cNvGrpSpPr/>
            <p:nvPr/>
          </p:nvGrpSpPr>
          <p:grpSpPr>
            <a:xfrm>
              <a:off x="1078553" y="1406852"/>
              <a:ext cx="3191834" cy="2152848"/>
              <a:chOff x="861075" y="1457642"/>
              <a:chExt cx="4419599" cy="2980958"/>
            </a:xfrm>
          </p:grpSpPr>
          <p:pic>
            <p:nvPicPr>
              <p:cNvPr id="6660" name="Google Shape;6660;p273"/>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6661" name="Google Shape;6661;p273"/>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escitalopram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LEXAPRO</a:t>
                </a:r>
                <a:endParaRPr sz="1200" b="1"/>
              </a:p>
            </p:txBody>
          </p:sp>
        </p:grpSp>
        <p:grpSp>
          <p:nvGrpSpPr>
            <p:cNvPr id="6662" name="Google Shape;6662;p273"/>
            <p:cNvGrpSpPr/>
            <p:nvPr/>
          </p:nvGrpSpPr>
          <p:grpSpPr>
            <a:xfrm>
              <a:off x="1980041" y="1481287"/>
              <a:ext cx="308764" cy="2020121"/>
              <a:chOff x="4198133" y="1585860"/>
              <a:chExt cx="434023" cy="2787912"/>
            </a:xfrm>
          </p:grpSpPr>
          <p:cxnSp>
            <p:nvCxnSpPr>
              <p:cNvPr id="6663" name="Google Shape;6663;p273"/>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6664" name="Google Shape;6664;p273"/>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6665" name="Google Shape;6665;p273"/>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nvGrpSpPr>
          <p:cNvPr id="6666" name="Google Shape;6666;p273"/>
          <p:cNvGrpSpPr/>
          <p:nvPr/>
        </p:nvGrpSpPr>
        <p:grpSpPr>
          <a:xfrm>
            <a:off x="6127382" y="347119"/>
            <a:ext cx="2775450" cy="2026082"/>
            <a:chOff x="4539758" y="527583"/>
            <a:chExt cx="2775450" cy="2026082"/>
          </a:xfrm>
        </p:grpSpPr>
        <p:grpSp>
          <p:nvGrpSpPr>
            <p:cNvPr id="6667" name="Google Shape;6667;p273"/>
            <p:cNvGrpSpPr/>
            <p:nvPr/>
          </p:nvGrpSpPr>
          <p:grpSpPr>
            <a:xfrm>
              <a:off x="4539758" y="566729"/>
              <a:ext cx="2775450" cy="1986936"/>
              <a:chOff x="4902894" y="1042215"/>
              <a:chExt cx="3586316" cy="2567432"/>
            </a:xfrm>
          </p:grpSpPr>
          <p:grpSp>
            <p:nvGrpSpPr>
              <p:cNvPr id="6668" name="Google Shape;6668;p273"/>
              <p:cNvGrpSpPr/>
              <p:nvPr/>
            </p:nvGrpSpPr>
            <p:grpSpPr>
              <a:xfrm>
                <a:off x="6099641" y="1042215"/>
                <a:ext cx="574895" cy="480514"/>
                <a:chOff x="-2521759" y="897403"/>
                <a:chExt cx="1477500" cy="1089600"/>
              </a:xfrm>
            </p:grpSpPr>
            <p:sp>
              <p:nvSpPr>
                <p:cNvPr id="6669" name="Google Shape;6669;p273"/>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670" name="Google Shape;6670;p273"/>
                <p:cNvGrpSpPr/>
                <p:nvPr/>
              </p:nvGrpSpPr>
              <p:grpSpPr>
                <a:xfrm>
                  <a:off x="-2127414" y="1275205"/>
                  <a:ext cx="688733" cy="700658"/>
                  <a:chOff x="40123" y="-1583761"/>
                  <a:chExt cx="688733" cy="1109689"/>
                </a:xfrm>
              </p:grpSpPr>
              <p:grpSp>
                <p:nvGrpSpPr>
                  <p:cNvPr id="6671" name="Google Shape;6671;p273"/>
                  <p:cNvGrpSpPr/>
                  <p:nvPr/>
                </p:nvGrpSpPr>
                <p:grpSpPr>
                  <a:xfrm>
                    <a:off x="45124" y="-1327179"/>
                    <a:ext cx="683733" cy="853107"/>
                    <a:chOff x="597574" y="1930371"/>
                    <a:chExt cx="683733" cy="853107"/>
                  </a:xfrm>
                </p:grpSpPr>
                <p:grpSp>
                  <p:nvGrpSpPr>
                    <p:cNvPr id="6672" name="Google Shape;6672;p273"/>
                    <p:cNvGrpSpPr/>
                    <p:nvPr/>
                  </p:nvGrpSpPr>
                  <p:grpSpPr>
                    <a:xfrm rot="-5400000">
                      <a:off x="640721" y="2142893"/>
                      <a:ext cx="600335" cy="680836"/>
                      <a:chOff x="15239716" y="-12996420"/>
                      <a:chExt cx="1868456" cy="2463229"/>
                    </a:xfrm>
                  </p:grpSpPr>
                  <p:pic>
                    <p:nvPicPr>
                      <p:cNvPr id="6673" name="Google Shape;6673;p273"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6674" name="Google Shape;6674;p273"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6675" name="Google Shape;6675;p273"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6676" name="Google Shape;6676;p273"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6677" name="Google Shape;6677;p273"/>
              <p:cNvGrpSpPr/>
              <p:nvPr/>
            </p:nvGrpSpPr>
            <p:grpSpPr>
              <a:xfrm>
                <a:off x="4902894" y="1104366"/>
                <a:ext cx="3586316" cy="2505281"/>
                <a:chOff x="2696950" y="1678663"/>
                <a:chExt cx="4760176" cy="3325300"/>
              </a:xfrm>
            </p:grpSpPr>
            <p:grpSp>
              <p:nvGrpSpPr>
                <p:cNvPr id="6678" name="Google Shape;6678;p273"/>
                <p:cNvGrpSpPr/>
                <p:nvPr/>
              </p:nvGrpSpPr>
              <p:grpSpPr>
                <a:xfrm>
                  <a:off x="2696950" y="1678663"/>
                  <a:ext cx="4760176" cy="3325300"/>
                  <a:chOff x="2586350" y="1168975"/>
                  <a:chExt cx="4760176" cy="3325300"/>
                </a:xfrm>
              </p:grpSpPr>
              <p:pic>
                <p:nvPicPr>
                  <p:cNvPr id="6679" name="Google Shape;6679;p273"/>
                  <p:cNvPicPr preferRelativeResize="0"/>
                  <p:nvPr/>
                </p:nvPicPr>
                <p:blipFill>
                  <a:blip r:embed="rId10">
                    <a:alphaModFix/>
                  </a:blip>
                  <a:stretch>
                    <a:fillRect/>
                  </a:stretch>
                </p:blipFill>
                <p:spPr>
                  <a:xfrm>
                    <a:off x="2586350" y="1168975"/>
                    <a:ext cx="4760176" cy="3325300"/>
                  </a:xfrm>
                  <a:prstGeom prst="rect">
                    <a:avLst/>
                  </a:prstGeom>
                  <a:noFill/>
                  <a:ln>
                    <a:noFill/>
                  </a:ln>
                </p:spPr>
              </p:pic>
              <p:sp>
                <p:nvSpPr>
                  <p:cNvPr id="6680" name="Google Shape;6680;p273"/>
                  <p:cNvSpPr txBox="1"/>
                  <p:nvPr/>
                </p:nvSpPr>
                <p:spPr>
                  <a:xfrm rot="24443">
                    <a:off x="3553711" y="26906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sertraline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ZOLOFT</a:t>
                    </a:r>
                    <a:endParaRPr sz="1200" b="1"/>
                  </a:p>
                </p:txBody>
              </p:sp>
            </p:grpSp>
            <p:sp>
              <p:nvSpPr>
                <p:cNvPr id="6681" name="Google Shape;6681;p273"/>
                <p:cNvSpPr/>
                <p:nvPr/>
              </p:nvSpPr>
              <p:spPr>
                <a:xfrm>
                  <a:off x="4431469" y="2628330"/>
                  <a:ext cx="451200" cy="4335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cxnSp>
            <p:nvCxnSpPr>
              <p:cNvPr id="6682" name="Google Shape;6682;p273"/>
              <p:cNvCxnSpPr/>
              <p:nvPr/>
            </p:nvCxnSpPr>
            <p:spPr>
              <a:xfrm>
                <a:off x="6279221" y="3542858"/>
                <a:ext cx="290400" cy="0"/>
              </a:xfrm>
              <a:prstGeom prst="straightConnector1">
                <a:avLst/>
              </a:prstGeom>
              <a:noFill/>
              <a:ln w="28575" cap="flat" cmpd="sng">
                <a:solidFill>
                  <a:schemeClr val="dk2"/>
                </a:solidFill>
                <a:prstDash val="solid"/>
                <a:round/>
                <a:headEnd type="none" w="med" len="med"/>
                <a:tailEnd type="none" w="med" len="med"/>
              </a:ln>
            </p:spPr>
          </p:cxnSp>
        </p:grpSp>
        <p:sp>
          <p:nvSpPr>
            <p:cNvPr id="6683" name="Google Shape;6683;p273"/>
            <p:cNvSpPr txBox="1"/>
            <p:nvPr/>
          </p:nvSpPr>
          <p:spPr>
            <a:xfrm>
              <a:off x="5520585" y="527583"/>
              <a:ext cx="9777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b="1"/>
                <a:t>CYP</a:t>
              </a:r>
              <a:endParaRPr sz="600" b="1"/>
            </a:p>
          </p:txBody>
        </p:sp>
      </p:grpSp>
      <p:grpSp>
        <p:nvGrpSpPr>
          <p:cNvPr id="6684" name="Google Shape;6684;p273"/>
          <p:cNvGrpSpPr/>
          <p:nvPr/>
        </p:nvGrpSpPr>
        <p:grpSpPr>
          <a:xfrm>
            <a:off x="312467" y="2851630"/>
            <a:ext cx="2707879" cy="1954173"/>
            <a:chOff x="441300" y="2554780"/>
            <a:chExt cx="2707879" cy="1954173"/>
          </a:xfrm>
        </p:grpSpPr>
        <p:pic>
          <p:nvPicPr>
            <p:cNvPr id="6685" name="Google Shape;6685;p273"/>
            <p:cNvPicPr preferRelativeResize="0"/>
            <p:nvPr/>
          </p:nvPicPr>
          <p:blipFill>
            <a:blip r:embed="rId11">
              <a:alphaModFix/>
            </a:blip>
            <a:stretch>
              <a:fillRect/>
            </a:stretch>
          </p:blipFill>
          <p:spPr>
            <a:xfrm rot="-3134505">
              <a:off x="754424" y="2606659"/>
              <a:ext cx="335059" cy="415654"/>
            </a:xfrm>
            <a:prstGeom prst="rect">
              <a:avLst/>
            </a:prstGeom>
            <a:noFill/>
            <a:ln>
              <a:noFill/>
            </a:ln>
          </p:spPr>
        </p:pic>
        <p:pic>
          <p:nvPicPr>
            <p:cNvPr id="6686" name="Google Shape;6686;p273"/>
            <p:cNvPicPr preferRelativeResize="0"/>
            <p:nvPr/>
          </p:nvPicPr>
          <p:blipFill>
            <a:blip r:embed="rId12">
              <a:alphaModFix/>
            </a:blip>
            <a:stretch>
              <a:fillRect/>
            </a:stretch>
          </p:blipFill>
          <p:spPr>
            <a:xfrm rot="-2178441">
              <a:off x="496040" y="4106676"/>
              <a:ext cx="397219" cy="315256"/>
            </a:xfrm>
            <a:prstGeom prst="roundRect">
              <a:avLst>
                <a:gd name="adj" fmla="val 16667"/>
              </a:avLst>
            </a:prstGeom>
            <a:noFill/>
            <a:ln w="19050" cap="flat" cmpd="sng">
              <a:solidFill>
                <a:srgbClr val="3366CC"/>
              </a:solidFill>
              <a:prstDash val="solid"/>
              <a:round/>
              <a:headEnd type="none" w="sm" len="sm"/>
              <a:tailEnd type="none" w="sm" len="sm"/>
            </a:ln>
          </p:spPr>
        </p:pic>
        <p:grpSp>
          <p:nvGrpSpPr>
            <p:cNvPr id="6687" name="Google Shape;6687;p273"/>
            <p:cNvGrpSpPr/>
            <p:nvPr/>
          </p:nvGrpSpPr>
          <p:grpSpPr>
            <a:xfrm>
              <a:off x="625714" y="2806908"/>
              <a:ext cx="2523464" cy="1702042"/>
              <a:chOff x="1078553" y="1406852"/>
              <a:chExt cx="3191834" cy="2152848"/>
            </a:xfrm>
          </p:grpSpPr>
          <p:grpSp>
            <p:nvGrpSpPr>
              <p:cNvPr id="6688" name="Google Shape;6688;p273"/>
              <p:cNvGrpSpPr/>
              <p:nvPr/>
            </p:nvGrpSpPr>
            <p:grpSpPr>
              <a:xfrm>
                <a:off x="1078553" y="1406852"/>
                <a:ext cx="3191834" cy="2152848"/>
                <a:chOff x="861075" y="1457642"/>
                <a:chExt cx="4419599" cy="2980958"/>
              </a:xfrm>
            </p:grpSpPr>
            <p:pic>
              <p:nvPicPr>
                <p:cNvPr id="6689" name="Google Shape;6689;p273"/>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6690" name="Google Shape;6690;p273"/>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CELEXA</a:t>
                  </a:r>
                  <a:endParaRPr sz="1200" b="1"/>
                </a:p>
              </p:txBody>
            </p:sp>
          </p:grpSp>
          <p:grpSp>
            <p:nvGrpSpPr>
              <p:cNvPr id="6691" name="Google Shape;6691;p273"/>
              <p:cNvGrpSpPr/>
              <p:nvPr/>
            </p:nvGrpSpPr>
            <p:grpSpPr>
              <a:xfrm>
                <a:off x="1980041" y="1481287"/>
                <a:ext cx="308764" cy="2020121"/>
                <a:chOff x="4198133" y="1585860"/>
                <a:chExt cx="434023" cy="2787912"/>
              </a:xfrm>
            </p:grpSpPr>
            <p:cxnSp>
              <p:nvCxnSpPr>
                <p:cNvPr id="6692" name="Google Shape;6692;p273"/>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6693" name="Google Shape;6693;p273"/>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6694" name="Google Shape;6694;p273"/>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pic>
          <p:nvPicPr>
            <p:cNvPr id="6695" name="Google Shape;6695;p273"/>
            <p:cNvPicPr preferRelativeResize="0"/>
            <p:nvPr/>
          </p:nvPicPr>
          <p:blipFill>
            <a:blip r:embed="rId13">
              <a:alphaModFix/>
            </a:blip>
            <a:stretch>
              <a:fillRect/>
            </a:stretch>
          </p:blipFill>
          <p:spPr>
            <a:xfrm flipH="1">
              <a:off x="1897499" y="2696006"/>
              <a:ext cx="629151" cy="711150"/>
            </a:xfrm>
            <a:prstGeom prst="rect">
              <a:avLst/>
            </a:prstGeom>
            <a:noFill/>
            <a:ln>
              <a:noFill/>
            </a:ln>
          </p:spPr>
        </p:pic>
      </p:grpSp>
      <p:grpSp>
        <p:nvGrpSpPr>
          <p:cNvPr id="6696" name="Google Shape;6696;p273"/>
          <p:cNvGrpSpPr/>
          <p:nvPr/>
        </p:nvGrpSpPr>
        <p:grpSpPr>
          <a:xfrm>
            <a:off x="3304419" y="11"/>
            <a:ext cx="2652183" cy="2622142"/>
            <a:chOff x="3050443" y="551620"/>
            <a:chExt cx="4522051" cy="4470830"/>
          </a:xfrm>
        </p:grpSpPr>
        <p:grpSp>
          <p:nvGrpSpPr>
            <p:cNvPr id="6697" name="Google Shape;6697;p273"/>
            <p:cNvGrpSpPr/>
            <p:nvPr/>
          </p:nvGrpSpPr>
          <p:grpSpPr>
            <a:xfrm>
              <a:off x="3050443" y="551620"/>
              <a:ext cx="4522051" cy="4470830"/>
              <a:chOff x="3050443" y="551620"/>
              <a:chExt cx="4522051" cy="4470830"/>
            </a:xfrm>
          </p:grpSpPr>
          <p:sp>
            <p:nvSpPr>
              <p:cNvPr id="6698" name="Google Shape;6698;p273"/>
              <p:cNvSpPr/>
              <p:nvPr/>
            </p:nvSpPr>
            <p:spPr>
              <a:xfrm>
                <a:off x="3783209" y="551620"/>
                <a:ext cx="2286600" cy="19110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699" name="Google Shape;6699;p273"/>
              <p:cNvGrpSpPr/>
              <p:nvPr/>
            </p:nvGrpSpPr>
            <p:grpSpPr>
              <a:xfrm>
                <a:off x="4403945" y="1498365"/>
                <a:ext cx="1058145" cy="944731"/>
                <a:chOff x="515373" y="1930371"/>
                <a:chExt cx="683733" cy="853107"/>
              </a:xfrm>
            </p:grpSpPr>
            <p:grpSp>
              <p:nvGrpSpPr>
                <p:cNvPr id="6700" name="Google Shape;6700;p273"/>
                <p:cNvGrpSpPr/>
                <p:nvPr/>
              </p:nvGrpSpPr>
              <p:grpSpPr>
                <a:xfrm rot="-5400000">
                  <a:off x="558520" y="2142893"/>
                  <a:ext cx="600335" cy="680836"/>
                  <a:chOff x="15239716" y="-13293819"/>
                  <a:chExt cx="1868456" cy="2463229"/>
                </a:xfrm>
              </p:grpSpPr>
              <p:pic>
                <p:nvPicPr>
                  <p:cNvPr id="6701" name="Google Shape;6701;p273" descr="clipped result image"/>
                  <p:cNvPicPr preferRelativeResize="0"/>
                  <p:nvPr/>
                </p:nvPicPr>
                <p:blipFill rotWithShape="1">
                  <a:blip r:embed="rId3">
                    <a:alphaModFix/>
                  </a:blip>
                  <a:srcRect/>
                  <a:stretch/>
                </p:blipFill>
                <p:spPr>
                  <a:xfrm>
                    <a:off x="16010045" y="-13293819"/>
                    <a:ext cx="1098127" cy="2458497"/>
                  </a:xfrm>
                  <a:prstGeom prst="rect">
                    <a:avLst/>
                  </a:prstGeom>
                  <a:noFill/>
                  <a:ln>
                    <a:noFill/>
                  </a:ln>
                </p:spPr>
              </p:pic>
              <p:pic>
                <p:nvPicPr>
                  <p:cNvPr id="6702" name="Google Shape;6702;p273" descr="clipped result image"/>
                  <p:cNvPicPr preferRelativeResize="0"/>
                  <p:nvPr/>
                </p:nvPicPr>
                <p:blipFill rotWithShape="1">
                  <a:blip r:embed="rId4">
                    <a:alphaModFix/>
                  </a:blip>
                  <a:srcRect/>
                  <a:stretch/>
                </p:blipFill>
                <p:spPr>
                  <a:xfrm>
                    <a:off x="15239716" y="-13289087"/>
                    <a:ext cx="1106322" cy="2458497"/>
                  </a:xfrm>
                  <a:prstGeom prst="rect">
                    <a:avLst/>
                  </a:prstGeom>
                  <a:noFill/>
                  <a:ln>
                    <a:noFill/>
                  </a:ln>
                </p:spPr>
              </p:pic>
            </p:grpSp>
            <p:pic>
              <p:nvPicPr>
                <p:cNvPr id="6703" name="Google Shape;6703;p273" descr="clipped result image"/>
                <p:cNvPicPr preferRelativeResize="0"/>
                <p:nvPr/>
              </p:nvPicPr>
              <p:blipFill rotWithShape="1">
                <a:blip r:embed="rId5">
                  <a:alphaModFix/>
                </a:blip>
                <a:srcRect/>
                <a:stretch/>
              </p:blipFill>
              <p:spPr>
                <a:xfrm rot="-5400000">
                  <a:off x="678723" y="1767021"/>
                  <a:ext cx="352828" cy="679529"/>
                </a:xfrm>
                <a:prstGeom prst="rect">
                  <a:avLst/>
                </a:prstGeom>
                <a:noFill/>
                <a:ln>
                  <a:noFill/>
                </a:ln>
              </p:spPr>
            </p:pic>
          </p:grpSp>
          <p:pic>
            <p:nvPicPr>
              <p:cNvPr id="6704" name="Google Shape;6704;p273" descr="clipped result image"/>
              <p:cNvPicPr preferRelativeResize="0"/>
              <p:nvPr/>
            </p:nvPicPr>
            <p:blipFill rotWithShape="1">
              <a:blip r:embed="rId6">
                <a:alphaModFix/>
              </a:blip>
              <a:srcRect/>
              <a:stretch/>
            </p:blipFill>
            <p:spPr>
              <a:xfrm rot="-5400000">
                <a:off x="4726662" y="883790"/>
                <a:ext cx="390726" cy="1051638"/>
              </a:xfrm>
              <a:prstGeom prst="rect">
                <a:avLst/>
              </a:prstGeom>
              <a:noFill/>
              <a:ln>
                <a:noFill/>
              </a:ln>
            </p:spPr>
          </p:pic>
          <p:pic>
            <p:nvPicPr>
              <p:cNvPr id="6705" name="Google Shape;6705;p273"/>
              <p:cNvPicPr preferRelativeResize="0"/>
              <p:nvPr/>
            </p:nvPicPr>
            <p:blipFill>
              <a:blip r:embed="rId14">
                <a:alphaModFix/>
              </a:blip>
              <a:stretch>
                <a:fillRect/>
              </a:stretch>
            </p:blipFill>
            <p:spPr>
              <a:xfrm>
                <a:off x="3050443" y="2089364"/>
                <a:ext cx="4522051" cy="2933086"/>
              </a:xfrm>
              <a:prstGeom prst="rect">
                <a:avLst/>
              </a:prstGeom>
              <a:noFill/>
              <a:ln>
                <a:noFill/>
              </a:ln>
            </p:spPr>
          </p:pic>
          <p:sp>
            <p:nvSpPr>
              <p:cNvPr id="6706" name="Google Shape;6706;p273"/>
              <p:cNvSpPr txBox="1"/>
              <p:nvPr/>
            </p:nvSpPr>
            <p:spPr>
              <a:xfrm>
                <a:off x="4544688" y="755305"/>
                <a:ext cx="1598400" cy="5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6707" name="Google Shape;6707;p273"/>
              <p:cNvCxnSpPr/>
              <p:nvPr/>
            </p:nvCxnSpPr>
            <p:spPr>
              <a:xfrm>
                <a:off x="4708312" y="4920925"/>
                <a:ext cx="351300" cy="0"/>
              </a:xfrm>
              <a:prstGeom prst="straightConnector1">
                <a:avLst/>
              </a:prstGeom>
              <a:noFill/>
              <a:ln w="28575" cap="flat" cmpd="sng">
                <a:solidFill>
                  <a:schemeClr val="dk2"/>
                </a:solidFill>
                <a:prstDash val="solid"/>
                <a:round/>
                <a:headEnd type="none" w="med" len="med"/>
                <a:tailEnd type="none" w="med" len="med"/>
              </a:ln>
            </p:spPr>
          </p:cxnSp>
        </p:grpSp>
        <p:sp>
          <p:nvSpPr>
            <p:cNvPr id="6708" name="Google Shape;6708;p273"/>
            <p:cNvSpPr txBox="1"/>
            <p:nvPr/>
          </p:nvSpPr>
          <p:spPr>
            <a:xfrm rot="24443">
              <a:off x="3845308" y="3149520"/>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PROZAC</a:t>
              </a:r>
              <a:endParaRPr sz="1200" b="1"/>
            </a:p>
          </p:txBody>
        </p:sp>
      </p:grpSp>
      <p:sp>
        <p:nvSpPr>
          <p:cNvPr id="6709" name="Google Shape;6709;p273"/>
          <p:cNvSpPr/>
          <p:nvPr/>
        </p:nvSpPr>
        <p:spPr>
          <a:xfrm rot="1333">
            <a:off x="420925" y="2776505"/>
            <a:ext cx="773700" cy="6087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0" name="Google Shape;6710;p273"/>
          <p:cNvSpPr/>
          <p:nvPr/>
        </p:nvSpPr>
        <p:spPr>
          <a:xfrm rot="1333">
            <a:off x="3214600" y="3264155"/>
            <a:ext cx="773700" cy="6087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1" name="Google Shape;6711;p273"/>
          <p:cNvSpPr/>
          <p:nvPr/>
        </p:nvSpPr>
        <p:spPr>
          <a:xfrm rot="1333">
            <a:off x="3154400" y="4389655"/>
            <a:ext cx="773700" cy="6087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2" name="Google Shape;6712;p273"/>
          <p:cNvSpPr txBox="1"/>
          <p:nvPr/>
        </p:nvSpPr>
        <p:spPr>
          <a:xfrm>
            <a:off x="2286900" y="2263938"/>
            <a:ext cx="3029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highlight>
                  <a:srgbClr val="FFFF00"/>
                </a:highlight>
              </a:rPr>
              <a:t>Off-target </a:t>
            </a:r>
            <a:endParaRPr b="1">
              <a:highlight>
                <a:srgbClr val="FFFF00"/>
              </a:highlight>
            </a:endParaRPr>
          </a:p>
          <a:p>
            <a:pPr marL="0" lvl="0" indent="0" algn="l" rtl="0">
              <a:spcBef>
                <a:spcPts val="0"/>
              </a:spcBef>
              <a:spcAft>
                <a:spcPts val="0"/>
              </a:spcAft>
              <a:buNone/>
            </a:pPr>
            <a:r>
              <a:rPr lang="en" b="1">
                <a:highlight>
                  <a:srgbClr val="FFFF00"/>
                </a:highlight>
              </a:rPr>
              <a:t>(side) effects</a:t>
            </a:r>
            <a:endParaRPr b="1">
              <a:highlight>
                <a:srgbClr val="FFFF00"/>
              </a:highlight>
            </a:endParaRP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Shape 6716"/>
        <p:cNvGrpSpPr/>
        <p:nvPr/>
      </p:nvGrpSpPr>
      <p:grpSpPr>
        <a:xfrm>
          <a:off x="0" y="0"/>
          <a:ext cx="0" cy="0"/>
          <a:chOff x="0" y="0"/>
          <a:chExt cx="0" cy="0"/>
        </a:xfrm>
      </p:grpSpPr>
      <p:sp>
        <p:nvSpPr>
          <p:cNvPr id="6717" name="Google Shape;6717;p274"/>
          <p:cNvSpPr txBox="1"/>
          <p:nvPr/>
        </p:nvSpPr>
        <p:spPr>
          <a:xfrm>
            <a:off x="234750" y="127400"/>
            <a:ext cx="302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SSRIs</a:t>
            </a:r>
            <a:endParaRPr b="1"/>
          </a:p>
        </p:txBody>
      </p:sp>
      <p:grpSp>
        <p:nvGrpSpPr>
          <p:cNvPr id="6718" name="Google Shape;6718;p274"/>
          <p:cNvGrpSpPr/>
          <p:nvPr/>
        </p:nvGrpSpPr>
        <p:grpSpPr>
          <a:xfrm>
            <a:off x="6209587" y="2416340"/>
            <a:ext cx="2696717" cy="2622159"/>
            <a:chOff x="2132425" y="93112"/>
            <a:chExt cx="4971824" cy="4834364"/>
          </a:xfrm>
        </p:grpSpPr>
        <p:grpSp>
          <p:nvGrpSpPr>
            <p:cNvPr id="6719" name="Google Shape;6719;p274"/>
            <p:cNvGrpSpPr/>
            <p:nvPr/>
          </p:nvGrpSpPr>
          <p:grpSpPr>
            <a:xfrm>
              <a:off x="2976560" y="93112"/>
              <a:ext cx="2552234" cy="2133110"/>
              <a:chOff x="-2521759" y="897403"/>
              <a:chExt cx="1477500" cy="1089600"/>
            </a:xfrm>
          </p:grpSpPr>
          <p:sp>
            <p:nvSpPr>
              <p:cNvPr id="6720" name="Google Shape;6720;p274"/>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721" name="Google Shape;6721;p274"/>
              <p:cNvGrpSpPr/>
              <p:nvPr/>
            </p:nvGrpSpPr>
            <p:grpSpPr>
              <a:xfrm>
                <a:off x="-2127414" y="1275205"/>
                <a:ext cx="688733" cy="700658"/>
                <a:chOff x="40123" y="-1583761"/>
                <a:chExt cx="688733" cy="1109689"/>
              </a:xfrm>
            </p:grpSpPr>
            <p:grpSp>
              <p:nvGrpSpPr>
                <p:cNvPr id="6722" name="Google Shape;6722;p274"/>
                <p:cNvGrpSpPr/>
                <p:nvPr/>
              </p:nvGrpSpPr>
              <p:grpSpPr>
                <a:xfrm>
                  <a:off x="45124" y="-1327179"/>
                  <a:ext cx="683733" cy="853107"/>
                  <a:chOff x="597574" y="1930371"/>
                  <a:chExt cx="683733" cy="853107"/>
                </a:xfrm>
              </p:grpSpPr>
              <p:grpSp>
                <p:nvGrpSpPr>
                  <p:cNvPr id="6723" name="Google Shape;6723;p274"/>
                  <p:cNvGrpSpPr/>
                  <p:nvPr/>
                </p:nvGrpSpPr>
                <p:grpSpPr>
                  <a:xfrm rot="-5400000">
                    <a:off x="640721" y="2142893"/>
                    <a:ext cx="600335" cy="680836"/>
                    <a:chOff x="15239716" y="-12996420"/>
                    <a:chExt cx="1868456" cy="2463229"/>
                  </a:xfrm>
                </p:grpSpPr>
                <p:pic>
                  <p:nvPicPr>
                    <p:cNvPr id="6724" name="Google Shape;6724;p274"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6725" name="Google Shape;6725;p274"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6726" name="Google Shape;6726;p274"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6727" name="Google Shape;6727;p274"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6728" name="Google Shape;6728;p274"/>
            <p:cNvGrpSpPr/>
            <p:nvPr/>
          </p:nvGrpSpPr>
          <p:grpSpPr>
            <a:xfrm>
              <a:off x="2132425" y="1974775"/>
              <a:ext cx="4971824" cy="2952700"/>
              <a:chOff x="3634925" y="1008225"/>
              <a:chExt cx="4971824" cy="2952700"/>
            </a:xfrm>
          </p:grpSpPr>
          <p:pic>
            <p:nvPicPr>
              <p:cNvPr id="6729" name="Google Shape;6729;p274"/>
              <p:cNvPicPr preferRelativeResize="0"/>
              <p:nvPr/>
            </p:nvPicPr>
            <p:blipFill>
              <a:blip r:embed="rId7">
                <a:alphaModFix/>
              </a:blip>
              <a:stretch>
                <a:fillRect/>
              </a:stretch>
            </p:blipFill>
            <p:spPr>
              <a:xfrm>
                <a:off x="3634925" y="1008225"/>
                <a:ext cx="4971824" cy="2952700"/>
              </a:xfrm>
              <a:prstGeom prst="rect">
                <a:avLst/>
              </a:prstGeom>
              <a:noFill/>
              <a:ln>
                <a:noFill/>
              </a:ln>
            </p:spPr>
          </p:pic>
          <p:sp>
            <p:nvSpPr>
              <p:cNvPr id="6730" name="Google Shape;6730;p274"/>
              <p:cNvSpPr txBox="1"/>
              <p:nvPr/>
            </p:nvSpPr>
            <p:spPr>
              <a:xfrm rot="24443">
                <a:off x="4687888" y="199902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fluvoxamine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LUVOX</a:t>
                </a:r>
                <a:endParaRPr sz="1200" b="1"/>
              </a:p>
            </p:txBody>
          </p:sp>
        </p:grpSp>
        <p:sp>
          <p:nvSpPr>
            <p:cNvPr id="6731" name="Google Shape;6731;p274"/>
            <p:cNvSpPr txBox="1"/>
            <p:nvPr/>
          </p:nvSpPr>
          <p:spPr>
            <a:xfrm>
              <a:off x="3841857" y="341904"/>
              <a:ext cx="1598400" cy="62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6732" name="Google Shape;6732;p274"/>
            <p:cNvCxnSpPr/>
            <p:nvPr/>
          </p:nvCxnSpPr>
          <p:spPr>
            <a:xfrm>
              <a:off x="3998774" y="482782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6733" name="Google Shape;6733;p274"/>
          <p:cNvGrpSpPr/>
          <p:nvPr/>
        </p:nvGrpSpPr>
        <p:grpSpPr>
          <a:xfrm>
            <a:off x="3326167" y="2716203"/>
            <a:ext cx="2595233" cy="2322422"/>
            <a:chOff x="2728451" y="807760"/>
            <a:chExt cx="4243350" cy="3797289"/>
          </a:xfrm>
        </p:grpSpPr>
        <p:grpSp>
          <p:nvGrpSpPr>
            <p:cNvPr id="6734" name="Google Shape;6734;p274"/>
            <p:cNvGrpSpPr/>
            <p:nvPr/>
          </p:nvGrpSpPr>
          <p:grpSpPr>
            <a:xfrm>
              <a:off x="2728451" y="807760"/>
              <a:ext cx="4243350" cy="3797289"/>
              <a:chOff x="2728451" y="1112560"/>
              <a:chExt cx="4243350" cy="3797289"/>
            </a:xfrm>
          </p:grpSpPr>
          <p:grpSp>
            <p:nvGrpSpPr>
              <p:cNvPr id="6735" name="Google Shape;6735;p274"/>
              <p:cNvGrpSpPr/>
              <p:nvPr/>
            </p:nvGrpSpPr>
            <p:grpSpPr>
              <a:xfrm>
                <a:off x="3548625" y="1112560"/>
                <a:ext cx="2095342" cy="1415608"/>
                <a:chOff x="3548625" y="1112560"/>
                <a:chExt cx="2095342" cy="1415608"/>
              </a:xfrm>
            </p:grpSpPr>
            <p:grpSp>
              <p:nvGrpSpPr>
                <p:cNvPr id="6736" name="Google Shape;6736;p274"/>
                <p:cNvGrpSpPr/>
                <p:nvPr/>
              </p:nvGrpSpPr>
              <p:grpSpPr>
                <a:xfrm>
                  <a:off x="3548625" y="1112560"/>
                  <a:ext cx="1693806" cy="1415608"/>
                  <a:chOff x="-2521759" y="897403"/>
                  <a:chExt cx="1477500" cy="1089600"/>
                </a:xfrm>
              </p:grpSpPr>
              <p:sp>
                <p:nvSpPr>
                  <p:cNvPr id="6737" name="Google Shape;6737;p274"/>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738" name="Google Shape;6738;p274"/>
                  <p:cNvGrpSpPr/>
                  <p:nvPr/>
                </p:nvGrpSpPr>
                <p:grpSpPr>
                  <a:xfrm>
                    <a:off x="-2127414" y="1275205"/>
                    <a:ext cx="688733" cy="700658"/>
                    <a:chOff x="40123" y="-1583761"/>
                    <a:chExt cx="688733" cy="1109689"/>
                  </a:xfrm>
                </p:grpSpPr>
                <p:grpSp>
                  <p:nvGrpSpPr>
                    <p:cNvPr id="6739" name="Google Shape;6739;p274"/>
                    <p:cNvGrpSpPr/>
                    <p:nvPr/>
                  </p:nvGrpSpPr>
                  <p:grpSpPr>
                    <a:xfrm>
                      <a:off x="45124" y="-1327179"/>
                      <a:ext cx="683733" cy="853107"/>
                      <a:chOff x="597574" y="1930371"/>
                      <a:chExt cx="683733" cy="853107"/>
                    </a:xfrm>
                  </p:grpSpPr>
                  <p:grpSp>
                    <p:nvGrpSpPr>
                      <p:cNvPr id="6740" name="Google Shape;6740;p274"/>
                      <p:cNvGrpSpPr/>
                      <p:nvPr/>
                    </p:nvGrpSpPr>
                    <p:grpSpPr>
                      <a:xfrm rot="-5400000">
                        <a:off x="640721" y="2142893"/>
                        <a:ext cx="600335" cy="680836"/>
                        <a:chOff x="15239716" y="-12996420"/>
                        <a:chExt cx="1868456" cy="2463229"/>
                      </a:xfrm>
                    </p:grpSpPr>
                    <p:pic>
                      <p:nvPicPr>
                        <p:cNvPr id="6741" name="Google Shape;6741;p274"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6742" name="Google Shape;6742;p274"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6743" name="Google Shape;6743;p274"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6744" name="Google Shape;6744;p274"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sp>
              <p:nvSpPr>
                <p:cNvPr id="6745" name="Google Shape;6745;p274"/>
                <p:cNvSpPr txBox="1"/>
                <p:nvPr/>
              </p:nvSpPr>
              <p:spPr>
                <a:xfrm>
                  <a:off x="4045567" y="1211265"/>
                  <a:ext cx="1598400" cy="52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t>CYP</a:t>
                  </a:r>
                  <a:endParaRPr sz="900" b="1"/>
                </a:p>
              </p:txBody>
            </p:sp>
          </p:grpSp>
          <p:grpSp>
            <p:nvGrpSpPr>
              <p:cNvPr id="6746" name="Google Shape;6746;p274"/>
              <p:cNvGrpSpPr/>
              <p:nvPr/>
            </p:nvGrpSpPr>
            <p:grpSpPr>
              <a:xfrm>
                <a:off x="2728451" y="2175925"/>
                <a:ext cx="4243350" cy="2733924"/>
                <a:chOff x="2958951" y="1256250"/>
                <a:chExt cx="4243350" cy="2733924"/>
              </a:xfrm>
            </p:grpSpPr>
            <p:pic>
              <p:nvPicPr>
                <p:cNvPr id="6747" name="Google Shape;6747;p274"/>
                <p:cNvPicPr preferRelativeResize="0"/>
                <p:nvPr/>
              </p:nvPicPr>
              <p:blipFill>
                <a:blip r:embed="rId8">
                  <a:alphaModFix/>
                </a:blip>
                <a:stretch>
                  <a:fillRect/>
                </a:stretch>
              </p:blipFill>
              <p:spPr>
                <a:xfrm>
                  <a:off x="2958951" y="1256250"/>
                  <a:ext cx="4243350" cy="2733924"/>
                </a:xfrm>
                <a:prstGeom prst="rect">
                  <a:avLst/>
                </a:prstGeom>
                <a:noFill/>
                <a:ln>
                  <a:noFill/>
                </a:ln>
              </p:spPr>
            </p:pic>
            <p:sp>
              <p:nvSpPr>
                <p:cNvPr id="6748" name="Google Shape;6748;p274"/>
                <p:cNvSpPr txBox="1"/>
                <p:nvPr/>
              </p:nvSpPr>
              <p:spPr>
                <a:xfrm rot="24443">
                  <a:off x="3616566" y="2253982"/>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paroxetine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PAXIL</a:t>
                  </a:r>
                  <a:endParaRPr sz="1200" b="1"/>
                </a:p>
              </p:txBody>
            </p:sp>
          </p:grpSp>
        </p:grpSp>
        <p:cxnSp>
          <p:nvCxnSpPr>
            <p:cNvPr id="6749" name="Google Shape;6749;p274"/>
            <p:cNvCxnSpPr/>
            <p:nvPr/>
          </p:nvCxnSpPr>
          <p:spPr>
            <a:xfrm>
              <a:off x="4177633" y="451473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6750" name="Google Shape;6750;p274"/>
          <p:cNvGrpSpPr/>
          <p:nvPr/>
        </p:nvGrpSpPr>
        <p:grpSpPr>
          <a:xfrm>
            <a:off x="527993" y="631283"/>
            <a:ext cx="2523464" cy="1702042"/>
            <a:chOff x="1078553" y="1406852"/>
            <a:chExt cx="3191834" cy="2152848"/>
          </a:xfrm>
        </p:grpSpPr>
        <p:grpSp>
          <p:nvGrpSpPr>
            <p:cNvPr id="6751" name="Google Shape;6751;p274"/>
            <p:cNvGrpSpPr/>
            <p:nvPr/>
          </p:nvGrpSpPr>
          <p:grpSpPr>
            <a:xfrm>
              <a:off x="1078553" y="1406852"/>
              <a:ext cx="3191834" cy="2152848"/>
              <a:chOff x="861075" y="1457642"/>
              <a:chExt cx="4419599" cy="2980958"/>
            </a:xfrm>
          </p:grpSpPr>
          <p:pic>
            <p:nvPicPr>
              <p:cNvPr id="6752" name="Google Shape;6752;p274"/>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6753" name="Google Shape;6753;p274"/>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escitalopram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LEXAPRO</a:t>
                </a:r>
                <a:endParaRPr sz="1200" b="1"/>
              </a:p>
            </p:txBody>
          </p:sp>
        </p:grpSp>
        <p:grpSp>
          <p:nvGrpSpPr>
            <p:cNvPr id="6754" name="Google Shape;6754;p274"/>
            <p:cNvGrpSpPr/>
            <p:nvPr/>
          </p:nvGrpSpPr>
          <p:grpSpPr>
            <a:xfrm>
              <a:off x="1980041" y="1481287"/>
              <a:ext cx="308764" cy="2020121"/>
              <a:chOff x="4198133" y="1585860"/>
              <a:chExt cx="434023" cy="2787912"/>
            </a:xfrm>
          </p:grpSpPr>
          <p:cxnSp>
            <p:nvCxnSpPr>
              <p:cNvPr id="6755" name="Google Shape;6755;p274"/>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6756" name="Google Shape;6756;p274"/>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6757" name="Google Shape;6757;p274"/>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nvGrpSpPr>
          <p:cNvPr id="6758" name="Google Shape;6758;p274"/>
          <p:cNvGrpSpPr/>
          <p:nvPr/>
        </p:nvGrpSpPr>
        <p:grpSpPr>
          <a:xfrm>
            <a:off x="6127382" y="347119"/>
            <a:ext cx="2775450" cy="2026082"/>
            <a:chOff x="4539758" y="527583"/>
            <a:chExt cx="2775450" cy="2026082"/>
          </a:xfrm>
        </p:grpSpPr>
        <p:grpSp>
          <p:nvGrpSpPr>
            <p:cNvPr id="6759" name="Google Shape;6759;p274"/>
            <p:cNvGrpSpPr/>
            <p:nvPr/>
          </p:nvGrpSpPr>
          <p:grpSpPr>
            <a:xfrm>
              <a:off x="4539758" y="566729"/>
              <a:ext cx="2775450" cy="1986936"/>
              <a:chOff x="4902894" y="1042215"/>
              <a:chExt cx="3586316" cy="2567432"/>
            </a:xfrm>
          </p:grpSpPr>
          <p:grpSp>
            <p:nvGrpSpPr>
              <p:cNvPr id="6760" name="Google Shape;6760;p274"/>
              <p:cNvGrpSpPr/>
              <p:nvPr/>
            </p:nvGrpSpPr>
            <p:grpSpPr>
              <a:xfrm>
                <a:off x="6099641" y="1042215"/>
                <a:ext cx="574895" cy="480514"/>
                <a:chOff x="-2521759" y="897403"/>
                <a:chExt cx="1477500" cy="1089600"/>
              </a:xfrm>
            </p:grpSpPr>
            <p:sp>
              <p:nvSpPr>
                <p:cNvPr id="6761" name="Google Shape;6761;p274"/>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762" name="Google Shape;6762;p274"/>
                <p:cNvGrpSpPr/>
                <p:nvPr/>
              </p:nvGrpSpPr>
              <p:grpSpPr>
                <a:xfrm>
                  <a:off x="-2127414" y="1275205"/>
                  <a:ext cx="688733" cy="700658"/>
                  <a:chOff x="40123" y="-1583761"/>
                  <a:chExt cx="688733" cy="1109689"/>
                </a:xfrm>
              </p:grpSpPr>
              <p:grpSp>
                <p:nvGrpSpPr>
                  <p:cNvPr id="6763" name="Google Shape;6763;p274"/>
                  <p:cNvGrpSpPr/>
                  <p:nvPr/>
                </p:nvGrpSpPr>
                <p:grpSpPr>
                  <a:xfrm>
                    <a:off x="45124" y="-1327179"/>
                    <a:ext cx="683733" cy="853107"/>
                    <a:chOff x="597574" y="1930371"/>
                    <a:chExt cx="683733" cy="853107"/>
                  </a:xfrm>
                </p:grpSpPr>
                <p:grpSp>
                  <p:nvGrpSpPr>
                    <p:cNvPr id="6764" name="Google Shape;6764;p274"/>
                    <p:cNvGrpSpPr/>
                    <p:nvPr/>
                  </p:nvGrpSpPr>
                  <p:grpSpPr>
                    <a:xfrm rot="-5400000">
                      <a:off x="640721" y="2142893"/>
                      <a:ext cx="600335" cy="680836"/>
                      <a:chOff x="15239716" y="-12996420"/>
                      <a:chExt cx="1868456" cy="2463229"/>
                    </a:xfrm>
                  </p:grpSpPr>
                  <p:pic>
                    <p:nvPicPr>
                      <p:cNvPr id="6765" name="Google Shape;6765;p274"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6766" name="Google Shape;6766;p274"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6767" name="Google Shape;6767;p274"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6768" name="Google Shape;6768;p274"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6769" name="Google Shape;6769;p274"/>
              <p:cNvGrpSpPr/>
              <p:nvPr/>
            </p:nvGrpSpPr>
            <p:grpSpPr>
              <a:xfrm>
                <a:off x="4902894" y="1104366"/>
                <a:ext cx="3586316" cy="2505281"/>
                <a:chOff x="2696950" y="1678663"/>
                <a:chExt cx="4760176" cy="3325300"/>
              </a:xfrm>
            </p:grpSpPr>
            <p:grpSp>
              <p:nvGrpSpPr>
                <p:cNvPr id="6770" name="Google Shape;6770;p274"/>
                <p:cNvGrpSpPr/>
                <p:nvPr/>
              </p:nvGrpSpPr>
              <p:grpSpPr>
                <a:xfrm>
                  <a:off x="2696950" y="1678663"/>
                  <a:ext cx="4760176" cy="3325300"/>
                  <a:chOff x="2586350" y="1168975"/>
                  <a:chExt cx="4760176" cy="3325300"/>
                </a:xfrm>
              </p:grpSpPr>
              <p:pic>
                <p:nvPicPr>
                  <p:cNvPr id="6771" name="Google Shape;6771;p274"/>
                  <p:cNvPicPr preferRelativeResize="0"/>
                  <p:nvPr/>
                </p:nvPicPr>
                <p:blipFill>
                  <a:blip r:embed="rId10">
                    <a:alphaModFix/>
                  </a:blip>
                  <a:stretch>
                    <a:fillRect/>
                  </a:stretch>
                </p:blipFill>
                <p:spPr>
                  <a:xfrm>
                    <a:off x="2586350" y="1168975"/>
                    <a:ext cx="4760176" cy="3325300"/>
                  </a:xfrm>
                  <a:prstGeom prst="rect">
                    <a:avLst/>
                  </a:prstGeom>
                  <a:noFill/>
                  <a:ln>
                    <a:noFill/>
                  </a:ln>
                </p:spPr>
              </p:pic>
              <p:sp>
                <p:nvSpPr>
                  <p:cNvPr id="6772" name="Google Shape;6772;p274"/>
                  <p:cNvSpPr txBox="1"/>
                  <p:nvPr/>
                </p:nvSpPr>
                <p:spPr>
                  <a:xfrm rot="24443">
                    <a:off x="3553711" y="26906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sertraline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ZOLOFT</a:t>
                    </a:r>
                    <a:endParaRPr sz="1200" b="1"/>
                  </a:p>
                </p:txBody>
              </p:sp>
            </p:grpSp>
            <p:sp>
              <p:nvSpPr>
                <p:cNvPr id="6773" name="Google Shape;6773;p274"/>
                <p:cNvSpPr/>
                <p:nvPr/>
              </p:nvSpPr>
              <p:spPr>
                <a:xfrm>
                  <a:off x="4431469" y="2628330"/>
                  <a:ext cx="451200" cy="4335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cxnSp>
            <p:nvCxnSpPr>
              <p:cNvPr id="6774" name="Google Shape;6774;p274"/>
              <p:cNvCxnSpPr/>
              <p:nvPr/>
            </p:nvCxnSpPr>
            <p:spPr>
              <a:xfrm>
                <a:off x="6279221" y="3542858"/>
                <a:ext cx="290400" cy="0"/>
              </a:xfrm>
              <a:prstGeom prst="straightConnector1">
                <a:avLst/>
              </a:prstGeom>
              <a:noFill/>
              <a:ln w="28575" cap="flat" cmpd="sng">
                <a:solidFill>
                  <a:schemeClr val="dk2"/>
                </a:solidFill>
                <a:prstDash val="solid"/>
                <a:round/>
                <a:headEnd type="none" w="med" len="med"/>
                <a:tailEnd type="none" w="med" len="med"/>
              </a:ln>
            </p:spPr>
          </p:cxnSp>
        </p:grpSp>
        <p:sp>
          <p:nvSpPr>
            <p:cNvPr id="6775" name="Google Shape;6775;p274"/>
            <p:cNvSpPr txBox="1"/>
            <p:nvPr/>
          </p:nvSpPr>
          <p:spPr>
            <a:xfrm>
              <a:off x="5520585" y="527583"/>
              <a:ext cx="9777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b="1"/>
                <a:t>CYP</a:t>
              </a:r>
              <a:endParaRPr sz="600" b="1"/>
            </a:p>
          </p:txBody>
        </p:sp>
      </p:grpSp>
      <p:grpSp>
        <p:nvGrpSpPr>
          <p:cNvPr id="6776" name="Google Shape;6776;p274"/>
          <p:cNvGrpSpPr/>
          <p:nvPr/>
        </p:nvGrpSpPr>
        <p:grpSpPr>
          <a:xfrm>
            <a:off x="312467" y="2851630"/>
            <a:ext cx="2707879" cy="1954173"/>
            <a:chOff x="441300" y="2554780"/>
            <a:chExt cx="2707879" cy="1954173"/>
          </a:xfrm>
        </p:grpSpPr>
        <p:pic>
          <p:nvPicPr>
            <p:cNvPr id="6777" name="Google Shape;6777;p274"/>
            <p:cNvPicPr preferRelativeResize="0"/>
            <p:nvPr/>
          </p:nvPicPr>
          <p:blipFill>
            <a:blip r:embed="rId11">
              <a:alphaModFix/>
            </a:blip>
            <a:stretch>
              <a:fillRect/>
            </a:stretch>
          </p:blipFill>
          <p:spPr>
            <a:xfrm rot="-3134505">
              <a:off x="754424" y="2606659"/>
              <a:ext cx="335059" cy="415654"/>
            </a:xfrm>
            <a:prstGeom prst="rect">
              <a:avLst/>
            </a:prstGeom>
            <a:noFill/>
            <a:ln>
              <a:noFill/>
            </a:ln>
          </p:spPr>
        </p:pic>
        <p:pic>
          <p:nvPicPr>
            <p:cNvPr id="6778" name="Google Shape;6778;p274"/>
            <p:cNvPicPr preferRelativeResize="0"/>
            <p:nvPr/>
          </p:nvPicPr>
          <p:blipFill>
            <a:blip r:embed="rId12">
              <a:alphaModFix/>
            </a:blip>
            <a:stretch>
              <a:fillRect/>
            </a:stretch>
          </p:blipFill>
          <p:spPr>
            <a:xfrm rot="-2178441">
              <a:off x="496040" y="4106676"/>
              <a:ext cx="397219" cy="315256"/>
            </a:xfrm>
            <a:prstGeom prst="roundRect">
              <a:avLst>
                <a:gd name="adj" fmla="val 16667"/>
              </a:avLst>
            </a:prstGeom>
            <a:noFill/>
            <a:ln w="19050" cap="flat" cmpd="sng">
              <a:solidFill>
                <a:srgbClr val="3366CC"/>
              </a:solidFill>
              <a:prstDash val="solid"/>
              <a:round/>
              <a:headEnd type="none" w="sm" len="sm"/>
              <a:tailEnd type="none" w="sm" len="sm"/>
            </a:ln>
          </p:spPr>
        </p:pic>
        <p:grpSp>
          <p:nvGrpSpPr>
            <p:cNvPr id="6779" name="Google Shape;6779;p274"/>
            <p:cNvGrpSpPr/>
            <p:nvPr/>
          </p:nvGrpSpPr>
          <p:grpSpPr>
            <a:xfrm>
              <a:off x="625714" y="2806908"/>
              <a:ext cx="2523464" cy="1702042"/>
              <a:chOff x="1078553" y="1406852"/>
              <a:chExt cx="3191834" cy="2152848"/>
            </a:xfrm>
          </p:grpSpPr>
          <p:grpSp>
            <p:nvGrpSpPr>
              <p:cNvPr id="6780" name="Google Shape;6780;p274"/>
              <p:cNvGrpSpPr/>
              <p:nvPr/>
            </p:nvGrpSpPr>
            <p:grpSpPr>
              <a:xfrm>
                <a:off x="1078553" y="1406852"/>
                <a:ext cx="3191834" cy="2152848"/>
                <a:chOff x="861075" y="1457642"/>
                <a:chExt cx="4419599" cy="2980958"/>
              </a:xfrm>
            </p:grpSpPr>
            <p:pic>
              <p:nvPicPr>
                <p:cNvPr id="6781" name="Google Shape;6781;p274"/>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6782" name="Google Shape;6782;p274"/>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CELEXA</a:t>
                  </a:r>
                  <a:endParaRPr sz="1200" b="1"/>
                </a:p>
              </p:txBody>
            </p:sp>
          </p:grpSp>
          <p:grpSp>
            <p:nvGrpSpPr>
              <p:cNvPr id="6783" name="Google Shape;6783;p274"/>
              <p:cNvGrpSpPr/>
              <p:nvPr/>
            </p:nvGrpSpPr>
            <p:grpSpPr>
              <a:xfrm>
                <a:off x="1980041" y="1481287"/>
                <a:ext cx="308764" cy="2020121"/>
                <a:chOff x="4198133" y="1585860"/>
                <a:chExt cx="434023" cy="2787912"/>
              </a:xfrm>
            </p:grpSpPr>
            <p:cxnSp>
              <p:nvCxnSpPr>
                <p:cNvPr id="6784" name="Google Shape;6784;p274"/>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6785" name="Google Shape;6785;p274"/>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6786" name="Google Shape;6786;p274"/>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pic>
          <p:nvPicPr>
            <p:cNvPr id="6787" name="Google Shape;6787;p274"/>
            <p:cNvPicPr preferRelativeResize="0"/>
            <p:nvPr/>
          </p:nvPicPr>
          <p:blipFill>
            <a:blip r:embed="rId13">
              <a:alphaModFix/>
            </a:blip>
            <a:stretch>
              <a:fillRect/>
            </a:stretch>
          </p:blipFill>
          <p:spPr>
            <a:xfrm flipH="1">
              <a:off x="1897499" y="2696006"/>
              <a:ext cx="629151" cy="711150"/>
            </a:xfrm>
            <a:prstGeom prst="rect">
              <a:avLst/>
            </a:prstGeom>
            <a:noFill/>
            <a:ln>
              <a:noFill/>
            </a:ln>
          </p:spPr>
        </p:pic>
      </p:grpSp>
      <p:grpSp>
        <p:nvGrpSpPr>
          <p:cNvPr id="6788" name="Google Shape;6788;p274"/>
          <p:cNvGrpSpPr/>
          <p:nvPr/>
        </p:nvGrpSpPr>
        <p:grpSpPr>
          <a:xfrm>
            <a:off x="3304419" y="11"/>
            <a:ext cx="2652183" cy="2622142"/>
            <a:chOff x="3050443" y="551620"/>
            <a:chExt cx="4522051" cy="4470830"/>
          </a:xfrm>
        </p:grpSpPr>
        <p:grpSp>
          <p:nvGrpSpPr>
            <p:cNvPr id="6789" name="Google Shape;6789;p274"/>
            <p:cNvGrpSpPr/>
            <p:nvPr/>
          </p:nvGrpSpPr>
          <p:grpSpPr>
            <a:xfrm>
              <a:off x="3050443" y="551620"/>
              <a:ext cx="4522051" cy="4470830"/>
              <a:chOff x="3050443" y="551620"/>
              <a:chExt cx="4522051" cy="4470830"/>
            </a:xfrm>
          </p:grpSpPr>
          <p:sp>
            <p:nvSpPr>
              <p:cNvPr id="6790" name="Google Shape;6790;p274"/>
              <p:cNvSpPr/>
              <p:nvPr/>
            </p:nvSpPr>
            <p:spPr>
              <a:xfrm>
                <a:off x="3783209" y="551620"/>
                <a:ext cx="2286600" cy="19110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791" name="Google Shape;6791;p274"/>
              <p:cNvGrpSpPr/>
              <p:nvPr/>
            </p:nvGrpSpPr>
            <p:grpSpPr>
              <a:xfrm>
                <a:off x="4403945" y="1498365"/>
                <a:ext cx="1058145" cy="944731"/>
                <a:chOff x="515373" y="1930371"/>
                <a:chExt cx="683733" cy="853107"/>
              </a:xfrm>
            </p:grpSpPr>
            <p:grpSp>
              <p:nvGrpSpPr>
                <p:cNvPr id="6792" name="Google Shape;6792;p274"/>
                <p:cNvGrpSpPr/>
                <p:nvPr/>
              </p:nvGrpSpPr>
              <p:grpSpPr>
                <a:xfrm rot="-5400000">
                  <a:off x="558520" y="2142893"/>
                  <a:ext cx="600335" cy="680836"/>
                  <a:chOff x="15239716" y="-13293819"/>
                  <a:chExt cx="1868456" cy="2463229"/>
                </a:xfrm>
              </p:grpSpPr>
              <p:pic>
                <p:nvPicPr>
                  <p:cNvPr id="6793" name="Google Shape;6793;p274" descr="clipped result image"/>
                  <p:cNvPicPr preferRelativeResize="0"/>
                  <p:nvPr/>
                </p:nvPicPr>
                <p:blipFill rotWithShape="1">
                  <a:blip r:embed="rId3">
                    <a:alphaModFix/>
                  </a:blip>
                  <a:srcRect/>
                  <a:stretch/>
                </p:blipFill>
                <p:spPr>
                  <a:xfrm>
                    <a:off x="16010045" y="-13293819"/>
                    <a:ext cx="1098127" cy="2458497"/>
                  </a:xfrm>
                  <a:prstGeom prst="rect">
                    <a:avLst/>
                  </a:prstGeom>
                  <a:noFill/>
                  <a:ln>
                    <a:noFill/>
                  </a:ln>
                </p:spPr>
              </p:pic>
              <p:pic>
                <p:nvPicPr>
                  <p:cNvPr id="6794" name="Google Shape;6794;p274" descr="clipped result image"/>
                  <p:cNvPicPr preferRelativeResize="0"/>
                  <p:nvPr/>
                </p:nvPicPr>
                <p:blipFill rotWithShape="1">
                  <a:blip r:embed="rId4">
                    <a:alphaModFix/>
                  </a:blip>
                  <a:srcRect/>
                  <a:stretch/>
                </p:blipFill>
                <p:spPr>
                  <a:xfrm>
                    <a:off x="15239716" y="-13289087"/>
                    <a:ext cx="1106322" cy="2458497"/>
                  </a:xfrm>
                  <a:prstGeom prst="rect">
                    <a:avLst/>
                  </a:prstGeom>
                  <a:noFill/>
                  <a:ln>
                    <a:noFill/>
                  </a:ln>
                </p:spPr>
              </p:pic>
            </p:grpSp>
            <p:pic>
              <p:nvPicPr>
                <p:cNvPr id="6795" name="Google Shape;6795;p274" descr="clipped result image"/>
                <p:cNvPicPr preferRelativeResize="0"/>
                <p:nvPr/>
              </p:nvPicPr>
              <p:blipFill rotWithShape="1">
                <a:blip r:embed="rId5">
                  <a:alphaModFix/>
                </a:blip>
                <a:srcRect/>
                <a:stretch/>
              </p:blipFill>
              <p:spPr>
                <a:xfrm rot="-5400000">
                  <a:off x="678723" y="1767021"/>
                  <a:ext cx="352828" cy="679529"/>
                </a:xfrm>
                <a:prstGeom prst="rect">
                  <a:avLst/>
                </a:prstGeom>
                <a:noFill/>
                <a:ln>
                  <a:noFill/>
                </a:ln>
              </p:spPr>
            </p:pic>
          </p:grpSp>
          <p:pic>
            <p:nvPicPr>
              <p:cNvPr id="6796" name="Google Shape;6796;p274" descr="clipped result image"/>
              <p:cNvPicPr preferRelativeResize="0"/>
              <p:nvPr/>
            </p:nvPicPr>
            <p:blipFill rotWithShape="1">
              <a:blip r:embed="rId6">
                <a:alphaModFix/>
              </a:blip>
              <a:srcRect/>
              <a:stretch/>
            </p:blipFill>
            <p:spPr>
              <a:xfrm rot="-5400000">
                <a:off x="4726662" y="883790"/>
                <a:ext cx="390726" cy="1051638"/>
              </a:xfrm>
              <a:prstGeom prst="rect">
                <a:avLst/>
              </a:prstGeom>
              <a:noFill/>
              <a:ln>
                <a:noFill/>
              </a:ln>
            </p:spPr>
          </p:pic>
          <p:pic>
            <p:nvPicPr>
              <p:cNvPr id="6797" name="Google Shape;6797;p274"/>
              <p:cNvPicPr preferRelativeResize="0"/>
              <p:nvPr/>
            </p:nvPicPr>
            <p:blipFill>
              <a:blip r:embed="rId14">
                <a:alphaModFix/>
              </a:blip>
              <a:stretch>
                <a:fillRect/>
              </a:stretch>
            </p:blipFill>
            <p:spPr>
              <a:xfrm>
                <a:off x="3050443" y="2089364"/>
                <a:ext cx="4522051" cy="2933086"/>
              </a:xfrm>
              <a:prstGeom prst="rect">
                <a:avLst/>
              </a:prstGeom>
              <a:noFill/>
              <a:ln>
                <a:noFill/>
              </a:ln>
            </p:spPr>
          </p:pic>
          <p:sp>
            <p:nvSpPr>
              <p:cNvPr id="6798" name="Google Shape;6798;p274"/>
              <p:cNvSpPr txBox="1"/>
              <p:nvPr/>
            </p:nvSpPr>
            <p:spPr>
              <a:xfrm>
                <a:off x="4544688" y="755305"/>
                <a:ext cx="1598400" cy="5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6799" name="Google Shape;6799;p274"/>
              <p:cNvCxnSpPr/>
              <p:nvPr/>
            </p:nvCxnSpPr>
            <p:spPr>
              <a:xfrm>
                <a:off x="4708312" y="4920925"/>
                <a:ext cx="351300" cy="0"/>
              </a:xfrm>
              <a:prstGeom prst="straightConnector1">
                <a:avLst/>
              </a:prstGeom>
              <a:noFill/>
              <a:ln w="28575" cap="flat" cmpd="sng">
                <a:solidFill>
                  <a:schemeClr val="dk2"/>
                </a:solidFill>
                <a:prstDash val="solid"/>
                <a:round/>
                <a:headEnd type="none" w="med" len="med"/>
                <a:tailEnd type="none" w="med" len="med"/>
              </a:ln>
            </p:spPr>
          </p:cxnSp>
        </p:grpSp>
        <p:sp>
          <p:nvSpPr>
            <p:cNvPr id="6800" name="Google Shape;6800;p274"/>
            <p:cNvSpPr txBox="1"/>
            <p:nvPr/>
          </p:nvSpPr>
          <p:spPr>
            <a:xfrm rot="24443">
              <a:off x="3845308" y="3149520"/>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PROZAC</a:t>
              </a:r>
              <a:endParaRPr sz="1200" b="1"/>
            </a:p>
          </p:txBody>
        </p:sp>
      </p:grpSp>
      <p:sp>
        <p:nvSpPr>
          <p:cNvPr id="6801" name="Google Shape;6801;p274"/>
          <p:cNvSpPr/>
          <p:nvPr/>
        </p:nvSpPr>
        <p:spPr>
          <a:xfrm rot="1333">
            <a:off x="159250" y="4264755"/>
            <a:ext cx="773700" cy="6087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2" name="Google Shape;6802;p274"/>
          <p:cNvSpPr txBox="1"/>
          <p:nvPr/>
        </p:nvSpPr>
        <p:spPr>
          <a:xfrm>
            <a:off x="2088050" y="2298225"/>
            <a:ext cx="1404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highlight>
                  <a:srgbClr val="FFFF00"/>
                </a:highlight>
              </a:rPr>
              <a:t>risk of QT prolongation</a:t>
            </a:r>
            <a:endParaRPr b="1">
              <a:highlight>
                <a:srgbClr val="FFFF00"/>
              </a:highlight>
            </a:endParaRP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Shape 6806"/>
        <p:cNvGrpSpPr/>
        <p:nvPr/>
      </p:nvGrpSpPr>
      <p:grpSpPr>
        <a:xfrm>
          <a:off x="0" y="0"/>
          <a:ext cx="0" cy="0"/>
          <a:chOff x="0" y="0"/>
          <a:chExt cx="0" cy="0"/>
        </a:xfrm>
      </p:grpSpPr>
      <p:sp>
        <p:nvSpPr>
          <p:cNvPr id="6807" name="Google Shape;6807;p275"/>
          <p:cNvSpPr txBox="1"/>
          <p:nvPr/>
        </p:nvSpPr>
        <p:spPr>
          <a:xfrm>
            <a:off x="234750" y="127400"/>
            <a:ext cx="302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SSRIs</a:t>
            </a:r>
            <a:endParaRPr b="1"/>
          </a:p>
        </p:txBody>
      </p:sp>
      <p:grpSp>
        <p:nvGrpSpPr>
          <p:cNvPr id="6808" name="Google Shape;6808;p275"/>
          <p:cNvGrpSpPr/>
          <p:nvPr/>
        </p:nvGrpSpPr>
        <p:grpSpPr>
          <a:xfrm>
            <a:off x="6209587" y="2416340"/>
            <a:ext cx="2696717" cy="2622159"/>
            <a:chOff x="2132425" y="93112"/>
            <a:chExt cx="4971824" cy="4834364"/>
          </a:xfrm>
        </p:grpSpPr>
        <p:grpSp>
          <p:nvGrpSpPr>
            <p:cNvPr id="6809" name="Google Shape;6809;p275"/>
            <p:cNvGrpSpPr/>
            <p:nvPr/>
          </p:nvGrpSpPr>
          <p:grpSpPr>
            <a:xfrm>
              <a:off x="2976560" y="93112"/>
              <a:ext cx="2552234" cy="2133110"/>
              <a:chOff x="-2521759" y="897403"/>
              <a:chExt cx="1477500" cy="1089600"/>
            </a:xfrm>
          </p:grpSpPr>
          <p:sp>
            <p:nvSpPr>
              <p:cNvPr id="6810" name="Google Shape;6810;p275"/>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811" name="Google Shape;6811;p275"/>
              <p:cNvGrpSpPr/>
              <p:nvPr/>
            </p:nvGrpSpPr>
            <p:grpSpPr>
              <a:xfrm>
                <a:off x="-2127414" y="1275205"/>
                <a:ext cx="688733" cy="700658"/>
                <a:chOff x="40123" y="-1583761"/>
                <a:chExt cx="688733" cy="1109689"/>
              </a:xfrm>
            </p:grpSpPr>
            <p:grpSp>
              <p:nvGrpSpPr>
                <p:cNvPr id="6812" name="Google Shape;6812;p275"/>
                <p:cNvGrpSpPr/>
                <p:nvPr/>
              </p:nvGrpSpPr>
              <p:grpSpPr>
                <a:xfrm>
                  <a:off x="45124" y="-1327179"/>
                  <a:ext cx="683733" cy="853107"/>
                  <a:chOff x="597574" y="1930371"/>
                  <a:chExt cx="683733" cy="853107"/>
                </a:xfrm>
              </p:grpSpPr>
              <p:grpSp>
                <p:nvGrpSpPr>
                  <p:cNvPr id="6813" name="Google Shape;6813;p275"/>
                  <p:cNvGrpSpPr/>
                  <p:nvPr/>
                </p:nvGrpSpPr>
                <p:grpSpPr>
                  <a:xfrm rot="-5400000">
                    <a:off x="640721" y="2142893"/>
                    <a:ext cx="600335" cy="680836"/>
                    <a:chOff x="15239716" y="-12996420"/>
                    <a:chExt cx="1868456" cy="2463229"/>
                  </a:xfrm>
                </p:grpSpPr>
                <p:pic>
                  <p:nvPicPr>
                    <p:cNvPr id="6814" name="Google Shape;6814;p275"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6815" name="Google Shape;6815;p275"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6816" name="Google Shape;6816;p275"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6817" name="Google Shape;6817;p275"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6818" name="Google Shape;6818;p275"/>
            <p:cNvGrpSpPr/>
            <p:nvPr/>
          </p:nvGrpSpPr>
          <p:grpSpPr>
            <a:xfrm>
              <a:off x="2132425" y="1974775"/>
              <a:ext cx="4971824" cy="2952700"/>
              <a:chOff x="3634925" y="1008225"/>
              <a:chExt cx="4971824" cy="2952700"/>
            </a:xfrm>
          </p:grpSpPr>
          <p:pic>
            <p:nvPicPr>
              <p:cNvPr id="6819" name="Google Shape;6819;p275"/>
              <p:cNvPicPr preferRelativeResize="0"/>
              <p:nvPr/>
            </p:nvPicPr>
            <p:blipFill>
              <a:blip r:embed="rId7">
                <a:alphaModFix/>
              </a:blip>
              <a:stretch>
                <a:fillRect/>
              </a:stretch>
            </p:blipFill>
            <p:spPr>
              <a:xfrm>
                <a:off x="3634925" y="1008225"/>
                <a:ext cx="4971824" cy="2952700"/>
              </a:xfrm>
              <a:prstGeom prst="rect">
                <a:avLst/>
              </a:prstGeom>
              <a:noFill/>
              <a:ln>
                <a:noFill/>
              </a:ln>
            </p:spPr>
          </p:pic>
          <p:sp>
            <p:nvSpPr>
              <p:cNvPr id="6820" name="Google Shape;6820;p275"/>
              <p:cNvSpPr txBox="1"/>
              <p:nvPr/>
            </p:nvSpPr>
            <p:spPr>
              <a:xfrm rot="24443">
                <a:off x="4687888" y="199902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fluvoxamine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LUVOX</a:t>
                </a:r>
                <a:endParaRPr sz="1200" b="1"/>
              </a:p>
            </p:txBody>
          </p:sp>
        </p:grpSp>
        <p:sp>
          <p:nvSpPr>
            <p:cNvPr id="6821" name="Google Shape;6821;p275"/>
            <p:cNvSpPr txBox="1"/>
            <p:nvPr/>
          </p:nvSpPr>
          <p:spPr>
            <a:xfrm>
              <a:off x="3841857" y="341904"/>
              <a:ext cx="1598400" cy="62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6822" name="Google Shape;6822;p275"/>
            <p:cNvCxnSpPr/>
            <p:nvPr/>
          </p:nvCxnSpPr>
          <p:spPr>
            <a:xfrm>
              <a:off x="3998774" y="482782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6823" name="Google Shape;6823;p275"/>
          <p:cNvGrpSpPr/>
          <p:nvPr/>
        </p:nvGrpSpPr>
        <p:grpSpPr>
          <a:xfrm>
            <a:off x="3326167" y="2716203"/>
            <a:ext cx="2595233" cy="2322422"/>
            <a:chOff x="2728451" y="807760"/>
            <a:chExt cx="4243350" cy="3797289"/>
          </a:xfrm>
        </p:grpSpPr>
        <p:grpSp>
          <p:nvGrpSpPr>
            <p:cNvPr id="6824" name="Google Shape;6824;p275"/>
            <p:cNvGrpSpPr/>
            <p:nvPr/>
          </p:nvGrpSpPr>
          <p:grpSpPr>
            <a:xfrm>
              <a:off x="2728451" y="807760"/>
              <a:ext cx="4243350" cy="3797289"/>
              <a:chOff x="2728451" y="1112560"/>
              <a:chExt cx="4243350" cy="3797289"/>
            </a:xfrm>
          </p:grpSpPr>
          <p:grpSp>
            <p:nvGrpSpPr>
              <p:cNvPr id="6825" name="Google Shape;6825;p275"/>
              <p:cNvGrpSpPr/>
              <p:nvPr/>
            </p:nvGrpSpPr>
            <p:grpSpPr>
              <a:xfrm>
                <a:off x="3548625" y="1112560"/>
                <a:ext cx="2095342" cy="1415608"/>
                <a:chOff x="3548625" y="1112560"/>
                <a:chExt cx="2095342" cy="1415608"/>
              </a:xfrm>
            </p:grpSpPr>
            <p:grpSp>
              <p:nvGrpSpPr>
                <p:cNvPr id="6826" name="Google Shape;6826;p275"/>
                <p:cNvGrpSpPr/>
                <p:nvPr/>
              </p:nvGrpSpPr>
              <p:grpSpPr>
                <a:xfrm>
                  <a:off x="3548625" y="1112560"/>
                  <a:ext cx="1693806" cy="1415608"/>
                  <a:chOff x="-2521759" y="897403"/>
                  <a:chExt cx="1477500" cy="1089600"/>
                </a:xfrm>
              </p:grpSpPr>
              <p:sp>
                <p:nvSpPr>
                  <p:cNvPr id="6827" name="Google Shape;6827;p275"/>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828" name="Google Shape;6828;p275"/>
                  <p:cNvGrpSpPr/>
                  <p:nvPr/>
                </p:nvGrpSpPr>
                <p:grpSpPr>
                  <a:xfrm>
                    <a:off x="-2127414" y="1275205"/>
                    <a:ext cx="688733" cy="700658"/>
                    <a:chOff x="40123" y="-1583761"/>
                    <a:chExt cx="688733" cy="1109689"/>
                  </a:xfrm>
                </p:grpSpPr>
                <p:grpSp>
                  <p:nvGrpSpPr>
                    <p:cNvPr id="6829" name="Google Shape;6829;p275"/>
                    <p:cNvGrpSpPr/>
                    <p:nvPr/>
                  </p:nvGrpSpPr>
                  <p:grpSpPr>
                    <a:xfrm>
                      <a:off x="45124" y="-1327179"/>
                      <a:ext cx="683733" cy="853107"/>
                      <a:chOff x="597574" y="1930371"/>
                      <a:chExt cx="683733" cy="853107"/>
                    </a:xfrm>
                  </p:grpSpPr>
                  <p:grpSp>
                    <p:nvGrpSpPr>
                      <p:cNvPr id="6830" name="Google Shape;6830;p275"/>
                      <p:cNvGrpSpPr/>
                      <p:nvPr/>
                    </p:nvGrpSpPr>
                    <p:grpSpPr>
                      <a:xfrm rot="-5400000">
                        <a:off x="640721" y="2142893"/>
                        <a:ext cx="600335" cy="680836"/>
                        <a:chOff x="15239716" y="-12996420"/>
                        <a:chExt cx="1868456" cy="2463229"/>
                      </a:xfrm>
                    </p:grpSpPr>
                    <p:pic>
                      <p:nvPicPr>
                        <p:cNvPr id="6831" name="Google Shape;6831;p275"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6832" name="Google Shape;6832;p275"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6833" name="Google Shape;6833;p275"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6834" name="Google Shape;6834;p275"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sp>
              <p:nvSpPr>
                <p:cNvPr id="6835" name="Google Shape;6835;p275"/>
                <p:cNvSpPr txBox="1"/>
                <p:nvPr/>
              </p:nvSpPr>
              <p:spPr>
                <a:xfrm>
                  <a:off x="4045567" y="1211265"/>
                  <a:ext cx="1598400" cy="52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t>CYP</a:t>
                  </a:r>
                  <a:endParaRPr sz="900" b="1"/>
                </a:p>
              </p:txBody>
            </p:sp>
          </p:grpSp>
          <p:grpSp>
            <p:nvGrpSpPr>
              <p:cNvPr id="6836" name="Google Shape;6836;p275"/>
              <p:cNvGrpSpPr/>
              <p:nvPr/>
            </p:nvGrpSpPr>
            <p:grpSpPr>
              <a:xfrm>
                <a:off x="2728451" y="2175925"/>
                <a:ext cx="4243350" cy="2733924"/>
                <a:chOff x="2958951" y="1256250"/>
                <a:chExt cx="4243350" cy="2733924"/>
              </a:xfrm>
            </p:grpSpPr>
            <p:pic>
              <p:nvPicPr>
                <p:cNvPr id="6837" name="Google Shape;6837;p275"/>
                <p:cNvPicPr preferRelativeResize="0"/>
                <p:nvPr/>
              </p:nvPicPr>
              <p:blipFill>
                <a:blip r:embed="rId8">
                  <a:alphaModFix/>
                </a:blip>
                <a:stretch>
                  <a:fillRect/>
                </a:stretch>
              </p:blipFill>
              <p:spPr>
                <a:xfrm>
                  <a:off x="2958951" y="1256250"/>
                  <a:ext cx="4243350" cy="2733924"/>
                </a:xfrm>
                <a:prstGeom prst="rect">
                  <a:avLst/>
                </a:prstGeom>
                <a:noFill/>
                <a:ln>
                  <a:noFill/>
                </a:ln>
              </p:spPr>
            </p:pic>
            <p:sp>
              <p:nvSpPr>
                <p:cNvPr id="6838" name="Google Shape;6838;p275"/>
                <p:cNvSpPr txBox="1"/>
                <p:nvPr/>
              </p:nvSpPr>
              <p:spPr>
                <a:xfrm rot="24443">
                  <a:off x="3616566" y="2253982"/>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paroxetine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PAXIL</a:t>
                  </a:r>
                  <a:endParaRPr sz="1200" b="1"/>
                </a:p>
              </p:txBody>
            </p:sp>
          </p:grpSp>
        </p:grpSp>
        <p:cxnSp>
          <p:nvCxnSpPr>
            <p:cNvPr id="6839" name="Google Shape;6839;p275"/>
            <p:cNvCxnSpPr/>
            <p:nvPr/>
          </p:nvCxnSpPr>
          <p:spPr>
            <a:xfrm>
              <a:off x="4177633" y="451473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6840" name="Google Shape;6840;p275"/>
          <p:cNvGrpSpPr/>
          <p:nvPr/>
        </p:nvGrpSpPr>
        <p:grpSpPr>
          <a:xfrm>
            <a:off x="527993" y="631283"/>
            <a:ext cx="2523464" cy="1702042"/>
            <a:chOff x="1078553" y="1406852"/>
            <a:chExt cx="3191834" cy="2152848"/>
          </a:xfrm>
        </p:grpSpPr>
        <p:grpSp>
          <p:nvGrpSpPr>
            <p:cNvPr id="6841" name="Google Shape;6841;p275"/>
            <p:cNvGrpSpPr/>
            <p:nvPr/>
          </p:nvGrpSpPr>
          <p:grpSpPr>
            <a:xfrm>
              <a:off x="1078553" y="1406852"/>
              <a:ext cx="3191834" cy="2152848"/>
              <a:chOff x="861075" y="1457642"/>
              <a:chExt cx="4419599" cy="2980958"/>
            </a:xfrm>
          </p:grpSpPr>
          <p:pic>
            <p:nvPicPr>
              <p:cNvPr id="6842" name="Google Shape;6842;p275"/>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6843" name="Google Shape;6843;p275"/>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escitalopram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LEXAPRO</a:t>
                </a:r>
                <a:endParaRPr sz="1200" b="1"/>
              </a:p>
            </p:txBody>
          </p:sp>
        </p:grpSp>
        <p:grpSp>
          <p:nvGrpSpPr>
            <p:cNvPr id="6844" name="Google Shape;6844;p275"/>
            <p:cNvGrpSpPr/>
            <p:nvPr/>
          </p:nvGrpSpPr>
          <p:grpSpPr>
            <a:xfrm>
              <a:off x="1980041" y="1481287"/>
              <a:ext cx="308764" cy="2020121"/>
              <a:chOff x="4198133" y="1585860"/>
              <a:chExt cx="434023" cy="2787912"/>
            </a:xfrm>
          </p:grpSpPr>
          <p:cxnSp>
            <p:nvCxnSpPr>
              <p:cNvPr id="6845" name="Google Shape;6845;p275"/>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6846" name="Google Shape;6846;p275"/>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6847" name="Google Shape;6847;p275"/>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nvGrpSpPr>
          <p:cNvPr id="6848" name="Google Shape;6848;p275"/>
          <p:cNvGrpSpPr/>
          <p:nvPr/>
        </p:nvGrpSpPr>
        <p:grpSpPr>
          <a:xfrm>
            <a:off x="6127382" y="347119"/>
            <a:ext cx="2775450" cy="2026082"/>
            <a:chOff x="4539758" y="527583"/>
            <a:chExt cx="2775450" cy="2026082"/>
          </a:xfrm>
        </p:grpSpPr>
        <p:grpSp>
          <p:nvGrpSpPr>
            <p:cNvPr id="6849" name="Google Shape;6849;p275"/>
            <p:cNvGrpSpPr/>
            <p:nvPr/>
          </p:nvGrpSpPr>
          <p:grpSpPr>
            <a:xfrm>
              <a:off x="4539758" y="566729"/>
              <a:ext cx="2775450" cy="1986936"/>
              <a:chOff x="4902894" y="1042215"/>
              <a:chExt cx="3586316" cy="2567432"/>
            </a:xfrm>
          </p:grpSpPr>
          <p:grpSp>
            <p:nvGrpSpPr>
              <p:cNvPr id="6850" name="Google Shape;6850;p275"/>
              <p:cNvGrpSpPr/>
              <p:nvPr/>
            </p:nvGrpSpPr>
            <p:grpSpPr>
              <a:xfrm>
                <a:off x="6099641" y="1042215"/>
                <a:ext cx="574895" cy="480514"/>
                <a:chOff x="-2521759" y="897403"/>
                <a:chExt cx="1477500" cy="1089600"/>
              </a:xfrm>
            </p:grpSpPr>
            <p:sp>
              <p:nvSpPr>
                <p:cNvPr id="6851" name="Google Shape;6851;p275"/>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852" name="Google Shape;6852;p275"/>
                <p:cNvGrpSpPr/>
                <p:nvPr/>
              </p:nvGrpSpPr>
              <p:grpSpPr>
                <a:xfrm>
                  <a:off x="-2127414" y="1275205"/>
                  <a:ext cx="688733" cy="700658"/>
                  <a:chOff x="40123" y="-1583761"/>
                  <a:chExt cx="688733" cy="1109689"/>
                </a:xfrm>
              </p:grpSpPr>
              <p:grpSp>
                <p:nvGrpSpPr>
                  <p:cNvPr id="6853" name="Google Shape;6853;p275"/>
                  <p:cNvGrpSpPr/>
                  <p:nvPr/>
                </p:nvGrpSpPr>
                <p:grpSpPr>
                  <a:xfrm>
                    <a:off x="45124" y="-1327179"/>
                    <a:ext cx="683733" cy="853107"/>
                    <a:chOff x="597574" y="1930371"/>
                    <a:chExt cx="683733" cy="853107"/>
                  </a:xfrm>
                </p:grpSpPr>
                <p:grpSp>
                  <p:nvGrpSpPr>
                    <p:cNvPr id="6854" name="Google Shape;6854;p275"/>
                    <p:cNvGrpSpPr/>
                    <p:nvPr/>
                  </p:nvGrpSpPr>
                  <p:grpSpPr>
                    <a:xfrm rot="-5400000">
                      <a:off x="640721" y="2142893"/>
                      <a:ext cx="600335" cy="680836"/>
                      <a:chOff x="15239716" y="-12996420"/>
                      <a:chExt cx="1868456" cy="2463229"/>
                    </a:xfrm>
                  </p:grpSpPr>
                  <p:pic>
                    <p:nvPicPr>
                      <p:cNvPr id="6855" name="Google Shape;6855;p275"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6856" name="Google Shape;6856;p275"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6857" name="Google Shape;6857;p275"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6858" name="Google Shape;6858;p275"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6859" name="Google Shape;6859;p275"/>
              <p:cNvGrpSpPr/>
              <p:nvPr/>
            </p:nvGrpSpPr>
            <p:grpSpPr>
              <a:xfrm>
                <a:off x="4902894" y="1104366"/>
                <a:ext cx="3586316" cy="2505281"/>
                <a:chOff x="2696950" y="1678663"/>
                <a:chExt cx="4760176" cy="3325300"/>
              </a:xfrm>
            </p:grpSpPr>
            <p:grpSp>
              <p:nvGrpSpPr>
                <p:cNvPr id="6860" name="Google Shape;6860;p275"/>
                <p:cNvGrpSpPr/>
                <p:nvPr/>
              </p:nvGrpSpPr>
              <p:grpSpPr>
                <a:xfrm>
                  <a:off x="2696950" y="1678663"/>
                  <a:ext cx="4760176" cy="3325300"/>
                  <a:chOff x="2586350" y="1168975"/>
                  <a:chExt cx="4760176" cy="3325300"/>
                </a:xfrm>
              </p:grpSpPr>
              <p:pic>
                <p:nvPicPr>
                  <p:cNvPr id="6861" name="Google Shape;6861;p275"/>
                  <p:cNvPicPr preferRelativeResize="0"/>
                  <p:nvPr/>
                </p:nvPicPr>
                <p:blipFill>
                  <a:blip r:embed="rId10">
                    <a:alphaModFix/>
                  </a:blip>
                  <a:stretch>
                    <a:fillRect/>
                  </a:stretch>
                </p:blipFill>
                <p:spPr>
                  <a:xfrm>
                    <a:off x="2586350" y="1168975"/>
                    <a:ext cx="4760176" cy="3325300"/>
                  </a:xfrm>
                  <a:prstGeom prst="rect">
                    <a:avLst/>
                  </a:prstGeom>
                  <a:noFill/>
                  <a:ln>
                    <a:noFill/>
                  </a:ln>
                </p:spPr>
              </p:pic>
              <p:sp>
                <p:nvSpPr>
                  <p:cNvPr id="6862" name="Google Shape;6862;p275"/>
                  <p:cNvSpPr txBox="1"/>
                  <p:nvPr/>
                </p:nvSpPr>
                <p:spPr>
                  <a:xfrm rot="24443">
                    <a:off x="3553711" y="26906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sertraline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ZOLOFT</a:t>
                    </a:r>
                    <a:endParaRPr sz="1200" b="1"/>
                  </a:p>
                </p:txBody>
              </p:sp>
            </p:grpSp>
            <p:sp>
              <p:nvSpPr>
                <p:cNvPr id="6863" name="Google Shape;6863;p275"/>
                <p:cNvSpPr/>
                <p:nvPr/>
              </p:nvSpPr>
              <p:spPr>
                <a:xfrm>
                  <a:off x="4431469" y="2628330"/>
                  <a:ext cx="451200" cy="4335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cxnSp>
            <p:nvCxnSpPr>
              <p:cNvPr id="6864" name="Google Shape;6864;p275"/>
              <p:cNvCxnSpPr/>
              <p:nvPr/>
            </p:nvCxnSpPr>
            <p:spPr>
              <a:xfrm>
                <a:off x="6279221" y="3542858"/>
                <a:ext cx="290400" cy="0"/>
              </a:xfrm>
              <a:prstGeom prst="straightConnector1">
                <a:avLst/>
              </a:prstGeom>
              <a:noFill/>
              <a:ln w="28575" cap="flat" cmpd="sng">
                <a:solidFill>
                  <a:schemeClr val="dk2"/>
                </a:solidFill>
                <a:prstDash val="solid"/>
                <a:round/>
                <a:headEnd type="none" w="med" len="med"/>
                <a:tailEnd type="none" w="med" len="med"/>
              </a:ln>
            </p:spPr>
          </p:cxnSp>
        </p:grpSp>
        <p:sp>
          <p:nvSpPr>
            <p:cNvPr id="6865" name="Google Shape;6865;p275"/>
            <p:cNvSpPr txBox="1"/>
            <p:nvPr/>
          </p:nvSpPr>
          <p:spPr>
            <a:xfrm>
              <a:off x="5520585" y="527583"/>
              <a:ext cx="9777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b="1"/>
                <a:t>CYP</a:t>
              </a:r>
              <a:endParaRPr sz="600" b="1"/>
            </a:p>
          </p:txBody>
        </p:sp>
      </p:grpSp>
      <p:grpSp>
        <p:nvGrpSpPr>
          <p:cNvPr id="6866" name="Google Shape;6866;p275"/>
          <p:cNvGrpSpPr/>
          <p:nvPr/>
        </p:nvGrpSpPr>
        <p:grpSpPr>
          <a:xfrm>
            <a:off x="312467" y="2851630"/>
            <a:ext cx="2707879" cy="1954173"/>
            <a:chOff x="441300" y="2554780"/>
            <a:chExt cx="2707879" cy="1954173"/>
          </a:xfrm>
        </p:grpSpPr>
        <p:pic>
          <p:nvPicPr>
            <p:cNvPr id="6867" name="Google Shape;6867;p275"/>
            <p:cNvPicPr preferRelativeResize="0"/>
            <p:nvPr/>
          </p:nvPicPr>
          <p:blipFill>
            <a:blip r:embed="rId11">
              <a:alphaModFix/>
            </a:blip>
            <a:stretch>
              <a:fillRect/>
            </a:stretch>
          </p:blipFill>
          <p:spPr>
            <a:xfrm rot="-3134505">
              <a:off x="754424" y="2606659"/>
              <a:ext cx="335059" cy="415654"/>
            </a:xfrm>
            <a:prstGeom prst="rect">
              <a:avLst/>
            </a:prstGeom>
            <a:noFill/>
            <a:ln>
              <a:noFill/>
            </a:ln>
          </p:spPr>
        </p:pic>
        <p:pic>
          <p:nvPicPr>
            <p:cNvPr id="6868" name="Google Shape;6868;p275"/>
            <p:cNvPicPr preferRelativeResize="0"/>
            <p:nvPr/>
          </p:nvPicPr>
          <p:blipFill>
            <a:blip r:embed="rId12">
              <a:alphaModFix/>
            </a:blip>
            <a:stretch>
              <a:fillRect/>
            </a:stretch>
          </p:blipFill>
          <p:spPr>
            <a:xfrm rot="-2178441">
              <a:off x="496040" y="4106676"/>
              <a:ext cx="397219" cy="315256"/>
            </a:xfrm>
            <a:prstGeom prst="roundRect">
              <a:avLst>
                <a:gd name="adj" fmla="val 16667"/>
              </a:avLst>
            </a:prstGeom>
            <a:noFill/>
            <a:ln w="19050" cap="flat" cmpd="sng">
              <a:solidFill>
                <a:srgbClr val="3366CC"/>
              </a:solidFill>
              <a:prstDash val="solid"/>
              <a:round/>
              <a:headEnd type="none" w="sm" len="sm"/>
              <a:tailEnd type="none" w="sm" len="sm"/>
            </a:ln>
          </p:spPr>
        </p:pic>
        <p:grpSp>
          <p:nvGrpSpPr>
            <p:cNvPr id="6869" name="Google Shape;6869;p275"/>
            <p:cNvGrpSpPr/>
            <p:nvPr/>
          </p:nvGrpSpPr>
          <p:grpSpPr>
            <a:xfrm>
              <a:off x="625714" y="2806908"/>
              <a:ext cx="2523464" cy="1702042"/>
              <a:chOff x="1078553" y="1406852"/>
              <a:chExt cx="3191834" cy="2152848"/>
            </a:xfrm>
          </p:grpSpPr>
          <p:grpSp>
            <p:nvGrpSpPr>
              <p:cNvPr id="6870" name="Google Shape;6870;p275"/>
              <p:cNvGrpSpPr/>
              <p:nvPr/>
            </p:nvGrpSpPr>
            <p:grpSpPr>
              <a:xfrm>
                <a:off x="1078553" y="1406852"/>
                <a:ext cx="3191834" cy="2152848"/>
                <a:chOff x="861075" y="1457642"/>
                <a:chExt cx="4419599" cy="2980958"/>
              </a:xfrm>
            </p:grpSpPr>
            <p:pic>
              <p:nvPicPr>
                <p:cNvPr id="6871" name="Google Shape;6871;p275"/>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6872" name="Google Shape;6872;p275"/>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CELEXA</a:t>
                  </a:r>
                  <a:endParaRPr sz="1200" b="1"/>
                </a:p>
              </p:txBody>
            </p:sp>
          </p:grpSp>
          <p:grpSp>
            <p:nvGrpSpPr>
              <p:cNvPr id="6873" name="Google Shape;6873;p275"/>
              <p:cNvGrpSpPr/>
              <p:nvPr/>
            </p:nvGrpSpPr>
            <p:grpSpPr>
              <a:xfrm>
                <a:off x="1980041" y="1481287"/>
                <a:ext cx="308764" cy="2020121"/>
                <a:chOff x="4198133" y="1585860"/>
                <a:chExt cx="434023" cy="2787912"/>
              </a:xfrm>
            </p:grpSpPr>
            <p:cxnSp>
              <p:nvCxnSpPr>
                <p:cNvPr id="6874" name="Google Shape;6874;p275"/>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6875" name="Google Shape;6875;p275"/>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6876" name="Google Shape;6876;p275"/>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pic>
          <p:nvPicPr>
            <p:cNvPr id="6877" name="Google Shape;6877;p275"/>
            <p:cNvPicPr preferRelativeResize="0"/>
            <p:nvPr/>
          </p:nvPicPr>
          <p:blipFill>
            <a:blip r:embed="rId13">
              <a:alphaModFix/>
            </a:blip>
            <a:stretch>
              <a:fillRect/>
            </a:stretch>
          </p:blipFill>
          <p:spPr>
            <a:xfrm flipH="1">
              <a:off x="1897499" y="2696006"/>
              <a:ext cx="629151" cy="711150"/>
            </a:xfrm>
            <a:prstGeom prst="rect">
              <a:avLst/>
            </a:prstGeom>
            <a:noFill/>
            <a:ln>
              <a:noFill/>
            </a:ln>
          </p:spPr>
        </p:pic>
      </p:grpSp>
      <p:grpSp>
        <p:nvGrpSpPr>
          <p:cNvPr id="6878" name="Google Shape;6878;p275"/>
          <p:cNvGrpSpPr/>
          <p:nvPr/>
        </p:nvGrpSpPr>
        <p:grpSpPr>
          <a:xfrm>
            <a:off x="3304419" y="11"/>
            <a:ext cx="2652183" cy="2622142"/>
            <a:chOff x="3050443" y="551620"/>
            <a:chExt cx="4522051" cy="4470830"/>
          </a:xfrm>
        </p:grpSpPr>
        <p:grpSp>
          <p:nvGrpSpPr>
            <p:cNvPr id="6879" name="Google Shape;6879;p275"/>
            <p:cNvGrpSpPr/>
            <p:nvPr/>
          </p:nvGrpSpPr>
          <p:grpSpPr>
            <a:xfrm>
              <a:off x="3050443" y="551620"/>
              <a:ext cx="4522051" cy="4470830"/>
              <a:chOff x="3050443" y="551620"/>
              <a:chExt cx="4522051" cy="4470830"/>
            </a:xfrm>
          </p:grpSpPr>
          <p:sp>
            <p:nvSpPr>
              <p:cNvPr id="6880" name="Google Shape;6880;p275"/>
              <p:cNvSpPr/>
              <p:nvPr/>
            </p:nvSpPr>
            <p:spPr>
              <a:xfrm>
                <a:off x="3783209" y="551620"/>
                <a:ext cx="2286600" cy="19110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881" name="Google Shape;6881;p275"/>
              <p:cNvGrpSpPr/>
              <p:nvPr/>
            </p:nvGrpSpPr>
            <p:grpSpPr>
              <a:xfrm>
                <a:off x="4403945" y="1498365"/>
                <a:ext cx="1058145" cy="944731"/>
                <a:chOff x="515373" y="1930371"/>
                <a:chExt cx="683733" cy="853107"/>
              </a:xfrm>
            </p:grpSpPr>
            <p:grpSp>
              <p:nvGrpSpPr>
                <p:cNvPr id="6882" name="Google Shape;6882;p275"/>
                <p:cNvGrpSpPr/>
                <p:nvPr/>
              </p:nvGrpSpPr>
              <p:grpSpPr>
                <a:xfrm rot="-5400000">
                  <a:off x="558520" y="2142893"/>
                  <a:ext cx="600335" cy="680836"/>
                  <a:chOff x="15239716" y="-13293819"/>
                  <a:chExt cx="1868456" cy="2463229"/>
                </a:xfrm>
              </p:grpSpPr>
              <p:pic>
                <p:nvPicPr>
                  <p:cNvPr id="6883" name="Google Shape;6883;p275" descr="clipped result image"/>
                  <p:cNvPicPr preferRelativeResize="0"/>
                  <p:nvPr/>
                </p:nvPicPr>
                <p:blipFill rotWithShape="1">
                  <a:blip r:embed="rId3">
                    <a:alphaModFix/>
                  </a:blip>
                  <a:srcRect/>
                  <a:stretch/>
                </p:blipFill>
                <p:spPr>
                  <a:xfrm>
                    <a:off x="16010045" y="-13293819"/>
                    <a:ext cx="1098127" cy="2458497"/>
                  </a:xfrm>
                  <a:prstGeom prst="rect">
                    <a:avLst/>
                  </a:prstGeom>
                  <a:noFill/>
                  <a:ln>
                    <a:noFill/>
                  </a:ln>
                </p:spPr>
              </p:pic>
              <p:pic>
                <p:nvPicPr>
                  <p:cNvPr id="6884" name="Google Shape;6884;p275" descr="clipped result image"/>
                  <p:cNvPicPr preferRelativeResize="0"/>
                  <p:nvPr/>
                </p:nvPicPr>
                <p:blipFill rotWithShape="1">
                  <a:blip r:embed="rId4">
                    <a:alphaModFix/>
                  </a:blip>
                  <a:srcRect/>
                  <a:stretch/>
                </p:blipFill>
                <p:spPr>
                  <a:xfrm>
                    <a:off x="15239716" y="-13289087"/>
                    <a:ext cx="1106322" cy="2458497"/>
                  </a:xfrm>
                  <a:prstGeom prst="rect">
                    <a:avLst/>
                  </a:prstGeom>
                  <a:noFill/>
                  <a:ln>
                    <a:noFill/>
                  </a:ln>
                </p:spPr>
              </p:pic>
            </p:grpSp>
            <p:pic>
              <p:nvPicPr>
                <p:cNvPr id="6885" name="Google Shape;6885;p275" descr="clipped result image"/>
                <p:cNvPicPr preferRelativeResize="0"/>
                <p:nvPr/>
              </p:nvPicPr>
              <p:blipFill rotWithShape="1">
                <a:blip r:embed="rId5">
                  <a:alphaModFix/>
                </a:blip>
                <a:srcRect/>
                <a:stretch/>
              </p:blipFill>
              <p:spPr>
                <a:xfrm rot="-5400000">
                  <a:off x="678723" y="1767021"/>
                  <a:ext cx="352828" cy="679529"/>
                </a:xfrm>
                <a:prstGeom prst="rect">
                  <a:avLst/>
                </a:prstGeom>
                <a:noFill/>
                <a:ln>
                  <a:noFill/>
                </a:ln>
              </p:spPr>
            </p:pic>
          </p:grpSp>
          <p:pic>
            <p:nvPicPr>
              <p:cNvPr id="6886" name="Google Shape;6886;p275" descr="clipped result image"/>
              <p:cNvPicPr preferRelativeResize="0"/>
              <p:nvPr/>
            </p:nvPicPr>
            <p:blipFill rotWithShape="1">
              <a:blip r:embed="rId6">
                <a:alphaModFix/>
              </a:blip>
              <a:srcRect/>
              <a:stretch/>
            </p:blipFill>
            <p:spPr>
              <a:xfrm rot="-5400000">
                <a:off x="4726662" y="883790"/>
                <a:ext cx="390726" cy="1051638"/>
              </a:xfrm>
              <a:prstGeom prst="rect">
                <a:avLst/>
              </a:prstGeom>
              <a:noFill/>
              <a:ln>
                <a:noFill/>
              </a:ln>
            </p:spPr>
          </p:pic>
          <p:pic>
            <p:nvPicPr>
              <p:cNvPr id="6887" name="Google Shape;6887;p275"/>
              <p:cNvPicPr preferRelativeResize="0"/>
              <p:nvPr/>
            </p:nvPicPr>
            <p:blipFill>
              <a:blip r:embed="rId14">
                <a:alphaModFix/>
              </a:blip>
              <a:stretch>
                <a:fillRect/>
              </a:stretch>
            </p:blipFill>
            <p:spPr>
              <a:xfrm>
                <a:off x="3050443" y="2089364"/>
                <a:ext cx="4522051" cy="2933086"/>
              </a:xfrm>
              <a:prstGeom prst="rect">
                <a:avLst/>
              </a:prstGeom>
              <a:noFill/>
              <a:ln>
                <a:noFill/>
              </a:ln>
            </p:spPr>
          </p:pic>
          <p:sp>
            <p:nvSpPr>
              <p:cNvPr id="6888" name="Google Shape;6888;p275"/>
              <p:cNvSpPr txBox="1"/>
              <p:nvPr/>
            </p:nvSpPr>
            <p:spPr>
              <a:xfrm>
                <a:off x="4544688" y="755305"/>
                <a:ext cx="1598400" cy="5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6889" name="Google Shape;6889;p275"/>
              <p:cNvCxnSpPr/>
              <p:nvPr/>
            </p:nvCxnSpPr>
            <p:spPr>
              <a:xfrm>
                <a:off x="4708312" y="4920925"/>
                <a:ext cx="351300" cy="0"/>
              </a:xfrm>
              <a:prstGeom prst="straightConnector1">
                <a:avLst/>
              </a:prstGeom>
              <a:noFill/>
              <a:ln w="28575" cap="flat" cmpd="sng">
                <a:solidFill>
                  <a:schemeClr val="dk2"/>
                </a:solidFill>
                <a:prstDash val="solid"/>
                <a:round/>
                <a:headEnd type="none" w="med" len="med"/>
                <a:tailEnd type="none" w="med" len="med"/>
              </a:ln>
            </p:spPr>
          </p:cxnSp>
        </p:grpSp>
        <p:sp>
          <p:nvSpPr>
            <p:cNvPr id="6890" name="Google Shape;6890;p275"/>
            <p:cNvSpPr txBox="1"/>
            <p:nvPr/>
          </p:nvSpPr>
          <p:spPr>
            <a:xfrm rot="24443">
              <a:off x="3845308" y="3149520"/>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PROZAC</a:t>
              </a:r>
              <a:endParaRPr sz="1200" b="1"/>
            </a:p>
          </p:txBody>
        </p:sp>
      </p:grpSp>
      <p:sp>
        <p:nvSpPr>
          <p:cNvPr id="6891" name="Google Shape;6891;p275"/>
          <p:cNvSpPr/>
          <p:nvPr/>
        </p:nvSpPr>
        <p:spPr>
          <a:xfrm rot="864804">
            <a:off x="3154379" y="823964"/>
            <a:ext cx="773754" cy="608582"/>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2" name="Google Shape;6892;p275"/>
          <p:cNvSpPr txBox="1"/>
          <p:nvPr/>
        </p:nvSpPr>
        <p:spPr>
          <a:xfrm>
            <a:off x="5195400" y="2298250"/>
            <a:ext cx="16581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highlight>
                  <a:srgbClr val="FFFF00"/>
                </a:highlight>
              </a:rPr>
              <a:t>potential therapeutic effects</a:t>
            </a:r>
            <a:endParaRPr b="1">
              <a:highlight>
                <a:srgbClr val="FFFF00"/>
              </a:highlight>
            </a:endParaRPr>
          </a:p>
        </p:txBody>
      </p:sp>
      <p:sp>
        <p:nvSpPr>
          <p:cNvPr id="6893" name="Google Shape;6893;p275"/>
          <p:cNvSpPr/>
          <p:nvPr/>
        </p:nvSpPr>
        <p:spPr>
          <a:xfrm rot="-3708521">
            <a:off x="6120116" y="1230773"/>
            <a:ext cx="468019" cy="503048"/>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4" name="Google Shape;6894;p275"/>
          <p:cNvSpPr/>
          <p:nvPr/>
        </p:nvSpPr>
        <p:spPr>
          <a:xfrm rot="-3708521">
            <a:off x="6190741" y="3901773"/>
            <a:ext cx="468019" cy="503048"/>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Shape 6898"/>
        <p:cNvGrpSpPr/>
        <p:nvPr/>
      </p:nvGrpSpPr>
      <p:grpSpPr>
        <a:xfrm>
          <a:off x="0" y="0"/>
          <a:ext cx="0" cy="0"/>
          <a:chOff x="0" y="0"/>
          <a:chExt cx="0" cy="0"/>
        </a:xfrm>
      </p:grpSpPr>
      <p:sp>
        <p:nvSpPr>
          <p:cNvPr id="6899" name="Google Shape;6899;p276"/>
          <p:cNvSpPr txBox="1"/>
          <p:nvPr/>
        </p:nvSpPr>
        <p:spPr>
          <a:xfrm>
            <a:off x="700600" y="462000"/>
            <a:ext cx="48009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t>SSRIs</a:t>
            </a:r>
            <a:endParaRPr sz="3000" b="1"/>
          </a:p>
          <a:p>
            <a:pPr marL="914400" lvl="0" indent="-419100" algn="l" rtl="0">
              <a:spcBef>
                <a:spcPts val="0"/>
              </a:spcBef>
              <a:spcAft>
                <a:spcPts val="0"/>
              </a:spcAft>
              <a:buSzPts val="3000"/>
              <a:buAutoNum type="arabicPeriod"/>
            </a:pPr>
            <a:r>
              <a:rPr lang="en" sz="3000" b="1"/>
              <a:t>escitalopram</a:t>
            </a:r>
            <a:endParaRPr sz="3000" b="1"/>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Shape 6903"/>
        <p:cNvGrpSpPr/>
        <p:nvPr/>
      </p:nvGrpSpPr>
      <p:grpSpPr>
        <a:xfrm>
          <a:off x="0" y="0"/>
          <a:ext cx="0" cy="0"/>
          <a:chOff x="0" y="0"/>
          <a:chExt cx="0" cy="0"/>
        </a:xfrm>
      </p:grpSpPr>
      <p:sp>
        <p:nvSpPr>
          <p:cNvPr id="6904" name="Google Shape;6904;p277"/>
          <p:cNvSpPr txBox="1"/>
          <p:nvPr/>
        </p:nvSpPr>
        <p:spPr>
          <a:xfrm>
            <a:off x="7543795" y="762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#26</a:t>
            </a:r>
            <a:endParaRPr sz="1600"/>
          </a:p>
          <a:p>
            <a:pPr marL="0" marR="0" lvl="0" indent="0" algn="l" rtl="0">
              <a:lnSpc>
                <a:spcPct val="100000"/>
              </a:lnSpc>
              <a:spcBef>
                <a:spcPts val="0"/>
              </a:spcBef>
              <a:spcAft>
                <a:spcPts val="0"/>
              </a:spcAft>
              <a:buClr>
                <a:schemeClr val="dk1"/>
              </a:buClr>
              <a:buSzPts val="1100"/>
              <a:buFont typeface="Arial"/>
              <a:buNone/>
            </a:pPr>
            <a:r>
              <a:rPr lang="en" sz="1600"/>
              <a:t>2002</a:t>
            </a:r>
            <a:endParaRPr sz="1600"/>
          </a:p>
          <a:p>
            <a:pPr marL="0" marR="0" lvl="0" indent="0" algn="l" rtl="0">
              <a:lnSpc>
                <a:spcPct val="100000"/>
              </a:lnSpc>
              <a:spcBef>
                <a:spcPts val="0"/>
              </a:spcBef>
              <a:spcAft>
                <a:spcPts val="0"/>
              </a:spcAft>
              <a:buClr>
                <a:schemeClr val="dk1"/>
              </a:buClr>
              <a:buSzPts val="1100"/>
              <a:buFont typeface="Arial"/>
              <a:buNone/>
            </a:pPr>
            <a:r>
              <a:rPr lang="en" sz="1600"/>
              <a:t>$3–$98</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sp>
        <p:nvSpPr>
          <p:cNvPr id="6905" name="Google Shape;6905;p277"/>
          <p:cNvSpPr txBox="1"/>
          <p:nvPr/>
        </p:nvSpPr>
        <p:spPr>
          <a:xfrm>
            <a:off x="8299198" y="3745700"/>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5</a:t>
            </a:r>
            <a:endParaRPr sz="1600"/>
          </a:p>
          <a:p>
            <a:pPr marL="0" marR="0" lvl="0" indent="0" algn="l" rtl="0">
              <a:lnSpc>
                <a:spcPct val="100000"/>
              </a:lnSpc>
              <a:spcBef>
                <a:spcPts val="0"/>
              </a:spcBef>
              <a:spcAft>
                <a:spcPts val="0"/>
              </a:spcAft>
              <a:buClr>
                <a:schemeClr val="dk1"/>
              </a:buClr>
              <a:buSzPts val="1100"/>
              <a:buFont typeface="Arial"/>
              <a:buNone/>
            </a:pPr>
            <a:r>
              <a:rPr lang="en" sz="1600" u="sng"/>
              <a:t>10</a:t>
            </a:r>
            <a:endParaRPr sz="1600" u="sng"/>
          </a:p>
          <a:p>
            <a:pPr marL="0" marR="0" lvl="0" indent="0" algn="l" rtl="0">
              <a:lnSpc>
                <a:spcPct val="100000"/>
              </a:lnSpc>
              <a:spcBef>
                <a:spcPts val="0"/>
              </a:spcBef>
              <a:spcAft>
                <a:spcPts val="0"/>
              </a:spcAft>
              <a:buClr>
                <a:schemeClr val="dk1"/>
              </a:buClr>
              <a:buSzPts val="1100"/>
              <a:buFont typeface="Arial"/>
              <a:buNone/>
            </a:pPr>
            <a:r>
              <a:rPr lang="en" sz="1600"/>
              <a:t>20</a:t>
            </a:r>
            <a:endParaRPr sz="1600"/>
          </a:p>
          <a:p>
            <a:pPr marL="0" marR="0" lvl="0" indent="0" algn="l" rtl="0">
              <a:lnSpc>
                <a:spcPct val="100000"/>
              </a:lnSpc>
              <a:spcBef>
                <a:spcPts val="0"/>
              </a:spcBef>
              <a:spcAft>
                <a:spcPts val="0"/>
              </a:spcAft>
              <a:buClr>
                <a:schemeClr val="dk1"/>
              </a:buClr>
              <a:buSzPts val="1100"/>
              <a:buFont typeface="Arial"/>
              <a:buNone/>
            </a:pPr>
            <a:r>
              <a:rPr lang="en" sz="1600"/>
              <a:t>mg</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600"/>
              <a:buFont typeface="Arial"/>
              <a:buNone/>
            </a:pPr>
            <a:endParaRPr sz="1600"/>
          </a:p>
        </p:txBody>
      </p:sp>
      <p:cxnSp>
        <p:nvCxnSpPr>
          <p:cNvPr id="6906" name="Google Shape;6906;p277"/>
          <p:cNvCxnSpPr/>
          <p:nvPr/>
        </p:nvCxnSpPr>
        <p:spPr>
          <a:xfrm>
            <a:off x="7191475" y="1200"/>
            <a:ext cx="0" cy="5141100"/>
          </a:xfrm>
          <a:prstGeom prst="straightConnector1">
            <a:avLst/>
          </a:prstGeom>
          <a:noFill/>
          <a:ln w="9525" cap="flat" cmpd="sng">
            <a:solidFill>
              <a:schemeClr val="dk2"/>
            </a:solidFill>
            <a:prstDash val="solid"/>
            <a:round/>
            <a:headEnd type="none" w="med" len="med"/>
            <a:tailEnd type="none" w="med" len="med"/>
          </a:ln>
        </p:spPr>
      </p:cxnSp>
      <p:sp>
        <p:nvSpPr>
          <p:cNvPr id="6907" name="Google Shape;6907;p277"/>
          <p:cNvSpPr txBox="1"/>
          <p:nvPr/>
        </p:nvSpPr>
        <p:spPr>
          <a:xfrm>
            <a:off x="19050" y="-38275"/>
            <a:ext cx="3381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Escitalopram (LEXAPRO)            </a:t>
            </a:r>
            <a:endParaRPr sz="1800">
              <a:solidFill>
                <a:schemeClr val="dk1"/>
              </a:solidFill>
            </a:endParaRPr>
          </a:p>
          <a:p>
            <a:pPr marL="0" lvl="0" indent="0" algn="l" rtl="0">
              <a:spcBef>
                <a:spcPts val="0"/>
              </a:spcBef>
              <a:spcAft>
                <a:spcPts val="0"/>
              </a:spcAft>
              <a:buClr>
                <a:schemeClr val="dk1"/>
              </a:buClr>
              <a:buSzPts val="900"/>
              <a:buFont typeface="Arial"/>
              <a:buNone/>
            </a:pPr>
            <a:r>
              <a:rPr lang="en" sz="1300">
                <a:solidFill>
                  <a:schemeClr val="dk1"/>
                </a:solidFill>
              </a:rPr>
              <a:t>ess sit AL o pram / LEX a pro     </a:t>
            </a:r>
            <a:endParaRPr sz="13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1600">
                <a:solidFill>
                  <a:schemeClr val="dk1"/>
                </a:solidFill>
              </a:rPr>
              <a:t>“Lexus Pram”</a:t>
            </a:r>
            <a:endParaRPr sz="1800"/>
          </a:p>
        </p:txBody>
      </p:sp>
      <p:sp>
        <p:nvSpPr>
          <p:cNvPr id="6908" name="Google Shape;6908;p277"/>
          <p:cNvSpPr txBox="1"/>
          <p:nvPr/>
        </p:nvSpPr>
        <p:spPr>
          <a:xfrm>
            <a:off x="28575" y="952325"/>
            <a:ext cx="3308100" cy="19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100"/>
              <a:buNone/>
            </a:pPr>
            <a:r>
              <a:rPr lang="en"/>
              <a:t>❖ Antidepressant</a:t>
            </a:r>
            <a:endParaRPr/>
          </a:p>
          <a:p>
            <a:pPr marL="0" marR="0" lvl="0" indent="0" algn="l" rtl="0">
              <a:lnSpc>
                <a:spcPct val="100000"/>
              </a:lnSpc>
              <a:spcBef>
                <a:spcPts val="0"/>
              </a:spcBef>
              <a:spcAft>
                <a:spcPts val="0"/>
              </a:spcAft>
              <a:buClr>
                <a:schemeClr val="dk1"/>
              </a:buClr>
              <a:buSzPts val="1100"/>
              <a:buFont typeface="Arial"/>
              <a:buNone/>
            </a:pPr>
            <a:endParaRPr sz="300"/>
          </a:p>
          <a:p>
            <a:pPr marL="0" marR="0" lvl="0" indent="0" algn="l" rtl="0">
              <a:lnSpc>
                <a:spcPct val="100000"/>
              </a:lnSpc>
              <a:spcBef>
                <a:spcPts val="0"/>
              </a:spcBef>
              <a:spcAft>
                <a:spcPts val="0"/>
              </a:spcAft>
              <a:buClr>
                <a:schemeClr val="dk1"/>
              </a:buClr>
              <a:buSzPts val="1100"/>
              <a:buFont typeface="Arial"/>
              <a:buNone/>
            </a:pPr>
            <a:r>
              <a:rPr lang="en"/>
              <a:t>❖ Selective serotonin</a:t>
            </a:r>
            <a:endParaRPr/>
          </a:p>
          <a:p>
            <a:pPr marL="0" marR="0" lvl="0" indent="0" algn="l" rtl="0">
              <a:lnSpc>
                <a:spcPct val="100000"/>
              </a:lnSpc>
              <a:spcBef>
                <a:spcPts val="0"/>
              </a:spcBef>
              <a:spcAft>
                <a:spcPts val="0"/>
              </a:spcAft>
              <a:buClr>
                <a:schemeClr val="dk1"/>
              </a:buClr>
              <a:buSzPts val="1100"/>
              <a:buFont typeface="Arial"/>
              <a:buNone/>
            </a:pPr>
            <a:r>
              <a:rPr lang="en"/>
              <a:t>    reuptake inhibitor (SSRI)</a:t>
            </a: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sz="1200" b="0" i="0" u="none" strike="noStrike" cap="none">
              <a:solidFill>
                <a:srgbClr val="000000"/>
              </a:solidFill>
              <a:latin typeface="Arial"/>
              <a:ea typeface="Arial"/>
              <a:cs typeface="Arial"/>
              <a:sym typeface="Arial"/>
            </a:endParaRPr>
          </a:p>
        </p:txBody>
      </p:sp>
      <p:sp>
        <p:nvSpPr>
          <p:cNvPr id="6909" name="Google Shape;6909;p277"/>
          <p:cNvSpPr txBox="1"/>
          <p:nvPr/>
        </p:nvSpPr>
        <p:spPr>
          <a:xfrm>
            <a:off x="8194423" y="2821563"/>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1600"/>
              <a:t>SSRI</a:t>
            </a:r>
            <a:endParaRPr sz="1600"/>
          </a:p>
        </p:txBody>
      </p:sp>
      <p:pic>
        <p:nvPicPr>
          <p:cNvPr id="6910" name="Google Shape;6910;p277" descr="clipped result image"/>
          <p:cNvPicPr preferRelativeResize="0"/>
          <p:nvPr/>
        </p:nvPicPr>
        <p:blipFill>
          <a:blip r:embed="rId3">
            <a:alphaModFix/>
          </a:blip>
          <a:stretch>
            <a:fillRect/>
          </a:stretch>
        </p:blipFill>
        <p:spPr>
          <a:xfrm>
            <a:off x="7719153" y="2754890"/>
            <a:ext cx="275189" cy="590000"/>
          </a:xfrm>
          <a:prstGeom prst="rect">
            <a:avLst/>
          </a:prstGeom>
          <a:noFill/>
          <a:ln>
            <a:noFill/>
          </a:ln>
        </p:spPr>
      </p:pic>
      <p:sp>
        <p:nvSpPr>
          <p:cNvPr id="6911" name="Google Shape;6911;p277"/>
          <p:cNvSpPr txBox="1"/>
          <p:nvPr/>
        </p:nvSpPr>
        <p:spPr>
          <a:xfrm>
            <a:off x="3708674" y="4480346"/>
            <a:ext cx="2062500" cy="88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“Pram” is the British word for baby carriage. </a:t>
            </a: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b="0" i="0" u="none" strike="noStrike" cap="none">
              <a:solidFill>
                <a:srgbClr val="000000"/>
              </a:solidFill>
              <a:latin typeface="Arial"/>
              <a:ea typeface="Arial"/>
              <a:cs typeface="Arial"/>
              <a:sym typeface="Arial"/>
            </a:endParaRPr>
          </a:p>
        </p:txBody>
      </p:sp>
      <p:sp>
        <p:nvSpPr>
          <p:cNvPr id="6912" name="Google Shape;6912;p277"/>
          <p:cNvSpPr txBox="1"/>
          <p:nvPr/>
        </p:nvSpPr>
        <p:spPr>
          <a:xfrm>
            <a:off x="5430721" y="1533993"/>
            <a:ext cx="2243700" cy="53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2500" b="1" i="0" u="none" strike="noStrike" cap="none">
                <a:solidFill>
                  <a:srgbClr val="E06666"/>
                </a:solidFill>
              </a:rPr>
              <a:t>EXAPRO</a:t>
            </a:r>
            <a:endParaRPr sz="2500" b="1" i="0" u="none" strike="noStrike" cap="none">
              <a:solidFill>
                <a:srgbClr val="E06666"/>
              </a:solidFill>
            </a:endParaRPr>
          </a:p>
        </p:txBody>
      </p:sp>
      <p:pic>
        <p:nvPicPr>
          <p:cNvPr id="6913" name="Google Shape;6913;p277" descr="clipped result image"/>
          <p:cNvPicPr preferRelativeResize="0"/>
          <p:nvPr/>
        </p:nvPicPr>
        <p:blipFill rotWithShape="1">
          <a:blip r:embed="rId4">
            <a:alphaModFix/>
          </a:blip>
          <a:srcRect/>
          <a:stretch/>
        </p:blipFill>
        <p:spPr>
          <a:xfrm rot="254021" flipH="1">
            <a:off x="3284250" y="1260438"/>
            <a:ext cx="2705891" cy="3139715"/>
          </a:xfrm>
          <a:prstGeom prst="rect">
            <a:avLst/>
          </a:prstGeom>
          <a:noFill/>
          <a:ln>
            <a:noFill/>
          </a:ln>
        </p:spPr>
      </p:pic>
      <p:pic>
        <p:nvPicPr>
          <p:cNvPr id="6914" name="Google Shape;6914;p277" descr="Resultado de imagen para lexus logo"/>
          <p:cNvPicPr preferRelativeResize="0"/>
          <p:nvPr/>
        </p:nvPicPr>
        <p:blipFill rotWithShape="1">
          <a:blip r:embed="rId5">
            <a:alphaModFix/>
          </a:blip>
          <a:srcRect/>
          <a:stretch/>
        </p:blipFill>
        <p:spPr>
          <a:xfrm>
            <a:off x="5424856" y="2634220"/>
            <a:ext cx="522881" cy="392163"/>
          </a:xfrm>
          <a:prstGeom prst="rect">
            <a:avLst/>
          </a:prstGeom>
          <a:noFill/>
          <a:ln>
            <a:noFill/>
          </a:ln>
        </p:spPr>
      </p:pic>
      <p:pic>
        <p:nvPicPr>
          <p:cNvPr id="6915" name="Google Shape;6915;p277"/>
          <p:cNvPicPr preferRelativeResize="0"/>
          <p:nvPr/>
        </p:nvPicPr>
        <p:blipFill rotWithShape="1">
          <a:blip r:embed="rId6">
            <a:alphaModFix/>
          </a:blip>
          <a:srcRect/>
          <a:stretch/>
        </p:blipFill>
        <p:spPr>
          <a:xfrm>
            <a:off x="4076578" y="280200"/>
            <a:ext cx="1381939" cy="686077"/>
          </a:xfrm>
          <a:prstGeom prst="rect">
            <a:avLst/>
          </a:prstGeom>
          <a:noFill/>
          <a:ln>
            <a:noFill/>
          </a:ln>
        </p:spPr>
      </p:pic>
      <p:pic>
        <p:nvPicPr>
          <p:cNvPr id="6916" name="Google Shape;6916;p277"/>
          <p:cNvPicPr preferRelativeResize="0"/>
          <p:nvPr/>
        </p:nvPicPr>
        <p:blipFill rotWithShape="1">
          <a:blip r:embed="rId7">
            <a:alphaModFix/>
          </a:blip>
          <a:srcRect/>
          <a:stretch/>
        </p:blipFill>
        <p:spPr>
          <a:xfrm>
            <a:off x="4017003" y="480211"/>
            <a:ext cx="1445844" cy="1315262"/>
          </a:xfrm>
          <a:prstGeom prst="rect">
            <a:avLst/>
          </a:prstGeom>
          <a:noFill/>
          <a:ln>
            <a:noFill/>
          </a:ln>
        </p:spPr>
      </p:pic>
      <p:pic>
        <p:nvPicPr>
          <p:cNvPr id="6917" name="Google Shape;6917;p277" descr="Escitalopram.svg"/>
          <p:cNvPicPr preferRelativeResize="0"/>
          <p:nvPr/>
        </p:nvPicPr>
        <p:blipFill rotWithShape="1">
          <a:blip r:embed="rId8">
            <a:alphaModFix/>
          </a:blip>
          <a:srcRect/>
          <a:stretch/>
        </p:blipFill>
        <p:spPr>
          <a:xfrm>
            <a:off x="7437625" y="1252225"/>
            <a:ext cx="1540575" cy="1102350"/>
          </a:xfrm>
          <a:prstGeom prst="rect">
            <a:avLst/>
          </a:prstGeom>
          <a:noFill/>
          <a:ln>
            <a:noFill/>
          </a:ln>
        </p:spPr>
      </p:pic>
      <p:pic>
        <p:nvPicPr>
          <p:cNvPr id="6918" name="Google Shape;6918;p277" descr="clipped result image"/>
          <p:cNvPicPr preferRelativeResize="0"/>
          <p:nvPr/>
        </p:nvPicPr>
        <p:blipFill rotWithShape="1">
          <a:blip r:embed="rId9">
            <a:alphaModFix/>
          </a:blip>
          <a:srcRect/>
          <a:stretch/>
        </p:blipFill>
        <p:spPr>
          <a:xfrm>
            <a:off x="7570303" y="3965875"/>
            <a:ext cx="572875" cy="590000"/>
          </a:xfrm>
          <a:prstGeom prst="rect">
            <a:avLst/>
          </a:prstGeom>
          <a:noFill/>
          <a:ln>
            <a:noFill/>
          </a:ln>
          <a:effectLst>
            <a:outerShdw blurRad="57150" dist="19050" dir="5400000" algn="bl" rotWithShape="0">
              <a:srgbClr val="000000">
                <a:alpha val="49800"/>
              </a:srgbClr>
            </a:outerShdw>
          </a:effectLst>
        </p:spPr>
      </p:pic>
      <p:pic>
        <p:nvPicPr>
          <p:cNvPr id="6919" name="Google Shape;6919;p277" descr="clipped result image"/>
          <p:cNvPicPr preferRelativeResize="0"/>
          <p:nvPr/>
        </p:nvPicPr>
        <p:blipFill rotWithShape="1">
          <a:blip r:embed="rId10">
            <a:alphaModFix/>
          </a:blip>
          <a:srcRect/>
          <a:stretch/>
        </p:blipFill>
        <p:spPr>
          <a:xfrm>
            <a:off x="5155048" y="1439667"/>
            <a:ext cx="741239" cy="921958"/>
          </a:xfrm>
          <a:prstGeom prst="rect">
            <a:avLst/>
          </a:prstGeom>
          <a:noFill/>
          <a:ln>
            <a:noFill/>
          </a:ln>
        </p:spPr>
      </p:pic>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Shape 6923"/>
        <p:cNvGrpSpPr/>
        <p:nvPr/>
      </p:nvGrpSpPr>
      <p:grpSpPr>
        <a:xfrm>
          <a:off x="0" y="0"/>
          <a:ext cx="0" cy="0"/>
          <a:chOff x="0" y="0"/>
          <a:chExt cx="0" cy="0"/>
        </a:xfrm>
      </p:grpSpPr>
      <p:grpSp>
        <p:nvGrpSpPr>
          <p:cNvPr id="6924" name="Google Shape;6924;p278"/>
          <p:cNvGrpSpPr/>
          <p:nvPr/>
        </p:nvGrpSpPr>
        <p:grpSpPr>
          <a:xfrm>
            <a:off x="1862375" y="1482492"/>
            <a:ext cx="4419599" cy="2980958"/>
            <a:chOff x="861075" y="1457642"/>
            <a:chExt cx="4419599" cy="2980958"/>
          </a:xfrm>
        </p:grpSpPr>
        <p:pic>
          <p:nvPicPr>
            <p:cNvPr id="6925" name="Google Shape;6925;p278"/>
            <p:cNvPicPr preferRelativeResize="0"/>
            <p:nvPr/>
          </p:nvPicPr>
          <p:blipFill>
            <a:blip r:embed="rId3">
              <a:alphaModFix/>
            </a:blip>
            <a:stretch>
              <a:fillRect/>
            </a:stretch>
          </p:blipFill>
          <p:spPr>
            <a:xfrm>
              <a:off x="861075" y="1457642"/>
              <a:ext cx="4419599" cy="2980958"/>
            </a:xfrm>
            <a:prstGeom prst="rect">
              <a:avLst/>
            </a:prstGeom>
            <a:noFill/>
            <a:ln>
              <a:noFill/>
            </a:ln>
          </p:spPr>
        </p:pic>
        <p:sp>
          <p:nvSpPr>
            <p:cNvPr id="6926" name="Google Shape;6926;p278"/>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escitalopram</a:t>
              </a:r>
              <a:endParaRPr sz="1800" b="1"/>
            </a:p>
            <a:p>
              <a:pPr marL="0" marR="0" lvl="0" indent="0" algn="ctr" rtl="0">
                <a:lnSpc>
                  <a:spcPct val="100000"/>
                </a:lnSpc>
                <a:spcBef>
                  <a:spcPts val="0"/>
                </a:spcBef>
                <a:spcAft>
                  <a:spcPts val="0"/>
                </a:spcAft>
                <a:buClr>
                  <a:srgbClr val="000000"/>
                </a:buClr>
                <a:buSzPts val="800"/>
                <a:buFont typeface="Arial"/>
                <a:buNone/>
              </a:pPr>
              <a:r>
                <a:rPr lang="en" sz="1800" b="1"/>
                <a:t>LEXAPRO</a:t>
              </a:r>
              <a:endParaRPr sz="1800" b="1"/>
            </a:p>
          </p:txBody>
        </p:sp>
      </p:grpSp>
      <p:sp>
        <p:nvSpPr>
          <p:cNvPr id="6927" name="Google Shape;6927;p278"/>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Escitalopram: SSRI</a:t>
            </a:r>
            <a:endParaRPr b="1"/>
          </a:p>
        </p:txBody>
      </p:sp>
      <p:grpSp>
        <p:nvGrpSpPr>
          <p:cNvPr id="6928" name="Google Shape;6928;p278"/>
          <p:cNvGrpSpPr/>
          <p:nvPr/>
        </p:nvGrpSpPr>
        <p:grpSpPr>
          <a:xfrm>
            <a:off x="8063855" y="119100"/>
            <a:ext cx="972271" cy="1231446"/>
            <a:chOff x="5130155" y="3264400"/>
            <a:chExt cx="972271" cy="1231446"/>
          </a:xfrm>
        </p:grpSpPr>
        <p:grpSp>
          <p:nvGrpSpPr>
            <p:cNvPr id="6929" name="Google Shape;6929;p278"/>
            <p:cNvGrpSpPr/>
            <p:nvPr/>
          </p:nvGrpSpPr>
          <p:grpSpPr>
            <a:xfrm>
              <a:off x="5130155" y="3390650"/>
              <a:ext cx="972271" cy="1105196"/>
              <a:chOff x="3172050" y="1164841"/>
              <a:chExt cx="2930292" cy="3330909"/>
            </a:xfrm>
          </p:grpSpPr>
          <p:pic>
            <p:nvPicPr>
              <p:cNvPr id="6930" name="Google Shape;6930;p278" descr="clipped result image"/>
              <p:cNvPicPr preferRelativeResize="0"/>
              <p:nvPr/>
            </p:nvPicPr>
            <p:blipFill rotWithShape="1">
              <a:blip r:embed="rId4">
                <a:alphaModFix/>
              </a:blip>
              <a:srcRect/>
              <a:stretch/>
            </p:blipFill>
            <p:spPr>
              <a:xfrm rot="254021" flipH="1">
                <a:off x="3284250" y="1260438"/>
                <a:ext cx="2705891" cy="3139715"/>
              </a:xfrm>
              <a:prstGeom prst="rect">
                <a:avLst/>
              </a:prstGeom>
              <a:noFill/>
              <a:ln>
                <a:noFill/>
              </a:ln>
            </p:spPr>
          </p:pic>
          <p:pic>
            <p:nvPicPr>
              <p:cNvPr id="6931" name="Google Shape;6931;p278" descr="Resultado de imagen para lexus logo"/>
              <p:cNvPicPr preferRelativeResize="0"/>
              <p:nvPr/>
            </p:nvPicPr>
            <p:blipFill rotWithShape="1">
              <a:blip r:embed="rId5">
                <a:alphaModFix/>
              </a:blip>
              <a:srcRect/>
              <a:stretch/>
            </p:blipFill>
            <p:spPr>
              <a:xfrm>
                <a:off x="5264219" y="2634220"/>
                <a:ext cx="522881" cy="392163"/>
              </a:xfrm>
              <a:prstGeom prst="rect">
                <a:avLst/>
              </a:prstGeom>
              <a:noFill/>
              <a:ln>
                <a:noFill/>
              </a:ln>
            </p:spPr>
          </p:pic>
        </p:grpSp>
        <p:pic>
          <p:nvPicPr>
            <p:cNvPr id="6932" name="Google Shape;6932;p278" descr="clipped result image"/>
            <p:cNvPicPr preferRelativeResize="0"/>
            <p:nvPr/>
          </p:nvPicPr>
          <p:blipFill rotWithShape="1">
            <a:blip r:embed="rId6">
              <a:alphaModFix/>
            </a:blip>
            <a:srcRect/>
            <a:stretch/>
          </p:blipFill>
          <p:spPr>
            <a:xfrm>
              <a:off x="5640824" y="3264400"/>
              <a:ext cx="407550" cy="506925"/>
            </a:xfrm>
            <a:prstGeom prst="rect">
              <a:avLst/>
            </a:prstGeom>
            <a:noFill/>
            <a:ln>
              <a:noFill/>
            </a:ln>
          </p:spPr>
        </p:pic>
      </p:gr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Shape 6936"/>
        <p:cNvGrpSpPr/>
        <p:nvPr/>
      </p:nvGrpSpPr>
      <p:grpSpPr>
        <a:xfrm>
          <a:off x="0" y="0"/>
          <a:ext cx="0" cy="0"/>
          <a:chOff x="0" y="0"/>
          <a:chExt cx="0" cy="0"/>
        </a:xfrm>
      </p:grpSpPr>
      <p:grpSp>
        <p:nvGrpSpPr>
          <p:cNvPr id="6937" name="Google Shape;6937;p279"/>
          <p:cNvGrpSpPr/>
          <p:nvPr/>
        </p:nvGrpSpPr>
        <p:grpSpPr>
          <a:xfrm>
            <a:off x="1862375" y="1482492"/>
            <a:ext cx="4419599" cy="2980958"/>
            <a:chOff x="861075" y="1457642"/>
            <a:chExt cx="4419599" cy="2980958"/>
          </a:xfrm>
        </p:grpSpPr>
        <p:pic>
          <p:nvPicPr>
            <p:cNvPr id="6938" name="Google Shape;6938;p279"/>
            <p:cNvPicPr preferRelativeResize="0"/>
            <p:nvPr/>
          </p:nvPicPr>
          <p:blipFill>
            <a:blip r:embed="rId3">
              <a:alphaModFix/>
            </a:blip>
            <a:stretch>
              <a:fillRect/>
            </a:stretch>
          </p:blipFill>
          <p:spPr>
            <a:xfrm>
              <a:off x="861075" y="1457642"/>
              <a:ext cx="4419599" cy="2980958"/>
            </a:xfrm>
            <a:prstGeom prst="rect">
              <a:avLst/>
            </a:prstGeom>
            <a:noFill/>
            <a:ln>
              <a:noFill/>
            </a:ln>
          </p:spPr>
        </p:pic>
        <p:sp>
          <p:nvSpPr>
            <p:cNvPr id="6939" name="Google Shape;6939;p279"/>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escitalopram</a:t>
              </a:r>
              <a:endParaRPr sz="1800" b="1"/>
            </a:p>
            <a:p>
              <a:pPr marL="0" marR="0" lvl="0" indent="0" algn="ctr" rtl="0">
                <a:lnSpc>
                  <a:spcPct val="100000"/>
                </a:lnSpc>
                <a:spcBef>
                  <a:spcPts val="0"/>
                </a:spcBef>
                <a:spcAft>
                  <a:spcPts val="0"/>
                </a:spcAft>
                <a:buClr>
                  <a:srgbClr val="000000"/>
                </a:buClr>
                <a:buSzPts val="800"/>
                <a:buFont typeface="Arial"/>
                <a:buNone/>
              </a:pPr>
              <a:r>
                <a:rPr lang="en" sz="1800" b="1"/>
                <a:t>LEXAPRO</a:t>
              </a:r>
              <a:endParaRPr sz="1800" b="1"/>
            </a:p>
          </p:txBody>
        </p:sp>
      </p:grpSp>
      <p:sp>
        <p:nvSpPr>
          <p:cNvPr id="6940" name="Google Shape;6940;p279"/>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Escitalopram: SSRI</a:t>
            </a:r>
            <a:endParaRPr b="1"/>
          </a:p>
        </p:txBody>
      </p:sp>
      <p:sp>
        <p:nvSpPr>
          <p:cNvPr id="6941" name="Google Shape;6941;p279"/>
          <p:cNvSpPr txBox="1"/>
          <p:nvPr/>
        </p:nvSpPr>
        <p:spPr>
          <a:xfrm>
            <a:off x="4883925" y="325160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grpSp>
        <p:nvGrpSpPr>
          <p:cNvPr id="6942" name="Google Shape;6942;p279"/>
          <p:cNvGrpSpPr/>
          <p:nvPr/>
        </p:nvGrpSpPr>
        <p:grpSpPr>
          <a:xfrm>
            <a:off x="8063855" y="119100"/>
            <a:ext cx="972271" cy="1231446"/>
            <a:chOff x="5130155" y="3264400"/>
            <a:chExt cx="972271" cy="1231446"/>
          </a:xfrm>
        </p:grpSpPr>
        <p:grpSp>
          <p:nvGrpSpPr>
            <p:cNvPr id="6943" name="Google Shape;6943;p279"/>
            <p:cNvGrpSpPr/>
            <p:nvPr/>
          </p:nvGrpSpPr>
          <p:grpSpPr>
            <a:xfrm>
              <a:off x="5130155" y="3390650"/>
              <a:ext cx="972271" cy="1105196"/>
              <a:chOff x="3172050" y="1164841"/>
              <a:chExt cx="2930292" cy="3330909"/>
            </a:xfrm>
          </p:grpSpPr>
          <p:pic>
            <p:nvPicPr>
              <p:cNvPr id="6944" name="Google Shape;6944;p279" descr="clipped result image"/>
              <p:cNvPicPr preferRelativeResize="0"/>
              <p:nvPr/>
            </p:nvPicPr>
            <p:blipFill rotWithShape="1">
              <a:blip r:embed="rId4">
                <a:alphaModFix/>
              </a:blip>
              <a:srcRect/>
              <a:stretch/>
            </p:blipFill>
            <p:spPr>
              <a:xfrm rot="254021" flipH="1">
                <a:off x="3284250" y="1260438"/>
                <a:ext cx="2705891" cy="3139715"/>
              </a:xfrm>
              <a:prstGeom prst="rect">
                <a:avLst/>
              </a:prstGeom>
              <a:noFill/>
              <a:ln>
                <a:noFill/>
              </a:ln>
            </p:spPr>
          </p:pic>
          <p:pic>
            <p:nvPicPr>
              <p:cNvPr id="6945" name="Google Shape;6945;p279" descr="Resultado de imagen para lexus logo"/>
              <p:cNvPicPr preferRelativeResize="0"/>
              <p:nvPr/>
            </p:nvPicPr>
            <p:blipFill rotWithShape="1">
              <a:blip r:embed="rId5">
                <a:alphaModFix/>
              </a:blip>
              <a:srcRect/>
              <a:stretch/>
            </p:blipFill>
            <p:spPr>
              <a:xfrm>
                <a:off x="5264219" y="2634220"/>
                <a:ext cx="522881" cy="392163"/>
              </a:xfrm>
              <a:prstGeom prst="rect">
                <a:avLst/>
              </a:prstGeom>
              <a:noFill/>
              <a:ln>
                <a:noFill/>
              </a:ln>
            </p:spPr>
          </p:pic>
        </p:grpSp>
        <p:pic>
          <p:nvPicPr>
            <p:cNvPr id="6946" name="Google Shape;6946;p279" descr="clipped result image"/>
            <p:cNvPicPr preferRelativeResize="0"/>
            <p:nvPr/>
          </p:nvPicPr>
          <p:blipFill rotWithShape="1">
            <a:blip r:embed="rId6">
              <a:alphaModFix/>
            </a:blip>
            <a:srcRect/>
            <a:stretch/>
          </p:blipFill>
          <p:spPr>
            <a:xfrm>
              <a:off x="5640824" y="3264400"/>
              <a:ext cx="407550" cy="506925"/>
            </a:xfrm>
            <a:prstGeom prst="rect">
              <a:avLst/>
            </a:prstGeom>
            <a:noFill/>
            <a:ln>
              <a:noFill/>
            </a:ln>
          </p:spPr>
        </p:pic>
      </p:gr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Shape 6950"/>
        <p:cNvGrpSpPr/>
        <p:nvPr/>
      </p:nvGrpSpPr>
      <p:grpSpPr>
        <a:xfrm>
          <a:off x="0" y="0"/>
          <a:ext cx="0" cy="0"/>
          <a:chOff x="0" y="0"/>
          <a:chExt cx="0" cy="0"/>
        </a:xfrm>
      </p:grpSpPr>
      <p:grpSp>
        <p:nvGrpSpPr>
          <p:cNvPr id="6951" name="Google Shape;6951;p280"/>
          <p:cNvGrpSpPr/>
          <p:nvPr/>
        </p:nvGrpSpPr>
        <p:grpSpPr>
          <a:xfrm>
            <a:off x="1862375" y="1482492"/>
            <a:ext cx="6434300" cy="2980958"/>
            <a:chOff x="2670900" y="1546892"/>
            <a:chExt cx="6434300" cy="2980958"/>
          </a:xfrm>
        </p:grpSpPr>
        <p:grpSp>
          <p:nvGrpSpPr>
            <p:cNvPr id="6952" name="Google Shape;6952;p280"/>
            <p:cNvGrpSpPr/>
            <p:nvPr/>
          </p:nvGrpSpPr>
          <p:grpSpPr>
            <a:xfrm>
              <a:off x="2670900" y="1546892"/>
              <a:ext cx="4419599" cy="2980958"/>
              <a:chOff x="861075" y="1457642"/>
              <a:chExt cx="4419599" cy="2980958"/>
            </a:xfrm>
          </p:grpSpPr>
          <p:pic>
            <p:nvPicPr>
              <p:cNvPr id="6953" name="Google Shape;6953;p280"/>
              <p:cNvPicPr preferRelativeResize="0"/>
              <p:nvPr/>
            </p:nvPicPr>
            <p:blipFill>
              <a:blip r:embed="rId3">
                <a:alphaModFix/>
              </a:blip>
              <a:stretch>
                <a:fillRect/>
              </a:stretch>
            </p:blipFill>
            <p:spPr>
              <a:xfrm>
                <a:off x="861075" y="1457642"/>
                <a:ext cx="4419599" cy="2980958"/>
              </a:xfrm>
              <a:prstGeom prst="rect">
                <a:avLst/>
              </a:prstGeom>
              <a:noFill/>
              <a:ln>
                <a:noFill/>
              </a:ln>
            </p:spPr>
          </p:pic>
          <p:sp>
            <p:nvSpPr>
              <p:cNvPr id="6954" name="Google Shape;6954;p280"/>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escitalopram</a:t>
                </a:r>
                <a:endParaRPr sz="1800" b="1"/>
              </a:p>
              <a:p>
                <a:pPr marL="0" marR="0" lvl="0" indent="0" algn="ctr" rtl="0">
                  <a:lnSpc>
                    <a:spcPct val="100000"/>
                  </a:lnSpc>
                  <a:spcBef>
                    <a:spcPts val="0"/>
                  </a:spcBef>
                  <a:spcAft>
                    <a:spcPts val="0"/>
                  </a:spcAft>
                  <a:buClr>
                    <a:srgbClr val="000000"/>
                  </a:buClr>
                  <a:buSzPts val="800"/>
                  <a:buFont typeface="Arial"/>
                  <a:buNone/>
                </a:pPr>
                <a:r>
                  <a:rPr lang="en" sz="1800" b="1"/>
                  <a:t>LEXAPRO</a:t>
                </a:r>
                <a:endParaRPr sz="1800" b="1"/>
              </a:p>
            </p:txBody>
          </p:sp>
        </p:grpSp>
        <p:cxnSp>
          <p:nvCxnSpPr>
            <p:cNvPr id="6955" name="Google Shape;6955;p280"/>
            <p:cNvCxnSpPr/>
            <p:nvPr/>
          </p:nvCxnSpPr>
          <p:spPr>
            <a:xfrm>
              <a:off x="7168650" y="2857975"/>
              <a:ext cx="378900" cy="0"/>
            </a:xfrm>
            <a:prstGeom prst="straightConnector1">
              <a:avLst/>
            </a:prstGeom>
            <a:noFill/>
            <a:ln w="9525" cap="flat" cmpd="sng">
              <a:solidFill>
                <a:schemeClr val="dk2"/>
              </a:solidFill>
              <a:prstDash val="solid"/>
              <a:round/>
              <a:headEnd type="none" w="med" len="med"/>
              <a:tailEnd type="triangle" w="med" len="med"/>
            </a:ln>
          </p:spPr>
        </p:cxnSp>
        <p:sp>
          <p:nvSpPr>
            <p:cNvPr id="6956" name="Google Shape;6956;p280"/>
            <p:cNvSpPr txBox="1"/>
            <p:nvPr/>
          </p:nvSpPr>
          <p:spPr>
            <a:xfrm>
              <a:off x="7506800" y="2514013"/>
              <a:ext cx="1598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grpSp>
      <p:sp>
        <p:nvSpPr>
          <p:cNvPr id="6957" name="Google Shape;6957;p280"/>
          <p:cNvSpPr txBox="1"/>
          <p:nvPr/>
        </p:nvSpPr>
        <p:spPr>
          <a:xfrm>
            <a:off x="4883925" y="325160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6958" name="Google Shape;6958;p280"/>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Escitalopram: SSRI</a:t>
            </a:r>
            <a:endParaRPr b="1"/>
          </a:p>
        </p:txBody>
      </p:sp>
      <p:grpSp>
        <p:nvGrpSpPr>
          <p:cNvPr id="6959" name="Google Shape;6959;p280"/>
          <p:cNvGrpSpPr/>
          <p:nvPr/>
        </p:nvGrpSpPr>
        <p:grpSpPr>
          <a:xfrm>
            <a:off x="8063855" y="119100"/>
            <a:ext cx="972271" cy="1231446"/>
            <a:chOff x="5130155" y="3264400"/>
            <a:chExt cx="972271" cy="1231446"/>
          </a:xfrm>
        </p:grpSpPr>
        <p:grpSp>
          <p:nvGrpSpPr>
            <p:cNvPr id="6960" name="Google Shape;6960;p280"/>
            <p:cNvGrpSpPr/>
            <p:nvPr/>
          </p:nvGrpSpPr>
          <p:grpSpPr>
            <a:xfrm>
              <a:off x="5130155" y="3390650"/>
              <a:ext cx="972271" cy="1105196"/>
              <a:chOff x="3172050" y="1164841"/>
              <a:chExt cx="2930292" cy="3330909"/>
            </a:xfrm>
          </p:grpSpPr>
          <p:pic>
            <p:nvPicPr>
              <p:cNvPr id="6961" name="Google Shape;6961;p280" descr="clipped result image"/>
              <p:cNvPicPr preferRelativeResize="0"/>
              <p:nvPr/>
            </p:nvPicPr>
            <p:blipFill rotWithShape="1">
              <a:blip r:embed="rId4">
                <a:alphaModFix/>
              </a:blip>
              <a:srcRect/>
              <a:stretch/>
            </p:blipFill>
            <p:spPr>
              <a:xfrm rot="254021" flipH="1">
                <a:off x="3284250" y="1260438"/>
                <a:ext cx="2705891" cy="3139715"/>
              </a:xfrm>
              <a:prstGeom prst="rect">
                <a:avLst/>
              </a:prstGeom>
              <a:noFill/>
              <a:ln>
                <a:noFill/>
              </a:ln>
            </p:spPr>
          </p:pic>
          <p:pic>
            <p:nvPicPr>
              <p:cNvPr id="6962" name="Google Shape;6962;p280" descr="Resultado de imagen para lexus logo"/>
              <p:cNvPicPr preferRelativeResize="0"/>
              <p:nvPr/>
            </p:nvPicPr>
            <p:blipFill rotWithShape="1">
              <a:blip r:embed="rId5">
                <a:alphaModFix/>
              </a:blip>
              <a:srcRect/>
              <a:stretch/>
            </p:blipFill>
            <p:spPr>
              <a:xfrm>
                <a:off x="5264219" y="2634220"/>
                <a:ext cx="522881" cy="392163"/>
              </a:xfrm>
              <a:prstGeom prst="rect">
                <a:avLst/>
              </a:prstGeom>
              <a:noFill/>
              <a:ln>
                <a:noFill/>
              </a:ln>
            </p:spPr>
          </p:pic>
        </p:grpSp>
        <p:pic>
          <p:nvPicPr>
            <p:cNvPr id="6963" name="Google Shape;6963;p280" descr="clipped result image"/>
            <p:cNvPicPr preferRelativeResize="0"/>
            <p:nvPr/>
          </p:nvPicPr>
          <p:blipFill rotWithShape="1">
            <a:blip r:embed="rId6">
              <a:alphaModFix/>
            </a:blip>
            <a:srcRect/>
            <a:stretch/>
          </p:blipFill>
          <p:spPr>
            <a:xfrm>
              <a:off x="5640824" y="3264400"/>
              <a:ext cx="407550" cy="506925"/>
            </a:xfrm>
            <a:prstGeom prst="rect">
              <a:avLst/>
            </a:prstGeom>
            <a:noFill/>
            <a:ln>
              <a:noFill/>
            </a:ln>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grpSp>
        <p:nvGrpSpPr>
          <p:cNvPr id="351" name="Google Shape;351;p38"/>
          <p:cNvGrpSpPr/>
          <p:nvPr/>
        </p:nvGrpSpPr>
        <p:grpSpPr>
          <a:xfrm>
            <a:off x="1460900" y="249318"/>
            <a:ext cx="6344899" cy="4712172"/>
            <a:chOff x="1439790" y="-959852"/>
            <a:chExt cx="6344899" cy="4712172"/>
          </a:xfrm>
        </p:grpSpPr>
        <p:pic>
          <p:nvPicPr>
            <p:cNvPr id="352" name="Google Shape;352;p38"/>
            <p:cNvPicPr preferRelativeResize="0"/>
            <p:nvPr/>
          </p:nvPicPr>
          <p:blipFill>
            <a:blip r:embed="rId3">
              <a:alphaModFix/>
            </a:blip>
            <a:stretch>
              <a:fillRect/>
            </a:stretch>
          </p:blipFill>
          <p:spPr>
            <a:xfrm>
              <a:off x="1439790" y="-959852"/>
              <a:ext cx="6344899" cy="4712172"/>
            </a:xfrm>
            <a:prstGeom prst="rect">
              <a:avLst/>
            </a:prstGeom>
            <a:noFill/>
            <a:ln>
              <a:noFill/>
            </a:ln>
          </p:spPr>
        </p:pic>
        <p:pic>
          <p:nvPicPr>
            <p:cNvPr id="353" name="Google Shape;353;p38"/>
            <p:cNvPicPr preferRelativeResize="0"/>
            <p:nvPr/>
          </p:nvPicPr>
          <p:blipFill>
            <a:blip r:embed="rId4">
              <a:alphaModFix/>
            </a:blip>
            <a:stretch>
              <a:fillRect/>
            </a:stretch>
          </p:blipFill>
          <p:spPr>
            <a:xfrm>
              <a:off x="3654986" y="-788554"/>
              <a:ext cx="1794423" cy="385735"/>
            </a:xfrm>
            <a:prstGeom prst="rect">
              <a:avLst/>
            </a:prstGeom>
            <a:noFill/>
            <a:ln>
              <a:noFill/>
            </a:ln>
          </p:spPr>
        </p:pic>
      </p:grpSp>
      <p:sp>
        <p:nvSpPr>
          <p:cNvPr id="354" name="Google Shape;354;p38"/>
          <p:cNvSpPr txBox="1"/>
          <p:nvPr/>
        </p:nvSpPr>
        <p:spPr>
          <a:xfrm>
            <a:off x="193175" y="93025"/>
            <a:ext cx="20322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Transcription</a:t>
            </a:r>
            <a:endParaRPr sz="1900" b="1"/>
          </a:p>
        </p:txBody>
      </p:sp>
      <p:pic>
        <p:nvPicPr>
          <p:cNvPr id="355" name="Google Shape;355;p38"/>
          <p:cNvPicPr preferRelativeResize="0"/>
          <p:nvPr/>
        </p:nvPicPr>
        <p:blipFill rotWithShape="1">
          <a:blip r:embed="rId5">
            <a:alphaModFix/>
          </a:blip>
          <a:srcRect b="-29769"/>
          <a:stretch/>
        </p:blipFill>
        <p:spPr>
          <a:xfrm>
            <a:off x="4032096" y="933721"/>
            <a:ext cx="1341250" cy="559425"/>
          </a:xfrm>
          <a:prstGeom prst="rect">
            <a:avLst/>
          </a:prstGeom>
          <a:noFill/>
          <a:ln>
            <a:noFill/>
          </a:ln>
        </p:spPr>
      </p:pic>
      <p:pic>
        <p:nvPicPr>
          <p:cNvPr id="356" name="Google Shape;356;p38"/>
          <p:cNvPicPr preferRelativeResize="0"/>
          <p:nvPr/>
        </p:nvPicPr>
        <p:blipFill>
          <a:blip r:embed="rId5">
            <a:alphaModFix/>
          </a:blip>
          <a:stretch>
            <a:fillRect/>
          </a:stretch>
        </p:blipFill>
        <p:spPr>
          <a:xfrm>
            <a:off x="4032096" y="400321"/>
            <a:ext cx="1341250" cy="559425"/>
          </a:xfrm>
          <a:prstGeom prst="rect">
            <a:avLst/>
          </a:prstGeom>
          <a:noFill/>
          <a:ln>
            <a:noFill/>
          </a:ln>
        </p:spPr>
      </p:pic>
      <p:pic>
        <p:nvPicPr>
          <p:cNvPr id="357" name="Google Shape;357;p38"/>
          <p:cNvPicPr preferRelativeResize="0"/>
          <p:nvPr/>
        </p:nvPicPr>
        <p:blipFill>
          <a:blip r:embed="rId4">
            <a:alphaModFix/>
          </a:blip>
          <a:stretch>
            <a:fillRect/>
          </a:stretch>
        </p:blipFill>
        <p:spPr>
          <a:xfrm>
            <a:off x="3805511" y="933721"/>
            <a:ext cx="1794423" cy="385735"/>
          </a:xfrm>
          <a:prstGeom prst="rect">
            <a:avLst/>
          </a:prstGeom>
          <a:noFill/>
          <a:ln>
            <a:noFill/>
          </a:ln>
        </p:spPr>
      </p:pic>
      <p:sp>
        <p:nvSpPr>
          <p:cNvPr id="358" name="Google Shape;358;p38"/>
          <p:cNvSpPr txBox="1"/>
          <p:nvPr/>
        </p:nvSpPr>
        <p:spPr>
          <a:xfrm>
            <a:off x="3550975" y="3479350"/>
            <a:ext cx="8493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transcription</a:t>
            </a:r>
            <a:endParaRPr sz="800"/>
          </a:p>
        </p:txBody>
      </p:sp>
      <p:sp>
        <p:nvSpPr>
          <p:cNvPr id="359" name="Google Shape;359;p38"/>
          <p:cNvSpPr txBox="1"/>
          <p:nvPr/>
        </p:nvSpPr>
        <p:spPr>
          <a:xfrm>
            <a:off x="4572000" y="4032425"/>
            <a:ext cx="8493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translation</a:t>
            </a:r>
            <a:endParaRPr sz="800"/>
          </a:p>
        </p:txBody>
      </p:sp>
      <p:sp>
        <p:nvSpPr>
          <p:cNvPr id="360" name="Google Shape;360;p38"/>
          <p:cNvSpPr txBox="1"/>
          <p:nvPr/>
        </p:nvSpPr>
        <p:spPr>
          <a:xfrm>
            <a:off x="6002225" y="4614400"/>
            <a:ext cx="3141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t>(5th messenger, early gene product)</a:t>
            </a:r>
            <a:endParaRPr sz="1300"/>
          </a:p>
        </p:txBody>
      </p:sp>
      <p:sp>
        <p:nvSpPr>
          <p:cNvPr id="361" name="Google Shape;361;p38"/>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
        <p:nvSpPr>
          <p:cNvPr id="362" name="Google Shape;362;p38"/>
          <p:cNvSpPr/>
          <p:nvPr/>
        </p:nvSpPr>
        <p:spPr>
          <a:xfrm rot="273063">
            <a:off x="3531672" y="3402103"/>
            <a:ext cx="778856" cy="479795"/>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8"/>
          <p:cNvSpPr txBox="1"/>
          <p:nvPr/>
        </p:nvSpPr>
        <p:spPr>
          <a:xfrm>
            <a:off x="4997299" y="4637500"/>
            <a:ext cx="2032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5</a:t>
            </a:r>
            <a:endParaRPr sz="1000" b="1"/>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Shape 6967"/>
        <p:cNvGrpSpPr/>
        <p:nvPr/>
      </p:nvGrpSpPr>
      <p:grpSpPr>
        <a:xfrm>
          <a:off x="0" y="0"/>
          <a:ext cx="0" cy="0"/>
          <a:chOff x="0" y="0"/>
          <a:chExt cx="0" cy="0"/>
        </a:xfrm>
      </p:grpSpPr>
      <p:grpSp>
        <p:nvGrpSpPr>
          <p:cNvPr id="6968" name="Google Shape;6968;p281"/>
          <p:cNvGrpSpPr/>
          <p:nvPr/>
        </p:nvGrpSpPr>
        <p:grpSpPr>
          <a:xfrm>
            <a:off x="1862375" y="1482492"/>
            <a:ext cx="4876650" cy="2980958"/>
            <a:chOff x="2670900" y="1546892"/>
            <a:chExt cx="4876650" cy="2980958"/>
          </a:xfrm>
        </p:grpSpPr>
        <p:grpSp>
          <p:nvGrpSpPr>
            <p:cNvPr id="6969" name="Google Shape;6969;p281"/>
            <p:cNvGrpSpPr/>
            <p:nvPr/>
          </p:nvGrpSpPr>
          <p:grpSpPr>
            <a:xfrm>
              <a:off x="2670900" y="1546892"/>
              <a:ext cx="4419599" cy="2980958"/>
              <a:chOff x="861075" y="1457642"/>
              <a:chExt cx="4419599" cy="2980958"/>
            </a:xfrm>
          </p:grpSpPr>
          <p:pic>
            <p:nvPicPr>
              <p:cNvPr id="6970" name="Google Shape;6970;p281"/>
              <p:cNvPicPr preferRelativeResize="0"/>
              <p:nvPr/>
            </p:nvPicPr>
            <p:blipFill>
              <a:blip r:embed="rId3">
                <a:alphaModFix/>
              </a:blip>
              <a:stretch>
                <a:fillRect/>
              </a:stretch>
            </p:blipFill>
            <p:spPr>
              <a:xfrm>
                <a:off x="861075" y="1457642"/>
                <a:ext cx="4419599" cy="2980958"/>
              </a:xfrm>
              <a:prstGeom prst="rect">
                <a:avLst/>
              </a:prstGeom>
              <a:noFill/>
              <a:ln>
                <a:noFill/>
              </a:ln>
            </p:spPr>
          </p:pic>
          <p:sp>
            <p:nvSpPr>
              <p:cNvPr id="6971" name="Google Shape;6971;p281"/>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escitalopram</a:t>
                </a:r>
                <a:endParaRPr sz="1800" b="1"/>
              </a:p>
              <a:p>
                <a:pPr marL="0" marR="0" lvl="0" indent="0" algn="ctr" rtl="0">
                  <a:lnSpc>
                    <a:spcPct val="100000"/>
                  </a:lnSpc>
                  <a:spcBef>
                    <a:spcPts val="0"/>
                  </a:spcBef>
                  <a:spcAft>
                    <a:spcPts val="0"/>
                  </a:spcAft>
                  <a:buClr>
                    <a:srgbClr val="000000"/>
                  </a:buClr>
                  <a:buSzPts val="800"/>
                  <a:buFont typeface="Arial"/>
                  <a:buNone/>
                </a:pPr>
                <a:r>
                  <a:rPr lang="en" sz="1800" b="1"/>
                  <a:t>LEXAPRO</a:t>
                </a:r>
                <a:endParaRPr sz="1800" b="1"/>
              </a:p>
            </p:txBody>
          </p:sp>
        </p:grpSp>
        <p:cxnSp>
          <p:nvCxnSpPr>
            <p:cNvPr id="6972" name="Google Shape;6972;p281"/>
            <p:cNvCxnSpPr/>
            <p:nvPr/>
          </p:nvCxnSpPr>
          <p:spPr>
            <a:xfrm>
              <a:off x="7168650" y="2857975"/>
              <a:ext cx="378900" cy="0"/>
            </a:xfrm>
            <a:prstGeom prst="straightConnector1">
              <a:avLst/>
            </a:prstGeom>
            <a:noFill/>
            <a:ln w="9525" cap="flat" cmpd="sng">
              <a:solidFill>
                <a:schemeClr val="dk2"/>
              </a:solidFill>
              <a:prstDash val="solid"/>
              <a:round/>
              <a:headEnd type="none" w="med" len="med"/>
              <a:tailEnd type="triangle" w="med" len="med"/>
            </a:ln>
          </p:spPr>
        </p:cxnSp>
      </p:grpSp>
      <p:sp>
        <p:nvSpPr>
          <p:cNvPr id="6973" name="Google Shape;6973;p281"/>
          <p:cNvSpPr txBox="1"/>
          <p:nvPr/>
        </p:nvSpPr>
        <p:spPr>
          <a:xfrm>
            <a:off x="4883925" y="325160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6974" name="Google Shape;6974;p281"/>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Escitalopram: SSRI</a:t>
            </a:r>
            <a:endParaRPr b="1"/>
          </a:p>
        </p:txBody>
      </p:sp>
      <p:cxnSp>
        <p:nvCxnSpPr>
          <p:cNvPr id="6975" name="Google Shape;6975;p281"/>
          <p:cNvCxnSpPr/>
          <p:nvPr/>
        </p:nvCxnSpPr>
        <p:spPr>
          <a:xfrm>
            <a:off x="31313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6976" name="Google Shape;6976;p281"/>
          <p:cNvCxnSpPr/>
          <p:nvPr/>
        </p:nvCxnSpPr>
        <p:spPr>
          <a:xfrm>
            <a:off x="3157057" y="4373772"/>
            <a:ext cx="408300" cy="0"/>
          </a:xfrm>
          <a:prstGeom prst="straightConnector1">
            <a:avLst/>
          </a:prstGeom>
          <a:noFill/>
          <a:ln w="28575" cap="flat" cmpd="sng">
            <a:solidFill>
              <a:schemeClr val="dk2"/>
            </a:solidFill>
            <a:prstDash val="solid"/>
            <a:round/>
            <a:headEnd type="none" w="med" len="med"/>
            <a:tailEnd type="none" w="med" len="med"/>
          </a:ln>
        </p:spPr>
      </p:cxnSp>
      <p:sp>
        <p:nvSpPr>
          <p:cNvPr id="6977" name="Google Shape;6977;p281"/>
          <p:cNvSpPr/>
          <p:nvPr/>
        </p:nvSpPr>
        <p:spPr>
          <a:xfrm>
            <a:off x="2972097" y="1824149"/>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6978" name="Google Shape;6978;p281"/>
          <p:cNvSpPr txBox="1"/>
          <p:nvPr/>
        </p:nvSpPr>
        <p:spPr>
          <a:xfrm>
            <a:off x="6698275" y="2449613"/>
            <a:ext cx="1598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grpSp>
        <p:nvGrpSpPr>
          <p:cNvPr id="6979" name="Google Shape;6979;p281"/>
          <p:cNvGrpSpPr/>
          <p:nvPr/>
        </p:nvGrpSpPr>
        <p:grpSpPr>
          <a:xfrm>
            <a:off x="8063855" y="119100"/>
            <a:ext cx="972271" cy="1231446"/>
            <a:chOff x="5130155" y="3264400"/>
            <a:chExt cx="972271" cy="1231446"/>
          </a:xfrm>
        </p:grpSpPr>
        <p:grpSp>
          <p:nvGrpSpPr>
            <p:cNvPr id="6980" name="Google Shape;6980;p281"/>
            <p:cNvGrpSpPr/>
            <p:nvPr/>
          </p:nvGrpSpPr>
          <p:grpSpPr>
            <a:xfrm>
              <a:off x="5130155" y="3390650"/>
              <a:ext cx="972271" cy="1105196"/>
              <a:chOff x="3172050" y="1164841"/>
              <a:chExt cx="2930292" cy="3330909"/>
            </a:xfrm>
          </p:grpSpPr>
          <p:pic>
            <p:nvPicPr>
              <p:cNvPr id="6981" name="Google Shape;6981;p281" descr="clipped result image"/>
              <p:cNvPicPr preferRelativeResize="0"/>
              <p:nvPr/>
            </p:nvPicPr>
            <p:blipFill rotWithShape="1">
              <a:blip r:embed="rId4">
                <a:alphaModFix/>
              </a:blip>
              <a:srcRect/>
              <a:stretch/>
            </p:blipFill>
            <p:spPr>
              <a:xfrm rot="254021" flipH="1">
                <a:off x="3284250" y="1260438"/>
                <a:ext cx="2705891" cy="3139715"/>
              </a:xfrm>
              <a:prstGeom prst="rect">
                <a:avLst/>
              </a:prstGeom>
              <a:noFill/>
              <a:ln>
                <a:noFill/>
              </a:ln>
            </p:spPr>
          </p:pic>
          <p:pic>
            <p:nvPicPr>
              <p:cNvPr id="6982" name="Google Shape;6982;p281" descr="Resultado de imagen para lexus logo"/>
              <p:cNvPicPr preferRelativeResize="0"/>
              <p:nvPr/>
            </p:nvPicPr>
            <p:blipFill rotWithShape="1">
              <a:blip r:embed="rId5">
                <a:alphaModFix/>
              </a:blip>
              <a:srcRect/>
              <a:stretch/>
            </p:blipFill>
            <p:spPr>
              <a:xfrm>
                <a:off x="5264219" y="2634220"/>
                <a:ext cx="522881" cy="392163"/>
              </a:xfrm>
              <a:prstGeom prst="rect">
                <a:avLst/>
              </a:prstGeom>
              <a:noFill/>
              <a:ln>
                <a:noFill/>
              </a:ln>
            </p:spPr>
          </p:pic>
        </p:grpSp>
        <p:pic>
          <p:nvPicPr>
            <p:cNvPr id="6983" name="Google Shape;6983;p281" descr="clipped result image"/>
            <p:cNvPicPr preferRelativeResize="0"/>
            <p:nvPr/>
          </p:nvPicPr>
          <p:blipFill rotWithShape="1">
            <a:blip r:embed="rId6">
              <a:alphaModFix/>
            </a:blip>
            <a:srcRect/>
            <a:stretch/>
          </p:blipFill>
          <p:spPr>
            <a:xfrm>
              <a:off x="5640824" y="3264400"/>
              <a:ext cx="407550" cy="506925"/>
            </a:xfrm>
            <a:prstGeom prst="rect">
              <a:avLst/>
            </a:prstGeom>
            <a:noFill/>
            <a:ln>
              <a:noFill/>
            </a:ln>
          </p:spPr>
        </p:pic>
      </p:gr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Shape 6987"/>
        <p:cNvGrpSpPr/>
        <p:nvPr/>
      </p:nvGrpSpPr>
      <p:grpSpPr>
        <a:xfrm>
          <a:off x="0" y="0"/>
          <a:ext cx="0" cy="0"/>
          <a:chOff x="0" y="0"/>
          <a:chExt cx="0" cy="0"/>
        </a:xfrm>
      </p:grpSpPr>
      <p:grpSp>
        <p:nvGrpSpPr>
          <p:cNvPr id="6988" name="Google Shape;6988;p282"/>
          <p:cNvGrpSpPr/>
          <p:nvPr/>
        </p:nvGrpSpPr>
        <p:grpSpPr>
          <a:xfrm>
            <a:off x="1862375" y="1482492"/>
            <a:ext cx="4876650" cy="2980958"/>
            <a:chOff x="2670900" y="1546892"/>
            <a:chExt cx="4876650" cy="2980958"/>
          </a:xfrm>
        </p:grpSpPr>
        <p:grpSp>
          <p:nvGrpSpPr>
            <p:cNvPr id="6989" name="Google Shape;6989;p282"/>
            <p:cNvGrpSpPr/>
            <p:nvPr/>
          </p:nvGrpSpPr>
          <p:grpSpPr>
            <a:xfrm>
              <a:off x="2670900" y="1546892"/>
              <a:ext cx="4419599" cy="2980958"/>
              <a:chOff x="861075" y="1457642"/>
              <a:chExt cx="4419599" cy="2980958"/>
            </a:xfrm>
          </p:grpSpPr>
          <p:pic>
            <p:nvPicPr>
              <p:cNvPr id="6990" name="Google Shape;6990;p282"/>
              <p:cNvPicPr preferRelativeResize="0"/>
              <p:nvPr/>
            </p:nvPicPr>
            <p:blipFill>
              <a:blip r:embed="rId3">
                <a:alphaModFix/>
              </a:blip>
              <a:stretch>
                <a:fillRect/>
              </a:stretch>
            </p:blipFill>
            <p:spPr>
              <a:xfrm>
                <a:off x="861075" y="1457642"/>
                <a:ext cx="4419599" cy="2980958"/>
              </a:xfrm>
              <a:prstGeom prst="rect">
                <a:avLst/>
              </a:prstGeom>
              <a:noFill/>
              <a:ln>
                <a:noFill/>
              </a:ln>
            </p:spPr>
          </p:pic>
          <p:sp>
            <p:nvSpPr>
              <p:cNvPr id="6991" name="Google Shape;6991;p282"/>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escitalopram</a:t>
                </a:r>
                <a:endParaRPr sz="1800" b="1"/>
              </a:p>
              <a:p>
                <a:pPr marL="0" marR="0" lvl="0" indent="0" algn="ctr" rtl="0">
                  <a:lnSpc>
                    <a:spcPct val="100000"/>
                  </a:lnSpc>
                  <a:spcBef>
                    <a:spcPts val="0"/>
                  </a:spcBef>
                  <a:spcAft>
                    <a:spcPts val="0"/>
                  </a:spcAft>
                  <a:buClr>
                    <a:srgbClr val="000000"/>
                  </a:buClr>
                  <a:buSzPts val="800"/>
                  <a:buFont typeface="Arial"/>
                  <a:buNone/>
                </a:pPr>
                <a:r>
                  <a:rPr lang="en" sz="1800" b="1"/>
                  <a:t>LEXAPRO</a:t>
                </a:r>
                <a:endParaRPr sz="1800" b="1"/>
              </a:p>
            </p:txBody>
          </p:sp>
        </p:grpSp>
        <p:cxnSp>
          <p:nvCxnSpPr>
            <p:cNvPr id="6992" name="Google Shape;6992;p282"/>
            <p:cNvCxnSpPr/>
            <p:nvPr/>
          </p:nvCxnSpPr>
          <p:spPr>
            <a:xfrm>
              <a:off x="7168650" y="2857975"/>
              <a:ext cx="378900" cy="0"/>
            </a:xfrm>
            <a:prstGeom prst="straightConnector1">
              <a:avLst/>
            </a:prstGeom>
            <a:noFill/>
            <a:ln w="9525" cap="flat" cmpd="sng">
              <a:solidFill>
                <a:schemeClr val="dk2"/>
              </a:solidFill>
              <a:prstDash val="solid"/>
              <a:round/>
              <a:headEnd type="none" w="med" len="med"/>
              <a:tailEnd type="triangle" w="med" len="med"/>
            </a:ln>
          </p:spPr>
        </p:cxnSp>
      </p:grpSp>
      <p:sp>
        <p:nvSpPr>
          <p:cNvPr id="6993" name="Google Shape;6993;p282"/>
          <p:cNvSpPr txBox="1"/>
          <p:nvPr/>
        </p:nvSpPr>
        <p:spPr>
          <a:xfrm>
            <a:off x="4883925" y="325160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6994" name="Google Shape;6994;p282"/>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Escitalopram: SSRI</a:t>
            </a:r>
            <a:endParaRPr b="1"/>
          </a:p>
        </p:txBody>
      </p:sp>
      <p:cxnSp>
        <p:nvCxnSpPr>
          <p:cNvPr id="6995" name="Google Shape;6995;p282"/>
          <p:cNvCxnSpPr/>
          <p:nvPr/>
        </p:nvCxnSpPr>
        <p:spPr>
          <a:xfrm>
            <a:off x="31313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6996" name="Google Shape;6996;p282"/>
          <p:cNvCxnSpPr/>
          <p:nvPr/>
        </p:nvCxnSpPr>
        <p:spPr>
          <a:xfrm>
            <a:off x="3157057" y="4373772"/>
            <a:ext cx="408300" cy="0"/>
          </a:xfrm>
          <a:prstGeom prst="straightConnector1">
            <a:avLst/>
          </a:prstGeom>
          <a:noFill/>
          <a:ln w="28575" cap="flat" cmpd="sng">
            <a:solidFill>
              <a:schemeClr val="dk2"/>
            </a:solidFill>
            <a:prstDash val="solid"/>
            <a:round/>
            <a:headEnd type="none" w="med" len="med"/>
            <a:tailEnd type="none" w="med" len="med"/>
          </a:ln>
        </p:spPr>
      </p:cxnSp>
      <p:grpSp>
        <p:nvGrpSpPr>
          <p:cNvPr id="6997" name="Google Shape;6997;p282"/>
          <p:cNvGrpSpPr/>
          <p:nvPr/>
        </p:nvGrpSpPr>
        <p:grpSpPr>
          <a:xfrm>
            <a:off x="767675" y="1124375"/>
            <a:ext cx="2982622" cy="1447374"/>
            <a:chOff x="2353200" y="1678750"/>
            <a:chExt cx="2982622" cy="1447374"/>
          </a:xfrm>
        </p:grpSpPr>
        <p:sp>
          <p:nvSpPr>
            <p:cNvPr id="6998" name="Google Shape;6998;p282"/>
            <p:cNvSpPr txBox="1"/>
            <p:nvPr/>
          </p:nvSpPr>
          <p:spPr>
            <a:xfrm>
              <a:off x="2353200" y="1678750"/>
              <a:ext cx="10947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a:t>
              </a:r>
              <a:endParaRPr sz="1200"/>
            </a:p>
            <a:p>
              <a:pPr marL="0" lvl="0" indent="0" algn="l" rtl="0">
                <a:spcBef>
                  <a:spcPts val="0"/>
                </a:spcBef>
                <a:spcAft>
                  <a:spcPts val="0"/>
                </a:spcAft>
                <a:buNone/>
              </a:pPr>
              <a:r>
                <a:rPr lang="en" sz="1200"/>
                <a:t>(CYP2C19)</a:t>
              </a:r>
              <a:endParaRPr sz="1200"/>
            </a:p>
            <a:p>
              <a:pPr marL="0" lvl="0" indent="0" algn="l" rtl="0">
                <a:spcBef>
                  <a:spcPts val="0"/>
                </a:spcBef>
                <a:spcAft>
                  <a:spcPts val="0"/>
                </a:spcAft>
                <a:buNone/>
              </a:pPr>
              <a:endParaRPr sz="1200" b="1"/>
            </a:p>
          </p:txBody>
        </p:sp>
        <p:sp>
          <p:nvSpPr>
            <p:cNvPr id="6999" name="Google Shape;6999;p282"/>
            <p:cNvSpPr/>
            <p:nvPr/>
          </p:nvSpPr>
          <p:spPr>
            <a:xfrm>
              <a:off x="4557622" y="2378524"/>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cxnSp>
        <p:nvCxnSpPr>
          <p:cNvPr id="7000" name="Google Shape;7000;p282"/>
          <p:cNvCxnSpPr/>
          <p:nvPr/>
        </p:nvCxnSpPr>
        <p:spPr>
          <a:xfrm>
            <a:off x="1869200" y="1711625"/>
            <a:ext cx="1400100" cy="449700"/>
          </a:xfrm>
          <a:prstGeom prst="straightConnector1">
            <a:avLst/>
          </a:prstGeom>
          <a:noFill/>
          <a:ln w="9525" cap="flat" cmpd="sng">
            <a:solidFill>
              <a:schemeClr val="dk2"/>
            </a:solidFill>
            <a:prstDash val="solid"/>
            <a:round/>
            <a:headEnd type="none" w="med" len="med"/>
            <a:tailEnd type="triangle" w="med" len="med"/>
          </a:ln>
        </p:spPr>
      </p:cxnSp>
      <p:sp>
        <p:nvSpPr>
          <p:cNvPr id="7001" name="Google Shape;7001;p282"/>
          <p:cNvSpPr txBox="1"/>
          <p:nvPr/>
        </p:nvSpPr>
        <p:spPr>
          <a:xfrm>
            <a:off x="6698275" y="2449613"/>
            <a:ext cx="1598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grpSp>
        <p:nvGrpSpPr>
          <p:cNvPr id="7002" name="Google Shape;7002;p282"/>
          <p:cNvGrpSpPr/>
          <p:nvPr/>
        </p:nvGrpSpPr>
        <p:grpSpPr>
          <a:xfrm>
            <a:off x="8063855" y="119100"/>
            <a:ext cx="972271" cy="1231446"/>
            <a:chOff x="5130155" y="3264400"/>
            <a:chExt cx="972271" cy="1231446"/>
          </a:xfrm>
        </p:grpSpPr>
        <p:grpSp>
          <p:nvGrpSpPr>
            <p:cNvPr id="7003" name="Google Shape;7003;p282"/>
            <p:cNvGrpSpPr/>
            <p:nvPr/>
          </p:nvGrpSpPr>
          <p:grpSpPr>
            <a:xfrm>
              <a:off x="5130155" y="3390650"/>
              <a:ext cx="972271" cy="1105196"/>
              <a:chOff x="3172050" y="1164841"/>
              <a:chExt cx="2930292" cy="3330909"/>
            </a:xfrm>
          </p:grpSpPr>
          <p:pic>
            <p:nvPicPr>
              <p:cNvPr id="7004" name="Google Shape;7004;p282" descr="clipped result image"/>
              <p:cNvPicPr preferRelativeResize="0"/>
              <p:nvPr/>
            </p:nvPicPr>
            <p:blipFill rotWithShape="1">
              <a:blip r:embed="rId4">
                <a:alphaModFix/>
              </a:blip>
              <a:srcRect/>
              <a:stretch/>
            </p:blipFill>
            <p:spPr>
              <a:xfrm rot="254021" flipH="1">
                <a:off x="3284250" y="1260438"/>
                <a:ext cx="2705891" cy="3139715"/>
              </a:xfrm>
              <a:prstGeom prst="rect">
                <a:avLst/>
              </a:prstGeom>
              <a:noFill/>
              <a:ln>
                <a:noFill/>
              </a:ln>
            </p:spPr>
          </p:pic>
          <p:pic>
            <p:nvPicPr>
              <p:cNvPr id="7005" name="Google Shape;7005;p282" descr="Resultado de imagen para lexus logo"/>
              <p:cNvPicPr preferRelativeResize="0"/>
              <p:nvPr/>
            </p:nvPicPr>
            <p:blipFill rotWithShape="1">
              <a:blip r:embed="rId5">
                <a:alphaModFix/>
              </a:blip>
              <a:srcRect/>
              <a:stretch/>
            </p:blipFill>
            <p:spPr>
              <a:xfrm>
                <a:off x="5264219" y="2634220"/>
                <a:ext cx="522881" cy="392163"/>
              </a:xfrm>
              <a:prstGeom prst="rect">
                <a:avLst/>
              </a:prstGeom>
              <a:noFill/>
              <a:ln>
                <a:noFill/>
              </a:ln>
            </p:spPr>
          </p:pic>
        </p:grpSp>
        <p:pic>
          <p:nvPicPr>
            <p:cNvPr id="7006" name="Google Shape;7006;p282" descr="clipped result image"/>
            <p:cNvPicPr preferRelativeResize="0"/>
            <p:nvPr/>
          </p:nvPicPr>
          <p:blipFill rotWithShape="1">
            <a:blip r:embed="rId6">
              <a:alphaModFix/>
            </a:blip>
            <a:srcRect/>
            <a:stretch/>
          </p:blipFill>
          <p:spPr>
            <a:xfrm>
              <a:off x="5640824" y="3264400"/>
              <a:ext cx="407550" cy="506925"/>
            </a:xfrm>
            <a:prstGeom prst="rect">
              <a:avLst/>
            </a:prstGeom>
            <a:noFill/>
            <a:ln>
              <a:noFill/>
            </a:ln>
          </p:spPr>
        </p:pic>
      </p:gr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Shape 7010"/>
        <p:cNvGrpSpPr/>
        <p:nvPr/>
      </p:nvGrpSpPr>
      <p:grpSpPr>
        <a:xfrm>
          <a:off x="0" y="0"/>
          <a:ext cx="0" cy="0"/>
          <a:chOff x="0" y="0"/>
          <a:chExt cx="0" cy="0"/>
        </a:xfrm>
      </p:grpSpPr>
      <p:grpSp>
        <p:nvGrpSpPr>
          <p:cNvPr id="7011" name="Google Shape;7011;p283"/>
          <p:cNvGrpSpPr/>
          <p:nvPr/>
        </p:nvGrpSpPr>
        <p:grpSpPr>
          <a:xfrm>
            <a:off x="1862375" y="1482492"/>
            <a:ext cx="6434300" cy="2980958"/>
            <a:chOff x="2670900" y="1546892"/>
            <a:chExt cx="6434300" cy="2980958"/>
          </a:xfrm>
        </p:grpSpPr>
        <p:grpSp>
          <p:nvGrpSpPr>
            <p:cNvPr id="7012" name="Google Shape;7012;p283"/>
            <p:cNvGrpSpPr/>
            <p:nvPr/>
          </p:nvGrpSpPr>
          <p:grpSpPr>
            <a:xfrm>
              <a:off x="2670900" y="1546892"/>
              <a:ext cx="4419599" cy="2980958"/>
              <a:chOff x="861075" y="1457642"/>
              <a:chExt cx="4419599" cy="2980958"/>
            </a:xfrm>
          </p:grpSpPr>
          <p:pic>
            <p:nvPicPr>
              <p:cNvPr id="7013" name="Google Shape;7013;p283"/>
              <p:cNvPicPr preferRelativeResize="0"/>
              <p:nvPr/>
            </p:nvPicPr>
            <p:blipFill>
              <a:blip r:embed="rId3">
                <a:alphaModFix/>
              </a:blip>
              <a:stretch>
                <a:fillRect/>
              </a:stretch>
            </p:blipFill>
            <p:spPr>
              <a:xfrm>
                <a:off x="861075" y="1457642"/>
                <a:ext cx="4419599" cy="2980958"/>
              </a:xfrm>
              <a:prstGeom prst="rect">
                <a:avLst/>
              </a:prstGeom>
              <a:noFill/>
              <a:ln>
                <a:noFill/>
              </a:ln>
            </p:spPr>
          </p:pic>
          <p:sp>
            <p:nvSpPr>
              <p:cNvPr id="7014" name="Google Shape;7014;p283"/>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escitalopram</a:t>
                </a:r>
                <a:endParaRPr sz="1800" b="1"/>
              </a:p>
              <a:p>
                <a:pPr marL="0" marR="0" lvl="0" indent="0" algn="ctr" rtl="0">
                  <a:lnSpc>
                    <a:spcPct val="100000"/>
                  </a:lnSpc>
                  <a:spcBef>
                    <a:spcPts val="0"/>
                  </a:spcBef>
                  <a:spcAft>
                    <a:spcPts val="0"/>
                  </a:spcAft>
                  <a:buClr>
                    <a:srgbClr val="000000"/>
                  </a:buClr>
                  <a:buSzPts val="800"/>
                  <a:buFont typeface="Arial"/>
                  <a:buNone/>
                </a:pPr>
                <a:r>
                  <a:rPr lang="en" sz="1800" b="1"/>
                  <a:t>LEXAPRO</a:t>
                </a:r>
                <a:endParaRPr sz="1800" b="1"/>
              </a:p>
            </p:txBody>
          </p:sp>
        </p:grpSp>
        <p:cxnSp>
          <p:nvCxnSpPr>
            <p:cNvPr id="7015" name="Google Shape;7015;p283"/>
            <p:cNvCxnSpPr/>
            <p:nvPr/>
          </p:nvCxnSpPr>
          <p:spPr>
            <a:xfrm>
              <a:off x="7168650" y="2857975"/>
              <a:ext cx="378900" cy="0"/>
            </a:xfrm>
            <a:prstGeom prst="straightConnector1">
              <a:avLst/>
            </a:prstGeom>
            <a:noFill/>
            <a:ln w="9525" cap="flat" cmpd="sng">
              <a:solidFill>
                <a:schemeClr val="dk2"/>
              </a:solidFill>
              <a:prstDash val="solid"/>
              <a:round/>
              <a:headEnd type="none" w="med" len="med"/>
              <a:tailEnd type="triangle" w="med" len="med"/>
            </a:ln>
          </p:spPr>
        </p:cxnSp>
        <p:sp>
          <p:nvSpPr>
            <p:cNvPr id="7016" name="Google Shape;7016;p283"/>
            <p:cNvSpPr txBox="1"/>
            <p:nvPr/>
          </p:nvSpPr>
          <p:spPr>
            <a:xfrm>
              <a:off x="7506800" y="2514013"/>
              <a:ext cx="1598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a:p>
          </p:txBody>
        </p:sp>
      </p:grpSp>
      <p:sp>
        <p:nvSpPr>
          <p:cNvPr id="7017" name="Google Shape;7017;p283"/>
          <p:cNvSpPr txBox="1"/>
          <p:nvPr/>
        </p:nvSpPr>
        <p:spPr>
          <a:xfrm>
            <a:off x="4883925" y="325160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7018" name="Google Shape;7018;p283"/>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Escitalopram: SSRI</a:t>
            </a:r>
            <a:endParaRPr b="1"/>
          </a:p>
        </p:txBody>
      </p:sp>
      <p:cxnSp>
        <p:nvCxnSpPr>
          <p:cNvPr id="7019" name="Google Shape;7019;p283"/>
          <p:cNvCxnSpPr/>
          <p:nvPr/>
        </p:nvCxnSpPr>
        <p:spPr>
          <a:xfrm flipH="1">
            <a:off x="3539625" y="1124375"/>
            <a:ext cx="170100" cy="296100"/>
          </a:xfrm>
          <a:prstGeom prst="straightConnector1">
            <a:avLst/>
          </a:prstGeom>
          <a:noFill/>
          <a:ln w="9525" cap="flat" cmpd="sng">
            <a:solidFill>
              <a:schemeClr val="dk2"/>
            </a:solidFill>
            <a:prstDash val="solid"/>
            <a:round/>
            <a:headEnd type="none" w="med" len="med"/>
            <a:tailEnd type="triangle" w="med" len="med"/>
          </a:ln>
        </p:spPr>
      </p:cxnSp>
      <p:sp>
        <p:nvSpPr>
          <p:cNvPr id="7020" name="Google Shape;7020;p283"/>
          <p:cNvSpPr txBox="1"/>
          <p:nvPr/>
        </p:nvSpPr>
        <p:spPr>
          <a:xfrm>
            <a:off x="3659600" y="911875"/>
            <a:ext cx="2957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 CYP in</a:t>
            </a:r>
            <a:r>
              <a:rPr lang="en" sz="1200" u="sng"/>
              <a:t>H</a:t>
            </a:r>
            <a:r>
              <a:rPr lang="en" sz="1200"/>
              <a:t>ibitor</a:t>
            </a:r>
            <a:endParaRPr sz="1200"/>
          </a:p>
        </p:txBody>
      </p:sp>
      <p:cxnSp>
        <p:nvCxnSpPr>
          <p:cNvPr id="7021" name="Google Shape;7021;p283"/>
          <p:cNvCxnSpPr/>
          <p:nvPr/>
        </p:nvCxnSpPr>
        <p:spPr>
          <a:xfrm>
            <a:off x="31313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022" name="Google Shape;7022;p283"/>
          <p:cNvCxnSpPr/>
          <p:nvPr/>
        </p:nvCxnSpPr>
        <p:spPr>
          <a:xfrm>
            <a:off x="3157057" y="4373772"/>
            <a:ext cx="408300" cy="0"/>
          </a:xfrm>
          <a:prstGeom prst="straightConnector1">
            <a:avLst/>
          </a:prstGeom>
          <a:noFill/>
          <a:ln w="28575" cap="flat" cmpd="sng">
            <a:solidFill>
              <a:schemeClr val="dk2"/>
            </a:solidFill>
            <a:prstDash val="solid"/>
            <a:round/>
            <a:headEnd type="none" w="med" len="med"/>
            <a:tailEnd type="none" w="med" len="med"/>
          </a:ln>
        </p:spPr>
      </p:cxnSp>
      <p:grpSp>
        <p:nvGrpSpPr>
          <p:cNvPr id="7023" name="Google Shape;7023;p283"/>
          <p:cNvGrpSpPr/>
          <p:nvPr/>
        </p:nvGrpSpPr>
        <p:grpSpPr>
          <a:xfrm>
            <a:off x="767675" y="1124375"/>
            <a:ext cx="2982622" cy="1447374"/>
            <a:chOff x="2353200" y="1678750"/>
            <a:chExt cx="2982622" cy="1447374"/>
          </a:xfrm>
        </p:grpSpPr>
        <p:sp>
          <p:nvSpPr>
            <p:cNvPr id="7024" name="Google Shape;7024;p283"/>
            <p:cNvSpPr txBox="1"/>
            <p:nvPr/>
          </p:nvSpPr>
          <p:spPr>
            <a:xfrm>
              <a:off x="2353200" y="1678750"/>
              <a:ext cx="10947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a:t>
              </a:r>
              <a:endParaRPr sz="1200"/>
            </a:p>
            <a:p>
              <a:pPr marL="0" lvl="0" indent="0" algn="l" rtl="0">
                <a:spcBef>
                  <a:spcPts val="0"/>
                </a:spcBef>
                <a:spcAft>
                  <a:spcPts val="0"/>
                </a:spcAft>
                <a:buNone/>
              </a:pPr>
              <a:r>
                <a:rPr lang="en" sz="1200"/>
                <a:t>(CYP2C19)</a:t>
              </a:r>
              <a:endParaRPr sz="1200"/>
            </a:p>
            <a:p>
              <a:pPr marL="0" lvl="0" indent="0" algn="l" rtl="0">
                <a:spcBef>
                  <a:spcPts val="0"/>
                </a:spcBef>
                <a:spcAft>
                  <a:spcPts val="0"/>
                </a:spcAft>
                <a:buNone/>
              </a:pPr>
              <a:endParaRPr sz="1200" b="1"/>
            </a:p>
          </p:txBody>
        </p:sp>
        <p:sp>
          <p:nvSpPr>
            <p:cNvPr id="7025" name="Google Shape;7025;p283"/>
            <p:cNvSpPr/>
            <p:nvPr/>
          </p:nvSpPr>
          <p:spPr>
            <a:xfrm>
              <a:off x="4557622" y="2378524"/>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cxnSp>
        <p:nvCxnSpPr>
          <p:cNvPr id="7026" name="Google Shape;7026;p283"/>
          <p:cNvCxnSpPr/>
          <p:nvPr/>
        </p:nvCxnSpPr>
        <p:spPr>
          <a:xfrm>
            <a:off x="1869200" y="1711625"/>
            <a:ext cx="1400100" cy="449700"/>
          </a:xfrm>
          <a:prstGeom prst="straightConnector1">
            <a:avLst/>
          </a:prstGeom>
          <a:noFill/>
          <a:ln w="9525" cap="flat" cmpd="sng">
            <a:solidFill>
              <a:schemeClr val="dk2"/>
            </a:solidFill>
            <a:prstDash val="solid"/>
            <a:round/>
            <a:headEnd type="none" w="med" len="med"/>
            <a:tailEnd type="triangle" w="med" len="med"/>
          </a:ln>
        </p:spPr>
      </p:cxnSp>
      <p:grpSp>
        <p:nvGrpSpPr>
          <p:cNvPr id="7027" name="Google Shape;7027;p283"/>
          <p:cNvGrpSpPr/>
          <p:nvPr/>
        </p:nvGrpSpPr>
        <p:grpSpPr>
          <a:xfrm>
            <a:off x="8063855" y="119100"/>
            <a:ext cx="972271" cy="1231446"/>
            <a:chOff x="5130155" y="3264400"/>
            <a:chExt cx="972271" cy="1231446"/>
          </a:xfrm>
        </p:grpSpPr>
        <p:grpSp>
          <p:nvGrpSpPr>
            <p:cNvPr id="7028" name="Google Shape;7028;p283"/>
            <p:cNvGrpSpPr/>
            <p:nvPr/>
          </p:nvGrpSpPr>
          <p:grpSpPr>
            <a:xfrm>
              <a:off x="5130155" y="3390650"/>
              <a:ext cx="972271" cy="1105196"/>
              <a:chOff x="3172050" y="1164841"/>
              <a:chExt cx="2930292" cy="3330909"/>
            </a:xfrm>
          </p:grpSpPr>
          <p:pic>
            <p:nvPicPr>
              <p:cNvPr id="7029" name="Google Shape;7029;p283" descr="clipped result image"/>
              <p:cNvPicPr preferRelativeResize="0"/>
              <p:nvPr/>
            </p:nvPicPr>
            <p:blipFill rotWithShape="1">
              <a:blip r:embed="rId4">
                <a:alphaModFix/>
              </a:blip>
              <a:srcRect/>
              <a:stretch/>
            </p:blipFill>
            <p:spPr>
              <a:xfrm rot="254021" flipH="1">
                <a:off x="3284250" y="1260438"/>
                <a:ext cx="2705891" cy="3139715"/>
              </a:xfrm>
              <a:prstGeom prst="rect">
                <a:avLst/>
              </a:prstGeom>
              <a:noFill/>
              <a:ln>
                <a:noFill/>
              </a:ln>
            </p:spPr>
          </p:pic>
          <p:pic>
            <p:nvPicPr>
              <p:cNvPr id="7030" name="Google Shape;7030;p283" descr="Resultado de imagen para lexus logo"/>
              <p:cNvPicPr preferRelativeResize="0"/>
              <p:nvPr/>
            </p:nvPicPr>
            <p:blipFill rotWithShape="1">
              <a:blip r:embed="rId5">
                <a:alphaModFix/>
              </a:blip>
              <a:srcRect/>
              <a:stretch/>
            </p:blipFill>
            <p:spPr>
              <a:xfrm>
                <a:off x="5264219" y="2634220"/>
                <a:ext cx="522881" cy="392163"/>
              </a:xfrm>
              <a:prstGeom prst="rect">
                <a:avLst/>
              </a:prstGeom>
              <a:noFill/>
              <a:ln>
                <a:noFill/>
              </a:ln>
            </p:spPr>
          </p:pic>
        </p:grpSp>
        <p:pic>
          <p:nvPicPr>
            <p:cNvPr id="7031" name="Google Shape;7031;p283" descr="clipped result image"/>
            <p:cNvPicPr preferRelativeResize="0"/>
            <p:nvPr/>
          </p:nvPicPr>
          <p:blipFill rotWithShape="1">
            <a:blip r:embed="rId6">
              <a:alphaModFix/>
            </a:blip>
            <a:srcRect/>
            <a:stretch/>
          </p:blipFill>
          <p:spPr>
            <a:xfrm>
              <a:off x="5640824" y="3264400"/>
              <a:ext cx="407550" cy="506925"/>
            </a:xfrm>
            <a:prstGeom prst="rect">
              <a:avLst/>
            </a:prstGeom>
            <a:noFill/>
            <a:ln>
              <a:noFill/>
            </a:ln>
          </p:spPr>
        </p:pic>
      </p:gr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Shape 7035"/>
        <p:cNvGrpSpPr/>
        <p:nvPr/>
      </p:nvGrpSpPr>
      <p:grpSpPr>
        <a:xfrm>
          <a:off x="0" y="0"/>
          <a:ext cx="0" cy="0"/>
          <a:chOff x="0" y="0"/>
          <a:chExt cx="0" cy="0"/>
        </a:xfrm>
      </p:grpSpPr>
      <p:grpSp>
        <p:nvGrpSpPr>
          <p:cNvPr id="7036" name="Google Shape;7036;p284"/>
          <p:cNvGrpSpPr/>
          <p:nvPr/>
        </p:nvGrpSpPr>
        <p:grpSpPr>
          <a:xfrm>
            <a:off x="1862375" y="1482492"/>
            <a:ext cx="6434300" cy="2980958"/>
            <a:chOff x="2670900" y="1546892"/>
            <a:chExt cx="6434300" cy="2980958"/>
          </a:xfrm>
        </p:grpSpPr>
        <p:grpSp>
          <p:nvGrpSpPr>
            <p:cNvPr id="7037" name="Google Shape;7037;p284"/>
            <p:cNvGrpSpPr/>
            <p:nvPr/>
          </p:nvGrpSpPr>
          <p:grpSpPr>
            <a:xfrm>
              <a:off x="2670900" y="1546892"/>
              <a:ext cx="4419599" cy="2980958"/>
              <a:chOff x="861075" y="1457642"/>
              <a:chExt cx="4419599" cy="2980958"/>
            </a:xfrm>
          </p:grpSpPr>
          <p:pic>
            <p:nvPicPr>
              <p:cNvPr id="7038" name="Google Shape;7038;p284"/>
              <p:cNvPicPr preferRelativeResize="0"/>
              <p:nvPr/>
            </p:nvPicPr>
            <p:blipFill>
              <a:blip r:embed="rId3">
                <a:alphaModFix/>
              </a:blip>
              <a:stretch>
                <a:fillRect/>
              </a:stretch>
            </p:blipFill>
            <p:spPr>
              <a:xfrm>
                <a:off x="861075" y="1457642"/>
                <a:ext cx="4419599" cy="2980958"/>
              </a:xfrm>
              <a:prstGeom prst="rect">
                <a:avLst/>
              </a:prstGeom>
              <a:noFill/>
              <a:ln>
                <a:noFill/>
              </a:ln>
            </p:spPr>
          </p:pic>
          <p:sp>
            <p:nvSpPr>
              <p:cNvPr id="7039" name="Google Shape;7039;p284"/>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escitalopram</a:t>
                </a:r>
                <a:endParaRPr sz="1800" b="1"/>
              </a:p>
              <a:p>
                <a:pPr marL="0" marR="0" lvl="0" indent="0" algn="ctr" rtl="0">
                  <a:lnSpc>
                    <a:spcPct val="100000"/>
                  </a:lnSpc>
                  <a:spcBef>
                    <a:spcPts val="0"/>
                  </a:spcBef>
                  <a:spcAft>
                    <a:spcPts val="0"/>
                  </a:spcAft>
                  <a:buClr>
                    <a:srgbClr val="000000"/>
                  </a:buClr>
                  <a:buSzPts val="800"/>
                  <a:buFont typeface="Arial"/>
                  <a:buNone/>
                </a:pPr>
                <a:r>
                  <a:rPr lang="en" sz="1800" b="1"/>
                  <a:t>LEXAPRO</a:t>
                </a:r>
                <a:endParaRPr sz="1800" b="1"/>
              </a:p>
            </p:txBody>
          </p:sp>
        </p:grpSp>
        <p:cxnSp>
          <p:nvCxnSpPr>
            <p:cNvPr id="7040" name="Google Shape;7040;p284"/>
            <p:cNvCxnSpPr/>
            <p:nvPr/>
          </p:nvCxnSpPr>
          <p:spPr>
            <a:xfrm>
              <a:off x="7168650" y="2857975"/>
              <a:ext cx="378900" cy="0"/>
            </a:xfrm>
            <a:prstGeom prst="straightConnector1">
              <a:avLst/>
            </a:prstGeom>
            <a:noFill/>
            <a:ln w="9525" cap="flat" cmpd="sng">
              <a:solidFill>
                <a:schemeClr val="dk2"/>
              </a:solidFill>
              <a:prstDash val="solid"/>
              <a:round/>
              <a:headEnd type="none" w="med" len="med"/>
              <a:tailEnd type="triangle" w="med" len="med"/>
            </a:ln>
          </p:spPr>
        </p:cxnSp>
        <p:sp>
          <p:nvSpPr>
            <p:cNvPr id="7041" name="Google Shape;7041;p284"/>
            <p:cNvSpPr txBox="1"/>
            <p:nvPr/>
          </p:nvSpPr>
          <p:spPr>
            <a:xfrm>
              <a:off x="7506800" y="2514013"/>
              <a:ext cx="1598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a:p>
          </p:txBody>
        </p:sp>
      </p:grpSp>
      <p:sp>
        <p:nvSpPr>
          <p:cNvPr id="7042" name="Google Shape;7042;p284"/>
          <p:cNvSpPr txBox="1"/>
          <p:nvPr/>
        </p:nvSpPr>
        <p:spPr>
          <a:xfrm>
            <a:off x="4883925" y="325160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7043" name="Google Shape;7043;p284"/>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Escitalopram: SSRI</a:t>
            </a:r>
            <a:endParaRPr b="1"/>
          </a:p>
        </p:txBody>
      </p:sp>
      <p:cxnSp>
        <p:nvCxnSpPr>
          <p:cNvPr id="7044" name="Google Shape;7044;p284"/>
          <p:cNvCxnSpPr/>
          <p:nvPr/>
        </p:nvCxnSpPr>
        <p:spPr>
          <a:xfrm flipH="1">
            <a:off x="3539625" y="1124375"/>
            <a:ext cx="170100" cy="296100"/>
          </a:xfrm>
          <a:prstGeom prst="straightConnector1">
            <a:avLst/>
          </a:prstGeom>
          <a:noFill/>
          <a:ln w="9525" cap="flat" cmpd="sng">
            <a:solidFill>
              <a:schemeClr val="dk2"/>
            </a:solidFill>
            <a:prstDash val="solid"/>
            <a:round/>
            <a:headEnd type="none" w="med" len="med"/>
            <a:tailEnd type="triangle" w="med" len="med"/>
          </a:ln>
        </p:spPr>
      </p:cxnSp>
      <p:sp>
        <p:nvSpPr>
          <p:cNvPr id="7045" name="Google Shape;7045;p284"/>
          <p:cNvSpPr txBox="1"/>
          <p:nvPr/>
        </p:nvSpPr>
        <p:spPr>
          <a:xfrm>
            <a:off x="3659600" y="911875"/>
            <a:ext cx="5302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 CYP in</a:t>
            </a:r>
            <a:r>
              <a:rPr lang="en" sz="1200" u="sng"/>
              <a:t>H</a:t>
            </a:r>
            <a:r>
              <a:rPr lang="en" sz="1200"/>
              <a:t>ibitor - </a:t>
            </a:r>
            <a:r>
              <a:rPr lang="en" sz="1200">
                <a:highlight>
                  <a:srgbClr val="FFFF00"/>
                </a:highlight>
              </a:rPr>
              <a:t>MAJOR ADVANTAGE OVER THE OTHER SSRIs</a:t>
            </a:r>
            <a:endParaRPr sz="1200">
              <a:highlight>
                <a:srgbClr val="FFFF00"/>
              </a:highlight>
            </a:endParaRPr>
          </a:p>
        </p:txBody>
      </p:sp>
      <p:cxnSp>
        <p:nvCxnSpPr>
          <p:cNvPr id="7046" name="Google Shape;7046;p284"/>
          <p:cNvCxnSpPr/>
          <p:nvPr/>
        </p:nvCxnSpPr>
        <p:spPr>
          <a:xfrm>
            <a:off x="31313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047" name="Google Shape;7047;p284"/>
          <p:cNvCxnSpPr/>
          <p:nvPr/>
        </p:nvCxnSpPr>
        <p:spPr>
          <a:xfrm>
            <a:off x="3157057" y="4373772"/>
            <a:ext cx="408300" cy="0"/>
          </a:xfrm>
          <a:prstGeom prst="straightConnector1">
            <a:avLst/>
          </a:prstGeom>
          <a:noFill/>
          <a:ln w="28575" cap="flat" cmpd="sng">
            <a:solidFill>
              <a:schemeClr val="dk2"/>
            </a:solidFill>
            <a:prstDash val="solid"/>
            <a:round/>
            <a:headEnd type="none" w="med" len="med"/>
            <a:tailEnd type="none" w="med" len="med"/>
          </a:ln>
        </p:spPr>
      </p:cxnSp>
      <p:grpSp>
        <p:nvGrpSpPr>
          <p:cNvPr id="7048" name="Google Shape;7048;p284"/>
          <p:cNvGrpSpPr/>
          <p:nvPr/>
        </p:nvGrpSpPr>
        <p:grpSpPr>
          <a:xfrm>
            <a:off x="767675" y="1124375"/>
            <a:ext cx="2982622" cy="1447374"/>
            <a:chOff x="2353200" y="1678750"/>
            <a:chExt cx="2982622" cy="1447374"/>
          </a:xfrm>
        </p:grpSpPr>
        <p:sp>
          <p:nvSpPr>
            <p:cNvPr id="7049" name="Google Shape;7049;p284"/>
            <p:cNvSpPr txBox="1"/>
            <p:nvPr/>
          </p:nvSpPr>
          <p:spPr>
            <a:xfrm>
              <a:off x="2353200" y="1678750"/>
              <a:ext cx="10947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a:t>
              </a:r>
              <a:endParaRPr sz="1200"/>
            </a:p>
            <a:p>
              <a:pPr marL="0" lvl="0" indent="0" algn="l" rtl="0">
                <a:spcBef>
                  <a:spcPts val="0"/>
                </a:spcBef>
                <a:spcAft>
                  <a:spcPts val="0"/>
                </a:spcAft>
                <a:buNone/>
              </a:pPr>
              <a:r>
                <a:rPr lang="en" sz="1200"/>
                <a:t>(CYP2C19)</a:t>
              </a:r>
              <a:endParaRPr sz="1200"/>
            </a:p>
            <a:p>
              <a:pPr marL="0" lvl="0" indent="0" algn="l" rtl="0">
                <a:spcBef>
                  <a:spcPts val="0"/>
                </a:spcBef>
                <a:spcAft>
                  <a:spcPts val="0"/>
                </a:spcAft>
                <a:buNone/>
              </a:pPr>
              <a:endParaRPr sz="1200" b="1"/>
            </a:p>
          </p:txBody>
        </p:sp>
        <p:sp>
          <p:nvSpPr>
            <p:cNvPr id="7050" name="Google Shape;7050;p284"/>
            <p:cNvSpPr/>
            <p:nvPr/>
          </p:nvSpPr>
          <p:spPr>
            <a:xfrm>
              <a:off x="4557622" y="2378524"/>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cxnSp>
        <p:nvCxnSpPr>
          <p:cNvPr id="7051" name="Google Shape;7051;p284"/>
          <p:cNvCxnSpPr/>
          <p:nvPr/>
        </p:nvCxnSpPr>
        <p:spPr>
          <a:xfrm>
            <a:off x="1869200" y="1711625"/>
            <a:ext cx="1400100" cy="449700"/>
          </a:xfrm>
          <a:prstGeom prst="straightConnector1">
            <a:avLst/>
          </a:prstGeom>
          <a:noFill/>
          <a:ln w="9525" cap="flat" cmpd="sng">
            <a:solidFill>
              <a:schemeClr val="dk2"/>
            </a:solidFill>
            <a:prstDash val="solid"/>
            <a:round/>
            <a:headEnd type="none" w="med" len="med"/>
            <a:tailEnd type="triangle" w="med" len="med"/>
          </a:ln>
        </p:spPr>
      </p:cxnSp>
      <p:grpSp>
        <p:nvGrpSpPr>
          <p:cNvPr id="7052" name="Google Shape;7052;p284"/>
          <p:cNvGrpSpPr/>
          <p:nvPr/>
        </p:nvGrpSpPr>
        <p:grpSpPr>
          <a:xfrm>
            <a:off x="8092430" y="3805688"/>
            <a:ext cx="972271" cy="1231446"/>
            <a:chOff x="5130155" y="3264400"/>
            <a:chExt cx="972271" cy="1231446"/>
          </a:xfrm>
        </p:grpSpPr>
        <p:grpSp>
          <p:nvGrpSpPr>
            <p:cNvPr id="7053" name="Google Shape;7053;p284"/>
            <p:cNvGrpSpPr/>
            <p:nvPr/>
          </p:nvGrpSpPr>
          <p:grpSpPr>
            <a:xfrm>
              <a:off x="5130155" y="3390650"/>
              <a:ext cx="972271" cy="1105196"/>
              <a:chOff x="3172050" y="1164841"/>
              <a:chExt cx="2930292" cy="3330909"/>
            </a:xfrm>
          </p:grpSpPr>
          <p:pic>
            <p:nvPicPr>
              <p:cNvPr id="7054" name="Google Shape;7054;p284" descr="clipped result image"/>
              <p:cNvPicPr preferRelativeResize="0"/>
              <p:nvPr/>
            </p:nvPicPr>
            <p:blipFill rotWithShape="1">
              <a:blip r:embed="rId4">
                <a:alphaModFix/>
              </a:blip>
              <a:srcRect/>
              <a:stretch/>
            </p:blipFill>
            <p:spPr>
              <a:xfrm rot="254021" flipH="1">
                <a:off x="3284250" y="1260438"/>
                <a:ext cx="2705891" cy="3139715"/>
              </a:xfrm>
              <a:prstGeom prst="rect">
                <a:avLst/>
              </a:prstGeom>
              <a:noFill/>
              <a:ln>
                <a:noFill/>
              </a:ln>
            </p:spPr>
          </p:pic>
          <p:pic>
            <p:nvPicPr>
              <p:cNvPr id="7055" name="Google Shape;7055;p284" descr="Resultado de imagen para lexus logo"/>
              <p:cNvPicPr preferRelativeResize="0"/>
              <p:nvPr/>
            </p:nvPicPr>
            <p:blipFill rotWithShape="1">
              <a:blip r:embed="rId5">
                <a:alphaModFix/>
              </a:blip>
              <a:srcRect/>
              <a:stretch/>
            </p:blipFill>
            <p:spPr>
              <a:xfrm>
                <a:off x="5264219" y="2634220"/>
                <a:ext cx="522881" cy="392163"/>
              </a:xfrm>
              <a:prstGeom prst="rect">
                <a:avLst/>
              </a:prstGeom>
              <a:noFill/>
              <a:ln>
                <a:noFill/>
              </a:ln>
            </p:spPr>
          </p:pic>
        </p:grpSp>
        <p:pic>
          <p:nvPicPr>
            <p:cNvPr id="7056" name="Google Shape;7056;p284" descr="clipped result image"/>
            <p:cNvPicPr preferRelativeResize="0"/>
            <p:nvPr/>
          </p:nvPicPr>
          <p:blipFill rotWithShape="1">
            <a:blip r:embed="rId6">
              <a:alphaModFix/>
            </a:blip>
            <a:srcRect/>
            <a:stretch/>
          </p:blipFill>
          <p:spPr>
            <a:xfrm>
              <a:off x="5640824" y="3264400"/>
              <a:ext cx="407550" cy="506925"/>
            </a:xfrm>
            <a:prstGeom prst="rect">
              <a:avLst/>
            </a:prstGeom>
            <a:noFill/>
            <a:ln>
              <a:noFill/>
            </a:ln>
          </p:spPr>
        </p:pic>
      </p:gr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Shape 7060"/>
        <p:cNvGrpSpPr/>
        <p:nvPr/>
      </p:nvGrpSpPr>
      <p:grpSpPr>
        <a:xfrm>
          <a:off x="0" y="0"/>
          <a:ext cx="0" cy="0"/>
          <a:chOff x="0" y="0"/>
          <a:chExt cx="0" cy="0"/>
        </a:xfrm>
      </p:grpSpPr>
      <p:grpSp>
        <p:nvGrpSpPr>
          <p:cNvPr id="7061" name="Google Shape;7061;p285"/>
          <p:cNvGrpSpPr/>
          <p:nvPr/>
        </p:nvGrpSpPr>
        <p:grpSpPr>
          <a:xfrm>
            <a:off x="1862375" y="1482492"/>
            <a:ext cx="6434300" cy="2980958"/>
            <a:chOff x="2670900" y="1546892"/>
            <a:chExt cx="6434300" cy="2980958"/>
          </a:xfrm>
        </p:grpSpPr>
        <p:grpSp>
          <p:nvGrpSpPr>
            <p:cNvPr id="7062" name="Google Shape;7062;p285"/>
            <p:cNvGrpSpPr/>
            <p:nvPr/>
          </p:nvGrpSpPr>
          <p:grpSpPr>
            <a:xfrm>
              <a:off x="2670900" y="1546892"/>
              <a:ext cx="4419599" cy="2980958"/>
              <a:chOff x="861075" y="1457642"/>
              <a:chExt cx="4419599" cy="2980958"/>
            </a:xfrm>
          </p:grpSpPr>
          <p:pic>
            <p:nvPicPr>
              <p:cNvPr id="7063" name="Google Shape;7063;p285"/>
              <p:cNvPicPr preferRelativeResize="0"/>
              <p:nvPr/>
            </p:nvPicPr>
            <p:blipFill>
              <a:blip r:embed="rId3">
                <a:alphaModFix/>
              </a:blip>
              <a:stretch>
                <a:fillRect/>
              </a:stretch>
            </p:blipFill>
            <p:spPr>
              <a:xfrm>
                <a:off x="861075" y="1457642"/>
                <a:ext cx="4419599" cy="2980958"/>
              </a:xfrm>
              <a:prstGeom prst="rect">
                <a:avLst/>
              </a:prstGeom>
              <a:noFill/>
              <a:ln>
                <a:noFill/>
              </a:ln>
            </p:spPr>
          </p:pic>
          <p:sp>
            <p:nvSpPr>
              <p:cNvPr id="7064" name="Google Shape;7064;p285"/>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escitalopram</a:t>
                </a:r>
                <a:endParaRPr sz="1800" b="1"/>
              </a:p>
              <a:p>
                <a:pPr marL="0" marR="0" lvl="0" indent="0" algn="ctr" rtl="0">
                  <a:lnSpc>
                    <a:spcPct val="100000"/>
                  </a:lnSpc>
                  <a:spcBef>
                    <a:spcPts val="0"/>
                  </a:spcBef>
                  <a:spcAft>
                    <a:spcPts val="0"/>
                  </a:spcAft>
                  <a:buClr>
                    <a:srgbClr val="000000"/>
                  </a:buClr>
                  <a:buSzPts val="800"/>
                  <a:buFont typeface="Arial"/>
                  <a:buNone/>
                </a:pPr>
                <a:r>
                  <a:rPr lang="en" sz="1800" b="1"/>
                  <a:t>LEXAPRO</a:t>
                </a:r>
                <a:endParaRPr sz="1800" b="1"/>
              </a:p>
            </p:txBody>
          </p:sp>
        </p:grpSp>
        <p:cxnSp>
          <p:nvCxnSpPr>
            <p:cNvPr id="7065" name="Google Shape;7065;p285"/>
            <p:cNvCxnSpPr/>
            <p:nvPr/>
          </p:nvCxnSpPr>
          <p:spPr>
            <a:xfrm>
              <a:off x="7168650" y="2857975"/>
              <a:ext cx="378900" cy="0"/>
            </a:xfrm>
            <a:prstGeom prst="straightConnector1">
              <a:avLst/>
            </a:prstGeom>
            <a:noFill/>
            <a:ln w="9525" cap="flat" cmpd="sng">
              <a:solidFill>
                <a:schemeClr val="dk2"/>
              </a:solidFill>
              <a:prstDash val="solid"/>
              <a:round/>
              <a:headEnd type="none" w="med" len="med"/>
              <a:tailEnd type="triangle" w="med" len="med"/>
            </a:ln>
          </p:spPr>
        </p:cxnSp>
        <p:sp>
          <p:nvSpPr>
            <p:cNvPr id="7066" name="Google Shape;7066;p285"/>
            <p:cNvSpPr txBox="1"/>
            <p:nvPr/>
          </p:nvSpPr>
          <p:spPr>
            <a:xfrm>
              <a:off x="7506800" y="2514013"/>
              <a:ext cx="1598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a:p>
          </p:txBody>
        </p:sp>
      </p:grpSp>
      <p:sp>
        <p:nvSpPr>
          <p:cNvPr id="7067" name="Google Shape;7067;p285"/>
          <p:cNvSpPr txBox="1"/>
          <p:nvPr/>
        </p:nvSpPr>
        <p:spPr>
          <a:xfrm>
            <a:off x="4883925" y="325160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7068" name="Google Shape;7068;p285"/>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Escitalopram: SSRI</a:t>
            </a:r>
            <a:endParaRPr b="1"/>
          </a:p>
        </p:txBody>
      </p:sp>
      <p:cxnSp>
        <p:nvCxnSpPr>
          <p:cNvPr id="7069" name="Google Shape;7069;p285"/>
          <p:cNvCxnSpPr/>
          <p:nvPr/>
        </p:nvCxnSpPr>
        <p:spPr>
          <a:xfrm flipH="1">
            <a:off x="3539625" y="1124375"/>
            <a:ext cx="170100" cy="296100"/>
          </a:xfrm>
          <a:prstGeom prst="straightConnector1">
            <a:avLst/>
          </a:prstGeom>
          <a:noFill/>
          <a:ln w="9525" cap="flat" cmpd="sng">
            <a:solidFill>
              <a:schemeClr val="dk2"/>
            </a:solidFill>
            <a:prstDash val="solid"/>
            <a:round/>
            <a:headEnd type="none" w="med" len="med"/>
            <a:tailEnd type="triangle" w="med" len="med"/>
          </a:ln>
        </p:spPr>
      </p:cxnSp>
      <p:sp>
        <p:nvSpPr>
          <p:cNvPr id="7070" name="Google Shape;7070;p285"/>
          <p:cNvSpPr txBox="1"/>
          <p:nvPr/>
        </p:nvSpPr>
        <p:spPr>
          <a:xfrm>
            <a:off x="3659600" y="911875"/>
            <a:ext cx="5302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 CYP in</a:t>
            </a:r>
            <a:r>
              <a:rPr lang="en" sz="1200" u="sng"/>
              <a:t>H</a:t>
            </a:r>
            <a:r>
              <a:rPr lang="en" sz="1200"/>
              <a:t>ibitor - </a:t>
            </a:r>
            <a:r>
              <a:rPr lang="en" sz="1200">
                <a:highlight>
                  <a:srgbClr val="FFFF00"/>
                </a:highlight>
              </a:rPr>
              <a:t>MAJOR ADVANTAGE OVER THE OTHER SSRIs</a:t>
            </a:r>
            <a:endParaRPr sz="1200">
              <a:highlight>
                <a:srgbClr val="FFFF00"/>
              </a:highlight>
            </a:endParaRPr>
          </a:p>
        </p:txBody>
      </p:sp>
      <p:cxnSp>
        <p:nvCxnSpPr>
          <p:cNvPr id="7071" name="Google Shape;7071;p285"/>
          <p:cNvCxnSpPr/>
          <p:nvPr/>
        </p:nvCxnSpPr>
        <p:spPr>
          <a:xfrm>
            <a:off x="31313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072" name="Google Shape;7072;p285"/>
          <p:cNvCxnSpPr/>
          <p:nvPr/>
        </p:nvCxnSpPr>
        <p:spPr>
          <a:xfrm>
            <a:off x="3157057" y="4373772"/>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073" name="Google Shape;7073;p285"/>
          <p:cNvCxnSpPr/>
          <p:nvPr/>
        </p:nvCxnSpPr>
        <p:spPr>
          <a:xfrm rot="10800000">
            <a:off x="3460950" y="4494575"/>
            <a:ext cx="542400" cy="217800"/>
          </a:xfrm>
          <a:prstGeom prst="straightConnector1">
            <a:avLst/>
          </a:prstGeom>
          <a:noFill/>
          <a:ln w="9525" cap="flat" cmpd="sng">
            <a:solidFill>
              <a:schemeClr val="dk2"/>
            </a:solidFill>
            <a:prstDash val="solid"/>
            <a:round/>
            <a:headEnd type="none" w="med" len="med"/>
            <a:tailEnd type="triangle" w="med" len="med"/>
          </a:ln>
        </p:spPr>
      </p:cxnSp>
      <p:sp>
        <p:nvSpPr>
          <p:cNvPr id="7074" name="Google Shape;7074;p285"/>
          <p:cNvSpPr txBox="1"/>
          <p:nvPr/>
        </p:nvSpPr>
        <p:spPr>
          <a:xfrm>
            <a:off x="3940900" y="4494575"/>
            <a:ext cx="1970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 CYP in</a:t>
            </a:r>
            <a:r>
              <a:rPr lang="en" sz="1200" u="sng"/>
              <a:t>D</a:t>
            </a:r>
            <a:r>
              <a:rPr lang="en" sz="1200"/>
              <a:t>ucer </a:t>
            </a:r>
            <a:endParaRPr sz="1200"/>
          </a:p>
          <a:p>
            <a:pPr marL="0" lvl="0" indent="0" algn="l" rtl="0">
              <a:spcBef>
                <a:spcPts val="0"/>
              </a:spcBef>
              <a:spcAft>
                <a:spcPts val="0"/>
              </a:spcAft>
              <a:buNone/>
            </a:pPr>
            <a:r>
              <a:rPr lang="en" sz="1200"/>
              <a:t>(no antidepressants are)</a:t>
            </a:r>
            <a:endParaRPr sz="1200"/>
          </a:p>
        </p:txBody>
      </p:sp>
      <p:grpSp>
        <p:nvGrpSpPr>
          <p:cNvPr id="7075" name="Google Shape;7075;p285"/>
          <p:cNvGrpSpPr/>
          <p:nvPr/>
        </p:nvGrpSpPr>
        <p:grpSpPr>
          <a:xfrm>
            <a:off x="767675" y="1124375"/>
            <a:ext cx="2982622" cy="1447374"/>
            <a:chOff x="2353200" y="1678750"/>
            <a:chExt cx="2982622" cy="1447374"/>
          </a:xfrm>
        </p:grpSpPr>
        <p:sp>
          <p:nvSpPr>
            <p:cNvPr id="7076" name="Google Shape;7076;p285"/>
            <p:cNvSpPr txBox="1"/>
            <p:nvPr/>
          </p:nvSpPr>
          <p:spPr>
            <a:xfrm>
              <a:off x="2353200" y="1678750"/>
              <a:ext cx="10947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a:t>
              </a:r>
              <a:endParaRPr sz="1200"/>
            </a:p>
            <a:p>
              <a:pPr marL="0" lvl="0" indent="0" algn="l" rtl="0">
                <a:spcBef>
                  <a:spcPts val="0"/>
                </a:spcBef>
                <a:spcAft>
                  <a:spcPts val="0"/>
                </a:spcAft>
                <a:buNone/>
              </a:pPr>
              <a:r>
                <a:rPr lang="en" sz="1200"/>
                <a:t>(CYP2C19)</a:t>
              </a:r>
              <a:endParaRPr sz="1200"/>
            </a:p>
            <a:p>
              <a:pPr marL="0" lvl="0" indent="0" algn="l" rtl="0">
                <a:spcBef>
                  <a:spcPts val="0"/>
                </a:spcBef>
                <a:spcAft>
                  <a:spcPts val="0"/>
                </a:spcAft>
                <a:buNone/>
              </a:pPr>
              <a:endParaRPr sz="1200" b="1"/>
            </a:p>
          </p:txBody>
        </p:sp>
        <p:sp>
          <p:nvSpPr>
            <p:cNvPr id="7077" name="Google Shape;7077;p285"/>
            <p:cNvSpPr/>
            <p:nvPr/>
          </p:nvSpPr>
          <p:spPr>
            <a:xfrm>
              <a:off x="4557622" y="2378524"/>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cxnSp>
        <p:nvCxnSpPr>
          <p:cNvPr id="7078" name="Google Shape;7078;p285"/>
          <p:cNvCxnSpPr/>
          <p:nvPr/>
        </p:nvCxnSpPr>
        <p:spPr>
          <a:xfrm>
            <a:off x="1869200" y="1711625"/>
            <a:ext cx="1400100" cy="449700"/>
          </a:xfrm>
          <a:prstGeom prst="straightConnector1">
            <a:avLst/>
          </a:prstGeom>
          <a:noFill/>
          <a:ln w="9525" cap="flat" cmpd="sng">
            <a:solidFill>
              <a:schemeClr val="dk2"/>
            </a:solidFill>
            <a:prstDash val="solid"/>
            <a:round/>
            <a:headEnd type="none" w="med" len="med"/>
            <a:tailEnd type="triangle" w="med" len="med"/>
          </a:ln>
        </p:spPr>
      </p:cxnSp>
      <p:grpSp>
        <p:nvGrpSpPr>
          <p:cNvPr id="7079" name="Google Shape;7079;p285"/>
          <p:cNvGrpSpPr/>
          <p:nvPr/>
        </p:nvGrpSpPr>
        <p:grpSpPr>
          <a:xfrm>
            <a:off x="8092430" y="3805688"/>
            <a:ext cx="972271" cy="1231446"/>
            <a:chOff x="5130155" y="3264400"/>
            <a:chExt cx="972271" cy="1231446"/>
          </a:xfrm>
        </p:grpSpPr>
        <p:grpSp>
          <p:nvGrpSpPr>
            <p:cNvPr id="7080" name="Google Shape;7080;p285"/>
            <p:cNvGrpSpPr/>
            <p:nvPr/>
          </p:nvGrpSpPr>
          <p:grpSpPr>
            <a:xfrm>
              <a:off x="5130155" y="3390650"/>
              <a:ext cx="972271" cy="1105196"/>
              <a:chOff x="3172050" y="1164841"/>
              <a:chExt cx="2930292" cy="3330909"/>
            </a:xfrm>
          </p:grpSpPr>
          <p:pic>
            <p:nvPicPr>
              <p:cNvPr id="7081" name="Google Shape;7081;p285" descr="clipped result image"/>
              <p:cNvPicPr preferRelativeResize="0"/>
              <p:nvPr/>
            </p:nvPicPr>
            <p:blipFill rotWithShape="1">
              <a:blip r:embed="rId4">
                <a:alphaModFix/>
              </a:blip>
              <a:srcRect/>
              <a:stretch/>
            </p:blipFill>
            <p:spPr>
              <a:xfrm rot="254021" flipH="1">
                <a:off x="3284250" y="1260438"/>
                <a:ext cx="2705891" cy="3139715"/>
              </a:xfrm>
              <a:prstGeom prst="rect">
                <a:avLst/>
              </a:prstGeom>
              <a:noFill/>
              <a:ln>
                <a:noFill/>
              </a:ln>
            </p:spPr>
          </p:pic>
          <p:pic>
            <p:nvPicPr>
              <p:cNvPr id="7082" name="Google Shape;7082;p285" descr="Resultado de imagen para lexus logo"/>
              <p:cNvPicPr preferRelativeResize="0"/>
              <p:nvPr/>
            </p:nvPicPr>
            <p:blipFill rotWithShape="1">
              <a:blip r:embed="rId5">
                <a:alphaModFix/>
              </a:blip>
              <a:srcRect/>
              <a:stretch/>
            </p:blipFill>
            <p:spPr>
              <a:xfrm>
                <a:off x="5264219" y="2634220"/>
                <a:ext cx="522881" cy="392163"/>
              </a:xfrm>
              <a:prstGeom prst="rect">
                <a:avLst/>
              </a:prstGeom>
              <a:noFill/>
              <a:ln>
                <a:noFill/>
              </a:ln>
            </p:spPr>
          </p:pic>
        </p:grpSp>
        <p:pic>
          <p:nvPicPr>
            <p:cNvPr id="7083" name="Google Shape;7083;p285" descr="clipped result image"/>
            <p:cNvPicPr preferRelativeResize="0"/>
            <p:nvPr/>
          </p:nvPicPr>
          <p:blipFill rotWithShape="1">
            <a:blip r:embed="rId6">
              <a:alphaModFix/>
            </a:blip>
            <a:srcRect/>
            <a:stretch/>
          </p:blipFill>
          <p:spPr>
            <a:xfrm>
              <a:off x="5640824" y="3264400"/>
              <a:ext cx="407550" cy="506925"/>
            </a:xfrm>
            <a:prstGeom prst="rect">
              <a:avLst/>
            </a:prstGeom>
            <a:noFill/>
            <a:ln>
              <a:noFill/>
            </a:ln>
          </p:spPr>
        </p:pic>
      </p:gr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Shape 7087"/>
        <p:cNvGrpSpPr/>
        <p:nvPr/>
      </p:nvGrpSpPr>
      <p:grpSpPr>
        <a:xfrm>
          <a:off x="0" y="0"/>
          <a:ext cx="0" cy="0"/>
          <a:chOff x="0" y="0"/>
          <a:chExt cx="0" cy="0"/>
        </a:xfrm>
      </p:grpSpPr>
      <p:grpSp>
        <p:nvGrpSpPr>
          <p:cNvPr id="7088" name="Google Shape;7088;p286"/>
          <p:cNvGrpSpPr/>
          <p:nvPr/>
        </p:nvGrpSpPr>
        <p:grpSpPr>
          <a:xfrm>
            <a:off x="1862375" y="1482492"/>
            <a:ext cx="6434300" cy="2980958"/>
            <a:chOff x="2670900" y="1546892"/>
            <a:chExt cx="6434300" cy="2980958"/>
          </a:xfrm>
        </p:grpSpPr>
        <p:grpSp>
          <p:nvGrpSpPr>
            <p:cNvPr id="7089" name="Google Shape;7089;p286"/>
            <p:cNvGrpSpPr/>
            <p:nvPr/>
          </p:nvGrpSpPr>
          <p:grpSpPr>
            <a:xfrm>
              <a:off x="2670900" y="1546892"/>
              <a:ext cx="4419599" cy="2980958"/>
              <a:chOff x="861075" y="1457642"/>
              <a:chExt cx="4419599" cy="2980958"/>
            </a:xfrm>
          </p:grpSpPr>
          <p:pic>
            <p:nvPicPr>
              <p:cNvPr id="7090" name="Google Shape;7090;p286"/>
              <p:cNvPicPr preferRelativeResize="0"/>
              <p:nvPr/>
            </p:nvPicPr>
            <p:blipFill>
              <a:blip r:embed="rId3">
                <a:alphaModFix/>
              </a:blip>
              <a:stretch>
                <a:fillRect/>
              </a:stretch>
            </p:blipFill>
            <p:spPr>
              <a:xfrm>
                <a:off x="861075" y="1457642"/>
                <a:ext cx="4419599" cy="2980958"/>
              </a:xfrm>
              <a:prstGeom prst="rect">
                <a:avLst/>
              </a:prstGeom>
              <a:noFill/>
              <a:ln>
                <a:noFill/>
              </a:ln>
            </p:spPr>
          </p:pic>
          <p:sp>
            <p:nvSpPr>
              <p:cNvPr id="7091" name="Google Shape;7091;p286"/>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escitalopram</a:t>
                </a:r>
                <a:endParaRPr sz="1800" b="1"/>
              </a:p>
              <a:p>
                <a:pPr marL="0" marR="0" lvl="0" indent="0" algn="ctr" rtl="0">
                  <a:lnSpc>
                    <a:spcPct val="100000"/>
                  </a:lnSpc>
                  <a:spcBef>
                    <a:spcPts val="0"/>
                  </a:spcBef>
                  <a:spcAft>
                    <a:spcPts val="0"/>
                  </a:spcAft>
                  <a:buClr>
                    <a:srgbClr val="000000"/>
                  </a:buClr>
                  <a:buSzPts val="800"/>
                  <a:buFont typeface="Arial"/>
                  <a:buNone/>
                </a:pPr>
                <a:r>
                  <a:rPr lang="en" sz="1800" b="1"/>
                  <a:t>LEXAPRO</a:t>
                </a:r>
                <a:endParaRPr sz="1800" b="1"/>
              </a:p>
            </p:txBody>
          </p:sp>
        </p:grpSp>
        <p:cxnSp>
          <p:nvCxnSpPr>
            <p:cNvPr id="7092" name="Google Shape;7092;p286"/>
            <p:cNvCxnSpPr/>
            <p:nvPr/>
          </p:nvCxnSpPr>
          <p:spPr>
            <a:xfrm>
              <a:off x="7168650" y="2857975"/>
              <a:ext cx="378900" cy="0"/>
            </a:xfrm>
            <a:prstGeom prst="straightConnector1">
              <a:avLst/>
            </a:prstGeom>
            <a:noFill/>
            <a:ln w="9525" cap="flat" cmpd="sng">
              <a:solidFill>
                <a:schemeClr val="dk2"/>
              </a:solidFill>
              <a:prstDash val="solid"/>
              <a:round/>
              <a:headEnd type="none" w="med" len="med"/>
              <a:tailEnd type="triangle" w="med" len="med"/>
            </a:ln>
          </p:spPr>
        </p:cxnSp>
        <p:sp>
          <p:nvSpPr>
            <p:cNvPr id="7093" name="Google Shape;7093;p286"/>
            <p:cNvSpPr txBox="1"/>
            <p:nvPr/>
          </p:nvSpPr>
          <p:spPr>
            <a:xfrm>
              <a:off x="7506800" y="2514013"/>
              <a:ext cx="1598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a:p>
          </p:txBody>
        </p:sp>
      </p:grpSp>
      <p:sp>
        <p:nvSpPr>
          <p:cNvPr id="7094" name="Google Shape;7094;p286"/>
          <p:cNvSpPr txBox="1"/>
          <p:nvPr/>
        </p:nvSpPr>
        <p:spPr>
          <a:xfrm>
            <a:off x="4883925" y="325160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7095" name="Google Shape;7095;p286"/>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Escitalopram: SSRI</a:t>
            </a:r>
            <a:endParaRPr b="1"/>
          </a:p>
        </p:txBody>
      </p:sp>
      <p:cxnSp>
        <p:nvCxnSpPr>
          <p:cNvPr id="7096" name="Google Shape;7096;p286"/>
          <p:cNvCxnSpPr/>
          <p:nvPr/>
        </p:nvCxnSpPr>
        <p:spPr>
          <a:xfrm flipH="1">
            <a:off x="3539625" y="1124375"/>
            <a:ext cx="170100" cy="296100"/>
          </a:xfrm>
          <a:prstGeom prst="straightConnector1">
            <a:avLst/>
          </a:prstGeom>
          <a:noFill/>
          <a:ln w="9525" cap="flat" cmpd="sng">
            <a:solidFill>
              <a:schemeClr val="dk2"/>
            </a:solidFill>
            <a:prstDash val="solid"/>
            <a:round/>
            <a:headEnd type="none" w="med" len="med"/>
            <a:tailEnd type="triangle" w="med" len="med"/>
          </a:ln>
        </p:spPr>
      </p:cxnSp>
      <p:sp>
        <p:nvSpPr>
          <p:cNvPr id="7097" name="Google Shape;7097;p286"/>
          <p:cNvSpPr txBox="1"/>
          <p:nvPr/>
        </p:nvSpPr>
        <p:spPr>
          <a:xfrm>
            <a:off x="3659600" y="911875"/>
            <a:ext cx="5302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 CYP in</a:t>
            </a:r>
            <a:r>
              <a:rPr lang="en" sz="1200" u="sng"/>
              <a:t>H</a:t>
            </a:r>
            <a:r>
              <a:rPr lang="en" sz="1200"/>
              <a:t>ibitor - </a:t>
            </a:r>
            <a:r>
              <a:rPr lang="en" sz="1200">
                <a:highlight>
                  <a:srgbClr val="FFFF00"/>
                </a:highlight>
              </a:rPr>
              <a:t>MAJOR ADVANTAGE OVER THE OTHER SSRIs</a:t>
            </a:r>
            <a:endParaRPr sz="1200">
              <a:highlight>
                <a:srgbClr val="FFFF00"/>
              </a:highlight>
            </a:endParaRPr>
          </a:p>
        </p:txBody>
      </p:sp>
      <p:cxnSp>
        <p:nvCxnSpPr>
          <p:cNvPr id="7098" name="Google Shape;7098;p286"/>
          <p:cNvCxnSpPr/>
          <p:nvPr/>
        </p:nvCxnSpPr>
        <p:spPr>
          <a:xfrm>
            <a:off x="31313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099" name="Google Shape;7099;p286"/>
          <p:cNvCxnSpPr/>
          <p:nvPr/>
        </p:nvCxnSpPr>
        <p:spPr>
          <a:xfrm>
            <a:off x="3157057" y="4373772"/>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100" name="Google Shape;7100;p286"/>
          <p:cNvCxnSpPr/>
          <p:nvPr/>
        </p:nvCxnSpPr>
        <p:spPr>
          <a:xfrm rot="10800000">
            <a:off x="3460950" y="4494575"/>
            <a:ext cx="542400" cy="217800"/>
          </a:xfrm>
          <a:prstGeom prst="straightConnector1">
            <a:avLst/>
          </a:prstGeom>
          <a:noFill/>
          <a:ln w="9525" cap="flat" cmpd="sng">
            <a:solidFill>
              <a:schemeClr val="dk2"/>
            </a:solidFill>
            <a:prstDash val="solid"/>
            <a:round/>
            <a:headEnd type="none" w="med" len="med"/>
            <a:tailEnd type="triangle" w="med" len="med"/>
          </a:ln>
        </p:spPr>
      </p:cxnSp>
      <p:sp>
        <p:nvSpPr>
          <p:cNvPr id="7101" name="Google Shape;7101;p286"/>
          <p:cNvSpPr txBox="1"/>
          <p:nvPr/>
        </p:nvSpPr>
        <p:spPr>
          <a:xfrm>
            <a:off x="3940900" y="4494575"/>
            <a:ext cx="1970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 CYP in</a:t>
            </a:r>
            <a:r>
              <a:rPr lang="en" sz="1200" u="sng"/>
              <a:t>D</a:t>
            </a:r>
            <a:r>
              <a:rPr lang="en" sz="1200"/>
              <a:t>ucer </a:t>
            </a:r>
            <a:endParaRPr sz="1200"/>
          </a:p>
          <a:p>
            <a:pPr marL="0" lvl="0" indent="0" algn="l" rtl="0">
              <a:spcBef>
                <a:spcPts val="0"/>
              </a:spcBef>
              <a:spcAft>
                <a:spcPts val="0"/>
              </a:spcAft>
              <a:buNone/>
            </a:pPr>
            <a:r>
              <a:rPr lang="en" sz="1200"/>
              <a:t>(no antidepressants are)</a:t>
            </a:r>
            <a:endParaRPr sz="1200"/>
          </a:p>
        </p:txBody>
      </p:sp>
      <p:grpSp>
        <p:nvGrpSpPr>
          <p:cNvPr id="7102" name="Google Shape;7102;p286"/>
          <p:cNvGrpSpPr/>
          <p:nvPr/>
        </p:nvGrpSpPr>
        <p:grpSpPr>
          <a:xfrm>
            <a:off x="767675" y="1124375"/>
            <a:ext cx="2982622" cy="1447374"/>
            <a:chOff x="2353200" y="1678750"/>
            <a:chExt cx="2982622" cy="1447374"/>
          </a:xfrm>
        </p:grpSpPr>
        <p:sp>
          <p:nvSpPr>
            <p:cNvPr id="7103" name="Google Shape;7103;p286"/>
            <p:cNvSpPr txBox="1"/>
            <p:nvPr/>
          </p:nvSpPr>
          <p:spPr>
            <a:xfrm>
              <a:off x="2353200" y="1678750"/>
              <a:ext cx="10947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a:t>
              </a:r>
              <a:endParaRPr sz="1200"/>
            </a:p>
            <a:p>
              <a:pPr marL="0" lvl="0" indent="0" algn="l" rtl="0">
                <a:spcBef>
                  <a:spcPts val="0"/>
                </a:spcBef>
                <a:spcAft>
                  <a:spcPts val="0"/>
                </a:spcAft>
                <a:buNone/>
              </a:pPr>
              <a:r>
                <a:rPr lang="en" sz="1200"/>
                <a:t>(CYP2C19)</a:t>
              </a:r>
              <a:endParaRPr sz="1200"/>
            </a:p>
            <a:p>
              <a:pPr marL="0" lvl="0" indent="0" algn="l" rtl="0">
                <a:spcBef>
                  <a:spcPts val="0"/>
                </a:spcBef>
                <a:spcAft>
                  <a:spcPts val="0"/>
                </a:spcAft>
                <a:buNone/>
              </a:pPr>
              <a:endParaRPr sz="1200" b="1"/>
            </a:p>
          </p:txBody>
        </p:sp>
        <p:sp>
          <p:nvSpPr>
            <p:cNvPr id="7104" name="Google Shape;7104;p286"/>
            <p:cNvSpPr/>
            <p:nvPr/>
          </p:nvSpPr>
          <p:spPr>
            <a:xfrm>
              <a:off x="4557622" y="2378524"/>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cxnSp>
        <p:nvCxnSpPr>
          <p:cNvPr id="7105" name="Google Shape;7105;p286"/>
          <p:cNvCxnSpPr/>
          <p:nvPr/>
        </p:nvCxnSpPr>
        <p:spPr>
          <a:xfrm>
            <a:off x="1869200" y="1711625"/>
            <a:ext cx="1400100" cy="449700"/>
          </a:xfrm>
          <a:prstGeom prst="straightConnector1">
            <a:avLst/>
          </a:prstGeom>
          <a:noFill/>
          <a:ln w="9525" cap="flat" cmpd="sng">
            <a:solidFill>
              <a:schemeClr val="dk2"/>
            </a:solidFill>
            <a:prstDash val="solid"/>
            <a:round/>
            <a:headEnd type="none" w="med" len="med"/>
            <a:tailEnd type="triangle" w="med" len="med"/>
          </a:ln>
        </p:spPr>
      </p:cxnSp>
      <p:cxnSp>
        <p:nvCxnSpPr>
          <p:cNvPr id="7106" name="Google Shape;7106;p286"/>
          <p:cNvCxnSpPr/>
          <p:nvPr/>
        </p:nvCxnSpPr>
        <p:spPr>
          <a:xfrm flipH="1">
            <a:off x="4401975" y="1643175"/>
            <a:ext cx="274500" cy="203400"/>
          </a:xfrm>
          <a:prstGeom prst="straightConnector1">
            <a:avLst/>
          </a:prstGeom>
          <a:noFill/>
          <a:ln w="9525" cap="flat" cmpd="sng">
            <a:solidFill>
              <a:schemeClr val="dk2"/>
            </a:solidFill>
            <a:prstDash val="solid"/>
            <a:round/>
            <a:headEnd type="none" w="med" len="med"/>
            <a:tailEnd type="triangle" w="med" len="med"/>
          </a:ln>
        </p:spPr>
      </p:cxnSp>
      <p:sp>
        <p:nvSpPr>
          <p:cNvPr id="7107" name="Google Shape;7107;p286"/>
          <p:cNvSpPr txBox="1"/>
          <p:nvPr/>
        </p:nvSpPr>
        <p:spPr>
          <a:xfrm>
            <a:off x="4613449" y="1453625"/>
            <a:ext cx="4390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 no off-target effects </a:t>
            </a:r>
            <a:r>
              <a:rPr lang="en" sz="1200">
                <a:solidFill>
                  <a:schemeClr val="dk1"/>
                </a:solidFill>
              </a:rPr>
              <a:t>- </a:t>
            </a:r>
            <a:r>
              <a:rPr lang="en" sz="1200">
                <a:solidFill>
                  <a:schemeClr val="dk1"/>
                </a:solidFill>
                <a:highlight>
                  <a:srgbClr val="FFFF00"/>
                </a:highlight>
              </a:rPr>
              <a:t>slightly fewer side effects</a:t>
            </a:r>
            <a:endParaRPr sz="1200">
              <a:highlight>
                <a:srgbClr val="FFFF00"/>
              </a:highlight>
            </a:endParaRPr>
          </a:p>
        </p:txBody>
      </p:sp>
      <p:grpSp>
        <p:nvGrpSpPr>
          <p:cNvPr id="7108" name="Google Shape;7108;p286"/>
          <p:cNvGrpSpPr/>
          <p:nvPr/>
        </p:nvGrpSpPr>
        <p:grpSpPr>
          <a:xfrm>
            <a:off x="8092430" y="3805688"/>
            <a:ext cx="972271" cy="1231446"/>
            <a:chOff x="5130155" y="3264400"/>
            <a:chExt cx="972271" cy="1231446"/>
          </a:xfrm>
        </p:grpSpPr>
        <p:grpSp>
          <p:nvGrpSpPr>
            <p:cNvPr id="7109" name="Google Shape;7109;p286"/>
            <p:cNvGrpSpPr/>
            <p:nvPr/>
          </p:nvGrpSpPr>
          <p:grpSpPr>
            <a:xfrm>
              <a:off x="5130155" y="3390650"/>
              <a:ext cx="972271" cy="1105196"/>
              <a:chOff x="3172050" y="1164841"/>
              <a:chExt cx="2930292" cy="3330909"/>
            </a:xfrm>
          </p:grpSpPr>
          <p:pic>
            <p:nvPicPr>
              <p:cNvPr id="7110" name="Google Shape;7110;p286" descr="clipped result image"/>
              <p:cNvPicPr preferRelativeResize="0"/>
              <p:nvPr/>
            </p:nvPicPr>
            <p:blipFill rotWithShape="1">
              <a:blip r:embed="rId4">
                <a:alphaModFix/>
              </a:blip>
              <a:srcRect/>
              <a:stretch/>
            </p:blipFill>
            <p:spPr>
              <a:xfrm rot="254021" flipH="1">
                <a:off x="3284250" y="1260438"/>
                <a:ext cx="2705891" cy="3139715"/>
              </a:xfrm>
              <a:prstGeom prst="rect">
                <a:avLst/>
              </a:prstGeom>
              <a:noFill/>
              <a:ln>
                <a:noFill/>
              </a:ln>
            </p:spPr>
          </p:pic>
          <p:pic>
            <p:nvPicPr>
              <p:cNvPr id="7111" name="Google Shape;7111;p286" descr="Resultado de imagen para lexus logo"/>
              <p:cNvPicPr preferRelativeResize="0"/>
              <p:nvPr/>
            </p:nvPicPr>
            <p:blipFill rotWithShape="1">
              <a:blip r:embed="rId5">
                <a:alphaModFix/>
              </a:blip>
              <a:srcRect/>
              <a:stretch/>
            </p:blipFill>
            <p:spPr>
              <a:xfrm>
                <a:off x="5264219" y="2634220"/>
                <a:ext cx="522881" cy="392163"/>
              </a:xfrm>
              <a:prstGeom prst="rect">
                <a:avLst/>
              </a:prstGeom>
              <a:noFill/>
              <a:ln>
                <a:noFill/>
              </a:ln>
            </p:spPr>
          </p:pic>
        </p:grpSp>
        <p:pic>
          <p:nvPicPr>
            <p:cNvPr id="7112" name="Google Shape;7112;p286" descr="clipped result image"/>
            <p:cNvPicPr preferRelativeResize="0"/>
            <p:nvPr/>
          </p:nvPicPr>
          <p:blipFill rotWithShape="1">
            <a:blip r:embed="rId6">
              <a:alphaModFix/>
            </a:blip>
            <a:srcRect/>
            <a:stretch/>
          </p:blipFill>
          <p:spPr>
            <a:xfrm>
              <a:off x="5640824" y="3264400"/>
              <a:ext cx="407550" cy="506925"/>
            </a:xfrm>
            <a:prstGeom prst="rect">
              <a:avLst/>
            </a:prstGeom>
            <a:noFill/>
            <a:ln>
              <a:noFill/>
            </a:ln>
          </p:spPr>
        </p:pic>
      </p:gr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Shape 7116"/>
        <p:cNvGrpSpPr/>
        <p:nvPr/>
      </p:nvGrpSpPr>
      <p:grpSpPr>
        <a:xfrm>
          <a:off x="0" y="0"/>
          <a:ext cx="0" cy="0"/>
          <a:chOff x="0" y="0"/>
          <a:chExt cx="0" cy="0"/>
        </a:xfrm>
      </p:grpSpPr>
      <p:grpSp>
        <p:nvGrpSpPr>
          <p:cNvPr id="7117" name="Google Shape;7117;p287"/>
          <p:cNvGrpSpPr/>
          <p:nvPr/>
        </p:nvGrpSpPr>
        <p:grpSpPr>
          <a:xfrm>
            <a:off x="1862375" y="1482492"/>
            <a:ext cx="6434300" cy="2980958"/>
            <a:chOff x="2670900" y="1546892"/>
            <a:chExt cx="6434300" cy="2980958"/>
          </a:xfrm>
        </p:grpSpPr>
        <p:grpSp>
          <p:nvGrpSpPr>
            <p:cNvPr id="7118" name="Google Shape;7118;p287"/>
            <p:cNvGrpSpPr/>
            <p:nvPr/>
          </p:nvGrpSpPr>
          <p:grpSpPr>
            <a:xfrm>
              <a:off x="2670900" y="1546892"/>
              <a:ext cx="4419599" cy="2980958"/>
              <a:chOff x="861075" y="1457642"/>
              <a:chExt cx="4419599" cy="2980958"/>
            </a:xfrm>
          </p:grpSpPr>
          <p:pic>
            <p:nvPicPr>
              <p:cNvPr id="7119" name="Google Shape;7119;p287"/>
              <p:cNvPicPr preferRelativeResize="0"/>
              <p:nvPr/>
            </p:nvPicPr>
            <p:blipFill>
              <a:blip r:embed="rId3">
                <a:alphaModFix/>
              </a:blip>
              <a:stretch>
                <a:fillRect/>
              </a:stretch>
            </p:blipFill>
            <p:spPr>
              <a:xfrm>
                <a:off x="861075" y="1457642"/>
                <a:ext cx="4419599" cy="2980958"/>
              </a:xfrm>
              <a:prstGeom prst="rect">
                <a:avLst/>
              </a:prstGeom>
              <a:noFill/>
              <a:ln>
                <a:noFill/>
              </a:ln>
            </p:spPr>
          </p:pic>
          <p:sp>
            <p:nvSpPr>
              <p:cNvPr id="7120" name="Google Shape;7120;p287"/>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escitalopram</a:t>
                </a:r>
                <a:endParaRPr sz="1800" b="1"/>
              </a:p>
              <a:p>
                <a:pPr marL="0" marR="0" lvl="0" indent="0" algn="ctr" rtl="0">
                  <a:lnSpc>
                    <a:spcPct val="100000"/>
                  </a:lnSpc>
                  <a:spcBef>
                    <a:spcPts val="0"/>
                  </a:spcBef>
                  <a:spcAft>
                    <a:spcPts val="0"/>
                  </a:spcAft>
                  <a:buClr>
                    <a:srgbClr val="000000"/>
                  </a:buClr>
                  <a:buSzPts val="800"/>
                  <a:buFont typeface="Arial"/>
                  <a:buNone/>
                </a:pPr>
                <a:r>
                  <a:rPr lang="en" sz="1800" b="1"/>
                  <a:t>LEXAPRO</a:t>
                </a:r>
                <a:endParaRPr sz="1800" b="1"/>
              </a:p>
            </p:txBody>
          </p:sp>
        </p:grpSp>
        <p:cxnSp>
          <p:nvCxnSpPr>
            <p:cNvPr id="7121" name="Google Shape;7121;p287"/>
            <p:cNvCxnSpPr/>
            <p:nvPr/>
          </p:nvCxnSpPr>
          <p:spPr>
            <a:xfrm>
              <a:off x="7168650" y="2857975"/>
              <a:ext cx="378900" cy="0"/>
            </a:xfrm>
            <a:prstGeom prst="straightConnector1">
              <a:avLst/>
            </a:prstGeom>
            <a:noFill/>
            <a:ln w="9525" cap="flat" cmpd="sng">
              <a:solidFill>
                <a:schemeClr val="dk2"/>
              </a:solidFill>
              <a:prstDash val="solid"/>
              <a:round/>
              <a:headEnd type="none" w="med" len="med"/>
              <a:tailEnd type="triangle" w="med" len="med"/>
            </a:ln>
          </p:spPr>
        </p:cxnSp>
        <p:sp>
          <p:nvSpPr>
            <p:cNvPr id="7122" name="Google Shape;7122;p287"/>
            <p:cNvSpPr txBox="1"/>
            <p:nvPr/>
          </p:nvSpPr>
          <p:spPr>
            <a:xfrm>
              <a:off x="7506800" y="2514013"/>
              <a:ext cx="1598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a:t>
              </a:r>
              <a:r>
                <a:rPr lang="en" sz="1200">
                  <a:highlight>
                    <a:srgbClr val="FFFF00"/>
                  </a:highlight>
                </a:rPr>
                <a:t>sexual dysfunction</a:t>
              </a:r>
              <a:endParaRPr>
                <a:highlight>
                  <a:srgbClr val="FFFF00"/>
                </a:highlight>
              </a:endParaRPr>
            </a:p>
          </p:txBody>
        </p:sp>
      </p:grpSp>
      <p:sp>
        <p:nvSpPr>
          <p:cNvPr id="7123" name="Google Shape;7123;p287"/>
          <p:cNvSpPr txBox="1"/>
          <p:nvPr/>
        </p:nvSpPr>
        <p:spPr>
          <a:xfrm>
            <a:off x="4883925" y="325160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7124" name="Google Shape;7124;p287"/>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Escitalopram: SSRI</a:t>
            </a:r>
            <a:endParaRPr b="1"/>
          </a:p>
        </p:txBody>
      </p:sp>
      <p:cxnSp>
        <p:nvCxnSpPr>
          <p:cNvPr id="7125" name="Google Shape;7125;p287"/>
          <p:cNvCxnSpPr/>
          <p:nvPr/>
        </p:nvCxnSpPr>
        <p:spPr>
          <a:xfrm flipH="1">
            <a:off x="3539625" y="1124375"/>
            <a:ext cx="170100" cy="296100"/>
          </a:xfrm>
          <a:prstGeom prst="straightConnector1">
            <a:avLst/>
          </a:prstGeom>
          <a:noFill/>
          <a:ln w="9525" cap="flat" cmpd="sng">
            <a:solidFill>
              <a:schemeClr val="dk2"/>
            </a:solidFill>
            <a:prstDash val="solid"/>
            <a:round/>
            <a:headEnd type="none" w="med" len="med"/>
            <a:tailEnd type="triangle" w="med" len="med"/>
          </a:ln>
        </p:spPr>
      </p:cxnSp>
      <p:sp>
        <p:nvSpPr>
          <p:cNvPr id="7126" name="Google Shape;7126;p287"/>
          <p:cNvSpPr txBox="1"/>
          <p:nvPr/>
        </p:nvSpPr>
        <p:spPr>
          <a:xfrm>
            <a:off x="3659600" y="911875"/>
            <a:ext cx="5302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 CYP in</a:t>
            </a:r>
            <a:r>
              <a:rPr lang="en" sz="1200" u="sng"/>
              <a:t>H</a:t>
            </a:r>
            <a:r>
              <a:rPr lang="en" sz="1200"/>
              <a:t>ibitor - </a:t>
            </a:r>
            <a:r>
              <a:rPr lang="en" sz="1200">
                <a:highlight>
                  <a:srgbClr val="FFFF00"/>
                </a:highlight>
              </a:rPr>
              <a:t>MAJOR ADVANTAGE OVER THE OTHER SSRIs</a:t>
            </a:r>
            <a:endParaRPr sz="1200">
              <a:highlight>
                <a:srgbClr val="FFFF00"/>
              </a:highlight>
            </a:endParaRPr>
          </a:p>
        </p:txBody>
      </p:sp>
      <p:cxnSp>
        <p:nvCxnSpPr>
          <p:cNvPr id="7127" name="Google Shape;7127;p287"/>
          <p:cNvCxnSpPr/>
          <p:nvPr/>
        </p:nvCxnSpPr>
        <p:spPr>
          <a:xfrm>
            <a:off x="31313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128" name="Google Shape;7128;p287"/>
          <p:cNvCxnSpPr/>
          <p:nvPr/>
        </p:nvCxnSpPr>
        <p:spPr>
          <a:xfrm>
            <a:off x="3157057" y="4373772"/>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129" name="Google Shape;7129;p287"/>
          <p:cNvCxnSpPr/>
          <p:nvPr/>
        </p:nvCxnSpPr>
        <p:spPr>
          <a:xfrm rot="10800000">
            <a:off x="3460950" y="4494575"/>
            <a:ext cx="542400" cy="217800"/>
          </a:xfrm>
          <a:prstGeom prst="straightConnector1">
            <a:avLst/>
          </a:prstGeom>
          <a:noFill/>
          <a:ln w="9525" cap="flat" cmpd="sng">
            <a:solidFill>
              <a:schemeClr val="dk2"/>
            </a:solidFill>
            <a:prstDash val="solid"/>
            <a:round/>
            <a:headEnd type="none" w="med" len="med"/>
            <a:tailEnd type="triangle" w="med" len="med"/>
          </a:ln>
        </p:spPr>
      </p:cxnSp>
      <p:sp>
        <p:nvSpPr>
          <p:cNvPr id="7130" name="Google Shape;7130;p287"/>
          <p:cNvSpPr txBox="1"/>
          <p:nvPr/>
        </p:nvSpPr>
        <p:spPr>
          <a:xfrm>
            <a:off x="3940900" y="4494575"/>
            <a:ext cx="1970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 CYP in</a:t>
            </a:r>
            <a:r>
              <a:rPr lang="en" sz="1200" u="sng"/>
              <a:t>D</a:t>
            </a:r>
            <a:r>
              <a:rPr lang="en" sz="1200"/>
              <a:t>ucer </a:t>
            </a:r>
            <a:endParaRPr sz="1200"/>
          </a:p>
          <a:p>
            <a:pPr marL="0" lvl="0" indent="0" algn="l" rtl="0">
              <a:spcBef>
                <a:spcPts val="0"/>
              </a:spcBef>
              <a:spcAft>
                <a:spcPts val="0"/>
              </a:spcAft>
              <a:buNone/>
            </a:pPr>
            <a:r>
              <a:rPr lang="en" sz="1200"/>
              <a:t>(no antidepressants are)</a:t>
            </a:r>
            <a:endParaRPr sz="1200"/>
          </a:p>
        </p:txBody>
      </p:sp>
      <p:grpSp>
        <p:nvGrpSpPr>
          <p:cNvPr id="7131" name="Google Shape;7131;p287"/>
          <p:cNvGrpSpPr/>
          <p:nvPr/>
        </p:nvGrpSpPr>
        <p:grpSpPr>
          <a:xfrm>
            <a:off x="767675" y="1124375"/>
            <a:ext cx="2982622" cy="1447374"/>
            <a:chOff x="2353200" y="1678750"/>
            <a:chExt cx="2982622" cy="1447374"/>
          </a:xfrm>
        </p:grpSpPr>
        <p:sp>
          <p:nvSpPr>
            <p:cNvPr id="7132" name="Google Shape;7132;p287"/>
            <p:cNvSpPr txBox="1"/>
            <p:nvPr/>
          </p:nvSpPr>
          <p:spPr>
            <a:xfrm>
              <a:off x="2353200" y="1678750"/>
              <a:ext cx="10947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a:t>
              </a:r>
              <a:endParaRPr sz="1200"/>
            </a:p>
            <a:p>
              <a:pPr marL="0" lvl="0" indent="0" algn="l" rtl="0">
                <a:spcBef>
                  <a:spcPts val="0"/>
                </a:spcBef>
                <a:spcAft>
                  <a:spcPts val="0"/>
                </a:spcAft>
                <a:buNone/>
              </a:pPr>
              <a:r>
                <a:rPr lang="en" sz="1200"/>
                <a:t>(CYP2C19)</a:t>
              </a:r>
              <a:endParaRPr sz="1200"/>
            </a:p>
            <a:p>
              <a:pPr marL="0" lvl="0" indent="0" algn="l" rtl="0">
                <a:spcBef>
                  <a:spcPts val="0"/>
                </a:spcBef>
                <a:spcAft>
                  <a:spcPts val="0"/>
                </a:spcAft>
                <a:buNone/>
              </a:pPr>
              <a:endParaRPr sz="1200" b="1"/>
            </a:p>
          </p:txBody>
        </p:sp>
        <p:sp>
          <p:nvSpPr>
            <p:cNvPr id="7133" name="Google Shape;7133;p287"/>
            <p:cNvSpPr/>
            <p:nvPr/>
          </p:nvSpPr>
          <p:spPr>
            <a:xfrm>
              <a:off x="4557622" y="2378524"/>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cxnSp>
        <p:nvCxnSpPr>
          <p:cNvPr id="7134" name="Google Shape;7134;p287"/>
          <p:cNvCxnSpPr/>
          <p:nvPr/>
        </p:nvCxnSpPr>
        <p:spPr>
          <a:xfrm>
            <a:off x="1869200" y="1711625"/>
            <a:ext cx="1400100" cy="449700"/>
          </a:xfrm>
          <a:prstGeom prst="straightConnector1">
            <a:avLst/>
          </a:prstGeom>
          <a:noFill/>
          <a:ln w="9525" cap="flat" cmpd="sng">
            <a:solidFill>
              <a:schemeClr val="dk2"/>
            </a:solidFill>
            <a:prstDash val="solid"/>
            <a:round/>
            <a:headEnd type="none" w="med" len="med"/>
            <a:tailEnd type="triangle" w="med" len="med"/>
          </a:ln>
        </p:spPr>
      </p:cxnSp>
      <p:cxnSp>
        <p:nvCxnSpPr>
          <p:cNvPr id="7135" name="Google Shape;7135;p287"/>
          <p:cNvCxnSpPr/>
          <p:nvPr/>
        </p:nvCxnSpPr>
        <p:spPr>
          <a:xfrm flipH="1">
            <a:off x="4401975" y="1643175"/>
            <a:ext cx="274500" cy="203400"/>
          </a:xfrm>
          <a:prstGeom prst="straightConnector1">
            <a:avLst/>
          </a:prstGeom>
          <a:noFill/>
          <a:ln w="9525" cap="flat" cmpd="sng">
            <a:solidFill>
              <a:schemeClr val="dk2"/>
            </a:solidFill>
            <a:prstDash val="solid"/>
            <a:round/>
            <a:headEnd type="none" w="med" len="med"/>
            <a:tailEnd type="triangle" w="med" len="med"/>
          </a:ln>
        </p:spPr>
      </p:cxnSp>
      <p:sp>
        <p:nvSpPr>
          <p:cNvPr id="7136" name="Google Shape;7136;p287"/>
          <p:cNvSpPr txBox="1"/>
          <p:nvPr/>
        </p:nvSpPr>
        <p:spPr>
          <a:xfrm>
            <a:off x="4613449" y="1453625"/>
            <a:ext cx="4390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 no off-target effects </a:t>
            </a:r>
            <a:r>
              <a:rPr lang="en" sz="1200">
                <a:solidFill>
                  <a:schemeClr val="dk1"/>
                </a:solidFill>
              </a:rPr>
              <a:t>- </a:t>
            </a:r>
            <a:r>
              <a:rPr lang="en" sz="1200">
                <a:solidFill>
                  <a:schemeClr val="dk1"/>
                </a:solidFill>
                <a:highlight>
                  <a:srgbClr val="FFFF00"/>
                </a:highlight>
              </a:rPr>
              <a:t>slightly fewer side effects</a:t>
            </a:r>
            <a:endParaRPr sz="1200">
              <a:highlight>
                <a:srgbClr val="FFFF00"/>
              </a:highlight>
            </a:endParaRPr>
          </a:p>
        </p:txBody>
      </p:sp>
      <p:grpSp>
        <p:nvGrpSpPr>
          <p:cNvPr id="7137" name="Google Shape;7137;p287"/>
          <p:cNvGrpSpPr/>
          <p:nvPr/>
        </p:nvGrpSpPr>
        <p:grpSpPr>
          <a:xfrm>
            <a:off x="8092430" y="3805688"/>
            <a:ext cx="972271" cy="1231446"/>
            <a:chOff x="5130155" y="3264400"/>
            <a:chExt cx="972271" cy="1231446"/>
          </a:xfrm>
        </p:grpSpPr>
        <p:grpSp>
          <p:nvGrpSpPr>
            <p:cNvPr id="7138" name="Google Shape;7138;p287"/>
            <p:cNvGrpSpPr/>
            <p:nvPr/>
          </p:nvGrpSpPr>
          <p:grpSpPr>
            <a:xfrm>
              <a:off x="5130155" y="3390650"/>
              <a:ext cx="972271" cy="1105196"/>
              <a:chOff x="3172050" y="1164841"/>
              <a:chExt cx="2930292" cy="3330909"/>
            </a:xfrm>
          </p:grpSpPr>
          <p:pic>
            <p:nvPicPr>
              <p:cNvPr id="7139" name="Google Shape;7139;p287" descr="clipped result image"/>
              <p:cNvPicPr preferRelativeResize="0"/>
              <p:nvPr/>
            </p:nvPicPr>
            <p:blipFill rotWithShape="1">
              <a:blip r:embed="rId4">
                <a:alphaModFix/>
              </a:blip>
              <a:srcRect/>
              <a:stretch/>
            </p:blipFill>
            <p:spPr>
              <a:xfrm rot="254021" flipH="1">
                <a:off x="3284250" y="1260438"/>
                <a:ext cx="2705891" cy="3139715"/>
              </a:xfrm>
              <a:prstGeom prst="rect">
                <a:avLst/>
              </a:prstGeom>
              <a:noFill/>
              <a:ln>
                <a:noFill/>
              </a:ln>
            </p:spPr>
          </p:pic>
          <p:pic>
            <p:nvPicPr>
              <p:cNvPr id="7140" name="Google Shape;7140;p287" descr="Resultado de imagen para lexus logo"/>
              <p:cNvPicPr preferRelativeResize="0"/>
              <p:nvPr/>
            </p:nvPicPr>
            <p:blipFill rotWithShape="1">
              <a:blip r:embed="rId5">
                <a:alphaModFix/>
              </a:blip>
              <a:srcRect/>
              <a:stretch/>
            </p:blipFill>
            <p:spPr>
              <a:xfrm>
                <a:off x="5264219" y="2634220"/>
                <a:ext cx="522881" cy="392163"/>
              </a:xfrm>
              <a:prstGeom prst="rect">
                <a:avLst/>
              </a:prstGeom>
              <a:noFill/>
              <a:ln>
                <a:noFill/>
              </a:ln>
            </p:spPr>
          </p:pic>
        </p:grpSp>
        <p:pic>
          <p:nvPicPr>
            <p:cNvPr id="7141" name="Google Shape;7141;p287" descr="clipped result image"/>
            <p:cNvPicPr preferRelativeResize="0"/>
            <p:nvPr/>
          </p:nvPicPr>
          <p:blipFill rotWithShape="1">
            <a:blip r:embed="rId6">
              <a:alphaModFix/>
            </a:blip>
            <a:srcRect/>
            <a:stretch/>
          </p:blipFill>
          <p:spPr>
            <a:xfrm>
              <a:off x="5640824" y="3264400"/>
              <a:ext cx="407550" cy="506925"/>
            </a:xfrm>
            <a:prstGeom prst="rect">
              <a:avLst/>
            </a:prstGeom>
            <a:noFill/>
            <a:ln>
              <a:noFill/>
            </a:ln>
          </p:spPr>
        </p:pic>
      </p:gr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Shape 7145"/>
        <p:cNvGrpSpPr/>
        <p:nvPr/>
      </p:nvGrpSpPr>
      <p:grpSpPr>
        <a:xfrm>
          <a:off x="0" y="0"/>
          <a:ext cx="0" cy="0"/>
          <a:chOff x="0" y="0"/>
          <a:chExt cx="0" cy="0"/>
        </a:xfrm>
      </p:grpSpPr>
      <p:sp>
        <p:nvSpPr>
          <p:cNvPr id="7146" name="Google Shape;7146;p288"/>
          <p:cNvSpPr txBox="1"/>
          <p:nvPr/>
        </p:nvSpPr>
        <p:spPr>
          <a:xfrm>
            <a:off x="2273875" y="519300"/>
            <a:ext cx="21135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a:t>
            </a:r>
            <a:endParaRPr sz="1200"/>
          </a:p>
          <a:p>
            <a:pPr marL="0" lvl="0" indent="0" algn="l" rtl="0">
              <a:spcBef>
                <a:spcPts val="0"/>
              </a:spcBef>
              <a:spcAft>
                <a:spcPts val="0"/>
              </a:spcAft>
              <a:buNone/>
            </a:pPr>
            <a:r>
              <a:rPr lang="en" sz="1200"/>
              <a:t>(CYP2C19)</a:t>
            </a:r>
            <a:endParaRPr sz="1200"/>
          </a:p>
          <a:p>
            <a:pPr marL="0" lvl="0" indent="0" algn="l" rtl="0">
              <a:spcBef>
                <a:spcPts val="0"/>
              </a:spcBef>
              <a:spcAft>
                <a:spcPts val="0"/>
              </a:spcAft>
              <a:buNone/>
            </a:pPr>
            <a:endParaRPr sz="1200" b="1"/>
          </a:p>
        </p:txBody>
      </p:sp>
      <p:grpSp>
        <p:nvGrpSpPr>
          <p:cNvPr id="7147" name="Google Shape;7147;p288"/>
          <p:cNvGrpSpPr/>
          <p:nvPr/>
        </p:nvGrpSpPr>
        <p:grpSpPr>
          <a:xfrm>
            <a:off x="3542384" y="361807"/>
            <a:ext cx="2718938" cy="1833886"/>
            <a:chOff x="2929175" y="1482492"/>
            <a:chExt cx="4419599" cy="2980959"/>
          </a:xfrm>
        </p:grpSpPr>
        <p:pic>
          <p:nvPicPr>
            <p:cNvPr id="7148" name="Google Shape;7148;p288"/>
            <p:cNvPicPr preferRelativeResize="0"/>
            <p:nvPr/>
          </p:nvPicPr>
          <p:blipFill rotWithShape="1">
            <a:blip r:embed="rId3">
              <a:alphaModFix/>
            </a:blip>
            <a:srcRect l="9" r="19"/>
            <a:stretch/>
          </p:blipFill>
          <p:spPr>
            <a:xfrm>
              <a:off x="2929175" y="1482492"/>
              <a:ext cx="4419599" cy="2980959"/>
            </a:xfrm>
            <a:prstGeom prst="rect">
              <a:avLst/>
            </a:prstGeom>
            <a:noFill/>
            <a:ln>
              <a:noFill/>
            </a:ln>
          </p:spPr>
        </p:pic>
        <p:cxnSp>
          <p:nvCxnSpPr>
            <p:cNvPr id="7149" name="Google Shape;7149;p288"/>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150" name="Google Shape;7150;p288"/>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7151" name="Google Shape;7151;p288"/>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Escitalopram: SSRI</a:t>
            </a:r>
            <a:endParaRPr b="1"/>
          </a:p>
        </p:txBody>
      </p:sp>
      <p:grpSp>
        <p:nvGrpSpPr>
          <p:cNvPr id="7152" name="Google Shape;7152;p288"/>
          <p:cNvGrpSpPr/>
          <p:nvPr/>
        </p:nvGrpSpPr>
        <p:grpSpPr>
          <a:xfrm>
            <a:off x="2579034" y="2265840"/>
            <a:ext cx="2816394" cy="2555934"/>
            <a:chOff x="3600533" y="598600"/>
            <a:chExt cx="4488992" cy="4073850"/>
          </a:xfrm>
        </p:grpSpPr>
        <p:sp>
          <p:nvSpPr>
            <p:cNvPr id="7153" name="Google Shape;7153;p288"/>
            <p:cNvSpPr/>
            <p:nvPr/>
          </p:nvSpPr>
          <p:spPr>
            <a:xfrm>
              <a:off x="4172050" y="2791350"/>
              <a:ext cx="1517100" cy="648900"/>
            </a:xfrm>
            <a:prstGeom prst="roundRect">
              <a:avLst>
                <a:gd name="adj" fmla="val 16667"/>
              </a:avLst>
            </a:prstGeom>
            <a:solidFill>
              <a:srgbClr val="FFD966"/>
            </a:solidFill>
            <a:ln w="1905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54" name="Google Shape;7154;p288"/>
            <p:cNvGrpSpPr/>
            <p:nvPr/>
          </p:nvGrpSpPr>
          <p:grpSpPr>
            <a:xfrm>
              <a:off x="5130025" y="598600"/>
              <a:ext cx="2959500" cy="4073850"/>
              <a:chOff x="5130025" y="598600"/>
              <a:chExt cx="2959500" cy="4073850"/>
            </a:xfrm>
          </p:grpSpPr>
          <p:pic>
            <p:nvPicPr>
              <p:cNvPr id="7155" name="Google Shape;7155;p288"/>
              <p:cNvPicPr preferRelativeResize="0"/>
              <p:nvPr/>
            </p:nvPicPr>
            <p:blipFill>
              <a:blip r:embed="rId4">
                <a:alphaModFix/>
              </a:blip>
              <a:stretch>
                <a:fillRect/>
              </a:stretch>
            </p:blipFill>
            <p:spPr>
              <a:xfrm>
                <a:off x="5736150" y="598600"/>
                <a:ext cx="1680900" cy="1405575"/>
              </a:xfrm>
              <a:prstGeom prst="rect">
                <a:avLst/>
              </a:prstGeom>
              <a:noFill/>
              <a:ln>
                <a:noFill/>
              </a:ln>
            </p:spPr>
          </p:pic>
          <p:sp>
            <p:nvSpPr>
              <p:cNvPr id="7156" name="Google Shape;7156;p288"/>
              <p:cNvSpPr/>
              <p:nvPr/>
            </p:nvSpPr>
            <p:spPr>
              <a:xfrm>
                <a:off x="5130025" y="1712950"/>
                <a:ext cx="2959500" cy="2959500"/>
              </a:xfrm>
              <a:prstGeom prst="ellipse">
                <a:avLst/>
              </a:prstGeom>
              <a:solidFill>
                <a:srgbClr val="B45F0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57" name="Google Shape;7157;p288"/>
            <p:cNvSpPr txBox="1"/>
            <p:nvPr/>
          </p:nvSpPr>
          <p:spPr>
            <a:xfrm rot="24443">
              <a:off x="5581388" y="2772429"/>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300" b="1">
                  <a:solidFill>
                    <a:schemeClr val="lt1"/>
                  </a:solidFill>
                </a:rPr>
                <a:t>omeprazole</a:t>
              </a:r>
              <a:endParaRPr sz="1300" b="1">
                <a:solidFill>
                  <a:schemeClr val="lt1"/>
                </a:solidFill>
              </a:endParaRPr>
            </a:p>
            <a:p>
              <a:pPr marL="0" marR="0" lvl="0" indent="0" algn="ctr" rtl="0">
                <a:lnSpc>
                  <a:spcPct val="100000"/>
                </a:lnSpc>
                <a:spcBef>
                  <a:spcPts val="0"/>
                </a:spcBef>
                <a:spcAft>
                  <a:spcPts val="0"/>
                </a:spcAft>
                <a:buClr>
                  <a:srgbClr val="000000"/>
                </a:buClr>
                <a:buSzPts val="800"/>
                <a:buFont typeface="Arial"/>
                <a:buNone/>
              </a:pPr>
              <a:r>
                <a:rPr lang="en" sz="1300" b="1">
                  <a:solidFill>
                    <a:schemeClr val="lt1"/>
                  </a:solidFill>
                </a:rPr>
                <a:t>PRILOSEC</a:t>
              </a:r>
              <a:endParaRPr sz="1300" b="1">
                <a:solidFill>
                  <a:schemeClr val="lt1"/>
                </a:solidFill>
              </a:endParaRPr>
            </a:p>
          </p:txBody>
        </p:sp>
        <p:sp>
          <p:nvSpPr>
            <p:cNvPr id="7158" name="Google Shape;7158;p288"/>
            <p:cNvSpPr txBox="1"/>
            <p:nvPr/>
          </p:nvSpPr>
          <p:spPr>
            <a:xfrm rot="24443">
              <a:off x="3602456" y="2814739"/>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300" b="1">
                  <a:solidFill>
                    <a:schemeClr val="dk1"/>
                  </a:solidFill>
                </a:rPr>
                <a:t>PPI</a:t>
              </a:r>
              <a:endParaRPr sz="1300" b="1">
                <a:solidFill>
                  <a:schemeClr val="dk1"/>
                </a:solidFill>
              </a:endParaRPr>
            </a:p>
          </p:txBody>
        </p:sp>
      </p:grpSp>
      <p:cxnSp>
        <p:nvCxnSpPr>
          <p:cNvPr id="7159" name="Google Shape;7159;p288"/>
          <p:cNvCxnSpPr/>
          <p:nvPr/>
        </p:nvCxnSpPr>
        <p:spPr>
          <a:xfrm>
            <a:off x="3362575" y="832875"/>
            <a:ext cx="1024800" cy="0"/>
          </a:xfrm>
          <a:prstGeom prst="straightConnector1">
            <a:avLst/>
          </a:prstGeom>
          <a:noFill/>
          <a:ln w="9525" cap="flat" cmpd="sng">
            <a:solidFill>
              <a:schemeClr val="dk2"/>
            </a:solidFill>
            <a:prstDash val="solid"/>
            <a:round/>
            <a:headEnd type="none" w="med" len="med"/>
            <a:tailEnd type="triangle" w="med" len="med"/>
          </a:ln>
        </p:spPr>
      </p:cxnSp>
      <p:sp>
        <p:nvSpPr>
          <p:cNvPr id="7160" name="Google Shape;7160;p288"/>
          <p:cNvSpPr txBox="1"/>
          <p:nvPr/>
        </p:nvSpPr>
        <p:spPr>
          <a:xfrm rot="24154">
            <a:off x="3796924" y="2406630"/>
            <a:ext cx="1323633" cy="346808"/>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00" b="1">
                <a:solidFill>
                  <a:schemeClr val="dk1"/>
                </a:solidFill>
              </a:rPr>
              <a:t>CYP2C19</a:t>
            </a:r>
            <a:endParaRPr sz="1000" b="1">
              <a:solidFill>
                <a:schemeClr val="dk1"/>
              </a:solidFill>
            </a:endParaRPr>
          </a:p>
        </p:txBody>
      </p:sp>
      <p:grpSp>
        <p:nvGrpSpPr>
          <p:cNvPr id="7161" name="Google Shape;7161;p288"/>
          <p:cNvGrpSpPr/>
          <p:nvPr/>
        </p:nvGrpSpPr>
        <p:grpSpPr>
          <a:xfrm>
            <a:off x="6587480" y="557663"/>
            <a:ext cx="972271" cy="1231446"/>
            <a:chOff x="5130155" y="3264400"/>
            <a:chExt cx="972271" cy="1231446"/>
          </a:xfrm>
        </p:grpSpPr>
        <p:grpSp>
          <p:nvGrpSpPr>
            <p:cNvPr id="7162" name="Google Shape;7162;p288"/>
            <p:cNvGrpSpPr/>
            <p:nvPr/>
          </p:nvGrpSpPr>
          <p:grpSpPr>
            <a:xfrm>
              <a:off x="5130155" y="3390650"/>
              <a:ext cx="972271" cy="1105196"/>
              <a:chOff x="3172050" y="1164841"/>
              <a:chExt cx="2930292" cy="3330909"/>
            </a:xfrm>
          </p:grpSpPr>
          <p:pic>
            <p:nvPicPr>
              <p:cNvPr id="7163" name="Google Shape;7163;p288" descr="clipped result image"/>
              <p:cNvPicPr preferRelativeResize="0"/>
              <p:nvPr/>
            </p:nvPicPr>
            <p:blipFill rotWithShape="1">
              <a:blip r:embed="rId5">
                <a:alphaModFix/>
              </a:blip>
              <a:srcRect/>
              <a:stretch/>
            </p:blipFill>
            <p:spPr>
              <a:xfrm rot="254021" flipH="1">
                <a:off x="3284250" y="1260438"/>
                <a:ext cx="2705891" cy="3139715"/>
              </a:xfrm>
              <a:prstGeom prst="rect">
                <a:avLst/>
              </a:prstGeom>
              <a:noFill/>
              <a:ln>
                <a:noFill/>
              </a:ln>
            </p:spPr>
          </p:pic>
          <p:pic>
            <p:nvPicPr>
              <p:cNvPr id="7164" name="Google Shape;7164;p288" descr="Resultado de imagen para lexus logo"/>
              <p:cNvPicPr preferRelativeResize="0"/>
              <p:nvPr/>
            </p:nvPicPr>
            <p:blipFill rotWithShape="1">
              <a:blip r:embed="rId6">
                <a:alphaModFix/>
              </a:blip>
              <a:srcRect/>
              <a:stretch/>
            </p:blipFill>
            <p:spPr>
              <a:xfrm>
                <a:off x="5264219" y="2634220"/>
                <a:ext cx="522881" cy="392163"/>
              </a:xfrm>
              <a:prstGeom prst="rect">
                <a:avLst/>
              </a:prstGeom>
              <a:noFill/>
              <a:ln>
                <a:noFill/>
              </a:ln>
            </p:spPr>
          </p:pic>
        </p:grpSp>
        <p:pic>
          <p:nvPicPr>
            <p:cNvPr id="7165" name="Google Shape;7165;p288" descr="clipped result image"/>
            <p:cNvPicPr preferRelativeResize="0"/>
            <p:nvPr/>
          </p:nvPicPr>
          <p:blipFill rotWithShape="1">
            <a:blip r:embed="rId7">
              <a:alphaModFix/>
            </a:blip>
            <a:srcRect/>
            <a:stretch/>
          </p:blipFill>
          <p:spPr>
            <a:xfrm>
              <a:off x="5640824" y="3264400"/>
              <a:ext cx="407550" cy="506925"/>
            </a:xfrm>
            <a:prstGeom prst="rect">
              <a:avLst/>
            </a:prstGeom>
            <a:noFill/>
            <a:ln>
              <a:noFill/>
            </a:ln>
          </p:spPr>
        </p:pic>
      </p:gr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Shape 7169"/>
        <p:cNvGrpSpPr/>
        <p:nvPr/>
      </p:nvGrpSpPr>
      <p:grpSpPr>
        <a:xfrm>
          <a:off x="0" y="0"/>
          <a:ext cx="0" cy="0"/>
          <a:chOff x="0" y="0"/>
          <a:chExt cx="0" cy="0"/>
        </a:xfrm>
      </p:grpSpPr>
      <p:sp>
        <p:nvSpPr>
          <p:cNvPr id="7170" name="Google Shape;7170;p289"/>
          <p:cNvSpPr txBox="1"/>
          <p:nvPr/>
        </p:nvSpPr>
        <p:spPr>
          <a:xfrm>
            <a:off x="2000900" y="1226500"/>
            <a:ext cx="21135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a:t>
            </a:r>
            <a:endParaRPr sz="1200"/>
          </a:p>
          <a:p>
            <a:pPr marL="0" lvl="0" indent="0" algn="l" rtl="0">
              <a:spcBef>
                <a:spcPts val="0"/>
              </a:spcBef>
              <a:spcAft>
                <a:spcPts val="0"/>
              </a:spcAft>
              <a:buNone/>
            </a:pPr>
            <a:r>
              <a:rPr lang="en" sz="1200"/>
              <a:t>(CYP2C19)</a:t>
            </a:r>
            <a:endParaRPr sz="1200"/>
          </a:p>
          <a:p>
            <a:pPr marL="0" lvl="0" indent="0" algn="l" rtl="0">
              <a:spcBef>
                <a:spcPts val="0"/>
              </a:spcBef>
              <a:spcAft>
                <a:spcPts val="0"/>
              </a:spcAft>
              <a:buNone/>
            </a:pPr>
            <a:endParaRPr sz="1200" b="1"/>
          </a:p>
        </p:txBody>
      </p:sp>
      <p:grpSp>
        <p:nvGrpSpPr>
          <p:cNvPr id="7171" name="Google Shape;7171;p289"/>
          <p:cNvGrpSpPr/>
          <p:nvPr/>
        </p:nvGrpSpPr>
        <p:grpSpPr>
          <a:xfrm>
            <a:off x="2579034" y="1427640"/>
            <a:ext cx="2816394" cy="2555934"/>
            <a:chOff x="3600533" y="598600"/>
            <a:chExt cx="4488992" cy="4073850"/>
          </a:xfrm>
        </p:grpSpPr>
        <p:sp>
          <p:nvSpPr>
            <p:cNvPr id="7172" name="Google Shape;7172;p289"/>
            <p:cNvSpPr/>
            <p:nvPr/>
          </p:nvSpPr>
          <p:spPr>
            <a:xfrm>
              <a:off x="4172050" y="2791350"/>
              <a:ext cx="1517100" cy="648900"/>
            </a:xfrm>
            <a:prstGeom prst="roundRect">
              <a:avLst>
                <a:gd name="adj" fmla="val 16667"/>
              </a:avLst>
            </a:prstGeom>
            <a:solidFill>
              <a:srgbClr val="FFD966"/>
            </a:solidFill>
            <a:ln w="1905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73" name="Google Shape;7173;p289"/>
            <p:cNvGrpSpPr/>
            <p:nvPr/>
          </p:nvGrpSpPr>
          <p:grpSpPr>
            <a:xfrm>
              <a:off x="5130025" y="598600"/>
              <a:ext cx="2959500" cy="4073850"/>
              <a:chOff x="5130025" y="598600"/>
              <a:chExt cx="2959500" cy="4073850"/>
            </a:xfrm>
          </p:grpSpPr>
          <p:pic>
            <p:nvPicPr>
              <p:cNvPr id="7174" name="Google Shape;7174;p289"/>
              <p:cNvPicPr preferRelativeResize="0"/>
              <p:nvPr/>
            </p:nvPicPr>
            <p:blipFill>
              <a:blip r:embed="rId3">
                <a:alphaModFix/>
              </a:blip>
              <a:stretch>
                <a:fillRect/>
              </a:stretch>
            </p:blipFill>
            <p:spPr>
              <a:xfrm>
                <a:off x="5736150" y="598600"/>
                <a:ext cx="1680900" cy="1405575"/>
              </a:xfrm>
              <a:prstGeom prst="rect">
                <a:avLst/>
              </a:prstGeom>
              <a:noFill/>
              <a:ln>
                <a:noFill/>
              </a:ln>
            </p:spPr>
          </p:pic>
          <p:sp>
            <p:nvSpPr>
              <p:cNvPr id="7175" name="Google Shape;7175;p289"/>
              <p:cNvSpPr/>
              <p:nvPr/>
            </p:nvSpPr>
            <p:spPr>
              <a:xfrm>
                <a:off x="5130025" y="1712950"/>
                <a:ext cx="2959500" cy="2959500"/>
              </a:xfrm>
              <a:prstGeom prst="ellipse">
                <a:avLst/>
              </a:prstGeom>
              <a:solidFill>
                <a:srgbClr val="B45F0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76" name="Google Shape;7176;p289"/>
            <p:cNvSpPr txBox="1"/>
            <p:nvPr/>
          </p:nvSpPr>
          <p:spPr>
            <a:xfrm rot="24443">
              <a:off x="5624980" y="3216284"/>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300" b="1">
                  <a:solidFill>
                    <a:schemeClr val="lt1"/>
                  </a:solidFill>
                </a:rPr>
                <a:t>omeprazole</a:t>
              </a:r>
              <a:endParaRPr sz="1300" b="1">
                <a:solidFill>
                  <a:schemeClr val="lt1"/>
                </a:solidFill>
              </a:endParaRPr>
            </a:p>
            <a:p>
              <a:pPr marL="0" marR="0" lvl="0" indent="0" algn="ctr" rtl="0">
                <a:lnSpc>
                  <a:spcPct val="100000"/>
                </a:lnSpc>
                <a:spcBef>
                  <a:spcPts val="0"/>
                </a:spcBef>
                <a:spcAft>
                  <a:spcPts val="0"/>
                </a:spcAft>
                <a:buClr>
                  <a:srgbClr val="000000"/>
                </a:buClr>
                <a:buSzPts val="800"/>
                <a:buFont typeface="Arial"/>
                <a:buNone/>
              </a:pPr>
              <a:r>
                <a:rPr lang="en" sz="1300" b="1">
                  <a:solidFill>
                    <a:schemeClr val="lt1"/>
                  </a:solidFill>
                </a:rPr>
                <a:t>PRILOSEC</a:t>
              </a:r>
              <a:endParaRPr sz="1300" b="1">
                <a:solidFill>
                  <a:schemeClr val="lt1"/>
                </a:solidFill>
              </a:endParaRPr>
            </a:p>
          </p:txBody>
        </p:sp>
        <p:sp>
          <p:nvSpPr>
            <p:cNvPr id="7177" name="Google Shape;7177;p289"/>
            <p:cNvSpPr txBox="1"/>
            <p:nvPr/>
          </p:nvSpPr>
          <p:spPr>
            <a:xfrm rot="24443">
              <a:off x="3602456" y="2814739"/>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300" b="1">
                  <a:solidFill>
                    <a:schemeClr val="dk1"/>
                  </a:solidFill>
                </a:rPr>
                <a:t>PPI</a:t>
              </a:r>
              <a:endParaRPr sz="1300" b="1">
                <a:solidFill>
                  <a:schemeClr val="dk1"/>
                </a:solidFill>
              </a:endParaRPr>
            </a:p>
          </p:txBody>
        </p:sp>
      </p:grpSp>
      <p:grpSp>
        <p:nvGrpSpPr>
          <p:cNvPr id="7178" name="Google Shape;7178;p289"/>
          <p:cNvGrpSpPr/>
          <p:nvPr/>
        </p:nvGrpSpPr>
        <p:grpSpPr>
          <a:xfrm>
            <a:off x="3507619" y="1281107"/>
            <a:ext cx="2718938" cy="1833886"/>
            <a:chOff x="2929175" y="1482492"/>
            <a:chExt cx="4419599" cy="2980959"/>
          </a:xfrm>
        </p:grpSpPr>
        <p:pic>
          <p:nvPicPr>
            <p:cNvPr id="7179" name="Google Shape;7179;p289"/>
            <p:cNvPicPr preferRelativeResize="0"/>
            <p:nvPr/>
          </p:nvPicPr>
          <p:blipFill rotWithShape="1">
            <a:blip r:embed="rId4">
              <a:alphaModFix/>
            </a:blip>
            <a:srcRect l="9" r="19"/>
            <a:stretch/>
          </p:blipFill>
          <p:spPr>
            <a:xfrm>
              <a:off x="2929175" y="1482492"/>
              <a:ext cx="4419599" cy="2980959"/>
            </a:xfrm>
            <a:prstGeom prst="rect">
              <a:avLst/>
            </a:prstGeom>
            <a:noFill/>
            <a:ln>
              <a:noFill/>
            </a:ln>
          </p:spPr>
        </p:pic>
        <p:cxnSp>
          <p:nvCxnSpPr>
            <p:cNvPr id="7180" name="Google Shape;7180;p289"/>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181" name="Google Shape;7181;p289"/>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pic>
        <p:nvPicPr>
          <p:cNvPr id="7182" name="Google Shape;7182;p289"/>
          <p:cNvPicPr preferRelativeResize="0"/>
          <p:nvPr/>
        </p:nvPicPr>
        <p:blipFill rotWithShape="1">
          <a:blip r:embed="rId3">
            <a:alphaModFix/>
          </a:blip>
          <a:srcRect b="49295"/>
          <a:stretch/>
        </p:blipFill>
        <p:spPr>
          <a:xfrm>
            <a:off x="3915430" y="1296180"/>
            <a:ext cx="1054600" cy="447150"/>
          </a:xfrm>
          <a:prstGeom prst="rect">
            <a:avLst/>
          </a:prstGeom>
          <a:noFill/>
          <a:ln>
            <a:noFill/>
          </a:ln>
        </p:spPr>
      </p:pic>
      <p:cxnSp>
        <p:nvCxnSpPr>
          <p:cNvPr id="7183" name="Google Shape;7183;p289"/>
          <p:cNvCxnSpPr/>
          <p:nvPr/>
        </p:nvCxnSpPr>
        <p:spPr>
          <a:xfrm>
            <a:off x="2989500" y="1595950"/>
            <a:ext cx="1024800" cy="0"/>
          </a:xfrm>
          <a:prstGeom prst="straightConnector1">
            <a:avLst/>
          </a:prstGeom>
          <a:noFill/>
          <a:ln w="9525" cap="flat" cmpd="sng">
            <a:solidFill>
              <a:schemeClr val="dk2"/>
            </a:solidFill>
            <a:prstDash val="solid"/>
            <a:round/>
            <a:headEnd type="none" w="med" len="med"/>
            <a:tailEnd type="triangle" w="med" len="med"/>
          </a:ln>
        </p:spPr>
      </p:cxnSp>
      <p:sp>
        <p:nvSpPr>
          <p:cNvPr id="7184" name="Google Shape;7184;p289"/>
          <p:cNvSpPr txBox="1"/>
          <p:nvPr/>
        </p:nvSpPr>
        <p:spPr>
          <a:xfrm rot="24154">
            <a:off x="3796924" y="1432610"/>
            <a:ext cx="1323633" cy="346808"/>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00" b="1">
                <a:solidFill>
                  <a:schemeClr val="dk1"/>
                </a:solidFill>
              </a:rPr>
              <a:t>CYP2C19</a:t>
            </a:r>
            <a:endParaRPr sz="1000" b="1">
              <a:solidFill>
                <a:schemeClr val="dk1"/>
              </a:solidFill>
            </a:endParaRPr>
          </a:p>
        </p:txBody>
      </p:sp>
      <p:sp>
        <p:nvSpPr>
          <p:cNvPr id="7185" name="Google Shape;7185;p289"/>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Escitalopram: SSRI</a:t>
            </a:r>
            <a:endParaRPr b="1"/>
          </a:p>
        </p:txBody>
      </p:sp>
      <p:grpSp>
        <p:nvGrpSpPr>
          <p:cNvPr id="7186" name="Google Shape;7186;p289"/>
          <p:cNvGrpSpPr/>
          <p:nvPr/>
        </p:nvGrpSpPr>
        <p:grpSpPr>
          <a:xfrm>
            <a:off x="6606530" y="1472063"/>
            <a:ext cx="972271" cy="1231446"/>
            <a:chOff x="5130155" y="3264400"/>
            <a:chExt cx="972271" cy="1231446"/>
          </a:xfrm>
        </p:grpSpPr>
        <p:grpSp>
          <p:nvGrpSpPr>
            <p:cNvPr id="7187" name="Google Shape;7187;p289"/>
            <p:cNvGrpSpPr/>
            <p:nvPr/>
          </p:nvGrpSpPr>
          <p:grpSpPr>
            <a:xfrm>
              <a:off x="5130155" y="3390650"/>
              <a:ext cx="972271" cy="1105196"/>
              <a:chOff x="3172050" y="1164841"/>
              <a:chExt cx="2930292" cy="3330909"/>
            </a:xfrm>
          </p:grpSpPr>
          <p:pic>
            <p:nvPicPr>
              <p:cNvPr id="7188" name="Google Shape;7188;p289" descr="clipped result image"/>
              <p:cNvPicPr preferRelativeResize="0"/>
              <p:nvPr/>
            </p:nvPicPr>
            <p:blipFill rotWithShape="1">
              <a:blip r:embed="rId5">
                <a:alphaModFix/>
              </a:blip>
              <a:srcRect/>
              <a:stretch/>
            </p:blipFill>
            <p:spPr>
              <a:xfrm rot="254021" flipH="1">
                <a:off x="3284250" y="1260438"/>
                <a:ext cx="2705891" cy="3139715"/>
              </a:xfrm>
              <a:prstGeom prst="rect">
                <a:avLst/>
              </a:prstGeom>
              <a:noFill/>
              <a:ln>
                <a:noFill/>
              </a:ln>
            </p:spPr>
          </p:pic>
          <p:pic>
            <p:nvPicPr>
              <p:cNvPr id="7189" name="Google Shape;7189;p289" descr="Resultado de imagen para lexus logo"/>
              <p:cNvPicPr preferRelativeResize="0"/>
              <p:nvPr/>
            </p:nvPicPr>
            <p:blipFill rotWithShape="1">
              <a:blip r:embed="rId6">
                <a:alphaModFix/>
              </a:blip>
              <a:srcRect/>
              <a:stretch/>
            </p:blipFill>
            <p:spPr>
              <a:xfrm>
                <a:off x="5264219" y="2634220"/>
                <a:ext cx="522881" cy="392163"/>
              </a:xfrm>
              <a:prstGeom prst="rect">
                <a:avLst/>
              </a:prstGeom>
              <a:noFill/>
              <a:ln>
                <a:noFill/>
              </a:ln>
            </p:spPr>
          </p:pic>
        </p:grpSp>
        <p:pic>
          <p:nvPicPr>
            <p:cNvPr id="7190" name="Google Shape;7190;p289" descr="clipped result image"/>
            <p:cNvPicPr preferRelativeResize="0"/>
            <p:nvPr/>
          </p:nvPicPr>
          <p:blipFill rotWithShape="1">
            <a:blip r:embed="rId7">
              <a:alphaModFix/>
            </a:blip>
            <a:srcRect/>
            <a:stretch/>
          </p:blipFill>
          <p:spPr>
            <a:xfrm>
              <a:off x="5640824" y="3264400"/>
              <a:ext cx="407550" cy="506925"/>
            </a:xfrm>
            <a:prstGeom prst="rect">
              <a:avLst/>
            </a:prstGeom>
            <a:noFill/>
            <a:ln>
              <a:noFill/>
            </a:ln>
          </p:spPr>
        </p:pic>
      </p:gr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Shape 7194"/>
        <p:cNvGrpSpPr/>
        <p:nvPr/>
      </p:nvGrpSpPr>
      <p:grpSpPr>
        <a:xfrm>
          <a:off x="0" y="0"/>
          <a:ext cx="0" cy="0"/>
          <a:chOff x="0" y="0"/>
          <a:chExt cx="0" cy="0"/>
        </a:xfrm>
      </p:grpSpPr>
      <p:sp>
        <p:nvSpPr>
          <p:cNvPr id="7195" name="Google Shape;7195;p290"/>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Escitalopram: SSRI</a:t>
            </a:r>
            <a:endParaRPr b="1"/>
          </a:p>
        </p:txBody>
      </p:sp>
      <p:grpSp>
        <p:nvGrpSpPr>
          <p:cNvPr id="7196" name="Google Shape;7196;p290"/>
          <p:cNvGrpSpPr/>
          <p:nvPr/>
        </p:nvGrpSpPr>
        <p:grpSpPr>
          <a:xfrm>
            <a:off x="2579034" y="2265840"/>
            <a:ext cx="2816394" cy="2555934"/>
            <a:chOff x="3600533" y="598600"/>
            <a:chExt cx="4488992" cy="4073850"/>
          </a:xfrm>
        </p:grpSpPr>
        <p:sp>
          <p:nvSpPr>
            <p:cNvPr id="7197" name="Google Shape;7197;p290"/>
            <p:cNvSpPr/>
            <p:nvPr/>
          </p:nvSpPr>
          <p:spPr>
            <a:xfrm>
              <a:off x="4172050" y="2791350"/>
              <a:ext cx="1517100" cy="648900"/>
            </a:xfrm>
            <a:prstGeom prst="roundRect">
              <a:avLst>
                <a:gd name="adj" fmla="val 16667"/>
              </a:avLst>
            </a:prstGeom>
            <a:solidFill>
              <a:srgbClr val="FFD966"/>
            </a:solidFill>
            <a:ln w="1905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98" name="Google Shape;7198;p290"/>
            <p:cNvGrpSpPr/>
            <p:nvPr/>
          </p:nvGrpSpPr>
          <p:grpSpPr>
            <a:xfrm>
              <a:off x="5130025" y="598600"/>
              <a:ext cx="2959500" cy="4073850"/>
              <a:chOff x="5130025" y="598600"/>
              <a:chExt cx="2959500" cy="4073850"/>
            </a:xfrm>
          </p:grpSpPr>
          <p:pic>
            <p:nvPicPr>
              <p:cNvPr id="7199" name="Google Shape;7199;p290"/>
              <p:cNvPicPr preferRelativeResize="0"/>
              <p:nvPr/>
            </p:nvPicPr>
            <p:blipFill>
              <a:blip r:embed="rId3">
                <a:alphaModFix/>
              </a:blip>
              <a:stretch>
                <a:fillRect/>
              </a:stretch>
            </p:blipFill>
            <p:spPr>
              <a:xfrm>
                <a:off x="5736150" y="598600"/>
                <a:ext cx="1680900" cy="1405575"/>
              </a:xfrm>
              <a:prstGeom prst="rect">
                <a:avLst/>
              </a:prstGeom>
              <a:noFill/>
              <a:ln>
                <a:noFill/>
              </a:ln>
            </p:spPr>
          </p:pic>
          <p:sp>
            <p:nvSpPr>
              <p:cNvPr id="7200" name="Google Shape;7200;p290"/>
              <p:cNvSpPr/>
              <p:nvPr/>
            </p:nvSpPr>
            <p:spPr>
              <a:xfrm>
                <a:off x="5130025" y="1712950"/>
                <a:ext cx="2959500" cy="2959500"/>
              </a:xfrm>
              <a:prstGeom prst="ellipse">
                <a:avLst/>
              </a:prstGeom>
              <a:solidFill>
                <a:srgbClr val="B45F0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01" name="Google Shape;7201;p290"/>
            <p:cNvSpPr txBox="1"/>
            <p:nvPr/>
          </p:nvSpPr>
          <p:spPr>
            <a:xfrm rot="24443">
              <a:off x="5624980" y="3216284"/>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300" b="1">
                  <a:solidFill>
                    <a:schemeClr val="lt1"/>
                  </a:solidFill>
                </a:rPr>
                <a:t>omeprazole</a:t>
              </a:r>
              <a:endParaRPr sz="1300" b="1">
                <a:solidFill>
                  <a:schemeClr val="lt1"/>
                </a:solidFill>
              </a:endParaRPr>
            </a:p>
            <a:p>
              <a:pPr marL="0" marR="0" lvl="0" indent="0" algn="ctr" rtl="0">
                <a:lnSpc>
                  <a:spcPct val="100000"/>
                </a:lnSpc>
                <a:spcBef>
                  <a:spcPts val="0"/>
                </a:spcBef>
                <a:spcAft>
                  <a:spcPts val="0"/>
                </a:spcAft>
                <a:buClr>
                  <a:srgbClr val="000000"/>
                </a:buClr>
                <a:buSzPts val="800"/>
                <a:buFont typeface="Arial"/>
                <a:buNone/>
              </a:pPr>
              <a:r>
                <a:rPr lang="en" sz="1300" b="1">
                  <a:solidFill>
                    <a:schemeClr val="lt1"/>
                  </a:solidFill>
                </a:rPr>
                <a:t>PRILOSEC</a:t>
              </a:r>
              <a:endParaRPr sz="1300" b="1">
                <a:solidFill>
                  <a:schemeClr val="lt1"/>
                </a:solidFill>
              </a:endParaRPr>
            </a:p>
          </p:txBody>
        </p:sp>
        <p:sp>
          <p:nvSpPr>
            <p:cNvPr id="7202" name="Google Shape;7202;p290"/>
            <p:cNvSpPr txBox="1"/>
            <p:nvPr/>
          </p:nvSpPr>
          <p:spPr>
            <a:xfrm rot="24443">
              <a:off x="3602456" y="2814739"/>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300" b="1">
                  <a:solidFill>
                    <a:schemeClr val="dk1"/>
                  </a:solidFill>
                </a:rPr>
                <a:t>PPI</a:t>
              </a:r>
              <a:endParaRPr sz="1300" b="1">
                <a:solidFill>
                  <a:schemeClr val="dk1"/>
                </a:solidFill>
              </a:endParaRPr>
            </a:p>
          </p:txBody>
        </p:sp>
      </p:grpSp>
      <p:grpSp>
        <p:nvGrpSpPr>
          <p:cNvPr id="7203" name="Google Shape;7203;p290"/>
          <p:cNvGrpSpPr/>
          <p:nvPr/>
        </p:nvGrpSpPr>
        <p:grpSpPr>
          <a:xfrm>
            <a:off x="3192697" y="1353048"/>
            <a:ext cx="3855217" cy="2600290"/>
            <a:chOff x="2929175" y="1482492"/>
            <a:chExt cx="4419599" cy="2980959"/>
          </a:xfrm>
        </p:grpSpPr>
        <p:pic>
          <p:nvPicPr>
            <p:cNvPr id="7204" name="Google Shape;7204;p290"/>
            <p:cNvPicPr preferRelativeResize="0"/>
            <p:nvPr/>
          </p:nvPicPr>
          <p:blipFill rotWithShape="1">
            <a:blip r:embed="rId4">
              <a:alphaModFix/>
            </a:blip>
            <a:srcRect l="9" r="19"/>
            <a:stretch/>
          </p:blipFill>
          <p:spPr>
            <a:xfrm>
              <a:off x="2929175" y="1482492"/>
              <a:ext cx="4419599" cy="2980959"/>
            </a:xfrm>
            <a:prstGeom prst="rect">
              <a:avLst/>
            </a:prstGeom>
            <a:noFill/>
            <a:ln>
              <a:noFill/>
            </a:ln>
          </p:spPr>
        </p:pic>
        <p:cxnSp>
          <p:nvCxnSpPr>
            <p:cNvPr id="7205" name="Google Shape;7205;p290"/>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206" name="Google Shape;7206;p290"/>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pic>
        <p:nvPicPr>
          <p:cNvPr id="7207" name="Google Shape;7207;p290"/>
          <p:cNvPicPr preferRelativeResize="0"/>
          <p:nvPr/>
        </p:nvPicPr>
        <p:blipFill rotWithShape="1">
          <a:blip r:embed="rId3">
            <a:alphaModFix/>
          </a:blip>
          <a:srcRect/>
          <a:stretch/>
        </p:blipFill>
        <p:spPr>
          <a:xfrm>
            <a:off x="3966750" y="1448570"/>
            <a:ext cx="1054600" cy="881875"/>
          </a:xfrm>
          <a:prstGeom prst="rect">
            <a:avLst/>
          </a:prstGeom>
          <a:noFill/>
          <a:ln>
            <a:noFill/>
          </a:ln>
        </p:spPr>
      </p:pic>
      <p:sp>
        <p:nvSpPr>
          <p:cNvPr id="7208" name="Google Shape;7208;p290"/>
          <p:cNvSpPr txBox="1"/>
          <p:nvPr/>
        </p:nvSpPr>
        <p:spPr>
          <a:xfrm rot="24154">
            <a:off x="3848254" y="1585010"/>
            <a:ext cx="1323633" cy="346808"/>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000" b="1">
                <a:solidFill>
                  <a:schemeClr val="dk1"/>
                </a:solidFill>
              </a:rPr>
              <a:t>CYP2C19</a:t>
            </a:r>
            <a:endParaRPr sz="1000" b="1">
              <a:solidFill>
                <a:schemeClr val="dk1"/>
              </a:solidFill>
            </a:endParaRPr>
          </a:p>
        </p:txBody>
      </p:sp>
      <p:grpSp>
        <p:nvGrpSpPr>
          <p:cNvPr id="7209" name="Google Shape;7209;p290"/>
          <p:cNvGrpSpPr/>
          <p:nvPr/>
        </p:nvGrpSpPr>
        <p:grpSpPr>
          <a:xfrm>
            <a:off x="3192700" y="1439618"/>
            <a:ext cx="3855199" cy="2510133"/>
            <a:chOff x="2929182" y="1585860"/>
            <a:chExt cx="4419580" cy="2877603"/>
          </a:xfrm>
        </p:grpSpPr>
        <p:pic>
          <p:nvPicPr>
            <p:cNvPr id="7210" name="Google Shape;7210;p290"/>
            <p:cNvPicPr preferRelativeResize="0"/>
            <p:nvPr/>
          </p:nvPicPr>
          <p:blipFill rotWithShape="1">
            <a:blip r:embed="rId4">
              <a:alphaModFix/>
            </a:blip>
            <a:srcRect l="9" t="22576" r="19"/>
            <a:stretch/>
          </p:blipFill>
          <p:spPr>
            <a:xfrm>
              <a:off x="2929182" y="2155455"/>
              <a:ext cx="4419580" cy="2308008"/>
            </a:xfrm>
            <a:prstGeom prst="rect">
              <a:avLst/>
            </a:prstGeom>
            <a:noFill/>
            <a:ln>
              <a:noFill/>
            </a:ln>
          </p:spPr>
        </p:pic>
        <p:cxnSp>
          <p:nvCxnSpPr>
            <p:cNvPr id="7211" name="Google Shape;7211;p290"/>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212" name="Google Shape;7212;p290"/>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7213" name="Google Shape;7213;p290"/>
          <p:cNvSpPr txBox="1"/>
          <p:nvPr/>
        </p:nvSpPr>
        <p:spPr>
          <a:xfrm>
            <a:off x="1853250" y="1699950"/>
            <a:ext cx="21135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a:t>
            </a:r>
            <a:endParaRPr sz="1200"/>
          </a:p>
          <a:p>
            <a:pPr marL="0" lvl="0" indent="0" algn="l" rtl="0">
              <a:spcBef>
                <a:spcPts val="0"/>
              </a:spcBef>
              <a:spcAft>
                <a:spcPts val="0"/>
              </a:spcAft>
              <a:buNone/>
            </a:pPr>
            <a:r>
              <a:rPr lang="en" sz="1200"/>
              <a:t>(CYP2C19)</a:t>
            </a:r>
            <a:endParaRPr sz="1200"/>
          </a:p>
          <a:p>
            <a:pPr marL="0" lvl="0" indent="0" algn="l" rtl="0">
              <a:spcBef>
                <a:spcPts val="0"/>
              </a:spcBef>
              <a:spcAft>
                <a:spcPts val="0"/>
              </a:spcAft>
              <a:buNone/>
            </a:pPr>
            <a:endParaRPr sz="1200" b="1"/>
          </a:p>
        </p:txBody>
      </p:sp>
      <p:cxnSp>
        <p:nvCxnSpPr>
          <p:cNvPr id="7214" name="Google Shape;7214;p290"/>
          <p:cNvCxnSpPr>
            <a:endCxn id="7213" idx="3"/>
          </p:cNvCxnSpPr>
          <p:nvPr/>
        </p:nvCxnSpPr>
        <p:spPr>
          <a:xfrm>
            <a:off x="2841750" y="2069400"/>
            <a:ext cx="1125000" cy="0"/>
          </a:xfrm>
          <a:prstGeom prst="straightConnector1">
            <a:avLst/>
          </a:prstGeom>
          <a:noFill/>
          <a:ln w="9525" cap="flat" cmpd="sng">
            <a:solidFill>
              <a:schemeClr val="dk2"/>
            </a:solidFill>
            <a:prstDash val="solid"/>
            <a:round/>
            <a:headEnd type="none" w="med" len="med"/>
            <a:tailEnd type="triangle" w="med" len="med"/>
          </a:ln>
        </p:spPr>
      </p:cxnSp>
      <p:sp>
        <p:nvSpPr>
          <p:cNvPr id="7215" name="Google Shape;7215;p290"/>
          <p:cNvSpPr txBox="1"/>
          <p:nvPr/>
        </p:nvSpPr>
        <p:spPr>
          <a:xfrm>
            <a:off x="3232600" y="565038"/>
            <a:ext cx="3002400" cy="96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t>Serum levels of escitalopram increased by 90%</a:t>
            </a:r>
            <a:endParaRPr sz="1700"/>
          </a:p>
          <a:p>
            <a:pPr marL="0" lvl="0" indent="0" algn="l" rtl="0">
              <a:spcBef>
                <a:spcPts val="0"/>
              </a:spcBef>
              <a:spcAft>
                <a:spcPts val="0"/>
              </a:spcAft>
              <a:buNone/>
            </a:pPr>
            <a:endParaRPr sz="1700" b="1"/>
          </a:p>
        </p:txBody>
      </p:sp>
      <p:grpSp>
        <p:nvGrpSpPr>
          <p:cNvPr id="7216" name="Google Shape;7216;p290"/>
          <p:cNvGrpSpPr/>
          <p:nvPr/>
        </p:nvGrpSpPr>
        <p:grpSpPr>
          <a:xfrm>
            <a:off x="7330430" y="1862588"/>
            <a:ext cx="972271" cy="1231446"/>
            <a:chOff x="5130155" y="3264400"/>
            <a:chExt cx="972271" cy="1231446"/>
          </a:xfrm>
        </p:grpSpPr>
        <p:grpSp>
          <p:nvGrpSpPr>
            <p:cNvPr id="7217" name="Google Shape;7217;p290"/>
            <p:cNvGrpSpPr/>
            <p:nvPr/>
          </p:nvGrpSpPr>
          <p:grpSpPr>
            <a:xfrm>
              <a:off x="5130155" y="3390650"/>
              <a:ext cx="972271" cy="1105196"/>
              <a:chOff x="3172050" y="1164841"/>
              <a:chExt cx="2930292" cy="3330909"/>
            </a:xfrm>
          </p:grpSpPr>
          <p:pic>
            <p:nvPicPr>
              <p:cNvPr id="7218" name="Google Shape;7218;p290" descr="clipped result image"/>
              <p:cNvPicPr preferRelativeResize="0"/>
              <p:nvPr/>
            </p:nvPicPr>
            <p:blipFill rotWithShape="1">
              <a:blip r:embed="rId5">
                <a:alphaModFix/>
              </a:blip>
              <a:srcRect/>
              <a:stretch/>
            </p:blipFill>
            <p:spPr>
              <a:xfrm rot="254021" flipH="1">
                <a:off x="3284250" y="1260438"/>
                <a:ext cx="2705891" cy="3139715"/>
              </a:xfrm>
              <a:prstGeom prst="rect">
                <a:avLst/>
              </a:prstGeom>
              <a:noFill/>
              <a:ln>
                <a:noFill/>
              </a:ln>
            </p:spPr>
          </p:pic>
          <p:pic>
            <p:nvPicPr>
              <p:cNvPr id="7219" name="Google Shape;7219;p290" descr="Resultado de imagen para lexus logo"/>
              <p:cNvPicPr preferRelativeResize="0"/>
              <p:nvPr/>
            </p:nvPicPr>
            <p:blipFill rotWithShape="1">
              <a:blip r:embed="rId6">
                <a:alphaModFix/>
              </a:blip>
              <a:srcRect/>
              <a:stretch/>
            </p:blipFill>
            <p:spPr>
              <a:xfrm>
                <a:off x="5264219" y="2634220"/>
                <a:ext cx="522881" cy="392163"/>
              </a:xfrm>
              <a:prstGeom prst="rect">
                <a:avLst/>
              </a:prstGeom>
              <a:noFill/>
              <a:ln>
                <a:noFill/>
              </a:ln>
            </p:spPr>
          </p:pic>
        </p:grpSp>
        <p:pic>
          <p:nvPicPr>
            <p:cNvPr id="7220" name="Google Shape;7220;p290" descr="clipped result image"/>
            <p:cNvPicPr preferRelativeResize="0"/>
            <p:nvPr/>
          </p:nvPicPr>
          <p:blipFill rotWithShape="1">
            <a:blip r:embed="rId7">
              <a:alphaModFix/>
            </a:blip>
            <a:srcRect/>
            <a:stretch/>
          </p:blipFill>
          <p:spPr>
            <a:xfrm>
              <a:off x="5640824" y="3264400"/>
              <a:ext cx="407550" cy="506925"/>
            </a:xfrm>
            <a:prstGeom prst="rect">
              <a:avLst/>
            </a:prstGeom>
            <a:noFill/>
            <a:ln>
              <a:noFill/>
            </a:ln>
          </p:spPr>
        </p:pic>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grpSp>
        <p:nvGrpSpPr>
          <p:cNvPr id="368" name="Google Shape;368;p39"/>
          <p:cNvGrpSpPr/>
          <p:nvPr/>
        </p:nvGrpSpPr>
        <p:grpSpPr>
          <a:xfrm>
            <a:off x="1460900" y="249318"/>
            <a:ext cx="6344899" cy="4712172"/>
            <a:chOff x="1439790" y="-959852"/>
            <a:chExt cx="6344899" cy="4712172"/>
          </a:xfrm>
        </p:grpSpPr>
        <p:pic>
          <p:nvPicPr>
            <p:cNvPr id="369" name="Google Shape;369;p39"/>
            <p:cNvPicPr preferRelativeResize="0"/>
            <p:nvPr/>
          </p:nvPicPr>
          <p:blipFill>
            <a:blip r:embed="rId3">
              <a:alphaModFix/>
            </a:blip>
            <a:stretch>
              <a:fillRect/>
            </a:stretch>
          </p:blipFill>
          <p:spPr>
            <a:xfrm>
              <a:off x="1439790" y="-959852"/>
              <a:ext cx="6344899" cy="4712172"/>
            </a:xfrm>
            <a:prstGeom prst="rect">
              <a:avLst/>
            </a:prstGeom>
            <a:noFill/>
            <a:ln>
              <a:noFill/>
            </a:ln>
          </p:spPr>
        </p:pic>
        <p:pic>
          <p:nvPicPr>
            <p:cNvPr id="370" name="Google Shape;370;p39"/>
            <p:cNvPicPr preferRelativeResize="0"/>
            <p:nvPr/>
          </p:nvPicPr>
          <p:blipFill>
            <a:blip r:embed="rId4">
              <a:alphaModFix/>
            </a:blip>
            <a:stretch>
              <a:fillRect/>
            </a:stretch>
          </p:blipFill>
          <p:spPr>
            <a:xfrm>
              <a:off x="3654986" y="-788554"/>
              <a:ext cx="1794423" cy="385735"/>
            </a:xfrm>
            <a:prstGeom prst="rect">
              <a:avLst/>
            </a:prstGeom>
            <a:noFill/>
            <a:ln>
              <a:noFill/>
            </a:ln>
          </p:spPr>
        </p:pic>
      </p:grpSp>
      <p:sp>
        <p:nvSpPr>
          <p:cNvPr id="371" name="Google Shape;371;p39"/>
          <p:cNvSpPr txBox="1"/>
          <p:nvPr/>
        </p:nvSpPr>
        <p:spPr>
          <a:xfrm>
            <a:off x="193175" y="93025"/>
            <a:ext cx="20322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Translation</a:t>
            </a:r>
            <a:endParaRPr sz="1900" b="1"/>
          </a:p>
        </p:txBody>
      </p:sp>
      <p:pic>
        <p:nvPicPr>
          <p:cNvPr id="372" name="Google Shape;372;p39"/>
          <p:cNvPicPr preferRelativeResize="0"/>
          <p:nvPr/>
        </p:nvPicPr>
        <p:blipFill rotWithShape="1">
          <a:blip r:embed="rId5">
            <a:alphaModFix/>
          </a:blip>
          <a:srcRect b="-29769"/>
          <a:stretch/>
        </p:blipFill>
        <p:spPr>
          <a:xfrm>
            <a:off x="4032096" y="933721"/>
            <a:ext cx="1341250" cy="559425"/>
          </a:xfrm>
          <a:prstGeom prst="rect">
            <a:avLst/>
          </a:prstGeom>
          <a:noFill/>
          <a:ln>
            <a:noFill/>
          </a:ln>
        </p:spPr>
      </p:pic>
      <p:pic>
        <p:nvPicPr>
          <p:cNvPr id="373" name="Google Shape;373;p39"/>
          <p:cNvPicPr preferRelativeResize="0"/>
          <p:nvPr/>
        </p:nvPicPr>
        <p:blipFill>
          <a:blip r:embed="rId5">
            <a:alphaModFix/>
          </a:blip>
          <a:stretch>
            <a:fillRect/>
          </a:stretch>
        </p:blipFill>
        <p:spPr>
          <a:xfrm>
            <a:off x="4032096" y="400321"/>
            <a:ext cx="1341250" cy="559425"/>
          </a:xfrm>
          <a:prstGeom prst="rect">
            <a:avLst/>
          </a:prstGeom>
          <a:noFill/>
          <a:ln>
            <a:noFill/>
          </a:ln>
        </p:spPr>
      </p:pic>
      <p:pic>
        <p:nvPicPr>
          <p:cNvPr id="374" name="Google Shape;374;p39"/>
          <p:cNvPicPr preferRelativeResize="0"/>
          <p:nvPr/>
        </p:nvPicPr>
        <p:blipFill>
          <a:blip r:embed="rId4">
            <a:alphaModFix/>
          </a:blip>
          <a:stretch>
            <a:fillRect/>
          </a:stretch>
        </p:blipFill>
        <p:spPr>
          <a:xfrm>
            <a:off x="3805511" y="933721"/>
            <a:ext cx="1794423" cy="385735"/>
          </a:xfrm>
          <a:prstGeom prst="rect">
            <a:avLst/>
          </a:prstGeom>
          <a:noFill/>
          <a:ln>
            <a:noFill/>
          </a:ln>
        </p:spPr>
      </p:pic>
      <p:sp>
        <p:nvSpPr>
          <p:cNvPr id="375" name="Google Shape;375;p39"/>
          <p:cNvSpPr txBox="1"/>
          <p:nvPr/>
        </p:nvSpPr>
        <p:spPr>
          <a:xfrm>
            <a:off x="3550975" y="3479350"/>
            <a:ext cx="8493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transcription</a:t>
            </a:r>
            <a:endParaRPr sz="800"/>
          </a:p>
        </p:txBody>
      </p:sp>
      <p:sp>
        <p:nvSpPr>
          <p:cNvPr id="376" name="Google Shape;376;p39"/>
          <p:cNvSpPr txBox="1"/>
          <p:nvPr/>
        </p:nvSpPr>
        <p:spPr>
          <a:xfrm>
            <a:off x="4572000" y="4032425"/>
            <a:ext cx="8493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translation</a:t>
            </a:r>
            <a:endParaRPr sz="800"/>
          </a:p>
        </p:txBody>
      </p:sp>
      <p:sp>
        <p:nvSpPr>
          <p:cNvPr id="377" name="Google Shape;377;p39"/>
          <p:cNvSpPr txBox="1"/>
          <p:nvPr/>
        </p:nvSpPr>
        <p:spPr>
          <a:xfrm>
            <a:off x="6002225" y="4614400"/>
            <a:ext cx="3141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t>(5th messenger, early gene product)</a:t>
            </a:r>
            <a:endParaRPr sz="1300"/>
          </a:p>
        </p:txBody>
      </p:sp>
      <p:sp>
        <p:nvSpPr>
          <p:cNvPr id="378" name="Google Shape;378;p39"/>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
        <p:nvSpPr>
          <p:cNvPr id="379" name="Google Shape;379;p39"/>
          <p:cNvSpPr/>
          <p:nvPr/>
        </p:nvSpPr>
        <p:spPr>
          <a:xfrm rot="273309">
            <a:off x="4592252" y="3954078"/>
            <a:ext cx="657276" cy="479795"/>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9"/>
          <p:cNvSpPr txBox="1"/>
          <p:nvPr/>
        </p:nvSpPr>
        <p:spPr>
          <a:xfrm>
            <a:off x="4997299" y="4637500"/>
            <a:ext cx="2032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5</a:t>
            </a:r>
            <a:endParaRPr sz="1000" b="1"/>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Shape 7224"/>
        <p:cNvGrpSpPr/>
        <p:nvPr/>
      </p:nvGrpSpPr>
      <p:grpSpPr>
        <a:xfrm>
          <a:off x="0" y="0"/>
          <a:ext cx="0" cy="0"/>
          <a:chOff x="0" y="0"/>
          <a:chExt cx="0" cy="0"/>
        </a:xfrm>
      </p:grpSpPr>
      <p:grpSp>
        <p:nvGrpSpPr>
          <p:cNvPr id="7225" name="Google Shape;7225;p291"/>
          <p:cNvGrpSpPr/>
          <p:nvPr/>
        </p:nvGrpSpPr>
        <p:grpSpPr>
          <a:xfrm>
            <a:off x="3005375" y="1482492"/>
            <a:ext cx="6138500" cy="2980958"/>
            <a:chOff x="2670900" y="1546892"/>
            <a:chExt cx="6138500" cy="2980958"/>
          </a:xfrm>
        </p:grpSpPr>
        <p:grpSp>
          <p:nvGrpSpPr>
            <p:cNvPr id="7226" name="Google Shape;7226;p291"/>
            <p:cNvGrpSpPr/>
            <p:nvPr/>
          </p:nvGrpSpPr>
          <p:grpSpPr>
            <a:xfrm>
              <a:off x="2670900" y="1546892"/>
              <a:ext cx="4419599" cy="2980958"/>
              <a:chOff x="861075" y="1457642"/>
              <a:chExt cx="4419599" cy="2980958"/>
            </a:xfrm>
          </p:grpSpPr>
          <p:pic>
            <p:nvPicPr>
              <p:cNvPr id="7227" name="Google Shape;7227;p291"/>
              <p:cNvPicPr preferRelativeResize="0"/>
              <p:nvPr/>
            </p:nvPicPr>
            <p:blipFill>
              <a:blip r:embed="rId3">
                <a:alphaModFix/>
              </a:blip>
              <a:stretch>
                <a:fillRect/>
              </a:stretch>
            </p:blipFill>
            <p:spPr>
              <a:xfrm>
                <a:off x="861075" y="1457642"/>
                <a:ext cx="4419599" cy="2980958"/>
              </a:xfrm>
              <a:prstGeom prst="rect">
                <a:avLst/>
              </a:prstGeom>
              <a:noFill/>
              <a:ln>
                <a:noFill/>
              </a:ln>
            </p:spPr>
          </p:pic>
          <p:sp>
            <p:nvSpPr>
              <p:cNvPr id="7228" name="Google Shape;7228;p291"/>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escitalopram</a:t>
                </a:r>
                <a:endParaRPr sz="1800" b="1"/>
              </a:p>
              <a:p>
                <a:pPr marL="0" marR="0" lvl="0" indent="0" algn="ctr" rtl="0">
                  <a:lnSpc>
                    <a:spcPct val="100000"/>
                  </a:lnSpc>
                  <a:spcBef>
                    <a:spcPts val="0"/>
                  </a:spcBef>
                  <a:spcAft>
                    <a:spcPts val="0"/>
                  </a:spcAft>
                  <a:buClr>
                    <a:srgbClr val="000000"/>
                  </a:buClr>
                  <a:buSzPts val="800"/>
                  <a:buFont typeface="Arial"/>
                  <a:buNone/>
                </a:pPr>
                <a:r>
                  <a:rPr lang="en" sz="1800" b="1"/>
                  <a:t>LEXAPRO</a:t>
                </a:r>
                <a:endParaRPr sz="1800" b="1"/>
              </a:p>
            </p:txBody>
          </p:sp>
        </p:grpSp>
        <p:cxnSp>
          <p:nvCxnSpPr>
            <p:cNvPr id="7229" name="Google Shape;7229;p291"/>
            <p:cNvCxnSpPr/>
            <p:nvPr/>
          </p:nvCxnSpPr>
          <p:spPr>
            <a:xfrm>
              <a:off x="7168650" y="2857975"/>
              <a:ext cx="378900" cy="0"/>
            </a:xfrm>
            <a:prstGeom prst="straightConnector1">
              <a:avLst/>
            </a:prstGeom>
            <a:noFill/>
            <a:ln w="9525" cap="flat" cmpd="sng">
              <a:solidFill>
                <a:schemeClr val="dk2"/>
              </a:solidFill>
              <a:prstDash val="solid"/>
              <a:round/>
              <a:headEnd type="none" w="med" len="med"/>
              <a:tailEnd type="triangle" w="med" len="med"/>
            </a:ln>
          </p:spPr>
        </p:cxnSp>
        <p:sp>
          <p:nvSpPr>
            <p:cNvPr id="7230" name="Google Shape;7230;p291"/>
            <p:cNvSpPr txBox="1"/>
            <p:nvPr/>
          </p:nvSpPr>
          <p:spPr>
            <a:xfrm>
              <a:off x="7506800" y="2514025"/>
              <a:ext cx="13026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a:p>
          </p:txBody>
        </p:sp>
      </p:grpSp>
      <p:sp>
        <p:nvSpPr>
          <p:cNvPr id="7231" name="Google Shape;7231;p291"/>
          <p:cNvSpPr txBox="1"/>
          <p:nvPr/>
        </p:nvSpPr>
        <p:spPr>
          <a:xfrm>
            <a:off x="6026925" y="325160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7232" name="Google Shape;7232;p291"/>
          <p:cNvSpPr txBox="1"/>
          <p:nvPr/>
        </p:nvSpPr>
        <p:spPr>
          <a:xfrm>
            <a:off x="252925" y="119100"/>
            <a:ext cx="2815200" cy="74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Escitalopram (LEXAPRO)</a:t>
            </a:r>
            <a:endParaRPr b="1"/>
          </a:p>
          <a:p>
            <a:pPr marL="457200" lvl="0" indent="-317500" algn="l" rtl="0">
              <a:spcBef>
                <a:spcPts val="1000"/>
              </a:spcBef>
              <a:spcAft>
                <a:spcPts val="1000"/>
              </a:spcAft>
              <a:buSzPts val="1400"/>
              <a:buChar char="●"/>
            </a:pPr>
            <a:endParaRPr b="1"/>
          </a:p>
        </p:txBody>
      </p:sp>
      <p:cxnSp>
        <p:nvCxnSpPr>
          <p:cNvPr id="7233" name="Google Shape;7233;p291"/>
          <p:cNvCxnSpPr/>
          <p:nvPr/>
        </p:nvCxnSpPr>
        <p:spPr>
          <a:xfrm flipH="1">
            <a:off x="4682625" y="1124375"/>
            <a:ext cx="170100" cy="296100"/>
          </a:xfrm>
          <a:prstGeom prst="straightConnector1">
            <a:avLst/>
          </a:prstGeom>
          <a:noFill/>
          <a:ln w="9525" cap="flat" cmpd="sng">
            <a:solidFill>
              <a:schemeClr val="dk2"/>
            </a:solidFill>
            <a:prstDash val="solid"/>
            <a:round/>
            <a:headEnd type="none" w="med" len="med"/>
            <a:tailEnd type="triangle" w="med" len="med"/>
          </a:ln>
        </p:spPr>
      </p:cxnSp>
      <p:sp>
        <p:nvSpPr>
          <p:cNvPr id="7234" name="Google Shape;7234;p291"/>
          <p:cNvSpPr txBox="1"/>
          <p:nvPr/>
        </p:nvSpPr>
        <p:spPr>
          <a:xfrm>
            <a:off x="4802600" y="911875"/>
            <a:ext cx="5302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 CYP in</a:t>
            </a:r>
            <a:r>
              <a:rPr lang="en" sz="1200" u="sng"/>
              <a:t>H</a:t>
            </a:r>
            <a:r>
              <a:rPr lang="en" sz="1200"/>
              <a:t>ibitor</a:t>
            </a:r>
            <a:endParaRPr sz="1200">
              <a:highlight>
                <a:srgbClr val="FFFF00"/>
              </a:highlight>
            </a:endParaRPr>
          </a:p>
        </p:txBody>
      </p:sp>
      <p:cxnSp>
        <p:nvCxnSpPr>
          <p:cNvPr id="7235" name="Google Shape;7235;p291"/>
          <p:cNvCxnSpPr/>
          <p:nvPr/>
        </p:nvCxnSpPr>
        <p:spPr>
          <a:xfrm>
            <a:off x="42743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236" name="Google Shape;7236;p291"/>
          <p:cNvCxnSpPr/>
          <p:nvPr/>
        </p:nvCxnSpPr>
        <p:spPr>
          <a:xfrm>
            <a:off x="4300057" y="4373772"/>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237" name="Google Shape;7237;p291"/>
          <p:cNvCxnSpPr/>
          <p:nvPr/>
        </p:nvCxnSpPr>
        <p:spPr>
          <a:xfrm rot="10800000">
            <a:off x="4603950" y="4494575"/>
            <a:ext cx="542400" cy="217800"/>
          </a:xfrm>
          <a:prstGeom prst="straightConnector1">
            <a:avLst/>
          </a:prstGeom>
          <a:noFill/>
          <a:ln w="9525" cap="flat" cmpd="sng">
            <a:solidFill>
              <a:schemeClr val="dk2"/>
            </a:solidFill>
            <a:prstDash val="solid"/>
            <a:round/>
            <a:headEnd type="none" w="med" len="med"/>
            <a:tailEnd type="triangle" w="med" len="med"/>
          </a:ln>
        </p:spPr>
      </p:cxnSp>
      <p:sp>
        <p:nvSpPr>
          <p:cNvPr id="7238" name="Google Shape;7238;p291"/>
          <p:cNvSpPr txBox="1"/>
          <p:nvPr/>
        </p:nvSpPr>
        <p:spPr>
          <a:xfrm>
            <a:off x="5083900" y="4494575"/>
            <a:ext cx="1970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 CYP in</a:t>
            </a:r>
            <a:r>
              <a:rPr lang="en" sz="1200" u="sng"/>
              <a:t>D</a:t>
            </a:r>
            <a:r>
              <a:rPr lang="en" sz="1200"/>
              <a:t>ucer </a:t>
            </a:r>
            <a:endParaRPr sz="1200"/>
          </a:p>
          <a:p>
            <a:pPr marL="0" lvl="0" indent="0" algn="l" rtl="0">
              <a:spcBef>
                <a:spcPts val="0"/>
              </a:spcBef>
              <a:spcAft>
                <a:spcPts val="0"/>
              </a:spcAft>
              <a:buNone/>
            </a:pPr>
            <a:r>
              <a:rPr lang="en" sz="1200"/>
              <a:t>(no antidepressants are)</a:t>
            </a:r>
            <a:endParaRPr sz="1200"/>
          </a:p>
        </p:txBody>
      </p:sp>
      <p:grpSp>
        <p:nvGrpSpPr>
          <p:cNvPr id="7239" name="Google Shape;7239;p291"/>
          <p:cNvGrpSpPr/>
          <p:nvPr/>
        </p:nvGrpSpPr>
        <p:grpSpPr>
          <a:xfrm>
            <a:off x="3931125" y="119100"/>
            <a:ext cx="1094700" cy="2452649"/>
            <a:chOff x="4373650" y="673475"/>
            <a:chExt cx="1094700" cy="2452649"/>
          </a:xfrm>
        </p:grpSpPr>
        <p:sp>
          <p:nvSpPr>
            <p:cNvPr id="7240" name="Google Shape;7240;p291"/>
            <p:cNvSpPr txBox="1"/>
            <p:nvPr/>
          </p:nvSpPr>
          <p:spPr>
            <a:xfrm>
              <a:off x="4373650" y="673475"/>
              <a:ext cx="10947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a:t>
              </a:r>
              <a:endParaRPr sz="1200"/>
            </a:p>
            <a:p>
              <a:pPr marL="0" lvl="0" indent="0" algn="l" rtl="0">
                <a:spcBef>
                  <a:spcPts val="0"/>
                </a:spcBef>
                <a:spcAft>
                  <a:spcPts val="0"/>
                </a:spcAft>
                <a:buNone/>
              </a:pPr>
              <a:r>
                <a:rPr lang="en" sz="1200"/>
                <a:t>(CYP2C19)</a:t>
              </a:r>
              <a:endParaRPr sz="1200"/>
            </a:p>
            <a:p>
              <a:pPr marL="0" lvl="0" indent="0" algn="l" rtl="0">
                <a:spcBef>
                  <a:spcPts val="0"/>
                </a:spcBef>
                <a:spcAft>
                  <a:spcPts val="0"/>
                </a:spcAft>
                <a:buNone/>
              </a:pPr>
              <a:endParaRPr sz="1200" b="1"/>
            </a:p>
          </p:txBody>
        </p:sp>
        <p:sp>
          <p:nvSpPr>
            <p:cNvPr id="7241" name="Google Shape;7241;p291"/>
            <p:cNvSpPr/>
            <p:nvPr/>
          </p:nvSpPr>
          <p:spPr>
            <a:xfrm>
              <a:off x="4557622" y="2378524"/>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cxnSp>
        <p:nvCxnSpPr>
          <p:cNvPr id="7242" name="Google Shape;7242;p291"/>
          <p:cNvCxnSpPr/>
          <p:nvPr/>
        </p:nvCxnSpPr>
        <p:spPr>
          <a:xfrm>
            <a:off x="4412300" y="789275"/>
            <a:ext cx="0" cy="1372200"/>
          </a:xfrm>
          <a:prstGeom prst="straightConnector1">
            <a:avLst/>
          </a:prstGeom>
          <a:noFill/>
          <a:ln w="9525" cap="flat" cmpd="sng">
            <a:solidFill>
              <a:schemeClr val="dk2"/>
            </a:solidFill>
            <a:prstDash val="solid"/>
            <a:round/>
            <a:headEnd type="none" w="med" len="med"/>
            <a:tailEnd type="triangle" w="med" len="med"/>
          </a:ln>
        </p:spPr>
      </p:cxnSp>
      <p:cxnSp>
        <p:nvCxnSpPr>
          <p:cNvPr id="7243" name="Google Shape;7243;p291"/>
          <p:cNvCxnSpPr/>
          <p:nvPr/>
        </p:nvCxnSpPr>
        <p:spPr>
          <a:xfrm flipH="1">
            <a:off x="5544975" y="1643175"/>
            <a:ext cx="274500" cy="203400"/>
          </a:xfrm>
          <a:prstGeom prst="straightConnector1">
            <a:avLst/>
          </a:prstGeom>
          <a:noFill/>
          <a:ln w="9525" cap="flat" cmpd="sng">
            <a:solidFill>
              <a:schemeClr val="dk2"/>
            </a:solidFill>
            <a:prstDash val="solid"/>
            <a:round/>
            <a:headEnd type="none" w="med" len="med"/>
            <a:tailEnd type="triangle" w="med" len="med"/>
          </a:ln>
        </p:spPr>
      </p:cxnSp>
      <p:sp>
        <p:nvSpPr>
          <p:cNvPr id="7244" name="Google Shape;7244;p291"/>
          <p:cNvSpPr txBox="1"/>
          <p:nvPr/>
        </p:nvSpPr>
        <p:spPr>
          <a:xfrm>
            <a:off x="5756449" y="1453625"/>
            <a:ext cx="4390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 no off-target effects</a:t>
            </a:r>
            <a:endParaRPr sz="1200">
              <a:highlight>
                <a:srgbClr val="FFFF00"/>
              </a:highlight>
            </a:endParaRPr>
          </a:p>
        </p:txBody>
      </p:sp>
      <p:grpSp>
        <p:nvGrpSpPr>
          <p:cNvPr id="7245" name="Google Shape;7245;p291"/>
          <p:cNvGrpSpPr/>
          <p:nvPr/>
        </p:nvGrpSpPr>
        <p:grpSpPr>
          <a:xfrm>
            <a:off x="8044805" y="189038"/>
            <a:ext cx="972271" cy="1231446"/>
            <a:chOff x="5130155" y="3264400"/>
            <a:chExt cx="972271" cy="1231446"/>
          </a:xfrm>
        </p:grpSpPr>
        <p:grpSp>
          <p:nvGrpSpPr>
            <p:cNvPr id="7246" name="Google Shape;7246;p291"/>
            <p:cNvGrpSpPr/>
            <p:nvPr/>
          </p:nvGrpSpPr>
          <p:grpSpPr>
            <a:xfrm>
              <a:off x="5130155" y="3390650"/>
              <a:ext cx="972271" cy="1105196"/>
              <a:chOff x="3172050" y="1164841"/>
              <a:chExt cx="2930292" cy="3330909"/>
            </a:xfrm>
          </p:grpSpPr>
          <p:pic>
            <p:nvPicPr>
              <p:cNvPr id="7247" name="Google Shape;7247;p291" descr="clipped result image"/>
              <p:cNvPicPr preferRelativeResize="0"/>
              <p:nvPr/>
            </p:nvPicPr>
            <p:blipFill rotWithShape="1">
              <a:blip r:embed="rId4">
                <a:alphaModFix/>
              </a:blip>
              <a:srcRect/>
              <a:stretch/>
            </p:blipFill>
            <p:spPr>
              <a:xfrm rot="254021" flipH="1">
                <a:off x="3284250" y="1260438"/>
                <a:ext cx="2705891" cy="3139715"/>
              </a:xfrm>
              <a:prstGeom prst="rect">
                <a:avLst/>
              </a:prstGeom>
              <a:noFill/>
              <a:ln>
                <a:noFill/>
              </a:ln>
            </p:spPr>
          </p:pic>
          <p:pic>
            <p:nvPicPr>
              <p:cNvPr id="7248" name="Google Shape;7248;p291" descr="Resultado de imagen para lexus logo"/>
              <p:cNvPicPr preferRelativeResize="0"/>
              <p:nvPr/>
            </p:nvPicPr>
            <p:blipFill rotWithShape="1">
              <a:blip r:embed="rId5">
                <a:alphaModFix/>
              </a:blip>
              <a:srcRect/>
              <a:stretch/>
            </p:blipFill>
            <p:spPr>
              <a:xfrm>
                <a:off x="5264219" y="2634220"/>
                <a:ext cx="522881" cy="392163"/>
              </a:xfrm>
              <a:prstGeom prst="rect">
                <a:avLst/>
              </a:prstGeom>
              <a:noFill/>
              <a:ln>
                <a:noFill/>
              </a:ln>
            </p:spPr>
          </p:pic>
        </p:grpSp>
        <p:pic>
          <p:nvPicPr>
            <p:cNvPr id="7249" name="Google Shape;7249;p291" descr="clipped result image"/>
            <p:cNvPicPr preferRelativeResize="0"/>
            <p:nvPr/>
          </p:nvPicPr>
          <p:blipFill rotWithShape="1">
            <a:blip r:embed="rId6">
              <a:alphaModFix/>
            </a:blip>
            <a:srcRect/>
            <a:stretch/>
          </p:blipFill>
          <p:spPr>
            <a:xfrm>
              <a:off x="5640824" y="3264400"/>
              <a:ext cx="407550" cy="506925"/>
            </a:xfrm>
            <a:prstGeom prst="rect">
              <a:avLst/>
            </a:prstGeom>
            <a:noFill/>
            <a:ln>
              <a:noFill/>
            </a:ln>
          </p:spPr>
        </p:pic>
      </p:gr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Shape 7253"/>
        <p:cNvGrpSpPr/>
        <p:nvPr/>
      </p:nvGrpSpPr>
      <p:grpSpPr>
        <a:xfrm>
          <a:off x="0" y="0"/>
          <a:ext cx="0" cy="0"/>
          <a:chOff x="0" y="0"/>
          <a:chExt cx="0" cy="0"/>
        </a:xfrm>
      </p:grpSpPr>
      <p:grpSp>
        <p:nvGrpSpPr>
          <p:cNvPr id="7254" name="Google Shape;7254;p292"/>
          <p:cNvGrpSpPr/>
          <p:nvPr/>
        </p:nvGrpSpPr>
        <p:grpSpPr>
          <a:xfrm>
            <a:off x="3005375" y="1482492"/>
            <a:ext cx="6138500" cy="2980958"/>
            <a:chOff x="2670900" y="1546892"/>
            <a:chExt cx="6138500" cy="2980958"/>
          </a:xfrm>
        </p:grpSpPr>
        <p:grpSp>
          <p:nvGrpSpPr>
            <p:cNvPr id="7255" name="Google Shape;7255;p292"/>
            <p:cNvGrpSpPr/>
            <p:nvPr/>
          </p:nvGrpSpPr>
          <p:grpSpPr>
            <a:xfrm>
              <a:off x="2670900" y="1546892"/>
              <a:ext cx="4419599" cy="2980958"/>
              <a:chOff x="861075" y="1457642"/>
              <a:chExt cx="4419599" cy="2980958"/>
            </a:xfrm>
          </p:grpSpPr>
          <p:pic>
            <p:nvPicPr>
              <p:cNvPr id="7256" name="Google Shape;7256;p292"/>
              <p:cNvPicPr preferRelativeResize="0"/>
              <p:nvPr/>
            </p:nvPicPr>
            <p:blipFill>
              <a:blip r:embed="rId3">
                <a:alphaModFix/>
              </a:blip>
              <a:stretch>
                <a:fillRect/>
              </a:stretch>
            </p:blipFill>
            <p:spPr>
              <a:xfrm>
                <a:off x="861075" y="1457642"/>
                <a:ext cx="4419599" cy="2980958"/>
              </a:xfrm>
              <a:prstGeom prst="rect">
                <a:avLst/>
              </a:prstGeom>
              <a:noFill/>
              <a:ln>
                <a:noFill/>
              </a:ln>
            </p:spPr>
          </p:pic>
          <p:sp>
            <p:nvSpPr>
              <p:cNvPr id="7257" name="Google Shape;7257;p292"/>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escitalopram</a:t>
                </a:r>
                <a:endParaRPr sz="1800" b="1"/>
              </a:p>
              <a:p>
                <a:pPr marL="0" marR="0" lvl="0" indent="0" algn="ctr" rtl="0">
                  <a:lnSpc>
                    <a:spcPct val="100000"/>
                  </a:lnSpc>
                  <a:spcBef>
                    <a:spcPts val="0"/>
                  </a:spcBef>
                  <a:spcAft>
                    <a:spcPts val="0"/>
                  </a:spcAft>
                  <a:buClr>
                    <a:srgbClr val="000000"/>
                  </a:buClr>
                  <a:buSzPts val="800"/>
                  <a:buFont typeface="Arial"/>
                  <a:buNone/>
                </a:pPr>
                <a:r>
                  <a:rPr lang="en" sz="1800" b="1"/>
                  <a:t>LEXAPRO</a:t>
                </a:r>
                <a:endParaRPr sz="1800" b="1"/>
              </a:p>
            </p:txBody>
          </p:sp>
        </p:grpSp>
        <p:cxnSp>
          <p:nvCxnSpPr>
            <p:cNvPr id="7258" name="Google Shape;7258;p292"/>
            <p:cNvCxnSpPr/>
            <p:nvPr/>
          </p:nvCxnSpPr>
          <p:spPr>
            <a:xfrm>
              <a:off x="7168650" y="2857975"/>
              <a:ext cx="378900" cy="0"/>
            </a:xfrm>
            <a:prstGeom prst="straightConnector1">
              <a:avLst/>
            </a:prstGeom>
            <a:noFill/>
            <a:ln w="9525" cap="flat" cmpd="sng">
              <a:solidFill>
                <a:schemeClr val="dk2"/>
              </a:solidFill>
              <a:prstDash val="solid"/>
              <a:round/>
              <a:headEnd type="none" w="med" len="med"/>
              <a:tailEnd type="triangle" w="med" len="med"/>
            </a:ln>
          </p:spPr>
        </p:cxnSp>
        <p:sp>
          <p:nvSpPr>
            <p:cNvPr id="7259" name="Google Shape;7259;p292"/>
            <p:cNvSpPr txBox="1"/>
            <p:nvPr/>
          </p:nvSpPr>
          <p:spPr>
            <a:xfrm>
              <a:off x="7506800" y="2514025"/>
              <a:ext cx="13026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a:p>
          </p:txBody>
        </p:sp>
      </p:grpSp>
      <p:sp>
        <p:nvSpPr>
          <p:cNvPr id="7260" name="Google Shape;7260;p292"/>
          <p:cNvSpPr txBox="1"/>
          <p:nvPr/>
        </p:nvSpPr>
        <p:spPr>
          <a:xfrm>
            <a:off x="6026925" y="325160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7261" name="Google Shape;7261;p292"/>
          <p:cNvSpPr txBox="1"/>
          <p:nvPr/>
        </p:nvSpPr>
        <p:spPr>
          <a:xfrm>
            <a:off x="252925" y="119100"/>
            <a:ext cx="2815200" cy="108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Escitalopram (LEXAPRO)</a:t>
            </a:r>
            <a:endParaRPr b="1"/>
          </a:p>
          <a:p>
            <a:pPr marL="457200" lvl="0" indent="-317500" algn="l" rtl="0">
              <a:spcBef>
                <a:spcPts val="1000"/>
              </a:spcBef>
              <a:spcAft>
                <a:spcPts val="0"/>
              </a:spcAft>
              <a:buSzPts val="1400"/>
              <a:buChar char="●"/>
            </a:pPr>
            <a:r>
              <a:rPr lang="en" b="1"/>
              <a:t>The only pure SSRI</a:t>
            </a:r>
            <a:endParaRPr b="1"/>
          </a:p>
          <a:p>
            <a:pPr marL="457200" lvl="0" indent="-317500" algn="l" rtl="0">
              <a:spcBef>
                <a:spcPts val="1000"/>
              </a:spcBef>
              <a:spcAft>
                <a:spcPts val="1000"/>
              </a:spcAft>
              <a:buSzPts val="1400"/>
              <a:buChar char="●"/>
            </a:pPr>
            <a:endParaRPr b="1"/>
          </a:p>
        </p:txBody>
      </p:sp>
      <p:cxnSp>
        <p:nvCxnSpPr>
          <p:cNvPr id="7262" name="Google Shape;7262;p292"/>
          <p:cNvCxnSpPr/>
          <p:nvPr/>
        </p:nvCxnSpPr>
        <p:spPr>
          <a:xfrm flipH="1">
            <a:off x="4682625" y="1124375"/>
            <a:ext cx="170100" cy="296100"/>
          </a:xfrm>
          <a:prstGeom prst="straightConnector1">
            <a:avLst/>
          </a:prstGeom>
          <a:noFill/>
          <a:ln w="9525" cap="flat" cmpd="sng">
            <a:solidFill>
              <a:schemeClr val="dk2"/>
            </a:solidFill>
            <a:prstDash val="solid"/>
            <a:round/>
            <a:headEnd type="none" w="med" len="med"/>
            <a:tailEnd type="triangle" w="med" len="med"/>
          </a:ln>
        </p:spPr>
      </p:cxnSp>
      <p:sp>
        <p:nvSpPr>
          <p:cNvPr id="7263" name="Google Shape;7263;p292"/>
          <p:cNvSpPr txBox="1"/>
          <p:nvPr/>
        </p:nvSpPr>
        <p:spPr>
          <a:xfrm>
            <a:off x="4802600" y="911875"/>
            <a:ext cx="5302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 CYP in</a:t>
            </a:r>
            <a:r>
              <a:rPr lang="en" sz="1200" u="sng"/>
              <a:t>H</a:t>
            </a:r>
            <a:r>
              <a:rPr lang="en" sz="1200"/>
              <a:t>ibitor</a:t>
            </a:r>
            <a:endParaRPr sz="1200">
              <a:highlight>
                <a:srgbClr val="FFFF00"/>
              </a:highlight>
            </a:endParaRPr>
          </a:p>
        </p:txBody>
      </p:sp>
      <p:cxnSp>
        <p:nvCxnSpPr>
          <p:cNvPr id="7264" name="Google Shape;7264;p292"/>
          <p:cNvCxnSpPr/>
          <p:nvPr/>
        </p:nvCxnSpPr>
        <p:spPr>
          <a:xfrm>
            <a:off x="42743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265" name="Google Shape;7265;p292"/>
          <p:cNvCxnSpPr/>
          <p:nvPr/>
        </p:nvCxnSpPr>
        <p:spPr>
          <a:xfrm>
            <a:off x="4300057" y="4373772"/>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266" name="Google Shape;7266;p292"/>
          <p:cNvCxnSpPr/>
          <p:nvPr/>
        </p:nvCxnSpPr>
        <p:spPr>
          <a:xfrm rot="10800000">
            <a:off x="4603950" y="4494575"/>
            <a:ext cx="542400" cy="217800"/>
          </a:xfrm>
          <a:prstGeom prst="straightConnector1">
            <a:avLst/>
          </a:prstGeom>
          <a:noFill/>
          <a:ln w="9525" cap="flat" cmpd="sng">
            <a:solidFill>
              <a:schemeClr val="dk2"/>
            </a:solidFill>
            <a:prstDash val="solid"/>
            <a:round/>
            <a:headEnd type="none" w="med" len="med"/>
            <a:tailEnd type="triangle" w="med" len="med"/>
          </a:ln>
        </p:spPr>
      </p:cxnSp>
      <p:sp>
        <p:nvSpPr>
          <p:cNvPr id="7267" name="Google Shape;7267;p292"/>
          <p:cNvSpPr txBox="1"/>
          <p:nvPr/>
        </p:nvSpPr>
        <p:spPr>
          <a:xfrm>
            <a:off x="5083900" y="4494575"/>
            <a:ext cx="1970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 CYP in</a:t>
            </a:r>
            <a:r>
              <a:rPr lang="en" sz="1200" u="sng"/>
              <a:t>D</a:t>
            </a:r>
            <a:r>
              <a:rPr lang="en" sz="1200"/>
              <a:t>ucer </a:t>
            </a:r>
            <a:endParaRPr sz="1200"/>
          </a:p>
          <a:p>
            <a:pPr marL="0" lvl="0" indent="0" algn="l" rtl="0">
              <a:spcBef>
                <a:spcPts val="0"/>
              </a:spcBef>
              <a:spcAft>
                <a:spcPts val="0"/>
              </a:spcAft>
              <a:buNone/>
            </a:pPr>
            <a:r>
              <a:rPr lang="en" sz="1200"/>
              <a:t>(no antidepressants are)</a:t>
            </a:r>
            <a:endParaRPr sz="1200"/>
          </a:p>
        </p:txBody>
      </p:sp>
      <p:grpSp>
        <p:nvGrpSpPr>
          <p:cNvPr id="7268" name="Google Shape;7268;p292"/>
          <p:cNvGrpSpPr/>
          <p:nvPr/>
        </p:nvGrpSpPr>
        <p:grpSpPr>
          <a:xfrm>
            <a:off x="3931125" y="119100"/>
            <a:ext cx="1094700" cy="2452649"/>
            <a:chOff x="4373650" y="673475"/>
            <a:chExt cx="1094700" cy="2452649"/>
          </a:xfrm>
        </p:grpSpPr>
        <p:sp>
          <p:nvSpPr>
            <p:cNvPr id="7269" name="Google Shape;7269;p292"/>
            <p:cNvSpPr txBox="1"/>
            <p:nvPr/>
          </p:nvSpPr>
          <p:spPr>
            <a:xfrm>
              <a:off x="4373650" y="673475"/>
              <a:ext cx="10947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a:t>
              </a:r>
              <a:endParaRPr sz="1200"/>
            </a:p>
            <a:p>
              <a:pPr marL="0" lvl="0" indent="0" algn="l" rtl="0">
                <a:spcBef>
                  <a:spcPts val="0"/>
                </a:spcBef>
                <a:spcAft>
                  <a:spcPts val="0"/>
                </a:spcAft>
                <a:buNone/>
              </a:pPr>
              <a:r>
                <a:rPr lang="en" sz="1200"/>
                <a:t>(CYP2C19)</a:t>
              </a:r>
              <a:endParaRPr sz="1200"/>
            </a:p>
            <a:p>
              <a:pPr marL="0" lvl="0" indent="0" algn="l" rtl="0">
                <a:spcBef>
                  <a:spcPts val="0"/>
                </a:spcBef>
                <a:spcAft>
                  <a:spcPts val="0"/>
                </a:spcAft>
                <a:buNone/>
              </a:pPr>
              <a:endParaRPr sz="1200" b="1"/>
            </a:p>
          </p:txBody>
        </p:sp>
        <p:sp>
          <p:nvSpPr>
            <p:cNvPr id="7270" name="Google Shape;7270;p292"/>
            <p:cNvSpPr/>
            <p:nvPr/>
          </p:nvSpPr>
          <p:spPr>
            <a:xfrm>
              <a:off x="4557622" y="2378524"/>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cxnSp>
        <p:nvCxnSpPr>
          <p:cNvPr id="7271" name="Google Shape;7271;p292"/>
          <p:cNvCxnSpPr/>
          <p:nvPr/>
        </p:nvCxnSpPr>
        <p:spPr>
          <a:xfrm>
            <a:off x="4412300" y="789275"/>
            <a:ext cx="0" cy="1372200"/>
          </a:xfrm>
          <a:prstGeom prst="straightConnector1">
            <a:avLst/>
          </a:prstGeom>
          <a:noFill/>
          <a:ln w="9525" cap="flat" cmpd="sng">
            <a:solidFill>
              <a:schemeClr val="dk2"/>
            </a:solidFill>
            <a:prstDash val="solid"/>
            <a:round/>
            <a:headEnd type="none" w="med" len="med"/>
            <a:tailEnd type="triangle" w="med" len="med"/>
          </a:ln>
        </p:spPr>
      </p:cxnSp>
      <p:cxnSp>
        <p:nvCxnSpPr>
          <p:cNvPr id="7272" name="Google Shape;7272;p292"/>
          <p:cNvCxnSpPr/>
          <p:nvPr/>
        </p:nvCxnSpPr>
        <p:spPr>
          <a:xfrm flipH="1">
            <a:off x="5544975" y="1643175"/>
            <a:ext cx="274500" cy="203400"/>
          </a:xfrm>
          <a:prstGeom prst="straightConnector1">
            <a:avLst/>
          </a:prstGeom>
          <a:noFill/>
          <a:ln w="9525" cap="flat" cmpd="sng">
            <a:solidFill>
              <a:schemeClr val="dk2"/>
            </a:solidFill>
            <a:prstDash val="solid"/>
            <a:round/>
            <a:headEnd type="none" w="med" len="med"/>
            <a:tailEnd type="triangle" w="med" len="med"/>
          </a:ln>
        </p:spPr>
      </p:cxnSp>
      <p:sp>
        <p:nvSpPr>
          <p:cNvPr id="7273" name="Google Shape;7273;p292"/>
          <p:cNvSpPr txBox="1"/>
          <p:nvPr/>
        </p:nvSpPr>
        <p:spPr>
          <a:xfrm>
            <a:off x="5756449" y="1453625"/>
            <a:ext cx="4390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 no off-target effects</a:t>
            </a:r>
            <a:endParaRPr sz="1200"/>
          </a:p>
        </p:txBody>
      </p:sp>
      <p:grpSp>
        <p:nvGrpSpPr>
          <p:cNvPr id="7274" name="Google Shape;7274;p292"/>
          <p:cNvGrpSpPr/>
          <p:nvPr/>
        </p:nvGrpSpPr>
        <p:grpSpPr>
          <a:xfrm>
            <a:off x="8044805" y="189038"/>
            <a:ext cx="972271" cy="1231446"/>
            <a:chOff x="5130155" y="3264400"/>
            <a:chExt cx="972271" cy="1231446"/>
          </a:xfrm>
        </p:grpSpPr>
        <p:grpSp>
          <p:nvGrpSpPr>
            <p:cNvPr id="7275" name="Google Shape;7275;p292"/>
            <p:cNvGrpSpPr/>
            <p:nvPr/>
          </p:nvGrpSpPr>
          <p:grpSpPr>
            <a:xfrm>
              <a:off x="5130155" y="3390650"/>
              <a:ext cx="972271" cy="1105196"/>
              <a:chOff x="3172050" y="1164841"/>
              <a:chExt cx="2930292" cy="3330909"/>
            </a:xfrm>
          </p:grpSpPr>
          <p:pic>
            <p:nvPicPr>
              <p:cNvPr id="7276" name="Google Shape;7276;p292" descr="clipped result image"/>
              <p:cNvPicPr preferRelativeResize="0"/>
              <p:nvPr/>
            </p:nvPicPr>
            <p:blipFill rotWithShape="1">
              <a:blip r:embed="rId4">
                <a:alphaModFix/>
              </a:blip>
              <a:srcRect/>
              <a:stretch/>
            </p:blipFill>
            <p:spPr>
              <a:xfrm rot="254021" flipH="1">
                <a:off x="3284250" y="1260438"/>
                <a:ext cx="2705891" cy="3139715"/>
              </a:xfrm>
              <a:prstGeom prst="rect">
                <a:avLst/>
              </a:prstGeom>
              <a:noFill/>
              <a:ln>
                <a:noFill/>
              </a:ln>
            </p:spPr>
          </p:pic>
          <p:pic>
            <p:nvPicPr>
              <p:cNvPr id="7277" name="Google Shape;7277;p292" descr="Resultado de imagen para lexus logo"/>
              <p:cNvPicPr preferRelativeResize="0"/>
              <p:nvPr/>
            </p:nvPicPr>
            <p:blipFill rotWithShape="1">
              <a:blip r:embed="rId5">
                <a:alphaModFix/>
              </a:blip>
              <a:srcRect/>
              <a:stretch/>
            </p:blipFill>
            <p:spPr>
              <a:xfrm>
                <a:off x="5264219" y="2634220"/>
                <a:ext cx="522881" cy="392163"/>
              </a:xfrm>
              <a:prstGeom prst="rect">
                <a:avLst/>
              </a:prstGeom>
              <a:noFill/>
              <a:ln>
                <a:noFill/>
              </a:ln>
            </p:spPr>
          </p:pic>
        </p:grpSp>
        <p:pic>
          <p:nvPicPr>
            <p:cNvPr id="7278" name="Google Shape;7278;p292" descr="clipped result image"/>
            <p:cNvPicPr preferRelativeResize="0"/>
            <p:nvPr/>
          </p:nvPicPr>
          <p:blipFill rotWithShape="1">
            <a:blip r:embed="rId6">
              <a:alphaModFix/>
            </a:blip>
            <a:srcRect/>
            <a:stretch/>
          </p:blipFill>
          <p:spPr>
            <a:xfrm>
              <a:off x="5640824" y="3264400"/>
              <a:ext cx="407550" cy="506925"/>
            </a:xfrm>
            <a:prstGeom prst="rect">
              <a:avLst/>
            </a:prstGeom>
            <a:noFill/>
            <a:ln>
              <a:noFill/>
            </a:ln>
          </p:spPr>
        </p:pic>
      </p:gr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Shape 7282"/>
        <p:cNvGrpSpPr/>
        <p:nvPr/>
      </p:nvGrpSpPr>
      <p:grpSpPr>
        <a:xfrm>
          <a:off x="0" y="0"/>
          <a:ext cx="0" cy="0"/>
          <a:chOff x="0" y="0"/>
          <a:chExt cx="0" cy="0"/>
        </a:xfrm>
      </p:grpSpPr>
      <p:grpSp>
        <p:nvGrpSpPr>
          <p:cNvPr id="7283" name="Google Shape;7283;p293"/>
          <p:cNvGrpSpPr/>
          <p:nvPr/>
        </p:nvGrpSpPr>
        <p:grpSpPr>
          <a:xfrm>
            <a:off x="3005375" y="1482492"/>
            <a:ext cx="6138500" cy="2980958"/>
            <a:chOff x="2670900" y="1546892"/>
            <a:chExt cx="6138500" cy="2980958"/>
          </a:xfrm>
        </p:grpSpPr>
        <p:grpSp>
          <p:nvGrpSpPr>
            <p:cNvPr id="7284" name="Google Shape;7284;p293"/>
            <p:cNvGrpSpPr/>
            <p:nvPr/>
          </p:nvGrpSpPr>
          <p:grpSpPr>
            <a:xfrm>
              <a:off x="2670900" y="1546892"/>
              <a:ext cx="4419599" cy="2980958"/>
              <a:chOff x="861075" y="1457642"/>
              <a:chExt cx="4419599" cy="2980958"/>
            </a:xfrm>
          </p:grpSpPr>
          <p:pic>
            <p:nvPicPr>
              <p:cNvPr id="7285" name="Google Shape;7285;p293"/>
              <p:cNvPicPr preferRelativeResize="0"/>
              <p:nvPr/>
            </p:nvPicPr>
            <p:blipFill>
              <a:blip r:embed="rId3">
                <a:alphaModFix/>
              </a:blip>
              <a:stretch>
                <a:fillRect/>
              </a:stretch>
            </p:blipFill>
            <p:spPr>
              <a:xfrm>
                <a:off x="861075" y="1457642"/>
                <a:ext cx="4419599" cy="2980958"/>
              </a:xfrm>
              <a:prstGeom prst="rect">
                <a:avLst/>
              </a:prstGeom>
              <a:noFill/>
              <a:ln>
                <a:noFill/>
              </a:ln>
            </p:spPr>
          </p:pic>
          <p:sp>
            <p:nvSpPr>
              <p:cNvPr id="7286" name="Google Shape;7286;p293"/>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escitalopram</a:t>
                </a:r>
                <a:endParaRPr sz="1800" b="1"/>
              </a:p>
              <a:p>
                <a:pPr marL="0" marR="0" lvl="0" indent="0" algn="ctr" rtl="0">
                  <a:lnSpc>
                    <a:spcPct val="100000"/>
                  </a:lnSpc>
                  <a:spcBef>
                    <a:spcPts val="0"/>
                  </a:spcBef>
                  <a:spcAft>
                    <a:spcPts val="0"/>
                  </a:spcAft>
                  <a:buClr>
                    <a:srgbClr val="000000"/>
                  </a:buClr>
                  <a:buSzPts val="800"/>
                  <a:buFont typeface="Arial"/>
                  <a:buNone/>
                </a:pPr>
                <a:r>
                  <a:rPr lang="en" sz="1800" b="1"/>
                  <a:t>LEXAPRO</a:t>
                </a:r>
                <a:endParaRPr sz="1800" b="1"/>
              </a:p>
            </p:txBody>
          </p:sp>
        </p:grpSp>
        <p:cxnSp>
          <p:nvCxnSpPr>
            <p:cNvPr id="7287" name="Google Shape;7287;p293"/>
            <p:cNvCxnSpPr/>
            <p:nvPr/>
          </p:nvCxnSpPr>
          <p:spPr>
            <a:xfrm>
              <a:off x="7168650" y="2857975"/>
              <a:ext cx="378900" cy="0"/>
            </a:xfrm>
            <a:prstGeom prst="straightConnector1">
              <a:avLst/>
            </a:prstGeom>
            <a:noFill/>
            <a:ln w="9525" cap="flat" cmpd="sng">
              <a:solidFill>
                <a:schemeClr val="dk2"/>
              </a:solidFill>
              <a:prstDash val="solid"/>
              <a:round/>
              <a:headEnd type="none" w="med" len="med"/>
              <a:tailEnd type="triangle" w="med" len="med"/>
            </a:ln>
          </p:spPr>
        </p:cxnSp>
        <p:sp>
          <p:nvSpPr>
            <p:cNvPr id="7288" name="Google Shape;7288;p293"/>
            <p:cNvSpPr txBox="1"/>
            <p:nvPr/>
          </p:nvSpPr>
          <p:spPr>
            <a:xfrm>
              <a:off x="7506800" y="2514025"/>
              <a:ext cx="13026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a:p>
          </p:txBody>
        </p:sp>
      </p:grpSp>
      <p:sp>
        <p:nvSpPr>
          <p:cNvPr id="7289" name="Google Shape;7289;p293"/>
          <p:cNvSpPr txBox="1"/>
          <p:nvPr/>
        </p:nvSpPr>
        <p:spPr>
          <a:xfrm>
            <a:off x="6026925" y="325160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7290" name="Google Shape;7290;p293"/>
          <p:cNvSpPr txBox="1"/>
          <p:nvPr/>
        </p:nvSpPr>
        <p:spPr>
          <a:xfrm>
            <a:off x="252925" y="119100"/>
            <a:ext cx="2815200" cy="164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Escitalopram (LEXAPRO)</a:t>
            </a:r>
            <a:endParaRPr b="1"/>
          </a:p>
          <a:p>
            <a:pPr marL="457200" lvl="0" indent="-317500" algn="l" rtl="0">
              <a:spcBef>
                <a:spcPts val="1000"/>
              </a:spcBef>
              <a:spcAft>
                <a:spcPts val="0"/>
              </a:spcAft>
              <a:buSzPts val="1400"/>
              <a:buChar char="●"/>
            </a:pPr>
            <a:r>
              <a:rPr lang="en" b="1"/>
              <a:t>The only pure SSRI</a:t>
            </a:r>
            <a:endParaRPr b="1"/>
          </a:p>
          <a:p>
            <a:pPr marL="457200" lvl="0" indent="-317500" algn="l" rtl="0">
              <a:spcBef>
                <a:spcPts val="1000"/>
              </a:spcBef>
              <a:spcAft>
                <a:spcPts val="0"/>
              </a:spcAft>
              <a:buSzPts val="1400"/>
              <a:buChar char="●"/>
            </a:pPr>
            <a:r>
              <a:rPr lang="en" b="1"/>
              <a:t>1st-line SSRI (or sertraline)</a:t>
            </a:r>
            <a:endParaRPr b="1"/>
          </a:p>
          <a:p>
            <a:pPr marL="457200" lvl="0" indent="-317500" algn="l" rtl="0">
              <a:spcBef>
                <a:spcPts val="1000"/>
              </a:spcBef>
              <a:spcAft>
                <a:spcPts val="1000"/>
              </a:spcAft>
              <a:buSzPts val="1400"/>
              <a:buChar char="●"/>
            </a:pPr>
            <a:endParaRPr b="1"/>
          </a:p>
        </p:txBody>
      </p:sp>
      <p:cxnSp>
        <p:nvCxnSpPr>
          <p:cNvPr id="7291" name="Google Shape;7291;p293"/>
          <p:cNvCxnSpPr/>
          <p:nvPr/>
        </p:nvCxnSpPr>
        <p:spPr>
          <a:xfrm flipH="1">
            <a:off x="4682625" y="1124375"/>
            <a:ext cx="170100" cy="296100"/>
          </a:xfrm>
          <a:prstGeom prst="straightConnector1">
            <a:avLst/>
          </a:prstGeom>
          <a:noFill/>
          <a:ln w="9525" cap="flat" cmpd="sng">
            <a:solidFill>
              <a:schemeClr val="dk2"/>
            </a:solidFill>
            <a:prstDash val="solid"/>
            <a:round/>
            <a:headEnd type="none" w="med" len="med"/>
            <a:tailEnd type="triangle" w="med" len="med"/>
          </a:ln>
        </p:spPr>
      </p:cxnSp>
      <p:sp>
        <p:nvSpPr>
          <p:cNvPr id="7292" name="Google Shape;7292;p293"/>
          <p:cNvSpPr txBox="1"/>
          <p:nvPr/>
        </p:nvSpPr>
        <p:spPr>
          <a:xfrm>
            <a:off x="4802600" y="911875"/>
            <a:ext cx="5302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 CYP in</a:t>
            </a:r>
            <a:r>
              <a:rPr lang="en" sz="1200" u="sng"/>
              <a:t>H</a:t>
            </a:r>
            <a:r>
              <a:rPr lang="en" sz="1200"/>
              <a:t>ibitor</a:t>
            </a:r>
            <a:endParaRPr sz="1200">
              <a:highlight>
                <a:srgbClr val="FFFF00"/>
              </a:highlight>
            </a:endParaRPr>
          </a:p>
        </p:txBody>
      </p:sp>
      <p:cxnSp>
        <p:nvCxnSpPr>
          <p:cNvPr id="7293" name="Google Shape;7293;p293"/>
          <p:cNvCxnSpPr/>
          <p:nvPr/>
        </p:nvCxnSpPr>
        <p:spPr>
          <a:xfrm>
            <a:off x="42743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294" name="Google Shape;7294;p293"/>
          <p:cNvCxnSpPr/>
          <p:nvPr/>
        </p:nvCxnSpPr>
        <p:spPr>
          <a:xfrm>
            <a:off x="4300057" y="4373772"/>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295" name="Google Shape;7295;p293"/>
          <p:cNvCxnSpPr/>
          <p:nvPr/>
        </p:nvCxnSpPr>
        <p:spPr>
          <a:xfrm rot="10800000">
            <a:off x="4603950" y="4494575"/>
            <a:ext cx="542400" cy="217800"/>
          </a:xfrm>
          <a:prstGeom prst="straightConnector1">
            <a:avLst/>
          </a:prstGeom>
          <a:noFill/>
          <a:ln w="9525" cap="flat" cmpd="sng">
            <a:solidFill>
              <a:schemeClr val="dk2"/>
            </a:solidFill>
            <a:prstDash val="solid"/>
            <a:round/>
            <a:headEnd type="none" w="med" len="med"/>
            <a:tailEnd type="triangle" w="med" len="med"/>
          </a:ln>
        </p:spPr>
      </p:cxnSp>
      <p:sp>
        <p:nvSpPr>
          <p:cNvPr id="7296" name="Google Shape;7296;p293"/>
          <p:cNvSpPr txBox="1"/>
          <p:nvPr/>
        </p:nvSpPr>
        <p:spPr>
          <a:xfrm>
            <a:off x="5083900" y="4494575"/>
            <a:ext cx="1970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 CYP in</a:t>
            </a:r>
            <a:r>
              <a:rPr lang="en" sz="1200" u="sng"/>
              <a:t>D</a:t>
            </a:r>
            <a:r>
              <a:rPr lang="en" sz="1200"/>
              <a:t>ucer </a:t>
            </a:r>
            <a:endParaRPr sz="1200"/>
          </a:p>
          <a:p>
            <a:pPr marL="0" lvl="0" indent="0" algn="l" rtl="0">
              <a:spcBef>
                <a:spcPts val="0"/>
              </a:spcBef>
              <a:spcAft>
                <a:spcPts val="0"/>
              </a:spcAft>
              <a:buNone/>
            </a:pPr>
            <a:r>
              <a:rPr lang="en" sz="1200"/>
              <a:t>(no antidepressants are)</a:t>
            </a:r>
            <a:endParaRPr sz="1200"/>
          </a:p>
        </p:txBody>
      </p:sp>
      <p:grpSp>
        <p:nvGrpSpPr>
          <p:cNvPr id="7297" name="Google Shape;7297;p293"/>
          <p:cNvGrpSpPr/>
          <p:nvPr/>
        </p:nvGrpSpPr>
        <p:grpSpPr>
          <a:xfrm>
            <a:off x="3931125" y="119100"/>
            <a:ext cx="1094700" cy="2452649"/>
            <a:chOff x="4373650" y="673475"/>
            <a:chExt cx="1094700" cy="2452649"/>
          </a:xfrm>
        </p:grpSpPr>
        <p:sp>
          <p:nvSpPr>
            <p:cNvPr id="7298" name="Google Shape;7298;p293"/>
            <p:cNvSpPr txBox="1"/>
            <p:nvPr/>
          </p:nvSpPr>
          <p:spPr>
            <a:xfrm>
              <a:off x="4373650" y="673475"/>
              <a:ext cx="10947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a:t>
              </a:r>
              <a:endParaRPr sz="1200"/>
            </a:p>
            <a:p>
              <a:pPr marL="0" lvl="0" indent="0" algn="l" rtl="0">
                <a:spcBef>
                  <a:spcPts val="0"/>
                </a:spcBef>
                <a:spcAft>
                  <a:spcPts val="0"/>
                </a:spcAft>
                <a:buNone/>
              </a:pPr>
              <a:r>
                <a:rPr lang="en" sz="1200"/>
                <a:t>(CYP2C19)</a:t>
              </a:r>
              <a:endParaRPr sz="1200"/>
            </a:p>
            <a:p>
              <a:pPr marL="0" lvl="0" indent="0" algn="l" rtl="0">
                <a:spcBef>
                  <a:spcPts val="0"/>
                </a:spcBef>
                <a:spcAft>
                  <a:spcPts val="0"/>
                </a:spcAft>
                <a:buNone/>
              </a:pPr>
              <a:endParaRPr sz="1200" b="1"/>
            </a:p>
          </p:txBody>
        </p:sp>
        <p:sp>
          <p:nvSpPr>
            <p:cNvPr id="7299" name="Google Shape;7299;p293"/>
            <p:cNvSpPr/>
            <p:nvPr/>
          </p:nvSpPr>
          <p:spPr>
            <a:xfrm>
              <a:off x="4557622" y="2378524"/>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cxnSp>
        <p:nvCxnSpPr>
          <p:cNvPr id="7300" name="Google Shape;7300;p293"/>
          <p:cNvCxnSpPr/>
          <p:nvPr/>
        </p:nvCxnSpPr>
        <p:spPr>
          <a:xfrm>
            <a:off x="4412300" y="789275"/>
            <a:ext cx="0" cy="1372200"/>
          </a:xfrm>
          <a:prstGeom prst="straightConnector1">
            <a:avLst/>
          </a:prstGeom>
          <a:noFill/>
          <a:ln w="9525" cap="flat" cmpd="sng">
            <a:solidFill>
              <a:schemeClr val="dk2"/>
            </a:solidFill>
            <a:prstDash val="solid"/>
            <a:round/>
            <a:headEnd type="none" w="med" len="med"/>
            <a:tailEnd type="triangle" w="med" len="med"/>
          </a:ln>
        </p:spPr>
      </p:cxnSp>
      <p:cxnSp>
        <p:nvCxnSpPr>
          <p:cNvPr id="7301" name="Google Shape;7301;p293"/>
          <p:cNvCxnSpPr/>
          <p:nvPr/>
        </p:nvCxnSpPr>
        <p:spPr>
          <a:xfrm flipH="1">
            <a:off x="5544975" y="1643175"/>
            <a:ext cx="274500" cy="203400"/>
          </a:xfrm>
          <a:prstGeom prst="straightConnector1">
            <a:avLst/>
          </a:prstGeom>
          <a:noFill/>
          <a:ln w="9525" cap="flat" cmpd="sng">
            <a:solidFill>
              <a:schemeClr val="dk2"/>
            </a:solidFill>
            <a:prstDash val="solid"/>
            <a:round/>
            <a:headEnd type="none" w="med" len="med"/>
            <a:tailEnd type="triangle" w="med" len="med"/>
          </a:ln>
        </p:spPr>
      </p:cxnSp>
      <p:sp>
        <p:nvSpPr>
          <p:cNvPr id="7302" name="Google Shape;7302;p293"/>
          <p:cNvSpPr txBox="1"/>
          <p:nvPr/>
        </p:nvSpPr>
        <p:spPr>
          <a:xfrm>
            <a:off x="5756449" y="1453625"/>
            <a:ext cx="4390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 no off-target effects</a:t>
            </a:r>
            <a:endParaRPr sz="1200">
              <a:highlight>
                <a:srgbClr val="FFFF00"/>
              </a:highlight>
            </a:endParaRPr>
          </a:p>
        </p:txBody>
      </p:sp>
      <p:grpSp>
        <p:nvGrpSpPr>
          <p:cNvPr id="7303" name="Google Shape;7303;p293"/>
          <p:cNvGrpSpPr/>
          <p:nvPr/>
        </p:nvGrpSpPr>
        <p:grpSpPr>
          <a:xfrm>
            <a:off x="8044805" y="189038"/>
            <a:ext cx="972271" cy="1231446"/>
            <a:chOff x="5130155" y="3264400"/>
            <a:chExt cx="972271" cy="1231446"/>
          </a:xfrm>
        </p:grpSpPr>
        <p:grpSp>
          <p:nvGrpSpPr>
            <p:cNvPr id="7304" name="Google Shape;7304;p293"/>
            <p:cNvGrpSpPr/>
            <p:nvPr/>
          </p:nvGrpSpPr>
          <p:grpSpPr>
            <a:xfrm>
              <a:off x="5130155" y="3390650"/>
              <a:ext cx="972271" cy="1105196"/>
              <a:chOff x="3172050" y="1164841"/>
              <a:chExt cx="2930292" cy="3330909"/>
            </a:xfrm>
          </p:grpSpPr>
          <p:pic>
            <p:nvPicPr>
              <p:cNvPr id="7305" name="Google Shape;7305;p293" descr="clipped result image"/>
              <p:cNvPicPr preferRelativeResize="0"/>
              <p:nvPr/>
            </p:nvPicPr>
            <p:blipFill rotWithShape="1">
              <a:blip r:embed="rId4">
                <a:alphaModFix/>
              </a:blip>
              <a:srcRect/>
              <a:stretch/>
            </p:blipFill>
            <p:spPr>
              <a:xfrm rot="254021" flipH="1">
                <a:off x="3284250" y="1260438"/>
                <a:ext cx="2705891" cy="3139715"/>
              </a:xfrm>
              <a:prstGeom prst="rect">
                <a:avLst/>
              </a:prstGeom>
              <a:noFill/>
              <a:ln>
                <a:noFill/>
              </a:ln>
            </p:spPr>
          </p:pic>
          <p:pic>
            <p:nvPicPr>
              <p:cNvPr id="7306" name="Google Shape;7306;p293" descr="Resultado de imagen para lexus logo"/>
              <p:cNvPicPr preferRelativeResize="0"/>
              <p:nvPr/>
            </p:nvPicPr>
            <p:blipFill rotWithShape="1">
              <a:blip r:embed="rId5">
                <a:alphaModFix/>
              </a:blip>
              <a:srcRect/>
              <a:stretch/>
            </p:blipFill>
            <p:spPr>
              <a:xfrm>
                <a:off x="5264219" y="2634220"/>
                <a:ext cx="522881" cy="392163"/>
              </a:xfrm>
              <a:prstGeom prst="rect">
                <a:avLst/>
              </a:prstGeom>
              <a:noFill/>
              <a:ln>
                <a:noFill/>
              </a:ln>
            </p:spPr>
          </p:pic>
        </p:grpSp>
        <p:pic>
          <p:nvPicPr>
            <p:cNvPr id="7307" name="Google Shape;7307;p293" descr="clipped result image"/>
            <p:cNvPicPr preferRelativeResize="0"/>
            <p:nvPr/>
          </p:nvPicPr>
          <p:blipFill rotWithShape="1">
            <a:blip r:embed="rId6">
              <a:alphaModFix/>
            </a:blip>
            <a:srcRect/>
            <a:stretch/>
          </p:blipFill>
          <p:spPr>
            <a:xfrm>
              <a:off x="5640824" y="3264400"/>
              <a:ext cx="407550" cy="506925"/>
            </a:xfrm>
            <a:prstGeom prst="rect">
              <a:avLst/>
            </a:prstGeom>
            <a:noFill/>
            <a:ln>
              <a:noFill/>
            </a:ln>
          </p:spPr>
        </p:pic>
      </p:gr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Shape 7311"/>
        <p:cNvGrpSpPr/>
        <p:nvPr/>
      </p:nvGrpSpPr>
      <p:grpSpPr>
        <a:xfrm>
          <a:off x="0" y="0"/>
          <a:ext cx="0" cy="0"/>
          <a:chOff x="0" y="0"/>
          <a:chExt cx="0" cy="0"/>
        </a:xfrm>
      </p:grpSpPr>
      <p:grpSp>
        <p:nvGrpSpPr>
          <p:cNvPr id="7312" name="Google Shape;7312;p294"/>
          <p:cNvGrpSpPr/>
          <p:nvPr/>
        </p:nvGrpSpPr>
        <p:grpSpPr>
          <a:xfrm>
            <a:off x="3005375" y="1482492"/>
            <a:ext cx="6138500" cy="2980958"/>
            <a:chOff x="2670900" y="1546892"/>
            <a:chExt cx="6138500" cy="2980958"/>
          </a:xfrm>
        </p:grpSpPr>
        <p:grpSp>
          <p:nvGrpSpPr>
            <p:cNvPr id="7313" name="Google Shape;7313;p294"/>
            <p:cNvGrpSpPr/>
            <p:nvPr/>
          </p:nvGrpSpPr>
          <p:grpSpPr>
            <a:xfrm>
              <a:off x="2670900" y="1546892"/>
              <a:ext cx="4419599" cy="2980958"/>
              <a:chOff x="861075" y="1457642"/>
              <a:chExt cx="4419599" cy="2980958"/>
            </a:xfrm>
          </p:grpSpPr>
          <p:pic>
            <p:nvPicPr>
              <p:cNvPr id="7314" name="Google Shape;7314;p294"/>
              <p:cNvPicPr preferRelativeResize="0"/>
              <p:nvPr/>
            </p:nvPicPr>
            <p:blipFill>
              <a:blip r:embed="rId3">
                <a:alphaModFix/>
              </a:blip>
              <a:stretch>
                <a:fillRect/>
              </a:stretch>
            </p:blipFill>
            <p:spPr>
              <a:xfrm>
                <a:off x="861075" y="1457642"/>
                <a:ext cx="4419599" cy="2980958"/>
              </a:xfrm>
              <a:prstGeom prst="rect">
                <a:avLst/>
              </a:prstGeom>
              <a:noFill/>
              <a:ln>
                <a:noFill/>
              </a:ln>
            </p:spPr>
          </p:pic>
          <p:sp>
            <p:nvSpPr>
              <p:cNvPr id="7315" name="Google Shape;7315;p294"/>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escitalopram</a:t>
                </a:r>
                <a:endParaRPr sz="1800" b="1"/>
              </a:p>
              <a:p>
                <a:pPr marL="0" marR="0" lvl="0" indent="0" algn="ctr" rtl="0">
                  <a:lnSpc>
                    <a:spcPct val="100000"/>
                  </a:lnSpc>
                  <a:spcBef>
                    <a:spcPts val="0"/>
                  </a:spcBef>
                  <a:spcAft>
                    <a:spcPts val="0"/>
                  </a:spcAft>
                  <a:buClr>
                    <a:srgbClr val="000000"/>
                  </a:buClr>
                  <a:buSzPts val="800"/>
                  <a:buFont typeface="Arial"/>
                  <a:buNone/>
                </a:pPr>
                <a:r>
                  <a:rPr lang="en" sz="1800" b="1"/>
                  <a:t>LEXAPRO</a:t>
                </a:r>
                <a:endParaRPr sz="1800" b="1"/>
              </a:p>
            </p:txBody>
          </p:sp>
        </p:grpSp>
        <p:cxnSp>
          <p:nvCxnSpPr>
            <p:cNvPr id="7316" name="Google Shape;7316;p294"/>
            <p:cNvCxnSpPr/>
            <p:nvPr/>
          </p:nvCxnSpPr>
          <p:spPr>
            <a:xfrm>
              <a:off x="7168650" y="2857975"/>
              <a:ext cx="378900" cy="0"/>
            </a:xfrm>
            <a:prstGeom prst="straightConnector1">
              <a:avLst/>
            </a:prstGeom>
            <a:noFill/>
            <a:ln w="9525" cap="flat" cmpd="sng">
              <a:solidFill>
                <a:schemeClr val="dk2"/>
              </a:solidFill>
              <a:prstDash val="solid"/>
              <a:round/>
              <a:headEnd type="none" w="med" len="med"/>
              <a:tailEnd type="triangle" w="med" len="med"/>
            </a:ln>
          </p:spPr>
        </p:cxnSp>
        <p:sp>
          <p:nvSpPr>
            <p:cNvPr id="7317" name="Google Shape;7317;p294"/>
            <p:cNvSpPr txBox="1"/>
            <p:nvPr/>
          </p:nvSpPr>
          <p:spPr>
            <a:xfrm>
              <a:off x="7506800" y="2514025"/>
              <a:ext cx="13026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a:p>
          </p:txBody>
        </p:sp>
      </p:grpSp>
      <p:sp>
        <p:nvSpPr>
          <p:cNvPr id="7318" name="Google Shape;7318;p294"/>
          <p:cNvSpPr txBox="1"/>
          <p:nvPr/>
        </p:nvSpPr>
        <p:spPr>
          <a:xfrm>
            <a:off x="6026925" y="325160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7319" name="Google Shape;7319;p294"/>
          <p:cNvSpPr txBox="1"/>
          <p:nvPr/>
        </p:nvSpPr>
        <p:spPr>
          <a:xfrm>
            <a:off x="252925" y="119100"/>
            <a:ext cx="2815200" cy="220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Escitalopram (LEXAPRO)</a:t>
            </a:r>
            <a:endParaRPr b="1"/>
          </a:p>
          <a:p>
            <a:pPr marL="457200" lvl="0" indent="-317500" algn="l" rtl="0">
              <a:spcBef>
                <a:spcPts val="1000"/>
              </a:spcBef>
              <a:spcAft>
                <a:spcPts val="0"/>
              </a:spcAft>
              <a:buSzPts val="1400"/>
              <a:buChar char="●"/>
            </a:pPr>
            <a:r>
              <a:rPr lang="en" b="1"/>
              <a:t>The only pure SSRI</a:t>
            </a:r>
            <a:endParaRPr b="1"/>
          </a:p>
          <a:p>
            <a:pPr marL="457200" lvl="0" indent="-317500" algn="l" rtl="0">
              <a:spcBef>
                <a:spcPts val="1000"/>
              </a:spcBef>
              <a:spcAft>
                <a:spcPts val="0"/>
              </a:spcAft>
              <a:buSzPts val="1400"/>
              <a:buChar char="●"/>
            </a:pPr>
            <a:r>
              <a:rPr lang="en" b="1"/>
              <a:t>1st-line SSRI (or sertraline)</a:t>
            </a:r>
            <a:endParaRPr b="1"/>
          </a:p>
          <a:p>
            <a:pPr marL="457200" lvl="0" indent="-317500" algn="l" rtl="0">
              <a:spcBef>
                <a:spcPts val="1000"/>
              </a:spcBef>
              <a:spcAft>
                <a:spcPts val="0"/>
              </a:spcAft>
              <a:buSzPts val="1400"/>
              <a:buChar char="●"/>
            </a:pPr>
            <a:r>
              <a:rPr lang="en" b="1"/>
              <a:t>Does not inHibit CYP enzymes </a:t>
            </a:r>
            <a:endParaRPr b="1"/>
          </a:p>
          <a:p>
            <a:pPr marL="457200" lvl="0" indent="-317500" algn="l" rtl="0">
              <a:spcBef>
                <a:spcPts val="1000"/>
              </a:spcBef>
              <a:spcAft>
                <a:spcPts val="1000"/>
              </a:spcAft>
              <a:buSzPts val="1400"/>
              <a:buChar char="●"/>
            </a:pPr>
            <a:endParaRPr b="1"/>
          </a:p>
        </p:txBody>
      </p:sp>
      <p:cxnSp>
        <p:nvCxnSpPr>
          <p:cNvPr id="7320" name="Google Shape;7320;p294"/>
          <p:cNvCxnSpPr/>
          <p:nvPr/>
        </p:nvCxnSpPr>
        <p:spPr>
          <a:xfrm flipH="1">
            <a:off x="4682625" y="1124375"/>
            <a:ext cx="170100" cy="296100"/>
          </a:xfrm>
          <a:prstGeom prst="straightConnector1">
            <a:avLst/>
          </a:prstGeom>
          <a:noFill/>
          <a:ln w="9525" cap="flat" cmpd="sng">
            <a:solidFill>
              <a:schemeClr val="dk2"/>
            </a:solidFill>
            <a:prstDash val="solid"/>
            <a:round/>
            <a:headEnd type="none" w="med" len="med"/>
            <a:tailEnd type="triangle" w="med" len="med"/>
          </a:ln>
        </p:spPr>
      </p:cxnSp>
      <p:sp>
        <p:nvSpPr>
          <p:cNvPr id="7321" name="Google Shape;7321;p294"/>
          <p:cNvSpPr txBox="1"/>
          <p:nvPr/>
        </p:nvSpPr>
        <p:spPr>
          <a:xfrm>
            <a:off x="4802600" y="911875"/>
            <a:ext cx="5302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highlight>
                  <a:srgbClr val="FFFF00"/>
                </a:highlight>
              </a:rPr>
              <a:t>not a CYP in</a:t>
            </a:r>
            <a:r>
              <a:rPr lang="en" sz="1200" u="sng">
                <a:highlight>
                  <a:srgbClr val="FFFF00"/>
                </a:highlight>
              </a:rPr>
              <a:t>H</a:t>
            </a:r>
            <a:r>
              <a:rPr lang="en" sz="1200">
                <a:highlight>
                  <a:srgbClr val="FFFF00"/>
                </a:highlight>
              </a:rPr>
              <a:t>ibitor</a:t>
            </a:r>
            <a:endParaRPr sz="1200">
              <a:highlight>
                <a:srgbClr val="FFFF00"/>
              </a:highlight>
            </a:endParaRPr>
          </a:p>
        </p:txBody>
      </p:sp>
      <p:cxnSp>
        <p:nvCxnSpPr>
          <p:cNvPr id="7322" name="Google Shape;7322;p294"/>
          <p:cNvCxnSpPr/>
          <p:nvPr/>
        </p:nvCxnSpPr>
        <p:spPr>
          <a:xfrm>
            <a:off x="42743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323" name="Google Shape;7323;p294"/>
          <p:cNvCxnSpPr/>
          <p:nvPr/>
        </p:nvCxnSpPr>
        <p:spPr>
          <a:xfrm>
            <a:off x="4300057" y="4373772"/>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324" name="Google Shape;7324;p294"/>
          <p:cNvCxnSpPr/>
          <p:nvPr/>
        </p:nvCxnSpPr>
        <p:spPr>
          <a:xfrm rot="10800000">
            <a:off x="4603950" y="4494575"/>
            <a:ext cx="542400" cy="217800"/>
          </a:xfrm>
          <a:prstGeom prst="straightConnector1">
            <a:avLst/>
          </a:prstGeom>
          <a:noFill/>
          <a:ln w="9525" cap="flat" cmpd="sng">
            <a:solidFill>
              <a:schemeClr val="dk2"/>
            </a:solidFill>
            <a:prstDash val="solid"/>
            <a:round/>
            <a:headEnd type="none" w="med" len="med"/>
            <a:tailEnd type="triangle" w="med" len="med"/>
          </a:ln>
        </p:spPr>
      </p:cxnSp>
      <p:sp>
        <p:nvSpPr>
          <p:cNvPr id="7325" name="Google Shape;7325;p294"/>
          <p:cNvSpPr txBox="1"/>
          <p:nvPr/>
        </p:nvSpPr>
        <p:spPr>
          <a:xfrm>
            <a:off x="5083900" y="4494575"/>
            <a:ext cx="1970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 CYP in</a:t>
            </a:r>
            <a:r>
              <a:rPr lang="en" sz="1200" u="sng"/>
              <a:t>D</a:t>
            </a:r>
            <a:r>
              <a:rPr lang="en" sz="1200"/>
              <a:t>ucer </a:t>
            </a:r>
            <a:endParaRPr sz="1200"/>
          </a:p>
          <a:p>
            <a:pPr marL="0" lvl="0" indent="0" algn="l" rtl="0">
              <a:spcBef>
                <a:spcPts val="0"/>
              </a:spcBef>
              <a:spcAft>
                <a:spcPts val="0"/>
              </a:spcAft>
              <a:buNone/>
            </a:pPr>
            <a:r>
              <a:rPr lang="en" sz="1200"/>
              <a:t>(no antidepressants are)</a:t>
            </a:r>
            <a:endParaRPr sz="1200"/>
          </a:p>
        </p:txBody>
      </p:sp>
      <p:grpSp>
        <p:nvGrpSpPr>
          <p:cNvPr id="7326" name="Google Shape;7326;p294"/>
          <p:cNvGrpSpPr/>
          <p:nvPr/>
        </p:nvGrpSpPr>
        <p:grpSpPr>
          <a:xfrm>
            <a:off x="3931125" y="119100"/>
            <a:ext cx="1094700" cy="2452649"/>
            <a:chOff x="4373650" y="673475"/>
            <a:chExt cx="1094700" cy="2452649"/>
          </a:xfrm>
        </p:grpSpPr>
        <p:sp>
          <p:nvSpPr>
            <p:cNvPr id="7327" name="Google Shape;7327;p294"/>
            <p:cNvSpPr txBox="1"/>
            <p:nvPr/>
          </p:nvSpPr>
          <p:spPr>
            <a:xfrm>
              <a:off x="4373650" y="673475"/>
              <a:ext cx="10947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a:t>
              </a:r>
              <a:endParaRPr sz="1200"/>
            </a:p>
            <a:p>
              <a:pPr marL="0" lvl="0" indent="0" algn="l" rtl="0">
                <a:spcBef>
                  <a:spcPts val="0"/>
                </a:spcBef>
                <a:spcAft>
                  <a:spcPts val="0"/>
                </a:spcAft>
                <a:buNone/>
              </a:pPr>
              <a:r>
                <a:rPr lang="en" sz="1200"/>
                <a:t>(CYP2C19)</a:t>
              </a:r>
              <a:endParaRPr sz="1200"/>
            </a:p>
            <a:p>
              <a:pPr marL="0" lvl="0" indent="0" algn="l" rtl="0">
                <a:spcBef>
                  <a:spcPts val="0"/>
                </a:spcBef>
                <a:spcAft>
                  <a:spcPts val="0"/>
                </a:spcAft>
                <a:buNone/>
              </a:pPr>
              <a:endParaRPr sz="1200" b="1"/>
            </a:p>
          </p:txBody>
        </p:sp>
        <p:sp>
          <p:nvSpPr>
            <p:cNvPr id="7328" name="Google Shape;7328;p294"/>
            <p:cNvSpPr/>
            <p:nvPr/>
          </p:nvSpPr>
          <p:spPr>
            <a:xfrm>
              <a:off x="4557622" y="2378524"/>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cxnSp>
        <p:nvCxnSpPr>
          <p:cNvPr id="7329" name="Google Shape;7329;p294"/>
          <p:cNvCxnSpPr/>
          <p:nvPr/>
        </p:nvCxnSpPr>
        <p:spPr>
          <a:xfrm>
            <a:off x="4412300" y="789275"/>
            <a:ext cx="0" cy="1372200"/>
          </a:xfrm>
          <a:prstGeom prst="straightConnector1">
            <a:avLst/>
          </a:prstGeom>
          <a:noFill/>
          <a:ln w="9525" cap="flat" cmpd="sng">
            <a:solidFill>
              <a:schemeClr val="dk2"/>
            </a:solidFill>
            <a:prstDash val="solid"/>
            <a:round/>
            <a:headEnd type="none" w="med" len="med"/>
            <a:tailEnd type="triangle" w="med" len="med"/>
          </a:ln>
        </p:spPr>
      </p:cxnSp>
      <p:cxnSp>
        <p:nvCxnSpPr>
          <p:cNvPr id="7330" name="Google Shape;7330;p294"/>
          <p:cNvCxnSpPr/>
          <p:nvPr/>
        </p:nvCxnSpPr>
        <p:spPr>
          <a:xfrm flipH="1">
            <a:off x="5544975" y="1643175"/>
            <a:ext cx="274500" cy="203400"/>
          </a:xfrm>
          <a:prstGeom prst="straightConnector1">
            <a:avLst/>
          </a:prstGeom>
          <a:noFill/>
          <a:ln w="9525" cap="flat" cmpd="sng">
            <a:solidFill>
              <a:schemeClr val="dk2"/>
            </a:solidFill>
            <a:prstDash val="solid"/>
            <a:round/>
            <a:headEnd type="none" w="med" len="med"/>
            <a:tailEnd type="triangle" w="med" len="med"/>
          </a:ln>
        </p:spPr>
      </p:cxnSp>
      <p:sp>
        <p:nvSpPr>
          <p:cNvPr id="7331" name="Google Shape;7331;p294"/>
          <p:cNvSpPr txBox="1"/>
          <p:nvPr/>
        </p:nvSpPr>
        <p:spPr>
          <a:xfrm>
            <a:off x="5756449" y="1453625"/>
            <a:ext cx="4390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 no off-target effects</a:t>
            </a:r>
            <a:endParaRPr sz="1200">
              <a:highlight>
                <a:srgbClr val="FFFF00"/>
              </a:highlight>
            </a:endParaRPr>
          </a:p>
        </p:txBody>
      </p:sp>
      <p:grpSp>
        <p:nvGrpSpPr>
          <p:cNvPr id="7332" name="Google Shape;7332;p294"/>
          <p:cNvGrpSpPr/>
          <p:nvPr/>
        </p:nvGrpSpPr>
        <p:grpSpPr>
          <a:xfrm>
            <a:off x="8044805" y="189038"/>
            <a:ext cx="972271" cy="1231446"/>
            <a:chOff x="5130155" y="3264400"/>
            <a:chExt cx="972271" cy="1231446"/>
          </a:xfrm>
        </p:grpSpPr>
        <p:grpSp>
          <p:nvGrpSpPr>
            <p:cNvPr id="7333" name="Google Shape;7333;p294"/>
            <p:cNvGrpSpPr/>
            <p:nvPr/>
          </p:nvGrpSpPr>
          <p:grpSpPr>
            <a:xfrm>
              <a:off x="5130155" y="3390650"/>
              <a:ext cx="972271" cy="1105196"/>
              <a:chOff x="3172050" y="1164841"/>
              <a:chExt cx="2930292" cy="3330909"/>
            </a:xfrm>
          </p:grpSpPr>
          <p:pic>
            <p:nvPicPr>
              <p:cNvPr id="7334" name="Google Shape;7334;p294" descr="clipped result image"/>
              <p:cNvPicPr preferRelativeResize="0"/>
              <p:nvPr/>
            </p:nvPicPr>
            <p:blipFill rotWithShape="1">
              <a:blip r:embed="rId4">
                <a:alphaModFix/>
              </a:blip>
              <a:srcRect/>
              <a:stretch/>
            </p:blipFill>
            <p:spPr>
              <a:xfrm rot="254021" flipH="1">
                <a:off x="3284250" y="1260438"/>
                <a:ext cx="2705891" cy="3139715"/>
              </a:xfrm>
              <a:prstGeom prst="rect">
                <a:avLst/>
              </a:prstGeom>
              <a:noFill/>
              <a:ln>
                <a:noFill/>
              </a:ln>
            </p:spPr>
          </p:pic>
          <p:pic>
            <p:nvPicPr>
              <p:cNvPr id="7335" name="Google Shape;7335;p294" descr="Resultado de imagen para lexus logo"/>
              <p:cNvPicPr preferRelativeResize="0"/>
              <p:nvPr/>
            </p:nvPicPr>
            <p:blipFill rotWithShape="1">
              <a:blip r:embed="rId5">
                <a:alphaModFix/>
              </a:blip>
              <a:srcRect/>
              <a:stretch/>
            </p:blipFill>
            <p:spPr>
              <a:xfrm>
                <a:off x="5264219" y="2634220"/>
                <a:ext cx="522881" cy="392163"/>
              </a:xfrm>
              <a:prstGeom prst="rect">
                <a:avLst/>
              </a:prstGeom>
              <a:noFill/>
              <a:ln>
                <a:noFill/>
              </a:ln>
            </p:spPr>
          </p:pic>
        </p:grpSp>
        <p:pic>
          <p:nvPicPr>
            <p:cNvPr id="7336" name="Google Shape;7336;p294" descr="clipped result image"/>
            <p:cNvPicPr preferRelativeResize="0"/>
            <p:nvPr/>
          </p:nvPicPr>
          <p:blipFill rotWithShape="1">
            <a:blip r:embed="rId6">
              <a:alphaModFix/>
            </a:blip>
            <a:srcRect/>
            <a:stretch/>
          </p:blipFill>
          <p:spPr>
            <a:xfrm>
              <a:off x="5640824" y="3264400"/>
              <a:ext cx="407550" cy="506925"/>
            </a:xfrm>
            <a:prstGeom prst="rect">
              <a:avLst/>
            </a:prstGeom>
            <a:noFill/>
            <a:ln>
              <a:noFill/>
            </a:ln>
          </p:spPr>
        </p:pic>
      </p:gr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Shape 7340"/>
        <p:cNvGrpSpPr/>
        <p:nvPr/>
      </p:nvGrpSpPr>
      <p:grpSpPr>
        <a:xfrm>
          <a:off x="0" y="0"/>
          <a:ext cx="0" cy="0"/>
          <a:chOff x="0" y="0"/>
          <a:chExt cx="0" cy="0"/>
        </a:xfrm>
      </p:grpSpPr>
      <p:grpSp>
        <p:nvGrpSpPr>
          <p:cNvPr id="7341" name="Google Shape;7341;p295"/>
          <p:cNvGrpSpPr/>
          <p:nvPr/>
        </p:nvGrpSpPr>
        <p:grpSpPr>
          <a:xfrm>
            <a:off x="3005375" y="1482492"/>
            <a:ext cx="6138500" cy="2980958"/>
            <a:chOff x="2670900" y="1546892"/>
            <a:chExt cx="6138500" cy="2980958"/>
          </a:xfrm>
        </p:grpSpPr>
        <p:grpSp>
          <p:nvGrpSpPr>
            <p:cNvPr id="7342" name="Google Shape;7342;p295"/>
            <p:cNvGrpSpPr/>
            <p:nvPr/>
          </p:nvGrpSpPr>
          <p:grpSpPr>
            <a:xfrm>
              <a:off x="2670900" y="1546892"/>
              <a:ext cx="4419599" cy="2980958"/>
              <a:chOff x="861075" y="1457642"/>
              <a:chExt cx="4419599" cy="2980958"/>
            </a:xfrm>
          </p:grpSpPr>
          <p:pic>
            <p:nvPicPr>
              <p:cNvPr id="7343" name="Google Shape;7343;p295"/>
              <p:cNvPicPr preferRelativeResize="0"/>
              <p:nvPr/>
            </p:nvPicPr>
            <p:blipFill>
              <a:blip r:embed="rId3">
                <a:alphaModFix/>
              </a:blip>
              <a:stretch>
                <a:fillRect/>
              </a:stretch>
            </p:blipFill>
            <p:spPr>
              <a:xfrm>
                <a:off x="861075" y="1457642"/>
                <a:ext cx="4419599" cy="2980958"/>
              </a:xfrm>
              <a:prstGeom prst="rect">
                <a:avLst/>
              </a:prstGeom>
              <a:noFill/>
              <a:ln>
                <a:noFill/>
              </a:ln>
            </p:spPr>
          </p:pic>
          <p:sp>
            <p:nvSpPr>
              <p:cNvPr id="7344" name="Google Shape;7344;p295"/>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escitalopram</a:t>
                </a:r>
                <a:endParaRPr sz="1800" b="1"/>
              </a:p>
              <a:p>
                <a:pPr marL="0" marR="0" lvl="0" indent="0" algn="ctr" rtl="0">
                  <a:lnSpc>
                    <a:spcPct val="100000"/>
                  </a:lnSpc>
                  <a:spcBef>
                    <a:spcPts val="0"/>
                  </a:spcBef>
                  <a:spcAft>
                    <a:spcPts val="0"/>
                  </a:spcAft>
                  <a:buClr>
                    <a:srgbClr val="000000"/>
                  </a:buClr>
                  <a:buSzPts val="800"/>
                  <a:buFont typeface="Arial"/>
                  <a:buNone/>
                </a:pPr>
                <a:r>
                  <a:rPr lang="en" sz="1800" b="1"/>
                  <a:t>LEXAPRO</a:t>
                </a:r>
                <a:endParaRPr sz="1800" b="1"/>
              </a:p>
            </p:txBody>
          </p:sp>
        </p:grpSp>
        <p:cxnSp>
          <p:nvCxnSpPr>
            <p:cNvPr id="7345" name="Google Shape;7345;p295"/>
            <p:cNvCxnSpPr/>
            <p:nvPr/>
          </p:nvCxnSpPr>
          <p:spPr>
            <a:xfrm>
              <a:off x="7168650" y="2857975"/>
              <a:ext cx="378900" cy="0"/>
            </a:xfrm>
            <a:prstGeom prst="straightConnector1">
              <a:avLst/>
            </a:prstGeom>
            <a:noFill/>
            <a:ln w="9525" cap="flat" cmpd="sng">
              <a:solidFill>
                <a:schemeClr val="dk2"/>
              </a:solidFill>
              <a:prstDash val="solid"/>
              <a:round/>
              <a:headEnd type="none" w="med" len="med"/>
              <a:tailEnd type="triangle" w="med" len="med"/>
            </a:ln>
          </p:spPr>
        </p:cxnSp>
        <p:sp>
          <p:nvSpPr>
            <p:cNvPr id="7346" name="Google Shape;7346;p295"/>
            <p:cNvSpPr txBox="1"/>
            <p:nvPr/>
          </p:nvSpPr>
          <p:spPr>
            <a:xfrm>
              <a:off x="7506800" y="2514025"/>
              <a:ext cx="13026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a:p>
          </p:txBody>
        </p:sp>
      </p:grpSp>
      <p:sp>
        <p:nvSpPr>
          <p:cNvPr id="7347" name="Google Shape;7347;p295"/>
          <p:cNvSpPr txBox="1"/>
          <p:nvPr/>
        </p:nvSpPr>
        <p:spPr>
          <a:xfrm>
            <a:off x="6026925" y="325160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7348" name="Google Shape;7348;p295"/>
          <p:cNvSpPr txBox="1"/>
          <p:nvPr/>
        </p:nvSpPr>
        <p:spPr>
          <a:xfrm>
            <a:off x="252925" y="119100"/>
            <a:ext cx="2815200" cy="2765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Escitalopram (LEXAPRO)</a:t>
            </a:r>
            <a:endParaRPr b="1"/>
          </a:p>
          <a:p>
            <a:pPr marL="457200" lvl="0" indent="-317500" algn="l" rtl="0">
              <a:spcBef>
                <a:spcPts val="1000"/>
              </a:spcBef>
              <a:spcAft>
                <a:spcPts val="0"/>
              </a:spcAft>
              <a:buSzPts val="1400"/>
              <a:buChar char="●"/>
            </a:pPr>
            <a:r>
              <a:rPr lang="en" b="1"/>
              <a:t>The only pure SSRI</a:t>
            </a:r>
            <a:endParaRPr b="1"/>
          </a:p>
          <a:p>
            <a:pPr marL="457200" lvl="0" indent="-317500" algn="l" rtl="0">
              <a:spcBef>
                <a:spcPts val="1000"/>
              </a:spcBef>
              <a:spcAft>
                <a:spcPts val="0"/>
              </a:spcAft>
              <a:buSzPts val="1400"/>
              <a:buChar char="●"/>
            </a:pPr>
            <a:r>
              <a:rPr lang="en" b="1"/>
              <a:t>1st-line SSRI (or sertraline)</a:t>
            </a:r>
            <a:endParaRPr b="1"/>
          </a:p>
          <a:p>
            <a:pPr marL="457200" lvl="0" indent="-317500" algn="l" rtl="0">
              <a:spcBef>
                <a:spcPts val="1000"/>
              </a:spcBef>
              <a:spcAft>
                <a:spcPts val="0"/>
              </a:spcAft>
              <a:buSzPts val="1400"/>
              <a:buChar char="●"/>
            </a:pPr>
            <a:r>
              <a:rPr lang="en" b="1"/>
              <a:t>Does not inHibit CYP enzymes</a:t>
            </a:r>
            <a:endParaRPr b="1"/>
          </a:p>
          <a:p>
            <a:pPr marL="457200" lvl="0" indent="-317500" algn="l" rtl="0">
              <a:spcBef>
                <a:spcPts val="1000"/>
              </a:spcBef>
              <a:spcAft>
                <a:spcPts val="0"/>
              </a:spcAft>
              <a:buSzPts val="1400"/>
              <a:buChar char="●"/>
            </a:pPr>
            <a:r>
              <a:rPr lang="en" b="1"/>
              <a:t>Slightly fewer side effects</a:t>
            </a:r>
            <a:endParaRPr b="1"/>
          </a:p>
          <a:p>
            <a:pPr marL="457200" lvl="0" indent="-317500" algn="l" rtl="0">
              <a:spcBef>
                <a:spcPts val="1000"/>
              </a:spcBef>
              <a:spcAft>
                <a:spcPts val="1000"/>
              </a:spcAft>
              <a:buSzPts val="1400"/>
              <a:buChar char="●"/>
            </a:pPr>
            <a:endParaRPr b="1"/>
          </a:p>
        </p:txBody>
      </p:sp>
      <p:cxnSp>
        <p:nvCxnSpPr>
          <p:cNvPr id="7349" name="Google Shape;7349;p295"/>
          <p:cNvCxnSpPr/>
          <p:nvPr/>
        </p:nvCxnSpPr>
        <p:spPr>
          <a:xfrm flipH="1">
            <a:off x="4682625" y="1124375"/>
            <a:ext cx="170100" cy="296100"/>
          </a:xfrm>
          <a:prstGeom prst="straightConnector1">
            <a:avLst/>
          </a:prstGeom>
          <a:noFill/>
          <a:ln w="9525" cap="flat" cmpd="sng">
            <a:solidFill>
              <a:schemeClr val="dk2"/>
            </a:solidFill>
            <a:prstDash val="solid"/>
            <a:round/>
            <a:headEnd type="none" w="med" len="med"/>
            <a:tailEnd type="triangle" w="med" len="med"/>
          </a:ln>
        </p:spPr>
      </p:cxnSp>
      <p:sp>
        <p:nvSpPr>
          <p:cNvPr id="7350" name="Google Shape;7350;p295"/>
          <p:cNvSpPr txBox="1"/>
          <p:nvPr/>
        </p:nvSpPr>
        <p:spPr>
          <a:xfrm>
            <a:off x="4802600" y="911875"/>
            <a:ext cx="5302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 CYP in</a:t>
            </a:r>
            <a:r>
              <a:rPr lang="en" sz="1200" u="sng"/>
              <a:t>H</a:t>
            </a:r>
            <a:r>
              <a:rPr lang="en" sz="1200"/>
              <a:t>ibitor</a:t>
            </a:r>
            <a:endParaRPr sz="1200">
              <a:highlight>
                <a:srgbClr val="FFFF00"/>
              </a:highlight>
            </a:endParaRPr>
          </a:p>
        </p:txBody>
      </p:sp>
      <p:cxnSp>
        <p:nvCxnSpPr>
          <p:cNvPr id="7351" name="Google Shape;7351;p295"/>
          <p:cNvCxnSpPr/>
          <p:nvPr/>
        </p:nvCxnSpPr>
        <p:spPr>
          <a:xfrm>
            <a:off x="42743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352" name="Google Shape;7352;p295"/>
          <p:cNvCxnSpPr/>
          <p:nvPr/>
        </p:nvCxnSpPr>
        <p:spPr>
          <a:xfrm>
            <a:off x="4300057" y="4373772"/>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353" name="Google Shape;7353;p295"/>
          <p:cNvCxnSpPr/>
          <p:nvPr/>
        </p:nvCxnSpPr>
        <p:spPr>
          <a:xfrm rot="10800000">
            <a:off x="4603950" y="4494575"/>
            <a:ext cx="542400" cy="217800"/>
          </a:xfrm>
          <a:prstGeom prst="straightConnector1">
            <a:avLst/>
          </a:prstGeom>
          <a:noFill/>
          <a:ln w="9525" cap="flat" cmpd="sng">
            <a:solidFill>
              <a:schemeClr val="dk2"/>
            </a:solidFill>
            <a:prstDash val="solid"/>
            <a:round/>
            <a:headEnd type="none" w="med" len="med"/>
            <a:tailEnd type="triangle" w="med" len="med"/>
          </a:ln>
        </p:spPr>
      </p:cxnSp>
      <p:sp>
        <p:nvSpPr>
          <p:cNvPr id="7354" name="Google Shape;7354;p295"/>
          <p:cNvSpPr txBox="1"/>
          <p:nvPr/>
        </p:nvSpPr>
        <p:spPr>
          <a:xfrm>
            <a:off x="5083900" y="4494575"/>
            <a:ext cx="1970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 CYP in</a:t>
            </a:r>
            <a:r>
              <a:rPr lang="en" sz="1200" u="sng"/>
              <a:t>D</a:t>
            </a:r>
            <a:r>
              <a:rPr lang="en" sz="1200"/>
              <a:t>ucer </a:t>
            </a:r>
            <a:endParaRPr sz="1200"/>
          </a:p>
          <a:p>
            <a:pPr marL="0" lvl="0" indent="0" algn="l" rtl="0">
              <a:spcBef>
                <a:spcPts val="0"/>
              </a:spcBef>
              <a:spcAft>
                <a:spcPts val="0"/>
              </a:spcAft>
              <a:buNone/>
            </a:pPr>
            <a:r>
              <a:rPr lang="en" sz="1200"/>
              <a:t>(no antidepressants are)</a:t>
            </a:r>
            <a:endParaRPr sz="1200"/>
          </a:p>
        </p:txBody>
      </p:sp>
      <p:grpSp>
        <p:nvGrpSpPr>
          <p:cNvPr id="7355" name="Google Shape;7355;p295"/>
          <p:cNvGrpSpPr/>
          <p:nvPr/>
        </p:nvGrpSpPr>
        <p:grpSpPr>
          <a:xfrm>
            <a:off x="3931125" y="119100"/>
            <a:ext cx="1094700" cy="2452649"/>
            <a:chOff x="4373650" y="673475"/>
            <a:chExt cx="1094700" cy="2452649"/>
          </a:xfrm>
        </p:grpSpPr>
        <p:sp>
          <p:nvSpPr>
            <p:cNvPr id="7356" name="Google Shape;7356;p295"/>
            <p:cNvSpPr txBox="1"/>
            <p:nvPr/>
          </p:nvSpPr>
          <p:spPr>
            <a:xfrm>
              <a:off x="4373650" y="673475"/>
              <a:ext cx="10947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a:t>
              </a:r>
              <a:endParaRPr sz="1200"/>
            </a:p>
            <a:p>
              <a:pPr marL="0" lvl="0" indent="0" algn="l" rtl="0">
                <a:spcBef>
                  <a:spcPts val="0"/>
                </a:spcBef>
                <a:spcAft>
                  <a:spcPts val="0"/>
                </a:spcAft>
                <a:buNone/>
              </a:pPr>
              <a:r>
                <a:rPr lang="en" sz="1200"/>
                <a:t>(CYP2C19)</a:t>
              </a:r>
              <a:endParaRPr sz="1200"/>
            </a:p>
            <a:p>
              <a:pPr marL="0" lvl="0" indent="0" algn="l" rtl="0">
                <a:spcBef>
                  <a:spcPts val="0"/>
                </a:spcBef>
                <a:spcAft>
                  <a:spcPts val="0"/>
                </a:spcAft>
                <a:buNone/>
              </a:pPr>
              <a:endParaRPr sz="1200" b="1"/>
            </a:p>
          </p:txBody>
        </p:sp>
        <p:sp>
          <p:nvSpPr>
            <p:cNvPr id="7357" name="Google Shape;7357;p295"/>
            <p:cNvSpPr/>
            <p:nvPr/>
          </p:nvSpPr>
          <p:spPr>
            <a:xfrm>
              <a:off x="4557622" y="2378524"/>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cxnSp>
        <p:nvCxnSpPr>
          <p:cNvPr id="7358" name="Google Shape;7358;p295"/>
          <p:cNvCxnSpPr/>
          <p:nvPr/>
        </p:nvCxnSpPr>
        <p:spPr>
          <a:xfrm>
            <a:off x="4412300" y="789275"/>
            <a:ext cx="0" cy="1372200"/>
          </a:xfrm>
          <a:prstGeom prst="straightConnector1">
            <a:avLst/>
          </a:prstGeom>
          <a:noFill/>
          <a:ln w="9525" cap="flat" cmpd="sng">
            <a:solidFill>
              <a:schemeClr val="dk2"/>
            </a:solidFill>
            <a:prstDash val="solid"/>
            <a:round/>
            <a:headEnd type="none" w="med" len="med"/>
            <a:tailEnd type="triangle" w="med" len="med"/>
          </a:ln>
        </p:spPr>
      </p:cxnSp>
      <p:cxnSp>
        <p:nvCxnSpPr>
          <p:cNvPr id="7359" name="Google Shape;7359;p295"/>
          <p:cNvCxnSpPr/>
          <p:nvPr/>
        </p:nvCxnSpPr>
        <p:spPr>
          <a:xfrm flipH="1">
            <a:off x="5544975" y="1643175"/>
            <a:ext cx="274500" cy="203400"/>
          </a:xfrm>
          <a:prstGeom prst="straightConnector1">
            <a:avLst/>
          </a:prstGeom>
          <a:noFill/>
          <a:ln w="9525" cap="flat" cmpd="sng">
            <a:solidFill>
              <a:schemeClr val="dk2"/>
            </a:solidFill>
            <a:prstDash val="solid"/>
            <a:round/>
            <a:headEnd type="none" w="med" len="med"/>
            <a:tailEnd type="triangle" w="med" len="med"/>
          </a:ln>
        </p:spPr>
      </p:cxnSp>
      <p:sp>
        <p:nvSpPr>
          <p:cNvPr id="7360" name="Google Shape;7360;p295"/>
          <p:cNvSpPr txBox="1"/>
          <p:nvPr/>
        </p:nvSpPr>
        <p:spPr>
          <a:xfrm>
            <a:off x="5756449" y="1453625"/>
            <a:ext cx="4390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 </a:t>
            </a:r>
            <a:r>
              <a:rPr lang="en" sz="1200">
                <a:highlight>
                  <a:srgbClr val="FFFF00"/>
                </a:highlight>
              </a:rPr>
              <a:t>no off-target effects</a:t>
            </a:r>
            <a:endParaRPr sz="1200">
              <a:highlight>
                <a:srgbClr val="FFFF00"/>
              </a:highlight>
            </a:endParaRPr>
          </a:p>
        </p:txBody>
      </p:sp>
      <p:grpSp>
        <p:nvGrpSpPr>
          <p:cNvPr id="7361" name="Google Shape;7361;p295"/>
          <p:cNvGrpSpPr/>
          <p:nvPr/>
        </p:nvGrpSpPr>
        <p:grpSpPr>
          <a:xfrm>
            <a:off x="8044805" y="189038"/>
            <a:ext cx="972271" cy="1231446"/>
            <a:chOff x="5130155" y="3264400"/>
            <a:chExt cx="972271" cy="1231446"/>
          </a:xfrm>
        </p:grpSpPr>
        <p:grpSp>
          <p:nvGrpSpPr>
            <p:cNvPr id="7362" name="Google Shape;7362;p295"/>
            <p:cNvGrpSpPr/>
            <p:nvPr/>
          </p:nvGrpSpPr>
          <p:grpSpPr>
            <a:xfrm>
              <a:off x="5130155" y="3390650"/>
              <a:ext cx="972271" cy="1105196"/>
              <a:chOff x="3172050" y="1164841"/>
              <a:chExt cx="2930292" cy="3330909"/>
            </a:xfrm>
          </p:grpSpPr>
          <p:pic>
            <p:nvPicPr>
              <p:cNvPr id="7363" name="Google Shape;7363;p295" descr="clipped result image"/>
              <p:cNvPicPr preferRelativeResize="0"/>
              <p:nvPr/>
            </p:nvPicPr>
            <p:blipFill rotWithShape="1">
              <a:blip r:embed="rId4">
                <a:alphaModFix/>
              </a:blip>
              <a:srcRect/>
              <a:stretch/>
            </p:blipFill>
            <p:spPr>
              <a:xfrm rot="254021" flipH="1">
                <a:off x="3284250" y="1260438"/>
                <a:ext cx="2705891" cy="3139715"/>
              </a:xfrm>
              <a:prstGeom prst="rect">
                <a:avLst/>
              </a:prstGeom>
              <a:noFill/>
              <a:ln>
                <a:noFill/>
              </a:ln>
            </p:spPr>
          </p:pic>
          <p:pic>
            <p:nvPicPr>
              <p:cNvPr id="7364" name="Google Shape;7364;p295" descr="Resultado de imagen para lexus logo"/>
              <p:cNvPicPr preferRelativeResize="0"/>
              <p:nvPr/>
            </p:nvPicPr>
            <p:blipFill rotWithShape="1">
              <a:blip r:embed="rId5">
                <a:alphaModFix/>
              </a:blip>
              <a:srcRect/>
              <a:stretch/>
            </p:blipFill>
            <p:spPr>
              <a:xfrm>
                <a:off x="5264219" y="2634220"/>
                <a:ext cx="522881" cy="392163"/>
              </a:xfrm>
              <a:prstGeom prst="rect">
                <a:avLst/>
              </a:prstGeom>
              <a:noFill/>
              <a:ln>
                <a:noFill/>
              </a:ln>
            </p:spPr>
          </p:pic>
        </p:grpSp>
        <p:pic>
          <p:nvPicPr>
            <p:cNvPr id="7365" name="Google Shape;7365;p295" descr="clipped result image"/>
            <p:cNvPicPr preferRelativeResize="0"/>
            <p:nvPr/>
          </p:nvPicPr>
          <p:blipFill rotWithShape="1">
            <a:blip r:embed="rId6">
              <a:alphaModFix/>
            </a:blip>
            <a:srcRect/>
            <a:stretch/>
          </p:blipFill>
          <p:spPr>
            <a:xfrm>
              <a:off x="5640824" y="3264400"/>
              <a:ext cx="407550" cy="506925"/>
            </a:xfrm>
            <a:prstGeom prst="rect">
              <a:avLst/>
            </a:prstGeom>
            <a:noFill/>
            <a:ln>
              <a:noFill/>
            </a:ln>
          </p:spPr>
        </p:pic>
      </p:gr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Shape 7369"/>
        <p:cNvGrpSpPr/>
        <p:nvPr/>
      </p:nvGrpSpPr>
      <p:grpSpPr>
        <a:xfrm>
          <a:off x="0" y="0"/>
          <a:ext cx="0" cy="0"/>
          <a:chOff x="0" y="0"/>
          <a:chExt cx="0" cy="0"/>
        </a:xfrm>
      </p:grpSpPr>
      <p:grpSp>
        <p:nvGrpSpPr>
          <p:cNvPr id="7370" name="Google Shape;7370;p296"/>
          <p:cNvGrpSpPr/>
          <p:nvPr/>
        </p:nvGrpSpPr>
        <p:grpSpPr>
          <a:xfrm>
            <a:off x="3005375" y="1482492"/>
            <a:ext cx="6138500" cy="2980958"/>
            <a:chOff x="2670900" y="1546892"/>
            <a:chExt cx="6138500" cy="2980958"/>
          </a:xfrm>
        </p:grpSpPr>
        <p:grpSp>
          <p:nvGrpSpPr>
            <p:cNvPr id="7371" name="Google Shape;7371;p296"/>
            <p:cNvGrpSpPr/>
            <p:nvPr/>
          </p:nvGrpSpPr>
          <p:grpSpPr>
            <a:xfrm>
              <a:off x="2670900" y="1546892"/>
              <a:ext cx="4419599" cy="2980958"/>
              <a:chOff x="861075" y="1457642"/>
              <a:chExt cx="4419599" cy="2980958"/>
            </a:xfrm>
          </p:grpSpPr>
          <p:pic>
            <p:nvPicPr>
              <p:cNvPr id="7372" name="Google Shape;7372;p296"/>
              <p:cNvPicPr preferRelativeResize="0"/>
              <p:nvPr/>
            </p:nvPicPr>
            <p:blipFill>
              <a:blip r:embed="rId3">
                <a:alphaModFix/>
              </a:blip>
              <a:stretch>
                <a:fillRect/>
              </a:stretch>
            </p:blipFill>
            <p:spPr>
              <a:xfrm>
                <a:off x="861075" y="1457642"/>
                <a:ext cx="4419599" cy="2980958"/>
              </a:xfrm>
              <a:prstGeom prst="rect">
                <a:avLst/>
              </a:prstGeom>
              <a:noFill/>
              <a:ln>
                <a:noFill/>
              </a:ln>
            </p:spPr>
          </p:pic>
          <p:sp>
            <p:nvSpPr>
              <p:cNvPr id="7373" name="Google Shape;7373;p296"/>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escitalopram</a:t>
                </a:r>
                <a:endParaRPr sz="1800" b="1"/>
              </a:p>
              <a:p>
                <a:pPr marL="0" marR="0" lvl="0" indent="0" algn="ctr" rtl="0">
                  <a:lnSpc>
                    <a:spcPct val="100000"/>
                  </a:lnSpc>
                  <a:spcBef>
                    <a:spcPts val="0"/>
                  </a:spcBef>
                  <a:spcAft>
                    <a:spcPts val="0"/>
                  </a:spcAft>
                  <a:buClr>
                    <a:srgbClr val="000000"/>
                  </a:buClr>
                  <a:buSzPts val="800"/>
                  <a:buFont typeface="Arial"/>
                  <a:buNone/>
                </a:pPr>
                <a:r>
                  <a:rPr lang="en" sz="1800" b="1"/>
                  <a:t>LEXAPRO</a:t>
                </a:r>
                <a:endParaRPr sz="1800" b="1"/>
              </a:p>
            </p:txBody>
          </p:sp>
        </p:grpSp>
        <p:cxnSp>
          <p:nvCxnSpPr>
            <p:cNvPr id="7374" name="Google Shape;7374;p296"/>
            <p:cNvCxnSpPr/>
            <p:nvPr/>
          </p:nvCxnSpPr>
          <p:spPr>
            <a:xfrm>
              <a:off x="7168650" y="2857975"/>
              <a:ext cx="378900" cy="0"/>
            </a:xfrm>
            <a:prstGeom prst="straightConnector1">
              <a:avLst/>
            </a:prstGeom>
            <a:noFill/>
            <a:ln w="9525" cap="flat" cmpd="sng">
              <a:solidFill>
                <a:schemeClr val="dk2"/>
              </a:solidFill>
              <a:prstDash val="solid"/>
              <a:round/>
              <a:headEnd type="none" w="med" len="med"/>
              <a:tailEnd type="triangle" w="med" len="med"/>
            </a:ln>
          </p:spPr>
        </p:cxnSp>
        <p:sp>
          <p:nvSpPr>
            <p:cNvPr id="7375" name="Google Shape;7375;p296"/>
            <p:cNvSpPr txBox="1"/>
            <p:nvPr/>
          </p:nvSpPr>
          <p:spPr>
            <a:xfrm>
              <a:off x="7506800" y="2514025"/>
              <a:ext cx="13026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a:p>
          </p:txBody>
        </p:sp>
      </p:grpSp>
      <p:sp>
        <p:nvSpPr>
          <p:cNvPr id="7376" name="Google Shape;7376;p296"/>
          <p:cNvSpPr txBox="1"/>
          <p:nvPr/>
        </p:nvSpPr>
        <p:spPr>
          <a:xfrm>
            <a:off x="6026925" y="325160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7377" name="Google Shape;7377;p296"/>
          <p:cNvSpPr txBox="1"/>
          <p:nvPr/>
        </p:nvSpPr>
        <p:spPr>
          <a:xfrm>
            <a:off x="252925" y="119100"/>
            <a:ext cx="2815200" cy="298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Escitalopram (LEXAPRO)</a:t>
            </a:r>
            <a:endParaRPr b="1"/>
          </a:p>
          <a:p>
            <a:pPr marL="457200" lvl="0" indent="-317500" algn="l" rtl="0">
              <a:spcBef>
                <a:spcPts val="1000"/>
              </a:spcBef>
              <a:spcAft>
                <a:spcPts val="0"/>
              </a:spcAft>
              <a:buSzPts val="1400"/>
              <a:buChar char="●"/>
            </a:pPr>
            <a:r>
              <a:rPr lang="en" b="1"/>
              <a:t>The only pure SSRI</a:t>
            </a:r>
            <a:endParaRPr b="1"/>
          </a:p>
          <a:p>
            <a:pPr marL="457200" lvl="0" indent="-317500" algn="l" rtl="0">
              <a:spcBef>
                <a:spcPts val="1000"/>
              </a:spcBef>
              <a:spcAft>
                <a:spcPts val="0"/>
              </a:spcAft>
              <a:buSzPts val="1400"/>
              <a:buChar char="●"/>
            </a:pPr>
            <a:r>
              <a:rPr lang="en" b="1"/>
              <a:t>1st-line SSRI (or sertraline)</a:t>
            </a:r>
            <a:endParaRPr b="1"/>
          </a:p>
          <a:p>
            <a:pPr marL="457200" lvl="0" indent="-317500" algn="l" rtl="0">
              <a:spcBef>
                <a:spcPts val="1000"/>
              </a:spcBef>
              <a:spcAft>
                <a:spcPts val="0"/>
              </a:spcAft>
              <a:buSzPts val="1400"/>
              <a:buChar char="●"/>
            </a:pPr>
            <a:r>
              <a:rPr lang="en" b="1"/>
              <a:t>Does not inHibit CYP enzymes</a:t>
            </a:r>
            <a:endParaRPr b="1"/>
          </a:p>
          <a:p>
            <a:pPr marL="457200" lvl="0" indent="-317500" algn="l" rtl="0">
              <a:spcBef>
                <a:spcPts val="1000"/>
              </a:spcBef>
              <a:spcAft>
                <a:spcPts val="0"/>
              </a:spcAft>
              <a:buSzPts val="1400"/>
              <a:buChar char="●"/>
            </a:pPr>
            <a:r>
              <a:rPr lang="en" b="1"/>
              <a:t>Slightly fewer side effects</a:t>
            </a:r>
            <a:endParaRPr b="1"/>
          </a:p>
          <a:p>
            <a:pPr marL="457200" lvl="0" indent="-317500" algn="l" rtl="0">
              <a:spcBef>
                <a:spcPts val="1000"/>
              </a:spcBef>
              <a:spcAft>
                <a:spcPts val="1000"/>
              </a:spcAft>
              <a:buSzPts val="1400"/>
              <a:buChar char="●"/>
            </a:pPr>
            <a:r>
              <a:rPr lang="en" b="1"/>
              <a:t>The “pure” form of citalopram (Celexa)...</a:t>
            </a:r>
            <a:endParaRPr b="1"/>
          </a:p>
        </p:txBody>
      </p:sp>
      <p:cxnSp>
        <p:nvCxnSpPr>
          <p:cNvPr id="7378" name="Google Shape;7378;p296"/>
          <p:cNvCxnSpPr/>
          <p:nvPr/>
        </p:nvCxnSpPr>
        <p:spPr>
          <a:xfrm flipH="1">
            <a:off x="4682625" y="1124375"/>
            <a:ext cx="170100" cy="296100"/>
          </a:xfrm>
          <a:prstGeom prst="straightConnector1">
            <a:avLst/>
          </a:prstGeom>
          <a:noFill/>
          <a:ln w="9525" cap="flat" cmpd="sng">
            <a:solidFill>
              <a:schemeClr val="dk2"/>
            </a:solidFill>
            <a:prstDash val="solid"/>
            <a:round/>
            <a:headEnd type="none" w="med" len="med"/>
            <a:tailEnd type="triangle" w="med" len="med"/>
          </a:ln>
        </p:spPr>
      </p:cxnSp>
      <p:sp>
        <p:nvSpPr>
          <p:cNvPr id="7379" name="Google Shape;7379;p296"/>
          <p:cNvSpPr txBox="1"/>
          <p:nvPr/>
        </p:nvSpPr>
        <p:spPr>
          <a:xfrm>
            <a:off x="4802600" y="911875"/>
            <a:ext cx="5302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 CYP in</a:t>
            </a:r>
            <a:r>
              <a:rPr lang="en" sz="1200" u="sng"/>
              <a:t>H</a:t>
            </a:r>
            <a:r>
              <a:rPr lang="en" sz="1200"/>
              <a:t>ibitor</a:t>
            </a:r>
            <a:endParaRPr sz="1200">
              <a:highlight>
                <a:srgbClr val="FFFF00"/>
              </a:highlight>
            </a:endParaRPr>
          </a:p>
        </p:txBody>
      </p:sp>
      <p:cxnSp>
        <p:nvCxnSpPr>
          <p:cNvPr id="7380" name="Google Shape;7380;p296"/>
          <p:cNvCxnSpPr/>
          <p:nvPr/>
        </p:nvCxnSpPr>
        <p:spPr>
          <a:xfrm>
            <a:off x="42743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381" name="Google Shape;7381;p296"/>
          <p:cNvCxnSpPr/>
          <p:nvPr/>
        </p:nvCxnSpPr>
        <p:spPr>
          <a:xfrm>
            <a:off x="4300057" y="4373772"/>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382" name="Google Shape;7382;p296"/>
          <p:cNvCxnSpPr/>
          <p:nvPr/>
        </p:nvCxnSpPr>
        <p:spPr>
          <a:xfrm rot="10800000">
            <a:off x="4603950" y="4494575"/>
            <a:ext cx="542400" cy="217800"/>
          </a:xfrm>
          <a:prstGeom prst="straightConnector1">
            <a:avLst/>
          </a:prstGeom>
          <a:noFill/>
          <a:ln w="9525" cap="flat" cmpd="sng">
            <a:solidFill>
              <a:schemeClr val="dk2"/>
            </a:solidFill>
            <a:prstDash val="solid"/>
            <a:round/>
            <a:headEnd type="none" w="med" len="med"/>
            <a:tailEnd type="triangle" w="med" len="med"/>
          </a:ln>
        </p:spPr>
      </p:cxnSp>
      <p:sp>
        <p:nvSpPr>
          <p:cNvPr id="7383" name="Google Shape;7383;p296"/>
          <p:cNvSpPr txBox="1"/>
          <p:nvPr/>
        </p:nvSpPr>
        <p:spPr>
          <a:xfrm>
            <a:off x="5083900" y="4494575"/>
            <a:ext cx="1970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 CYP in</a:t>
            </a:r>
            <a:r>
              <a:rPr lang="en" sz="1200" u="sng"/>
              <a:t>D</a:t>
            </a:r>
            <a:r>
              <a:rPr lang="en" sz="1200"/>
              <a:t>ucer </a:t>
            </a:r>
            <a:endParaRPr sz="1200"/>
          </a:p>
          <a:p>
            <a:pPr marL="0" lvl="0" indent="0" algn="l" rtl="0">
              <a:spcBef>
                <a:spcPts val="0"/>
              </a:spcBef>
              <a:spcAft>
                <a:spcPts val="0"/>
              </a:spcAft>
              <a:buNone/>
            </a:pPr>
            <a:r>
              <a:rPr lang="en" sz="1200"/>
              <a:t>(no antidepressants are)</a:t>
            </a:r>
            <a:endParaRPr sz="1200"/>
          </a:p>
        </p:txBody>
      </p:sp>
      <p:grpSp>
        <p:nvGrpSpPr>
          <p:cNvPr id="7384" name="Google Shape;7384;p296"/>
          <p:cNvGrpSpPr/>
          <p:nvPr/>
        </p:nvGrpSpPr>
        <p:grpSpPr>
          <a:xfrm>
            <a:off x="3931125" y="119100"/>
            <a:ext cx="1094700" cy="2452649"/>
            <a:chOff x="4373650" y="673475"/>
            <a:chExt cx="1094700" cy="2452649"/>
          </a:xfrm>
        </p:grpSpPr>
        <p:sp>
          <p:nvSpPr>
            <p:cNvPr id="7385" name="Google Shape;7385;p296"/>
            <p:cNvSpPr txBox="1"/>
            <p:nvPr/>
          </p:nvSpPr>
          <p:spPr>
            <a:xfrm>
              <a:off x="4373650" y="673475"/>
              <a:ext cx="10947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a:t>
              </a:r>
              <a:endParaRPr sz="1200"/>
            </a:p>
            <a:p>
              <a:pPr marL="0" lvl="0" indent="0" algn="l" rtl="0">
                <a:spcBef>
                  <a:spcPts val="0"/>
                </a:spcBef>
                <a:spcAft>
                  <a:spcPts val="0"/>
                </a:spcAft>
                <a:buNone/>
              </a:pPr>
              <a:r>
                <a:rPr lang="en" sz="1200"/>
                <a:t>(CYP2C19)</a:t>
              </a:r>
              <a:endParaRPr sz="1200"/>
            </a:p>
            <a:p>
              <a:pPr marL="0" lvl="0" indent="0" algn="l" rtl="0">
                <a:spcBef>
                  <a:spcPts val="0"/>
                </a:spcBef>
                <a:spcAft>
                  <a:spcPts val="0"/>
                </a:spcAft>
                <a:buNone/>
              </a:pPr>
              <a:endParaRPr sz="1200" b="1"/>
            </a:p>
          </p:txBody>
        </p:sp>
        <p:sp>
          <p:nvSpPr>
            <p:cNvPr id="7386" name="Google Shape;7386;p296"/>
            <p:cNvSpPr/>
            <p:nvPr/>
          </p:nvSpPr>
          <p:spPr>
            <a:xfrm>
              <a:off x="4557622" y="2378524"/>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cxnSp>
        <p:nvCxnSpPr>
          <p:cNvPr id="7387" name="Google Shape;7387;p296"/>
          <p:cNvCxnSpPr/>
          <p:nvPr/>
        </p:nvCxnSpPr>
        <p:spPr>
          <a:xfrm>
            <a:off x="4412300" y="789275"/>
            <a:ext cx="0" cy="1372200"/>
          </a:xfrm>
          <a:prstGeom prst="straightConnector1">
            <a:avLst/>
          </a:prstGeom>
          <a:noFill/>
          <a:ln w="9525" cap="flat" cmpd="sng">
            <a:solidFill>
              <a:schemeClr val="dk2"/>
            </a:solidFill>
            <a:prstDash val="solid"/>
            <a:round/>
            <a:headEnd type="none" w="med" len="med"/>
            <a:tailEnd type="triangle" w="med" len="med"/>
          </a:ln>
        </p:spPr>
      </p:cxnSp>
      <p:cxnSp>
        <p:nvCxnSpPr>
          <p:cNvPr id="7388" name="Google Shape;7388;p296"/>
          <p:cNvCxnSpPr/>
          <p:nvPr/>
        </p:nvCxnSpPr>
        <p:spPr>
          <a:xfrm flipH="1">
            <a:off x="5544975" y="1643175"/>
            <a:ext cx="274500" cy="203400"/>
          </a:xfrm>
          <a:prstGeom prst="straightConnector1">
            <a:avLst/>
          </a:prstGeom>
          <a:noFill/>
          <a:ln w="9525" cap="flat" cmpd="sng">
            <a:solidFill>
              <a:schemeClr val="dk2"/>
            </a:solidFill>
            <a:prstDash val="solid"/>
            <a:round/>
            <a:headEnd type="none" w="med" len="med"/>
            <a:tailEnd type="triangle" w="med" len="med"/>
          </a:ln>
        </p:spPr>
      </p:cxnSp>
      <p:sp>
        <p:nvSpPr>
          <p:cNvPr id="7389" name="Google Shape;7389;p296"/>
          <p:cNvSpPr txBox="1"/>
          <p:nvPr/>
        </p:nvSpPr>
        <p:spPr>
          <a:xfrm>
            <a:off x="5756449" y="1453625"/>
            <a:ext cx="4390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 no off-target effects</a:t>
            </a:r>
            <a:endParaRPr sz="1200">
              <a:highlight>
                <a:srgbClr val="FFFF00"/>
              </a:highlight>
            </a:endParaRPr>
          </a:p>
        </p:txBody>
      </p:sp>
      <p:grpSp>
        <p:nvGrpSpPr>
          <p:cNvPr id="7390" name="Google Shape;7390;p296"/>
          <p:cNvGrpSpPr/>
          <p:nvPr/>
        </p:nvGrpSpPr>
        <p:grpSpPr>
          <a:xfrm>
            <a:off x="8044805" y="189038"/>
            <a:ext cx="972271" cy="1231446"/>
            <a:chOff x="5130155" y="3264400"/>
            <a:chExt cx="972271" cy="1231446"/>
          </a:xfrm>
        </p:grpSpPr>
        <p:grpSp>
          <p:nvGrpSpPr>
            <p:cNvPr id="7391" name="Google Shape;7391;p296"/>
            <p:cNvGrpSpPr/>
            <p:nvPr/>
          </p:nvGrpSpPr>
          <p:grpSpPr>
            <a:xfrm>
              <a:off x="5130155" y="3390650"/>
              <a:ext cx="972271" cy="1105196"/>
              <a:chOff x="3172050" y="1164841"/>
              <a:chExt cx="2930292" cy="3330909"/>
            </a:xfrm>
          </p:grpSpPr>
          <p:pic>
            <p:nvPicPr>
              <p:cNvPr id="7392" name="Google Shape;7392;p296" descr="clipped result image"/>
              <p:cNvPicPr preferRelativeResize="0"/>
              <p:nvPr/>
            </p:nvPicPr>
            <p:blipFill rotWithShape="1">
              <a:blip r:embed="rId4">
                <a:alphaModFix/>
              </a:blip>
              <a:srcRect/>
              <a:stretch/>
            </p:blipFill>
            <p:spPr>
              <a:xfrm rot="254021" flipH="1">
                <a:off x="3284250" y="1260438"/>
                <a:ext cx="2705891" cy="3139715"/>
              </a:xfrm>
              <a:prstGeom prst="rect">
                <a:avLst/>
              </a:prstGeom>
              <a:noFill/>
              <a:ln>
                <a:noFill/>
              </a:ln>
            </p:spPr>
          </p:pic>
          <p:pic>
            <p:nvPicPr>
              <p:cNvPr id="7393" name="Google Shape;7393;p296" descr="Resultado de imagen para lexus logo"/>
              <p:cNvPicPr preferRelativeResize="0"/>
              <p:nvPr/>
            </p:nvPicPr>
            <p:blipFill rotWithShape="1">
              <a:blip r:embed="rId5">
                <a:alphaModFix/>
              </a:blip>
              <a:srcRect/>
              <a:stretch/>
            </p:blipFill>
            <p:spPr>
              <a:xfrm>
                <a:off x="5264219" y="2634220"/>
                <a:ext cx="522881" cy="392163"/>
              </a:xfrm>
              <a:prstGeom prst="rect">
                <a:avLst/>
              </a:prstGeom>
              <a:noFill/>
              <a:ln>
                <a:noFill/>
              </a:ln>
            </p:spPr>
          </p:pic>
        </p:grpSp>
        <p:pic>
          <p:nvPicPr>
            <p:cNvPr id="7394" name="Google Shape;7394;p296" descr="clipped result image"/>
            <p:cNvPicPr preferRelativeResize="0"/>
            <p:nvPr/>
          </p:nvPicPr>
          <p:blipFill rotWithShape="1">
            <a:blip r:embed="rId6">
              <a:alphaModFix/>
            </a:blip>
            <a:srcRect/>
            <a:stretch/>
          </p:blipFill>
          <p:spPr>
            <a:xfrm>
              <a:off x="5640824" y="3264400"/>
              <a:ext cx="407550" cy="506925"/>
            </a:xfrm>
            <a:prstGeom prst="rect">
              <a:avLst/>
            </a:prstGeom>
            <a:noFill/>
            <a:ln>
              <a:noFill/>
            </a:ln>
          </p:spPr>
        </p:pic>
      </p:gr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Shape 7398"/>
        <p:cNvGrpSpPr/>
        <p:nvPr/>
      </p:nvGrpSpPr>
      <p:grpSpPr>
        <a:xfrm>
          <a:off x="0" y="0"/>
          <a:ext cx="0" cy="0"/>
          <a:chOff x="0" y="0"/>
          <a:chExt cx="0" cy="0"/>
        </a:xfrm>
      </p:grpSpPr>
      <p:sp>
        <p:nvSpPr>
          <p:cNvPr id="7399" name="Google Shape;7399;p297"/>
          <p:cNvSpPr txBox="1"/>
          <p:nvPr/>
        </p:nvSpPr>
        <p:spPr>
          <a:xfrm>
            <a:off x="700600" y="462000"/>
            <a:ext cx="48009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t>SSRIs</a:t>
            </a:r>
            <a:endParaRPr sz="3000" b="1"/>
          </a:p>
          <a:p>
            <a:pPr marL="914400" lvl="0" indent="-419100" algn="l" rtl="0">
              <a:spcBef>
                <a:spcPts val="0"/>
              </a:spcBef>
              <a:spcAft>
                <a:spcPts val="0"/>
              </a:spcAft>
              <a:buSzPts val="3000"/>
              <a:buAutoNum type="arabicPeriod"/>
            </a:pPr>
            <a:r>
              <a:rPr lang="en" sz="3000" b="1"/>
              <a:t>escitalopram</a:t>
            </a:r>
            <a:endParaRPr sz="3000" b="1"/>
          </a:p>
          <a:p>
            <a:pPr marL="914400" lvl="0" indent="-419100" algn="l" rtl="0">
              <a:spcBef>
                <a:spcPts val="0"/>
              </a:spcBef>
              <a:spcAft>
                <a:spcPts val="0"/>
              </a:spcAft>
              <a:buSzPts val="3000"/>
              <a:buAutoNum type="arabicPeriod"/>
            </a:pPr>
            <a:endParaRPr sz="3000" b="1"/>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Shape 7403"/>
        <p:cNvGrpSpPr/>
        <p:nvPr/>
      </p:nvGrpSpPr>
      <p:grpSpPr>
        <a:xfrm>
          <a:off x="0" y="0"/>
          <a:ext cx="0" cy="0"/>
          <a:chOff x="0" y="0"/>
          <a:chExt cx="0" cy="0"/>
        </a:xfrm>
      </p:grpSpPr>
      <p:sp>
        <p:nvSpPr>
          <p:cNvPr id="7404" name="Google Shape;7404;p298"/>
          <p:cNvSpPr txBox="1"/>
          <p:nvPr/>
        </p:nvSpPr>
        <p:spPr>
          <a:xfrm>
            <a:off x="700600" y="462000"/>
            <a:ext cx="48009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t>SSRIs</a:t>
            </a:r>
            <a:endParaRPr sz="3000" b="1"/>
          </a:p>
          <a:p>
            <a:pPr marL="914400" lvl="0" indent="-419100" algn="l" rtl="0">
              <a:spcBef>
                <a:spcPts val="0"/>
              </a:spcBef>
              <a:spcAft>
                <a:spcPts val="0"/>
              </a:spcAft>
              <a:buSzPts val="3000"/>
              <a:buAutoNum type="arabicPeriod"/>
            </a:pPr>
            <a:r>
              <a:rPr lang="en" sz="3000" b="1"/>
              <a:t>escitalopram</a:t>
            </a:r>
            <a:endParaRPr sz="3000" b="1"/>
          </a:p>
          <a:p>
            <a:pPr marL="914400" lvl="0" indent="-419100" algn="l" rtl="0">
              <a:spcBef>
                <a:spcPts val="0"/>
              </a:spcBef>
              <a:spcAft>
                <a:spcPts val="0"/>
              </a:spcAft>
              <a:buSzPts val="3000"/>
              <a:buAutoNum type="arabicPeriod"/>
            </a:pPr>
            <a:r>
              <a:rPr lang="en" sz="3000" b="1"/>
              <a:t>citalopram</a:t>
            </a:r>
            <a:endParaRPr sz="3000" b="1"/>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Shape 7408"/>
        <p:cNvGrpSpPr/>
        <p:nvPr/>
      </p:nvGrpSpPr>
      <p:grpSpPr>
        <a:xfrm>
          <a:off x="0" y="0"/>
          <a:ext cx="0" cy="0"/>
          <a:chOff x="0" y="0"/>
          <a:chExt cx="0" cy="0"/>
        </a:xfrm>
      </p:grpSpPr>
      <p:sp>
        <p:nvSpPr>
          <p:cNvPr id="7409" name="Google Shape;7409;p299"/>
          <p:cNvSpPr txBox="1"/>
          <p:nvPr/>
        </p:nvSpPr>
        <p:spPr>
          <a:xfrm>
            <a:off x="7543795" y="1524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#21</a:t>
            </a:r>
            <a:endParaRPr sz="1600"/>
          </a:p>
          <a:p>
            <a:pPr marL="0" marR="0" lvl="0" indent="0" algn="l" rtl="0">
              <a:lnSpc>
                <a:spcPct val="100000"/>
              </a:lnSpc>
              <a:spcBef>
                <a:spcPts val="0"/>
              </a:spcBef>
              <a:spcAft>
                <a:spcPts val="0"/>
              </a:spcAft>
              <a:buClr>
                <a:schemeClr val="dk1"/>
              </a:buClr>
              <a:buSzPts val="1100"/>
              <a:buFont typeface="Arial"/>
              <a:buNone/>
            </a:pPr>
            <a:r>
              <a:rPr lang="en" sz="1600"/>
              <a:t>1998</a:t>
            </a:r>
            <a:endParaRPr sz="1600"/>
          </a:p>
          <a:p>
            <a:pPr marL="0" marR="0" lvl="0" indent="0" algn="l" rtl="0">
              <a:lnSpc>
                <a:spcPct val="100000"/>
              </a:lnSpc>
              <a:spcBef>
                <a:spcPts val="0"/>
              </a:spcBef>
              <a:spcAft>
                <a:spcPts val="0"/>
              </a:spcAft>
              <a:buClr>
                <a:schemeClr val="dk1"/>
              </a:buClr>
              <a:buSzPts val="1100"/>
              <a:buFont typeface="Arial"/>
              <a:buNone/>
            </a:pPr>
            <a:r>
              <a:rPr lang="en" sz="1600"/>
              <a:t>$2–$35</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sp>
        <p:nvSpPr>
          <p:cNvPr id="7410" name="Google Shape;7410;p299"/>
          <p:cNvSpPr txBox="1"/>
          <p:nvPr/>
        </p:nvSpPr>
        <p:spPr>
          <a:xfrm>
            <a:off x="8222998" y="3669500"/>
            <a:ext cx="21741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r>
              <a:rPr lang="en" sz="1600">
                <a:solidFill>
                  <a:schemeClr val="dk1"/>
                </a:solidFill>
              </a:rPr>
              <a:t>10</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u="sng">
                <a:solidFill>
                  <a:schemeClr val="dk1"/>
                </a:solidFill>
              </a:rPr>
              <a:t>20</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40</a:t>
            </a:r>
            <a:endParaRPr sz="1600">
              <a:solidFill>
                <a:schemeClr val="dk1"/>
              </a:solidFill>
            </a:endParaRPr>
          </a:p>
          <a:p>
            <a:pPr marL="0" lvl="0" indent="0" algn="l" rtl="0">
              <a:spcBef>
                <a:spcPts val="0"/>
              </a:spcBef>
              <a:spcAft>
                <a:spcPts val="0"/>
              </a:spcAft>
              <a:buClr>
                <a:schemeClr val="dk1"/>
              </a:buClr>
              <a:buSzPts val="600"/>
              <a:buFont typeface="Arial"/>
              <a:buNone/>
            </a:pPr>
            <a:r>
              <a:rPr lang="en" sz="1600">
                <a:solidFill>
                  <a:schemeClr val="dk1"/>
                </a:solidFill>
              </a:rPr>
              <a:t>mg</a:t>
            </a:r>
            <a:endParaRPr sz="1600">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1600"/>
          </a:p>
        </p:txBody>
      </p:sp>
      <p:cxnSp>
        <p:nvCxnSpPr>
          <p:cNvPr id="7411" name="Google Shape;7411;p299"/>
          <p:cNvCxnSpPr/>
          <p:nvPr/>
        </p:nvCxnSpPr>
        <p:spPr>
          <a:xfrm>
            <a:off x="6658075" y="1200"/>
            <a:ext cx="0" cy="5141100"/>
          </a:xfrm>
          <a:prstGeom prst="straightConnector1">
            <a:avLst/>
          </a:prstGeom>
          <a:noFill/>
          <a:ln w="9525" cap="flat" cmpd="sng">
            <a:solidFill>
              <a:schemeClr val="dk2"/>
            </a:solidFill>
            <a:prstDash val="solid"/>
            <a:round/>
            <a:headEnd type="none" w="med" len="med"/>
            <a:tailEnd type="none" w="med" len="med"/>
          </a:ln>
        </p:spPr>
      </p:cxnSp>
      <p:sp>
        <p:nvSpPr>
          <p:cNvPr id="7412" name="Google Shape;7412;p299"/>
          <p:cNvSpPr txBox="1"/>
          <p:nvPr/>
        </p:nvSpPr>
        <p:spPr>
          <a:xfrm>
            <a:off x="28575" y="952325"/>
            <a:ext cx="33081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a:solidFill>
                  <a:schemeClr val="dk1"/>
                </a:solidFill>
              </a:rPr>
              <a:t>❖ Antidepressant</a:t>
            </a:r>
            <a:endParaRPr>
              <a:solidFill>
                <a:schemeClr val="dk1"/>
              </a:solidFill>
            </a:endParaRPr>
          </a:p>
          <a:p>
            <a:pPr marL="0" lvl="0" indent="0" algn="l" rtl="0">
              <a:spcBef>
                <a:spcPts val="0"/>
              </a:spcBef>
              <a:spcAft>
                <a:spcPts val="0"/>
              </a:spcAft>
              <a:buClr>
                <a:schemeClr val="dk1"/>
              </a:buClr>
              <a:buFont typeface="Arial"/>
              <a:buNone/>
            </a:pPr>
            <a:endParaRPr sz="300">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Selective serotonin</a:t>
            </a:r>
            <a:endParaRPr sz="2000">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reuptake inhibitor (SSRI)</a:t>
            </a:r>
            <a:endParaRPr sz="2000">
              <a:solidFill>
                <a:schemeClr val="dk1"/>
              </a:solidFill>
            </a:endParaRPr>
          </a:p>
          <a:p>
            <a:pPr marL="0" lvl="0" indent="0" algn="l" rtl="0">
              <a:lnSpc>
                <a:spcPct val="115000"/>
              </a:lnSpc>
              <a:spcBef>
                <a:spcPts val="0"/>
              </a:spcBef>
              <a:spcAft>
                <a:spcPts val="0"/>
              </a:spcAft>
              <a:buClr>
                <a:schemeClr val="dk1"/>
              </a:buClr>
              <a:buSzPts val="800"/>
              <a:buFont typeface="Arial"/>
              <a:buNone/>
            </a:pPr>
            <a:endParaRPr>
              <a:solidFill>
                <a:schemeClr val="dk1"/>
              </a:solidFill>
            </a:endParaRPr>
          </a:p>
          <a:p>
            <a:pPr marL="0" marR="0" lvl="0" indent="0" algn="l" rtl="0">
              <a:lnSpc>
                <a:spcPct val="100000"/>
              </a:lnSpc>
              <a:spcBef>
                <a:spcPts val="0"/>
              </a:spcBef>
              <a:spcAft>
                <a:spcPts val="0"/>
              </a:spcAft>
              <a:buNone/>
            </a:pPr>
            <a:endParaRPr sz="2000"/>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413" name="Google Shape;7413;p299"/>
          <p:cNvSpPr txBox="1"/>
          <p:nvPr/>
        </p:nvSpPr>
        <p:spPr>
          <a:xfrm>
            <a:off x="8194423" y="2821563"/>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1600"/>
              <a:t>SSRI</a:t>
            </a:r>
            <a:endParaRPr sz="1600"/>
          </a:p>
        </p:txBody>
      </p:sp>
      <p:pic>
        <p:nvPicPr>
          <p:cNvPr id="7414" name="Google Shape;7414;p299" descr="clipped result image"/>
          <p:cNvPicPr preferRelativeResize="0"/>
          <p:nvPr/>
        </p:nvPicPr>
        <p:blipFill>
          <a:blip r:embed="rId3">
            <a:alphaModFix/>
          </a:blip>
          <a:stretch>
            <a:fillRect/>
          </a:stretch>
        </p:blipFill>
        <p:spPr>
          <a:xfrm>
            <a:off x="7719153" y="2754890"/>
            <a:ext cx="275189" cy="590000"/>
          </a:xfrm>
          <a:prstGeom prst="rect">
            <a:avLst/>
          </a:prstGeom>
          <a:noFill/>
          <a:ln>
            <a:noFill/>
          </a:ln>
        </p:spPr>
      </p:pic>
      <p:pic>
        <p:nvPicPr>
          <p:cNvPr id="7415" name="Google Shape;7415;p299" descr="clipped result image"/>
          <p:cNvPicPr preferRelativeResize="0"/>
          <p:nvPr/>
        </p:nvPicPr>
        <p:blipFill>
          <a:blip r:embed="rId4">
            <a:alphaModFix/>
          </a:blip>
          <a:stretch>
            <a:fillRect/>
          </a:stretch>
        </p:blipFill>
        <p:spPr>
          <a:xfrm>
            <a:off x="6791425" y="1339325"/>
            <a:ext cx="2287600" cy="857850"/>
          </a:xfrm>
          <a:prstGeom prst="rect">
            <a:avLst/>
          </a:prstGeom>
          <a:noFill/>
          <a:ln>
            <a:noFill/>
          </a:ln>
        </p:spPr>
      </p:pic>
      <p:pic>
        <p:nvPicPr>
          <p:cNvPr id="7416" name="Google Shape;7416;p299" descr="clipped result image"/>
          <p:cNvPicPr preferRelativeResize="0"/>
          <p:nvPr/>
        </p:nvPicPr>
        <p:blipFill rotWithShape="1">
          <a:blip r:embed="rId5">
            <a:alphaModFix/>
          </a:blip>
          <a:srcRect/>
          <a:stretch/>
        </p:blipFill>
        <p:spPr>
          <a:xfrm rot="5400000">
            <a:off x="7490377" y="4043014"/>
            <a:ext cx="732725" cy="451950"/>
          </a:xfrm>
          <a:prstGeom prst="rect">
            <a:avLst/>
          </a:prstGeom>
          <a:noFill/>
          <a:ln>
            <a:noFill/>
          </a:ln>
          <a:effectLst>
            <a:outerShdw blurRad="57150" dist="19050" dir="5400000" algn="bl" rotWithShape="0">
              <a:srgbClr val="000000">
                <a:alpha val="49800"/>
              </a:srgbClr>
            </a:outerShdw>
          </a:effectLst>
        </p:spPr>
      </p:pic>
      <p:sp>
        <p:nvSpPr>
          <p:cNvPr id="7417" name="Google Shape;7417;p299"/>
          <p:cNvSpPr txBox="1"/>
          <p:nvPr/>
        </p:nvSpPr>
        <p:spPr>
          <a:xfrm>
            <a:off x="19050" y="-38275"/>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Citalopram (CELEXA)             </a:t>
            </a:r>
            <a:endParaRPr sz="1800">
              <a:solidFill>
                <a:schemeClr val="dk1"/>
              </a:solidFill>
            </a:endParaRPr>
          </a:p>
          <a:p>
            <a:pPr marL="0" lvl="0" indent="0" algn="l" rtl="0">
              <a:lnSpc>
                <a:spcPct val="115000"/>
              </a:lnSpc>
              <a:spcBef>
                <a:spcPts val="0"/>
              </a:spcBef>
              <a:spcAft>
                <a:spcPts val="0"/>
              </a:spcAft>
              <a:buClr>
                <a:schemeClr val="dk1"/>
              </a:buClr>
              <a:buSzPts val="900"/>
              <a:buFont typeface="Arial"/>
              <a:buNone/>
            </a:pPr>
            <a:r>
              <a:rPr lang="en" sz="1300">
                <a:solidFill>
                  <a:schemeClr val="dk1"/>
                </a:solidFill>
              </a:rPr>
              <a:t>si TAL o pram / SEL ex a</a:t>
            </a:r>
            <a:endParaRPr sz="13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1600">
                <a:solidFill>
                  <a:schemeClr val="dk1"/>
                </a:solidFill>
              </a:rPr>
              <a:t>“Sell Lexus Pram”</a:t>
            </a:r>
            <a:endParaRPr sz="160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2200"/>
          </a:p>
        </p:txBody>
      </p:sp>
      <p:sp>
        <p:nvSpPr>
          <p:cNvPr id="7418" name="Google Shape;7418;p299"/>
          <p:cNvSpPr/>
          <p:nvPr/>
        </p:nvSpPr>
        <p:spPr>
          <a:xfrm>
            <a:off x="84400" y="2074850"/>
            <a:ext cx="2418600" cy="3000000"/>
          </a:xfrm>
          <a:prstGeom prst="rect">
            <a:avLst/>
          </a:prstGeom>
          <a:solidFill>
            <a:srgbClr val="FFFFFF"/>
          </a:solidFill>
          <a:ln w="9525" cap="flat" cmpd="sng">
            <a:solidFill>
              <a:srgbClr val="FFFFFF"/>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419" name="Google Shape;7419;p299"/>
          <p:cNvGrpSpPr/>
          <p:nvPr/>
        </p:nvGrpSpPr>
        <p:grpSpPr>
          <a:xfrm>
            <a:off x="751752" y="3149627"/>
            <a:ext cx="1455128" cy="857850"/>
            <a:chOff x="751752" y="3149627"/>
            <a:chExt cx="1455128" cy="857850"/>
          </a:xfrm>
        </p:grpSpPr>
        <p:pic>
          <p:nvPicPr>
            <p:cNvPr id="7420" name="Google Shape;7420;p299" descr="Resultado de imagen para ekg png"/>
            <p:cNvPicPr preferRelativeResize="0"/>
            <p:nvPr/>
          </p:nvPicPr>
          <p:blipFill rotWithShape="1">
            <a:blip r:embed="rId6">
              <a:alphaModFix/>
            </a:blip>
            <a:srcRect r="16387"/>
            <a:stretch/>
          </p:blipFill>
          <p:spPr>
            <a:xfrm>
              <a:off x="751752" y="3149737"/>
              <a:ext cx="537511" cy="857740"/>
            </a:xfrm>
            <a:prstGeom prst="rect">
              <a:avLst/>
            </a:prstGeom>
            <a:noFill/>
            <a:ln>
              <a:noFill/>
            </a:ln>
          </p:spPr>
        </p:pic>
        <p:pic>
          <p:nvPicPr>
            <p:cNvPr id="7421" name="Google Shape;7421;p299" descr="Resultado de imagen para ekg png"/>
            <p:cNvPicPr preferRelativeResize="0"/>
            <p:nvPr/>
          </p:nvPicPr>
          <p:blipFill rotWithShape="1">
            <a:blip r:embed="rId6">
              <a:alphaModFix/>
            </a:blip>
            <a:srcRect/>
            <a:stretch/>
          </p:blipFill>
          <p:spPr>
            <a:xfrm>
              <a:off x="1269084" y="3149737"/>
              <a:ext cx="642861" cy="857740"/>
            </a:xfrm>
            <a:prstGeom prst="rect">
              <a:avLst/>
            </a:prstGeom>
            <a:noFill/>
            <a:ln>
              <a:noFill/>
            </a:ln>
          </p:spPr>
        </p:pic>
        <p:pic>
          <p:nvPicPr>
            <p:cNvPr id="7422" name="Google Shape;7422;p299" descr="Resultado de imagen para ekg png"/>
            <p:cNvPicPr preferRelativeResize="0"/>
            <p:nvPr/>
          </p:nvPicPr>
          <p:blipFill rotWithShape="1">
            <a:blip r:embed="rId6">
              <a:alphaModFix/>
            </a:blip>
            <a:srcRect l="36560"/>
            <a:stretch/>
          </p:blipFill>
          <p:spPr>
            <a:xfrm>
              <a:off x="1787790" y="3149627"/>
              <a:ext cx="407818" cy="857735"/>
            </a:xfrm>
            <a:prstGeom prst="rect">
              <a:avLst/>
            </a:prstGeom>
            <a:noFill/>
            <a:ln>
              <a:noFill/>
            </a:ln>
          </p:spPr>
        </p:pic>
        <p:sp>
          <p:nvSpPr>
            <p:cNvPr id="7423" name="Google Shape;7423;p299"/>
            <p:cNvSpPr/>
            <p:nvPr/>
          </p:nvSpPr>
          <p:spPr>
            <a:xfrm rot="5400000">
              <a:off x="2108930" y="3629636"/>
              <a:ext cx="100800" cy="95100"/>
            </a:xfrm>
            <a:prstGeom prst="triangle">
              <a:avLst>
                <a:gd name="adj" fmla="val 50000"/>
              </a:avLst>
            </a:prstGeom>
            <a:solidFill>
              <a:srgbClr val="D41F1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sp>
        <p:nvSpPr>
          <p:cNvPr id="7424" name="Google Shape;7424;p299"/>
          <p:cNvSpPr txBox="1"/>
          <p:nvPr/>
        </p:nvSpPr>
        <p:spPr>
          <a:xfrm>
            <a:off x="4930910" y="1257175"/>
            <a:ext cx="1927200" cy="24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2500" b="1" i="0" u="none" strike="noStrike" cap="none">
                <a:solidFill>
                  <a:srgbClr val="E06666"/>
                </a:solidFill>
              </a:rPr>
              <a:t>ELEXA</a:t>
            </a:r>
            <a:endParaRPr sz="2500" b="1" i="0" u="none" strike="noStrike" cap="none">
              <a:solidFill>
                <a:srgbClr val="E06666"/>
              </a:solidFill>
            </a:endParaRPr>
          </a:p>
        </p:txBody>
      </p:sp>
      <p:grpSp>
        <p:nvGrpSpPr>
          <p:cNvPr id="7425" name="Google Shape;7425;p299"/>
          <p:cNvGrpSpPr/>
          <p:nvPr/>
        </p:nvGrpSpPr>
        <p:grpSpPr>
          <a:xfrm>
            <a:off x="2867176" y="517689"/>
            <a:ext cx="3496662" cy="4370029"/>
            <a:chOff x="2867176" y="517689"/>
            <a:chExt cx="3496662" cy="4370029"/>
          </a:xfrm>
        </p:grpSpPr>
        <p:pic>
          <p:nvPicPr>
            <p:cNvPr id="7426" name="Google Shape;7426;p299" descr="clipped result image"/>
            <p:cNvPicPr preferRelativeResize="0"/>
            <p:nvPr/>
          </p:nvPicPr>
          <p:blipFill rotWithShape="1">
            <a:blip r:embed="rId7">
              <a:alphaModFix/>
            </a:blip>
            <a:srcRect/>
            <a:stretch/>
          </p:blipFill>
          <p:spPr>
            <a:xfrm rot="254024" flipH="1">
              <a:off x="2971809" y="1386349"/>
              <a:ext cx="2523389" cy="2927989"/>
            </a:xfrm>
            <a:prstGeom prst="rect">
              <a:avLst/>
            </a:prstGeom>
            <a:noFill/>
            <a:ln>
              <a:noFill/>
            </a:ln>
            <a:effectLst>
              <a:outerShdw blurRad="28575" algn="bl" rotWithShape="0">
                <a:srgbClr val="000000">
                  <a:alpha val="50000"/>
                </a:srgbClr>
              </a:outerShdw>
            </a:effectLst>
          </p:spPr>
        </p:pic>
        <p:pic>
          <p:nvPicPr>
            <p:cNvPr id="7427" name="Google Shape;7427;p299" descr="Resultado de imagen para lexus logo"/>
            <p:cNvPicPr preferRelativeResize="0"/>
            <p:nvPr/>
          </p:nvPicPr>
          <p:blipFill rotWithShape="1">
            <a:blip r:embed="rId8">
              <a:alphaModFix/>
            </a:blip>
            <a:srcRect/>
            <a:stretch/>
          </p:blipFill>
          <p:spPr>
            <a:xfrm>
              <a:off x="4725948" y="2649492"/>
              <a:ext cx="487616" cy="365718"/>
            </a:xfrm>
            <a:prstGeom prst="rect">
              <a:avLst/>
            </a:prstGeom>
            <a:noFill/>
            <a:ln>
              <a:noFill/>
            </a:ln>
          </p:spPr>
        </p:pic>
        <p:pic>
          <p:nvPicPr>
            <p:cNvPr id="7428" name="Google Shape;7428;p299" descr="clipped result image"/>
            <p:cNvPicPr preferRelativeResize="0"/>
            <p:nvPr/>
          </p:nvPicPr>
          <p:blipFill rotWithShape="1">
            <a:blip r:embed="rId9">
              <a:alphaModFix/>
            </a:blip>
            <a:srcRect/>
            <a:stretch/>
          </p:blipFill>
          <p:spPr>
            <a:xfrm>
              <a:off x="4687519" y="1535493"/>
              <a:ext cx="691245" cy="859786"/>
            </a:xfrm>
            <a:prstGeom prst="rect">
              <a:avLst/>
            </a:prstGeom>
            <a:noFill/>
            <a:ln>
              <a:noFill/>
            </a:ln>
          </p:spPr>
        </p:pic>
        <p:pic>
          <p:nvPicPr>
            <p:cNvPr id="7429" name="Google Shape;7429;p299" descr="clipped result image"/>
            <p:cNvPicPr preferRelativeResize="0"/>
            <p:nvPr/>
          </p:nvPicPr>
          <p:blipFill rotWithShape="1">
            <a:blip r:embed="rId10">
              <a:alphaModFix/>
            </a:blip>
            <a:srcRect/>
            <a:stretch/>
          </p:blipFill>
          <p:spPr>
            <a:xfrm rot="10800000" flipH="1">
              <a:off x="4683293" y="666461"/>
              <a:ext cx="691245" cy="859786"/>
            </a:xfrm>
            <a:prstGeom prst="rect">
              <a:avLst/>
            </a:prstGeom>
            <a:noFill/>
            <a:ln>
              <a:noFill/>
            </a:ln>
          </p:spPr>
        </p:pic>
        <p:pic>
          <p:nvPicPr>
            <p:cNvPr id="7430" name="Google Shape;7430;p299"/>
            <p:cNvPicPr preferRelativeResize="0"/>
            <p:nvPr/>
          </p:nvPicPr>
          <p:blipFill rotWithShape="1">
            <a:blip r:embed="rId11">
              <a:alphaModFix/>
            </a:blip>
            <a:srcRect/>
            <a:stretch/>
          </p:blipFill>
          <p:spPr>
            <a:xfrm rot="97068">
              <a:off x="3459336" y="2477977"/>
              <a:ext cx="1114978" cy="580798"/>
            </a:xfrm>
            <a:prstGeom prst="rect">
              <a:avLst/>
            </a:prstGeom>
            <a:noFill/>
            <a:ln>
              <a:noFill/>
            </a:ln>
          </p:spPr>
        </p:pic>
        <p:pic>
          <p:nvPicPr>
            <p:cNvPr id="7431" name="Google Shape;7431;p299"/>
            <p:cNvPicPr preferRelativeResize="0"/>
            <p:nvPr/>
          </p:nvPicPr>
          <p:blipFill rotWithShape="1">
            <a:blip r:embed="rId12">
              <a:alphaModFix/>
            </a:blip>
            <a:srcRect/>
            <a:stretch/>
          </p:blipFill>
          <p:spPr>
            <a:xfrm>
              <a:off x="3278371" y="517689"/>
              <a:ext cx="1225347" cy="608338"/>
            </a:xfrm>
            <a:prstGeom prst="rect">
              <a:avLst/>
            </a:prstGeom>
            <a:noFill/>
            <a:ln>
              <a:noFill/>
            </a:ln>
          </p:spPr>
        </p:pic>
        <p:pic>
          <p:nvPicPr>
            <p:cNvPr id="7432" name="Google Shape;7432;p299"/>
            <p:cNvPicPr preferRelativeResize="0"/>
            <p:nvPr/>
          </p:nvPicPr>
          <p:blipFill rotWithShape="1">
            <a:blip r:embed="rId13">
              <a:alphaModFix/>
            </a:blip>
            <a:srcRect/>
            <a:stretch/>
          </p:blipFill>
          <p:spPr>
            <a:xfrm flipH="1">
              <a:off x="3315576" y="828938"/>
              <a:ext cx="1379448" cy="1166232"/>
            </a:xfrm>
            <a:prstGeom prst="rect">
              <a:avLst/>
            </a:prstGeom>
            <a:noFill/>
            <a:ln>
              <a:noFill/>
            </a:ln>
          </p:spPr>
        </p:pic>
        <p:pic>
          <p:nvPicPr>
            <p:cNvPr id="7433" name="Google Shape;7433;p299" descr="Resultado de imagen para ekg png"/>
            <p:cNvPicPr preferRelativeResize="0"/>
            <p:nvPr/>
          </p:nvPicPr>
          <p:blipFill rotWithShape="1">
            <a:blip r:embed="rId6">
              <a:alphaModFix/>
            </a:blip>
            <a:srcRect r="16387"/>
            <a:stretch/>
          </p:blipFill>
          <p:spPr>
            <a:xfrm rot="-591080">
              <a:off x="4827372" y="3690093"/>
              <a:ext cx="717551" cy="1144680"/>
            </a:xfrm>
            <a:prstGeom prst="rect">
              <a:avLst/>
            </a:prstGeom>
            <a:noFill/>
            <a:ln>
              <a:noFill/>
            </a:ln>
            <a:effectLst>
              <a:outerShdw dist="47625" dir="6300000" algn="bl" rotWithShape="0">
                <a:srgbClr val="FFFFFF">
                  <a:alpha val="98000"/>
                </a:srgbClr>
              </a:outerShdw>
            </a:effectLst>
          </p:spPr>
        </p:pic>
        <p:pic>
          <p:nvPicPr>
            <p:cNvPr id="7434" name="Google Shape;7434;p299" descr="Resultado de imagen para ekg png"/>
            <p:cNvPicPr preferRelativeResize="0"/>
            <p:nvPr/>
          </p:nvPicPr>
          <p:blipFill rotWithShape="1">
            <a:blip r:embed="rId6">
              <a:alphaModFix/>
            </a:blip>
            <a:srcRect r="9966"/>
            <a:stretch/>
          </p:blipFill>
          <p:spPr>
            <a:xfrm rot="-591083">
              <a:off x="5488919" y="3577161"/>
              <a:ext cx="772664" cy="1144680"/>
            </a:xfrm>
            <a:prstGeom prst="rect">
              <a:avLst/>
            </a:prstGeom>
            <a:noFill/>
            <a:ln>
              <a:noFill/>
            </a:ln>
            <a:effectLst>
              <a:outerShdw blurRad="14288" dist="47625" dir="13380000" algn="bl" rotWithShape="0">
                <a:srgbClr val="FFFFFF">
                  <a:alpha val="98000"/>
                </a:srgbClr>
              </a:outerShdw>
            </a:effectLst>
          </p:spPr>
        </p:pic>
        <p:sp>
          <p:nvSpPr>
            <p:cNvPr id="7435" name="Google Shape;7435;p299"/>
            <p:cNvSpPr/>
            <p:nvPr/>
          </p:nvSpPr>
          <p:spPr>
            <a:xfrm rot="4800849">
              <a:off x="6222266" y="4135420"/>
              <a:ext cx="134944" cy="126605"/>
            </a:xfrm>
            <a:prstGeom prst="triangle">
              <a:avLst>
                <a:gd name="adj" fmla="val 50000"/>
              </a:avLst>
            </a:prstGeom>
            <a:solidFill>
              <a:srgbClr val="D41F1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7436" name="Google Shape;7436;p299"/>
            <p:cNvSpPr/>
            <p:nvPr/>
          </p:nvSpPr>
          <p:spPr>
            <a:xfrm rot="-5999151">
              <a:off x="4732464" y="4389477"/>
              <a:ext cx="134944" cy="126605"/>
            </a:xfrm>
            <a:prstGeom prst="triangle">
              <a:avLst>
                <a:gd name="adj" fmla="val 50000"/>
              </a:avLst>
            </a:prstGeom>
            <a:solidFill>
              <a:srgbClr val="D41F1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sp>
        <p:nvSpPr>
          <p:cNvPr id="7437" name="Google Shape;7437;p299"/>
          <p:cNvSpPr txBox="1"/>
          <p:nvPr/>
        </p:nvSpPr>
        <p:spPr>
          <a:xfrm rot="-17660">
            <a:off x="4969012" y="4442905"/>
            <a:ext cx="1927225" cy="25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D41F1F"/>
                </a:solidFill>
                <a:latin typeface="Arial"/>
                <a:ea typeface="Arial"/>
                <a:cs typeface="Arial"/>
                <a:sym typeface="Arial"/>
              </a:rPr>
              <a:t>QT prolongation</a:t>
            </a:r>
            <a:endParaRPr b="0" i="0" u="none" strike="noStrike" cap="none">
              <a:solidFill>
                <a:srgbClr val="D41F1F"/>
              </a:solidFill>
              <a:latin typeface="Arial"/>
              <a:ea typeface="Arial"/>
              <a:cs typeface="Arial"/>
              <a:sym typeface="Arial"/>
            </a:endParaRPr>
          </a:p>
        </p:txBody>
      </p:sp>
      <p:grpSp>
        <p:nvGrpSpPr>
          <p:cNvPr id="7438" name="Google Shape;7438;p299"/>
          <p:cNvGrpSpPr/>
          <p:nvPr/>
        </p:nvGrpSpPr>
        <p:grpSpPr>
          <a:xfrm>
            <a:off x="192051" y="3557350"/>
            <a:ext cx="553125" cy="1357425"/>
            <a:chOff x="192051" y="3557350"/>
            <a:chExt cx="553125" cy="1357425"/>
          </a:xfrm>
        </p:grpSpPr>
        <p:pic>
          <p:nvPicPr>
            <p:cNvPr id="7439" name="Google Shape;7439;p299" descr="clipped result image"/>
            <p:cNvPicPr preferRelativeResize="0"/>
            <p:nvPr/>
          </p:nvPicPr>
          <p:blipFill rotWithShape="1">
            <a:blip r:embed="rId14">
              <a:alphaModFix/>
            </a:blip>
            <a:srcRect/>
            <a:stretch/>
          </p:blipFill>
          <p:spPr>
            <a:xfrm>
              <a:off x="192051" y="4239692"/>
              <a:ext cx="542758" cy="675083"/>
            </a:xfrm>
            <a:prstGeom prst="rect">
              <a:avLst/>
            </a:prstGeom>
            <a:noFill/>
            <a:ln>
              <a:noFill/>
            </a:ln>
          </p:spPr>
        </p:pic>
        <p:pic>
          <p:nvPicPr>
            <p:cNvPr id="7440" name="Google Shape;7440;p299" descr="clipped result image"/>
            <p:cNvPicPr preferRelativeResize="0"/>
            <p:nvPr/>
          </p:nvPicPr>
          <p:blipFill rotWithShape="1">
            <a:blip r:embed="rId15">
              <a:alphaModFix/>
            </a:blip>
            <a:srcRect/>
            <a:stretch/>
          </p:blipFill>
          <p:spPr>
            <a:xfrm rot="10800000" flipH="1">
              <a:off x="202419" y="3557350"/>
              <a:ext cx="542758" cy="675083"/>
            </a:xfrm>
            <a:prstGeom prst="rect">
              <a:avLst/>
            </a:prstGeom>
            <a:noFill/>
            <a:ln>
              <a:noFill/>
            </a:ln>
          </p:spPr>
        </p:pic>
      </p:grpSp>
      <p:sp>
        <p:nvSpPr>
          <p:cNvPr id="7441" name="Google Shape;7441;p299"/>
          <p:cNvSpPr txBox="1"/>
          <p:nvPr/>
        </p:nvSpPr>
        <p:spPr>
          <a:xfrm>
            <a:off x="182625" y="2142300"/>
            <a:ext cx="22875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The right-handed enantiomer (R-citalopram) is ineffective and causes QT interval prolongation. </a:t>
            </a:r>
            <a:endParaRPr/>
          </a:p>
        </p:txBody>
      </p:sp>
      <p:sp>
        <p:nvSpPr>
          <p:cNvPr id="7442" name="Google Shape;7442;p299"/>
          <p:cNvSpPr txBox="1"/>
          <p:nvPr/>
        </p:nvSpPr>
        <p:spPr>
          <a:xfrm>
            <a:off x="772972" y="3716651"/>
            <a:ext cx="1690500" cy="238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b="0" i="0" u="none" strike="noStrike" cap="none">
                <a:solidFill>
                  <a:srgbClr val="D41F1F"/>
                </a:solidFill>
                <a:latin typeface="Arial"/>
                <a:ea typeface="Arial"/>
                <a:cs typeface="Arial"/>
                <a:sym typeface="Arial"/>
              </a:rPr>
              <a:t>QT prolongation</a:t>
            </a:r>
            <a:endParaRPr b="0" i="0" u="none" strike="noStrike" cap="none">
              <a:solidFill>
                <a:srgbClr val="D41F1F"/>
              </a:solidFill>
              <a:latin typeface="Arial"/>
              <a:ea typeface="Arial"/>
              <a:cs typeface="Arial"/>
              <a:sym typeface="Arial"/>
            </a:endParaRP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Shape 7446"/>
        <p:cNvGrpSpPr/>
        <p:nvPr/>
      </p:nvGrpSpPr>
      <p:grpSpPr>
        <a:xfrm>
          <a:off x="0" y="0"/>
          <a:ext cx="0" cy="0"/>
          <a:chOff x="0" y="0"/>
          <a:chExt cx="0" cy="0"/>
        </a:xfrm>
      </p:grpSpPr>
      <p:sp>
        <p:nvSpPr>
          <p:cNvPr id="7447" name="Google Shape;7447;p300"/>
          <p:cNvSpPr txBox="1"/>
          <p:nvPr/>
        </p:nvSpPr>
        <p:spPr>
          <a:xfrm>
            <a:off x="7543795" y="1524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#21</a:t>
            </a:r>
            <a:endParaRPr sz="1600"/>
          </a:p>
          <a:p>
            <a:pPr marL="0" marR="0" lvl="0" indent="0" algn="l" rtl="0">
              <a:lnSpc>
                <a:spcPct val="100000"/>
              </a:lnSpc>
              <a:spcBef>
                <a:spcPts val="0"/>
              </a:spcBef>
              <a:spcAft>
                <a:spcPts val="0"/>
              </a:spcAft>
              <a:buClr>
                <a:schemeClr val="dk1"/>
              </a:buClr>
              <a:buSzPts val="1100"/>
              <a:buFont typeface="Arial"/>
              <a:buNone/>
            </a:pPr>
            <a:r>
              <a:rPr lang="en" sz="1600"/>
              <a:t>1998</a:t>
            </a:r>
            <a:endParaRPr sz="1600"/>
          </a:p>
          <a:p>
            <a:pPr marL="0" marR="0" lvl="0" indent="0" algn="l" rtl="0">
              <a:lnSpc>
                <a:spcPct val="100000"/>
              </a:lnSpc>
              <a:spcBef>
                <a:spcPts val="0"/>
              </a:spcBef>
              <a:spcAft>
                <a:spcPts val="0"/>
              </a:spcAft>
              <a:buClr>
                <a:schemeClr val="dk1"/>
              </a:buClr>
              <a:buSzPts val="1100"/>
              <a:buFont typeface="Arial"/>
              <a:buNone/>
            </a:pPr>
            <a:r>
              <a:rPr lang="en" sz="1600"/>
              <a:t>$2–$35</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sp>
        <p:nvSpPr>
          <p:cNvPr id="7448" name="Google Shape;7448;p300"/>
          <p:cNvSpPr txBox="1"/>
          <p:nvPr/>
        </p:nvSpPr>
        <p:spPr>
          <a:xfrm>
            <a:off x="8222998" y="3669500"/>
            <a:ext cx="21741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r>
              <a:rPr lang="en" sz="1600">
                <a:solidFill>
                  <a:schemeClr val="dk1"/>
                </a:solidFill>
              </a:rPr>
              <a:t>10</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u="sng">
                <a:solidFill>
                  <a:schemeClr val="dk1"/>
                </a:solidFill>
              </a:rPr>
              <a:t>20</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40</a:t>
            </a:r>
            <a:endParaRPr sz="1600">
              <a:solidFill>
                <a:schemeClr val="dk1"/>
              </a:solidFill>
            </a:endParaRPr>
          </a:p>
          <a:p>
            <a:pPr marL="0" lvl="0" indent="0" algn="l" rtl="0">
              <a:spcBef>
                <a:spcPts val="0"/>
              </a:spcBef>
              <a:spcAft>
                <a:spcPts val="0"/>
              </a:spcAft>
              <a:buClr>
                <a:schemeClr val="dk1"/>
              </a:buClr>
              <a:buSzPts val="600"/>
              <a:buFont typeface="Arial"/>
              <a:buNone/>
            </a:pPr>
            <a:r>
              <a:rPr lang="en" sz="1600">
                <a:solidFill>
                  <a:schemeClr val="dk1"/>
                </a:solidFill>
              </a:rPr>
              <a:t>mg</a:t>
            </a:r>
            <a:endParaRPr sz="1600">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1600"/>
          </a:p>
        </p:txBody>
      </p:sp>
      <p:cxnSp>
        <p:nvCxnSpPr>
          <p:cNvPr id="7449" name="Google Shape;7449;p300"/>
          <p:cNvCxnSpPr/>
          <p:nvPr/>
        </p:nvCxnSpPr>
        <p:spPr>
          <a:xfrm>
            <a:off x="6658075" y="1200"/>
            <a:ext cx="0" cy="5141100"/>
          </a:xfrm>
          <a:prstGeom prst="straightConnector1">
            <a:avLst/>
          </a:prstGeom>
          <a:noFill/>
          <a:ln w="9525" cap="flat" cmpd="sng">
            <a:solidFill>
              <a:schemeClr val="dk2"/>
            </a:solidFill>
            <a:prstDash val="solid"/>
            <a:round/>
            <a:headEnd type="none" w="med" len="med"/>
            <a:tailEnd type="none" w="med" len="med"/>
          </a:ln>
        </p:spPr>
      </p:cxnSp>
      <p:sp>
        <p:nvSpPr>
          <p:cNvPr id="7450" name="Google Shape;7450;p300"/>
          <p:cNvSpPr txBox="1"/>
          <p:nvPr/>
        </p:nvSpPr>
        <p:spPr>
          <a:xfrm>
            <a:off x="28575" y="952325"/>
            <a:ext cx="33081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a:solidFill>
                  <a:schemeClr val="dk1"/>
                </a:solidFill>
              </a:rPr>
              <a:t>❖ Antidepressant</a:t>
            </a:r>
            <a:endParaRPr>
              <a:solidFill>
                <a:schemeClr val="dk1"/>
              </a:solidFill>
            </a:endParaRPr>
          </a:p>
          <a:p>
            <a:pPr marL="0" lvl="0" indent="0" algn="l" rtl="0">
              <a:spcBef>
                <a:spcPts val="0"/>
              </a:spcBef>
              <a:spcAft>
                <a:spcPts val="0"/>
              </a:spcAft>
              <a:buClr>
                <a:schemeClr val="dk1"/>
              </a:buClr>
              <a:buFont typeface="Arial"/>
              <a:buNone/>
            </a:pPr>
            <a:endParaRPr sz="300">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Selective serotonin</a:t>
            </a:r>
            <a:endParaRPr sz="2000">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reuptake inhibitor (SSRI)</a:t>
            </a:r>
            <a:endParaRPr sz="2000">
              <a:solidFill>
                <a:schemeClr val="dk1"/>
              </a:solidFill>
            </a:endParaRPr>
          </a:p>
          <a:p>
            <a:pPr marL="0" lvl="0" indent="0" algn="l" rtl="0">
              <a:lnSpc>
                <a:spcPct val="115000"/>
              </a:lnSpc>
              <a:spcBef>
                <a:spcPts val="0"/>
              </a:spcBef>
              <a:spcAft>
                <a:spcPts val="0"/>
              </a:spcAft>
              <a:buClr>
                <a:schemeClr val="dk1"/>
              </a:buClr>
              <a:buSzPts val="800"/>
              <a:buFont typeface="Arial"/>
              <a:buNone/>
            </a:pPr>
            <a:endParaRPr>
              <a:solidFill>
                <a:schemeClr val="dk1"/>
              </a:solidFill>
            </a:endParaRPr>
          </a:p>
          <a:p>
            <a:pPr marL="0" marR="0" lvl="0" indent="0" algn="l" rtl="0">
              <a:lnSpc>
                <a:spcPct val="100000"/>
              </a:lnSpc>
              <a:spcBef>
                <a:spcPts val="0"/>
              </a:spcBef>
              <a:spcAft>
                <a:spcPts val="0"/>
              </a:spcAft>
              <a:buNone/>
            </a:pPr>
            <a:endParaRPr sz="2000"/>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451" name="Google Shape;7451;p300"/>
          <p:cNvSpPr txBox="1"/>
          <p:nvPr/>
        </p:nvSpPr>
        <p:spPr>
          <a:xfrm>
            <a:off x="8194423" y="2821563"/>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1600"/>
              <a:t>SSRI</a:t>
            </a:r>
            <a:endParaRPr sz="1600"/>
          </a:p>
        </p:txBody>
      </p:sp>
      <p:pic>
        <p:nvPicPr>
          <p:cNvPr id="7452" name="Google Shape;7452;p300" descr="clipped result image"/>
          <p:cNvPicPr preferRelativeResize="0"/>
          <p:nvPr/>
        </p:nvPicPr>
        <p:blipFill>
          <a:blip r:embed="rId3">
            <a:alphaModFix/>
          </a:blip>
          <a:stretch>
            <a:fillRect/>
          </a:stretch>
        </p:blipFill>
        <p:spPr>
          <a:xfrm>
            <a:off x="7719153" y="2754890"/>
            <a:ext cx="275189" cy="590000"/>
          </a:xfrm>
          <a:prstGeom prst="rect">
            <a:avLst/>
          </a:prstGeom>
          <a:noFill/>
          <a:ln>
            <a:noFill/>
          </a:ln>
        </p:spPr>
      </p:pic>
      <p:pic>
        <p:nvPicPr>
          <p:cNvPr id="7453" name="Google Shape;7453;p300" descr="clipped result image"/>
          <p:cNvPicPr preferRelativeResize="0"/>
          <p:nvPr/>
        </p:nvPicPr>
        <p:blipFill>
          <a:blip r:embed="rId4">
            <a:alphaModFix/>
          </a:blip>
          <a:stretch>
            <a:fillRect/>
          </a:stretch>
        </p:blipFill>
        <p:spPr>
          <a:xfrm>
            <a:off x="6791425" y="1339325"/>
            <a:ext cx="2287600" cy="857850"/>
          </a:xfrm>
          <a:prstGeom prst="rect">
            <a:avLst/>
          </a:prstGeom>
          <a:noFill/>
          <a:ln>
            <a:noFill/>
          </a:ln>
        </p:spPr>
      </p:pic>
      <p:pic>
        <p:nvPicPr>
          <p:cNvPr id="7454" name="Google Shape;7454;p300" descr="clipped result image"/>
          <p:cNvPicPr preferRelativeResize="0"/>
          <p:nvPr/>
        </p:nvPicPr>
        <p:blipFill rotWithShape="1">
          <a:blip r:embed="rId5">
            <a:alphaModFix/>
          </a:blip>
          <a:srcRect/>
          <a:stretch/>
        </p:blipFill>
        <p:spPr>
          <a:xfrm rot="5400000">
            <a:off x="7490377" y="4043014"/>
            <a:ext cx="732725" cy="451950"/>
          </a:xfrm>
          <a:prstGeom prst="rect">
            <a:avLst/>
          </a:prstGeom>
          <a:noFill/>
          <a:ln>
            <a:noFill/>
          </a:ln>
          <a:effectLst>
            <a:outerShdw blurRad="57150" dist="19050" dir="5400000" algn="bl" rotWithShape="0">
              <a:srgbClr val="000000">
                <a:alpha val="49800"/>
              </a:srgbClr>
            </a:outerShdw>
          </a:effectLst>
        </p:spPr>
      </p:pic>
      <p:sp>
        <p:nvSpPr>
          <p:cNvPr id="7455" name="Google Shape;7455;p300"/>
          <p:cNvSpPr txBox="1"/>
          <p:nvPr/>
        </p:nvSpPr>
        <p:spPr>
          <a:xfrm>
            <a:off x="19050" y="-38275"/>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Citalopram (CELEXA)             </a:t>
            </a:r>
            <a:endParaRPr sz="1800">
              <a:solidFill>
                <a:schemeClr val="dk1"/>
              </a:solidFill>
            </a:endParaRPr>
          </a:p>
          <a:p>
            <a:pPr marL="0" lvl="0" indent="0" algn="l" rtl="0">
              <a:lnSpc>
                <a:spcPct val="115000"/>
              </a:lnSpc>
              <a:spcBef>
                <a:spcPts val="0"/>
              </a:spcBef>
              <a:spcAft>
                <a:spcPts val="0"/>
              </a:spcAft>
              <a:buClr>
                <a:schemeClr val="dk1"/>
              </a:buClr>
              <a:buSzPts val="900"/>
              <a:buFont typeface="Arial"/>
              <a:buNone/>
            </a:pPr>
            <a:r>
              <a:rPr lang="en" sz="1300">
                <a:solidFill>
                  <a:schemeClr val="dk1"/>
                </a:solidFill>
              </a:rPr>
              <a:t>si TAL o pram / SEL ex a</a:t>
            </a:r>
            <a:endParaRPr sz="13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1600">
                <a:solidFill>
                  <a:schemeClr val="dk1"/>
                </a:solidFill>
              </a:rPr>
              <a:t>“Sell Lexus Pram”</a:t>
            </a:r>
            <a:endParaRPr sz="160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2200"/>
          </a:p>
        </p:txBody>
      </p:sp>
      <p:sp>
        <p:nvSpPr>
          <p:cNvPr id="7456" name="Google Shape;7456;p300"/>
          <p:cNvSpPr/>
          <p:nvPr/>
        </p:nvSpPr>
        <p:spPr>
          <a:xfrm>
            <a:off x="84400" y="2074850"/>
            <a:ext cx="2418600" cy="3000000"/>
          </a:xfrm>
          <a:prstGeom prst="rect">
            <a:avLst/>
          </a:prstGeom>
          <a:solidFill>
            <a:srgbClr val="FFFFFF"/>
          </a:solidFill>
          <a:ln w="9525" cap="flat" cmpd="sng">
            <a:solidFill>
              <a:srgbClr val="FFFFFF"/>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457" name="Google Shape;7457;p300"/>
          <p:cNvGrpSpPr/>
          <p:nvPr/>
        </p:nvGrpSpPr>
        <p:grpSpPr>
          <a:xfrm>
            <a:off x="751752" y="3149627"/>
            <a:ext cx="1455128" cy="857850"/>
            <a:chOff x="751752" y="3149627"/>
            <a:chExt cx="1455128" cy="857850"/>
          </a:xfrm>
        </p:grpSpPr>
        <p:pic>
          <p:nvPicPr>
            <p:cNvPr id="7458" name="Google Shape;7458;p300" descr="Resultado de imagen para ekg png"/>
            <p:cNvPicPr preferRelativeResize="0"/>
            <p:nvPr/>
          </p:nvPicPr>
          <p:blipFill rotWithShape="1">
            <a:blip r:embed="rId6">
              <a:alphaModFix/>
            </a:blip>
            <a:srcRect r="16387"/>
            <a:stretch/>
          </p:blipFill>
          <p:spPr>
            <a:xfrm>
              <a:off x="751752" y="3149737"/>
              <a:ext cx="537511" cy="857740"/>
            </a:xfrm>
            <a:prstGeom prst="rect">
              <a:avLst/>
            </a:prstGeom>
            <a:noFill/>
            <a:ln>
              <a:noFill/>
            </a:ln>
          </p:spPr>
        </p:pic>
        <p:pic>
          <p:nvPicPr>
            <p:cNvPr id="7459" name="Google Shape;7459;p300" descr="Resultado de imagen para ekg png"/>
            <p:cNvPicPr preferRelativeResize="0"/>
            <p:nvPr/>
          </p:nvPicPr>
          <p:blipFill rotWithShape="1">
            <a:blip r:embed="rId6">
              <a:alphaModFix/>
            </a:blip>
            <a:srcRect/>
            <a:stretch/>
          </p:blipFill>
          <p:spPr>
            <a:xfrm>
              <a:off x="1269084" y="3149737"/>
              <a:ext cx="642861" cy="857740"/>
            </a:xfrm>
            <a:prstGeom prst="rect">
              <a:avLst/>
            </a:prstGeom>
            <a:noFill/>
            <a:ln>
              <a:noFill/>
            </a:ln>
          </p:spPr>
        </p:pic>
        <p:pic>
          <p:nvPicPr>
            <p:cNvPr id="7460" name="Google Shape;7460;p300" descr="Resultado de imagen para ekg png"/>
            <p:cNvPicPr preferRelativeResize="0"/>
            <p:nvPr/>
          </p:nvPicPr>
          <p:blipFill rotWithShape="1">
            <a:blip r:embed="rId6">
              <a:alphaModFix/>
            </a:blip>
            <a:srcRect l="36560"/>
            <a:stretch/>
          </p:blipFill>
          <p:spPr>
            <a:xfrm>
              <a:off x="1787790" y="3149627"/>
              <a:ext cx="407818" cy="857735"/>
            </a:xfrm>
            <a:prstGeom prst="rect">
              <a:avLst/>
            </a:prstGeom>
            <a:noFill/>
            <a:ln>
              <a:noFill/>
            </a:ln>
          </p:spPr>
        </p:pic>
        <p:sp>
          <p:nvSpPr>
            <p:cNvPr id="7461" name="Google Shape;7461;p300"/>
            <p:cNvSpPr/>
            <p:nvPr/>
          </p:nvSpPr>
          <p:spPr>
            <a:xfrm rot="5400000">
              <a:off x="2108930" y="3629636"/>
              <a:ext cx="100800" cy="95100"/>
            </a:xfrm>
            <a:prstGeom prst="triangle">
              <a:avLst>
                <a:gd name="adj" fmla="val 50000"/>
              </a:avLst>
            </a:prstGeom>
            <a:solidFill>
              <a:srgbClr val="D41F1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sp>
        <p:nvSpPr>
          <p:cNvPr id="7462" name="Google Shape;7462;p300"/>
          <p:cNvSpPr txBox="1"/>
          <p:nvPr/>
        </p:nvSpPr>
        <p:spPr>
          <a:xfrm>
            <a:off x="4930910" y="1257175"/>
            <a:ext cx="1927200" cy="24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2500" b="1" i="0" u="none" strike="noStrike" cap="none">
                <a:solidFill>
                  <a:srgbClr val="E06666"/>
                </a:solidFill>
              </a:rPr>
              <a:t>ELEXA</a:t>
            </a:r>
            <a:endParaRPr sz="2500" b="1" i="0" u="none" strike="noStrike" cap="none">
              <a:solidFill>
                <a:srgbClr val="E06666"/>
              </a:solidFill>
            </a:endParaRPr>
          </a:p>
        </p:txBody>
      </p:sp>
      <p:grpSp>
        <p:nvGrpSpPr>
          <p:cNvPr id="7463" name="Google Shape;7463;p300"/>
          <p:cNvGrpSpPr/>
          <p:nvPr/>
        </p:nvGrpSpPr>
        <p:grpSpPr>
          <a:xfrm>
            <a:off x="2867176" y="517689"/>
            <a:ext cx="3496662" cy="4370029"/>
            <a:chOff x="2867176" y="517689"/>
            <a:chExt cx="3496662" cy="4370029"/>
          </a:xfrm>
        </p:grpSpPr>
        <p:pic>
          <p:nvPicPr>
            <p:cNvPr id="7464" name="Google Shape;7464;p300" descr="clipped result image"/>
            <p:cNvPicPr preferRelativeResize="0"/>
            <p:nvPr/>
          </p:nvPicPr>
          <p:blipFill rotWithShape="1">
            <a:blip r:embed="rId7">
              <a:alphaModFix/>
            </a:blip>
            <a:srcRect/>
            <a:stretch/>
          </p:blipFill>
          <p:spPr>
            <a:xfrm rot="254024" flipH="1">
              <a:off x="2971809" y="1386349"/>
              <a:ext cx="2523389" cy="2927989"/>
            </a:xfrm>
            <a:prstGeom prst="rect">
              <a:avLst/>
            </a:prstGeom>
            <a:noFill/>
            <a:ln>
              <a:noFill/>
            </a:ln>
            <a:effectLst>
              <a:outerShdw blurRad="28575" algn="bl" rotWithShape="0">
                <a:srgbClr val="000000">
                  <a:alpha val="50000"/>
                </a:srgbClr>
              </a:outerShdw>
            </a:effectLst>
          </p:spPr>
        </p:pic>
        <p:pic>
          <p:nvPicPr>
            <p:cNvPr id="7465" name="Google Shape;7465;p300" descr="Resultado de imagen para lexus logo"/>
            <p:cNvPicPr preferRelativeResize="0"/>
            <p:nvPr/>
          </p:nvPicPr>
          <p:blipFill rotWithShape="1">
            <a:blip r:embed="rId8">
              <a:alphaModFix/>
            </a:blip>
            <a:srcRect/>
            <a:stretch/>
          </p:blipFill>
          <p:spPr>
            <a:xfrm>
              <a:off x="4725948" y="2649492"/>
              <a:ext cx="487616" cy="365718"/>
            </a:xfrm>
            <a:prstGeom prst="rect">
              <a:avLst/>
            </a:prstGeom>
            <a:noFill/>
            <a:ln>
              <a:noFill/>
            </a:ln>
          </p:spPr>
        </p:pic>
        <p:pic>
          <p:nvPicPr>
            <p:cNvPr id="7466" name="Google Shape;7466;p300" descr="clipped result image"/>
            <p:cNvPicPr preferRelativeResize="0"/>
            <p:nvPr/>
          </p:nvPicPr>
          <p:blipFill rotWithShape="1">
            <a:blip r:embed="rId9">
              <a:alphaModFix/>
            </a:blip>
            <a:srcRect/>
            <a:stretch/>
          </p:blipFill>
          <p:spPr>
            <a:xfrm>
              <a:off x="4687519" y="1535493"/>
              <a:ext cx="691245" cy="859786"/>
            </a:xfrm>
            <a:prstGeom prst="rect">
              <a:avLst/>
            </a:prstGeom>
            <a:noFill/>
            <a:ln>
              <a:noFill/>
            </a:ln>
          </p:spPr>
        </p:pic>
        <p:pic>
          <p:nvPicPr>
            <p:cNvPr id="7467" name="Google Shape;7467;p300" descr="clipped result image"/>
            <p:cNvPicPr preferRelativeResize="0"/>
            <p:nvPr/>
          </p:nvPicPr>
          <p:blipFill rotWithShape="1">
            <a:blip r:embed="rId10">
              <a:alphaModFix/>
            </a:blip>
            <a:srcRect/>
            <a:stretch/>
          </p:blipFill>
          <p:spPr>
            <a:xfrm rot="10800000" flipH="1">
              <a:off x="4683293" y="666461"/>
              <a:ext cx="691245" cy="859786"/>
            </a:xfrm>
            <a:prstGeom prst="rect">
              <a:avLst/>
            </a:prstGeom>
            <a:noFill/>
            <a:ln>
              <a:noFill/>
            </a:ln>
          </p:spPr>
        </p:pic>
        <p:pic>
          <p:nvPicPr>
            <p:cNvPr id="7468" name="Google Shape;7468;p300"/>
            <p:cNvPicPr preferRelativeResize="0"/>
            <p:nvPr/>
          </p:nvPicPr>
          <p:blipFill rotWithShape="1">
            <a:blip r:embed="rId11">
              <a:alphaModFix/>
            </a:blip>
            <a:srcRect/>
            <a:stretch/>
          </p:blipFill>
          <p:spPr>
            <a:xfrm rot="97068">
              <a:off x="3459336" y="2477977"/>
              <a:ext cx="1114978" cy="580798"/>
            </a:xfrm>
            <a:prstGeom prst="rect">
              <a:avLst/>
            </a:prstGeom>
            <a:noFill/>
            <a:ln>
              <a:noFill/>
            </a:ln>
          </p:spPr>
        </p:pic>
        <p:pic>
          <p:nvPicPr>
            <p:cNvPr id="7469" name="Google Shape;7469;p300"/>
            <p:cNvPicPr preferRelativeResize="0"/>
            <p:nvPr/>
          </p:nvPicPr>
          <p:blipFill rotWithShape="1">
            <a:blip r:embed="rId12">
              <a:alphaModFix/>
            </a:blip>
            <a:srcRect/>
            <a:stretch/>
          </p:blipFill>
          <p:spPr>
            <a:xfrm>
              <a:off x="3278371" y="517689"/>
              <a:ext cx="1225347" cy="608338"/>
            </a:xfrm>
            <a:prstGeom prst="rect">
              <a:avLst/>
            </a:prstGeom>
            <a:noFill/>
            <a:ln>
              <a:noFill/>
            </a:ln>
          </p:spPr>
        </p:pic>
        <p:pic>
          <p:nvPicPr>
            <p:cNvPr id="7470" name="Google Shape;7470;p300"/>
            <p:cNvPicPr preferRelativeResize="0"/>
            <p:nvPr/>
          </p:nvPicPr>
          <p:blipFill rotWithShape="1">
            <a:blip r:embed="rId13">
              <a:alphaModFix/>
            </a:blip>
            <a:srcRect/>
            <a:stretch/>
          </p:blipFill>
          <p:spPr>
            <a:xfrm flipH="1">
              <a:off x="3315576" y="828938"/>
              <a:ext cx="1379448" cy="1166232"/>
            </a:xfrm>
            <a:prstGeom prst="rect">
              <a:avLst/>
            </a:prstGeom>
            <a:noFill/>
            <a:ln>
              <a:noFill/>
            </a:ln>
          </p:spPr>
        </p:pic>
        <p:pic>
          <p:nvPicPr>
            <p:cNvPr id="7471" name="Google Shape;7471;p300" descr="Resultado de imagen para ekg png"/>
            <p:cNvPicPr preferRelativeResize="0"/>
            <p:nvPr/>
          </p:nvPicPr>
          <p:blipFill rotWithShape="1">
            <a:blip r:embed="rId6">
              <a:alphaModFix/>
            </a:blip>
            <a:srcRect r="16387"/>
            <a:stretch/>
          </p:blipFill>
          <p:spPr>
            <a:xfrm rot="-591080">
              <a:off x="4827372" y="3690093"/>
              <a:ext cx="717551" cy="1144680"/>
            </a:xfrm>
            <a:prstGeom prst="rect">
              <a:avLst/>
            </a:prstGeom>
            <a:noFill/>
            <a:ln>
              <a:noFill/>
            </a:ln>
            <a:effectLst>
              <a:outerShdw dist="47625" dir="6300000" algn="bl" rotWithShape="0">
                <a:srgbClr val="FFFFFF">
                  <a:alpha val="98000"/>
                </a:srgbClr>
              </a:outerShdw>
            </a:effectLst>
          </p:spPr>
        </p:pic>
        <p:pic>
          <p:nvPicPr>
            <p:cNvPr id="7472" name="Google Shape;7472;p300" descr="Resultado de imagen para ekg png"/>
            <p:cNvPicPr preferRelativeResize="0"/>
            <p:nvPr/>
          </p:nvPicPr>
          <p:blipFill rotWithShape="1">
            <a:blip r:embed="rId6">
              <a:alphaModFix/>
            </a:blip>
            <a:srcRect r="9966"/>
            <a:stretch/>
          </p:blipFill>
          <p:spPr>
            <a:xfrm rot="-591083">
              <a:off x="5488919" y="3577161"/>
              <a:ext cx="772664" cy="1144680"/>
            </a:xfrm>
            <a:prstGeom prst="rect">
              <a:avLst/>
            </a:prstGeom>
            <a:noFill/>
            <a:ln>
              <a:noFill/>
            </a:ln>
            <a:effectLst>
              <a:outerShdw blurRad="14288" dist="47625" dir="13380000" algn="bl" rotWithShape="0">
                <a:srgbClr val="FFFFFF">
                  <a:alpha val="98000"/>
                </a:srgbClr>
              </a:outerShdw>
            </a:effectLst>
          </p:spPr>
        </p:pic>
        <p:sp>
          <p:nvSpPr>
            <p:cNvPr id="7473" name="Google Shape;7473;p300"/>
            <p:cNvSpPr/>
            <p:nvPr/>
          </p:nvSpPr>
          <p:spPr>
            <a:xfrm rot="4800849">
              <a:off x="6222266" y="4135420"/>
              <a:ext cx="134944" cy="126605"/>
            </a:xfrm>
            <a:prstGeom prst="triangle">
              <a:avLst>
                <a:gd name="adj" fmla="val 50000"/>
              </a:avLst>
            </a:prstGeom>
            <a:solidFill>
              <a:srgbClr val="D41F1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7474" name="Google Shape;7474;p300"/>
            <p:cNvSpPr/>
            <p:nvPr/>
          </p:nvSpPr>
          <p:spPr>
            <a:xfrm rot="-5999151">
              <a:off x="4732464" y="4389477"/>
              <a:ext cx="134944" cy="126605"/>
            </a:xfrm>
            <a:prstGeom prst="triangle">
              <a:avLst>
                <a:gd name="adj" fmla="val 50000"/>
              </a:avLst>
            </a:prstGeom>
            <a:solidFill>
              <a:srgbClr val="D41F1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sp>
        <p:nvSpPr>
          <p:cNvPr id="7475" name="Google Shape;7475;p300"/>
          <p:cNvSpPr txBox="1"/>
          <p:nvPr/>
        </p:nvSpPr>
        <p:spPr>
          <a:xfrm rot="-17660">
            <a:off x="4969012" y="4442905"/>
            <a:ext cx="1927225" cy="25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D41F1F"/>
                </a:solidFill>
                <a:latin typeface="Arial"/>
                <a:ea typeface="Arial"/>
                <a:cs typeface="Arial"/>
                <a:sym typeface="Arial"/>
              </a:rPr>
              <a:t>QT prolongation</a:t>
            </a:r>
            <a:endParaRPr b="0" i="0" u="none" strike="noStrike" cap="none">
              <a:solidFill>
                <a:srgbClr val="D41F1F"/>
              </a:solidFill>
              <a:latin typeface="Arial"/>
              <a:ea typeface="Arial"/>
              <a:cs typeface="Arial"/>
              <a:sym typeface="Arial"/>
            </a:endParaRPr>
          </a:p>
        </p:txBody>
      </p:sp>
      <p:grpSp>
        <p:nvGrpSpPr>
          <p:cNvPr id="7476" name="Google Shape;7476;p300"/>
          <p:cNvGrpSpPr/>
          <p:nvPr/>
        </p:nvGrpSpPr>
        <p:grpSpPr>
          <a:xfrm>
            <a:off x="192051" y="3557350"/>
            <a:ext cx="553125" cy="1357425"/>
            <a:chOff x="192051" y="3557350"/>
            <a:chExt cx="553125" cy="1357425"/>
          </a:xfrm>
        </p:grpSpPr>
        <p:pic>
          <p:nvPicPr>
            <p:cNvPr id="7477" name="Google Shape;7477;p300" descr="clipped result image"/>
            <p:cNvPicPr preferRelativeResize="0"/>
            <p:nvPr/>
          </p:nvPicPr>
          <p:blipFill rotWithShape="1">
            <a:blip r:embed="rId14">
              <a:alphaModFix/>
            </a:blip>
            <a:srcRect/>
            <a:stretch/>
          </p:blipFill>
          <p:spPr>
            <a:xfrm>
              <a:off x="192051" y="4239692"/>
              <a:ext cx="542758" cy="675083"/>
            </a:xfrm>
            <a:prstGeom prst="rect">
              <a:avLst/>
            </a:prstGeom>
            <a:noFill/>
            <a:ln>
              <a:noFill/>
            </a:ln>
          </p:spPr>
        </p:pic>
        <p:pic>
          <p:nvPicPr>
            <p:cNvPr id="7478" name="Google Shape;7478;p300" descr="clipped result image"/>
            <p:cNvPicPr preferRelativeResize="0"/>
            <p:nvPr/>
          </p:nvPicPr>
          <p:blipFill rotWithShape="1">
            <a:blip r:embed="rId15">
              <a:alphaModFix/>
            </a:blip>
            <a:srcRect/>
            <a:stretch/>
          </p:blipFill>
          <p:spPr>
            <a:xfrm rot="10800000" flipH="1">
              <a:off x="202419" y="3557350"/>
              <a:ext cx="542758" cy="675083"/>
            </a:xfrm>
            <a:prstGeom prst="rect">
              <a:avLst/>
            </a:prstGeom>
            <a:noFill/>
            <a:ln>
              <a:noFill/>
            </a:ln>
          </p:spPr>
        </p:pic>
      </p:grpSp>
      <p:sp>
        <p:nvSpPr>
          <p:cNvPr id="7479" name="Google Shape;7479;p300"/>
          <p:cNvSpPr txBox="1"/>
          <p:nvPr/>
        </p:nvSpPr>
        <p:spPr>
          <a:xfrm>
            <a:off x="182625" y="2142300"/>
            <a:ext cx="22875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The right-handed enantiomer (R-citalopram) is ineffective and causes QT interval prolongation. </a:t>
            </a:r>
            <a:endParaRPr/>
          </a:p>
        </p:txBody>
      </p:sp>
      <p:sp>
        <p:nvSpPr>
          <p:cNvPr id="7480" name="Google Shape;7480;p300"/>
          <p:cNvSpPr txBox="1"/>
          <p:nvPr/>
        </p:nvSpPr>
        <p:spPr>
          <a:xfrm>
            <a:off x="772972" y="3716651"/>
            <a:ext cx="1690500" cy="238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b="0" i="0" u="none" strike="noStrike" cap="none">
                <a:solidFill>
                  <a:srgbClr val="D41F1F"/>
                </a:solidFill>
                <a:latin typeface="Arial"/>
                <a:ea typeface="Arial"/>
                <a:cs typeface="Arial"/>
                <a:sym typeface="Arial"/>
              </a:rPr>
              <a:t>QT prolongation</a:t>
            </a:r>
            <a:endParaRPr b="0" i="0" u="none" strike="noStrike" cap="none">
              <a:solidFill>
                <a:srgbClr val="D41F1F"/>
              </a:solidFill>
              <a:latin typeface="Arial"/>
              <a:ea typeface="Arial"/>
              <a:cs typeface="Arial"/>
              <a:sym typeface="Arial"/>
            </a:endParaRPr>
          </a:p>
        </p:txBody>
      </p:sp>
      <p:sp>
        <p:nvSpPr>
          <p:cNvPr id="7481" name="Google Shape;7481;p300"/>
          <p:cNvSpPr/>
          <p:nvPr/>
        </p:nvSpPr>
        <p:spPr>
          <a:xfrm>
            <a:off x="4381500" y="1402200"/>
            <a:ext cx="1238400" cy="12078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grpSp>
        <p:nvGrpSpPr>
          <p:cNvPr id="385" name="Google Shape;385;p40"/>
          <p:cNvGrpSpPr/>
          <p:nvPr/>
        </p:nvGrpSpPr>
        <p:grpSpPr>
          <a:xfrm>
            <a:off x="1460900" y="249318"/>
            <a:ext cx="6344899" cy="4712172"/>
            <a:chOff x="1439790" y="-959852"/>
            <a:chExt cx="6344899" cy="4712172"/>
          </a:xfrm>
        </p:grpSpPr>
        <p:pic>
          <p:nvPicPr>
            <p:cNvPr id="386" name="Google Shape;386;p40"/>
            <p:cNvPicPr preferRelativeResize="0"/>
            <p:nvPr/>
          </p:nvPicPr>
          <p:blipFill>
            <a:blip r:embed="rId3">
              <a:alphaModFix/>
            </a:blip>
            <a:stretch>
              <a:fillRect/>
            </a:stretch>
          </p:blipFill>
          <p:spPr>
            <a:xfrm>
              <a:off x="1439790" y="-959852"/>
              <a:ext cx="6344899" cy="4712172"/>
            </a:xfrm>
            <a:prstGeom prst="rect">
              <a:avLst/>
            </a:prstGeom>
            <a:noFill/>
            <a:ln>
              <a:noFill/>
            </a:ln>
          </p:spPr>
        </p:pic>
        <p:pic>
          <p:nvPicPr>
            <p:cNvPr id="387" name="Google Shape;387;p40"/>
            <p:cNvPicPr preferRelativeResize="0"/>
            <p:nvPr/>
          </p:nvPicPr>
          <p:blipFill>
            <a:blip r:embed="rId4">
              <a:alphaModFix/>
            </a:blip>
            <a:stretch>
              <a:fillRect/>
            </a:stretch>
          </p:blipFill>
          <p:spPr>
            <a:xfrm>
              <a:off x="3654986" y="-788554"/>
              <a:ext cx="1794423" cy="385735"/>
            </a:xfrm>
            <a:prstGeom prst="rect">
              <a:avLst/>
            </a:prstGeom>
            <a:noFill/>
            <a:ln>
              <a:noFill/>
            </a:ln>
          </p:spPr>
        </p:pic>
      </p:grpSp>
      <p:sp>
        <p:nvSpPr>
          <p:cNvPr id="388" name="Google Shape;388;p40"/>
          <p:cNvSpPr txBox="1"/>
          <p:nvPr/>
        </p:nvSpPr>
        <p:spPr>
          <a:xfrm>
            <a:off x="193175" y="93025"/>
            <a:ext cx="2032200" cy="106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Early gene product is 5th messenger</a:t>
            </a:r>
            <a:endParaRPr sz="1900" b="1"/>
          </a:p>
        </p:txBody>
      </p:sp>
      <p:pic>
        <p:nvPicPr>
          <p:cNvPr id="389" name="Google Shape;389;p40"/>
          <p:cNvPicPr preferRelativeResize="0"/>
          <p:nvPr/>
        </p:nvPicPr>
        <p:blipFill rotWithShape="1">
          <a:blip r:embed="rId5">
            <a:alphaModFix/>
          </a:blip>
          <a:srcRect b="-29769"/>
          <a:stretch/>
        </p:blipFill>
        <p:spPr>
          <a:xfrm>
            <a:off x="4032096" y="933721"/>
            <a:ext cx="1341250" cy="559425"/>
          </a:xfrm>
          <a:prstGeom prst="rect">
            <a:avLst/>
          </a:prstGeom>
          <a:noFill/>
          <a:ln>
            <a:noFill/>
          </a:ln>
        </p:spPr>
      </p:pic>
      <p:pic>
        <p:nvPicPr>
          <p:cNvPr id="390" name="Google Shape;390;p40"/>
          <p:cNvPicPr preferRelativeResize="0"/>
          <p:nvPr/>
        </p:nvPicPr>
        <p:blipFill>
          <a:blip r:embed="rId5">
            <a:alphaModFix/>
          </a:blip>
          <a:stretch>
            <a:fillRect/>
          </a:stretch>
        </p:blipFill>
        <p:spPr>
          <a:xfrm>
            <a:off x="4032096" y="400321"/>
            <a:ext cx="1341250" cy="559425"/>
          </a:xfrm>
          <a:prstGeom prst="rect">
            <a:avLst/>
          </a:prstGeom>
          <a:noFill/>
          <a:ln>
            <a:noFill/>
          </a:ln>
        </p:spPr>
      </p:pic>
      <p:pic>
        <p:nvPicPr>
          <p:cNvPr id="391" name="Google Shape;391;p40"/>
          <p:cNvPicPr preferRelativeResize="0"/>
          <p:nvPr/>
        </p:nvPicPr>
        <p:blipFill>
          <a:blip r:embed="rId4">
            <a:alphaModFix/>
          </a:blip>
          <a:stretch>
            <a:fillRect/>
          </a:stretch>
        </p:blipFill>
        <p:spPr>
          <a:xfrm>
            <a:off x="3805511" y="933721"/>
            <a:ext cx="1794423" cy="385735"/>
          </a:xfrm>
          <a:prstGeom prst="rect">
            <a:avLst/>
          </a:prstGeom>
          <a:noFill/>
          <a:ln>
            <a:noFill/>
          </a:ln>
        </p:spPr>
      </p:pic>
      <p:sp>
        <p:nvSpPr>
          <p:cNvPr id="392" name="Google Shape;392;p40"/>
          <p:cNvSpPr txBox="1"/>
          <p:nvPr/>
        </p:nvSpPr>
        <p:spPr>
          <a:xfrm>
            <a:off x="3550975" y="3479350"/>
            <a:ext cx="8493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transcription</a:t>
            </a:r>
            <a:endParaRPr sz="800"/>
          </a:p>
        </p:txBody>
      </p:sp>
      <p:sp>
        <p:nvSpPr>
          <p:cNvPr id="393" name="Google Shape;393;p40"/>
          <p:cNvSpPr txBox="1"/>
          <p:nvPr/>
        </p:nvSpPr>
        <p:spPr>
          <a:xfrm>
            <a:off x="4572000" y="4032425"/>
            <a:ext cx="8493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translation</a:t>
            </a:r>
            <a:endParaRPr sz="800"/>
          </a:p>
        </p:txBody>
      </p:sp>
      <p:sp>
        <p:nvSpPr>
          <p:cNvPr id="394" name="Google Shape;394;p40"/>
          <p:cNvSpPr txBox="1"/>
          <p:nvPr/>
        </p:nvSpPr>
        <p:spPr>
          <a:xfrm>
            <a:off x="6002225" y="4614400"/>
            <a:ext cx="3141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t>(5th messenger, early gene product)</a:t>
            </a:r>
            <a:endParaRPr sz="1300"/>
          </a:p>
        </p:txBody>
      </p:sp>
      <p:sp>
        <p:nvSpPr>
          <p:cNvPr id="395" name="Google Shape;395;p40"/>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
        <p:nvSpPr>
          <p:cNvPr id="396" name="Google Shape;396;p40"/>
          <p:cNvSpPr/>
          <p:nvPr/>
        </p:nvSpPr>
        <p:spPr>
          <a:xfrm rot="273309">
            <a:off x="4790502" y="4566953"/>
            <a:ext cx="657276" cy="479795"/>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0"/>
          <p:cNvSpPr txBox="1"/>
          <p:nvPr/>
        </p:nvSpPr>
        <p:spPr>
          <a:xfrm>
            <a:off x="4997299" y="4637500"/>
            <a:ext cx="2032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5</a:t>
            </a:r>
            <a:endParaRPr sz="1000" b="1"/>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Shape 7485"/>
        <p:cNvGrpSpPr/>
        <p:nvPr/>
      </p:nvGrpSpPr>
      <p:grpSpPr>
        <a:xfrm>
          <a:off x="0" y="0"/>
          <a:ext cx="0" cy="0"/>
          <a:chOff x="0" y="0"/>
          <a:chExt cx="0" cy="0"/>
        </a:xfrm>
      </p:grpSpPr>
      <p:sp>
        <p:nvSpPr>
          <p:cNvPr id="7486" name="Google Shape;7486;p301"/>
          <p:cNvSpPr txBox="1"/>
          <p:nvPr/>
        </p:nvSpPr>
        <p:spPr>
          <a:xfrm>
            <a:off x="7543795" y="1524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#21</a:t>
            </a:r>
            <a:endParaRPr sz="1600"/>
          </a:p>
          <a:p>
            <a:pPr marL="0" marR="0" lvl="0" indent="0" algn="l" rtl="0">
              <a:lnSpc>
                <a:spcPct val="100000"/>
              </a:lnSpc>
              <a:spcBef>
                <a:spcPts val="0"/>
              </a:spcBef>
              <a:spcAft>
                <a:spcPts val="0"/>
              </a:spcAft>
              <a:buClr>
                <a:schemeClr val="dk1"/>
              </a:buClr>
              <a:buSzPts val="1100"/>
              <a:buFont typeface="Arial"/>
              <a:buNone/>
            </a:pPr>
            <a:r>
              <a:rPr lang="en" sz="1600"/>
              <a:t>1998</a:t>
            </a:r>
            <a:endParaRPr sz="1600"/>
          </a:p>
          <a:p>
            <a:pPr marL="0" marR="0" lvl="0" indent="0" algn="l" rtl="0">
              <a:lnSpc>
                <a:spcPct val="100000"/>
              </a:lnSpc>
              <a:spcBef>
                <a:spcPts val="0"/>
              </a:spcBef>
              <a:spcAft>
                <a:spcPts val="0"/>
              </a:spcAft>
              <a:buClr>
                <a:schemeClr val="dk1"/>
              </a:buClr>
              <a:buSzPts val="1100"/>
              <a:buFont typeface="Arial"/>
              <a:buNone/>
            </a:pPr>
            <a:r>
              <a:rPr lang="en" sz="1600"/>
              <a:t>$2–$35</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sp>
        <p:nvSpPr>
          <p:cNvPr id="7487" name="Google Shape;7487;p301"/>
          <p:cNvSpPr txBox="1"/>
          <p:nvPr/>
        </p:nvSpPr>
        <p:spPr>
          <a:xfrm>
            <a:off x="8222998" y="3669500"/>
            <a:ext cx="21741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r>
              <a:rPr lang="en" sz="1600">
                <a:solidFill>
                  <a:schemeClr val="dk1"/>
                </a:solidFill>
              </a:rPr>
              <a:t>10</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u="sng">
                <a:solidFill>
                  <a:schemeClr val="dk1"/>
                </a:solidFill>
              </a:rPr>
              <a:t>20</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40</a:t>
            </a:r>
            <a:endParaRPr sz="1600">
              <a:solidFill>
                <a:schemeClr val="dk1"/>
              </a:solidFill>
            </a:endParaRPr>
          </a:p>
          <a:p>
            <a:pPr marL="0" lvl="0" indent="0" algn="l" rtl="0">
              <a:spcBef>
                <a:spcPts val="0"/>
              </a:spcBef>
              <a:spcAft>
                <a:spcPts val="0"/>
              </a:spcAft>
              <a:buClr>
                <a:schemeClr val="dk1"/>
              </a:buClr>
              <a:buSzPts val="600"/>
              <a:buFont typeface="Arial"/>
              <a:buNone/>
            </a:pPr>
            <a:r>
              <a:rPr lang="en" sz="1600">
                <a:solidFill>
                  <a:schemeClr val="dk1"/>
                </a:solidFill>
              </a:rPr>
              <a:t>mg</a:t>
            </a:r>
            <a:endParaRPr sz="1600">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1600"/>
          </a:p>
        </p:txBody>
      </p:sp>
      <p:cxnSp>
        <p:nvCxnSpPr>
          <p:cNvPr id="7488" name="Google Shape;7488;p301"/>
          <p:cNvCxnSpPr/>
          <p:nvPr/>
        </p:nvCxnSpPr>
        <p:spPr>
          <a:xfrm>
            <a:off x="6658075" y="1200"/>
            <a:ext cx="0" cy="5141100"/>
          </a:xfrm>
          <a:prstGeom prst="straightConnector1">
            <a:avLst/>
          </a:prstGeom>
          <a:noFill/>
          <a:ln w="9525" cap="flat" cmpd="sng">
            <a:solidFill>
              <a:schemeClr val="dk2"/>
            </a:solidFill>
            <a:prstDash val="solid"/>
            <a:round/>
            <a:headEnd type="none" w="med" len="med"/>
            <a:tailEnd type="none" w="med" len="med"/>
          </a:ln>
        </p:spPr>
      </p:cxnSp>
      <p:sp>
        <p:nvSpPr>
          <p:cNvPr id="7489" name="Google Shape;7489;p301"/>
          <p:cNvSpPr txBox="1"/>
          <p:nvPr/>
        </p:nvSpPr>
        <p:spPr>
          <a:xfrm>
            <a:off x="28575" y="952325"/>
            <a:ext cx="33081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a:solidFill>
                  <a:schemeClr val="dk1"/>
                </a:solidFill>
              </a:rPr>
              <a:t>❖ Antidepressant</a:t>
            </a:r>
            <a:endParaRPr>
              <a:solidFill>
                <a:schemeClr val="dk1"/>
              </a:solidFill>
            </a:endParaRPr>
          </a:p>
          <a:p>
            <a:pPr marL="0" lvl="0" indent="0" algn="l" rtl="0">
              <a:spcBef>
                <a:spcPts val="0"/>
              </a:spcBef>
              <a:spcAft>
                <a:spcPts val="0"/>
              </a:spcAft>
              <a:buClr>
                <a:schemeClr val="dk1"/>
              </a:buClr>
              <a:buFont typeface="Arial"/>
              <a:buNone/>
            </a:pPr>
            <a:endParaRPr sz="300">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Selective serotonin</a:t>
            </a:r>
            <a:endParaRPr sz="2000">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reuptake inhibitor (SSRI)</a:t>
            </a:r>
            <a:endParaRPr sz="2000">
              <a:solidFill>
                <a:schemeClr val="dk1"/>
              </a:solidFill>
            </a:endParaRPr>
          </a:p>
          <a:p>
            <a:pPr marL="0" lvl="0" indent="0" algn="l" rtl="0">
              <a:lnSpc>
                <a:spcPct val="115000"/>
              </a:lnSpc>
              <a:spcBef>
                <a:spcPts val="0"/>
              </a:spcBef>
              <a:spcAft>
                <a:spcPts val="0"/>
              </a:spcAft>
              <a:buClr>
                <a:schemeClr val="dk1"/>
              </a:buClr>
              <a:buSzPts val="800"/>
              <a:buFont typeface="Arial"/>
              <a:buNone/>
            </a:pPr>
            <a:endParaRPr>
              <a:solidFill>
                <a:schemeClr val="dk1"/>
              </a:solidFill>
            </a:endParaRPr>
          </a:p>
          <a:p>
            <a:pPr marL="0" marR="0" lvl="0" indent="0" algn="l" rtl="0">
              <a:lnSpc>
                <a:spcPct val="100000"/>
              </a:lnSpc>
              <a:spcBef>
                <a:spcPts val="0"/>
              </a:spcBef>
              <a:spcAft>
                <a:spcPts val="0"/>
              </a:spcAft>
              <a:buNone/>
            </a:pPr>
            <a:endParaRPr sz="2000"/>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490" name="Google Shape;7490;p301"/>
          <p:cNvSpPr txBox="1"/>
          <p:nvPr/>
        </p:nvSpPr>
        <p:spPr>
          <a:xfrm>
            <a:off x="8194423" y="2821563"/>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1600"/>
              <a:t>SSRI</a:t>
            </a:r>
            <a:endParaRPr sz="1600"/>
          </a:p>
        </p:txBody>
      </p:sp>
      <p:pic>
        <p:nvPicPr>
          <p:cNvPr id="7491" name="Google Shape;7491;p301" descr="clipped result image"/>
          <p:cNvPicPr preferRelativeResize="0"/>
          <p:nvPr/>
        </p:nvPicPr>
        <p:blipFill>
          <a:blip r:embed="rId3">
            <a:alphaModFix/>
          </a:blip>
          <a:stretch>
            <a:fillRect/>
          </a:stretch>
        </p:blipFill>
        <p:spPr>
          <a:xfrm>
            <a:off x="7719153" y="2754890"/>
            <a:ext cx="275189" cy="590000"/>
          </a:xfrm>
          <a:prstGeom prst="rect">
            <a:avLst/>
          </a:prstGeom>
          <a:noFill/>
          <a:ln>
            <a:noFill/>
          </a:ln>
        </p:spPr>
      </p:pic>
      <p:pic>
        <p:nvPicPr>
          <p:cNvPr id="7492" name="Google Shape;7492;p301" descr="clipped result image"/>
          <p:cNvPicPr preferRelativeResize="0"/>
          <p:nvPr/>
        </p:nvPicPr>
        <p:blipFill>
          <a:blip r:embed="rId4">
            <a:alphaModFix/>
          </a:blip>
          <a:stretch>
            <a:fillRect/>
          </a:stretch>
        </p:blipFill>
        <p:spPr>
          <a:xfrm>
            <a:off x="6791425" y="1339325"/>
            <a:ext cx="2287600" cy="857850"/>
          </a:xfrm>
          <a:prstGeom prst="rect">
            <a:avLst/>
          </a:prstGeom>
          <a:noFill/>
          <a:ln>
            <a:noFill/>
          </a:ln>
        </p:spPr>
      </p:pic>
      <p:pic>
        <p:nvPicPr>
          <p:cNvPr id="7493" name="Google Shape;7493;p301" descr="clipped result image"/>
          <p:cNvPicPr preferRelativeResize="0"/>
          <p:nvPr/>
        </p:nvPicPr>
        <p:blipFill rotWithShape="1">
          <a:blip r:embed="rId5">
            <a:alphaModFix/>
          </a:blip>
          <a:srcRect/>
          <a:stretch/>
        </p:blipFill>
        <p:spPr>
          <a:xfrm rot="5400000">
            <a:off x="7490377" y="4043014"/>
            <a:ext cx="732725" cy="451950"/>
          </a:xfrm>
          <a:prstGeom prst="rect">
            <a:avLst/>
          </a:prstGeom>
          <a:noFill/>
          <a:ln>
            <a:noFill/>
          </a:ln>
          <a:effectLst>
            <a:outerShdw blurRad="57150" dist="19050" dir="5400000" algn="bl" rotWithShape="0">
              <a:srgbClr val="000000">
                <a:alpha val="49800"/>
              </a:srgbClr>
            </a:outerShdw>
          </a:effectLst>
        </p:spPr>
      </p:pic>
      <p:sp>
        <p:nvSpPr>
          <p:cNvPr id="7494" name="Google Shape;7494;p301"/>
          <p:cNvSpPr txBox="1"/>
          <p:nvPr/>
        </p:nvSpPr>
        <p:spPr>
          <a:xfrm>
            <a:off x="19050" y="-38275"/>
            <a:ext cx="3600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Citalopram (CELEXA)             </a:t>
            </a:r>
            <a:endParaRPr sz="1800">
              <a:solidFill>
                <a:schemeClr val="dk1"/>
              </a:solidFill>
            </a:endParaRPr>
          </a:p>
          <a:p>
            <a:pPr marL="0" lvl="0" indent="0" algn="l" rtl="0">
              <a:lnSpc>
                <a:spcPct val="115000"/>
              </a:lnSpc>
              <a:spcBef>
                <a:spcPts val="0"/>
              </a:spcBef>
              <a:spcAft>
                <a:spcPts val="0"/>
              </a:spcAft>
              <a:buClr>
                <a:schemeClr val="dk1"/>
              </a:buClr>
              <a:buSzPts val="900"/>
              <a:buFont typeface="Arial"/>
              <a:buNone/>
            </a:pPr>
            <a:r>
              <a:rPr lang="en" sz="1300">
                <a:solidFill>
                  <a:schemeClr val="dk1"/>
                </a:solidFill>
              </a:rPr>
              <a:t>si TAL o pram / SEL ex a</a:t>
            </a:r>
            <a:endParaRPr sz="13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1600">
                <a:solidFill>
                  <a:schemeClr val="dk1"/>
                </a:solidFill>
              </a:rPr>
              <a:t>“Sell Lexus Pram”</a:t>
            </a:r>
            <a:endParaRPr sz="160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2200"/>
          </a:p>
        </p:txBody>
      </p:sp>
      <p:sp>
        <p:nvSpPr>
          <p:cNvPr id="7495" name="Google Shape;7495;p301"/>
          <p:cNvSpPr/>
          <p:nvPr/>
        </p:nvSpPr>
        <p:spPr>
          <a:xfrm>
            <a:off x="84400" y="2074850"/>
            <a:ext cx="2418600" cy="3000000"/>
          </a:xfrm>
          <a:prstGeom prst="rect">
            <a:avLst/>
          </a:prstGeom>
          <a:solidFill>
            <a:srgbClr val="FFFFFF"/>
          </a:solidFill>
          <a:ln w="9525" cap="flat" cmpd="sng">
            <a:solidFill>
              <a:srgbClr val="FFFFFF"/>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496" name="Google Shape;7496;p301"/>
          <p:cNvGrpSpPr/>
          <p:nvPr/>
        </p:nvGrpSpPr>
        <p:grpSpPr>
          <a:xfrm>
            <a:off x="751752" y="3149627"/>
            <a:ext cx="1455128" cy="857850"/>
            <a:chOff x="751752" y="3149627"/>
            <a:chExt cx="1455128" cy="857850"/>
          </a:xfrm>
        </p:grpSpPr>
        <p:pic>
          <p:nvPicPr>
            <p:cNvPr id="7497" name="Google Shape;7497;p301" descr="Resultado de imagen para ekg png"/>
            <p:cNvPicPr preferRelativeResize="0"/>
            <p:nvPr/>
          </p:nvPicPr>
          <p:blipFill rotWithShape="1">
            <a:blip r:embed="rId6">
              <a:alphaModFix/>
            </a:blip>
            <a:srcRect r="16387"/>
            <a:stretch/>
          </p:blipFill>
          <p:spPr>
            <a:xfrm>
              <a:off x="751752" y="3149737"/>
              <a:ext cx="537511" cy="857740"/>
            </a:xfrm>
            <a:prstGeom prst="rect">
              <a:avLst/>
            </a:prstGeom>
            <a:noFill/>
            <a:ln>
              <a:noFill/>
            </a:ln>
          </p:spPr>
        </p:pic>
        <p:pic>
          <p:nvPicPr>
            <p:cNvPr id="7498" name="Google Shape;7498;p301" descr="Resultado de imagen para ekg png"/>
            <p:cNvPicPr preferRelativeResize="0"/>
            <p:nvPr/>
          </p:nvPicPr>
          <p:blipFill rotWithShape="1">
            <a:blip r:embed="rId6">
              <a:alphaModFix/>
            </a:blip>
            <a:srcRect/>
            <a:stretch/>
          </p:blipFill>
          <p:spPr>
            <a:xfrm>
              <a:off x="1269084" y="3149737"/>
              <a:ext cx="642861" cy="857740"/>
            </a:xfrm>
            <a:prstGeom prst="rect">
              <a:avLst/>
            </a:prstGeom>
            <a:noFill/>
            <a:ln>
              <a:noFill/>
            </a:ln>
          </p:spPr>
        </p:pic>
        <p:pic>
          <p:nvPicPr>
            <p:cNvPr id="7499" name="Google Shape;7499;p301" descr="Resultado de imagen para ekg png"/>
            <p:cNvPicPr preferRelativeResize="0"/>
            <p:nvPr/>
          </p:nvPicPr>
          <p:blipFill rotWithShape="1">
            <a:blip r:embed="rId6">
              <a:alphaModFix/>
            </a:blip>
            <a:srcRect l="36560"/>
            <a:stretch/>
          </p:blipFill>
          <p:spPr>
            <a:xfrm>
              <a:off x="1787790" y="3149627"/>
              <a:ext cx="407818" cy="857735"/>
            </a:xfrm>
            <a:prstGeom prst="rect">
              <a:avLst/>
            </a:prstGeom>
            <a:noFill/>
            <a:ln>
              <a:noFill/>
            </a:ln>
          </p:spPr>
        </p:pic>
        <p:sp>
          <p:nvSpPr>
            <p:cNvPr id="7500" name="Google Shape;7500;p301"/>
            <p:cNvSpPr/>
            <p:nvPr/>
          </p:nvSpPr>
          <p:spPr>
            <a:xfrm rot="5400000">
              <a:off x="2108930" y="3629636"/>
              <a:ext cx="100800" cy="95100"/>
            </a:xfrm>
            <a:prstGeom prst="triangle">
              <a:avLst>
                <a:gd name="adj" fmla="val 50000"/>
              </a:avLst>
            </a:prstGeom>
            <a:solidFill>
              <a:srgbClr val="D41F1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sp>
        <p:nvSpPr>
          <p:cNvPr id="7501" name="Google Shape;7501;p301"/>
          <p:cNvSpPr txBox="1"/>
          <p:nvPr/>
        </p:nvSpPr>
        <p:spPr>
          <a:xfrm>
            <a:off x="4930910" y="1257175"/>
            <a:ext cx="1927200" cy="24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2500" b="1" i="0" u="none" strike="noStrike" cap="none">
                <a:solidFill>
                  <a:srgbClr val="E06666"/>
                </a:solidFill>
              </a:rPr>
              <a:t>ELEXA</a:t>
            </a:r>
            <a:endParaRPr sz="2500" b="1" i="0" u="none" strike="noStrike" cap="none">
              <a:solidFill>
                <a:srgbClr val="E06666"/>
              </a:solidFill>
            </a:endParaRPr>
          </a:p>
        </p:txBody>
      </p:sp>
      <p:grpSp>
        <p:nvGrpSpPr>
          <p:cNvPr id="7502" name="Google Shape;7502;p301"/>
          <p:cNvGrpSpPr/>
          <p:nvPr/>
        </p:nvGrpSpPr>
        <p:grpSpPr>
          <a:xfrm>
            <a:off x="2867176" y="517689"/>
            <a:ext cx="3496662" cy="4370029"/>
            <a:chOff x="2867176" y="517689"/>
            <a:chExt cx="3496662" cy="4370029"/>
          </a:xfrm>
        </p:grpSpPr>
        <p:pic>
          <p:nvPicPr>
            <p:cNvPr id="7503" name="Google Shape;7503;p301" descr="clipped result image"/>
            <p:cNvPicPr preferRelativeResize="0"/>
            <p:nvPr/>
          </p:nvPicPr>
          <p:blipFill rotWithShape="1">
            <a:blip r:embed="rId7">
              <a:alphaModFix/>
            </a:blip>
            <a:srcRect/>
            <a:stretch/>
          </p:blipFill>
          <p:spPr>
            <a:xfrm rot="254024" flipH="1">
              <a:off x="2971809" y="1386349"/>
              <a:ext cx="2523389" cy="2927989"/>
            </a:xfrm>
            <a:prstGeom prst="rect">
              <a:avLst/>
            </a:prstGeom>
            <a:noFill/>
            <a:ln>
              <a:noFill/>
            </a:ln>
            <a:effectLst>
              <a:outerShdw blurRad="28575" algn="bl" rotWithShape="0">
                <a:srgbClr val="000000">
                  <a:alpha val="50000"/>
                </a:srgbClr>
              </a:outerShdw>
            </a:effectLst>
          </p:spPr>
        </p:pic>
        <p:pic>
          <p:nvPicPr>
            <p:cNvPr id="7504" name="Google Shape;7504;p301" descr="Resultado de imagen para lexus logo"/>
            <p:cNvPicPr preferRelativeResize="0"/>
            <p:nvPr/>
          </p:nvPicPr>
          <p:blipFill rotWithShape="1">
            <a:blip r:embed="rId8">
              <a:alphaModFix/>
            </a:blip>
            <a:srcRect/>
            <a:stretch/>
          </p:blipFill>
          <p:spPr>
            <a:xfrm>
              <a:off x="4725948" y="2649492"/>
              <a:ext cx="487616" cy="365718"/>
            </a:xfrm>
            <a:prstGeom prst="rect">
              <a:avLst/>
            </a:prstGeom>
            <a:noFill/>
            <a:ln>
              <a:noFill/>
            </a:ln>
          </p:spPr>
        </p:pic>
        <p:pic>
          <p:nvPicPr>
            <p:cNvPr id="7505" name="Google Shape;7505;p301" descr="clipped result image"/>
            <p:cNvPicPr preferRelativeResize="0"/>
            <p:nvPr/>
          </p:nvPicPr>
          <p:blipFill rotWithShape="1">
            <a:blip r:embed="rId9">
              <a:alphaModFix/>
            </a:blip>
            <a:srcRect/>
            <a:stretch/>
          </p:blipFill>
          <p:spPr>
            <a:xfrm>
              <a:off x="4687519" y="1535493"/>
              <a:ext cx="691245" cy="859786"/>
            </a:xfrm>
            <a:prstGeom prst="rect">
              <a:avLst/>
            </a:prstGeom>
            <a:noFill/>
            <a:ln>
              <a:noFill/>
            </a:ln>
          </p:spPr>
        </p:pic>
        <p:pic>
          <p:nvPicPr>
            <p:cNvPr id="7506" name="Google Shape;7506;p301" descr="clipped result image"/>
            <p:cNvPicPr preferRelativeResize="0"/>
            <p:nvPr/>
          </p:nvPicPr>
          <p:blipFill rotWithShape="1">
            <a:blip r:embed="rId10">
              <a:alphaModFix/>
            </a:blip>
            <a:srcRect/>
            <a:stretch/>
          </p:blipFill>
          <p:spPr>
            <a:xfrm rot="10800000" flipH="1">
              <a:off x="4683293" y="666461"/>
              <a:ext cx="691245" cy="859786"/>
            </a:xfrm>
            <a:prstGeom prst="rect">
              <a:avLst/>
            </a:prstGeom>
            <a:noFill/>
            <a:ln>
              <a:noFill/>
            </a:ln>
          </p:spPr>
        </p:pic>
        <p:pic>
          <p:nvPicPr>
            <p:cNvPr id="7507" name="Google Shape;7507;p301"/>
            <p:cNvPicPr preferRelativeResize="0"/>
            <p:nvPr/>
          </p:nvPicPr>
          <p:blipFill rotWithShape="1">
            <a:blip r:embed="rId11">
              <a:alphaModFix/>
            </a:blip>
            <a:srcRect/>
            <a:stretch/>
          </p:blipFill>
          <p:spPr>
            <a:xfrm rot="97068">
              <a:off x="3459336" y="2477977"/>
              <a:ext cx="1114978" cy="580798"/>
            </a:xfrm>
            <a:prstGeom prst="rect">
              <a:avLst/>
            </a:prstGeom>
            <a:noFill/>
            <a:ln>
              <a:noFill/>
            </a:ln>
          </p:spPr>
        </p:pic>
        <p:pic>
          <p:nvPicPr>
            <p:cNvPr id="7508" name="Google Shape;7508;p301"/>
            <p:cNvPicPr preferRelativeResize="0"/>
            <p:nvPr/>
          </p:nvPicPr>
          <p:blipFill rotWithShape="1">
            <a:blip r:embed="rId12">
              <a:alphaModFix/>
            </a:blip>
            <a:srcRect/>
            <a:stretch/>
          </p:blipFill>
          <p:spPr>
            <a:xfrm>
              <a:off x="3278371" y="517689"/>
              <a:ext cx="1225347" cy="608338"/>
            </a:xfrm>
            <a:prstGeom prst="rect">
              <a:avLst/>
            </a:prstGeom>
            <a:noFill/>
            <a:ln>
              <a:noFill/>
            </a:ln>
          </p:spPr>
        </p:pic>
        <p:pic>
          <p:nvPicPr>
            <p:cNvPr id="7509" name="Google Shape;7509;p301"/>
            <p:cNvPicPr preferRelativeResize="0"/>
            <p:nvPr/>
          </p:nvPicPr>
          <p:blipFill rotWithShape="1">
            <a:blip r:embed="rId13">
              <a:alphaModFix/>
            </a:blip>
            <a:srcRect/>
            <a:stretch/>
          </p:blipFill>
          <p:spPr>
            <a:xfrm flipH="1">
              <a:off x="3315576" y="828938"/>
              <a:ext cx="1379448" cy="1166232"/>
            </a:xfrm>
            <a:prstGeom prst="rect">
              <a:avLst/>
            </a:prstGeom>
            <a:noFill/>
            <a:ln>
              <a:noFill/>
            </a:ln>
          </p:spPr>
        </p:pic>
        <p:pic>
          <p:nvPicPr>
            <p:cNvPr id="7510" name="Google Shape;7510;p301" descr="Resultado de imagen para ekg png"/>
            <p:cNvPicPr preferRelativeResize="0"/>
            <p:nvPr/>
          </p:nvPicPr>
          <p:blipFill rotWithShape="1">
            <a:blip r:embed="rId6">
              <a:alphaModFix/>
            </a:blip>
            <a:srcRect r="16387"/>
            <a:stretch/>
          </p:blipFill>
          <p:spPr>
            <a:xfrm rot="-591080">
              <a:off x="4827372" y="3690093"/>
              <a:ext cx="717551" cy="1144680"/>
            </a:xfrm>
            <a:prstGeom prst="rect">
              <a:avLst/>
            </a:prstGeom>
            <a:noFill/>
            <a:ln>
              <a:noFill/>
            </a:ln>
            <a:effectLst>
              <a:outerShdw dist="47625" dir="6300000" algn="bl" rotWithShape="0">
                <a:srgbClr val="FFFFFF">
                  <a:alpha val="98000"/>
                </a:srgbClr>
              </a:outerShdw>
            </a:effectLst>
          </p:spPr>
        </p:pic>
        <p:pic>
          <p:nvPicPr>
            <p:cNvPr id="7511" name="Google Shape;7511;p301" descr="Resultado de imagen para ekg png"/>
            <p:cNvPicPr preferRelativeResize="0"/>
            <p:nvPr/>
          </p:nvPicPr>
          <p:blipFill rotWithShape="1">
            <a:blip r:embed="rId6">
              <a:alphaModFix/>
            </a:blip>
            <a:srcRect r="9966"/>
            <a:stretch/>
          </p:blipFill>
          <p:spPr>
            <a:xfrm rot="-591083">
              <a:off x="5488919" y="3577161"/>
              <a:ext cx="772664" cy="1144680"/>
            </a:xfrm>
            <a:prstGeom prst="rect">
              <a:avLst/>
            </a:prstGeom>
            <a:noFill/>
            <a:ln>
              <a:noFill/>
            </a:ln>
            <a:effectLst>
              <a:outerShdw blurRad="14288" dist="47625" dir="13380000" algn="bl" rotWithShape="0">
                <a:srgbClr val="FFFFFF">
                  <a:alpha val="98000"/>
                </a:srgbClr>
              </a:outerShdw>
            </a:effectLst>
          </p:spPr>
        </p:pic>
        <p:sp>
          <p:nvSpPr>
            <p:cNvPr id="7512" name="Google Shape;7512;p301"/>
            <p:cNvSpPr/>
            <p:nvPr/>
          </p:nvSpPr>
          <p:spPr>
            <a:xfrm rot="4800849">
              <a:off x="6222266" y="4135420"/>
              <a:ext cx="134944" cy="126605"/>
            </a:xfrm>
            <a:prstGeom prst="triangle">
              <a:avLst>
                <a:gd name="adj" fmla="val 50000"/>
              </a:avLst>
            </a:prstGeom>
            <a:solidFill>
              <a:srgbClr val="D41F1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7513" name="Google Shape;7513;p301"/>
            <p:cNvSpPr/>
            <p:nvPr/>
          </p:nvSpPr>
          <p:spPr>
            <a:xfrm rot="-5999151">
              <a:off x="4732464" y="4389477"/>
              <a:ext cx="134944" cy="126605"/>
            </a:xfrm>
            <a:prstGeom prst="triangle">
              <a:avLst>
                <a:gd name="adj" fmla="val 50000"/>
              </a:avLst>
            </a:prstGeom>
            <a:solidFill>
              <a:srgbClr val="D41F1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sp>
        <p:nvSpPr>
          <p:cNvPr id="7514" name="Google Shape;7514;p301"/>
          <p:cNvSpPr txBox="1"/>
          <p:nvPr/>
        </p:nvSpPr>
        <p:spPr>
          <a:xfrm rot="-17660">
            <a:off x="4969012" y="4442905"/>
            <a:ext cx="1927225" cy="25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D41F1F"/>
                </a:solidFill>
                <a:latin typeface="Arial"/>
                <a:ea typeface="Arial"/>
                <a:cs typeface="Arial"/>
                <a:sym typeface="Arial"/>
              </a:rPr>
              <a:t>QT prolongation</a:t>
            </a:r>
            <a:endParaRPr b="0" i="0" u="none" strike="noStrike" cap="none">
              <a:solidFill>
                <a:srgbClr val="D41F1F"/>
              </a:solidFill>
              <a:latin typeface="Arial"/>
              <a:ea typeface="Arial"/>
              <a:cs typeface="Arial"/>
              <a:sym typeface="Arial"/>
            </a:endParaRPr>
          </a:p>
        </p:txBody>
      </p:sp>
      <p:grpSp>
        <p:nvGrpSpPr>
          <p:cNvPr id="7515" name="Google Shape;7515;p301"/>
          <p:cNvGrpSpPr/>
          <p:nvPr/>
        </p:nvGrpSpPr>
        <p:grpSpPr>
          <a:xfrm>
            <a:off x="192051" y="3557350"/>
            <a:ext cx="553125" cy="1357425"/>
            <a:chOff x="192051" y="3557350"/>
            <a:chExt cx="553125" cy="1357425"/>
          </a:xfrm>
        </p:grpSpPr>
        <p:pic>
          <p:nvPicPr>
            <p:cNvPr id="7516" name="Google Shape;7516;p301" descr="clipped result image"/>
            <p:cNvPicPr preferRelativeResize="0"/>
            <p:nvPr/>
          </p:nvPicPr>
          <p:blipFill rotWithShape="1">
            <a:blip r:embed="rId14">
              <a:alphaModFix/>
            </a:blip>
            <a:srcRect/>
            <a:stretch/>
          </p:blipFill>
          <p:spPr>
            <a:xfrm>
              <a:off x="192051" y="4239692"/>
              <a:ext cx="542758" cy="675083"/>
            </a:xfrm>
            <a:prstGeom prst="rect">
              <a:avLst/>
            </a:prstGeom>
            <a:noFill/>
            <a:ln>
              <a:noFill/>
            </a:ln>
          </p:spPr>
        </p:pic>
        <p:pic>
          <p:nvPicPr>
            <p:cNvPr id="7517" name="Google Shape;7517;p301" descr="clipped result image"/>
            <p:cNvPicPr preferRelativeResize="0"/>
            <p:nvPr/>
          </p:nvPicPr>
          <p:blipFill rotWithShape="1">
            <a:blip r:embed="rId15">
              <a:alphaModFix/>
            </a:blip>
            <a:srcRect/>
            <a:stretch/>
          </p:blipFill>
          <p:spPr>
            <a:xfrm rot="10800000" flipH="1">
              <a:off x="202419" y="3557350"/>
              <a:ext cx="542758" cy="675083"/>
            </a:xfrm>
            <a:prstGeom prst="rect">
              <a:avLst/>
            </a:prstGeom>
            <a:noFill/>
            <a:ln>
              <a:noFill/>
            </a:ln>
          </p:spPr>
        </p:pic>
      </p:grpSp>
      <p:sp>
        <p:nvSpPr>
          <p:cNvPr id="7518" name="Google Shape;7518;p301"/>
          <p:cNvSpPr txBox="1"/>
          <p:nvPr/>
        </p:nvSpPr>
        <p:spPr>
          <a:xfrm>
            <a:off x="182625" y="2142300"/>
            <a:ext cx="22875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The right-handed enantiomer (R-citalopram) is ineffective and causes QT interval prolongation. </a:t>
            </a:r>
            <a:endParaRPr/>
          </a:p>
        </p:txBody>
      </p:sp>
      <p:sp>
        <p:nvSpPr>
          <p:cNvPr id="7519" name="Google Shape;7519;p301"/>
          <p:cNvSpPr txBox="1"/>
          <p:nvPr/>
        </p:nvSpPr>
        <p:spPr>
          <a:xfrm>
            <a:off x="772972" y="3716651"/>
            <a:ext cx="1690500" cy="238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b="0" i="0" u="none" strike="noStrike" cap="none">
                <a:solidFill>
                  <a:srgbClr val="D41F1F"/>
                </a:solidFill>
                <a:latin typeface="Arial"/>
                <a:ea typeface="Arial"/>
                <a:cs typeface="Arial"/>
                <a:sym typeface="Arial"/>
              </a:rPr>
              <a:t>QT prolongation</a:t>
            </a:r>
            <a:endParaRPr b="0" i="0" u="none" strike="noStrike" cap="none">
              <a:solidFill>
                <a:srgbClr val="D41F1F"/>
              </a:solidFill>
              <a:latin typeface="Arial"/>
              <a:ea typeface="Arial"/>
              <a:cs typeface="Arial"/>
              <a:sym typeface="Arial"/>
            </a:endParaRPr>
          </a:p>
        </p:txBody>
      </p:sp>
      <p:sp>
        <p:nvSpPr>
          <p:cNvPr id="7520" name="Google Shape;7520;p301"/>
          <p:cNvSpPr/>
          <p:nvPr/>
        </p:nvSpPr>
        <p:spPr>
          <a:xfrm>
            <a:off x="4381500" y="371475"/>
            <a:ext cx="1238400" cy="22386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Shape 7524"/>
        <p:cNvGrpSpPr/>
        <p:nvPr/>
      </p:nvGrpSpPr>
      <p:grpSpPr>
        <a:xfrm>
          <a:off x="0" y="0"/>
          <a:ext cx="0" cy="0"/>
          <a:chOff x="0" y="0"/>
          <a:chExt cx="0" cy="0"/>
        </a:xfrm>
      </p:grpSpPr>
      <p:grpSp>
        <p:nvGrpSpPr>
          <p:cNvPr id="7525" name="Google Shape;7525;p302"/>
          <p:cNvGrpSpPr/>
          <p:nvPr/>
        </p:nvGrpSpPr>
        <p:grpSpPr>
          <a:xfrm>
            <a:off x="166975" y="1881417"/>
            <a:ext cx="4419599" cy="2980958"/>
            <a:chOff x="861075" y="1457642"/>
            <a:chExt cx="4419599" cy="2980958"/>
          </a:xfrm>
        </p:grpSpPr>
        <p:pic>
          <p:nvPicPr>
            <p:cNvPr id="7526" name="Google Shape;7526;p302"/>
            <p:cNvPicPr preferRelativeResize="0"/>
            <p:nvPr/>
          </p:nvPicPr>
          <p:blipFill>
            <a:blip r:embed="rId3">
              <a:alphaModFix/>
            </a:blip>
            <a:stretch>
              <a:fillRect/>
            </a:stretch>
          </p:blipFill>
          <p:spPr>
            <a:xfrm>
              <a:off x="861075" y="1457642"/>
              <a:ext cx="4419599" cy="2980958"/>
            </a:xfrm>
            <a:prstGeom prst="rect">
              <a:avLst/>
            </a:prstGeom>
            <a:noFill/>
            <a:ln>
              <a:noFill/>
            </a:ln>
          </p:spPr>
        </p:pic>
        <p:sp>
          <p:nvSpPr>
            <p:cNvPr id="7527" name="Google Shape;7527;p302"/>
            <p:cNvSpPr txBox="1"/>
            <p:nvPr/>
          </p:nvSpPr>
          <p:spPr>
            <a:xfrm rot="24443">
              <a:off x="1315886" y="255154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S-citalopram</a:t>
              </a:r>
              <a:endParaRPr sz="1800" b="1"/>
            </a:p>
          </p:txBody>
        </p:sp>
      </p:grpSp>
      <p:sp>
        <p:nvSpPr>
          <p:cNvPr id="7528" name="Google Shape;7528;p302"/>
          <p:cNvSpPr txBox="1"/>
          <p:nvPr/>
        </p:nvSpPr>
        <p:spPr>
          <a:xfrm>
            <a:off x="529450" y="157400"/>
            <a:ext cx="6590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Citalopram: SSRI</a:t>
            </a:r>
            <a:endParaRPr/>
          </a:p>
        </p:txBody>
      </p:sp>
      <p:sp>
        <p:nvSpPr>
          <p:cNvPr id="7529" name="Google Shape;7529;p302"/>
          <p:cNvSpPr/>
          <p:nvPr/>
        </p:nvSpPr>
        <p:spPr>
          <a:xfrm>
            <a:off x="1260447" y="2232374"/>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530" name="Google Shape;7530;p302"/>
          <p:cNvCxnSpPr/>
          <p:nvPr/>
        </p:nvCxnSpPr>
        <p:spPr>
          <a:xfrm>
            <a:off x="1432546" y="1977947"/>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531" name="Google Shape;7531;p302"/>
          <p:cNvCxnSpPr/>
          <p:nvPr/>
        </p:nvCxnSpPr>
        <p:spPr>
          <a:xfrm>
            <a:off x="1458269" y="4765859"/>
            <a:ext cx="408300" cy="0"/>
          </a:xfrm>
          <a:prstGeom prst="straightConnector1">
            <a:avLst/>
          </a:prstGeom>
          <a:noFill/>
          <a:ln w="28575" cap="flat" cmpd="sng">
            <a:solidFill>
              <a:schemeClr val="dk2"/>
            </a:solidFill>
            <a:prstDash val="solid"/>
            <a:round/>
            <a:headEnd type="none" w="med" len="med"/>
            <a:tailEnd type="none" w="med" len="med"/>
          </a:ln>
        </p:spPr>
      </p:cxnSp>
      <p:grpSp>
        <p:nvGrpSpPr>
          <p:cNvPr id="7532" name="Google Shape;7532;p302"/>
          <p:cNvGrpSpPr/>
          <p:nvPr/>
        </p:nvGrpSpPr>
        <p:grpSpPr>
          <a:xfrm>
            <a:off x="4696473" y="1443322"/>
            <a:ext cx="4403689" cy="3427355"/>
            <a:chOff x="4696473" y="1443322"/>
            <a:chExt cx="4403689" cy="3427355"/>
          </a:xfrm>
        </p:grpSpPr>
        <p:pic>
          <p:nvPicPr>
            <p:cNvPr id="7533" name="Google Shape;7533;p302"/>
            <p:cNvPicPr preferRelativeResize="0"/>
            <p:nvPr/>
          </p:nvPicPr>
          <p:blipFill>
            <a:blip r:embed="rId4">
              <a:alphaModFix/>
            </a:blip>
            <a:stretch>
              <a:fillRect/>
            </a:stretch>
          </p:blipFill>
          <p:spPr>
            <a:xfrm rot="-2178522">
              <a:off x="5875734" y="4042135"/>
              <a:ext cx="673832" cy="534808"/>
            </a:xfrm>
            <a:prstGeom prst="roundRect">
              <a:avLst>
                <a:gd name="adj" fmla="val 16667"/>
              </a:avLst>
            </a:prstGeom>
            <a:noFill/>
            <a:ln w="19050" cap="flat" cmpd="sng">
              <a:solidFill>
                <a:srgbClr val="3366CC"/>
              </a:solidFill>
              <a:prstDash val="solid"/>
              <a:round/>
              <a:headEnd type="none" w="sm" len="sm"/>
              <a:tailEnd type="none" w="sm" len="sm"/>
            </a:ln>
          </p:spPr>
        </p:pic>
        <p:pic>
          <p:nvPicPr>
            <p:cNvPr id="7534" name="Google Shape;7534;p302"/>
            <p:cNvPicPr preferRelativeResize="0"/>
            <p:nvPr/>
          </p:nvPicPr>
          <p:blipFill>
            <a:blip r:embed="rId3">
              <a:alphaModFix/>
            </a:blip>
            <a:stretch>
              <a:fillRect/>
            </a:stretch>
          </p:blipFill>
          <p:spPr>
            <a:xfrm flipH="1">
              <a:off x="4696473" y="1889719"/>
              <a:ext cx="4403689" cy="2980958"/>
            </a:xfrm>
            <a:prstGeom prst="rect">
              <a:avLst/>
            </a:prstGeom>
            <a:noFill/>
            <a:ln>
              <a:noFill/>
            </a:ln>
          </p:spPr>
        </p:pic>
        <p:pic>
          <p:nvPicPr>
            <p:cNvPr id="7535" name="Google Shape;7535;p302"/>
            <p:cNvPicPr preferRelativeResize="0"/>
            <p:nvPr/>
          </p:nvPicPr>
          <p:blipFill>
            <a:blip r:embed="rId5">
              <a:alphaModFix/>
            </a:blip>
            <a:stretch>
              <a:fillRect/>
            </a:stretch>
          </p:blipFill>
          <p:spPr>
            <a:xfrm rot="827143">
              <a:off x="8236975" y="1500445"/>
              <a:ext cx="564025" cy="699675"/>
            </a:xfrm>
            <a:prstGeom prst="rect">
              <a:avLst/>
            </a:prstGeom>
            <a:noFill/>
            <a:ln>
              <a:noFill/>
            </a:ln>
          </p:spPr>
        </p:pic>
        <p:sp>
          <p:nvSpPr>
            <p:cNvPr id="7536" name="Google Shape;7536;p302"/>
            <p:cNvSpPr/>
            <p:nvPr/>
          </p:nvSpPr>
          <p:spPr>
            <a:xfrm>
              <a:off x="7235272" y="2305999"/>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537" name="Google Shape;7537;p302"/>
            <p:cNvCxnSpPr/>
            <p:nvPr/>
          </p:nvCxnSpPr>
          <p:spPr>
            <a:xfrm>
              <a:off x="7455846" y="1987113"/>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538" name="Google Shape;7538;p302"/>
            <p:cNvCxnSpPr/>
            <p:nvPr/>
          </p:nvCxnSpPr>
          <p:spPr>
            <a:xfrm>
              <a:off x="7481569" y="4775024"/>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7539" name="Google Shape;7539;p302"/>
          <p:cNvSpPr txBox="1"/>
          <p:nvPr/>
        </p:nvSpPr>
        <p:spPr>
          <a:xfrm rot="-24530" flipH="1">
            <a:off x="6608926" y="3061098"/>
            <a:ext cx="2102154" cy="1066526"/>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R-citalopram</a:t>
            </a:r>
            <a:endParaRPr sz="1800" b="1"/>
          </a:p>
        </p:txBody>
      </p:sp>
      <p:grpSp>
        <p:nvGrpSpPr>
          <p:cNvPr id="7540" name="Google Shape;7540;p302"/>
          <p:cNvGrpSpPr/>
          <p:nvPr/>
        </p:nvGrpSpPr>
        <p:grpSpPr>
          <a:xfrm>
            <a:off x="8079386" y="104593"/>
            <a:ext cx="778260" cy="1064306"/>
            <a:chOff x="2867176" y="666461"/>
            <a:chExt cx="2732655" cy="3737028"/>
          </a:xfrm>
        </p:grpSpPr>
        <p:pic>
          <p:nvPicPr>
            <p:cNvPr id="7541" name="Google Shape;7541;p302" descr="clipped result image"/>
            <p:cNvPicPr preferRelativeResize="0"/>
            <p:nvPr/>
          </p:nvPicPr>
          <p:blipFill rotWithShape="1">
            <a:blip r:embed="rId6">
              <a:alphaModFix/>
            </a:blip>
            <a:srcRect/>
            <a:stretch/>
          </p:blipFill>
          <p:spPr>
            <a:xfrm rot="254024" flipH="1">
              <a:off x="2971809" y="1386349"/>
              <a:ext cx="2523389" cy="2927989"/>
            </a:xfrm>
            <a:prstGeom prst="rect">
              <a:avLst/>
            </a:prstGeom>
            <a:noFill/>
            <a:ln>
              <a:noFill/>
            </a:ln>
            <a:effectLst>
              <a:outerShdw blurRad="28575" algn="bl" rotWithShape="0">
                <a:srgbClr val="000000">
                  <a:alpha val="50000"/>
                </a:srgbClr>
              </a:outerShdw>
            </a:effectLst>
          </p:spPr>
        </p:pic>
        <p:pic>
          <p:nvPicPr>
            <p:cNvPr id="7542" name="Google Shape;7542;p302" descr="Resultado de imagen para lexus logo"/>
            <p:cNvPicPr preferRelativeResize="0"/>
            <p:nvPr/>
          </p:nvPicPr>
          <p:blipFill rotWithShape="1">
            <a:blip r:embed="rId7">
              <a:alphaModFix/>
            </a:blip>
            <a:srcRect/>
            <a:stretch/>
          </p:blipFill>
          <p:spPr>
            <a:xfrm>
              <a:off x="4725948" y="2649492"/>
              <a:ext cx="487616" cy="365718"/>
            </a:xfrm>
            <a:prstGeom prst="rect">
              <a:avLst/>
            </a:prstGeom>
            <a:noFill/>
            <a:ln>
              <a:noFill/>
            </a:ln>
          </p:spPr>
        </p:pic>
        <p:pic>
          <p:nvPicPr>
            <p:cNvPr id="7543" name="Google Shape;7543;p302" descr="clipped result image"/>
            <p:cNvPicPr preferRelativeResize="0"/>
            <p:nvPr/>
          </p:nvPicPr>
          <p:blipFill rotWithShape="1">
            <a:blip r:embed="rId8">
              <a:alphaModFix/>
            </a:blip>
            <a:srcRect/>
            <a:stretch/>
          </p:blipFill>
          <p:spPr>
            <a:xfrm>
              <a:off x="4687519" y="1535493"/>
              <a:ext cx="691245" cy="859786"/>
            </a:xfrm>
            <a:prstGeom prst="rect">
              <a:avLst/>
            </a:prstGeom>
            <a:noFill/>
            <a:ln>
              <a:noFill/>
            </a:ln>
          </p:spPr>
        </p:pic>
        <p:pic>
          <p:nvPicPr>
            <p:cNvPr id="7544" name="Google Shape;7544;p302" descr="clipped result image"/>
            <p:cNvPicPr preferRelativeResize="0"/>
            <p:nvPr/>
          </p:nvPicPr>
          <p:blipFill rotWithShape="1">
            <a:blip r:embed="rId9">
              <a:alphaModFix/>
            </a:blip>
            <a:srcRect/>
            <a:stretch/>
          </p:blipFill>
          <p:spPr>
            <a:xfrm rot="10800000" flipH="1">
              <a:off x="4683293" y="666461"/>
              <a:ext cx="691245" cy="859786"/>
            </a:xfrm>
            <a:prstGeom prst="rect">
              <a:avLst/>
            </a:prstGeom>
            <a:noFill/>
            <a:ln>
              <a:noFill/>
            </a:ln>
          </p:spPr>
        </p:pic>
        <p:pic>
          <p:nvPicPr>
            <p:cNvPr id="7545" name="Google Shape;7545;p302"/>
            <p:cNvPicPr preferRelativeResize="0"/>
            <p:nvPr/>
          </p:nvPicPr>
          <p:blipFill rotWithShape="1">
            <a:blip r:embed="rId10">
              <a:alphaModFix/>
            </a:blip>
            <a:srcRect/>
            <a:stretch/>
          </p:blipFill>
          <p:spPr>
            <a:xfrm rot="97068">
              <a:off x="3459336" y="2477977"/>
              <a:ext cx="1114978" cy="580798"/>
            </a:xfrm>
            <a:prstGeom prst="rect">
              <a:avLst/>
            </a:prstGeom>
            <a:noFill/>
            <a:ln>
              <a:noFill/>
            </a:ln>
          </p:spPr>
        </p:pic>
      </p:gr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Shape 7549"/>
        <p:cNvGrpSpPr/>
        <p:nvPr/>
      </p:nvGrpSpPr>
      <p:grpSpPr>
        <a:xfrm>
          <a:off x="0" y="0"/>
          <a:ext cx="0" cy="0"/>
          <a:chOff x="0" y="0"/>
          <a:chExt cx="0" cy="0"/>
        </a:xfrm>
      </p:grpSpPr>
      <p:pic>
        <p:nvPicPr>
          <p:cNvPr id="7550" name="Google Shape;7550;p303"/>
          <p:cNvPicPr preferRelativeResize="0"/>
          <p:nvPr/>
        </p:nvPicPr>
        <p:blipFill>
          <a:blip r:embed="rId3">
            <a:alphaModFix/>
          </a:blip>
          <a:stretch>
            <a:fillRect/>
          </a:stretch>
        </p:blipFill>
        <p:spPr>
          <a:xfrm rot="-2177643">
            <a:off x="6041482" y="4204322"/>
            <a:ext cx="449936" cy="357157"/>
          </a:xfrm>
          <a:prstGeom prst="rect">
            <a:avLst/>
          </a:prstGeom>
          <a:noFill/>
          <a:ln w="9525" cap="flat" cmpd="sng">
            <a:solidFill>
              <a:srgbClr val="3366CC"/>
            </a:solidFill>
            <a:prstDash val="solid"/>
            <a:round/>
            <a:headEnd type="none" w="sm" len="sm"/>
            <a:tailEnd type="none" w="sm" len="sm"/>
          </a:ln>
        </p:spPr>
      </p:pic>
      <p:pic>
        <p:nvPicPr>
          <p:cNvPr id="7551" name="Google Shape;7551;p303"/>
          <p:cNvPicPr preferRelativeResize="0"/>
          <p:nvPr/>
        </p:nvPicPr>
        <p:blipFill>
          <a:blip r:embed="rId4">
            <a:alphaModFix/>
          </a:blip>
          <a:stretch>
            <a:fillRect/>
          </a:stretch>
        </p:blipFill>
        <p:spPr>
          <a:xfrm rot="827143">
            <a:off x="8236975" y="1500445"/>
            <a:ext cx="564025" cy="699675"/>
          </a:xfrm>
          <a:prstGeom prst="rect">
            <a:avLst/>
          </a:prstGeom>
          <a:noFill/>
          <a:ln>
            <a:noFill/>
          </a:ln>
        </p:spPr>
      </p:pic>
      <p:grpSp>
        <p:nvGrpSpPr>
          <p:cNvPr id="7552" name="Google Shape;7552;p303"/>
          <p:cNvGrpSpPr/>
          <p:nvPr/>
        </p:nvGrpSpPr>
        <p:grpSpPr>
          <a:xfrm>
            <a:off x="166975" y="1881417"/>
            <a:ext cx="4419599" cy="2980958"/>
            <a:chOff x="861075" y="1457642"/>
            <a:chExt cx="4419599" cy="2980958"/>
          </a:xfrm>
        </p:grpSpPr>
        <p:pic>
          <p:nvPicPr>
            <p:cNvPr id="7553" name="Google Shape;7553;p303"/>
            <p:cNvPicPr preferRelativeResize="0"/>
            <p:nvPr/>
          </p:nvPicPr>
          <p:blipFill>
            <a:blip r:embed="rId5">
              <a:alphaModFix/>
            </a:blip>
            <a:stretch>
              <a:fillRect/>
            </a:stretch>
          </p:blipFill>
          <p:spPr>
            <a:xfrm>
              <a:off x="861075" y="1457642"/>
              <a:ext cx="4419599" cy="2980958"/>
            </a:xfrm>
            <a:prstGeom prst="rect">
              <a:avLst/>
            </a:prstGeom>
            <a:noFill/>
            <a:ln>
              <a:noFill/>
            </a:ln>
          </p:spPr>
        </p:pic>
        <p:sp>
          <p:nvSpPr>
            <p:cNvPr id="7554" name="Google Shape;7554;p303"/>
            <p:cNvSpPr txBox="1"/>
            <p:nvPr/>
          </p:nvSpPr>
          <p:spPr>
            <a:xfrm rot="24443">
              <a:off x="1315886" y="255154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S-citalopram</a:t>
              </a:r>
              <a:endParaRPr sz="1800" b="1"/>
            </a:p>
          </p:txBody>
        </p:sp>
      </p:grpSp>
      <p:sp>
        <p:nvSpPr>
          <p:cNvPr id="7555" name="Google Shape;7555;p303"/>
          <p:cNvSpPr txBox="1"/>
          <p:nvPr/>
        </p:nvSpPr>
        <p:spPr>
          <a:xfrm>
            <a:off x="529450" y="157400"/>
            <a:ext cx="6590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Citalopram: SSRI</a:t>
            </a:r>
            <a:endParaRPr/>
          </a:p>
        </p:txBody>
      </p:sp>
      <p:sp>
        <p:nvSpPr>
          <p:cNvPr id="7556" name="Google Shape;7556;p303"/>
          <p:cNvSpPr/>
          <p:nvPr/>
        </p:nvSpPr>
        <p:spPr>
          <a:xfrm>
            <a:off x="1260447" y="2232374"/>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7" name="Google Shape;7557;p303"/>
          <p:cNvSpPr/>
          <p:nvPr/>
        </p:nvSpPr>
        <p:spPr>
          <a:xfrm>
            <a:off x="7235272" y="2305999"/>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558" name="Google Shape;7558;p303"/>
          <p:cNvCxnSpPr/>
          <p:nvPr/>
        </p:nvCxnSpPr>
        <p:spPr>
          <a:xfrm>
            <a:off x="1432546" y="1977947"/>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559" name="Google Shape;7559;p303"/>
          <p:cNvCxnSpPr/>
          <p:nvPr/>
        </p:nvCxnSpPr>
        <p:spPr>
          <a:xfrm>
            <a:off x="1458269" y="4765859"/>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560" name="Google Shape;7560;p303"/>
          <p:cNvCxnSpPr/>
          <p:nvPr/>
        </p:nvCxnSpPr>
        <p:spPr>
          <a:xfrm>
            <a:off x="7455846" y="1987113"/>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561" name="Google Shape;7561;p303"/>
          <p:cNvCxnSpPr/>
          <p:nvPr/>
        </p:nvCxnSpPr>
        <p:spPr>
          <a:xfrm>
            <a:off x="7481569" y="4775024"/>
            <a:ext cx="408300" cy="0"/>
          </a:xfrm>
          <a:prstGeom prst="straightConnector1">
            <a:avLst/>
          </a:prstGeom>
          <a:noFill/>
          <a:ln w="28575" cap="flat" cmpd="sng">
            <a:solidFill>
              <a:schemeClr val="dk2"/>
            </a:solidFill>
            <a:prstDash val="solid"/>
            <a:round/>
            <a:headEnd type="none" w="med" len="med"/>
            <a:tailEnd type="none" w="med" len="med"/>
          </a:ln>
        </p:spPr>
      </p:cxnSp>
      <p:sp>
        <p:nvSpPr>
          <p:cNvPr id="7562" name="Google Shape;7562;p303"/>
          <p:cNvSpPr/>
          <p:nvPr/>
        </p:nvSpPr>
        <p:spPr>
          <a:xfrm>
            <a:off x="-78625" y="1236950"/>
            <a:ext cx="4775100" cy="39480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3" name="Google Shape;7563;p303"/>
          <p:cNvSpPr txBox="1"/>
          <p:nvPr/>
        </p:nvSpPr>
        <p:spPr>
          <a:xfrm>
            <a:off x="2182350" y="1481225"/>
            <a:ext cx="1476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“Lexapro”</a:t>
            </a:r>
            <a:endParaRPr/>
          </a:p>
        </p:txBody>
      </p:sp>
      <p:grpSp>
        <p:nvGrpSpPr>
          <p:cNvPr id="7564" name="Google Shape;7564;p303"/>
          <p:cNvGrpSpPr/>
          <p:nvPr/>
        </p:nvGrpSpPr>
        <p:grpSpPr>
          <a:xfrm>
            <a:off x="4696473" y="1443322"/>
            <a:ext cx="4403689" cy="3427355"/>
            <a:chOff x="4696473" y="1443322"/>
            <a:chExt cx="4403689" cy="3427355"/>
          </a:xfrm>
        </p:grpSpPr>
        <p:pic>
          <p:nvPicPr>
            <p:cNvPr id="7565" name="Google Shape;7565;p303"/>
            <p:cNvPicPr preferRelativeResize="0"/>
            <p:nvPr/>
          </p:nvPicPr>
          <p:blipFill>
            <a:blip r:embed="rId3">
              <a:alphaModFix/>
            </a:blip>
            <a:stretch>
              <a:fillRect/>
            </a:stretch>
          </p:blipFill>
          <p:spPr>
            <a:xfrm rot="-2178522">
              <a:off x="5875734" y="4042135"/>
              <a:ext cx="673832" cy="534808"/>
            </a:xfrm>
            <a:prstGeom prst="roundRect">
              <a:avLst>
                <a:gd name="adj" fmla="val 16667"/>
              </a:avLst>
            </a:prstGeom>
            <a:noFill/>
            <a:ln w="19050" cap="flat" cmpd="sng">
              <a:solidFill>
                <a:srgbClr val="3366CC"/>
              </a:solidFill>
              <a:prstDash val="solid"/>
              <a:round/>
              <a:headEnd type="none" w="sm" len="sm"/>
              <a:tailEnd type="none" w="sm" len="sm"/>
            </a:ln>
          </p:spPr>
        </p:pic>
        <p:grpSp>
          <p:nvGrpSpPr>
            <p:cNvPr id="7566" name="Google Shape;7566;p303"/>
            <p:cNvGrpSpPr/>
            <p:nvPr/>
          </p:nvGrpSpPr>
          <p:grpSpPr>
            <a:xfrm>
              <a:off x="4696473" y="1889719"/>
              <a:ext cx="4403689" cy="2980958"/>
              <a:chOff x="4740323" y="1004629"/>
              <a:chExt cx="4403689" cy="2980958"/>
            </a:xfrm>
          </p:grpSpPr>
          <p:pic>
            <p:nvPicPr>
              <p:cNvPr id="7567" name="Google Shape;7567;p303"/>
              <p:cNvPicPr preferRelativeResize="0"/>
              <p:nvPr/>
            </p:nvPicPr>
            <p:blipFill>
              <a:blip r:embed="rId5">
                <a:alphaModFix/>
              </a:blip>
              <a:stretch>
                <a:fillRect/>
              </a:stretch>
            </p:blipFill>
            <p:spPr>
              <a:xfrm flipH="1">
                <a:off x="4740323" y="1004629"/>
                <a:ext cx="4403689" cy="2980958"/>
              </a:xfrm>
              <a:prstGeom prst="rect">
                <a:avLst/>
              </a:prstGeom>
              <a:noFill/>
              <a:ln>
                <a:noFill/>
              </a:ln>
            </p:spPr>
          </p:pic>
          <p:sp>
            <p:nvSpPr>
              <p:cNvPr id="7568" name="Google Shape;7568;p303"/>
              <p:cNvSpPr txBox="1"/>
              <p:nvPr/>
            </p:nvSpPr>
            <p:spPr>
              <a:xfrm rot="-24530" flipH="1">
                <a:off x="6652776" y="2176008"/>
                <a:ext cx="2102154" cy="1066526"/>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R-citalopram</a:t>
                </a:r>
                <a:endParaRPr sz="1800" b="1"/>
              </a:p>
            </p:txBody>
          </p:sp>
        </p:grpSp>
        <p:pic>
          <p:nvPicPr>
            <p:cNvPr id="7569" name="Google Shape;7569;p303"/>
            <p:cNvPicPr preferRelativeResize="0"/>
            <p:nvPr/>
          </p:nvPicPr>
          <p:blipFill>
            <a:blip r:embed="rId4">
              <a:alphaModFix/>
            </a:blip>
            <a:stretch>
              <a:fillRect/>
            </a:stretch>
          </p:blipFill>
          <p:spPr>
            <a:xfrm rot="827143">
              <a:off x="8236975" y="1500445"/>
              <a:ext cx="564025" cy="699675"/>
            </a:xfrm>
            <a:prstGeom prst="rect">
              <a:avLst/>
            </a:prstGeom>
            <a:noFill/>
            <a:ln>
              <a:noFill/>
            </a:ln>
          </p:spPr>
        </p:pic>
        <p:sp>
          <p:nvSpPr>
            <p:cNvPr id="7570" name="Google Shape;7570;p303"/>
            <p:cNvSpPr/>
            <p:nvPr/>
          </p:nvSpPr>
          <p:spPr>
            <a:xfrm>
              <a:off x="7235272" y="2305999"/>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571" name="Google Shape;7571;p303"/>
            <p:cNvCxnSpPr/>
            <p:nvPr/>
          </p:nvCxnSpPr>
          <p:spPr>
            <a:xfrm>
              <a:off x="7455846" y="1987113"/>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572" name="Google Shape;7572;p303"/>
            <p:cNvCxnSpPr/>
            <p:nvPr/>
          </p:nvCxnSpPr>
          <p:spPr>
            <a:xfrm>
              <a:off x="7481569" y="4775024"/>
              <a:ext cx="408300" cy="0"/>
            </a:xfrm>
            <a:prstGeom prst="straightConnector1">
              <a:avLst/>
            </a:prstGeom>
            <a:noFill/>
            <a:ln w="28575" cap="flat" cmpd="sng">
              <a:solidFill>
                <a:schemeClr val="dk2"/>
              </a:solidFill>
              <a:prstDash val="solid"/>
              <a:round/>
              <a:headEnd type="none" w="med" len="med"/>
              <a:tailEnd type="none" w="med" len="med"/>
            </a:ln>
          </p:spPr>
        </p:cxnSp>
      </p:grpSp>
      <p:grpSp>
        <p:nvGrpSpPr>
          <p:cNvPr id="7573" name="Google Shape;7573;p303"/>
          <p:cNvGrpSpPr/>
          <p:nvPr/>
        </p:nvGrpSpPr>
        <p:grpSpPr>
          <a:xfrm>
            <a:off x="8079386" y="104593"/>
            <a:ext cx="778260" cy="1064306"/>
            <a:chOff x="2867176" y="666461"/>
            <a:chExt cx="2732655" cy="3737028"/>
          </a:xfrm>
        </p:grpSpPr>
        <p:pic>
          <p:nvPicPr>
            <p:cNvPr id="7574" name="Google Shape;7574;p303" descr="clipped result image"/>
            <p:cNvPicPr preferRelativeResize="0"/>
            <p:nvPr/>
          </p:nvPicPr>
          <p:blipFill rotWithShape="1">
            <a:blip r:embed="rId6">
              <a:alphaModFix/>
            </a:blip>
            <a:srcRect/>
            <a:stretch/>
          </p:blipFill>
          <p:spPr>
            <a:xfrm rot="254024" flipH="1">
              <a:off x="2971809" y="1386349"/>
              <a:ext cx="2523389" cy="2927989"/>
            </a:xfrm>
            <a:prstGeom prst="rect">
              <a:avLst/>
            </a:prstGeom>
            <a:noFill/>
            <a:ln>
              <a:noFill/>
            </a:ln>
            <a:effectLst>
              <a:outerShdw blurRad="28575" algn="bl" rotWithShape="0">
                <a:srgbClr val="000000">
                  <a:alpha val="50000"/>
                </a:srgbClr>
              </a:outerShdw>
            </a:effectLst>
          </p:spPr>
        </p:pic>
        <p:pic>
          <p:nvPicPr>
            <p:cNvPr id="7575" name="Google Shape;7575;p303" descr="Resultado de imagen para lexus logo"/>
            <p:cNvPicPr preferRelativeResize="0"/>
            <p:nvPr/>
          </p:nvPicPr>
          <p:blipFill rotWithShape="1">
            <a:blip r:embed="rId7">
              <a:alphaModFix/>
            </a:blip>
            <a:srcRect/>
            <a:stretch/>
          </p:blipFill>
          <p:spPr>
            <a:xfrm>
              <a:off x="4725948" y="2649492"/>
              <a:ext cx="487616" cy="365718"/>
            </a:xfrm>
            <a:prstGeom prst="rect">
              <a:avLst/>
            </a:prstGeom>
            <a:noFill/>
            <a:ln>
              <a:noFill/>
            </a:ln>
          </p:spPr>
        </p:pic>
        <p:pic>
          <p:nvPicPr>
            <p:cNvPr id="7576" name="Google Shape;7576;p303" descr="clipped result image"/>
            <p:cNvPicPr preferRelativeResize="0"/>
            <p:nvPr/>
          </p:nvPicPr>
          <p:blipFill rotWithShape="1">
            <a:blip r:embed="rId8">
              <a:alphaModFix/>
            </a:blip>
            <a:srcRect/>
            <a:stretch/>
          </p:blipFill>
          <p:spPr>
            <a:xfrm>
              <a:off x="4687519" y="1535493"/>
              <a:ext cx="691245" cy="859786"/>
            </a:xfrm>
            <a:prstGeom prst="rect">
              <a:avLst/>
            </a:prstGeom>
            <a:noFill/>
            <a:ln>
              <a:noFill/>
            </a:ln>
          </p:spPr>
        </p:pic>
        <p:pic>
          <p:nvPicPr>
            <p:cNvPr id="7577" name="Google Shape;7577;p303" descr="clipped result image"/>
            <p:cNvPicPr preferRelativeResize="0"/>
            <p:nvPr/>
          </p:nvPicPr>
          <p:blipFill rotWithShape="1">
            <a:blip r:embed="rId9">
              <a:alphaModFix/>
            </a:blip>
            <a:srcRect/>
            <a:stretch/>
          </p:blipFill>
          <p:spPr>
            <a:xfrm rot="10800000" flipH="1">
              <a:off x="4683293" y="666461"/>
              <a:ext cx="691245" cy="859786"/>
            </a:xfrm>
            <a:prstGeom prst="rect">
              <a:avLst/>
            </a:prstGeom>
            <a:noFill/>
            <a:ln>
              <a:noFill/>
            </a:ln>
          </p:spPr>
        </p:pic>
        <p:pic>
          <p:nvPicPr>
            <p:cNvPr id="7578" name="Google Shape;7578;p303"/>
            <p:cNvPicPr preferRelativeResize="0"/>
            <p:nvPr/>
          </p:nvPicPr>
          <p:blipFill rotWithShape="1">
            <a:blip r:embed="rId10">
              <a:alphaModFix/>
            </a:blip>
            <a:srcRect/>
            <a:stretch/>
          </p:blipFill>
          <p:spPr>
            <a:xfrm rot="97068">
              <a:off x="3459336" y="2477977"/>
              <a:ext cx="1114978" cy="580798"/>
            </a:xfrm>
            <a:prstGeom prst="rect">
              <a:avLst/>
            </a:prstGeom>
            <a:noFill/>
            <a:ln>
              <a:noFill/>
            </a:ln>
          </p:spPr>
        </p:pic>
      </p:gr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Shape 7582"/>
        <p:cNvGrpSpPr/>
        <p:nvPr/>
      </p:nvGrpSpPr>
      <p:grpSpPr>
        <a:xfrm>
          <a:off x="0" y="0"/>
          <a:ext cx="0" cy="0"/>
          <a:chOff x="0" y="0"/>
          <a:chExt cx="0" cy="0"/>
        </a:xfrm>
      </p:grpSpPr>
      <p:pic>
        <p:nvPicPr>
          <p:cNvPr id="7583" name="Google Shape;7583;p304"/>
          <p:cNvPicPr preferRelativeResize="0"/>
          <p:nvPr/>
        </p:nvPicPr>
        <p:blipFill>
          <a:blip r:embed="rId3">
            <a:alphaModFix/>
          </a:blip>
          <a:stretch>
            <a:fillRect/>
          </a:stretch>
        </p:blipFill>
        <p:spPr>
          <a:xfrm rot="-2177643">
            <a:off x="6041482" y="4204322"/>
            <a:ext cx="449936" cy="357157"/>
          </a:xfrm>
          <a:prstGeom prst="rect">
            <a:avLst/>
          </a:prstGeom>
          <a:noFill/>
          <a:ln w="9525" cap="flat" cmpd="sng">
            <a:solidFill>
              <a:srgbClr val="3366CC"/>
            </a:solidFill>
            <a:prstDash val="solid"/>
            <a:round/>
            <a:headEnd type="none" w="sm" len="sm"/>
            <a:tailEnd type="none" w="sm" len="sm"/>
          </a:ln>
        </p:spPr>
      </p:pic>
      <p:grpSp>
        <p:nvGrpSpPr>
          <p:cNvPr id="7584" name="Google Shape;7584;p304"/>
          <p:cNvGrpSpPr/>
          <p:nvPr/>
        </p:nvGrpSpPr>
        <p:grpSpPr>
          <a:xfrm>
            <a:off x="4696473" y="1881429"/>
            <a:ext cx="4403689" cy="2980958"/>
            <a:chOff x="4740323" y="1538029"/>
            <a:chExt cx="4403689" cy="2980958"/>
          </a:xfrm>
        </p:grpSpPr>
        <p:pic>
          <p:nvPicPr>
            <p:cNvPr id="7585" name="Google Shape;7585;p304"/>
            <p:cNvPicPr preferRelativeResize="0"/>
            <p:nvPr/>
          </p:nvPicPr>
          <p:blipFill>
            <a:blip r:embed="rId4">
              <a:alphaModFix/>
            </a:blip>
            <a:stretch>
              <a:fillRect/>
            </a:stretch>
          </p:blipFill>
          <p:spPr>
            <a:xfrm flipH="1">
              <a:off x="4740323" y="1538029"/>
              <a:ext cx="4403689" cy="2980958"/>
            </a:xfrm>
            <a:prstGeom prst="rect">
              <a:avLst/>
            </a:prstGeom>
            <a:noFill/>
            <a:ln>
              <a:noFill/>
            </a:ln>
          </p:spPr>
        </p:pic>
        <p:sp>
          <p:nvSpPr>
            <p:cNvPr id="7586" name="Google Shape;7586;p304"/>
            <p:cNvSpPr txBox="1"/>
            <p:nvPr/>
          </p:nvSpPr>
          <p:spPr>
            <a:xfrm rot="-24530" flipH="1">
              <a:off x="6588692" y="2668466"/>
              <a:ext cx="2102154"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R-citalopram</a:t>
              </a:r>
              <a:endParaRPr sz="1800" b="1"/>
            </a:p>
          </p:txBody>
        </p:sp>
      </p:grpSp>
      <p:pic>
        <p:nvPicPr>
          <p:cNvPr id="7587" name="Google Shape;7587;p304"/>
          <p:cNvPicPr preferRelativeResize="0"/>
          <p:nvPr/>
        </p:nvPicPr>
        <p:blipFill>
          <a:blip r:embed="rId5">
            <a:alphaModFix/>
          </a:blip>
          <a:stretch>
            <a:fillRect/>
          </a:stretch>
        </p:blipFill>
        <p:spPr>
          <a:xfrm rot="827143">
            <a:off x="8236975" y="1500445"/>
            <a:ext cx="564025" cy="699675"/>
          </a:xfrm>
          <a:prstGeom prst="rect">
            <a:avLst/>
          </a:prstGeom>
          <a:noFill/>
          <a:ln>
            <a:noFill/>
          </a:ln>
        </p:spPr>
      </p:pic>
      <p:grpSp>
        <p:nvGrpSpPr>
          <p:cNvPr id="7588" name="Google Shape;7588;p304"/>
          <p:cNvGrpSpPr/>
          <p:nvPr/>
        </p:nvGrpSpPr>
        <p:grpSpPr>
          <a:xfrm>
            <a:off x="166975" y="1881417"/>
            <a:ext cx="4419599" cy="2980958"/>
            <a:chOff x="861075" y="1457642"/>
            <a:chExt cx="4419599" cy="2980958"/>
          </a:xfrm>
        </p:grpSpPr>
        <p:pic>
          <p:nvPicPr>
            <p:cNvPr id="7589" name="Google Shape;7589;p304"/>
            <p:cNvPicPr preferRelativeResize="0"/>
            <p:nvPr/>
          </p:nvPicPr>
          <p:blipFill>
            <a:blip r:embed="rId4">
              <a:alphaModFix/>
            </a:blip>
            <a:stretch>
              <a:fillRect/>
            </a:stretch>
          </p:blipFill>
          <p:spPr>
            <a:xfrm>
              <a:off x="861075" y="1457642"/>
              <a:ext cx="4419599" cy="2980958"/>
            </a:xfrm>
            <a:prstGeom prst="rect">
              <a:avLst/>
            </a:prstGeom>
            <a:noFill/>
            <a:ln>
              <a:noFill/>
            </a:ln>
          </p:spPr>
        </p:pic>
        <p:sp>
          <p:nvSpPr>
            <p:cNvPr id="7590" name="Google Shape;7590;p304"/>
            <p:cNvSpPr txBox="1"/>
            <p:nvPr/>
          </p:nvSpPr>
          <p:spPr>
            <a:xfrm rot="24443">
              <a:off x="1315886" y="255154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S-citalopram</a:t>
              </a:r>
              <a:endParaRPr sz="1800" b="1"/>
            </a:p>
          </p:txBody>
        </p:sp>
      </p:grpSp>
      <p:sp>
        <p:nvSpPr>
          <p:cNvPr id="7591" name="Google Shape;7591;p304"/>
          <p:cNvSpPr txBox="1"/>
          <p:nvPr/>
        </p:nvSpPr>
        <p:spPr>
          <a:xfrm>
            <a:off x="529450" y="157400"/>
            <a:ext cx="6590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Citalopram: SSRI</a:t>
            </a:r>
            <a:endParaRPr/>
          </a:p>
        </p:txBody>
      </p:sp>
      <p:sp>
        <p:nvSpPr>
          <p:cNvPr id="7592" name="Google Shape;7592;p304"/>
          <p:cNvSpPr/>
          <p:nvPr/>
        </p:nvSpPr>
        <p:spPr>
          <a:xfrm>
            <a:off x="1260447" y="2232374"/>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3" name="Google Shape;7593;p304"/>
          <p:cNvSpPr/>
          <p:nvPr/>
        </p:nvSpPr>
        <p:spPr>
          <a:xfrm>
            <a:off x="7235272" y="2305999"/>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594" name="Google Shape;7594;p304"/>
          <p:cNvCxnSpPr/>
          <p:nvPr/>
        </p:nvCxnSpPr>
        <p:spPr>
          <a:xfrm>
            <a:off x="1432546" y="1977947"/>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595" name="Google Shape;7595;p304"/>
          <p:cNvCxnSpPr/>
          <p:nvPr/>
        </p:nvCxnSpPr>
        <p:spPr>
          <a:xfrm>
            <a:off x="1458269" y="4765859"/>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596" name="Google Shape;7596;p304"/>
          <p:cNvCxnSpPr/>
          <p:nvPr/>
        </p:nvCxnSpPr>
        <p:spPr>
          <a:xfrm>
            <a:off x="7455846" y="1987113"/>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597" name="Google Shape;7597;p304"/>
          <p:cNvCxnSpPr/>
          <p:nvPr/>
        </p:nvCxnSpPr>
        <p:spPr>
          <a:xfrm>
            <a:off x="7481569" y="4775024"/>
            <a:ext cx="408300" cy="0"/>
          </a:xfrm>
          <a:prstGeom prst="straightConnector1">
            <a:avLst/>
          </a:prstGeom>
          <a:noFill/>
          <a:ln w="28575" cap="flat" cmpd="sng">
            <a:solidFill>
              <a:schemeClr val="dk2"/>
            </a:solidFill>
            <a:prstDash val="solid"/>
            <a:round/>
            <a:headEnd type="none" w="med" len="med"/>
            <a:tailEnd type="none" w="med" len="med"/>
          </a:ln>
        </p:spPr>
      </p:cxnSp>
      <p:sp>
        <p:nvSpPr>
          <p:cNvPr id="7598" name="Google Shape;7598;p304"/>
          <p:cNvSpPr txBox="1"/>
          <p:nvPr/>
        </p:nvSpPr>
        <p:spPr>
          <a:xfrm>
            <a:off x="5529875" y="1573988"/>
            <a:ext cx="1476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“Bad citalopram”</a:t>
            </a:r>
            <a:endParaRPr/>
          </a:p>
        </p:txBody>
      </p:sp>
      <p:grpSp>
        <p:nvGrpSpPr>
          <p:cNvPr id="7599" name="Google Shape;7599;p304"/>
          <p:cNvGrpSpPr/>
          <p:nvPr/>
        </p:nvGrpSpPr>
        <p:grpSpPr>
          <a:xfrm>
            <a:off x="4696473" y="1443322"/>
            <a:ext cx="4403689" cy="3427355"/>
            <a:chOff x="4696473" y="1443322"/>
            <a:chExt cx="4403689" cy="3427355"/>
          </a:xfrm>
        </p:grpSpPr>
        <p:pic>
          <p:nvPicPr>
            <p:cNvPr id="7600" name="Google Shape;7600;p304"/>
            <p:cNvPicPr preferRelativeResize="0"/>
            <p:nvPr/>
          </p:nvPicPr>
          <p:blipFill>
            <a:blip r:embed="rId3">
              <a:alphaModFix/>
            </a:blip>
            <a:stretch>
              <a:fillRect/>
            </a:stretch>
          </p:blipFill>
          <p:spPr>
            <a:xfrm rot="-2178522">
              <a:off x="5875734" y="4042135"/>
              <a:ext cx="673832" cy="534808"/>
            </a:xfrm>
            <a:prstGeom prst="roundRect">
              <a:avLst>
                <a:gd name="adj" fmla="val 16667"/>
              </a:avLst>
            </a:prstGeom>
            <a:noFill/>
            <a:ln w="19050" cap="flat" cmpd="sng">
              <a:solidFill>
                <a:srgbClr val="3366CC"/>
              </a:solidFill>
              <a:prstDash val="solid"/>
              <a:round/>
              <a:headEnd type="none" w="sm" len="sm"/>
              <a:tailEnd type="none" w="sm" len="sm"/>
            </a:ln>
          </p:spPr>
        </p:pic>
        <p:pic>
          <p:nvPicPr>
            <p:cNvPr id="7601" name="Google Shape;7601;p304"/>
            <p:cNvPicPr preferRelativeResize="0"/>
            <p:nvPr/>
          </p:nvPicPr>
          <p:blipFill>
            <a:blip r:embed="rId4">
              <a:alphaModFix/>
            </a:blip>
            <a:stretch>
              <a:fillRect/>
            </a:stretch>
          </p:blipFill>
          <p:spPr>
            <a:xfrm flipH="1">
              <a:off x="4696473" y="1889719"/>
              <a:ext cx="4403689" cy="2980958"/>
            </a:xfrm>
            <a:prstGeom prst="rect">
              <a:avLst/>
            </a:prstGeom>
            <a:noFill/>
            <a:ln>
              <a:noFill/>
            </a:ln>
          </p:spPr>
        </p:pic>
        <p:pic>
          <p:nvPicPr>
            <p:cNvPr id="7602" name="Google Shape;7602;p304"/>
            <p:cNvPicPr preferRelativeResize="0"/>
            <p:nvPr/>
          </p:nvPicPr>
          <p:blipFill>
            <a:blip r:embed="rId5">
              <a:alphaModFix/>
            </a:blip>
            <a:stretch>
              <a:fillRect/>
            </a:stretch>
          </p:blipFill>
          <p:spPr>
            <a:xfrm rot="827143">
              <a:off x="8236975" y="1500445"/>
              <a:ext cx="564025" cy="699675"/>
            </a:xfrm>
            <a:prstGeom prst="rect">
              <a:avLst/>
            </a:prstGeom>
            <a:noFill/>
            <a:ln>
              <a:noFill/>
            </a:ln>
          </p:spPr>
        </p:pic>
        <p:sp>
          <p:nvSpPr>
            <p:cNvPr id="7603" name="Google Shape;7603;p304"/>
            <p:cNvSpPr/>
            <p:nvPr/>
          </p:nvSpPr>
          <p:spPr>
            <a:xfrm>
              <a:off x="7235272" y="2305999"/>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604" name="Google Shape;7604;p304"/>
            <p:cNvCxnSpPr/>
            <p:nvPr/>
          </p:nvCxnSpPr>
          <p:spPr>
            <a:xfrm>
              <a:off x="7455846" y="1987113"/>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605" name="Google Shape;7605;p304"/>
            <p:cNvCxnSpPr/>
            <p:nvPr/>
          </p:nvCxnSpPr>
          <p:spPr>
            <a:xfrm>
              <a:off x="7481569" y="4775024"/>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7606" name="Google Shape;7606;p304"/>
          <p:cNvSpPr/>
          <p:nvPr/>
        </p:nvSpPr>
        <p:spPr>
          <a:xfrm>
            <a:off x="4657725" y="852775"/>
            <a:ext cx="4775100" cy="41022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7" name="Google Shape;7607;p304"/>
          <p:cNvSpPr txBox="1"/>
          <p:nvPr/>
        </p:nvSpPr>
        <p:spPr>
          <a:xfrm rot="-24530" flipH="1">
            <a:off x="6608926" y="3061098"/>
            <a:ext cx="2102154" cy="1066526"/>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R-citalopram</a:t>
            </a:r>
            <a:endParaRPr sz="1800" b="1"/>
          </a:p>
        </p:txBody>
      </p:sp>
      <p:grpSp>
        <p:nvGrpSpPr>
          <p:cNvPr id="7608" name="Google Shape;7608;p304"/>
          <p:cNvGrpSpPr/>
          <p:nvPr/>
        </p:nvGrpSpPr>
        <p:grpSpPr>
          <a:xfrm>
            <a:off x="8079386" y="104593"/>
            <a:ext cx="778260" cy="1064306"/>
            <a:chOff x="2867176" y="666461"/>
            <a:chExt cx="2732655" cy="3737028"/>
          </a:xfrm>
        </p:grpSpPr>
        <p:pic>
          <p:nvPicPr>
            <p:cNvPr id="7609" name="Google Shape;7609;p304" descr="clipped result image"/>
            <p:cNvPicPr preferRelativeResize="0"/>
            <p:nvPr/>
          </p:nvPicPr>
          <p:blipFill rotWithShape="1">
            <a:blip r:embed="rId6">
              <a:alphaModFix/>
            </a:blip>
            <a:srcRect/>
            <a:stretch/>
          </p:blipFill>
          <p:spPr>
            <a:xfrm rot="254024" flipH="1">
              <a:off x="2971809" y="1386349"/>
              <a:ext cx="2523389" cy="2927989"/>
            </a:xfrm>
            <a:prstGeom prst="rect">
              <a:avLst/>
            </a:prstGeom>
            <a:noFill/>
            <a:ln>
              <a:noFill/>
            </a:ln>
            <a:effectLst>
              <a:outerShdw blurRad="28575" algn="bl" rotWithShape="0">
                <a:srgbClr val="000000">
                  <a:alpha val="50000"/>
                </a:srgbClr>
              </a:outerShdw>
            </a:effectLst>
          </p:spPr>
        </p:pic>
        <p:pic>
          <p:nvPicPr>
            <p:cNvPr id="7610" name="Google Shape;7610;p304" descr="Resultado de imagen para lexus logo"/>
            <p:cNvPicPr preferRelativeResize="0"/>
            <p:nvPr/>
          </p:nvPicPr>
          <p:blipFill rotWithShape="1">
            <a:blip r:embed="rId7">
              <a:alphaModFix/>
            </a:blip>
            <a:srcRect/>
            <a:stretch/>
          </p:blipFill>
          <p:spPr>
            <a:xfrm>
              <a:off x="4725948" y="2649492"/>
              <a:ext cx="487616" cy="365718"/>
            </a:xfrm>
            <a:prstGeom prst="rect">
              <a:avLst/>
            </a:prstGeom>
            <a:noFill/>
            <a:ln>
              <a:noFill/>
            </a:ln>
          </p:spPr>
        </p:pic>
        <p:pic>
          <p:nvPicPr>
            <p:cNvPr id="7611" name="Google Shape;7611;p304" descr="clipped result image"/>
            <p:cNvPicPr preferRelativeResize="0"/>
            <p:nvPr/>
          </p:nvPicPr>
          <p:blipFill rotWithShape="1">
            <a:blip r:embed="rId8">
              <a:alphaModFix/>
            </a:blip>
            <a:srcRect/>
            <a:stretch/>
          </p:blipFill>
          <p:spPr>
            <a:xfrm>
              <a:off x="4687519" y="1535493"/>
              <a:ext cx="691245" cy="859786"/>
            </a:xfrm>
            <a:prstGeom prst="rect">
              <a:avLst/>
            </a:prstGeom>
            <a:noFill/>
            <a:ln>
              <a:noFill/>
            </a:ln>
          </p:spPr>
        </p:pic>
        <p:pic>
          <p:nvPicPr>
            <p:cNvPr id="7612" name="Google Shape;7612;p304" descr="clipped result image"/>
            <p:cNvPicPr preferRelativeResize="0"/>
            <p:nvPr/>
          </p:nvPicPr>
          <p:blipFill rotWithShape="1">
            <a:blip r:embed="rId9">
              <a:alphaModFix/>
            </a:blip>
            <a:srcRect/>
            <a:stretch/>
          </p:blipFill>
          <p:spPr>
            <a:xfrm rot="10800000" flipH="1">
              <a:off x="4683293" y="666461"/>
              <a:ext cx="691245" cy="859786"/>
            </a:xfrm>
            <a:prstGeom prst="rect">
              <a:avLst/>
            </a:prstGeom>
            <a:noFill/>
            <a:ln>
              <a:noFill/>
            </a:ln>
          </p:spPr>
        </p:pic>
        <p:pic>
          <p:nvPicPr>
            <p:cNvPr id="7613" name="Google Shape;7613;p304"/>
            <p:cNvPicPr preferRelativeResize="0"/>
            <p:nvPr/>
          </p:nvPicPr>
          <p:blipFill rotWithShape="1">
            <a:blip r:embed="rId10">
              <a:alphaModFix/>
            </a:blip>
            <a:srcRect/>
            <a:stretch/>
          </p:blipFill>
          <p:spPr>
            <a:xfrm rot="97068">
              <a:off x="3459336" y="2477977"/>
              <a:ext cx="1114978" cy="580798"/>
            </a:xfrm>
            <a:prstGeom prst="rect">
              <a:avLst/>
            </a:prstGeom>
            <a:noFill/>
            <a:ln>
              <a:noFill/>
            </a:ln>
          </p:spPr>
        </p:pic>
      </p:gr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Shape 7617"/>
        <p:cNvGrpSpPr/>
        <p:nvPr/>
      </p:nvGrpSpPr>
      <p:grpSpPr>
        <a:xfrm>
          <a:off x="0" y="0"/>
          <a:ext cx="0" cy="0"/>
          <a:chOff x="0" y="0"/>
          <a:chExt cx="0" cy="0"/>
        </a:xfrm>
      </p:grpSpPr>
      <p:grpSp>
        <p:nvGrpSpPr>
          <p:cNvPr id="7618" name="Google Shape;7618;p305"/>
          <p:cNvGrpSpPr/>
          <p:nvPr/>
        </p:nvGrpSpPr>
        <p:grpSpPr>
          <a:xfrm>
            <a:off x="166975" y="1881417"/>
            <a:ext cx="4419599" cy="2980958"/>
            <a:chOff x="861075" y="1457642"/>
            <a:chExt cx="4419599" cy="2980958"/>
          </a:xfrm>
        </p:grpSpPr>
        <p:pic>
          <p:nvPicPr>
            <p:cNvPr id="7619" name="Google Shape;7619;p305"/>
            <p:cNvPicPr preferRelativeResize="0"/>
            <p:nvPr/>
          </p:nvPicPr>
          <p:blipFill>
            <a:blip r:embed="rId3">
              <a:alphaModFix/>
            </a:blip>
            <a:stretch>
              <a:fillRect/>
            </a:stretch>
          </p:blipFill>
          <p:spPr>
            <a:xfrm>
              <a:off x="861075" y="1457642"/>
              <a:ext cx="4419599" cy="2980958"/>
            </a:xfrm>
            <a:prstGeom prst="rect">
              <a:avLst/>
            </a:prstGeom>
            <a:noFill/>
            <a:ln>
              <a:noFill/>
            </a:ln>
          </p:spPr>
        </p:pic>
        <p:sp>
          <p:nvSpPr>
            <p:cNvPr id="7620" name="Google Shape;7620;p305"/>
            <p:cNvSpPr txBox="1"/>
            <p:nvPr/>
          </p:nvSpPr>
          <p:spPr>
            <a:xfrm rot="24443">
              <a:off x="1315886" y="255154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S-citalopram</a:t>
              </a:r>
              <a:endParaRPr sz="1800" b="1"/>
            </a:p>
          </p:txBody>
        </p:sp>
      </p:grpSp>
      <p:sp>
        <p:nvSpPr>
          <p:cNvPr id="7621" name="Google Shape;7621;p305"/>
          <p:cNvSpPr txBox="1"/>
          <p:nvPr/>
        </p:nvSpPr>
        <p:spPr>
          <a:xfrm>
            <a:off x="529450" y="157400"/>
            <a:ext cx="6590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Citalopram: SSRI</a:t>
            </a:r>
            <a:endParaRPr/>
          </a:p>
        </p:txBody>
      </p:sp>
      <p:sp>
        <p:nvSpPr>
          <p:cNvPr id="7622" name="Google Shape;7622;p305"/>
          <p:cNvSpPr/>
          <p:nvPr/>
        </p:nvSpPr>
        <p:spPr>
          <a:xfrm>
            <a:off x="1260447" y="2232374"/>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623" name="Google Shape;7623;p305"/>
          <p:cNvCxnSpPr/>
          <p:nvPr/>
        </p:nvCxnSpPr>
        <p:spPr>
          <a:xfrm>
            <a:off x="1432546" y="1977947"/>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624" name="Google Shape;7624;p305"/>
          <p:cNvCxnSpPr/>
          <p:nvPr/>
        </p:nvCxnSpPr>
        <p:spPr>
          <a:xfrm>
            <a:off x="1458269" y="4765859"/>
            <a:ext cx="408300" cy="0"/>
          </a:xfrm>
          <a:prstGeom prst="straightConnector1">
            <a:avLst/>
          </a:prstGeom>
          <a:noFill/>
          <a:ln w="28575" cap="flat" cmpd="sng">
            <a:solidFill>
              <a:schemeClr val="dk2"/>
            </a:solidFill>
            <a:prstDash val="solid"/>
            <a:round/>
            <a:headEnd type="none" w="med" len="med"/>
            <a:tailEnd type="none" w="med" len="med"/>
          </a:ln>
        </p:spPr>
      </p:cxnSp>
      <p:sp>
        <p:nvSpPr>
          <p:cNvPr id="7625" name="Google Shape;7625;p305"/>
          <p:cNvSpPr txBox="1"/>
          <p:nvPr/>
        </p:nvSpPr>
        <p:spPr>
          <a:xfrm>
            <a:off x="5146250" y="2153175"/>
            <a:ext cx="1476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50%</a:t>
            </a:r>
            <a:endParaRPr sz="2400"/>
          </a:p>
        </p:txBody>
      </p:sp>
      <p:sp>
        <p:nvSpPr>
          <p:cNvPr id="7626" name="Google Shape;7626;p305"/>
          <p:cNvSpPr txBox="1"/>
          <p:nvPr/>
        </p:nvSpPr>
        <p:spPr>
          <a:xfrm>
            <a:off x="3529688" y="2134125"/>
            <a:ext cx="1476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50%</a:t>
            </a:r>
            <a:endParaRPr sz="2400"/>
          </a:p>
        </p:txBody>
      </p:sp>
      <p:pic>
        <p:nvPicPr>
          <p:cNvPr id="7627" name="Google Shape;7627;p305"/>
          <p:cNvPicPr preferRelativeResize="0"/>
          <p:nvPr/>
        </p:nvPicPr>
        <p:blipFill rotWithShape="1">
          <a:blip r:embed="rId4">
            <a:alphaModFix/>
          </a:blip>
          <a:srcRect r="49919"/>
          <a:stretch/>
        </p:blipFill>
        <p:spPr>
          <a:xfrm>
            <a:off x="3443700" y="1205984"/>
            <a:ext cx="979425" cy="1032225"/>
          </a:xfrm>
          <a:prstGeom prst="rect">
            <a:avLst/>
          </a:prstGeom>
          <a:noFill/>
          <a:ln>
            <a:noFill/>
          </a:ln>
        </p:spPr>
      </p:pic>
      <p:pic>
        <p:nvPicPr>
          <p:cNvPr id="7628" name="Google Shape;7628;p305"/>
          <p:cNvPicPr preferRelativeResize="0"/>
          <p:nvPr/>
        </p:nvPicPr>
        <p:blipFill rotWithShape="1">
          <a:blip r:embed="rId4">
            <a:alphaModFix/>
          </a:blip>
          <a:srcRect l="49919"/>
          <a:stretch/>
        </p:blipFill>
        <p:spPr>
          <a:xfrm>
            <a:off x="5146246" y="1225045"/>
            <a:ext cx="979425" cy="1032201"/>
          </a:xfrm>
          <a:prstGeom prst="rect">
            <a:avLst/>
          </a:prstGeom>
          <a:noFill/>
          <a:ln>
            <a:noFill/>
          </a:ln>
        </p:spPr>
      </p:pic>
      <p:grpSp>
        <p:nvGrpSpPr>
          <p:cNvPr id="7629" name="Google Shape;7629;p305"/>
          <p:cNvGrpSpPr/>
          <p:nvPr/>
        </p:nvGrpSpPr>
        <p:grpSpPr>
          <a:xfrm>
            <a:off x="4696473" y="1443322"/>
            <a:ext cx="4403689" cy="3427355"/>
            <a:chOff x="4696473" y="1443322"/>
            <a:chExt cx="4403689" cy="3427355"/>
          </a:xfrm>
        </p:grpSpPr>
        <p:pic>
          <p:nvPicPr>
            <p:cNvPr id="7630" name="Google Shape;7630;p305"/>
            <p:cNvPicPr preferRelativeResize="0"/>
            <p:nvPr/>
          </p:nvPicPr>
          <p:blipFill>
            <a:blip r:embed="rId5">
              <a:alphaModFix/>
            </a:blip>
            <a:stretch>
              <a:fillRect/>
            </a:stretch>
          </p:blipFill>
          <p:spPr>
            <a:xfrm rot="-2178522">
              <a:off x="5875734" y="4042135"/>
              <a:ext cx="673832" cy="534808"/>
            </a:xfrm>
            <a:prstGeom prst="roundRect">
              <a:avLst>
                <a:gd name="adj" fmla="val 16667"/>
              </a:avLst>
            </a:prstGeom>
            <a:noFill/>
            <a:ln w="19050" cap="flat" cmpd="sng">
              <a:solidFill>
                <a:srgbClr val="3366CC"/>
              </a:solidFill>
              <a:prstDash val="solid"/>
              <a:round/>
              <a:headEnd type="none" w="sm" len="sm"/>
              <a:tailEnd type="none" w="sm" len="sm"/>
            </a:ln>
          </p:spPr>
        </p:pic>
        <p:pic>
          <p:nvPicPr>
            <p:cNvPr id="7631" name="Google Shape;7631;p305"/>
            <p:cNvPicPr preferRelativeResize="0"/>
            <p:nvPr/>
          </p:nvPicPr>
          <p:blipFill>
            <a:blip r:embed="rId3">
              <a:alphaModFix/>
            </a:blip>
            <a:stretch>
              <a:fillRect/>
            </a:stretch>
          </p:blipFill>
          <p:spPr>
            <a:xfrm flipH="1">
              <a:off x="4696473" y="1889719"/>
              <a:ext cx="4403689" cy="2980958"/>
            </a:xfrm>
            <a:prstGeom prst="rect">
              <a:avLst/>
            </a:prstGeom>
            <a:noFill/>
            <a:ln>
              <a:noFill/>
            </a:ln>
          </p:spPr>
        </p:pic>
        <p:pic>
          <p:nvPicPr>
            <p:cNvPr id="7632" name="Google Shape;7632;p305"/>
            <p:cNvPicPr preferRelativeResize="0"/>
            <p:nvPr/>
          </p:nvPicPr>
          <p:blipFill>
            <a:blip r:embed="rId6">
              <a:alphaModFix/>
            </a:blip>
            <a:stretch>
              <a:fillRect/>
            </a:stretch>
          </p:blipFill>
          <p:spPr>
            <a:xfrm rot="827143">
              <a:off x="8236975" y="1500445"/>
              <a:ext cx="564025" cy="699675"/>
            </a:xfrm>
            <a:prstGeom prst="rect">
              <a:avLst/>
            </a:prstGeom>
            <a:noFill/>
            <a:ln>
              <a:noFill/>
            </a:ln>
          </p:spPr>
        </p:pic>
        <p:sp>
          <p:nvSpPr>
            <p:cNvPr id="7633" name="Google Shape;7633;p305"/>
            <p:cNvSpPr/>
            <p:nvPr/>
          </p:nvSpPr>
          <p:spPr>
            <a:xfrm>
              <a:off x="7235272" y="2305999"/>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634" name="Google Shape;7634;p305"/>
            <p:cNvCxnSpPr/>
            <p:nvPr/>
          </p:nvCxnSpPr>
          <p:spPr>
            <a:xfrm>
              <a:off x="7455846" y="1987113"/>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635" name="Google Shape;7635;p305"/>
            <p:cNvCxnSpPr/>
            <p:nvPr/>
          </p:nvCxnSpPr>
          <p:spPr>
            <a:xfrm>
              <a:off x="7481569" y="4775024"/>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7636" name="Google Shape;7636;p305"/>
          <p:cNvSpPr txBox="1"/>
          <p:nvPr/>
        </p:nvSpPr>
        <p:spPr>
          <a:xfrm rot="-24530" flipH="1">
            <a:off x="6608926" y="3061098"/>
            <a:ext cx="2102154" cy="1066526"/>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R-citalopram</a:t>
            </a:r>
            <a:endParaRPr sz="1800" b="1"/>
          </a:p>
        </p:txBody>
      </p:sp>
      <p:grpSp>
        <p:nvGrpSpPr>
          <p:cNvPr id="7637" name="Google Shape;7637;p305"/>
          <p:cNvGrpSpPr/>
          <p:nvPr/>
        </p:nvGrpSpPr>
        <p:grpSpPr>
          <a:xfrm>
            <a:off x="8079386" y="104593"/>
            <a:ext cx="778260" cy="1064306"/>
            <a:chOff x="2867176" y="666461"/>
            <a:chExt cx="2732655" cy="3737028"/>
          </a:xfrm>
        </p:grpSpPr>
        <p:pic>
          <p:nvPicPr>
            <p:cNvPr id="7638" name="Google Shape;7638;p305" descr="clipped result image"/>
            <p:cNvPicPr preferRelativeResize="0"/>
            <p:nvPr/>
          </p:nvPicPr>
          <p:blipFill rotWithShape="1">
            <a:blip r:embed="rId7">
              <a:alphaModFix/>
            </a:blip>
            <a:srcRect/>
            <a:stretch/>
          </p:blipFill>
          <p:spPr>
            <a:xfrm rot="254024" flipH="1">
              <a:off x="2971809" y="1386349"/>
              <a:ext cx="2523389" cy="2927989"/>
            </a:xfrm>
            <a:prstGeom prst="rect">
              <a:avLst/>
            </a:prstGeom>
            <a:noFill/>
            <a:ln>
              <a:noFill/>
            </a:ln>
            <a:effectLst>
              <a:outerShdw blurRad="28575" algn="bl" rotWithShape="0">
                <a:srgbClr val="000000">
                  <a:alpha val="50000"/>
                </a:srgbClr>
              </a:outerShdw>
            </a:effectLst>
          </p:spPr>
        </p:pic>
        <p:pic>
          <p:nvPicPr>
            <p:cNvPr id="7639" name="Google Shape;7639;p305" descr="Resultado de imagen para lexus logo"/>
            <p:cNvPicPr preferRelativeResize="0"/>
            <p:nvPr/>
          </p:nvPicPr>
          <p:blipFill rotWithShape="1">
            <a:blip r:embed="rId8">
              <a:alphaModFix/>
            </a:blip>
            <a:srcRect/>
            <a:stretch/>
          </p:blipFill>
          <p:spPr>
            <a:xfrm>
              <a:off x="4725948" y="2649492"/>
              <a:ext cx="487616" cy="365718"/>
            </a:xfrm>
            <a:prstGeom prst="rect">
              <a:avLst/>
            </a:prstGeom>
            <a:noFill/>
            <a:ln>
              <a:noFill/>
            </a:ln>
          </p:spPr>
        </p:pic>
        <p:pic>
          <p:nvPicPr>
            <p:cNvPr id="7640" name="Google Shape;7640;p305" descr="clipped result image"/>
            <p:cNvPicPr preferRelativeResize="0"/>
            <p:nvPr/>
          </p:nvPicPr>
          <p:blipFill rotWithShape="1">
            <a:blip r:embed="rId9">
              <a:alphaModFix/>
            </a:blip>
            <a:srcRect/>
            <a:stretch/>
          </p:blipFill>
          <p:spPr>
            <a:xfrm>
              <a:off x="4687519" y="1535493"/>
              <a:ext cx="691245" cy="859786"/>
            </a:xfrm>
            <a:prstGeom prst="rect">
              <a:avLst/>
            </a:prstGeom>
            <a:noFill/>
            <a:ln>
              <a:noFill/>
            </a:ln>
          </p:spPr>
        </p:pic>
        <p:pic>
          <p:nvPicPr>
            <p:cNvPr id="7641" name="Google Shape;7641;p305" descr="clipped result image"/>
            <p:cNvPicPr preferRelativeResize="0"/>
            <p:nvPr/>
          </p:nvPicPr>
          <p:blipFill rotWithShape="1">
            <a:blip r:embed="rId10">
              <a:alphaModFix/>
            </a:blip>
            <a:srcRect/>
            <a:stretch/>
          </p:blipFill>
          <p:spPr>
            <a:xfrm rot="10800000" flipH="1">
              <a:off x="4683293" y="666461"/>
              <a:ext cx="691245" cy="859786"/>
            </a:xfrm>
            <a:prstGeom prst="rect">
              <a:avLst/>
            </a:prstGeom>
            <a:noFill/>
            <a:ln>
              <a:noFill/>
            </a:ln>
          </p:spPr>
        </p:pic>
        <p:pic>
          <p:nvPicPr>
            <p:cNvPr id="7642" name="Google Shape;7642;p305"/>
            <p:cNvPicPr preferRelativeResize="0"/>
            <p:nvPr/>
          </p:nvPicPr>
          <p:blipFill rotWithShape="1">
            <a:blip r:embed="rId11">
              <a:alphaModFix/>
            </a:blip>
            <a:srcRect/>
            <a:stretch/>
          </p:blipFill>
          <p:spPr>
            <a:xfrm rot="97068">
              <a:off x="3459336" y="2477977"/>
              <a:ext cx="1114978" cy="580798"/>
            </a:xfrm>
            <a:prstGeom prst="rect">
              <a:avLst/>
            </a:prstGeom>
            <a:noFill/>
            <a:ln>
              <a:noFill/>
            </a:ln>
          </p:spPr>
        </p:pic>
      </p:gr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Shape 7646"/>
        <p:cNvGrpSpPr/>
        <p:nvPr/>
      </p:nvGrpSpPr>
      <p:grpSpPr>
        <a:xfrm>
          <a:off x="0" y="0"/>
          <a:ext cx="0" cy="0"/>
          <a:chOff x="0" y="0"/>
          <a:chExt cx="0" cy="0"/>
        </a:xfrm>
      </p:grpSpPr>
      <p:pic>
        <p:nvPicPr>
          <p:cNvPr id="7647" name="Google Shape;7647;p306"/>
          <p:cNvPicPr preferRelativeResize="0"/>
          <p:nvPr/>
        </p:nvPicPr>
        <p:blipFill>
          <a:blip r:embed="rId3">
            <a:alphaModFix/>
          </a:blip>
          <a:stretch>
            <a:fillRect/>
          </a:stretch>
        </p:blipFill>
        <p:spPr>
          <a:xfrm rot="-2177643">
            <a:off x="6041482" y="4204322"/>
            <a:ext cx="449936" cy="357157"/>
          </a:xfrm>
          <a:prstGeom prst="rect">
            <a:avLst/>
          </a:prstGeom>
          <a:noFill/>
          <a:ln w="9525" cap="flat" cmpd="sng">
            <a:solidFill>
              <a:srgbClr val="3366CC"/>
            </a:solidFill>
            <a:prstDash val="solid"/>
            <a:round/>
            <a:headEnd type="none" w="sm" len="sm"/>
            <a:tailEnd type="none" w="sm" len="sm"/>
          </a:ln>
        </p:spPr>
      </p:pic>
      <p:grpSp>
        <p:nvGrpSpPr>
          <p:cNvPr id="7648" name="Google Shape;7648;p306"/>
          <p:cNvGrpSpPr/>
          <p:nvPr/>
        </p:nvGrpSpPr>
        <p:grpSpPr>
          <a:xfrm>
            <a:off x="4696473" y="1881429"/>
            <a:ext cx="4403689" cy="2980958"/>
            <a:chOff x="4740323" y="1538029"/>
            <a:chExt cx="4403689" cy="2980958"/>
          </a:xfrm>
        </p:grpSpPr>
        <p:pic>
          <p:nvPicPr>
            <p:cNvPr id="7649" name="Google Shape;7649;p306"/>
            <p:cNvPicPr preferRelativeResize="0"/>
            <p:nvPr/>
          </p:nvPicPr>
          <p:blipFill>
            <a:blip r:embed="rId4">
              <a:alphaModFix/>
            </a:blip>
            <a:stretch>
              <a:fillRect/>
            </a:stretch>
          </p:blipFill>
          <p:spPr>
            <a:xfrm flipH="1">
              <a:off x="4740323" y="1538029"/>
              <a:ext cx="4403689" cy="2980958"/>
            </a:xfrm>
            <a:prstGeom prst="rect">
              <a:avLst/>
            </a:prstGeom>
            <a:noFill/>
            <a:ln>
              <a:noFill/>
            </a:ln>
          </p:spPr>
        </p:pic>
        <p:sp>
          <p:nvSpPr>
            <p:cNvPr id="7650" name="Google Shape;7650;p306"/>
            <p:cNvSpPr txBox="1"/>
            <p:nvPr/>
          </p:nvSpPr>
          <p:spPr>
            <a:xfrm rot="-24530" flipH="1">
              <a:off x="6588692" y="2668466"/>
              <a:ext cx="2102154"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R-citalopram</a:t>
              </a:r>
              <a:endParaRPr sz="1800" b="1"/>
            </a:p>
          </p:txBody>
        </p:sp>
      </p:grpSp>
      <p:grpSp>
        <p:nvGrpSpPr>
          <p:cNvPr id="7651" name="Google Shape;7651;p306"/>
          <p:cNvGrpSpPr/>
          <p:nvPr/>
        </p:nvGrpSpPr>
        <p:grpSpPr>
          <a:xfrm>
            <a:off x="166975" y="1881417"/>
            <a:ext cx="4419599" cy="2980958"/>
            <a:chOff x="861075" y="1457642"/>
            <a:chExt cx="4419599" cy="2980958"/>
          </a:xfrm>
        </p:grpSpPr>
        <p:pic>
          <p:nvPicPr>
            <p:cNvPr id="7652" name="Google Shape;7652;p306"/>
            <p:cNvPicPr preferRelativeResize="0"/>
            <p:nvPr/>
          </p:nvPicPr>
          <p:blipFill>
            <a:blip r:embed="rId4">
              <a:alphaModFix/>
            </a:blip>
            <a:stretch>
              <a:fillRect/>
            </a:stretch>
          </p:blipFill>
          <p:spPr>
            <a:xfrm>
              <a:off x="861075" y="1457642"/>
              <a:ext cx="4419599" cy="2980958"/>
            </a:xfrm>
            <a:prstGeom prst="rect">
              <a:avLst/>
            </a:prstGeom>
            <a:noFill/>
            <a:ln>
              <a:noFill/>
            </a:ln>
          </p:spPr>
        </p:pic>
        <p:sp>
          <p:nvSpPr>
            <p:cNvPr id="7653" name="Google Shape;7653;p306"/>
            <p:cNvSpPr txBox="1"/>
            <p:nvPr/>
          </p:nvSpPr>
          <p:spPr>
            <a:xfrm rot="24443">
              <a:off x="1315886" y="255154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S-citalopram</a:t>
              </a:r>
              <a:endParaRPr sz="1800" b="1"/>
            </a:p>
          </p:txBody>
        </p:sp>
      </p:grpSp>
      <p:sp>
        <p:nvSpPr>
          <p:cNvPr id="7654" name="Google Shape;7654;p306"/>
          <p:cNvSpPr txBox="1"/>
          <p:nvPr/>
        </p:nvSpPr>
        <p:spPr>
          <a:xfrm>
            <a:off x="529450" y="157400"/>
            <a:ext cx="6590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Citalopram: SSRI</a:t>
            </a:r>
            <a:endParaRPr/>
          </a:p>
        </p:txBody>
      </p:sp>
      <p:sp>
        <p:nvSpPr>
          <p:cNvPr id="7655" name="Google Shape;7655;p306"/>
          <p:cNvSpPr/>
          <p:nvPr/>
        </p:nvSpPr>
        <p:spPr>
          <a:xfrm>
            <a:off x="1260447" y="2232374"/>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6" name="Google Shape;7656;p306"/>
          <p:cNvSpPr/>
          <p:nvPr/>
        </p:nvSpPr>
        <p:spPr>
          <a:xfrm>
            <a:off x="7235272" y="2305999"/>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657" name="Google Shape;7657;p306"/>
          <p:cNvCxnSpPr/>
          <p:nvPr/>
        </p:nvCxnSpPr>
        <p:spPr>
          <a:xfrm>
            <a:off x="1432546" y="1977947"/>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658" name="Google Shape;7658;p306"/>
          <p:cNvCxnSpPr/>
          <p:nvPr/>
        </p:nvCxnSpPr>
        <p:spPr>
          <a:xfrm>
            <a:off x="1458269" y="4765859"/>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659" name="Google Shape;7659;p306"/>
          <p:cNvCxnSpPr/>
          <p:nvPr/>
        </p:nvCxnSpPr>
        <p:spPr>
          <a:xfrm>
            <a:off x="7455846" y="1987113"/>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660" name="Google Shape;7660;p306"/>
          <p:cNvCxnSpPr/>
          <p:nvPr/>
        </p:nvCxnSpPr>
        <p:spPr>
          <a:xfrm>
            <a:off x="7481569" y="4775024"/>
            <a:ext cx="408300" cy="0"/>
          </a:xfrm>
          <a:prstGeom prst="straightConnector1">
            <a:avLst/>
          </a:prstGeom>
          <a:noFill/>
          <a:ln w="28575" cap="flat" cmpd="sng">
            <a:solidFill>
              <a:schemeClr val="dk2"/>
            </a:solidFill>
            <a:prstDash val="solid"/>
            <a:round/>
            <a:headEnd type="none" w="med" len="med"/>
            <a:tailEnd type="none" w="med" len="med"/>
          </a:ln>
        </p:spPr>
      </p:cxnSp>
      <p:pic>
        <p:nvPicPr>
          <p:cNvPr id="7661" name="Google Shape;7661;p306"/>
          <p:cNvPicPr preferRelativeResize="0"/>
          <p:nvPr/>
        </p:nvPicPr>
        <p:blipFill>
          <a:blip r:embed="rId5">
            <a:alphaModFix/>
          </a:blip>
          <a:stretch>
            <a:fillRect/>
          </a:stretch>
        </p:blipFill>
        <p:spPr>
          <a:xfrm rot="827143">
            <a:off x="8236975" y="1500445"/>
            <a:ext cx="564025" cy="699675"/>
          </a:xfrm>
          <a:prstGeom prst="rect">
            <a:avLst/>
          </a:prstGeom>
          <a:noFill/>
          <a:ln>
            <a:noFill/>
          </a:ln>
        </p:spPr>
      </p:pic>
      <p:sp>
        <p:nvSpPr>
          <p:cNvPr id="7662" name="Google Shape;7662;p306"/>
          <p:cNvSpPr txBox="1"/>
          <p:nvPr/>
        </p:nvSpPr>
        <p:spPr>
          <a:xfrm>
            <a:off x="5214225" y="1443325"/>
            <a:ext cx="1735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“Bad citalopram”</a:t>
            </a:r>
            <a:endParaRPr/>
          </a:p>
        </p:txBody>
      </p:sp>
      <p:sp>
        <p:nvSpPr>
          <p:cNvPr id="7663" name="Google Shape;7663;p306"/>
          <p:cNvSpPr txBox="1"/>
          <p:nvPr/>
        </p:nvSpPr>
        <p:spPr>
          <a:xfrm>
            <a:off x="1091325" y="3398300"/>
            <a:ext cx="1735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“Lexapro”</a:t>
            </a:r>
            <a:endParaRPr/>
          </a:p>
        </p:txBody>
      </p:sp>
      <p:grpSp>
        <p:nvGrpSpPr>
          <p:cNvPr id="7664" name="Google Shape;7664;p306"/>
          <p:cNvGrpSpPr/>
          <p:nvPr/>
        </p:nvGrpSpPr>
        <p:grpSpPr>
          <a:xfrm>
            <a:off x="4696473" y="1443322"/>
            <a:ext cx="4403689" cy="3427355"/>
            <a:chOff x="4696473" y="1443322"/>
            <a:chExt cx="4403689" cy="3427355"/>
          </a:xfrm>
        </p:grpSpPr>
        <p:pic>
          <p:nvPicPr>
            <p:cNvPr id="7665" name="Google Shape;7665;p306"/>
            <p:cNvPicPr preferRelativeResize="0"/>
            <p:nvPr/>
          </p:nvPicPr>
          <p:blipFill>
            <a:blip r:embed="rId3">
              <a:alphaModFix/>
            </a:blip>
            <a:stretch>
              <a:fillRect/>
            </a:stretch>
          </p:blipFill>
          <p:spPr>
            <a:xfrm rot="-2178522">
              <a:off x="5875734" y="4042135"/>
              <a:ext cx="673832" cy="534808"/>
            </a:xfrm>
            <a:prstGeom prst="roundRect">
              <a:avLst>
                <a:gd name="adj" fmla="val 16667"/>
              </a:avLst>
            </a:prstGeom>
            <a:noFill/>
            <a:ln w="19050" cap="flat" cmpd="sng">
              <a:solidFill>
                <a:srgbClr val="3366CC"/>
              </a:solidFill>
              <a:prstDash val="solid"/>
              <a:round/>
              <a:headEnd type="none" w="sm" len="sm"/>
              <a:tailEnd type="none" w="sm" len="sm"/>
            </a:ln>
          </p:spPr>
        </p:pic>
        <p:pic>
          <p:nvPicPr>
            <p:cNvPr id="7666" name="Google Shape;7666;p306"/>
            <p:cNvPicPr preferRelativeResize="0"/>
            <p:nvPr/>
          </p:nvPicPr>
          <p:blipFill>
            <a:blip r:embed="rId4">
              <a:alphaModFix/>
            </a:blip>
            <a:stretch>
              <a:fillRect/>
            </a:stretch>
          </p:blipFill>
          <p:spPr>
            <a:xfrm flipH="1">
              <a:off x="4696473" y="1889719"/>
              <a:ext cx="4403689" cy="2980958"/>
            </a:xfrm>
            <a:prstGeom prst="rect">
              <a:avLst/>
            </a:prstGeom>
            <a:noFill/>
            <a:ln>
              <a:noFill/>
            </a:ln>
          </p:spPr>
        </p:pic>
        <p:pic>
          <p:nvPicPr>
            <p:cNvPr id="7667" name="Google Shape;7667;p306"/>
            <p:cNvPicPr preferRelativeResize="0"/>
            <p:nvPr/>
          </p:nvPicPr>
          <p:blipFill>
            <a:blip r:embed="rId5">
              <a:alphaModFix/>
            </a:blip>
            <a:stretch>
              <a:fillRect/>
            </a:stretch>
          </p:blipFill>
          <p:spPr>
            <a:xfrm rot="827143">
              <a:off x="8236975" y="1500445"/>
              <a:ext cx="564025" cy="699675"/>
            </a:xfrm>
            <a:prstGeom prst="rect">
              <a:avLst/>
            </a:prstGeom>
            <a:noFill/>
            <a:ln>
              <a:noFill/>
            </a:ln>
          </p:spPr>
        </p:pic>
        <p:sp>
          <p:nvSpPr>
            <p:cNvPr id="7668" name="Google Shape;7668;p306"/>
            <p:cNvSpPr/>
            <p:nvPr/>
          </p:nvSpPr>
          <p:spPr>
            <a:xfrm>
              <a:off x="7235272" y="2305999"/>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669" name="Google Shape;7669;p306"/>
            <p:cNvCxnSpPr/>
            <p:nvPr/>
          </p:nvCxnSpPr>
          <p:spPr>
            <a:xfrm>
              <a:off x="7455846" y="1987113"/>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670" name="Google Shape;7670;p306"/>
            <p:cNvCxnSpPr/>
            <p:nvPr/>
          </p:nvCxnSpPr>
          <p:spPr>
            <a:xfrm>
              <a:off x="7481569" y="4775024"/>
              <a:ext cx="408300" cy="0"/>
            </a:xfrm>
            <a:prstGeom prst="straightConnector1">
              <a:avLst/>
            </a:prstGeom>
            <a:noFill/>
            <a:ln w="28575" cap="flat" cmpd="sng">
              <a:solidFill>
                <a:schemeClr val="dk2"/>
              </a:solidFill>
              <a:prstDash val="solid"/>
              <a:round/>
              <a:headEnd type="none" w="med" len="med"/>
              <a:tailEnd type="none" w="med" len="med"/>
            </a:ln>
          </p:spPr>
        </p:cxnSp>
      </p:grpSp>
      <p:pic>
        <p:nvPicPr>
          <p:cNvPr id="7671" name="Google Shape;7671;p306"/>
          <p:cNvPicPr preferRelativeResize="0"/>
          <p:nvPr/>
        </p:nvPicPr>
        <p:blipFill>
          <a:blip r:embed="rId6">
            <a:alphaModFix/>
          </a:blip>
          <a:stretch>
            <a:fillRect/>
          </a:stretch>
        </p:blipFill>
        <p:spPr>
          <a:xfrm flipH="1">
            <a:off x="3800052" y="1311566"/>
            <a:ext cx="1475999" cy="1668421"/>
          </a:xfrm>
          <a:prstGeom prst="rect">
            <a:avLst/>
          </a:prstGeom>
          <a:noFill/>
          <a:ln>
            <a:noFill/>
          </a:ln>
        </p:spPr>
      </p:pic>
      <p:sp>
        <p:nvSpPr>
          <p:cNvPr id="7672" name="Google Shape;7672;p306"/>
          <p:cNvSpPr txBox="1"/>
          <p:nvPr/>
        </p:nvSpPr>
        <p:spPr>
          <a:xfrm rot="-24530" flipH="1">
            <a:off x="6608926" y="3061098"/>
            <a:ext cx="2102154" cy="1066526"/>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R-citalopram</a:t>
            </a:r>
            <a:endParaRPr sz="1800" b="1"/>
          </a:p>
        </p:txBody>
      </p:sp>
      <p:grpSp>
        <p:nvGrpSpPr>
          <p:cNvPr id="7673" name="Google Shape;7673;p306"/>
          <p:cNvGrpSpPr/>
          <p:nvPr/>
        </p:nvGrpSpPr>
        <p:grpSpPr>
          <a:xfrm>
            <a:off x="8079386" y="104593"/>
            <a:ext cx="778260" cy="1064306"/>
            <a:chOff x="2867176" y="666461"/>
            <a:chExt cx="2732655" cy="3737028"/>
          </a:xfrm>
        </p:grpSpPr>
        <p:pic>
          <p:nvPicPr>
            <p:cNvPr id="7674" name="Google Shape;7674;p306" descr="clipped result image"/>
            <p:cNvPicPr preferRelativeResize="0"/>
            <p:nvPr/>
          </p:nvPicPr>
          <p:blipFill rotWithShape="1">
            <a:blip r:embed="rId7">
              <a:alphaModFix/>
            </a:blip>
            <a:srcRect/>
            <a:stretch/>
          </p:blipFill>
          <p:spPr>
            <a:xfrm rot="254024" flipH="1">
              <a:off x="2971809" y="1386349"/>
              <a:ext cx="2523389" cy="2927989"/>
            </a:xfrm>
            <a:prstGeom prst="rect">
              <a:avLst/>
            </a:prstGeom>
            <a:noFill/>
            <a:ln>
              <a:noFill/>
            </a:ln>
            <a:effectLst>
              <a:outerShdw blurRad="28575" algn="bl" rotWithShape="0">
                <a:srgbClr val="000000">
                  <a:alpha val="50000"/>
                </a:srgbClr>
              </a:outerShdw>
            </a:effectLst>
          </p:spPr>
        </p:pic>
        <p:pic>
          <p:nvPicPr>
            <p:cNvPr id="7675" name="Google Shape;7675;p306" descr="Resultado de imagen para lexus logo"/>
            <p:cNvPicPr preferRelativeResize="0"/>
            <p:nvPr/>
          </p:nvPicPr>
          <p:blipFill rotWithShape="1">
            <a:blip r:embed="rId8">
              <a:alphaModFix/>
            </a:blip>
            <a:srcRect/>
            <a:stretch/>
          </p:blipFill>
          <p:spPr>
            <a:xfrm>
              <a:off x="4725948" y="2649492"/>
              <a:ext cx="487616" cy="365718"/>
            </a:xfrm>
            <a:prstGeom prst="rect">
              <a:avLst/>
            </a:prstGeom>
            <a:noFill/>
            <a:ln>
              <a:noFill/>
            </a:ln>
          </p:spPr>
        </p:pic>
        <p:pic>
          <p:nvPicPr>
            <p:cNvPr id="7676" name="Google Shape;7676;p306" descr="clipped result image"/>
            <p:cNvPicPr preferRelativeResize="0"/>
            <p:nvPr/>
          </p:nvPicPr>
          <p:blipFill rotWithShape="1">
            <a:blip r:embed="rId9">
              <a:alphaModFix/>
            </a:blip>
            <a:srcRect/>
            <a:stretch/>
          </p:blipFill>
          <p:spPr>
            <a:xfrm>
              <a:off x="4687519" y="1535493"/>
              <a:ext cx="691245" cy="859786"/>
            </a:xfrm>
            <a:prstGeom prst="rect">
              <a:avLst/>
            </a:prstGeom>
            <a:noFill/>
            <a:ln>
              <a:noFill/>
            </a:ln>
          </p:spPr>
        </p:pic>
        <p:pic>
          <p:nvPicPr>
            <p:cNvPr id="7677" name="Google Shape;7677;p306" descr="clipped result image"/>
            <p:cNvPicPr preferRelativeResize="0"/>
            <p:nvPr/>
          </p:nvPicPr>
          <p:blipFill rotWithShape="1">
            <a:blip r:embed="rId10">
              <a:alphaModFix/>
            </a:blip>
            <a:srcRect/>
            <a:stretch/>
          </p:blipFill>
          <p:spPr>
            <a:xfrm rot="10800000" flipH="1">
              <a:off x="4683293" y="666461"/>
              <a:ext cx="691245" cy="859786"/>
            </a:xfrm>
            <a:prstGeom prst="rect">
              <a:avLst/>
            </a:prstGeom>
            <a:noFill/>
            <a:ln>
              <a:noFill/>
            </a:ln>
          </p:spPr>
        </p:pic>
        <p:pic>
          <p:nvPicPr>
            <p:cNvPr id="7678" name="Google Shape;7678;p306"/>
            <p:cNvPicPr preferRelativeResize="0"/>
            <p:nvPr/>
          </p:nvPicPr>
          <p:blipFill rotWithShape="1">
            <a:blip r:embed="rId11">
              <a:alphaModFix/>
            </a:blip>
            <a:srcRect/>
            <a:stretch/>
          </p:blipFill>
          <p:spPr>
            <a:xfrm rot="97068">
              <a:off x="3459336" y="2477977"/>
              <a:ext cx="1114978" cy="580798"/>
            </a:xfrm>
            <a:prstGeom prst="rect">
              <a:avLst/>
            </a:prstGeom>
            <a:noFill/>
            <a:ln>
              <a:noFill/>
            </a:ln>
          </p:spPr>
        </p:pic>
      </p:gr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Shape 7682"/>
        <p:cNvGrpSpPr/>
        <p:nvPr/>
      </p:nvGrpSpPr>
      <p:grpSpPr>
        <a:xfrm>
          <a:off x="0" y="0"/>
          <a:ext cx="0" cy="0"/>
          <a:chOff x="0" y="0"/>
          <a:chExt cx="0" cy="0"/>
        </a:xfrm>
      </p:grpSpPr>
      <p:pic>
        <p:nvPicPr>
          <p:cNvPr id="7683" name="Google Shape;7683;p307"/>
          <p:cNvPicPr preferRelativeResize="0"/>
          <p:nvPr/>
        </p:nvPicPr>
        <p:blipFill>
          <a:blip r:embed="rId3">
            <a:alphaModFix/>
          </a:blip>
          <a:stretch>
            <a:fillRect/>
          </a:stretch>
        </p:blipFill>
        <p:spPr>
          <a:xfrm rot="-2177643">
            <a:off x="6041482" y="4204322"/>
            <a:ext cx="449936" cy="357157"/>
          </a:xfrm>
          <a:prstGeom prst="rect">
            <a:avLst/>
          </a:prstGeom>
          <a:noFill/>
          <a:ln w="9525" cap="flat" cmpd="sng">
            <a:solidFill>
              <a:srgbClr val="3366CC"/>
            </a:solidFill>
            <a:prstDash val="solid"/>
            <a:round/>
            <a:headEnd type="none" w="sm" len="sm"/>
            <a:tailEnd type="none" w="sm" len="sm"/>
          </a:ln>
        </p:spPr>
      </p:pic>
      <p:grpSp>
        <p:nvGrpSpPr>
          <p:cNvPr id="7684" name="Google Shape;7684;p307"/>
          <p:cNvGrpSpPr/>
          <p:nvPr/>
        </p:nvGrpSpPr>
        <p:grpSpPr>
          <a:xfrm>
            <a:off x="4696473" y="1881429"/>
            <a:ext cx="4403689" cy="2980958"/>
            <a:chOff x="4740323" y="1538029"/>
            <a:chExt cx="4403689" cy="2980958"/>
          </a:xfrm>
        </p:grpSpPr>
        <p:pic>
          <p:nvPicPr>
            <p:cNvPr id="7685" name="Google Shape;7685;p307"/>
            <p:cNvPicPr preferRelativeResize="0"/>
            <p:nvPr/>
          </p:nvPicPr>
          <p:blipFill>
            <a:blip r:embed="rId4">
              <a:alphaModFix/>
            </a:blip>
            <a:stretch>
              <a:fillRect/>
            </a:stretch>
          </p:blipFill>
          <p:spPr>
            <a:xfrm flipH="1">
              <a:off x="4740323" y="1538029"/>
              <a:ext cx="4403689" cy="2980958"/>
            </a:xfrm>
            <a:prstGeom prst="rect">
              <a:avLst/>
            </a:prstGeom>
            <a:noFill/>
            <a:ln>
              <a:noFill/>
            </a:ln>
          </p:spPr>
        </p:pic>
        <p:sp>
          <p:nvSpPr>
            <p:cNvPr id="7686" name="Google Shape;7686;p307"/>
            <p:cNvSpPr txBox="1"/>
            <p:nvPr/>
          </p:nvSpPr>
          <p:spPr>
            <a:xfrm rot="-24530" flipH="1">
              <a:off x="6588692" y="2668466"/>
              <a:ext cx="2102154"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R-citalopram</a:t>
              </a:r>
              <a:endParaRPr sz="1800" b="1"/>
            </a:p>
          </p:txBody>
        </p:sp>
      </p:grpSp>
      <p:grpSp>
        <p:nvGrpSpPr>
          <p:cNvPr id="7687" name="Google Shape;7687;p307"/>
          <p:cNvGrpSpPr/>
          <p:nvPr/>
        </p:nvGrpSpPr>
        <p:grpSpPr>
          <a:xfrm>
            <a:off x="166975" y="1881417"/>
            <a:ext cx="4419599" cy="2980958"/>
            <a:chOff x="861075" y="1457642"/>
            <a:chExt cx="4419599" cy="2980958"/>
          </a:xfrm>
        </p:grpSpPr>
        <p:pic>
          <p:nvPicPr>
            <p:cNvPr id="7688" name="Google Shape;7688;p307"/>
            <p:cNvPicPr preferRelativeResize="0"/>
            <p:nvPr/>
          </p:nvPicPr>
          <p:blipFill>
            <a:blip r:embed="rId4">
              <a:alphaModFix/>
            </a:blip>
            <a:stretch>
              <a:fillRect/>
            </a:stretch>
          </p:blipFill>
          <p:spPr>
            <a:xfrm>
              <a:off x="861075" y="1457642"/>
              <a:ext cx="4419599" cy="2980958"/>
            </a:xfrm>
            <a:prstGeom prst="rect">
              <a:avLst/>
            </a:prstGeom>
            <a:noFill/>
            <a:ln>
              <a:noFill/>
            </a:ln>
          </p:spPr>
        </p:pic>
        <p:sp>
          <p:nvSpPr>
            <p:cNvPr id="7689" name="Google Shape;7689;p307"/>
            <p:cNvSpPr txBox="1"/>
            <p:nvPr/>
          </p:nvSpPr>
          <p:spPr>
            <a:xfrm rot="24443">
              <a:off x="1315886" y="255154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S-citalopram</a:t>
              </a:r>
              <a:endParaRPr sz="1800" b="1"/>
            </a:p>
          </p:txBody>
        </p:sp>
      </p:grpSp>
      <p:sp>
        <p:nvSpPr>
          <p:cNvPr id="7690" name="Google Shape;7690;p307"/>
          <p:cNvSpPr txBox="1"/>
          <p:nvPr/>
        </p:nvSpPr>
        <p:spPr>
          <a:xfrm>
            <a:off x="529450" y="157400"/>
            <a:ext cx="6590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Citalopram: SSRI</a:t>
            </a:r>
            <a:endParaRPr/>
          </a:p>
        </p:txBody>
      </p:sp>
      <p:sp>
        <p:nvSpPr>
          <p:cNvPr id="7691" name="Google Shape;7691;p307"/>
          <p:cNvSpPr/>
          <p:nvPr/>
        </p:nvSpPr>
        <p:spPr>
          <a:xfrm>
            <a:off x="1260447" y="2232374"/>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2" name="Google Shape;7692;p307"/>
          <p:cNvSpPr/>
          <p:nvPr/>
        </p:nvSpPr>
        <p:spPr>
          <a:xfrm>
            <a:off x="7235272" y="2305999"/>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693" name="Google Shape;7693;p307"/>
          <p:cNvCxnSpPr/>
          <p:nvPr/>
        </p:nvCxnSpPr>
        <p:spPr>
          <a:xfrm>
            <a:off x="1432546" y="1977947"/>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694" name="Google Shape;7694;p307"/>
          <p:cNvCxnSpPr/>
          <p:nvPr/>
        </p:nvCxnSpPr>
        <p:spPr>
          <a:xfrm>
            <a:off x="1458269" y="4765859"/>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695" name="Google Shape;7695;p307"/>
          <p:cNvCxnSpPr/>
          <p:nvPr/>
        </p:nvCxnSpPr>
        <p:spPr>
          <a:xfrm>
            <a:off x="7455846" y="1987113"/>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696" name="Google Shape;7696;p307"/>
          <p:cNvCxnSpPr/>
          <p:nvPr/>
        </p:nvCxnSpPr>
        <p:spPr>
          <a:xfrm>
            <a:off x="7481569" y="4775024"/>
            <a:ext cx="408300" cy="0"/>
          </a:xfrm>
          <a:prstGeom prst="straightConnector1">
            <a:avLst/>
          </a:prstGeom>
          <a:noFill/>
          <a:ln w="28575" cap="flat" cmpd="sng">
            <a:solidFill>
              <a:schemeClr val="dk2"/>
            </a:solidFill>
            <a:prstDash val="solid"/>
            <a:round/>
            <a:headEnd type="none" w="med" len="med"/>
            <a:tailEnd type="none" w="med" len="med"/>
          </a:ln>
        </p:spPr>
      </p:cxnSp>
      <p:pic>
        <p:nvPicPr>
          <p:cNvPr id="7697" name="Google Shape;7697;p307"/>
          <p:cNvPicPr preferRelativeResize="0"/>
          <p:nvPr/>
        </p:nvPicPr>
        <p:blipFill>
          <a:blip r:embed="rId5">
            <a:alphaModFix/>
          </a:blip>
          <a:stretch>
            <a:fillRect/>
          </a:stretch>
        </p:blipFill>
        <p:spPr>
          <a:xfrm rot="827143">
            <a:off x="8236975" y="1500445"/>
            <a:ext cx="564025" cy="699675"/>
          </a:xfrm>
          <a:prstGeom prst="rect">
            <a:avLst/>
          </a:prstGeom>
          <a:noFill/>
          <a:ln>
            <a:noFill/>
          </a:ln>
        </p:spPr>
      </p:pic>
      <p:sp>
        <p:nvSpPr>
          <p:cNvPr id="7698" name="Google Shape;7698;p307"/>
          <p:cNvSpPr txBox="1"/>
          <p:nvPr/>
        </p:nvSpPr>
        <p:spPr>
          <a:xfrm>
            <a:off x="5214225" y="1443325"/>
            <a:ext cx="1735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“Bad citalopram”</a:t>
            </a:r>
            <a:endParaRPr/>
          </a:p>
        </p:txBody>
      </p:sp>
      <p:sp>
        <p:nvSpPr>
          <p:cNvPr id="7699" name="Google Shape;7699;p307"/>
          <p:cNvSpPr txBox="1"/>
          <p:nvPr/>
        </p:nvSpPr>
        <p:spPr>
          <a:xfrm>
            <a:off x="1091325" y="3398300"/>
            <a:ext cx="1735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“Lexapro”</a:t>
            </a:r>
            <a:endParaRPr/>
          </a:p>
        </p:txBody>
      </p:sp>
      <p:grpSp>
        <p:nvGrpSpPr>
          <p:cNvPr id="7700" name="Google Shape;7700;p307"/>
          <p:cNvGrpSpPr/>
          <p:nvPr/>
        </p:nvGrpSpPr>
        <p:grpSpPr>
          <a:xfrm>
            <a:off x="4696473" y="1443322"/>
            <a:ext cx="4403689" cy="3427355"/>
            <a:chOff x="4696473" y="1443322"/>
            <a:chExt cx="4403689" cy="3427355"/>
          </a:xfrm>
        </p:grpSpPr>
        <p:pic>
          <p:nvPicPr>
            <p:cNvPr id="7701" name="Google Shape;7701;p307"/>
            <p:cNvPicPr preferRelativeResize="0"/>
            <p:nvPr/>
          </p:nvPicPr>
          <p:blipFill>
            <a:blip r:embed="rId3">
              <a:alphaModFix/>
            </a:blip>
            <a:stretch>
              <a:fillRect/>
            </a:stretch>
          </p:blipFill>
          <p:spPr>
            <a:xfrm rot="-2178522">
              <a:off x="5875734" y="4042135"/>
              <a:ext cx="673832" cy="534808"/>
            </a:xfrm>
            <a:prstGeom prst="roundRect">
              <a:avLst>
                <a:gd name="adj" fmla="val 16667"/>
              </a:avLst>
            </a:prstGeom>
            <a:noFill/>
            <a:ln w="19050" cap="flat" cmpd="sng">
              <a:solidFill>
                <a:srgbClr val="3366CC"/>
              </a:solidFill>
              <a:prstDash val="solid"/>
              <a:round/>
              <a:headEnd type="none" w="sm" len="sm"/>
              <a:tailEnd type="none" w="sm" len="sm"/>
            </a:ln>
          </p:spPr>
        </p:pic>
        <p:pic>
          <p:nvPicPr>
            <p:cNvPr id="7702" name="Google Shape;7702;p307"/>
            <p:cNvPicPr preferRelativeResize="0"/>
            <p:nvPr/>
          </p:nvPicPr>
          <p:blipFill>
            <a:blip r:embed="rId4">
              <a:alphaModFix/>
            </a:blip>
            <a:stretch>
              <a:fillRect/>
            </a:stretch>
          </p:blipFill>
          <p:spPr>
            <a:xfrm flipH="1">
              <a:off x="4696473" y="1889719"/>
              <a:ext cx="4403689" cy="2980958"/>
            </a:xfrm>
            <a:prstGeom prst="rect">
              <a:avLst/>
            </a:prstGeom>
            <a:noFill/>
            <a:ln>
              <a:noFill/>
            </a:ln>
          </p:spPr>
        </p:pic>
        <p:pic>
          <p:nvPicPr>
            <p:cNvPr id="7703" name="Google Shape;7703;p307"/>
            <p:cNvPicPr preferRelativeResize="0"/>
            <p:nvPr/>
          </p:nvPicPr>
          <p:blipFill>
            <a:blip r:embed="rId5">
              <a:alphaModFix/>
            </a:blip>
            <a:stretch>
              <a:fillRect/>
            </a:stretch>
          </p:blipFill>
          <p:spPr>
            <a:xfrm rot="827143">
              <a:off x="8236975" y="1500445"/>
              <a:ext cx="564025" cy="699675"/>
            </a:xfrm>
            <a:prstGeom prst="rect">
              <a:avLst/>
            </a:prstGeom>
            <a:noFill/>
            <a:ln>
              <a:noFill/>
            </a:ln>
          </p:spPr>
        </p:pic>
        <p:sp>
          <p:nvSpPr>
            <p:cNvPr id="7704" name="Google Shape;7704;p307"/>
            <p:cNvSpPr/>
            <p:nvPr/>
          </p:nvSpPr>
          <p:spPr>
            <a:xfrm>
              <a:off x="7235272" y="2305999"/>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705" name="Google Shape;7705;p307"/>
            <p:cNvCxnSpPr/>
            <p:nvPr/>
          </p:nvCxnSpPr>
          <p:spPr>
            <a:xfrm>
              <a:off x="7455846" y="1987113"/>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706" name="Google Shape;7706;p307"/>
            <p:cNvCxnSpPr/>
            <p:nvPr/>
          </p:nvCxnSpPr>
          <p:spPr>
            <a:xfrm>
              <a:off x="7481569" y="4775024"/>
              <a:ext cx="408300" cy="0"/>
            </a:xfrm>
            <a:prstGeom prst="straightConnector1">
              <a:avLst/>
            </a:prstGeom>
            <a:noFill/>
            <a:ln w="28575" cap="flat" cmpd="sng">
              <a:solidFill>
                <a:schemeClr val="dk2"/>
              </a:solidFill>
              <a:prstDash val="solid"/>
              <a:round/>
              <a:headEnd type="none" w="med" len="med"/>
              <a:tailEnd type="none" w="med" len="med"/>
            </a:ln>
          </p:spPr>
        </p:cxnSp>
      </p:grpSp>
      <p:pic>
        <p:nvPicPr>
          <p:cNvPr id="7707" name="Google Shape;7707;p307"/>
          <p:cNvPicPr preferRelativeResize="0"/>
          <p:nvPr/>
        </p:nvPicPr>
        <p:blipFill>
          <a:blip r:embed="rId6">
            <a:alphaModFix/>
          </a:blip>
          <a:stretch>
            <a:fillRect/>
          </a:stretch>
        </p:blipFill>
        <p:spPr>
          <a:xfrm flipH="1">
            <a:off x="3800052" y="1311566"/>
            <a:ext cx="1475999" cy="1668421"/>
          </a:xfrm>
          <a:prstGeom prst="rect">
            <a:avLst/>
          </a:prstGeom>
          <a:noFill/>
          <a:ln>
            <a:noFill/>
          </a:ln>
        </p:spPr>
      </p:pic>
      <p:sp>
        <p:nvSpPr>
          <p:cNvPr id="7708" name="Google Shape;7708;p307"/>
          <p:cNvSpPr txBox="1"/>
          <p:nvPr/>
        </p:nvSpPr>
        <p:spPr>
          <a:xfrm rot="-24530" flipH="1">
            <a:off x="6608926" y="3061098"/>
            <a:ext cx="2102154" cy="1066526"/>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R-citalopram</a:t>
            </a:r>
            <a:endParaRPr sz="1800" b="1"/>
          </a:p>
        </p:txBody>
      </p:sp>
      <p:sp>
        <p:nvSpPr>
          <p:cNvPr id="7709" name="Google Shape;7709;p307"/>
          <p:cNvSpPr txBox="1"/>
          <p:nvPr/>
        </p:nvSpPr>
        <p:spPr>
          <a:xfrm>
            <a:off x="5317475" y="1753225"/>
            <a:ext cx="17358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May </a:t>
            </a:r>
            <a:r>
              <a:rPr lang="en" sz="1100" b="1"/>
              <a:t>interfere</a:t>
            </a:r>
            <a:r>
              <a:rPr lang="en" sz="1100"/>
              <a:t> with S-citaloprams ability </a:t>
            </a:r>
            <a:endParaRPr sz="1100"/>
          </a:p>
          <a:p>
            <a:pPr marL="0" lvl="0" indent="0" algn="l" rtl="0">
              <a:spcBef>
                <a:spcPts val="0"/>
              </a:spcBef>
              <a:spcAft>
                <a:spcPts val="0"/>
              </a:spcAft>
              <a:buNone/>
            </a:pPr>
            <a:r>
              <a:rPr lang="en" sz="1100"/>
              <a:t>to inhibit SERT</a:t>
            </a:r>
            <a:endParaRPr sz="1100"/>
          </a:p>
        </p:txBody>
      </p:sp>
      <p:grpSp>
        <p:nvGrpSpPr>
          <p:cNvPr id="7710" name="Google Shape;7710;p307"/>
          <p:cNvGrpSpPr/>
          <p:nvPr/>
        </p:nvGrpSpPr>
        <p:grpSpPr>
          <a:xfrm>
            <a:off x="8079386" y="104593"/>
            <a:ext cx="778260" cy="1064306"/>
            <a:chOff x="2867176" y="666461"/>
            <a:chExt cx="2732655" cy="3737028"/>
          </a:xfrm>
        </p:grpSpPr>
        <p:pic>
          <p:nvPicPr>
            <p:cNvPr id="7711" name="Google Shape;7711;p307" descr="clipped result image"/>
            <p:cNvPicPr preferRelativeResize="0"/>
            <p:nvPr/>
          </p:nvPicPr>
          <p:blipFill rotWithShape="1">
            <a:blip r:embed="rId7">
              <a:alphaModFix/>
            </a:blip>
            <a:srcRect/>
            <a:stretch/>
          </p:blipFill>
          <p:spPr>
            <a:xfrm rot="254024" flipH="1">
              <a:off x="2971809" y="1386349"/>
              <a:ext cx="2523389" cy="2927989"/>
            </a:xfrm>
            <a:prstGeom prst="rect">
              <a:avLst/>
            </a:prstGeom>
            <a:noFill/>
            <a:ln>
              <a:noFill/>
            </a:ln>
            <a:effectLst>
              <a:outerShdw blurRad="28575" algn="bl" rotWithShape="0">
                <a:srgbClr val="000000">
                  <a:alpha val="50000"/>
                </a:srgbClr>
              </a:outerShdw>
            </a:effectLst>
          </p:spPr>
        </p:pic>
        <p:pic>
          <p:nvPicPr>
            <p:cNvPr id="7712" name="Google Shape;7712;p307" descr="Resultado de imagen para lexus logo"/>
            <p:cNvPicPr preferRelativeResize="0"/>
            <p:nvPr/>
          </p:nvPicPr>
          <p:blipFill rotWithShape="1">
            <a:blip r:embed="rId8">
              <a:alphaModFix/>
            </a:blip>
            <a:srcRect/>
            <a:stretch/>
          </p:blipFill>
          <p:spPr>
            <a:xfrm>
              <a:off x="4725948" y="2649492"/>
              <a:ext cx="487616" cy="365718"/>
            </a:xfrm>
            <a:prstGeom prst="rect">
              <a:avLst/>
            </a:prstGeom>
            <a:noFill/>
            <a:ln>
              <a:noFill/>
            </a:ln>
          </p:spPr>
        </p:pic>
        <p:pic>
          <p:nvPicPr>
            <p:cNvPr id="7713" name="Google Shape;7713;p307" descr="clipped result image"/>
            <p:cNvPicPr preferRelativeResize="0"/>
            <p:nvPr/>
          </p:nvPicPr>
          <p:blipFill rotWithShape="1">
            <a:blip r:embed="rId9">
              <a:alphaModFix/>
            </a:blip>
            <a:srcRect/>
            <a:stretch/>
          </p:blipFill>
          <p:spPr>
            <a:xfrm>
              <a:off x="4687519" y="1535493"/>
              <a:ext cx="691245" cy="859786"/>
            </a:xfrm>
            <a:prstGeom prst="rect">
              <a:avLst/>
            </a:prstGeom>
            <a:noFill/>
            <a:ln>
              <a:noFill/>
            </a:ln>
          </p:spPr>
        </p:pic>
        <p:pic>
          <p:nvPicPr>
            <p:cNvPr id="7714" name="Google Shape;7714;p307" descr="clipped result image"/>
            <p:cNvPicPr preferRelativeResize="0"/>
            <p:nvPr/>
          </p:nvPicPr>
          <p:blipFill rotWithShape="1">
            <a:blip r:embed="rId10">
              <a:alphaModFix/>
            </a:blip>
            <a:srcRect/>
            <a:stretch/>
          </p:blipFill>
          <p:spPr>
            <a:xfrm rot="10800000" flipH="1">
              <a:off x="4683293" y="666461"/>
              <a:ext cx="691245" cy="859786"/>
            </a:xfrm>
            <a:prstGeom prst="rect">
              <a:avLst/>
            </a:prstGeom>
            <a:noFill/>
            <a:ln>
              <a:noFill/>
            </a:ln>
          </p:spPr>
        </p:pic>
        <p:pic>
          <p:nvPicPr>
            <p:cNvPr id="7715" name="Google Shape;7715;p307"/>
            <p:cNvPicPr preferRelativeResize="0"/>
            <p:nvPr/>
          </p:nvPicPr>
          <p:blipFill rotWithShape="1">
            <a:blip r:embed="rId11">
              <a:alphaModFix/>
            </a:blip>
            <a:srcRect/>
            <a:stretch/>
          </p:blipFill>
          <p:spPr>
            <a:xfrm rot="97068">
              <a:off x="3459336" y="2477977"/>
              <a:ext cx="1114978" cy="580798"/>
            </a:xfrm>
            <a:prstGeom prst="rect">
              <a:avLst/>
            </a:prstGeom>
            <a:noFill/>
            <a:ln>
              <a:noFill/>
            </a:ln>
          </p:spPr>
        </p:pic>
      </p:gr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Shape 7719"/>
        <p:cNvGrpSpPr/>
        <p:nvPr/>
      </p:nvGrpSpPr>
      <p:grpSpPr>
        <a:xfrm>
          <a:off x="0" y="0"/>
          <a:ext cx="0" cy="0"/>
          <a:chOff x="0" y="0"/>
          <a:chExt cx="0" cy="0"/>
        </a:xfrm>
      </p:grpSpPr>
      <p:pic>
        <p:nvPicPr>
          <p:cNvPr id="7720" name="Google Shape;7720;p308"/>
          <p:cNvPicPr preferRelativeResize="0"/>
          <p:nvPr/>
        </p:nvPicPr>
        <p:blipFill>
          <a:blip r:embed="rId3">
            <a:alphaModFix/>
          </a:blip>
          <a:stretch>
            <a:fillRect/>
          </a:stretch>
        </p:blipFill>
        <p:spPr>
          <a:xfrm rot="-2177643">
            <a:off x="6041482" y="4204322"/>
            <a:ext cx="449936" cy="357157"/>
          </a:xfrm>
          <a:prstGeom prst="rect">
            <a:avLst/>
          </a:prstGeom>
          <a:noFill/>
          <a:ln w="9525" cap="flat" cmpd="sng">
            <a:solidFill>
              <a:srgbClr val="3366CC"/>
            </a:solidFill>
            <a:prstDash val="solid"/>
            <a:round/>
            <a:headEnd type="none" w="sm" len="sm"/>
            <a:tailEnd type="none" w="sm" len="sm"/>
          </a:ln>
        </p:spPr>
      </p:pic>
      <p:grpSp>
        <p:nvGrpSpPr>
          <p:cNvPr id="7721" name="Google Shape;7721;p308"/>
          <p:cNvGrpSpPr/>
          <p:nvPr/>
        </p:nvGrpSpPr>
        <p:grpSpPr>
          <a:xfrm>
            <a:off x="4696473" y="1881429"/>
            <a:ext cx="4403689" cy="2980958"/>
            <a:chOff x="4740323" y="1538029"/>
            <a:chExt cx="4403689" cy="2980958"/>
          </a:xfrm>
        </p:grpSpPr>
        <p:pic>
          <p:nvPicPr>
            <p:cNvPr id="7722" name="Google Shape;7722;p308"/>
            <p:cNvPicPr preferRelativeResize="0"/>
            <p:nvPr/>
          </p:nvPicPr>
          <p:blipFill>
            <a:blip r:embed="rId4">
              <a:alphaModFix/>
            </a:blip>
            <a:stretch>
              <a:fillRect/>
            </a:stretch>
          </p:blipFill>
          <p:spPr>
            <a:xfrm flipH="1">
              <a:off x="4740323" y="1538029"/>
              <a:ext cx="4403689" cy="2980958"/>
            </a:xfrm>
            <a:prstGeom prst="rect">
              <a:avLst/>
            </a:prstGeom>
            <a:noFill/>
            <a:ln>
              <a:noFill/>
            </a:ln>
          </p:spPr>
        </p:pic>
        <p:sp>
          <p:nvSpPr>
            <p:cNvPr id="7723" name="Google Shape;7723;p308"/>
            <p:cNvSpPr txBox="1"/>
            <p:nvPr/>
          </p:nvSpPr>
          <p:spPr>
            <a:xfrm rot="-24530" flipH="1">
              <a:off x="6588692" y="2668466"/>
              <a:ext cx="2102154"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R-citalopram</a:t>
              </a:r>
              <a:endParaRPr sz="1800" b="1"/>
            </a:p>
          </p:txBody>
        </p:sp>
      </p:grpSp>
      <p:grpSp>
        <p:nvGrpSpPr>
          <p:cNvPr id="7724" name="Google Shape;7724;p308"/>
          <p:cNvGrpSpPr/>
          <p:nvPr/>
        </p:nvGrpSpPr>
        <p:grpSpPr>
          <a:xfrm>
            <a:off x="166975" y="1881417"/>
            <a:ext cx="4419599" cy="2980958"/>
            <a:chOff x="861075" y="1457642"/>
            <a:chExt cx="4419599" cy="2980958"/>
          </a:xfrm>
        </p:grpSpPr>
        <p:pic>
          <p:nvPicPr>
            <p:cNvPr id="7725" name="Google Shape;7725;p308"/>
            <p:cNvPicPr preferRelativeResize="0"/>
            <p:nvPr/>
          </p:nvPicPr>
          <p:blipFill>
            <a:blip r:embed="rId4">
              <a:alphaModFix/>
            </a:blip>
            <a:stretch>
              <a:fillRect/>
            </a:stretch>
          </p:blipFill>
          <p:spPr>
            <a:xfrm>
              <a:off x="861075" y="1457642"/>
              <a:ext cx="4419599" cy="2980958"/>
            </a:xfrm>
            <a:prstGeom prst="rect">
              <a:avLst/>
            </a:prstGeom>
            <a:noFill/>
            <a:ln>
              <a:noFill/>
            </a:ln>
          </p:spPr>
        </p:pic>
        <p:sp>
          <p:nvSpPr>
            <p:cNvPr id="7726" name="Google Shape;7726;p308"/>
            <p:cNvSpPr txBox="1"/>
            <p:nvPr/>
          </p:nvSpPr>
          <p:spPr>
            <a:xfrm rot="24443">
              <a:off x="1315886" y="255154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S-citalopram</a:t>
              </a:r>
              <a:endParaRPr sz="1800" b="1"/>
            </a:p>
          </p:txBody>
        </p:sp>
      </p:grpSp>
      <p:sp>
        <p:nvSpPr>
          <p:cNvPr id="7727" name="Google Shape;7727;p308"/>
          <p:cNvSpPr txBox="1"/>
          <p:nvPr/>
        </p:nvSpPr>
        <p:spPr>
          <a:xfrm>
            <a:off x="529450" y="157400"/>
            <a:ext cx="6590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Citalopram: SSRI</a:t>
            </a:r>
            <a:endParaRPr/>
          </a:p>
        </p:txBody>
      </p:sp>
      <p:sp>
        <p:nvSpPr>
          <p:cNvPr id="7728" name="Google Shape;7728;p308"/>
          <p:cNvSpPr/>
          <p:nvPr/>
        </p:nvSpPr>
        <p:spPr>
          <a:xfrm>
            <a:off x="1260447" y="2232374"/>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9" name="Google Shape;7729;p308"/>
          <p:cNvSpPr/>
          <p:nvPr/>
        </p:nvSpPr>
        <p:spPr>
          <a:xfrm>
            <a:off x="7235272" y="2305999"/>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730" name="Google Shape;7730;p308"/>
          <p:cNvCxnSpPr/>
          <p:nvPr/>
        </p:nvCxnSpPr>
        <p:spPr>
          <a:xfrm>
            <a:off x="1432546" y="1977947"/>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731" name="Google Shape;7731;p308"/>
          <p:cNvCxnSpPr/>
          <p:nvPr/>
        </p:nvCxnSpPr>
        <p:spPr>
          <a:xfrm>
            <a:off x="1458269" y="4765859"/>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732" name="Google Shape;7732;p308"/>
          <p:cNvCxnSpPr/>
          <p:nvPr/>
        </p:nvCxnSpPr>
        <p:spPr>
          <a:xfrm>
            <a:off x="7455846" y="1987113"/>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733" name="Google Shape;7733;p308"/>
          <p:cNvCxnSpPr/>
          <p:nvPr/>
        </p:nvCxnSpPr>
        <p:spPr>
          <a:xfrm>
            <a:off x="7481569" y="4775024"/>
            <a:ext cx="408300" cy="0"/>
          </a:xfrm>
          <a:prstGeom prst="straightConnector1">
            <a:avLst/>
          </a:prstGeom>
          <a:noFill/>
          <a:ln w="28575" cap="flat" cmpd="sng">
            <a:solidFill>
              <a:schemeClr val="dk2"/>
            </a:solidFill>
            <a:prstDash val="solid"/>
            <a:round/>
            <a:headEnd type="none" w="med" len="med"/>
            <a:tailEnd type="none" w="med" len="med"/>
          </a:ln>
        </p:spPr>
      </p:cxnSp>
      <p:pic>
        <p:nvPicPr>
          <p:cNvPr id="7734" name="Google Shape;7734;p308"/>
          <p:cNvPicPr preferRelativeResize="0"/>
          <p:nvPr/>
        </p:nvPicPr>
        <p:blipFill>
          <a:blip r:embed="rId5">
            <a:alphaModFix/>
          </a:blip>
          <a:stretch>
            <a:fillRect/>
          </a:stretch>
        </p:blipFill>
        <p:spPr>
          <a:xfrm rot="827143">
            <a:off x="8236975" y="1500445"/>
            <a:ext cx="564025" cy="699675"/>
          </a:xfrm>
          <a:prstGeom prst="rect">
            <a:avLst/>
          </a:prstGeom>
          <a:noFill/>
          <a:ln>
            <a:noFill/>
          </a:ln>
        </p:spPr>
      </p:pic>
      <p:sp>
        <p:nvSpPr>
          <p:cNvPr id="7735" name="Google Shape;7735;p308"/>
          <p:cNvSpPr txBox="1"/>
          <p:nvPr/>
        </p:nvSpPr>
        <p:spPr>
          <a:xfrm>
            <a:off x="5214225" y="1443325"/>
            <a:ext cx="1735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“Bad citalopram”</a:t>
            </a:r>
            <a:endParaRPr/>
          </a:p>
        </p:txBody>
      </p:sp>
      <p:sp>
        <p:nvSpPr>
          <p:cNvPr id="7736" name="Google Shape;7736;p308"/>
          <p:cNvSpPr txBox="1"/>
          <p:nvPr/>
        </p:nvSpPr>
        <p:spPr>
          <a:xfrm>
            <a:off x="1091325" y="3398300"/>
            <a:ext cx="1735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“Lexapro”</a:t>
            </a:r>
            <a:endParaRPr/>
          </a:p>
        </p:txBody>
      </p:sp>
      <p:grpSp>
        <p:nvGrpSpPr>
          <p:cNvPr id="7737" name="Google Shape;7737;p308"/>
          <p:cNvGrpSpPr/>
          <p:nvPr/>
        </p:nvGrpSpPr>
        <p:grpSpPr>
          <a:xfrm>
            <a:off x="4696473" y="1443322"/>
            <a:ext cx="4403689" cy="3427355"/>
            <a:chOff x="4696473" y="1443322"/>
            <a:chExt cx="4403689" cy="3427355"/>
          </a:xfrm>
        </p:grpSpPr>
        <p:pic>
          <p:nvPicPr>
            <p:cNvPr id="7738" name="Google Shape;7738;p308"/>
            <p:cNvPicPr preferRelativeResize="0"/>
            <p:nvPr/>
          </p:nvPicPr>
          <p:blipFill>
            <a:blip r:embed="rId3">
              <a:alphaModFix/>
            </a:blip>
            <a:stretch>
              <a:fillRect/>
            </a:stretch>
          </p:blipFill>
          <p:spPr>
            <a:xfrm rot="-2178522">
              <a:off x="5875734" y="4042135"/>
              <a:ext cx="673832" cy="534808"/>
            </a:xfrm>
            <a:prstGeom prst="roundRect">
              <a:avLst>
                <a:gd name="adj" fmla="val 16667"/>
              </a:avLst>
            </a:prstGeom>
            <a:noFill/>
            <a:ln w="19050" cap="flat" cmpd="sng">
              <a:solidFill>
                <a:srgbClr val="3366CC"/>
              </a:solidFill>
              <a:prstDash val="solid"/>
              <a:round/>
              <a:headEnd type="none" w="sm" len="sm"/>
              <a:tailEnd type="none" w="sm" len="sm"/>
            </a:ln>
          </p:spPr>
        </p:pic>
        <p:pic>
          <p:nvPicPr>
            <p:cNvPr id="7739" name="Google Shape;7739;p308"/>
            <p:cNvPicPr preferRelativeResize="0"/>
            <p:nvPr/>
          </p:nvPicPr>
          <p:blipFill>
            <a:blip r:embed="rId4">
              <a:alphaModFix/>
            </a:blip>
            <a:stretch>
              <a:fillRect/>
            </a:stretch>
          </p:blipFill>
          <p:spPr>
            <a:xfrm flipH="1">
              <a:off x="4696473" y="1889719"/>
              <a:ext cx="4403689" cy="2980958"/>
            </a:xfrm>
            <a:prstGeom prst="rect">
              <a:avLst/>
            </a:prstGeom>
            <a:noFill/>
            <a:ln>
              <a:noFill/>
            </a:ln>
          </p:spPr>
        </p:pic>
        <p:pic>
          <p:nvPicPr>
            <p:cNvPr id="7740" name="Google Shape;7740;p308"/>
            <p:cNvPicPr preferRelativeResize="0"/>
            <p:nvPr/>
          </p:nvPicPr>
          <p:blipFill>
            <a:blip r:embed="rId5">
              <a:alphaModFix/>
            </a:blip>
            <a:stretch>
              <a:fillRect/>
            </a:stretch>
          </p:blipFill>
          <p:spPr>
            <a:xfrm rot="827143">
              <a:off x="8236975" y="1500445"/>
              <a:ext cx="564025" cy="699675"/>
            </a:xfrm>
            <a:prstGeom prst="rect">
              <a:avLst/>
            </a:prstGeom>
            <a:noFill/>
            <a:ln>
              <a:noFill/>
            </a:ln>
          </p:spPr>
        </p:pic>
        <p:sp>
          <p:nvSpPr>
            <p:cNvPr id="7741" name="Google Shape;7741;p308"/>
            <p:cNvSpPr/>
            <p:nvPr/>
          </p:nvSpPr>
          <p:spPr>
            <a:xfrm>
              <a:off x="7235272" y="2305999"/>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742" name="Google Shape;7742;p308"/>
            <p:cNvCxnSpPr/>
            <p:nvPr/>
          </p:nvCxnSpPr>
          <p:spPr>
            <a:xfrm>
              <a:off x="7455846" y="1987113"/>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743" name="Google Shape;7743;p308"/>
            <p:cNvCxnSpPr/>
            <p:nvPr/>
          </p:nvCxnSpPr>
          <p:spPr>
            <a:xfrm>
              <a:off x="7481569" y="4775024"/>
              <a:ext cx="408300" cy="0"/>
            </a:xfrm>
            <a:prstGeom prst="straightConnector1">
              <a:avLst/>
            </a:prstGeom>
            <a:noFill/>
            <a:ln w="28575" cap="flat" cmpd="sng">
              <a:solidFill>
                <a:schemeClr val="dk2"/>
              </a:solidFill>
              <a:prstDash val="solid"/>
              <a:round/>
              <a:headEnd type="none" w="med" len="med"/>
              <a:tailEnd type="none" w="med" len="med"/>
            </a:ln>
          </p:spPr>
        </p:cxnSp>
      </p:grpSp>
      <p:pic>
        <p:nvPicPr>
          <p:cNvPr id="7744" name="Google Shape;7744;p308"/>
          <p:cNvPicPr preferRelativeResize="0"/>
          <p:nvPr/>
        </p:nvPicPr>
        <p:blipFill>
          <a:blip r:embed="rId6">
            <a:alphaModFix/>
          </a:blip>
          <a:stretch>
            <a:fillRect/>
          </a:stretch>
        </p:blipFill>
        <p:spPr>
          <a:xfrm flipH="1">
            <a:off x="3800052" y="1311566"/>
            <a:ext cx="1475999" cy="1668421"/>
          </a:xfrm>
          <a:prstGeom prst="rect">
            <a:avLst/>
          </a:prstGeom>
          <a:noFill/>
          <a:ln>
            <a:noFill/>
          </a:ln>
        </p:spPr>
      </p:pic>
      <p:sp>
        <p:nvSpPr>
          <p:cNvPr id="7745" name="Google Shape;7745;p308"/>
          <p:cNvSpPr txBox="1"/>
          <p:nvPr/>
        </p:nvSpPr>
        <p:spPr>
          <a:xfrm rot="-24530" flipH="1">
            <a:off x="6608926" y="3061098"/>
            <a:ext cx="2102154" cy="1066526"/>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R-citalopram</a:t>
            </a:r>
            <a:endParaRPr sz="1800" b="1"/>
          </a:p>
        </p:txBody>
      </p:sp>
      <p:sp>
        <p:nvSpPr>
          <p:cNvPr id="7746" name="Google Shape;7746;p308"/>
          <p:cNvSpPr txBox="1"/>
          <p:nvPr/>
        </p:nvSpPr>
        <p:spPr>
          <a:xfrm>
            <a:off x="5317475" y="1753225"/>
            <a:ext cx="17358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May </a:t>
            </a:r>
            <a:r>
              <a:rPr lang="en" sz="1100" b="1"/>
              <a:t>interfere</a:t>
            </a:r>
            <a:r>
              <a:rPr lang="en" sz="1100"/>
              <a:t> with S-citaloprams ability </a:t>
            </a:r>
            <a:endParaRPr sz="1100"/>
          </a:p>
          <a:p>
            <a:pPr marL="0" lvl="0" indent="0" algn="l" rtl="0">
              <a:spcBef>
                <a:spcPts val="0"/>
              </a:spcBef>
              <a:spcAft>
                <a:spcPts val="0"/>
              </a:spcAft>
              <a:buNone/>
            </a:pPr>
            <a:r>
              <a:rPr lang="en" sz="1100"/>
              <a:t>to inhibit SERT</a:t>
            </a:r>
            <a:endParaRPr sz="1100"/>
          </a:p>
        </p:txBody>
      </p:sp>
      <p:sp>
        <p:nvSpPr>
          <p:cNvPr id="7747" name="Google Shape;7747;p308"/>
          <p:cNvSpPr txBox="1"/>
          <p:nvPr/>
        </p:nvSpPr>
        <p:spPr>
          <a:xfrm>
            <a:off x="7541775" y="1093106"/>
            <a:ext cx="1743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Anti-</a:t>
            </a:r>
            <a:endParaRPr sz="1200" b="1"/>
          </a:p>
          <a:p>
            <a:pPr marL="0" lvl="0" indent="0" algn="l" rtl="0">
              <a:spcBef>
                <a:spcPts val="0"/>
              </a:spcBef>
              <a:spcAft>
                <a:spcPts val="0"/>
              </a:spcAft>
              <a:buNone/>
            </a:pPr>
            <a:r>
              <a:rPr lang="en" sz="1200" b="1"/>
              <a:t>histamine </a:t>
            </a:r>
            <a:endParaRPr sz="1200" b="1"/>
          </a:p>
          <a:p>
            <a:pPr marL="0" lvl="0" indent="0" algn="l" rtl="0">
              <a:spcBef>
                <a:spcPts val="0"/>
              </a:spcBef>
              <a:spcAft>
                <a:spcPts val="0"/>
              </a:spcAft>
              <a:buNone/>
            </a:pPr>
            <a:r>
              <a:rPr lang="en" sz="1200" b="1"/>
              <a:t>(mild)</a:t>
            </a:r>
            <a:endParaRPr sz="1200" b="1"/>
          </a:p>
        </p:txBody>
      </p:sp>
      <p:grpSp>
        <p:nvGrpSpPr>
          <p:cNvPr id="7748" name="Google Shape;7748;p308"/>
          <p:cNvGrpSpPr/>
          <p:nvPr/>
        </p:nvGrpSpPr>
        <p:grpSpPr>
          <a:xfrm>
            <a:off x="8079386" y="104593"/>
            <a:ext cx="778260" cy="1064306"/>
            <a:chOff x="2867176" y="666461"/>
            <a:chExt cx="2732655" cy="3737028"/>
          </a:xfrm>
        </p:grpSpPr>
        <p:pic>
          <p:nvPicPr>
            <p:cNvPr id="7749" name="Google Shape;7749;p308" descr="clipped result image"/>
            <p:cNvPicPr preferRelativeResize="0"/>
            <p:nvPr/>
          </p:nvPicPr>
          <p:blipFill rotWithShape="1">
            <a:blip r:embed="rId7">
              <a:alphaModFix/>
            </a:blip>
            <a:srcRect/>
            <a:stretch/>
          </p:blipFill>
          <p:spPr>
            <a:xfrm rot="254024" flipH="1">
              <a:off x="2971809" y="1386349"/>
              <a:ext cx="2523389" cy="2927989"/>
            </a:xfrm>
            <a:prstGeom prst="rect">
              <a:avLst/>
            </a:prstGeom>
            <a:noFill/>
            <a:ln>
              <a:noFill/>
            </a:ln>
            <a:effectLst>
              <a:outerShdw blurRad="28575" algn="bl" rotWithShape="0">
                <a:srgbClr val="000000">
                  <a:alpha val="50000"/>
                </a:srgbClr>
              </a:outerShdw>
            </a:effectLst>
          </p:spPr>
        </p:pic>
        <p:pic>
          <p:nvPicPr>
            <p:cNvPr id="7750" name="Google Shape;7750;p308" descr="Resultado de imagen para lexus logo"/>
            <p:cNvPicPr preferRelativeResize="0"/>
            <p:nvPr/>
          </p:nvPicPr>
          <p:blipFill rotWithShape="1">
            <a:blip r:embed="rId8">
              <a:alphaModFix/>
            </a:blip>
            <a:srcRect/>
            <a:stretch/>
          </p:blipFill>
          <p:spPr>
            <a:xfrm>
              <a:off x="4725948" y="2649492"/>
              <a:ext cx="487616" cy="365718"/>
            </a:xfrm>
            <a:prstGeom prst="rect">
              <a:avLst/>
            </a:prstGeom>
            <a:noFill/>
            <a:ln>
              <a:noFill/>
            </a:ln>
          </p:spPr>
        </p:pic>
        <p:pic>
          <p:nvPicPr>
            <p:cNvPr id="7751" name="Google Shape;7751;p308" descr="clipped result image"/>
            <p:cNvPicPr preferRelativeResize="0"/>
            <p:nvPr/>
          </p:nvPicPr>
          <p:blipFill rotWithShape="1">
            <a:blip r:embed="rId9">
              <a:alphaModFix/>
            </a:blip>
            <a:srcRect/>
            <a:stretch/>
          </p:blipFill>
          <p:spPr>
            <a:xfrm>
              <a:off x="4687519" y="1535493"/>
              <a:ext cx="691245" cy="859786"/>
            </a:xfrm>
            <a:prstGeom prst="rect">
              <a:avLst/>
            </a:prstGeom>
            <a:noFill/>
            <a:ln>
              <a:noFill/>
            </a:ln>
          </p:spPr>
        </p:pic>
        <p:pic>
          <p:nvPicPr>
            <p:cNvPr id="7752" name="Google Shape;7752;p308" descr="clipped result image"/>
            <p:cNvPicPr preferRelativeResize="0"/>
            <p:nvPr/>
          </p:nvPicPr>
          <p:blipFill rotWithShape="1">
            <a:blip r:embed="rId10">
              <a:alphaModFix/>
            </a:blip>
            <a:srcRect/>
            <a:stretch/>
          </p:blipFill>
          <p:spPr>
            <a:xfrm rot="10800000" flipH="1">
              <a:off x="4683293" y="666461"/>
              <a:ext cx="691245" cy="859786"/>
            </a:xfrm>
            <a:prstGeom prst="rect">
              <a:avLst/>
            </a:prstGeom>
            <a:noFill/>
            <a:ln>
              <a:noFill/>
            </a:ln>
          </p:spPr>
        </p:pic>
        <p:pic>
          <p:nvPicPr>
            <p:cNvPr id="7753" name="Google Shape;7753;p308"/>
            <p:cNvPicPr preferRelativeResize="0"/>
            <p:nvPr/>
          </p:nvPicPr>
          <p:blipFill rotWithShape="1">
            <a:blip r:embed="rId11">
              <a:alphaModFix/>
            </a:blip>
            <a:srcRect/>
            <a:stretch/>
          </p:blipFill>
          <p:spPr>
            <a:xfrm rot="97068">
              <a:off x="3459336" y="2477977"/>
              <a:ext cx="1114978" cy="580798"/>
            </a:xfrm>
            <a:prstGeom prst="rect">
              <a:avLst/>
            </a:prstGeom>
            <a:noFill/>
            <a:ln>
              <a:noFill/>
            </a:ln>
          </p:spPr>
        </p:pic>
      </p:gr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Shape 7757"/>
        <p:cNvGrpSpPr/>
        <p:nvPr/>
      </p:nvGrpSpPr>
      <p:grpSpPr>
        <a:xfrm>
          <a:off x="0" y="0"/>
          <a:ext cx="0" cy="0"/>
          <a:chOff x="0" y="0"/>
          <a:chExt cx="0" cy="0"/>
        </a:xfrm>
      </p:grpSpPr>
      <p:pic>
        <p:nvPicPr>
          <p:cNvPr id="7758" name="Google Shape;7758;p309"/>
          <p:cNvPicPr preferRelativeResize="0"/>
          <p:nvPr/>
        </p:nvPicPr>
        <p:blipFill>
          <a:blip r:embed="rId3">
            <a:alphaModFix/>
          </a:blip>
          <a:stretch>
            <a:fillRect/>
          </a:stretch>
        </p:blipFill>
        <p:spPr>
          <a:xfrm rot="-2177643">
            <a:off x="6041482" y="4204322"/>
            <a:ext cx="449936" cy="357157"/>
          </a:xfrm>
          <a:prstGeom prst="rect">
            <a:avLst/>
          </a:prstGeom>
          <a:noFill/>
          <a:ln w="9525" cap="flat" cmpd="sng">
            <a:solidFill>
              <a:srgbClr val="3366CC"/>
            </a:solidFill>
            <a:prstDash val="solid"/>
            <a:round/>
            <a:headEnd type="none" w="sm" len="sm"/>
            <a:tailEnd type="none" w="sm" len="sm"/>
          </a:ln>
        </p:spPr>
      </p:pic>
      <p:grpSp>
        <p:nvGrpSpPr>
          <p:cNvPr id="7759" name="Google Shape;7759;p309"/>
          <p:cNvGrpSpPr/>
          <p:nvPr/>
        </p:nvGrpSpPr>
        <p:grpSpPr>
          <a:xfrm>
            <a:off x="4696473" y="1881429"/>
            <a:ext cx="4403689" cy="2980958"/>
            <a:chOff x="4740323" y="1538029"/>
            <a:chExt cx="4403689" cy="2980958"/>
          </a:xfrm>
        </p:grpSpPr>
        <p:pic>
          <p:nvPicPr>
            <p:cNvPr id="7760" name="Google Shape;7760;p309"/>
            <p:cNvPicPr preferRelativeResize="0"/>
            <p:nvPr/>
          </p:nvPicPr>
          <p:blipFill>
            <a:blip r:embed="rId4">
              <a:alphaModFix/>
            </a:blip>
            <a:stretch>
              <a:fillRect/>
            </a:stretch>
          </p:blipFill>
          <p:spPr>
            <a:xfrm flipH="1">
              <a:off x="4740323" y="1538029"/>
              <a:ext cx="4403689" cy="2980958"/>
            </a:xfrm>
            <a:prstGeom prst="rect">
              <a:avLst/>
            </a:prstGeom>
            <a:noFill/>
            <a:ln>
              <a:noFill/>
            </a:ln>
          </p:spPr>
        </p:pic>
        <p:sp>
          <p:nvSpPr>
            <p:cNvPr id="7761" name="Google Shape;7761;p309"/>
            <p:cNvSpPr txBox="1"/>
            <p:nvPr/>
          </p:nvSpPr>
          <p:spPr>
            <a:xfrm rot="-24530" flipH="1">
              <a:off x="6588692" y="2668466"/>
              <a:ext cx="2102154"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R-citalopram</a:t>
              </a:r>
              <a:endParaRPr sz="1800" b="1"/>
            </a:p>
          </p:txBody>
        </p:sp>
      </p:grpSp>
      <p:grpSp>
        <p:nvGrpSpPr>
          <p:cNvPr id="7762" name="Google Shape;7762;p309"/>
          <p:cNvGrpSpPr/>
          <p:nvPr/>
        </p:nvGrpSpPr>
        <p:grpSpPr>
          <a:xfrm>
            <a:off x="166975" y="1881417"/>
            <a:ext cx="4419599" cy="2980958"/>
            <a:chOff x="861075" y="1457642"/>
            <a:chExt cx="4419599" cy="2980958"/>
          </a:xfrm>
        </p:grpSpPr>
        <p:pic>
          <p:nvPicPr>
            <p:cNvPr id="7763" name="Google Shape;7763;p309"/>
            <p:cNvPicPr preferRelativeResize="0"/>
            <p:nvPr/>
          </p:nvPicPr>
          <p:blipFill>
            <a:blip r:embed="rId4">
              <a:alphaModFix/>
            </a:blip>
            <a:stretch>
              <a:fillRect/>
            </a:stretch>
          </p:blipFill>
          <p:spPr>
            <a:xfrm>
              <a:off x="861075" y="1457642"/>
              <a:ext cx="4419599" cy="2980958"/>
            </a:xfrm>
            <a:prstGeom prst="rect">
              <a:avLst/>
            </a:prstGeom>
            <a:noFill/>
            <a:ln>
              <a:noFill/>
            </a:ln>
          </p:spPr>
        </p:pic>
        <p:sp>
          <p:nvSpPr>
            <p:cNvPr id="7764" name="Google Shape;7764;p309"/>
            <p:cNvSpPr txBox="1"/>
            <p:nvPr/>
          </p:nvSpPr>
          <p:spPr>
            <a:xfrm rot="24443">
              <a:off x="1315886" y="255154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S-citalopram</a:t>
              </a:r>
              <a:endParaRPr sz="1800" b="1"/>
            </a:p>
          </p:txBody>
        </p:sp>
      </p:grpSp>
      <p:sp>
        <p:nvSpPr>
          <p:cNvPr id="7765" name="Google Shape;7765;p309"/>
          <p:cNvSpPr txBox="1"/>
          <p:nvPr/>
        </p:nvSpPr>
        <p:spPr>
          <a:xfrm>
            <a:off x="529450" y="157400"/>
            <a:ext cx="6590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Citalopram: SSRI</a:t>
            </a:r>
            <a:endParaRPr/>
          </a:p>
        </p:txBody>
      </p:sp>
      <p:sp>
        <p:nvSpPr>
          <p:cNvPr id="7766" name="Google Shape;7766;p309"/>
          <p:cNvSpPr/>
          <p:nvPr/>
        </p:nvSpPr>
        <p:spPr>
          <a:xfrm>
            <a:off x="1260447" y="2232374"/>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7" name="Google Shape;7767;p309"/>
          <p:cNvSpPr/>
          <p:nvPr/>
        </p:nvSpPr>
        <p:spPr>
          <a:xfrm>
            <a:off x="7235272" y="2305999"/>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768" name="Google Shape;7768;p309"/>
          <p:cNvCxnSpPr/>
          <p:nvPr/>
        </p:nvCxnSpPr>
        <p:spPr>
          <a:xfrm>
            <a:off x="1432546" y="1977947"/>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769" name="Google Shape;7769;p309"/>
          <p:cNvCxnSpPr/>
          <p:nvPr/>
        </p:nvCxnSpPr>
        <p:spPr>
          <a:xfrm>
            <a:off x="1458269" y="4765859"/>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770" name="Google Shape;7770;p309"/>
          <p:cNvCxnSpPr/>
          <p:nvPr/>
        </p:nvCxnSpPr>
        <p:spPr>
          <a:xfrm>
            <a:off x="7455846" y="1987113"/>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771" name="Google Shape;7771;p309"/>
          <p:cNvCxnSpPr/>
          <p:nvPr/>
        </p:nvCxnSpPr>
        <p:spPr>
          <a:xfrm>
            <a:off x="7481569" y="4775024"/>
            <a:ext cx="408300" cy="0"/>
          </a:xfrm>
          <a:prstGeom prst="straightConnector1">
            <a:avLst/>
          </a:prstGeom>
          <a:noFill/>
          <a:ln w="28575" cap="flat" cmpd="sng">
            <a:solidFill>
              <a:schemeClr val="dk2"/>
            </a:solidFill>
            <a:prstDash val="solid"/>
            <a:round/>
            <a:headEnd type="none" w="med" len="med"/>
            <a:tailEnd type="none" w="med" len="med"/>
          </a:ln>
        </p:spPr>
      </p:cxnSp>
      <p:pic>
        <p:nvPicPr>
          <p:cNvPr id="7772" name="Google Shape;7772;p309"/>
          <p:cNvPicPr preferRelativeResize="0"/>
          <p:nvPr/>
        </p:nvPicPr>
        <p:blipFill>
          <a:blip r:embed="rId5">
            <a:alphaModFix/>
          </a:blip>
          <a:stretch>
            <a:fillRect/>
          </a:stretch>
        </p:blipFill>
        <p:spPr>
          <a:xfrm rot="827143">
            <a:off x="8236975" y="1500445"/>
            <a:ext cx="564025" cy="699675"/>
          </a:xfrm>
          <a:prstGeom prst="rect">
            <a:avLst/>
          </a:prstGeom>
          <a:noFill/>
          <a:ln>
            <a:noFill/>
          </a:ln>
        </p:spPr>
      </p:pic>
      <p:sp>
        <p:nvSpPr>
          <p:cNvPr id="7773" name="Google Shape;7773;p309"/>
          <p:cNvSpPr txBox="1"/>
          <p:nvPr/>
        </p:nvSpPr>
        <p:spPr>
          <a:xfrm>
            <a:off x="5214225" y="1443325"/>
            <a:ext cx="1735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“Bad citalopram”</a:t>
            </a:r>
            <a:endParaRPr/>
          </a:p>
        </p:txBody>
      </p:sp>
      <p:sp>
        <p:nvSpPr>
          <p:cNvPr id="7774" name="Google Shape;7774;p309"/>
          <p:cNvSpPr txBox="1"/>
          <p:nvPr/>
        </p:nvSpPr>
        <p:spPr>
          <a:xfrm>
            <a:off x="1091325" y="3398300"/>
            <a:ext cx="1735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“Lexapro”</a:t>
            </a:r>
            <a:endParaRPr/>
          </a:p>
        </p:txBody>
      </p:sp>
      <p:grpSp>
        <p:nvGrpSpPr>
          <p:cNvPr id="7775" name="Google Shape;7775;p309"/>
          <p:cNvGrpSpPr/>
          <p:nvPr/>
        </p:nvGrpSpPr>
        <p:grpSpPr>
          <a:xfrm>
            <a:off x="4696473" y="1443322"/>
            <a:ext cx="4403689" cy="3427355"/>
            <a:chOff x="4696473" y="1443322"/>
            <a:chExt cx="4403689" cy="3427355"/>
          </a:xfrm>
        </p:grpSpPr>
        <p:pic>
          <p:nvPicPr>
            <p:cNvPr id="7776" name="Google Shape;7776;p309"/>
            <p:cNvPicPr preferRelativeResize="0"/>
            <p:nvPr/>
          </p:nvPicPr>
          <p:blipFill>
            <a:blip r:embed="rId3">
              <a:alphaModFix/>
            </a:blip>
            <a:stretch>
              <a:fillRect/>
            </a:stretch>
          </p:blipFill>
          <p:spPr>
            <a:xfrm rot="-2178522">
              <a:off x="5875734" y="4042135"/>
              <a:ext cx="673832" cy="534808"/>
            </a:xfrm>
            <a:prstGeom prst="roundRect">
              <a:avLst>
                <a:gd name="adj" fmla="val 16667"/>
              </a:avLst>
            </a:prstGeom>
            <a:noFill/>
            <a:ln w="19050" cap="flat" cmpd="sng">
              <a:solidFill>
                <a:srgbClr val="3366CC"/>
              </a:solidFill>
              <a:prstDash val="solid"/>
              <a:round/>
              <a:headEnd type="none" w="sm" len="sm"/>
              <a:tailEnd type="none" w="sm" len="sm"/>
            </a:ln>
          </p:spPr>
        </p:pic>
        <p:pic>
          <p:nvPicPr>
            <p:cNvPr id="7777" name="Google Shape;7777;p309"/>
            <p:cNvPicPr preferRelativeResize="0"/>
            <p:nvPr/>
          </p:nvPicPr>
          <p:blipFill>
            <a:blip r:embed="rId4">
              <a:alphaModFix/>
            </a:blip>
            <a:stretch>
              <a:fillRect/>
            </a:stretch>
          </p:blipFill>
          <p:spPr>
            <a:xfrm flipH="1">
              <a:off x="4696473" y="1889719"/>
              <a:ext cx="4403689" cy="2980958"/>
            </a:xfrm>
            <a:prstGeom prst="rect">
              <a:avLst/>
            </a:prstGeom>
            <a:noFill/>
            <a:ln>
              <a:noFill/>
            </a:ln>
          </p:spPr>
        </p:pic>
        <p:pic>
          <p:nvPicPr>
            <p:cNvPr id="7778" name="Google Shape;7778;p309"/>
            <p:cNvPicPr preferRelativeResize="0"/>
            <p:nvPr/>
          </p:nvPicPr>
          <p:blipFill>
            <a:blip r:embed="rId5">
              <a:alphaModFix/>
            </a:blip>
            <a:stretch>
              <a:fillRect/>
            </a:stretch>
          </p:blipFill>
          <p:spPr>
            <a:xfrm rot="827143">
              <a:off x="8236975" y="1500445"/>
              <a:ext cx="564025" cy="699675"/>
            </a:xfrm>
            <a:prstGeom prst="rect">
              <a:avLst/>
            </a:prstGeom>
            <a:noFill/>
            <a:ln>
              <a:noFill/>
            </a:ln>
          </p:spPr>
        </p:pic>
        <p:sp>
          <p:nvSpPr>
            <p:cNvPr id="7779" name="Google Shape;7779;p309"/>
            <p:cNvSpPr/>
            <p:nvPr/>
          </p:nvSpPr>
          <p:spPr>
            <a:xfrm>
              <a:off x="7235272" y="2305999"/>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780" name="Google Shape;7780;p309"/>
            <p:cNvCxnSpPr/>
            <p:nvPr/>
          </p:nvCxnSpPr>
          <p:spPr>
            <a:xfrm>
              <a:off x="7455846" y="1987113"/>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781" name="Google Shape;7781;p309"/>
            <p:cNvCxnSpPr/>
            <p:nvPr/>
          </p:nvCxnSpPr>
          <p:spPr>
            <a:xfrm>
              <a:off x="7481569" y="4775024"/>
              <a:ext cx="408300" cy="0"/>
            </a:xfrm>
            <a:prstGeom prst="straightConnector1">
              <a:avLst/>
            </a:prstGeom>
            <a:noFill/>
            <a:ln w="28575" cap="flat" cmpd="sng">
              <a:solidFill>
                <a:schemeClr val="dk2"/>
              </a:solidFill>
              <a:prstDash val="solid"/>
              <a:round/>
              <a:headEnd type="none" w="med" len="med"/>
              <a:tailEnd type="none" w="med" len="med"/>
            </a:ln>
          </p:spPr>
        </p:cxnSp>
      </p:grpSp>
      <p:pic>
        <p:nvPicPr>
          <p:cNvPr id="7782" name="Google Shape;7782;p309"/>
          <p:cNvPicPr preferRelativeResize="0"/>
          <p:nvPr/>
        </p:nvPicPr>
        <p:blipFill>
          <a:blip r:embed="rId6">
            <a:alphaModFix/>
          </a:blip>
          <a:stretch>
            <a:fillRect/>
          </a:stretch>
        </p:blipFill>
        <p:spPr>
          <a:xfrm flipH="1">
            <a:off x="3800052" y="1311566"/>
            <a:ext cx="1475999" cy="1668421"/>
          </a:xfrm>
          <a:prstGeom prst="rect">
            <a:avLst/>
          </a:prstGeom>
          <a:noFill/>
          <a:ln>
            <a:noFill/>
          </a:ln>
        </p:spPr>
      </p:pic>
      <p:sp>
        <p:nvSpPr>
          <p:cNvPr id="7783" name="Google Shape;7783;p309"/>
          <p:cNvSpPr txBox="1"/>
          <p:nvPr/>
        </p:nvSpPr>
        <p:spPr>
          <a:xfrm rot="-24530" flipH="1">
            <a:off x="6608926" y="3061098"/>
            <a:ext cx="2102154" cy="1066526"/>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R-citalopram</a:t>
            </a:r>
            <a:endParaRPr sz="1800" b="1"/>
          </a:p>
        </p:txBody>
      </p:sp>
      <p:sp>
        <p:nvSpPr>
          <p:cNvPr id="7784" name="Google Shape;7784;p309"/>
          <p:cNvSpPr txBox="1"/>
          <p:nvPr/>
        </p:nvSpPr>
        <p:spPr>
          <a:xfrm>
            <a:off x="5317475" y="1753225"/>
            <a:ext cx="17358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May </a:t>
            </a:r>
            <a:r>
              <a:rPr lang="en" sz="1100" b="1"/>
              <a:t>interfere</a:t>
            </a:r>
            <a:r>
              <a:rPr lang="en" sz="1100"/>
              <a:t> with S-citaloprams ability </a:t>
            </a:r>
            <a:endParaRPr sz="1100"/>
          </a:p>
          <a:p>
            <a:pPr marL="0" lvl="0" indent="0" algn="l" rtl="0">
              <a:spcBef>
                <a:spcPts val="0"/>
              </a:spcBef>
              <a:spcAft>
                <a:spcPts val="0"/>
              </a:spcAft>
              <a:buNone/>
            </a:pPr>
            <a:r>
              <a:rPr lang="en" sz="1100"/>
              <a:t>to inhibit SERT</a:t>
            </a:r>
            <a:endParaRPr sz="1100"/>
          </a:p>
        </p:txBody>
      </p:sp>
      <p:cxnSp>
        <p:nvCxnSpPr>
          <p:cNvPr id="7785" name="Google Shape;7785;p309"/>
          <p:cNvCxnSpPr/>
          <p:nvPr/>
        </p:nvCxnSpPr>
        <p:spPr>
          <a:xfrm rot="10800000">
            <a:off x="8552847" y="787044"/>
            <a:ext cx="0" cy="682800"/>
          </a:xfrm>
          <a:prstGeom prst="straightConnector1">
            <a:avLst/>
          </a:prstGeom>
          <a:noFill/>
          <a:ln w="9525" cap="flat" cmpd="sng">
            <a:solidFill>
              <a:schemeClr val="dk2"/>
            </a:solidFill>
            <a:prstDash val="solid"/>
            <a:round/>
            <a:headEnd type="none" w="med" len="med"/>
            <a:tailEnd type="triangle" w="med" len="med"/>
          </a:ln>
        </p:spPr>
      </p:cxnSp>
      <p:sp>
        <p:nvSpPr>
          <p:cNvPr id="7786" name="Google Shape;7786;p309"/>
          <p:cNvSpPr txBox="1"/>
          <p:nvPr/>
        </p:nvSpPr>
        <p:spPr>
          <a:xfrm>
            <a:off x="7604025" y="314825"/>
            <a:ext cx="1618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possible sedation, weight gain</a:t>
            </a:r>
            <a:endParaRPr sz="1200"/>
          </a:p>
        </p:txBody>
      </p:sp>
      <p:sp>
        <p:nvSpPr>
          <p:cNvPr id="7787" name="Google Shape;7787;p309"/>
          <p:cNvSpPr txBox="1"/>
          <p:nvPr/>
        </p:nvSpPr>
        <p:spPr>
          <a:xfrm>
            <a:off x="7541775" y="1093106"/>
            <a:ext cx="1743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Anti-</a:t>
            </a:r>
            <a:endParaRPr sz="1200" b="1"/>
          </a:p>
          <a:p>
            <a:pPr marL="0" lvl="0" indent="0" algn="l" rtl="0">
              <a:spcBef>
                <a:spcPts val="0"/>
              </a:spcBef>
              <a:spcAft>
                <a:spcPts val="0"/>
              </a:spcAft>
              <a:buNone/>
            </a:pPr>
            <a:r>
              <a:rPr lang="en" sz="1200" b="1"/>
              <a:t>histamine </a:t>
            </a:r>
            <a:endParaRPr sz="1200" b="1"/>
          </a:p>
          <a:p>
            <a:pPr marL="0" lvl="0" indent="0" algn="l" rtl="0">
              <a:spcBef>
                <a:spcPts val="0"/>
              </a:spcBef>
              <a:spcAft>
                <a:spcPts val="0"/>
              </a:spcAft>
              <a:buNone/>
            </a:pPr>
            <a:r>
              <a:rPr lang="en" sz="1200" b="1"/>
              <a:t>(mild)</a:t>
            </a:r>
            <a:endParaRPr sz="1200" b="1"/>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Shape 7791"/>
        <p:cNvGrpSpPr/>
        <p:nvPr/>
      </p:nvGrpSpPr>
      <p:grpSpPr>
        <a:xfrm>
          <a:off x="0" y="0"/>
          <a:ext cx="0" cy="0"/>
          <a:chOff x="0" y="0"/>
          <a:chExt cx="0" cy="0"/>
        </a:xfrm>
      </p:grpSpPr>
      <p:pic>
        <p:nvPicPr>
          <p:cNvPr id="7792" name="Google Shape;7792;p310"/>
          <p:cNvPicPr preferRelativeResize="0"/>
          <p:nvPr/>
        </p:nvPicPr>
        <p:blipFill>
          <a:blip r:embed="rId3">
            <a:alphaModFix/>
          </a:blip>
          <a:stretch>
            <a:fillRect/>
          </a:stretch>
        </p:blipFill>
        <p:spPr>
          <a:xfrm rot="-2177643">
            <a:off x="6041482" y="4204322"/>
            <a:ext cx="449936" cy="357157"/>
          </a:xfrm>
          <a:prstGeom prst="rect">
            <a:avLst/>
          </a:prstGeom>
          <a:noFill/>
          <a:ln w="9525" cap="flat" cmpd="sng">
            <a:solidFill>
              <a:srgbClr val="3366CC"/>
            </a:solidFill>
            <a:prstDash val="solid"/>
            <a:round/>
            <a:headEnd type="none" w="sm" len="sm"/>
            <a:tailEnd type="none" w="sm" len="sm"/>
          </a:ln>
        </p:spPr>
      </p:pic>
      <p:grpSp>
        <p:nvGrpSpPr>
          <p:cNvPr id="7793" name="Google Shape;7793;p310"/>
          <p:cNvGrpSpPr/>
          <p:nvPr/>
        </p:nvGrpSpPr>
        <p:grpSpPr>
          <a:xfrm>
            <a:off x="4696473" y="1881429"/>
            <a:ext cx="4403689" cy="2980958"/>
            <a:chOff x="4740323" y="1538029"/>
            <a:chExt cx="4403689" cy="2980958"/>
          </a:xfrm>
        </p:grpSpPr>
        <p:pic>
          <p:nvPicPr>
            <p:cNvPr id="7794" name="Google Shape;7794;p310"/>
            <p:cNvPicPr preferRelativeResize="0"/>
            <p:nvPr/>
          </p:nvPicPr>
          <p:blipFill>
            <a:blip r:embed="rId4">
              <a:alphaModFix/>
            </a:blip>
            <a:stretch>
              <a:fillRect/>
            </a:stretch>
          </p:blipFill>
          <p:spPr>
            <a:xfrm flipH="1">
              <a:off x="4740323" y="1538029"/>
              <a:ext cx="4403689" cy="2980958"/>
            </a:xfrm>
            <a:prstGeom prst="rect">
              <a:avLst/>
            </a:prstGeom>
            <a:noFill/>
            <a:ln>
              <a:noFill/>
            </a:ln>
          </p:spPr>
        </p:pic>
        <p:sp>
          <p:nvSpPr>
            <p:cNvPr id="7795" name="Google Shape;7795;p310"/>
            <p:cNvSpPr txBox="1"/>
            <p:nvPr/>
          </p:nvSpPr>
          <p:spPr>
            <a:xfrm rot="-24530" flipH="1">
              <a:off x="6588692" y="2668466"/>
              <a:ext cx="2102154"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R-citalopram</a:t>
              </a:r>
              <a:endParaRPr sz="1800" b="1"/>
            </a:p>
          </p:txBody>
        </p:sp>
      </p:grpSp>
      <p:grpSp>
        <p:nvGrpSpPr>
          <p:cNvPr id="7796" name="Google Shape;7796;p310"/>
          <p:cNvGrpSpPr/>
          <p:nvPr/>
        </p:nvGrpSpPr>
        <p:grpSpPr>
          <a:xfrm>
            <a:off x="166975" y="1881417"/>
            <a:ext cx="4419599" cy="2980958"/>
            <a:chOff x="861075" y="1457642"/>
            <a:chExt cx="4419599" cy="2980958"/>
          </a:xfrm>
        </p:grpSpPr>
        <p:pic>
          <p:nvPicPr>
            <p:cNvPr id="7797" name="Google Shape;7797;p310"/>
            <p:cNvPicPr preferRelativeResize="0"/>
            <p:nvPr/>
          </p:nvPicPr>
          <p:blipFill>
            <a:blip r:embed="rId4">
              <a:alphaModFix/>
            </a:blip>
            <a:stretch>
              <a:fillRect/>
            </a:stretch>
          </p:blipFill>
          <p:spPr>
            <a:xfrm>
              <a:off x="861075" y="1457642"/>
              <a:ext cx="4419599" cy="2980958"/>
            </a:xfrm>
            <a:prstGeom prst="rect">
              <a:avLst/>
            </a:prstGeom>
            <a:noFill/>
            <a:ln>
              <a:noFill/>
            </a:ln>
          </p:spPr>
        </p:pic>
        <p:sp>
          <p:nvSpPr>
            <p:cNvPr id="7798" name="Google Shape;7798;p310"/>
            <p:cNvSpPr txBox="1"/>
            <p:nvPr/>
          </p:nvSpPr>
          <p:spPr>
            <a:xfrm rot="24443">
              <a:off x="1315886" y="255154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S-citalopram</a:t>
              </a:r>
              <a:endParaRPr sz="1800" b="1"/>
            </a:p>
          </p:txBody>
        </p:sp>
      </p:grpSp>
      <p:sp>
        <p:nvSpPr>
          <p:cNvPr id="7799" name="Google Shape;7799;p310"/>
          <p:cNvSpPr txBox="1"/>
          <p:nvPr/>
        </p:nvSpPr>
        <p:spPr>
          <a:xfrm>
            <a:off x="529450" y="157400"/>
            <a:ext cx="6590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Citalopram: SSRI</a:t>
            </a:r>
            <a:endParaRPr/>
          </a:p>
        </p:txBody>
      </p:sp>
      <p:sp>
        <p:nvSpPr>
          <p:cNvPr id="7800" name="Google Shape;7800;p310"/>
          <p:cNvSpPr/>
          <p:nvPr/>
        </p:nvSpPr>
        <p:spPr>
          <a:xfrm>
            <a:off x="1260447" y="2232374"/>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1" name="Google Shape;7801;p310"/>
          <p:cNvSpPr/>
          <p:nvPr/>
        </p:nvSpPr>
        <p:spPr>
          <a:xfrm>
            <a:off x="7235272" y="2305999"/>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802" name="Google Shape;7802;p310"/>
          <p:cNvCxnSpPr/>
          <p:nvPr/>
        </p:nvCxnSpPr>
        <p:spPr>
          <a:xfrm>
            <a:off x="1432546" y="1977947"/>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803" name="Google Shape;7803;p310"/>
          <p:cNvCxnSpPr/>
          <p:nvPr/>
        </p:nvCxnSpPr>
        <p:spPr>
          <a:xfrm>
            <a:off x="1458269" y="4765859"/>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804" name="Google Shape;7804;p310"/>
          <p:cNvCxnSpPr/>
          <p:nvPr/>
        </p:nvCxnSpPr>
        <p:spPr>
          <a:xfrm>
            <a:off x="7455846" y="1987113"/>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805" name="Google Shape;7805;p310"/>
          <p:cNvCxnSpPr/>
          <p:nvPr/>
        </p:nvCxnSpPr>
        <p:spPr>
          <a:xfrm>
            <a:off x="7481569" y="4775024"/>
            <a:ext cx="408300" cy="0"/>
          </a:xfrm>
          <a:prstGeom prst="straightConnector1">
            <a:avLst/>
          </a:prstGeom>
          <a:noFill/>
          <a:ln w="28575" cap="flat" cmpd="sng">
            <a:solidFill>
              <a:schemeClr val="dk2"/>
            </a:solidFill>
            <a:prstDash val="solid"/>
            <a:round/>
            <a:headEnd type="none" w="med" len="med"/>
            <a:tailEnd type="none" w="med" len="med"/>
          </a:ln>
        </p:spPr>
      </p:cxnSp>
      <p:pic>
        <p:nvPicPr>
          <p:cNvPr id="7806" name="Google Shape;7806;p310"/>
          <p:cNvPicPr preferRelativeResize="0"/>
          <p:nvPr/>
        </p:nvPicPr>
        <p:blipFill>
          <a:blip r:embed="rId5">
            <a:alphaModFix/>
          </a:blip>
          <a:stretch>
            <a:fillRect/>
          </a:stretch>
        </p:blipFill>
        <p:spPr>
          <a:xfrm rot="827143">
            <a:off x="8236975" y="1500445"/>
            <a:ext cx="564025" cy="699675"/>
          </a:xfrm>
          <a:prstGeom prst="rect">
            <a:avLst/>
          </a:prstGeom>
          <a:noFill/>
          <a:ln>
            <a:noFill/>
          </a:ln>
        </p:spPr>
      </p:pic>
      <p:sp>
        <p:nvSpPr>
          <p:cNvPr id="7807" name="Google Shape;7807;p310"/>
          <p:cNvSpPr txBox="1"/>
          <p:nvPr/>
        </p:nvSpPr>
        <p:spPr>
          <a:xfrm>
            <a:off x="5214225" y="1443325"/>
            <a:ext cx="1735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“Bad citalopram”</a:t>
            </a:r>
            <a:endParaRPr/>
          </a:p>
        </p:txBody>
      </p:sp>
      <p:sp>
        <p:nvSpPr>
          <p:cNvPr id="7808" name="Google Shape;7808;p310"/>
          <p:cNvSpPr txBox="1"/>
          <p:nvPr/>
        </p:nvSpPr>
        <p:spPr>
          <a:xfrm>
            <a:off x="1091325" y="3398300"/>
            <a:ext cx="1735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“Lexapro”</a:t>
            </a:r>
            <a:endParaRPr/>
          </a:p>
        </p:txBody>
      </p:sp>
      <p:grpSp>
        <p:nvGrpSpPr>
          <p:cNvPr id="7809" name="Google Shape;7809;p310"/>
          <p:cNvGrpSpPr/>
          <p:nvPr/>
        </p:nvGrpSpPr>
        <p:grpSpPr>
          <a:xfrm>
            <a:off x="4696473" y="1443322"/>
            <a:ext cx="4403689" cy="3427355"/>
            <a:chOff x="4696473" y="1443322"/>
            <a:chExt cx="4403689" cy="3427355"/>
          </a:xfrm>
        </p:grpSpPr>
        <p:pic>
          <p:nvPicPr>
            <p:cNvPr id="7810" name="Google Shape;7810;p310"/>
            <p:cNvPicPr preferRelativeResize="0"/>
            <p:nvPr/>
          </p:nvPicPr>
          <p:blipFill>
            <a:blip r:embed="rId3">
              <a:alphaModFix/>
            </a:blip>
            <a:stretch>
              <a:fillRect/>
            </a:stretch>
          </p:blipFill>
          <p:spPr>
            <a:xfrm rot="-2178522">
              <a:off x="5875734" y="4042135"/>
              <a:ext cx="673832" cy="534808"/>
            </a:xfrm>
            <a:prstGeom prst="roundRect">
              <a:avLst>
                <a:gd name="adj" fmla="val 16667"/>
              </a:avLst>
            </a:prstGeom>
            <a:noFill/>
            <a:ln w="19050" cap="flat" cmpd="sng">
              <a:solidFill>
                <a:srgbClr val="3366CC"/>
              </a:solidFill>
              <a:prstDash val="solid"/>
              <a:round/>
              <a:headEnd type="none" w="sm" len="sm"/>
              <a:tailEnd type="none" w="sm" len="sm"/>
            </a:ln>
          </p:spPr>
        </p:pic>
        <p:pic>
          <p:nvPicPr>
            <p:cNvPr id="7811" name="Google Shape;7811;p310"/>
            <p:cNvPicPr preferRelativeResize="0"/>
            <p:nvPr/>
          </p:nvPicPr>
          <p:blipFill>
            <a:blip r:embed="rId4">
              <a:alphaModFix/>
            </a:blip>
            <a:stretch>
              <a:fillRect/>
            </a:stretch>
          </p:blipFill>
          <p:spPr>
            <a:xfrm flipH="1">
              <a:off x="4696473" y="1889719"/>
              <a:ext cx="4403689" cy="2980958"/>
            </a:xfrm>
            <a:prstGeom prst="rect">
              <a:avLst/>
            </a:prstGeom>
            <a:noFill/>
            <a:ln>
              <a:noFill/>
            </a:ln>
          </p:spPr>
        </p:pic>
        <p:pic>
          <p:nvPicPr>
            <p:cNvPr id="7812" name="Google Shape;7812;p310"/>
            <p:cNvPicPr preferRelativeResize="0"/>
            <p:nvPr/>
          </p:nvPicPr>
          <p:blipFill>
            <a:blip r:embed="rId5">
              <a:alphaModFix/>
            </a:blip>
            <a:stretch>
              <a:fillRect/>
            </a:stretch>
          </p:blipFill>
          <p:spPr>
            <a:xfrm rot="827143">
              <a:off x="8236975" y="1500445"/>
              <a:ext cx="564025" cy="699675"/>
            </a:xfrm>
            <a:prstGeom prst="rect">
              <a:avLst/>
            </a:prstGeom>
            <a:noFill/>
            <a:ln>
              <a:noFill/>
            </a:ln>
          </p:spPr>
        </p:pic>
        <p:sp>
          <p:nvSpPr>
            <p:cNvPr id="7813" name="Google Shape;7813;p310"/>
            <p:cNvSpPr/>
            <p:nvPr/>
          </p:nvSpPr>
          <p:spPr>
            <a:xfrm>
              <a:off x="7235272" y="2305999"/>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814" name="Google Shape;7814;p310"/>
            <p:cNvCxnSpPr/>
            <p:nvPr/>
          </p:nvCxnSpPr>
          <p:spPr>
            <a:xfrm>
              <a:off x="7455846" y="1987113"/>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815" name="Google Shape;7815;p310"/>
            <p:cNvCxnSpPr/>
            <p:nvPr/>
          </p:nvCxnSpPr>
          <p:spPr>
            <a:xfrm>
              <a:off x="7481569" y="4775024"/>
              <a:ext cx="408300" cy="0"/>
            </a:xfrm>
            <a:prstGeom prst="straightConnector1">
              <a:avLst/>
            </a:prstGeom>
            <a:noFill/>
            <a:ln w="28575" cap="flat" cmpd="sng">
              <a:solidFill>
                <a:schemeClr val="dk2"/>
              </a:solidFill>
              <a:prstDash val="solid"/>
              <a:round/>
              <a:headEnd type="none" w="med" len="med"/>
              <a:tailEnd type="none" w="med" len="med"/>
            </a:ln>
          </p:spPr>
        </p:cxnSp>
      </p:grpSp>
      <p:pic>
        <p:nvPicPr>
          <p:cNvPr id="7816" name="Google Shape;7816;p310"/>
          <p:cNvPicPr preferRelativeResize="0"/>
          <p:nvPr/>
        </p:nvPicPr>
        <p:blipFill>
          <a:blip r:embed="rId6">
            <a:alphaModFix/>
          </a:blip>
          <a:stretch>
            <a:fillRect/>
          </a:stretch>
        </p:blipFill>
        <p:spPr>
          <a:xfrm flipH="1">
            <a:off x="3800052" y="1311566"/>
            <a:ext cx="1475999" cy="1668421"/>
          </a:xfrm>
          <a:prstGeom prst="rect">
            <a:avLst/>
          </a:prstGeom>
          <a:noFill/>
          <a:ln>
            <a:noFill/>
          </a:ln>
        </p:spPr>
      </p:pic>
      <p:sp>
        <p:nvSpPr>
          <p:cNvPr id="7817" name="Google Shape;7817;p310"/>
          <p:cNvSpPr txBox="1"/>
          <p:nvPr/>
        </p:nvSpPr>
        <p:spPr>
          <a:xfrm rot="-24530" flipH="1">
            <a:off x="6608926" y="3061098"/>
            <a:ext cx="2102154" cy="1066526"/>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R-citalopram</a:t>
            </a:r>
            <a:endParaRPr sz="1800" b="1"/>
          </a:p>
        </p:txBody>
      </p:sp>
      <p:sp>
        <p:nvSpPr>
          <p:cNvPr id="7818" name="Google Shape;7818;p310"/>
          <p:cNvSpPr txBox="1"/>
          <p:nvPr/>
        </p:nvSpPr>
        <p:spPr>
          <a:xfrm>
            <a:off x="5317475" y="1753225"/>
            <a:ext cx="17358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May </a:t>
            </a:r>
            <a:r>
              <a:rPr lang="en" sz="1100" b="1"/>
              <a:t>interfere</a:t>
            </a:r>
            <a:r>
              <a:rPr lang="en" sz="1100"/>
              <a:t> with S-citaloprams ability </a:t>
            </a:r>
            <a:endParaRPr sz="1100"/>
          </a:p>
          <a:p>
            <a:pPr marL="0" lvl="0" indent="0" algn="l" rtl="0">
              <a:spcBef>
                <a:spcPts val="0"/>
              </a:spcBef>
              <a:spcAft>
                <a:spcPts val="0"/>
              </a:spcAft>
              <a:buNone/>
            </a:pPr>
            <a:r>
              <a:rPr lang="en" sz="1100"/>
              <a:t>to inhibit SERT</a:t>
            </a:r>
            <a:endParaRPr sz="1100"/>
          </a:p>
        </p:txBody>
      </p:sp>
      <p:cxnSp>
        <p:nvCxnSpPr>
          <p:cNvPr id="7819" name="Google Shape;7819;p310"/>
          <p:cNvCxnSpPr/>
          <p:nvPr/>
        </p:nvCxnSpPr>
        <p:spPr>
          <a:xfrm rot="10800000">
            <a:off x="8552847" y="787044"/>
            <a:ext cx="0" cy="682800"/>
          </a:xfrm>
          <a:prstGeom prst="straightConnector1">
            <a:avLst/>
          </a:prstGeom>
          <a:noFill/>
          <a:ln w="9525" cap="flat" cmpd="sng">
            <a:solidFill>
              <a:schemeClr val="dk2"/>
            </a:solidFill>
            <a:prstDash val="solid"/>
            <a:round/>
            <a:headEnd type="none" w="med" len="med"/>
            <a:tailEnd type="triangle" w="med" len="med"/>
          </a:ln>
        </p:spPr>
      </p:cxnSp>
      <p:sp>
        <p:nvSpPr>
          <p:cNvPr id="7820" name="Google Shape;7820;p310"/>
          <p:cNvSpPr txBox="1"/>
          <p:nvPr/>
        </p:nvSpPr>
        <p:spPr>
          <a:xfrm>
            <a:off x="7604025" y="314825"/>
            <a:ext cx="1618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possible sedation, weight gain</a:t>
            </a:r>
            <a:endParaRPr sz="1200"/>
          </a:p>
        </p:txBody>
      </p:sp>
      <p:sp>
        <p:nvSpPr>
          <p:cNvPr id="7821" name="Google Shape;7821;p310"/>
          <p:cNvSpPr txBox="1"/>
          <p:nvPr/>
        </p:nvSpPr>
        <p:spPr>
          <a:xfrm>
            <a:off x="7541775" y="1093106"/>
            <a:ext cx="1743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Anti-</a:t>
            </a:r>
            <a:endParaRPr sz="1200" b="1"/>
          </a:p>
          <a:p>
            <a:pPr marL="0" lvl="0" indent="0" algn="l" rtl="0">
              <a:spcBef>
                <a:spcPts val="0"/>
              </a:spcBef>
              <a:spcAft>
                <a:spcPts val="0"/>
              </a:spcAft>
              <a:buNone/>
            </a:pPr>
            <a:r>
              <a:rPr lang="en" sz="1200" b="1"/>
              <a:t>histamine </a:t>
            </a:r>
            <a:endParaRPr sz="1200" b="1"/>
          </a:p>
          <a:p>
            <a:pPr marL="0" lvl="0" indent="0" algn="l" rtl="0">
              <a:spcBef>
                <a:spcPts val="0"/>
              </a:spcBef>
              <a:spcAft>
                <a:spcPts val="0"/>
              </a:spcAft>
              <a:buNone/>
            </a:pPr>
            <a:r>
              <a:rPr lang="en" sz="1200" b="1"/>
              <a:t>(mild)</a:t>
            </a:r>
            <a:endParaRPr sz="1200" b="1"/>
          </a:p>
        </p:txBody>
      </p:sp>
      <p:sp>
        <p:nvSpPr>
          <p:cNvPr id="7822" name="Google Shape;7822;p310"/>
          <p:cNvSpPr txBox="1"/>
          <p:nvPr/>
        </p:nvSpPr>
        <p:spPr>
          <a:xfrm>
            <a:off x="4696475" y="3996440"/>
            <a:ext cx="11910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inhibitor of rapid delayed rectifier (IKr) potassium channels</a:t>
            </a:r>
            <a:endParaRPr sz="1200" b="1"/>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p:nvPr/>
        </p:nvSpPr>
        <p:spPr>
          <a:xfrm>
            <a:off x="193175" y="626425"/>
            <a:ext cx="2875800" cy="106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solidFill>
                  <a:schemeClr val="dk1"/>
                </a:solidFill>
              </a:rPr>
              <a:t>Neurotransmission </a:t>
            </a:r>
            <a:endParaRPr sz="1900" b="1">
              <a:solidFill>
                <a:schemeClr val="dk1"/>
              </a:solidFill>
            </a:endParaRPr>
          </a:p>
          <a:p>
            <a:pPr marL="0" lvl="0" indent="0" algn="l" rtl="0">
              <a:spcBef>
                <a:spcPts val="0"/>
              </a:spcBef>
              <a:spcAft>
                <a:spcPts val="0"/>
              </a:spcAft>
              <a:buNone/>
            </a:pPr>
            <a:r>
              <a:rPr lang="en" sz="1900" b="1">
                <a:solidFill>
                  <a:schemeClr val="dk1"/>
                </a:solidFill>
              </a:rPr>
              <a:t>is the foundation of psychopharmacology.</a:t>
            </a:r>
            <a:endParaRPr sz="2100" b="1"/>
          </a:p>
        </p:txBody>
      </p:sp>
      <p:pic>
        <p:nvPicPr>
          <p:cNvPr id="66" name="Google Shape;66;p14"/>
          <p:cNvPicPr preferRelativeResize="0"/>
          <p:nvPr/>
        </p:nvPicPr>
        <p:blipFill rotWithShape="1">
          <a:blip r:embed="rId3">
            <a:alphaModFix/>
          </a:blip>
          <a:srcRect t="3669" b="78532"/>
          <a:stretch/>
        </p:blipFill>
        <p:spPr>
          <a:xfrm>
            <a:off x="3038350" y="379200"/>
            <a:ext cx="3417875" cy="842300"/>
          </a:xfrm>
          <a:prstGeom prst="rect">
            <a:avLst/>
          </a:prstGeom>
          <a:noFill/>
          <a:ln>
            <a:noFill/>
          </a:ln>
        </p:spPr>
      </p:pic>
      <p:sp>
        <p:nvSpPr>
          <p:cNvPr id="67" name="Google Shape;67;p14"/>
          <p:cNvSpPr txBox="1"/>
          <p:nvPr/>
        </p:nvSpPr>
        <p:spPr>
          <a:xfrm>
            <a:off x="6536750" y="3474425"/>
            <a:ext cx="1820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Enzyme</a:t>
            </a:r>
            <a:endParaRPr sz="1200"/>
          </a:p>
        </p:txBody>
      </p:sp>
      <p:pic>
        <p:nvPicPr>
          <p:cNvPr id="68" name="Google Shape;68;p14"/>
          <p:cNvPicPr preferRelativeResize="0"/>
          <p:nvPr/>
        </p:nvPicPr>
        <p:blipFill>
          <a:blip r:embed="rId4">
            <a:alphaModFix/>
          </a:blip>
          <a:stretch>
            <a:fillRect/>
          </a:stretch>
        </p:blipFill>
        <p:spPr>
          <a:xfrm>
            <a:off x="2785650" y="3577425"/>
            <a:ext cx="2205925" cy="1485900"/>
          </a:xfrm>
          <a:prstGeom prst="rect">
            <a:avLst/>
          </a:prstGeom>
          <a:noFill/>
          <a:ln>
            <a:noFill/>
          </a:ln>
        </p:spPr>
      </p:pic>
      <p:pic>
        <p:nvPicPr>
          <p:cNvPr id="69" name="Google Shape;69;p14"/>
          <p:cNvPicPr preferRelativeResize="0"/>
          <p:nvPr/>
        </p:nvPicPr>
        <p:blipFill>
          <a:blip r:embed="rId4">
            <a:alphaModFix/>
          </a:blip>
          <a:stretch>
            <a:fillRect/>
          </a:stretch>
        </p:blipFill>
        <p:spPr>
          <a:xfrm>
            <a:off x="5441075" y="3035325"/>
            <a:ext cx="2205925" cy="1485900"/>
          </a:xfrm>
          <a:prstGeom prst="rect">
            <a:avLst/>
          </a:prstGeom>
          <a:noFill/>
          <a:ln>
            <a:noFill/>
          </a:ln>
        </p:spPr>
      </p:pic>
      <p:sp>
        <p:nvSpPr>
          <p:cNvPr id="70" name="Google Shape;70;p14"/>
          <p:cNvSpPr/>
          <p:nvPr/>
        </p:nvSpPr>
        <p:spPr>
          <a:xfrm>
            <a:off x="988725" y="626425"/>
            <a:ext cx="1700100" cy="3693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4"/>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grpSp>
        <p:nvGrpSpPr>
          <p:cNvPr id="402" name="Google Shape;402;p41"/>
          <p:cNvGrpSpPr/>
          <p:nvPr/>
        </p:nvGrpSpPr>
        <p:grpSpPr>
          <a:xfrm>
            <a:off x="1253753" y="231967"/>
            <a:ext cx="7026484" cy="2427984"/>
            <a:chOff x="1504991" y="825167"/>
            <a:chExt cx="7026484" cy="2427984"/>
          </a:xfrm>
        </p:grpSpPr>
        <p:grpSp>
          <p:nvGrpSpPr>
            <p:cNvPr id="403" name="Google Shape;403;p41"/>
            <p:cNvGrpSpPr/>
            <p:nvPr/>
          </p:nvGrpSpPr>
          <p:grpSpPr>
            <a:xfrm>
              <a:off x="1504991" y="825167"/>
              <a:ext cx="7026484" cy="2427984"/>
              <a:chOff x="1902866" y="381042"/>
              <a:chExt cx="7026484" cy="2427984"/>
            </a:xfrm>
          </p:grpSpPr>
          <p:pic>
            <p:nvPicPr>
              <p:cNvPr id="404" name="Google Shape;404;p41"/>
              <p:cNvPicPr preferRelativeResize="0"/>
              <p:nvPr/>
            </p:nvPicPr>
            <p:blipFill>
              <a:blip r:embed="rId3">
                <a:alphaModFix/>
              </a:blip>
              <a:stretch>
                <a:fillRect/>
              </a:stretch>
            </p:blipFill>
            <p:spPr>
              <a:xfrm>
                <a:off x="4230925" y="409975"/>
                <a:ext cx="4698424" cy="2399051"/>
              </a:xfrm>
              <a:prstGeom prst="rect">
                <a:avLst/>
              </a:prstGeom>
              <a:noFill/>
              <a:ln>
                <a:noFill/>
              </a:ln>
            </p:spPr>
          </p:pic>
          <p:pic>
            <p:nvPicPr>
              <p:cNvPr id="405" name="Google Shape;405;p41"/>
              <p:cNvPicPr preferRelativeResize="0"/>
              <p:nvPr/>
            </p:nvPicPr>
            <p:blipFill rotWithShape="1">
              <a:blip r:embed="rId4">
                <a:alphaModFix/>
              </a:blip>
              <a:srcRect r="57343"/>
              <a:stretch/>
            </p:blipFill>
            <p:spPr>
              <a:xfrm>
                <a:off x="1902866" y="381042"/>
                <a:ext cx="2102925" cy="2399051"/>
              </a:xfrm>
              <a:prstGeom prst="rect">
                <a:avLst/>
              </a:prstGeom>
              <a:noFill/>
              <a:ln>
                <a:noFill/>
              </a:ln>
            </p:spPr>
          </p:pic>
          <p:pic>
            <p:nvPicPr>
              <p:cNvPr id="406" name="Google Shape;406;p41"/>
              <p:cNvPicPr preferRelativeResize="0"/>
              <p:nvPr/>
            </p:nvPicPr>
            <p:blipFill>
              <a:blip r:embed="rId5">
                <a:alphaModFix/>
              </a:blip>
              <a:stretch>
                <a:fillRect/>
              </a:stretch>
            </p:blipFill>
            <p:spPr>
              <a:xfrm>
                <a:off x="3598278" y="2316425"/>
                <a:ext cx="1883850" cy="63625"/>
              </a:xfrm>
              <a:prstGeom prst="rect">
                <a:avLst/>
              </a:prstGeom>
              <a:noFill/>
              <a:ln>
                <a:noFill/>
              </a:ln>
            </p:spPr>
          </p:pic>
        </p:grpSp>
        <p:pic>
          <p:nvPicPr>
            <p:cNvPr id="407" name="Google Shape;407;p41"/>
            <p:cNvPicPr preferRelativeResize="0"/>
            <p:nvPr/>
          </p:nvPicPr>
          <p:blipFill>
            <a:blip r:embed="rId6">
              <a:alphaModFix/>
            </a:blip>
            <a:stretch>
              <a:fillRect/>
            </a:stretch>
          </p:blipFill>
          <p:spPr>
            <a:xfrm>
              <a:off x="4490328" y="2367482"/>
              <a:ext cx="1060700" cy="549450"/>
            </a:xfrm>
            <a:prstGeom prst="rect">
              <a:avLst/>
            </a:prstGeom>
            <a:noFill/>
            <a:ln>
              <a:noFill/>
            </a:ln>
          </p:spPr>
        </p:pic>
      </p:grpSp>
      <p:pic>
        <p:nvPicPr>
          <p:cNvPr id="408" name="Google Shape;408;p41"/>
          <p:cNvPicPr preferRelativeResize="0"/>
          <p:nvPr/>
        </p:nvPicPr>
        <p:blipFill rotWithShape="1">
          <a:blip r:embed="rId7">
            <a:alphaModFix/>
          </a:blip>
          <a:srcRect b="832"/>
          <a:stretch/>
        </p:blipFill>
        <p:spPr>
          <a:xfrm>
            <a:off x="3520800" y="2994950"/>
            <a:ext cx="2884950" cy="1895350"/>
          </a:xfrm>
          <a:prstGeom prst="rect">
            <a:avLst/>
          </a:prstGeom>
          <a:noFill/>
          <a:ln>
            <a:noFill/>
          </a:ln>
        </p:spPr>
      </p:pic>
      <p:cxnSp>
        <p:nvCxnSpPr>
          <p:cNvPr id="409" name="Google Shape;409;p41"/>
          <p:cNvCxnSpPr/>
          <p:nvPr/>
        </p:nvCxnSpPr>
        <p:spPr>
          <a:xfrm>
            <a:off x="1931525" y="2571750"/>
            <a:ext cx="2235300" cy="1371000"/>
          </a:xfrm>
          <a:prstGeom prst="straightConnector1">
            <a:avLst/>
          </a:prstGeom>
          <a:noFill/>
          <a:ln w="9525" cap="flat" cmpd="sng">
            <a:solidFill>
              <a:schemeClr val="dk2"/>
            </a:solidFill>
            <a:prstDash val="solid"/>
            <a:round/>
            <a:headEnd type="none" w="med" len="med"/>
            <a:tailEnd type="triangle" w="med" len="med"/>
          </a:ln>
        </p:spPr>
      </p:cxnSp>
      <p:cxnSp>
        <p:nvCxnSpPr>
          <p:cNvPr id="410" name="Google Shape;410;p41"/>
          <p:cNvCxnSpPr/>
          <p:nvPr/>
        </p:nvCxnSpPr>
        <p:spPr>
          <a:xfrm flipH="1">
            <a:off x="5693500" y="2220900"/>
            <a:ext cx="2076000" cy="1839900"/>
          </a:xfrm>
          <a:prstGeom prst="straightConnector1">
            <a:avLst/>
          </a:prstGeom>
          <a:noFill/>
          <a:ln w="9525" cap="flat" cmpd="sng">
            <a:solidFill>
              <a:schemeClr val="dk2"/>
            </a:solidFill>
            <a:prstDash val="solid"/>
            <a:round/>
            <a:headEnd type="none" w="med" len="med"/>
            <a:tailEnd type="triangle" w="med" len="med"/>
          </a:ln>
        </p:spPr>
      </p:cxnSp>
      <p:sp>
        <p:nvSpPr>
          <p:cNvPr id="411" name="Google Shape;411;p41"/>
          <p:cNvSpPr txBox="1"/>
          <p:nvPr/>
        </p:nvSpPr>
        <p:spPr>
          <a:xfrm>
            <a:off x="193175" y="93025"/>
            <a:ext cx="35418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6th messenger is another transcription factor</a:t>
            </a:r>
            <a:endParaRPr sz="1900" b="1"/>
          </a:p>
        </p:txBody>
      </p:sp>
      <p:sp>
        <p:nvSpPr>
          <p:cNvPr id="412" name="Google Shape;412;p41"/>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
        <p:nvSpPr>
          <p:cNvPr id="413" name="Google Shape;413;p41"/>
          <p:cNvSpPr/>
          <p:nvPr/>
        </p:nvSpPr>
        <p:spPr>
          <a:xfrm rot="274145">
            <a:off x="1721244" y="1734303"/>
            <a:ext cx="425552" cy="313544"/>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1"/>
          <p:cNvSpPr/>
          <p:nvPr/>
        </p:nvSpPr>
        <p:spPr>
          <a:xfrm rot="274145">
            <a:off x="7428094" y="1329928"/>
            <a:ext cx="425552" cy="313544"/>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Shape 7826"/>
        <p:cNvGrpSpPr/>
        <p:nvPr/>
      </p:nvGrpSpPr>
      <p:grpSpPr>
        <a:xfrm>
          <a:off x="0" y="0"/>
          <a:ext cx="0" cy="0"/>
          <a:chOff x="0" y="0"/>
          <a:chExt cx="0" cy="0"/>
        </a:xfrm>
      </p:grpSpPr>
      <p:pic>
        <p:nvPicPr>
          <p:cNvPr id="7827" name="Google Shape;7827;p311"/>
          <p:cNvPicPr preferRelativeResize="0"/>
          <p:nvPr/>
        </p:nvPicPr>
        <p:blipFill>
          <a:blip r:embed="rId3">
            <a:alphaModFix/>
          </a:blip>
          <a:stretch>
            <a:fillRect/>
          </a:stretch>
        </p:blipFill>
        <p:spPr>
          <a:xfrm rot="-2177643">
            <a:off x="6041482" y="4204322"/>
            <a:ext cx="449936" cy="357157"/>
          </a:xfrm>
          <a:prstGeom prst="rect">
            <a:avLst/>
          </a:prstGeom>
          <a:noFill/>
          <a:ln w="9525" cap="flat" cmpd="sng">
            <a:solidFill>
              <a:srgbClr val="3366CC"/>
            </a:solidFill>
            <a:prstDash val="solid"/>
            <a:round/>
            <a:headEnd type="none" w="sm" len="sm"/>
            <a:tailEnd type="none" w="sm" len="sm"/>
          </a:ln>
        </p:spPr>
      </p:pic>
      <p:grpSp>
        <p:nvGrpSpPr>
          <p:cNvPr id="7828" name="Google Shape;7828;p311"/>
          <p:cNvGrpSpPr/>
          <p:nvPr/>
        </p:nvGrpSpPr>
        <p:grpSpPr>
          <a:xfrm>
            <a:off x="4696473" y="1881429"/>
            <a:ext cx="4403689" cy="2980958"/>
            <a:chOff x="4740323" y="1538029"/>
            <a:chExt cx="4403689" cy="2980958"/>
          </a:xfrm>
        </p:grpSpPr>
        <p:pic>
          <p:nvPicPr>
            <p:cNvPr id="7829" name="Google Shape;7829;p311"/>
            <p:cNvPicPr preferRelativeResize="0"/>
            <p:nvPr/>
          </p:nvPicPr>
          <p:blipFill>
            <a:blip r:embed="rId4">
              <a:alphaModFix/>
            </a:blip>
            <a:stretch>
              <a:fillRect/>
            </a:stretch>
          </p:blipFill>
          <p:spPr>
            <a:xfrm flipH="1">
              <a:off x="4740323" y="1538029"/>
              <a:ext cx="4403689" cy="2980958"/>
            </a:xfrm>
            <a:prstGeom prst="rect">
              <a:avLst/>
            </a:prstGeom>
            <a:noFill/>
            <a:ln>
              <a:noFill/>
            </a:ln>
          </p:spPr>
        </p:pic>
        <p:sp>
          <p:nvSpPr>
            <p:cNvPr id="7830" name="Google Shape;7830;p311"/>
            <p:cNvSpPr txBox="1"/>
            <p:nvPr/>
          </p:nvSpPr>
          <p:spPr>
            <a:xfrm rot="-24530" flipH="1">
              <a:off x="6588692" y="2668466"/>
              <a:ext cx="2102154"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R-citalopram</a:t>
              </a:r>
              <a:endParaRPr sz="1800" b="1"/>
            </a:p>
          </p:txBody>
        </p:sp>
      </p:grpSp>
      <p:grpSp>
        <p:nvGrpSpPr>
          <p:cNvPr id="7831" name="Google Shape;7831;p311"/>
          <p:cNvGrpSpPr/>
          <p:nvPr/>
        </p:nvGrpSpPr>
        <p:grpSpPr>
          <a:xfrm>
            <a:off x="166975" y="1881417"/>
            <a:ext cx="4419599" cy="2980958"/>
            <a:chOff x="861075" y="1457642"/>
            <a:chExt cx="4419599" cy="2980958"/>
          </a:xfrm>
        </p:grpSpPr>
        <p:pic>
          <p:nvPicPr>
            <p:cNvPr id="7832" name="Google Shape;7832;p311"/>
            <p:cNvPicPr preferRelativeResize="0"/>
            <p:nvPr/>
          </p:nvPicPr>
          <p:blipFill>
            <a:blip r:embed="rId4">
              <a:alphaModFix/>
            </a:blip>
            <a:stretch>
              <a:fillRect/>
            </a:stretch>
          </p:blipFill>
          <p:spPr>
            <a:xfrm>
              <a:off x="861075" y="1457642"/>
              <a:ext cx="4419599" cy="2980958"/>
            </a:xfrm>
            <a:prstGeom prst="rect">
              <a:avLst/>
            </a:prstGeom>
            <a:noFill/>
            <a:ln>
              <a:noFill/>
            </a:ln>
          </p:spPr>
        </p:pic>
        <p:sp>
          <p:nvSpPr>
            <p:cNvPr id="7833" name="Google Shape;7833;p311"/>
            <p:cNvSpPr txBox="1"/>
            <p:nvPr/>
          </p:nvSpPr>
          <p:spPr>
            <a:xfrm rot="24443">
              <a:off x="1315886" y="255154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S-citalopram</a:t>
              </a:r>
              <a:endParaRPr sz="1800" b="1"/>
            </a:p>
          </p:txBody>
        </p:sp>
      </p:grpSp>
      <p:sp>
        <p:nvSpPr>
          <p:cNvPr id="7834" name="Google Shape;7834;p311"/>
          <p:cNvSpPr txBox="1"/>
          <p:nvPr/>
        </p:nvSpPr>
        <p:spPr>
          <a:xfrm>
            <a:off x="529450" y="157400"/>
            <a:ext cx="6590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Citalopram: SSRI</a:t>
            </a:r>
            <a:endParaRPr/>
          </a:p>
        </p:txBody>
      </p:sp>
      <p:sp>
        <p:nvSpPr>
          <p:cNvPr id="7835" name="Google Shape;7835;p311"/>
          <p:cNvSpPr/>
          <p:nvPr/>
        </p:nvSpPr>
        <p:spPr>
          <a:xfrm>
            <a:off x="1260447" y="2232374"/>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6" name="Google Shape;7836;p311"/>
          <p:cNvSpPr/>
          <p:nvPr/>
        </p:nvSpPr>
        <p:spPr>
          <a:xfrm>
            <a:off x="7235272" y="2305999"/>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837" name="Google Shape;7837;p311"/>
          <p:cNvCxnSpPr/>
          <p:nvPr/>
        </p:nvCxnSpPr>
        <p:spPr>
          <a:xfrm>
            <a:off x="1432546" y="1977947"/>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838" name="Google Shape;7838;p311"/>
          <p:cNvCxnSpPr/>
          <p:nvPr/>
        </p:nvCxnSpPr>
        <p:spPr>
          <a:xfrm>
            <a:off x="1458269" y="4765859"/>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839" name="Google Shape;7839;p311"/>
          <p:cNvCxnSpPr/>
          <p:nvPr/>
        </p:nvCxnSpPr>
        <p:spPr>
          <a:xfrm>
            <a:off x="7455846" y="1987113"/>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840" name="Google Shape;7840;p311"/>
          <p:cNvCxnSpPr/>
          <p:nvPr/>
        </p:nvCxnSpPr>
        <p:spPr>
          <a:xfrm>
            <a:off x="7481569" y="4775024"/>
            <a:ext cx="408300" cy="0"/>
          </a:xfrm>
          <a:prstGeom prst="straightConnector1">
            <a:avLst/>
          </a:prstGeom>
          <a:noFill/>
          <a:ln w="28575" cap="flat" cmpd="sng">
            <a:solidFill>
              <a:schemeClr val="dk2"/>
            </a:solidFill>
            <a:prstDash val="solid"/>
            <a:round/>
            <a:headEnd type="none" w="med" len="med"/>
            <a:tailEnd type="none" w="med" len="med"/>
          </a:ln>
        </p:spPr>
      </p:cxnSp>
      <p:pic>
        <p:nvPicPr>
          <p:cNvPr id="7841" name="Google Shape;7841;p311"/>
          <p:cNvPicPr preferRelativeResize="0"/>
          <p:nvPr/>
        </p:nvPicPr>
        <p:blipFill>
          <a:blip r:embed="rId5">
            <a:alphaModFix/>
          </a:blip>
          <a:stretch>
            <a:fillRect/>
          </a:stretch>
        </p:blipFill>
        <p:spPr>
          <a:xfrm rot="827143">
            <a:off x="8236975" y="1500445"/>
            <a:ext cx="564025" cy="699675"/>
          </a:xfrm>
          <a:prstGeom prst="rect">
            <a:avLst/>
          </a:prstGeom>
          <a:noFill/>
          <a:ln>
            <a:noFill/>
          </a:ln>
        </p:spPr>
      </p:pic>
      <p:sp>
        <p:nvSpPr>
          <p:cNvPr id="7842" name="Google Shape;7842;p311"/>
          <p:cNvSpPr txBox="1"/>
          <p:nvPr/>
        </p:nvSpPr>
        <p:spPr>
          <a:xfrm>
            <a:off x="5214225" y="1443325"/>
            <a:ext cx="1735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“Bad citalopram”</a:t>
            </a:r>
            <a:endParaRPr/>
          </a:p>
        </p:txBody>
      </p:sp>
      <p:sp>
        <p:nvSpPr>
          <p:cNvPr id="7843" name="Google Shape;7843;p311"/>
          <p:cNvSpPr txBox="1"/>
          <p:nvPr/>
        </p:nvSpPr>
        <p:spPr>
          <a:xfrm>
            <a:off x="1091325" y="3398300"/>
            <a:ext cx="1735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“Lexapro”</a:t>
            </a:r>
            <a:endParaRPr/>
          </a:p>
        </p:txBody>
      </p:sp>
      <p:grpSp>
        <p:nvGrpSpPr>
          <p:cNvPr id="7844" name="Google Shape;7844;p311"/>
          <p:cNvGrpSpPr/>
          <p:nvPr/>
        </p:nvGrpSpPr>
        <p:grpSpPr>
          <a:xfrm>
            <a:off x="4696473" y="1443322"/>
            <a:ext cx="4403689" cy="3427355"/>
            <a:chOff x="4696473" y="1443322"/>
            <a:chExt cx="4403689" cy="3427355"/>
          </a:xfrm>
        </p:grpSpPr>
        <p:pic>
          <p:nvPicPr>
            <p:cNvPr id="7845" name="Google Shape;7845;p311"/>
            <p:cNvPicPr preferRelativeResize="0"/>
            <p:nvPr/>
          </p:nvPicPr>
          <p:blipFill>
            <a:blip r:embed="rId3">
              <a:alphaModFix/>
            </a:blip>
            <a:stretch>
              <a:fillRect/>
            </a:stretch>
          </p:blipFill>
          <p:spPr>
            <a:xfrm rot="-2178522">
              <a:off x="5875734" y="4042135"/>
              <a:ext cx="673832" cy="534808"/>
            </a:xfrm>
            <a:prstGeom prst="roundRect">
              <a:avLst>
                <a:gd name="adj" fmla="val 16667"/>
              </a:avLst>
            </a:prstGeom>
            <a:noFill/>
            <a:ln w="19050" cap="flat" cmpd="sng">
              <a:solidFill>
                <a:srgbClr val="3366CC"/>
              </a:solidFill>
              <a:prstDash val="solid"/>
              <a:round/>
              <a:headEnd type="none" w="sm" len="sm"/>
              <a:tailEnd type="none" w="sm" len="sm"/>
            </a:ln>
          </p:spPr>
        </p:pic>
        <p:pic>
          <p:nvPicPr>
            <p:cNvPr id="7846" name="Google Shape;7846;p311"/>
            <p:cNvPicPr preferRelativeResize="0"/>
            <p:nvPr/>
          </p:nvPicPr>
          <p:blipFill>
            <a:blip r:embed="rId4">
              <a:alphaModFix/>
            </a:blip>
            <a:stretch>
              <a:fillRect/>
            </a:stretch>
          </p:blipFill>
          <p:spPr>
            <a:xfrm flipH="1">
              <a:off x="4696473" y="1889719"/>
              <a:ext cx="4403689" cy="2980958"/>
            </a:xfrm>
            <a:prstGeom prst="rect">
              <a:avLst/>
            </a:prstGeom>
            <a:noFill/>
            <a:ln>
              <a:noFill/>
            </a:ln>
          </p:spPr>
        </p:pic>
        <p:pic>
          <p:nvPicPr>
            <p:cNvPr id="7847" name="Google Shape;7847;p311"/>
            <p:cNvPicPr preferRelativeResize="0"/>
            <p:nvPr/>
          </p:nvPicPr>
          <p:blipFill>
            <a:blip r:embed="rId5">
              <a:alphaModFix/>
            </a:blip>
            <a:stretch>
              <a:fillRect/>
            </a:stretch>
          </p:blipFill>
          <p:spPr>
            <a:xfrm rot="827143">
              <a:off x="8236975" y="1500445"/>
              <a:ext cx="564025" cy="699675"/>
            </a:xfrm>
            <a:prstGeom prst="rect">
              <a:avLst/>
            </a:prstGeom>
            <a:noFill/>
            <a:ln>
              <a:noFill/>
            </a:ln>
          </p:spPr>
        </p:pic>
        <p:sp>
          <p:nvSpPr>
            <p:cNvPr id="7848" name="Google Shape;7848;p311"/>
            <p:cNvSpPr/>
            <p:nvPr/>
          </p:nvSpPr>
          <p:spPr>
            <a:xfrm>
              <a:off x="7235272" y="2305999"/>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849" name="Google Shape;7849;p311"/>
            <p:cNvCxnSpPr/>
            <p:nvPr/>
          </p:nvCxnSpPr>
          <p:spPr>
            <a:xfrm>
              <a:off x="7455846" y="1987113"/>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850" name="Google Shape;7850;p311"/>
            <p:cNvCxnSpPr/>
            <p:nvPr/>
          </p:nvCxnSpPr>
          <p:spPr>
            <a:xfrm>
              <a:off x="7481569" y="4775024"/>
              <a:ext cx="408300" cy="0"/>
            </a:xfrm>
            <a:prstGeom prst="straightConnector1">
              <a:avLst/>
            </a:prstGeom>
            <a:noFill/>
            <a:ln w="28575" cap="flat" cmpd="sng">
              <a:solidFill>
                <a:schemeClr val="dk2"/>
              </a:solidFill>
              <a:prstDash val="solid"/>
              <a:round/>
              <a:headEnd type="none" w="med" len="med"/>
              <a:tailEnd type="none" w="med" len="med"/>
            </a:ln>
          </p:spPr>
        </p:cxnSp>
      </p:grpSp>
      <p:pic>
        <p:nvPicPr>
          <p:cNvPr id="7851" name="Google Shape;7851;p311"/>
          <p:cNvPicPr preferRelativeResize="0"/>
          <p:nvPr/>
        </p:nvPicPr>
        <p:blipFill>
          <a:blip r:embed="rId6">
            <a:alphaModFix/>
          </a:blip>
          <a:stretch>
            <a:fillRect/>
          </a:stretch>
        </p:blipFill>
        <p:spPr>
          <a:xfrm flipH="1">
            <a:off x="3800052" y="1311566"/>
            <a:ext cx="1475999" cy="1668421"/>
          </a:xfrm>
          <a:prstGeom prst="rect">
            <a:avLst/>
          </a:prstGeom>
          <a:noFill/>
          <a:ln>
            <a:noFill/>
          </a:ln>
        </p:spPr>
      </p:pic>
      <p:sp>
        <p:nvSpPr>
          <p:cNvPr id="7852" name="Google Shape;7852;p311"/>
          <p:cNvSpPr txBox="1"/>
          <p:nvPr/>
        </p:nvSpPr>
        <p:spPr>
          <a:xfrm rot="-24530" flipH="1">
            <a:off x="6608926" y="3061098"/>
            <a:ext cx="2102154" cy="1066526"/>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R-citalopram</a:t>
            </a:r>
            <a:endParaRPr sz="1800" b="1"/>
          </a:p>
        </p:txBody>
      </p:sp>
      <p:sp>
        <p:nvSpPr>
          <p:cNvPr id="7853" name="Google Shape;7853;p311"/>
          <p:cNvSpPr txBox="1"/>
          <p:nvPr/>
        </p:nvSpPr>
        <p:spPr>
          <a:xfrm>
            <a:off x="5317475" y="1753225"/>
            <a:ext cx="17358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May </a:t>
            </a:r>
            <a:r>
              <a:rPr lang="en" sz="1100" b="1"/>
              <a:t>interfere</a:t>
            </a:r>
            <a:r>
              <a:rPr lang="en" sz="1100"/>
              <a:t> with S-citaloprams ability </a:t>
            </a:r>
            <a:endParaRPr sz="1100"/>
          </a:p>
          <a:p>
            <a:pPr marL="0" lvl="0" indent="0" algn="l" rtl="0">
              <a:spcBef>
                <a:spcPts val="0"/>
              </a:spcBef>
              <a:spcAft>
                <a:spcPts val="0"/>
              </a:spcAft>
              <a:buNone/>
            </a:pPr>
            <a:r>
              <a:rPr lang="en" sz="1100"/>
              <a:t>to inhibit SERT</a:t>
            </a:r>
            <a:endParaRPr sz="1100"/>
          </a:p>
        </p:txBody>
      </p:sp>
      <p:cxnSp>
        <p:nvCxnSpPr>
          <p:cNvPr id="7854" name="Google Shape;7854;p311"/>
          <p:cNvCxnSpPr/>
          <p:nvPr/>
        </p:nvCxnSpPr>
        <p:spPr>
          <a:xfrm rot="10800000">
            <a:off x="8552847" y="787044"/>
            <a:ext cx="0" cy="682800"/>
          </a:xfrm>
          <a:prstGeom prst="straightConnector1">
            <a:avLst/>
          </a:prstGeom>
          <a:noFill/>
          <a:ln w="9525" cap="flat" cmpd="sng">
            <a:solidFill>
              <a:schemeClr val="dk2"/>
            </a:solidFill>
            <a:prstDash val="solid"/>
            <a:round/>
            <a:headEnd type="none" w="med" len="med"/>
            <a:tailEnd type="triangle" w="med" len="med"/>
          </a:ln>
        </p:spPr>
      </p:cxnSp>
      <p:sp>
        <p:nvSpPr>
          <p:cNvPr id="7855" name="Google Shape;7855;p311"/>
          <p:cNvSpPr txBox="1"/>
          <p:nvPr/>
        </p:nvSpPr>
        <p:spPr>
          <a:xfrm>
            <a:off x="7604025" y="314825"/>
            <a:ext cx="1618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possible sedation, weight gain</a:t>
            </a:r>
            <a:endParaRPr sz="1200"/>
          </a:p>
        </p:txBody>
      </p:sp>
      <p:sp>
        <p:nvSpPr>
          <p:cNvPr id="7856" name="Google Shape;7856;p311"/>
          <p:cNvSpPr txBox="1"/>
          <p:nvPr/>
        </p:nvSpPr>
        <p:spPr>
          <a:xfrm>
            <a:off x="7541775" y="1093106"/>
            <a:ext cx="1743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Anti-</a:t>
            </a:r>
            <a:endParaRPr sz="1200" b="1"/>
          </a:p>
          <a:p>
            <a:pPr marL="0" lvl="0" indent="0" algn="l" rtl="0">
              <a:spcBef>
                <a:spcPts val="0"/>
              </a:spcBef>
              <a:spcAft>
                <a:spcPts val="0"/>
              </a:spcAft>
              <a:buNone/>
            </a:pPr>
            <a:r>
              <a:rPr lang="en" sz="1200" b="1"/>
              <a:t>histamine </a:t>
            </a:r>
            <a:endParaRPr sz="1200" b="1"/>
          </a:p>
          <a:p>
            <a:pPr marL="0" lvl="0" indent="0" algn="l" rtl="0">
              <a:spcBef>
                <a:spcPts val="0"/>
              </a:spcBef>
              <a:spcAft>
                <a:spcPts val="0"/>
              </a:spcAft>
              <a:buNone/>
            </a:pPr>
            <a:r>
              <a:rPr lang="en" sz="1200" b="1"/>
              <a:t>(mild)</a:t>
            </a:r>
            <a:endParaRPr sz="1200" b="1"/>
          </a:p>
        </p:txBody>
      </p:sp>
      <p:sp>
        <p:nvSpPr>
          <p:cNvPr id="7857" name="Google Shape;7857;p311"/>
          <p:cNvSpPr txBox="1"/>
          <p:nvPr/>
        </p:nvSpPr>
        <p:spPr>
          <a:xfrm>
            <a:off x="4696475" y="3996440"/>
            <a:ext cx="11910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inhibitor of rapid delayed rectifier (IKr) potassium channels</a:t>
            </a:r>
            <a:endParaRPr sz="1200" b="1"/>
          </a:p>
        </p:txBody>
      </p:sp>
      <p:cxnSp>
        <p:nvCxnSpPr>
          <p:cNvPr id="7858" name="Google Shape;7858;p311"/>
          <p:cNvCxnSpPr/>
          <p:nvPr/>
        </p:nvCxnSpPr>
        <p:spPr>
          <a:xfrm rot="10800000">
            <a:off x="4328672" y="4567494"/>
            <a:ext cx="367800" cy="0"/>
          </a:xfrm>
          <a:prstGeom prst="straightConnector1">
            <a:avLst/>
          </a:prstGeom>
          <a:noFill/>
          <a:ln w="9525" cap="flat" cmpd="sng">
            <a:solidFill>
              <a:schemeClr val="dk2"/>
            </a:solidFill>
            <a:prstDash val="solid"/>
            <a:round/>
            <a:headEnd type="none" w="med" len="med"/>
            <a:tailEnd type="triangle" w="med" len="med"/>
          </a:ln>
        </p:spPr>
      </p:cxnSp>
      <p:sp>
        <p:nvSpPr>
          <p:cNvPr id="7859" name="Google Shape;7859;p311"/>
          <p:cNvSpPr txBox="1"/>
          <p:nvPr/>
        </p:nvSpPr>
        <p:spPr>
          <a:xfrm>
            <a:off x="2990200" y="4288625"/>
            <a:ext cx="1396500" cy="615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t>QT prolongation</a:t>
            </a:r>
            <a:endParaRP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Shape 7863"/>
        <p:cNvGrpSpPr/>
        <p:nvPr/>
      </p:nvGrpSpPr>
      <p:grpSpPr>
        <a:xfrm>
          <a:off x="0" y="0"/>
          <a:ext cx="0" cy="0"/>
          <a:chOff x="0" y="0"/>
          <a:chExt cx="0" cy="0"/>
        </a:xfrm>
      </p:grpSpPr>
      <p:pic>
        <p:nvPicPr>
          <p:cNvPr id="7864" name="Google Shape;7864;p312"/>
          <p:cNvPicPr preferRelativeResize="0"/>
          <p:nvPr/>
        </p:nvPicPr>
        <p:blipFill>
          <a:blip r:embed="rId3">
            <a:alphaModFix/>
          </a:blip>
          <a:stretch>
            <a:fillRect/>
          </a:stretch>
        </p:blipFill>
        <p:spPr>
          <a:xfrm rot="-2177643">
            <a:off x="6041482" y="4204322"/>
            <a:ext cx="449936" cy="357157"/>
          </a:xfrm>
          <a:prstGeom prst="rect">
            <a:avLst/>
          </a:prstGeom>
          <a:noFill/>
          <a:ln w="9525" cap="flat" cmpd="sng">
            <a:solidFill>
              <a:srgbClr val="3366CC"/>
            </a:solidFill>
            <a:prstDash val="solid"/>
            <a:round/>
            <a:headEnd type="none" w="sm" len="sm"/>
            <a:tailEnd type="none" w="sm" len="sm"/>
          </a:ln>
        </p:spPr>
      </p:pic>
      <p:grpSp>
        <p:nvGrpSpPr>
          <p:cNvPr id="7865" name="Google Shape;7865;p312"/>
          <p:cNvGrpSpPr/>
          <p:nvPr/>
        </p:nvGrpSpPr>
        <p:grpSpPr>
          <a:xfrm>
            <a:off x="4696473" y="1881429"/>
            <a:ext cx="4403689" cy="2980958"/>
            <a:chOff x="4740323" y="1538029"/>
            <a:chExt cx="4403689" cy="2980958"/>
          </a:xfrm>
        </p:grpSpPr>
        <p:pic>
          <p:nvPicPr>
            <p:cNvPr id="7866" name="Google Shape;7866;p312"/>
            <p:cNvPicPr preferRelativeResize="0"/>
            <p:nvPr/>
          </p:nvPicPr>
          <p:blipFill>
            <a:blip r:embed="rId4">
              <a:alphaModFix/>
            </a:blip>
            <a:stretch>
              <a:fillRect/>
            </a:stretch>
          </p:blipFill>
          <p:spPr>
            <a:xfrm flipH="1">
              <a:off x="4740323" y="1538029"/>
              <a:ext cx="4403689" cy="2980958"/>
            </a:xfrm>
            <a:prstGeom prst="rect">
              <a:avLst/>
            </a:prstGeom>
            <a:noFill/>
            <a:ln>
              <a:noFill/>
            </a:ln>
          </p:spPr>
        </p:pic>
        <p:sp>
          <p:nvSpPr>
            <p:cNvPr id="7867" name="Google Shape;7867;p312"/>
            <p:cNvSpPr txBox="1"/>
            <p:nvPr/>
          </p:nvSpPr>
          <p:spPr>
            <a:xfrm rot="-24530" flipH="1">
              <a:off x="6588692" y="2668466"/>
              <a:ext cx="2102154"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R-citalopram</a:t>
              </a:r>
              <a:endParaRPr sz="1800" b="1"/>
            </a:p>
          </p:txBody>
        </p:sp>
      </p:grpSp>
      <p:grpSp>
        <p:nvGrpSpPr>
          <p:cNvPr id="7868" name="Google Shape;7868;p312"/>
          <p:cNvGrpSpPr/>
          <p:nvPr/>
        </p:nvGrpSpPr>
        <p:grpSpPr>
          <a:xfrm>
            <a:off x="166975" y="1881417"/>
            <a:ext cx="4419599" cy="2980958"/>
            <a:chOff x="861075" y="1457642"/>
            <a:chExt cx="4419599" cy="2980958"/>
          </a:xfrm>
        </p:grpSpPr>
        <p:pic>
          <p:nvPicPr>
            <p:cNvPr id="7869" name="Google Shape;7869;p312"/>
            <p:cNvPicPr preferRelativeResize="0"/>
            <p:nvPr/>
          </p:nvPicPr>
          <p:blipFill>
            <a:blip r:embed="rId4">
              <a:alphaModFix/>
            </a:blip>
            <a:stretch>
              <a:fillRect/>
            </a:stretch>
          </p:blipFill>
          <p:spPr>
            <a:xfrm>
              <a:off x="861075" y="1457642"/>
              <a:ext cx="4419599" cy="2980958"/>
            </a:xfrm>
            <a:prstGeom prst="rect">
              <a:avLst/>
            </a:prstGeom>
            <a:noFill/>
            <a:ln>
              <a:noFill/>
            </a:ln>
          </p:spPr>
        </p:pic>
        <p:sp>
          <p:nvSpPr>
            <p:cNvPr id="7870" name="Google Shape;7870;p312"/>
            <p:cNvSpPr txBox="1"/>
            <p:nvPr/>
          </p:nvSpPr>
          <p:spPr>
            <a:xfrm rot="24443">
              <a:off x="1315886" y="255154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S-citalopram</a:t>
              </a:r>
              <a:endParaRPr sz="1800" b="1"/>
            </a:p>
          </p:txBody>
        </p:sp>
      </p:grpSp>
      <p:sp>
        <p:nvSpPr>
          <p:cNvPr id="7871" name="Google Shape;7871;p312"/>
          <p:cNvSpPr txBox="1"/>
          <p:nvPr/>
        </p:nvSpPr>
        <p:spPr>
          <a:xfrm>
            <a:off x="529450" y="157400"/>
            <a:ext cx="6590100" cy="7440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b="1"/>
              <a:t>Citalopram (Celexa)</a:t>
            </a:r>
            <a:endParaRPr b="1"/>
          </a:p>
          <a:p>
            <a:pPr marL="457200" lvl="0" indent="-317500" algn="l" rtl="0">
              <a:spcBef>
                <a:spcPts val="1000"/>
              </a:spcBef>
              <a:spcAft>
                <a:spcPts val="0"/>
              </a:spcAft>
              <a:buSzPts val="1400"/>
              <a:buChar char="●"/>
            </a:pPr>
            <a:endParaRPr b="1"/>
          </a:p>
        </p:txBody>
      </p:sp>
      <p:sp>
        <p:nvSpPr>
          <p:cNvPr id="7872" name="Google Shape;7872;p312"/>
          <p:cNvSpPr txBox="1"/>
          <p:nvPr/>
        </p:nvSpPr>
        <p:spPr>
          <a:xfrm>
            <a:off x="7541775" y="1093106"/>
            <a:ext cx="1743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Anti-</a:t>
            </a:r>
            <a:endParaRPr sz="1200" b="1"/>
          </a:p>
          <a:p>
            <a:pPr marL="0" lvl="0" indent="0" algn="l" rtl="0">
              <a:spcBef>
                <a:spcPts val="0"/>
              </a:spcBef>
              <a:spcAft>
                <a:spcPts val="0"/>
              </a:spcAft>
              <a:buNone/>
            </a:pPr>
            <a:r>
              <a:rPr lang="en" sz="1200" b="1"/>
              <a:t>histamine </a:t>
            </a:r>
            <a:endParaRPr sz="1200" b="1"/>
          </a:p>
          <a:p>
            <a:pPr marL="0" lvl="0" indent="0" algn="l" rtl="0">
              <a:spcBef>
                <a:spcPts val="0"/>
              </a:spcBef>
              <a:spcAft>
                <a:spcPts val="0"/>
              </a:spcAft>
              <a:buNone/>
            </a:pPr>
            <a:r>
              <a:rPr lang="en" sz="1200" b="1"/>
              <a:t>(mild)</a:t>
            </a:r>
            <a:endParaRPr sz="1200" b="1"/>
          </a:p>
        </p:txBody>
      </p:sp>
      <p:cxnSp>
        <p:nvCxnSpPr>
          <p:cNvPr id="7873" name="Google Shape;7873;p312"/>
          <p:cNvCxnSpPr/>
          <p:nvPr/>
        </p:nvCxnSpPr>
        <p:spPr>
          <a:xfrm rot="10800000">
            <a:off x="8552847" y="787044"/>
            <a:ext cx="0" cy="682800"/>
          </a:xfrm>
          <a:prstGeom prst="straightConnector1">
            <a:avLst/>
          </a:prstGeom>
          <a:noFill/>
          <a:ln w="9525" cap="flat" cmpd="sng">
            <a:solidFill>
              <a:schemeClr val="dk2"/>
            </a:solidFill>
            <a:prstDash val="solid"/>
            <a:round/>
            <a:headEnd type="none" w="med" len="med"/>
            <a:tailEnd type="triangle" w="med" len="med"/>
          </a:ln>
        </p:spPr>
      </p:cxnSp>
      <p:sp>
        <p:nvSpPr>
          <p:cNvPr id="7874" name="Google Shape;7874;p312"/>
          <p:cNvSpPr txBox="1"/>
          <p:nvPr/>
        </p:nvSpPr>
        <p:spPr>
          <a:xfrm>
            <a:off x="7604025" y="314825"/>
            <a:ext cx="1618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possible sedation, weight gain</a:t>
            </a:r>
            <a:endParaRPr sz="1200"/>
          </a:p>
        </p:txBody>
      </p:sp>
      <p:sp>
        <p:nvSpPr>
          <p:cNvPr id="7875" name="Google Shape;7875;p312"/>
          <p:cNvSpPr/>
          <p:nvPr/>
        </p:nvSpPr>
        <p:spPr>
          <a:xfrm>
            <a:off x="1260447" y="2232374"/>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6" name="Google Shape;7876;p312"/>
          <p:cNvSpPr/>
          <p:nvPr/>
        </p:nvSpPr>
        <p:spPr>
          <a:xfrm>
            <a:off x="7235272" y="2305999"/>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877" name="Google Shape;7877;p312"/>
          <p:cNvCxnSpPr/>
          <p:nvPr/>
        </p:nvCxnSpPr>
        <p:spPr>
          <a:xfrm>
            <a:off x="1432546" y="1977947"/>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878" name="Google Shape;7878;p312"/>
          <p:cNvCxnSpPr/>
          <p:nvPr/>
        </p:nvCxnSpPr>
        <p:spPr>
          <a:xfrm>
            <a:off x="1458269" y="4765859"/>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879" name="Google Shape;7879;p312"/>
          <p:cNvCxnSpPr/>
          <p:nvPr/>
        </p:nvCxnSpPr>
        <p:spPr>
          <a:xfrm>
            <a:off x="7455846" y="1987113"/>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880" name="Google Shape;7880;p312"/>
          <p:cNvCxnSpPr/>
          <p:nvPr/>
        </p:nvCxnSpPr>
        <p:spPr>
          <a:xfrm>
            <a:off x="7481569" y="4775024"/>
            <a:ext cx="408300" cy="0"/>
          </a:xfrm>
          <a:prstGeom prst="straightConnector1">
            <a:avLst/>
          </a:prstGeom>
          <a:noFill/>
          <a:ln w="28575" cap="flat" cmpd="sng">
            <a:solidFill>
              <a:schemeClr val="dk2"/>
            </a:solidFill>
            <a:prstDash val="solid"/>
            <a:round/>
            <a:headEnd type="none" w="med" len="med"/>
            <a:tailEnd type="none" w="med" len="med"/>
          </a:ln>
        </p:spPr>
      </p:cxnSp>
      <p:pic>
        <p:nvPicPr>
          <p:cNvPr id="7881" name="Google Shape;7881;p312"/>
          <p:cNvPicPr preferRelativeResize="0"/>
          <p:nvPr/>
        </p:nvPicPr>
        <p:blipFill>
          <a:blip r:embed="rId5">
            <a:alphaModFix/>
          </a:blip>
          <a:stretch>
            <a:fillRect/>
          </a:stretch>
        </p:blipFill>
        <p:spPr>
          <a:xfrm rot="827143">
            <a:off x="8236975" y="1500445"/>
            <a:ext cx="564025" cy="699675"/>
          </a:xfrm>
          <a:prstGeom prst="rect">
            <a:avLst/>
          </a:prstGeom>
          <a:noFill/>
          <a:ln>
            <a:noFill/>
          </a:ln>
        </p:spPr>
      </p:pic>
      <p:cxnSp>
        <p:nvCxnSpPr>
          <p:cNvPr id="7882" name="Google Shape;7882;p312"/>
          <p:cNvCxnSpPr/>
          <p:nvPr/>
        </p:nvCxnSpPr>
        <p:spPr>
          <a:xfrm rot="10800000">
            <a:off x="4328672" y="4567494"/>
            <a:ext cx="367800" cy="0"/>
          </a:xfrm>
          <a:prstGeom prst="straightConnector1">
            <a:avLst/>
          </a:prstGeom>
          <a:noFill/>
          <a:ln w="9525" cap="flat" cmpd="sng">
            <a:solidFill>
              <a:schemeClr val="dk2"/>
            </a:solidFill>
            <a:prstDash val="solid"/>
            <a:round/>
            <a:headEnd type="none" w="med" len="med"/>
            <a:tailEnd type="triangle" w="med" len="med"/>
          </a:ln>
        </p:spPr>
      </p:cxnSp>
      <p:sp>
        <p:nvSpPr>
          <p:cNvPr id="7883" name="Google Shape;7883;p312"/>
          <p:cNvSpPr txBox="1"/>
          <p:nvPr/>
        </p:nvSpPr>
        <p:spPr>
          <a:xfrm>
            <a:off x="2990200" y="4288625"/>
            <a:ext cx="1396500" cy="615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t>QT prolongation</a:t>
            </a:r>
            <a:endParaRPr/>
          </a:p>
        </p:txBody>
      </p:sp>
      <p:sp>
        <p:nvSpPr>
          <p:cNvPr id="7884" name="Google Shape;7884;p312"/>
          <p:cNvSpPr txBox="1"/>
          <p:nvPr/>
        </p:nvSpPr>
        <p:spPr>
          <a:xfrm>
            <a:off x="6922000" y="3482313"/>
            <a:ext cx="1476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“Bad Lexapro”</a:t>
            </a:r>
            <a:endParaRPr/>
          </a:p>
        </p:txBody>
      </p:sp>
      <p:sp>
        <p:nvSpPr>
          <p:cNvPr id="7885" name="Google Shape;7885;p312"/>
          <p:cNvSpPr txBox="1"/>
          <p:nvPr/>
        </p:nvSpPr>
        <p:spPr>
          <a:xfrm>
            <a:off x="1091325" y="3398300"/>
            <a:ext cx="1735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“Lexapro”</a:t>
            </a:r>
            <a:endParaRPr/>
          </a:p>
        </p:txBody>
      </p:sp>
      <p:grpSp>
        <p:nvGrpSpPr>
          <p:cNvPr id="7886" name="Google Shape;7886;p312"/>
          <p:cNvGrpSpPr/>
          <p:nvPr/>
        </p:nvGrpSpPr>
        <p:grpSpPr>
          <a:xfrm>
            <a:off x="4696473" y="1443322"/>
            <a:ext cx="4403689" cy="3427355"/>
            <a:chOff x="4696473" y="1443322"/>
            <a:chExt cx="4403689" cy="3427355"/>
          </a:xfrm>
        </p:grpSpPr>
        <p:pic>
          <p:nvPicPr>
            <p:cNvPr id="7887" name="Google Shape;7887;p312"/>
            <p:cNvPicPr preferRelativeResize="0"/>
            <p:nvPr/>
          </p:nvPicPr>
          <p:blipFill>
            <a:blip r:embed="rId3">
              <a:alphaModFix/>
            </a:blip>
            <a:stretch>
              <a:fillRect/>
            </a:stretch>
          </p:blipFill>
          <p:spPr>
            <a:xfrm rot="-2178522">
              <a:off x="5875734" y="4042135"/>
              <a:ext cx="673832" cy="534808"/>
            </a:xfrm>
            <a:prstGeom prst="roundRect">
              <a:avLst>
                <a:gd name="adj" fmla="val 16667"/>
              </a:avLst>
            </a:prstGeom>
            <a:noFill/>
            <a:ln w="19050" cap="flat" cmpd="sng">
              <a:solidFill>
                <a:srgbClr val="3366CC"/>
              </a:solidFill>
              <a:prstDash val="solid"/>
              <a:round/>
              <a:headEnd type="none" w="sm" len="sm"/>
              <a:tailEnd type="none" w="sm" len="sm"/>
            </a:ln>
          </p:spPr>
        </p:pic>
        <p:pic>
          <p:nvPicPr>
            <p:cNvPr id="7888" name="Google Shape;7888;p312"/>
            <p:cNvPicPr preferRelativeResize="0"/>
            <p:nvPr/>
          </p:nvPicPr>
          <p:blipFill>
            <a:blip r:embed="rId4">
              <a:alphaModFix/>
            </a:blip>
            <a:stretch>
              <a:fillRect/>
            </a:stretch>
          </p:blipFill>
          <p:spPr>
            <a:xfrm flipH="1">
              <a:off x="4696473" y="1889719"/>
              <a:ext cx="4403689" cy="2980958"/>
            </a:xfrm>
            <a:prstGeom prst="rect">
              <a:avLst/>
            </a:prstGeom>
            <a:noFill/>
            <a:ln>
              <a:noFill/>
            </a:ln>
          </p:spPr>
        </p:pic>
        <p:pic>
          <p:nvPicPr>
            <p:cNvPr id="7889" name="Google Shape;7889;p312"/>
            <p:cNvPicPr preferRelativeResize="0"/>
            <p:nvPr/>
          </p:nvPicPr>
          <p:blipFill>
            <a:blip r:embed="rId5">
              <a:alphaModFix/>
            </a:blip>
            <a:stretch>
              <a:fillRect/>
            </a:stretch>
          </p:blipFill>
          <p:spPr>
            <a:xfrm rot="827143">
              <a:off x="8236975" y="1500445"/>
              <a:ext cx="564025" cy="699675"/>
            </a:xfrm>
            <a:prstGeom prst="rect">
              <a:avLst/>
            </a:prstGeom>
            <a:noFill/>
            <a:ln>
              <a:noFill/>
            </a:ln>
          </p:spPr>
        </p:pic>
        <p:sp>
          <p:nvSpPr>
            <p:cNvPr id="7890" name="Google Shape;7890;p312"/>
            <p:cNvSpPr/>
            <p:nvPr/>
          </p:nvSpPr>
          <p:spPr>
            <a:xfrm>
              <a:off x="7235272" y="2305999"/>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891" name="Google Shape;7891;p312"/>
            <p:cNvCxnSpPr/>
            <p:nvPr/>
          </p:nvCxnSpPr>
          <p:spPr>
            <a:xfrm>
              <a:off x="7455846" y="1987113"/>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892" name="Google Shape;7892;p312"/>
            <p:cNvCxnSpPr/>
            <p:nvPr/>
          </p:nvCxnSpPr>
          <p:spPr>
            <a:xfrm>
              <a:off x="7481569" y="4775024"/>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7893" name="Google Shape;7893;p312"/>
          <p:cNvSpPr txBox="1"/>
          <p:nvPr/>
        </p:nvSpPr>
        <p:spPr>
          <a:xfrm>
            <a:off x="4696475" y="3996440"/>
            <a:ext cx="11910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inhibitor of rapid delayed rectifier (IKr) potassium channels</a:t>
            </a:r>
            <a:endParaRPr sz="1200" b="1"/>
          </a:p>
        </p:txBody>
      </p:sp>
      <p:sp>
        <p:nvSpPr>
          <p:cNvPr id="7894" name="Google Shape;7894;p312"/>
          <p:cNvSpPr txBox="1"/>
          <p:nvPr/>
        </p:nvSpPr>
        <p:spPr>
          <a:xfrm>
            <a:off x="5214225" y="1443325"/>
            <a:ext cx="1735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“Bad citalopram”</a:t>
            </a:r>
            <a:endParaRPr/>
          </a:p>
        </p:txBody>
      </p:sp>
      <p:pic>
        <p:nvPicPr>
          <p:cNvPr id="7895" name="Google Shape;7895;p312"/>
          <p:cNvPicPr preferRelativeResize="0"/>
          <p:nvPr/>
        </p:nvPicPr>
        <p:blipFill>
          <a:blip r:embed="rId6">
            <a:alphaModFix/>
          </a:blip>
          <a:stretch>
            <a:fillRect/>
          </a:stretch>
        </p:blipFill>
        <p:spPr>
          <a:xfrm flipH="1">
            <a:off x="3800052" y="1311566"/>
            <a:ext cx="1475999" cy="1668421"/>
          </a:xfrm>
          <a:prstGeom prst="rect">
            <a:avLst/>
          </a:prstGeom>
          <a:noFill/>
          <a:ln>
            <a:noFill/>
          </a:ln>
        </p:spPr>
      </p:pic>
      <p:sp>
        <p:nvSpPr>
          <p:cNvPr id="7896" name="Google Shape;7896;p312"/>
          <p:cNvSpPr txBox="1"/>
          <p:nvPr/>
        </p:nvSpPr>
        <p:spPr>
          <a:xfrm>
            <a:off x="5317475" y="1753225"/>
            <a:ext cx="17358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May </a:t>
            </a:r>
            <a:r>
              <a:rPr lang="en" sz="1100" b="1"/>
              <a:t>interfere</a:t>
            </a:r>
            <a:r>
              <a:rPr lang="en" sz="1100"/>
              <a:t> with S-citaloprams ability </a:t>
            </a:r>
            <a:endParaRPr sz="1100"/>
          </a:p>
          <a:p>
            <a:pPr marL="0" lvl="0" indent="0" algn="l" rtl="0">
              <a:spcBef>
                <a:spcPts val="0"/>
              </a:spcBef>
              <a:spcAft>
                <a:spcPts val="0"/>
              </a:spcAft>
              <a:buNone/>
            </a:pPr>
            <a:r>
              <a:rPr lang="en" sz="1100"/>
              <a:t>to inhibit SERT</a:t>
            </a:r>
            <a:endParaRPr sz="1100"/>
          </a:p>
        </p:txBody>
      </p:sp>
      <p:sp>
        <p:nvSpPr>
          <p:cNvPr id="7897" name="Google Shape;7897;p312"/>
          <p:cNvSpPr txBox="1"/>
          <p:nvPr/>
        </p:nvSpPr>
        <p:spPr>
          <a:xfrm rot="-24530" flipH="1">
            <a:off x="6608926" y="3061098"/>
            <a:ext cx="2102154" cy="1066526"/>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R-citalopram</a:t>
            </a:r>
            <a:endParaRPr sz="1800" b="1"/>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Shape 7901"/>
        <p:cNvGrpSpPr/>
        <p:nvPr/>
      </p:nvGrpSpPr>
      <p:grpSpPr>
        <a:xfrm>
          <a:off x="0" y="0"/>
          <a:ext cx="0" cy="0"/>
          <a:chOff x="0" y="0"/>
          <a:chExt cx="0" cy="0"/>
        </a:xfrm>
      </p:grpSpPr>
      <p:pic>
        <p:nvPicPr>
          <p:cNvPr id="7902" name="Google Shape;7902;p313"/>
          <p:cNvPicPr preferRelativeResize="0"/>
          <p:nvPr/>
        </p:nvPicPr>
        <p:blipFill>
          <a:blip r:embed="rId3">
            <a:alphaModFix/>
          </a:blip>
          <a:stretch>
            <a:fillRect/>
          </a:stretch>
        </p:blipFill>
        <p:spPr>
          <a:xfrm rot="-2177643">
            <a:off x="6041482" y="4204322"/>
            <a:ext cx="449936" cy="357157"/>
          </a:xfrm>
          <a:prstGeom prst="rect">
            <a:avLst/>
          </a:prstGeom>
          <a:noFill/>
          <a:ln w="9525" cap="flat" cmpd="sng">
            <a:solidFill>
              <a:srgbClr val="3366CC"/>
            </a:solidFill>
            <a:prstDash val="solid"/>
            <a:round/>
            <a:headEnd type="none" w="sm" len="sm"/>
            <a:tailEnd type="none" w="sm" len="sm"/>
          </a:ln>
        </p:spPr>
      </p:pic>
      <p:grpSp>
        <p:nvGrpSpPr>
          <p:cNvPr id="7903" name="Google Shape;7903;p313"/>
          <p:cNvGrpSpPr/>
          <p:nvPr/>
        </p:nvGrpSpPr>
        <p:grpSpPr>
          <a:xfrm>
            <a:off x="4696473" y="1881429"/>
            <a:ext cx="4403689" cy="2980958"/>
            <a:chOff x="4740323" y="1538029"/>
            <a:chExt cx="4403689" cy="2980958"/>
          </a:xfrm>
        </p:grpSpPr>
        <p:pic>
          <p:nvPicPr>
            <p:cNvPr id="7904" name="Google Shape;7904;p313"/>
            <p:cNvPicPr preferRelativeResize="0"/>
            <p:nvPr/>
          </p:nvPicPr>
          <p:blipFill>
            <a:blip r:embed="rId4">
              <a:alphaModFix/>
            </a:blip>
            <a:stretch>
              <a:fillRect/>
            </a:stretch>
          </p:blipFill>
          <p:spPr>
            <a:xfrm flipH="1">
              <a:off x="4740323" y="1538029"/>
              <a:ext cx="4403689" cy="2980958"/>
            </a:xfrm>
            <a:prstGeom prst="rect">
              <a:avLst/>
            </a:prstGeom>
            <a:noFill/>
            <a:ln>
              <a:noFill/>
            </a:ln>
          </p:spPr>
        </p:pic>
        <p:sp>
          <p:nvSpPr>
            <p:cNvPr id="7905" name="Google Shape;7905;p313"/>
            <p:cNvSpPr txBox="1"/>
            <p:nvPr/>
          </p:nvSpPr>
          <p:spPr>
            <a:xfrm rot="-24530" flipH="1">
              <a:off x="6588692" y="2668466"/>
              <a:ext cx="2102154"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R-citalopram</a:t>
              </a:r>
              <a:endParaRPr sz="1800" b="1"/>
            </a:p>
          </p:txBody>
        </p:sp>
      </p:grpSp>
      <p:grpSp>
        <p:nvGrpSpPr>
          <p:cNvPr id="7906" name="Google Shape;7906;p313"/>
          <p:cNvGrpSpPr/>
          <p:nvPr/>
        </p:nvGrpSpPr>
        <p:grpSpPr>
          <a:xfrm>
            <a:off x="166975" y="1881417"/>
            <a:ext cx="4419599" cy="2980958"/>
            <a:chOff x="861075" y="1457642"/>
            <a:chExt cx="4419599" cy="2980958"/>
          </a:xfrm>
        </p:grpSpPr>
        <p:pic>
          <p:nvPicPr>
            <p:cNvPr id="7907" name="Google Shape;7907;p313"/>
            <p:cNvPicPr preferRelativeResize="0"/>
            <p:nvPr/>
          </p:nvPicPr>
          <p:blipFill>
            <a:blip r:embed="rId4">
              <a:alphaModFix/>
            </a:blip>
            <a:stretch>
              <a:fillRect/>
            </a:stretch>
          </p:blipFill>
          <p:spPr>
            <a:xfrm>
              <a:off x="861075" y="1457642"/>
              <a:ext cx="4419599" cy="2980958"/>
            </a:xfrm>
            <a:prstGeom prst="rect">
              <a:avLst/>
            </a:prstGeom>
            <a:noFill/>
            <a:ln>
              <a:noFill/>
            </a:ln>
          </p:spPr>
        </p:pic>
        <p:sp>
          <p:nvSpPr>
            <p:cNvPr id="7908" name="Google Shape;7908;p313"/>
            <p:cNvSpPr txBox="1"/>
            <p:nvPr/>
          </p:nvSpPr>
          <p:spPr>
            <a:xfrm rot="24443">
              <a:off x="1315886" y="255154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S-citalopram</a:t>
              </a:r>
              <a:endParaRPr sz="1800" b="1"/>
            </a:p>
          </p:txBody>
        </p:sp>
      </p:grpSp>
      <p:sp>
        <p:nvSpPr>
          <p:cNvPr id="7909" name="Google Shape;7909;p313"/>
          <p:cNvSpPr txBox="1"/>
          <p:nvPr/>
        </p:nvSpPr>
        <p:spPr>
          <a:xfrm>
            <a:off x="529450" y="157400"/>
            <a:ext cx="6590100" cy="9594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b="1"/>
              <a:t>Citalopram (Celexa)</a:t>
            </a:r>
            <a:endParaRPr b="1"/>
          </a:p>
          <a:p>
            <a:pPr marL="457200" lvl="0" indent="-317500" algn="l" rtl="0">
              <a:spcBef>
                <a:spcPts val="1000"/>
              </a:spcBef>
              <a:spcAft>
                <a:spcPts val="0"/>
              </a:spcAft>
              <a:buClr>
                <a:schemeClr val="dk1"/>
              </a:buClr>
              <a:buSzPts val="1400"/>
              <a:buChar char="●"/>
            </a:pPr>
            <a:r>
              <a:rPr lang="en" b="1">
                <a:solidFill>
                  <a:schemeClr val="dk1"/>
                </a:solidFill>
              </a:rPr>
              <a:t>Choose escitalopram (Lexapro) instead </a:t>
            </a:r>
            <a:endParaRPr b="1">
              <a:solidFill>
                <a:schemeClr val="dk1"/>
              </a:solidFill>
            </a:endParaRPr>
          </a:p>
          <a:p>
            <a:pPr marL="457200" lvl="0" indent="-317500" algn="l" rtl="0">
              <a:spcBef>
                <a:spcPts val="0"/>
              </a:spcBef>
              <a:spcAft>
                <a:spcPts val="0"/>
              </a:spcAft>
              <a:buSzPts val="1400"/>
              <a:buChar char="●"/>
            </a:pPr>
            <a:endParaRPr b="1"/>
          </a:p>
        </p:txBody>
      </p:sp>
      <p:sp>
        <p:nvSpPr>
          <p:cNvPr id="7910" name="Google Shape;7910;p313"/>
          <p:cNvSpPr txBox="1"/>
          <p:nvPr/>
        </p:nvSpPr>
        <p:spPr>
          <a:xfrm>
            <a:off x="7541775" y="1093106"/>
            <a:ext cx="1743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Anti-</a:t>
            </a:r>
            <a:endParaRPr sz="1200" b="1"/>
          </a:p>
          <a:p>
            <a:pPr marL="0" lvl="0" indent="0" algn="l" rtl="0">
              <a:spcBef>
                <a:spcPts val="0"/>
              </a:spcBef>
              <a:spcAft>
                <a:spcPts val="0"/>
              </a:spcAft>
              <a:buNone/>
            </a:pPr>
            <a:r>
              <a:rPr lang="en" sz="1200" b="1"/>
              <a:t>histamine </a:t>
            </a:r>
            <a:endParaRPr sz="1200" b="1"/>
          </a:p>
          <a:p>
            <a:pPr marL="0" lvl="0" indent="0" algn="l" rtl="0">
              <a:spcBef>
                <a:spcPts val="0"/>
              </a:spcBef>
              <a:spcAft>
                <a:spcPts val="0"/>
              </a:spcAft>
              <a:buNone/>
            </a:pPr>
            <a:r>
              <a:rPr lang="en" sz="1200" b="1"/>
              <a:t>(mild)</a:t>
            </a:r>
            <a:endParaRPr sz="1200" b="1"/>
          </a:p>
        </p:txBody>
      </p:sp>
      <p:cxnSp>
        <p:nvCxnSpPr>
          <p:cNvPr id="7911" name="Google Shape;7911;p313"/>
          <p:cNvCxnSpPr/>
          <p:nvPr/>
        </p:nvCxnSpPr>
        <p:spPr>
          <a:xfrm rot="10800000">
            <a:off x="8552847" y="787044"/>
            <a:ext cx="0" cy="682800"/>
          </a:xfrm>
          <a:prstGeom prst="straightConnector1">
            <a:avLst/>
          </a:prstGeom>
          <a:noFill/>
          <a:ln w="9525" cap="flat" cmpd="sng">
            <a:solidFill>
              <a:schemeClr val="dk2"/>
            </a:solidFill>
            <a:prstDash val="solid"/>
            <a:round/>
            <a:headEnd type="none" w="med" len="med"/>
            <a:tailEnd type="triangle" w="med" len="med"/>
          </a:ln>
        </p:spPr>
      </p:cxnSp>
      <p:sp>
        <p:nvSpPr>
          <p:cNvPr id="7912" name="Google Shape;7912;p313"/>
          <p:cNvSpPr txBox="1"/>
          <p:nvPr/>
        </p:nvSpPr>
        <p:spPr>
          <a:xfrm>
            <a:off x="7604025" y="314825"/>
            <a:ext cx="1618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possible sedation, weight gain</a:t>
            </a:r>
            <a:endParaRPr sz="1200"/>
          </a:p>
        </p:txBody>
      </p:sp>
      <p:sp>
        <p:nvSpPr>
          <p:cNvPr id="7913" name="Google Shape;7913;p313"/>
          <p:cNvSpPr/>
          <p:nvPr/>
        </p:nvSpPr>
        <p:spPr>
          <a:xfrm>
            <a:off x="1260447" y="2232374"/>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4" name="Google Shape;7914;p313"/>
          <p:cNvSpPr/>
          <p:nvPr/>
        </p:nvSpPr>
        <p:spPr>
          <a:xfrm>
            <a:off x="7235272" y="2305999"/>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915" name="Google Shape;7915;p313"/>
          <p:cNvCxnSpPr/>
          <p:nvPr/>
        </p:nvCxnSpPr>
        <p:spPr>
          <a:xfrm>
            <a:off x="1432546" y="1977947"/>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916" name="Google Shape;7916;p313"/>
          <p:cNvCxnSpPr/>
          <p:nvPr/>
        </p:nvCxnSpPr>
        <p:spPr>
          <a:xfrm>
            <a:off x="1458269" y="4765859"/>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917" name="Google Shape;7917;p313"/>
          <p:cNvCxnSpPr/>
          <p:nvPr/>
        </p:nvCxnSpPr>
        <p:spPr>
          <a:xfrm>
            <a:off x="7455846" y="1987113"/>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918" name="Google Shape;7918;p313"/>
          <p:cNvCxnSpPr/>
          <p:nvPr/>
        </p:nvCxnSpPr>
        <p:spPr>
          <a:xfrm>
            <a:off x="7481569" y="4775024"/>
            <a:ext cx="408300" cy="0"/>
          </a:xfrm>
          <a:prstGeom prst="straightConnector1">
            <a:avLst/>
          </a:prstGeom>
          <a:noFill/>
          <a:ln w="28575" cap="flat" cmpd="sng">
            <a:solidFill>
              <a:schemeClr val="dk2"/>
            </a:solidFill>
            <a:prstDash val="solid"/>
            <a:round/>
            <a:headEnd type="none" w="med" len="med"/>
            <a:tailEnd type="none" w="med" len="med"/>
          </a:ln>
        </p:spPr>
      </p:cxnSp>
      <p:pic>
        <p:nvPicPr>
          <p:cNvPr id="7919" name="Google Shape;7919;p313"/>
          <p:cNvPicPr preferRelativeResize="0"/>
          <p:nvPr/>
        </p:nvPicPr>
        <p:blipFill>
          <a:blip r:embed="rId5">
            <a:alphaModFix/>
          </a:blip>
          <a:stretch>
            <a:fillRect/>
          </a:stretch>
        </p:blipFill>
        <p:spPr>
          <a:xfrm rot="827143">
            <a:off x="8236975" y="1500445"/>
            <a:ext cx="564025" cy="699675"/>
          </a:xfrm>
          <a:prstGeom prst="rect">
            <a:avLst/>
          </a:prstGeom>
          <a:noFill/>
          <a:ln>
            <a:noFill/>
          </a:ln>
        </p:spPr>
      </p:pic>
      <p:cxnSp>
        <p:nvCxnSpPr>
          <p:cNvPr id="7920" name="Google Shape;7920;p313"/>
          <p:cNvCxnSpPr/>
          <p:nvPr/>
        </p:nvCxnSpPr>
        <p:spPr>
          <a:xfrm rot="10800000">
            <a:off x="4328672" y="4567494"/>
            <a:ext cx="367800" cy="0"/>
          </a:xfrm>
          <a:prstGeom prst="straightConnector1">
            <a:avLst/>
          </a:prstGeom>
          <a:noFill/>
          <a:ln w="9525" cap="flat" cmpd="sng">
            <a:solidFill>
              <a:schemeClr val="dk2"/>
            </a:solidFill>
            <a:prstDash val="solid"/>
            <a:round/>
            <a:headEnd type="none" w="med" len="med"/>
            <a:tailEnd type="triangle" w="med" len="med"/>
          </a:ln>
        </p:spPr>
      </p:cxnSp>
      <p:sp>
        <p:nvSpPr>
          <p:cNvPr id="7921" name="Google Shape;7921;p313"/>
          <p:cNvSpPr txBox="1"/>
          <p:nvPr/>
        </p:nvSpPr>
        <p:spPr>
          <a:xfrm>
            <a:off x="2990200" y="4288625"/>
            <a:ext cx="1396500" cy="615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t>QT prolongation</a:t>
            </a:r>
            <a:endParaRPr/>
          </a:p>
        </p:txBody>
      </p:sp>
      <p:sp>
        <p:nvSpPr>
          <p:cNvPr id="7922" name="Google Shape;7922;p313"/>
          <p:cNvSpPr txBox="1"/>
          <p:nvPr/>
        </p:nvSpPr>
        <p:spPr>
          <a:xfrm>
            <a:off x="6922000" y="3482313"/>
            <a:ext cx="1476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“Bad Lexapro”</a:t>
            </a:r>
            <a:endParaRPr/>
          </a:p>
        </p:txBody>
      </p:sp>
      <p:sp>
        <p:nvSpPr>
          <p:cNvPr id="7923" name="Google Shape;7923;p313"/>
          <p:cNvSpPr txBox="1"/>
          <p:nvPr/>
        </p:nvSpPr>
        <p:spPr>
          <a:xfrm>
            <a:off x="1091325" y="3398300"/>
            <a:ext cx="1735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“Lexapro”</a:t>
            </a:r>
            <a:endParaRPr/>
          </a:p>
        </p:txBody>
      </p:sp>
      <p:grpSp>
        <p:nvGrpSpPr>
          <p:cNvPr id="7924" name="Google Shape;7924;p313"/>
          <p:cNvGrpSpPr/>
          <p:nvPr/>
        </p:nvGrpSpPr>
        <p:grpSpPr>
          <a:xfrm>
            <a:off x="4696473" y="1443322"/>
            <a:ext cx="4403689" cy="3427355"/>
            <a:chOff x="4696473" y="1443322"/>
            <a:chExt cx="4403689" cy="3427355"/>
          </a:xfrm>
        </p:grpSpPr>
        <p:pic>
          <p:nvPicPr>
            <p:cNvPr id="7925" name="Google Shape;7925;p313"/>
            <p:cNvPicPr preferRelativeResize="0"/>
            <p:nvPr/>
          </p:nvPicPr>
          <p:blipFill>
            <a:blip r:embed="rId3">
              <a:alphaModFix/>
            </a:blip>
            <a:stretch>
              <a:fillRect/>
            </a:stretch>
          </p:blipFill>
          <p:spPr>
            <a:xfrm rot="-2178522">
              <a:off x="5875734" y="4042135"/>
              <a:ext cx="673832" cy="534808"/>
            </a:xfrm>
            <a:prstGeom prst="roundRect">
              <a:avLst>
                <a:gd name="adj" fmla="val 16667"/>
              </a:avLst>
            </a:prstGeom>
            <a:noFill/>
            <a:ln w="19050" cap="flat" cmpd="sng">
              <a:solidFill>
                <a:srgbClr val="3366CC"/>
              </a:solidFill>
              <a:prstDash val="solid"/>
              <a:round/>
              <a:headEnd type="none" w="sm" len="sm"/>
              <a:tailEnd type="none" w="sm" len="sm"/>
            </a:ln>
          </p:spPr>
        </p:pic>
        <p:pic>
          <p:nvPicPr>
            <p:cNvPr id="7926" name="Google Shape;7926;p313"/>
            <p:cNvPicPr preferRelativeResize="0"/>
            <p:nvPr/>
          </p:nvPicPr>
          <p:blipFill>
            <a:blip r:embed="rId4">
              <a:alphaModFix/>
            </a:blip>
            <a:stretch>
              <a:fillRect/>
            </a:stretch>
          </p:blipFill>
          <p:spPr>
            <a:xfrm flipH="1">
              <a:off x="4696473" y="1889719"/>
              <a:ext cx="4403689" cy="2980958"/>
            </a:xfrm>
            <a:prstGeom prst="rect">
              <a:avLst/>
            </a:prstGeom>
            <a:noFill/>
            <a:ln>
              <a:noFill/>
            </a:ln>
          </p:spPr>
        </p:pic>
        <p:pic>
          <p:nvPicPr>
            <p:cNvPr id="7927" name="Google Shape;7927;p313"/>
            <p:cNvPicPr preferRelativeResize="0"/>
            <p:nvPr/>
          </p:nvPicPr>
          <p:blipFill>
            <a:blip r:embed="rId5">
              <a:alphaModFix/>
            </a:blip>
            <a:stretch>
              <a:fillRect/>
            </a:stretch>
          </p:blipFill>
          <p:spPr>
            <a:xfrm rot="827143">
              <a:off x="8236975" y="1500445"/>
              <a:ext cx="564025" cy="699675"/>
            </a:xfrm>
            <a:prstGeom prst="rect">
              <a:avLst/>
            </a:prstGeom>
            <a:noFill/>
            <a:ln>
              <a:noFill/>
            </a:ln>
          </p:spPr>
        </p:pic>
        <p:sp>
          <p:nvSpPr>
            <p:cNvPr id="7928" name="Google Shape;7928;p313"/>
            <p:cNvSpPr/>
            <p:nvPr/>
          </p:nvSpPr>
          <p:spPr>
            <a:xfrm>
              <a:off x="7235272" y="2305999"/>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929" name="Google Shape;7929;p313"/>
            <p:cNvCxnSpPr/>
            <p:nvPr/>
          </p:nvCxnSpPr>
          <p:spPr>
            <a:xfrm>
              <a:off x="7455846" y="1987113"/>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930" name="Google Shape;7930;p313"/>
            <p:cNvCxnSpPr/>
            <p:nvPr/>
          </p:nvCxnSpPr>
          <p:spPr>
            <a:xfrm>
              <a:off x="7481569" y="4775024"/>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7931" name="Google Shape;7931;p313"/>
          <p:cNvSpPr txBox="1"/>
          <p:nvPr/>
        </p:nvSpPr>
        <p:spPr>
          <a:xfrm>
            <a:off x="4696475" y="3996440"/>
            <a:ext cx="11910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inhibitor of rapid delayed rectifier (IKr) potassium channels</a:t>
            </a:r>
            <a:endParaRPr sz="1200" b="1"/>
          </a:p>
        </p:txBody>
      </p:sp>
      <p:sp>
        <p:nvSpPr>
          <p:cNvPr id="7932" name="Google Shape;7932;p313"/>
          <p:cNvSpPr txBox="1"/>
          <p:nvPr/>
        </p:nvSpPr>
        <p:spPr>
          <a:xfrm>
            <a:off x="5214225" y="1443325"/>
            <a:ext cx="1735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“Bad citalopram”</a:t>
            </a:r>
            <a:endParaRPr/>
          </a:p>
        </p:txBody>
      </p:sp>
      <p:pic>
        <p:nvPicPr>
          <p:cNvPr id="7933" name="Google Shape;7933;p313"/>
          <p:cNvPicPr preferRelativeResize="0"/>
          <p:nvPr/>
        </p:nvPicPr>
        <p:blipFill>
          <a:blip r:embed="rId6">
            <a:alphaModFix/>
          </a:blip>
          <a:stretch>
            <a:fillRect/>
          </a:stretch>
        </p:blipFill>
        <p:spPr>
          <a:xfrm flipH="1">
            <a:off x="3800052" y="1311566"/>
            <a:ext cx="1475999" cy="1668421"/>
          </a:xfrm>
          <a:prstGeom prst="rect">
            <a:avLst/>
          </a:prstGeom>
          <a:noFill/>
          <a:ln>
            <a:noFill/>
          </a:ln>
        </p:spPr>
      </p:pic>
      <p:sp>
        <p:nvSpPr>
          <p:cNvPr id="7934" name="Google Shape;7934;p313"/>
          <p:cNvSpPr txBox="1"/>
          <p:nvPr/>
        </p:nvSpPr>
        <p:spPr>
          <a:xfrm>
            <a:off x="5317475" y="1753225"/>
            <a:ext cx="17358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May </a:t>
            </a:r>
            <a:r>
              <a:rPr lang="en" sz="1100" b="1"/>
              <a:t>interfere</a:t>
            </a:r>
            <a:r>
              <a:rPr lang="en" sz="1100"/>
              <a:t> with S-citaloprams ability </a:t>
            </a:r>
            <a:endParaRPr sz="1100"/>
          </a:p>
          <a:p>
            <a:pPr marL="0" lvl="0" indent="0" algn="l" rtl="0">
              <a:spcBef>
                <a:spcPts val="0"/>
              </a:spcBef>
              <a:spcAft>
                <a:spcPts val="0"/>
              </a:spcAft>
              <a:buNone/>
            </a:pPr>
            <a:r>
              <a:rPr lang="en" sz="1100"/>
              <a:t>to inhibit SERT</a:t>
            </a:r>
            <a:endParaRPr sz="1100"/>
          </a:p>
        </p:txBody>
      </p:sp>
      <p:sp>
        <p:nvSpPr>
          <p:cNvPr id="7935" name="Google Shape;7935;p313"/>
          <p:cNvSpPr txBox="1"/>
          <p:nvPr/>
        </p:nvSpPr>
        <p:spPr>
          <a:xfrm rot="-24530" flipH="1">
            <a:off x="6608926" y="3061098"/>
            <a:ext cx="2102154" cy="1066526"/>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R-citalopram</a:t>
            </a:r>
            <a:endParaRPr sz="1800" b="1"/>
          </a:p>
        </p:txBody>
      </p:sp>
      <p:sp>
        <p:nvSpPr>
          <p:cNvPr id="7936" name="Google Shape;7936;p313"/>
          <p:cNvSpPr/>
          <p:nvPr/>
        </p:nvSpPr>
        <p:spPr>
          <a:xfrm rot="-993472">
            <a:off x="-274568" y="1449060"/>
            <a:ext cx="5077137" cy="3383675"/>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Shape 7940"/>
        <p:cNvGrpSpPr/>
        <p:nvPr/>
      </p:nvGrpSpPr>
      <p:grpSpPr>
        <a:xfrm>
          <a:off x="0" y="0"/>
          <a:ext cx="0" cy="0"/>
          <a:chOff x="0" y="0"/>
          <a:chExt cx="0" cy="0"/>
        </a:xfrm>
      </p:grpSpPr>
      <p:pic>
        <p:nvPicPr>
          <p:cNvPr id="7941" name="Google Shape;7941;p314"/>
          <p:cNvPicPr preferRelativeResize="0"/>
          <p:nvPr/>
        </p:nvPicPr>
        <p:blipFill>
          <a:blip r:embed="rId3">
            <a:alphaModFix/>
          </a:blip>
          <a:stretch>
            <a:fillRect/>
          </a:stretch>
        </p:blipFill>
        <p:spPr>
          <a:xfrm rot="-2177643">
            <a:off x="6041482" y="4204322"/>
            <a:ext cx="449936" cy="357157"/>
          </a:xfrm>
          <a:prstGeom prst="rect">
            <a:avLst/>
          </a:prstGeom>
          <a:noFill/>
          <a:ln w="9525" cap="flat" cmpd="sng">
            <a:solidFill>
              <a:srgbClr val="3366CC"/>
            </a:solidFill>
            <a:prstDash val="solid"/>
            <a:round/>
            <a:headEnd type="none" w="sm" len="sm"/>
            <a:tailEnd type="none" w="sm" len="sm"/>
          </a:ln>
        </p:spPr>
      </p:pic>
      <p:grpSp>
        <p:nvGrpSpPr>
          <p:cNvPr id="7942" name="Google Shape;7942;p314"/>
          <p:cNvGrpSpPr/>
          <p:nvPr/>
        </p:nvGrpSpPr>
        <p:grpSpPr>
          <a:xfrm>
            <a:off x="4696473" y="1881429"/>
            <a:ext cx="4403689" cy="2980958"/>
            <a:chOff x="4740323" y="1538029"/>
            <a:chExt cx="4403689" cy="2980958"/>
          </a:xfrm>
        </p:grpSpPr>
        <p:pic>
          <p:nvPicPr>
            <p:cNvPr id="7943" name="Google Shape;7943;p314"/>
            <p:cNvPicPr preferRelativeResize="0"/>
            <p:nvPr/>
          </p:nvPicPr>
          <p:blipFill>
            <a:blip r:embed="rId4">
              <a:alphaModFix/>
            </a:blip>
            <a:stretch>
              <a:fillRect/>
            </a:stretch>
          </p:blipFill>
          <p:spPr>
            <a:xfrm flipH="1">
              <a:off x="4740323" y="1538029"/>
              <a:ext cx="4403689" cy="2980958"/>
            </a:xfrm>
            <a:prstGeom prst="rect">
              <a:avLst/>
            </a:prstGeom>
            <a:noFill/>
            <a:ln>
              <a:noFill/>
            </a:ln>
          </p:spPr>
        </p:pic>
        <p:sp>
          <p:nvSpPr>
            <p:cNvPr id="7944" name="Google Shape;7944;p314"/>
            <p:cNvSpPr txBox="1"/>
            <p:nvPr/>
          </p:nvSpPr>
          <p:spPr>
            <a:xfrm rot="-24530" flipH="1">
              <a:off x="6588692" y="2668466"/>
              <a:ext cx="2102154"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R-citalopram</a:t>
              </a:r>
              <a:endParaRPr sz="1800" b="1"/>
            </a:p>
          </p:txBody>
        </p:sp>
      </p:grpSp>
      <p:grpSp>
        <p:nvGrpSpPr>
          <p:cNvPr id="7945" name="Google Shape;7945;p314"/>
          <p:cNvGrpSpPr/>
          <p:nvPr/>
        </p:nvGrpSpPr>
        <p:grpSpPr>
          <a:xfrm>
            <a:off x="166975" y="1881417"/>
            <a:ext cx="4419599" cy="2980958"/>
            <a:chOff x="861075" y="1457642"/>
            <a:chExt cx="4419599" cy="2980958"/>
          </a:xfrm>
        </p:grpSpPr>
        <p:pic>
          <p:nvPicPr>
            <p:cNvPr id="7946" name="Google Shape;7946;p314"/>
            <p:cNvPicPr preferRelativeResize="0"/>
            <p:nvPr/>
          </p:nvPicPr>
          <p:blipFill>
            <a:blip r:embed="rId4">
              <a:alphaModFix/>
            </a:blip>
            <a:stretch>
              <a:fillRect/>
            </a:stretch>
          </p:blipFill>
          <p:spPr>
            <a:xfrm>
              <a:off x="861075" y="1457642"/>
              <a:ext cx="4419599" cy="2980958"/>
            </a:xfrm>
            <a:prstGeom prst="rect">
              <a:avLst/>
            </a:prstGeom>
            <a:noFill/>
            <a:ln>
              <a:noFill/>
            </a:ln>
          </p:spPr>
        </p:pic>
        <p:sp>
          <p:nvSpPr>
            <p:cNvPr id="7947" name="Google Shape;7947;p314"/>
            <p:cNvSpPr txBox="1"/>
            <p:nvPr/>
          </p:nvSpPr>
          <p:spPr>
            <a:xfrm rot="24443">
              <a:off x="1315886" y="255154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S-citalopram</a:t>
              </a:r>
              <a:endParaRPr sz="1800" b="1"/>
            </a:p>
          </p:txBody>
        </p:sp>
      </p:grpSp>
      <p:sp>
        <p:nvSpPr>
          <p:cNvPr id="7948" name="Google Shape;7948;p314"/>
          <p:cNvSpPr txBox="1"/>
          <p:nvPr/>
        </p:nvSpPr>
        <p:spPr>
          <a:xfrm>
            <a:off x="529450" y="157400"/>
            <a:ext cx="6590100" cy="11748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b="1"/>
              <a:t>Citalopram (Celexa)</a:t>
            </a:r>
            <a:endParaRPr b="1"/>
          </a:p>
          <a:p>
            <a:pPr marL="457200" lvl="0" indent="-317500" algn="l" rtl="0">
              <a:spcBef>
                <a:spcPts val="1000"/>
              </a:spcBef>
              <a:spcAft>
                <a:spcPts val="0"/>
              </a:spcAft>
              <a:buClr>
                <a:schemeClr val="dk1"/>
              </a:buClr>
              <a:buSzPts val="1400"/>
              <a:buChar char="●"/>
            </a:pPr>
            <a:r>
              <a:rPr lang="en" b="1">
                <a:solidFill>
                  <a:schemeClr val="dk1"/>
                </a:solidFill>
              </a:rPr>
              <a:t>Choose escitalopram (Lexapro) instead </a:t>
            </a:r>
            <a:endParaRPr b="1">
              <a:solidFill>
                <a:schemeClr val="dk1"/>
              </a:solidFill>
            </a:endParaRPr>
          </a:p>
          <a:p>
            <a:pPr marL="457200" lvl="0" indent="-317500" algn="l" rtl="0">
              <a:spcBef>
                <a:spcPts val="0"/>
              </a:spcBef>
              <a:spcAft>
                <a:spcPts val="0"/>
              </a:spcAft>
              <a:buClr>
                <a:schemeClr val="dk1"/>
              </a:buClr>
              <a:buSzPts val="1400"/>
              <a:buChar char="●"/>
            </a:pPr>
            <a:r>
              <a:rPr lang="en" b="1">
                <a:solidFill>
                  <a:schemeClr val="dk1"/>
                </a:solidFill>
              </a:rPr>
              <a:t>If changing, go from citalopram 40 mg to escitalopram 20 mg </a:t>
            </a:r>
            <a:endParaRPr b="1">
              <a:solidFill>
                <a:schemeClr val="dk1"/>
              </a:solidFill>
            </a:endParaRPr>
          </a:p>
          <a:p>
            <a:pPr marL="457200" lvl="0" indent="0" algn="l" rtl="0">
              <a:spcBef>
                <a:spcPts val="0"/>
              </a:spcBef>
              <a:spcAft>
                <a:spcPts val="0"/>
              </a:spcAft>
              <a:buNone/>
            </a:pPr>
            <a:endParaRPr b="1"/>
          </a:p>
        </p:txBody>
      </p:sp>
      <p:sp>
        <p:nvSpPr>
          <p:cNvPr id="7949" name="Google Shape;7949;p314"/>
          <p:cNvSpPr txBox="1"/>
          <p:nvPr/>
        </p:nvSpPr>
        <p:spPr>
          <a:xfrm>
            <a:off x="7541775" y="1093106"/>
            <a:ext cx="1743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Anti-</a:t>
            </a:r>
            <a:endParaRPr sz="1200" b="1"/>
          </a:p>
          <a:p>
            <a:pPr marL="0" lvl="0" indent="0" algn="l" rtl="0">
              <a:spcBef>
                <a:spcPts val="0"/>
              </a:spcBef>
              <a:spcAft>
                <a:spcPts val="0"/>
              </a:spcAft>
              <a:buNone/>
            </a:pPr>
            <a:r>
              <a:rPr lang="en" sz="1200" b="1"/>
              <a:t>histamine </a:t>
            </a:r>
            <a:endParaRPr sz="1200" b="1"/>
          </a:p>
          <a:p>
            <a:pPr marL="0" lvl="0" indent="0" algn="l" rtl="0">
              <a:spcBef>
                <a:spcPts val="0"/>
              </a:spcBef>
              <a:spcAft>
                <a:spcPts val="0"/>
              </a:spcAft>
              <a:buNone/>
            </a:pPr>
            <a:r>
              <a:rPr lang="en" sz="1200" b="1"/>
              <a:t>(mild)</a:t>
            </a:r>
            <a:endParaRPr sz="1200" b="1"/>
          </a:p>
        </p:txBody>
      </p:sp>
      <p:cxnSp>
        <p:nvCxnSpPr>
          <p:cNvPr id="7950" name="Google Shape;7950;p314"/>
          <p:cNvCxnSpPr/>
          <p:nvPr/>
        </p:nvCxnSpPr>
        <p:spPr>
          <a:xfrm rot="10800000">
            <a:off x="8552847" y="787044"/>
            <a:ext cx="0" cy="682800"/>
          </a:xfrm>
          <a:prstGeom prst="straightConnector1">
            <a:avLst/>
          </a:prstGeom>
          <a:noFill/>
          <a:ln w="9525" cap="flat" cmpd="sng">
            <a:solidFill>
              <a:schemeClr val="dk2"/>
            </a:solidFill>
            <a:prstDash val="solid"/>
            <a:round/>
            <a:headEnd type="none" w="med" len="med"/>
            <a:tailEnd type="triangle" w="med" len="med"/>
          </a:ln>
        </p:spPr>
      </p:cxnSp>
      <p:sp>
        <p:nvSpPr>
          <p:cNvPr id="7951" name="Google Shape;7951;p314"/>
          <p:cNvSpPr txBox="1"/>
          <p:nvPr/>
        </p:nvSpPr>
        <p:spPr>
          <a:xfrm>
            <a:off x="7604025" y="314825"/>
            <a:ext cx="1618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possible sedation, weight gain</a:t>
            </a:r>
            <a:endParaRPr sz="1200"/>
          </a:p>
        </p:txBody>
      </p:sp>
      <p:sp>
        <p:nvSpPr>
          <p:cNvPr id="7952" name="Google Shape;7952;p314"/>
          <p:cNvSpPr/>
          <p:nvPr/>
        </p:nvSpPr>
        <p:spPr>
          <a:xfrm>
            <a:off x="1260447" y="2232374"/>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3" name="Google Shape;7953;p314"/>
          <p:cNvSpPr/>
          <p:nvPr/>
        </p:nvSpPr>
        <p:spPr>
          <a:xfrm>
            <a:off x="7235272" y="2305999"/>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954" name="Google Shape;7954;p314"/>
          <p:cNvCxnSpPr/>
          <p:nvPr/>
        </p:nvCxnSpPr>
        <p:spPr>
          <a:xfrm>
            <a:off x="1432546" y="1977947"/>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955" name="Google Shape;7955;p314"/>
          <p:cNvCxnSpPr/>
          <p:nvPr/>
        </p:nvCxnSpPr>
        <p:spPr>
          <a:xfrm>
            <a:off x="1458269" y="4765859"/>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956" name="Google Shape;7956;p314"/>
          <p:cNvCxnSpPr/>
          <p:nvPr/>
        </p:nvCxnSpPr>
        <p:spPr>
          <a:xfrm>
            <a:off x="7455846" y="1987113"/>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957" name="Google Shape;7957;p314"/>
          <p:cNvCxnSpPr/>
          <p:nvPr/>
        </p:nvCxnSpPr>
        <p:spPr>
          <a:xfrm>
            <a:off x="7481569" y="4775024"/>
            <a:ext cx="408300" cy="0"/>
          </a:xfrm>
          <a:prstGeom prst="straightConnector1">
            <a:avLst/>
          </a:prstGeom>
          <a:noFill/>
          <a:ln w="28575" cap="flat" cmpd="sng">
            <a:solidFill>
              <a:schemeClr val="dk2"/>
            </a:solidFill>
            <a:prstDash val="solid"/>
            <a:round/>
            <a:headEnd type="none" w="med" len="med"/>
            <a:tailEnd type="none" w="med" len="med"/>
          </a:ln>
        </p:spPr>
      </p:cxnSp>
      <p:pic>
        <p:nvPicPr>
          <p:cNvPr id="7958" name="Google Shape;7958;p314"/>
          <p:cNvPicPr preferRelativeResize="0"/>
          <p:nvPr/>
        </p:nvPicPr>
        <p:blipFill>
          <a:blip r:embed="rId5">
            <a:alphaModFix/>
          </a:blip>
          <a:stretch>
            <a:fillRect/>
          </a:stretch>
        </p:blipFill>
        <p:spPr>
          <a:xfrm rot="827143">
            <a:off x="8236975" y="1500445"/>
            <a:ext cx="564025" cy="699675"/>
          </a:xfrm>
          <a:prstGeom prst="rect">
            <a:avLst/>
          </a:prstGeom>
          <a:noFill/>
          <a:ln>
            <a:noFill/>
          </a:ln>
        </p:spPr>
      </p:pic>
      <p:cxnSp>
        <p:nvCxnSpPr>
          <p:cNvPr id="7959" name="Google Shape;7959;p314"/>
          <p:cNvCxnSpPr/>
          <p:nvPr/>
        </p:nvCxnSpPr>
        <p:spPr>
          <a:xfrm rot="10800000">
            <a:off x="4328672" y="4567494"/>
            <a:ext cx="367800" cy="0"/>
          </a:xfrm>
          <a:prstGeom prst="straightConnector1">
            <a:avLst/>
          </a:prstGeom>
          <a:noFill/>
          <a:ln w="9525" cap="flat" cmpd="sng">
            <a:solidFill>
              <a:schemeClr val="dk2"/>
            </a:solidFill>
            <a:prstDash val="solid"/>
            <a:round/>
            <a:headEnd type="none" w="med" len="med"/>
            <a:tailEnd type="triangle" w="med" len="med"/>
          </a:ln>
        </p:spPr>
      </p:cxnSp>
      <p:sp>
        <p:nvSpPr>
          <p:cNvPr id="7960" name="Google Shape;7960;p314"/>
          <p:cNvSpPr txBox="1"/>
          <p:nvPr/>
        </p:nvSpPr>
        <p:spPr>
          <a:xfrm>
            <a:off x="2990200" y="4288625"/>
            <a:ext cx="1396500" cy="615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t>QT prolongation</a:t>
            </a:r>
            <a:endParaRPr/>
          </a:p>
        </p:txBody>
      </p:sp>
      <p:sp>
        <p:nvSpPr>
          <p:cNvPr id="7961" name="Google Shape;7961;p314"/>
          <p:cNvSpPr txBox="1"/>
          <p:nvPr/>
        </p:nvSpPr>
        <p:spPr>
          <a:xfrm>
            <a:off x="6922000" y="3482313"/>
            <a:ext cx="1476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“Bad Lexapro”</a:t>
            </a:r>
            <a:endParaRPr/>
          </a:p>
        </p:txBody>
      </p:sp>
      <p:sp>
        <p:nvSpPr>
          <p:cNvPr id="7962" name="Google Shape;7962;p314"/>
          <p:cNvSpPr txBox="1"/>
          <p:nvPr/>
        </p:nvSpPr>
        <p:spPr>
          <a:xfrm>
            <a:off x="1091325" y="3398300"/>
            <a:ext cx="1735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“Lexapro”</a:t>
            </a:r>
            <a:endParaRPr/>
          </a:p>
        </p:txBody>
      </p:sp>
      <p:grpSp>
        <p:nvGrpSpPr>
          <p:cNvPr id="7963" name="Google Shape;7963;p314"/>
          <p:cNvGrpSpPr/>
          <p:nvPr/>
        </p:nvGrpSpPr>
        <p:grpSpPr>
          <a:xfrm>
            <a:off x="4696473" y="1443322"/>
            <a:ext cx="4403689" cy="3427355"/>
            <a:chOff x="4696473" y="1443322"/>
            <a:chExt cx="4403689" cy="3427355"/>
          </a:xfrm>
        </p:grpSpPr>
        <p:pic>
          <p:nvPicPr>
            <p:cNvPr id="7964" name="Google Shape;7964;p314"/>
            <p:cNvPicPr preferRelativeResize="0"/>
            <p:nvPr/>
          </p:nvPicPr>
          <p:blipFill>
            <a:blip r:embed="rId3">
              <a:alphaModFix/>
            </a:blip>
            <a:stretch>
              <a:fillRect/>
            </a:stretch>
          </p:blipFill>
          <p:spPr>
            <a:xfrm rot="-2178522">
              <a:off x="5875734" y="4042135"/>
              <a:ext cx="673832" cy="534808"/>
            </a:xfrm>
            <a:prstGeom prst="roundRect">
              <a:avLst>
                <a:gd name="adj" fmla="val 16667"/>
              </a:avLst>
            </a:prstGeom>
            <a:noFill/>
            <a:ln w="19050" cap="flat" cmpd="sng">
              <a:solidFill>
                <a:srgbClr val="3366CC"/>
              </a:solidFill>
              <a:prstDash val="solid"/>
              <a:round/>
              <a:headEnd type="none" w="sm" len="sm"/>
              <a:tailEnd type="none" w="sm" len="sm"/>
            </a:ln>
          </p:spPr>
        </p:pic>
        <p:pic>
          <p:nvPicPr>
            <p:cNvPr id="7965" name="Google Shape;7965;p314"/>
            <p:cNvPicPr preferRelativeResize="0"/>
            <p:nvPr/>
          </p:nvPicPr>
          <p:blipFill>
            <a:blip r:embed="rId4">
              <a:alphaModFix/>
            </a:blip>
            <a:stretch>
              <a:fillRect/>
            </a:stretch>
          </p:blipFill>
          <p:spPr>
            <a:xfrm flipH="1">
              <a:off x="4696473" y="1889719"/>
              <a:ext cx="4403689" cy="2980958"/>
            </a:xfrm>
            <a:prstGeom prst="rect">
              <a:avLst/>
            </a:prstGeom>
            <a:noFill/>
            <a:ln>
              <a:noFill/>
            </a:ln>
          </p:spPr>
        </p:pic>
        <p:pic>
          <p:nvPicPr>
            <p:cNvPr id="7966" name="Google Shape;7966;p314"/>
            <p:cNvPicPr preferRelativeResize="0"/>
            <p:nvPr/>
          </p:nvPicPr>
          <p:blipFill>
            <a:blip r:embed="rId5">
              <a:alphaModFix/>
            </a:blip>
            <a:stretch>
              <a:fillRect/>
            </a:stretch>
          </p:blipFill>
          <p:spPr>
            <a:xfrm rot="827143">
              <a:off x="8236975" y="1500445"/>
              <a:ext cx="564025" cy="699675"/>
            </a:xfrm>
            <a:prstGeom prst="rect">
              <a:avLst/>
            </a:prstGeom>
            <a:noFill/>
            <a:ln>
              <a:noFill/>
            </a:ln>
          </p:spPr>
        </p:pic>
        <p:sp>
          <p:nvSpPr>
            <p:cNvPr id="7967" name="Google Shape;7967;p314"/>
            <p:cNvSpPr/>
            <p:nvPr/>
          </p:nvSpPr>
          <p:spPr>
            <a:xfrm>
              <a:off x="7235272" y="2305999"/>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968" name="Google Shape;7968;p314"/>
            <p:cNvCxnSpPr/>
            <p:nvPr/>
          </p:nvCxnSpPr>
          <p:spPr>
            <a:xfrm>
              <a:off x="7455846" y="1987113"/>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969" name="Google Shape;7969;p314"/>
            <p:cNvCxnSpPr/>
            <p:nvPr/>
          </p:nvCxnSpPr>
          <p:spPr>
            <a:xfrm>
              <a:off x="7481569" y="4775024"/>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7970" name="Google Shape;7970;p314"/>
          <p:cNvSpPr txBox="1"/>
          <p:nvPr/>
        </p:nvSpPr>
        <p:spPr>
          <a:xfrm>
            <a:off x="4696475" y="3996440"/>
            <a:ext cx="11910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inhibitor of rapid delayed rectifier (IKr) potassium channels</a:t>
            </a:r>
            <a:endParaRPr sz="1200" b="1"/>
          </a:p>
        </p:txBody>
      </p:sp>
      <p:sp>
        <p:nvSpPr>
          <p:cNvPr id="7971" name="Google Shape;7971;p314"/>
          <p:cNvSpPr txBox="1"/>
          <p:nvPr/>
        </p:nvSpPr>
        <p:spPr>
          <a:xfrm rot="-24530" flipH="1">
            <a:off x="6608926" y="3061098"/>
            <a:ext cx="2102154" cy="1066526"/>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R-citalopram</a:t>
            </a:r>
            <a:endParaRPr sz="1800" b="1"/>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Shape 7975"/>
        <p:cNvGrpSpPr/>
        <p:nvPr/>
      </p:nvGrpSpPr>
      <p:grpSpPr>
        <a:xfrm>
          <a:off x="0" y="0"/>
          <a:ext cx="0" cy="0"/>
          <a:chOff x="0" y="0"/>
          <a:chExt cx="0" cy="0"/>
        </a:xfrm>
      </p:grpSpPr>
      <p:pic>
        <p:nvPicPr>
          <p:cNvPr id="7976" name="Google Shape;7976;p315"/>
          <p:cNvPicPr preferRelativeResize="0"/>
          <p:nvPr/>
        </p:nvPicPr>
        <p:blipFill>
          <a:blip r:embed="rId3">
            <a:alphaModFix/>
          </a:blip>
          <a:stretch>
            <a:fillRect/>
          </a:stretch>
        </p:blipFill>
        <p:spPr>
          <a:xfrm rot="-2177643">
            <a:off x="6041482" y="4204322"/>
            <a:ext cx="449936" cy="357157"/>
          </a:xfrm>
          <a:prstGeom prst="rect">
            <a:avLst/>
          </a:prstGeom>
          <a:noFill/>
          <a:ln w="9525" cap="flat" cmpd="sng">
            <a:solidFill>
              <a:srgbClr val="3366CC"/>
            </a:solidFill>
            <a:prstDash val="solid"/>
            <a:round/>
            <a:headEnd type="none" w="sm" len="sm"/>
            <a:tailEnd type="none" w="sm" len="sm"/>
          </a:ln>
        </p:spPr>
      </p:pic>
      <p:grpSp>
        <p:nvGrpSpPr>
          <p:cNvPr id="7977" name="Google Shape;7977;p315"/>
          <p:cNvGrpSpPr/>
          <p:nvPr/>
        </p:nvGrpSpPr>
        <p:grpSpPr>
          <a:xfrm>
            <a:off x="4696473" y="1881429"/>
            <a:ext cx="4403689" cy="2980958"/>
            <a:chOff x="4740323" y="1538029"/>
            <a:chExt cx="4403689" cy="2980958"/>
          </a:xfrm>
        </p:grpSpPr>
        <p:pic>
          <p:nvPicPr>
            <p:cNvPr id="7978" name="Google Shape;7978;p315"/>
            <p:cNvPicPr preferRelativeResize="0"/>
            <p:nvPr/>
          </p:nvPicPr>
          <p:blipFill>
            <a:blip r:embed="rId4">
              <a:alphaModFix/>
            </a:blip>
            <a:stretch>
              <a:fillRect/>
            </a:stretch>
          </p:blipFill>
          <p:spPr>
            <a:xfrm flipH="1">
              <a:off x="4740323" y="1538029"/>
              <a:ext cx="4403689" cy="2980958"/>
            </a:xfrm>
            <a:prstGeom prst="rect">
              <a:avLst/>
            </a:prstGeom>
            <a:noFill/>
            <a:ln>
              <a:noFill/>
            </a:ln>
          </p:spPr>
        </p:pic>
        <p:sp>
          <p:nvSpPr>
            <p:cNvPr id="7979" name="Google Shape;7979;p315"/>
            <p:cNvSpPr txBox="1"/>
            <p:nvPr/>
          </p:nvSpPr>
          <p:spPr>
            <a:xfrm rot="-24530" flipH="1">
              <a:off x="6588692" y="2668466"/>
              <a:ext cx="2102154"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R-citalopram</a:t>
              </a:r>
              <a:endParaRPr sz="1800" b="1"/>
            </a:p>
          </p:txBody>
        </p:sp>
      </p:grpSp>
      <p:grpSp>
        <p:nvGrpSpPr>
          <p:cNvPr id="7980" name="Google Shape;7980;p315"/>
          <p:cNvGrpSpPr/>
          <p:nvPr/>
        </p:nvGrpSpPr>
        <p:grpSpPr>
          <a:xfrm>
            <a:off x="166975" y="1881417"/>
            <a:ext cx="4419599" cy="2980958"/>
            <a:chOff x="861075" y="1457642"/>
            <a:chExt cx="4419599" cy="2980958"/>
          </a:xfrm>
        </p:grpSpPr>
        <p:pic>
          <p:nvPicPr>
            <p:cNvPr id="7981" name="Google Shape;7981;p315"/>
            <p:cNvPicPr preferRelativeResize="0"/>
            <p:nvPr/>
          </p:nvPicPr>
          <p:blipFill>
            <a:blip r:embed="rId4">
              <a:alphaModFix/>
            </a:blip>
            <a:stretch>
              <a:fillRect/>
            </a:stretch>
          </p:blipFill>
          <p:spPr>
            <a:xfrm>
              <a:off x="861075" y="1457642"/>
              <a:ext cx="4419599" cy="2980958"/>
            </a:xfrm>
            <a:prstGeom prst="rect">
              <a:avLst/>
            </a:prstGeom>
            <a:noFill/>
            <a:ln>
              <a:noFill/>
            </a:ln>
          </p:spPr>
        </p:pic>
        <p:sp>
          <p:nvSpPr>
            <p:cNvPr id="7982" name="Google Shape;7982;p315"/>
            <p:cNvSpPr txBox="1"/>
            <p:nvPr/>
          </p:nvSpPr>
          <p:spPr>
            <a:xfrm rot="24443">
              <a:off x="1315886" y="255154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S-citalopram</a:t>
              </a:r>
              <a:endParaRPr sz="1800" b="1"/>
            </a:p>
          </p:txBody>
        </p:sp>
      </p:grpSp>
      <p:sp>
        <p:nvSpPr>
          <p:cNvPr id="7983" name="Google Shape;7983;p315"/>
          <p:cNvSpPr txBox="1"/>
          <p:nvPr/>
        </p:nvSpPr>
        <p:spPr>
          <a:xfrm>
            <a:off x="529450" y="157400"/>
            <a:ext cx="6590100" cy="11748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b="1"/>
              <a:t>Citalopram (Celexa)</a:t>
            </a:r>
            <a:endParaRPr b="1"/>
          </a:p>
          <a:p>
            <a:pPr marL="457200" lvl="0" indent="-317500" algn="l" rtl="0">
              <a:spcBef>
                <a:spcPts val="1000"/>
              </a:spcBef>
              <a:spcAft>
                <a:spcPts val="0"/>
              </a:spcAft>
              <a:buClr>
                <a:schemeClr val="dk1"/>
              </a:buClr>
              <a:buSzPts val="1400"/>
              <a:buChar char="●"/>
            </a:pPr>
            <a:r>
              <a:rPr lang="en" b="1">
                <a:solidFill>
                  <a:schemeClr val="dk1"/>
                </a:solidFill>
              </a:rPr>
              <a:t>Choose escitalopram (Lexapro) instead </a:t>
            </a:r>
            <a:endParaRPr b="1">
              <a:solidFill>
                <a:schemeClr val="dk1"/>
              </a:solidFill>
            </a:endParaRPr>
          </a:p>
          <a:p>
            <a:pPr marL="457200" lvl="0" indent="-317500" algn="l" rtl="0">
              <a:spcBef>
                <a:spcPts val="0"/>
              </a:spcBef>
              <a:spcAft>
                <a:spcPts val="0"/>
              </a:spcAft>
              <a:buClr>
                <a:schemeClr val="dk1"/>
              </a:buClr>
              <a:buSzPts val="1400"/>
              <a:buChar char="●"/>
            </a:pPr>
            <a:r>
              <a:rPr lang="en" b="1">
                <a:solidFill>
                  <a:schemeClr val="dk1"/>
                </a:solidFill>
              </a:rPr>
              <a:t>If changing, go from </a:t>
            </a:r>
            <a:r>
              <a:rPr lang="en" b="1">
                <a:solidFill>
                  <a:schemeClr val="dk1"/>
                </a:solidFill>
                <a:highlight>
                  <a:srgbClr val="FFFF00"/>
                </a:highlight>
              </a:rPr>
              <a:t>citalopram 40 mg</a:t>
            </a:r>
            <a:r>
              <a:rPr lang="en" b="1">
                <a:solidFill>
                  <a:schemeClr val="dk1"/>
                </a:solidFill>
              </a:rPr>
              <a:t> to escitalopram 20 mg </a:t>
            </a:r>
            <a:endParaRPr b="1">
              <a:solidFill>
                <a:schemeClr val="dk1"/>
              </a:solidFill>
            </a:endParaRPr>
          </a:p>
          <a:p>
            <a:pPr marL="457200" lvl="0" indent="0" algn="l" rtl="0">
              <a:spcBef>
                <a:spcPts val="0"/>
              </a:spcBef>
              <a:spcAft>
                <a:spcPts val="0"/>
              </a:spcAft>
              <a:buNone/>
            </a:pPr>
            <a:endParaRPr b="1"/>
          </a:p>
        </p:txBody>
      </p:sp>
      <p:sp>
        <p:nvSpPr>
          <p:cNvPr id="7984" name="Google Shape;7984;p315"/>
          <p:cNvSpPr txBox="1"/>
          <p:nvPr/>
        </p:nvSpPr>
        <p:spPr>
          <a:xfrm>
            <a:off x="7541775" y="1093106"/>
            <a:ext cx="1743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Anti-</a:t>
            </a:r>
            <a:endParaRPr sz="1200" b="1"/>
          </a:p>
          <a:p>
            <a:pPr marL="0" lvl="0" indent="0" algn="l" rtl="0">
              <a:spcBef>
                <a:spcPts val="0"/>
              </a:spcBef>
              <a:spcAft>
                <a:spcPts val="0"/>
              </a:spcAft>
              <a:buNone/>
            </a:pPr>
            <a:r>
              <a:rPr lang="en" sz="1200" b="1"/>
              <a:t>histamine </a:t>
            </a:r>
            <a:endParaRPr sz="1200" b="1"/>
          </a:p>
          <a:p>
            <a:pPr marL="0" lvl="0" indent="0" algn="l" rtl="0">
              <a:spcBef>
                <a:spcPts val="0"/>
              </a:spcBef>
              <a:spcAft>
                <a:spcPts val="0"/>
              </a:spcAft>
              <a:buNone/>
            </a:pPr>
            <a:r>
              <a:rPr lang="en" sz="1200" b="1"/>
              <a:t>(mild)</a:t>
            </a:r>
            <a:endParaRPr sz="1200" b="1"/>
          </a:p>
        </p:txBody>
      </p:sp>
      <p:cxnSp>
        <p:nvCxnSpPr>
          <p:cNvPr id="7985" name="Google Shape;7985;p315"/>
          <p:cNvCxnSpPr/>
          <p:nvPr/>
        </p:nvCxnSpPr>
        <p:spPr>
          <a:xfrm rot="10800000">
            <a:off x="8552847" y="787044"/>
            <a:ext cx="0" cy="682800"/>
          </a:xfrm>
          <a:prstGeom prst="straightConnector1">
            <a:avLst/>
          </a:prstGeom>
          <a:noFill/>
          <a:ln w="9525" cap="flat" cmpd="sng">
            <a:solidFill>
              <a:schemeClr val="dk2"/>
            </a:solidFill>
            <a:prstDash val="solid"/>
            <a:round/>
            <a:headEnd type="none" w="med" len="med"/>
            <a:tailEnd type="triangle" w="med" len="med"/>
          </a:ln>
        </p:spPr>
      </p:cxnSp>
      <p:sp>
        <p:nvSpPr>
          <p:cNvPr id="7986" name="Google Shape;7986;p315"/>
          <p:cNvSpPr txBox="1"/>
          <p:nvPr/>
        </p:nvSpPr>
        <p:spPr>
          <a:xfrm>
            <a:off x="7604025" y="314825"/>
            <a:ext cx="1618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possible sedation, weight gain</a:t>
            </a:r>
            <a:endParaRPr sz="1200"/>
          </a:p>
        </p:txBody>
      </p:sp>
      <p:sp>
        <p:nvSpPr>
          <p:cNvPr id="7987" name="Google Shape;7987;p315"/>
          <p:cNvSpPr/>
          <p:nvPr/>
        </p:nvSpPr>
        <p:spPr>
          <a:xfrm>
            <a:off x="1260447" y="2232374"/>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8" name="Google Shape;7988;p315"/>
          <p:cNvSpPr/>
          <p:nvPr/>
        </p:nvSpPr>
        <p:spPr>
          <a:xfrm>
            <a:off x="7235272" y="2305999"/>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989" name="Google Shape;7989;p315"/>
          <p:cNvCxnSpPr/>
          <p:nvPr/>
        </p:nvCxnSpPr>
        <p:spPr>
          <a:xfrm>
            <a:off x="1432546" y="1977947"/>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990" name="Google Shape;7990;p315"/>
          <p:cNvCxnSpPr/>
          <p:nvPr/>
        </p:nvCxnSpPr>
        <p:spPr>
          <a:xfrm>
            <a:off x="1458269" y="4765859"/>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991" name="Google Shape;7991;p315"/>
          <p:cNvCxnSpPr/>
          <p:nvPr/>
        </p:nvCxnSpPr>
        <p:spPr>
          <a:xfrm>
            <a:off x="7455846" y="1987113"/>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7992" name="Google Shape;7992;p315"/>
          <p:cNvCxnSpPr/>
          <p:nvPr/>
        </p:nvCxnSpPr>
        <p:spPr>
          <a:xfrm>
            <a:off x="7481569" y="4775024"/>
            <a:ext cx="408300" cy="0"/>
          </a:xfrm>
          <a:prstGeom prst="straightConnector1">
            <a:avLst/>
          </a:prstGeom>
          <a:noFill/>
          <a:ln w="28575" cap="flat" cmpd="sng">
            <a:solidFill>
              <a:schemeClr val="dk2"/>
            </a:solidFill>
            <a:prstDash val="solid"/>
            <a:round/>
            <a:headEnd type="none" w="med" len="med"/>
            <a:tailEnd type="none" w="med" len="med"/>
          </a:ln>
        </p:spPr>
      </p:cxnSp>
      <p:pic>
        <p:nvPicPr>
          <p:cNvPr id="7993" name="Google Shape;7993;p315"/>
          <p:cNvPicPr preferRelativeResize="0"/>
          <p:nvPr/>
        </p:nvPicPr>
        <p:blipFill>
          <a:blip r:embed="rId5">
            <a:alphaModFix/>
          </a:blip>
          <a:stretch>
            <a:fillRect/>
          </a:stretch>
        </p:blipFill>
        <p:spPr>
          <a:xfrm rot="827143">
            <a:off x="8236975" y="1500445"/>
            <a:ext cx="564025" cy="699675"/>
          </a:xfrm>
          <a:prstGeom prst="rect">
            <a:avLst/>
          </a:prstGeom>
          <a:noFill/>
          <a:ln>
            <a:noFill/>
          </a:ln>
        </p:spPr>
      </p:pic>
      <p:cxnSp>
        <p:nvCxnSpPr>
          <p:cNvPr id="7994" name="Google Shape;7994;p315"/>
          <p:cNvCxnSpPr/>
          <p:nvPr/>
        </p:nvCxnSpPr>
        <p:spPr>
          <a:xfrm rot="10800000">
            <a:off x="4328672" y="4567494"/>
            <a:ext cx="367800" cy="0"/>
          </a:xfrm>
          <a:prstGeom prst="straightConnector1">
            <a:avLst/>
          </a:prstGeom>
          <a:noFill/>
          <a:ln w="9525" cap="flat" cmpd="sng">
            <a:solidFill>
              <a:schemeClr val="dk2"/>
            </a:solidFill>
            <a:prstDash val="solid"/>
            <a:round/>
            <a:headEnd type="none" w="med" len="med"/>
            <a:tailEnd type="triangle" w="med" len="med"/>
          </a:ln>
        </p:spPr>
      </p:cxnSp>
      <p:sp>
        <p:nvSpPr>
          <p:cNvPr id="7995" name="Google Shape;7995;p315"/>
          <p:cNvSpPr txBox="1"/>
          <p:nvPr/>
        </p:nvSpPr>
        <p:spPr>
          <a:xfrm>
            <a:off x="2990200" y="4288625"/>
            <a:ext cx="1396500" cy="615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t>QT prolongation</a:t>
            </a:r>
            <a:endParaRPr/>
          </a:p>
        </p:txBody>
      </p:sp>
      <p:sp>
        <p:nvSpPr>
          <p:cNvPr id="7996" name="Google Shape;7996;p315"/>
          <p:cNvSpPr txBox="1"/>
          <p:nvPr/>
        </p:nvSpPr>
        <p:spPr>
          <a:xfrm>
            <a:off x="6922000" y="3482313"/>
            <a:ext cx="1476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“Bad Lexapro”</a:t>
            </a:r>
            <a:endParaRPr/>
          </a:p>
        </p:txBody>
      </p:sp>
      <p:sp>
        <p:nvSpPr>
          <p:cNvPr id="7997" name="Google Shape;7997;p315"/>
          <p:cNvSpPr txBox="1"/>
          <p:nvPr/>
        </p:nvSpPr>
        <p:spPr>
          <a:xfrm>
            <a:off x="1091325" y="3398300"/>
            <a:ext cx="1735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“Lexapro”</a:t>
            </a:r>
            <a:endParaRPr/>
          </a:p>
        </p:txBody>
      </p:sp>
      <p:grpSp>
        <p:nvGrpSpPr>
          <p:cNvPr id="7998" name="Google Shape;7998;p315"/>
          <p:cNvGrpSpPr/>
          <p:nvPr/>
        </p:nvGrpSpPr>
        <p:grpSpPr>
          <a:xfrm>
            <a:off x="4696473" y="1443322"/>
            <a:ext cx="4403689" cy="3427355"/>
            <a:chOff x="4696473" y="1443322"/>
            <a:chExt cx="4403689" cy="3427355"/>
          </a:xfrm>
        </p:grpSpPr>
        <p:pic>
          <p:nvPicPr>
            <p:cNvPr id="7999" name="Google Shape;7999;p315"/>
            <p:cNvPicPr preferRelativeResize="0"/>
            <p:nvPr/>
          </p:nvPicPr>
          <p:blipFill>
            <a:blip r:embed="rId3">
              <a:alphaModFix/>
            </a:blip>
            <a:stretch>
              <a:fillRect/>
            </a:stretch>
          </p:blipFill>
          <p:spPr>
            <a:xfrm rot="-2178522">
              <a:off x="5875734" y="4042135"/>
              <a:ext cx="673832" cy="534808"/>
            </a:xfrm>
            <a:prstGeom prst="roundRect">
              <a:avLst>
                <a:gd name="adj" fmla="val 16667"/>
              </a:avLst>
            </a:prstGeom>
            <a:noFill/>
            <a:ln w="19050" cap="flat" cmpd="sng">
              <a:solidFill>
                <a:srgbClr val="3366CC"/>
              </a:solidFill>
              <a:prstDash val="solid"/>
              <a:round/>
              <a:headEnd type="none" w="sm" len="sm"/>
              <a:tailEnd type="none" w="sm" len="sm"/>
            </a:ln>
          </p:spPr>
        </p:pic>
        <p:pic>
          <p:nvPicPr>
            <p:cNvPr id="8000" name="Google Shape;8000;p315"/>
            <p:cNvPicPr preferRelativeResize="0"/>
            <p:nvPr/>
          </p:nvPicPr>
          <p:blipFill>
            <a:blip r:embed="rId4">
              <a:alphaModFix/>
            </a:blip>
            <a:stretch>
              <a:fillRect/>
            </a:stretch>
          </p:blipFill>
          <p:spPr>
            <a:xfrm flipH="1">
              <a:off x="4696473" y="1889719"/>
              <a:ext cx="4403689" cy="2980958"/>
            </a:xfrm>
            <a:prstGeom prst="rect">
              <a:avLst/>
            </a:prstGeom>
            <a:noFill/>
            <a:ln>
              <a:noFill/>
            </a:ln>
          </p:spPr>
        </p:pic>
        <p:pic>
          <p:nvPicPr>
            <p:cNvPr id="8001" name="Google Shape;8001;p315"/>
            <p:cNvPicPr preferRelativeResize="0"/>
            <p:nvPr/>
          </p:nvPicPr>
          <p:blipFill>
            <a:blip r:embed="rId5">
              <a:alphaModFix/>
            </a:blip>
            <a:stretch>
              <a:fillRect/>
            </a:stretch>
          </p:blipFill>
          <p:spPr>
            <a:xfrm rot="827143">
              <a:off x="8236975" y="1500445"/>
              <a:ext cx="564025" cy="699675"/>
            </a:xfrm>
            <a:prstGeom prst="rect">
              <a:avLst/>
            </a:prstGeom>
            <a:noFill/>
            <a:ln>
              <a:noFill/>
            </a:ln>
          </p:spPr>
        </p:pic>
        <p:sp>
          <p:nvSpPr>
            <p:cNvPr id="8002" name="Google Shape;8002;p315"/>
            <p:cNvSpPr/>
            <p:nvPr/>
          </p:nvSpPr>
          <p:spPr>
            <a:xfrm>
              <a:off x="7235272" y="2305999"/>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003" name="Google Shape;8003;p315"/>
            <p:cNvCxnSpPr/>
            <p:nvPr/>
          </p:nvCxnSpPr>
          <p:spPr>
            <a:xfrm>
              <a:off x="7455846" y="1987113"/>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8004" name="Google Shape;8004;p315"/>
            <p:cNvCxnSpPr/>
            <p:nvPr/>
          </p:nvCxnSpPr>
          <p:spPr>
            <a:xfrm>
              <a:off x="7481569" y="4775024"/>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8005" name="Google Shape;8005;p315"/>
          <p:cNvSpPr txBox="1"/>
          <p:nvPr/>
        </p:nvSpPr>
        <p:spPr>
          <a:xfrm>
            <a:off x="4696475" y="3996440"/>
            <a:ext cx="11910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inhibitor of rapid delayed rectifier (IKr) potassium channels</a:t>
            </a:r>
            <a:endParaRPr sz="1200" b="1"/>
          </a:p>
        </p:txBody>
      </p:sp>
      <p:sp>
        <p:nvSpPr>
          <p:cNvPr id="8006" name="Google Shape;8006;p315"/>
          <p:cNvSpPr txBox="1"/>
          <p:nvPr/>
        </p:nvSpPr>
        <p:spPr>
          <a:xfrm rot="-24530" flipH="1">
            <a:off x="6608926" y="3061098"/>
            <a:ext cx="2102154" cy="1066526"/>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R-citalopram</a:t>
            </a:r>
            <a:endParaRPr sz="1800" b="1"/>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Shape 8010"/>
        <p:cNvGrpSpPr/>
        <p:nvPr/>
      </p:nvGrpSpPr>
      <p:grpSpPr>
        <a:xfrm>
          <a:off x="0" y="0"/>
          <a:ext cx="0" cy="0"/>
          <a:chOff x="0" y="0"/>
          <a:chExt cx="0" cy="0"/>
        </a:xfrm>
      </p:grpSpPr>
      <p:pic>
        <p:nvPicPr>
          <p:cNvPr id="8011" name="Google Shape;8011;p316"/>
          <p:cNvPicPr preferRelativeResize="0"/>
          <p:nvPr/>
        </p:nvPicPr>
        <p:blipFill>
          <a:blip r:embed="rId3">
            <a:alphaModFix/>
          </a:blip>
          <a:stretch>
            <a:fillRect/>
          </a:stretch>
        </p:blipFill>
        <p:spPr>
          <a:xfrm rot="-2177643">
            <a:off x="6041482" y="4204322"/>
            <a:ext cx="449936" cy="357157"/>
          </a:xfrm>
          <a:prstGeom prst="rect">
            <a:avLst/>
          </a:prstGeom>
          <a:noFill/>
          <a:ln w="9525" cap="flat" cmpd="sng">
            <a:solidFill>
              <a:srgbClr val="3366CC"/>
            </a:solidFill>
            <a:prstDash val="solid"/>
            <a:round/>
            <a:headEnd type="none" w="sm" len="sm"/>
            <a:tailEnd type="none" w="sm" len="sm"/>
          </a:ln>
        </p:spPr>
      </p:pic>
      <p:grpSp>
        <p:nvGrpSpPr>
          <p:cNvPr id="8012" name="Google Shape;8012;p316"/>
          <p:cNvGrpSpPr/>
          <p:nvPr/>
        </p:nvGrpSpPr>
        <p:grpSpPr>
          <a:xfrm>
            <a:off x="4696473" y="1881429"/>
            <a:ext cx="4403689" cy="2980958"/>
            <a:chOff x="4740323" y="1538029"/>
            <a:chExt cx="4403689" cy="2980958"/>
          </a:xfrm>
        </p:grpSpPr>
        <p:pic>
          <p:nvPicPr>
            <p:cNvPr id="8013" name="Google Shape;8013;p316"/>
            <p:cNvPicPr preferRelativeResize="0"/>
            <p:nvPr/>
          </p:nvPicPr>
          <p:blipFill>
            <a:blip r:embed="rId4">
              <a:alphaModFix/>
            </a:blip>
            <a:stretch>
              <a:fillRect/>
            </a:stretch>
          </p:blipFill>
          <p:spPr>
            <a:xfrm flipH="1">
              <a:off x="4740323" y="1538029"/>
              <a:ext cx="4403689" cy="2980958"/>
            </a:xfrm>
            <a:prstGeom prst="rect">
              <a:avLst/>
            </a:prstGeom>
            <a:noFill/>
            <a:ln>
              <a:noFill/>
            </a:ln>
          </p:spPr>
        </p:pic>
        <p:sp>
          <p:nvSpPr>
            <p:cNvPr id="8014" name="Google Shape;8014;p316"/>
            <p:cNvSpPr txBox="1"/>
            <p:nvPr/>
          </p:nvSpPr>
          <p:spPr>
            <a:xfrm rot="-24530" flipH="1">
              <a:off x="6588692" y="2668466"/>
              <a:ext cx="2102154"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R-citalopram</a:t>
              </a:r>
              <a:endParaRPr sz="1800" b="1"/>
            </a:p>
          </p:txBody>
        </p:sp>
      </p:grpSp>
      <p:grpSp>
        <p:nvGrpSpPr>
          <p:cNvPr id="8015" name="Google Shape;8015;p316"/>
          <p:cNvGrpSpPr/>
          <p:nvPr/>
        </p:nvGrpSpPr>
        <p:grpSpPr>
          <a:xfrm>
            <a:off x="166975" y="1881417"/>
            <a:ext cx="4419599" cy="2980958"/>
            <a:chOff x="861075" y="1457642"/>
            <a:chExt cx="4419599" cy="2980958"/>
          </a:xfrm>
        </p:grpSpPr>
        <p:pic>
          <p:nvPicPr>
            <p:cNvPr id="8016" name="Google Shape;8016;p316"/>
            <p:cNvPicPr preferRelativeResize="0"/>
            <p:nvPr/>
          </p:nvPicPr>
          <p:blipFill>
            <a:blip r:embed="rId4">
              <a:alphaModFix/>
            </a:blip>
            <a:stretch>
              <a:fillRect/>
            </a:stretch>
          </p:blipFill>
          <p:spPr>
            <a:xfrm>
              <a:off x="861075" y="1457642"/>
              <a:ext cx="4419599" cy="2980958"/>
            </a:xfrm>
            <a:prstGeom prst="rect">
              <a:avLst/>
            </a:prstGeom>
            <a:noFill/>
            <a:ln>
              <a:noFill/>
            </a:ln>
          </p:spPr>
        </p:pic>
        <p:sp>
          <p:nvSpPr>
            <p:cNvPr id="8017" name="Google Shape;8017;p316"/>
            <p:cNvSpPr txBox="1"/>
            <p:nvPr/>
          </p:nvSpPr>
          <p:spPr>
            <a:xfrm rot="24443">
              <a:off x="1315886" y="255154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S-citalopram</a:t>
              </a:r>
              <a:endParaRPr sz="1800" b="1"/>
            </a:p>
          </p:txBody>
        </p:sp>
      </p:grpSp>
      <p:sp>
        <p:nvSpPr>
          <p:cNvPr id="8018" name="Google Shape;8018;p316"/>
          <p:cNvSpPr txBox="1"/>
          <p:nvPr/>
        </p:nvSpPr>
        <p:spPr>
          <a:xfrm>
            <a:off x="529450" y="157400"/>
            <a:ext cx="6590100" cy="11748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b="1"/>
              <a:t>Citalopram (Celexa)</a:t>
            </a:r>
            <a:endParaRPr b="1"/>
          </a:p>
          <a:p>
            <a:pPr marL="457200" lvl="0" indent="-317500" algn="l" rtl="0">
              <a:spcBef>
                <a:spcPts val="1000"/>
              </a:spcBef>
              <a:spcAft>
                <a:spcPts val="0"/>
              </a:spcAft>
              <a:buClr>
                <a:schemeClr val="dk1"/>
              </a:buClr>
              <a:buSzPts val="1400"/>
              <a:buChar char="●"/>
            </a:pPr>
            <a:r>
              <a:rPr lang="en" b="1">
                <a:solidFill>
                  <a:schemeClr val="dk1"/>
                </a:solidFill>
              </a:rPr>
              <a:t>Choose escitalopram (Lexapro) instead </a:t>
            </a:r>
            <a:endParaRPr b="1">
              <a:solidFill>
                <a:schemeClr val="dk1"/>
              </a:solidFill>
            </a:endParaRPr>
          </a:p>
          <a:p>
            <a:pPr marL="457200" lvl="0" indent="-317500" algn="l" rtl="0">
              <a:spcBef>
                <a:spcPts val="0"/>
              </a:spcBef>
              <a:spcAft>
                <a:spcPts val="0"/>
              </a:spcAft>
              <a:buClr>
                <a:schemeClr val="dk1"/>
              </a:buClr>
              <a:buSzPts val="1400"/>
              <a:buChar char="●"/>
            </a:pPr>
            <a:r>
              <a:rPr lang="en" b="1">
                <a:solidFill>
                  <a:schemeClr val="dk1"/>
                </a:solidFill>
              </a:rPr>
              <a:t>If changing, go from </a:t>
            </a:r>
            <a:r>
              <a:rPr lang="en" b="1">
                <a:solidFill>
                  <a:schemeClr val="dk1"/>
                </a:solidFill>
                <a:highlight>
                  <a:srgbClr val="FFFF00"/>
                </a:highlight>
              </a:rPr>
              <a:t>citalopram 40 mg</a:t>
            </a:r>
            <a:r>
              <a:rPr lang="en" b="1">
                <a:solidFill>
                  <a:schemeClr val="dk1"/>
                </a:solidFill>
              </a:rPr>
              <a:t> to escitalopram 20 mg </a:t>
            </a:r>
            <a:endParaRPr b="1">
              <a:solidFill>
                <a:schemeClr val="dk1"/>
              </a:solidFill>
            </a:endParaRPr>
          </a:p>
          <a:p>
            <a:pPr marL="457200" lvl="0" indent="0" algn="l" rtl="0">
              <a:spcBef>
                <a:spcPts val="0"/>
              </a:spcBef>
              <a:spcAft>
                <a:spcPts val="0"/>
              </a:spcAft>
              <a:buNone/>
            </a:pPr>
            <a:endParaRPr b="1"/>
          </a:p>
        </p:txBody>
      </p:sp>
      <p:sp>
        <p:nvSpPr>
          <p:cNvPr id="8019" name="Google Shape;8019;p316"/>
          <p:cNvSpPr/>
          <p:nvPr/>
        </p:nvSpPr>
        <p:spPr>
          <a:xfrm>
            <a:off x="1260447" y="2232374"/>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0" name="Google Shape;8020;p316"/>
          <p:cNvSpPr/>
          <p:nvPr/>
        </p:nvSpPr>
        <p:spPr>
          <a:xfrm>
            <a:off x="7235272" y="2305999"/>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021" name="Google Shape;8021;p316"/>
          <p:cNvCxnSpPr/>
          <p:nvPr/>
        </p:nvCxnSpPr>
        <p:spPr>
          <a:xfrm>
            <a:off x="1432546" y="1977947"/>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8022" name="Google Shape;8022;p316"/>
          <p:cNvCxnSpPr/>
          <p:nvPr/>
        </p:nvCxnSpPr>
        <p:spPr>
          <a:xfrm>
            <a:off x="1458269" y="4765859"/>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8023" name="Google Shape;8023;p316"/>
          <p:cNvCxnSpPr/>
          <p:nvPr/>
        </p:nvCxnSpPr>
        <p:spPr>
          <a:xfrm>
            <a:off x="7455846" y="1987113"/>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8024" name="Google Shape;8024;p316"/>
          <p:cNvCxnSpPr/>
          <p:nvPr/>
        </p:nvCxnSpPr>
        <p:spPr>
          <a:xfrm>
            <a:off x="7481569" y="4775024"/>
            <a:ext cx="408300" cy="0"/>
          </a:xfrm>
          <a:prstGeom prst="straightConnector1">
            <a:avLst/>
          </a:prstGeom>
          <a:noFill/>
          <a:ln w="28575" cap="flat" cmpd="sng">
            <a:solidFill>
              <a:schemeClr val="dk2"/>
            </a:solidFill>
            <a:prstDash val="solid"/>
            <a:round/>
            <a:headEnd type="none" w="med" len="med"/>
            <a:tailEnd type="none" w="med" len="med"/>
          </a:ln>
        </p:spPr>
      </p:cxnSp>
      <p:pic>
        <p:nvPicPr>
          <p:cNvPr id="8025" name="Google Shape;8025;p316"/>
          <p:cNvPicPr preferRelativeResize="0"/>
          <p:nvPr/>
        </p:nvPicPr>
        <p:blipFill>
          <a:blip r:embed="rId5">
            <a:alphaModFix/>
          </a:blip>
          <a:stretch>
            <a:fillRect/>
          </a:stretch>
        </p:blipFill>
        <p:spPr>
          <a:xfrm rot="827143">
            <a:off x="8236975" y="1500445"/>
            <a:ext cx="564025" cy="699675"/>
          </a:xfrm>
          <a:prstGeom prst="rect">
            <a:avLst/>
          </a:prstGeom>
          <a:noFill/>
          <a:ln>
            <a:noFill/>
          </a:ln>
        </p:spPr>
      </p:pic>
      <p:sp>
        <p:nvSpPr>
          <p:cNvPr id="8026" name="Google Shape;8026;p316"/>
          <p:cNvSpPr txBox="1"/>
          <p:nvPr/>
        </p:nvSpPr>
        <p:spPr>
          <a:xfrm>
            <a:off x="6922000" y="3482313"/>
            <a:ext cx="1476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“Bad Lexapro”</a:t>
            </a:r>
            <a:endParaRPr/>
          </a:p>
        </p:txBody>
      </p:sp>
      <p:sp>
        <p:nvSpPr>
          <p:cNvPr id="8027" name="Google Shape;8027;p316"/>
          <p:cNvSpPr txBox="1"/>
          <p:nvPr/>
        </p:nvSpPr>
        <p:spPr>
          <a:xfrm>
            <a:off x="1091325" y="3398300"/>
            <a:ext cx="1735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“Lexapro”</a:t>
            </a:r>
            <a:endParaRPr/>
          </a:p>
        </p:txBody>
      </p:sp>
      <p:grpSp>
        <p:nvGrpSpPr>
          <p:cNvPr id="8028" name="Google Shape;8028;p316"/>
          <p:cNvGrpSpPr/>
          <p:nvPr/>
        </p:nvGrpSpPr>
        <p:grpSpPr>
          <a:xfrm>
            <a:off x="4696473" y="1443322"/>
            <a:ext cx="4403689" cy="3427355"/>
            <a:chOff x="4696473" y="1443322"/>
            <a:chExt cx="4403689" cy="3427355"/>
          </a:xfrm>
        </p:grpSpPr>
        <p:pic>
          <p:nvPicPr>
            <p:cNvPr id="8029" name="Google Shape;8029;p316"/>
            <p:cNvPicPr preferRelativeResize="0"/>
            <p:nvPr/>
          </p:nvPicPr>
          <p:blipFill>
            <a:blip r:embed="rId3">
              <a:alphaModFix/>
            </a:blip>
            <a:stretch>
              <a:fillRect/>
            </a:stretch>
          </p:blipFill>
          <p:spPr>
            <a:xfrm rot="-2178522">
              <a:off x="5875734" y="4042135"/>
              <a:ext cx="673832" cy="534808"/>
            </a:xfrm>
            <a:prstGeom prst="roundRect">
              <a:avLst>
                <a:gd name="adj" fmla="val 16667"/>
              </a:avLst>
            </a:prstGeom>
            <a:noFill/>
            <a:ln w="19050" cap="flat" cmpd="sng">
              <a:solidFill>
                <a:srgbClr val="3366CC"/>
              </a:solidFill>
              <a:prstDash val="solid"/>
              <a:round/>
              <a:headEnd type="none" w="sm" len="sm"/>
              <a:tailEnd type="none" w="sm" len="sm"/>
            </a:ln>
          </p:spPr>
        </p:pic>
        <p:pic>
          <p:nvPicPr>
            <p:cNvPr id="8030" name="Google Shape;8030;p316"/>
            <p:cNvPicPr preferRelativeResize="0"/>
            <p:nvPr/>
          </p:nvPicPr>
          <p:blipFill>
            <a:blip r:embed="rId4">
              <a:alphaModFix/>
            </a:blip>
            <a:stretch>
              <a:fillRect/>
            </a:stretch>
          </p:blipFill>
          <p:spPr>
            <a:xfrm flipH="1">
              <a:off x="4696473" y="1889719"/>
              <a:ext cx="4403689" cy="2980958"/>
            </a:xfrm>
            <a:prstGeom prst="rect">
              <a:avLst/>
            </a:prstGeom>
            <a:noFill/>
            <a:ln>
              <a:noFill/>
            </a:ln>
          </p:spPr>
        </p:pic>
        <p:pic>
          <p:nvPicPr>
            <p:cNvPr id="8031" name="Google Shape;8031;p316"/>
            <p:cNvPicPr preferRelativeResize="0"/>
            <p:nvPr/>
          </p:nvPicPr>
          <p:blipFill>
            <a:blip r:embed="rId5">
              <a:alphaModFix/>
            </a:blip>
            <a:stretch>
              <a:fillRect/>
            </a:stretch>
          </p:blipFill>
          <p:spPr>
            <a:xfrm rot="827143">
              <a:off x="8236975" y="1500445"/>
              <a:ext cx="564025" cy="699675"/>
            </a:xfrm>
            <a:prstGeom prst="rect">
              <a:avLst/>
            </a:prstGeom>
            <a:noFill/>
            <a:ln>
              <a:noFill/>
            </a:ln>
          </p:spPr>
        </p:pic>
        <p:sp>
          <p:nvSpPr>
            <p:cNvPr id="8032" name="Google Shape;8032;p316"/>
            <p:cNvSpPr/>
            <p:nvPr/>
          </p:nvSpPr>
          <p:spPr>
            <a:xfrm>
              <a:off x="7235272" y="2305999"/>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033" name="Google Shape;8033;p316"/>
            <p:cNvCxnSpPr/>
            <p:nvPr/>
          </p:nvCxnSpPr>
          <p:spPr>
            <a:xfrm>
              <a:off x="7455846" y="1987113"/>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8034" name="Google Shape;8034;p316"/>
            <p:cNvCxnSpPr/>
            <p:nvPr/>
          </p:nvCxnSpPr>
          <p:spPr>
            <a:xfrm>
              <a:off x="7481569" y="4775024"/>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8035" name="Google Shape;8035;p316"/>
          <p:cNvSpPr txBox="1"/>
          <p:nvPr/>
        </p:nvSpPr>
        <p:spPr>
          <a:xfrm rot="-24530" flipH="1">
            <a:off x="6608926" y="3061098"/>
            <a:ext cx="2102154" cy="1066526"/>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R-citalopram</a:t>
            </a:r>
            <a:endParaRPr sz="1800" b="1"/>
          </a:p>
        </p:txBody>
      </p:sp>
      <p:cxnSp>
        <p:nvCxnSpPr>
          <p:cNvPr id="8036" name="Google Shape;8036;p316"/>
          <p:cNvCxnSpPr/>
          <p:nvPr/>
        </p:nvCxnSpPr>
        <p:spPr>
          <a:xfrm flipH="1">
            <a:off x="2933800" y="979092"/>
            <a:ext cx="895200" cy="925800"/>
          </a:xfrm>
          <a:prstGeom prst="straightConnector1">
            <a:avLst/>
          </a:prstGeom>
          <a:noFill/>
          <a:ln w="38100" cap="flat" cmpd="sng">
            <a:solidFill>
              <a:srgbClr val="FFFF00"/>
            </a:solidFill>
            <a:prstDash val="solid"/>
            <a:round/>
            <a:headEnd type="none" w="med" len="med"/>
            <a:tailEnd type="triangle" w="med" len="med"/>
          </a:ln>
        </p:spPr>
      </p:cxnSp>
      <p:cxnSp>
        <p:nvCxnSpPr>
          <p:cNvPr id="8037" name="Google Shape;8037;p316"/>
          <p:cNvCxnSpPr/>
          <p:nvPr/>
        </p:nvCxnSpPr>
        <p:spPr>
          <a:xfrm>
            <a:off x="3924300" y="979100"/>
            <a:ext cx="1971600" cy="1145100"/>
          </a:xfrm>
          <a:prstGeom prst="straightConnector1">
            <a:avLst/>
          </a:prstGeom>
          <a:noFill/>
          <a:ln w="38100" cap="flat" cmpd="sng">
            <a:solidFill>
              <a:srgbClr val="FFFF00"/>
            </a:solidFill>
            <a:prstDash val="solid"/>
            <a:round/>
            <a:headEnd type="none" w="med" len="med"/>
            <a:tailEnd type="triangle" w="med" len="med"/>
          </a:ln>
        </p:spPr>
      </p:cxnSp>
      <p:sp>
        <p:nvSpPr>
          <p:cNvPr id="8038" name="Google Shape;8038;p316"/>
          <p:cNvSpPr txBox="1"/>
          <p:nvPr/>
        </p:nvSpPr>
        <p:spPr>
          <a:xfrm>
            <a:off x="2038650" y="1868900"/>
            <a:ext cx="1266600" cy="4002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b="1">
                <a:highlight>
                  <a:srgbClr val="FFFF00"/>
                </a:highlight>
              </a:rPr>
              <a:t>20 mg</a:t>
            </a:r>
            <a:endParaRPr b="1">
              <a:highlight>
                <a:srgbClr val="FFFF00"/>
              </a:highlight>
            </a:endParaRPr>
          </a:p>
        </p:txBody>
      </p:sp>
      <p:sp>
        <p:nvSpPr>
          <p:cNvPr id="8039" name="Google Shape;8039;p316"/>
          <p:cNvSpPr txBox="1"/>
          <p:nvPr/>
        </p:nvSpPr>
        <p:spPr>
          <a:xfrm>
            <a:off x="5100188" y="2124200"/>
            <a:ext cx="1266600" cy="4002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b="1">
                <a:highlight>
                  <a:srgbClr val="FFFF00"/>
                </a:highlight>
              </a:rPr>
              <a:t>20 mg</a:t>
            </a:r>
            <a:endParaRPr b="1">
              <a:highlight>
                <a:srgbClr val="FFFF00"/>
              </a:highlight>
            </a:endParaRPr>
          </a:p>
        </p:txBody>
      </p:sp>
      <p:grpSp>
        <p:nvGrpSpPr>
          <p:cNvPr id="8040" name="Google Shape;8040;p316"/>
          <p:cNvGrpSpPr/>
          <p:nvPr/>
        </p:nvGrpSpPr>
        <p:grpSpPr>
          <a:xfrm>
            <a:off x="8079386" y="104593"/>
            <a:ext cx="778260" cy="1064306"/>
            <a:chOff x="2867176" y="666461"/>
            <a:chExt cx="2732655" cy="3737028"/>
          </a:xfrm>
        </p:grpSpPr>
        <p:pic>
          <p:nvPicPr>
            <p:cNvPr id="8041" name="Google Shape;8041;p316" descr="clipped result image"/>
            <p:cNvPicPr preferRelativeResize="0"/>
            <p:nvPr/>
          </p:nvPicPr>
          <p:blipFill rotWithShape="1">
            <a:blip r:embed="rId6">
              <a:alphaModFix/>
            </a:blip>
            <a:srcRect/>
            <a:stretch/>
          </p:blipFill>
          <p:spPr>
            <a:xfrm rot="254024" flipH="1">
              <a:off x="2971809" y="1386349"/>
              <a:ext cx="2523389" cy="2927989"/>
            </a:xfrm>
            <a:prstGeom prst="rect">
              <a:avLst/>
            </a:prstGeom>
            <a:noFill/>
            <a:ln>
              <a:noFill/>
            </a:ln>
            <a:effectLst>
              <a:outerShdw blurRad="28575" algn="bl" rotWithShape="0">
                <a:srgbClr val="000000">
                  <a:alpha val="50000"/>
                </a:srgbClr>
              </a:outerShdw>
            </a:effectLst>
          </p:spPr>
        </p:pic>
        <p:pic>
          <p:nvPicPr>
            <p:cNvPr id="8042" name="Google Shape;8042;p316" descr="Resultado de imagen para lexus logo"/>
            <p:cNvPicPr preferRelativeResize="0"/>
            <p:nvPr/>
          </p:nvPicPr>
          <p:blipFill rotWithShape="1">
            <a:blip r:embed="rId7">
              <a:alphaModFix/>
            </a:blip>
            <a:srcRect/>
            <a:stretch/>
          </p:blipFill>
          <p:spPr>
            <a:xfrm>
              <a:off x="4725948" y="2649492"/>
              <a:ext cx="487616" cy="365718"/>
            </a:xfrm>
            <a:prstGeom prst="rect">
              <a:avLst/>
            </a:prstGeom>
            <a:noFill/>
            <a:ln>
              <a:noFill/>
            </a:ln>
          </p:spPr>
        </p:pic>
        <p:pic>
          <p:nvPicPr>
            <p:cNvPr id="8043" name="Google Shape;8043;p316" descr="clipped result image"/>
            <p:cNvPicPr preferRelativeResize="0"/>
            <p:nvPr/>
          </p:nvPicPr>
          <p:blipFill rotWithShape="1">
            <a:blip r:embed="rId8">
              <a:alphaModFix/>
            </a:blip>
            <a:srcRect/>
            <a:stretch/>
          </p:blipFill>
          <p:spPr>
            <a:xfrm>
              <a:off x="4687519" y="1535493"/>
              <a:ext cx="691245" cy="859786"/>
            </a:xfrm>
            <a:prstGeom prst="rect">
              <a:avLst/>
            </a:prstGeom>
            <a:noFill/>
            <a:ln>
              <a:noFill/>
            </a:ln>
          </p:spPr>
        </p:pic>
        <p:pic>
          <p:nvPicPr>
            <p:cNvPr id="8044" name="Google Shape;8044;p316" descr="clipped result image"/>
            <p:cNvPicPr preferRelativeResize="0"/>
            <p:nvPr/>
          </p:nvPicPr>
          <p:blipFill rotWithShape="1">
            <a:blip r:embed="rId9">
              <a:alphaModFix/>
            </a:blip>
            <a:srcRect/>
            <a:stretch/>
          </p:blipFill>
          <p:spPr>
            <a:xfrm rot="10800000" flipH="1">
              <a:off x="4683293" y="666461"/>
              <a:ext cx="691245" cy="859786"/>
            </a:xfrm>
            <a:prstGeom prst="rect">
              <a:avLst/>
            </a:prstGeom>
            <a:noFill/>
            <a:ln>
              <a:noFill/>
            </a:ln>
          </p:spPr>
        </p:pic>
        <p:pic>
          <p:nvPicPr>
            <p:cNvPr id="8045" name="Google Shape;8045;p316"/>
            <p:cNvPicPr preferRelativeResize="0"/>
            <p:nvPr/>
          </p:nvPicPr>
          <p:blipFill rotWithShape="1">
            <a:blip r:embed="rId10">
              <a:alphaModFix/>
            </a:blip>
            <a:srcRect/>
            <a:stretch/>
          </p:blipFill>
          <p:spPr>
            <a:xfrm rot="97068">
              <a:off x="3459336" y="2477977"/>
              <a:ext cx="1114978" cy="580798"/>
            </a:xfrm>
            <a:prstGeom prst="rect">
              <a:avLst/>
            </a:prstGeom>
            <a:noFill/>
            <a:ln>
              <a:noFill/>
            </a:ln>
          </p:spPr>
        </p:pic>
      </p:gr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Shape 8049"/>
        <p:cNvGrpSpPr/>
        <p:nvPr/>
      </p:nvGrpSpPr>
      <p:grpSpPr>
        <a:xfrm>
          <a:off x="0" y="0"/>
          <a:ext cx="0" cy="0"/>
          <a:chOff x="0" y="0"/>
          <a:chExt cx="0" cy="0"/>
        </a:xfrm>
      </p:grpSpPr>
      <p:pic>
        <p:nvPicPr>
          <p:cNvPr id="8050" name="Google Shape;8050;p317"/>
          <p:cNvPicPr preferRelativeResize="0"/>
          <p:nvPr/>
        </p:nvPicPr>
        <p:blipFill>
          <a:blip r:embed="rId3">
            <a:alphaModFix/>
          </a:blip>
          <a:stretch>
            <a:fillRect/>
          </a:stretch>
        </p:blipFill>
        <p:spPr>
          <a:xfrm rot="-2177643">
            <a:off x="6041482" y="4204322"/>
            <a:ext cx="449936" cy="357157"/>
          </a:xfrm>
          <a:prstGeom prst="rect">
            <a:avLst/>
          </a:prstGeom>
          <a:noFill/>
          <a:ln w="9525" cap="flat" cmpd="sng">
            <a:solidFill>
              <a:srgbClr val="3366CC"/>
            </a:solidFill>
            <a:prstDash val="solid"/>
            <a:round/>
            <a:headEnd type="none" w="sm" len="sm"/>
            <a:tailEnd type="none" w="sm" len="sm"/>
          </a:ln>
        </p:spPr>
      </p:pic>
      <p:grpSp>
        <p:nvGrpSpPr>
          <p:cNvPr id="8051" name="Google Shape;8051;p317"/>
          <p:cNvGrpSpPr/>
          <p:nvPr/>
        </p:nvGrpSpPr>
        <p:grpSpPr>
          <a:xfrm>
            <a:off x="4696473" y="1881429"/>
            <a:ext cx="4403689" cy="2980958"/>
            <a:chOff x="4740323" y="1538029"/>
            <a:chExt cx="4403689" cy="2980958"/>
          </a:xfrm>
        </p:grpSpPr>
        <p:pic>
          <p:nvPicPr>
            <p:cNvPr id="8052" name="Google Shape;8052;p317"/>
            <p:cNvPicPr preferRelativeResize="0"/>
            <p:nvPr/>
          </p:nvPicPr>
          <p:blipFill>
            <a:blip r:embed="rId4">
              <a:alphaModFix/>
            </a:blip>
            <a:stretch>
              <a:fillRect/>
            </a:stretch>
          </p:blipFill>
          <p:spPr>
            <a:xfrm flipH="1">
              <a:off x="4740323" y="1538029"/>
              <a:ext cx="4403689" cy="2980958"/>
            </a:xfrm>
            <a:prstGeom prst="rect">
              <a:avLst/>
            </a:prstGeom>
            <a:noFill/>
            <a:ln>
              <a:noFill/>
            </a:ln>
          </p:spPr>
        </p:pic>
        <p:sp>
          <p:nvSpPr>
            <p:cNvPr id="8053" name="Google Shape;8053;p317"/>
            <p:cNvSpPr txBox="1"/>
            <p:nvPr/>
          </p:nvSpPr>
          <p:spPr>
            <a:xfrm rot="-24530" flipH="1">
              <a:off x="6588692" y="2668466"/>
              <a:ext cx="2102154"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R-citalopram</a:t>
              </a:r>
              <a:endParaRPr sz="1800" b="1"/>
            </a:p>
          </p:txBody>
        </p:sp>
      </p:grpSp>
      <p:grpSp>
        <p:nvGrpSpPr>
          <p:cNvPr id="8054" name="Google Shape;8054;p317"/>
          <p:cNvGrpSpPr/>
          <p:nvPr/>
        </p:nvGrpSpPr>
        <p:grpSpPr>
          <a:xfrm>
            <a:off x="166975" y="1881417"/>
            <a:ext cx="4419599" cy="2980958"/>
            <a:chOff x="861075" y="1457642"/>
            <a:chExt cx="4419599" cy="2980958"/>
          </a:xfrm>
        </p:grpSpPr>
        <p:pic>
          <p:nvPicPr>
            <p:cNvPr id="8055" name="Google Shape;8055;p317"/>
            <p:cNvPicPr preferRelativeResize="0"/>
            <p:nvPr/>
          </p:nvPicPr>
          <p:blipFill>
            <a:blip r:embed="rId4">
              <a:alphaModFix/>
            </a:blip>
            <a:stretch>
              <a:fillRect/>
            </a:stretch>
          </p:blipFill>
          <p:spPr>
            <a:xfrm>
              <a:off x="861075" y="1457642"/>
              <a:ext cx="4419599" cy="2980958"/>
            </a:xfrm>
            <a:prstGeom prst="rect">
              <a:avLst/>
            </a:prstGeom>
            <a:noFill/>
            <a:ln>
              <a:noFill/>
            </a:ln>
          </p:spPr>
        </p:pic>
        <p:sp>
          <p:nvSpPr>
            <p:cNvPr id="8056" name="Google Shape;8056;p317"/>
            <p:cNvSpPr txBox="1"/>
            <p:nvPr/>
          </p:nvSpPr>
          <p:spPr>
            <a:xfrm rot="24443">
              <a:off x="1315886" y="255154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S-citalopram</a:t>
              </a:r>
              <a:endParaRPr sz="1800" b="1"/>
            </a:p>
          </p:txBody>
        </p:sp>
      </p:grpSp>
      <p:sp>
        <p:nvSpPr>
          <p:cNvPr id="8057" name="Google Shape;8057;p317"/>
          <p:cNvSpPr txBox="1"/>
          <p:nvPr/>
        </p:nvSpPr>
        <p:spPr>
          <a:xfrm>
            <a:off x="529450" y="157400"/>
            <a:ext cx="6590100" cy="11748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b="1"/>
              <a:t>Citalopram (Celexa)</a:t>
            </a:r>
            <a:endParaRPr b="1"/>
          </a:p>
          <a:p>
            <a:pPr marL="457200" lvl="0" indent="-317500" algn="l" rtl="0">
              <a:spcBef>
                <a:spcPts val="1000"/>
              </a:spcBef>
              <a:spcAft>
                <a:spcPts val="0"/>
              </a:spcAft>
              <a:buClr>
                <a:schemeClr val="dk1"/>
              </a:buClr>
              <a:buSzPts val="1400"/>
              <a:buChar char="●"/>
            </a:pPr>
            <a:r>
              <a:rPr lang="en" b="1">
                <a:solidFill>
                  <a:schemeClr val="dk1"/>
                </a:solidFill>
              </a:rPr>
              <a:t>Choose escitalopram (Lexapro) instead </a:t>
            </a:r>
            <a:endParaRPr b="1">
              <a:solidFill>
                <a:schemeClr val="dk1"/>
              </a:solidFill>
            </a:endParaRPr>
          </a:p>
          <a:p>
            <a:pPr marL="457200" lvl="0" indent="-317500" algn="l" rtl="0">
              <a:spcBef>
                <a:spcPts val="0"/>
              </a:spcBef>
              <a:spcAft>
                <a:spcPts val="0"/>
              </a:spcAft>
              <a:buClr>
                <a:schemeClr val="dk1"/>
              </a:buClr>
              <a:buSzPts val="1400"/>
              <a:buChar char="●"/>
            </a:pPr>
            <a:r>
              <a:rPr lang="en" b="1">
                <a:solidFill>
                  <a:schemeClr val="dk1"/>
                </a:solidFill>
              </a:rPr>
              <a:t>If changing, go from </a:t>
            </a:r>
            <a:r>
              <a:rPr lang="en" b="1">
                <a:solidFill>
                  <a:schemeClr val="dk1"/>
                </a:solidFill>
                <a:highlight>
                  <a:srgbClr val="FFFF00"/>
                </a:highlight>
              </a:rPr>
              <a:t>citalopram 40 mg</a:t>
            </a:r>
            <a:r>
              <a:rPr lang="en" b="1">
                <a:solidFill>
                  <a:schemeClr val="dk1"/>
                </a:solidFill>
              </a:rPr>
              <a:t> to escitalopram 20 mg </a:t>
            </a:r>
            <a:endParaRPr b="1">
              <a:solidFill>
                <a:schemeClr val="dk1"/>
              </a:solidFill>
            </a:endParaRPr>
          </a:p>
          <a:p>
            <a:pPr marL="457200" lvl="0" indent="0" algn="l" rtl="0">
              <a:spcBef>
                <a:spcPts val="0"/>
              </a:spcBef>
              <a:spcAft>
                <a:spcPts val="0"/>
              </a:spcAft>
              <a:buNone/>
            </a:pPr>
            <a:endParaRPr b="1"/>
          </a:p>
        </p:txBody>
      </p:sp>
      <p:sp>
        <p:nvSpPr>
          <p:cNvPr id="8058" name="Google Shape;8058;p317"/>
          <p:cNvSpPr/>
          <p:nvPr/>
        </p:nvSpPr>
        <p:spPr>
          <a:xfrm>
            <a:off x="1260447" y="2232374"/>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9" name="Google Shape;8059;p317"/>
          <p:cNvSpPr/>
          <p:nvPr/>
        </p:nvSpPr>
        <p:spPr>
          <a:xfrm>
            <a:off x="7235272" y="2305999"/>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060" name="Google Shape;8060;p317"/>
          <p:cNvCxnSpPr/>
          <p:nvPr/>
        </p:nvCxnSpPr>
        <p:spPr>
          <a:xfrm>
            <a:off x="1432546" y="1977947"/>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8061" name="Google Shape;8061;p317"/>
          <p:cNvCxnSpPr/>
          <p:nvPr/>
        </p:nvCxnSpPr>
        <p:spPr>
          <a:xfrm>
            <a:off x="1458269" y="4765859"/>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8062" name="Google Shape;8062;p317"/>
          <p:cNvCxnSpPr/>
          <p:nvPr/>
        </p:nvCxnSpPr>
        <p:spPr>
          <a:xfrm>
            <a:off x="7455846" y="1987113"/>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8063" name="Google Shape;8063;p317"/>
          <p:cNvCxnSpPr/>
          <p:nvPr/>
        </p:nvCxnSpPr>
        <p:spPr>
          <a:xfrm>
            <a:off x="7481569" y="4775024"/>
            <a:ext cx="408300" cy="0"/>
          </a:xfrm>
          <a:prstGeom prst="straightConnector1">
            <a:avLst/>
          </a:prstGeom>
          <a:noFill/>
          <a:ln w="28575" cap="flat" cmpd="sng">
            <a:solidFill>
              <a:schemeClr val="dk2"/>
            </a:solidFill>
            <a:prstDash val="solid"/>
            <a:round/>
            <a:headEnd type="none" w="med" len="med"/>
            <a:tailEnd type="none" w="med" len="med"/>
          </a:ln>
        </p:spPr>
      </p:cxnSp>
      <p:pic>
        <p:nvPicPr>
          <p:cNvPr id="8064" name="Google Shape;8064;p317"/>
          <p:cNvPicPr preferRelativeResize="0"/>
          <p:nvPr/>
        </p:nvPicPr>
        <p:blipFill>
          <a:blip r:embed="rId5">
            <a:alphaModFix/>
          </a:blip>
          <a:stretch>
            <a:fillRect/>
          </a:stretch>
        </p:blipFill>
        <p:spPr>
          <a:xfrm rot="827143">
            <a:off x="8236975" y="1500445"/>
            <a:ext cx="564025" cy="699675"/>
          </a:xfrm>
          <a:prstGeom prst="rect">
            <a:avLst/>
          </a:prstGeom>
          <a:noFill/>
          <a:ln>
            <a:noFill/>
          </a:ln>
        </p:spPr>
      </p:pic>
      <p:sp>
        <p:nvSpPr>
          <p:cNvPr id="8065" name="Google Shape;8065;p317"/>
          <p:cNvSpPr txBox="1"/>
          <p:nvPr/>
        </p:nvSpPr>
        <p:spPr>
          <a:xfrm>
            <a:off x="6922000" y="3482313"/>
            <a:ext cx="1476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“Bad Lexapro”</a:t>
            </a:r>
            <a:endParaRPr/>
          </a:p>
        </p:txBody>
      </p:sp>
      <p:sp>
        <p:nvSpPr>
          <p:cNvPr id="8066" name="Google Shape;8066;p317"/>
          <p:cNvSpPr txBox="1"/>
          <p:nvPr/>
        </p:nvSpPr>
        <p:spPr>
          <a:xfrm>
            <a:off x="1091325" y="3398300"/>
            <a:ext cx="1735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“Lexapro”</a:t>
            </a:r>
            <a:endParaRPr/>
          </a:p>
        </p:txBody>
      </p:sp>
      <p:grpSp>
        <p:nvGrpSpPr>
          <p:cNvPr id="8067" name="Google Shape;8067;p317"/>
          <p:cNvGrpSpPr/>
          <p:nvPr/>
        </p:nvGrpSpPr>
        <p:grpSpPr>
          <a:xfrm>
            <a:off x="4696473" y="1443322"/>
            <a:ext cx="4403689" cy="3427355"/>
            <a:chOff x="4696473" y="1443322"/>
            <a:chExt cx="4403689" cy="3427355"/>
          </a:xfrm>
        </p:grpSpPr>
        <p:pic>
          <p:nvPicPr>
            <p:cNvPr id="8068" name="Google Shape;8068;p317"/>
            <p:cNvPicPr preferRelativeResize="0"/>
            <p:nvPr/>
          </p:nvPicPr>
          <p:blipFill>
            <a:blip r:embed="rId3">
              <a:alphaModFix/>
            </a:blip>
            <a:stretch>
              <a:fillRect/>
            </a:stretch>
          </p:blipFill>
          <p:spPr>
            <a:xfrm rot="-2178522">
              <a:off x="5875734" y="4042135"/>
              <a:ext cx="673832" cy="534808"/>
            </a:xfrm>
            <a:prstGeom prst="roundRect">
              <a:avLst>
                <a:gd name="adj" fmla="val 16667"/>
              </a:avLst>
            </a:prstGeom>
            <a:noFill/>
            <a:ln w="19050" cap="flat" cmpd="sng">
              <a:solidFill>
                <a:srgbClr val="3366CC"/>
              </a:solidFill>
              <a:prstDash val="solid"/>
              <a:round/>
              <a:headEnd type="none" w="sm" len="sm"/>
              <a:tailEnd type="none" w="sm" len="sm"/>
            </a:ln>
          </p:spPr>
        </p:pic>
        <p:pic>
          <p:nvPicPr>
            <p:cNvPr id="8069" name="Google Shape;8069;p317"/>
            <p:cNvPicPr preferRelativeResize="0"/>
            <p:nvPr/>
          </p:nvPicPr>
          <p:blipFill>
            <a:blip r:embed="rId4">
              <a:alphaModFix/>
            </a:blip>
            <a:stretch>
              <a:fillRect/>
            </a:stretch>
          </p:blipFill>
          <p:spPr>
            <a:xfrm flipH="1">
              <a:off x="4696473" y="1889719"/>
              <a:ext cx="4403689" cy="2980958"/>
            </a:xfrm>
            <a:prstGeom prst="rect">
              <a:avLst/>
            </a:prstGeom>
            <a:noFill/>
            <a:ln>
              <a:noFill/>
            </a:ln>
          </p:spPr>
        </p:pic>
        <p:pic>
          <p:nvPicPr>
            <p:cNvPr id="8070" name="Google Shape;8070;p317"/>
            <p:cNvPicPr preferRelativeResize="0"/>
            <p:nvPr/>
          </p:nvPicPr>
          <p:blipFill>
            <a:blip r:embed="rId5">
              <a:alphaModFix/>
            </a:blip>
            <a:stretch>
              <a:fillRect/>
            </a:stretch>
          </p:blipFill>
          <p:spPr>
            <a:xfrm rot="827143">
              <a:off x="8236975" y="1500445"/>
              <a:ext cx="564025" cy="699675"/>
            </a:xfrm>
            <a:prstGeom prst="rect">
              <a:avLst/>
            </a:prstGeom>
            <a:noFill/>
            <a:ln>
              <a:noFill/>
            </a:ln>
          </p:spPr>
        </p:pic>
        <p:sp>
          <p:nvSpPr>
            <p:cNvPr id="8071" name="Google Shape;8071;p317"/>
            <p:cNvSpPr/>
            <p:nvPr/>
          </p:nvSpPr>
          <p:spPr>
            <a:xfrm>
              <a:off x="7235272" y="2305999"/>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072" name="Google Shape;8072;p317"/>
            <p:cNvCxnSpPr/>
            <p:nvPr/>
          </p:nvCxnSpPr>
          <p:spPr>
            <a:xfrm>
              <a:off x="7455846" y="1987113"/>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8073" name="Google Shape;8073;p317"/>
            <p:cNvCxnSpPr/>
            <p:nvPr/>
          </p:nvCxnSpPr>
          <p:spPr>
            <a:xfrm>
              <a:off x="7481569" y="4775024"/>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8074" name="Google Shape;8074;p317"/>
          <p:cNvSpPr txBox="1"/>
          <p:nvPr/>
        </p:nvSpPr>
        <p:spPr>
          <a:xfrm rot="-24530" flipH="1">
            <a:off x="6608926" y="3061098"/>
            <a:ext cx="2102154" cy="1066526"/>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R-citalopram</a:t>
            </a:r>
            <a:endParaRPr sz="1800" b="1"/>
          </a:p>
        </p:txBody>
      </p:sp>
      <p:cxnSp>
        <p:nvCxnSpPr>
          <p:cNvPr id="8075" name="Google Shape;8075;p317"/>
          <p:cNvCxnSpPr/>
          <p:nvPr/>
        </p:nvCxnSpPr>
        <p:spPr>
          <a:xfrm flipH="1">
            <a:off x="2933800" y="979092"/>
            <a:ext cx="895200" cy="925800"/>
          </a:xfrm>
          <a:prstGeom prst="straightConnector1">
            <a:avLst/>
          </a:prstGeom>
          <a:noFill/>
          <a:ln w="38100" cap="flat" cmpd="sng">
            <a:solidFill>
              <a:srgbClr val="FFFF00"/>
            </a:solidFill>
            <a:prstDash val="solid"/>
            <a:round/>
            <a:headEnd type="none" w="med" len="med"/>
            <a:tailEnd type="triangle" w="med" len="med"/>
          </a:ln>
        </p:spPr>
      </p:cxnSp>
      <p:cxnSp>
        <p:nvCxnSpPr>
          <p:cNvPr id="8076" name="Google Shape;8076;p317"/>
          <p:cNvCxnSpPr/>
          <p:nvPr/>
        </p:nvCxnSpPr>
        <p:spPr>
          <a:xfrm>
            <a:off x="3924300" y="979100"/>
            <a:ext cx="1971600" cy="1145100"/>
          </a:xfrm>
          <a:prstGeom prst="straightConnector1">
            <a:avLst/>
          </a:prstGeom>
          <a:noFill/>
          <a:ln w="38100" cap="flat" cmpd="sng">
            <a:solidFill>
              <a:srgbClr val="FFFF00"/>
            </a:solidFill>
            <a:prstDash val="solid"/>
            <a:round/>
            <a:headEnd type="none" w="med" len="med"/>
            <a:tailEnd type="triangle" w="med" len="med"/>
          </a:ln>
        </p:spPr>
      </p:cxnSp>
      <p:sp>
        <p:nvSpPr>
          <p:cNvPr id="8077" name="Google Shape;8077;p317"/>
          <p:cNvSpPr txBox="1"/>
          <p:nvPr/>
        </p:nvSpPr>
        <p:spPr>
          <a:xfrm>
            <a:off x="2038650" y="1868900"/>
            <a:ext cx="1266600" cy="4002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b="1">
                <a:highlight>
                  <a:srgbClr val="FFFF00"/>
                </a:highlight>
              </a:rPr>
              <a:t>20 mg</a:t>
            </a:r>
            <a:endParaRPr b="1">
              <a:highlight>
                <a:srgbClr val="FFFF00"/>
              </a:highlight>
            </a:endParaRPr>
          </a:p>
        </p:txBody>
      </p:sp>
      <p:sp>
        <p:nvSpPr>
          <p:cNvPr id="8078" name="Google Shape;8078;p317"/>
          <p:cNvSpPr txBox="1"/>
          <p:nvPr/>
        </p:nvSpPr>
        <p:spPr>
          <a:xfrm>
            <a:off x="5100188" y="2124200"/>
            <a:ext cx="1266600" cy="4002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b="1">
                <a:highlight>
                  <a:srgbClr val="FFFF00"/>
                </a:highlight>
              </a:rPr>
              <a:t>20 mg</a:t>
            </a:r>
            <a:endParaRPr b="1">
              <a:highlight>
                <a:srgbClr val="FFFF00"/>
              </a:highlight>
            </a:endParaRPr>
          </a:p>
        </p:txBody>
      </p:sp>
      <p:grpSp>
        <p:nvGrpSpPr>
          <p:cNvPr id="8079" name="Google Shape;8079;p317"/>
          <p:cNvGrpSpPr/>
          <p:nvPr/>
        </p:nvGrpSpPr>
        <p:grpSpPr>
          <a:xfrm>
            <a:off x="6152725" y="1977950"/>
            <a:ext cx="2944500" cy="2952600"/>
            <a:chOff x="6152725" y="1977950"/>
            <a:chExt cx="2944500" cy="2952600"/>
          </a:xfrm>
        </p:grpSpPr>
        <p:cxnSp>
          <p:nvCxnSpPr>
            <p:cNvPr id="8080" name="Google Shape;8080;p317"/>
            <p:cNvCxnSpPr/>
            <p:nvPr/>
          </p:nvCxnSpPr>
          <p:spPr>
            <a:xfrm>
              <a:off x="6152725" y="1977950"/>
              <a:ext cx="2943300" cy="2943300"/>
            </a:xfrm>
            <a:prstGeom prst="straightConnector1">
              <a:avLst/>
            </a:prstGeom>
            <a:noFill/>
            <a:ln w="76200" cap="flat" cmpd="sng">
              <a:solidFill>
                <a:srgbClr val="FF0000"/>
              </a:solidFill>
              <a:prstDash val="solid"/>
              <a:round/>
              <a:headEnd type="none" w="med" len="med"/>
              <a:tailEnd type="none" w="med" len="med"/>
            </a:ln>
          </p:spPr>
        </p:cxnSp>
        <p:cxnSp>
          <p:nvCxnSpPr>
            <p:cNvPr id="8081" name="Google Shape;8081;p317"/>
            <p:cNvCxnSpPr/>
            <p:nvPr/>
          </p:nvCxnSpPr>
          <p:spPr>
            <a:xfrm rot="10800000" flipH="1">
              <a:off x="6152725" y="1986050"/>
              <a:ext cx="2944500" cy="2944500"/>
            </a:xfrm>
            <a:prstGeom prst="straightConnector1">
              <a:avLst/>
            </a:prstGeom>
            <a:noFill/>
            <a:ln w="76200" cap="flat" cmpd="sng">
              <a:solidFill>
                <a:srgbClr val="FF0000"/>
              </a:solidFill>
              <a:prstDash val="solid"/>
              <a:round/>
              <a:headEnd type="none" w="med" len="med"/>
              <a:tailEnd type="none" w="med" len="med"/>
            </a:ln>
          </p:spPr>
        </p:cxnSp>
      </p:grpSp>
      <p:sp>
        <p:nvSpPr>
          <p:cNvPr id="8082" name="Google Shape;8082;p317"/>
          <p:cNvSpPr txBox="1"/>
          <p:nvPr/>
        </p:nvSpPr>
        <p:spPr>
          <a:xfrm rot="-24530" flipH="1">
            <a:off x="6608926" y="3061098"/>
            <a:ext cx="2102154" cy="1066526"/>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R-citalopram</a:t>
            </a:r>
            <a:endParaRPr sz="1800" b="1"/>
          </a:p>
        </p:txBody>
      </p:sp>
      <p:grpSp>
        <p:nvGrpSpPr>
          <p:cNvPr id="8083" name="Google Shape;8083;p317"/>
          <p:cNvGrpSpPr/>
          <p:nvPr/>
        </p:nvGrpSpPr>
        <p:grpSpPr>
          <a:xfrm>
            <a:off x="8079386" y="104593"/>
            <a:ext cx="778260" cy="1064306"/>
            <a:chOff x="2867176" y="666461"/>
            <a:chExt cx="2732655" cy="3737028"/>
          </a:xfrm>
        </p:grpSpPr>
        <p:pic>
          <p:nvPicPr>
            <p:cNvPr id="8084" name="Google Shape;8084;p317" descr="clipped result image"/>
            <p:cNvPicPr preferRelativeResize="0"/>
            <p:nvPr/>
          </p:nvPicPr>
          <p:blipFill rotWithShape="1">
            <a:blip r:embed="rId6">
              <a:alphaModFix/>
            </a:blip>
            <a:srcRect/>
            <a:stretch/>
          </p:blipFill>
          <p:spPr>
            <a:xfrm rot="254024" flipH="1">
              <a:off x="2971809" y="1386349"/>
              <a:ext cx="2523389" cy="2927989"/>
            </a:xfrm>
            <a:prstGeom prst="rect">
              <a:avLst/>
            </a:prstGeom>
            <a:noFill/>
            <a:ln>
              <a:noFill/>
            </a:ln>
            <a:effectLst>
              <a:outerShdw blurRad="28575" algn="bl" rotWithShape="0">
                <a:srgbClr val="000000">
                  <a:alpha val="50000"/>
                </a:srgbClr>
              </a:outerShdw>
            </a:effectLst>
          </p:spPr>
        </p:pic>
        <p:pic>
          <p:nvPicPr>
            <p:cNvPr id="8085" name="Google Shape;8085;p317" descr="Resultado de imagen para lexus logo"/>
            <p:cNvPicPr preferRelativeResize="0"/>
            <p:nvPr/>
          </p:nvPicPr>
          <p:blipFill rotWithShape="1">
            <a:blip r:embed="rId7">
              <a:alphaModFix/>
            </a:blip>
            <a:srcRect/>
            <a:stretch/>
          </p:blipFill>
          <p:spPr>
            <a:xfrm>
              <a:off x="4725948" y="2649492"/>
              <a:ext cx="487616" cy="365718"/>
            </a:xfrm>
            <a:prstGeom prst="rect">
              <a:avLst/>
            </a:prstGeom>
            <a:noFill/>
            <a:ln>
              <a:noFill/>
            </a:ln>
          </p:spPr>
        </p:pic>
        <p:pic>
          <p:nvPicPr>
            <p:cNvPr id="8086" name="Google Shape;8086;p317" descr="clipped result image"/>
            <p:cNvPicPr preferRelativeResize="0"/>
            <p:nvPr/>
          </p:nvPicPr>
          <p:blipFill rotWithShape="1">
            <a:blip r:embed="rId8">
              <a:alphaModFix/>
            </a:blip>
            <a:srcRect/>
            <a:stretch/>
          </p:blipFill>
          <p:spPr>
            <a:xfrm>
              <a:off x="4687519" y="1535493"/>
              <a:ext cx="691245" cy="859786"/>
            </a:xfrm>
            <a:prstGeom prst="rect">
              <a:avLst/>
            </a:prstGeom>
            <a:noFill/>
            <a:ln>
              <a:noFill/>
            </a:ln>
          </p:spPr>
        </p:pic>
        <p:pic>
          <p:nvPicPr>
            <p:cNvPr id="8087" name="Google Shape;8087;p317" descr="clipped result image"/>
            <p:cNvPicPr preferRelativeResize="0"/>
            <p:nvPr/>
          </p:nvPicPr>
          <p:blipFill rotWithShape="1">
            <a:blip r:embed="rId9">
              <a:alphaModFix/>
            </a:blip>
            <a:srcRect/>
            <a:stretch/>
          </p:blipFill>
          <p:spPr>
            <a:xfrm rot="10800000" flipH="1">
              <a:off x="4683293" y="666461"/>
              <a:ext cx="691245" cy="859786"/>
            </a:xfrm>
            <a:prstGeom prst="rect">
              <a:avLst/>
            </a:prstGeom>
            <a:noFill/>
            <a:ln>
              <a:noFill/>
            </a:ln>
          </p:spPr>
        </p:pic>
        <p:pic>
          <p:nvPicPr>
            <p:cNvPr id="8088" name="Google Shape;8088;p317"/>
            <p:cNvPicPr preferRelativeResize="0"/>
            <p:nvPr/>
          </p:nvPicPr>
          <p:blipFill rotWithShape="1">
            <a:blip r:embed="rId10">
              <a:alphaModFix/>
            </a:blip>
            <a:srcRect/>
            <a:stretch/>
          </p:blipFill>
          <p:spPr>
            <a:xfrm rot="97068">
              <a:off x="3459336" y="2477977"/>
              <a:ext cx="1114978" cy="580798"/>
            </a:xfrm>
            <a:prstGeom prst="rect">
              <a:avLst/>
            </a:prstGeom>
            <a:noFill/>
            <a:ln>
              <a:noFill/>
            </a:ln>
          </p:spPr>
        </p:pic>
      </p:gr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Shape 8092"/>
        <p:cNvGrpSpPr/>
        <p:nvPr/>
      </p:nvGrpSpPr>
      <p:grpSpPr>
        <a:xfrm>
          <a:off x="0" y="0"/>
          <a:ext cx="0" cy="0"/>
          <a:chOff x="0" y="0"/>
          <a:chExt cx="0" cy="0"/>
        </a:xfrm>
      </p:grpSpPr>
      <p:grpSp>
        <p:nvGrpSpPr>
          <p:cNvPr id="8093" name="Google Shape;8093;p318"/>
          <p:cNvGrpSpPr/>
          <p:nvPr/>
        </p:nvGrpSpPr>
        <p:grpSpPr>
          <a:xfrm>
            <a:off x="166975" y="1881417"/>
            <a:ext cx="4419599" cy="2980958"/>
            <a:chOff x="861075" y="1457642"/>
            <a:chExt cx="4419599" cy="2980958"/>
          </a:xfrm>
        </p:grpSpPr>
        <p:pic>
          <p:nvPicPr>
            <p:cNvPr id="8094" name="Google Shape;8094;p318"/>
            <p:cNvPicPr preferRelativeResize="0"/>
            <p:nvPr/>
          </p:nvPicPr>
          <p:blipFill>
            <a:blip r:embed="rId3">
              <a:alphaModFix/>
            </a:blip>
            <a:stretch>
              <a:fillRect/>
            </a:stretch>
          </p:blipFill>
          <p:spPr>
            <a:xfrm>
              <a:off x="861075" y="1457642"/>
              <a:ext cx="4419599" cy="2980958"/>
            </a:xfrm>
            <a:prstGeom prst="rect">
              <a:avLst/>
            </a:prstGeom>
            <a:noFill/>
            <a:ln>
              <a:noFill/>
            </a:ln>
          </p:spPr>
        </p:pic>
        <p:sp>
          <p:nvSpPr>
            <p:cNvPr id="8095" name="Google Shape;8095;p318"/>
            <p:cNvSpPr txBox="1"/>
            <p:nvPr/>
          </p:nvSpPr>
          <p:spPr>
            <a:xfrm rot="24443">
              <a:off x="1315886" y="255154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S-citalopram</a:t>
              </a:r>
              <a:endParaRPr sz="1800" b="1"/>
            </a:p>
          </p:txBody>
        </p:sp>
      </p:grpSp>
      <p:sp>
        <p:nvSpPr>
          <p:cNvPr id="8096" name="Google Shape;8096;p318"/>
          <p:cNvSpPr txBox="1"/>
          <p:nvPr/>
        </p:nvSpPr>
        <p:spPr>
          <a:xfrm>
            <a:off x="529450" y="157400"/>
            <a:ext cx="6590100" cy="11748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b="1"/>
              <a:t>Citalopram (Celexa)</a:t>
            </a:r>
            <a:endParaRPr b="1"/>
          </a:p>
          <a:p>
            <a:pPr marL="457200" lvl="0" indent="-317500" algn="l" rtl="0">
              <a:spcBef>
                <a:spcPts val="1000"/>
              </a:spcBef>
              <a:spcAft>
                <a:spcPts val="0"/>
              </a:spcAft>
              <a:buClr>
                <a:schemeClr val="dk1"/>
              </a:buClr>
              <a:buSzPts val="1400"/>
              <a:buChar char="●"/>
            </a:pPr>
            <a:r>
              <a:rPr lang="en" b="1">
                <a:solidFill>
                  <a:schemeClr val="dk1"/>
                </a:solidFill>
              </a:rPr>
              <a:t>Choose escitalopram (Lexapro) instead </a:t>
            </a:r>
            <a:endParaRPr b="1">
              <a:solidFill>
                <a:schemeClr val="dk1"/>
              </a:solidFill>
            </a:endParaRPr>
          </a:p>
          <a:p>
            <a:pPr marL="457200" lvl="0" indent="-317500" algn="l" rtl="0">
              <a:spcBef>
                <a:spcPts val="0"/>
              </a:spcBef>
              <a:spcAft>
                <a:spcPts val="0"/>
              </a:spcAft>
              <a:buClr>
                <a:schemeClr val="dk1"/>
              </a:buClr>
              <a:buSzPts val="1400"/>
              <a:buChar char="●"/>
            </a:pPr>
            <a:r>
              <a:rPr lang="en" b="1">
                <a:solidFill>
                  <a:schemeClr val="dk1"/>
                </a:solidFill>
              </a:rPr>
              <a:t>If changing, go from citalopram 40 mg to </a:t>
            </a:r>
            <a:r>
              <a:rPr lang="en" b="1">
                <a:solidFill>
                  <a:schemeClr val="dk1"/>
                </a:solidFill>
                <a:highlight>
                  <a:srgbClr val="FFFF00"/>
                </a:highlight>
              </a:rPr>
              <a:t>escitalopram 20 mg</a:t>
            </a:r>
            <a:r>
              <a:rPr lang="en" b="1">
                <a:solidFill>
                  <a:schemeClr val="dk1"/>
                </a:solidFill>
              </a:rPr>
              <a:t> </a:t>
            </a:r>
            <a:endParaRPr b="1">
              <a:solidFill>
                <a:schemeClr val="dk1"/>
              </a:solidFill>
            </a:endParaRPr>
          </a:p>
          <a:p>
            <a:pPr marL="457200" lvl="0" indent="0" algn="l" rtl="0">
              <a:spcBef>
                <a:spcPts val="0"/>
              </a:spcBef>
              <a:spcAft>
                <a:spcPts val="0"/>
              </a:spcAft>
              <a:buNone/>
            </a:pPr>
            <a:endParaRPr b="1"/>
          </a:p>
        </p:txBody>
      </p:sp>
      <p:sp>
        <p:nvSpPr>
          <p:cNvPr id="8097" name="Google Shape;8097;p318"/>
          <p:cNvSpPr/>
          <p:nvPr/>
        </p:nvSpPr>
        <p:spPr>
          <a:xfrm>
            <a:off x="1260447" y="2232374"/>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098" name="Google Shape;8098;p318"/>
          <p:cNvCxnSpPr/>
          <p:nvPr/>
        </p:nvCxnSpPr>
        <p:spPr>
          <a:xfrm>
            <a:off x="1432546" y="1977947"/>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8099" name="Google Shape;8099;p318"/>
          <p:cNvCxnSpPr/>
          <p:nvPr/>
        </p:nvCxnSpPr>
        <p:spPr>
          <a:xfrm>
            <a:off x="1458269" y="4765859"/>
            <a:ext cx="408300" cy="0"/>
          </a:xfrm>
          <a:prstGeom prst="straightConnector1">
            <a:avLst/>
          </a:prstGeom>
          <a:noFill/>
          <a:ln w="28575" cap="flat" cmpd="sng">
            <a:solidFill>
              <a:schemeClr val="dk2"/>
            </a:solidFill>
            <a:prstDash val="solid"/>
            <a:round/>
            <a:headEnd type="none" w="med" len="med"/>
            <a:tailEnd type="none" w="med" len="med"/>
          </a:ln>
        </p:spPr>
      </p:cxnSp>
      <p:sp>
        <p:nvSpPr>
          <p:cNvPr id="8100" name="Google Shape;8100;p318"/>
          <p:cNvSpPr txBox="1"/>
          <p:nvPr/>
        </p:nvSpPr>
        <p:spPr>
          <a:xfrm>
            <a:off x="1091325" y="3398300"/>
            <a:ext cx="1735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“Lexapro”</a:t>
            </a:r>
            <a:endParaRPr/>
          </a:p>
        </p:txBody>
      </p:sp>
      <p:grpSp>
        <p:nvGrpSpPr>
          <p:cNvPr id="8101" name="Google Shape;8101;p318"/>
          <p:cNvGrpSpPr/>
          <p:nvPr/>
        </p:nvGrpSpPr>
        <p:grpSpPr>
          <a:xfrm>
            <a:off x="4696473" y="1443322"/>
            <a:ext cx="4403689" cy="3427355"/>
            <a:chOff x="4696473" y="300322"/>
            <a:chExt cx="4403689" cy="3427355"/>
          </a:xfrm>
        </p:grpSpPr>
        <p:pic>
          <p:nvPicPr>
            <p:cNvPr id="8102" name="Google Shape;8102;p318"/>
            <p:cNvPicPr preferRelativeResize="0"/>
            <p:nvPr/>
          </p:nvPicPr>
          <p:blipFill>
            <a:blip r:embed="rId3">
              <a:alphaModFix amt="44000"/>
            </a:blip>
            <a:stretch>
              <a:fillRect/>
            </a:stretch>
          </p:blipFill>
          <p:spPr>
            <a:xfrm flipH="1">
              <a:off x="4696473" y="746719"/>
              <a:ext cx="4403689" cy="2980958"/>
            </a:xfrm>
            <a:prstGeom prst="rect">
              <a:avLst/>
            </a:prstGeom>
            <a:noFill/>
            <a:ln>
              <a:noFill/>
            </a:ln>
          </p:spPr>
        </p:pic>
        <p:pic>
          <p:nvPicPr>
            <p:cNvPr id="8103" name="Google Shape;8103;p318"/>
            <p:cNvPicPr preferRelativeResize="0"/>
            <p:nvPr/>
          </p:nvPicPr>
          <p:blipFill>
            <a:blip r:embed="rId4">
              <a:alphaModFix amt="48000"/>
            </a:blip>
            <a:stretch>
              <a:fillRect/>
            </a:stretch>
          </p:blipFill>
          <p:spPr>
            <a:xfrm rot="827143">
              <a:off x="8236975" y="357445"/>
              <a:ext cx="564025" cy="699675"/>
            </a:xfrm>
            <a:prstGeom prst="rect">
              <a:avLst/>
            </a:prstGeom>
            <a:noFill/>
            <a:ln>
              <a:noFill/>
            </a:ln>
          </p:spPr>
        </p:pic>
      </p:grpSp>
      <p:cxnSp>
        <p:nvCxnSpPr>
          <p:cNvPr id="8104" name="Google Shape;8104;p318"/>
          <p:cNvCxnSpPr/>
          <p:nvPr/>
        </p:nvCxnSpPr>
        <p:spPr>
          <a:xfrm flipH="1">
            <a:off x="2933850" y="1104900"/>
            <a:ext cx="1695300" cy="800100"/>
          </a:xfrm>
          <a:prstGeom prst="straightConnector1">
            <a:avLst/>
          </a:prstGeom>
          <a:noFill/>
          <a:ln w="38100" cap="flat" cmpd="sng">
            <a:solidFill>
              <a:srgbClr val="FFFF00"/>
            </a:solidFill>
            <a:prstDash val="solid"/>
            <a:round/>
            <a:headEnd type="none" w="med" len="med"/>
            <a:tailEnd type="triangle" w="med" len="med"/>
          </a:ln>
        </p:spPr>
      </p:cxnSp>
      <p:sp>
        <p:nvSpPr>
          <p:cNvPr id="8105" name="Google Shape;8105;p318"/>
          <p:cNvSpPr txBox="1"/>
          <p:nvPr/>
        </p:nvSpPr>
        <p:spPr>
          <a:xfrm>
            <a:off x="2038650" y="1868900"/>
            <a:ext cx="1266600" cy="4002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b="1">
                <a:highlight>
                  <a:srgbClr val="FFFF00"/>
                </a:highlight>
              </a:rPr>
              <a:t>20 mg</a:t>
            </a:r>
            <a:endParaRPr b="1">
              <a:highlight>
                <a:srgbClr val="FFFF00"/>
              </a:highlight>
            </a:endParaRPr>
          </a:p>
        </p:txBody>
      </p:sp>
      <p:sp>
        <p:nvSpPr>
          <p:cNvPr id="8106" name="Google Shape;8106;p318"/>
          <p:cNvSpPr txBox="1"/>
          <p:nvPr/>
        </p:nvSpPr>
        <p:spPr>
          <a:xfrm>
            <a:off x="5100188" y="2124200"/>
            <a:ext cx="1266600" cy="4002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b="1">
                <a:solidFill>
                  <a:srgbClr val="999999"/>
                </a:solidFill>
              </a:rPr>
              <a:t>20 mg</a:t>
            </a:r>
            <a:endParaRPr b="1">
              <a:solidFill>
                <a:srgbClr val="999999"/>
              </a:solidFill>
            </a:endParaRPr>
          </a:p>
        </p:txBody>
      </p:sp>
      <p:pic>
        <p:nvPicPr>
          <p:cNvPr id="8107" name="Google Shape;8107;p318"/>
          <p:cNvPicPr preferRelativeResize="0"/>
          <p:nvPr/>
        </p:nvPicPr>
        <p:blipFill>
          <a:blip r:embed="rId5">
            <a:alphaModFix amt="49000"/>
          </a:blip>
          <a:stretch>
            <a:fillRect/>
          </a:stretch>
        </p:blipFill>
        <p:spPr>
          <a:xfrm rot="-2179175">
            <a:off x="5886538" y="4075145"/>
            <a:ext cx="562226" cy="534808"/>
          </a:xfrm>
          <a:prstGeom prst="roundRect">
            <a:avLst>
              <a:gd name="adj" fmla="val 16667"/>
            </a:avLst>
          </a:prstGeom>
          <a:noFill/>
          <a:ln w="19050" cap="flat" cmpd="sng">
            <a:solidFill>
              <a:srgbClr val="C9DAF8"/>
            </a:solidFill>
            <a:prstDash val="solid"/>
            <a:round/>
            <a:headEnd type="none" w="sm" len="sm"/>
            <a:tailEnd type="none" w="sm" len="sm"/>
          </a:ln>
        </p:spPr>
      </p:pic>
      <p:grpSp>
        <p:nvGrpSpPr>
          <p:cNvPr id="8108" name="Google Shape;8108;p318"/>
          <p:cNvGrpSpPr/>
          <p:nvPr/>
        </p:nvGrpSpPr>
        <p:grpSpPr>
          <a:xfrm>
            <a:off x="6152725" y="1977950"/>
            <a:ext cx="2944500" cy="2952600"/>
            <a:chOff x="6152725" y="1977950"/>
            <a:chExt cx="2944500" cy="2952600"/>
          </a:xfrm>
        </p:grpSpPr>
        <p:cxnSp>
          <p:nvCxnSpPr>
            <p:cNvPr id="8109" name="Google Shape;8109;p318"/>
            <p:cNvCxnSpPr/>
            <p:nvPr/>
          </p:nvCxnSpPr>
          <p:spPr>
            <a:xfrm>
              <a:off x="6152725" y="1977950"/>
              <a:ext cx="2943300" cy="2943300"/>
            </a:xfrm>
            <a:prstGeom prst="straightConnector1">
              <a:avLst/>
            </a:prstGeom>
            <a:noFill/>
            <a:ln w="76200" cap="flat" cmpd="sng">
              <a:solidFill>
                <a:srgbClr val="FF0000"/>
              </a:solidFill>
              <a:prstDash val="solid"/>
              <a:round/>
              <a:headEnd type="none" w="med" len="med"/>
              <a:tailEnd type="none" w="med" len="med"/>
            </a:ln>
          </p:spPr>
        </p:cxnSp>
        <p:cxnSp>
          <p:nvCxnSpPr>
            <p:cNvPr id="8110" name="Google Shape;8110;p318"/>
            <p:cNvCxnSpPr/>
            <p:nvPr/>
          </p:nvCxnSpPr>
          <p:spPr>
            <a:xfrm rot="10800000" flipH="1">
              <a:off x="6152725" y="1986050"/>
              <a:ext cx="2944500" cy="2944500"/>
            </a:xfrm>
            <a:prstGeom prst="straightConnector1">
              <a:avLst/>
            </a:prstGeom>
            <a:noFill/>
            <a:ln w="76200" cap="flat" cmpd="sng">
              <a:solidFill>
                <a:srgbClr val="FF0000"/>
              </a:solidFill>
              <a:prstDash val="solid"/>
              <a:round/>
              <a:headEnd type="none" w="med" len="med"/>
              <a:tailEnd type="none" w="med" len="med"/>
            </a:ln>
          </p:spPr>
        </p:cxnSp>
      </p:gr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Shape 8114"/>
        <p:cNvGrpSpPr/>
        <p:nvPr/>
      </p:nvGrpSpPr>
      <p:grpSpPr>
        <a:xfrm>
          <a:off x="0" y="0"/>
          <a:ext cx="0" cy="0"/>
          <a:chOff x="0" y="0"/>
          <a:chExt cx="0" cy="0"/>
        </a:xfrm>
      </p:grpSpPr>
      <p:grpSp>
        <p:nvGrpSpPr>
          <p:cNvPr id="8115" name="Google Shape;8115;p319"/>
          <p:cNvGrpSpPr/>
          <p:nvPr/>
        </p:nvGrpSpPr>
        <p:grpSpPr>
          <a:xfrm>
            <a:off x="166975" y="1881417"/>
            <a:ext cx="4419599" cy="2980958"/>
            <a:chOff x="861075" y="1457642"/>
            <a:chExt cx="4419599" cy="2980958"/>
          </a:xfrm>
        </p:grpSpPr>
        <p:pic>
          <p:nvPicPr>
            <p:cNvPr id="8116" name="Google Shape;8116;p319"/>
            <p:cNvPicPr preferRelativeResize="0"/>
            <p:nvPr/>
          </p:nvPicPr>
          <p:blipFill>
            <a:blip r:embed="rId3">
              <a:alphaModFix/>
            </a:blip>
            <a:stretch>
              <a:fillRect/>
            </a:stretch>
          </p:blipFill>
          <p:spPr>
            <a:xfrm>
              <a:off x="861075" y="1457642"/>
              <a:ext cx="4419599" cy="2980958"/>
            </a:xfrm>
            <a:prstGeom prst="rect">
              <a:avLst/>
            </a:prstGeom>
            <a:noFill/>
            <a:ln>
              <a:noFill/>
            </a:ln>
          </p:spPr>
        </p:pic>
        <p:sp>
          <p:nvSpPr>
            <p:cNvPr id="8117" name="Google Shape;8117;p319"/>
            <p:cNvSpPr txBox="1"/>
            <p:nvPr/>
          </p:nvSpPr>
          <p:spPr>
            <a:xfrm rot="24443">
              <a:off x="1315886" y="255154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S-citalopram</a:t>
              </a:r>
              <a:endParaRPr sz="1800" b="1"/>
            </a:p>
          </p:txBody>
        </p:sp>
      </p:grpSp>
      <p:sp>
        <p:nvSpPr>
          <p:cNvPr id="8118" name="Google Shape;8118;p319"/>
          <p:cNvSpPr txBox="1"/>
          <p:nvPr/>
        </p:nvSpPr>
        <p:spPr>
          <a:xfrm>
            <a:off x="529450" y="157400"/>
            <a:ext cx="6590100" cy="11748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b="1"/>
              <a:t>Citalopram (Celexa)</a:t>
            </a:r>
            <a:endParaRPr b="1"/>
          </a:p>
          <a:p>
            <a:pPr marL="457200" lvl="0" indent="-317500" algn="l" rtl="0">
              <a:spcBef>
                <a:spcPts val="1000"/>
              </a:spcBef>
              <a:spcAft>
                <a:spcPts val="0"/>
              </a:spcAft>
              <a:buClr>
                <a:schemeClr val="dk1"/>
              </a:buClr>
              <a:buSzPts val="1400"/>
              <a:buChar char="●"/>
            </a:pPr>
            <a:r>
              <a:rPr lang="en" b="1">
                <a:solidFill>
                  <a:schemeClr val="dk1"/>
                </a:solidFill>
              </a:rPr>
              <a:t>Choose escitalopram (Lexapro) instead </a:t>
            </a:r>
            <a:endParaRPr b="1">
              <a:solidFill>
                <a:schemeClr val="dk1"/>
              </a:solidFill>
            </a:endParaRPr>
          </a:p>
          <a:p>
            <a:pPr marL="457200" lvl="0" indent="-317500" algn="l" rtl="0">
              <a:spcBef>
                <a:spcPts val="0"/>
              </a:spcBef>
              <a:spcAft>
                <a:spcPts val="0"/>
              </a:spcAft>
              <a:buClr>
                <a:schemeClr val="dk1"/>
              </a:buClr>
              <a:buSzPts val="1400"/>
              <a:buChar char="●"/>
            </a:pPr>
            <a:r>
              <a:rPr lang="en" b="1">
                <a:solidFill>
                  <a:schemeClr val="dk1"/>
                </a:solidFill>
              </a:rPr>
              <a:t>If changing, go from citalopram 40 mg to </a:t>
            </a:r>
            <a:r>
              <a:rPr lang="en" b="1">
                <a:solidFill>
                  <a:schemeClr val="dk1"/>
                </a:solidFill>
                <a:highlight>
                  <a:srgbClr val="FFFF00"/>
                </a:highlight>
              </a:rPr>
              <a:t>escitalopram 20 mg</a:t>
            </a:r>
            <a:r>
              <a:rPr lang="en" b="1">
                <a:solidFill>
                  <a:schemeClr val="dk1"/>
                </a:solidFill>
              </a:rPr>
              <a:t> </a:t>
            </a:r>
            <a:endParaRPr b="1">
              <a:solidFill>
                <a:schemeClr val="dk1"/>
              </a:solidFill>
            </a:endParaRPr>
          </a:p>
          <a:p>
            <a:pPr marL="457200" lvl="0" indent="0" algn="l" rtl="0">
              <a:spcBef>
                <a:spcPts val="0"/>
              </a:spcBef>
              <a:spcAft>
                <a:spcPts val="0"/>
              </a:spcAft>
              <a:buNone/>
            </a:pPr>
            <a:endParaRPr b="1"/>
          </a:p>
        </p:txBody>
      </p:sp>
      <p:sp>
        <p:nvSpPr>
          <p:cNvPr id="8119" name="Google Shape;8119;p319"/>
          <p:cNvSpPr/>
          <p:nvPr/>
        </p:nvSpPr>
        <p:spPr>
          <a:xfrm>
            <a:off x="1260447" y="2232374"/>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120" name="Google Shape;8120;p319"/>
          <p:cNvCxnSpPr/>
          <p:nvPr/>
        </p:nvCxnSpPr>
        <p:spPr>
          <a:xfrm>
            <a:off x="1432546" y="1977947"/>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8121" name="Google Shape;8121;p319"/>
          <p:cNvCxnSpPr/>
          <p:nvPr/>
        </p:nvCxnSpPr>
        <p:spPr>
          <a:xfrm>
            <a:off x="1458269" y="4765859"/>
            <a:ext cx="408300" cy="0"/>
          </a:xfrm>
          <a:prstGeom prst="straightConnector1">
            <a:avLst/>
          </a:prstGeom>
          <a:noFill/>
          <a:ln w="28575" cap="flat" cmpd="sng">
            <a:solidFill>
              <a:schemeClr val="dk2"/>
            </a:solidFill>
            <a:prstDash val="solid"/>
            <a:round/>
            <a:headEnd type="none" w="med" len="med"/>
            <a:tailEnd type="none" w="med" len="med"/>
          </a:ln>
        </p:spPr>
      </p:cxnSp>
      <p:sp>
        <p:nvSpPr>
          <p:cNvPr id="8122" name="Google Shape;8122;p319"/>
          <p:cNvSpPr txBox="1"/>
          <p:nvPr/>
        </p:nvSpPr>
        <p:spPr>
          <a:xfrm>
            <a:off x="1091325" y="3398300"/>
            <a:ext cx="1735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“Lexapro”</a:t>
            </a:r>
            <a:endParaRPr/>
          </a:p>
        </p:txBody>
      </p:sp>
      <p:grpSp>
        <p:nvGrpSpPr>
          <p:cNvPr id="8123" name="Google Shape;8123;p319"/>
          <p:cNvGrpSpPr/>
          <p:nvPr/>
        </p:nvGrpSpPr>
        <p:grpSpPr>
          <a:xfrm>
            <a:off x="4696473" y="1443322"/>
            <a:ext cx="4403689" cy="3427355"/>
            <a:chOff x="4696473" y="300322"/>
            <a:chExt cx="4403689" cy="3427355"/>
          </a:xfrm>
        </p:grpSpPr>
        <p:pic>
          <p:nvPicPr>
            <p:cNvPr id="8124" name="Google Shape;8124;p319"/>
            <p:cNvPicPr preferRelativeResize="0"/>
            <p:nvPr/>
          </p:nvPicPr>
          <p:blipFill>
            <a:blip r:embed="rId3">
              <a:alphaModFix amt="20000"/>
            </a:blip>
            <a:stretch>
              <a:fillRect/>
            </a:stretch>
          </p:blipFill>
          <p:spPr>
            <a:xfrm flipH="1">
              <a:off x="4696473" y="746719"/>
              <a:ext cx="4403689" cy="2980958"/>
            </a:xfrm>
            <a:prstGeom prst="rect">
              <a:avLst/>
            </a:prstGeom>
            <a:noFill/>
            <a:ln>
              <a:noFill/>
            </a:ln>
          </p:spPr>
        </p:pic>
        <p:pic>
          <p:nvPicPr>
            <p:cNvPr id="8125" name="Google Shape;8125;p319"/>
            <p:cNvPicPr preferRelativeResize="0"/>
            <p:nvPr/>
          </p:nvPicPr>
          <p:blipFill>
            <a:blip r:embed="rId4">
              <a:alphaModFix amt="20000"/>
            </a:blip>
            <a:stretch>
              <a:fillRect/>
            </a:stretch>
          </p:blipFill>
          <p:spPr>
            <a:xfrm rot="827143">
              <a:off x="8236975" y="357445"/>
              <a:ext cx="564025" cy="699675"/>
            </a:xfrm>
            <a:prstGeom prst="rect">
              <a:avLst/>
            </a:prstGeom>
            <a:noFill/>
            <a:ln>
              <a:noFill/>
            </a:ln>
          </p:spPr>
        </p:pic>
      </p:grpSp>
      <p:cxnSp>
        <p:nvCxnSpPr>
          <p:cNvPr id="8126" name="Google Shape;8126;p319"/>
          <p:cNvCxnSpPr/>
          <p:nvPr/>
        </p:nvCxnSpPr>
        <p:spPr>
          <a:xfrm flipH="1">
            <a:off x="2933850" y="1104900"/>
            <a:ext cx="1695300" cy="800100"/>
          </a:xfrm>
          <a:prstGeom prst="straightConnector1">
            <a:avLst/>
          </a:prstGeom>
          <a:noFill/>
          <a:ln w="38100" cap="flat" cmpd="sng">
            <a:solidFill>
              <a:srgbClr val="FFFF00"/>
            </a:solidFill>
            <a:prstDash val="solid"/>
            <a:round/>
            <a:headEnd type="none" w="med" len="med"/>
            <a:tailEnd type="triangle" w="med" len="med"/>
          </a:ln>
        </p:spPr>
      </p:cxnSp>
      <p:sp>
        <p:nvSpPr>
          <p:cNvPr id="8127" name="Google Shape;8127;p319"/>
          <p:cNvSpPr txBox="1"/>
          <p:nvPr/>
        </p:nvSpPr>
        <p:spPr>
          <a:xfrm>
            <a:off x="2038650" y="1868900"/>
            <a:ext cx="1266600" cy="4002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b="1">
                <a:highlight>
                  <a:srgbClr val="FFFF00"/>
                </a:highlight>
              </a:rPr>
              <a:t>20 mg</a:t>
            </a:r>
            <a:endParaRPr b="1">
              <a:highlight>
                <a:srgbClr val="FFFF00"/>
              </a:highlight>
            </a:endParaRPr>
          </a:p>
        </p:txBody>
      </p:sp>
      <p:sp>
        <p:nvSpPr>
          <p:cNvPr id="8128" name="Google Shape;8128;p319"/>
          <p:cNvSpPr txBox="1"/>
          <p:nvPr/>
        </p:nvSpPr>
        <p:spPr>
          <a:xfrm>
            <a:off x="5100188" y="2124200"/>
            <a:ext cx="1266600" cy="4002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b="1">
                <a:solidFill>
                  <a:srgbClr val="D9D9D9"/>
                </a:solidFill>
              </a:rPr>
              <a:t>20 mg</a:t>
            </a:r>
            <a:endParaRPr b="1">
              <a:solidFill>
                <a:srgbClr val="D9D9D9"/>
              </a:solidFill>
            </a:endParaRPr>
          </a:p>
        </p:txBody>
      </p:sp>
      <p:pic>
        <p:nvPicPr>
          <p:cNvPr id="8129" name="Google Shape;8129;p319"/>
          <p:cNvPicPr preferRelativeResize="0"/>
          <p:nvPr/>
        </p:nvPicPr>
        <p:blipFill>
          <a:blip r:embed="rId5">
            <a:alphaModFix amt="22000"/>
          </a:blip>
          <a:stretch>
            <a:fillRect/>
          </a:stretch>
        </p:blipFill>
        <p:spPr>
          <a:xfrm rot="-2179175">
            <a:off x="5886538" y="4075145"/>
            <a:ext cx="562226" cy="534808"/>
          </a:xfrm>
          <a:prstGeom prst="roundRect">
            <a:avLst>
              <a:gd name="adj" fmla="val 16667"/>
            </a:avLst>
          </a:prstGeom>
          <a:noFill/>
          <a:ln w="19050" cap="flat" cmpd="sng">
            <a:solidFill>
              <a:srgbClr val="C9DAF8"/>
            </a:solidFill>
            <a:prstDash val="solid"/>
            <a:round/>
            <a:headEnd type="none" w="sm" len="sm"/>
            <a:tailEnd type="none" w="sm" len="sm"/>
          </a:ln>
        </p:spPr>
      </p:pic>
      <p:grpSp>
        <p:nvGrpSpPr>
          <p:cNvPr id="8130" name="Google Shape;8130;p319"/>
          <p:cNvGrpSpPr/>
          <p:nvPr/>
        </p:nvGrpSpPr>
        <p:grpSpPr>
          <a:xfrm>
            <a:off x="6152725" y="1977950"/>
            <a:ext cx="2944500" cy="2952600"/>
            <a:chOff x="6152725" y="1977950"/>
            <a:chExt cx="2944500" cy="2952600"/>
          </a:xfrm>
        </p:grpSpPr>
        <p:cxnSp>
          <p:nvCxnSpPr>
            <p:cNvPr id="8131" name="Google Shape;8131;p319"/>
            <p:cNvCxnSpPr/>
            <p:nvPr/>
          </p:nvCxnSpPr>
          <p:spPr>
            <a:xfrm>
              <a:off x="6152725" y="1977950"/>
              <a:ext cx="2943300" cy="2943300"/>
            </a:xfrm>
            <a:prstGeom prst="straightConnector1">
              <a:avLst/>
            </a:prstGeom>
            <a:noFill/>
            <a:ln w="76200" cap="flat" cmpd="sng">
              <a:solidFill>
                <a:srgbClr val="FF0000"/>
              </a:solidFill>
              <a:prstDash val="solid"/>
              <a:round/>
              <a:headEnd type="none" w="med" len="med"/>
              <a:tailEnd type="none" w="med" len="med"/>
            </a:ln>
          </p:spPr>
        </p:cxnSp>
        <p:cxnSp>
          <p:nvCxnSpPr>
            <p:cNvPr id="8132" name="Google Shape;8132;p319"/>
            <p:cNvCxnSpPr/>
            <p:nvPr/>
          </p:nvCxnSpPr>
          <p:spPr>
            <a:xfrm rot="10800000" flipH="1">
              <a:off x="6152725" y="1986050"/>
              <a:ext cx="2944500" cy="2944500"/>
            </a:xfrm>
            <a:prstGeom prst="straightConnector1">
              <a:avLst/>
            </a:prstGeom>
            <a:noFill/>
            <a:ln w="76200" cap="flat" cmpd="sng">
              <a:solidFill>
                <a:srgbClr val="FF0000"/>
              </a:solidFill>
              <a:prstDash val="solid"/>
              <a:round/>
              <a:headEnd type="none" w="med" len="med"/>
              <a:tailEnd type="none" w="med" len="med"/>
            </a:ln>
          </p:spPr>
        </p:cxnSp>
      </p:gr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Shape 8136"/>
        <p:cNvGrpSpPr/>
        <p:nvPr/>
      </p:nvGrpSpPr>
      <p:grpSpPr>
        <a:xfrm>
          <a:off x="0" y="0"/>
          <a:ext cx="0" cy="0"/>
          <a:chOff x="0" y="0"/>
          <a:chExt cx="0" cy="0"/>
        </a:xfrm>
      </p:grpSpPr>
      <p:grpSp>
        <p:nvGrpSpPr>
          <p:cNvPr id="8137" name="Google Shape;8137;p320"/>
          <p:cNvGrpSpPr/>
          <p:nvPr/>
        </p:nvGrpSpPr>
        <p:grpSpPr>
          <a:xfrm>
            <a:off x="166975" y="1881417"/>
            <a:ext cx="4419599" cy="2980958"/>
            <a:chOff x="861075" y="1457642"/>
            <a:chExt cx="4419599" cy="2980958"/>
          </a:xfrm>
        </p:grpSpPr>
        <p:pic>
          <p:nvPicPr>
            <p:cNvPr id="8138" name="Google Shape;8138;p320"/>
            <p:cNvPicPr preferRelativeResize="0"/>
            <p:nvPr/>
          </p:nvPicPr>
          <p:blipFill>
            <a:blip r:embed="rId3">
              <a:alphaModFix/>
            </a:blip>
            <a:stretch>
              <a:fillRect/>
            </a:stretch>
          </p:blipFill>
          <p:spPr>
            <a:xfrm>
              <a:off x="861075" y="1457642"/>
              <a:ext cx="4419599" cy="2980958"/>
            </a:xfrm>
            <a:prstGeom prst="rect">
              <a:avLst/>
            </a:prstGeom>
            <a:noFill/>
            <a:ln>
              <a:noFill/>
            </a:ln>
          </p:spPr>
        </p:pic>
        <p:sp>
          <p:nvSpPr>
            <p:cNvPr id="8139" name="Google Shape;8139;p320"/>
            <p:cNvSpPr txBox="1"/>
            <p:nvPr/>
          </p:nvSpPr>
          <p:spPr>
            <a:xfrm rot="24443">
              <a:off x="1315886" y="255154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S-citalopram</a:t>
              </a:r>
              <a:endParaRPr sz="1800" b="1"/>
            </a:p>
          </p:txBody>
        </p:sp>
      </p:grpSp>
      <p:sp>
        <p:nvSpPr>
          <p:cNvPr id="8140" name="Google Shape;8140;p320"/>
          <p:cNvSpPr txBox="1"/>
          <p:nvPr/>
        </p:nvSpPr>
        <p:spPr>
          <a:xfrm>
            <a:off x="529450" y="157400"/>
            <a:ext cx="6590100" cy="11748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b="1"/>
              <a:t>Citalopram (Celexa)</a:t>
            </a:r>
            <a:endParaRPr b="1"/>
          </a:p>
          <a:p>
            <a:pPr marL="457200" lvl="0" indent="-317500" algn="l" rtl="0">
              <a:spcBef>
                <a:spcPts val="1000"/>
              </a:spcBef>
              <a:spcAft>
                <a:spcPts val="0"/>
              </a:spcAft>
              <a:buClr>
                <a:schemeClr val="dk1"/>
              </a:buClr>
              <a:buSzPts val="1400"/>
              <a:buChar char="●"/>
            </a:pPr>
            <a:r>
              <a:rPr lang="en" b="1">
                <a:solidFill>
                  <a:schemeClr val="dk1"/>
                </a:solidFill>
              </a:rPr>
              <a:t>Choose escitalopram (Lexapro) instead </a:t>
            </a:r>
            <a:endParaRPr b="1">
              <a:solidFill>
                <a:schemeClr val="dk1"/>
              </a:solidFill>
            </a:endParaRPr>
          </a:p>
          <a:p>
            <a:pPr marL="457200" lvl="0" indent="-317500" algn="l" rtl="0">
              <a:spcBef>
                <a:spcPts val="0"/>
              </a:spcBef>
              <a:spcAft>
                <a:spcPts val="0"/>
              </a:spcAft>
              <a:buClr>
                <a:schemeClr val="dk1"/>
              </a:buClr>
              <a:buSzPts val="1400"/>
              <a:buChar char="●"/>
            </a:pPr>
            <a:r>
              <a:rPr lang="en" b="1">
                <a:solidFill>
                  <a:schemeClr val="dk1"/>
                </a:solidFill>
              </a:rPr>
              <a:t>If changing, go from citalopram 40 mg to </a:t>
            </a:r>
            <a:r>
              <a:rPr lang="en" b="1">
                <a:solidFill>
                  <a:schemeClr val="dk1"/>
                </a:solidFill>
                <a:highlight>
                  <a:srgbClr val="FFFF00"/>
                </a:highlight>
              </a:rPr>
              <a:t>escitalopram 20 mg</a:t>
            </a:r>
            <a:r>
              <a:rPr lang="en" b="1">
                <a:solidFill>
                  <a:schemeClr val="dk1"/>
                </a:solidFill>
              </a:rPr>
              <a:t> </a:t>
            </a:r>
            <a:endParaRPr b="1">
              <a:solidFill>
                <a:schemeClr val="dk1"/>
              </a:solidFill>
            </a:endParaRPr>
          </a:p>
          <a:p>
            <a:pPr marL="457200" lvl="0" indent="0" algn="l" rtl="0">
              <a:spcBef>
                <a:spcPts val="0"/>
              </a:spcBef>
              <a:spcAft>
                <a:spcPts val="0"/>
              </a:spcAft>
              <a:buNone/>
            </a:pPr>
            <a:endParaRPr b="1"/>
          </a:p>
        </p:txBody>
      </p:sp>
      <p:sp>
        <p:nvSpPr>
          <p:cNvPr id="8141" name="Google Shape;8141;p320"/>
          <p:cNvSpPr/>
          <p:nvPr/>
        </p:nvSpPr>
        <p:spPr>
          <a:xfrm>
            <a:off x="1260447" y="2232374"/>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142" name="Google Shape;8142;p320"/>
          <p:cNvCxnSpPr/>
          <p:nvPr/>
        </p:nvCxnSpPr>
        <p:spPr>
          <a:xfrm>
            <a:off x="1432546" y="1977947"/>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8143" name="Google Shape;8143;p320"/>
          <p:cNvCxnSpPr/>
          <p:nvPr/>
        </p:nvCxnSpPr>
        <p:spPr>
          <a:xfrm>
            <a:off x="1458269" y="4765859"/>
            <a:ext cx="408300" cy="0"/>
          </a:xfrm>
          <a:prstGeom prst="straightConnector1">
            <a:avLst/>
          </a:prstGeom>
          <a:noFill/>
          <a:ln w="28575" cap="flat" cmpd="sng">
            <a:solidFill>
              <a:schemeClr val="dk2"/>
            </a:solidFill>
            <a:prstDash val="solid"/>
            <a:round/>
            <a:headEnd type="none" w="med" len="med"/>
            <a:tailEnd type="none" w="med" len="med"/>
          </a:ln>
        </p:spPr>
      </p:cxnSp>
      <p:sp>
        <p:nvSpPr>
          <p:cNvPr id="8144" name="Google Shape;8144;p320"/>
          <p:cNvSpPr txBox="1"/>
          <p:nvPr/>
        </p:nvSpPr>
        <p:spPr>
          <a:xfrm>
            <a:off x="1091325" y="3398300"/>
            <a:ext cx="1735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“Lexapro”</a:t>
            </a:r>
            <a:endParaRPr/>
          </a:p>
        </p:txBody>
      </p:sp>
      <p:grpSp>
        <p:nvGrpSpPr>
          <p:cNvPr id="8145" name="Google Shape;8145;p320"/>
          <p:cNvGrpSpPr/>
          <p:nvPr/>
        </p:nvGrpSpPr>
        <p:grpSpPr>
          <a:xfrm>
            <a:off x="4696473" y="1443322"/>
            <a:ext cx="4403689" cy="3427355"/>
            <a:chOff x="4696473" y="300322"/>
            <a:chExt cx="4403689" cy="3427355"/>
          </a:xfrm>
        </p:grpSpPr>
        <p:pic>
          <p:nvPicPr>
            <p:cNvPr id="8146" name="Google Shape;8146;p320"/>
            <p:cNvPicPr preferRelativeResize="0"/>
            <p:nvPr/>
          </p:nvPicPr>
          <p:blipFill>
            <a:blip r:embed="rId3">
              <a:alphaModFix amt="8000"/>
            </a:blip>
            <a:stretch>
              <a:fillRect/>
            </a:stretch>
          </p:blipFill>
          <p:spPr>
            <a:xfrm flipH="1">
              <a:off x="4696473" y="746719"/>
              <a:ext cx="4403689" cy="2980958"/>
            </a:xfrm>
            <a:prstGeom prst="rect">
              <a:avLst/>
            </a:prstGeom>
            <a:noFill/>
            <a:ln>
              <a:noFill/>
            </a:ln>
          </p:spPr>
        </p:pic>
        <p:pic>
          <p:nvPicPr>
            <p:cNvPr id="8147" name="Google Shape;8147;p320"/>
            <p:cNvPicPr preferRelativeResize="0"/>
            <p:nvPr/>
          </p:nvPicPr>
          <p:blipFill>
            <a:blip r:embed="rId4">
              <a:alphaModFix amt="8000"/>
            </a:blip>
            <a:stretch>
              <a:fillRect/>
            </a:stretch>
          </p:blipFill>
          <p:spPr>
            <a:xfrm rot="827143">
              <a:off x="8236975" y="357445"/>
              <a:ext cx="564025" cy="699675"/>
            </a:xfrm>
            <a:prstGeom prst="rect">
              <a:avLst/>
            </a:prstGeom>
            <a:noFill/>
            <a:ln>
              <a:noFill/>
            </a:ln>
          </p:spPr>
        </p:pic>
      </p:grpSp>
      <p:cxnSp>
        <p:nvCxnSpPr>
          <p:cNvPr id="8148" name="Google Shape;8148;p320"/>
          <p:cNvCxnSpPr/>
          <p:nvPr/>
        </p:nvCxnSpPr>
        <p:spPr>
          <a:xfrm flipH="1">
            <a:off x="2933850" y="1104900"/>
            <a:ext cx="1695300" cy="800100"/>
          </a:xfrm>
          <a:prstGeom prst="straightConnector1">
            <a:avLst/>
          </a:prstGeom>
          <a:noFill/>
          <a:ln w="38100" cap="flat" cmpd="sng">
            <a:solidFill>
              <a:srgbClr val="FFFF00"/>
            </a:solidFill>
            <a:prstDash val="solid"/>
            <a:round/>
            <a:headEnd type="none" w="med" len="med"/>
            <a:tailEnd type="triangle" w="med" len="med"/>
          </a:ln>
        </p:spPr>
      </p:cxnSp>
      <p:sp>
        <p:nvSpPr>
          <p:cNvPr id="8149" name="Google Shape;8149;p320"/>
          <p:cNvSpPr txBox="1"/>
          <p:nvPr/>
        </p:nvSpPr>
        <p:spPr>
          <a:xfrm>
            <a:off x="2038650" y="1868900"/>
            <a:ext cx="1266600" cy="4002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b="1">
                <a:highlight>
                  <a:srgbClr val="FFFF00"/>
                </a:highlight>
              </a:rPr>
              <a:t>20 mg</a:t>
            </a:r>
            <a:endParaRPr b="1">
              <a:highlight>
                <a:srgbClr val="FFFF00"/>
              </a:highlight>
            </a:endParaRPr>
          </a:p>
        </p:txBody>
      </p:sp>
      <p:sp>
        <p:nvSpPr>
          <p:cNvPr id="8150" name="Google Shape;8150;p320"/>
          <p:cNvSpPr txBox="1"/>
          <p:nvPr/>
        </p:nvSpPr>
        <p:spPr>
          <a:xfrm>
            <a:off x="5100188" y="2124200"/>
            <a:ext cx="1266600" cy="4002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b="1">
                <a:solidFill>
                  <a:srgbClr val="F3F3F3"/>
                </a:solidFill>
              </a:rPr>
              <a:t>20 mg</a:t>
            </a:r>
            <a:endParaRPr b="1">
              <a:solidFill>
                <a:srgbClr val="F3F3F3"/>
              </a:solidFill>
            </a:endParaRPr>
          </a:p>
        </p:txBody>
      </p:sp>
      <p:pic>
        <p:nvPicPr>
          <p:cNvPr id="8151" name="Google Shape;8151;p320"/>
          <p:cNvPicPr preferRelativeResize="0"/>
          <p:nvPr/>
        </p:nvPicPr>
        <p:blipFill>
          <a:blip r:embed="rId5">
            <a:alphaModFix amt="9000"/>
          </a:blip>
          <a:stretch>
            <a:fillRect/>
          </a:stretch>
        </p:blipFill>
        <p:spPr>
          <a:xfrm rot="-2179175">
            <a:off x="5886538" y="4075145"/>
            <a:ext cx="562226" cy="534808"/>
          </a:xfrm>
          <a:prstGeom prst="roundRect">
            <a:avLst>
              <a:gd name="adj" fmla="val 16667"/>
            </a:avLst>
          </a:prstGeom>
          <a:noFill/>
          <a:ln w="19050" cap="flat" cmpd="sng">
            <a:solidFill>
              <a:srgbClr val="C9DAF8"/>
            </a:solidFill>
            <a:prstDash val="solid"/>
            <a:round/>
            <a:headEnd type="none" w="sm" len="sm"/>
            <a:tailEnd type="none" w="sm" len="sm"/>
          </a:ln>
        </p:spPr>
      </p:pic>
      <p:grpSp>
        <p:nvGrpSpPr>
          <p:cNvPr id="8152" name="Google Shape;8152;p320"/>
          <p:cNvGrpSpPr/>
          <p:nvPr/>
        </p:nvGrpSpPr>
        <p:grpSpPr>
          <a:xfrm>
            <a:off x="6152725" y="1977950"/>
            <a:ext cx="2944500" cy="2952600"/>
            <a:chOff x="6152725" y="1977950"/>
            <a:chExt cx="2944500" cy="2952600"/>
          </a:xfrm>
        </p:grpSpPr>
        <p:cxnSp>
          <p:nvCxnSpPr>
            <p:cNvPr id="8153" name="Google Shape;8153;p320"/>
            <p:cNvCxnSpPr/>
            <p:nvPr/>
          </p:nvCxnSpPr>
          <p:spPr>
            <a:xfrm>
              <a:off x="6152725" y="1977950"/>
              <a:ext cx="2943300" cy="2943300"/>
            </a:xfrm>
            <a:prstGeom prst="straightConnector1">
              <a:avLst/>
            </a:prstGeom>
            <a:noFill/>
            <a:ln w="76200" cap="flat" cmpd="sng">
              <a:solidFill>
                <a:srgbClr val="FF0000"/>
              </a:solidFill>
              <a:prstDash val="solid"/>
              <a:round/>
              <a:headEnd type="none" w="med" len="med"/>
              <a:tailEnd type="none" w="med" len="med"/>
            </a:ln>
          </p:spPr>
        </p:cxnSp>
        <p:cxnSp>
          <p:nvCxnSpPr>
            <p:cNvPr id="8154" name="Google Shape;8154;p320"/>
            <p:cNvCxnSpPr/>
            <p:nvPr/>
          </p:nvCxnSpPr>
          <p:spPr>
            <a:xfrm rot="10800000" flipH="1">
              <a:off x="6152725" y="1986050"/>
              <a:ext cx="2944500" cy="2944500"/>
            </a:xfrm>
            <a:prstGeom prst="straightConnector1">
              <a:avLst/>
            </a:prstGeom>
            <a:noFill/>
            <a:ln w="76200" cap="flat" cmpd="sng">
              <a:solidFill>
                <a:srgbClr val="FF0000"/>
              </a:solidFill>
              <a:prstDash val="solid"/>
              <a:round/>
              <a:headEnd type="none" w="med" len="med"/>
              <a:tailEnd type="none" w="med" len="med"/>
            </a:ln>
          </p:spPr>
        </p:cxn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grpSp>
        <p:nvGrpSpPr>
          <p:cNvPr id="419" name="Google Shape;419;p42"/>
          <p:cNvGrpSpPr/>
          <p:nvPr/>
        </p:nvGrpSpPr>
        <p:grpSpPr>
          <a:xfrm>
            <a:off x="1253753" y="231967"/>
            <a:ext cx="7026484" cy="2427984"/>
            <a:chOff x="1504991" y="825167"/>
            <a:chExt cx="7026484" cy="2427984"/>
          </a:xfrm>
        </p:grpSpPr>
        <p:grpSp>
          <p:nvGrpSpPr>
            <p:cNvPr id="420" name="Google Shape;420;p42"/>
            <p:cNvGrpSpPr/>
            <p:nvPr/>
          </p:nvGrpSpPr>
          <p:grpSpPr>
            <a:xfrm>
              <a:off x="1504991" y="825167"/>
              <a:ext cx="7026484" cy="2427984"/>
              <a:chOff x="1902866" y="381042"/>
              <a:chExt cx="7026484" cy="2427984"/>
            </a:xfrm>
          </p:grpSpPr>
          <p:pic>
            <p:nvPicPr>
              <p:cNvPr id="421" name="Google Shape;421;p42"/>
              <p:cNvPicPr preferRelativeResize="0"/>
              <p:nvPr/>
            </p:nvPicPr>
            <p:blipFill>
              <a:blip r:embed="rId3">
                <a:alphaModFix/>
              </a:blip>
              <a:stretch>
                <a:fillRect/>
              </a:stretch>
            </p:blipFill>
            <p:spPr>
              <a:xfrm>
                <a:off x="4230925" y="409975"/>
                <a:ext cx="4698424" cy="2399051"/>
              </a:xfrm>
              <a:prstGeom prst="rect">
                <a:avLst/>
              </a:prstGeom>
              <a:noFill/>
              <a:ln>
                <a:noFill/>
              </a:ln>
            </p:spPr>
          </p:pic>
          <p:pic>
            <p:nvPicPr>
              <p:cNvPr id="422" name="Google Shape;422;p42"/>
              <p:cNvPicPr preferRelativeResize="0"/>
              <p:nvPr/>
            </p:nvPicPr>
            <p:blipFill rotWithShape="1">
              <a:blip r:embed="rId4">
                <a:alphaModFix/>
              </a:blip>
              <a:srcRect r="57343"/>
              <a:stretch/>
            </p:blipFill>
            <p:spPr>
              <a:xfrm>
                <a:off x="1902866" y="381042"/>
                <a:ext cx="2102925" cy="2399051"/>
              </a:xfrm>
              <a:prstGeom prst="rect">
                <a:avLst/>
              </a:prstGeom>
              <a:noFill/>
              <a:ln>
                <a:noFill/>
              </a:ln>
            </p:spPr>
          </p:pic>
          <p:pic>
            <p:nvPicPr>
              <p:cNvPr id="423" name="Google Shape;423;p42"/>
              <p:cNvPicPr preferRelativeResize="0"/>
              <p:nvPr/>
            </p:nvPicPr>
            <p:blipFill>
              <a:blip r:embed="rId5">
                <a:alphaModFix/>
              </a:blip>
              <a:stretch>
                <a:fillRect/>
              </a:stretch>
            </p:blipFill>
            <p:spPr>
              <a:xfrm>
                <a:off x="3598278" y="2316425"/>
                <a:ext cx="1883850" cy="63625"/>
              </a:xfrm>
              <a:prstGeom prst="rect">
                <a:avLst/>
              </a:prstGeom>
              <a:noFill/>
              <a:ln>
                <a:noFill/>
              </a:ln>
            </p:spPr>
          </p:pic>
        </p:grpSp>
        <p:pic>
          <p:nvPicPr>
            <p:cNvPr id="424" name="Google Shape;424;p42"/>
            <p:cNvPicPr preferRelativeResize="0"/>
            <p:nvPr/>
          </p:nvPicPr>
          <p:blipFill>
            <a:blip r:embed="rId6">
              <a:alphaModFix/>
            </a:blip>
            <a:stretch>
              <a:fillRect/>
            </a:stretch>
          </p:blipFill>
          <p:spPr>
            <a:xfrm>
              <a:off x="4490328" y="2367482"/>
              <a:ext cx="1060700" cy="549450"/>
            </a:xfrm>
            <a:prstGeom prst="rect">
              <a:avLst/>
            </a:prstGeom>
            <a:noFill/>
            <a:ln>
              <a:noFill/>
            </a:ln>
          </p:spPr>
        </p:pic>
      </p:grpSp>
      <p:pic>
        <p:nvPicPr>
          <p:cNvPr id="425" name="Google Shape;425;p42"/>
          <p:cNvPicPr preferRelativeResize="0"/>
          <p:nvPr/>
        </p:nvPicPr>
        <p:blipFill rotWithShape="1">
          <a:blip r:embed="rId7">
            <a:alphaModFix/>
          </a:blip>
          <a:srcRect b="832"/>
          <a:stretch/>
        </p:blipFill>
        <p:spPr>
          <a:xfrm>
            <a:off x="3520800" y="2994950"/>
            <a:ext cx="2884950" cy="1895350"/>
          </a:xfrm>
          <a:prstGeom prst="rect">
            <a:avLst/>
          </a:prstGeom>
          <a:noFill/>
          <a:ln>
            <a:noFill/>
          </a:ln>
        </p:spPr>
      </p:pic>
      <p:cxnSp>
        <p:nvCxnSpPr>
          <p:cNvPr id="426" name="Google Shape;426;p42"/>
          <p:cNvCxnSpPr/>
          <p:nvPr/>
        </p:nvCxnSpPr>
        <p:spPr>
          <a:xfrm>
            <a:off x="1931525" y="2571750"/>
            <a:ext cx="2235300" cy="1371000"/>
          </a:xfrm>
          <a:prstGeom prst="straightConnector1">
            <a:avLst/>
          </a:prstGeom>
          <a:noFill/>
          <a:ln w="9525" cap="flat" cmpd="sng">
            <a:solidFill>
              <a:schemeClr val="dk2"/>
            </a:solidFill>
            <a:prstDash val="solid"/>
            <a:round/>
            <a:headEnd type="none" w="med" len="med"/>
            <a:tailEnd type="triangle" w="med" len="med"/>
          </a:ln>
        </p:spPr>
      </p:cxnSp>
      <p:cxnSp>
        <p:nvCxnSpPr>
          <p:cNvPr id="427" name="Google Shape;427;p42"/>
          <p:cNvCxnSpPr/>
          <p:nvPr/>
        </p:nvCxnSpPr>
        <p:spPr>
          <a:xfrm flipH="1">
            <a:off x="5693500" y="2220900"/>
            <a:ext cx="2076000" cy="1839900"/>
          </a:xfrm>
          <a:prstGeom prst="straightConnector1">
            <a:avLst/>
          </a:prstGeom>
          <a:noFill/>
          <a:ln w="9525" cap="flat" cmpd="sng">
            <a:solidFill>
              <a:schemeClr val="dk2"/>
            </a:solidFill>
            <a:prstDash val="solid"/>
            <a:round/>
            <a:headEnd type="none" w="med" len="med"/>
            <a:tailEnd type="triangle" w="med" len="med"/>
          </a:ln>
        </p:spPr>
      </p:cxnSp>
      <p:sp>
        <p:nvSpPr>
          <p:cNvPr id="428" name="Google Shape;428;p42"/>
          <p:cNvSpPr txBox="1"/>
          <p:nvPr/>
        </p:nvSpPr>
        <p:spPr>
          <a:xfrm>
            <a:off x="193175" y="93025"/>
            <a:ext cx="35418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6th messenger is another transcription factor</a:t>
            </a:r>
            <a:endParaRPr sz="1900" b="1"/>
          </a:p>
        </p:txBody>
      </p:sp>
      <p:sp>
        <p:nvSpPr>
          <p:cNvPr id="429" name="Google Shape;429;p42"/>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
        <p:nvSpPr>
          <p:cNvPr id="430" name="Google Shape;430;p42"/>
          <p:cNvSpPr/>
          <p:nvPr/>
        </p:nvSpPr>
        <p:spPr>
          <a:xfrm rot="274145">
            <a:off x="4783444" y="4372278"/>
            <a:ext cx="425552" cy="313544"/>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Shape 8158"/>
        <p:cNvGrpSpPr/>
        <p:nvPr/>
      </p:nvGrpSpPr>
      <p:grpSpPr>
        <a:xfrm>
          <a:off x="0" y="0"/>
          <a:ext cx="0" cy="0"/>
          <a:chOff x="0" y="0"/>
          <a:chExt cx="0" cy="0"/>
        </a:xfrm>
      </p:grpSpPr>
      <p:grpSp>
        <p:nvGrpSpPr>
          <p:cNvPr id="8159" name="Google Shape;8159;p321"/>
          <p:cNvGrpSpPr/>
          <p:nvPr/>
        </p:nvGrpSpPr>
        <p:grpSpPr>
          <a:xfrm>
            <a:off x="166975" y="1881417"/>
            <a:ext cx="4419599" cy="2980958"/>
            <a:chOff x="861075" y="1457642"/>
            <a:chExt cx="4419599" cy="2980958"/>
          </a:xfrm>
        </p:grpSpPr>
        <p:pic>
          <p:nvPicPr>
            <p:cNvPr id="8160" name="Google Shape;8160;p321"/>
            <p:cNvPicPr preferRelativeResize="0"/>
            <p:nvPr/>
          </p:nvPicPr>
          <p:blipFill>
            <a:blip r:embed="rId3">
              <a:alphaModFix/>
            </a:blip>
            <a:stretch>
              <a:fillRect/>
            </a:stretch>
          </p:blipFill>
          <p:spPr>
            <a:xfrm>
              <a:off x="861075" y="1457642"/>
              <a:ext cx="4419599" cy="2980958"/>
            </a:xfrm>
            <a:prstGeom prst="rect">
              <a:avLst/>
            </a:prstGeom>
            <a:noFill/>
            <a:ln>
              <a:noFill/>
            </a:ln>
          </p:spPr>
        </p:pic>
        <p:sp>
          <p:nvSpPr>
            <p:cNvPr id="8161" name="Google Shape;8161;p321"/>
            <p:cNvSpPr txBox="1"/>
            <p:nvPr/>
          </p:nvSpPr>
          <p:spPr>
            <a:xfrm rot="24443">
              <a:off x="1315886" y="255154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S-citalopram</a:t>
              </a:r>
              <a:endParaRPr sz="1800" b="1"/>
            </a:p>
          </p:txBody>
        </p:sp>
      </p:grpSp>
      <p:sp>
        <p:nvSpPr>
          <p:cNvPr id="8162" name="Google Shape;8162;p321"/>
          <p:cNvSpPr txBox="1"/>
          <p:nvPr/>
        </p:nvSpPr>
        <p:spPr>
          <a:xfrm>
            <a:off x="529450" y="157400"/>
            <a:ext cx="6590100" cy="11748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b="1"/>
              <a:t>Citalopram (Celexa)</a:t>
            </a:r>
            <a:endParaRPr b="1"/>
          </a:p>
          <a:p>
            <a:pPr marL="457200" lvl="0" indent="-317500" algn="l" rtl="0">
              <a:spcBef>
                <a:spcPts val="1000"/>
              </a:spcBef>
              <a:spcAft>
                <a:spcPts val="0"/>
              </a:spcAft>
              <a:buClr>
                <a:schemeClr val="dk1"/>
              </a:buClr>
              <a:buSzPts val="1400"/>
              <a:buChar char="●"/>
            </a:pPr>
            <a:r>
              <a:rPr lang="en" b="1">
                <a:solidFill>
                  <a:schemeClr val="dk1"/>
                </a:solidFill>
              </a:rPr>
              <a:t>Choose escitalopram (Lexapro) instead </a:t>
            </a:r>
            <a:endParaRPr b="1">
              <a:solidFill>
                <a:schemeClr val="dk1"/>
              </a:solidFill>
            </a:endParaRPr>
          </a:p>
          <a:p>
            <a:pPr marL="457200" lvl="0" indent="-317500" algn="l" rtl="0">
              <a:spcBef>
                <a:spcPts val="0"/>
              </a:spcBef>
              <a:spcAft>
                <a:spcPts val="0"/>
              </a:spcAft>
              <a:buClr>
                <a:schemeClr val="dk1"/>
              </a:buClr>
              <a:buSzPts val="1400"/>
              <a:buChar char="●"/>
            </a:pPr>
            <a:r>
              <a:rPr lang="en" b="1">
                <a:solidFill>
                  <a:schemeClr val="dk1"/>
                </a:solidFill>
              </a:rPr>
              <a:t>If changing, go from citalopram 40 mg to </a:t>
            </a:r>
            <a:r>
              <a:rPr lang="en" b="1">
                <a:solidFill>
                  <a:schemeClr val="dk1"/>
                </a:solidFill>
                <a:highlight>
                  <a:srgbClr val="FFFF00"/>
                </a:highlight>
              </a:rPr>
              <a:t>escitalopram 20 mg</a:t>
            </a:r>
            <a:r>
              <a:rPr lang="en" b="1">
                <a:solidFill>
                  <a:schemeClr val="dk1"/>
                </a:solidFill>
              </a:rPr>
              <a:t> </a:t>
            </a:r>
            <a:endParaRPr b="1">
              <a:solidFill>
                <a:schemeClr val="dk1"/>
              </a:solidFill>
            </a:endParaRPr>
          </a:p>
          <a:p>
            <a:pPr marL="457200" lvl="0" indent="0" algn="l" rtl="0">
              <a:spcBef>
                <a:spcPts val="0"/>
              </a:spcBef>
              <a:spcAft>
                <a:spcPts val="0"/>
              </a:spcAft>
              <a:buNone/>
            </a:pPr>
            <a:endParaRPr b="1"/>
          </a:p>
        </p:txBody>
      </p:sp>
      <p:sp>
        <p:nvSpPr>
          <p:cNvPr id="8163" name="Google Shape;8163;p321"/>
          <p:cNvSpPr/>
          <p:nvPr/>
        </p:nvSpPr>
        <p:spPr>
          <a:xfrm>
            <a:off x="1260447" y="2232374"/>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164" name="Google Shape;8164;p321"/>
          <p:cNvCxnSpPr/>
          <p:nvPr/>
        </p:nvCxnSpPr>
        <p:spPr>
          <a:xfrm>
            <a:off x="1432546" y="1977947"/>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8165" name="Google Shape;8165;p321"/>
          <p:cNvCxnSpPr/>
          <p:nvPr/>
        </p:nvCxnSpPr>
        <p:spPr>
          <a:xfrm>
            <a:off x="1458269" y="4765859"/>
            <a:ext cx="408300" cy="0"/>
          </a:xfrm>
          <a:prstGeom prst="straightConnector1">
            <a:avLst/>
          </a:prstGeom>
          <a:noFill/>
          <a:ln w="28575" cap="flat" cmpd="sng">
            <a:solidFill>
              <a:schemeClr val="dk2"/>
            </a:solidFill>
            <a:prstDash val="solid"/>
            <a:round/>
            <a:headEnd type="none" w="med" len="med"/>
            <a:tailEnd type="none" w="med" len="med"/>
          </a:ln>
        </p:spPr>
      </p:cxnSp>
      <p:sp>
        <p:nvSpPr>
          <p:cNvPr id="8166" name="Google Shape;8166;p321"/>
          <p:cNvSpPr txBox="1"/>
          <p:nvPr/>
        </p:nvSpPr>
        <p:spPr>
          <a:xfrm>
            <a:off x="1091325" y="3398300"/>
            <a:ext cx="1735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“Lexapro”</a:t>
            </a:r>
            <a:endParaRPr/>
          </a:p>
        </p:txBody>
      </p:sp>
      <p:cxnSp>
        <p:nvCxnSpPr>
          <p:cNvPr id="8167" name="Google Shape;8167;p321"/>
          <p:cNvCxnSpPr/>
          <p:nvPr/>
        </p:nvCxnSpPr>
        <p:spPr>
          <a:xfrm flipH="1">
            <a:off x="2933850" y="1104900"/>
            <a:ext cx="1695300" cy="800100"/>
          </a:xfrm>
          <a:prstGeom prst="straightConnector1">
            <a:avLst/>
          </a:prstGeom>
          <a:noFill/>
          <a:ln w="38100" cap="flat" cmpd="sng">
            <a:solidFill>
              <a:srgbClr val="FFFF00"/>
            </a:solidFill>
            <a:prstDash val="solid"/>
            <a:round/>
            <a:headEnd type="none" w="med" len="med"/>
            <a:tailEnd type="triangle" w="med" len="med"/>
          </a:ln>
        </p:spPr>
      </p:cxnSp>
      <p:sp>
        <p:nvSpPr>
          <p:cNvPr id="8168" name="Google Shape;8168;p321"/>
          <p:cNvSpPr txBox="1"/>
          <p:nvPr/>
        </p:nvSpPr>
        <p:spPr>
          <a:xfrm>
            <a:off x="2038650" y="1868900"/>
            <a:ext cx="1266600" cy="4002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b="1">
                <a:highlight>
                  <a:srgbClr val="FFFF00"/>
                </a:highlight>
              </a:rPr>
              <a:t>20 mg</a:t>
            </a:r>
            <a:endParaRPr b="1">
              <a:highlight>
                <a:srgbClr val="FFFF00"/>
              </a:highlight>
            </a:endParaRPr>
          </a:p>
        </p:txBody>
      </p:sp>
      <p:grpSp>
        <p:nvGrpSpPr>
          <p:cNvPr id="8169" name="Google Shape;8169;p321"/>
          <p:cNvGrpSpPr/>
          <p:nvPr/>
        </p:nvGrpSpPr>
        <p:grpSpPr>
          <a:xfrm>
            <a:off x="6152725" y="1977950"/>
            <a:ext cx="2944500" cy="2952600"/>
            <a:chOff x="6152725" y="1977950"/>
            <a:chExt cx="2944500" cy="2952600"/>
          </a:xfrm>
        </p:grpSpPr>
        <p:cxnSp>
          <p:nvCxnSpPr>
            <p:cNvPr id="8170" name="Google Shape;8170;p321"/>
            <p:cNvCxnSpPr/>
            <p:nvPr/>
          </p:nvCxnSpPr>
          <p:spPr>
            <a:xfrm>
              <a:off x="6152725" y="1977950"/>
              <a:ext cx="2943300" cy="2943300"/>
            </a:xfrm>
            <a:prstGeom prst="straightConnector1">
              <a:avLst/>
            </a:prstGeom>
            <a:noFill/>
            <a:ln w="76200" cap="flat" cmpd="sng">
              <a:solidFill>
                <a:srgbClr val="FF0000"/>
              </a:solidFill>
              <a:prstDash val="solid"/>
              <a:round/>
              <a:headEnd type="none" w="med" len="med"/>
              <a:tailEnd type="none" w="med" len="med"/>
            </a:ln>
          </p:spPr>
        </p:cxnSp>
        <p:cxnSp>
          <p:nvCxnSpPr>
            <p:cNvPr id="8171" name="Google Shape;8171;p321"/>
            <p:cNvCxnSpPr/>
            <p:nvPr/>
          </p:nvCxnSpPr>
          <p:spPr>
            <a:xfrm rot="10800000" flipH="1">
              <a:off x="6152725" y="1986050"/>
              <a:ext cx="2944500" cy="2944500"/>
            </a:xfrm>
            <a:prstGeom prst="straightConnector1">
              <a:avLst/>
            </a:prstGeom>
            <a:noFill/>
            <a:ln w="76200" cap="flat" cmpd="sng">
              <a:solidFill>
                <a:srgbClr val="FF0000"/>
              </a:solidFill>
              <a:prstDash val="solid"/>
              <a:round/>
              <a:headEnd type="none" w="med" len="med"/>
              <a:tailEnd type="none" w="med" len="med"/>
            </a:ln>
          </p:spPr>
        </p:cxnSp>
      </p:grpSp>
      <p:grpSp>
        <p:nvGrpSpPr>
          <p:cNvPr id="8172" name="Google Shape;8172;p321"/>
          <p:cNvGrpSpPr/>
          <p:nvPr/>
        </p:nvGrpSpPr>
        <p:grpSpPr>
          <a:xfrm>
            <a:off x="3295368" y="3751388"/>
            <a:ext cx="972271" cy="1231446"/>
            <a:chOff x="5130155" y="3264400"/>
            <a:chExt cx="972271" cy="1231446"/>
          </a:xfrm>
        </p:grpSpPr>
        <p:grpSp>
          <p:nvGrpSpPr>
            <p:cNvPr id="8173" name="Google Shape;8173;p321"/>
            <p:cNvGrpSpPr/>
            <p:nvPr/>
          </p:nvGrpSpPr>
          <p:grpSpPr>
            <a:xfrm>
              <a:off x="5130155" y="3390650"/>
              <a:ext cx="972271" cy="1105196"/>
              <a:chOff x="3172050" y="1164841"/>
              <a:chExt cx="2930292" cy="3330909"/>
            </a:xfrm>
          </p:grpSpPr>
          <p:pic>
            <p:nvPicPr>
              <p:cNvPr id="8174" name="Google Shape;8174;p321" descr="clipped result image"/>
              <p:cNvPicPr preferRelativeResize="0"/>
              <p:nvPr/>
            </p:nvPicPr>
            <p:blipFill rotWithShape="1">
              <a:blip r:embed="rId4">
                <a:alphaModFix/>
              </a:blip>
              <a:srcRect/>
              <a:stretch/>
            </p:blipFill>
            <p:spPr>
              <a:xfrm rot="254021" flipH="1">
                <a:off x="3284250" y="1260438"/>
                <a:ext cx="2705891" cy="3139715"/>
              </a:xfrm>
              <a:prstGeom prst="rect">
                <a:avLst/>
              </a:prstGeom>
              <a:noFill/>
              <a:ln>
                <a:noFill/>
              </a:ln>
            </p:spPr>
          </p:pic>
          <p:pic>
            <p:nvPicPr>
              <p:cNvPr id="8175" name="Google Shape;8175;p321" descr="Resultado de imagen para lexus logo"/>
              <p:cNvPicPr preferRelativeResize="0"/>
              <p:nvPr/>
            </p:nvPicPr>
            <p:blipFill rotWithShape="1">
              <a:blip r:embed="rId5">
                <a:alphaModFix/>
              </a:blip>
              <a:srcRect/>
              <a:stretch/>
            </p:blipFill>
            <p:spPr>
              <a:xfrm>
                <a:off x="5264219" y="2634220"/>
                <a:ext cx="522881" cy="392163"/>
              </a:xfrm>
              <a:prstGeom prst="rect">
                <a:avLst/>
              </a:prstGeom>
              <a:noFill/>
              <a:ln>
                <a:noFill/>
              </a:ln>
            </p:spPr>
          </p:pic>
        </p:grpSp>
        <p:pic>
          <p:nvPicPr>
            <p:cNvPr id="8176" name="Google Shape;8176;p321" descr="clipped result image"/>
            <p:cNvPicPr preferRelativeResize="0"/>
            <p:nvPr/>
          </p:nvPicPr>
          <p:blipFill rotWithShape="1">
            <a:blip r:embed="rId6">
              <a:alphaModFix/>
            </a:blip>
            <a:srcRect/>
            <a:stretch/>
          </p:blipFill>
          <p:spPr>
            <a:xfrm>
              <a:off x="5640824" y="3264400"/>
              <a:ext cx="407550" cy="506925"/>
            </a:xfrm>
            <a:prstGeom prst="rect">
              <a:avLst/>
            </a:prstGeom>
            <a:noFill/>
            <a:ln>
              <a:noFill/>
            </a:ln>
          </p:spPr>
        </p:pic>
      </p:gr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Shape 8180"/>
        <p:cNvGrpSpPr/>
        <p:nvPr/>
      </p:nvGrpSpPr>
      <p:grpSpPr>
        <a:xfrm>
          <a:off x="0" y="0"/>
          <a:ext cx="0" cy="0"/>
          <a:chOff x="0" y="0"/>
          <a:chExt cx="0" cy="0"/>
        </a:xfrm>
      </p:grpSpPr>
      <p:sp>
        <p:nvSpPr>
          <p:cNvPr id="8181" name="Google Shape;8181;p322"/>
          <p:cNvSpPr txBox="1"/>
          <p:nvPr/>
        </p:nvSpPr>
        <p:spPr>
          <a:xfrm>
            <a:off x="700600" y="462000"/>
            <a:ext cx="48009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t>SSRIs</a:t>
            </a:r>
            <a:endParaRPr sz="3000" b="1"/>
          </a:p>
          <a:p>
            <a:pPr marL="914400" lvl="0" indent="-419100" algn="l" rtl="0">
              <a:spcBef>
                <a:spcPts val="0"/>
              </a:spcBef>
              <a:spcAft>
                <a:spcPts val="0"/>
              </a:spcAft>
              <a:buSzPts val="3000"/>
              <a:buAutoNum type="arabicPeriod"/>
            </a:pPr>
            <a:r>
              <a:rPr lang="en" sz="3000" b="1"/>
              <a:t>escitalopram</a:t>
            </a:r>
            <a:endParaRPr sz="3000" b="1"/>
          </a:p>
          <a:p>
            <a:pPr marL="914400" lvl="0" indent="-419100" algn="l" rtl="0">
              <a:spcBef>
                <a:spcPts val="0"/>
              </a:spcBef>
              <a:spcAft>
                <a:spcPts val="0"/>
              </a:spcAft>
              <a:buSzPts val="3000"/>
              <a:buAutoNum type="arabicPeriod"/>
            </a:pPr>
            <a:r>
              <a:rPr lang="en" sz="3000" b="1"/>
              <a:t>citalopram</a:t>
            </a:r>
            <a:endParaRPr sz="3000" b="1"/>
          </a:p>
          <a:p>
            <a:pPr marL="914400" lvl="0" indent="-419100" algn="l" rtl="0">
              <a:spcBef>
                <a:spcPts val="0"/>
              </a:spcBef>
              <a:spcAft>
                <a:spcPts val="0"/>
              </a:spcAft>
              <a:buSzPts val="3000"/>
              <a:buAutoNum type="arabicPeriod"/>
            </a:pPr>
            <a:endParaRPr sz="3000" b="1"/>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Shape 8185"/>
        <p:cNvGrpSpPr/>
        <p:nvPr/>
      </p:nvGrpSpPr>
      <p:grpSpPr>
        <a:xfrm>
          <a:off x="0" y="0"/>
          <a:ext cx="0" cy="0"/>
          <a:chOff x="0" y="0"/>
          <a:chExt cx="0" cy="0"/>
        </a:xfrm>
      </p:grpSpPr>
      <p:sp>
        <p:nvSpPr>
          <p:cNvPr id="8186" name="Google Shape;8186;p323"/>
          <p:cNvSpPr txBox="1"/>
          <p:nvPr/>
        </p:nvSpPr>
        <p:spPr>
          <a:xfrm>
            <a:off x="700600" y="462000"/>
            <a:ext cx="48009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t>SSRIs</a:t>
            </a:r>
            <a:endParaRPr sz="3000" b="1"/>
          </a:p>
          <a:p>
            <a:pPr marL="914400" lvl="0" indent="-419100" algn="l" rtl="0">
              <a:spcBef>
                <a:spcPts val="0"/>
              </a:spcBef>
              <a:spcAft>
                <a:spcPts val="0"/>
              </a:spcAft>
              <a:buSzPts val="3000"/>
              <a:buAutoNum type="arabicPeriod"/>
            </a:pPr>
            <a:r>
              <a:rPr lang="en" sz="3000" b="1"/>
              <a:t>escitalopram</a:t>
            </a:r>
            <a:endParaRPr sz="3000" b="1"/>
          </a:p>
          <a:p>
            <a:pPr marL="914400" lvl="0" indent="-419100" algn="l" rtl="0">
              <a:spcBef>
                <a:spcPts val="0"/>
              </a:spcBef>
              <a:spcAft>
                <a:spcPts val="0"/>
              </a:spcAft>
              <a:buSzPts val="3000"/>
              <a:buAutoNum type="arabicPeriod"/>
            </a:pPr>
            <a:r>
              <a:rPr lang="en" sz="3000" b="1"/>
              <a:t>citalopram</a:t>
            </a:r>
            <a:endParaRPr sz="3000" b="1"/>
          </a:p>
          <a:p>
            <a:pPr marL="914400" lvl="0" indent="-419100" algn="l" rtl="0">
              <a:spcBef>
                <a:spcPts val="0"/>
              </a:spcBef>
              <a:spcAft>
                <a:spcPts val="0"/>
              </a:spcAft>
              <a:buSzPts val="3000"/>
              <a:buAutoNum type="arabicPeriod"/>
            </a:pPr>
            <a:r>
              <a:rPr lang="en" sz="3000" b="1"/>
              <a:t>fluoxetine</a:t>
            </a:r>
            <a:endParaRPr sz="3000" b="1"/>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Shape 8190"/>
        <p:cNvGrpSpPr/>
        <p:nvPr/>
      </p:nvGrpSpPr>
      <p:grpSpPr>
        <a:xfrm>
          <a:off x="0" y="0"/>
          <a:ext cx="0" cy="0"/>
          <a:chOff x="0" y="0"/>
          <a:chExt cx="0" cy="0"/>
        </a:xfrm>
      </p:grpSpPr>
      <p:sp>
        <p:nvSpPr>
          <p:cNvPr id="8191" name="Google Shape;8191;p324"/>
          <p:cNvSpPr txBox="1"/>
          <p:nvPr/>
        </p:nvSpPr>
        <p:spPr>
          <a:xfrm>
            <a:off x="7543795" y="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#29</a:t>
            </a:r>
            <a:endParaRPr sz="1600"/>
          </a:p>
          <a:p>
            <a:pPr marL="0" marR="0" lvl="0" indent="0" algn="l" rtl="0">
              <a:lnSpc>
                <a:spcPct val="100000"/>
              </a:lnSpc>
              <a:spcBef>
                <a:spcPts val="0"/>
              </a:spcBef>
              <a:spcAft>
                <a:spcPts val="0"/>
              </a:spcAft>
              <a:buClr>
                <a:schemeClr val="dk1"/>
              </a:buClr>
              <a:buSzPts val="1100"/>
              <a:buFont typeface="Arial"/>
              <a:buNone/>
            </a:pPr>
            <a:r>
              <a:rPr lang="en" sz="1600"/>
              <a:t>1987</a:t>
            </a:r>
            <a:endParaRPr sz="1600"/>
          </a:p>
          <a:p>
            <a:pPr marL="0" marR="0" lvl="0" indent="0" algn="l" rtl="0">
              <a:lnSpc>
                <a:spcPct val="100000"/>
              </a:lnSpc>
              <a:spcBef>
                <a:spcPts val="0"/>
              </a:spcBef>
              <a:spcAft>
                <a:spcPts val="0"/>
              </a:spcAft>
              <a:buClr>
                <a:schemeClr val="dk1"/>
              </a:buClr>
              <a:buSzPts val="1100"/>
              <a:buFont typeface="Arial"/>
              <a:buNone/>
            </a:pPr>
            <a:r>
              <a:rPr lang="en" sz="1600"/>
              <a:t>$2–$36</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sp>
        <p:nvSpPr>
          <p:cNvPr id="8192" name="Google Shape;8192;p324"/>
          <p:cNvSpPr txBox="1"/>
          <p:nvPr/>
        </p:nvSpPr>
        <p:spPr>
          <a:xfrm>
            <a:off x="8222998" y="3669500"/>
            <a:ext cx="21741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r>
              <a:rPr lang="en" sz="1600">
                <a:solidFill>
                  <a:schemeClr val="dk1"/>
                </a:solidFill>
              </a:rPr>
              <a:t>10</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u="sng">
                <a:solidFill>
                  <a:schemeClr val="dk1"/>
                </a:solidFill>
              </a:rPr>
              <a:t>20</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40</a:t>
            </a:r>
            <a:endParaRPr sz="1600">
              <a:solidFill>
                <a:schemeClr val="dk1"/>
              </a:solidFill>
            </a:endParaRPr>
          </a:p>
          <a:p>
            <a:pPr marL="0" lvl="0" indent="0" algn="l" rtl="0">
              <a:spcBef>
                <a:spcPts val="0"/>
              </a:spcBef>
              <a:spcAft>
                <a:spcPts val="0"/>
              </a:spcAft>
              <a:buClr>
                <a:schemeClr val="dk1"/>
              </a:buClr>
              <a:buSzPts val="600"/>
              <a:buFont typeface="Arial"/>
              <a:buNone/>
            </a:pPr>
            <a:r>
              <a:rPr lang="en" sz="1600">
                <a:solidFill>
                  <a:schemeClr val="dk1"/>
                </a:solidFill>
              </a:rPr>
              <a:t>mg</a:t>
            </a:r>
            <a:endParaRPr sz="1600">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1600"/>
          </a:p>
        </p:txBody>
      </p:sp>
      <p:cxnSp>
        <p:nvCxnSpPr>
          <p:cNvPr id="8193" name="Google Shape;8193;p324"/>
          <p:cNvCxnSpPr/>
          <p:nvPr/>
        </p:nvCxnSpPr>
        <p:spPr>
          <a:xfrm>
            <a:off x="7343875" y="1200"/>
            <a:ext cx="0" cy="5141100"/>
          </a:xfrm>
          <a:prstGeom prst="straightConnector1">
            <a:avLst/>
          </a:prstGeom>
          <a:noFill/>
          <a:ln w="9525" cap="flat" cmpd="sng">
            <a:solidFill>
              <a:schemeClr val="dk2"/>
            </a:solidFill>
            <a:prstDash val="solid"/>
            <a:round/>
            <a:headEnd type="none" w="med" len="med"/>
            <a:tailEnd type="none" w="med" len="med"/>
          </a:ln>
        </p:spPr>
      </p:cxnSp>
      <p:sp>
        <p:nvSpPr>
          <p:cNvPr id="8194" name="Google Shape;8194;p324"/>
          <p:cNvSpPr txBox="1"/>
          <p:nvPr/>
        </p:nvSpPr>
        <p:spPr>
          <a:xfrm>
            <a:off x="19050" y="-38275"/>
            <a:ext cx="3381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Fluoxetine (PROZAC)</a:t>
            </a:r>
            <a:endParaRPr sz="1800">
              <a:solidFill>
                <a:schemeClr val="dk1"/>
              </a:solidFill>
            </a:endParaRPr>
          </a:p>
          <a:p>
            <a:pPr marL="0" lvl="0" indent="0" algn="l" rtl="0">
              <a:spcBef>
                <a:spcPts val="0"/>
              </a:spcBef>
              <a:spcAft>
                <a:spcPts val="0"/>
              </a:spcAft>
              <a:buClr>
                <a:schemeClr val="dk1"/>
              </a:buClr>
              <a:buFont typeface="Arial"/>
              <a:buNone/>
            </a:pPr>
            <a:r>
              <a:rPr lang="en" sz="1300">
                <a:solidFill>
                  <a:schemeClr val="dk1"/>
                </a:solidFill>
              </a:rPr>
              <a:t> flu OX e teen / PRO zak </a:t>
            </a:r>
            <a:endParaRPr sz="13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1600">
                <a:solidFill>
                  <a:schemeClr val="dk1"/>
                </a:solidFill>
              </a:rPr>
              <a:t>“Prolonged sack </a:t>
            </a:r>
            <a:r>
              <a:rPr lang="en" sz="1200">
                <a:solidFill>
                  <a:schemeClr val="dk1"/>
                </a:solidFill>
              </a:rPr>
              <a:t>of the</a:t>
            </a:r>
            <a:r>
              <a:rPr lang="en" sz="1600">
                <a:solidFill>
                  <a:schemeClr val="dk1"/>
                </a:solidFill>
              </a:rPr>
              <a:t> </a:t>
            </a:r>
            <a:r>
              <a:rPr lang="en" sz="1600" u="sng">
                <a:solidFill>
                  <a:schemeClr val="dk1"/>
                </a:solidFill>
              </a:rPr>
              <a:t>Flu</a:t>
            </a:r>
            <a:r>
              <a:rPr lang="en" sz="1600">
                <a:solidFill>
                  <a:schemeClr val="dk1"/>
                </a:solidFill>
              </a:rPr>
              <a:t>stered </a:t>
            </a:r>
            <a:r>
              <a:rPr lang="en" sz="1600" u="sng">
                <a:solidFill>
                  <a:schemeClr val="dk1"/>
                </a:solidFill>
              </a:rPr>
              <a:t>ox</a:t>
            </a:r>
            <a:r>
              <a:rPr lang="en" sz="1600">
                <a:solidFill>
                  <a:schemeClr val="dk1"/>
                </a:solidFill>
              </a:rPr>
              <a:t>”</a:t>
            </a:r>
            <a:endParaRPr sz="2200"/>
          </a:p>
        </p:txBody>
      </p:sp>
      <p:sp>
        <p:nvSpPr>
          <p:cNvPr id="8195" name="Google Shape;8195;p324"/>
          <p:cNvSpPr txBox="1"/>
          <p:nvPr/>
        </p:nvSpPr>
        <p:spPr>
          <a:xfrm>
            <a:off x="28575" y="952325"/>
            <a:ext cx="3308100" cy="190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Font typeface="Arial"/>
              <a:buNone/>
            </a:pPr>
            <a:r>
              <a:rPr lang="en">
                <a:solidFill>
                  <a:schemeClr val="dk1"/>
                </a:solidFill>
              </a:rPr>
              <a:t>❖ Antidepressant</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Selective serotonin</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reuptake inhibitor (SSRI)</a:t>
            </a:r>
            <a:endParaRPr>
              <a:solidFill>
                <a:schemeClr val="dk1"/>
              </a:solidFill>
            </a:endParaRPr>
          </a:p>
          <a:p>
            <a:pPr marL="0" lvl="0" indent="0" algn="l" rtl="0">
              <a:lnSpc>
                <a:spcPct val="115000"/>
              </a:lnSpc>
              <a:spcBef>
                <a:spcPts val="0"/>
              </a:spcBef>
              <a:spcAft>
                <a:spcPts val="0"/>
              </a:spcAft>
              <a:buClr>
                <a:schemeClr val="dk1"/>
              </a:buClr>
              <a:buSzPts val="800"/>
              <a:buFont typeface="Arial"/>
              <a:buNone/>
            </a:pPr>
            <a:endParaRPr>
              <a:solidFill>
                <a:schemeClr val="dk1"/>
              </a:solidFill>
            </a:endParaRPr>
          </a:p>
          <a:p>
            <a:pPr marL="0" marR="0" lvl="0" indent="0" algn="l" rtl="0">
              <a:lnSpc>
                <a:spcPct val="100000"/>
              </a:lnSpc>
              <a:spcBef>
                <a:spcPts val="0"/>
              </a:spcBef>
              <a:spcAft>
                <a:spcPts val="0"/>
              </a:spcAft>
              <a:buNone/>
            </a:pPr>
            <a:endParaRPr/>
          </a:p>
        </p:txBody>
      </p:sp>
      <p:sp>
        <p:nvSpPr>
          <p:cNvPr id="8196" name="Google Shape;8196;p324"/>
          <p:cNvSpPr txBox="1"/>
          <p:nvPr/>
        </p:nvSpPr>
        <p:spPr>
          <a:xfrm>
            <a:off x="8194423" y="2821563"/>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1600"/>
              <a:t>SSRI</a:t>
            </a:r>
            <a:endParaRPr sz="1600"/>
          </a:p>
        </p:txBody>
      </p:sp>
      <p:pic>
        <p:nvPicPr>
          <p:cNvPr id="8197" name="Google Shape;8197;p324" descr="clipped result image"/>
          <p:cNvPicPr preferRelativeResize="0"/>
          <p:nvPr/>
        </p:nvPicPr>
        <p:blipFill>
          <a:blip r:embed="rId3">
            <a:alphaModFix/>
          </a:blip>
          <a:stretch>
            <a:fillRect/>
          </a:stretch>
        </p:blipFill>
        <p:spPr>
          <a:xfrm>
            <a:off x="7719153" y="2754890"/>
            <a:ext cx="275189" cy="590000"/>
          </a:xfrm>
          <a:prstGeom prst="rect">
            <a:avLst/>
          </a:prstGeom>
          <a:noFill/>
          <a:ln>
            <a:noFill/>
          </a:ln>
        </p:spPr>
      </p:pic>
      <p:sp>
        <p:nvSpPr>
          <p:cNvPr id="8198" name="Google Shape;8198;p324"/>
          <p:cNvSpPr/>
          <p:nvPr/>
        </p:nvSpPr>
        <p:spPr>
          <a:xfrm>
            <a:off x="171225" y="2124075"/>
            <a:ext cx="2571300" cy="2813700"/>
          </a:xfrm>
          <a:prstGeom prst="rect">
            <a:avLst/>
          </a:prstGeom>
          <a:solidFill>
            <a:srgbClr val="FFFFFF"/>
          </a:solidFill>
          <a:ln w="9525" cap="flat" cmpd="sng">
            <a:solidFill>
              <a:srgbClr val="FFFFFF"/>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199" name="Google Shape;8199;p324" descr="Fluoxetine.svg"/>
          <p:cNvPicPr preferRelativeResize="0"/>
          <p:nvPr/>
        </p:nvPicPr>
        <p:blipFill rotWithShape="1">
          <a:blip r:embed="rId4">
            <a:alphaModFix/>
          </a:blip>
          <a:srcRect t="-3120" b="3120"/>
          <a:stretch/>
        </p:blipFill>
        <p:spPr>
          <a:xfrm>
            <a:off x="7408899" y="1391375"/>
            <a:ext cx="1711538" cy="886875"/>
          </a:xfrm>
          <a:prstGeom prst="rect">
            <a:avLst/>
          </a:prstGeom>
          <a:noFill/>
          <a:ln>
            <a:noFill/>
          </a:ln>
        </p:spPr>
      </p:pic>
      <p:sp>
        <p:nvSpPr>
          <p:cNvPr id="8200" name="Google Shape;8200;p324"/>
          <p:cNvSpPr txBox="1"/>
          <p:nvPr/>
        </p:nvSpPr>
        <p:spPr>
          <a:xfrm>
            <a:off x="293945" y="3273225"/>
            <a:ext cx="2362500" cy="1467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0" i="0" u="none" strike="noStrike" cap="none">
                <a:solidFill>
                  <a:srgbClr val="000000"/>
                </a:solidFill>
                <a:latin typeface="Arial"/>
                <a:ea typeface="Arial"/>
                <a:cs typeface="Arial"/>
                <a:sym typeface="Arial"/>
              </a:rPr>
              <a:t>The “</a:t>
            </a:r>
            <a:r>
              <a:rPr lang="en" sz="1200" b="0" i="0" u="sng" strike="noStrike" cap="none">
                <a:solidFill>
                  <a:srgbClr val="000000"/>
                </a:solidFill>
                <a:latin typeface="Arial"/>
                <a:ea typeface="Arial"/>
                <a:cs typeface="Arial"/>
                <a:sym typeface="Arial"/>
              </a:rPr>
              <a:t>flu</a:t>
            </a:r>
            <a:r>
              <a:rPr lang="en" sz="1200" b="0" i="0" u="none" strike="noStrike" cap="none">
                <a:solidFill>
                  <a:srgbClr val="000000"/>
                </a:solidFill>
                <a:latin typeface="Arial"/>
                <a:ea typeface="Arial"/>
                <a:cs typeface="Arial"/>
                <a:sym typeface="Arial"/>
              </a:rPr>
              <a:t>ffers” - infamous in</a:t>
            </a:r>
            <a:r>
              <a:rPr lang="en" sz="1200" b="0" i="0" u="sng" strike="noStrike" cap="none">
                <a:solidFill>
                  <a:srgbClr val="000000"/>
                </a:solidFill>
                <a:latin typeface="Arial"/>
                <a:ea typeface="Arial"/>
                <a:cs typeface="Arial"/>
                <a:sym typeface="Arial"/>
              </a:rPr>
              <a:t>H</a:t>
            </a:r>
            <a:r>
              <a:rPr lang="en" sz="1200" b="0" i="0" u="none" strike="noStrike" cap="none">
                <a:solidFill>
                  <a:srgbClr val="000000"/>
                </a:solidFill>
                <a:latin typeface="Arial"/>
                <a:ea typeface="Arial"/>
                <a:cs typeface="Arial"/>
                <a:sym typeface="Arial"/>
              </a:rPr>
              <a:t>ibitors of CYP enzymes:</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 ❖ </a:t>
            </a:r>
            <a:r>
              <a:rPr lang="en" sz="1200" u="sng"/>
              <a:t>F</a:t>
            </a:r>
            <a:r>
              <a:rPr lang="en" sz="1200" b="0" i="0" u="sng" strike="noStrike" cap="none">
                <a:solidFill>
                  <a:srgbClr val="000000"/>
                </a:solidFill>
                <a:latin typeface="Arial"/>
                <a:ea typeface="Arial"/>
                <a:cs typeface="Arial"/>
                <a:sym typeface="Arial"/>
              </a:rPr>
              <a:t>lu</a:t>
            </a:r>
            <a:r>
              <a:rPr lang="en" sz="1200" b="0" i="0" u="none" strike="noStrike" cap="none">
                <a:solidFill>
                  <a:srgbClr val="000000"/>
                </a:solidFill>
                <a:latin typeface="Arial"/>
                <a:ea typeface="Arial"/>
                <a:cs typeface="Arial"/>
                <a:sym typeface="Arial"/>
              </a:rPr>
              <a:t>voxamine (Luvox)</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 ❖ </a:t>
            </a:r>
            <a:r>
              <a:rPr lang="en" sz="1200" u="sng"/>
              <a:t>F</a:t>
            </a:r>
            <a:r>
              <a:rPr lang="en" sz="1200" b="0" i="0" u="sng" strike="noStrike" cap="none">
                <a:solidFill>
                  <a:srgbClr val="000000"/>
                </a:solidFill>
                <a:latin typeface="Arial"/>
                <a:ea typeface="Arial"/>
                <a:cs typeface="Arial"/>
                <a:sym typeface="Arial"/>
              </a:rPr>
              <a:t>lu</a:t>
            </a:r>
            <a:r>
              <a:rPr lang="en" sz="1200" b="0" i="0" u="none" strike="noStrike" cap="none">
                <a:solidFill>
                  <a:srgbClr val="000000"/>
                </a:solidFill>
                <a:latin typeface="Arial"/>
                <a:ea typeface="Arial"/>
                <a:cs typeface="Arial"/>
                <a:sym typeface="Arial"/>
              </a:rPr>
              <a:t>oxetine (Prozac)</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 ❖ </a:t>
            </a:r>
            <a:r>
              <a:rPr lang="en" sz="1200" u="sng"/>
              <a:t>F</a:t>
            </a:r>
            <a:r>
              <a:rPr lang="en" sz="1200" b="0" i="0" u="sng" strike="noStrike" cap="none">
                <a:solidFill>
                  <a:srgbClr val="000000"/>
                </a:solidFill>
                <a:latin typeface="Arial"/>
                <a:ea typeface="Arial"/>
                <a:cs typeface="Arial"/>
                <a:sym typeface="Arial"/>
              </a:rPr>
              <a:t>lu</a:t>
            </a:r>
            <a:r>
              <a:rPr lang="en" sz="1200" b="0" i="0" u="none" strike="noStrike" cap="none">
                <a:solidFill>
                  <a:srgbClr val="000000"/>
                </a:solidFill>
                <a:latin typeface="Arial"/>
                <a:ea typeface="Arial"/>
                <a:cs typeface="Arial"/>
                <a:sym typeface="Arial"/>
              </a:rPr>
              <a:t>conazole (Diflucan)</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1200" b="0" i="0" u="none" strike="noStrike" cap="none">
              <a:solidFill>
                <a:srgbClr val="000000"/>
              </a:solidFill>
              <a:latin typeface="Arial"/>
              <a:ea typeface="Arial"/>
              <a:cs typeface="Arial"/>
              <a:sym typeface="Arial"/>
            </a:endParaRPr>
          </a:p>
        </p:txBody>
      </p:sp>
      <p:pic>
        <p:nvPicPr>
          <p:cNvPr id="8201" name="Google Shape;8201;p324" descr="clipped result image"/>
          <p:cNvPicPr preferRelativeResize="0"/>
          <p:nvPr/>
        </p:nvPicPr>
        <p:blipFill rotWithShape="1">
          <a:blip r:embed="rId5">
            <a:alphaModFix/>
          </a:blip>
          <a:srcRect/>
          <a:stretch/>
        </p:blipFill>
        <p:spPr>
          <a:xfrm rot="-5400000">
            <a:off x="7446711" y="4062486"/>
            <a:ext cx="972475" cy="339025"/>
          </a:xfrm>
          <a:prstGeom prst="rect">
            <a:avLst/>
          </a:prstGeom>
          <a:noFill/>
          <a:ln>
            <a:noFill/>
          </a:ln>
          <a:effectLst>
            <a:outerShdw blurRad="14288" dist="9525" dir="5400000" algn="bl" rotWithShape="0">
              <a:srgbClr val="000000">
                <a:alpha val="24000"/>
              </a:srgbClr>
            </a:outerShdw>
          </a:effectLst>
        </p:spPr>
      </p:pic>
      <p:grpSp>
        <p:nvGrpSpPr>
          <p:cNvPr id="8202" name="Google Shape;8202;p324"/>
          <p:cNvGrpSpPr/>
          <p:nvPr/>
        </p:nvGrpSpPr>
        <p:grpSpPr>
          <a:xfrm>
            <a:off x="3141425" y="1073976"/>
            <a:ext cx="3868625" cy="2995538"/>
            <a:chOff x="3141425" y="1073976"/>
            <a:chExt cx="3868625" cy="2995538"/>
          </a:xfrm>
        </p:grpSpPr>
        <p:pic>
          <p:nvPicPr>
            <p:cNvPr id="8203" name="Google Shape;8203;p324" descr="clipped result image"/>
            <p:cNvPicPr preferRelativeResize="0"/>
            <p:nvPr/>
          </p:nvPicPr>
          <p:blipFill rotWithShape="1">
            <a:blip r:embed="rId6">
              <a:alphaModFix/>
            </a:blip>
            <a:srcRect/>
            <a:stretch/>
          </p:blipFill>
          <p:spPr>
            <a:xfrm>
              <a:off x="3141425" y="1073976"/>
              <a:ext cx="2935831" cy="2995538"/>
            </a:xfrm>
            <a:prstGeom prst="rect">
              <a:avLst/>
            </a:prstGeom>
            <a:noFill/>
            <a:ln>
              <a:noFill/>
            </a:ln>
            <a:effectLst>
              <a:outerShdw blurRad="57150" dist="19050" dir="5400000" algn="bl" rotWithShape="0">
                <a:srgbClr val="000000">
                  <a:alpha val="49800"/>
                </a:srgbClr>
              </a:outerShdw>
            </a:effectLst>
          </p:spPr>
        </p:pic>
        <p:pic>
          <p:nvPicPr>
            <p:cNvPr id="8204" name="Google Shape;8204;p324" descr="clipped result image"/>
            <p:cNvPicPr preferRelativeResize="0"/>
            <p:nvPr/>
          </p:nvPicPr>
          <p:blipFill rotWithShape="1">
            <a:blip r:embed="rId7">
              <a:alphaModFix/>
            </a:blip>
            <a:srcRect/>
            <a:stretch/>
          </p:blipFill>
          <p:spPr>
            <a:xfrm rot="3601739">
              <a:off x="6015859" y="1346175"/>
              <a:ext cx="702218" cy="1079751"/>
            </a:xfrm>
            <a:prstGeom prst="rect">
              <a:avLst/>
            </a:prstGeom>
            <a:noFill/>
            <a:ln>
              <a:noFill/>
            </a:ln>
            <a:effectLst>
              <a:outerShdw blurRad="57150" dist="19050" dir="5400000" algn="bl" rotWithShape="0">
                <a:srgbClr val="000000">
                  <a:alpha val="49800"/>
                </a:srgbClr>
              </a:outerShdw>
            </a:effectLst>
          </p:spPr>
        </p:pic>
        <p:pic>
          <p:nvPicPr>
            <p:cNvPr id="8205" name="Google Shape;8205;p324"/>
            <p:cNvPicPr preferRelativeResize="0"/>
            <p:nvPr/>
          </p:nvPicPr>
          <p:blipFill rotWithShape="1">
            <a:blip r:embed="rId8">
              <a:alphaModFix/>
            </a:blip>
            <a:srcRect/>
            <a:stretch/>
          </p:blipFill>
          <p:spPr>
            <a:xfrm rot="2386443">
              <a:off x="5793162" y="1178610"/>
              <a:ext cx="217668" cy="125264"/>
            </a:xfrm>
            <a:prstGeom prst="rect">
              <a:avLst/>
            </a:prstGeom>
            <a:noFill/>
            <a:ln>
              <a:noFill/>
            </a:ln>
          </p:spPr>
        </p:pic>
      </p:grpSp>
      <p:pic>
        <p:nvPicPr>
          <p:cNvPr id="8206" name="Google Shape;8206;p324"/>
          <p:cNvPicPr preferRelativeResize="0"/>
          <p:nvPr/>
        </p:nvPicPr>
        <p:blipFill rotWithShape="1">
          <a:blip r:embed="rId9">
            <a:alphaModFix/>
          </a:blip>
          <a:srcRect/>
          <a:stretch/>
        </p:blipFill>
        <p:spPr>
          <a:xfrm>
            <a:off x="5884867" y="620525"/>
            <a:ext cx="1036211" cy="514418"/>
          </a:xfrm>
          <a:prstGeom prst="rect">
            <a:avLst/>
          </a:prstGeom>
          <a:noFill/>
          <a:ln>
            <a:noFill/>
          </a:ln>
        </p:spPr>
      </p:pic>
      <p:pic>
        <p:nvPicPr>
          <p:cNvPr id="8207" name="Google Shape;8207;p324"/>
          <p:cNvPicPr preferRelativeResize="0"/>
          <p:nvPr/>
        </p:nvPicPr>
        <p:blipFill rotWithShape="1">
          <a:blip r:embed="rId10">
            <a:alphaModFix/>
          </a:blip>
          <a:srcRect/>
          <a:stretch/>
        </p:blipFill>
        <p:spPr>
          <a:xfrm>
            <a:off x="5840195" y="770493"/>
            <a:ext cx="1084128" cy="986182"/>
          </a:xfrm>
          <a:prstGeom prst="rect">
            <a:avLst/>
          </a:prstGeom>
          <a:noFill/>
          <a:ln>
            <a:noFill/>
          </a:ln>
        </p:spPr>
      </p:pic>
      <p:sp>
        <p:nvSpPr>
          <p:cNvPr id="8208" name="Google Shape;8208;p324"/>
          <p:cNvSpPr txBox="1"/>
          <p:nvPr/>
        </p:nvSpPr>
        <p:spPr>
          <a:xfrm>
            <a:off x="3276474" y="4352325"/>
            <a:ext cx="3857400" cy="79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b="0" i="0" u="none" strike="noStrike" cap="none">
                <a:solidFill>
                  <a:srgbClr val="000000"/>
                </a:solidFill>
                <a:latin typeface="Arial"/>
                <a:ea typeface="Arial"/>
                <a:cs typeface="Arial"/>
                <a:sym typeface="Arial"/>
              </a:rPr>
              <a:t>“</a:t>
            </a:r>
            <a:r>
              <a:rPr lang="en" b="0" i="0" u="sng" strike="noStrike" cap="none">
                <a:solidFill>
                  <a:srgbClr val="000000"/>
                </a:solidFill>
                <a:highlight>
                  <a:srgbClr val="FFFF00"/>
                </a:highlight>
                <a:latin typeface="Arial"/>
                <a:ea typeface="Arial"/>
                <a:cs typeface="Arial"/>
                <a:sym typeface="Arial"/>
              </a:rPr>
              <a:t>Pro</a:t>
            </a:r>
            <a:r>
              <a:rPr lang="en" b="0" i="0" u="none" strike="noStrike" cap="none">
                <a:solidFill>
                  <a:srgbClr val="000000"/>
                </a:solidFill>
                <a:latin typeface="Arial"/>
                <a:ea typeface="Arial"/>
                <a:cs typeface="Arial"/>
                <a:sym typeface="Arial"/>
              </a:rPr>
              <a:t>longed” refers to </a:t>
            </a:r>
            <a:r>
              <a:rPr lang="en" b="0" i="0" u="sng" strike="noStrike" cap="none">
                <a:solidFill>
                  <a:srgbClr val="000000"/>
                </a:solidFill>
                <a:highlight>
                  <a:srgbClr val="FFFF00"/>
                </a:highlight>
                <a:latin typeface="Arial"/>
                <a:ea typeface="Arial"/>
                <a:cs typeface="Arial"/>
                <a:sym typeface="Arial"/>
              </a:rPr>
              <a:t>Pro</a:t>
            </a:r>
            <a:r>
              <a:rPr lang="en" b="0" i="0" u="none" strike="noStrike" cap="none">
                <a:solidFill>
                  <a:srgbClr val="000000"/>
                </a:solidFill>
                <a:latin typeface="Arial"/>
                <a:ea typeface="Arial"/>
                <a:cs typeface="Arial"/>
                <a:sym typeface="Arial"/>
              </a:rPr>
              <a:t>zac’s </a:t>
            </a:r>
            <a:r>
              <a:rPr lang="en" b="0" i="0" u="sng" strike="noStrike" cap="none">
                <a:solidFill>
                  <a:srgbClr val="000000"/>
                </a:solidFill>
                <a:highlight>
                  <a:srgbClr val="FFFF00"/>
                </a:highlight>
                <a:latin typeface="Arial"/>
                <a:ea typeface="Arial"/>
                <a:cs typeface="Arial"/>
                <a:sym typeface="Arial"/>
              </a:rPr>
              <a:t>pro</a:t>
            </a:r>
            <a:r>
              <a:rPr lang="en" b="0" i="0" u="none" strike="noStrike" cap="none">
                <a:solidFill>
                  <a:srgbClr val="000000"/>
                </a:solidFill>
                <a:latin typeface="Arial"/>
                <a:ea typeface="Arial"/>
                <a:cs typeface="Arial"/>
                <a:sym typeface="Arial"/>
              </a:rPr>
              <a:t>longed presence in the body, with half-life of 1 week.</a:t>
            </a:r>
            <a:endParaRPr b="0" i="0" u="none" strike="noStrike" cap="none">
              <a:solidFill>
                <a:srgbClr val="000000"/>
              </a:solidFill>
              <a:latin typeface="Arial"/>
              <a:ea typeface="Arial"/>
              <a:cs typeface="Arial"/>
              <a:sym typeface="Arial"/>
            </a:endParaRPr>
          </a:p>
        </p:txBody>
      </p:sp>
      <p:grpSp>
        <p:nvGrpSpPr>
          <p:cNvPr id="8209" name="Google Shape;8209;p324"/>
          <p:cNvGrpSpPr/>
          <p:nvPr/>
        </p:nvGrpSpPr>
        <p:grpSpPr>
          <a:xfrm>
            <a:off x="1035199" y="2387075"/>
            <a:ext cx="843344" cy="705010"/>
            <a:chOff x="944110" y="-41910000"/>
            <a:chExt cx="3515400" cy="2592900"/>
          </a:xfrm>
        </p:grpSpPr>
        <p:sp>
          <p:nvSpPr>
            <p:cNvPr id="8210" name="Google Shape;8210;p324"/>
            <p:cNvSpPr/>
            <p:nvPr/>
          </p:nvSpPr>
          <p:spPr>
            <a:xfrm>
              <a:off x="944110" y="-41910000"/>
              <a:ext cx="3515400" cy="25929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211" name="Google Shape;8211;p324"/>
            <p:cNvGrpSpPr/>
            <p:nvPr/>
          </p:nvGrpSpPr>
          <p:grpSpPr>
            <a:xfrm>
              <a:off x="1882458" y="-41011055"/>
              <a:ext cx="1638845" cy="1667151"/>
              <a:chOff x="4049994" y="-68555981"/>
              <a:chExt cx="1638845" cy="2640404"/>
            </a:xfrm>
          </p:grpSpPr>
          <p:grpSp>
            <p:nvGrpSpPr>
              <p:cNvPr id="8212" name="Google Shape;8212;p324"/>
              <p:cNvGrpSpPr/>
              <p:nvPr/>
            </p:nvGrpSpPr>
            <p:grpSpPr>
              <a:xfrm>
                <a:off x="4061893" y="-67945467"/>
                <a:ext cx="1626947" cy="2029889"/>
                <a:chOff x="4614343" y="-64687917"/>
                <a:chExt cx="1626947" cy="2029889"/>
              </a:xfrm>
            </p:grpSpPr>
            <p:grpSp>
              <p:nvGrpSpPr>
                <p:cNvPr id="8213" name="Google Shape;8213;p324"/>
                <p:cNvGrpSpPr/>
                <p:nvPr/>
              </p:nvGrpSpPr>
              <p:grpSpPr>
                <a:xfrm rot="-5400000">
                  <a:off x="4717042" y="-64182276"/>
                  <a:ext cx="1428441" cy="1620055"/>
                  <a:chOff x="218916984" y="1550486"/>
                  <a:chExt cx="4445818" cy="5861270"/>
                </a:xfrm>
              </p:grpSpPr>
              <p:pic>
                <p:nvPicPr>
                  <p:cNvPr id="8214" name="Google Shape;8214;p324" descr="clipped result image"/>
                  <p:cNvPicPr preferRelativeResize="0"/>
                  <p:nvPr/>
                </p:nvPicPr>
                <p:blipFill rotWithShape="1">
                  <a:blip r:embed="rId11">
                    <a:alphaModFix/>
                  </a:blip>
                  <a:srcRect/>
                  <a:stretch/>
                </p:blipFill>
                <p:spPr>
                  <a:xfrm>
                    <a:off x="220749908" y="1550486"/>
                    <a:ext cx="2612893" cy="5850010"/>
                  </a:xfrm>
                  <a:prstGeom prst="rect">
                    <a:avLst/>
                  </a:prstGeom>
                  <a:noFill/>
                  <a:ln>
                    <a:noFill/>
                  </a:ln>
                </p:spPr>
              </p:pic>
              <p:pic>
                <p:nvPicPr>
                  <p:cNvPr id="8215" name="Google Shape;8215;p324" descr="clipped result image"/>
                  <p:cNvPicPr preferRelativeResize="0"/>
                  <p:nvPr/>
                </p:nvPicPr>
                <p:blipFill rotWithShape="1">
                  <a:blip r:embed="rId12">
                    <a:alphaModFix/>
                  </a:blip>
                  <a:srcRect/>
                  <a:stretch/>
                </p:blipFill>
                <p:spPr>
                  <a:xfrm>
                    <a:off x="218916984" y="1561746"/>
                    <a:ext cx="2632392" cy="5850010"/>
                  </a:xfrm>
                  <a:prstGeom prst="rect">
                    <a:avLst/>
                  </a:prstGeom>
                  <a:noFill/>
                  <a:ln>
                    <a:noFill/>
                  </a:ln>
                </p:spPr>
              </p:pic>
            </p:grpSp>
            <p:pic>
              <p:nvPicPr>
                <p:cNvPr id="8216" name="Google Shape;8216;p324" descr="clipped result image"/>
                <p:cNvPicPr preferRelativeResize="0"/>
                <p:nvPr/>
              </p:nvPicPr>
              <p:blipFill rotWithShape="1">
                <a:blip r:embed="rId13">
                  <a:alphaModFix/>
                </a:blip>
                <a:srcRect/>
                <a:stretch/>
              </p:blipFill>
              <p:spPr>
                <a:xfrm rot="-5400000">
                  <a:off x="5003054" y="-65076627"/>
                  <a:ext cx="839522" cy="1616943"/>
                </a:xfrm>
                <a:prstGeom prst="rect">
                  <a:avLst/>
                </a:prstGeom>
                <a:noFill/>
                <a:ln>
                  <a:noFill/>
                </a:ln>
              </p:spPr>
            </p:pic>
          </p:grpSp>
          <p:pic>
            <p:nvPicPr>
              <p:cNvPr id="8217" name="Google Shape;8217;p324" descr="clipped result image"/>
              <p:cNvPicPr preferRelativeResize="0"/>
              <p:nvPr/>
            </p:nvPicPr>
            <p:blipFill rotWithShape="1">
              <a:blip r:embed="rId14">
                <a:alphaModFix/>
              </a:blip>
              <a:srcRect/>
              <a:stretch/>
            </p:blipFill>
            <p:spPr>
              <a:xfrm rot="-5400000">
                <a:off x="4438705" y="-68944692"/>
                <a:ext cx="839522" cy="1616943"/>
              </a:xfrm>
              <a:prstGeom prst="rect">
                <a:avLst/>
              </a:prstGeom>
              <a:noFill/>
              <a:ln>
                <a:noFill/>
              </a:ln>
            </p:spPr>
          </p:pic>
        </p:grpSp>
      </p:gr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Shape 8221"/>
        <p:cNvGrpSpPr/>
        <p:nvPr/>
      </p:nvGrpSpPr>
      <p:grpSpPr>
        <a:xfrm>
          <a:off x="0" y="0"/>
          <a:ext cx="0" cy="0"/>
          <a:chOff x="0" y="0"/>
          <a:chExt cx="0" cy="0"/>
        </a:xfrm>
      </p:grpSpPr>
      <p:sp>
        <p:nvSpPr>
          <p:cNvPr id="8222" name="Google Shape;8222;p325"/>
          <p:cNvSpPr txBox="1"/>
          <p:nvPr/>
        </p:nvSpPr>
        <p:spPr>
          <a:xfrm>
            <a:off x="7543795" y="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#29</a:t>
            </a:r>
            <a:endParaRPr sz="1600"/>
          </a:p>
          <a:p>
            <a:pPr marL="0" marR="0" lvl="0" indent="0" algn="l" rtl="0">
              <a:lnSpc>
                <a:spcPct val="100000"/>
              </a:lnSpc>
              <a:spcBef>
                <a:spcPts val="0"/>
              </a:spcBef>
              <a:spcAft>
                <a:spcPts val="0"/>
              </a:spcAft>
              <a:buClr>
                <a:schemeClr val="dk1"/>
              </a:buClr>
              <a:buSzPts val="1100"/>
              <a:buFont typeface="Arial"/>
              <a:buNone/>
            </a:pPr>
            <a:r>
              <a:rPr lang="en" sz="1600"/>
              <a:t>1987</a:t>
            </a:r>
            <a:endParaRPr sz="1600"/>
          </a:p>
          <a:p>
            <a:pPr marL="0" marR="0" lvl="0" indent="0" algn="l" rtl="0">
              <a:lnSpc>
                <a:spcPct val="100000"/>
              </a:lnSpc>
              <a:spcBef>
                <a:spcPts val="0"/>
              </a:spcBef>
              <a:spcAft>
                <a:spcPts val="0"/>
              </a:spcAft>
              <a:buClr>
                <a:schemeClr val="dk1"/>
              </a:buClr>
              <a:buSzPts val="1100"/>
              <a:buFont typeface="Arial"/>
              <a:buNone/>
            </a:pPr>
            <a:r>
              <a:rPr lang="en" sz="1600"/>
              <a:t>$2–$36</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sp>
        <p:nvSpPr>
          <p:cNvPr id="8223" name="Google Shape;8223;p325"/>
          <p:cNvSpPr txBox="1"/>
          <p:nvPr/>
        </p:nvSpPr>
        <p:spPr>
          <a:xfrm>
            <a:off x="8222998" y="3669500"/>
            <a:ext cx="21741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r>
              <a:rPr lang="en" sz="1600">
                <a:solidFill>
                  <a:schemeClr val="dk1"/>
                </a:solidFill>
              </a:rPr>
              <a:t>10</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u="sng">
                <a:solidFill>
                  <a:schemeClr val="dk1"/>
                </a:solidFill>
              </a:rPr>
              <a:t>20</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40</a:t>
            </a:r>
            <a:endParaRPr sz="1600">
              <a:solidFill>
                <a:schemeClr val="dk1"/>
              </a:solidFill>
            </a:endParaRPr>
          </a:p>
          <a:p>
            <a:pPr marL="0" lvl="0" indent="0" algn="l" rtl="0">
              <a:spcBef>
                <a:spcPts val="0"/>
              </a:spcBef>
              <a:spcAft>
                <a:spcPts val="0"/>
              </a:spcAft>
              <a:buClr>
                <a:schemeClr val="dk1"/>
              </a:buClr>
              <a:buSzPts val="600"/>
              <a:buFont typeface="Arial"/>
              <a:buNone/>
            </a:pPr>
            <a:r>
              <a:rPr lang="en" sz="1600">
                <a:solidFill>
                  <a:schemeClr val="dk1"/>
                </a:solidFill>
              </a:rPr>
              <a:t>mg</a:t>
            </a:r>
            <a:endParaRPr sz="1600">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1600"/>
          </a:p>
        </p:txBody>
      </p:sp>
      <p:cxnSp>
        <p:nvCxnSpPr>
          <p:cNvPr id="8224" name="Google Shape;8224;p325"/>
          <p:cNvCxnSpPr/>
          <p:nvPr/>
        </p:nvCxnSpPr>
        <p:spPr>
          <a:xfrm>
            <a:off x="7343875" y="1200"/>
            <a:ext cx="0" cy="5141100"/>
          </a:xfrm>
          <a:prstGeom prst="straightConnector1">
            <a:avLst/>
          </a:prstGeom>
          <a:noFill/>
          <a:ln w="9525" cap="flat" cmpd="sng">
            <a:solidFill>
              <a:schemeClr val="dk2"/>
            </a:solidFill>
            <a:prstDash val="solid"/>
            <a:round/>
            <a:headEnd type="none" w="med" len="med"/>
            <a:tailEnd type="none" w="med" len="med"/>
          </a:ln>
        </p:spPr>
      </p:cxnSp>
      <p:sp>
        <p:nvSpPr>
          <p:cNvPr id="8225" name="Google Shape;8225;p325"/>
          <p:cNvSpPr txBox="1"/>
          <p:nvPr/>
        </p:nvSpPr>
        <p:spPr>
          <a:xfrm>
            <a:off x="19050" y="-38275"/>
            <a:ext cx="3381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Fluoxetine (PROZAC)</a:t>
            </a:r>
            <a:endParaRPr sz="1800">
              <a:solidFill>
                <a:schemeClr val="dk1"/>
              </a:solidFill>
            </a:endParaRPr>
          </a:p>
          <a:p>
            <a:pPr marL="0" lvl="0" indent="0" algn="l" rtl="0">
              <a:spcBef>
                <a:spcPts val="0"/>
              </a:spcBef>
              <a:spcAft>
                <a:spcPts val="0"/>
              </a:spcAft>
              <a:buClr>
                <a:schemeClr val="dk1"/>
              </a:buClr>
              <a:buFont typeface="Arial"/>
              <a:buNone/>
            </a:pPr>
            <a:r>
              <a:rPr lang="en" sz="1300">
                <a:solidFill>
                  <a:schemeClr val="dk1"/>
                </a:solidFill>
              </a:rPr>
              <a:t> flu OX e teen / PRO zak </a:t>
            </a:r>
            <a:endParaRPr sz="13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1600">
                <a:solidFill>
                  <a:schemeClr val="dk1"/>
                </a:solidFill>
              </a:rPr>
              <a:t>“Prolonged sack </a:t>
            </a:r>
            <a:r>
              <a:rPr lang="en" sz="1200">
                <a:solidFill>
                  <a:schemeClr val="dk1"/>
                </a:solidFill>
              </a:rPr>
              <a:t>of the</a:t>
            </a:r>
            <a:r>
              <a:rPr lang="en" sz="1600">
                <a:solidFill>
                  <a:schemeClr val="dk1"/>
                </a:solidFill>
              </a:rPr>
              <a:t> </a:t>
            </a:r>
            <a:r>
              <a:rPr lang="en" sz="1600" u="sng">
                <a:solidFill>
                  <a:schemeClr val="dk1"/>
                </a:solidFill>
              </a:rPr>
              <a:t>Flu</a:t>
            </a:r>
            <a:r>
              <a:rPr lang="en" sz="1600">
                <a:solidFill>
                  <a:schemeClr val="dk1"/>
                </a:solidFill>
              </a:rPr>
              <a:t>stered </a:t>
            </a:r>
            <a:r>
              <a:rPr lang="en" sz="1600" u="sng">
                <a:solidFill>
                  <a:schemeClr val="dk1"/>
                </a:solidFill>
              </a:rPr>
              <a:t>ox</a:t>
            </a:r>
            <a:r>
              <a:rPr lang="en" sz="1600">
                <a:solidFill>
                  <a:schemeClr val="dk1"/>
                </a:solidFill>
              </a:rPr>
              <a:t>”</a:t>
            </a:r>
            <a:endParaRPr sz="2200"/>
          </a:p>
        </p:txBody>
      </p:sp>
      <p:sp>
        <p:nvSpPr>
          <p:cNvPr id="8226" name="Google Shape;8226;p325"/>
          <p:cNvSpPr txBox="1"/>
          <p:nvPr/>
        </p:nvSpPr>
        <p:spPr>
          <a:xfrm>
            <a:off x="28575" y="952325"/>
            <a:ext cx="3308100" cy="190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Font typeface="Arial"/>
              <a:buNone/>
            </a:pPr>
            <a:r>
              <a:rPr lang="en">
                <a:solidFill>
                  <a:schemeClr val="dk1"/>
                </a:solidFill>
              </a:rPr>
              <a:t>❖ Antidepressant</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Selective serotonin</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reuptake inhibitor (SSRI)</a:t>
            </a:r>
            <a:endParaRPr>
              <a:solidFill>
                <a:schemeClr val="dk1"/>
              </a:solidFill>
            </a:endParaRPr>
          </a:p>
          <a:p>
            <a:pPr marL="0" lvl="0" indent="0" algn="l" rtl="0">
              <a:lnSpc>
                <a:spcPct val="115000"/>
              </a:lnSpc>
              <a:spcBef>
                <a:spcPts val="0"/>
              </a:spcBef>
              <a:spcAft>
                <a:spcPts val="0"/>
              </a:spcAft>
              <a:buClr>
                <a:schemeClr val="dk1"/>
              </a:buClr>
              <a:buSzPts val="800"/>
              <a:buFont typeface="Arial"/>
              <a:buNone/>
            </a:pPr>
            <a:endParaRPr>
              <a:solidFill>
                <a:schemeClr val="dk1"/>
              </a:solidFill>
            </a:endParaRPr>
          </a:p>
          <a:p>
            <a:pPr marL="0" marR="0" lvl="0" indent="0" algn="l" rtl="0">
              <a:lnSpc>
                <a:spcPct val="100000"/>
              </a:lnSpc>
              <a:spcBef>
                <a:spcPts val="0"/>
              </a:spcBef>
              <a:spcAft>
                <a:spcPts val="0"/>
              </a:spcAft>
              <a:buNone/>
            </a:pPr>
            <a:endParaRPr/>
          </a:p>
        </p:txBody>
      </p:sp>
      <p:sp>
        <p:nvSpPr>
          <p:cNvPr id="8227" name="Google Shape;8227;p325"/>
          <p:cNvSpPr txBox="1"/>
          <p:nvPr/>
        </p:nvSpPr>
        <p:spPr>
          <a:xfrm>
            <a:off x="8194423" y="2821563"/>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1600"/>
              <a:t>SSRI</a:t>
            </a:r>
            <a:endParaRPr sz="1600"/>
          </a:p>
        </p:txBody>
      </p:sp>
      <p:pic>
        <p:nvPicPr>
          <p:cNvPr id="8228" name="Google Shape;8228;p325" descr="clipped result image"/>
          <p:cNvPicPr preferRelativeResize="0"/>
          <p:nvPr/>
        </p:nvPicPr>
        <p:blipFill>
          <a:blip r:embed="rId3">
            <a:alphaModFix/>
          </a:blip>
          <a:stretch>
            <a:fillRect/>
          </a:stretch>
        </p:blipFill>
        <p:spPr>
          <a:xfrm>
            <a:off x="7719153" y="2754890"/>
            <a:ext cx="275189" cy="590000"/>
          </a:xfrm>
          <a:prstGeom prst="rect">
            <a:avLst/>
          </a:prstGeom>
          <a:noFill/>
          <a:ln>
            <a:noFill/>
          </a:ln>
        </p:spPr>
      </p:pic>
      <p:sp>
        <p:nvSpPr>
          <p:cNvPr id="8229" name="Google Shape;8229;p325"/>
          <p:cNvSpPr/>
          <p:nvPr/>
        </p:nvSpPr>
        <p:spPr>
          <a:xfrm>
            <a:off x="171225" y="2124075"/>
            <a:ext cx="2571300" cy="2813700"/>
          </a:xfrm>
          <a:prstGeom prst="rect">
            <a:avLst/>
          </a:prstGeom>
          <a:solidFill>
            <a:srgbClr val="FFFFFF"/>
          </a:solidFill>
          <a:ln w="9525" cap="flat" cmpd="sng">
            <a:solidFill>
              <a:srgbClr val="FFFFFF"/>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230" name="Google Shape;8230;p325" descr="Fluoxetine.svg"/>
          <p:cNvPicPr preferRelativeResize="0"/>
          <p:nvPr/>
        </p:nvPicPr>
        <p:blipFill rotWithShape="1">
          <a:blip r:embed="rId4">
            <a:alphaModFix/>
          </a:blip>
          <a:srcRect t="-3120" b="3120"/>
          <a:stretch/>
        </p:blipFill>
        <p:spPr>
          <a:xfrm>
            <a:off x="7408899" y="1391375"/>
            <a:ext cx="1711538" cy="886875"/>
          </a:xfrm>
          <a:prstGeom prst="rect">
            <a:avLst/>
          </a:prstGeom>
          <a:noFill/>
          <a:ln>
            <a:noFill/>
          </a:ln>
        </p:spPr>
      </p:pic>
      <p:sp>
        <p:nvSpPr>
          <p:cNvPr id="8231" name="Google Shape;8231;p325"/>
          <p:cNvSpPr txBox="1"/>
          <p:nvPr/>
        </p:nvSpPr>
        <p:spPr>
          <a:xfrm>
            <a:off x="293945" y="3273225"/>
            <a:ext cx="2362500" cy="1467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0" i="0" u="none" strike="noStrike" cap="none">
                <a:solidFill>
                  <a:srgbClr val="000000"/>
                </a:solidFill>
                <a:latin typeface="Arial"/>
                <a:ea typeface="Arial"/>
                <a:cs typeface="Arial"/>
                <a:sym typeface="Arial"/>
              </a:rPr>
              <a:t>The “</a:t>
            </a:r>
            <a:r>
              <a:rPr lang="en" sz="1200" b="0" i="0" u="sng" strike="noStrike" cap="none">
                <a:solidFill>
                  <a:srgbClr val="000000"/>
                </a:solidFill>
                <a:highlight>
                  <a:srgbClr val="FFFF00"/>
                </a:highlight>
                <a:latin typeface="Arial"/>
                <a:ea typeface="Arial"/>
                <a:cs typeface="Arial"/>
                <a:sym typeface="Arial"/>
              </a:rPr>
              <a:t>flu</a:t>
            </a:r>
            <a:r>
              <a:rPr lang="en" sz="1200" b="0" i="0" u="none" strike="noStrike" cap="none">
                <a:solidFill>
                  <a:srgbClr val="000000"/>
                </a:solidFill>
                <a:latin typeface="Arial"/>
                <a:ea typeface="Arial"/>
                <a:cs typeface="Arial"/>
                <a:sym typeface="Arial"/>
              </a:rPr>
              <a:t>ffers” - infamous in</a:t>
            </a:r>
            <a:r>
              <a:rPr lang="en" sz="1200" b="0" i="0" u="sng" strike="noStrike" cap="none">
                <a:solidFill>
                  <a:srgbClr val="000000"/>
                </a:solidFill>
                <a:latin typeface="Arial"/>
                <a:ea typeface="Arial"/>
                <a:cs typeface="Arial"/>
                <a:sym typeface="Arial"/>
              </a:rPr>
              <a:t>H</a:t>
            </a:r>
            <a:r>
              <a:rPr lang="en" sz="1200" b="0" i="0" u="none" strike="noStrike" cap="none">
                <a:solidFill>
                  <a:srgbClr val="000000"/>
                </a:solidFill>
                <a:latin typeface="Arial"/>
                <a:ea typeface="Arial"/>
                <a:cs typeface="Arial"/>
                <a:sym typeface="Arial"/>
              </a:rPr>
              <a:t>ibitors of CYP enzymes:</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 ❖ </a:t>
            </a:r>
            <a:r>
              <a:rPr lang="en" sz="1200" u="sng">
                <a:highlight>
                  <a:srgbClr val="FFFF00"/>
                </a:highlight>
              </a:rPr>
              <a:t>F</a:t>
            </a:r>
            <a:r>
              <a:rPr lang="en" sz="1200" b="0" i="0" u="sng" strike="noStrike" cap="none">
                <a:solidFill>
                  <a:srgbClr val="000000"/>
                </a:solidFill>
                <a:highlight>
                  <a:srgbClr val="FFFF00"/>
                </a:highlight>
                <a:latin typeface="Arial"/>
                <a:ea typeface="Arial"/>
                <a:cs typeface="Arial"/>
                <a:sym typeface="Arial"/>
              </a:rPr>
              <a:t>lu</a:t>
            </a:r>
            <a:r>
              <a:rPr lang="en" sz="1200" b="0" i="0" u="none" strike="noStrike" cap="none">
                <a:solidFill>
                  <a:srgbClr val="000000"/>
                </a:solidFill>
                <a:latin typeface="Arial"/>
                <a:ea typeface="Arial"/>
                <a:cs typeface="Arial"/>
                <a:sym typeface="Arial"/>
              </a:rPr>
              <a:t>voxamine (Luvox)</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 ❖ </a:t>
            </a:r>
            <a:r>
              <a:rPr lang="en" sz="1200" u="sng">
                <a:highlight>
                  <a:srgbClr val="FFFF00"/>
                </a:highlight>
              </a:rPr>
              <a:t>F</a:t>
            </a:r>
            <a:r>
              <a:rPr lang="en" sz="1200" b="0" i="0" u="sng" strike="noStrike" cap="none">
                <a:solidFill>
                  <a:srgbClr val="000000"/>
                </a:solidFill>
                <a:highlight>
                  <a:srgbClr val="FFFF00"/>
                </a:highlight>
                <a:latin typeface="Arial"/>
                <a:ea typeface="Arial"/>
                <a:cs typeface="Arial"/>
                <a:sym typeface="Arial"/>
              </a:rPr>
              <a:t>lu</a:t>
            </a:r>
            <a:r>
              <a:rPr lang="en" sz="1200" b="0" i="0" u="none" strike="noStrike" cap="none">
                <a:solidFill>
                  <a:srgbClr val="000000"/>
                </a:solidFill>
                <a:latin typeface="Arial"/>
                <a:ea typeface="Arial"/>
                <a:cs typeface="Arial"/>
                <a:sym typeface="Arial"/>
              </a:rPr>
              <a:t>oxetine (Prozac)</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 ❖ </a:t>
            </a:r>
            <a:r>
              <a:rPr lang="en" sz="1200" u="sng">
                <a:highlight>
                  <a:srgbClr val="FFFF00"/>
                </a:highlight>
              </a:rPr>
              <a:t>F</a:t>
            </a:r>
            <a:r>
              <a:rPr lang="en" sz="1200" b="0" i="0" u="sng" strike="noStrike" cap="none">
                <a:solidFill>
                  <a:srgbClr val="000000"/>
                </a:solidFill>
                <a:highlight>
                  <a:srgbClr val="FFFF00"/>
                </a:highlight>
                <a:latin typeface="Arial"/>
                <a:ea typeface="Arial"/>
                <a:cs typeface="Arial"/>
                <a:sym typeface="Arial"/>
              </a:rPr>
              <a:t>lu</a:t>
            </a:r>
            <a:r>
              <a:rPr lang="en" sz="1200" b="0" i="0" u="none" strike="noStrike" cap="none">
                <a:solidFill>
                  <a:srgbClr val="000000"/>
                </a:solidFill>
                <a:latin typeface="Arial"/>
                <a:ea typeface="Arial"/>
                <a:cs typeface="Arial"/>
                <a:sym typeface="Arial"/>
              </a:rPr>
              <a:t>conazole (Diflucan)</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1200" b="0" i="0" u="none" strike="noStrike" cap="none">
              <a:solidFill>
                <a:srgbClr val="000000"/>
              </a:solidFill>
              <a:latin typeface="Arial"/>
              <a:ea typeface="Arial"/>
              <a:cs typeface="Arial"/>
              <a:sym typeface="Arial"/>
            </a:endParaRPr>
          </a:p>
        </p:txBody>
      </p:sp>
      <p:pic>
        <p:nvPicPr>
          <p:cNvPr id="8232" name="Google Shape;8232;p325" descr="clipped result image"/>
          <p:cNvPicPr preferRelativeResize="0"/>
          <p:nvPr/>
        </p:nvPicPr>
        <p:blipFill rotWithShape="1">
          <a:blip r:embed="rId5">
            <a:alphaModFix/>
          </a:blip>
          <a:srcRect/>
          <a:stretch/>
        </p:blipFill>
        <p:spPr>
          <a:xfrm rot="-5400000">
            <a:off x="7446711" y="4062486"/>
            <a:ext cx="972475" cy="339025"/>
          </a:xfrm>
          <a:prstGeom prst="rect">
            <a:avLst/>
          </a:prstGeom>
          <a:noFill/>
          <a:ln>
            <a:noFill/>
          </a:ln>
          <a:effectLst>
            <a:outerShdw blurRad="14288" dist="9525" dir="5400000" algn="bl" rotWithShape="0">
              <a:srgbClr val="000000">
                <a:alpha val="24000"/>
              </a:srgbClr>
            </a:outerShdw>
          </a:effectLst>
        </p:spPr>
      </p:pic>
      <p:grpSp>
        <p:nvGrpSpPr>
          <p:cNvPr id="8233" name="Google Shape;8233;p325"/>
          <p:cNvGrpSpPr/>
          <p:nvPr/>
        </p:nvGrpSpPr>
        <p:grpSpPr>
          <a:xfrm>
            <a:off x="3141425" y="1073976"/>
            <a:ext cx="3868625" cy="2995538"/>
            <a:chOff x="3141425" y="1073976"/>
            <a:chExt cx="3868625" cy="2995538"/>
          </a:xfrm>
        </p:grpSpPr>
        <p:pic>
          <p:nvPicPr>
            <p:cNvPr id="8234" name="Google Shape;8234;p325" descr="clipped result image"/>
            <p:cNvPicPr preferRelativeResize="0"/>
            <p:nvPr/>
          </p:nvPicPr>
          <p:blipFill rotWithShape="1">
            <a:blip r:embed="rId6">
              <a:alphaModFix/>
            </a:blip>
            <a:srcRect/>
            <a:stretch/>
          </p:blipFill>
          <p:spPr>
            <a:xfrm>
              <a:off x="3141425" y="1073976"/>
              <a:ext cx="2935831" cy="2995538"/>
            </a:xfrm>
            <a:prstGeom prst="rect">
              <a:avLst/>
            </a:prstGeom>
            <a:noFill/>
            <a:ln>
              <a:noFill/>
            </a:ln>
            <a:effectLst>
              <a:outerShdw blurRad="57150" dist="19050" dir="5400000" algn="bl" rotWithShape="0">
                <a:srgbClr val="000000">
                  <a:alpha val="49800"/>
                </a:srgbClr>
              </a:outerShdw>
            </a:effectLst>
          </p:spPr>
        </p:pic>
        <p:pic>
          <p:nvPicPr>
            <p:cNvPr id="8235" name="Google Shape;8235;p325" descr="clipped result image"/>
            <p:cNvPicPr preferRelativeResize="0"/>
            <p:nvPr/>
          </p:nvPicPr>
          <p:blipFill rotWithShape="1">
            <a:blip r:embed="rId7">
              <a:alphaModFix/>
            </a:blip>
            <a:srcRect/>
            <a:stretch/>
          </p:blipFill>
          <p:spPr>
            <a:xfrm rot="3601739">
              <a:off x="6015859" y="1346175"/>
              <a:ext cx="702218" cy="1079751"/>
            </a:xfrm>
            <a:prstGeom prst="rect">
              <a:avLst/>
            </a:prstGeom>
            <a:noFill/>
            <a:ln>
              <a:noFill/>
            </a:ln>
            <a:effectLst>
              <a:outerShdw blurRad="57150" dist="19050" dir="5400000" algn="bl" rotWithShape="0">
                <a:srgbClr val="000000">
                  <a:alpha val="49800"/>
                </a:srgbClr>
              </a:outerShdw>
            </a:effectLst>
          </p:spPr>
        </p:pic>
        <p:pic>
          <p:nvPicPr>
            <p:cNvPr id="8236" name="Google Shape;8236;p325"/>
            <p:cNvPicPr preferRelativeResize="0"/>
            <p:nvPr/>
          </p:nvPicPr>
          <p:blipFill rotWithShape="1">
            <a:blip r:embed="rId8">
              <a:alphaModFix/>
            </a:blip>
            <a:srcRect/>
            <a:stretch/>
          </p:blipFill>
          <p:spPr>
            <a:xfrm rot="2386443">
              <a:off x="5793162" y="1178610"/>
              <a:ext cx="217668" cy="125264"/>
            </a:xfrm>
            <a:prstGeom prst="rect">
              <a:avLst/>
            </a:prstGeom>
            <a:noFill/>
            <a:ln>
              <a:noFill/>
            </a:ln>
          </p:spPr>
        </p:pic>
      </p:grpSp>
      <p:pic>
        <p:nvPicPr>
          <p:cNvPr id="8237" name="Google Shape;8237;p325"/>
          <p:cNvPicPr preferRelativeResize="0"/>
          <p:nvPr/>
        </p:nvPicPr>
        <p:blipFill rotWithShape="1">
          <a:blip r:embed="rId9">
            <a:alphaModFix/>
          </a:blip>
          <a:srcRect/>
          <a:stretch/>
        </p:blipFill>
        <p:spPr>
          <a:xfrm>
            <a:off x="5884867" y="620525"/>
            <a:ext cx="1036211" cy="514418"/>
          </a:xfrm>
          <a:prstGeom prst="rect">
            <a:avLst/>
          </a:prstGeom>
          <a:noFill/>
          <a:ln>
            <a:noFill/>
          </a:ln>
        </p:spPr>
      </p:pic>
      <p:pic>
        <p:nvPicPr>
          <p:cNvPr id="8238" name="Google Shape;8238;p325"/>
          <p:cNvPicPr preferRelativeResize="0"/>
          <p:nvPr/>
        </p:nvPicPr>
        <p:blipFill rotWithShape="1">
          <a:blip r:embed="rId10">
            <a:alphaModFix/>
          </a:blip>
          <a:srcRect/>
          <a:stretch/>
        </p:blipFill>
        <p:spPr>
          <a:xfrm>
            <a:off x="5840195" y="770493"/>
            <a:ext cx="1084128" cy="986182"/>
          </a:xfrm>
          <a:prstGeom prst="rect">
            <a:avLst/>
          </a:prstGeom>
          <a:noFill/>
          <a:ln>
            <a:noFill/>
          </a:ln>
        </p:spPr>
      </p:pic>
      <p:sp>
        <p:nvSpPr>
          <p:cNvPr id="8239" name="Google Shape;8239;p325"/>
          <p:cNvSpPr txBox="1"/>
          <p:nvPr/>
        </p:nvSpPr>
        <p:spPr>
          <a:xfrm>
            <a:off x="3276474" y="4352325"/>
            <a:ext cx="3857400" cy="79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b="0" i="0" u="none" strike="noStrike" cap="none">
                <a:solidFill>
                  <a:srgbClr val="000000"/>
                </a:solidFill>
                <a:latin typeface="Arial"/>
                <a:ea typeface="Arial"/>
                <a:cs typeface="Arial"/>
                <a:sym typeface="Arial"/>
              </a:rPr>
              <a:t>“</a:t>
            </a:r>
            <a:r>
              <a:rPr lang="en" b="0" i="0" u="sng" strike="noStrike" cap="none">
                <a:solidFill>
                  <a:srgbClr val="000000"/>
                </a:solidFill>
                <a:latin typeface="Arial"/>
                <a:ea typeface="Arial"/>
                <a:cs typeface="Arial"/>
                <a:sym typeface="Arial"/>
              </a:rPr>
              <a:t>Pro</a:t>
            </a:r>
            <a:r>
              <a:rPr lang="en" b="0" i="0" u="none" strike="noStrike" cap="none">
                <a:solidFill>
                  <a:srgbClr val="000000"/>
                </a:solidFill>
                <a:latin typeface="Arial"/>
                <a:ea typeface="Arial"/>
                <a:cs typeface="Arial"/>
                <a:sym typeface="Arial"/>
              </a:rPr>
              <a:t>longed” refers to </a:t>
            </a:r>
            <a:r>
              <a:rPr lang="en" b="0" i="0" u="sng" strike="noStrike" cap="none">
                <a:solidFill>
                  <a:srgbClr val="000000"/>
                </a:solidFill>
                <a:latin typeface="Arial"/>
                <a:ea typeface="Arial"/>
                <a:cs typeface="Arial"/>
                <a:sym typeface="Arial"/>
              </a:rPr>
              <a:t>Pro</a:t>
            </a:r>
            <a:r>
              <a:rPr lang="en" b="0" i="0" u="none" strike="noStrike" cap="none">
                <a:solidFill>
                  <a:srgbClr val="000000"/>
                </a:solidFill>
                <a:latin typeface="Arial"/>
                <a:ea typeface="Arial"/>
                <a:cs typeface="Arial"/>
                <a:sym typeface="Arial"/>
              </a:rPr>
              <a:t>zac’s </a:t>
            </a:r>
            <a:r>
              <a:rPr lang="en" b="0" i="0" u="sng" strike="noStrike" cap="none">
                <a:solidFill>
                  <a:srgbClr val="000000"/>
                </a:solidFill>
                <a:latin typeface="Arial"/>
                <a:ea typeface="Arial"/>
                <a:cs typeface="Arial"/>
                <a:sym typeface="Arial"/>
              </a:rPr>
              <a:t>pro</a:t>
            </a:r>
            <a:r>
              <a:rPr lang="en" b="0" i="0" u="none" strike="noStrike" cap="none">
                <a:solidFill>
                  <a:srgbClr val="000000"/>
                </a:solidFill>
                <a:latin typeface="Arial"/>
                <a:ea typeface="Arial"/>
                <a:cs typeface="Arial"/>
                <a:sym typeface="Arial"/>
              </a:rPr>
              <a:t>longed presence in the body, with half-life of 1 week.</a:t>
            </a:r>
            <a:endParaRPr b="0" i="0" u="none" strike="noStrike" cap="none">
              <a:solidFill>
                <a:srgbClr val="000000"/>
              </a:solidFill>
              <a:latin typeface="Arial"/>
              <a:ea typeface="Arial"/>
              <a:cs typeface="Arial"/>
              <a:sym typeface="Arial"/>
            </a:endParaRPr>
          </a:p>
        </p:txBody>
      </p:sp>
      <p:grpSp>
        <p:nvGrpSpPr>
          <p:cNvPr id="8240" name="Google Shape;8240;p325"/>
          <p:cNvGrpSpPr/>
          <p:nvPr/>
        </p:nvGrpSpPr>
        <p:grpSpPr>
          <a:xfrm>
            <a:off x="1035199" y="2387075"/>
            <a:ext cx="843344" cy="705010"/>
            <a:chOff x="944110" y="-41910000"/>
            <a:chExt cx="3515400" cy="2592900"/>
          </a:xfrm>
        </p:grpSpPr>
        <p:sp>
          <p:nvSpPr>
            <p:cNvPr id="8241" name="Google Shape;8241;p325"/>
            <p:cNvSpPr/>
            <p:nvPr/>
          </p:nvSpPr>
          <p:spPr>
            <a:xfrm>
              <a:off x="944110" y="-41910000"/>
              <a:ext cx="3515400" cy="25929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242" name="Google Shape;8242;p325"/>
            <p:cNvGrpSpPr/>
            <p:nvPr/>
          </p:nvGrpSpPr>
          <p:grpSpPr>
            <a:xfrm>
              <a:off x="1882458" y="-41011055"/>
              <a:ext cx="1638845" cy="1667151"/>
              <a:chOff x="4049994" y="-68555981"/>
              <a:chExt cx="1638845" cy="2640404"/>
            </a:xfrm>
          </p:grpSpPr>
          <p:grpSp>
            <p:nvGrpSpPr>
              <p:cNvPr id="8243" name="Google Shape;8243;p325"/>
              <p:cNvGrpSpPr/>
              <p:nvPr/>
            </p:nvGrpSpPr>
            <p:grpSpPr>
              <a:xfrm>
                <a:off x="4061893" y="-67945467"/>
                <a:ext cx="1626947" cy="2029889"/>
                <a:chOff x="4614343" y="-64687917"/>
                <a:chExt cx="1626947" cy="2029889"/>
              </a:xfrm>
            </p:grpSpPr>
            <p:grpSp>
              <p:nvGrpSpPr>
                <p:cNvPr id="8244" name="Google Shape;8244;p325"/>
                <p:cNvGrpSpPr/>
                <p:nvPr/>
              </p:nvGrpSpPr>
              <p:grpSpPr>
                <a:xfrm rot="-5400000">
                  <a:off x="4717042" y="-64182276"/>
                  <a:ext cx="1428441" cy="1620055"/>
                  <a:chOff x="218916984" y="1550486"/>
                  <a:chExt cx="4445818" cy="5861270"/>
                </a:xfrm>
              </p:grpSpPr>
              <p:pic>
                <p:nvPicPr>
                  <p:cNvPr id="8245" name="Google Shape;8245;p325" descr="clipped result image"/>
                  <p:cNvPicPr preferRelativeResize="0"/>
                  <p:nvPr/>
                </p:nvPicPr>
                <p:blipFill rotWithShape="1">
                  <a:blip r:embed="rId11">
                    <a:alphaModFix/>
                  </a:blip>
                  <a:srcRect/>
                  <a:stretch/>
                </p:blipFill>
                <p:spPr>
                  <a:xfrm>
                    <a:off x="220749908" y="1550486"/>
                    <a:ext cx="2612893" cy="5850010"/>
                  </a:xfrm>
                  <a:prstGeom prst="rect">
                    <a:avLst/>
                  </a:prstGeom>
                  <a:noFill/>
                  <a:ln>
                    <a:noFill/>
                  </a:ln>
                </p:spPr>
              </p:pic>
              <p:pic>
                <p:nvPicPr>
                  <p:cNvPr id="8246" name="Google Shape;8246;p325" descr="clipped result image"/>
                  <p:cNvPicPr preferRelativeResize="0"/>
                  <p:nvPr/>
                </p:nvPicPr>
                <p:blipFill rotWithShape="1">
                  <a:blip r:embed="rId12">
                    <a:alphaModFix/>
                  </a:blip>
                  <a:srcRect/>
                  <a:stretch/>
                </p:blipFill>
                <p:spPr>
                  <a:xfrm>
                    <a:off x="218916984" y="1561746"/>
                    <a:ext cx="2632392" cy="5850010"/>
                  </a:xfrm>
                  <a:prstGeom prst="rect">
                    <a:avLst/>
                  </a:prstGeom>
                  <a:noFill/>
                  <a:ln>
                    <a:noFill/>
                  </a:ln>
                </p:spPr>
              </p:pic>
            </p:grpSp>
            <p:pic>
              <p:nvPicPr>
                <p:cNvPr id="8247" name="Google Shape;8247;p325" descr="clipped result image"/>
                <p:cNvPicPr preferRelativeResize="0"/>
                <p:nvPr/>
              </p:nvPicPr>
              <p:blipFill rotWithShape="1">
                <a:blip r:embed="rId13">
                  <a:alphaModFix/>
                </a:blip>
                <a:srcRect/>
                <a:stretch/>
              </p:blipFill>
              <p:spPr>
                <a:xfrm rot="-5400000">
                  <a:off x="5003054" y="-65076627"/>
                  <a:ext cx="839522" cy="1616943"/>
                </a:xfrm>
                <a:prstGeom prst="rect">
                  <a:avLst/>
                </a:prstGeom>
                <a:noFill/>
                <a:ln>
                  <a:noFill/>
                </a:ln>
              </p:spPr>
            </p:pic>
          </p:grpSp>
          <p:pic>
            <p:nvPicPr>
              <p:cNvPr id="8248" name="Google Shape;8248;p325" descr="clipped result image"/>
              <p:cNvPicPr preferRelativeResize="0"/>
              <p:nvPr/>
            </p:nvPicPr>
            <p:blipFill rotWithShape="1">
              <a:blip r:embed="rId14">
                <a:alphaModFix/>
              </a:blip>
              <a:srcRect/>
              <a:stretch/>
            </p:blipFill>
            <p:spPr>
              <a:xfrm rot="-5400000">
                <a:off x="4438705" y="-68944692"/>
                <a:ext cx="839522" cy="1616943"/>
              </a:xfrm>
              <a:prstGeom prst="rect">
                <a:avLst/>
              </a:prstGeom>
              <a:noFill/>
              <a:ln>
                <a:noFill/>
              </a:ln>
            </p:spPr>
          </p:pic>
        </p:grpSp>
      </p:gr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Shape 8252"/>
        <p:cNvGrpSpPr/>
        <p:nvPr/>
      </p:nvGrpSpPr>
      <p:grpSpPr>
        <a:xfrm>
          <a:off x="0" y="0"/>
          <a:ext cx="0" cy="0"/>
          <a:chOff x="0" y="0"/>
          <a:chExt cx="0" cy="0"/>
        </a:xfrm>
      </p:grpSpPr>
      <p:pic>
        <p:nvPicPr>
          <p:cNvPr id="8253" name="Google Shape;8253;p326"/>
          <p:cNvPicPr preferRelativeResize="0"/>
          <p:nvPr/>
        </p:nvPicPr>
        <p:blipFill>
          <a:blip r:embed="rId3">
            <a:alphaModFix/>
          </a:blip>
          <a:stretch>
            <a:fillRect/>
          </a:stretch>
        </p:blipFill>
        <p:spPr>
          <a:xfrm>
            <a:off x="551983" y="1452819"/>
            <a:ext cx="3652798" cy="2463762"/>
          </a:xfrm>
          <a:prstGeom prst="rect">
            <a:avLst/>
          </a:prstGeom>
          <a:noFill/>
          <a:ln>
            <a:noFill/>
          </a:ln>
        </p:spPr>
      </p:pic>
      <p:sp>
        <p:nvSpPr>
          <p:cNvPr id="8254" name="Google Shape;8254;p326"/>
          <p:cNvSpPr txBox="1"/>
          <p:nvPr/>
        </p:nvSpPr>
        <p:spPr>
          <a:xfrm rot="24443">
            <a:off x="755481" y="2518950"/>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500" b="1"/>
              <a:t>escitalopram</a:t>
            </a:r>
            <a:endParaRPr sz="1500" b="1"/>
          </a:p>
          <a:p>
            <a:pPr marL="0" marR="0" lvl="0" indent="0" algn="ctr" rtl="0">
              <a:lnSpc>
                <a:spcPct val="100000"/>
              </a:lnSpc>
              <a:spcBef>
                <a:spcPts val="0"/>
              </a:spcBef>
              <a:spcAft>
                <a:spcPts val="0"/>
              </a:spcAft>
              <a:buClr>
                <a:srgbClr val="000000"/>
              </a:buClr>
              <a:buSzPts val="800"/>
              <a:buFont typeface="Arial"/>
              <a:buNone/>
            </a:pPr>
            <a:r>
              <a:rPr lang="en" sz="1500" b="1"/>
              <a:t>LEXAPRO</a:t>
            </a:r>
            <a:endParaRPr sz="1500" b="1"/>
          </a:p>
        </p:txBody>
      </p:sp>
      <p:sp>
        <p:nvSpPr>
          <p:cNvPr id="8255" name="Google Shape;8255;p326"/>
          <p:cNvSpPr txBox="1"/>
          <p:nvPr/>
        </p:nvSpPr>
        <p:spPr>
          <a:xfrm>
            <a:off x="529450" y="614600"/>
            <a:ext cx="6590100" cy="4002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b="1"/>
              <a:t>What’s the major difference between escitalopram...</a:t>
            </a:r>
            <a:endParaRPr b="1"/>
          </a:p>
        </p:txBody>
      </p:sp>
      <p:grpSp>
        <p:nvGrpSpPr>
          <p:cNvPr id="8256" name="Google Shape;8256;p326"/>
          <p:cNvGrpSpPr/>
          <p:nvPr/>
        </p:nvGrpSpPr>
        <p:grpSpPr>
          <a:xfrm>
            <a:off x="2434580" y="3916575"/>
            <a:ext cx="972271" cy="1231446"/>
            <a:chOff x="5130155" y="3264400"/>
            <a:chExt cx="972271" cy="1231446"/>
          </a:xfrm>
        </p:grpSpPr>
        <p:grpSp>
          <p:nvGrpSpPr>
            <p:cNvPr id="8257" name="Google Shape;8257;p326"/>
            <p:cNvGrpSpPr/>
            <p:nvPr/>
          </p:nvGrpSpPr>
          <p:grpSpPr>
            <a:xfrm>
              <a:off x="5130155" y="3390650"/>
              <a:ext cx="972271" cy="1105196"/>
              <a:chOff x="3172050" y="1164841"/>
              <a:chExt cx="2930292" cy="3330909"/>
            </a:xfrm>
          </p:grpSpPr>
          <p:pic>
            <p:nvPicPr>
              <p:cNvPr id="8258" name="Google Shape;8258;p326" descr="clipped result image"/>
              <p:cNvPicPr preferRelativeResize="0"/>
              <p:nvPr/>
            </p:nvPicPr>
            <p:blipFill rotWithShape="1">
              <a:blip r:embed="rId4">
                <a:alphaModFix/>
              </a:blip>
              <a:srcRect/>
              <a:stretch/>
            </p:blipFill>
            <p:spPr>
              <a:xfrm rot="254021" flipH="1">
                <a:off x="3284250" y="1260438"/>
                <a:ext cx="2705891" cy="3139715"/>
              </a:xfrm>
              <a:prstGeom prst="rect">
                <a:avLst/>
              </a:prstGeom>
              <a:noFill/>
              <a:ln>
                <a:noFill/>
              </a:ln>
            </p:spPr>
          </p:pic>
          <p:pic>
            <p:nvPicPr>
              <p:cNvPr id="8259" name="Google Shape;8259;p326" descr="Resultado de imagen para lexus logo"/>
              <p:cNvPicPr preferRelativeResize="0"/>
              <p:nvPr/>
            </p:nvPicPr>
            <p:blipFill rotWithShape="1">
              <a:blip r:embed="rId5">
                <a:alphaModFix/>
              </a:blip>
              <a:srcRect/>
              <a:stretch/>
            </p:blipFill>
            <p:spPr>
              <a:xfrm>
                <a:off x="5264219" y="2634220"/>
                <a:ext cx="522881" cy="392163"/>
              </a:xfrm>
              <a:prstGeom prst="rect">
                <a:avLst/>
              </a:prstGeom>
              <a:noFill/>
              <a:ln>
                <a:noFill/>
              </a:ln>
            </p:spPr>
          </p:pic>
        </p:grpSp>
        <p:pic>
          <p:nvPicPr>
            <p:cNvPr id="8260" name="Google Shape;8260;p326" descr="clipped result image"/>
            <p:cNvPicPr preferRelativeResize="0"/>
            <p:nvPr/>
          </p:nvPicPr>
          <p:blipFill rotWithShape="1">
            <a:blip r:embed="rId6">
              <a:alphaModFix/>
            </a:blip>
            <a:srcRect/>
            <a:stretch/>
          </p:blipFill>
          <p:spPr>
            <a:xfrm>
              <a:off x="5640824" y="3264400"/>
              <a:ext cx="407550" cy="506925"/>
            </a:xfrm>
            <a:prstGeom prst="rect">
              <a:avLst/>
            </a:prstGeom>
            <a:noFill/>
            <a:ln>
              <a:noFill/>
            </a:ln>
          </p:spPr>
        </p:pic>
      </p:gr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Shape 8264"/>
        <p:cNvGrpSpPr/>
        <p:nvPr/>
      </p:nvGrpSpPr>
      <p:grpSpPr>
        <a:xfrm>
          <a:off x="0" y="0"/>
          <a:ext cx="0" cy="0"/>
          <a:chOff x="0" y="0"/>
          <a:chExt cx="0" cy="0"/>
        </a:xfrm>
      </p:grpSpPr>
      <p:grpSp>
        <p:nvGrpSpPr>
          <p:cNvPr id="8265" name="Google Shape;8265;p327"/>
          <p:cNvGrpSpPr/>
          <p:nvPr/>
        </p:nvGrpSpPr>
        <p:grpSpPr>
          <a:xfrm>
            <a:off x="4700700" y="1411013"/>
            <a:ext cx="4084849" cy="2649500"/>
            <a:chOff x="4493450" y="1452463"/>
            <a:chExt cx="4084849" cy="2649500"/>
          </a:xfrm>
        </p:grpSpPr>
        <p:pic>
          <p:nvPicPr>
            <p:cNvPr id="8266" name="Google Shape;8266;p327"/>
            <p:cNvPicPr preferRelativeResize="0"/>
            <p:nvPr/>
          </p:nvPicPr>
          <p:blipFill>
            <a:blip r:embed="rId3">
              <a:alphaModFix/>
            </a:blip>
            <a:stretch>
              <a:fillRect/>
            </a:stretch>
          </p:blipFill>
          <p:spPr>
            <a:xfrm>
              <a:off x="4493450" y="1452463"/>
              <a:ext cx="4084849" cy="2649500"/>
            </a:xfrm>
            <a:prstGeom prst="rect">
              <a:avLst/>
            </a:prstGeom>
            <a:noFill/>
            <a:ln>
              <a:noFill/>
            </a:ln>
          </p:spPr>
        </p:pic>
        <p:sp>
          <p:nvSpPr>
            <p:cNvPr id="8267" name="Google Shape;8267;p327"/>
            <p:cNvSpPr txBox="1"/>
            <p:nvPr/>
          </p:nvSpPr>
          <p:spPr>
            <a:xfrm rot="24168">
              <a:off x="5243543" y="2459351"/>
              <a:ext cx="1749643" cy="45841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PROZAC</a:t>
              </a:r>
              <a:endParaRPr sz="1800" b="1"/>
            </a:p>
          </p:txBody>
        </p:sp>
      </p:grpSp>
      <p:pic>
        <p:nvPicPr>
          <p:cNvPr id="8268" name="Google Shape;8268;p327"/>
          <p:cNvPicPr preferRelativeResize="0"/>
          <p:nvPr/>
        </p:nvPicPr>
        <p:blipFill>
          <a:blip r:embed="rId4">
            <a:alphaModFix/>
          </a:blip>
          <a:stretch>
            <a:fillRect/>
          </a:stretch>
        </p:blipFill>
        <p:spPr>
          <a:xfrm>
            <a:off x="551983" y="1452819"/>
            <a:ext cx="3652799" cy="2463762"/>
          </a:xfrm>
          <a:prstGeom prst="rect">
            <a:avLst/>
          </a:prstGeom>
          <a:noFill/>
          <a:ln>
            <a:noFill/>
          </a:ln>
        </p:spPr>
      </p:pic>
      <p:sp>
        <p:nvSpPr>
          <p:cNvPr id="8269" name="Google Shape;8269;p327"/>
          <p:cNvSpPr txBox="1"/>
          <p:nvPr/>
        </p:nvSpPr>
        <p:spPr>
          <a:xfrm rot="24443">
            <a:off x="755481" y="2518950"/>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500" b="1"/>
              <a:t>escitalopram</a:t>
            </a:r>
            <a:endParaRPr sz="1500" b="1"/>
          </a:p>
          <a:p>
            <a:pPr marL="0" marR="0" lvl="0" indent="0" algn="ctr" rtl="0">
              <a:lnSpc>
                <a:spcPct val="100000"/>
              </a:lnSpc>
              <a:spcBef>
                <a:spcPts val="0"/>
              </a:spcBef>
              <a:spcAft>
                <a:spcPts val="0"/>
              </a:spcAft>
              <a:buClr>
                <a:srgbClr val="000000"/>
              </a:buClr>
              <a:buSzPts val="800"/>
              <a:buFont typeface="Arial"/>
              <a:buNone/>
            </a:pPr>
            <a:r>
              <a:rPr lang="en" sz="1500" b="1"/>
              <a:t>LEXAPRO</a:t>
            </a:r>
            <a:endParaRPr sz="1500" b="1"/>
          </a:p>
        </p:txBody>
      </p:sp>
      <p:sp>
        <p:nvSpPr>
          <p:cNvPr id="8270" name="Google Shape;8270;p327"/>
          <p:cNvSpPr txBox="1"/>
          <p:nvPr/>
        </p:nvSpPr>
        <p:spPr>
          <a:xfrm>
            <a:off x="529450" y="614600"/>
            <a:ext cx="6590100" cy="4002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b="1"/>
              <a:t>What’s the major difference between escitalopram and fluoxetine?</a:t>
            </a:r>
            <a:endParaRPr b="1"/>
          </a:p>
        </p:txBody>
      </p:sp>
      <p:pic>
        <p:nvPicPr>
          <p:cNvPr id="8271" name="Google Shape;8271;p327" descr="clipped result image"/>
          <p:cNvPicPr preferRelativeResize="0"/>
          <p:nvPr/>
        </p:nvPicPr>
        <p:blipFill rotWithShape="1">
          <a:blip r:embed="rId5">
            <a:alphaModFix/>
          </a:blip>
          <a:srcRect/>
          <a:stretch/>
        </p:blipFill>
        <p:spPr>
          <a:xfrm rot="14">
            <a:off x="6025384" y="4060525"/>
            <a:ext cx="702219" cy="1079751"/>
          </a:xfrm>
          <a:prstGeom prst="rect">
            <a:avLst/>
          </a:prstGeom>
          <a:noFill/>
          <a:ln>
            <a:noFill/>
          </a:ln>
          <a:effectLst>
            <a:outerShdw blurRad="57150" dist="19050" dir="5400000" algn="bl" rotWithShape="0">
              <a:srgbClr val="000000">
                <a:alpha val="49800"/>
              </a:srgbClr>
            </a:outerShdw>
          </a:effectLst>
        </p:spPr>
      </p:pic>
      <p:grpSp>
        <p:nvGrpSpPr>
          <p:cNvPr id="8272" name="Google Shape;8272;p327"/>
          <p:cNvGrpSpPr/>
          <p:nvPr/>
        </p:nvGrpSpPr>
        <p:grpSpPr>
          <a:xfrm>
            <a:off x="2434580" y="3916575"/>
            <a:ext cx="972271" cy="1231446"/>
            <a:chOff x="5130155" y="3264400"/>
            <a:chExt cx="972271" cy="1231446"/>
          </a:xfrm>
        </p:grpSpPr>
        <p:grpSp>
          <p:nvGrpSpPr>
            <p:cNvPr id="8273" name="Google Shape;8273;p327"/>
            <p:cNvGrpSpPr/>
            <p:nvPr/>
          </p:nvGrpSpPr>
          <p:grpSpPr>
            <a:xfrm>
              <a:off x="5130155" y="3390650"/>
              <a:ext cx="972271" cy="1105196"/>
              <a:chOff x="3172050" y="1164841"/>
              <a:chExt cx="2930292" cy="3330909"/>
            </a:xfrm>
          </p:grpSpPr>
          <p:pic>
            <p:nvPicPr>
              <p:cNvPr id="8274" name="Google Shape;8274;p327" descr="clipped result image"/>
              <p:cNvPicPr preferRelativeResize="0"/>
              <p:nvPr/>
            </p:nvPicPr>
            <p:blipFill rotWithShape="1">
              <a:blip r:embed="rId6">
                <a:alphaModFix/>
              </a:blip>
              <a:srcRect/>
              <a:stretch/>
            </p:blipFill>
            <p:spPr>
              <a:xfrm rot="254021" flipH="1">
                <a:off x="3284250" y="1260438"/>
                <a:ext cx="2705891" cy="3139715"/>
              </a:xfrm>
              <a:prstGeom prst="rect">
                <a:avLst/>
              </a:prstGeom>
              <a:noFill/>
              <a:ln>
                <a:noFill/>
              </a:ln>
            </p:spPr>
          </p:pic>
          <p:pic>
            <p:nvPicPr>
              <p:cNvPr id="8275" name="Google Shape;8275;p327" descr="Resultado de imagen para lexus logo"/>
              <p:cNvPicPr preferRelativeResize="0"/>
              <p:nvPr/>
            </p:nvPicPr>
            <p:blipFill rotWithShape="1">
              <a:blip r:embed="rId7">
                <a:alphaModFix/>
              </a:blip>
              <a:srcRect/>
              <a:stretch/>
            </p:blipFill>
            <p:spPr>
              <a:xfrm>
                <a:off x="5264219" y="2634220"/>
                <a:ext cx="522881" cy="392163"/>
              </a:xfrm>
              <a:prstGeom prst="rect">
                <a:avLst/>
              </a:prstGeom>
              <a:noFill/>
              <a:ln>
                <a:noFill/>
              </a:ln>
            </p:spPr>
          </p:pic>
        </p:grpSp>
        <p:pic>
          <p:nvPicPr>
            <p:cNvPr id="8276" name="Google Shape;8276;p327" descr="clipped result image"/>
            <p:cNvPicPr preferRelativeResize="0"/>
            <p:nvPr/>
          </p:nvPicPr>
          <p:blipFill rotWithShape="1">
            <a:blip r:embed="rId8">
              <a:alphaModFix/>
            </a:blip>
            <a:srcRect/>
            <a:stretch/>
          </p:blipFill>
          <p:spPr>
            <a:xfrm>
              <a:off x="5640824" y="3264400"/>
              <a:ext cx="407550" cy="506925"/>
            </a:xfrm>
            <a:prstGeom prst="rect">
              <a:avLst/>
            </a:prstGeom>
            <a:noFill/>
            <a:ln>
              <a:noFill/>
            </a:ln>
          </p:spPr>
        </p:pic>
      </p:gr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Shape 8280"/>
        <p:cNvGrpSpPr/>
        <p:nvPr/>
      </p:nvGrpSpPr>
      <p:grpSpPr>
        <a:xfrm>
          <a:off x="0" y="0"/>
          <a:ext cx="0" cy="0"/>
          <a:chOff x="0" y="0"/>
          <a:chExt cx="0" cy="0"/>
        </a:xfrm>
      </p:grpSpPr>
      <p:grpSp>
        <p:nvGrpSpPr>
          <p:cNvPr id="8281" name="Google Shape;8281;p328"/>
          <p:cNvGrpSpPr/>
          <p:nvPr/>
        </p:nvGrpSpPr>
        <p:grpSpPr>
          <a:xfrm>
            <a:off x="4700700" y="1411013"/>
            <a:ext cx="4084849" cy="2649500"/>
            <a:chOff x="4493450" y="1452463"/>
            <a:chExt cx="4084849" cy="2649500"/>
          </a:xfrm>
        </p:grpSpPr>
        <p:pic>
          <p:nvPicPr>
            <p:cNvPr id="8282" name="Google Shape;8282;p328"/>
            <p:cNvPicPr preferRelativeResize="0"/>
            <p:nvPr/>
          </p:nvPicPr>
          <p:blipFill>
            <a:blip r:embed="rId3">
              <a:alphaModFix/>
            </a:blip>
            <a:stretch>
              <a:fillRect/>
            </a:stretch>
          </p:blipFill>
          <p:spPr>
            <a:xfrm>
              <a:off x="4493450" y="1452463"/>
              <a:ext cx="4084849" cy="2649500"/>
            </a:xfrm>
            <a:prstGeom prst="rect">
              <a:avLst/>
            </a:prstGeom>
            <a:noFill/>
            <a:ln>
              <a:noFill/>
            </a:ln>
          </p:spPr>
        </p:pic>
        <p:sp>
          <p:nvSpPr>
            <p:cNvPr id="8283" name="Google Shape;8283;p328"/>
            <p:cNvSpPr txBox="1"/>
            <p:nvPr/>
          </p:nvSpPr>
          <p:spPr>
            <a:xfrm rot="24168">
              <a:off x="5243543" y="2459351"/>
              <a:ext cx="1749643" cy="45841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PROZAC</a:t>
              </a:r>
              <a:endParaRPr sz="1800" b="1"/>
            </a:p>
          </p:txBody>
        </p:sp>
      </p:grpSp>
      <p:sp>
        <p:nvSpPr>
          <p:cNvPr id="8284" name="Google Shape;8284;p328"/>
          <p:cNvSpPr txBox="1"/>
          <p:nvPr/>
        </p:nvSpPr>
        <p:spPr>
          <a:xfrm>
            <a:off x="7062800" y="923538"/>
            <a:ext cx="1598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“activating”</a:t>
            </a:r>
            <a:endParaRPr sz="1200"/>
          </a:p>
        </p:txBody>
      </p:sp>
      <p:cxnSp>
        <p:nvCxnSpPr>
          <p:cNvPr id="8285" name="Google Shape;8285;p328"/>
          <p:cNvCxnSpPr/>
          <p:nvPr/>
        </p:nvCxnSpPr>
        <p:spPr>
          <a:xfrm rot="10800000">
            <a:off x="7474850" y="1336300"/>
            <a:ext cx="0" cy="348300"/>
          </a:xfrm>
          <a:prstGeom prst="straightConnector1">
            <a:avLst/>
          </a:prstGeom>
          <a:noFill/>
          <a:ln w="9525" cap="flat" cmpd="sng">
            <a:solidFill>
              <a:schemeClr val="dk2"/>
            </a:solidFill>
            <a:prstDash val="solid"/>
            <a:round/>
            <a:headEnd type="none" w="med" len="med"/>
            <a:tailEnd type="triangle" w="med" len="med"/>
          </a:ln>
        </p:spPr>
      </p:cxnSp>
      <p:pic>
        <p:nvPicPr>
          <p:cNvPr id="8286" name="Google Shape;8286;p328"/>
          <p:cNvPicPr preferRelativeResize="0"/>
          <p:nvPr/>
        </p:nvPicPr>
        <p:blipFill>
          <a:blip r:embed="rId4">
            <a:alphaModFix/>
          </a:blip>
          <a:stretch>
            <a:fillRect/>
          </a:stretch>
        </p:blipFill>
        <p:spPr>
          <a:xfrm>
            <a:off x="551983" y="1452819"/>
            <a:ext cx="3652798" cy="2463762"/>
          </a:xfrm>
          <a:prstGeom prst="rect">
            <a:avLst/>
          </a:prstGeom>
          <a:noFill/>
          <a:ln>
            <a:noFill/>
          </a:ln>
        </p:spPr>
      </p:pic>
      <p:sp>
        <p:nvSpPr>
          <p:cNvPr id="8287" name="Google Shape;8287;p328"/>
          <p:cNvSpPr txBox="1"/>
          <p:nvPr/>
        </p:nvSpPr>
        <p:spPr>
          <a:xfrm rot="24443">
            <a:off x="755481" y="2518950"/>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500" b="1"/>
              <a:t>escitalopram</a:t>
            </a:r>
            <a:endParaRPr sz="1500" b="1"/>
          </a:p>
          <a:p>
            <a:pPr marL="0" marR="0" lvl="0" indent="0" algn="ctr" rtl="0">
              <a:lnSpc>
                <a:spcPct val="100000"/>
              </a:lnSpc>
              <a:spcBef>
                <a:spcPts val="0"/>
              </a:spcBef>
              <a:spcAft>
                <a:spcPts val="0"/>
              </a:spcAft>
              <a:buClr>
                <a:srgbClr val="000000"/>
              </a:buClr>
              <a:buSzPts val="800"/>
              <a:buFont typeface="Arial"/>
              <a:buNone/>
            </a:pPr>
            <a:r>
              <a:rPr lang="en" sz="1500" b="1"/>
              <a:t>LEXAPRO</a:t>
            </a:r>
            <a:endParaRPr sz="1500" b="1"/>
          </a:p>
        </p:txBody>
      </p:sp>
      <p:sp>
        <p:nvSpPr>
          <p:cNvPr id="8288" name="Google Shape;8288;p328"/>
          <p:cNvSpPr txBox="1"/>
          <p:nvPr/>
        </p:nvSpPr>
        <p:spPr>
          <a:xfrm>
            <a:off x="4629150" y="579413"/>
            <a:ext cx="1598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“activating”</a:t>
            </a:r>
            <a:endParaRPr sz="1200"/>
          </a:p>
        </p:txBody>
      </p:sp>
      <p:cxnSp>
        <p:nvCxnSpPr>
          <p:cNvPr id="8289" name="Google Shape;8289;p328"/>
          <p:cNvCxnSpPr/>
          <p:nvPr/>
        </p:nvCxnSpPr>
        <p:spPr>
          <a:xfrm rot="10800000">
            <a:off x="5041200" y="944550"/>
            <a:ext cx="0" cy="348300"/>
          </a:xfrm>
          <a:prstGeom prst="straightConnector1">
            <a:avLst/>
          </a:prstGeom>
          <a:noFill/>
          <a:ln w="9525" cap="flat" cmpd="sng">
            <a:solidFill>
              <a:schemeClr val="dk2"/>
            </a:solidFill>
            <a:prstDash val="solid"/>
            <a:round/>
            <a:headEnd type="none" w="med" len="med"/>
            <a:tailEnd type="triangle" w="med" len="med"/>
          </a:ln>
        </p:spPr>
      </p:cxnSp>
      <p:pic>
        <p:nvPicPr>
          <p:cNvPr id="8290" name="Google Shape;8290;p328" descr="clipped result image"/>
          <p:cNvPicPr preferRelativeResize="0"/>
          <p:nvPr/>
        </p:nvPicPr>
        <p:blipFill rotWithShape="1">
          <a:blip r:embed="rId5">
            <a:alphaModFix/>
          </a:blip>
          <a:srcRect/>
          <a:stretch/>
        </p:blipFill>
        <p:spPr>
          <a:xfrm rot="14">
            <a:off x="6025384" y="4060525"/>
            <a:ext cx="702219" cy="1079751"/>
          </a:xfrm>
          <a:prstGeom prst="rect">
            <a:avLst/>
          </a:prstGeom>
          <a:noFill/>
          <a:ln>
            <a:noFill/>
          </a:ln>
          <a:effectLst>
            <a:outerShdw blurRad="57150" dist="19050" dir="5400000" algn="bl" rotWithShape="0">
              <a:srgbClr val="000000">
                <a:alpha val="49800"/>
              </a:srgbClr>
            </a:outerShdw>
          </a:effectLst>
        </p:spPr>
      </p:pic>
      <p:grpSp>
        <p:nvGrpSpPr>
          <p:cNvPr id="8291" name="Google Shape;8291;p328"/>
          <p:cNvGrpSpPr/>
          <p:nvPr/>
        </p:nvGrpSpPr>
        <p:grpSpPr>
          <a:xfrm>
            <a:off x="2434580" y="3916575"/>
            <a:ext cx="972271" cy="1231446"/>
            <a:chOff x="5130155" y="3264400"/>
            <a:chExt cx="972271" cy="1231446"/>
          </a:xfrm>
        </p:grpSpPr>
        <p:grpSp>
          <p:nvGrpSpPr>
            <p:cNvPr id="8292" name="Google Shape;8292;p328"/>
            <p:cNvGrpSpPr/>
            <p:nvPr/>
          </p:nvGrpSpPr>
          <p:grpSpPr>
            <a:xfrm>
              <a:off x="5130155" y="3390650"/>
              <a:ext cx="972271" cy="1105196"/>
              <a:chOff x="3172050" y="1164841"/>
              <a:chExt cx="2930292" cy="3330909"/>
            </a:xfrm>
          </p:grpSpPr>
          <p:pic>
            <p:nvPicPr>
              <p:cNvPr id="8293" name="Google Shape;8293;p328" descr="clipped result image"/>
              <p:cNvPicPr preferRelativeResize="0"/>
              <p:nvPr/>
            </p:nvPicPr>
            <p:blipFill rotWithShape="1">
              <a:blip r:embed="rId6">
                <a:alphaModFix/>
              </a:blip>
              <a:srcRect/>
              <a:stretch/>
            </p:blipFill>
            <p:spPr>
              <a:xfrm rot="254021" flipH="1">
                <a:off x="3284250" y="1260438"/>
                <a:ext cx="2705891" cy="3139715"/>
              </a:xfrm>
              <a:prstGeom prst="rect">
                <a:avLst/>
              </a:prstGeom>
              <a:noFill/>
              <a:ln>
                <a:noFill/>
              </a:ln>
            </p:spPr>
          </p:pic>
          <p:pic>
            <p:nvPicPr>
              <p:cNvPr id="8294" name="Google Shape;8294;p328" descr="Resultado de imagen para lexus logo"/>
              <p:cNvPicPr preferRelativeResize="0"/>
              <p:nvPr/>
            </p:nvPicPr>
            <p:blipFill rotWithShape="1">
              <a:blip r:embed="rId7">
                <a:alphaModFix/>
              </a:blip>
              <a:srcRect/>
              <a:stretch/>
            </p:blipFill>
            <p:spPr>
              <a:xfrm>
                <a:off x="5264219" y="2634220"/>
                <a:ext cx="522881" cy="392163"/>
              </a:xfrm>
              <a:prstGeom prst="rect">
                <a:avLst/>
              </a:prstGeom>
              <a:noFill/>
              <a:ln>
                <a:noFill/>
              </a:ln>
            </p:spPr>
          </p:pic>
        </p:grpSp>
        <p:pic>
          <p:nvPicPr>
            <p:cNvPr id="8295" name="Google Shape;8295;p328" descr="clipped result image"/>
            <p:cNvPicPr preferRelativeResize="0"/>
            <p:nvPr/>
          </p:nvPicPr>
          <p:blipFill rotWithShape="1">
            <a:blip r:embed="rId8">
              <a:alphaModFix/>
            </a:blip>
            <a:srcRect/>
            <a:stretch/>
          </p:blipFill>
          <p:spPr>
            <a:xfrm>
              <a:off x="5640824" y="3264400"/>
              <a:ext cx="407550" cy="506925"/>
            </a:xfrm>
            <a:prstGeom prst="rect">
              <a:avLst/>
            </a:prstGeom>
            <a:noFill/>
            <a:ln>
              <a:noFill/>
            </a:ln>
          </p:spPr>
        </p:pic>
      </p:gr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Shape 8299"/>
        <p:cNvGrpSpPr/>
        <p:nvPr/>
      </p:nvGrpSpPr>
      <p:grpSpPr>
        <a:xfrm>
          <a:off x="0" y="0"/>
          <a:ext cx="0" cy="0"/>
          <a:chOff x="0" y="0"/>
          <a:chExt cx="0" cy="0"/>
        </a:xfrm>
      </p:grpSpPr>
      <p:pic>
        <p:nvPicPr>
          <p:cNvPr id="8300" name="Google Shape;8300;p329"/>
          <p:cNvPicPr preferRelativeResize="0"/>
          <p:nvPr/>
        </p:nvPicPr>
        <p:blipFill>
          <a:blip r:embed="rId3">
            <a:alphaModFix/>
          </a:blip>
          <a:stretch>
            <a:fillRect/>
          </a:stretch>
        </p:blipFill>
        <p:spPr>
          <a:xfrm>
            <a:off x="2089738" y="148925"/>
            <a:ext cx="5261899" cy="3689850"/>
          </a:xfrm>
          <a:prstGeom prst="rect">
            <a:avLst/>
          </a:prstGeom>
          <a:noFill/>
          <a:ln>
            <a:noFill/>
          </a:ln>
        </p:spPr>
      </p:pic>
      <p:pic>
        <p:nvPicPr>
          <p:cNvPr id="8301" name="Google Shape;8301;p329"/>
          <p:cNvPicPr preferRelativeResize="0"/>
          <p:nvPr/>
        </p:nvPicPr>
        <p:blipFill>
          <a:blip r:embed="rId4">
            <a:alphaModFix/>
          </a:blip>
          <a:stretch>
            <a:fillRect/>
          </a:stretch>
        </p:blipFill>
        <p:spPr>
          <a:xfrm>
            <a:off x="2662900" y="3955499"/>
            <a:ext cx="3966374" cy="955875"/>
          </a:xfrm>
          <a:prstGeom prst="rect">
            <a:avLst/>
          </a:prstGeom>
          <a:noFill/>
          <a:ln>
            <a:noFill/>
          </a:ln>
        </p:spPr>
      </p:pic>
      <p:sp>
        <p:nvSpPr>
          <p:cNvPr id="8302" name="Google Shape;8302;p329"/>
          <p:cNvSpPr txBox="1"/>
          <p:nvPr/>
        </p:nvSpPr>
        <p:spPr>
          <a:xfrm>
            <a:off x="309650" y="48155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Shape 8306"/>
        <p:cNvGrpSpPr/>
        <p:nvPr/>
      </p:nvGrpSpPr>
      <p:grpSpPr>
        <a:xfrm>
          <a:off x="0" y="0"/>
          <a:ext cx="0" cy="0"/>
          <a:chOff x="0" y="0"/>
          <a:chExt cx="0" cy="0"/>
        </a:xfrm>
      </p:grpSpPr>
      <p:grpSp>
        <p:nvGrpSpPr>
          <p:cNvPr id="8307" name="Google Shape;8307;p330"/>
          <p:cNvGrpSpPr/>
          <p:nvPr/>
        </p:nvGrpSpPr>
        <p:grpSpPr>
          <a:xfrm>
            <a:off x="4674138" y="432342"/>
            <a:ext cx="4171139" cy="4123893"/>
            <a:chOff x="2267650" y="551620"/>
            <a:chExt cx="4522051" cy="4470830"/>
          </a:xfrm>
        </p:grpSpPr>
        <p:sp>
          <p:nvSpPr>
            <p:cNvPr id="8308" name="Google Shape;8308;p330"/>
            <p:cNvSpPr/>
            <p:nvPr/>
          </p:nvSpPr>
          <p:spPr>
            <a:xfrm>
              <a:off x="2998732" y="551620"/>
              <a:ext cx="2286600" cy="19110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309" name="Google Shape;8309;p330"/>
            <p:cNvGrpSpPr/>
            <p:nvPr/>
          </p:nvGrpSpPr>
          <p:grpSpPr>
            <a:xfrm>
              <a:off x="3609021" y="1214266"/>
              <a:ext cx="1065884" cy="1228870"/>
              <a:chOff x="40123" y="-1583761"/>
              <a:chExt cx="688733" cy="1109689"/>
            </a:xfrm>
          </p:grpSpPr>
          <p:grpSp>
            <p:nvGrpSpPr>
              <p:cNvPr id="8310" name="Google Shape;8310;p330"/>
              <p:cNvGrpSpPr/>
              <p:nvPr/>
            </p:nvGrpSpPr>
            <p:grpSpPr>
              <a:xfrm>
                <a:off x="45124" y="-1327179"/>
                <a:ext cx="683733" cy="853107"/>
                <a:chOff x="597574" y="1930371"/>
                <a:chExt cx="683733" cy="853107"/>
              </a:xfrm>
            </p:grpSpPr>
            <p:grpSp>
              <p:nvGrpSpPr>
                <p:cNvPr id="8311" name="Google Shape;8311;p330"/>
                <p:cNvGrpSpPr/>
                <p:nvPr/>
              </p:nvGrpSpPr>
              <p:grpSpPr>
                <a:xfrm rot="-5400000">
                  <a:off x="640721" y="2142893"/>
                  <a:ext cx="600335" cy="680836"/>
                  <a:chOff x="15239716" y="-12996420"/>
                  <a:chExt cx="1868456" cy="2463229"/>
                </a:xfrm>
              </p:grpSpPr>
              <p:pic>
                <p:nvPicPr>
                  <p:cNvPr id="8312" name="Google Shape;8312;p330"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8313" name="Google Shape;8313;p330"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8314" name="Google Shape;8314;p330"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8315" name="Google Shape;8315;p330"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nvGrpSpPr>
            <p:cNvPr id="8316" name="Google Shape;8316;p330"/>
            <p:cNvGrpSpPr/>
            <p:nvPr/>
          </p:nvGrpSpPr>
          <p:grpSpPr>
            <a:xfrm>
              <a:off x="2267650" y="2089364"/>
              <a:ext cx="4522051" cy="2933086"/>
              <a:chOff x="3363025" y="1022851"/>
              <a:chExt cx="4522051" cy="2933086"/>
            </a:xfrm>
          </p:grpSpPr>
          <p:pic>
            <p:nvPicPr>
              <p:cNvPr id="8317" name="Google Shape;8317;p330"/>
              <p:cNvPicPr preferRelativeResize="0"/>
              <p:nvPr/>
            </p:nvPicPr>
            <p:blipFill>
              <a:blip r:embed="rId7">
                <a:alphaModFix/>
              </a:blip>
              <a:stretch>
                <a:fillRect/>
              </a:stretch>
            </p:blipFill>
            <p:spPr>
              <a:xfrm>
                <a:off x="3363025" y="1022851"/>
                <a:ext cx="4522051" cy="2933086"/>
              </a:xfrm>
              <a:prstGeom prst="rect">
                <a:avLst/>
              </a:prstGeom>
              <a:noFill/>
              <a:ln>
                <a:noFill/>
              </a:ln>
            </p:spPr>
          </p:pic>
          <p:sp>
            <p:nvSpPr>
              <p:cNvPr id="8318" name="Google Shape;8318;p330"/>
              <p:cNvSpPr txBox="1"/>
              <p:nvPr/>
            </p:nvSpPr>
            <p:spPr>
              <a:xfrm rot="24443">
                <a:off x="4169211" y="219495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PROZAC</a:t>
                </a:r>
                <a:endParaRPr sz="1800" b="1"/>
              </a:p>
            </p:txBody>
          </p:sp>
        </p:grpSp>
        <p:sp>
          <p:nvSpPr>
            <p:cNvPr id="8319" name="Google Shape;8319;p330"/>
            <p:cNvSpPr txBox="1"/>
            <p:nvPr/>
          </p:nvSpPr>
          <p:spPr>
            <a:xfrm>
              <a:off x="3887425" y="783575"/>
              <a:ext cx="1598400" cy="43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cxnSp>
          <p:nvCxnSpPr>
            <p:cNvPr id="8320" name="Google Shape;8320;p330"/>
            <p:cNvCxnSpPr/>
            <p:nvPr/>
          </p:nvCxnSpPr>
          <p:spPr>
            <a:xfrm>
              <a:off x="3935261" y="4920925"/>
              <a:ext cx="351300" cy="0"/>
            </a:xfrm>
            <a:prstGeom prst="straightConnector1">
              <a:avLst/>
            </a:prstGeom>
            <a:noFill/>
            <a:ln w="28575" cap="flat" cmpd="sng">
              <a:solidFill>
                <a:schemeClr val="dk2"/>
              </a:solidFill>
              <a:prstDash val="solid"/>
              <a:round/>
              <a:headEnd type="none" w="med" len="med"/>
              <a:tailEnd type="none" w="med" len="med"/>
            </a:ln>
          </p:spPr>
        </p:cxnSp>
      </p:grpSp>
      <p:grpSp>
        <p:nvGrpSpPr>
          <p:cNvPr id="8321" name="Google Shape;8321;p330"/>
          <p:cNvGrpSpPr/>
          <p:nvPr/>
        </p:nvGrpSpPr>
        <p:grpSpPr>
          <a:xfrm>
            <a:off x="551916" y="1886871"/>
            <a:ext cx="3665174" cy="2517718"/>
            <a:chOff x="2929175" y="1482492"/>
            <a:chExt cx="4419599" cy="2980959"/>
          </a:xfrm>
        </p:grpSpPr>
        <p:pic>
          <p:nvPicPr>
            <p:cNvPr id="8322" name="Google Shape;8322;p330"/>
            <p:cNvPicPr preferRelativeResize="0"/>
            <p:nvPr/>
          </p:nvPicPr>
          <p:blipFill rotWithShape="1">
            <a:blip r:embed="rId8">
              <a:alphaModFix/>
            </a:blip>
            <a:srcRect l="9" r="19"/>
            <a:stretch/>
          </p:blipFill>
          <p:spPr>
            <a:xfrm>
              <a:off x="2929175" y="1482492"/>
              <a:ext cx="4419599" cy="2980959"/>
            </a:xfrm>
            <a:prstGeom prst="rect">
              <a:avLst/>
            </a:prstGeom>
            <a:noFill/>
            <a:ln>
              <a:noFill/>
            </a:ln>
          </p:spPr>
        </p:pic>
        <p:cxnSp>
          <p:nvCxnSpPr>
            <p:cNvPr id="8323" name="Google Shape;8323;p330"/>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8324" name="Google Shape;8324;p330"/>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8325" name="Google Shape;8325;p330"/>
          <p:cNvSpPr txBox="1"/>
          <p:nvPr/>
        </p:nvSpPr>
        <p:spPr>
          <a:xfrm>
            <a:off x="4531119" y="1033597"/>
            <a:ext cx="1474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highlight>
                  <a:srgbClr val="FFFF00"/>
                </a:highlight>
              </a:rPr>
              <a:t>“fluffer”</a:t>
            </a:r>
            <a:endParaRPr sz="1200" b="1">
              <a:highlight>
                <a:srgbClr val="FFFF00"/>
              </a:highlight>
            </a:endParaRPr>
          </a:p>
          <a:p>
            <a:pPr marL="0" lvl="0" indent="0" algn="l" rtl="0">
              <a:spcBef>
                <a:spcPts val="0"/>
              </a:spcBef>
              <a:spcAft>
                <a:spcPts val="0"/>
              </a:spcAft>
              <a:buNone/>
            </a:pPr>
            <a:r>
              <a:rPr lang="en" sz="1200" b="1">
                <a:highlight>
                  <a:srgbClr val="FFFF00"/>
                </a:highlight>
              </a:rPr>
              <a:t> in</a:t>
            </a:r>
            <a:r>
              <a:rPr lang="en" sz="1200" b="1" u="sng">
                <a:highlight>
                  <a:srgbClr val="FFFF00"/>
                </a:highlight>
              </a:rPr>
              <a:t>H</a:t>
            </a:r>
            <a:r>
              <a:rPr lang="en" sz="1200" b="1">
                <a:highlight>
                  <a:srgbClr val="FFFF00"/>
                </a:highlight>
              </a:rPr>
              <a:t>ibitor</a:t>
            </a:r>
            <a:endParaRPr sz="1200" b="1">
              <a:highlight>
                <a:srgbClr val="FFFF00"/>
              </a:highlight>
            </a:endParaRPr>
          </a:p>
        </p:txBody>
      </p:sp>
      <p:pic>
        <p:nvPicPr>
          <p:cNvPr id="8326" name="Google Shape;8326;p330" descr="clipped result image"/>
          <p:cNvPicPr preferRelativeResize="0"/>
          <p:nvPr/>
        </p:nvPicPr>
        <p:blipFill rotWithShape="1">
          <a:blip r:embed="rId9">
            <a:alphaModFix/>
          </a:blip>
          <a:srcRect/>
          <a:stretch/>
        </p:blipFill>
        <p:spPr>
          <a:xfrm rot="14">
            <a:off x="7777984" y="3915875"/>
            <a:ext cx="702219" cy="1079751"/>
          </a:xfrm>
          <a:prstGeom prst="rect">
            <a:avLst/>
          </a:prstGeom>
          <a:noFill/>
          <a:ln>
            <a:noFill/>
          </a:ln>
          <a:effectLst>
            <a:outerShdw blurRad="57150" dist="19050" dir="5400000" algn="bl" rotWithShape="0">
              <a:srgbClr val="000000">
                <a:alpha val="49800"/>
              </a:srgbClr>
            </a:outerShdw>
          </a:effectLst>
        </p:spPr>
      </p:pic>
      <p:grpSp>
        <p:nvGrpSpPr>
          <p:cNvPr id="8327" name="Google Shape;8327;p330"/>
          <p:cNvGrpSpPr/>
          <p:nvPr/>
        </p:nvGrpSpPr>
        <p:grpSpPr>
          <a:xfrm>
            <a:off x="3063230" y="3764175"/>
            <a:ext cx="972271" cy="1231446"/>
            <a:chOff x="5130155" y="3264400"/>
            <a:chExt cx="972271" cy="1231446"/>
          </a:xfrm>
        </p:grpSpPr>
        <p:grpSp>
          <p:nvGrpSpPr>
            <p:cNvPr id="8328" name="Google Shape;8328;p330"/>
            <p:cNvGrpSpPr/>
            <p:nvPr/>
          </p:nvGrpSpPr>
          <p:grpSpPr>
            <a:xfrm>
              <a:off x="5130155" y="3390650"/>
              <a:ext cx="972271" cy="1105196"/>
              <a:chOff x="3172050" y="1164841"/>
              <a:chExt cx="2930292" cy="3330909"/>
            </a:xfrm>
          </p:grpSpPr>
          <p:pic>
            <p:nvPicPr>
              <p:cNvPr id="8329" name="Google Shape;8329;p330" descr="clipped result image"/>
              <p:cNvPicPr preferRelativeResize="0"/>
              <p:nvPr/>
            </p:nvPicPr>
            <p:blipFill rotWithShape="1">
              <a:blip r:embed="rId10">
                <a:alphaModFix/>
              </a:blip>
              <a:srcRect/>
              <a:stretch/>
            </p:blipFill>
            <p:spPr>
              <a:xfrm rot="254021" flipH="1">
                <a:off x="3284250" y="1260438"/>
                <a:ext cx="2705891" cy="3139715"/>
              </a:xfrm>
              <a:prstGeom prst="rect">
                <a:avLst/>
              </a:prstGeom>
              <a:noFill/>
              <a:ln>
                <a:noFill/>
              </a:ln>
            </p:spPr>
          </p:pic>
          <p:pic>
            <p:nvPicPr>
              <p:cNvPr id="8330" name="Google Shape;8330;p330" descr="Resultado de imagen para lexus logo"/>
              <p:cNvPicPr preferRelativeResize="0"/>
              <p:nvPr/>
            </p:nvPicPr>
            <p:blipFill rotWithShape="1">
              <a:blip r:embed="rId11">
                <a:alphaModFix/>
              </a:blip>
              <a:srcRect/>
              <a:stretch/>
            </p:blipFill>
            <p:spPr>
              <a:xfrm>
                <a:off x="5264219" y="2634220"/>
                <a:ext cx="522881" cy="392163"/>
              </a:xfrm>
              <a:prstGeom prst="rect">
                <a:avLst/>
              </a:prstGeom>
              <a:noFill/>
              <a:ln>
                <a:noFill/>
              </a:ln>
            </p:spPr>
          </p:pic>
        </p:grpSp>
        <p:pic>
          <p:nvPicPr>
            <p:cNvPr id="8331" name="Google Shape;8331;p330" descr="clipped result image"/>
            <p:cNvPicPr preferRelativeResize="0"/>
            <p:nvPr/>
          </p:nvPicPr>
          <p:blipFill rotWithShape="1">
            <a:blip r:embed="rId12">
              <a:alphaModFix/>
            </a:blip>
            <a:srcRect/>
            <a:stretch/>
          </p:blipFill>
          <p:spPr>
            <a:xfrm>
              <a:off x="5640824" y="3264400"/>
              <a:ext cx="407550" cy="506925"/>
            </a:xfrm>
            <a:prstGeom prst="rect">
              <a:avLst/>
            </a:prstGeom>
            <a:noFill/>
            <a:ln>
              <a:noFill/>
            </a:ln>
          </p:spPr>
        </p:pic>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43"/>
          <p:cNvSpPr txBox="1"/>
          <p:nvPr/>
        </p:nvSpPr>
        <p:spPr>
          <a:xfrm>
            <a:off x="193175" y="93025"/>
            <a:ext cx="83460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7th messenger is a late gene product </a:t>
            </a:r>
            <a:endParaRPr sz="1900" b="1"/>
          </a:p>
        </p:txBody>
      </p:sp>
      <p:grpSp>
        <p:nvGrpSpPr>
          <p:cNvPr id="436" name="Google Shape;436;p43"/>
          <p:cNvGrpSpPr/>
          <p:nvPr/>
        </p:nvGrpSpPr>
        <p:grpSpPr>
          <a:xfrm>
            <a:off x="1794200" y="964588"/>
            <a:ext cx="6140226" cy="3258075"/>
            <a:chOff x="1794200" y="964588"/>
            <a:chExt cx="6140226" cy="3258075"/>
          </a:xfrm>
        </p:grpSpPr>
        <p:pic>
          <p:nvPicPr>
            <p:cNvPr id="437" name="Google Shape;437;p43"/>
            <p:cNvPicPr preferRelativeResize="0"/>
            <p:nvPr/>
          </p:nvPicPr>
          <p:blipFill>
            <a:blip r:embed="rId3">
              <a:alphaModFix/>
            </a:blip>
            <a:stretch>
              <a:fillRect/>
            </a:stretch>
          </p:blipFill>
          <p:spPr>
            <a:xfrm>
              <a:off x="1794200" y="964588"/>
              <a:ext cx="6140226" cy="3258075"/>
            </a:xfrm>
            <a:prstGeom prst="rect">
              <a:avLst/>
            </a:prstGeom>
            <a:noFill/>
            <a:ln>
              <a:noFill/>
            </a:ln>
          </p:spPr>
        </p:pic>
        <p:pic>
          <p:nvPicPr>
            <p:cNvPr id="438" name="Google Shape;438;p43"/>
            <p:cNvPicPr preferRelativeResize="0"/>
            <p:nvPr/>
          </p:nvPicPr>
          <p:blipFill rotWithShape="1">
            <a:blip r:embed="rId4">
              <a:alphaModFix/>
            </a:blip>
            <a:srcRect b="8784"/>
            <a:stretch/>
          </p:blipFill>
          <p:spPr>
            <a:xfrm>
              <a:off x="2696359" y="1450193"/>
              <a:ext cx="1161200" cy="701725"/>
            </a:xfrm>
            <a:prstGeom prst="rect">
              <a:avLst/>
            </a:prstGeom>
            <a:noFill/>
            <a:ln>
              <a:noFill/>
            </a:ln>
          </p:spPr>
        </p:pic>
      </p:grpSp>
      <p:sp>
        <p:nvSpPr>
          <p:cNvPr id="439" name="Google Shape;439;p43"/>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
        <p:nvSpPr>
          <p:cNvPr id="440" name="Google Shape;440;p43"/>
          <p:cNvSpPr txBox="1"/>
          <p:nvPr/>
        </p:nvSpPr>
        <p:spPr>
          <a:xfrm>
            <a:off x="7290649" y="2808125"/>
            <a:ext cx="4968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t>7</a:t>
            </a:r>
            <a:endParaRPr sz="1300" b="1"/>
          </a:p>
        </p:txBody>
      </p:sp>
      <p:sp>
        <p:nvSpPr>
          <p:cNvPr id="441" name="Google Shape;441;p43"/>
          <p:cNvSpPr/>
          <p:nvPr/>
        </p:nvSpPr>
        <p:spPr>
          <a:xfrm rot="274480">
            <a:off x="6988396" y="2708420"/>
            <a:ext cx="921536" cy="58431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Shape 8335"/>
        <p:cNvGrpSpPr/>
        <p:nvPr/>
      </p:nvGrpSpPr>
      <p:grpSpPr>
        <a:xfrm>
          <a:off x="0" y="0"/>
          <a:ext cx="0" cy="0"/>
          <a:chOff x="0" y="0"/>
          <a:chExt cx="0" cy="0"/>
        </a:xfrm>
      </p:grpSpPr>
      <p:grpSp>
        <p:nvGrpSpPr>
          <p:cNvPr id="8336" name="Google Shape;8336;p331"/>
          <p:cNvGrpSpPr/>
          <p:nvPr/>
        </p:nvGrpSpPr>
        <p:grpSpPr>
          <a:xfrm>
            <a:off x="4674138" y="432342"/>
            <a:ext cx="4171139" cy="4123893"/>
            <a:chOff x="2267650" y="551620"/>
            <a:chExt cx="4522051" cy="4470830"/>
          </a:xfrm>
        </p:grpSpPr>
        <p:sp>
          <p:nvSpPr>
            <p:cNvPr id="8337" name="Google Shape;8337;p331"/>
            <p:cNvSpPr/>
            <p:nvPr/>
          </p:nvSpPr>
          <p:spPr>
            <a:xfrm>
              <a:off x="2998732" y="551620"/>
              <a:ext cx="2286600" cy="19110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338" name="Google Shape;8338;p331"/>
            <p:cNvGrpSpPr/>
            <p:nvPr/>
          </p:nvGrpSpPr>
          <p:grpSpPr>
            <a:xfrm>
              <a:off x="3609021" y="1214266"/>
              <a:ext cx="1065884" cy="1228870"/>
              <a:chOff x="40123" y="-1583761"/>
              <a:chExt cx="688733" cy="1109689"/>
            </a:xfrm>
          </p:grpSpPr>
          <p:grpSp>
            <p:nvGrpSpPr>
              <p:cNvPr id="8339" name="Google Shape;8339;p331"/>
              <p:cNvGrpSpPr/>
              <p:nvPr/>
            </p:nvGrpSpPr>
            <p:grpSpPr>
              <a:xfrm>
                <a:off x="45124" y="-1327179"/>
                <a:ext cx="683733" cy="853107"/>
                <a:chOff x="597574" y="1930371"/>
                <a:chExt cx="683733" cy="853107"/>
              </a:xfrm>
            </p:grpSpPr>
            <p:grpSp>
              <p:nvGrpSpPr>
                <p:cNvPr id="8340" name="Google Shape;8340;p331"/>
                <p:cNvGrpSpPr/>
                <p:nvPr/>
              </p:nvGrpSpPr>
              <p:grpSpPr>
                <a:xfrm rot="-5400000">
                  <a:off x="640721" y="2142893"/>
                  <a:ext cx="600335" cy="680836"/>
                  <a:chOff x="15239716" y="-12996420"/>
                  <a:chExt cx="1868456" cy="2463229"/>
                </a:xfrm>
              </p:grpSpPr>
              <p:pic>
                <p:nvPicPr>
                  <p:cNvPr id="8341" name="Google Shape;8341;p331"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8342" name="Google Shape;8342;p331"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8343" name="Google Shape;8343;p331"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8344" name="Google Shape;8344;p331"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nvGrpSpPr>
            <p:cNvPr id="8345" name="Google Shape;8345;p331"/>
            <p:cNvGrpSpPr/>
            <p:nvPr/>
          </p:nvGrpSpPr>
          <p:grpSpPr>
            <a:xfrm>
              <a:off x="2267650" y="2089364"/>
              <a:ext cx="4522051" cy="2933086"/>
              <a:chOff x="3363025" y="1022851"/>
              <a:chExt cx="4522051" cy="2933086"/>
            </a:xfrm>
          </p:grpSpPr>
          <p:pic>
            <p:nvPicPr>
              <p:cNvPr id="8346" name="Google Shape;8346;p331"/>
              <p:cNvPicPr preferRelativeResize="0"/>
              <p:nvPr/>
            </p:nvPicPr>
            <p:blipFill>
              <a:blip r:embed="rId7">
                <a:alphaModFix/>
              </a:blip>
              <a:stretch>
                <a:fillRect/>
              </a:stretch>
            </p:blipFill>
            <p:spPr>
              <a:xfrm>
                <a:off x="3363025" y="1022851"/>
                <a:ext cx="4522051" cy="2933086"/>
              </a:xfrm>
              <a:prstGeom prst="rect">
                <a:avLst/>
              </a:prstGeom>
              <a:noFill/>
              <a:ln>
                <a:noFill/>
              </a:ln>
            </p:spPr>
          </p:pic>
          <p:sp>
            <p:nvSpPr>
              <p:cNvPr id="8347" name="Google Shape;8347;p331"/>
              <p:cNvSpPr txBox="1"/>
              <p:nvPr/>
            </p:nvSpPr>
            <p:spPr>
              <a:xfrm rot="24443">
                <a:off x="4169211" y="219495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PROZAC</a:t>
                </a:r>
                <a:endParaRPr sz="1800" b="1"/>
              </a:p>
            </p:txBody>
          </p:sp>
        </p:grpSp>
        <p:sp>
          <p:nvSpPr>
            <p:cNvPr id="8348" name="Google Shape;8348;p331"/>
            <p:cNvSpPr txBox="1"/>
            <p:nvPr/>
          </p:nvSpPr>
          <p:spPr>
            <a:xfrm>
              <a:off x="3887425" y="783575"/>
              <a:ext cx="1598400" cy="43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cxnSp>
          <p:nvCxnSpPr>
            <p:cNvPr id="8349" name="Google Shape;8349;p331"/>
            <p:cNvCxnSpPr/>
            <p:nvPr/>
          </p:nvCxnSpPr>
          <p:spPr>
            <a:xfrm>
              <a:off x="3935261" y="4920925"/>
              <a:ext cx="351300" cy="0"/>
            </a:xfrm>
            <a:prstGeom prst="straightConnector1">
              <a:avLst/>
            </a:prstGeom>
            <a:noFill/>
            <a:ln w="28575" cap="flat" cmpd="sng">
              <a:solidFill>
                <a:schemeClr val="dk2"/>
              </a:solidFill>
              <a:prstDash val="solid"/>
              <a:round/>
              <a:headEnd type="none" w="med" len="med"/>
              <a:tailEnd type="none" w="med" len="med"/>
            </a:ln>
          </p:spPr>
        </p:cxnSp>
      </p:grpSp>
      <p:grpSp>
        <p:nvGrpSpPr>
          <p:cNvPr id="8350" name="Google Shape;8350;p331"/>
          <p:cNvGrpSpPr/>
          <p:nvPr/>
        </p:nvGrpSpPr>
        <p:grpSpPr>
          <a:xfrm>
            <a:off x="551916" y="1886871"/>
            <a:ext cx="3665174" cy="2517718"/>
            <a:chOff x="2929175" y="1482492"/>
            <a:chExt cx="4419599" cy="2980959"/>
          </a:xfrm>
        </p:grpSpPr>
        <p:pic>
          <p:nvPicPr>
            <p:cNvPr id="8351" name="Google Shape;8351;p331"/>
            <p:cNvPicPr preferRelativeResize="0"/>
            <p:nvPr/>
          </p:nvPicPr>
          <p:blipFill rotWithShape="1">
            <a:blip r:embed="rId8">
              <a:alphaModFix/>
            </a:blip>
            <a:srcRect l="9" r="19"/>
            <a:stretch/>
          </p:blipFill>
          <p:spPr>
            <a:xfrm>
              <a:off x="2929175" y="1482492"/>
              <a:ext cx="4419599" cy="2980959"/>
            </a:xfrm>
            <a:prstGeom prst="rect">
              <a:avLst/>
            </a:prstGeom>
            <a:noFill/>
            <a:ln>
              <a:noFill/>
            </a:ln>
          </p:spPr>
        </p:pic>
        <p:cxnSp>
          <p:nvCxnSpPr>
            <p:cNvPr id="8352" name="Google Shape;8352;p331"/>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8353" name="Google Shape;8353;p331"/>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8354" name="Google Shape;8354;p331"/>
          <p:cNvSpPr txBox="1"/>
          <p:nvPr/>
        </p:nvSpPr>
        <p:spPr>
          <a:xfrm>
            <a:off x="4531119" y="1033597"/>
            <a:ext cx="1474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“fluffer”</a:t>
            </a:r>
            <a:endParaRPr sz="1200" b="1"/>
          </a:p>
          <a:p>
            <a:pPr marL="0" lvl="0" indent="0" algn="l" rtl="0">
              <a:spcBef>
                <a:spcPts val="0"/>
              </a:spcBef>
              <a:spcAft>
                <a:spcPts val="0"/>
              </a:spcAft>
              <a:buNone/>
            </a:pPr>
            <a:r>
              <a:rPr lang="en" sz="1200" b="1"/>
              <a:t> in</a:t>
            </a:r>
            <a:r>
              <a:rPr lang="en" sz="1200" b="1" u="sng"/>
              <a:t>H</a:t>
            </a:r>
            <a:r>
              <a:rPr lang="en" sz="1200" b="1"/>
              <a:t>ibitor</a:t>
            </a:r>
            <a:endParaRPr sz="1200" b="1"/>
          </a:p>
        </p:txBody>
      </p:sp>
      <p:sp>
        <p:nvSpPr>
          <p:cNvPr id="8355" name="Google Shape;8355;p331"/>
          <p:cNvSpPr txBox="1"/>
          <p:nvPr/>
        </p:nvSpPr>
        <p:spPr>
          <a:xfrm>
            <a:off x="1542444" y="1081222"/>
            <a:ext cx="1474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not</a:t>
            </a:r>
            <a:endParaRPr sz="1200" b="1"/>
          </a:p>
        </p:txBody>
      </p:sp>
      <p:cxnSp>
        <p:nvCxnSpPr>
          <p:cNvPr id="8356" name="Google Shape;8356;p331"/>
          <p:cNvCxnSpPr/>
          <p:nvPr/>
        </p:nvCxnSpPr>
        <p:spPr>
          <a:xfrm>
            <a:off x="1763025" y="1362175"/>
            <a:ext cx="0" cy="524700"/>
          </a:xfrm>
          <a:prstGeom prst="straightConnector1">
            <a:avLst/>
          </a:prstGeom>
          <a:noFill/>
          <a:ln w="9525" cap="flat" cmpd="sng">
            <a:solidFill>
              <a:schemeClr val="dk2"/>
            </a:solidFill>
            <a:prstDash val="solid"/>
            <a:round/>
            <a:headEnd type="none" w="med" len="med"/>
            <a:tailEnd type="triangle" w="med" len="med"/>
          </a:ln>
        </p:spPr>
      </p:cxnSp>
      <p:pic>
        <p:nvPicPr>
          <p:cNvPr id="8357" name="Google Shape;8357;p331" descr="clipped result image"/>
          <p:cNvPicPr preferRelativeResize="0"/>
          <p:nvPr/>
        </p:nvPicPr>
        <p:blipFill rotWithShape="1">
          <a:blip r:embed="rId9">
            <a:alphaModFix/>
          </a:blip>
          <a:srcRect/>
          <a:stretch/>
        </p:blipFill>
        <p:spPr>
          <a:xfrm rot="14">
            <a:off x="7777984" y="3915875"/>
            <a:ext cx="702219" cy="1079751"/>
          </a:xfrm>
          <a:prstGeom prst="rect">
            <a:avLst/>
          </a:prstGeom>
          <a:noFill/>
          <a:ln>
            <a:noFill/>
          </a:ln>
          <a:effectLst>
            <a:outerShdw blurRad="57150" dist="19050" dir="5400000" algn="bl" rotWithShape="0">
              <a:srgbClr val="000000">
                <a:alpha val="49800"/>
              </a:srgbClr>
            </a:outerShdw>
          </a:effectLst>
        </p:spPr>
      </p:pic>
      <p:grpSp>
        <p:nvGrpSpPr>
          <p:cNvPr id="8358" name="Google Shape;8358;p331"/>
          <p:cNvGrpSpPr/>
          <p:nvPr/>
        </p:nvGrpSpPr>
        <p:grpSpPr>
          <a:xfrm>
            <a:off x="3063230" y="3764175"/>
            <a:ext cx="972271" cy="1231446"/>
            <a:chOff x="5130155" y="3264400"/>
            <a:chExt cx="972271" cy="1231446"/>
          </a:xfrm>
        </p:grpSpPr>
        <p:grpSp>
          <p:nvGrpSpPr>
            <p:cNvPr id="8359" name="Google Shape;8359;p331"/>
            <p:cNvGrpSpPr/>
            <p:nvPr/>
          </p:nvGrpSpPr>
          <p:grpSpPr>
            <a:xfrm>
              <a:off x="5130155" y="3390650"/>
              <a:ext cx="972271" cy="1105196"/>
              <a:chOff x="3172050" y="1164841"/>
              <a:chExt cx="2930292" cy="3330909"/>
            </a:xfrm>
          </p:grpSpPr>
          <p:pic>
            <p:nvPicPr>
              <p:cNvPr id="8360" name="Google Shape;8360;p331" descr="clipped result image"/>
              <p:cNvPicPr preferRelativeResize="0"/>
              <p:nvPr/>
            </p:nvPicPr>
            <p:blipFill rotWithShape="1">
              <a:blip r:embed="rId10">
                <a:alphaModFix/>
              </a:blip>
              <a:srcRect/>
              <a:stretch/>
            </p:blipFill>
            <p:spPr>
              <a:xfrm rot="254021" flipH="1">
                <a:off x="3284250" y="1260438"/>
                <a:ext cx="2705891" cy="3139715"/>
              </a:xfrm>
              <a:prstGeom prst="rect">
                <a:avLst/>
              </a:prstGeom>
              <a:noFill/>
              <a:ln>
                <a:noFill/>
              </a:ln>
            </p:spPr>
          </p:pic>
          <p:pic>
            <p:nvPicPr>
              <p:cNvPr id="8361" name="Google Shape;8361;p331" descr="Resultado de imagen para lexus logo"/>
              <p:cNvPicPr preferRelativeResize="0"/>
              <p:nvPr/>
            </p:nvPicPr>
            <p:blipFill rotWithShape="1">
              <a:blip r:embed="rId11">
                <a:alphaModFix/>
              </a:blip>
              <a:srcRect/>
              <a:stretch/>
            </p:blipFill>
            <p:spPr>
              <a:xfrm>
                <a:off x="5264219" y="2634220"/>
                <a:ext cx="522881" cy="392163"/>
              </a:xfrm>
              <a:prstGeom prst="rect">
                <a:avLst/>
              </a:prstGeom>
              <a:noFill/>
              <a:ln>
                <a:noFill/>
              </a:ln>
            </p:spPr>
          </p:pic>
        </p:grpSp>
        <p:pic>
          <p:nvPicPr>
            <p:cNvPr id="8362" name="Google Shape;8362;p331" descr="clipped result image"/>
            <p:cNvPicPr preferRelativeResize="0"/>
            <p:nvPr/>
          </p:nvPicPr>
          <p:blipFill rotWithShape="1">
            <a:blip r:embed="rId12">
              <a:alphaModFix/>
            </a:blip>
            <a:srcRect/>
            <a:stretch/>
          </p:blipFill>
          <p:spPr>
            <a:xfrm>
              <a:off x="5640824" y="3264400"/>
              <a:ext cx="407550" cy="506925"/>
            </a:xfrm>
            <a:prstGeom prst="rect">
              <a:avLst/>
            </a:prstGeom>
            <a:noFill/>
            <a:ln>
              <a:noFill/>
            </a:ln>
          </p:spPr>
        </p:pic>
      </p:gr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Shape 8366"/>
        <p:cNvGrpSpPr/>
        <p:nvPr/>
      </p:nvGrpSpPr>
      <p:grpSpPr>
        <a:xfrm>
          <a:off x="0" y="0"/>
          <a:ext cx="0" cy="0"/>
          <a:chOff x="0" y="0"/>
          <a:chExt cx="0" cy="0"/>
        </a:xfrm>
      </p:grpSpPr>
      <p:sp>
        <p:nvSpPr>
          <p:cNvPr id="8367" name="Google Shape;8367;p332"/>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Fluoxetine: SSRI</a:t>
            </a:r>
            <a:endParaRPr b="1"/>
          </a:p>
        </p:txBody>
      </p:sp>
      <p:grpSp>
        <p:nvGrpSpPr>
          <p:cNvPr id="8368" name="Google Shape;8368;p332"/>
          <p:cNvGrpSpPr/>
          <p:nvPr/>
        </p:nvGrpSpPr>
        <p:grpSpPr>
          <a:xfrm>
            <a:off x="2267650" y="551620"/>
            <a:ext cx="4522051" cy="4470830"/>
            <a:chOff x="2267650" y="551620"/>
            <a:chExt cx="4522051" cy="4470830"/>
          </a:xfrm>
        </p:grpSpPr>
        <p:grpSp>
          <p:nvGrpSpPr>
            <p:cNvPr id="8369" name="Google Shape;8369;p332"/>
            <p:cNvGrpSpPr/>
            <p:nvPr/>
          </p:nvGrpSpPr>
          <p:grpSpPr>
            <a:xfrm>
              <a:off x="2998732" y="551620"/>
              <a:ext cx="2286579" cy="1911049"/>
              <a:chOff x="-2521759" y="897403"/>
              <a:chExt cx="1477500" cy="1089600"/>
            </a:xfrm>
          </p:grpSpPr>
          <p:sp>
            <p:nvSpPr>
              <p:cNvPr id="8370" name="Google Shape;8370;p332"/>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371" name="Google Shape;8371;p332"/>
              <p:cNvGrpSpPr/>
              <p:nvPr/>
            </p:nvGrpSpPr>
            <p:grpSpPr>
              <a:xfrm>
                <a:off x="-2127414" y="1275205"/>
                <a:ext cx="688733" cy="700658"/>
                <a:chOff x="40123" y="-1583761"/>
                <a:chExt cx="688733" cy="1109689"/>
              </a:xfrm>
            </p:grpSpPr>
            <p:grpSp>
              <p:nvGrpSpPr>
                <p:cNvPr id="8372" name="Google Shape;8372;p332"/>
                <p:cNvGrpSpPr/>
                <p:nvPr/>
              </p:nvGrpSpPr>
              <p:grpSpPr>
                <a:xfrm>
                  <a:off x="45124" y="-1327179"/>
                  <a:ext cx="683733" cy="853107"/>
                  <a:chOff x="597574" y="1930371"/>
                  <a:chExt cx="683733" cy="853107"/>
                </a:xfrm>
              </p:grpSpPr>
              <p:grpSp>
                <p:nvGrpSpPr>
                  <p:cNvPr id="8373" name="Google Shape;8373;p332"/>
                  <p:cNvGrpSpPr/>
                  <p:nvPr/>
                </p:nvGrpSpPr>
                <p:grpSpPr>
                  <a:xfrm rot="-5400000">
                    <a:off x="640721" y="2142893"/>
                    <a:ext cx="600335" cy="680836"/>
                    <a:chOff x="15239716" y="-12996420"/>
                    <a:chExt cx="1868456" cy="2463229"/>
                  </a:xfrm>
                </p:grpSpPr>
                <p:pic>
                  <p:nvPicPr>
                    <p:cNvPr id="8374" name="Google Shape;8374;p332"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8375" name="Google Shape;8375;p332"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8376" name="Google Shape;8376;p332"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8377" name="Google Shape;8377;p332"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8378" name="Google Shape;8378;p332"/>
            <p:cNvGrpSpPr/>
            <p:nvPr/>
          </p:nvGrpSpPr>
          <p:grpSpPr>
            <a:xfrm>
              <a:off x="2267650" y="2089364"/>
              <a:ext cx="4522051" cy="2933086"/>
              <a:chOff x="3363025" y="1022851"/>
              <a:chExt cx="4522051" cy="2933086"/>
            </a:xfrm>
          </p:grpSpPr>
          <p:pic>
            <p:nvPicPr>
              <p:cNvPr id="8379" name="Google Shape;8379;p332"/>
              <p:cNvPicPr preferRelativeResize="0"/>
              <p:nvPr/>
            </p:nvPicPr>
            <p:blipFill>
              <a:blip r:embed="rId7">
                <a:alphaModFix/>
              </a:blip>
              <a:stretch>
                <a:fillRect/>
              </a:stretch>
            </p:blipFill>
            <p:spPr>
              <a:xfrm>
                <a:off x="3363025" y="1022851"/>
                <a:ext cx="4522051" cy="2933086"/>
              </a:xfrm>
              <a:prstGeom prst="rect">
                <a:avLst/>
              </a:prstGeom>
              <a:noFill/>
              <a:ln>
                <a:noFill/>
              </a:ln>
            </p:spPr>
          </p:pic>
          <p:sp>
            <p:nvSpPr>
              <p:cNvPr id="8380" name="Google Shape;8380;p332"/>
              <p:cNvSpPr txBox="1"/>
              <p:nvPr/>
            </p:nvSpPr>
            <p:spPr>
              <a:xfrm rot="24443">
                <a:off x="4187186" y="22129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PROZAC</a:t>
                </a:r>
                <a:endParaRPr sz="1800" b="1"/>
              </a:p>
            </p:txBody>
          </p:sp>
        </p:grpSp>
        <p:sp>
          <p:nvSpPr>
            <p:cNvPr id="8381" name="Google Shape;8381;p332"/>
            <p:cNvSpPr txBox="1"/>
            <p:nvPr/>
          </p:nvSpPr>
          <p:spPr>
            <a:xfrm>
              <a:off x="3887425" y="783575"/>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cxnSp>
        <p:nvCxnSpPr>
          <p:cNvPr id="8382" name="Google Shape;8382;p332"/>
          <p:cNvCxnSpPr/>
          <p:nvPr/>
        </p:nvCxnSpPr>
        <p:spPr>
          <a:xfrm>
            <a:off x="3935261" y="4920925"/>
            <a:ext cx="351300" cy="0"/>
          </a:xfrm>
          <a:prstGeom prst="straightConnector1">
            <a:avLst/>
          </a:prstGeom>
          <a:noFill/>
          <a:ln w="28575" cap="flat" cmpd="sng">
            <a:solidFill>
              <a:schemeClr val="dk2"/>
            </a:solidFill>
            <a:prstDash val="solid"/>
            <a:round/>
            <a:headEnd type="none" w="med" len="med"/>
            <a:tailEnd type="none" w="med" len="med"/>
          </a:ln>
        </p:spPr>
      </p:cxnSp>
      <p:pic>
        <p:nvPicPr>
          <p:cNvPr id="8383" name="Google Shape;8383;p332" descr="clipped result image"/>
          <p:cNvPicPr preferRelativeResize="0"/>
          <p:nvPr/>
        </p:nvPicPr>
        <p:blipFill rotWithShape="1">
          <a:blip r:embed="rId8">
            <a:alphaModFix/>
          </a:blip>
          <a:srcRect/>
          <a:stretch/>
        </p:blipFill>
        <p:spPr>
          <a:xfrm rot="14">
            <a:off x="8254234" y="182075"/>
            <a:ext cx="702219" cy="1079751"/>
          </a:xfrm>
          <a:prstGeom prst="rect">
            <a:avLst/>
          </a:prstGeom>
          <a:noFill/>
          <a:ln>
            <a:noFill/>
          </a:ln>
          <a:effectLst>
            <a:outerShdw blurRad="57150" dist="19050" dir="5400000" algn="bl" rotWithShape="0">
              <a:srgbClr val="000000">
                <a:alpha val="49800"/>
              </a:srgbClr>
            </a:outerShdw>
          </a:effectLst>
        </p:spPr>
      </p:pic>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Shape 8387"/>
        <p:cNvGrpSpPr/>
        <p:nvPr/>
      </p:nvGrpSpPr>
      <p:grpSpPr>
        <a:xfrm>
          <a:off x="0" y="0"/>
          <a:ext cx="0" cy="0"/>
          <a:chOff x="0" y="0"/>
          <a:chExt cx="0" cy="0"/>
        </a:xfrm>
      </p:grpSpPr>
      <p:sp>
        <p:nvSpPr>
          <p:cNvPr id="8388" name="Google Shape;8388;p333"/>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Fluoxetine: SSRI</a:t>
            </a:r>
            <a:endParaRPr b="1"/>
          </a:p>
        </p:txBody>
      </p:sp>
      <p:grpSp>
        <p:nvGrpSpPr>
          <p:cNvPr id="8389" name="Google Shape;8389;p333"/>
          <p:cNvGrpSpPr/>
          <p:nvPr/>
        </p:nvGrpSpPr>
        <p:grpSpPr>
          <a:xfrm>
            <a:off x="2267650" y="551620"/>
            <a:ext cx="4596350" cy="4470830"/>
            <a:chOff x="2267650" y="551620"/>
            <a:chExt cx="4596350" cy="4470830"/>
          </a:xfrm>
        </p:grpSpPr>
        <p:grpSp>
          <p:nvGrpSpPr>
            <p:cNvPr id="8390" name="Google Shape;8390;p333"/>
            <p:cNvGrpSpPr/>
            <p:nvPr/>
          </p:nvGrpSpPr>
          <p:grpSpPr>
            <a:xfrm>
              <a:off x="2998732" y="551620"/>
              <a:ext cx="2286579" cy="1911049"/>
              <a:chOff x="-2521759" y="897403"/>
              <a:chExt cx="1477500" cy="1089600"/>
            </a:xfrm>
          </p:grpSpPr>
          <p:sp>
            <p:nvSpPr>
              <p:cNvPr id="8391" name="Google Shape;8391;p333"/>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392" name="Google Shape;8392;p333"/>
              <p:cNvGrpSpPr/>
              <p:nvPr/>
            </p:nvGrpSpPr>
            <p:grpSpPr>
              <a:xfrm>
                <a:off x="-2127414" y="1275205"/>
                <a:ext cx="688733" cy="700658"/>
                <a:chOff x="40123" y="-1583761"/>
                <a:chExt cx="688733" cy="1109689"/>
              </a:xfrm>
            </p:grpSpPr>
            <p:grpSp>
              <p:nvGrpSpPr>
                <p:cNvPr id="8393" name="Google Shape;8393;p333"/>
                <p:cNvGrpSpPr/>
                <p:nvPr/>
              </p:nvGrpSpPr>
              <p:grpSpPr>
                <a:xfrm>
                  <a:off x="45124" y="-1327179"/>
                  <a:ext cx="683733" cy="853107"/>
                  <a:chOff x="597574" y="1930371"/>
                  <a:chExt cx="683733" cy="853107"/>
                </a:xfrm>
              </p:grpSpPr>
              <p:grpSp>
                <p:nvGrpSpPr>
                  <p:cNvPr id="8394" name="Google Shape;8394;p333"/>
                  <p:cNvGrpSpPr/>
                  <p:nvPr/>
                </p:nvGrpSpPr>
                <p:grpSpPr>
                  <a:xfrm rot="-5400000">
                    <a:off x="640721" y="2142893"/>
                    <a:ext cx="600335" cy="680836"/>
                    <a:chOff x="15239716" y="-12996420"/>
                    <a:chExt cx="1868456" cy="2463229"/>
                  </a:xfrm>
                </p:grpSpPr>
                <p:pic>
                  <p:nvPicPr>
                    <p:cNvPr id="8395" name="Google Shape;8395;p333"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8396" name="Google Shape;8396;p333"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8397" name="Google Shape;8397;p333"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8398" name="Google Shape;8398;p333"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8399" name="Google Shape;8399;p333"/>
            <p:cNvGrpSpPr/>
            <p:nvPr/>
          </p:nvGrpSpPr>
          <p:grpSpPr>
            <a:xfrm>
              <a:off x="2267650" y="2089364"/>
              <a:ext cx="4596350" cy="2933086"/>
              <a:chOff x="3677175" y="1004426"/>
              <a:chExt cx="4596350" cy="2933086"/>
            </a:xfrm>
          </p:grpSpPr>
          <p:grpSp>
            <p:nvGrpSpPr>
              <p:cNvPr id="8400" name="Google Shape;8400;p333"/>
              <p:cNvGrpSpPr/>
              <p:nvPr/>
            </p:nvGrpSpPr>
            <p:grpSpPr>
              <a:xfrm>
                <a:off x="3677175" y="1004426"/>
                <a:ext cx="4522051" cy="2933086"/>
                <a:chOff x="3363025" y="1022851"/>
                <a:chExt cx="4522051" cy="2933086"/>
              </a:xfrm>
            </p:grpSpPr>
            <p:pic>
              <p:nvPicPr>
                <p:cNvPr id="8401" name="Google Shape;8401;p333"/>
                <p:cNvPicPr preferRelativeResize="0"/>
                <p:nvPr/>
              </p:nvPicPr>
              <p:blipFill>
                <a:blip r:embed="rId7">
                  <a:alphaModFix/>
                </a:blip>
                <a:stretch>
                  <a:fillRect/>
                </a:stretch>
              </p:blipFill>
              <p:spPr>
                <a:xfrm>
                  <a:off x="3363025" y="1022851"/>
                  <a:ext cx="4522051" cy="2933086"/>
                </a:xfrm>
                <a:prstGeom prst="rect">
                  <a:avLst/>
                </a:prstGeom>
                <a:noFill/>
                <a:ln>
                  <a:noFill/>
                </a:ln>
              </p:spPr>
            </p:pic>
            <p:sp>
              <p:nvSpPr>
                <p:cNvPr id="8402" name="Google Shape;8402;p333"/>
                <p:cNvSpPr txBox="1"/>
                <p:nvPr/>
              </p:nvSpPr>
              <p:spPr>
                <a:xfrm rot="24443">
                  <a:off x="4187186" y="22129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PROZAC</a:t>
                  </a:r>
                  <a:endParaRPr sz="1800" b="1"/>
                </a:p>
              </p:txBody>
            </p:sp>
          </p:grpSp>
          <p:sp>
            <p:nvSpPr>
              <p:cNvPr id="8403" name="Google Shape;8403;p333"/>
              <p:cNvSpPr txBox="1"/>
              <p:nvPr/>
            </p:nvSpPr>
            <p:spPr>
              <a:xfrm>
                <a:off x="7143125" y="2807038"/>
                <a:ext cx="1130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grpSp>
        <p:sp>
          <p:nvSpPr>
            <p:cNvPr id="8404" name="Google Shape;8404;p333"/>
            <p:cNvSpPr txBox="1"/>
            <p:nvPr/>
          </p:nvSpPr>
          <p:spPr>
            <a:xfrm>
              <a:off x="3887425" y="783575"/>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cxnSp>
        <p:nvCxnSpPr>
          <p:cNvPr id="8405" name="Google Shape;8405;p333"/>
          <p:cNvCxnSpPr/>
          <p:nvPr/>
        </p:nvCxnSpPr>
        <p:spPr>
          <a:xfrm>
            <a:off x="3935261" y="4920925"/>
            <a:ext cx="351300" cy="0"/>
          </a:xfrm>
          <a:prstGeom prst="straightConnector1">
            <a:avLst/>
          </a:prstGeom>
          <a:noFill/>
          <a:ln w="28575" cap="flat" cmpd="sng">
            <a:solidFill>
              <a:schemeClr val="dk2"/>
            </a:solidFill>
            <a:prstDash val="solid"/>
            <a:round/>
            <a:headEnd type="none" w="med" len="med"/>
            <a:tailEnd type="none" w="med" len="med"/>
          </a:ln>
        </p:spPr>
      </p:cxnSp>
      <p:pic>
        <p:nvPicPr>
          <p:cNvPr id="8406" name="Google Shape;8406;p333" descr="clipped result image"/>
          <p:cNvPicPr preferRelativeResize="0"/>
          <p:nvPr/>
        </p:nvPicPr>
        <p:blipFill rotWithShape="1">
          <a:blip r:embed="rId8">
            <a:alphaModFix/>
          </a:blip>
          <a:srcRect/>
          <a:stretch/>
        </p:blipFill>
        <p:spPr>
          <a:xfrm rot="14">
            <a:off x="8254234" y="182075"/>
            <a:ext cx="702219" cy="1079751"/>
          </a:xfrm>
          <a:prstGeom prst="rect">
            <a:avLst/>
          </a:prstGeom>
          <a:noFill/>
          <a:ln>
            <a:noFill/>
          </a:ln>
          <a:effectLst>
            <a:outerShdw blurRad="57150" dist="19050" dir="5400000" algn="bl" rotWithShape="0">
              <a:srgbClr val="000000">
                <a:alpha val="49800"/>
              </a:srgbClr>
            </a:outerShdw>
          </a:effectLst>
        </p:spPr>
      </p:pic>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Shape 8410"/>
        <p:cNvGrpSpPr/>
        <p:nvPr/>
      </p:nvGrpSpPr>
      <p:grpSpPr>
        <a:xfrm>
          <a:off x="0" y="0"/>
          <a:ext cx="0" cy="0"/>
          <a:chOff x="0" y="0"/>
          <a:chExt cx="0" cy="0"/>
        </a:xfrm>
      </p:grpSpPr>
      <p:sp>
        <p:nvSpPr>
          <p:cNvPr id="8411" name="Google Shape;8411;p334"/>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Fluoxetine: SSRI</a:t>
            </a:r>
            <a:endParaRPr b="1"/>
          </a:p>
        </p:txBody>
      </p:sp>
      <p:grpSp>
        <p:nvGrpSpPr>
          <p:cNvPr id="8412" name="Google Shape;8412;p334"/>
          <p:cNvGrpSpPr/>
          <p:nvPr/>
        </p:nvGrpSpPr>
        <p:grpSpPr>
          <a:xfrm>
            <a:off x="2267650" y="551620"/>
            <a:ext cx="6532900" cy="4470830"/>
            <a:chOff x="2267650" y="551620"/>
            <a:chExt cx="6532900" cy="4470830"/>
          </a:xfrm>
        </p:grpSpPr>
        <p:grpSp>
          <p:nvGrpSpPr>
            <p:cNvPr id="8413" name="Google Shape;8413;p334"/>
            <p:cNvGrpSpPr/>
            <p:nvPr/>
          </p:nvGrpSpPr>
          <p:grpSpPr>
            <a:xfrm>
              <a:off x="2998732" y="551620"/>
              <a:ext cx="2286579" cy="1911049"/>
              <a:chOff x="-2521759" y="897403"/>
              <a:chExt cx="1477500" cy="1089600"/>
            </a:xfrm>
          </p:grpSpPr>
          <p:sp>
            <p:nvSpPr>
              <p:cNvPr id="8414" name="Google Shape;8414;p334"/>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415" name="Google Shape;8415;p334"/>
              <p:cNvGrpSpPr/>
              <p:nvPr/>
            </p:nvGrpSpPr>
            <p:grpSpPr>
              <a:xfrm>
                <a:off x="-2127414" y="1275205"/>
                <a:ext cx="688733" cy="700658"/>
                <a:chOff x="40123" y="-1583761"/>
                <a:chExt cx="688733" cy="1109689"/>
              </a:xfrm>
            </p:grpSpPr>
            <p:grpSp>
              <p:nvGrpSpPr>
                <p:cNvPr id="8416" name="Google Shape;8416;p334"/>
                <p:cNvGrpSpPr/>
                <p:nvPr/>
              </p:nvGrpSpPr>
              <p:grpSpPr>
                <a:xfrm>
                  <a:off x="45124" y="-1327179"/>
                  <a:ext cx="683733" cy="853107"/>
                  <a:chOff x="597574" y="1930371"/>
                  <a:chExt cx="683733" cy="853107"/>
                </a:xfrm>
              </p:grpSpPr>
              <p:grpSp>
                <p:nvGrpSpPr>
                  <p:cNvPr id="8417" name="Google Shape;8417;p334"/>
                  <p:cNvGrpSpPr/>
                  <p:nvPr/>
                </p:nvGrpSpPr>
                <p:grpSpPr>
                  <a:xfrm rot="-5400000">
                    <a:off x="640721" y="2142893"/>
                    <a:ext cx="600335" cy="680836"/>
                    <a:chOff x="15239716" y="-12996420"/>
                    <a:chExt cx="1868456" cy="2463229"/>
                  </a:xfrm>
                </p:grpSpPr>
                <p:pic>
                  <p:nvPicPr>
                    <p:cNvPr id="8418" name="Google Shape;8418;p334"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8419" name="Google Shape;8419;p334"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8420" name="Google Shape;8420;p334"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8421" name="Google Shape;8421;p334"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8422" name="Google Shape;8422;p334"/>
            <p:cNvGrpSpPr/>
            <p:nvPr/>
          </p:nvGrpSpPr>
          <p:grpSpPr>
            <a:xfrm>
              <a:off x="2267650" y="2089364"/>
              <a:ext cx="4596350" cy="2933086"/>
              <a:chOff x="3677175" y="1004426"/>
              <a:chExt cx="4596350" cy="2933086"/>
            </a:xfrm>
          </p:grpSpPr>
          <p:grpSp>
            <p:nvGrpSpPr>
              <p:cNvPr id="8423" name="Google Shape;8423;p334"/>
              <p:cNvGrpSpPr/>
              <p:nvPr/>
            </p:nvGrpSpPr>
            <p:grpSpPr>
              <a:xfrm>
                <a:off x="3677175" y="1004426"/>
                <a:ext cx="4522051" cy="2933086"/>
                <a:chOff x="3363025" y="1022851"/>
                <a:chExt cx="4522051" cy="2933086"/>
              </a:xfrm>
            </p:grpSpPr>
            <p:pic>
              <p:nvPicPr>
                <p:cNvPr id="8424" name="Google Shape;8424;p334"/>
                <p:cNvPicPr preferRelativeResize="0"/>
                <p:nvPr/>
              </p:nvPicPr>
              <p:blipFill>
                <a:blip r:embed="rId7">
                  <a:alphaModFix/>
                </a:blip>
                <a:stretch>
                  <a:fillRect/>
                </a:stretch>
              </p:blipFill>
              <p:spPr>
                <a:xfrm>
                  <a:off x="3363025" y="1022851"/>
                  <a:ext cx="4522051" cy="2933086"/>
                </a:xfrm>
                <a:prstGeom prst="rect">
                  <a:avLst/>
                </a:prstGeom>
                <a:noFill/>
                <a:ln>
                  <a:noFill/>
                </a:ln>
              </p:spPr>
            </p:pic>
            <p:sp>
              <p:nvSpPr>
                <p:cNvPr id="8425" name="Google Shape;8425;p334"/>
                <p:cNvSpPr txBox="1"/>
                <p:nvPr/>
              </p:nvSpPr>
              <p:spPr>
                <a:xfrm rot="24443">
                  <a:off x="4187186" y="22129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PROZAC</a:t>
                  </a:r>
                  <a:endParaRPr sz="1800" b="1"/>
                </a:p>
              </p:txBody>
            </p:sp>
          </p:grpSp>
          <p:sp>
            <p:nvSpPr>
              <p:cNvPr id="8426" name="Google Shape;8426;p334"/>
              <p:cNvSpPr txBox="1"/>
              <p:nvPr/>
            </p:nvSpPr>
            <p:spPr>
              <a:xfrm>
                <a:off x="7143125" y="2807038"/>
                <a:ext cx="1130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grpSp>
        <p:cxnSp>
          <p:nvCxnSpPr>
            <p:cNvPr id="8427" name="Google Shape;8427;p334"/>
            <p:cNvCxnSpPr/>
            <p:nvPr/>
          </p:nvCxnSpPr>
          <p:spPr>
            <a:xfrm>
              <a:off x="6864000" y="3561075"/>
              <a:ext cx="378900" cy="0"/>
            </a:xfrm>
            <a:prstGeom prst="straightConnector1">
              <a:avLst/>
            </a:prstGeom>
            <a:noFill/>
            <a:ln w="9525" cap="flat" cmpd="sng">
              <a:solidFill>
                <a:schemeClr val="dk2"/>
              </a:solidFill>
              <a:prstDash val="solid"/>
              <a:round/>
              <a:headEnd type="none" w="med" len="med"/>
              <a:tailEnd type="triangle" w="med" len="med"/>
            </a:ln>
          </p:spPr>
        </p:cxnSp>
        <p:sp>
          <p:nvSpPr>
            <p:cNvPr id="8428" name="Google Shape;8428;p334"/>
            <p:cNvSpPr txBox="1"/>
            <p:nvPr/>
          </p:nvSpPr>
          <p:spPr>
            <a:xfrm>
              <a:off x="7202150" y="3217113"/>
              <a:ext cx="1598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sp>
          <p:nvSpPr>
            <p:cNvPr id="8429" name="Google Shape;8429;p334"/>
            <p:cNvSpPr txBox="1"/>
            <p:nvPr/>
          </p:nvSpPr>
          <p:spPr>
            <a:xfrm>
              <a:off x="3887425" y="783575"/>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cxnSp>
        <p:nvCxnSpPr>
          <p:cNvPr id="8430" name="Google Shape;8430;p334"/>
          <p:cNvCxnSpPr/>
          <p:nvPr/>
        </p:nvCxnSpPr>
        <p:spPr>
          <a:xfrm>
            <a:off x="3935261" y="4920925"/>
            <a:ext cx="351300" cy="0"/>
          </a:xfrm>
          <a:prstGeom prst="straightConnector1">
            <a:avLst/>
          </a:prstGeom>
          <a:noFill/>
          <a:ln w="28575" cap="flat" cmpd="sng">
            <a:solidFill>
              <a:schemeClr val="dk2"/>
            </a:solidFill>
            <a:prstDash val="solid"/>
            <a:round/>
            <a:headEnd type="none" w="med" len="med"/>
            <a:tailEnd type="none" w="med" len="med"/>
          </a:ln>
        </p:spPr>
      </p:cxnSp>
      <p:pic>
        <p:nvPicPr>
          <p:cNvPr id="8431" name="Google Shape;8431;p334" descr="clipped result image"/>
          <p:cNvPicPr preferRelativeResize="0"/>
          <p:nvPr/>
        </p:nvPicPr>
        <p:blipFill rotWithShape="1">
          <a:blip r:embed="rId8">
            <a:alphaModFix/>
          </a:blip>
          <a:srcRect/>
          <a:stretch/>
        </p:blipFill>
        <p:spPr>
          <a:xfrm rot="14">
            <a:off x="8254234" y="182075"/>
            <a:ext cx="702219" cy="1079751"/>
          </a:xfrm>
          <a:prstGeom prst="rect">
            <a:avLst/>
          </a:prstGeom>
          <a:noFill/>
          <a:ln>
            <a:noFill/>
          </a:ln>
          <a:effectLst>
            <a:outerShdw blurRad="57150" dist="19050" dir="5400000" algn="bl" rotWithShape="0">
              <a:srgbClr val="000000">
                <a:alpha val="49800"/>
              </a:srgbClr>
            </a:outerShdw>
          </a:effectLst>
        </p:spPr>
      </p:pic>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Shape 8435"/>
        <p:cNvGrpSpPr/>
        <p:nvPr/>
      </p:nvGrpSpPr>
      <p:grpSpPr>
        <a:xfrm>
          <a:off x="0" y="0"/>
          <a:ext cx="0" cy="0"/>
          <a:chOff x="0" y="0"/>
          <a:chExt cx="0" cy="0"/>
        </a:xfrm>
      </p:grpSpPr>
      <p:sp>
        <p:nvSpPr>
          <p:cNvPr id="8436" name="Google Shape;8436;p335"/>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Fluoxetine: SSRI</a:t>
            </a:r>
            <a:endParaRPr b="1"/>
          </a:p>
        </p:txBody>
      </p:sp>
      <p:grpSp>
        <p:nvGrpSpPr>
          <p:cNvPr id="8437" name="Google Shape;8437;p335"/>
          <p:cNvGrpSpPr/>
          <p:nvPr/>
        </p:nvGrpSpPr>
        <p:grpSpPr>
          <a:xfrm>
            <a:off x="2267650" y="251575"/>
            <a:ext cx="6532900" cy="4770874"/>
            <a:chOff x="2267650" y="251575"/>
            <a:chExt cx="6532900" cy="4770874"/>
          </a:xfrm>
        </p:grpSpPr>
        <p:grpSp>
          <p:nvGrpSpPr>
            <p:cNvPr id="8438" name="Google Shape;8438;p335"/>
            <p:cNvGrpSpPr/>
            <p:nvPr/>
          </p:nvGrpSpPr>
          <p:grpSpPr>
            <a:xfrm>
              <a:off x="2998732" y="551620"/>
              <a:ext cx="2286579" cy="1911049"/>
              <a:chOff x="-2521759" y="897403"/>
              <a:chExt cx="1477500" cy="1089600"/>
            </a:xfrm>
          </p:grpSpPr>
          <p:sp>
            <p:nvSpPr>
              <p:cNvPr id="8439" name="Google Shape;8439;p335"/>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440" name="Google Shape;8440;p335"/>
              <p:cNvGrpSpPr/>
              <p:nvPr/>
            </p:nvGrpSpPr>
            <p:grpSpPr>
              <a:xfrm>
                <a:off x="-2127414" y="1275205"/>
                <a:ext cx="688733" cy="700658"/>
                <a:chOff x="40123" y="-1583761"/>
                <a:chExt cx="688733" cy="1109689"/>
              </a:xfrm>
            </p:grpSpPr>
            <p:grpSp>
              <p:nvGrpSpPr>
                <p:cNvPr id="8441" name="Google Shape;8441;p335"/>
                <p:cNvGrpSpPr/>
                <p:nvPr/>
              </p:nvGrpSpPr>
              <p:grpSpPr>
                <a:xfrm>
                  <a:off x="45124" y="-1327179"/>
                  <a:ext cx="683733" cy="853107"/>
                  <a:chOff x="597574" y="1930371"/>
                  <a:chExt cx="683733" cy="853107"/>
                </a:xfrm>
              </p:grpSpPr>
              <p:grpSp>
                <p:nvGrpSpPr>
                  <p:cNvPr id="8442" name="Google Shape;8442;p335"/>
                  <p:cNvGrpSpPr/>
                  <p:nvPr/>
                </p:nvGrpSpPr>
                <p:grpSpPr>
                  <a:xfrm rot="-5400000">
                    <a:off x="640721" y="2142893"/>
                    <a:ext cx="600335" cy="680836"/>
                    <a:chOff x="15239716" y="-12996420"/>
                    <a:chExt cx="1868456" cy="2463229"/>
                  </a:xfrm>
                </p:grpSpPr>
                <p:pic>
                  <p:nvPicPr>
                    <p:cNvPr id="8443" name="Google Shape;8443;p335"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8444" name="Google Shape;8444;p335"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8445" name="Google Shape;8445;p335"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8446" name="Google Shape;8446;p335"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8447" name="Google Shape;8447;p335"/>
            <p:cNvGrpSpPr/>
            <p:nvPr/>
          </p:nvGrpSpPr>
          <p:grpSpPr>
            <a:xfrm>
              <a:off x="2267650" y="2089364"/>
              <a:ext cx="4596350" cy="2933086"/>
              <a:chOff x="3677175" y="1004426"/>
              <a:chExt cx="4596350" cy="2933086"/>
            </a:xfrm>
          </p:grpSpPr>
          <p:grpSp>
            <p:nvGrpSpPr>
              <p:cNvPr id="8448" name="Google Shape;8448;p335"/>
              <p:cNvGrpSpPr/>
              <p:nvPr/>
            </p:nvGrpSpPr>
            <p:grpSpPr>
              <a:xfrm>
                <a:off x="3677175" y="1004426"/>
                <a:ext cx="4522051" cy="2933086"/>
                <a:chOff x="3363025" y="1022851"/>
                <a:chExt cx="4522051" cy="2933086"/>
              </a:xfrm>
            </p:grpSpPr>
            <p:pic>
              <p:nvPicPr>
                <p:cNvPr id="8449" name="Google Shape;8449;p335"/>
                <p:cNvPicPr preferRelativeResize="0"/>
                <p:nvPr/>
              </p:nvPicPr>
              <p:blipFill>
                <a:blip r:embed="rId7">
                  <a:alphaModFix/>
                </a:blip>
                <a:stretch>
                  <a:fillRect/>
                </a:stretch>
              </p:blipFill>
              <p:spPr>
                <a:xfrm>
                  <a:off x="3363025" y="1022851"/>
                  <a:ext cx="4522051" cy="2933086"/>
                </a:xfrm>
                <a:prstGeom prst="rect">
                  <a:avLst/>
                </a:prstGeom>
                <a:noFill/>
                <a:ln>
                  <a:noFill/>
                </a:ln>
              </p:spPr>
            </p:pic>
            <p:sp>
              <p:nvSpPr>
                <p:cNvPr id="8450" name="Google Shape;8450;p335"/>
                <p:cNvSpPr txBox="1"/>
                <p:nvPr/>
              </p:nvSpPr>
              <p:spPr>
                <a:xfrm rot="24443">
                  <a:off x="4187186" y="22129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PROZAC</a:t>
                  </a:r>
                  <a:endParaRPr sz="1800" b="1"/>
                </a:p>
              </p:txBody>
            </p:sp>
          </p:grpSp>
          <p:sp>
            <p:nvSpPr>
              <p:cNvPr id="8451" name="Google Shape;8451;p335"/>
              <p:cNvSpPr txBox="1"/>
              <p:nvPr/>
            </p:nvSpPr>
            <p:spPr>
              <a:xfrm>
                <a:off x="7143125" y="2807038"/>
                <a:ext cx="1130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grpSp>
        <p:cxnSp>
          <p:nvCxnSpPr>
            <p:cNvPr id="8452" name="Google Shape;8452;p335"/>
            <p:cNvCxnSpPr/>
            <p:nvPr/>
          </p:nvCxnSpPr>
          <p:spPr>
            <a:xfrm>
              <a:off x="6864000" y="3561075"/>
              <a:ext cx="378900" cy="0"/>
            </a:xfrm>
            <a:prstGeom prst="straightConnector1">
              <a:avLst/>
            </a:prstGeom>
            <a:noFill/>
            <a:ln w="9525" cap="flat" cmpd="sng">
              <a:solidFill>
                <a:schemeClr val="dk2"/>
              </a:solidFill>
              <a:prstDash val="solid"/>
              <a:round/>
              <a:headEnd type="none" w="med" len="med"/>
              <a:tailEnd type="triangle" w="med" len="med"/>
            </a:ln>
          </p:spPr>
        </p:cxnSp>
        <p:sp>
          <p:nvSpPr>
            <p:cNvPr id="8453" name="Google Shape;8453;p335"/>
            <p:cNvSpPr txBox="1"/>
            <p:nvPr/>
          </p:nvSpPr>
          <p:spPr>
            <a:xfrm>
              <a:off x="7202150" y="3217113"/>
              <a:ext cx="1598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sp>
          <p:nvSpPr>
            <p:cNvPr id="8454" name="Google Shape;8454;p335"/>
            <p:cNvSpPr txBox="1"/>
            <p:nvPr/>
          </p:nvSpPr>
          <p:spPr>
            <a:xfrm>
              <a:off x="4297925" y="251575"/>
              <a:ext cx="905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“fluffer” in</a:t>
              </a:r>
              <a:r>
                <a:rPr lang="en" sz="1200" b="1" u="sng"/>
                <a:t>H</a:t>
              </a:r>
              <a:r>
                <a:rPr lang="en" sz="1200" b="1"/>
                <a:t>ibitor</a:t>
              </a:r>
              <a:endParaRPr sz="1200" b="1"/>
            </a:p>
          </p:txBody>
        </p:sp>
        <p:sp>
          <p:nvSpPr>
            <p:cNvPr id="8455" name="Google Shape;8455;p335"/>
            <p:cNvSpPr txBox="1"/>
            <p:nvPr/>
          </p:nvSpPr>
          <p:spPr>
            <a:xfrm>
              <a:off x="3887425" y="783575"/>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cxnSp>
        <p:nvCxnSpPr>
          <p:cNvPr id="8456" name="Google Shape;8456;p335"/>
          <p:cNvCxnSpPr/>
          <p:nvPr/>
        </p:nvCxnSpPr>
        <p:spPr>
          <a:xfrm>
            <a:off x="3935261" y="4920925"/>
            <a:ext cx="351300" cy="0"/>
          </a:xfrm>
          <a:prstGeom prst="straightConnector1">
            <a:avLst/>
          </a:prstGeom>
          <a:noFill/>
          <a:ln w="28575" cap="flat" cmpd="sng">
            <a:solidFill>
              <a:schemeClr val="dk2"/>
            </a:solidFill>
            <a:prstDash val="solid"/>
            <a:round/>
            <a:headEnd type="none" w="med" len="med"/>
            <a:tailEnd type="none" w="med" len="med"/>
          </a:ln>
        </p:spPr>
      </p:cxnSp>
      <p:pic>
        <p:nvPicPr>
          <p:cNvPr id="8457" name="Google Shape;8457;p335" descr="clipped result image"/>
          <p:cNvPicPr preferRelativeResize="0"/>
          <p:nvPr/>
        </p:nvPicPr>
        <p:blipFill rotWithShape="1">
          <a:blip r:embed="rId8">
            <a:alphaModFix/>
          </a:blip>
          <a:srcRect/>
          <a:stretch/>
        </p:blipFill>
        <p:spPr>
          <a:xfrm rot="14">
            <a:off x="8254234" y="182075"/>
            <a:ext cx="702219" cy="1079751"/>
          </a:xfrm>
          <a:prstGeom prst="rect">
            <a:avLst/>
          </a:prstGeom>
          <a:noFill/>
          <a:ln>
            <a:noFill/>
          </a:ln>
          <a:effectLst>
            <a:outerShdw blurRad="57150" dist="19050" dir="5400000" algn="bl" rotWithShape="0">
              <a:srgbClr val="000000">
                <a:alpha val="49800"/>
              </a:srgbClr>
            </a:outerShdw>
          </a:effectLst>
        </p:spPr>
      </p:pic>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Shape 8461"/>
        <p:cNvGrpSpPr/>
        <p:nvPr/>
      </p:nvGrpSpPr>
      <p:grpSpPr>
        <a:xfrm>
          <a:off x="0" y="0"/>
          <a:ext cx="0" cy="0"/>
          <a:chOff x="0" y="0"/>
          <a:chExt cx="0" cy="0"/>
        </a:xfrm>
      </p:grpSpPr>
      <p:sp>
        <p:nvSpPr>
          <p:cNvPr id="8462" name="Google Shape;8462;p336"/>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Fluoxetine: SSRI</a:t>
            </a:r>
            <a:endParaRPr b="1"/>
          </a:p>
        </p:txBody>
      </p:sp>
      <p:grpSp>
        <p:nvGrpSpPr>
          <p:cNvPr id="8463" name="Google Shape;8463;p336"/>
          <p:cNvGrpSpPr/>
          <p:nvPr/>
        </p:nvGrpSpPr>
        <p:grpSpPr>
          <a:xfrm>
            <a:off x="2267650" y="251563"/>
            <a:ext cx="6532900" cy="4770887"/>
            <a:chOff x="2267650" y="251563"/>
            <a:chExt cx="6532900" cy="4770887"/>
          </a:xfrm>
        </p:grpSpPr>
        <p:grpSp>
          <p:nvGrpSpPr>
            <p:cNvPr id="8464" name="Google Shape;8464;p336"/>
            <p:cNvGrpSpPr/>
            <p:nvPr/>
          </p:nvGrpSpPr>
          <p:grpSpPr>
            <a:xfrm>
              <a:off x="2998732" y="551620"/>
              <a:ext cx="2286579" cy="1911049"/>
              <a:chOff x="-2521759" y="897403"/>
              <a:chExt cx="1477500" cy="1089600"/>
            </a:xfrm>
          </p:grpSpPr>
          <p:sp>
            <p:nvSpPr>
              <p:cNvPr id="8465" name="Google Shape;8465;p336"/>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466" name="Google Shape;8466;p336"/>
              <p:cNvGrpSpPr/>
              <p:nvPr/>
            </p:nvGrpSpPr>
            <p:grpSpPr>
              <a:xfrm>
                <a:off x="-2127414" y="1275205"/>
                <a:ext cx="688733" cy="700658"/>
                <a:chOff x="40123" y="-1583761"/>
                <a:chExt cx="688733" cy="1109689"/>
              </a:xfrm>
            </p:grpSpPr>
            <p:grpSp>
              <p:nvGrpSpPr>
                <p:cNvPr id="8467" name="Google Shape;8467;p336"/>
                <p:cNvGrpSpPr/>
                <p:nvPr/>
              </p:nvGrpSpPr>
              <p:grpSpPr>
                <a:xfrm>
                  <a:off x="45124" y="-1327179"/>
                  <a:ext cx="683733" cy="853107"/>
                  <a:chOff x="597574" y="1930371"/>
                  <a:chExt cx="683733" cy="853107"/>
                </a:xfrm>
              </p:grpSpPr>
              <p:grpSp>
                <p:nvGrpSpPr>
                  <p:cNvPr id="8468" name="Google Shape;8468;p336"/>
                  <p:cNvGrpSpPr/>
                  <p:nvPr/>
                </p:nvGrpSpPr>
                <p:grpSpPr>
                  <a:xfrm rot="-5400000">
                    <a:off x="640721" y="2142893"/>
                    <a:ext cx="600335" cy="680836"/>
                    <a:chOff x="15239716" y="-12996420"/>
                    <a:chExt cx="1868456" cy="2463229"/>
                  </a:xfrm>
                </p:grpSpPr>
                <p:pic>
                  <p:nvPicPr>
                    <p:cNvPr id="8469" name="Google Shape;8469;p336"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8470" name="Google Shape;8470;p336"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8471" name="Google Shape;8471;p336"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8472" name="Google Shape;8472;p336"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8473" name="Google Shape;8473;p336"/>
            <p:cNvGrpSpPr/>
            <p:nvPr/>
          </p:nvGrpSpPr>
          <p:grpSpPr>
            <a:xfrm>
              <a:off x="2267650" y="2089364"/>
              <a:ext cx="4596350" cy="2933086"/>
              <a:chOff x="3677175" y="1004426"/>
              <a:chExt cx="4596350" cy="2933086"/>
            </a:xfrm>
          </p:grpSpPr>
          <p:grpSp>
            <p:nvGrpSpPr>
              <p:cNvPr id="8474" name="Google Shape;8474;p336"/>
              <p:cNvGrpSpPr/>
              <p:nvPr/>
            </p:nvGrpSpPr>
            <p:grpSpPr>
              <a:xfrm>
                <a:off x="3677175" y="1004426"/>
                <a:ext cx="4522051" cy="2933086"/>
                <a:chOff x="3363025" y="1022851"/>
                <a:chExt cx="4522051" cy="2933086"/>
              </a:xfrm>
            </p:grpSpPr>
            <p:pic>
              <p:nvPicPr>
                <p:cNvPr id="8475" name="Google Shape;8475;p336"/>
                <p:cNvPicPr preferRelativeResize="0"/>
                <p:nvPr/>
              </p:nvPicPr>
              <p:blipFill>
                <a:blip r:embed="rId7">
                  <a:alphaModFix/>
                </a:blip>
                <a:stretch>
                  <a:fillRect/>
                </a:stretch>
              </p:blipFill>
              <p:spPr>
                <a:xfrm>
                  <a:off x="3363025" y="1022851"/>
                  <a:ext cx="4522051" cy="2933086"/>
                </a:xfrm>
                <a:prstGeom prst="rect">
                  <a:avLst/>
                </a:prstGeom>
                <a:noFill/>
                <a:ln>
                  <a:noFill/>
                </a:ln>
              </p:spPr>
            </p:pic>
            <p:sp>
              <p:nvSpPr>
                <p:cNvPr id="8476" name="Google Shape;8476;p336"/>
                <p:cNvSpPr txBox="1"/>
                <p:nvPr/>
              </p:nvSpPr>
              <p:spPr>
                <a:xfrm rot="24443">
                  <a:off x="4187186" y="22129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PROZAC</a:t>
                  </a:r>
                  <a:endParaRPr sz="1800" b="1"/>
                </a:p>
              </p:txBody>
            </p:sp>
          </p:grpSp>
          <p:sp>
            <p:nvSpPr>
              <p:cNvPr id="8477" name="Google Shape;8477;p336"/>
              <p:cNvSpPr txBox="1"/>
              <p:nvPr/>
            </p:nvSpPr>
            <p:spPr>
              <a:xfrm>
                <a:off x="7143125" y="2807038"/>
                <a:ext cx="1130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grpSp>
        <p:cxnSp>
          <p:nvCxnSpPr>
            <p:cNvPr id="8478" name="Google Shape;8478;p336"/>
            <p:cNvCxnSpPr/>
            <p:nvPr/>
          </p:nvCxnSpPr>
          <p:spPr>
            <a:xfrm>
              <a:off x="6864000" y="3561075"/>
              <a:ext cx="378900" cy="0"/>
            </a:xfrm>
            <a:prstGeom prst="straightConnector1">
              <a:avLst/>
            </a:prstGeom>
            <a:noFill/>
            <a:ln w="9525" cap="flat" cmpd="sng">
              <a:solidFill>
                <a:schemeClr val="dk2"/>
              </a:solidFill>
              <a:prstDash val="solid"/>
              <a:round/>
              <a:headEnd type="none" w="med" len="med"/>
              <a:tailEnd type="triangle" w="med" len="med"/>
            </a:ln>
          </p:spPr>
        </p:cxnSp>
        <p:sp>
          <p:nvSpPr>
            <p:cNvPr id="8479" name="Google Shape;8479;p336"/>
            <p:cNvSpPr txBox="1"/>
            <p:nvPr/>
          </p:nvSpPr>
          <p:spPr>
            <a:xfrm>
              <a:off x="7202150" y="3217113"/>
              <a:ext cx="1598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sp>
          <p:nvSpPr>
            <p:cNvPr id="8480" name="Google Shape;8480;p336"/>
            <p:cNvSpPr txBox="1"/>
            <p:nvPr/>
          </p:nvSpPr>
          <p:spPr>
            <a:xfrm>
              <a:off x="4297925" y="251575"/>
              <a:ext cx="905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“fluffer” in</a:t>
              </a:r>
              <a:r>
                <a:rPr lang="en" sz="1200" b="1" u="sng"/>
                <a:t>H</a:t>
              </a:r>
              <a:r>
                <a:rPr lang="en" sz="1200" b="1"/>
                <a:t>ibitor</a:t>
              </a:r>
              <a:endParaRPr sz="1200" b="1"/>
            </a:p>
          </p:txBody>
        </p:sp>
        <p:cxnSp>
          <p:nvCxnSpPr>
            <p:cNvPr id="8481" name="Google Shape;8481;p336"/>
            <p:cNvCxnSpPr/>
            <p:nvPr/>
          </p:nvCxnSpPr>
          <p:spPr>
            <a:xfrm>
              <a:off x="5170950" y="675013"/>
              <a:ext cx="379200" cy="0"/>
            </a:xfrm>
            <a:prstGeom prst="straightConnector1">
              <a:avLst/>
            </a:prstGeom>
            <a:noFill/>
            <a:ln w="9525" cap="flat" cmpd="sng">
              <a:solidFill>
                <a:schemeClr val="dk2"/>
              </a:solidFill>
              <a:prstDash val="solid"/>
              <a:round/>
              <a:headEnd type="none" w="med" len="med"/>
              <a:tailEnd type="triangle" w="med" len="med"/>
            </a:ln>
          </p:spPr>
        </p:cxnSp>
        <p:sp>
          <p:nvSpPr>
            <p:cNvPr id="8482" name="Google Shape;8482;p336"/>
            <p:cNvSpPr txBox="1"/>
            <p:nvPr/>
          </p:nvSpPr>
          <p:spPr>
            <a:xfrm>
              <a:off x="5603750" y="251563"/>
              <a:ext cx="1598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markedly increases serum levels of other medications</a:t>
              </a:r>
              <a:endParaRPr sz="1200"/>
            </a:p>
          </p:txBody>
        </p:sp>
        <p:sp>
          <p:nvSpPr>
            <p:cNvPr id="8483" name="Google Shape;8483;p336"/>
            <p:cNvSpPr txBox="1"/>
            <p:nvPr/>
          </p:nvSpPr>
          <p:spPr>
            <a:xfrm>
              <a:off x="3887425" y="783575"/>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cxnSp>
        <p:nvCxnSpPr>
          <p:cNvPr id="8484" name="Google Shape;8484;p336"/>
          <p:cNvCxnSpPr/>
          <p:nvPr/>
        </p:nvCxnSpPr>
        <p:spPr>
          <a:xfrm>
            <a:off x="3935261" y="4920925"/>
            <a:ext cx="351300" cy="0"/>
          </a:xfrm>
          <a:prstGeom prst="straightConnector1">
            <a:avLst/>
          </a:prstGeom>
          <a:noFill/>
          <a:ln w="28575" cap="flat" cmpd="sng">
            <a:solidFill>
              <a:schemeClr val="dk2"/>
            </a:solidFill>
            <a:prstDash val="solid"/>
            <a:round/>
            <a:headEnd type="none" w="med" len="med"/>
            <a:tailEnd type="none" w="med" len="med"/>
          </a:ln>
        </p:spPr>
      </p:cxnSp>
      <p:pic>
        <p:nvPicPr>
          <p:cNvPr id="8485" name="Google Shape;8485;p336" descr="clipped result image"/>
          <p:cNvPicPr preferRelativeResize="0"/>
          <p:nvPr/>
        </p:nvPicPr>
        <p:blipFill rotWithShape="1">
          <a:blip r:embed="rId8">
            <a:alphaModFix/>
          </a:blip>
          <a:srcRect/>
          <a:stretch/>
        </p:blipFill>
        <p:spPr>
          <a:xfrm rot="14">
            <a:off x="8254234" y="182075"/>
            <a:ext cx="702219" cy="1079751"/>
          </a:xfrm>
          <a:prstGeom prst="rect">
            <a:avLst/>
          </a:prstGeom>
          <a:noFill/>
          <a:ln>
            <a:noFill/>
          </a:ln>
          <a:effectLst>
            <a:outerShdw blurRad="57150" dist="19050" dir="5400000" algn="bl" rotWithShape="0">
              <a:srgbClr val="000000">
                <a:alpha val="49800"/>
              </a:srgbClr>
            </a:outerShdw>
          </a:effectLst>
        </p:spPr>
      </p:pic>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Shape 8489"/>
        <p:cNvGrpSpPr/>
        <p:nvPr/>
      </p:nvGrpSpPr>
      <p:grpSpPr>
        <a:xfrm>
          <a:off x="0" y="0"/>
          <a:ext cx="0" cy="0"/>
          <a:chOff x="0" y="0"/>
          <a:chExt cx="0" cy="0"/>
        </a:xfrm>
      </p:grpSpPr>
      <p:sp>
        <p:nvSpPr>
          <p:cNvPr id="8490" name="Google Shape;8490;p337"/>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Fluoxetine: SSRI</a:t>
            </a:r>
            <a:endParaRPr b="1"/>
          </a:p>
        </p:txBody>
      </p:sp>
      <p:grpSp>
        <p:nvGrpSpPr>
          <p:cNvPr id="8491" name="Google Shape;8491;p337"/>
          <p:cNvGrpSpPr/>
          <p:nvPr/>
        </p:nvGrpSpPr>
        <p:grpSpPr>
          <a:xfrm>
            <a:off x="2267650" y="251563"/>
            <a:ext cx="6532900" cy="4770887"/>
            <a:chOff x="2267650" y="251563"/>
            <a:chExt cx="6532900" cy="4770887"/>
          </a:xfrm>
        </p:grpSpPr>
        <p:grpSp>
          <p:nvGrpSpPr>
            <p:cNvPr id="8492" name="Google Shape;8492;p337"/>
            <p:cNvGrpSpPr/>
            <p:nvPr/>
          </p:nvGrpSpPr>
          <p:grpSpPr>
            <a:xfrm>
              <a:off x="2998732" y="551620"/>
              <a:ext cx="2286579" cy="1911049"/>
              <a:chOff x="-2521759" y="897403"/>
              <a:chExt cx="1477500" cy="1089600"/>
            </a:xfrm>
          </p:grpSpPr>
          <p:sp>
            <p:nvSpPr>
              <p:cNvPr id="8493" name="Google Shape;8493;p337"/>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494" name="Google Shape;8494;p337"/>
              <p:cNvGrpSpPr/>
              <p:nvPr/>
            </p:nvGrpSpPr>
            <p:grpSpPr>
              <a:xfrm>
                <a:off x="-2127414" y="1275205"/>
                <a:ext cx="688733" cy="700658"/>
                <a:chOff x="40123" y="-1583761"/>
                <a:chExt cx="688733" cy="1109689"/>
              </a:xfrm>
            </p:grpSpPr>
            <p:grpSp>
              <p:nvGrpSpPr>
                <p:cNvPr id="8495" name="Google Shape;8495;p337"/>
                <p:cNvGrpSpPr/>
                <p:nvPr/>
              </p:nvGrpSpPr>
              <p:grpSpPr>
                <a:xfrm>
                  <a:off x="45124" y="-1327179"/>
                  <a:ext cx="683733" cy="853107"/>
                  <a:chOff x="597574" y="1930371"/>
                  <a:chExt cx="683733" cy="853107"/>
                </a:xfrm>
              </p:grpSpPr>
              <p:grpSp>
                <p:nvGrpSpPr>
                  <p:cNvPr id="8496" name="Google Shape;8496;p337"/>
                  <p:cNvGrpSpPr/>
                  <p:nvPr/>
                </p:nvGrpSpPr>
                <p:grpSpPr>
                  <a:xfrm rot="-5400000">
                    <a:off x="640721" y="2142893"/>
                    <a:ext cx="600335" cy="680836"/>
                    <a:chOff x="15239716" y="-12996420"/>
                    <a:chExt cx="1868456" cy="2463229"/>
                  </a:xfrm>
                </p:grpSpPr>
                <p:pic>
                  <p:nvPicPr>
                    <p:cNvPr id="8497" name="Google Shape;8497;p337"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8498" name="Google Shape;8498;p337"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8499" name="Google Shape;8499;p337"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8500" name="Google Shape;8500;p337"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8501" name="Google Shape;8501;p337"/>
            <p:cNvGrpSpPr/>
            <p:nvPr/>
          </p:nvGrpSpPr>
          <p:grpSpPr>
            <a:xfrm>
              <a:off x="2267650" y="1854163"/>
              <a:ext cx="4596350" cy="3168287"/>
              <a:chOff x="3677175" y="769225"/>
              <a:chExt cx="4596350" cy="3168287"/>
            </a:xfrm>
          </p:grpSpPr>
          <p:grpSp>
            <p:nvGrpSpPr>
              <p:cNvPr id="8502" name="Google Shape;8502;p337"/>
              <p:cNvGrpSpPr/>
              <p:nvPr/>
            </p:nvGrpSpPr>
            <p:grpSpPr>
              <a:xfrm>
                <a:off x="3677175" y="1004426"/>
                <a:ext cx="4522051" cy="2933086"/>
                <a:chOff x="3363025" y="1022851"/>
                <a:chExt cx="4522051" cy="2933086"/>
              </a:xfrm>
            </p:grpSpPr>
            <p:pic>
              <p:nvPicPr>
                <p:cNvPr id="8503" name="Google Shape;8503;p337"/>
                <p:cNvPicPr preferRelativeResize="0"/>
                <p:nvPr/>
              </p:nvPicPr>
              <p:blipFill>
                <a:blip r:embed="rId7">
                  <a:alphaModFix/>
                </a:blip>
                <a:stretch>
                  <a:fillRect/>
                </a:stretch>
              </p:blipFill>
              <p:spPr>
                <a:xfrm>
                  <a:off x="3363025" y="1022851"/>
                  <a:ext cx="4522051" cy="2933086"/>
                </a:xfrm>
                <a:prstGeom prst="rect">
                  <a:avLst/>
                </a:prstGeom>
                <a:noFill/>
                <a:ln>
                  <a:noFill/>
                </a:ln>
              </p:spPr>
            </p:pic>
            <p:sp>
              <p:nvSpPr>
                <p:cNvPr id="8504" name="Google Shape;8504;p337"/>
                <p:cNvSpPr txBox="1"/>
                <p:nvPr/>
              </p:nvSpPr>
              <p:spPr>
                <a:xfrm rot="24443">
                  <a:off x="4187186" y="22129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PROZAC</a:t>
                  </a:r>
                  <a:endParaRPr sz="1800" b="1"/>
                </a:p>
              </p:txBody>
            </p:sp>
          </p:grpSp>
          <p:sp>
            <p:nvSpPr>
              <p:cNvPr id="8505" name="Google Shape;8505;p337"/>
              <p:cNvSpPr txBox="1"/>
              <p:nvPr/>
            </p:nvSpPr>
            <p:spPr>
              <a:xfrm>
                <a:off x="7143125" y="2807038"/>
                <a:ext cx="1130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8506" name="Google Shape;8506;p337"/>
              <p:cNvSpPr txBox="1"/>
              <p:nvPr/>
            </p:nvSpPr>
            <p:spPr>
              <a:xfrm>
                <a:off x="6257950" y="769225"/>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a:t>
                </a:r>
                <a:endParaRPr sz="1200" b="1"/>
              </a:p>
            </p:txBody>
          </p:sp>
        </p:grpSp>
        <p:cxnSp>
          <p:nvCxnSpPr>
            <p:cNvPr id="8507" name="Google Shape;8507;p337"/>
            <p:cNvCxnSpPr/>
            <p:nvPr/>
          </p:nvCxnSpPr>
          <p:spPr>
            <a:xfrm>
              <a:off x="6864000" y="3561075"/>
              <a:ext cx="378900" cy="0"/>
            </a:xfrm>
            <a:prstGeom prst="straightConnector1">
              <a:avLst/>
            </a:prstGeom>
            <a:noFill/>
            <a:ln w="9525" cap="flat" cmpd="sng">
              <a:solidFill>
                <a:schemeClr val="dk2"/>
              </a:solidFill>
              <a:prstDash val="solid"/>
              <a:round/>
              <a:headEnd type="none" w="med" len="med"/>
              <a:tailEnd type="triangle" w="med" len="med"/>
            </a:ln>
          </p:spPr>
        </p:cxnSp>
        <p:sp>
          <p:nvSpPr>
            <p:cNvPr id="8508" name="Google Shape;8508;p337"/>
            <p:cNvSpPr txBox="1"/>
            <p:nvPr/>
          </p:nvSpPr>
          <p:spPr>
            <a:xfrm>
              <a:off x="7202150" y="3217113"/>
              <a:ext cx="1598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sp>
          <p:nvSpPr>
            <p:cNvPr id="8509" name="Google Shape;8509;p337"/>
            <p:cNvSpPr txBox="1"/>
            <p:nvPr/>
          </p:nvSpPr>
          <p:spPr>
            <a:xfrm>
              <a:off x="4297925" y="251575"/>
              <a:ext cx="905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“fluffer” in</a:t>
              </a:r>
              <a:r>
                <a:rPr lang="en" sz="1200" b="1" u="sng"/>
                <a:t>H</a:t>
              </a:r>
              <a:r>
                <a:rPr lang="en" sz="1200" b="1"/>
                <a:t>ibitor</a:t>
              </a:r>
              <a:endParaRPr sz="1200" b="1"/>
            </a:p>
          </p:txBody>
        </p:sp>
        <p:cxnSp>
          <p:nvCxnSpPr>
            <p:cNvPr id="8510" name="Google Shape;8510;p337"/>
            <p:cNvCxnSpPr/>
            <p:nvPr/>
          </p:nvCxnSpPr>
          <p:spPr>
            <a:xfrm>
              <a:off x="5170950" y="675013"/>
              <a:ext cx="379200" cy="0"/>
            </a:xfrm>
            <a:prstGeom prst="straightConnector1">
              <a:avLst/>
            </a:prstGeom>
            <a:noFill/>
            <a:ln w="9525" cap="flat" cmpd="sng">
              <a:solidFill>
                <a:schemeClr val="dk2"/>
              </a:solidFill>
              <a:prstDash val="solid"/>
              <a:round/>
              <a:headEnd type="none" w="med" len="med"/>
              <a:tailEnd type="triangle" w="med" len="med"/>
            </a:ln>
          </p:spPr>
        </p:cxnSp>
        <p:sp>
          <p:nvSpPr>
            <p:cNvPr id="8511" name="Google Shape;8511;p337"/>
            <p:cNvSpPr txBox="1"/>
            <p:nvPr/>
          </p:nvSpPr>
          <p:spPr>
            <a:xfrm>
              <a:off x="5603750" y="251563"/>
              <a:ext cx="1598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markedly increases serum levels of other medications</a:t>
              </a:r>
              <a:endParaRPr sz="1200"/>
            </a:p>
          </p:txBody>
        </p:sp>
        <p:sp>
          <p:nvSpPr>
            <p:cNvPr id="8512" name="Google Shape;8512;p337"/>
            <p:cNvSpPr txBox="1"/>
            <p:nvPr/>
          </p:nvSpPr>
          <p:spPr>
            <a:xfrm>
              <a:off x="3887425" y="783575"/>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cxnSp>
        <p:nvCxnSpPr>
          <p:cNvPr id="8513" name="Google Shape;8513;p337"/>
          <p:cNvCxnSpPr/>
          <p:nvPr/>
        </p:nvCxnSpPr>
        <p:spPr>
          <a:xfrm>
            <a:off x="3935261" y="4920925"/>
            <a:ext cx="351300" cy="0"/>
          </a:xfrm>
          <a:prstGeom prst="straightConnector1">
            <a:avLst/>
          </a:prstGeom>
          <a:noFill/>
          <a:ln w="28575" cap="flat" cmpd="sng">
            <a:solidFill>
              <a:schemeClr val="dk2"/>
            </a:solidFill>
            <a:prstDash val="solid"/>
            <a:round/>
            <a:headEnd type="none" w="med" len="med"/>
            <a:tailEnd type="none" w="med" len="med"/>
          </a:ln>
        </p:spPr>
      </p:cxnSp>
      <p:pic>
        <p:nvPicPr>
          <p:cNvPr id="8514" name="Google Shape;8514;p337" descr="clipped result image"/>
          <p:cNvPicPr preferRelativeResize="0"/>
          <p:nvPr/>
        </p:nvPicPr>
        <p:blipFill rotWithShape="1">
          <a:blip r:embed="rId8">
            <a:alphaModFix/>
          </a:blip>
          <a:srcRect/>
          <a:stretch/>
        </p:blipFill>
        <p:spPr>
          <a:xfrm rot="14">
            <a:off x="8254234" y="182075"/>
            <a:ext cx="702219" cy="1079751"/>
          </a:xfrm>
          <a:prstGeom prst="rect">
            <a:avLst/>
          </a:prstGeom>
          <a:noFill/>
          <a:ln>
            <a:noFill/>
          </a:ln>
          <a:effectLst>
            <a:outerShdw blurRad="57150" dist="19050" dir="5400000" algn="bl" rotWithShape="0">
              <a:srgbClr val="000000">
                <a:alpha val="49800"/>
              </a:srgbClr>
            </a:outerShdw>
          </a:effectLst>
        </p:spPr>
      </p:pic>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Shape 8518"/>
        <p:cNvGrpSpPr/>
        <p:nvPr/>
      </p:nvGrpSpPr>
      <p:grpSpPr>
        <a:xfrm>
          <a:off x="0" y="0"/>
          <a:ext cx="0" cy="0"/>
          <a:chOff x="0" y="0"/>
          <a:chExt cx="0" cy="0"/>
        </a:xfrm>
      </p:grpSpPr>
      <p:sp>
        <p:nvSpPr>
          <p:cNvPr id="8519" name="Google Shape;8519;p338"/>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Fluoxetine: SSRI</a:t>
            </a:r>
            <a:endParaRPr b="1"/>
          </a:p>
        </p:txBody>
      </p:sp>
      <p:grpSp>
        <p:nvGrpSpPr>
          <p:cNvPr id="8520" name="Google Shape;8520;p338"/>
          <p:cNvGrpSpPr/>
          <p:nvPr/>
        </p:nvGrpSpPr>
        <p:grpSpPr>
          <a:xfrm>
            <a:off x="2267650" y="251563"/>
            <a:ext cx="6532900" cy="4770887"/>
            <a:chOff x="2267650" y="251563"/>
            <a:chExt cx="6532900" cy="4770887"/>
          </a:xfrm>
        </p:grpSpPr>
        <p:grpSp>
          <p:nvGrpSpPr>
            <p:cNvPr id="8521" name="Google Shape;8521;p338"/>
            <p:cNvGrpSpPr/>
            <p:nvPr/>
          </p:nvGrpSpPr>
          <p:grpSpPr>
            <a:xfrm>
              <a:off x="2998732" y="551620"/>
              <a:ext cx="2286579" cy="1911049"/>
              <a:chOff x="-2521759" y="897403"/>
              <a:chExt cx="1477500" cy="1089600"/>
            </a:xfrm>
          </p:grpSpPr>
          <p:sp>
            <p:nvSpPr>
              <p:cNvPr id="8522" name="Google Shape;8522;p338"/>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523" name="Google Shape;8523;p338"/>
              <p:cNvGrpSpPr/>
              <p:nvPr/>
            </p:nvGrpSpPr>
            <p:grpSpPr>
              <a:xfrm>
                <a:off x="-2127414" y="1275205"/>
                <a:ext cx="688733" cy="700658"/>
                <a:chOff x="40123" y="-1583761"/>
                <a:chExt cx="688733" cy="1109689"/>
              </a:xfrm>
            </p:grpSpPr>
            <p:grpSp>
              <p:nvGrpSpPr>
                <p:cNvPr id="8524" name="Google Shape;8524;p338"/>
                <p:cNvGrpSpPr/>
                <p:nvPr/>
              </p:nvGrpSpPr>
              <p:grpSpPr>
                <a:xfrm>
                  <a:off x="45124" y="-1327179"/>
                  <a:ext cx="683733" cy="853107"/>
                  <a:chOff x="597574" y="1930371"/>
                  <a:chExt cx="683733" cy="853107"/>
                </a:xfrm>
              </p:grpSpPr>
              <p:grpSp>
                <p:nvGrpSpPr>
                  <p:cNvPr id="8525" name="Google Shape;8525;p338"/>
                  <p:cNvGrpSpPr/>
                  <p:nvPr/>
                </p:nvGrpSpPr>
                <p:grpSpPr>
                  <a:xfrm rot="-5400000">
                    <a:off x="640721" y="2142893"/>
                    <a:ext cx="600335" cy="680836"/>
                    <a:chOff x="15239716" y="-12996420"/>
                    <a:chExt cx="1868456" cy="2463229"/>
                  </a:xfrm>
                </p:grpSpPr>
                <p:pic>
                  <p:nvPicPr>
                    <p:cNvPr id="8526" name="Google Shape;8526;p338"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8527" name="Google Shape;8527;p338"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8528" name="Google Shape;8528;p338"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8529" name="Google Shape;8529;p338"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8530" name="Google Shape;8530;p338"/>
            <p:cNvGrpSpPr/>
            <p:nvPr/>
          </p:nvGrpSpPr>
          <p:grpSpPr>
            <a:xfrm>
              <a:off x="2267650" y="1854163"/>
              <a:ext cx="4596350" cy="3168287"/>
              <a:chOff x="3677175" y="769225"/>
              <a:chExt cx="4596350" cy="3168287"/>
            </a:xfrm>
          </p:grpSpPr>
          <p:grpSp>
            <p:nvGrpSpPr>
              <p:cNvPr id="8531" name="Google Shape;8531;p338"/>
              <p:cNvGrpSpPr/>
              <p:nvPr/>
            </p:nvGrpSpPr>
            <p:grpSpPr>
              <a:xfrm>
                <a:off x="3677175" y="1004426"/>
                <a:ext cx="4522051" cy="2933086"/>
                <a:chOff x="3363025" y="1022851"/>
                <a:chExt cx="4522051" cy="2933086"/>
              </a:xfrm>
            </p:grpSpPr>
            <p:pic>
              <p:nvPicPr>
                <p:cNvPr id="8532" name="Google Shape;8532;p338"/>
                <p:cNvPicPr preferRelativeResize="0"/>
                <p:nvPr/>
              </p:nvPicPr>
              <p:blipFill>
                <a:blip r:embed="rId7">
                  <a:alphaModFix/>
                </a:blip>
                <a:stretch>
                  <a:fillRect/>
                </a:stretch>
              </p:blipFill>
              <p:spPr>
                <a:xfrm>
                  <a:off x="3363025" y="1022851"/>
                  <a:ext cx="4522051" cy="2933086"/>
                </a:xfrm>
                <a:prstGeom prst="rect">
                  <a:avLst/>
                </a:prstGeom>
                <a:noFill/>
                <a:ln>
                  <a:noFill/>
                </a:ln>
              </p:spPr>
            </p:pic>
            <p:sp>
              <p:nvSpPr>
                <p:cNvPr id="8533" name="Google Shape;8533;p338"/>
                <p:cNvSpPr txBox="1"/>
                <p:nvPr/>
              </p:nvSpPr>
              <p:spPr>
                <a:xfrm rot="24443">
                  <a:off x="4187186" y="22129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PROZAC</a:t>
                  </a:r>
                  <a:endParaRPr sz="1800" b="1"/>
                </a:p>
              </p:txBody>
            </p:sp>
          </p:grpSp>
          <p:sp>
            <p:nvSpPr>
              <p:cNvPr id="8534" name="Google Shape;8534;p338"/>
              <p:cNvSpPr txBox="1"/>
              <p:nvPr/>
            </p:nvSpPr>
            <p:spPr>
              <a:xfrm>
                <a:off x="7143125" y="2807038"/>
                <a:ext cx="1130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8535" name="Google Shape;8535;p338"/>
              <p:cNvSpPr txBox="1"/>
              <p:nvPr/>
            </p:nvSpPr>
            <p:spPr>
              <a:xfrm>
                <a:off x="6257950" y="769225"/>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a:t>
                </a:r>
                <a:endParaRPr sz="1200" b="1"/>
              </a:p>
            </p:txBody>
          </p:sp>
        </p:grpSp>
        <p:cxnSp>
          <p:nvCxnSpPr>
            <p:cNvPr id="8536" name="Google Shape;8536;p338"/>
            <p:cNvCxnSpPr/>
            <p:nvPr/>
          </p:nvCxnSpPr>
          <p:spPr>
            <a:xfrm rot="10800000" flipH="1">
              <a:off x="5888500" y="2197925"/>
              <a:ext cx="1130400" cy="293400"/>
            </a:xfrm>
            <a:prstGeom prst="straightConnector1">
              <a:avLst/>
            </a:prstGeom>
            <a:noFill/>
            <a:ln w="9525" cap="flat" cmpd="sng">
              <a:solidFill>
                <a:schemeClr val="dk2"/>
              </a:solidFill>
              <a:prstDash val="solid"/>
              <a:round/>
              <a:headEnd type="none" w="med" len="med"/>
              <a:tailEnd type="triangle" w="med" len="med"/>
            </a:ln>
          </p:spPr>
        </p:cxnSp>
        <p:sp>
          <p:nvSpPr>
            <p:cNvPr id="8537" name="Google Shape;8537;p338"/>
            <p:cNvSpPr txBox="1"/>
            <p:nvPr/>
          </p:nvSpPr>
          <p:spPr>
            <a:xfrm>
              <a:off x="6990325" y="1740938"/>
              <a:ext cx="1598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“activating” effects (at very high doses, if at all)</a:t>
              </a:r>
              <a:endParaRPr sz="1200"/>
            </a:p>
          </p:txBody>
        </p:sp>
        <p:cxnSp>
          <p:nvCxnSpPr>
            <p:cNvPr id="8538" name="Google Shape;8538;p338"/>
            <p:cNvCxnSpPr/>
            <p:nvPr/>
          </p:nvCxnSpPr>
          <p:spPr>
            <a:xfrm>
              <a:off x="6864000" y="3561075"/>
              <a:ext cx="378900" cy="0"/>
            </a:xfrm>
            <a:prstGeom prst="straightConnector1">
              <a:avLst/>
            </a:prstGeom>
            <a:noFill/>
            <a:ln w="9525" cap="flat" cmpd="sng">
              <a:solidFill>
                <a:schemeClr val="dk2"/>
              </a:solidFill>
              <a:prstDash val="solid"/>
              <a:round/>
              <a:headEnd type="none" w="med" len="med"/>
              <a:tailEnd type="triangle" w="med" len="med"/>
            </a:ln>
          </p:spPr>
        </p:cxnSp>
        <p:sp>
          <p:nvSpPr>
            <p:cNvPr id="8539" name="Google Shape;8539;p338"/>
            <p:cNvSpPr txBox="1"/>
            <p:nvPr/>
          </p:nvSpPr>
          <p:spPr>
            <a:xfrm>
              <a:off x="7202150" y="3217113"/>
              <a:ext cx="1598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sp>
          <p:nvSpPr>
            <p:cNvPr id="8540" name="Google Shape;8540;p338"/>
            <p:cNvSpPr txBox="1"/>
            <p:nvPr/>
          </p:nvSpPr>
          <p:spPr>
            <a:xfrm>
              <a:off x="4297925" y="251575"/>
              <a:ext cx="905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“fluffer” in</a:t>
              </a:r>
              <a:r>
                <a:rPr lang="en" sz="1200" b="1" u="sng"/>
                <a:t>H</a:t>
              </a:r>
              <a:r>
                <a:rPr lang="en" sz="1200" b="1"/>
                <a:t>ibitor</a:t>
              </a:r>
              <a:endParaRPr sz="1200" b="1"/>
            </a:p>
          </p:txBody>
        </p:sp>
        <p:cxnSp>
          <p:nvCxnSpPr>
            <p:cNvPr id="8541" name="Google Shape;8541;p338"/>
            <p:cNvCxnSpPr/>
            <p:nvPr/>
          </p:nvCxnSpPr>
          <p:spPr>
            <a:xfrm>
              <a:off x="5170950" y="675013"/>
              <a:ext cx="379200" cy="0"/>
            </a:xfrm>
            <a:prstGeom prst="straightConnector1">
              <a:avLst/>
            </a:prstGeom>
            <a:noFill/>
            <a:ln w="9525" cap="flat" cmpd="sng">
              <a:solidFill>
                <a:schemeClr val="dk2"/>
              </a:solidFill>
              <a:prstDash val="solid"/>
              <a:round/>
              <a:headEnd type="none" w="med" len="med"/>
              <a:tailEnd type="triangle" w="med" len="med"/>
            </a:ln>
          </p:spPr>
        </p:cxnSp>
        <p:sp>
          <p:nvSpPr>
            <p:cNvPr id="8542" name="Google Shape;8542;p338"/>
            <p:cNvSpPr txBox="1"/>
            <p:nvPr/>
          </p:nvSpPr>
          <p:spPr>
            <a:xfrm>
              <a:off x="5603750" y="251563"/>
              <a:ext cx="1598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markedly increases serum levels of other medications</a:t>
              </a:r>
              <a:endParaRPr sz="1200"/>
            </a:p>
          </p:txBody>
        </p:sp>
        <p:sp>
          <p:nvSpPr>
            <p:cNvPr id="8543" name="Google Shape;8543;p338"/>
            <p:cNvSpPr txBox="1"/>
            <p:nvPr/>
          </p:nvSpPr>
          <p:spPr>
            <a:xfrm>
              <a:off x="3887425" y="783575"/>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cxnSp>
        <p:nvCxnSpPr>
          <p:cNvPr id="8544" name="Google Shape;8544;p338"/>
          <p:cNvCxnSpPr/>
          <p:nvPr/>
        </p:nvCxnSpPr>
        <p:spPr>
          <a:xfrm>
            <a:off x="3935261" y="4920925"/>
            <a:ext cx="351300" cy="0"/>
          </a:xfrm>
          <a:prstGeom prst="straightConnector1">
            <a:avLst/>
          </a:prstGeom>
          <a:noFill/>
          <a:ln w="28575" cap="flat" cmpd="sng">
            <a:solidFill>
              <a:schemeClr val="dk2"/>
            </a:solidFill>
            <a:prstDash val="solid"/>
            <a:round/>
            <a:headEnd type="none" w="med" len="med"/>
            <a:tailEnd type="none" w="med" len="med"/>
          </a:ln>
        </p:spPr>
      </p:cxnSp>
      <p:pic>
        <p:nvPicPr>
          <p:cNvPr id="8545" name="Google Shape;8545;p338" descr="clipped result image"/>
          <p:cNvPicPr preferRelativeResize="0"/>
          <p:nvPr/>
        </p:nvPicPr>
        <p:blipFill rotWithShape="1">
          <a:blip r:embed="rId8">
            <a:alphaModFix/>
          </a:blip>
          <a:srcRect/>
          <a:stretch/>
        </p:blipFill>
        <p:spPr>
          <a:xfrm rot="14">
            <a:off x="8254234" y="182075"/>
            <a:ext cx="702219" cy="1079751"/>
          </a:xfrm>
          <a:prstGeom prst="rect">
            <a:avLst/>
          </a:prstGeom>
          <a:noFill/>
          <a:ln>
            <a:noFill/>
          </a:ln>
          <a:effectLst>
            <a:outerShdw blurRad="57150" dist="19050" dir="5400000" algn="bl" rotWithShape="0">
              <a:srgbClr val="000000">
                <a:alpha val="49800"/>
              </a:srgbClr>
            </a:outerShdw>
          </a:effectLst>
        </p:spPr>
      </p:pic>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Shape 8549"/>
        <p:cNvGrpSpPr/>
        <p:nvPr/>
      </p:nvGrpSpPr>
      <p:grpSpPr>
        <a:xfrm>
          <a:off x="0" y="0"/>
          <a:ext cx="0" cy="0"/>
          <a:chOff x="0" y="0"/>
          <a:chExt cx="0" cy="0"/>
        </a:xfrm>
      </p:grpSpPr>
      <p:sp>
        <p:nvSpPr>
          <p:cNvPr id="8550" name="Google Shape;8550;p339"/>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Fluoxetine: SSRI</a:t>
            </a:r>
            <a:endParaRPr b="1"/>
          </a:p>
        </p:txBody>
      </p:sp>
      <p:grpSp>
        <p:nvGrpSpPr>
          <p:cNvPr id="8551" name="Google Shape;8551;p339"/>
          <p:cNvGrpSpPr/>
          <p:nvPr/>
        </p:nvGrpSpPr>
        <p:grpSpPr>
          <a:xfrm>
            <a:off x="1788750" y="251563"/>
            <a:ext cx="7011800" cy="4770887"/>
            <a:chOff x="1788750" y="251563"/>
            <a:chExt cx="7011800" cy="4770887"/>
          </a:xfrm>
        </p:grpSpPr>
        <p:grpSp>
          <p:nvGrpSpPr>
            <p:cNvPr id="8552" name="Google Shape;8552;p339"/>
            <p:cNvGrpSpPr/>
            <p:nvPr/>
          </p:nvGrpSpPr>
          <p:grpSpPr>
            <a:xfrm>
              <a:off x="2998732" y="551620"/>
              <a:ext cx="2286579" cy="1911049"/>
              <a:chOff x="-2521759" y="897403"/>
              <a:chExt cx="1477500" cy="1089600"/>
            </a:xfrm>
          </p:grpSpPr>
          <p:sp>
            <p:nvSpPr>
              <p:cNvPr id="8553" name="Google Shape;8553;p339"/>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554" name="Google Shape;8554;p339"/>
              <p:cNvGrpSpPr/>
              <p:nvPr/>
            </p:nvGrpSpPr>
            <p:grpSpPr>
              <a:xfrm>
                <a:off x="-2127414" y="1275205"/>
                <a:ext cx="688733" cy="700658"/>
                <a:chOff x="40123" y="-1583761"/>
                <a:chExt cx="688733" cy="1109689"/>
              </a:xfrm>
            </p:grpSpPr>
            <p:grpSp>
              <p:nvGrpSpPr>
                <p:cNvPr id="8555" name="Google Shape;8555;p339"/>
                <p:cNvGrpSpPr/>
                <p:nvPr/>
              </p:nvGrpSpPr>
              <p:grpSpPr>
                <a:xfrm>
                  <a:off x="45124" y="-1327179"/>
                  <a:ext cx="683733" cy="853107"/>
                  <a:chOff x="597574" y="1930371"/>
                  <a:chExt cx="683733" cy="853107"/>
                </a:xfrm>
              </p:grpSpPr>
              <p:grpSp>
                <p:nvGrpSpPr>
                  <p:cNvPr id="8556" name="Google Shape;8556;p339"/>
                  <p:cNvGrpSpPr/>
                  <p:nvPr/>
                </p:nvGrpSpPr>
                <p:grpSpPr>
                  <a:xfrm rot="-5400000">
                    <a:off x="640721" y="2142893"/>
                    <a:ext cx="600335" cy="680836"/>
                    <a:chOff x="15239716" y="-12996420"/>
                    <a:chExt cx="1868456" cy="2463229"/>
                  </a:xfrm>
                </p:grpSpPr>
                <p:pic>
                  <p:nvPicPr>
                    <p:cNvPr id="8557" name="Google Shape;8557;p339"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8558" name="Google Shape;8558;p339"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8559" name="Google Shape;8559;p339"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8560" name="Google Shape;8560;p339"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8561" name="Google Shape;8561;p339"/>
            <p:cNvGrpSpPr/>
            <p:nvPr/>
          </p:nvGrpSpPr>
          <p:grpSpPr>
            <a:xfrm>
              <a:off x="1788750" y="1789013"/>
              <a:ext cx="5075250" cy="3233437"/>
              <a:chOff x="3198275" y="704075"/>
              <a:chExt cx="5075250" cy="3233437"/>
            </a:xfrm>
          </p:grpSpPr>
          <p:grpSp>
            <p:nvGrpSpPr>
              <p:cNvPr id="8562" name="Google Shape;8562;p339"/>
              <p:cNvGrpSpPr/>
              <p:nvPr/>
            </p:nvGrpSpPr>
            <p:grpSpPr>
              <a:xfrm>
                <a:off x="3677175" y="1004426"/>
                <a:ext cx="4522051" cy="2933086"/>
                <a:chOff x="3363025" y="1022851"/>
                <a:chExt cx="4522051" cy="2933086"/>
              </a:xfrm>
            </p:grpSpPr>
            <p:pic>
              <p:nvPicPr>
                <p:cNvPr id="8563" name="Google Shape;8563;p339"/>
                <p:cNvPicPr preferRelativeResize="0"/>
                <p:nvPr/>
              </p:nvPicPr>
              <p:blipFill>
                <a:blip r:embed="rId7">
                  <a:alphaModFix/>
                </a:blip>
                <a:stretch>
                  <a:fillRect/>
                </a:stretch>
              </p:blipFill>
              <p:spPr>
                <a:xfrm>
                  <a:off x="3363025" y="1022851"/>
                  <a:ext cx="4522051" cy="2933086"/>
                </a:xfrm>
                <a:prstGeom prst="rect">
                  <a:avLst/>
                </a:prstGeom>
                <a:noFill/>
                <a:ln>
                  <a:noFill/>
                </a:ln>
              </p:spPr>
            </p:pic>
            <p:sp>
              <p:nvSpPr>
                <p:cNvPr id="8564" name="Google Shape;8564;p339"/>
                <p:cNvSpPr txBox="1"/>
                <p:nvPr/>
              </p:nvSpPr>
              <p:spPr>
                <a:xfrm rot="24443">
                  <a:off x="4187186" y="22129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PROZAC</a:t>
                  </a:r>
                  <a:endParaRPr sz="1800" b="1"/>
                </a:p>
              </p:txBody>
            </p:sp>
          </p:grpSp>
          <p:sp>
            <p:nvSpPr>
              <p:cNvPr id="8565" name="Google Shape;8565;p339"/>
              <p:cNvSpPr txBox="1"/>
              <p:nvPr/>
            </p:nvSpPr>
            <p:spPr>
              <a:xfrm>
                <a:off x="3198275" y="704075"/>
                <a:ext cx="1724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rPr>
                  <a:t>5HT2C</a:t>
                </a:r>
                <a:r>
                  <a:rPr lang="en" sz="1200" b="1"/>
                  <a:t> antagonist</a:t>
                </a:r>
                <a:endParaRPr sz="1200" b="1"/>
              </a:p>
            </p:txBody>
          </p:sp>
          <p:sp>
            <p:nvSpPr>
              <p:cNvPr id="8566" name="Google Shape;8566;p339"/>
              <p:cNvSpPr txBox="1"/>
              <p:nvPr/>
            </p:nvSpPr>
            <p:spPr>
              <a:xfrm>
                <a:off x="7143125" y="2807038"/>
                <a:ext cx="1130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8567" name="Google Shape;8567;p339"/>
              <p:cNvSpPr txBox="1"/>
              <p:nvPr/>
            </p:nvSpPr>
            <p:spPr>
              <a:xfrm>
                <a:off x="6257950" y="769225"/>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a:t>
                </a:r>
                <a:endParaRPr sz="1200" b="1"/>
              </a:p>
            </p:txBody>
          </p:sp>
        </p:grpSp>
        <p:cxnSp>
          <p:nvCxnSpPr>
            <p:cNvPr id="8568" name="Google Shape;8568;p339"/>
            <p:cNvCxnSpPr/>
            <p:nvPr/>
          </p:nvCxnSpPr>
          <p:spPr>
            <a:xfrm rot="10800000" flipH="1">
              <a:off x="5888500" y="2197925"/>
              <a:ext cx="1130400" cy="293400"/>
            </a:xfrm>
            <a:prstGeom prst="straightConnector1">
              <a:avLst/>
            </a:prstGeom>
            <a:noFill/>
            <a:ln w="9525" cap="flat" cmpd="sng">
              <a:solidFill>
                <a:schemeClr val="dk2"/>
              </a:solidFill>
              <a:prstDash val="solid"/>
              <a:round/>
              <a:headEnd type="none" w="med" len="med"/>
              <a:tailEnd type="triangle" w="med" len="med"/>
            </a:ln>
          </p:spPr>
        </p:cxnSp>
        <p:sp>
          <p:nvSpPr>
            <p:cNvPr id="8569" name="Google Shape;8569;p339"/>
            <p:cNvSpPr txBox="1"/>
            <p:nvPr/>
          </p:nvSpPr>
          <p:spPr>
            <a:xfrm>
              <a:off x="6990325" y="1740938"/>
              <a:ext cx="1598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“activating” effects (at very high doses, if at all)</a:t>
              </a:r>
              <a:endParaRPr sz="1200"/>
            </a:p>
          </p:txBody>
        </p:sp>
        <p:cxnSp>
          <p:nvCxnSpPr>
            <p:cNvPr id="8570" name="Google Shape;8570;p339"/>
            <p:cNvCxnSpPr/>
            <p:nvPr/>
          </p:nvCxnSpPr>
          <p:spPr>
            <a:xfrm>
              <a:off x="6864000" y="3561075"/>
              <a:ext cx="378900" cy="0"/>
            </a:xfrm>
            <a:prstGeom prst="straightConnector1">
              <a:avLst/>
            </a:prstGeom>
            <a:noFill/>
            <a:ln w="9525" cap="flat" cmpd="sng">
              <a:solidFill>
                <a:schemeClr val="dk2"/>
              </a:solidFill>
              <a:prstDash val="solid"/>
              <a:round/>
              <a:headEnd type="none" w="med" len="med"/>
              <a:tailEnd type="triangle" w="med" len="med"/>
            </a:ln>
          </p:spPr>
        </p:cxnSp>
        <p:sp>
          <p:nvSpPr>
            <p:cNvPr id="8571" name="Google Shape;8571;p339"/>
            <p:cNvSpPr txBox="1"/>
            <p:nvPr/>
          </p:nvSpPr>
          <p:spPr>
            <a:xfrm>
              <a:off x="7202150" y="3217113"/>
              <a:ext cx="1598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sp>
          <p:nvSpPr>
            <p:cNvPr id="8572" name="Google Shape;8572;p339"/>
            <p:cNvSpPr txBox="1"/>
            <p:nvPr/>
          </p:nvSpPr>
          <p:spPr>
            <a:xfrm>
              <a:off x="4297925" y="251575"/>
              <a:ext cx="905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“fluffer” in</a:t>
              </a:r>
              <a:r>
                <a:rPr lang="en" sz="1200" b="1" u="sng"/>
                <a:t>H</a:t>
              </a:r>
              <a:r>
                <a:rPr lang="en" sz="1200" b="1"/>
                <a:t>ibitor</a:t>
              </a:r>
              <a:endParaRPr sz="1200" b="1"/>
            </a:p>
          </p:txBody>
        </p:sp>
        <p:cxnSp>
          <p:nvCxnSpPr>
            <p:cNvPr id="8573" name="Google Shape;8573;p339"/>
            <p:cNvCxnSpPr/>
            <p:nvPr/>
          </p:nvCxnSpPr>
          <p:spPr>
            <a:xfrm>
              <a:off x="5170950" y="675013"/>
              <a:ext cx="379200" cy="0"/>
            </a:xfrm>
            <a:prstGeom prst="straightConnector1">
              <a:avLst/>
            </a:prstGeom>
            <a:noFill/>
            <a:ln w="9525" cap="flat" cmpd="sng">
              <a:solidFill>
                <a:schemeClr val="dk2"/>
              </a:solidFill>
              <a:prstDash val="solid"/>
              <a:round/>
              <a:headEnd type="none" w="med" len="med"/>
              <a:tailEnd type="triangle" w="med" len="med"/>
            </a:ln>
          </p:spPr>
        </p:cxnSp>
        <p:sp>
          <p:nvSpPr>
            <p:cNvPr id="8574" name="Google Shape;8574;p339"/>
            <p:cNvSpPr txBox="1"/>
            <p:nvPr/>
          </p:nvSpPr>
          <p:spPr>
            <a:xfrm>
              <a:off x="5603750" y="251563"/>
              <a:ext cx="1598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markedly increases serum levels of other medications</a:t>
              </a:r>
              <a:endParaRPr sz="1200"/>
            </a:p>
          </p:txBody>
        </p:sp>
        <p:sp>
          <p:nvSpPr>
            <p:cNvPr id="8575" name="Google Shape;8575;p339"/>
            <p:cNvSpPr txBox="1"/>
            <p:nvPr/>
          </p:nvSpPr>
          <p:spPr>
            <a:xfrm>
              <a:off x="3887425" y="783575"/>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cxnSp>
        <p:nvCxnSpPr>
          <p:cNvPr id="8576" name="Google Shape;8576;p339"/>
          <p:cNvCxnSpPr/>
          <p:nvPr/>
        </p:nvCxnSpPr>
        <p:spPr>
          <a:xfrm>
            <a:off x="3935261" y="4920925"/>
            <a:ext cx="351300" cy="0"/>
          </a:xfrm>
          <a:prstGeom prst="straightConnector1">
            <a:avLst/>
          </a:prstGeom>
          <a:noFill/>
          <a:ln w="28575" cap="flat" cmpd="sng">
            <a:solidFill>
              <a:schemeClr val="dk2"/>
            </a:solidFill>
            <a:prstDash val="solid"/>
            <a:round/>
            <a:headEnd type="none" w="med" len="med"/>
            <a:tailEnd type="none" w="med" len="med"/>
          </a:ln>
        </p:spPr>
      </p:cxnSp>
      <p:pic>
        <p:nvPicPr>
          <p:cNvPr id="8577" name="Google Shape;8577;p339" descr="clipped result image"/>
          <p:cNvPicPr preferRelativeResize="0"/>
          <p:nvPr/>
        </p:nvPicPr>
        <p:blipFill rotWithShape="1">
          <a:blip r:embed="rId8">
            <a:alphaModFix/>
          </a:blip>
          <a:srcRect/>
          <a:stretch/>
        </p:blipFill>
        <p:spPr>
          <a:xfrm rot="14">
            <a:off x="8254234" y="182075"/>
            <a:ext cx="702219" cy="1079751"/>
          </a:xfrm>
          <a:prstGeom prst="rect">
            <a:avLst/>
          </a:prstGeom>
          <a:noFill/>
          <a:ln>
            <a:noFill/>
          </a:ln>
          <a:effectLst>
            <a:outerShdw blurRad="57150" dist="19050" dir="5400000" algn="bl" rotWithShape="0">
              <a:srgbClr val="000000">
                <a:alpha val="49800"/>
              </a:srgbClr>
            </a:outerShdw>
          </a:effectLst>
        </p:spPr>
      </p:pic>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Shape 8581"/>
        <p:cNvGrpSpPr/>
        <p:nvPr/>
      </p:nvGrpSpPr>
      <p:grpSpPr>
        <a:xfrm>
          <a:off x="0" y="0"/>
          <a:ext cx="0" cy="0"/>
          <a:chOff x="0" y="0"/>
          <a:chExt cx="0" cy="0"/>
        </a:xfrm>
      </p:grpSpPr>
      <p:sp>
        <p:nvSpPr>
          <p:cNvPr id="8582" name="Google Shape;8582;p340"/>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Fluoxetine: SSRI</a:t>
            </a:r>
            <a:endParaRPr b="1"/>
          </a:p>
        </p:txBody>
      </p:sp>
      <p:grpSp>
        <p:nvGrpSpPr>
          <p:cNvPr id="8583" name="Google Shape;8583;p340"/>
          <p:cNvGrpSpPr/>
          <p:nvPr/>
        </p:nvGrpSpPr>
        <p:grpSpPr>
          <a:xfrm>
            <a:off x="1788750" y="251563"/>
            <a:ext cx="7011800" cy="4770887"/>
            <a:chOff x="1788750" y="251563"/>
            <a:chExt cx="7011800" cy="4770887"/>
          </a:xfrm>
        </p:grpSpPr>
        <p:grpSp>
          <p:nvGrpSpPr>
            <p:cNvPr id="8584" name="Google Shape;8584;p340"/>
            <p:cNvGrpSpPr/>
            <p:nvPr/>
          </p:nvGrpSpPr>
          <p:grpSpPr>
            <a:xfrm>
              <a:off x="2998732" y="551620"/>
              <a:ext cx="2286579" cy="1911049"/>
              <a:chOff x="-2521759" y="897403"/>
              <a:chExt cx="1477500" cy="1089600"/>
            </a:xfrm>
          </p:grpSpPr>
          <p:sp>
            <p:nvSpPr>
              <p:cNvPr id="8585" name="Google Shape;8585;p340"/>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586" name="Google Shape;8586;p340"/>
              <p:cNvGrpSpPr/>
              <p:nvPr/>
            </p:nvGrpSpPr>
            <p:grpSpPr>
              <a:xfrm>
                <a:off x="-2127414" y="1275205"/>
                <a:ext cx="688733" cy="700658"/>
                <a:chOff x="40123" y="-1583761"/>
                <a:chExt cx="688733" cy="1109689"/>
              </a:xfrm>
            </p:grpSpPr>
            <p:grpSp>
              <p:nvGrpSpPr>
                <p:cNvPr id="8587" name="Google Shape;8587;p340"/>
                <p:cNvGrpSpPr/>
                <p:nvPr/>
              </p:nvGrpSpPr>
              <p:grpSpPr>
                <a:xfrm>
                  <a:off x="45124" y="-1327179"/>
                  <a:ext cx="683733" cy="853107"/>
                  <a:chOff x="597574" y="1930371"/>
                  <a:chExt cx="683733" cy="853107"/>
                </a:xfrm>
              </p:grpSpPr>
              <p:grpSp>
                <p:nvGrpSpPr>
                  <p:cNvPr id="8588" name="Google Shape;8588;p340"/>
                  <p:cNvGrpSpPr/>
                  <p:nvPr/>
                </p:nvGrpSpPr>
                <p:grpSpPr>
                  <a:xfrm rot="-5400000">
                    <a:off x="640721" y="2142893"/>
                    <a:ext cx="600335" cy="680836"/>
                    <a:chOff x="15239716" y="-12996420"/>
                    <a:chExt cx="1868456" cy="2463229"/>
                  </a:xfrm>
                </p:grpSpPr>
                <p:pic>
                  <p:nvPicPr>
                    <p:cNvPr id="8589" name="Google Shape;8589;p340"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8590" name="Google Shape;8590;p340"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8591" name="Google Shape;8591;p340"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8592" name="Google Shape;8592;p340"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8593" name="Google Shape;8593;p340"/>
            <p:cNvGrpSpPr/>
            <p:nvPr/>
          </p:nvGrpSpPr>
          <p:grpSpPr>
            <a:xfrm>
              <a:off x="1788750" y="1789013"/>
              <a:ext cx="5075250" cy="3233437"/>
              <a:chOff x="3198275" y="704075"/>
              <a:chExt cx="5075250" cy="3233437"/>
            </a:xfrm>
          </p:grpSpPr>
          <p:grpSp>
            <p:nvGrpSpPr>
              <p:cNvPr id="8594" name="Google Shape;8594;p340"/>
              <p:cNvGrpSpPr/>
              <p:nvPr/>
            </p:nvGrpSpPr>
            <p:grpSpPr>
              <a:xfrm>
                <a:off x="3677175" y="1004426"/>
                <a:ext cx="4522051" cy="2933086"/>
                <a:chOff x="3363025" y="1022851"/>
                <a:chExt cx="4522051" cy="2933086"/>
              </a:xfrm>
            </p:grpSpPr>
            <p:pic>
              <p:nvPicPr>
                <p:cNvPr id="8595" name="Google Shape;8595;p340"/>
                <p:cNvPicPr preferRelativeResize="0"/>
                <p:nvPr/>
              </p:nvPicPr>
              <p:blipFill>
                <a:blip r:embed="rId7">
                  <a:alphaModFix/>
                </a:blip>
                <a:stretch>
                  <a:fillRect/>
                </a:stretch>
              </p:blipFill>
              <p:spPr>
                <a:xfrm>
                  <a:off x="3363025" y="1022851"/>
                  <a:ext cx="4522051" cy="2933086"/>
                </a:xfrm>
                <a:prstGeom prst="rect">
                  <a:avLst/>
                </a:prstGeom>
                <a:noFill/>
                <a:ln>
                  <a:noFill/>
                </a:ln>
              </p:spPr>
            </p:pic>
            <p:sp>
              <p:nvSpPr>
                <p:cNvPr id="8596" name="Google Shape;8596;p340"/>
                <p:cNvSpPr txBox="1"/>
                <p:nvPr/>
              </p:nvSpPr>
              <p:spPr>
                <a:xfrm rot="24443">
                  <a:off x="4187186" y="22129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PROZAC</a:t>
                  </a:r>
                  <a:endParaRPr sz="1800" b="1"/>
                </a:p>
              </p:txBody>
            </p:sp>
          </p:grpSp>
          <p:sp>
            <p:nvSpPr>
              <p:cNvPr id="8597" name="Google Shape;8597;p340"/>
              <p:cNvSpPr txBox="1"/>
              <p:nvPr/>
            </p:nvSpPr>
            <p:spPr>
              <a:xfrm>
                <a:off x="3198275" y="704075"/>
                <a:ext cx="1724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rPr>
                  <a:t>5HT2C</a:t>
                </a:r>
                <a:r>
                  <a:rPr lang="en" sz="1200" b="1"/>
                  <a:t> antagonist</a:t>
                </a:r>
                <a:endParaRPr sz="1200" b="1"/>
              </a:p>
            </p:txBody>
          </p:sp>
          <p:sp>
            <p:nvSpPr>
              <p:cNvPr id="8598" name="Google Shape;8598;p340"/>
              <p:cNvSpPr txBox="1"/>
              <p:nvPr/>
            </p:nvSpPr>
            <p:spPr>
              <a:xfrm>
                <a:off x="7143125" y="2807038"/>
                <a:ext cx="1130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8599" name="Google Shape;8599;p340"/>
              <p:cNvSpPr txBox="1"/>
              <p:nvPr/>
            </p:nvSpPr>
            <p:spPr>
              <a:xfrm>
                <a:off x="6257950" y="769225"/>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a:t>
                </a:r>
                <a:endParaRPr sz="1200" b="1"/>
              </a:p>
            </p:txBody>
          </p:sp>
        </p:grpSp>
        <p:cxnSp>
          <p:nvCxnSpPr>
            <p:cNvPr id="8600" name="Google Shape;8600;p340"/>
            <p:cNvCxnSpPr/>
            <p:nvPr/>
          </p:nvCxnSpPr>
          <p:spPr>
            <a:xfrm rot="10800000" flipH="1">
              <a:off x="5888500" y="2197925"/>
              <a:ext cx="1130400" cy="293400"/>
            </a:xfrm>
            <a:prstGeom prst="straightConnector1">
              <a:avLst/>
            </a:prstGeom>
            <a:noFill/>
            <a:ln w="9525" cap="flat" cmpd="sng">
              <a:solidFill>
                <a:schemeClr val="dk2"/>
              </a:solidFill>
              <a:prstDash val="solid"/>
              <a:round/>
              <a:headEnd type="none" w="med" len="med"/>
              <a:tailEnd type="triangle" w="med" len="med"/>
            </a:ln>
          </p:spPr>
        </p:cxnSp>
        <p:sp>
          <p:nvSpPr>
            <p:cNvPr id="8601" name="Google Shape;8601;p340"/>
            <p:cNvSpPr txBox="1"/>
            <p:nvPr/>
          </p:nvSpPr>
          <p:spPr>
            <a:xfrm>
              <a:off x="6990325" y="1740938"/>
              <a:ext cx="1598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“activating” effects (at very high doses, if at all)</a:t>
              </a:r>
              <a:endParaRPr sz="1200"/>
            </a:p>
          </p:txBody>
        </p:sp>
        <p:cxnSp>
          <p:nvCxnSpPr>
            <p:cNvPr id="8602" name="Google Shape;8602;p340"/>
            <p:cNvCxnSpPr/>
            <p:nvPr/>
          </p:nvCxnSpPr>
          <p:spPr>
            <a:xfrm>
              <a:off x="6864000" y="3561075"/>
              <a:ext cx="378900" cy="0"/>
            </a:xfrm>
            <a:prstGeom prst="straightConnector1">
              <a:avLst/>
            </a:prstGeom>
            <a:noFill/>
            <a:ln w="9525" cap="flat" cmpd="sng">
              <a:solidFill>
                <a:schemeClr val="dk2"/>
              </a:solidFill>
              <a:prstDash val="solid"/>
              <a:round/>
              <a:headEnd type="none" w="med" len="med"/>
              <a:tailEnd type="triangle" w="med" len="med"/>
            </a:ln>
          </p:spPr>
        </p:cxnSp>
        <p:sp>
          <p:nvSpPr>
            <p:cNvPr id="8603" name="Google Shape;8603;p340"/>
            <p:cNvSpPr txBox="1"/>
            <p:nvPr/>
          </p:nvSpPr>
          <p:spPr>
            <a:xfrm>
              <a:off x="7202150" y="3217113"/>
              <a:ext cx="1598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sp>
          <p:nvSpPr>
            <p:cNvPr id="8604" name="Google Shape;8604;p340"/>
            <p:cNvSpPr txBox="1"/>
            <p:nvPr/>
          </p:nvSpPr>
          <p:spPr>
            <a:xfrm>
              <a:off x="4297925" y="251575"/>
              <a:ext cx="905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“fluffer” in</a:t>
              </a:r>
              <a:r>
                <a:rPr lang="en" sz="1200" b="1" u="sng"/>
                <a:t>H</a:t>
              </a:r>
              <a:r>
                <a:rPr lang="en" sz="1200" b="1"/>
                <a:t>ibitor</a:t>
              </a:r>
              <a:endParaRPr sz="1200" b="1"/>
            </a:p>
          </p:txBody>
        </p:sp>
        <p:cxnSp>
          <p:nvCxnSpPr>
            <p:cNvPr id="8605" name="Google Shape;8605;p340"/>
            <p:cNvCxnSpPr/>
            <p:nvPr/>
          </p:nvCxnSpPr>
          <p:spPr>
            <a:xfrm>
              <a:off x="5170950" y="675013"/>
              <a:ext cx="379200" cy="0"/>
            </a:xfrm>
            <a:prstGeom prst="straightConnector1">
              <a:avLst/>
            </a:prstGeom>
            <a:noFill/>
            <a:ln w="9525" cap="flat" cmpd="sng">
              <a:solidFill>
                <a:schemeClr val="dk2"/>
              </a:solidFill>
              <a:prstDash val="solid"/>
              <a:round/>
              <a:headEnd type="none" w="med" len="med"/>
              <a:tailEnd type="triangle" w="med" len="med"/>
            </a:ln>
          </p:spPr>
        </p:cxnSp>
        <p:sp>
          <p:nvSpPr>
            <p:cNvPr id="8606" name="Google Shape;8606;p340"/>
            <p:cNvSpPr txBox="1"/>
            <p:nvPr/>
          </p:nvSpPr>
          <p:spPr>
            <a:xfrm>
              <a:off x="5603750" y="251563"/>
              <a:ext cx="1598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markedly increases serum levels of other medications</a:t>
              </a:r>
              <a:endParaRPr sz="1200"/>
            </a:p>
          </p:txBody>
        </p:sp>
        <p:sp>
          <p:nvSpPr>
            <p:cNvPr id="8607" name="Google Shape;8607;p340"/>
            <p:cNvSpPr txBox="1"/>
            <p:nvPr/>
          </p:nvSpPr>
          <p:spPr>
            <a:xfrm>
              <a:off x="3887425" y="783575"/>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cxnSp>
        <p:nvCxnSpPr>
          <p:cNvPr id="8608" name="Google Shape;8608;p340"/>
          <p:cNvCxnSpPr/>
          <p:nvPr/>
        </p:nvCxnSpPr>
        <p:spPr>
          <a:xfrm>
            <a:off x="3935261" y="4920925"/>
            <a:ext cx="351300" cy="0"/>
          </a:xfrm>
          <a:prstGeom prst="straightConnector1">
            <a:avLst/>
          </a:prstGeom>
          <a:noFill/>
          <a:ln w="28575" cap="flat" cmpd="sng">
            <a:solidFill>
              <a:schemeClr val="dk2"/>
            </a:solidFill>
            <a:prstDash val="solid"/>
            <a:round/>
            <a:headEnd type="none" w="med" len="med"/>
            <a:tailEnd type="none" w="med" len="med"/>
          </a:ln>
        </p:spPr>
      </p:cxnSp>
      <p:pic>
        <p:nvPicPr>
          <p:cNvPr id="8609" name="Google Shape;8609;p340" descr="clipped result image"/>
          <p:cNvPicPr preferRelativeResize="0"/>
          <p:nvPr/>
        </p:nvPicPr>
        <p:blipFill rotWithShape="1">
          <a:blip r:embed="rId8">
            <a:alphaModFix/>
          </a:blip>
          <a:srcRect/>
          <a:stretch/>
        </p:blipFill>
        <p:spPr>
          <a:xfrm rot="14">
            <a:off x="8254234" y="182075"/>
            <a:ext cx="702219" cy="1079751"/>
          </a:xfrm>
          <a:prstGeom prst="rect">
            <a:avLst/>
          </a:prstGeom>
          <a:noFill/>
          <a:ln>
            <a:noFill/>
          </a:ln>
          <a:effectLst>
            <a:outerShdw blurRad="57150" dist="19050" dir="5400000" algn="bl" rotWithShape="0">
              <a:srgbClr val="000000">
                <a:alpha val="49800"/>
              </a:srgbClr>
            </a:outerShdw>
          </a:effectLst>
        </p:spPr>
      </p:pic>
      <p:sp>
        <p:nvSpPr>
          <p:cNvPr id="8610" name="Google Shape;8610;p340"/>
          <p:cNvSpPr txBox="1"/>
          <p:nvPr/>
        </p:nvSpPr>
        <p:spPr>
          <a:xfrm>
            <a:off x="638175" y="3046313"/>
            <a:ext cx="1724400" cy="116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dk1"/>
                </a:solidFill>
              </a:rPr>
              <a:t>about these things sticking off the Stahl balls...</a:t>
            </a:r>
            <a:endParaRPr sz="1600" b="1"/>
          </a:p>
        </p:txBody>
      </p:sp>
      <p:pic>
        <p:nvPicPr>
          <p:cNvPr id="8611" name="Google Shape;8611;p340"/>
          <p:cNvPicPr preferRelativeResize="0"/>
          <p:nvPr/>
        </p:nvPicPr>
        <p:blipFill>
          <a:blip r:embed="rId9">
            <a:alphaModFix amt="90000"/>
          </a:blip>
          <a:stretch>
            <a:fillRect/>
          </a:stretch>
        </p:blipFill>
        <p:spPr>
          <a:xfrm>
            <a:off x="2952875" y="19050"/>
            <a:ext cx="6191125" cy="1727375"/>
          </a:xfrm>
          <a:prstGeom prst="rect">
            <a:avLst/>
          </a:prstGeom>
          <a:noFill/>
          <a:ln>
            <a:noFill/>
          </a:ln>
        </p:spPr>
      </p:pic>
      <p:pic>
        <p:nvPicPr>
          <p:cNvPr id="8612" name="Google Shape;8612;p340"/>
          <p:cNvPicPr preferRelativeResize="0"/>
          <p:nvPr/>
        </p:nvPicPr>
        <p:blipFill>
          <a:blip r:embed="rId9">
            <a:alphaModFix amt="90000"/>
          </a:blip>
          <a:stretch>
            <a:fillRect/>
          </a:stretch>
        </p:blipFill>
        <p:spPr>
          <a:xfrm>
            <a:off x="3238625" y="1727375"/>
            <a:ext cx="5953000" cy="3416125"/>
          </a:xfrm>
          <a:prstGeom prst="rect">
            <a:avLst/>
          </a:prstGeom>
          <a:noFill/>
          <a:ln>
            <a:noFill/>
          </a:ln>
        </p:spPr>
      </p:pic>
      <p:pic>
        <p:nvPicPr>
          <p:cNvPr id="8613" name="Google Shape;8613;p340"/>
          <p:cNvPicPr preferRelativeResize="0"/>
          <p:nvPr/>
        </p:nvPicPr>
        <p:blipFill>
          <a:blip r:embed="rId9">
            <a:alphaModFix amt="90000"/>
          </a:blip>
          <a:stretch>
            <a:fillRect/>
          </a:stretch>
        </p:blipFill>
        <p:spPr>
          <a:xfrm>
            <a:off x="2609425" y="3046325"/>
            <a:ext cx="629200" cy="1819275"/>
          </a:xfrm>
          <a:prstGeom prst="rect">
            <a:avLst/>
          </a:prstGeom>
          <a:noFill/>
          <a:ln>
            <a:noFill/>
          </a:ln>
        </p:spPr>
      </p:pic>
      <p:pic>
        <p:nvPicPr>
          <p:cNvPr id="8614" name="Google Shape;8614;p340"/>
          <p:cNvPicPr preferRelativeResize="0"/>
          <p:nvPr/>
        </p:nvPicPr>
        <p:blipFill>
          <a:blip r:embed="rId9">
            <a:alphaModFix amt="90000"/>
          </a:blip>
          <a:stretch>
            <a:fillRect/>
          </a:stretch>
        </p:blipFill>
        <p:spPr>
          <a:xfrm>
            <a:off x="-52475" y="0"/>
            <a:ext cx="5953000" cy="13716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44"/>
          <p:cNvSpPr txBox="1"/>
          <p:nvPr/>
        </p:nvSpPr>
        <p:spPr>
          <a:xfrm>
            <a:off x="193175" y="93025"/>
            <a:ext cx="83460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Examples of 7th messengers</a:t>
            </a:r>
            <a:endParaRPr sz="1900" b="1"/>
          </a:p>
        </p:txBody>
      </p:sp>
      <p:pic>
        <p:nvPicPr>
          <p:cNvPr id="447" name="Google Shape;447;p44"/>
          <p:cNvPicPr preferRelativeResize="0"/>
          <p:nvPr/>
        </p:nvPicPr>
        <p:blipFill>
          <a:blip r:embed="rId3">
            <a:alphaModFix/>
          </a:blip>
          <a:stretch>
            <a:fillRect/>
          </a:stretch>
        </p:blipFill>
        <p:spPr>
          <a:xfrm>
            <a:off x="1213625" y="524125"/>
            <a:ext cx="6444859" cy="4314575"/>
          </a:xfrm>
          <a:prstGeom prst="rect">
            <a:avLst/>
          </a:prstGeom>
          <a:noFill/>
          <a:ln>
            <a:noFill/>
          </a:ln>
        </p:spPr>
      </p:pic>
      <p:sp>
        <p:nvSpPr>
          <p:cNvPr id="448" name="Google Shape;448;p44"/>
          <p:cNvSpPr txBox="1"/>
          <p:nvPr/>
        </p:nvSpPr>
        <p:spPr>
          <a:xfrm>
            <a:off x="4056450" y="4686050"/>
            <a:ext cx="1180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an enzyme</a:t>
            </a:r>
            <a:endParaRPr/>
          </a:p>
        </p:txBody>
      </p:sp>
      <p:sp>
        <p:nvSpPr>
          <p:cNvPr id="449" name="Google Shape;449;p44"/>
          <p:cNvSpPr txBox="1"/>
          <p:nvPr/>
        </p:nvSpPr>
        <p:spPr>
          <a:xfrm>
            <a:off x="5640225" y="42379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 neurotrophic growth factor</a:t>
            </a:r>
            <a:endParaRPr/>
          </a:p>
        </p:txBody>
      </p:sp>
      <p:sp>
        <p:nvSpPr>
          <p:cNvPr id="450" name="Google Shape;450;p44"/>
          <p:cNvSpPr txBox="1"/>
          <p:nvPr/>
        </p:nvSpPr>
        <p:spPr>
          <a:xfrm>
            <a:off x="1451725" y="3734150"/>
            <a:ext cx="103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 receptor</a:t>
            </a:r>
            <a:endParaRPr/>
          </a:p>
        </p:txBody>
      </p:sp>
      <p:sp>
        <p:nvSpPr>
          <p:cNvPr id="451" name="Google Shape;451;p44"/>
          <p:cNvSpPr txBox="1"/>
          <p:nvPr/>
        </p:nvSpPr>
        <p:spPr>
          <a:xfrm>
            <a:off x="6653350" y="2571750"/>
            <a:ext cx="140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an ion channel</a:t>
            </a:r>
            <a:endParaRPr/>
          </a:p>
        </p:txBody>
      </p:sp>
      <p:sp>
        <p:nvSpPr>
          <p:cNvPr id="452" name="Google Shape;452;p44"/>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
        <p:nvSpPr>
          <p:cNvPr id="453" name="Google Shape;453;p44"/>
          <p:cNvSpPr txBox="1"/>
          <p:nvPr/>
        </p:nvSpPr>
        <p:spPr>
          <a:xfrm>
            <a:off x="6967924" y="2040750"/>
            <a:ext cx="4968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t>7</a:t>
            </a:r>
            <a:endParaRPr sz="1300" b="1"/>
          </a:p>
        </p:txBody>
      </p:sp>
      <p:sp>
        <p:nvSpPr>
          <p:cNvPr id="454" name="Google Shape;454;p44"/>
          <p:cNvSpPr txBox="1"/>
          <p:nvPr/>
        </p:nvSpPr>
        <p:spPr>
          <a:xfrm>
            <a:off x="6048599" y="3632925"/>
            <a:ext cx="4968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t>7</a:t>
            </a:r>
            <a:endParaRPr sz="1300" b="1"/>
          </a:p>
        </p:txBody>
      </p:sp>
      <p:sp>
        <p:nvSpPr>
          <p:cNvPr id="455" name="Google Shape;455;p44"/>
          <p:cNvSpPr txBox="1"/>
          <p:nvPr/>
        </p:nvSpPr>
        <p:spPr>
          <a:xfrm>
            <a:off x="4291899" y="4368700"/>
            <a:ext cx="4968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t>7</a:t>
            </a:r>
            <a:endParaRPr sz="1300" b="1"/>
          </a:p>
        </p:txBody>
      </p:sp>
      <p:sp>
        <p:nvSpPr>
          <p:cNvPr id="456" name="Google Shape;456;p44"/>
          <p:cNvSpPr txBox="1"/>
          <p:nvPr/>
        </p:nvSpPr>
        <p:spPr>
          <a:xfrm>
            <a:off x="1706190" y="3214600"/>
            <a:ext cx="4968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t>7</a:t>
            </a:r>
            <a:endParaRPr sz="1300" b="1"/>
          </a:p>
        </p:txBody>
      </p:sp>
      <p:sp>
        <p:nvSpPr>
          <p:cNvPr id="457" name="Google Shape;457;p44"/>
          <p:cNvSpPr/>
          <p:nvPr/>
        </p:nvSpPr>
        <p:spPr>
          <a:xfrm rot="273226">
            <a:off x="1669310" y="3249232"/>
            <a:ext cx="306066" cy="315636"/>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Shape 8618"/>
        <p:cNvGrpSpPr/>
        <p:nvPr/>
      </p:nvGrpSpPr>
      <p:grpSpPr>
        <a:xfrm>
          <a:off x="0" y="0"/>
          <a:ext cx="0" cy="0"/>
          <a:chOff x="0" y="0"/>
          <a:chExt cx="0" cy="0"/>
        </a:xfrm>
      </p:grpSpPr>
      <p:grpSp>
        <p:nvGrpSpPr>
          <p:cNvPr id="8619" name="Google Shape;8619;p341"/>
          <p:cNvGrpSpPr/>
          <p:nvPr/>
        </p:nvGrpSpPr>
        <p:grpSpPr>
          <a:xfrm>
            <a:off x="193175" y="93025"/>
            <a:ext cx="8521284" cy="4976776"/>
            <a:chOff x="193175" y="93025"/>
            <a:chExt cx="8521284" cy="4976776"/>
          </a:xfrm>
        </p:grpSpPr>
        <p:pic>
          <p:nvPicPr>
            <p:cNvPr id="8620" name="Google Shape;8620;p341"/>
            <p:cNvPicPr preferRelativeResize="0"/>
            <p:nvPr/>
          </p:nvPicPr>
          <p:blipFill>
            <a:blip r:embed="rId3">
              <a:alphaModFix/>
            </a:blip>
            <a:stretch>
              <a:fillRect/>
            </a:stretch>
          </p:blipFill>
          <p:spPr>
            <a:xfrm>
              <a:off x="638925" y="231100"/>
              <a:ext cx="8075534" cy="4838701"/>
            </a:xfrm>
            <a:prstGeom prst="rect">
              <a:avLst/>
            </a:prstGeom>
            <a:noFill/>
            <a:ln>
              <a:noFill/>
            </a:ln>
          </p:spPr>
        </p:pic>
        <p:sp>
          <p:nvSpPr>
            <p:cNvPr id="8621" name="Google Shape;8621;p341"/>
            <p:cNvSpPr txBox="1"/>
            <p:nvPr/>
          </p:nvSpPr>
          <p:spPr>
            <a:xfrm>
              <a:off x="193175" y="93025"/>
              <a:ext cx="83460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The agonist spectrum</a:t>
              </a:r>
              <a:endParaRPr sz="1900" b="1"/>
            </a:p>
          </p:txBody>
        </p:sp>
        <p:pic>
          <p:nvPicPr>
            <p:cNvPr id="8622" name="Google Shape;8622;p341"/>
            <p:cNvPicPr preferRelativeResize="0"/>
            <p:nvPr/>
          </p:nvPicPr>
          <p:blipFill>
            <a:blip r:embed="rId4">
              <a:alphaModFix/>
            </a:blip>
            <a:stretch>
              <a:fillRect/>
            </a:stretch>
          </p:blipFill>
          <p:spPr>
            <a:xfrm>
              <a:off x="4181350" y="262173"/>
              <a:ext cx="607675" cy="243625"/>
            </a:xfrm>
            <a:prstGeom prst="rect">
              <a:avLst/>
            </a:prstGeom>
            <a:noFill/>
            <a:ln>
              <a:noFill/>
            </a:ln>
          </p:spPr>
        </p:pic>
      </p:grpSp>
      <p:pic>
        <p:nvPicPr>
          <p:cNvPr id="8623" name="Google Shape;8623;p341"/>
          <p:cNvPicPr preferRelativeResize="0"/>
          <p:nvPr/>
        </p:nvPicPr>
        <p:blipFill rotWithShape="1">
          <a:blip r:embed="rId3">
            <a:alphaModFix/>
          </a:blip>
          <a:srcRect l="51293" r="37162" b="93822"/>
          <a:stretch/>
        </p:blipFill>
        <p:spPr>
          <a:xfrm>
            <a:off x="3379725" y="244000"/>
            <a:ext cx="932300" cy="298924"/>
          </a:xfrm>
          <a:prstGeom prst="rect">
            <a:avLst/>
          </a:prstGeom>
          <a:noFill/>
          <a:ln>
            <a:noFill/>
          </a:ln>
        </p:spPr>
      </p:pic>
      <p:pic>
        <p:nvPicPr>
          <p:cNvPr id="8624" name="Google Shape;8624;p341"/>
          <p:cNvPicPr preferRelativeResize="0"/>
          <p:nvPr/>
        </p:nvPicPr>
        <p:blipFill rotWithShape="1">
          <a:blip r:embed="rId3">
            <a:alphaModFix/>
          </a:blip>
          <a:srcRect l="33228" t="655" r="55857" b="93166"/>
          <a:stretch/>
        </p:blipFill>
        <p:spPr>
          <a:xfrm>
            <a:off x="4819625" y="244000"/>
            <a:ext cx="881349" cy="298924"/>
          </a:xfrm>
          <a:prstGeom prst="rect">
            <a:avLst/>
          </a:prstGeom>
          <a:noFill/>
          <a:ln>
            <a:noFill/>
          </a:ln>
        </p:spPr>
      </p:pic>
      <p:sp>
        <p:nvSpPr>
          <p:cNvPr id="8625" name="Google Shape;8625;p341"/>
          <p:cNvSpPr/>
          <p:nvPr/>
        </p:nvSpPr>
        <p:spPr>
          <a:xfrm rot="274380">
            <a:off x="3097103" y="-14587"/>
            <a:ext cx="1497567" cy="1588769"/>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6" name="Google Shape;8626;p341"/>
          <p:cNvSpPr txBox="1"/>
          <p:nvPr/>
        </p:nvSpPr>
        <p:spPr>
          <a:xfrm>
            <a:off x="4359225" y="2323925"/>
            <a:ext cx="26610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antagonist = “blocker”</a:t>
            </a:r>
            <a:endParaRPr/>
          </a:p>
          <a:p>
            <a:pPr marL="0" lvl="0" indent="0" algn="l" rtl="0">
              <a:spcBef>
                <a:spcPts val="0"/>
              </a:spcBef>
              <a:spcAft>
                <a:spcPts val="0"/>
              </a:spcAft>
              <a:buNone/>
            </a:pPr>
            <a:r>
              <a:rPr lang="en"/>
              <a:t>keeps the neurotransmitter (e.g., serotonin) from exerting an effect </a:t>
            </a:r>
            <a:endParaRPr/>
          </a:p>
        </p:txBody>
      </p:sp>
      <p:sp>
        <p:nvSpPr>
          <p:cNvPr id="8627" name="Google Shape;8627;p341"/>
          <p:cNvSpPr txBox="1"/>
          <p:nvPr/>
        </p:nvSpPr>
        <p:spPr>
          <a:xfrm>
            <a:off x="5760825" y="307100"/>
            <a:ext cx="1062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e.g., no serotonin</a:t>
            </a:r>
            <a:endParaRPr sz="1900" b="1"/>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Shape 8631"/>
        <p:cNvGrpSpPr/>
        <p:nvPr/>
      </p:nvGrpSpPr>
      <p:grpSpPr>
        <a:xfrm>
          <a:off x="0" y="0"/>
          <a:ext cx="0" cy="0"/>
          <a:chOff x="0" y="0"/>
          <a:chExt cx="0" cy="0"/>
        </a:xfrm>
      </p:grpSpPr>
      <p:grpSp>
        <p:nvGrpSpPr>
          <p:cNvPr id="8632" name="Google Shape;8632;p342"/>
          <p:cNvGrpSpPr/>
          <p:nvPr/>
        </p:nvGrpSpPr>
        <p:grpSpPr>
          <a:xfrm>
            <a:off x="193175" y="93025"/>
            <a:ext cx="8521284" cy="4976776"/>
            <a:chOff x="193175" y="93025"/>
            <a:chExt cx="8521284" cy="4976776"/>
          </a:xfrm>
        </p:grpSpPr>
        <p:pic>
          <p:nvPicPr>
            <p:cNvPr id="8633" name="Google Shape;8633;p342"/>
            <p:cNvPicPr preferRelativeResize="0"/>
            <p:nvPr/>
          </p:nvPicPr>
          <p:blipFill>
            <a:blip r:embed="rId3">
              <a:alphaModFix/>
            </a:blip>
            <a:stretch>
              <a:fillRect/>
            </a:stretch>
          </p:blipFill>
          <p:spPr>
            <a:xfrm>
              <a:off x="638925" y="231100"/>
              <a:ext cx="8075534" cy="4838701"/>
            </a:xfrm>
            <a:prstGeom prst="rect">
              <a:avLst/>
            </a:prstGeom>
            <a:noFill/>
            <a:ln>
              <a:noFill/>
            </a:ln>
          </p:spPr>
        </p:pic>
        <p:sp>
          <p:nvSpPr>
            <p:cNvPr id="8634" name="Google Shape;8634;p342"/>
            <p:cNvSpPr txBox="1"/>
            <p:nvPr/>
          </p:nvSpPr>
          <p:spPr>
            <a:xfrm>
              <a:off x="193175" y="93025"/>
              <a:ext cx="83460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The agonist spectrum</a:t>
              </a:r>
              <a:endParaRPr sz="1900" b="1"/>
            </a:p>
          </p:txBody>
        </p:sp>
        <p:pic>
          <p:nvPicPr>
            <p:cNvPr id="8635" name="Google Shape;8635;p342"/>
            <p:cNvPicPr preferRelativeResize="0"/>
            <p:nvPr/>
          </p:nvPicPr>
          <p:blipFill>
            <a:blip r:embed="rId4">
              <a:alphaModFix/>
            </a:blip>
            <a:stretch>
              <a:fillRect/>
            </a:stretch>
          </p:blipFill>
          <p:spPr>
            <a:xfrm>
              <a:off x="4181350" y="262173"/>
              <a:ext cx="607675" cy="243625"/>
            </a:xfrm>
            <a:prstGeom prst="rect">
              <a:avLst/>
            </a:prstGeom>
            <a:noFill/>
            <a:ln>
              <a:noFill/>
            </a:ln>
          </p:spPr>
        </p:pic>
      </p:grpSp>
      <p:pic>
        <p:nvPicPr>
          <p:cNvPr id="8636" name="Google Shape;8636;p342"/>
          <p:cNvPicPr preferRelativeResize="0"/>
          <p:nvPr/>
        </p:nvPicPr>
        <p:blipFill rotWithShape="1">
          <a:blip r:embed="rId3">
            <a:alphaModFix/>
          </a:blip>
          <a:srcRect l="51293" r="37162" b="93822"/>
          <a:stretch/>
        </p:blipFill>
        <p:spPr>
          <a:xfrm>
            <a:off x="3379725" y="244000"/>
            <a:ext cx="932300" cy="298924"/>
          </a:xfrm>
          <a:prstGeom prst="rect">
            <a:avLst/>
          </a:prstGeom>
          <a:noFill/>
          <a:ln>
            <a:noFill/>
          </a:ln>
        </p:spPr>
      </p:pic>
      <p:pic>
        <p:nvPicPr>
          <p:cNvPr id="8637" name="Google Shape;8637;p342"/>
          <p:cNvPicPr preferRelativeResize="0"/>
          <p:nvPr/>
        </p:nvPicPr>
        <p:blipFill rotWithShape="1">
          <a:blip r:embed="rId3">
            <a:alphaModFix/>
          </a:blip>
          <a:srcRect l="33228" t="655" r="55857" b="93166"/>
          <a:stretch/>
        </p:blipFill>
        <p:spPr>
          <a:xfrm>
            <a:off x="4819625" y="244000"/>
            <a:ext cx="881349" cy="298924"/>
          </a:xfrm>
          <a:prstGeom prst="rect">
            <a:avLst/>
          </a:prstGeom>
          <a:noFill/>
          <a:ln>
            <a:noFill/>
          </a:ln>
        </p:spPr>
      </p:pic>
      <p:sp>
        <p:nvSpPr>
          <p:cNvPr id="8638" name="Google Shape;8638;p342"/>
          <p:cNvSpPr/>
          <p:nvPr/>
        </p:nvSpPr>
        <p:spPr>
          <a:xfrm rot="-31354">
            <a:off x="3852659" y="1197714"/>
            <a:ext cx="2927522" cy="10872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9" name="Google Shape;8639;p342"/>
          <p:cNvSpPr txBox="1"/>
          <p:nvPr/>
        </p:nvSpPr>
        <p:spPr>
          <a:xfrm>
            <a:off x="4359225" y="2323925"/>
            <a:ext cx="26610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antagonist = “blocker”</a:t>
            </a:r>
            <a:endParaRPr/>
          </a:p>
          <a:p>
            <a:pPr marL="0" lvl="0" indent="0" algn="l" rtl="0">
              <a:spcBef>
                <a:spcPts val="0"/>
              </a:spcBef>
              <a:spcAft>
                <a:spcPts val="0"/>
              </a:spcAft>
              <a:buNone/>
            </a:pPr>
            <a:r>
              <a:rPr lang="en"/>
              <a:t>keeps the neurotransmitter (e.g., serotonin) from exerting an effect </a:t>
            </a:r>
            <a:endParaRPr/>
          </a:p>
        </p:txBody>
      </p:sp>
      <p:sp>
        <p:nvSpPr>
          <p:cNvPr id="8640" name="Google Shape;8640;p342"/>
          <p:cNvSpPr txBox="1"/>
          <p:nvPr/>
        </p:nvSpPr>
        <p:spPr>
          <a:xfrm>
            <a:off x="5760825" y="307100"/>
            <a:ext cx="1062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e.g., no serotonin</a:t>
            </a:r>
            <a:endParaRPr sz="1900" b="1"/>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Shape 8644"/>
        <p:cNvGrpSpPr/>
        <p:nvPr/>
      </p:nvGrpSpPr>
      <p:grpSpPr>
        <a:xfrm>
          <a:off x="0" y="0"/>
          <a:ext cx="0" cy="0"/>
          <a:chOff x="0" y="0"/>
          <a:chExt cx="0" cy="0"/>
        </a:xfrm>
      </p:grpSpPr>
      <p:grpSp>
        <p:nvGrpSpPr>
          <p:cNvPr id="8645" name="Google Shape;8645;p343"/>
          <p:cNvGrpSpPr/>
          <p:nvPr/>
        </p:nvGrpSpPr>
        <p:grpSpPr>
          <a:xfrm>
            <a:off x="193175" y="93025"/>
            <a:ext cx="8521284" cy="4976776"/>
            <a:chOff x="193175" y="93025"/>
            <a:chExt cx="8521284" cy="4976776"/>
          </a:xfrm>
        </p:grpSpPr>
        <p:pic>
          <p:nvPicPr>
            <p:cNvPr id="8646" name="Google Shape;8646;p343"/>
            <p:cNvPicPr preferRelativeResize="0"/>
            <p:nvPr/>
          </p:nvPicPr>
          <p:blipFill>
            <a:blip r:embed="rId3">
              <a:alphaModFix/>
            </a:blip>
            <a:stretch>
              <a:fillRect/>
            </a:stretch>
          </p:blipFill>
          <p:spPr>
            <a:xfrm>
              <a:off x="638925" y="231100"/>
              <a:ext cx="8075534" cy="4838701"/>
            </a:xfrm>
            <a:prstGeom prst="rect">
              <a:avLst/>
            </a:prstGeom>
            <a:noFill/>
            <a:ln>
              <a:noFill/>
            </a:ln>
          </p:spPr>
        </p:pic>
        <p:sp>
          <p:nvSpPr>
            <p:cNvPr id="8647" name="Google Shape;8647;p343"/>
            <p:cNvSpPr txBox="1"/>
            <p:nvPr/>
          </p:nvSpPr>
          <p:spPr>
            <a:xfrm>
              <a:off x="193175" y="93025"/>
              <a:ext cx="83460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The agonist spectrum</a:t>
              </a:r>
              <a:endParaRPr sz="1900" b="1"/>
            </a:p>
          </p:txBody>
        </p:sp>
        <p:pic>
          <p:nvPicPr>
            <p:cNvPr id="8648" name="Google Shape;8648;p343"/>
            <p:cNvPicPr preferRelativeResize="0"/>
            <p:nvPr/>
          </p:nvPicPr>
          <p:blipFill>
            <a:blip r:embed="rId4">
              <a:alphaModFix/>
            </a:blip>
            <a:stretch>
              <a:fillRect/>
            </a:stretch>
          </p:blipFill>
          <p:spPr>
            <a:xfrm>
              <a:off x="4181350" y="262173"/>
              <a:ext cx="607675" cy="243625"/>
            </a:xfrm>
            <a:prstGeom prst="rect">
              <a:avLst/>
            </a:prstGeom>
            <a:noFill/>
            <a:ln>
              <a:noFill/>
            </a:ln>
          </p:spPr>
        </p:pic>
      </p:grpSp>
      <p:pic>
        <p:nvPicPr>
          <p:cNvPr id="8649" name="Google Shape;8649;p343"/>
          <p:cNvPicPr preferRelativeResize="0"/>
          <p:nvPr/>
        </p:nvPicPr>
        <p:blipFill rotWithShape="1">
          <a:blip r:embed="rId3">
            <a:alphaModFix/>
          </a:blip>
          <a:srcRect l="51293" r="37162" b="93822"/>
          <a:stretch/>
        </p:blipFill>
        <p:spPr>
          <a:xfrm>
            <a:off x="3379725" y="244000"/>
            <a:ext cx="932300" cy="298924"/>
          </a:xfrm>
          <a:prstGeom prst="rect">
            <a:avLst/>
          </a:prstGeom>
          <a:noFill/>
          <a:ln>
            <a:noFill/>
          </a:ln>
        </p:spPr>
      </p:pic>
      <p:pic>
        <p:nvPicPr>
          <p:cNvPr id="8650" name="Google Shape;8650;p343"/>
          <p:cNvPicPr preferRelativeResize="0"/>
          <p:nvPr/>
        </p:nvPicPr>
        <p:blipFill rotWithShape="1">
          <a:blip r:embed="rId3">
            <a:alphaModFix/>
          </a:blip>
          <a:srcRect l="33228" t="655" r="55857" b="93166"/>
          <a:stretch/>
        </p:blipFill>
        <p:spPr>
          <a:xfrm>
            <a:off x="4819625" y="244000"/>
            <a:ext cx="881349" cy="298924"/>
          </a:xfrm>
          <a:prstGeom prst="rect">
            <a:avLst/>
          </a:prstGeom>
          <a:noFill/>
          <a:ln>
            <a:noFill/>
          </a:ln>
        </p:spPr>
      </p:pic>
      <p:sp>
        <p:nvSpPr>
          <p:cNvPr id="8651" name="Google Shape;8651;p343"/>
          <p:cNvSpPr/>
          <p:nvPr/>
        </p:nvSpPr>
        <p:spPr>
          <a:xfrm rot="-31362">
            <a:off x="7400620" y="835827"/>
            <a:ext cx="1446960" cy="18633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Shape 8655"/>
        <p:cNvGrpSpPr/>
        <p:nvPr/>
      </p:nvGrpSpPr>
      <p:grpSpPr>
        <a:xfrm>
          <a:off x="0" y="0"/>
          <a:ext cx="0" cy="0"/>
          <a:chOff x="0" y="0"/>
          <a:chExt cx="0" cy="0"/>
        </a:xfrm>
      </p:grpSpPr>
      <p:grpSp>
        <p:nvGrpSpPr>
          <p:cNvPr id="8656" name="Google Shape;8656;p344"/>
          <p:cNvGrpSpPr/>
          <p:nvPr/>
        </p:nvGrpSpPr>
        <p:grpSpPr>
          <a:xfrm>
            <a:off x="193175" y="93025"/>
            <a:ext cx="8521284" cy="4976776"/>
            <a:chOff x="193175" y="93025"/>
            <a:chExt cx="8521284" cy="4976776"/>
          </a:xfrm>
        </p:grpSpPr>
        <p:pic>
          <p:nvPicPr>
            <p:cNvPr id="8657" name="Google Shape;8657;p344"/>
            <p:cNvPicPr preferRelativeResize="0"/>
            <p:nvPr/>
          </p:nvPicPr>
          <p:blipFill>
            <a:blip r:embed="rId3">
              <a:alphaModFix/>
            </a:blip>
            <a:stretch>
              <a:fillRect/>
            </a:stretch>
          </p:blipFill>
          <p:spPr>
            <a:xfrm>
              <a:off x="638925" y="231100"/>
              <a:ext cx="8075534" cy="4838701"/>
            </a:xfrm>
            <a:prstGeom prst="rect">
              <a:avLst/>
            </a:prstGeom>
            <a:noFill/>
            <a:ln>
              <a:noFill/>
            </a:ln>
          </p:spPr>
        </p:pic>
        <p:sp>
          <p:nvSpPr>
            <p:cNvPr id="8658" name="Google Shape;8658;p344"/>
            <p:cNvSpPr txBox="1"/>
            <p:nvPr/>
          </p:nvSpPr>
          <p:spPr>
            <a:xfrm>
              <a:off x="193175" y="93025"/>
              <a:ext cx="83460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The agonist spectrum</a:t>
              </a:r>
              <a:endParaRPr sz="1900" b="1"/>
            </a:p>
          </p:txBody>
        </p:sp>
        <p:pic>
          <p:nvPicPr>
            <p:cNvPr id="8659" name="Google Shape;8659;p344"/>
            <p:cNvPicPr preferRelativeResize="0"/>
            <p:nvPr/>
          </p:nvPicPr>
          <p:blipFill>
            <a:blip r:embed="rId4">
              <a:alphaModFix/>
            </a:blip>
            <a:stretch>
              <a:fillRect/>
            </a:stretch>
          </p:blipFill>
          <p:spPr>
            <a:xfrm>
              <a:off x="4181350" y="262173"/>
              <a:ext cx="607675" cy="243625"/>
            </a:xfrm>
            <a:prstGeom prst="rect">
              <a:avLst/>
            </a:prstGeom>
            <a:noFill/>
            <a:ln>
              <a:noFill/>
            </a:ln>
          </p:spPr>
        </p:pic>
      </p:grpSp>
      <p:pic>
        <p:nvPicPr>
          <p:cNvPr id="8660" name="Google Shape;8660;p344"/>
          <p:cNvPicPr preferRelativeResize="0"/>
          <p:nvPr/>
        </p:nvPicPr>
        <p:blipFill rotWithShape="1">
          <a:blip r:embed="rId3">
            <a:alphaModFix/>
          </a:blip>
          <a:srcRect l="51293" r="37162" b="93822"/>
          <a:stretch/>
        </p:blipFill>
        <p:spPr>
          <a:xfrm>
            <a:off x="3379725" y="244000"/>
            <a:ext cx="932300" cy="298924"/>
          </a:xfrm>
          <a:prstGeom prst="rect">
            <a:avLst/>
          </a:prstGeom>
          <a:noFill/>
          <a:ln>
            <a:noFill/>
          </a:ln>
        </p:spPr>
      </p:pic>
      <p:pic>
        <p:nvPicPr>
          <p:cNvPr id="8661" name="Google Shape;8661;p344"/>
          <p:cNvPicPr preferRelativeResize="0"/>
          <p:nvPr/>
        </p:nvPicPr>
        <p:blipFill rotWithShape="1">
          <a:blip r:embed="rId3">
            <a:alphaModFix/>
          </a:blip>
          <a:srcRect l="33228" t="655" r="55857" b="93166"/>
          <a:stretch/>
        </p:blipFill>
        <p:spPr>
          <a:xfrm>
            <a:off x="4819625" y="244000"/>
            <a:ext cx="881349" cy="298924"/>
          </a:xfrm>
          <a:prstGeom prst="rect">
            <a:avLst/>
          </a:prstGeom>
          <a:noFill/>
          <a:ln>
            <a:noFill/>
          </a:ln>
        </p:spPr>
      </p:pic>
      <p:sp>
        <p:nvSpPr>
          <p:cNvPr id="8662" name="Google Shape;8662;p344"/>
          <p:cNvSpPr/>
          <p:nvPr/>
        </p:nvSpPr>
        <p:spPr>
          <a:xfrm rot="274380">
            <a:off x="672428" y="1279213"/>
            <a:ext cx="1497567" cy="1588769"/>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3" name="Google Shape;8663;p344"/>
          <p:cNvSpPr txBox="1"/>
          <p:nvPr/>
        </p:nvSpPr>
        <p:spPr>
          <a:xfrm>
            <a:off x="300225" y="1765800"/>
            <a:ext cx="1062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e.g., serotonin</a:t>
            </a:r>
            <a:endParaRPr sz="1900" b="1"/>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Shape 8667"/>
        <p:cNvGrpSpPr/>
        <p:nvPr/>
      </p:nvGrpSpPr>
      <p:grpSpPr>
        <a:xfrm>
          <a:off x="0" y="0"/>
          <a:ext cx="0" cy="0"/>
          <a:chOff x="0" y="0"/>
          <a:chExt cx="0" cy="0"/>
        </a:xfrm>
      </p:grpSpPr>
      <p:grpSp>
        <p:nvGrpSpPr>
          <p:cNvPr id="8668" name="Google Shape;8668;p345"/>
          <p:cNvGrpSpPr/>
          <p:nvPr/>
        </p:nvGrpSpPr>
        <p:grpSpPr>
          <a:xfrm>
            <a:off x="193175" y="93025"/>
            <a:ext cx="8521284" cy="4976776"/>
            <a:chOff x="193175" y="93025"/>
            <a:chExt cx="8521284" cy="4976776"/>
          </a:xfrm>
        </p:grpSpPr>
        <p:pic>
          <p:nvPicPr>
            <p:cNvPr id="8669" name="Google Shape;8669;p345"/>
            <p:cNvPicPr preferRelativeResize="0"/>
            <p:nvPr/>
          </p:nvPicPr>
          <p:blipFill>
            <a:blip r:embed="rId3">
              <a:alphaModFix/>
            </a:blip>
            <a:stretch>
              <a:fillRect/>
            </a:stretch>
          </p:blipFill>
          <p:spPr>
            <a:xfrm>
              <a:off x="638925" y="231100"/>
              <a:ext cx="8075534" cy="4838701"/>
            </a:xfrm>
            <a:prstGeom prst="rect">
              <a:avLst/>
            </a:prstGeom>
            <a:noFill/>
            <a:ln>
              <a:noFill/>
            </a:ln>
          </p:spPr>
        </p:pic>
        <p:sp>
          <p:nvSpPr>
            <p:cNvPr id="8670" name="Google Shape;8670;p345"/>
            <p:cNvSpPr txBox="1"/>
            <p:nvPr/>
          </p:nvSpPr>
          <p:spPr>
            <a:xfrm>
              <a:off x="193175" y="93025"/>
              <a:ext cx="83460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The agonist spectrum</a:t>
              </a:r>
              <a:endParaRPr sz="1900" b="1"/>
            </a:p>
          </p:txBody>
        </p:sp>
        <p:pic>
          <p:nvPicPr>
            <p:cNvPr id="8671" name="Google Shape;8671;p345"/>
            <p:cNvPicPr preferRelativeResize="0"/>
            <p:nvPr/>
          </p:nvPicPr>
          <p:blipFill>
            <a:blip r:embed="rId4">
              <a:alphaModFix/>
            </a:blip>
            <a:stretch>
              <a:fillRect/>
            </a:stretch>
          </p:blipFill>
          <p:spPr>
            <a:xfrm>
              <a:off x="4181350" y="262173"/>
              <a:ext cx="607675" cy="243625"/>
            </a:xfrm>
            <a:prstGeom prst="rect">
              <a:avLst/>
            </a:prstGeom>
            <a:noFill/>
            <a:ln>
              <a:noFill/>
            </a:ln>
          </p:spPr>
        </p:pic>
      </p:grpSp>
      <p:pic>
        <p:nvPicPr>
          <p:cNvPr id="8672" name="Google Shape;8672;p345"/>
          <p:cNvPicPr preferRelativeResize="0"/>
          <p:nvPr/>
        </p:nvPicPr>
        <p:blipFill rotWithShape="1">
          <a:blip r:embed="rId3">
            <a:alphaModFix/>
          </a:blip>
          <a:srcRect l="51293" r="37162" b="93822"/>
          <a:stretch/>
        </p:blipFill>
        <p:spPr>
          <a:xfrm>
            <a:off x="3379725" y="244000"/>
            <a:ext cx="932300" cy="298924"/>
          </a:xfrm>
          <a:prstGeom prst="rect">
            <a:avLst/>
          </a:prstGeom>
          <a:noFill/>
          <a:ln>
            <a:noFill/>
          </a:ln>
        </p:spPr>
      </p:pic>
      <p:pic>
        <p:nvPicPr>
          <p:cNvPr id="8673" name="Google Shape;8673;p345"/>
          <p:cNvPicPr preferRelativeResize="0"/>
          <p:nvPr/>
        </p:nvPicPr>
        <p:blipFill rotWithShape="1">
          <a:blip r:embed="rId3">
            <a:alphaModFix/>
          </a:blip>
          <a:srcRect l="33228" t="655" r="55857" b="93166"/>
          <a:stretch/>
        </p:blipFill>
        <p:spPr>
          <a:xfrm>
            <a:off x="4819625" y="244000"/>
            <a:ext cx="881349" cy="298924"/>
          </a:xfrm>
          <a:prstGeom prst="rect">
            <a:avLst/>
          </a:prstGeom>
          <a:noFill/>
          <a:ln>
            <a:noFill/>
          </a:ln>
        </p:spPr>
      </p:pic>
      <p:sp>
        <p:nvSpPr>
          <p:cNvPr id="8674" name="Google Shape;8674;p345"/>
          <p:cNvSpPr/>
          <p:nvPr/>
        </p:nvSpPr>
        <p:spPr>
          <a:xfrm rot="-31364">
            <a:off x="2073199" y="644925"/>
            <a:ext cx="1249552" cy="11682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5" name="Google Shape;8675;p345"/>
          <p:cNvSpPr txBox="1"/>
          <p:nvPr/>
        </p:nvSpPr>
        <p:spPr>
          <a:xfrm>
            <a:off x="3820150" y="2926450"/>
            <a:ext cx="2984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partial agonist = “stabilizer”</a:t>
            </a:r>
            <a:endParaRPr/>
          </a:p>
          <a:p>
            <a:pPr marL="0" lvl="0" indent="0" algn="l" rtl="0">
              <a:spcBef>
                <a:spcPts val="0"/>
              </a:spcBef>
              <a:spcAft>
                <a:spcPts val="0"/>
              </a:spcAft>
              <a:buNone/>
            </a:pPr>
            <a:endParaRP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Shape 8679"/>
        <p:cNvGrpSpPr/>
        <p:nvPr/>
      </p:nvGrpSpPr>
      <p:grpSpPr>
        <a:xfrm>
          <a:off x="0" y="0"/>
          <a:ext cx="0" cy="0"/>
          <a:chOff x="0" y="0"/>
          <a:chExt cx="0" cy="0"/>
        </a:xfrm>
      </p:grpSpPr>
      <p:grpSp>
        <p:nvGrpSpPr>
          <p:cNvPr id="8680" name="Google Shape;8680;p346"/>
          <p:cNvGrpSpPr/>
          <p:nvPr/>
        </p:nvGrpSpPr>
        <p:grpSpPr>
          <a:xfrm>
            <a:off x="193175" y="93025"/>
            <a:ext cx="8521284" cy="4976776"/>
            <a:chOff x="193175" y="93025"/>
            <a:chExt cx="8521284" cy="4976776"/>
          </a:xfrm>
        </p:grpSpPr>
        <p:pic>
          <p:nvPicPr>
            <p:cNvPr id="8681" name="Google Shape;8681;p346"/>
            <p:cNvPicPr preferRelativeResize="0"/>
            <p:nvPr/>
          </p:nvPicPr>
          <p:blipFill>
            <a:blip r:embed="rId3">
              <a:alphaModFix/>
            </a:blip>
            <a:stretch>
              <a:fillRect/>
            </a:stretch>
          </p:blipFill>
          <p:spPr>
            <a:xfrm>
              <a:off x="638925" y="231100"/>
              <a:ext cx="8075534" cy="4838701"/>
            </a:xfrm>
            <a:prstGeom prst="rect">
              <a:avLst/>
            </a:prstGeom>
            <a:noFill/>
            <a:ln>
              <a:noFill/>
            </a:ln>
          </p:spPr>
        </p:pic>
        <p:sp>
          <p:nvSpPr>
            <p:cNvPr id="8682" name="Google Shape;8682;p346"/>
            <p:cNvSpPr txBox="1"/>
            <p:nvPr/>
          </p:nvSpPr>
          <p:spPr>
            <a:xfrm>
              <a:off x="193175" y="93025"/>
              <a:ext cx="83460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The agonist spectrum</a:t>
              </a:r>
              <a:endParaRPr sz="1900" b="1"/>
            </a:p>
          </p:txBody>
        </p:sp>
        <p:pic>
          <p:nvPicPr>
            <p:cNvPr id="8683" name="Google Shape;8683;p346"/>
            <p:cNvPicPr preferRelativeResize="0"/>
            <p:nvPr/>
          </p:nvPicPr>
          <p:blipFill>
            <a:blip r:embed="rId4">
              <a:alphaModFix/>
            </a:blip>
            <a:stretch>
              <a:fillRect/>
            </a:stretch>
          </p:blipFill>
          <p:spPr>
            <a:xfrm>
              <a:off x="4181350" y="262173"/>
              <a:ext cx="607675" cy="243625"/>
            </a:xfrm>
            <a:prstGeom prst="rect">
              <a:avLst/>
            </a:prstGeom>
            <a:noFill/>
            <a:ln>
              <a:noFill/>
            </a:ln>
          </p:spPr>
        </p:pic>
      </p:grpSp>
      <p:pic>
        <p:nvPicPr>
          <p:cNvPr id="8684" name="Google Shape;8684;p346"/>
          <p:cNvPicPr preferRelativeResize="0"/>
          <p:nvPr/>
        </p:nvPicPr>
        <p:blipFill rotWithShape="1">
          <a:blip r:embed="rId3">
            <a:alphaModFix/>
          </a:blip>
          <a:srcRect l="51293" r="37162" b="93822"/>
          <a:stretch/>
        </p:blipFill>
        <p:spPr>
          <a:xfrm>
            <a:off x="3379725" y="244000"/>
            <a:ext cx="932300" cy="298924"/>
          </a:xfrm>
          <a:prstGeom prst="rect">
            <a:avLst/>
          </a:prstGeom>
          <a:noFill/>
          <a:ln>
            <a:noFill/>
          </a:ln>
        </p:spPr>
      </p:pic>
      <p:pic>
        <p:nvPicPr>
          <p:cNvPr id="8685" name="Google Shape;8685;p346"/>
          <p:cNvPicPr preferRelativeResize="0"/>
          <p:nvPr/>
        </p:nvPicPr>
        <p:blipFill rotWithShape="1">
          <a:blip r:embed="rId3">
            <a:alphaModFix/>
          </a:blip>
          <a:srcRect l="33228" t="655" r="55857" b="93166"/>
          <a:stretch/>
        </p:blipFill>
        <p:spPr>
          <a:xfrm>
            <a:off x="4819625" y="244000"/>
            <a:ext cx="881349" cy="298924"/>
          </a:xfrm>
          <a:prstGeom prst="rect">
            <a:avLst/>
          </a:prstGeom>
          <a:noFill/>
          <a:ln>
            <a:noFill/>
          </a:ln>
        </p:spPr>
      </p:pic>
      <p:sp>
        <p:nvSpPr>
          <p:cNvPr id="8686" name="Google Shape;8686;p346"/>
          <p:cNvSpPr/>
          <p:nvPr/>
        </p:nvSpPr>
        <p:spPr>
          <a:xfrm rot="-31364">
            <a:off x="2073199" y="644925"/>
            <a:ext cx="1249552" cy="11682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7" name="Google Shape;8687;p346"/>
          <p:cNvSpPr txBox="1"/>
          <p:nvPr/>
        </p:nvSpPr>
        <p:spPr>
          <a:xfrm>
            <a:off x="3820150" y="2926450"/>
            <a:ext cx="29844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partial agonist = “stabilizer”</a:t>
            </a:r>
            <a:endParaRPr/>
          </a:p>
          <a:p>
            <a:pPr marL="457200" lvl="0" indent="-317500" algn="l" rtl="0">
              <a:spcBef>
                <a:spcPts val="0"/>
              </a:spcBef>
              <a:spcAft>
                <a:spcPts val="0"/>
              </a:spcAft>
              <a:buSzPts val="1400"/>
              <a:buChar char="-"/>
            </a:pPr>
            <a:r>
              <a:rPr lang="en"/>
              <a:t>causes a relative increase or decrease in activity depending on how much neurotransmitter is around</a:t>
            </a:r>
            <a:endParaRP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Shape 8691"/>
        <p:cNvGrpSpPr/>
        <p:nvPr/>
      </p:nvGrpSpPr>
      <p:grpSpPr>
        <a:xfrm>
          <a:off x="0" y="0"/>
          <a:ext cx="0" cy="0"/>
          <a:chOff x="0" y="0"/>
          <a:chExt cx="0" cy="0"/>
        </a:xfrm>
      </p:grpSpPr>
      <p:sp>
        <p:nvSpPr>
          <p:cNvPr id="8692" name="Google Shape;8692;p347"/>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Fluoxetine: SSRI</a:t>
            </a:r>
            <a:endParaRPr b="1"/>
          </a:p>
        </p:txBody>
      </p:sp>
      <p:grpSp>
        <p:nvGrpSpPr>
          <p:cNvPr id="8693" name="Google Shape;8693;p347"/>
          <p:cNvGrpSpPr/>
          <p:nvPr/>
        </p:nvGrpSpPr>
        <p:grpSpPr>
          <a:xfrm>
            <a:off x="1788750" y="251563"/>
            <a:ext cx="7011800" cy="4770887"/>
            <a:chOff x="1788750" y="251563"/>
            <a:chExt cx="7011800" cy="4770887"/>
          </a:xfrm>
        </p:grpSpPr>
        <p:grpSp>
          <p:nvGrpSpPr>
            <p:cNvPr id="8694" name="Google Shape;8694;p347"/>
            <p:cNvGrpSpPr/>
            <p:nvPr/>
          </p:nvGrpSpPr>
          <p:grpSpPr>
            <a:xfrm>
              <a:off x="2998732" y="551620"/>
              <a:ext cx="2286579" cy="1911049"/>
              <a:chOff x="-2521759" y="897403"/>
              <a:chExt cx="1477500" cy="1089600"/>
            </a:xfrm>
          </p:grpSpPr>
          <p:sp>
            <p:nvSpPr>
              <p:cNvPr id="8695" name="Google Shape;8695;p347"/>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696" name="Google Shape;8696;p347"/>
              <p:cNvGrpSpPr/>
              <p:nvPr/>
            </p:nvGrpSpPr>
            <p:grpSpPr>
              <a:xfrm>
                <a:off x="-2127414" y="1275205"/>
                <a:ext cx="688733" cy="700658"/>
                <a:chOff x="40123" y="-1583761"/>
                <a:chExt cx="688733" cy="1109689"/>
              </a:xfrm>
            </p:grpSpPr>
            <p:grpSp>
              <p:nvGrpSpPr>
                <p:cNvPr id="8697" name="Google Shape;8697;p347"/>
                <p:cNvGrpSpPr/>
                <p:nvPr/>
              </p:nvGrpSpPr>
              <p:grpSpPr>
                <a:xfrm>
                  <a:off x="45124" y="-1327179"/>
                  <a:ext cx="683733" cy="853107"/>
                  <a:chOff x="597574" y="1930371"/>
                  <a:chExt cx="683733" cy="853107"/>
                </a:xfrm>
              </p:grpSpPr>
              <p:grpSp>
                <p:nvGrpSpPr>
                  <p:cNvPr id="8698" name="Google Shape;8698;p347"/>
                  <p:cNvGrpSpPr/>
                  <p:nvPr/>
                </p:nvGrpSpPr>
                <p:grpSpPr>
                  <a:xfrm rot="-5400000">
                    <a:off x="640721" y="2142893"/>
                    <a:ext cx="600335" cy="680836"/>
                    <a:chOff x="15239716" y="-12996420"/>
                    <a:chExt cx="1868456" cy="2463229"/>
                  </a:xfrm>
                </p:grpSpPr>
                <p:pic>
                  <p:nvPicPr>
                    <p:cNvPr id="8699" name="Google Shape;8699;p347"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8700" name="Google Shape;8700;p347"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8701" name="Google Shape;8701;p347"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8702" name="Google Shape;8702;p347"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8703" name="Google Shape;8703;p347"/>
            <p:cNvGrpSpPr/>
            <p:nvPr/>
          </p:nvGrpSpPr>
          <p:grpSpPr>
            <a:xfrm>
              <a:off x="1788750" y="1789013"/>
              <a:ext cx="5075250" cy="3233437"/>
              <a:chOff x="3198275" y="704075"/>
              <a:chExt cx="5075250" cy="3233437"/>
            </a:xfrm>
          </p:grpSpPr>
          <p:grpSp>
            <p:nvGrpSpPr>
              <p:cNvPr id="8704" name="Google Shape;8704;p347"/>
              <p:cNvGrpSpPr/>
              <p:nvPr/>
            </p:nvGrpSpPr>
            <p:grpSpPr>
              <a:xfrm>
                <a:off x="3677175" y="1004426"/>
                <a:ext cx="4522051" cy="2933086"/>
                <a:chOff x="3363025" y="1022851"/>
                <a:chExt cx="4522051" cy="2933086"/>
              </a:xfrm>
            </p:grpSpPr>
            <p:pic>
              <p:nvPicPr>
                <p:cNvPr id="8705" name="Google Shape;8705;p347"/>
                <p:cNvPicPr preferRelativeResize="0"/>
                <p:nvPr/>
              </p:nvPicPr>
              <p:blipFill>
                <a:blip r:embed="rId7">
                  <a:alphaModFix/>
                </a:blip>
                <a:stretch>
                  <a:fillRect/>
                </a:stretch>
              </p:blipFill>
              <p:spPr>
                <a:xfrm>
                  <a:off x="3363025" y="1022851"/>
                  <a:ext cx="4522051" cy="2933086"/>
                </a:xfrm>
                <a:prstGeom prst="rect">
                  <a:avLst/>
                </a:prstGeom>
                <a:noFill/>
                <a:ln>
                  <a:noFill/>
                </a:ln>
              </p:spPr>
            </p:pic>
            <p:sp>
              <p:nvSpPr>
                <p:cNvPr id="8706" name="Google Shape;8706;p347"/>
                <p:cNvSpPr txBox="1"/>
                <p:nvPr/>
              </p:nvSpPr>
              <p:spPr>
                <a:xfrm rot="24443">
                  <a:off x="4187186" y="22129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PROZAC</a:t>
                  </a:r>
                  <a:endParaRPr sz="1800" b="1"/>
                </a:p>
              </p:txBody>
            </p:sp>
          </p:grpSp>
          <p:sp>
            <p:nvSpPr>
              <p:cNvPr id="8707" name="Google Shape;8707;p347"/>
              <p:cNvSpPr txBox="1"/>
              <p:nvPr/>
            </p:nvSpPr>
            <p:spPr>
              <a:xfrm>
                <a:off x="3198275" y="704075"/>
                <a:ext cx="1724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rPr>
                  <a:t>5HT2C</a:t>
                </a:r>
                <a:r>
                  <a:rPr lang="en" sz="1200" b="1"/>
                  <a:t> antagonist</a:t>
                </a:r>
                <a:endParaRPr sz="1200" b="1"/>
              </a:p>
            </p:txBody>
          </p:sp>
          <p:sp>
            <p:nvSpPr>
              <p:cNvPr id="8708" name="Google Shape;8708;p347"/>
              <p:cNvSpPr txBox="1"/>
              <p:nvPr/>
            </p:nvSpPr>
            <p:spPr>
              <a:xfrm>
                <a:off x="7143125" y="2807038"/>
                <a:ext cx="1130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8709" name="Google Shape;8709;p347"/>
              <p:cNvSpPr txBox="1"/>
              <p:nvPr/>
            </p:nvSpPr>
            <p:spPr>
              <a:xfrm>
                <a:off x="6257950" y="769225"/>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a:t>
                </a:r>
                <a:endParaRPr sz="1200" b="1"/>
              </a:p>
            </p:txBody>
          </p:sp>
        </p:grpSp>
        <p:cxnSp>
          <p:nvCxnSpPr>
            <p:cNvPr id="8710" name="Google Shape;8710;p347"/>
            <p:cNvCxnSpPr/>
            <p:nvPr/>
          </p:nvCxnSpPr>
          <p:spPr>
            <a:xfrm rot="10800000" flipH="1">
              <a:off x="5888500" y="2197925"/>
              <a:ext cx="1130400" cy="293400"/>
            </a:xfrm>
            <a:prstGeom prst="straightConnector1">
              <a:avLst/>
            </a:prstGeom>
            <a:noFill/>
            <a:ln w="9525" cap="flat" cmpd="sng">
              <a:solidFill>
                <a:schemeClr val="dk2"/>
              </a:solidFill>
              <a:prstDash val="solid"/>
              <a:round/>
              <a:headEnd type="none" w="med" len="med"/>
              <a:tailEnd type="triangle" w="med" len="med"/>
            </a:ln>
          </p:spPr>
        </p:cxnSp>
        <p:sp>
          <p:nvSpPr>
            <p:cNvPr id="8711" name="Google Shape;8711;p347"/>
            <p:cNvSpPr txBox="1"/>
            <p:nvPr/>
          </p:nvSpPr>
          <p:spPr>
            <a:xfrm>
              <a:off x="6990325" y="1740938"/>
              <a:ext cx="1598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“activating” effects (at very high doses, if at all)</a:t>
              </a:r>
              <a:endParaRPr sz="1200"/>
            </a:p>
          </p:txBody>
        </p:sp>
        <p:cxnSp>
          <p:nvCxnSpPr>
            <p:cNvPr id="8712" name="Google Shape;8712;p347"/>
            <p:cNvCxnSpPr/>
            <p:nvPr/>
          </p:nvCxnSpPr>
          <p:spPr>
            <a:xfrm>
              <a:off x="6864000" y="3561075"/>
              <a:ext cx="378900" cy="0"/>
            </a:xfrm>
            <a:prstGeom prst="straightConnector1">
              <a:avLst/>
            </a:prstGeom>
            <a:noFill/>
            <a:ln w="9525" cap="flat" cmpd="sng">
              <a:solidFill>
                <a:schemeClr val="dk2"/>
              </a:solidFill>
              <a:prstDash val="solid"/>
              <a:round/>
              <a:headEnd type="none" w="med" len="med"/>
              <a:tailEnd type="triangle" w="med" len="med"/>
            </a:ln>
          </p:spPr>
        </p:cxnSp>
        <p:sp>
          <p:nvSpPr>
            <p:cNvPr id="8713" name="Google Shape;8713;p347"/>
            <p:cNvSpPr txBox="1"/>
            <p:nvPr/>
          </p:nvSpPr>
          <p:spPr>
            <a:xfrm>
              <a:off x="7202150" y="3217113"/>
              <a:ext cx="1598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sp>
          <p:nvSpPr>
            <p:cNvPr id="8714" name="Google Shape;8714;p347"/>
            <p:cNvSpPr txBox="1"/>
            <p:nvPr/>
          </p:nvSpPr>
          <p:spPr>
            <a:xfrm>
              <a:off x="4297925" y="251575"/>
              <a:ext cx="905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“fluffer” in</a:t>
              </a:r>
              <a:r>
                <a:rPr lang="en" sz="1200" b="1" u="sng"/>
                <a:t>H</a:t>
              </a:r>
              <a:r>
                <a:rPr lang="en" sz="1200" b="1"/>
                <a:t>ibitor</a:t>
              </a:r>
              <a:endParaRPr sz="1200" b="1"/>
            </a:p>
          </p:txBody>
        </p:sp>
        <p:cxnSp>
          <p:nvCxnSpPr>
            <p:cNvPr id="8715" name="Google Shape;8715;p347"/>
            <p:cNvCxnSpPr/>
            <p:nvPr/>
          </p:nvCxnSpPr>
          <p:spPr>
            <a:xfrm>
              <a:off x="5170950" y="675013"/>
              <a:ext cx="379200" cy="0"/>
            </a:xfrm>
            <a:prstGeom prst="straightConnector1">
              <a:avLst/>
            </a:prstGeom>
            <a:noFill/>
            <a:ln w="9525" cap="flat" cmpd="sng">
              <a:solidFill>
                <a:schemeClr val="dk2"/>
              </a:solidFill>
              <a:prstDash val="solid"/>
              <a:round/>
              <a:headEnd type="none" w="med" len="med"/>
              <a:tailEnd type="triangle" w="med" len="med"/>
            </a:ln>
          </p:spPr>
        </p:cxnSp>
        <p:sp>
          <p:nvSpPr>
            <p:cNvPr id="8716" name="Google Shape;8716;p347"/>
            <p:cNvSpPr txBox="1"/>
            <p:nvPr/>
          </p:nvSpPr>
          <p:spPr>
            <a:xfrm>
              <a:off x="5603750" y="251563"/>
              <a:ext cx="1598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markedly increases serum levels of other medications</a:t>
              </a:r>
              <a:endParaRPr sz="1200"/>
            </a:p>
          </p:txBody>
        </p:sp>
        <p:sp>
          <p:nvSpPr>
            <p:cNvPr id="8717" name="Google Shape;8717;p347"/>
            <p:cNvSpPr txBox="1"/>
            <p:nvPr/>
          </p:nvSpPr>
          <p:spPr>
            <a:xfrm>
              <a:off x="3887425" y="783575"/>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cxnSp>
        <p:nvCxnSpPr>
          <p:cNvPr id="8718" name="Google Shape;8718;p347"/>
          <p:cNvCxnSpPr/>
          <p:nvPr/>
        </p:nvCxnSpPr>
        <p:spPr>
          <a:xfrm>
            <a:off x="3935261" y="4920925"/>
            <a:ext cx="351300" cy="0"/>
          </a:xfrm>
          <a:prstGeom prst="straightConnector1">
            <a:avLst/>
          </a:prstGeom>
          <a:noFill/>
          <a:ln w="28575" cap="flat" cmpd="sng">
            <a:solidFill>
              <a:schemeClr val="dk2"/>
            </a:solidFill>
            <a:prstDash val="solid"/>
            <a:round/>
            <a:headEnd type="none" w="med" len="med"/>
            <a:tailEnd type="none" w="med" len="med"/>
          </a:ln>
        </p:spPr>
      </p:cxnSp>
      <p:pic>
        <p:nvPicPr>
          <p:cNvPr id="8719" name="Google Shape;8719;p347" descr="clipped result image"/>
          <p:cNvPicPr preferRelativeResize="0"/>
          <p:nvPr/>
        </p:nvPicPr>
        <p:blipFill rotWithShape="1">
          <a:blip r:embed="rId8">
            <a:alphaModFix/>
          </a:blip>
          <a:srcRect/>
          <a:stretch/>
        </p:blipFill>
        <p:spPr>
          <a:xfrm rot="14">
            <a:off x="8254234" y="182075"/>
            <a:ext cx="702219" cy="1079751"/>
          </a:xfrm>
          <a:prstGeom prst="rect">
            <a:avLst/>
          </a:prstGeom>
          <a:noFill/>
          <a:ln>
            <a:noFill/>
          </a:ln>
          <a:effectLst>
            <a:outerShdw blurRad="57150" dist="19050" dir="5400000" algn="bl" rotWithShape="0">
              <a:srgbClr val="000000">
                <a:alpha val="49800"/>
              </a:srgbClr>
            </a:outerShdw>
          </a:effectLst>
        </p:spPr>
      </p:pic>
      <p:sp>
        <p:nvSpPr>
          <p:cNvPr id="8720" name="Google Shape;8720;p347"/>
          <p:cNvSpPr/>
          <p:nvPr/>
        </p:nvSpPr>
        <p:spPr>
          <a:xfrm rot="274459">
            <a:off x="1667778" y="1547395"/>
            <a:ext cx="1756696" cy="125806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Shape 8724"/>
        <p:cNvGrpSpPr/>
        <p:nvPr/>
      </p:nvGrpSpPr>
      <p:grpSpPr>
        <a:xfrm>
          <a:off x="0" y="0"/>
          <a:ext cx="0" cy="0"/>
          <a:chOff x="0" y="0"/>
          <a:chExt cx="0" cy="0"/>
        </a:xfrm>
      </p:grpSpPr>
      <p:sp>
        <p:nvSpPr>
          <p:cNvPr id="8725" name="Google Shape;8725;p348"/>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Fluoxetine: SSRI</a:t>
            </a:r>
            <a:endParaRPr b="1"/>
          </a:p>
        </p:txBody>
      </p:sp>
      <p:grpSp>
        <p:nvGrpSpPr>
          <p:cNvPr id="8726" name="Google Shape;8726;p348"/>
          <p:cNvGrpSpPr/>
          <p:nvPr/>
        </p:nvGrpSpPr>
        <p:grpSpPr>
          <a:xfrm>
            <a:off x="1788750" y="251563"/>
            <a:ext cx="7011800" cy="4770887"/>
            <a:chOff x="1788750" y="251563"/>
            <a:chExt cx="7011800" cy="4770887"/>
          </a:xfrm>
        </p:grpSpPr>
        <p:grpSp>
          <p:nvGrpSpPr>
            <p:cNvPr id="8727" name="Google Shape;8727;p348"/>
            <p:cNvGrpSpPr/>
            <p:nvPr/>
          </p:nvGrpSpPr>
          <p:grpSpPr>
            <a:xfrm>
              <a:off x="2998732" y="551620"/>
              <a:ext cx="2286579" cy="1911049"/>
              <a:chOff x="-2521759" y="897403"/>
              <a:chExt cx="1477500" cy="1089600"/>
            </a:xfrm>
          </p:grpSpPr>
          <p:sp>
            <p:nvSpPr>
              <p:cNvPr id="8728" name="Google Shape;8728;p348"/>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729" name="Google Shape;8729;p348"/>
              <p:cNvGrpSpPr/>
              <p:nvPr/>
            </p:nvGrpSpPr>
            <p:grpSpPr>
              <a:xfrm>
                <a:off x="-2127414" y="1275205"/>
                <a:ext cx="688733" cy="700658"/>
                <a:chOff x="40123" y="-1583761"/>
                <a:chExt cx="688733" cy="1109689"/>
              </a:xfrm>
            </p:grpSpPr>
            <p:grpSp>
              <p:nvGrpSpPr>
                <p:cNvPr id="8730" name="Google Shape;8730;p348"/>
                <p:cNvGrpSpPr/>
                <p:nvPr/>
              </p:nvGrpSpPr>
              <p:grpSpPr>
                <a:xfrm>
                  <a:off x="45124" y="-1327179"/>
                  <a:ext cx="683733" cy="853107"/>
                  <a:chOff x="597574" y="1930371"/>
                  <a:chExt cx="683733" cy="853107"/>
                </a:xfrm>
              </p:grpSpPr>
              <p:grpSp>
                <p:nvGrpSpPr>
                  <p:cNvPr id="8731" name="Google Shape;8731;p348"/>
                  <p:cNvGrpSpPr/>
                  <p:nvPr/>
                </p:nvGrpSpPr>
                <p:grpSpPr>
                  <a:xfrm rot="-5400000">
                    <a:off x="640721" y="2142893"/>
                    <a:ext cx="600335" cy="680836"/>
                    <a:chOff x="15239716" y="-12996420"/>
                    <a:chExt cx="1868456" cy="2463229"/>
                  </a:xfrm>
                </p:grpSpPr>
                <p:pic>
                  <p:nvPicPr>
                    <p:cNvPr id="8732" name="Google Shape;8732;p348"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8733" name="Google Shape;8733;p348"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8734" name="Google Shape;8734;p348"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8735" name="Google Shape;8735;p348"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8736" name="Google Shape;8736;p348"/>
            <p:cNvGrpSpPr/>
            <p:nvPr/>
          </p:nvGrpSpPr>
          <p:grpSpPr>
            <a:xfrm>
              <a:off x="1788750" y="1789013"/>
              <a:ext cx="5075250" cy="3233437"/>
              <a:chOff x="3198275" y="704075"/>
              <a:chExt cx="5075250" cy="3233437"/>
            </a:xfrm>
          </p:grpSpPr>
          <p:grpSp>
            <p:nvGrpSpPr>
              <p:cNvPr id="8737" name="Google Shape;8737;p348"/>
              <p:cNvGrpSpPr/>
              <p:nvPr/>
            </p:nvGrpSpPr>
            <p:grpSpPr>
              <a:xfrm>
                <a:off x="3677175" y="1004426"/>
                <a:ext cx="4522051" cy="2933086"/>
                <a:chOff x="3363025" y="1022851"/>
                <a:chExt cx="4522051" cy="2933086"/>
              </a:xfrm>
            </p:grpSpPr>
            <p:pic>
              <p:nvPicPr>
                <p:cNvPr id="8738" name="Google Shape;8738;p348"/>
                <p:cNvPicPr preferRelativeResize="0"/>
                <p:nvPr/>
              </p:nvPicPr>
              <p:blipFill>
                <a:blip r:embed="rId7">
                  <a:alphaModFix/>
                </a:blip>
                <a:stretch>
                  <a:fillRect/>
                </a:stretch>
              </p:blipFill>
              <p:spPr>
                <a:xfrm>
                  <a:off x="3363025" y="1022851"/>
                  <a:ext cx="4522051" cy="2933086"/>
                </a:xfrm>
                <a:prstGeom prst="rect">
                  <a:avLst/>
                </a:prstGeom>
                <a:noFill/>
                <a:ln>
                  <a:noFill/>
                </a:ln>
              </p:spPr>
            </p:pic>
            <p:sp>
              <p:nvSpPr>
                <p:cNvPr id="8739" name="Google Shape;8739;p348"/>
                <p:cNvSpPr txBox="1"/>
                <p:nvPr/>
              </p:nvSpPr>
              <p:spPr>
                <a:xfrm rot="24443">
                  <a:off x="4187186" y="22129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PROZAC</a:t>
                  </a:r>
                  <a:endParaRPr sz="1800" b="1"/>
                </a:p>
              </p:txBody>
            </p:sp>
          </p:grpSp>
          <p:sp>
            <p:nvSpPr>
              <p:cNvPr id="8740" name="Google Shape;8740;p348"/>
              <p:cNvSpPr txBox="1"/>
              <p:nvPr/>
            </p:nvSpPr>
            <p:spPr>
              <a:xfrm>
                <a:off x="3198275" y="704075"/>
                <a:ext cx="1724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rPr>
                  <a:t>5HT2C</a:t>
                </a:r>
                <a:r>
                  <a:rPr lang="en" sz="1200" b="1"/>
                  <a:t> antagonist</a:t>
                </a:r>
                <a:endParaRPr sz="1200" b="1"/>
              </a:p>
            </p:txBody>
          </p:sp>
          <p:sp>
            <p:nvSpPr>
              <p:cNvPr id="8741" name="Google Shape;8741;p348"/>
              <p:cNvSpPr txBox="1"/>
              <p:nvPr/>
            </p:nvSpPr>
            <p:spPr>
              <a:xfrm>
                <a:off x="7143125" y="2807038"/>
                <a:ext cx="1130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8742" name="Google Shape;8742;p348"/>
              <p:cNvSpPr txBox="1"/>
              <p:nvPr/>
            </p:nvSpPr>
            <p:spPr>
              <a:xfrm>
                <a:off x="6257950" y="769225"/>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a:t>
                </a:r>
                <a:endParaRPr sz="1200" b="1"/>
              </a:p>
            </p:txBody>
          </p:sp>
        </p:grpSp>
        <p:cxnSp>
          <p:nvCxnSpPr>
            <p:cNvPr id="8743" name="Google Shape;8743;p348"/>
            <p:cNvCxnSpPr/>
            <p:nvPr/>
          </p:nvCxnSpPr>
          <p:spPr>
            <a:xfrm rot="10800000" flipH="1">
              <a:off x="5888500" y="2197925"/>
              <a:ext cx="1130400" cy="293400"/>
            </a:xfrm>
            <a:prstGeom prst="straightConnector1">
              <a:avLst/>
            </a:prstGeom>
            <a:noFill/>
            <a:ln w="9525" cap="flat" cmpd="sng">
              <a:solidFill>
                <a:schemeClr val="dk2"/>
              </a:solidFill>
              <a:prstDash val="solid"/>
              <a:round/>
              <a:headEnd type="none" w="med" len="med"/>
              <a:tailEnd type="triangle" w="med" len="med"/>
            </a:ln>
          </p:spPr>
        </p:cxnSp>
        <p:sp>
          <p:nvSpPr>
            <p:cNvPr id="8744" name="Google Shape;8744;p348"/>
            <p:cNvSpPr txBox="1"/>
            <p:nvPr/>
          </p:nvSpPr>
          <p:spPr>
            <a:xfrm>
              <a:off x="6990325" y="1740938"/>
              <a:ext cx="1598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“activating” effects (at very high doses, if at all)</a:t>
              </a:r>
              <a:endParaRPr sz="1200"/>
            </a:p>
          </p:txBody>
        </p:sp>
        <p:cxnSp>
          <p:nvCxnSpPr>
            <p:cNvPr id="8745" name="Google Shape;8745;p348"/>
            <p:cNvCxnSpPr/>
            <p:nvPr/>
          </p:nvCxnSpPr>
          <p:spPr>
            <a:xfrm>
              <a:off x="6864000" y="3561075"/>
              <a:ext cx="378900" cy="0"/>
            </a:xfrm>
            <a:prstGeom prst="straightConnector1">
              <a:avLst/>
            </a:prstGeom>
            <a:noFill/>
            <a:ln w="9525" cap="flat" cmpd="sng">
              <a:solidFill>
                <a:schemeClr val="dk2"/>
              </a:solidFill>
              <a:prstDash val="solid"/>
              <a:round/>
              <a:headEnd type="none" w="med" len="med"/>
              <a:tailEnd type="triangle" w="med" len="med"/>
            </a:ln>
          </p:spPr>
        </p:cxnSp>
        <p:sp>
          <p:nvSpPr>
            <p:cNvPr id="8746" name="Google Shape;8746;p348"/>
            <p:cNvSpPr txBox="1"/>
            <p:nvPr/>
          </p:nvSpPr>
          <p:spPr>
            <a:xfrm>
              <a:off x="7202150" y="3217113"/>
              <a:ext cx="1598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sp>
          <p:nvSpPr>
            <p:cNvPr id="8747" name="Google Shape;8747;p348"/>
            <p:cNvSpPr txBox="1"/>
            <p:nvPr/>
          </p:nvSpPr>
          <p:spPr>
            <a:xfrm>
              <a:off x="4297925" y="251575"/>
              <a:ext cx="905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“fluffer” in</a:t>
              </a:r>
              <a:r>
                <a:rPr lang="en" sz="1200" b="1" u="sng"/>
                <a:t>H</a:t>
              </a:r>
              <a:r>
                <a:rPr lang="en" sz="1200" b="1"/>
                <a:t>ibitor</a:t>
              </a:r>
              <a:endParaRPr sz="1200" b="1"/>
            </a:p>
          </p:txBody>
        </p:sp>
        <p:cxnSp>
          <p:nvCxnSpPr>
            <p:cNvPr id="8748" name="Google Shape;8748;p348"/>
            <p:cNvCxnSpPr/>
            <p:nvPr/>
          </p:nvCxnSpPr>
          <p:spPr>
            <a:xfrm>
              <a:off x="5170950" y="675013"/>
              <a:ext cx="379200" cy="0"/>
            </a:xfrm>
            <a:prstGeom prst="straightConnector1">
              <a:avLst/>
            </a:prstGeom>
            <a:noFill/>
            <a:ln w="9525" cap="flat" cmpd="sng">
              <a:solidFill>
                <a:schemeClr val="dk2"/>
              </a:solidFill>
              <a:prstDash val="solid"/>
              <a:round/>
              <a:headEnd type="none" w="med" len="med"/>
              <a:tailEnd type="triangle" w="med" len="med"/>
            </a:ln>
          </p:spPr>
        </p:cxnSp>
        <p:sp>
          <p:nvSpPr>
            <p:cNvPr id="8749" name="Google Shape;8749;p348"/>
            <p:cNvSpPr txBox="1"/>
            <p:nvPr/>
          </p:nvSpPr>
          <p:spPr>
            <a:xfrm>
              <a:off x="5603750" y="251563"/>
              <a:ext cx="1598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markedly increases serum levels of other medications</a:t>
              </a:r>
              <a:endParaRPr sz="1200"/>
            </a:p>
          </p:txBody>
        </p:sp>
        <p:sp>
          <p:nvSpPr>
            <p:cNvPr id="8750" name="Google Shape;8750;p348"/>
            <p:cNvSpPr txBox="1"/>
            <p:nvPr/>
          </p:nvSpPr>
          <p:spPr>
            <a:xfrm>
              <a:off x="3887425" y="783575"/>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cxnSp>
        <p:nvCxnSpPr>
          <p:cNvPr id="8751" name="Google Shape;8751;p348"/>
          <p:cNvCxnSpPr/>
          <p:nvPr/>
        </p:nvCxnSpPr>
        <p:spPr>
          <a:xfrm>
            <a:off x="3935261" y="4920925"/>
            <a:ext cx="351300" cy="0"/>
          </a:xfrm>
          <a:prstGeom prst="straightConnector1">
            <a:avLst/>
          </a:prstGeom>
          <a:noFill/>
          <a:ln w="28575" cap="flat" cmpd="sng">
            <a:solidFill>
              <a:schemeClr val="dk2"/>
            </a:solidFill>
            <a:prstDash val="solid"/>
            <a:round/>
            <a:headEnd type="none" w="med" len="med"/>
            <a:tailEnd type="none" w="med" len="med"/>
          </a:ln>
        </p:spPr>
      </p:cxnSp>
      <p:pic>
        <p:nvPicPr>
          <p:cNvPr id="8752" name="Google Shape;8752;p348" descr="clipped result image"/>
          <p:cNvPicPr preferRelativeResize="0"/>
          <p:nvPr/>
        </p:nvPicPr>
        <p:blipFill rotWithShape="1">
          <a:blip r:embed="rId8">
            <a:alphaModFix/>
          </a:blip>
          <a:srcRect/>
          <a:stretch/>
        </p:blipFill>
        <p:spPr>
          <a:xfrm rot="14">
            <a:off x="8254234" y="182075"/>
            <a:ext cx="702219" cy="1079751"/>
          </a:xfrm>
          <a:prstGeom prst="rect">
            <a:avLst/>
          </a:prstGeom>
          <a:noFill/>
          <a:ln>
            <a:noFill/>
          </a:ln>
          <a:effectLst>
            <a:outerShdw blurRad="57150" dist="19050" dir="5400000" algn="bl" rotWithShape="0">
              <a:srgbClr val="000000">
                <a:alpha val="49800"/>
              </a:srgbClr>
            </a:outerShdw>
          </a:effectLst>
        </p:spPr>
      </p:pic>
      <p:cxnSp>
        <p:nvCxnSpPr>
          <p:cNvPr id="8753" name="Google Shape;8753;p348"/>
          <p:cNvCxnSpPr/>
          <p:nvPr/>
        </p:nvCxnSpPr>
        <p:spPr>
          <a:xfrm rot="10800000">
            <a:off x="1552575" y="1479825"/>
            <a:ext cx="412800" cy="376800"/>
          </a:xfrm>
          <a:prstGeom prst="straightConnector1">
            <a:avLst/>
          </a:prstGeom>
          <a:noFill/>
          <a:ln w="9525" cap="flat" cmpd="sng">
            <a:solidFill>
              <a:schemeClr val="dk2"/>
            </a:solidFill>
            <a:prstDash val="solid"/>
            <a:round/>
            <a:headEnd type="none" w="med" len="med"/>
            <a:tailEnd type="triangle" w="med" len="med"/>
          </a:ln>
        </p:spPr>
      </p:cxnSp>
      <p:sp>
        <p:nvSpPr>
          <p:cNvPr id="8754" name="Google Shape;8754;p348"/>
          <p:cNvSpPr txBox="1"/>
          <p:nvPr/>
        </p:nvSpPr>
        <p:spPr>
          <a:xfrm>
            <a:off x="274675" y="1068825"/>
            <a:ext cx="13401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blocks serotonin from binding 5HT2C receptors</a:t>
            </a:r>
            <a:endParaRPr sz="1200"/>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Shape 8758"/>
        <p:cNvGrpSpPr/>
        <p:nvPr/>
      </p:nvGrpSpPr>
      <p:grpSpPr>
        <a:xfrm>
          <a:off x="0" y="0"/>
          <a:ext cx="0" cy="0"/>
          <a:chOff x="0" y="0"/>
          <a:chExt cx="0" cy="0"/>
        </a:xfrm>
      </p:grpSpPr>
      <p:sp>
        <p:nvSpPr>
          <p:cNvPr id="8759" name="Google Shape;8759;p349"/>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Fluoxetine: SSRI</a:t>
            </a:r>
            <a:endParaRPr b="1"/>
          </a:p>
        </p:txBody>
      </p:sp>
      <p:grpSp>
        <p:nvGrpSpPr>
          <p:cNvPr id="8760" name="Google Shape;8760;p349"/>
          <p:cNvGrpSpPr/>
          <p:nvPr/>
        </p:nvGrpSpPr>
        <p:grpSpPr>
          <a:xfrm>
            <a:off x="172325" y="251563"/>
            <a:ext cx="8628225" cy="4770887"/>
            <a:chOff x="172325" y="251563"/>
            <a:chExt cx="8628225" cy="4770887"/>
          </a:xfrm>
        </p:grpSpPr>
        <p:grpSp>
          <p:nvGrpSpPr>
            <p:cNvPr id="8761" name="Google Shape;8761;p349"/>
            <p:cNvGrpSpPr/>
            <p:nvPr/>
          </p:nvGrpSpPr>
          <p:grpSpPr>
            <a:xfrm>
              <a:off x="2998732" y="551620"/>
              <a:ext cx="2286579" cy="1911049"/>
              <a:chOff x="-2521759" y="897403"/>
              <a:chExt cx="1477500" cy="1089600"/>
            </a:xfrm>
          </p:grpSpPr>
          <p:sp>
            <p:nvSpPr>
              <p:cNvPr id="8762" name="Google Shape;8762;p349"/>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763" name="Google Shape;8763;p349"/>
              <p:cNvGrpSpPr/>
              <p:nvPr/>
            </p:nvGrpSpPr>
            <p:grpSpPr>
              <a:xfrm>
                <a:off x="-2127414" y="1275205"/>
                <a:ext cx="688733" cy="700658"/>
                <a:chOff x="40123" y="-1583761"/>
                <a:chExt cx="688733" cy="1109689"/>
              </a:xfrm>
            </p:grpSpPr>
            <p:grpSp>
              <p:nvGrpSpPr>
                <p:cNvPr id="8764" name="Google Shape;8764;p349"/>
                <p:cNvGrpSpPr/>
                <p:nvPr/>
              </p:nvGrpSpPr>
              <p:grpSpPr>
                <a:xfrm>
                  <a:off x="45124" y="-1327179"/>
                  <a:ext cx="683733" cy="853107"/>
                  <a:chOff x="597574" y="1930371"/>
                  <a:chExt cx="683733" cy="853107"/>
                </a:xfrm>
              </p:grpSpPr>
              <p:grpSp>
                <p:nvGrpSpPr>
                  <p:cNvPr id="8765" name="Google Shape;8765;p349"/>
                  <p:cNvGrpSpPr/>
                  <p:nvPr/>
                </p:nvGrpSpPr>
                <p:grpSpPr>
                  <a:xfrm rot="-5400000">
                    <a:off x="640721" y="2142893"/>
                    <a:ext cx="600335" cy="680836"/>
                    <a:chOff x="15239716" y="-12996420"/>
                    <a:chExt cx="1868456" cy="2463229"/>
                  </a:xfrm>
                </p:grpSpPr>
                <p:pic>
                  <p:nvPicPr>
                    <p:cNvPr id="8766" name="Google Shape;8766;p349"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8767" name="Google Shape;8767;p349"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8768" name="Google Shape;8768;p349"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8769" name="Google Shape;8769;p349"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sp>
          <p:nvSpPr>
            <p:cNvPr id="8770" name="Google Shape;8770;p349"/>
            <p:cNvSpPr txBox="1"/>
            <p:nvPr/>
          </p:nvSpPr>
          <p:spPr>
            <a:xfrm>
              <a:off x="172325" y="2173725"/>
              <a:ext cx="13401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disinhibition of norepinephrine and dopamine</a:t>
              </a:r>
              <a:endParaRPr sz="1200"/>
            </a:p>
          </p:txBody>
        </p:sp>
        <p:grpSp>
          <p:nvGrpSpPr>
            <p:cNvPr id="8771" name="Google Shape;8771;p349"/>
            <p:cNvGrpSpPr/>
            <p:nvPr/>
          </p:nvGrpSpPr>
          <p:grpSpPr>
            <a:xfrm>
              <a:off x="1788750" y="1789013"/>
              <a:ext cx="5075250" cy="3233437"/>
              <a:chOff x="3198275" y="704075"/>
              <a:chExt cx="5075250" cy="3233437"/>
            </a:xfrm>
          </p:grpSpPr>
          <p:grpSp>
            <p:nvGrpSpPr>
              <p:cNvPr id="8772" name="Google Shape;8772;p349"/>
              <p:cNvGrpSpPr/>
              <p:nvPr/>
            </p:nvGrpSpPr>
            <p:grpSpPr>
              <a:xfrm>
                <a:off x="3677175" y="1004426"/>
                <a:ext cx="4522051" cy="2933086"/>
                <a:chOff x="3363025" y="1022851"/>
                <a:chExt cx="4522051" cy="2933086"/>
              </a:xfrm>
            </p:grpSpPr>
            <p:pic>
              <p:nvPicPr>
                <p:cNvPr id="8773" name="Google Shape;8773;p349"/>
                <p:cNvPicPr preferRelativeResize="0"/>
                <p:nvPr/>
              </p:nvPicPr>
              <p:blipFill>
                <a:blip r:embed="rId7">
                  <a:alphaModFix/>
                </a:blip>
                <a:stretch>
                  <a:fillRect/>
                </a:stretch>
              </p:blipFill>
              <p:spPr>
                <a:xfrm>
                  <a:off x="3363025" y="1022851"/>
                  <a:ext cx="4522051" cy="2933086"/>
                </a:xfrm>
                <a:prstGeom prst="rect">
                  <a:avLst/>
                </a:prstGeom>
                <a:noFill/>
                <a:ln>
                  <a:noFill/>
                </a:ln>
              </p:spPr>
            </p:pic>
            <p:sp>
              <p:nvSpPr>
                <p:cNvPr id="8774" name="Google Shape;8774;p349"/>
                <p:cNvSpPr txBox="1"/>
                <p:nvPr/>
              </p:nvSpPr>
              <p:spPr>
                <a:xfrm rot="24443">
                  <a:off x="4187186" y="22129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PROZAC</a:t>
                  </a:r>
                  <a:endParaRPr sz="1800" b="1"/>
                </a:p>
              </p:txBody>
            </p:sp>
          </p:grpSp>
          <p:sp>
            <p:nvSpPr>
              <p:cNvPr id="8775" name="Google Shape;8775;p349"/>
              <p:cNvSpPr txBox="1"/>
              <p:nvPr/>
            </p:nvSpPr>
            <p:spPr>
              <a:xfrm>
                <a:off x="3198275" y="704075"/>
                <a:ext cx="1724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rPr>
                  <a:t>5HT2C</a:t>
                </a:r>
                <a:r>
                  <a:rPr lang="en" sz="1200" b="1"/>
                  <a:t> antagonist</a:t>
                </a:r>
                <a:endParaRPr sz="1200" b="1"/>
              </a:p>
            </p:txBody>
          </p:sp>
          <p:sp>
            <p:nvSpPr>
              <p:cNvPr id="8776" name="Google Shape;8776;p349"/>
              <p:cNvSpPr txBox="1"/>
              <p:nvPr/>
            </p:nvSpPr>
            <p:spPr>
              <a:xfrm>
                <a:off x="7143125" y="2807038"/>
                <a:ext cx="1130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8777" name="Google Shape;8777;p349"/>
              <p:cNvSpPr txBox="1"/>
              <p:nvPr/>
            </p:nvSpPr>
            <p:spPr>
              <a:xfrm>
                <a:off x="6257950" y="769225"/>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a:t>
                </a:r>
                <a:endParaRPr sz="1200" b="1"/>
              </a:p>
            </p:txBody>
          </p:sp>
        </p:grpSp>
        <p:cxnSp>
          <p:nvCxnSpPr>
            <p:cNvPr id="8778" name="Google Shape;8778;p349"/>
            <p:cNvCxnSpPr/>
            <p:nvPr/>
          </p:nvCxnSpPr>
          <p:spPr>
            <a:xfrm rot="10800000" flipH="1">
              <a:off x="5888500" y="2197925"/>
              <a:ext cx="1130400" cy="293400"/>
            </a:xfrm>
            <a:prstGeom prst="straightConnector1">
              <a:avLst/>
            </a:prstGeom>
            <a:noFill/>
            <a:ln w="9525" cap="flat" cmpd="sng">
              <a:solidFill>
                <a:schemeClr val="dk2"/>
              </a:solidFill>
              <a:prstDash val="solid"/>
              <a:round/>
              <a:headEnd type="none" w="med" len="med"/>
              <a:tailEnd type="triangle" w="med" len="med"/>
            </a:ln>
          </p:spPr>
        </p:cxnSp>
        <p:sp>
          <p:nvSpPr>
            <p:cNvPr id="8779" name="Google Shape;8779;p349"/>
            <p:cNvSpPr txBox="1"/>
            <p:nvPr/>
          </p:nvSpPr>
          <p:spPr>
            <a:xfrm>
              <a:off x="6990325" y="1740938"/>
              <a:ext cx="1598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“activating” effects (at very high doses, if at all)</a:t>
              </a:r>
              <a:endParaRPr sz="1200"/>
            </a:p>
          </p:txBody>
        </p:sp>
        <p:cxnSp>
          <p:nvCxnSpPr>
            <p:cNvPr id="8780" name="Google Shape;8780;p349"/>
            <p:cNvCxnSpPr/>
            <p:nvPr/>
          </p:nvCxnSpPr>
          <p:spPr>
            <a:xfrm>
              <a:off x="6864000" y="3561075"/>
              <a:ext cx="378900" cy="0"/>
            </a:xfrm>
            <a:prstGeom prst="straightConnector1">
              <a:avLst/>
            </a:prstGeom>
            <a:noFill/>
            <a:ln w="9525" cap="flat" cmpd="sng">
              <a:solidFill>
                <a:schemeClr val="dk2"/>
              </a:solidFill>
              <a:prstDash val="solid"/>
              <a:round/>
              <a:headEnd type="none" w="med" len="med"/>
              <a:tailEnd type="triangle" w="med" len="med"/>
            </a:ln>
          </p:spPr>
        </p:cxnSp>
        <p:sp>
          <p:nvSpPr>
            <p:cNvPr id="8781" name="Google Shape;8781;p349"/>
            <p:cNvSpPr txBox="1"/>
            <p:nvPr/>
          </p:nvSpPr>
          <p:spPr>
            <a:xfrm>
              <a:off x="7202150" y="3217113"/>
              <a:ext cx="1598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sp>
          <p:nvSpPr>
            <p:cNvPr id="8782" name="Google Shape;8782;p349"/>
            <p:cNvSpPr txBox="1"/>
            <p:nvPr/>
          </p:nvSpPr>
          <p:spPr>
            <a:xfrm>
              <a:off x="4297925" y="251575"/>
              <a:ext cx="905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“fluffer” in</a:t>
              </a:r>
              <a:r>
                <a:rPr lang="en" sz="1200" b="1" u="sng"/>
                <a:t>H</a:t>
              </a:r>
              <a:r>
                <a:rPr lang="en" sz="1200" b="1"/>
                <a:t>ibitor</a:t>
              </a:r>
              <a:endParaRPr sz="1200" b="1"/>
            </a:p>
          </p:txBody>
        </p:sp>
        <p:cxnSp>
          <p:nvCxnSpPr>
            <p:cNvPr id="8783" name="Google Shape;8783;p349"/>
            <p:cNvCxnSpPr/>
            <p:nvPr/>
          </p:nvCxnSpPr>
          <p:spPr>
            <a:xfrm>
              <a:off x="5170950" y="675013"/>
              <a:ext cx="379200" cy="0"/>
            </a:xfrm>
            <a:prstGeom prst="straightConnector1">
              <a:avLst/>
            </a:prstGeom>
            <a:noFill/>
            <a:ln w="9525" cap="flat" cmpd="sng">
              <a:solidFill>
                <a:schemeClr val="dk2"/>
              </a:solidFill>
              <a:prstDash val="solid"/>
              <a:round/>
              <a:headEnd type="none" w="med" len="med"/>
              <a:tailEnd type="triangle" w="med" len="med"/>
            </a:ln>
          </p:spPr>
        </p:cxnSp>
        <p:sp>
          <p:nvSpPr>
            <p:cNvPr id="8784" name="Google Shape;8784;p349"/>
            <p:cNvSpPr txBox="1"/>
            <p:nvPr/>
          </p:nvSpPr>
          <p:spPr>
            <a:xfrm>
              <a:off x="5603750" y="251563"/>
              <a:ext cx="1598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markedly increases serum levels of other medications</a:t>
              </a:r>
              <a:endParaRPr sz="1200"/>
            </a:p>
          </p:txBody>
        </p:sp>
        <p:sp>
          <p:nvSpPr>
            <p:cNvPr id="8785" name="Google Shape;8785;p349"/>
            <p:cNvSpPr txBox="1"/>
            <p:nvPr/>
          </p:nvSpPr>
          <p:spPr>
            <a:xfrm>
              <a:off x="3887425" y="783575"/>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cxnSp>
        <p:nvCxnSpPr>
          <p:cNvPr id="8786" name="Google Shape;8786;p349"/>
          <p:cNvCxnSpPr/>
          <p:nvPr/>
        </p:nvCxnSpPr>
        <p:spPr>
          <a:xfrm>
            <a:off x="3935261" y="4920925"/>
            <a:ext cx="351300" cy="0"/>
          </a:xfrm>
          <a:prstGeom prst="straightConnector1">
            <a:avLst/>
          </a:prstGeom>
          <a:noFill/>
          <a:ln w="28575" cap="flat" cmpd="sng">
            <a:solidFill>
              <a:schemeClr val="dk2"/>
            </a:solidFill>
            <a:prstDash val="solid"/>
            <a:round/>
            <a:headEnd type="none" w="med" len="med"/>
            <a:tailEnd type="none" w="med" len="med"/>
          </a:ln>
        </p:spPr>
      </p:cxnSp>
      <p:pic>
        <p:nvPicPr>
          <p:cNvPr id="8787" name="Google Shape;8787;p349"/>
          <p:cNvPicPr preferRelativeResize="0"/>
          <p:nvPr/>
        </p:nvPicPr>
        <p:blipFill>
          <a:blip r:embed="rId8">
            <a:alphaModFix/>
          </a:blip>
          <a:stretch>
            <a:fillRect/>
          </a:stretch>
        </p:blipFill>
        <p:spPr>
          <a:xfrm>
            <a:off x="80889" y="2862950"/>
            <a:ext cx="1727675" cy="2218274"/>
          </a:xfrm>
          <a:prstGeom prst="rect">
            <a:avLst/>
          </a:prstGeom>
          <a:noFill/>
          <a:ln>
            <a:noFill/>
          </a:ln>
        </p:spPr>
      </p:pic>
      <p:pic>
        <p:nvPicPr>
          <p:cNvPr id="8788" name="Google Shape;8788;p349" descr="clipped result image"/>
          <p:cNvPicPr preferRelativeResize="0"/>
          <p:nvPr/>
        </p:nvPicPr>
        <p:blipFill rotWithShape="1">
          <a:blip r:embed="rId9">
            <a:alphaModFix/>
          </a:blip>
          <a:srcRect/>
          <a:stretch/>
        </p:blipFill>
        <p:spPr>
          <a:xfrm rot="14">
            <a:off x="8254234" y="182075"/>
            <a:ext cx="702219" cy="1079751"/>
          </a:xfrm>
          <a:prstGeom prst="rect">
            <a:avLst/>
          </a:prstGeom>
          <a:noFill/>
          <a:ln>
            <a:noFill/>
          </a:ln>
          <a:effectLst>
            <a:outerShdw blurRad="57150" dist="19050" dir="5400000" algn="bl" rotWithShape="0">
              <a:srgbClr val="000000">
                <a:alpha val="49800"/>
              </a:srgbClr>
            </a:outerShdw>
          </a:effectLst>
        </p:spPr>
      </p:pic>
      <p:cxnSp>
        <p:nvCxnSpPr>
          <p:cNvPr id="8789" name="Google Shape;8789;p349"/>
          <p:cNvCxnSpPr/>
          <p:nvPr/>
        </p:nvCxnSpPr>
        <p:spPr>
          <a:xfrm rot="10800000">
            <a:off x="1552575" y="1479825"/>
            <a:ext cx="412800" cy="376800"/>
          </a:xfrm>
          <a:prstGeom prst="straightConnector1">
            <a:avLst/>
          </a:prstGeom>
          <a:noFill/>
          <a:ln w="9525" cap="flat" cmpd="sng">
            <a:solidFill>
              <a:schemeClr val="dk2"/>
            </a:solidFill>
            <a:prstDash val="solid"/>
            <a:round/>
            <a:headEnd type="none" w="med" len="med"/>
            <a:tailEnd type="triangle" w="med" len="med"/>
          </a:ln>
        </p:spPr>
      </p:cxnSp>
      <p:sp>
        <p:nvSpPr>
          <p:cNvPr id="8790" name="Google Shape;8790;p349"/>
          <p:cNvSpPr txBox="1"/>
          <p:nvPr/>
        </p:nvSpPr>
        <p:spPr>
          <a:xfrm>
            <a:off x="274675" y="1068825"/>
            <a:ext cx="13401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rPr>
              <a:t>blocks serotonin from binding 5HT2C receptors</a:t>
            </a:r>
            <a:endParaRPr sz="1200"/>
          </a:p>
        </p:txBody>
      </p:sp>
      <p:cxnSp>
        <p:nvCxnSpPr>
          <p:cNvPr id="8791" name="Google Shape;8791;p349"/>
          <p:cNvCxnSpPr/>
          <p:nvPr/>
        </p:nvCxnSpPr>
        <p:spPr>
          <a:xfrm>
            <a:off x="711850" y="1913775"/>
            <a:ext cx="0" cy="3156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Shape 8795"/>
        <p:cNvGrpSpPr/>
        <p:nvPr/>
      </p:nvGrpSpPr>
      <p:grpSpPr>
        <a:xfrm>
          <a:off x="0" y="0"/>
          <a:ext cx="0" cy="0"/>
          <a:chOff x="0" y="0"/>
          <a:chExt cx="0" cy="0"/>
        </a:xfrm>
      </p:grpSpPr>
      <p:pic>
        <p:nvPicPr>
          <p:cNvPr id="8796" name="Google Shape;8796;p350"/>
          <p:cNvPicPr preferRelativeResize="0"/>
          <p:nvPr/>
        </p:nvPicPr>
        <p:blipFill>
          <a:blip r:embed="rId3">
            <a:alphaModFix/>
          </a:blip>
          <a:stretch>
            <a:fillRect/>
          </a:stretch>
        </p:blipFill>
        <p:spPr>
          <a:xfrm>
            <a:off x="2091974" y="0"/>
            <a:ext cx="3805624" cy="4886325"/>
          </a:xfrm>
          <a:prstGeom prst="rect">
            <a:avLst/>
          </a:prstGeom>
          <a:noFill/>
          <a:ln>
            <a:noFill/>
          </a:ln>
        </p:spPr>
      </p:pic>
      <p:sp>
        <p:nvSpPr>
          <p:cNvPr id="8797" name="Google Shape;8797;p350"/>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Fluoxetine: SSRI</a:t>
            </a:r>
            <a:endParaRPr b="1"/>
          </a:p>
        </p:txBody>
      </p:sp>
      <p:pic>
        <p:nvPicPr>
          <p:cNvPr id="8798" name="Google Shape;8798;p350"/>
          <p:cNvPicPr preferRelativeResize="0"/>
          <p:nvPr/>
        </p:nvPicPr>
        <p:blipFill rotWithShape="1">
          <a:blip r:embed="rId4">
            <a:alphaModFix/>
          </a:blip>
          <a:srcRect r="70105"/>
          <a:stretch/>
        </p:blipFill>
        <p:spPr>
          <a:xfrm>
            <a:off x="7058025" y="459374"/>
            <a:ext cx="2085974" cy="4525899"/>
          </a:xfrm>
          <a:prstGeom prst="rect">
            <a:avLst/>
          </a:prstGeom>
          <a:noFill/>
          <a:ln>
            <a:noFill/>
          </a:ln>
        </p:spPr>
      </p:pic>
      <p:grpSp>
        <p:nvGrpSpPr>
          <p:cNvPr id="8799" name="Google Shape;8799;p350"/>
          <p:cNvGrpSpPr/>
          <p:nvPr/>
        </p:nvGrpSpPr>
        <p:grpSpPr>
          <a:xfrm>
            <a:off x="5477750" y="459375"/>
            <a:ext cx="1516825" cy="738900"/>
            <a:chOff x="629525" y="2202300"/>
            <a:chExt cx="1516825" cy="738900"/>
          </a:xfrm>
        </p:grpSpPr>
        <p:sp>
          <p:nvSpPr>
            <p:cNvPr id="8800" name="Google Shape;8800;p350"/>
            <p:cNvSpPr txBox="1"/>
            <p:nvPr/>
          </p:nvSpPr>
          <p:spPr>
            <a:xfrm>
              <a:off x="629525" y="2202300"/>
              <a:ext cx="13401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disinhibition of norepinephrine and dopamine</a:t>
              </a:r>
              <a:endParaRPr sz="1200"/>
            </a:p>
          </p:txBody>
        </p:sp>
        <p:cxnSp>
          <p:nvCxnSpPr>
            <p:cNvPr id="8801" name="Google Shape;8801;p350"/>
            <p:cNvCxnSpPr/>
            <p:nvPr/>
          </p:nvCxnSpPr>
          <p:spPr>
            <a:xfrm rot="10800000">
              <a:off x="1788750" y="2491325"/>
              <a:ext cx="357600" cy="0"/>
            </a:xfrm>
            <a:prstGeom prst="straightConnector1">
              <a:avLst/>
            </a:prstGeom>
            <a:noFill/>
            <a:ln w="9525" cap="flat" cmpd="sng">
              <a:solidFill>
                <a:schemeClr val="dk2"/>
              </a:solidFill>
              <a:prstDash val="solid"/>
              <a:round/>
              <a:headEnd type="none" w="med" len="med"/>
              <a:tailEnd type="triangle" w="med" len="med"/>
            </a:ln>
          </p:spPr>
        </p:cxnSp>
      </p:grpSp>
      <p:pic>
        <p:nvPicPr>
          <p:cNvPr id="8802" name="Google Shape;8802;p350" descr="clipped result image"/>
          <p:cNvPicPr preferRelativeResize="0"/>
          <p:nvPr/>
        </p:nvPicPr>
        <p:blipFill rotWithShape="1">
          <a:blip r:embed="rId5">
            <a:alphaModFix/>
          </a:blip>
          <a:srcRect/>
          <a:stretch/>
        </p:blipFill>
        <p:spPr>
          <a:xfrm rot="14">
            <a:off x="6949309" y="3905525"/>
            <a:ext cx="702219" cy="1079751"/>
          </a:xfrm>
          <a:prstGeom prst="rect">
            <a:avLst/>
          </a:prstGeom>
          <a:noFill/>
          <a:ln>
            <a:noFill/>
          </a:ln>
          <a:effectLst>
            <a:outerShdw blurRad="57150" dist="19050" dir="5400000" algn="bl" rotWithShape="0">
              <a:srgbClr val="000000">
                <a:alpha val="498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45"/>
          <p:cNvSpPr txBox="1"/>
          <p:nvPr/>
        </p:nvSpPr>
        <p:spPr>
          <a:xfrm>
            <a:off x="193175" y="93025"/>
            <a:ext cx="83460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Examples of 7th messengers / Late gene products</a:t>
            </a:r>
            <a:endParaRPr sz="1900" b="1"/>
          </a:p>
        </p:txBody>
      </p:sp>
      <p:pic>
        <p:nvPicPr>
          <p:cNvPr id="463" name="Google Shape;463;p45"/>
          <p:cNvPicPr preferRelativeResize="0"/>
          <p:nvPr/>
        </p:nvPicPr>
        <p:blipFill>
          <a:blip r:embed="rId3">
            <a:alphaModFix/>
          </a:blip>
          <a:stretch>
            <a:fillRect/>
          </a:stretch>
        </p:blipFill>
        <p:spPr>
          <a:xfrm>
            <a:off x="1213625" y="524125"/>
            <a:ext cx="6444859" cy="4314575"/>
          </a:xfrm>
          <a:prstGeom prst="rect">
            <a:avLst/>
          </a:prstGeom>
          <a:noFill/>
          <a:ln>
            <a:noFill/>
          </a:ln>
        </p:spPr>
      </p:pic>
      <p:sp>
        <p:nvSpPr>
          <p:cNvPr id="464" name="Google Shape;464;p45"/>
          <p:cNvSpPr txBox="1"/>
          <p:nvPr/>
        </p:nvSpPr>
        <p:spPr>
          <a:xfrm>
            <a:off x="4056450" y="4686050"/>
            <a:ext cx="1180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an enzyme</a:t>
            </a:r>
            <a:endParaRPr/>
          </a:p>
        </p:txBody>
      </p:sp>
      <p:sp>
        <p:nvSpPr>
          <p:cNvPr id="465" name="Google Shape;465;p45"/>
          <p:cNvSpPr txBox="1"/>
          <p:nvPr/>
        </p:nvSpPr>
        <p:spPr>
          <a:xfrm>
            <a:off x="5640225" y="42379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 neurotrophic growth factor</a:t>
            </a:r>
            <a:endParaRPr/>
          </a:p>
        </p:txBody>
      </p:sp>
      <p:sp>
        <p:nvSpPr>
          <p:cNvPr id="466" name="Google Shape;466;p45"/>
          <p:cNvSpPr txBox="1"/>
          <p:nvPr/>
        </p:nvSpPr>
        <p:spPr>
          <a:xfrm>
            <a:off x="1451725" y="3734150"/>
            <a:ext cx="103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 receptor</a:t>
            </a:r>
            <a:endParaRPr/>
          </a:p>
        </p:txBody>
      </p:sp>
      <p:sp>
        <p:nvSpPr>
          <p:cNvPr id="467" name="Google Shape;467;p45"/>
          <p:cNvSpPr txBox="1"/>
          <p:nvPr/>
        </p:nvSpPr>
        <p:spPr>
          <a:xfrm>
            <a:off x="6653350" y="2571750"/>
            <a:ext cx="140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an ion channel</a:t>
            </a:r>
            <a:endParaRPr/>
          </a:p>
        </p:txBody>
      </p:sp>
      <p:sp>
        <p:nvSpPr>
          <p:cNvPr id="468" name="Google Shape;468;p45"/>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
        <p:nvSpPr>
          <p:cNvPr id="469" name="Google Shape;469;p45"/>
          <p:cNvSpPr txBox="1"/>
          <p:nvPr/>
        </p:nvSpPr>
        <p:spPr>
          <a:xfrm>
            <a:off x="6967924" y="2040750"/>
            <a:ext cx="4968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t>7</a:t>
            </a:r>
            <a:endParaRPr sz="1300" b="1"/>
          </a:p>
        </p:txBody>
      </p:sp>
      <p:sp>
        <p:nvSpPr>
          <p:cNvPr id="470" name="Google Shape;470;p45"/>
          <p:cNvSpPr txBox="1"/>
          <p:nvPr/>
        </p:nvSpPr>
        <p:spPr>
          <a:xfrm>
            <a:off x="6048599" y="3632925"/>
            <a:ext cx="4968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t>7</a:t>
            </a:r>
            <a:endParaRPr sz="1300" b="1"/>
          </a:p>
        </p:txBody>
      </p:sp>
      <p:sp>
        <p:nvSpPr>
          <p:cNvPr id="471" name="Google Shape;471;p45"/>
          <p:cNvSpPr txBox="1"/>
          <p:nvPr/>
        </p:nvSpPr>
        <p:spPr>
          <a:xfrm>
            <a:off x="4291899" y="4368700"/>
            <a:ext cx="4968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t>7</a:t>
            </a:r>
            <a:endParaRPr sz="1300" b="1"/>
          </a:p>
        </p:txBody>
      </p:sp>
      <p:sp>
        <p:nvSpPr>
          <p:cNvPr id="472" name="Google Shape;472;p45"/>
          <p:cNvSpPr txBox="1"/>
          <p:nvPr/>
        </p:nvSpPr>
        <p:spPr>
          <a:xfrm>
            <a:off x="1706190" y="3214600"/>
            <a:ext cx="4968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t>7</a:t>
            </a:r>
            <a:endParaRPr sz="1300" b="1"/>
          </a:p>
        </p:txBody>
      </p:sp>
      <p:sp>
        <p:nvSpPr>
          <p:cNvPr id="473" name="Google Shape;473;p45"/>
          <p:cNvSpPr/>
          <p:nvPr/>
        </p:nvSpPr>
        <p:spPr>
          <a:xfrm rot="273226">
            <a:off x="4244852" y="4403332"/>
            <a:ext cx="306066" cy="315636"/>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5"/>
          <p:cNvSpPr/>
          <p:nvPr/>
        </p:nvSpPr>
        <p:spPr>
          <a:xfrm rot="273226">
            <a:off x="1669310" y="3249232"/>
            <a:ext cx="306066" cy="315636"/>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Shape 8806"/>
        <p:cNvGrpSpPr/>
        <p:nvPr/>
      </p:nvGrpSpPr>
      <p:grpSpPr>
        <a:xfrm>
          <a:off x="0" y="0"/>
          <a:ext cx="0" cy="0"/>
          <a:chOff x="0" y="0"/>
          <a:chExt cx="0" cy="0"/>
        </a:xfrm>
      </p:grpSpPr>
      <p:pic>
        <p:nvPicPr>
          <p:cNvPr id="8807" name="Google Shape;8807;p351"/>
          <p:cNvPicPr preferRelativeResize="0"/>
          <p:nvPr/>
        </p:nvPicPr>
        <p:blipFill>
          <a:blip r:embed="rId3">
            <a:alphaModFix/>
          </a:blip>
          <a:stretch>
            <a:fillRect/>
          </a:stretch>
        </p:blipFill>
        <p:spPr>
          <a:xfrm>
            <a:off x="2091974" y="0"/>
            <a:ext cx="3805624" cy="4886325"/>
          </a:xfrm>
          <a:prstGeom prst="rect">
            <a:avLst/>
          </a:prstGeom>
          <a:noFill/>
          <a:ln>
            <a:noFill/>
          </a:ln>
        </p:spPr>
      </p:pic>
      <p:sp>
        <p:nvSpPr>
          <p:cNvPr id="8808" name="Google Shape;8808;p351"/>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Fluoxetine: SSRI</a:t>
            </a:r>
            <a:endParaRPr b="1"/>
          </a:p>
        </p:txBody>
      </p:sp>
      <p:pic>
        <p:nvPicPr>
          <p:cNvPr id="8809" name="Google Shape;8809;p351"/>
          <p:cNvPicPr preferRelativeResize="0"/>
          <p:nvPr/>
        </p:nvPicPr>
        <p:blipFill rotWithShape="1">
          <a:blip r:embed="rId4">
            <a:alphaModFix/>
          </a:blip>
          <a:srcRect r="70105"/>
          <a:stretch/>
        </p:blipFill>
        <p:spPr>
          <a:xfrm>
            <a:off x="7058025" y="459374"/>
            <a:ext cx="2085974" cy="4525899"/>
          </a:xfrm>
          <a:prstGeom prst="rect">
            <a:avLst/>
          </a:prstGeom>
          <a:noFill/>
          <a:ln>
            <a:noFill/>
          </a:ln>
        </p:spPr>
      </p:pic>
      <p:grpSp>
        <p:nvGrpSpPr>
          <p:cNvPr id="8810" name="Google Shape;8810;p351"/>
          <p:cNvGrpSpPr/>
          <p:nvPr/>
        </p:nvGrpSpPr>
        <p:grpSpPr>
          <a:xfrm>
            <a:off x="5477750" y="459375"/>
            <a:ext cx="1516825" cy="738900"/>
            <a:chOff x="629525" y="2202300"/>
            <a:chExt cx="1516825" cy="738900"/>
          </a:xfrm>
        </p:grpSpPr>
        <p:sp>
          <p:nvSpPr>
            <p:cNvPr id="8811" name="Google Shape;8811;p351"/>
            <p:cNvSpPr txBox="1"/>
            <p:nvPr/>
          </p:nvSpPr>
          <p:spPr>
            <a:xfrm>
              <a:off x="629525" y="2202300"/>
              <a:ext cx="13401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disinhibition of norepinephrine and dopamine</a:t>
              </a:r>
              <a:endParaRPr sz="1200"/>
            </a:p>
          </p:txBody>
        </p:sp>
        <p:cxnSp>
          <p:nvCxnSpPr>
            <p:cNvPr id="8812" name="Google Shape;8812;p351"/>
            <p:cNvCxnSpPr/>
            <p:nvPr/>
          </p:nvCxnSpPr>
          <p:spPr>
            <a:xfrm rot="10800000">
              <a:off x="1788750" y="2491325"/>
              <a:ext cx="357600" cy="0"/>
            </a:xfrm>
            <a:prstGeom prst="straightConnector1">
              <a:avLst/>
            </a:prstGeom>
            <a:noFill/>
            <a:ln w="9525" cap="flat" cmpd="sng">
              <a:solidFill>
                <a:schemeClr val="dk2"/>
              </a:solidFill>
              <a:prstDash val="solid"/>
              <a:round/>
              <a:headEnd type="none" w="med" len="med"/>
              <a:tailEnd type="triangle" w="med" len="med"/>
            </a:ln>
          </p:spPr>
        </p:cxnSp>
      </p:grpSp>
      <p:grpSp>
        <p:nvGrpSpPr>
          <p:cNvPr id="8813" name="Google Shape;8813;p351"/>
          <p:cNvGrpSpPr/>
          <p:nvPr/>
        </p:nvGrpSpPr>
        <p:grpSpPr>
          <a:xfrm>
            <a:off x="1334375" y="716550"/>
            <a:ext cx="1573975" cy="554100"/>
            <a:chOff x="572375" y="2202300"/>
            <a:chExt cx="1573975" cy="554100"/>
          </a:xfrm>
        </p:grpSpPr>
        <p:sp>
          <p:nvSpPr>
            <p:cNvPr id="8814" name="Google Shape;8814;p351"/>
            <p:cNvSpPr txBox="1"/>
            <p:nvPr/>
          </p:nvSpPr>
          <p:spPr>
            <a:xfrm>
              <a:off x="572375" y="2202300"/>
              <a:ext cx="1340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potentially “activating”</a:t>
              </a:r>
              <a:endParaRPr sz="1200"/>
            </a:p>
          </p:txBody>
        </p:sp>
        <p:cxnSp>
          <p:nvCxnSpPr>
            <p:cNvPr id="8815" name="Google Shape;8815;p351"/>
            <p:cNvCxnSpPr/>
            <p:nvPr/>
          </p:nvCxnSpPr>
          <p:spPr>
            <a:xfrm rot="10800000">
              <a:off x="1533450" y="2491325"/>
              <a:ext cx="612900" cy="0"/>
            </a:xfrm>
            <a:prstGeom prst="straightConnector1">
              <a:avLst/>
            </a:prstGeom>
            <a:noFill/>
            <a:ln w="9525" cap="flat" cmpd="sng">
              <a:solidFill>
                <a:schemeClr val="dk2"/>
              </a:solidFill>
              <a:prstDash val="solid"/>
              <a:round/>
              <a:headEnd type="none" w="med" len="med"/>
              <a:tailEnd type="triangle" w="med" len="med"/>
            </a:ln>
          </p:spPr>
        </p:cxnSp>
      </p:grpSp>
      <p:pic>
        <p:nvPicPr>
          <p:cNvPr id="8816" name="Google Shape;8816;p351" descr="clipped result image"/>
          <p:cNvPicPr preferRelativeResize="0"/>
          <p:nvPr/>
        </p:nvPicPr>
        <p:blipFill rotWithShape="1">
          <a:blip r:embed="rId5">
            <a:alphaModFix/>
          </a:blip>
          <a:srcRect/>
          <a:stretch/>
        </p:blipFill>
        <p:spPr>
          <a:xfrm rot="14">
            <a:off x="6949309" y="3905525"/>
            <a:ext cx="702219" cy="1079751"/>
          </a:xfrm>
          <a:prstGeom prst="rect">
            <a:avLst/>
          </a:prstGeom>
          <a:noFill/>
          <a:ln>
            <a:noFill/>
          </a:ln>
          <a:effectLst>
            <a:outerShdw blurRad="57150" dist="19050" dir="5400000" algn="bl" rotWithShape="0">
              <a:srgbClr val="000000">
                <a:alpha val="49800"/>
              </a:srgbClr>
            </a:outerShdw>
          </a:effectLst>
        </p:spPr>
      </p:pic>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Shape 8820"/>
        <p:cNvGrpSpPr/>
        <p:nvPr/>
      </p:nvGrpSpPr>
      <p:grpSpPr>
        <a:xfrm>
          <a:off x="0" y="0"/>
          <a:ext cx="0" cy="0"/>
          <a:chOff x="0" y="0"/>
          <a:chExt cx="0" cy="0"/>
        </a:xfrm>
      </p:grpSpPr>
      <p:sp>
        <p:nvSpPr>
          <p:cNvPr id="8821" name="Google Shape;8821;p352"/>
          <p:cNvSpPr txBox="1"/>
          <p:nvPr/>
        </p:nvSpPr>
        <p:spPr>
          <a:xfrm>
            <a:off x="203825" y="2214275"/>
            <a:ext cx="1340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potentially “activating”</a:t>
            </a:r>
            <a:endParaRPr sz="1200"/>
          </a:p>
        </p:txBody>
      </p:sp>
      <p:grpSp>
        <p:nvGrpSpPr>
          <p:cNvPr id="8822" name="Google Shape;8822;p352"/>
          <p:cNvGrpSpPr/>
          <p:nvPr/>
        </p:nvGrpSpPr>
        <p:grpSpPr>
          <a:xfrm>
            <a:off x="2960150" y="251563"/>
            <a:ext cx="6153900" cy="4770887"/>
            <a:chOff x="2045750" y="251563"/>
            <a:chExt cx="6153900" cy="4770887"/>
          </a:xfrm>
        </p:grpSpPr>
        <p:grpSp>
          <p:nvGrpSpPr>
            <p:cNvPr id="8823" name="Google Shape;8823;p352"/>
            <p:cNvGrpSpPr/>
            <p:nvPr/>
          </p:nvGrpSpPr>
          <p:grpSpPr>
            <a:xfrm>
              <a:off x="2998732" y="551620"/>
              <a:ext cx="2286579" cy="1911049"/>
              <a:chOff x="-2521759" y="897403"/>
              <a:chExt cx="1477500" cy="1089600"/>
            </a:xfrm>
          </p:grpSpPr>
          <p:sp>
            <p:nvSpPr>
              <p:cNvPr id="8824" name="Google Shape;8824;p352"/>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825" name="Google Shape;8825;p352"/>
              <p:cNvGrpSpPr/>
              <p:nvPr/>
            </p:nvGrpSpPr>
            <p:grpSpPr>
              <a:xfrm>
                <a:off x="-2127414" y="1275205"/>
                <a:ext cx="688733" cy="700658"/>
                <a:chOff x="40123" y="-1583761"/>
                <a:chExt cx="688733" cy="1109689"/>
              </a:xfrm>
            </p:grpSpPr>
            <p:grpSp>
              <p:nvGrpSpPr>
                <p:cNvPr id="8826" name="Google Shape;8826;p352"/>
                <p:cNvGrpSpPr/>
                <p:nvPr/>
              </p:nvGrpSpPr>
              <p:grpSpPr>
                <a:xfrm>
                  <a:off x="45124" y="-1327179"/>
                  <a:ext cx="683733" cy="853107"/>
                  <a:chOff x="597574" y="1930371"/>
                  <a:chExt cx="683733" cy="853107"/>
                </a:xfrm>
              </p:grpSpPr>
              <p:grpSp>
                <p:nvGrpSpPr>
                  <p:cNvPr id="8827" name="Google Shape;8827;p352"/>
                  <p:cNvGrpSpPr/>
                  <p:nvPr/>
                </p:nvGrpSpPr>
                <p:grpSpPr>
                  <a:xfrm rot="-5400000">
                    <a:off x="640721" y="2142893"/>
                    <a:ext cx="600335" cy="680836"/>
                    <a:chOff x="15239716" y="-12996420"/>
                    <a:chExt cx="1868456" cy="2463229"/>
                  </a:xfrm>
                </p:grpSpPr>
                <p:pic>
                  <p:nvPicPr>
                    <p:cNvPr id="8828" name="Google Shape;8828;p352"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8829" name="Google Shape;8829;p352"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8830" name="Google Shape;8830;p352"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8831" name="Google Shape;8831;p352"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8832" name="Google Shape;8832;p352"/>
            <p:cNvGrpSpPr/>
            <p:nvPr/>
          </p:nvGrpSpPr>
          <p:grpSpPr>
            <a:xfrm>
              <a:off x="2045750" y="1604975"/>
              <a:ext cx="4818250" cy="3417474"/>
              <a:chOff x="3455275" y="520038"/>
              <a:chExt cx="4818250" cy="3417474"/>
            </a:xfrm>
          </p:grpSpPr>
          <p:grpSp>
            <p:nvGrpSpPr>
              <p:cNvPr id="8833" name="Google Shape;8833;p352"/>
              <p:cNvGrpSpPr/>
              <p:nvPr/>
            </p:nvGrpSpPr>
            <p:grpSpPr>
              <a:xfrm>
                <a:off x="3677175" y="1004426"/>
                <a:ext cx="4522051" cy="2933086"/>
                <a:chOff x="3363025" y="1022851"/>
                <a:chExt cx="4522051" cy="2933086"/>
              </a:xfrm>
            </p:grpSpPr>
            <p:pic>
              <p:nvPicPr>
                <p:cNvPr id="8834" name="Google Shape;8834;p352"/>
                <p:cNvPicPr preferRelativeResize="0"/>
                <p:nvPr/>
              </p:nvPicPr>
              <p:blipFill>
                <a:blip r:embed="rId7">
                  <a:alphaModFix/>
                </a:blip>
                <a:stretch>
                  <a:fillRect/>
                </a:stretch>
              </p:blipFill>
              <p:spPr>
                <a:xfrm>
                  <a:off x="3363025" y="1022851"/>
                  <a:ext cx="4522051" cy="2933086"/>
                </a:xfrm>
                <a:prstGeom prst="rect">
                  <a:avLst/>
                </a:prstGeom>
                <a:noFill/>
                <a:ln>
                  <a:noFill/>
                </a:ln>
              </p:spPr>
            </p:pic>
            <p:sp>
              <p:nvSpPr>
                <p:cNvPr id="8835" name="Google Shape;8835;p352"/>
                <p:cNvSpPr txBox="1"/>
                <p:nvPr/>
              </p:nvSpPr>
              <p:spPr>
                <a:xfrm rot="24443">
                  <a:off x="4187186" y="22129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PROZAC</a:t>
                  </a:r>
                  <a:endParaRPr sz="1800" b="1"/>
                </a:p>
              </p:txBody>
            </p:sp>
          </p:grpSp>
          <p:sp>
            <p:nvSpPr>
              <p:cNvPr id="8836" name="Google Shape;8836;p352"/>
              <p:cNvSpPr txBox="1"/>
              <p:nvPr/>
            </p:nvSpPr>
            <p:spPr>
              <a:xfrm>
                <a:off x="3455275" y="520038"/>
                <a:ext cx="1130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rPr>
                  <a:t>5HT2C</a:t>
                </a:r>
                <a:r>
                  <a:rPr lang="en" sz="1200" b="1"/>
                  <a:t> antagonist</a:t>
                </a:r>
                <a:endParaRPr sz="1200" b="1"/>
              </a:p>
            </p:txBody>
          </p:sp>
          <p:sp>
            <p:nvSpPr>
              <p:cNvPr id="8837" name="Google Shape;8837;p352"/>
              <p:cNvSpPr txBox="1"/>
              <p:nvPr/>
            </p:nvSpPr>
            <p:spPr>
              <a:xfrm>
                <a:off x="7143125" y="2807038"/>
                <a:ext cx="1130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8838" name="Google Shape;8838;p352"/>
              <p:cNvSpPr txBox="1"/>
              <p:nvPr/>
            </p:nvSpPr>
            <p:spPr>
              <a:xfrm>
                <a:off x="6257950" y="769225"/>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a:t>
                </a:r>
                <a:endParaRPr sz="1200" b="1"/>
              </a:p>
            </p:txBody>
          </p:sp>
        </p:grpSp>
        <p:cxnSp>
          <p:nvCxnSpPr>
            <p:cNvPr id="8839" name="Google Shape;8839;p352"/>
            <p:cNvCxnSpPr/>
            <p:nvPr/>
          </p:nvCxnSpPr>
          <p:spPr>
            <a:xfrm rot="10800000" flipH="1">
              <a:off x="5888500" y="2197925"/>
              <a:ext cx="1130400" cy="293400"/>
            </a:xfrm>
            <a:prstGeom prst="straightConnector1">
              <a:avLst/>
            </a:prstGeom>
            <a:noFill/>
            <a:ln w="9525" cap="flat" cmpd="sng">
              <a:solidFill>
                <a:schemeClr val="dk2"/>
              </a:solidFill>
              <a:prstDash val="solid"/>
              <a:round/>
              <a:headEnd type="none" w="med" len="med"/>
              <a:tailEnd type="triangle" w="med" len="med"/>
            </a:ln>
          </p:spPr>
        </p:cxnSp>
        <p:sp>
          <p:nvSpPr>
            <p:cNvPr id="8840" name="Google Shape;8840;p352"/>
            <p:cNvSpPr txBox="1"/>
            <p:nvPr/>
          </p:nvSpPr>
          <p:spPr>
            <a:xfrm>
              <a:off x="6990325" y="1740950"/>
              <a:ext cx="10851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“activating” effects (at very high doses, if at all)</a:t>
              </a:r>
              <a:endParaRPr sz="1200"/>
            </a:p>
          </p:txBody>
        </p:sp>
        <p:cxnSp>
          <p:nvCxnSpPr>
            <p:cNvPr id="8841" name="Google Shape;8841;p352"/>
            <p:cNvCxnSpPr/>
            <p:nvPr/>
          </p:nvCxnSpPr>
          <p:spPr>
            <a:xfrm>
              <a:off x="6864000" y="3561075"/>
              <a:ext cx="378900" cy="0"/>
            </a:xfrm>
            <a:prstGeom prst="straightConnector1">
              <a:avLst/>
            </a:prstGeom>
            <a:noFill/>
            <a:ln w="9525" cap="flat" cmpd="sng">
              <a:solidFill>
                <a:schemeClr val="dk2"/>
              </a:solidFill>
              <a:prstDash val="solid"/>
              <a:round/>
              <a:headEnd type="none" w="med" len="med"/>
              <a:tailEnd type="triangle" w="med" len="med"/>
            </a:ln>
          </p:spPr>
        </p:cxnSp>
        <p:sp>
          <p:nvSpPr>
            <p:cNvPr id="8842" name="Google Shape;8842;p352"/>
            <p:cNvSpPr txBox="1"/>
            <p:nvPr/>
          </p:nvSpPr>
          <p:spPr>
            <a:xfrm>
              <a:off x="7202150" y="3217125"/>
              <a:ext cx="9975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a:t>
              </a:r>
              <a:endParaRPr sz="1200"/>
            </a:p>
            <a:p>
              <a:pPr marL="0" lvl="0" indent="0" algn="l" rtl="0">
                <a:spcBef>
                  <a:spcPts val="0"/>
                </a:spcBef>
                <a:spcAft>
                  <a:spcPts val="0"/>
                </a:spcAft>
                <a:buNone/>
              </a:pPr>
              <a:r>
                <a:rPr lang="en" sz="1200"/>
                <a:t>depressant and anxiolytic effects, sexual dysfunction</a:t>
              </a:r>
              <a:endParaRPr sz="1200"/>
            </a:p>
          </p:txBody>
        </p:sp>
        <p:sp>
          <p:nvSpPr>
            <p:cNvPr id="8843" name="Google Shape;8843;p352"/>
            <p:cNvSpPr txBox="1"/>
            <p:nvPr/>
          </p:nvSpPr>
          <p:spPr>
            <a:xfrm>
              <a:off x="4297925" y="251575"/>
              <a:ext cx="905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“fluffer” in</a:t>
              </a:r>
              <a:r>
                <a:rPr lang="en" sz="1200" b="1" u="sng"/>
                <a:t>H</a:t>
              </a:r>
              <a:r>
                <a:rPr lang="en" sz="1200" b="1"/>
                <a:t>ibitor</a:t>
              </a:r>
              <a:endParaRPr sz="1200" b="1"/>
            </a:p>
          </p:txBody>
        </p:sp>
        <p:cxnSp>
          <p:nvCxnSpPr>
            <p:cNvPr id="8844" name="Google Shape;8844;p352"/>
            <p:cNvCxnSpPr/>
            <p:nvPr/>
          </p:nvCxnSpPr>
          <p:spPr>
            <a:xfrm>
              <a:off x="5170950" y="675013"/>
              <a:ext cx="379200" cy="0"/>
            </a:xfrm>
            <a:prstGeom prst="straightConnector1">
              <a:avLst/>
            </a:prstGeom>
            <a:noFill/>
            <a:ln w="9525" cap="flat" cmpd="sng">
              <a:solidFill>
                <a:schemeClr val="dk2"/>
              </a:solidFill>
              <a:prstDash val="solid"/>
              <a:round/>
              <a:headEnd type="none" w="med" len="med"/>
              <a:tailEnd type="triangle" w="med" len="med"/>
            </a:ln>
          </p:spPr>
        </p:cxnSp>
        <p:sp>
          <p:nvSpPr>
            <p:cNvPr id="8845" name="Google Shape;8845;p352"/>
            <p:cNvSpPr txBox="1"/>
            <p:nvPr/>
          </p:nvSpPr>
          <p:spPr>
            <a:xfrm>
              <a:off x="5603750" y="251563"/>
              <a:ext cx="1598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markedly increases serum levels of other medications</a:t>
              </a:r>
              <a:endParaRPr sz="1200"/>
            </a:p>
          </p:txBody>
        </p:sp>
        <p:sp>
          <p:nvSpPr>
            <p:cNvPr id="8846" name="Google Shape;8846;p352"/>
            <p:cNvSpPr txBox="1"/>
            <p:nvPr/>
          </p:nvSpPr>
          <p:spPr>
            <a:xfrm>
              <a:off x="3887425" y="783575"/>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cxnSp>
        <p:nvCxnSpPr>
          <p:cNvPr id="8847" name="Google Shape;8847;p352"/>
          <p:cNvCxnSpPr/>
          <p:nvPr/>
        </p:nvCxnSpPr>
        <p:spPr>
          <a:xfrm>
            <a:off x="4849661" y="4920925"/>
            <a:ext cx="351300" cy="0"/>
          </a:xfrm>
          <a:prstGeom prst="straightConnector1">
            <a:avLst/>
          </a:prstGeom>
          <a:noFill/>
          <a:ln w="28575" cap="flat" cmpd="sng">
            <a:solidFill>
              <a:schemeClr val="dk2"/>
            </a:solidFill>
            <a:prstDash val="solid"/>
            <a:round/>
            <a:headEnd type="none" w="med" len="med"/>
            <a:tailEnd type="none" w="med" len="med"/>
          </a:ln>
        </p:spPr>
      </p:cxnSp>
      <p:sp>
        <p:nvSpPr>
          <p:cNvPr id="8848" name="Google Shape;8848;p352"/>
          <p:cNvSpPr txBox="1"/>
          <p:nvPr/>
        </p:nvSpPr>
        <p:spPr>
          <a:xfrm>
            <a:off x="329125" y="119100"/>
            <a:ext cx="2407500" cy="108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Fluoxetine (Prozac)</a:t>
            </a:r>
            <a:endParaRPr b="1"/>
          </a:p>
          <a:p>
            <a:pPr marL="457200" lvl="0" indent="-317500" algn="l" rtl="0">
              <a:spcBef>
                <a:spcPts val="1000"/>
              </a:spcBef>
              <a:spcAft>
                <a:spcPts val="0"/>
              </a:spcAft>
              <a:buClr>
                <a:schemeClr val="dk1"/>
              </a:buClr>
              <a:buSzPts val="1400"/>
              <a:buChar char="●"/>
            </a:pPr>
            <a:endParaRPr b="1">
              <a:solidFill>
                <a:schemeClr val="dk1"/>
              </a:solidFill>
            </a:endParaRPr>
          </a:p>
          <a:p>
            <a:pPr marL="0" lvl="0" indent="0" algn="l" rtl="0">
              <a:spcBef>
                <a:spcPts val="1000"/>
              </a:spcBef>
              <a:spcAft>
                <a:spcPts val="0"/>
              </a:spcAft>
              <a:buNone/>
            </a:pPr>
            <a:endParaRPr b="1"/>
          </a:p>
        </p:txBody>
      </p:sp>
      <p:sp>
        <p:nvSpPr>
          <p:cNvPr id="8849" name="Google Shape;8849;p352"/>
          <p:cNvSpPr txBox="1"/>
          <p:nvPr/>
        </p:nvSpPr>
        <p:spPr>
          <a:xfrm>
            <a:off x="1543925" y="2202300"/>
            <a:ext cx="13401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disinhibition of norepinephrine and dopamine</a:t>
            </a:r>
            <a:endParaRPr sz="1200"/>
          </a:p>
        </p:txBody>
      </p:sp>
      <p:cxnSp>
        <p:nvCxnSpPr>
          <p:cNvPr id="8850" name="Google Shape;8850;p352"/>
          <p:cNvCxnSpPr/>
          <p:nvPr/>
        </p:nvCxnSpPr>
        <p:spPr>
          <a:xfrm rot="10800000">
            <a:off x="2703150" y="2491325"/>
            <a:ext cx="357600" cy="0"/>
          </a:xfrm>
          <a:prstGeom prst="straightConnector1">
            <a:avLst/>
          </a:prstGeom>
          <a:noFill/>
          <a:ln w="9525" cap="flat" cmpd="sng">
            <a:solidFill>
              <a:schemeClr val="dk2"/>
            </a:solidFill>
            <a:prstDash val="solid"/>
            <a:round/>
            <a:headEnd type="none" w="med" len="med"/>
            <a:tailEnd type="triangle" w="med" len="med"/>
          </a:ln>
        </p:spPr>
      </p:cxnSp>
      <p:pic>
        <p:nvPicPr>
          <p:cNvPr id="8851" name="Google Shape;8851;p352"/>
          <p:cNvPicPr preferRelativeResize="0"/>
          <p:nvPr/>
        </p:nvPicPr>
        <p:blipFill>
          <a:blip r:embed="rId8">
            <a:alphaModFix/>
          </a:blip>
          <a:stretch>
            <a:fillRect/>
          </a:stretch>
        </p:blipFill>
        <p:spPr>
          <a:xfrm>
            <a:off x="1243526" y="2843900"/>
            <a:ext cx="1727675" cy="2218274"/>
          </a:xfrm>
          <a:prstGeom prst="rect">
            <a:avLst/>
          </a:prstGeom>
          <a:noFill/>
          <a:ln>
            <a:noFill/>
          </a:ln>
        </p:spPr>
      </p:pic>
      <p:cxnSp>
        <p:nvCxnSpPr>
          <p:cNvPr id="8852" name="Google Shape;8852;p352"/>
          <p:cNvCxnSpPr/>
          <p:nvPr/>
        </p:nvCxnSpPr>
        <p:spPr>
          <a:xfrm rot="10800000">
            <a:off x="1186325" y="2491325"/>
            <a:ext cx="357600" cy="0"/>
          </a:xfrm>
          <a:prstGeom prst="straightConnector1">
            <a:avLst/>
          </a:prstGeom>
          <a:noFill/>
          <a:ln w="9525" cap="flat" cmpd="sng">
            <a:solidFill>
              <a:schemeClr val="dk2"/>
            </a:solidFill>
            <a:prstDash val="solid"/>
            <a:round/>
            <a:headEnd type="none" w="med" len="med"/>
            <a:tailEnd type="triangle" w="med" len="med"/>
          </a:ln>
        </p:spPr>
      </p:cxnSp>
      <p:pic>
        <p:nvPicPr>
          <p:cNvPr id="8853" name="Google Shape;8853;p352" descr="clipped result image"/>
          <p:cNvPicPr preferRelativeResize="0"/>
          <p:nvPr/>
        </p:nvPicPr>
        <p:blipFill rotWithShape="1">
          <a:blip r:embed="rId9">
            <a:alphaModFix/>
          </a:blip>
          <a:srcRect/>
          <a:stretch/>
        </p:blipFill>
        <p:spPr>
          <a:xfrm rot="14">
            <a:off x="8282809" y="123125"/>
            <a:ext cx="702219" cy="1079751"/>
          </a:xfrm>
          <a:prstGeom prst="rect">
            <a:avLst/>
          </a:prstGeom>
          <a:noFill/>
          <a:ln>
            <a:noFill/>
          </a:ln>
          <a:effectLst>
            <a:outerShdw blurRad="57150" dist="19050" dir="5400000" algn="bl" rotWithShape="0">
              <a:srgbClr val="000000">
                <a:alpha val="49800"/>
              </a:srgbClr>
            </a:outerShdw>
          </a:effectLst>
        </p:spPr>
      </p:pic>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Shape 8857"/>
        <p:cNvGrpSpPr/>
        <p:nvPr/>
      </p:nvGrpSpPr>
      <p:grpSpPr>
        <a:xfrm>
          <a:off x="0" y="0"/>
          <a:ext cx="0" cy="0"/>
          <a:chOff x="0" y="0"/>
          <a:chExt cx="0" cy="0"/>
        </a:xfrm>
      </p:grpSpPr>
      <p:grpSp>
        <p:nvGrpSpPr>
          <p:cNvPr id="8858" name="Google Shape;8858;p353"/>
          <p:cNvGrpSpPr/>
          <p:nvPr/>
        </p:nvGrpSpPr>
        <p:grpSpPr>
          <a:xfrm>
            <a:off x="2960150" y="251563"/>
            <a:ext cx="6153900" cy="4770887"/>
            <a:chOff x="2045750" y="251563"/>
            <a:chExt cx="6153900" cy="4770887"/>
          </a:xfrm>
        </p:grpSpPr>
        <p:grpSp>
          <p:nvGrpSpPr>
            <p:cNvPr id="8859" name="Google Shape;8859;p353"/>
            <p:cNvGrpSpPr/>
            <p:nvPr/>
          </p:nvGrpSpPr>
          <p:grpSpPr>
            <a:xfrm>
              <a:off x="2998732" y="551620"/>
              <a:ext cx="2286579" cy="1911049"/>
              <a:chOff x="-2521759" y="897403"/>
              <a:chExt cx="1477500" cy="1089600"/>
            </a:xfrm>
          </p:grpSpPr>
          <p:sp>
            <p:nvSpPr>
              <p:cNvPr id="8860" name="Google Shape;8860;p353"/>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861" name="Google Shape;8861;p353"/>
              <p:cNvGrpSpPr/>
              <p:nvPr/>
            </p:nvGrpSpPr>
            <p:grpSpPr>
              <a:xfrm>
                <a:off x="-2127414" y="1275205"/>
                <a:ext cx="688733" cy="700658"/>
                <a:chOff x="40123" y="-1583761"/>
                <a:chExt cx="688733" cy="1109689"/>
              </a:xfrm>
            </p:grpSpPr>
            <p:grpSp>
              <p:nvGrpSpPr>
                <p:cNvPr id="8862" name="Google Shape;8862;p353"/>
                <p:cNvGrpSpPr/>
                <p:nvPr/>
              </p:nvGrpSpPr>
              <p:grpSpPr>
                <a:xfrm>
                  <a:off x="45124" y="-1327179"/>
                  <a:ext cx="683733" cy="853107"/>
                  <a:chOff x="597574" y="1930371"/>
                  <a:chExt cx="683733" cy="853107"/>
                </a:xfrm>
              </p:grpSpPr>
              <p:grpSp>
                <p:nvGrpSpPr>
                  <p:cNvPr id="8863" name="Google Shape;8863;p353"/>
                  <p:cNvGrpSpPr/>
                  <p:nvPr/>
                </p:nvGrpSpPr>
                <p:grpSpPr>
                  <a:xfrm rot="-5400000">
                    <a:off x="640721" y="2142893"/>
                    <a:ext cx="600335" cy="680836"/>
                    <a:chOff x="15239716" y="-12996420"/>
                    <a:chExt cx="1868456" cy="2463229"/>
                  </a:xfrm>
                </p:grpSpPr>
                <p:pic>
                  <p:nvPicPr>
                    <p:cNvPr id="8864" name="Google Shape;8864;p353"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8865" name="Google Shape;8865;p353"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8866" name="Google Shape;8866;p353"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8867" name="Google Shape;8867;p353"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8868" name="Google Shape;8868;p353"/>
            <p:cNvGrpSpPr/>
            <p:nvPr/>
          </p:nvGrpSpPr>
          <p:grpSpPr>
            <a:xfrm>
              <a:off x="2045750" y="1604975"/>
              <a:ext cx="4818250" cy="3417474"/>
              <a:chOff x="3455275" y="520038"/>
              <a:chExt cx="4818250" cy="3417474"/>
            </a:xfrm>
          </p:grpSpPr>
          <p:grpSp>
            <p:nvGrpSpPr>
              <p:cNvPr id="8869" name="Google Shape;8869;p353"/>
              <p:cNvGrpSpPr/>
              <p:nvPr/>
            </p:nvGrpSpPr>
            <p:grpSpPr>
              <a:xfrm>
                <a:off x="3677175" y="1004426"/>
                <a:ext cx="4522051" cy="2933086"/>
                <a:chOff x="3363025" y="1022851"/>
                <a:chExt cx="4522051" cy="2933086"/>
              </a:xfrm>
            </p:grpSpPr>
            <p:pic>
              <p:nvPicPr>
                <p:cNvPr id="8870" name="Google Shape;8870;p353"/>
                <p:cNvPicPr preferRelativeResize="0"/>
                <p:nvPr/>
              </p:nvPicPr>
              <p:blipFill>
                <a:blip r:embed="rId7">
                  <a:alphaModFix/>
                </a:blip>
                <a:stretch>
                  <a:fillRect/>
                </a:stretch>
              </p:blipFill>
              <p:spPr>
                <a:xfrm>
                  <a:off x="3363025" y="1022851"/>
                  <a:ext cx="4522051" cy="2933086"/>
                </a:xfrm>
                <a:prstGeom prst="rect">
                  <a:avLst/>
                </a:prstGeom>
                <a:noFill/>
                <a:ln>
                  <a:noFill/>
                </a:ln>
              </p:spPr>
            </p:pic>
            <p:sp>
              <p:nvSpPr>
                <p:cNvPr id="8871" name="Google Shape;8871;p353"/>
                <p:cNvSpPr txBox="1"/>
                <p:nvPr/>
              </p:nvSpPr>
              <p:spPr>
                <a:xfrm rot="24443">
                  <a:off x="4187186" y="22129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PROZAC</a:t>
                  </a:r>
                  <a:endParaRPr sz="1800" b="1"/>
                </a:p>
              </p:txBody>
            </p:sp>
          </p:grpSp>
          <p:sp>
            <p:nvSpPr>
              <p:cNvPr id="8872" name="Google Shape;8872;p353"/>
              <p:cNvSpPr txBox="1"/>
              <p:nvPr/>
            </p:nvSpPr>
            <p:spPr>
              <a:xfrm>
                <a:off x="3455275" y="520038"/>
                <a:ext cx="1130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rPr>
                  <a:t>5HT2C</a:t>
                </a:r>
                <a:r>
                  <a:rPr lang="en" sz="1200" b="1"/>
                  <a:t> antagonist</a:t>
                </a:r>
                <a:endParaRPr sz="1200" b="1"/>
              </a:p>
            </p:txBody>
          </p:sp>
          <p:sp>
            <p:nvSpPr>
              <p:cNvPr id="8873" name="Google Shape;8873;p353"/>
              <p:cNvSpPr txBox="1"/>
              <p:nvPr/>
            </p:nvSpPr>
            <p:spPr>
              <a:xfrm>
                <a:off x="7143125" y="2807038"/>
                <a:ext cx="1130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8874" name="Google Shape;8874;p353"/>
              <p:cNvSpPr txBox="1"/>
              <p:nvPr/>
            </p:nvSpPr>
            <p:spPr>
              <a:xfrm>
                <a:off x="6257950" y="769225"/>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a:t>
                </a:r>
                <a:endParaRPr sz="1200" b="1"/>
              </a:p>
            </p:txBody>
          </p:sp>
        </p:grpSp>
        <p:cxnSp>
          <p:nvCxnSpPr>
            <p:cNvPr id="8875" name="Google Shape;8875;p353"/>
            <p:cNvCxnSpPr/>
            <p:nvPr/>
          </p:nvCxnSpPr>
          <p:spPr>
            <a:xfrm rot="10800000" flipH="1">
              <a:off x="5888500" y="2197925"/>
              <a:ext cx="1130400" cy="293400"/>
            </a:xfrm>
            <a:prstGeom prst="straightConnector1">
              <a:avLst/>
            </a:prstGeom>
            <a:noFill/>
            <a:ln w="9525" cap="flat" cmpd="sng">
              <a:solidFill>
                <a:schemeClr val="dk2"/>
              </a:solidFill>
              <a:prstDash val="solid"/>
              <a:round/>
              <a:headEnd type="none" w="med" len="med"/>
              <a:tailEnd type="triangle" w="med" len="med"/>
            </a:ln>
          </p:spPr>
        </p:cxnSp>
        <p:sp>
          <p:nvSpPr>
            <p:cNvPr id="8876" name="Google Shape;8876;p353"/>
            <p:cNvSpPr txBox="1"/>
            <p:nvPr/>
          </p:nvSpPr>
          <p:spPr>
            <a:xfrm>
              <a:off x="6990325" y="1740950"/>
              <a:ext cx="10851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“activating” effects (at very high doses, if at all)</a:t>
              </a:r>
              <a:endParaRPr sz="1200"/>
            </a:p>
          </p:txBody>
        </p:sp>
        <p:cxnSp>
          <p:nvCxnSpPr>
            <p:cNvPr id="8877" name="Google Shape;8877;p353"/>
            <p:cNvCxnSpPr/>
            <p:nvPr/>
          </p:nvCxnSpPr>
          <p:spPr>
            <a:xfrm>
              <a:off x="6864000" y="3561075"/>
              <a:ext cx="378900" cy="0"/>
            </a:xfrm>
            <a:prstGeom prst="straightConnector1">
              <a:avLst/>
            </a:prstGeom>
            <a:noFill/>
            <a:ln w="9525" cap="flat" cmpd="sng">
              <a:solidFill>
                <a:schemeClr val="dk2"/>
              </a:solidFill>
              <a:prstDash val="solid"/>
              <a:round/>
              <a:headEnd type="none" w="med" len="med"/>
              <a:tailEnd type="triangle" w="med" len="med"/>
            </a:ln>
          </p:spPr>
        </p:cxnSp>
        <p:sp>
          <p:nvSpPr>
            <p:cNvPr id="8878" name="Google Shape;8878;p353"/>
            <p:cNvSpPr txBox="1"/>
            <p:nvPr/>
          </p:nvSpPr>
          <p:spPr>
            <a:xfrm>
              <a:off x="7202150" y="3217125"/>
              <a:ext cx="9975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a:t>
              </a:r>
              <a:endParaRPr sz="1200"/>
            </a:p>
            <a:p>
              <a:pPr marL="0" lvl="0" indent="0" algn="l" rtl="0">
                <a:spcBef>
                  <a:spcPts val="0"/>
                </a:spcBef>
                <a:spcAft>
                  <a:spcPts val="0"/>
                </a:spcAft>
                <a:buNone/>
              </a:pPr>
              <a:r>
                <a:rPr lang="en" sz="1200"/>
                <a:t>depressant and anxiolytic effects, sexual dysfunction</a:t>
              </a:r>
              <a:endParaRPr sz="1200"/>
            </a:p>
          </p:txBody>
        </p:sp>
        <p:sp>
          <p:nvSpPr>
            <p:cNvPr id="8879" name="Google Shape;8879;p353"/>
            <p:cNvSpPr txBox="1"/>
            <p:nvPr/>
          </p:nvSpPr>
          <p:spPr>
            <a:xfrm>
              <a:off x="4297925" y="251575"/>
              <a:ext cx="905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highlight>
                    <a:srgbClr val="FFFF00"/>
                  </a:highlight>
                </a:rPr>
                <a:t>“fluffer” in</a:t>
              </a:r>
              <a:r>
                <a:rPr lang="en" sz="1200" b="1" u="sng">
                  <a:highlight>
                    <a:srgbClr val="FFFF00"/>
                  </a:highlight>
                </a:rPr>
                <a:t>H</a:t>
              </a:r>
              <a:r>
                <a:rPr lang="en" sz="1200" b="1">
                  <a:highlight>
                    <a:srgbClr val="FFFF00"/>
                  </a:highlight>
                </a:rPr>
                <a:t>ibitor</a:t>
              </a:r>
              <a:endParaRPr sz="1200" b="1">
                <a:highlight>
                  <a:srgbClr val="FFFF00"/>
                </a:highlight>
              </a:endParaRPr>
            </a:p>
          </p:txBody>
        </p:sp>
        <p:cxnSp>
          <p:nvCxnSpPr>
            <p:cNvPr id="8880" name="Google Shape;8880;p353"/>
            <p:cNvCxnSpPr/>
            <p:nvPr/>
          </p:nvCxnSpPr>
          <p:spPr>
            <a:xfrm>
              <a:off x="5170950" y="675013"/>
              <a:ext cx="379200" cy="0"/>
            </a:xfrm>
            <a:prstGeom prst="straightConnector1">
              <a:avLst/>
            </a:prstGeom>
            <a:noFill/>
            <a:ln w="9525" cap="flat" cmpd="sng">
              <a:solidFill>
                <a:schemeClr val="dk2"/>
              </a:solidFill>
              <a:prstDash val="solid"/>
              <a:round/>
              <a:headEnd type="none" w="med" len="med"/>
              <a:tailEnd type="triangle" w="med" len="med"/>
            </a:ln>
          </p:spPr>
        </p:cxnSp>
        <p:sp>
          <p:nvSpPr>
            <p:cNvPr id="8881" name="Google Shape;8881;p353"/>
            <p:cNvSpPr txBox="1"/>
            <p:nvPr/>
          </p:nvSpPr>
          <p:spPr>
            <a:xfrm>
              <a:off x="5603750" y="251563"/>
              <a:ext cx="1598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markedly increases serum levels of other medications</a:t>
              </a:r>
              <a:endParaRPr sz="1200"/>
            </a:p>
          </p:txBody>
        </p:sp>
        <p:sp>
          <p:nvSpPr>
            <p:cNvPr id="8882" name="Google Shape;8882;p353"/>
            <p:cNvSpPr txBox="1"/>
            <p:nvPr/>
          </p:nvSpPr>
          <p:spPr>
            <a:xfrm>
              <a:off x="3887425" y="783575"/>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cxnSp>
        <p:nvCxnSpPr>
          <p:cNvPr id="8883" name="Google Shape;8883;p353"/>
          <p:cNvCxnSpPr/>
          <p:nvPr/>
        </p:nvCxnSpPr>
        <p:spPr>
          <a:xfrm>
            <a:off x="4849661" y="4920925"/>
            <a:ext cx="351300" cy="0"/>
          </a:xfrm>
          <a:prstGeom prst="straightConnector1">
            <a:avLst/>
          </a:prstGeom>
          <a:noFill/>
          <a:ln w="28575" cap="flat" cmpd="sng">
            <a:solidFill>
              <a:schemeClr val="dk2"/>
            </a:solidFill>
            <a:prstDash val="solid"/>
            <a:round/>
            <a:headEnd type="none" w="med" len="med"/>
            <a:tailEnd type="none" w="med" len="med"/>
          </a:ln>
        </p:spPr>
      </p:cxnSp>
      <p:sp>
        <p:nvSpPr>
          <p:cNvPr id="8884" name="Google Shape;8884;p353"/>
          <p:cNvSpPr txBox="1"/>
          <p:nvPr/>
        </p:nvSpPr>
        <p:spPr>
          <a:xfrm>
            <a:off x="329125" y="119100"/>
            <a:ext cx="2407500" cy="143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highlight>
                  <a:srgbClr val="FFFF00"/>
                </a:highlight>
              </a:rPr>
              <a:t>Flu</a:t>
            </a:r>
            <a:r>
              <a:rPr lang="en" b="1"/>
              <a:t>oxetine (Prozac)</a:t>
            </a:r>
            <a:endParaRPr b="1"/>
          </a:p>
          <a:p>
            <a:pPr marL="457200" lvl="0" indent="-317500" algn="l" rtl="0">
              <a:spcBef>
                <a:spcPts val="1000"/>
              </a:spcBef>
              <a:spcAft>
                <a:spcPts val="0"/>
              </a:spcAft>
              <a:buSzPts val="1400"/>
              <a:buChar char="●"/>
            </a:pPr>
            <a:r>
              <a:rPr lang="en" b="1"/>
              <a:t>“</a:t>
            </a:r>
            <a:r>
              <a:rPr lang="en" b="1">
                <a:highlight>
                  <a:srgbClr val="FFFF00"/>
                </a:highlight>
              </a:rPr>
              <a:t>Flu</a:t>
            </a:r>
            <a:r>
              <a:rPr lang="en" b="1"/>
              <a:t>ffer” in</a:t>
            </a:r>
            <a:r>
              <a:rPr lang="en" b="1" u="sng"/>
              <a:t>H</a:t>
            </a:r>
            <a:r>
              <a:rPr lang="en" b="1"/>
              <a:t>ibitor</a:t>
            </a:r>
            <a:endParaRPr b="1"/>
          </a:p>
          <a:p>
            <a:pPr marL="457200" lvl="0" indent="-317500" algn="l" rtl="0">
              <a:spcBef>
                <a:spcPts val="1000"/>
              </a:spcBef>
              <a:spcAft>
                <a:spcPts val="0"/>
              </a:spcAft>
              <a:buClr>
                <a:schemeClr val="dk1"/>
              </a:buClr>
              <a:buSzPts val="1400"/>
              <a:buChar char="●"/>
            </a:pPr>
            <a:endParaRPr b="1">
              <a:solidFill>
                <a:schemeClr val="dk1"/>
              </a:solidFill>
            </a:endParaRPr>
          </a:p>
          <a:p>
            <a:pPr marL="0" lvl="0" indent="0" algn="l" rtl="0">
              <a:spcBef>
                <a:spcPts val="1000"/>
              </a:spcBef>
              <a:spcAft>
                <a:spcPts val="0"/>
              </a:spcAft>
              <a:buNone/>
            </a:pPr>
            <a:endParaRPr b="1"/>
          </a:p>
        </p:txBody>
      </p:sp>
      <p:sp>
        <p:nvSpPr>
          <p:cNvPr id="8885" name="Google Shape;8885;p353"/>
          <p:cNvSpPr txBox="1"/>
          <p:nvPr/>
        </p:nvSpPr>
        <p:spPr>
          <a:xfrm>
            <a:off x="1543925" y="2202300"/>
            <a:ext cx="13401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disinhibition of norepinephrine and dopamine</a:t>
            </a:r>
            <a:endParaRPr sz="1200"/>
          </a:p>
        </p:txBody>
      </p:sp>
      <p:cxnSp>
        <p:nvCxnSpPr>
          <p:cNvPr id="8886" name="Google Shape;8886;p353"/>
          <p:cNvCxnSpPr/>
          <p:nvPr/>
        </p:nvCxnSpPr>
        <p:spPr>
          <a:xfrm rot="10800000">
            <a:off x="2703150" y="2491325"/>
            <a:ext cx="357600" cy="0"/>
          </a:xfrm>
          <a:prstGeom prst="straightConnector1">
            <a:avLst/>
          </a:prstGeom>
          <a:noFill/>
          <a:ln w="9525" cap="flat" cmpd="sng">
            <a:solidFill>
              <a:schemeClr val="dk2"/>
            </a:solidFill>
            <a:prstDash val="solid"/>
            <a:round/>
            <a:headEnd type="none" w="med" len="med"/>
            <a:tailEnd type="triangle" w="med" len="med"/>
          </a:ln>
        </p:spPr>
      </p:cxnSp>
      <p:pic>
        <p:nvPicPr>
          <p:cNvPr id="8887" name="Google Shape;8887;p353"/>
          <p:cNvPicPr preferRelativeResize="0"/>
          <p:nvPr/>
        </p:nvPicPr>
        <p:blipFill>
          <a:blip r:embed="rId8">
            <a:alphaModFix/>
          </a:blip>
          <a:stretch>
            <a:fillRect/>
          </a:stretch>
        </p:blipFill>
        <p:spPr>
          <a:xfrm>
            <a:off x="1243526" y="2843900"/>
            <a:ext cx="1727675" cy="2218274"/>
          </a:xfrm>
          <a:prstGeom prst="rect">
            <a:avLst/>
          </a:prstGeom>
          <a:noFill/>
          <a:ln>
            <a:noFill/>
          </a:ln>
        </p:spPr>
      </p:pic>
      <p:sp>
        <p:nvSpPr>
          <p:cNvPr id="8888" name="Google Shape;8888;p353"/>
          <p:cNvSpPr txBox="1"/>
          <p:nvPr/>
        </p:nvSpPr>
        <p:spPr>
          <a:xfrm>
            <a:off x="203825" y="2214275"/>
            <a:ext cx="1340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potentially “activating”</a:t>
            </a:r>
            <a:endParaRPr sz="1200"/>
          </a:p>
        </p:txBody>
      </p:sp>
      <p:cxnSp>
        <p:nvCxnSpPr>
          <p:cNvPr id="8889" name="Google Shape;8889;p353"/>
          <p:cNvCxnSpPr/>
          <p:nvPr/>
        </p:nvCxnSpPr>
        <p:spPr>
          <a:xfrm rot="10800000">
            <a:off x="1186325" y="2491325"/>
            <a:ext cx="357600" cy="0"/>
          </a:xfrm>
          <a:prstGeom prst="straightConnector1">
            <a:avLst/>
          </a:prstGeom>
          <a:noFill/>
          <a:ln w="9525" cap="flat" cmpd="sng">
            <a:solidFill>
              <a:schemeClr val="dk2"/>
            </a:solidFill>
            <a:prstDash val="solid"/>
            <a:round/>
            <a:headEnd type="none" w="med" len="med"/>
            <a:tailEnd type="triangle" w="med" len="med"/>
          </a:ln>
        </p:spPr>
      </p:cxnSp>
      <p:pic>
        <p:nvPicPr>
          <p:cNvPr id="8890" name="Google Shape;8890;p353" descr="clipped result image"/>
          <p:cNvPicPr preferRelativeResize="0"/>
          <p:nvPr/>
        </p:nvPicPr>
        <p:blipFill rotWithShape="1">
          <a:blip r:embed="rId9">
            <a:alphaModFix/>
          </a:blip>
          <a:srcRect/>
          <a:stretch/>
        </p:blipFill>
        <p:spPr>
          <a:xfrm rot="14">
            <a:off x="8282809" y="123125"/>
            <a:ext cx="702219" cy="1079751"/>
          </a:xfrm>
          <a:prstGeom prst="rect">
            <a:avLst/>
          </a:prstGeom>
          <a:noFill/>
          <a:ln>
            <a:noFill/>
          </a:ln>
          <a:effectLst>
            <a:outerShdw blurRad="57150" dist="19050" dir="5400000" algn="bl" rotWithShape="0">
              <a:srgbClr val="000000">
                <a:alpha val="49800"/>
              </a:srgbClr>
            </a:outerShdw>
          </a:effectLst>
        </p:spPr>
      </p:pic>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Shape 8894"/>
        <p:cNvGrpSpPr/>
        <p:nvPr/>
      </p:nvGrpSpPr>
      <p:grpSpPr>
        <a:xfrm>
          <a:off x="0" y="0"/>
          <a:ext cx="0" cy="0"/>
          <a:chOff x="0" y="0"/>
          <a:chExt cx="0" cy="0"/>
        </a:xfrm>
      </p:grpSpPr>
      <p:grpSp>
        <p:nvGrpSpPr>
          <p:cNvPr id="8895" name="Google Shape;8895;p354"/>
          <p:cNvGrpSpPr/>
          <p:nvPr/>
        </p:nvGrpSpPr>
        <p:grpSpPr>
          <a:xfrm>
            <a:off x="3182050" y="551620"/>
            <a:ext cx="4522051" cy="4470830"/>
            <a:chOff x="3182050" y="551620"/>
            <a:chExt cx="4522051" cy="4470830"/>
          </a:xfrm>
        </p:grpSpPr>
        <p:grpSp>
          <p:nvGrpSpPr>
            <p:cNvPr id="8896" name="Google Shape;8896;p354"/>
            <p:cNvGrpSpPr/>
            <p:nvPr/>
          </p:nvGrpSpPr>
          <p:grpSpPr>
            <a:xfrm>
              <a:off x="3182050" y="551620"/>
              <a:ext cx="4522051" cy="4470830"/>
              <a:chOff x="3182050" y="551620"/>
              <a:chExt cx="4522051" cy="4470830"/>
            </a:xfrm>
          </p:grpSpPr>
          <p:sp>
            <p:nvSpPr>
              <p:cNvPr id="8897" name="Google Shape;8897;p354"/>
              <p:cNvSpPr/>
              <p:nvPr/>
            </p:nvSpPr>
            <p:spPr>
              <a:xfrm>
                <a:off x="3913132" y="551620"/>
                <a:ext cx="2286600" cy="19110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898" name="Google Shape;8898;p354"/>
              <p:cNvGrpSpPr/>
              <p:nvPr/>
            </p:nvGrpSpPr>
            <p:grpSpPr>
              <a:xfrm>
                <a:off x="4531160" y="1498365"/>
                <a:ext cx="1058145" cy="944731"/>
                <a:chOff x="597574" y="1930371"/>
                <a:chExt cx="683733" cy="853107"/>
              </a:xfrm>
            </p:grpSpPr>
            <p:grpSp>
              <p:nvGrpSpPr>
                <p:cNvPr id="8899" name="Google Shape;8899;p354"/>
                <p:cNvGrpSpPr/>
                <p:nvPr/>
              </p:nvGrpSpPr>
              <p:grpSpPr>
                <a:xfrm rot="-5400000">
                  <a:off x="640721" y="2142893"/>
                  <a:ext cx="600335" cy="680836"/>
                  <a:chOff x="15239716" y="-12996420"/>
                  <a:chExt cx="1868456" cy="2463229"/>
                </a:xfrm>
              </p:grpSpPr>
              <p:pic>
                <p:nvPicPr>
                  <p:cNvPr id="8900" name="Google Shape;8900;p354"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8901" name="Google Shape;8901;p354"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8902" name="Google Shape;8902;p354"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8903" name="Google Shape;8903;p354" descr="clipped result image"/>
              <p:cNvPicPr preferRelativeResize="0"/>
              <p:nvPr/>
            </p:nvPicPr>
            <p:blipFill rotWithShape="1">
              <a:blip r:embed="rId6">
                <a:alphaModFix/>
              </a:blip>
              <a:srcRect/>
              <a:stretch/>
            </p:blipFill>
            <p:spPr>
              <a:xfrm rot="-5400000">
                <a:off x="4853877" y="883790"/>
                <a:ext cx="390726" cy="1051638"/>
              </a:xfrm>
              <a:prstGeom prst="rect">
                <a:avLst/>
              </a:prstGeom>
              <a:noFill/>
              <a:ln>
                <a:noFill/>
              </a:ln>
            </p:spPr>
          </p:pic>
          <p:pic>
            <p:nvPicPr>
              <p:cNvPr id="8904" name="Google Shape;8904;p354"/>
              <p:cNvPicPr preferRelativeResize="0"/>
              <p:nvPr/>
            </p:nvPicPr>
            <p:blipFill>
              <a:blip r:embed="rId7">
                <a:alphaModFix/>
              </a:blip>
              <a:stretch>
                <a:fillRect/>
              </a:stretch>
            </p:blipFill>
            <p:spPr>
              <a:xfrm>
                <a:off x="3182050" y="2089364"/>
                <a:ext cx="4522051" cy="2933086"/>
              </a:xfrm>
              <a:prstGeom prst="rect">
                <a:avLst/>
              </a:prstGeom>
              <a:noFill/>
              <a:ln>
                <a:noFill/>
              </a:ln>
            </p:spPr>
          </p:pic>
          <p:sp>
            <p:nvSpPr>
              <p:cNvPr id="8905" name="Google Shape;8905;p354"/>
              <p:cNvSpPr txBox="1"/>
              <p:nvPr/>
            </p:nvSpPr>
            <p:spPr>
              <a:xfrm>
                <a:off x="4801825" y="783575"/>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cxnSp>
            <p:nvCxnSpPr>
              <p:cNvPr id="8906" name="Google Shape;8906;p354"/>
              <p:cNvCxnSpPr/>
              <p:nvPr/>
            </p:nvCxnSpPr>
            <p:spPr>
              <a:xfrm>
                <a:off x="4849661" y="4920925"/>
                <a:ext cx="351300" cy="0"/>
              </a:xfrm>
              <a:prstGeom prst="straightConnector1">
                <a:avLst/>
              </a:prstGeom>
              <a:noFill/>
              <a:ln w="28575" cap="flat" cmpd="sng">
                <a:solidFill>
                  <a:schemeClr val="dk2"/>
                </a:solidFill>
                <a:prstDash val="solid"/>
                <a:round/>
                <a:headEnd type="none" w="med" len="med"/>
                <a:tailEnd type="none" w="med" len="med"/>
              </a:ln>
            </p:spPr>
          </p:cxnSp>
        </p:grpSp>
        <p:sp>
          <p:nvSpPr>
            <p:cNvPr id="8907" name="Google Shape;8907;p354"/>
            <p:cNvSpPr txBox="1"/>
            <p:nvPr/>
          </p:nvSpPr>
          <p:spPr>
            <a:xfrm rot="24443">
              <a:off x="4006211" y="3279443"/>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PROZAC</a:t>
              </a:r>
              <a:endParaRPr sz="1800" b="1"/>
            </a:p>
          </p:txBody>
        </p:sp>
      </p:grpSp>
      <p:sp>
        <p:nvSpPr>
          <p:cNvPr id="8908" name="Google Shape;8908;p354"/>
          <p:cNvSpPr txBox="1"/>
          <p:nvPr/>
        </p:nvSpPr>
        <p:spPr>
          <a:xfrm>
            <a:off x="2960150" y="1604975"/>
            <a:ext cx="1130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rPr>
              <a:t>5HT2C</a:t>
            </a:r>
            <a:r>
              <a:rPr lang="en" sz="1200" b="1"/>
              <a:t> antagonist</a:t>
            </a:r>
            <a:endParaRPr sz="1200" b="1"/>
          </a:p>
        </p:txBody>
      </p:sp>
      <p:sp>
        <p:nvSpPr>
          <p:cNvPr id="8909" name="Google Shape;8909;p354"/>
          <p:cNvSpPr txBox="1"/>
          <p:nvPr/>
        </p:nvSpPr>
        <p:spPr>
          <a:xfrm>
            <a:off x="6648000" y="3891975"/>
            <a:ext cx="1130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8910" name="Google Shape;8910;p354"/>
          <p:cNvSpPr txBox="1"/>
          <p:nvPr/>
        </p:nvSpPr>
        <p:spPr>
          <a:xfrm>
            <a:off x="5762825" y="1854163"/>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a:t>
            </a:r>
            <a:endParaRPr sz="1200" b="1"/>
          </a:p>
        </p:txBody>
      </p:sp>
      <p:cxnSp>
        <p:nvCxnSpPr>
          <p:cNvPr id="8911" name="Google Shape;8911;p354"/>
          <p:cNvCxnSpPr/>
          <p:nvPr/>
        </p:nvCxnSpPr>
        <p:spPr>
          <a:xfrm rot="10800000" flipH="1">
            <a:off x="6802900" y="2197925"/>
            <a:ext cx="1130400" cy="293400"/>
          </a:xfrm>
          <a:prstGeom prst="straightConnector1">
            <a:avLst/>
          </a:prstGeom>
          <a:noFill/>
          <a:ln w="9525" cap="flat" cmpd="sng">
            <a:solidFill>
              <a:schemeClr val="dk2"/>
            </a:solidFill>
            <a:prstDash val="solid"/>
            <a:round/>
            <a:headEnd type="none" w="med" len="med"/>
            <a:tailEnd type="triangle" w="med" len="med"/>
          </a:ln>
        </p:spPr>
      </p:cxnSp>
      <p:sp>
        <p:nvSpPr>
          <p:cNvPr id="8912" name="Google Shape;8912;p354"/>
          <p:cNvSpPr txBox="1"/>
          <p:nvPr/>
        </p:nvSpPr>
        <p:spPr>
          <a:xfrm>
            <a:off x="7904725" y="1740950"/>
            <a:ext cx="10851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“activating” effects (at very high doses, if at all)</a:t>
            </a:r>
            <a:endParaRPr sz="1200"/>
          </a:p>
        </p:txBody>
      </p:sp>
      <p:cxnSp>
        <p:nvCxnSpPr>
          <p:cNvPr id="8913" name="Google Shape;8913;p354"/>
          <p:cNvCxnSpPr/>
          <p:nvPr/>
        </p:nvCxnSpPr>
        <p:spPr>
          <a:xfrm>
            <a:off x="7778400" y="3561075"/>
            <a:ext cx="378900" cy="0"/>
          </a:xfrm>
          <a:prstGeom prst="straightConnector1">
            <a:avLst/>
          </a:prstGeom>
          <a:noFill/>
          <a:ln w="9525" cap="flat" cmpd="sng">
            <a:solidFill>
              <a:schemeClr val="dk2"/>
            </a:solidFill>
            <a:prstDash val="solid"/>
            <a:round/>
            <a:headEnd type="none" w="med" len="med"/>
            <a:tailEnd type="triangle" w="med" len="med"/>
          </a:ln>
        </p:spPr>
      </p:cxnSp>
      <p:sp>
        <p:nvSpPr>
          <p:cNvPr id="8914" name="Google Shape;8914;p354"/>
          <p:cNvSpPr txBox="1"/>
          <p:nvPr/>
        </p:nvSpPr>
        <p:spPr>
          <a:xfrm>
            <a:off x="8116550" y="3217125"/>
            <a:ext cx="9975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a:t>
            </a:r>
            <a:endParaRPr sz="1200"/>
          </a:p>
          <a:p>
            <a:pPr marL="0" lvl="0" indent="0" algn="l" rtl="0">
              <a:spcBef>
                <a:spcPts val="0"/>
              </a:spcBef>
              <a:spcAft>
                <a:spcPts val="0"/>
              </a:spcAft>
              <a:buNone/>
            </a:pPr>
            <a:r>
              <a:rPr lang="en" sz="1200"/>
              <a:t>depressant and anxiolytic effects, sexual dysfunction</a:t>
            </a:r>
            <a:endParaRPr sz="1200"/>
          </a:p>
        </p:txBody>
      </p:sp>
      <p:sp>
        <p:nvSpPr>
          <p:cNvPr id="8915" name="Google Shape;8915;p354"/>
          <p:cNvSpPr txBox="1"/>
          <p:nvPr/>
        </p:nvSpPr>
        <p:spPr>
          <a:xfrm>
            <a:off x="5212325" y="251575"/>
            <a:ext cx="905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highlight>
                  <a:srgbClr val="FFFF00"/>
                </a:highlight>
              </a:rPr>
              <a:t>“fluffer” in</a:t>
            </a:r>
            <a:r>
              <a:rPr lang="en" sz="1200" b="1" u="sng">
                <a:highlight>
                  <a:srgbClr val="FFFF00"/>
                </a:highlight>
              </a:rPr>
              <a:t>H</a:t>
            </a:r>
            <a:r>
              <a:rPr lang="en" sz="1200" b="1">
                <a:highlight>
                  <a:srgbClr val="FFFF00"/>
                </a:highlight>
              </a:rPr>
              <a:t>ibitor</a:t>
            </a:r>
            <a:endParaRPr sz="1200" b="1">
              <a:highlight>
                <a:srgbClr val="FFFF00"/>
              </a:highlight>
            </a:endParaRPr>
          </a:p>
        </p:txBody>
      </p:sp>
      <p:cxnSp>
        <p:nvCxnSpPr>
          <p:cNvPr id="8916" name="Google Shape;8916;p354"/>
          <p:cNvCxnSpPr/>
          <p:nvPr/>
        </p:nvCxnSpPr>
        <p:spPr>
          <a:xfrm>
            <a:off x="6085350" y="675013"/>
            <a:ext cx="379200" cy="0"/>
          </a:xfrm>
          <a:prstGeom prst="straightConnector1">
            <a:avLst/>
          </a:prstGeom>
          <a:noFill/>
          <a:ln w="9525" cap="flat" cmpd="sng">
            <a:solidFill>
              <a:schemeClr val="dk2"/>
            </a:solidFill>
            <a:prstDash val="solid"/>
            <a:round/>
            <a:headEnd type="none" w="med" len="med"/>
            <a:tailEnd type="triangle" w="med" len="med"/>
          </a:ln>
        </p:spPr>
      </p:cxnSp>
      <p:sp>
        <p:nvSpPr>
          <p:cNvPr id="8917" name="Google Shape;8917;p354"/>
          <p:cNvSpPr txBox="1"/>
          <p:nvPr/>
        </p:nvSpPr>
        <p:spPr>
          <a:xfrm>
            <a:off x="6518150" y="251563"/>
            <a:ext cx="1598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markedly increases serum levels of other medications</a:t>
            </a:r>
            <a:endParaRPr sz="1200"/>
          </a:p>
        </p:txBody>
      </p:sp>
      <p:sp>
        <p:nvSpPr>
          <p:cNvPr id="8918" name="Google Shape;8918;p354"/>
          <p:cNvSpPr txBox="1"/>
          <p:nvPr/>
        </p:nvSpPr>
        <p:spPr>
          <a:xfrm>
            <a:off x="329125" y="119100"/>
            <a:ext cx="2407500" cy="220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highlight>
                  <a:srgbClr val="FFFF00"/>
                </a:highlight>
              </a:rPr>
              <a:t>Flu</a:t>
            </a:r>
            <a:r>
              <a:rPr lang="en" b="1"/>
              <a:t>oxetine (Prozac)</a:t>
            </a:r>
            <a:endParaRPr b="1"/>
          </a:p>
          <a:p>
            <a:pPr marL="457200" lvl="0" indent="-317500" algn="l" rtl="0">
              <a:spcBef>
                <a:spcPts val="1000"/>
              </a:spcBef>
              <a:spcAft>
                <a:spcPts val="0"/>
              </a:spcAft>
              <a:buSzPts val="1400"/>
              <a:buChar char="●"/>
            </a:pPr>
            <a:r>
              <a:rPr lang="en" b="1"/>
              <a:t>“</a:t>
            </a:r>
            <a:r>
              <a:rPr lang="en" b="1">
                <a:highlight>
                  <a:srgbClr val="FFFF00"/>
                </a:highlight>
              </a:rPr>
              <a:t>Flu</a:t>
            </a:r>
            <a:r>
              <a:rPr lang="en" b="1"/>
              <a:t>ffer” in</a:t>
            </a:r>
            <a:r>
              <a:rPr lang="en" b="1" u="sng"/>
              <a:t>H</a:t>
            </a:r>
            <a:r>
              <a:rPr lang="en" b="1"/>
              <a:t>ibitor</a:t>
            </a:r>
            <a:endParaRPr b="1"/>
          </a:p>
          <a:p>
            <a:pPr marL="457200" lvl="0" indent="-317500" algn="l" rtl="0">
              <a:spcBef>
                <a:spcPts val="1000"/>
              </a:spcBef>
              <a:spcAft>
                <a:spcPts val="0"/>
              </a:spcAft>
              <a:buSzPts val="1400"/>
              <a:buChar char="●"/>
            </a:pPr>
            <a:r>
              <a:rPr lang="en" b="1"/>
              <a:t>Only start it if you know the interactions</a:t>
            </a:r>
            <a:endParaRPr b="1"/>
          </a:p>
          <a:p>
            <a:pPr marL="457200" lvl="0" indent="-317500" algn="l" rtl="0">
              <a:spcBef>
                <a:spcPts val="1000"/>
              </a:spcBef>
              <a:spcAft>
                <a:spcPts val="0"/>
              </a:spcAft>
              <a:buClr>
                <a:schemeClr val="dk1"/>
              </a:buClr>
              <a:buSzPts val="1400"/>
              <a:buChar char="●"/>
            </a:pPr>
            <a:endParaRPr b="1">
              <a:solidFill>
                <a:schemeClr val="dk1"/>
              </a:solidFill>
            </a:endParaRPr>
          </a:p>
          <a:p>
            <a:pPr marL="0" lvl="0" indent="0" algn="l" rtl="0">
              <a:spcBef>
                <a:spcPts val="1000"/>
              </a:spcBef>
              <a:spcAft>
                <a:spcPts val="0"/>
              </a:spcAft>
              <a:buNone/>
            </a:pPr>
            <a:endParaRPr b="1"/>
          </a:p>
        </p:txBody>
      </p:sp>
      <p:sp>
        <p:nvSpPr>
          <p:cNvPr id="8919" name="Google Shape;8919;p354"/>
          <p:cNvSpPr txBox="1"/>
          <p:nvPr/>
        </p:nvSpPr>
        <p:spPr>
          <a:xfrm>
            <a:off x="1543925" y="2202300"/>
            <a:ext cx="13401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disinhibition of norepinephrine and dopamine</a:t>
            </a:r>
            <a:endParaRPr sz="1200"/>
          </a:p>
        </p:txBody>
      </p:sp>
      <p:cxnSp>
        <p:nvCxnSpPr>
          <p:cNvPr id="8920" name="Google Shape;8920;p354"/>
          <p:cNvCxnSpPr/>
          <p:nvPr/>
        </p:nvCxnSpPr>
        <p:spPr>
          <a:xfrm rot="10800000">
            <a:off x="2703150" y="2491325"/>
            <a:ext cx="357600" cy="0"/>
          </a:xfrm>
          <a:prstGeom prst="straightConnector1">
            <a:avLst/>
          </a:prstGeom>
          <a:noFill/>
          <a:ln w="9525" cap="flat" cmpd="sng">
            <a:solidFill>
              <a:schemeClr val="dk2"/>
            </a:solidFill>
            <a:prstDash val="solid"/>
            <a:round/>
            <a:headEnd type="none" w="med" len="med"/>
            <a:tailEnd type="triangle" w="med" len="med"/>
          </a:ln>
        </p:spPr>
      </p:cxnSp>
      <p:pic>
        <p:nvPicPr>
          <p:cNvPr id="8921" name="Google Shape;8921;p354"/>
          <p:cNvPicPr preferRelativeResize="0"/>
          <p:nvPr/>
        </p:nvPicPr>
        <p:blipFill>
          <a:blip r:embed="rId8">
            <a:alphaModFix/>
          </a:blip>
          <a:stretch>
            <a:fillRect/>
          </a:stretch>
        </p:blipFill>
        <p:spPr>
          <a:xfrm>
            <a:off x="1243526" y="2843900"/>
            <a:ext cx="1727675" cy="2218274"/>
          </a:xfrm>
          <a:prstGeom prst="rect">
            <a:avLst/>
          </a:prstGeom>
          <a:noFill/>
          <a:ln>
            <a:noFill/>
          </a:ln>
        </p:spPr>
      </p:pic>
      <p:sp>
        <p:nvSpPr>
          <p:cNvPr id="8922" name="Google Shape;8922;p354"/>
          <p:cNvSpPr txBox="1"/>
          <p:nvPr/>
        </p:nvSpPr>
        <p:spPr>
          <a:xfrm>
            <a:off x="203825" y="2214275"/>
            <a:ext cx="1340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potentially “activating”</a:t>
            </a:r>
            <a:endParaRPr sz="1200"/>
          </a:p>
        </p:txBody>
      </p:sp>
      <p:cxnSp>
        <p:nvCxnSpPr>
          <p:cNvPr id="8923" name="Google Shape;8923;p354"/>
          <p:cNvCxnSpPr/>
          <p:nvPr/>
        </p:nvCxnSpPr>
        <p:spPr>
          <a:xfrm rot="10800000">
            <a:off x="1186325" y="2491325"/>
            <a:ext cx="357600" cy="0"/>
          </a:xfrm>
          <a:prstGeom prst="straightConnector1">
            <a:avLst/>
          </a:prstGeom>
          <a:noFill/>
          <a:ln w="9525" cap="flat" cmpd="sng">
            <a:solidFill>
              <a:schemeClr val="dk2"/>
            </a:solidFill>
            <a:prstDash val="solid"/>
            <a:round/>
            <a:headEnd type="none" w="med" len="med"/>
            <a:tailEnd type="triangle" w="med" len="med"/>
          </a:ln>
        </p:spPr>
      </p:cxnSp>
      <p:pic>
        <p:nvPicPr>
          <p:cNvPr id="8924" name="Google Shape;8924;p354" descr="clipped result image"/>
          <p:cNvPicPr preferRelativeResize="0"/>
          <p:nvPr/>
        </p:nvPicPr>
        <p:blipFill rotWithShape="1">
          <a:blip r:embed="rId9">
            <a:alphaModFix/>
          </a:blip>
          <a:srcRect/>
          <a:stretch/>
        </p:blipFill>
        <p:spPr>
          <a:xfrm rot="14">
            <a:off x="8282809" y="123125"/>
            <a:ext cx="702219" cy="1079751"/>
          </a:xfrm>
          <a:prstGeom prst="rect">
            <a:avLst/>
          </a:prstGeom>
          <a:noFill/>
          <a:ln>
            <a:noFill/>
          </a:ln>
          <a:effectLst>
            <a:outerShdw blurRad="57150" dist="19050" dir="5400000" algn="bl" rotWithShape="0">
              <a:srgbClr val="000000">
                <a:alpha val="49800"/>
              </a:srgbClr>
            </a:outerShdw>
          </a:effectLst>
        </p:spPr>
      </p:pic>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Shape 8928"/>
        <p:cNvGrpSpPr/>
        <p:nvPr/>
      </p:nvGrpSpPr>
      <p:grpSpPr>
        <a:xfrm>
          <a:off x="0" y="0"/>
          <a:ext cx="0" cy="0"/>
          <a:chOff x="0" y="0"/>
          <a:chExt cx="0" cy="0"/>
        </a:xfrm>
      </p:grpSpPr>
      <p:grpSp>
        <p:nvGrpSpPr>
          <p:cNvPr id="8929" name="Google Shape;8929;p355"/>
          <p:cNvGrpSpPr/>
          <p:nvPr/>
        </p:nvGrpSpPr>
        <p:grpSpPr>
          <a:xfrm>
            <a:off x="2960150" y="251563"/>
            <a:ext cx="6153900" cy="4770887"/>
            <a:chOff x="2045750" y="251563"/>
            <a:chExt cx="6153900" cy="4770887"/>
          </a:xfrm>
        </p:grpSpPr>
        <p:grpSp>
          <p:nvGrpSpPr>
            <p:cNvPr id="8930" name="Google Shape;8930;p355"/>
            <p:cNvGrpSpPr/>
            <p:nvPr/>
          </p:nvGrpSpPr>
          <p:grpSpPr>
            <a:xfrm>
              <a:off x="2998732" y="551620"/>
              <a:ext cx="2286579" cy="1911049"/>
              <a:chOff x="-2521759" y="897403"/>
              <a:chExt cx="1477500" cy="1089600"/>
            </a:xfrm>
          </p:grpSpPr>
          <p:sp>
            <p:nvSpPr>
              <p:cNvPr id="8931" name="Google Shape;8931;p355"/>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932" name="Google Shape;8932;p355"/>
              <p:cNvGrpSpPr/>
              <p:nvPr/>
            </p:nvGrpSpPr>
            <p:grpSpPr>
              <a:xfrm>
                <a:off x="-2127414" y="1275205"/>
                <a:ext cx="688733" cy="700658"/>
                <a:chOff x="40123" y="-1583761"/>
                <a:chExt cx="688733" cy="1109689"/>
              </a:xfrm>
            </p:grpSpPr>
            <p:grpSp>
              <p:nvGrpSpPr>
                <p:cNvPr id="8933" name="Google Shape;8933;p355"/>
                <p:cNvGrpSpPr/>
                <p:nvPr/>
              </p:nvGrpSpPr>
              <p:grpSpPr>
                <a:xfrm>
                  <a:off x="45124" y="-1327179"/>
                  <a:ext cx="683733" cy="853107"/>
                  <a:chOff x="597574" y="1930371"/>
                  <a:chExt cx="683733" cy="853107"/>
                </a:xfrm>
              </p:grpSpPr>
              <p:grpSp>
                <p:nvGrpSpPr>
                  <p:cNvPr id="8934" name="Google Shape;8934;p355"/>
                  <p:cNvGrpSpPr/>
                  <p:nvPr/>
                </p:nvGrpSpPr>
                <p:grpSpPr>
                  <a:xfrm rot="-5400000">
                    <a:off x="640721" y="2142893"/>
                    <a:ext cx="600335" cy="680836"/>
                    <a:chOff x="15239716" y="-12996420"/>
                    <a:chExt cx="1868456" cy="2463229"/>
                  </a:xfrm>
                </p:grpSpPr>
                <p:pic>
                  <p:nvPicPr>
                    <p:cNvPr id="8935" name="Google Shape;8935;p355"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8936" name="Google Shape;8936;p355"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8937" name="Google Shape;8937;p355"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8938" name="Google Shape;8938;p355"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8939" name="Google Shape;8939;p355"/>
            <p:cNvGrpSpPr/>
            <p:nvPr/>
          </p:nvGrpSpPr>
          <p:grpSpPr>
            <a:xfrm>
              <a:off x="2045750" y="1604975"/>
              <a:ext cx="4818250" cy="3417474"/>
              <a:chOff x="3455275" y="520038"/>
              <a:chExt cx="4818250" cy="3417474"/>
            </a:xfrm>
          </p:grpSpPr>
          <p:grpSp>
            <p:nvGrpSpPr>
              <p:cNvPr id="8940" name="Google Shape;8940;p355"/>
              <p:cNvGrpSpPr/>
              <p:nvPr/>
            </p:nvGrpSpPr>
            <p:grpSpPr>
              <a:xfrm>
                <a:off x="3677175" y="1004426"/>
                <a:ext cx="4522051" cy="2933086"/>
                <a:chOff x="3363025" y="1022851"/>
                <a:chExt cx="4522051" cy="2933086"/>
              </a:xfrm>
            </p:grpSpPr>
            <p:pic>
              <p:nvPicPr>
                <p:cNvPr id="8941" name="Google Shape;8941;p355"/>
                <p:cNvPicPr preferRelativeResize="0"/>
                <p:nvPr/>
              </p:nvPicPr>
              <p:blipFill>
                <a:blip r:embed="rId7">
                  <a:alphaModFix/>
                </a:blip>
                <a:stretch>
                  <a:fillRect/>
                </a:stretch>
              </p:blipFill>
              <p:spPr>
                <a:xfrm>
                  <a:off x="3363025" y="1022851"/>
                  <a:ext cx="4522051" cy="2933086"/>
                </a:xfrm>
                <a:prstGeom prst="rect">
                  <a:avLst/>
                </a:prstGeom>
                <a:noFill/>
                <a:ln>
                  <a:noFill/>
                </a:ln>
              </p:spPr>
            </p:pic>
            <p:sp>
              <p:nvSpPr>
                <p:cNvPr id="8942" name="Google Shape;8942;p355"/>
                <p:cNvSpPr txBox="1"/>
                <p:nvPr/>
              </p:nvSpPr>
              <p:spPr>
                <a:xfrm rot="24443">
                  <a:off x="4187186" y="22129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PROZAC</a:t>
                  </a:r>
                  <a:endParaRPr sz="1800" b="1"/>
                </a:p>
              </p:txBody>
            </p:sp>
          </p:grpSp>
          <p:sp>
            <p:nvSpPr>
              <p:cNvPr id="8943" name="Google Shape;8943;p355"/>
              <p:cNvSpPr txBox="1"/>
              <p:nvPr/>
            </p:nvSpPr>
            <p:spPr>
              <a:xfrm>
                <a:off x="3455275" y="520038"/>
                <a:ext cx="1130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rPr>
                  <a:t>5HT2C</a:t>
                </a:r>
                <a:r>
                  <a:rPr lang="en" sz="1200" b="1"/>
                  <a:t> antagonist</a:t>
                </a:r>
                <a:endParaRPr sz="1200" b="1"/>
              </a:p>
            </p:txBody>
          </p:sp>
          <p:sp>
            <p:nvSpPr>
              <p:cNvPr id="8944" name="Google Shape;8944;p355"/>
              <p:cNvSpPr txBox="1"/>
              <p:nvPr/>
            </p:nvSpPr>
            <p:spPr>
              <a:xfrm>
                <a:off x="7143125" y="2807038"/>
                <a:ext cx="1130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8945" name="Google Shape;8945;p355"/>
              <p:cNvSpPr txBox="1"/>
              <p:nvPr/>
            </p:nvSpPr>
            <p:spPr>
              <a:xfrm>
                <a:off x="6257950" y="769225"/>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a:t>
                </a:r>
                <a:endParaRPr sz="1200" b="1"/>
              </a:p>
            </p:txBody>
          </p:sp>
        </p:grpSp>
        <p:cxnSp>
          <p:nvCxnSpPr>
            <p:cNvPr id="8946" name="Google Shape;8946;p355"/>
            <p:cNvCxnSpPr/>
            <p:nvPr/>
          </p:nvCxnSpPr>
          <p:spPr>
            <a:xfrm rot="10800000" flipH="1">
              <a:off x="5888500" y="2197925"/>
              <a:ext cx="1130400" cy="293400"/>
            </a:xfrm>
            <a:prstGeom prst="straightConnector1">
              <a:avLst/>
            </a:prstGeom>
            <a:noFill/>
            <a:ln w="9525" cap="flat" cmpd="sng">
              <a:solidFill>
                <a:schemeClr val="dk2"/>
              </a:solidFill>
              <a:prstDash val="solid"/>
              <a:round/>
              <a:headEnd type="none" w="med" len="med"/>
              <a:tailEnd type="triangle" w="med" len="med"/>
            </a:ln>
          </p:spPr>
        </p:cxnSp>
        <p:sp>
          <p:nvSpPr>
            <p:cNvPr id="8947" name="Google Shape;8947;p355"/>
            <p:cNvSpPr txBox="1"/>
            <p:nvPr/>
          </p:nvSpPr>
          <p:spPr>
            <a:xfrm>
              <a:off x="6990325" y="1740950"/>
              <a:ext cx="10851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“activating” effects (at very high doses, if at all)</a:t>
              </a:r>
              <a:endParaRPr sz="1200"/>
            </a:p>
          </p:txBody>
        </p:sp>
        <p:cxnSp>
          <p:nvCxnSpPr>
            <p:cNvPr id="8948" name="Google Shape;8948;p355"/>
            <p:cNvCxnSpPr/>
            <p:nvPr/>
          </p:nvCxnSpPr>
          <p:spPr>
            <a:xfrm>
              <a:off x="6864000" y="3561075"/>
              <a:ext cx="378900" cy="0"/>
            </a:xfrm>
            <a:prstGeom prst="straightConnector1">
              <a:avLst/>
            </a:prstGeom>
            <a:noFill/>
            <a:ln w="9525" cap="flat" cmpd="sng">
              <a:solidFill>
                <a:schemeClr val="dk2"/>
              </a:solidFill>
              <a:prstDash val="solid"/>
              <a:round/>
              <a:headEnd type="none" w="med" len="med"/>
              <a:tailEnd type="triangle" w="med" len="med"/>
            </a:ln>
          </p:spPr>
        </p:cxnSp>
        <p:sp>
          <p:nvSpPr>
            <p:cNvPr id="8949" name="Google Shape;8949;p355"/>
            <p:cNvSpPr txBox="1"/>
            <p:nvPr/>
          </p:nvSpPr>
          <p:spPr>
            <a:xfrm>
              <a:off x="7202150" y="3217125"/>
              <a:ext cx="9975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a:t>
              </a:r>
              <a:endParaRPr sz="1200"/>
            </a:p>
            <a:p>
              <a:pPr marL="0" lvl="0" indent="0" algn="l" rtl="0">
                <a:spcBef>
                  <a:spcPts val="0"/>
                </a:spcBef>
                <a:spcAft>
                  <a:spcPts val="0"/>
                </a:spcAft>
                <a:buNone/>
              </a:pPr>
              <a:r>
                <a:rPr lang="en" sz="1200"/>
                <a:t>depressant and anxiolytic effects, sexual dysfunction</a:t>
              </a:r>
              <a:endParaRPr sz="1200"/>
            </a:p>
          </p:txBody>
        </p:sp>
        <p:sp>
          <p:nvSpPr>
            <p:cNvPr id="8950" name="Google Shape;8950;p355"/>
            <p:cNvSpPr txBox="1"/>
            <p:nvPr/>
          </p:nvSpPr>
          <p:spPr>
            <a:xfrm>
              <a:off x="4297925" y="251575"/>
              <a:ext cx="905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highlight>
                    <a:srgbClr val="FFFF00"/>
                  </a:highlight>
                </a:rPr>
                <a:t>“fluffer” in</a:t>
              </a:r>
              <a:r>
                <a:rPr lang="en" sz="1200" b="1" u="sng">
                  <a:highlight>
                    <a:srgbClr val="FFFF00"/>
                  </a:highlight>
                </a:rPr>
                <a:t>H</a:t>
              </a:r>
              <a:r>
                <a:rPr lang="en" sz="1200" b="1">
                  <a:highlight>
                    <a:srgbClr val="FFFF00"/>
                  </a:highlight>
                </a:rPr>
                <a:t>ibitor</a:t>
              </a:r>
              <a:endParaRPr sz="1200" b="1">
                <a:highlight>
                  <a:srgbClr val="FFFF00"/>
                </a:highlight>
              </a:endParaRPr>
            </a:p>
          </p:txBody>
        </p:sp>
        <p:cxnSp>
          <p:nvCxnSpPr>
            <p:cNvPr id="8951" name="Google Shape;8951;p355"/>
            <p:cNvCxnSpPr/>
            <p:nvPr/>
          </p:nvCxnSpPr>
          <p:spPr>
            <a:xfrm>
              <a:off x="5170950" y="675013"/>
              <a:ext cx="379200" cy="0"/>
            </a:xfrm>
            <a:prstGeom prst="straightConnector1">
              <a:avLst/>
            </a:prstGeom>
            <a:noFill/>
            <a:ln w="9525" cap="flat" cmpd="sng">
              <a:solidFill>
                <a:schemeClr val="dk2"/>
              </a:solidFill>
              <a:prstDash val="solid"/>
              <a:round/>
              <a:headEnd type="none" w="med" len="med"/>
              <a:tailEnd type="triangle" w="med" len="med"/>
            </a:ln>
          </p:spPr>
        </p:cxnSp>
        <p:sp>
          <p:nvSpPr>
            <p:cNvPr id="8952" name="Google Shape;8952;p355"/>
            <p:cNvSpPr txBox="1"/>
            <p:nvPr/>
          </p:nvSpPr>
          <p:spPr>
            <a:xfrm>
              <a:off x="5603750" y="251563"/>
              <a:ext cx="1598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markedly increases serum levels of other medications</a:t>
              </a:r>
              <a:endParaRPr sz="1200"/>
            </a:p>
          </p:txBody>
        </p:sp>
        <p:sp>
          <p:nvSpPr>
            <p:cNvPr id="8953" name="Google Shape;8953;p355"/>
            <p:cNvSpPr txBox="1"/>
            <p:nvPr/>
          </p:nvSpPr>
          <p:spPr>
            <a:xfrm>
              <a:off x="3887425" y="783575"/>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cxnSp>
        <p:nvCxnSpPr>
          <p:cNvPr id="8954" name="Google Shape;8954;p355"/>
          <p:cNvCxnSpPr/>
          <p:nvPr/>
        </p:nvCxnSpPr>
        <p:spPr>
          <a:xfrm>
            <a:off x="4849661" y="4920925"/>
            <a:ext cx="351300" cy="0"/>
          </a:xfrm>
          <a:prstGeom prst="straightConnector1">
            <a:avLst/>
          </a:prstGeom>
          <a:noFill/>
          <a:ln w="28575" cap="flat" cmpd="sng">
            <a:solidFill>
              <a:schemeClr val="dk2"/>
            </a:solidFill>
            <a:prstDash val="solid"/>
            <a:round/>
            <a:headEnd type="none" w="med" len="med"/>
            <a:tailEnd type="none" w="med" len="med"/>
          </a:ln>
        </p:spPr>
      </p:cxnSp>
      <p:sp>
        <p:nvSpPr>
          <p:cNvPr id="8955" name="Google Shape;8955;p355"/>
          <p:cNvSpPr txBox="1"/>
          <p:nvPr/>
        </p:nvSpPr>
        <p:spPr>
          <a:xfrm>
            <a:off x="329125" y="119100"/>
            <a:ext cx="2407500" cy="298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highlight>
                  <a:srgbClr val="FFFF00"/>
                </a:highlight>
              </a:rPr>
              <a:t>Flu</a:t>
            </a:r>
            <a:r>
              <a:rPr lang="en" b="1"/>
              <a:t>oxetine (Prozac)</a:t>
            </a:r>
            <a:endParaRPr b="1"/>
          </a:p>
          <a:p>
            <a:pPr marL="457200" lvl="0" indent="-317500" algn="l" rtl="0">
              <a:spcBef>
                <a:spcPts val="1000"/>
              </a:spcBef>
              <a:spcAft>
                <a:spcPts val="0"/>
              </a:spcAft>
              <a:buSzPts val="1400"/>
              <a:buChar char="●"/>
            </a:pPr>
            <a:r>
              <a:rPr lang="en" b="1"/>
              <a:t>“</a:t>
            </a:r>
            <a:r>
              <a:rPr lang="en" b="1">
                <a:highlight>
                  <a:srgbClr val="FFFF00"/>
                </a:highlight>
              </a:rPr>
              <a:t>Flu</a:t>
            </a:r>
            <a:r>
              <a:rPr lang="en" b="1"/>
              <a:t>ffer” in</a:t>
            </a:r>
            <a:r>
              <a:rPr lang="en" b="1" u="sng"/>
              <a:t>H</a:t>
            </a:r>
            <a:r>
              <a:rPr lang="en" b="1"/>
              <a:t>ibitor</a:t>
            </a:r>
            <a:endParaRPr b="1"/>
          </a:p>
          <a:p>
            <a:pPr marL="457200" lvl="0" indent="-317500" algn="l" rtl="0">
              <a:spcBef>
                <a:spcPts val="1000"/>
              </a:spcBef>
              <a:spcAft>
                <a:spcPts val="0"/>
              </a:spcAft>
              <a:buSzPts val="1400"/>
              <a:buChar char="●"/>
            </a:pPr>
            <a:r>
              <a:rPr lang="en" b="1"/>
              <a:t>Only start it if you know the interactions</a:t>
            </a:r>
            <a:endParaRPr b="1"/>
          </a:p>
          <a:p>
            <a:pPr marL="457200" lvl="0" indent="-317500" algn="l" rtl="0">
              <a:spcBef>
                <a:spcPts val="1000"/>
              </a:spcBef>
              <a:spcAft>
                <a:spcPts val="0"/>
              </a:spcAft>
              <a:buSzPts val="1400"/>
              <a:buChar char="●"/>
            </a:pPr>
            <a:r>
              <a:rPr lang="en" b="1"/>
              <a:t>Run an interaction check if you encounter it</a:t>
            </a:r>
            <a:endParaRPr b="1"/>
          </a:p>
          <a:p>
            <a:pPr marL="457200" lvl="0" indent="-317500" algn="l" rtl="0">
              <a:spcBef>
                <a:spcPts val="1000"/>
              </a:spcBef>
              <a:spcAft>
                <a:spcPts val="0"/>
              </a:spcAft>
              <a:buClr>
                <a:schemeClr val="dk1"/>
              </a:buClr>
              <a:buSzPts val="1400"/>
              <a:buChar char="●"/>
            </a:pPr>
            <a:endParaRPr b="1">
              <a:solidFill>
                <a:schemeClr val="dk1"/>
              </a:solidFill>
            </a:endParaRPr>
          </a:p>
          <a:p>
            <a:pPr marL="0" lvl="0" indent="0" algn="l" rtl="0">
              <a:spcBef>
                <a:spcPts val="1000"/>
              </a:spcBef>
              <a:spcAft>
                <a:spcPts val="0"/>
              </a:spcAft>
              <a:buNone/>
            </a:pPr>
            <a:endParaRPr b="1"/>
          </a:p>
        </p:txBody>
      </p:sp>
      <p:sp>
        <p:nvSpPr>
          <p:cNvPr id="8956" name="Google Shape;8956;p355"/>
          <p:cNvSpPr txBox="1"/>
          <p:nvPr/>
        </p:nvSpPr>
        <p:spPr>
          <a:xfrm>
            <a:off x="2689850" y="3186825"/>
            <a:ext cx="1340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potentially “activating”</a:t>
            </a:r>
            <a:endParaRPr sz="1200"/>
          </a:p>
        </p:txBody>
      </p:sp>
      <p:cxnSp>
        <p:nvCxnSpPr>
          <p:cNvPr id="8957" name="Google Shape;8957;p355"/>
          <p:cNvCxnSpPr/>
          <p:nvPr/>
        </p:nvCxnSpPr>
        <p:spPr>
          <a:xfrm>
            <a:off x="3455450" y="2828925"/>
            <a:ext cx="0" cy="357900"/>
          </a:xfrm>
          <a:prstGeom prst="straightConnector1">
            <a:avLst/>
          </a:prstGeom>
          <a:noFill/>
          <a:ln w="9525" cap="flat" cmpd="sng">
            <a:solidFill>
              <a:schemeClr val="dk2"/>
            </a:solidFill>
            <a:prstDash val="solid"/>
            <a:round/>
            <a:headEnd type="none" w="med" len="med"/>
            <a:tailEnd type="triangle" w="med" len="med"/>
          </a:ln>
        </p:spPr>
      </p:cxnSp>
      <p:pic>
        <p:nvPicPr>
          <p:cNvPr id="8958" name="Google Shape;8958;p355" descr="clipped result image"/>
          <p:cNvPicPr preferRelativeResize="0"/>
          <p:nvPr/>
        </p:nvPicPr>
        <p:blipFill rotWithShape="1">
          <a:blip r:embed="rId8">
            <a:alphaModFix/>
          </a:blip>
          <a:srcRect/>
          <a:stretch/>
        </p:blipFill>
        <p:spPr>
          <a:xfrm rot="14">
            <a:off x="8282809" y="123125"/>
            <a:ext cx="702219" cy="1079751"/>
          </a:xfrm>
          <a:prstGeom prst="rect">
            <a:avLst/>
          </a:prstGeom>
          <a:noFill/>
          <a:ln>
            <a:noFill/>
          </a:ln>
          <a:effectLst>
            <a:outerShdw blurRad="57150" dist="19050" dir="5400000" algn="bl" rotWithShape="0">
              <a:srgbClr val="000000">
                <a:alpha val="49800"/>
              </a:srgbClr>
            </a:outerShdw>
          </a:effectLst>
        </p:spPr>
      </p:pic>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Shape 8962"/>
        <p:cNvGrpSpPr/>
        <p:nvPr/>
      </p:nvGrpSpPr>
      <p:grpSpPr>
        <a:xfrm>
          <a:off x="0" y="0"/>
          <a:ext cx="0" cy="0"/>
          <a:chOff x="0" y="0"/>
          <a:chExt cx="0" cy="0"/>
        </a:xfrm>
      </p:grpSpPr>
      <p:grpSp>
        <p:nvGrpSpPr>
          <p:cNvPr id="8963" name="Google Shape;8963;p356"/>
          <p:cNvGrpSpPr/>
          <p:nvPr/>
        </p:nvGrpSpPr>
        <p:grpSpPr>
          <a:xfrm>
            <a:off x="2960150" y="251563"/>
            <a:ext cx="6153900" cy="4770887"/>
            <a:chOff x="2045750" y="251563"/>
            <a:chExt cx="6153900" cy="4770887"/>
          </a:xfrm>
        </p:grpSpPr>
        <p:grpSp>
          <p:nvGrpSpPr>
            <p:cNvPr id="8964" name="Google Shape;8964;p356"/>
            <p:cNvGrpSpPr/>
            <p:nvPr/>
          </p:nvGrpSpPr>
          <p:grpSpPr>
            <a:xfrm>
              <a:off x="2998732" y="551620"/>
              <a:ext cx="2286579" cy="1911049"/>
              <a:chOff x="-2521759" y="897403"/>
              <a:chExt cx="1477500" cy="1089600"/>
            </a:xfrm>
          </p:grpSpPr>
          <p:sp>
            <p:nvSpPr>
              <p:cNvPr id="8965" name="Google Shape;8965;p356"/>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966" name="Google Shape;8966;p356"/>
              <p:cNvGrpSpPr/>
              <p:nvPr/>
            </p:nvGrpSpPr>
            <p:grpSpPr>
              <a:xfrm>
                <a:off x="-2127414" y="1275205"/>
                <a:ext cx="688733" cy="700658"/>
                <a:chOff x="40123" y="-1583761"/>
                <a:chExt cx="688733" cy="1109689"/>
              </a:xfrm>
            </p:grpSpPr>
            <p:grpSp>
              <p:nvGrpSpPr>
                <p:cNvPr id="8967" name="Google Shape;8967;p356"/>
                <p:cNvGrpSpPr/>
                <p:nvPr/>
              </p:nvGrpSpPr>
              <p:grpSpPr>
                <a:xfrm>
                  <a:off x="45124" y="-1327179"/>
                  <a:ext cx="683733" cy="853107"/>
                  <a:chOff x="597574" y="1930371"/>
                  <a:chExt cx="683733" cy="853107"/>
                </a:xfrm>
              </p:grpSpPr>
              <p:grpSp>
                <p:nvGrpSpPr>
                  <p:cNvPr id="8968" name="Google Shape;8968;p356"/>
                  <p:cNvGrpSpPr/>
                  <p:nvPr/>
                </p:nvGrpSpPr>
                <p:grpSpPr>
                  <a:xfrm rot="-5400000">
                    <a:off x="640721" y="2142893"/>
                    <a:ext cx="600335" cy="680836"/>
                    <a:chOff x="15239716" y="-12996420"/>
                    <a:chExt cx="1868456" cy="2463229"/>
                  </a:xfrm>
                </p:grpSpPr>
                <p:pic>
                  <p:nvPicPr>
                    <p:cNvPr id="8969" name="Google Shape;8969;p356"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8970" name="Google Shape;8970;p356"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8971" name="Google Shape;8971;p356"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8972" name="Google Shape;8972;p356"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8973" name="Google Shape;8973;p356"/>
            <p:cNvGrpSpPr/>
            <p:nvPr/>
          </p:nvGrpSpPr>
          <p:grpSpPr>
            <a:xfrm>
              <a:off x="2045750" y="1604975"/>
              <a:ext cx="4818250" cy="3417474"/>
              <a:chOff x="3455275" y="520038"/>
              <a:chExt cx="4818250" cy="3417474"/>
            </a:xfrm>
          </p:grpSpPr>
          <p:grpSp>
            <p:nvGrpSpPr>
              <p:cNvPr id="8974" name="Google Shape;8974;p356"/>
              <p:cNvGrpSpPr/>
              <p:nvPr/>
            </p:nvGrpSpPr>
            <p:grpSpPr>
              <a:xfrm>
                <a:off x="3677175" y="1004426"/>
                <a:ext cx="4522051" cy="2933086"/>
                <a:chOff x="3363025" y="1022851"/>
                <a:chExt cx="4522051" cy="2933086"/>
              </a:xfrm>
            </p:grpSpPr>
            <p:pic>
              <p:nvPicPr>
                <p:cNvPr id="8975" name="Google Shape;8975;p356"/>
                <p:cNvPicPr preferRelativeResize="0"/>
                <p:nvPr/>
              </p:nvPicPr>
              <p:blipFill>
                <a:blip r:embed="rId7">
                  <a:alphaModFix/>
                </a:blip>
                <a:stretch>
                  <a:fillRect/>
                </a:stretch>
              </p:blipFill>
              <p:spPr>
                <a:xfrm>
                  <a:off x="3363025" y="1022851"/>
                  <a:ext cx="4522051" cy="2933086"/>
                </a:xfrm>
                <a:prstGeom prst="rect">
                  <a:avLst/>
                </a:prstGeom>
                <a:noFill/>
                <a:ln>
                  <a:noFill/>
                </a:ln>
              </p:spPr>
            </p:pic>
            <p:sp>
              <p:nvSpPr>
                <p:cNvPr id="8976" name="Google Shape;8976;p356"/>
                <p:cNvSpPr txBox="1"/>
                <p:nvPr/>
              </p:nvSpPr>
              <p:spPr>
                <a:xfrm rot="24443">
                  <a:off x="4187186" y="22129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PROZAC</a:t>
                  </a:r>
                  <a:endParaRPr sz="1800" b="1"/>
                </a:p>
              </p:txBody>
            </p:sp>
          </p:grpSp>
          <p:sp>
            <p:nvSpPr>
              <p:cNvPr id="8977" name="Google Shape;8977;p356"/>
              <p:cNvSpPr txBox="1"/>
              <p:nvPr/>
            </p:nvSpPr>
            <p:spPr>
              <a:xfrm>
                <a:off x="3455275" y="520038"/>
                <a:ext cx="1130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rPr>
                  <a:t>5HT2C</a:t>
                </a:r>
                <a:r>
                  <a:rPr lang="en" sz="1200" b="1"/>
                  <a:t> antagonist</a:t>
                </a:r>
                <a:endParaRPr sz="1200" b="1"/>
              </a:p>
            </p:txBody>
          </p:sp>
          <p:sp>
            <p:nvSpPr>
              <p:cNvPr id="8978" name="Google Shape;8978;p356"/>
              <p:cNvSpPr txBox="1"/>
              <p:nvPr/>
            </p:nvSpPr>
            <p:spPr>
              <a:xfrm>
                <a:off x="7143125" y="2807038"/>
                <a:ext cx="1130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8979" name="Google Shape;8979;p356"/>
              <p:cNvSpPr txBox="1"/>
              <p:nvPr/>
            </p:nvSpPr>
            <p:spPr>
              <a:xfrm>
                <a:off x="6257950" y="769225"/>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a:t>
                </a:r>
                <a:endParaRPr sz="1200" b="1"/>
              </a:p>
            </p:txBody>
          </p:sp>
        </p:grpSp>
        <p:cxnSp>
          <p:nvCxnSpPr>
            <p:cNvPr id="8980" name="Google Shape;8980;p356"/>
            <p:cNvCxnSpPr/>
            <p:nvPr/>
          </p:nvCxnSpPr>
          <p:spPr>
            <a:xfrm rot="10800000" flipH="1">
              <a:off x="5888500" y="2197925"/>
              <a:ext cx="1130400" cy="293400"/>
            </a:xfrm>
            <a:prstGeom prst="straightConnector1">
              <a:avLst/>
            </a:prstGeom>
            <a:noFill/>
            <a:ln w="9525" cap="flat" cmpd="sng">
              <a:solidFill>
                <a:schemeClr val="dk2"/>
              </a:solidFill>
              <a:prstDash val="solid"/>
              <a:round/>
              <a:headEnd type="none" w="med" len="med"/>
              <a:tailEnd type="triangle" w="med" len="med"/>
            </a:ln>
          </p:spPr>
        </p:cxnSp>
        <p:sp>
          <p:nvSpPr>
            <p:cNvPr id="8981" name="Google Shape;8981;p356"/>
            <p:cNvSpPr txBox="1"/>
            <p:nvPr/>
          </p:nvSpPr>
          <p:spPr>
            <a:xfrm>
              <a:off x="6990325" y="1740950"/>
              <a:ext cx="10851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“activating” effects (at very high doses, if at all)</a:t>
              </a:r>
              <a:endParaRPr sz="1200"/>
            </a:p>
          </p:txBody>
        </p:sp>
        <p:cxnSp>
          <p:nvCxnSpPr>
            <p:cNvPr id="8982" name="Google Shape;8982;p356"/>
            <p:cNvCxnSpPr/>
            <p:nvPr/>
          </p:nvCxnSpPr>
          <p:spPr>
            <a:xfrm>
              <a:off x="6864000" y="3561075"/>
              <a:ext cx="378900" cy="0"/>
            </a:xfrm>
            <a:prstGeom prst="straightConnector1">
              <a:avLst/>
            </a:prstGeom>
            <a:noFill/>
            <a:ln w="9525" cap="flat" cmpd="sng">
              <a:solidFill>
                <a:schemeClr val="dk2"/>
              </a:solidFill>
              <a:prstDash val="solid"/>
              <a:round/>
              <a:headEnd type="none" w="med" len="med"/>
              <a:tailEnd type="triangle" w="med" len="med"/>
            </a:ln>
          </p:spPr>
        </p:cxnSp>
        <p:sp>
          <p:nvSpPr>
            <p:cNvPr id="8983" name="Google Shape;8983;p356"/>
            <p:cNvSpPr txBox="1"/>
            <p:nvPr/>
          </p:nvSpPr>
          <p:spPr>
            <a:xfrm>
              <a:off x="7202150" y="3217125"/>
              <a:ext cx="9975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a:t>
              </a:r>
              <a:endParaRPr sz="1200"/>
            </a:p>
            <a:p>
              <a:pPr marL="0" lvl="0" indent="0" algn="l" rtl="0">
                <a:spcBef>
                  <a:spcPts val="0"/>
                </a:spcBef>
                <a:spcAft>
                  <a:spcPts val="0"/>
                </a:spcAft>
                <a:buNone/>
              </a:pPr>
              <a:r>
                <a:rPr lang="en" sz="1200"/>
                <a:t>depressant and anxiolytic effects, sexual dysfunction</a:t>
              </a:r>
              <a:endParaRPr sz="1200"/>
            </a:p>
          </p:txBody>
        </p:sp>
        <p:sp>
          <p:nvSpPr>
            <p:cNvPr id="8984" name="Google Shape;8984;p356"/>
            <p:cNvSpPr txBox="1"/>
            <p:nvPr/>
          </p:nvSpPr>
          <p:spPr>
            <a:xfrm>
              <a:off x="4297925" y="251575"/>
              <a:ext cx="905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“fluffer” in</a:t>
              </a:r>
              <a:r>
                <a:rPr lang="en" sz="1200" b="1" u="sng"/>
                <a:t>H</a:t>
              </a:r>
              <a:r>
                <a:rPr lang="en" sz="1200" b="1"/>
                <a:t>ibitor</a:t>
              </a:r>
              <a:endParaRPr sz="1200" b="1"/>
            </a:p>
          </p:txBody>
        </p:sp>
        <p:cxnSp>
          <p:nvCxnSpPr>
            <p:cNvPr id="8985" name="Google Shape;8985;p356"/>
            <p:cNvCxnSpPr/>
            <p:nvPr/>
          </p:nvCxnSpPr>
          <p:spPr>
            <a:xfrm>
              <a:off x="5170950" y="675013"/>
              <a:ext cx="379200" cy="0"/>
            </a:xfrm>
            <a:prstGeom prst="straightConnector1">
              <a:avLst/>
            </a:prstGeom>
            <a:noFill/>
            <a:ln w="9525" cap="flat" cmpd="sng">
              <a:solidFill>
                <a:schemeClr val="dk2"/>
              </a:solidFill>
              <a:prstDash val="solid"/>
              <a:round/>
              <a:headEnd type="none" w="med" len="med"/>
              <a:tailEnd type="triangle" w="med" len="med"/>
            </a:ln>
          </p:spPr>
        </p:cxnSp>
        <p:sp>
          <p:nvSpPr>
            <p:cNvPr id="8986" name="Google Shape;8986;p356"/>
            <p:cNvSpPr txBox="1"/>
            <p:nvPr/>
          </p:nvSpPr>
          <p:spPr>
            <a:xfrm>
              <a:off x="5603750" y="251563"/>
              <a:ext cx="1598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markedly increases serum levels of other medications</a:t>
              </a:r>
              <a:endParaRPr sz="1200"/>
            </a:p>
          </p:txBody>
        </p:sp>
        <p:sp>
          <p:nvSpPr>
            <p:cNvPr id="8987" name="Google Shape;8987;p356"/>
            <p:cNvSpPr txBox="1"/>
            <p:nvPr/>
          </p:nvSpPr>
          <p:spPr>
            <a:xfrm>
              <a:off x="3887425" y="783575"/>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cxnSp>
        <p:nvCxnSpPr>
          <p:cNvPr id="8988" name="Google Shape;8988;p356"/>
          <p:cNvCxnSpPr/>
          <p:nvPr/>
        </p:nvCxnSpPr>
        <p:spPr>
          <a:xfrm>
            <a:off x="4849661" y="4920925"/>
            <a:ext cx="351300" cy="0"/>
          </a:xfrm>
          <a:prstGeom prst="straightConnector1">
            <a:avLst/>
          </a:prstGeom>
          <a:noFill/>
          <a:ln w="28575" cap="flat" cmpd="sng">
            <a:solidFill>
              <a:schemeClr val="dk2"/>
            </a:solidFill>
            <a:prstDash val="solid"/>
            <a:round/>
            <a:headEnd type="none" w="med" len="med"/>
            <a:tailEnd type="none" w="med" len="med"/>
          </a:ln>
        </p:spPr>
      </p:cxnSp>
      <p:sp>
        <p:nvSpPr>
          <p:cNvPr id="8989" name="Google Shape;8989;p356"/>
          <p:cNvSpPr txBox="1"/>
          <p:nvPr/>
        </p:nvSpPr>
        <p:spPr>
          <a:xfrm>
            <a:off x="329125" y="119100"/>
            <a:ext cx="2407500" cy="3324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Fluoxetine (Prozac)</a:t>
            </a:r>
            <a:endParaRPr b="1"/>
          </a:p>
          <a:p>
            <a:pPr marL="457200" lvl="0" indent="-317500" algn="l" rtl="0">
              <a:spcBef>
                <a:spcPts val="1000"/>
              </a:spcBef>
              <a:spcAft>
                <a:spcPts val="0"/>
              </a:spcAft>
              <a:buSzPts val="1400"/>
              <a:buChar char="●"/>
            </a:pPr>
            <a:r>
              <a:rPr lang="en" b="1"/>
              <a:t>“Fluffer” in</a:t>
            </a:r>
            <a:r>
              <a:rPr lang="en" b="1" u="sng"/>
              <a:t>H</a:t>
            </a:r>
            <a:r>
              <a:rPr lang="en" b="1"/>
              <a:t>ibitor</a:t>
            </a:r>
            <a:endParaRPr b="1"/>
          </a:p>
          <a:p>
            <a:pPr marL="457200" lvl="0" indent="-317500" algn="l" rtl="0">
              <a:spcBef>
                <a:spcPts val="1000"/>
              </a:spcBef>
              <a:spcAft>
                <a:spcPts val="0"/>
              </a:spcAft>
              <a:buSzPts val="1400"/>
              <a:buChar char="●"/>
            </a:pPr>
            <a:r>
              <a:rPr lang="en" b="1"/>
              <a:t>Only start it if you know the interactions</a:t>
            </a:r>
            <a:endParaRPr b="1"/>
          </a:p>
          <a:p>
            <a:pPr marL="457200" lvl="0" indent="-317500" algn="l" rtl="0">
              <a:spcBef>
                <a:spcPts val="1000"/>
              </a:spcBef>
              <a:spcAft>
                <a:spcPts val="0"/>
              </a:spcAft>
              <a:buSzPts val="1400"/>
              <a:buChar char="●"/>
            </a:pPr>
            <a:r>
              <a:rPr lang="en" b="1"/>
              <a:t>Run an interaction check if you encounter it</a:t>
            </a:r>
            <a:endParaRPr b="1"/>
          </a:p>
          <a:p>
            <a:pPr marL="457200" lvl="0" indent="-317500" algn="l" rtl="0">
              <a:spcBef>
                <a:spcPts val="1000"/>
              </a:spcBef>
              <a:spcAft>
                <a:spcPts val="0"/>
              </a:spcAft>
              <a:buClr>
                <a:schemeClr val="dk1"/>
              </a:buClr>
              <a:buSzPts val="1400"/>
              <a:buChar char="●"/>
            </a:pPr>
            <a:r>
              <a:rPr lang="en" b="1">
                <a:solidFill>
                  <a:schemeClr val="dk1"/>
                </a:solidFill>
              </a:rPr>
              <a:t>Long half-life</a:t>
            </a:r>
            <a:endParaRPr b="1">
              <a:solidFill>
                <a:schemeClr val="dk1"/>
              </a:solidFill>
            </a:endParaRPr>
          </a:p>
          <a:p>
            <a:pPr marL="457200" lvl="0" indent="-317500" algn="l" rtl="0">
              <a:spcBef>
                <a:spcPts val="1000"/>
              </a:spcBef>
              <a:spcAft>
                <a:spcPts val="0"/>
              </a:spcAft>
              <a:buClr>
                <a:schemeClr val="dk1"/>
              </a:buClr>
              <a:buSzPts val="1400"/>
              <a:buChar char="●"/>
            </a:pPr>
            <a:endParaRPr b="1">
              <a:solidFill>
                <a:schemeClr val="dk1"/>
              </a:solidFill>
            </a:endParaRPr>
          </a:p>
          <a:p>
            <a:pPr marL="0" lvl="0" indent="0" algn="l" rtl="0">
              <a:spcBef>
                <a:spcPts val="1000"/>
              </a:spcBef>
              <a:spcAft>
                <a:spcPts val="0"/>
              </a:spcAft>
              <a:buNone/>
            </a:pPr>
            <a:endParaRPr b="1"/>
          </a:p>
        </p:txBody>
      </p:sp>
      <p:sp>
        <p:nvSpPr>
          <p:cNvPr id="8990" name="Google Shape;8990;p356"/>
          <p:cNvSpPr txBox="1"/>
          <p:nvPr/>
        </p:nvSpPr>
        <p:spPr>
          <a:xfrm>
            <a:off x="2689850" y="3186825"/>
            <a:ext cx="1340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potentially “activating”</a:t>
            </a:r>
            <a:endParaRPr sz="1200"/>
          </a:p>
        </p:txBody>
      </p:sp>
      <p:cxnSp>
        <p:nvCxnSpPr>
          <p:cNvPr id="8991" name="Google Shape;8991;p356"/>
          <p:cNvCxnSpPr/>
          <p:nvPr/>
        </p:nvCxnSpPr>
        <p:spPr>
          <a:xfrm>
            <a:off x="3455450" y="2828925"/>
            <a:ext cx="0" cy="357900"/>
          </a:xfrm>
          <a:prstGeom prst="straightConnector1">
            <a:avLst/>
          </a:prstGeom>
          <a:noFill/>
          <a:ln w="9525" cap="flat" cmpd="sng">
            <a:solidFill>
              <a:schemeClr val="dk2"/>
            </a:solidFill>
            <a:prstDash val="solid"/>
            <a:round/>
            <a:headEnd type="none" w="med" len="med"/>
            <a:tailEnd type="triangle" w="med" len="med"/>
          </a:ln>
        </p:spPr>
      </p:cxnSp>
      <p:pic>
        <p:nvPicPr>
          <p:cNvPr id="8992" name="Google Shape;8992;p356" descr="clipped result image"/>
          <p:cNvPicPr preferRelativeResize="0"/>
          <p:nvPr/>
        </p:nvPicPr>
        <p:blipFill rotWithShape="1">
          <a:blip r:embed="rId8">
            <a:alphaModFix/>
          </a:blip>
          <a:srcRect/>
          <a:stretch/>
        </p:blipFill>
        <p:spPr>
          <a:xfrm rot="14">
            <a:off x="8282809" y="123125"/>
            <a:ext cx="702219" cy="1079751"/>
          </a:xfrm>
          <a:prstGeom prst="rect">
            <a:avLst/>
          </a:prstGeom>
          <a:noFill/>
          <a:ln>
            <a:noFill/>
          </a:ln>
          <a:effectLst>
            <a:outerShdw blurRad="57150" dist="19050" dir="5400000" algn="bl" rotWithShape="0">
              <a:srgbClr val="000000">
                <a:alpha val="49800"/>
              </a:srgbClr>
            </a:outerShdw>
          </a:effectLst>
        </p:spPr>
      </p:pic>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Shape 8996"/>
        <p:cNvGrpSpPr/>
        <p:nvPr/>
      </p:nvGrpSpPr>
      <p:grpSpPr>
        <a:xfrm>
          <a:off x="0" y="0"/>
          <a:ext cx="0" cy="0"/>
          <a:chOff x="0" y="0"/>
          <a:chExt cx="0" cy="0"/>
        </a:xfrm>
      </p:grpSpPr>
      <p:grpSp>
        <p:nvGrpSpPr>
          <p:cNvPr id="8997" name="Google Shape;8997;p357"/>
          <p:cNvGrpSpPr/>
          <p:nvPr/>
        </p:nvGrpSpPr>
        <p:grpSpPr>
          <a:xfrm>
            <a:off x="2960150" y="251563"/>
            <a:ext cx="6153900" cy="4770887"/>
            <a:chOff x="2045750" y="251563"/>
            <a:chExt cx="6153900" cy="4770887"/>
          </a:xfrm>
        </p:grpSpPr>
        <p:grpSp>
          <p:nvGrpSpPr>
            <p:cNvPr id="8998" name="Google Shape;8998;p357"/>
            <p:cNvGrpSpPr/>
            <p:nvPr/>
          </p:nvGrpSpPr>
          <p:grpSpPr>
            <a:xfrm>
              <a:off x="2998732" y="551620"/>
              <a:ext cx="2286579" cy="1911049"/>
              <a:chOff x="-2521759" y="897403"/>
              <a:chExt cx="1477500" cy="1089600"/>
            </a:xfrm>
          </p:grpSpPr>
          <p:sp>
            <p:nvSpPr>
              <p:cNvPr id="8999" name="Google Shape;8999;p357"/>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000" name="Google Shape;9000;p357"/>
              <p:cNvGrpSpPr/>
              <p:nvPr/>
            </p:nvGrpSpPr>
            <p:grpSpPr>
              <a:xfrm>
                <a:off x="-2127414" y="1275205"/>
                <a:ext cx="688733" cy="700658"/>
                <a:chOff x="40123" y="-1583761"/>
                <a:chExt cx="688733" cy="1109689"/>
              </a:xfrm>
            </p:grpSpPr>
            <p:grpSp>
              <p:nvGrpSpPr>
                <p:cNvPr id="9001" name="Google Shape;9001;p357"/>
                <p:cNvGrpSpPr/>
                <p:nvPr/>
              </p:nvGrpSpPr>
              <p:grpSpPr>
                <a:xfrm>
                  <a:off x="45124" y="-1327179"/>
                  <a:ext cx="683733" cy="853107"/>
                  <a:chOff x="597574" y="1930371"/>
                  <a:chExt cx="683733" cy="853107"/>
                </a:xfrm>
              </p:grpSpPr>
              <p:grpSp>
                <p:nvGrpSpPr>
                  <p:cNvPr id="9002" name="Google Shape;9002;p357"/>
                  <p:cNvGrpSpPr/>
                  <p:nvPr/>
                </p:nvGrpSpPr>
                <p:grpSpPr>
                  <a:xfrm rot="-5400000">
                    <a:off x="640721" y="2142893"/>
                    <a:ext cx="600335" cy="680836"/>
                    <a:chOff x="15239716" y="-12996420"/>
                    <a:chExt cx="1868456" cy="2463229"/>
                  </a:xfrm>
                </p:grpSpPr>
                <p:pic>
                  <p:nvPicPr>
                    <p:cNvPr id="9003" name="Google Shape;9003;p357"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9004" name="Google Shape;9004;p357"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9005" name="Google Shape;9005;p357"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9006" name="Google Shape;9006;p357"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9007" name="Google Shape;9007;p357"/>
            <p:cNvGrpSpPr/>
            <p:nvPr/>
          </p:nvGrpSpPr>
          <p:grpSpPr>
            <a:xfrm>
              <a:off x="2045750" y="1604975"/>
              <a:ext cx="4818250" cy="3417474"/>
              <a:chOff x="3455275" y="520038"/>
              <a:chExt cx="4818250" cy="3417474"/>
            </a:xfrm>
          </p:grpSpPr>
          <p:grpSp>
            <p:nvGrpSpPr>
              <p:cNvPr id="9008" name="Google Shape;9008;p357"/>
              <p:cNvGrpSpPr/>
              <p:nvPr/>
            </p:nvGrpSpPr>
            <p:grpSpPr>
              <a:xfrm>
                <a:off x="3677175" y="1004426"/>
                <a:ext cx="4522051" cy="2933086"/>
                <a:chOff x="3363025" y="1022851"/>
                <a:chExt cx="4522051" cy="2933086"/>
              </a:xfrm>
            </p:grpSpPr>
            <p:pic>
              <p:nvPicPr>
                <p:cNvPr id="9009" name="Google Shape;9009;p357"/>
                <p:cNvPicPr preferRelativeResize="0"/>
                <p:nvPr/>
              </p:nvPicPr>
              <p:blipFill>
                <a:blip r:embed="rId7">
                  <a:alphaModFix/>
                </a:blip>
                <a:stretch>
                  <a:fillRect/>
                </a:stretch>
              </p:blipFill>
              <p:spPr>
                <a:xfrm>
                  <a:off x="3363025" y="1022851"/>
                  <a:ext cx="4522051" cy="2933086"/>
                </a:xfrm>
                <a:prstGeom prst="rect">
                  <a:avLst/>
                </a:prstGeom>
                <a:noFill/>
                <a:ln>
                  <a:noFill/>
                </a:ln>
              </p:spPr>
            </p:pic>
            <p:sp>
              <p:nvSpPr>
                <p:cNvPr id="9010" name="Google Shape;9010;p357"/>
                <p:cNvSpPr txBox="1"/>
                <p:nvPr/>
              </p:nvSpPr>
              <p:spPr>
                <a:xfrm rot="24443">
                  <a:off x="4187186" y="22129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PROZAC</a:t>
                  </a:r>
                  <a:endParaRPr sz="1800" b="1"/>
                </a:p>
              </p:txBody>
            </p:sp>
          </p:grpSp>
          <p:sp>
            <p:nvSpPr>
              <p:cNvPr id="9011" name="Google Shape;9011;p357"/>
              <p:cNvSpPr txBox="1"/>
              <p:nvPr/>
            </p:nvSpPr>
            <p:spPr>
              <a:xfrm>
                <a:off x="3455275" y="520038"/>
                <a:ext cx="1130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rPr>
                  <a:t>5HT2C</a:t>
                </a:r>
                <a:r>
                  <a:rPr lang="en" sz="1200" b="1"/>
                  <a:t> antagonist</a:t>
                </a:r>
                <a:endParaRPr sz="1200" b="1"/>
              </a:p>
            </p:txBody>
          </p:sp>
          <p:sp>
            <p:nvSpPr>
              <p:cNvPr id="9012" name="Google Shape;9012;p357"/>
              <p:cNvSpPr txBox="1"/>
              <p:nvPr/>
            </p:nvSpPr>
            <p:spPr>
              <a:xfrm>
                <a:off x="7143125" y="2807038"/>
                <a:ext cx="1130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9013" name="Google Shape;9013;p357"/>
              <p:cNvSpPr txBox="1"/>
              <p:nvPr/>
            </p:nvSpPr>
            <p:spPr>
              <a:xfrm>
                <a:off x="6257950" y="769225"/>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a:t>
                </a:r>
                <a:endParaRPr sz="1200" b="1"/>
              </a:p>
            </p:txBody>
          </p:sp>
        </p:grpSp>
        <p:cxnSp>
          <p:nvCxnSpPr>
            <p:cNvPr id="9014" name="Google Shape;9014;p357"/>
            <p:cNvCxnSpPr/>
            <p:nvPr/>
          </p:nvCxnSpPr>
          <p:spPr>
            <a:xfrm rot="10800000" flipH="1">
              <a:off x="5888500" y="2197925"/>
              <a:ext cx="1130400" cy="293400"/>
            </a:xfrm>
            <a:prstGeom prst="straightConnector1">
              <a:avLst/>
            </a:prstGeom>
            <a:noFill/>
            <a:ln w="9525" cap="flat" cmpd="sng">
              <a:solidFill>
                <a:schemeClr val="dk2"/>
              </a:solidFill>
              <a:prstDash val="solid"/>
              <a:round/>
              <a:headEnd type="none" w="med" len="med"/>
              <a:tailEnd type="triangle" w="med" len="med"/>
            </a:ln>
          </p:spPr>
        </p:cxnSp>
        <p:sp>
          <p:nvSpPr>
            <p:cNvPr id="9015" name="Google Shape;9015;p357"/>
            <p:cNvSpPr txBox="1"/>
            <p:nvPr/>
          </p:nvSpPr>
          <p:spPr>
            <a:xfrm>
              <a:off x="6990325" y="1740950"/>
              <a:ext cx="10851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“activating” effects (at very high doses, if at all)</a:t>
              </a:r>
              <a:endParaRPr sz="1200"/>
            </a:p>
          </p:txBody>
        </p:sp>
        <p:cxnSp>
          <p:nvCxnSpPr>
            <p:cNvPr id="9016" name="Google Shape;9016;p357"/>
            <p:cNvCxnSpPr/>
            <p:nvPr/>
          </p:nvCxnSpPr>
          <p:spPr>
            <a:xfrm>
              <a:off x="6864000" y="3561075"/>
              <a:ext cx="378900" cy="0"/>
            </a:xfrm>
            <a:prstGeom prst="straightConnector1">
              <a:avLst/>
            </a:prstGeom>
            <a:noFill/>
            <a:ln w="9525" cap="flat" cmpd="sng">
              <a:solidFill>
                <a:schemeClr val="dk2"/>
              </a:solidFill>
              <a:prstDash val="solid"/>
              <a:round/>
              <a:headEnd type="none" w="med" len="med"/>
              <a:tailEnd type="triangle" w="med" len="med"/>
            </a:ln>
          </p:spPr>
        </p:cxnSp>
        <p:sp>
          <p:nvSpPr>
            <p:cNvPr id="9017" name="Google Shape;9017;p357"/>
            <p:cNvSpPr txBox="1"/>
            <p:nvPr/>
          </p:nvSpPr>
          <p:spPr>
            <a:xfrm>
              <a:off x="7202150" y="3217125"/>
              <a:ext cx="9975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a:t>
              </a:r>
              <a:endParaRPr sz="1200"/>
            </a:p>
            <a:p>
              <a:pPr marL="0" lvl="0" indent="0" algn="l" rtl="0">
                <a:spcBef>
                  <a:spcPts val="0"/>
                </a:spcBef>
                <a:spcAft>
                  <a:spcPts val="0"/>
                </a:spcAft>
                <a:buNone/>
              </a:pPr>
              <a:r>
                <a:rPr lang="en" sz="1200"/>
                <a:t>depressant and anxiolytic effects, sexual dysfunction</a:t>
              </a:r>
              <a:endParaRPr sz="1200"/>
            </a:p>
          </p:txBody>
        </p:sp>
        <p:sp>
          <p:nvSpPr>
            <p:cNvPr id="9018" name="Google Shape;9018;p357"/>
            <p:cNvSpPr txBox="1"/>
            <p:nvPr/>
          </p:nvSpPr>
          <p:spPr>
            <a:xfrm>
              <a:off x="4297925" y="251575"/>
              <a:ext cx="905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“fluffer” in</a:t>
              </a:r>
              <a:r>
                <a:rPr lang="en" sz="1200" b="1" u="sng"/>
                <a:t>H</a:t>
              </a:r>
              <a:r>
                <a:rPr lang="en" sz="1200" b="1"/>
                <a:t>ibitor</a:t>
              </a:r>
              <a:endParaRPr sz="1200" b="1"/>
            </a:p>
          </p:txBody>
        </p:sp>
        <p:cxnSp>
          <p:nvCxnSpPr>
            <p:cNvPr id="9019" name="Google Shape;9019;p357"/>
            <p:cNvCxnSpPr/>
            <p:nvPr/>
          </p:nvCxnSpPr>
          <p:spPr>
            <a:xfrm>
              <a:off x="5170950" y="675013"/>
              <a:ext cx="379200" cy="0"/>
            </a:xfrm>
            <a:prstGeom prst="straightConnector1">
              <a:avLst/>
            </a:prstGeom>
            <a:noFill/>
            <a:ln w="9525" cap="flat" cmpd="sng">
              <a:solidFill>
                <a:schemeClr val="dk2"/>
              </a:solidFill>
              <a:prstDash val="solid"/>
              <a:round/>
              <a:headEnd type="none" w="med" len="med"/>
              <a:tailEnd type="triangle" w="med" len="med"/>
            </a:ln>
          </p:spPr>
        </p:cxnSp>
        <p:sp>
          <p:nvSpPr>
            <p:cNvPr id="9020" name="Google Shape;9020;p357"/>
            <p:cNvSpPr txBox="1"/>
            <p:nvPr/>
          </p:nvSpPr>
          <p:spPr>
            <a:xfrm>
              <a:off x="5603750" y="251563"/>
              <a:ext cx="1598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markedly increases serum levels of other medications</a:t>
              </a:r>
              <a:endParaRPr sz="1200"/>
            </a:p>
          </p:txBody>
        </p:sp>
        <p:sp>
          <p:nvSpPr>
            <p:cNvPr id="9021" name="Google Shape;9021;p357"/>
            <p:cNvSpPr txBox="1"/>
            <p:nvPr/>
          </p:nvSpPr>
          <p:spPr>
            <a:xfrm>
              <a:off x="3887425" y="783575"/>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cxnSp>
        <p:nvCxnSpPr>
          <p:cNvPr id="9022" name="Google Shape;9022;p357"/>
          <p:cNvCxnSpPr/>
          <p:nvPr/>
        </p:nvCxnSpPr>
        <p:spPr>
          <a:xfrm>
            <a:off x="4849661" y="4920925"/>
            <a:ext cx="351300" cy="0"/>
          </a:xfrm>
          <a:prstGeom prst="straightConnector1">
            <a:avLst/>
          </a:prstGeom>
          <a:noFill/>
          <a:ln w="28575" cap="flat" cmpd="sng">
            <a:solidFill>
              <a:schemeClr val="dk2"/>
            </a:solidFill>
            <a:prstDash val="solid"/>
            <a:round/>
            <a:headEnd type="none" w="med" len="med"/>
            <a:tailEnd type="none" w="med" len="med"/>
          </a:ln>
        </p:spPr>
      </p:cxnSp>
      <p:sp>
        <p:nvSpPr>
          <p:cNvPr id="9023" name="Google Shape;9023;p357"/>
          <p:cNvSpPr txBox="1"/>
          <p:nvPr/>
        </p:nvSpPr>
        <p:spPr>
          <a:xfrm>
            <a:off x="329125" y="119100"/>
            <a:ext cx="2407500" cy="431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Fluoxetine (Prozac)</a:t>
            </a:r>
            <a:endParaRPr b="1"/>
          </a:p>
          <a:p>
            <a:pPr marL="457200" lvl="0" indent="-317500" algn="l" rtl="0">
              <a:spcBef>
                <a:spcPts val="1000"/>
              </a:spcBef>
              <a:spcAft>
                <a:spcPts val="0"/>
              </a:spcAft>
              <a:buSzPts val="1400"/>
              <a:buChar char="●"/>
            </a:pPr>
            <a:r>
              <a:rPr lang="en" b="1"/>
              <a:t>“Fluffer” in</a:t>
            </a:r>
            <a:r>
              <a:rPr lang="en" b="1" u="sng"/>
              <a:t>H</a:t>
            </a:r>
            <a:r>
              <a:rPr lang="en" b="1"/>
              <a:t>ibitor</a:t>
            </a:r>
            <a:endParaRPr b="1"/>
          </a:p>
          <a:p>
            <a:pPr marL="457200" lvl="0" indent="-317500" algn="l" rtl="0">
              <a:spcBef>
                <a:spcPts val="1000"/>
              </a:spcBef>
              <a:spcAft>
                <a:spcPts val="0"/>
              </a:spcAft>
              <a:buSzPts val="1400"/>
              <a:buChar char="●"/>
            </a:pPr>
            <a:r>
              <a:rPr lang="en" b="1"/>
              <a:t>Only start it if you know the interactions</a:t>
            </a:r>
            <a:endParaRPr b="1"/>
          </a:p>
          <a:p>
            <a:pPr marL="457200" lvl="0" indent="-317500" algn="l" rtl="0">
              <a:spcBef>
                <a:spcPts val="1000"/>
              </a:spcBef>
              <a:spcAft>
                <a:spcPts val="0"/>
              </a:spcAft>
              <a:buSzPts val="1400"/>
              <a:buChar char="●"/>
            </a:pPr>
            <a:r>
              <a:rPr lang="en" b="1"/>
              <a:t>Run an interaction check if you encounter it</a:t>
            </a:r>
            <a:endParaRPr b="1"/>
          </a:p>
          <a:p>
            <a:pPr marL="457200" lvl="0" indent="-317500" algn="l" rtl="0">
              <a:spcBef>
                <a:spcPts val="1000"/>
              </a:spcBef>
              <a:spcAft>
                <a:spcPts val="0"/>
              </a:spcAft>
              <a:buClr>
                <a:schemeClr val="dk1"/>
              </a:buClr>
              <a:buSzPts val="1400"/>
              <a:buChar char="●"/>
            </a:pPr>
            <a:r>
              <a:rPr lang="en" b="1">
                <a:solidFill>
                  <a:schemeClr val="dk1"/>
                </a:solidFill>
              </a:rPr>
              <a:t>Long half-life</a:t>
            </a:r>
            <a:endParaRPr b="1">
              <a:solidFill>
                <a:schemeClr val="dk1"/>
              </a:solidFill>
            </a:endParaRPr>
          </a:p>
          <a:p>
            <a:pPr marL="457200" lvl="0" indent="-317500" algn="l" rtl="0">
              <a:spcBef>
                <a:spcPts val="1000"/>
              </a:spcBef>
              <a:spcAft>
                <a:spcPts val="0"/>
              </a:spcAft>
              <a:buClr>
                <a:schemeClr val="dk1"/>
              </a:buClr>
              <a:buSzPts val="1400"/>
              <a:buChar char="●"/>
            </a:pPr>
            <a:r>
              <a:rPr lang="en" b="1">
                <a:solidFill>
                  <a:schemeClr val="dk1"/>
                </a:solidFill>
              </a:rPr>
              <a:t>The best at </a:t>
            </a:r>
            <a:r>
              <a:rPr lang="en" b="1" u="sng">
                <a:solidFill>
                  <a:schemeClr val="dk1"/>
                </a:solidFill>
              </a:rPr>
              <a:t>not</a:t>
            </a:r>
            <a:r>
              <a:rPr lang="en" b="1">
                <a:solidFill>
                  <a:schemeClr val="dk1"/>
                </a:solidFill>
              </a:rPr>
              <a:t> causing serotonin withdrawal symptoms</a:t>
            </a:r>
            <a:endParaRPr b="1">
              <a:solidFill>
                <a:schemeClr val="dk1"/>
              </a:solidFill>
            </a:endParaRPr>
          </a:p>
          <a:p>
            <a:pPr marL="457200" lvl="0" indent="-317500" algn="l" rtl="0">
              <a:spcBef>
                <a:spcPts val="1000"/>
              </a:spcBef>
              <a:spcAft>
                <a:spcPts val="0"/>
              </a:spcAft>
              <a:buClr>
                <a:schemeClr val="dk1"/>
              </a:buClr>
              <a:buSzPts val="1400"/>
              <a:buChar char="●"/>
            </a:pPr>
            <a:endParaRPr b="1">
              <a:solidFill>
                <a:schemeClr val="dk1"/>
              </a:solidFill>
            </a:endParaRPr>
          </a:p>
          <a:p>
            <a:pPr marL="0" lvl="0" indent="0" algn="l" rtl="0">
              <a:spcBef>
                <a:spcPts val="1000"/>
              </a:spcBef>
              <a:spcAft>
                <a:spcPts val="0"/>
              </a:spcAft>
              <a:buNone/>
            </a:pPr>
            <a:endParaRPr b="1"/>
          </a:p>
        </p:txBody>
      </p:sp>
      <p:sp>
        <p:nvSpPr>
          <p:cNvPr id="9024" name="Google Shape;9024;p357"/>
          <p:cNvSpPr txBox="1"/>
          <p:nvPr/>
        </p:nvSpPr>
        <p:spPr>
          <a:xfrm>
            <a:off x="2689850" y="3186825"/>
            <a:ext cx="1340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potentially “activating”</a:t>
            </a:r>
            <a:endParaRPr sz="1200"/>
          </a:p>
        </p:txBody>
      </p:sp>
      <p:cxnSp>
        <p:nvCxnSpPr>
          <p:cNvPr id="9025" name="Google Shape;9025;p357"/>
          <p:cNvCxnSpPr/>
          <p:nvPr/>
        </p:nvCxnSpPr>
        <p:spPr>
          <a:xfrm>
            <a:off x="3455450" y="2828925"/>
            <a:ext cx="0" cy="357900"/>
          </a:xfrm>
          <a:prstGeom prst="straightConnector1">
            <a:avLst/>
          </a:prstGeom>
          <a:noFill/>
          <a:ln w="9525" cap="flat" cmpd="sng">
            <a:solidFill>
              <a:schemeClr val="dk2"/>
            </a:solidFill>
            <a:prstDash val="solid"/>
            <a:round/>
            <a:headEnd type="none" w="med" len="med"/>
            <a:tailEnd type="triangle" w="med" len="med"/>
          </a:ln>
        </p:spPr>
      </p:cxnSp>
      <p:pic>
        <p:nvPicPr>
          <p:cNvPr id="9026" name="Google Shape;9026;p357" descr="clipped result image"/>
          <p:cNvPicPr preferRelativeResize="0"/>
          <p:nvPr/>
        </p:nvPicPr>
        <p:blipFill rotWithShape="1">
          <a:blip r:embed="rId8">
            <a:alphaModFix/>
          </a:blip>
          <a:srcRect/>
          <a:stretch/>
        </p:blipFill>
        <p:spPr>
          <a:xfrm rot="14">
            <a:off x="8282809" y="123125"/>
            <a:ext cx="702219" cy="1079751"/>
          </a:xfrm>
          <a:prstGeom prst="rect">
            <a:avLst/>
          </a:prstGeom>
          <a:noFill/>
          <a:ln>
            <a:noFill/>
          </a:ln>
          <a:effectLst>
            <a:outerShdw blurRad="57150" dist="19050" dir="5400000" algn="bl" rotWithShape="0">
              <a:srgbClr val="000000">
                <a:alpha val="49800"/>
              </a:srgbClr>
            </a:outerShdw>
          </a:effectLst>
        </p:spPr>
      </p:pic>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Shape 9030"/>
        <p:cNvGrpSpPr/>
        <p:nvPr/>
      </p:nvGrpSpPr>
      <p:grpSpPr>
        <a:xfrm>
          <a:off x="0" y="0"/>
          <a:ext cx="0" cy="0"/>
          <a:chOff x="0" y="0"/>
          <a:chExt cx="0" cy="0"/>
        </a:xfrm>
      </p:grpSpPr>
      <p:grpSp>
        <p:nvGrpSpPr>
          <p:cNvPr id="9031" name="Google Shape;9031;p358"/>
          <p:cNvGrpSpPr/>
          <p:nvPr/>
        </p:nvGrpSpPr>
        <p:grpSpPr>
          <a:xfrm>
            <a:off x="2960150" y="251563"/>
            <a:ext cx="6153900" cy="4770887"/>
            <a:chOff x="2045750" y="251563"/>
            <a:chExt cx="6153900" cy="4770887"/>
          </a:xfrm>
        </p:grpSpPr>
        <p:grpSp>
          <p:nvGrpSpPr>
            <p:cNvPr id="9032" name="Google Shape;9032;p358"/>
            <p:cNvGrpSpPr/>
            <p:nvPr/>
          </p:nvGrpSpPr>
          <p:grpSpPr>
            <a:xfrm>
              <a:off x="2998732" y="551620"/>
              <a:ext cx="2286579" cy="1911049"/>
              <a:chOff x="-2521759" y="897403"/>
              <a:chExt cx="1477500" cy="1089600"/>
            </a:xfrm>
          </p:grpSpPr>
          <p:sp>
            <p:nvSpPr>
              <p:cNvPr id="9033" name="Google Shape;9033;p358"/>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034" name="Google Shape;9034;p358"/>
              <p:cNvGrpSpPr/>
              <p:nvPr/>
            </p:nvGrpSpPr>
            <p:grpSpPr>
              <a:xfrm>
                <a:off x="-2127414" y="1275205"/>
                <a:ext cx="688733" cy="700658"/>
                <a:chOff x="40123" y="-1583761"/>
                <a:chExt cx="688733" cy="1109689"/>
              </a:xfrm>
            </p:grpSpPr>
            <p:grpSp>
              <p:nvGrpSpPr>
                <p:cNvPr id="9035" name="Google Shape;9035;p358"/>
                <p:cNvGrpSpPr/>
                <p:nvPr/>
              </p:nvGrpSpPr>
              <p:grpSpPr>
                <a:xfrm>
                  <a:off x="45124" y="-1327179"/>
                  <a:ext cx="683733" cy="853107"/>
                  <a:chOff x="597574" y="1930371"/>
                  <a:chExt cx="683733" cy="853107"/>
                </a:xfrm>
              </p:grpSpPr>
              <p:grpSp>
                <p:nvGrpSpPr>
                  <p:cNvPr id="9036" name="Google Shape;9036;p358"/>
                  <p:cNvGrpSpPr/>
                  <p:nvPr/>
                </p:nvGrpSpPr>
                <p:grpSpPr>
                  <a:xfrm rot="-5400000">
                    <a:off x="640721" y="2142893"/>
                    <a:ext cx="600335" cy="680836"/>
                    <a:chOff x="15239716" y="-12996420"/>
                    <a:chExt cx="1868456" cy="2463229"/>
                  </a:xfrm>
                </p:grpSpPr>
                <p:pic>
                  <p:nvPicPr>
                    <p:cNvPr id="9037" name="Google Shape;9037;p358"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9038" name="Google Shape;9038;p358"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9039" name="Google Shape;9039;p358"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9040" name="Google Shape;9040;p358"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9041" name="Google Shape;9041;p358"/>
            <p:cNvGrpSpPr/>
            <p:nvPr/>
          </p:nvGrpSpPr>
          <p:grpSpPr>
            <a:xfrm>
              <a:off x="2045750" y="1604975"/>
              <a:ext cx="4818250" cy="3417474"/>
              <a:chOff x="3455275" y="520038"/>
              <a:chExt cx="4818250" cy="3417474"/>
            </a:xfrm>
          </p:grpSpPr>
          <p:grpSp>
            <p:nvGrpSpPr>
              <p:cNvPr id="9042" name="Google Shape;9042;p358"/>
              <p:cNvGrpSpPr/>
              <p:nvPr/>
            </p:nvGrpSpPr>
            <p:grpSpPr>
              <a:xfrm>
                <a:off x="3677175" y="1004426"/>
                <a:ext cx="4522051" cy="2933086"/>
                <a:chOff x="3363025" y="1022851"/>
                <a:chExt cx="4522051" cy="2933086"/>
              </a:xfrm>
            </p:grpSpPr>
            <p:pic>
              <p:nvPicPr>
                <p:cNvPr id="9043" name="Google Shape;9043;p358"/>
                <p:cNvPicPr preferRelativeResize="0"/>
                <p:nvPr/>
              </p:nvPicPr>
              <p:blipFill>
                <a:blip r:embed="rId7">
                  <a:alphaModFix/>
                </a:blip>
                <a:stretch>
                  <a:fillRect/>
                </a:stretch>
              </p:blipFill>
              <p:spPr>
                <a:xfrm>
                  <a:off x="3363025" y="1022851"/>
                  <a:ext cx="4522051" cy="2933086"/>
                </a:xfrm>
                <a:prstGeom prst="rect">
                  <a:avLst/>
                </a:prstGeom>
                <a:noFill/>
                <a:ln>
                  <a:noFill/>
                </a:ln>
              </p:spPr>
            </p:pic>
            <p:sp>
              <p:nvSpPr>
                <p:cNvPr id="9044" name="Google Shape;9044;p358"/>
                <p:cNvSpPr txBox="1"/>
                <p:nvPr/>
              </p:nvSpPr>
              <p:spPr>
                <a:xfrm rot="24443">
                  <a:off x="4187186" y="22129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PROZAC</a:t>
                  </a:r>
                  <a:endParaRPr sz="1800" b="1"/>
                </a:p>
              </p:txBody>
            </p:sp>
          </p:grpSp>
          <p:sp>
            <p:nvSpPr>
              <p:cNvPr id="9045" name="Google Shape;9045;p358"/>
              <p:cNvSpPr txBox="1"/>
              <p:nvPr/>
            </p:nvSpPr>
            <p:spPr>
              <a:xfrm>
                <a:off x="3455275" y="520038"/>
                <a:ext cx="1130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rPr>
                  <a:t>5HT2C</a:t>
                </a:r>
                <a:r>
                  <a:rPr lang="en" sz="1200" b="1"/>
                  <a:t> antagonist</a:t>
                </a:r>
                <a:endParaRPr sz="1200" b="1"/>
              </a:p>
            </p:txBody>
          </p:sp>
          <p:sp>
            <p:nvSpPr>
              <p:cNvPr id="9046" name="Google Shape;9046;p358"/>
              <p:cNvSpPr txBox="1"/>
              <p:nvPr/>
            </p:nvSpPr>
            <p:spPr>
              <a:xfrm>
                <a:off x="7143125" y="2807038"/>
                <a:ext cx="1130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9047" name="Google Shape;9047;p358"/>
              <p:cNvSpPr txBox="1"/>
              <p:nvPr/>
            </p:nvSpPr>
            <p:spPr>
              <a:xfrm>
                <a:off x="6257950" y="769225"/>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a:t>
                </a:r>
                <a:endParaRPr sz="1200" b="1"/>
              </a:p>
            </p:txBody>
          </p:sp>
        </p:grpSp>
        <p:cxnSp>
          <p:nvCxnSpPr>
            <p:cNvPr id="9048" name="Google Shape;9048;p358"/>
            <p:cNvCxnSpPr/>
            <p:nvPr/>
          </p:nvCxnSpPr>
          <p:spPr>
            <a:xfrm rot="10800000" flipH="1">
              <a:off x="5888500" y="2197925"/>
              <a:ext cx="1130400" cy="293400"/>
            </a:xfrm>
            <a:prstGeom prst="straightConnector1">
              <a:avLst/>
            </a:prstGeom>
            <a:noFill/>
            <a:ln w="9525" cap="flat" cmpd="sng">
              <a:solidFill>
                <a:schemeClr val="dk2"/>
              </a:solidFill>
              <a:prstDash val="solid"/>
              <a:round/>
              <a:headEnd type="none" w="med" len="med"/>
              <a:tailEnd type="triangle" w="med" len="med"/>
            </a:ln>
          </p:spPr>
        </p:cxnSp>
        <p:sp>
          <p:nvSpPr>
            <p:cNvPr id="9049" name="Google Shape;9049;p358"/>
            <p:cNvSpPr txBox="1"/>
            <p:nvPr/>
          </p:nvSpPr>
          <p:spPr>
            <a:xfrm>
              <a:off x="6990325" y="1740950"/>
              <a:ext cx="10851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t>
              </a:r>
              <a:r>
                <a:rPr lang="en" sz="1200">
                  <a:highlight>
                    <a:srgbClr val="FFFF00"/>
                  </a:highlight>
                </a:rPr>
                <a:t>activating</a:t>
              </a:r>
              <a:r>
                <a:rPr lang="en" sz="1200"/>
                <a:t>” effects (at very high doses, if at all)</a:t>
              </a:r>
              <a:endParaRPr sz="1200"/>
            </a:p>
          </p:txBody>
        </p:sp>
        <p:cxnSp>
          <p:nvCxnSpPr>
            <p:cNvPr id="9050" name="Google Shape;9050;p358"/>
            <p:cNvCxnSpPr/>
            <p:nvPr/>
          </p:nvCxnSpPr>
          <p:spPr>
            <a:xfrm>
              <a:off x="6864000" y="3561075"/>
              <a:ext cx="378900" cy="0"/>
            </a:xfrm>
            <a:prstGeom prst="straightConnector1">
              <a:avLst/>
            </a:prstGeom>
            <a:noFill/>
            <a:ln w="9525" cap="flat" cmpd="sng">
              <a:solidFill>
                <a:schemeClr val="dk2"/>
              </a:solidFill>
              <a:prstDash val="solid"/>
              <a:round/>
              <a:headEnd type="none" w="med" len="med"/>
              <a:tailEnd type="triangle" w="med" len="med"/>
            </a:ln>
          </p:spPr>
        </p:cxnSp>
        <p:sp>
          <p:nvSpPr>
            <p:cNvPr id="9051" name="Google Shape;9051;p358"/>
            <p:cNvSpPr txBox="1"/>
            <p:nvPr/>
          </p:nvSpPr>
          <p:spPr>
            <a:xfrm>
              <a:off x="7202150" y="3217125"/>
              <a:ext cx="9975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a:t>
              </a:r>
              <a:endParaRPr sz="1200"/>
            </a:p>
            <a:p>
              <a:pPr marL="0" lvl="0" indent="0" algn="l" rtl="0">
                <a:spcBef>
                  <a:spcPts val="0"/>
                </a:spcBef>
                <a:spcAft>
                  <a:spcPts val="0"/>
                </a:spcAft>
                <a:buNone/>
              </a:pPr>
              <a:r>
                <a:rPr lang="en" sz="1200"/>
                <a:t>depressant and anxiolytic effects, sexual dysfunction</a:t>
              </a:r>
              <a:endParaRPr sz="1200"/>
            </a:p>
          </p:txBody>
        </p:sp>
        <p:sp>
          <p:nvSpPr>
            <p:cNvPr id="9052" name="Google Shape;9052;p358"/>
            <p:cNvSpPr txBox="1"/>
            <p:nvPr/>
          </p:nvSpPr>
          <p:spPr>
            <a:xfrm>
              <a:off x="4297925" y="251575"/>
              <a:ext cx="905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“fluffer” in</a:t>
              </a:r>
              <a:r>
                <a:rPr lang="en" sz="1200" b="1" u="sng"/>
                <a:t>H</a:t>
              </a:r>
              <a:r>
                <a:rPr lang="en" sz="1200" b="1"/>
                <a:t>ibitor</a:t>
              </a:r>
              <a:endParaRPr sz="1200" b="1"/>
            </a:p>
          </p:txBody>
        </p:sp>
        <p:cxnSp>
          <p:nvCxnSpPr>
            <p:cNvPr id="9053" name="Google Shape;9053;p358"/>
            <p:cNvCxnSpPr/>
            <p:nvPr/>
          </p:nvCxnSpPr>
          <p:spPr>
            <a:xfrm>
              <a:off x="5170950" y="675013"/>
              <a:ext cx="379200" cy="0"/>
            </a:xfrm>
            <a:prstGeom prst="straightConnector1">
              <a:avLst/>
            </a:prstGeom>
            <a:noFill/>
            <a:ln w="9525" cap="flat" cmpd="sng">
              <a:solidFill>
                <a:schemeClr val="dk2"/>
              </a:solidFill>
              <a:prstDash val="solid"/>
              <a:round/>
              <a:headEnd type="none" w="med" len="med"/>
              <a:tailEnd type="triangle" w="med" len="med"/>
            </a:ln>
          </p:spPr>
        </p:cxnSp>
        <p:sp>
          <p:nvSpPr>
            <p:cNvPr id="9054" name="Google Shape;9054;p358"/>
            <p:cNvSpPr txBox="1"/>
            <p:nvPr/>
          </p:nvSpPr>
          <p:spPr>
            <a:xfrm>
              <a:off x="5603750" y="251563"/>
              <a:ext cx="1598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markedly increases serum levels of other medications</a:t>
              </a:r>
              <a:endParaRPr sz="1200"/>
            </a:p>
          </p:txBody>
        </p:sp>
        <p:sp>
          <p:nvSpPr>
            <p:cNvPr id="9055" name="Google Shape;9055;p358"/>
            <p:cNvSpPr txBox="1"/>
            <p:nvPr/>
          </p:nvSpPr>
          <p:spPr>
            <a:xfrm>
              <a:off x="3887425" y="783575"/>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cxnSp>
        <p:nvCxnSpPr>
          <p:cNvPr id="9056" name="Google Shape;9056;p358"/>
          <p:cNvCxnSpPr/>
          <p:nvPr/>
        </p:nvCxnSpPr>
        <p:spPr>
          <a:xfrm>
            <a:off x="4849661" y="4920925"/>
            <a:ext cx="351300" cy="0"/>
          </a:xfrm>
          <a:prstGeom prst="straightConnector1">
            <a:avLst/>
          </a:prstGeom>
          <a:noFill/>
          <a:ln w="28575" cap="flat" cmpd="sng">
            <a:solidFill>
              <a:schemeClr val="dk2"/>
            </a:solidFill>
            <a:prstDash val="solid"/>
            <a:round/>
            <a:headEnd type="none" w="med" len="med"/>
            <a:tailEnd type="none" w="med" len="med"/>
          </a:ln>
        </p:spPr>
      </p:cxnSp>
      <p:sp>
        <p:nvSpPr>
          <p:cNvPr id="9057" name="Google Shape;9057;p358"/>
          <p:cNvSpPr txBox="1"/>
          <p:nvPr/>
        </p:nvSpPr>
        <p:spPr>
          <a:xfrm>
            <a:off x="329125" y="119100"/>
            <a:ext cx="2407500" cy="4530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Fluoxetine (Prozac)</a:t>
            </a:r>
            <a:endParaRPr b="1"/>
          </a:p>
          <a:p>
            <a:pPr marL="457200" lvl="0" indent="-317500" algn="l" rtl="0">
              <a:spcBef>
                <a:spcPts val="1000"/>
              </a:spcBef>
              <a:spcAft>
                <a:spcPts val="0"/>
              </a:spcAft>
              <a:buSzPts val="1400"/>
              <a:buChar char="●"/>
            </a:pPr>
            <a:r>
              <a:rPr lang="en" b="1"/>
              <a:t>“Fluffer” in</a:t>
            </a:r>
            <a:r>
              <a:rPr lang="en" b="1" u="sng"/>
              <a:t>H</a:t>
            </a:r>
            <a:r>
              <a:rPr lang="en" b="1"/>
              <a:t>ibitor</a:t>
            </a:r>
            <a:endParaRPr b="1"/>
          </a:p>
          <a:p>
            <a:pPr marL="457200" lvl="0" indent="-317500" algn="l" rtl="0">
              <a:spcBef>
                <a:spcPts val="1000"/>
              </a:spcBef>
              <a:spcAft>
                <a:spcPts val="0"/>
              </a:spcAft>
              <a:buSzPts val="1400"/>
              <a:buChar char="●"/>
            </a:pPr>
            <a:r>
              <a:rPr lang="en" b="1"/>
              <a:t>Only start it if you know the interactions</a:t>
            </a:r>
            <a:endParaRPr b="1"/>
          </a:p>
          <a:p>
            <a:pPr marL="457200" lvl="0" indent="-317500" algn="l" rtl="0">
              <a:spcBef>
                <a:spcPts val="1000"/>
              </a:spcBef>
              <a:spcAft>
                <a:spcPts val="0"/>
              </a:spcAft>
              <a:buSzPts val="1400"/>
              <a:buChar char="●"/>
            </a:pPr>
            <a:r>
              <a:rPr lang="en" b="1"/>
              <a:t>Run an interaction check if you encounter it</a:t>
            </a:r>
            <a:endParaRPr b="1"/>
          </a:p>
          <a:p>
            <a:pPr marL="457200" lvl="0" indent="-317500" algn="l" rtl="0">
              <a:spcBef>
                <a:spcPts val="1000"/>
              </a:spcBef>
              <a:spcAft>
                <a:spcPts val="0"/>
              </a:spcAft>
              <a:buClr>
                <a:schemeClr val="dk1"/>
              </a:buClr>
              <a:buSzPts val="1400"/>
              <a:buChar char="●"/>
            </a:pPr>
            <a:r>
              <a:rPr lang="en" b="1">
                <a:solidFill>
                  <a:schemeClr val="dk1"/>
                </a:solidFill>
              </a:rPr>
              <a:t>Long half-life</a:t>
            </a:r>
            <a:endParaRPr b="1">
              <a:solidFill>
                <a:schemeClr val="dk1"/>
              </a:solidFill>
            </a:endParaRPr>
          </a:p>
          <a:p>
            <a:pPr marL="457200" lvl="0" indent="-317500" algn="l" rtl="0">
              <a:spcBef>
                <a:spcPts val="1000"/>
              </a:spcBef>
              <a:spcAft>
                <a:spcPts val="0"/>
              </a:spcAft>
              <a:buClr>
                <a:schemeClr val="dk1"/>
              </a:buClr>
              <a:buSzPts val="1400"/>
              <a:buChar char="●"/>
            </a:pPr>
            <a:r>
              <a:rPr lang="en" b="1">
                <a:solidFill>
                  <a:schemeClr val="dk1"/>
                </a:solidFill>
              </a:rPr>
              <a:t>The best at </a:t>
            </a:r>
            <a:r>
              <a:rPr lang="en" b="1" u="sng">
                <a:solidFill>
                  <a:schemeClr val="dk1"/>
                </a:solidFill>
              </a:rPr>
              <a:t>not</a:t>
            </a:r>
            <a:r>
              <a:rPr lang="en" b="1">
                <a:solidFill>
                  <a:schemeClr val="dk1"/>
                </a:solidFill>
              </a:rPr>
              <a:t> causing serotonin withdrawal symptoms</a:t>
            </a:r>
            <a:endParaRPr b="1">
              <a:solidFill>
                <a:schemeClr val="dk1"/>
              </a:solidFill>
            </a:endParaRPr>
          </a:p>
          <a:p>
            <a:pPr marL="457200" lvl="0" indent="-317500" algn="l" rtl="0">
              <a:spcBef>
                <a:spcPts val="1000"/>
              </a:spcBef>
              <a:spcAft>
                <a:spcPts val="0"/>
              </a:spcAft>
              <a:buClr>
                <a:schemeClr val="dk1"/>
              </a:buClr>
              <a:buSzPts val="1400"/>
              <a:buChar char="●"/>
            </a:pPr>
            <a:r>
              <a:rPr lang="en" b="1">
                <a:solidFill>
                  <a:schemeClr val="dk1"/>
                </a:solidFill>
              </a:rPr>
              <a:t>Reputation as “activating” </a:t>
            </a:r>
            <a:endParaRPr b="1">
              <a:solidFill>
                <a:schemeClr val="dk1"/>
              </a:solidFill>
            </a:endParaRPr>
          </a:p>
          <a:p>
            <a:pPr marL="0" lvl="0" indent="0" algn="l" rtl="0">
              <a:spcBef>
                <a:spcPts val="1000"/>
              </a:spcBef>
              <a:spcAft>
                <a:spcPts val="0"/>
              </a:spcAft>
              <a:buNone/>
            </a:pPr>
            <a:endParaRPr b="1"/>
          </a:p>
        </p:txBody>
      </p:sp>
      <p:sp>
        <p:nvSpPr>
          <p:cNvPr id="9058" name="Google Shape;9058;p358"/>
          <p:cNvSpPr txBox="1"/>
          <p:nvPr/>
        </p:nvSpPr>
        <p:spPr>
          <a:xfrm>
            <a:off x="2689850" y="3186825"/>
            <a:ext cx="1340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potentially “</a:t>
            </a:r>
            <a:r>
              <a:rPr lang="en" sz="1200">
                <a:highlight>
                  <a:srgbClr val="FFFF00"/>
                </a:highlight>
              </a:rPr>
              <a:t>activating</a:t>
            </a:r>
            <a:r>
              <a:rPr lang="en" sz="1200"/>
              <a:t>”</a:t>
            </a:r>
            <a:endParaRPr sz="1200"/>
          </a:p>
        </p:txBody>
      </p:sp>
      <p:cxnSp>
        <p:nvCxnSpPr>
          <p:cNvPr id="9059" name="Google Shape;9059;p358"/>
          <p:cNvCxnSpPr/>
          <p:nvPr/>
        </p:nvCxnSpPr>
        <p:spPr>
          <a:xfrm>
            <a:off x="3455450" y="2828925"/>
            <a:ext cx="0" cy="357900"/>
          </a:xfrm>
          <a:prstGeom prst="straightConnector1">
            <a:avLst/>
          </a:prstGeom>
          <a:noFill/>
          <a:ln w="9525" cap="flat" cmpd="sng">
            <a:solidFill>
              <a:schemeClr val="dk2"/>
            </a:solidFill>
            <a:prstDash val="solid"/>
            <a:round/>
            <a:headEnd type="none" w="med" len="med"/>
            <a:tailEnd type="triangle" w="med" len="med"/>
          </a:ln>
        </p:spPr>
      </p:cxnSp>
      <p:pic>
        <p:nvPicPr>
          <p:cNvPr id="9060" name="Google Shape;9060;p358" descr="clipped result image"/>
          <p:cNvPicPr preferRelativeResize="0"/>
          <p:nvPr/>
        </p:nvPicPr>
        <p:blipFill rotWithShape="1">
          <a:blip r:embed="rId8">
            <a:alphaModFix/>
          </a:blip>
          <a:srcRect/>
          <a:stretch/>
        </p:blipFill>
        <p:spPr>
          <a:xfrm rot="14">
            <a:off x="8282809" y="123125"/>
            <a:ext cx="702219" cy="1079751"/>
          </a:xfrm>
          <a:prstGeom prst="rect">
            <a:avLst/>
          </a:prstGeom>
          <a:noFill/>
          <a:ln>
            <a:noFill/>
          </a:ln>
          <a:effectLst>
            <a:outerShdw blurRad="57150" dist="19050" dir="5400000" algn="bl" rotWithShape="0">
              <a:srgbClr val="000000">
                <a:alpha val="49800"/>
              </a:srgbClr>
            </a:outerShdw>
          </a:effectLst>
        </p:spPr>
      </p:pic>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Shape 9064"/>
        <p:cNvGrpSpPr/>
        <p:nvPr/>
      </p:nvGrpSpPr>
      <p:grpSpPr>
        <a:xfrm>
          <a:off x="0" y="0"/>
          <a:ext cx="0" cy="0"/>
          <a:chOff x="0" y="0"/>
          <a:chExt cx="0" cy="0"/>
        </a:xfrm>
      </p:grpSpPr>
      <p:sp>
        <p:nvSpPr>
          <p:cNvPr id="9065" name="Google Shape;9065;p359"/>
          <p:cNvSpPr txBox="1"/>
          <p:nvPr/>
        </p:nvSpPr>
        <p:spPr>
          <a:xfrm>
            <a:off x="700600" y="462000"/>
            <a:ext cx="4800900" cy="2493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t>SSRIs</a:t>
            </a:r>
            <a:endParaRPr sz="3000" b="1"/>
          </a:p>
          <a:p>
            <a:pPr marL="914400" lvl="0" indent="-419100" algn="l" rtl="0">
              <a:spcBef>
                <a:spcPts val="0"/>
              </a:spcBef>
              <a:spcAft>
                <a:spcPts val="0"/>
              </a:spcAft>
              <a:buSzPts val="3000"/>
              <a:buAutoNum type="arabicPeriod"/>
            </a:pPr>
            <a:r>
              <a:rPr lang="en" sz="3000" b="1"/>
              <a:t>escitalopram</a:t>
            </a:r>
            <a:endParaRPr sz="3000" b="1"/>
          </a:p>
          <a:p>
            <a:pPr marL="914400" lvl="0" indent="-419100" algn="l" rtl="0">
              <a:spcBef>
                <a:spcPts val="0"/>
              </a:spcBef>
              <a:spcAft>
                <a:spcPts val="0"/>
              </a:spcAft>
              <a:buSzPts val="3000"/>
              <a:buAutoNum type="arabicPeriod"/>
            </a:pPr>
            <a:r>
              <a:rPr lang="en" sz="3000" b="1"/>
              <a:t>citalopram</a:t>
            </a:r>
            <a:endParaRPr sz="3000" b="1"/>
          </a:p>
          <a:p>
            <a:pPr marL="914400" lvl="0" indent="-419100" algn="l" rtl="0">
              <a:spcBef>
                <a:spcPts val="0"/>
              </a:spcBef>
              <a:spcAft>
                <a:spcPts val="0"/>
              </a:spcAft>
              <a:buSzPts val="3000"/>
              <a:buAutoNum type="arabicPeriod"/>
            </a:pPr>
            <a:r>
              <a:rPr lang="en" sz="3000" b="1"/>
              <a:t>fluoxetine</a:t>
            </a:r>
            <a:endParaRPr sz="3000" b="1"/>
          </a:p>
          <a:p>
            <a:pPr marL="914400" lvl="0" indent="-419100" algn="l" rtl="0">
              <a:spcBef>
                <a:spcPts val="0"/>
              </a:spcBef>
              <a:spcAft>
                <a:spcPts val="0"/>
              </a:spcAft>
              <a:buSzPts val="3000"/>
              <a:buAutoNum type="arabicPeriod"/>
            </a:pPr>
            <a:endParaRPr sz="3000" b="1"/>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Shape 9069"/>
        <p:cNvGrpSpPr/>
        <p:nvPr/>
      </p:nvGrpSpPr>
      <p:grpSpPr>
        <a:xfrm>
          <a:off x="0" y="0"/>
          <a:ext cx="0" cy="0"/>
          <a:chOff x="0" y="0"/>
          <a:chExt cx="0" cy="0"/>
        </a:xfrm>
      </p:grpSpPr>
      <p:sp>
        <p:nvSpPr>
          <p:cNvPr id="9070" name="Google Shape;9070;p360"/>
          <p:cNvSpPr txBox="1"/>
          <p:nvPr/>
        </p:nvSpPr>
        <p:spPr>
          <a:xfrm>
            <a:off x="700600" y="462000"/>
            <a:ext cx="4800900" cy="2493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t>SSRIs</a:t>
            </a:r>
            <a:endParaRPr sz="3000" b="1"/>
          </a:p>
          <a:p>
            <a:pPr marL="914400" lvl="0" indent="-419100" algn="l" rtl="0">
              <a:spcBef>
                <a:spcPts val="0"/>
              </a:spcBef>
              <a:spcAft>
                <a:spcPts val="0"/>
              </a:spcAft>
              <a:buSzPts val="3000"/>
              <a:buAutoNum type="arabicPeriod"/>
            </a:pPr>
            <a:r>
              <a:rPr lang="en" sz="3000" b="1"/>
              <a:t>escitalopram</a:t>
            </a:r>
            <a:endParaRPr sz="3000" b="1"/>
          </a:p>
          <a:p>
            <a:pPr marL="914400" lvl="0" indent="-419100" algn="l" rtl="0">
              <a:spcBef>
                <a:spcPts val="0"/>
              </a:spcBef>
              <a:spcAft>
                <a:spcPts val="0"/>
              </a:spcAft>
              <a:buSzPts val="3000"/>
              <a:buAutoNum type="arabicPeriod"/>
            </a:pPr>
            <a:r>
              <a:rPr lang="en" sz="3000" b="1"/>
              <a:t>citalopram</a:t>
            </a:r>
            <a:endParaRPr sz="3000" b="1"/>
          </a:p>
          <a:p>
            <a:pPr marL="914400" lvl="0" indent="-419100" algn="l" rtl="0">
              <a:spcBef>
                <a:spcPts val="0"/>
              </a:spcBef>
              <a:spcAft>
                <a:spcPts val="0"/>
              </a:spcAft>
              <a:buSzPts val="3000"/>
              <a:buAutoNum type="arabicPeriod"/>
            </a:pPr>
            <a:r>
              <a:rPr lang="en" sz="3000" b="1"/>
              <a:t>fluoxetine</a:t>
            </a:r>
            <a:endParaRPr sz="3000" b="1"/>
          </a:p>
          <a:p>
            <a:pPr marL="914400" lvl="0" indent="-419100" algn="l" rtl="0">
              <a:spcBef>
                <a:spcPts val="0"/>
              </a:spcBef>
              <a:spcAft>
                <a:spcPts val="0"/>
              </a:spcAft>
              <a:buSzPts val="3000"/>
              <a:buAutoNum type="arabicPeriod"/>
            </a:pPr>
            <a:r>
              <a:rPr lang="en" sz="3000" b="1"/>
              <a:t>sertraline</a:t>
            </a:r>
            <a:endParaRPr sz="3000" b="1"/>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46"/>
          <p:cNvSpPr txBox="1"/>
          <p:nvPr/>
        </p:nvSpPr>
        <p:spPr>
          <a:xfrm>
            <a:off x="193175" y="93025"/>
            <a:ext cx="83460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Examples of 7th messengers / Late gene products</a:t>
            </a:r>
            <a:endParaRPr sz="1900" b="1"/>
          </a:p>
        </p:txBody>
      </p:sp>
      <p:pic>
        <p:nvPicPr>
          <p:cNvPr id="480" name="Google Shape;480;p46"/>
          <p:cNvPicPr preferRelativeResize="0"/>
          <p:nvPr/>
        </p:nvPicPr>
        <p:blipFill>
          <a:blip r:embed="rId3">
            <a:alphaModFix/>
          </a:blip>
          <a:stretch>
            <a:fillRect/>
          </a:stretch>
        </p:blipFill>
        <p:spPr>
          <a:xfrm>
            <a:off x="1213625" y="524125"/>
            <a:ext cx="6444859" cy="4314575"/>
          </a:xfrm>
          <a:prstGeom prst="rect">
            <a:avLst/>
          </a:prstGeom>
          <a:noFill/>
          <a:ln>
            <a:noFill/>
          </a:ln>
        </p:spPr>
      </p:pic>
      <p:sp>
        <p:nvSpPr>
          <p:cNvPr id="481" name="Google Shape;481;p46"/>
          <p:cNvSpPr txBox="1"/>
          <p:nvPr/>
        </p:nvSpPr>
        <p:spPr>
          <a:xfrm>
            <a:off x="4056450" y="4686050"/>
            <a:ext cx="1180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an enzyme</a:t>
            </a:r>
            <a:endParaRPr/>
          </a:p>
        </p:txBody>
      </p:sp>
      <p:sp>
        <p:nvSpPr>
          <p:cNvPr id="482" name="Google Shape;482;p46"/>
          <p:cNvSpPr txBox="1"/>
          <p:nvPr/>
        </p:nvSpPr>
        <p:spPr>
          <a:xfrm>
            <a:off x="5640225" y="42379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 neurotrophic growth factor</a:t>
            </a:r>
            <a:endParaRPr/>
          </a:p>
        </p:txBody>
      </p:sp>
      <p:sp>
        <p:nvSpPr>
          <p:cNvPr id="483" name="Google Shape;483;p46"/>
          <p:cNvSpPr txBox="1"/>
          <p:nvPr/>
        </p:nvSpPr>
        <p:spPr>
          <a:xfrm>
            <a:off x="1451725" y="3734150"/>
            <a:ext cx="103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 receptor</a:t>
            </a:r>
            <a:endParaRPr/>
          </a:p>
        </p:txBody>
      </p:sp>
      <p:sp>
        <p:nvSpPr>
          <p:cNvPr id="484" name="Google Shape;484;p46"/>
          <p:cNvSpPr txBox="1"/>
          <p:nvPr/>
        </p:nvSpPr>
        <p:spPr>
          <a:xfrm>
            <a:off x="6653350" y="2571750"/>
            <a:ext cx="140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an ion channel</a:t>
            </a:r>
            <a:endParaRPr/>
          </a:p>
        </p:txBody>
      </p:sp>
      <p:sp>
        <p:nvSpPr>
          <p:cNvPr id="485" name="Google Shape;485;p46"/>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
        <p:nvSpPr>
          <p:cNvPr id="486" name="Google Shape;486;p46"/>
          <p:cNvSpPr txBox="1"/>
          <p:nvPr/>
        </p:nvSpPr>
        <p:spPr>
          <a:xfrm>
            <a:off x="6967924" y="2040750"/>
            <a:ext cx="4968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t>7</a:t>
            </a:r>
            <a:endParaRPr sz="1300" b="1"/>
          </a:p>
        </p:txBody>
      </p:sp>
      <p:sp>
        <p:nvSpPr>
          <p:cNvPr id="487" name="Google Shape;487;p46"/>
          <p:cNvSpPr txBox="1"/>
          <p:nvPr/>
        </p:nvSpPr>
        <p:spPr>
          <a:xfrm>
            <a:off x="6048599" y="3632925"/>
            <a:ext cx="4968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t>7</a:t>
            </a:r>
            <a:endParaRPr sz="1300" b="1"/>
          </a:p>
        </p:txBody>
      </p:sp>
      <p:sp>
        <p:nvSpPr>
          <p:cNvPr id="488" name="Google Shape;488;p46"/>
          <p:cNvSpPr txBox="1"/>
          <p:nvPr/>
        </p:nvSpPr>
        <p:spPr>
          <a:xfrm>
            <a:off x="4291899" y="4368700"/>
            <a:ext cx="4968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t>7</a:t>
            </a:r>
            <a:endParaRPr sz="1300" b="1"/>
          </a:p>
        </p:txBody>
      </p:sp>
      <p:sp>
        <p:nvSpPr>
          <p:cNvPr id="489" name="Google Shape;489;p46"/>
          <p:cNvSpPr txBox="1"/>
          <p:nvPr/>
        </p:nvSpPr>
        <p:spPr>
          <a:xfrm>
            <a:off x="1706190" y="3214600"/>
            <a:ext cx="4968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t>7</a:t>
            </a:r>
            <a:endParaRPr sz="1300" b="1"/>
          </a:p>
        </p:txBody>
      </p:sp>
      <p:sp>
        <p:nvSpPr>
          <p:cNvPr id="490" name="Google Shape;490;p46"/>
          <p:cNvSpPr/>
          <p:nvPr/>
        </p:nvSpPr>
        <p:spPr>
          <a:xfrm rot="273226">
            <a:off x="4244852" y="4403332"/>
            <a:ext cx="306066" cy="315636"/>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6"/>
          <p:cNvSpPr/>
          <p:nvPr/>
        </p:nvSpPr>
        <p:spPr>
          <a:xfrm rot="273226">
            <a:off x="1669310" y="3249232"/>
            <a:ext cx="306066" cy="315636"/>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6"/>
          <p:cNvSpPr/>
          <p:nvPr/>
        </p:nvSpPr>
        <p:spPr>
          <a:xfrm rot="273226">
            <a:off x="5994866" y="3667557"/>
            <a:ext cx="306066" cy="315636"/>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Shape 9074"/>
        <p:cNvGrpSpPr/>
        <p:nvPr/>
      </p:nvGrpSpPr>
      <p:grpSpPr>
        <a:xfrm>
          <a:off x="0" y="0"/>
          <a:ext cx="0" cy="0"/>
          <a:chOff x="0" y="0"/>
          <a:chExt cx="0" cy="0"/>
        </a:xfrm>
      </p:grpSpPr>
      <p:sp>
        <p:nvSpPr>
          <p:cNvPr id="9075" name="Google Shape;9075;p361"/>
          <p:cNvSpPr txBox="1"/>
          <p:nvPr/>
        </p:nvSpPr>
        <p:spPr>
          <a:xfrm>
            <a:off x="7543795" y="762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#14</a:t>
            </a:r>
            <a:endParaRPr sz="1600"/>
          </a:p>
          <a:p>
            <a:pPr marL="0" marR="0" lvl="0" indent="0" algn="l" rtl="0">
              <a:lnSpc>
                <a:spcPct val="100000"/>
              </a:lnSpc>
              <a:spcBef>
                <a:spcPts val="0"/>
              </a:spcBef>
              <a:spcAft>
                <a:spcPts val="0"/>
              </a:spcAft>
              <a:buClr>
                <a:schemeClr val="dk1"/>
              </a:buClr>
              <a:buSzPts val="1100"/>
              <a:buFont typeface="Arial"/>
              <a:buNone/>
            </a:pPr>
            <a:r>
              <a:rPr lang="en" sz="1600"/>
              <a:t>1991</a:t>
            </a:r>
            <a:endParaRPr sz="1600"/>
          </a:p>
          <a:p>
            <a:pPr marL="0" marR="0" lvl="0" indent="0" algn="l" rtl="0">
              <a:lnSpc>
                <a:spcPct val="100000"/>
              </a:lnSpc>
              <a:spcBef>
                <a:spcPts val="0"/>
              </a:spcBef>
              <a:spcAft>
                <a:spcPts val="0"/>
              </a:spcAft>
              <a:buClr>
                <a:schemeClr val="dk1"/>
              </a:buClr>
              <a:buSzPts val="1100"/>
              <a:buFont typeface="Arial"/>
              <a:buNone/>
            </a:pPr>
            <a:r>
              <a:rPr lang="en" sz="1600"/>
              <a:t>$3–$49</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sp>
        <p:nvSpPr>
          <p:cNvPr id="9076" name="Google Shape;9076;p361"/>
          <p:cNvSpPr txBox="1"/>
          <p:nvPr/>
        </p:nvSpPr>
        <p:spPr>
          <a:xfrm>
            <a:off x="8194423" y="3669500"/>
            <a:ext cx="21741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r>
              <a:rPr lang="en" sz="1600">
                <a:solidFill>
                  <a:schemeClr val="dk1"/>
                </a:solidFill>
              </a:rPr>
              <a:t>25</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50</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u="sng">
                <a:solidFill>
                  <a:schemeClr val="dk1"/>
                </a:solidFill>
              </a:rPr>
              <a:t>100</a:t>
            </a:r>
            <a:endParaRPr sz="1600">
              <a:solidFill>
                <a:schemeClr val="dk1"/>
              </a:solidFill>
            </a:endParaRPr>
          </a:p>
          <a:p>
            <a:pPr marL="0" lvl="0" indent="0" algn="l" rtl="0">
              <a:spcBef>
                <a:spcPts val="0"/>
              </a:spcBef>
              <a:spcAft>
                <a:spcPts val="0"/>
              </a:spcAft>
              <a:buClr>
                <a:schemeClr val="dk1"/>
              </a:buClr>
              <a:buSzPts val="600"/>
              <a:buFont typeface="Arial"/>
              <a:buNone/>
            </a:pPr>
            <a:r>
              <a:rPr lang="en" sz="1600">
                <a:solidFill>
                  <a:schemeClr val="dk1"/>
                </a:solidFill>
              </a:rPr>
              <a:t>mg</a:t>
            </a:r>
            <a:endParaRPr sz="1600">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1600"/>
          </a:p>
        </p:txBody>
      </p:sp>
      <p:cxnSp>
        <p:nvCxnSpPr>
          <p:cNvPr id="9077" name="Google Shape;9077;p361"/>
          <p:cNvCxnSpPr/>
          <p:nvPr/>
        </p:nvCxnSpPr>
        <p:spPr>
          <a:xfrm>
            <a:off x="7343875" y="1200"/>
            <a:ext cx="0" cy="5141100"/>
          </a:xfrm>
          <a:prstGeom prst="straightConnector1">
            <a:avLst/>
          </a:prstGeom>
          <a:noFill/>
          <a:ln w="9525" cap="flat" cmpd="sng">
            <a:solidFill>
              <a:schemeClr val="dk2"/>
            </a:solidFill>
            <a:prstDash val="solid"/>
            <a:round/>
            <a:headEnd type="none" w="med" len="med"/>
            <a:tailEnd type="none" w="med" len="med"/>
          </a:ln>
        </p:spPr>
      </p:cxnSp>
      <p:sp>
        <p:nvSpPr>
          <p:cNvPr id="9078" name="Google Shape;9078;p361"/>
          <p:cNvSpPr txBox="1"/>
          <p:nvPr/>
        </p:nvSpPr>
        <p:spPr>
          <a:xfrm>
            <a:off x="19050" y="-38275"/>
            <a:ext cx="3381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Sertraline (ZOLOFT)</a:t>
            </a:r>
            <a:endParaRPr sz="1800">
              <a:solidFill>
                <a:schemeClr val="dk1"/>
              </a:solidFill>
            </a:endParaRPr>
          </a:p>
          <a:p>
            <a:pPr marL="0" lvl="0" indent="0" algn="l" rtl="0">
              <a:lnSpc>
                <a:spcPct val="115000"/>
              </a:lnSpc>
              <a:spcBef>
                <a:spcPts val="0"/>
              </a:spcBef>
              <a:spcAft>
                <a:spcPts val="0"/>
              </a:spcAft>
              <a:buClr>
                <a:schemeClr val="dk1"/>
              </a:buClr>
              <a:buFont typeface="Arial"/>
              <a:buNone/>
            </a:pPr>
            <a:r>
              <a:rPr lang="en" sz="1300">
                <a:solidFill>
                  <a:schemeClr val="dk1"/>
                </a:solidFill>
              </a:rPr>
              <a:t>SER tra leen</a:t>
            </a:r>
            <a:r>
              <a:rPr lang="en" sz="1200">
                <a:solidFill>
                  <a:schemeClr val="dk1"/>
                </a:solidFill>
              </a:rPr>
              <a:t> / ZOE loft</a:t>
            </a:r>
            <a:endParaRPr sz="12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1600">
                <a:solidFill>
                  <a:schemeClr val="dk1"/>
                </a:solidFill>
              </a:rPr>
              <a:t>“So Soft </a:t>
            </a:r>
            <a:r>
              <a:rPr lang="en" sz="1200">
                <a:solidFill>
                  <a:schemeClr val="dk1"/>
                </a:solidFill>
              </a:rPr>
              <a:t>(on the) </a:t>
            </a:r>
            <a:r>
              <a:rPr lang="en" sz="1600">
                <a:solidFill>
                  <a:schemeClr val="dk1"/>
                </a:solidFill>
              </a:rPr>
              <a:t>Shirt Line”</a:t>
            </a:r>
            <a:endParaRPr sz="2200"/>
          </a:p>
        </p:txBody>
      </p:sp>
      <p:sp>
        <p:nvSpPr>
          <p:cNvPr id="9079" name="Google Shape;9079;p361"/>
          <p:cNvSpPr txBox="1"/>
          <p:nvPr/>
        </p:nvSpPr>
        <p:spPr>
          <a:xfrm>
            <a:off x="28575" y="952325"/>
            <a:ext cx="3308100" cy="190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Font typeface="Arial"/>
              <a:buNone/>
            </a:pPr>
            <a:r>
              <a:rPr lang="en">
                <a:solidFill>
                  <a:schemeClr val="dk1"/>
                </a:solidFill>
              </a:rPr>
              <a:t>❖ Antidepressant</a:t>
            </a:r>
            <a:endParaRPr>
              <a:solidFill>
                <a:schemeClr val="dk1"/>
              </a:solidFill>
            </a:endParaRPr>
          </a:p>
          <a:p>
            <a:pPr marL="0" lvl="0" indent="0" algn="l" rtl="0">
              <a:lnSpc>
                <a:spcPct val="115000"/>
              </a:lnSpc>
              <a:spcBef>
                <a:spcPts val="0"/>
              </a:spcBef>
              <a:spcAft>
                <a:spcPts val="0"/>
              </a:spcAft>
              <a:buClr>
                <a:schemeClr val="dk1"/>
              </a:buClr>
              <a:buFont typeface="Arial"/>
              <a:buNone/>
            </a:pPr>
            <a:r>
              <a:rPr lang="en">
                <a:solidFill>
                  <a:schemeClr val="dk1"/>
                </a:solidFill>
              </a:rPr>
              <a:t>❖ Selective serotonin</a:t>
            </a:r>
            <a:endParaRPr>
              <a:solidFill>
                <a:schemeClr val="dk1"/>
              </a:solidFill>
            </a:endParaRPr>
          </a:p>
          <a:p>
            <a:pPr marL="0" lvl="0" indent="0" algn="l" rtl="0">
              <a:lnSpc>
                <a:spcPct val="115000"/>
              </a:lnSpc>
              <a:spcBef>
                <a:spcPts val="0"/>
              </a:spcBef>
              <a:spcAft>
                <a:spcPts val="0"/>
              </a:spcAft>
              <a:buClr>
                <a:schemeClr val="dk1"/>
              </a:buClr>
              <a:buFont typeface="Arial"/>
              <a:buNone/>
            </a:pPr>
            <a:r>
              <a:rPr lang="en">
                <a:solidFill>
                  <a:schemeClr val="dk1"/>
                </a:solidFill>
              </a:rPr>
              <a:t>    reuptake inhibitor (SSRI)</a:t>
            </a:r>
            <a:endParaRPr>
              <a:solidFill>
                <a:schemeClr val="dk1"/>
              </a:solidFill>
            </a:endParaRPr>
          </a:p>
          <a:p>
            <a:pPr marL="0" lvl="0" indent="0" algn="l" rtl="0">
              <a:lnSpc>
                <a:spcPct val="115000"/>
              </a:lnSpc>
              <a:spcBef>
                <a:spcPts val="0"/>
              </a:spcBef>
              <a:spcAft>
                <a:spcPts val="0"/>
              </a:spcAft>
              <a:buClr>
                <a:schemeClr val="dk1"/>
              </a:buClr>
              <a:buSzPts val="800"/>
              <a:buFont typeface="Arial"/>
              <a:buNone/>
            </a:pPr>
            <a:endParaRPr>
              <a:solidFill>
                <a:schemeClr val="dk1"/>
              </a:solidFill>
            </a:endParaRPr>
          </a:p>
          <a:p>
            <a:pPr marL="0" marR="0" lvl="0" indent="0" algn="l" rtl="0">
              <a:lnSpc>
                <a:spcPct val="100000"/>
              </a:lnSpc>
              <a:spcBef>
                <a:spcPts val="0"/>
              </a:spcBef>
              <a:spcAft>
                <a:spcPts val="0"/>
              </a:spcAft>
              <a:buNone/>
            </a:pPr>
            <a:endParaRPr/>
          </a:p>
        </p:txBody>
      </p:sp>
      <p:sp>
        <p:nvSpPr>
          <p:cNvPr id="9080" name="Google Shape;9080;p361"/>
          <p:cNvSpPr txBox="1"/>
          <p:nvPr/>
        </p:nvSpPr>
        <p:spPr>
          <a:xfrm>
            <a:off x="8194423" y="2821563"/>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1600"/>
              <a:t>SSRI</a:t>
            </a:r>
            <a:endParaRPr sz="1600"/>
          </a:p>
        </p:txBody>
      </p:sp>
      <p:pic>
        <p:nvPicPr>
          <p:cNvPr id="9081" name="Google Shape;9081;p361" descr="Sertraline.svg"/>
          <p:cNvPicPr preferRelativeResize="0"/>
          <p:nvPr/>
        </p:nvPicPr>
        <p:blipFill rotWithShape="1">
          <a:blip r:embed="rId3">
            <a:alphaModFix/>
          </a:blip>
          <a:srcRect/>
          <a:stretch/>
        </p:blipFill>
        <p:spPr>
          <a:xfrm>
            <a:off x="7535625" y="1268067"/>
            <a:ext cx="1396925" cy="1098433"/>
          </a:xfrm>
          <a:prstGeom prst="rect">
            <a:avLst/>
          </a:prstGeom>
          <a:noFill/>
          <a:ln>
            <a:noFill/>
          </a:ln>
        </p:spPr>
      </p:pic>
      <p:grpSp>
        <p:nvGrpSpPr>
          <p:cNvPr id="9082" name="Google Shape;9082;p361"/>
          <p:cNvGrpSpPr/>
          <p:nvPr/>
        </p:nvGrpSpPr>
        <p:grpSpPr>
          <a:xfrm>
            <a:off x="2727725" y="877104"/>
            <a:ext cx="4576800" cy="3246073"/>
            <a:chOff x="3108725" y="-4354297"/>
            <a:chExt cx="4576800" cy="3246073"/>
          </a:xfrm>
        </p:grpSpPr>
        <p:grpSp>
          <p:nvGrpSpPr>
            <p:cNvPr id="9083" name="Google Shape;9083;p361"/>
            <p:cNvGrpSpPr/>
            <p:nvPr/>
          </p:nvGrpSpPr>
          <p:grpSpPr>
            <a:xfrm>
              <a:off x="3108725" y="-4354297"/>
              <a:ext cx="4576800" cy="3246073"/>
              <a:chOff x="3108725" y="-4354297"/>
              <a:chExt cx="4576800" cy="3246073"/>
            </a:xfrm>
          </p:grpSpPr>
          <p:pic>
            <p:nvPicPr>
              <p:cNvPr id="9084" name="Google Shape;9084;p361" descr="clipped result image"/>
              <p:cNvPicPr preferRelativeResize="0"/>
              <p:nvPr/>
            </p:nvPicPr>
            <p:blipFill>
              <a:blip r:embed="rId4">
                <a:alphaModFix/>
              </a:blip>
              <a:stretch>
                <a:fillRect/>
              </a:stretch>
            </p:blipFill>
            <p:spPr>
              <a:xfrm rot="10800000" flipH="1">
                <a:off x="3108725" y="-3779760"/>
                <a:ext cx="4177898" cy="61440"/>
              </a:xfrm>
              <a:prstGeom prst="rect">
                <a:avLst/>
              </a:prstGeom>
              <a:noFill/>
              <a:ln>
                <a:noFill/>
              </a:ln>
            </p:spPr>
          </p:pic>
          <p:grpSp>
            <p:nvGrpSpPr>
              <p:cNvPr id="9085" name="Google Shape;9085;p361"/>
              <p:cNvGrpSpPr/>
              <p:nvPr/>
            </p:nvGrpSpPr>
            <p:grpSpPr>
              <a:xfrm>
                <a:off x="3425463" y="-4354297"/>
                <a:ext cx="4260062" cy="3246073"/>
                <a:chOff x="4527477" y="-4471595"/>
                <a:chExt cx="4260062" cy="3246073"/>
              </a:xfrm>
            </p:grpSpPr>
            <p:pic>
              <p:nvPicPr>
                <p:cNvPr id="9086" name="Google Shape;9086;p361" descr="clipped result image"/>
                <p:cNvPicPr preferRelativeResize="0"/>
                <p:nvPr/>
              </p:nvPicPr>
              <p:blipFill rotWithShape="1">
                <a:blip r:embed="rId5">
                  <a:alphaModFix/>
                </a:blip>
                <a:srcRect/>
                <a:stretch/>
              </p:blipFill>
              <p:spPr>
                <a:xfrm>
                  <a:off x="4527477" y="-3835017"/>
                  <a:ext cx="2346804" cy="2609495"/>
                </a:xfrm>
                <a:prstGeom prst="rect">
                  <a:avLst/>
                </a:prstGeom>
                <a:noFill/>
                <a:ln>
                  <a:noFill/>
                </a:ln>
              </p:spPr>
            </p:pic>
            <p:grpSp>
              <p:nvGrpSpPr>
                <p:cNvPr id="9087" name="Google Shape;9087;p361"/>
                <p:cNvGrpSpPr/>
                <p:nvPr/>
              </p:nvGrpSpPr>
              <p:grpSpPr>
                <a:xfrm>
                  <a:off x="6340520" y="-4471595"/>
                  <a:ext cx="2447019" cy="3009029"/>
                  <a:chOff x="3438844" y="-4015928"/>
                  <a:chExt cx="2447019" cy="3009029"/>
                </a:xfrm>
              </p:grpSpPr>
              <p:pic>
                <p:nvPicPr>
                  <p:cNvPr id="9088" name="Google Shape;9088;p361" descr="clipped result image"/>
                  <p:cNvPicPr preferRelativeResize="0"/>
                  <p:nvPr/>
                </p:nvPicPr>
                <p:blipFill rotWithShape="1">
                  <a:blip r:embed="rId6">
                    <a:alphaModFix/>
                  </a:blip>
                  <a:srcRect/>
                  <a:stretch/>
                </p:blipFill>
                <p:spPr>
                  <a:xfrm rot="1042851" flipH="1">
                    <a:off x="3770671" y="-3292599"/>
                    <a:ext cx="1783365" cy="2088063"/>
                  </a:xfrm>
                  <a:prstGeom prst="rect">
                    <a:avLst/>
                  </a:prstGeom>
                  <a:noFill/>
                  <a:ln>
                    <a:noFill/>
                  </a:ln>
                </p:spPr>
              </p:pic>
              <p:grpSp>
                <p:nvGrpSpPr>
                  <p:cNvPr id="9089" name="Google Shape;9089;p361"/>
                  <p:cNvGrpSpPr/>
                  <p:nvPr/>
                </p:nvGrpSpPr>
                <p:grpSpPr>
                  <a:xfrm>
                    <a:off x="4246009" y="-4015928"/>
                    <a:ext cx="1017412" cy="1066271"/>
                    <a:chOff x="9330908" y="-9608269"/>
                    <a:chExt cx="2230188" cy="1962944"/>
                  </a:xfrm>
                </p:grpSpPr>
                <p:pic>
                  <p:nvPicPr>
                    <p:cNvPr id="9090" name="Google Shape;9090;p361"/>
                    <p:cNvPicPr preferRelativeResize="0"/>
                    <p:nvPr/>
                  </p:nvPicPr>
                  <p:blipFill rotWithShape="1">
                    <a:blip r:embed="rId7">
                      <a:alphaModFix/>
                    </a:blip>
                    <a:srcRect/>
                    <a:stretch/>
                  </p:blipFill>
                  <p:spPr>
                    <a:xfrm>
                      <a:off x="9422803" y="-9608269"/>
                      <a:ext cx="2131617" cy="888768"/>
                    </a:xfrm>
                    <a:prstGeom prst="rect">
                      <a:avLst/>
                    </a:prstGeom>
                    <a:noFill/>
                    <a:ln>
                      <a:noFill/>
                    </a:ln>
                  </p:spPr>
                </p:pic>
                <p:pic>
                  <p:nvPicPr>
                    <p:cNvPr id="9091" name="Google Shape;9091;p361"/>
                    <p:cNvPicPr preferRelativeResize="0"/>
                    <p:nvPr/>
                  </p:nvPicPr>
                  <p:blipFill rotWithShape="1">
                    <a:blip r:embed="rId8">
                      <a:alphaModFix/>
                    </a:blip>
                    <a:srcRect/>
                    <a:stretch/>
                  </p:blipFill>
                  <p:spPr>
                    <a:xfrm>
                      <a:off x="9330908" y="-9349167"/>
                      <a:ext cx="2230188" cy="1703841"/>
                    </a:xfrm>
                    <a:prstGeom prst="rect">
                      <a:avLst/>
                    </a:prstGeom>
                    <a:noFill/>
                    <a:ln>
                      <a:noFill/>
                    </a:ln>
                  </p:spPr>
                </p:pic>
              </p:grpSp>
            </p:grpSp>
          </p:grpSp>
        </p:grpSp>
        <p:pic>
          <p:nvPicPr>
            <p:cNvPr id="9092" name="Google Shape;9092;p361" descr="clipped result image"/>
            <p:cNvPicPr preferRelativeResize="0"/>
            <p:nvPr/>
          </p:nvPicPr>
          <p:blipFill>
            <a:blip r:embed="rId9">
              <a:alphaModFix/>
            </a:blip>
            <a:stretch>
              <a:fillRect/>
            </a:stretch>
          </p:blipFill>
          <p:spPr>
            <a:xfrm>
              <a:off x="4226817" y="-4068063"/>
              <a:ext cx="174262" cy="473785"/>
            </a:xfrm>
            <a:prstGeom prst="rect">
              <a:avLst/>
            </a:prstGeom>
            <a:noFill/>
            <a:ln>
              <a:noFill/>
            </a:ln>
          </p:spPr>
        </p:pic>
        <p:pic>
          <p:nvPicPr>
            <p:cNvPr id="9093" name="Google Shape;9093;p361" descr="clipped result image"/>
            <p:cNvPicPr preferRelativeResize="0"/>
            <p:nvPr/>
          </p:nvPicPr>
          <p:blipFill>
            <a:blip r:embed="rId9">
              <a:alphaModFix/>
            </a:blip>
            <a:stretch>
              <a:fillRect/>
            </a:stretch>
          </p:blipFill>
          <p:spPr>
            <a:xfrm rot="486864">
              <a:off x="4740178" y="-4044938"/>
              <a:ext cx="174262" cy="473785"/>
            </a:xfrm>
            <a:prstGeom prst="rect">
              <a:avLst/>
            </a:prstGeom>
            <a:noFill/>
            <a:ln>
              <a:noFill/>
            </a:ln>
          </p:spPr>
        </p:pic>
        <p:pic>
          <p:nvPicPr>
            <p:cNvPr id="9094" name="Google Shape;9094;p361" descr="clipped result image"/>
            <p:cNvPicPr preferRelativeResize="0"/>
            <p:nvPr/>
          </p:nvPicPr>
          <p:blipFill>
            <a:blip r:embed="rId9">
              <a:alphaModFix/>
            </a:blip>
            <a:stretch>
              <a:fillRect/>
            </a:stretch>
          </p:blipFill>
          <p:spPr>
            <a:xfrm rot="-249849">
              <a:off x="5905122" y="-4070734"/>
              <a:ext cx="174262" cy="473785"/>
            </a:xfrm>
            <a:prstGeom prst="rect">
              <a:avLst/>
            </a:prstGeom>
            <a:noFill/>
            <a:ln>
              <a:noFill/>
            </a:ln>
          </p:spPr>
        </p:pic>
      </p:grpSp>
      <p:pic>
        <p:nvPicPr>
          <p:cNvPr id="9095" name="Google Shape;9095;p361" descr="clipped result image"/>
          <p:cNvPicPr preferRelativeResize="0"/>
          <p:nvPr/>
        </p:nvPicPr>
        <p:blipFill>
          <a:blip r:embed="rId10">
            <a:alphaModFix/>
          </a:blip>
          <a:stretch>
            <a:fillRect/>
          </a:stretch>
        </p:blipFill>
        <p:spPr>
          <a:xfrm rot="5400000">
            <a:off x="7428663" y="4063838"/>
            <a:ext cx="913375" cy="380300"/>
          </a:xfrm>
          <a:prstGeom prst="rect">
            <a:avLst/>
          </a:prstGeom>
          <a:noFill/>
          <a:ln>
            <a:noFill/>
          </a:ln>
          <a:effectLst>
            <a:outerShdw blurRad="14288" dist="9525" algn="bl" rotWithShape="0">
              <a:srgbClr val="000000">
                <a:alpha val="50000"/>
              </a:srgbClr>
            </a:outerShdw>
          </a:effectLst>
        </p:spPr>
      </p:pic>
      <p:pic>
        <p:nvPicPr>
          <p:cNvPr id="9096" name="Google Shape;9096;p361" descr="clipped result image"/>
          <p:cNvPicPr preferRelativeResize="0"/>
          <p:nvPr/>
        </p:nvPicPr>
        <p:blipFill>
          <a:blip r:embed="rId11">
            <a:alphaModFix/>
          </a:blip>
          <a:stretch>
            <a:fillRect/>
          </a:stretch>
        </p:blipFill>
        <p:spPr>
          <a:xfrm>
            <a:off x="7719153" y="2754890"/>
            <a:ext cx="275189" cy="590000"/>
          </a:xfrm>
          <a:prstGeom prst="rect">
            <a:avLst/>
          </a:prstGeom>
          <a:noFill/>
          <a:ln>
            <a:noFill/>
          </a:ln>
        </p:spPr>
      </p:pic>
      <p:sp>
        <p:nvSpPr>
          <p:cNvPr id="9097" name="Google Shape;9097;p361"/>
          <p:cNvSpPr txBox="1"/>
          <p:nvPr/>
        </p:nvSpPr>
        <p:spPr>
          <a:xfrm>
            <a:off x="3293225" y="4218425"/>
            <a:ext cx="4129200" cy="79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b="0" i="0" strike="noStrike" cap="none">
                <a:solidFill>
                  <a:srgbClr val="000000"/>
                </a:solidFill>
                <a:latin typeface="Arial"/>
                <a:ea typeface="Arial"/>
                <a:cs typeface="Arial"/>
                <a:sym typeface="Arial"/>
              </a:rPr>
              <a:t>Sertraline is </a:t>
            </a:r>
            <a:r>
              <a:rPr lang="en">
                <a:highlight>
                  <a:srgbClr val="FFFF00"/>
                </a:highlight>
              </a:rPr>
              <a:t>the</a:t>
            </a:r>
            <a:r>
              <a:rPr lang="en" b="0" i="0" strike="noStrike" cap="none">
                <a:solidFill>
                  <a:srgbClr val="000000"/>
                </a:solidFill>
                <a:highlight>
                  <a:srgbClr val="FFFF00"/>
                </a:highlight>
                <a:latin typeface="Arial"/>
                <a:ea typeface="Arial"/>
                <a:cs typeface="Arial"/>
                <a:sym typeface="Arial"/>
              </a:rPr>
              <a:t> preferred antidepressant for pregnancy and breastfeeding</a:t>
            </a:r>
            <a:r>
              <a:rPr lang="en" b="0" i="0" strike="noStrike" cap="none">
                <a:solidFill>
                  <a:srgbClr val="000000"/>
                </a:solidFill>
                <a:latin typeface="Arial"/>
                <a:ea typeface="Arial"/>
                <a:cs typeface="Arial"/>
                <a:sym typeface="Arial"/>
              </a:rPr>
              <a:t>. </a:t>
            </a:r>
            <a:endParaRPr sz="900" b="0" i="0" strike="noStrike" cap="none">
              <a:solidFill>
                <a:srgbClr val="000000"/>
              </a:solidFill>
              <a:latin typeface="Arial"/>
              <a:ea typeface="Arial"/>
              <a:cs typeface="Arial"/>
              <a:sym typeface="Arial"/>
            </a:endParaRP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Shape 9101"/>
        <p:cNvGrpSpPr/>
        <p:nvPr/>
      </p:nvGrpSpPr>
      <p:grpSpPr>
        <a:xfrm>
          <a:off x="0" y="0"/>
          <a:ext cx="0" cy="0"/>
          <a:chOff x="0" y="0"/>
          <a:chExt cx="0" cy="0"/>
        </a:xfrm>
      </p:grpSpPr>
      <p:grpSp>
        <p:nvGrpSpPr>
          <p:cNvPr id="9102" name="Google Shape;9102;p362"/>
          <p:cNvGrpSpPr/>
          <p:nvPr/>
        </p:nvGrpSpPr>
        <p:grpSpPr>
          <a:xfrm>
            <a:off x="4300426" y="1678683"/>
            <a:ext cx="680389" cy="568662"/>
            <a:chOff x="-2521759" y="897403"/>
            <a:chExt cx="1477500" cy="1089600"/>
          </a:xfrm>
        </p:grpSpPr>
        <p:sp>
          <p:nvSpPr>
            <p:cNvPr id="9103" name="Google Shape;9103;p362"/>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104" name="Google Shape;9104;p362"/>
            <p:cNvGrpSpPr/>
            <p:nvPr/>
          </p:nvGrpSpPr>
          <p:grpSpPr>
            <a:xfrm>
              <a:off x="-2127414" y="1275205"/>
              <a:ext cx="688733" cy="700658"/>
              <a:chOff x="40123" y="-1583761"/>
              <a:chExt cx="688733" cy="1109689"/>
            </a:xfrm>
          </p:grpSpPr>
          <p:grpSp>
            <p:nvGrpSpPr>
              <p:cNvPr id="9105" name="Google Shape;9105;p362"/>
              <p:cNvGrpSpPr/>
              <p:nvPr/>
            </p:nvGrpSpPr>
            <p:grpSpPr>
              <a:xfrm>
                <a:off x="45124" y="-1327179"/>
                <a:ext cx="683733" cy="853107"/>
                <a:chOff x="597574" y="1930371"/>
                <a:chExt cx="683733" cy="853107"/>
              </a:xfrm>
            </p:grpSpPr>
            <p:grpSp>
              <p:nvGrpSpPr>
                <p:cNvPr id="9106" name="Google Shape;9106;p362"/>
                <p:cNvGrpSpPr/>
                <p:nvPr/>
              </p:nvGrpSpPr>
              <p:grpSpPr>
                <a:xfrm rot="-5400000">
                  <a:off x="640721" y="2142893"/>
                  <a:ext cx="600335" cy="680836"/>
                  <a:chOff x="15239716" y="-12996420"/>
                  <a:chExt cx="1868456" cy="2463229"/>
                </a:xfrm>
              </p:grpSpPr>
              <p:pic>
                <p:nvPicPr>
                  <p:cNvPr id="9107" name="Google Shape;9107;p362"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9108" name="Google Shape;9108;p362"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9109" name="Google Shape;9109;p362"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9110" name="Google Shape;9110;p362"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9111" name="Google Shape;9111;p362"/>
          <p:cNvGrpSpPr/>
          <p:nvPr/>
        </p:nvGrpSpPr>
        <p:grpSpPr>
          <a:xfrm>
            <a:off x="2696950" y="1678663"/>
            <a:ext cx="4760176" cy="3325300"/>
            <a:chOff x="2696950" y="1678663"/>
            <a:chExt cx="4760176" cy="3325300"/>
          </a:xfrm>
        </p:grpSpPr>
        <p:grpSp>
          <p:nvGrpSpPr>
            <p:cNvPr id="9112" name="Google Shape;9112;p362"/>
            <p:cNvGrpSpPr/>
            <p:nvPr/>
          </p:nvGrpSpPr>
          <p:grpSpPr>
            <a:xfrm>
              <a:off x="2696950" y="1678663"/>
              <a:ext cx="4760176" cy="3325300"/>
              <a:chOff x="2586350" y="1168975"/>
              <a:chExt cx="4760176" cy="3325300"/>
            </a:xfrm>
          </p:grpSpPr>
          <p:pic>
            <p:nvPicPr>
              <p:cNvPr id="9113" name="Google Shape;9113;p362"/>
              <p:cNvPicPr preferRelativeResize="0"/>
              <p:nvPr/>
            </p:nvPicPr>
            <p:blipFill>
              <a:blip r:embed="rId7">
                <a:alphaModFix/>
              </a:blip>
              <a:stretch>
                <a:fillRect/>
              </a:stretch>
            </p:blipFill>
            <p:spPr>
              <a:xfrm>
                <a:off x="2586350" y="1168975"/>
                <a:ext cx="4760176" cy="3325300"/>
              </a:xfrm>
              <a:prstGeom prst="rect">
                <a:avLst/>
              </a:prstGeom>
              <a:noFill/>
              <a:ln>
                <a:noFill/>
              </a:ln>
            </p:spPr>
          </p:pic>
          <p:sp>
            <p:nvSpPr>
              <p:cNvPr id="9114" name="Google Shape;9114;p362"/>
              <p:cNvSpPr txBox="1"/>
              <p:nvPr/>
            </p:nvSpPr>
            <p:spPr>
              <a:xfrm rot="24443">
                <a:off x="3553711" y="26906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sertraline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ZOLOFT</a:t>
                </a:r>
                <a:endParaRPr sz="1800" b="1"/>
              </a:p>
            </p:txBody>
          </p:sp>
        </p:grpSp>
        <p:sp>
          <p:nvSpPr>
            <p:cNvPr id="9115" name="Google Shape;9115;p362"/>
            <p:cNvSpPr/>
            <p:nvPr/>
          </p:nvSpPr>
          <p:spPr>
            <a:xfrm>
              <a:off x="4431469" y="2628330"/>
              <a:ext cx="451200" cy="4335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sp>
        <p:nvSpPr>
          <p:cNvPr id="9116" name="Google Shape;9116;p362"/>
          <p:cNvSpPr txBox="1"/>
          <p:nvPr/>
        </p:nvSpPr>
        <p:spPr>
          <a:xfrm>
            <a:off x="405325" y="119100"/>
            <a:ext cx="5438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Sertraline: SSRI</a:t>
            </a:r>
            <a:endParaRPr b="1"/>
          </a:p>
        </p:txBody>
      </p:sp>
      <p:cxnSp>
        <p:nvCxnSpPr>
          <p:cNvPr id="9117" name="Google Shape;9117;p362"/>
          <p:cNvCxnSpPr/>
          <p:nvPr/>
        </p:nvCxnSpPr>
        <p:spPr>
          <a:xfrm>
            <a:off x="4493531" y="4920925"/>
            <a:ext cx="351300" cy="0"/>
          </a:xfrm>
          <a:prstGeom prst="straightConnector1">
            <a:avLst/>
          </a:prstGeom>
          <a:noFill/>
          <a:ln w="28575" cap="flat" cmpd="sng">
            <a:solidFill>
              <a:schemeClr val="dk2"/>
            </a:solidFill>
            <a:prstDash val="solid"/>
            <a:round/>
            <a:headEnd type="none" w="med" len="med"/>
            <a:tailEnd type="none" w="med" len="med"/>
          </a:ln>
        </p:spPr>
      </p:cxnSp>
      <p:pic>
        <p:nvPicPr>
          <p:cNvPr id="9118" name="Google Shape;9118;p362" descr="clipped result image"/>
          <p:cNvPicPr preferRelativeResize="0"/>
          <p:nvPr/>
        </p:nvPicPr>
        <p:blipFill rotWithShape="1">
          <a:blip r:embed="rId8">
            <a:alphaModFix/>
          </a:blip>
          <a:srcRect/>
          <a:stretch/>
        </p:blipFill>
        <p:spPr>
          <a:xfrm rot="1042847" flipH="1">
            <a:off x="8036194" y="169995"/>
            <a:ext cx="860811" cy="1007882"/>
          </a:xfrm>
          <a:prstGeom prst="rect">
            <a:avLst/>
          </a:prstGeom>
          <a:noFill/>
          <a:ln>
            <a:noFill/>
          </a:ln>
        </p:spPr>
      </p:pic>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Shape 9122"/>
        <p:cNvGrpSpPr/>
        <p:nvPr/>
      </p:nvGrpSpPr>
      <p:grpSpPr>
        <a:xfrm>
          <a:off x="0" y="0"/>
          <a:ext cx="0" cy="0"/>
          <a:chOff x="0" y="0"/>
          <a:chExt cx="0" cy="0"/>
        </a:xfrm>
      </p:grpSpPr>
      <p:grpSp>
        <p:nvGrpSpPr>
          <p:cNvPr id="9123" name="Google Shape;9123;p363"/>
          <p:cNvGrpSpPr/>
          <p:nvPr/>
        </p:nvGrpSpPr>
        <p:grpSpPr>
          <a:xfrm>
            <a:off x="4300426" y="1678683"/>
            <a:ext cx="680389" cy="568662"/>
            <a:chOff x="-2521759" y="897403"/>
            <a:chExt cx="1477500" cy="1089600"/>
          </a:xfrm>
        </p:grpSpPr>
        <p:sp>
          <p:nvSpPr>
            <p:cNvPr id="9124" name="Google Shape;9124;p363"/>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125" name="Google Shape;9125;p363"/>
            <p:cNvGrpSpPr/>
            <p:nvPr/>
          </p:nvGrpSpPr>
          <p:grpSpPr>
            <a:xfrm>
              <a:off x="-2127414" y="1275205"/>
              <a:ext cx="688733" cy="700658"/>
              <a:chOff x="40123" y="-1583761"/>
              <a:chExt cx="688733" cy="1109689"/>
            </a:xfrm>
          </p:grpSpPr>
          <p:grpSp>
            <p:nvGrpSpPr>
              <p:cNvPr id="9126" name="Google Shape;9126;p363"/>
              <p:cNvGrpSpPr/>
              <p:nvPr/>
            </p:nvGrpSpPr>
            <p:grpSpPr>
              <a:xfrm>
                <a:off x="45124" y="-1327179"/>
                <a:ext cx="683733" cy="853107"/>
                <a:chOff x="597574" y="1930371"/>
                <a:chExt cx="683733" cy="853107"/>
              </a:xfrm>
            </p:grpSpPr>
            <p:grpSp>
              <p:nvGrpSpPr>
                <p:cNvPr id="9127" name="Google Shape;9127;p363"/>
                <p:cNvGrpSpPr/>
                <p:nvPr/>
              </p:nvGrpSpPr>
              <p:grpSpPr>
                <a:xfrm rot="-5400000">
                  <a:off x="640721" y="2142893"/>
                  <a:ext cx="600335" cy="680836"/>
                  <a:chOff x="15239716" y="-12996420"/>
                  <a:chExt cx="1868456" cy="2463229"/>
                </a:xfrm>
              </p:grpSpPr>
              <p:pic>
                <p:nvPicPr>
                  <p:cNvPr id="9128" name="Google Shape;9128;p363"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9129" name="Google Shape;9129;p363"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9130" name="Google Shape;9130;p363"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9131" name="Google Shape;9131;p363"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9132" name="Google Shape;9132;p363"/>
          <p:cNvGrpSpPr/>
          <p:nvPr/>
        </p:nvGrpSpPr>
        <p:grpSpPr>
          <a:xfrm>
            <a:off x="2696950" y="1678663"/>
            <a:ext cx="4760176" cy="3325300"/>
            <a:chOff x="2586350" y="1168975"/>
            <a:chExt cx="4760176" cy="3325300"/>
          </a:xfrm>
        </p:grpSpPr>
        <p:pic>
          <p:nvPicPr>
            <p:cNvPr id="9133" name="Google Shape;9133;p363"/>
            <p:cNvPicPr preferRelativeResize="0"/>
            <p:nvPr/>
          </p:nvPicPr>
          <p:blipFill>
            <a:blip r:embed="rId7">
              <a:alphaModFix/>
            </a:blip>
            <a:stretch>
              <a:fillRect/>
            </a:stretch>
          </p:blipFill>
          <p:spPr>
            <a:xfrm>
              <a:off x="2586350" y="1168975"/>
              <a:ext cx="4760176" cy="3325300"/>
            </a:xfrm>
            <a:prstGeom prst="rect">
              <a:avLst/>
            </a:prstGeom>
            <a:noFill/>
            <a:ln>
              <a:noFill/>
            </a:ln>
          </p:spPr>
        </p:pic>
        <p:sp>
          <p:nvSpPr>
            <p:cNvPr id="9134" name="Google Shape;9134;p363"/>
            <p:cNvSpPr txBox="1"/>
            <p:nvPr/>
          </p:nvSpPr>
          <p:spPr>
            <a:xfrm rot="24443">
              <a:off x="3553711" y="26906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sertraline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ZOLOFT</a:t>
              </a:r>
              <a:endParaRPr sz="1800" b="1"/>
            </a:p>
          </p:txBody>
        </p:sp>
      </p:grpSp>
      <p:sp>
        <p:nvSpPr>
          <p:cNvPr id="9135" name="Google Shape;9135;p363"/>
          <p:cNvSpPr txBox="1"/>
          <p:nvPr/>
        </p:nvSpPr>
        <p:spPr>
          <a:xfrm>
            <a:off x="6001525" y="386405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9136" name="Google Shape;9136;p363"/>
          <p:cNvSpPr/>
          <p:nvPr/>
        </p:nvSpPr>
        <p:spPr>
          <a:xfrm>
            <a:off x="4431469" y="2628330"/>
            <a:ext cx="451200" cy="4335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9137" name="Google Shape;9137;p363"/>
          <p:cNvSpPr txBox="1"/>
          <p:nvPr/>
        </p:nvSpPr>
        <p:spPr>
          <a:xfrm>
            <a:off x="405325" y="119100"/>
            <a:ext cx="5438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Sertraline: SSRI</a:t>
            </a:r>
            <a:endParaRPr b="1"/>
          </a:p>
        </p:txBody>
      </p:sp>
      <p:cxnSp>
        <p:nvCxnSpPr>
          <p:cNvPr id="9138" name="Google Shape;9138;p363"/>
          <p:cNvCxnSpPr/>
          <p:nvPr/>
        </p:nvCxnSpPr>
        <p:spPr>
          <a:xfrm>
            <a:off x="4493531" y="4920925"/>
            <a:ext cx="351300" cy="0"/>
          </a:xfrm>
          <a:prstGeom prst="straightConnector1">
            <a:avLst/>
          </a:prstGeom>
          <a:noFill/>
          <a:ln w="28575" cap="flat" cmpd="sng">
            <a:solidFill>
              <a:schemeClr val="dk2"/>
            </a:solidFill>
            <a:prstDash val="solid"/>
            <a:round/>
            <a:headEnd type="none" w="med" len="med"/>
            <a:tailEnd type="none" w="med" len="med"/>
          </a:ln>
        </p:spPr>
      </p:cxnSp>
      <p:pic>
        <p:nvPicPr>
          <p:cNvPr id="9139" name="Google Shape;9139;p363" descr="clipped result image"/>
          <p:cNvPicPr preferRelativeResize="0"/>
          <p:nvPr/>
        </p:nvPicPr>
        <p:blipFill rotWithShape="1">
          <a:blip r:embed="rId8">
            <a:alphaModFix/>
          </a:blip>
          <a:srcRect/>
          <a:stretch/>
        </p:blipFill>
        <p:spPr>
          <a:xfrm rot="1042847" flipH="1">
            <a:off x="8036194" y="169995"/>
            <a:ext cx="860811" cy="1007882"/>
          </a:xfrm>
          <a:prstGeom prst="rect">
            <a:avLst/>
          </a:prstGeom>
          <a:noFill/>
          <a:ln>
            <a:noFill/>
          </a:ln>
        </p:spPr>
      </p:pic>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Shape 9143"/>
        <p:cNvGrpSpPr/>
        <p:nvPr/>
      </p:nvGrpSpPr>
      <p:grpSpPr>
        <a:xfrm>
          <a:off x="0" y="0"/>
          <a:ext cx="0" cy="0"/>
          <a:chOff x="0" y="0"/>
          <a:chExt cx="0" cy="0"/>
        </a:xfrm>
      </p:grpSpPr>
      <p:grpSp>
        <p:nvGrpSpPr>
          <p:cNvPr id="9144" name="Google Shape;9144;p364"/>
          <p:cNvGrpSpPr/>
          <p:nvPr/>
        </p:nvGrpSpPr>
        <p:grpSpPr>
          <a:xfrm>
            <a:off x="4300426" y="1678683"/>
            <a:ext cx="680389" cy="568662"/>
            <a:chOff x="-2521759" y="897403"/>
            <a:chExt cx="1477500" cy="1089600"/>
          </a:xfrm>
        </p:grpSpPr>
        <p:sp>
          <p:nvSpPr>
            <p:cNvPr id="9145" name="Google Shape;9145;p364"/>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146" name="Google Shape;9146;p364"/>
            <p:cNvGrpSpPr/>
            <p:nvPr/>
          </p:nvGrpSpPr>
          <p:grpSpPr>
            <a:xfrm>
              <a:off x="-2127414" y="1275205"/>
              <a:ext cx="688733" cy="700658"/>
              <a:chOff x="40123" y="-1583761"/>
              <a:chExt cx="688733" cy="1109689"/>
            </a:xfrm>
          </p:grpSpPr>
          <p:grpSp>
            <p:nvGrpSpPr>
              <p:cNvPr id="9147" name="Google Shape;9147;p364"/>
              <p:cNvGrpSpPr/>
              <p:nvPr/>
            </p:nvGrpSpPr>
            <p:grpSpPr>
              <a:xfrm>
                <a:off x="45124" y="-1327179"/>
                <a:ext cx="683733" cy="853107"/>
                <a:chOff x="597574" y="1930371"/>
                <a:chExt cx="683733" cy="853107"/>
              </a:xfrm>
            </p:grpSpPr>
            <p:grpSp>
              <p:nvGrpSpPr>
                <p:cNvPr id="9148" name="Google Shape;9148;p364"/>
                <p:cNvGrpSpPr/>
                <p:nvPr/>
              </p:nvGrpSpPr>
              <p:grpSpPr>
                <a:xfrm rot="-5400000">
                  <a:off x="640721" y="2142893"/>
                  <a:ext cx="600335" cy="680836"/>
                  <a:chOff x="15239716" y="-12996420"/>
                  <a:chExt cx="1868456" cy="2463229"/>
                </a:xfrm>
              </p:grpSpPr>
              <p:pic>
                <p:nvPicPr>
                  <p:cNvPr id="9149" name="Google Shape;9149;p364"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9150" name="Google Shape;9150;p364"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9151" name="Google Shape;9151;p364"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9152" name="Google Shape;9152;p364"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9153" name="Google Shape;9153;p364"/>
          <p:cNvGrpSpPr/>
          <p:nvPr/>
        </p:nvGrpSpPr>
        <p:grpSpPr>
          <a:xfrm>
            <a:off x="2696950" y="1678663"/>
            <a:ext cx="4760176" cy="3325300"/>
            <a:chOff x="2586350" y="1168975"/>
            <a:chExt cx="4760176" cy="3325300"/>
          </a:xfrm>
        </p:grpSpPr>
        <p:pic>
          <p:nvPicPr>
            <p:cNvPr id="9154" name="Google Shape;9154;p364"/>
            <p:cNvPicPr preferRelativeResize="0"/>
            <p:nvPr/>
          </p:nvPicPr>
          <p:blipFill>
            <a:blip r:embed="rId7">
              <a:alphaModFix/>
            </a:blip>
            <a:stretch>
              <a:fillRect/>
            </a:stretch>
          </p:blipFill>
          <p:spPr>
            <a:xfrm>
              <a:off x="2586350" y="1168975"/>
              <a:ext cx="4760176" cy="3325300"/>
            </a:xfrm>
            <a:prstGeom prst="rect">
              <a:avLst/>
            </a:prstGeom>
            <a:noFill/>
            <a:ln>
              <a:noFill/>
            </a:ln>
          </p:spPr>
        </p:pic>
        <p:sp>
          <p:nvSpPr>
            <p:cNvPr id="9155" name="Google Shape;9155;p364"/>
            <p:cNvSpPr txBox="1"/>
            <p:nvPr/>
          </p:nvSpPr>
          <p:spPr>
            <a:xfrm rot="24443">
              <a:off x="3553711" y="26906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sertraline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ZOLOFT</a:t>
              </a:r>
              <a:endParaRPr sz="1800" b="1"/>
            </a:p>
          </p:txBody>
        </p:sp>
      </p:grpSp>
      <p:sp>
        <p:nvSpPr>
          <p:cNvPr id="9156" name="Google Shape;9156;p364"/>
          <p:cNvSpPr txBox="1"/>
          <p:nvPr/>
        </p:nvSpPr>
        <p:spPr>
          <a:xfrm>
            <a:off x="6001525" y="386405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cxnSp>
        <p:nvCxnSpPr>
          <p:cNvPr id="9157" name="Google Shape;9157;p364"/>
          <p:cNvCxnSpPr/>
          <p:nvPr/>
        </p:nvCxnSpPr>
        <p:spPr>
          <a:xfrm>
            <a:off x="7510230" y="3374925"/>
            <a:ext cx="252900" cy="0"/>
          </a:xfrm>
          <a:prstGeom prst="straightConnector1">
            <a:avLst/>
          </a:prstGeom>
          <a:noFill/>
          <a:ln w="9525" cap="flat" cmpd="sng">
            <a:solidFill>
              <a:schemeClr val="dk2"/>
            </a:solidFill>
            <a:prstDash val="solid"/>
            <a:round/>
            <a:headEnd type="none" w="med" len="med"/>
            <a:tailEnd type="triangle" w="med" len="med"/>
          </a:ln>
        </p:spPr>
      </p:cxnSp>
      <p:sp>
        <p:nvSpPr>
          <p:cNvPr id="9158" name="Google Shape;9158;p364"/>
          <p:cNvSpPr txBox="1"/>
          <p:nvPr/>
        </p:nvSpPr>
        <p:spPr>
          <a:xfrm>
            <a:off x="7816225" y="2989525"/>
            <a:ext cx="1248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sp>
        <p:nvSpPr>
          <p:cNvPr id="9159" name="Google Shape;9159;p364"/>
          <p:cNvSpPr/>
          <p:nvPr/>
        </p:nvSpPr>
        <p:spPr>
          <a:xfrm>
            <a:off x="4431469" y="2628330"/>
            <a:ext cx="451200" cy="4335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9160" name="Google Shape;9160;p364"/>
          <p:cNvSpPr txBox="1"/>
          <p:nvPr/>
        </p:nvSpPr>
        <p:spPr>
          <a:xfrm>
            <a:off x="405325" y="119100"/>
            <a:ext cx="5438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Sertraline: SSRI</a:t>
            </a:r>
            <a:endParaRPr b="1"/>
          </a:p>
        </p:txBody>
      </p:sp>
      <p:cxnSp>
        <p:nvCxnSpPr>
          <p:cNvPr id="9161" name="Google Shape;9161;p364"/>
          <p:cNvCxnSpPr/>
          <p:nvPr/>
        </p:nvCxnSpPr>
        <p:spPr>
          <a:xfrm>
            <a:off x="4493531" y="4920925"/>
            <a:ext cx="351300" cy="0"/>
          </a:xfrm>
          <a:prstGeom prst="straightConnector1">
            <a:avLst/>
          </a:prstGeom>
          <a:noFill/>
          <a:ln w="28575" cap="flat" cmpd="sng">
            <a:solidFill>
              <a:schemeClr val="dk2"/>
            </a:solidFill>
            <a:prstDash val="solid"/>
            <a:round/>
            <a:headEnd type="none" w="med" len="med"/>
            <a:tailEnd type="none" w="med" len="med"/>
          </a:ln>
        </p:spPr>
      </p:cxnSp>
      <p:pic>
        <p:nvPicPr>
          <p:cNvPr id="9162" name="Google Shape;9162;p364" descr="clipped result image"/>
          <p:cNvPicPr preferRelativeResize="0"/>
          <p:nvPr/>
        </p:nvPicPr>
        <p:blipFill rotWithShape="1">
          <a:blip r:embed="rId8">
            <a:alphaModFix/>
          </a:blip>
          <a:srcRect/>
          <a:stretch/>
        </p:blipFill>
        <p:spPr>
          <a:xfrm rot="1042847" flipH="1">
            <a:off x="8036194" y="169995"/>
            <a:ext cx="860811" cy="1007882"/>
          </a:xfrm>
          <a:prstGeom prst="rect">
            <a:avLst/>
          </a:prstGeom>
          <a:noFill/>
          <a:ln>
            <a:noFill/>
          </a:ln>
        </p:spPr>
      </p:pic>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Shape 9166"/>
        <p:cNvGrpSpPr/>
        <p:nvPr/>
      </p:nvGrpSpPr>
      <p:grpSpPr>
        <a:xfrm>
          <a:off x="0" y="0"/>
          <a:ext cx="0" cy="0"/>
          <a:chOff x="0" y="0"/>
          <a:chExt cx="0" cy="0"/>
        </a:xfrm>
      </p:grpSpPr>
      <p:grpSp>
        <p:nvGrpSpPr>
          <p:cNvPr id="9167" name="Google Shape;9167;p365"/>
          <p:cNvGrpSpPr/>
          <p:nvPr/>
        </p:nvGrpSpPr>
        <p:grpSpPr>
          <a:xfrm>
            <a:off x="4300426" y="1678683"/>
            <a:ext cx="680389" cy="568662"/>
            <a:chOff x="-2521759" y="897403"/>
            <a:chExt cx="1477500" cy="1089600"/>
          </a:xfrm>
        </p:grpSpPr>
        <p:sp>
          <p:nvSpPr>
            <p:cNvPr id="9168" name="Google Shape;9168;p365"/>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169" name="Google Shape;9169;p365"/>
            <p:cNvGrpSpPr/>
            <p:nvPr/>
          </p:nvGrpSpPr>
          <p:grpSpPr>
            <a:xfrm>
              <a:off x="-2127414" y="1275205"/>
              <a:ext cx="688733" cy="700658"/>
              <a:chOff x="40123" y="-1583761"/>
              <a:chExt cx="688733" cy="1109689"/>
            </a:xfrm>
          </p:grpSpPr>
          <p:grpSp>
            <p:nvGrpSpPr>
              <p:cNvPr id="9170" name="Google Shape;9170;p365"/>
              <p:cNvGrpSpPr/>
              <p:nvPr/>
            </p:nvGrpSpPr>
            <p:grpSpPr>
              <a:xfrm>
                <a:off x="45124" y="-1327179"/>
                <a:ext cx="683733" cy="853107"/>
                <a:chOff x="597574" y="1930371"/>
                <a:chExt cx="683733" cy="853107"/>
              </a:xfrm>
            </p:grpSpPr>
            <p:grpSp>
              <p:nvGrpSpPr>
                <p:cNvPr id="9171" name="Google Shape;9171;p365"/>
                <p:cNvGrpSpPr/>
                <p:nvPr/>
              </p:nvGrpSpPr>
              <p:grpSpPr>
                <a:xfrm rot="-5400000">
                  <a:off x="640721" y="2142893"/>
                  <a:ext cx="600335" cy="680836"/>
                  <a:chOff x="15239716" y="-12996420"/>
                  <a:chExt cx="1868456" cy="2463229"/>
                </a:xfrm>
              </p:grpSpPr>
              <p:pic>
                <p:nvPicPr>
                  <p:cNvPr id="9172" name="Google Shape;9172;p365"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9173" name="Google Shape;9173;p365"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9174" name="Google Shape;9174;p365"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9175" name="Google Shape;9175;p365"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9176" name="Google Shape;9176;p365"/>
          <p:cNvGrpSpPr/>
          <p:nvPr/>
        </p:nvGrpSpPr>
        <p:grpSpPr>
          <a:xfrm>
            <a:off x="2696950" y="1678663"/>
            <a:ext cx="4760176" cy="3325300"/>
            <a:chOff x="2586350" y="1168975"/>
            <a:chExt cx="4760176" cy="3325300"/>
          </a:xfrm>
        </p:grpSpPr>
        <p:pic>
          <p:nvPicPr>
            <p:cNvPr id="9177" name="Google Shape;9177;p365"/>
            <p:cNvPicPr preferRelativeResize="0"/>
            <p:nvPr/>
          </p:nvPicPr>
          <p:blipFill>
            <a:blip r:embed="rId7">
              <a:alphaModFix/>
            </a:blip>
            <a:stretch>
              <a:fillRect/>
            </a:stretch>
          </p:blipFill>
          <p:spPr>
            <a:xfrm>
              <a:off x="2586350" y="1168975"/>
              <a:ext cx="4760176" cy="3325300"/>
            </a:xfrm>
            <a:prstGeom prst="rect">
              <a:avLst/>
            </a:prstGeom>
            <a:noFill/>
            <a:ln>
              <a:noFill/>
            </a:ln>
          </p:spPr>
        </p:pic>
        <p:sp>
          <p:nvSpPr>
            <p:cNvPr id="9178" name="Google Shape;9178;p365"/>
            <p:cNvSpPr txBox="1"/>
            <p:nvPr/>
          </p:nvSpPr>
          <p:spPr>
            <a:xfrm rot="24443">
              <a:off x="3553711" y="26906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sertraline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ZOLOFT</a:t>
              </a:r>
              <a:endParaRPr sz="1800" b="1"/>
            </a:p>
          </p:txBody>
        </p:sp>
      </p:grpSp>
      <p:sp>
        <p:nvSpPr>
          <p:cNvPr id="9179" name="Google Shape;9179;p365"/>
          <p:cNvSpPr txBox="1"/>
          <p:nvPr/>
        </p:nvSpPr>
        <p:spPr>
          <a:xfrm>
            <a:off x="6001525" y="386405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cxnSp>
        <p:nvCxnSpPr>
          <p:cNvPr id="9180" name="Google Shape;9180;p365"/>
          <p:cNvCxnSpPr/>
          <p:nvPr/>
        </p:nvCxnSpPr>
        <p:spPr>
          <a:xfrm>
            <a:off x="7510230" y="3374925"/>
            <a:ext cx="252900" cy="0"/>
          </a:xfrm>
          <a:prstGeom prst="straightConnector1">
            <a:avLst/>
          </a:prstGeom>
          <a:noFill/>
          <a:ln w="9525" cap="flat" cmpd="sng">
            <a:solidFill>
              <a:schemeClr val="dk2"/>
            </a:solidFill>
            <a:prstDash val="solid"/>
            <a:round/>
            <a:headEnd type="none" w="med" len="med"/>
            <a:tailEnd type="triangle" w="med" len="med"/>
          </a:ln>
        </p:spPr>
      </p:cxnSp>
      <p:sp>
        <p:nvSpPr>
          <p:cNvPr id="9181" name="Google Shape;9181;p365"/>
          <p:cNvSpPr txBox="1"/>
          <p:nvPr/>
        </p:nvSpPr>
        <p:spPr>
          <a:xfrm>
            <a:off x="7816225" y="2989525"/>
            <a:ext cx="1248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sp>
        <p:nvSpPr>
          <p:cNvPr id="9182" name="Google Shape;9182;p365"/>
          <p:cNvSpPr txBox="1"/>
          <p:nvPr/>
        </p:nvSpPr>
        <p:spPr>
          <a:xfrm>
            <a:off x="3353625" y="1461438"/>
            <a:ext cx="1287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 in</a:t>
            </a:r>
            <a:r>
              <a:rPr lang="en" sz="1200" b="1" u="sng"/>
              <a:t>H</a:t>
            </a:r>
            <a:r>
              <a:rPr lang="en" sz="1200" b="1"/>
              <a:t>ibitor (weak)</a:t>
            </a:r>
            <a:endParaRPr sz="1200" b="1"/>
          </a:p>
        </p:txBody>
      </p:sp>
      <p:sp>
        <p:nvSpPr>
          <p:cNvPr id="9183" name="Google Shape;9183;p365"/>
          <p:cNvSpPr/>
          <p:nvPr/>
        </p:nvSpPr>
        <p:spPr>
          <a:xfrm>
            <a:off x="4431469" y="2628330"/>
            <a:ext cx="451200" cy="4335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9184" name="Google Shape;9184;p365"/>
          <p:cNvSpPr txBox="1"/>
          <p:nvPr/>
        </p:nvSpPr>
        <p:spPr>
          <a:xfrm>
            <a:off x="405325" y="119100"/>
            <a:ext cx="5438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Sertraline: SSRI</a:t>
            </a:r>
            <a:endParaRPr b="1"/>
          </a:p>
        </p:txBody>
      </p:sp>
      <p:cxnSp>
        <p:nvCxnSpPr>
          <p:cNvPr id="9185" name="Google Shape;9185;p365"/>
          <p:cNvCxnSpPr/>
          <p:nvPr/>
        </p:nvCxnSpPr>
        <p:spPr>
          <a:xfrm>
            <a:off x="4493531" y="4920925"/>
            <a:ext cx="351300" cy="0"/>
          </a:xfrm>
          <a:prstGeom prst="straightConnector1">
            <a:avLst/>
          </a:prstGeom>
          <a:noFill/>
          <a:ln w="28575" cap="flat" cmpd="sng">
            <a:solidFill>
              <a:schemeClr val="dk2"/>
            </a:solidFill>
            <a:prstDash val="solid"/>
            <a:round/>
            <a:headEnd type="none" w="med" len="med"/>
            <a:tailEnd type="none" w="med" len="med"/>
          </a:ln>
        </p:spPr>
      </p:cxnSp>
      <p:pic>
        <p:nvPicPr>
          <p:cNvPr id="9186" name="Google Shape;9186;p365" descr="clipped result image"/>
          <p:cNvPicPr preferRelativeResize="0"/>
          <p:nvPr/>
        </p:nvPicPr>
        <p:blipFill rotWithShape="1">
          <a:blip r:embed="rId8">
            <a:alphaModFix/>
          </a:blip>
          <a:srcRect/>
          <a:stretch/>
        </p:blipFill>
        <p:spPr>
          <a:xfrm rot="1042847" flipH="1">
            <a:off x="8036194" y="169995"/>
            <a:ext cx="860811" cy="1007882"/>
          </a:xfrm>
          <a:prstGeom prst="rect">
            <a:avLst/>
          </a:prstGeom>
          <a:noFill/>
          <a:ln>
            <a:noFill/>
          </a:ln>
        </p:spPr>
      </p:pic>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Shape 9190"/>
        <p:cNvGrpSpPr/>
        <p:nvPr/>
      </p:nvGrpSpPr>
      <p:grpSpPr>
        <a:xfrm>
          <a:off x="0" y="0"/>
          <a:ext cx="0" cy="0"/>
          <a:chOff x="0" y="0"/>
          <a:chExt cx="0" cy="0"/>
        </a:xfrm>
      </p:grpSpPr>
      <p:grpSp>
        <p:nvGrpSpPr>
          <p:cNvPr id="9191" name="Google Shape;9191;p366"/>
          <p:cNvGrpSpPr/>
          <p:nvPr/>
        </p:nvGrpSpPr>
        <p:grpSpPr>
          <a:xfrm>
            <a:off x="4300426" y="1678683"/>
            <a:ext cx="680389" cy="568662"/>
            <a:chOff x="-2521759" y="897403"/>
            <a:chExt cx="1477500" cy="1089600"/>
          </a:xfrm>
        </p:grpSpPr>
        <p:sp>
          <p:nvSpPr>
            <p:cNvPr id="9192" name="Google Shape;9192;p366"/>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193" name="Google Shape;9193;p366"/>
            <p:cNvGrpSpPr/>
            <p:nvPr/>
          </p:nvGrpSpPr>
          <p:grpSpPr>
            <a:xfrm>
              <a:off x="-2127414" y="1275205"/>
              <a:ext cx="688733" cy="700658"/>
              <a:chOff x="40123" y="-1583761"/>
              <a:chExt cx="688733" cy="1109689"/>
            </a:xfrm>
          </p:grpSpPr>
          <p:grpSp>
            <p:nvGrpSpPr>
              <p:cNvPr id="9194" name="Google Shape;9194;p366"/>
              <p:cNvGrpSpPr/>
              <p:nvPr/>
            </p:nvGrpSpPr>
            <p:grpSpPr>
              <a:xfrm>
                <a:off x="45124" y="-1327179"/>
                <a:ext cx="683733" cy="853107"/>
                <a:chOff x="597574" y="1930371"/>
                <a:chExt cx="683733" cy="853107"/>
              </a:xfrm>
            </p:grpSpPr>
            <p:grpSp>
              <p:nvGrpSpPr>
                <p:cNvPr id="9195" name="Google Shape;9195;p366"/>
                <p:cNvGrpSpPr/>
                <p:nvPr/>
              </p:nvGrpSpPr>
              <p:grpSpPr>
                <a:xfrm rot="-5400000">
                  <a:off x="640721" y="2142893"/>
                  <a:ext cx="600335" cy="680836"/>
                  <a:chOff x="15239716" y="-12996420"/>
                  <a:chExt cx="1868456" cy="2463229"/>
                </a:xfrm>
              </p:grpSpPr>
              <p:pic>
                <p:nvPicPr>
                  <p:cNvPr id="9196" name="Google Shape;9196;p366"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9197" name="Google Shape;9197;p366"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9198" name="Google Shape;9198;p366"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9199" name="Google Shape;9199;p366"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9200" name="Google Shape;9200;p366"/>
          <p:cNvGrpSpPr/>
          <p:nvPr/>
        </p:nvGrpSpPr>
        <p:grpSpPr>
          <a:xfrm>
            <a:off x="2696950" y="1678663"/>
            <a:ext cx="4760176" cy="3325300"/>
            <a:chOff x="2586350" y="1168975"/>
            <a:chExt cx="4760176" cy="3325300"/>
          </a:xfrm>
        </p:grpSpPr>
        <p:pic>
          <p:nvPicPr>
            <p:cNvPr id="9201" name="Google Shape;9201;p366"/>
            <p:cNvPicPr preferRelativeResize="0"/>
            <p:nvPr/>
          </p:nvPicPr>
          <p:blipFill>
            <a:blip r:embed="rId7">
              <a:alphaModFix/>
            </a:blip>
            <a:stretch>
              <a:fillRect/>
            </a:stretch>
          </p:blipFill>
          <p:spPr>
            <a:xfrm>
              <a:off x="2586350" y="1168975"/>
              <a:ext cx="4760176" cy="3325300"/>
            </a:xfrm>
            <a:prstGeom prst="rect">
              <a:avLst/>
            </a:prstGeom>
            <a:noFill/>
            <a:ln>
              <a:noFill/>
            </a:ln>
          </p:spPr>
        </p:pic>
        <p:sp>
          <p:nvSpPr>
            <p:cNvPr id="9202" name="Google Shape;9202;p366"/>
            <p:cNvSpPr txBox="1"/>
            <p:nvPr/>
          </p:nvSpPr>
          <p:spPr>
            <a:xfrm rot="24443">
              <a:off x="3553711" y="26906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sertraline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ZOLOFT</a:t>
              </a:r>
              <a:endParaRPr sz="1800" b="1"/>
            </a:p>
          </p:txBody>
        </p:sp>
      </p:grpSp>
      <p:sp>
        <p:nvSpPr>
          <p:cNvPr id="9203" name="Google Shape;9203;p366"/>
          <p:cNvSpPr txBox="1"/>
          <p:nvPr/>
        </p:nvSpPr>
        <p:spPr>
          <a:xfrm>
            <a:off x="6001525" y="386405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cxnSp>
        <p:nvCxnSpPr>
          <p:cNvPr id="9204" name="Google Shape;9204;p366"/>
          <p:cNvCxnSpPr/>
          <p:nvPr/>
        </p:nvCxnSpPr>
        <p:spPr>
          <a:xfrm rot="10800000">
            <a:off x="4640625" y="1157275"/>
            <a:ext cx="0" cy="433500"/>
          </a:xfrm>
          <a:prstGeom prst="straightConnector1">
            <a:avLst/>
          </a:prstGeom>
          <a:noFill/>
          <a:ln w="9525" cap="flat" cmpd="sng">
            <a:solidFill>
              <a:schemeClr val="dk2"/>
            </a:solidFill>
            <a:prstDash val="solid"/>
            <a:round/>
            <a:headEnd type="none" w="med" len="med"/>
            <a:tailEnd type="triangle" w="med" len="med"/>
          </a:ln>
        </p:spPr>
      </p:cxnSp>
      <p:cxnSp>
        <p:nvCxnSpPr>
          <p:cNvPr id="9205" name="Google Shape;9205;p366"/>
          <p:cNvCxnSpPr/>
          <p:nvPr/>
        </p:nvCxnSpPr>
        <p:spPr>
          <a:xfrm>
            <a:off x="7510230" y="3374925"/>
            <a:ext cx="252900" cy="0"/>
          </a:xfrm>
          <a:prstGeom prst="straightConnector1">
            <a:avLst/>
          </a:prstGeom>
          <a:noFill/>
          <a:ln w="9525" cap="flat" cmpd="sng">
            <a:solidFill>
              <a:schemeClr val="dk2"/>
            </a:solidFill>
            <a:prstDash val="solid"/>
            <a:round/>
            <a:headEnd type="none" w="med" len="med"/>
            <a:tailEnd type="triangle" w="med" len="med"/>
          </a:ln>
        </p:spPr>
      </p:cxnSp>
      <p:sp>
        <p:nvSpPr>
          <p:cNvPr id="9206" name="Google Shape;9206;p366"/>
          <p:cNvSpPr txBox="1"/>
          <p:nvPr/>
        </p:nvSpPr>
        <p:spPr>
          <a:xfrm>
            <a:off x="7816225" y="2989525"/>
            <a:ext cx="1248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sp>
        <p:nvSpPr>
          <p:cNvPr id="9207" name="Google Shape;9207;p366"/>
          <p:cNvSpPr txBox="1"/>
          <p:nvPr/>
        </p:nvSpPr>
        <p:spPr>
          <a:xfrm>
            <a:off x="3353625" y="1461438"/>
            <a:ext cx="1287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 in</a:t>
            </a:r>
            <a:r>
              <a:rPr lang="en" sz="1200" b="1" u="sng"/>
              <a:t>H</a:t>
            </a:r>
            <a:r>
              <a:rPr lang="en" sz="1200" b="1"/>
              <a:t>ibitor (weak)</a:t>
            </a:r>
            <a:endParaRPr sz="1200" b="1"/>
          </a:p>
        </p:txBody>
      </p:sp>
      <p:sp>
        <p:nvSpPr>
          <p:cNvPr id="9208" name="Google Shape;9208;p366"/>
          <p:cNvSpPr txBox="1"/>
          <p:nvPr/>
        </p:nvSpPr>
        <p:spPr>
          <a:xfrm>
            <a:off x="3993400" y="443100"/>
            <a:ext cx="2787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rPr>
              <a:t>increased levels </a:t>
            </a:r>
            <a:endParaRPr sz="1200">
              <a:solidFill>
                <a:schemeClr val="dk1"/>
              </a:solidFill>
            </a:endParaRPr>
          </a:p>
          <a:p>
            <a:pPr marL="0" lvl="0" indent="0" algn="l" rtl="0">
              <a:spcBef>
                <a:spcPts val="0"/>
              </a:spcBef>
              <a:spcAft>
                <a:spcPts val="0"/>
              </a:spcAft>
              <a:buNone/>
            </a:pPr>
            <a:r>
              <a:rPr lang="en" sz="1200">
                <a:solidFill>
                  <a:schemeClr val="dk1"/>
                </a:solidFill>
              </a:rPr>
              <a:t>of 2D6 substrates</a:t>
            </a:r>
            <a:endParaRPr sz="1200">
              <a:solidFill>
                <a:schemeClr val="dk1"/>
              </a:solidFill>
            </a:endParaRPr>
          </a:p>
          <a:p>
            <a:pPr marL="0" lvl="0" indent="0" algn="l" rtl="0">
              <a:spcBef>
                <a:spcPts val="0"/>
              </a:spcBef>
              <a:spcAft>
                <a:spcPts val="0"/>
              </a:spcAft>
              <a:buNone/>
            </a:pPr>
            <a:r>
              <a:rPr lang="en" sz="1200">
                <a:solidFill>
                  <a:schemeClr val="dk1"/>
                </a:solidFill>
              </a:rPr>
              <a:t>(at high dose)</a:t>
            </a:r>
            <a:endParaRPr sz="1200"/>
          </a:p>
        </p:txBody>
      </p:sp>
      <p:sp>
        <p:nvSpPr>
          <p:cNvPr id="9209" name="Google Shape;9209;p366"/>
          <p:cNvSpPr/>
          <p:nvPr/>
        </p:nvSpPr>
        <p:spPr>
          <a:xfrm>
            <a:off x="4431469" y="2628330"/>
            <a:ext cx="451200" cy="4335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9210" name="Google Shape;9210;p366"/>
          <p:cNvSpPr txBox="1"/>
          <p:nvPr/>
        </p:nvSpPr>
        <p:spPr>
          <a:xfrm>
            <a:off x="405325" y="119100"/>
            <a:ext cx="5438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Sertraline: SSRI</a:t>
            </a:r>
            <a:endParaRPr b="1"/>
          </a:p>
        </p:txBody>
      </p:sp>
      <p:cxnSp>
        <p:nvCxnSpPr>
          <p:cNvPr id="9211" name="Google Shape;9211;p366"/>
          <p:cNvCxnSpPr/>
          <p:nvPr/>
        </p:nvCxnSpPr>
        <p:spPr>
          <a:xfrm>
            <a:off x="4493531" y="4920925"/>
            <a:ext cx="351300" cy="0"/>
          </a:xfrm>
          <a:prstGeom prst="straightConnector1">
            <a:avLst/>
          </a:prstGeom>
          <a:noFill/>
          <a:ln w="28575" cap="flat" cmpd="sng">
            <a:solidFill>
              <a:schemeClr val="dk2"/>
            </a:solidFill>
            <a:prstDash val="solid"/>
            <a:round/>
            <a:headEnd type="none" w="med" len="med"/>
            <a:tailEnd type="none" w="med" len="med"/>
          </a:ln>
        </p:spPr>
      </p:cxnSp>
      <p:pic>
        <p:nvPicPr>
          <p:cNvPr id="9212" name="Google Shape;9212;p366" descr="clipped result image"/>
          <p:cNvPicPr preferRelativeResize="0"/>
          <p:nvPr/>
        </p:nvPicPr>
        <p:blipFill rotWithShape="1">
          <a:blip r:embed="rId8">
            <a:alphaModFix/>
          </a:blip>
          <a:srcRect/>
          <a:stretch/>
        </p:blipFill>
        <p:spPr>
          <a:xfrm rot="1042847" flipH="1">
            <a:off x="8036194" y="169995"/>
            <a:ext cx="860811" cy="1007882"/>
          </a:xfrm>
          <a:prstGeom prst="rect">
            <a:avLst/>
          </a:prstGeom>
          <a:noFill/>
          <a:ln>
            <a:noFill/>
          </a:ln>
        </p:spPr>
      </p:pic>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Shape 9216"/>
        <p:cNvGrpSpPr/>
        <p:nvPr/>
      </p:nvGrpSpPr>
      <p:grpSpPr>
        <a:xfrm>
          <a:off x="0" y="0"/>
          <a:ext cx="0" cy="0"/>
          <a:chOff x="0" y="0"/>
          <a:chExt cx="0" cy="0"/>
        </a:xfrm>
      </p:grpSpPr>
      <p:grpSp>
        <p:nvGrpSpPr>
          <p:cNvPr id="9217" name="Google Shape;9217;p367"/>
          <p:cNvGrpSpPr/>
          <p:nvPr/>
        </p:nvGrpSpPr>
        <p:grpSpPr>
          <a:xfrm>
            <a:off x="4300426" y="1678683"/>
            <a:ext cx="680389" cy="568662"/>
            <a:chOff x="-2521759" y="897403"/>
            <a:chExt cx="1477500" cy="1089600"/>
          </a:xfrm>
        </p:grpSpPr>
        <p:sp>
          <p:nvSpPr>
            <p:cNvPr id="9218" name="Google Shape;9218;p367"/>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219" name="Google Shape;9219;p367"/>
            <p:cNvGrpSpPr/>
            <p:nvPr/>
          </p:nvGrpSpPr>
          <p:grpSpPr>
            <a:xfrm>
              <a:off x="-2127414" y="1275205"/>
              <a:ext cx="688733" cy="700658"/>
              <a:chOff x="40123" y="-1583761"/>
              <a:chExt cx="688733" cy="1109689"/>
            </a:xfrm>
          </p:grpSpPr>
          <p:grpSp>
            <p:nvGrpSpPr>
              <p:cNvPr id="9220" name="Google Shape;9220;p367"/>
              <p:cNvGrpSpPr/>
              <p:nvPr/>
            </p:nvGrpSpPr>
            <p:grpSpPr>
              <a:xfrm>
                <a:off x="45124" y="-1327179"/>
                <a:ext cx="683733" cy="853107"/>
                <a:chOff x="597574" y="1930371"/>
                <a:chExt cx="683733" cy="853107"/>
              </a:xfrm>
            </p:grpSpPr>
            <p:grpSp>
              <p:nvGrpSpPr>
                <p:cNvPr id="9221" name="Google Shape;9221;p367"/>
                <p:cNvGrpSpPr/>
                <p:nvPr/>
              </p:nvGrpSpPr>
              <p:grpSpPr>
                <a:xfrm rot="-5400000">
                  <a:off x="640721" y="2142893"/>
                  <a:ext cx="600335" cy="680836"/>
                  <a:chOff x="15239716" y="-12996420"/>
                  <a:chExt cx="1868456" cy="2463229"/>
                </a:xfrm>
              </p:grpSpPr>
              <p:pic>
                <p:nvPicPr>
                  <p:cNvPr id="9222" name="Google Shape;9222;p367"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9223" name="Google Shape;9223;p367"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9224" name="Google Shape;9224;p367"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9225" name="Google Shape;9225;p367"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9226" name="Google Shape;9226;p367"/>
          <p:cNvGrpSpPr/>
          <p:nvPr/>
        </p:nvGrpSpPr>
        <p:grpSpPr>
          <a:xfrm>
            <a:off x="2696950" y="1678663"/>
            <a:ext cx="4760176" cy="3325300"/>
            <a:chOff x="2586350" y="1168975"/>
            <a:chExt cx="4760176" cy="3325300"/>
          </a:xfrm>
        </p:grpSpPr>
        <p:pic>
          <p:nvPicPr>
            <p:cNvPr id="9227" name="Google Shape;9227;p367"/>
            <p:cNvPicPr preferRelativeResize="0"/>
            <p:nvPr/>
          </p:nvPicPr>
          <p:blipFill>
            <a:blip r:embed="rId7">
              <a:alphaModFix/>
            </a:blip>
            <a:stretch>
              <a:fillRect/>
            </a:stretch>
          </p:blipFill>
          <p:spPr>
            <a:xfrm>
              <a:off x="2586350" y="1168975"/>
              <a:ext cx="4760176" cy="3325300"/>
            </a:xfrm>
            <a:prstGeom prst="rect">
              <a:avLst/>
            </a:prstGeom>
            <a:noFill/>
            <a:ln>
              <a:noFill/>
            </a:ln>
          </p:spPr>
        </p:pic>
        <p:sp>
          <p:nvSpPr>
            <p:cNvPr id="9228" name="Google Shape;9228;p367"/>
            <p:cNvSpPr txBox="1"/>
            <p:nvPr/>
          </p:nvSpPr>
          <p:spPr>
            <a:xfrm rot="24443">
              <a:off x="3553711" y="26906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sertraline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ZOLOFT</a:t>
              </a:r>
              <a:endParaRPr sz="1800" b="1"/>
            </a:p>
          </p:txBody>
        </p:sp>
      </p:grpSp>
      <p:sp>
        <p:nvSpPr>
          <p:cNvPr id="9229" name="Google Shape;9229;p367"/>
          <p:cNvSpPr txBox="1"/>
          <p:nvPr/>
        </p:nvSpPr>
        <p:spPr>
          <a:xfrm>
            <a:off x="6001525" y="386405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cxnSp>
        <p:nvCxnSpPr>
          <p:cNvPr id="9230" name="Google Shape;9230;p367"/>
          <p:cNvCxnSpPr/>
          <p:nvPr/>
        </p:nvCxnSpPr>
        <p:spPr>
          <a:xfrm rot="10800000">
            <a:off x="4640625" y="1157275"/>
            <a:ext cx="0" cy="433500"/>
          </a:xfrm>
          <a:prstGeom prst="straightConnector1">
            <a:avLst/>
          </a:prstGeom>
          <a:noFill/>
          <a:ln w="9525" cap="flat" cmpd="sng">
            <a:solidFill>
              <a:schemeClr val="dk2"/>
            </a:solidFill>
            <a:prstDash val="solid"/>
            <a:round/>
            <a:headEnd type="none" w="med" len="med"/>
            <a:tailEnd type="triangle" w="med" len="med"/>
          </a:ln>
        </p:spPr>
      </p:cxnSp>
      <p:cxnSp>
        <p:nvCxnSpPr>
          <p:cNvPr id="9231" name="Google Shape;9231;p367"/>
          <p:cNvCxnSpPr/>
          <p:nvPr/>
        </p:nvCxnSpPr>
        <p:spPr>
          <a:xfrm>
            <a:off x="7510230" y="3374925"/>
            <a:ext cx="252900" cy="0"/>
          </a:xfrm>
          <a:prstGeom prst="straightConnector1">
            <a:avLst/>
          </a:prstGeom>
          <a:noFill/>
          <a:ln w="9525" cap="flat" cmpd="sng">
            <a:solidFill>
              <a:schemeClr val="dk2"/>
            </a:solidFill>
            <a:prstDash val="solid"/>
            <a:round/>
            <a:headEnd type="none" w="med" len="med"/>
            <a:tailEnd type="triangle" w="med" len="med"/>
          </a:ln>
        </p:spPr>
      </p:cxnSp>
      <p:sp>
        <p:nvSpPr>
          <p:cNvPr id="9232" name="Google Shape;9232;p367"/>
          <p:cNvSpPr txBox="1"/>
          <p:nvPr/>
        </p:nvSpPr>
        <p:spPr>
          <a:xfrm>
            <a:off x="7816225" y="2989525"/>
            <a:ext cx="1248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sp>
        <p:nvSpPr>
          <p:cNvPr id="9233" name="Google Shape;9233;p367"/>
          <p:cNvSpPr txBox="1"/>
          <p:nvPr/>
        </p:nvSpPr>
        <p:spPr>
          <a:xfrm>
            <a:off x="3353625" y="1461438"/>
            <a:ext cx="1287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 in</a:t>
            </a:r>
            <a:r>
              <a:rPr lang="en" sz="1200" b="1" u="sng"/>
              <a:t>H</a:t>
            </a:r>
            <a:r>
              <a:rPr lang="en" sz="1200" b="1"/>
              <a:t>ibitor (weak)</a:t>
            </a:r>
            <a:endParaRPr sz="1200" b="1"/>
          </a:p>
        </p:txBody>
      </p:sp>
      <p:sp>
        <p:nvSpPr>
          <p:cNvPr id="9234" name="Google Shape;9234;p367"/>
          <p:cNvSpPr txBox="1"/>
          <p:nvPr/>
        </p:nvSpPr>
        <p:spPr>
          <a:xfrm>
            <a:off x="3993400" y="443100"/>
            <a:ext cx="2787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rPr>
              <a:t>increased levels </a:t>
            </a:r>
            <a:endParaRPr sz="1200">
              <a:solidFill>
                <a:schemeClr val="dk1"/>
              </a:solidFill>
            </a:endParaRPr>
          </a:p>
          <a:p>
            <a:pPr marL="0" lvl="0" indent="0" algn="l" rtl="0">
              <a:spcBef>
                <a:spcPts val="0"/>
              </a:spcBef>
              <a:spcAft>
                <a:spcPts val="0"/>
              </a:spcAft>
              <a:buNone/>
            </a:pPr>
            <a:r>
              <a:rPr lang="en" sz="1200">
                <a:solidFill>
                  <a:schemeClr val="dk1"/>
                </a:solidFill>
              </a:rPr>
              <a:t>of 2D6 substrates</a:t>
            </a:r>
            <a:endParaRPr sz="1200">
              <a:solidFill>
                <a:schemeClr val="dk1"/>
              </a:solidFill>
            </a:endParaRPr>
          </a:p>
          <a:p>
            <a:pPr marL="0" lvl="0" indent="0" algn="l" rtl="0">
              <a:spcBef>
                <a:spcPts val="0"/>
              </a:spcBef>
              <a:spcAft>
                <a:spcPts val="0"/>
              </a:spcAft>
              <a:buNone/>
            </a:pPr>
            <a:r>
              <a:rPr lang="en" sz="1200">
                <a:solidFill>
                  <a:schemeClr val="dk1"/>
                </a:solidFill>
              </a:rPr>
              <a:t>(at high dose)</a:t>
            </a:r>
            <a:endParaRPr sz="1200"/>
          </a:p>
        </p:txBody>
      </p:sp>
      <p:grpSp>
        <p:nvGrpSpPr>
          <p:cNvPr id="9235" name="Google Shape;9235;p367"/>
          <p:cNvGrpSpPr/>
          <p:nvPr/>
        </p:nvGrpSpPr>
        <p:grpSpPr>
          <a:xfrm>
            <a:off x="1990250" y="1363450"/>
            <a:ext cx="2892419" cy="1698380"/>
            <a:chOff x="2419325" y="1262975"/>
            <a:chExt cx="2892419" cy="1698380"/>
          </a:xfrm>
        </p:grpSpPr>
        <p:sp>
          <p:nvSpPr>
            <p:cNvPr id="9236" name="Google Shape;9236;p367"/>
            <p:cNvSpPr txBox="1"/>
            <p:nvPr/>
          </p:nvSpPr>
          <p:spPr>
            <a:xfrm>
              <a:off x="2419325" y="1262975"/>
              <a:ext cx="10947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minor sensitive substrate (CYP2B6 &amp; CYP2C19)</a:t>
              </a:r>
              <a:endParaRPr sz="1200"/>
            </a:p>
            <a:p>
              <a:pPr marL="0" lvl="0" indent="0" algn="l" rtl="0">
                <a:spcBef>
                  <a:spcPts val="0"/>
                </a:spcBef>
                <a:spcAft>
                  <a:spcPts val="0"/>
                </a:spcAft>
                <a:buNone/>
              </a:pPr>
              <a:endParaRPr sz="1200" b="1"/>
            </a:p>
          </p:txBody>
        </p:sp>
        <p:sp>
          <p:nvSpPr>
            <p:cNvPr id="9237" name="Google Shape;9237;p367"/>
            <p:cNvSpPr/>
            <p:nvPr/>
          </p:nvSpPr>
          <p:spPr>
            <a:xfrm>
              <a:off x="4860544" y="2527855"/>
              <a:ext cx="451200" cy="4335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cxnSp>
        <p:nvCxnSpPr>
          <p:cNvPr id="9238" name="Google Shape;9238;p367"/>
          <p:cNvCxnSpPr/>
          <p:nvPr/>
        </p:nvCxnSpPr>
        <p:spPr>
          <a:xfrm>
            <a:off x="2903900" y="2208375"/>
            <a:ext cx="1736700" cy="607200"/>
          </a:xfrm>
          <a:prstGeom prst="straightConnector1">
            <a:avLst/>
          </a:prstGeom>
          <a:noFill/>
          <a:ln w="9525" cap="flat" cmpd="sng">
            <a:solidFill>
              <a:schemeClr val="dk2"/>
            </a:solidFill>
            <a:prstDash val="solid"/>
            <a:round/>
            <a:headEnd type="none" w="med" len="med"/>
            <a:tailEnd type="triangle" w="med" len="med"/>
          </a:ln>
        </p:spPr>
      </p:cxnSp>
      <p:sp>
        <p:nvSpPr>
          <p:cNvPr id="9239" name="Google Shape;9239;p367"/>
          <p:cNvSpPr txBox="1"/>
          <p:nvPr/>
        </p:nvSpPr>
        <p:spPr>
          <a:xfrm>
            <a:off x="405325" y="119100"/>
            <a:ext cx="5438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Sertraline: SSRI</a:t>
            </a:r>
            <a:endParaRPr b="1"/>
          </a:p>
        </p:txBody>
      </p:sp>
      <p:cxnSp>
        <p:nvCxnSpPr>
          <p:cNvPr id="9240" name="Google Shape;9240;p367"/>
          <p:cNvCxnSpPr/>
          <p:nvPr/>
        </p:nvCxnSpPr>
        <p:spPr>
          <a:xfrm>
            <a:off x="4493531" y="4920925"/>
            <a:ext cx="351300" cy="0"/>
          </a:xfrm>
          <a:prstGeom prst="straightConnector1">
            <a:avLst/>
          </a:prstGeom>
          <a:noFill/>
          <a:ln w="28575" cap="flat" cmpd="sng">
            <a:solidFill>
              <a:schemeClr val="dk2"/>
            </a:solidFill>
            <a:prstDash val="solid"/>
            <a:round/>
            <a:headEnd type="none" w="med" len="med"/>
            <a:tailEnd type="none" w="med" len="med"/>
          </a:ln>
        </p:spPr>
      </p:cxnSp>
      <p:pic>
        <p:nvPicPr>
          <p:cNvPr id="9241" name="Google Shape;9241;p367" descr="clipped result image"/>
          <p:cNvPicPr preferRelativeResize="0"/>
          <p:nvPr/>
        </p:nvPicPr>
        <p:blipFill rotWithShape="1">
          <a:blip r:embed="rId8">
            <a:alphaModFix/>
          </a:blip>
          <a:srcRect/>
          <a:stretch/>
        </p:blipFill>
        <p:spPr>
          <a:xfrm rot="1042847" flipH="1">
            <a:off x="8036194" y="169995"/>
            <a:ext cx="860811" cy="1007882"/>
          </a:xfrm>
          <a:prstGeom prst="rect">
            <a:avLst/>
          </a:prstGeom>
          <a:noFill/>
          <a:ln>
            <a:noFill/>
          </a:ln>
        </p:spPr>
      </p:pic>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Shape 9245"/>
        <p:cNvGrpSpPr/>
        <p:nvPr/>
      </p:nvGrpSpPr>
      <p:grpSpPr>
        <a:xfrm>
          <a:off x="0" y="0"/>
          <a:ext cx="0" cy="0"/>
          <a:chOff x="0" y="0"/>
          <a:chExt cx="0" cy="0"/>
        </a:xfrm>
      </p:grpSpPr>
      <p:grpSp>
        <p:nvGrpSpPr>
          <p:cNvPr id="9246" name="Google Shape;9246;p368"/>
          <p:cNvGrpSpPr/>
          <p:nvPr/>
        </p:nvGrpSpPr>
        <p:grpSpPr>
          <a:xfrm>
            <a:off x="4300426" y="1678683"/>
            <a:ext cx="680389" cy="568662"/>
            <a:chOff x="-2521759" y="897403"/>
            <a:chExt cx="1477500" cy="1089600"/>
          </a:xfrm>
        </p:grpSpPr>
        <p:sp>
          <p:nvSpPr>
            <p:cNvPr id="9247" name="Google Shape;9247;p368"/>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248" name="Google Shape;9248;p368"/>
            <p:cNvGrpSpPr/>
            <p:nvPr/>
          </p:nvGrpSpPr>
          <p:grpSpPr>
            <a:xfrm>
              <a:off x="-2127414" y="1275205"/>
              <a:ext cx="688733" cy="700658"/>
              <a:chOff x="40123" y="-1583761"/>
              <a:chExt cx="688733" cy="1109689"/>
            </a:xfrm>
          </p:grpSpPr>
          <p:grpSp>
            <p:nvGrpSpPr>
              <p:cNvPr id="9249" name="Google Shape;9249;p368"/>
              <p:cNvGrpSpPr/>
              <p:nvPr/>
            </p:nvGrpSpPr>
            <p:grpSpPr>
              <a:xfrm>
                <a:off x="45124" y="-1327179"/>
                <a:ext cx="683733" cy="853107"/>
                <a:chOff x="597574" y="1930371"/>
                <a:chExt cx="683733" cy="853107"/>
              </a:xfrm>
            </p:grpSpPr>
            <p:grpSp>
              <p:nvGrpSpPr>
                <p:cNvPr id="9250" name="Google Shape;9250;p368"/>
                <p:cNvGrpSpPr/>
                <p:nvPr/>
              </p:nvGrpSpPr>
              <p:grpSpPr>
                <a:xfrm rot="-5400000">
                  <a:off x="640721" y="2142893"/>
                  <a:ext cx="600335" cy="680836"/>
                  <a:chOff x="15239716" y="-12996420"/>
                  <a:chExt cx="1868456" cy="2463229"/>
                </a:xfrm>
              </p:grpSpPr>
              <p:pic>
                <p:nvPicPr>
                  <p:cNvPr id="9251" name="Google Shape;9251;p368"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9252" name="Google Shape;9252;p368"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9253" name="Google Shape;9253;p368"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9254" name="Google Shape;9254;p368"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9255" name="Google Shape;9255;p368"/>
          <p:cNvGrpSpPr/>
          <p:nvPr/>
        </p:nvGrpSpPr>
        <p:grpSpPr>
          <a:xfrm>
            <a:off x="2696950" y="1678663"/>
            <a:ext cx="4760176" cy="3325300"/>
            <a:chOff x="2586350" y="1168975"/>
            <a:chExt cx="4760176" cy="3325300"/>
          </a:xfrm>
        </p:grpSpPr>
        <p:pic>
          <p:nvPicPr>
            <p:cNvPr id="9256" name="Google Shape;9256;p368"/>
            <p:cNvPicPr preferRelativeResize="0"/>
            <p:nvPr/>
          </p:nvPicPr>
          <p:blipFill>
            <a:blip r:embed="rId7">
              <a:alphaModFix/>
            </a:blip>
            <a:stretch>
              <a:fillRect/>
            </a:stretch>
          </p:blipFill>
          <p:spPr>
            <a:xfrm>
              <a:off x="2586350" y="1168975"/>
              <a:ext cx="4760176" cy="3325300"/>
            </a:xfrm>
            <a:prstGeom prst="rect">
              <a:avLst/>
            </a:prstGeom>
            <a:noFill/>
            <a:ln>
              <a:noFill/>
            </a:ln>
          </p:spPr>
        </p:pic>
        <p:sp>
          <p:nvSpPr>
            <p:cNvPr id="9257" name="Google Shape;9257;p368"/>
            <p:cNvSpPr txBox="1"/>
            <p:nvPr/>
          </p:nvSpPr>
          <p:spPr>
            <a:xfrm rot="24443">
              <a:off x="3553711" y="26906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sertraline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ZOLOFT</a:t>
              </a:r>
              <a:endParaRPr sz="1800" b="1"/>
            </a:p>
          </p:txBody>
        </p:sp>
      </p:grpSp>
      <p:sp>
        <p:nvSpPr>
          <p:cNvPr id="9258" name="Google Shape;9258;p368"/>
          <p:cNvSpPr txBox="1"/>
          <p:nvPr/>
        </p:nvSpPr>
        <p:spPr>
          <a:xfrm>
            <a:off x="6001525" y="386405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9259" name="Google Shape;9259;p368"/>
          <p:cNvSpPr txBox="1"/>
          <p:nvPr/>
        </p:nvSpPr>
        <p:spPr>
          <a:xfrm>
            <a:off x="5591650" y="1824250"/>
            <a:ext cx="967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Dopamine reuptake inhibitor</a:t>
            </a:r>
            <a:endParaRPr sz="1200" b="1"/>
          </a:p>
        </p:txBody>
      </p:sp>
      <p:cxnSp>
        <p:nvCxnSpPr>
          <p:cNvPr id="9260" name="Google Shape;9260;p368"/>
          <p:cNvCxnSpPr/>
          <p:nvPr/>
        </p:nvCxnSpPr>
        <p:spPr>
          <a:xfrm rot="10800000">
            <a:off x="4640625" y="1157275"/>
            <a:ext cx="0" cy="433500"/>
          </a:xfrm>
          <a:prstGeom prst="straightConnector1">
            <a:avLst/>
          </a:prstGeom>
          <a:noFill/>
          <a:ln w="9525" cap="flat" cmpd="sng">
            <a:solidFill>
              <a:schemeClr val="dk2"/>
            </a:solidFill>
            <a:prstDash val="solid"/>
            <a:round/>
            <a:headEnd type="none" w="med" len="med"/>
            <a:tailEnd type="triangle" w="med" len="med"/>
          </a:ln>
        </p:spPr>
      </p:cxnSp>
      <p:cxnSp>
        <p:nvCxnSpPr>
          <p:cNvPr id="9261" name="Google Shape;9261;p368"/>
          <p:cNvCxnSpPr/>
          <p:nvPr/>
        </p:nvCxnSpPr>
        <p:spPr>
          <a:xfrm>
            <a:off x="7510230" y="3374925"/>
            <a:ext cx="252900" cy="0"/>
          </a:xfrm>
          <a:prstGeom prst="straightConnector1">
            <a:avLst/>
          </a:prstGeom>
          <a:noFill/>
          <a:ln w="9525" cap="flat" cmpd="sng">
            <a:solidFill>
              <a:schemeClr val="dk2"/>
            </a:solidFill>
            <a:prstDash val="solid"/>
            <a:round/>
            <a:headEnd type="none" w="med" len="med"/>
            <a:tailEnd type="triangle" w="med" len="med"/>
          </a:ln>
        </p:spPr>
      </p:cxnSp>
      <p:sp>
        <p:nvSpPr>
          <p:cNvPr id="9262" name="Google Shape;9262;p368"/>
          <p:cNvSpPr txBox="1"/>
          <p:nvPr/>
        </p:nvSpPr>
        <p:spPr>
          <a:xfrm>
            <a:off x="7816225" y="2989525"/>
            <a:ext cx="1248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sp>
        <p:nvSpPr>
          <p:cNvPr id="9263" name="Google Shape;9263;p368"/>
          <p:cNvSpPr txBox="1"/>
          <p:nvPr/>
        </p:nvSpPr>
        <p:spPr>
          <a:xfrm>
            <a:off x="3353625" y="1461438"/>
            <a:ext cx="1287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 in</a:t>
            </a:r>
            <a:r>
              <a:rPr lang="en" sz="1200" b="1" u="sng"/>
              <a:t>H</a:t>
            </a:r>
            <a:r>
              <a:rPr lang="en" sz="1200" b="1"/>
              <a:t>ibitor (weak)</a:t>
            </a:r>
            <a:endParaRPr sz="1200" b="1"/>
          </a:p>
        </p:txBody>
      </p:sp>
      <p:sp>
        <p:nvSpPr>
          <p:cNvPr id="9264" name="Google Shape;9264;p368"/>
          <p:cNvSpPr txBox="1"/>
          <p:nvPr/>
        </p:nvSpPr>
        <p:spPr>
          <a:xfrm>
            <a:off x="3993400" y="443100"/>
            <a:ext cx="2787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rPr>
              <a:t>increased levels </a:t>
            </a:r>
            <a:endParaRPr sz="1200">
              <a:solidFill>
                <a:schemeClr val="dk1"/>
              </a:solidFill>
            </a:endParaRPr>
          </a:p>
          <a:p>
            <a:pPr marL="0" lvl="0" indent="0" algn="l" rtl="0">
              <a:spcBef>
                <a:spcPts val="0"/>
              </a:spcBef>
              <a:spcAft>
                <a:spcPts val="0"/>
              </a:spcAft>
              <a:buNone/>
            </a:pPr>
            <a:r>
              <a:rPr lang="en" sz="1200">
                <a:solidFill>
                  <a:schemeClr val="dk1"/>
                </a:solidFill>
              </a:rPr>
              <a:t>of 2D6 substrates</a:t>
            </a:r>
            <a:endParaRPr sz="1200">
              <a:solidFill>
                <a:schemeClr val="dk1"/>
              </a:solidFill>
            </a:endParaRPr>
          </a:p>
          <a:p>
            <a:pPr marL="0" lvl="0" indent="0" algn="l" rtl="0">
              <a:spcBef>
                <a:spcPts val="0"/>
              </a:spcBef>
              <a:spcAft>
                <a:spcPts val="0"/>
              </a:spcAft>
              <a:buNone/>
            </a:pPr>
            <a:r>
              <a:rPr lang="en" sz="1200">
                <a:solidFill>
                  <a:schemeClr val="dk1"/>
                </a:solidFill>
              </a:rPr>
              <a:t>(at high dose)</a:t>
            </a:r>
            <a:endParaRPr sz="1200"/>
          </a:p>
        </p:txBody>
      </p:sp>
      <p:grpSp>
        <p:nvGrpSpPr>
          <p:cNvPr id="9265" name="Google Shape;9265;p368"/>
          <p:cNvGrpSpPr/>
          <p:nvPr/>
        </p:nvGrpSpPr>
        <p:grpSpPr>
          <a:xfrm>
            <a:off x="1990250" y="1363450"/>
            <a:ext cx="2892419" cy="1698380"/>
            <a:chOff x="2419325" y="1262975"/>
            <a:chExt cx="2892419" cy="1698380"/>
          </a:xfrm>
        </p:grpSpPr>
        <p:sp>
          <p:nvSpPr>
            <p:cNvPr id="9266" name="Google Shape;9266;p368"/>
            <p:cNvSpPr txBox="1"/>
            <p:nvPr/>
          </p:nvSpPr>
          <p:spPr>
            <a:xfrm>
              <a:off x="2419325" y="1262975"/>
              <a:ext cx="10947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minor sensitive substrate (CYP2B6 &amp; CYP2C19)</a:t>
              </a:r>
              <a:endParaRPr sz="1200"/>
            </a:p>
            <a:p>
              <a:pPr marL="0" lvl="0" indent="0" algn="l" rtl="0">
                <a:spcBef>
                  <a:spcPts val="0"/>
                </a:spcBef>
                <a:spcAft>
                  <a:spcPts val="0"/>
                </a:spcAft>
                <a:buNone/>
              </a:pPr>
              <a:endParaRPr sz="1200" b="1"/>
            </a:p>
          </p:txBody>
        </p:sp>
        <p:sp>
          <p:nvSpPr>
            <p:cNvPr id="9267" name="Google Shape;9267;p368"/>
            <p:cNvSpPr/>
            <p:nvPr/>
          </p:nvSpPr>
          <p:spPr>
            <a:xfrm>
              <a:off x="4860544" y="2527855"/>
              <a:ext cx="451200" cy="4335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cxnSp>
        <p:nvCxnSpPr>
          <p:cNvPr id="9268" name="Google Shape;9268;p368"/>
          <p:cNvCxnSpPr/>
          <p:nvPr/>
        </p:nvCxnSpPr>
        <p:spPr>
          <a:xfrm>
            <a:off x="2903900" y="2208375"/>
            <a:ext cx="1736700" cy="607200"/>
          </a:xfrm>
          <a:prstGeom prst="straightConnector1">
            <a:avLst/>
          </a:prstGeom>
          <a:noFill/>
          <a:ln w="9525" cap="flat" cmpd="sng">
            <a:solidFill>
              <a:schemeClr val="dk2"/>
            </a:solidFill>
            <a:prstDash val="solid"/>
            <a:round/>
            <a:headEnd type="none" w="med" len="med"/>
            <a:tailEnd type="triangle" w="med" len="med"/>
          </a:ln>
        </p:spPr>
      </p:cxnSp>
      <p:sp>
        <p:nvSpPr>
          <p:cNvPr id="9269" name="Google Shape;9269;p368"/>
          <p:cNvSpPr txBox="1"/>
          <p:nvPr/>
        </p:nvSpPr>
        <p:spPr>
          <a:xfrm>
            <a:off x="405325" y="119100"/>
            <a:ext cx="5438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Sertraline: SSRI</a:t>
            </a:r>
            <a:endParaRPr b="1"/>
          </a:p>
        </p:txBody>
      </p:sp>
      <p:cxnSp>
        <p:nvCxnSpPr>
          <p:cNvPr id="9270" name="Google Shape;9270;p368"/>
          <p:cNvCxnSpPr/>
          <p:nvPr/>
        </p:nvCxnSpPr>
        <p:spPr>
          <a:xfrm>
            <a:off x="4493531" y="4920925"/>
            <a:ext cx="351300" cy="0"/>
          </a:xfrm>
          <a:prstGeom prst="straightConnector1">
            <a:avLst/>
          </a:prstGeom>
          <a:noFill/>
          <a:ln w="28575" cap="flat" cmpd="sng">
            <a:solidFill>
              <a:schemeClr val="dk2"/>
            </a:solidFill>
            <a:prstDash val="solid"/>
            <a:round/>
            <a:headEnd type="none" w="med" len="med"/>
            <a:tailEnd type="none" w="med" len="med"/>
          </a:ln>
        </p:spPr>
      </p:cxnSp>
      <p:pic>
        <p:nvPicPr>
          <p:cNvPr id="9271" name="Google Shape;9271;p368" descr="clipped result image"/>
          <p:cNvPicPr preferRelativeResize="0"/>
          <p:nvPr/>
        </p:nvPicPr>
        <p:blipFill rotWithShape="1">
          <a:blip r:embed="rId8">
            <a:alphaModFix/>
          </a:blip>
          <a:srcRect/>
          <a:stretch/>
        </p:blipFill>
        <p:spPr>
          <a:xfrm rot="1042847" flipH="1">
            <a:off x="8036194" y="169995"/>
            <a:ext cx="860811" cy="1007882"/>
          </a:xfrm>
          <a:prstGeom prst="rect">
            <a:avLst/>
          </a:prstGeom>
          <a:noFill/>
          <a:ln>
            <a:noFill/>
          </a:ln>
        </p:spPr>
      </p:pic>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Shape 9275"/>
        <p:cNvGrpSpPr/>
        <p:nvPr/>
      </p:nvGrpSpPr>
      <p:grpSpPr>
        <a:xfrm>
          <a:off x="0" y="0"/>
          <a:ext cx="0" cy="0"/>
          <a:chOff x="0" y="0"/>
          <a:chExt cx="0" cy="0"/>
        </a:xfrm>
      </p:grpSpPr>
      <p:grpSp>
        <p:nvGrpSpPr>
          <p:cNvPr id="9276" name="Google Shape;9276;p369"/>
          <p:cNvGrpSpPr/>
          <p:nvPr/>
        </p:nvGrpSpPr>
        <p:grpSpPr>
          <a:xfrm>
            <a:off x="4300426" y="1678683"/>
            <a:ext cx="680389" cy="568662"/>
            <a:chOff x="-2521759" y="897403"/>
            <a:chExt cx="1477500" cy="1089600"/>
          </a:xfrm>
        </p:grpSpPr>
        <p:sp>
          <p:nvSpPr>
            <p:cNvPr id="9277" name="Google Shape;9277;p369"/>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278" name="Google Shape;9278;p369"/>
            <p:cNvGrpSpPr/>
            <p:nvPr/>
          </p:nvGrpSpPr>
          <p:grpSpPr>
            <a:xfrm>
              <a:off x="-2127414" y="1275205"/>
              <a:ext cx="688733" cy="700658"/>
              <a:chOff x="40123" y="-1583761"/>
              <a:chExt cx="688733" cy="1109689"/>
            </a:xfrm>
          </p:grpSpPr>
          <p:grpSp>
            <p:nvGrpSpPr>
              <p:cNvPr id="9279" name="Google Shape;9279;p369"/>
              <p:cNvGrpSpPr/>
              <p:nvPr/>
            </p:nvGrpSpPr>
            <p:grpSpPr>
              <a:xfrm>
                <a:off x="45124" y="-1327179"/>
                <a:ext cx="683733" cy="853107"/>
                <a:chOff x="597574" y="1930371"/>
                <a:chExt cx="683733" cy="853107"/>
              </a:xfrm>
            </p:grpSpPr>
            <p:grpSp>
              <p:nvGrpSpPr>
                <p:cNvPr id="9280" name="Google Shape;9280;p369"/>
                <p:cNvGrpSpPr/>
                <p:nvPr/>
              </p:nvGrpSpPr>
              <p:grpSpPr>
                <a:xfrm rot="-5400000">
                  <a:off x="640721" y="2142893"/>
                  <a:ext cx="600335" cy="680836"/>
                  <a:chOff x="15239716" y="-12996420"/>
                  <a:chExt cx="1868456" cy="2463229"/>
                </a:xfrm>
              </p:grpSpPr>
              <p:pic>
                <p:nvPicPr>
                  <p:cNvPr id="9281" name="Google Shape;9281;p369"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9282" name="Google Shape;9282;p369"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9283" name="Google Shape;9283;p369"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9284" name="Google Shape;9284;p369"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9285" name="Google Shape;9285;p369"/>
          <p:cNvGrpSpPr/>
          <p:nvPr/>
        </p:nvGrpSpPr>
        <p:grpSpPr>
          <a:xfrm>
            <a:off x="2696950" y="1678663"/>
            <a:ext cx="4760176" cy="3325300"/>
            <a:chOff x="2586350" y="1168975"/>
            <a:chExt cx="4760176" cy="3325300"/>
          </a:xfrm>
        </p:grpSpPr>
        <p:pic>
          <p:nvPicPr>
            <p:cNvPr id="9286" name="Google Shape;9286;p369"/>
            <p:cNvPicPr preferRelativeResize="0"/>
            <p:nvPr/>
          </p:nvPicPr>
          <p:blipFill>
            <a:blip r:embed="rId7">
              <a:alphaModFix/>
            </a:blip>
            <a:stretch>
              <a:fillRect/>
            </a:stretch>
          </p:blipFill>
          <p:spPr>
            <a:xfrm>
              <a:off x="2586350" y="1168975"/>
              <a:ext cx="4760176" cy="3325300"/>
            </a:xfrm>
            <a:prstGeom prst="rect">
              <a:avLst/>
            </a:prstGeom>
            <a:noFill/>
            <a:ln>
              <a:noFill/>
            </a:ln>
          </p:spPr>
        </p:pic>
        <p:sp>
          <p:nvSpPr>
            <p:cNvPr id="9287" name="Google Shape;9287;p369"/>
            <p:cNvSpPr txBox="1"/>
            <p:nvPr/>
          </p:nvSpPr>
          <p:spPr>
            <a:xfrm rot="24443">
              <a:off x="3553711" y="26906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sertraline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ZOLOFT</a:t>
              </a:r>
              <a:endParaRPr sz="1800" b="1"/>
            </a:p>
          </p:txBody>
        </p:sp>
      </p:grpSp>
      <p:sp>
        <p:nvSpPr>
          <p:cNvPr id="9288" name="Google Shape;9288;p369"/>
          <p:cNvSpPr txBox="1"/>
          <p:nvPr/>
        </p:nvSpPr>
        <p:spPr>
          <a:xfrm>
            <a:off x="6001525" y="386405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9289" name="Google Shape;9289;p369"/>
          <p:cNvSpPr txBox="1"/>
          <p:nvPr/>
        </p:nvSpPr>
        <p:spPr>
          <a:xfrm>
            <a:off x="5591650" y="1824250"/>
            <a:ext cx="967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Dopamine reuptake inhibitor</a:t>
            </a:r>
            <a:endParaRPr sz="1200" b="1"/>
          </a:p>
        </p:txBody>
      </p:sp>
      <p:cxnSp>
        <p:nvCxnSpPr>
          <p:cNvPr id="9290" name="Google Shape;9290;p369"/>
          <p:cNvCxnSpPr/>
          <p:nvPr/>
        </p:nvCxnSpPr>
        <p:spPr>
          <a:xfrm rot="10800000">
            <a:off x="4640625" y="1157275"/>
            <a:ext cx="0" cy="433500"/>
          </a:xfrm>
          <a:prstGeom prst="straightConnector1">
            <a:avLst/>
          </a:prstGeom>
          <a:noFill/>
          <a:ln w="9525" cap="flat" cmpd="sng">
            <a:solidFill>
              <a:schemeClr val="dk2"/>
            </a:solidFill>
            <a:prstDash val="solid"/>
            <a:round/>
            <a:headEnd type="none" w="med" len="med"/>
            <a:tailEnd type="triangle" w="med" len="med"/>
          </a:ln>
        </p:spPr>
      </p:cxnSp>
      <p:sp>
        <p:nvSpPr>
          <p:cNvPr id="9291" name="Google Shape;9291;p369"/>
          <p:cNvSpPr txBox="1"/>
          <p:nvPr/>
        </p:nvSpPr>
        <p:spPr>
          <a:xfrm>
            <a:off x="6559450" y="1004575"/>
            <a:ext cx="1527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200">
                <a:solidFill>
                  <a:schemeClr val="dk1"/>
                </a:solidFill>
              </a:rPr>
              <a:t>may improve energy, motivation, and concentration</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(in theory)</a:t>
            </a:r>
            <a:endParaRPr sz="1200">
              <a:solidFill>
                <a:schemeClr val="dk1"/>
              </a:solidFill>
            </a:endParaRPr>
          </a:p>
        </p:txBody>
      </p:sp>
      <p:cxnSp>
        <p:nvCxnSpPr>
          <p:cNvPr id="9292" name="Google Shape;9292;p369"/>
          <p:cNvCxnSpPr/>
          <p:nvPr/>
        </p:nvCxnSpPr>
        <p:spPr>
          <a:xfrm>
            <a:off x="7510230" y="3374925"/>
            <a:ext cx="252900" cy="0"/>
          </a:xfrm>
          <a:prstGeom prst="straightConnector1">
            <a:avLst/>
          </a:prstGeom>
          <a:noFill/>
          <a:ln w="9525" cap="flat" cmpd="sng">
            <a:solidFill>
              <a:schemeClr val="dk2"/>
            </a:solidFill>
            <a:prstDash val="solid"/>
            <a:round/>
            <a:headEnd type="none" w="med" len="med"/>
            <a:tailEnd type="triangle" w="med" len="med"/>
          </a:ln>
        </p:spPr>
      </p:cxnSp>
      <p:sp>
        <p:nvSpPr>
          <p:cNvPr id="9293" name="Google Shape;9293;p369"/>
          <p:cNvSpPr txBox="1"/>
          <p:nvPr/>
        </p:nvSpPr>
        <p:spPr>
          <a:xfrm>
            <a:off x="7816225" y="2989525"/>
            <a:ext cx="1248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sp>
        <p:nvSpPr>
          <p:cNvPr id="9294" name="Google Shape;9294;p369"/>
          <p:cNvSpPr txBox="1"/>
          <p:nvPr/>
        </p:nvSpPr>
        <p:spPr>
          <a:xfrm>
            <a:off x="3353625" y="1461438"/>
            <a:ext cx="1287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 in</a:t>
            </a:r>
            <a:r>
              <a:rPr lang="en" sz="1200" b="1" u="sng"/>
              <a:t>H</a:t>
            </a:r>
            <a:r>
              <a:rPr lang="en" sz="1200" b="1"/>
              <a:t>ibitor (weak)</a:t>
            </a:r>
            <a:endParaRPr sz="1200" b="1"/>
          </a:p>
        </p:txBody>
      </p:sp>
      <p:cxnSp>
        <p:nvCxnSpPr>
          <p:cNvPr id="9295" name="Google Shape;9295;p369"/>
          <p:cNvCxnSpPr/>
          <p:nvPr/>
        </p:nvCxnSpPr>
        <p:spPr>
          <a:xfrm rot="10800000" flipH="1">
            <a:off x="5744050" y="1551188"/>
            <a:ext cx="815400" cy="218400"/>
          </a:xfrm>
          <a:prstGeom prst="straightConnector1">
            <a:avLst/>
          </a:prstGeom>
          <a:noFill/>
          <a:ln w="9525" cap="flat" cmpd="sng">
            <a:solidFill>
              <a:schemeClr val="dk2"/>
            </a:solidFill>
            <a:prstDash val="solid"/>
            <a:round/>
            <a:headEnd type="none" w="med" len="med"/>
            <a:tailEnd type="triangle" w="med" len="med"/>
          </a:ln>
        </p:spPr>
      </p:cxnSp>
      <p:sp>
        <p:nvSpPr>
          <p:cNvPr id="9296" name="Google Shape;9296;p369"/>
          <p:cNvSpPr txBox="1"/>
          <p:nvPr/>
        </p:nvSpPr>
        <p:spPr>
          <a:xfrm>
            <a:off x="3993400" y="443100"/>
            <a:ext cx="2787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rPr>
              <a:t>increased levels </a:t>
            </a:r>
            <a:endParaRPr sz="1200">
              <a:solidFill>
                <a:schemeClr val="dk1"/>
              </a:solidFill>
            </a:endParaRPr>
          </a:p>
          <a:p>
            <a:pPr marL="0" lvl="0" indent="0" algn="l" rtl="0">
              <a:spcBef>
                <a:spcPts val="0"/>
              </a:spcBef>
              <a:spcAft>
                <a:spcPts val="0"/>
              </a:spcAft>
              <a:buNone/>
            </a:pPr>
            <a:r>
              <a:rPr lang="en" sz="1200">
                <a:solidFill>
                  <a:schemeClr val="dk1"/>
                </a:solidFill>
              </a:rPr>
              <a:t>of 2D6 substrates</a:t>
            </a:r>
            <a:endParaRPr sz="1200">
              <a:solidFill>
                <a:schemeClr val="dk1"/>
              </a:solidFill>
            </a:endParaRPr>
          </a:p>
          <a:p>
            <a:pPr marL="0" lvl="0" indent="0" algn="l" rtl="0">
              <a:spcBef>
                <a:spcPts val="0"/>
              </a:spcBef>
              <a:spcAft>
                <a:spcPts val="0"/>
              </a:spcAft>
              <a:buNone/>
            </a:pPr>
            <a:r>
              <a:rPr lang="en" sz="1200">
                <a:solidFill>
                  <a:schemeClr val="dk1"/>
                </a:solidFill>
              </a:rPr>
              <a:t>(at high dose)</a:t>
            </a:r>
            <a:endParaRPr sz="1200"/>
          </a:p>
        </p:txBody>
      </p:sp>
      <p:grpSp>
        <p:nvGrpSpPr>
          <p:cNvPr id="9297" name="Google Shape;9297;p369"/>
          <p:cNvGrpSpPr/>
          <p:nvPr/>
        </p:nvGrpSpPr>
        <p:grpSpPr>
          <a:xfrm>
            <a:off x="1990250" y="1363450"/>
            <a:ext cx="2892419" cy="1698380"/>
            <a:chOff x="2419325" y="1262975"/>
            <a:chExt cx="2892419" cy="1698380"/>
          </a:xfrm>
        </p:grpSpPr>
        <p:sp>
          <p:nvSpPr>
            <p:cNvPr id="9298" name="Google Shape;9298;p369"/>
            <p:cNvSpPr txBox="1"/>
            <p:nvPr/>
          </p:nvSpPr>
          <p:spPr>
            <a:xfrm>
              <a:off x="2419325" y="1262975"/>
              <a:ext cx="10947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minor sensitive substrate (CYP2B6 &amp; CYP2C19)</a:t>
              </a:r>
              <a:endParaRPr sz="1200"/>
            </a:p>
            <a:p>
              <a:pPr marL="0" lvl="0" indent="0" algn="l" rtl="0">
                <a:spcBef>
                  <a:spcPts val="0"/>
                </a:spcBef>
                <a:spcAft>
                  <a:spcPts val="0"/>
                </a:spcAft>
                <a:buNone/>
              </a:pPr>
              <a:endParaRPr sz="1200" b="1"/>
            </a:p>
          </p:txBody>
        </p:sp>
        <p:sp>
          <p:nvSpPr>
            <p:cNvPr id="9299" name="Google Shape;9299;p369"/>
            <p:cNvSpPr/>
            <p:nvPr/>
          </p:nvSpPr>
          <p:spPr>
            <a:xfrm>
              <a:off x="4860544" y="2527855"/>
              <a:ext cx="451200" cy="4335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cxnSp>
        <p:nvCxnSpPr>
          <p:cNvPr id="9300" name="Google Shape;9300;p369"/>
          <p:cNvCxnSpPr/>
          <p:nvPr/>
        </p:nvCxnSpPr>
        <p:spPr>
          <a:xfrm>
            <a:off x="2903900" y="2208375"/>
            <a:ext cx="1736700" cy="607200"/>
          </a:xfrm>
          <a:prstGeom prst="straightConnector1">
            <a:avLst/>
          </a:prstGeom>
          <a:noFill/>
          <a:ln w="9525" cap="flat" cmpd="sng">
            <a:solidFill>
              <a:schemeClr val="dk2"/>
            </a:solidFill>
            <a:prstDash val="solid"/>
            <a:round/>
            <a:headEnd type="none" w="med" len="med"/>
            <a:tailEnd type="triangle" w="med" len="med"/>
          </a:ln>
        </p:spPr>
      </p:cxnSp>
      <p:sp>
        <p:nvSpPr>
          <p:cNvPr id="9301" name="Google Shape;9301;p369"/>
          <p:cNvSpPr txBox="1"/>
          <p:nvPr/>
        </p:nvSpPr>
        <p:spPr>
          <a:xfrm>
            <a:off x="405325" y="119100"/>
            <a:ext cx="5438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Sertraline: SSRI</a:t>
            </a:r>
            <a:endParaRPr b="1"/>
          </a:p>
        </p:txBody>
      </p:sp>
      <p:cxnSp>
        <p:nvCxnSpPr>
          <p:cNvPr id="9302" name="Google Shape;9302;p369"/>
          <p:cNvCxnSpPr/>
          <p:nvPr/>
        </p:nvCxnSpPr>
        <p:spPr>
          <a:xfrm>
            <a:off x="4493531" y="4920925"/>
            <a:ext cx="351300" cy="0"/>
          </a:xfrm>
          <a:prstGeom prst="straightConnector1">
            <a:avLst/>
          </a:prstGeom>
          <a:noFill/>
          <a:ln w="28575" cap="flat" cmpd="sng">
            <a:solidFill>
              <a:schemeClr val="dk2"/>
            </a:solidFill>
            <a:prstDash val="solid"/>
            <a:round/>
            <a:headEnd type="none" w="med" len="med"/>
            <a:tailEnd type="none" w="med" len="med"/>
          </a:ln>
        </p:spPr>
      </p:cxnSp>
      <p:pic>
        <p:nvPicPr>
          <p:cNvPr id="9303" name="Google Shape;9303;p369" descr="clipped result image"/>
          <p:cNvPicPr preferRelativeResize="0"/>
          <p:nvPr/>
        </p:nvPicPr>
        <p:blipFill rotWithShape="1">
          <a:blip r:embed="rId8">
            <a:alphaModFix/>
          </a:blip>
          <a:srcRect/>
          <a:stretch/>
        </p:blipFill>
        <p:spPr>
          <a:xfrm rot="1042847" flipH="1">
            <a:off x="8036194" y="169995"/>
            <a:ext cx="860811" cy="1007882"/>
          </a:xfrm>
          <a:prstGeom prst="rect">
            <a:avLst/>
          </a:prstGeom>
          <a:noFill/>
          <a:ln>
            <a:noFill/>
          </a:ln>
        </p:spPr>
      </p:pic>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Shape 9307"/>
        <p:cNvGrpSpPr/>
        <p:nvPr/>
      </p:nvGrpSpPr>
      <p:grpSpPr>
        <a:xfrm>
          <a:off x="0" y="0"/>
          <a:ext cx="0" cy="0"/>
          <a:chOff x="0" y="0"/>
          <a:chExt cx="0" cy="0"/>
        </a:xfrm>
      </p:grpSpPr>
      <p:grpSp>
        <p:nvGrpSpPr>
          <p:cNvPr id="9308" name="Google Shape;9308;p370"/>
          <p:cNvGrpSpPr/>
          <p:nvPr/>
        </p:nvGrpSpPr>
        <p:grpSpPr>
          <a:xfrm>
            <a:off x="4300426" y="1678683"/>
            <a:ext cx="680389" cy="568662"/>
            <a:chOff x="-2521759" y="897403"/>
            <a:chExt cx="1477500" cy="1089600"/>
          </a:xfrm>
        </p:grpSpPr>
        <p:sp>
          <p:nvSpPr>
            <p:cNvPr id="9309" name="Google Shape;9309;p370"/>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310" name="Google Shape;9310;p370"/>
            <p:cNvGrpSpPr/>
            <p:nvPr/>
          </p:nvGrpSpPr>
          <p:grpSpPr>
            <a:xfrm>
              <a:off x="-2127414" y="1275205"/>
              <a:ext cx="688733" cy="700658"/>
              <a:chOff x="40123" y="-1583761"/>
              <a:chExt cx="688733" cy="1109689"/>
            </a:xfrm>
          </p:grpSpPr>
          <p:grpSp>
            <p:nvGrpSpPr>
              <p:cNvPr id="9311" name="Google Shape;9311;p370"/>
              <p:cNvGrpSpPr/>
              <p:nvPr/>
            </p:nvGrpSpPr>
            <p:grpSpPr>
              <a:xfrm>
                <a:off x="45124" y="-1327179"/>
                <a:ext cx="683733" cy="853107"/>
                <a:chOff x="597574" y="1930371"/>
                <a:chExt cx="683733" cy="853107"/>
              </a:xfrm>
            </p:grpSpPr>
            <p:grpSp>
              <p:nvGrpSpPr>
                <p:cNvPr id="9312" name="Google Shape;9312;p370"/>
                <p:cNvGrpSpPr/>
                <p:nvPr/>
              </p:nvGrpSpPr>
              <p:grpSpPr>
                <a:xfrm rot="-5400000">
                  <a:off x="640721" y="2142893"/>
                  <a:ext cx="600335" cy="680836"/>
                  <a:chOff x="15239716" y="-12996420"/>
                  <a:chExt cx="1868456" cy="2463229"/>
                </a:xfrm>
              </p:grpSpPr>
              <p:pic>
                <p:nvPicPr>
                  <p:cNvPr id="9313" name="Google Shape;9313;p370"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9314" name="Google Shape;9314;p370"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9315" name="Google Shape;9315;p370"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9316" name="Google Shape;9316;p370"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9317" name="Google Shape;9317;p370"/>
          <p:cNvGrpSpPr/>
          <p:nvPr/>
        </p:nvGrpSpPr>
        <p:grpSpPr>
          <a:xfrm>
            <a:off x="2696950" y="1678663"/>
            <a:ext cx="4760176" cy="3325300"/>
            <a:chOff x="2586350" y="1168975"/>
            <a:chExt cx="4760176" cy="3325300"/>
          </a:xfrm>
        </p:grpSpPr>
        <p:pic>
          <p:nvPicPr>
            <p:cNvPr id="9318" name="Google Shape;9318;p370"/>
            <p:cNvPicPr preferRelativeResize="0"/>
            <p:nvPr/>
          </p:nvPicPr>
          <p:blipFill>
            <a:blip r:embed="rId7">
              <a:alphaModFix/>
            </a:blip>
            <a:stretch>
              <a:fillRect/>
            </a:stretch>
          </p:blipFill>
          <p:spPr>
            <a:xfrm>
              <a:off x="2586350" y="1168975"/>
              <a:ext cx="4760176" cy="3325300"/>
            </a:xfrm>
            <a:prstGeom prst="rect">
              <a:avLst/>
            </a:prstGeom>
            <a:noFill/>
            <a:ln>
              <a:noFill/>
            </a:ln>
          </p:spPr>
        </p:pic>
        <p:sp>
          <p:nvSpPr>
            <p:cNvPr id="9319" name="Google Shape;9319;p370"/>
            <p:cNvSpPr txBox="1"/>
            <p:nvPr/>
          </p:nvSpPr>
          <p:spPr>
            <a:xfrm rot="24443">
              <a:off x="3553711" y="26906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sertraline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ZOLOFT</a:t>
              </a:r>
              <a:endParaRPr sz="1800" b="1"/>
            </a:p>
          </p:txBody>
        </p:sp>
      </p:grpSp>
      <p:sp>
        <p:nvSpPr>
          <p:cNvPr id="9320" name="Google Shape;9320;p370"/>
          <p:cNvSpPr txBox="1"/>
          <p:nvPr/>
        </p:nvSpPr>
        <p:spPr>
          <a:xfrm>
            <a:off x="6001525" y="386405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9321" name="Google Shape;9321;p370"/>
          <p:cNvSpPr txBox="1"/>
          <p:nvPr/>
        </p:nvSpPr>
        <p:spPr>
          <a:xfrm>
            <a:off x="5591650" y="1824250"/>
            <a:ext cx="967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Dopamine reuptake inhibitor</a:t>
            </a:r>
            <a:endParaRPr sz="1200" b="1"/>
          </a:p>
        </p:txBody>
      </p:sp>
      <p:cxnSp>
        <p:nvCxnSpPr>
          <p:cNvPr id="9322" name="Google Shape;9322;p370"/>
          <p:cNvCxnSpPr/>
          <p:nvPr/>
        </p:nvCxnSpPr>
        <p:spPr>
          <a:xfrm rot="10800000">
            <a:off x="4640625" y="1157275"/>
            <a:ext cx="0" cy="433500"/>
          </a:xfrm>
          <a:prstGeom prst="straightConnector1">
            <a:avLst/>
          </a:prstGeom>
          <a:noFill/>
          <a:ln w="9525" cap="flat" cmpd="sng">
            <a:solidFill>
              <a:schemeClr val="dk2"/>
            </a:solidFill>
            <a:prstDash val="solid"/>
            <a:round/>
            <a:headEnd type="none" w="med" len="med"/>
            <a:tailEnd type="triangle" w="med" len="med"/>
          </a:ln>
        </p:spPr>
      </p:cxnSp>
      <p:sp>
        <p:nvSpPr>
          <p:cNvPr id="9323" name="Google Shape;9323;p370"/>
          <p:cNvSpPr txBox="1"/>
          <p:nvPr/>
        </p:nvSpPr>
        <p:spPr>
          <a:xfrm>
            <a:off x="6559450" y="1004575"/>
            <a:ext cx="1527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200">
                <a:solidFill>
                  <a:schemeClr val="dk1"/>
                </a:solidFill>
              </a:rPr>
              <a:t>may improve energy, motivation, and concentration</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(in theory)</a:t>
            </a:r>
            <a:endParaRPr sz="1200">
              <a:solidFill>
                <a:schemeClr val="dk1"/>
              </a:solidFill>
            </a:endParaRPr>
          </a:p>
        </p:txBody>
      </p:sp>
      <p:sp>
        <p:nvSpPr>
          <p:cNvPr id="9324" name="Google Shape;9324;p370"/>
          <p:cNvSpPr txBox="1"/>
          <p:nvPr/>
        </p:nvSpPr>
        <p:spPr>
          <a:xfrm>
            <a:off x="2383450" y="3769863"/>
            <a:ext cx="10947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rPr>
              <a:t>binds sigma-1 receptors</a:t>
            </a:r>
            <a:endParaRPr sz="1200" b="1"/>
          </a:p>
        </p:txBody>
      </p:sp>
      <p:cxnSp>
        <p:nvCxnSpPr>
          <p:cNvPr id="9325" name="Google Shape;9325;p370"/>
          <p:cNvCxnSpPr/>
          <p:nvPr/>
        </p:nvCxnSpPr>
        <p:spPr>
          <a:xfrm>
            <a:off x="7510230" y="3374925"/>
            <a:ext cx="252900" cy="0"/>
          </a:xfrm>
          <a:prstGeom prst="straightConnector1">
            <a:avLst/>
          </a:prstGeom>
          <a:noFill/>
          <a:ln w="9525" cap="flat" cmpd="sng">
            <a:solidFill>
              <a:schemeClr val="dk2"/>
            </a:solidFill>
            <a:prstDash val="solid"/>
            <a:round/>
            <a:headEnd type="none" w="med" len="med"/>
            <a:tailEnd type="triangle" w="med" len="med"/>
          </a:ln>
        </p:spPr>
      </p:cxnSp>
      <p:sp>
        <p:nvSpPr>
          <p:cNvPr id="9326" name="Google Shape;9326;p370"/>
          <p:cNvSpPr txBox="1"/>
          <p:nvPr/>
        </p:nvSpPr>
        <p:spPr>
          <a:xfrm>
            <a:off x="7816225" y="2989525"/>
            <a:ext cx="1248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sp>
        <p:nvSpPr>
          <p:cNvPr id="9327" name="Google Shape;9327;p370"/>
          <p:cNvSpPr txBox="1"/>
          <p:nvPr/>
        </p:nvSpPr>
        <p:spPr>
          <a:xfrm>
            <a:off x="3353625" y="1461438"/>
            <a:ext cx="1287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 in</a:t>
            </a:r>
            <a:r>
              <a:rPr lang="en" sz="1200" b="1" u="sng"/>
              <a:t>H</a:t>
            </a:r>
            <a:r>
              <a:rPr lang="en" sz="1200" b="1"/>
              <a:t>ibitor (weak)</a:t>
            </a:r>
            <a:endParaRPr sz="1200" b="1"/>
          </a:p>
        </p:txBody>
      </p:sp>
      <p:cxnSp>
        <p:nvCxnSpPr>
          <p:cNvPr id="9328" name="Google Shape;9328;p370"/>
          <p:cNvCxnSpPr/>
          <p:nvPr/>
        </p:nvCxnSpPr>
        <p:spPr>
          <a:xfrm rot="10800000" flipH="1">
            <a:off x="5744050" y="1551188"/>
            <a:ext cx="815400" cy="218400"/>
          </a:xfrm>
          <a:prstGeom prst="straightConnector1">
            <a:avLst/>
          </a:prstGeom>
          <a:noFill/>
          <a:ln w="9525" cap="flat" cmpd="sng">
            <a:solidFill>
              <a:schemeClr val="dk2"/>
            </a:solidFill>
            <a:prstDash val="solid"/>
            <a:round/>
            <a:headEnd type="none" w="med" len="med"/>
            <a:tailEnd type="triangle" w="med" len="med"/>
          </a:ln>
        </p:spPr>
      </p:cxnSp>
      <p:sp>
        <p:nvSpPr>
          <p:cNvPr id="9329" name="Google Shape;9329;p370"/>
          <p:cNvSpPr txBox="1"/>
          <p:nvPr/>
        </p:nvSpPr>
        <p:spPr>
          <a:xfrm>
            <a:off x="3993400" y="443100"/>
            <a:ext cx="2787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rPr>
              <a:t>increased levels </a:t>
            </a:r>
            <a:endParaRPr sz="1200">
              <a:solidFill>
                <a:schemeClr val="dk1"/>
              </a:solidFill>
            </a:endParaRPr>
          </a:p>
          <a:p>
            <a:pPr marL="0" lvl="0" indent="0" algn="l" rtl="0">
              <a:spcBef>
                <a:spcPts val="0"/>
              </a:spcBef>
              <a:spcAft>
                <a:spcPts val="0"/>
              </a:spcAft>
              <a:buNone/>
            </a:pPr>
            <a:r>
              <a:rPr lang="en" sz="1200">
                <a:solidFill>
                  <a:schemeClr val="dk1"/>
                </a:solidFill>
              </a:rPr>
              <a:t>of 2D6 substrates</a:t>
            </a:r>
            <a:endParaRPr sz="1200">
              <a:solidFill>
                <a:schemeClr val="dk1"/>
              </a:solidFill>
            </a:endParaRPr>
          </a:p>
          <a:p>
            <a:pPr marL="0" lvl="0" indent="0" algn="l" rtl="0">
              <a:spcBef>
                <a:spcPts val="0"/>
              </a:spcBef>
              <a:spcAft>
                <a:spcPts val="0"/>
              </a:spcAft>
              <a:buNone/>
            </a:pPr>
            <a:r>
              <a:rPr lang="en" sz="1200">
                <a:solidFill>
                  <a:schemeClr val="dk1"/>
                </a:solidFill>
              </a:rPr>
              <a:t>(at high dose)</a:t>
            </a:r>
            <a:endParaRPr sz="1200"/>
          </a:p>
        </p:txBody>
      </p:sp>
      <p:grpSp>
        <p:nvGrpSpPr>
          <p:cNvPr id="9330" name="Google Shape;9330;p370"/>
          <p:cNvGrpSpPr/>
          <p:nvPr/>
        </p:nvGrpSpPr>
        <p:grpSpPr>
          <a:xfrm>
            <a:off x="1990250" y="1363450"/>
            <a:ext cx="2892419" cy="1698380"/>
            <a:chOff x="2419325" y="1262975"/>
            <a:chExt cx="2892419" cy="1698380"/>
          </a:xfrm>
        </p:grpSpPr>
        <p:sp>
          <p:nvSpPr>
            <p:cNvPr id="9331" name="Google Shape;9331;p370"/>
            <p:cNvSpPr txBox="1"/>
            <p:nvPr/>
          </p:nvSpPr>
          <p:spPr>
            <a:xfrm>
              <a:off x="2419325" y="1262975"/>
              <a:ext cx="10947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minor sensitive substrate (CYP2B6 &amp; CYP2C19)</a:t>
              </a:r>
              <a:endParaRPr sz="1200"/>
            </a:p>
            <a:p>
              <a:pPr marL="0" lvl="0" indent="0" algn="l" rtl="0">
                <a:spcBef>
                  <a:spcPts val="0"/>
                </a:spcBef>
                <a:spcAft>
                  <a:spcPts val="0"/>
                </a:spcAft>
                <a:buNone/>
              </a:pPr>
              <a:endParaRPr sz="1200" b="1"/>
            </a:p>
          </p:txBody>
        </p:sp>
        <p:sp>
          <p:nvSpPr>
            <p:cNvPr id="9332" name="Google Shape;9332;p370"/>
            <p:cNvSpPr/>
            <p:nvPr/>
          </p:nvSpPr>
          <p:spPr>
            <a:xfrm>
              <a:off x="4860544" y="2527855"/>
              <a:ext cx="451200" cy="4335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cxnSp>
        <p:nvCxnSpPr>
          <p:cNvPr id="9333" name="Google Shape;9333;p370"/>
          <p:cNvCxnSpPr/>
          <p:nvPr/>
        </p:nvCxnSpPr>
        <p:spPr>
          <a:xfrm>
            <a:off x="2903900" y="2208375"/>
            <a:ext cx="1736700" cy="607200"/>
          </a:xfrm>
          <a:prstGeom prst="straightConnector1">
            <a:avLst/>
          </a:prstGeom>
          <a:noFill/>
          <a:ln w="9525" cap="flat" cmpd="sng">
            <a:solidFill>
              <a:schemeClr val="dk2"/>
            </a:solidFill>
            <a:prstDash val="solid"/>
            <a:round/>
            <a:headEnd type="none" w="med" len="med"/>
            <a:tailEnd type="triangle" w="med" len="med"/>
          </a:ln>
        </p:spPr>
      </p:cxnSp>
      <p:sp>
        <p:nvSpPr>
          <p:cNvPr id="9334" name="Google Shape;9334;p370"/>
          <p:cNvSpPr txBox="1"/>
          <p:nvPr/>
        </p:nvSpPr>
        <p:spPr>
          <a:xfrm>
            <a:off x="405325" y="119100"/>
            <a:ext cx="5438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Sertraline: SSRI</a:t>
            </a:r>
            <a:endParaRPr b="1"/>
          </a:p>
        </p:txBody>
      </p:sp>
      <p:cxnSp>
        <p:nvCxnSpPr>
          <p:cNvPr id="9335" name="Google Shape;9335;p370"/>
          <p:cNvCxnSpPr/>
          <p:nvPr/>
        </p:nvCxnSpPr>
        <p:spPr>
          <a:xfrm>
            <a:off x="4493531" y="4920925"/>
            <a:ext cx="351300" cy="0"/>
          </a:xfrm>
          <a:prstGeom prst="straightConnector1">
            <a:avLst/>
          </a:prstGeom>
          <a:noFill/>
          <a:ln w="28575" cap="flat" cmpd="sng">
            <a:solidFill>
              <a:schemeClr val="dk2"/>
            </a:solidFill>
            <a:prstDash val="solid"/>
            <a:round/>
            <a:headEnd type="none" w="med" len="med"/>
            <a:tailEnd type="none" w="med" len="med"/>
          </a:ln>
        </p:spPr>
      </p:cxnSp>
      <p:pic>
        <p:nvPicPr>
          <p:cNvPr id="9336" name="Google Shape;9336;p370" descr="clipped result image"/>
          <p:cNvPicPr preferRelativeResize="0"/>
          <p:nvPr/>
        </p:nvPicPr>
        <p:blipFill rotWithShape="1">
          <a:blip r:embed="rId8">
            <a:alphaModFix/>
          </a:blip>
          <a:srcRect/>
          <a:stretch/>
        </p:blipFill>
        <p:spPr>
          <a:xfrm rot="1042847" flipH="1">
            <a:off x="8036194" y="169995"/>
            <a:ext cx="860811" cy="100788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47"/>
          <p:cNvSpPr txBox="1"/>
          <p:nvPr/>
        </p:nvSpPr>
        <p:spPr>
          <a:xfrm>
            <a:off x="193175" y="93025"/>
            <a:ext cx="83460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Examples of 7th messengers / Late gene products</a:t>
            </a:r>
            <a:endParaRPr sz="1900" b="1"/>
          </a:p>
        </p:txBody>
      </p:sp>
      <p:pic>
        <p:nvPicPr>
          <p:cNvPr id="498" name="Google Shape;498;p47"/>
          <p:cNvPicPr preferRelativeResize="0"/>
          <p:nvPr/>
        </p:nvPicPr>
        <p:blipFill>
          <a:blip r:embed="rId3">
            <a:alphaModFix/>
          </a:blip>
          <a:stretch>
            <a:fillRect/>
          </a:stretch>
        </p:blipFill>
        <p:spPr>
          <a:xfrm>
            <a:off x="1213625" y="524125"/>
            <a:ext cx="6444859" cy="4314575"/>
          </a:xfrm>
          <a:prstGeom prst="rect">
            <a:avLst/>
          </a:prstGeom>
          <a:noFill/>
          <a:ln>
            <a:noFill/>
          </a:ln>
        </p:spPr>
      </p:pic>
      <p:sp>
        <p:nvSpPr>
          <p:cNvPr id="499" name="Google Shape;499;p47"/>
          <p:cNvSpPr txBox="1"/>
          <p:nvPr/>
        </p:nvSpPr>
        <p:spPr>
          <a:xfrm>
            <a:off x="4056450" y="4686050"/>
            <a:ext cx="1180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an enzyme</a:t>
            </a:r>
            <a:endParaRPr/>
          </a:p>
        </p:txBody>
      </p:sp>
      <p:sp>
        <p:nvSpPr>
          <p:cNvPr id="500" name="Google Shape;500;p47"/>
          <p:cNvSpPr txBox="1"/>
          <p:nvPr/>
        </p:nvSpPr>
        <p:spPr>
          <a:xfrm>
            <a:off x="5640225" y="42379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 neurotrophic growth factor</a:t>
            </a:r>
            <a:endParaRPr/>
          </a:p>
        </p:txBody>
      </p:sp>
      <p:sp>
        <p:nvSpPr>
          <p:cNvPr id="501" name="Google Shape;501;p47"/>
          <p:cNvSpPr txBox="1"/>
          <p:nvPr/>
        </p:nvSpPr>
        <p:spPr>
          <a:xfrm>
            <a:off x="1451725" y="3734150"/>
            <a:ext cx="103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 receptor</a:t>
            </a:r>
            <a:endParaRPr/>
          </a:p>
        </p:txBody>
      </p:sp>
      <p:sp>
        <p:nvSpPr>
          <p:cNvPr id="502" name="Google Shape;502;p47"/>
          <p:cNvSpPr txBox="1"/>
          <p:nvPr/>
        </p:nvSpPr>
        <p:spPr>
          <a:xfrm>
            <a:off x="6653350" y="2571750"/>
            <a:ext cx="140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an ion channel</a:t>
            </a:r>
            <a:endParaRPr/>
          </a:p>
        </p:txBody>
      </p:sp>
      <p:sp>
        <p:nvSpPr>
          <p:cNvPr id="503" name="Google Shape;503;p47"/>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
        <p:nvSpPr>
          <p:cNvPr id="504" name="Google Shape;504;p47"/>
          <p:cNvSpPr txBox="1"/>
          <p:nvPr/>
        </p:nvSpPr>
        <p:spPr>
          <a:xfrm>
            <a:off x="6967924" y="2040750"/>
            <a:ext cx="4968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t>7</a:t>
            </a:r>
            <a:endParaRPr sz="1300" b="1"/>
          </a:p>
        </p:txBody>
      </p:sp>
      <p:sp>
        <p:nvSpPr>
          <p:cNvPr id="505" name="Google Shape;505;p47"/>
          <p:cNvSpPr txBox="1"/>
          <p:nvPr/>
        </p:nvSpPr>
        <p:spPr>
          <a:xfrm>
            <a:off x="6048599" y="3632925"/>
            <a:ext cx="4968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t>7</a:t>
            </a:r>
            <a:endParaRPr sz="1300" b="1"/>
          </a:p>
        </p:txBody>
      </p:sp>
      <p:sp>
        <p:nvSpPr>
          <p:cNvPr id="506" name="Google Shape;506;p47"/>
          <p:cNvSpPr txBox="1"/>
          <p:nvPr/>
        </p:nvSpPr>
        <p:spPr>
          <a:xfrm>
            <a:off x="4291899" y="4368700"/>
            <a:ext cx="4968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t>7</a:t>
            </a:r>
            <a:endParaRPr sz="1300" b="1"/>
          </a:p>
        </p:txBody>
      </p:sp>
      <p:sp>
        <p:nvSpPr>
          <p:cNvPr id="507" name="Google Shape;507;p47"/>
          <p:cNvSpPr txBox="1"/>
          <p:nvPr/>
        </p:nvSpPr>
        <p:spPr>
          <a:xfrm>
            <a:off x="1706190" y="3214600"/>
            <a:ext cx="4968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t>7</a:t>
            </a:r>
            <a:endParaRPr sz="1300" b="1"/>
          </a:p>
        </p:txBody>
      </p:sp>
      <p:sp>
        <p:nvSpPr>
          <p:cNvPr id="508" name="Google Shape;508;p47"/>
          <p:cNvSpPr/>
          <p:nvPr/>
        </p:nvSpPr>
        <p:spPr>
          <a:xfrm rot="273226">
            <a:off x="4244852" y="4403332"/>
            <a:ext cx="306066" cy="315636"/>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7"/>
          <p:cNvSpPr/>
          <p:nvPr/>
        </p:nvSpPr>
        <p:spPr>
          <a:xfrm rot="273226">
            <a:off x="1669310" y="3249232"/>
            <a:ext cx="306066" cy="315636"/>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7"/>
          <p:cNvSpPr/>
          <p:nvPr/>
        </p:nvSpPr>
        <p:spPr>
          <a:xfrm rot="273226">
            <a:off x="5994866" y="3667557"/>
            <a:ext cx="306066" cy="315636"/>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7"/>
          <p:cNvSpPr/>
          <p:nvPr/>
        </p:nvSpPr>
        <p:spPr>
          <a:xfrm rot="273226">
            <a:off x="6987191" y="2075382"/>
            <a:ext cx="306066" cy="315636"/>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Shape 9340"/>
        <p:cNvGrpSpPr/>
        <p:nvPr/>
      </p:nvGrpSpPr>
      <p:grpSpPr>
        <a:xfrm>
          <a:off x="0" y="0"/>
          <a:ext cx="0" cy="0"/>
          <a:chOff x="0" y="0"/>
          <a:chExt cx="0" cy="0"/>
        </a:xfrm>
      </p:grpSpPr>
      <p:grpSp>
        <p:nvGrpSpPr>
          <p:cNvPr id="9341" name="Google Shape;9341;p371"/>
          <p:cNvGrpSpPr/>
          <p:nvPr/>
        </p:nvGrpSpPr>
        <p:grpSpPr>
          <a:xfrm>
            <a:off x="4300426" y="1678683"/>
            <a:ext cx="680389" cy="568662"/>
            <a:chOff x="-2521759" y="897403"/>
            <a:chExt cx="1477500" cy="1089600"/>
          </a:xfrm>
        </p:grpSpPr>
        <p:sp>
          <p:nvSpPr>
            <p:cNvPr id="9342" name="Google Shape;9342;p371"/>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343" name="Google Shape;9343;p371"/>
            <p:cNvGrpSpPr/>
            <p:nvPr/>
          </p:nvGrpSpPr>
          <p:grpSpPr>
            <a:xfrm>
              <a:off x="-2127414" y="1275205"/>
              <a:ext cx="688733" cy="700658"/>
              <a:chOff x="40123" y="-1583761"/>
              <a:chExt cx="688733" cy="1109689"/>
            </a:xfrm>
          </p:grpSpPr>
          <p:grpSp>
            <p:nvGrpSpPr>
              <p:cNvPr id="9344" name="Google Shape;9344;p371"/>
              <p:cNvGrpSpPr/>
              <p:nvPr/>
            </p:nvGrpSpPr>
            <p:grpSpPr>
              <a:xfrm>
                <a:off x="45124" y="-1327179"/>
                <a:ext cx="683733" cy="853107"/>
                <a:chOff x="597574" y="1930371"/>
                <a:chExt cx="683733" cy="853107"/>
              </a:xfrm>
            </p:grpSpPr>
            <p:grpSp>
              <p:nvGrpSpPr>
                <p:cNvPr id="9345" name="Google Shape;9345;p371"/>
                <p:cNvGrpSpPr/>
                <p:nvPr/>
              </p:nvGrpSpPr>
              <p:grpSpPr>
                <a:xfrm rot="-5400000">
                  <a:off x="640721" y="2142893"/>
                  <a:ext cx="600335" cy="680836"/>
                  <a:chOff x="15239716" y="-12996420"/>
                  <a:chExt cx="1868456" cy="2463229"/>
                </a:xfrm>
              </p:grpSpPr>
              <p:pic>
                <p:nvPicPr>
                  <p:cNvPr id="9346" name="Google Shape;9346;p371"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9347" name="Google Shape;9347;p371"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9348" name="Google Shape;9348;p371"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9349" name="Google Shape;9349;p371"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9350" name="Google Shape;9350;p371"/>
          <p:cNvGrpSpPr/>
          <p:nvPr/>
        </p:nvGrpSpPr>
        <p:grpSpPr>
          <a:xfrm>
            <a:off x="2696950" y="1678663"/>
            <a:ext cx="4760176" cy="3325300"/>
            <a:chOff x="2586350" y="1168975"/>
            <a:chExt cx="4760176" cy="3325300"/>
          </a:xfrm>
        </p:grpSpPr>
        <p:pic>
          <p:nvPicPr>
            <p:cNvPr id="9351" name="Google Shape;9351;p371"/>
            <p:cNvPicPr preferRelativeResize="0"/>
            <p:nvPr/>
          </p:nvPicPr>
          <p:blipFill>
            <a:blip r:embed="rId7">
              <a:alphaModFix/>
            </a:blip>
            <a:stretch>
              <a:fillRect/>
            </a:stretch>
          </p:blipFill>
          <p:spPr>
            <a:xfrm>
              <a:off x="2586350" y="1168975"/>
              <a:ext cx="4760176" cy="3325300"/>
            </a:xfrm>
            <a:prstGeom prst="rect">
              <a:avLst/>
            </a:prstGeom>
            <a:noFill/>
            <a:ln>
              <a:noFill/>
            </a:ln>
          </p:spPr>
        </p:pic>
        <p:sp>
          <p:nvSpPr>
            <p:cNvPr id="9352" name="Google Shape;9352;p371"/>
            <p:cNvSpPr txBox="1"/>
            <p:nvPr/>
          </p:nvSpPr>
          <p:spPr>
            <a:xfrm rot="24443">
              <a:off x="3553711" y="26906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sertraline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ZOLOFT</a:t>
              </a:r>
              <a:endParaRPr sz="1800" b="1"/>
            </a:p>
          </p:txBody>
        </p:sp>
      </p:grpSp>
      <p:sp>
        <p:nvSpPr>
          <p:cNvPr id="9353" name="Google Shape;9353;p371"/>
          <p:cNvSpPr txBox="1"/>
          <p:nvPr/>
        </p:nvSpPr>
        <p:spPr>
          <a:xfrm>
            <a:off x="6001525" y="386405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9354" name="Google Shape;9354;p371"/>
          <p:cNvSpPr txBox="1"/>
          <p:nvPr/>
        </p:nvSpPr>
        <p:spPr>
          <a:xfrm>
            <a:off x="5591650" y="1824250"/>
            <a:ext cx="967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Dopamine reuptake inhibitor</a:t>
            </a:r>
            <a:endParaRPr sz="1200" b="1"/>
          </a:p>
        </p:txBody>
      </p:sp>
      <p:cxnSp>
        <p:nvCxnSpPr>
          <p:cNvPr id="9355" name="Google Shape;9355;p371"/>
          <p:cNvCxnSpPr/>
          <p:nvPr/>
        </p:nvCxnSpPr>
        <p:spPr>
          <a:xfrm rot="10800000">
            <a:off x="4640625" y="1157275"/>
            <a:ext cx="0" cy="433500"/>
          </a:xfrm>
          <a:prstGeom prst="straightConnector1">
            <a:avLst/>
          </a:prstGeom>
          <a:noFill/>
          <a:ln w="9525" cap="flat" cmpd="sng">
            <a:solidFill>
              <a:schemeClr val="dk2"/>
            </a:solidFill>
            <a:prstDash val="solid"/>
            <a:round/>
            <a:headEnd type="none" w="med" len="med"/>
            <a:tailEnd type="triangle" w="med" len="med"/>
          </a:ln>
        </p:spPr>
      </p:cxnSp>
      <p:sp>
        <p:nvSpPr>
          <p:cNvPr id="9356" name="Google Shape;9356;p371"/>
          <p:cNvSpPr txBox="1"/>
          <p:nvPr/>
        </p:nvSpPr>
        <p:spPr>
          <a:xfrm>
            <a:off x="6559450" y="1004575"/>
            <a:ext cx="1527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200">
                <a:solidFill>
                  <a:schemeClr val="dk1"/>
                </a:solidFill>
              </a:rPr>
              <a:t>may improve energy, motivation, and concentration</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(in theory)</a:t>
            </a:r>
            <a:endParaRPr sz="1200">
              <a:solidFill>
                <a:schemeClr val="dk1"/>
              </a:solidFill>
            </a:endParaRPr>
          </a:p>
        </p:txBody>
      </p:sp>
      <p:sp>
        <p:nvSpPr>
          <p:cNvPr id="9357" name="Google Shape;9357;p371"/>
          <p:cNvSpPr txBox="1"/>
          <p:nvPr/>
        </p:nvSpPr>
        <p:spPr>
          <a:xfrm>
            <a:off x="2383450" y="3769863"/>
            <a:ext cx="10947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rPr>
              <a:t>binds sigma-1 receptors</a:t>
            </a:r>
            <a:endParaRPr sz="1200" b="1"/>
          </a:p>
        </p:txBody>
      </p:sp>
      <p:cxnSp>
        <p:nvCxnSpPr>
          <p:cNvPr id="9358" name="Google Shape;9358;p371"/>
          <p:cNvCxnSpPr/>
          <p:nvPr/>
        </p:nvCxnSpPr>
        <p:spPr>
          <a:xfrm>
            <a:off x="7510230" y="3374925"/>
            <a:ext cx="252900" cy="0"/>
          </a:xfrm>
          <a:prstGeom prst="straightConnector1">
            <a:avLst/>
          </a:prstGeom>
          <a:noFill/>
          <a:ln w="9525" cap="flat" cmpd="sng">
            <a:solidFill>
              <a:schemeClr val="dk2"/>
            </a:solidFill>
            <a:prstDash val="solid"/>
            <a:round/>
            <a:headEnd type="none" w="med" len="med"/>
            <a:tailEnd type="triangle" w="med" len="med"/>
          </a:ln>
        </p:spPr>
      </p:cxnSp>
      <p:sp>
        <p:nvSpPr>
          <p:cNvPr id="9359" name="Google Shape;9359;p371"/>
          <p:cNvSpPr txBox="1"/>
          <p:nvPr/>
        </p:nvSpPr>
        <p:spPr>
          <a:xfrm>
            <a:off x="7816225" y="2989525"/>
            <a:ext cx="1248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sp>
        <p:nvSpPr>
          <p:cNvPr id="9360" name="Google Shape;9360;p371"/>
          <p:cNvSpPr txBox="1"/>
          <p:nvPr/>
        </p:nvSpPr>
        <p:spPr>
          <a:xfrm>
            <a:off x="3353625" y="1461438"/>
            <a:ext cx="1287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 in</a:t>
            </a:r>
            <a:r>
              <a:rPr lang="en" sz="1200" b="1" u="sng"/>
              <a:t>H</a:t>
            </a:r>
            <a:r>
              <a:rPr lang="en" sz="1200" b="1"/>
              <a:t>ibitor (weak)</a:t>
            </a:r>
            <a:endParaRPr sz="1200" b="1"/>
          </a:p>
        </p:txBody>
      </p:sp>
      <p:cxnSp>
        <p:nvCxnSpPr>
          <p:cNvPr id="9361" name="Google Shape;9361;p371"/>
          <p:cNvCxnSpPr/>
          <p:nvPr/>
        </p:nvCxnSpPr>
        <p:spPr>
          <a:xfrm rot="10800000" flipH="1">
            <a:off x="5744050" y="1551188"/>
            <a:ext cx="815400" cy="218400"/>
          </a:xfrm>
          <a:prstGeom prst="straightConnector1">
            <a:avLst/>
          </a:prstGeom>
          <a:noFill/>
          <a:ln w="9525" cap="flat" cmpd="sng">
            <a:solidFill>
              <a:schemeClr val="dk2"/>
            </a:solidFill>
            <a:prstDash val="solid"/>
            <a:round/>
            <a:headEnd type="none" w="med" len="med"/>
            <a:tailEnd type="triangle" w="med" len="med"/>
          </a:ln>
        </p:spPr>
      </p:cxnSp>
      <p:sp>
        <p:nvSpPr>
          <p:cNvPr id="9362" name="Google Shape;9362;p371"/>
          <p:cNvSpPr txBox="1"/>
          <p:nvPr/>
        </p:nvSpPr>
        <p:spPr>
          <a:xfrm>
            <a:off x="3993400" y="443100"/>
            <a:ext cx="2787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rPr>
              <a:t>increased levels </a:t>
            </a:r>
            <a:endParaRPr sz="1200">
              <a:solidFill>
                <a:schemeClr val="dk1"/>
              </a:solidFill>
            </a:endParaRPr>
          </a:p>
          <a:p>
            <a:pPr marL="0" lvl="0" indent="0" algn="l" rtl="0">
              <a:spcBef>
                <a:spcPts val="0"/>
              </a:spcBef>
              <a:spcAft>
                <a:spcPts val="0"/>
              </a:spcAft>
              <a:buNone/>
            </a:pPr>
            <a:r>
              <a:rPr lang="en" sz="1200">
                <a:solidFill>
                  <a:schemeClr val="dk1"/>
                </a:solidFill>
              </a:rPr>
              <a:t>of 2D6 substrates</a:t>
            </a:r>
            <a:endParaRPr sz="1200">
              <a:solidFill>
                <a:schemeClr val="dk1"/>
              </a:solidFill>
            </a:endParaRPr>
          </a:p>
          <a:p>
            <a:pPr marL="0" lvl="0" indent="0" algn="l" rtl="0">
              <a:spcBef>
                <a:spcPts val="0"/>
              </a:spcBef>
              <a:spcAft>
                <a:spcPts val="0"/>
              </a:spcAft>
              <a:buNone/>
            </a:pPr>
            <a:r>
              <a:rPr lang="en" sz="1200">
                <a:solidFill>
                  <a:schemeClr val="dk1"/>
                </a:solidFill>
              </a:rPr>
              <a:t>(at high dose)</a:t>
            </a:r>
            <a:endParaRPr sz="1200"/>
          </a:p>
        </p:txBody>
      </p:sp>
      <p:grpSp>
        <p:nvGrpSpPr>
          <p:cNvPr id="9363" name="Google Shape;9363;p371"/>
          <p:cNvGrpSpPr/>
          <p:nvPr/>
        </p:nvGrpSpPr>
        <p:grpSpPr>
          <a:xfrm>
            <a:off x="1990250" y="1363450"/>
            <a:ext cx="2892419" cy="1698380"/>
            <a:chOff x="2419325" y="1262975"/>
            <a:chExt cx="2892419" cy="1698380"/>
          </a:xfrm>
        </p:grpSpPr>
        <p:sp>
          <p:nvSpPr>
            <p:cNvPr id="9364" name="Google Shape;9364;p371"/>
            <p:cNvSpPr txBox="1"/>
            <p:nvPr/>
          </p:nvSpPr>
          <p:spPr>
            <a:xfrm>
              <a:off x="2419325" y="1262975"/>
              <a:ext cx="10947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minor sensitive substrate (CYP2B6 &amp; CYP2C19)</a:t>
              </a:r>
              <a:endParaRPr sz="1200"/>
            </a:p>
            <a:p>
              <a:pPr marL="0" lvl="0" indent="0" algn="l" rtl="0">
                <a:spcBef>
                  <a:spcPts val="0"/>
                </a:spcBef>
                <a:spcAft>
                  <a:spcPts val="0"/>
                </a:spcAft>
                <a:buNone/>
              </a:pPr>
              <a:endParaRPr sz="1200" b="1"/>
            </a:p>
          </p:txBody>
        </p:sp>
        <p:sp>
          <p:nvSpPr>
            <p:cNvPr id="9365" name="Google Shape;9365;p371"/>
            <p:cNvSpPr/>
            <p:nvPr/>
          </p:nvSpPr>
          <p:spPr>
            <a:xfrm>
              <a:off x="4860544" y="2527855"/>
              <a:ext cx="451200" cy="4335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cxnSp>
        <p:nvCxnSpPr>
          <p:cNvPr id="9366" name="Google Shape;9366;p371"/>
          <p:cNvCxnSpPr/>
          <p:nvPr/>
        </p:nvCxnSpPr>
        <p:spPr>
          <a:xfrm>
            <a:off x="2903900" y="2208375"/>
            <a:ext cx="1736700" cy="607200"/>
          </a:xfrm>
          <a:prstGeom prst="straightConnector1">
            <a:avLst/>
          </a:prstGeom>
          <a:noFill/>
          <a:ln w="9525" cap="flat" cmpd="sng">
            <a:solidFill>
              <a:schemeClr val="dk2"/>
            </a:solidFill>
            <a:prstDash val="solid"/>
            <a:round/>
            <a:headEnd type="none" w="med" len="med"/>
            <a:tailEnd type="triangle" w="med" len="med"/>
          </a:ln>
        </p:spPr>
      </p:cxnSp>
      <p:sp>
        <p:nvSpPr>
          <p:cNvPr id="9367" name="Google Shape;9367;p371"/>
          <p:cNvSpPr txBox="1"/>
          <p:nvPr/>
        </p:nvSpPr>
        <p:spPr>
          <a:xfrm>
            <a:off x="405325" y="119100"/>
            <a:ext cx="5438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Sertraline: SSRI</a:t>
            </a:r>
            <a:endParaRPr b="1"/>
          </a:p>
        </p:txBody>
      </p:sp>
      <p:cxnSp>
        <p:nvCxnSpPr>
          <p:cNvPr id="9368" name="Google Shape;9368;p371"/>
          <p:cNvCxnSpPr/>
          <p:nvPr/>
        </p:nvCxnSpPr>
        <p:spPr>
          <a:xfrm>
            <a:off x="4493531" y="4920925"/>
            <a:ext cx="351300" cy="0"/>
          </a:xfrm>
          <a:prstGeom prst="straightConnector1">
            <a:avLst/>
          </a:prstGeom>
          <a:noFill/>
          <a:ln w="28575" cap="flat" cmpd="sng">
            <a:solidFill>
              <a:schemeClr val="dk2"/>
            </a:solidFill>
            <a:prstDash val="solid"/>
            <a:round/>
            <a:headEnd type="none" w="med" len="med"/>
            <a:tailEnd type="none" w="med" len="med"/>
          </a:ln>
        </p:spPr>
      </p:cxnSp>
      <p:sp>
        <p:nvSpPr>
          <p:cNvPr id="9369" name="Google Shape;9369;p371"/>
          <p:cNvSpPr txBox="1"/>
          <p:nvPr/>
        </p:nvSpPr>
        <p:spPr>
          <a:xfrm>
            <a:off x="252925" y="3762600"/>
            <a:ext cx="18561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anxiolytic actions and may be beneficial in psychotic depression</a:t>
            </a:r>
            <a:endParaRPr sz="1200"/>
          </a:p>
          <a:p>
            <a:pPr marL="0" lvl="0" indent="0" algn="l" rtl="0">
              <a:spcBef>
                <a:spcPts val="0"/>
              </a:spcBef>
              <a:spcAft>
                <a:spcPts val="0"/>
              </a:spcAft>
              <a:buNone/>
            </a:pPr>
            <a:r>
              <a:rPr lang="en" sz="1200"/>
              <a:t>(in theory)</a:t>
            </a:r>
            <a:endParaRPr sz="1200"/>
          </a:p>
        </p:txBody>
      </p:sp>
      <p:cxnSp>
        <p:nvCxnSpPr>
          <p:cNvPr id="9370" name="Google Shape;9370;p371"/>
          <p:cNvCxnSpPr/>
          <p:nvPr/>
        </p:nvCxnSpPr>
        <p:spPr>
          <a:xfrm rot="10800000">
            <a:off x="1864700" y="4141088"/>
            <a:ext cx="405900" cy="0"/>
          </a:xfrm>
          <a:prstGeom prst="straightConnector1">
            <a:avLst/>
          </a:prstGeom>
          <a:noFill/>
          <a:ln w="9525" cap="flat" cmpd="sng">
            <a:solidFill>
              <a:schemeClr val="dk2"/>
            </a:solidFill>
            <a:prstDash val="solid"/>
            <a:round/>
            <a:headEnd type="none" w="med" len="med"/>
            <a:tailEnd type="triangle" w="med" len="med"/>
          </a:ln>
        </p:spPr>
      </p:cxnSp>
      <p:pic>
        <p:nvPicPr>
          <p:cNvPr id="9371" name="Google Shape;9371;p371" descr="clipped result image"/>
          <p:cNvPicPr preferRelativeResize="0"/>
          <p:nvPr/>
        </p:nvPicPr>
        <p:blipFill rotWithShape="1">
          <a:blip r:embed="rId8">
            <a:alphaModFix/>
          </a:blip>
          <a:srcRect/>
          <a:stretch/>
        </p:blipFill>
        <p:spPr>
          <a:xfrm rot="1042847" flipH="1">
            <a:off x="8036194" y="169995"/>
            <a:ext cx="860811" cy="1007882"/>
          </a:xfrm>
          <a:prstGeom prst="rect">
            <a:avLst/>
          </a:prstGeom>
          <a:noFill/>
          <a:ln>
            <a:noFill/>
          </a:ln>
        </p:spPr>
      </p:pic>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Shape 9375"/>
        <p:cNvGrpSpPr/>
        <p:nvPr/>
      </p:nvGrpSpPr>
      <p:grpSpPr>
        <a:xfrm>
          <a:off x="0" y="0"/>
          <a:ext cx="0" cy="0"/>
          <a:chOff x="0" y="0"/>
          <a:chExt cx="0" cy="0"/>
        </a:xfrm>
      </p:grpSpPr>
      <p:grpSp>
        <p:nvGrpSpPr>
          <p:cNvPr id="9376" name="Google Shape;9376;p372"/>
          <p:cNvGrpSpPr/>
          <p:nvPr/>
        </p:nvGrpSpPr>
        <p:grpSpPr>
          <a:xfrm>
            <a:off x="4300426" y="1678683"/>
            <a:ext cx="680389" cy="568662"/>
            <a:chOff x="-2521759" y="897403"/>
            <a:chExt cx="1477500" cy="1089600"/>
          </a:xfrm>
        </p:grpSpPr>
        <p:sp>
          <p:nvSpPr>
            <p:cNvPr id="9377" name="Google Shape;9377;p372"/>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378" name="Google Shape;9378;p372"/>
            <p:cNvGrpSpPr/>
            <p:nvPr/>
          </p:nvGrpSpPr>
          <p:grpSpPr>
            <a:xfrm>
              <a:off x="-2127414" y="1275205"/>
              <a:ext cx="688733" cy="700658"/>
              <a:chOff x="40123" y="-1583761"/>
              <a:chExt cx="688733" cy="1109689"/>
            </a:xfrm>
          </p:grpSpPr>
          <p:grpSp>
            <p:nvGrpSpPr>
              <p:cNvPr id="9379" name="Google Shape;9379;p372"/>
              <p:cNvGrpSpPr/>
              <p:nvPr/>
            </p:nvGrpSpPr>
            <p:grpSpPr>
              <a:xfrm>
                <a:off x="45124" y="-1327179"/>
                <a:ext cx="683733" cy="853107"/>
                <a:chOff x="597574" y="1930371"/>
                <a:chExt cx="683733" cy="853107"/>
              </a:xfrm>
            </p:grpSpPr>
            <p:grpSp>
              <p:nvGrpSpPr>
                <p:cNvPr id="9380" name="Google Shape;9380;p372"/>
                <p:cNvGrpSpPr/>
                <p:nvPr/>
              </p:nvGrpSpPr>
              <p:grpSpPr>
                <a:xfrm rot="-5400000">
                  <a:off x="640721" y="2142893"/>
                  <a:ext cx="600335" cy="680836"/>
                  <a:chOff x="15239716" y="-12996420"/>
                  <a:chExt cx="1868456" cy="2463229"/>
                </a:xfrm>
              </p:grpSpPr>
              <p:pic>
                <p:nvPicPr>
                  <p:cNvPr id="9381" name="Google Shape;9381;p372"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9382" name="Google Shape;9382;p372"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9383" name="Google Shape;9383;p372"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9384" name="Google Shape;9384;p372"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9385" name="Google Shape;9385;p372"/>
          <p:cNvGrpSpPr/>
          <p:nvPr/>
        </p:nvGrpSpPr>
        <p:grpSpPr>
          <a:xfrm>
            <a:off x="2696950" y="1678663"/>
            <a:ext cx="4760176" cy="3325300"/>
            <a:chOff x="2586350" y="1168975"/>
            <a:chExt cx="4760176" cy="3325300"/>
          </a:xfrm>
        </p:grpSpPr>
        <p:pic>
          <p:nvPicPr>
            <p:cNvPr id="9386" name="Google Shape;9386;p372"/>
            <p:cNvPicPr preferRelativeResize="0"/>
            <p:nvPr/>
          </p:nvPicPr>
          <p:blipFill>
            <a:blip r:embed="rId7">
              <a:alphaModFix/>
            </a:blip>
            <a:stretch>
              <a:fillRect/>
            </a:stretch>
          </p:blipFill>
          <p:spPr>
            <a:xfrm>
              <a:off x="2586350" y="1168975"/>
              <a:ext cx="4760176" cy="3325300"/>
            </a:xfrm>
            <a:prstGeom prst="rect">
              <a:avLst/>
            </a:prstGeom>
            <a:noFill/>
            <a:ln>
              <a:noFill/>
            </a:ln>
          </p:spPr>
        </p:pic>
        <p:sp>
          <p:nvSpPr>
            <p:cNvPr id="9387" name="Google Shape;9387;p372"/>
            <p:cNvSpPr txBox="1"/>
            <p:nvPr/>
          </p:nvSpPr>
          <p:spPr>
            <a:xfrm rot="24443">
              <a:off x="3553711" y="26906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sertraline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ZOLOFT</a:t>
              </a:r>
              <a:endParaRPr sz="1800" b="1"/>
            </a:p>
          </p:txBody>
        </p:sp>
      </p:grpSp>
      <p:sp>
        <p:nvSpPr>
          <p:cNvPr id="9388" name="Google Shape;9388;p372"/>
          <p:cNvSpPr txBox="1"/>
          <p:nvPr/>
        </p:nvSpPr>
        <p:spPr>
          <a:xfrm>
            <a:off x="6001525" y="386405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9389" name="Google Shape;9389;p372"/>
          <p:cNvSpPr txBox="1"/>
          <p:nvPr/>
        </p:nvSpPr>
        <p:spPr>
          <a:xfrm>
            <a:off x="5591650" y="1824250"/>
            <a:ext cx="967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Dopamine reuptake inhibitor</a:t>
            </a:r>
            <a:endParaRPr sz="1200" b="1"/>
          </a:p>
        </p:txBody>
      </p:sp>
      <p:sp>
        <p:nvSpPr>
          <p:cNvPr id="9390" name="Google Shape;9390;p372"/>
          <p:cNvSpPr txBox="1"/>
          <p:nvPr/>
        </p:nvSpPr>
        <p:spPr>
          <a:xfrm>
            <a:off x="6559450" y="1004575"/>
            <a:ext cx="1527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200">
                <a:solidFill>
                  <a:schemeClr val="dk1"/>
                </a:solidFill>
              </a:rPr>
              <a:t>may improve energy, motivation, and concentration</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(in theory)</a:t>
            </a:r>
            <a:endParaRPr sz="1200">
              <a:solidFill>
                <a:schemeClr val="dk1"/>
              </a:solidFill>
            </a:endParaRPr>
          </a:p>
        </p:txBody>
      </p:sp>
      <p:sp>
        <p:nvSpPr>
          <p:cNvPr id="9391" name="Google Shape;9391;p372"/>
          <p:cNvSpPr txBox="1"/>
          <p:nvPr/>
        </p:nvSpPr>
        <p:spPr>
          <a:xfrm>
            <a:off x="2383450" y="3769863"/>
            <a:ext cx="10947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rPr>
              <a:t>binds sigma-1 receptors</a:t>
            </a:r>
            <a:endParaRPr sz="1200" b="1"/>
          </a:p>
        </p:txBody>
      </p:sp>
      <p:cxnSp>
        <p:nvCxnSpPr>
          <p:cNvPr id="9392" name="Google Shape;9392;p372"/>
          <p:cNvCxnSpPr/>
          <p:nvPr/>
        </p:nvCxnSpPr>
        <p:spPr>
          <a:xfrm>
            <a:off x="7510230" y="3374925"/>
            <a:ext cx="252900" cy="0"/>
          </a:xfrm>
          <a:prstGeom prst="straightConnector1">
            <a:avLst/>
          </a:prstGeom>
          <a:noFill/>
          <a:ln w="9525" cap="flat" cmpd="sng">
            <a:solidFill>
              <a:schemeClr val="dk2"/>
            </a:solidFill>
            <a:prstDash val="solid"/>
            <a:round/>
            <a:headEnd type="none" w="med" len="med"/>
            <a:tailEnd type="triangle" w="med" len="med"/>
          </a:ln>
        </p:spPr>
      </p:cxnSp>
      <p:sp>
        <p:nvSpPr>
          <p:cNvPr id="9393" name="Google Shape;9393;p372"/>
          <p:cNvSpPr txBox="1"/>
          <p:nvPr/>
        </p:nvSpPr>
        <p:spPr>
          <a:xfrm>
            <a:off x="7816225" y="2989525"/>
            <a:ext cx="1248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cxnSp>
        <p:nvCxnSpPr>
          <p:cNvPr id="9394" name="Google Shape;9394;p372"/>
          <p:cNvCxnSpPr/>
          <p:nvPr/>
        </p:nvCxnSpPr>
        <p:spPr>
          <a:xfrm rot="10800000" flipH="1">
            <a:off x="5744050" y="1551188"/>
            <a:ext cx="815400" cy="218400"/>
          </a:xfrm>
          <a:prstGeom prst="straightConnector1">
            <a:avLst/>
          </a:prstGeom>
          <a:noFill/>
          <a:ln w="9525" cap="flat" cmpd="sng">
            <a:solidFill>
              <a:schemeClr val="dk2"/>
            </a:solidFill>
            <a:prstDash val="solid"/>
            <a:round/>
            <a:headEnd type="none" w="med" len="med"/>
            <a:tailEnd type="triangle" w="med" len="med"/>
          </a:ln>
        </p:spPr>
      </p:cxnSp>
      <p:cxnSp>
        <p:nvCxnSpPr>
          <p:cNvPr id="9395" name="Google Shape;9395;p372"/>
          <p:cNvCxnSpPr/>
          <p:nvPr/>
        </p:nvCxnSpPr>
        <p:spPr>
          <a:xfrm>
            <a:off x="4493531" y="4920925"/>
            <a:ext cx="351300" cy="0"/>
          </a:xfrm>
          <a:prstGeom prst="straightConnector1">
            <a:avLst/>
          </a:prstGeom>
          <a:noFill/>
          <a:ln w="28575" cap="flat" cmpd="sng">
            <a:solidFill>
              <a:schemeClr val="dk2"/>
            </a:solidFill>
            <a:prstDash val="solid"/>
            <a:round/>
            <a:headEnd type="none" w="med" len="med"/>
            <a:tailEnd type="none" w="med" len="med"/>
          </a:ln>
        </p:spPr>
      </p:cxnSp>
      <p:sp>
        <p:nvSpPr>
          <p:cNvPr id="9396" name="Google Shape;9396;p372"/>
          <p:cNvSpPr txBox="1"/>
          <p:nvPr/>
        </p:nvSpPr>
        <p:spPr>
          <a:xfrm>
            <a:off x="405325" y="119100"/>
            <a:ext cx="35085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t>Sertraline (ZOLOFT)</a:t>
            </a:r>
            <a:endParaRPr b="1"/>
          </a:p>
          <a:p>
            <a:pPr marL="457200" lvl="0" indent="-317500" algn="l" rtl="0">
              <a:spcBef>
                <a:spcPts val="0"/>
              </a:spcBef>
              <a:spcAft>
                <a:spcPts val="0"/>
              </a:spcAft>
              <a:buSzPts val="1400"/>
              <a:buChar char="●"/>
            </a:pPr>
            <a:endParaRPr b="1"/>
          </a:p>
        </p:txBody>
      </p:sp>
      <p:sp>
        <p:nvSpPr>
          <p:cNvPr id="9397" name="Google Shape;9397;p372"/>
          <p:cNvSpPr txBox="1"/>
          <p:nvPr/>
        </p:nvSpPr>
        <p:spPr>
          <a:xfrm>
            <a:off x="252925" y="3762600"/>
            <a:ext cx="18561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anxiolytic actions and may be beneficial in psychotic depression</a:t>
            </a:r>
            <a:endParaRPr sz="1200"/>
          </a:p>
          <a:p>
            <a:pPr marL="0" lvl="0" indent="0" algn="l" rtl="0">
              <a:spcBef>
                <a:spcPts val="0"/>
              </a:spcBef>
              <a:spcAft>
                <a:spcPts val="0"/>
              </a:spcAft>
              <a:buNone/>
            </a:pPr>
            <a:r>
              <a:rPr lang="en" sz="1200"/>
              <a:t>(in theory)</a:t>
            </a:r>
            <a:endParaRPr sz="1200"/>
          </a:p>
        </p:txBody>
      </p:sp>
      <p:cxnSp>
        <p:nvCxnSpPr>
          <p:cNvPr id="9398" name="Google Shape;9398;p372"/>
          <p:cNvCxnSpPr/>
          <p:nvPr/>
        </p:nvCxnSpPr>
        <p:spPr>
          <a:xfrm rot="10800000">
            <a:off x="1864700" y="4141088"/>
            <a:ext cx="405900" cy="0"/>
          </a:xfrm>
          <a:prstGeom prst="straightConnector1">
            <a:avLst/>
          </a:prstGeom>
          <a:noFill/>
          <a:ln w="9525" cap="flat" cmpd="sng">
            <a:solidFill>
              <a:schemeClr val="dk2"/>
            </a:solidFill>
            <a:prstDash val="solid"/>
            <a:round/>
            <a:headEnd type="none" w="med" len="med"/>
            <a:tailEnd type="triangle" w="med" len="med"/>
          </a:ln>
        </p:spPr>
      </p:cxnSp>
      <p:pic>
        <p:nvPicPr>
          <p:cNvPr id="9399" name="Google Shape;9399;p372" descr="clipped result image"/>
          <p:cNvPicPr preferRelativeResize="0"/>
          <p:nvPr/>
        </p:nvPicPr>
        <p:blipFill rotWithShape="1">
          <a:blip r:embed="rId8">
            <a:alphaModFix/>
          </a:blip>
          <a:srcRect/>
          <a:stretch/>
        </p:blipFill>
        <p:spPr>
          <a:xfrm rot="1042847" flipH="1">
            <a:off x="8036194" y="169995"/>
            <a:ext cx="860811" cy="1007882"/>
          </a:xfrm>
          <a:prstGeom prst="rect">
            <a:avLst/>
          </a:prstGeom>
          <a:noFill/>
          <a:ln>
            <a:noFill/>
          </a:ln>
        </p:spPr>
      </p:pic>
      <p:sp>
        <p:nvSpPr>
          <p:cNvPr id="9400" name="Google Shape;9400;p372"/>
          <p:cNvSpPr/>
          <p:nvPr/>
        </p:nvSpPr>
        <p:spPr>
          <a:xfrm>
            <a:off x="4431469" y="2628330"/>
            <a:ext cx="451200" cy="4335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Shape 9404"/>
        <p:cNvGrpSpPr/>
        <p:nvPr/>
      </p:nvGrpSpPr>
      <p:grpSpPr>
        <a:xfrm>
          <a:off x="0" y="0"/>
          <a:ext cx="0" cy="0"/>
          <a:chOff x="0" y="0"/>
          <a:chExt cx="0" cy="0"/>
        </a:xfrm>
      </p:grpSpPr>
      <p:grpSp>
        <p:nvGrpSpPr>
          <p:cNvPr id="9405" name="Google Shape;9405;p373"/>
          <p:cNvGrpSpPr/>
          <p:nvPr/>
        </p:nvGrpSpPr>
        <p:grpSpPr>
          <a:xfrm>
            <a:off x="4300426" y="1678683"/>
            <a:ext cx="680389" cy="568662"/>
            <a:chOff x="-2521759" y="897403"/>
            <a:chExt cx="1477500" cy="1089600"/>
          </a:xfrm>
        </p:grpSpPr>
        <p:sp>
          <p:nvSpPr>
            <p:cNvPr id="9406" name="Google Shape;9406;p373"/>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407" name="Google Shape;9407;p373"/>
            <p:cNvGrpSpPr/>
            <p:nvPr/>
          </p:nvGrpSpPr>
          <p:grpSpPr>
            <a:xfrm>
              <a:off x="-2127414" y="1275205"/>
              <a:ext cx="688733" cy="700658"/>
              <a:chOff x="40123" y="-1583761"/>
              <a:chExt cx="688733" cy="1109689"/>
            </a:xfrm>
          </p:grpSpPr>
          <p:grpSp>
            <p:nvGrpSpPr>
              <p:cNvPr id="9408" name="Google Shape;9408;p373"/>
              <p:cNvGrpSpPr/>
              <p:nvPr/>
            </p:nvGrpSpPr>
            <p:grpSpPr>
              <a:xfrm>
                <a:off x="45124" y="-1327179"/>
                <a:ext cx="683733" cy="853107"/>
                <a:chOff x="597574" y="1930371"/>
                <a:chExt cx="683733" cy="853107"/>
              </a:xfrm>
            </p:grpSpPr>
            <p:grpSp>
              <p:nvGrpSpPr>
                <p:cNvPr id="9409" name="Google Shape;9409;p373"/>
                <p:cNvGrpSpPr/>
                <p:nvPr/>
              </p:nvGrpSpPr>
              <p:grpSpPr>
                <a:xfrm rot="-5400000">
                  <a:off x="640721" y="2142893"/>
                  <a:ext cx="600335" cy="680836"/>
                  <a:chOff x="15239716" y="-12996420"/>
                  <a:chExt cx="1868456" cy="2463229"/>
                </a:xfrm>
              </p:grpSpPr>
              <p:pic>
                <p:nvPicPr>
                  <p:cNvPr id="9410" name="Google Shape;9410;p373"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9411" name="Google Shape;9411;p373"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9412" name="Google Shape;9412;p373"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9413" name="Google Shape;9413;p373"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9414" name="Google Shape;9414;p373"/>
          <p:cNvGrpSpPr/>
          <p:nvPr/>
        </p:nvGrpSpPr>
        <p:grpSpPr>
          <a:xfrm>
            <a:off x="2696950" y="1678663"/>
            <a:ext cx="4760176" cy="3325300"/>
            <a:chOff x="2586350" y="1168975"/>
            <a:chExt cx="4760176" cy="3325300"/>
          </a:xfrm>
        </p:grpSpPr>
        <p:pic>
          <p:nvPicPr>
            <p:cNvPr id="9415" name="Google Shape;9415;p373"/>
            <p:cNvPicPr preferRelativeResize="0"/>
            <p:nvPr/>
          </p:nvPicPr>
          <p:blipFill>
            <a:blip r:embed="rId7">
              <a:alphaModFix/>
            </a:blip>
            <a:stretch>
              <a:fillRect/>
            </a:stretch>
          </p:blipFill>
          <p:spPr>
            <a:xfrm>
              <a:off x="2586350" y="1168975"/>
              <a:ext cx="4760176" cy="3325300"/>
            </a:xfrm>
            <a:prstGeom prst="rect">
              <a:avLst/>
            </a:prstGeom>
            <a:noFill/>
            <a:ln>
              <a:noFill/>
            </a:ln>
          </p:spPr>
        </p:pic>
        <p:sp>
          <p:nvSpPr>
            <p:cNvPr id="9416" name="Google Shape;9416;p373"/>
            <p:cNvSpPr txBox="1"/>
            <p:nvPr/>
          </p:nvSpPr>
          <p:spPr>
            <a:xfrm rot="24443">
              <a:off x="3553711" y="26906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sertraline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ZOLOFT</a:t>
              </a:r>
              <a:endParaRPr sz="1800" b="1"/>
            </a:p>
          </p:txBody>
        </p:sp>
      </p:grpSp>
      <p:sp>
        <p:nvSpPr>
          <p:cNvPr id="9417" name="Google Shape;9417;p373"/>
          <p:cNvSpPr txBox="1"/>
          <p:nvPr/>
        </p:nvSpPr>
        <p:spPr>
          <a:xfrm>
            <a:off x="6001525" y="386405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9418" name="Google Shape;9418;p373"/>
          <p:cNvSpPr txBox="1"/>
          <p:nvPr/>
        </p:nvSpPr>
        <p:spPr>
          <a:xfrm>
            <a:off x="5591650" y="1824250"/>
            <a:ext cx="967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Dopamine reuptake inhibitor</a:t>
            </a:r>
            <a:endParaRPr sz="1200" b="1"/>
          </a:p>
        </p:txBody>
      </p:sp>
      <p:sp>
        <p:nvSpPr>
          <p:cNvPr id="9419" name="Google Shape;9419;p373"/>
          <p:cNvSpPr txBox="1"/>
          <p:nvPr/>
        </p:nvSpPr>
        <p:spPr>
          <a:xfrm>
            <a:off x="6559450" y="1004575"/>
            <a:ext cx="1527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200">
                <a:solidFill>
                  <a:schemeClr val="dk1"/>
                </a:solidFill>
              </a:rPr>
              <a:t>may improve energy, motivation, and concentration</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(in theory)</a:t>
            </a:r>
            <a:endParaRPr sz="1200">
              <a:solidFill>
                <a:schemeClr val="dk1"/>
              </a:solidFill>
            </a:endParaRPr>
          </a:p>
        </p:txBody>
      </p:sp>
      <p:sp>
        <p:nvSpPr>
          <p:cNvPr id="9420" name="Google Shape;9420;p373"/>
          <p:cNvSpPr txBox="1"/>
          <p:nvPr/>
        </p:nvSpPr>
        <p:spPr>
          <a:xfrm>
            <a:off x="2383450" y="3769863"/>
            <a:ext cx="10947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rPr>
              <a:t>binds sigma-1 receptors</a:t>
            </a:r>
            <a:endParaRPr sz="1200" b="1"/>
          </a:p>
        </p:txBody>
      </p:sp>
      <p:cxnSp>
        <p:nvCxnSpPr>
          <p:cNvPr id="9421" name="Google Shape;9421;p373"/>
          <p:cNvCxnSpPr/>
          <p:nvPr/>
        </p:nvCxnSpPr>
        <p:spPr>
          <a:xfrm>
            <a:off x="7510230" y="3374925"/>
            <a:ext cx="252900" cy="0"/>
          </a:xfrm>
          <a:prstGeom prst="straightConnector1">
            <a:avLst/>
          </a:prstGeom>
          <a:noFill/>
          <a:ln w="9525" cap="flat" cmpd="sng">
            <a:solidFill>
              <a:schemeClr val="dk2"/>
            </a:solidFill>
            <a:prstDash val="solid"/>
            <a:round/>
            <a:headEnd type="none" w="med" len="med"/>
            <a:tailEnd type="triangle" w="med" len="med"/>
          </a:ln>
        </p:spPr>
      </p:cxnSp>
      <p:sp>
        <p:nvSpPr>
          <p:cNvPr id="9422" name="Google Shape;9422;p373"/>
          <p:cNvSpPr txBox="1"/>
          <p:nvPr/>
        </p:nvSpPr>
        <p:spPr>
          <a:xfrm>
            <a:off x="7816225" y="2989525"/>
            <a:ext cx="1248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cxnSp>
        <p:nvCxnSpPr>
          <p:cNvPr id="9423" name="Google Shape;9423;p373"/>
          <p:cNvCxnSpPr/>
          <p:nvPr/>
        </p:nvCxnSpPr>
        <p:spPr>
          <a:xfrm rot="10800000" flipH="1">
            <a:off x="5744050" y="1551188"/>
            <a:ext cx="815400" cy="218400"/>
          </a:xfrm>
          <a:prstGeom prst="straightConnector1">
            <a:avLst/>
          </a:prstGeom>
          <a:noFill/>
          <a:ln w="9525" cap="flat" cmpd="sng">
            <a:solidFill>
              <a:schemeClr val="dk2"/>
            </a:solidFill>
            <a:prstDash val="solid"/>
            <a:round/>
            <a:headEnd type="none" w="med" len="med"/>
            <a:tailEnd type="triangle" w="med" len="med"/>
          </a:ln>
        </p:spPr>
      </p:cxnSp>
      <p:sp>
        <p:nvSpPr>
          <p:cNvPr id="9424" name="Google Shape;9424;p373"/>
          <p:cNvSpPr txBox="1"/>
          <p:nvPr/>
        </p:nvSpPr>
        <p:spPr>
          <a:xfrm>
            <a:off x="405325" y="119100"/>
            <a:ext cx="3508500" cy="863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t>Sertraline (ZOLOFT)</a:t>
            </a:r>
            <a:endParaRPr b="1"/>
          </a:p>
          <a:p>
            <a:pPr marL="457200" lvl="0" indent="-317500" algn="l" rtl="0">
              <a:spcBef>
                <a:spcPts val="0"/>
              </a:spcBef>
              <a:spcAft>
                <a:spcPts val="0"/>
              </a:spcAft>
              <a:buSzPts val="1400"/>
              <a:buChar char="●"/>
            </a:pPr>
            <a:r>
              <a:rPr lang="en" b="1"/>
              <a:t>Reasonable 1st-line SSRI</a:t>
            </a:r>
            <a:endParaRPr b="1"/>
          </a:p>
          <a:p>
            <a:pPr marL="457200" lvl="0" indent="-317500" algn="l" rtl="0">
              <a:spcBef>
                <a:spcPts val="0"/>
              </a:spcBef>
              <a:spcAft>
                <a:spcPts val="0"/>
              </a:spcAft>
              <a:buSzPts val="1400"/>
              <a:buChar char="●"/>
            </a:pPr>
            <a:endParaRPr b="1"/>
          </a:p>
        </p:txBody>
      </p:sp>
      <p:cxnSp>
        <p:nvCxnSpPr>
          <p:cNvPr id="9425" name="Google Shape;9425;p373"/>
          <p:cNvCxnSpPr/>
          <p:nvPr/>
        </p:nvCxnSpPr>
        <p:spPr>
          <a:xfrm>
            <a:off x="4493531" y="4920925"/>
            <a:ext cx="351300" cy="0"/>
          </a:xfrm>
          <a:prstGeom prst="straightConnector1">
            <a:avLst/>
          </a:prstGeom>
          <a:noFill/>
          <a:ln w="28575" cap="flat" cmpd="sng">
            <a:solidFill>
              <a:schemeClr val="dk2"/>
            </a:solidFill>
            <a:prstDash val="solid"/>
            <a:round/>
            <a:headEnd type="none" w="med" len="med"/>
            <a:tailEnd type="none" w="med" len="med"/>
          </a:ln>
        </p:spPr>
      </p:cxnSp>
      <p:sp>
        <p:nvSpPr>
          <p:cNvPr id="9426" name="Google Shape;9426;p373"/>
          <p:cNvSpPr txBox="1"/>
          <p:nvPr/>
        </p:nvSpPr>
        <p:spPr>
          <a:xfrm>
            <a:off x="252925" y="3762600"/>
            <a:ext cx="18561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anxiolytic actions and may be beneficial in psychotic depression</a:t>
            </a:r>
            <a:endParaRPr sz="1200"/>
          </a:p>
          <a:p>
            <a:pPr marL="0" lvl="0" indent="0" algn="l" rtl="0">
              <a:spcBef>
                <a:spcPts val="0"/>
              </a:spcBef>
              <a:spcAft>
                <a:spcPts val="0"/>
              </a:spcAft>
              <a:buNone/>
            </a:pPr>
            <a:r>
              <a:rPr lang="en" sz="1200"/>
              <a:t>(in theory)</a:t>
            </a:r>
            <a:endParaRPr sz="1200"/>
          </a:p>
        </p:txBody>
      </p:sp>
      <p:cxnSp>
        <p:nvCxnSpPr>
          <p:cNvPr id="9427" name="Google Shape;9427;p373"/>
          <p:cNvCxnSpPr/>
          <p:nvPr/>
        </p:nvCxnSpPr>
        <p:spPr>
          <a:xfrm rot="10800000">
            <a:off x="1864700" y="4141088"/>
            <a:ext cx="405900" cy="0"/>
          </a:xfrm>
          <a:prstGeom prst="straightConnector1">
            <a:avLst/>
          </a:prstGeom>
          <a:noFill/>
          <a:ln w="9525" cap="flat" cmpd="sng">
            <a:solidFill>
              <a:schemeClr val="dk2"/>
            </a:solidFill>
            <a:prstDash val="solid"/>
            <a:round/>
            <a:headEnd type="none" w="med" len="med"/>
            <a:tailEnd type="triangle" w="med" len="med"/>
          </a:ln>
        </p:spPr>
      </p:cxnSp>
      <p:pic>
        <p:nvPicPr>
          <p:cNvPr id="9428" name="Google Shape;9428;p373" descr="clipped result image"/>
          <p:cNvPicPr preferRelativeResize="0"/>
          <p:nvPr/>
        </p:nvPicPr>
        <p:blipFill rotWithShape="1">
          <a:blip r:embed="rId8">
            <a:alphaModFix/>
          </a:blip>
          <a:srcRect/>
          <a:stretch/>
        </p:blipFill>
        <p:spPr>
          <a:xfrm rot="1042847" flipH="1">
            <a:off x="8036194" y="169995"/>
            <a:ext cx="860811" cy="1007882"/>
          </a:xfrm>
          <a:prstGeom prst="rect">
            <a:avLst/>
          </a:prstGeom>
          <a:noFill/>
          <a:ln>
            <a:noFill/>
          </a:ln>
        </p:spPr>
      </p:pic>
      <p:sp>
        <p:nvSpPr>
          <p:cNvPr id="9429" name="Google Shape;9429;p373"/>
          <p:cNvSpPr/>
          <p:nvPr/>
        </p:nvSpPr>
        <p:spPr>
          <a:xfrm>
            <a:off x="4431469" y="2628330"/>
            <a:ext cx="451200" cy="4335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Shape 9433"/>
        <p:cNvGrpSpPr/>
        <p:nvPr/>
      </p:nvGrpSpPr>
      <p:grpSpPr>
        <a:xfrm>
          <a:off x="0" y="0"/>
          <a:ext cx="0" cy="0"/>
          <a:chOff x="0" y="0"/>
          <a:chExt cx="0" cy="0"/>
        </a:xfrm>
      </p:grpSpPr>
      <p:grpSp>
        <p:nvGrpSpPr>
          <p:cNvPr id="9434" name="Google Shape;9434;p374"/>
          <p:cNvGrpSpPr/>
          <p:nvPr/>
        </p:nvGrpSpPr>
        <p:grpSpPr>
          <a:xfrm>
            <a:off x="4300426" y="1678683"/>
            <a:ext cx="680389" cy="568662"/>
            <a:chOff x="-2521759" y="897403"/>
            <a:chExt cx="1477500" cy="1089600"/>
          </a:xfrm>
        </p:grpSpPr>
        <p:sp>
          <p:nvSpPr>
            <p:cNvPr id="9435" name="Google Shape;9435;p374"/>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436" name="Google Shape;9436;p374"/>
            <p:cNvGrpSpPr/>
            <p:nvPr/>
          </p:nvGrpSpPr>
          <p:grpSpPr>
            <a:xfrm>
              <a:off x="-2127414" y="1275205"/>
              <a:ext cx="688733" cy="700658"/>
              <a:chOff x="40123" y="-1583761"/>
              <a:chExt cx="688733" cy="1109689"/>
            </a:xfrm>
          </p:grpSpPr>
          <p:grpSp>
            <p:nvGrpSpPr>
              <p:cNvPr id="9437" name="Google Shape;9437;p374"/>
              <p:cNvGrpSpPr/>
              <p:nvPr/>
            </p:nvGrpSpPr>
            <p:grpSpPr>
              <a:xfrm>
                <a:off x="45124" y="-1327179"/>
                <a:ext cx="683733" cy="853107"/>
                <a:chOff x="597574" y="1930371"/>
                <a:chExt cx="683733" cy="853107"/>
              </a:xfrm>
            </p:grpSpPr>
            <p:grpSp>
              <p:nvGrpSpPr>
                <p:cNvPr id="9438" name="Google Shape;9438;p374"/>
                <p:cNvGrpSpPr/>
                <p:nvPr/>
              </p:nvGrpSpPr>
              <p:grpSpPr>
                <a:xfrm rot="-5400000">
                  <a:off x="640721" y="2142893"/>
                  <a:ext cx="600335" cy="680836"/>
                  <a:chOff x="15239716" y="-12996420"/>
                  <a:chExt cx="1868456" cy="2463229"/>
                </a:xfrm>
              </p:grpSpPr>
              <p:pic>
                <p:nvPicPr>
                  <p:cNvPr id="9439" name="Google Shape;9439;p374"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9440" name="Google Shape;9440;p374"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9441" name="Google Shape;9441;p374"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9442" name="Google Shape;9442;p374"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9443" name="Google Shape;9443;p374"/>
          <p:cNvGrpSpPr/>
          <p:nvPr/>
        </p:nvGrpSpPr>
        <p:grpSpPr>
          <a:xfrm>
            <a:off x="2696950" y="1678663"/>
            <a:ext cx="4760176" cy="3325300"/>
            <a:chOff x="2586350" y="1168975"/>
            <a:chExt cx="4760176" cy="3325300"/>
          </a:xfrm>
        </p:grpSpPr>
        <p:pic>
          <p:nvPicPr>
            <p:cNvPr id="9444" name="Google Shape;9444;p374"/>
            <p:cNvPicPr preferRelativeResize="0"/>
            <p:nvPr/>
          </p:nvPicPr>
          <p:blipFill>
            <a:blip r:embed="rId7">
              <a:alphaModFix/>
            </a:blip>
            <a:stretch>
              <a:fillRect/>
            </a:stretch>
          </p:blipFill>
          <p:spPr>
            <a:xfrm>
              <a:off x="2586350" y="1168975"/>
              <a:ext cx="4760176" cy="3325300"/>
            </a:xfrm>
            <a:prstGeom prst="rect">
              <a:avLst/>
            </a:prstGeom>
            <a:noFill/>
            <a:ln>
              <a:noFill/>
            </a:ln>
          </p:spPr>
        </p:pic>
        <p:sp>
          <p:nvSpPr>
            <p:cNvPr id="9445" name="Google Shape;9445;p374"/>
            <p:cNvSpPr txBox="1"/>
            <p:nvPr/>
          </p:nvSpPr>
          <p:spPr>
            <a:xfrm rot="24443">
              <a:off x="3553711" y="26906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sertraline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ZOLOFT</a:t>
              </a:r>
              <a:endParaRPr sz="1800" b="1"/>
            </a:p>
          </p:txBody>
        </p:sp>
      </p:grpSp>
      <p:sp>
        <p:nvSpPr>
          <p:cNvPr id="9446" name="Google Shape;9446;p374"/>
          <p:cNvSpPr txBox="1"/>
          <p:nvPr/>
        </p:nvSpPr>
        <p:spPr>
          <a:xfrm>
            <a:off x="6001525" y="386405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9447" name="Google Shape;9447;p374"/>
          <p:cNvSpPr txBox="1"/>
          <p:nvPr/>
        </p:nvSpPr>
        <p:spPr>
          <a:xfrm>
            <a:off x="5591650" y="1824250"/>
            <a:ext cx="967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Dopamine reuptake inhibitor</a:t>
            </a:r>
            <a:endParaRPr sz="1200" b="1"/>
          </a:p>
        </p:txBody>
      </p:sp>
      <p:sp>
        <p:nvSpPr>
          <p:cNvPr id="9448" name="Google Shape;9448;p374"/>
          <p:cNvSpPr txBox="1"/>
          <p:nvPr/>
        </p:nvSpPr>
        <p:spPr>
          <a:xfrm>
            <a:off x="6559450" y="1004575"/>
            <a:ext cx="1527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200">
                <a:solidFill>
                  <a:schemeClr val="dk1"/>
                </a:solidFill>
              </a:rPr>
              <a:t>may improve energy, motivation, and concentration</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(in theory)</a:t>
            </a:r>
            <a:endParaRPr sz="1200">
              <a:solidFill>
                <a:schemeClr val="dk1"/>
              </a:solidFill>
            </a:endParaRPr>
          </a:p>
        </p:txBody>
      </p:sp>
      <p:sp>
        <p:nvSpPr>
          <p:cNvPr id="9449" name="Google Shape;9449;p374"/>
          <p:cNvSpPr txBox="1"/>
          <p:nvPr/>
        </p:nvSpPr>
        <p:spPr>
          <a:xfrm>
            <a:off x="2383450" y="3769863"/>
            <a:ext cx="10947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rPr>
              <a:t>binds sigma-1 receptors</a:t>
            </a:r>
            <a:endParaRPr sz="1200" b="1"/>
          </a:p>
        </p:txBody>
      </p:sp>
      <p:cxnSp>
        <p:nvCxnSpPr>
          <p:cNvPr id="9450" name="Google Shape;9450;p374"/>
          <p:cNvCxnSpPr/>
          <p:nvPr/>
        </p:nvCxnSpPr>
        <p:spPr>
          <a:xfrm>
            <a:off x="7510230" y="3374925"/>
            <a:ext cx="252900" cy="0"/>
          </a:xfrm>
          <a:prstGeom prst="straightConnector1">
            <a:avLst/>
          </a:prstGeom>
          <a:noFill/>
          <a:ln w="9525" cap="flat" cmpd="sng">
            <a:solidFill>
              <a:schemeClr val="dk2"/>
            </a:solidFill>
            <a:prstDash val="solid"/>
            <a:round/>
            <a:headEnd type="none" w="med" len="med"/>
            <a:tailEnd type="triangle" w="med" len="med"/>
          </a:ln>
        </p:spPr>
      </p:cxnSp>
      <p:sp>
        <p:nvSpPr>
          <p:cNvPr id="9451" name="Google Shape;9451;p374"/>
          <p:cNvSpPr txBox="1"/>
          <p:nvPr/>
        </p:nvSpPr>
        <p:spPr>
          <a:xfrm>
            <a:off x="7816225" y="2989525"/>
            <a:ext cx="1248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cxnSp>
        <p:nvCxnSpPr>
          <p:cNvPr id="9452" name="Google Shape;9452;p374"/>
          <p:cNvCxnSpPr/>
          <p:nvPr/>
        </p:nvCxnSpPr>
        <p:spPr>
          <a:xfrm rot="10800000" flipH="1">
            <a:off x="5744050" y="1551188"/>
            <a:ext cx="815400" cy="218400"/>
          </a:xfrm>
          <a:prstGeom prst="straightConnector1">
            <a:avLst/>
          </a:prstGeom>
          <a:noFill/>
          <a:ln w="9525" cap="flat" cmpd="sng">
            <a:solidFill>
              <a:schemeClr val="dk2"/>
            </a:solidFill>
            <a:prstDash val="solid"/>
            <a:round/>
            <a:headEnd type="none" w="med" len="med"/>
            <a:tailEnd type="triangle" w="med" len="med"/>
          </a:ln>
        </p:spPr>
      </p:cxnSp>
      <p:sp>
        <p:nvSpPr>
          <p:cNvPr id="9453" name="Google Shape;9453;p374"/>
          <p:cNvSpPr txBox="1"/>
          <p:nvPr/>
        </p:nvSpPr>
        <p:spPr>
          <a:xfrm>
            <a:off x="405325" y="119100"/>
            <a:ext cx="3895200" cy="1079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t>Sertraline (ZOLOFT)</a:t>
            </a:r>
            <a:endParaRPr b="1"/>
          </a:p>
          <a:p>
            <a:pPr marL="457200" lvl="0" indent="-317500" algn="l" rtl="0">
              <a:spcBef>
                <a:spcPts val="0"/>
              </a:spcBef>
              <a:spcAft>
                <a:spcPts val="0"/>
              </a:spcAft>
              <a:buSzPts val="1400"/>
              <a:buChar char="●"/>
            </a:pPr>
            <a:r>
              <a:rPr lang="en" b="1"/>
              <a:t>Reasonable 1st-line SSRI</a:t>
            </a:r>
            <a:endParaRPr b="1"/>
          </a:p>
          <a:p>
            <a:pPr marL="457200" lvl="0" indent="-317500" algn="l" rtl="0">
              <a:spcBef>
                <a:spcPts val="0"/>
              </a:spcBef>
              <a:spcAft>
                <a:spcPts val="0"/>
              </a:spcAft>
              <a:buSzPts val="1400"/>
              <a:buChar char="●"/>
            </a:pPr>
            <a:r>
              <a:rPr lang="en" b="1"/>
              <a:t>More GI side effects (e.g., diarrhea)</a:t>
            </a:r>
            <a:endParaRPr b="1"/>
          </a:p>
          <a:p>
            <a:pPr marL="914400" lvl="1" indent="-317500" algn="l" rtl="0">
              <a:spcBef>
                <a:spcPts val="0"/>
              </a:spcBef>
              <a:spcAft>
                <a:spcPts val="0"/>
              </a:spcAft>
              <a:buSzPts val="1400"/>
              <a:buChar char="○"/>
            </a:pPr>
            <a:r>
              <a:rPr lang="en" b="1"/>
              <a:t>“so-soft”</a:t>
            </a:r>
            <a:endParaRPr b="1"/>
          </a:p>
        </p:txBody>
      </p:sp>
      <p:cxnSp>
        <p:nvCxnSpPr>
          <p:cNvPr id="9454" name="Google Shape;9454;p374"/>
          <p:cNvCxnSpPr/>
          <p:nvPr/>
        </p:nvCxnSpPr>
        <p:spPr>
          <a:xfrm>
            <a:off x="4493531" y="4920925"/>
            <a:ext cx="351300" cy="0"/>
          </a:xfrm>
          <a:prstGeom prst="straightConnector1">
            <a:avLst/>
          </a:prstGeom>
          <a:noFill/>
          <a:ln w="28575" cap="flat" cmpd="sng">
            <a:solidFill>
              <a:schemeClr val="dk2"/>
            </a:solidFill>
            <a:prstDash val="solid"/>
            <a:round/>
            <a:headEnd type="none" w="med" len="med"/>
            <a:tailEnd type="none" w="med" len="med"/>
          </a:ln>
        </p:spPr>
      </p:cxnSp>
      <p:sp>
        <p:nvSpPr>
          <p:cNvPr id="9455" name="Google Shape;9455;p374"/>
          <p:cNvSpPr txBox="1"/>
          <p:nvPr/>
        </p:nvSpPr>
        <p:spPr>
          <a:xfrm>
            <a:off x="252925" y="3762600"/>
            <a:ext cx="18561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anxiolytic actions and may be beneficial in psychotic depression</a:t>
            </a:r>
            <a:endParaRPr sz="1200"/>
          </a:p>
          <a:p>
            <a:pPr marL="0" lvl="0" indent="0" algn="l" rtl="0">
              <a:spcBef>
                <a:spcPts val="0"/>
              </a:spcBef>
              <a:spcAft>
                <a:spcPts val="0"/>
              </a:spcAft>
              <a:buNone/>
            </a:pPr>
            <a:r>
              <a:rPr lang="en" sz="1200"/>
              <a:t>(in theory)</a:t>
            </a:r>
            <a:endParaRPr sz="1200"/>
          </a:p>
        </p:txBody>
      </p:sp>
      <p:cxnSp>
        <p:nvCxnSpPr>
          <p:cNvPr id="9456" name="Google Shape;9456;p374"/>
          <p:cNvCxnSpPr/>
          <p:nvPr/>
        </p:nvCxnSpPr>
        <p:spPr>
          <a:xfrm rot="10800000">
            <a:off x="1864700" y="4141088"/>
            <a:ext cx="405900" cy="0"/>
          </a:xfrm>
          <a:prstGeom prst="straightConnector1">
            <a:avLst/>
          </a:prstGeom>
          <a:noFill/>
          <a:ln w="9525" cap="flat" cmpd="sng">
            <a:solidFill>
              <a:schemeClr val="dk2"/>
            </a:solidFill>
            <a:prstDash val="solid"/>
            <a:round/>
            <a:headEnd type="none" w="med" len="med"/>
            <a:tailEnd type="triangle" w="med" len="med"/>
          </a:ln>
        </p:spPr>
      </p:cxnSp>
      <p:pic>
        <p:nvPicPr>
          <p:cNvPr id="9457" name="Google Shape;9457;p374" descr="clipped result image"/>
          <p:cNvPicPr preferRelativeResize="0"/>
          <p:nvPr/>
        </p:nvPicPr>
        <p:blipFill rotWithShape="1">
          <a:blip r:embed="rId8">
            <a:alphaModFix/>
          </a:blip>
          <a:srcRect/>
          <a:stretch/>
        </p:blipFill>
        <p:spPr>
          <a:xfrm rot="1042847" flipH="1">
            <a:off x="8036194" y="169995"/>
            <a:ext cx="860811" cy="1007882"/>
          </a:xfrm>
          <a:prstGeom prst="rect">
            <a:avLst/>
          </a:prstGeom>
          <a:noFill/>
          <a:ln>
            <a:noFill/>
          </a:ln>
        </p:spPr>
      </p:pic>
      <p:sp>
        <p:nvSpPr>
          <p:cNvPr id="9458" name="Google Shape;9458;p374"/>
          <p:cNvSpPr/>
          <p:nvPr/>
        </p:nvSpPr>
        <p:spPr>
          <a:xfrm>
            <a:off x="4431469" y="2628330"/>
            <a:ext cx="451200" cy="4335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Shape 9462"/>
        <p:cNvGrpSpPr/>
        <p:nvPr/>
      </p:nvGrpSpPr>
      <p:grpSpPr>
        <a:xfrm>
          <a:off x="0" y="0"/>
          <a:ext cx="0" cy="0"/>
          <a:chOff x="0" y="0"/>
          <a:chExt cx="0" cy="0"/>
        </a:xfrm>
      </p:grpSpPr>
      <p:grpSp>
        <p:nvGrpSpPr>
          <p:cNvPr id="9463" name="Google Shape;9463;p375"/>
          <p:cNvGrpSpPr/>
          <p:nvPr/>
        </p:nvGrpSpPr>
        <p:grpSpPr>
          <a:xfrm>
            <a:off x="6099641" y="1042215"/>
            <a:ext cx="574895" cy="480514"/>
            <a:chOff x="-2521759" y="897403"/>
            <a:chExt cx="1477500" cy="1089600"/>
          </a:xfrm>
        </p:grpSpPr>
        <p:sp>
          <p:nvSpPr>
            <p:cNvPr id="9464" name="Google Shape;9464;p375"/>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465" name="Google Shape;9465;p375"/>
            <p:cNvGrpSpPr/>
            <p:nvPr/>
          </p:nvGrpSpPr>
          <p:grpSpPr>
            <a:xfrm>
              <a:off x="-2127414" y="1275205"/>
              <a:ext cx="688733" cy="700658"/>
              <a:chOff x="40123" y="-1583761"/>
              <a:chExt cx="688733" cy="1109689"/>
            </a:xfrm>
          </p:grpSpPr>
          <p:grpSp>
            <p:nvGrpSpPr>
              <p:cNvPr id="9466" name="Google Shape;9466;p375"/>
              <p:cNvGrpSpPr/>
              <p:nvPr/>
            </p:nvGrpSpPr>
            <p:grpSpPr>
              <a:xfrm>
                <a:off x="45124" y="-1327179"/>
                <a:ext cx="683733" cy="853107"/>
                <a:chOff x="597574" y="1930371"/>
                <a:chExt cx="683733" cy="853107"/>
              </a:xfrm>
            </p:grpSpPr>
            <p:grpSp>
              <p:nvGrpSpPr>
                <p:cNvPr id="9467" name="Google Shape;9467;p375"/>
                <p:cNvGrpSpPr/>
                <p:nvPr/>
              </p:nvGrpSpPr>
              <p:grpSpPr>
                <a:xfrm rot="-5400000">
                  <a:off x="640721" y="2142893"/>
                  <a:ext cx="600335" cy="680836"/>
                  <a:chOff x="15239716" y="-12996420"/>
                  <a:chExt cx="1868456" cy="2463229"/>
                </a:xfrm>
              </p:grpSpPr>
              <p:pic>
                <p:nvPicPr>
                  <p:cNvPr id="9468" name="Google Shape;9468;p375"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9469" name="Google Shape;9469;p375"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9470" name="Google Shape;9470;p375"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9471" name="Google Shape;9471;p375"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9472" name="Google Shape;9472;p375"/>
          <p:cNvGrpSpPr/>
          <p:nvPr/>
        </p:nvGrpSpPr>
        <p:grpSpPr>
          <a:xfrm>
            <a:off x="1078553" y="1406852"/>
            <a:ext cx="3191834" cy="2152848"/>
            <a:chOff x="861075" y="1457642"/>
            <a:chExt cx="4419599" cy="2980958"/>
          </a:xfrm>
        </p:grpSpPr>
        <p:pic>
          <p:nvPicPr>
            <p:cNvPr id="9473" name="Google Shape;9473;p375"/>
            <p:cNvPicPr preferRelativeResize="0"/>
            <p:nvPr/>
          </p:nvPicPr>
          <p:blipFill>
            <a:blip r:embed="rId7">
              <a:alphaModFix/>
            </a:blip>
            <a:stretch>
              <a:fillRect/>
            </a:stretch>
          </p:blipFill>
          <p:spPr>
            <a:xfrm>
              <a:off x="861075" y="1457642"/>
              <a:ext cx="4419599" cy="2980958"/>
            </a:xfrm>
            <a:prstGeom prst="rect">
              <a:avLst/>
            </a:prstGeom>
            <a:noFill/>
            <a:ln>
              <a:noFill/>
            </a:ln>
          </p:spPr>
        </p:pic>
        <p:sp>
          <p:nvSpPr>
            <p:cNvPr id="9474" name="Google Shape;9474;p375"/>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escitalopram</a:t>
              </a:r>
              <a:endParaRPr sz="1600" b="1"/>
            </a:p>
            <a:p>
              <a:pPr marL="0" marR="0" lvl="0" indent="0" algn="ctr" rtl="0">
                <a:lnSpc>
                  <a:spcPct val="100000"/>
                </a:lnSpc>
                <a:spcBef>
                  <a:spcPts val="0"/>
                </a:spcBef>
                <a:spcAft>
                  <a:spcPts val="0"/>
                </a:spcAft>
                <a:buClr>
                  <a:srgbClr val="000000"/>
                </a:buClr>
                <a:buSzPts val="800"/>
                <a:buFont typeface="Arial"/>
                <a:buNone/>
              </a:pPr>
              <a:r>
                <a:rPr lang="en" sz="1600" b="1"/>
                <a:t>LEXAPRO</a:t>
              </a:r>
              <a:endParaRPr sz="1600" b="1"/>
            </a:p>
          </p:txBody>
        </p:sp>
      </p:grpSp>
      <p:grpSp>
        <p:nvGrpSpPr>
          <p:cNvPr id="9475" name="Google Shape;9475;p375"/>
          <p:cNvGrpSpPr/>
          <p:nvPr/>
        </p:nvGrpSpPr>
        <p:grpSpPr>
          <a:xfrm>
            <a:off x="4902894" y="1104366"/>
            <a:ext cx="3586316" cy="2505281"/>
            <a:chOff x="2696950" y="1678663"/>
            <a:chExt cx="4760176" cy="3325300"/>
          </a:xfrm>
        </p:grpSpPr>
        <p:grpSp>
          <p:nvGrpSpPr>
            <p:cNvPr id="9476" name="Google Shape;9476;p375"/>
            <p:cNvGrpSpPr/>
            <p:nvPr/>
          </p:nvGrpSpPr>
          <p:grpSpPr>
            <a:xfrm>
              <a:off x="2696950" y="1678663"/>
              <a:ext cx="4760176" cy="3325300"/>
              <a:chOff x="2586350" y="1168975"/>
              <a:chExt cx="4760176" cy="3325300"/>
            </a:xfrm>
          </p:grpSpPr>
          <p:pic>
            <p:nvPicPr>
              <p:cNvPr id="9477" name="Google Shape;9477;p375"/>
              <p:cNvPicPr preferRelativeResize="0"/>
              <p:nvPr/>
            </p:nvPicPr>
            <p:blipFill>
              <a:blip r:embed="rId8">
                <a:alphaModFix/>
              </a:blip>
              <a:stretch>
                <a:fillRect/>
              </a:stretch>
            </p:blipFill>
            <p:spPr>
              <a:xfrm>
                <a:off x="2586350" y="1168975"/>
                <a:ext cx="4760176" cy="3325300"/>
              </a:xfrm>
              <a:prstGeom prst="rect">
                <a:avLst/>
              </a:prstGeom>
              <a:noFill/>
              <a:ln>
                <a:noFill/>
              </a:ln>
            </p:spPr>
          </p:pic>
          <p:sp>
            <p:nvSpPr>
              <p:cNvPr id="9478" name="Google Shape;9478;p375"/>
              <p:cNvSpPr txBox="1"/>
              <p:nvPr/>
            </p:nvSpPr>
            <p:spPr>
              <a:xfrm rot="24443">
                <a:off x="3553711" y="26906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sertraline</a:t>
                </a:r>
                <a:endParaRPr sz="1600" b="1"/>
              </a:p>
              <a:p>
                <a:pPr marL="0" marR="0" lvl="0" indent="0" algn="ctr" rtl="0">
                  <a:lnSpc>
                    <a:spcPct val="100000"/>
                  </a:lnSpc>
                  <a:spcBef>
                    <a:spcPts val="0"/>
                  </a:spcBef>
                  <a:spcAft>
                    <a:spcPts val="0"/>
                  </a:spcAft>
                  <a:buClr>
                    <a:srgbClr val="000000"/>
                  </a:buClr>
                  <a:buSzPts val="800"/>
                  <a:buFont typeface="Arial"/>
                  <a:buNone/>
                </a:pPr>
                <a:r>
                  <a:rPr lang="en" sz="1600" b="1"/>
                  <a:t>ZOLOFT</a:t>
                </a:r>
                <a:endParaRPr sz="1600" b="1"/>
              </a:p>
            </p:txBody>
          </p:sp>
        </p:grpSp>
        <p:sp>
          <p:nvSpPr>
            <p:cNvPr id="9479" name="Google Shape;9479;p375"/>
            <p:cNvSpPr/>
            <p:nvPr/>
          </p:nvSpPr>
          <p:spPr>
            <a:xfrm>
              <a:off x="4431469" y="2628330"/>
              <a:ext cx="451200" cy="4335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nvGrpSpPr>
          <p:cNvPr id="9480" name="Google Shape;9480;p375"/>
          <p:cNvGrpSpPr/>
          <p:nvPr/>
        </p:nvGrpSpPr>
        <p:grpSpPr>
          <a:xfrm>
            <a:off x="1980041" y="1481287"/>
            <a:ext cx="308764" cy="2020121"/>
            <a:chOff x="4198133" y="1585860"/>
            <a:chExt cx="434023" cy="2787912"/>
          </a:xfrm>
        </p:grpSpPr>
        <p:cxnSp>
          <p:nvCxnSpPr>
            <p:cNvPr id="9481" name="Google Shape;9481;p375"/>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9482" name="Google Shape;9482;p375"/>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9483" name="Google Shape;9483;p375"/>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cxnSp>
        <p:nvCxnSpPr>
          <p:cNvPr id="9484" name="Google Shape;9484;p375"/>
          <p:cNvCxnSpPr/>
          <p:nvPr/>
        </p:nvCxnSpPr>
        <p:spPr>
          <a:xfrm>
            <a:off x="6279221" y="3542858"/>
            <a:ext cx="290400" cy="0"/>
          </a:xfrm>
          <a:prstGeom prst="straightConnector1">
            <a:avLst/>
          </a:prstGeom>
          <a:noFill/>
          <a:ln w="28575" cap="flat" cmpd="sng">
            <a:solidFill>
              <a:schemeClr val="dk2"/>
            </a:solidFill>
            <a:prstDash val="solid"/>
            <a:round/>
            <a:headEnd type="none" w="med" len="med"/>
            <a:tailEnd type="none" w="med" len="med"/>
          </a:ln>
        </p:spPr>
      </p:cxnSp>
      <p:sp>
        <p:nvSpPr>
          <p:cNvPr id="9485" name="Google Shape;9485;p375"/>
          <p:cNvSpPr txBox="1"/>
          <p:nvPr/>
        </p:nvSpPr>
        <p:spPr>
          <a:xfrm>
            <a:off x="405325" y="119100"/>
            <a:ext cx="5874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Escitalopram vs Sertraline</a:t>
            </a:r>
            <a:endParaRPr b="1"/>
          </a:p>
          <a:p>
            <a:pPr marL="457200" lvl="0" indent="-317500" algn="l" rtl="0">
              <a:spcBef>
                <a:spcPts val="0"/>
              </a:spcBef>
              <a:spcAft>
                <a:spcPts val="0"/>
              </a:spcAft>
              <a:buSzPts val="1400"/>
              <a:buChar char="●"/>
            </a:pPr>
            <a:endParaRPr b="1"/>
          </a:p>
        </p:txBody>
      </p:sp>
      <p:pic>
        <p:nvPicPr>
          <p:cNvPr id="9486" name="Google Shape;9486;p375" descr="clipped result image"/>
          <p:cNvPicPr preferRelativeResize="0"/>
          <p:nvPr/>
        </p:nvPicPr>
        <p:blipFill rotWithShape="1">
          <a:blip r:embed="rId9">
            <a:alphaModFix/>
          </a:blip>
          <a:srcRect/>
          <a:stretch/>
        </p:blipFill>
        <p:spPr>
          <a:xfrm rot="1042847" flipH="1">
            <a:off x="5994019" y="3865695"/>
            <a:ext cx="860811" cy="1007882"/>
          </a:xfrm>
          <a:prstGeom prst="rect">
            <a:avLst/>
          </a:prstGeom>
          <a:noFill/>
          <a:ln>
            <a:noFill/>
          </a:ln>
        </p:spPr>
      </p:pic>
      <p:grpSp>
        <p:nvGrpSpPr>
          <p:cNvPr id="9487" name="Google Shape;9487;p375"/>
          <p:cNvGrpSpPr/>
          <p:nvPr/>
        </p:nvGrpSpPr>
        <p:grpSpPr>
          <a:xfrm>
            <a:off x="1648293" y="3666800"/>
            <a:ext cx="972271" cy="1231446"/>
            <a:chOff x="5130155" y="3264400"/>
            <a:chExt cx="972271" cy="1231446"/>
          </a:xfrm>
        </p:grpSpPr>
        <p:grpSp>
          <p:nvGrpSpPr>
            <p:cNvPr id="9488" name="Google Shape;9488;p375"/>
            <p:cNvGrpSpPr/>
            <p:nvPr/>
          </p:nvGrpSpPr>
          <p:grpSpPr>
            <a:xfrm>
              <a:off x="5130155" y="3390650"/>
              <a:ext cx="972271" cy="1105196"/>
              <a:chOff x="3172050" y="1164841"/>
              <a:chExt cx="2930292" cy="3330909"/>
            </a:xfrm>
          </p:grpSpPr>
          <p:pic>
            <p:nvPicPr>
              <p:cNvPr id="9489" name="Google Shape;9489;p375" descr="clipped result image"/>
              <p:cNvPicPr preferRelativeResize="0"/>
              <p:nvPr/>
            </p:nvPicPr>
            <p:blipFill rotWithShape="1">
              <a:blip r:embed="rId10">
                <a:alphaModFix/>
              </a:blip>
              <a:srcRect/>
              <a:stretch/>
            </p:blipFill>
            <p:spPr>
              <a:xfrm rot="254021" flipH="1">
                <a:off x="3284250" y="1260438"/>
                <a:ext cx="2705891" cy="3139715"/>
              </a:xfrm>
              <a:prstGeom prst="rect">
                <a:avLst/>
              </a:prstGeom>
              <a:noFill/>
              <a:ln>
                <a:noFill/>
              </a:ln>
            </p:spPr>
          </p:pic>
          <p:pic>
            <p:nvPicPr>
              <p:cNvPr id="9490" name="Google Shape;9490;p375" descr="Resultado de imagen para lexus logo"/>
              <p:cNvPicPr preferRelativeResize="0"/>
              <p:nvPr/>
            </p:nvPicPr>
            <p:blipFill rotWithShape="1">
              <a:blip r:embed="rId11">
                <a:alphaModFix/>
              </a:blip>
              <a:srcRect/>
              <a:stretch/>
            </p:blipFill>
            <p:spPr>
              <a:xfrm>
                <a:off x="5264219" y="2634220"/>
                <a:ext cx="522881" cy="392163"/>
              </a:xfrm>
              <a:prstGeom prst="rect">
                <a:avLst/>
              </a:prstGeom>
              <a:noFill/>
              <a:ln>
                <a:noFill/>
              </a:ln>
            </p:spPr>
          </p:pic>
        </p:grpSp>
        <p:pic>
          <p:nvPicPr>
            <p:cNvPr id="9491" name="Google Shape;9491;p375" descr="clipped result image"/>
            <p:cNvPicPr preferRelativeResize="0"/>
            <p:nvPr/>
          </p:nvPicPr>
          <p:blipFill rotWithShape="1">
            <a:blip r:embed="rId12">
              <a:alphaModFix/>
            </a:blip>
            <a:srcRect/>
            <a:stretch/>
          </p:blipFill>
          <p:spPr>
            <a:xfrm>
              <a:off x="5640824" y="3264400"/>
              <a:ext cx="407550" cy="506925"/>
            </a:xfrm>
            <a:prstGeom prst="rect">
              <a:avLst/>
            </a:prstGeom>
            <a:noFill/>
            <a:ln>
              <a:noFill/>
            </a:ln>
          </p:spPr>
        </p:pic>
      </p:gr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Shape 9495"/>
        <p:cNvGrpSpPr/>
        <p:nvPr/>
      </p:nvGrpSpPr>
      <p:grpSpPr>
        <a:xfrm>
          <a:off x="0" y="0"/>
          <a:ext cx="0" cy="0"/>
          <a:chOff x="0" y="0"/>
          <a:chExt cx="0" cy="0"/>
        </a:xfrm>
      </p:grpSpPr>
      <p:grpSp>
        <p:nvGrpSpPr>
          <p:cNvPr id="9496" name="Google Shape;9496;p376"/>
          <p:cNvGrpSpPr/>
          <p:nvPr/>
        </p:nvGrpSpPr>
        <p:grpSpPr>
          <a:xfrm>
            <a:off x="6099641" y="1042215"/>
            <a:ext cx="574895" cy="480514"/>
            <a:chOff x="-2521759" y="897403"/>
            <a:chExt cx="1477500" cy="1089600"/>
          </a:xfrm>
        </p:grpSpPr>
        <p:sp>
          <p:nvSpPr>
            <p:cNvPr id="9497" name="Google Shape;9497;p376"/>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498" name="Google Shape;9498;p376"/>
            <p:cNvGrpSpPr/>
            <p:nvPr/>
          </p:nvGrpSpPr>
          <p:grpSpPr>
            <a:xfrm>
              <a:off x="-2127414" y="1275205"/>
              <a:ext cx="688733" cy="700658"/>
              <a:chOff x="40123" y="-1583761"/>
              <a:chExt cx="688733" cy="1109689"/>
            </a:xfrm>
          </p:grpSpPr>
          <p:grpSp>
            <p:nvGrpSpPr>
              <p:cNvPr id="9499" name="Google Shape;9499;p376"/>
              <p:cNvGrpSpPr/>
              <p:nvPr/>
            </p:nvGrpSpPr>
            <p:grpSpPr>
              <a:xfrm>
                <a:off x="45124" y="-1327179"/>
                <a:ext cx="683733" cy="853107"/>
                <a:chOff x="597574" y="1930371"/>
                <a:chExt cx="683733" cy="853107"/>
              </a:xfrm>
            </p:grpSpPr>
            <p:grpSp>
              <p:nvGrpSpPr>
                <p:cNvPr id="9500" name="Google Shape;9500;p376"/>
                <p:cNvGrpSpPr/>
                <p:nvPr/>
              </p:nvGrpSpPr>
              <p:grpSpPr>
                <a:xfrm rot="-5400000">
                  <a:off x="640721" y="2142893"/>
                  <a:ext cx="600335" cy="680836"/>
                  <a:chOff x="15239716" y="-12996420"/>
                  <a:chExt cx="1868456" cy="2463229"/>
                </a:xfrm>
              </p:grpSpPr>
              <p:pic>
                <p:nvPicPr>
                  <p:cNvPr id="9501" name="Google Shape;9501;p376"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9502" name="Google Shape;9502;p376"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9503" name="Google Shape;9503;p376"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9504" name="Google Shape;9504;p376"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9505" name="Google Shape;9505;p376"/>
          <p:cNvGrpSpPr/>
          <p:nvPr/>
        </p:nvGrpSpPr>
        <p:grpSpPr>
          <a:xfrm>
            <a:off x="1078553" y="1406852"/>
            <a:ext cx="3191834" cy="2152848"/>
            <a:chOff x="861075" y="1457642"/>
            <a:chExt cx="4419599" cy="2980958"/>
          </a:xfrm>
        </p:grpSpPr>
        <p:pic>
          <p:nvPicPr>
            <p:cNvPr id="9506" name="Google Shape;9506;p376"/>
            <p:cNvPicPr preferRelativeResize="0"/>
            <p:nvPr/>
          </p:nvPicPr>
          <p:blipFill>
            <a:blip r:embed="rId7">
              <a:alphaModFix/>
            </a:blip>
            <a:stretch>
              <a:fillRect/>
            </a:stretch>
          </p:blipFill>
          <p:spPr>
            <a:xfrm>
              <a:off x="861075" y="1457642"/>
              <a:ext cx="4419599" cy="2980958"/>
            </a:xfrm>
            <a:prstGeom prst="rect">
              <a:avLst/>
            </a:prstGeom>
            <a:noFill/>
            <a:ln>
              <a:noFill/>
            </a:ln>
          </p:spPr>
        </p:pic>
        <p:sp>
          <p:nvSpPr>
            <p:cNvPr id="9507" name="Google Shape;9507;p376"/>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escitalopram</a:t>
              </a:r>
              <a:endParaRPr sz="1600" b="1"/>
            </a:p>
            <a:p>
              <a:pPr marL="0" marR="0" lvl="0" indent="0" algn="ctr" rtl="0">
                <a:lnSpc>
                  <a:spcPct val="100000"/>
                </a:lnSpc>
                <a:spcBef>
                  <a:spcPts val="0"/>
                </a:spcBef>
                <a:spcAft>
                  <a:spcPts val="0"/>
                </a:spcAft>
                <a:buClr>
                  <a:srgbClr val="000000"/>
                </a:buClr>
                <a:buSzPts val="800"/>
                <a:buFont typeface="Arial"/>
                <a:buNone/>
              </a:pPr>
              <a:r>
                <a:rPr lang="en" sz="1600" b="1"/>
                <a:t>LEXAPRO</a:t>
              </a:r>
              <a:endParaRPr sz="1600" b="1"/>
            </a:p>
          </p:txBody>
        </p:sp>
      </p:grpSp>
      <p:grpSp>
        <p:nvGrpSpPr>
          <p:cNvPr id="9508" name="Google Shape;9508;p376"/>
          <p:cNvGrpSpPr/>
          <p:nvPr/>
        </p:nvGrpSpPr>
        <p:grpSpPr>
          <a:xfrm>
            <a:off x="4902894" y="1104366"/>
            <a:ext cx="3586316" cy="2505281"/>
            <a:chOff x="2696950" y="1678663"/>
            <a:chExt cx="4760176" cy="3325300"/>
          </a:xfrm>
        </p:grpSpPr>
        <p:grpSp>
          <p:nvGrpSpPr>
            <p:cNvPr id="9509" name="Google Shape;9509;p376"/>
            <p:cNvGrpSpPr/>
            <p:nvPr/>
          </p:nvGrpSpPr>
          <p:grpSpPr>
            <a:xfrm>
              <a:off x="2696950" y="1678663"/>
              <a:ext cx="4760176" cy="3325300"/>
              <a:chOff x="2586350" y="1168975"/>
              <a:chExt cx="4760176" cy="3325300"/>
            </a:xfrm>
          </p:grpSpPr>
          <p:pic>
            <p:nvPicPr>
              <p:cNvPr id="9510" name="Google Shape;9510;p376"/>
              <p:cNvPicPr preferRelativeResize="0"/>
              <p:nvPr/>
            </p:nvPicPr>
            <p:blipFill>
              <a:blip r:embed="rId8">
                <a:alphaModFix/>
              </a:blip>
              <a:stretch>
                <a:fillRect/>
              </a:stretch>
            </p:blipFill>
            <p:spPr>
              <a:xfrm>
                <a:off x="2586350" y="1168975"/>
                <a:ext cx="4760176" cy="3325300"/>
              </a:xfrm>
              <a:prstGeom prst="rect">
                <a:avLst/>
              </a:prstGeom>
              <a:noFill/>
              <a:ln>
                <a:noFill/>
              </a:ln>
            </p:spPr>
          </p:pic>
          <p:sp>
            <p:nvSpPr>
              <p:cNvPr id="9511" name="Google Shape;9511;p376"/>
              <p:cNvSpPr txBox="1"/>
              <p:nvPr/>
            </p:nvSpPr>
            <p:spPr>
              <a:xfrm rot="24443">
                <a:off x="3553711" y="26906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sertraline</a:t>
                </a:r>
                <a:endParaRPr sz="1600" b="1"/>
              </a:p>
              <a:p>
                <a:pPr marL="0" marR="0" lvl="0" indent="0" algn="ctr" rtl="0">
                  <a:lnSpc>
                    <a:spcPct val="100000"/>
                  </a:lnSpc>
                  <a:spcBef>
                    <a:spcPts val="0"/>
                  </a:spcBef>
                  <a:spcAft>
                    <a:spcPts val="0"/>
                  </a:spcAft>
                  <a:buClr>
                    <a:srgbClr val="000000"/>
                  </a:buClr>
                  <a:buSzPts val="800"/>
                  <a:buFont typeface="Arial"/>
                  <a:buNone/>
                </a:pPr>
                <a:r>
                  <a:rPr lang="en" sz="1600" b="1"/>
                  <a:t>ZOLOFT</a:t>
                </a:r>
                <a:endParaRPr sz="1600" b="1"/>
              </a:p>
            </p:txBody>
          </p:sp>
        </p:grpSp>
        <p:sp>
          <p:nvSpPr>
            <p:cNvPr id="9512" name="Google Shape;9512;p376"/>
            <p:cNvSpPr/>
            <p:nvPr/>
          </p:nvSpPr>
          <p:spPr>
            <a:xfrm>
              <a:off x="4431469" y="2628330"/>
              <a:ext cx="451200" cy="4335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nvGrpSpPr>
          <p:cNvPr id="9513" name="Google Shape;9513;p376"/>
          <p:cNvGrpSpPr/>
          <p:nvPr/>
        </p:nvGrpSpPr>
        <p:grpSpPr>
          <a:xfrm>
            <a:off x="1980041" y="1481287"/>
            <a:ext cx="308764" cy="2020121"/>
            <a:chOff x="4198133" y="1585860"/>
            <a:chExt cx="434023" cy="2787912"/>
          </a:xfrm>
        </p:grpSpPr>
        <p:cxnSp>
          <p:nvCxnSpPr>
            <p:cNvPr id="9514" name="Google Shape;9514;p376"/>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9515" name="Google Shape;9515;p376"/>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9516" name="Google Shape;9516;p376"/>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cxnSp>
        <p:nvCxnSpPr>
          <p:cNvPr id="9517" name="Google Shape;9517;p376"/>
          <p:cNvCxnSpPr/>
          <p:nvPr/>
        </p:nvCxnSpPr>
        <p:spPr>
          <a:xfrm>
            <a:off x="6279221" y="3542858"/>
            <a:ext cx="290400" cy="0"/>
          </a:xfrm>
          <a:prstGeom prst="straightConnector1">
            <a:avLst/>
          </a:prstGeom>
          <a:noFill/>
          <a:ln w="28575" cap="flat" cmpd="sng">
            <a:solidFill>
              <a:schemeClr val="dk2"/>
            </a:solidFill>
            <a:prstDash val="solid"/>
            <a:round/>
            <a:headEnd type="none" w="med" len="med"/>
            <a:tailEnd type="none" w="med" len="med"/>
          </a:ln>
        </p:spPr>
      </p:cxnSp>
      <p:sp>
        <p:nvSpPr>
          <p:cNvPr id="9518" name="Google Shape;9518;p376"/>
          <p:cNvSpPr txBox="1"/>
          <p:nvPr/>
        </p:nvSpPr>
        <p:spPr>
          <a:xfrm>
            <a:off x="405325" y="119100"/>
            <a:ext cx="58740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Escitalopram vs Sertraline</a:t>
            </a:r>
            <a:endParaRPr b="1"/>
          </a:p>
          <a:p>
            <a:pPr marL="457200" lvl="0" indent="-317500" algn="l" rtl="0">
              <a:spcBef>
                <a:spcPts val="0"/>
              </a:spcBef>
              <a:spcAft>
                <a:spcPts val="0"/>
              </a:spcAft>
              <a:buSzPts val="1400"/>
              <a:buChar char="●"/>
            </a:pPr>
            <a:r>
              <a:rPr lang="en" b="1"/>
              <a:t>The two first-line SSRIs</a:t>
            </a:r>
            <a:endParaRPr b="1"/>
          </a:p>
          <a:p>
            <a:pPr marL="457200" lvl="0" indent="-317500" algn="l" rtl="0">
              <a:spcBef>
                <a:spcPts val="0"/>
              </a:spcBef>
              <a:spcAft>
                <a:spcPts val="0"/>
              </a:spcAft>
              <a:buSzPts val="1400"/>
              <a:buChar char="●"/>
            </a:pPr>
            <a:endParaRPr b="1"/>
          </a:p>
        </p:txBody>
      </p:sp>
      <p:pic>
        <p:nvPicPr>
          <p:cNvPr id="9519" name="Google Shape;9519;p376" descr="clipped result image"/>
          <p:cNvPicPr preferRelativeResize="0"/>
          <p:nvPr/>
        </p:nvPicPr>
        <p:blipFill rotWithShape="1">
          <a:blip r:embed="rId9">
            <a:alphaModFix/>
          </a:blip>
          <a:srcRect/>
          <a:stretch/>
        </p:blipFill>
        <p:spPr>
          <a:xfrm rot="1042847" flipH="1">
            <a:off x="5994019" y="3865695"/>
            <a:ext cx="860811" cy="1007882"/>
          </a:xfrm>
          <a:prstGeom prst="rect">
            <a:avLst/>
          </a:prstGeom>
          <a:noFill/>
          <a:ln>
            <a:noFill/>
          </a:ln>
        </p:spPr>
      </p:pic>
      <p:grpSp>
        <p:nvGrpSpPr>
          <p:cNvPr id="9520" name="Google Shape;9520;p376"/>
          <p:cNvGrpSpPr/>
          <p:nvPr/>
        </p:nvGrpSpPr>
        <p:grpSpPr>
          <a:xfrm>
            <a:off x="1648293" y="3666800"/>
            <a:ext cx="972271" cy="1231446"/>
            <a:chOff x="5130155" y="3264400"/>
            <a:chExt cx="972271" cy="1231446"/>
          </a:xfrm>
        </p:grpSpPr>
        <p:grpSp>
          <p:nvGrpSpPr>
            <p:cNvPr id="9521" name="Google Shape;9521;p376"/>
            <p:cNvGrpSpPr/>
            <p:nvPr/>
          </p:nvGrpSpPr>
          <p:grpSpPr>
            <a:xfrm>
              <a:off x="5130155" y="3390650"/>
              <a:ext cx="972271" cy="1105196"/>
              <a:chOff x="3172050" y="1164841"/>
              <a:chExt cx="2930292" cy="3330909"/>
            </a:xfrm>
          </p:grpSpPr>
          <p:pic>
            <p:nvPicPr>
              <p:cNvPr id="9522" name="Google Shape;9522;p376" descr="clipped result image"/>
              <p:cNvPicPr preferRelativeResize="0"/>
              <p:nvPr/>
            </p:nvPicPr>
            <p:blipFill rotWithShape="1">
              <a:blip r:embed="rId10">
                <a:alphaModFix/>
              </a:blip>
              <a:srcRect/>
              <a:stretch/>
            </p:blipFill>
            <p:spPr>
              <a:xfrm rot="254021" flipH="1">
                <a:off x="3284250" y="1260438"/>
                <a:ext cx="2705891" cy="3139715"/>
              </a:xfrm>
              <a:prstGeom prst="rect">
                <a:avLst/>
              </a:prstGeom>
              <a:noFill/>
              <a:ln>
                <a:noFill/>
              </a:ln>
            </p:spPr>
          </p:pic>
          <p:pic>
            <p:nvPicPr>
              <p:cNvPr id="9523" name="Google Shape;9523;p376" descr="Resultado de imagen para lexus logo"/>
              <p:cNvPicPr preferRelativeResize="0"/>
              <p:nvPr/>
            </p:nvPicPr>
            <p:blipFill rotWithShape="1">
              <a:blip r:embed="rId11">
                <a:alphaModFix/>
              </a:blip>
              <a:srcRect/>
              <a:stretch/>
            </p:blipFill>
            <p:spPr>
              <a:xfrm>
                <a:off x="5264219" y="2634220"/>
                <a:ext cx="522881" cy="392163"/>
              </a:xfrm>
              <a:prstGeom prst="rect">
                <a:avLst/>
              </a:prstGeom>
              <a:noFill/>
              <a:ln>
                <a:noFill/>
              </a:ln>
            </p:spPr>
          </p:pic>
        </p:grpSp>
        <p:pic>
          <p:nvPicPr>
            <p:cNvPr id="9524" name="Google Shape;9524;p376" descr="clipped result image"/>
            <p:cNvPicPr preferRelativeResize="0"/>
            <p:nvPr/>
          </p:nvPicPr>
          <p:blipFill rotWithShape="1">
            <a:blip r:embed="rId12">
              <a:alphaModFix/>
            </a:blip>
            <a:srcRect/>
            <a:stretch/>
          </p:blipFill>
          <p:spPr>
            <a:xfrm>
              <a:off x="5640824" y="3264400"/>
              <a:ext cx="407550" cy="506925"/>
            </a:xfrm>
            <a:prstGeom prst="rect">
              <a:avLst/>
            </a:prstGeom>
            <a:noFill/>
            <a:ln>
              <a:noFill/>
            </a:ln>
          </p:spPr>
        </p:pic>
      </p:gr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Shape 9528"/>
        <p:cNvGrpSpPr/>
        <p:nvPr/>
      </p:nvGrpSpPr>
      <p:grpSpPr>
        <a:xfrm>
          <a:off x="0" y="0"/>
          <a:ext cx="0" cy="0"/>
          <a:chOff x="0" y="0"/>
          <a:chExt cx="0" cy="0"/>
        </a:xfrm>
      </p:grpSpPr>
      <p:sp>
        <p:nvSpPr>
          <p:cNvPr id="9529" name="Google Shape;9529;p377"/>
          <p:cNvSpPr txBox="1"/>
          <p:nvPr/>
        </p:nvSpPr>
        <p:spPr>
          <a:xfrm>
            <a:off x="405325" y="119100"/>
            <a:ext cx="58740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Escitalopram vs Sertraline</a:t>
            </a:r>
            <a:endParaRPr b="1"/>
          </a:p>
          <a:p>
            <a:pPr marL="457200" lvl="0" indent="-317500" algn="l" rtl="0">
              <a:spcBef>
                <a:spcPts val="0"/>
              </a:spcBef>
              <a:spcAft>
                <a:spcPts val="0"/>
              </a:spcAft>
              <a:buSzPts val="1400"/>
              <a:buChar char="●"/>
            </a:pPr>
            <a:r>
              <a:rPr lang="en" b="1"/>
              <a:t>The two first-line SSRIs</a:t>
            </a:r>
            <a:endParaRPr b="1"/>
          </a:p>
          <a:p>
            <a:pPr marL="457200" lvl="0" indent="-317500" algn="l" rtl="0">
              <a:spcBef>
                <a:spcPts val="0"/>
              </a:spcBef>
              <a:spcAft>
                <a:spcPts val="0"/>
              </a:spcAft>
              <a:buSzPts val="1400"/>
              <a:buChar char="●"/>
            </a:pPr>
            <a:r>
              <a:rPr lang="en" b="1"/>
              <a:t>Clinically significant differences are minimal</a:t>
            </a:r>
            <a:endParaRPr b="1"/>
          </a:p>
        </p:txBody>
      </p:sp>
      <p:grpSp>
        <p:nvGrpSpPr>
          <p:cNvPr id="9530" name="Google Shape;9530;p377"/>
          <p:cNvGrpSpPr/>
          <p:nvPr/>
        </p:nvGrpSpPr>
        <p:grpSpPr>
          <a:xfrm>
            <a:off x="4902894" y="1042215"/>
            <a:ext cx="3586316" cy="2567432"/>
            <a:chOff x="4902894" y="1042215"/>
            <a:chExt cx="3586316" cy="2567432"/>
          </a:xfrm>
        </p:grpSpPr>
        <p:grpSp>
          <p:nvGrpSpPr>
            <p:cNvPr id="9531" name="Google Shape;9531;p377"/>
            <p:cNvGrpSpPr/>
            <p:nvPr/>
          </p:nvGrpSpPr>
          <p:grpSpPr>
            <a:xfrm>
              <a:off x="6099641" y="1042215"/>
              <a:ext cx="574895" cy="480514"/>
              <a:chOff x="-2521759" y="897403"/>
              <a:chExt cx="1477500" cy="1089600"/>
            </a:xfrm>
          </p:grpSpPr>
          <p:sp>
            <p:nvSpPr>
              <p:cNvPr id="9532" name="Google Shape;9532;p377"/>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533" name="Google Shape;9533;p377"/>
              <p:cNvGrpSpPr/>
              <p:nvPr/>
            </p:nvGrpSpPr>
            <p:grpSpPr>
              <a:xfrm>
                <a:off x="-2127414" y="1275205"/>
                <a:ext cx="688733" cy="700658"/>
                <a:chOff x="40123" y="-1583761"/>
                <a:chExt cx="688733" cy="1109689"/>
              </a:xfrm>
            </p:grpSpPr>
            <p:grpSp>
              <p:nvGrpSpPr>
                <p:cNvPr id="9534" name="Google Shape;9534;p377"/>
                <p:cNvGrpSpPr/>
                <p:nvPr/>
              </p:nvGrpSpPr>
              <p:grpSpPr>
                <a:xfrm>
                  <a:off x="45124" y="-1327179"/>
                  <a:ext cx="683733" cy="853107"/>
                  <a:chOff x="597574" y="1930371"/>
                  <a:chExt cx="683733" cy="853107"/>
                </a:xfrm>
              </p:grpSpPr>
              <p:grpSp>
                <p:nvGrpSpPr>
                  <p:cNvPr id="9535" name="Google Shape;9535;p377"/>
                  <p:cNvGrpSpPr/>
                  <p:nvPr/>
                </p:nvGrpSpPr>
                <p:grpSpPr>
                  <a:xfrm rot="-5400000">
                    <a:off x="640721" y="2142893"/>
                    <a:ext cx="600335" cy="680836"/>
                    <a:chOff x="15239716" y="-12996420"/>
                    <a:chExt cx="1868456" cy="2463229"/>
                  </a:xfrm>
                </p:grpSpPr>
                <p:pic>
                  <p:nvPicPr>
                    <p:cNvPr id="9536" name="Google Shape;9536;p377"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9537" name="Google Shape;9537;p377"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9538" name="Google Shape;9538;p377"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9539" name="Google Shape;9539;p377"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9540" name="Google Shape;9540;p377"/>
            <p:cNvGrpSpPr/>
            <p:nvPr/>
          </p:nvGrpSpPr>
          <p:grpSpPr>
            <a:xfrm>
              <a:off x="4902894" y="1104366"/>
              <a:ext cx="3586316" cy="2505281"/>
              <a:chOff x="2696950" y="1678663"/>
              <a:chExt cx="4760176" cy="3325300"/>
            </a:xfrm>
          </p:grpSpPr>
          <p:grpSp>
            <p:nvGrpSpPr>
              <p:cNvPr id="9541" name="Google Shape;9541;p377"/>
              <p:cNvGrpSpPr/>
              <p:nvPr/>
            </p:nvGrpSpPr>
            <p:grpSpPr>
              <a:xfrm>
                <a:off x="2696950" y="1678663"/>
                <a:ext cx="4760176" cy="3325300"/>
                <a:chOff x="2586350" y="1168975"/>
                <a:chExt cx="4760176" cy="3325300"/>
              </a:xfrm>
            </p:grpSpPr>
            <p:pic>
              <p:nvPicPr>
                <p:cNvPr id="9542" name="Google Shape;9542;p377"/>
                <p:cNvPicPr preferRelativeResize="0"/>
                <p:nvPr/>
              </p:nvPicPr>
              <p:blipFill>
                <a:blip r:embed="rId7">
                  <a:alphaModFix/>
                </a:blip>
                <a:stretch>
                  <a:fillRect/>
                </a:stretch>
              </p:blipFill>
              <p:spPr>
                <a:xfrm>
                  <a:off x="2586350" y="1168975"/>
                  <a:ext cx="4760176" cy="3325300"/>
                </a:xfrm>
                <a:prstGeom prst="rect">
                  <a:avLst/>
                </a:prstGeom>
                <a:noFill/>
                <a:ln>
                  <a:noFill/>
                </a:ln>
              </p:spPr>
            </p:pic>
            <p:sp>
              <p:nvSpPr>
                <p:cNvPr id="9543" name="Google Shape;9543;p377"/>
                <p:cNvSpPr txBox="1"/>
                <p:nvPr/>
              </p:nvSpPr>
              <p:spPr>
                <a:xfrm rot="24443">
                  <a:off x="3553711" y="26906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sertraline</a:t>
                  </a:r>
                  <a:endParaRPr sz="1600" b="1"/>
                </a:p>
                <a:p>
                  <a:pPr marL="0" marR="0" lvl="0" indent="0" algn="ctr" rtl="0">
                    <a:lnSpc>
                      <a:spcPct val="100000"/>
                    </a:lnSpc>
                    <a:spcBef>
                      <a:spcPts val="0"/>
                    </a:spcBef>
                    <a:spcAft>
                      <a:spcPts val="0"/>
                    </a:spcAft>
                    <a:buClr>
                      <a:srgbClr val="000000"/>
                    </a:buClr>
                    <a:buSzPts val="800"/>
                    <a:buFont typeface="Arial"/>
                    <a:buNone/>
                  </a:pPr>
                  <a:r>
                    <a:rPr lang="en" sz="1600" b="1"/>
                    <a:t>ZOLOFT</a:t>
                  </a:r>
                  <a:endParaRPr sz="1600" b="1"/>
                </a:p>
              </p:txBody>
            </p:sp>
          </p:grpSp>
          <p:sp>
            <p:nvSpPr>
              <p:cNvPr id="9544" name="Google Shape;9544;p377"/>
              <p:cNvSpPr/>
              <p:nvPr/>
            </p:nvSpPr>
            <p:spPr>
              <a:xfrm>
                <a:off x="4431469" y="2628330"/>
                <a:ext cx="451200" cy="4335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cxnSp>
          <p:nvCxnSpPr>
            <p:cNvPr id="9545" name="Google Shape;9545;p377"/>
            <p:cNvCxnSpPr/>
            <p:nvPr/>
          </p:nvCxnSpPr>
          <p:spPr>
            <a:xfrm>
              <a:off x="6279221" y="3542858"/>
              <a:ext cx="290400" cy="0"/>
            </a:xfrm>
            <a:prstGeom prst="straightConnector1">
              <a:avLst/>
            </a:prstGeom>
            <a:noFill/>
            <a:ln w="28575" cap="flat" cmpd="sng">
              <a:solidFill>
                <a:schemeClr val="dk2"/>
              </a:solidFill>
              <a:prstDash val="solid"/>
              <a:round/>
              <a:headEnd type="none" w="med" len="med"/>
              <a:tailEnd type="none" w="med" len="med"/>
            </a:ln>
          </p:spPr>
        </p:cxnSp>
      </p:grpSp>
      <p:grpSp>
        <p:nvGrpSpPr>
          <p:cNvPr id="9546" name="Google Shape;9546;p377"/>
          <p:cNvGrpSpPr/>
          <p:nvPr/>
        </p:nvGrpSpPr>
        <p:grpSpPr>
          <a:xfrm>
            <a:off x="1078553" y="1406852"/>
            <a:ext cx="3191834" cy="2152848"/>
            <a:chOff x="1078553" y="1406852"/>
            <a:chExt cx="3191834" cy="2152848"/>
          </a:xfrm>
        </p:grpSpPr>
        <p:grpSp>
          <p:nvGrpSpPr>
            <p:cNvPr id="9547" name="Google Shape;9547;p377"/>
            <p:cNvGrpSpPr/>
            <p:nvPr/>
          </p:nvGrpSpPr>
          <p:grpSpPr>
            <a:xfrm>
              <a:off x="1078553" y="1406852"/>
              <a:ext cx="3191834" cy="2152848"/>
              <a:chOff x="861075" y="1457642"/>
              <a:chExt cx="4419599" cy="2980958"/>
            </a:xfrm>
          </p:grpSpPr>
          <p:pic>
            <p:nvPicPr>
              <p:cNvPr id="9548" name="Google Shape;9548;p377"/>
              <p:cNvPicPr preferRelativeResize="0"/>
              <p:nvPr/>
            </p:nvPicPr>
            <p:blipFill>
              <a:blip r:embed="rId8">
                <a:alphaModFix/>
              </a:blip>
              <a:stretch>
                <a:fillRect/>
              </a:stretch>
            </p:blipFill>
            <p:spPr>
              <a:xfrm>
                <a:off x="861075" y="1457642"/>
                <a:ext cx="4419599" cy="2980958"/>
              </a:xfrm>
              <a:prstGeom prst="rect">
                <a:avLst/>
              </a:prstGeom>
              <a:noFill/>
              <a:ln>
                <a:noFill/>
              </a:ln>
            </p:spPr>
          </p:pic>
          <p:sp>
            <p:nvSpPr>
              <p:cNvPr id="9549" name="Google Shape;9549;p377"/>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escitalopram</a:t>
                </a:r>
                <a:endParaRPr sz="1600" b="1"/>
              </a:p>
              <a:p>
                <a:pPr marL="0" marR="0" lvl="0" indent="0" algn="ctr" rtl="0">
                  <a:lnSpc>
                    <a:spcPct val="100000"/>
                  </a:lnSpc>
                  <a:spcBef>
                    <a:spcPts val="0"/>
                  </a:spcBef>
                  <a:spcAft>
                    <a:spcPts val="0"/>
                  </a:spcAft>
                  <a:buClr>
                    <a:srgbClr val="000000"/>
                  </a:buClr>
                  <a:buSzPts val="800"/>
                  <a:buFont typeface="Arial"/>
                  <a:buNone/>
                </a:pPr>
                <a:r>
                  <a:rPr lang="en" sz="1600" b="1"/>
                  <a:t>LEXAPRO</a:t>
                </a:r>
                <a:endParaRPr sz="1600" b="1"/>
              </a:p>
            </p:txBody>
          </p:sp>
        </p:grpSp>
        <p:grpSp>
          <p:nvGrpSpPr>
            <p:cNvPr id="9550" name="Google Shape;9550;p377"/>
            <p:cNvGrpSpPr/>
            <p:nvPr/>
          </p:nvGrpSpPr>
          <p:grpSpPr>
            <a:xfrm>
              <a:off x="1980041" y="1481287"/>
              <a:ext cx="308764" cy="2020121"/>
              <a:chOff x="4198133" y="1585860"/>
              <a:chExt cx="434023" cy="2787912"/>
            </a:xfrm>
          </p:grpSpPr>
          <p:cxnSp>
            <p:nvCxnSpPr>
              <p:cNvPr id="9551" name="Google Shape;9551;p377"/>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9552" name="Google Shape;9552;p377"/>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9553" name="Google Shape;9553;p377"/>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pic>
        <p:nvPicPr>
          <p:cNvPr id="9554" name="Google Shape;9554;p377" descr="clipped result image"/>
          <p:cNvPicPr preferRelativeResize="0"/>
          <p:nvPr/>
        </p:nvPicPr>
        <p:blipFill rotWithShape="1">
          <a:blip r:embed="rId9">
            <a:alphaModFix/>
          </a:blip>
          <a:srcRect/>
          <a:stretch/>
        </p:blipFill>
        <p:spPr>
          <a:xfrm rot="1042847" flipH="1">
            <a:off x="5994019" y="3865695"/>
            <a:ext cx="860811" cy="1007882"/>
          </a:xfrm>
          <a:prstGeom prst="rect">
            <a:avLst/>
          </a:prstGeom>
          <a:noFill/>
          <a:ln>
            <a:noFill/>
          </a:ln>
        </p:spPr>
      </p:pic>
      <p:grpSp>
        <p:nvGrpSpPr>
          <p:cNvPr id="9555" name="Google Shape;9555;p377"/>
          <p:cNvGrpSpPr/>
          <p:nvPr/>
        </p:nvGrpSpPr>
        <p:grpSpPr>
          <a:xfrm>
            <a:off x="1648293" y="3666800"/>
            <a:ext cx="972271" cy="1231446"/>
            <a:chOff x="5130155" y="3264400"/>
            <a:chExt cx="972271" cy="1231446"/>
          </a:xfrm>
        </p:grpSpPr>
        <p:grpSp>
          <p:nvGrpSpPr>
            <p:cNvPr id="9556" name="Google Shape;9556;p377"/>
            <p:cNvGrpSpPr/>
            <p:nvPr/>
          </p:nvGrpSpPr>
          <p:grpSpPr>
            <a:xfrm>
              <a:off x="5130155" y="3390650"/>
              <a:ext cx="972271" cy="1105196"/>
              <a:chOff x="3172050" y="1164841"/>
              <a:chExt cx="2930292" cy="3330909"/>
            </a:xfrm>
          </p:grpSpPr>
          <p:pic>
            <p:nvPicPr>
              <p:cNvPr id="9557" name="Google Shape;9557;p377" descr="clipped result image"/>
              <p:cNvPicPr preferRelativeResize="0"/>
              <p:nvPr/>
            </p:nvPicPr>
            <p:blipFill rotWithShape="1">
              <a:blip r:embed="rId10">
                <a:alphaModFix/>
              </a:blip>
              <a:srcRect/>
              <a:stretch/>
            </p:blipFill>
            <p:spPr>
              <a:xfrm rot="254021" flipH="1">
                <a:off x="3284250" y="1260438"/>
                <a:ext cx="2705891" cy="3139715"/>
              </a:xfrm>
              <a:prstGeom prst="rect">
                <a:avLst/>
              </a:prstGeom>
              <a:noFill/>
              <a:ln>
                <a:noFill/>
              </a:ln>
            </p:spPr>
          </p:pic>
          <p:pic>
            <p:nvPicPr>
              <p:cNvPr id="9558" name="Google Shape;9558;p377" descr="Resultado de imagen para lexus logo"/>
              <p:cNvPicPr preferRelativeResize="0"/>
              <p:nvPr/>
            </p:nvPicPr>
            <p:blipFill rotWithShape="1">
              <a:blip r:embed="rId11">
                <a:alphaModFix/>
              </a:blip>
              <a:srcRect/>
              <a:stretch/>
            </p:blipFill>
            <p:spPr>
              <a:xfrm>
                <a:off x="5264219" y="2634220"/>
                <a:ext cx="522881" cy="392163"/>
              </a:xfrm>
              <a:prstGeom prst="rect">
                <a:avLst/>
              </a:prstGeom>
              <a:noFill/>
              <a:ln>
                <a:noFill/>
              </a:ln>
            </p:spPr>
          </p:pic>
        </p:grpSp>
        <p:pic>
          <p:nvPicPr>
            <p:cNvPr id="9559" name="Google Shape;9559;p377" descr="clipped result image"/>
            <p:cNvPicPr preferRelativeResize="0"/>
            <p:nvPr/>
          </p:nvPicPr>
          <p:blipFill rotWithShape="1">
            <a:blip r:embed="rId12">
              <a:alphaModFix/>
            </a:blip>
            <a:srcRect/>
            <a:stretch/>
          </p:blipFill>
          <p:spPr>
            <a:xfrm>
              <a:off x="5640824" y="3264400"/>
              <a:ext cx="407550" cy="506925"/>
            </a:xfrm>
            <a:prstGeom prst="rect">
              <a:avLst/>
            </a:prstGeom>
            <a:noFill/>
            <a:ln>
              <a:noFill/>
            </a:ln>
          </p:spPr>
        </p:pic>
      </p:gr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Shape 9563"/>
        <p:cNvGrpSpPr/>
        <p:nvPr/>
      </p:nvGrpSpPr>
      <p:grpSpPr>
        <a:xfrm>
          <a:off x="0" y="0"/>
          <a:ext cx="0" cy="0"/>
          <a:chOff x="0" y="0"/>
          <a:chExt cx="0" cy="0"/>
        </a:xfrm>
      </p:grpSpPr>
      <p:sp>
        <p:nvSpPr>
          <p:cNvPr id="9564" name="Google Shape;9564;p378"/>
          <p:cNvSpPr txBox="1"/>
          <p:nvPr/>
        </p:nvSpPr>
        <p:spPr>
          <a:xfrm>
            <a:off x="700600" y="462000"/>
            <a:ext cx="48009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t>SSRIs</a:t>
            </a:r>
            <a:endParaRPr sz="3000" b="1"/>
          </a:p>
          <a:p>
            <a:pPr marL="914400" lvl="0" indent="-419100" algn="l" rtl="0">
              <a:spcBef>
                <a:spcPts val="0"/>
              </a:spcBef>
              <a:spcAft>
                <a:spcPts val="0"/>
              </a:spcAft>
              <a:buSzPts val="3000"/>
              <a:buAutoNum type="arabicPeriod"/>
            </a:pPr>
            <a:r>
              <a:rPr lang="en" sz="3000" b="1"/>
              <a:t>escitalopram</a:t>
            </a:r>
            <a:endParaRPr sz="3000" b="1"/>
          </a:p>
          <a:p>
            <a:pPr marL="914400" lvl="0" indent="-419100" algn="l" rtl="0">
              <a:spcBef>
                <a:spcPts val="0"/>
              </a:spcBef>
              <a:spcAft>
                <a:spcPts val="0"/>
              </a:spcAft>
              <a:buSzPts val="3000"/>
              <a:buAutoNum type="arabicPeriod"/>
            </a:pPr>
            <a:r>
              <a:rPr lang="en" sz="3000" b="1"/>
              <a:t>citalopram</a:t>
            </a:r>
            <a:endParaRPr sz="3000" b="1"/>
          </a:p>
          <a:p>
            <a:pPr marL="914400" lvl="0" indent="-419100" algn="l" rtl="0">
              <a:spcBef>
                <a:spcPts val="0"/>
              </a:spcBef>
              <a:spcAft>
                <a:spcPts val="0"/>
              </a:spcAft>
              <a:buSzPts val="3000"/>
              <a:buAutoNum type="arabicPeriod"/>
            </a:pPr>
            <a:r>
              <a:rPr lang="en" sz="3000" b="1"/>
              <a:t>fluoxetine</a:t>
            </a:r>
            <a:endParaRPr sz="3000" b="1"/>
          </a:p>
          <a:p>
            <a:pPr marL="914400" lvl="0" indent="-419100" algn="l" rtl="0">
              <a:spcBef>
                <a:spcPts val="0"/>
              </a:spcBef>
              <a:spcAft>
                <a:spcPts val="0"/>
              </a:spcAft>
              <a:buSzPts val="3000"/>
              <a:buAutoNum type="arabicPeriod"/>
            </a:pPr>
            <a:r>
              <a:rPr lang="en" sz="3000" b="1"/>
              <a:t>sertraline</a:t>
            </a:r>
            <a:endParaRPr sz="3000" b="1"/>
          </a:p>
          <a:p>
            <a:pPr marL="914400" lvl="0" indent="-419100" algn="l" rtl="0">
              <a:spcBef>
                <a:spcPts val="0"/>
              </a:spcBef>
              <a:spcAft>
                <a:spcPts val="0"/>
              </a:spcAft>
              <a:buSzPts val="3000"/>
              <a:buAutoNum type="arabicPeriod"/>
            </a:pPr>
            <a:endParaRPr sz="3000" b="1"/>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Shape 9568"/>
        <p:cNvGrpSpPr/>
        <p:nvPr/>
      </p:nvGrpSpPr>
      <p:grpSpPr>
        <a:xfrm>
          <a:off x="0" y="0"/>
          <a:ext cx="0" cy="0"/>
          <a:chOff x="0" y="0"/>
          <a:chExt cx="0" cy="0"/>
        </a:xfrm>
      </p:grpSpPr>
      <p:sp>
        <p:nvSpPr>
          <p:cNvPr id="9569" name="Google Shape;9569;p379"/>
          <p:cNvSpPr txBox="1"/>
          <p:nvPr/>
        </p:nvSpPr>
        <p:spPr>
          <a:xfrm>
            <a:off x="700600" y="462000"/>
            <a:ext cx="48009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t>SSRIs</a:t>
            </a:r>
            <a:endParaRPr sz="3000" b="1"/>
          </a:p>
          <a:p>
            <a:pPr marL="914400" lvl="0" indent="-419100" algn="l" rtl="0">
              <a:spcBef>
                <a:spcPts val="0"/>
              </a:spcBef>
              <a:spcAft>
                <a:spcPts val="0"/>
              </a:spcAft>
              <a:buSzPts val="3000"/>
              <a:buAutoNum type="arabicPeriod"/>
            </a:pPr>
            <a:r>
              <a:rPr lang="en" sz="3000" b="1"/>
              <a:t>escitalopram</a:t>
            </a:r>
            <a:endParaRPr sz="3000" b="1"/>
          </a:p>
          <a:p>
            <a:pPr marL="914400" lvl="0" indent="-419100" algn="l" rtl="0">
              <a:spcBef>
                <a:spcPts val="0"/>
              </a:spcBef>
              <a:spcAft>
                <a:spcPts val="0"/>
              </a:spcAft>
              <a:buSzPts val="3000"/>
              <a:buAutoNum type="arabicPeriod"/>
            </a:pPr>
            <a:r>
              <a:rPr lang="en" sz="3000" b="1"/>
              <a:t>citalopram</a:t>
            </a:r>
            <a:endParaRPr sz="3000" b="1"/>
          </a:p>
          <a:p>
            <a:pPr marL="914400" lvl="0" indent="-419100" algn="l" rtl="0">
              <a:spcBef>
                <a:spcPts val="0"/>
              </a:spcBef>
              <a:spcAft>
                <a:spcPts val="0"/>
              </a:spcAft>
              <a:buSzPts val="3000"/>
              <a:buAutoNum type="arabicPeriod"/>
            </a:pPr>
            <a:r>
              <a:rPr lang="en" sz="3000" b="1"/>
              <a:t>fluoxetine</a:t>
            </a:r>
            <a:endParaRPr sz="3000" b="1"/>
          </a:p>
          <a:p>
            <a:pPr marL="914400" lvl="0" indent="-419100" algn="l" rtl="0">
              <a:spcBef>
                <a:spcPts val="0"/>
              </a:spcBef>
              <a:spcAft>
                <a:spcPts val="0"/>
              </a:spcAft>
              <a:buSzPts val="3000"/>
              <a:buAutoNum type="arabicPeriod"/>
            </a:pPr>
            <a:r>
              <a:rPr lang="en" sz="3000" b="1"/>
              <a:t>sertraline</a:t>
            </a:r>
            <a:endParaRPr sz="3000" b="1"/>
          </a:p>
          <a:p>
            <a:pPr marL="914400" lvl="0" indent="-419100" algn="l" rtl="0">
              <a:spcBef>
                <a:spcPts val="0"/>
              </a:spcBef>
              <a:spcAft>
                <a:spcPts val="0"/>
              </a:spcAft>
              <a:buSzPts val="3000"/>
              <a:buAutoNum type="arabicPeriod"/>
            </a:pPr>
            <a:r>
              <a:rPr lang="en" sz="3000" b="1"/>
              <a:t>paroxetine</a:t>
            </a:r>
            <a:endParaRPr sz="3000" b="1"/>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Shape 9573"/>
        <p:cNvGrpSpPr/>
        <p:nvPr/>
      </p:nvGrpSpPr>
      <p:grpSpPr>
        <a:xfrm>
          <a:off x="0" y="0"/>
          <a:ext cx="0" cy="0"/>
          <a:chOff x="0" y="0"/>
          <a:chExt cx="0" cy="0"/>
        </a:xfrm>
      </p:grpSpPr>
      <p:sp>
        <p:nvSpPr>
          <p:cNvPr id="9574" name="Google Shape;9574;p380"/>
          <p:cNvSpPr txBox="1"/>
          <p:nvPr/>
        </p:nvSpPr>
        <p:spPr>
          <a:xfrm>
            <a:off x="7543795" y="0"/>
            <a:ext cx="21126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r>
              <a:rPr lang="en">
                <a:solidFill>
                  <a:schemeClr val="dk1"/>
                </a:solidFill>
              </a:rPr>
              <a:t>#64</a:t>
            </a:r>
            <a:endParaRPr>
              <a:solidFill>
                <a:schemeClr val="dk1"/>
              </a:solidFill>
            </a:endParaRPr>
          </a:p>
          <a:p>
            <a:pPr marL="0" lvl="0" indent="0" algn="l" rtl="0">
              <a:spcBef>
                <a:spcPts val="0"/>
              </a:spcBef>
              <a:spcAft>
                <a:spcPts val="0"/>
              </a:spcAft>
              <a:buClr>
                <a:schemeClr val="dk1"/>
              </a:buClr>
              <a:buSzPts val="800"/>
              <a:buFont typeface="Arial"/>
              <a:buNone/>
            </a:pPr>
            <a:r>
              <a:rPr lang="en">
                <a:solidFill>
                  <a:schemeClr val="dk1"/>
                </a:solidFill>
              </a:rPr>
              <a:t>1992</a:t>
            </a:r>
            <a:endParaRPr>
              <a:solidFill>
                <a:schemeClr val="dk1"/>
              </a:solidFill>
            </a:endParaRPr>
          </a:p>
          <a:p>
            <a:pPr marL="0" lvl="0" indent="0" algn="l" rtl="0">
              <a:spcBef>
                <a:spcPts val="0"/>
              </a:spcBef>
              <a:spcAft>
                <a:spcPts val="0"/>
              </a:spcAft>
              <a:buClr>
                <a:schemeClr val="dk1"/>
              </a:buClr>
              <a:buSzPts val="800"/>
              <a:buFont typeface="Arial"/>
              <a:buNone/>
            </a:pPr>
            <a:r>
              <a:rPr lang="en">
                <a:solidFill>
                  <a:schemeClr val="dk1"/>
                </a:solidFill>
              </a:rPr>
              <a:t>IR $3–$37 </a:t>
            </a:r>
            <a:endParaRPr>
              <a:solidFill>
                <a:schemeClr val="dk1"/>
              </a:solidFill>
            </a:endParaRPr>
          </a:p>
          <a:p>
            <a:pPr marL="0" lvl="0" indent="0" algn="l" rtl="0">
              <a:spcBef>
                <a:spcPts val="0"/>
              </a:spcBef>
              <a:spcAft>
                <a:spcPts val="0"/>
              </a:spcAft>
              <a:buClr>
                <a:schemeClr val="dk1"/>
              </a:buClr>
              <a:buSzPts val="800"/>
              <a:buFont typeface="Arial"/>
              <a:buNone/>
            </a:pPr>
            <a:r>
              <a:rPr lang="en">
                <a:solidFill>
                  <a:schemeClr val="dk1"/>
                </a:solidFill>
              </a:rPr>
              <a:t>ER $55–$140 </a:t>
            </a:r>
            <a:endParaRPr>
              <a:solidFill>
                <a:schemeClr val="dk1"/>
              </a:solidFill>
            </a:endParaRPr>
          </a:p>
          <a:p>
            <a:pPr marL="0" marR="0" lvl="0" indent="0" algn="l" rtl="0">
              <a:lnSpc>
                <a:spcPct val="100000"/>
              </a:lnSpc>
              <a:spcBef>
                <a:spcPts val="0"/>
              </a:spcBef>
              <a:spcAft>
                <a:spcPts val="0"/>
              </a:spcAft>
              <a:buClr>
                <a:srgbClr val="000000"/>
              </a:buClr>
              <a:buSzPts val="800"/>
              <a:buFont typeface="Arial"/>
              <a:buNone/>
            </a:pPr>
            <a:endParaRPr/>
          </a:p>
        </p:txBody>
      </p:sp>
      <p:cxnSp>
        <p:nvCxnSpPr>
          <p:cNvPr id="9575" name="Google Shape;9575;p380"/>
          <p:cNvCxnSpPr/>
          <p:nvPr/>
        </p:nvCxnSpPr>
        <p:spPr>
          <a:xfrm>
            <a:off x="7043838" y="-3575"/>
            <a:ext cx="0" cy="5141100"/>
          </a:xfrm>
          <a:prstGeom prst="straightConnector1">
            <a:avLst/>
          </a:prstGeom>
          <a:noFill/>
          <a:ln w="9525" cap="flat" cmpd="sng">
            <a:solidFill>
              <a:schemeClr val="dk2"/>
            </a:solidFill>
            <a:prstDash val="solid"/>
            <a:round/>
            <a:headEnd type="none" w="med" len="med"/>
            <a:tailEnd type="none" w="med" len="med"/>
          </a:ln>
        </p:spPr>
      </p:cxnSp>
      <p:sp>
        <p:nvSpPr>
          <p:cNvPr id="9576" name="Google Shape;9576;p380"/>
          <p:cNvSpPr txBox="1"/>
          <p:nvPr/>
        </p:nvSpPr>
        <p:spPr>
          <a:xfrm>
            <a:off x="19050" y="-38275"/>
            <a:ext cx="3381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Paroxetine (PAXIL)</a:t>
            </a:r>
            <a:endParaRPr sz="1800">
              <a:solidFill>
                <a:schemeClr val="dk1"/>
              </a:solidFill>
            </a:endParaRPr>
          </a:p>
          <a:p>
            <a:pPr marL="0" lvl="0" indent="0" algn="l" rtl="0">
              <a:lnSpc>
                <a:spcPct val="115000"/>
              </a:lnSpc>
              <a:spcBef>
                <a:spcPts val="0"/>
              </a:spcBef>
              <a:spcAft>
                <a:spcPts val="0"/>
              </a:spcAft>
              <a:buClr>
                <a:schemeClr val="dk1"/>
              </a:buClr>
              <a:buSzPts val="900"/>
              <a:buFont typeface="Arial"/>
              <a:buNone/>
            </a:pPr>
            <a:r>
              <a:rPr lang="en" sz="1300">
                <a:solidFill>
                  <a:schemeClr val="dk1"/>
                </a:solidFill>
              </a:rPr>
              <a:t>par OX e tine / PAX il</a:t>
            </a:r>
            <a:r>
              <a:rPr lang="en" sz="1200">
                <a:solidFill>
                  <a:schemeClr val="dk1"/>
                </a:solidFill>
              </a:rPr>
              <a:t>              </a:t>
            </a:r>
            <a:endParaRPr sz="12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1600">
                <a:solidFill>
                  <a:schemeClr val="dk1"/>
                </a:solidFill>
              </a:rPr>
              <a:t>“Pear rocks a teen (Paxil Rose)”</a:t>
            </a:r>
            <a:endParaRPr sz="2200"/>
          </a:p>
        </p:txBody>
      </p:sp>
      <p:sp>
        <p:nvSpPr>
          <p:cNvPr id="9577" name="Google Shape;9577;p380"/>
          <p:cNvSpPr txBox="1"/>
          <p:nvPr/>
        </p:nvSpPr>
        <p:spPr>
          <a:xfrm>
            <a:off x="28575" y="952325"/>
            <a:ext cx="3308100" cy="190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Font typeface="Arial"/>
              <a:buNone/>
            </a:pPr>
            <a:r>
              <a:rPr lang="en">
                <a:solidFill>
                  <a:schemeClr val="dk1"/>
                </a:solidFill>
              </a:rPr>
              <a:t>❖ Antidepressant</a:t>
            </a:r>
            <a:endParaRPr>
              <a:solidFill>
                <a:schemeClr val="dk1"/>
              </a:solidFill>
            </a:endParaRPr>
          </a:p>
          <a:p>
            <a:pPr marL="0" lvl="0" indent="0" algn="l" rtl="0">
              <a:lnSpc>
                <a:spcPct val="90000"/>
              </a:lnSpc>
              <a:spcBef>
                <a:spcPts val="0"/>
              </a:spcBef>
              <a:spcAft>
                <a:spcPts val="0"/>
              </a:spcAft>
              <a:buClr>
                <a:schemeClr val="dk1"/>
              </a:buClr>
              <a:buFont typeface="Arial"/>
              <a:buNone/>
            </a:pPr>
            <a:endParaRPr sz="100">
              <a:solidFill>
                <a:schemeClr val="dk1"/>
              </a:solidFill>
            </a:endParaRPr>
          </a:p>
          <a:p>
            <a:pPr marL="0" lvl="0" indent="0" algn="l" rtl="0">
              <a:lnSpc>
                <a:spcPct val="90000"/>
              </a:lnSpc>
              <a:spcBef>
                <a:spcPts val="0"/>
              </a:spcBef>
              <a:spcAft>
                <a:spcPts val="0"/>
              </a:spcAft>
              <a:buNone/>
            </a:pPr>
            <a:r>
              <a:rPr lang="en">
                <a:solidFill>
                  <a:schemeClr val="dk1"/>
                </a:solidFill>
              </a:rPr>
              <a:t>❖ Selective serotonin reuptake </a:t>
            </a:r>
            <a:endParaRPr>
              <a:solidFill>
                <a:schemeClr val="dk1"/>
              </a:solidFill>
            </a:endParaRPr>
          </a:p>
          <a:p>
            <a:pPr marL="0" lvl="0" indent="0" algn="l" rtl="0">
              <a:lnSpc>
                <a:spcPct val="90000"/>
              </a:lnSpc>
              <a:spcBef>
                <a:spcPts val="0"/>
              </a:spcBef>
              <a:spcAft>
                <a:spcPts val="0"/>
              </a:spcAft>
              <a:buClr>
                <a:schemeClr val="dk1"/>
              </a:buClr>
              <a:buFont typeface="Arial"/>
              <a:buNone/>
            </a:pPr>
            <a:r>
              <a:rPr lang="en">
                <a:solidFill>
                  <a:schemeClr val="dk1"/>
                </a:solidFill>
              </a:rPr>
              <a:t>     inhibitor (SSRI)</a:t>
            </a:r>
            <a:endParaRPr>
              <a:solidFill>
                <a:schemeClr val="dk1"/>
              </a:solidFill>
            </a:endParaRPr>
          </a:p>
          <a:p>
            <a:pPr marL="0" lvl="0" indent="0" algn="l" rtl="0">
              <a:spcBef>
                <a:spcPts val="0"/>
              </a:spcBef>
              <a:spcAft>
                <a:spcPts val="0"/>
              </a:spcAft>
              <a:buClr>
                <a:schemeClr val="dk1"/>
              </a:buClr>
              <a:buSzPts val="800"/>
              <a:buFont typeface="Arial"/>
              <a:buNone/>
            </a:pPr>
            <a:endParaRPr>
              <a:solidFill>
                <a:schemeClr val="dk1"/>
              </a:solidFill>
            </a:endParaRPr>
          </a:p>
          <a:p>
            <a:pPr marL="0" marR="0" lvl="0" indent="0" algn="l" rtl="0">
              <a:lnSpc>
                <a:spcPct val="100000"/>
              </a:lnSpc>
              <a:spcBef>
                <a:spcPts val="0"/>
              </a:spcBef>
              <a:spcAft>
                <a:spcPts val="0"/>
              </a:spcAft>
              <a:buNone/>
            </a:pPr>
            <a:endParaRPr/>
          </a:p>
        </p:txBody>
      </p:sp>
      <p:sp>
        <p:nvSpPr>
          <p:cNvPr id="9578" name="Google Shape;9578;p380"/>
          <p:cNvSpPr txBox="1"/>
          <p:nvPr/>
        </p:nvSpPr>
        <p:spPr>
          <a:xfrm>
            <a:off x="8194423" y="3050163"/>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1600"/>
              <a:t>SSRI</a:t>
            </a:r>
            <a:endParaRPr sz="1600"/>
          </a:p>
        </p:txBody>
      </p:sp>
      <p:pic>
        <p:nvPicPr>
          <p:cNvPr id="9579" name="Google Shape;9579;p380" descr="clipped result image"/>
          <p:cNvPicPr preferRelativeResize="0"/>
          <p:nvPr/>
        </p:nvPicPr>
        <p:blipFill>
          <a:blip r:embed="rId3">
            <a:alphaModFix/>
          </a:blip>
          <a:stretch>
            <a:fillRect/>
          </a:stretch>
        </p:blipFill>
        <p:spPr>
          <a:xfrm>
            <a:off x="7719153" y="2983490"/>
            <a:ext cx="275189" cy="590000"/>
          </a:xfrm>
          <a:prstGeom prst="rect">
            <a:avLst/>
          </a:prstGeom>
          <a:noFill/>
          <a:ln>
            <a:noFill/>
          </a:ln>
        </p:spPr>
      </p:pic>
      <p:pic>
        <p:nvPicPr>
          <p:cNvPr id="9580" name="Google Shape;9580;p380" descr="Paroxetine-2D-skeletal.svg"/>
          <p:cNvPicPr preferRelativeResize="0"/>
          <p:nvPr/>
        </p:nvPicPr>
        <p:blipFill rotWithShape="1">
          <a:blip r:embed="rId4">
            <a:alphaModFix/>
          </a:blip>
          <a:srcRect/>
          <a:stretch/>
        </p:blipFill>
        <p:spPr>
          <a:xfrm>
            <a:off x="7231900" y="1234624"/>
            <a:ext cx="1676250" cy="1554319"/>
          </a:xfrm>
          <a:prstGeom prst="rect">
            <a:avLst/>
          </a:prstGeom>
          <a:noFill/>
          <a:ln>
            <a:noFill/>
          </a:ln>
        </p:spPr>
      </p:pic>
      <p:pic>
        <p:nvPicPr>
          <p:cNvPr id="9581" name="Google Shape;9581;p380" descr="clipped result image"/>
          <p:cNvPicPr preferRelativeResize="0"/>
          <p:nvPr/>
        </p:nvPicPr>
        <p:blipFill rotWithShape="1">
          <a:blip r:embed="rId5">
            <a:alphaModFix/>
          </a:blip>
          <a:srcRect/>
          <a:stretch/>
        </p:blipFill>
        <p:spPr>
          <a:xfrm rot="-5617530">
            <a:off x="8148919" y="4340900"/>
            <a:ext cx="674986" cy="366726"/>
          </a:xfrm>
          <a:prstGeom prst="rect">
            <a:avLst/>
          </a:prstGeom>
          <a:noFill/>
          <a:ln>
            <a:noFill/>
          </a:ln>
          <a:effectLst>
            <a:outerShdw blurRad="14288" dist="9525" dir="2700000" algn="tl" rotWithShape="0">
              <a:srgbClr val="000000">
                <a:alpha val="27000"/>
              </a:srgbClr>
            </a:outerShdw>
          </a:effectLst>
        </p:spPr>
      </p:pic>
      <p:sp>
        <p:nvSpPr>
          <p:cNvPr id="9582" name="Google Shape;9582;p380"/>
          <p:cNvSpPr txBox="1"/>
          <p:nvPr/>
        </p:nvSpPr>
        <p:spPr>
          <a:xfrm>
            <a:off x="8663397" y="3936454"/>
            <a:ext cx="460800" cy="681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10</a:t>
            </a:r>
            <a:endParaRPr/>
          </a:p>
          <a:p>
            <a:pPr marL="0" marR="0" lvl="0" indent="0" algn="l" rtl="0">
              <a:lnSpc>
                <a:spcPct val="100000"/>
              </a:lnSpc>
              <a:spcBef>
                <a:spcPts val="0"/>
              </a:spcBef>
              <a:spcAft>
                <a:spcPts val="0"/>
              </a:spcAft>
              <a:buClr>
                <a:srgbClr val="000000"/>
              </a:buClr>
              <a:buSzPts val="800"/>
              <a:buFont typeface="Arial"/>
              <a:buNone/>
            </a:pPr>
            <a:r>
              <a:rPr lang="en" b="0" i="0" u="sng" strike="noStrike" cap="none">
                <a:solidFill>
                  <a:srgbClr val="000000"/>
                </a:solidFill>
                <a:latin typeface="Arial"/>
                <a:ea typeface="Arial"/>
                <a:cs typeface="Arial"/>
                <a:sym typeface="Arial"/>
              </a:rPr>
              <a:t>20</a:t>
            </a:r>
            <a:endParaRPr/>
          </a:p>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30</a:t>
            </a:r>
            <a:endParaRPr/>
          </a:p>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40</a:t>
            </a:r>
            <a:endParaRPr/>
          </a:p>
          <a:p>
            <a:pPr marL="0" marR="0" lvl="0" indent="0" algn="l" rtl="0">
              <a:lnSpc>
                <a:spcPct val="100000"/>
              </a:lnSpc>
              <a:spcBef>
                <a:spcPts val="0"/>
              </a:spcBef>
              <a:spcAft>
                <a:spcPts val="0"/>
              </a:spcAft>
              <a:buClr>
                <a:srgbClr val="000000"/>
              </a:buClr>
              <a:buSzPts val="600"/>
              <a:buFont typeface="Arial"/>
              <a:buNone/>
            </a:pPr>
            <a:r>
              <a:rPr lang="en" b="0" i="0" u="none" strike="noStrike" cap="none">
                <a:solidFill>
                  <a:srgbClr val="000000"/>
                </a:solidFill>
                <a:latin typeface="Arial"/>
                <a:ea typeface="Arial"/>
                <a:cs typeface="Arial"/>
                <a:sym typeface="Arial"/>
              </a:rPr>
              <a:t>mg</a:t>
            </a:r>
            <a:endParaRPr b="0" i="0" u="none" strike="noStrike" cap="none">
              <a:solidFill>
                <a:srgbClr val="000000"/>
              </a:solidFill>
              <a:latin typeface="Arial"/>
              <a:ea typeface="Arial"/>
              <a:cs typeface="Arial"/>
              <a:sym typeface="Arial"/>
            </a:endParaRPr>
          </a:p>
        </p:txBody>
      </p:sp>
      <p:sp>
        <p:nvSpPr>
          <p:cNvPr id="9583" name="Google Shape;9583;p380"/>
          <p:cNvSpPr txBox="1"/>
          <p:nvPr/>
        </p:nvSpPr>
        <p:spPr>
          <a:xfrm>
            <a:off x="7683070" y="4036650"/>
            <a:ext cx="603900" cy="681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0" i="0" u="sng" strike="noStrike" cap="none">
                <a:solidFill>
                  <a:srgbClr val="000000"/>
                </a:solidFill>
                <a:latin typeface="Arial"/>
                <a:ea typeface="Arial"/>
                <a:cs typeface="Arial"/>
                <a:sym typeface="Arial"/>
              </a:rPr>
              <a:t>ER</a:t>
            </a:r>
            <a:br>
              <a:rPr lang="en" b="0" i="0" u="none" strike="noStrike" cap="none">
                <a:solidFill>
                  <a:srgbClr val="000000"/>
                </a:solidFill>
                <a:latin typeface="Arial"/>
                <a:ea typeface="Arial"/>
                <a:cs typeface="Arial"/>
                <a:sym typeface="Arial"/>
              </a:rPr>
            </a:br>
            <a:r>
              <a:rPr lang="en" b="0" i="0" u="none" strike="noStrike" cap="none">
                <a:solidFill>
                  <a:srgbClr val="000000"/>
                </a:solidFill>
                <a:latin typeface="Arial"/>
                <a:ea typeface="Arial"/>
                <a:cs typeface="Arial"/>
                <a:sym typeface="Arial"/>
              </a:rPr>
              <a:t>12.5</a:t>
            </a:r>
            <a:endParaRPr/>
          </a:p>
          <a:p>
            <a:pPr marL="0" marR="0" lvl="0" indent="0" algn="l" rtl="0">
              <a:lnSpc>
                <a:spcPct val="100000"/>
              </a:lnSpc>
              <a:spcBef>
                <a:spcPts val="0"/>
              </a:spcBef>
              <a:spcAft>
                <a:spcPts val="0"/>
              </a:spcAft>
              <a:buNone/>
            </a:pPr>
            <a:r>
              <a:rPr lang="en" b="0" i="0" u="sng" strike="noStrike" cap="none">
                <a:solidFill>
                  <a:srgbClr val="000000"/>
                </a:solidFill>
                <a:latin typeface="Arial"/>
                <a:ea typeface="Arial"/>
                <a:cs typeface="Arial"/>
                <a:sym typeface="Arial"/>
              </a:rPr>
              <a:t>25</a:t>
            </a:r>
            <a:r>
              <a:rPr lang="en" b="0" i="0" u="none" strike="noStrike" cap="none">
                <a:solidFill>
                  <a:srgbClr val="000000"/>
                </a:solidFill>
                <a:latin typeface="Arial"/>
                <a:ea typeface="Arial"/>
                <a:cs typeface="Arial"/>
                <a:sym typeface="Arial"/>
              </a:rPr>
              <a:t>  </a:t>
            </a:r>
            <a:endParaRPr/>
          </a:p>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37.5</a:t>
            </a:r>
            <a:endParaRPr/>
          </a:p>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mg</a:t>
            </a:r>
            <a:endParaRPr b="0" i="0" u="none" strike="noStrike" cap="none">
              <a:solidFill>
                <a:srgbClr val="000000"/>
              </a:solidFill>
              <a:latin typeface="Arial"/>
              <a:ea typeface="Arial"/>
              <a:cs typeface="Arial"/>
              <a:sym typeface="Arial"/>
            </a:endParaRPr>
          </a:p>
        </p:txBody>
      </p:sp>
      <p:pic>
        <p:nvPicPr>
          <p:cNvPr id="9584" name="Google Shape;9584;p380" descr="clipped result image"/>
          <p:cNvPicPr preferRelativeResize="0"/>
          <p:nvPr/>
        </p:nvPicPr>
        <p:blipFill rotWithShape="1">
          <a:blip r:embed="rId6">
            <a:alphaModFix/>
          </a:blip>
          <a:srcRect/>
          <a:stretch/>
        </p:blipFill>
        <p:spPr>
          <a:xfrm rot="-500925">
            <a:off x="7263043" y="4312111"/>
            <a:ext cx="462784" cy="462784"/>
          </a:xfrm>
          <a:prstGeom prst="rect">
            <a:avLst/>
          </a:prstGeom>
          <a:noFill/>
          <a:ln>
            <a:noFill/>
          </a:ln>
          <a:effectLst>
            <a:outerShdw blurRad="28575" dist="19050" dir="2700000" algn="tl" rotWithShape="0">
              <a:srgbClr val="000000">
                <a:alpha val="30000"/>
              </a:srgbClr>
            </a:outerShdw>
          </a:effectLst>
        </p:spPr>
      </p:pic>
      <p:grpSp>
        <p:nvGrpSpPr>
          <p:cNvPr id="9585" name="Google Shape;9585;p380"/>
          <p:cNvGrpSpPr/>
          <p:nvPr/>
        </p:nvGrpSpPr>
        <p:grpSpPr>
          <a:xfrm>
            <a:off x="4495995" y="134248"/>
            <a:ext cx="1201702" cy="1263670"/>
            <a:chOff x="4495995" y="134248"/>
            <a:chExt cx="1201702" cy="1263670"/>
          </a:xfrm>
        </p:grpSpPr>
        <p:pic>
          <p:nvPicPr>
            <p:cNvPr id="9586" name="Google Shape;9586;p380"/>
            <p:cNvPicPr preferRelativeResize="0"/>
            <p:nvPr/>
          </p:nvPicPr>
          <p:blipFill rotWithShape="1">
            <a:blip r:embed="rId7">
              <a:alphaModFix/>
            </a:blip>
            <a:srcRect/>
            <a:stretch/>
          </p:blipFill>
          <p:spPr>
            <a:xfrm>
              <a:off x="4553639" y="134248"/>
              <a:ext cx="1144057" cy="567972"/>
            </a:xfrm>
            <a:prstGeom prst="rect">
              <a:avLst/>
            </a:prstGeom>
            <a:noFill/>
            <a:ln>
              <a:noFill/>
            </a:ln>
          </p:spPr>
        </p:pic>
        <p:pic>
          <p:nvPicPr>
            <p:cNvPr id="9587" name="Google Shape;9587;p380"/>
            <p:cNvPicPr preferRelativeResize="0"/>
            <p:nvPr/>
          </p:nvPicPr>
          <p:blipFill rotWithShape="1">
            <a:blip r:embed="rId8">
              <a:alphaModFix/>
            </a:blip>
            <a:srcRect/>
            <a:stretch/>
          </p:blipFill>
          <p:spPr>
            <a:xfrm>
              <a:off x="4495995" y="309065"/>
              <a:ext cx="1196952" cy="1088853"/>
            </a:xfrm>
            <a:prstGeom prst="rect">
              <a:avLst/>
            </a:prstGeom>
            <a:noFill/>
            <a:ln>
              <a:noFill/>
            </a:ln>
          </p:spPr>
        </p:pic>
      </p:grpSp>
      <p:sp>
        <p:nvSpPr>
          <p:cNvPr id="9588" name="Google Shape;9588;p380"/>
          <p:cNvSpPr txBox="1"/>
          <p:nvPr/>
        </p:nvSpPr>
        <p:spPr>
          <a:xfrm>
            <a:off x="4221650" y="4657625"/>
            <a:ext cx="3644100" cy="502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Axl Rose (Guns N' Roses)</a:t>
            </a:r>
            <a:endParaRPr sz="1200" b="0" i="0" u="none" strike="noStrike" cap="none">
              <a:solidFill>
                <a:srgbClr val="000000"/>
              </a:solidFill>
              <a:latin typeface="Arial"/>
              <a:ea typeface="Arial"/>
              <a:cs typeface="Arial"/>
              <a:sym typeface="Arial"/>
            </a:endParaRPr>
          </a:p>
        </p:txBody>
      </p:sp>
      <p:grpSp>
        <p:nvGrpSpPr>
          <p:cNvPr id="9589" name="Google Shape;9589;p380"/>
          <p:cNvGrpSpPr/>
          <p:nvPr/>
        </p:nvGrpSpPr>
        <p:grpSpPr>
          <a:xfrm>
            <a:off x="3984500" y="1006480"/>
            <a:ext cx="2195350" cy="3692872"/>
            <a:chOff x="3984500" y="1006480"/>
            <a:chExt cx="2195350" cy="3692872"/>
          </a:xfrm>
        </p:grpSpPr>
        <p:pic>
          <p:nvPicPr>
            <p:cNvPr id="9590" name="Google Shape;9590;p380" descr="A close up of a mask&#10;&#10;Description automatically generated"/>
            <p:cNvPicPr preferRelativeResize="0"/>
            <p:nvPr/>
          </p:nvPicPr>
          <p:blipFill rotWithShape="1">
            <a:blip r:embed="rId9">
              <a:alphaModFix/>
            </a:blip>
            <a:srcRect/>
            <a:stretch/>
          </p:blipFill>
          <p:spPr>
            <a:xfrm>
              <a:off x="3984500" y="1006480"/>
              <a:ext cx="2195350" cy="3692872"/>
            </a:xfrm>
            <a:prstGeom prst="rect">
              <a:avLst/>
            </a:prstGeom>
            <a:noFill/>
            <a:ln>
              <a:noFill/>
            </a:ln>
          </p:spPr>
        </p:pic>
        <p:pic>
          <p:nvPicPr>
            <p:cNvPr id="9591" name="Google Shape;9591;p380" descr="clipped result image"/>
            <p:cNvPicPr preferRelativeResize="0"/>
            <p:nvPr/>
          </p:nvPicPr>
          <p:blipFill rotWithShape="1">
            <a:blip r:embed="rId10">
              <a:alphaModFix amt="50000"/>
            </a:blip>
            <a:srcRect/>
            <a:stretch/>
          </p:blipFill>
          <p:spPr>
            <a:xfrm rot="-1799991">
              <a:off x="4525538" y="2360240"/>
              <a:ext cx="318345" cy="424305"/>
            </a:xfrm>
            <a:prstGeom prst="rect">
              <a:avLst/>
            </a:prstGeom>
            <a:noFill/>
            <a:ln>
              <a:noFill/>
            </a:ln>
          </p:spPr>
        </p:pic>
        <p:pic>
          <p:nvPicPr>
            <p:cNvPr id="9592" name="Google Shape;9592;p380" descr="clipped result image"/>
            <p:cNvPicPr preferRelativeResize="0"/>
            <p:nvPr/>
          </p:nvPicPr>
          <p:blipFill rotWithShape="1">
            <a:blip r:embed="rId11">
              <a:alphaModFix amt="50000"/>
            </a:blip>
            <a:srcRect r="15117"/>
            <a:stretch/>
          </p:blipFill>
          <p:spPr>
            <a:xfrm rot="-7933865" flipH="1">
              <a:off x="5034669" y="2291585"/>
              <a:ext cx="321592" cy="567999"/>
            </a:xfrm>
            <a:prstGeom prst="rect">
              <a:avLst/>
            </a:prstGeom>
            <a:noFill/>
            <a:ln>
              <a:noFill/>
            </a:ln>
          </p:spPr>
        </p:pic>
      </p:grpSp>
      <p:sp>
        <p:nvSpPr>
          <p:cNvPr id="9593" name="Google Shape;9593;p380"/>
          <p:cNvSpPr/>
          <p:nvPr/>
        </p:nvSpPr>
        <p:spPr>
          <a:xfrm>
            <a:off x="90550" y="2028300"/>
            <a:ext cx="3018300" cy="2930400"/>
          </a:xfrm>
          <a:prstGeom prst="rect">
            <a:avLst/>
          </a:prstGeom>
          <a:solidFill>
            <a:srgbClr val="FFFFFF"/>
          </a:solidFill>
          <a:ln w="9525" cap="flat" cmpd="sng">
            <a:solidFill>
              <a:srgbClr val="FFFFFF"/>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594" name="Google Shape;9594;p380"/>
          <p:cNvPicPr preferRelativeResize="0"/>
          <p:nvPr/>
        </p:nvPicPr>
        <p:blipFill rotWithShape="1">
          <a:blip r:embed="rId12">
            <a:alphaModFix/>
          </a:blip>
          <a:srcRect l="54617"/>
          <a:stretch/>
        </p:blipFill>
        <p:spPr>
          <a:xfrm rot="-5400000" flipH="1">
            <a:off x="-1030319" y="3431815"/>
            <a:ext cx="2731185" cy="154242"/>
          </a:xfrm>
          <a:prstGeom prst="rect">
            <a:avLst/>
          </a:prstGeom>
          <a:noFill/>
          <a:ln>
            <a:noFill/>
          </a:ln>
        </p:spPr>
      </p:pic>
      <p:sp>
        <p:nvSpPr>
          <p:cNvPr id="9595" name="Google Shape;9595;p380"/>
          <p:cNvSpPr/>
          <p:nvPr/>
        </p:nvSpPr>
        <p:spPr>
          <a:xfrm>
            <a:off x="412395" y="3199653"/>
            <a:ext cx="1042800" cy="170700"/>
          </a:xfrm>
          <a:prstGeom prst="rtTriangle">
            <a:avLst/>
          </a:prstGeom>
          <a:solidFill>
            <a:srgbClr val="B7B7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96" name="Google Shape;9596;p380"/>
          <p:cNvSpPr txBox="1"/>
          <p:nvPr/>
        </p:nvSpPr>
        <p:spPr>
          <a:xfrm>
            <a:off x="1427871" y="3190013"/>
            <a:ext cx="864300" cy="163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short</a:t>
            </a:r>
            <a:endParaRPr b="0" i="0" u="none" strike="noStrike" cap="none">
              <a:solidFill>
                <a:srgbClr val="000000"/>
              </a:solidFill>
              <a:latin typeface="Arial"/>
              <a:ea typeface="Arial"/>
              <a:cs typeface="Arial"/>
              <a:sym typeface="Arial"/>
            </a:endParaRPr>
          </a:p>
        </p:txBody>
      </p:sp>
      <p:sp>
        <p:nvSpPr>
          <p:cNvPr id="9597" name="Google Shape;9597;p380"/>
          <p:cNvSpPr txBox="1"/>
          <p:nvPr/>
        </p:nvSpPr>
        <p:spPr>
          <a:xfrm>
            <a:off x="646274" y="2237300"/>
            <a:ext cx="2174100" cy="156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Among SSRIs, Paxil has a relatively </a:t>
            </a:r>
            <a:r>
              <a:rPr lang="en" b="0" i="0" u="none" strike="noStrike" cap="none">
                <a:solidFill>
                  <a:srgbClr val="000000"/>
                </a:solidFill>
                <a:highlight>
                  <a:srgbClr val="FFFF00"/>
                </a:highlight>
                <a:latin typeface="Arial"/>
                <a:ea typeface="Arial"/>
                <a:cs typeface="Arial"/>
                <a:sym typeface="Arial"/>
              </a:rPr>
              <a:t>short half-life</a:t>
            </a:r>
            <a:r>
              <a:rPr lang="en" b="0" i="0" u="none" strike="noStrike" cap="none">
                <a:solidFill>
                  <a:srgbClr val="000000"/>
                </a:solidFill>
                <a:latin typeface="Arial"/>
                <a:ea typeface="Arial"/>
                <a:cs typeface="Arial"/>
                <a:sym typeface="Arial"/>
              </a:rPr>
              <a:t> of 21 hours.</a:t>
            </a:r>
            <a:endParaRPr b="0" i="0" u="none" strike="noStrike" cap="none">
              <a:solidFill>
                <a:srgbClr val="000000"/>
              </a:solidFill>
              <a:latin typeface="Arial"/>
              <a:ea typeface="Arial"/>
              <a:cs typeface="Arial"/>
              <a:sym typeface="Arial"/>
            </a:endParaRPr>
          </a:p>
        </p:txBody>
      </p:sp>
      <p:pic>
        <p:nvPicPr>
          <p:cNvPr id="9598" name="Google Shape;9598;p380" descr="A close up of a mask&#10;&#10;Description automatically generated"/>
          <p:cNvPicPr preferRelativeResize="0"/>
          <p:nvPr/>
        </p:nvPicPr>
        <p:blipFill rotWithShape="1">
          <a:blip r:embed="rId9">
            <a:alphaModFix/>
          </a:blip>
          <a:srcRect/>
          <a:stretch/>
        </p:blipFill>
        <p:spPr>
          <a:xfrm>
            <a:off x="563529" y="3381603"/>
            <a:ext cx="864353" cy="145398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pic>
        <p:nvPicPr>
          <p:cNvPr id="516" name="Google Shape;516;p48"/>
          <p:cNvPicPr preferRelativeResize="0"/>
          <p:nvPr/>
        </p:nvPicPr>
        <p:blipFill rotWithShape="1">
          <a:blip r:embed="rId3">
            <a:alphaModFix/>
          </a:blip>
          <a:srcRect t="6200"/>
          <a:stretch/>
        </p:blipFill>
        <p:spPr>
          <a:xfrm>
            <a:off x="889275" y="636800"/>
            <a:ext cx="5169801" cy="4284875"/>
          </a:xfrm>
          <a:prstGeom prst="rect">
            <a:avLst/>
          </a:prstGeom>
          <a:noFill/>
          <a:ln>
            <a:noFill/>
          </a:ln>
        </p:spPr>
      </p:pic>
      <p:pic>
        <p:nvPicPr>
          <p:cNvPr id="517" name="Google Shape;517;p48"/>
          <p:cNvPicPr preferRelativeResize="0"/>
          <p:nvPr/>
        </p:nvPicPr>
        <p:blipFill rotWithShape="1">
          <a:blip r:embed="rId4">
            <a:alphaModFix/>
          </a:blip>
          <a:srcRect r="87810" b="78161"/>
          <a:stretch/>
        </p:blipFill>
        <p:spPr>
          <a:xfrm>
            <a:off x="529571" y="3876898"/>
            <a:ext cx="526575" cy="383850"/>
          </a:xfrm>
          <a:prstGeom prst="rect">
            <a:avLst/>
          </a:prstGeom>
          <a:noFill/>
          <a:ln>
            <a:noFill/>
          </a:ln>
        </p:spPr>
      </p:pic>
      <p:pic>
        <p:nvPicPr>
          <p:cNvPr id="518" name="Google Shape;518;p48"/>
          <p:cNvPicPr preferRelativeResize="0"/>
          <p:nvPr/>
        </p:nvPicPr>
        <p:blipFill rotWithShape="1">
          <a:blip r:embed="rId4">
            <a:alphaModFix/>
          </a:blip>
          <a:srcRect l="11053" t="25296" r="76756" b="30252"/>
          <a:stretch/>
        </p:blipFill>
        <p:spPr>
          <a:xfrm>
            <a:off x="831947" y="2869977"/>
            <a:ext cx="345226" cy="512201"/>
          </a:xfrm>
          <a:prstGeom prst="rect">
            <a:avLst/>
          </a:prstGeom>
          <a:noFill/>
          <a:ln>
            <a:noFill/>
          </a:ln>
        </p:spPr>
      </p:pic>
      <p:pic>
        <p:nvPicPr>
          <p:cNvPr id="519" name="Google Shape;519;p48"/>
          <p:cNvPicPr preferRelativeResize="0"/>
          <p:nvPr/>
        </p:nvPicPr>
        <p:blipFill rotWithShape="1">
          <a:blip r:embed="rId4">
            <a:alphaModFix/>
          </a:blip>
          <a:srcRect l="36085" t="47857" r="40502" b="-10513"/>
          <a:stretch/>
        </p:blipFill>
        <p:spPr>
          <a:xfrm>
            <a:off x="1553212" y="2350150"/>
            <a:ext cx="526575" cy="573401"/>
          </a:xfrm>
          <a:prstGeom prst="rect">
            <a:avLst/>
          </a:prstGeom>
          <a:noFill/>
          <a:ln>
            <a:noFill/>
          </a:ln>
        </p:spPr>
      </p:pic>
      <p:pic>
        <p:nvPicPr>
          <p:cNvPr id="520" name="Google Shape;520;p48"/>
          <p:cNvPicPr preferRelativeResize="0"/>
          <p:nvPr/>
        </p:nvPicPr>
        <p:blipFill rotWithShape="1">
          <a:blip r:embed="rId5">
            <a:alphaModFix/>
          </a:blip>
          <a:srcRect t="68144" r="79159"/>
          <a:stretch/>
        </p:blipFill>
        <p:spPr>
          <a:xfrm>
            <a:off x="2019798" y="2315650"/>
            <a:ext cx="436027" cy="512199"/>
          </a:xfrm>
          <a:prstGeom prst="rect">
            <a:avLst/>
          </a:prstGeom>
          <a:noFill/>
          <a:ln>
            <a:noFill/>
          </a:ln>
        </p:spPr>
      </p:pic>
      <p:sp>
        <p:nvSpPr>
          <p:cNvPr id="521" name="Google Shape;521;p48"/>
          <p:cNvSpPr txBox="1"/>
          <p:nvPr/>
        </p:nvSpPr>
        <p:spPr>
          <a:xfrm>
            <a:off x="4079366" y="1919059"/>
            <a:ext cx="1979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--&gt; synthesis of new proteins which can alter the neuron’s functions</a:t>
            </a:r>
            <a:endParaRPr sz="800"/>
          </a:p>
        </p:txBody>
      </p:sp>
      <p:sp>
        <p:nvSpPr>
          <p:cNvPr id="522" name="Google Shape;522;p48"/>
          <p:cNvSpPr txBox="1"/>
          <p:nvPr/>
        </p:nvSpPr>
        <p:spPr>
          <a:xfrm>
            <a:off x="193175" y="93025"/>
            <a:ext cx="43431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Signal transduction cascade</a:t>
            </a:r>
            <a:endParaRPr sz="1900"/>
          </a:p>
        </p:txBody>
      </p:sp>
      <p:pic>
        <p:nvPicPr>
          <p:cNvPr id="523" name="Google Shape;523;p48"/>
          <p:cNvPicPr preferRelativeResize="0"/>
          <p:nvPr/>
        </p:nvPicPr>
        <p:blipFill rotWithShape="1">
          <a:blip r:embed="rId6">
            <a:alphaModFix/>
          </a:blip>
          <a:srcRect l="72246" t="15842" r="8927" b="31522"/>
          <a:stretch/>
        </p:blipFill>
        <p:spPr>
          <a:xfrm>
            <a:off x="2455825" y="1837950"/>
            <a:ext cx="583159" cy="512200"/>
          </a:xfrm>
          <a:prstGeom prst="rect">
            <a:avLst/>
          </a:prstGeom>
          <a:noFill/>
          <a:ln>
            <a:noFill/>
          </a:ln>
        </p:spPr>
      </p:pic>
      <p:pic>
        <p:nvPicPr>
          <p:cNvPr id="524" name="Google Shape;524;p48"/>
          <p:cNvPicPr preferRelativeResize="0"/>
          <p:nvPr/>
        </p:nvPicPr>
        <p:blipFill rotWithShape="1">
          <a:blip r:embed="rId7">
            <a:alphaModFix/>
          </a:blip>
          <a:srcRect b="10682"/>
          <a:stretch/>
        </p:blipFill>
        <p:spPr>
          <a:xfrm>
            <a:off x="3485975" y="1366500"/>
            <a:ext cx="796701" cy="471450"/>
          </a:xfrm>
          <a:prstGeom prst="rect">
            <a:avLst/>
          </a:prstGeom>
          <a:noFill/>
          <a:ln>
            <a:noFill/>
          </a:ln>
        </p:spPr>
      </p:pic>
      <p:pic>
        <p:nvPicPr>
          <p:cNvPr id="525" name="Google Shape;525;p48"/>
          <p:cNvPicPr preferRelativeResize="0"/>
          <p:nvPr/>
        </p:nvPicPr>
        <p:blipFill>
          <a:blip r:embed="rId8">
            <a:alphaModFix/>
          </a:blip>
          <a:stretch>
            <a:fillRect/>
          </a:stretch>
        </p:blipFill>
        <p:spPr>
          <a:xfrm>
            <a:off x="5837575" y="427526"/>
            <a:ext cx="994661" cy="573400"/>
          </a:xfrm>
          <a:prstGeom prst="rect">
            <a:avLst/>
          </a:prstGeom>
          <a:noFill/>
          <a:ln>
            <a:noFill/>
          </a:ln>
        </p:spPr>
      </p:pic>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Shape 9602"/>
        <p:cNvGrpSpPr/>
        <p:nvPr/>
      </p:nvGrpSpPr>
      <p:grpSpPr>
        <a:xfrm>
          <a:off x="0" y="0"/>
          <a:ext cx="0" cy="0"/>
          <a:chOff x="0" y="0"/>
          <a:chExt cx="0" cy="0"/>
        </a:xfrm>
      </p:grpSpPr>
      <p:sp>
        <p:nvSpPr>
          <p:cNvPr id="9603" name="Google Shape;9603;p381"/>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Paroxetine: SSRI</a:t>
            </a:r>
            <a:endParaRPr b="1"/>
          </a:p>
        </p:txBody>
      </p:sp>
      <p:grpSp>
        <p:nvGrpSpPr>
          <p:cNvPr id="9604" name="Google Shape;9604;p381"/>
          <p:cNvGrpSpPr/>
          <p:nvPr/>
        </p:nvGrpSpPr>
        <p:grpSpPr>
          <a:xfrm>
            <a:off x="2728451" y="1112560"/>
            <a:ext cx="4243350" cy="3797289"/>
            <a:chOff x="2728451" y="807760"/>
            <a:chExt cx="4243350" cy="3797289"/>
          </a:xfrm>
        </p:grpSpPr>
        <p:grpSp>
          <p:nvGrpSpPr>
            <p:cNvPr id="9605" name="Google Shape;9605;p381"/>
            <p:cNvGrpSpPr/>
            <p:nvPr/>
          </p:nvGrpSpPr>
          <p:grpSpPr>
            <a:xfrm>
              <a:off x="2728451" y="807760"/>
              <a:ext cx="4243350" cy="3797289"/>
              <a:chOff x="2728451" y="1112560"/>
              <a:chExt cx="4243350" cy="3797289"/>
            </a:xfrm>
          </p:grpSpPr>
          <p:grpSp>
            <p:nvGrpSpPr>
              <p:cNvPr id="9606" name="Google Shape;9606;p381"/>
              <p:cNvGrpSpPr/>
              <p:nvPr/>
            </p:nvGrpSpPr>
            <p:grpSpPr>
              <a:xfrm>
                <a:off x="3548625" y="1112560"/>
                <a:ext cx="2168570" cy="1415608"/>
                <a:chOff x="3548625" y="1112560"/>
                <a:chExt cx="2168570" cy="1415608"/>
              </a:xfrm>
            </p:grpSpPr>
            <p:grpSp>
              <p:nvGrpSpPr>
                <p:cNvPr id="9607" name="Google Shape;9607;p381"/>
                <p:cNvGrpSpPr/>
                <p:nvPr/>
              </p:nvGrpSpPr>
              <p:grpSpPr>
                <a:xfrm>
                  <a:off x="3548625" y="1112560"/>
                  <a:ext cx="1693806" cy="1415608"/>
                  <a:chOff x="-2521759" y="897403"/>
                  <a:chExt cx="1477500" cy="1089600"/>
                </a:xfrm>
              </p:grpSpPr>
              <p:sp>
                <p:nvSpPr>
                  <p:cNvPr id="9608" name="Google Shape;9608;p381"/>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609" name="Google Shape;9609;p381"/>
                  <p:cNvGrpSpPr/>
                  <p:nvPr/>
                </p:nvGrpSpPr>
                <p:grpSpPr>
                  <a:xfrm>
                    <a:off x="-2127414" y="1275205"/>
                    <a:ext cx="688733" cy="700658"/>
                    <a:chOff x="40123" y="-1583761"/>
                    <a:chExt cx="688733" cy="1109689"/>
                  </a:xfrm>
                </p:grpSpPr>
                <p:grpSp>
                  <p:nvGrpSpPr>
                    <p:cNvPr id="9610" name="Google Shape;9610;p381"/>
                    <p:cNvGrpSpPr/>
                    <p:nvPr/>
                  </p:nvGrpSpPr>
                  <p:grpSpPr>
                    <a:xfrm>
                      <a:off x="45124" y="-1327179"/>
                      <a:ext cx="683733" cy="853107"/>
                      <a:chOff x="597574" y="1930371"/>
                      <a:chExt cx="683733" cy="853107"/>
                    </a:xfrm>
                  </p:grpSpPr>
                  <p:grpSp>
                    <p:nvGrpSpPr>
                      <p:cNvPr id="9611" name="Google Shape;9611;p381"/>
                      <p:cNvGrpSpPr/>
                      <p:nvPr/>
                    </p:nvGrpSpPr>
                    <p:grpSpPr>
                      <a:xfrm rot="-5400000">
                        <a:off x="640721" y="2142893"/>
                        <a:ext cx="600335" cy="680836"/>
                        <a:chOff x="15239716" y="-12996420"/>
                        <a:chExt cx="1868456" cy="2463229"/>
                      </a:xfrm>
                    </p:grpSpPr>
                    <p:pic>
                      <p:nvPicPr>
                        <p:cNvPr id="9612" name="Google Shape;9612;p381"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9613" name="Google Shape;9613;p381"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9614" name="Google Shape;9614;p381"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9615" name="Google Shape;9615;p381"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sp>
              <p:nvSpPr>
                <p:cNvPr id="9616" name="Google Shape;9616;p381"/>
                <p:cNvSpPr txBox="1"/>
                <p:nvPr/>
              </p:nvSpPr>
              <p:spPr>
                <a:xfrm>
                  <a:off x="4118795" y="1251930"/>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grpSp>
            <p:nvGrpSpPr>
              <p:cNvPr id="9617" name="Google Shape;9617;p381"/>
              <p:cNvGrpSpPr/>
              <p:nvPr/>
            </p:nvGrpSpPr>
            <p:grpSpPr>
              <a:xfrm>
                <a:off x="2728451" y="2175925"/>
                <a:ext cx="4243350" cy="2733924"/>
                <a:chOff x="2958951" y="1256250"/>
                <a:chExt cx="4243350" cy="2733924"/>
              </a:xfrm>
            </p:grpSpPr>
            <p:pic>
              <p:nvPicPr>
                <p:cNvPr id="9618" name="Google Shape;9618;p381"/>
                <p:cNvPicPr preferRelativeResize="0"/>
                <p:nvPr/>
              </p:nvPicPr>
              <p:blipFill>
                <a:blip r:embed="rId7">
                  <a:alphaModFix/>
                </a:blip>
                <a:stretch>
                  <a:fillRect/>
                </a:stretch>
              </p:blipFill>
              <p:spPr>
                <a:xfrm>
                  <a:off x="2958951" y="1256250"/>
                  <a:ext cx="4243350" cy="2733924"/>
                </a:xfrm>
                <a:prstGeom prst="rect">
                  <a:avLst/>
                </a:prstGeom>
                <a:noFill/>
                <a:ln>
                  <a:noFill/>
                </a:ln>
              </p:spPr>
            </p:pic>
            <p:sp>
              <p:nvSpPr>
                <p:cNvPr id="9619" name="Google Shape;9619;p381"/>
                <p:cNvSpPr txBox="1"/>
                <p:nvPr/>
              </p:nvSpPr>
              <p:spPr>
                <a:xfrm rot="24443">
                  <a:off x="3568298" y="2266049"/>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paroxetine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PAXIL</a:t>
                  </a:r>
                  <a:endParaRPr sz="1800" b="1"/>
                </a:p>
              </p:txBody>
            </p:sp>
          </p:grpSp>
        </p:grpSp>
        <p:cxnSp>
          <p:nvCxnSpPr>
            <p:cNvPr id="9620" name="Google Shape;9620;p381"/>
            <p:cNvCxnSpPr/>
            <p:nvPr/>
          </p:nvCxnSpPr>
          <p:spPr>
            <a:xfrm>
              <a:off x="4177633" y="451473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9621" name="Google Shape;9621;p381"/>
          <p:cNvGrpSpPr/>
          <p:nvPr/>
        </p:nvGrpSpPr>
        <p:grpSpPr>
          <a:xfrm>
            <a:off x="8135607" y="119108"/>
            <a:ext cx="777812" cy="1308384"/>
            <a:chOff x="3984500" y="1006480"/>
            <a:chExt cx="2195350" cy="3692872"/>
          </a:xfrm>
        </p:grpSpPr>
        <p:pic>
          <p:nvPicPr>
            <p:cNvPr id="9622" name="Google Shape;9622;p381" descr="A close up of a mask&#10;&#10;Description automatically generated"/>
            <p:cNvPicPr preferRelativeResize="0"/>
            <p:nvPr/>
          </p:nvPicPr>
          <p:blipFill rotWithShape="1">
            <a:blip r:embed="rId8">
              <a:alphaModFix/>
            </a:blip>
            <a:srcRect/>
            <a:stretch/>
          </p:blipFill>
          <p:spPr>
            <a:xfrm>
              <a:off x="3984500" y="1006480"/>
              <a:ext cx="2195350" cy="3692872"/>
            </a:xfrm>
            <a:prstGeom prst="rect">
              <a:avLst/>
            </a:prstGeom>
            <a:noFill/>
            <a:ln>
              <a:noFill/>
            </a:ln>
          </p:spPr>
        </p:pic>
        <p:pic>
          <p:nvPicPr>
            <p:cNvPr id="9623" name="Google Shape;9623;p381" descr="clipped result image"/>
            <p:cNvPicPr preferRelativeResize="0"/>
            <p:nvPr/>
          </p:nvPicPr>
          <p:blipFill rotWithShape="1">
            <a:blip r:embed="rId9">
              <a:alphaModFix amt="50000"/>
            </a:blip>
            <a:srcRect/>
            <a:stretch/>
          </p:blipFill>
          <p:spPr>
            <a:xfrm rot="-1799991">
              <a:off x="4525538" y="2360240"/>
              <a:ext cx="318345" cy="424305"/>
            </a:xfrm>
            <a:prstGeom prst="rect">
              <a:avLst/>
            </a:prstGeom>
            <a:noFill/>
            <a:ln>
              <a:noFill/>
            </a:ln>
          </p:spPr>
        </p:pic>
        <p:pic>
          <p:nvPicPr>
            <p:cNvPr id="9624" name="Google Shape;9624;p381" descr="clipped result image"/>
            <p:cNvPicPr preferRelativeResize="0"/>
            <p:nvPr/>
          </p:nvPicPr>
          <p:blipFill rotWithShape="1">
            <a:blip r:embed="rId10">
              <a:alphaModFix amt="50000"/>
            </a:blip>
            <a:srcRect r="15117"/>
            <a:stretch/>
          </p:blipFill>
          <p:spPr>
            <a:xfrm rot="-7933865" flipH="1">
              <a:off x="5034669" y="2291585"/>
              <a:ext cx="321592" cy="567999"/>
            </a:xfrm>
            <a:prstGeom prst="rect">
              <a:avLst/>
            </a:prstGeom>
            <a:noFill/>
            <a:ln>
              <a:noFill/>
            </a:ln>
          </p:spPr>
        </p:pic>
      </p:gr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Shape 9628"/>
        <p:cNvGrpSpPr/>
        <p:nvPr/>
      </p:nvGrpSpPr>
      <p:grpSpPr>
        <a:xfrm>
          <a:off x="0" y="0"/>
          <a:ext cx="0" cy="0"/>
          <a:chOff x="0" y="0"/>
          <a:chExt cx="0" cy="0"/>
        </a:xfrm>
      </p:grpSpPr>
      <p:sp>
        <p:nvSpPr>
          <p:cNvPr id="9629" name="Google Shape;9629;p382"/>
          <p:cNvSpPr txBox="1"/>
          <p:nvPr/>
        </p:nvSpPr>
        <p:spPr>
          <a:xfrm>
            <a:off x="5749650" y="3837688"/>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9630" name="Google Shape;9630;p382"/>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Paroxetine: SSRI</a:t>
            </a:r>
            <a:endParaRPr b="1"/>
          </a:p>
        </p:txBody>
      </p:sp>
      <p:grpSp>
        <p:nvGrpSpPr>
          <p:cNvPr id="9631" name="Google Shape;9631;p382"/>
          <p:cNvGrpSpPr/>
          <p:nvPr/>
        </p:nvGrpSpPr>
        <p:grpSpPr>
          <a:xfrm>
            <a:off x="2728451" y="1112560"/>
            <a:ext cx="4243350" cy="3797289"/>
            <a:chOff x="2728451" y="807760"/>
            <a:chExt cx="4243350" cy="3797289"/>
          </a:xfrm>
        </p:grpSpPr>
        <p:grpSp>
          <p:nvGrpSpPr>
            <p:cNvPr id="9632" name="Google Shape;9632;p382"/>
            <p:cNvGrpSpPr/>
            <p:nvPr/>
          </p:nvGrpSpPr>
          <p:grpSpPr>
            <a:xfrm>
              <a:off x="2728451" y="807760"/>
              <a:ext cx="4243350" cy="3797289"/>
              <a:chOff x="2728451" y="1112560"/>
              <a:chExt cx="4243350" cy="3797289"/>
            </a:xfrm>
          </p:grpSpPr>
          <p:grpSp>
            <p:nvGrpSpPr>
              <p:cNvPr id="9633" name="Google Shape;9633;p382"/>
              <p:cNvGrpSpPr/>
              <p:nvPr/>
            </p:nvGrpSpPr>
            <p:grpSpPr>
              <a:xfrm>
                <a:off x="3548625" y="1112560"/>
                <a:ext cx="2168570" cy="1415608"/>
                <a:chOff x="3548625" y="1112560"/>
                <a:chExt cx="2168570" cy="1415608"/>
              </a:xfrm>
            </p:grpSpPr>
            <p:grpSp>
              <p:nvGrpSpPr>
                <p:cNvPr id="9634" name="Google Shape;9634;p382"/>
                <p:cNvGrpSpPr/>
                <p:nvPr/>
              </p:nvGrpSpPr>
              <p:grpSpPr>
                <a:xfrm>
                  <a:off x="3548625" y="1112560"/>
                  <a:ext cx="1693806" cy="1415608"/>
                  <a:chOff x="-2521759" y="897403"/>
                  <a:chExt cx="1477500" cy="1089600"/>
                </a:xfrm>
              </p:grpSpPr>
              <p:sp>
                <p:nvSpPr>
                  <p:cNvPr id="9635" name="Google Shape;9635;p382"/>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636" name="Google Shape;9636;p382"/>
                  <p:cNvGrpSpPr/>
                  <p:nvPr/>
                </p:nvGrpSpPr>
                <p:grpSpPr>
                  <a:xfrm>
                    <a:off x="-2127414" y="1275205"/>
                    <a:ext cx="688733" cy="700658"/>
                    <a:chOff x="40123" y="-1583761"/>
                    <a:chExt cx="688733" cy="1109689"/>
                  </a:xfrm>
                </p:grpSpPr>
                <p:grpSp>
                  <p:nvGrpSpPr>
                    <p:cNvPr id="9637" name="Google Shape;9637;p382"/>
                    <p:cNvGrpSpPr/>
                    <p:nvPr/>
                  </p:nvGrpSpPr>
                  <p:grpSpPr>
                    <a:xfrm>
                      <a:off x="45124" y="-1327179"/>
                      <a:ext cx="683733" cy="853107"/>
                      <a:chOff x="597574" y="1930371"/>
                      <a:chExt cx="683733" cy="853107"/>
                    </a:xfrm>
                  </p:grpSpPr>
                  <p:grpSp>
                    <p:nvGrpSpPr>
                      <p:cNvPr id="9638" name="Google Shape;9638;p382"/>
                      <p:cNvGrpSpPr/>
                      <p:nvPr/>
                    </p:nvGrpSpPr>
                    <p:grpSpPr>
                      <a:xfrm rot="-5400000">
                        <a:off x="640721" y="2142893"/>
                        <a:ext cx="600335" cy="680836"/>
                        <a:chOff x="15239716" y="-12996420"/>
                        <a:chExt cx="1868456" cy="2463229"/>
                      </a:xfrm>
                    </p:grpSpPr>
                    <p:pic>
                      <p:nvPicPr>
                        <p:cNvPr id="9639" name="Google Shape;9639;p382"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9640" name="Google Shape;9640;p382"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9641" name="Google Shape;9641;p382"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9642" name="Google Shape;9642;p382"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sp>
              <p:nvSpPr>
                <p:cNvPr id="9643" name="Google Shape;9643;p382"/>
                <p:cNvSpPr txBox="1"/>
                <p:nvPr/>
              </p:nvSpPr>
              <p:spPr>
                <a:xfrm>
                  <a:off x="4118795" y="1251930"/>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grpSp>
            <p:nvGrpSpPr>
              <p:cNvPr id="9644" name="Google Shape;9644;p382"/>
              <p:cNvGrpSpPr/>
              <p:nvPr/>
            </p:nvGrpSpPr>
            <p:grpSpPr>
              <a:xfrm>
                <a:off x="2728451" y="2175925"/>
                <a:ext cx="4243350" cy="2733924"/>
                <a:chOff x="2958951" y="1256250"/>
                <a:chExt cx="4243350" cy="2733924"/>
              </a:xfrm>
            </p:grpSpPr>
            <p:pic>
              <p:nvPicPr>
                <p:cNvPr id="9645" name="Google Shape;9645;p382"/>
                <p:cNvPicPr preferRelativeResize="0"/>
                <p:nvPr/>
              </p:nvPicPr>
              <p:blipFill>
                <a:blip r:embed="rId7">
                  <a:alphaModFix/>
                </a:blip>
                <a:stretch>
                  <a:fillRect/>
                </a:stretch>
              </p:blipFill>
              <p:spPr>
                <a:xfrm>
                  <a:off x="2958951" y="1256250"/>
                  <a:ext cx="4243350" cy="2733924"/>
                </a:xfrm>
                <a:prstGeom prst="rect">
                  <a:avLst/>
                </a:prstGeom>
                <a:noFill/>
                <a:ln>
                  <a:noFill/>
                </a:ln>
              </p:spPr>
            </p:pic>
            <p:sp>
              <p:nvSpPr>
                <p:cNvPr id="9646" name="Google Shape;9646;p382"/>
                <p:cNvSpPr txBox="1"/>
                <p:nvPr/>
              </p:nvSpPr>
              <p:spPr>
                <a:xfrm rot="24443">
                  <a:off x="3568298" y="2266049"/>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paroxetine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PAXIL</a:t>
                  </a:r>
                  <a:endParaRPr sz="1800" b="1"/>
                </a:p>
              </p:txBody>
            </p:sp>
          </p:grpSp>
        </p:grpSp>
        <p:cxnSp>
          <p:nvCxnSpPr>
            <p:cNvPr id="9647" name="Google Shape;9647;p382"/>
            <p:cNvCxnSpPr/>
            <p:nvPr/>
          </p:nvCxnSpPr>
          <p:spPr>
            <a:xfrm>
              <a:off x="4177633" y="451473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9648" name="Google Shape;9648;p382"/>
          <p:cNvGrpSpPr/>
          <p:nvPr/>
        </p:nvGrpSpPr>
        <p:grpSpPr>
          <a:xfrm>
            <a:off x="8135607" y="119108"/>
            <a:ext cx="777812" cy="1308384"/>
            <a:chOff x="3984500" y="1006480"/>
            <a:chExt cx="2195350" cy="3692872"/>
          </a:xfrm>
        </p:grpSpPr>
        <p:pic>
          <p:nvPicPr>
            <p:cNvPr id="9649" name="Google Shape;9649;p382" descr="A close up of a mask&#10;&#10;Description automatically generated"/>
            <p:cNvPicPr preferRelativeResize="0"/>
            <p:nvPr/>
          </p:nvPicPr>
          <p:blipFill rotWithShape="1">
            <a:blip r:embed="rId8">
              <a:alphaModFix/>
            </a:blip>
            <a:srcRect/>
            <a:stretch/>
          </p:blipFill>
          <p:spPr>
            <a:xfrm>
              <a:off x="3984500" y="1006480"/>
              <a:ext cx="2195350" cy="3692872"/>
            </a:xfrm>
            <a:prstGeom prst="rect">
              <a:avLst/>
            </a:prstGeom>
            <a:noFill/>
            <a:ln>
              <a:noFill/>
            </a:ln>
          </p:spPr>
        </p:pic>
        <p:pic>
          <p:nvPicPr>
            <p:cNvPr id="9650" name="Google Shape;9650;p382" descr="clipped result image"/>
            <p:cNvPicPr preferRelativeResize="0"/>
            <p:nvPr/>
          </p:nvPicPr>
          <p:blipFill rotWithShape="1">
            <a:blip r:embed="rId9">
              <a:alphaModFix amt="50000"/>
            </a:blip>
            <a:srcRect/>
            <a:stretch/>
          </p:blipFill>
          <p:spPr>
            <a:xfrm rot="-1799991">
              <a:off x="4525538" y="2360240"/>
              <a:ext cx="318345" cy="424305"/>
            </a:xfrm>
            <a:prstGeom prst="rect">
              <a:avLst/>
            </a:prstGeom>
            <a:noFill/>
            <a:ln>
              <a:noFill/>
            </a:ln>
          </p:spPr>
        </p:pic>
        <p:pic>
          <p:nvPicPr>
            <p:cNvPr id="9651" name="Google Shape;9651;p382" descr="clipped result image"/>
            <p:cNvPicPr preferRelativeResize="0"/>
            <p:nvPr/>
          </p:nvPicPr>
          <p:blipFill rotWithShape="1">
            <a:blip r:embed="rId10">
              <a:alphaModFix amt="50000"/>
            </a:blip>
            <a:srcRect r="15117"/>
            <a:stretch/>
          </p:blipFill>
          <p:spPr>
            <a:xfrm rot="-7933865" flipH="1">
              <a:off x="5034669" y="2291585"/>
              <a:ext cx="321592" cy="567999"/>
            </a:xfrm>
            <a:prstGeom prst="rect">
              <a:avLst/>
            </a:prstGeom>
            <a:noFill/>
            <a:ln>
              <a:noFill/>
            </a:ln>
          </p:spPr>
        </p:pic>
      </p:gr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Shape 9655"/>
        <p:cNvGrpSpPr/>
        <p:nvPr/>
      </p:nvGrpSpPr>
      <p:grpSpPr>
        <a:xfrm>
          <a:off x="0" y="0"/>
          <a:ext cx="0" cy="0"/>
          <a:chOff x="0" y="0"/>
          <a:chExt cx="0" cy="0"/>
        </a:xfrm>
      </p:grpSpPr>
      <p:sp>
        <p:nvSpPr>
          <p:cNvPr id="9656" name="Google Shape;9656;p383"/>
          <p:cNvSpPr txBox="1"/>
          <p:nvPr/>
        </p:nvSpPr>
        <p:spPr>
          <a:xfrm>
            <a:off x="5749650" y="3837688"/>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9657" name="Google Shape;9657;p383"/>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Paroxetine: SSRI</a:t>
            </a:r>
            <a:endParaRPr b="1"/>
          </a:p>
        </p:txBody>
      </p:sp>
      <p:cxnSp>
        <p:nvCxnSpPr>
          <p:cNvPr id="9658" name="Google Shape;9658;p383"/>
          <p:cNvCxnSpPr/>
          <p:nvPr/>
        </p:nvCxnSpPr>
        <p:spPr>
          <a:xfrm>
            <a:off x="7001700" y="3451125"/>
            <a:ext cx="252900" cy="0"/>
          </a:xfrm>
          <a:prstGeom prst="straightConnector1">
            <a:avLst/>
          </a:prstGeom>
          <a:noFill/>
          <a:ln w="9525" cap="flat" cmpd="sng">
            <a:solidFill>
              <a:schemeClr val="dk2"/>
            </a:solidFill>
            <a:prstDash val="solid"/>
            <a:round/>
            <a:headEnd type="none" w="med" len="med"/>
            <a:tailEnd type="triangle" w="med" len="med"/>
          </a:ln>
        </p:spPr>
      </p:cxnSp>
      <p:sp>
        <p:nvSpPr>
          <p:cNvPr id="9659" name="Google Shape;9659;p383"/>
          <p:cNvSpPr txBox="1"/>
          <p:nvPr/>
        </p:nvSpPr>
        <p:spPr>
          <a:xfrm>
            <a:off x="7307695" y="3065725"/>
            <a:ext cx="1248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grpSp>
        <p:nvGrpSpPr>
          <p:cNvPr id="9660" name="Google Shape;9660;p383"/>
          <p:cNvGrpSpPr/>
          <p:nvPr/>
        </p:nvGrpSpPr>
        <p:grpSpPr>
          <a:xfrm>
            <a:off x="2728451" y="1112560"/>
            <a:ext cx="4243350" cy="3797289"/>
            <a:chOff x="2728451" y="807760"/>
            <a:chExt cx="4243350" cy="3797289"/>
          </a:xfrm>
        </p:grpSpPr>
        <p:grpSp>
          <p:nvGrpSpPr>
            <p:cNvPr id="9661" name="Google Shape;9661;p383"/>
            <p:cNvGrpSpPr/>
            <p:nvPr/>
          </p:nvGrpSpPr>
          <p:grpSpPr>
            <a:xfrm>
              <a:off x="2728451" y="807760"/>
              <a:ext cx="4243350" cy="3797289"/>
              <a:chOff x="2728451" y="1112560"/>
              <a:chExt cx="4243350" cy="3797289"/>
            </a:xfrm>
          </p:grpSpPr>
          <p:grpSp>
            <p:nvGrpSpPr>
              <p:cNvPr id="9662" name="Google Shape;9662;p383"/>
              <p:cNvGrpSpPr/>
              <p:nvPr/>
            </p:nvGrpSpPr>
            <p:grpSpPr>
              <a:xfrm>
                <a:off x="3548625" y="1112560"/>
                <a:ext cx="2168570" cy="1415608"/>
                <a:chOff x="3548625" y="1112560"/>
                <a:chExt cx="2168570" cy="1415608"/>
              </a:xfrm>
            </p:grpSpPr>
            <p:grpSp>
              <p:nvGrpSpPr>
                <p:cNvPr id="9663" name="Google Shape;9663;p383"/>
                <p:cNvGrpSpPr/>
                <p:nvPr/>
              </p:nvGrpSpPr>
              <p:grpSpPr>
                <a:xfrm>
                  <a:off x="3548625" y="1112560"/>
                  <a:ext cx="1693806" cy="1415608"/>
                  <a:chOff x="-2521759" y="897403"/>
                  <a:chExt cx="1477500" cy="1089600"/>
                </a:xfrm>
              </p:grpSpPr>
              <p:sp>
                <p:nvSpPr>
                  <p:cNvPr id="9664" name="Google Shape;9664;p383"/>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665" name="Google Shape;9665;p383"/>
                  <p:cNvGrpSpPr/>
                  <p:nvPr/>
                </p:nvGrpSpPr>
                <p:grpSpPr>
                  <a:xfrm>
                    <a:off x="-2127414" y="1275205"/>
                    <a:ext cx="688733" cy="700658"/>
                    <a:chOff x="40123" y="-1583761"/>
                    <a:chExt cx="688733" cy="1109689"/>
                  </a:xfrm>
                </p:grpSpPr>
                <p:grpSp>
                  <p:nvGrpSpPr>
                    <p:cNvPr id="9666" name="Google Shape;9666;p383"/>
                    <p:cNvGrpSpPr/>
                    <p:nvPr/>
                  </p:nvGrpSpPr>
                  <p:grpSpPr>
                    <a:xfrm>
                      <a:off x="45124" y="-1327179"/>
                      <a:ext cx="683733" cy="853107"/>
                      <a:chOff x="597574" y="1930371"/>
                      <a:chExt cx="683733" cy="853107"/>
                    </a:xfrm>
                  </p:grpSpPr>
                  <p:grpSp>
                    <p:nvGrpSpPr>
                      <p:cNvPr id="9667" name="Google Shape;9667;p383"/>
                      <p:cNvGrpSpPr/>
                      <p:nvPr/>
                    </p:nvGrpSpPr>
                    <p:grpSpPr>
                      <a:xfrm rot="-5400000">
                        <a:off x="640721" y="2142893"/>
                        <a:ext cx="600335" cy="680836"/>
                        <a:chOff x="15239716" y="-12996420"/>
                        <a:chExt cx="1868456" cy="2463229"/>
                      </a:xfrm>
                    </p:grpSpPr>
                    <p:pic>
                      <p:nvPicPr>
                        <p:cNvPr id="9668" name="Google Shape;9668;p383"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9669" name="Google Shape;9669;p383"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9670" name="Google Shape;9670;p383"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9671" name="Google Shape;9671;p383"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sp>
              <p:nvSpPr>
                <p:cNvPr id="9672" name="Google Shape;9672;p383"/>
                <p:cNvSpPr txBox="1"/>
                <p:nvPr/>
              </p:nvSpPr>
              <p:spPr>
                <a:xfrm>
                  <a:off x="4118795" y="1251930"/>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grpSp>
            <p:nvGrpSpPr>
              <p:cNvPr id="9673" name="Google Shape;9673;p383"/>
              <p:cNvGrpSpPr/>
              <p:nvPr/>
            </p:nvGrpSpPr>
            <p:grpSpPr>
              <a:xfrm>
                <a:off x="2728451" y="2175925"/>
                <a:ext cx="4243350" cy="2733924"/>
                <a:chOff x="2958951" y="1256250"/>
                <a:chExt cx="4243350" cy="2733924"/>
              </a:xfrm>
            </p:grpSpPr>
            <p:pic>
              <p:nvPicPr>
                <p:cNvPr id="9674" name="Google Shape;9674;p383"/>
                <p:cNvPicPr preferRelativeResize="0"/>
                <p:nvPr/>
              </p:nvPicPr>
              <p:blipFill>
                <a:blip r:embed="rId7">
                  <a:alphaModFix/>
                </a:blip>
                <a:stretch>
                  <a:fillRect/>
                </a:stretch>
              </p:blipFill>
              <p:spPr>
                <a:xfrm>
                  <a:off x="2958951" y="1256250"/>
                  <a:ext cx="4243350" cy="2733924"/>
                </a:xfrm>
                <a:prstGeom prst="rect">
                  <a:avLst/>
                </a:prstGeom>
                <a:noFill/>
                <a:ln>
                  <a:noFill/>
                </a:ln>
              </p:spPr>
            </p:pic>
            <p:sp>
              <p:nvSpPr>
                <p:cNvPr id="9675" name="Google Shape;9675;p383"/>
                <p:cNvSpPr txBox="1"/>
                <p:nvPr/>
              </p:nvSpPr>
              <p:spPr>
                <a:xfrm rot="24443">
                  <a:off x="3568298" y="2266049"/>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paroxetine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PAXIL</a:t>
                  </a:r>
                  <a:endParaRPr sz="1800" b="1"/>
                </a:p>
              </p:txBody>
            </p:sp>
          </p:grpSp>
        </p:grpSp>
        <p:cxnSp>
          <p:nvCxnSpPr>
            <p:cNvPr id="9676" name="Google Shape;9676;p383"/>
            <p:cNvCxnSpPr/>
            <p:nvPr/>
          </p:nvCxnSpPr>
          <p:spPr>
            <a:xfrm>
              <a:off x="4177633" y="451473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9677" name="Google Shape;9677;p383"/>
          <p:cNvGrpSpPr/>
          <p:nvPr/>
        </p:nvGrpSpPr>
        <p:grpSpPr>
          <a:xfrm>
            <a:off x="8135607" y="119108"/>
            <a:ext cx="777812" cy="1308384"/>
            <a:chOff x="3984500" y="1006480"/>
            <a:chExt cx="2195350" cy="3692872"/>
          </a:xfrm>
        </p:grpSpPr>
        <p:pic>
          <p:nvPicPr>
            <p:cNvPr id="9678" name="Google Shape;9678;p383" descr="A close up of a mask&#10;&#10;Description automatically generated"/>
            <p:cNvPicPr preferRelativeResize="0"/>
            <p:nvPr/>
          </p:nvPicPr>
          <p:blipFill rotWithShape="1">
            <a:blip r:embed="rId8">
              <a:alphaModFix/>
            </a:blip>
            <a:srcRect/>
            <a:stretch/>
          </p:blipFill>
          <p:spPr>
            <a:xfrm>
              <a:off x="3984500" y="1006480"/>
              <a:ext cx="2195350" cy="3692872"/>
            </a:xfrm>
            <a:prstGeom prst="rect">
              <a:avLst/>
            </a:prstGeom>
            <a:noFill/>
            <a:ln>
              <a:noFill/>
            </a:ln>
          </p:spPr>
        </p:pic>
        <p:pic>
          <p:nvPicPr>
            <p:cNvPr id="9679" name="Google Shape;9679;p383" descr="clipped result image"/>
            <p:cNvPicPr preferRelativeResize="0"/>
            <p:nvPr/>
          </p:nvPicPr>
          <p:blipFill rotWithShape="1">
            <a:blip r:embed="rId9">
              <a:alphaModFix amt="50000"/>
            </a:blip>
            <a:srcRect/>
            <a:stretch/>
          </p:blipFill>
          <p:spPr>
            <a:xfrm rot="-1799991">
              <a:off x="4525538" y="2360240"/>
              <a:ext cx="318345" cy="424305"/>
            </a:xfrm>
            <a:prstGeom prst="rect">
              <a:avLst/>
            </a:prstGeom>
            <a:noFill/>
            <a:ln>
              <a:noFill/>
            </a:ln>
          </p:spPr>
        </p:pic>
        <p:pic>
          <p:nvPicPr>
            <p:cNvPr id="9680" name="Google Shape;9680;p383" descr="clipped result image"/>
            <p:cNvPicPr preferRelativeResize="0"/>
            <p:nvPr/>
          </p:nvPicPr>
          <p:blipFill rotWithShape="1">
            <a:blip r:embed="rId10">
              <a:alphaModFix amt="50000"/>
            </a:blip>
            <a:srcRect r="15117"/>
            <a:stretch/>
          </p:blipFill>
          <p:spPr>
            <a:xfrm rot="-7933865" flipH="1">
              <a:off x="5034669" y="2291585"/>
              <a:ext cx="321592" cy="567999"/>
            </a:xfrm>
            <a:prstGeom prst="rect">
              <a:avLst/>
            </a:prstGeom>
            <a:noFill/>
            <a:ln>
              <a:noFill/>
            </a:ln>
          </p:spPr>
        </p:pic>
      </p:gr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Shape 9684"/>
        <p:cNvGrpSpPr/>
        <p:nvPr/>
      </p:nvGrpSpPr>
      <p:grpSpPr>
        <a:xfrm>
          <a:off x="0" y="0"/>
          <a:ext cx="0" cy="0"/>
          <a:chOff x="0" y="0"/>
          <a:chExt cx="0" cy="0"/>
        </a:xfrm>
      </p:grpSpPr>
      <p:sp>
        <p:nvSpPr>
          <p:cNvPr id="9685" name="Google Shape;9685;p384"/>
          <p:cNvSpPr txBox="1"/>
          <p:nvPr/>
        </p:nvSpPr>
        <p:spPr>
          <a:xfrm>
            <a:off x="5749650" y="3837688"/>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9686" name="Google Shape;9686;p384"/>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Paroxetine: SSRI</a:t>
            </a:r>
            <a:endParaRPr b="1"/>
          </a:p>
        </p:txBody>
      </p:sp>
      <p:sp>
        <p:nvSpPr>
          <p:cNvPr id="9687" name="Google Shape;9687;p384"/>
          <p:cNvSpPr txBox="1"/>
          <p:nvPr/>
        </p:nvSpPr>
        <p:spPr>
          <a:xfrm>
            <a:off x="5026875" y="928525"/>
            <a:ext cx="930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 </a:t>
            </a:r>
            <a:endParaRPr sz="1200" b="1"/>
          </a:p>
          <a:p>
            <a:pPr marL="0" lvl="0" indent="0" algn="l" rtl="0">
              <a:spcBef>
                <a:spcPts val="0"/>
              </a:spcBef>
              <a:spcAft>
                <a:spcPts val="0"/>
              </a:spcAft>
              <a:buNone/>
            </a:pPr>
            <a:r>
              <a:rPr lang="en" sz="1200" b="1"/>
              <a:t>in</a:t>
            </a:r>
            <a:r>
              <a:rPr lang="en" sz="1200" b="1" u="sng"/>
              <a:t>H</a:t>
            </a:r>
            <a:r>
              <a:rPr lang="en" sz="1200" b="1"/>
              <a:t>ibitor</a:t>
            </a:r>
            <a:endParaRPr sz="1200" b="1"/>
          </a:p>
          <a:p>
            <a:pPr marL="0" lvl="0" indent="0" algn="l" rtl="0">
              <a:spcBef>
                <a:spcPts val="0"/>
              </a:spcBef>
              <a:spcAft>
                <a:spcPts val="0"/>
              </a:spcAft>
              <a:buNone/>
            </a:pPr>
            <a:r>
              <a:rPr lang="en" sz="1200" b="1"/>
              <a:t>(strong)</a:t>
            </a:r>
            <a:endParaRPr sz="1200" b="1"/>
          </a:p>
        </p:txBody>
      </p:sp>
      <p:cxnSp>
        <p:nvCxnSpPr>
          <p:cNvPr id="9688" name="Google Shape;9688;p384"/>
          <p:cNvCxnSpPr/>
          <p:nvPr/>
        </p:nvCxnSpPr>
        <p:spPr>
          <a:xfrm>
            <a:off x="7001700" y="3451125"/>
            <a:ext cx="252900" cy="0"/>
          </a:xfrm>
          <a:prstGeom prst="straightConnector1">
            <a:avLst/>
          </a:prstGeom>
          <a:noFill/>
          <a:ln w="9525" cap="flat" cmpd="sng">
            <a:solidFill>
              <a:schemeClr val="dk2"/>
            </a:solidFill>
            <a:prstDash val="solid"/>
            <a:round/>
            <a:headEnd type="none" w="med" len="med"/>
            <a:tailEnd type="triangle" w="med" len="med"/>
          </a:ln>
        </p:spPr>
      </p:cxnSp>
      <p:sp>
        <p:nvSpPr>
          <p:cNvPr id="9689" name="Google Shape;9689;p384"/>
          <p:cNvSpPr txBox="1"/>
          <p:nvPr/>
        </p:nvSpPr>
        <p:spPr>
          <a:xfrm>
            <a:off x="7307695" y="3065725"/>
            <a:ext cx="1248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grpSp>
        <p:nvGrpSpPr>
          <p:cNvPr id="9690" name="Google Shape;9690;p384"/>
          <p:cNvGrpSpPr/>
          <p:nvPr/>
        </p:nvGrpSpPr>
        <p:grpSpPr>
          <a:xfrm>
            <a:off x="2728451" y="1112560"/>
            <a:ext cx="4243350" cy="3797289"/>
            <a:chOff x="2728451" y="807760"/>
            <a:chExt cx="4243350" cy="3797289"/>
          </a:xfrm>
        </p:grpSpPr>
        <p:grpSp>
          <p:nvGrpSpPr>
            <p:cNvPr id="9691" name="Google Shape;9691;p384"/>
            <p:cNvGrpSpPr/>
            <p:nvPr/>
          </p:nvGrpSpPr>
          <p:grpSpPr>
            <a:xfrm>
              <a:off x="2728451" y="807760"/>
              <a:ext cx="4243350" cy="3797289"/>
              <a:chOff x="2728451" y="1112560"/>
              <a:chExt cx="4243350" cy="3797289"/>
            </a:xfrm>
          </p:grpSpPr>
          <p:grpSp>
            <p:nvGrpSpPr>
              <p:cNvPr id="9692" name="Google Shape;9692;p384"/>
              <p:cNvGrpSpPr/>
              <p:nvPr/>
            </p:nvGrpSpPr>
            <p:grpSpPr>
              <a:xfrm>
                <a:off x="3548625" y="1112560"/>
                <a:ext cx="2168570" cy="1415608"/>
                <a:chOff x="3548625" y="1112560"/>
                <a:chExt cx="2168570" cy="1415608"/>
              </a:xfrm>
            </p:grpSpPr>
            <p:grpSp>
              <p:nvGrpSpPr>
                <p:cNvPr id="9693" name="Google Shape;9693;p384"/>
                <p:cNvGrpSpPr/>
                <p:nvPr/>
              </p:nvGrpSpPr>
              <p:grpSpPr>
                <a:xfrm>
                  <a:off x="3548625" y="1112560"/>
                  <a:ext cx="1693806" cy="1415608"/>
                  <a:chOff x="-2521759" y="897403"/>
                  <a:chExt cx="1477500" cy="1089600"/>
                </a:xfrm>
              </p:grpSpPr>
              <p:sp>
                <p:nvSpPr>
                  <p:cNvPr id="9694" name="Google Shape;9694;p384"/>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695" name="Google Shape;9695;p384"/>
                  <p:cNvGrpSpPr/>
                  <p:nvPr/>
                </p:nvGrpSpPr>
                <p:grpSpPr>
                  <a:xfrm>
                    <a:off x="-2127414" y="1275205"/>
                    <a:ext cx="688733" cy="700658"/>
                    <a:chOff x="40123" y="-1583761"/>
                    <a:chExt cx="688733" cy="1109689"/>
                  </a:xfrm>
                </p:grpSpPr>
                <p:grpSp>
                  <p:nvGrpSpPr>
                    <p:cNvPr id="9696" name="Google Shape;9696;p384"/>
                    <p:cNvGrpSpPr/>
                    <p:nvPr/>
                  </p:nvGrpSpPr>
                  <p:grpSpPr>
                    <a:xfrm>
                      <a:off x="45124" y="-1327179"/>
                      <a:ext cx="683733" cy="853107"/>
                      <a:chOff x="597574" y="1930371"/>
                      <a:chExt cx="683733" cy="853107"/>
                    </a:xfrm>
                  </p:grpSpPr>
                  <p:grpSp>
                    <p:nvGrpSpPr>
                      <p:cNvPr id="9697" name="Google Shape;9697;p384"/>
                      <p:cNvGrpSpPr/>
                      <p:nvPr/>
                    </p:nvGrpSpPr>
                    <p:grpSpPr>
                      <a:xfrm rot="-5400000">
                        <a:off x="640721" y="2142893"/>
                        <a:ext cx="600335" cy="680836"/>
                        <a:chOff x="15239716" y="-12996420"/>
                        <a:chExt cx="1868456" cy="2463229"/>
                      </a:xfrm>
                    </p:grpSpPr>
                    <p:pic>
                      <p:nvPicPr>
                        <p:cNvPr id="9698" name="Google Shape;9698;p384"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9699" name="Google Shape;9699;p384"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9700" name="Google Shape;9700;p384"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9701" name="Google Shape;9701;p384"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sp>
              <p:nvSpPr>
                <p:cNvPr id="9702" name="Google Shape;9702;p384"/>
                <p:cNvSpPr txBox="1"/>
                <p:nvPr/>
              </p:nvSpPr>
              <p:spPr>
                <a:xfrm>
                  <a:off x="4118795" y="1251930"/>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grpSp>
            <p:nvGrpSpPr>
              <p:cNvPr id="9703" name="Google Shape;9703;p384"/>
              <p:cNvGrpSpPr/>
              <p:nvPr/>
            </p:nvGrpSpPr>
            <p:grpSpPr>
              <a:xfrm>
                <a:off x="2728451" y="2175925"/>
                <a:ext cx="4243350" cy="2733924"/>
                <a:chOff x="2958951" y="1256250"/>
                <a:chExt cx="4243350" cy="2733924"/>
              </a:xfrm>
            </p:grpSpPr>
            <p:pic>
              <p:nvPicPr>
                <p:cNvPr id="9704" name="Google Shape;9704;p384"/>
                <p:cNvPicPr preferRelativeResize="0"/>
                <p:nvPr/>
              </p:nvPicPr>
              <p:blipFill>
                <a:blip r:embed="rId7">
                  <a:alphaModFix/>
                </a:blip>
                <a:stretch>
                  <a:fillRect/>
                </a:stretch>
              </p:blipFill>
              <p:spPr>
                <a:xfrm>
                  <a:off x="2958951" y="1256250"/>
                  <a:ext cx="4243350" cy="2733924"/>
                </a:xfrm>
                <a:prstGeom prst="rect">
                  <a:avLst/>
                </a:prstGeom>
                <a:noFill/>
                <a:ln>
                  <a:noFill/>
                </a:ln>
              </p:spPr>
            </p:pic>
            <p:sp>
              <p:nvSpPr>
                <p:cNvPr id="9705" name="Google Shape;9705;p384"/>
                <p:cNvSpPr txBox="1"/>
                <p:nvPr/>
              </p:nvSpPr>
              <p:spPr>
                <a:xfrm rot="24443">
                  <a:off x="3568298" y="2266049"/>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paroxetine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PAXIL</a:t>
                  </a:r>
                  <a:endParaRPr sz="1800" b="1"/>
                </a:p>
              </p:txBody>
            </p:sp>
          </p:grpSp>
        </p:grpSp>
        <p:cxnSp>
          <p:nvCxnSpPr>
            <p:cNvPr id="9706" name="Google Shape;9706;p384"/>
            <p:cNvCxnSpPr/>
            <p:nvPr/>
          </p:nvCxnSpPr>
          <p:spPr>
            <a:xfrm>
              <a:off x="4177633" y="451473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9707" name="Google Shape;9707;p384"/>
          <p:cNvGrpSpPr/>
          <p:nvPr/>
        </p:nvGrpSpPr>
        <p:grpSpPr>
          <a:xfrm>
            <a:off x="8135607" y="119108"/>
            <a:ext cx="777812" cy="1308384"/>
            <a:chOff x="3984500" y="1006480"/>
            <a:chExt cx="2195350" cy="3692872"/>
          </a:xfrm>
        </p:grpSpPr>
        <p:pic>
          <p:nvPicPr>
            <p:cNvPr id="9708" name="Google Shape;9708;p384" descr="A close up of a mask&#10;&#10;Description automatically generated"/>
            <p:cNvPicPr preferRelativeResize="0"/>
            <p:nvPr/>
          </p:nvPicPr>
          <p:blipFill rotWithShape="1">
            <a:blip r:embed="rId8">
              <a:alphaModFix/>
            </a:blip>
            <a:srcRect/>
            <a:stretch/>
          </p:blipFill>
          <p:spPr>
            <a:xfrm>
              <a:off x="3984500" y="1006480"/>
              <a:ext cx="2195350" cy="3692872"/>
            </a:xfrm>
            <a:prstGeom prst="rect">
              <a:avLst/>
            </a:prstGeom>
            <a:noFill/>
            <a:ln>
              <a:noFill/>
            </a:ln>
          </p:spPr>
        </p:pic>
        <p:pic>
          <p:nvPicPr>
            <p:cNvPr id="9709" name="Google Shape;9709;p384" descr="clipped result image"/>
            <p:cNvPicPr preferRelativeResize="0"/>
            <p:nvPr/>
          </p:nvPicPr>
          <p:blipFill rotWithShape="1">
            <a:blip r:embed="rId9">
              <a:alphaModFix amt="50000"/>
            </a:blip>
            <a:srcRect/>
            <a:stretch/>
          </p:blipFill>
          <p:spPr>
            <a:xfrm rot="-1799991">
              <a:off x="4525538" y="2360240"/>
              <a:ext cx="318345" cy="424305"/>
            </a:xfrm>
            <a:prstGeom prst="rect">
              <a:avLst/>
            </a:prstGeom>
            <a:noFill/>
            <a:ln>
              <a:noFill/>
            </a:ln>
          </p:spPr>
        </p:pic>
        <p:pic>
          <p:nvPicPr>
            <p:cNvPr id="9710" name="Google Shape;9710;p384" descr="clipped result image"/>
            <p:cNvPicPr preferRelativeResize="0"/>
            <p:nvPr/>
          </p:nvPicPr>
          <p:blipFill rotWithShape="1">
            <a:blip r:embed="rId10">
              <a:alphaModFix amt="50000"/>
            </a:blip>
            <a:srcRect r="15117"/>
            <a:stretch/>
          </p:blipFill>
          <p:spPr>
            <a:xfrm rot="-7933865" flipH="1">
              <a:off x="5034669" y="2291585"/>
              <a:ext cx="321592" cy="567999"/>
            </a:xfrm>
            <a:prstGeom prst="rect">
              <a:avLst/>
            </a:prstGeom>
            <a:noFill/>
            <a:ln>
              <a:noFill/>
            </a:ln>
          </p:spPr>
        </p:pic>
      </p:gr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Shape 9714"/>
        <p:cNvGrpSpPr/>
        <p:nvPr/>
      </p:nvGrpSpPr>
      <p:grpSpPr>
        <a:xfrm>
          <a:off x="0" y="0"/>
          <a:ext cx="0" cy="0"/>
          <a:chOff x="0" y="0"/>
          <a:chExt cx="0" cy="0"/>
        </a:xfrm>
      </p:grpSpPr>
      <p:sp>
        <p:nvSpPr>
          <p:cNvPr id="9715" name="Google Shape;9715;p385"/>
          <p:cNvSpPr txBox="1"/>
          <p:nvPr/>
        </p:nvSpPr>
        <p:spPr>
          <a:xfrm>
            <a:off x="5749650" y="3837688"/>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9716" name="Google Shape;9716;p385"/>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Paroxetine: SSRI</a:t>
            </a:r>
            <a:endParaRPr b="1"/>
          </a:p>
        </p:txBody>
      </p:sp>
      <p:cxnSp>
        <p:nvCxnSpPr>
          <p:cNvPr id="9717" name="Google Shape;9717;p385"/>
          <p:cNvCxnSpPr/>
          <p:nvPr/>
        </p:nvCxnSpPr>
        <p:spPr>
          <a:xfrm>
            <a:off x="5847600" y="1324413"/>
            <a:ext cx="378900" cy="0"/>
          </a:xfrm>
          <a:prstGeom prst="straightConnector1">
            <a:avLst/>
          </a:prstGeom>
          <a:noFill/>
          <a:ln w="9525" cap="flat" cmpd="sng">
            <a:solidFill>
              <a:schemeClr val="dk2"/>
            </a:solidFill>
            <a:prstDash val="solid"/>
            <a:round/>
            <a:headEnd type="none" w="med" len="med"/>
            <a:tailEnd type="triangle" w="med" len="med"/>
          </a:ln>
        </p:spPr>
      </p:cxnSp>
      <p:sp>
        <p:nvSpPr>
          <p:cNvPr id="9718" name="Google Shape;9718;p385"/>
          <p:cNvSpPr txBox="1"/>
          <p:nvPr/>
        </p:nvSpPr>
        <p:spPr>
          <a:xfrm>
            <a:off x="6185750" y="98045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increases levels of CYP2D6 substrates</a:t>
            </a:r>
            <a:endParaRPr sz="1200"/>
          </a:p>
        </p:txBody>
      </p:sp>
      <p:cxnSp>
        <p:nvCxnSpPr>
          <p:cNvPr id="9719" name="Google Shape;9719;p385"/>
          <p:cNvCxnSpPr/>
          <p:nvPr/>
        </p:nvCxnSpPr>
        <p:spPr>
          <a:xfrm>
            <a:off x="7001700" y="3451125"/>
            <a:ext cx="252900" cy="0"/>
          </a:xfrm>
          <a:prstGeom prst="straightConnector1">
            <a:avLst/>
          </a:prstGeom>
          <a:noFill/>
          <a:ln w="9525" cap="flat" cmpd="sng">
            <a:solidFill>
              <a:schemeClr val="dk2"/>
            </a:solidFill>
            <a:prstDash val="solid"/>
            <a:round/>
            <a:headEnd type="none" w="med" len="med"/>
            <a:tailEnd type="triangle" w="med" len="med"/>
          </a:ln>
        </p:spPr>
      </p:cxnSp>
      <p:sp>
        <p:nvSpPr>
          <p:cNvPr id="9720" name="Google Shape;9720;p385"/>
          <p:cNvSpPr txBox="1"/>
          <p:nvPr/>
        </p:nvSpPr>
        <p:spPr>
          <a:xfrm>
            <a:off x="7307695" y="3065725"/>
            <a:ext cx="1248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grpSp>
        <p:nvGrpSpPr>
          <p:cNvPr id="9721" name="Google Shape;9721;p385"/>
          <p:cNvGrpSpPr/>
          <p:nvPr/>
        </p:nvGrpSpPr>
        <p:grpSpPr>
          <a:xfrm>
            <a:off x="2728451" y="1112560"/>
            <a:ext cx="4243350" cy="3797289"/>
            <a:chOff x="2728451" y="807760"/>
            <a:chExt cx="4243350" cy="3797289"/>
          </a:xfrm>
        </p:grpSpPr>
        <p:grpSp>
          <p:nvGrpSpPr>
            <p:cNvPr id="9722" name="Google Shape;9722;p385"/>
            <p:cNvGrpSpPr/>
            <p:nvPr/>
          </p:nvGrpSpPr>
          <p:grpSpPr>
            <a:xfrm>
              <a:off x="2728451" y="807760"/>
              <a:ext cx="4243350" cy="3797289"/>
              <a:chOff x="2728451" y="1112560"/>
              <a:chExt cx="4243350" cy="3797289"/>
            </a:xfrm>
          </p:grpSpPr>
          <p:grpSp>
            <p:nvGrpSpPr>
              <p:cNvPr id="9723" name="Google Shape;9723;p385"/>
              <p:cNvGrpSpPr/>
              <p:nvPr/>
            </p:nvGrpSpPr>
            <p:grpSpPr>
              <a:xfrm>
                <a:off x="3548625" y="1112560"/>
                <a:ext cx="2168570" cy="1415608"/>
                <a:chOff x="3548625" y="1112560"/>
                <a:chExt cx="2168570" cy="1415608"/>
              </a:xfrm>
            </p:grpSpPr>
            <p:grpSp>
              <p:nvGrpSpPr>
                <p:cNvPr id="9724" name="Google Shape;9724;p385"/>
                <p:cNvGrpSpPr/>
                <p:nvPr/>
              </p:nvGrpSpPr>
              <p:grpSpPr>
                <a:xfrm>
                  <a:off x="3548625" y="1112560"/>
                  <a:ext cx="1693806" cy="1415608"/>
                  <a:chOff x="-2521759" y="897403"/>
                  <a:chExt cx="1477500" cy="1089600"/>
                </a:xfrm>
              </p:grpSpPr>
              <p:sp>
                <p:nvSpPr>
                  <p:cNvPr id="9725" name="Google Shape;9725;p385"/>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726" name="Google Shape;9726;p385"/>
                  <p:cNvGrpSpPr/>
                  <p:nvPr/>
                </p:nvGrpSpPr>
                <p:grpSpPr>
                  <a:xfrm>
                    <a:off x="-2127414" y="1275205"/>
                    <a:ext cx="688733" cy="700658"/>
                    <a:chOff x="40123" y="-1583761"/>
                    <a:chExt cx="688733" cy="1109689"/>
                  </a:xfrm>
                </p:grpSpPr>
                <p:grpSp>
                  <p:nvGrpSpPr>
                    <p:cNvPr id="9727" name="Google Shape;9727;p385"/>
                    <p:cNvGrpSpPr/>
                    <p:nvPr/>
                  </p:nvGrpSpPr>
                  <p:grpSpPr>
                    <a:xfrm>
                      <a:off x="45124" y="-1327179"/>
                      <a:ext cx="683733" cy="853107"/>
                      <a:chOff x="597574" y="1930371"/>
                      <a:chExt cx="683733" cy="853107"/>
                    </a:xfrm>
                  </p:grpSpPr>
                  <p:grpSp>
                    <p:nvGrpSpPr>
                      <p:cNvPr id="9728" name="Google Shape;9728;p385"/>
                      <p:cNvGrpSpPr/>
                      <p:nvPr/>
                    </p:nvGrpSpPr>
                    <p:grpSpPr>
                      <a:xfrm rot="-5400000">
                        <a:off x="640721" y="2142893"/>
                        <a:ext cx="600335" cy="680836"/>
                        <a:chOff x="15239716" y="-12996420"/>
                        <a:chExt cx="1868456" cy="2463229"/>
                      </a:xfrm>
                    </p:grpSpPr>
                    <p:pic>
                      <p:nvPicPr>
                        <p:cNvPr id="9729" name="Google Shape;9729;p385"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9730" name="Google Shape;9730;p385"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9731" name="Google Shape;9731;p385"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9732" name="Google Shape;9732;p385"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sp>
              <p:nvSpPr>
                <p:cNvPr id="9733" name="Google Shape;9733;p385"/>
                <p:cNvSpPr txBox="1"/>
                <p:nvPr/>
              </p:nvSpPr>
              <p:spPr>
                <a:xfrm>
                  <a:off x="4118795" y="1251930"/>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grpSp>
            <p:nvGrpSpPr>
              <p:cNvPr id="9734" name="Google Shape;9734;p385"/>
              <p:cNvGrpSpPr/>
              <p:nvPr/>
            </p:nvGrpSpPr>
            <p:grpSpPr>
              <a:xfrm>
                <a:off x="2728451" y="2175925"/>
                <a:ext cx="4243350" cy="2733924"/>
                <a:chOff x="2958951" y="1256250"/>
                <a:chExt cx="4243350" cy="2733924"/>
              </a:xfrm>
            </p:grpSpPr>
            <p:pic>
              <p:nvPicPr>
                <p:cNvPr id="9735" name="Google Shape;9735;p385"/>
                <p:cNvPicPr preferRelativeResize="0"/>
                <p:nvPr/>
              </p:nvPicPr>
              <p:blipFill>
                <a:blip r:embed="rId7">
                  <a:alphaModFix/>
                </a:blip>
                <a:stretch>
                  <a:fillRect/>
                </a:stretch>
              </p:blipFill>
              <p:spPr>
                <a:xfrm>
                  <a:off x="2958951" y="1256250"/>
                  <a:ext cx="4243350" cy="2733924"/>
                </a:xfrm>
                <a:prstGeom prst="rect">
                  <a:avLst/>
                </a:prstGeom>
                <a:noFill/>
                <a:ln>
                  <a:noFill/>
                </a:ln>
              </p:spPr>
            </p:pic>
            <p:sp>
              <p:nvSpPr>
                <p:cNvPr id="9736" name="Google Shape;9736;p385"/>
                <p:cNvSpPr txBox="1"/>
                <p:nvPr/>
              </p:nvSpPr>
              <p:spPr>
                <a:xfrm rot="24443">
                  <a:off x="3568298" y="2266049"/>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paroxetine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PAXIL</a:t>
                  </a:r>
                  <a:endParaRPr sz="1800" b="1"/>
                </a:p>
              </p:txBody>
            </p:sp>
          </p:grpSp>
        </p:grpSp>
        <p:cxnSp>
          <p:nvCxnSpPr>
            <p:cNvPr id="9737" name="Google Shape;9737;p385"/>
            <p:cNvCxnSpPr/>
            <p:nvPr/>
          </p:nvCxnSpPr>
          <p:spPr>
            <a:xfrm>
              <a:off x="4177633" y="4514737"/>
              <a:ext cx="423300" cy="0"/>
            </a:xfrm>
            <a:prstGeom prst="straightConnector1">
              <a:avLst/>
            </a:prstGeom>
            <a:noFill/>
            <a:ln w="28575" cap="flat" cmpd="sng">
              <a:solidFill>
                <a:schemeClr val="dk2"/>
              </a:solidFill>
              <a:prstDash val="solid"/>
              <a:round/>
              <a:headEnd type="none" w="med" len="med"/>
              <a:tailEnd type="none" w="med" len="med"/>
            </a:ln>
          </p:spPr>
        </p:cxnSp>
      </p:grpSp>
      <p:sp>
        <p:nvSpPr>
          <p:cNvPr id="9738" name="Google Shape;9738;p385"/>
          <p:cNvSpPr txBox="1"/>
          <p:nvPr/>
        </p:nvSpPr>
        <p:spPr>
          <a:xfrm>
            <a:off x="5026875" y="928525"/>
            <a:ext cx="930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 </a:t>
            </a:r>
            <a:endParaRPr sz="1200" b="1"/>
          </a:p>
          <a:p>
            <a:pPr marL="0" lvl="0" indent="0" algn="l" rtl="0">
              <a:spcBef>
                <a:spcPts val="0"/>
              </a:spcBef>
              <a:spcAft>
                <a:spcPts val="0"/>
              </a:spcAft>
              <a:buNone/>
            </a:pPr>
            <a:r>
              <a:rPr lang="en" sz="1200" b="1"/>
              <a:t>in</a:t>
            </a:r>
            <a:r>
              <a:rPr lang="en" sz="1200" b="1" u="sng"/>
              <a:t>H</a:t>
            </a:r>
            <a:r>
              <a:rPr lang="en" sz="1200" b="1"/>
              <a:t>ibitor</a:t>
            </a:r>
            <a:endParaRPr sz="1200" b="1"/>
          </a:p>
          <a:p>
            <a:pPr marL="0" lvl="0" indent="0" algn="l" rtl="0">
              <a:spcBef>
                <a:spcPts val="0"/>
              </a:spcBef>
              <a:spcAft>
                <a:spcPts val="0"/>
              </a:spcAft>
              <a:buNone/>
            </a:pPr>
            <a:r>
              <a:rPr lang="en" sz="1200" b="1"/>
              <a:t>(strong)</a:t>
            </a:r>
            <a:endParaRPr sz="1200" b="1"/>
          </a:p>
        </p:txBody>
      </p:sp>
      <p:grpSp>
        <p:nvGrpSpPr>
          <p:cNvPr id="9739" name="Google Shape;9739;p385"/>
          <p:cNvGrpSpPr/>
          <p:nvPr/>
        </p:nvGrpSpPr>
        <p:grpSpPr>
          <a:xfrm>
            <a:off x="8135607" y="119108"/>
            <a:ext cx="777812" cy="1308384"/>
            <a:chOff x="3984500" y="1006480"/>
            <a:chExt cx="2195350" cy="3692872"/>
          </a:xfrm>
        </p:grpSpPr>
        <p:pic>
          <p:nvPicPr>
            <p:cNvPr id="9740" name="Google Shape;9740;p385" descr="A close up of a mask&#10;&#10;Description automatically generated"/>
            <p:cNvPicPr preferRelativeResize="0"/>
            <p:nvPr/>
          </p:nvPicPr>
          <p:blipFill rotWithShape="1">
            <a:blip r:embed="rId8">
              <a:alphaModFix/>
            </a:blip>
            <a:srcRect/>
            <a:stretch/>
          </p:blipFill>
          <p:spPr>
            <a:xfrm>
              <a:off x="3984500" y="1006480"/>
              <a:ext cx="2195350" cy="3692872"/>
            </a:xfrm>
            <a:prstGeom prst="rect">
              <a:avLst/>
            </a:prstGeom>
            <a:noFill/>
            <a:ln>
              <a:noFill/>
            </a:ln>
          </p:spPr>
        </p:pic>
        <p:pic>
          <p:nvPicPr>
            <p:cNvPr id="9741" name="Google Shape;9741;p385" descr="clipped result image"/>
            <p:cNvPicPr preferRelativeResize="0"/>
            <p:nvPr/>
          </p:nvPicPr>
          <p:blipFill rotWithShape="1">
            <a:blip r:embed="rId9">
              <a:alphaModFix amt="50000"/>
            </a:blip>
            <a:srcRect/>
            <a:stretch/>
          </p:blipFill>
          <p:spPr>
            <a:xfrm rot="-1799991">
              <a:off x="4525538" y="2360240"/>
              <a:ext cx="318345" cy="424305"/>
            </a:xfrm>
            <a:prstGeom prst="rect">
              <a:avLst/>
            </a:prstGeom>
            <a:noFill/>
            <a:ln>
              <a:noFill/>
            </a:ln>
          </p:spPr>
        </p:pic>
        <p:pic>
          <p:nvPicPr>
            <p:cNvPr id="9742" name="Google Shape;9742;p385" descr="clipped result image"/>
            <p:cNvPicPr preferRelativeResize="0"/>
            <p:nvPr/>
          </p:nvPicPr>
          <p:blipFill rotWithShape="1">
            <a:blip r:embed="rId10">
              <a:alphaModFix amt="50000"/>
            </a:blip>
            <a:srcRect r="15117"/>
            <a:stretch/>
          </p:blipFill>
          <p:spPr>
            <a:xfrm rot="-7933865" flipH="1">
              <a:off x="5034669" y="2291585"/>
              <a:ext cx="321592" cy="567999"/>
            </a:xfrm>
            <a:prstGeom prst="rect">
              <a:avLst/>
            </a:prstGeom>
            <a:noFill/>
            <a:ln>
              <a:noFill/>
            </a:ln>
          </p:spPr>
        </p:pic>
      </p:gr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Shape 9746"/>
        <p:cNvGrpSpPr/>
        <p:nvPr/>
      </p:nvGrpSpPr>
      <p:grpSpPr>
        <a:xfrm>
          <a:off x="0" y="0"/>
          <a:ext cx="0" cy="0"/>
          <a:chOff x="0" y="0"/>
          <a:chExt cx="0" cy="0"/>
        </a:xfrm>
      </p:grpSpPr>
      <p:sp>
        <p:nvSpPr>
          <p:cNvPr id="9747" name="Google Shape;9747;p386"/>
          <p:cNvSpPr txBox="1"/>
          <p:nvPr/>
        </p:nvSpPr>
        <p:spPr>
          <a:xfrm>
            <a:off x="5749650" y="3837688"/>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9748" name="Google Shape;9748;p386"/>
          <p:cNvSpPr txBox="1"/>
          <p:nvPr/>
        </p:nvSpPr>
        <p:spPr>
          <a:xfrm>
            <a:off x="1769200" y="1851725"/>
            <a:ext cx="1782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anticholinergic (mild)</a:t>
            </a:r>
            <a:endParaRPr sz="1200"/>
          </a:p>
        </p:txBody>
      </p:sp>
      <p:cxnSp>
        <p:nvCxnSpPr>
          <p:cNvPr id="9749" name="Google Shape;9749;p386"/>
          <p:cNvCxnSpPr/>
          <p:nvPr/>
        </p:nvCxnSpPr>
        <p:spPr>
          <a:xfrm rot="10800000">
            <a:off x="2255825" y="2642350"/>
            <a:ext cx="719400" cy="0"/>
          </a:xfrm>
          <a:prstGeom prst="straightConnector1">
            <a:avLst/>
          </a:prstGeom>
          <a:noFill/>
          <a:ln w="9525" cap="flat" cmpd="sng">
            <a:solidFill>
              <a:schemeClr val="dk2"/>
            </a:solidFill>
            <a:prstDash val="solid"/>
            <a:round/>
            <a:headEnd type="none" w="med" len="med"/>
            <a:tailEnd type="triangle" w="med" len="med"/>
          </a:ln>
        </p:spPr>
      </p:cxnSp>
      <p:sp>
        <p:nvSpPr>
          <p:cNvPr id="9750" name="Google Shape;9750;p386"/>
          <p:cNvSpPr txBox="1"/>
          <p:nvPr/>
        </p:nvSpPr>
        <p:spPr>
          <a:xfrm>
            <a:off x="1324450" y="2217425"/>
            <a:ext cx="11262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constipation, </a:t>
            </a:r>
            <a:endParaRPr sz="1200"/>
          </a:p>
          <a:p>
            <a:pPr marL="0" lvl="0" indent="0" algn="l" rtl="0">
              <a:spcBef>
                <a:spcPts val="0"/>
              </a:spcBef>
              <a:spcAft>
                <a:spcPts val="0"/>
              </a:spcAft>
              <a:buNone/>
            </a:pPr>
            <a:r>
              <a:rPr lang="en" sz="1200"/>
              <a:t>dry mouth, </a:t>
            </a:r>
            <a:endParaRPr sz="1200"/>
          </a:p>
          <a:p>
            <a:pPr marL="0" lvl="0" indent="0" algn="l" rtl="0">
              <a:spcBef>
                <a:spcPts val="0"/>
              </a:spcBef>
              <a:spcAft>
                <a:spcPts val="0"/>
              </a:spcAft>
              <a:buNone/>
            </a:pPr>
            <a:r>
              <a:rPr lang="en" sz="1200"/>
              <a:t>impaired cognition</a:t>
            </a:r>
            <a:endParaRPr sz="1200"/>
          </a:p>
        </p:txBody>
      </p:sp>
      <p:sp>
        <p:nvSpPr>
          <p:cNvPr id="9751" name="Google Shape;9751;p386"/>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Paroxetine: SSRI</a:t>
            </a:r>
            <a:endParaRPr b="1"/>
          </a:p>
        </p:txBody>
      </p:sp>
      <p:cxnSp>
        <p:nvCxnSpPr>
          <p:cNvPr id="9752" name="Google Shape;9752;p386"/>
          <p:cNvCxnSpPr/>
          <p:nvPr/>
        </p:nvCxnSpPr>
        <p:spPr>
          <a:xfrm>
            <a:off x="7001700" y="3451125"/>
            <a:ext cx="252900" cy="0"/>
          </a:xfrm>
          <a:prstGeom prst="straightConnector1">
            <a:avLst/>
          </a:prstGeom>
          <a:noFill/>
          <a:ln w="9525" cap="flat" cmpd="sng">
            <a:solidFill>
              <a:schemeClr val="dk2"/>
            </a:solidFill>
            <a:prstDash val="solid"/>
            <a:round/>
            <a:headEnd type="none" w="med" len="med"/>
            <a:tailEnd type="triangle" w="med" len="med"/>
          </a:ln>
        </p:spPr>
      </p:cxnSp>
      <p:sp>
        <p:nvSpPr>
          <p:cNvPr id="9753" name="Google Shape;9753;p386"/>
          <p:cNvSpPr txBox="1"/>
          <p:nvPr/>
        </p:nvSpPr>
        <p:spPr>
          <a:xfrm>
            <a:off x="7307695" y="3065725"/>
            <a:ext cx="1248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cxnSp>
        <p:nvCxnSpPr>
          <p:cNvPr id="9754" name="Google Shape;9754;p386"/>
          <p:cNvCxnSpPr/>
          <p:nvPr/>
        </p:nvCxnSpPr>
        <p:spPr>
          <a:xfrm>
            <a:off x="5847600" y="1324413"/>
            <a:ext cx="378900" cy="0"/>
          </a:xfrm>
          <a:prstGeom prst="straightConnector1">
            <a:avLst/>
          </a:prstGeom>
          <a:noFill/>
          <a:ln w="9525" cap="flat" cmpd="sng">
            <a:solidFill>
              <a:schemeClr val="dk2"/>
            </a:solidFill>
            <a:prstDash val="solid"/>
            <a:round/>
            <a:headEnd type="none" w="med" len="med"/>
            <a:tailEnd type="triangle" w="med" len="med"/>
          </a:ln>
        </p:spPr>
      </p:cxnSp>
      <p:sp>
        <p:nvSpPr>
          <p:cNvPr id="9755" name="Google Shape;9755;p386"/>
          <p:cNvSpPr txBox="1"/>
          <p:nvPr/>
        </p:nvSpPr>
        <p:spPr>
          <a:xfrm>
            <a:off x="6185750" y="98045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increases levels of CYP2D6 substrates</a:t>
            </a:r>
            <a:endParaRPr sz="1200"/>
          </a:p>
        </p:txBody>
      </p:sp>
      <p:grpSp>
        <p:nvGrpSpPr>
          <p:cNvPr id="9756" name="Google Shape;9756;p386"/>
          <p:cNvGrpSpPr/>
          <p:nvPr/>
        </p:nvGrpSpPr>
        <p:grpSpPr>
          <a:xfrm>
            <a:off x="2728451" y="1112560"/>
            <a:ext cx="4243350" cy="3797289"/>
            <a:chOff x="2728451" y="807760"/>
            <a:chExt cx="4243350" cy="3797289"/>
          </a:xfrm>
        </p:grpSpPr>
        <p:grpSp>
          <p:nvGrpSpPr>
            <p:cNvPr id="9757" name="Google Shape;9757;p386"/>
            <p:cNvGrpSpPr/>
            <p:nvPr/>
          </p:nvGrpSpPr>
          <p:grpSpPr>
            <a:xfrm>
              <a:off x="2728451" y="807760"/>
              <a:ext cx="4243350" cy="3797289"/>
              <a:chOff x="2728451" y="1112560"/>
              <a:chExt cx="4243350" cy="3797289"/>
            </a:xfrm>
          </p:grpSpPr>
          <p:grpSp>
            <p:nvGrpSpPr>
              <p:cNvPr id="9758" name="Google Shape;9758;p386"/>
              <p:cNvGrpSpPr/>
              <p:nvPr/>
            </p:nvGrpSpPr>
            <p:grpSpPr>
              <a:xfrm>
                <a:off x="3548625" y="1112560"/>
                <a:ext cx="2168570" cy="1415608"/>
                <a:chOff x="3548625" y="1112560"/>
                <a:chExt cx="2168570" cy="1415608"/>
              </a:xfrm>
            </p:grpSpPr>
            <p:grpSp>
              <p:nvGrpSpPr>
                <p:cNvPr id="9759" name="Google Shape;9759;p386"/>
                <p:cNvGrpSpPr/>
                <p:nvPr/>
              </p:nvGrpSpPr>
              <p:grpSpPr>
                <a:xfrm>
                  <a:off x="3548625" y="1112560"/>
                  <a:ext cx="1693806" cy="1415608"/>
                  <a:chOff x="-2521759" y="897403"/>
                  <a:chExt cx="1477500" cy="1089600"/>
                </a:xfrm>
              </p:grpSpPr>
              <p:sp>
                <p:nvSpPr>
                  <p:cNvPr id="9760" name="Google Shape;9760;p386"/>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761" name="Google Shape;9761;p386"/>
                  <p:cNvGrpSpPr/>
                  <p:nvPr/>
                </p:nvGrpSpPr>
                <p:grpSpPr>
                  <a:xfrm>
                    <a:off x="-2127414" y="1275205"/>
                    <a:ext cx="688733" cy="700658"/>
                    <a:chOff x="40123" y="-1583761"/>
                    <a:chExt cx="688733" cy="1109689"/>
                  </a:xfrm>
                </p:grpSpPr>
                <p:grpSp>
                  <p:nvGrpSpPr>
                    <p:cNvPr id="9762" name="Google Shape;9762;p386"/>
                    <p:cNvGrpSpPr/>
                    <p:nvPr/>
                  </p:nvGrpSpPr>
                  <p:grpSpPr>
                    <a:xfrm>
                      <a:off x="45124" y="-1327179"/>
                      <a:ext cx="683733" cy="853107"/>
                      <a:chOff x="597574" y="1930371"/>
                      <a:chExt cx="683733" cy="853107"/>
                    </a:xfrm>
                  </p:grpSpPr>
                  <p:grpSp>
                    <p:nvGrpSpPr>
                      <p:cNvPr id="9763" name="Google Shape;9763;p386"/>
                      <p:cNvGrpSpPr/>
                      <p:nvPr/>
                    </p:nvGrpSpPr>
                    <p:grpSpPr>
                      <a:xfrm rot="-5400000">
                        <a:off x="640721" y="2142893"/>
                        <a:ext cx="600335" cy="680836"/>
                        <a:chOff x="15239716" y="-12996420"/>
                        <a:chExt cx="1868456" cy="2463229"/>
                      </a:xfrm>
                    </p:grpSpPr>
                    <p:pic>
                      <p:nvPicPr>
                        <p:cNvPr id="9764" name="Google Shape;9764;p386"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9765" name="Google Shape;9765;p386"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9766" name="Google Shape;9766;p386"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9767" name="Google Shape;9767;p386"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sp>
              <p:nvSpPr>
                <p:cNvPr id="9768" name="Google Shape;9768;p386"/>
                <p:cNvSpPr txBox="1"/>
                <p:nvPr/>
              </p:nvSpPr>
              <p:spPr>
                <a:xfrm>
                  <a:off x="4118795" y="1251930"/>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grpSp>
            <p:nvGrpSpPr>
              <p:cNvPr id="9769" name="Google Shape;9769;p386"/>
              <p:cNvGrpSpPr/>
              <p:nvPr/>
            </p:nvGrpSpPr>
            <p:grpSpPr>
              <a:xfrm>
                <a:off x="2728451" y="2175925"/>
                <a:ext cx="4243350" cy="2733924"/>
                <a:chOff x="2958951" y="1256250"/>
                <a:chExt cx="4243350" cy="2733924"/>
              </a:xfrm>
            </p:grpSpPr>
            <p:pic>
              <p:nvPicPr>
                <p:cNvPr id="9770" name="Google Shape;9770;p386"/>
                <p:cNvPicPr preferRelativeResize="0"/>
                <p:nvPr/>
              </p:nvPicPr>
              <p:blipFill>
                <a:blip r:embed="rId7">
                  <a:alphaModFix/>
                </a:blip>
                <a:stretch>
                  <a:fillRect/>
                </a:stretch>
              </p:blipFill>
              <p:spPr>
                <a:xfrm>
                  <a:off x="2958951" y="1256250"/>
                  <a:ext cx="4243350" cy="2733924"/>
                </a:xfrm>
                <a:prstGeom prst="rect">
                  <a:avLst/>
                </a:prstGeom>
                <a:noFill/>
                <a:ln>
                  <a:noFill/>
                </a:ln>
              </p:spPr>
            </p:pic>
            <p:sp>
              <p:nvSpPr>
                <p:cNvPr id="9771" name="Google Shape;9771;p386"/>
                <p:cNvSpPr txBox="1"/>
                <p:nvPr/>
              </p:nvSpPr>
              <p:spPr>
                <a:xfrm rot="24443">
                  <a:off x="3568298" y="2266049"/>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paroxetine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PAXIL</a:t>
                  </a:r>
                  <a:endParaRPr sz="1800" b="1"/>
                </a:p>
              </p:txBody>
            </p:sp>
          </p:grpSp>
        </p:grpSp>
        <p:cxnSp>
          <p:nvCxnSpPr>
            <p:cNvPr id="9772" name="Google Shape;9772;p386"/>
            <p:cNvCxnSpPr/>
            <p:nvPr/>
          </p:nvCxnSpPr>
          <p:spPr>
            <a:xfrm>
              <a:off x="4177633" y="4514737"/>
              <a:ext cx="423300" cy="0"/>
            </a:xfrm>
            <a:prstGeom prst="straightConnector1">
              <a:avLst/>
            </a:prstGeom>
            <a:noFill/>
            <a:ln w="28575" cap="flat" cmpd="sng">
              <a:solidFill>
                <a:schemeClr val="dk2"/>
              </a:solidFill>
              <a:prstDash val="solid"/>
              <a:round/>
              <a:headEnd type="none" w="med" len="med"/>
              <a:tailEnd type="none" w="med" len="med"/>
            </a:ln>
          </p:spPr>
        </p:cxnSp>
      </p:grpSp>
      <p:sp>
        <p:nvSpPr>
          <p:cNvPr id="9773" name="Google Shape;9773;p386"/>
          <p:cNvSpPr txBox="1"/>
          <p:nvPr/>
        </p:nvSpPr>
        <p:spPr>
          <a:xfrm>
            <a:off x="5026875" y="928525"/>
            <a:ext cx="930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 </a:t>
            </a:r>
            <a:endParaRPr sz="1200" b="1"/>
          </a:p>
          <a:p>
            <a:pPr marL="0" lvl="0" indent="0" algn="l" rtl="0">
              <a:spcBef>
                <a:spcPts val="0"/>
              </a:spcBef>
              <a:spcAft>
                <a:spcPts val="0"/>
              </a:spcAft>
              <a:buNone/>
            </a:pPr>
            <a:r>
              <a:rPr lang="en" sz="1200" b="1"/>
              <a:t>in</a:t>
            </a:r>
            <a:r>
              <a:rPr lang="en" sz="1200" b="1" u="sng"/>
              <a:t>H</a:t>
            </a:r>
            <a:r>
              <a:rPr lang="en" sz="1200" b="1"/>
              <a:t>ibitor</a:t>
            </a:r>
            <a:endParaRPr sz="1200" b="1"/>
          </a:p>
          <a:p>
            <a:pPr marL="0" lvl="0" indent="0" algn="l" rtl="0">
              <a:spcBef>
                <a:spcPts val="0"/>
              </a:spcBef>
              <a:spcAft>
                <a:spcPts val="0"/>
              </a:spcAft>
              <a:buNone/>
            </a:pPr>
            <a:r>
              <a:rPr lang="en" sz="1200" b="1"/>
              <a:t>(strong)</a:t>
            </a:r>
            <a:endParaRPr sz="1200" b="1"/>
          </a:p>
        </p:txBody>
      </p:sp>
      <p:grpSp>
        <p:nvGrpSpPr>
          <p:cNvPr id="9774" name="Google Shape;9774;p386"/>
          <p:cNvGrpSpPr/>
          <p:nvPr/>
        </p:nvGrpSpPr>
        <p:grpSpPr>
          <a:xfrm>
            <a:off x="8135607" y="119108"/>
            <a:ext cx="777812" cy="1308384"/>
            <a:chOff x="3984500" y="1006480"/>
            <a:chExt cx="2195350" cy="3692872"/>
          </a:xfrm>
        </p:grpSpPr>
        <p:pic>
          <p:nvPicPr>
            <p:cNvPr id="9775" name="Google Shape;9775;p386" descr="A close up of a mask&#10;&#10;Description automatically generated"/>
            <p:cNvPicPr preferRelativeResize="0"/>
            <p:nvPr/>
          </p:nvPicPr>
          <p:blipFill rotWithShape="1">
            <a:blip r:embed="rId8">
              <a:alphaModFix/>
            </a:blip>
            <a:srcRect/>
            <a:stretch/>
          </p:blipFill>
          <p:spPr>
            <a:xfrm>
              <a:off x="3984500" y="1006480"/>
              <a:ext cx="2195350" cy="3692872"/>
            </a:xfrm>
            <a:prstGeom prst="rect">
              <a:avLst/>
            </a:prstGeom>
            <a:noFill/>
            <a:ln>
              <a:noFill/>
            </a:ln>
          </p:spPr>
        </p:pic>
        <p:pic>
          <p:nvPicPr>
            <p:cNvPr id="9776" name="Google Shape;9776;p386" descr="clipped result image"/>
            <p:cNvPicPr preferRelativeResize="0"/>
            <p:nvPr/>
          </p:nvPicPr>
          <p:blipFill rotWithShape="1">
            <a:blip r:embed="rId9">
              <a:alphaModFix amt="50000"/>
            </a:blip>
            <a:srcRect/>
            <a:stretch/>
          </p:blipFill>
          <p:spPr>
            <a:xfrm rot="-1799991">
              <a:off x="4525538" y="2360240"/>
              <a:ext cx="318345" cy="424305"/>
            </a:xfrm>
            <a:prstGeom prst="rect">
              <a:avLst/>
            </a:prstGeom>
            <a:noFill/>
            <a:ln>
              <a:noFill/>
            </a:ln>
          </p:spPr>
        </p:pic>
        <p:pic>
          <p:nvPicPr>
            <p:cNvPr id="9777" name="Google Shape;9777;p386" descr="clipped result image"/>
            <p:cNvPicPr preferRelativeResize="0"/>
            <p:nvPr/>
          </p:nvPicPr>
          <p:blipFill rotWithShape="1">
            <a:blip r:embed="rId10">
              <a:alphaModFix amt="50000"/>
            </a:blip>
            <a:srcRect r="15117"/>
            <a:stretch/>
          </p:blipFill>
          <p:spPr>
            <a:xfrm rot="-7933865" flipH="1">
              <a:off x="5034669" y="2291585"/>
              <a:ext cx="321592" cy="567999"/>
            </a:xfrm>
            <a:prstGeom prst="rect">
              <a:avLst/>
            </a:prstGeom>
            <a:noFill/>
            <a:ln>
              <a:noFill/>
            </a:ln>
          </p:spPr>
        </p:pic>
      </p:gr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Shape 9781"/>
        <p:cNvGrpSpPr/>
        <p:nvPr/>
      </p:nvGrpSpPr>
      <p:grpSpPr>
        <a:xfrm>
          <a:off x="0" y="0"/>
          <a:ext cx="0" cy="0"/>
          <a:chOff x="0" y="0"/>
          <a:chExt cx="0" cy="0"/>
        </a:xfrm>
      </p:grpSpPr>
      <p:sp>
        <p:nvSpPr>
          <p:cNvPr id="9782" name="Google Shape;9782;p387"/>
          <p:cNvSpPr txBox="1"/>
          <p:nvPr/>
        </p:nvSpPr>
        <p:spPr>
          <a:xfrm>
            <a:off x="5749650" y="3837688"/>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9783" name="Google Shape;9783;p387"/>
          <p:cNvSpPr txBox="1"/>
          <p:nvPr/>
        </p:nvSpPr>
        <p:spPr>
          <a:xfrm>
            <a:off x="5196075" y="1723000"/>
            <a:ext cx="1404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 (weak)</a:t>
            </a:r>
            <a:endParaRPr sz="1200" b="1"/>
          </a:p>
        </p:txBody>
      </p:sp>
      <p:sp>
        <p:nvSpPr>
          <p:cNvPr id="9784" name="Google Shape;9784;p387"/>
          <p:cNvSpPr txBox="1"/>
          <p:nvPr/>
        </p:nvSpPr>
        <p:spPr>
          <a:xfrm>
            <a:off x="1769200" y="1851725"/>
            <a:ext cx="1782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anticholinergic (mild)</a:t>
            </a:r>
            <a:endParaRPr sz="1200"/>
          </a:p>
        </p:txBody>
      </p:sp>
      <p:cxnSp>
        <p:nvCxnSpPr>
          <p:cNvPr id="9785" name="Google Shape;9785;p387"/>
          <p:cNvCxnSpPr/>
          <p:nvPr/>
        </p:nvCxnSpPr>
        <p:spPr>
          <a:xfrm rot="10800000">
            <a:off x="2255825" y="2642350"/>
            <a:ext cx="719400" cy="0"/>
          </a:xfrm>
          <a:prstGeom prst="straightConnector1">
            <a:avLst/>
          </a:prstGeom>
          <a:noFill/>
          <a:ln w="9525" cap="flat" cmpd="sng">
            <a:solidFill>
              <a:schemeClr val="dk2"/>
            </a:solidFill>
            <a:prstDash val="solid"/>
            <a:round/>
            <a:headEnd type="none" w="med" len="med"/>
            <a:tailEnd type="triangle" w="med" len="med"/>
          </a:ln>
        </p:spPr>
      </p:cxnSp>
      <p:sp>
        <p:nvSpPr>
          <p:cNvPr id="9786" name="Google Shape;9786;p387"/>
          <p:cNvSpPr txBox="1"/>
          <p:nvPr/>
        </p:nvSpPr>
        <p:spPr>
          <a:xfrm>
            <a:off x="1324450" y="2217425"/>
            <a:ext cx="11262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constipation, </a:t>
            </a:r>
            <a:endParaRPr sz="1200"/>
          </a:p>
          <a:p>
            <a:pPr marL="0" lvl="0" indent="0" algn="l" rtl="0">
              <a:spcBef>
                <a:spcPts val="0"/>
              </a:spcBef>
              <a:spcAft>
                <a:spcPts val="0"/>
              </a:spcAft>
              <a:buNone/>
            </a:pPr>
            <a:r>
              <a:rPr lang="en" sz="1200"/>
              <a:t>dry mouth, </a:t>
            </a:r>
            <a:endParaRPr sz="1200"/>
          </a:p>
          <a:p>
            <a:pPr marL="0" lvl="0" indent="0" algn="l" rtl="0">
              <a:spcBef>
                <a:spcPts val="0"/>
              </a:spcBef>
              <a:spcAft>
                <a:spcPts val="0"/>
              </a:spcAft>
              <a:buNone/>
            </a:pPr>
            <a:r>
              <a:rPr lang="en" sz="1200"/>
              <a:t>impaired cognition</a:t>
            </a:r>
            <a:endParaRPr sz="1200"/>
          </a:p>
        </p:txBody>
      </p:sp>
      <p:sp>
        <p:nvSpPr>
          <p:cNvPr id="9787" name="Google Shape;9787;p387"/>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Paroxetine: SSRI</a:t>
            </a:r>
            <a:endParaRPr b="1"/>
          </a:p>
        </p:txBody>
      </p:sp>
      <p:cxnSp>
        <p:nvCxnSpPr>
          <p:cNvPr id="9788" name="Google Shape;9788;p387"/>
          <p:cNvCxnSpPr/>
          <p:nvPr/>
        </p:nvCxnSpPr>
        <p:spPr>
          <a:xfrm>
            <a:off x="7001700" y="3451125"/>
            <a:ext cx="252900" cy="0"/>
          </a:xfrm>
          <a:prstGeom prst="straightConnector1">
            <a:avLst/>
          </a:prstGeom>
          <a:noFill/>
          <a:ln w="9525" cap="flat" cmpd="sng">
            <a:solidFill>
              <a:schemeClr val="dk2"/>
            </a:solidFill>
            <a:prstDash val="solid"/>
            <a:round/>
            <a:headEnd type="none" w="med" len="med"/>
            <a:tailEnd type="triangle" w="med" len="med"/>
          </a:ln>
        </p:spPr>
      </p:cxnSp>
      <p:sp>
        <p:nvSpPr>
          <p:cNvPr id="9789" name="Google Shape;9789;p387"/>
          <p:cNvSpPr txBox="1"/>
          <p:nvPr/>
        </p:nvSpPr>
        <p:spPr>
          <a:xfrm>
            <a:off x="7307695" y="3065725"/>
            <a:ext cx="1248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cxnSp>
        <p:nvCxnSpPr>
          <p:cNvPr id="9790" name="Google Shape;9790;p387"/>
          <p:cNvCxnSpPr/>
          <p:nvPr/>
        </p:nvCxnSpPr>
        <p:spPr>
          <a:xfrm>
            <a:off x="5847600" y="1324413"/>
            <a:ext cx="378900" cy="0"/>
          </a:xfrm>
          <a:prstGeom prst="straightConnector1">
            <a:avLst/>
          </a:prstGeom>
          <a:noFill/>
          <a:ln w="9525" cap="flat" cmpd="sng">
            <a:solidFill>
              <a:schemeClr val="dk2"/>
            </a:solidFill>
            <a:prstDash val="solid"/>
            <a:round/>
            <a:headEnd type="none" w="med" len="med"/>
            <a:tailEnd type="triangle" w="med" len="med"/>
          </a:ln>
        </p:spPr>
      </p:cxnSp>
      <p:sp>
        <p:nvSpPr>
          <p:cNvPr id="9791" name="Google Shape;9791;p387"/>
          <p:cNvSpPr txBox="1"/>
          <p:nvPr/>
        </p:nvSpPr>
        <p:spPr>
          <a:xfrm>
            <a:off x="6185750" y="98045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increases levels of CYP2D6 substrates</a:t>
            </a:r>
            <a:endParaRPr sz="1200"/>
          </a:p>
        </p:txBody>
      </p:sp>
      <p:grpSp>
        <p:nvGrpSpPr>
          <p:cNvPr id="9792" name="Google Shape;9792;p387"/>
          <p:cNvGrpSpPr/>
          <p:nvPr/>
        </p:nvGrpSpPr>
        <p:grpSpPr>
          <a:xfrm>
            <a:off x="2728451" y="1112560"/>
            <a:ext cx="4243350" cy="3797289"/>
            <a:chOff x="2728451" y="807760"/>
            <a:chExt cx="4243350" cy="3797289"/>
          </a:xfrm>
        </p:grpSpPr>
        <p:grpSp>
          <p:nvGrpSpPr>
            <p:cNvPr id="9793" name="Google Shape;9793;p387"/>
            <p:cNvGrpSpPr/>
            <p:nvPr/>
          </p:nvGrpSpPr>
          <p:grpSpPr>
            <a:xfrm>
              <a:off x="2728451" y="807760"/>
              <a:ext cx="4243350" cy="3797289"/>
              <a:chOff x="2728451" y="1112560"/>
              <a:chExt cx="4243350" cy="3797289"/>
            </a:xfrm>
          </p:grpSpPr>
          <p:grpSp>
            <p:nvGrpSpPr>
              <p:cNvPr id="9794" name="Google Shape;9794;p387"/>
              <p:cNvGrpSpPr/>
              <p:nvPr/>
            </p:nvGrpSpPr>
            <p:grpSpPr>
              <a:xfrm>
                <a:off x="3548625" y="1112560"/>
                <a:ext cx="2168570" cy="1415608"/>
                <a:chOff x="3548625" y="1112560"/>
                <a:chExt cx="2168570" cy="1415608"/>
              </a:xfrm>
            </p:grpSpPr>
            <p:grpSp>
              <p:nvGrpSpPr>
                <p:cNvPr id="9795" name="Google Shape;9795;p387"/>
                <p:cNvGrpSpPr/>
                <p:nvPr/>
              </p:nvGrpSpPr>
              <p:grpSpPr>
                <a:xfrm>
                  <a:off x="3548625" y="1112560"/>
                  <a:ext cx="1693806" cy="1415608"/>
                  <a:chOff x="-2521759" y="897403"/>
                  <a:chExt cx="1477500" cy="1089600"/>
                </a:xfrm>
              </p:grpSpPr>
              <p:sp>
                <p:nvSpPr>
                  <p:cNvPr id="9796" name="Google Shape;9796;p387"/>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797" name="Google Shape;9797;p387"/>
                  <p:cNvGrpSpPr/>
                  <p:nvPr/>
                </p:nvGrpSpPr>
                <p:grpSpPr>
                  <a:xfrm>
                    <a:off x="-2127414" y="1275205"/>
                    <a:ext cx="688733" cy="700658"/>
                    <a:chOff x="40123" y="-1583761"/>
                    <a:chExt cx="688733" cy="1109689"/>
                  </a:xfrm>
                </p:grpSpPr>
                <p:grpSp>
                  <p:nvGrpSpPr>
                    <p:cNvPr id="9798" name="Google Shape;9798;p387"/>
                    <p:cNvGrpSpPr/>
                    <p:nvPr/>
                  </p:nvGrpSpPr>
                  <p:grpSpPr>
                    <a:xfrm>
                      <a:off x="45124" y="-1327179"/>
                      <a:ext cx="683733" cy="853107"/>
                      <a:chOff x="597574" y="1930371"/>
                      <a:chExt cx="683733" cy="853107"/>
                    </a:xfrm>
                  </p:grpSpPr>
                  <p:grpSp>
                    <p:nvGrpSpPr>
                      <p:cNvPr id="9799" name="Google Shape;9799;p387"/>
                      <p:cNvGrpSpPr/>
                      <p:nvPr/>
                    </p:nvGrpSpPr>
                    <p:grpSpPr>
                      <a:xfrm rot="-5400000">
                        <a:off x="640721" y="2142893"/>
                        <a:ext cx="600335" cy="680836"/>
                        <a:chOff x="15239716" y="-12996420"/>
                        <a:chExt cx="1868456" cy="2463229"/>
                      </a:xfrm>
                    </p:grpSpPr>
                    <p:pic>
                      <p:nvPicPr>
                        <p:cNvPr id="9800" name="Google Shape;9800;p387"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9801" name="Google Shape;9801;p387"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9802" name="Google Shape;9802;p387"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9803" name="Google Shape;9803;p387"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sp>
              <p:nvSpPr>
                <p:cNvPr id="9804" name="Google Shape;9804;p387"/>
                <p:cNvSpPr txBox="1"/>
                <p:nvPr/>
              </p:nvSpPr>
              <p:spPr>
                <a:xfrm>
                  <a:off x="4118795" y="1251930"/>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grpSp>
            <p:nvGrpSpPr>
              <p:cNvPr id="9805" name="Google Shape;9805;p387"/>
              <p:cNvGrpSpPr/>
              <p:nvPr/>
            </p:nvGrpSpPr>
            <p:grpSpPr>
              <a:xfrm>
                <a:off x="2728451" y="2175925"/>
                <a:ext cx="4243350" cy="2733924"/>
                <a:chOff x="2958951" y="1256250"/>
                <a:chExt cx="4243350" cy="2733924"/>
              </a:xfrm>
            </p:grpSpPr>
            <p:pic>
              <p:nvPicPr>
                <p:cNvPr id="9806" name="Google Shape;9806;p387"/>
                <p:cNvPicPr preferRelativeResize="0"/>
                <p:nvPr/>
              </p:nvPicPr>
              <p:blipFill>
                <a:blip r:embed="rId7">
                  <a:alphaModFix/>
                </a:blip>
                <a:stretch>
                  <a:fillRect/>
                </a:stretch>
              </p:blipFill>
              <p:spPr>
                <a:xfrm>
                  <a:off x="2958951" y="1256250"/>
                  <a:ext cx="4243350" cy="2733924"/>
                </a:xfrm>
                <a:prstGeom prst="rect">
                  <a:avLst/>
                </a:prstGeom>
                <a:noFill/>
                <a:ln>
                  <a:noFill/>
                </a:ln>
              </p:spPr>
            </p:pic>
            <p:sp>
              <p:nvSpPr>
                <p:cNvPr id="9807" name="Google Shape;9807;p387"/>
                <p:cNvSpPr txBox="1"/>
                <p:nvPr/>
              </p:nvSpPr>
              <p:spPr>
                <a:xfrm rot="24443">
                  <a:off x="3568298" y="2266049"/>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paroxetine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PAXIL</a:t>
                  </a:r>
                  <a:endParaRPr sz="1800" b="1"/>
                </a:p>
              </p:txBody>
            </p:sp>
          </p:grpSp>
        </p:grpSp>
        <p:cxnSp>
          <p:nvCxnSpPr>
            <p:cNvPr id="9808" name="Google Shape;9808;p387"/>
            <p:cNvCxnSpPr/>
            <p:nvPr/>
          </p:nvCxnSpPr>
          <p:spPr>
            <a:xfrm>
              <a:off x="4177633" y="4514737"/>
              <a:ext cx="423300" cy="0"/>
            </a:xfrm>
            <a:prstGeom prst="straightConnector1">
              <a:avLst/>
            </a:prstGeom>
            <a:noFill/>
            <a:ln w="28575" cap="flat" cmpd="sng">
              <a:solidFill>
                <a:schemeClr val="dk2"/>
              </a:solidFill>
              <a:prstDash val="solid"/>
              <a:round/>
              <a:headEnd type="none" w="med" len="med"/>
              <a:tailEnd type="none" w="med" len="med"/>
            </a:ln>
          </p:spPr>
        </p:cxnSp>
      </p:grpSp>
      <p:sp>
        <p:nvSpPr>
          <p:cNvPr id="9809" name="Google Shape;9809;p387"/>
          <p:cNvSpPr txBox="1"/>
          <p:nvPr/>
        </p:nvSpPr>
        <p:spPr>
          <a:xfrm>
            <a:off x="5026875" y="928525"/>
            <a:ext cx="930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 </a:t>
            </a:r>
            <a:endParaRPr sz="1200" b="1"/>
          </a:p>
          <a:p>
            <a:pPr marL="0" lvl="0" indent="0" algn="l" rtl="0">
              <a:spcBef>
                <a:spcPts val="0"/>
              </a:spcBef>
              <a:spcAft>
                <a:spcPts val="0"/>
              </a:spcAft>
              <a:buNone/>
            </a:pPr>
            <a:r>
              <a:rPr lang="en" sz="1200" b="1"/>
              <a:t>in</a:t>
            </a:r>
            <a:r>
              <a:rPr lang="en" sz="1200" b="1" u="sng"/>
              <a:t>H</a:t>
            </a:r>
            <a:r>
              <a:rPr lang="en" sz="1200" b="1"/>
              <a:t>ibitor</a:t>
            </a:r>
            <a:endParaRPr sz="1200" b="1"/>
          </a:p>
          <a:p>
            <a:pPr marL="0" lvl="0" indent="0" algn="l" rtl="0">
              <a:spcBef>
                <a:spcPts val="0"/>
              </a:spcBef>
              <a:spcAft>
                <a:spcPts val="0"/>
              </a:spcAft>
              <a:buNone/>
            </a:pPr>
            <a:r>
              <a:rPr lang="en" sz="1200" b="1"/>
              <a:t>(strong)</a:t>
            </a:r>
            <a:endParaRPr sz="1200" b="1"/>
          </a:p>
        </p:txBody>
      </p:sp>
      <p:grpSp>
        <p:nvGrpSpPr>
          <p:cNvPr id="9810" name="Google Shape;9810;p387"/>
          <p:cNvGrpSpPr/>
          <p:nvPr/>
        </p:nvGrpSpPr>
        <p:grpSpPr>
          <a:xfrm>
            <a:off x="8135607" y="119108"/>
            <a:ext cx="777812" cy="1308384"/>
            <a:chOff x="3984500" y="1006480"/>
            <a:chExt cx="2195350" cy="3692872"/>
          </a:xfrm>
        </p:grpSpPr>
        <p:pic>
          <p:nvPicPr>
            <p:cNvPr id="9811" name="Google Shape;9811;p387" descr="A close up of a mask&#10;&#10;Description automatically generated"/>
            <p:cNvPicPr preferRelativeResize="0"/>
            <p:nvPr/>
          </p:nvPicPr>
          <p:blipFill rotWithShape="1">
            <a:blip r:embed="rId8">
              <a:alphaModFix/>
            </a:blip>
            <a:srcRect/>
            <a:stretch/>
          </p:blipFill>
          <p:spPr>
            <a:xfrm>
              <a:off x="3984500" y="1006480"/>
              <a:ext cx="2195350" cy="3692872"/>
            </a:xfrm>
            <a:prstGeom prst="rect">
              <a:avLst/>
            </a:prstGeom>
            <a:noFill/>
            <a:ln>
              <a:noFill/>
            </a:ln>
          </p:spPr>
        </p:pic>
        <p:pic>
          <p:nvPicPr>
            <p:cNvPr id="9812" name="Google Shape;9812;p387" descr="clipped result image"/>
            <p:cNvPicPr preferRelativeResize="0"/>
            <p:nvPr/>
          </p:nvPicPr>
          <p:blipFill rotWithShape="1">
            <a:blip r:embed="rId9">
              <a:alphaModFix amt="50000"/>
            </a:blip>
            <a:srcRect/>
            <a:stretch/>
          </p:blipFill>
          <p:spPr>
            <a:xfrm rot="-1799991">
              <a:off x="4525538" y="2360240"/>
              <a:ext cx="318345" cy="424305"/>
            </a:xfrm>
            <a:prstGeom prst="rect">
              <a:avLst/>
            </a:prstGeom>
            <a:noFill/>
            <a:ln>
              <a:noFill/>
            </a:ln>
          </p:spPr>
        </p:pic>
        <p:pic>
          <p:nvPicPr>
            <p:cNvPr id="9813" name="Google Shape;9813;p387" descr="clipped result image"/>
            <p:cNvPicPr preferRelativeResize="0"/>
            <p:nvPr/>
          </p:nvPicPr>
          <p:blipFill rotWithShape="1">
            <a:blip r:embed="rId10">
              <a:alphaModFix amt="50000"/>
            </a:blip>
            <a:srcRect r="15117"/>
            <a:stretch/>
          </p:blipFill>
          <p:spPr>
            <a:xfrm rot="-7933865" flipH="1">
              <a:off x="5034669" y="2291585"/>
              <a:ext cx="321592" cy="567999"/>
            </a:xfrm>
            <a:prstGeom prst="rect">
              <a:avLst/>
            </a:prstGeom>
            <a:noFill/>
            <a:ln>
              <a:noFill/>
            </a:ln>
          </p:spPr>
        </p:pic>
      </p:gr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Shape 9817"/>
        <p:cNvGrpSpPr/>
        <p:nvPr/>
      </p:nvGrpSpPr>
      <p:grpSpPr>
        <a:xfrm>
          <a:off x="0" y="0"/>
          <a:ext cx="0" cy="0"/>
          <a:chOff x="0" y="0"/>
          <a:chExt cx="0" cy="0"/>
        </a:xfrm>
      </p:grpSpPr>
      <p:sp>
        <p:nvSpPr>
          <p:cNvPr id="9818" name="Google Shape;9818;p388"/>
          <p:cNvSpPr txBox="1"/>
          <p:nvPr/>
        </p:nvSpPr>
        <p:spPr>
          <a:xfrm>
            <a:off x="5749650" y="3837688"/>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9819" name="Google Shape;9819;p388"/>
          <p:cNvSpPr txBox="1"/>
          <p:nvPr/>
        </p:nvSpPr>
        <p:spPr>
          <a:xfrm>
            <a:off x="5196075" y="1723000"/>
            <a:ext cx="1404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 (weak)</a:t>
            </a:r>
            <a:endParaRPr sz="1200" b="1"/>
          </a:p>
        </p:txBody>
      </p:sp>
      <p:sp>
        <p:nvSpPr>
          <p:cNvPr id="9820" name="Google Shape;9820;p388"/>
          <p:cNvSpPr txBox="1"/>
          <p:nvPr/>
        </p:nvSpPr>
        <p:spPr>
          <a:xfrm>
            <a:off x="1769200" y="1851725"/>
            <a:ext cx="1782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anticholinergic (mild)</a:t>
            </a:r>
            <a:endParaRPr sz="1200"/>
          </a:p>
        </p:txBody>
      </p:sp>
      <p:cxnSp>
        <p:nvCxnSpPr>
          <p:cNvPr id="9821" name="Google Shape;9821;p388"/>
          <p:cNvCxnSpPr/>
          <p:nvPr/>
        </p:nvCxnSpPr>
        <p:spPr>
          <a:xfrm rot="10800000">
            <a:off x="2255825" y="2642350"/>
            <a:ext cx="719400" cy="0"/>
          </a:xfrm>
          <a:prstGeom prst="straightConnector1">
            <a:avLst/>
          </a:prstGeom>
          <a:noFill/>
          <a:ln w="9525" cap="flat" cmpd="sng">
            <a:solidFill>
              <a:schemeClr val="dk2"/>
            </a:solidFill>
            <a:prstDash val="solid"/>
            <a:round/>
            <a:headEnd type="none" w="med" len="med"/>
            <a:tailEnd type="triangle" w="med" len="med"/>
          </a:ln>
        </p:spPr>
      </p:cxnSp>
      <p:sp>
        <p:nvSpPr>
          <p:cNvPr id="9822" name="Google Shape;9822;p388"/>
          <p:cNvSpPr txBox="1"/>
          <p:nvPr/>
        </p:nvSpPr>
        <p:spPr>
          <a:xfrm>
            <a:off x="1324450" y="2217425"/>
            <a:ext cx="11262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constipation, </a:t>
            </a:r>
            <a:endParaRPr sz="1200"/>
          </a:p>
          <a:p>
            <a:pPr marL="0" lvl="0" indent="0" algn="l" rtl="0">
              <a:spcBef>
                <a:spcPts val="0"/>
              </a:spcBef>
              <a:spcAft>
                <a:spcPts val="0"/>
              </a:spcAft>
              <a:buNone/>
            </a:pPr>
            <a:r>
              <a:rPr lang="en" sz="1200"/>
              <a:t>dry mouth, </a:t>
            </a:r>
            <a:endParaRPr sz="1200"/>
          </a:p>
          <a:p>
            <a:pPr marL="0" lvl="0" indent="0" algn="l" rtl="0">
              <a:spcBef>
                <a:spcPts val="0"/>
              </a:spcBef>
              <a:spcAft>
                <a:spcPts val="0"/>
              </a:spcAft>
              <a:buNone/>
            </a:pPr>
            <a:r>
              <a:rPr lang="en" sz="1200"/>
              <a:t>impaired cognition</a:t>
            </a:r>
            <a:endParaRPr sz="1200"/>
          </a:p>
        </p:txBody>
      </p:sp>
      <p:sp>
        <p:nvSpPr>
          <p:cNvPr id="9823" name="Google Shape;9823;p388"/>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Paroxetine: SSRI</a:t>
            </a:r>
            <a:endParaRPr b="1"/>
          </a:p>
        </p:txBody>
      </p:sp>
      <p:cxnSp>
        <p:nvCxnSpPr>
          <p:cNvPr id="9824" name="Google Shape;9824;p388"/>
          <p:cNvCxnSpPr/>
          <p:nvPr/>
        </p:nvCxnSpPr>
        <p:spPr>
          <a:xfrm>
            <a:off x="7001700" y="3451125"/>
            <a:ext cx="252900" cy="0"/>
          </a:xfrm>
          <a:prstGeom prst="straightConnector1">
            <a:avLst/>
          </a:prstGeom>
          <a:noFill/>
          <a:ln w="9525" cap="flat" cmpd="sng">
            <a:solidFill>
              <a:schemeClr val="dk2"/>
            </a:solidFill>
            <a:prstDash val="solid"/>
            <a:round/>
            <a:headEnd type="none" w="med" len="med"/>
            <a:tailEnd type="triangle" w="med" len="med"/>
          </a:ln>
        </p:spPr>
      </p:cxnSp>
      <p:sp>
        <p:nvSpPr>
          <p:cNvPr id="9825" name="Google Shape;9825;p388"/>
          <p:cNvSpPr txBox="1"/>
          <p:nvPr/>
        </p:nvSpPr>
        <p:spPr>
          <a:xfrm>
            <a:off x="7307695" y="3065725"/>
            <a:ext cx="1248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cxnSp>
        <p:nvCxnSpPr>
          <p:cNvPr id="9826" name="Google Shape;9826;p388"/>
          <p:cNvCxnSpPr/>
          <p:nvPr/>
        </p:nvCxnSpPr>
        <p:spPr>
          <a:xfrm>
            <a:off x="6184150" y="2461888"/>
            <a:ext cx="473700" cy="0"/>
          </a:xfrm>
          <a:prstGeom prst="straightConnector1">
            <a:avLst/>
          </a:prstGeom>
          <a:noFill/>
          <a:ln w="9525" cap="flat" cmpd="sng">
            <a:solidFill>
              <a:schemeClr val="dk2"/>
            </a:solidFill>
            <a:prstDash val="solid"/>
            <a:round/>
            <a:headEnd type="none" w="med" len="med"/>
            <a:tailEnd type="triangle" w="med" len="med"/>
          </a:ln>
        </p:spPr>
      </p:cxnSp>
      <p:sp>
        <p:nvSpPr>
          <p:cNvPr id="9827" name="Google Shape;9827;p388"/>
          <p:cNvSpPr txBox="1"/>
          <p:nvPr/>
        </p:nvSpPr>
        <p:spPr>
          <a:xfrm>
            <a:off x="6642950" y="1985000"/>
            <a:ext cx="1863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activating in theory (but has mythological “calming” reputation)</a:t>
            </a:r>
            <a:endParaRPr sz="1200"/>
          </a:p>
        </p:txBody>
      </p:sp>
      <p:cxnSp>
        <p:nvCxnSpPr>
          <p:cNvPr id="9828" name="Google Shape;9828;p388"/>
          <p:cNvCxnSpPr/>
          <p:nvPr/>
        </p:nvCxnSpPr>
        <p:spPr>
          <a:xfrm>
            <a:off x="5847600" y="1324413"/>
            <a:ext cx="378900" cy="0"/>
          </a:xfrm>
          <a:prstGeom prst="straightConnector1">
            <a:avLst/>
          </a:prstGeom>
          <a:noFill/>
          <a:ln w="9525" cap="flat" cmpd="sng">
            <a:solidFill>
              <a:schemeClr val="dk2"/>
            </a:solidFill>
            <a:prstDash val="solid"/>
            <a:round/>
            <a:headEnd type="none" w="med" len="med"/>
            <a:tailEnd type="triangle" w="med" len="med"/>
          </a:ln>
        </p:spPr>
      </p:cxnSp>
      <p:sp>
        <p:nvSpPr>
          <p:cNvPr id="9829" name="Google Shape;9829;p388"/>
          <p:cNvSpPr txBox="1"/>
          <p:nvPr/>
        </p:nvSpPr>
        <p:spPr>
          <a:xfrm>
            <a:off x="6185750" y="98045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increases levels of CYP2D6 substrates</a:t>
            </a:r>
            <a:endParaRPr sz="1200"/>
          </a:p>
        </p:txBody>
      </p:sp>
      <p:grpSp>
        <p:nvGrpSpPr>
          <p:cNvPr id="9830" name="Google Shape;9830;p388"/>
          <p:cNvGrpSpPr/>
          <p:nvPr/>
        </p:nvGrpSpPr>
        <p:grpSpPr>
          <a:xfrm>
            <a:off x="2728451" y="1112560"/>
            <a:ext cx="4243350" cy="3797289"/>
            <a:chOff x="2728451" y="807760"/>
            <a:chExt cx="4243350" cy="3797289"/>
          </a:xfrm>
        </p:grpSpPr>
        <p:grpSp>
          <p:nvGrpSpPr>
            <p:cNvPr id="9831" name="Google Shape;9831;p388"/>
            <p:cNvGrpSpPr/>
            <p:nvPr/>
          </p:nvGrpSpPr>
          <p:grpSpPr>
            <a:xfrm>
              <a:off x="2728451" y="807760"/>
              <a:ext cx="4243350" cy="3797289"/>
              <a:chOff x="2728451" y="1112560"/>
              <a:chExt cx="4243350" cy="3797289"/>
            </a:xfrm>
          </p:grpSpPr>
          <p:grpSp>
            <p:nvGrpSpPr>
              <p:cNvPr id="9832" name="Google Shape;9832;p388"/>
              <p:cNvGrpSpPr/>
              <p:nvPr/>
            </p:nvGrpSpPr>
            <p:grpSpPr>
              <a:xfrm>
                <a:off x="3548625" y="1112560"/>
                <a:ext cx="2168570" cy="1415608"/>
                <a:chOff x="3548625" y="1112560"/>
                <a:chExt cx="2168570" cy="1415608"/>
              </a:xfrm>
            </p:grpSpPr>
            <p:grpSp>
              <p:nvGrpSpPr>
                <p:cNvPr id="9833" name="Google Shape;9833;p388"/>
                <p:cNvGrpSpPr/>
                <p:nvPr/>
              </p:nvGrpSpPr>
              <p:grpSpPr>
                <a:xfrm>
                  <a:off x="3548625" y="1112560"/>
                  <a:ext cx="1693806" cy="1415608"/>
                  <a:chOff x="-2521759" y="897403"/>
                  <a:chExt cx="1477500" cy="1089600"/>
                </a:xfrm>
              </p:grpSpPr>
              <p:sp>
                <p:nvSpPr>
                  <p:cNvPr id="9834" name="Google Shape;9834;p388"/>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835" name="Google Shape;9835;p388"/>
                  <p:cNvGrpSpPr/>
                  <p:nvPr/>
                </p:nvGrpSpPr>
                <p:grpSpPr>
                  <a:xfrm>
                    <a:off x="-2127414" y="1275205"/>
                    <a:ext cx="688733" cy="700658"/>
                    <a:chOff x="40123" y="-1583761"/>
                    <a:chExt cx="688733" cy="1109689"/>
                  </a:xfrm>
                </p:grpSpPr>
                <p:grpSp>
                  <p:nvGrpSpPr>
                    <p:cNvPr id="9836" name="Google Shape;9836;p388"/>
                    <p:cNvGrpSpPr/>
                    <p:nvPr/>
                  </p:nvGrpSpPr>
                  <p:grpSpPr>
                    <a:xfrm>
                      <a:off x="45124" y="-1327179"/>
                      <a:ext cx="683733" cy="853107"/>
                      <a:chOff x="597574" y="1930371"/>
                      <a:chExt cx="683733" cy="853107"/>
                    </a:xfrm>
                  </p:grpSpPr>
                  <p:grpSp>
                    <p:nvGrpSpPr>
                      <p:cNvPr id="9837" name="Google Shape;9837;p388"/>
                      <p:cNvGrpSpPr/>
                      <p:nvPr/>
                    </p:nvGrpSpPr>
                    <p:grpSpPr>
                      <a:xfrm rot="-5400000">
                        <a:off x="640721" y="2142893"/>
                        <a:ext cx="600335" cy="680836"/>
                        <a:chOff x="15239716" y="-12996420"/>
                        <a:chExt cx="1868456" cy="2463229"/>
                      </a:xfrm>
                    </p:grpSpPr>
                    <p:pic>
                      <p:nvPicPr>
                        <p:cNvPr id="9838" name="Google Shape;9838;p388"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9839" name="Google Shape;9839;p388"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9840" name="Google Shape;9840;p388"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9841" name="Google Shape;9841;p388"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sp>
              <p:nvSpPr>
                <p:cNvPr id="9842" name="Google Shape;9842;p388"/>
                <p:cNvSpPr txBox="1"/>
                <p:nvPr/>
              </p:nvSpPr>
              <p:spPr>
                <a:xfrm>
                  <a:off x="4118795" y="1251930"/>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grpSp>
            <p:nvGrpSpPr>
              <p:cNvPr id="9843" name="Google Shape;9843;p388"/>
              <p:cNvGrpSpPr/>
              <p:nvPr/>
            </p:nvGrpSpPr>
            <p:grpSpPr>
              <a:xfrm>
                <a:off x="2728451" y="2175925"/>
                <a:ext cx="4243350" cy="2733924"/>
                <a:chOff x="2958951" y="1256250"/>
                <a:chExt cx="4243350" cy="2733924"/>
              </a:xfrm>
            </p:grpSpPr>
            <p:pic>
              <p:nvPicPr>
                <p:cNvPr id="9844" name="Google Shape;9844;p388"/>
                <p:cNvPicPr preferRelativeResize="0"/>
                <p:nvPr/>
              </p:nvPicPr>
              <p:blipFill>
                <a:blip r:embed="rId7">
                  <a:alphaModFix/>
                </a:blip>
                <a:stretch>
                  <a:fillRect/>
                </a:stretch>
              </p:blipFill>
              <p:spPr>
                <a:xfrm>
                  <a:off x="2958951" y="1256250"/>
                  <a:ext cx="4243350" cy="2733924"/>
                </a:xfrm>
                <a:prstGeom prst="rect">
                  <a:avLst/>
                </a:prstGeom>
                <a:noFill/>
                <a:ln>
                  <a:noFill/>
                </a:ln>
              </p:spPr>
            </p:pic>
            <p:sp>
              <p:nvSpPr>
                <p:cNvPr id="9845" name="Google Shape;9845;p388"/>
                <p:cNvSpPr txBox="1"/>
                <p:nvPr/>
              </p:nvSpPr>
              <p:spPr>
                <a:xfrm rot="24443">
                  <a:off x="3568298" y="2266049"/>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paroxetine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PAXIL</a:t>
                  </a:r>
                  <a:endParaRPr sz="1800" b="1"/>
                </a:p>
              </p:txBody>
            </p:sp>
          </p:grpSp>
        </p:grpSp>
        <p:cxnSp>
          <p:nvCxnSpPr>
            <p:cNvPr id="9846" name="Google Shape;9846;p388"/>
            <p:cNvCxnSpPr/>
            <p:nvPr/>
          </p:nvCxnSpPr>
          <p:spPr>
            <a:xfrm>
              <a:off x="4177633" y="4514737"/>
              <a:ext cx="423300" cy="0"/>
            </a:xfrm>
            <a:prstGeom prst="straightConnector1">
              <a:avLst/>
            </a:prstGeom>
            <a:noFill/>
            <a:ln w="28575" cap="flat" cmpd="sng">
              <a:solidFill>
                <a:schemeClr val="dk2"/>
              </a:solidFill>
              <a:prstDash val="solid"/>
              <a:round/>
              <a:headEnd type="none" w="med" len="med"/>
              <a:tailEnd type="none" w="med" len="med"/>
            </a:ln>
          </p:spPr>
        </p:cxnSp>
      </p:grpSp>
      <p:sp>
        <p:nvSpPr>
          <p:cNvPr id="9847" name="Google Shape;9847;p388"/>
          <p:cNvSpPr txBox="1"/>
          <p:nvPr/>
        </p:nvSpPr>
        <p:spPr>
          <a:xfrm>
            <a:off x="5026875" y="928525"/>
            <a:ext cx="930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 </a:t>
            </a:r>
            <a:endParaRPr sz="1200" b="1"/>
          </a:p>
          <a:p>
            <a:pPr marL="0" lvl="0" indent="0" algn="l" rtl="0">
              <a:spcBef>
                <a:spcPts val="0"/>
              </a:spcBef>
              <a:spcAft>
                <a:spcPts val="0"/>
              </a:spcAft>
              <a:buNone/>
            </a:pPr>
            <a:r>
              <a:rPr lang="en" sz="1200" b="1"/>
              <a:t>in</a:t>
            </a:r>
            <a:r>
              <a:rPr lang="en" sz="1200" b="1" u="sng"/>
              <a:t>H</a:t>
            </a:r>
            <a:r>
              <a:rPr lang="en" sz="1200" b="1"/>
              <a:t>ibitor</a:t>
            </a:r>
            <a:endParaRPr sz="1200" b="1"/>
          </a:p>
          <a:p>
            <a:pPr marL="0" lvl="0" indent="0" algn="l" rtl="0">
              <a:spcBef>
                <a:spcPts val="0"/>
              </a:spcBef>
              <a:spcAft>
                <a:spcPts val="0"/>
              </a:spcAft>
              <a:buNone/>
            </a:pPr>
            <a:r>
              <a:rPr lang="en" sz="1200" b="1"/>
              <a:t>(strong)</a:t>
            </a:r>
            <a:endParaRPr sz="1200" b="1"/>
          </a:p>
        </p:txBody>
      </p:sp>
      <p:grpSp>
        <p:nvGrpSpPr>
          <p:cNvPr id="9848" name="Google Shape;9848;p388"/>
          <p:cNvGrpSpPr/>
          <p:nvPr/>
        </p:nvGrpSpPr>
        <p:grpSpPr>
          <a:xfrm>
            <a:off x="8135607" y="119108"/>
            <a:ext cx="777812" cy="1308384"/>
            <a:chOff x="3984500" y="1006480"/>
            <a:chExt cx="2195350" cy="3692872"/>
          </a:xfrm>
        </p:grpSpPr>
        <p:pic>
          <p:nvPicPr>
            <p:cNvPr id="9849" name="Google Shape;9849;p388" descr="A close up of a mask&#10;&#10;Description automatically generated"/>
            <p:cNvPicPr preferRelativeResize="0"/>
            <p:nvPr/>
          </p:nvPicPr>
          <p:blipFill rotWithShape="1">
            <a:blip r:embed="rId8">
              <a:alphaModFix/>
            </a:blip>
            <a:srcRect/>
            <a:stretch/>
          </p:blipFill>
          <p:spPr>
            <a:xfrm>
              <a:off x="3984500" y="1006480"/>
              <a:ext cx="2195350" cy="3692872"/>
            </a:xfrm>
            <a:prstGeom prst="rect">
              <a:avLst/>
            </a:prstGeom>
            <a:noFill/>
            <a:ln>
              <a:noFill/>
            </a:ln>
          </p:spPr>
        </p:pic>
        <p:pic>
          <p:nvPicPr>
            <p:cNvPr id="9850" name="Google Shape;9850;p388" descr="clipped result image"/>
            <p:cNvPicPr preferRelativeResize="0"/>
            <p:nvPr/>
          </p:nvPicPr>
          <p:blipFill rotWithShape="1">
            <a:blip r:embed="rId9">
              <a:alphaModFix amt="50000"/>
            </a:blip>
            <a:srcRect/>
            <a:stretch/>
          </p:blipFill>
          <p:spPr>
            <a:xfrm rot="-1799991">
              <a:off x="4525538" y="2360240"/>
              <a:ext cx="318345" cy="424305"/>
            </a:xfrm>
            <a:prstGeom prst="rect">
              <a:avLst/>
            </a:prstGeom>
            <a:noFill/>
            <a:ln>
              <a:noFill/>
            </a:ln>
          </p:spPr>
        </p:pic>
        <p:pic>
          <p:nvPicPr>
            <p:cNvPr id="9851" name="Google Shape;9851;p388" descr="clipped result image"/>
            <p:cNvPicPr preferRelativeResize="0"/>
            <p:nvPr/>
          </p:nvPicPr>
          <p:blipFill rotWithShape="1">
            <a:blip r:embed="rId10">
              <a:alphaModFix amt="50000"/>
            </a:blip>
            <a:srcRect r="15117"/>
            <a:stretch/>
          </p:blipFill>
          <p:spPr>
            <a:xfrm rot="-7933865" flipH="1">
              <a:off x="5034669" y="2291585"/>
              <a:ext cx="321592" cy="567999"/>
            </a:xfrm>
            <a:prstGeom prst="rect">
              <a:avLst/>
            </a:prstGeom>
            <a:noFill/>
            <a:ln>
              <a:noFill/>
            </a:ln>
          </p:spPr>
        </p:pic>
      </p:gr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Shape 9855"/>
        <p:cNvGrpSpPr/>
        <p:nvPr/>
      </p:nvGrpSpPr>
      <p:grpSpPr>
        <a:xfrm>
          <a:off x="0" y="0"/>
          <a:ext cx="0" cy="0"/>
          <a:chOff x="0" y="0"/>
          <a:chExt cx="0" cy="0"/>
        </a:xfrm>
      </p:grpSpPr>
      <p:sp>
        <p:nvSpPr>
          <p:cNvPr id="9856" name="Google Shape;9856;p389"/>
          <p:cNvSpPr txBox="1"/>
          <p:nvPr/>
        </p:nvSpPr>
        <p:spPr>
          <a:xfrm>
            <a:off x="5749650" y="3837688"/>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9857" name="Google Shape;9857;p389"/>
          <p:cNvSpPr txBox="1"/>
          <p:nvPr/>
        </p:nvSpPr>
        <p:spPr>
          <a:xfrm>
            <a:off x="5196075" y="1723000"/>
            <a:ext cx="1404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 (weak)</a:t>
            </a:r>
            <a:endParaRPr sz="1200" b="1"/>
          </a:p>
        </p:txBody>
      </p:sp>
      <p:sp>
        <p:nvSpPr>
          <p:cNvPr id="9858" name="Google Shape;9858;p389"/>
          <p:cNvSpPr txBox="1"/>
          <p:nvPr/>
        </p:nvSpPr>
        <p:spPr>
          <a:xfrm>
            <a:off x="1769200" y="1851725"/>
            <a:ext cx="1782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anticholinergic (mild)</a:t>
            </a:r>
            <a:endParaRPr sz="1200"/>
          </a:p>
        </p:txBody>
      </p:sp>
      <p:sp>
        <p:nvSpPr>
          <p:cNvPr id="9859" name="Google Shape;9859;p389"/>
          <p:cNvSpPr txBox="1"/>
          <p:nvPr/>
        </p:nvSpPr>
        <p:spPr>
          <a:xfrm>
            <a:off x="1948275" y="3553450"/>
            <a:ext cx="11262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Inhibitor of nitric oxide synthase</a:t>
            </a:r>
            <a:endParaRPr sz="1200" b="1"/>
          </a:p>
        </p:txBody>
      </p:sp>
      <p:cxnSp>
        <p:nvCxnSpPr>
          <p:cNvPr id="9860" name="Google Shape;9860;p389"/>
          <p:cNvCxnSpPr/>
          <p:nvPr/>
        </p:nvCxnSpPr>
        <p:spPr>
          <a:xfrm rot="10800000">
            <a:off x="2255825" y="2642350"/>
            <a:ext cx="719400" cy="0"/>
          </a:xfrm>
          <a:prstGeom prst="straightConnector1">
            <a:avLst/>
          </a:prstGeom>
          <a:noFill/>
          <a:ln w="9525" cap="flat" cmpd="sng">
            <a:solidFill>
              <a:schemeClr val="dk2"/>
            </a:solidFill>
            <a:prstDash val="solid"/>
            <a:round/>
            <a:headEnd type="none" w="med" len="med"/>
            <a:tailEnd type="triangle" w="med" len="med"/>
          </a:ln>
        </p:spPr>
      </p:cxnSp>
      <p:sp>
        <p:nvSpPr>
          <p:cNvPr id="9861" name="Google Shape;9861;p389"/>
          <p:cNvSpPr txBox="1"/>
          <p:nvPr/>
        </p:nvSpPr>
        <p:spPr>
          <a:xfrm>
            <a:off x="1324450" y="2217425"/>
            <a:ext cx="11262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constipation, </a:t>
            </a:r>
            <a:endParaRPr sz="1200"/>
          </a:p>
          <a:p>
            <a:pPr marL="0" lvl="0" indent="0" algn="l" rtl="0">
              <a:spcBef>
                <a:spcPts val="0"/>
              </a:spcBef>
              <a:spcAft>
                <a:spcPts val="0"/>
              </a:spcAft>
              <a:buNone/>
            </a:pPr>
            <a:r>
              <a:rPr lang="en" sz="1200"/>
              <a:t>dry mouth, </a:t>
            </a:r>
            <a:endParaRPr sz="1200"/>
          </a:p>
          <a:p>
            <a:pPr marL="0" lvl="0" indent="0" algn="l" rtl="0">
              <a:spcBef>
                <a:spcPts val="0"/>
              </a:spcBef>
              <a:spcAft>
                <a:spcPts val="0"/>
              </a:spcAft>
              <a:buNone/>
            </a:pPr>
            <a:r>
              <a:rPr lang="en" sz="1200"/>
              <a:t>impaired cognition</a:t>
            </a:r>
            <a:endParaRPr sz="1200"/>
          </a:p>
        </p:txBody>
      </p:sp>
      <p:sp>
        <p:nvSpPr>
          <p:cNvPr id="9862" name="Google Shape;9862;p389"/>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Paroxetine: SSRI</a:t>
            </a:r>
            <a:endParaRPr b="1"/>
          </a:p>
        </p:txBody>
      </p:sp>
      <p:cxnSp>
        <p:nvCxnSpPr>
          <p:cNvPr id="9863" name="Google Shape;9863;p389"/>
          <p:cNvCxnSpPr/>
          <p:nvPr/>
        </p:nvCxnSpPr>
        <p:spPr>
          <a:xfrm>
            <a:off x="7001700" y="3451125"/>
            <a:ext cx="252900" cy="0"/>
          </a:xfrm>
          <a:prstGeom prst="straightConnector1">
            <a:avLst/>
          </a:prstGeom>
          <a:noFill/>
          <a:ln w="9525" cap="flat" cmpd="sng">
            <a:solidFill>
              <a:schemeClr val="dk2"/>
            </a:solidFill>
            <a:prstDash val="solid"/>
            <a:round/>
            <a:headEnd type="none" w="med" len="med"/>
            <a:tailEnd type="triangle" w="med" len="med"/>
          </a:ln>
        </p:spPr>
      </p:cxnSp>
      <p:sp>
        <p:nvSpPr>
          <p:cNvPr id="9864" name="Google Shape;9864;p389"/>
          <p:cNvSpPr txBox="1"/>
          <p:nvPr/>
        </p:nvSpPr>
        <p:spPr>
          <a:xfrm>
            <a:off x="7307695" y="3065725"/>
            <a:ext cx="1248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cxnSp>
        <p:nvCxnSpPr>
          <p:cNvPr id="9865" name="Google Shape;9865;p389"/>
          <p:cNvCxnSpPr/>
          <p:nvPr/>
        </p:nvCxnSpPr>
        <p:spPr>
          <a:xfrm>
            <a:off x="6184150" y="2461888"/>
            <a:ext cx="473700" cy="0"/>
          </a:xfrm>
          <a:prstGeom prst="straightConnector1">
            <a:avLst/>
          </a:prstGeom>
          <a:noFill/>
          <a:ln w="9525" cap="flat" cmpd="sng">
            <a:solidFill>
              <a:schemeClr val="dk2"/>
            </a:solidFill>
            <a:prstDash val="solid"/>
            <a:round/>
            <a:headEnd type="none" w="med" len="med"/>
            <a:tailEnd type="triangle" w="med" len="med"/>
          </a:ln>
        </p:spPr>
      </p:cxnSp>
      <p:sp>
        <p:nvSpPr>
          <p:cNvPr id="9866" name="Google Shape;9866;p389"/>
          <p:cNvSpPr txBox="1"/>
          <p:nvPr/>
        </p:nvSpPr>
        <p:spPr>
          <a:xfrm>
            <a:off x="6642950" y="1985000"/>
            <a:ext cx="1863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activating in theory (but has mythological “calming” reputation)</a:t>
            </a:r>
            <a:endParaRPr sz="1200"/>
          </a:p>
        </p:txBody>
      </p:sp>
      <p:cxnSp>
        <p:nvCxnSpPr>
          <p:cNvPr id="9867" name="Google Shape;9867;p389"/>
          <p:cNvCxnSpPr/>
          <p:nvPr/>
        </p:nvCxnSpPr>
        <p:spPr>
          <a:xfrm>
            <a:off x="5847600" y="1324413"/>
            <a:ext cx="378900" cy="0"/>
          </a:xfrm>
          <a:prstGeom prst="straightConnector1">
            <a:avLst/>
          </a:prstGeom>
          <a:noFill/>
          <a:ln w="9525" cap="flat" cmpd="sng">
            <a:solidFill>
              <a:schemeClr val="dk2"/>
            </a:solidFill>
            <a:prstDash val="solid"/>
            <a:round/>
            <a:headEnd type="none" w="med" len="med"/>
            <a:tailEnd type="triangle" w="med" len="med"/>
          </a:ln>
        </p:spPr>
      </p:cxnSp>
      <p:sp>
        <p:nvSpPr>
          <p:cNvPr id="9868" name="Google Shape;9868;p389"/>
          <p:cNvSpPr txBox="1"/>
          <p:nvPr/>
        </p:nvSpPr>
        <p:spPr>
          <a:xfrm>
            <a:off x="6185750" y="98045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increases levels of CYP2D6 substrates</a:t>
            </a:r>
            <a:endParaRPr sz="1200"/>
          </a:p>
        </p:txBody>
      </p:sp>
      <p:grpSp>
        <p:nvGrpSpPr>
          <p:cNvPr id="9869" name="Google Shape;9869;p389"/>
          <p:cNvGrpSpPr/>
          <p:nvPr/>
        </p:nvGrpSpPr>
        <p:grpSpPr>
          <a:xfrm>
            <a:off x="2728451" y="1112560"/>
            <a:ext cx="4243350" cy="3797289"/>
            <a:chOff x="2728451" y="807760"/>
            <a:chExt cx="4243350" cy="3797289"/>
          </a:xfrm>
        </p:grpSpPr>
        <p:grpSp>
          <p:nvGrpSpPr>
            <p:cNvPr id="9870" name="Google Shape;9870;p389"/>
            <p:cNvGrpSpPr/>
            <p:nvPr/>
          </p:nvGrpSpPr>
          <p:grpSpPr>
            <a:xfrm>
              <a:off x="2728451" y="807760"/>
              <a:ext cx="4243350" cy="3797289"/>
              <a:chOff x="2728451" y="1112560"/>
              <a:chExt cx="4243350" cy="3797289"/>
            </a:xfrm>
          </p:grpSpPr>
          <p:grpSp>
            <p:nvGrpSpPr>
              <p:cNvPr id="9871" name="Google Shape;9871;p389"/>
              <p:cNvGrpSpPr/>
              <p:nvPr/>
            </p:nvGrpSpPr>
            <p:grpSpPr>
              <a:xfrm>
                <a:off x="3548625" y="1112560"/>
                <a:ext cx="2168570" cy="1415608"/>
                <a:chOff x="3548625" y="1112560"/>
                <a:chExt cx="2168570" cy="1415608"/>
              </a:xfrm>
            </p:grpSpPr>
            <p:grpSp>
              <p:nvGrpSpPr>
                <p:cNvPr id="9872" name="Google Shape;9872;p389"/>
                <p:cNvGrpSpPr/>
                <p:nvPr/>
              </p:nvGrpSpPr>
              <p:grpSpPr>
                <a:xfrm>
                  <a:off x="3548625" y="1112560"/>
                  <a:ext cx="1693806" cy="1415608"/>
                  <a:chOff x="-2521759" y="897403"/>
                  <a:chExt cx="1477500" cy="1089600"/>
                </a:xfrm>
              </p:grpSpPr>
              <p:sp>
                <p:nvSpPr>
                  <p:cNvPr id="9873" name="Google Shape;9873;p389"/>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874" name="Google Shape;9874;p389"/>
                  <p:cNvGrpSpPr/>
                  <p:nvPr/>
                </p:nvGrpSpPr>
                <p:grpSpPr>
                  <a:xfrm>
                    <a:off x="-2127414" y="1275205"/>
                    <a:ext cx="688733" cy="700658"/>
                    <a:chOff x="40123" y="-1583761"/>
                    <a:chExt cx="688733" cy="1109689"/>
                  </a:xfrm>
                </p:grpSpPr>
                <p:grpSp>
                  <p:nvGrpSpPr>
                    <p:cNvPr id="9875" name="Google Shape;9875;p389"/>
                    <p:cNvGrpSpPr/>
                    <p:nvPr/>
                  </p:nvGrpSpPr>
                  <p:grpSpPr>
                    <a:xfrm>
                      <a:off x="45124" y="-1327179"/>
                      <a:ext cx="683733" cy="853107"/>
                      <a:chOff x="597574" y="1930371"/>
                      <a:chExt cx="683733" cy="853107"/>
                    </a:xfrm>
                  </p:grpSpPr>
                  <p:grpSp>
                    <p:nvGrpSpPr>
                      <p:cNvPr id="9876" name="Google Shape;9876;p389"/>
                      <p:cNvGrpSpPr/>
                      <p:nvPr/>
                    </p:nvGrpSpPr>
                    <p:grpSpPr>
                      <a:xfrm rot="-5400000">
                        <a:off x="640721" y="2142893"/>
                        <a:ext cx="600335" cy="680836"/>
                        <a:chOff x="15239716" y="-12996420"/>
                        <a:chExt cx="1868456" cy="2463229"/>
                      </a:xfrm>
                    </p:grpSpPr>
                    <p:pic>
                      <p:nvPicPr>
                        <p:cNvPr id="9877" name="Google Shape;9877;p389"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9878" name="Google Shape;9878;p389"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9879" name="Google Shape;9879;p389"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9880" name="Google Shape;9880;p389"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sp>
              <p:nvSpPr>
                <p:cNvPr id="9881" name="Google Shape;9881;p389"/>
                <p:cNvSpPr txBox="1"/>
                <p:nvPr/>
              </p:nvSpPr>
              <p:spPr>
                <a:xfrm>
                  <a:off x="4118795" y="1251930"/>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grpSp>
            <p:nvGrpSpPr>
              <p:cNvPr id="9882" name="Google Shape;9882;p389"/>
              <p:cNvGrpSpPr/>
              <p:nvPr/>
            </p:nvGrpSpPr>
            <p:grpSpPr>
              <a:xfrm>
                <a:off x="2728451" y="2175925"/>
                <a:ext cx="4243350" cy="2733924"/>
                <a:chOff x="2958951" y="1256250"/>
                <a:chExt cx="4243350" cy="2733924"/>
              </a:xfrm>
            </p:grpSpPr>
            <p:pic>
              <p:nvPicPr>
                <p:cNvPr id="9883" name="Google Shape;9883;p389"/>
                <p:cNvPicPr preferRelativeResize="0"/>
                <p:nvPr/>
              </p:nvPicPr>
              <p:blipFill>
                <a:blip r:embed="rId7">
                  <a:alphaModFix/>
                </a:blip>
                <a:stretch>
                  <a:fillRect/>
                </a:stretch>
              </p:blipFill>
              <p:spPr>
                <a:xfrm>
                  <a:off x="2958951" y="1256250"/>
                  <a:ext cx="4243350" cy="2733924"/>
                </a:xfrm>
                <a:prstGeom prst="rect">
                  <a:avLst/>
                </a:prstGeom>
                <a:noFill/>
                <a:ln>
                  <a:noFill/>
                </a:ln>
              </p:spPr>
            </p:pic>
            <p:sp>
              <p:nvSpPr>
                <p:cNvPr id="9884" name="Google Shape;9884;p389"/>
                <p:cNvSpPr txBox="1"/>
                <p:nvPr/>
              </p:nvSpPr>
              <p:spPr>
                <a:xfrm rot="24443">
                  <a:off x="3568298" y="2266049"/>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paroxetine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PAXIL</a:t>
                  </a:r>
                  <a:endParaRPr sz="1800" b="1"/>
                </a:p>
              </p:txBody>
            </p:sp>
          </p:grpSp>
        </p:grpSp>
        <p:cxnSp>
          <p:nvCxnSpPr>
            <p:cNvPr id="9885" name="Google Shape;9885;p389"/>
            <p:cNvCxnSpPr/>
            <p:nvPr/>
          </p:nvCxnSpPr>
          <p:spPr>
            <a:xfrm>
              <a:off x="4177633" y="4514737"/>
              <a:ext cx="423300" cy="0"/>
            </a:xfrm>
            <a:prstGeom prst="straightConnector1">
              <a:avLst/>
            </a:prstGeom>
            <a:noFill/>
            <a:ln w="28575" cap="flat" cmpd="sng">
              <a:solidFill>
                <a:schemeClr val="dk2"/>
              </a:solidFill>
              <a:prstDash val="solid"/>
              <a:round/>
              <a:headEnd type="none" w="med" len="med"/>
              <a:tailEnd type="none" w="med" len="med"/>
            </a:ln>
          </p:spPr>
        </p:cxnSp>
      </p:grpSp>
      <p:sp>
        <p:nvSpPr>
          <p:cNvPr id="9886" name="Google Shape;9886;p389"/>
          <p:cNvSpPr txBox="1"/>
          <p:nvPr/>
        </p:nvSpPr>
        <p:spPr>
          <a:xfrm>
            <a:off x="5026875" y="928525"/>
            <a:ext cx="930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 </a:t>
            </a:r>
            <a:endParaRPr sz="1200" b="1"/>
          </a:p>
          <a:p>
            <a:pPr marL="0" lvl="0" indent="0" algn="l" rtl="0">
              <a:spcBef>
                <a:spcPts val="0"/>
              </a:spcBef>
              <a:spcAft>
                <a:spcPts val="0"/>
              </a:spcAft>
              <a:buNone/>
            </a:pPr>
            <a:r>
              <a:rPr lang="en" sz="1200" b="1"/>
              <a:t>in</a:t>
            </a:r>
            <a:r>
              <a:rPr lang="en" sz="1200" b="1" u="sng"/>
              <a:t>H</a:t>
            </a:r>
            <a:r>
              <a:rPr lang="en" sz="1200" b="1"/>
              <a:t>ibitor</a:t>
            </a:r>
            <a:endParaRPr sz="1200" b="1"/>
          </a:p>
          <a:p>
            <a:pPr marL="0" lvl="0" indent="0" algn="l" rtl="0">
              <a:spcBef>
                <a:spcPts val="0"/>
              </a:spcBef>
              <a:spcAft>
                <a:spcPts val="0"/>
              </a:spcAft>
              <a:buNone/>
            </a:pPr>
            <a:r>
              <a:rPr lang="en" sz="1200" b="1"/>
              <a:t>(strong)</a:t>
            </a:r>
            <a:endParaRPr sz="1200" b="1"/>
          </a:p>
        </p:txBody>
      </p:sp>
      <p:grpSp>
        <p:nvGrpSpPr>
          <p:cNvPr id="9887" name="Google Shape;9887;p389"/>
          <p:cNvGrpSpPr/>
          <p:nvPr/>
        </p:nvGrpSpPr>
        <p:grpSpPr>
          <a:xfrm>
            <a:off x="8135607" y="119108"/>
            <a:ext cx="777812" cy="1308384"/>
            <a:chOff x="3984500" y="1006480"/>
            <a:chExt cx="2195350" cy="3692872"/>
          </a:xfrm>
        </p:grpSpPr>
        <p:pic>
          <p:nvPicPr>
            <p:cNvPr id="9888" name="Google Shape;9888;p389" descr="A close up of a mask&#10;&#10;Description automatically generated"/>
            <p:cNvPicPr preferRelativeResize="0"/>
            <p:nvPr/>
          </p:nvPicPr>
          <p:blipFill rotWithShape="1">
            <a:blip r:embed="rId8">
              <a:alphaModFix/>
            </a:blip>
            <a:srcRect/>
            <a:stretch/>
          </p:blipFill>
          <p:spPr>
            <a:xfrm>
              <a:off x="3984500" y="1006480"/>
              <a:ext cx="2195350" cy="3692872"/>
            </a:xfrm>
            <a:prstGeom prst="rect">
              <a:avLst/>
            </a:prstGeom>
            <a:noFill/>
            <a:ln>
              <a:noFill/>
            </a:ln>
          </p:spPr>
        </p:pic>
        <p:pic>
          <p:nvPicPr>
            <p:cNvPr id="9889" name="Google Shape;9889;p389" descr="clipped result image"/>
            <p:cNvPicPr preferRelativeResize="0"/>
            <p:nvPr/>
          </p:nvPicPr>
          <p:blipFill rotWithShape="1">
            <a:blip r:embed="rId9">
              <a:alphaModFix amt="50000"/>
            </a:blip>
            <a:srcRect/>
            <a:stretch/>
          </p:blipFill>
          <p:spPr>
            <a:xfrm rot="-1799991">
              <a:off x="4525538" y="2360240"/>
              <a:ext cx="318345" cy="424305"/>
            </a:xfrm>
            <a:prstGeom prst="rect">
              <a:avLst/>
            </a:prstGeom>
            <a:noFill/>
            <a:ln>
              <a:noFill/>
            </a:ln>
          </p:spPr>
        </p:pic>
        <p:pic>
          <p:nvPicPr>
            <p:cNvPr id="9890" name="Google Shape;9890;p389" descr="clipped result image"/>
            <p:cNvPicPr preferRelativeResize="0"/>
            <p:nvPr/>
          </p:nvPicPr>
          <p:blipFill rotWithShape="1">
            <a:blip r:embed="rId10">
              <a:alphaModFix amt="50000"/>
            </a:blip>
            <a:srcRect r="15117"/>
            <a:stretch/>
          </p:blipFill>
          <p:spPr>
            <a:xfrm rot="-7933865" flipH="1">
              <a:off x="5034669" y="2291585"/>
              <a:ext cx="321592" cy="567999"/>
            </a:xfrm>
            <a:prstGeom prst="rect">
              <a:avLst/>
            </a:prstGeom>
            <a:noFill/>
            <a:ln>
              <a:noFill/>
            </a:ln>
          </p:spPr>
        </p:pic>
      </p:gr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Shape 9894"/>
        <p:cNvGrpSpPr/>
        <p:nvPr/>
      </p:nvGrpSpPr>
      <p:grpSpPr>
        <a:xfrm>
          <a:off x="0" y="0"/>
          <a:ext cx="0" cy="0"/>
          <a:chOff x="0" y="0"/>
          <a:chExt cx="0" cy="0"/>
        </a:xfrm>
      </p:grpSpPr>
      <p:sp>
        <p:nvSpPr>
          <p:cNvPr id="9895" name="Google Shape;9895;p390"/>
          <p:cNvSpPr txBox="1"/>
          <p:nvPr/>
        </p:nvSpPr>
        <p:spPr>
          <a:xfrm>
            <a:off x="5749650" y="3837688"/>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9896" name="Google Shape;9896;p390"/>
          <p:cNvSpPr txBox="1"/>
          <p:nvPr/>
        </p:nvSpPr>
        <p:spPr>
          <a:xfrm>
            <a:off x="5196075" y="1723000"/>
            <a:ext cx="1404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 (weak)</a:t>
            </a:r>
            <a:endParaRPr sz="1200" b="1"/>
          </a:p>
        </p:txBody>
      </p:sp>
      <p:sp>
        <p:nvSpPr>
          <p:cNvPr id="9897" name="Google Shape;9897;p390"/>
          <p:cNvSpPr txBox="1"/>
          <p:nvPr/>
        </p:nvSpPr>
        <p:spPr>
          <a:xfrm>
            <a:off x="1769200" y="1851725"/>
            <a:ext cx="1782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anticholinergic (mild)</a:t>
            </a:r>
            <a:endParaRPr sz="1200"/>
          </a:p>
        </p:txBody>
      </p:sp>
      <p:sp>
        <p:nvSpPr>
          <p:cNvPr id="9898" name="Google Shape;9898;p390"/>
          <p:cNvSpPr txBox="1"/>
          <p:nvPr/>
        </p:nvSpPr>
        <p:spPr>
          <a:xfrm>
            <a:off x="1948275" y="3553450"/>
            <a:ext cx="11262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Inhibitor of nitric oxide synthase</a:t>
            </a:r>
            <a:endParaRPr sz="1200" b="1"/>
          </a:p>
        </p:txBody>
      </p:sp>
      <p:sp>
        <p:nvSpPr>
          <p:cNvPr id="9899" name="Google Shape;9899;p390"/>
          <p:cNvSpPr txBox="1"/>
          <p:nvPr/>
        </p:nvSpPr>
        <p:spPr>
          <a:xfrm>
            <a:off x="783700" y="4104975"/>
            <a:ext cx="985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sexual dysfunction</a:t>
            </a:r>
            <a:endParaRPr sz="1200"/>
          </a:p>
        </p:txBody>
      </p:sp>
      <p:cxnSp>
        <p:nvCxnSpPr>
          <p:cNvPr id="9900" name="Google Shape;9900;p390"/>
          <p:cNvCxnSpPr/>
          <p:nvPr/>
        </p:nvCxnSpPr>
        <p:spPr>
          <a:xfrm rot="10800000">
            <a:off x="1451650" y="4331575"/>
            <a:ext cx="999000" cy="0"/>
          </a:xfrm>
          <a:prstGeom prst="straightConnector1">
            <a:avLst/>
          </a:prstGeom>
          <a:noFill/>
          <a:ln w="9525" cap="flat" cmpd="sng">
            <a:solidFill>
              <a:schemeClr val="dk2"/>
            </a:solidFill>
            <a:prstDash val="solid"/>
            <a:round/>
            <a:headEnd type="none" w="med" len="med"/>
            <a:tailEnd type="triangle" w="med" len="med"/>
          </a:ln>
        </p:spPr>
      </p:cxnSp>
      <p:cxnSp>
        <p:nvCxnSpPr>
          <p:cNvPr id="9901" name="Google Shape;9901;p390"/>
          <p:cNvCxnSpPr/>
          <p:nvPr/>
        </p:nvCxnSpPr>
        <p:spPr>
          <a:xfrm rot="10800000">
            <a:off x="2255825" y="2642350"/>
            <a:ext cx="719400" cy="0"/>
          </a:xfrm>
          <a:prstGeom prst="straightConnector1">
            <a:avLst/>
          </a:prstGeom>
          <a:noFill/>
          <a:ln w="9525" cap="flat" cmpd="sng">
            <a:solidFill>
              <a:schemeClr val="dk2"/>
            </a:solidFill>
            <a:prstDash val="solid"/>
            <a:round/>
            <a:headEnd type="none" w="med" len="med"/>
            <a:tailEnd type="triangle" w="med" len="med"/>
          </a:ln>
        </p:spPr>
      </p:cxnSp>
      <p:sp>
        <p:nvSpPr>
          <p:cNvPr id="9902" name="Google Shape;9902;p390"/>
          <p:cNvSpPr txBox="1"/>
          <p:nvPr/>
        </p:nvSpPr>
        <p:spPr>
          <a:xfrm>
            <a:off x="1324450" y="2217425"/>
            <a:ext cx="11262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constipation, </a:t>
            </a:r>
            <a:endParaRPr sz="1200"/>
          </a:p>
          <a:p>
            <a:pPr marL="0" lvl="0" indent="0" algn="l" rtl="0">
              <a:spcBef>
                <a:spcPts val="0"/>
              </a:spcBef>
              <a:spcAft>
                <a:spcPts val="0"/>
              </a:spcAft>
              <a:buNone/>
            </a:pPr>
            <a:r>
              <a:rPr lang="en" sz="1200"/>
              <a:t>dry mouth, </a:t>
            </a:r>
            <a:endParaRPr sz="1200"/>
          </a:p>
          <a:p>
            <a:pPr marL="0" lvl="0" indent="0" algn="l" rtl="0">
              <a:spcBef>
                <a:spcPts val="0"/>
              </a:spcBef>
              <a:spcAft>
                <a:spcPts val="0"/>
              </a:spcAft>
              <a:buNone/>
            </a:pPr>
            <a:r>
              <a:rPr lang="en" sz="1200"/>
              <a:t>impaired cognition</a:t>
            </a:r>
            <a:endParaRPr sz="1200"/>
          </a:p>
        </p:txBody>
      </p:sp>
      <p:sp>
        <p:nvSpPr>
          <p:cNvPr id="9903" name="Google Shape;9903;p390"/>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Paroxetine: SSRI</a:t>
            </a:r>
            <a:endParaRPr b="1"/>
          </a:p>
        </p:txBody>
      </p:sp>
      <p:cxnSp>
        <p:nvCxnSpPr>
          <p:cNvPr id="9904" name="Google Shape;9904;p390"/>
          <p:cNvCxnSpPr/>
          <p:nvPr/>
        </p:nvCxnSpPr>
        <p:spPr>
          <a:xfrm>
            <a:off x="7001700" y="3451125"/>
            <a:ext cx="252900" cy="0"/>
          </a:xfrm>
          <a:prstGeom prst="straightConnector1">
            <a:avLst/>
          </a:prstGeom>
          <a:noFill/>
          <a:ln w="9525" cap="flat" cmpd="sng">
            <a:solidFill>
              <a:schemeClr val="dk2"/>
            </a:solidFill>
            <a:prstDash val="solid"/>
            <a:round/>
            <a:headEnd type="none" w="med" len="med"/>
            <a:tailEnd type="triangle" w="med" len="med"/>
          </a:ln>
        </p:spPr>
      </p:cxnSp>
      <p:sp>
        <p:nvSpPr>
          <p:cNvPr id="9905" name="Google Shape;9905;p390"/>
          <p:cNvSpPr txBox="1"/>
          <p:nvPr/>
        </p:nvSpPr>
        <p:spPr>
          <a:xfrm>
            <a:off x="7307695" y="3065725"/>
            <a:ext cx="1248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cxnSp>
        <p:nvCxnSpPr>
          <p:cNvPr id="9906" name="Google Shape;9906;p390"/>
          <p:cNvCxnSpPr/>
          <p:nvPr/>
        </p:nvCxnSpPr>
        <p:spPr>
          <a:xfrm>
            <a:off x="6184150" y="2461888"/>
            <a:ext cx="473700" cy="0"/>
          </a:xfrm>
          <a:prstGeom prst="straightConnector1">
            <a:avLst/>
          </a:prstGeom>
          <a:noFill/>
          <a:ln w="9525" cap="flat" cmpd="sng">
            <a:solidFill>
              <a:schemeClr val="dk2"/>
            </a:solidFill>
            <a:prstDash val="solid"/>
            <a:round/>
            <a:headEnd type="none" w="med" len="med"/>
            <a:tailEnd type="triangle" w="med" len="med"/>
          </a:ln>
        </p:spPr>
      </p:cxnSp>
      <p:sp>
        <p:nvSpPr>
          <p:cNvPr id="9907" name="Google Shape;9907;p390"/>
          <p:cNvSpPr txBox="1"/>
          <p:nvPr/>
        </p:nvSpPr>
        <p:spPr>
          <a:xfrm>
            <a:off x="6642950" y="1985000"/>
            <a:ext cx="1863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activating in theory (but has mythological “calming” reputation)</a:t>
            </a:r>
            <a:endParaRPr sz="1200"/>
          </a:p>
        </p:txBody>
      </p:sp>
      <p:cxnSp>
        <p:nvCxnSpPr>
          <p:cNvPr id="9908" name="Google Shape;9908;p390"/>
          <p:cNvCxnSpPr/>
          <p:nvPr/>
        </p:nvCxnSpPr>
        <p:spPr>
          <a:xfrm>
            <a:off x="5847600" y="1324413"/>
            <a:ext cx="378900" cy="0"/>
          </a:xfrm>
          <a:prstGeom prst="straightConnector1">
            <a:avLst/>
          </a:prstGeom>
          <a:noFill/>
          <a:ln w="9525" cap="flat" cmpd="sng">
            <a:solidFill>
              <a:schemeClr val="dk2"/>
            </a:solidFill>
            <a:prstDash val="solid"/>
            <a:round/>
            <a:headEnd type="none" w="med" len="med"/>
            <a:tailEnd type="triangle" w="med" len="med"/>
          </a:ln>
        </p:spPr>
      </p:cxnSp>
      <p:sp>
        <p:nvSpPr>
          <p:cNvPr id="9909" name="Google Shape;9909;p390"/>
          <p:cNvSpPr txBox="1"/>
          <p:nvPr/>
        </p:nvSpPr>
        <p:spPr>
          <a:xfrm>
            <a:off x="6185750" y="98045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increases levels of CYP2D6 substrates</a:t>
            </a:r>
            <a:endParaRPr sz="1200"/>
          </a:p>
        </p:txBody>
      </p:sp>
      <p:grpSp>
        <p:nvGrpSpPr>
          <p:cNvPr id="9910" name="Google Shape;9910;p390"/>
          <p:cNvGrpSpPr/>
          <p:nvPr/>
        </p:nvGrpSpPr>
        <p:grpSpPr>
          <a:xfrm>
            <a:off x="2728451" y="1112560"/>
            <a:ext cx="4243350" cy="3797289"/>
            <a:chOff x="2728451" y="807760"/>
            <a:chExt cx="4243350" cy="3797289"/>
          </a:xfrm>
        </p:grpSpPr>
        <p:grpSp>
          <p:nvGrpSpPr>
            <p:cNvPr id="9911" name="Google Shape;9911;p390"/>
            <p:cNvGrpSpPr/>
            <p:nvPr/>
          </p:nvGrpSpPr>
          <p:grpSpPr>
            <a:xfrm>
              <a:off x="2728451" y="807760"/>
              <a:ext cx="4243350" cy="3797289"/>
              <a:chOff x="2728451" y="1112560"/>
              <a:chExt cx="4243350" cy="3797289"/>
            </a:xfrm>
          </p:grpSpPr>
          <p:grpSp>
            <p:nvGrpSpPr>
              <p:cNvPr id="9912" name="Google Shape;9912;p390"/>
              <p:cNvGrpSpPr/>
              <p:nvPr/>
            </p:nvGrpSpPr>
            <p:grpSpPr>
              <a:xfrm>
                <a:off x="3548625" y="1112560"/>
                <a:ext cx="2168570" cy="1415608"/>
                <a:chOff x="3548625" y="1112560"/>
                <a:chExt cx="2168570" cy="1415608"/>
              </a:xfrm>
            </p:grpSpPr>
            <p:grpSp>
              <p:nvGrpSpPr>
                <p:cNvPr id="9913" name="Google Shape;9913;p390"/>
                <p:cNvGrpSpPr/>
                <p:nvPr/>
              </p:nvGrpSpPr>
              <p:grpSpPr>
                <a:xfrm>
                  <a:off x="3548625" y="1112560"/>
                  <a:ext cx="1693806" cy="1415608"/>
                  <a:chOff x="-2521759" y="897403"/>
                  <a:chExt cx="1477500" cy="1089600"/>
                </a:xfrm>
              </p:grpSpPr>
              <p:sp>
                <p:nvSpPr>
                  <p:cNvPr id="9914" name="Google Shape;9914;p390"/>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915" name="Google Shape;9915;p390"/>
                  <p:cNvGrpSpPr/>
                  <p:nvPr/>
                </p:nvGrpSpPr>
                <p:grpSpPr>
                  <a:xfrm>
                    <a:off x="-2127414" y="1275205"/>
                    <a:ext cx="688733" cy="700658"/>
                    <a:chOff x="40123" y="-1583761"/>
                    <a:chExt cx="688733" cy="1109689"/>
                  </a:xfrm>
                </p:grpSpPr>
                <p:grpSp>
                  <p:nvGrpSpPr>
                    <p:cNvPr id="9916" name="Google Shape;9916;p390"/>
                    <p:cNvGrpSpPr/>
                    <p:nvPr/>
                  </p:nvGrpSpPr>
                  <p:grpSpPr>
                    <a:xfrm>
                      <a:off x="45124" y="-1327179"/>
                      <a:ext cx="683733" cy="853107"/>
                      <a:chOff x="597574" y="1930371"/>
                      <a:chExt cx="683733" cy="853107"/>
                    </a:xfrm>
                  </p:grpSpPr>
                  <p:grpSp>
                    <p:nvGrpSpPr>
                      <p:cNvPr id="9917" name="Google Shape;9917;p390"/>
                      <p:cNvGrpSpPr/>
                      <p:nvPr/>
                    </p:nvGrpSpPr>
                    <p:grpSpPr>
                      <a:xfrm rot="-5400000">
                        <a:off x="640721" y="2142893"/>
                        <a:ext cx="600335" cy="680836"/>
                        <a:chOff x="15239716" y="-12996420"/>
                        <a:chExt cx="1868456" cy="2463229"/>
                      </a:xfrm>
                    </p:grpSpPr>
                    <p:pic>
                      <p:nvPicPr>
                        <p:cNvPr id="9918" name="Google Shape;9918;p390"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9919" name="Google Shape;9919;p390"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9920" name="Google Shape;9920;p390"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9921" name="Google Shape;9921;p390"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sp>
              <p:nvSpPr>
                <p:cNvPr id="9922" name="Google Shape;9922;p390"/>
                <p:cNvSpPr txBox="1"/>
                <p:nvPr/>
              </p:nvSpPr>
              <p:spPr>
                <a:xfrm>
                  <a:off x="4118795" y="1251930"/>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grpSp>
            <p:nvGrpSpPr>
              <p:cNvPr id="9923" name="Google Shape;9923;p390"/>
              <p:cNvGrpSpPr/>
              <p:nvPr/>
            </p:nvGrpSpPr>
            <p:grpSpPr>
              <a:xfrm>
                <a:off x="2728451" y="2175925"/>
                <a:ext cx="4243350" cy="2733924"/>
                <a:chOff x="2958951" y="1256250"/>
                <a:chExt cx="4243350" cy="2733924"/>
              </a:xfrm>
            </p:grpSpPr>
            <p:pic>
              <p:nvPicPr>
                <p:cNvPr id="9924" name="Google Shape;9924;p390"/>
                <p:cNvPicPr preferRelativeResize="0"/>
                <p:nvPr/>
              </p:nvPicPr>
              <p:blipFill>
                <a:blip r:embed="rId7">
                  <a:alphaModFix/>
                </a:blip>
                <a:stretch>
                  <a:fillRect/>
                </a:stretch>
              </p:blipFill>
              <p:spPr>
                <a:xfrm>
                  <a:off x="2958951" y="1256250"/>
                  <a:ext cx="4243350" cy="2733924"/>
                </a:xfrm>
                <a:prstGeom prst="rect">
                  <a:avLst/>
                </a:prstGeom>
                <a:noFill/>
                <a:ln>
                  <a:noFill/>
                </a:ln>
              </p:spPr>
            </p:pic>
            <p:sp>
              <p:nvSpPr>
                <p:cNvPr id="9925" name="Google Shape;9925;p390"/>
                <p:cNvSpPr txBox="1"/>
                <p:nvPr/>
              </p:nvSpPr>
              <p:spPr>
                <a:xfrm rot="24443">
                  <a:off x="3568298" y="2266049"/>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paroxetine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PAXIL</a:t>
                  </a:r>
                  <a:endParaRPr sz="1800" b="1"/>
                </a:p>
              </p:txBody>
            </p:sp>
          </p:grpSp>
        </p:grpSp>
        <p:cxnSp>
          <p:nvCxnSpPr>
            <p:cNvPr id="9926" name="Google Shape;9926;p390"/>
            <p:cNvCxnSpPr/>
            <p:nvPr/>
          </p:nvCxnSpPr>
          <p:spPr>
            <a:xfrm>
              <a:off x="4177633" y="4514737"/>
              <a:ext cx="423300" cy="0"/>
            </a:xfrm>
            <a:prstGeom prst="straightConnector1">
              <a:avLst/>
            </a:prstGeom>
            <a:noFill/>
            <a:ln w="28575" cap="flat" cmpd="sng">
              <a:solidFill>
                <a:schemeClr val="dk2"/>
              </a:solidFill>
              <a:prstDash val="solid"/>
              <a:round/>
              <a:headEnd type="none" w="med" len="med"/>
              <a:tailEnd type="none" w="med" len="med"/>
            </a:ln>
          </p:spPr>
        </p:cxnSp>
      </p:grpSp>
      <p:sp>
        <p:nvSpPr>
          <p:cNvPr id="9927" name="Google Shape;9927;p390"/>
          <p:cNvSpPr txBox="1"/>
          <p:nvPr/>
        </p:nvSpPr>
        <p:spPr>
          <a:xfrm>
            <a:off x="5026875" y="928525"/>
            <a:ext cx="930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 </a:t>
            </a:r>
            <a:endParaRPr sz="1200" b="1"/>
          </a:p>
          <a:p>
            <a:pPr marL="0" lvl="0" indent="0" algn="l" rtl="0">
              <a:spcBef>
                <a:spcPts val="0"/>
              </a:spcBef>
              <a:spcAft>
                <a:spcPts val="0"/>
              </a:spcAft>
              <a:buNone/>
            </a:pPr>
            <a:r>
              <a:rPr lang="en" sz="1200" b="1"/>
              <a:t>in</a:t>
            </a:r>
            <a:r>
              <a:rPr lang="en" sz="1200" b="1" u="sng"/>
              <a:t>H</a:t>
            </a:r>
            <a:r>
              <a:rPr lang="en" sz="1200" b="1"/>
              <a:t>ibitor</a:t>
            </a:r>
            <a:endParaRPr sz="1200" b="1"/>
          </a:p>
          <a:p>
            <a:pPr marL="0" lvl="0" indent="0" algn="l" rtl="0">
              <a:spcBef>
                <a:spcPts val="0"/>
              </a:spcBef>
              <a:spcAft>
                <a:spcPts val="0"/>
              </a:spcAft>
              <a:buNone/>
            </a:pPr>
            <a:r>
              <a:rPr lang="en" sz="1200" b="1"/>
              <a:t>(strong)</a:t>
            </a:r>
            <a:endParaRPr sz="1200" b="1"/>
          </a:p>
        </p:txBody>
      </p:sp>
      <p:grpSp>
        <p:nvGrpSpPr>
          <p:cNvPr id="9928" name="Google Shape;9928;p390"/>
          <p:cNvGrpSpPr/>
          <p:nvPr/>
        </p:nvGrpSpPr>
        <p:grpSpPr>
          <a:xfrm>
            <a:off x="8135607" y="119108"/>
            <a:ext cx="777812" cy="1308384"/>
            <a:chOff x="3984500" y="1006480"/>
            <a:chExt cx="2195350" cy="3692872"/>
          </a:xfrm>
        </p:grpSpPr>
        <p:pic>
          <p:nvPicPr>
            <p:cNvPr id="9929" name="Google Shape;9929;p390" descr="A close up of a mask&#10;&#10;Description automatically generated"/>
            <p:cNvPicPr preferRelativeResize="0"/>
            <p:nvPr/>
          </p:nvPicPr>
          <p:blipFill rotWithShape="1">
            <a:blip r:embed="rId8">
              <a:alphaModFix/>
            </a:blip>
            <a:srcRect/>
            <a:stretch/>
          </p:blipFill>
          <p:spPr>
            <a:xfrm>
              <a:off x="3984500" y="1006480"/>
              <a:ext cx="2195350" cy="3692872"/>
            </a:xfrm>
            <a:prstGeom prst="rect">
              <a:avLst/>
            </a:prstGeom>
            <a:noFill/>
            <a:ln>
              <a:noFill/>
            </a:ln>
          </p:spPr>
        </p:pic>
        <p:pic>
          <p:nvPicPr>
            <p:cNvPr id="9930" name="Google Shape;9930;p390" descr="clipped result image"/>
            <p:cNvPicPr preferRelativeResize="0"/>
            <p:nvPr/>
          </p:nvPicPr>
          <p:blipFill rotWithShape="1">
            <a:blip r:embed="rId9">
              <a:alphaModFix amt="50000"/>
            </a:blip>
            <a:srcRect/>
            <a:stretch/>
          </p:blipFill>
          <p:spPr>
            <a:xfrm rot="-1799991">
              <a:off x="4525538" y="2360240"/>
              <a:ext cx="318345" cy="424305"/>
            </a:xfrm>
            <a:prstGeom prst="rect">
              <a:avLst/>
            </a:prstGeom>
            <a:noFill/>
            <a:ln>
              <a:noFill/>
            </a:ln>
          </p:spPr>
        </p:pic>
        <p:pic>
          <p:nvPicPr>
            <p:cNvPr id="9931" name="Google Shape;9931;p390" descr="clipped result image"/>
            <p:cNvPicPr preferRelativeResize="0"/>
            <p:nvPr/>
          </p:nvPicPr>
          <p:blipFill rotWithShape="1">
            <a:blip r:embed="rId10">
              <a:alphaModFix amt="50000"/>
            </a:blip>
            <a:srcRect r="15117"/>
            <a:stretch/>
          </p:blipFill>
          <p:spPr>
            <a:xfrm rot="-7933865" flipH="1">
              <a:off x="5034669" y="2291585"/>
              <a:ext cx="321592" cy="567999"/>
            </a:xfrm>
            <a:prstGeom prst="rect">
              <a:avLst/>
            </a:prstGeom>
            <a:noFill/>
            <a:ln>
              <a:noFill/>
            </a:ln>
          </p:spPr>
        </p:pic>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pic>
        <p:nvPicPr>
          <p:cNvPr id="530" name="Google Shape;530;p49"/>
          <p:cNvPicPr preferRelativeResize="0"/>
          <p:nvPr/>
        </p:nvPicPr>
        <p:blipFill rotWithShape="1">
          <a:blip r:embed="rId3">
            <a:alphaModFix/>
          </a:blip>
          <a:srcRect t="6200"/>
          <a:stretch/>
        </p:blipFill>
        <p:spPr>
          <a:xfrm>
            <a:off x="889275" y="636800"/>
            <a:ext cx="5169801" cy="4284875"/>
          </a:xfrm>
          <a:prstGeom prst="rect">
            <a:avLst/>
          </a:prstGeom>
          <a:noFill/>
          <a:ln>
            <a:noFill/>
          </a:ln>
        </p:spPr>
      </p:pic>
      <p:pic>
        <p:nvPicPr>
          <p:cNvPr id="531" name="Google Shape;531;p49"/>
          <p:cNvPicPr preferRelativeResize="0"/>
          <p:nvPr/>
        </p:nvPicPr>
        <p:blipFill rotWithShape="1">
          <a:blip r:embed="rId4">
            <a:alphaModFix/>
          </a:blip>
          <a:srcRect r="87810" b="78161"/>
          <a:stretch/>
        </p:blipFill>
        <p:spPr>
          <a:xfrm>
            <a:off x="529571" y="3876898"/>
            <a:ext cx="526575" cy="383850"/>
          </a:xfrm>
          <a:prstGeom prst="rect">
            <a:avLst/>
          </a:prstGeom>
          <a:noFill/>
          <a:ln>
            <a:noFill/>
          </a:ln>
        </p:spPr>
      </p:pic>
      <p:pic>
        <p:nvPicPr>
          <p:cNvPr id="532" name="Google Shape;532;p49"/>
          <p:cNvPicPr preferRelativeResize="0"/>
          <p:nvPr/>
        </p:nvPicPr>
        <p:blipFill rotWithShape="1">
          <a:blip r:embed="rId4">
            <a:alphaModFix/>
          </a:blip>
          <a:srcRect l="11053" t="25296" r="76756" b="30252"/>
          <a:stretch/>
        </p:blipFill>
        <p:spPr>
          <a:xfrm>
            <a:off x="831947" y="2869977"/>
            <a:ext cx="345226" cy="512201"/>
          </a:xfrm>
          <a:prstGeom prst="rect">
            <a:avLst/>
          </a:prstGeom>
          <a:noFill/>
          <a:ln>
            <a:noFill/>
          </a:ln>
        </p:spPr>
      </p:pic>
      <p:pic>
        <p:nvPicPr>
          <p:cNvPr id="533" name="Google Shape;533;p49"/>
          <p:cNvPicPr preferRelativeResize="0"/>
          <p:nvPr/>
        </p:nvPicPr>
        <p:blipFill rotWithShape="1">
          <a:blip r:embed="rId4">
            <a:alphaModFix/>
          </a:blip>
          <a:srcRect l="36085" t="47857" r="40502" b="-10513"/>
          <a:stretch/>
        </p:blipFill>
        <p:spPr>
          <a:xfrm>
            <a:off x="1553212" y="2350150"/>
            <a:ext cx="526575" cy="573401"/>
          </a:xfrm>
          <a:prstGeom prst="rect">
            <a:avLst/>
          </a:prstGeom>
          <a:noFill/>
          <a:ln>
            <a:noFill/>
          </a:ln>
        </p:spPr>
      </p:pic>
      <p:pic>
        <p:nvPicPr>
          <p:cNvPr id="534" name="Google Shape;534;p49"/>
          <p:cNvPicPr preferRelativeResize="0"/>
          <p:nvPr/>
        </p:nvPicPr>
        <p:blipFill rotWithShape="1">
          <a:blip r:embed="rId5">
            <a:alphaModFix/>
          </a:blip>
          <a:srcRect t="68144" r="79159"/>
          <a:stretch/>
        </p:blipFill>
        <p:spPr>
          <a:xfrm>
            <a:off x="2019798" y="2315650"/>
            <a:ext cx="436027" cy="512199"/>
          </a:xfrm>
          <a:prstGeom prst="rect">
            <a:avLst/>
          </a:prstGeom>
          <a:noFill/>
          <a:ln>
            <a:noFill/>
          </a:ln>
        </p:spPr>
      </p:pic>
      <p:sp>
        <p:nvSpPr>
          <p:cNvPr id="535" name="Google Shape;535;p49"/>
          <p:cNvSpPr txBox="1"/>
          <p:nvPr/>
        </p:nvSpPr>
        <p:spPr>
          <a:xfrm>
            <a:off x="4079366" y="1919059"/>
            <a:ext cx="1979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--&gt; synthesis of new proteins which can alter the neuron’s functions</a:t>
            </a:r>
            <a:endParaRPr sz="800"/>
          </a:p>
        </p:txBody>
      </p:sp>
      <p:sp>
        <p:nvSpPr>
          <p:cNvPr id="536" name="Google Shape;536;p49"/>
          <p:cNvSpPr txBox="1"/>
          <p:nvPr/>
        </p:nvSpPr>
        <p:spPr>
          <a:xfrm>
            <a:off x="6278704" y="1164850"/>
            <a:ext cx="28653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intracellular “downstream” effects</a:t>
            </a:r>
            <a:endParaRPr sz="1900" b="1"/>
          </a:p>
        </p:txBody>
      </p:sp>
      <p:sp>
        <p:nvSpPr>
          <p:cNvPr id="537" name="Google Shape;537;p49"/>
          <p:cNvSpPr txBox="1"/>
          <p:nvPr/>
        </p:nvSpPr>
        <p:spPr>
          <a:xfrm>
            <a:off x="193175" y="93025"/>
            <a:ext cx="43431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solidFill>
                  <a:schemeClr val="dk1"/>
                </a:solidFill>
              </a:rPr>
              <a:t>Signal transduction cascade</a:t>
            </a:r>
            <a:endParaRPr sz="1900" b="1"/>
          </a:p>
        </p:txBody>
      </p:sp>
      <p:pic>
        <p:nvPicPr>
          <p:cNvPr id="538" name="Google Shape;538;p49"/>
          <p:cNvPicPr preferRelativeResize="0"/>
          <p:nvPr/>
        </p:nvPicPr>
        <p:blipFill rotWithShape="1">
          <a:blip r:embed="rId6">
            <a:alphaModFix/>
          </a:blip>
          <a:srcRect l="72246" t="15842" r="8927" b="31522"/>
          <a:stretch/>
        </p:blipFill>
        <p:spPr>
          <a:xfrm>
            <a:off x="2455825" y="1837950"/>
            <a:ext cx="583159" cy="512200"/>
          </a:xfrm>
          <a:prstGeom prst="rect">
            <a:avLst/>
          </a:prstGeom>
          <a:noFill/>
          <a:ln>
            <a:noFill/>
          </a:ln>
        </p:spPr>
      </p:pic>
      <p:pic>
        <p:nvPicPr>
          <p:cNvPr id="539" name="Google Shape;539;p49"/>
          <p:cNvPicPr preferRelativeResize="0"/>
          <p:nvPr/>
        </p:nvPicPr>
        <p:blipFill rotWithShape="1">
          <a:blip r:embed="rId7">
            <a:alphaModFix/>
          </a:blip>
          <a:srcRect b="10682"/>
          <a:stretch/>
        </p:blipFill>
        <p:spPr>
          <a:xfrm>
            <a:off x="3485975" y="1366500"/>
            <a:ext cx="796701" cy="471450"/>
          </a:xfrm>
          <a:prstGeom prst="rect">
            <a:avLst/>
          </a:prstGeom>
          <a:noFill/>
          <a:ln>
            <a:noFill/>
          </a:ln>
        </p:spPr>
      </p:pic>
      <p:pic>
        <p:nvPicPr>
          <p:cNvPr id="540" name="Google Shape;540;p49"/>
          <p:cNvPicPr preferRelativeResize="0"/>
          <p:nvPr/>
        </p:nvPicPr>
        <p:blipFill>
          <a:blip r:embed="rId8">
            <a:alphaModFix/>
          </a:blip>
          <a:stretch>
            <a:fillRect/>
          </a:stretch>
        </p:blipFill>
        <p:spPr>
          <a:xfrm>
            <a:off x="5837575" y="427526"/>
            <a:ext cx="994661" cy="573400"/>
          </a:xfrm>
          <a:prstGeom prst="rect">
            <a:avLst/>
          </a:prstGeom>
          <a:noFill/>
          <a:ln>
            <a:noFill/>
          </a:ln>
        </p:spPr>
      </p:pic>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Shape 9935"/>
        <p:cNvGrpSpPr/>
        <p:nvPr/>
      </p:nvGrpSpPr>
      <p:grpSpPr>
        <a:xfrm>
          <a:off x="0" y="0"/>
          <a:ext cx="0" cy="0"/>
          <a:chOff x="0" y="0"/>
          <a:chExt cx="0" cy="0"/>
        </a:xfrm>
      </p:grpSpPr>
      <p:sp>
        <p:nvSpPr>
          <p:cNvPr id="9936" name="Google Shape;9936;p391"/>
          <p:cNvSpPr txBox="1"/>
          <p:nvPr/>
        </p:nvSpPr>
        <p:spPr>
          <a:xfrm>
            <a:off x="6511650" y="4066288"/>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9937" name="Google Shape;9937;p391"/>
          <p:cNvSpPr txBox="1"/>
          <p:nvPr/>
        </p:nvSpPr>
        <p:spPr>
          <a:xfrm>
            <a:off x="5958075" y="1951600"/>
            <a:ext cx="1404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 (weak)</a:t>
            </a:r>
            <a:endParaRPr sz="1200" b="1"/>
          </a:p>
        </p:txBody>
      </p:sp>
      <p:sp>
        <p:nvSpPr>
          <p:cNvPr id="9938" name="Google Shape;9938;p391"/>
          <p:cNvSpPr txBox="1"/>
          <p:nvPr/>
        </p:nvSpPr>
        <p:spPr>
          <a:xfrm>
            <a:off x="2531200" y="2080325"/>
            <a:ext cx="1782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anticholinergic (mild)</a:t>
            </a:r>
            <a:endParaRPr sz="1200"/>
          </a:p>
        </p:txBody>
      </p:sp>
      <p:sp>
        <p:nvSpPr>
          <p:cNvPr id="9939" name="Google Shape;9939;p391"/>
          <p:cNvSpPr txBox="1"/>
          <p:nvPr/>
        </p:nvSpPr>
        <p:spPr>
          <a:xfrm>
            <a:off x="2710275" y="3782050"/>
            <a:ext cx="11262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Inhibitor of nitric oxide synthase</a:t>
            </a:r>
            <a:endParaRPr sz="1200" b="1"/>
          </a:p>
        </p:txBody>
      </p:sp>
      <p:sp>
        <p:nvSpPr>
          <p:cNvPr id="9940" name="Google Shape;9940;p391"/>
          <p:cNvSpPr txBox="1"/>
          <p:nvPr/>
        </p:nvSpPr>
        <p:spPr>
          <a:xfrm>
            <a:off x="1545700" y="4333575"/>
            <a:ext cx="985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sexual dysfunction</a:t>
            </a:r>
            <a:endParaRPr sz="1200"/>
          </a:p>
        </p:txBody>
      </p:sp>
      <p:cxnSp>
        <p:nvCxnSpPr>
          <p:cNvPr id="9941" name="Google Shape;9941;p391"/>
          <p:cNvCxnSpPr/>
          <p:nvPr/>
        </p:nvCxnSpPr>
        <p:spPr>
          <a:xfrm rot="10800000">
            <a:off x="2213650" y="4560175"/>
            <a:ext cx="999000" cy="0"/>
          </a:xfrm>
          <a:prstGeom prst="straightConnector1">
            <a:avLst/>
          </a:prstGeom>
          <a:noFill/>
          <a:ln w="9525" cap="flat" cmpd="sng">
            <a:solidFill>
              <a:schemeClr val="dk2"/>
            </a:solidFill>
            <a:prstDash val="solid"/>
            <a:round/>
            <a:headEnd type="none" w="med" len="med"/>
            <a:tailEnd type="triangle" w="med" len="med"/>
          </a:ln>
        </p:spPr>
      </p:cxnSp>
      <p:cxnSp>
        <p:nvCxnSpPr>
          <p:cNvPr id="9942" name="Google Shape;9942;p391"/>
          <p:cNvCxnSpPr/>
          <p:nvPr/>
        </p:nvCxnSpPr>
        <p:spPr>
          <a:xfrm rot="10800000">
            <a:off x="3017825" y="2870950"/>
            <a:ext cx="719400" cy="0"/>
          </a:xfrm>
          <a:prstGeom prst="straightConnector1">
            <a:avLst/>
          </a:prstGeom>
          <a:noFill/>
          <a:ln w="9525" cap="flat" cmpd="sng">
            <a:solidFill>
              <a:schemeClr val="dk2"/>
            </a:solidFill>
            <a:prstDash val="solid"/>
            <a:round/>
            <a:headEnd type="none" w="med" len="med"/>
            <a:tailEnd type="triangle" w="med" len="med"/>
          </a:ln>
        </p:spPr>
      </p:cxnSp>
      <p:sp>
        <p:nvSpPr>
          <p:cNvPr id="9943" name="Google Shape;9943;p391"/>
          <p:cNvSpPr txBox="1"/>
          <p:nvPr/>
        </p:nvSpPr>
        <p:spPr>
          <a:xfrm>
            <a:off x="2086450" y="2446025"/>
            <a:ext cx="11262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constipation, </a:t>
            </a:r>
            <a:endParaRPr sz="1200"/>
          </a:p>
          <a:p>
            <a:pPr marL="0" lvl="0" indent="0" algn="l" rtl="0">
              <a:spcBef>
                <a:spcPts val="0"/>
              </a:spcBef>
              <a:spcAft>
                <a:spcPts val="0"/>
              </a:spcAft>
              <a:buNone/>
            </a:pPr>
            <a:r>
              <a:rPr lang="en" sz="1200"/>
              <a:t>dry mouth, </a:t>
            </a:r>
            <a:endParaRPr sz="1200"/>
          </a:p>
          <a:p>
            <a:pPr marL="0" lvl="0" indent="0" algn="l" rtl="0">
              <a:spcBef>
                <a:spcPts val="0"/>
              </a:spcBef>
              <a:spcAft>
                <a:spcPts val="0"/>
              </a:spcAft>
              <a:buNone/>
            </a:pPr>
            <a:r>
              <a:rPr lang="en" sz="1200"/>
              <a:t>impaired cognition</a:t>
            </a:r>
            <a:endParaRPr sz="1200"/>
          </a:p>
        </p:txBody>
      </p:sp>
      <p:cxnSp>
        <p:nvCxnSpPr>
          <p:cNvPr id="9944" name="Google Shape;9944;p391"/>
          <p:cNvCxnSpPr/>
          <p:nvPr/>
        </p:nvCxnSpPr>
        <p:spPr>
          <a:xfrm>
            <a:off x="7763700" y="3679725"/>
            <a:ext cx="252900" cy="0"/>
          </a:xfrm>
          <a:prstGeom prst="straightConnector1">
            <a:avLst/>
          </a:prstGeom>
          <a:noFill/>
          <a:ln w="9525" cap="flat" cmpd="sng">
            <a:solidFill>
              <a:schemeClr val="dk2"/>
            </a:solidFill>
            <a:prstDash val="solid"/>
            <a:round/>
            <a:headEnd type="none" w="med" len="med"/>
            <a:tailEnd type="triangle" w="med" len="med"/>
          </a:ln>
        </p:spPr>
      </p:cxnSp>
      <p:sp>
        <p:nvSpPr>
          <p:cNvPr id="9945" name="Google Shape;9945;p391"/>
          <p:cNvSpPr txBox="1"/>
          <p:nvPr/>
        </p:nvSpPr>
        <p:spPr>
          <a:xfrm>
            <a:off x="7942166" y="3277745"/>
            <a:ext cx="1248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cxnSp>
        <p:nvCxnSpPr>
          <p:cNvPr id="9946" name="Google Shape;9946;p391"/>
          <p:cNvCxnSpPr/>
          <p:nvPr/>
        </p:nvCxnSpPr>
        <p:spPr>
          <a:xfrm>
            <a:off x="6946150" y="2690488"/>
            <a:ext cx="473700" cy="0"/>
          </a:xfrm>
          <a:prstGeom prst="straightConnector1">
            <a:avLst/>
          </a:prstGeom>
          <a:noFill/>
          <a:ln w="9525" cap="flat" cmpd="sng">
            <a:solidFill>
              <a:schemeClr val="dk2"/>
            </a:solidFill>
            <a:prstDash val="solid"/>
            <a:round/>
            <a:headEnd type="none" w="med" len="med"/>
            <a:tailEnd type="triangle" w="med" len="med"/>
          </a:ln>
        </p:spPr>
      </p:cxnSp>
      <p:sp>
        <p:nvSpPr>
          <p:cNvPr id="9947" name="Google Shape;9947;p391"/>
          <p:cNvSpPr txBox="1"/>
          <p:nvPr/>
        </p:nvSpPr>
        <p:spPr>
          <a:xfrm>
            <a:off x="7404950" y="2213600"/>
            <a:ext cx="1863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activating in theory (but has mythological “calming” reputation)</a:t>
            </a:r>
            <a:endParaRPr sz="1200"/>
          </a:p>
        </p:txBody>
      </p:sp>
      <p:cxnSp>
        <p:nvCxnSpPr>
          <p:cNvPr id="9948" name="Google Shape;9948;p391"/>
          <p:cNvCxnSpPr/>
          <p:nvPr/>
        </p:nvCxnSpPr>
        <p:spPr>
          <a:xfrm>
            <a:off x="6609600" y="1553013"/>
            <a:ext cx="378900" cy="0"/>
          </a:xfrm>
          <a:prstGeom prst="straightConnector1">
            <a:avLst/>
          </a:prstGeom>
          <a:noFill/>
          <a:ln w="9525" cap="flat" cmpd="sng">
            <a:solidFill>
              <a:schemeClr val="dk2"/>
            </a:solidFill>
            <a:prstDash val="solid"/>
            <a:round/>
            <a:headEnd type="none" w="med" len="med"/>
            <a:tailEnd type="triangle" w="med" len="med"/>
          </a:ln>
        </p:spPr>
      </p:cxnSp>
      <p:sp>
        <p:nvSpPr>
          <p:cNvPr id="9949" name="Google Shape;9949;p391"/>
          <p:cNvSpPr txBox="1"/>
          <p:nvPr/>
        </p:nvSpPr>
        <p:spPr>
          <a:xfrm>
            <a:off x="6947750" y="120905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increases levels of CYP2D6 substrates</a:t>
            </a:r>
            <a:endParaRPr sz="1200"/>
          </a:p>
        </p:txBody>
      </p:sp>
      <p:grpSp>
        <p:nvGrpSpPr>
          <p:cNvPr id="9950" name="Google Shape;9950;p391"/>
          <p:cNvGrpSpPr/>
          <p:nvPr/>
        </p:nvGrpSpPr>
        <p:grpSpPr>
          <a:xfrm>
            <a:off x="3490451" y="1341160"/>
            <a:ext cx="4243350" cy="3797289"/>
            <a:chOff x="2728451" y="807760"/>
            <a:chExt cx="4243350" cy="3797289"/>
          </a:xfrm>
        </p:grpSpPr>
        <p:grpSp>
          <p:nvGrpSpPr>
            <p:cNvPr id="9951" name="Google Shape;9951;p391"/>
            <p:cNvGrpSpPr/>
            <p:nvPr/>
          </p:nvGrpSpPr>
          <p:grpSpPr>
            <a:xfrm>
              <a:off x="2728451" y="807760"/>
              <a:ext cx="4243350" cy="3797289"/>
              <a:chOff x="2728451" y="1112560"/>
              <a:chExt cx="4243350" cy="3797289"/>
            </a:xfrm>
          </p:grpSpPr>
          <p:grpSp>
            <p:nvGrpSpPr>
              <p:cNvPr id="9952" name="Google Shape;9952;p391"/>
              <p:cNvGrpSpPr/>
              <p:nvPr/>
            </p:nvGrpSpPr>
            <p:grpSpPr>
              <a:xfrm>
                <a:off x="3548625" y="1112560"/>
                <a:ext cx="2168570" cy="1415608"/>
                <a:chOff x="3548625" y="1112560"/>
                <a:chExt cx="2168570" cy="1415608"/>
              </a:xfrm>
            </p:grpSpPr>
            <p:grpSp>
              <p:nvGrpSpPr>
                <p:cNvPr id="9953" name="Google Shape;9953;p391"/>
                <p:cNvGrpSpPr/>
                <p:nvPr/>
              </p:nvGrpSpPr>
              <p:grpSpPr>
                <a:xfrm>
                  <a:off x="3548625" y="1112560"/>
                  <a:ext cx="1693806" cy="1415608"/>
                  <a:chOff x="-2521759" y="897403"/>
                  <a:chExt cx="1477500" cy="1089600"/>
                </a:xfrm>
              </p:grpSpPr>
              <p:sp>
                <p:nvSpPr>
                  <p:cNvPr id="9954" name="Google Shape;9954;p391"/>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955" name="Google Shape;9955;p391"/>
                  <p:cNvGrpSpPr/>
                  <p:nvPr/>
                </p:nvGrpSpPr>
                <p:grpSpPr>
                  <a:xfrm>
                    <a:off x="-2127414" y="1275205"/>
                    <a:ext cx="688733" cy="700658"/>
                    <a:chOff x="40123" y="-1583761"/>
                    <a:chExt cx="688733" cy="1109689"/>
                  </a:xfrm>
                </p:grpSpPr>
                <p:grpSp>
                  <p:nvGrpSpPr>
                    <p:cNvPr id="9956" name="Google Shape;9956;p391"/>
                    <p:cNvGrpSpPr/>
                    <p:nvPr/>
                  </p:nvGrpSpPr>
                  <p:grpSpPr>
                    <a:xfrm>
                      <a:off x="45124" y="-1327179"/>
                      <a:ext cx="683733" cy="853107"/>
                      <a:chOff x="597574" y="1930371"/>
                      <a:chExt cx="683733" cy="853107"/>
                    </a:xfrm>
                  </p:grpSpPr>
                  <p:grpSp>
                    <p:nvGrpSpPr>
                      <p:cNvPr id="9957" name="Google Shape;9957;p391"/>
                      <p:cNvGrpSpPr/>
                      <p:nvPr/>
                    </p:nvGrpSpPr>
                    <p:grpSpPr>
                      <a:xfrm rot="-5400000">
                        <a:off x="640721" y="2142893"/>
                        <a:ext cx="600335" cy="680836"/>
                        <a:chOff x="15239716" y="-12996420"/>
                        <a:chExt cx="1868456" cy="2463229"/>
                      </a:xfrm>
                    </p:grpSpPr>
                    <p:pic>
                      <p:nvPicPr>
                        <p:cNvPr id="9958" name="Google Shape;9958;p391"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9959" name="Google Shape;9959;p391"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9960" name="Google Shape;9960;p391"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9961" name="Google Shape;9961;p391"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sp>
              <p:nvSpPr>
                <p:cNvPr id="9962" name="Google Shape;9962;p391"/>
                <p:cNvSpPr txBox="1"/>
                <p:nvPr/>
              </p:nvSpPr>
              <p:spPr>
                <a:xfrm>
                  <a:off x="4118795" y="1251930"/>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grpSp>
            <p:nvGrpSpPr>
              <p:cNvPr id="9963" name="Google Shape;9963;p391"/>
              <p:cNvGrpSpPr/>
              <p:nvPr/>
            </p:nvGrpSpPr>
            <p:grpSpPr>
              <a:xfrm>
                <a:off x="2728451" y="2175925"/>
                <a:ext cx="4243350" cy="2733924"/>
                <a:chOff x="2958951" y="1256250"/>
                <a:chExt cx="4243350" cy="2733924"/>
              </a:xfrm>
            </p:grpSpPr>
            <p:pic>
              <p:nvPicPr>
                <p:cNvPr id="9964" name="Google Shape;9964;p391"/>
                <p:cNvPicPr preferRelativeResize="0"/>
                <p:nvPr/>
              </p:nvPicPr>
              <p:blipFill>
                <a:blip r:embed="rId7">
                  <a:alphaModFix/>
                </a:blip>
                <a:stretch>
                  <a:fillRect/>
                </a:stretch>
              </p:blipFill>
              <p:spPr>
                <a:xfrm>
                  <a:off x="2958951" y="1256250"/>
                  <a:ext cx="4243350" cy="2733924"/>
                </a:xfrm>
                <a:prstGeom prst="rect">
                  <a:avLst/>
                </a:prstGeom>
                <a:noFill/>
                <a:ln>
                  <a:noFill/>
                </a:ln>
              </p:spPr>
            </p:pic>
            <p:sp>
              <p:nvSpPr>
                <p:cNvPr id="9965" name="Google Shape;9965;p391"/>
                <p:cNvSpPr txBox="1"/>
                <p:nvPr/>
              </p:nvSpPr>
              <p:spPr>
                <a:xfrm rot="24443">
                  <a:off x="3568298" y="2266049"/>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paroxetine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PAXIL</a:t>
                  </a:r>
                  <a:endParaRPr sz="1800" b="1"/>
                </a:p>
              </p:txBody>
            </p:sp>
          </p:grpSp>
        </p:grpSp>
        <p:cxnSp>
          <p:nvCxnSpPr>
            <p:cNvPr id="9966" name="Google Shape;9966;p391"/>
            <p:cNvCxnSpPr/>
            <p:nvPr/>
          </p:nvCxnSpPr>
          <p:spPr>
            <a:xfrm>
              <a:off x="4177633" y="4514737"/>
              <a:ext cx="423300" cy="0"/>
            </a:xfrm>
            <a:prstGeom prst="straightConnector1">
              <a:avLst/>
            </a:prstGeom>
            <a:noFill/>
            <a:ln w="28575" cap="flat" cmpd="sng">
              <a:solidFill>
                <a:schemeClr val="dk2"/>
              </a:solidFill>
              <a:prstDash val="solid"/>
              <a:round/>
              <a:headEnd type="none" w="med" len="med"/>
              <a:tailEnd type="none" w="med" len="med"/>
            </a:ln>
          </p:spPr>
        </p:cxnSp>
      </p:grpSp>
      <p:sp>
        <p:nvSpPr>
          <p:cNvPr id="9967" name="Google Shape;9967;p391"/>
          <p:cNvSpPr txBox="1"/>
          <p:nvPr/>
        </p:nvSpPr>
        <p:spPr>
          <a:xfrm>
            <a:off x="5788875" y="1157125"/>
            <a:ext cx="930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 </a:t>
            </a:r>
            <a:endParaRPr sz="1200" b="1"/>
          </a:p>
          <a:p>
            <a:pPr marL="0" lvl="0" indent="0" algn="l" rtl="0">
              <a:spcBef>
                <a:spcPts val="0"/>
              </a:spcBef>
              <a:spcAft>
                <a:spcPts val="0"/>
              </a:spcAft>
              <a:buNone/>
            </a:pPr>
            <a:r>
              <a:rPr lang="en" sz="1200" b="1"/>
              <a:t>in</a:t>
            </a:r>
            <a:r>
              <a:rPr lang="en" sz="1200" b="1" u="sng"/>
              <a:t>H</a:t>
            </a:r>
            <a:r>
              <a:rPr lang="en" sz="1200" b="1"/>
              <a:t>ibitor</a:t>
            </a:r>
            <a:endParaRPr sz="1200" b="1"/>
          </a:p>
          <a:p>
            <a:pPr marL="0" lvl="0" indent="0" algn="l" rtl="0">
              <a:spcBef>
                <a:spcPts val="0"/>
              </a:spcBef>
              <a:spcAft>
                <a:spcPts val="0"/>
              </a:spcAft>
              <a:buNone/>
            </a:pPr>
            <a:r>
              <a:rPr lang="en" sz="1200" b="1"/>
              <a:t>(strong)</a:t>
            </a:r>
            <a:endParaRPr sz="1200" b="1"/>
          </a:p>
        </p:txBody>
      </p:sp>
      <p:sp>
        <p:nvSpPr>
          <p:cNvPr id="9968" name="Google Shape;9968;p391"/>
          <p:cNvSpPr txBox="1"/>
          <p:nvPr/>
        </p:nvSpPr>
        <p:spPr>
          <a:xfrm>
            <a:off x="329125" y="119100"/>
            <a:ext cx="4800900" cy="74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Paroxetine (PAXIL)</a:t>
            </a:r>
            <a:endParaRPr b="1"/>
          </a:p>
          <a:p>
            <a:pPr marL="457200" lvl="0" indent="-317500" algn="l" rtl="0">
              <a:spcBef>
                <a:spcPts val="1000"/>
              </a:spcBef>
              <a:spcAft>
                <a:spcPts val="0"/>
              </a:spcAft>
              <a:buSzPts val="1400"/>
              <a:buChar char="●"/>
            </a:pPr>
            <a:endParaRPr b="1"/>
          </a:p>
        </p:txBody>
      </p:sp>
      <p:grpSp>
        <p:nvGrpSpPr>
          <p:cNvPr id="9969" name="Google Shape;9969;p391"/>
          <p:cNvGrpSpPr/>
          <p:nvPr/>
        </p:nvGrpSpPr>
        <p:grpSpPr>
          <a:xfrm>
            <a:off x="8288007" y="119108"/>
            <a:ext cx="777812" cy="1308384"/>
            <a:chOff x="3984500" y="1006480"/>
            <a:chExt cx="2195350" cy="3692872"/>
          </a:xfrm>
        </p:grpSpPr>
        <p:pic>
          <p:nvPicPr>
            <p:cNvPr id="9970" name="Google Shape;9970;p391" descr="A close up of a mask&#10;&#10;Description automatically generated"/>
            <p:cNvPicPr preferRelativeResize="0"/>
            <p:nvPr/>
          </p:nvPicPr>
          <p:blipFill rotWithShape="1">
            <a:blip r:embed="rId8">
              <a:alphaModFix/>
            </a:blip>
            <a:srcRect/>
            <a:stretch/>
          </p:blipFill>
          <p:spPr>
            <a:xfrm>
              <a:off x="3984500" y="1006480"/>
              <a:ext cx="2195350" cy="3692872"/>
            </a:xfrm>
            <a:prstGeom prst="rect">
              <a:avLst/>
            </a:prstGeom>
            <a:noFill/>
            <a:ln>
              <a:noFill/>
            </a:ln>
          </p:spPr>
        </p:pic>
        <p:pic>
          <p:nvPicPr>
            <p:cNvPr id="9971" name="Google Shape;9971;p391" descr="clipped result image"/>
            <p:cNvPicPr preferRelativeResize="0"/>
            <p:nvPr/>
          </p:nvPicPr>
          <p:blipFill rotWithShape="1">
            <a:blip r:embed="rId9">
              <a:alphaModFix amt="50000"/>
            </a:blip>
            <a:srcRect/>
            <a:stretch/>
          </p:blipFill>
          <p:spPr>
            <a:xfrm rot="-1799991">
              <a:off x="4525538" y="2360240"/>
              <a:ext cx="318345" cy="424305"/>
            </a:xfrm>
            <a:prstGeom prst="rect">
              <a:avLst/>
            </a:prstGeom>
            <a:noFill/>
            <a:ln>
              <a:noFill/>
            </a:ln>
          </p:spPr>
        </p:pic>
        <p:pic>
          <p:nvPicPr>
            <p:cNvPr id="9972" name="Google Shape;9972;p391" descr="clipped result image"/>
            <p:cNvPicPr preferRelativeResize="0"/>
            <p:nvPr/>
          </p:nvPicPr>
          <p:blipFill rotWithShape="1">
            <a:blip r:embed="rId10">
              <a:alphaModFix amt="50000"/>
            </a:blip>
            <a:srcRect r="15117"/>
            <a:stretch/>
          </p:blipFill>
          <p:spPr>
            <a:xfrm rot="-7933865" flipH="1">
              <a:off x="5034669" y="2291585"/>
              <a:ext cx="321592" cy="567999"/>
            </a:xfrm>
            <a:prstGeom prst="rect">
              <a:avLst/>
            </a:prstGeom>
            <a:noFill/>
            <a:ln>
              <a:noFill/>
            </a:ln>
          </p:spPr>
        </p:pic>
      </p:gr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Shape 9976"/>
        <p:cNvGrpSpPr/>
        <p:nvPr/>
      </p:nvGrpSpPr>
      <p:grpSpPr>
        <a:xfrm>
          <a:off x="0" y="0"/>
          <a:ext cx="0" cy="0"/>
          <a:chOff x="0" y="0"/>
          <a:chExt cx="0" cy="0"/>
        </a:xfrm>
      </p:grpSpPr>
      <p:sp>
        <p:nvSpPr>
          <p:cNvPr id="9977" name="Google Shape;9977;p392"/>
          <p:cNvSpPr txBox="1"/>
          <p:nvPr/>
        </p:nvSpPr>
        <p:spPr>
          <a:xfrm>
            <a:off x="6511650" y="4066288"/>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9978" name="Google Shape;9978;p392"/>
          <p:cNvSpPr txBox="1"/>
          <p:nvPr/>
        </p:nvSpPr>
        <p:spPr>
          <a:xfrm>
            <a:off x="5958075" y="1951600"/>
            <a:ext cx="1404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 (weak)</a:t>
            </a:r>
            <a:endParaRPr sz="1200" b="1"/>
          </a:p>
        </p:txBody>
      </p:sp>
      <p:sp>
        <p:nvSpPr>
          <p:cNvPr id="9979" name="Google Shape;9979;p392"/>
          <p:cNvSpPr txBox="1"/>
          <p:nvPr/>
        </p:nvSpPr>
        <p:spPr>
          <a:xfrm>
            <a:off x="2531200" y="2080325"/>
            <a:ext cx="1782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anticholinergic (mild)</a:t>
            </a:r>
            <a:endParaRPr sz="1200"/>
          </a:p>
        </p:txBody>
      </p:sp>
      <p:sp>
        <p:nvSpPr>
          <p:cNvPr id="9980" name="Google Shape;9980;p392"/>
          <p:cNvSpPr txBox="1"/>
          <p:nvPr/>
        </p:nvSpPr>
        <p:spPr>
          <a:xfrm>
            <a:off x="2710275" y="3782050"/>
            <a:ext cx="11262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Inhibitor of nitric oxide synthase</a:t>
            </a:r>
            <a:endParaRPr sz="1200" b="1"/>
          </a:p>
        </p:txBody>
      </p:sp>
      <p:sp>
        <p:nvSpPr>
          <p:cNvPr id="9981" name="Google Shape;9981;p392"/>
          <p:cNvSpPr txBox="1"/>
          <p:nvPr/>
        </p:nvSpPr>
        <p:spPr>
          <a:xfrm>
            <a:off x="1545700" y="4333575"/>
            <a:ext cx="985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highlight>
                  <a:srgbClr val="FFFF00"/>
                </a:highlight>
              </a:rPr>
              <a:t>sexual dysfunction</a:t>
            </a:r>
            <a:endParaRPr sz="1200">
              <a:highlight>
                <a:srgbClr val="FFFF00"/>
              </a:highlight>
            </a:endParaRPr>
          </a:p>
        </p:txBody>
      </p:sp>
      <p:cxnSp>
        <p:nvCxnSpPr>
          <p:cNvPr id="9982" name="Google Shape;9982;p392"/>
          <p:cNvCxnSpPr/>
          <p:nvPr/>
        </p:nvCxnSpPr>
        <p:spPr>
          <a:xfrm rot="10800000">
            <a:off x="2213650" y="4560175"/>
            <a:ext cx="999000" cy="0"/>
          </a:xfrm>
          <a:prstGeom prst="straightConnector1">
            <a:avLst/>
          </a:prstGeom>
          <a:noFill/>
          <a:ln w="9525" cap="flat" cmpd="sng">
            <a:solidFill>
              <a:schemeClr val="dk2"/>
            </a:solidFill>
            <a:prstDash val="solid"/>
            <a:round/>
            <a:headEnd type="none" w="med" len="med"/>
            <a:tailEnd type="triangle" w="med" len="med"/>
          </a:ln>
        </p:spPr>
      </p:cxnSp>
      <p:cxnSp>
        <p:nvCxnSpPr>
          <p:cNvPr id="9983" name="Google Shape;9983;p392"/>
          <p:cNvCxnSpPr/>
          <p:nvPr/>
        </p:nvCxnSpPr>
        <p:spPr>
          <a:xfrm rot="10800000">
            <a:off x="3017825" y="2870950"/>
            <a:ext cx="719400" cy="0"/>
          </a:xfrm>
          <a:prstGeom prst="straightConnector1">
            <a:avLst/>
          </a:prstGeom>
          <a:noFill/>
          <a:ln w="9525" cap="flat" cmpd="sng">
            <a:solidFill>
              <a:schemeClr val="dk2"/>
            </a:solidFill>
            <a:prstDash val="solid"/>
            <a:round/>
            <a:headEnd type="none" w="med" len="med"/>
            <a:tailEnd type="triangle" w="med" len="med"/>
          </a:ln>
        </p:spPr>
      </p:cxnSp>
      <p:sp>
        <p:nvSpPr>
          <p:cNvPr id="9984" name="Google Shape;9984;p392"/>
          <p:cNvSpPr txBox="1"/>
          <p:nvPr/>
        </p:nvSpPr>
        <p:spPr>
          <a:xfrm>
            <a:off x="2086450" y="2446025"/>
            <a:ext cx="11262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constipation, </a:t>
            </a:r>
            <a:endParaRPr sz="1200"/>
          </a:p>
          <a:p>
            <a:pPr marL="0" lvl="0" indent="0" algn="l" rtl="0">
              <a:spcBef>
                <a:spcPts val="0"/>
              </a:spcBef>
              <a:spcAft>
                <a:spcPts val="0"/>
              </a:spcAft>
              <a:buNone/>
            </a:pPr>
            <a:r>
              <a:rPr lang="en" sz="1200"/>
              <a:t>dry mouth, </a:t>
            </a:r>
            <a:endParaRPr sz="1200"/>
          </a:p>
          <a:p>
            <a:pPr marL="0" lvl="0" indent="0" algn="l" rtl="0">
              <a:spcBef>
                <a:spcPts val="0"/>
              </a:spcBef>
              <a:spcAft>
                <a:spcPts val="0"/>
              </a:spcAft>
              <a:buNone/>
            </a:pPr>
            <a:r>
              <a:rPr lang="en" sz="1200"/>
              <a:t>impaired cognition</a:t>
            </a:r>
            <a:endParaRPr sz="1200"/>
          </a:p>
        </p:txBody>
      </p:sp>
      <p:cxnSp>
        <p:nvCxnSpPr>
          <p:cNvPr id="9985" name="Google Shape;9985;p392"/>
          <p:cNvCxnSpPr/>
          <p:nvPr/>
        </p:nvCxnSpPr>
        <p:spPr>
          <a:xfrm>
            <a:off x="7763700" y="3679725"/>
            <a:ext cx="252900" cy="0"/>
          </a:xfrm>
          <a:prstGeom prst="straightConnector1">
            <a:avLst/>
          </a:prstGeom>
          <a:noFill/>
          <a:ln w="9525" cap="flat" cmpd="sng">
            <a:solidFill>
              <a:schemeClr val="dk2"/>
            </a:solidFill>
            <a:prstDash val="solid"/>
            <a:round/>
            <a:headEnd type="none" w="med" len="med"/>
            <a:tailEnd type="triangle" w="med" len="med"/>
          </a:ln>
        </p:spPr>
      </p:cxnSp>
      <p:sp>
        <p:nvSpPr>
          <p:cNvPr id="9986" name="Google Shape;9986;p392"/>
          <p:cNvSpPr txBox="1"/>
          <p:nvPr/>
        </p:nvSpPr>
        <p:spPr>
          <a:xfrm>
            <a:off x="7942166" y="3277745"/>
            <a:ext cx="1248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a:t>
            </a:r>
            <a:r>
              <a:rPr lang="en" sz="1200">
                <a:highlight>
                  <a:srgbClr val="FFFF00"/>
                </a:highlight>
              </a:rPr>
              <a:t>sexual dysfunction</a:t>
            </a:r>
            <a:endParaRPr sz="1200">
              <a:highlight>
                <a:srgbClr val="FFFF00"/>
              </a:highlight>
            </a:endParaRPr>
          </a:p>
        </p:txBody>
      </p:sp>
      <p:cxnSp>
        <p:nvCxnSpPr>
          <p:cNvPr id="9987" name="Google Shape;9987;p392"/>
          <p:cNvCxnSpPr/>
          <p:nvPr/>
        </p:nvCxnSpPr>
        <p:spPr>
          <a:xfrm>
            <a:off x="6946150" y="2690488"/>
            <a:ext cx="473700" cy="0"/>
          </a:xfrm>
          <a:prstGeom prst="straightConnector1">
            <a:avLst/>
          </a:prstGeom>
          <a:noFill/>
          <a:ln w="9525" cap="flat" cmpd="sng">
            <a:solidFill>
              <a:schemeClr val="dk2"/>
            </a:solidFill>
            <a:prstDash val="solid"/>
            <a:round/>
            <a:headEnd type="none" w="med" len="med"/>
            <a:tailEnd type="triangle" w="med" len="med"/>
          </a:ln>
        </p:spPr>
      </p:cxnSp>
      <p:sp>
        <p:nvSpPr>
          <p:cNvPr id="9988" name="Google Shape;9988;p392"/>
          <p:cNvSpPr txBox="1"/>
          <p:nvPr/>
        </p:nvSpPr>
        <p:spPr>
          <a:xfrm>
            <a:off x="7404950" y="2213600"/>
            <a:ext cx="1863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activating in theory (but has mythological “calming” reputation)</a:t>
            </a:r>
            <a:endParaRPr sz="1200"/>
          </a:p>
        </p:txBody>
      </p:sp>
      <p:cxnSp>
        <p:nvCxnSpPr>
          <p:cNvPr id="9989" name="Google Shape;9989;p392"/>
          <p:cNvCxnSpPr/>
          <p:nvPr/>
        </p:nvCxnSpPr>
        <p:spPr>
          <a:xfrm>
            <a:off x="6609600" y="1553013"/>
            <a:ext cx="378900" cy="0"/>
          </a:xfrm>
          <a:prstGeom prst="straightConnector1">
            <a:avLst/>
          </a:prstGeom>
          <a:noFill/>
          <a:ln w="9525" cap="flat" cmpd="sng">
            <a:solidFill>
              <a:schemeClr val="dk2"/>
            </a:solidFill>
            <a:prstDash val="solid"/>
            <a:round/>
            <a:headEnd type="none" w="med" len="med"/>
            <a:tailEnd type="triangle" w="med" len="med"/>
          </a:ln>
        </p:spPr>
      </p:cxnSp>
      <p:sp>
        <p:nvSpPr>
          <p:cNvPr id="9990" name="Google Shape;9990;p392"/>
          <p:cNvSpPr txBox="1"/>
          <p:nvPr/>
        </p:nvSpPr>
        <p:spPr>
          <a:xfrm>
            <a:off x="6947750" y="120905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increases levels of CYP2D6 substrates</a:t>
            </a:r>
            <a:endParaRPr sz="1200"/>
          </a:p>
        </p:txBody>
      </p:sp>
      <p:grpSp>
        <p:nvGrpSpPr>
          <p:cNvPr id="9991" name="Google Shape;9991;p392"/>
          <p:cNvGrpSpPr/>
          <p:nvPr/>
        </p:nvGrpSpPr>
        <p:grpSpPr>
          <a:xfrm>
            <a:off x="3490451" y="1341160"/>
            <a:ext cx="4243350" cy="3797289"/>
            <a:chOff x="2728451" y="807760"/>
            <a:chExt cx="4243350" cy="3797289"/>
          </a:xfrm>
        </p:grpSpPr>
        <p:grpSp>
          <p:nvGrpSpPr>
            <p:cNvPr id="9992" name="Google Shape;9992;p392"/>
            <p:cNvGrpSpPr/>
            <p:nvPr/>
          </p:nvGrpSpPr>
          <p:grpSpPr>
            <a:xfrm>
              <a:off x="2728451" y="807760"/>
              <a:ext cx="4243350" cy="3797289"/>
              <a:chOff x="2728451" y="1112560"/>
              <a:chExt cx="4243350" cy="3797289"/>
            </a:xfrm>
          </p:grpSpPr>
          <p:grpSp>
            <p:nvGrpSpPr>
              <p:cNvPr id="9993" name="Google Shape;9993;p392"/>
              <p:cNvGrpSpPr/>
              <p:nvPr/>
            </p:nvGrpSpPr>
            <p:grpSpPr>
              <a:xfrm>
                <a:off x="3548625" y="1112560"/>
                <a:ext cx="2168570" cy="1415608"/>
                <a:chOff x="3548625" y="1112560"/>
                <a:chExt cx="2168570" cy="1415608"/>
              </a:xfrm>
            </p:grpSpPr>
            <p:grpSp>
              <p:nvGrpSpPr>
                <p:cNvPr id="9994" name="Google Shape;9994;p392"/>
                <p:cNvGrpSpPr/>
                <p:nvPr/>
              </p:nvGrpSpPr>
              <p:grpSpPr>
                <a:xfrm>
                  <a:off x="3548625" y="1112560"/>
                  <a:ext cx="1693806" cy="1415608"/>
                  <a:chOff x="-2521759" y="897403"/>
                  <a:chExt cx="1477500" cy="1089600"/>
                </a:xfrm>
              </p:grpSpPr>
              <p:sp>
                <p:nvSpPr>
                  <p:cNvPr id="9995" name="Google Shape;9995;p392"/>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996" name="Google Shape;9996;p392"/>
                  <p:cNvGrpSpPr/>
                  <p:nvPr/>
                </p:nvGrpSpPr>
                <p:grpSpPr>
                  <a:xfrm>
                    <a:off x="-2127414" y="1275205"/>
                    <a:ext cx="688733" cy="700658"/>
                    <a:chOff x="40123" y="-1583761"/>
                    <a:chExt cx="688733" cy="1109689"/>
                  </a:xfrm>
                </p:grpSpPr>
                <p:grpSp>
                  <p:nvGrpSpPr>
                    <p:cNvPr id="9997" name="Google Shape;9997;p392"/>
                    <p:cNvGrpSpPr/>
                    <p:nvPr/>
                  </p:nvGrpSpPr>
                  <p:grpSpPr>
                    <a:xfrm>
                      <a:off x="45124" y="-1327179"/>
                      <a:ext cx="683733" cy="853107"/>
                      <a:chOff x="597574" y="1930371"/>
                      <a:chExt cx="683733" cy="853107"/>
                    </a:xfrm>
                  </p:grpSpPr>
                  <p:grpSp>
                    <p:nvGrpSpPr>
                      <p:cNvPr id="9998" name="Google Shape;9998;p392"/>
                      <p:cNvGrpSpPr/>
                      <p:nvPr/>
                    </p:nvGrpSpPr>
                    <p:grpSpPr>
                      <a:xfrm rot="-5400000">
                        <a:off x="640721" y="2142893"/>
                        <a:ext cx="600335" cy="680836"/>
                        <a:chOff x="15239716" y="-12996420"/>
                        <a:chExt cx="1868456" cy="2463229"/>
                      </a:xfrm>
                    </p:grpSpPr>
                    <p:pic>
                      <p:nvPicPr>
                        <p:cNvPr id="9999" name="Google Shape;9999;p392"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0000" name="Google Shape;10000;p392"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0001" name="Google Shape;10001;p392"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0002" name="Google Shape;10002;p392"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sp>
              <p:nvSpPr>
                <p:cNvPr id="10003" name="Google Shape;10003;p392"/>
                <p:cNvSpPr txBox="1"/>
                <p:nvPr/>
              </p:nvSpPr>
              <p:spPr>
                <a:xfrm>
                  <a:off x="4118795" y="1251930"/>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grpSp>
            <p:nvGrpSpPr>
              <p:cNvPr id="10004" name="Google Shape;10004;p392"/>
              <p:cNvGrpSpPr/>
              <p:nvPr/>
            </p:nvGrpSpPr>
            <p:grpSpPr>
              <a:xfrm>
                <a:off x="2728451" y="2175925"/>
                <a:ext cx="4243350" cy="2733924"/>
                <a:chOff x="2958951" y="1256250"/>
                <a:chExt cx="4243350" cy="2733924"/>
              </a:xfrm>
            </p:grpSpPr>
            <p:pic>
              <p:nvPicPr>
                <p:cNvPr id="10005" name="Google Shape;10005;p392"/>
                <p:cNvPicPr preferRelativeResize="0"/>
                <p:nvPr/>
              </p:nvPicPr>
              <p:blipFill>
                <a:blip r:embed="rId7">
                  <a:alphaModFix/>
                </a:blip>
                <a:stretch>
                  <a:fillRect/>
                </a:stretch>
              </p:blipFill>
              <p:spPr>
                <a:xfrm>
                  <a:off x="2958951" y="1256250"/>
                  <a:ext cx="4243350" cy="2733924"/>
                </a:xfrm>
                <a:prstGeom prst="rect">
                  <a:avLst/>
                </a:prstGeom>
                <a:noFill/>
                <a:ln>
                  <a:noFill/>
                </a:ln>
              </p:spPr>
            </p:pic>
            <p:sp>
              <p:nvSpPr>
                <p:cNvPr id="10006" name="Google Shape;10006;p392"/>
                <p:cNvSpPr txBox="1"/>
                <p:nvPr/>
              </p:nvSpPr>
              <p:spPr>
                <a:xfrm rot="24443">
                  <a:off x="3568298" y="2266049"/>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paroxetine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PAXIL</a:t>
                  </a:r>
                  <a:endParaRPr sz="1800" b="1"/>
                </a:p>
              </p:txBody>
            </p:sp>
          </p:grpSp>
        </p:grpSp>
        <p:cxnSp>
          <p:nvCxnSpPr>
            <p:cNvPr id="10007" name="Google Shape;10007;p392"/>
            <p:cNvCxnSpPr/>
            <p:nvPr/>
          </p:nvCxnSpPr>
          <p:spPr>
            <a:xfrm>
              <a:off x="4177633" y="4514737"/>
              <a:ext cx="423300" cy="0"/>
            </a:xfrm>
            <a:prstGeom prst="straightConnector1">
              <a:avLst/>
            </a:prstGeom>
            <a:noFill/>
            <a:ln w="28575" cap="flat" cmpd="sng">
              <a:solidFill>
                <a:schemeClr val="dk2"/>
              </a:solidFill>
              <a:prstDash val="solid"/>
              <a:round/>
              <a:headEnd type="none" w="med" len="med"/>
              <a:tailEnd type="none" w="med" len="med"/>
            </a:ln>
          </p:spPr>
        </p:cxnSp>
      </p:grpSp>
      <p:sp>
        <p:nvSpPr>
          <p:cNvPr id="10008" name="Google Shape;10008;p392"/>
          <p:cNvSpPr txBox="1"/>
          <p:nvPr/>
        </p:nvSpPr>
        <p:spPr>
          <a:xfrm>
            <a:off x="5788875" y="1157125"/>
            <a:ext cx="930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 </a:t>
            </a:r>
            <a:endParaRPr sz="1200" b="1"/>
          </a:p>
          <a:p>
            <a:pPr marL="0" lvl="0" indent="0" algn="l" rtl="0">
              <a:spcBef>
                <a:spcPts val="0"/>
              </a:spcBef>
              <a:spcAft>
                <a:spcPts val="0"/>
              </a:spcAft>
              <a:buNone/>
            </a:pPr>
            <a:r>
              <a:rPr lang="en" sz="1200" b="1"/>
              <a:t>in</a:t>
            </a:r>
            <a:r>
              <a:rPr lang="en" sz="1200" b="1" u="sng"/>
              <a:t>H</a:t>
            </a:r>
            <a:r>
              <a:rPr lang="en" sz="1200" b="1"/>
              <a:t>ibitor</a:t>
            </a:r>
            <a:endParaRPr sz="1200" b="1"/>
          </a:p>
          <a:p>
            <a:pPr marL="0" lvl="0" indent="0" algn="l" rtl="0">
              <a:spcBef>
                <a:spcPts val="0"/>
              </a:spcBef>
              <a:spcAft>
                <a:spcPts val="0"/>
              </a:spcAft>
              <a:buNone/>
            </a:pPr>
            <a:r>
              <a:rPr lang="en" sz="1200" b="1"/>
              <a:t>(strong)</a:t>
            </a:r>
            <a:endParaRPr sz="1200" b="1"/>
          </a:p>
        </p:txBody>
      </p:sp>
      <p:sp>
        <p:nvSpPr>
          <p:cNvPr id="10009" name="Google Shape;10009;p392"/>
          <p:cNvSpPr txBox="1"/>
          <p:nvPr/>
        </p:nvSpPr>
        <p:spPr>
          <a:xfrm>
            <a:off x="329125" y="119100"/>
            <a:ext cx="4800900" cy="95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Paroxetine (PAXIL)</a:t>
            </a:r>
            <a:endParaRPr b="1"/>
          </a:p>
          <a:p>
            <a:pPr marL="457200" lvl="0" indent="-317500" algn="l" rtl="0">
              <a:spcBef>
                <a:spcPts val="1000"/>
              </a:spcBef>
              <a:spcAft>
                <a:spcPts val="0"/>
              </a:spcAft>
              <a:buSzPts val="1400"/>
              <a:buChar char="●"/>
            </a:pPr>
            <a:r>
              <a:rPr lang="en" b="1"/>
              <a:t>Most sexual side effects</a:t>
            </a:r>
            <a:endParaRPr b="1"/>
          </a:p>
          <a:p>
            <a:pPr marL="457200" lvl="0" indent="-317500" algn="l" rtl="0">
              <a:spcBef>
                <a:spcPts val="0"/>
              </a:spcBef>
              <a:spcAft>
                <a:spcPts val="0"/>
              </a:spcAft>
              <a:buSzPts val="1400"/>
              <a:buChar char="●"/>
            </a:pPr>
            <a:endParaRPr b="1"/>
          </a:p>
        </p:txBody>
      </p:sp>
      <p:grpSp>
        <p:nvGrpSpPr>
          <p:cNvPr id="10010" name="Google Shape;10010;p392"/>
          <p:cNvGrpSpPr/>
          <p:nvPr/>
        </p:nvGrpSpPr>
        <p:grpSpPr>
          <a:xfrm>
            <a:off x="8288007" y="119108"/>
            <a:ext cx="777812" cy="1308384"/>
            <a:chOff x="3984500" y="1006480"/>
            <a:chExt cx="2195350" cy="3692872"/>
          </a:xfrm>
        </p:grpSpPr>
        <p:pic>
          <p:nvPicPr>
            <p:cNvPr id="10011" name="Google Shape;10011;p392" descr="A close up of a mask&#10;&#10;Description automatically generated"/>
            <p:cNvPicPr preferRelativeResize="0"/>
            <p:nvPr/>
          </p:nvPicPr>
          <p:blipFill rotWithShape="1">
            <a:blip r:embed="rId8">
              <a:alphaModFix/>
            </a:blip>
            <a:srcRect/>
            <a:stretch/>
          </p:blipFill>
          <p:spPr>
            <a:xfrm>
              <a:off x="3984500" y="1006480"/>
              <a:ext cx="2195350" cy="3692872"/>
            </a:xfrm>
            <a:prstGeom prst="rect">
              <a:avLst/>
            </a:prstGeom>
            <a:noFill/>
            <a:ln>
              <a:noFill/>
            </a:ln>
          </p:spPr>
        </p:pic>
        <p:pic>
          <p:nvPicPr>
            <p:cNvPr id="10012" name="Google Shape;10012;p392" descr="clipped result image"/>
            <p:cNvPicPr preferRelativeResize="0"/>
            <p:nvPr/>
          </p:nvPicPr>
          <p:blipFill rotWithShape="1">
            <a:blip r:embed="rId9">
              <a:alphaModFix amt="50000"/>
            </a:blip>
            <a:srcRect/>
            <a:stretch/>
          </p:blipFill>
          <p:spPr>
            <a:xfrm rot="-1799991">
              <a:off x="4525538" y="2360240"/>
              <a:ext cx="318345" cy="424305"/>
            </a:xfrm>
            <a:prstGeom prst="rect">
              <a:avLst/>
            </a:prstGeom>
            <a:noFill/>
            <a:ln>
              <a:noFill/>
            </a:ln>
          </p:spPr>
        </p:pic>
        <p:pic>
          <p:nvPicPr>
            <p:cNvPr id="10013" name="Google Shape;10013;p392" descr="clipped result image"/>
            <p:cNvPicPr preferRelativeResize="0"/>
            <p:nvPr/>
          </p:nvPicPr>
          <p:blipFill rotWithShape="1">
            <a:blip r:embed="rId10">
              <a:alphaModFix amt="50000"/>
            </a:blip>
            <a:srcRect r="15117"/>
            <a:stretch/>
          </p:blipFill>
          <p:spPr>
            <a:xfrm rot="-7933865" flipH="1">
              <a:off x="5034669" y="2291585"/>
              <a:ext cx="321592" cy="567999"/>
            </a:xfrm>
            <a:prstGeom prst="rect">
              <a:avLst/>
            </a:prstGeom>
            <a:noFill/>
            <a:ln>
              <a:noFill/>
            </a:ln>
          </p:spPr>
        </p:pic>
      </p:gr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Shape 10017"/>
        <p:cNvGrpSpPr/>
        <p:nvPr/>
      </p:nvGrpSpPr>
      <p:grpSpPr>
        <a:xfrm>
          <a:off x="0" y="0"/>
          <a:ext cx="0" cy="0"/>
          <a:chOff x="0" y="0"/>
          <a:chExt cx="0" cy="0"/>
        </a:xfrm>
      </p:grpSpPr>
      <p:sp>
        <p:nvSpPr>
          <p:cNvPr id="10018" name="Google Shape;10018;p393"/>
          <p:cNvSpPr txBox="1"/>
          <p:nvPr/>
        </p:nvSpPr>
        <p:spPr>
          <a:xfrm>
            <a:off x="6511650" y="4066288"/>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10019" name="Google Shape;10019;p393"/>
          <p:cNvSpPr txBox="1"/>
          <p:nvPr/>
        </p:nvSpPr>
        <p:spPr>
          <a:xfrm>
            <a:off x="5958075" y="1951600"/>
            <a:ext cx="1404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 (weak)</a:t>
            </a:r>
            <a:endParaRPr sz="1200" b="1"/>
          </a:p>
        </p:txBody>
      </p:sp>
      <p:sp>
        <p:nvSpPr>
          <p:cNvPr id="10020" name="Google Shape;10020;p393"/>
          <p:cNvSpPr txBox="1"/>
          <p:nvPr/>
        </p:nvSpPr>
        <p:spPr>
          <a:xfrm>
            <a:off x="2531200" y="2080325"/>
            <a:ext cx="1782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anticholinergic (mild)</a:t>
            </a:r>
            <a:endParaRPr sz="1200"/>
          </a:p>
        </p:txBody>
      </p:sp>
      <p:sp>
        <p:nvSpPr>
          <p:cNvPr id="10021" name="Google Shape;10021;p393"/>
          <p:cNvSpPr txBox="1"/>
          <p:nvPr/>
        </p:nvSpPr>
        <p:spPr>
          <a:xfrm>
            <a:off x="2710275" y="3782050"/>
            <a:ext cx="11262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Inhibitor of nitric oxide synthase</a:t>
            </a:r>
            <a:endParaRPr sz="1200" b="1"/>
          </a:p>
        </p:txBody>
      </p:sp>
      <p:sp>
        <p:nvSpPr>
          <p:cNvPr id="10022" name="Google Shape;10022;p393"/>
          <p:cNvSpPr txBox="1"/>
          <p:nvPr/>
        </p:nvSpPr>
        <p:spPr>
          <a:xfrm>
            <a:off x="1545700" y="4333575"/>
            <a:ext cx="985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sexual dysfunction</a:t>
            </a:r>
            <a:endParaRPr sz="1200"/>
          </a:p>
        </p:txBody>
      </p:sp>
      <p:cxnSp>
        <p:nvCxnSpPr>
          <p:cNvPr id="10023" name="Google Shape;10023;p393"/>
          <p:cNvCxnSpPr/>
          <p:nvPr/>
        </p:nvCxnSpPr>
        <p:spPr>
          <a:xfrm rot="10800000">
            <a:off x="2213650" y="4560175"/>
            <a:ext cx="999000" cy="0"/>
          </a:xfrm>
          <a:prstGeom prst="straightConnector1">
            <a:avLst/>
          </a:prstGeom>
          <a:noFill/>
          <a:ln w="9525" cap="flat" cmpd="sng">
            <a:solidFill>
              <a:schemeClr val="dk2"/>
            </a:solidFill>
            <a:prstDash val="solid"/>
            <a:round/>
            <a:headEnd type="none" w="med" len="med"/>
            <a:tailEnd type="triangle" w="med" len="med"/>
          </a:ln>
        </p:spPr>
      </p:cxnSp>
      <p:cxnSp>
        <p:nvCxnSpPr>
          <p:cNvPr id="10024" name="Google Shape;10024;p393"/>
          <p:cNvCxnSpPr/>
          <p:nvPr/>
        </p:nvCxnSpPr>
        <p:spPr>
          <a:xfrm rot="10800000">
            <a:off x="3017825" y="2870950"/>
            <a:ext cx="719400" cy="0"/>
          </a:xfrm>
          <a:prstGeom prst="straightConnector1">
            <a:avLst/>
          </a:prstGeom>
          <a:noFill/>
          <a:ln w="9525" cap="flat" cmpd="sng">
            <a:solidFill>
              <a:schemeClr val="dk2"/>
            </a:solidFill>
            <a:prstDash val="solid"/>
            <a:round/>
            <a:headEnd type="none" w="med" len="med"/>
            <a:tailEnd type="triangle" w="med" len="med"/>
          </a:ln>
        </p:spPr>
      </p:cxnSp>
      <p:sp>
        <p:nvSpPr>
          <p:cNvPr id="10025" name="Google Shape;10025;p393"/>
          <p:cNvSpPr txBox="1"/>
          <p:nvPr/>
        </p:nvSpPr>
        <p:spPr>
          <a:xfrm>
            <a:off x="2086450" y="2446025"/>
            <a:ext cx="11262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constipation, </a:t>
            </a:r>
            <a:endParaRPr sz="1200"/>
          </a:p>
          <a:p>
            <a:pPr marL="0" lvl="0" indent="0" algn="l" rtl="0">
              <a:spcBef>
                <a:spcPts val="0"/>
              </a:spcBef>
              <a:spcAft>
                <a:spcPts val="0"/>
              </a:spcAft>
              <a:buNone/>
            </a:pPr>
            <a:r>
              <a:rPr lang="en" sz="1200"/>
              <a:t>dry mouth, </a:t>
            </a:r>
            <a:endParaRPr sz="1200"/>
          </a:p>
          <a:p>
            <a:pPr marL="0" lvl="0" indent="0" algn="l" rtl="0">
              <a:spcBef>
                <a:spcPts val="0"/>
              </a:spcBef>
              <a:spcAft>
                <a:spcPts val="0"/>
              </a:spcAft>
              <a:buNone/>
            </a:pPr>
            <a:r>
              <a:rPr lang="en" sz="1200"/>
              <a:t>impaired cognition</a:t>
            </a:r>
            <a:endParaRPr sz="1200"/>
          </a:p>
        </p:txBody>
      </p:sp>
      <p:cxnSp>
        <p:nvCxnSpPr>
          <p:cNvPr id="10026" name="Google Shape;10026;p393"/>
          <p:cNvCxnSpPr/>
          <p:nvPr/>
        </p:nvCxnSpPr>
        <p:spPr>
          <a:xfrm>
            <a:off x="7763700" y="3679725"/>
            <a:ext cx="252900" cy="0"/>
          </a:xfrm>
          <a:prstGeom prst="straightConnector1">
            <a:avLst/>
          </a:prstGeom>
          <a:noFill/>
          <a:ln w="9525" cap="flat" cmpd="sng">
            <a:solidFill>
              <a:schemeClr val="dk2"/>
            </a:solidFill>
            <a:prstDash val="solid"/>
            <a:round/>
            <a:headEnd type="none" w="med" len="med"/>
            <a:tailEnd type="triangle" w="med" len="med"/>
          </a:ln>
        </p:spPr>
      </p:cxnSp>
      <p:sp>
        <p:nvSpPr>
          <p:cNvPr id="10027" name="Google Shape;10027;p393"/>
          <p:cNvSpPr txBox="1"/>
          <p:nvPr/>
        </p:nvSpPr>
        <p:spPr>
          <a:xfrm>
            <a:off x="7942166" y="3277745"/>
            <a:ext cx="1248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cxnSp>
        <p:nvCxnSpPr>
          <p:cNvPr id="10028" name="Google Shape;10028;p393"/>
          <p:cNvCxnSpPr/>
          <p:nvPr/>
        </p:nvCxnSpPr>
        <p:spPr>
          <a:xfrm>
            <a:off x="6946150" y="2690488"/>
            <a:ext cx="473700" cy="0"/>
          </a:xfrm>
          <a:prstGeom prst="straightConnector1">
            <a:avLst/>
          </a:prstGeom>
          <a:noFill/>
          <a:ln w="9525" cap="flat" cmpd="sng">
            <a:solidFill>
              <a:schemeClr val="dk2"/>
            </a:solidFill>
            <a:prstDash val="solid"/>
            <a:round/>
            <a:headEnd type="none" w="med" len="med"/>
            <a:tailEnd type="triangle" w="med" len="med"/>
          </a:ln>
        </p:spPr>
      </p:cxnSp>
      <p:sp>
        <p:nvSpPr>
          <p:cNvPr id="10029" name="Google Shape;10029;p393"/>
          <p:cNvSpPr txBox="1"/>
          <p:nvPr/>
        </p:nvSpPr>
        <p:spPr>
          <a:xfrm>
            <a:off x="7404950" y="2213600"/>
            <a:ext cx="1863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activating in theory (but has mythological “calming” reputation)</a:t>
            </a:r>
            <a:endParaRPr sz="1200"/>
          </a:p>
        </p:txBody>
      </p:sp>
      <p:cxnSp>
        <p:nvCxnSpPr>
          <p:cNvPr id="10030" name="Google Shape;10030;p393"/>
          <p:cNvCxnSpPr/>
          <p:nvPr/>
        </p:nvCxnSpPr>
        <p:spPr>
          <a:xfrm>
            <a:off x="6609600" y="1553013"/>
            <a:ext cx="378900" cy="0"/>
          </a:xfrm>
          <a:prstGeom prst="straightConnector1">
            <a:avLst/>
          </a:prstGeom>
          <a:noFill/>
          <a:ln w="9525" cap="flat" cmpd="sng">
            <a:solidFill>
              <a:schemeClr val="dk2"/>
            </a:solidFill>
            <a:prstDash val="solid"/>
            <a:round/>
            <a:headEnd type="none" w="med" len="med"/>
            <a:tailEnd type="triangle" w="med" len="med"/>
          </a:ln>
        </p:spPr>
      </p:cxnSp>
      <p:sp>
        <p:nvSpPr>
          <p:cNvPr id="10031" name="Google Shape;10031;p393"/>
          <p:cNvSpPr txBox="1"/>
          <p:nvPr/>
        </p:nvSpPr>
        <p:spPr>
          <a:xfrm>
            <a:off x="6947750" y="120905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increases levels of CYP2D6 substrates</a:t>
            </a:r>
            <a:endParaRPr sz="1200"/>
          </a:p>
        </p:txBody>
      </p:sp>
      <p:grpSp>
        <p:nvGrpSpPr>
          <p:cNvPr id="10032" name="Google Shape;10032;p393"/>
          <p:cNvGrpSpPr/>
          <p:nvPr/>
        </p:nvGrpSpPr>
        <p:grpSpPr>
          <a:xfrm>
            <a:off x="3490451" y="1341160"/>
            <a:ext cx="4243350" cy="3797289"/>
            <a:chOff x="2728451" y="807760"/>
            <a:chExt cx="4243350" cy="3797289"/>
          </a:xfrm>
        </p:grpSpPr>
        <p:grpSp>
          <p:nvGrpSpPr>
            <p:cNvPr id="10033" name="Google Shape;10033;p393"/>
            <p:cNvGrpSpPr/>
            <p:nvPr/>
          </p:nvGrpSpPr>
          <p:grpSpPr>
            <a:xfrm>
              <a:off x="2728451" y="807760"/>
              <a:ext cx="4243350" cy="3797289"/>
              <a:chOff x="2728451" y="1112560"/>
              <a:chExt cx="4243350" cy="3797289"/>
            </a:xfrm>
          </p:grpSpPr>
          <p:grpSp>
            <p:nvGrpSpPr>
              <p:cNvPr id="10034" name="Google Shape;10034;p393"/>
              <p:cNvGrpSpPr/>
              <p:nvPr/>
            </p:nvGrpSpPr>
            <p:grpSpPr>
              <a:xfrm>
                <a:off x="3548625" y="1112560"/>
                <a:ext cx="2168570" cy="1415608"/>
                <a:chOff x="3548625" y="1112560"/>
                <a:chExt cx="2168570" cy="1415608"/>
              </a:xfrm>
            </p:grpSpPr>
            <p:grpSp>
              <p:nvGrpSpPr>
                <p:cNvPr id="10035" name="Google Shape;10035;p393"/>
                <p:cNvGrpSpPr/>
                <p:nvPr/>
              </p:nvGrpSpPr>
              <p:grpSpPr>
                <a:xfrm>
                  <a:off x="3548625" y="1112560"/>
                  <a:ext cx="1693806" cy="1415608"/>
                  <a:chOff x="-2521759" y="897403"/>
                  <a:chExt cx="1477500" cy="1089600"/>
                </a:xfrm>
              </p:grpSpPr>
              <p:sp>
                <p:nvSpPr>
                  <p:cNvPr id="10036" name="Google Shape;10036;p393"/>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037" name="Google Shape;10037;p393"/>
                  <p:cNvGrpSpPr/>
                  <p:nvPr/>
                </p:nvGrpSpPr>
                <p:grpSpPr>
                  <a:xfrm>
                    <a:off x="-2127414" y="1275205"/>
                    <a:ext cx="688733" cy="700658"/>
                    <a:chOff x="40123" y="-1583761"/>
                    <a:chExt cx="688733" cy="1109689"/>
                  </a:xfrm>
                </p:grpSpPr>
                <p:grpSp>
                  <p:nvGrpSpPr>
                    <p:cNvPr id="10038" name="Google Shape;10038;p393"/>
                    <p:cNvGrpSpPr/>
                    <p:nvPr/>
                  </p:nvGrpSpPr>
                  <p:grpSpPr>
                    <a:xfrm>
                      <a:off x="45124" y="-1327179"/>
                      <a:ext cx="683733" cy="853107"/>
                      <a:chOff x="597574" y="1930371"/>
                      <a:chExt cx="683733" cy="853107"/>
                    </a:xfrm>
                  </p:grpSpPr>
                  <p:grpSp>
                    <p:nvGrpSpPr>
                      <p:cNvPr id="10039" name="Google Shape;10039;p393"/>
                      <p:cNvGrpSpPr/>
                      <p:nvPr/>
                    </p:nvGrpSpPr>
                    <p:grpSpPr>
                      <a:xfrm rot="-5400000">
                        <a:off x="640721" y="2142893"/>
                        <a:ext cx="600335" cy="680836"/>
                        <a:chOff x="15239716" y="-12996420"/>
                        <a:chExt cx="1868456" cy="2463229"/>
                      </a:xfrm>
                    </p:grpSpPr>
                    <p:pic>
                      <p:nvPicPr>
                        <p:cNvPr id="10040" name="Google Shape;10040;p393"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0041" name="Google Shape;10041;p393"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0042" name="Google Shape;10042;p393"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0043" name="Google Shape;10043;p393"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sp>
              <p:nvSpPr>
                <p:cNvPr id="10044" name="Google Shape;10044;p393"/>
                <p:cNvSpPr txBox="1"/>
                <p:nvPr/>
              </p:nvSpPr>
              <p:spPr>
                <a:xfrm>
                  <a:off x="4118795" y="1251930"/>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grpSp>
            <p:nvGrpSpPr>
              <p:cNvPr id="10045" name="Google Shape;10045;p393"/>
              <p:cNvGrpSpPr/>
              <p:nvPr/>
            </p:nvGrpSpPr>
            <p:grpSpPr>
              <a:xfrm>
                <a:off x="2728451" y="2175925"/>
                <a:ext cx="4243350" cy="2733924"/>
                <a:chOff x="2958951" y="1256250"/>
                <a:chExt cx="4243350" cy="2733924"/>
              </a:xfrm>
            </p:grpSpPr>
            <p:pic>
              <p:nvPicPr>
                <p:cNvPr id="10046" name="Google Shape;10046;p393"/>
                <p:cNvPicPr preferRelativeResize="0"/>
                <p:nvPr/>
              </p:nvPicPr>
              <p:blipFill>
                <a:blip r:embed="rId7">
                  <a:alphaModFix/>
                </a:blip>
                <a:stretch>
                  <a:fillRect/>
                </a:stretch>
              </p:blipFill>
              <p:spPr>
                <a:xfrm>
                  <a:off x="2958951" y="1256250"/>
                  <a:ext cx="4243350" cy="2733924"/>
                </a:xfrm>
                <a:prstGeom prst="rect">
                  <a:avLst/>
                </a:prstGeom>
                <a:noFill/>
                <a:ln>
                  <a:noFill/>
                </a:ln>
              </p:spPr>
            </p:pic>
            <p:sp>
              <p:nvSpPr>
                <p:cNvPr id="10047" name="Google Shape;10047;p393"/>
                <p:cNvSpPr txBox="1"/>
                <p:nvPr/>
              </p:nvSpPr>
              <p:spPr>
                <a:xfrm rot="24443">
                  <a:off x="3568298" y="2266049"/>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paroxetine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PAXIL</a:t>
                  </a:r>
                  <a:endParaRPr sz="1800" b="1"/>
                </a:p>
              </p:txBody>
            </p:sp>
          </p:grpSp>
        </p:grpSp>
        <p:cxnSp>
          <p:nvCxnSpPr>
            <p:cNvPr id="10048" name="Google Shape;10048;p393"/>
            <p:cNvCxnSpPr/>
            <p:nvPr/>
          </p:nvCxnSpPr>
          <p:spPr>
            <a:xfrm>
              <a:off x="4177633" y="4514737"/>
              <a:ext cx="423300" cy="0"/>
            </a:xfrm>
            <a:prstGeom prst="straightConnector1">
              <a:avLst/>
            </a:prstGeom>
            <a:noFill/>
            <a:ln w="28575" cap="flat" cmpd="sng">
              <a:solidFill>
                <a:schemeClr val="dk2"/>
              </a:solidFill>
              <a:prstDash val="solid"/>
              <a:round/>
              <a:headEnd type="none" w="med" len="med"/>
              <a:tailEnd type="none" w="med" len="med"/>
            </a:ln>
          </p:spPr>
        </p:cxnSp>
      </p:grpSp>
      <p:sp>
        <p:nvSpPr>
          <p:cNvPr id="10049" name="Google Shape;10049;p393"/>
          <p:cNvSpPr txBox="1"/>
          <p:nvPr/>
        </p:nvSpPr>
        <p:spPr>
          <a:xfrm>
            <a:off x="5788875" y="1157125"/>
            <a:ext cx="930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 </a:t>
            </a:r>
            <a:endParaRPr sz="1200" b="1"/>
          </a:p>
          <a:p>
            <a:pPr marL="0" lvl="0" indent="0" algn="l" rtl="0">
              <a:spcBef>
                <a:spcPts val="0"/>
              </a:spcBef>
              <a:spcAft>
                <a:spcPts val="0"/>
              </a:spcAft>
              <a:buNone/>
            </a:pPr>
            <a:r>
              <a:rPr lang="en" sz="1200" b="1"/>
              <a:t>in</a:t>
            </a:r>
            <a:r>
              <a:rPr lang="en" sz="1200" b="1" u="sng"/>
              <a:t>H</a:t>
            </a:r>
            <a:r>
              <a:rPr lang="en" sz="1200" b="1"/>
              <a:t>ibitor</a:t>
            </a:r>
            <a:endParaRPr sz="1200" b="1"/>
          </a:p>
          <a:p>
            <a:pPr marL="0" lvl="0" indent="0" algn="l" rtl="0">
              <a:spcBef>
                <a:spcPts val="0"/>
              </a:spcBef>
              <a:spcAft>
                <a:spcPts val="0"/>
              </a:spcAft>
              <a:buNone/>
            </a:pPr>
            <a:r>
              <a:rPr lang="en" sz="1200" b="1"/>
              <a:t>(strong)</a:t>
            </a:r>
            <a:endParaRPr sz="1200" b="1"/>
          </a:p>
        </p:txBody>
      </p:sp>
      <p:sp>
        <p:nvSpPr>
          <p:cNvPr id="10050" name="Google Shape;10050;p393"/>
          <p:cNvSpPr txBox="1"/>
          <p:nvPr/>
        </p:nvSpPr>
        <p:spPr>
          <a:xfrm>
            <a:off x="329125" y="119100"/>
            <a:ext cx="4800900" cy="1174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Paroxetine (PAXIL)</a:t>
            </a:r>
            <a:endParaRPr b="1"/>
          </a:p>
          <a:p>
            <a:pPr marL="457200" lvl="0" indent="-317500" algn="l" rtl="0">
              <a:spcBef>
                <a:spcPts val="1000"/>
              </a:spcBef>
              <a:spcAft>
                <a:spcPts val="0"/>
              </a:spcAft>
              <a:buSzPts val="1400"/>
              <a:buChar char="●"/>
            </a:pPr>
            <a:r>
              <a:rPr lang="en" b="1"/>
              <a:t>Most sexual side effects</a:t>
            </a:r>
            <a:endParaRPr b="1"/>
          </a:p>
          <a:p>
            <a:pPr marL="457200" lvl="0" indent="-317500" algn="l" rtl="0">
              <a:spcBef>
                <a:spcPts val="0"/>
              </a:spcBef>
              <a:spcAft>
                <a:spcPts val="0"/>
              </a:spcAft>
              <a:buSzPts val="1400"/>
              <a:buChar char="●"/>
            </a:pPr>
            <a:r>
              <a:rPr lang="en" b="1"/>
              <a:t>Most teratogenicity concerns</a:t>
            </a:r>
            <a:endParaRPr b="1"/>
          </a:p>
          <a:p>
            <a:pPr marL="457200" lvl="0" indent="-317500" algn="l" rtl="0">
              <a:spcBef>
                <a:spcPts val="0"/>
              </a:spcBef>
              <a:spcAft>
                <a:spcPts val="0"/>
              </a:spcAft>
              <a:buSzPts val="1400"/>
              <a:buChar char="●"/>
            </a:pPr>
            <a:endParaRPr b="1"/>
          </a:p>
        </p:txBody>
      </p:sp>
      <p:grpSp>
        <p:nvGrpSpPr>
          <p:cNvPr id="10051" name="Google Shape;10051;p393"/>
          <p:cNvGrpSpPr/>
          <p:nvPr/>
        </p:nvGrpSpPr>
        <p:grpSpPr>
          <a:xfrm>
            <a:off x="8288007" y="119108"/>
            <a:ext cx="777812" cy="1308384"/>
            <a:chOff x="3984500" y="1006480"/>
            <a:chExt cx="2195350" cy="3692872"/>
          </a:xfrm>
        </p:grpSpPr>
        <p:pic>
          <p:nvPicPr>
            <p:cNvPr id="10052" name="Google Shape;10052;p393" descr="A close up of a mask&#10;&#10;Description automatically generated"/>
            <p:cNvPicPr preferRelativeResize="0"/>
            <p:nvPr/>
          </p:nvPicPr>
          <p:blipFill rotWithShape="1">
            <a:blip r:embed="rId8">
              <a:alphaModFix/>
            </a:blip>
            <a:srcRect/>
            <a:stretch/>
          </p:blipFill>
          <p:spPr>
            <a:xfrm>
              <a:off x="3984500" y="1006480"/>
              <a:ext cx="2195350" cy="3692872"/>
            </a:xfrm>
            <a:prstGeom prst="rect">
              <a:avLst/>
            </a:prstGeom>
            <a:noFill/>
            <a:ln>
              <a:noFill/>
            </a:ln>
          </p:spPr>
        </p:pic>
        <p:pic>
          <p:nvPicPr>
            <p:cNvPr id="10053" name="Google Shape;10053;p393" descr="clipped result image"/>
            <p:cNvPicPr preferRelativeResize="0"/>
            <p:nvPr/>
          </p:nvPicPr>
          <p:blipFill rotWithShape="1">
            <a:blip r:embed="rId9">
              <a:alphaModFix amt="50000"/>
            </a:blip>
            <a:srcRect/>
            <a:stretch/>
          </p:blipFill>
          <p:spPr>
            <a:xfrm rot="-1799991">
              <a:off x="4525538" y="2360240"/>
              <a:ext cx="318345" cy="424305"/>
            </a:xfrm>
            <a:prstGeom prst="rect">
              <a:avLst/>
            </a:prstGeom>
            <a:noFill/>
            <a:ln>
              <a:noFill/>
            </a:ln>
          </p:spPr>
        </p:pic>
        <p:pic>
          <p:nvPicPr>
            <p:cNvPr id="10054" name="Google Shape;10054;p393" descr="clipped result image"/>
            <p:cNvPicPr preferRelativeResize="0"/>
            <p:nvPr/>
          </p:nvPicPr>
          <p:blipFill rotWithShape="1">
            <a:blip r:embed="rId10">
              <a:alphaModFix amt="50000"/>
            </a:blip>
            <a:srcRect r="15117"/>
            <a:stretch/>
          </p:blipFill>
          <p:spPr>
            <a:xfrm rot="-7933865" flipH="1">
              <a:off x="5034669" y="2291585"/>
              <a:ext cx="321592" cy="567999"/>
            </a:xfrm>
            <a:prstGeom prst="rect">
              <a:avLst/>
            </a:prstGeom>
            <a:noFill/>
            <a:ln>
              <a:noFill/>
            </a:ln>
          </p:spPr>
        </p:pic>
      </p:gr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Shape 10058"/>
        <p:cNvGrpSpPr/>
        <p:nvPr/>
      </p:nvGrpSpPr>
      <p:grpSpPr>
        <a:xfrm>
          <a:off x="0" y="0"/>
          <a:ext cx="0" cy="0"/>
          <a:chOff x="0" y="0"/>
          <a:chExt cx="0" cy="0"/>
        </a:xfrm>
      </p:grpSpPr>
      <p:sp>
        <p:nvSpPr>
          <p:cNvPr id="10059" name="Google Shape;10059;p394"/>
          <p:cNvSpPr txBox="1"/>
          <p:nvPr/>
        </p:nvSpPr>
        <p:spPr>
          <a:xfrm>
            <a:off x="6511650" y="4066288"/>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10060" name="Google Shape;10060;p394"/>
          <p:cNvSpPr txBox="1"/>
          <p:nvPr/>
        </p:nvSpPr>
        <p:spPr>
          <a:xfrm>
            <a:off x="5958075" y="1951600"/>
            <a:ext cx="1404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 (weak)</a:t>
            </a:r>
            <a:endParaRPr sz="1200" b="1"/>
          </a:p>
        </p:txBody>
      </p:sp>
      <p:sp>
        <p:nvSpPr>
          <p:cNvPr id="10061" name="Google Shape;10061;p394"/>
          <p:cNvSpPr txBox="1"/>
          <p:nvPr/>
        </p:nvSpPr>
        <p:spPr>
          <a:xfrm>
            <a:off x="2531200" y="2080325"/>
            <a:ext cx="1782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highlight>
                  <a:srgbClr val="FFFF00"/>
                </a:highlight>
              </a:rPr>
              <a:t>anticholinergic</a:t>
            </a:r>
            <a:r>
              <a:rPr lang="en" sz="1200" b="1"/>
              <a:t> (mild)</a:t>
            </a:r>
            <a:endParaRPr sz="1200"/>
          </a:p>
        </p:txBody>
      </p:sp>
      <p:sp>
        <p:nvSpPr>
          <p:cNvPr id="10062" name="Google Shape;10062;p394"/>
          <p:cNvSpPr txBox="1"/>
          <p:nvPr/>
        </p:nvSpPr>
        <p:spPr>
          <a:xfrm>
            <a:off x="2710275" y="3782050"/>
            <a:ext cx="11262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Inhibitor of nitric oxide synthase</a:t>
            </a:r>
            <a:endParaRPr sz="1200" b="1"/>
          </a:p>
        </p:txBody>
      </p:sp>
      <p:sp>
        <p:nvSpPr>
          <p:cNvPr id="10063" name="Google Shape;10063;p394"/>
          <p:cNvSpPr txBox="1"/>
          <p:nvPr/>
        </p:nvSpPr>
        <p:spPr>
          <a:xfrm>
            <a:off x="1545700" y="4333575"/>
            <a:ext cx="985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sexual dysfunction</a:t>
            </a:r>
            <a:endParaRPr sz="1200"/>
          </a:p>
        </p:txBody>
      </p:sp>
      <p:cxnSp>
        <p:nvCxnSpPr>
          <p:cNvPr id="10064" name="Google Shape;10064;p394"/>
          <p:cNvCxnSpPr/>
          <p:nvPr/>
        </p:nvCxnSpPr>
        <p:spPr>
          <a:xfrm rot="10800000">
            <a:off x="2213650" y="4560175"/>
            <a:ext cx="999000" cy="0"/>
          </a:xfrm>
          <a:prstGeom prst="straightConnector1">
            <a:avLst/>
          </a:prstGeom>
          <a:noFill/>
          <a:ln w="9525" cap="flat" cmpd="sng">
            <a:solidFill>
              <a:schemeClr val="dk2"/>
            </a:solidFill>
            <a:prstDash val="solid"/>
            <a:round/>
            <a:headEnd type="none" w="med" len="med"/>
            <a:tailEnd type="triangle" w="med" len="med"/>
          </a:ln>
        </p:spPr>
      </p:cxnSp>
      <p:cxnSp>
        <p:nvCxnSpPr>
          <p:cNvPr id="10065" name="Google Shape;10065;p394"/>
          <p:cNvCxnSpPr/>
          <p:nvPr/>
        </p:nvCxnSpPr>
        <p:spPr>
          <a:xfrm rot="10800000">
            <a:off x="3017825" y="2870950"/>
            <a:ext cx="719400" cy="0"/>
          </a:xfrm>
          <a:prstGeom prst="straightConnector1">
            <a:avLst/>
          </a:prstGeom>
          <a:noFill/>
          <a:ln w="9525" cap="flat" cmpd="sng">
            <a:solidFill>
              <a:schemeClr val="dk2"/>
            </a:solidFill>
            <a:prstDash val="solid"/>
            <a:round/>
            <a:headEnd type="none" w="med" len="med"/>
            <a:tailEnd type="triangle" w="med" len="med"/>
          </a:ln>
        </p:spPr>
      </p:cxnSp>
      <p:sp>
        <p:nvSpPr>
          <p:cNvPr id="10066" name="Google Shape;10066;p394"/>
          <p:cNvSpPr txBox="1"/>
          <p:nvPr/>
        </p:nvSpPr>
        <p:spPr>
          <a:xfrm>
            <a:off x="2086450" y="2446025"/>
            <a:ext cx="11262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constipation, </a:t>
            </a:r>
            <a:endParaRPr sz="1200"/>
          </a:p>
          <a:p>
            <a:pPr marL="0" lvl="0" indent="0" algn="l" rtl="0">
              <a:spcBef>
                <a:spcPts val="0"/>
              </a:spcBef>
              <a:spcAft>
                <a:spcPts val="0"/>
              </a:spcAft>
              <a:buNone/>
            </a:pPr>
            <a:r>
              <a:rPr lang="en" sz="1200"/>
              <a:t>dry mouth, </a:t>
            </a:r>
            <a:endParaRPr sz="1200"/>
          </a:p>
          <a:p>
            <a:pPr marL="0" lvl="0" indent="0" algn="l" rtl="0">
              <a:spcBef>
                <a:spcPts val="0"/>
              </a:spcBef>
              <a:spcAft>
                <a:spcPts val="0"/>
              </a:spcAft>
              <a:buNone/>
            </a:pPr>
            <a:r>
              <a:rPr lang="en" sz="1200"/>
              <a:t>impaired cognition</a:t>
            </a:r>
            <a:endParaRPr sz="1200"/>
          </a:p>
        </p:txBody>
      </p:sp>
      <p:cxnSp>
        <p:nvCxnSpPr>
          <p:cNvPr id="10067" name="Google Shape;10067;p394"/>
          <p:cNvCxnSpPr/>
          <p:nvPr/>
        </p:nvCxnSpPr>
        <p:spPr>
          <a:xfrm>
            <a:off x="7763700" y="3679725"/>
            <a:ext cx="252900" cy="0"/>
          </a:xfrm>
          <a:prstGeom prst="straightConnector1">
            <a:avLst/>
          </a:prstGeom>
          <a:noFill/>
          <a:ln w="9525" cap="flat" cmpd="sng">
            <a:solidFill>
              <a:schemeClr val="dk2"/>
            </a:solidFill>
            <a:prstDash val="solid"/>
            <a:round/>
            <a:headEnd type="none" w="med" len="med"/>
            <a:tailEnd type="triangle" w="med" len="med"/>
          </a:ln>
        </p:spPr>
      </p:cxnSp>
      <p:sp>
        <p:nvSpPr>
          <p:cNvPr id="10068" name="Google Shape;10068;p394"/>
          <p:cNvSpPr txBox="1"/>
          <p:nvPr/>
        </p:nvSpPr>
        <p:spPr>
          <a:xfrm>
            <a:off x="7942166" y="3277745"/>
            <a:ext cx="1248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cxnSp>
        <p:nvCxnSpPr>
          <p:cNvPr id="10069" name="Google Shape;10069;p394"/>
          <p:cNvCxnSpPr/>
          <p:nvPr/>
        </p:nvCxnSpPr>
        <p:spPr>
          <a:xfrm>
            <a:off x="6946150" y="2690488"/>
            <a:ext cx="473700" cy="0"/>
          </a:xfrm>
          <a:prstGeom prst="straightConnector1">
            <a:avLst/>
          </a:prstGeom>
          <a:noFill/>
          <a:ln w="9525" cap="flat" cmpd="sng">
            <a:solidFill>
              <a:schemeClr val="dk2"/>
            </a:solidFill>
            <a:prstDash val="solid"/>
            <a:round/>
            <a:headEnd type="none" w="med" len="med"/>
            <a:tailEnd type="triangle" w="med" len="med"/>
          </a:ln>
        </p:spPr>
      </p:cxnSp>
      <p:sp>
        <p:nvSpPr>
          <p:cNvPr id="10070" name="Google Shape;10070;p394"/>
          <p:cNvSpPr txBox="1"/>
          <p:nvPr/>
        </p:nvSpPr>
        <p:spPr>
          <a:xfrm>
            <a:off x="7404950" y="2213600"/>
            <a:ext cx="1863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activating in theory (but has mythological “calming” reputation)</a:t>
            </a:r>
            <a:endParaRPr sz="1200"/>
          </a:p>
        </p:txBody>
      </p:sp>
      <p:cxnSp>
        <p:nvCxnSpPr>
          <p:cNvPr id="10071" name="Google Shape;10071;p394"/>
          <p:cNvCxnSpPr/>
          <p:nvPr/>
        </p:nvCxnSpPr>
        <p:spPr>
          <a:xfrm>
            <a:off x="6609600" y="1553013"/>
            <a:ext cx="378900" cy="0"/>
          </a:xfrm>
          <a:prstGeom prst="straightConnector1">
            <a:avLst/>
          </a:prstGeom>
          <a:noFill/>
          <a:ln w="9525" cap="flat" cmpd="sng">
            <a:solidFill>
              <a:schemeClr val="dk2"/>
            </a:solidFill>
            <a:prstDash val="solid"/>
            <a:round/>
            <a:headEnd type="none" w="med" len="med"/>
            <a:tailEnd type="triangle" w="med" len="med"/>
          </a:ln>
        </p:spPr>
      </p:cxnSp>
      <p:sp>
        <p:nvSpPr>
          <p:cNvPr id="10072" name="Google Shape;10072;p394"/>
          <p:cNvSpPr txBox="1"/>
          <p:nvPr/>
        </p:nvSpPr>
        <p:spPr>
          <a:xfrm>
            <a:off x="6947750" y="120905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increases levels of CYP2D6 substrates</a:t>
            </a:r>
            <a:endParaRPr sz="1200"/>
          </a:p>
        </p:txBody>
      </p:sp>
      <p:grpSp>
        <p:nvGrpSpPr>
          <p:cNvPr id="10073" name="Google Shape;10073;p394"/>
          <p:cNvGrpSpPr/>
          <p:nvPr/>
        </p:nvGrpSpPr>
        <p:grpSpPr>
          <a:xfrm>
            <a:off x="3490451" y="1341160"/>
            <a:ext cx="4243350" cy="3797289"/>
            <a:chOff x="2728451" y="807760"/>
            <a:chExt cx="4243350" cy="3797289"/>
          </a:xfrm>
        </p:grpSpPr>
        <p:grpSp>
          <p:nvGrpSpPr>
            <p:cNvPr id="10074" name="Google Shape;10074;p394"/>
            <p:cNvGrpSpPr/>
            <p:nvPr/>
          </p:nvGrpSpPr>
          <p:grpSpPr>
            <a:xfrm>
              <a:off x="2728451" y="807760"/>
              <a:ext cx="4243350" cy="3797289"/>
              <a:chOff x="2728451" y="1112560"/>
              <a:chExt cx="4243350" cy="3797289"/>
            </a:xfrm>
          </p:grpSpPr>
          <p:grpSp>
            <p:nvGrpSpPr>
              <p:cNvPr id="10075" name="Google Shape;10075;p394"/>
              <p:cNvGrpSpPr/>
              <p:nvPr/>
            </p:nvGrpSpPr>
            <p:grpSpPr>
              <a:xfrm>
                <a:off x="3548625" y="1112560"/>
                <a:ext cx="2168570" cy="1415608"/>
                <a:chOff x="3548625" y="1112560"/>
                <a:chExt cx="2168570" cy="1415608"/>
              </a:xfrm>
            </p:grpSpPr>
            <p:grpSp>
              <p:nvGrpSpPr>
                <p:cNvPr id="10076" name="Google Shape;10076;p394"/>
                <p:cNvGrpSpPr/>
                <p:nvPr/>
              </p:nvGrpSpPr>
              <p:grpSpPr>
                <a:xfrm>
                  <a:off x="3548625" y="1112560"/>
                  <a:ext cx="1693806" cy="1415608"/>
                  <a:chOff x="-2521759" y="897403"/>
                  <a:chExt cx="1477500" cy="1089600"/>
                </a:xfrm>
              </p:grpSpPr>
              <p:sp>
                <p:nvSpPr>
                  <p:cNvPr id="10077" name="Google Shape;10077;p394"/>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078" name="Google Shape;10078;p394"/>
                  <p:cNvGrpSpPr/>
                  <p:nvPr/>
                </p:nvGrpSpPr>
                <p:grpSpPr>
                  <a:xfrm>
                    <a:off x="-2127414" y="1275205"/>
                    <a:ext cx="688733" cy="700658"/>
                    <a:chOff x="40123" y="-1583761"/>
                    <a:chExt cx="688733" cy="1109689"/>
                  </a:xfrm>
                </p:grpSpPr>
                <p:grpSp>
                  <p:nvGrpSpPr>
                    <p:cNvPr id="10079" name="Google Shape;10079;p394"/>
                    <p:cNvGrpSpPr/>
                    <p:nvPr/>
                  </p:nvGrpSpPr>
                  <p:grpSpPr>
                    <a:xfrm>
                      <a:off x="45124" y="-1327179"/>
                      <a:ext cx="683733" cy="853107"/>
                      <a:chOff x="597574" y="1930371"/>
                      <a:chExt cx="683733" cy="853107"/>
                    </a:xfrm>
                  </p:grpSpPr>
                  <p:grpSp>
                    <p:nvGrpSpPr>
                      <p:cNvPr id="10080" name="Google Shape;10080;p394"/>
                      <p:cNvGrpSpPr/>
                      <p:nvPr/>
                    </p:nvGrpSpPr>
                    <p:grpSpPr>
                      <a:xfrm rot="-5400000">
                        <a:off x="640721" y="2142893"/>
                        <a:ext cx="600335" cy="680836"/>
                        <a:chOff x="15239716" y="-12996420"/>
                        <a:chExt cx="1868456" cy="2463229"/>
                      </a:xfrm>
                    </p:grpSpPr>
                    <p:pic>
                      <p:nvPicPr>
                        <p:cNvPr id="10081" name="Google Shape;10081;p394"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0082" name="Google Shape;10082;p394"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0083" name="Google Shape;10083;p394"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0084" name="Google Shape;10084;p394"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sp>
              <p:nvSpPr>
                <p:cNvPr id="10085" name="Google Shape;10085;p394"/>
                <p:cNvSpPr txBox="1"/>
                <p:nvPr/>
              </p:nvSpPr>
              <p:spPr>
                <a:xfrm>
                  <a:off x="4118795" y="1251930"/>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grpSp>
            <p:nvGrpSpPr>
              <p:cNvPr id="10086" name="Google Shape;10086;p394"/>
              <p:cNvGrpSpPr/>
              <p:nvPr/>
            </p:nvGrpSpPr>
            <p:grpSpPr>
              <a:xfrm>
                <a:off x="2728451" y="2175925"/>
                <a:ext cx="4243350" cy="2733924"/>
                <a:chOff x="2958951" y="1256250"/>
                <a:chExt cx="4243350" cy="2733924"/>
              </a:xfrm>
            </p:grpSpPr>
            <p:pic>
              <p:nvPicPr>
                <p:cNvPr id="10087" name="Google Shape;10087;p394"/>
                <p:cNvPicPr preferRelativeResize="0"/>
                <p:nvPr/>
              </p:nvPicPr>
              <p:blipFill>
                <a:blip r:embed="rId7">
                  <a:alphaModFix/>
                </a:blip>
                <a:stretch>
                  <a:fillRect/>
                </a:stretch>
              </p:blipFill>
              <p:spPr>
                <a:xfrm>
                  <a:off x="2958951" y="1256250"/>
                  <a:ext cx="4243350" cy="2733924"/>
                </a:xfrm>
                <a:prstGeom prst="rect">
                  <a:avLst/>
                </a:prstGeom>
                <a:noFill/>
                <a:ln>
                  <a:noFill/>
                </a:ln>
              </p:spPr>
            </p:pic>
            <p:sp>
              <p:nvSpPr>
                <p:cNvPr id="10088" name="Google Shape;10088;p394"/>
                <p:cNvSpPr txBox="1"/>
                <p:nvPr/>
              </p:nvSpPr>
              <p:spPr>
                <a:xfrm rot="24443">
                  <a:off x="3568298" y="2266049"/>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paroxetine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PAXIL</a:t>
                  </a:r>
                  <a:endParaRPr sz="1800" b="1"/>
                </a:p>
              </p:txBody>
            </p:sp>
          </p:grpSp>
        </p:grpSp>
        <p:cxnSp>
          <p:nvCxnSpPr>
            <p:cNvPr id="10089" name="Google Shape;10089;p394"/>
            <p:cNvCxnSpPr/>
            <p:nvPr/>
          </p:nvCxnSpPr>
          <p:spPr>
            <a:xfrm>
              <a:off x="4177633" y="4514737"/>
              <a:ext cx="423300" cy="0"/>
            </a:xfrm>
            <a:prstGeom prst="straightConnector1">
              <a:avLst/>
            </a:prstGeom>
            <a:noFill/>
            <a:ln w="28575" cap="flat" cmpd="sng">
              <a:solidFill>
                <a:schemeClr val="dk2"/>
              </a:solidFill>
              <a:prstDash val="solid"/>
              <a:round/>
              <a:headEnd type="none" w="med" len="med"/>
              <a:tailEnd type="none" w="med" len="med"/>
            </a:ln>
          </p:spPr>
        </p:cxnSp>
      </p:grpSp>
      <p:sp>
        <p:nvSpPr>
          <p:cNvPr id="10090" name="Google Shape;10090;p394"/>
          <p:cNvSpPr txBox="1"/>
          <p:nvPr/>
        </p:nvSpPr>
        <p:spPr>
          <a:xfrm>
            <a:off x="5788875" y="1157125"/>
            <a:ext cx="930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 </a:t>
            </a:r>
            <a:endParaRPr sz="1200" b="1"/>
          </a:p>
          <a:p>
            <a:pPr marL="0" lvl="0" indent="0" algn="l" rtl="0">
              <a:spcBef>
                <a:spcPts val="0"/>
              </a:spcBef>
              <a:spcAft>
                <a:spcPts val="0"/>
              </a:spcAft>
              <a:buNone/>
            </a:pPr>
            <a:r>
              <a:rPr lang="en" sz="1200" b="1"/>
              <a:t>in</a:t>
            </a:r>
            <a:r>
              <a:rPr lang="en" sz="1200" b="1" u="sng"/>
              <a:t>H</a:t>
            </a:r>
            <a:r>
              <a:rPr lang="en" sz="1200" b="1"/>
              <a:t>ibitor</a:t>
            </a:r>
            <a:endParaRPr sz="1200" b="1"/>
          </a:p>
          <a:p>
            <a:pPr marL="0" lvl="0" indent="0" algn="l" rtl="0">
              <a:spcBef>
                <a:spcPts val="0"/>
              </a:spcBef>
              <a:spcAft>
                <a:spcPts val="0"/>
              </a:spcAft>
              <a:buNone/>
            </a:pPr>
            <a:r>
              <a:rPr lang="en" sz="1200" b="1"/>
              <a:t>(strong)</a:t>
            </a:r>
            <a:endParaRPr sz="1200" b="1"/>
          </a:p>
        </p:txBody>
      </p:sp>
      <p:sp>
        <p:nvSpPr>
          <p:cNvPr id="10091" name="Google Shape;10091;p394"/>
          <p:cNvSpPr txBox="1"/>
          <p:nvPr/>
        </p:nvSpPr>
        <p:spPr>
          <a:xfrm>
            <a:off x="329125" y="119100"/>
            <a:ext cx="4800900" cy="139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Paroxetine (PAXIL)</a:t>
            </a:r>
            <a:endParaRPr b="1"/>
          </a:p>
          <a:p>
            <a:pPr marL="457200" lvl="0" indent="-317500" algn="l" rtl="0">
              <a:spcBef>
                <a:spcPts val="1000"/>
              </a:spcBef>
              <a:spcAft>
                <a:spcPts val="0"/>
              </a:spcAft>
              <a:buSzPts val="1400"/>
              <a:buChar char="●"/>
            </a:pPr>
            <a:r>
              <a:rPr lang="en" b="1"/>
              <a:t>Most sexual side effects</a:t>
            </a:r>
            <a:endParaRPr b="1"/>
          </a:p>
          <a:p>
            <a:pPr marL="457200" lvl="0" indent="-317500" algn="l" rtl="0">
              <a:spcBef>
                <a:spcPts val="0"/>
              </a:spcBef>
              <a:spcAft>
                <a:spcPts val="0"/>
              </a:spcAft>
              <a:buSzPts val="1400"/>
              <a:buChar char="●"/>
            </a:pPr>
            <a:r>
              <a:rPr lang="en" b="1"/>
              <a:t>Most teratogenicity concerns</a:t>
            </a:r>
            <a:endParaRPr b="1"/>
          </a:p>
          <a:p>
            <a:pPr marL="457200" lvl="0" indent="-317500" algn="l" rtl="0">
              <a:spcBef>
                <a:spcPts val="0"/>
              </a:spcBef>
              <a:spcAft>
                <a:spcPts val="0"/>
              </a:spcAft>
              <a:buSzPts val="1400"/>
              <a:buChar char="●"/>
            </a:pPr>
            <a:r>
              <a:rPr lang="en" b="1"/>
              <a:t>Most anticholinergic effects</a:t>
            </a:r>
            <a:endParaRPr b="1"/>
          </a:p>
          <a:p>
            <a:pPr marL="457200" lvl="0" indent="-317500" algn="l" rtl="0">
              <a:spcBef>
                <a:spcPts val="0"/>
              </a:spcBef>
              <a:spcAft>
                <a:spcPts val="0"/>
              </a:spcAft>
              <a:buSzPts val="1400"/>
              <a:buChar char="●"/>
            </a:pPr>
            <a:endParaRPr b="1"/>
          </a:p>
        </p:txBody>
      </p:sp>
      <p:grpSp>
        <p:nvGrpSpPr>
          <p:cNvPr id="10092" name="Google Shape;10092;p394"/>
          <p:cNvGrpSpPr/>
          <p:nvPr/>
        </p:nvGrpSpPr>
        <p:grpSpPr>
          <a:xfrm>
            <a:off x="8288007" y="119108"/>
            <a:ext cx="777812" cy="1308384"/>
            <a:chOff x="3984500" y="1006480"/>
            <a:chExt cx="2195350" cy="3692872"/>
          </a:xfrm>
        </p:grpSpPr>
        <p:pic>
          <p:nvPicPr>
            <p:cNvPr id="10093" name="Google Shape;10093;p394" descr="A close up of a mask&#10;&#10;Description automatically generated"/>
            <p:cNvPicPr preferRelativeResize="0"/>
            <p:nvPr/>
          </p:nvPicPr>
          <p:blipFill rotWithShape="1">
            <a:blip r:embed="rId8">
              <a:alphaModFix/>
            </a:blip>
            <a:srcRect/>
            <a:stretch/>
          </p:blipFill>
          <p:spPr>
            <a:xfrm>
              <a:off x="3984500" y="1006480"/>
              <a:ext cx="2195350" cy="3692872"/>
            </a:xfrm>
            <a:prstGeom prst="rect">
              <a:avLst/>
            </a:prstGeom>
            <a:noFill/>
            <a:ln>
              <a:noFill/>
            </a:ln>
          </p:spPr>
        </p:pic>
        <p:pic>
          <p:nvPicPr>
            <p:cNvPr id="10094" name="Google Shape;10094;p394" descr="clipped result image"/>
            <p:cNvPicPr preferRelativeResize="0"/>
            <p:nvPr/>
          </p:nvPicPr>
          <p:blipFill rotWithShape="1">
            <a:blip r:embed="rId9">
              <a:alphaModFix amt="50000"/>
            </a:blip>
            <a:srcRect/>
            <a:stretch/>
          </p:blipFill>
          <p:spPr>
            <a:xfrm rot="-1799991">
              <a:off x="4525538" y="2360240"/>
              <a:ext cx="318345" cy="424305"/>
            </a:xfrm>
            <a:prstGeom prst="rect">
              <a:avLst/>
            </a:prstGeom>
            <a:noFill/>
            <a:ln>
              <a:noFill/>
            </a:ln>
          </p:spPr>
        </p:pic>
        <p:pic>
          <p:nvPicPr>
            <p:cNvPr id="10095" name="Google Shape;10095;p394" descr="clipped result image"/>
            <p:cNvPicPr preferRelativeResize="0"/>
            <p:nvPr/>
          </p:nvPicPr>
          <p:blipFill rotWithShape="1">
            <a:blip r:embed="rId10">
              <a:alphaModFix amt="50000"/>
            </a:blip>
            <a:srcRect r="15117"/>
            <a:stretch/>
          </p:blipFill>
          <p:spPr>
            <a:xfrm rot="-7933865" flipH="1">
              <a:off x="5034669" y="2291585"/>
              <a:ext cx="321592" cy="567999"/>
            </a:xfrm>
            <a:prstGeom prst="rect">
              <a:avLst/>
            </a:prstGeom>
            <a:noFill/>
            <a:ln>
              <a:noFill/>
            </a:ln>
          </p:spPr>
        </p:pic>
      </p:gr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Shape 10099"/>
        <p:cNvGrpSpPr/>
        <p:nvPr/>
      </p:nvGrpSpPr>
      <p:grpSpPr>
        <a:xfrm>
          <a:off x="0" y="0"/>
          <a:ext cx="0" cy="0"/>
          <a:chOff x="0" y="0"/>
          <a:chExt cx="0" cy="0"/>
        </a:xfrm>
      </p:grpSpPr>
      <p:sp>
        <p:nvSpPr>
          <p:cNvPr id="10100" name="Google Shape;10100;p395"/>
          <p:cNvSpPr txBox="1"/>
          <p:nvPr/>
        </p:nvSpPr>
        <p:spPr>
          <a:xfrm>
            <a:off x="6511650" y="4066288"/>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10101" name="Google Shape;10101;p395"/>
          <p:cNvSpPr txBox="1"/>
          <p:nvPr/>
        </p:nvSpPr>
        <p:spPr>
          <a:xfrm>
            <a:off x="5958075" y="1951600"/>
            <a:ext cx="1404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 (weak)</a:t>
            </a:r>
            <a:endParaRPr sz="1200" b="1"/>
          </a:p>
        </p:txBody>
      </p:sp>
      <p:sp>
        <p:nvSpPr>
          <p:cNvPr id="10102" name="Google Shape;10102;p395"/>
          <p:cNvSpPr txBox="1"/>
          <p:nvPr/>
        </p:nvSpPr>
        <p:spPr>
          <a:xfrm>
            <a:off x="2531200" y="2080325"/>
            <a:ext cx="1782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anticholinergic (mild)</a:t>
            </a:r>
            <a:endParaRPr sz="1200"/>
          </a:p>
        </p:txBody>
      </p:sp>
      <p:sp>
        <p:nvSpPr>
          <p:cNvPr id="10103" name="Google Shape;10103;p395"/>
          <p:cNvSpPr txBox="1"/>
          <p:nvPr/>
        </p:nvSpPr>
        <p:spPr>
          <a:xfrm>
            <a:off x="2710275" y="3782050"/>
            <a:ext cx="11262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Inhibitor of nitric oxide synthase</a:t>
            </a:r>
            <a:endParaRPr sz="1200" b="1"/>
          </a:p>
        </p:txBody>
      </p:sp>
      <p:sp>
        <p:nvSpPr>
          <p:cNvPr id="10104" name="Google Shape;10104;p395"/>
          <p:cNvSpPr txBox="1"/>
          <p:nvPr/>
        </p:nvSpPr>
        <p:spPr>
          <a:xfrm>
            <a:off x="1545700" y="4333575"/>
            <a:ext cx="985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sexual dysfunction</a:t>
            </a:r>
            <a:endParaRPr sz="1200"/>
          </a:p>
        </p:txBody>
      </p:sp>
      <p:cxnSp>
        <p:nvCxnSpPr>
          <p:cNvPr id="10105" name="Google Shape;10105;p395"/>
          <p:cNvCxnSpPr/>
          <p:nvPr/>
        </p:nvCxnSpPr>
        <p:spPr>
          <a:xfrm rot="10800000">
            <a:off x="2213650" y="4560175"/>
            <a:ext cx="999000" cy="0"/>
          </a:xfrm>
          <a:prstGeom prst="straightConnector1">
            <a:avLst/>
          </a:prstGeom>
          <a:noFill/>
          <a:ln w="9525" cap="flat" cmpd="sng">
            <a:solidFill>
              <a:schemeClr val="dk2"/>
            </a:solidFill>
            <a:prstDash val="solid"/>
            <a:round/>
            <a:headEnd type="none" w="med" len="med"/>
            <a:tailEnd type="triangle" w="med" len="med"/>
          </a:ln>
        </p:spPr>
      </p:cxnSp>
      <p:cxnSp>
        <p:nvCxnSpPr>
          <p:cNvPr id="10106" name="Google Shape;10106;p395"/>
          <p:cNvCxnSpPr/>
          <p:nvPr/>
        </p:nvCxnSpPr>
        <p:spPr>
          <a:xfrm rot="10800000">
            <a:off x="3017825" y="2870950"/>
            <a:ext cx="719400" cy="0"/>
          </a:xfrm>
          <a:prstGeom prst="straightConnector1">
            <a:avLst/>
          </a:prstGeom>
          <a:noFill/>
          <a:ln w="9525" cap="flat" cmpd="sng">
            <a:solidFill>
              <a:schemeClr val="dk2"/>
            </a:solidFill>
            <a:prstDash val="solid"/>
            <a:round/>
            <a:headEnd type="none" w="med" len="med"/>
            <a:tailEnd type="triangle" w="med" len="med"/>
          </a:ln>
        </p:spPr>
      </p:cxnSp>
      <p:sp>
        <p:nvSpPr>
          <p:cNvPr id="10107" name="Google Shape;10107;p395"/>
          <p:cNvSpPr txBox="1"/>
          <p:nvPr/>
        </p:nvSpPr>
        <p:spPr>
          <a:xfrm>
            <a:off x="2086450" y="2446025"/>
            <a:ext cx="11262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constipation, </a:t>
            </a:r>
            <a:endParaRPr sz="1200"/>
          </a:p>
          <a:p>
            <a:pPr marL="0" lvl="0" indent="0" algn="l" rtl="0">
              <a:spcBef>
                <a:spcPts val="0"/>
              </a:spcBef>
              <a:spcAft>
                <a:spcPts val="0"/>
              </a:spcAft>
              <a:buNone/>
            </a:pPr>
            <a:r>
              <a:rPr lang="en" sz="1200"/>
              <a:t>dry mouth, </a:t>
            </a:r>
            <a:endParaRPr sz="1200"/>
          </a:p>
          <a:p>
            <a:pPr marL="0" lvl="0" indent="0" algn="l" rtl="0">
              <a:spcBef>
                <a:spcPts val="0"/>
              </a:spcBef>
              <a:spcAft>
                <a:spcPts val="0"/>
              </a:spcAft>
              <a:buNone/>
            </a:pPr>
            <a:r>
              <a:rPr lang="en" sz="1200"/>
              <a:t>impaired cognition</a:t>
            </a:r>
            <a:endParaRPr sz="1200"/>
          </a:p>
        </p:txBody>
      </p:sp>
      <p:cxnSp>
        <p:nvCxnSpPr>
          <p:cNvPr id="10108" name="Google Shape;10108;p395"/>
          <p:cNvCxnSpPr/>
          <p:nvPr/>
        </p:nvCxnSpPr>
        <p:spPr>
          <a:xfrm>
            <a:off x="7763700" y="3679725"/>
            <a:ext cx="252900" cy="0"/>
          </a:xfrm>
          <a:prstGeom prst="straightConnector1">
            <a:avLst/>
          </a:prstGeom>
          <a:noFill/>
          <a:ln w="9525" cap="flat" cmpd="sng">
            <a:solidFill>
              <a:schemeClr val="dk2"/>
            </a:solidFill>
            <a:prstDash val="solid"/>
            <a:round/>
            <a:headEnd type="none" w="med" len="med"/>
            <a:tailEnd type="triangle" w="med" len="med"/>
          </a:ln>
        </p:spPr>
      </p:cxnSp>
      <p:sp>
        <p:nvSpPr>
          <p:cNvPr id="10109" name="Google Shape;10109;p395"/>
          <p:cNvSpPr txBox="1"/>
          <p:nvPr/>
        </p:nvSpPr>
        <p:spPr>
          <a:xfrm>
            <a:off x="7942166" y="3277745"/>
            <a:ext cx="1248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cxnSp>
        <p:nvCxnSpPr>
          <p:cNvPr id="10110" name="Google Shape;10110;p395"/>
          <p:cNvCxnSpPr/>
          <p:nvPr/>
        </p:nvCxnSpPr>
        <p:spPr>
          <a:xfrm>
            <a:off x="6946150" y="2690488"/>
            <a:ext cx="473700" cy="0"/>
          </a:xfrm>
          <a:prstGeom prst="straightConnector1">
            <a:avLst/>
          </a:prstGeom>
          <a:noFill/>
          <a:ln w="9525" cap="flat" cmpd="sng">
            <a:solidFill>
              <a:schemeClr val="dk2"/>
            </a:solidFill>
            <a:prstDash val="solid"/>
            <a:round/>
            <a:headEnd type="none" w="med" len="med"/>
            <a:tailEnd type="triangle" w="med" len="med"/>
          </a:ln>
        </p:spPr>
      </p:cxnSp>
      <p:sp>
        <p:nvSpPr>
          <p:cNvPr id="10111" name="Google Shape;10111;p395"/>
          <p:cNvSpPr txBox="1"/>
          <p:nvPr/>
        </p:nvSpPr>
        <p:spPr>
          <a:xfrm>
            <a:off x="7404950" y="2213600"/>
            <a:ext cx="1863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activating in theory (but has mythological “calming” reputation)</a:t>
            </a:r>
            <a:endParaRPr sz="1200"/>
          </a:p>
        </p:txBody>
      </p:sp>
      <p:cxnSp>
        <p:nvCxnSpPr>
          <p:cNvPr id="10112" name="Google Shape;10112;p395"/>
          <p:cNvCxnSpPr/>
          <p:nvPr/>
        </p:nvCxnSpPr>
        <p:spPr>
          <a:xfrm>
            <a:off x="6609600" y="1553013"/>
            <a:ext cx="378900" cy="0"/>
          </a:xfrm>
          <a:prstGeom prst="straightConnector1">
            <a:avLst/>
          </a:prstGeom>
          <a:noFill/>
          <a:ln w="9525" cap="flat" cmpd="sng">
            <a:solidFill>
              <a:schemeClr val="dk2"/>
            </a:solidFill>
            <a:prstDash val="solid"/>
            <a:round/>
            <a:headEnd type="none" w="med" len="med"/>
            <a:tailEnd type="triangle" w="med" len="med"/>
          </a:ln>
        </p:spPr>
      </p:cxnSp>
      <p:sp>
        <p:nvSpPr>
          <p:cNvPr id="10113" name="Google Shape;10113;p395"/>
          <p:cNvSpPr txBox="1"/>
          <p:nvPr/>
        </p:nvSpPr>
        <p:spPr>
          <a:xfrm>
            <a:off x="6947750" y="120905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increases levels of CYP2D6 substrates</a:t>
            </a:r>
            <a:endParaRPr sz="1200"/>
          </a:p>
        </p:txBody>
      </p:sp>
      <p:grpSp>
        <p:nvGrpSpPr>
          <p:cNvPr id="10114" name="Google Shape;10114;p395"/>
          <p:cNvGrpSpPr/>
          <p:nvPr/>
        </p:nvGrpSpPr>
        <p:grpSpPr>
          <a:xfrm>
            <a:off x="3490451" y="1341160"/>
            <a:ext cx="4243350" cy="3797289"/>
            <a:chOff x="2728451" y="807760"/>
            <a:chExt cx="4243350" cy="3797289"/>
          </a:xfrm>
        </p:grpSpPr>
        <p:grpSp>
          <p:nvGrpSpPr>
            <p:cNvPr id="10115" name="Google Shape;10115;p395"/>
            <p:cNvGrpSpPr/>
            <p:nvPr/>
          </p:nvGrpSpPr>
          <p:grpSpPr>
            <a:xfrm>
              <a:off x="2728451" y="807760"/>
              <a:ext cx="4243350" cy="3797289"/>
              <a:chOff x="2728451" y="1112560"/>
              <a:chExt cx="4243350" cy="3797289"/>
            </a:xfrm>
          </p:grpSpPr>
          <p:grpSp>
            <p:nvGrpSpPr>
              <p:cNvPr id="10116" name="Google Shape;10116;p395"/>
              <p:cNvGrpSpPr/>
              <p:nvPr/>
            </p:nvGrpSpPr>
            <p:grpSpPr>
              <a:xfrm>
                <a:off x="3548625" y="1112560"/>
                <a:ext cx="2168570" cy="1415608"/>
                <a:chOff x="3548625" y="1112560"/>
                <a:chExt cx="2168570" cy="1415608"/>
              </a:xfrm>
            </p:grpSpPr>
            <p:grpSp>
              <p:nvGrpSpPr>
                <p:cNvPr id="10117" name="Google Shape;10117;p395"/>
                <p:cNvGrpSpPr/>
                <p:nvPr/>
              </p:nvGrpSpPr>
              <p:grpSpPr>
                <a:xfrm>
                  <a:off x="3548625" y="1112560"/>
                  <a:ext cx="1693806" cy="1415608"/>
                  <a:chOff x="-2521759" y="897403"/>
                  <a:chExt cx="1477500" cy="1089600"/>
                </a:xfrm>
              </p:grpSpPr>
              <p:sp>
                <p:nvSpPr>
                  <p:cNvPr id="10118" name="Google Shape;10118;p395"/>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119" name="Google Shape;10119;p395"/>
                  <p:cNvGrpSpPr/>
                  <p:nvPr/>
                </p:nvGrpSpPr>
                <p:grpSpPr>
                  <a:xfrm>
                    <a:off x="-2127414" y="1275205"/>
                    <a:ext cx="688733" cy="700658"/>
                    <a:chOff x="40123" y="-1583761"/>
                    <a:chExt cx="688733" cy="1109689"/>
                  </a:xfrm>
                </p:grpSpPr>
                <p:grpSp>
                  <p:nvGrpSpPr>
                    <p:cNvPr id="10120" name="Google Shape;10120;p395"/>
                    <p:cNvGrpSpPr/>
                    <p:nvPr/>
                  </p:nvGrpSpPr>
                  <p:grpSpPr>
                    <a:xfrm>
                      <a:off x="45124" y="-1327179"/>
                      <a:ext cx="683733" cy="853107"/>
                      <a:chOff x="597574" y="1930371"/>
                      <a:chExt cx="683733" cy="853107"/>
                    </a:xfrm>
                  </p:grpSpPr>
                  <p:grpSp>
                    <p:nvGrpSpPr>
                      <p:cNvPr id="10121" name="Google Shape;10121;p395"/>
                      <p:cNvGrpSpPr/>
                      <p:nvPr/>
                    </p:nvGrpSpPr>
                    <p:grpSpPr>
                      <a:xfrm rot="-5400000">
                        <a:off x="640721" y="2142893"/>
                        <a:ext cx="600335" cy="680836"/>
                        <a:chOff x="15239716" y="-12996420"/>
                        <a:chExt cx="1868456" cy="2463229"/>
                      </a:xfrm>
                    </p:grpSpPr>
                    <p:pic>
                      <p:nvPicPr>
                        <p:cNvPr id="10122" name="Google Shape;10122;p395"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0123" name="Google Shape;10123;p395"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0124" name="Google Shape;10124;p395"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0125" name="Google Shape;10125;p395"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sp>
              <p:nvSpPr>
                <p:cNvPr id="10126" name="Google Shape;10126;p395"/>
                <p:cNvSpPr txBox="1"/>
                <p:nvPr/>
              </p:nvSpPr>
              <p:spPr>
                <a:xfrm>
                  <a:off x="4118795" y="1251930"/>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grpSp>
            <p:nvGrpSpPr>
              <p:cNvPr id="10127" name="Google Shape;10127;p395"/>
              <p:cNvGrpSpPr/>
              <p:nvPr/>
            </p:nvGrpSpPr>
            <p:grpSpPr>
              <a:xfrm>
                <a:off x="2728451" y="2175925"/>
                <a:ext cx="4243350" cy="2733924"/>
                <a:chOff x="2958951" y="1256250"/>
                <a:chExt cx="4243350" cy="2733924"/>
              </a:xfrm>
            </p:grpSpPr>
            <p:pic>
              <p:nvPicPr>
                <p:cNvPr id="10128" name="Google Shape;10128;p395"/>
                <p:cNvPicPr preferRelativeResize="0"/>
                <p:nvPr/>
              </p:nvPicPr>
              <p:blipFill>
                <a:blip r:embed="rId7">
                  <a:alphaModFix/>
                </a:blip>
                <a:stretch>
                  <a:fillRect/>
                </a:stretch>
              </p:blipFill>
              <p:spPr>
                <a:xfrm>
                  <a:off x="2958951" y="1256250"/>
                  <a:ext cx="4243350" cy="2733924"/>
                </a:xfrm>
                <a:prstGeom prst="rect">
                  <a:avLst/>
                </a:prstGeom>
                <a:noFill/>
                <a:ln>
                  <a:noFill/>
                </a:ln>
              </p:spPr>
            </p:pic>
            <p:sp>
              <p:nvSpPr>
                <p:cNvPr id="10129" name="Google Shape;10129;p395"/>
                <p:cNvSpPr txBox="1"/>
                <p:nvPr/>
              </p:nvSpPr>
              <p:spPr>
                <a:xfrm rot="24443">
                  <a:off x="3568298" y="2266049"/>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paroxetine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PAXIL</a:t>
                  </a:r>
                  <a:endParaRPr sz="1800" b="1"/>
                </a:p>
              </p:txBody>
            </p:sp>
          </p:grpSp>
        </p:grpSp>
        <p:cxnSp>
          <p:nvCxnSpPr>
            <p:cNvPr id="10130" name="Google Shape;10130;p395"/>
            <p:cNvCxnSpPr/>
            <p:nvPr/>
          </p:nvCxnSpPr>
          <p:spPr>
            <a:xfrm>
              <a:off x="4177633" y="4514737"/>
              <a:ext cx="423300" cy="0"/>
            </a:xfrm>
            <a:prstGeom prst="straightConnector1">
              <a:avLst/>
            </a:prstGeom>
            <a:noFill/>
            <a:ln w="28575" cap="flat" cmpd="sng">
              <a:solidFill>
                <a:schemeClr val="dk2"/>
              </a:solidFill>
              <a:prstDash val="solid"/>
              <a:round/>
              <a:headEnd type="none" w="med" len="med"/>
              <a:tailEnd type="none" w="med" len="med"/>
            </a:ln>
          </p:spPr>
        </p:cxnSp>
      </p:grpSp>
      <p:sp>
        <p:nvSpPr>
          <p:cNvPr id="10131" name="Google Shape;10131;p395"/>
          <p:cNvSpPr txBox="1"/>
          <p:nvPr/>
        </p:nvSpPr>
        <p:spPr>
          <a:xfrm>
            <a:off x="5788875" y="1157125"/>
            <a:ext cx="930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 </a:t>
            </a:r>
            <a:endParaRPr sz="1200" b="1"/>
          </a:p>
          <a:p>
            <a:pPr marL="0" lvl="0" indent="0" algn="l" rtl="0">
              <a:spcBef>
                <a:spcPts val="0"/>
              </a:spcBef>
              <a:spcAft>
                <a:spcPts val="0"/>
              </a:spcAft>
              <a:buNone/>
            </a:pPr>
            <a:r>
              <a:rPr lang="en" sz="1200" b="1"/>
              <a:t>in</a:t>
            </a:r>
            <a:r>
              <a:rPr lang="en" sz="1200" b="1" u="sng"/>
              <a:t>H</a:t>
            </a:r>
            <a:r>
              <a:rPr lang="en" sz="1200" b="1"/>
              <a:t>ibitor</a:t>
            </a:r>
            <a:endParaRPr sz="1200" b="1"/>
          </a:p>
          <a:p>
            <a:pPr marL="0" lvl="0" indent="0" algn="l" rtl="0">
              <a:spcBef>
                <a:spcPts val="0"/>
              </a:spcBef>
              <a:spcAft>
                <a:spcPts val="0"/>
              </a:spcAft>
              <a:buNone/>
            </a:pPr>
            <a:r>
              <a:rPr lang="en" sz="1200" b="1"/>
              <a:t>(strong)</a:t>
            </a:r>
            <a:endParaRPr sz="1200" b="1"/>
          </a:p>
        </p:txBody>
      </p:sp>
      <p:sp>
        <p:nvSpPr>
          <p:cNvPr id="10132" name="Google Shape;10132;p395"/>
          <p:cNvSpPr txBox="1"/>
          <p:nvPr/>
        </p:nvSpPr>
        <p:spPr>
          <a:xfrm>
            <a:off x="329125" y="119100"/>
            <a:ext cx="4800900" cy="1605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Paroxetine (PAXIL)</a:t>
            </a:r>
            <a:endParaRPr b="1"/>
          </a:p>
          <a:p>
            <a:pPr marL="457200" lvl="0" indent="-317500" algn="l" rtl="0">
              <a:spcBef>
                <a:spcPts val="1000"/>
              </a:spcBef>
              <a:spcAft>
                <a:spcPts val="0"/>
              </a:spcAft>
              <a:buSzPts val="1400"/>
              <a:buChar char="●"/>
            </a:pPr>
            <a:r>
              <a:rPr lang="en" b="1"/>
              <a:t>Most sexual side effects</a:t>
            </a:r>
            <a:endParaRPr b="1"/>
          </a:p>
          <a:p>
            <a:pPr marL="457200" lvl="0" indent="-317500" algn="l" rtl="0">
              <a:spcBef>
                <a:spcPts val="0"/>
              </a:spcBef>
              <a:spcAft>
                <a:spcPts val="0"/>
              </a:spcAft>
              <a:buSzPts val="1400"/>
              <a:buChar char="●"/>
            </a:pPr>
            <a:r>
              <a:rPr lang="en" b="1"/>
              <a:t>Most teratogenicity concerns</a:t>
            </a:r>
            <a:endParaRPr b="1"/>
          </a:p>
          <a:p>
            <a:pPr marL="457200" lvl="0" indent="-317500" algn="l" rtl="0">
              <a:spcBef>
                <a:spcPts val="0"/>
              </a:spcBef>
              <a:spcAft>
                <a:spcPts val="0"/>
              </a:spcAft>
              <a:buSzPts val="1400"/>
              <a:buChar char="●"/>
            </a:pPr>
            <a:r>
              <a:rPr lang="en" b="1"/>
              <a:t>Most anticholinergic effects</a:t>
            </a:r>
            <a:endParaRPr b="1"/>
          </a:p>
          <a:p>
            <a:pPr marL="457200" lvl="0" indent="-317500" algn="l" rtl="0">
              <a:spcBef>
                <a:spcPts val="0"/>
              </a:spcBef>
              <a:spcAft>
                <a:spcPts val="0"/>
              </a:spcAft>
              <a:buSzPts val="1400"/>
              <a:buChar char="●"/>
            </a:pPr>
            <a:r>
              <a:rPr lang="en" b="1"/>
              <a:t>Short half-life, worse 5-HT withdrawal</a:t>
            </a:r>
            <a:endParaRPr b="1"/>
          </a:p>
          <a:p>
            <a:pPr marL="457200" lvl="0" indent="-317500" algn="l" rtl="0">
              <a:spcBef>
                <a:spcPts val="0"/>
              </a:spcBef>
              <a:spcAft>
                <a:spcPts val="0"/>
              </a:spcAft>
              <a:buSzPts val="1400"/>
              <a:buChar char="●"/>
            </a:pPr>
            <a:endParaRPr b="1"/>
          </a:p>
        </p:txBody>
      </p:sp>
      <p:grpSp>
        <p:nvGrpSpPr>
          <p:cNvPr id="10133" name="Google Shape;10133;p395"/>
          <p:cNvGrpSpPr/>
          <p:nvPr/>
        </p:nvGrpSpPr>
        <p:grpSpPr>
          <a:xfrm>
            <a:off x="8288007" y="119108"/>
            <a:ext cx="777812" cy="1308384"/>
            <a:chOff x="3984500" y="1006480"/>
            <a:chExt cx="2195350" cy="3692872"/>
          </a:xfrm>
        </p:grpSpPr>
        <p:pic>
          <p:nvPicPr>
            <p:cNvPr id="10134" name="Google Shape;10134;p395" descr="A close up of a mask&#10;&#10;Description automatically generated"/>
            <p:cNvPicPr preferRelativeResize="0"/>
            <p:nvPr/>
          </p:nvPicPr>
          <p:blipFill rotWithShape="1">
            <a:blip r:embed="rId8">
              <a:alphaModFix/>
            </a:blip>
            <a:srcRect/>
            <a:stretch/>
          </p:blipFill>
          <p:spPr>
            <a:xfrm>
              <a:off x="3984500" y="1006480"/>
              <a:ext cx="2195350" cy="3692872"/>
            </a:xfrm>
            <a:prstGeom prst="rect">
              <a:avLst/>
            </a:prstGeom>
            <a:noFill/>
            <a:ln>
              <a:noFill/>
            </a:ln>
          </p:spPr>
        </p:pic>
        <p:pic>
          <p:nvPicPr>
            <p:cNvPr id="10135" name="Google Shape;10135;p395" descr="clipped result image"/>
            <p:cNvPicPr preferRelativeResize="0"/>
            <p:nvPr/>
          </p:nvPicPr>
          <p:blipFill rotWithShape="1">
            <a:blip r:embed="rId9">
              <a:alphaModFix amt="50000"/>
            </a:blip>
            <a:srcRect/>
            <a:stretch/>
          </p:blipFill>
          <p:spPr>
            <a:xfrm rot="-1799991">
              <a:off x="4525538" y="2360240"/>
              <a:ext cx="318345" cy="424305"/>
            </a:xfrm>
            <a:prstGeom prst="rect">
              <a:avLst/>
            </a:prstGeom>
            <a:noFill/>
            <a:ln>
              <a:noFill/>
            </a:ln>
          </p:spPr>
        </p:pic>
        <p:pic>
          <p:nvPicPr>
            <p:cNvPr id="10136" name="Google Shape;10136;p395" descr="clipped result image"/>
            <p:cNvPicPr preferRelativeResize="0"/>
            <p:nvPr/>
          </p:nvPicPr>
          <p:blipFill rotWithShape="1">
            <a:blip r:embed="rId10">
              <a:alphaModFix amt="50000"/>
            </a:blip>
            <a:srcRect r="15117"/>
            <a:stretch/>
          </p:blipFill>
          <p:spPr>
            <a:xfrm rot="-7933865" flipH="1">
              <a:off x="5034669" y="2291585"/>
              <a:ext cx="321592" cy="567999"/>
            </a:xfrm>
            <a:prstGeom prst="rect">
              <a:avLst/>
            </a:prstGeom>
            <a:noFill/>
            <a:ln>
              <a:noFill/>
            </a:ln>
          </p:spPr>
        </p:pic>
      </p:gr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Shape 10140"/>
        <p:cNvGrpSpPr/>
        <p:nvPr/>
      </p:nvGrpSpPr>
      <p:grpSpPr>
        <a:xfrm>
          <a:off x="0" y="0"/>
          <a:ext cx="0" cy="0"/>
          <a:chOff x="0" y="0"/>
          <a:chExt cx="0" cy="0"/>
        </a:xfrm>
      </p:grpSpPr>
      <p:sp>
        <p:nvSpPr>
          <p:cNvPr id="10141" name="Google Shape;10141;p396"/>
          <p:cNvSpPr txBox="1"/>
          <p:nvPr/>
        </p:nvSpPr>
        <p:spPr>
          <a:xfrm>
            <a:off x="6511650" y="4066288"/>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10142" name="Google Shape;10142;p396"/>
          <p:cNvSpPr txBox="1"/>
          <p:nvPr/>
        </p:nvSpPr>
        <p:spPr>
          <a:xfrm>
            <a:off x="5958075" y="1951600"/>
            <a:ext cx="1404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 (weak)</a:t>
            </a:r>
            <a:endParaRPr sz="1200" b="1"/>
          </a:p>
        </p:txBody>
      </p:sp>
      <p:sp>
        <p:nvSpPr>
          <p:cNvPr id="10143" name="Google Shape;10143;p396"/>
          <p:cNvSpPr txBox="1"/>
          <p:nvPr/>
        </p:nvSpPr>
        <p:spPr>
          <a:xfrm>
            <a:off x="2531200" y="2080325"/>
            <a:ext cx="1782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anticholinergic (mild)</a:t>
            </a:r>
            <a:endParaRPr sz="1200"/>
          </a:p>
        </p:txBody>
      </p:sp>
      <p:sp>
        <p:nvSpPr>
          <p:cNvPr id="10144" name="Google Shape;10144;p396"/>
          <p:cNvSpPr txBox="1"/>
          <p:nvPr/>
        </p:nvSpPr>
        <p:spPr>
          <a:xfrm>
            <a:off x="2710275" y="3782050"/>
            <a:ext cx="11262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Inhibitor of nitric oxide synthase</a:t>
            </a:r>
            <a:endParaRPr sz="1200" b="1"/>
          </a:p>
        </p:txBody>
      </p:sp>
      <p:sp>
        <p:nvSpPr>
          <p:cNvPr id="10145" name="Google Shape;10145;p396"/>
          <p:cNvSpPr txBox="1"/>
          <p:nvPr/>
        </p:nvSpPr>
        <p:spPr>
          <a:xfrm>
            <a:off x="1545700" y="4333575"/>
            <a:ext cx="985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sexual dysfunction</a:t>
            </a:r>
            <a:endParaRPr sz="1200"/>
          </a:p>
        </p:txBody>
      </p:sp>
      <p:cxnSp>
        <p:nvCxnSpPr>
          <p:cNvPr id="10146" name="Google Shape;10146;p396"/>
          <p:cNvCxnSpPr/>
          <p:nvPr/>
        </p:nvCxnSpPr>
        <p:spPr>
          <a:xfrm rot="10800000">
            <a:off x="2213650" y="4560175"/>
            <a:ext cx="999000" cy="0"/>
          </a:xfrm>
          <a:prstGeom prst="straightConnector1">
            <a:avLst/>
          </a:prstGeom>
          <a:noFill/>
          <a:ln w="9525" cap="flat" cmpd="sng">
            <a:solidFill>
              <a:schemeClr val="dk2"/>
            </a:solidFill>
            <a:prstDash val="solid"/>
            <a:round/>
            <a:headEnd type="none" w="med" len="med"/>
            <a:tailEnd type="triangle" w="med" len="med"/>
          </a:ln>
        </p:spPr>
      </p:cxnSp>
      <p:cxnSp>
        <p:nvCxnSpPr>
          <p:cNvPr id="10147" name="Google Shape;10147;p396"/>
          <p:cNvCxnSpPr/>
          <p:nvPr/>
        </p:nvCxnSpPr>
        <p:spPr>
          <a:xfrm rot="10800000">
            <a:off x="3017825" y="2870950"/>
            <a:ext cx="719400" cy="0"/>
          </a:xfrm>
          <a:prstGeom prst="straightConnector1">
            <a:avLst/>
          </a:prstGeom>
          <a:noFill/>
          <a:ln w="9525" cap="flat" cmpd="sng">
            <a:solidFill>
              <a:schemeClr val="dk2"/>
            </a:solidFill>
            <a:prstDash val="solid"/>
            <a:round/>
            <a:headEnd type="none" w="med" len="med"/>
            <a:tailEnd type="triangle" w="med" len="med"/>
          </a:ln>
        </p:spPr>
      </p:cxnSp>
      <p:sp>
        <p:nvSpPr>
          <p:cNvPr id="10148" name="Google Shape;10148;p396"/>
          <p:cNvSpPr txBox="1"/>
          <p:nvPr/>
        </p:nvSpPr>
        <p:spPr>
          <a:xfrm>
            <a:off x="2086450" y="2446025"/>
            <a:ext cx="11262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constipation, </a:t>
            </a:r>
            <a:endParaRPr sz="1200"/>
          </a:p>
          <a:p>
            <a:pPr marL="0" lvl="0" indent="0" algn="l" rtl="0">
              <a:spcBef>
                <a:spcPts val="0"/>
              </a:spcBef>
              <a:spcAft>
                <a:spcPts val="0"/>
              </a:spcAft>
              <a:buNone/>
            </a:pPr>
            <a:r>
              <a:rPr lang="en" sz="1200"/>
              <a:t>dry mouth, </a:t>
            </a:r>
            <a:endParaRPr sz="1200"/>
          </a:p>
          <a:p>
            <a:pPr marL="0" lvl="0" indent="0" algn="l" rtl="0">
              <a:spcBef>
                <a:spcPts val="0"/>
              </a:spcBef>
              <a:spcAft>
                <a:spcPts val="0"/>
              </a:spcAft>
              <a:buNone/>
            </a:pPr>
            <a:r>
              <a:rPr lang="en" sz="1200"/>
              <a:t>impaired cognition</a:t>
            </a:r>
            <a:endParaRPr sz="1200"/>
          </a:p>
        </p:txBody>
      </p:sp>
      <p:cxnSp>
        <p:nvCxnSpPr>
          <p:cNvPr id="10149" name="Google Shape;10149;p396"/>
          <p:cNvCxnSpPr/>
          <p:nvPr/>
        </p:nvCxnSpPr>
        <p:spPr>
          <a:xfrm>
            <a:off x="7763700" y="3679725"/>
            <a:ext cx="252900" cy="0"/>
          </a:xfrm>
          <a:prstGeom prst="straightConnector1">
            <a:avLst/>
          </a:prstGeom>
          <a:noFill/>
          <a:ln w="9525" cap="flat" cmpd="sng">
            <a:solidFill>
              <a:schemeClr val="dk2"/>
            </a:solidFill>
            <a:prstDash val="solid"/>
            <a:round/>
            <a:headEnd type="none" w="med" len="med"/>
            <a:tailEnd type="triangle" w="med" len="med"/>
          </a:ln>
        </p:spPr>
      </p:cxnSp>
      <p:sp>
        <p:nvSpPr>
          <p:cNvPr id="10150" name="Google Shape;10150;p396"/>
          <p:cNvSpPr txBox="1"/>
          <p:nvPr/>
        </p:nvSpPr>
        <p:spPr>
          <a:xfrm>
            <a:off x="7942166" y="3277745"/>
            <a:ext cx="1248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cxnSp>
        <p:nvCxnSpPr>
          <p:cNvPr id="10151" name="Google Shape;10151;p396"/>
          <p:cNvCxnSpPr/>
          <p:nvPr/>
        </p:nvCxnSpPr>
        <p:spPr>
          <a:xfrm>
            <a:off x="6946150" y="2690488"/>
            <a:ext cx="473700" cy="0"/>
          </a:xfrm>
          <a:prstGeom prst="straightConnector1">
            <a:avLst/>
          </a:prstGeom>
          <a:noFill/>
          <a:ln w="9525" cap="flat" cmpd="sng">
            <a:solidFill>
              <a:schemeClr val="dk2"/>
            </a:solidFill>
            <a:prstDash val="solid"/>
            <a:round/>
            <a:headEnd type="none" w="med" len="med"/>
            <a:tailEnd type="triangle" w="med" len="med"/>
          </a:ln>
        </p:spPr>
      </p:cxnSp>
      <p:sp>
        <p:nvSpPr>
          <p:cNvPr id="10152" name="Google Shape;10152;p396"/>
          <p:cNvSpPr txBox="1"/>
          <p:nvPr/>
        </p:nvSpPr>
        <p:spPr>
          <a:xfrm>
            <a:off x="7404950" y="2213600"/>
            <a:ext cx="1863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activating in theory (but has mythological “calming” reputation)</a:t>
            </a:r>
            <a:endParaRPr sz="1200"/>
          </a:p>
        </p:txBody>
      </p:sp>
      <p:cxnSp>
        <p:nvCxnSpPr>
          <p:cNvPr id="10153" name="Google Shape;10153;p396"/>
          <p:cNvCxnSpPr/>
          <p:nvPr/>
        </p:nvCxnSpPr>
        <p:spPr>
          <a:xfrm>
            <a:off x="6609600" y="1553013"/>
            <a:ext cx="378900" cy="0"/>
          </a:xfrm>
          <a:prstGeom prst="straightConnector1">
            <a:avLst/>
          </a:prstGeom>
          <a:noFill/>
          <a:ln w="9525" cap="flat" cmpd="sng">
            <a:solidFill>
              <a:schemeClr val="dk2"/>
            </a:solidFill>
            <a:prstDash val="solid"/>
            <a:round/>
            <a:headEnd type="none" w="med" len="med"/>
            <a:tailEnd type="triangle" w="med" len="med"/>
          </a:ln>
        </p:spPr>
      </p:cxnSp>
      <p:sp>
        <p:nvSpPr>
          <p:cNvPr id="10154" name="Google Shape;10154;p396"/>
          <p:cNvSpPr txBox="1"/>
          <p:nvPr/>
        </p:nvSpPr>
        <p:spPr>
          <a:xfrm>
            <a:off x="6947750" y="120905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increases levels of CYP2D6 substrates</a:t>
            </a:r>
            <a:endParaRPr sz="1200"/>
          </a:p>
        </p:txBody>
      </p:sp>
      <p:grpSp>
        <p:nvGrpSpPr>
          <p:cNvPr id="10155" name="Google Shape;10155;p396"/>
          <p:cNvGrpSpPr/>
          <p:nvPr/>
        </p:nvGrpSpPr>
        <p:grpSpPr>
          <a:xfrm>
            <a:off x="3490451" y="1341160"/>
            <a:ext cx="4243350" cy="3797289"/>
            <a:chOff x="2728451" y="807760"/>
            <a:chExt cx="4243350" cy="3797289"/>
          </a:xfrm>
        </p:grpSpPr>
        <p:grpSp>
          <p:nvGrpSpPr>
            <p:cNvPr id="10156" name="Google Shape;10156;p396"/>
            <p:cNvGrpSpPr/>
            <p:nvPr/>
          </p:nvGrpSpPr>
          <p:grpSpPr>
            <a:xfrm>
              <a:off x="2728451" y="807760"/>
              <a:ext cx="4243350" cy="3797289"/>
              <a:chOff x="2728451" y="1112560"/>
              <a:chExt cx="4243350" cy="3797289"/>
            </a:xfrm>
          </p:grpSpPr>
          <p:grpSp>
            <p:nvGrpSpPr>
              <p:cNvPr id="10157" name="Google Shape;10157;p396"/>
              <p:cNvGrpSpPr/>
              <p:nvPr/>
            </p:nvGrpSpPr>
            <p:grpSpPr>
              <a:xfrm>
                <a:off x="3548625" y="1112560"/>
                <a:ext cx="2168570" cy="1415608"/>
                <a:chOff x="3548625" y="1112560"/>
                <a:chExt cx="2168570" cy="1415608"/>
              </a:xfrm>
            </p:grpSpPr>
            <p:grpSp>
              <p:nvGrpSpPr>
                <p:cNvPr id="10158" name="Google Shape;10158;p396"/>
                <p:cNvGrpSpPr/>
                <p:nvPr/>
              </p:nvGrpSpPr>
              <p:grpSpPr>
                <a:xfrm>
                  <a:off x="3548625" y="1112560"/>
                  <a:ext cx="1693806" cy="1415608"/>
                  <a:chOff x="-2521759" y="897403"/>
                  <a:chExt cx="1477500" cy="1089600"/>
                </a:xfrm>
              </p:grpSpPr>
              <p:sp>
                <p:nvSpPr>
                  <p:cNvPr id="10159" name="Google Shape;10159;p396"/>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160" name="Google Shape;10160;p396"/>
                  <p:cNvGrpSpPr/>
                  <p:nvPr/>
                </p:nvGrpSpPr>
                <p:grpSpPr>
                  <a:xfrm>
                    <a:off x="-2127414" y="1275205"/>
                    <a:ext cx="688733" cy="700658"/>
                    <a:chOff x="40123" y="-1583761"/>
                    <a:chExt cx="688733" cy="1109689"/>
                  </a:xfrm>
                </p:grpSpPr>
                <p:grpSp>
                  <p:nvGrpSpPr>
                    <p:cNvPr id="10161" name="Google Shape;10161;p396"/>
                    <p:cNvGrpSpPr/>
                    <p:nvPr/>
                  </p:nvGrpSpPr>
                  <p:grpSpPr>
                    <a:xfrm>
                      <a:off x="45124" y="-1327179"/>
                      <a:ext cx="683733" cy="853107"/>
                      <a:chOff x="597574" y="1930371"/>
                      <a:chExt cx="683733" cy="853107"/>
                    </a:xfrm>
                  </p:grpSpPr>
                  <p:grpSp>
                    <p:nvGrpSpPr>
                      <p:cNvPr id="10162" name="Google Shape;10162;p396"/>
                      <p:cNvGrpSpPr/>
                      <p:nvPr/>
                    </p:nvGrpSpPr>
                    <p:grpSpPr>
                      <a:xfrm rot="-5400000">
                        <a:off x="640721" y="2142893"/>
                        <a:ext cx="600335" cy="680836"/>
                        <a:chOff x="15239716" y="-12996420"/>
                        <a:chExt cx="1868456" cy="2463229"/>
                      </a:xfrm>
                    </p:grpSpPr>
                    <p:pic>
                      <p:nvPicPr>
                        <p:cNvPr id="10163" name="Google Shape;10163;p396"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0164" name="Google Shape;10164;p396"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0165" name="Google Shape;10165;p396"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0166" name="Google Shape;10166;p396"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sp>
              <p:nvSpPr>
                <p:cNvPr id="10167" name="Google Shape;10167;p396"/>
                <p:cNvSpPr txBox="1"/>
                <p:nvPr/>
              </p:nvSpPr>
              <p:spPr>
                <a:xfrm>
                  <a:off x="4118795" y="1251930"/>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grpSp>
            <p:nvGrpSpPr>
              <p:cNvPr id="10168" name="Google Shape;10168;p396"/>
              <p:cNvGrpSpPr/>
              <p:nvPr/>
            </p:nvGrpSpPr>
            <p:grpSpPr>
              <a:xfrm>
                <a:off x="2728451" y="2175925"/>
                <a:ext cx="4243350" cy="2733924"/>
                <a:chOff x="2958951" y="1256250"/>
                <a:chExt cx="4243350" cy="2733924"/>
              </a:xfrm>
            </p:grpSpPr>
            <p:pic>
              <p:nvPicPr>
                <p:cNvPr id="10169" name="Google Shape;10169;p396"/>
                <p:cNvPicPr preferRelativeResize="0"/>
                <p:nvPr/>
              </p:nvPicPr>
              <p:blipFill>
                <a:blip r:embed="rId7">
                  <a:alphaModFix/>
                </a:blip>
                <a:stretch>
                  <a:fillRect/>
                </a:stretch>
              </p:blipFill>
              <p:spPr>
                <a:xfrm>
                  <a:off x="2958951" y="1256250"/>
                  <a:ext cx="4243350" cy="2733924"/>
                </a:xfrm>
                <a:prstGeom prst="rect">
                  <a:avLst/>
                </a:prstGeom>
                <a:noFill/>
                <a:ln>
                  <a:noFill/>
                </a:ln>
              </p:spPr>
            </p:pic>
            <p:sp>
              <p:nvSpPr>
                <p:cNvPr id="10170" name="Google Shape;10170;p396"/>
                <p:cNvSpPr txBox="1"/>
                <p:nvPr/>
              </p:nvSpPr>
              <p:spPr>
                <a:xfrm rot="24443">
                  <a:off x="3568298" y="2266049"/>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paroxetine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PAXIL</a:t>
                  </a:r>
                  <a:endParaRPr sz="1800" b="1"/>
                </a:p>
              </p:txBody>
            </p:sp>
          </p:grpSp>
        </p:grpSp>
        <p:cxnSp>
          <p:nvCxnSpPr>
            <p:cNvPr id="10171" name="Google Shape;10171;p396"/>
            <p:cNvCxnSpPr/>
            <p:nvPr/>
          </p:nvCxnSpPr>
          <p:spPr>
            <a:xfrm>
              <a:off x="4177633" y="4514737"/>
              <a:ext cx="423300" cy="0"/>
            </a:xfrm>
            <a:prstGeom prst="straightConnector1">
              <a:avLst/>
            </a:prstGeom>
            <a:noFill/>
            <a:ln w="28575" cap="flat" cmpd="sng">
              <a:solidFill>
                <a:schemeClr val="dk2"/>
              </a:solidFill>
              <a:prstDash val="solid"/>
              <a:round/>
              <a:headEnd type="none" w="med" len="med"/>
              <a:tailEnd type="none" w="med" len="med"/>
            </a:ln>
          </p:spPr>
        </p:cxnSp>
      </p:grpSp>
      <p:sp>
        <p:nvSpPr>
          <p:cNvPr id="10172" name="Google Shape;10172;p396"/>
          <p:cNvSpPr txBox="1"/>
          <p:nvPr/>
        </p:nvSpPr>
        <p:spPr>
          <a:xfrm>
            <a:off x="5788875" y="1157125"/>
            <a:ext cx="930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 </a:t>
            </a:r>
            <a:endParaRPr sz="1200" b="1"/>
          </a:p>
          <a:p>
            <a:pPr marL="0" lvl="0" indent="0" algn="l" rtl="0">
              <a:spcBef>
                <a:spcPts val="0"/>
              </a:spcBef>
              <a:spcAft>
                <a:spcPts val="0"/>
              </a:spcAft>
              <a:buNone/>
            </a:pPr>
            <a:r>
              <a:rPr lang="en" sz="1200" b="1"/>
              <a:t>in</a:t>
            </a:r>
            <a:r>
              <a:rPr lang="en" sz="1200" b="1" u="sng"/>
              <a:t>H</a:t>
            </a:r>
            <a:r>
              <a:rPr lang="en" sz="1200" b="1"/>
              <a:t>ibitor</a:t>
            </a:r>
            <a:endParaRPr sz="1200" b="1"/>
          </a:p>
          <a:p>
            <a:pPr marL="0" lvl="0" indent="0" algn="l" rtl="0">
              <a:spcBef>
                <a:spcPts val="0"/>
              </a:spcBef>
              <a:spcAft>
                <a:spcPts val="0"/>
              </a:spcAft>
              <a:buNone/>
            </a:pPr>
            <a:r>
              <a:rPr lang="en" sz="1200" b="1"/>
              <a:t>(strong)</a:t>
            </a:r>
            <a:endParaRPr sz="1200" b="1"/>
          </a:p>
        </p:txBody>
      </p:sp>
      <p:sp>
        <p:nvSpPr>
          <p:cNvPr id="10173" name="Google Shape;10173;p396"/>
          <p:cNvSpPr txBox="1"/>
          <p:nvPr/>
        </p:nvSpPr>
        <p:spPr>
          <a:xfrm>
            <a:off x="329125" y="119100"/>
            <a:ext cx="4800900" cy="182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Paroxetine (PAXIL)</a:t>
            </a:r>
            <a:endParaRPr b="1"/>
          </a:p>
          <a:p>
            <a:pPr marL="457200" lvl="0" indent="-317500" algn="l" rtl="0">
              <a:spcBef>
                <a:spcPts val="1000"/>
              </a:spcBef>
              <a:spcAft>
                <a:spcPts val="0"/>
              </a:spcAft>
              <a:buSzPts val="1400"/>
              <a:buChar char="●"/>
            </a:pPr>
            <a:r>
              <a:rPr lang="en" b="1"/>
              <a:t>Most sexual side effects</a:t>
            </a:r>
            <a:endParaRPr b="1"/>
          </a:p>
          <a:p>
            <a:pPr marL="457200" lvl="0" indent="-317500" algn="l" rtl="0">
              <a:spcBef>
                <a:spcPts val="0"/>
              </a:spcBef>
              <a:spcAft>
                <a:spcPts val="0"/>
              </a:spcAft>
              <a:buSzPts val="1400"/>
              <a:buChar char="●"/>
            </a:pPr>
            <a:r>
              <a:rPr lang="en" b="1"/>
              <a:t>Most teratogenicity concerns</a:t>
            </a:r>
            <a:endParaRPr b="1"/>
          </a:p>
          <a:p>
            <a:pPr marL="457200" lvl="0" indent="-317500" algn="l" rtl="0">
              <a:spcBef>
                <a:spcPts val="0"/>
              </a:spcBef>
              <a:spcAft>
                <a:spcPts val="0"/>
              </a:spcAft>
              <a:buSzPts val="1400"/>
              <a:buChar char="●"/>
            </a:pPr>
            <a:r>
              <a:rPr lang="en" b="1"/>
              <a:t>Most anticholinergic effects</a:t>
            </a:r>
            <a:endParaRPr b="1"/>
          </a:p>
          <a:p>
            <a:pPr marL="457200" lvl="0" indent="-317500" algn="l" rtl="0">
              <a:spcBef>
                <a:spcPts val="0"/>
              </a:spcBef>
              <a:spcAft>
                <a:spcPts val="0"/>
              </a:spcAft>
              <a:buSzPts val="1400"/>
              <a:buChar char="●"/>
            </a:pPr>
            <a:r>
              <a:rPr lang="en" b="1"/>
              <a:t>Short half-life, worse 5-HT withdrawal</a:t>
            </a:r>
            <a:endParaRPr b="1"/>
          </a:p>
          <a:p>
            <a:pPr marL="457200" lvl="0" indent="-317500" algn="l" rtl="0">
              <a:spcBef>
                <a:spcPts val="0"/>
              </a:spcBef>
              <a:spcAft>
                <a:spcPts val="0"/>
              </a:spcAft>
              <a:buSzPts val="1400"/>
              <a:buChar char="●"/>
            </a:pPr>
            <a:r>
              <a:rPr lang="en" b="1"/>
              <a:t>“More calming” reputation is mythology</a:t>
            </a:r>
            <a:endParaRPr b="1"/>
          </a:p>
          <a:p>
            <a:pPr marL="457200" lvl="0" indent="-317500" algn="l" rtl="0">
              <a:spcBef>
                <a:spcPts val="0"/>
              </a:spcBef>
              <a:spcAft>
                <a:spcPts val="0"/>
              </a:spcAft>
              <a:buSzPts val="1400"/>
              <a:buChar char="●"/>
            </a:pPr>
            <a:endParaRPr b="1"/>
          </a:p>
        </p:txBody>
      </p:sp>
      <p:grpSp>
        <p:nvGrpSpPr>
          <p:cNvPr id="10174" name="Google Shape;10174;p396"/>
          <p:cNvGrpSpPr/>
          <p:nvPr/>
        </p:nvGrpSpPr>
        <p:grpSpPr>
          <a:xfrm>
            <a:off x="8288007" y="119108"/>
            <a:ext cx="777812" cy="1308384"/>
            <a:chOff x="3984500" y="1006480"/>
            <a:chExt cx="2195350" cy="3692872"/>
          </a:xfrm>
        </p:grpSpPr>
        <p:pic>
          <p:nvPicPr>
            <p:cNvPr id="10175" name="Google Shape;10175;p396" descr="A close up of a mask&#10;&#10;Description automatically generated"/>
            <p:cNvPicPr preferRelativeResize="0"/>
            <p:nvPr/>
          </p:nvPicPr>
          <p:blipFill rotWithShape="1">
            <a:blip r:embed="rId8">
              <a:alphaModFix/>
            </a:blip>
            <a:srcRect/>
            <a:stretch/>
          </p:blipFill>
          <p:spPr>
            <a:xfrm>
              <a:off x="3984500" y="1006480"/>
              <a:ext cx="2195350" cy="3692872"/>
            </a:xfrm>
            <a:prstGeom prst="rect">
              <a:avLst/>
            </a:prstGeom>
            <a:noFill/>
            <a:ln>
              <a:noFill/>
            </a:ln>
          </p:spPr>
        </p:pic>
        <p:pic>
          <p:nvPicPr>
            <p:cNvPr id="10176" name="Google Shape;10176;p396" descr="clipped result image"/>
            <p:cNvPicPr preferRelativeResize="0"/>
            <p:nvPr/>
          </p:nvPicPr>
          <p:blipFill rotWithShape="1">
            <a:blip r:embed="rId9">
              <a:alphaModFix amt="50000"/>
            </a:blip>
            <a:srcRect/>
            <a:stretch/>
          </p:blipFill>
          <p:spPr>
            <a:xfrm rot="-1799991">
              <a:off x="4525538" y="2360240"/>
              <a:ext cx="318345" cy="424305"/>
            </a:xfrm>
            <a:prstGeom prst="rect">
              <a:avLst/>
            </a:prstGeom>
            <a:noFill/>
            <a:ln>
              <a:noFill/>
            </a:ln>
          </p:spPr>
        </p:pic>
        <p:pic>
          <p:nvPicPr>
            <p:cNvPr id="10177" name="Google Shape;10177;p396" descr="clipped result image"/>
            <p:cNvPicPr preferRelativeResize="0"/>
            <p:nvPr/>
          </p:nvPicPr>
          <p:blipFill rotWithShape="1">
            <a:blip r:embed="rId10">
              <a:alphaModFix amt="50000"/>
            </a:blip>
            <a:srcRect r="15117"/>
            <a:stretch/>
          </p:blipFill>
          <p:spPr>
            <a:xfrm rot="-7933865" flipH="1">
              <a:off x="5034669" y="2291585"/>
              <a:ext cx="321592" cy="567999"/>
            </a:xfrm>
            <a:prstGeom prst="rect">
              <a:avLst/>
            </a:prstGeom>
            <a:noFill/>
            <a:ln>
              <a:noFill/>
            </a:ln>
          </p:spPr>
        </p:pic>
      </p:gr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Shape 10181"/>
        <p:cNvGrpSpPr/>
        <p:nvPr/>
      </p:nvGrpSpPr>
      <p:grpSpPr>
        <a:xfrm>
          <a:off x="0" y="0"/>
          <a:ext cx="0" cy="0"/>
          <a:chOff x="0" y="0"/>
          <a:chExt cx="0" cy="0"/>
        </a:xfrm>
      </p:grpSpPr>
      <p:sp>
        <p:nvSpPr>
          <p:cNvPr id="10182" name="Google Shape;10182;p397"/>
          <p:cNvSpPr txBox="1"/>
          <p:nvPr/>
        </p:nvSpPr>
        <p:spPr>
          <a:xfrm>
            <a:off x="6511650" y="4066288"/>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10183" name="Google Shape;10183;p397"/>
          <p:cNvSpPr txBox="1"/>
          <p:nvPr/>
        </p:nvSpPr>
        <p:spPr>
          <a:xfrm>
            <a:off x="5958075" y="1951600"/>
            <a:ext cx="1404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 (weak)</a:t>
            </a:r>
            <a:endParaRPr sz="1200" b="1"/>
          </a:p>
        </p:txBody>
      </p:sp>
      <p:sp>
        <p:nvSpPr>
          <p:cNvPr id="10184" name="Google Shape;10184;p397"/>
          <p:cNvSpPr txBox="1"/>
          <p:nvPr/>
        </p:nvSpPr>
        <p:spPr>
          <a:xfrm>
            <a:off x="2531200" y="2080325"/>
            <a:ext cx="1782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anticholinergic (mild)</a:t>
            </a:r>
            <a:endParaRPr sz="1200"/>
          </a:p>
        </p:txBody>
      </p:sp>
      <p:sp>
        <p:nvSpPr>
          <p:cNvPr id="10185" name="Google Shape;10185;p397"/>
          <p:cNvSpPr txBox="1"/>
          <p:nvPr/>
        </p:nvSpPr>
        <p:spPr>
          <a:xfrm>
            <a:off x="2710275" y="3782050"/>
            <a:ext cx="11262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Inhibitor of nitric oxide synthase</a:t>
            </a:r>
            <a:endParaRPr sz="1200" b="1"/>
          </a:p>
        </p:txBody>
      </p:sp>
      <p:sp>
        <p:nvSpPr>
          <p:cNvPr id="10186" name="Google Shape;10186;p397"/>
          <p:cNvSpPr txBox="1"/>
          <p:nvPr/>
        </p:nvSpPr>
        <p:spPr>
          <a:xfrm>
            <a:off x="1545700" y="4333575"/>
            <a:ext cx="985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sexual dysfunction</a:t>
            </a:r>
            <a:endParaRPr sz="1200"/>
          </a:p>
        </p:txBody>
      </p:sp>
      <p:cxnSp>
        <p:nvCxnSpPr>
          <p:cNvPr id="10187" name="Google Shape;10187;p397"/>
          <p:cNvCxnSpPr/>
          <p:nvPr/>
        </p:nvCxnSpPr>
        <p:spPr>
          <a:xfrm rot="10800000">
            <a:off x="2213650" y="4560175"/>
            <a:ext cx="999000" cy="0"/>
          </a:xfrm>
          <a:prstGeom prst="straightConnector1">
            <a:avLst/>
          </a:prstGeom>
          <a:noFill/>
          <a:ln w="9525" cap="flat" cmpd="sng">
            <a:solidFill>
              <a:schemeClr val="dk2"/>
            </a:solidFill>
            <a:prstDash val="solid"/>
            <a:round/>
            <a:headEnd type="none" w="med" len="med"/>
            <a:tailEnd type="triangle" w="med" len="med"/>
          </a:ln>
        </p:spPr>
      </p:cxnSp>
      <p:cxnSp>
        <p:nvCxnSpPr>
          <p:cNvPr id="10188" name="Google Shape;10188;p397"/>
          <p:cNvCxnSpPr/>
          <p:nvPr/>
        </p:nvCxnSpPr>
        <p:spPr>
          <a:xfrm rot="10800000">
            <a:off x="3017825" y="2870950"/>
            <a:ext cx="719400" cy="0"/>
          </a:xfrm>
          <a:prstGeom prst="straightConnector1">
            <a:avLst/>
          </a:prstGeom>
          <a:noFill/>
          <a:ln w="9525" cap="flat" cmpd="sng">
            <a:solidFill>
              <a:schemeClr val="dk2"/>
            </a:solidFill>
            <a:prstDash val="solid"/>
            <a:round/>
            <a:headEnd type="none" w="med" len="med"/>
            <a:tailEnd type="triangle" w="med" len="med"/>
          </a:ln>
        </p:spPr>
      </p:cxnSp>
      <p:sp>
        <p:nvSpPr>
          <p:cNvPr id="10189" name="Google Shape;10189;p397"/>
          <p:cNvSpPr txBox="1"/>
          <p:nvPr/>
        </p:nvSpPr>
        <p:spPr>
          <a:xfrm>
            <a:off x="2086450" y="2446025"/>
            <a:ext cx="11262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constipation, </a:t>
            </a:r>
            <a:endParaRPr sz="1200"/>
          </a:p>
          <a:p>
            <a:pPr marL="0" lvl="0" indent="0" algn="l" rtl="0">
              <a:spcBef>
                <a:spcPts val="0"/>
              </a:spcBef>
              <a:spcAft>
                <a:spcPts val="0"/>
              </a:spcAft>
              <a:buNone/>
            </a:pPr>
            <a:r>
              <a:rPr lang="en" sz="1200"/>
              <a:t>dry mouth, </a:t>
            </a:r>
            <a:endParaRPr sz="1200"/>
          </a:p>
          <a:p>
            <a:pPr marL="0" lvl="0" indent="0" algn="l" rtl="0">
              <a:spcBef>
                <a:spcPts val="0"/>
              </a:spcBef>
              <a:spcAft>
                <a:spcPts val="0"/>
              </a:spcAft>
              <a:buNone/>
            </a:pPr>
            <a:r>
              <a:rPr lang="en" sz="1200"/>
              <a:t>impaired cognition</a:t>
            </a:r>
            <a:endParaRPr sz="1200"/>
          </a:p>
        </p:txBody>
      </p:sp>
      <p:cxnSp>
        <p:nvCxnSpPr>
          <p:cNvPr id="10190" name="Google Shape;10190;p397"/>
          <p:cNvCxnSpPr/>
          <p:nvPr/>
        </p:nvCxnSpPr>
        <p:spPr>
          <a:xfrm>
            <a:off x="7763700" y="3679725"/>
            <a:ext cx="252900" cy="0"/>
          </a:xfrm>
          <a:prstGeom prst="straightConnector1">
            <a:avLst/>
          </a:prstGeom>
          <a:noFill/>
          <a:ln w="9525" cap="flat" cmpd="sng">
            <a:solidFill>
              <a:schemeClr val="dk2"/>
            </a:solidFill>
            <a:prstDash val="solid"/>
            <a:round/>
            <a:headEnd type="none" w="med" len="med"/>
            <a:tailEnd type="triangle" w="med" len="med"/>
          </a:ln>
        </p:spPr>
      </p:cxnSp>
      <p:sp>
        <p:nvSpPr>
          <p:cNvPr id="10191" name="Google Shape;10191;p397"/>
          <p:cNvSpPr txBox="1"/>
          <p:nvPr/>
        </p:nvSpPr>
        <p:spPr>
          <a:xfrm>
            <a:off x="7942166" y="3277745"/>
            <a:ext cx="1248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cxnSp>
        <p:nvCxnSpPr>
          <p:cNvPr id="10192" name="Google Shape;10192;p397"/>
          <p:cNvCxnSpPr/>
          <p:nvPr/>
        </p:nvCxnSpPr>
        <p:spPr>
          <a:xfrm>
            <a:off x="6946150" y="2690488"/>
            <a:ext cx="473700" cy="0"/>
          </a:xfrm>
          <a:prstGeom prst="straightConnector1">
            <a:avLst/>
          </a:prstGeom>
          <a:noFill/>
          <a:ln w="9525" cap="flat" cmpd="sng">
            <a:solidFill>
              <a:schemeClr val="dk2"/>
            </a:solidFill>
            <a:prstDash val="solid"/>
            <a:round/>
            <a:headEnd type="none" w="med" len="med"/>
            <a:tailEnd type="triangle" w="med" len="med"/>
          </a:ln>
        </p:spPr>
      </p:cxnSp>
      <p:sp>
        <p:nvSpPr>
          <p:cNvPr id="10193" name="Google Shape;10193;p397"/>
          <p:cNvSpPr txBox="1"/>
          <p:nvPr/>
        </p:nvSpPr>
        <p:spPr>
          <a:xfrm>
            <a:off x="7404950" y="2213600"/>
            <a:ext cx="1863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activating in theory (but has mythological “calming” reputation)</a:t>
            </a:r>
            <a:endParaRPr sz="1200"/>
          </a:p>
        </p:txBody>
      </p:sp>
      <p:cxnSp>
        <p:nvCxnSpPr>
          <p:cNvPr id="10194" name="Google Shape;10194;p397"/>
          <p:cNvCxnSpPr/>
          <p:nvPr/>
        </p:nvCxnSpPr>
        <p:spPr>
          <a:xfrm>
            <a:off x="6609600" y="1553013"/>
            <a:ext cx="378900" cy="0"/>
          </a:xfrm>
          <a:prstGeom prst="straightConnector1">
            <a:avLst/>
          </a:prstGeom>
          <a:noFill/>
          <a:ln w="9525" cap="flat" cmpd="sng">
            <a:solidFill>
              <a:schemeClr val="dk2"/>
            </a:solidFill>
            <a:prstDash val="solid"/>
            <a:round/>
            <a:headEnd type="none" w="med" len="med"/>
            <a:tailEnd type="triangle" w="med" len="med"/>
          </a:ln>
        </p:spPr>
      </p:cxnSp>
      <p:sp>
        <p:nvSpPr>
          <p:cNvPr id="10195" name="Google Shape;10195;p397"/>
          <p:cNvSpPr txBox="1"/>
          <p:nvPr/>
        </p:nvSpPr>
        <p:spPr>
          <a:xfrm>
            <a:off x="6947750" y="120905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increases levels of CYP2D6 substrates</a:t>
            </a:r>
            <a:endParaRPr sz="1200"/>
          </a:p>
        </p:txBody>
      </p:sp>
      <p:grpSp>
        <p:nvGrpSpPr>
          <p:cNvPr id="10196" name="Google Shape;10196;p397"/>
          <p:cNvGrpSpPr/>
          <p:nvPr/>
        </p:nvGrpSpPr>
        <p:grpSpPr>
          <a:xfrm>
            <a:off x="3490451" y="1341160"/>
            <a:ext cx="4243350" cy="3797289"/>
            <a:chOff x="2728451" y="807760"/>
            <a:chExt cx="4243350" cy="3797289"/>
          </a:xfrm>
        </p:grpSpPr>
        <p:grpSp>
          <p:nvGrpSpPr>
            <p:cNvPr id="10197" name="Google Shape;10197;p397"/>
            <p:cNvGrpSpPr/>
            <p:nvPr/>
          </p:nvGrpSpPr>
          <p:grpSpPr>
            <a:xfrm>
              <a:off x="2728451" y="807760"/>
              <a:ext cx="4243350" cy="3797289"/>
              <a:chOff x="2728451" y="1112560"/>
              <a:chExt cx="4243350" cy="3797289"/>
            </a:xfrm>
          </p:grpSpPr>
          <p:grpSp>
            <p:nvGrpSpPr>
              <p:cNvPr id="10198" name="Google Shape;10198;p397"/>
              <p:cNvGrpSpPr/>
              <p:nvPr/>
            </p:nvGrpSpPr>
            <p:grpSpPr>
              <a:xfrm>
                <a:off x="3548625" y="1112560"/>
                <a:ext cx="2168570" cy="1415608"/>
                <a:chOff x="3548625" y="1112560"/>
                <a:chExt cx="2168570" cy="1415608"/>
              </a:xfrm>
            </p:grpSpPr>
            <p:grpSp>
              <p:nvGrpSpPr>
                <p:cNvPr id="10199" name="Google Shape;10199;p397"/>
                <p:cNvGrpSpPr/>
                <p:nvPr/>
              </p:nvGrpSpPr>
              <p:grpSpPr>
                <a:xfrm>
                  <a:off x="3548625" y="1112560"/>
                  <a:ext cx="1693806" cy="1415608"/>
                  <a:chOff x="-2521759" y="897403"/>
                  <a:chExt cx="1477500" cy="1089600"/>
                </a:xfrm>
              </p:grpSpPr>
              <p:sp>
                <p:nvSpPr>
                  <p:cNvPr id="10200" name="Google Shape;10200;p397"/>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201" name="Google Shape;10201;p397"/>
                  <p:cNvGrpSpPr/>
                  <p:nvPr/>
                </p:nvGrpSpPr>
                <p:grpSpPr>
                  <a:xfrm>
                    <a:off x="-2127414" y="1275205"/>
                    <a:ext cx="688733" cy="700658"/>
                    <a:chOff x="40123" y="-1583761"/>
                    <a:chExt cx="688733" cy="1109689"/>
                  </a:xfrm>
                </p:grpSpPr>
                <p:grpSp>
                  <p:nvGrpSpPr>
                    <p:cNvPr id="10202" name="Google Shape;10202;p397"/>
                    <p:cNvGrpSpPr/>
                    <p:nvPr/>
                  </p:nvGrpSpPr>
                  <p:grpSpPr>
                    <a:xfrm>
                      <a:off x="45124" y="-1327179"/>
                      <a:ext cx="683733" cy="853107"/>
                      <a:chOff x="597574" y="1930371"/>
                      <a:chExt cx="683733" cy="853107"/>
                    </a:xfrm>
                  </p:grpSpPr>
                  <p:grpSp>
                    <p:nvGrpSpPr>
                      <p:cNvPr id="10203" name="Google Shape;10203;p397"/>
                      <p:cNvGrpSpPr/>
                      <p:nvPr/>
                    </p:nvGrpSpPr>
                    <p:grpSpPr>
                      <a:xfrm rot="-5400000">
                        <a:off x="640721" y="2142893"/>
                        <a:ext cx="600335" cy="680836"/>
                        <a:chOff x="15239716" y="-12996420"/>
                        <a:chExt cx="1868456" cy="2463229"/>
                      </a:xfrm>
                    </p:grpSpPr>
                    <p:pic>
                      <p:nvPicPr>
                        <p:cNvPr id="10204" name="Google Shape;10204;p397"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0205" name="Google Shape;10205;p397"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0206" name="Google Shape;10206;p397"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0207" name="Google Shape;10207;p397"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sp>
              <p:nvSpPr>
                <p:cNvPr id="10208" name="Google Shape;10208;p397"/>
                <p:cNvSpPr txBox="1"/>
                <p:nvPr/>
              </p:nvSpPr>
              <p:spPr>
                <a:xfrm>
                  <a:off x="4118795" y="1251930"/>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grpSp>
            <p:nvGrpSpPr>
              <p:cNvPr id="10209" name="Google Shape;10209;p397"/>
              <p:cNvGrpSpPr/>
              <p:nvPr/>
            </p:nvGrpSpPr>
            <p:grpSpPr>
              <a:xfrm>
                <a:off x="2728451" y="2175925"/>
                <a:ext cx="4243350" cy="2733924"/>
                <a:chOff x="2958951" y="1256250"/>
                <a:chExt cx="4243350" cy="2733924"/>
              </a:xfrm>
            </p:grpSpPr>
            <p:pic>
              <p:nvPicPr>
                <p:cNvPr id="10210" name="Google Shape;10210;p397"/>
                <p:cNvPicPr preferRelativeResize="0"/>
                <p:nvPr/>
              </p:nvPicPr>
              <p:blipFill>
                <a:blip r:embed="rId7">
                  <a:alphaModFix/>
                </a:blip>
                <a:stretch>
                  <a:fillRect/>
                </a:stretch>
              </p:blipFill>
              <p:spPr>
                <a:xfrm>
                  <a:off x="2958951" y="1256250"/>
                  <a:ext cx="4243350" cy="2733924"/>
                </a:xfrm>
                <a:prstGeom prst="rect">
                  <a:avLst/>
                </a:prstGeom>
                <a:noFill/>
                <a:ln>
                  <a:noFill/>
                </a:ln>
              </p:spPr>
            </p:pic>
            <p:sp>
              <p:nvSpPr>
                <p:cNvPr id="10211" name="Google Shape;10211;p397"/>
                <p:cNvSpPr txBox="1"/>
                <p:nvPr/>
              </p:nvSpPr>
              <p:spPr>
                <a:xfrm rot="24443">
                  <a:off x="3568298" y="2266049"/>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paroxetine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PAXIL</a:t>
                  </a:r>
                  <a:endParaRPr sz="1800" b="1"/>
                </a:p>
              </p:txBody>
            </p:sp>
          </p:grpSp>
        </p:grpSp>
        <p:cxnSp>
          <p:nvCxnSpPr>
            <p:cNvPr id="10212" name="Google Shape;10212;p397"/>
            <p:cNvCxnSpPr/>
            <p:nvPr/>
          </p:nvCxnSpPr>
          <p:spPr>
            <a:xfrm>
              <a:off x="4177633" y="4514737"/>
              <a:ext cx="423300" cy="0"/>
            </a:xfrm>
            <a:prstGeom prst="straightConnector1">
              <a:avLst/>
            </a:prstGeom>
            <a:noFill/>
            <a:ln w="28575" cap="flat" cmpd="sng">
              <a:solidFill>
                <a:schemeClr val="dk2"/>
              </a:solidFill>
              <a:prstDash val="solid"/>
              <a:round/>
              <a:headEnd type="none" w="med" len="med"/>
              <a:tailEnd type="none" w="med" len="med"/>
            </a:ln>
          </p:spPr>
        </p:cxnSp>
      </p:grpSp>
      <p:sp>
        <p:nvSpPr>
          <p:cNvPr id="10213" name="Google Shape;10213;p397"/>
          <p:cNvSpPr txBox="1"/>
          <p:nvPr/>
        </p:nvSpPr>
        <p:spPr>
          <a:xfrm>
            <a:off x="5788875" y="1157125"/>
            <a:ext cx="930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 </a:t>
            </a:r>
            <a:endParaRPr sz="1200" b="1"/>
          </a:p>
          <a:p>
            <a:pPr marL="0" lvl="0" indent="0" algn="l" rtl="0">
              <a:spcBef>
                <a:spcPts val="0"/>
              </a:spcBef>
              <a:spcAft>
                <a:spcPts val="0"/>
              </a:spcAft>
              <a:buNone/>
            </a:pPr>
            <a:r>
              <a:rPr lang="en" sz="1200" b="1"/>
              <a:t>in</a:t>
            </a:r>
            <a:r>
              <a:rPr lang="en" sz="1200" b="1" u="sng"/>
              <a:t>H</a:t>
            </a:r>
            <a:r>
              <a:rPr lang="en" sz="1200" b="1"/>
              <a:t>ibitor</a:t>
            </a:r>
            <a:endParaRPr sz="1200" b="1"/>
          </a:p>
          <a:p>
            <a:pPr marL="0" lvl="0" indent="0" algn="l" rtl="0">
              <a:spcBef>
                <a:spcPts val="0"/>
              </a:spcBef>
              <a:spcAft>
                <a:spcPts val="0"/>
              </a:spcAft>
              <a:buNone/>
            </a:pPr>
            <a:r>
              <a:rPr lang="en" sz="1200" b="1"/>
              <a:t>(strong)</a:t>
            </a:r>
            <a:endParaRPr sz="1200" b="1"/>
          </a:p>
        </p:txBody>
      </p:sp>
      <p:sp>
        <p:nvSpPr>
          <p:cNvPr id="10214" name="Google Shape;10214;p397"/>
          <p:cNvSpPr txBox="1"/>
          <p:nvPr/>
        </p:nvSpPr>
        <p:spPr>
          <a:xfrm>
            <a:off x="329125" y="119100"/>
            <a:ext cx="4800900" cy="182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Paroxetine (PAXIL)</a:t>
            </a:r>
            <a:endParaRPr b="1"/>
          </a:p>
          <a:p>
            <a:pPr marL="457200" lvl="0" indent="-317500" algn="l" rtl="0">
              <a:spcBef>
                <a:spcPts val="1000"/>
              </a:spcBef>
              <a:spcAft>
                <a:spcPts val="0"/>
              </a:spcAft>
              <a:buSzPts val="1400"/>
              <a:buChar char="●"/>
            </a:pPr>
            <a:r>
              <a:rPr lang="en" b="1"/>
              <a:t>Most sexual side effects</a:t>
            </a:r>
            <a:endParaRPr b="1"/>
          </a:p>
          <a:p>
            <a:pPr marL="457200" lvl="0" indent="-317500" algn="l" rtl="0">
              <a:spcBef>
                <a:spcPts val="0"/>
              </a:spcBef>
              <a:spcAft>
                <a:spcPts val="0"/>
              </a:spcAft>
              <a:buSzPts val="1400"/>
              <a:buChar char="●"/>
            </a:pPr>
            <a:r>
              <a:rPr lang="en" b="1"/>
              <a:t>Most teratogenicity concerns</a:t>
            </a:r>
            <a:endParaRPr b="1"/>
          </a:p>
          <a:p>
            <a:pPr marL="457200" lvl="0" indent="-317500" algn="l" rtl="0">
              <a:spcBef>
                <a:spcPts val="0"/>
              </a:spcBef>
              <a:spcAft>
                <a:spcPts val="0"/>
              </a:spcAft>
              <a:buSzPts val="1400"/>
              <a:buChar char="●"/>
            </a:pPr>
            <a:r>
              <a:rPr lang="en" b="1"/>
              <a:t>Most anticholinergic effects</a:t>
            </a:r>
            <a:endParaRPr b="1"/>
          </a:p>
          <a:p>
            <a:pPr marL="457200" lvl="0" indent="-317500" algn="l" rtl="0">
              <a:spcBef>
                <a:spcPts val="0"/>
              </a:spcBef>
              <a:spcAft>
                <a:spcPts val="0"/>
              </a:spcAft>
              <a:buSzPts val="1400"/>
              <a:buChar char="●"/>
            </a:pPr>
            <a:r>
              <a:rPr lang="en" b="1"/>
              <a:t>Short half-life, worse 5-HT withdrawal</a:t>
            </a:r>
            <a:endParaRPr b="1"/>
          </a:p>
          <a:p>
            <a:pPr marL="457200" lvl="0" indent="-317500" algn="l" rtl="0">
              <a:spcBef>
                <a:spcPts val="0"/>
              </a:spcBef>
              <a:spcAft>
                <a:spcPts val="0"/>
              </a:spcAft>
              <a:buSzPts val="1400"/>
              <a:buChar char="●"/>
            </a:pPr>
            <a:r>
              <a:rPr lang="en" b="1"/>
              <a:t>“More calming” reputation is mythology</a:t>
            </a:r>
            <a:endParaRPr b="1"/>
          </a:p>
          <a:p>
            <a:pPr marL="457200" lvl="0" indent="-317500" algn="l" rtl="0">
              <a:spcBef>
                <a:spcPts val="0"/>
              </a:spcBef>
              <a:spcAft>
                <a:spcPts val="0"/>
              </a:spcAft>
              <a:buSzPts val="1400"/>
              <a:buChar char="●"/>
            </a:pPr>
            <a:r>
              <a:rPr lang="en" b="1"/>
              <a:t>Don’t start it</a:t>
            </a:r>
            <a:endParaRPr b="1"/>
          </a:p>
        </p:txBody>
      </p:sp>
      <p:grpSp>
        <p:nvGrpSpPr>
          <p:cNvPr id="10215" name="Google Shape;10215;p397"/>
          <p:cNvGrpSpPr/>
          <p:nvPr/>
        </p:nvGrpSpPr>
        <p:grpSpPr>
          <a:xfrm>
            <a:off x="8288007" y="119108"/>
            <a:ext cx="777812" cy="1308384"/>
            <a:chOff x="3984500" y="1006480"/>
            <a:chExt cx="2195350" cy="3692872"/>
          </a:xfrm>
        </p:grpSpPr>
        <p:pic>
          <p:nvPicPr>
            <p:cNvPr id="10216" name="Google Shape;10216;p397" descr="A close up of a mask&#10;&#10;Description automatically generated"/>
            <p:cNvPicPr preferRelativeResize="0"/>
            <p:nvPr/>
          </p:nvPicPr>
          <p:blipFill rotWithShape="1">
            <a:blip r:embed="rId8">
              <a:alphaModFix/>
            </a:blip>
            <a:srcRect/>
            <a:stretch/>
          </p:blipFill>
          <p:spPr>
            <a:xfrm>
              <a:off x="3984500" y="1006480"/>
              <a:ext cx="2195350" cy="3692872"/>
            </a:xfrm>
            <a:prstGeom prst="rect">
              <a:avLst/>
            </a:prstGeom>
            <a:noFill/>
            <a:ln>
              <a:noFill/>
            </a:ln>
          </p:spPr>
        </p:pic>
        <p:pic>
          <p:nvPicPr>
            <p:cNvPr id="10217" name="Google Shape;10217;p397" descr="clipped result image"/>
            <p:cNvPicPr preferRelativeResize="0"/>
            <p:nvPr/>
          </p:nvPicPr>
          <p:blipFill rotWithShape="1">
            <a:blip r:embed="rId9">
              <a:alphaModFix amt="50000"/>
            </a:blip>
            <a:srcRect/>
            <a:stretch/>
          </p:blipFill>
          <p:spPr>
            <a:xfrm rot="-1799991">
              <a:off x="4525538" y="2360240"/>
              <a:ext cx="318345" cy="424305"/>
            </a:xfrm>
            <a:prstGeom prst="rect">
              <a:avLst/>
            </a:prstGeom>
            <a:noFill/>
            <a:ln>
              <a:noFill/>
            </a:ln>
          </p:spPr>
        </p:pic>
        <p:pic>
          <p:nvPicPr>
            <p:cNvPr id="10218" name="Google Shape;10218;p397" descr="clipped result image"/>
            <p:cNvPicPr preferRelativeResize="0"/>
            <p:nvPr/>
          </p:nvPicPr>
          <p:blipFill rotWithShape="1">
            <a:blip r:embed="rId10">
              <a:alphaModFix amt="50000"/>
            </a:blip>
            <a:srcRect r="15117"/>
            <a:stretch/>
          </p:blipFill>
          <p:spPr>
            <a:xfrm rot="-7933865" flipH="1">
              <a:off x="5034669" y="2291585"/>
              <a:ext cx="321592" cy="567999"/>
            </a:xfrm>
            <a:prstGeom prst="rect">
              <a:avLst/>
            </a:prstGeom>
            <a:noFill/>
            <a:ln>
              <a:noFill/>
            </a:ln>
          </p:spPr>
        </p:pic>
      </p:gr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Shape 10222"/>
        <p:cNvGrpSpPr/>
        <p:nvPr/>
      </p:nvGrpSpPr>
      <p:grpSpPr>
        <a:xfrm>
          <a:off x="0" y="0"/>
          <a:ext cx="0" cy="0"/>
          <a:chOff x="0" y="0"/>
          <a:chExt cx="0" cy="0"/>
        </a:xfrm>
      </p:grpSpPr>
      <p:pic>
        <p:nvPicPr>
          <p:cNvPr id="10223" name="Google Shape;10223;p398" descr="A close up of a sign&#10;&#10;Description automatically generated"/>
          <p:cNvPicPr preferRelativeResize="0"/>
          <p:nvPr/>
        </p:nvPicPr>
        <p:blipFill rotWithShape="1">
          <a:blip r:embed="rId3">
            <a:alphaModFix/>
          </a:blip>
          <a:srcRect/>
          <a:stretch/>
        </p:blipFill>
        <p:spPr>
          <a:xfrm>
            <a:off x="4847217" y="717793"/>
            <a:ext cx="2338494" cy="1633996"/>
          </a:xfrm>
          <a:prstGeom prst="rect">
            <a:avLst/>
          </a:prstGeom>
          <a:noFill/>
          <a:ln>
            <a:noFill/>
          </a:ln>
        </p:spPr>
      </p:pic>
      <p:pic>
        <p:nvPicPr>
          <p:cNvPr id="10224" name="Google Shape;10224;p398" descr="clipped result image"/>
          <p:cNvPicPr preferRelativeResize="0"/>
          <p:nvPr/>
        </p:nvPicPr>
        <p:blipFill rotWithShape="1">
          <a:blip r:embed="rId4">
            <a:alphaModFix amt="50000"/>
          </a:blip>
          <a:srcRect/>
          <a:stretch/>
        </p:blipFill>
        <p:spPr>
          <a:xfrm rot="1592146">
            <a:off x="5160641" y="1211011"/>
            <a:ext cx="202075" cy="269336"/>
          </a:xfrm>
          <a:prstGeom prst="rect">
            <a:avLst/>
          </a:prstGeom>
          <a:noFill/>
          <a:ln>
            <a:noFill/>
          </a:ln>
        </p:spPr>
      </p:pic>
      <p:pic>
        <p:nvPicPr>
          <p:cNvPr id="10225" name="Google Shape;10225;p398" descr="clipped result image"/>
          <p:cNvPicPr preferRelativeResize="0"/>
          <p:nvPr/>
        </p:nvPicPr>
        <p:blipFill rotWithShape="1">
          <a:blip r:embed="rId5">
            <a:alphaModFix amt="50000"/>
          </a:blip>
          <a:srcRect r="-4329"/>
          <a:stretch/>
        </p:blipFill>
        <p:spPr>
          <a:xfrm rot="-1562961" flipH="1">
            <a:off x="5081140" y="1579043"/>
            <a:ext cx="169398" cy="243422"/>
          </a:xfrm>
          <a:prstGeom prst="rect">
            <a:avLst/>
          </a:prstGeom>
          <a:noFill/>
          <a:ln>
            <a:noFill/>
          </a:ln>
        </p:spPr>
      </p:pic>
      <p:pic>
        <p:nvPicPr>
          <p:cNvPr id="10226" name="Google Shape;10226;p398"/>
          <p:cNvPicPr preferRelativeResize="0"/>
          <p:nvPr/>
        </p:nvPicPr>
        <p:blipFill rotWithShape="1">
          <a:blip r:embed="rId6">
            <a:alphaModFix/>
          </a:blip>
          <a:srcRect/>
          <a:stretch/>
        </p:blipFill>
        <p:spPr>
          <a:xfrm>
            <a:off x="3825575" y="649715"/>
            <a:ext cx="1034463" cy="2096713"/>
          </a:xfrm>
          <a:prstGeom prst="rect">
            <a:avLst/>
          </a:prstGeom>
          <a:noFill/>
          <a:ln>
            <a:noFill/>
          </a:ln>
        </p:spPr>
      </p:pic>
      <p:pic>
        <p:nvPicPr>
          <p:cNvPr id="10227" name="Google Shape;10227;p398" descr="clipped result image"/>
          <p:cNvPicPr preferRelativeResize="0"/>
          <p:nvPr/>
        </p:nvPicPr>
        <p:blipFill rotWithShape="1">
          <a:blip r:embed="rId4">
            <a:alphaModFix amt="50000"/>
          </a:blip>
          <a:srcRect r="44815"/>
          <a:stretch/>
        </p:blipFill>
        <p:spPr>
          <a:xfrm rot="1592152">
            <a:off x="4103382" y="1266025"/>
            <a:ext cx="111514" cy="269336"/>
          </a:xfrm>
          <a:prstGeom prst="rect">
            <a:avLst/>
          </a:prstGeom>
          <a:noFill/>
          <a:ln>
            <a:noFill/>
          </a:ln>
        </p:spPr>
      </p:pic>
      <p:pic>
        <p:nvPicPr>
          <p:cNvPr id="10228" name="Google Shape;10228;p398" descr="A close up of a sign&#10;&#10;Description automatically generated"/>
          <p:cNvPicPr preferRelativeResize="0"/>
          <p:nvPr/>
        </p:nvPicPr>
        <p:blipFill rotWithShape="1">
          <a:blip r:embed="rId7">
            <a:alphaModFix/>
          </a:blip>
          <a:srcRect/>
          <a:stretch/>
        </p:blipFill>
        <p:spPr>
          <a:xfrm>
            <a:off x="5471468" y="2576379"/>
            <a:ext cx="1655888" cy="2176944"/>
          </a:xfrm>
          <a:prstGeom prst="rect">
            <a:avLst/>
          </a:prstGeom>
          <a:noFill/>
          <a:ln>
            <a:noFill/>
          </a:ln>
        </p:spPr>
      </p:pic>
      <p:pic>
        <p:nvPicPr>
          <p:cNvPr id="10229" name="Google Shape;10229;p398" descr="clipped result image"/>
          <p:cNvPicPr preferRelativeResize="0"/>
          <p:nvPr/>
        </p:nvPicPr>
        <p:blipFill rotWithShape="1">
          <a:blip r:embed="rId4">
            <a:alphaModFix amt="50000"/>
          </a:blip>
          <a:srcRect/>
          <a:stretch/>
        </p:blipFill>
        <p:spPr>
          <a:xfrm rot="2441527">
            <a:off x="5733333" y="3526783"/>
            <a:ext cx="125517" cy="167294"/>
          </a:xfrm>
          <a:prstGeom prst="rect">
            <a:avLst/>
          </a:prstGeom>
          <a:noFill/>
          <a:ln>
            <a:noFill/>
          </a:ln>
        </p:spPr>
      </p:pic>
      <p:pic>
        <p:nvPicPr>
          <p:cNvPr id="10230" name="Google Shape;10230;p398" descr="clipped result image"/>
          <p:cNvPicPr preferRelativeResize="0"/>
          <p:nvPr/>
        </p:nvPicPr>
        <p:blipFill rotWithShape="1">
          <a:blip r:embed="rId5">
            <a:alphaModFix amt="50000"/>
          </a:blip>
          <a:srcRect r="13748"/>
          <a:stretch/>
        </p:blipFill>
        <p:spPr>
          <a:xfrm rot="-1562963" flipH="1">
            <a:off x="5659399" y="3764743"/>
            <a:ext cx="140044" cy="243422"/>
          </a:xfrm>
          <a:prstGeom prst="rect">
            <a:avLst/>
          </a:prstGeom>
          <a:noFill/>
          <a:ln>
            <a:noFill/>
          </a:ln>
        </p:spPr>
      </p:pic>
      <p:pic>
        <p:nvPicPr>
          <p:cNvPr id="10231" name="Google Shape;10231;p398" descr="A close up of a sign&#10;&#10;Description automatically generated"/>
          <p:cNvPicPr preferRelativeResize="0"/>
          <p:nvPr/>
        </p:nvPicPr>
        <p:blipFill rotWithShape="1">
          <a:blip r:embed="rId8">
            <a:alphaModFix/>
          </a:blip>
          <a:srcRect/>
          <a:stretch/>
        </p:blipFill>
        <p:spPr>
          <a:xfrm>
            <a:off x="3843120" y="2427207"/>
            <a:ext cx="1698637" cy="2279893"/>
          </a:xfrm>
          <a:prstGeom prst="rect">
            <a:avLst/>
          </a:prstGeom>
          <a:noFill/>
          <a:ln>
            <a:noFill/>
          </a:ln>
        </p:spPr>
      </p:pic>
      <p:pic>
        <p:nvPicPr>
          <p:cNvPr id="10232" name="Google Shape;10232;p398" descr="clipped result image"/>
          <p:cNvPicPr preferRelativeResize="0"/>
          <p:nvPr/>
        </p:nvPicPr>
        <p:blipFill rotWithShape="1">
          <a:blip r:embed="rId4">
            <a:alphaModFix amt="50000"/>
          </a:blip>
          <a:srcRect/>
          <a:stretch/>
        </p:blipFill>
        <p:spPr>
          <a:xfrm rot="770666">
            <a:off x="4255107" y="3842150"/>
            <a:ext cx="135910" cy="181147"/>
          </a:xfrm>
          <a:prstGeom prst="rect">
            <a:avLst/>
          </a:prstGeom>
          <a:noFill/>
          <a:ln>
            <a:noFill/>
          </a:ln>
        </p:spPr>
      </p:pic>
      <p:pic>
        <p:nvPicPr>
          <p:cNvPr id="10233" name="Google Shape;10233;p398" descr="clipped result image"/>
          <p:cNvPicPr preferRelativeResize="0"/>
          <p:nvPr/>
        </p:nvPicPr>
        <p:blipFill rotWithShape="1">
          <a:blip r:embed="rId5">
            <a:alphaModFix amt="50000"/>
          </a:blip>
          <a:srcRect l="5" r="47188"/>
          <a:stretch/>
        </p:blipFill>
        <p:spPr>
          <a:xfrm rot="-1562956" flipH="1">
            <a:off x="4302231" y="4099629"/>
            <a:ext cx="92837" cy="263578"/>
          </a:xfrm>
          <a:prstGeom prst="rect">
            <a:avLst/>
          </a:prstGeom>
          <a:noFill/>
          <a:ln>
            <a:noFill/>
          </a:ln>
        </p:spPr>
      </p:pic>
      <p:sp>
        <p:nvSpPr>
          <p:cNvPr id="10234" name="Google Shape;10234;p398"/>
          <p:cNvSpPr/>
          <p:nvPr/>
        </p:nvSpPr>
        <p:spPr>
          <a:xfrm rot="-1172554">
            <a:off x="4795359" y="3015036"/>
            <a:ext cx="353356" cy="740493"/>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pic>
        <p:nvPicPr>
          <p:cNvPr id="10235" name="Google Shape;10235;p398" descr="A close up of a logo&#10;&#10;Description automatically generated"/>
          <p:cNvPicPr preferRelativeResize="0"/>
          <p:nvPr/>
        </p:nvPicPr>
        <p:blipFill rotWithShape="1">
          <a:blip r:embed="rId9">
            <a:alphaModFix/>
          </a:blip>
          <a:srcRect/>
          <a:stretch/>
        </p:blipFill>
        <p:spPr>
          <a:xfrm>
            <a:off x="4814677" y="2255789"/>
            <a:ext cx="1024820" cy="981280"/>
          </a:xfrm>
          <a:prstGeom prst="rect">
            <a:avLst/>
          </a:prstGeom>
          <a:noFill/>
          <a:ln>
            <a:noFill/>
          </a:ln>
        </p:spPr>
      </p:pic>
      <p:sp>
        <p:nvSpPr>
          <p:cNvPr id="10236" name="Google Shape;10236;p398"/>
          <p:cNvSpPr txBox="1"/>
          <p:nvPr/>
        </p:nvSpPr>
        <p:spPr>
          <a:xfrm>
            <a:off x="2560973" y="990250"/>
            <a:ext cx="1540500" cy="417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None/>
            </a:pPr>
            <a:r>
              <a:rPr lang="en"/>
              <a:t>Lightheadedness</a:t>
            </a:r>
            <a:endParaRPr b="0" i="0" u="none" strike="noStrike" cap="none">
              <a:solidFill>
                <a:srgbClr val="FFFFFF"/>
              </a:solidFill>
              <a:latin typeface="Arial"/>
              <a:ea typeface="Arial"/>
              <a:cs typeface="Arial"/>
              <a:sym typeface="Arial"/>
            </a:endParaRPr>
          </a:p>
        </p:txBody>
      </p:sp>
      <p:sp>
        <p:nvSpPr>
          <p:cNvPr id="10237" name="Google Shape;10237;p398"/>
          <p:cNvSpPr txBox="1"/>
          <p:nvPr/>
        </p:nvSpPr>
        <p:spPr>
          <a:xfrm>
            <a:off x="6247675" y="762450"/>
            <a:ext cx="1962900" cy="417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None/>
            </a:pPr>
            <a:r>
              <a:rPr lang="en"/>
              <a:t>Paresthesias </a:t>
            </a:r>
            <a:r>
              <a:rPr lang="en">
                <a:solidFill>
                  <a:schemeClr val="dk1"/>
                </a:solidFill>
              </a:rPr>
              <a:t>(pins-and-needles tingling)</a:t>
            </a:r>
            <a:endParaRPr b="0" i="0" u="none" strike="noStrike" cap="none">
              <a:solidFill>
                <a:srgbClr val="FFFFFF"/>
              </a:solidFill>
              <a:latin typeface="Arial"/>
              <a:ea typeface="Arial"/>
              <a:cs typeface="Arial"/>
              <a:sym typeface="Arial"/>
            </a:endParaRPr>
          </a:p>
        </p:txBody>
      </p:sp>
      <p:sp>
        <p:nvSpPr>
          <p:cNvPr id="10238" name="Google Shape;10238;p398"/>
          <p:cNvSpPr txBox="1"/>
          <p:nvPr/>
        </p:nvSpPr>
        <p:spPr>
          <a:xfrm>
            <a:off x="5655158" y="4636864"/>
            <a:ext cx="1288500" cy="417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None/>
            </a:pPr>
            <a:r>
              <a:rPr lang="en"/>
              <a:t>Irritability</a:t>
            </a:r>
            <a:endParaRPr b="0" i="0" u="none" strike="noStrike" cap="none">
              <a:solidFill>
                <a:srgbClr val="FFFFFF"/>
              </a:solidFill>
              <a:latin typeface="Arial"/>
              <a:ea typeface="Arial"/>
              <a:cs typeface="Arial"/>
              <a:sym typeface="Arial"/>
            </a:endParaRPr>
          </a:p>
        </p:txBody>
      </p:sp>
      <p:sp>
        <p:nvSpPr>
          <p:cNvPr id="10239" name="Google Shape;10239;p398"/>
          <p:cNvSpPr txBox="1"/>
          <p:nvPr/>
        </p:nvSpPr>
        <p:spPr>
          <a:xfrm>
            <a:off x="4935434" y="3143195"/>
            <a:ext cx="1288500" cy="417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None/>
            </a:pPr>
            <a:r>
              <a:rPr lang="en"/>
              <a:t>Nausea</a:t>
            </a:r>
            <a:endParaRPr b="0" i="0" u="none" strike="noStrike" cap="none">
              <a:solidFill>
                <a:srgbClr val="FFFFFF"/>
              </a:solidFill>
              <a:latin typeface="Arial"/>
              <a:ea typeface="Arial"/>
              <a:cs typeface="Arial"/>
              <a:sym typeface="Arial"/>
            </a:endParaRPr>
          </a:p>
        </p:txBody>
      </p:sp>
      <p:sp>
        <p:nvSpPr>
          <p:cNvPr id="10240" name="Google Shape;10240;p398"/>
          <p:cNvSpPr txBox="1"/>
          <p:nvPr/>
        </p:nvSpPr>
        <p:spPr>
          <a:xfrm>
            <a:off x="4249074" y="4636874"/>
            <a:ext cx="1288500" cy="417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None/>
            </a:pPr>
            <a:r>
              <a:rPr lang="en"/>
              <a:t>Fatigue</a:t>
            </a:r>
            <a:endParaRPr b="0" i="0" u="none" strike="noStrike" cap="none">
              <a:solidFill>
                <a:srgbClr val="FFFFFF"/>
              </a:solidFill>
              <a:latin typeface="Arial"/>
              <a:ea typeface="Arial"/>
              <a:cs typeface="Arial"/>
              <a:sym typeface="Arial"/>
            </a:endParaRPr>
          </a:p>
        </p:txBody>
      </p:sp>
      <p:sp>
        <p:nvSpPr>
          <p:cNvPr id="10241" name="Google Shape;10241;p398"/>
          <p:cNvSpPr txBox="1"/>
          <p:nvPr/>
        </p:nvSpPr>
        <p:spPr>
          <a:xfrm>
            <a:off x="78200" y="99700"/>
            <a:ext cx="2338500" cy="46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2100" b="1" i="0" u="none" strike="noStrike" cap="none">
                <a:solidFill>
                  <a:srgbClr val="000000"/>
                </a:solidFill>
              </a:rPr>
              <a:t>Serotonin Discontinuation Syndrome</a:t>
            </a:r>
            <a:endParaRPr sz="2100" b="1" i="0" u="none" strike="noStrike" cap="none">
              <a:solidFill>
                <a:srgbClr val="000000"/>
              </a:solidFill>
            </a:endParaRPr>
          </a:p>
          <a:p>
            <a:pPr marL="0" marR="0" lvl="0" indent="0" algn="l" rtl="0">
              <a:lnSpc>
                <a:spcPct val="100000"/>
              </a:lnSpc>
              <a:spcBef>
                <a:spcPts val="0"/>
              </a:spcBef>
              <a:spcAft>
                <a:spcPts val="0"/>
              </a:spcAft>
              <a:buClr>
                <a:srgbClr val="000000"/>
              </a:buClr>
              <a:buSzPts val="1300"/>
              <a:buFont typeface="Arial"/>
              <a:buNone/>
            </a:pPr>
            <a:endParaRPr sz="800" b="1"/>
          </a:p>
          <a:p>
            <a:pPr marL="0" marR="0" lvl="0" indent="0" algn="l" rtl="0">
              <a:lnSpc>
                <a:spcPct val="100000"/>
              </a:lnSpc>
              <a:spcBef>
                <a:spcPts val="0"/>
              </a:spcBef>
              <a:spcAft>
                <a:spcPts val="0"/>
              </a:spcAft>
              <a:buClr>
                <a:srgbClr val="000000"/>
              </a:buClr>
              <a:buSzPts val="800"/>
              <a:buFont typeface="Arial"/>
              <a:buNone/>
            </a:pPr>
            <a:r>
              <a:rPr lang="en" sz="1700" b="0" i="0" u="none" strike="noStrike" cap="none">
                <a:solidFill>
                  <a:srgbClr val="000000"/>
                </a:solidFill>
                <a:latin typeface="Arial"/>
                <a:ea typeface="Arial"/>
                <a:cs typeface="Arial"/>
                <a:sym typeface="Arial"/>
              </a:rPr>
              <a:t>“withdrawal” if an antidepressant is stopped abruptly</a:t>
            </a:r>
            <a:endParaRPr sz="17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endParaRPr sz="21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endParaRPr sz="21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700" b="0" i="0" u="none" strike="noStrike" cap="none">
                <a:solidFill>
                  <a:srgbClr val="000000"/>
                </a:solidFill>
                <a:latin typeface="Arial"/>
                <a:ea typeface="Arial"/>
                <a:cs typeface="Arial"/>
                <a:sym typeface="Arial"/>
              </a:rPr>
              <a:t>                 </a:t>
            </a:r>
            <a:endParaRPr sz="17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700" b="0" i="0" u="none" strike="noStrike" cap="none">
                <a:solidFill>
                  <a:srgbClr val="000000"/>
                </a:solidFill>
                <a:latin typeface="Arial"/>
                <a:ea typeface="Arial"/>
                <a:cs typeface="Arial"/>
                <a:sym typeface="Arial"/>
              </a:rPr>
              <a:t>     </a:t>
            </a:r>
            <a:endParaRPr sz="1700" b="0" i="0" u="none" strike="noStrike" cap="none">
              <a:solidFill>
                <a:srgbClr val="000000"/>
              </a:solidFill>
              <a:latin typeface="Arial"/>
              <a:ea typeface="Arial"/>
              <a:cs typeface="Arial"/>
              <a:sym typeface="Arial"/>
            </a:endParaRPr>
          </a:p>
        </p:txBody>
      </p:sp>
      <p:sp>
        <p:nvSpPr>
          <p:cNvPr id="10242" name="Google Shape;10242;p398"/>
          <p:cNvSpPr txBox="1"/>
          <p:nvPr/>
        </p:nvSpPr>
        <p:spPr>
          <a:xfrm>
            <a:off x="4530775" y="164925"/>
            <a:ext cx="2236800" cy="3522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None/>
            </a:pPr>
            <a:r>
              <a:rPr lang="en" sz="1600" b="1"/>
              <a:t>Paroxetine (Paxil)</a:t>
            </a:r>
            <a:endParaRPr sz="1600" b="0" i="0" u="none" strike="noStrike" cap="none">
              <a:solidFill>
                <a:srgbClr val="FFFFFF"/>
              </a:solidFill>
              <a:latin typeface="Arial"/>
              <a:ea typeface="Arial"/>
              <a:cs typeface="Arial"/>
              <a:sym typeface="Arial"/>
            </a:endParaRPr>
          </a:p>
        </p:txBody>
      </p:sp>
      <p:grpSp>
        <p:nvGrpSpPr>
          <p:cNvPr id="10243" name="Google Shape;10243;p398"/>
          <p:cNvGrpSpPr/>
          <p:nvPr/>
        </p:nvGrpSpPr>
        <p:grpSpPr>
          <a:xfrm>
            <a:off x="8288007" y="119108"/>
            <a:ext cx="777812" cy="1308384"/>
            <a:chOff x="3984500" y="1006480"/>
            <a:chExt cx="2195350" cy="3692872"/>
          </a:xfrm>
        </p:grpSpPr>
        <p:pic>
          <p:nvPicPr>
            <p:cNvPr id="10244" name="Google Shape;10244;p398" descr="A close up of a mask&#10;&#10;Description automatically generated"/>
            <p:cNvPicPr preferRelativeResize="0"/>
            <p:nvPr/>
          </p:nvPicPr>
          <p:blipFill rotWithShape="1">
            <a:blip r:embed="rId10">
              <a:alphaModFix/>
            </a:blip>
            <a:srcRect/>
            <a:stretch/>
          </p:blipFill>
          <p:spPr>
            <a:xfrm>
              <a:off x="3984500" y="1006480"/>
              <a:ext cx="2195350" cy="3692872"/>
            </a:xfrm>
            <a:prstGeom prst="rect">
              <a:avLst/>
            </a:prstGeom>
            <a:noFill/>
            <a:ln>
              <a:noFill/>
            </a:ln>
          </p:spPr>
        </p:pic>
        <p:pic>
          <p:nvPicPr>
            <p:cNvPr id="10245" name="Google Shape;10245;p398" descr="clipped result image"/>
            <p:cNvPicPr preferRelativeResize="0"/>
            <p:nvPr/>
          </p:nvPicPr>
          <p:blipFill rotWithShape="1">
            <a:blip r:embed="rId4">
              <a:alphaModFix amt="50000"/>
            </a:blip>
            <a:srcRect/>
            <a:stretch/>
          </p:blipFill>
          <p:spPr>
            <a:xfrm rot="-1799991">
              <a:off x="4525538" y="2360240"/>
              <a:ext cx="318345" cy="424305"/>
            </a:xfrm>
            <a:prstGeom prst="rect">
              <a:avLst/>
            </a:prstGeom>
            <a:noFill/>
            <a:ln>
              <a:noFill/>
            </a:ln>
          </p:spPr>
        </p:pic>
        <p:pic>
          <p:nvPicPr>
            <p:cNvPr id="10246" name="Google Shape;10246;p398" descr="clipped result image"/>
            <p:cNvPicPr preferRelativeResize="0"/>
            <p:nvPr/>
          </p:nvPicPr>
          <p:blipFill rotWithShape="1">
            <a:blip r:embed="rId5">
              <a:alphaModFix amt="50000"/>
            </a:blip>
            <a:srcRect r="15117"/>
            <a:stretch/>
          </p:blipFill>
          <p:spPr>
            <a:xfrm rot="-7933865" flipH="1">
              <a:off x="5034669" y="2291585"/>
              <a:ext cx="321592" cy="567999"/>
            </a:xfrm>
            <a:prstGeom prst="rect">
              <a:avLst/>
            </a:prstGeom>
            <a:noFill/>
            <a:ln>
              <a:noFill/>
            </a:ln>
          </p:spPr>
        </p:pic>
      </p:gr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Shape 10250"/>
        <p:cNvGrpSpPr/>
        <p:nvPr/>
      </p:nvGrpSpPr>
      <p:grpSpPr>
        <a:xfrm>
          <a:off x="0" y="0"/>
          <a:ext cx="0" cy="0"/>
          <a:chOff x="0" y="0"/>
          <a:chExt cx="0" cy="0"/>
        </a:xfrm>
      </p:grpSpPr>
      <p:sp>
        <p:nvSpPr>
          <p:cNvPr id="10251" name="Google Shape;10251;p399"/>
          <p:cNvSpPr txBox="1"/>
          <p:nvPr/>
        </p:nvSpPr>
        <p:spPr>
          <a:xfrm>
            <a:off x="700600" y="462000"/>
            <a:ext cx="4800900" cy="341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t>SSRIs</a:t>
            </a:r>
            <a:endParaRPr sz="3000" b="1"/>
          </a:p>
          <a:p>
            <a:pPr marL="914400" lvl="0" indent="-419100" algn="l" rtl="0">
              <a:spcBef>
                <a:spcPts val="0"/>
              </a:spcBef>
              <a:spcAft>
                <a:spcPts val="0"/>
              </a:spcAft>
              <a:buSzPts val="3000"/>
              <a:buAutoNum type="arabicPeriod"/>
            </a:pPr>
            <a:r>
              <a:rPr lang="en" sz="3000" b="1"/>
              <a:t>escitalopram</a:t>
            </a:r>
            <a:endParaRPr sz="3000" b="1"/>
          </a:p>
          <a:p>
            <a:pPr marL="914400" lvl="0" indent="-419100" algn="l" rtl="0">
              <a:spcBef>
                <a:spcPts val="0"/>
              </a:spcBef>
              <a:spcAft>
                <a:spcPts val="0"/>
              </a:spcAft>
              <a:buSzPts val="3000"/>
              <a:buAutoNum type="arabicPeriod"/>
            </a:pPr>
            <a:r>
              <a:rPr lang="en" sz="3000" b="1"/>
              <a:t>citalopram</a:t>
            </a:r>
            <a:endParaRPr sz="3000" b="1"/>
          </a:p>
          <a:p>
            <a:pPr marL="914400" lvl="0" indent="-419100" algn="l" rtl="0">
              <a:spcBef>
                <a:spcPts val="0"/>
              </a:spcBef>
              <a:spcAft>
                <a:spcPts val="0"/>
              </a:spcAft>
              <a:buSzPts val="3000"/>
              <a:buAutoNum type="arabicPeriod"/>
            </a:pPr>
            <a:r>
              <a:rPr lang="en" sz="3000" b="1"/>
              <a:t>fluoxetine</a:t>
            </a:r>
            <a:endParaRPr sz="3000" b="1"/>
          </a:p>
          <a:p>
            <a:pPr marL="914400" lvl="0" indent="-419100" algn="l" rtl="0">
              <a:spcBef>
                <a:spcPts val="0"/>
              </a:spcBef>
              <a:spcAft>
                <a:spcPts val="0"/>
              </a:spcAft>
              <a:buSzPts val="3000"/>
              <a:buAutoNum type="arabicPeriod"/>
            </a:pPr>
            <a:r>
              <a:rPr lang="en" sz="3000" b="1"/>
              <a:t>sertraline</a:t>
            </a:r>
            <a:endParaRPr sz="3000" b="1"/>
          </a:p>
          <a:p>
            <a:pPr marL="914400" lvl="0" indent="-419100" algn="l" rtl="0">
              <a:spcBef>
                <a:spcPts val="0"/>
              </a:spcBef>
              <a:spcAft>
                <a:spcPts val="0"/>
              </a:spcAft>
              <a:buSzPts val="3000"/>
              <a:buAutoNum type="arabicPeriod"/>
            </a:pPr>
            <a:r>
              <a:rPr lang="en" sz="3000" b="1"/>
              <a:t>paroxetine</a:t>
            </a:r>
            <a:endParaRPr sz="3000" b="1"/>
          </a:p>
          <a:p>
            <a:pPr marL="914400" lvl="0" indent="-419100" algn="l" rtl="0">
              <a:spcBef>
                <a:spcPts val="0"/>
              </a:spcBef>
              <a:spcAft>
                <a:spcPts val="0"/>
              </a:spcAft>
              <a:buSzPts val="3000"/>
              <a:buAutoNum type="arabicPeriod"/>
            </a:pPr>
            <a:endParaRPr sz="3000" b="1"/>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Shape 10255"/>
        <p:cNvGrpSpPr/>
        <p:nvPr/>
      </p:nvGrpSpPr>
      <p:grpSpPr>
        <a:xfrm>
          <a:off x="0" y="0"/>
          <a:ext cx="0" cy="0"/>
          <a:chOff x="0" y="0"/>
          <a:chExt cx="0" cy="0"/>
        </a:xfrm>
      </p:grpSpPr>
      <p:sp>
        <p:nvSpPr>
          <p:cNvPr id="10256" name="Google Shape;10256;p400"/>
          <p:cNvSpPr txBox="1"/>
          <p:nvPr/>
        </p:nvSpPr>
        <p:spPr>
          <a:xfrm>
            <a:off x="700600" y="462000"/>
            <a:ext cx="4800900" cy="341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t>SSRIs</a:t>
            </a:r>
            <a:endParaRPr sz="3000" b="1"/>
          </a:p>
          <a:p>
            <a:pPr marL="914400" lvl="0" indent="-419100" algn="l" rtl="0">
              <a:spcBef>
                <a:spcPts val="0"/>
              </a:spcBef>
              <a:spcAft>
                <a:spcPts val="0"/>
              </a:spcAft>
              <a:buSzPts val="3000"/>
              <a:buAutoNum type="arabicPeriod"/>
            </a:pPr>
            <a:r>
              <a:rPr lang="en" sz="3000" b="1"/>
              <a:t>escitalopram</a:t>
            </a:r>
            <a:endParaRPr sz="3000" b="1"/>
          </a:p>
          <a:p>
            <a:pPr marL="914400" lvl="0" indent="-419100" algn="l" rtl="0">
              <a:spcBef>
                <a:spcPts val="0"/>
              </a:spcBef>
              <a:spcAft>
                <a:spcPts val="0"/>
              </a:spcAft>
              <a:buSzPts val="3000"/>
              <a:buAutoNum type="arabicPeriod"/>
            </a:pPr>
            <a:r>
              <a:rPr lang="en" sz="3000" b="1"/>
              <a:t>citalopram</a:t>
            </a:r>
            <a:endParaRPr sz="3000" b="1"/>
          </a:p>
          <a:p>
            <a:pPr marL="914400" lvl="0" indent="-419100" algn="l" rtl="0">
              <a:spcBef>
                <a:spcPts val="0"/>
              </a:spcBef>
              <a:spcAft>
                <a:spcPts val="0"/>
              </a:spcAft>
              <a:buSzPts val="3000"/>
              <a:buAutoNum type="arabicPeriod"/>
            </a:pPr>
            <a:r>
              <a:rPr lang="en" sz="3000" b="1"/>
              <a:t>fluoxetine</a:t>
            </a:r>
            <a:endParaRPr sz="3000" b="1"/>
          </a:p>
          <a:p>
            <a:pPr marL="914400" lvl="0" indent="-419100" algn="l" rtl="0">
              <a:spcBef>
                <a:spcPts val="0"/>
              </a:spcBef>
              <a:spcAft>
                <a:spcPts val="0"/>
              </a:spcAft>
              <a:buSzPts val="3000"/>
              <a:buAutoNum type="arabicPeriod"/>
            </a:pPr>
            <a:r>
              <a:rPr lang="en" sz="3000" b="1"/>
              <a:t>sertraline</a:t>
            </a:r>
            <a:endParaRPr sz="3000" b="1"/>
          </a:p>
          <a:p>
            <a:pPr marL="914400" lvl="0" indent="-419100" algn="l" rtl="0">
              <a:spcBef>
                <a:spcPts val="0"/>
              </a:spcBef>
              <a:spcAft>
                <a:spcPts val="0"/>
              </a:spcAft>
              <a:buSzPts val="3000"/>
              <a:buAutoNum type="arabicPeriod"/>
            </a:pPr>
            <a:r>
              <a:rPr lang="en" sz="3000" b="1"/>
              <a:t>paroxetine</a:t>
            </a:r>
            <a:endParaRPr sz="3000" b="1"/>
          </a:p>
          <a:p>
            <a:pPr marL="914400" lvl="0" indent="-419100" algn="l" rtl="0">
              <a:spcBef>
                <a:spcPts val="0"/>
              </a:spcBef>
              <a:spcAft>
                <a:spcPts val="0"/>
              </a:spcAft>
              <a:buSzPts val="3000"/>
              <a:buAutoNum type="arabicPeriod"/>
            </a:pPr>
            <a:r>
              <a:rPr lang="en" sz="3000" b="1"/>
              <a:t>fluvoxamine</a:t>
            </a:r>
            <a:endParaRPr sz="3000" b="1"/>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pic>
        <p:nvPicPr>
          <p:cNvPr id="545" name="Google Shape;545;p50"/>
          <p:cNvPicPr preferRelativeResize="0"/>
          <p:nvPr/>
        </p:nvPicPr>
        <p:blipFill rotWithShape="1">
          <a:blip r:embed="rId3">
            <a:alphaModFix/>
          </a:blip>
          <a:srcRect t="6200"/>
          <a:stretch/>
        </p:blipFill>
        <p:spPr>
          <a:xfrm>
            <a:off x="889275" y="636800"/>
            <a:ext cx="5169801" cy="4284875"/>
          </a:xfrm>
          <a:prstGeom prst="rect">
            <a:avLst/>
          </a:prstGeom>
          <a:noFill/>
          <a:ln>
            <a:noFill/>
          </a:ln>
        </p:spPr>
      </p:pic>
      <p:pic>
        <p:nvPicPr>
          <p:cNvPr id="546" name="Google Shape;546;p50"/>
          <p:cNvPicPr preferRelativeResize="0"/>
          <p:nvPr/>
        </p:nvPicPr>
        <p:blipFill rotWithShape="1">
          <a:blip r:embed="rId4">
            <a:alphaModFix/>
          </a:blip>
          <a:srcRect r="87810" b="78161"/>
          <a:stretch/>
        </p:blipFill>
        <p:spPr>
          <a:xfrm>
            <a:off x="529571" y="3876898"/>
            <a:ext cx="526575" cy="383850"/>
          </a:xfrm>
          <a:prstGeom prst="rect">
            <a:avLst/>
          </a:prstGeom>
          <a:noFill/>
          <a:ln>
            <a:noFill/>
          </a:ln>
        </p:spPr>
      </p:pic>
      <p:pic>
        <p:nvPicPr>
          <p:cNvPr id="547" name="Google Shape;547;p50"/>
          <p:cNvPicPr preferRelativeResize="0"/>
          <p:nvPr/>
        </p:nvPicPr>
        <p:blipFill rotWithShape="1">
          <a:blip r:embed="rId4">
            <a:alphaModFix/>
          </a:blip>
          <a:srcRect l="11053" t="25296" r="76756" b="30252"/>
          <a:stretch/>
        </p:blipFill>
        <p:spPr>
          <a:xfrm>
            <a:off x="831947" y="2869977"/>
            <a:ext cx="345226" cy="512201"/>
          </a:xfrm>
          <a:prstGeom prst="rect">
            <a:avLst/>
          </a:prstGeom>
          <a:noFill/>
          <a:ln>
            <a:noFill/>
          </a:ln>
        </p:spPr>
      </p:pic>
      <p:pic>
        <p:nvPicPr>
          <p:cNvPr id="548" name="Google Shape;548;p50"/>
          <p:cNvPicPr preferRelativeResize="0"/>
          <p:nvPr/>
        </p:nvPicPr>
        <p:blipFill rotWithShape="1">
          <a:blip r:embed="rId4">
            <a:alphaModFix/>
          </a:blip>
          <a:srcRect l="36085" t="47857" r="40502" b="-10513"/>
          <a:stretch/>
        </p:blipFill>
        <p:spPr>
          <a:xfrm>
            <a:off x="1553212" y="2350150"/>
            <a:ext cx="526575" cy="573401"/>
          </a:xfrm>
          <a:prstGeom prst="rect">
            <a:avLst/>
          </a:prstGeom>
          <a:noFill/>
          <a:ln>
            <a:noFill/>
          </a:ln>
        </p:spPr>
      </p:pic>
      <p:pic>
        <p:nvPicPr>
          <p:cNvPr id="549" name="Google Shape;549;p50"/>
          <p:cNvPicPr preferRelativeResize="0"/>
          <p:nvPr/>
        </p:nvPicPr>
        <p:blipFill rotWithShape="1">
          <a:blip r:embed="rId5">
            <a:alphaModFix/>
          </a:blip>
          <a:srcRect t="68144" r="79159"/>
          <a:stretch/>
        </p:blipFill>
        <p:spPr>
          <a:xfrm>
            <a:off x="2019798" y="2315650"/>
            <a:ext cx="436027" cy="512199"/>
          </a:xfrm>
          <a:prstGeom prst="rect">
            <a:avLst/>
          </a:prstGeom>
          <a:noFill/>
          <a:ln>
            <a:noFill/>
          </a:ln>
        </p:spPr>
      </p:pic>
      <p:sp>
        <p:nvSpPr>
          <p:cNvPr id="550" name="Google Shape;550;p50"/>
          <p:cNvSpPr txBox="1"/>
          <p:nvPr/>
        </p:nvSpPr>
        <p:spPr>
          <a:xfrm>
            <a:off x="4079366" y="1919059"/>
            <a:ext cx="1979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--&gt; synthesis of new proteins which can alter the neuron’s functions</a:t>
            </a:r>
            <a:endParaRPr sz="800"/>
          </a:p>
        </p:txBody>
      </p:sp>
      <p:sp>
        <p:nvSpPr>
          <p:cNvPr id="551" name="Google Shape;551;p50"/>
          <p:cNvSpPr txBox="1"/>
          <p:nvPr/>
        </p:nvSpPr>
        <p:spPr>
          <a:xfrm>
            <a:off x="6278704" y="1164850"/>
            <a:ext cx="28653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900" b="1">
                <a:solidFill>
                  <a:schemeClr val="dk1"/>
                </a:solidFill>
              </a:rPr>
              <a:t>intracellular “downstream” effects</a:t>
            </a:r>
            <a:endParaRPr sz="1900" b="1"/>
          </a:p>
        </p:txBody>
      </p:sp>
      <p:sp>
        <p:nvSpPr>
          <p:cNvPr id="552" name="Google Shape;552;p50"/>
          <p:cNvSpPr txBox="1"/>
          <p:nvPr/>
        </p:nvSpPr>
        <p:spPr>
          <a:xfrm>
            <a:off x="193175" y="93025"/>
            <a:ext cx="43431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900" b="1">
                <a:solidFill>
                  <a:schemeClr val="dk1"/>
                </a:solidFill>
              </a:rPr>
              <a:t>Signal transduction cascade</a:t>
            </a:r>
            <a:endParaRPr sz="1900" b="1">
              <a:solidFill>
                <a:schemeClr val="dk1"/>
              </a:solidFill>
            </a:endParaRPr>
          </a:p>
          <a:p>
            <a:pPr marL="0" lvl="0" indent="0" algn="l" rtl="0">
              <a:spcBef>
                <a:spcPts val="0"/>
              </a:spcBef>
              <a:spcAft>
                <a:spcPts val="0"/>
              </a:spcAft>
              <a:buNone/>
            </a:pPr>
            <a:endParaRPr sz="1900" b="1"/>
          </a:p>
        </p:txBody>
      </p:sp>
      <p:pic>
        <p:nvPicPr>
          <p:cNvPr id="553" name="Google Shape;553;p50"/>
          <p:cNvPicPr preferRelativeResize="0"/>
          <p:nvPr/>
        </p:nvPicPr>
        <p:blipFill rotWithShape="1">
          <a:blip r:embed="rId6">
            <a:alphaModFix/>
          </a:blip>
          <a:srcRect l="72246" t="15842" r="8927" b="31522"/>
          <a:stretch/>
        </p:blipFill>
        <p:spPr>
          <a:xfrm>
            <a:off x="2455825" y="1837950"/>
            <a:ext cx="583159" cy="512200"/>
          </a:xfrm>
          <a:prstGeom prst="rect">
            <a:avLst/>
          </a:prstGeom>
          <a:noFill/>
          <a:ln>
            <a:noFill/>
          </a:ln>
        </p:spPr>
      </p:pic>
      <p:pic>
        <p:nvPicPr>
          <p:cNvPr id="554" name="Google Shape;554;p50"/>
          <p:cNvPicPr preferRelativeResize="0"/>
          <p:nvPr/>
        </p:nvPicPr>
        <p:blipFill rotWithShape="1">
          <a:blip r:embed="rId7">
            <a:alphaModFix/>
          </a:blip>
          <a:srcRect b="10682"/>
          <a:stretch/>
        </p:blipFill>
        <p:spPr>
          <a:xfrm>
            <a:off x="3485975" y="1366500"/>
            <a:ext cx="796701" cy="471450"/>
          </a:xfrm>
          <a:prstGeom prst="rect">
            <a:avLst/>
          </a:prstGeom>
          <a:noFill/>
          <a:ln>
            <a:noFill/>
          </a:ln>
        </p:spPr>
      </p:pic>
      <p:pic>
        <p:nvPicPr>
          <p:cNvPr id="555" name="Google Shape;555;p50"/>
          <p:cNvPicPr preferRelativeResize="0"/>
          <p:nvPr/>
        </p:nvPicPr>
        <p:blipFill>
          <a:blip r:embed="rId8">
            <a:alphaModFix/>
          </a:blip>
          <a:stretch>
            <a:fillRect/>
          </a:stretch>
        </p:blipFill>
        <p:spPr>
          <a:xfrm>
            <a:off x="5837575" y="427526"/>
            <a:ext cx="994661" cy="573400"/>
          </a:xfrm>
          <a:prstGeom prst="rect">
            <a:avLst/>
          </a:prstGeom>
          <a:noFill/>
          <a:ln>
            <a:noFill/>
          </a:ln>
        </p:spPr>
      </p:pic>
      <p:sp>
        <p:nvSpPr>
          <p:cNvPr id="556" name="Google Shape;556;p50"/>
          <p:cNvSpPr txBox="1"/>
          <p:nvPr/>
        </p:nvSpPr>
        <p:spPr>
          <a:xfrm>
            <a:off x="6278704" y="2390775"/>
            <a:ext cx="2865300" cy="164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Downstream effects can be long-lasting, e.g., </a:t>
            </a:r>
            <a:endParaRPr sz="1900" b="1"/>
          </a:p>
          <a:p>
            <a:pPr marL="457200" lvl="0" indent="-349250" algn="l" rtl="0">
              <a:spcBef>
                <a:spcPts val="0"/>
              </a:spcBef>
              <a:spcAft>
                <a:spcPts val="0"/>
              </a:spcAft>
              <a:buSzPts val="1900"/>
              <a:buChar char="●"/>
            </a:pPr>
            <a:endParaRPr sz="1900" b="1"/>
          </a:p>
          <a:p>
            <a:pPr marL="0" lvl="0" indent="0" algn="l" rtl="0">
              <a:spcBef>
                <a:spcPts val="0"/>
              </a:spcBef>
              <a:spcAft>
                <a:spcPts val="0"/>
              </a:spcAft>
              <a:buNone/>
            </a:pPr>
            <a:endParaRPr sz="1900" b="1"/>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Shape 10260"/>
        <p:cNvGrpSpPr/>
        <p:nvPr/>
      </p:nvGrpSpPr>
      <p:grpSpPr>
        <a:xfrm>
          <a:off x="0" y="0"/>
          <a:ext cx="0" cy="0"/>
          <a:chOff x="0" y="0"/>
          <a:chExt cx="0" cy="0"/>
        </a:xfrm>
      </p:grpSpPr>
      <p:sp>
        <p:nvSpPr>
          <p:cNvPr id="10261" name="Google Shape;10261;p401"/>
          <p:cNvSpPr txBox="1"/>
          <p:nvPr/>
        </p:nvSpPr>
        <p:spPr>
          <a:xfrm>
            <a:off x="7315195" y="228600"/>
            <a:ext cx="21126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r>
              <a:rPr lang="en">
                <a:solidFill>
                  <a:schemeClr val="dk1"/>
                </a:solidFill>
              </a:rPr>
              <a:t>1996</a:t>
            </a:r>
            <a:endParaRPr>
              <a:solidFill>
                <a:schemeClr val="dk1"/>
              </a:solidFill>
            </a:endParaRPr>
          </a:p>
          <a:p>
            <a:pPr marL="0" lvl="0" indent="0" algn="l" rtl="0">
              <a:spcBef>
                <a:spcPts val="0"/>
              </a:spcBef>
              <a:spcAft>
                <a:spcPts val="0"/>
              </a:spcAft>
              <a:buClr>
                <a:schemeClr val="dk1"/>
              </a:buClr>
              <a:buSzPts val="800"/>
              <a:buFont typeface="Arial"/>
              <a:buNone/>
            </a:pPr>
            <a:r>
              <a:rPr lang="en">
                <a:solidFill>
                  <a:schemeClr val="dk1"/>
                </a:solidFill>
              </a:rPr>
              <a:t>$20–$120</a:t>
            </a:r>
            <a:endParaRPr/>
          </a:p>
        </p:txBody>
      </p:sp>
      <p:sp>
        <p:nvSpPr>
          <p:cNvPr id="10262" name="Google Shape;10262;p401"/>
          <p:cNvSpPr txBox="1"/>
          <p:nvPr/>
        </p:nvSpPr>
        <p:spPr>
          <a:xfrm>
            <a:off x="7946773" y="3679025"/>
            <a:ext cx="21741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r>
              <a:rPr lang="en" sz="1600">
                <a:solidFill>
                  <a:schemeClr val="dk1"/>
                </a:solidFill>
              </a:rPr>
              <a:t>25</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50</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u="sng">
                <a:solidFill>
                  <a:schemeClr val="dk1"/>
                </a:solidFill>
              </a:rPr>
              <a:t>100</a:t>
            </a:r>
            <a:endParaRPr sz="1600">
              <a:solidFill>
                <a:schemeClr val="dk1"/>
              </a:solidFill>
            </a:endParaRPr>
          </a:p>
          <a:p>
            <a:pPr marL="0" lvl="0" indent="0" algn="l" rtl="0">
              <a:spcBef>
                <a:spcPts val="0"/>
              </a:spcBef>
              <a:spcAft>
                <a:spcPts val="0"/>
              </a:spcAft>
              <a:buClr>
                <a:schemeClr val="dk1"/>
              </a:buClr>
              <a:buSzPts val="600"/>
              <a:buFont typeface="Arial"/>
              <a:buNone/>
            </a:pPr>
            <a:r>
              <a:rPr lang="en" sz="1600">
                <a:solidFill>
                  <a:schemeClr val="dk1"/>
                </a:solidFill>
              </a:rPr>
              <a:t>mg</a:t>
            </a:r>
            <a:endParaRPr sz="1600">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1600"/>
          </a:p>
        </p:txBody>
      </p:sp>
      <p:cxnSp>
        <p:nvCxnSpPr>
          <p:cNvPr id="10263" name="Google Shape;10263;p401"/>
          <p:cNvCxnSpPr/>
          <p:nvPr/>
        </p:nvCxnSpPr>
        <p:spPr>
          <a:xfrm>
            <a:off x="6810475" y="1200"/>
            <a:ext cx="0" cy="5141100"/>
          </a:xfrm>
          <a:prstGeom prst="straightConnector1">
            <a:avLst/>
          </a:prstGeom>
          <a:noFill/>
          <a:ln w="9525" cap="flat" cmpd="sng">
            <a:solidFill>
              <a:schemeClr val="dk2"/>
            </a:solidFill>
            <a:prstDash val="solid"/>
            <a:round/>
            <a:headEnd type="none" w="med" len="med"/>
            <a:tailEnd type="none" w="med" len="med"/>
          </a:ln>
        </p:spPr>
      </p:cxnSp>
      <p:sp>
        <p:nvSpPr>
          <p:cNvPr id="10264" name="Google Shape;10264;p401"/>
          <p:cNvSpPr txBox="1"/>
          <p:nvPr/>
        </p:nvSpPr>
        <p:spPr>
          <a:xfrm>
            <a:off x="19050" y="-38275"/>
            <a:ext cx="3381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Fluvoxamine (LUVOX)</a:t>
            </a:r>
            <a:endParaRPr sz="1800">
              <a:solidFill>
                <a:schemeClr val="dk1"/>
              </a:solidFill>
            </a:endParaRPr>
          </a:p>
          <a:p>
            <a:pPr marL="0" lvl="0" indent="0" algn="l" rtl="0">
              <a:lnSpc>
                <a:spcPct val="115000"/>
              </a:lnSpc>
              <a:spcBef>
                <a:spcPts val="0"/>
              </a:spcBef>
              <a:spcAft>
                <a:spcPts val="0"/>
              </a:spcAft>
              <a:buClr>
                <a:schemeClr val="dk1"/>
              </a:buClr>
              <a:buSzPts val="900"/>
              <a:buFont typeface="Arial"/>
              <a:buNone/>
            </a:pPr>
            <a:r>
              <a:rPr lang="en" sz="1300">
                <a:solidFill>
                  <a:schemeClr val="dk1"/>
                </a:solidFill>
              </a:rPr>
              <a:t>flu VOX a meen / LU vox</a:t>
            </a:r>
            <a:endParaRPr sz="13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1600">
                <a:solidFill>
                  <a:schemeClr val="dk1"/>
                </a:solidFill>
              </a:rPr>
              <a:t>“Glove-ox”</a:t>
            </a:r>
            <a:endParaRPr sz="2200"/>
          </a:p>
        </p:txBody>
      </p:sp>
      <p:sp>
        <p:nvSpPr>
          <p:cNvPr id="10265" name="Google Shape;10265;p401"/>
          <p:cNvSpPr txBox="1"/>
          <p:nvPr/>
        </p:nvSpPr>
        <p:spPr>
          <a:xfrm>
            <a:off x="28575" y="952325"/>
            <a:ext cx="33081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a:solidFill>
                  <a:schemeClr val="dk1"/>
                </a:solidFill>
              </a:rPr>
              <a:t>❖ Selective serotonin </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reuptake inhibitor (SSRI)</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a:t>
            </a:r>
            <a:r>
              <a:rPr lang="en">
                <a:solidFill>
                  <a:schemeClr val="dk1"/>
                </a:solidFill>
                <a:highlight>
                  <a:srgbClr val="FFFF00"/>
                </a:highlight>
              </a:rPr>
              <a:t>OCD medication</a:t>
            </a:r>
            <a:endParaRPr>
              <a:solidFill>
                <a:schemeClr val="dk1"/>
              </a:solidFill>
              <a:highlight>
                <a:srgbClr val="FFFF00"/>
              </a:highlight>
            </a:endParaRPr>
          </a:p>
          <a:p>
            <a:pPr marL="0" lvl="0" indent="0" algn="l" rtl="0">
              <a:spcBef>
                <a:spcPts val="0"/>
              </a:spcBef>
              <a:spcAft>
                <a:spcPts val="0"/>
              </a:spcAft>
              <a:buClr>
                <a:schemeClr val="dk1"/>
              </a:buClr>
              <a:buFont typeface="Arial"/>
              <a:buNone/>
            </a:pPr>
            <a:r>
              <a:rPr lang="en">
                <a:solidFill>
                  <a:schemeClr val="dk1"/>
                </a:solidFill>
              </a:rPr>
              <a:t>❖ Potent CYP in</a:t>
            </a:r>
            <a:r>
              <a:rPr lang="en" u="sng">
                <a:solidFill>
                  <a:schemeClr val="dk1"/>
                </a:solidFill>
              </a:rPr>
              <a:t>H</a:t>
            </a:r>
            <a:r>
              <a:rPr lang="en">
                <a:solidFill>
                  <a:schemeClr val="dk1"/>
                </a:solidFill>
              </a:rPr>
              <a:t>ibitor</a:t>
            </a:r>
            <a:endParaRPr/>
          </a:p>
          <a:p>
            <a:pPr marL="0" marR="0" lvl="0" indent="0" algn="l" rtl="0">
              <a:lnSpc>
                <a:spcPct val="100000"/>
              </a:lnSpc>
              <a:spcBef>
                <a:spcPts val="0"/>
              </a:spcBef>
              <a:spcAft>
                <a:spcPts val="0"/>
              </a:spcAft>
              <a:buNone/>
            </a:pPr>
            <a:endParaRPr b="0" i="0" u="none" strike="noStrike" cap="none">
              <a:solidFill>
                <a:srgbClr val="000000"/>
              </a:solidFill>
              <a:latin typeface="Arial"/>
              <a:ea typeface="Arial"/>
              <a:cs typeface="Arial"/>
              <a:sym typeface="Arial"/>
            </a:endParaRPr>
          </a:p>
        </p:txBody>
      </p:sp>
      <p:sp>
        <p:nvSpPr>
          <p:cNvPr id="10266" name="Google Shape;10266;p401"/>
          <p:cNvSpPr txBox="1"/>
          <p:nvPr/>
        </p:nvSpPr>
        <p:spPr>
          <a:xfrm>
            <a:off x="7965823" y="2821563"/>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1600"/>
              <a:t>SSRI</a:t>
            </a:r>
            <a:endParaRPr sz="1600"/>
          </a:p>
        </p:txBody>
      </p:sp>
      <p:pic>
        <p:nvPicPr>
          <p:cNvPr id="10267" name="Google Shape;10267;p401" descr="clipped result image"/>
          <p:cNvPicPr preferRelativeResize="0"/>
          <p:nvPr/>
        </p:nvPicPr>
        <p:blipFill>
          <a:blip r:embed="rId3">
            <a:alphaModFix/>
          </a:blip>
          <a:stretch>
            <a:fillRect/>
          </a:stretch>
        </p:blipFill>
        <p:spPr>
          <a:xfrm>
            <a:off x="7490553" y="2754890"/>
            <a:ext cx="275189" cy="590000"/>
          </a:xfrm>
          <a:prstGeom prst="rect">
            <a:avLst/>
          </a:prstGeom>
          <a:noFill/>
          <a:ln>
            <a:noFill/>
          </a:ln>
        </p:spPr>
      </p:pic>
      <p:pic>
        <p:nvPicPr>
          <p:cNvPr id="10268" name="Google Shape;10268;p401" descr="Fluvoxamine.svg"/>
          <p:cNvPicPr preferRelativeResize="0"/>
          <p:nvPr/>
        </p:nvPicPr>
        <p:blipFill rotWithShape="1">
          <a:blip r:embed="rId4">
            <a:alphaModFix/>
          </a:blip>
          <a:srcRect/>
          <a:stretch/>
        </p:blipFill>
        <p:spPr>
          <a:xfrm>
            <a:off x="6895450" y="979475"/>
            <a:ext cx="1970675" cy="1522800"/>
          </a:xfrm>
          <a:prstGeom prst="rect">
            <a:avLst/>
          </a:prstGeom>
          <a:noFill/>
          <a:ln>
            <a:noFill/>
          </a:ln>
        </p:spPr>
      </p:pic>
      <p:pic>
        <p:nvPicPr>
          <p:cNvPr id="10269" name="Google Shape;10269;p401" descr="clipped result image"/>
          <p:cNvPicPr preferRelativeResize="0"/>
          <p:nvPr/>
        </p:nvPicPr>
        <p:blipFill rotWithShape="1">
          <a:blip r:embed="rId5">
            <a:alphaModFix/>
          </a:blip>
          <a:srcRect/>
          <a:stretch/>
        </p:blipFill>
        <p:spPr>
          <a:xfrm rot="-5400000">
            <a:off x="7304426" y="4071301"/>
            <a:ext cx="647450" cy="407900"/>
          </a:xfrm>
          <a:prstGeom prst="rect">
            <a:avLst/>
          </a:prstGeom>
          <a:noFill/>
          <a:ln>
            <a:noFill/>
          </a:ln>
          <a:effectLst>
            <a:outerShdw blurRad="14288" dist="9525" dir="2700000" algn="tl" rotWithShape="0">
              <a:srgbClr val="000000">
                <a:alpha val="27000"/>
              </a:srgbClr>
            </a:outerShdw>
          </a:effectLst>
        </p:spPr>
      </p:pic>
      <p:pic>
        <p:nvPicPr>
          <p:cNvPr id="10270" name="Google Shape;10270;p401"/>
          <p:cNvPicPr preferRelativeResize="0"/>
          <p:nvPr/>
        </p:nvPicPr>
        <p:blipFill rotWithShape="1">
          <a:blip r:embed="rId6">
            <a:alphaModFix/>
          </a:blip>
          <a:srcRect/>
          <a:stretch/>
        </p:blipFill>
        <p:spPr>
          <a:xfrm>
            <a:off x="3068277" y="546726"/>
            <a:ext cx="3570023" cy="4596768"/>
          </a:xfrm>
          <a:prstGeom prst="rect">
            <a:avLst/>
          </a:prstGeom>
          <a:noFill/>
          <a:ln>
            <a:noFill/>
          </a:ln>
        </p:spPr>
      </p:pic>
      <p:pic>
        <p:nvPicPr>
          <p:cNvPr id="10271" name="Google Shape;10271;p401"/>
          <p:cNvPicPr preferRelativeResize="0"/>
          <p:nvPr/>
        </p:nvPicPr>
        <p:blipFill rotWithShape="1">
          <a:blip r:embed="rId7">
            <a:alphaModFix/>
          </a:blip>
          <a:srcRect/>
          <a:stretch/>
        </p:blipFill>
        <p:spPr>
          <a:xfrm>
            <a:off x="3910056" y="287138"/>
            <a:ext cx="977701" cy="485388"/>
          </a:xfrm>
          <a:prstGeom prst="rect">
            <a:avLst/>
          </a:prstGeom>
          <a:noFill/>
          <a:ln>
            <a:noFill/>
          </a:ln>
        </p:spPr>
      </p:pic>
      <p:pic>
        <p:nvPicPr>
          <p:cNvPr id="10272" name="Google Shape;10272;p401"/>
          <p:cNvPicPr preferRelativeResize="0"/>
          <p:nvPr/>
        </p:nvPicPr>
        <p:blipFill rotWithShape="1">
          <a:blip r:embed="rId8">
            <a:alphaModFix/>
          </a:blip>
          <a:srcRect/>
          <a:stretch/>
        </p:blipFill>
        <p:spPr>
          <a:xfrm flipH="1">
            <a:off x="3946944" y="413909"/>
            <a:ext cx="1037274" cy="930527"/>
          </a:xfrm>
          <a:prstGeom prst="rect">
            <a:avLst/>
          </a:prstGeom>
          <a:noFill/>
          <a:ln>
            <a:noFill/>
          </a:ln>
        </p:spPr>
      </p:pic>
      <p:sp>
        <p:nvSpPr>
          <p:cNvPr id="10273" name="Google Shape;10273;p401"/>
          <p:cNvSpPr/>
          <p:nvPr/>
        </p:nvSpPr>
        <p:spPr>
          <a:xfrm>
            <a:off x="109550" y="2283350"/>
            <a:ext cx="2646000" cy="2769600"/>
          </a:xfrm>
          <a:prstGeom prst="rect">
            <a:avLst/>
          </a:prstGeom>
          <a:solidFill>
            <a:srgbClr val="FFFFFF"/>
          </a:solidFill>
          <a:ln w="9525" cap="flat" cmpd="sng">
            <a:solidFill>
              <a:srgbClr val="FFFFFF"/>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74" name="Google Shape;10274;p401"/>
          <p:cNvSpPr txBox="1"/>
          <p:nvPr/>
        </p:nvSpPr>
        <p:spPr>
          <a:xfrm>
            <a:off x="1451077" y="3663775"/>
            <a:ext cx="810900" cy="163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short</a:t>
            </a:r>
            <a:endParaRPr b="0" i="0" u="none" strike="noStrike" cap="none">
              <a:solidFill>
                <a:srgbClr val="000000"/>
              </a:solidFill>
              <a:latin typeface="Arial"/>
              <a:ea typeface="Arial"/>
              <a:cs typeface="Arial"/>
              <a:sym typeface="Arial"/>
            </a:endParaRPr>
          </a:p>
        </p:txBody>
      </p:sp>
      <p:sp>
        <p:nvSpPr>
          <p:cNvPr id="10275" name="Google Shape;10275;p401"/>
          <p:cNvSpPr txBox="1"/>
          <p:nvPr/>
        </p:nvSpPr>
        <p:spPr>
          <a:xfrm>
            <a:off x="619225" y="2348025"/>
            <a:ext cx="2035800" cy="50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a:t>For maintenance, Luvox is dosed BID because it </a:t>
            </a:r>
            <a:r>
              <a:rPr lang="en" b="0" i="0" u="none" strike="noStrike" cap="none">
                <a:solidFill>
                  <a:srgbClr val="000000"/>
                </a:solidFill>
                <a:latin typeface="Arial"/>
                <a:ea typeface="Arial"/>
                <a:cs typeface="Arial"/>
                <a:sym typeface="Arial"/>
              </a:rPr>
              <a:t>has the shortest half-</a:t>
            </a:r>
            <a:r>
              <a:rPr lang="en"/>
              <a:t>life</a:t>
            </a:r>
            <a:r>
              <a:rPr lang="en" b="0" i="0" u="none" strike="noStrike" cap="none">
                <a:solidFill>
                  <a:srgbClr val="000000"/>
                </a:solidFill>
                <a:latin typeface="Arial"/>
                <a:ea typeface="Arial"/>
                <a:cs typeface="Arial"/>
                <a:sym typeface="Arial"/>
              </a:rPr>
              <a:t> </a:t>
            </a:r>
            <a:r>
              <a:rPr lang="en"/>
              <a:t>among </a:t>
            </a:r>
            <a:r>
              <a:rPr lang="en" b="0" i="0" u="none" strike="noStrike" cap="none">
                <a:solidFill>
                  <a:srgbClr val="000000"/>
                </a:solidFill>
                <a:latin typeface="Arial"/>
                <a:ea typeface="Arial"/>
                <a:cs typeface="Arial"/>
                <a:sym typeface="Arial"/>
              </a:rPr>
              <a:t>SSRIs (15 hr).</a:t>
            </a:r>
            <a:endParaRPr b="0" i="0" u="none" strike="noStrike" cap="none">
              <a:solidFill>
                <a:srgbClr val="000000"/>
              </a:solidFill>
              <a:latin typeface="Arial"/>
              <a:ea typeface="Arial"/>
              <a:cs typeface="Arial"/>
              <a:sym typeface="Arial"/>
            </a:endParaRPr>
          </a:p>
        </p:txBody>
      </p:sp>
      <p:grpSp>
        <p:nvGrpSpPr>
          <p:cNvPr id="10276" name="Google Shape;10276;p401"/>
          <p:cNvGrpSpPr/>
          <p:nvPr/>
        </p:nvGrpSpPr>
        <p:grpSpPr>
          <a:xfrm>
            <a:off x="280578" y="2366226"/>
            <a:ext cx="1208586" cy="2666700"/>
            <a:chOff x="280578" y="2366226"/>
            <a:chExt cx="1208586" cy="2666700"/>
          </a:xfrm>
        </p:grpSpPr>
        <p:pic>
          <p:nvPicPr>
            <p:cNvPr id="10277" name="Google Shape;10277;p401"/>
            <p:cNvPicPr preferRelativeResize="0"/>
            <p:nvPr/>
          </p:nvPicPr>
          <p:blipFill rotWithShape="1">
            <a:blip r:embed="rId9">
              <a:alphaModFix/>
            </a:blip>
            <a:srcRect l="54617"/>
            <a:stretch/>
          </p:blipFill>
          <p:spPr>
            <a:xfrm rot="-5400000" flipH="1">
              <a:off x="-965076" y="3611879"/>
              <a:ext cx="2647907" cy="156600"/>
            </a:xfrm>
            <a:prstGeom prst="rect">
              <a:avLst/>
            </a:prstGeom>
            <a:noFill/>
            <a:ln>
              <a:noFill/>
            </a:ln>
          </p:spPr>
        </p:pic>
        <p:sp>
          <p:nvSpPr>
            <p:cNvPr id="10278" name="Google Shape;10278;p401"/>
            <p:cNvSpPr/>
            <p:nvPr/>
          </p:nvSpPr>
          <p:spPr>
            <a:xfrm>
              <a:off x="430464" y="3688688"/>
              <a:ext cx="1058700" cy="165300"/>
            </a:xfrm>
            <a:prstGeom prst="rtTriangle">
              <a:avLst/>
            </a:prstGeom>
            <a:solidFill>
              <a:srgbClr val="B7B7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279" name="Google Shape;10279;p401" descr="clipped result image"/>
            <p:cNvPicPr preferRelativeResize="0"/>
            <p:nvPr/>
          </p:nvPicPr>
          <p:blipFill rotWithShape="1">
            <a:blip r:embed="rId10">
              <a:alphaModFix/>
            </a:blip>
            <a:srcRect/>
            <a:stretch/>
          </p:blipFill>
          <p:spPr>
            <a:xfrm flipH="1">
              <a:off x="344111" y="3882589"/>
              <a:ext cx="714009" cy="1150337"/>
            </a:xfrm>
            <a:prstGeom prst="rect">
              <a:avLst/>
            </a:prstGeom>
            <a:noFill/>
            <a:ln>
              <a:noFill/>
            </a:ln>
          </p:spPr>
        </p:pic>
      </p:grpSp>
      <p:sp>
        <p:nvSpPr>
          <p:cNvPr id="10280" name="Google Shape;10280;p401"/>
          <p:cNvSpPr txBox="1"/>
          <p:nvPr/>
        </p:nvSpPr>
        <p:spPr>
          <a:xfrm>
            <a:off x="4148256" y="198863"/>
            <a:ext cx="556200" cy="69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 sz="3200" b="0" i="0" u="none" strike="noStrike" cap="none">
                <a:solidFill>
                  <a:srgbClr val="000000"/>
                </a:solidFill>
                <a:latin typeface="Times New Roman"/>
                <a:ea typeface="Times New Roman"/>
                <a:cs typeface="Times New Roman"/>
                <a:sym typeface="Times New Roman"/>
              </a:rPr>
              <a:t>*</a:t>
            </a:r>
            <a:endParaRPr sz="3200" b="0" i="0" u="none" strike="noStrike" cap="none">
              <a:solidFill>
                <a:srgbClr val="000000"/>
              </a:solidFill>
              <a:latin typeface="Times New Roman"/>
              <a:ea typeface="Times New Roman"/>
              <a:cs typeface="Times New Roman"/>
              <a:sym typeface="Times New Roman"/>
            </a:endParaRP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Shape 10284"/>
        <p:cNvGrpSpPr/>
        <p:nvPr/>
      </p:nvGrpSpPr>
      <p:grpSpPr>
        <a:xfrm>
          <a:off x="0" y="0"/>
          <a:ext cx="0" cy="0"/>
          <a:chOff x="0" y="0"/>
          <a:chExt cx="0" cy="0"/>
        </a:xfrm>
      </p:grpSpPr>
      <p:sp>
        <p:nvSpPr>
          <p:cNvPr id="10285" name="Google Shape;10285;p402"/>
          <p:cNvSpPr txBox="1"/>
          <p:nvPr/>
        </p:nvSpPr>
        <p:spPr>
          <a:xfrm>
            <a:off x="7315195" y="228600"/>
            <a:ext cx="21126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r>
              <a:rPr lang="en">
                <a:solidFill>
                  <a:schemeClr val="dk1"/>
                </a:solidFill>
              </a:rPr>
              <a:t>1996</a:t>
            </a:r>
            <a:endParaRPr>
              <a:solidFill>
                <a:schemeClr val="dk1"/>
              </a:solidFill>
            </a:endParaRPr>
          </a:p>
          <a:p>
            <a:pPr marL="0" lvl="0" indent="0" algn="l" rtl="0">
              <a:spcBef>
                <a:spcPts val="0"/>
              </a:spcBef>
              <a:spcAft>
                <a:spcPts val="0"/>
              </a:spcAft>
              <a:buClr>
                <a:schemeClr val="dk1"/>
              </a:buClr>
              <a:buSzPts val="800"/>
              <a:buFont typeface="Arial"/>
              <a:buNone/>
            </a:pPr>
            <a:r>
              <a:rPr lang="en">
                <a:solidFill>
                  <a:schemeClr val="dk1"/>
                </a:solidFill>
              </a:rPr>
              <a:t>$20–$120</a:t>
            </a:r>
            <a:endParaRPr/>
          </a:p>
        </p:txBody>
      </p:sp>
      <p:sp>
        <p:nvSpPr>
          <p:cNvPr id="10286" name="Google Shape;10286;p402"/>
          <p:cNvSpPr txBox="1"/>
          <p:nvPr/>
        </p:nvSpPr>
        <p:spPr>
          <a:xfrm>
            <a:off x="7946773" y="3679025"/>
            <a:ext cx="21741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r>
              <a:rPr lang="en" sz="1600">
                <a:solidFill>
                  <a:schemeClr val="dk1"/>
                </a:solidFill>
              </a:rPr>
              <a:t>25</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50</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u="sng">
                <a:solidFill>
                  <a:schemeClr val="dk1"/>
                </a:solidFill>
              </a:rPr>
              <a:t>100</a:t>
            </a:r>
            <a:endParaRPr sz="1600">
              <a:solidFill>
                <a:schemeClr val="dk1"/>
              </a:solidFill>
            </a:endParaRPr>
          </a:p>
          <a:p>
            <a:pPr marL="0" lvl="0" indent="0" algn="l" rtl="0">
              <a:spcBef>
                <a:spcPts val="0"/>
              </a:spcBef>
              <a:spcAft>
                <a:spcPts val="0"/>
              </a:spcAft>
              <a:buClr>
                <a:schemeClr val="dk1"/>
              </a:buClr>
              <a:buSzPts val="600"/>
              <a:buFont typeface="Arial"/>
              <a:buNone/>
            </a:pPr>
            <a:r>
              <a:rPr lang="en" sz="1600">
                <a:solidFill>
                  <a:schemeClr val="dk1"/>
                </a:solidFill>
              </a:rPr>
              <a:t>mg</a:t>
            </a:r>
            <a:endParaRPr sz="1600">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1600"/>
          </a:p>
        </p:txBody>
      </p:sp>
      <p:cxnSp>
        <p:nvCxnSpPr>
          <p:cNvPr id="10287" name="Google Shape;10287;p402"/>
          <p:cNvCxnSpPr/>
          <p:nvPr/>
        </p:nvCxnSpPr>
        <p:spPr>
          <a:xfrm>
            <a:off x="6810475" y="1200"/>
            <a:ext cx="0" cy="5141100"/>
          </a:xfrm>
          <a:prstGeom prst="straightConnector1">
            <a:avLst/>
          </a:prstGeom>
          <a:noFill/>
          <a:ln w="9525" cap="flat" cmpd="sng">
            <a:solidFill>
              <a:schemeClr val="dk2"/>
            </a:solidFill>
            <a:prstDash val="solid"/>
            <a:round/>
            <a:headEnd type="none" w="med" len="med"/>
            <a:tailEnd type="none" w="med" len="med"/>
          </a:ln>
        </p:spPr>
      </p:cxnSp>
      <p:sp>
        <p:nvSpPr>
          <p:cNvPr id="10288" name="Google Shape;10288;p402"/>
          <p:cNvSpPr txBox="1"/>
          <p:nvPr/>
        </p:nvSpPr>
        <p:spPr>
          <a:xfrm>
            <a:off x="19050" y="-38275"/>
            <a:ext cx="3381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Fluvoxamine (LUVOX)</a:t>
            </a:r>
            <a:endParaRPr sz="1800">
              <a:solidFill>
                <a:schemeClr val="dk1"/>
              </a:solidFill>
            </a:endParaRPr>
          </a:p>
          <a:p>
            <a:pPr marL="0" lvl="0" indent="0" algn="l" rtl="0">
              <a:lnSpc>
                <a:spcPct val="115000"/>
              </a:lnSpc>
              <a:spcBef>
                <a:spcPts val="0"/>
              </a:spcBef>
              <a:spcAft>
                <a:spcPts val="0"/>
              </a:spcAft>
              <a:buClr>
                <a:schemeClr val="dk1"/>
              </a:buClr>
              <a:buSzPts val="900"/>
              <a:buFont typeface="Arial"/>
              <a:buNone/>
            </a:pPr>
            <a:r>
              <a:rPr lang="en" sz="1300">
                <a:solidFill>
                  <a:schemeClr val="dk1"/>
                </a:solidFill>
              </a:rPr>
              <a:t>flu VOX a meen / LU vox</a:t>
            </a:r>
            <a:endParaRPr sz="13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1600">
                <a:solidFill>
                  <a:schemeClr val="dk1"/>
                </a:solidFill>
              </a:rPr>
              <a:t>“Glove-ox”</a:t>
            </a:r>
            <a:endParaRPr sz="2200"/>
          </a:p>
        </p:txBody>
      </p:sp>
      <p:sp>
        <p:nvSpPr>
          <p:cNvPr id="10289" name="Google Shape;10289;p402"/>
          <p:cNvSpPr txBox="1"/>
          <p:nvPr/>
        </p:nvSpPr>
        <p:spPr>
          <a:xfrm>
            <a:off x="28575" y="952325"/>
            <a:ext cx="33081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a:solidFill>
                  <a:schemeClr val="dk1"/>
                </a:solidFill>
              </a:rPr>
              <a:t>❖ Selective serotonin </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reuptake inhibitor (SSRI)</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a:t>
            </a:r>
            <a:r>
              <a:rPr lang="en">
                <a:solidFill>
                  <a:schemeClr val="dk1"/>
                </a:solidFill>
                <a:highlight>
                  <a:srgbClr val="FFFF00"/>
                </a:highlight>
              </a:rPr>
              <a:t>OCD medication</a:t>
            </a:r>
            <a:endParaRPr>
              <a:solidFill>
                <a:schemeClr val="dk1"/>
              </a:solidFill>
              <a:highlight>
                <a:srgbClr val="FFFF00"/>
              </a:highlight>
            </a:endParaRPr>
          </a:p>
          <a:p>
            <a:pPr marL="0" lvl="0" indent="0" algn="l" rtl="0">
              <a:spcBef>
                <a:spcPts val="0"/>
              </a:spcBef>
              <a:spcAft>
                <a:spcPts val="0"/>
              </a:spcAft>
              <a:buClr>
                <a:schemeClr val="dk1"/>
              </a:buClr>
              <a:buFont typeface="Arial"/>
              <a:buNone/>
            </a:pPr>
            <a:r>
              <a:rPr lang="en">
                <a:solidFill>
                  <a:schemeClr val="dk1"/>
                </a:solidFill>
              </a:rPr>
              <a:t>❖ Potent CYP in</a:t>
            </a:r>
            <a:r>
              <a:rPr lang="en" u="sng">
                <a:solidFill>
                  <a:schemeClr val="dk1"/>
                </a:solidFill>
              </a:rPr>
              <a:t>H</a:t>
            </a:r>
            <a:r>
              <a:rPr lang="en">
                <a:solidFill>
                  <a:schemeClr val="dk1"/>
                </a:solidFill>
              </a:rPr>
              <a:t>ibitor</a:t>
            </a:r>
            <a:endParaRPr/>
          </a:p>
          <a:p>
            <a:pPr marL="0" marR="0" lvl="0" indent="0" algn="l" rtl="0">
              <a:lnSpc>
                <a:spcPct val="100000"/>
              </a:lnSpc>
              <a:spcBef>
                <a:spcPts val="0"/>
              </a:spcBef>
              <a:spcAft>
                <a:spcPts val="0"/>
              </a:spcAft>
              <a:buNone/>
            </a:pPr>
            <a:endParaRPr b="0" i="0" u="none" strike="noStrike" cap="none">
              <a:solidFill>
                <a:srgbClr val="000000"/>
              </a:solidFill>
              <a:latin typeface="Arial"/>
              <a:ea typeface="Arial"/>
              <a:cs typeface="Arial"/>
              <a:sym typeface="Arial"/>
            </a:endParaRPr>
          </a:p>
        </p:txBody>
      </p:sp>
      <p:sp>
        <p:nvSpPr>
          <p:cNvPr id="10290" name="Google Shape;10290;p402"/>
          <p:cNvSpPr txBox="1"/>
          <p:nvPr/>
        </p:nvSpPr>
        <p:spPr>
          <a:xfrm>
            <a:off x="7965823" y="2821563"/>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1600"/>
              <a:t>SSRI</a:t>
            </a:r>
            <a:endParaRPr sz="1600"/>
          </a:p>
        </p:txBody>
      </p:sp>
      <p:pic>
        <p:nvPicPr>
          <p:cNvPr id="10291" name="Google Shape;10291;p402" descr="clipped result image"/>
          <p:cNvPicPr preferRelativeResize="0"/>
          <p:nvPr/>
        </p:nvPicPr>
        <p:blipFill>
          <a:blip r:embed="rId3">
            <a:alphaModFix/>
          </a:blip>
          <a:stretch>
            <a:fillRect/>
          </a:stretch>
        </p:blipFill>
        <p:spPr>
          <a:xfrm>
            <a:off x="7490553" y="2754890"/>
            <a:ext cx="275189" cy="590000"/>
          </a:xfrm>
          <a:prstGeom prst="rect">
            <a:avLst/>
          </a:prstGeom>
          <a:noFill/>
          <a:ln>
            <a:noFill/>
          </a:ln>
        </p:spPr>
      </p:pic>
      <p:pic>
        <p:nvPicPr>
          <p:cNvPr id="10292" name="Google Shape;10292;p402" descr="Fluvoxamine.svg"/>
          <p:cNvPicPr preferRelativeResize="0"/>
          <p:nvPr/>
        </p:nvPicPr>
        <p:blipFill rotWithShape="1">
          <a:blip r:embed="rId4">
            <a:alphaModFix/>
          </a:blip>
          <a:srcRect/>
          <a:stretch/>
        </p:blipFill>
        <p:spPr>
          <a:xfrm>
            <a:off x="6895450" y="979475"/>
            <a:ext cx="1970675" cy="1522800"/>
          </a:xfrm>
          <a:prstGeom prst="rect">
            <a:avLst/>
          </a:prstGeom>
          <a:noFill/>
          <a:ln>
            <a:noFill/>
          </a:ln>
        </p:spPr>
      </p:pic>
      <p:pic>
        <p:nvPicPr>
          <p:cNvPr id="10293" name="Google Shape;10293;p402" descr="clipped result image"/>
          <p:cNvPicPr preferRelativeResize="0"/>
          <p:nvPr/>
        </p:nvPicPr>
        <p:blipFill rotWithShape="1">
          <a:blip r:embed="rId5">
            <a:alphaModFix/>
          </a:blip>
          <a:srcRect/>
          <a:stretch/>
        </p:blipFill>
        <p:spPr>
          <a:xfrm rot="-5400000">
            <a:off x="7304426" y="4071301"/>
            <a:ext cx="647450" cy="407900"/>
          </a:xfrm>
          <a:prstGeom prst="rect">
            <a:avLst/>
          </a:prstGeom>
          <a:noFill/>
          <a:ln>
            <a:noFill/>
          </a:ln>
          <a:effectLst>
            <a:outerShdw blurRad="14288" dist="9525" dir="2700000" algn="tl" rotWithShape="0">
              <a:srgbClr val="000000">
                <a:alpha val="27000"/>
              </a:srgbClr>
            </a:outerShdw>
          </a:effectLst>
        </p:spPr>
      </p:pic>
      <p:pic>
        <p:nvPicPr>
          <p:cNvPr id="10294" name="Google Shape;10294;p402"/>
          <p:cNvPicPr preferRelativeResize="0"/>
          <p:nvPr/>
        </p:nvPicPr>
        <p:blipFill rotWithShape="1">
          <a:blip r:embed="rId6">
            <a:alphaModFix/>
          </a:blip>
          <a:srcRect/>
          <a:stretch/>
        </p:blipFill>
        <p:spPr>
          <a:xfrm>
            <a:off x="3068277" y="546726"/>
            <a:ext cx="3570023" cy="4596768"/>
          </a:xfrm>
          <a:prstGeom prst="rect">
            <a:avLst/>
          </a:prstGeom>
          <a:noFill/>
          <a:ln>
            <a:noFill/>
          </a:ln>
        </p:spPr>
      </p:pic>
      <p:pic>
        <p:nvPicPr>
          <p:cNvPr id="10295" name="Google Shape;10295;p402"/>
          <p:cNvPicPr preferRelativeResize="0"/>
          <p:nvPr/>
        </p:nvPicPr>
        <p:blipFill rotWithShape="1">
          <a:blip r:embed="rId7">
            <a:alphaModFix/>
          </a:blip>
          <a:srcRect/>
          <a:stretch/>
        </p:blipFill>
        <p:spPr>
          <a:xfrm>
            <a:off x="3910056" y="287138"/>
            <a:ext cx="977701" cy="485388"/>
          </a:xfrm>
          <a:prstGeom prst="rect">
            <a:avLst/>
          </a:prstGeom>
          <a:noFill/>
          <a:ln>
            <a:noFill/>
          </a:ln>
        </p:spPr>
      </p:pic>
      <p:pic>
        <p:nvPicPr>
          <p:cNvPr id="10296" name="Google Shape;10296;p402"/>
          <p:cNvPicPr preferRelativeResize="0"/>
          <p:nvPr/>
        </p:nvPicPr>
        <p:blipFill rotWithShape="1">
          <a:blip r:embed="rId8">
            <a:alphaModFix/>
          </a:blip>
          <a:srcRect/>
          <a:stretch/>
        </p:blipFill>
        <p:spPr>
          <a:xfrm flipH="1">
            <a:off x="3946944" y="413909"/>
            <a:ext cx="1037274" cy="930527"/>
          </a:xfrm>
          <a:prstGeom prst="rect">
            <a:avLst/>
          </a:prstGeom>
          <a:noFill/>
          <a:ln>
            <a:noFill/>
          </a:ln>
        </p:spPr>
      </p:pic>
      <p:sp>
        <p:nvSpPr>
          <p:cNvPr id="10297" name="Google Shape;10297;p402"/>
          <p:cNvSpPr/>
          <p:nvPr/>
        </p:nvSpPr>
        <p:spPr>
          <a:xfrm>
            <a:off x="109550" y="2283350"/>
            <a:ext cx="2646000" cy="2769600"/>
          </a:xfrm>
          <a:prstGeom prst="rect">
            <a:avLst/>
          </a:prstGeom>
          <a:solidFill>
            <a:srgbClr val="FFFFFF"/>
          </a:solidFill>
          <a:ln w="9525" cap="flat" cmpd="sng">
            <a:solidFill>
              <a:srgbClr val="FFFFFF"/>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98" name="Google Shape;10298;p402"/>
          <p:cNvSpPr txBox="1"/>
          <p:nvPr/>
        </p:nvSpPr>
        <p:spPr>
          <a:xfrm>
            <a:off x="1451077" y="3663775"/>
            <a:ext cx="810900" cy="163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short</a:t>
            </a:r>
            <a:endParaRPr b="0" i="0" u="none" strike="noStrike" cap="none">
              <a:solidFill>
                <a:srgbClr val="000000"/>
              </a:solidFill>
              <a:latin typeface="Arial"/>
              <a:ea typeface="Arial"/>
              <a:cs typeface="Arial"/>
              <a:sym typeface="Arial"/>
            </a:endParaRPr>
          </a:p>
        </p:txBody>
      </p:sp>
      <p:sp>
        <p:nvSpPr>
          <p:cNvPr id="10299" name="Google Shape;10299;p402"/>
          <p:cNvSpPr txBox="1"/>
          <p:nvPr/>
        </p:nvSpPr>
        <p:spPr>
          <a:xfrm>
            <a:off x="619225" y="2348025"/>
            <a:ext cx="2035800" cy="50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a:t>For maintenance, Luvox is dosed BID because it </a:t>
            </a:r>
            <a:r>
              <a:rPr lang="en" b="0" i="0" u="none" strike="noStrike" cap="none">
                <a:solidFill>
                  <a:srgbClr val="000000"/>
                </a:solidFill>
                <a:latin typeface="Arial"/>
                <a:ea typeface="Arial"/>
                <a:cs typeface="Arial"/>
                <a:sym typeface="Arial"/>
              </a:rPr>
              <a:t>has the </a:t>
            </a:r>
            <a:r>
              <a:rPr lang="en" b="0" i="0" u="none" strike="noStrike" cap="none">
                <a:solidFill>
                  <a:srgbClr val="000000"/>
                </a:solidFill>
                <a:highlight>
                  <a:srgbClr val="FFFF00"/>
                </a:highlight>
                <a:latin typeface="Arial"/>
                <a:ea typeface="Arial"/>
                <a:cs typeface="Arial"/>
                <a:sym typeface="Arial"/>
              </a:rPr>
              <a:t>shortest half-</a:t>
            </a:r>
            <a:r>
              <a:rPr lang="en">
                <a:highlight>
                  <a:srgbClr val="FFFF00"/>
                </a:highlight>
              </a:rPr>
              <a:t>life</a:t>
            </a:r>
            <a:r>
              <a:rPr lang="en" b="0" i="0" u="none" strike="noStrike" cap="none">
                <a:solidFill>
                  <a:srgbClr val="000000"/>
                </a:solidFill>
                <a:highlight>
                  <a:srgbClr val="FFFF00"/>
                </a:highlight>
                <a:latin typeface="Arial"/>
                <a:ea typeface="Arial"/>
                <a:cs typeface="Arial"/>
                <a:sym typeface="Arial"/>
              </a:rPr>
              <a:t> </a:t>
            </a:r>
            <a:r>
              <a:rPr lang="en">
                <a:highlight>
                  <a:srgbClr val="FFFF00"/>
                </a:highlight>
              </a:rPr>
              <a:t>among</a:t>
            </a:r>
            <a:r>
              <a:rPr lang="en"/>
              <a:t> </a:t>
            </a:r>
            <a:r>
              <a:rPr lang="en" b="0" i="0" u="none" strike="noStrike" cap="none">
                <a:solidFill>
                  <a:srgbClr val="000000"/>
                </a:solidFill>
                <a:latin typeface="Arial"/>
                <a:ea typeface="Arial"/>
                <a:cs typeface="Arial"/>
                <a:sym typeface="Arial"/>
              </a:rPr>
              <a:t>SSRIs (15 hr).</a:t>
            </a:r>
            <a:endParaRPr b="0" i="0" u="none" strike="noStrike" cap="none">
              <a:solidFill>
                <a:srgbClr val="000000"/>
              </a:solidFill>
              <a:latin typeface="Arial"/>
              <a:ea typeface="Arial"/>
              <a:cs typeface="Arial"/>
              <a:sym typeface="Arial"/>
            </a:endParaRPr>
          </a:p>
        </p:txBody>
      </p:sp>
      <p:grpSp>
        <p:nvGrpSpPr>
          <p:cNvPr id="10300" name="Google Shape;10300;p402"/>
          <p:cNvGrpSpPr/>
          <p:nvPr/>
        </p:nvGrpSpPr>
        <p:grpSpPr>
          <a:xfrm>
            <a:off x="280578" y="2366226"/>
            <a:ext cx="1208586" cy="2666700"/>
            <a:chOff x="280578" y="2366226"/>
            <a:chExt cx="1208586" cy="2666700"/>
          </a:xfrm>
        </p:grpSpPr>
        <p:pic>
          <p:nvPicPr>
            <p:cNvPr id="10301" name="Google Shape;10301;p402"/>
            <p:cNvPicPr preferRelativeResize="0"/>
            <p:nvPr/>
          </p:nvPicPr>
          <p:blipFill rotWithShape="1">
            <a:blip r:embed="rId9">
              <a:alphaModFix/>
            </a:blip>
            <a:srcRect l="54617"/>
            <a:stretch/>
          </p:blipFill>
          <p:spPr>
            <a:xfrm rot="-5400000" flipH="1">
              <a:off x="-965076" y="3611879"/>
              <a:ext cx="2647907" cy="156600"/>
            </a:xfrm>
            <a:prstGeom prst="rect">
              <a:avLst/>
            </a:prstGeom>
            <a:noFill/>
            <a:ln>
              <a:noFill/>
            </a:ln>
          </p:spPr>
        </p:pic>
        <p:sp>
          <p:nvSpPr>
            <p:cNvPr id="10302" name="Google Shape;10302;p402"/>
            <p:cNvSpPr/>
            <p:nvPr/>
          </p:nvSpPr>
          <p:spPr>
            <a:xfrm>
              <a:off x="430464" y="3688688"/>
              <a:ext cx="1058700" cy="165300"/>
            </a:xfrm>
            <a:prstGeom prst="rtTriangle">
              <a:avLst/>
            </a:prstGeom>
            <a:solidFill>
              <a:srgbClr val="B7B7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303" name="Google Shape;10303;p402" descr="clipped result image"/>
            <p:cNvPicPr preferRelativeResize="0"/>
            <p:nvPr/>
          </p:nvPicPr>
          <p:blipFill rotWithShape="1">
            <a:blip r:embed="rId10">
              <a:alphaModFix/>
            </a:blip>
            <a:srcRect/>
            <a:stretch/>
          </p:blipFill>
          <p:spPr>
            <a:xfrm flipH="1">
              <a:off x="344111" y="3882589"/>
              <a:ext cx="714009" cy="1150337"/>
            </a:xfrm>
            <a:prstGeom prst="rect">
              <a:avLst/>
            </a:prstGeom>
            <a:noFill/>
            <a:ln>
              <a:noFill/>
            </a:ln>
          </p:spPr>
        </p:pic>
      </p:grpSp>
      <p:sp>
        <p:nvSpPr>
          <p:cNvPr id="10304" name="Google Shape;10304;p402"/>
          <p:cNvSpPr txBox="1"/>
          <p:nvPr/>
        </p:nvSpPr>
        <p:spPr>
          <a:xfrm>
            <a:off x="4148256" y="198863"/>
            <a:ext cx="556200" cy="69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 sz="3200" b="0" i="0" u="none" strike="noStrike" cap="none">
                <a:solidFill>
                  <a:srgbClr val="000000"/>
                </a:solidFill>
                <a:latin typeface="Times New Roman"/>
                <a:ea typeface="Times New Roman"/>
                <a:cs typeface="Times New Roman"/>
                <a:sym typeface="Times New Roman"/>
              </a:rPr>
              <a:t>*</a:t>
            </a:r>
            <a:endParaRPr sz="3200" b="0" i="0" u="none" strike="noStrike" cap="none">
              <a:solidFill>
                <a:srgbClr val="000000"/>
              </a:solidFill>
              <a:latin typeface="Times New Roman"/>
              <a:ea typeface="Times New Roman"/>
              <a:cs typeface="Times New Roman"/>
              <a:sym typeface="Times New Roman"/>
            </a:endParaRP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Shape 10308"/>
        <p:cNvGrpSpPr/>
        <p:nvPr/>
      </p:nvGrpSpPr>
      <p:grpSpPr>
        <a:xfrm>
          <a:off x="0" y="0"/>
          <a:ext cx="0" cy="0"/>
          <a:chOff x="0" y="0"/>
          <a:chExt cx="0" cy="0"/>
        </a:xfrm>
      </p:grpSpPr>
      <p:grpSp>
        <p:nvGrpSpPr>
          <p:cNvPr id="10309" name="Google Shape;10309;p403"/>
          <p:cNvGrpSpPr/>
          <p:nvPr/>
        </p:nvGrpSpPr>
        <p:grpSpPr>
          <a:xfrm>
            <a:off x="2132425" y="93112"/>
            <a:ext cx="4971824" cy="4834364"/>
            <a:chOff x="2132425" y="93112"/>
            <a:chExt cx="4971824" cy="4834364"/>
          </a:xfrm>
        </p:grpSpPr>
        <p:grpSp>
          <p:nvGrpSpPr>
            <p:cNvPr id="10310" name="Google Shape;10310;p403"/>
            <p:cNvGrpSpPr/>
            <p:nvPr/>
          </p:nvGrpSpPr>
          <p:grpSpPr>
            <a:xfrm>
              <a:off x="2976560" y="93112"/>
              <a:ext cx="2552234" cy="2133110"/>
              <a:chOff x="-2521759" y="897403"/>
              <a:chExt cx="1477500" cy="1089600"/>
            </a:xfrm>
          </p:grpSpPr>
          <p:sp>
            <p:nvSpPr>
              <p:cNvPr id="10311" name="Google Shape;10311;p403"/>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312" name="Google Shape;10312;p403"/>
              <p:cNvGrpSpPr/>
              <p:nvPr/>
            </p:nvGrpSpPr>
            <p:grpSpPr>
              <a:xfrm>
                <a:off x="-2127414" y="1275205"/>
                <a:ext cx="688733" cy="700658"/>
                <a:chOff x="40123" y="-1583761"/>
                <a:chExt cx="688733" cy="1109689"/>
              </a:xfrm>
            </p:grpSpPr>
            <p:grpSp>
              <p:nvGrpSpPr>
                <p:cNvPr id="10313" name="Google Shape;10313;p403"/>
                <p:cNvGrpSpPr/>
                <p:nvPr/>
              </p:nvGrpSpPr>
              <p:grpSpPr>
                <a:xfrm>
                  <a:off x="45124" y="-1327179"/>
                  <a:ext cx="683733" cy="853107"/>
                  <a:chOff x="597574" y="1930371"/>
                  <a:chExt cx="683733" cy="853107"/>
                </a:xfrm>
              </p:grpSpPr>
              <p:grpSp>
                <p:nvGrpSpPr>
                  <p:cNvPr id="10314" name="Google Shape;10314;p403"/>
                  <p:cNvGrpSpPr/>
                  <p:nvPr/>
                </p:nvGrpSpPr>
                <p:grpSpPr>
                  <a:xfrm rot="-5400000">
                    <a:off x="640721" y="2142893"/>
                    <a:ext cx="600335" cy="680836"/>
                    <a:chOff x="15239716" y="-12996420"/>
                    <a:chExt cx="1868456" cy="2463229"/>
                  </a:xfrm>
                </p:grpSpPr>
                <p:pic>
                  <p:nvPicPr>
                    <p:cNvPr id="10315" name="Google Shape;10315;p403"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0316" name="Google Shape;10316;p403"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0317" name="Google Shape;10317;p403"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0318" name="Google Shape;10318;p403"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0319" name="Google Shape;10319;p403"/>
            <p:cNvGrpSpPr/>
            <p:nvPr/>
          </p:nvGrpSpPr>
          <p:grpSpPr>
            <a:xfrm>
              <a:off x="2132425" y="1974775"/>
              <a:ext cx="4971824" cy="2952700"/>
              <a:chOff x="3634925" y="1008225"/>
              <a:chExt cx="4971824" cy="2952700"/>
            </a:xfrm>
          </p:grpSpPr>
          <p:pic>
            <p:nvPicPr>
              <p:cNvPr id="10320" name="Google Shape;10320;p403"/>
              <p:cNvPicPr preferRelativeResize="0"/>
              <p:nvPr/>
            </p:nvPicPr>
            <p:blipFill>
              <a:blip r:embed="rId7">
                <a:alphaModFix/>
              </a:blip>
              <a:stretch>
                <a:fillRect/>
              </a:stretch>
            </p:blipFill>
            <p:spPr>
              <a:xfrm>
                <a:off x="3634925" y="1008225"/>
                <a:ext cx="4971824" cy="2952700"/>
              </a:xfrm>
              <a:prstGeom prst="rect">
                <a:avLst/>
              </a:prstGeom>
              <a:noFill/>
              <a:ln>
                <a:noFill/>
              </a:ln>
            </p:spPr>
          </p:pic>
          <p:sp>
            <p:nvSpPr>
              <p:cNvPr id="10321" name="Google Shape;10321;p403"/>
              <p:cNvSpPr txBox="1"/>
              <p:nvPr/>
            </p:nvSpPr>
            <p:spPr>
              <a:xfrm rot="24443">
                <a:off x="4660676" y="213508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fluvoxamine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LUVOX</a:t>
                </a:r>
                <a:endParaRPr sz="1800" b="1"/>
              </a:p>
            </p:txBody>
          </p:sp>
        </p:grpSp>
        <p:sp>
          <p:nvSpPr>
            <p:cNvPr id="10322" name="Google Shape;10322;p403"/>
            <p:cNvSpPr txBox="1"/>
            <p:nvPr/>
          </p:nvSpPr>
          <p:spPr>
            <a:xfrm>
              <a:off x="3980525" y="418325"/>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cxnSp>
          <p:nvCxnSpPr>
            <p:cNvPr id="10323" name="Google Shape;10323;p403"/>
            <p:cNvCxnSpPr/>
            <p:nvPr/>
          </p:nvCxnSpPr>
          <p:spPr>
            <a:xfrm>
              <a:off x="3998774" y="4827827"/>
              <a:ext cx="423300" cy="0"/>
            </a:xfrm>
            <a:prstGeom prst="straightConnector1">
              <a:avLst/>
            </a:prstGeom>
            <a:noFill/>
            <a:ln w="28575" cap="flat" cmpd="sng">
              <a:solidFill>
                <a:schemeClr val="dk2"/>
              </a:solidFill>
              <a:prstDash val="solid"/>
              <a:round/>
              <a:headEnd type="none" w="med" len="med"/>
              <a:tailEnd type="none" w="med" len="med"/>
            </a:ln>
          </p:spPr>
        </p:cxnSp>
      </p:grpSp>
      <p:sp>
        <p:nvSpPr>
          <p:cNvPr id="10324" name="Google Shape;10324;p403"/>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Fluvoxamine: SSRI</a:t>
            </a:r>
            <a:endParaRPr b="1"/>
          </a:p>
        </p:txBody>
      </p:sp>
      <p:grpSp>
        <p:nvGrpSpPr>
          <p:cNvPr id="10325" name="Google Shape;10325;p403"/>
          <p:cNvGrpSpPr/>
          <p:nvPr/>
        </p:nvGrpSpPr>
        <p:grpSpPr>
          <a:xfrm>
            <a:off x="7803909" y="93090"/>
            <a:ext cx="1168865" cy="1209290"/>
            <a:chOff x="-1014016" y="1186965"/>
            <a:chExt cx="1168865" cy="1209290"/>
          </a:xfrm>
        </p:grpSpPr>
        <p:pic>
          <p:nvPicPr>
            <p:cNvPr id="10326" name="Google Shape;10326;p403"/>
            <p:cNvPicPr preferRelativeResize="0"/>
            <p:nvPr/>
          </p:nvPicPr>
          <p:blipFill>
            <a:blip r:embed="rId8">
              <a:alphaModFix/>
            </a:blip>
            <a:stretch>
              <a:fillRect/>
            </a:stretch>
          </p:blipFill>
          <p:spPr>
            <a:xfrm rot="-1152341">
              <a:off x="-886387" y="1341354"/>
              <a:ext cx="913607" cy="930525"/>
            </a:xfrm>
            <a:prstGeom prst="rect">
              <a:avLst/>
            </a:prstGeom>
            <a:noFill/>
            <a:ln>
              <a:noFill/>
            </a:ln>
          </p:spPr>
        </p:pic>
        <p:grpSp>
          <p:nvGrpSpPr>
            <p:cNvPr id="10327" name="Google Shape;10327;p403"/>
            <p:cNvGrpSpPr/>
            <p:nvPr/>
          </p:nvGrpSpPr>
          <p:grpSpPr>
            <a:xfrm>
              <a:off x="-506336" y="1186965"/>
              <a:ext cx="335369" cy="280292"/>
              <a:chOff x="944110" y="-41910000"/>
              <a:chExt cx="3515400" cy="2592900"/>
            </a:xfrm>
          </p:grpSpPr>
          <p:sp>
            <p:nvSpPr>
              <p:cNvPr id="10328" name="Google Shape;10328;p403"/>
              <p:cNvSpPr/>
              <p:nvPr/>
            </p:nvSpPr>
            <p:spPr>
              <a:xfrm>
                <a:off x="944110" y="-41910000"/>
                <a:ext cx="3515400" cy="25929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329" name="Google Shape;10329;p403"/>
              <p:cNvGrpSpPr/>
              <p:nvPr/>
            </p:nvGrpSpPr>
            <p:grpSpPr>
              <a:xfrm>
                <a:off x="1882458" y="-41011055"/>
                <a:ext cx="1638845" cy="1667151"/>
                <a:chOff x="4049994" y="-68555981"/>
                <a:chExt cx="1638845" cy="2640404"/>
              </a:xfrm>
            </p:grpSpPr>
            <p:grpSp>
              <p:nvGrpSpPr>
                <p:cNvPr id="10330" name="Google Shape;10330;p403"/>
                <p:cNvGrpSpPr/>
                <p:nvPr/>
              </p:nvGrpSpPr>
              <p:grpSpPr>
                <a:xfrm>
                  <a:off x="4061893" y="-67945467"/>
                  <a:ext cx="1626947" cy="2029889"/>
                  <a:chOff x="4614343" y="-64687917"/>
                  <a:chExt cx="1626947" cy="2029889"/>
                </a:xfrm>
              </p:grpSpPr>
              <p:grpSp>
                <p:nvGrpSpPr>
                  <p:cNvPr id="10331" name="Google Shape;10331;p403"/>
                  <p:cNvGrpSpPr/>
                  <p:nvPr/>
                </p:nvGrpSpPr>
                <p:grpSpPr>
                  <a:xfrm rot="-5400000">
                    <a:off x="4717042" y="-64182276"/>
                    <a:ext cx="1428441" cy="1620055"/>
                    <a:chOff x="218916984" y="1550486"/>
                    <a:chExt cx="4445818" cy="5861270"/>
                  </a:xfrm>
                </p:grpSpPr>
                <p:pic>
                  <p:nvPicPr>
                    <p:cNvPr id="10332" name="Google Shape;10332;p403" descr="clipped result image"/>
                    <p:cNvPicPr preferRelativeResize="0"/>
                    <p:nvPr/>
                  </p:nvPicPr>
                  <p:blipFill rotWithShape="1">
                    <a:blip r:embed="rId3">
                      <a:alphaModFix/>
                    </a:blip>
                    <a:srcRect/>
                    <a:stretch/>
                  </p:blipFill>
                  <p:spPr>
                    <a:xfrm>
                      <a:off x="220749908" y="1550486"/>
                      <a:ext cx="2612893" cy="5850010"/>
                    </a:xfrm>
                    <a:prstGeom prst="rect">
                      <a:avLst/>
                    </a:prstGeom>
                    <a:noFill/>
                    <a:ln>
                      <a:noFill/>
                    </a:ln>
                  </p:spPr>
                </p:pic>
                <p:pic>
                  <p:nvPicPr>
                    <p:cNvPr id="10333" name="Google Shape;10333;p403" descr="clipped result image"/>
                    <p:cNvPicPr preferRelativeResize="0"/>
                    <p:nvPr/>
                  </p:nvPicPr>
                  <p:blipFill rotWithShape="1">
                    <a:blip r:embed="rId4">
                      <a:alphaModFix/>
                    </a:blip>
                    <a:srcRect/>
                    <a:stretch/>
                  </p:blipFill>
                  <p:spPr>
                    <a:xfrm>
                      <a:off x="218916984" y="1561746"/>
                      <a:ext cx="2632392" cy="5850010"/>
                    </a:xfrm>
                    <a:prstGeom prst="rect">
                      <a:avLst/>
                    </a:prstGeom>
                    <a:noFill/>
                    <a:ln>
                      <a:noFill/>
                    </a:ln>
                  </p:spPr>
                </p:pic>
              </p:grpSp>
              <p:pic>
                <p:nvPicPr>
                  <p:cNvPr id="10334" name="Google Shape;10334;p403" descr="clipped result image"/>
                  <p:cNvPicPr preferRelativeResize="0"/>
                  <p:nvPr/>
                </p:nvPicPr>
                <p:blipFill rotWithShape="1">
                  <a:blip r:embed="rId5">
                    <a:alphaModFix/>
                  </a:blip>
                  <a:srcRect/>
                  <a:stretch/>
                </p:blipFill>
                <p:spPr>
                  <a:xfrm rot="-5400000">
                    <a:off x="5003054" y="-65076627"/>
                    <a:ext cx="839522" cy="1616943"/>
                  </a:xfrm>
                  <a:prstGeom prst="rect">
                    <a:avLst/>
                  </a:prstGeom>
                  <a:noFill/>
                  <a:ln>
                    <a:noFill/>
                  </a:ln>
                </p:spPr>
              </p:pic>
            </p:grpSp>
            <p:pic>
              <p:nvPicPr>
                <p:cNvPr id="10335" name="Google Shape;10335;p403" descr="clipped result image"/>
                <p:cNvPicPr preferRelativeResize="0"/>
                <p:nvPr/>
              </p:nvPicPr>
              <p:blipFill rotWithShape="1">
                <a:blip r:embed="rId6">
                  <a:alphaModFix/>
                </a:blip>
                <a:srcRect/>
                <a:stretch/>
              </p:blipFill>
              <p:spPr>
                <a:xfrm rot="-5400000">
                  <a:off x="4438705" y="-68944692"/>
                  <a:ext cx="839522" cy="1616943"/>
                </a:xfrm>
                <a:prstGeom prst="rect">
                  <a:avLst/>
                </a:prstGeom>
                <a:noFill/>
                <a:ln>
                  <a:noFill/>
                </a:ln>
              </p:spPr>
            </p:pic>
          </p:grpSp>
        </p:grpSp>
      </p:gr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Shape 10339"/>
        <p:cNvGrpSpPr/>
        <p:nvPr/>
      </p:nvGrpSpPr>
      <p:grpSpPr>
        <a:xfrm>
          <a:off x="0" y="0"/>
          <a:ext cx="0" cy="0"/>
          <a:chOff x="0" y="0"/>
          <a:chExt cx="0" cy="0"/>
        </a:xfrm>
      </p:grpSpPr>
      <p:sp>
        <p:nvSpPr>
          <p:cNvPr id="10340" name="Google Shape;10340;p404"/>
          <p:cNvSpPr txBox="1"/>
          <p:nvPr/>
        </p:nvSpPr>
        <p:spPr>
          <a:xfrm>
            <a:off x="5613725" y="370743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10341" name="Google Shape;10341;p404"/>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Fluvoxamine: SSRI</a:t>
            </a:r>
            <a:endParaRPr b="1"/>
          </a:p>
        </p:txBody>
      </p:sp>
      <p:grpSp>
        <p:nvGrpSpPr>
          <p:cNvPr id="10342" name="Google Shape;10342;p404"/>
          <p:cNvGrpSpPr/>
          <p:nvPr/>
        </p:nvGrpSpPr>
        <p:grpSpPr>
          <a:xfrm>
            <a:off x="2132425" y="93112"/>
            <a:ext cx="4971824" cy="4834364"/>
            <a:chOff x="2132425" y="93112"/>
            <a:chExt cx="4971824" cy="4834364"/>
          </a:xfrm>
        </p:grpSpPr>
        <p:grpSp>
          <p:nvGrpSpPr>
            <p:cNvPr id="10343" name="Google Shape;10343;p404"/>
            <p:cNvGrpSpPr/>
            <p:nvPr/>
          </p:nvGrpSpPr>
          <p:grpSpPr>
            <a:xfrm>
              <a:off x="2976560" y="93112"/>
              <a:ext cx="2552234" cy="2133110"/>
              <a:chOff x="-2521759" y="897403"/>
              <a:chExt cx="1477500" cy="1089600"/>
            </a:xfrm>
          </p:grpSpPr>
          <p:sp>
            <p:nvSpPr>
              <p:cNvPr id="10344" name="Google Shape;10344;p404"/>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345" name="Google Shape;10345;p404"/>
              <p:cNvGrpSpPr/>
              <p:nvPr/>
            </p:nvGrpSpPr>
            <p:grpSpPr>
              <a:xfrm>
                <a:off x="-2127414" y="1275205"/>
                <a:ext cx="688733" cy="700658"/>
                <a:chOff x="40123" y="-1583761"/>
                <a:chExt cx="688733" cy="1109689"/>
              </a:xfrm>
            </p:grpSpPr>
            <p:grpSp>
              <p:nvGrpSpPr>
                <p:cNvPr id="10346" name="Google Shape;10346;p404"/>
                <p:cNvGrpSpPr/>
                <p:nvPr/>
              </p:nvGrpSpPr>
              <p:grpSpPr>
                <a:xfrm>
                  <a:off x="45124" y="-1327179"/>
                  <a:ext cx="683733" cy="853107"/>
                  <a:chOff x="597574" y="1930371"/>
                  <a:chExt cx="683733" cy="853107"/>
                </a:xfrm>
              </p:grpSpPr>
              <p:grpSp>
                <p:nvGrpSpPr>
                  <p:cNvPr id="10347" name="Google Shape;10347;p404"/>
                  <p:cNvGrpSpPr/>
                  <p:nvPr/>
                </p:nvGrpSpPr>
                <p:grpSpPr>
                  <a:xfrm rot="-5400000">
                    <a:off x="640721" y="2142893"/>
                    <a:ext cx="600335" cy="680836"/>
                    <a:chOff x="15239716" y="-12996420"/>
                    <a:chExt cx="1868456" cy="2463229"/>
                  </a:xfrm>
                </p:grpSpPr>
                <p:pic>
                  <p:nvPicPr>
                    <p:cNvPr id="10348" name="Google Shape;10348;p404"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0349" name="Google Shape;10349;p404"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0350" name="Google Shape;10350;p404"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0351" name="Google Shape;10351;p404"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0352" name="Google Shape;10352;p404"/>
            <p:cNvGrpSpPr/>
            <p:nvPr/>
          </p:nvGrpSpPr>
          <p:grpSpPr>
            <a:xfrm>
              <a:off x="2132425" y="1974775"/>
              <a:ext cx="4971824" cy="2952700"/>
              <a:chOff x="3634925" y="1008225"/>
              <a:chExt cx="4971824" cy="2952700"/>
            </a:xfrm>
          </p:grpSpPr>
          <p:pic>
            <p:nvPicPr>
              <p:cNvPr id="10353" name="Google Shape;10353;p404"/>
              <p:cNvPicPr preferRelativeResize="0"/>
              <p:nvPr/>
            </p:nvPicPr>
            <p:blipFill>
              <a:blip r:embed="rId7">
                <a:alphaModFix/>
              </a:blip>
              <a:stretch>
                <a:fillRect/>
              </a:stretch>
            </p:blipFill>
            <p:spPr>
              <a:xfrm>
                <a:off x="3634925" y="1008225"/>
                <a:ext cx="4971824" cy="2952700"/>
              </a:xfrm>
              <a:prstGeom prst="rect">
                <a:avLst/>
              </a:prstGeom>
              <a:noFill/>
              <a:ln>
                <a:noFill/>
              </a:ln>
            </p:spPr>
          </p:pic>
          <p:sp>
            <p:nvSpPr>
              <p:cNvPr id="10354" name="Google Shape;10354;p404"/>
              <p:cNvSpPr txBox="1"/>
              <p:nvPr/>
            </p:nvSpPr>
            <p:spPr>
              <a:xfrm rot="24443">
                <a:off x="4660676" y="213508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fluvoxamine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LUVOX</a:t>
                </a:r>
                <a:endParaRPr sz="1800" b="1"/>
              </a:p>
            </p:txBody>
          </p:sp>
        </p:grpSp>
        <p:sp>
          <p:nvSpPr>
            <p:cNvPr id="10355" name="Google Shape;10355;p404"/>
            <p:cNvSpPr txBox="1"/>
            <p:nvPr/>
          </p:nvSpPr>
          <p:spPr>
            <a:xfrm>
              <a:off x="3980525" y="418325"/>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cxnSp>
          <p:nvCxnSpPr>
            <p:cNvPr id="10356" name="Google Shape;10356;p404"/>
            <p:cNvCxnSpPr/>
            <p:nvPr/>
          </p:nvCxnSpPr>
          <p:spPr>
            <a:xfrm>
              <a:off x="3998774" y="482782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10357" name="Google Shape;10357;p404"/>
          <p:cNvGrpSpPr/>
          <p:nvPr/>
        </p:nvGrpSpPr>
        <p:grpSpPr>
          <a:xfrm>
            <a:off x="7803909" y="93090"/>
            <a:ext cx="1168865" cy="1209290"/>
            <a:chOff x="-1014016" y="1186965"/>
            <a:chExt cx="1168865" cy="1209290"/>
          </a:xfrm>
        </p:grpSpPr>
        <p:pic>
          <p:nvPicPr>
            <p:cNvPr id="10358" name="Google Shape;10358;p404"/>
            <p:cNvPicPr preferRelativeResize="0"/>
            <p:nvPr/>
          </p:nvPicPr>
          <p:blipFill>
            <a:blip r:embed="rId8">
              <a:alphaModFix/>
            </a:blip>
            <a:stretch>
              <a:fillRect/>
            </a:stretch>
          </p:blipFill>
          <p:spPr>
            <a:xfrm rot="-1152341">
              <a:off x="-886387" y="1341354"/>
              <a:ext cx="913607" cy="930525"/>
            </a:xfrm>
            <a:prstGeom prst="rect">
              <a:avLst/>
            </a:prstGeom>
            <a:noFill/>
            <a:ln>
              <a:noFill/>
            </a:ln>
          </p:spPr>
        </p:pic>
        <p:grpSp>
          <p:nvGrpSpPr>
            <p:cNvPr id="10359" name="Google Shape;10359;p404"/>
            <p:cNvGrpSpPr/>
            <p:nvPr/>
          </p:nvGrpSpPr>
          <p:grpSpPr>
            <a:xfrm>
              <a:off x="-506336" y="1186965"/>
              <a:ext cx="335369" cy="280292"/>
              <a:chOff x="944110" y="-41910000"/>
              <a:chExt cx="3515400" cy="2592900"/>
            </a:xfrm>
          </p:grpSpPr>
          <p:sp>
            <p:nvSpPr>
              <p:cNvPr id="10360" name="Google Shape;10360;p404"/>
              <p:cNvSpPr/>
              <p:nvPr/>
            </p:nvSpPr>
            <p:spPr>
              <a:xfrm>
                <a:off x="944110" y="-41910000"/>
                <a:ext cx="3515400" cy="25929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361" name="Google Shape;10361;p404"/>
              <p:cNvGrpSpPr/>
              <p:nvPr/>
            </p:nvGrpSpPr>
            <p:grpSpPr>
              <a:xfrm>
                <a:off x="1882458" y="-41011055"/>
                <a:ext cx="1638845" cy="1667151"/>
                <a:chOff x="4049994" y="-68555981"/>
                <a:chExt cx="1638845" cy="2640404"/>
              </a:xfrm>
            </p:grpSpPr>
            <p:grpSp>
              <p:nvGrpSpPr>
                <p:cNvPr id="10362" name="Google Shape;10362;p404"/>
                <p:cNvGrpSpPr/>
                <p:nvPr/>
              </p:nvGrpSpPr>
              <p:grpSpPr>
                <a:xfrm>
                  <a:off x="4061893" y="-67945467"/>
                  <a:ext cx="1626947" cy="2029889"/>
                  <a:chOff x="4614343" y="-64687917"/>
                  <a:chExt cx="1626947" cy="2029889"/>
                </a:xfrm>
              </p:grpSpPr>
              <p:grpSp>
                <p:nvGrpSpPr>
                  <p:cNvPr id="10363" name="Google Shape;10363;p404"/>
                  <p:cNvGrpSpPr/>
                  <p:nvPr/>
                </p:nvGrpSpPr>
                <p:grpSpPr>
                  <a:xfrm rot="-5400000">
                    <a:off x="4717042" y="-64182276"/>
                    <a:ext cx="1428441" cy="1620055"/>
                    <a:chOff x="218916984" y="1550486"/>
                    <a:chExt cx="4445818" cy="5861270"/>
                  </a:xfrm>
                </p:grpSpPr>
                <p:pic>
                  <p:nvPicPr>
                    <p:cNvPr id="10364" name="Google Shape;10364;p404" descr="clipped result image"/>
                    <p:cNvPicPr preferRelativeResize="0"/>
                    <p:nvPr/>
                  </p:nvPicPr>
                  <p:blipFill rotWithShape="1">
                    <a:blip r:embed="rId3">
                      <a:alphaModFix/>
                    </a:blip>
                    <a:srcRect/>
                    <a:stretch/>
                  </p:blipFill>
                  <p:spPr>
                    <a:xfrm>
                      <a:off x="220749908" y="1550486"/>
                      <a:ext cx="2612893" cy="5850010"/>
                    </a:xfrm>
                    <a:prstGeom prst="rect">
                      <a:avLst/>
                    </a:prstGeom>
                    <a:noFill/>
                    <a:ln>
                      <a:noFill/>
                    </a:ln>
                  </p:spPr>
                </p:pic>
                <p:pic>
                  <p:nvPicPr>
                    <p:cNvPr id="10365" name="Google Shape;10365;p404" descr="clipped result image"/>
                    <p:cNvPicPr preferRelativeResize="0"/>
                    <p:nvPr/>
                  </p:nvPicPr>
                  <p:blipFill rotWithShape="1">
                    <a:blip r:embed="rId4">
                      <a:alphaModFix/>
                    </a:blip>
                    <a:srcRect/>
                    <a:stretch/>
                  </p:blipFill>
                  <p:spPr>
                    <a:xfrm>
                      <a:off x="218916984" y="1561746"/>
                      <a:ext cx="2632392" cy="5850010"/>
                    </a:xfrm>
                    <a:prstGeom prst="rect">
                      <a:avLst/>
                    </a:prstGeom>
                    <a:noFill/>
                    <a:ln>
                      <a:noFill/>
                    </a:ln>
                  </p:spPr>
                </p:pic>
              </p:grpSp>
              <p:pic>
                <p:nvPicPr>
                  <p:cNvPr id="10366" name="Google Shape;10366;p404" descr="clipped result image"/>
                  <p:cNvPicPr preferRelativeResize="0"/>
                  <p:nvPr/>
                </p:nvPicPr>
                <p:blipFill rotWithShape="1">
                  <a:blip r:embed="rId5">
                    <a:alphaModFix/>
                  </a:blip>
                  <a:srcRect/>
                  <a:stretch/>
                </p:blipFill>
                <p:spPr>
                  <a:xfrm rot="-5400000">
                    <a:off x="5003054" y="-65076627"/>
                    <a:ext cx="839522" cy="1616943"/>
                  </a:xfrm>
                  <a:prstGeom prst="rect">
                    <a:avLst/>
                  </a:prstGeom>
                  <a:noFill/>
                  <a:ln>
                    <a:noFill/>
                  </a:ln>
                </p:spPr>
              </p:pic>
            </p:grpSp>
            <p:pic>
              <p:nvPicPr>
                <p:cNvPr id="10367" name="Google Shape;10367;p404" descr="clipped result image"/>
                <p:cNvPicPr preferRelativeResize="0"/>
                <p:nvPr/>
              </p:nvPicPr>
              <p:blipFill rotWithShape="1">
                <a:blip r:embed="rId6">
                  <a:alphaModFix/>
                </a:blip>
                <a:srcRect/>
                <a:stretch/>
              </p:blipFill>
              <p:spPr>
                <a:xfrm rot="-5400000">
                  <a:off x="4438705" y="-68944692"/>
                  <a:ext cx="839522" cy="1616943"/>
                </a:xfrm>
                <a:prstGeom prst="rect">
                  <a:avLst/>
                </a:prstGeom>
                <a:noFill/>
                <a:ln>
                  <a:noFill/>
                </a:ln>
              </p:spPr>
            </p:pic>
          </p:grpSp>
        </p:grpSp>
      </p:gr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Shape 10371"/>
        <p:cNvGrpSpPr/>
        <p:nvPr/>
      </p:nvGrpSpPr>
      <p:grpSpPr>
        <a:xfrm>
          <a:off x="0" y="0"/>
          <a:ext cx="0" cy="0"/>
          <a:chOff x="0" y="0"/>
          <a:chExt cx="0" cy="0"/>
        </a:xfrm>
      </p:grpSpPr>
      <p:cxnSp>
        <p:nvCxnSpPr>
          <p:cNvPr id="10372" name="Google Shape;10372;p405"/>
          <p:cNvCxnSpPr/>
          <p:nvPr/>
        </p:nvCxnSpPr>
        <p:spPr>
          <a:xfrm>
            <a:off x="7143780" y="3315175"/>
            <a:ext cx="185400" cy="0"/>
          </a:xfrm>
          <a:prstGeom prst="straightConnector1">
            <a:avLst/>
          </a:prstGeom>
          <a:noFill/>
          <a:ln w="9525" cap="flat" cmpd="sng">
            <a:solidFill>
              <a:schemeClr val="dk2"/>
            </a:solidFill>
            <a:prstDash val="solid"/>
            <a:round/>
            <a:headEnd type="none" w="med" len="med"/>
            <a:tailEnd type="triangle" w="med" len="med"/>
          </a:ln>
        </p:spPr>
      </p:cxnSp>
      <p:sp>
        <p:nvSpPr>
          <p:cNvPr id="10373" name="Google Shape;10373;p405"/>
          <p:cNvSpPr txBox="1"/>
          <p:nvPr/>
        </p:nvSpPr>
        <p:spPr>
          <a:xfrm>
            <a:off x="7360410" y="2891299"/>
            <a:ext cx="1206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sp>
        <p:nvSpPr>
          <p:cNvPr id="10374" name="Google Shape;10374;p405"/>
          <p:cNvSpPr txBox="1"/>
          <p:nvPr/>
        </p:nvSpPr>
        <p:spPr>
          <a:xfrm>
            <a:off x="5613725" y="370743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10375" name="Google Shape;10375;p405"/>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Fluvoxamine: SSRI</a:t>
            </a:r>
            <a:endParaRPr b="1"/>
          </a:p>
        </p:txBody>
      </p:sp>
      <p:grpSp>
        <p:nvGrpSpPr>
          <p:cNvPr id="10376" name="Google Shape;10376;p405"/>
          <p:cNvGrpSpPr/>
          <p:nvPr/>
        </p:nvGrpSpPr>
        <p:grpSpPr>
          <a:xfrm>
            <a:off x="2132425" y="93112"/>
            <a:ext cx="4971824" cy="4834364"/>
            <a:chOff x="2132425" y="93112"/>
            <a:chExt cx="4971824" cy="4834364"/>
          </a:xfrm>
        </p:grpSpPr>
        <p:grpSp>
          <p:nvGrpSpPr>
            <p:cNvPr id="10377" name="Google Shape;10377;p405"/>
            <p:cNvGrpSpPr/>
            <p:nvPr/>
          </p:nvGrpSpPr>
          <p:grpSpPr>
            <a:xfrm>
              <a:off x="2976560" y="93112"/>
              <a:ext cx="2552234" cy="2133110"/>
              <a:chOff x="-2521759" y="897403"/>
              <a:chExt cx="1477500" cy="1089600"/>
            </a:xfrm>
          </p:grpSpPr>
          <p:sp>
            <p:nvSpPr>
              <p:cNvPr id="10378" name="Google Shape;10378;p405"/>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379" name="Google Shape;10379;p405"/>
              <p:cNvGrpSpPr/>
              <p:nvPr/>
            </p:nvGrpSpPr>
            <p:grpSpPr>
              <a:xfrm>
                <a:off x="-2127414" y="1275205"/>
                <a:ext cx="688733" cy="700658"/>
                <a:chOff x="40123" y="-1583761"/>
                <a:chExt cx="688733" cy="1109689"/>
              </a:xfrm>
            </p:grpSpPr>
            <p:grpSp>
              <p:nvGrpSpPr>
                <p:cNvPr id="10380" name="Google Shape;10380;p405"/>
                <p:cNvGrpSpPr/>
                <p:nvPr/>
              </p:nvGrpSpPr>
              <p:grpSpPr>
                <a:xfrm>
                  <a:off x="45124" y="-1327179"/>
                  <a:ext cx="683733" cy="853107"/>
                  <a:chOff x="597574" y="1930371"/>
                  <a:chExt cx="683733" cy="853107"/>
                </a:xfrm>
              </p:grpSpPr>
              <p:grpSp>
                <p:nvGrpSpPr>
                  <p:cNvPr id="10381" name="Google Shape;10381;p405"/>
                  <p:cNvGrpSpPr/>
                  <p:nvPr/>
                </p:nvGrpSpPr>
                <p:grpSpPr>
                  <a:xfrm rot="-5400000">
                    <a:off x="640721" y="2142893"/>
                    <a:ext cx="600335" cy="680836"/>
                    <a:chOff x="15239716" y="-12996420"/>
                    <a:chExt cx="1868456" cy="2463229"/>
                  </a:xfrm>
                </p:grpSpPr>
                <p:pic>
                  <p:nvPicPr>
                    <p:cNvPr id="10382" name="Google Shape;10382;p405"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0383" name="Google Shape;10383;p405"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0384" name="Google Shape;10384;p405"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0385" name="Google Shape;10385;p405"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0386" name="Google Shape;10386;p405"/>
            <p:cNvGrpSpPr/>
            <p:nvPr/>
          </p:nvGrpSpPr>
          <p:grpSpPr>
            <a:xfrm>
              <a:off x="2132425" y="1974775"/>
              <a:ext cx="4971824" cy="2952700"/>
              <a:chOff x="3634925" y="1008225"/>
              <a:chExt cx="4971824" cy="2952700"/>
            </a:xfrm>
          </p:grpSpPr>
          <p:pic>
            <p:nvPicPr>
              <p:cNvPr id="10387" name="Google Shape;10387;p405"/>
              <p:cNvPicPr preferRelativeResize="0"/>
              <p:nvPr/>
            </p:nvPicPr>
            <p:blipFill>
              <a:blip r:embed="rId7">
                <a:alphaModFix/>
              </a:blip>
              <a:stretch>
                <a:fillRect/>
              </a:stretch>
            </p:blipFill>
            <p:spPr>
              <a:xfrm>
                <a:off x="3634925" y="1008225"/>
                <a:ext cx="4971824" cy="2952700"/>
              </a:xfrm>
              <a:prstGeom prst="rect">
                <a:avLst/>
              </a:prstGeom>
              <a:noFill/>
              <a:ln>
                <a:noFill/>
              </a:ln>
            </p:spPr>
          </p:pic>
          <p:sp>
            <p:nvSpPr>
              <p:cNvPr id="10388" name="Google Shape;10388;p405"/>
              <p:cNvSpPr txBox="1"/>
              <p:nvPr/>
            </p:nvSpPr>
            <p:spPr>
              <a:xfrm rot="24443">
                <a:off x="4660676" y="213508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fluvoxamine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LUVOX</a:t>
                </a:r>
                <a:endParaRPr sz="1800" b="1"/>
              </a:p>
            </p:txBody>
          </p:sp>
        </p:grpSp>
        <p:sp>
          <p:nvSpPr>
            <p:cNvPr id="10389" name="Google Shape;10389;p405"/>
            <p:cNvSpPr txBox="1"/>
            <p:nvPr/>
          </p:nvSpPr>
          <p:spPr>
            <a:xfrm>
              <a:off x="3980525" y="418325"/>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cxnSp>
          <p:nvCxnSpPr>
            <p:cNvPr id="10390" name="Google Shape;10390;p405"/>
            <p:cNvCxnSpPr/>
            <p:nvPr/>
          </p:nvCxnSpPr>
          <p:spPr>
            <a:xfrm>
              <a:off x="3998774" y="482782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10391" name="Google Shape;10391;p405"/>
          <p:cNvGrpSpPr/>
          <p:nvPr/>
        </p:nvGrpSpPr>
        <p:grpSpPr>
          <a:xfrm>
            <a:off x="7803909" y="93090"/>
            <a:ext cx="1168865" cy="1209290"/>
            <a:chOff x="-1014016" y="1186965"/>
            <a:chExt cx="1168865" cy="1209290"/>
          </a:xfrm>
        </p:grpSpPr>
        <p:pic>
          <p:nvPicPr>
            <p:cNvPr id="10392" name="Google Shape;10392;p405"/>
            <p:cNvPicPr preferRelativeResize="0"/>
            <p:nvPr/>
          </p:nvPicPr>
          <p:blipFill>
            <a:blip r:embed="rId8">
              <a:alphaModFix/>
            </a:blip>
            <a:stretch>
              <a:fillRect/>
            </a:stretch>
          </p:blipFill>
          <p:spPr>
            <a:xfrm rot="-1152341">
              <a:off x="-886387" y="1341354"/>
              <a:ext cx="913607" cy="930525"/>
            </a:xfrm>
            <a:prstGeom prst="rect">
              <a:avLst/>
            </a:prstGeom>
            <a:noFill/>
            <a:ln>
              <a:noFill/>
            </a:ln>
          </p:spPr>
        </p:pic>
        <p:grpSp>
          <p:nvGrpSpPr>
            <p:cNvPr id="10393" name="Google Shape;10393;p405"/>
            <p:cNvGrpSpPr/>
            <p:nvPr/>
          </p:nvGrpSpPr>
          <p:grpSpPr>
            <a:xfrm>
              <a:off x="-506336" y="1186965"/>
              <a:ext cx="335369" cy="280292"/>
              <a:chOff x="944110" y="-41910000"/>
              <a:chExt cx="3515400" cy="2592900"/>
            </a:xfrm>
          </p:grpSpPr>
          <p:sp>
            <p:nvSpPr>
              <p:cNvPr id="10394" name="Google Shape;10394;p405"/>
              <p:cNvSpPr/>
              <p:nvPr/>
            </p:nvSpPr>
            <p:spPr>
              <a:xfrm>
                <a:off x="944110" y="-41910000"/>
                <a:ext cx="3515400" cy="25929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395" name="Google Shape;10395;p405"/>
              <p:cNvGrpSpPr/>
              <p:nvPr/>
            </p:nvGrpSpPr>
            <p:grpSpPr>
              <a:xfrm>
                <a:off x="1882458" y="-41011055"/>
                <a:ext cx="1638845" cy="1667151"/>
                <a:chOff x="4049994" y="-68555981"/>
                <a:chExt cx="1638845" cy="2640404"/>
              </a:xfrm>
            </p:grpSpPr>
            <p:grpSp>
              <p:nvGrpSpPr>
                <p:cNvPr id="10396" name="Google Shape;10396;p405"/>
                <p:cNvGrpSpPr/>
                <p:nvPr/>
              </p:nvGrpSpPr>
              <p:grpSpPr>
                <a:xfrm>
                  <a:off x="4061893" y="-67945467"/>
                  <a:ext cx="1626947" cy="2029889"/>
                  <a:chOff x="4614343" y="-64687917"/>
                  <a:chExt cx="1626947" cy="2029889"/>
                </a:xfrm>
              </p:grpSpPr>
              <p:grpSp>
                <p:nvGrpSpPr>
                  <p:cNvPr id="10397" name="Google Shape;10397;p405"/>
                  <p:cNvGrpSpPr/>
                  <p:nvPr/>
                </p:nvGrpSpPr>
                <p:grpSpPr>
                  <a:xfrm rot="-5400000">
                    <a:off x="4717042" y="-64182276"/>
                    <a:ext cx="1428441" cy="1620055"/>
                    <a:chOff x="218916984" y="1550486"/>
                    <a:chExt cx="4445818" cy="5861270"/>
                  </a:xfrm>
                </p:grpSpPr>
                <p:pic>
                  <p:nvPicPr>
                    <p:cNvPr id="10398" name="Google Shape;10398;p405" descr="clipped result image"/>
                    <p:cNvPicPr preferRelativeResize="0"/>
                    <p:nvPr/>
                  </p:nvPicPr>
                  <p:blipFill rotWithShape="1">
                    <a:blip r:embed="rId3">
                      <a:alphaModFix/>
                    </a:blip>
                    <a:srcRect/>
                    <a:stretch/>
                  </p:blipFill>
                  <p:spPr>
                    <a:xfrm>
                      <a:off x="220749908" y="1550486"/>
                      <a:ext cx="2612893" cy="5850010"/>
                    </a:xfrm>
                    <a:prstGeom prst="rect">
                      <a:avLst/>
                    </a:prstGeom>
                    <a:noFill/>
                    <a:ln>
                      <a:noFill/>
                    </a:ln>
                  </p:spPr>
                </p:pic>
                <p:pic>
                  <p:nvPicPr>
                    <p:cNvPr id="10399" name="Google Shape;10399;p405" descr="clipped result image"/>
                    <p:cNvPicPr preferRelativeResize="0"/>
                    <p:nvPr/>
                  </p:nvPicPr>
                  <p:blipFill rotWithShape="1">
                    <a:blip r:embed="rId4">
                      <a:alphaModFix/>
                    </a:blip>
                    <a:srcRect/>
                    <a:stretch/>
                  </p:blipFill>
                  <p:spPr>
                    <a:xfrm>
                      <a:off x="218916984" y="1561746"/>
                      <a:ext cx="2632392" cy="5850010"/>
                    </a:xfrm>
                    <a:prstGeom prst="rect">
                      <a:avLst/>
                    </a:prstGeom>
                    <a:noFill/>
                    <a:ln>
                      <a:noFill/>
                    </a:ln>
                  </p:spPr>
                </p:pic>
              </p:grpSp>
              <p:pic>
                <p:nvPicPr>
                  <p:cNvPr id="10400" name="Google Shape;10400;p405" descr="clipped result image"/>
                  <p:cNvPicPr preferRelativeResize="0"/>
                  <p:nvPr/>
                </p:nvPicPr>
                <p:blipFill rotWithShape="1">
                  <a:blip r:embed="rId5">
                    <a:alphaModFix/>
                  </a:blip>
                  <a:srcRect/>
                  <a:stretch/>
                </p:blipFill>
                <p:spPr>
                  <a:xfrm rot="-5400000">
                    <a:off x="5003054" y="-65076627"/>
                    <a:ext cx="839522" cy="1616943"/>
                  </a:xfrm>
                  <a:prstGeom prst="rect">
                    <a:avLst/>
                  </a:prstGeom>
                  <a:noFill/>
                  <a:ln>
                    <a:noFill/>
                  </a:ln>
                </p:spPr>
              </p:pic>
            </p:grpSp>
            <p:pic>
              <p:nvPicPr>
                <p:cNvPr id="10401" name="Google Shape;10401;p405" descr="clipped result image"/>
                <p:cNvPicPr preferRelativeResize="0"/>
                <p:nvPr/>
              </p:nvPicPr>
              <p:blipFill rotWithShape="1">
                <a:blip r:embed="rId6">
                  <a:alphaModFix/>
                </a:blip>
                <a:srcRect/>
                <a:stretch/>
              </p:blipFill>
              <p:spPr>
                <a:xfrm rot="-5400000">
                  <a:off x="4438705" y="-68944692"/>
                  <a:ext cx="839522" cy="1616943"/>
                </a:xfrm>
                <a:prstGeom prst="rect">
                  <a:avLst/>
                </a:prstGeom>
                <a:noFill/>
                <a:ln>
                  <a:noFill/>
                </a:ln>
              </p:spPr>
            </p:pic>
          </p:grpSp>
        </p:grpSp>
      </p:gr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Shape 10405"/>
        <p:cNvGrpSpPr/>
        <p:nvPr/>
      </p:nvGrpSpPr>
      <p:grpSpPr>
        <a:xfrm>
          <a:off x="0" y="0"/>
          <a:ext cx="0" cy="0"/>
          <a:chOff x="0" y="0"/>
          <a:chExt cx="0" cy="0"/>
        </a:xfrm>
      </p:grpSpPr>
      <p:cxnSp>
        <p:nvCxnSpPr>
          <p:cNvPr id="10406" name="Google Shape;10406;p406"/>
          <p:cNvCxnSpPr/>
          <p:nvPr/>
        </p:nvCxnSpPr>
        <p:spPr>
          <a:xfrm>
            <a:off x="7143780" y="3315175"/>
            <a:ext cx="185400" cy="0"/>
          </a:xfrm>
          <a:prstGeom prst="straightConnector1">
            <a:avLst/>
          </a:prstGeom>
          <a:noFill/>
          <a:ln w="9525" cap="flat" cmpd="sng">
            <a:solidFill>
              <a:schemeClr val="dk2"/>
            </a:solidFill>
            <a:prstDash val="solid"/>
            <a:round/>
            <a:headEnd type="none" w="med" len="med"/>
            <a:tailEnd type="triangle" w="med" len="med"/>
          </a:ln>
        </p:spPr>
      </p:cxnSp>
      <p:sp>
        <p:nvSpPr>
          <p:cNvPr id="10407" name="Google Shape;10407;p406"/>
          <p:cNvSpPr txBox="1"/>
          <p:nvPr/>
        </p:nvSpPr>
        <p:spPr>
          <a:xfrm>
            <a:off x="7360410" y="2891299"/>
            <a:ext cx="1206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sp>
        <p:nvSpPr>
          <p:cNvPr id="10408" name="Google Shape;10408;p406"/>
          <p:cNvSpPr txBox="1"/>
          <p:nvPr/>
        </p:nvSpPr>
        <p:spPr>
          <a:xfrm>
            <a:off x="5613725" y="370743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10409" name="Google Shape;10409;p406"/>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Fluvoxamine: SSRI</a:t>
            </a:r>
            <a:endParaRPr b="1"/>
          </a:p>
        </p:txBody>
      </p:sp>
      <p:sp>
        <p:nvSpPr>
          <p:cNvPr id="10410" name="Google Shape;10410;p406"/>
          <p:cNvSpPr txBox="1"/>
          <p:nvPr/>
        </p:nvSpPr>
        <p:spPr>
          <a:xfrm>
            <a:off x="4964025" y="1211250"/>
            <a:ext cx="864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“fluffer” in</a:t>
            </a:r>
            <a:r>
              <a:rPr lang="en" sz="1200" b="1" u="sng"/>
              <a:t>H</a:t>
            </a:r>
            <a:r>
              <a:rPr lang="en" sz="1200" b="1"/>
              <a:t>ibitor</a:t>
            </a:r>
            <a:endParaRPr sz="1200" b="1"/>
          </a:p>
        </p:txBody>
      </p:sp>
      <p:grpSp>
        <p:nvGrpSpPr>
          <p:cNvPr id="10411" name="Google Shape;10411;p406"/>
          <p:cNvGrpSpPr/>
          <p:nvPr/>
        </p:nvGrpSpPr>
        <p:grpSpPr>
          <a:xfrm>
            <a:off x="2132425" y="93112"/>
            <a:ext cx="4971824" cy="4834364"/>
            <a:chOff x="2132425" y="93112"/>
            <a:chExt cx="4971824" cy="4834364"/>
          </a:xfrm>
        </p:grpSpPr>
        <p:grpSp>
          <p:nvGrpSpPr>
            <p:cNvPr id="10412" name="Google Shape;10412;p406"/>
            <p:cNvGrpSpPr/>
            <p:nvPr/>
          </p:nvGrpSpPr>
          <p:grpSpPr>
            <a:xfrm>
              <a:off x="2976560" y="93112"/>
              <a:ext cx="2552234" cy="2133110"/>
              <a:chOff x="-2521759" y="897403"/>
              <a:chExt cx="1477500" cy="1089600"/>
            </a:xfrm>
          </p:grpSpPr>
          <p:sp>
            <p:nvSpPr>
              <p:cNvPr id="10413" name="Google Shape;10413;p406"/>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414" name="Google Shape;10414;p406"/>
              <p:cNvGrpSpPr/>
              <p:nvPr/>
            </p:nvGrpSpPr>
            <p:grpSpPr>
              <a:xfrm>
                <a:off x="-2127414" y="1275205"/>
                <a:ext cx="688733" cy="700658"/>
                <a:chOff x="40123" y="-1583761"/>
                <a:chExt cx="688733" cy="1109689"/>
              </a:xfrm>
            </p:grpSpPr>
            <p:grpSp>
              <p:nvGrpSpPr>
                <p:cNvPr id="10415" name="Google Shape;10415;p406"/>
                <p:cNvGrpSpPr/>
                <p:nvPr/>
              </p:nvGrpSpPr>
              <p:grpSpPr>
                <a:xfrm>
                  <a:off x="45124" y="-1327179"/>
                  <a:ext cx="683733" cy="853107"/>
                  <a:chOff x="597574" y="1930371"/>
                  <a:chExt cx="683733" cy="853107"/>
                </a:xfrm>
              </p:grpSpPr>
              <p:grpSp>
                <p:nvGrpSpPr>
                  <p:cNvPr id="10416" name="Google Shape;10416;p406"/>
                  <p:cNvGrpSpPr/>
                  <p:nvPr/>
                </p:nvGrpSpPr>
                <p:grpSpPr>
                  <a:xfrm rot="-5400000">
                    <a:off x="640721" y="2142893"/>
                    <a:ext cx="600335" cy="680836"/>
                    <a:chOff x="15239716" y="-12996420"/>
                    <a:chExt cx="1868456" cy="2463229"/>
                  </a:xfrm>
                </p:grpSpPr>
                <p:pic>
                  <p:nvPicPr>
                    <p:cNvPr id="10417" name="Google Shape;10417;p406"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0418" name="Google Shape;10418;p406"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0419" name="Google Shape;10419;p406"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0420" name="Google Shape;10420;p406"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0421" name="Google Shape;10421;p406"/>
            <p:cNvGrpSpPr/>
            <p:nvPr/>
          </p:nvGrpSpPr>
          <p:grpSpPr>
            <a:xfrm>
              <a:off x="2132425" y="1974775"/>
              <a:ext cx="4971824" cy="2952700"/>
              <a:chOff x="3634925" y="1008225"/>
              <a:chExt cx="4971824" cy="2952700"/>
            </a:xfrm>
          </p:grpSpPr>
          <p:pic>
            <p:nvPicPr>
              <p:cNvPr id="10422" name="Google Shape;10422;p406"/>
              <p:cNvPicPr preferRelativeResize="0"/>
              <p:nvPr/>
            </p:nvPicPr>
            <p:blipFill>
              <a:blip r:embed="rId7">
                <a:alphaModFix/>
              </a:blip>
              <a:stretch>
                <a:fillRect/>
              </a:stretch>
            </p:blipFill>
            <p:spPr>
              <a:xfrm>
                <a:off x="3634925" y="1008225"/>
                <a:ext cx="4971824" cy="2952700"/>
              </a:xfrm>
              <a:prstGeom prst="rect">
                <a:avLst/>
              </a:prstGeom>
              <a:noFill/>
              <a:ln>
                <a:noFill/>
              </a:ln>
            </p:spPr>
          </p:pic>
          <p:sp>
            <p:nvSpPr>
              <p:cNvPr id="10423" name="Google Shape;10423;p406"/>
              <p:cNvSpPr txBox="1"/>
              <p:nvPr/>
            </p:nvSpPr>
            <p:spPr>
              <a:xfrm rot="24443">
                <a:off x="4660676" y="213508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fluvoxamine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LUVOX</a:t>
                </a:r>
                <a:endParaRPr sz="1800" b="1"/>
              </a:p>
            </p:txBody>
          </p:sp>
        </p:grpSp>
        <p:sp>
          <p:nvSpPr>
            <p:cNvPr id="10424" name="Google Shape;10424;p406"/>
            <p:cNvSpPr txBox="1"/>
            <p:nvPr/>
          </p:nvSpPr>
          <p:spPr>
            <a:xfrm>
              <a:off x="3980525" y="418325"/>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cxnSp>
          <p:nvCxnSpPr>
            <p:cNvPr id="10425" name="Google Shape;10425;p406"/>
            <p:cNvCxnSpPr/>
            <p:nvPr/>
          </p:nvCxnSpPr>
          <p:spPr>
            <a:xfrm>
              <a:off x="3998774" y="482782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10426" name="Google Shape;10426;p406"/>
          <p:cNvGrpSpPr/>
          <p:nvPr/>
        </p:nvGrpSpPr>
        <p:grpSpPr>
          <a:xfrm>
            <a:off x="7803909" y="93090"/>
            <a:ext cx="1168865" cy="1209290"/>
            <a:chOff x="-1014016" y="1186965"/>
            <a:chExt cx="1168865" cy="1209290"/>
          </a:xfrm>
        </p:grpSpPr>
        <p:pic>
          <p:nvPicPr>
            <p:cNvPr id="10427" name="Google Shape;10427;p406"/>
            <p:cNvPicPr preferRelativeResize="0"/>
            <p:nvPr/>
          </p:nvPicPr>
          <p:blipFill>
            <a:blip r:embed="rId8">
              <a:alphaModFix/>
            </a:blip>
            <a:stretch>
              <a:fillRect/>
            </a:stretch>
          </p:blipFill>
          <p:spPr>
            <a:xfrm rot="-1152341">
              <a:off x="-886387" y="1341354"/>
              <a:ext cx="913607" cy="930525"/>
            </a:xfrm>
            <a:prstGeom prst="rect">
              <a:avLst/>
            </a:prstGeom>
            <a:noFill/>
            <a:ln>
              <a:noFill/>
            </a:ln>
          </p:spPr>
        </p:pic>
        <p:grpSp>
          <p:nvGrpSpPr>
            <p:cNvPr id="10428" name="Google Shape;10428;p406"/>
            <p:cNvGrpSpPr/>
            <p:nvPr/>
          </p:nvGrpSpPr>
          <p:grpSpPr>
            <a:xfrm>
              <a:off x="-506336" y="1186965"/>
              <a:ext cx="335369" cy="280292"/>
              <a:chOff x="944110" y="-41910000"/>
              <a:chExt cx="3515400" cy="2592900"/>
            </a:xfrm>
          </p:grpSpPr>
          <p:sp>
            <p:nvSpPr>
              <p:cNvPr id="10429" name="Google Shape;10429;p406"/>
              <p:cNvSpPr/>
              <p:nvPr/>
            </p:nvSpPr>
            <p:spPr>
              <a:xfrm>
                <a:off x="944110" y="-41910000"/>
                <a:ext cx="3515400" cy="25929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430" name="Google Shape;10430;p406"/>
              <p:cNvGrpSpPr/>
              <p:nvPr/>
            </p:nvGrpSpPr>
            <p:grpSpPr>
              <a:xfrm>
                <a:off x="1882458" y="-41011055"/>
                <a:ext cx="1638845" cy="1667151"/>
                <a:chOff x="4049994" y="-68555981"/>
                <a:chExt cx="1638845" cy="2640404"/>
              </a:xfrm>
            </p:grpSpPr>
            <p:grpSp>
              <p:nvGrpSpPr>
                <p:cNvPr id="10431" name="Google Shape;10431;p406"/>
                <p:cNvGrpSpPr/>
                <p:nvPr/>
              </p:nvGrpSpPr>
              <p:grpSpPr>
                <a:xfrm>
                  <a:off x="4061893" y="-67945467"/>
                  <a:ext cx="1626947" cy="2029889"/>
                  <a:chOff x="4614343" y="-64687917"/>
                  <a:chExt cx="1626947" cy="2029889"/>
                </a:xfrm>
              </p:grpSpPr>
              <p:grpSp>
                <p:nvGrpSpPr>
                  <p:cNvPr id="10432" name="Google Shape;10432;p406"/>
                  <p:cNvGrpSpPr/>
                  <p:nvPr/>
                </p:nvGrpSpPr>
                <p:grpSpPr>
                  <a:xfrm rot="-5400000">
                    <a:off x="4717042" y="-64182276"/>
                    <a:ext cx="1428441" cy="1620055"/>
                    <a:chOff x="218916984" y="1550486"/>
                    <a:chExt cx="4445818" cy="5861270"/>
                  </a:xfrm>
                </p:grpSpPr>
                <p:pic>
                  <p:nvPicPr>
                    <p:cNvPr id="10433" name="Google Shape;10433;p406" descr="clipped result image"/>
                    <p:cNvPicPr preferRelativeResize="0"/>
                    <p:nvPr/>
                  </p:nvPicPr>
                  <p:blipFill rotWithShape="1">
                    <a:blip r:embed="rId3">
                      <a:alphaModFix/>
                    </a:blip>
                    <a:srcRect/>
                    <a:stretch/>
                  </p:blipFill>
                  <p:spPr>
                    <a:xfrm>
                      <a:off x="220749908" y="1550486"/>
                      <a:ext cx="2612893" cy="5850010"/>
                    </a:xfrm>
                    <a:prstGeom prst="rect">
                      <a:avLst/>
                    </a:prstGeom>
                    <a:noFill/>
                    <a:ln>
                      <a:noFill/>
                    </a:ln>
                  </p:spPr>
                </p:pic>
                <p:pic>
                  <p:nvPicPr>
                    <p:cNvPr id="10434" name="Google Shape;10434;p406" descr="clipped result image"/>
                    <p:cNvPicPr preferRelativeResize="0"/>
                    <p:nvPr/>
                  </p:nvPicPr>
                  <p:blipFill rotWithShape="1">
                    <a:blip r:embed="rId4">
                      <a:alphaModFix/>
                    </a:blip>
                    <a:srcRect/>
                    <a:stretch/>
                  </p:blipFill>
                  <p:spPr>
                    <a:xfrm>
                      <a:off x="218916984" y="1561746"/>
                      <a:ext cx="2632392" cy="5850010"/>
                    </a:xfrm>
                    <a:prstGeom prst="rect">
                      <a:avLst/>
                    </a:prstGeom>
                    <a:noFill/>
                    <a:ln>
                      <a:noFill/>
                    </a:ln>
                  </p:spPr>
                </p:pic>
              </p:grpSp>
              <p:pic>
                <p:nvPicPr>
                  <p:cNvPr id="10435" name="Google Shape;10435;p406" descr="clipped result image"/>
                  <p:cNvPicPr preferRelativeResize="0"/>
                  <p:nvPr/>
                </p:nvPicPr>
                <p:blipFill rotWithShape="1">
                  <a:blip r:embed="rId5">
                    <a:alphaModFix/>
                  </a:blip>
                  <a:srcRect/>
                  <a:stretch/>
                </p:blipFill>
                <p:spPr>
                  <a:xfrm rot="-5400000">
                    <a:off x="5003054" y="-65076627"/>
                    <a:ext cx="839522" cy="1616943"/>
                  </a:xfrm>
                  <a:prstGeom prst="rect">
                    <a:avLst/>
                  </a:prstGeom>
                  <a:noFill/>
                  <a:ln>
                    <a:noFill/>
                  </a:ln>
                </p:spPr>
              </p:pic>
            </p:grpSp>
            <p:pic>
              <p:nvPicPr>
                <p:cNvPr id="10436" name="Google Shape;10436;p406" descr="clipped result image"/>
                <p:cNvPicPr preferRelativeResize="0"/>
                <p:nvPr/>
              </p:nvPicPr>
              <p:blipFill rotWithShape="1">
                <a:blip r:embed="rId6">
                  <a:alphaModFix/>
                </a:blip>
                <a:srcRect/>
                <a:stretch/>
              </p:blipFill>
              <p:spPr>
                <a:xfrm rot="-5400000">
                  <a:off x="4438705" y="-68944692"/>
                  <a:ext cx="839522" cy="1616943"/>
                </a:xfrm>
                <a:prstGeom prst="rect">
                  <a:avLst/>
                </a:prstGeom>
                <a:noFill/>
                <a:ln>
                  <a:noFill/>
                </a:ln>
              </p:spPr>
            </p:pic>
          </p:grpSp>
        </p:grpSp>
      </p:gr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Shape 10440"/>
        <p:cNvGrpSpPr/>
        <p:nvPr/>
      </p:nvGrpSpPr>
      <p:grpSpPr>
        <a:xfrm>
          <a:off x="0" y="0"/>
          <a:ext cx="0" cy="0"/>
          <a:chOff x="0" y="0"/>
          <a:chExt cx="0" cy="0"/>
        </a:xfrm>
      </p:grpSpPr>
      <p:cxnSp>
        <p:nvCxnSpPr>
          <p:cNvPr id="10441" name="Google Shape;10441;p407"/>
          <p:cNvCxnSpPr/>
          <p:nvPr/>
        </p:nvCxnSpPr>
        <p:spPr>
          <a:xfrm>
            <a:off x="7143780" y="3315175"/>
            <a:ext cx="185400" cy="0"/>
          </a:xfrm>
          <a:prstGeom prst="straightConnector1">
            <a:avLst/>
          </a:prstGeom>
          <a:noFill/>
          <a:ln w="9525" cap="flat" cmpd="sng">
            <a:solidFill>
              <a:schemeClr val="dk2"/>
            </a:solidFill>
            <a:prstDash val="solid"/>
            <a:round/>
            <a:headEnd type="none" w="med" len="med"/>
            <a:tailEnd type="triangle" w="med" len="med"/>
          </a:ln>
        </p:spPr>
      </p:cxnSp>
      <p:sp>
        <p:nvSpPr>
          <p:cNvPr id="10442" name="Google Shape;10442;p407"/>
          <p:cNvSpPr txBox="1"/>
          <p:nvPr/>
        </p:nvSpPr>
        <p:spPr>
          <a:xfrm>
            <a:off x="7360410" y="2891299"/>
            <a:ext cx="1206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sp>
        <p:nvSpPr>
          <p:cNvPr id="10443" name="Google Shape;10443;p407"/>
          <p:cNvSpPr txBox="1"/>
          <p:nvPr/>
        </p:nvSpPr>
        <p:spPr>
          <a:xfrm>
            <a:off x="5613725" y="370743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10444" name="Google Shape;10444;p407"/>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Fluvoxamine: SSRI</a:t>
            </a:r>
            <a:endParaRPr b="1"/>
          </a:p>
        </p:txBody>
      </p:sp>
      <p:sp>
        <p:nvSpPr>
          <p:cNvPr id="10445" name="Google Shape;10445;p407"/>
          <p:cNvSpPr txBox="1"/>
          <p:nvPr/>
        </p:nvSpPr>
        <p:spPr>
          <a:xfrm>
            <a:off x="4964025" y="1211250"/>
            <a:ext cx="864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“fluffer” in</a:t>
            </a:r>
            <a:r>
              <a:rPr lang="en" sz="1200" b="1" u="sng"/>
              <a:t>H</a:t>
            </a:r>
            <a:r>
              <a:rPr lang="en" sz="1200" b="1"/>
              <a:t>ibitor</a:t>
            </a:r>
            <a:endParaRPr sz="1200" b="1"/>
          </a:p>
        </p:txBody>
      </p:sp>
      <p:cxnSp>
        <p:nvCxnSpPr>
          <p:cNvPr id="10446" name="Google Shape;10446;p407"/>
          <p:cNvCxnSpPr/>
          <p:nvPr/>
        </p:nvCxnSpPr>
        <p:spPr>
          <a:xfrm>
            <a:off x="5709725" y="1488288"/>
            <a:ext cx="379200" cy="0"/>
          </a:xfrm>
          <a:prstGeom prst="straightConnector1">
            <a:avLst/>
          </a:prstGeom>
          <a:noFill/>
          <a:ln w="9525" cap="flat" cmpd="sng">
            <a:solidFill>
              <a:schemeClr val="dk2"/>
            </a:solidFill>
            <a:prstDash val="solid"/>
            <a:round/>
            <a:headEnd type="none" w="med" len="med"/>
            <a:tailEnd type="triangle" w="med" len="med"/>
          </a:ln>
        </p:spPr>
      </p:cxnSp>
      <p:sp>
        <p:nvSpPr>
          <p:cNvPr id="10447" name="Google Shape;10447;p407"/>
          <p:cNvSpPr txBox="1"/>
          <p:nvPr/>
        </p:nvSpPr>
        <p:spPr>
          <a:xfrm>
            <a:off x="6088925" y="1178063"/>
            <a:ext cx="15984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markedly increases serum levels of CYP1A2</a:t>
            </a:r>
            <a:endParaRPr sz="1200"/>
          </a:p>
          <a:p>
            <a:pPr marL="0" lvl="0" indent="0" algn="l" rtl="0">
              <a:spcBef>
                <a:spcPts val="0"/>
              </a:spcBef>
              <a:spcAft>
                <a:spcPts val="0"/>
              </a:spcAft>
              <a:buNone/>
            </a:pPr>
            <a:r>
              <a:rPr lang="en" sz="1200"/>
              <a:t>CYP2C19</a:t>
            </a:r>
            <a:endParaRPr sz="1200"/>
          </a:p>
          <a:p>
            <a:pPr marL="0" lvl="0" indent="0" algn="l" rtl="0">
              <a:spcBef>
                <a:spcPts val="0"/>
              </a:spcBef>
              <a:spcAft>
                <a:spcPts val="0"/>
              </a:spcAft>
              <a:buNone/>
            </a:pPr>
            <a:r>
              <a:rPr lang="en" sz="1200"/>
              <a:t>CYP3A4</a:t>
            </a:r>
            <a:endParaRPr sz="1200"/>
          </a:p>
          <a:p>
            <a:pPr marL="0" lvl="0" indent="0" algn="l" rtl="0">
              <a:spcBef>
                <a:spcPts val="0"/>
              </a:spcBef>
              <a:spcAft>
                <a:spcPts val="0"/>
              </a:spcAft>
              <a:buNone/>
            </a:pPr>
            <a:r>
              <a:rPr lang="en" sz="1200"/>
              <a:t>substrates</a:t>
            </a:r>
            <a:endParaRPr sz="1200"/>
          </a:p>
        </p:txBody>
      </p:sp>
      <p:grpSp>
        <p:nvGrpSpPr>
          <p:cNvPr id="10448" name="Google Shape;10448;p407"/>
          <p:cNvGrpSpPr/>
          <p:nvPr/>
        </p:nvGrpSpPr>
        <p:grpSpPr>
          <a:xfrm>
            <a:off x="2132425" y="93112"/>
            <a:ext cx="4971824" cy="4834364"/>
            <a:chOff x="2132425" y="93112"/>
            <a:chExt cx="4971824" cy="4834364"/>
          </a:xfrm>
        </p:grpSpPr>
        <p:grpSp>
          <p:nvGrpSpPr>
            <p:cNvPr id="10449" name="Google Shape;10449;p407"/>
            <p:cNvGrpSpPr/>
            <p:nvPr/>
          </p:nvGrpSpPr>
          <p:grpSpPr>
            <a:xfrm>
              <a:off x="2976560" y="93112"/>
              <a:ext cx="2552234" cy="2133110"/>
              <a:chOff x="-2521759" y="897403"/>
              <a:chExt cx="1477500" cy="1089600"/>
            </a:xfrm>
          </p:grpSpPr>
          <p:sp>
            <p:nvSpPr>
              <p:cNvPr id="10450" name="Google Shape;10450;p407"/>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451" name="Google Shape;10451;p407"/>
              <p:cNvGrpSpPr/>
              <p:nvPr/>
            </p:nvGrpSpPr>
            <p:grpSpPr>
              <a:xfrm>
                <a:off x="-2127414" y="1275205"/>
                <a:ext cx="688733" cy="700658"/>
                <a:chOff x="40123" y="-1583761"/>
                <a:chExt cx="688733" cy="1109689"/>
              </a:xfrm>
            </p:grpSpPr>
            <p:grpSp>
              <p:nvGrpSpPr>
                <p:cNvPr id="10452" name="Google Shape;10452;p407"/>
                <p:cNvGrpSpPr/>
                <p:nvPr/>
              </p:nvGrpSpPr>
              <p:grpSpPr>
                <a:xfrm>
                  <a:off x="45124" y="-1327179"/>
                  <a:ext cx="683733" cy="853107"/>
                  <a:chOff x="597574" y="1930371"/>
                  <a:chExt cx="683733" cy="853107"/>
                </a:xfrm>
              </p:grpSpPr>
              <p:grpSp>
                <p:nvGrpSpPr>
                  <p:cNvPr id="10453" name="Google Shape;10453;p407"/>
                  <p:cNvGrpSpPr/>
                  <p:nvPr/>
                </p:nvGrpSpPr>
                <p:grpSpPr>
                  <a:xfrm rot="-5400000">
                    <a:off x="640721" y="2142893"/>
                    <a:ext cx="600335" cy="680836"/>
                    <a:chOff x="15239716" y="-12996420"/>
                    <a:chExt cx="1868456" cy="2463229"/>
                  </a:xfrm>
                </p:grpSpPr>
                <p:pic>
                  <p:nvPicPr>
                    <p:cNvPr id="10454" name="Google Shape;10454;p407"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0455" name="Google Shape;10455;p407"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0456" name="Google Shape;10456;p407"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0457" name="Google Shape;10457;p407"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0458" name="Google Shape;10458;p407"/>
            <p:cNvGrpSpPr/>
            <p:nvPr/>
          </p:nvGrpSpPr>
          <p:grpSpPr>
            <a:xfrm>
              <a:off x="2132425" y="1974775"/>
              <a:ext cx="4971824" cy="2952700"/>
              <a:chOff x="3634925" y="1008225"/>
              <a:chExt cx="4971824" cy="2952700"/>
            </a:xfrm>
          </p:grpSpPr>
          <p:pic>
            <p:nvPicPr>
              <p:cNvPr id="10459" name="Google Shape;10459;p407"/>
              <p:cNvPicPr preferRelativeResize="0"/>
              <p:nvPr/>
            </p:nvPicPr>
            <p:blipFill>
              <a:blip r:embed="rId7">
                <a:alphaModFix/>
              </a:blip>
              <a:stretch>
                <a:fillRect/>
              </a:stretch>
            </p:blipFill>
            <p:spPr>
              <a:xfrm>
                <a:off x="3634925" y="1008225"/>
                <a:ext cx="4971824" cy="2952700"/>
              </a:xfrm>
              <a:prstGeom prst="rect">
                <a:avLst/>
              </a:prstGeom>
              <a:noFill/>
              <a:ln>
                <a:noFill/>
              </a:ln>
            </p:spPr>
          </p:pic>
          <p:sp>
            <p:nvSpPr>
              <p:cNvPr id="10460" name="Google Shape;10460;p407"/>
              <p:cNvSpPr txBox="1"/>
              <p:nvPr/>
            </p:nvSpPr>
            <p:spPr>
              <a:xfrm rot="24443">
                <a:off x="4660676" y="213508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fluvoxamine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LUVOX</a:t>
                </a:r>
                <a:endParaRPr sz="1800" b="1"/>
              </a:p>
            </p:txBody>
          </p:sp>
        </p:grpSp>
        <p:sp>
          <p:nvSpPr>
            <p:cNvPr id="10461" name="Google Shape;10461;p407"/>
            <p:cNvSpPr txBox="1"/>
            <p:nvPr/>
          </p:nvSpPr>
          <p:spPr>
            <a:xfrm>
              <a:off x="3980525" y="418325"/>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cxnSp>
          <p:nvCxnSpPr>
            <p:cNvPr id="10462" name="Google Shape;10462;p407"/>
            <p:cNvCxnSpPr/>
            <p:nvPr/>
          </p:nvCxnSpPr>
          <p:spPr>
            <a:xfrm>
              <a:off x="3998774" y="482782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10463" name="Google Shape;10463;p407"/>
          <p:cNvGrpSpPr/>
          <p:nvPr/>
        </p:nvGrpSpPr>
        <p:grpSpPr>
          <a:xfrm>
            <a:off x="7803909" y="93090"/>
            <a:ext cx="1168865" cy="1209290"/>
            <a:chOff x="-1014016" y="1186965"/>
            <a:chExt cx="1168865" cy="1209290"/>
          </a:xfrm>
        </p:grpSpPr>
        <p:pic>
          <p:nvPicPr>
            <p:cNvPr id="10464" name="Google Shape;10464;p407"/>
            <p:cNvPicPr preferRelativeResize="0"/>
            <p:nvPr/>
          </p:nvPicPr>
          <p:blipFill>
            <a:blip r:embed="rId8">
              <a:alphaModFix/>
            </a:blip>
            <a:stretch>
              <a:fillRect/>
            </a:stretch>
          </p:blipFill>
          <p:spPr>
            <a:xfrm rot="-1152341">
              <a:off x="-886387" y="1341354"/>
              <a:ext cx="913607" cy="930525"/>
            </a:xfrm>
            <a:prstGeom prst="rect">
              <a:avLst/>
            </a:prstGeom>
            <a:noFill/>
            <a:ln>
              <a:noFill/>
            </a:ln>
          </p:spPr>
        </p:pic>
        <p:grpSp>
          <p:nvGrpSpPr>
            <p:cNvPr id="10465" name="Google Shape;10465;p407"/>
            <p:cNvGrpSpPr/>
            <p:nvPr/>
          </p:nvGrpSpPr>
          <p:grpSpPr>
            <a:xfrm>
              <a:off x="-506336" y="1186965"/>
              <a:ext cx="335369" cy="280292"/>
              <a:chOff x="944110" y="-41910000"/>
              <a:chExt cx="3515400" cy="2592900"/>
            </a:xfrm>
          </p:grpSpPr>
          <p:sp>
            <p:nvSpPr>
              <p:cNvPr id="10466" name="Google Shape;10466;p407"/>
              <p:cNvSpPr/>
              <p:nvPr/>
            </p:nvSpPr>
            <p:spPr>
              <a:xfrm>
                <a:off x="944110" y="-41910000"/>
                <a:ext cx="3515400" cy="25929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467" name="Google Shape;10467;p407"/>
              <p:cNvGrpSpPr/>
              <p:nvPr/>
            </p:nvGrpSpPr>
            <p:grpSpPr>
              <a:xfrm>
                <a:off x="1882458" y="-41011055"/>
                <a:ext cx="1638845" cy="1667151"/>
                <a:chOff x="4049994" y="-68555981"/>
                <a:chExt cx="1638845" cy="2640404"/>
              </a:xfrm>
            </p:grpSpPr>
            <p:grpSp>
              <p:nvGrpSpPr>
                <p:cNvPr id="10468" name="Google Shape;10468;p407"/>
                <p:cNvGrpSpPr/>
                <p:nvPr/>
              </p:nvGrpSpPr>
              <p:grpSpPr>
                <a:xfrm>
                  <a:off x="4061893" y="-67945467"/>
                  <a:ext cx="1626947" cy="2029889"/>
                  <a:chOff x="4614343" y="-64687917"/>
                  <a:chExt cx="1626947" cy="2029889"/>
                </a:xfrm>
              </p:grpSpPr>
              <p:grpSp>
                <p:nvGrpSpPr>
                  <p:cNvPr id="10469" name="Google Shape;10469;p407"/>
                  <p:cNvGrpSpPr/>
                  <p:nvPr/>
                </p:nvGrpSpPr>
                <p:grpSpPr>
                  <a:xfrm rot="-5400000">
                    <a:off x="4717042" y="-64182276"/>
                    <a:ext cx="1428441" cy="1620055"/>
                    <a:chOff x="218916984" y="1550486"/>
                    <a:chExt cx="4445818" cy="5861270"/>
                  </a:xfrm>
                </p:grpSpPr>
                <p:pic>
                  <p:nvPicPr>
                    <p:cNvPr id="10470" name="Google Shape;10470;p407" descr="clipped result image"/>
                    <p:cNvPicPr preferRelativeResize="0"/>
                    <p:nvPr/>
                  </p:nvPicPr>
                  <p:blipFill rotWithShape="1">
                    <a:blip r:embed="rId3">
                      <a:alphaModFix/>
                    </a:blip>
                    <a:srcRect/>
                    <a:stretch/>
                  </p:blipFill>
                  <p:spPr>
                    <a:xfrm>
                      <a:off x="220749908" y="1550486"/>
                      <a:ext cx="2612893" cy="5850010"/>
                    </a:xfrm>
                    <a:prstGeom prst="rect">
                      <a:avLst/>
                    </a:prstGeom>
                    <a:noFill/>
                    <a:ln>
                      <a:noFill/>
                    </a:ln>
                  </p:spPr>
                </p:pic>
                <p:pic>
                  <p:nvPicPr>
                    <p:cNvPr id="10471" name="Google Shape;10471;p407" descr="clipped result image"/>
                    <p:cNvPicPr preferRelativeResize="0"/>
                    <p:nvPr/>
                  </p:nvPicPr>
                  <p:blipFill rotWithShape="1">
                    <a:blip r:embed="rId4">
                      <a:alphaModFix/>
                    </a:blip>
                    <a:srcRect/>
                    <a:stretch/>
                  </p:blipFill>
                  <p:spPr>
                    <a:xfrm>
                      <a:off x="218916984" y="1561746"/>
                      <a:ext cx="2632392" cy="5850010"/>
                    </a:xfrm>
                    <a:prstGeom prst="rect">
                      <a:avLst/>
                    </a:prstGeom>
                    <a:noFill/>
                    <a:ln>
                      <a:noFill/>
                    </a:ln>
                  </p:spPr>
                </p:pic>
              </p:grpSp>
              <p:pic>
                <p:nvPicPr>
                  <p:cNvPr id="10472" name="Google Shape;10472;p407" descr="clipped result image"/>
                  <p:cNvPicPr preferRelativeResize="0"/>
                  <p:nvPr/>
                </p:nvPicPr>
                <p:blipFill rotWithShape="1">
                  <a:blip r:embed="rId5">
                    <a:alphaModFix/>
                  </a:blip>
                  <a:srcRect/>
                  <a:stretch/>
                </p:blipFill>
                <p:spPr>
                  <a:xfrm rot="-5400000">
                    <a:off x="5003054" y="-65076627"/>
                    <a:ext cx="839522" cy="1616943"/>
                  </a:xfrm>
                  <a:prstGeom prst="rect">
                    <a:avLst/>
                  </a:prstGeom>
                  <a:noFill/>
                  <a:ln>
                    <a:noFill/>
                  </a:ln>
                </p:spPr>
              </p:pic>
            </p:grpSp>
            <p:pic>
              <p:nvPicPr>
                <p:cNvPr id="10473" name="Google Shape;10473;p407" descr="clipped result image"/>
                <p:cNvPicPr preferRelativeResize="0"/>
                <p:nvPr/>
              </p:nvPicPr>
              <p:blipFill rotWithShape="1">
                <a:blip r:embed="rId6">
                  <a:alphaModFix/>
                </a:blip>
                <a:srcRect/>
                <a:stretch/>
              </p:blipFill>
              <p:spPr>
                <a:xfrm rot="-5400000">
                  <a:off x="4438705" y="-68944692"/>
                  <a:ext cx="839522" cy="1616943"/>
                </a:xfrm>
                <a:prstGeom prst="rect">
                  <a:avLst/>
                </a:prstGeom>
                <a:noFill/>
                <a:ln>
                  <a:noFill/>
                </a:ln>
              </p:spPr>
            </p:pic>
          </p:grpSp>
        </p:grpSp>
      </p:gr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Shape 10477"/>
        <p:cNvGrpSpPr/>
        <p:nvPr/>
      </p:nvGrpSpPr>
      <p:grpSpPr>
        <a:xfrm>
          <a:off x="0" y="0"/>
          <a:ext cx="0" cy="0"/>
          <a:chOff x="0" y="0"/>
          <a:chExt cx="0" cy="0"/>
        </a:xfrm>
      </p:grpSpPr>
      <p:cxnSp>
        <p:nvCxnSpPr>
          <p:cNvPr id="10478" name="Google Shape;10478;p408"/>
          <p:cNvCxnSpPr/>
          <p:nvPr/>
        </p:nvCxnSpPr>
        <p:spPr>
          <a:xfrm>
            <a:off x="7143780" y="3315175"/>
            <a:ext cx="185400" cy="0"/>
          </a:xfrm>
          <a:prstGeom prst="straightConnector1">
            <a:avLst/>
          </a:prstGeom>
          <a:noFill/>
          <a:ln w="9525" cap="flat" cmpd="sng">
            <a:solidFill>
              <a:schemeClr val="dk2"/>
            </a:solidFill>
            <a:prstDash val="solid"/>
            <a:round/>
            <a:headEnd type="none" w="med" len="med"/>
            <a:tailEnd type="triangle" w="med" len="med"/>
          </a:ln>
        </p:spPr>
      </p:cxnSp>
      <p:sp>
        <p:nvSpPr>
          <p:cNvPr id="10479" name="Google Shape;10479;p408"/>
          <p:cNvSpPr txBox="1"/>
          <p:nvPr/>
        </p:nvSpPr>
        <p:spPr>
          <a:xfrm>
            <a:off x="7360410" y="2891299"/>
            <a:ext cx="1206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sp>
        <p:nvSpPr>
          <p:cNvPr id="10480" name="Google Shape;10480;p408"/>
          <p:cNvSpPr txBox="1"/>
          <p:nvPr/>
        </p:nvSpPr>
        <p:spPr>
          <a:xfrm>
            <a:off x="5613725" y="370743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10481" name="Google Shape;10481;p408"/>
          <p:cNvSpPr txBox="1"/>
          <p:nvPr/>
        </p:nvSpPr>
        <p:spPr>
          <a:xfrm>
            <a:off x="1881850" y="3613688"/>
            <a:ext cx="10947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rPr>
              <a:t>binds sigma-1 receptors</a:t>
            </a:r>
            <a:endParaRPr sz="1200" b="1"/>
          </a:p>
        </p:txBody>
      </p:sp>
      <p:sp>
        <p:nvSpPr>
          <p:cNvPr id="10482" name="Google Shape;10482;p408"/>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Fluvoxamine: SSRI</a:t>
            </a:r>
            <a:endParaRPr b="1"/>
          </a:p>
        </p:txBody>
      </p:sp>
      <p:sp>
        <p:nvSpPr>
          <p:cNvPr id="10483" name="Google Shape;10483;p408"/>
          <p:cNvSpPr txBox="1"/>
          <p:nvPr/>
        </p:nvSpPr>
        <p:spPr>
          <a:xfrm>
            <a:off x="4964025" y="1211250"/>
            <a:ext cx="864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“fluffer” in</a:t>
            </a:r>
            <a:r>
              <a:rPr lang="en" sz="1200" b="1" u="sng"/>
              <a:t>H</a:t>
            </a:r>
            <a:r>
              <a:rPr lang="en" sz="1200" b="1"/>
              <a:t>ibitor</a:t>
            </a:r>
            <a:endParaRPr sz="1200" b="1"/>
          </a:p>
        </p:txBody>
      </p:sp>
      <p:cxnSp>
        <p:nvCxnSpPr>
          <p:cNvPr id="10484" name="Google Shape;10484;p408"/>
          <p:cNvCxnSpPr/>
          <p:nvPr/>
        </p:nvCxnSpPr>
        <p:spPr>
          <a:xfrm>
            <a:off x="5709725" y="1488288"/>
            <a:ext cx="379200" cy="0"/>
          </a:xfrm>
          <a:prstGeom prst="straightConnector1">
            <a:avLst/>
          </a:prstGeom>
          <a:noFill/>
          <a:ln w="9525" cap="flat" cmpd="sng">
            <a:solidFill>
              <a:schemeClr val="dk2"/>
            </a:solidFill>
            <a:prstDash val="solid"/>
            <a:round/>
            <a:headEnd type="none" w="med" len="med"/>
            <a:tailEnd type="triangle" w="med" len="med"/>
          </a:ln>
        </p:spPr>
      </p:cxnSp>
      <p:sp>
        <p:nvSpPr>
          <p:cNvPr id="10485" name="Google Shape;10485;p408"/>
          <p:cNvSpPr txBox="1"/>
          <p:nvPr/>
        </p:nvSpPr>
        <p:spPr>
          <a:xfrm>
            <a:off x="6088925" y="1178063"/>
            <a:ext cx="15984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markedly increases serum levels of CYP1A2</a:t>
            </a:r>
            <a:endParaRPr sz="1200"/>
          </a:p>
          <a:p>
            <a:pPr marL="0" lvl="0" indent="0" algn="l" rtl="0">
              <a:spcBef>
                <a:spcPts val="0"/>
              </a:spcBef>
              <a:spcAft>
                <a:spcPts val="0"/>
              </a:spcAft>
              <a:buNone/>
            </a:pPr>
            <a:r>
              <a:rPr lang="en" sz="1200"/>
              <a:t>CYP2C19</a:t>
            </a:r>
            <a:endParaRPr sz="1200"/>
          </a:p>
          <a:p>
            <a:pPr marL="0" lvl="0" indent="0" algn="l" rtl="0">
              <a:spcBef>
                <a:spcPts val="0"/>
              </a:spcBef>
              <a:spcAft>
                <a:spcPts val="0"/>
              </a:spcAft>
              <a:buNone/>
            </a:pPr>
            <a:r>
              <a:rPr lang="en" sz="1200"/>
              <a:t>CYP3A4</a:t>
            </a:r>
            <a:endParaRPr sz="1200"/>
          </a:p>
          <a:p>
            <a:pPr marL="0" lvl="0" indent="0" algn="l" rtl="0">
              <a:spcBef>
                <a:spcPts val="0"/>
              </a:spcBef>
              <a:spcAft>
                <a:spcPts val="0"/>
              </a:spcAft>
              <a:buNone/>
            </a:pPr>
            <a:r>
              <a:rPr lang="en" sz="1200"/>
              <a:t>substrates</a:t>
            </a:r>
            <a:endParaRPr sz="1200"/>
          </a:p>
        </p:txBody>
      </p:sp>
      <p:grpSp>
        <p:nvGrpSpPr>
          <p:cNvPr id="10486" name="Google Shape;10486;p408"/>
          <p:cNvGrpSpPr/>
          <p:nvPr/>
        </p:nvGrpSpPr>
        <p:grpSpPr>
          <a:xfrm>
            <a:off x="2132425" y="93112"/>
            <a:ext cx="4971824" cy="4834364"/>
            <a:chOff x="2132425" y="93112"/>
            <a:chExt cx="4971824" cy="4834364"/>
          </a:xfrm>
        </p:grpSpPr>
        <p:grpSp>
          <p:nvGrpSpPr>
            <p:cNvPr id="10487" name="Google Shape;10487;p408"/>
            <p:cNvGrpSpPr/>
            <p:nvPr/>
          </p:nvGrpSpPr>
          <p:grpSpPr>
            <a:xfrm>
              <a:off x="2976560" y="93112"/>
              <a:ext cx="2552234" cy="2133110"/>
              <a:chOff x="-2521759" y="897403"/>
              <a:chExt cx="1477500" cy="1089600"/>
            </a:xfrm>
          </p:grpSpPr>
          <p:sp>
            <p:nvSpPr>
              <p:cNvPr id="10488" name="Google Shape;10488;p408"/>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489" name="Google Shape;10489;p408"/>
              <p:cNvGrpSpPr/>
              <p:nvPr/>
            </p:nvGrpSpPr>
            <p:grpSpPr>
              <a:xfrm>
                <a:off x="-2127414" y="1275205"/>
                <a:ext cx="688733" cy="700658"/>
                <a:chOff x="40123" y="-1583761"/>
                <a:chExt cx="688733" cy="1109689"/>
              </a:xfrm>
            </p:grpSpPr>
            <p:grpSp>
              <p:nvGrpSpPr>
                <p:cNvPr id="10490" name="Google Shape;10490;p408"/>
                <p:cNvGrpSpPr/>
                <p:nvPr/>
              </p:nvGrpSpPr>
              <p:grpSpPr>
                <a:xfrm>
                  <a:off x="45124" y="-1327179"/>
                  <a:ext cx="683733" cy="853107"/>
                  <a:chOff x="597574" y="1930371"/>
                  <a:chExt cx="683733" cy="853107"/>
                </a:xfrm>
              </p:grpSpPr>
              <p:grpSp>
                <p:nvGrpSpPr>
                  <p:cNvPr id="10491" name="Google Shape;10491;p408"/>
                  <p:cNvGrpSpPr/>
                  <p:nvPr/>
                </p:nvGrpSpPr>
                <p:grpSpPr>
                  <a:xfrm rot="-5400000">
                    <a:off x="640721" y="2142893"/>
                    <a:ext cx="600335" cy="680836"/>
                    <a:chOff x="15239716" y="-12996420"/>
                    <a:chExt cx="1868456" cy="2463229"/>
                  </a:xfrm>
                </p:grpSpPr>
                <p:pic>
                  <p:nvPicPr>
                    <p:cNvPr id="10492" name="Google Shape;10492;p408"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0493" name="Google Shape;10493;p408"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0494" name="Google Shape;10494;p408"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0495" name="Google Shape;10495;p408"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0496" name="Google Shape;10496;p408"/>
            <p:cNvGrpSpPr/>
            <p:nvPr/>
          </p:nvGrpSpPr>
          <p:grpSpPr>
            <a:xfrm>
              <a:off x="2132425" y="1974775"/>
              <a:ext cx="4971824" cy="2952700"/>
              <a:chOff x="3634925" y="1008225"/>
              <a:chExt cx="4971824" cy="2952700"/>
            </a:xfrm>
          </p:grpSpPr>
          <p:pic>
            <p:nvPicPr>
              <p:cNvPr id="10497" name="Google Shape;10497;p408"/>
              <p:cNvPicPr preferRelativeResize="0"/>
              <p:nvPr/>
            </p:nvPicPr>
            <p:blipFill>
              <a:blip r:embed="rId7">
                <a:alphaModFix/>
              </a:blip>
              <a:stretch>
                <a:fillRect/>
              </a:stretch>
            </p:blipFill>
            <p:spPr>
              <a:xfrm>
                <a:off x="3634925" y="1008225"/>
                <a:ext cx="4971824" cy="2952700"/>
              </a:xfrm>
              <a:prstGeom prst="rect">
                <a:avLst/>
              </a:prstGeom>
              <a:noFill/>
              <a:ln>
                <a:noFill/>
              </a:ln>
            </p:spPr>
          </p:pic>
          <p:sp>
            <p:nvSpPr>
              <p:cNvPr id="10498" name="Google Shape;10498;p408"/>
              <p:cNvSpPr txBox="1"/>
              <p:nvPr/>
            </p:nvSpPr>
            <p:spPr>
              <a:xfrm rot="24443">
                <a:off x="4660676" y="213508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fluvoxamine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LUVOX</a:t>
                </a:r>
                <a:endParaRPr sz="1800" b="1"/>
              </a:p>
            </p:txBody>
          </p:sp>
        </p:grpSp>
        <p:sp>
          <p:nvSpPr>
            <p:cNvPr id="10499" name="Google Shape;10499;p408"/>
            <p:cNvSpPr txBox="1"/>
            <p:nvPr/>
          </p:nvSpPr>
          <p:spPr>
            <a:xfrm>
              <a:off x="3980525" y="418325"/>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cxnSp>
          <p:nvCxnSpPr>
            <p:cNvPr id="10500" name="Google Shape;10500;p408"/>
            <p:cNvCxnSpPr/>
            <p:nvPr/>
          </p:nvCxnSpPr>
          <p:spPr>
            <a:xfrm>
              <a:off x="3998774" y="482782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10501" name="Google Shape;10501;p408"/>
          <p:cNvGrpSpPr/>
          <p:nvPr/>
        </p:nvGrpSpPr>
        <p:grpSpPr>
          <a:xfrm>
            <a:off x="7803909" y="93090"/>
            <a:ext cx="1168865" cy="1209290"/>
            <a:chOff x="-1014016" y="1186965"/>
            <a:chExt cx="1168865" cy="1209290"/>
          </a:xfrm>
        </p:grpSpPr>
        <p:pic>
          <p:nvPicPr>
            <p:cNvPr id="10502" name="Google Shape;10502;p408"/>
            <p:cNvPicPr preferRelativeResize="0"/>
            <p:nvPr/>
          </p:nvPicPr>
          <p:blipFill>
            <a:blip r:embed="rId8">
              <a:alphaModFix/>
            </a:blip>
            <a:stretch>
              <a:fillRect/>
            </a:stretch>
          </p:blipFill>
          <p:spPr>
            <a:xfrm rot="-1152341">
              <a:off x="-886387" y="1341354"/>
              <a:ext cx="913607" cy="930525"/>
            </a:xfrm>
            <a:prstGeom prst="rect">
              <a:avLst/>
            </a:prstGeom>
            <a:noFill/>
            <a:ln>
              <a:noFill/>
            </a:ln>
          </p:spPr>
        </p:pic>
        <p:grpSp>
          <p:nvGrpSpPr>
            <p:cNvPr id="10503" name="Google Shape;10503;p408"/>
            <p:cNvGrpSpPr/>
            <p:nvPr/>
          </p:nvGrpSpPr>
          <p:grpSpPr>
            <a:xfrm>
              <a:off x="-506336" y="1186965"/>
              <a:ext cx="335369" cy="280292"/>
              <a:chOff x="944110" y="-41910000"/>
              <a:chExt cx="3515400" cy="2592900"/>
            </a:xfrm>
          </p:grpSpPr>
          <p:sp>
            <p:nvSpPr>
              <p:cNvPr id="10504" name="Google Shape;10504;p408"/>
              <p:cNvSpPr/>
              <p:nvPr/>
            </p:nvSpPr>
            <p:spPr>
              <a:xfrm>
                <a:off x="944110" y="-41910000"/>
                <a:ext cx="3515400" cy="25929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505" name="Google Shape;10505;p408"/>
              <p:cNvGrpSpPr/>
              <p:nvPr/>
            </p:nvGrpSpPr>
            <p:grpSpPr>
              <a:xfrm>
                <a:off x="1882458" y="-41011055"/>
                <a:ext cx="1638845" cy="1667151"/>
                <a:chOff x="4049994" y="-68555981"/>
                <a:chExt cx="1638845" cy="2640404"/>
              </a:xfrm>
            </p:grpSpPr>
            <p:grpSp>
              <p:nvGrpSpPr>
                <p:cNvPr id="10506" name="Google Shape;10506;p408"/>
                <p:cNvGrpSpPr/>
                <p:nvPr/>
              </p:nvGrpSpPr>
              <p:grpSpPr>
                <a:xfrm>
                  <a:off x="4061893" y="-67945467"/>
                  <a:ext cx="1626947" cy="2029889"/>
                  <a:chOff x="4614343" y="-64687917"/>
                  <a:chExt cx="1626947" cy="2029889"/>
                </a:xfrm>
              </p:grpSpPr>
              <p:grpSp>
                <p:nvGrpSpPr>
                  <p:cNvPr id="10507" name="Google Shape;10507;p408"/>
                  <p:cNvGrpSpPr/>
                  <p:nvPr/>
                </p:nvGrpSpPr>
                <p:grpSpPr>
                  <a:xfrm rot="-5400000">
                    <a:off x="4717042" y="-64182276"/>
                    <a:ext cx="1428441" cy="1620055"/>
                    <a:chOff x="218916984" y="1550486"/>
                    <a:chExt cx="4445818" cy="5861270"/>
                  </a:xfrm>
                </p:grpSpPr>
                <p:pic>
                  <p:nvPicPr>
                    <p:cNvPr id="10508" name="Google Shape;10508;p408" descr="clipped result image"/>
                    <p:cNvPicPr preferRelativeResize="0"/>
                    <p:nvPr/>
                  </p:nvPicPr>
                  <p:blipFill rotWithShape="1">
                    <a:blip r:embed="rId3">
                      <a:alphaModFix/>
                    </a:blip>
                    <a:srcRect/>
                    <a:stretch/>
                  </p:blipFill>
                  <p:spPr>
                    <a:xfrm>
                      <a:off x="220749908" y="1550486"/>
                      <a:ext cx="2612893" cy="5850010"/>
                    </a:xfrm>
                    <a:prstGeom prst="rect">
                      <a:avLst/>
                    </a:prstGeom>
                    <a:noFill/>
                    <a:ln>
                      <a:noFill/>
                    </a:ln>
                  </p:spPr>
                </p:pic>
                <p:pic>
                  <p:nvPicPr>
                    <p:cNvPr id="10509" name="Google Shape;10509;p408" descr="clipped result image"/>
                    <p:cNvPicPr preferRelativeResize="0"/>
                    <p:nvPr/>
                  </p:nvPicPr>
                  <p:blipFill rotWithShape="1">
                    <a:blip r:embed="rId4">
                      <a:alphaModFix/>
                    </a:blip>
                    <a:srcRect/>
                    <a:stretch/>
                  </p:blipFill>
                  <p:spPr>
                    <a:xfrm>
                      <a:off x="218916984" y="1561746"/>
                      <a:ext cx="2632392" cy="5850010"/>
                    </a:xfrm>
                    <a:prstGeom prst="rect">
                      <a:avLst/>
                    </a:prstGeom>
                    <a:noFill/>
                    <a:ln>
                      <a:noFill/>
                    </a:ln>
                  </p:spPr>
                </p:pic>
              </p:grpSp>
              <p:pic>
                <p:nvPicPr>
                  <p:cNvPr id="10510" name="Google Shape;10510;p408" descr="clipped result image"/>
                  <p:cNvPicPr preferRelativeResize="0"/>
                  <p:nvPr/>
                </p:nvPicPr>
                <p:blipFill rotWithShape="1">
                  <a:blip r:embed="rId5">
                    <a:alphaModFix/>
                  </a:blip>
                  <a:srcRect/>
                  <a:stretch/>
                </p:blipFill>
                <p:spPr>
                  <a:xfrm rot="-5400000">
                    <a:off x="5003054" y="-65076627"/>
                    <a:ext cx="839522" cy="1616943"/>
                  </a:xfrm>
                  <a:prstGeom prst="rect">
                    <a:avLst/>
                  </a:prstGeom>
                  <a:noFill/>
                  <a:ln>
                    <a:noFill/>
                  </a:ln>
                </p:spPr>
              </p:pic>
            </p:grpSp>
            <p:pic>
              <p:nvPicPr>
                <p:cNvPr id="10511" name="Google Shape;10511;p408" descr="clipped result image"/>
                <p:cNvPicPr preferRelativeResize="0"/>
                <p:nvPr/>
              </p:nvPicPr>
              <p:blipFill rotWithShape="1">
                <a:blip r:embed="rId6">
                  <a:alphaModFix/>
                </a:blip>
                <a:srcRect/>
                <a:stretch/>
              </p:blipFill>
              <p:spPr>
                <a:xfrm rot="-5400000">
                  <a:off x="4438705" y="-68944692"/>
                  <a:ext cx="839522" cy="1616943"/>
                </a:xfrm>
                <a:prstGeom prst="rect">
                  <a:avLst/>
                </a:prstGeom>
                <a:noFill/>
                <a:ln>
                  <a:noFill/>
                </a:ln>
              </p:spPr>
            </p:pic>
          </p:grpSp>
        </p:grpSp>
      </p:gr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Shape 10515"/>
        <p:cNvGrpSpPr/>
        <p:nvPr/>
      </p:nvGrpSpPr>
      <p:grpSpPr>
        <a:xfrm>
          <a:off x="0" y="0"/>
          <a:ext cx="0" cy="0"/>
          <a:chOff x="0" y="0"/>
          <a:chExt cx="0" cy="0"/>
        </a:xfrm>
      </p:grpSpPr>
      <p:cxnSp>
        <p:nvCxnSpPr>
          <p:cNvPr id="10516" name="Google Shape;10516;p409"/>
          <p:cNvCxnSpPr/>
          <p:nvPr/>
        </p:nvCxnSpPr>
        <p:spPr>
          <a:xfrm>
            <a:off x="7143780" y="3315175"/>
            <a:ext cx="185400" cy="0"/>
          </a:xfrm>
          <a:prstGeom prst="straightConnector1">
            <a:avLst/>
          </a:prstGeom>
          <a:noFill/>
          <a:ln w="9525" cap="flat" cmpd="sng">
            <a:solidFill>
              <a:schemeClr val="dk2"/>
            </a:solidFill>
            <a:prstDash val="solid"/>
            <a:round/>
            <a:headEnd type="none" w="med" len="med"/>
            <a:tailEnd type="triangle" w="med" len="med"/>
          </a:ln>
        </p:spPr>
      </p:cxnSp>
      <p:sp>
        <p:nvSpPr>
          <p:cNvPr id="10517" name="Google Shape;10517;p409"/>
          <p:cNvSpPr txBox="1"/>
          <p:nvPr/>
        </p:nvSpPr>
        <p:spPr>
          <a:xfrm>
            <a:off x="7360410" y="2891299"/>
            <a:ext cx="1206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sp>
        <p:nvSpPr>
          <p:cNvPr id="10518" name="Google Shape;10518;p409"/>
          <p:cNvSpPr txBox="1"/>
          <p:nvPr/>
        </p:nvSpPr>
        <p:spPr>
          <a:xfrm>
            <a:off x="5613725" y="370743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10519" name="Google Shape;10519;p409"/>
          <p:cNvSpPr txBox="1"/>
          <p:nvPr/>
        </p:nvSpPr>
        <p:spPr>
          <a:xfrm>
            <a:off x="1881850" y="3613688"/>
            <a:ext cx="10947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rPr>
              <a:t>binds sigma-1 receptors</a:t>
            </a:r>
            <a:endParaRPr sz="1200" b="1"/>
          </a:p>
        </p:txBody>
      </p:sp>
      <p:sp>
        <p:nvSpPr>
          <p:cNvPr id="10520" name="Google Shape;10520;p409"/>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Fluvoxamine: SSRI</a:t>
            </a:r>
            <a:endParaRPr b="1"/>
          </a:p>
        </p:txBody>
      </p:sp>
      <p:sp>
        <p:nvSpPr>
          <p:cNvPr id="10521" name="Google Shape;10521;p409"/>
          <p:cNvSpPr txBox="1"/>
          <p:nvPr/>
        </p:nvSpPr>
        <p:spPr>
          <a:xfrm>
            <a:off x="4964025" y="1211250"/>
            <a:ext cx="864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“fluffer” in</a:t>
            </a:r>
            <a:r>
              <a:rPr lang="en" sz="1200" b="1" u="sng"/>
              <a:t>H</a:t>
            </a:r>
            <a:r>
              <a:rPr lang="en" sz="1200" b="1"/>
              <a:t>ibitor</a:t>
            </a:r>
            <a:endParaRPr sz="1200" b="1"/>
          </a:p>
        </p:txBody>
      </p:sp>
      <p:cxnSp>
        <p:nvCxnSpPr>
          <p:cNvPr id="10522" name="Google Shape;10522;p409"/>
          <p:cNvCxnSpPr/>
          <p:nvPr/>
        </p:nvCxnSpPr>
        <p:spPr>
          <a:xfrm>
            <a:off x="5709725" y="1488288"/>
            <a:ext cx="379200" cy="0"/>
          </a:xfrm>
          <a:prstGeom prst="straightConnector1">
            <a:avLst/>
          </a:prstGeom>
          <a:noFill/>
          <a:ln w="9525" cap="flat" cmpd="sng">
            <a:solidFill>
              <a:schemeClr val="dk2"/>
            </a:solidFill>
            <a:prstDash val="solid"/>
            <a:round/>
            <a:headEnd type="none" w="med" len="med"/>
            <a:tailEnd type="triangle" w="med" len="med"/>
          </a:ln>
        </p:spPr>
      </p:cxnSp>
      <p:sp>
        <p:nvSpPr>
          <p:cNvPr id="10523" name="Google Shape;10523;p409"/>
          <p:cNvSpPr txBox="1"/>
          <p:nvPr/>
        </p:nvSpPr>
        <p:spPr>
          <a:xfrm>
            <a:off x="6088925" y="1178063"/>
            <a:ext cx="15984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markedly increases serum levels of CYP1A2</a:t>
            </a:r>
            <a:endParaRPr sz="1200"/>
          </a:p>
          <a:p>
            <a:pPr marL="0" lvl="0" indent="0" algn="l" rtl="0">
              <a:spcBef>
                <a:spcPts val="0"/>
              </a:spcBef>
              <a:spcAft>
                <a:spcPts val="0"/>
              </a:spcAft>
              <a:buNone/>
            </a:pPr>
            <a:r>
              <a:rPr lang="en" sz="1200"/>
              <a:t>CYP2C19</a:t>
            </a:r>
            <a:endParaRPr sz="1200"/>
          </a:p>
          <a:p>
            <a:pPr marL="0" lvl="0" indent="0" algn="l" rtl="0">
              <a:spcBef>
                <a:spcPts val="0"/>
              </a:spcBef>
              <a:spcAft>
                <a:spcPts val="0"/>
              </a:spcAft>
              <a:buNone/>
            </a:pPr>
            <a:r>
              <a:rPr lang="en" sz="1200"/>
              <a:t>CYP3A4</a:t>
            </a:r>
            <a:endParaRPr sz="1200"/>
          </a:p>
          <a:p>
            <a:pPr marL="0" lvl="0" indent="0" algn="l" rtl="0">
              <a:spcBef>
                <a:spcPts val="0"/>
              </a:spcBef>
              <a:spcAft>
                <a:spcPts val="0"/>
              </a:spcAft>
              <a:buNone/>
            </a:pPr>
            <a:r>
              <a:rPr lang="en" sz="1200"/>
              <a:t>substrates</a:t>
            </a:r>
            <a:endParaRPr sz="1200"/>
          </a:p>
        </p:txBody>
      </p:sp>
      <p:grpSp>
        <p:nvGrpSpPr>
          <p:cNvPr id="10524" name="Google Shape;10524;p409"/>
          <p:cNvGrpSpPr/>
          <p:nvPr/>
        </p:nvGrpSpPr>
        <p:grpSpPr>
          <a:xfrm>
            <a:off x="2132425" y="93112"/>
            <a:ext cx="4971824" cy="4834364"/>
            <a:chOff x="2132425" y="93112"/>
            <a:chExt cx="4971824" cy="4834364"/>
          </a:xfrm>
        </p:grpSpPr>
        <p:grpSp>
          <p:nvGrpSpPr>
            <p:cNvPr id="10525" name="Google Shape;10525;p409"/>
            <p:cNvGrpSpPr/>
            <p:nvPr/>
          </p:nvGrpSpPr>
          <p:grpSpPr>
            <a:xfrm>
              <a:off x="2976560" y="93112"/>
              <a:ext cx="2552234" cy="2133110"/>
              <a:chOff x="-2521759" y="897403"/>
              <a:chExt cx="1477500" cy="1089600"/>
            </a:xfrm>
          </p:grpSpPr>
          <p:sp>
            <p:nvSpPr>
              <p:cNvPr id="10526" name="Google Shape;10526;p409"/>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527" name="Google Shape;10527;p409"/>
              <p:cNvGrpSpPr/>
              <p:nvPr/>
            </p:nvGrpSpPr>
            <p:grpSpPr>
              <a:xfrm>
                <a:off x="-2127414" y="1275205"/>
                <a:ext cx="688733" cy="700658"/>
                <a:chOff x="40123" y="-1583761"/>
                <a:chExt cx="688733" cy="1109689"/>
              </a:xfrm>
            </p:grpSpPr>
            <p:grpSp>
              <p:nvGrpSpPr>
                <p:cNvPr id="10528" name="Google Shape;10528;p409"/>
                <p:cNvGrpSpPr/>
                <p:nvPr/>
              </p:nvGrpSpPr>
              <p:grpSpPr>
                <a:xfrm>
                  <a:off x="45124" y="-1327179"/>
                  <a:ext cx="683733" cy="853107"/>
                  <a:chOff x="597574" y="1930371"/>
                  <a:chExt cx="683733" cy="853107"/>
                </a:xfrm>
              </p:grpSpPr>
              <p:grpSp>
                <p:nvGrpSpPr>
                  <p:cNvPr id="10529" name="Google Shape;10529;p409"/>
                  <p:cNvGrpSpPr/>
                  <p:nvPr/>
                </p:nvGrpSpPr>
                <p:grpSpPr>
                  <a:xfrm rot="-5400000">
                    <a:off x="640721" y="2142893"/>
                    <a:ext cx="600335" cy="680836"/>
                    <a:chOff x="15239716" y="-12996420"/>
                    <a:chExt cx="1868456" cy="2463229"/>
                  </a:xfrm>
                </p:grpSpPr>
                <p:pic>
                  <p:nvPicPr>
                    <p:cNvPr id="10530" name="Google Shape;10530;p409"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0531" name="Google Shape;10531;p409"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0532" name="Google Shape;10532;p409"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0533" name="Google Shape;10533;p409"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0534" name="Google Shape;10534;p409"/>
            <p:cNvGrpSpPr/>
            <p:nvPr/>
          </p:nvGrpSpPr>
          <p:grpSpPr>
            <a:xfrm>
              <a:off x="2132425" y="1974775"/>
              <a:ext cx="4971824" cy="2952700"/>
              <a:chOff x="3634925" y="1008225"/>
              <a:chExt cx="4971824" cy="2952700"/>
            </a:xfrm>
          </p:grpSpPr>
          <p:pic>
            <p:nvPicPr>
              <p:cNvPr id="10535" name="Google Shape;10535;p409"/>
              <p:cNvPicPr preferRelativeResize="0"/>
              <p:nvPr/>
            </p:nvPicPr>
            <p:blipFill>
              <a:blip r:embed="rId7">
                <a:alphaModFix/>
              </a:blip>
              <a:stretch>
                <a:fillRect/>
              </a:stretch>
            </p:blipFill>
            <p:spPr>
              <a:xfrm>
                <a:off x="3634925" y="1008225"/>
                <a:ext cx="4971824" cy="2952700"/>
              </a:xfrm>
              <a:prstGeom prst="rect">
                <a:avLst/>
              </a:prstGeom>
              <a:noFill/>
              <a:ln>
                <a:noFill/>
              </a:ln>
            </p:spPr>
          </p:pic>
          <p:sp>
            <p:nvSpPr>
              <p:cNvPr id="10536" name="Google Shape;10536;p409"/>
              <p:cNvSpPr txBox="1"/>
              <p:nvPr/>
            </p:nvSpPr>
            <p:spPr>
              <a:xfrm rot="24443">
                <a:off x="4660676" y="213508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fluvoxamine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LUVOX</a:t>
                </a:r>
                <a:endParaRPr sz="1800" b="1"/>
              </a:p>
            </p:txBody>
          </p:sp>
        </p:grpSp>
        <p:sp>
          <p:nvSpPr>
            <p:cNvPr id="10537" name="Google Shape;10537;p409"/>
            <p:cNvSpPr txBox="1"/>
            <p:nvPr/>
          </p:nvSpPr>
          <p:spPr>
            <a:xfrm>
              <a:off x="3980525" y="418325"/>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cxnSp>
          <p:nvCxnSpPr>
            <p:cNvPr id="10538" name="Google Shape;10538;p409"/>
            <p:cNvCxnSpPr/>
            <p:nvPr/>
          </p:nvCxnSpPr>
          <p:spPr>
            <a:xfrm>
              <a:off x="3998774" y="4827827"/>
              <a:ext cx="423300" cy="0"/>
            </a:xfrm>
            <a:prstGeom prst="straightConnector1">
              <a:avLst/>
            </a:prstGeom>
            <a:noFill/>
            <a:ln w="28575" cap="flat" cmpd="sng">
              <a:solidFill>
                <a:schemeClr val="dk2"/>
              </a:solidFill>
              <a:prstDash val="solid"/>
              <a:round/>
              <a:headEnd type="none" w="med" len="med"/>
              <a:tailEnd type="none" w="med" len="med"/>
            </a:ln>
          </p:spPr>
        </p:cxnSp>
      </p:grpSp>
      <p:sp>
        <p:nvSpPr>
          <p:cNvPr id="10539" name="Google Shape;10539;p409"/>
          <p:cNvSpPr txBox="1"/>
          <p:nvPr/>
        </p:nvSpPr>
        <p:spPr>
          <a:xfrm>
            <a:off x="122325" y="3613688"/>
            <a:ext cx="15984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anxiolytic actions and theoretically  beneficial in psychotic depression</a:t>
            </a:r>
            <a:endParaRPr sz="1200"/>
          </a:p>
        </p:txBody>
      </p:sp>
      <p:cxnSp>
        <p:nvCxnSpPr>
          <p:cNvPr id="10540" name="Google Shape;10540;p409"/>
          <p:cNvCxnSpPr/>
          <p:nvPr/>
        </p:nvCxnSpPr>
        <p:spPr>
          <a:xfrm rot="10800000">
            <a:off x="1476250" y="3814700"/>
            <a:ext cx="426000" cy="0"/>
          </a:xfrm>
          <a:prstGeom prst="straightConnector1">
            <a:avLst/>
          </a:prstGeom>
          <a:noFill/>
          <a:ln w="9525" cap="flat" cmpd="sng">
            <a:solidFill>
              <a:schemeClr val="dk2"/>
            </a:solidFill>
            <a:prstDash val="solid"/>
            <a:round/>
            <a:headEnd type="none" w="med" len="med"/>
            <a:tailEnd type="triangle" w="med" len="med"/>
          </a:ln>
        </p:spPr>
      </p:cxnSp>
      <p:grpSp>
        <p:nvGrpSpPr>
          <p:cNvPr id="10541" name="Google Shape;10541;p409"/>
          <p:cNvGrpSpPr/>
          <p:nvPr/>
        </p:nvGrpSpPr>
        <p:grpSpPr>
          <a:xfrm>
            <a:off x="7803909" y="93090"/>
            <a:ext cx="1168865" cy="1209290"/>
            <a:chOff x="-1014016" y="1186965"/>
            <a:chExt cx="1168865" cy="1209290"/>
          </a:xfrm>
        </p:grpSpPr>
        <p:pic>
          <p:nvPicPr>
            <p:cNvPr id="10542" name="Google Shape;10542;p409"/>
            <p:cNvPicPr preferRelativeResize="0"/>
            <p:nvPr/>
          </p:nvPicPr>
          <p:blipFill>
            <a:blip r:embed="rId8">
              <a:alphaModFix/>
            </a:blip>
            <a:stretch>
              <a:fillRect/>
            </a:stretch>
          </p:blipFill>
          <p:spPr>
            <a:xfrm rot="-1152341">
              <a:off x="-886387" y="1341354"/>
              <a:ext cx="913607" cy="930525"/>
            </a:xfrm>
            <a:prstGeom prst="rect">
              <a:avLst/>
            </a:prstGeom>
            <a:noFill/>
            <a:ln>
              <a:noFill/>
            </a:ln>
          </p:spPr>
        </p:pic>
        <p:grpSp>
          <p:nvGrpSpPr>
            <p:cNvPr id="10543" name="Google Shape;10543;p409"/>
            <p:cNvGrpSpPr/>
            <p:nvPr/>
          </p:nvGrpSpPr>
          <p:grpSpPr>
            <a:xfrm>
              <a:off x="-506336" y="1186965"/>
              <a:ext cx="335369" cy="280292"/>
              <a:chOff x="944110" y="-41910000"/>
              <a:chExt cx="3515400" cy="2592900"/>
            </a:xfrm>
          </p:grpSpPr>
          <p:sp>
            <p:nvSpPr>
              <p:cNvPr id="10544" name="Google Shape;10544;p409"/>
              <p:cNvSpPr/>
              <p:nvPr/>
            </p:nvSpPr>
            <p:spPr>
              <a:xfrm>
                <a:off x="944110" y="-41910000"/>
                <a:ext cx="3515400" cy="25929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545" name="Google Shape;10545;p409"/>
              <p:cNvGrpSpPr/>
              <p:nvPr/>
            </p:nvGrpSpPr>
            <p:grpSpPr>
              <a:xfrm>
                <a:off x="1882458" y="-41011055"/>
                <a:ext cx="1638845" cy="1667151"/>
                <a:chOff x="4049994" y="-68555981"/>
                <a:chExt cx="1638845" cy="2640404"/>
              </a:xfrm>
            </p:grpSpPr>
            <p:grpSp>
              <p:nvGrpSpPr>
                <p:cNvPr id="10546" name="Google Shape;10546;p409"/>
                <p:cNvGrpSpPr/>
                <p:nvPr/>
              </p:nvGrpSpPr>
              <p:grpSpPr>
                <a:xfrm>
                  <a:off x="4061893" y="-67945467"/>
                  <a:ext cx="1626947" cy="2029889"/>
                  <a:chOff x="4614343" y="-64687917"/>
                  <a:chExt cx="1626947" cy="2029889"/>
                </a:xfrm>
              </p:grpSpPr>
              <p:grpSp>
                <p:nvGrpSpPr>
                  <p:cNvPr id="10547" name="Google Shape;10547;p409"/>
                  <p:cNvGrpSpPr/>
                  <p:nvPr/>
                </p:nvGrpSpPr>
                <p:grpSpPr>
                  <a:xfrm rot="-5400000">
                    <a:off x="4717042" y="-64182276"/>
                    <a:ext cx="1428441" cy="1620055"/>
                    <a:chOff x="218916984" y="1550486"/>
                    <a:chExt cx="4445818" cy="5861270"/>
                  </a:xfrm>
                </p:grpSpPr>
                <p:pic>
                  <p:nvPicPr>
                    <p:cNvPr id="10548" name="Google Shape;10548;p409" descr="clipped result image"/>
                    <p:cNvPicPr preferRelativeResize="0"/>
                    <p:nvPr/>
                  </p:nvPicPr>
                  <p:blipFill rotWithShape="1">
                    <a:blip r:embed="rId3">
                      <a:alphaModFix/>
                    </a:blip>
                    <a:srcRect/>
                    <a:stretch/>
                  </p:blipFill>
                  <p:spPr>
                    <a:xfrm>
                      <a:off x="220749908" y="1550486"/>
                      <a:ext cx="2612893" cy="5850010"/>
                    </a:xfrm>
                    <a:prstGeom prst="rect">
                      <a:avLst/>
                    </a:prstGeom>
                    <a:noFill/>
                    <a:ln>
                      <a:noFill/>
                    </a:ln>
                  </p:spPr>
                </p:pic>
                <p:pic>
                  <p:nvPicPr>
                    <p:cNvPr id="10549" name="Google Shape;10549;p409" descr="clipped result image"/>
                    <p:cNvPicPr preferRelativeResize="0"/>
                    <p:nvPr/>
                  </p:nvPicPr>
                  <p:blipFill rotWithShape="1">
                    <a:blip r:embed="rId4">
                      <a:alphaModFix/>
                    </a:blip>
                    <a:srcRect/>
                    <a:stretch/>
                  </p:blipFill>
                  <p:spPr>
                    <a:xfrm>
                      <a:off x="218916984" y="1561746"/>
                      <a:ext cx="2632392" cy="5850010"/>
                    </a:xfrm>
                    <a:prstGeom prst="rect">
                      <a:avLst/>
                    </a:prstGeom>
                    <a:noFill/>
                    <a:ln>
                      <a:noFill/>
                    </a:ln>
                  </p:spPr>
                </p:pic>
              </p:grpSp>
              <p:pic>
                <p:nvPicPr>
                  <p:cNvPr id="10550" name="Google Shape;10550;p409" descr="clipped result image"/>
                  <p:cNvPicPr preferRelativeResize="0"/>
                  <p:nvPr/>
                </p:nvPicPr>
                <p:blipFill rotWithShape="1">
                  <a:blip r:embed="rId5">
                    <a:alphaModFix/>
                  </a:blip>
                  <a:srcRect/>
                  <a:stretch/>
                </p:blipFill>
                <p:spPr>
                  <a:xfrm rot="-5400000">
                    <a:off x="5003054" y="-65076627"/>
                    <a:ext cx="839522" cy="1616943"/>
                  </a:xfrm>
                  <a:prstGeom prst="rect">
                    <a:avLst/>
                  </a:prstGeom>
                  <a:noFill/>
                  <a:ln>
                    <a:noFill/>
                  </a:ln>
                </p:spPr>
              </p:pic>
            </p:grpSp>
            <p:pic>
              <p:nvPicPr>
                <p:cNvPr id="10551" name="Google Shape;10551;p409" descr="clipped result image"/>
                <p:cNvPicPr preferRelativeResize="0"/>
                <p:nvPr/>
              </p:nvPicPr>
              <p:blipFill rotWithShape="1">
                <a:blip r:embed="rId6">
                  <a:alphaModFix/>
                </a:blip>
                <a:srcRect/>
                <a:stretch/>
              </p:blipFill>
              <p:spPr>
                <a:xfrm rot="-5400000">
                  <a:off x="4438705" y="-68944692"/>
                  <a:ext cx="839522" cy="1616943"/>
                </a:xfrm>
                <a:prstGeom prst="rect">
                  <a:avLst/>
                </a:prstGeom>
                <a:noFill/>
                <a:ln>
                  <a:noFill/>
                </a:ln>
              </p:spPr>
            </p:pic>
          </p:grpSp>
        </p:grpSp>
      </p:gr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Shape 10555"/>
        <p:cNvGrpSpPr/>
        <p:nvPr/>
      </p:nvGrpSpPr>
      <p:grpSpPr>
        <a:xfrm>
          <a:off x="0" y="0"/>
          <a:ext cx="0" cy="0"/>
          <a:chOff x="0" y="0"/>
          <a:chExt cx="0" cy="0"/>
        </a:xfrm>
      </p:grpSpPr>
      <p:cxnSp>
        <p:nvCxnSpPr>
          <p:cNvPr id="10556" name="Google Shape;10556;p410"/>
          <p:cNvCxnSpPr/>
          <p:nvPr/>
        </p:nvCxnSpPr>
        <p:spPr>
          <a:xfrm>
            <a:off x="7829580" y="3315175"/>
            <a:ext cx="185400" cy="0"/>
          </a:xfrm>
          <a:prstGeom prst="straightConnector1">
            <a:avLst/>
          </a:prstGeom>
          <a:noFill/>
          <a:ln w="9525" cap="flat" cmpd="sng">
            <a:solidFill>
              <a:schemeClr val="dk2"/>
            </a:solidFill>
            <a:prstDash val="solid"/>
            <a:round/>
            <a:headEnd type="none" w="med" len="med"/>
            <a:tailEnd type="triangle" w="med" len="med"/>
          </a:ln>
        </p:spPr>
      </p:cxnSp>
      <p:sp>
        <p:nvSpPr>
          <p:cNvPr id="10557" name="Google Shape;10557;p410"/>
          <p:cNvSpPr txBox="1"/>
          <p:nvPr/>
        </p:nvSpPr>
        <p:spPr>
          <a:xfrm>
            <a:off x="7970010" y="2891299"/>
            <a:ext cx="1206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sp>
        <p:nvSpPr>
          <p:cNvPr id="10558" name="Google Shape;10558;p410"/>
          <p:cNvSpPr txBox="1"/>
          <p:nvPr/>
        </p:nvSpPr>
        <p:spPr>
          <a:xfrm>
            <a:off x="6299525" y="370743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10559" name="Google Shape;10559;p410"/>
          <p:cNvSpPr txBox="1"/>
          <p:nvPr/>
        </p:nvSpPr>
        <p:spPr>
          <a:xfrm>
            <a:off x="2567650" y="3613688"/>
            <a:ext cx="10947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rPr>
              <a:t>binds sigma-1 receptors</a:t>
            </a:r>
            <a:endParaRPr sz="1200" b="1"/>
          </a:p>
        </p:txBody>
      </p:sp>
      <p:sp>
        <p:nvSpPr>
          <p:cNvPr id="10560" name="Google Shape;10560;p410"/>
          <p:cNvSpPr txBox="1"/>
          <p:nvPr/>
        </p:nvSpPr>
        <p:spPr>
          <a:xfrm>
            <a:off x="5649825" y="1211250"/>
            <a:ext cx="864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“fluffer” in</a:t>
            </a:r>
            <a:r>
              <a:rPr lang="en" sz="1200" b="1" u="sng"/>
              <a:t>H</a:t>
            </a:r>
            <a:r>
              <a:rPr lang="en" sz="1200" b="1"/>
              <a:t>ibitor</a:t>
            </a:r>
            <a:endParaRPr sz="1200" b="1"/>
          </a:p>
        </p:txBody>
      </p:sp>
      <p:cxnSp>
        <p:nvCxnSpPr>
          <p:cNvPr id="10561" name="Google Shape;10561;p410"/>
          <p:cNvCxnSpPr/>
          <p:nvPr/>
        </p:nvCxnSpPr>
        <p:spPr>
          <a:xfrm>
            <a:off x="6395525" y="1488288"/>
            <a:ext cx="379200" cy="0"/>
          </a:xfrm>
          <a:prstGeom prst="straightConnector1">
            <a:avLst/>
          </a:prstGeom>
          <a:noFill/>
          <a:ln w="9525" cap="flat" cmpd="sng">
            <a:solidFill>
              <a:schemeClr val="dk2"/>
            </a:solidFill>
            <a:prstDash val="solid"/>
            <a:round/>
            <a:headEnd type="none" w="med" len="med"/>
            <a:tailEnd type="triangle" w="med" len="med"/>
          </a:ln>
        </p:spPr>
      </p:cxnSp>
      <p:sp>
        <p:nvSpPr>
          <p:cNvPr id="10562" name="Google Shape;10562;p410"/>
          <p:cNvSpPr txBox="1"/>
          <p:nvPr/>
        </p:nvSpPr>
        <p:spPr>
          <a:xfrm>
            <a:off x="6774725" y="1178063"/>
            <a:ext cx="15984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markedly increases serum levels of CYP1A2</a:t>
            </a:r>
            <a:endParaRPr sz="1200"/>
          </a:p>
          <a:p>
            <a:pPr marL="0" lvl="0" indent="0" algn="l" rtl="0">
              <a:spcBef>
                <a:spcPts val="0"/>
              </a:spcBef>
              <a:spcAft>
                <a:spcPts val="0"/>
              </a:spcAft>
              <a:buNone/>
            </a:pPr>
            <a:r>
              <a:rPr lang="en" sz="1200"/>
              <a:t>CYP2C19</a:t>
            </a:r>
            <a:endParaRPr sz="1200"/>
          </a:p>
          <a:p>
            <a:pPr marL="0" lvl="0" indent="0" algn="l" rtl="0">
              <a:spcBef>
                <a:spcPts val="0"/>
              </a:spcBef>
              <a:spcAft>
                <a:spcPts val="0"/>
              </a:spcAft>
              <a:buNone/>
            </a:pPr>
            <a:r>
              <a:rPr lang="en" sz="1200"/>
              <a:t>CYP3A4</a:t>
            </a:r>
            <a:endParaRPr sz="1200"/>
          </a:p>
          <a:p>
            <a:pPr marL="0" lvl="0" indent="0" algn="l" rtl="0">
              <a:spcBef>
                <a:spcPts val="0"/>
              </a:spcBef>
              <a:spcAft>
                <a:spcPts val="0"/>
              </a:spcAft>
              <a:buNone/>
            </a:pPr>
            <a:r>
              <a:rPr lang="en" sz="1200"/>
              <a:t>substrates</a:t>
            </a:r>
            <a:endParaRPr sz="1200"/>
          </a:p>
        </p:txBody>
      </p:sp>
      <p:grpSp>
        <p:nvGrpSpPr>
          <p:cNvPr id="10563" name="Google Shape;10563;p410"/>
          <p:cNvGrpSpPr/>
          <p:nvPr/>
        </p:nvGrpSpPr>
        <p:grpSpPr>
          <a:xfrm>
            <a:off x="2818225" y="93112"/>
            <a:ext cx="4971824" cy="4834364"/>
            <a:chOff x="2132425" y="93112"/>
            <a:chExt cx="4971824" cy="4834364"/>
          </a:xfrm>
        </p:grpSpPr>
        <p:grpSp>
          <p:nvGrpSpPr>
            <p:cNvPr id="10564" name="Google Shape;10564;p410"/>
            <p:cNvGrpSpPr/>
            <p:nvPr/>
          </p:nvGrpSpPr>
          <p:grpSpPr>
            <a:xfrm>
              <a:off x="2976560" y="93112"/>
              <a:ext cx="2552234" cy="2133110"/>
              <a:chOff x="-2521759" y="897403"/>
              <a:chExt cx="1477500" cy="1089600"/>
            </a:xfrm>
          </p:grpSpPr>
          <p:sp>
            <p:nvSpPr>
              <p:cNvPr id="10565" name="Google Shape;10565;p410"/>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566" name="Google Shape;10566;p410"/>
              <p:cNvGrpSpPr/>
              <p:nvPr/>
            </p:nvGrpSpPr>
            <p:grpSpPr>
              <a:xfrm>
                <a:off x="-2127414" y="1275205"/>
                <a:ext cx="688733" cy="700658"/>
                <a:chOff x="40123" y="-1583761"/>
                <a:chExt cx="688733" cy="1109689"/>
              </a:xfrm>
            </p:grpSpPr>
            <p:grpSp>
              <p:nvGrpSpPr>
                <p:cNvPr id="10567" name="Google Shape;10567;p410"/>
                <p:cNvGrpSpPr/>
                <p:nvPr/>
              </p:nvGrpSpPr>
              <p:grpSpPr>
                <a:xfrm>
                  <a:off x="45124" y="-1327179"/>
                  <a:ext cx="683733" cy="853107"/>
                  <a:chOff x="597574" y="1930371"/>
                  <a:chExt cx="683733" cy="853107"/>
                </a:xfrm>
              </p:grpSpPr>
              <p:grpSp>
                <p:nvGrpSpPr>
                  <p:cNvPr id="10568" name="Google Shape;10568;p410"/>
                  <p:cNvGrpSpPr/>
                  <p:nvPr/>
                </p:nvGrpSpPr>
                <p:grpSpPr>
                  <a:xfrm rot="-5400000">
                    <a:off x="640721" y="2142893"/>
                    <a:ext cx="600335" cy="680836"/>
                    <a:chOff x="15239716" y="-12996420"/>
                    <a:chExt cx="1868456" cy="2463229"/>
                  </a:xfrm>
                </p:grpSpPr>
                <p:pic>
                  <p:nvPicPr>
                    <p:cNvPr id="10569" name="Google Shape;10569;p410"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0570" name="Google Shape;10570;p410"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0571" name="Google Shape;10571;p410"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0572" name="Google Shape;10572;p410"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0573" name="Google Shape;10573;p410"/>
            <p:cNvGrpSpPr/>
            <p:nvPr/>
          </p:nvGrpSpPr>
          <p:grpSpPr>
            <a:xfrm>
              <a:off x="2132425" y="1974775"/>
              <a:ext cx="4971824" cy="2952700"/>
              <a:chOff x="3634925" y="1008225"/>
              <a:chExt cx="4971824" cy="2952700"/>
            </a:xfrm>
          </p:grpSpPr>
          <p:pic>
            <p:nvPicPr>
              <p:cNvPr id="10574" name="Google Shape;10574;p410"/>
              <p:cNvPicPr preferRelativeResize="0"/>
              <p:nvPr/>
            </p:nvPicPr>
            <p:blipFill>
              <a:blip r:embed="rId7">
                <a:alphaModFix/>
              </a:blip>
              <a:stretch>
                <a:fillRect/>
              </a:stretch>
            </p:blipFill>
            <p:spPr>
              <a:xfrm>
                <a:off x="3634925" y="1008225"/>
                <a:ext cx="4971824" cy="2952700"/>
              </a:xfrm>
              <a:prstGeom prst="rect">
                <a:avLst/>
              </a:prstGeom>
              <a:noFill/>
              <a:ln>
                <a:noFill/>
              </a:ln>
            </p:spPr>
          </p:pic>
          <p:sp>
            <p:nvSpPr>
              <p:cNvPr id="10575" name="Google Shape;10575;p410"/>
              <p:cNvSpPr txBox="1"/>
              <p:nvPr/>
            </p:nvSpPr>
            <p:spPr>
              <a:xfrm rot="24443">
                <a:off x="4660676" y="213508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fluvoxamine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LUVOX</a:t>
                </a:r>
                <a:endParaRPr sz="1800" b="1"/>
              </a:p>
            </p:txBody>
          </p:sp>
        </p:grpSp>
        <p:sp>
          <p:nvSpPr>
            <p:cNvPr id="10576" name="Google Shape;10576;p410"/>
            <p:cNvSpPr txBox="1"/>
            <p:nvPr/>
          </p:nvSpPr>
          <p:spPr>
            <a:xfrm>
              <a:off x="3980525" y="418325"/>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cxnSp>
          <p:nvCxnSpPr>
            <p:cNvPr id="10577" name="Google Shape;10577;p410"/>
            <p:cNvCxnSpPr/>
            <p:nvPr/>
          </p:nvCxnSpPr>
          <p:spPr>
            <a:xfrm>
              <a:off x="3998774" y="4827827"/>
              <a:ext cx="423300" cy="0"/>
            </a:xfrm>
            <a:prstGeom prst="straightConnector1">
              <a:avLst/>
            </a:prstGeom>
            <a:noFill/>
            <a:ln w="28575" cap="flat" cmpd="sng">
              <a:solidFill>
                <a:schemeClr val="dk2"/>
              </a:solidFill>
              <a:prstDash val="solid"/>
              <a:round/>
              <a:headEnd type="none" w="med" len="med"/>
              <a:tailEnd type="none" w="med" len="med"/>
            </a:ln>
          </p:spPr>
        </p:cxnSp>
      </p:grpSp>
      <p:sp>
        <p:nvSpPr>
          <p:cNvPr id="10578" name="Google Shape;10578;p410"/>
          <p:cNvSpPr txBox="1"/>
          <p:nvPr/>
        </p:nvSpPr>
        <p:spPr>
          <a:xfrm>
            <a:off x="329125" y="119100"/>
            <a:ext cx="3029100" cy="74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Fluvoxamine (LUVOX)</a:t>
            </a:r>
            <a:endParaRPr b="1"/>
          </a:p>
          <a:p>
            <a:pPr marL="457200" lvl="0" indent="-317500" algn="l" rtl="0">
              <a:spcBef>
                <a:spcPts val="1000"/>
              </a:spcBef>
              <a:spcAft>
                <a:spcPts val="0"/>
              </a:spcAft>
              <a:buSzPts val="1400"/>
              <a:buChar char="●"/>
            </a:pPr>
            <a:endParaRPr b="1"/>
          </a:p>
        </p:txBody>
      </p:sp>
      <p:sp>
        <p:nvSpPr>
          <p:cNvPr id="10579" name="Google Shape;10579;p410"/>
          <p:cNvSpPr txBox="1"/>
          <p:nvPr/>
        </p:nvSpPr>
        <p:spPr>
          <a:xfrm>
            <a:off x="731925" y="3613688"/>
            <a:ext cx="15984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anxiolytic actions and theoretically  beneficial in psychotic depression</a:t>
            </a:r>
            <a:endParaRPr sz="1200"/>
          </a:p>
        </p:txBody>
      </p:sp>
      <p:cxnSp>
        <p:nvCxnSpPr>
          <p:cNvPr id="10580" name="Google Shape;10580;p410"/>
          <p:cNvCxnSpPr/>
          <p:nvPr/>
        </p:nvCxnSpPr>
        <p:spPr>
          <a:xfrm rot="10800000">
            <a:off x="2085850" y="3814700"/>
            <a:ext cx="426000" cy="0"/>
          </a:xfrm>
          <a:prstGeom prst="straightConnector1">
            <a:avLst/>
          </a:prstGeom>
          <a:noFill/>
          <a:ln w="9525" cap="flat" cmpd="sng">
            <a:solidFill>
              <a:schemeClr val="dk2"/>
            </a:solidFill>
            <a:prstDash val="solid"/>
            <a:round/>
            <a:headEnd type="none" w="med" len="med"/>
            <a:tailEnd type="triangle" w="med" len="med"/>
          </a:ln>
        </p:spPr>
      </p:cxnSp>
      <p:grpSp>
        <p:nvGrpSpPr>
          <p:cNvPr id="10581" name="Google Shape;10581;p410"/>
          <p:cNvGrpSpPr/>
          <p:nvPr/>
        </p:nvGrpSpPr>
        <p:grpSpPr>
          <a:xfrm>
            <a:off x="7803909" y="93090"/>
            <a:ext cx="1168865" cy="1209290"/>
            <a:chOff x="-1014016" y="1186965"/>
            <a:chExt cx="1168865" cy="1209290"/>
          </a:xfrm>
        </p:grpSpPr>
        <p:pic>
          <p:nvPicPr>
            <p:cNvPr id="10582" name="Google Shape;10582;p410"/>
            <p:cNvPicPr preferRelativeResize="0"/>
            <p:nvPr/>
          </p:nvPicPr>
          <p:blipFill>
            <a:blip r:embed="rId8">
              <a:alphaModFix/>
            </a:blip>
            <a:stretch>
              <a:fillRect/>
            </a:stretch>
          </p:blipFill>
          <p:spPr>
            <a:xfrm rot="-1152341">
              <a:off x="-886387" y="1341354"/>
              <a:ext cx="913607" cy="930525"/>
            </a:xfrm>
            <a:prstGeom prst="rect">
              <a:avLst/>
            </a:prstGeom>
            <a:noFill/>
            <a:ln>
              <a:noFill/>
            </a:ln>
          </p:spPr>
        </p:pic>
        <p:grpSp>
          <p:nvGrpSpPr>
            <p:cNvPr id="10583" name="Google Shape;10583;p410"/>
            <p:cNvGrpSpPr/>
            <p:nvPr/>
          </p:nvGrpSpPr>
          <p:grpSpPr>
            <a:xfrm>
              <a:off x="-506336" y="1186965"/>
              <a:ext cx="335369" cy="280292"/>
              <a:chOff x="944110" y="-41910000"/>
              <a:chExt cx="3515400" cy="2592900"/>
            </a:xfrm>
          </p:grpSpPr>
          <p:sp>
            <p:nvSpPr>
              <p:cNvPr id="10584" name="Google Shape;10584;p410"/>
              <p:cNvSpPr/>
              <p:nvPr/>
            </p:nvSpPr>
            <p:spPr>
              <a:xfrm>
                <a:off x="944110" y="-41910000"/>
                <a:ext cx="3515400" cy="25929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585" name="Google Shape;10585;p410"/>
              <p:cNvGrpSpPr/>
              <p:nvPr/>
            </p:nvGrpSpPr>
            <p:grpSpPr>
              <a:xfrm>
                <a:off x="1882458" y="-41011055"/>
                <a:ext cx="1638845" cy="1667151"/>
                <a:chOff x="4049994" y="-68555981"/>
                <a:chExt cx="1638845" cy="2640404"/>
              </a:xfrm>
            </p:grpSpPr>
            <p:grpSp>
              <p:nvGrpSpPr>
                <p:cNvPr id="10586" name="Google Shape;10586;p410"/>
                <p:cNvGrpSpPr/>
                <p:nvPr/>
              </p:nvGrpSpPr>
              <p:grpSpPr>
                <a:xfrm>
                  <a:off x="4061893" y="-67945467"/>
                  <a:ext cx="1626947" cy="2029889"/>
                  <a:chOff x="4614343" y="-64687917"/>
                  <a:chExt cx="1626947" cy="2029889"/>
                </a:xfrm>
              </p:grpSpPr>
              <p:grpSp>
                <p:nvGrpSpPr>
                  <p:cNvPr id="10587" name="Google Shape;10587;p410"/>
                  <p:cNvGrpSpPr/>
                  <p:nvPr/>
                </p:nvGrpSpPr>
                <p:grpSpPr>
                  <a:xfrm rot="-5400000">
                    <a:off x="4717042" y="-64182276"/>
                    <a:ext cx="1428441" cy="1620055"/>
                    <a:chOff x="218916984" y="1550486"/>
                    <a:chExt cx="4445818" cy="5861270"/>
                  </a:xfrm>
                </p:grpSpPr>
                <p:pic>
                  <p:nvPicPr>
                    <p:cNvPr id="10588" name="Google Shape;10588;p410" descr="clipped result image"/>
                    <p:cNvPicPr preferRelativeResize="0"/>
                    <p:nvPr/>
                  </p:nvPicPr>
                  <p:blipFill rotWithShape="1">
                    <a:blip r:embed="rId3">
                      <a:alphaModFix/>
                    </a:blip>
                    <a:srcRect/>
                    <a:stretch/>
                  </p:blipFill>
                  <p:spPr>
                    <a:xfrm>
                      <a:off x="220749908" y="1550486"/>
                      <a:ext cx="2612893" cy="5850010"/>
                    </a:xfrm>
                    <a:prstGeom prst="rect">
                      <a:avLst/>
                    </a:prstGeom>
                    <a:noFill/>
                    <a:ln>
                      <a:noFill/>
                    </a:ln>
                  </p:spPr>
                </p:pic>
                <p:pic>
                  <p:nvPicPr>
                    <p:cNvPr id="10589" name="Google Shape;10589;p410" descr="clipped result image"/>
                    <p:cNvPicPr preferRelativeResize="0"/>
                    <p:nvPr/>
                  </p:nvPicPr>
                  <p:blipFill rotWithShape="1">
                    <a:blip r:embed="rId4">
                      <a:alphaModFix/>
                    </a:blip>
                    <a:srcRect/>
                    <a:stretch/>
                  </p:blipFill>
                  <p:spPr>
                    <a:xfrm>
                      <a:off x="218916984" y="1561746"/>
                      <a:ext cx="2632392" cy="5850010"/>
                    </a:xfrm>
                    <a:prstGeom prst="rect">
                      <a:avLst/>
                    </a:prstGeom>
                    <a:noFill/>
                    <a:ln>
                      <a:noFill/>
                    </a:ln>
                  </p:spPr>
                </p:pic>
              </p:grpSp>
              <p:pic>
                <p:nvPicPr>
                  <p:cNvPr id="10590" name="Google Shape;10590;p410" descr="clipped result image"/>
                  <p:cNvPicPr preferRelativeResize="0"/>
                  <p:nvPr/>
                </p:nvPicPr>
                <p:blipFill rotWithShape="1">
                  <a:blip r:embed="rId5">
                    <a:alphaModFix/>
                  </a:blip>
                  <a:srcRect/>
                  <a:stretch/>
                </p:blipFill>
                <p:spPr>
                  <a:xfrm rot="-5400000">
                    <a:off x="5003054" y="-65076627"/>
                    <a:ext cx="839522" cy="1616943"/>
                  </a:xfrm>
                  <a:prstGeom prst="rect">
                    <a:avLst/>
                  </a:prstGeom>
                  <a:noFill/>
                  <a:ln>
                    <a:noFill/>
                  </a:ln>
                </p:spPr>
              </p:pic>
            </p:grpSp>
            <p:pic>
              <p:nvPicPr>
                <p:cNvPr id="10591" name="Google Shape;10591;p410" descr="clipped result image"/>
                <p:cNvPicPr preferRelativeResize="0"/>
                <p:nvPr/>
              </p:nvPicPr>
              <p:blipFill rotWithShape="1">
                <a:blip r:embed="rId6">
                  <a:alphaModFix/>
                </a:blip>
                <a:srcRect/>
                <a:stretch/>
              </p:blipFill>
              <p:spPr>
                <a:xfrm rot="-5400000">
                  <a:off x="4438705" y="-68944692"/>
                  <a:ext cx="839522" cy="1616943"/>
                </a:xfrm>
                <a:prstGeom prst="rect">
                  <a:avLst/>
                </a:prstGeom>
                <a:noFill/>
                <a:ln>
                  <a:noFill/>
                </a:ln>
              </p:spPr>
            </p:pic>
          </p:grpSp>
        </p:gr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5"/>
          <p:cNvSpPr txBox="1"/>
          <p:nvPr/>
        </p:nvSpPr>
        <p:spPr>
          <a:xfrm>
            <a:off x="193175" y="626425"/>
            <a:ext cx="2875800" cy="106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solidFill>
                  <a:schemeClr val="dk1"/>
                </a:solidFill>
              </a:rPr>
              <a:t>Neurotransmission </a:t>
            </a:r>
            <a:endParaRPr sz="1900" b="1">
              <a:solidFill>
                <a:schemeClr val="dk1"/>
              </a:solidFill>
            </a:endParaRPr>
          </a:p>
          <a:p>
            <a:pPr marL="0" lvl="0" indent="0" algn="l" rtl="0">
              <a:spcBef>
                <a:spcPts val="0"/>
              </a:spcBef>
              <a:spcAft>
                <a:spcPts val="0"/>
              </a:spcAft>
              <a:buClr>
                <a:schemeClr val="dk1"/>
              </a:buClr>
              <a:buSzPts val="1100"/>
              <a:buFont typeface="Arial"/>
              <a:buNone/>
            </a:pPr>
            <a:r>
              <a:rPr lang="en" sz="1900" b="1">
                <a:solidFill>
                  <a:schemeClr val="dk1"/>
                </a:solidFill>
              </a:rPr>
              <a:t>is the foundation of psychopharmacology.</a:t>
            </a:r>
            <a:endParaRPr sz="2100" b="1"/>
          </a:p>
        </p:txBody>
      </p:sp>
      <p:pic>
        <p:nvPicPr>
          <p:cNvPr id="77" name="Google Shape;77;p15"/>
          <p:cNvPicPr preferRelativeResize="0"/>
          <p:nvPr/>
        </p:nvPicPr>
        <p:blipFill rotWithShape="1">
          <a:blip r:embed="rId3">
            <a:alphaModFix/>
          </a:blip>
          <a:srcRect t="3670" b="78665"/>
          <a:stretch/>
        </p:blipFill>
        <p:spPr>
          <a:xfrm>
            <a:off x="3038350" y="379200"/>
            <a:ext cx="3417875" cy="835975"/>
          </a:xfrm>
          <a:prstGeom prst="rect">
            <a:avLst/>
          </a:prstGeom>
          <a:noFill/>
          <a:ln>
            <a:noFill/>
          </a:ln>
        </p:spPr>
      </p:pic>
      <p:sp>
        <p:nvSpPr>
          <p:cNvPr id="78" name="Google Shape;78;p15"/>
          <p:cNvSpPr txBox="1"/>
          <p:nvPr/>
        </p:nvSpPr>
        <p:spPr>
          <a:xfrm>
            <a:off x="6536750" y="3474425"/>
            <a:ext cx="1820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Enzyme</a:t>
            </a:r>
            <a:endParaRPr sz="1200"/>
          </a:p>
        </p:txBody>
      </p:sp>
      <p:sp>
        <p:nvSpPr>
          <p:cNvPr id="79" name="Google Shape;79;p15"/>
          <p:cNvSpPr txBox="1"/>
          <p:nvPr/>
        </p:nvSpPr>
        <p:spPr>
          <a:xfrm>
            <a:off x="3696375" y="379200"/>
            <a:ext cx="1649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neurotransmitter</a:t>
            </a:r>
            <a:endParaRPr>
              <a:solidFill>
                <a:schemeClr val="lt1"/>
              </a:solidFill>
            </a:endParaRPr>
          </a:p>
        </p:txBody>
      </p:sp>
      <p:pic>
        <p:nvPicPr>
          <p:cNvPr id="80" name="Google Shape;80;p15"/>
          <p:cNvPicPr preferRelativeResize="0"/>
          <p:nvPr/>
        </p:nvPicPr>
        <p:blipFill>
          <a:blip r:embed="rId4">
            <a:alphaModFix/>
          </a:blip>
          <a:stretch>
            <a:fillRect/>
          </a:stretch>
        </p:blipFill>
        <p:spPr>
          <a:xfrm>
            <a:off x="2785650" y="3577425"/>
            <a:ext cx="2205925" cy="1485900"/>
          </a:xfrm>
          <a:prstGeom prst="rect">
            <a:avLst/>
          </a:prstGeom>
          <a:noFill/>
          <a:ln>
            <a:noFill/>
          </a:ln>
        </p:spPr>
      </p:pic>
      <p:pic>
        <p:nvPicPr>
          <p:cNvPr id="81" name="Google Shape;81;p15"/>
          <p:cNvPicPr preferRelativeResize="0"/>
          <p:nvPr/>
        </p:nvPicPr>
        <p:blipFill>
          <a:blip r:embed="rId4">
            <a:alphaModFix/>
          </a:blip>
          <a:stretch>
            <a:fillRect/>
          </a:stretch>
        </p:blipFill>
        <p:spPr>
          <a:xfrm>
            <a:off x="5441075" y="3035325"/>
            <a:ext cx="2205925" cy="1485900"/>
          </a:xfrm>
          <a:prstGeom prst="rect">
            <a:avLst/>
          </a:prstGeom>
          <a:noFill/>
          <a:ln>
            <a:noFill/>
          </a:ln>
        </p:spPr>
      </p:pic>
      <p:sp>
        <p:nvSpPr>
          <p:cNvPr id="82" name="Google Shape;82;p15"/>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pic>
        <p:nvPicPr>
          <p:cNvPr id="561" name="Google Shape;561;p51"/>
          <p:cNvPicPr preferRelativeResize="0"/>
          <p:nvPr/>
        </p:nvPicPr>
        <p:blipFill rotWithShape="1">
          <a:blip r:embed="rId3">
            <a:alphaModFix/>
          </a:blip>
          <a:srcRect t="6200"/>
          <a:stretch/>
        </p:blipFill>
        <p:spPr>
          <a:xfrm>
            <a:off x="889275" y="636800"/>
            <a:ext cx="5169801" cy="4284875"/>
          </a:xfrm>
          <a:prstGeom prst="rect">
            <a:avLst/>
          </a:prstGeom>
          <a:noFill/>
          <a:ln>
            <a:noFill/>
          </a:ln>
        </p:spPr>
      </p:pic>
      <p:pic>
        <p:nvPicPr>
          <p:cNvPr id="562" name="Google Shape;562;p51"/>
          <p:cNvPicPr preferRelativeResize="0"/>
          <p:nvPr/>
        </p:nvPicPr>
        <p:blipFill rotWithShape="1">
          <a:blip r:embed="rId4">
            <a:alphaModFix/>
          </a:blip>
          <a:srcRect r="87810" b="78161"/>
          <a:stretch/>
        </p:blipFill>
        <p:spPr>
          <a:xfrm>
            <a:off x="529571" y="3876898"/>
            <a:ext cx="526575" cy="383850"/>
          </a:xfrm>
          <a:prstGeom prst="rect">
            <a:avLst/>
          </a:prstGeom>
          <a:noFill/>
          <a:ln>
            <a:noFill/>
          </a:ln>
        </p:spPr>
      </p:pic>
      <p:pic>
        <p:nvPicPr>
          <p:cNvPr id="563" name="Google Shape;563;p51"/>
          <p:cNvPicPr preferRelativeResize="0"/>
          <p:nvPr/>
        </p:nvPicPr>
        <p:blipFill rotWithShape="1">
          <a:blip r:embed="rId4">
            <a:alphaModFix/>
          </a:blip>
          <a:srcRect l="11053" t="25296" r="76756" b="30252"/>
          <a:stretch/>
        </p:blipFill>
        <p:spPr>
          <a:xfrm>
            <a:off x="831947" y="2869977"/>
            <a:ext cx="345226" cy="512201"/>
          </a:xfrm>
          <a:prstGeom prst="rect">
            <a:avLst/>
          </a:prstGeom>
          <a:noFill/>
          <a:ln>
            <a:noFill/>
          </a:ln>
        </p:spPr>
      </p:pic>
      <p:pic>
        <p:nvPicPr>
          <p:cNvPr id="564" name="Google Shape;564;p51"/>
          <p:cNvPicPr preferRelativeResize="0"/>
          <p:nvPr/>
        </p:nvPicPr>
        <p:blipFill rotWithShape="1">
          <a:blip r:embed="rId4">
            <a:alphaModFix/>
          </a:blip>
          <a:srcRect l="36085" t="47857" r="40502" b="-10513"/>
          <a:stretch/>
        </p:blipFill>
        <p:spPr>
          <a:xfrm>
            <a:off x="1553212" y="2350150"/>
            <a:ext cx="526575" cy="573401"/>
          </a:xfrm>
          <a:prstGeom prst="rect">
            <a:avLst/>
          </a:prstGeom>
          <a:noFill/>
          <a:ln>
            <a:noFill/>
          </a:ln>
        </p:spPr>
      </p:pic>
      <p:pic>
        <p:nvPicPr>
          <p:cNvPr id="565" name="Google Shape;565;p51"/>
          <p:cNvPicPr preferRelativeResize="0"/>
          <p:nvPr/>
        </p:nvPicPr>
        <p:blipFill rotWithShape="1">
          <a:blip r:embed="rId5">
            <a:alphaModFix/>
          </a:blip>
          <a:srcRect t="68144" r="79159"/>
          <a:stretch/>
        </p:blipFill>
        <p:spPr>
          <a:xfrm>
            <a:off x="2019798" y="2315650"/>
            <a:ext cx="436027" cy="512199"/>
          </a:xfrm>
          <a:prstGeom prst="rect">
            <a:avLst/>
          </a:prstGeom>
          <a:noFill/>
          <a:ln>
            <a:noFill/>
          </a:ln>
        </p:spPr>
      </p:pic>
      <p:sp>
        <p:nvSpPr>
          <p:cNvPr id="566" name="Google Shape;566;p51"/>
          <p:cNvSpPr txBox="1"/>
          <p:nvPr/>
        </p:nvSpPr>
        <p:spPr>
          <a:xfrm>
            <a:off x="4079366" y="1919059"/>
            <a:ext cx="1979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--&gt; synthesis of new proteins which can alter the neuron’s functions</a:t>
            </a:r>
            <a:endParaRPr sz="800"/>
          </a:p>
        </p:txBody>
      </p:sp>
      <p:sp>
        <p:nvSpPr>
          <p:cNvPr id="567" name="Google Shape;567;p51"/>
          <p:cNvSpPr txBox="1"/>
          <p:nvPr/>
        </p:nvSpPr>
        <p:spPr>
          <a:xfrm>
            <a:off x="6278704" y="1164850"/>
            <a:ext cx="28653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900" b="1">
                <a:solidFill>
                  <a:schemeClr val="dk1"/>
                </a:solidFill>
              </a:rPr>
              <a:t>intracellular “downstream” effects</a:t>
            </a:r>
            <a:endParaRPr sz="1900" b="1"/>
          </a:p>
        </p:txBody>
      </p:sp>
      <p:sp>
        <p:nvSpPr>
          <p:cNvPr id="568" name="Google Shape;568;p51"/>
          <p:cNvSpPr txBox="1"/>
          <p:nvPr/>
        </p:nvSpPr>
        <p:spPr>
          <a:xfrm>
            <a:off x="193175" y="93025"/>
            <a:ext cx="43431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900" b="1">
                <a:solidFill>
                  <a:schemeClr val="dk1"/>
                </a:solidFill>
              </a:rPr>
              <a:t>Signal transduction cascade</a:t>
            </a:r>
            <a:endParaRPr sz="1900" b="1">
              <a:solidFill>
                <a:schemeClr val="dk1"/>
              </a:solidFill>
            </a:endParaRPr>
          </a:p>
          <a:p>
            <a:pPr marL="0" lvl="0" indent="0" algn="l" rtl="0">
              <a:spcBef>
                <a:spcPts val="0"/>
              </a:spcBef>
              <a:spcAft>
                <a:spcPts val="0"/>
              </a:spcAft>
              <a:buNone/>
            </a:pPr>
            <a:endParaRPr sz="1900" b="1"/>
          </a:p>
        </p:txBody>
      </p:sp>
      <p:pic>
        <p:nvPicPr>
          <p:cNvPr id="569" name="Google Shape;569;p51"/>
          <p:cNvPicPr preferRelativeResize="0"/>
          <p:nvPr/>
        </p:nvPicPr>
        <p:blipFill rotWithShape="1">
          <a:blip r:embed="rId6">
            <a:alphaModFix/>
          </a:blip>
          <a:srcRect l="72246" t="15842" r="8927" b="31522"/>
          <a:stretch/>
        </p:blipFill>
        <p:spPr>
          <a:xfrm>
            <a:off x="2455825" y="1837950"/>
            <a:ext cx="583159" cy="512200"/>
          </a:xfrm>
          <a:prstGeom prst="rect">
            <a:avLst/>
          </a:prstGeom>
          <a:noFill/>
          <a:ln>
            <a:noFill/>
          </a:ln>
        </p:spPr>
      </p:pic>
      <p:pic>
        <p:nvPicPr>
          <p:cNvPr id="570" name="Google Shape;570;p51"/>
          <p:cNvPicPr preferRelativeResize="0"/>
          <p:nvPr/>
        </p:nvPicPr>
        <p:blipFill rotWithShape="1">
          <a:blip r:embed="rId7">
            <a:alphaModFix/>
          </a:blip>
          <a:srcRect b="10682"/>
          <a:stretch/>
        </p:blipFill>
        <p:spPr>
          <a:xfrm>
            <a:off x="3485975" y="1366500"/>
            <a:ext cx="796701" cy="471450"/>
          </a:xfrm>
          <a:prstGeom prst="rect">
            <a:avLst/>
          </a:prstGeom>
          <a:noFill/>
          <a:ln>
            <a:noFill/>
          </a:ln>
        </p:spPr>
      </p:pic>
      <p:pic>
        <p:nvPicPr>
          <p:cNvPr id="571" name="Google Shape;571;p51"/>
          <p:cNvPicPr preferRelativeResize="0"/>
          <p:nvPr/>
        </p:nvPicPr>
        <p:blipFill>
          <a:blip r:embed="rId8">
            <a:alphaModFix/>
          </a:blip>
          <a:stretch>
            <a:fillRect/>
          </a:stretch>
        </p:blipFill>
        <p:spPr>
          <a:xfrm>
            <a:off x="5837575" y="427526"/>
            <a:ext cx="994661" cy="573400"/>
          </a:xfrm>
          <a:prstGeom prst="rect">
            <a:avLst/>
          </a:prstGeom>
          <a:noFill/>
          <a:ln>
            <a:noFill/>
          </a:ln>
        </p:spPr>
      </p:pic>
      <p:sp>
        <p:nvSpPr>
          <p:cNvPr id="572" name="Google Shape;572;p51"/>
          <p:cNvSpPr txBox="1"/>
          <p:nvPr/>
        </p:nvSpPr>
        <p:spPr>
          <a:xfrm>
            <a:off x="6278704" y="2390775"/>
            <a:ext cx="2865300" cy="193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Downstream effects can be long-lasting, e.g., </a:t>
            </a:r>
            <a:endParaRPr sz="1900" b="1"/>
          </a:p>
          <a:p>
            <a:pPr marL="457200" lvl="0" indent="-349250" algn="l" rtl="0">
              <a:spcBef>
                <a:spcPts val="0"/>
              </a:spcBef>
              <a:spcAft>
                <a:spcPts val="0"/>
              </a:spcAft>
              <a:buSzPts val="1900"/>
              <a:buChar char="●"/>
            </a:pPr>
            <a:r>
              <a:rPr lang="en" sz="1900" b="1"/>
              <a:t>Synaptogenesis</a:t>
            </a:r>
            <a:endParaRPr sz="1900" b="1"/>
          </a:p>
          <a:p>
            <a:pPr marL="457200" lvl="0" indent="-349250" algn="l" rtl="0">
              <a:spcBef>
                <a:spcPts val="0"/>
              </a:spcBef>
              <a:spcAft>
                <a:spcPts val="0"/>
              </a:spcAft>
              <a:buSzPts val="1900"/>
              <a:buChar char="●"/>
            </a:pPr>
            <a:endParaRPr sz="1900" b="1"/>
          </a:p>
          <a:p>
            <a:pPr marL="0" lvl="0" indent="0" algn="l" rtl="0">
              <a:spcBef>
                <a:spcPts val="0"/>
              </a:spcBef>
              <a:spcAft>
                <a:spcPts val="0"/>
              </a:spcAft>
              <a:buNone/>
            </a:pPr>
            <a:endParaRPr sz="1900" b="1"/>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Shape 10595"/>
        <p:cNvGrpSpPr/>
        <p:nvPr/>
      </p:nvGrpSpPr>
      <p:grpSpPr>
        <a:xfrm>
          <a:off x="0" y="0"/>
          <a:ext cx="0" cy="0"/>
          <a:chOff x="0" y="0"/>
          <a:chExt cx="0" cy="0"/>
        </a:xfrm>
      </p:grpSpPr>
      <p:cxnSp>
        <p:nvCxnSpPr>
          <p:cNvPr id="10596" name="Google Shape;10596;p411"/>
          <p:cNvCxnSpPr/>
          <p:nvPr/>
        </p:nvCxnSpPr>
        <p:spPr>
          <a:xfrm>
            <a:off x="7829580" y="3315175"/>
            <a:ext cx="185400" cy="0"/>
          </a:xfrm>
          <a:prstGeom prst="straightConnector1">
            <a:avLst/>
          </a:prstGeom>
          <a:noFill/>
          <a:ln w="9525" cap="flat" cmpd="sng">
            <a:solidFill>
              <a:schemeClr val="dk2"/>
            </a:solidFill>
            <a:prstDash val="solid"/>
            <a:round/>
            <a:headEnd type="none" w="med" len="med"/>
            <a:tailEnd type="triangle" w="med" len="med"/>
          </a:ln>
        </p:spPr>
      </p:cxnSp>
      <p:sp>
        <p:nvSpPr>
          <p:cNvPr id="10597" name="Google Shape;10597;p411"/>
          <p:cNvSpPr txBox="1"/>
          <p:nvPr/>
        </p:nvSpPr>
        <p:spPr>
          <a:xfrm>
            <a:off x="7970010" y="2891299"/>
            <a:ext cx="1206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sp>
        <p:nvSpPr>
          <p:cNvPr id="10598" name="Google Shape;10598;p411"/>
          <p:cNvSpPr txBox="1"/>
          <p:nvPr/>
        </p:nvSpPr>
        <p:spPr>
          <a:xfrm>
            <a:off x="6299525" y="370743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10599" name="Google Shape;10599;p411"/>
          <p:cNvSpPr txBox="1"/>
          <p:nvPr/>
        </p:nvSpPr>
        <p:spPr>
          <a:xfrm>
            <a:off x="2567650" y="3613688"/>
            <a:ext cx="10947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rPr>
              <a:t>binds sigma-1 receptors</a:t>
            </a:r>
            <a:endParaRPr sz="1200" b="1"/>
          </a:p>
        </p:txBody>
      </p:sp>
      <p:sp>
        <p:nvSpPr>
          <p:cNvPr id="10600" name="Google Shape;10600;p411"/>
          <p:cNvSpPr txBox="1"/>
          <p:nvPr/>
        </p:nvSpPr>
        <p:spPr>
          <a:xfrm>
            <a:off x="5649825" y="1211250"/>
            <a:ext cx="864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“fluffer” in</a:t>
            </a:r>
            <a:r>
              <a:rPr lang="en" sz="1200" b="1" u="sng"/>
              <a:t>H</a:t>
            </a:r>
            <a:r>
              <a:rPr lang="en" sz="1200" b="1"/>
              <a:t>ibitor</a:t>
            </a:r>
            <a:endParaRPr sz="1200" b="1"/>
          </a:p>
        </p:txBody>
      </p:sp>
      <p:cxnSp>
        <p:nvCxnSpPr>
          <p:cNvPr id="10601" name="Google Shape;10601;p411"/>
          <p:cNvCxnSpPr/>
          <p:nvPr/>
        </p:nvCxnSpPr>
        <p:spPr>
          <a:xfrm>
            <a:off x="6395525" y="1488288"/>
            <a:ext cx="379200" cy="0"/>
          </a:xfrm>
          <a:prstGeom prst="straightConnector1">
            <a:avLst/>
          </a:prstGeom>
          <a:noFill/>
          <a:ln w="9525" cap="flat" cmpd="sng">
            <a:solidFill>
              <a:schemeClr val="dk2"/>
            </a:solidFill>
            <a:prstDash val="solid"/>
            <a:round/>
            <a:headEnd type="none" w="med" len="med"/>
            <a:tailEnd type="triangle" w="med" len="med"/>
          </a:ln>
        </p:spPr>
      </p:cxnSp>
      <p:sp>
        <p:nvSpPr>
          <p:cNvPr id="10602" name="Google Shape;10602;p411"/>
          <p:cNvSpPr txBox="1"/>
          <p:nvPr/>
        </p:nvSpPr>
        <p:spPr>
          <a:xfrm>
            <a:off x="6774725" y="1178063"/>
            <a:ext cx="15984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markedly increases serum levels of CYP1A2</a:t>
            </a:r>
            <a:endParaRPr sz="1200"/>
          </a:p>
          <a:p>
            <a:pPr marL="0" lvl="0" indent="0" algn="l" rtl="0">
              <a:spcBef>
                <a:spcPts val="0"/>
              </a:spcBef>
              <a:spcAft>
                <a:spcPts val="0"/>
              </a:spcAft>
              <a:buNone/>
            </a:pPr>
            <a:r>
              <a:rPr lang="en" sz="1200"/>
              <a:t>CYP2C19</a:t>
            </a:r>
            <a:endParaRPr sz="1200"/>
          </a:p>
          <a:p>
            <a:pPr marL="0" lvl="0" indent="0" algn="l" rtl="0">
              <a:spcBef>
                <a:spcPts val="0"/>
              </a:spcBef>
              <a:spcAft>
                <a:spcPts val="0"/>
              </a:spcAft>
              <a:buNone/>
            </a:pPr>
            <a:r>
              <a:rPr lang="en" sz="1200"/>
              <a:t>CYP3A4</a:t>
            </a:r>
            <a:endParaRPr sz="1200"/>
          </a:p>
          <a:p>
            <a:pPr marL="0" lvl="0" indent="0" algn="l" rtl="0">
              <a:spcBef>
                <a:spcPts val="0"/>
              </a:spcBef>
              <a:spcAft>
                <a:spcPts val="0"/>
              </a:spcAft>
              <a:buNone/>
            </a:pPr>
            <a:r>
              <a:rPr lang="en" sz="1200"/>
              <a:t>substrates</a:t>
            </a:r>
            <a:endParaRPr sz="1200"/>
          </a:p>
        </p:txBody>
      </p:sp>
      <p:grpSp>
        <p:nvGrpSpPr>
          <p:cNvPr id="10603" name="Google Shape;10603;p411"/>
          <p:cNvGrpSpPr/>
          <p:nvPr/>
        </p:nvGrpSpPr>
        <p:grpSpPr>
          <a:xfrm>
            <a:off x="2818225" y="93112"/>
            <a:ext cx="4971824" cy="4834364"/>
            <a:chOff x="2132425" y="93112"/>
            <a:chExt cx="4971824" cy="4834364"/>
          </a:xfrm>
        </p:grpSpPr>
        <p:grpSp>
          <p:nvGrpSpPr>
            <p:cNvPr id="10604" name="Google Shape;10604;p411"/>
            <p:cNvGrpSpPr/>
            <p:nvPr/>
          </p:nvGrpSpPr>
          <p:grpSpPr>
            <a:xfrm>
              <a:off x="2976560" y="93112"/>
              <a:ext cx="2552234" cy="2133110"/>
              <a:chOff x="-2521759" y="897403"/>
              <a:chExt cx="1477500" cy="1089600"/>
            </a:xfrm>
          </p:grpSpPr>
          <p:sp>
            <p:nvSpPr>
              <p:cNvPr id="10605" name="Google Shape;10605;p411"/>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606" name="Google Shape;10606;p411"/>
              <p:cNvGrpSpPr/>
              <p:nvPr/>
            </p:nvGrpSpPr>
            <p:grpSpPr>
              <a:xfrm>
                <a:off x="-2127414" y="1275205"/>
                <a:ext cx="688733" cy="700658"/>
                <a:chOff x="40123" y="-1583761"/>
                <a:chExt cx="688733" cy="1109689"/>
              </a:xfrm>
            </p:grpSpPr>
            <p:grpSp>
              <p:nvGrpSpPr>
                <p:cNvPr id="10607" name="Google Shape;10607;p411"/>
                <p:cNvGrpSpPr/>
                <p:nvPr/>
              </p:nvGrpSpPr>
              <p:grpSpPr>
                <a:xfrm>
                  <a:off x="45124" y="-1327179"/>
                  <a:ext cx="683733" cy="853107"/>
                  <a:chOff x="597574" y="1930371"/>
                  <a:chExt cx="683733" cy="853107"/>
                </a:xfrm>
              </p:grpSpPr>
              <p:grpSp>
                <p:nvGrpSpPr>
                  <p:cNvPr id="10608" name="Google Shape;10608;p411"/>
                  <p:cNvGrpSpPr/>
                  <p:nvPr/>
                </p:nvGrpSpPr>
                <p:grpSpPr>
                  <a:xfrm rot="-5400000">
                    <a:off x="640721" y="2142893"/>
                    <a:ext cx="600335" cy="680836"/>
                    <a:chOff x="15239716" y="-12996420"/>
                    <a:chExt cx="1868456" cy="2463229"/>
                  </a:xfrm>
                </p:grpSpPr>
                <p:pic>
                  <p:nvPicPr>
                    <p:cNvPr id="10609" name="Google Shape;10609;p411"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0610" name="Google Shape;10610;p411"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0611" name="Google Shape;10611;p411"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0612" name="Google Shape;10612;p411"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0613" name="Google Shape;10613;p411"/>
            <p:cNvGrpSpPr/>
            <p:nvPr/>
          </p:nvGrpSpPr>
          <p:grpSpPr>
            <a:xfrm>
              <a:off x="2132425" y="1974775"/>
              <a:ext cx="4971824" cy="2952700"/>
              <a:chOff x="3634925" y="1008225"/>
              <a:chExt cx="4971824" cy="2952700"/>
            </a:xfrm>
          </p:grpSpPr>
          <p:pic>
            <p:nvPicPr>
              <p:cNvPr id="10614" name="Google Shape;10614;p411"/>
              <p:cNvPicPr preferRelativeResize="0"/>
              <p:nvPr/>
            </p:nvPicPr>
            <p:blipFill>
              <a:blip r:embed="rId7">
                <a:alphaModFix/>
              </a:blip>
              <a:stretch>
                <a:fillRect/>
              </a:stretch>
            </p:blipFill>
            <p:spPr>
              <a:xfrm>
                <a:off x="3634925" y="1008225"/>
                <a:ext cx="4971824" cy="2952700"/>
              </a:xfrm>
              <a:prstGeom prst="rect">
                <a:avLst/>
              </a:prstGeom>
              <a:noFill/>
              <a:ln>
                <a:noFill/>
              </a:ln>
            </p:spPr>
          </p:pic>
          <p:sp>
            <p:nvSpPr>
              <p:cNvPr id="10615" name="Google Shape;10615;p411"/>
              <p:cNvSpPr txBox="1"/>
              <p:nvPr/>
            </p:nvSpPr>
            <p:spPr>
              <a:xfrm rot="24443">
                <a:off x="4660676" y="213508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fluvoxamine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LUVOX</a:t>
                </a:r>
                <a:endParaRPr sz="1800" b="1"/>
              </a:p>
            </p:txBody>
          </p:sp>
        </p:grpSp>
        <p:sp>
          <p:nvSpPr>
            <p:cNvPr id="10616" name="Google Shape;10616;p411"/>
            <p:cNvSpPr txBox="1"/>
            <p:nvPr/>
          </p:nvSpPr>
          <p:spPr>
            <a:xfrm>
              <a:off x="3980525" y="418325"/>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cxnSp>
          <p:nvCxnSpPr>
            <p:cNvPr id="10617" name="Google Shape;10617;p411"/>
            <p:cNvCxnSpPr/>
            <p:nvPr/>
          </p:nvCxnSpPr>
          <p:spPr>
            <a:xfrm>
              <a:off x="3998774" y="4827827"/>
              <a:ext cx="423300" cy="0"/>
            </a:xfrm>
            <a:prstGeom prst="straightConnector1">
              <a:avLst/>
            </a:prstGeom>
            <a:noFill/>
            <a:ln w="28575" cap="flat" cmpd="sng">
              <a:solidFill>
                <a:schemeClr val="dk2"/>
              </a:solidFill>
              <a:prstDash val="solid"/>
              <a:round/>
              <a:headEnd type="none" w="med" len="med"/>
              <a:tailEnd type="none" w="med" len="med"/>
            </a:ln>
          </p:spPr>
        </p:cxnSp>
      </p:grpSp>
      <p:sp>
        <p:nvSpPr>
          <p:cNvPr id="10618" name="Google Shape;10618;p411"/>
          <p:cNvSpPr txBox="1"/>
          <p:nvPr/>
        </p:nvSpPr>
        <p:spPr>
          <a:xfrm>
            <a:off x="329125" y="119100"/>
            <a:ext cx="3029100" cy="139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Fluvoxamine (LUVOX)</a:t>
            </a:r>
            <a:endParaRPr b="1"/>
          </a:p>
          <a:p>
            <a:pPr marL="457200" lvl="0" indent="-317500" algn="l" rtl="0">
              <a:spcBef>
                <a:spcPts val="1000"/>
              </a:spcBef>
              <a:spcAft>
                <a:spcPts val="0"/>
              </a:spcAft>
              <a:buSzPts val="1400"/>
              <a:buChar char="●"/>
            </a:pPr>
            <a:r>
              <a:rPr lang="en" b="1"/>
              <a:t>FDA-approved for OCD, not depression</a:t>
            </a:r>
            <a:endParaRPr b="1"/>
          </a:p>
          <a:p>
            <a:pPr marL="457200" lvl="0" indent="-317500" algn="l" rtl="0">
              <a:spcBef>
                <a:spcPts val="0"/>
              </a:spcBef>
              <a:spcAft>
                <a:spcPts val="0"/>
              </a:spcAft>
              <a:buSzPts val="1400"/>
              <a:buChar char="●"/>
            </a:pPr>
            <a:endParaRPr b="1"/>
          </a:p>
          <a:p>
            <a:pPr marL="0" lvl="0" indent="0" algn="l" rtl="0">
              <a:spcBef>
                <a:spcPts val="0"/>
              </a:spcBef>
              <a:spcAft>
                <a:spcPts val="0"/>
              </a:spcAft>
              <a:buNone/>
            </a:pPr>
            <a:endParaRPr b="1"/>
          </a:p>
        </p:txBody>
      </p:sp>
      <p:sp>
        <p:nvSpPr>
          <p:cNvPr id="10619" name="Google Shape;10619;p411"/>
          <p:cNvSpPr txBox="1"/>
          <p:nvPr/>
        </p:nvSpPr>
        <p:spPr>
          <a:xfrm>
            <a:off x="731925" y="3613688"/>
            <a:ext cx="15984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anxiolytic actions and theoretically  beneficial in psychotic depression</a:t>
            </a:r>
            <a:endParaRPr sz="1200"/>
          </a:p>
        </p:txBody>
      </p:sp>
      <p:cxnSp>
        <p:nvCxnSpPr>
          <p:cNvPr id="10620" name="Google Shape;10620;p411"/>
          <p:cNvCxnSpPr/>
          <p:nvPr/>
        </p:nvCxnSpPr>
        <p:spPr>
          <a:xfrm rot="10800000">
            <a:off x="2085850" y="3814700"/>
            <a:ext cx="426000" cy="0"/>
          </a:xfrm>
          <a:prstGeom prst="straightConnector1">
            <a:avLst/>
          </a:prstGeom>
          <a:noFill/>
          <a:ln w="9525" cap="flat" cmpd="sng">
            <a:solidFill>
              <a:schemeClr val="dk2"/>
            </a:solidFill>
            <a:prstDash val="solid"/>
            <a:round/>
            <a:headEnd type="none" w="med" len="med"/>
            <a:tailEnd type="triangle" w="med" len="med"/>
          </a:ln>
        </p:spPr>
      </p:cxnSp>
      <p:grpSp>
        <p:nvGrpSpPr>
          <p:cNvPr id="10621" name="Google Shape;10621;p411"/>
          <p:cNvGrpSpPr/>
          <p:nvPr/>
        </p:nvGrpSpPr>
        <p:grpSpPr>
          <a:xfrm>
            <a:off x="7803909" y="93090"/>
            <a:ext cx="1168865" cy="1209290"/>
            <a:chOff x="-1014016" y="1186965"/>
            <a:chExt cx="1168865" cy="1209290"/>
          </a:xfrm>
        </p:grpSpPr>
        <p:pic>
          <p:nvPicPr>
            <p:cNvPr id="10622" name="Google Shape;10622;p411"/>
            <p:cNvPicPr preferRelativeResize="0"/>
            <p:nvPr/>
          </p:nvPicPr>
          <p:blipFill>
            <a:blip r:embed="rId8">
              <a:alphaModFix/>
            </a:blip>
            <a:stretch>
              <a:fillRect/>
            </a:stretch>
          </p:blipFill>
          <p:spPr>
            <a:xfrm rot="-1152341">
              <a:off x="-886387" y="1341354"/>
              <a:ext cx="913607" cy="930525"/>
            </a:xfrm>
            <a:prstGeom prst="rect">
              <a:avLst/>
            </a:prstGeom>
            <a:noFill/>
            <a:ln>
              <a:noFill/>
            </a:ln>
          </p:spPr>
        </p:pic>
        <p:grpSp>
          <p:nvGrpSpPr>
            <p:cNvPr id="10623" name="Google Shape;10623;p411"/>
            <p:cNvGrpSpPr/>
            <p:nvPr/>
          </p:nvGrpSpPr>
          <p:grpSpPr>
            <a:xfrm>
              <a:off x="-506336" y="1186965"/>
              <a:ext cx="335369" cy="280292"/>
              <a:chOff x="944110" y="-41910000"/>
              <a:chExt cx="3515400" cy="2592900"/>
            </a:xfrm>
          </p:grpSpPr>
          <p:sp>
            <p:nvSpPr>
              <p:cNvPr id="10624" name="Google Shape;10624;p411"/>
              <p:cNvSpPr/>
              <p:nvPr/>
            </p:nvSpPr>
            <p:spPr>
              <a:xfrm>
                <a:off x="944110" y="-41910000"/>
                <a:ext cx="3515400" cy="25929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625" name="Google Shape;10625;p411"/>
              <p:cNvGrpSpPr/>
              <p:nvPr/>
            </p:nvGrpSpPr>
            <p:grpSpPr>
              <a:xfrm>
                <a:off x="1882458" y="-41011055"/>
                <a:ext cx="1638845" cy="1667151"/>
                <a:chOff x="4049994" y="-68555981"/>
                <a:chExt cx="1638845" cy="2640404"/>
              </a:xfrm>
            </p:grpSpPr>
            <p:grpSp>
              <p:nvGrpSpPr>
                <p:cNvPr id="10626" name="Google Shape;10626;p411"/>
                <p:cNvGrpSpPr/>
                <p:nvPr/>
              </p:nvGrpSpPr>
              <p:grpSpPr>
                <a:xfrm>
                  <a:off x="4061893" y="-67945467"/>
                  <a:ext cx="1626947" cy="2029889"/>
                  <a:chOff x="4614343" y="-64687917"/>
                  <a:chExt cx="1626947" cy="2029889"/>
                </a:xfrm>
              </p:grpSpPr>
              <p:grpSp>
                <p:nvGrpSpPr>
                  <p:cNvPr id="10627" name="Google Shape;10627;p411"/>
                  <p:cNvGrpSpPr/>
                  <p:nvPr/>
                </p:nvGrpSpPr>
                <p:grpSpPr>
                  <a:xfrm rot="-5400000">
                    <a:off x="4717042" y="-64182276"/>
                    <a:ext cx="1428441" cy="1620055"/>
                    <a:chOff x="218916984" y="1550486"/>
                    <a:chExt cx="4445818" cy="5861270"/>
                  </a:xfrm>
                </p:grpSpPr>
                <p:pic>
                  <p:nvPicPr>
                    <p:cNvPr id="10628" name="Google Shape;10628;p411" descr="clipped result image"/>
                    <p:cNvPicPr preferRelativeResize="0"/>
                    <p:nvPr/>
                  </p:nvPicPr>
                  <p:blipFill rotWithShape="1">
                    <a:blip r:embed="rId3">
                      <a:alphaModFix/>
                    </a:blip>
                    <a:srcRect/>
                    <a:stretch/>
                  </p:blipFill>
                  <p:spPr>
                    <a:xfrm>
                      <a:off x="220749908" y="1550486"/>
                      <a:ext cx="2612893" cy="5850010"/>
                    </a:xfrm>
                    <a:prstGeom prst="rect">
                      <a:avLst/>
                    </a:prstGeom>
                    <a:noFill/>
                    <a:ln>
                      <a:noFill/>
                    </a:ln>
                  </p:spPr>
                </p:pic>
                <p:pic>
                  <p:nvPicPr>
                    <p:cNvPr id="10629" name="Google Shape;10629;p411" descr="clipped result image"/>
                    <p:cNvPicPr preferRelativeResize="0"/>
                    <p:nvPr/>
                  </p:nvPicPr>
                  <p:blipFill rotWithShape="1">
                    <a:blip r:embed="rId4">
                      <a:alphaModFix/>
                    </a:blip>
                    <a:srcRect/>
                    <a:stretch/>
                  </p:blipFill>
                  <p:spPr>
                    <a:xfrm>
                      <a:off x="218916984" y="1561746"/>
                      <a:ext cx="2632392" cy="5850010"/>
                    </a:xfrm>
                    <a:prstGeom prst="rect">
                      <a:avLst/>
                    </a:prstGeom>
                    <a:noFill/>
                    <a:ln>
                      <a:noFill/>
                    </a:ln>
                  </p:spPr>
                </p:pic>
              </p:grpSp>
              <p:pic>
                <p:nvPicPr>
                  <p:cNvPr id="10630" name="Google Shape;10630;p411" descr="clipped result image"/>
                  <p:cNvPicPr preferRelativeResize="0"/>
                  <p:nvPr/>
                </p:nvPicPr>
                <p:blipFill rotWithShape="1">
                  <a:blip r:embed="rId5">
                    <a:alphaModFix/>
                  </a:blip>
                  <a:srcRect/>
                  <a:stretch/>
                </p:blipFill>
                <p:spPr>
                  <a:xfrm rot="-5400000">
                    <a:off x="5003054" y="-65076627"/>
                    <a:ext cx="839522" cy="1616943"/>
                  </a:xfrm>
                  <a:prstGeom prst="rect">
                    <a:avLst/>
                  </a:prstGeom>
                  <a:noFill/>
                  <a:ln>
                    <a:noFill/>
                  </a:ln>
                </p:spPr>
              </p:pic>
            </p:grpSp>
            <p:pic>
              <p:nvPicPr>
                <p:cNvPr id="10631" name="Google Shape;10631;p411" descr="clipped result image"/>
                <p:cNvPicPr preferRelativeResize="0"/>
                <p:nvPr/>
              </p:nvPicPr>
              <p:blipFill rotWithShape="1">
                <a:blip r:embed="rId6">
                  <a:alphaModFix/>
                </a:blip>
                <a:srcRect/>
                <a:stretch/>
              </p:blipFill>
              <p:spPr>
                <a:xfrm rot="-5400000">
                  <a:off x="4438705" y="-68944692"/>
                  <a:ext cx="839522" cy="1616943"/>
                </a:xfrm>
                <a:prstGeom prst="rect">
                  <a:avLst/>
                </a:prstGeom>
                <a:noFill/>
                <a:ln>
                  <a:noFill/>
                </a:ln>
              </p:spPr>
            </p:pic>
          </p:grpSp>
        </p:grpSp>
      </p:gr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Shape 10635"/>
        <p:cNvGrpSpPr/>
        <p:nvPr/>
      </p:nvGrpSpPr>
      <p:grpSpPr>
        <a:xfrm>
          <a:off x="0" y="0"/>
          <a:ext cx="0" cy="0"/>
          <a:chOff x="0" y="0"/>
          <a:chExt cx="0" cy="0"/>
        </a:xfrm>
      </p:grpSpPr>
      <p:cxnSp>
        <p:nvCxnSpPr>
          <p:cNvPr id="10636" name="Google Shape;10636;p412"/>
          <p:cNvCxnSpPr/>
          <p:nvPr/>
        </p:nvCxnSpPr>
        <p:spPr>
          <a:xfrm>
            <a:off x="7829580" y="3315175"/>
            <a:ext cx="185400" cy="0"/>
          </a:xfrm>
          <a:prstGeom prst="straightConnector1">
            <a:avLst/>
          </a:prstGeom>
          <a:noFill/>
          <a:ln w="9525" cap="flat" cmpd="sng">
            <a:solidFill>
              <a:schemeClr val="dk2"/>
            </a:solidFill>
            <a:prstDash val="solid"/>
            <a:round/>
            <a:headEnd type="none" w="med" len="med"/>
            <a:tailEnd type="triangle" w="med" len="med"/>
          </a:ln>
        </p:spPr>
      </p:cxnSp>
      <p:sp>
        <p:nvSpPr>
          <p:cNvPr id="10637" name="Google Shape;10637;p412"/>
          <p:cNvSpPr txBox="1"/>
          <p:nvPr/>
        </p:nvSpPr>
        <p:spPr>
          <a:xfrm>
            <a:off x="7970010" y="2891299"/>
            <a:ext cx="1206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sp>
        <p:nvSpPr>
          <p:cNvPr id="10638" name="Google Shape;10638;p412"/>
          <p:cNvSpPr txBox="1"/>
          <p:nvPr/>
        </p:nvSpPr>
        <p:spPr>
          <a:xfrm>
            <a:off x="6299525" y="370743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10639" name="Google Shape;10639;p412"/>
          <p:cNvSpPr txBox="1"/>
          <p:nvPr/>
        </p:nvSpPr>
        <p:spPr>
          <a:xfrm>
            <a:off x="2567650" y="3613688"/>
            <a:ext cx="10947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rPr>
              <a:t>binds sigma-1 receptors</a:t>
            </a:r>
            <a:endParaRPr sz="1200" b="1"/>
          </a:p>
        </p:txBody>
      </p:sp>
      <p:sp>
        <p:nvSpPr>
          <p:cNvPr id="10640" name="Google Shape;10640;p412"/>
          <p:cNvSpPr txBox="1"/>
          <p:nvPr/>
        </p:nvSpPr>
        <p:spPr>
          <a:xfrm>
            <a:off x="5649825" y="1211250"/>
            <a:ext cx="864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highlight>
                  <a:srgbClr val="FFFF00"/>
                </a:highlight>
              </a:rPr>
              <a:t>“fluffer” in</a:t>
            </a:r>
            <a:r>
              <a:rPr lang="en" sz="1200" b="1" u="sng">
                <a:highlight>
                  <a:srgbClr val="FFFF00"/>
                </a:highlight>
              </a:rPr>
              <a:t>H</a:t>
            </a:r>
            <a:r>
              <a:rPr lang="en" sz="1200" b="1">
                <a:highlight>
                  <a:srgbClr val="FFFF00"/>
                </a:highlight>
              </a:rPr>
              <a:t>ibitor</a:t>
            </a:r>
            <a:endParaRPr sz="1200" b="1">
              <a:highlight>
                <a:srgbClr val="FFFF00"/>
              </a:highlight>
            </a:endParaRPr>
          </a:p>
        </p:txBody>
      </p:sp>
      <p:cxnSp>
        <p:nvCxnSpPr>
          <p:cNvPr id="10641" name="Google Shape;10641;p412"/>
          <p:cNvCxnSpPr/>
          <p:nvPr/>
        </p:nvCxnSpPr>
        <p:spPr>
          <a:xfrm>
            <a:off x="6395525" y="1488288"/>
            <a:ext cx="379200" cy="0"/>
          </a:xfrm>
          <a:prstGeom prst="straightConnector1">
            <a:avLst/>
          </a:prstGeom>
          <a:noFill/>
          <a:ln w="9525" cap="flat" cmpd="sng">
            <a:solidFill>
              <a:schemeClr val="dk2"/>
            </a:solidFill>
            <a:prstDash val="solid"/>
            <a:round/>
            <a:headEnd type="none" w="med" len="med"/>
            <a:tailEnd type="triangle" w="med" len="med"/>
          </a:ln>
        </p:spPr>
      </p:cxnSp>
      <p:sp>
        <p:nvSpPr>
          <p:cNvPr id="10642" name="Google Shape;10642;p412"/>
          <p:cNvSpPr txBox="1"/>
          <p:nvPr/>
        </p:nvSpPr>
        <p:spPr>
          <a:xfrm>
            <a:off x="6774725" y="1178063"/>
            <a:ext cx="15984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markedly increases serum levels of CYP1A2</a:t>
            </a:r>
            <a:endParaRPr sz="1200"/>
          </a:p>
          <a:p>
            <a:pPr marL="0" lvl="0" indent="0" algn="l" rtl="0">
              <a:spcBef>
                <a:spcPts val="0"/>
              </a:spcBef>
              <a:spcAft>
                <a:spcPts val="0"/>
              </a:spcAft>
              <a:buNone/>
            </a:pPr>
            <a:r>
              <a:rPr lang="en" sz="1200"/>
              <a:t>CYP2C19</a:t>
            </a:r>
            <a:endParaRPr sz="1200"/>
          </a:p>
          <a:p>
            <a:pPr marL="0" lvl="0" indent="0" algn="l" rtl="0">
              <a:spcBef>
                <a:spcPts val="0"/>
              </a:spcBef>
              <a:spcAft>
                <a:spcPts val="0"/>
              </a:spcAft>
              <a:buNone/>
            </a:pPr>
            <a:r>
              <a:rPr lang="en" sz="1200"/>
              <a:t>CYP3A4</a:t>
            </a:r>
            <a:endParaRPr sz="1200"/>
          </a:p>
          <a:p>
            <a:pPr marL="0" lvl="0" indent="0" algn="l" rtl="0">
              <a:spcBef>
                <a:spcPts val="0"/>
              </a:spcBef>
              <a:spcAft>
                <a:spcPts val="0"/>
              </a:spcAft>
              <a:buNone/>
            </a:pPr>
            <a:r>
              <a:rPr lang="en" sz="1200"/>
              <a:t>substrates</a:t>
            </a:r>
            <a:endParaRPr sz="1200"/>
          </a:p>
        </p:txBody>
      </p:sp>
      <p:grpSp>
        <p:nvGrpSpPr>
          <p:cNvPr id="10643" name="Google Shape;10643;p412"/>
          <p:cNvGrpSpPr/>
          <p:nvPr/>
        </p:nvGrpSpPr>
        <p:grpSpPr>
          <a:xfrm>
            <a:off x="2818225" y="93112"/>
            <a:ext cx="4971824" cy="4834364"/>
            <a:chOff x="2132425" y="93112"/>
            <a:chExt cx="4971824" cy="4834364"/>
          </a:xfrm>
        </p:grpSpPr>
        <p:grpSp>
          <p:nvGrpSpPr>
            <p:cNvPr id="10644" name="Google Shape;10644;p412"/>
            <p:cNvGrpSpPr/>
            <p:nvPr/>
          </p:nvGrpSpPr>
          <p:grpSpPr>
            <a:xfrm>
              <a:off x="2976560" y="93112"/>
              <a:ext cx="2552234" cy="2133110"/>
              <a:chOff x="-2521759" y="897403"/>
              <a:chExt cx="1477500" cy="1089600"/>
            </a:xfrm>
          </p:grpSpPr>
          <p:sp>
            <p:nvSpPr>
              <p:cNvPr id="10645" name="Google Shape;10645;p412"/>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646" name="Google Shape;10646;p412"/>
              <p:cNvGrpSpPr/>
              <p:nvPr/>
            </p:nvGrpSpPr>
            <p:grpSpPr>
              <a:xfrm>
                <a:off x="-2127414" y="1275205"/>
                <a:ext cx="688733" cy="700658"/>
                <a:chOff x="40123" y="-1583761"/>
                <a:chExt cx="688733" cy="1109689"/>
              </a:xfrm>
            </p:grpSpPr>
            <p:grpSp>
              <p:nvGrpSpPr>
                <p:cNvPr id="10647" name="Google Shape;10647;p412"/>
                <p:cNvGrpSpPr/>
                <p:nvPr/>
              </p:nvGrpSpPr>
              <p:grpSpPr>
                <a:xfrm>
                  <a:off x="45124" y="-1327179"/>
                  <a:ext cx="683733" cy="853107"/>
                  <a:chOff x="597574" y="1930371"/>
                  <a:chExt cx="683733" cy="853107"/>
                </a:xfrm>
              </p:grpSpPr>
              <p:grpSp>
                <p:nvGrpSpPr>
                  <p:cNvPr id="10648" name="Google Shape;10648;p412"/>
                  <p:cNvGrpSpPr/>
                  <p:nvPr/>
                </p:nvGrpSpPr>
                <p:grpSpPr>
                  <a:xfrm rot="-5400000">
                    <a:off x="640721" y="2142893"/>
                    <a:ext cx="600335" cy="680836"/>
                    <a:chOff x="15239716" y="-12996420"/>
                    <a:chExt cx="1868456" cy="2463229"/>
                  </a:xfrm>
                </p:grpSpPr>
                <p:pic>
                  <p:nvPicPr>
                    <p:cNvPr id="10649" name="Google Shape;10649;p412"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0650" name="Google Shape;10650;p412"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0651" name="Google Shape;10651;p412"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0652" name="Google Shape;10652;p412"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0653" name="Google Shape;10653;p412"/>
            <p:cNvGrpSpPr/>
            <p:nvPr/>
          </p:nvGrpSpPr>
          <p:grpSpPr>
            <a:xfrm>
              <a:off x="2132425" y="1974775"/>
              <a:ext cx="4971824" cy="2952700"/>
              <a:chOff x="3634925" y="1008225"/>
              <a:chExt cx="4971824" cy="2952700"/>
            </a:xfrm>
          </p:grpSpPr>
          <p:pic>
            <p:nvPicPr>
              <p:cNvPr id="10654" name="Google Shape;10654;p412"/>
              <p:cNvPicPr preferRelativeResize="0"/>
              <p:nvPr/>
            </p:nvPicPr>
            <p:blipFill>
              <a:blip r:embed="rId7">
                <a:alphaModFix/>
              </a:blip>
              <a:stretch>
                <a:fillRect/>
              </a:stretch>
            </p:blipFill>
            <p:spPr>
              <a:xfrm>
                <a:off x="3634925" y="1008225"/>
                <a:ext cx="4971824" cy="2952700"/>
              </a:xfrm>
              <a:prstGeom prst="rect">
                <a:avLst/>
              </a:prstGeom>
              <a:noFill/>
              <a:ln>
                <a:noFill/>
              </a:ln>
            </p:spPr>
          </p:pic>
          <p:sp>
            <p:nvSpPr>
              <p:cNvPr id="10655" name="Google Shape;10655;p412"/>
              <p:cNvSpPr txBox="1"/>
              <p:nvPr/>
            </p:nvSpPr>
            <p:spPr>
              <a:xfrm rot="24443">
                <a:off x="4660676" y="213508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fluvoxamine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LUVOX</a:t>
                </a:r>
                <a:endParaRPr sz="1800" b="1"/>
              </a:p>
            </p:txBody>
          </p:sp>
        </p:grpSp>
        <p:sp>
          <p:nvSpPr>
            <p:cNvPr id="10656" name="Google Shape;10656;p412"/>
            <p:cNvSpPr txBox="1"/>
            <p:nvPr/>
          </p:nvSpPr>
          <p:spPr>
            <a:xfrm>
              <a:off x="3980525" y="418325"/>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cxnSp>
          <p:nvCxnSpPr>
            <p:cNvPr id="10657" name="Google Shape;10657;p412"/>
            <p:cNvCxnSpPr/>
            <p:nvPr/>
          </p:nvCxnSpPr>
          <p:spPr>
            <a:xfrm>
              <a:off x="3998774" y="4827827"/>
              <a:ext cx="423300" cy="0"/>
            </a:xfrm>
            <a:prstGeom prst="straightConnector1">
              <a:avLst/>
            </a:prstGeom>
            <a:noFill/>
            <a:ln w="28575" cap="flat" cmpd="sng">
              <a:solidFill>
                <a:schemeClr val="dk2"/>
              </a:solidFill>
              <a:prstDash val="solid"/>
              <a:round/>
              <a:headEnd type="none" w="med" len="med"/>
              <a:tailEnd type="none" w="med" len="med"/>
            </a:ln>
          </p:spPr>
        </p:cxnSp>
      </p:grpSp>
      <p:sp>
        <p:nvSpPr>
          <p:cNvPr id="10658" name="Google Shape;10658;p412"/>
          <p:cNvSpPr txBox="1"/>
          <p:nvPr/>
        </p:nvSpPr>
        <p:spPr>
          <a:xfrm>
            <a:off x="329125" y="119100"/>
            <a:ext cx="3029100" cy="1605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highlight>
                  <a:srgbClr val="FFFF00"/>
                </a:highlight>
              </a:rPr>
              <a:t>Flu</a:t>
            </a:r>
            <a:r>
              <a:rPr lang="en" b="1"/>
              <a:t>voxamine (LUVOX)</a:t>
            </a:r>
            <a:endParaRPr b="1"/>
          </a:p>
          <a:p>
            <a:pPr marL="457200" lvl="0" indent="-317500" algn="l" rtl="0">
              <a:spcBef>
                <a:spcPts val="1000"/>
              </a:spcBef>
              <a:spcAft>
                <a:spcPts val="0"/>
              </a:spcAft>
              <a:buSzPts val="1400"/>
              <a:buChar char="●"/>
            </a:pPr>
            <a:r>
              <a:rPr lang="en" b="1"/>
              <a:t>FDA-approved for OCD, not depression</a:t>
            </a:r>
            <a:endParaRPr b="1"/>
          </a:p>
          <a:p>
            <a:pPr marL="457200" lvl="0" indent="-317500" algn="l" rtl="0">
              <a:spcBef>
                <a:spcPts val="0"/>
              </a:spcBef>
              <a:spcAft>
                <a:spcPts val="0"/>
              </a:spcAft>
              <a:buSzPts val="1400"/>
              <a:buChar char="●"/>
            </a:pPr>
            <a:r>
              <a:rPr lang="en" b="1"/>
              <a:t>“</a:t>
            </a:r>
            <a:r>
              <a:rPr lang="en" b="1">
                <a:highlight>
                  <a:schemeClr val="accent6"/>
                </a:highlight>
              </a:rPr>
              <a:t>Flu</a:t>
            </a:r>
            <a:r>
              <a:rPr lang="en" b="1"/>
              <a:t>ffer” in</a:t>
            </a:r>
            <a:r>
              <a:rPr lang="en" b="1" u="sng"/>
              <a:t>H</a:t>
            </a:r>
            <a:r>
              <a:rPr lang="en" b="1"/>
              <a:t>ibitor</a:t>
            </a:r>
            <a:endParaRPr b="1"/>
          </a:p>
          <a:p>
            <a:pPr marL="914400" lvl="1" indent="-317500" algn="l" rtl="0">
              <a:spcBef>
                <a:spcPts val="0"/>
              </a:spcBef>
              <a:spcAft>
                <a:spcPts val="0"/>
              </a:spcAft>
              <a:buSzPts val="1400"/>
              <a:buChar char="○"/>
            </a:pPr>
            <a:endParaRPr b="1"/>
          </a:p>
          <a:p>
            <a:pPr marL="0" lvl="0" indent="0" algn="l" rtl="0">
              <a:spcBef>
                <a:spcPts val="0"/>
              </a:spcBef>
              <a:spcAft>
                <a:spcPts val="0"/>
              </a:spcAft>
              <a:buNone/>
            </a:pPr>
            <a:endParaRPr b="1"/>
          </a:p>
        </p:txBody>
      </p:sp>
      <p:sp>
        <p:nvSpPr>
          <p:cNvPr id="10659" name="Google Shape;10659;p412"/>
          <p:cNvSpPr txBox="1"/>
          <p:nvPr/>
        </p:nvSpPr>
        <p:spPr>
          <a:xfrm>
            <a:off x="731925" y="3613688"/>
            <a:ext cx="15984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anxiolytic actions and theoretically  beneficial in psychotic depression</a:t>
            </a:r>
            <a:endParaRPr sz="1200"/>
          </a:p>
        </p:txBody>
      </p:sp>
      <p:cxnSp>
        <p:nvCxnSpPr>
          <p:cNvPr id="10660" name="Google Shape;10660;p412"/>
          <p:cNvCxnSpPr/>
          <p:nvPr/>
        </p:nvCxnSpPr>
        <p:spPr>
          <a:xfrm rot="10800000">
            <a:off x="2085850" y="3814700"/>
            <a:ext cx="426000" cy="0"/>
          </a:xfrm>
          <a:prstGeom prst="straightConnector1">
            <a:avLst/>
          </a:prstGeom>
          <a:noFill/>
          <a:ln w="9525" cap="flat" cmpd="sng">
            <a:solidFill>
              <a:schemeClr val="dk2"/>
            </a:solidFill>
            <a:prstDash val="solid"/>
            <a:round/>
            <a:headEnd type="none" w="med" len="med"/>
            <a:tailEnd type="triangle" w="med" len="med"/>
          </a:ln>
        </p:spPr>
      </p:cxnSp>
      <p:grpSp>
        <p:nvGrpSpPr>
          <p:cNvPr id="10661" name="Google Shape;10661;p412"/>
          <p:cNvGrpSpPr/>
          <p:nvPr/>
        </p:nvGrpSpPr>
        <p:grpSpPr>
          <a:xfrm>
            <a:off x="7803909" y="93090"/>
            <a:ext cx="1168865" cy="1209290"/>
            <a:chOff x="-1014016" y="1186965"/>
            <a:chExt cx="1168865" cy="1209290"/>
          </a:xfrm>
        </p:grpSpPr>
        <p:pic>
          <p:nvPicPr>
            <p:cNvPr id="10662" name="Google Shape;10662;p412"/>
            <p:cNvPicPr preferRelativeResize="0"/>
            <p:nvPr/>
          </p:nvPicPr>
          <p:blipFill>
            <a:blip r:embed="rId8">
              <a:alphaModFix/>
            </a:blip>
            <a:stretch>
              <a:fillRect/>
            </a:stretch>
          </p:blipFill>
          <p:spPr>
            <a:xfrm rot="-1152341">
              <a:off x="-886387" y="1341354"/>
              <a:ext cx="913607" cy="930525"/>
            </a:xfrm>
            <a:prstGeom prst="rect">
              <a:avLst/>
            </a:prstGeom>
            <a:noFill/>
            <a:ln>
              <a:noFill/>
            </a:ln>
          </p:spPr>
        </p:pic>
        <p:grpSp>
          <p:nvGrpSpPr>
            <p:cNvPr id="10663" name="Google Shape;10663;p412"/>
            <p:cNvGrpSpPr/>
            <p:nvPr/>
          </p:nvGrpSpPr>
          <p:grpSpPr>
            <a:xfrm>
              <a:off x="-506336" y="1186965"/>
              <a:ext cx="335369" cy="280292"/>
              <a:chOff x="944110" y="-41910000"/>
              <a:chExt cx="3515400" cy="2592900"/>
            </a:xfrm>
          </p:grpSpPr>
          <p:sp>
            <p:nvSpPr>
              <p:cNvPr id="10664" name="Google Shape;10664;p412"/>
              <p:cNvSpPr/>
              <p:nvPr/>
            </p:nvSpPr>
            <p:spPr>
              <a:xfrm>
                <a:off x="944110" y="-41910000"/>
                <a:ext cx="3515400" cy="25929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665" name="Google Shape;10665;p412"/>
              <p:cNvGrpSpPr/>
              <p:nvPr/>
            </p:nvGrpSpPr>
            <p:grpSpPr>
              <a:xfrm>
                <a:off x="1882458" y="-41011055"/>
                <a:ext cx="1638845" cy="1667151"/>
                <a:chOff x="4049994" y="-68555981"/>
                <a:chExt cx="1638845" cy="2640404"/>
              </a:xfrm>
            </p:grpSpPr>
            <p:grpSp>
              <p:nvGrpSpPr>
                <p:cNvPr id="10666" name="Google Shape;10666;p412"/>
                <p:cNvGrpSpPr/>
                <p:nvPr/>
              </p:nvGrpSpPr>
              <p:grpSpPr>
                <a:xfrm>
                  <a:off x="4061893" y="-67945467"/>
                  <a:ext cx="1626947" cy="2029889"/>
                  <a:chOff x="4614343" y="-64687917"/>
                  <a:chExt cx="1626947" cy="2029889"/>
                </a:xfrm>
              </p:grpSpPr>
              <p:grpSp>
                <p:nvGrpSpPr>
                  <p:cNvPr id="10667" name="Google Shape;10667;p412"/>
                  <p:cNvGrpSpPr/>
                  <p:nvPr/>
                </p:nvGrpSpPr>
                <p:grpSpPr>
                  <a:xfrm rot="-5400000">
                    <a:off x="4717042" y="-64182276"/>
                    <a:ext cx="1428441" cy="1620055"/>
                    <a:chOff x="218916984" y="1550486"/>
                    <a:chExt cx="4445818" cy="5861270"/>
                  </a:xfrm>
                </p:grpSpPr>
                <p:pic>
                  <p:nvPicPr>
                    <p:cNvPr id="10668" name="Google Shape;10668;p412" descr="clipped result image"/>
                    <p:cNvPicPr preferRelativeResize="0"/>
                    <p:nvPr/>
                  </p:nvPicPr>
                  <p:blipFill rotWithShape="1">
                    <a:blip r:embed="rId3">
                      <a:alphaModFix/>
                    </a:blip>
                    <a:srcRect/>
                    <a:stretch/>
                  </p:blipFill>
                  <p:spPr>
                    <a:xfrm>
                      <a:off x="220749908" y="1550486"/>
                      <a:ext cx="2612893" cy="5850010"/>
                    </a:xfrm>
                    <a:prstGeom prst="rect">
                      <a:avLst/>
                    </a:prstGeom>
                    <a:noFill/>
                    <a:ln>
                      <a:noFill/>
                    </a:ln>
                  </p:spPr>
                </p:pic>
                <p:pic>
                  <p:nvPicPr>
                    <p:cNvPr id="10669" name="Google Shape;10669;p412" descr="clipped result image"/>
                    <p:cNvPicPr preferRelativeResize="0"/>
                    <p:nvPr/>
                  </p:nvPicPr>
                  <p:blipFill rotWithShape="1">
                    <a:blip r:embed="rId4">
                      <a:alphaModFix/>
                    </a:blip>
                    <a:srcRect/>
                    <a:stretch/>
                  </p:blipFill>
                  <p:spPr>
                    <a:xfrm>
                      <a:off x="218916984" y="1561746"/>
                      <a:ext cx="2632392" cy="5850010"/>
                    </a:xfrm>
                    <a:prstGeom prst="rect">
                      <a:avLst/>
                    </a:prstGeom>
                    <a:noFill/>
                    <a:ln>
                      <a:noFill/>
                    </a:ln>
                  </p:spPr>
                </p:pic>
              </p:grpSp>
              <p:pic>
                <p:nvPicPr>
                  <p:cNvPr id="10670" name="Google Shape;10670;p412" descr="clipped result image"/>
                  <p:cNvPicPr preferRelativeResize="0"/>
                  <p:nvPr/>
                </p:nvPicPr>
                <p:blipFill rotWithShape="1">
                  <a:blip r:embed="rId5">
                    <a:alphaModFix/>
                  </a:blip>
                  <a:srcRect/>
                  <a:stretch/>
                </p:blipFill>
                <p:spPr>
                  <a:xfrm rot="-5400000">
                    <a:off x="5003054" y="-65076627"/>
                    <a:ext cx="839522" cy="1616943"/>
                  </a:xfrm>
                  <a:prstGeom prst="rect">
                    <a:avLst/>
                  </a:prstGeom>
                  <a:noFill/>
                  <a:ln>
                    <a:noFill/>
                  </a:ln>
                </p:spPr>
              </p:pic>
            </p:grpSp>
            <p:pic>
              <p:nvPicPr>
                <p:cNvPr id="10671" name="Google Shape;10671;p412" descr="clipped result image"/>
                <p:cNvPicPr preferRelativeResize="0"/>
                <p:nvPr/>
              </p:nvPicPr>
              <p:blipFill rotWithShape="1">
                <a:blip r:embed="rId6">
                  <a:alphaModFix/>
                </a:blip>
                <a:srcRect/>
                <a:stretch/>
              </p:blipFill>
              <p:spPr>
                <a:xfrm rot="-5400000">
                  <a:off x="4438705" y="-68944692"/>
                  <a:ext cx="839522" cy="1616943"/>
                </a:xfrm>
                <a:prstGeom prst="rect">
                  <a:avLst/>
                </a:prstGeom>
                <a:noFill/>
                <a:ln>
                  <a:noFill/>
                </a:ln>
              </p:spPr>
            </p:pic>
          </p:grpSp>
        </p:grpSp>
      </p:gr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Shape 10675"/>
        <p:cNvGrpSpPr/>
        <p:nvPr/>
      </p:nvGrpSpPr>
      <p:grpSpPr>
        <a:xfrm>
          <a:off x="0" y="0"/>
          <a:ext cx="0" cy="0"/>
          <a:chOff x="0" y="0"/>
          <a:chExt cx="0" cy="0"/>
        </a:xfrm>
      </p:grpSpPr>
      <p:cxnSp>
        <p:nvCxnSpPr>
          <p:cNvPr id="10676" name="Google Shape;10676;p413"/>
          <p:cNvCxnSpPr/>
          <p:nvPr/>
        </p:nvCxnSpPr>
        <p:spPr>
          <a:xfrm>
            <a:off x="7829580" y="3315175"/>
            <a:ext cx="185400" cy="0"/>
          </a:xfrm>
          <a:prstGeom prst="straightConnector1">
            <a:avLst/>
          </a:prstGeom>
          <a:noFill/>
          <a:ln w="9525" cap="flat" cmpd="sng">
            <a:solidFill>
              <a:schemeClr val="dk2"/>
            </a:solidFill>
            <a:prstDash val="solid"/>
            <a:round/>
            <a:headEnd type="none" w="med" len="med"/>
            <a:tailEnd type="triangle" w="med" len="med"/>
          </a:ln>
        </p:spPr>
      </p:cxnSp>
      <p:sp>
        <p:nvSpPr>
          <p:cNvPr id="10677" name="Google Shape;10677;p413"/>
          <p:cNvSpPr txBox="1"/>
          <p:nvPr/>
        </p:nvSpPr>
        <p:spPr>
          <a:xfrm>
            <a:off x="7970010" y="2891299"/>
            <a:ext cx="1206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sp>
        <p:nvSpPr>
          <p:cNvPr id="10678" name="Google Shape;10678;p413"/>
          <p:cNvSpPr txBox="1"/>
          <p:nvPr/>
        </p:nvSpPr>
        <p:spPr>
          <a:xfrm>
            <a:off x="6299525" y="370743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10679" name="Google Shape;10679;p413"/>
          <p:cNvSpPr txBox="1"/>
          <p:nvPr/>
        </p:nvSpPr>
        <p:spPr>
          <a:xfrm>
            <a:off x="2567650" y="3613688"/>
            <a:ext cx="10947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rPr>
              <a:t>binds sigma-1 receptors</a:t>
            </a:r>
            <a:endParaRPr sz="1200" b="1"/>
          </a:p>
        </p:txBody>
      </p:sp>
      <p:sp>
        <p:nvSpPr>
          <p:cNvPr id="10680" name="Google Shape;10680;p413"/>
          <p:cNvSpPr txBox="1"/>
          <p:nvPr/>
        </p:nvSpPr>
        <p:spPr>
          <a:xfrm>
            <a:off x="5649825" y="1211250"/>
            <a:ext cx="864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highlight>
                  <a:srgbClr val="FFFF00"/>
                </a:highlight>
              </a:rPr>
              <a:t>“fluffer” in</a:t>
            </a:r>
            <a:r>
              <a:rPr lang="en" sz="1200" b="1" u="sng">
                <a:highlight>
                  <a:srgbClr val="FFFF00"/>
                </a:highlight>
              </a:rPr>
              <a:t>H</a:t>
            </a:r>
            <a:r>
              <a:rPr lang="en" sz="1200" b="1">
                <a:highlight>
                  <a:srgbClr val="FFFF00"/>
                </a:highlight>
              </a:rPr>
              <a:t>ibitor</a:t>
            </a:r>
            <a:endParaRPr sz="1200" b="1">
              <a:highlight>
                <a:srgbClr val="FFFF00"/>
              </a:highlight>
            </a:endParaRPr>
          </a:p>
        </p:txBody>
      </p:sp>
      <p:cxnSp>
        <p:nvCxnSpPr>
          <p:cNvPr id="10681" name="Google Shape;10681;p413"/>
          <p:cNvCxnSpPr/>
          <p:nvPr/>
        </p:nvCxnSpPr>
        <p:spPr>
          <a:xfrm>
            <a:off x="6395525" y="1488288"/>
            <a:ext cx="379200" cy="0"/>
          </a:xfrm>
          <a:prstGeom prst="straightConnector1">
            <a:avLst/>
          </a:prstGeom>
          <a:noFill/>
          <a:ln w="9525" cap="flat" cmpd="sng">
            <a:solidFill>
              <a:schemeClr val="dk2"/>
            </a:solidFill>
            <a:prstDash val="solid"/>
            <a:round/>
            <a:headEnd type="none" w="med" len="med"/>
            <a:tailEnd type="triangle" w="med" len="med"/>
          </a:ln>
        </p:spPr>
      </p:cxnSp>
      <p:sp>
        <p:nvSpPr>
          <p:cNvPr id="10682" name="Google Shape;10682;p413"/>
          <p:cNvSpPr txBox="1"/>
          <p:nvPr/>
        </p:nvSpPr>
        <p:spPr>
          <a:xfrm>
            <a:off x="6774725" y="1178063"/>
            <a:ext cx="15984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markedly increases serum levels of CYP1A2</a:t>
            </a:r>
            <a:endParaRPr sz="1200"/>
          </a:p>
          <a:p>
            <a:pPr marL="0" lvl="0" indent="0" algn="l" rtl="0">
              <a:spcBef>
                <a:spcPts val="0"/>
              </a:spcBef>
              <a:spcAft>
                <a:spcPts val="0"/>
              </a:spcAft>
              <a:buNone/>
            </a:pPr>
            <a:r>
              <a:rPr lang="en" sz="1200"/>
              <a:t>CYP2C19</a:t>
            </a:r>
            <a:endParaRPr sz="1200"/>
          </a:p>
          <a:p>
            <a:pPr marL="0" lvl="0" indent="0" algn="l" rtl="0">
              <a:spcBef>
                <a:spcPts val="0"/>
              </a:spcBef>
              <a:spcAft>
                <a:spcPts val="0"/>
              </a:spcAft>
              <a:buNone/>
            </a:pPr>
            <a:r>
              <a:rPr lang="en" sz="1200"/>
              <a:t>CYP3A4</a:t>
            </a:r>
            <a:endParaRPr sz="1200"/>
          </a:p>
          <a:p>
            <a:pPr marL="0" lvl="0" indent="0" algn="l" rtl="0">
              <a:spcBef>
                <a:spcPts val="0"/>
              </a:spcBef>
              <a:spcAft>
                <a:spcPts val="0"/>
              </a:spcAft>
              <a:buNone/>
            </a:pPr>
            <a:r>
              <a:rPr lang="en" sz="1200"/>
              <a:t>substrates</a:t>
            </a:r>
            <a:endParaRPr sz="1200"/>
          </a:p>
        </p:txBody>
      </p:sp>
      <p:grpSp>
        <p:nvGrpSpPr>
          <p:cNvPr id="10683" name="Google Shape;10683;p413"/>
          <p:cNvGrpSpPr/>
          <p:nvPr/>
        </p:nvGrpSpPr>
        <p:grpSpPr>
          <a:xfrm>
            <a:off x="2818225" y="93112"/>
            <a:ext cx="4971824" cy="4834364"/>
            <a:chOff x="2132425" y="93112"/>
            <a:chExt cx="4971824" cy="4834364"/>
          </a:xfrm>
        </p:grpSpPr>
        <p:grpSp>
          <p:nvGrpSpPr>
            <p:cNvPr id="10684" name="Google Shape;10684;p413"/>
            <p:cNvGrpSpPr/>
            <p:nvPr/>
          </p:nvGrpSpPr>
          <p:grpSpPr>
            <a:xfrm>
              <a:off x="2976560" y="93112"/>
              <a:ext cx="2552234" cy="2133110"/>
              <a:chOff x="-2521759" y="897403"/>
              <a:chExt cx="1477500" cy="1089600"/>
            </a:xfrm>
          </p:grpSpPr>
          <p:sp>
            <p:nvSpPr>
              <p:cNvPr id="10685" name="Google Shape;10685;p413"/>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686" name="Google Shape;10686;p413"/>
              <p:cNvGrpSpPr/>
              <p:nvPr/>
            </p:nvGrpSpPr>
            <p:grpSpPr>
              <a:xfrm>
                <a:off x="-2127414" y="1275205"/>
                <a:ext cx="688733" cy="700658"/>
                <a:chOff x="40123" y="-1583761"/>
                <a:chExt cx="688733" cy="1109689"/>
              </a:xfrm>
            </p:grpSpPr>
            <p:grpSp>
              <p:nvGrpSpPr>
                <p:cNvPr id="10687" name="Google Shape;10687;p413"/>
                <p:cNvGrpSpPr/>
                <p:nvPr/>
              </p:nvGrpSpPr>
              <p:grpSpPr>
                <a:xfrm>
                  <a:off x="45124" y="-1327179"/>
                  <a:ext cx="683733" cy="853107"/>
                  <a:chOff x="597574" y="1930371"/>
                  <a:chExt cx="683733" cy="853107"/>
                </a:xfrm>
              </p:grpSpPr>
              <p:grpSp>
                <p:nvGrpSpPr>
                  <p:cNvPr id="10688" name="Google Shape;10688;p413"/>
                  <p:cNvGrpSpPr/>
                  <p:nvPr/>
                </p:nvGrpSpPr>
                <p:grpSpPr>
                  <a:xfrm rot="-5400000">
                    <a:off x="640721" y="2142893"/>
                    <a:ext cx="600335" cy="680836"/>
                    <a:chOff x="15239716" y="-12996420"/>
                    <a:chExt cx="1868456" cy="2463229"/>
                  </a:xfrm>
                </p:grpSpPr>
                <p:pic>
                  <p:nvPicPr>
                    <p:cNvPr id="10689" name="Google Shape;10689;p413"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0690" name="Google Shape;10690;p413"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0691" name="Google Shape;10691;p413"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0692" name="Google Shape;10692;p413"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0693" name="Google Shape;10693;p413"/>
            <p:cNvGrpSpPr/>
            <p:nvPr/>
          </p:nvGrpSpPr>
          <p:grpSpPr>
            <a:xfrm>
              <a:off x="2132425" y="1974775"/>
              <a:ext cx="4971824" cy="2952700"/>
              <a:chOff x="3634925" y="1008225"/>
              <a:chExt cx="4971824" cy="2952700"/>
            </a:xfrm>
          </p:grpSpPr>
          <p:pic>
            <p:nvPicPr>
              <p:cNvPr id="10694" name="Google Shape;10694;p413"/>
              <p:cNvPicPr preferRelativeResize="0"/>
              <p:nvPr/>
            </p:nvPicPr>
            <p:blipFill>
              <a:blip r:embed="rId7">
                <a:alphaModFix/>
              </a:blip>
              <a:stretch>
                <a:fillRect/>
              </a:stretch>
            </p:blipFill>
            <p:spPr>
              <a:xfrm>
                <a:off x="3634925" y="1008225"/>
                <a:ext cx="4971824" cy="2952700"/>
              </a:xfrm>
              <a:prstGeom prst="rect">
                <a:avLst/>
              </a:prstGeom>
              <a:noFill/>
              <a:ln>
                <a:noFill/>
              </a:ln>
            </p:spPr>
          </p:pic>
          <p:sp>
            <p:nvSpPr>
              <p:cNvPr id="10695" name="Google Shape;10695;p413"/>
              <p:cNvSpPr txBox="1"/>
              <p:nvPr/>
            </p:nvSpPr>
            <p:spPr>
              <a:xfrm rot="24443">
                <a:off x="4660676" y="213508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fluvoxamine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LUVOX</a:t>
                </a:r>
                <a:endParaRPr sz="1800" b="1"/>
              </a:p>
            </p:txBody>
          </p:sp>
        </p:grpSp>
        <p:sp>
          <p:nvSpPr>
            <p:cNvPr id="10696" name="Google Shape;10696;p413"/>
            <p:cNvSpPr txBox="1"/>
            <p:nvPr/>
          </p:nvSpPr>
          <p:spPr>
            <a:xfrm>
              <a:off x="3980525" y="418325"/>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cxnSp>
          <p:nvCxnSpPr>
            <p:cNvPr id="10697" name="Google Shape;10697;p413"/>
            <p:cNvCxnSpPr/>
            <p:nvPr/>
          </p:nvCxnSpPr>
          <p:spPr>
            <a:xfrm>
              <a:off x="3998774" y="4827827"/>
              <a:ext cx="423300" cy="0"/>
            </a:xfrm>
            <a:prstGeom prst="straightConnector1">
              <a:avLst/>
            </a:prstGeom>
            <a:noFill/>
            <a:ln w="28575" cap="flat" cmpd="sng">
              <a:solidFill>
                <a:schemeClr val="dk2"/>
              </a:solidFill>
              <a:prstDash val="solid"/>
              <a:round/>
              <a:headEnd type="none" w="med" len="med"/>
              <a:tailEnd type="none" w="med" len="med"/>
            </a:ln>
          </p:spPr>
        </p:cxnSp>
      </p:grpSp>
      <p:sp>
        <p:nvSpPr>
          <p:cNvPr id="10698" name="Google Shape;10698;p413"/>
          <p:cNvSpPr txBox="1"/>
          <p:nvPr/>
        </p:nvSpPr>
        <p:spPr>
          <a:xfrm>
            <a:off x="329125" y="119100"/>
            <a:ext cx="3029100" cy="2252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highlight>
                  <a:srgbClr val="FFFF00"/>
                </a:highlight>
              </a:rPr>
              <a:t>Flu</a:t>
            </a:r>
            <a:r>
              <a:rPr lang="en" b="1"/>
              <a:t>voxamine (LUVOX)</a:t>
            </a:r>
            <a:endParaRPr b="1"/>
          </a:p>
          <a:p>
            <a:pPr marL="457200" lvl="0" indent="-317500" algn="l" rtl="0">
              <a:spcBef>
                <a:spcPts val="1000"/>
              </a:spcBef>
              <a:spcAft>
                <a:spcPts val="0"/>
              </a:spcAft>
              <a:buSzPts val="1400"/>
              <a:buChar char="●"/>
            </a:pPr>
            <a:r>
              <a:rPr lang="en" b="1"/>
              <a:t>FDA-approved for OCD, not depression</a:t>
            </a:r>
            <a:endParaRPr b="1"/>
          </a:p>
          <a:p>
            <a:pPr marL="457200" lvl="0" indent="-317500" algn="l" rtl="0">
              <a:spcBef>
                <a:spcPts val="0"/>
              </a:spcBef>
              <a:spcAft>
                <a:spcPts val="0"/>
              </a:spcAft>
              <a:buSzPts val="1400"/>
              <a:buChar char="●"/>
            </a:pPr>
            <a:r>
              <a:rPr lang="en" b="1"/>
              <a:t>“</a:t>
            </a:r>
            <a:r>
              <a:rPr lang="en" b="1">
                <a:highlight>
                  <a:srgbClr val="FFFF00"/>
                </a:highlight>
              </a:rPr>
              <a:t>Flu</a:t>
            </a:r>
            <a:r>
              <a:rPr lang="en" b="1"/>
              <a:t>ffer” in</a:t>
            </a:r>
            <a:r>
              <a:rPr lang="en" b="1" u="sng"/>
              <a:t>H</a:t>
            </a:r>
            <a:r>
              <a:rPr lang="en" b="1"/>
              <a:t>ibitor</a:t>
            </a:r>
            <a:endParaRPr b="1"/>
          </a:p>
          <a:p>
            <a:pPr marL="914400" lvl="1" indent="-317500" algn="l" rtl="0">
              <a:spcBef>
                <a:spcPts val="0"/>
              </a:spcBef>
              <a:spcAft>
                <a:spcPts val="0"/>
              </a:spcAft>
              <a:buSzPts val="1400"/>
              <a:buChar char="○"/>
            </a:pPr>
            <a:r>
              <a:rPr lang="en" b="1"/>
              <a:t>Don’t prescribe it unless you know the interactions!!</a:t>
            </a:r>
            <a:endParaRPr b="1"/>
          </a:p>
          <a:p>
            <a:pPr marL="914400" lvl="1" indent="-317500" algn="l" rtl="0">
              <a:spcBef>
                <a:spcPts val="0"/>
              </a:spcBef>
              <a:spcAft>
                <a:spcPts val="0"/>
              </a:spcAft>
              <a:buSzPts val="1400"/>
              <a:buChar char="○"/>
            </a:pPr>
            <a:endParaRPr b="1"/>
          </a:p>
          <a:p>
            <a:pPr marL="0" lvl="0" indent="0" algn="l" rtl="0">
              <a:spcBef>
                <a:spcPts val="0"/>
              </a:spcBef>
              <a:spcAft>
                <a:spcPts val="0"/>
              </a:spcAft>
              <a:buNone/>
            </a:pPr>
            <a:endParaRPr b="1"/>
          </a:p>
        </p:txBody>
      </p:sp>
      <p:sp>
        <p:nvSpPr>
          <p:cNvPr id="10699" name="Google Shape;10699;p413"/>
          <p:cNvSpPr txBox="1"/>
          <p:nvPr/>
        </p:nvSpPr>
        <p:spPr>
          <a:xfrm>
            <a:off x="731925" y="3613688"/>
            <a:ext cx="15984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anxiolytic actions and theoretically  beneficial in psychotic depression</a:t>
            </a:r>
            <a:endParaRPr sz="1200"/>
          </a:p>
        </p:txBody>
      </p:sp>
      <p:cxnSp>
        <p:nvCxnSpPr>
          <p:cNvPr id="10700" name="Google Shape;10700;p413"/>
          <p:cNvCxnSpPr/>
          <p:nvPr/>
        </p:nvCxnSpPr>
        <p:spPr>
          <a:xfrm rot="10800000">
            <a:off x="2085850" y="3814700"/>
            <a:ext cx="426000" cy="0"/>
          </a:xfrm>
          <a:prstGeom prst="straightConnector1">
            <a:avLst/>
          </a:prstGeom>
          <a:noFill/>
          <a:ln w="9525" cap="flat" cmpd="sng">
            <a:solidFill>
              <a:schemeClr val="dk2"/>
            </a:solidFill>
            <a:prstDash val="solid"/>
            <a:round/>
            <a:headEnd type="none" w="med" len="med"/>
            <a:tailEnd type="triangle" w="med" len="med"/>
          </a:ln>
        </p:spPr>
      </p:cxnSp>
      <p:grpSp>
        <p:nvGrpSpPr>
          <p:cNvPr id="10701" name="Google Shape;10701;p413"/>
          <p:cNvGrpSpPr/>
          <p:nvPr/>
        </p:nvGrpSpPr>
        <p:grpSpPr>
          <a:xfrm>
            <a:off x="7803909" y="93090"/>
            <a:ext cx="1168865" cy="1209290"/>
            <a:chOff x="-1014016" y="1186965"/>
            <a:chExt cx="1168865" cy="1209290"/>
          </a:xfrm>
        </p:grpSpPr>
        <p:pic>
          <p:nvPicPr>
            <p:cNvPr id="10702" name="Google Shape;10702;p413"/>
            <p:cNvPicPr preferRelativeResize="0"/>
            <p:nvPr/>
          </p:nvPicPr>
          <p:blipFill>
            <a:blip r:embed="rId8">
              <a:alphaModFix/>
            </a:blip>
            <a:stretch>
              <a:fillRect/>
            </a:stretch>
          </p:blipFill>
          <p:spPr>
            <a:xfrm rot="-1152341">
              <a:off x="-886387" y="1341354"/>
              <a:ext cx="913607" cy="930525"/>
            </a:xfrm>
            <a:prstGeom prst="rect">
              <a:avLst/>
            </a:prstGeom>
            <a:noFill/>
            <a:ln>
              <a:noFill/>
            </a:ln>
          </p:spPr>
        </p:pic>
        <p:grpSp>
          <p:nvGrpSpPr>
            <p:cNvPr id="10703" name="Google Shape;10703;p413"/>
            <p:cNvGrpSpPr/>
            <p:nvPr/>
          </p:nvGrpSpPr>
          <p:grpSpPr>
            <a:xfrm>
              <a:off x="-506336" y="1186965"/>
              <a:ext cx="335369" cy="280292"/>
              <a:chOff x="944110" y="-41910000"/>
              <a:chExt cx="3515400" cy="2592900"/>
            </a:xfrm>
          </p:grpSpPr>
          <p:sp>
            <p:nvSpPr>
              <p:cNvPr id="10704" name="Google Shape;10704;p413"/>
              <p:cNvSpPr/>
              <p:nvPr/>
            </p:nvSpPr>
            <p:spPr>
              <a:xfrm>
                <a:off x="944110" y="-41910000"/>
                <a:ext cx="3515400" cy="25929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705" name="Google Shape;10705;p413"/>
              <p:cNvGrpSpPr/>
              <p:nvPr/>
            </p:nvGrpSpPr>
            <p:grpSpPr>
              <a:xfrm>
                <a:off x="1882458" y="-41011055"/>
                <a:ext cx="1638845" cy="1667151"/>
                <a:chOff x="4049994" y="-68555981"/>
                <a:chExt cx="1638845" cy="2640404"/>
              </a:xfrm>
            </p:grpSpPr>
            <p:grpSp>
              <p:nvGrpSpPr>
                <p:cNvPr id="10706" name="Google Shape;10706;p413"/>
                <p:cNvGrpSpPr/>
                <p:nvPr/>
              </p:nvGrpSpPr>
              <p:grpSpPr>
                <a:xfrm>
                  <a:off x="4061893" y="-67945467"/>
                  <a:ext cx="1626947" cy="2029889"/>
                  <a:chOff x="4614343" y="-64687917"/>
                  <a:chExt cx="1626947" cy="2029889"/>
                </a:xfrm>
              </p:grpSpPr>
              <p:grpSp>
                <p:nvGrpSpPr>
                  <p:cNvPr id="10707" name="Google Shape;10707;p413"/>
                  <p:cNvGrpSpPr/>
                  <p:nvPr/>
                </p:nvGrpSpPr>
                <p:grpSpPr>
                  <a:xfrm rot="-5400000">
                    <a:off x="4717042" y="-64182276"/>
                    <a:ext cx="1428441" cy="1620055"/>
                    <a:chOff x="218916984" y="1550486"/>
                    <a:chExt cx="4445818" cy="5861270"/>
                  </a:xfrm>
                </p:grpSpPr>
                <p:pic>
                  <p:nvPicPr>
                    <p:cNvPr id="10708" name="Google Shape;10708;p413" descr="clipped result image"/>
                    <p:cNvPicPr preferRelativeResize="0"/>
                    <p:nvPr/>
                  </p:nvPicPr>
                  <p:blipFill rotWithShape="1">
                    <a:blip r:embed="rId3">
                      <a:alphaModFix/>
                    </a:blip>
                    <a:srcRect/>
                    <a:stretch/>
                  </p:blipFill>
                  <p:spPr>
                    <a:xfrm>
                      <a:off x="220749908" y="1550486"/>
                      <a:ext cx="2612893" cy="5850010"/>
                    </a:xfrm>
                    <a:prstGeom prst="rect">
                      <a:avLst/>
                    </a:prstGeom>
                    <a:noFill/>
                    <a:ln>
                      <a:noFill/>
                    </a:ln>
                  </p:spPr>
                </p:pic>
                <p:pic>
                  <p:nvPicPr>
                    <p:cNvPr id="10709" name="Google Shape;10709;p413" descr="clipped result image"/>
                    <p:cNvPicPr preferRelativeResize="0"/>
                    <p:nvPr/>
                  </p:nvPicPr>
                  <p:blipFill rotWithShape="1">
                    <a:blip r:embed="rId4">
                      <a:alphaModFix/>
                    </a:blip>
                    <a:srcRect/>
                    <a:stretch/>
                  </p:blipFill>
                  <p:spPr>
                    <a:xfrm>
                      <a:off x="218916984" y="1561746"/>
                      <a:ext cx="2632392" cy="5850010"/>
                    </a:xfrm>
                    <a:prstGeom prst="rect">
                      <a:avLst/>
                    </a:prstGeom>
                    <a:noFill/>
                    <a:ln>
                      <a:noFill/>
                    </a:ln>
                  </p:spPr>
                </p:pic>
              </p:grpSp>
              <p:pic>
                <p:nvPicPr>
                  <p:cNvPr id="10710" name="Google Shape;10710;p413" descr="clipped result image"/>
                  <p:cNvPicPr preferRelativeResize="0"/>
                  <p:nvPr/>
                </p:nvPicPr>
                <p:blipFill rotWithShape="1">
                  <a:blip r:embed="rId5">
                    <a:alphaModFix/>
                  </a:blip>
                  <a:srcRect/>
                  <a:stretch/>
                </p:blipFill>
                <p:spPr>
                  <a:xfrm rot="-5400000">
                    <a:off x="5003054" y="-65076627"/>
                    <a:ext cx="839522" cy="1616943"/>
                  </a:xfrm>
                  <a:prstGeom prst="rect">
                    <a:avLst/>
                  </a:prstGeom>
                  <a:noFill/>
                  <a:ln>
                    <a:noFill/>
                  </a:ln>
                </p:spPr>
              </p:pic>
            </p:grpSp>
            <p:pic>
              <p:nvPicPr>
                <p:cNvPr id="10711" name="Google Shape;10711;p413" descr="clipped result image"/>
                <p:cNvPicPr preferRelativeResize="0"/>
                <p:nvPr/>
              </p:nvPicPr>
              <p:blipFill rotWithShape="1">
                <a:blip r:embed="rId6">
                  <a:alphaModFix/>
                </a:blip>
                <a:srcRect/>
                <a:stretch/>
              </p:blipFill>
              <p:spPr>
                <a:xfrm rot="-5400000">
                  <a:off x="4438705" y="-68944692"/>
                  <a:ext cx="839522" cy="1616943"/>
                </a:xfrm>
                <a:prstGeom prst="rect">
                  <a:avLst/>
                </a:prstGeom>
                <a:noFill/>
                <a:ln>
                  <a:noFill/>
                </a:ln>
              </p:spPr>
            </p:pic>
          </p:grpSp>
        </p:grpSp>
      </p:gr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Shape 10715"/>
        <p:cNvGrpSpPr/>
        <p:nvPr/>
      </p:nvGrpSpPr>
      <p:grpSpPr>
        <a:xfrm>
          <a:off x="0" y="0"/>
          <a:ext cx="0" cy="0"/>
          <a:chOff x="0" y="0"/>
          <a:chExt cx="0" cy="0"/>
        </a:xfrm>
      </p:grpSpPr>
      <p:cxnSp>
        <p:nvCxnSpPr>
          <p:cNvPr id="10716" name="Google Shape;10716;p414"/>
          <p:cNvCxnSpPr/>
          <p:nvPr/>
        </p:nvCxnSpPr>
        <p:spPr>
          <a:xfrm>
            <a:off x="7829580" y="3315175"/>
            <a:ext cx="185400" cy="0"/>
          </a:xfrm>
          <a:prstGeom prst="straightConnector1">
            <a:avLst/>
          </a:prstGeom>
          <a:noFill/>
          <a:ln w="9525" cap="flat" cmpd="sng">
            <a:solidFill>
              <a:schemeClr val="dk2"/>
            </a:solidFill>
            <a:prstDash val="solid"/>
            <a:round/>
            <a:headEnd type="none" w="med" len="med"/>
            <a:tailEnd type="triangle" w="med" len="med"/>
          </a:ln>
        </p:spPr>
      </p:cxnSp>
      <p:sp>
        <p:nvSpPr>
          <p:cNvPr id="10717" name="Google Shape;10717;p414"/>
          <p:cNvSpPr txBox="1"/>
          <p:nvPr/>
        </p:nvSpPr>
        <p:spPr>
          <a:xfrm>
            <a:off x="7970010" y="2891299"/>
            <a:ext cx="1206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sp>
        <p:nvSpPr>
          <p:cNvPr id="10718" name="Google Shape;10718;p414"/>
          <p:cNvSpPr txBox="1"/>
          <p:nvPr/>
        </p:nvSpPr>
        <p:spPr>
          <a:xfrm>
            <a:off x="6299525" y="370743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10719" name="Google Shape;10719;p414"/>
          <p:cNvSpPr txBox="1"/>
          <p:nvPr/>
        </p:nvSpPr>
        <p:spPr>
          <a:xfrm>
            <a:off x="2567650" y="3613688"/>
            <a:ext cx="10947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rPr>
              <a:t>binds sigma-1 receptors</a:t>
            </a:r>
            <a:endParaRPr sz="1200" b="1"/>
          </a:p>
        </p:txBody>
      </p:sp>
      <p:sp>
        <p:nvSpPr>
          <p:cNvPr id="10720" name="Google Shape;10720;p414"/>
          <p:cNvSpPr txBox="1"/>
          <p:nvPr/>
        </p:nvSpPr>
        <p:spPr>
          <a:xfrm>
            <a:off x="5649825" y="1211250"/>
            <a:ext cx="864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highlight>
                  <a:srgbClr val="FFFF00"/>
                </a:highlight>
              </a:rPr>
              <a:t>“fluffer” in</a:t>
            </a:r>
            <a:r>
              <a:rPr lang="en" sz="1200" b="1" u="sng">
                <a:highlight>
                  <a:srgbClr val="FFFF00"/>
                </a:highlight>
              </a:rPr>
              <a:t>H</a:t>
            </a:r>
            <a:r>
              <a:rPr lang="en" sz="1200" b="1">
                <a:highlight>
                  <a:srgbClr val="FFFF00"/>
                </a:highlight>
              </a:rPr>
              <a:t>ibitor</a:t>
            </a:r>
            <a:endParaRPr sz="1200" b="1">
              <a:highlight>
                <a:srgbClr val="FFFF00"/>
              </a:highlight>
            </a:endParaRPr>
          </a:p>
        </p:txBody>
      </p:sp>
      <p:cxnSp>
        <p:nvCxnSpPr>
          <p:cNvPr id="10721" name="Google Shape;10721;p414"/>
          <p:cNvCxnSpPr/>
          <p:nvPr/>
        </p:nvCxnSpPr>
        <p:spPr>
          <a:xfrm>
            <a:off x="6395525" y="1488288"/>
            <a:ext cx="379200" cy="0"/>
          </a:xfrm>
          <a:prstGeom prst="straightConnector1">
            <a:avLst/>
          </a:prstGeom>
          <a:noFill/>
          <a:ln w="9525" cap="flat" cmpd="sng">
            <a:solidFill>
              <a:schemeClr val="dk2"/>
            </a:solidFill>
            <a:prstDash val="solid"/>
            <a:round/>
            <a:headEnd type="none" w="med" len="med"/>
            <a:tailEnd type="triangle" w="med" len="med"/>
          </a:ln>
        </p:spPr>
      </p:cxnSp>
      <p:sp>
        <p:nvSpPr>
          <p:cNvPr id="10722" name="Google Shape;10722;p414"/>
          <p:cNvSpPr txBox="1"/>
          <p:nvPr/>
        </p:nvSpPr>
        <p:spPr>
          <a:xfrm>
            <a:off x="6774725" y="1178063"/>
            <a:ext cx="15984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markedly increases serum levels of CYP1A2</a:t>
            </a:r>
            <a:endParaRPr sz="1200"/>
          </a:p>
          <a:p>
            <a:pPr marL="0" lvl="0" indent="0" algn="l" rtl="0">
              <a:spcBef>
                <a:spcPts val="0"/>
              </a:spcBef>
              <a:spcAft>
                <a:spcPts val="0"/>
              </a:spcAft>
              <a:buNone/>
            </a:pPr>
            <a:r>
              <a:rPr lang="en" sz="1200"/>
              <a:t>CYP2C19</a:t>
            </a:r>
            <a:endParaRPr sz="1200"/>
          </a:p>
          <a:p>
            <a:pPr marL="0" lvl="0" indent="0" algn="l" rtl="0">
              <a:spcBef>
                <a:spcPts val="0"/>
              </a:spcBef>
              <a:spcAft>
                <a:spcPts val="0"/>
              </a:spcAft>
              <a:buNone/>
            </a:pPr>
            <a:r>
              <a:rPr lang="en" sz="1200"/>
              <a:t>CYP3A4</a:t>
            </a:r>
            <a:endParaRPr sz="1200"/>
          </a:p>
          <a:p>
            <a:pPr marL="0" lvl="0" indent="0" algn="l" rtl="0">
              <a:spcBef>
                <a:spcPts val="0"/>
              </a:spcBef>
              <a:spcAft>
                <a:spcPts val="0"/>
              </a:spcAft>
              <a:buNone/>
            </a:pPr>
            <a:r>
              <a:rPr lang="en" sz="1200"/>
              <a:t>substrates</a:t>
            </a:r>
            <a:endParaRPr sz="1200"/>
          </a:p>
        </p:txBody>
      </p:sp>
      <p:grpSp>
        <p:nvGrpSpPr>
          <p:cNvPr id="10723" name="Google Shape;10723;p414"/>
          <p:cNvGrpSpPr/>
          <p:nvPr/>
        </p:nvGrpSpPr>
        <p:grpSpPr>
          <a:xfrm>
            <a:off x="2818225" y="93112"/>
            <a:ext cx="4971824" cy="4834364"/>
            <a:chOff x="2132425" y="93112"/>
            <a:chExt cx="4971824" cy="4834364"/>
          </a:xfrm>
        </p:grpSpPr>
        <p:grpSp>
          <p:nvGrpSpPr>
            <p:cNvPr id="10724" name="Google Shape;10724;p414"/>
            <p:cNvGrpSpPr/>
            <p:nvPr/>
          </p:nvGrpSpPr>
          <p:grpSpPr>
            <a:xfrm>
              <a:off x="2976560" y="93112"/>
              <a:ext cx="2552234" cy="2133110"/>
              <a:chOff x="-2521759" y="897403"/>
              <a:chExt cx="1477500" cy="1089600"/>
            </a:xfrm>
          </p:grpSpPr>
          <p:sp>
            <p:nvSpPr>
              <p:cNvPr id="10725" name="Google Shape;10725;p414"/>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726" name="Google Shape;10726;p414"/>
              <p:cNvGrpSpPr/>
              <p:nvPr/>
            </p:nvGrpSpPr>
            <p:grpSpPr>
              <a:xfrm>
                <a:off x="-2127414" y="1275205"/>
                <a:ext cx="688733" cy="700658"/>
                <a:chOff x="40123" y="-1583761"/>
                <a:chExt cx="688733" cy="1109689"/>
              </a:xfrm>
            </p:grpSpPr>
            <p:grpSp>
              <p:nvGrpSpPr>
                <p:cNvPr id="10727" name="Google Shape;10727;p414"/>
                <p:cNvGrpSpPr/>
                <p:nvPr/>
              </p:nvGrpSpPr>
              <p:grpSpPr>
                <a:xfrm>
                  <a:off x="45124" y="-1327179"/>
                  <a:ext cx="683733" cy="853107"/>
                  <a:chOff x="597574" y="1930371"/>
                  <a:chExt cx="683733" cy="853107"/>
                </a:xfrm>
              </p:grpSpPr>
              <p:grpSp>
                <p:nvGrpSpPr>
                  <p:cNvPr id="10728" name="Google Shape;10728;p414"/>
                  <p:cNvGrpSpPr/>
                  <p:nvPr/>
                </p:nvGrpSpPr>
                <p:grpSpPr>
                  <a:xfrm rot="-5400000">
                    <a:off x="640721" y="2142893"/>
                    <a:ext cx="600335" cy="680836"/>
                    <a:chOff x="15239716" y="-12996420"/>
                    <a:chExt cx="1868456" cy="2463229"/>
                  </a:xfrm>
                </p:grpSpPr>
                <p:pic>
                  <p:nvPicPr>
                    <p:cNvPr id="10729" name="Google Shape;10729;p414"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0730" name="Google Shape;10730;p414"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0731" name="Google Shape;10731;p414"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0732" name="Google Shape;10732;p414"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0733" name="Google Shape;10733;p414"/>
            <p:cNvGrpSpPr/>
            <p:nvPr/>
          </p:nvGrpSpPr>
          <p:grpSpPr>
            <a:xfrm>
              <a:off x="2132425" y="1974775"/>
              <a:ext cx="4971824" cy="2952700"/>
              <a:chOff x="3634925" y="1008225"/>
              <a:chExt cx="4971824" cy="2952700"/>
            </a:xfrm>
          </p:grpSpPr>
          <p:pic>
            <p:nvPicPr>
              <p:cNvPr id="10734" name="Google Shape;10734;p414"/>
              <p:cNvPicPr preferRelativeResize="0"/>
              <p:nvPr/>
            </p:nvPicPr>
            <p:blipFill>
              <a:blip r:embed="rId7">
                <a:alphaModFix/>
              </a:blip>
              <a:stretch>
                <a:fillRect/>
              </a:stretch>
            </p:blipFill>
            <p:spPr>
              <a:xfrm>
                <a:off x="3634925" y="1008225"/>
                <a:ext cx="4971824" cy="2952700"/>
              </a:xfrm>
              <a:prstGeom prst="rect">
                <a:avLst/>
              </a:prstGeom>
              <a:noFill/>
              <a:ln>
                <a:noFill/>
              </a:ln>
            </p:spPr>
          </p:pic>
          <p:sp>
            <p:nvSpPr>
              <p:cNvPr id="10735" name="Google Shape;10735;p414"/>
              <p:cNvSpPr txBox="1"/>
              <p:nvPr/>
            </p:nvSpPr>
            <p:spPr>
              <a:xfrm rot="24443">
                <a:off x="4660676" y="213508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fluvoxamine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LUVOX</a:t>
                </a:r>
                <a:endParaRPr sz="1800" b="1"/>
              </a:p>
            </p:txBody>
          </p:sp>
        </p:grpSp>
        <p:sp>
          <p:nvSpPr>
            <p:cNvPr id="10736" name="Google Shape;10736;p414"/>
            <p:cNvSpPr txBox="1"/>
            <p:nvPr/>
          </p:nvSpPr>
          <p:spPr>
            <a:xfrm>
              <a:off x="3980525" y="418325"/>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cxnSp>
          <p:nvCxnSpPr>
            <p:cNvPr id="10737" name="Google Shape;10737;p414"/>
            <p:cNvCxnSpPr/>
            <p:nvPr/>
          </p:nvCxnSpPr>
          <p:spPr>
            <a:xfrm>
              <a:off x="3998774" y="4827827"/>
              <a:ext cx="423300" cy="0"/>
            </a:xfrm>
            <a:prstGeom prst="straightConnector1">
              <a:avLst/>
            </a:prstGeom>
            <a:noFill/>
            <a:ln w="28575" cap="flat" cmpd="sng">
              <a:solidFill>
                <a:schemeClr val="dk2"/>
              </a:solidFill>
              <a:prstDash val="solid"/>
              <a:round/>
              <a:headEnd type="none" w="med" len="med"/>
              <a:tailEnd type="none" w="med" len="med"/>
            </a:ln>
          </p:spPr>
        </p:cxnSp>
      </p:grpSp>
      <p:sp>
        <p:nvSpPr>
          <p:cNvPr id="10738" name="Google Shape;10738;p414"/>
          <p:cNvSpPr txBox="1"/>
          <p:nvPr/>
        </p:nvSpPr>
        <p:spPr>
          <a:xfrm>
            <a:off x="329125" y="119100"/>
            <a:ext cx="3029100" cy="246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highlight>
                  <a:srgbClr val="FFFF00"/>
                </a:highlight>
              </a:rPr>
              <a:t>Flu</a:t>
            </a:r>
            <a:r>
              <a:rPr lang="en" b="1"/>
              <a:t>voxamine (LUVOX)</a:t>
            </a:r>
            <a:endParaRPr b="1"/>
          </a:p>
          <a:p>
            <a:pPr marL="457200" lvl="0" indent="-317500" algn="l" rtl="0">
              <a:spcBef>
                <a:spcPts val="1000"/>
              </a:spcBef>
              <a:spcAft>
                <a:spcPts val="0"/>
              </a:spcAft>
              <a:buSzPts val="1400"/>
              <a:buChar char="●"/>
            </a:pPr>
            <a:r>
              <a:rPr lang="en" b="1"/>
              <a:t>FDA-approved for OCD, not depression</a:t>
            </a:r>
            <a:endParaRPr b="1"/>
          </a:p>
          <a:p>
            <a:pPr marL="457200" lvl="0" indent="-317500" algn="l" rtl="0">
              <a:spcBef>
                <a:spcPts val="0"/>
              </a:spcBef>
              <a:spcAft>
                <a:spcPts val="0"/>
              </a:spcAft>
              <a:buSzPts val="1400"/>
              <a:buChar char="●"/>
            </a:pPr>
            <a:r>
              <a:rPr lang="en" b="1"/>
              <a:t>“</a:t>
            </a:r>
            <a:r>
              <a:rPr lang="en" b="1">
                <a:highlight>
                  <a:srgbClr val="FFFF00"/>
                </a:highlight>
              </a:rPr>
              <a:t>Flu</a:t>
            </a:r>
            <a:r>
              <a:rPr lang="en" b="1"/>
              <a:t>ffer” in</a:t>
            </a:r>
            <a:r>
              <a:rPr lang="en" b="1" u="sng"/>
              <a:t>H</a:t>
            </a:r>
            <a:r>
              <a:rPr lang="en" b="1"/>
              <a:t>ibitor</a:t>
            </a:r>
            <a:endParaRPr b="1"/>
          </a:p>
          <a:p>
            <a:pPr marL="914400" lvl="1" indent="-317500" algn="l" rtl="0">
              <a:spcBef>
                <a:spcPts val="0"/>
              </a:spcBef>
              <a:spcAft>
                <a:spcPts val="0"/>
              </a:spcAft>
              <a:buSzPts val="1400"/>
              <a:buChar char="○"/>
            </a:pPr>
            <a:r>
              <a:rPr lang="en" b="1"/>
              <a:t>Don’t prescribe it unless you know the interactions!!</a:t>
            </a:r>
            <a:endParaRPr b="1"/>
          </a:p>
          <a:p>
            <a:pPr marL="914400" lvl="1" indent="-317500" algn="l" rtl="0">
              <a:spcBef>
                <a:spcPts val="0"/>
              </a:spcBef>
              <a:spcAft>
                <a:spcPts val="0"/>
              </a:spcAft>
              <a:buSzPts val="1400"/>
              <a:buChar char="○"/>
            </a:pPr>
            <a:r>
              <a:rPr lang="en" b="1"/>
              <a:t>Run an interaction check!!</a:t>
            </a:r>
            <a:endParaRPr b="1"/>
          </a:p>
          <a:p>
            <a:pPr marL="0" lvl="0" indent="0" algn="l" rtl="0">
              <a:spcBef>
                <a:spcPts val="0"/>
              </a:spcBef>
              <a:spcAft>
                <a:spcPts val="0"/>
              </a:spcAft>
              <a:buNone/>
            </a:pPr>
            <a:endParaRPr b="1"/>
          </a:p>
        </p:txBody>
      </p:sp>
      <p:sp>
        <p:nvSpPr>
          <p:cNvPr id="10739" name="Google Shape;10739;p414"/>
          <p:cNvSpPr txBox="1"/>
          <p:nvPr/>
        </p:nvSpPr>
        <p:spPr>
          <a:xfrm>
            <a:off x="731925" y="3613688"/>
            <a:ext cx="15984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anxiolytic actions and theoretically  beneficial in psychotic depression</a:t>
            </a:r>
            <a:endParaRPr sz="1200"/>
          </a:p>
        </p:txBody>
      </p:sp>
      <p:cxnSp>
        <p:nvCxnSpPr>
          <p:cNvPr id="10740" name="Google Shape;10740;p414"/>
          <p:cNvCxnSpPr/>
          <p:nvPr/>
        </p:nvCxnSpPr>
        <p:spPr>
          <a:xfrm rot="10800000">
            <a:off x="2085850" y="3814700"/>
            <a:ext cx="426000" cy="0"/>
          </a:xfrm>
          <a:prstGeom prst="straightConnector1">
            <a:avLst/>
          </a:prstGeom>
          <a:noFill/>
          <a:ln w="9525" cap="flat" cmpd="sng">
            <a:solidFill>
              <a:schemeClr val="dk2"/>
            </a:solidFill>
            <a:prstDash val="solid"/>
            <a:round/>
            <a:headEnd type="none" w="med" len="med"/>
            <a:tailEnd type="triangle" w="med" len="med"/>
          </a:ln>
        </p:spPr>
      </p:cxnSp>
      <p:grpSp>
        <p:nvGrpSpPr>
          <p:cNvPr id="10741" name="Google Shape;10741;p414"/>
          <p:cNvGrpSpPr/>
          <p:nvPr/>
        </p:nvGrpSpPr>
        <p:grpSpPr>
          <a:xfrm>
            <a:off x="7803909" y="93090"/>
            <a:ext cx="1168865" cy="1209290"/>
            <a:chOff x="-1014016" y="1186965"/>
            <a:chExt cx="1168865" cy="1209290"/>
          </a:xfrm>
        </p:grpSpPr>
        <p:pic>
          <p:nvPicPr>
            <p:cNvPr id="10742" name="Google Shape;10742;p414"/>
            <p:cNvPicPr preferRelativeResize="0"/>
            <p:nvPr/>
          </p:nvPicPr>
          <p:blipFill>
            <a:blip r:embed="rId8">
              <a:alphaModFix/>
            </a:blip>
            <a:stretch>
              <a:fillRect/>
            </a:stretch>
          </p:blipFill>
          <p:spPr>
            <a:xfrm rot="-1152341">
              <a:off x="-886387" y="1341354"/>
              <a:ext cx="913607" cy="930525"/>
            </a:xfrm>
            <a:prstGeom prst="rect">
              <a:avLst/>
            </a:prstGeom>
            <a:noFill/>
            <a:ln>
              <a:noFill/>
            </a:ln>
          </p:spPr>
        </p:pic>
        <p:grpSp>
          <p:nvGrpSpPr>
            <p:cNvPr id="10743" name="Google Shape;10743;p414"/>
            <p:cNvGrpSpPr/>
            <p:nvPr/>
          </p:nvGrpSpPr>
          <p:grpSpPr>
            <a:xfrm>
              <a:off x="-506336" y="1186965"/>
              <a:ext cx="335369" cy="280292"/>
              <a:chOff x="944110" y="-41910000"/>
              <a:chExt cx="3515400" cy="2592900"/>
            </a:xfrm>
          </p:grpSpPr>
          <p:sp>
            <p:nvSpPr>
              <p:cNvPr id="10744" name="Google Shape;10744;p414"/>
              <p:cNvSpPr/>
              <p:nvPr/>
            </p:nvSpPr>
            <p:spPr>
              <a:xfrm>
                <a:off x="944110" y="-41910000"/>
                <a:ext cx="3515400" cy="25929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745" name="Google Shape;10745;p414"/>
              <p:cNvGrpSpPr/>
              <p:nvPr/>
            </p:nvGrpSpPr>
            <p:grpSpPr>
              <a:xfrm>
                <a:off x="1882458" y="-41011055"/>
                <a:ext cx="1638845" cy="1667151"/>
                <a:chOff x="4049994" y="-68555981"/>
                <a:chExt cx="1638845" cy="2640404"/>
              </a:xfrm>
            </p:grpSpPr>
            <p:grpSp>
              <p:nvGrpSpPr>
                <p:cNvPr id="10746" name="Google Shape;10746;p414"/>
                <p:cNvGrpSpPr/>
                <p:nvPr/>
              </p:nvGrpSpPr>
              <p:grpSpPr>
                <a:xfrm>
                  <a:off x="4061893" y="-67945467"/>
                  <a:ext cx="1626947" cy="2029889"/>
                  <a:chOff x="4614343" y="-64687917"/>
                  <a:chExt cx="1626947" cy="2029889"/>
                </a:xfrm>
              </p:grpSpPr>
              <p:grpSp>
                <p:nvGrpSpPr>
                  <p:cNvPr id="10747" name="Google Shape;10747;p414"/>
                  <p:cNvGrpSpPr/>
                  <p:nvPr/>
                </p:nvGrpSpPr>
                <p:grpSpPr>
                  <a:xfrm rot="-5400000">
                    <a:off x="4717042" y="-64182276"/>
                    <a:ext cx="1428441" cy="1620055"/>
                    <a:chOff x="218916984" y="1550486"/>
                    <a:chExt cx="4445818" cy="5861270"/>
                  </a:xfrm>
                </p:grpSpPr>
                <p:pic>
                  <p:nvPicPr>
                    <p:cNvPr id="10748" name="Google Shape;10748;p414" descr="clipped result image"/>
                    <p:cNvPicPr preferRelativeResize="0"/>
                    <p:nvPr/>
                  </p:nvPicPr>
                  <p:blipFill rotWithShape="1">
                    <a:blip r:embed="rId3">
                      <a:alphaModFix/>
                    </a:blip>
                    <a:srcRect/>
                    <a:stretch/>
                  </p:blipFill>
                  <p:spPr>
                    <a:xfrm>
                      <a:off x="220749908" y="1550486"/>
                      <a:ext cx="2612893" cy="5850010"/>
                    </a:xfrm>
                    <a:prstGeom prst="rect">
                      <a:avLst/>
                    </a:prstGeom>
                    <a:noFill/>
                    <a:ln>
                      <a:noFill/>
                    </a:ln>
                  </p:spPr>
                </p:pic>
                <p:pic>
                  <p:nvPicPr>
                    <p:cNvPr id="10749" name="Google Shape;10749;p414" descr="clipped result image"/>
                    <p:cNvPicPr preferRelativeResize="0"/>
                    <p:nvPr/>
                  </p:nvPicPr>
                  <p:blipFill rotWithShape="1">
                    <a:blip r:embed="rId4">
                      <a:alphaModFix/>
                    </a:blip>
                    <a:srcRect/>
                    <a:stretch/>
                  </p:blipFill>
                  <p:spPr>
                    <a:xfrm>
                      <a:off x="218916984" y="1561746"/>
                      <a:ext cx="2632392" cy="5850010"/>
                    </a:xfrm>
                    <a:prstGeom prst="rect">
                      <a:avLst/>
                    </a:prstGeom>
                    <a:noFill/>
                    <a:ln>
                      <a:noFill/>
                    </a:ln>
                  </p:spPr>
                </p:pic>
              </p:grpSp>
              <p:pic>
                <p:nvPicPr>
                  <p:cNvPr id="10750" name="Google Shape;10750;p414" descr="clipped result image"/>
                  <p:cNvPicPr preferRelativeResize="0"/>
                  <p:nvPr/>
                </p:nvPicPr>
                <p:blipFill rotWithShape="1">
                  <a:blip r:embed="rId5">
                    <a:alphaModFix/>
                  </a:blip>
                  <a:srcRect/>
                  <a:stretch/>
                </p:blipFill>
                <p:spPr>
                  <a:xfrm rot="-5400000">
                    <a:off x="5003054" y="-65076627"/>
                    <a:ext cx="839522" cy="1616943"/>
                  </a:xfrm>
                  <a:prstGeom prst="rect">
                    <a:avLst/>
                  </a:prstGeom>
                  <a:noFill/>
                  <a:ln>
                    <a:noFill/>
                  </a:ln>
                </p:spPr>
              </p:pic>
            </p:grpSp>
            <p:pic>
              <p:nvPicPr>
                <p:cNvPr id="10751" name="Google Shape;10751;p414" descr="clipped result image"/>
                <p:cNvPicPr preferRelativeResize="0"/>
                <p:nvPr/>
              </p:nvPicPr>
              <p:blipFill rotWithShape="1">
                <a:blip r:embed="rId6">
                  <a:alphaModFix/>
                </a:blip>
                <a:srcRect/>
                <a:stretch/>
              </p:blipFill>
              <p:spPr>
                <a:xfrm rot="-5400000">
                  <a:off x="4438705" y="-68944692"/>
                  <a:ext cx="839522" cy="1616943"/>
                </a:xfrm>
                <a:prstGeom prst="rect">
                  <a:avLst/>
                </a:prstGeom>
                <a:noFill/>
                <a:ln>
                  <a:noFill/>
                </a:ln>
              </p:spPr>
            </p:pic>
          </p:grpSp>
        </p:grpSp>
      </p:gr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Shape 10755"/>
        <p:cNvGrpSpPr/>
        <p:nvPr/>
      </p:nvGrpSpPr>
      <p:grpSpPr>
        <a:xfrm>
          <a:off x="0" y="0"/>
          <a:ext cx="0" cy="0"/>
          <a:chOff x="0" y="0"/>
          <a:chExt cx="0" cy="0"/>
        </a:xfrm>
      </p:grpSpPr>
      <p:cxnSp>
        <p:nvCxnSpPr>
          <p:cNvPr id="10756" name="Google Shape;10756;p415"/>
          <p:cNvCxnSpPr/>
          <p:nvPr/>
        </p:nvCxnSpPr>
        <p:spPr>
          <a:xfrm>
            <a:off x="7829580" y="3315175"/>
            <a:ext cx="185400" cy="0"/>
          </a:xfrm>
          <a:prstGeom prst="straightConnector1">
            <a:avLst/>
          </a:prstGeom>
          <a:noFill/>
          <a:ln w="9525" cap="flat" cmpd="sng">
            <a:solidFill>
              <a:schemeClr val="dk2"/>
            </a:solidFill>
            <a:prstDash val="solid"/>
            <a:round/>
            <a:headEnd type="none" w="med" len="med"/>
            <a:tailEnd type="triangle" w="med" len="med"/>
          </a:ln>
        </p:spPr>
      </p:cxnSp>
      <p:sp>
        <p:nvSpPr>
          <p:cNvPr id="10757" name="Google Shape;10757;p415"/>
          <p:cNvSpPr txBox="1"/>
          <p:nvPr/>
        </p:nvSpPr>
        <p:spPr>
          <a:xfrm>
            <a:off x="7970010" y="2891299"/>
            <a:ext cx="1206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sp>
        <p:nvSpPr>
          <p:cNvPr id="10758" name="Google Shape;10758;p415"/>
          <p:cNvSpPr txBox="1"/>
          <p:nvPr/>
        </p:nvSpPr>
        <p:spPr>
          <a:xfrm>
            <a:off x="6299525" y="370743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10759" name="Google Shape;10759;p415"/>
          <p:cNvSpPr txBox="1"/>
          <p:nvPr/>
        </p:nvSpPr>
        <p:spPr>
          <a:xfrm>
            <a:off x="2567650" y="3613688"/>
            <a:ext cx="10947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rPr>
              <a:t>binds sigma-1 receptors</a:t>
            </a:r>
            <a:endParaRPr sz="1200" b="1"/>
          </a:p>
        </p:txBody>
      </p:sp>
      <p:sp>
        <p:nvSpPr>
          <p:cNvPr id="10760" name="Google Shape;10760;p415"/>
          <p:cNvSpPr txBox="1"/>
          <p:nvPr/>
        </p:nvSpPr>
        <p:spPr>
          <a:xfrm>
            <a:off x="5649825" y="1211250"/>
            <a:ext cx="864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“fluffer” in</a:t>
            </a:r>
            <a:r>
              <a:rPr lang="en" sz="1200" b="1" u="sng"/>
              <a:t>H</a:t>
            </a:r>
            <a:r>
              <a:rPr lang="en" sz="1200" b="1"/>
              <a:t>ibitor</a:t>
            </a:r>
            <a:endParaRPr sz="1200" b="1"/>
          </a:p>
        </p:txBody>
      </p:sp>
      <p:cxnSp>
        <p:nvCxnSpPr>
          <p:cNvPr id="10761" name="Google Shape;10761;p415"/>
          <p:cNvCxnSpPr/>
          <p:nvPr/>
        </p:nvCxnSpPr>
        <p:spPr>
          <a:xfrm>
            <a:off x="6395525" y="1488288"/>
            <a:ext cx="379200" cy="0"/>
          </a:xfrm>
          <a:prstGeom prst="straightConnector1">
            <a:avLst/>
          </a:prstGeom>
          <a:noFill/>
          <a:ln w="9525" cap="flat" cmpd="sng">
            <a:solidFill>
              <a:schemeClr val="dk2"/>
            </a:solidFill>
            <a:prstDash val="solid"/>
            <a:round/>
            <a:headEnd type="none" w="med" len="med"/>
            <a:tailEnd type="triangle" w="med" len="med"/>
          </a:ln>
        </p:spPr>
      </p:cxnSp>
      <p:sp>
        <p:nvSpPr>
          <p:cNvPr id="10762" name="Google Shape;10762;p415"/>
          <p:cNvSpPr txBox="1"/>
          <p:nvPr/>
        </p:nvSpPr>
        <p:spPr>
          <a:xfrm>
            <a:off x="6774725" y="1178063"/>
            <a:ext cx="15984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markedly increases serum levels of CYP1A2</a:t>
            </a:r>
            <a:endParaRPr sz="1200"/>
          </a:p>
          <a:p>
            <a:pPr marL="0" lvl="0" indent="0" algn="l" rtl="0">
              <a:spcBef>
                <a:spcPts val="0"/>
              </a:spcBef>
              <a:spcAft>
                <a:spcPts val="0"/>
              </a:spcAft>
              <a:buNone/>
            </a:pPr>
            <a:r>
              <a:rPr lang="en" sz="1200"/>
              <a:t>CYP2C19</a:t>
            </a:r>
            <a:endParaRPr sz="1200"/>
          </a:p>
          <a:p>
            <a:pPr marL="0" lvl="0" indent="0" algn="l" rtl="0">
              <a:spcBef>
                <a:spcPts val="0"/>
              </a:spcBef>
              <a:spcAft>
                <a:spcPts val="0"/>
              </a:spcAft>
              <a:buNone/>
            </a:pPr>
            <a:r>
              <a:rPr lang="en" sz="1200"/>
              <a:t>CYP3A4</a:t>
            </a:r>
            <a:endParaRPr sz="1200"/>
          </a:p>
          <a:p>
            <a:pPr marL="0" lvl="0" indent="0" algn="l" rtl="0">
              <a:spcBef>
                <a:spcPts val="0"/>
              </a:spcBef>
              <a:spcAft>
                <a:spcPts val="0"/>
              </a:spcAft>
              <a:buNone/>
            </a:pPr>
            <a:r>
              <a:rPr lang="en" sz="1200"/>
              <a:t>substrates</a:t>
            </a:r>
            <a:endParaRPr sz="1200"/>
          </a:p>
        </p:txBody>
      </p:sp>
      <p:grpSp>
        <p:nvGrpSpPr>
          <p:cNvPr id="10763" name="Google Shape;10763;p415"/>
          <p:cNvGrpSpPr/>
          <p:nvPr/>
        </p:nvGrpSpPr>
        <p:grpSpPr>
          <a:xfrm>
            <a:off x="2818225" y="93112"/>
            <a:ext cx="4971824" cy="4834364"/>
            <a:chOff x="2132425" y="93112"/>
            <a:chExt cx="4971824" cy="4834364"/>
          </a:xfrm>
        </p:grpSpPr>
        <p:grpSp>
          <p:nvGrpSpPr>
            <p:cNvPr id="10764" name="Google Shape;10764;p415"/>
            <p:cNvGrpSpPr/>
            <p:nvPr/>
          </p:nvGrpSpPr>
          <p:grpSpPr>
            <a:xfrm>
              <a:off x="2976560" y="93112"/>
              <a:ext cx="2552234" cy="2133110"/>
              <a:chOff x="-2521759" y="897403"/>
              <a:chExt cx="1477500" cy="1089600"/>
            </a:xfrm>
          </p:grpSpPr>
          <p:sp>
            <p:nvSpPr>
              <p:cNvPr id="10765" name="Google Shape;10765;p415"/>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766" name="Google Shape;10766;p415"/>
              <p:cNvGrpSpPr/>
              <p:nvPr/>
            </p:nvGrpSpPr>
            <p:grpSpPr>
              <a:xfrm>
                <a:off x="-2127414" y="1275205"/>
                <a:ext cx="688733" cy="700658"/>
                <a:chOff x="40123" y="-1583761"/>
                <a:chExt cx="688733" cy="1109689"/>
              </a:xfrm>
            </p:grpSpPr>
            <p:grpSp>
              <p:nvGrpSpPr>
                <p:cNvPr id="10767" name="Google Shape;10767;p415"/>
                <p:cNvGrpSpPr/>
                <p:nvPr/>
              </p:nvGrpSpPr>
              <p:grpSpPr>
                <a:xfrm>
                  <a:off x="45124" y="-1327179"/>
                  <a:ext cx="683733" cy="853107"/>
                  <a:chOff x="597574" y="1930371"/>
                  <a:chExt cx="683733" cy="853107"/>
                </a:xfrm>
              </p:grpSpPr>
              <p:grpSp>
                <p:nvGrpSpPr>
                  <p:cNvPr id="10768" name="Google Shape;10768;p415"/>
                  <p:cNvGrpSpPr/>
                  <p:nvPr/>
                </p:nvGrpSpPr>
                <p:grpSpPr>
                  <a:xfrm rot="-5400000">
                    <a:off x="640721" y="2142893"/>
                    <a:ext cx="600335" cy="680836"/>
                    <a:chOff x="15239716" y="-12996420"/>
                    <a:chExt cx="1868456" cy="2463229"/>
                  </a:xfrm>
                </p:grpSpPr>
                <p:pic>
                  <p:nvPicPr>
                    <p:cNvPr id="10769" name="Google Shape;10769;p415"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0770" name="Google Shape;10770;p415"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0771" name="Google Shape;10771;p415"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0772" name="Google Shape;10772;p415"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0773" name="Google Shape;10773;p415"/>
            <p:cNvGrpSpPr/>
            <p:nvPr/>
          </p:nvGrpSpPr>
          <p:grpSpPr>
            <a:xfrm>
              <a:off x="2132425" y="1974775"/>
              <a:ext cx="4971824" cy="2952700"/>
              <a:chOff x="3634925" y="1008225"/>
              <a:chExt cx="4971824" cy="2952700"/>
            </a:xfrm>
          </p:grpSpPr>
          <p:pic>
            <p:nvPicPr>
              <p:cNvPr id="10774" name="Google Shape;10774;p415"/>
              <p:cNvPicPr preferRelativeResize="0"/>
              <p:nvPr/>
            </p:nvPicPr>
            <p:blipFill>
              <a:blip r:embed="rId7">
                <a:alphaModFix/>
              </a:blip>
              <a:stretch>
                <a:fillRect/>
              </a:stretch>
            </p:blipFill>
            <p:spPr>
              <a:xfrm>
                <a:off x="3634925" y="1008225"/>
                <a:ext cx="4971824" cy="2952700"/>
              </a:xfrm>
              <a:prstGeom prst="rect">
                <a:avLst/>
              </a:prstGeom>
              <a:noFill/>
              <a:ln>
                <a:noFill/>
              </a:ln>
            </p:spPr>
          </p:pic>
          <p:sp>
            <p:nvSpPr>
              <p:cNvPr id="10775" name="Google Shape;10775;p415"/>
              <p:cNvSpPr txBox="1"/>
              <p:nvPr/>
            </p:nvSpPr>
            <p:spPr>
              <a:xfrm rot="24443">
                <a:off x="4660676" y="213508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fluvoxamine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LUVOX</a:t>
                </a:r>
                <a:endParaRPr sz="1800" b="1"/>
              </a:p>
            </p:txBody>
          </p:sp>
        </p:grpSp>
        <p:sp>
          <p:nvSpPr>
            <p:cNvPr id="10776" name="Google Shape;10776;p415"/>
            <p:cNvSpPr txBox="1"/>
            <p:nvPr/>
          </p:nvSpPr>
          <p:spPr>
            <a:xfrm>
              <a:off x="3980525" y="418325"/>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cxnSp>
          <p:nvCxnSpPr>
            <p:cNvPr id="10777" name="Google Shape;10777;p415"/>
            <p:cNvCxnSpPr/>
            <p:nvPr/>
          </p:nvCxnSpPr>
          <p:spPr>
            <a:xfrm>
              <a:off x="3998774" y="4827827"/>
              <a:ext cx="423300" cy="0"/>
            </a:xfrm>
            <a:prstGeom prst="straightConnector1">
              <a:avLst/>
            </a:prstGeom>
            <a:noFill/>
            <a:ln w="28575" cap="flat" cmpd="sng">
              <a:solidFill>
                <a:schemeClr val="dk2"/>
              </a:solidFill>
              <a:prstDash val="solid"/>
              <a:round/>
              <a:headEnd type="none" w="med" len="med"/>
              <a:tailEnd type="none" w="med" len="med"/>
            </a:ln>
          </p:spPr>
        </p:cxnSp>
      </p:grpSp>
      <p:sp>
        <p:nvSpPr>
          <p:cNvPr id="10778" name="Google Shape;10778;p415"/>
          <p:cNvSpPr txBox="1"/>
          <p:nvPr/>
        </p:nvSpPr>
        <p:spPr>
          <a:xfrm>
            <a:off x="329125" y="119100"/>
            <a:ext cx="3029100" cy="2683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Fluvoxamine (LUVOX)</a:t>
            </a:r>
            <a:endParaRPr b="1"/>
          </a:p>
          <a:p>
            <a:pPr marL="457200" lvl="0" indent="-317500" algn="l" rtl="0">
              <a:spcBef>
                <a:spcPts val="1000"/>
              </a:spcBef>
              <a:spcAft>
                <a:spcPts val="0"/>
              </a:spcAft>
              <a:buSzPts val="1400"/>
              <a:buChar char="●"/>
            </a:pPr>
            <a:r>
              <a:rPr lang="en" b="1"/>
              <a:t>FDA-approved for OCD, not depression</a:t>
            </a:r>
            <a:endParaRPr b="1"/>
          </a:p>
          <a:p>
            <a:pPr marL="457200" lvl="0" indent="-317500" algn="l" rtl="0">
              <a:spcBef>
                <a:spcPts val="0"/>
              </a:spcBef>
              <a:spcAft>
                <a:spcPts val="0"/>
              </a:spcAft>
              <a:buSzPts val="1400"/>
              <a:buChar char="●"/>
            </a:pPr>
            <a:r>
              <a:rPr lang="en" b="1"/>
              <a:t>“Fluffer” in</a:t>
            </a:r>
            <a:r>
              <a:rPr lang="en" b="1" u="sng"/>
              <a:t>H</a:t>
            </a:r>
            <a:r>
              <a:rPr lang="en" b="1"/>
              <a:t>ibitor</a:t>
            </a:r>
            <a:endParaRPr b="1"/>
          </a:p>
          <a:p>
            <a:pPr marL="914400" lvl="1" indent="-317500" algn="l" rtl="0">
              <a:spcBef>
                <a:spcPts val="0"/>
              </a:spcBef>
              <a:spcAft>
                <a:spcPts val="0"/>
              </a:spcAft>
              <a:buSzPts val="1400"/>
              <a:buChar char="○"/>
            </a:pPr>
            <a:r>
              <a:rPr lang="en" b="1"/>
              <a:t>Don’t prescribe it unless you know the interactions!!</a:t>
            </a:r>
            <a:endParaRPr b="1"/>
          </a:p>
          <a:p>
            <a:pPr marL="914400" lvl="1" indent="-317500" algn="l" rtl="0">
              <a:spcBef>
                <a:spcPts val="0"/>
              </a:spcBef>
              <a:spcAft>
                <a:spcPts val="0"/>
              </a:spcAft>
              <a:buSzPts val="1400"/>
              <a:buChar char="○"/>
            </a:pPr>
            <a:r>
              <a:rPr lang="en" b="1"/>
              <a:t>Run an interaction check!!</a:t>
            </a:r>
            <a:endParaRPr b="1"/>
          </a:p>
          <a:p>
            <a:pPr marL="457200" lvl="0" indent="-317500" algn="l" rtl="0">
              <a:spcBef>
                <a:spcPts val="0"/>
              </a:spcBef>
              <a:spcAft>
                <a:spcPts val="0"/>
              </a:spcAft>
              <a:buClr>
                <a:schemeClr val="dk1"/>
              </a:buClr>
              <a:buSzPts val="1400"/>
              <a:buChar char="●"/>
            </a:pPr>
            <a:endParaRPr b="1">
              <a:solidFill>
                <a:schemeClr val="dk1"/>
              </a:solidFill>
            </a:endParaRPr>
          </a:p>
          <a:p>
            <a:pPr marL="0" lvl="0" indent="0" algn="l" rtl="0">
              <a:spcBef>
                <a:spcPts val="0"/>
              </a:spcBef>
              <a:spcAft>
                <a:spcPts val="0"/>
              </a:spcAft>
              <a:buNone/>
            </a:pPr>
            <a:endParaRPr b="1"/>
          </a:p>
        </p:txBody>
      </p:sp>
      <p:sp>
        <p:nvSpPr>
          <p:cNvPr id="10779" name="Google Shape;10779;p415"/>
          <p:cNvSpPr txBox="1"/>
          <p:nvPr/>
        </p:nvSpPr>
        <p:spPr>
          <a:xfrm>
            <a:off x="731925" y="3613688"/>
            <a:ext cx="15984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anxiolytic actions and theoretically  beneficial in psychotic depression</a:t>
            </a:r>
            <a:endParaRPr sz="1200"/>
          </a:p>
        </p:txBody>
      </p:sp>
      <p:cxnSp>
        <p:nvCxnSpPr>
          <p:cNvPr id="10780" name="Google Shape;10780;p415"/>
          <p:cNvCxnSpPr/>
          <p:nvPr/>
        </p:nvCxnSpPr>
        <p:spPr>
          <a:xfrm rot="10800000">
            <a:off x="2085850" y="3814700"/>
            <a:ext cx="426000" cy="0"/>
          </a:xfrm>
          <a:prstGeom prst="straightConnector1">
            <a:avLst/>
          </a:prstGeom>
          <a:noFill/>
          <a:ln w="9525" cap="flat" cmpd="sng">
            <a:solidFill>
              <a:schemeClr val="dk2"/>
            </a:solidFill>
            <a:prstDash val="solid"/>
            <a:round/>
            <a:headEnd type="none" w="med" len="med"/>
            <a:tailEnd type="triangle" w="med" len="med"/>
          </a:ln>
        </p:spPr>
      </p:cxnSp>
      <p:grpSp>
        <p:nvGrpSpPr>
          <p:cNvPr id="10781" name="Google Shape;10781;p415"/>
          <p:cNvGrpSpPr/>
          <p:nvPr/>
        </p:nvGrpSpPr>
        <p:grpSpPr>
          <a:xfrm>
            <a:off x="7803909" y="93090"/>
            <a:ext cx="1168865" cy="1209290"/>
            <a:chOff x="-1014016" y="1186965"/>
            <a:chExt cx="1168865" cy="1209290"/>
          </a:xfrm>
        </p:grpSpPr>
        <p:pic>
          <p:nvPicPr>
            <p:cNvPr id="10782" name="Google Shape;10782;p415"/>
            <p:cNvPicPr preferRelativeResize="0"/>
            <p:nvPr/>
          </p:nvPicPr>
          <p:blipFill>
            <a:blip r:embed="rId8">
              <a:alphaModFix/>
            </a:blip>
            <a:stretch>
              <a:fillRect/>
            </a:stretch>
          </p:blipFill>
          <p:spPr>
            <a:xfrm rot="-1152341">
              <a:off x="-886387" y="1341354"/>
              <a:ext cx="913607" cy="930525"/>
            </a:xfrm>
            <a:prstGeom prst="rect">
              <a:avLst/>
            </a:prstGeom>
            <a:noFill/>
            <a:ln>
              <a:noFill/>
            </a:ln>
          </p:spPr>
        </p:pic>
        <p:grpSp>
          <p:nvGrpSpPr>
            <p:cNvPr id="10783" name="Google Shape;10783;p415"/>
            <p:cNvGrpSpPr/>
            <p:nvPr/>
          </p:nvGrpSpPr>
          <p:grpSpPr>
            <a:xfrm>
              <a:off x="-506336" y="1186965"/>
              <a:ext cx="335369" cy="280292"/>
              <a:chOff x="944110" y="-41910000"/>
              <a:chExt cx="3515400" cy="2592900"/>
            </a:xfrm>
          </p:grpSpPr>
          <p:sp>
            <p:nvSpPr>
              <p:cNvPr id="10784" name="Google Shape;10784;p415"/>
              <p:cNvSpPr/>
              <p:nvPr/>
            </p:nvSpPr>
            <p:spPr>
              <a:xfrm>
                <a:off x="944110" y="-41910000"/>
                <a:ext cx="3515400" cy="25929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785" name="Google Shape;10785;p415"/>
              <p:cNvGrpSpPr/>
              <p:nvPr/>
            </p:nvGrpSpPr>
            <p:grpSpPr>
              <a:xfrm>
                <a:off x="1882458" y="-41011055"/>
                <a:ext cx="1638845" cy="1667151"/>
                <a:chOff x="4049994" y="-68555981"/>
                <a:chExt cx="1638845" cy="2640404"/>
              </a:xfrm>
            </p:grpSpPr>
            <p:grpSp>
              <p:nvGrpSpPr>
                <p:cNvPr id="10786" name="Google Shape;10786;p415"/>
                <p:cNvGrpSpPr/>
                <p:nvPr/>
              </p:nvGrpSpPr>
              <p:grpSpPr>
                <a:xfrm>
                  <a:off x="4061893" y="-67945467"/>
                  <a:ext cx="1626947" cy="2029889"/>
                  <a:chOff x="4614343" y="-64687917"/>
                  <a:chExt cx="1626947" cy="2029889"/>
                </a:xfrm>
              </p:grpSpPr>
              <p:grpSp>
                <p:nvGrpSpPr>
                  <p:cNvPr id="10787" name="Google Shape;10787;p415"/>
                  <p:cNvGrpSpPr/>
                  <p:nvPr/>
                </p:nvGrpSpPr>
                <p:grpSpPr>
                  <a:xfrm rot="-5400000">
                    <a:off x="4717042" y="-64182276"/>
                    <a:ext cx="1428441" cy="1620055"/>
                    <a:chOff x="218916984" y="1550486"/>
                    <a:chExt cx="4445818" cy="5861270"/>
                  </a:xfrm>
                </p:grpSpPr>
                <p:pic>
                  <p:nvPicPr>
                    <p:cNvPr id="10788" name="Google Shape;10788;p415" descr="clipped result image"/>
                    <p:cNvPicPr preferRelativeResize="0"/>
                    <p:nvPr/>
                  </p:nvPicPr>
                  <p:blipFill rotWithShape="1">
                    <a:blip r:embed="rId3">
                      <a:alphaModFix/>
                    </a:blip>
                    <a:srcRect/>
                    <a:stretch/>
                  </p:blipFill>
                  <p:spPr>
                    <a:xfrm>
                      <a:off x="220749908" y="1550486"/>
                      <a:ext cx="2612893" cy="5850010"/>
                    </a:xfrm>
                    <a:prstGeom prst="rect">
                      <a:avLst/>
                    </a:prstGeom>
                    <a:noFill/>
                    <a:ln>
                      <a:noFill/>
                    </a:ln>
                  </p:spPr>
                </p:pic>
                <p:pic>
                  <p:nvPicPr>
                    <p:cNvPr id="10789" name="Google Shape;10789;p415" descr="clipped result image"/>
                    <p:cNvPicPr preferRelativeResize="0"/>
                    <p:nvPr/>
                  </p:nvPicPr>
                  <p:blipFill rotWithShape="1">
                    <a:blip r:embed="rId4">
                      <a:alphaModFix/>
                    </a:blip>
                    <a:srcRect/>
                    <a:stretch/>
                  </p:blipFill>
                  <p:spPr>
                    <a:xfrm>
                      <a:off x="218916984" y="1561746"/>
                      <a:ext cx="2632392" cy="5850010"/>
                    </a:xfrm>
                    <a:prstGeom prst="rect">
                      <a:avLst/>
                    </a:prstGeom>
                    <a:noFill/>
                    <a:ln>
                      <a:noFill/>
                    </a:ln>
                  </p:spPr>
                </p:pic>
              </p:grpSp>
              <p:pic>
                <p:nvPicPr>
                  <p:cNvPr id="10790" name="Google Shape;10790;p415" descr="clipped result image"/>
                  <p:cNvPicPr preferRelativeResize="0"/>
                  <p:nvPr/>
                </p:nvPicPr>
                <p:blipFill rotWithShape="1">
                  <a:blip r:embed="rId5">
                    <a:alphaModFix/>
                  </a:blip>
                  <a:srcRect/>
                  <a:stretch/>
                </p:blipFill>
                <p:spPr>
                  <a:xfrm rot="-5400000">
                    <a:off x="5003054" y="-65076627"/>
                    <a:ext cx="839522" cy="1616943"/>
                  </a:xfrm>
                  <a:prstGeom prst="rect">
                    <a:avLst/>
                  </a:prstGeom>
                  <a:noFill/>
                  <a:ln>
                    <a:noFill/>
                  </a:ln>
                </p:spPr>
              </p:pic>
            </p:grpSp>
            <p:pic>
              <p:nvPicPr>
                <p:cNvPr id="10791" name="Google Shape;10791;p415" descr="clipped result image"/>
                <p:cNvPicPr preferRelativeResize="0"/>
                <p:nvPr/>
              </p:nvPicPr>
              <p:blipFill rotWithShape="1">
                <a:blip r:embed="rId6">
                  <a:alphaModFix/>
                </a:blip>
                <a:srcRect/>
                <a:stretch/>
              </p:blipFill>
              <p:spPr>
                <a:xfrm rot="-5400000">
                  <a:off x="4438705" y="-68944692"/>
                  <a:ext cx="839522" cy="1616943"/>
                </a:xfrm>
                <a:prstGeom prst="rect">
                  <a:avLst/>
                </a:prstGeom>
                <a:noFill/>
                <a:ln>
                  <a:noFill/>
                </a:ln>
              </p:spPr>
            </p:pic>
          </p:grpSp>
        </p:grpSp>
      </p:gr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Shape 10795"/>
        <p:cNvGrpSpPr/>
        <p:nvPr/>
      </p:nvGrpSpPr>
      <p:grpSpPr>
        <a:xfrm>
          <a:off x="0" y="0"/>
          <a:ext cx="0" cy="0"/>
          <a:chOff x="0" y="0"/>
          <a:chExt cx="0" cy="0"/>
        </a:xfrm>
      </p:grpSpPr>
      <p:cxnSp>
        <p:nvCxnSpPr>
          <p:cNvPr id="10796" name="Google Shape;10796;p416"/>
          <p:cNvCxnSpPr/>
          <p:nvPr/>
        </p:nvCxnSpPr>
        <p:spPr>
          <a:xfrm>
            <a:off x="7829580" y="3315175"/>
            <a:ext cx="185400" cy="0"/>
          </a:xfrm>
          <a:prstGeom prst="straightConnector1">
            <a:avLst/>
          </a:prstGeom>
          <a:noFill/>
          <a:ln w="9525" cap="flat" cmpd="sng">
            <a:solidFill>
              <a:schemeClr val="dk2"/>
            </a:solidFill>
            <a:prstDash val="solid"/>
            <a:round/>
            <a:headEnd type="none" w="med" len="med"/>
            <a:tailEnd type="triangle" w="med" len="med"/>
          </a:ln>
        </p:spPr>
      </p:cxnSp>
      <p:sp>
        <p:nvSpPr>
          <p:cNvPr id="10797" name="Google Shape;10797;p416"/>
          <p:cNvSpPr txBox="1"/>
          <p:nvPr/>
        </p:nvSpPr>
        <p:spPr>
          <a:xfrm>
            <a:off x="7970010" y="2891299"/>
            <a:ext cx="1206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sp>
        <p:nvSpPr>
          <p:cNvPr id="10798" name="Google Shape;10798;p416"/>
          <p:cNvSpPr txBox="1"/>
          <p:nvPr/>
        </p:nvSpPr>
        <p:spPr>
          <a:xfrm>
            <a:off x="6299525" y="370743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10799" name="Google Shape;10799;p416"/>
          <p:cNvSpPr txBox="1"/>
          <p:nvPr/>
        </p:nvSpPr>
        <p:spPr>
          <a:xfrm>
            <a:off x="5649825" y="1211250"/>
            <a:ext cx="864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“fluffer” in</a:t>
            </a:r>
            <a:r>
              <a:rPr lang="en" sz="1200" b="1" u="sng"/>
              <a:t>H</a:t>
            </a:r>
            <a:r>
              <a:rPr lang="en" sz="1200" b="1"/>
              <a:t>ibitor</a:t>
            </a:r>
            <a:endParaRPr sz="1200" b="1"/>
          </a:p>
        </p:txBody>
      </p:sp>
      <p:cxnSp>
        <p:nvCxnSpPr>
          <p:cNvPr id="10800" name="Google Shape;10800;p416"/>
          <p:cNvCxnSpPr/>
          <p:nvPr/>
        </p:nvCxnSpPr>
        <p:spPr>
          <a:xfrm>
            <a:off x="6395525" y="1488288"/>
            <a:ext cx="379200" cy="0"/>
          </a:xfrm>
          <a:prstGeom prst="straightConnector1">
            <a:avLst/>
          </a:prstGeom>
          <a:noFill/>
          <a:ln w="9525" cap="flat" cmpd="sng">
            <a:solidFill>
              <a:schemeClr val="dk2"/>
            </a:solidFill>
            <a:prstDash val="solid"/>
            <a:round/>
            <a:headEnd type="none" w="med" len="med"/>
            <a:tailEnd type="triangle" w="med" len="med"/>
          </a:ln>
        </p:spPr>
      </p:cxnSp>
      <p:sp>
        <p:nvSpPr>
          <p:cNvPr id="10801" name="Google Shape;10801;p416"/>
          <p:cNvSpPr txBox="1"/>
          <p:nvPr/>
        </p:nvSpPr>
        <p:spPr>
          <a:xfrm>
            <a:off x="6774725" y="1178063"/>
            <a:ext cx="15984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markedly increases serum levels of CYP1A2</a:t>
            </a:r>
            <a:endParaRPr sz="1200"/>
          </a:p>
          <a:p>
            <a:pPr marL="0" lvl="0" indent="0" algn="l" rtl="0">
              <a:spcBef>
                <a:spcPts val="0"/>
              </a:spcBef>
              <a:spcAft>
                <a:spcPts val="0"/>
              </a:spcAft>
              <a:buNone/>
            </a:pPr>
            <a:r>
              <a:rPr lang="en" sz="1200"/>
              <a:t>CYP2C19</a:t>
            </a:r>
            <a:endParaRPr sz="1200"/>
          </a:p>
          <a:p>
            <a:pPr marL="0" lvl="0" indent="0" algn="l" rtl="0">
              <a:spcBef>
                <a:spcPts val="0"/>
              </a:spcBef>
              <a:spcAft>
                <a:spcPts val="0"/>
              </a:spcAft>
              <a:buNone/>
            </a:pPr>
            <a:r>
              <a:rPr lang="en" sz="1200"/>
              <a:t>CYP3A4</a:t>
            </a:r>
            <a:endParaRPr sz="1200"/>
          </a:p>
          <a:p>
            <a:pPr marL="0" lvl="0" indent="0" algn="l" rtl="0">
              <a:spcBef>
                <a:spcPts val="0"/>
              </a:spcBef>
              <a:spcAft>
                <a:spcPts val="0"/>
              </a:spcAft>
              <a:buNone/>
            </a:pPr>
            <a:r>
              <a:rPr lang="en" sz="1200"/>
              <a:t>substrates</a:t>
            </a:r>
            <a:endParaRPr sz="1200"/>
          </a:p>
        </p:txBody>
      </p:sp>
      <p:grpSp>
        <p:nvGrpSpPr>
          <p:cNvPr id="10802" name="Google Shape;10802;p416"/>
          <p:cNvGrpSpPr/>
          <p:nvPr/>
        </p:nvGrpSpPr>
        <p:grpSpPr>
          <a:xfrm>
            <a:off x="2818225" y="93112"/>
            <a:ext cx="4971824" cy="4834364"/>
            <a:chOff x="2132425" y="93112"/>
            <a:chExt cx="4971824" cy="4834364"/>
          </a:xfrm>
        </p:grpSpPr>
        <p:grpSp>
          <p:nvGrpSpPr>
            <p:cNvPr id="10803" name="Google Shape;10803;p416"/>
            <p:cNvGrpSpPr/>
            <p:nvPr/>
          </p:nvGrpSpPr>
          <p:grpSpPr>
            <a:xfrm>
              <a:off x="2976560" y="93112"/>
              <a:ext cx="2552234" cy="2133110"/>
              <a:chOff x="-2521759" y="897403"/>
              <a:chExt cx="1477500" cy="1089600"/>
            </a:xfrm>
          </p:grpSpPr>
          <p:sp>
            <p:nvSpPr>
              <p:cNvPr id="10804" name="Google Shape;10804;p416"/>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805" name="Google Shape;10805;p416"/>
              <p:cNvGrpSpPr/>
              <p:nvPr/>
            </p:nvGrpSpPr>
            <p:grpSpPr>
              <a:xfrm>
                <a:off x="-2127414" y="1275205"/>
                <a:ext cx="688733" cy="700658"/>
                <a:chOff x="40123" y="-1583761"/>
                <a:chExt cx="688733" cy="1109689"/>
              </a:xfrm>
            </p:grpSpPr>
            <p:grpSp>
              <p:nvGrpSpPr>
                <p:cNvPr id="10806" name="Google Shape;10806;p416"/>
                <p:cNvGrpSpPr/>
                <p:nvPr/>
              </p:nvGrpSpPr>
              <p:grpSpPr>
                <a:xfrm>
                  <a:off x="45124" y="-1327179"/>
                  <a:ext cx="683733" cy="853107"/>
                  <a:chOff x="597574" y="1930371"/>
                  <a:chExt cx="683733" cy="853107"/>
                </a:xfrm>
              </p:grpSpPr>
              <p:grpSp>
                <p:nvGrpSpPr>
                  <p:cNvPr id="10807" name="Google Shape;10807;p416"/>
                  <p:cNvGrpSpPr/>
                  <p:nvPr/>
                </p:nvGrpSpPr>
                <p:grpSpPr>
                  <a:xfrm rot="-5400000">
                    <a:off x="640721" y="2142893"/>
                    <a:ext cx="600335" cy="680836"/>
                    <a:chOff x="15239716" y="-12996420"/>
                    <a:chExt cx="1868456" cy="2463229"/>
                  </a:xfrm>
                </p:grpSpPr>
                <p:pic>
                  <p:nvPicPr>
                    <p:cNvPr id="10808" name="Google Shape;10808;p416"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0809" name="Google Shape;10809;p416"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0810" name="Google Shape;10810;p416"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0811" name="Google Shape;10811;p416"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0812" name="Google Shape;10812;p416"/>
            <p:cNvGrpSpPr/>
            <p:nvPr/>
          </p:nvGrpSpPr>
          <p:grpSpPr>
            <a:xfrm>
              <a:off x="2132425" y="1974775"/>
              <a:ext cx="4971824" cy="2952700"/>
              <a:chOff x="3634925" y="1008225"/>
              <a:chExt cx="4971824" cy="2952700"/>
            </a:xfrm>
          </p:grpSpPr>
          <p:pic>
            <p:nvPicPr>
              <p:cNvPr id="10813" name="Google Shape;10813;p416"/>
              <p:cNvPicPr preferRelativeResize="0"/>
              <p:nvPr/>
            </p:nvPicPr>
            <p:blipFill>
              <a:blip r:embed="rId7">
                <a:alphaModFix/>
              </a:blip>
              <a:stretch>
                <a:fillRect/>
              </a:stretch>
            </p:blipFill>
            <p:spPr>
              <a:xfrm>
                <a:off x="3634925" y="1008225"/>
                <a:ext cx="4971824" cy="2952700"/>
              </a:xfrm>
              <a:prstGeom prst="rect">
                <a:avLst/>
              </a:prstGeom>
              <a:noFill/>
              <a:ln>
                <a:noFill/>
              </a:ln>
            </p:spPr>
          </p:pic>
          <p:sp>
            <p:nvSpPr>
              <p:cNvPr id="10814" name="Google Shape;10814;p416"/>
              <p:cNvSpPr txBox="1"/>
              <p:nvPr/>
            </p:nvSpPr>
            <p:spPr>
              <a:xfrm rot="24443">
                <a:off x="4660676" y="213508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fluvoxamine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LUVOX</a:t>
                </a:r>
                <a:endParaRPr sz="1800" b="1"/>
              </a:p>
            </p:txBody>
          </p:sp>
        </p:grpSp>
        <p:sp>
          <p:nvSpPr>
            <p:cNvPr id="10815" name="Google Shape;10815;p416"/>
            <p:cNvSpPr txBox="1"/>
            <p:nvPr/>
          </p:nvSpPr>
          <p:spPr>
            <a:xfrm>
              <a:off x="3980525" y="418325"/>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cxnSp>
          <p:nvCxnSpPr>
            <p:cNvPr id="10816" name="Google Shape;10816;p416"/>
            <p:cNvCxnSpPr/>
            <p:nvPr/>
          </p:nvCxnSpPr>
          <p:spPr>
            <a:xfrm>
              <a:off x="3998774" y="4827827"/>
              <a:ext cx="423300" cy="0"/>
            </a:xfrm>
            <a:prstGeom prst="straightConnector1">
              <a:avLst/>
            </a:prstGeom>
            <a:noFill/>
            <a:ln w="28575" cap="flat" cmpd="sng">
              <a:solidFill>
                <a:schemeClr val="dk2"/>
              </a:solidFill>
              <a:prstDash val="solid"/>
              <a:round/>
              <a:headEnd type="none" w="med" len="med"/>
              <a:tailEnd type="none" w="med" len="med"/>
            </a:ln>
          </p:spPr>
        </p:cxnSp>
      </p:grpSp>
      <p:sp>
        <p:nvSpPr>
          <p:cNvPr id="10817" name="Google Shape;10817;p416"/>
          <p:cNvSpPr txBox="1"/>
          <p:nvPr/>
        </p:nvSpPr>
        <p:spPr>
          <a:xfrm>
            <a:off x="329125" y="119100"/>
            <a:ext cx="3029100" cy="289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Fluvoxamine (LUVOX)</a:t>
            </a:r>
            <a:endParaRPr b="1"/>
          </a:p>
          <a:p>
            <a:pPr marL="457200" lvl="0" indent="-317500" algn="l" rtl="0">
              <a:spcBef>
                <a:spcPts val="1000"/>
              </a:spcBef>
              <a:spcAft>
                <a:spcPts val="0"/>
              </a:spcAft>
              <a:buSzPts val="1400"/>
              <a:buChar char="●"/>
            </a:pPr>
            <a:r>
              <a:rPr lang="en" b="1"/>
              <a:t>FDA-approved for OCD, not depression</a:t>
            </a:r>
            <a:endParaRPr b="1"/>
          </a:p>
          <a:p>
            <a:pPr marL="457200" lvl="0" indent="-317500" algn="l" rtl="0">
              <a:spcBef>
                <a:spcPts val="0"/>
              </a:spcBef>
              <a:spcAft>
                <a:spcPts val="0"/>
              </a:spcAft>
              <a:buSzPts val="1400"/>
              <a:buChar char="●"/>
            </a:pPr>
            <a:r>
              <a:rPr lang="en" b="1"/>
              <a:t>“Fluffer” in</a:t>
            </a:r>
            <a:r>
              <a:rPr lang="en" b="1" u="sng"/>
              <a:t>H</a:t>
            </a:r>
            <a:r>
              <a:rPr lang="en" b="1"/>
              <a:t>ibitor</a:t>
            </a:r>
            <a:endParaRPr b="1"/>
          </a:p>
          <a:p>
            <a:pPr marL="914400" lvl="1" indent="-317500" algn="l" rtl="0">
              <a:spcBef>
                <a:spcPts val="0"/>
              </a:spcBef>
              <a:spcAft>
                <a:spcPts val="0"/>
              </a:spcAft>
              <a:buSzPts val="1400"/>
              <a:buChar char="○"/>
            </a:pPr>
            <a:r>
              <a:rPr lang="en" b="1"/>
              <a:t>Don’t prescribe it unless you know the interactions!!</a:t>
            </a:r>
            <a:endParaRPr b="1"/>
          </a:p>
          <a:p>
            <a:pPr marL="914400" lvl="1" indent="-317500" algn="l" rtl="0">
              <a:spcBef>
                <a:spcPts val="0"/>
              </a:spcBef>
              <a:spcAft>
                <a:spcPts val="0"/>
              </a:spcAft>
              <a:buSzPts val="1400"/>
              <a:buChar char="○"/>
            </a:pPr>
            <a:r>
              <a:rPr lang="en" b="1"/>
              <a:t>Run an interaction check!!</a:t>
            </a:r>
            <a:endParaRPr b="1">
              <a:solidFill>
                <a:schemeClr val="dk1"/>
              </a:solidFill>
            </a:endParaRPr>
          </a:p>
          <a:p>
            <a:pPr marL="457200" lvl="0" indent="-317500" algn="l" rtl="0">
              <a:spcBef>
                <a:spcPts val="0"/>
              </a:spcBef>
              <a:spcAft>
                <a:spcPts val="0"/>
              </a:spcAft>
              <a:buClr>
                <a:schemeClr val="dk1"/>
              </a:buClr>
              <a:buSzPts val="1400"/>
              <a:buChar char="●"/>
            </a:pPr>
            <a:r>
              <a:rPr lang="en" b="1">
                <a:solidFill>
                  <a:schemeClr val="dk1"/>
                </a:solidFill>
              </a:rPr>
              <a:t>Shortest half-life of SSRIs</a:t>
            </a:r>
            <a:endParaRPr b="1">
              <a:solidFill>
                <a:schemeClr val="dk1"/>
              </a:solidFill>
            </a:endParaRPr>
          </a:p>
          <a:p>
            <a:pPr marL="457200" lvl="0" indent="-317500" algn="l" rtl="0">
              <a:spcBef>
                <a:spcPts val="0"/>
              </a:spcBef>
              <a:spcAft>
                <a:spcPts val="0"/>
              </a:spcAft>
              <a:buClr>
                <a:schemeClr val="dk1"/>
              </a:buClr>
              <a:buSzPts val="1400"/>
              <a:buChar char="●"/>
            </a:pPr>
            <a:endParaRPr b="1">
              <a:solidFill>
                <a:schemeClr val="dk1"/>
              </a:solidFill>
            </a:endParaRPr>
          </a:p>
          <a:p>
            <a:pPr marL="0" lvl="0" indent="0" algn="l" rtl="0">
              <a:spcBef>
                <a:spcPts val="0"/>
              </a:spcBef>
              <a:spcAft>
                <a:spcPts val="0"/>
              </a:spcAft>
              <a:buNone/>
            </a:pPr>
            <a:endParaRPr b="1"/>
          </a:p>
        </p:txBody>
      </p:sp>
      <p:sp>
        <p:nvSpPr>
          <p:cNvPr id="10818" name="Google Shape;10818;p416"/>
          <p:cNvSpPr txBox="1"/>
          <p:nvPr/>
        </p:nvSpPr>
        <p:spPr>
          <a:xfrm>
            <a:off x="2567650" y="3613688"/>
            <a:ext cx="10947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rPr>
              <a:t>binds sigma-1 receptors</a:t>
            </a:r>
            <a:endParaRPr sz="1200" b="1"/>
          </a:p>
        </p:txBody>
      </p:sp>
      <p:sp>
        <p:nvSpPr>
          <p:cNvPr id="10819" name="Google Shape;10819;p416"/>
          <p:cNvSpPr txBox="1"/>
          <p:nvPr/>
        </p:nvSpPr>
        <p:spPr>
          <a:xfrm>
            <a:off x="731925" y="3613688"/>
            <a:ext cx="15984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anxiolytic actions and theoretically  beneficial in psychotic depression</a:t>
            </a:r>
            <a:endParaRPr sz="1200"/>
          </a:p>
        </p:txBody>
      </p:sp>
      <p:cxnSp>
        <p:nvCxnSpPr>
          <p:cNvPr id="10820" name="Google Shape;10820;p416"/>
          <p:cNvCxnSpPr/>
          <p:nvPr/>
        </p:nvCxnSpPr>
        <p:spPr>
          <a:xfrm rot="10800000">
            <a:off x="2085850" y="3814700"/>
            <a:ext cx="426000" cy="0"/>
          </a:xfrm>
          <a:prstGeom prst="straightConnector1">
            <a:avLst/>
          </a:prstGeom>
          <a:noFill/>
          <a:ln w="9525" cap="flat" cmpd="sng">
            <a:solidFill>
              <a:schemeClr val="dk2"/>
            </a:solidFill>
            <a:prstDash val="solid"/>
            <a:round/>
            <a:headEnd type="none" w="med" len="med"/>
            <a:tailEnd type="triangle" w="med" len="med"/>
          </a:ln>
        </p:spPr>
      </p:cxnSp>
      <p:grpSp>
        <p:nvGrpSpPr>
          <p:cNvPr id="10821" name="Google Shape;10821;p416"/>
          <p:cNvGrpSpPr/>
          <p:nvPr/>
        </p:nvGrpSpPr>
        <p:grpSpPr>
          <a:xfrm>
            <a:off x="7803909" y="93090"/>
            <a:ext cx="1168865" cy="1209290"/>
            <a:chOff x="-1014016" y="1186965"/>
            <a:chExt cx="1168865" cy="1209290"/>
          </a:xfrm>
        </p:grpSpPr>
        <p:pic>
          <p:nvPicPr>
            <p:cNvPr id="10822" name="Google Shape;10822;p416"/>
            <p:cNvPicPr preferRelativeResize="0"/>
            <p:nvPr/>
          </p:nvPicPr>
          <p:blipFill>
            <a:blip r:embed="rId8">
              <a:alphaModFix/>
            </a:blip>
            <a:stretch>
              <a:fillRect/>
            </a:stretch>
          </p:blipFill>
          <p:spPr>
            <a:xfrm rot="-1152341">
              <a:off x="-886387" y="1341354"/>
              <a:ext cx="913607" cy="930525"/>
            </a:xfrm>
            <a:prstGeom prst="rect">
              <a:avLst/>
            </a:prstGeom>
            <a:noFill/>
            <a:ln>
              <a:noFill/>
            </a:ln>
          </p:spPr>
        </p:pic>
        <p:grpSp>
          <p:nvGrpSpPr>
            <p:cNvPr id="10823" name="Google Shape;10823;p416"/>
            <p:cNvGrpSpPr/>
            <p:nvPr/>
          </p:nvGrpSpPr>
          <p:grpSpPr>
            <a:xfrm>
              <a:off x="-506336" y="1186965"/>
              <a:ext cx="335369" cy="280292"/>
              <a:chOff x="944110" y="-41910000"/>
              <a:chExt cx="3515400" cy="2592900"/>
            </a:xfrm>
          </p:grpSpPr>
          <p:sp>
            <p:nvSpPr>
              <p:cNvPr id="10824" name="Google Shape;10824;p416"/>
              <p:cNvSpPr/>
              <p:nvPr/>
            </p:nvSpPr>
            <p:spPr>
              <a:xfrm>
                <a:off x="944110" y="-41910000"/>
                <a:ext cx="3515400" cy="25929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825" name="Google Shape;10825;p416"/>
              <p:cNvGrpSpPr/>
              <p:nvPr/>
            </p:nvGrpSpPr>
            <p:grpSpPr>
              <a:xfrm>
                <a:off x="1882458" y="-41011055"/>
                <a:ext cx="1638845" cy="1667151"/>
                <a:chOff x="4049994" y="-68555981"/>
                <a:chExt cx="1638845" cy="2640404"/>
              </a:xfrm>
            </p:grpSpPr>
            <p:grpSp>
              <p:nvGrpSpPr>
                <p:cNvPr id="10826" name="Google Shape;10826;p416"/>
                <p:cNvGrpSpPr/>
                <p:nvPr/>
              </p:nvGrpSpPr>
              <p:grpSpPr>
                <a:xfrm>
                  <a:off x="4061893" y="-67945467"/>
                  <a:ext cx="1626947" cy="2029889"/>
                  <a:chOff x="4614343" y="-64687917"/>
                  <a:chExt cx="1626947" cy="2029889"/>
                </a:xfrm>
              </p:grpSpPr>
              <p:grpSp>
                <p:nvGrpSpPr>
                  <p:cNvPr id="10827" name="Google Shape;10827;p416"/>
                  <p:cNvGrpSpPr/>
                  <p:nvPr/>
                </p:nvGrpSpPr>
                <p:grpSpPr>
                  <a:xfrm rot="-5400000">
                    <a:off x="4717042" y="-64182276"/>
                    <a:ext cx="1428441" cy="1620055"/>
                    <a:chOff x="218916984" y="1550486"/>
                    <a:chExt cx="4445818" cy="5861270"/>
                  </a:xfrm>
                </p:grpSpPr>
                <p:pic>
                  <p:nvPicPr>
                    <p:cNvPr id="10828" name="Google Shape;10828;p416" descr="clipped result image"/>
                    <p:cNvPicPr preferRelativeResize="0"/>
                    <p:nvPr/>
                  </p:nvPicPr>
                  <p:blipFill rotWithShape="1">
                    <a:blip r:embed="rId3">
                      <a:alphaModFix/>
                    </a:blip>
                    <a:srcRect/>
                    <a:stretch/>
                  </p:blipFill>
                  <p:spPr>
                    <a:xfrm>
                      <a:off x="220749908" y="1550486"/>
                      <a:ext cx="2612893" cy="5850010"/>
                    </a:xfrm>
                    <a:prstGeom prst="rect">
                      <a:avLst/>
                    </a:prstGeom>
                    <a:noFill/>
                    <a:ln>
                      <a:noFill/>
                    </a:ln>
                  </p:spPr>
                </p:pic>
                <p:pic>
                  <p:nvPicPr>
                    <p:cNvPr id="10829" name="Google Shape;10829;p416" descr="clipped result image"/>
                    <p:cNvPicPr preferRelativeResize="0"/>
                    <p:nvPr/>
                  </p:nvPicPr>
                  <p:blipFill rotWithShape="1">
                    <a:blip r:embed="rId4">
                      <a:alphaModFix/>
                    </a:blip>
                    <a:srcRect/>
                    <a:stretch/>
                  </p:blipFill>
                  <p:spPr>
                    <a:xfrm>
                      <a:off x="218916984" y="1561746"/>
                      <a:ext cx="2632392" cy="5850010"/>
                    </a:xfrm>
                    <a:prstGeom prst="rect">
                      <a:avLst/>
                    </a:prstGeom>
                    <a:noFill/>
                    <a:ln>
                      <a:noFill/>
                    </a:ln>
                  </p:spPr>
                </p:pic>
              </p:grpSp>
              <p:pic>
                <p:nvPicPr>
                  <p:cNvPr id="10830" name="Google Shape;10830;p416" descr="clipped result image"/>
                  <p:cNvPicPr preferRelativeResize="0"/>
                  <p:nvPr/>
                </p:nvPicPr>
                <p:blipFill rotWithShape="1">
                  <a:blip r:embed="rId5">
                    <a:alphaModFix/>
                  </a:blip>
                  <a:srcRect/>
                  <a:stretch/>
                </p:blipFill>
                <p:spPr>
                  <a:xfrm rot="-5400000">
                    <a:off x="5003054" y="-65076627"/>
                    <a:ext cx="839522" cy="1616943"/>
                  </a:xfrm>
                  <a:prstGeom prst="rect">
                    <a:avLst/>
                  </a:prstGeom>
                  <a:noFill/>
                  <a:ln>
                    <a:noFill/>
                  </a:ln>
                </p:spPr>
              </p:pic>
            </p:grpSp>
            <p:pic>
              <p:nvPicPr>
                <p:cNvPr id="10831" name="Google Shape;10831;p416" descr="clipped result image"/>
                <p:cNvPicPr preferRelativeResize="0"/>
                <p:nvPr/>
              </p:nvPicPr>
              <p:blipFill rotWithShape="1">
                <a:blip r:embed="rId6">
                  <a:alphaModFix/>
                </a:blip>
                <a:srcRect/>
                <a:stretch/>
              </p:blipFill>
              <p:spPr>
                <a:xfrm rot="-5400000">
                  <a:off x="4438705" y="-68944692"/>
                  <a:ext cx="839522" cy="1616943"/>
                </a:xfrm>
                <a:prstGeom prst="rect">
                  <a:avLst/>
                </a:prstGeom>
                <a:noFill/>
                <a:ln>
                  <a:noFill/>
                </a:ln>
              </p:spPr>
            </p:pic>
          </p:grpSp>
        </p:grpSp>
      </p:gr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Shape 10835"/>
        <p:cNvGrpSpPr/>
        <p:nvPr/>
      </p:nvGrpSpPr>
      <p:grpSpPr>
        <a:xfrm>
          <a:off x="0" y="0"/>
          <a:ext cx="0" cy="0"/>
          <a:chOff x="0" y="0"/>
          <a:chExt cx="0" cy="0"/>
        </a:xfrm>
      </p:grpSpPr>
      <p:cxnSp>
        <p:nvCxnSpPr>
          <p:cNvPr id="10836" name="Google Shape;10836;p417"/>
          <p:cNvCxnSpPr/>
          <p:nvPr/>
        </p:nvCxnSpPr>
        <p:spPr>
          <a:xfrm>
            <a:off x="7829580" y="3315175"/>
            <a:ext cx="185400" cy="0"/>
          </a:xfrm>
          <a:prstGeom prst="straightConnector1">
            <a:avLst/>
          </a:prstGeom>
          <a:noFill/>
          <a:ln w="9525" cap="flat" cmpd="sng">
            <a:solidFill>
              <a:schemeClr val="dk2"/>
            </a:solidFill>
            <a:prstDash val="solid"/>
            <a:round/>
            <a:headEnd type="none" w="med" len="med"/>
            <a:tailEnd type="triangle" w="med" len="med"/>
          </a:ln>
        </p:spPr>
      </p:cxnSp>
      <p:sp>
        <p:nvSpPr>
          <p:cNvPr id="10837" name="Google Shape;10837;p417"/>
          <p:cNvSpPr txBox="1"/>
          <p:nvPr/>
        </p:nvSpPr>
        <p:spPr>
          <a:xfrm>
            <a:off x="7970010" y="2891299"/>
            <a:ext cx="1206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sp>
        <p:nvSpPr>
          <p:cNvPr id="10838" name="Google Shape;10838;p417"/>
          <p:cNvSpPr txBox="1"/>
          <p:nvPr/>
        </p:nvSpPr>
        <p:spPr>
          <a:xfrm>
            <a:off x="6299525" y="370743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10839" name="Google Shape;10839;p417"/>
          <p:cNvSpPr txBox="1"/>
          <p:nvPr/>
        </p:nvSpPr>
        <p:spPr>
          <a:xfrm>
            <a:off x="5649825" y="1211250"/>
            <a:ext cx="864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“fluffer” in</a:t>
            </a:r>
            <a:r>
              <a:rPr lang="en" sz="1200" b="1" u="sng"/>
              <a:t>H</a:t>
            </a:r>
            <a:r>
              <a:rPr lang="en" sz="1200" b="1"/>
              <a:t>ibitor</a:t>
            </a:r>
            <a:endParaRPr sz="1200" b="1"/>
          </a:p>
        </p:txBody>
      </p:sp>
      <p:cxnSp>
        <p:nvCxnSpPr>
          <p:cNvPr id="10840" name="Google Shape;10840;p417"/>
          <p:cNvCxnSpPr/>
          <p:nvPr/>
        </p:nvCxnSpPr>
        <p:spPr>
          <a:xfrm>
            <a:off x="6395525" y="1488288"/>
            <a:ext cx="379200" cy="0"/>
          </a:xfrm>
          <a:prstGeom prst="straightConnector1">
            <a:avLst/>
          </a:prstGeom>
          <a:noFill/>
          <a:ln w="9525" cap="flat" cmpd="sng">
            <a:solidFill>
              <a:schemeClr val="dk2"/>
            </a:solidFill>
            <a:prstDash val="solid"/>
            <a:round/>
            <a:headEnd type="none" w="med" len="med"/>
            <a:tailEnd type="triangle" w="med" len="med"/>
          </a:ln>
        </p:spPr>
      </p:cxnSp>
      <p:sp>
        <p:nvSpPr>
          <p:cNvPr id="10841" name="Google Shape;10841;p417"/>
          <p:cNvSpPr txBox="1"/>
          <p:nvPr/>
        </p:nvSpPr>
        <p:spPr>
          <a:xfrm>
            <a:off x="6774725" y="1178063"/>
            <a:ext cx="15984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markedly increases serum levels of CYP1A2</a:t>
            </a:r>
            <a:endParaRPr sz="1200"/>
          </a:p>
          <a:p>
            <a:pPr marL="0" lvl="0" indent="0" algn="l" rtl="0">
              <a:spcBef>
                <a:spcPts val="0"/>
              </a:spcBef>
              <a:spcAft>
                <a:spcPts val="0"/>
              </a:spcAft>
              <a:buNone/>
            </a:pPr>
            <a:r>
              <a:rPr lang="en" sz="1200"/>
              <a:t>CYP2C19</a:t>
            </a:r>
            <a:endParaRPr sz="1200"/>
          </a:p>
          <a:p>
            <a:pPr marL="0" lvl="0" indent="0" algn="l" rtl="0">
              <a:spcBef>
                <a:spcPts val="0"/>
              </a:spcBef>
              <a:spcAft>
                <a:spcPts val="0"/>
              </a:spcAft>
              <a:buNone/>
            </a:pPr>
            <a:r>
              <a:rPr lang="en" sz="1200"/>
              <a:t>CYP3A4</a:t>
            </a:r>
            <a:endParaRPr sz="1200"/>
          </a:p>
          <a:p>
            <a:pPr marL="0" lvl="0" indent="0" algn="l" rtl="0">
              <a:spcBef>
                <a:spcPts val="0"/>
              </a:spcBef>
              <a:spcAft>
                <a:spcPts val="0"/>
              </a:spcAft>
              <a:buNone/>
            </a:pPr>
            <a:r>
              <a:rPr lang="en" sz="1200"/>
              <a:t>substrates</a:t>
            </a:r>
            <a:endParaRPr sz="1200"/>
          </a:p>
        </p:txBody>
      </p:sp>
      <p:grpSp>
        <p:nvGrpSpPr>
          <p:cNvPr id="10842" name="Google Shape;10842;p417"/>
          <p:cNvGrpSpPr/>
          <p:nvPr/>
        </p:nvGrpSpPr>
        <p:grpSpPr>
          <a:xfrm>
            <a:off x="2818225" y="93112"/>
            <a:ext cx="4971824" cy="4834364"/>
            <a:chOff x="2132425" y="93112"/>
            <a:chExt cx="4971824" cy="4834364"/>
          </a:xfrm>
        </p:grpSpPr>
        <p:grpSp>
          <p:nvGrpSpPr>
            <p:cNvPr id="10843" name="Google Shape;10843;p417"/>
            <p:cNvGrpSpPr/>
            <p:nvPr/>
          </p:nvGrpSpPr>
          <p:grpSpPr>
            <a:xfrm>
              <a:off x="2976560" y="93112"/>
              <a:ext cx="2552234" cy="2133110"/>
              <a:chOff x="-2521759" y="897403"/>
              <a:chExt cx="1477500" cy="1089600"/>
            </a:xfrm>
          </p:grpSpPr>
          <p:sp>
            <p:nvSpPr>
              <p:cNvPr id="10844" name="Google Shape;10844;p417"/>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845" name="Google Shape;10845;p417"/>
              <p:cNvGrpSpPr/>
              <p:nvPr/>
            </p:nvGrpSpPr>
            <p:grpSpPr>
              <a:xfrm>
                <a:off x="-2127414" y="1275205"/>
                <a:ext cx="688733" cy="700658"/>
                <a:chOff x="40123" y="-1583761"/>
                <a:chExt cx="688733" cy="1109689"/>
              </a:xfrm>
            </p:grpSpPr>
            <p:grpSp>
              <p:nvGrpSpPr>
                <p:cNvPr id="10846" name="Google Shape;10846;p417"/>
                <p:cNvGrpSpPr/>
                <p:nvPr/>
              </p:nvGrpSpPr>
              <p:grpSpPr>
                <a:xfrm>
                  <a:off x="45124" y="-1327179"/>
                  <a:ext cx="683733" cy="853107"/>
                  <a:chOff x="597574" y="1930371"/>
                  <a:chExt cx="683733" cy="853107"/>
                </a:xfrm>
              </p:grpSpPr>
              <p:grpSp>
                <p:nvGrpSpPr>
                  <p:cNvPr id="10847" name="Google Shape;10847;p417"/>
                  <p:cNvGrpSpPr/>
                  <p:nvPr/>
                </p:nvGrpSpPr>
                <p:grpSpPr>
                  <a:xfrm rot="-5400000">
                    <a:off x="640721" y="2142893"/>
                    <a:ext cx="600335" cy="680836"/>
                    <a:chOff x="15239716" y="-12996420"/>
                    <a:chExt cx="1868456" cy="2463229"/>
                  </a:xfrm>
                </p:grpSpPr>
                <p:pic>
                  <p:nvPicPr>
                    <p:cNvPr id="10848" name="Google Shape;10848;p417"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0849" name="Google Shape;10849;p417"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0850" name="Google Shape;10850;p417"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0851" name="Google Shape;10851;p417"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0852" name="Google Shape;10852;p417"/>
            <p:cNvGrpSpPr/>
            <p:nvPr/>
          </p:nvGrpSpPr>
          <p:grpSpPr>
            <a:xfrm>
              <a:off x="2132425" y="1974775"/>
              <a:ext cx="4971824" cy="2952700"/>
              <a:chOff x="3634925" y="1008225"/>
              <a:chExt cx="4971824" cy="2952700"/>
            </a:xfrm>
          </p:grpSpPr>
          <p:pic>
            <p:nvPicPr>
              <p:cNvPr id="10853" name="Google Shape;10853;p417"/>
              <p:cNvPicPr preferRelativeResize="0"/>
              <p:nvPr/>
            </p:nvPicPr>
            <p:blipFill>
              <a:blip r:embed="rId7">
                <a:alphaModFix/>
              </a:blip>
              <a:stretch>
                <a:fillRect/>
              </a:stretch>
            </p:blipFill>
            <p:spPr>
              <a:xfrm>
                <a:off x="3634925" y="1008225"/>
                <a:ext cx="4971824" cy="2952700"/>
              </a:xfrm>
              <a:prstGeom prst="rect">
                <a:avLst/>
              </a:prstGeom>
              <a:noFill/>
              <a:ln>
                <a:noFill/>
              </a:ln>
            </p:spPr>
          </p:pic>
          <p:sp>
            <p:nvSpPr>
              <p:cNvPr id="10854" name="Google Shape;10854;p417"/>
              <p:cNvSpPr txBox="1"/>
              <p:nvPr/>
            </p:nvSpPr>
            <p:spPr>
              <a:xfrm rot="24443">
                <a:off x="4660676" y="213508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fluvoxamine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LUVOX</a:t>
                </a:r>
                <a:endParaRPr sz="1800" b="1"/>
              </a:p>
            </p:txBody>
          </p:sp>
        </p:grpSp>
        <p:sp>
          <p:nvSpPr>
            <p:cNvPr id="10855" name="Google Shape;10855;p417"/>
            <p:cNvSpPr txBox="1"/>
            <p:nvPr/>
          </p:nvSpPr>
          <p:spPr>
            <a:xfrm>
              <a:off x="3980525" y="418325"/>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cxnSp>
          <p:nvCxnSpPr>
            <p:cNvPr id="10856" name="Google Shape;10856;p417"/>
            <p:cNvCxnSpPr/>
            <p:nvPr/>
          </p:nvCxnSpPr>
          <p:spPr>
            <a:xfrm>
              <a:off x="3998774" y="4827827"/>
              <a:ext cx="423300" cy="0"/>
            </a:xfrm>
            <a:prstGeom prst="straightConnector1">
              <a:avLst/>
            </a:prstGeom>
            <a:noFill/>
            <a:ln w="28575" cap="flat" cmpd="sng">
              <a:solidFill>
                <a:schemeClr val="dk2"/>
              </a:solidFill>
              <a:prstDash val="solid"/>
              <a:round/>
              <a:headEnd type="none" w="med" len="med"/>
              <a:tailEnd type="none" w="med" len="med"/>
            </a:ln>
          </p:spPr>
        </p:cxnSp>
      </p:grpSp>
      <p:sp>
        <p:nvSpPr>
          <p:cNvPr id="10857" name="Google Shape;10857;p417"/>
          <p:cNvSpPr txBox="1"/>
          <p:nvPr/>
        </p:nvSpPr>
        <p:spPr>
          <a:xfrm>
            <a:off x="329125" y="119100"/>
            <a:ext cx="3029100" cy="311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Fluvoxamine (LUVOX)</a:t>
            </a:r>
            <a:endParaRPr b="1"/>
          </a:p>
          <a:p>
            <a:pPr marL="457200" lvl="0" indent="-317500" algn="l" rtl="0">
              <a:spcBef>
                <a:spcPts val="1000"/>
              </a:spcBef>
              <a:spcAft>
                <a:spcPts val="0"/>
              </a:spcAft>
              <a:buSzPts val="1400"/>
              <a:buChar char="●"/>
            </a:pPr>
            <a:r>
              <a:rPr lang="en" b="1"/>
              <a:t>FDA-approved for OCD, not depression</a:t>
            </a:r>
            <a:endParaRPr b="1"/>
          </a:p>
          <a:p>
            <a:pPr marL="457200" lvl="0" indent="-317500" algn="l" rtl="0">
              <a:spcBef>
                <a:spcPts val="0"/>
              </a:spcBef>
              <a:spcAft>
                <a:spcPts val="0"/>
              </a:spcAft>
              <a:buSzPts val="1400"/>
              <a:buChar char="●"/>
            </a:pPr>
            <a:r>
              <a:rPr lang="en" b="1"/>
              <a:t>“Fluffer” in</a:t>
            </a:r>
            <a:r>
              <a:rPr lang="en" b="1" u="sng"/>
              <a:t>H</a:t>
            </a:r>
            <a:r>
              <a:rPr lang="en" b="1"/>
              <a:t>ibitor</a:t>
            </a:r>
            <a:endParaRPr b="1"/>
          </a:p>
          <a:p>
            <a:pPr marL="914400" lvl="1" indent="-317500" algn="l" rtl="0">
              <a:spcBef>
                <a:spcPts val="0"/>
              </a:spcBef>
              <a:spcAft>
                <a:spcPts val="0"/>
              </a:spcAft>
              <a:buSzPts val="1400"/>
              <a:buChar char="○"/>
            </a:pPr>
            <a:r>
              <a:rPr lang="en" b="1"/>
              <a:t>Don’t prescribe it unless you know the interactions!!</a:t>
            </a:r>
            <a:endParaRPr b="1"/>
          </a:p>
          <a:p>
            <a:pPr marL="914400" lvl="1" indent="-317500" algn="l" rtl="0">
              <a:spcBef>
                <a:spcPts val="0"/>
              </a:spcBef>
              <a:spcAft>
                <a:spcPts val="0"/>
              </a:spcAft>
              <a:buSzPts val="1400"/>
              <a:buChar char="○"/>
            </a:pPr>
            <a:r>
              <a:rPr lang="en" b="1"/>
              <a:t>Run an interaction check!!</a:t>
            </a:r>
            <a:endParaRPr b="1">
              <a:solidFill>
                <a:schemeClr val="dk1"/>
              </a:solidFill>
            </a:endParaRPr>
          </a:p>
          <a:p>
            <a:pPr marL="457200" lvl="0" indent="-317500" algn="l" rtl="0">
              <a:spcBef>
                <a:spcPts val="0"/>
              </a:spcBef>
              <a:spcAft>
                <a:spcPts val="0"/>
              </a:spcAft>
              <a:buClr>
                <a:schemeClr val="dk1"/>
              </a:buClr>
              <a:buSzPts val="1400"/>
              <a:buChar char="●"/>
            </a:pPr>
            <a:r>
              <a:rPr lang="en" b="1">
                <a:solidFill>
                  <a:schemeClr val="dk1"/>
                </a:solidFill>
              </a:rPr>
              <a:t>Shortest half-life of SSRIs</a:t>
            </a:r>
            <a:endParaRPr b="1">
              <a:solidFill>
                <a:schemeClr val="dk1"/>
              </a:solidFill>
            </a:endParaRPr>
          </a:p>
          <a:p>
            <a:pPr marL="914400" lvl="1" indent="-317500" algn="l" rtl="0">
              <a:spcBef>
                <a:spcPts val="0"/>
              </a:spcBef>
              <a:spcAft>
                <a:spcPts val="0"/>
              </a:spcAft>
              <a:buClr>
                <a:schemeClr val="dk1"/>
              </a:buClr>
              <a:buSzPts val="1400"/>
              <a:buChar char="○"/>
            </a:pPr>
            <a:r>
              <a:rPr lang="en" b="1">
                <a:solidFill>
                  <a:schemeClr val="dk1"/>
                </a:solidFill>
              </a:rPr>
              <a:t>BID dosing</a:t>
            </a:r>
            <a:endParaRPr b="1">
              <a:solidFill>
                <a:schemeClr val="dk1"/>
              </a:solidFill>
            </a:endParaRPr>
          </a:p>
          <a:p>
            <a:pPr marL="914400" lvl="1" indent="-317500" algn="l" rtl="0">
              <a:spcBef>
                <a:spcPts val="0"/>
              </a:spcBef>
              <a:spcAft>
                <a:spcPts val="0"/>
              </a:spcAft>
              <a:buClr>
                <a:schemeClr val="dk1"/>
              </a:buClr>
              <a:buSzPts val="1400"/>
              <a:buChar char="○"/>
            </a:pPr>
            <a:endParaRPr b="1">
              <a:solidFill>
                <a:schemeClr val="dk1"/>
              </a:solidFill>
            </a:endParaRPr>
          </a:p>
          <a:p>
            <a:pPr marL="0" lvl="0" indent="0" algn="l" rtl="0">
              <a:spcBef>
                <a:spcPts val="0"/>
              </a:spcBef>
              <a:spcAft>
                <a:spcPts val="0"/>
              </a:spcAft>
              <a:buNone/>
            </a:pPr>
            <a:endParaRPr b="1"/>
          </a:p>
        </p:txBody>
      </p:sp>
      <p:sp>
        <p:nvSpPr>
          <p:cNvPr id="10858" name="Google Shape;10858;p417"/>
          <p:cNvSpPr txBox="1"/>
          <p:nvPr/>
        </p:nvSpPr>
        <p:spPr>
          <a:xfrm>
            <a:off x="2567650" y="3613688"/>
            <a:ext cx="10947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rPr>
              <a:t>binds sigma-1 receptors</a:t>
            </a:r>
            <a:endParaRPr sz="1200" b="1"/>
          </a:p>
        </p:txBody>
      </p:sp>
      <p:sp>
        <p:nvSpPr>
          <p:cNvPr id="10859" name="Google Shape;10859;p417"/>
          <p:cNvSpPr txBox="1"/>
          <p:nvPr/>
        </p:nvSpPr>
        <p:spPr>
          <a:xfrm>
            <a:off x="731925" y="3613688"/>
            <a:ext cx="15984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anxiolytic actions and theoretically  beneficial in psychotic depression</a:t>
            </a:r>
            <a:endParaRPr sz="1200"/>
          </a:p>
        </p:txBody>
      </p:sp>
      <p:cxnSp>
        <p:nvCxnSpPr>
          <p:cNvPr id="10860" name="Google Shape;10860;p417"/>
          <p:cNvCxnSpPr/>
          <p:nvPr/>
        </p:nvCxnSpPr>
        <p:spPr>
          <a:xfrm rot="10800000">
            <a:off x="2085850" y="3814700"/>
            <a:ext cx="426000" cy="0"/>
          </a:xfrm>
          <a:prstGeom prst="straightConnector1">
            <a:avLst/>
          </a:prstGeom>
          <a:noFill/>
          <a:ln w="9525" cap="flat" cmpd="sng">
            <a:solidFill>
              <a:schemeClr val="dk2"/>
            </a:solidFill>
            <a:prstDash val="solid"/>
            <a:round/>
            <a:headEnd type="none" w="med" len="med"/>
            <a:tailEnd type="triangle" w="med" len="med"/>
          </a:ln>
        </p:spPr>
      </p:cxnSp>
      <p:grpSp>
        <p:nvGrpSpPr>
          <p:cNvPr id="10861" name="Google Shape;10861;p417"/>
          <p:cNvGrpSpPr/>
          <p:nvPr/>
        </p:nvGrpSpPr>
        <p:grpSpPr>
          <a:xfrm>
            <a:off x="7803909" y="93090"/>
            <a:ext cx="1168865" cy="1209290"/>
            <a:chOff x="-1014016" y="1186965"/>
            <a:chExt cx="1168865" cy="1209290"/>
          </a:xfrm>
        </p:grpSpPr>
        <p:pic>
          <p:nvPicPr>
            <p:cNvPr id="10862" name="Google Shape;10862;p417"/>
            <p:cNvPicPr preferRelativeResize="0"/>
            <p:nvPr/>
          </p:nvPicPr>
          <p:blipFill>
            <a:blip r:embed="rId8">
              <a:alphaModFix/>
            </a:blip>
            <a:stretch>
              <a:fillRect/>
            </a:stretch>
          </p:blipFill>
          <p:spPr>
            <a:xfrm rot="-1152341">
              <a:off x="-886387" y="1341354"/>
              <a:ext cx="913607" cy="930525"/>
            </a:xfrm>
            <a:prstGeom prst="rect">
              <a:avLst/>
            </a:prstGeom>
            <a:noFill/>
            <a:ln>
              <a:noFill/>
            </a:ln>
          </p:spPr>
        </p:pic>
        <p:grpSp>
          <p:nvGrpSpPr>
            <p:cNvPr id="10863" name="Google Shape;10863;p417"/>
            <p:cNvGrpSpPr/>
            <p:nvPr/>
          </p:nvGrpSpPr>
          <p:grpSpPr>
            <a:xfrm>
              <a:off x="-506336" y="1186965"/>
              <a:ext cx="335369" cy="280292"/>
              <a:chOff x="944110" y="-41910000"/>
              <a:chExt cx="3515400" cy="2592900"/>
            </a:xfrm>
          </p:grpSpPr>
          <p:sp>
            <p:nvSpPr>
              <p:cNvPr id="10864" name="Google Shape;10864;p417"/>
              <p:cNvSpPr/>
              <p:nvPr/>
            </p:nvSpPr>
            <p:spPr>
              <a:xfrm>
                <a:off x="944110" y="-41910000"/>
                <a:ext cx="3515400" cy="25929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865" name="Google Shape;10865;p417"/>
              <p:cNvGrpSpPr/>
              <p:nvPr/>
            </p:nvGrpSpPr>
            <p:grpSpPr>
              <a:xfrm>
                <a:off x="1882458" y="-41011055"/>
                <a:ext cx="1638845" cy="1667151"/>
                <a:chOff x="4049994" y="-68555981"/>
                <a:chExt cx="1638845" cy="2640404"/>
              </a:xfrm>
            </p:grpSpPr>
            <p:grpSp>
              <p:nvGrpSpPr>
                <p:cNvPr id="10866" name="Google Shape;10866;p417"/>
                <p:cNvGrpSpPr/>
                <p:nvPr/>
              </p:nvGrpSpPr>
              <p:grpSpPr>
                <a:xfrm>
                  <a:off x="4061893" y="-67945467"/>
                  <a:ext cx="1626947" cy="2029889"/>
                  <a:chOff x="4614343" y="-64687917"/>
                  <a:chExt cx="1626947" cy="2029889"/>
                </a:xfrm>
              </p:grpSpPr>
              <p:grpSp>
                <p:nvGrpSpPr>
                  <p:cNvPr id="10867" name="Google Shape;10867;p417"/>
                  <p:cNvGrpSpPr/>
                  <p:nvPr/>
                </p:nvGrpSpPr>
                <p:grpSpPr>
                  <a:xfrm rot="-5400000">
                    <a:off x="4717042" y="-64182276"/>
                    <a:ext cx="1428441" cy="1620055"/>
                    <a:chOff x="218916984" y="1550486"/>
                    <a:chExt cx="4445818" cy="5861270"/>
                  </a:xfrm>
                </p:grpSpPr>
                <p:pic>
                  <p:nvPicPr>
                    <p:cNvPr id="10868" name="Google Shape;10868;p417" descr="clipped result image"/>
                    <p:cNvPicPr preferRelativeResize="0"/>
                    <p:nvPr/>
                  </p:nvPicPr>
                  <p:blipFill rotWithShape="1">
                    <a:blip r:embed="rId3">
                      <a:alphaModFix/>
                    </a:blip>
                    <a:srcRect/>
                    <a:stretch/>
                  </p:blipFill>
                  <p:spPr>
                    <a:xfrm>
                      <a:off x="220749908" y="1550486"/>
                      <a:ext cx="2612893" cy="5850010"/>
                    </a:xfrm>
                    <a:prstGeom prst="rect">
                      <a:avLst/>
                    </a:prstGeom>
                    <a:noFill/>
                    <a:ln>
                      <a:noFill/>
                    </a:ln>
                  </p:spPr>
                </p:pic>
                <p:pic>
                  <p:nvPicPr>
                    <p:cNvPr id="10869" name="Google Shape;10869;p417" descr="clipped result image"/>
                    <p:cNvPicPr preferRelativeResize="0"/>
                    <p:nvPr/>
                  </p:nvPicPr>
                  <p:blipFill rotWithShape="1">
                    <a:blip r:embed="rId4">
                      <a:alphaModFix/>
                    </a:blip>
                    <a:srcRect/>
                    <a:stretch/>
                  </p:blipFill>
                  <p:spPr>
                    <a:xfrm>
                      <a:off x="218916984" y="1561746"/>
                      <a:ext cx="2632392" cy="5850010"/>
                    </a:xfrm>
                    <a:prstGeom prst="rect">
                      <a:avLst/>
                    </a:prstGeom>
                    <a:noFill/>
                    <a:ln>
                      <a:noFill/>
                    </a:ln>
                  </p:spPr>
                </p:pic>
              </p:grpSp>
              <p:pic>
                <p:nvPicPr>
                  <p:cNvPr id="10870" name="Google Shape;10870;p417" descr="clipped result image"/>
                  <p:cNvPicPr preferRelativeResize="0"/>
                  <p:nvPr/>
                </p:nvPicPr>
                <p:blipFill rotWithShape="1">
                  <a:blip r:embed="rId5">
                    <a:alphaModFix/>
                  </a:blip>
                  <a:srcRect/>
                  <a:stretch/>
                </p:blipFill>
                <p:spPr>
                  <a:xfrm rot="-5400000">
                    <a:off x="5003054" y="-65076627"/>
                    <a:ext cx="839522" cy="1616943"/>
                  </a:xfrm>
                  <a:prstGeom prst="rect">
                    <a:avLst/>
                  </a:prstGeom>
                  <a:noFill/>
                  <a:ln>
                    <a:noFill/>
                  </a:ln>
                </p:spPr>
              </p:pic>
            </p:grpSp>
            <p:pic>
              <p:nvPicPr>
                <p:cNvPr id="10871" name="Google Shape;10871;p417" descr="clipped result image"/>
                <p:cNvPicPr preferRelativeResize="0"/>
                <p:nvPr/>
              </p:nvPicPr>
              <p:blipFill rotWithShape="1">
                <a:blip r:embed="rId6">
                  <a:alphaModFix/>
                </a:blip>
                <a:srcRect/>
                <a:stretch/>
              </p:blipFill>
              <p:spPr>
                <a:xfrm rot="-5400000">
                  <a:off x="4438705" y="-68944692"/>
                  <a:ext cx="839522" cy="1616943"/>
                </a:xfrm>
                <a:prstGeom prst="rect">
                  <a:avLst/>
                </a:prstGeom>
                <a:noFill/>
                <a:ln>
                  <a:noFill/>
                </a:ln>
              </p:spPr>
            </p:pic>
          </p:grpSp>
        </p:grpSp>
      </p:gr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Shape 10875"/>
        <p:cNvGrpSpPr/>
        <p:nvPr/>
      </p:nvGrpSpPr>
      <p:grpSpPr>
        <a:xfrm>
          <a:off x="0" y="0"/>
          <a:ext cx="0" cy="0"/>
          <a:chOff x="0" y="0"/>
          <a:chExt cx="0" cy="0"/>
        </a:xfrm>
      </p:grpSpPr>
      <p:cxnSp>
        <p:nvCxnSpPr>
          <p:cNvPr id="10876" name="Google Shape;10876;p418"/>
          <p:cNvCxnSpPr/>
          <p:nvPr/>
        </p:nvCxnSpPr>
        <p:spPr>
          <a:xfrm>
            <a:off x="7829580" y="3315175"/>
            <a:ext cx="185400" cy="0"/>
          </a:xfrm>
          <a:prstGeom prst="straightConnector1">
            <a:avLst/>
          </a:prstGeom>
          <a:noFill/>
          <a:ln w="9525" cap="flat" cmpd="sng">
            <a:solidFill>
              <a:schemeClr val="dk2"/>
            </a:solidFill>
            <a:prstDash val="solid"/>
            <a:round/>
            <a:headEnd type="none" w="med" len="med"/>
            <a:tailEnd type="triangle" w="med" len="med"/>
          </a:ln>
        </p:spPr>
      </p:cxnSp>
      <p:sp>
        <p:nvSpPr>
          <p:cNvPr id="10877" name="Google Shape;10877;p418"/>
          <p:cNvSpPr txBox="1"/>
          <p:nvPr/>
        </p:nvSpPr>
        <p:spPr>
          <a:xfrm>
            <a:off x="7970010" y="2891299"/>
            <a:ext cx="1206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sp>
        <p:nvSpPr>
          <p:cNvPr id="10878" name="Google Shape;10878;p418"/>
          <p:cNvSpPr txBox="1"/>
          <p:nvPr/>
        </p:nvSpPr>
        <p:spPr>
          <a:xfrm>
            <a:off x="6299525" y="370743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10879" name="Google Shape;10879;p418"/>
          <p:cNvSpPr txBox="1"/>
          <p:nvPr/>
        </p:nvSpPr>
        <p:spPr>
          <a:xfrm>
            <a:off x="5649825" y="1211250"/>
            <a:ext cx="864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“fluffer” in</a:t>
            </a:r>
            <a:r>
              <a:rPr lang="en" sz="1200" b="1" u="sng"/>
              <a:t>H</a:t>
            </a:r>
            <a:r>
              <a:rPr lang="en" sz="1200" b="1"/>
              <a:t>ibitor</a:t>
            </a:r>
            <a:endParaRPr sz="1200" b="1"/>
          </a:p>
        </p:txBody>
      </p:sp>
      <p:cxnSp>
        <p:nvCxnSpPr>
          <p:cNvPr id="10880" name="Google Shape;10880;p418"/>
          <p:cNvCxnSpPr/>
          <p:nvPr/>
        </p:nvCxnSpPr>
        <p:spPr>
          <a:xfrm>
            <a:off x="6395525" y="1488288"/>
            <a:ext cx="379200" cy="0"/>
          </a:xfrm>
          <a:prstGeom prst="straightConnector1">
            <a:avLst/>
          </a:prstGeom>
          <a:noFill/>
          <a:ln w="9525" cap="flat" cmpd="sng">
            <a:solidFill>
              <a:schemeClr val="dk2"/>
            </a:solidFill>
            <a:prstDash val="solid"/>
            <a:round/>
            <a:headEnd type="none" w="med" len="med"/>
            <a:tailEnd type="triangle" w="med" len="med"/>
          </a:ln>
        </p:spPr>
      </p:cxnSp>
      <p:sp>
        <p:nvSpPr>
          <p:cNvPr id="10881" name="Google Shape;10881;p418"/>
          <p:cNvSpPr txBox="1"/>
          <p:nvPr/>
        </p:nvSpPr>
        <p:spPr>
          <a:xfrm>
            <a:off x="6774725" y="1178063"/>
            <a:ext cx="15984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markedly increases serum levels of CYP1A2</a:t>
            </a:r>
            <a:endParaRPr sz="1200"/>
          </a:p>
          <a:p>
            <a:pPr marL="0" lvl="0" indent="0" algn="l" rtl="0">
              <a:spcBef>
                <a:spcPts val="0"/>
              </a:spcBef>
              <a:spcAft>
                <a:spcPts val="0"/>
              </a:spcAft>
              <a:buNone/>
            </a:pPr>
            <a:r>
              <a:rPr lang="en" sz="1200"/>
              <a:t>CYP2C19</a:t>
            </a:r>
            <a:endParaRPr sz="1200"/>
          </a:p>
          <a:p>
            <a:pPr marL="0" lvl="0" indent="0" algn="l" rtl="0">
              <a:spcBef>
                <a:spcPts val="0"/>
              </a:spcBef>
              <a:spcAft>
                <a:spcPts val="0"/>
              </a:spcAft>
              <a:buNone/>
            </a:pPr>
            <a:r>
              <a:rPr lang="en" sz="1200"/>
              <a:t>CYP3A4</a:t>
            </a:r>
            <a:endParaRPr sz="1200"/>
          </a:p>
          <a:p>
            <a:pPr marL="0" lvl="0" indent="0" algn="l" rtl="0">
              <a:spcBef>
                <a:spcPts val="0"/>
              </a:spcBef>
              <a:spcAft>
                <a:spcPts val="0"/>
              </a:spcAft>
              <a:buNone/>
            </a:pPr>
            <a:r>
              <a:rPr lang="en" sz="1200"/>
              <a:t>substrates</a:t>
            </a:r>
            <a:endParaRPr sz="1200"/>
          </a:p>
        </p:txBody>
      </p:sp>
      <p:grpSp>
        <p:nvGrpSpPr>
          <p:cNvPr id="10882" name="Google Shape;10882;p418"/>
          <p:cNvGrpSpPr/>
          <p:nvPr/>
        </p:nvGrpSpPr>
        <p:grpSpPr>
          <a:xfrm>
            <a:off x="2818225" y="93112"/>
            <a:ext cx="4971824" cy="4834364"/>
            <a:chOff x="2132425" y="93112"/>
            <a:chExt cx="4971824" cy="4834364"/>
          </a:xfrm>
        </p:grpSpPr>
        <p:grpSp>
          <p:nvGrpSpPr>
            <p:cNvPr id="10883" name="Google Shape;10883;p418"/>
            <p:cNvGrpSpPr/>
            <p:nvPr/>
          </p:nvGrpSpPr>
          <p:grpSpPr>
            <a:xfrm>
              <a:off x="2976560" y="93112"/>
              <a:ext cx="2552234" cy="2133110"/>
              <a:chOff x="-2521759" y="897403"/>
              <a:chExt cx="1477500" cy="1089600"/>
            </a:xfrm>
          </p:grpSpPr>
          <p:sp>
            <p:nvSpPr>
              <p:cNvPr id="10884" name="Google Shape;10884;p418"/>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885" name="Google Shape;10885;p418"/>
              <p:cNvGrpSpPr/>
              <p:nvPr/>
            </p:nvGrpSpPr>
            <p:grpSpPr>
              <a:xfrm>
                <a:off x="-2127414" y="1275205"/>
                <a:ext cx="688733" cy="700658"/>
                <a:chOff x="40123" y="-1583761"/>
                <a:chExt cx="688733" cy="1109689"/>
              </a:xfrm>
            </p:grpSpPr>
            <p:grpSp>
              <p:nvGrpSpPr>
                <p:cNvPr id="10886" name="Google Shape;10886;p418"/>
                <p:cNvGrpSpPr/>
                <p:nvPr/>
              </p:nvGrpSpPr>
              <p:grpSpPr>
                <a:xfrm>
                  <a:off x="45124" y="-1327179"/>
                  <a:ext cx="683733" cy="853107"/>
                  <a:chOff x="597574" y="1930371"/>
                  <a:chExt cx="683733" cy="853107"/>
                </a:xfrm>
              </p:grpSpPr>
              <p:grpSp>
                <p:nvGrpSpPr>
                  <p:cNvPr id="10887" name="Google Shape;10887;p418"/>
                  <p:cNvGrpSpPr/>
                  <p:nvPr/>
                </p:nvGrpSpPr>
                <p:grpSpPr>
                  <a:xfrm rot="-5400000">
                    <a:off x="640721" y="2142893"/>
                    <a:ext cx="600335" cy="680836"/>
                    <a:chOff x="15239716" y="-12996420"/>
                    <a:chExt cx="1868456" cy="2463229"/>
                  </a:xfrm>
                </p:grpSpPr>
                <p:pic>
                  <p:nvPicPr>
                    <p:cNvPr id="10888" name="Google Shape;10888;p418"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0889" name="Google Shape;10889;p418"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0890" name="Google Shape;10890;p418"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0891" name="Google Shape;10891;p418"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0892" name="Google Shape;10892;p418"/>
            <p:cNvGrpSpPr/>
            <p:nvPr/>
          </p:nvGrpSpPr>
          <p:grpSpPr>
            <a:xfrm>
              <a:off x="2132425" y="1974775"/>
              <a:ext cx="4971824" cy="2952700"/>
              <a:chOff x="3634925" y="1008225"/>
              <a:chExt cx="4971824" cy="2952700"/>
            </a:xfrm>
          </p:grpSpPr>
          <p:pic>
            <p:nvPicPr>
              <p:cNvPr id="10893" name="Google Shape;10893;p418"/>
              <p:cNvPicPr preferRelativeResize="0"/>
              <p:nvPr/>
            </p:nvPicPr>
            <p:blipFill>
              <a:blip r:embed="rId7">
                <a:alphaModFix/>
              </a:blip>
              <a:stretch>
                <a:fillRect/>
              </a:stretch>
            </p:blipFill>
            <p:spPr>
              <a:xfrm>
                <a:off x="3634925" y="1008225"/>
                <a:ext cx="4971824" cy="2952700"/>
              </a:xfrm>
              <a:prstGeom prst="rect">
                <a:avLst/>
              </a:prstGeom>
              <a:noFill/>
              <a:ln>
                <a:noFill/>
              </a:ln>
            </p:spPr>
          </p:pic>
          <p:sp>
            <p:nvSpPr>
              <p:cNvPr id="10894" name="Google Shape;10894;p418"/>
              <p:cNvSpPr txBox="1"/>
              <p:nvPr/>
            </p:nvSpPr>
            <p:spPr>
              <a:xfrm rot="24443">
                <a:off x="4660676" y="213508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fluvoxamine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LUVOX</a:t>
                </a:r>
                <a:endParaRPr sz="1800" b="1"/>
              </a:p>
            </p:txBody>
          </p:sp>
        </p:grpSp>
        <p:sp>
          <p:nvSpPr>
            <p:cNvPr id="10895" name="Google Shape;10895;p418"/>
            <p:cNvSpPr txBox="1"/>
            <p:nvPr/>
          </p:nvSpPr>
          <p:spPr>
            <a:xfrm>
              <a:off x="3980525" y="418325"/>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cxnSp>
          <p:nvCxnSpPr>
            <p:cNvPr id="10896" name="Google Shape;10896;p418"/>
            <p:cNvCxnSpPr/>
            <p:nvPr/>
          </p:nvCxnSpPr>
          <p:spPr>
            <a:xfrm>
              <a:off x="3998774" y="4827827"/>
              <a:ext cx="423300" cy="0"/>
            </a:xfrm>
            <a:prstGeom prst="straightConnector1">
              <a:avLst/>
            </a:prstGeom>
            <a:noFill/>
            <a:ln w="28575" cap="flat" cmpd="sng">
              <a:solidFill>
                <a:schemeClr val="dk2"/>
              </a:solidFill>
              <a:prstDash val="solid"/>
              <a:round/>
              <a:headEnd type="none" w="med" len="med"/>
              <a:tailEnd type="none" w="med" len="med"/>
            </a:ln>
          </p:spPr>
        </p:cxnSp>
      </p:grpSp>
      <p:sp>
        <p:nvSpPr>
          <p:cNvPr id="10897" name="Google Shape;10897;p418"/>
          <p:cNvSpPr txBox="1"/>
          <p:nvPr/>
        </p:nvSpPr>
        <p:spPr>
          <a:xfrm>
            <a:off x="329125" y="119100"/>
            <a:ext cx="3029100" cy="311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Fluvoxamine (LUVOX)</a:t>
            </a:r>
            <a:endParaRPr b="1"/>
          </a:p>
          <a:p>
            <a:pPr marL="457200" lvl="0" indent="-317500" algn="l" rtl="0">
              <a:spcBef>
                <a:spcPts val="1000"/>
              </a:spcBef>
              <a:spcAft>
                <a:spcPts val="0"/>
              </a:spcAft>
              <a:buSzPts val="1400"/>
              <a:buChar char="●"/>
            </a:pPr>
            <a:r>
              <a:rPr lang="en" b="1"/>
              <a:t>FDA-approved for OCD, not depression</a:t>
            </a:r>
            <a:endParaRPr b="1"/>
          </a:p>
          <a:p>
            <a:pPr marL="457200" lvl="0" indent="-317500" algn="l" rtl="0">
              <a:spcBef>
                <a:spcPts val="0"/>
              </a:spcBef>
              <a:spcAft>
                <a:spcPts val="0"/>
              </a:spcAft>
              <a:buSzPts val="1400"/>
              <a:buChar char="●"/>
            </a:pPr>
            <a:r>
              <a:rPr lang="en" b="1"/>
              <a:t>“Fluffer” in</a:t>
            </a:r>
            <a:r>
              <a:rPr lang="en" b="1" u="sng"/>
              <a:t>H</a:t>
            </a:r>
            <a:r>
              <a:rPr lang="en" b="1"/>
              <a:t>ibitor</a:t>
            </a:r>
            <a:endParaRPr b="1"/>
          </a:p>
          <a:p>
            <a:pPr marL="914400" lvl="1" indent="-317500" algn="l" rtl="0">
              <a:spcBef>
                <a:spcPts val="0"/>
              </a:spcBef>
              <a:spcAft>
                <a:spcPts val="0"/>
              </a:spcAft>
              <a:buSzPts val="1400"/>
              <a:buChar char="○"/>
            </a:pPr>
            <a:r>
              <a:rPr lang="en" b="1"/>
              <a:t>Don’t prescribe it unless you know the interactions!!</a:t>
            </a:r>
            <a:endParaRPr b="1"/>
          </a:p>
          <a:p>
            <a:pPr marL="914400" lvl="1" indent="-317500" algn="l" rtl="0">
              <a:spcBef>
                <a:spcPts val="0"/>
              </a:spcBef>
              <a:spcAft>
                <a:spcPts val="0"/>
              </a:spcAft>
              <a:buSzPts val="1400"/>
              <a:buChar char="○"/>
            </a:pPr>
            <a:r>
              <a:rPr lang="en" b="1"/>
              <a:t>Run an interaction check!!</a:t>
            </a:r>
            <a:endParaRPr b="1">
              <a:solidFill>
                <a:schemeClr val="dk1"/>
              </a:solidFill>
            </a:endParaRPr>
          </a:p>
          <a:p>
            <a:pPr marL="457200" lvl="0" indent="-317500" algn="l" rtl="0">
              <a:spcBef>
                <a:spcPts val="0"/>
              </a:spcBef>
              <a:spcAft>
                <a:spcPts val="0"/>
              </a:spcAft>
              <a:buClr>
                <a:schemeClr val="dk1"/>
              </a:buClr>
              <a:buSzPts val="1400"/>
              <a:buChar char="●"/>
            </a:pPr>
            <a:r>
              <a:rPr lang="en" b="1">
                <a:solidFill>
                  <a:schemeClr val="dk1"/>
                </a:solidFill>
              </a:rPr>
              <a:t>Shortest half-life of SSRIs</a:t>
            </a:r>
            <a:endParaRPr b="1">
              <a:solidFill>
                <a:schemeClr val="dk1"/>
              </a:solidFill>
            </a:endParaRPr>
          </a:p>
          <a:p>
            <a:pPr marL="914400" lvl="1" indent="-317500" algn="l" rtl="0">
              <a:spcBef>
                <a:spcPts val="0"/>
              </a:spcBef>
              <a:spcAft>
                <a:spcPts val="0"/>
              </a:spcAft>
              <a:buClr>
                <a:schemeClr val="dk1"/>
              </a:buClr>
              <a:buSzPts val="1400"/>
              <a:buChar char="○"/>
            </a:pPr>
            <a:r>
              <a:rPr lang="en" b="1">
                <a:solidFill>
                  <a:schemeClr val="dk1"/>
                </a:solidFill>
              </a:rPr>
              <a:t>BID dosing</a:t>
            </a:r>
            <a:endParaRPr b="1">
              <a:solidFill>
                <a:schemeClr val="dk1"/>
              </a:solidFill>
            </a:endParaRPr>
          </a:p>
          <a:p>
            <a:pPr marL="914400" lvl="1" indent="-317500" algn="l" rtl="0">
              <a:spcBef>
                <a:spcPts val="0"/>
              </a:spcBef>
              <a:spcAft>
                <a:spcPts val="0"/>
              </a:spcAft>
              <a:buClr>
                <a:schemeClr val="dk1"/>
              </a:buClr>
              <a:buSzPts val="1400"/>
              <a:buChar char="○"/>
            </a:pPr>
            <a:r>
              <a:rPr lang="en" b="1">
                <a:solidFill>
                  <a:schemeClr val="dk1"/>
                </a:solidFill>
              </a:rPr>
              <a:t>5HT withdrawal</a:t>
            </a:r>
            <a:endParaRPr b="1">
              <a:solidFill>
                <a:schemeClr val="dk1"/>
              </a:solidFill>
            </a:endParaRPr>
          </a:p>
          <a:p>
            <a:pPr marL="0" lvl="0" indent="0" algn="l" rtl="0">
              <a:spcBef>
                <a:spcPts val="0"/>
              </a:spcBef>
              <a:spcAft>
                <a:spcPts val="0"/>
              </a:spcAft>
              <a:buNone/>
            </a:pPr>
            <a:endParaRPr b="1"/>
          </a:p>
        </p:txBody>
      </p:sp>
      <p:sp>
        <p:nvSpPr>
          <p:cNvPr id="10898" name="Google Shape;10898;p418"/>
          <p:cNvSpPr txBox="1"/>
          <p:nvPr/>
        </p:nvSpPr>
        <p:spPr>
          <a:xfrm>
            <a:off x="2567650" y="3613688"/>
            <a:ext cx="10947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rPr>
              <a:t>binds sigma-1 receptors</a:t>
            </a:r>
            <a:endParaRPr sz="1200" b="1"/>
          </a:p>
        </p:txBody>
      </p:sp>
      <p:sp>
        <p:nvSpPr>
          <p:cNvPr id="10899" name="Google Shape;10899;p418"/>
          <p:cNvSpPr txBox="1"/>
          <p:nvPr/>
        </p:nvSpPr>
        <p:spPr>
          <a:xfrm>
            <a:off x="731925" y="3613688"/>
            <a:ext cx="15984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anxiolytic actions and theoretically  beneficial in psychotic depression</a:t>
            </a:r>
            <a:endParaRPr sz="1200"/>
          </a:p>
        </p:txBody>
      </p:sp>
      <p:cxnSp>
        <p:nvCxnSpPr>
          <p:cNvPr id="10900" name="Google Shape;10900;p418"/>
          <p:cNvCxnSpPr/>
          <p:nvPr/>
        </p:nvCxnSpPr>
        <p:spPr>
          <a:xfrm rot="10800000">
            <a:off x="2085850" y="3814700"/>
            <a:ext cx="426000" cy="0"/>
          </a:xfrm>
          <a:prstGeom prst="straightConnector1">
            <a:avLst/>
          </a:prstGeom>
          <a:noFill/>
          <a:ln w="9525" cap="flat" cmpd="sng">
            <a:solidFill>
              <a:schemeClr val="dk2"/>
            </a:solidFill>
            <a:prstDash val="solid"/>
            <a:round/>
            <a:headEnd type="none" w="med" len="med"/>
            <a:tailEnd type="triangle" w="med" len="med"/>
          </a:ln>
        </p:spPr>
      </p:cxnSp>
      <p:grpSp>
        <p:nvGrpSpPr>
          <p:cNvPr id="10901" name="Google Shape;10901;p418"/>
          <p:cNvGrpSpPr/>
          <p:nvPr/>
        </p:nvGrpSpPr>
        <p:grpSpPr>
          <a:xfrm>
            <a:off x="7803909" y="93090"/>
            <a:ext cx="1168865" cy="1209290"/>
            <a:chOff x="-1014016" y="1186965"/>
            <a:chExt cx="1168865" cy="1209290"/>
          </a:xfrm>
        </p:grpSpPr>
        <p:pic>
          <p:nvPicPr>
            <p:cNvPr id="10902" name="Google Shape;10902;p418"/>
            <p:cNvPicPr preferRelativeResize="0"/>
            <p:nvPr/>
          </p:nvPicPr>
          <p:blipFill>
            <a:blip r:embed="rId8">
              <a:alphaModFix/>
            </a:blip>
            <a:stretch>
              <a:fillRect/>
            </a:stretch>
          </p:blipFill>
          <p:spPr>
            <a:xfrm rot="-1152341">
              <a:off x="-886387" y="1341354"/>
              <a:ext cx="913607" cy="930525"/>
            </a:xfrm>
            <a:prstGeom prst="rect">
              <a:avLst/>
            </a:prstGeom>
            <a:noFill/>
            <a:ln>
              <a:noFill/>
            </a:ln>
          </p:spPr>
        </p:pic>
        <p:grpSp>
          <p:nvGrpSpPr>
            <p:cNvPr id="10903" name="Google Shape;10903;p418"/>
            <p:cNvGrpSpPr/>
            <p:nvPr/>
          </p:nvGrpSpPr>
          <p:grpSpPr>
            <a:xfrm>
              <a:off x="-506336" y="1186965"/>
              <a:ext cx="335369" cy="280292"/>
              <a:chOff x="944110" y="-41910000"/>
              <a:chExt cx="3515400" cy="2592900"/>
            </a:xfrm>
          </p:grpSpPr>
          <p:sp>
            <p:nvSpPr>
              <p:cNvPr id="10904" name="Google Shape;10904;p418"/>
              <p:cNvSpPr/>
              <p:nvPr/>
            </p:nvSpPr>
            <p:spPr>
              <a:xfrm>
                <a:off x="944110" y="-41910000"/>
                <a:ext cx="3515400" cy="25929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905" name="Google Shape;10905;p418"/>
              <p:cNvGrpSpPr/>
              <p:nvPr/>
            </p:nvGrpSpPr>
            <p:grpSpPr>
              <a:xfrm>
                <a:off x="1882458" y="-41011055"/>
                <a:ext cx="1638845" cy="1667151"/>
                <a:chOff x="4049994" y="-68555981"/>
                <a:chExt cx="1638845" cy="2640404"/>
              </a:xfrm>
            </p:grpSpPr>
            <p:grpSp>
              <p:nvGrpSpPr>
                <p:cNvPr id="10906" name="Google Shape;10906;p418"/>
                <p:cNvGrpSpPr/>
                <p:nvPr/>
              </p:nvGrpSpPr>
              <p:grpSpPr>
                <a:xfrm>
                  <a:off x="4061893" y="-67945467"/>
                  <a:ext cx="1626947" cy="2029889"/>
                  <a:chOff x="4614343" y="-64687917"/>
                  <a:chExt cx="1626947" cy="2029889"/>
                </a:xfrm>
              </p:grpSpPr>
              <p:grpSp>
                <p:nvGrpSpPr>
                  <p:cNvPr id="10907" name="Google Shape;10907;p418"/>
                  <p:cNvGrpSpPr/>
                  <p:nvPr/>
                </p:nvGrpSpPr>
                <p:grpSpPr>
                  <a:xfrm rot="-5400000">
                    <a:off x="4717042" y="-64182276"/>
                    <a:ext cx="1428441" cy="1620055"/>
                    <a:chOff x="218916984" y="1550486"/>
                    <a:chExt cx="4445818" cy="5861270"/>
                  </a:xfrm>
                </p:grpSpPr>
                <p:pic>
                  <p:nvPicPr>
                    <p:cNvPr id="10908" name="Google Shape;10908;p418" descr="clipped result image"/>
                    <p:cNvPicPr preferRelativeResize="0"/>
                    <p:nvPr/>
                  </p:nvPicPr>
                  <p:blipFill rotWithShape="1">
                    <a:blip r:embed="rId3">
                      <a:alphaModFix/>
                    </a:blip>
                    <a:srcRect/>
                    <a:stretch/>
                  </p:blipFill>
                  <p:spPr>
                    <a:xfrm>
                      <a:off x="220749908" y="1550486"/>
                      <a:ext cx="2612893" cy="5850010"/>
                    </a:xfrm>
                    <a:prstGeom prst="rect">
                      <a:avLst/>
                    </a:prstGeom>
                    <a:noFill/>
                    <a:ln>
                      <a:noFill/>
                    </a:ln>
                  </p:spPr>
                </p:pic>
                <p:pic>
                  <p:nvPicPr>
                    <p:cNvPr id="10909" name="Google Shape;10909;p418" descr="clipped result image"/>
                    <p:cNvPicPr preferRelativeResize="0"/>
                    <p:nvPr/>
                  </p:nvPicPr>
                  <p:blipFill rotWithShape="1">
                    <a:blip r:embed="rId4">
                      <a:alphaModFix/>
                    </a:blip>
                    <a:srcRect/>
                    <a:stretch/>
                  </p:blipFill>
                  <p:spPr>
                    <a:xfrm>
                      <a:off x="218916984" y="1561746"/>
                      <a:ext cx="2632392" cy="5850010"/>
                    </a:xfrm>
                    <a:prstGeom prst="rect">
                      <a:avLst/>
                    </a:prstGeom>
                    <a:noFill/>
                    <a:ln>
                      <a:noFill/>
                    </a:ln>
                  </p:spPr>
                </p:pic>
              </p:grpSp>
              <p:pic>
                <p:nvPicPr>
                  <p:cNvPr id="10910" name="Google Shape;10910;p418" descr="clipped result image"/>
                  <p:cNvPicPr preferRelativeResize="0"/>
                  <p:nvPr/>
                </p:nvPicPr>
                <p:blipFill rotWithShape="1">
                  <a:blip r:embed="rId5">
                    <a:alphaModFix/>
                  </a:blip>
                  <a:srcRect/>
                  <a:stretch/>
                </p:blipFill>
                <p:spPr>
                  <a:xfrm rot="-5400000">
                    <a:off x="5003054" y="-65076627"/>
                    <a:ext cx="839522" cy="1616943"/>
                  </a:xfrm>
                  <a:prstGeom prst="rect">
                    <a:avLst/>
                  </a:prstGeom>
                  <a:noFill/>
                  <a:ln>
                    <a:noFill/>
                  </a:ln>
                </p:spPr>
              </p:pic>
            </p:grpSp>
            <p:pic>
              <p:nvPicPr>
                <p:cNvPr id="10911" name="Google Shape;10911;p418" descr="clipped result image"/>
                <p:cNvPicPr preferRelativeResize="0"/>
                <p:nvPr/>
              </p:nvPicPr>
              <p:blipFill rotWithShape="1">
                <a:blip r:embed="rId6">
                  <a:alphaModFix/>
                </a:blip>
                <a:srcRect/>
                <a:stretch/>
              </p:blipFill>
              <p:spPr>
                <a:xfrm rot="-5400000">
                  <a:off x="4438705" y="-68944692"/>
                  <a:ext cx="839522" cy="1616943"/>
                </a:xfrm>
                <a:prstGeom prst="rect">
                  <a:avLst/>
                </a:prstGeom>
                <a:noFill/>
                <a:ln>
                  <a:noFill/>
                </a:ln>
              </p:spPr>
            </p:pic>
          </p:grpSp>
        </p:grpSp>
      </p:gr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Shape 10915"/>
        <p:cNvGrpSpPr/>
        <p:nvPr/>
      </p:nvGrpSpPr>
      <p:grpSpPr>
        <a:xfrm>
          <a:off x="0" y="0"/>
          <a:ext cx="0" cy="0"/>
          <a:chOff x="0" y="0"/>
          <a:chExt cx="0" cy="0"/>
        </a:xfrm>
      </p:grpSpPr>
      <p:pic>
        <p:nvPicPr>
          <p:cNvPr id="10916" name="Google Shape;10916;p419" descr="A close up of a sign&#10;&#10;Description automatically generated"/>
          <p:cNvPicPr preferRelativeResize="0"/>
          <p:nvPr/>
        </p:nvPicPr>
        <p:blipFill rotWithShape="1">
          <a:blip r:embed="rId3">
            <a:alphaModFix/>
          </a:blip>
          <a:srcRect/>
          <a:stretch/>
        </p:blipFill>
        <p:spPr>
          <a:xfrm rot="-988375">
            <a:off x="5497829" y="610803"/>
            <a:ext cx="2181298" cy="1918055"/>
          </a:xfrm>
          <a:prstGeom prst="rect">
            <a:avLst/>
          </a:prstGeom>
          <a:noFill/>
          <a:ln>
            <a:noFill/>
          </a:ln>
        </p:spPr>
      </p:pic>
      <p:pic>
        <p:nvPicPr>
          <p:cNvPr id="10917" name="Google Shape;10917;p419" descr="A close up of a sign&#10;&#10;Description automatically generated"/>
          <p:cNvPicPr preferRelativeResize="0"/>
          <p:nvPr/>
        </p:nvPicPr>
        <p:blipFill rotWithShape="1">
          <a:blip r:embed="rId4">
            <a:alphaModFix/>
          </a:blip>
          <a:srcRect/>
          <a:stretch/>
        </p:blipFill>
        <p:spPr>
          <a:xfrm>
            <a:off x="6000980" y="2393265"/>
            <a:ext cx="1796908" cy="2325665"/>
          </a:xfrm>
          <a:prstGeom prst="rect">
            <a:avLst/>
          </a:prstGeom>
          <a:noFill/>
          <a:ln>
            <a:noFill/>
          </a:ln>
        </p:spPr>
      </p:pic>
      <p:pic>
        <p:nvPicPr>
          <p:cNvPr id="10918" name="Google Shape;10918;p419"/>
          <p:cNvPicPr preferRelativeResize="0"/>
          <p:nvPr/>
        </p:nvPicPr>
        <p:blipFill rotWithShape="1">
          <a:blip r:embed="rId5">
            <a:alphaModFix/>
          </a:blip>
          <a:srcRect/>
          <a:stretch/>
        </p:blipFill>
        <p:spPr>
          <a:xfrm>
            <a:off x="3770706" y="726923"/>
            <a:ext cx="1237664" cy="2143820"/>
          </a:xfrm>
          <a:prstGeom prst="rect">
            <a:avLst/>
          </a:prstGeom>
          <a:noFill/>
          <a:ln>
            <a:noFill/>
          </a:ln>
        </p:spPr>
      </p:pic>
      <p:pic>
        <p:nvPicPr>
          <p:cNvPr id="10919" name="Google Shape;10919;p419" descr="A close up of a sign&#10;&#10;Description automatically generated"/>
          <p:cNvPicPr preferRelativeResize="0"/>
          <p:nvPr/>
        </p:nvPicPr>
        <p:blipFill rotWithShape="1">
          <a:blip r:embed="rId6">
            <a:alphaModFix/>
          </a:blip>
          <a:srcRect/>
          <a:stretch/>
        </p:blipFill>
        <p:spPr>
          <a:xfrm flipH="1">
            <a:off x="3767963" y="2523650"/>
            <a:ext cx="2202646" cy="2318233"/>
          </a:xfrm>
          <a:prstGeom prst="rect">
            <a:avLst/>
          </a:prstGeom>
          <a:noFill/>
          <a:ln>
            <a:noFill/>
          </a:ln>
        </p:spPr>
      </p:pic>
      <p:pic>
        <p:nvPicPr>
          <p:cNvPr id="10920" name="Google Shape;10920;p419" descr="A close up of a sign&#10;&#10;Description automatically generated"/>
          <p:cNvPicPr preferRelativeResize="0"/>
          <p:nvPr/>
        </p:nvPicPr>
        <p:blipFill rotWithShape="1">
          <a:blip r:embed="rId3">
            <a:alphaModFix/>
          </a:blip>
          <a:srcRect l="67113" t="54122" r="6" b="2350"/>
          <a:stretch/>
        </p:blipFill>
        <p:spPr>
          <a:xfrm rot="-5400000">
            <a:off x="3733998" y="2449958"/>
            <a:ext cx="814528" cy="893772"/>
          </a:xfrm>
          <a:prstGeom prst="rect">
            <a:avLst/>
          </a:prstGeom>
          <a:noFill/>
          <a:ln>
            <a:noFill/>
          </a:ln>
        </p:spPr>
      </p:pic>
      <p:sp>
        <p:nvSpPr>
          <p:cNvPr id="10921" name="Google Shape;10921;p419"/>
          <p:cNvSpPr/>
          <p:nvPr/>
        </p:nvSpPr>
        <p:spPr>
          <a:xfrm rot="-433313">
            <a:off x="4500310" y="3314711"/>
            <a:ext cx="396143" cy="51893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pic>
        <p:nvPicPr>
          <p:cNvPr id="10922" name="Google Shape;10922;p419" descr="A close up of a logo&#10;&#10;Description automatically generated"/>
          <p:cNvPicPr preferRelativeResize="0"/>
          <p:nvPr/>
        </p:nvPicPr>
        <p:blipFill rotWithShape="1">
          <a:blip r:embed="rId7">
            <a:alphaModFix/>
          </a:blip>
          <a:srcRect/>
          <a:stretch/>
        </p:blipFill>
        <p:spPr>
          <a:xfrm>
            <a:off x="4868152" y="2526283"/>
            <a:ext cx="1057286" cy="1284343"/>
          </a:xfrm>
          <a:prstGeom prst="rect">
            <a:avLst/>
          </a:prstGeom>
          <a:noFill/>
          <a:ln>
            <a:noFill/>
          </a:ln>
        </p:spPr>
      </p:pic>
      <p:sp>
        <p:nvSpPr>
          <p:cNvPr id="10923" name="Google Shape;10923;p419"/>
          <p:cNvSpPr txBox="1"/>
          <p:nvPr/>
        </p:nvSpPr>
        <p:spPr>
          <a:xfrm>
            <a:off x="2321373" y="1011200"/>
            <a:ext cx="1645800" cy="4395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None/>
            </a:pPr>
            <a:r>
              <a:rPr lang="en"/>
              <a:t>Lightheadedness</a:t>
            </a:r>
            <a:endParaRPr b="0" i="0" u="none" strike="noStrike" cap="none">
              <a:solidFill>
                <a:srgbClr val="FFFFFF"/>
              </a:solidFill>
              <a:latin typeface="Arial"/>
              <a:ea typeface="Arial"/>
              <a:cs typeface="Arial"/>
              <a:sym typeface="Arial"/>
            </a:endParaRPr>
          </a:p>
        </p:txBody>
      </p:sp>
      <p:sp>
        <p:nvSpPr>
          <p:cNvPr id="10924" name="Google Shape;10924;p419"/>
          <p:cNvSpPr txBox="1"/>
          <p:nvPr/>
        </p:nvSpPr>
        <p:spPr>
          <a:xfrm>
            <a:off x="6445790" y="1011209"/>
            <a:ext cx="1356000" cy="4395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None/>
            </a:pPr>
            <a:r>
              <a:rPr lang="en"/>
              <a:t>Paresthesias</a:t>
            </a:r>
            <a:endParaRPr b="0" i="0" u="none" strike="noStrike" cap="none">
              <a:solidFill>
                <a:srgbClr val="FFFFFF"/>
              </a:solidFill>
              <a:latin typeface="Arial"/>
              <a:ea typeface="Arial"/>
              <a:cs typeface="Arial"/>
              <a:sym typeface="Arial"/>
            </a:endParaRPr>
          </a:p>
        </p:txBody>
      </p:sp>
      <p:sp>
        <p:nvSpPr>
          <p:cNvPr id="10925" name="Google Shape;10925;p419"/>
          <p:cNvSpPr txBox="1"/>
          <p:nvPr/>
        </p:nvSpPr>
        <p:spPr>
          <a:xfrm>
            <a:off x="6528891" y="4756666"/>
            <a:ext cx="1356000" cy="4395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None/>
            </a:pPr>
            <a:r>
              <a:rPr lang="en"/>
              <a:t>Irritability</a:t>
            </a:r>
            <a:endParaRPr b="0" i="0" u="none" strike="noStrike" cap="none">
              <a:solidFill>
                <a:srgbClr val="FFFFFF"/>
              </a:solidFill>
              <a:latin typeface="Arial"/>
              <a:ea typeface="Arial"/>
              <a:cs typeface="Arial"/>
              <a:sym typeface="Arial"/>
            </a:endParaRPr>
          </a:p>
        </p:txBody>
      </p:sp>
      <p:sp>
        <p:nvSpPr>
          <p:cNvPr id="10926" name="Google Shape;10926;p419"/>
          <p:cNvSpPr txBox="1"/>
          <p:nvPr/>
        </p:nvSpPr>
        <p:spPr>
          <a:xfrm>
            <a:off x="4986281" y="3628540"/>
            <a:ext cx="1356000" cy="4395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None/>
            </a:pPr>
            <a:r>
              <a:rPr lang="en"/>
              <a:t>Nausea</a:t>
            </a:r>
            <a:endParaRPr b="0" i="0" u="none" strike="noStrike" cap="none">
              <a:solidFill>
                <a:srgbClr val="FFFFFF"/>
              </a:solidFill>
              <a:latin typeface="Arial"/>
              <a:ea typeface="Arial"/>
              <a:cs typeface="Arial"/>
              <a:sym typeface="Arial"/>
            </a:endParaRPr>
          </a:p>
        </p:txBody>
      </p:sp>
      <p:sp>
        <p:nvSpPr>
          <p:cNvPr id="10927" name="Google Shape;10927;p419"/>
          <p:cNvSpPr txBox="1"/>
          <p:nvPr/>
        </p:nvSpPr>
        <p:spPr>
          <a:xfrm>
            <a:off x="4366296" y="4756685"/>
            <a:ext cx="1356000" cy="4395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None/>
            </a:pPr>
            <a:r>
              <a:rPr lang="en"/>
              <a:t>Fatigue</a:t>
            </a:r>
            <a:endParaRPr b="0" i="0" u="none" strike="noStrike" cap="none">
              <a:solidFill>
                <a:srgbClr val="FFFFFF"/>
              </a:solidFill>
              <a:latin typeface="Arial"/>
              <a:ea typeface="Arial"/>
              <a:cs typeface="Arial"/>
              <a:sym typeface="Arial"/>
            </a:endParaRPr>
          </a:p>
        </p:txBody>
      </p:sp>
      <p:sp>
        <p:nvSpPr>
          <p:cNvPr id="10928" name="Google Shape;10928;p419"/>
          <p:cNvSpPr txBox="1"/>
          <p:nvPr/>
        </p:nvSpPr>
        <p:spPr>
          <a:xfrm>
            <a:off x="78200" y="99700"/>
            <a:ext cx="2341200" cy="46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2100" b="1" i="0" u="none" strike="noStrike" cap="none">
                <a:solidFill>
                  <a:srgbClr val="000000"/>
                </a:solidFill>
              </a:rPr>
              <a:t>Serotonin Discontinuation Syndrome</a:t>
            </a:r>
            <a:endParaRPr sz="2100" b="1" i="0" u="none" strike="noStrike" cap="none">
              <a:solidFill>
                <a:srgbClr val="000000"/>
              </a:solidFill>
            </a:endParaRPr>
          </a:p>
          <a:p>
            <a:pPr marL="0" marR="0" lvl="0" indent="0" algn="l" rtl="0">
              <a:lnSpc>
                <a:spcPct val="100000"/>
              </a:lnSpc>
              <a:spcBef>
                <a:spcPts val="0"/>
              </a:spcBef>
              <a:spcAft>
                <a:spcPts val="0"/>
              </a:spcAft>
              <a:buClr>
                <a:srgbClr val="000000"/>
              </a:buClr>
              <a:buSzPts val="1300"/>
              <a:buFont typeface="Arial"/>
              <a:buNone/>
            </a:pPr>
            <a:endParaRPr sz="2100" b="1"/>
          </a:p>
          <a:p>
            <a:pPr marL="0" marR="0" lvl="0" indent="0" algn="l" rtl="0">
              <a:lnSpc>
                <a:spcPct val="100000"/>
              </a:lnSpc>
              <a:spcBef>
                <a:spcPts val="0"/>
              </a:spcBef>
              <a:spcAft>
                <a:spcPts val="0"/>
              </a:spcAft>
              <a:buClr>
                <a:srgbClr val="000000"/>
              </a:buClr>
              <a:buSzPts val="800"/>
              <a:buFont typeface="Arial"/>
              <a:buNone/>
            </a:pPr>
            <a:endParaRPr sz="21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21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endParaRPr sz="21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endParaRPr sz="21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2100" b="0" i="0" u="none" strike="noStrike" cap="none">
                <a:solidFill>
                  <a:srgbClr val="000000"/>
                </a:solidFill>
                <a:latin typeface="Arial"/>
                <a:ea typeface="Arial"/>
                <a:cs typeface="Arial"/>
                <a:sym typeface="Arial"/>
              </a:rPr>
              <a:t>                 </a:t>
            </a:r>
            <a:endParaRPr sz="21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2100" b="0" i="0" u="none" strike="noStrike" cap="none">
                <a:solidFill>
                  <a:srgbClr val="000000"/>
                </a:solidFill>
                <a:latin typeface="Arial"/>
                <a:ea typeface="Arial"/>
                <a:cs typeface="Arial"/>
                <a:sym typeface="Arial"/>
              </a:rPr>
              <a:t>     </a:t>
            </a:r>
            <a:endParaRPr sz="2100" b="0" i="0" u="none" strike="noStrike" cap="none">
              <a:solidFill>
                <a:srgbClr val="000000"/>
              </a:solidFill>
              <a:latin typeface="Arial"/>
              <a:ea typeface="Arial"/>
              <a:cs typeface="Arial"/>
              <a:sym typeface="Arial"/>
            </a:endParaRPr>
          </a:p>
        </p:txBody>
      </p:sp>
      <p:sp>
        <p:nvSpPr>
          <p:cNvPr id="10929" name="Google Shape;10929;p419"/>
          <p:cNvSpPr txBox="1"/>
          <p:nvPr/>
        </p:nvSpPr>
        <p:spPr>
          <a:xfrm>
            <a:off x="3797350" y="164925"/>
            <a:ext cx="2236800" cy="3522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None/>
            </a:pPr>
            <a:r>
              <a:rPr lang="en" sz="1600" b="1"/>
              <a:t>Fluvoxamine (Luvox)</a:t>
            </a:r>
            <a:endParaRPr sz="1600" b="0" i="0" u="none" strike="noStrike" cap="none">
              <a:solidFill>
                <a:srgbClr val="FFFFFF"/>
              </a:solidFill>
              <a:latin typeface="Arial"/>
              <a:ea typeface="Arial"/>
              <a:cs typeface="Arial"/>
              <a:sym typeface="Arial"/>
            </a:endParaRPr>
          </a:p>
        </p:txBody>
      </p:sp>
      <p:grpSp>
        <p:nvGrpSpPr>
          <p:cNvPr id="10930" name="Google Shape;10930;p419"/>
          <p:cNvGrpSpPr/>
          <p:nvPr/>
        </p:nvGrpSpPr>
        <p:grpSpPr>
          <a:xfrm>
            <a:off x="7803909" y="93090"/>
            <a:ext cx="1168865" cy="1209290"/>
            <a:chOff x="-1014016" y="1186965"/>
            <a:chExt cx="1168865" cy="1209290"/>
          </a:xfrm>
        </p:grpSpPr>
        <p:pic>
          <p:nvPicPr>
            <p:cNvPr id="10931" name="Google Shape;10931;p419"/>
            <p:cNvPicPr preferRelativeResize="0"/>
            <p:nvPr/>
          </p:nvPicPr>
          <p:blipFill>
            <a:blip r:embed="rId8">
              <a:alphaModFix/>
            </a:blip>
            <a:stretch>
              <a:fillRect/>
            </a:stretch>
          </p:blipFill>
          <p:spPr>
            <a:xfrm rot="-1152341">
              <a:off x="-886387" y="1341354"/>
              <a:ext cx="913607" cy="930525"/>
            </a:xfrm>
            <a:prstGeom prst="rect">
              <a:avLst/>
            </a:prstGeom>
            <a:noFill/>
            <a:ln>
              <a:noFill/>
            </a:ln>
          </p:spPr>
        </p:pic>
        <p:grpSp>
          <p:nvGrpSpPr>
            <p:cNvPr id="10932" name="Google Shape;10932;p419"/>
            <p:cNvGrpSpPr/>
            <p:nvPr/>
          </p:nvGrpSpPr>
          <p:grpSpPr>
            <a:xfrm>
              <a:off x="-506336" y="1186965"/>
              <a:ext cx="335369" cy="280292"/>
              <a:chOff x="944110" y="-41910000"/>
              <a:chExt cx="3515400" cy="2592900"/>
            </a:xfrm>
          </p:grpSpPr>
          <p:sp>
            <p:nvSpPr>
              <p:cNvPr id="10933" name="Google Shape;10933;p419"/>
              <p:cNvSpPr/>
              <p:nvPr/>
            </p:nvSpPr>
            <p:spPr>
              <a:xfrm>
                <a:off x="944110" y="-41910000"/>
                <a:ext cx="3515400" cy="25929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934" name="Google Shape;10934;p419"/>
              <p:cNvGrpSpPr/>
              <p:nvPr/>
            </p:nvGrpSpPr>
            <p:grpSpPr>
              <a:xfrm>
                <a:off x="1882458" y="-41011055"/>
                <a:ext cx="1638845" cy="1667151"/>
                <a:chOff x="4049994" y="-68555981"/>
                <a:chExt cx="1638845" cy="2640404"/>
              </a:xfrm>
            </p:grpSpPr>
            <p:grpSp>
              <p:nvGrpSpPr>
                <p:cNvPr id="10935" name="Google Shape;10935;p419"/>
                <p:cNvGrpSpPr/>
                <p:nvPr/>
              </p:nvGrpSpPr>
              <p:grpSpPr>
                <a:xfrm>
                  <a:off x="4061893" y="-67945467"/>
                  <a:ext cx="1626947" cy="2029889"/>
                  <a:chOff x="4614343" y="-64687917"/>
                  <a:chExt cx="1626947" cy="2029889"/>
                </a:xfrm>
              </p:grpSpPr>
              <p:grpSp>
                <p:nvGrpSpPr>
                  <p:cNvPr id="10936" name="Google Shape;10936;p419"/>
                  <p:cNvGrpSpPr/>
                  <p:nvPr/>
                </p:nvGrpSpPr>
                <p:grpSpPr>
                  <a:xfrm rot="-5400000">
                    <a:off x="4717042" y="-64182276"/>
                    <a:ext cx="1428441" cy="1620055"/>
                    <a:chOff x="218916984" y="1550486"/>
                    <a:chExt cx="4445818" cy="5861270"/>
                  </a:xfrm>
                </p:grpSpPr>
                <p:pic>
                  <p:nvPicPr>
                    <p:cNvPr id="10937" name="Google Shape;10937;p419" descr="clipped result image"/>
                    <p:cNvPicPr preferRelativeResize="0"/>
                    <p:nvPr/>
                  </p:nvPicPr>
                  <p:blipFill rotWithShape="1">
                    <a:blip r:embed="rId9">
                      <a:alphaModFix/>
                    </a:blip>
                    <a:srcRect/>
                    <a:stretch/>
                  </p:blipFill>
                  <p:spPr>
                    <a:xfrm>
                      <a:off x="220749908" y="1550486"/>
                      <a:ext cx="2612893" cy="5850010"/>
                    </a:xfrm>
                    <a:prstGeom prst="rect">
                      <a:avLst/>
                    </a:prstGeom>
                    <a:noFill/>
                    <a:ln>
                      <a:noFill/>
                    </a:ln>
                  </p:spPr>
                </p:pic>
                <p:pic>
                  <p:nvPicPr>
                    <p:cNvPr id="10938" name="Google Shape;10938;p419" descr="clipped result image"/>
                    <p:cNvPicPr preferRelativeResize="0"/>
                    <p:nvPr/>
                  </p:nvPicPr>
                  <p:blipFill rotWithShape="1">
                    <a:blip r:embed="rId10">
                      <a:alphaModFix/>
                    </a:blip>
                    <a:srcRect/>
                    <a:stretch/>
                  </p:blipFill>
                  <p:spPr>
                    <a:xfrm>
                      <a:off x="218916984" y="1561746"/>
                      <a:ext cx="2632392" cy="5850010"/>
                    </a:xfrm>
                    <a:prstGeom prst="rect">
                      <a:avLst/>
                    </a:prstGeom>
                    <a:noFill/>
                    <a:ln>
                      <a:noFill/>
                    </a:ln>
                  </p:spPr>
                </p:pic>
              </p:grpSp>
              <p:pic>
                <p:nvPicPr>
                  <p:cNvPr id="10939" name="Google Shape;10939;p419" descr="clipped result image"/>
                  <p:cNvPicPr preferRelativeResize="0"/>
                  <p:nvPr/>
                </p:nvPicPr>
                <p:blipFill rotWithShape="1">
                  <a:blip r:embed="rId11">
                    <a:alphaModFix/>
                  </a:blip>
                  <a:srcRect/>
                  <a:stretch/>
                </p:blipFill>
                <p:spPr>
                  <a:xfrm rot="-5400000">
                    <a:off x="5003054" y="-65076627"/>
                    <a:ext cx="839522" cy="1616943"/>
                  </a:xfrm>
                  <a:prstGeom prst="rect">
                    <a:avLst/>
                  </a:prstGeom>
                  <a:noFill/>
                  <a:ln>
                    <a:noFill/>
                  </a:ln>
                </p:spPr>
              </p:pic>
            </p:grpSp>
            <p:pic>
              <p:nvPicPr>
                <p:cNvPr id="10940" name="Google Shape;10940;p419" descr="clipped result image"/>
                <p:cNvPicPr preferRelativeResize="0"/>
                <p:nvPr/>
              </p:nvPicPr>
              <p:blipFill rotWithShape="1">
                <a:blip r:embed="rId12">
                  <a:alphaModFix/>
                </a:blip>
                <a:srcRect/>
                <a:stretch/>
              </p:blipFill>
              <p:spPr>
                <a:xfrm rot="-5400000">
                  <a:off x="4438705" y="-68944692"/>
                  <a:ext cx="839522" cy="1616943"/>
                </a:xfrm>
                <a:prstGeom prst="rect">
                  <a:avLst/>
                </a:prstGeom>
                <a:noFill/>
                <a:ln>
                  <a:noFill/>
                </a:ln>
              </p:spPr>
            </p:pic>
          </p:grpSp>
        </p:grpSp>
      </p:gr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Shape 10944"/>
        <p:cNvGrpSpPr/>
        <p:nvPr/>
      </p:nvGrpSpPr>
      <p:grpSpPr>
        <a:xfrm>
          <a:off x="0" y="0"/>
          <a:ext cx="0" cy="0"/>
          <a:chOff x="0" y="0"/>
          <a:chExt cx="0" cy="0"/>
        </a:xfrm>
      </p:grpSpPr>
      <p:sp>
        <p:nvSpPr>
          <p:cNvPr id="10945" name="Google Shape;10945;p420"/>
          <p:cNvSpPr txBox="1"/>
          <p:nvPr/>
        </p:nvSpPr>
        <p:spPr>
          <a:xfrm>
            <a:off x="234750" y="127400"/>
            <a:ext cx="302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SSRIs</a:t>
            </a:r>
            <a:endParaRPr b="1"/>
          </a:p>
        </p:txBody>
      </p:sp>
      <p:grpSp>
        <p:nvGrpSpPr>
          <p:cNvPr id="10946" name="Google Shape;10946;p420"/>
          <p:cNvGrpSpPr/>
          <p:nvPr/>
        </p:nvGrpSpPr>
        <p:grpSpPr>
          <a:xfrm>
            <a:off x="6209587" y="2416340"/>
            <a:ext cx="2696717" cy="2622159"/>
            <a:chOff x="2132425" y="93112"/>
            <a:chExt cx="4971824" cy="4834364"/>
          </a:xfrm>
        </p:grpSpPr>
        <p:grpSp>
          <p:nvGrpSpPr>
            <p:cNvPr id="10947" name="Google Shape;10947;p420"/>
            <p:cNvGrpSpPr/>
            <p:nvPr/>
          </p:nvGrpSpPr>
          <p:grpSpPr>
            <a:xfrm>
              <a:off x="2976560" y="93112"/>
              <a:ext cx="2552234" cy="2133110"/>
              <a:chOff x="-2521759" y="897403"/>
              <a:chExt cx="1477500" cy="1089600"/>
            </a:xfrm>
          </p:grpSpPr>
          <p:sp>
            <p:nvSpPr>
              <p:cNvPr id="10948" name="Google Shape;10948;p420"/>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949" name="Google Shape;10949;p420"/>
              <p:cNvGrpSpPr/>
              <p:nvPr/>
            </p:nvGrpSpPr>
            <p:grpSpPr>
              <a:xfrm>
                <a:off x="-2127414" y="1275205"/>
                <a:ext cx="688733" cy="700658"/>
                <a:chOff x="40123" y="-1583761"/>
                <a:chExt cx="688733" cy="1109689"/>
              </a:xfrm>
            </p:grpSpPr>
            <p:grpSp>
              <p:nvGrpSpPr>
                <p:cNvPr id="10950" name="Google Shape;10950;p420"/>
                <p:cNvGrpSpPr/>
                <p:nvPr/>
              </p:nvGrpSpPr>
              <p:grpSpPr>
                <a:xfrm>
                  <a:off x="45124" y="-1327179"/>
                  <a:ext cx="683733" cy="853107"/>
                  <a:chOff x="597574" y="1930371"/>
                  <a:chExt cx="683733" cy="853107"/>
                </a:xfrm>
              </p:grpSpPr>
              <p:grpSp>
                <p:nvGrpSpPr>
                  <p:cNvPr id="10951" name="Google Shape;10951;p420"/>
                  <p:cNvGrpSpPr/>
                  <p:nvPr/>
                </p:nvGrpSpPr>
                <p:grpSpPr>
                  <a:xfrm rot="-5400000">
                    <a:off x="640721" y="2142893"/>
                    <a:ext cx="600335" cy="680836"/>
                    <a:chOff x="15239716" y="-12996420"/>
                    <a:chExt cx="1868456" cy="2463229"/>
                  </a:xfrm>
                </p:grpSpPr>
                <p:pic>
                  <p:nvPicPr>
                    <p:cNvPr id="10952" name="Google Shape;10952;p420"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0953" name="Google Shape;10953;p420"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0954" name="Google Shape;10954;p420"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0955" name="Google Shape;10955;p420"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0956" name="Google Shape;10956;p420"/>
            <p:cNvGrpSpPr/>
            <p:nvPr/>
          </p:nvGrpSpPr>
          <p:grpSpPr>
            <a:xfrm>
              <a:off x="2132425" y="1974775"/>
              <a:ext cx="4971824" cy="2952700"/>
              <a:chOff x="3634925" y="1008225"/>
              <a:chExt cx="4971824" cy="2952700"/>
            </a:xfrm>
          </p:grpSpPr>
          <p:pic>
            <p:nvPicPr>
              <p:cNvPr id="10957" name="Google Shape;10957;p420"/>
              <p:cNvPicPr preferRelativeResize="0"/>
              <p:nvPr/>
            </p:nvPicPr>
            <p:blipFill>
              <a:blip r:embed="rId7">
                <a:alphaModFix/>
              </a:blip>
              <a:stretch>
                <a:fillRect/>
              </a:stretch>
            </p:blipFill>
            <p:spPr>
              <a:xfrm>
                <a:off x="3634925" y="1008225"/>
                <a:ext cx="4971824" cy="2952700"/>
              </a:xfrm>
              <a:prstGeom prst="rect">
                <a:avLst/>
              </a:prstGeom>
              <a:noFill/>
              <a:ln>
                <a:noFill/>
              </a:ln>
            </p:spPr>
          </p:pic>
          <p:sp>
            <p:nvSpPr>
              <p:cNvPr id="10958" name="Google Shape;10958;p420"/>
              <p:cNvSpPr txBox="1"/>
              <p:nvPr/>
            </p:nvSpPr>
            <p:spPr>
              <a:xfrm rot="24443">
                <a:off x="4687888" y="199902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fluvoxamine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LUVOX</a:t>
                </a:r>
                <a:endParaRPr sz="1200" b="1"/>
              </a:p>
            </p:txBody>
          </p:sp>
        </p:grpSp>
        <p:sp>
          <p:nvSpPr>
            <p:cNvPr id="10959" name="Google Shape;10959;p420"/>
            <p:cNvSpPr txBox="1"/>
            <p:nvPr/>
          </p:nvSpPr>
          <p:spPr>
            <a:xfrm>
              <a:off x="3841857" y="341904"/>
              <a:ext cx="1598400" cy="62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10960" name="Google Shape;10960;p420"/>
            <p:cNvCxnSpPr/>
            <p:nvPr/>
          </p:nvCxnSpPr>
          <p:spPr>
            <a:xfrm>
              <a:off x="3998774" y="482782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10961" name="Google Shape;10961;p420"/>
          <p:cNvGrpSpPr/>
          <p:nvPr/>
        </p:nvGrpSpPr>
        <p:grpSpPr>
          <a:xfrm>
            <a:off x="3326167" y="2716203"/>
            <a:ext cx="2595233" cy="2322422"/>
            <a:chOff x="2728451" y="807760"/>
            <a:chExt cx="4243350" cy="3797289"/>
          </a:xfrm>
        </p:grpSpPr>
        <p:grpSp>
          <p:nvGrpSpPr>
            <p:cNvPr id="10962" name="Google Shape;10962;p420"/>
            <p:cNvGrpSpPr/>
            <p:nvPr/>
          </p:nvGrpSpPr>
          <p:grpSpPr>
            <a:xfrm>
              <a:off x="2728451" y="807760"/>
              <a:ext cx="4243350" cy="3797289"/>
              <a:chOff x="2728451" y="1112560"/>
              <a:chExt cx="4243350" cy="3797289"/>
            </a:xfrm>
          </p:grpSpPr>
          <p:grpSp>
            <p:nvGrpSpPr>
              <p:cNvPr id="10963" name="Google Shape;10963;p420"/>
              <p:cNvGrpSpPr/>
              <p:nvPr/>
            </p:nvGrpSpPr>
            <p:grpSpPr>
              <a:xfrm>
                <a:off x="3548625" y="1112560"/>
                <a:ext cx="2095342" cy="1415608"/>
                <a:chOff x="3548625" y="1112560"/>
                <a:chExt cx="2095342" cy="1415608"/>
              </a:xfrm>
            </p:grpSpPr>
            <p:grpSp>
              <p:nvGrpSpPr>
                <p:cNvPr id="10964" name="Google Shape;10964;p420"/>
                <p:cNvGrpSpPr/>
                <p:nvPr/>
              </p:nvGrpSpPr>
              <p:grpSpPr>
                <a:xfrm>
                  <a:off x="3548625" y="1112560"/>
                  <a:ext cx="1693806" cy="1415608"/>
                  <a:chOff x="-2521759" y="897403"/>
                  <a:chExt cx="1477500" cy="1089600"/>
                </a:xfrm>
              </p:grpSpPr>
              <p:sp>
                <p:nvSpPr>
                  <p:cNvPr id="10965" name="Google Shape;10965;p420"/>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966" name="Google Shape;10966;p420"/>
                  <p:cNvGrpSpPr/>
                  <p:nvPr/>
                </p:nvGrpSpPr>
                <p:grpSpPr>
                  <a:xfrm>
                    <a:off x="-2127414" y="1275205"/>
                    <a:ext cx="688733" cy="700658"/>
                    <a:chOff x="40123" y="-1583761"/>
                    <a:chExt cx="688733" cy="1109689"/>
                  </a:xfrm>
                </p:grpSpPr>
                <p:grpSp>
                  <p:nvGrpSpPr>
                    <p:cNvPr id="10967" name="Google Shape;10967;p420"/>
                    <p:cNvGrpSpPr/>
                    <p:nvPr/>
                  </p:nvGrpSpPr>
                  <p:grpSpPr>
                    <a:xfrm>
                      <a:off x="45124" y="-1327179"/>
                      <a:ext cx="683733" cy="853107"/>
                      <a:chOff x="597574" y="1930371"/>
                      <a:chExt cx="683733" cy="853107"/>
                    </a:xfrm>
                  </p:grpSpPr>
                  <p:grpSp>
                    <p:nvGrpSpPr>
                      <p:cNvPr id="10968" name="Google Shape;10968;p420"/>
                      <p:cNvGrpSpPr/>
                      <p:nvPr/>
                    </p:nvGrpSpPr>
                    <p:grpSpPr>
                      <a:xfrm rot="-5400000">
                        <a:off x="640721" y="2142893"/>
                        <a:ext cx="600335" cy="680836"/>
                        <a:chOff x="15239716" y="-12996420"/>
                        <a:chExt cx="1868456" cy="2463229"/>
                      </a:xfrm>
                    </p:grpSpPr>
                    <p:pic>
                      <p:nvPicPr>
                        <p:cNvPr id="10969" name="Google Shape;10969;p420"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0970" name="Google Shape;10970;p420"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0971" name="Google Shape;10971;p420"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0972" name="Google Shape;10972;p420"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sp>
              <p:nvSpPr>
                <p:cNvPr id="10973" name="Google Shape;10973;p420"/>
                <p:cNvSpPr txBox="1"/>
                <p:nvPr/>
              </p:nvSpPr>
              <p:spPr>
                <a:xfrm>
                  <a:off x="4045567" y="1211265"/>
                  <a:ext cx="1598400" cy="52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t>CYP</a:t>
                  </a:r>
                  <a:endParaRPr sz="900" b="1"/>
                </a:p>
              </p:txBody>
            </p:sp>
          </p:grpSp>
          <p:grpSp>
            <p:nvGrpSpPr>
              <p:cNvPr id="10974" name="Google Shape;10974;p420"/>
              <p:cNvGrpSpPr/>
              <p:nvPr/>
            </p:nvGrpSpPr>
            <p:grpSpPr>
              <a:xfrm>
                <a:off x="2728451" y="2175925"/>
                <a:ext cx="4243350" cy="2733924"/>
                <a:chOff x="2958951" y="1256250"/>
                <a:chExt cx="4243350" cy="2733924"/>
              </a:xfrm>
            </p:grpSpPr>
            <p:pic>
              <p:nvPicPr>
                <p:cNvPr id="10975" name="Google Shape;10975;p420"/>
                <p:cNvPicPr preferRelativeResize="0"/>
                <p:nvPr/>
              </p:nvPicPr>
              <p:blipFill>
                <a:blip r:embed="rId8">
                  <a:alphaModFix/>
                </a:blip>
                <a:stretch>
                  <a:fillRect/>
                </a:stretch>
              </p:blipFill>
              <p:spPr>
                <a:xfrm>
                  <a:off x="2958951" y="1256250"/>
                  <a:ext cx="4243350" cy="2733924"/>
                </a:xfrm>
                <a:prstGeom prst="rect">
                  <a:avLst/>
                </a:prstGeom>
                <a:noFill/>
                <a:ln>
                  <a:noFill/>
                </a:ln>
              </p:spPr>
            </p:pic>
            <p:sp>
              <p:nvSpPr>
                <p:cNvPr id="10976" name="Google Shape;10976;p420"/>
                <p:cNvSpPr txBox="1"/>
                <p:nvPr/>
              </p:nvSpPr>
              <p:spPr>
                <a:xfrm rot="24443">
                  <a:off x="3616566" y="2253982"/>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paroxetine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PAXIL</a:t>
                  </a:r>
                  <a:endParaRPr sz="1200" b="1"/>
                </a:p>
              </p:txBody>
            </p:sp>
          </p:grpSp>
        </p:grpSp>
        <p:cxnSp>
          <p:nvCxnSpPr>
            <p:cNvPr id="10977" name="Google Shape;10977;p420"/>
            <p:cNvCxnSpPr/>
            <p:nvPr/>
          </p:nvCxnSpPr>
          <p:spPr>
            <a:xfrm>
              <a:off x="4177633" y="451473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10978" name="Google Shape;10978;p420"/>
          <p:cNvGrpSpPr/>
          <p:nvPr/>
        </p:nvGrpSpPr>
        <p:grpSpPr>
          <a:xfrm>
            <a:off x="527993" y="631283"/>
            <a:ext cx="2523464" cy="1702042"/>
            <a:chOff x="1078553" y="1406852"/>
            <a:chExt cx="3191834" cy="2152848"/>
          </a:xfrm>
        </p:grpSpPr>
        <p:grpSp>
          <p:nvGrpSpPr>
            <p:cNvPr id="10979" name="Google Shape;10979;p420"/>
            <p:cNvGrpSpPr/>
            <p:nvPr/>
          </p:nvGrpSpPr>
          <p:grpSpPr>
            <a:xfrm>
              <a:off x="1078553" y="1406852"/>
              <a:ext cx="3191834" cy="2152848"/>
              <a:chOff x="861075" y="1457642"/>
              <a:chExt cx="4419599" cy="2980958"/>
            </a:xfrm>
          </p:grpSpPr>
          <p:pic>
            <p:nvPicPr>
              <p:cNvPr id="10980" name="Google Shape;10980;p420"/>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10981" name="Google Shape;10981;p420"/>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escitalopram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LEXAPRO</a:t>
                </a:r>
                <a:endParaRPr sz="1200" b="1"/>
              </a:p>
            </p:txBody>
          </p:sp>
        </p:grpSp>
        <p:grpSp>
          <p:nvGrpSpPr>
            <p:cNvPr id="10982" name="Google Shape;10982;p420"/>
            <p:cNvGrpSpPr/>
            <p:nvPr/>
          </p:nvGrpSpPr>
          <p:grpSpPr>
            <a:xfrm>
              <a:off x="1980041" y="1481287"/>
              <a:ext cx="308764" cy="2020121"/>
              <a:chOff x="4198133" y="1585860"/>
              <a:chExt cx="434023" cy="2787912"/>
            </a:xfrm>
          </p:grpSpPr>
          <p:cxnSp>
            <p:nvCxnSpPr>
              <p:cNvPr id="10983" name="Google Shape;10983;p420"/>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0984" name="Google Shape;10984;p420"/>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0985" name="Google Shape;10985;p420"/>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nvGrpSpPr>
          <p:cNvPr id="10986" name="Google Shape;10986;p420"/>
          <p:cNvGrpSpPr/>
          <p:nvPr/>
        </p:nvGrpSpPr>
        <p:grpSpPr>
          <a:xfrm>
            <a:off x="6127382" y="347119"/>
            <a:ext cx="2775450" cy="2026082"/>
            <a:chOff x="4539758" y="527583"/>
            <a:chExt cx="2775450" cy="2026082"/>
          </a:xfrm>
        </p:grpSpPr>
        <p:grpSp>
          <p:nvGrpSpPr>
            <p:cNvPr id="10987" name="Google Shape;10987;p420"/>
            <p:cNvGrpSpPr/>
            <p:nvPr/>
          </p:nvGrpSpPr>
          <p:grpSpPr>
            <a:xfrm>
              <a:off x="4539758" y="566729"/>
              <a:ext cx="2775450" cy="1986936"/>
              <a:chOff x="4902894" y="1042215"/>
              <a:chExt cx="3586316" cy="2567432"/>
            </a:xfrm>
          </p:grpSpPr>
          <p:grpSp>
            <p:nvGrpSpPr>
              <p:cNvPr id="10988" name="Google Shape;10988;p420"/>
              <p:cNvGrpSpPr/>
              <p:nvPr/>
            </p:nvGrpSpPr>
            <p:grpSpPr>
              <a:xfrm>
                <a:off x="6099641" y="1042215"/>
                <a:ext cx="574895" cy="480514"/>
                <a:chOff x="-2521759" y="897403"/>
                <a:chExt cx="1477500" cy="1089600"/>
              </a:xfrm>
            </p:grpSpPr>
            <p:sp>
              <p:nvSpPr>
                <p:cNvPr id="10989" name="Google Shape;10989;p420"/>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990" name="Google Shape;10990;p420"/>
                <p:cNvGrpSpPr/>
                <p:nvPr/>
              </p:nvGrpSpPr>
              <p:grpSpPr>
                <a:xfrm>
                  <a:off x="-2127414" y="1275205"/>
                  <a:ext cx="688733" cy="700658"/>
                  <a:chOff x="40123" y="-1583761"/>
                  <a:chExt cx="688733" cy="1109689"/>
                </a:xfrm>
              </p:grpSpPr>
              <p:grpSp>
                <p:nvGrpSpPr>
                  <p:cNvPr id="10991" name="Google Shape;10991;p420"/>
                  <p:cNvGrpSpPr/>
                  <p:nvPr/>
                </p:nvGrpSpPr>
                <p:grpSpPr>
                  <a:xfrm>
                    <a:off x="45124" y="-1327179"/>
                    <a:ext cx="683733" cy="853107"/>
                    <a:chOff x="597574" y="1930371"/>
                    <a:chExt cx="683733" cy="853107"/>
                  </a:xfrm>
                </p:grpSpPr>
                <p:grpSp>
                  <p:nvGrpSpPr>
                    <p:cNvPr id="10992" name="Google Shape;10992;p420"/>
                    <p:cNvGrpSpPr/>
                    <p:nvPr/>
                  </p:nvGrpSpPr>
                  <p:grpSpPr>
                    <a:xfrm rot="-5400000">
                      <a:off x="640721" y="2142893"/>
                      <a:ext cx="600335" cy="680836"/>
                      <a:chOff x="15239716" y="-12996420"/>
                      <a:chExt cx="1868456" cy="2463229"/>
                    </a:xfrm>
                  </p:grpSpPr>
                  <p:pic>
                    <p:nvPicPr>
                      <p:cNvPr id="10993" name="Google Shape;10993;p420"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0994" name="Google Shape;10994;p420"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0995" name="Google Shape;10995;p420"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0996" name="Google Shape;10996;p420"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0997" name="Google Shape;10997;p420"/>
              <p:cNvGrpSpPr/>
              <p:nvPr/>
            </p:nvGrpSpPr>
            <p:grpSpPr>
              <a:xfrm>
                <a:off x="4902894" y="1104366"/>
                <a:ext cx="3586316" cy="2505281"/>
                <a:chOff x="2696950" y="1678663"/>
                <a:chExt cx="4760176" cy="3325300"/>
              </a:xfrm>
            </p:grpSpPr>
            <p:grpSp>
              <p:nvGrpSpPr>
                <p:cNvPr id="10998" name="Google Shape;10998;p420"/>
                <p:cNvGrpSpPr/>
                <p:nvPr/>
              </p:nvGrpSpPr>
              <p:grpSpPr>
                <a:xfrm>
                  <a:off x="2696950" y="1678663"/>
                  <a:ext cx="4760176" cy="3325300"/>
                  <a:chOff x="2586350" y="1168975"/>
                  <a:chExt cx="4760176" cy="3325300"/>
                </a:xfrm>
              </p:grpSpPr>
              <p:pic>
                <p:nvPicPr>
                  <p:cNvPr id="10999" name="Google Shape;10999;p420"/>
                  <p:cNvPicPr preferRelativeResize="0"/>
                  <p:nvPr/>
                </p:nvPicPr>
                <p:blipFill>
                  <a:blip r:embed="rId10">
                    <a:alphaModFix/>
                  </a:blip>
                  <a:stretch>
                    <a:fillRect/>
                  </a:stretch>
                </p:blipFill>
                <p:spPr>
                  <a:xfrm>
                    <a:off x="2586350" y="1168975"/>
                    <a:ext cx="4760176" cy="3325300"/>
                  </a:xfrm>
                  <a:prstGeom prst="rect">
                    <a:avLst/>
                  </a:prstGeom>
                  <a:noFill/>
                  <a:ln>
                    <a:noFill/>
                  </a:ln>
                </p:spPr>
              </p:pic>
              <p:sp>
                <p:nvSpPr>
                  <p:cNvPr id="11000" name="Google Shape;11000;p420"/>
                  <p:cNvSpPr txBox="1"/>
                  <p:nvPr/>
                </p:nvSpPr>
                <p:spPr>
                  <a:xfrm rot="24443">
                    <a:off x="3553711" y="26906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sertraline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ZOLOFT</a:t>
                    </a:r>
                    <a:endParaRPr sz="1200" b="1"/>
                  </a:p>
                </p:txBody>
              </p:sp>
            </p:grpSp>
            <p:sp>
              <p:nvSpPr>
                <p:cNvPr id="11001" name="Google Shape;11001;p420"/>
                <p:cNvSpPr/>
                <p:nvPr/>
              </p:nvSpPr>
              <p:spPr>
                <a:xfrm>
                  <a:off x="4431469" y="2628330"/>
                  <a:ext cx="451200" cy="4335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cxnSp>
            <p:nvCxnSpPr>
              <p:cNvPr id="11002" name="Google Shape;11002;p420"/>
              <p:cNvCxnSpPr/>
              <p:nvPr/>
            </p:nvCxnSpPr>
            <p:spPr>
              <a:xfrm>
                <a:off x="6279221" y="3542858"/>
                <a:ext cx="290400" cy="0"/>
              </a:xfrm>
              <a:prstGeom prst="straightConnector1">
                <a:avLst/>
              </a:prstGeom>
              <a:noFill/>
              <a:ln w="28575" cap="flat" cmpd="sng">
                <a:solidFill>
                  <a:schemeClr val="dk2"/>
                </a:solidFill>
                <a:prstDash val="solid"/>
                <a:round/>
                <a:headEnd type="none" w="med" len="med"/>
                <a:tailEnd type="none" w="med" len="med"/>
              </a:ln>
            </p:spPr>
          </p:cxnSp>
        </p:grpSp>
        <p:sp>
          <p:nvSpPr>
            <p:cNvPr id="11003" name="Google Shape;11003;p420"/>
            <p:cNvSpPr txBox="1"/>
            <p:nvPr/>
          </p:nvSpPr>
          <p:spPr>
            <a:xfrm>
              <a:off x="5520585" y="527583"/>
              <a:ext cx="9777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b="1"/>
                <a:t>CYP</a:t>
              </a:r>
              <a:endParaRPr sz="600" b="1"/>
            </a:p>
          </p:txBody>
        </p:sp>
      </p:grpSp>
      <p:grpSp>
        <p:nvGrpSpPr>
          <p:cNvPr id="11004" name="Google Shape;11004;p420"/>
          <p:cNvGrpSpPr/>
          <p:nvPr/>
        </p:nvGrpSpPr>
        <p:grpSpPr>
          <a:xfrm>
            <a:off x="312467" y="2851630"/>
            <a:ext cx="2707879" cy="1954173"/>
            <a:chOff x="441300" y="2554780"/>
            <a:chExt cx="2707879" cy="1954173"/>
          </a:xfrm>
        </p:grpSpPr>
        <p:pic>
          <p:nvPicPr>
            <p:cNvPr id="11005" name="Google Shape;11005;p420"/>
            <p:cNvPicPr preferRelativeResize="0"/>
            <p:nvPr/>
          </p:nvPicPr>
          <p:blipFill>
            <a:blip r:embed="rId11">
              <a:alphaModFix/>
            </a:blip>
            <a:stretch>
              <a:fillRect/>
            </a:stretch>
          </p:blipFill>
          <p:spPr>
            <a:xfrm rot="-3134505">
              <a:off x="754424" y="2606659"/>
              <a:ext cx="335059" cy="415654"/>
            </a:xfrm>
            <a:prstGeom prst="rect">
              <a:avLst/>
            </a:prstGeom>
            <a:noFill/>
            <a:ln>
              <a:noFill/>
            </a:ln>
          </p:spPr>
        </p:pic>
        <p:pic>
          <p:nvPicPr>
            <p:cNvPr id="11006" name="Google Shape;11006;p420"/>
            <p:cNvPicPr preferRelativeResize="0"/>
            <p:nvPr/>
          </p:nvPicPr>
          <p:blipFill>
            <a:blip r:embed="rId12">
              <a:alphaModFix/>
            </a:blip>
            <a:stretch>
              <a:fillRect/>
            </a:stretch>
          </p:blipFill>
          <p:spPr>
            <a:xfrm rot="-2178441">
              <a:off x="496040" y="4106676"/>
              <a:ext cx="397219" cy="315256"/>
            </a:xfrm>
            <a:prstGeom prst="roundRect">
              <a:avLst>
                <a:gd name="adj" fmla="val 16667"/>
              </a:avLst>
            </a:prstGeom>
            <a:noFill/>
            <a:ln w="19050" cap="flat" cmpd="sng">
              <a:solidFill>
                <a:srgbClr val="3366CC"/>
              </a:solidFill>
              <a:prstDash val="solid"/>
              <a:round/>
              <a:headEnd type="none" w="sm" len="sm"/>
              <a:tailEnd type="none" w="sm" len="sm"/>
            </a:ln>
          </p:spPr>
        </p:pic>
        <p:grpSp>
          <p:nvGrpSpPr>
            <p:cNvPr id="11007" name="Google Shape;11007;p420"/>
            <p:cNvGrpSpPr/>
            <p:nvPr/>
          </p:nvGrpSpPr>
          <p:grpSpPr>
            <a:xfrm>
              <a:off x="625714" y="2806908"/>
              <a:ext cx="2523464" cy="1702042"/>
              <a:chOff x="1078553" y="1406852"/>
              <a:chExt cx="3191834" cy="2152848"/>
            </a:xfrm>
          </p:grpSpPr>
          <p:grpSp>
            <p:nvGrpSpPr>
              <p:cNvPr id="11008" name="Google Shape;11008;p420"/>
              <p:cNvGrpSpPr/>
              <p:nvPr/>
            </p:nvGrpSpPr>
            <p:grpSpPr>
              <a:xfrm>
                <a:off x="1078553" y="1406852"/>
                <a:ext cx="3191834" cy="2152848"/>
                <a:chOff x="861075" y="1457642"/>
                <a:chExt cx="4419599" cy="2980958"/>
              </a:xfrm>
            </p:grpSpPr>
            <p:pic>
              <p:nvPicPr>
                <p:cNvPr id="11009" name="Google Shape;11009;p420"/>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11010" name="Google Shape;11010;p420"/>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CELEXA</a:t>
                  </a:r>
                  <a:endParaRPr sz="1200" b="1"/>
                </a:p>
              </p:txBody>
            </p:sp>
          </p:grpSp>
          <p:grpSp>
            <p:nvGrpSpPr>
              <p:cNvPr id="11011" name="Google Shape;11011;p420"/>
              <p:cNvGrpSpPr/>
              <p:nvPr/>
            </p:nvGrpSpPr>
            <p:grpSpPr>
              <a:xfrm>
                <a:off x="1980041" y="1481287"/>
                <a:ext cx="308764" cy="2020121"/>
                <a:chOff x="4198133" y="1585860"/>
                <a:chExt cx="434023" cy="2787912"/>
              </a:xfrm>
            </p:grpSpPr>
            <p:cxnSp>
              <p:nvCxnSpPr>
                <p:cNvPr id="11012" name="Google Shape;11012;p420"/>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1013" name="Google Shape;11013;p420"/>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1014" name="Google Shape;11014;p420"/>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pic>
          <p:nvPicPr>
            <p:cNvPr id="11015" name="Google Shape;11015;p420"/>
            <p:cNvPicPr preferRelativeResize="0"/>
            <p:nvPr/>
          </p:nvPicPr>
          <p:blipFill>
            <a:blip r:embed="rId13">
              <a:alphaModFix/>
            </a:blip>
            <a:stretch>
              <a:fillRect/>
            </a:stretch>
          </p:blipFill>
          <p:spPr>
            <a:xfrm flipH="1">
              <a:off x="1897499" y="2696006"/>
              <a:ext cx="629151" cy="711150"/>
            </a:xfrm>
            <a:prstGeom prst="rect">
              <a:avLst/>
            </a:prstGeom>
            <a:noFill/>
            <a:ln>
              <a:noFill/>
            </a:ln>
          </p:spPr>
        </p:pic>
      </p:grpSp>
      <p:grpSp>
        <p:nvGrpSpPr>
          <p:cNvPr id="11016" name="Google Shape;11016;p420"/>
          <p:cNvGrpSpPr/>
          <p:nvPr/>
        </p:nvGrpSpPr>
        <p:grpSpPr>
          <a:xfrm>
            <a:off x="3304419" y="11"/>
            <a:ext cx="2652183" cy="2622142"/>
            <a:chOff x="3050443" y="551620"/>
            <a:chExt cx="4522051" cy="4470830"/>
          </a:xfrm>
        </p:grpSpPr>
        <p:grpSp>
          <p:nvGrpSpPr>
            <p:cNvPr id="11017" name="Google Shape;11017;p420"/>
            <p:cNvGrpSpPr/>
            <p:nvPr/>
          </p:nvGrpSpPr>
          <p:grpSpPr>
            <a:xfrm>
              <a:off x="3050443" y="551620"/>
              <a:ext cx="4522051" cy="4470830"/>
              <a:chOff x="3050443" y="551620"/>
              <a:chExt cx="4522051" cy="4470830"/>
            </a:xfrm>
          </p:grpSpPr>
          <p:sp>
            <p:nvSpPr>
              <p:cNvPr id="11018" name="Google Shape;11018;p420"/>
              <p:cNvSpPr/>
              <p:nvPr/>
            </p:nvSpPr>
            <p:spPr>
              <a:xfrm>
                <a:off x="3783209" y="551620"/>
                <a:ext cx="2286600" cy="19110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019" name="Google Shape;11019;p420"/>
              <p:cNvGrpSpPr/>
              <p:nvPr/>
            </p:nvGrpSpPr>
            <p:grpSpPr>
              <a:xfrm>
                <a:off x="4403945" y="1498365"/>
                <a:ext cx="1058145" cy="944731"/>
                <a:chOff x="515373" y="1930371"/>
                <a:chExt cx="683733" cy="853107"/>
              </a:xfrm>
            </p:grpSpPr>
            <p:grpSp>
              <p:nvGrpSpPr>
                <p:cNvPr id="11020" name="Google Shape;11020;p420"/>
                <p:cNvGrpSpPr/>
                <p:nvPr/>
              </p:nvGrpSpPr>
              <p:grpSpPr>
                <a:xfrm rot="-5400000">
                  <a:off x="558520" y="2142893"/>
                  <a:ext cx="600335" cy="680836"/>
                  <a:chOff x="15239716" y="-13293819"/>
                  <a:chExt cx="1868456" cy="2463229"/>
                </a:xfrm>
              </p:grpSpPr>
              <p:pic>
                <p:nvPicPr>
                  <p:cNvPr id="11021" name="Google Shape;11021;p420" descr="clipped result image"/>
                  <p:cNvPicPr preferRelativeResize="0"/>
                  <p:nvPr/>
                </p:nvPicPr>
                <p:blipFill rotWithShape="1">
                  <a:blip r:embed="rId3">
                    <a:alphaModFix/>
                  </a:blip>
                  <a:srcRect/>
                  <a:stretch/>
                </p:blipFill>
                <p:spPr>
                  <a:xfrm>
                    <a:off x="16010045" y="-13293819"/>
                    <a:ext cx="1098127" cy="2458497"/>
                  </a:xfrm>
                  <a:prstGeom prst="rect">
                    <a:avLst/>
                  </a:prstGeom>
                  <a:noFill/>
                  <a:ln>
                    <a:noFill/>
                  </a:ln>
                </p:spPr>
              </p:pic>
              <p:pic>
                <p:nvPicPr>
                  <p:cNvPr id="11022" name="Google Shape;11022;p420" descr="clipped result image"/>
                  <p:cNvPicPr preferRelativeResize="0"/>
                  <p:nvPr/>
                </p:nvPicPr>
                <p:blipFill rotWithShape="1">
                  <a:blip r:embed="rId4">
                    <a:alphaModFix/>
                  </a:blip>
                  <a:srcRect/>
                  <a:stretch/>
                </p:blipFill>
                <p:spPr>
                  <a:xfrm>
                    <a:off x="15239716" y="-13289087"/>
                    <a:ext cx="1106322" cy="2458497"/>
                  </a:xfrm>
                  <a:prstGeom prst="rect">
                    <a:avLst/>
                  </a:prstGeom>
                  <a:noFill/>
                  <a:ln>
                    <a:noFill/>
                  </a:ln>
                </p:spPr>
              </p:pic>
            </p:grpSp>
            <p:pic>
              <p:nvPicPr>
                <p:cNvPr id="11023" name="Google Shape;11023;p420" descr="clipped result image"/>
                <p:cNvPicPr preferRelativeResize="0"/>
                <p:nvPr/>
              </p:nvPicPr>
              <p:blipFill rotWithShape="1">
                <a:blip r:embed="rId5">
                  <a:alphaModFix/>
                </a:blip>
                <a:srcRect/>
                <a:stretch/>
              </p:blipFill>
              <p:spPr>
                <a:xfrm rot="-5400000">
                  <a:off x="678723" y="1767021"/>
                  <a:ext cx="352828" cy="679529"/>
                </a:xfrm>
                <a:prstGeom prst="rect">
                  <a:avLst/>
                </a:prstGeom>
                <a:noFill/>
                <a:ln>
                  <a:noFill/>
                </a:ln>
              </p:spPr>
            </p:pic>
          </p:grpSp>
          <p:pic>
            <p:nvPicPr>
              <p:cNvPr id="11024" name="Google Shape;11024;p420" descr="clipped result image"/>
              <p:cNvPicPr preferRelativeResize="0"/>
              <p:nvPr/>
            </p:nvPicPr>
            <p:blipFill rotWithShape="1">
              <a:blip r:embed="rId6">
                <a:alphaModFix/>
              </a:blip>
              <a:srcRect/>
              <a:stretch/>
            </p:blipFill>
            <p:spPr>
              <a:xfrm rot="-5400000">
                <a:off x="4726662" y="883790"/>
                <a:ext cx="390726" cy="1051638"/>
              </a:xfrm>
              <a:prstGeom prst="rect">
                <a:avLst/>
              </a:prstGeom>
              <a:noFill/>
              <a:ln>
                <a:noFill/>
              </a:ln>
            </p:spPr>
          </p:pic>
          <p:pic>
            <p:nvPicPr>
              <p:cNvPr id="11025" name="Google Shape;11025;p420"/>
              <p:cNvPicPr preferRelativeResize="0"/>
              <p:nvPr/>
            </p:nvPicPr>
            <p:blipFill>
              <a:blip r:embed="rId14">
                <a:alphaModFix/>
              </a:blip>
              <a:stretch>
                <a:fillRect/>
              </a:stretch>
            </p:blipFill>
            <p:spPr>
              <a:xfrm>
                <a:off x="3050443" y="2089364"/>
                <a:ext cx="4522051" cy="2933086"/>
              </a:xfrm>
              <a:prstGeom prst="rect">
                <a:avLst/>
              </a:prstGeom>
              <a:noFill/>
              <a:ln>
                <a:noFill/>
              </a:ln>
            </p:spPr>
          </p:pic>
          <p:sp>
            <p:nvSpPr>
              <p:cNvPr id="11026" name="Google Shape;11026;p420"/>
              <p:cNvSpPr txBox="1"/>
              <p:nvPr/>
            </p:nvSpPr>
            <p:spPr>
              <a:xfrm>
                <a:off x="4544688" y="755305"/>
                <a:ext cx="1598400" cy="5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11027" name="Google Shape;11027;p420"/>
              <p:cNvCxnSpPr/>
              <p:nvPr/>
            </p:nvCxnSpPr>
            <p:spPr>
              <a:xfrm>
                <a:off x="4708312" y="4920925"/>
                <a:ext cx="351300" cy="0"/>
              </a:xfrm>
              <a:prstGeom prst="straightConnector1">
                <a:avLst/>
              </a:prstGeom>
              <a:noFill/>
              <a:ln w="28575" cap="flat" cmpd="sng">
                <a:solidFill>
                  <a:schemeClr val="dk2"/>
                </a:solidFill>
                <a:prstDash val="solid"/>
                <a:round/>
                <a:headEnd type="none" w="med" len="med"/>
                <a:tailEnd type="none" w="med" len="med"/>
              </a:ln>
            </p:spPr>
          </p:cxnSp>
        </p:grpSp>
        <p:sp>
          <p:nvSpPr>
            <p:cNvPr id="11028" name="Google Shape;11028;p420"/>
            <p:cNvSpPr txBox="1"/>
            <p:nvPr/>
          </p:nvSpPr>
          <p:spPr>
            <a:xfrm rot="24443">
              <a:off x="3845308" y="3149520"/>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PROZAC</a:t>
              </a:r>
              <a:endParaRPr sz="1200" b="1"/>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52"/>
          <p:cNvPicPr preferRelativeResize="0"/>
          <p:nvPr/>
        </p:nvPicPr>
        <p:blipFill rotWithShape="1">
          <a:blip r:embed="rId3">
            <a:alphaModFix/>
          </a:blip>
          <a:srcRect t="6200"/>
          <a:stretch/>
        </p:blipFill>
        <p:spPr>
          <a:xfrm>
            <a:off x="889275" y="636800"/>
            <a:ext cx="5169801" cy="4284875"/>
          </a:xfrm>
          <a:prstGeom prst="rect">
            <a:avLst/>
          </a:prstGeom>
          <a:noFill/>
          <a:ln>
            <a:noFill/>
          </a:ln>
        </p:spPr>
      </p:pic>
      <p:pic>
        <p:nvPicPr>
          <p:cNvPr id="578" name="Google Shape;578;p52"/>
          <p:cNvPicPr preferRelativeResize="0"/>
          <p:nvPr/>
        </p:nvPicPr>
        <p:blipFill rotWithShape="1">
          <a:blip r:embed="rId4">
            <a:alphaModFix/>
          </a:blip>
          <a:srcRect r="87810" b="78161"/>
          <a:stretch/>
        </p:blipFill>
        <p:spPr>
          <a:xfrm>
            <a:off x="529571" y="3876898"/>
            <a:ext cx="526575" cy="383850"/>
          </a:xfrm>
          <a:prstGeom prst="rect">
            <a:avLst/>
          </a:prstGeom>
          <a:noFill/>
          <a:ln>
            <a:noFill/>
          </a:ln>
        </p:spPr>
      </p:pic>
      <p:pic>
        <p:nvPicPr>
          <p:cNvPr id="579" name="Google Shape;579;p52"/>
          <p:cNvPicPr preferRelativeResize="0"/>
          <p:nvPr/>
        </p:nvPicPr>
        <p:blipFill rotWithShape="1">
          <a:blip r:embed="rId4">
            <a:alphaModFix/>
          </a:blip>
          <a:srcRect l="11053" t="25296" r="76756" b="30252"/>
          <a:stretch/>
        </p:blipFill>
        <p:spPr>
          <a:xfrm>
            <a:off x="831947" y="2869977"/>
            <a:ext cx="345226" cy="512201"/>
          </a:xfrm>
          <a:prstGeom prst="rect">
            <a:avLst/>
          </a:prstGeom>
          <a:noFill/>
          <a:ln>
            <a:noFill/>
          </a:ln>
        </p:spPr>
      </p:pic>
      <p:pic>
        <p:nvPicPr>
          <p:cNvPr id="580" name="Google Shape;580;p52"/>
          <p:cNvPicPr preferRelativeResize="0"/>
          <p:nvPr/>
        </p:nvPicPr>
        <p:blipFill rotWithShape="1">
          <a:blip r:embed="rId4">
            <a:alphaModFix/>
          </a:blip>
          <a:srcRect l="36085" t="47857" r="40502" b="-10513"/>
          <a:stretch/>
        </p:blipFill>
        <p:spPr>
          <a:xfrm>
            <a:off x="1553212" y="2350150"/>
            <a:ext cx="526575" cy="573401"/>
          </a:xfrm>
          <a:prstGeom prst="rect">
            <a:avLst/>
          </a:prstGeom>
          <a:noFill/>
          <a:ln>
            <a:noFill/>
          </a:ln>
        </p:spPr>
      </p:pic>
      <p:pic>
        <p:nvPicPr>
          <p:cNvPr id="581" name="Google Shape;581;p52"/>
          <p:cNvPicPr preferRelativeResize="0"/>
          <p:nvPr/>
        </p:nvPicPr>
        <p:blipFill rotWithShape="1">
          <a:blip r:embed="rId5">
            <a:alphaModFix/>
          </a:blip>
          <a:srcRect t="68144" r="79159"/>
          <a:stretch/>
        </p:blipFill>
        <p:spPr>
          <a:xfrm>
            <a:off x="2019798" y="2315650"/>
            <a:ext cx="436027" cy="512199"/>
          </a:xfrm>
          <a:prstGeom prst="rect">
            <a:avLst/>
          </a:prstGeom>
          <a:noFill/>
          <a:ln>
            <a:noFill/>
          </a:ln>
        </p:spPr>
      </p:pic>
      <p:sp>
        <p:nvSpPr>
          <p:cNvPr id="582" name="Google Shape;582;p52"/>
          <p:cNvSpPr txBox="1"/>
          <p:nvPr/>
        </p:nvSpPr>
        <p:spPr>
          <a:xfrm>
            <a:off x="4079366" y="1919059"/>
            <a:ext cx="1979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--&gt; synthesis of new proteins which can alter the neuron’s functions</a:t>
            </a:r>
            <a:endParaRPr sz="800"/>
          </a:p>
        </p:txBody>
      </p:sp>
      <p:sp>
        <p:nvSpPr>
          <p:cNvPr id="583" name="Google Shape;583;p52"/>
          <p:cNvSpPr txBox="1"/>
          <p:nvPr/>
        </p:nvSpPr>
        <p:spPr>
          <a:xfrm>
            <a:off x="6278704" y="1164850"/>
            <a:ext cx="28653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900" b="1">
                <a:solidFill>
                  <a:schemeClr val="dk1"/>
                </a:solidFill>
              </a:rPr>
              <a:t>intracellular “downstream” effects</a:t>
            </a:r>
            <a:endParaRPr sz="1900" b="1"/>
          </a:p>
        </p:txBody>
      </p:sp>
      <p:sp>
        <p:nvSpPr>
          <p:cNvPr id="584" name="Google Shape;584;p52"/>
          <p:cNvSpPr txBox="1"/>
          <p:nvPr/>
        </p:nvSpPr>
        <p:spPr>
          <a:xfrm>
            <a:off x="193175" y="93025"/>
            <a:ext cx="43431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900" b="1">
                <a:solidFill>
                  <a:schemeClr val="dk1"/>
                </a:solidFill>
              </a:rPr>
              <a:t>Signal transduction cascade</a:t>
            </a:r>
            <a:endParaRPr sz="1900" b="1">
              <a:solidFill>
                <a:schemeClr val="dk1"/>
              </a:solidFill>
            </a:endParaRPr>
          </a:p>
          <a:p>
            <a:pPr marL="0" lvl="0" indent="0" algn="l" rtl="0">
              <a:spcBef>
                <a:spcPts val="0"/>
              </a:spcBef>
              <a:spcAft>
                <a:spcPts val="0"/>
              </a:spcAft>
              <a:buNone/>
            </a:pPr>
            <a:endParaRPr sz="1900" b="1"/>
          </a:p>
        </p:txBody>
      </p:sp>
      <p:pic>
        <p:nvPicPr>
          <p:cNvPr id="585" name="Google Shape;585;p52"/>
          <p:cNvPicPr preferRelativeResize="0"/>
          <p:nvPr/>
        </p:nvPicPr>
        <p:blipFill rotWithShape="1">
          <a:blip r:embed="rId6">
            <a:alphaModFix/>
          </a:blip>
          <a:srcRect l="72246" t="15842" r="8927" b="31522"/>
          <a:stretch/>
        </p:blipFill>
        <p:spPr>
          <a:xfrm>
            <a:off x="2455825" y="1837950"/>
            <a:ext cx="583159" cy="512200"/>
          </a:xfrm>
          <a:prstGeom prst="rect">
            <a:avLst/>
          </a:prstGeom>
          <a:noFill/>
          <a:ln>
            <a:noFill/>
          </a:ln>
        </p:spPr>
      </p:pic>
      <p:pic>
        <p:nvPicPr>
          <p:cNvPr id="586" name="Google Shape;586;p52"/>
          <p:cNvPicPr preferRelativeResize="0"/>
          <p:nvPr/>
        </p:nvPicPr>
        <p:blipFill rotWithShape="1">
          <a:blip r:embed="rId7">
            <a:alphaModFix/>
          </a:blip>
          <a:srcRect b="10682"/>
          <a:stretch/>
        </p:blipFill>
        <p:spPr>
          <a:xfrm>
            <a:off x="3485975" y="1366500"/>
            <a:ext cx="796701" cy="471450"/>
          </a:xfrm>
          <a:prstGeom prst="rect">
            <a:avLst/>
          </a:prstGeom>
          <a:noFill/>
          <a:ln>
            <a:noFill/>
          </a:ln>
        </p:spPr>
      </p:pic>
      <p:pic>
        <p:nvPicPr>
          <p:cNvPr id="587" name="Google Shape;587;p52"/>
          <p:cNvPicPr preferRelativeResize="0"/>
          <p:nvPr/>
        </p:nvPicPr>
        <p:blipFill>
          <a:blip r:embed="rId8">
            <a:alphaModFix/>
          </a:blip>
          <a:stretch>
            <a:fillRect/>
          </a:stretch>
        </p:blipFill>
        <p:spPr>
          <a:xfrm>
            <a:off x="5837575" y="427526"/>
            <a:ext cx="994661" cy="573400"/>
          </a:xfrm>
          <a:prstGeom prst="rect">
            <a:avLst/>
          </a:prstGeom>
          <a:noFill/>
          <a:ln>
            <a:noFill/>
          </a:ln>
        </p:spPr>
      </p:pic>
      <p:sp>
        <p:nvSpPr>
          <p:cNvPr id="588" name="Google Shape;588;p52"/>
          <p:cNvSpPr txBox="1"/>
          <p:nvPr/>
        </p:nvSpPr>
        <p:spPr>
          <a:xfrm>
            <a:off x="6278704" y="2390775"/>
            <a:ext cx="2865300" cy="193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Downstream effects can be long-lasting, e.g., </a:t>
            </a:r>
            <a:endParaRPr sz="1900" b="1"/>
          </a:p>
          <a:p>
            <a:pPr marL="457200" lvl="0" indent="-349250" algn="l" rtl="0">
              <a:spcBef>
                <a:spcPts val="0"/>
              </a:spcBef>
              <a:spcAft>
                <a:spcPts val="0"/>
              </a:spcAft>
              <a:buSzPts val="1900"/>
              <a:buChar char="●"/>
            </a:pPr>
            <a:r>
              <a:rPr lang="en" sz="1900" b="1"/>
              <a:t>Synaptogenesis</a:t>
            </a:r>
            <a:endParaRPr sz="1900" b="1"/>
          </a:p>
          <a:p>
            <a:pPr marL="457200" lvl="0" indent="-349250" algn="l" rtl="0">
              <a:spcBef>
                <a:spcPts val="0"/>
              </a:spcBef>
              <a:spcAft>
                <a:spcPts val="0"/>
              </a:spcAft>
              <a:buSzPts val="1900"/>
              <a:buChar char="●"/>
            </a:pPr>
            <a:r>
              <a:rPr lang="en" sz="1900" b="1"/>
              <a:t>Neurogenesis</a:t>
            </a:r>
            <a:endParaRPr sz="1900" b="1"/>
          </a:p>
          <a:p>
            <a:pPr marL="457200" lvl="0" indent="-349250" algn="l" rtl="0">
              <a:spcBef>
                <a:spcPts val="0"/>
              </a:spcBef>
              <a:spcAft>
                <a:spcPts val="0"/>
              </a:spcAft>
              <a:buSzPts val="1900"/>
              <a:buChar char="●"/>
            </a:pPr>
            <a:endParaRPr sz="1900" b="1"/>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Shape 11032"/>
        <p:cNvGrpSpPr/>
        <p:nvPr/>
      </p:nvGrpSpPr>
      <p:grpSpPr>
        <a:xfrm>
          <a:off x="0" y="0"/>
          <a:ext cx="0" cy="0"/>
          <a:chOff x="0" y="0"/>
          <a:chExt cx="0" cy="0"/>
        </a:xfrm>
      </p:grpSpPr>
      <p:sp>
        <p:nvSpPr>
          <p:cNvPr id="11033" name="Google Shape;11033;p421"/>
          <p:cNvSpPr txBox="1"/>
          <p:nvPr/>
        </p:nvSpPr>
        <p:spPr>
          <a:xfrm>
            <a:off x="234750" y="127400"/>
            <a:ext cx="302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highlight>
                  <a:srgbClr val="FFFF00"/>
                </a:highlight>
              </a:rPr>
              <a:t>SSRIs</a:t>
            </a:r>
            <a:endParaRPr b="1">
              <a:highlight>
                <a:srgbClr val="FFFF00"/>
              </a:highlight>
            </a:endParaRPr>
          </a:p>
        </p:txBody>
      </p:sp>
      <p:grpSp>
        <p:nvGrpSpPr>
          <p:cNvPr id="11034" name="Google Shape;11034;p421"/>
          <p:cNvGrpSpPr/>
          <p:nvPr/>
        </p:nvGrpSpPr>
        <p:grpSpPr>
          <a:xfrm>
            <a:off x="6209587" y="2416340"/>
            <a:ext cx="2696717" cy="2622159"/>
            <a:chOff x="2132425" y="93112"/>
            <a:chExt cx="4971824" cy="4834364"/>
          </a:xfrm>
        </p:grpSpPr>
        <p:grpSp>
          <p:nvGrpSpPr>
            <p:cNvPr id="11035" name="Google Shape;11035;p421"/>
            <p:cNvGrpSpPr/>
            <p:nvPr/>
          </p:nvGrpSpPr>
          <p:grpSpPr>
            <a:xfrm>
              <a:off x="2976560" y="93112"/>
              <a:ext cx="2552234" cy="2133110"/>
              <a:chOff x="-2521759" y="897403"/>
              <a:chExt cx="1477500" cy="1089600"/>
            </a:xfrm>
          </p:grpSpPr>
          <p:sp>
            <p:nvSpPr>
              <p:cNvPr id="11036" name="Google Shape;11036;p421"/>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037" name="Google Shape;11037;p421"/>
              <p:cNvGrpSpPr/>
              <p:nvPr/>
            </p:nvGrpSpPr>
            <p:grpSpPr>
              <a:xfrm>
                <a:off x="-2127414" y="1275205"/>
                <a:ext cx="688733" cy="700658"/>
                <a:chOff x="40123" y="-1583761"/>
                <a:chExt cx="688733" cy="1109689"/>
              </a:xfrm>
            </p:grpSpPr>
            <p:grpSp>
              <p:nvGrpSpPr>
                <p:cNvPr id="11038" name="Google Shape;11038;p421"/>
                <p:cNvGrpSpPr/>
                <p:nvPr/>
              </p:nvGrpSpPr>
              <p:grpSpPr>
                <a:xfrm>
                  <a:off x="45124" y="-1327179"/>
                  <a:ext cx="683733" cy="853107"/>
                  <a:chOff x="597574" y="1930371"/>
                  <a:chExt cx="683733" cy="853107"/>
                </a:xfrm>
              </p:grpSpPr>
              <p:grpSp>
                <p:nvGrpSpPr>
                  <p:cNvPr id="11039" name="Google Shape;11039;p421"/>
                  <p:cNvGrpSpPr/>
                  <p:nvPr/>
                </p:nvGrpSpPr>
                <p:grpSpPr>
                  <a:xfrm rot="-5400000">
                    <a:off x="640721" y="2142893"/>
                    <a:ext cx="600335" cy="680836"/>
                    <a:chOff x="15239716" y="-12996420"/>
                    <a:chExt cx="1868456" cy="2463229"/>
                  </a:xfrm>
                </p:grpSpPr>
                <p:pic>
                  <p:nvPicPr>
                    <p:cNvPr id="11040" name="Google Shape;11040;p421"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1041" name="Google Shape;11041;p421"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1042" name="Google Shape;11042;p421"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1043" name="Google Shape;11043;p421"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1044" name="Google Shape;11044;p421"/>
            <p:cNvGrpSpPr/>
            <p:nvPr/>
          </p:nvGrpSpPr>
          <p:grpSpPr>
            <a:xfrm>
              <a:off x="2132425" y="1974775"/>
              <a:ext cx="4971824" cy="2952700"/>
              <a:chOff x="3634925" y="1008225"/>
              <a:chExt cx="4971824" cy="2952700"/>
            </a:xfrm>
          </p:grpSpPr>
          <p:pic>
            <p:nvPicPr>
              <p:cNvPr id="11045" name="Google Shape;11045;p421"/>
              <p:cNvPicPr preferRelativeResize="0"/>
              <p:nvPr/>
            </p:nvPicPr>
            <p:blipFill>
              <a:blip r:embed="rId7">
                <a:alphaModFix/>
              </a:blip>
              <a:stretch>
                <a:fillRect/>
              </a:stretch>
            </p:blipFill>
            <p:spPr>
              <a:xfrm>
                <a:off x="3634925" y="1008225"/>
                <a:ext cx="4971824" cy="2952700"/>
              </a:xfrm>
              <a:prstGeom prst="rect">
                <a:avLst/>
              </a:prstGeom>
              <a:noFill/>
              <a:ln>
                <a:noFill/>
              </a:ln>
            </p:spPr>
          </p:pic>
          <p:sp>
            <p:nvSpPr>
              <p:cNvPr id="11046" name="Google Shape;11046;p421"/>
              <p:cNvSpPr txBox="1"/>
              <p:nvPr/>
            </p:nvSpPr>
            <p:spPr>
              <a:xfrm rot="24443">
                <a:off x="4687888" y="199902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fluvoxamine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LUVOX</a:t>
                </a:r>
                <a:endParaRPr sz="1200" b="1"/>
              </a:p>
            </p:txBody>
          </p:sp>
        </p:grpSp>
        <p:sp>
          <p:nvSpPr>
            <p:cNvPr id="11047" name="Google Shape;11047;p421"/>
            <p:cNvSpPr txBox="1"/>
            <p:nvPr/>
          </p:nvSpPr>
          <p:spPr>
            <a:xfrm>
              <a:off x="3841857" y="341904"/>
              <a:ext cx="1598400" cy="62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11048" name="Google Shape;11048;p421"/>
            <p:cNvCxnSpPr/>
            <p:nvPr/>
          </p:nvCxnSpPr>
          <p:spPr>
            <a:xfrm>
              <a:off x="3998774" y="482782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11049" name="Google Shape;11049;p421"/>
          <p:cNvGrpSpPr/>
          <p:nvPr/>
        </p:nvGrpSpPr>
        <p:grpSpPr>
          <a:xfrm>
            <a:off x="3326167" y="2716203"/>
            <a:ext cx="2595233" cy="2322422"/>
            <a:chOff x="2728451" y="807760"/>
            <a:chExt cx="4243350" cy="3797289"/>
          </a:xfrm>
        </p:grpSpPr>
        <p:grpSp>
          <p:nvGrpSpPr>
            <p:cNvPr id="11050" name="Google Shape;11050;p421"/>
            <p:cNvGrpSpPr/>
            <p:nvPr/>
          </p:nvGrpSpPr>
          <p:grpSpPr>
            <a:xfrm>
              <a:off x="2728451" y="807760"/>
              <a:ext cx="4243350" cy="3797289"/>
              <a:chOff x="2728451" y="1112560"/>
              <a:chExt cx="4243350" cy="3797289"/>
            </a:xfrm>
          </p:grpSpPr>
          <p:grpSp>
            <p:nvGrpSpPr>
              <p:cNvPr id="11051" name="Google Shape;11051;p421"/>
              <p:cNvGrpSpPr/>
              <p:nvPr/>
            </p:nvGrpSpPr>
            <p:grpSpPr>
              <a:xfrm>
                <a:off x="3548625" y="1112560"/>
                <a:ext cx="2095342" cy="1415608"/>
                <a:chOff x="3548625" y="1112560"/>
                <a:chExt cx="2095342" cy="1415608"/>
              </a:xfrm>
            </p:grpSpPr>
            <p:grpSp>
              <p:nvGrpSpPr>
                <p:cNvPr id="11052" name="Google Shape;11052;p421"/>
                <p:cNvGrpSpPr/>
                <p:nvPr/>
              </p:nvGrpSpPr>
              <p:grpSpPr>
                <a:xfrm>
                  <a:off x="3548625" y="1112560"/>
                  <a:ext cx="1693806" cy="1415608"/>
                  <a:chOff x="-2521759" y="897403"/>
                  <a:chExt cx="1477500" cy="1089600"/>
                </a:xfrm>
              </p:grpSpPr>
              <p:sp>
                <p:nvSpPr>
                  <p:cNvPr id="11053" name="Google Shape;11053;p421"/>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054" name="Google Shape;11054;p421"/>
                  <p:cNvGrpSpPr/>
                  <p:nvPr/>
                </p:nvGrpSpPr>
                <p:grpSpPr>
                  <a:xfrm>
                    <a:off x="-2127414" y="1275205"/>
                    <a:ext cx="688733" cy="700658"/>
                    <a:chOff x="40123" y="-1583761"/>
                    <a:chExt cx="688733" cy="1109689"/>
                  </a:xfrm>
                </p:grpSpPr>
                <p:grpSp>
                  <p:nvGrpSpPr>
                    <p:cNvPr id="11055" name="Google Shape;11055;p421"/>
                    <p:cNvGrpSpPr/>
                    <p:nvPr/>
                  </p:nvGrpSpPr>
                  <p:grpSpPr>
                    <a:xfrm>
                      <a:off x="45124" y="-1327179"/>
                      <a:ext cx="683733" cy="853107"/>
                      <a:chOff x="597574" y="1930371"/>
                      <a:chExt cx="683733" cy="853107"/>
                    </a:xfrm>
                  </p:grpSpPr>
                  <p:grpSp>
                    <p:nvGrpSpPr>
                      <p:cNvPr id="11056" name="Google Shape;11056;p421"/>
                      <p:cNvGrpSpPr/>
                      <p:nvPr/>
                    </p:nvGrpSpPr>
                    <p:grpSpPr>
                      <a:xfrm rot="-5400000">
                        <a:off x="640721" y="2142893"/>
                        <a:ext cx="600335" cy="680836"/>
                        <a:chOff x="15239716" y="-12996420"/>
                        <a:chExt cx="1868456" cy="2463229"/>
                      </a:xfrm>
                    </p:grpSpPr>
                    <p:pic>
                      <p:nvPicPr>
                        <p:cNvPr id="11057" name="Google Shape;11057;p421"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1058" name="Google Shape;11058;p421"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1059" name="Google Shape;11059;p421"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1060" name="Google Shape;11060;p421"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sp>
              <p:nvSpPr>
                <p:cNvPr id="11061" name="Google Shape;11061;p421"/>
                <p:cNvSpPr txBox="1"/>
                <p:nvPr/>
              </p:nvSpPr>
              <p:spPr>
                <a:xfrm>
                  <a:off x="4045567" y="1211265"/>
                  <a:ext cx="1598400" cy="52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t>CYP</a:t>
                  </a:r>
                  <a:endParaRPr sz="900" b="1"/>
                </a:p>
              </p:txBody>
            </p:sp>
          </p:grpSp>
          <p:grpSp>
            <p:nvGrpSpPr>
              <p:cNvPr id="11062" name="Google Shape;11062;p421"/>
              <p:cNvGrpSpPr/>
              <p:nvPr/>
            </p:nvGrpSpPr>
            <p:grpSpPr>
              <a:xfrm>
                <a:off x="2728451" y="2175925"/>
                <a:ext cx="4243350" cy="2733924"/>
                <a:chOff x="2958951" y="1256250"/>
                <a:chExt cx="4243350" cy="2733924"/>
              </a:xfrm>
            </p:grpSpPr>
            <p:pic>
              <p:nvPicPr>
                <p:cNvPr id="11063" name="Google Shape;11063;p421"/>
                <p:cNvPicPr preferRelativeResize="0"/>
                <p:nvPr/>
              </p:nvPicPr>
              <p:blipFill>
                <a:blip r:embed="rId8">
                  <a:alphaModFix/>
                </a:blip>
                <a:stretch>
                  <a:fillRect/>
                </a:stretch>
              </p:blipFill>
              <p:spPr>
                <a:xfrm>
                  <a:off x="2958951" y="1256250"/>
                  <a:ext cx="4243350" cy="2733924"/>
                </a:xfrm>
                <a:prstGeom prst="rect">
                  <a:avLst/>
                </a:prstGeom>
                <a:noFill/>
                <a:ln>
                  <a:noFill/>
                </a:ln>
              </p:spPr>
            </p:pic>
            <p:sp>
              <p:nvSpPr>
                <p:cNvPr id="11064" name="Google Shape;11064;p421"/>
                <p:cNvSpPr txBox="1"/>
                <p:nvPr/>
              </p:nvSpPr>
              <p:spPr>
                <a:xfrm rot="24443">
                  <a:off x="3616566" y="2253982"/>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paroxetine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PAXIL</a:t>
                  </a:r>
                  <a:endParaRPr sz="1200" b="1"/>
                </a:p>
              </p:txBody>
            </p:sp>
          </p:grpSp>
        </p:grpSp>
        <p:cxnSp>
          <p:nvCxnSpPr>
            <p:cNvPr id="11065" name="Google Shape;11065;p421"/>
            <p:cNvCxnSpPr/>
            <p:nvPr/>
          </p:nvCxnSpPr>
          <p:spPr>
            <a:xfrm>
              <a:off x="4177633" y="451473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11066" name="Google Shape;11066;p421"/>
          <p:cNvGrpSpPr/>
          <p:nvPr/>
        </p:nvGrpSpPr>
        <p:grpSpPr>
          <a:xfrm>
            <a:off x="527993" y="631283"/>
            <a:ext cx="2523464" cy="1702042"/>
            <a:chOff x="1078553" y="1406852"/>
            <a:chExt cx="3191834" cy="2152848"/>
          </a:xfrm>
        </p:grpSpPr>
        <p:grpSp>
          <p:nvGrpSpPr>
            <p:cNvPr id="11067" name="Google Shape;11067;p421"/>
            <p:cNvGrpSpPr/>
            <p:nvPr/>
          </p:nvGrpSpPr>
          <p:grpSpPr>
            <a:xfrm>
              <a:off x="1078553" y="1406852"/>
              <a:ext cx="3191834" cy="2152848"/>
              <a:chOff x="861075" y="1457642"/>
              <a:chExt cx="4419599" cy="2980958"/>
            </a:xfrm>
          </p:grpSpPr>
          <p:pic>
            <p:nvPicPr>
              <p:cNvPr id="11068" name="Google Shape;11068;p421"/>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11069" name="Google Shape;11069;p421"/>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escitalopram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LEXAPRO</a:t>
                </a:r>
                <a:endParaRPr sz="1200" b="1"/>
              </a:p>
            </p:txBody>
          </p:sp>
        </p:grpSp>
        <p:grpSp>
          <p:nvGrpSpPr>
            <p:cNvPr id="11070" name="Google Shape;11070;p421"/>
            <p:cNvGrpSpPr/>
            <p:nvPr/>
          </p:nvGrpSpPr>
          <p:grpSpPr>
            <a:xfrm>
              <a:off x="1980041" y="1481287"/>
              <a:ext cx="308764" cy="2020121"/>
              <a:chOff x="4198133" y="1585860"/>
              <a:chExt cx="434023" cy="2787912"/>
            </a:xfrm>
          </p:grpSpPr>
          <p:cxnSp>
            <p:nvCxnSpPr>
              <p:cNvPr id="11071" name="Google Shape;11071;p421"/>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1072" name="Google Shape;11072;p421"/>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1073" name="Google Shape;11073;p421"/>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nvGrpSpPr>
          <p:cNvPr id="11074" name="Google Shape;11074;p421"/>
          <p:cNvGrpSpPr/>
          <p:nvPr/>
        </p:nvGrpSpPr>
        <p:grpSpPr>
          <a:xfrm>
            <a:off x="6127382" y="347119"/>
            <a:ext cx="2775450" cy="2026082"/>
            <a:chOff x="4539758" y="527583"/>
            <a:chExt cx="2775450" cy="2026082"/>
          </a:xfrm>
        </p:grpSpPr>
        <p:grpSp>
          <p:nvGrpSpPr>
            <p:cNvPr id="11075" name="Google Shape;11075;p421"/>
            <p:cNvGrpSpPr/>
            <p:nvPr/>
          </p:nvGrpSpPr>
          <p:grpSpPr>
            <a:xfrm>
              <a:off x="4539758" y="566729"/>
              <a:ext cx="2775450" cy="1986936"/>
              <a:chOff x="4902894" y="1042215"/>
              <a:chExt cx="3586316" cy="2567432"/>
            </a:xfrm>
          </p:grpSpPr>
          <p:grpSp>
            <p:nvGrpSpPr>
              <p:cNvPr id="11076" name="Google Shape;11076;p421"/>
              <p:cNvGrpSpPr/>
              <p:nvPr/>
            </p:nvGrpSpPr>
            <p:grpSpPr>
              <a:xfrm>
                <a:off x="6099641" y="1042215"/>
                <a:ext cx="574895" cy="480514"/>
                <a:chOff x="-2521759" y="897403"/>
                <a:chExt cx="1477500" cy="1089600"/>
              </a:xfrm>
            </p:grpSpPr>
            <p:sp>
              <p:nvSpPr>
                <p:cNvPr id="11077" name="Google Shape;11077;p421"/>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078" name="Google Shape;11078;p421"/>
                <p:cNvGrpSpPr/>
                <p:nvPr/>
              </p:nvGrpSpPr>
              <p:grpSpPr>
                <a:xfrm>
                  <a:off x="-2127414" y="1275205"/>
                  <a:ext cx="688733" cy="700658"/>
                  <a:chOff x="40123" y="-1583761"/>
                  <a:chExt cx="688733" cy="1109689"/>
                </a:xfrm>
              </p:grpSpPr>
              <p:grpSp>
                <p:nvGrpSpPr>
                  <p:cNvPr id="11079" name="Google Shape;11079;p421"/>
                  <p:cNvGrpSpPr/>
                  <p:nvPr/>
                </p:nvGrpSpPr>
                <p:grpSpPr>
                  <a:xfrm>
                    <a:off x="45124" y="-1327179"/>
                    <a:ext cx="683733" cy="853107"/>
                    <a:chOff x="597574" y="1930371"/>
                    <a:chExt cx="683733" cy="853107"/>
                  </a:xfrm>
                </p:grpSpPr>
                <p:grpSp>
                  <p:nvGrpSpPr>
                    <p:cNvPr id="11080" name="Google Shape;11080;p421"/>
                    <p:cNvGrpSpPr/>
                    <p:nvPr/>
                  </p:nvGrpSpPr>
                  <p:grpSpPr>
                    <a:xfrm rot="-5400000">
                      <a:off x="640721" y="2142893"/>
                      <a:ext cx="600335" cy="680836"/>
                      <a:chOff x="15239716" y="-12996420"/>
                      <a:chExt cx="1868456" cy="2463229"/>
                    </a:xfrm>
                  </p:grpSpPr>
                  <p:pic>
                    <p:nvPicPr>
                      <p:cNvPr id="11081" name="Google Shape;11081;p421"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1082" name="Google Shape;11082;p421"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1083" name="Google Shape;11083;p421"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1084" name="Google Shape;11084;p421"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1085" name="Google Shape;11085;p421"/>
              <p:cNvGrpSpPr/>
              <p:nvPr/>
            </p:nvGrpSpPr>
            <p:grpSpPr>
              <a:xfrm>
                <a:off x="4902894" y="1104366"/>
                <a:ext cx="3586316" cy="2505281"/>
                <a:chOff x="2696950" y="1678663"/>
                <a:chExt cx="4760176" cy="3325300"/>
              </a:xfrm>
            </p:grpSpPr>
            <p:grpSp>
              <p:nvGrpSpPr>
                <p:cNvPr id="11086" name="Google Shape;11086;p421"/>
                <p:cNvGrpSpPr/>
                <p:nvPr/>
              </p:nvGrpSpPr>
              <p:grpSpPr>
                <a:xfrm>
                  <a:off x="2696950" y="1678663"/>
                  <a:ext cx="4760176" cy="3325300"/>
                  <a:chOff x="2586350" y="1168975"/>
                  <a:chExt cx="4760176" cy="3325300"/>
                </a:xfrm>
              </p:grpSpPr>
              <p:pic>
                <p:nvPicPr>
                  <p:cNvPr id="11087" name="Google Shape;11087;p421"/>
                  <p:cNvPicPr preferRelativeResize="0"/>
                  <p:nvPr/>
                </p:nvPicPr>
                <p:blipFill>
                  <a:blip r:embed="rId10">
                    <a:alphaModFix/>
                  </a:blip>
                  <a:stretch>
                    <a:fillRect/>
                  </a:stretch>
                </p:blipFill>
                <p:spPr>
                  <a:xfrm>
                    <a:off x="2586350" y="1168975"/>
                    <a:ext cx="4760176" cy="3325300"/>
                  </a:xfrm>
                  <a:prstGeom prst="rect">
                    <a:avLst/>
                  </a:prstGeom>
                  <a:noFill/>
                  <a:ln>
                    <a:noFill/>
                  </a:ln>
                </p:spPr>
              </p:pic>
              <p:sp>
                <p:nvSpPr>
                  <p:cNvPr id="11088" name="Google Shape;11088;p421"/>
                  <p:cNvSpPr txBox="1"/>
                  <p:nvPr/>
                </p:nvSpPr>
                <p:spPr>
                  <a:xfrm rot="24443">
                    <a:off x="3553711" y="26906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sertraline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ZOLOFT</a:t>
                    </a:r>
                    <a:endParaRPr sz="1200" b="1"/>
                  </a:p>
                </p:txBody>
              </p:sp>
            </p:grpSp>
            <p:sp>
              <p:nvSpPr>
                <p:cNvPr id="11089" name="Google Shape;11089;p421"/>
                <p:cNvSpPr/>
                <p:nvPr/>
              </p:nvSpPr>
              <p:spPr>
                <a:xfrm>
                  <a:off x="4431469" y="2628330"/>
                  <a:ext cx="451200" cy="4335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cxnSp>
            <p:nvCxnSpPr>
              <p:cNvPr id="11090" name="Google Shape;11090;p421"/>
              <p:cNvCxnSpPr/>
              <p:nvPr/>
            </p:nvCxnSpPr>
            <p:spPr>
              <a:xfrm>
                <a:off x="6279221" y="3542858"/>
                <a:ext cx="290400" cy="0"/>
              </a:xfrm>
              <a:prstGeom prst="straightConnector1">
                <a:avLst/>
              </a:prstGeom>
              <a:noFill/>
              <a:ln w="28575" cap="flat" cmpd="sng">
                <a:solidFill>
                  <a:schemeClr val="dk2"/>
                </a:solidFill>
                <a:prstDash val="solid"/>
                <a:round/>
                <a:headEnd type="none" w="med" len="med"/>
                <a:tailEnd type="none" w="med" len="med"/>
              </a:ln>
            </p:spPr>
          </p:cxnSp>
        </p:grpSp>
        <p:sp>
          <p:nvSpPr>
            <p:cNvPr id="11091" name="Google Shape;11091;p421"/>
            <p:cNvSpPr txBox="1"/>
            <p:nvPr/>
          </p:nvSpPr>
          <p:spPr>
            <a:xfrm>
              <a:off x="5520585" y="527583"/>
              <a:ext cx="9777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b="1"/>
                <a:t>CYP</a:t>
              </a:r>
              <a:endParaRPr sz="600" b="1"/>
            </a:p>
          </p:txBody>
        </p:sp>
      </p:grpSp>
      <p:grpSp>
        <p:nvGrpSpPr>
          <p:cNvPr id="11092" name="Google Shape;11092;p421"/>
          <p:cNvGrpSpPr/>
          <p:nvPr/>
        </p:nvGrpSpPr>
        <p:grpSpPr>
          <a:xfrm>
            <a:off x="312467" y="2851630"/>
            <a:ext cx="2707879" cy="1954173"/>
            <a:chOff x="441300" y="2554780"/>
            <a:chExt cx="2707879" cy="1954173"/>
          </a:xfrm>
        </p:grpSpPr>
        <p:pic>
          <p:nvPicPr>
            <p:cNvPr id="11093" name="Google Shape;11093;p421"/>
            <p:cNvPicPr preferRelativeResize="0"/>
            <p:nvPr/>
          </p:nvPicPr>
          <p:blipFill>
            <a:blip r:embed="rId11">
              <a:alphaModFix/>
            </a:blip>
            <a:stretch>
              <a:fillRect/>
            </a:stretch>
          </p:blipFill>
          <p:spPr>
            <a:xfrm rot="-3134505">
              <a:off x="754424" y="2606659"/>
              <a:ext cx="335059" cy="415654"/>
            </a:xfrm>
            <a:prstGeom prst="rect">
              <a:avLst/>
            </a:prstGeom>
            <a:noFill/>
            <a:ln>
              <a:noFill/>
            </a:ln>
          </p:spPr>
        </p:pic>
        <p:pic>
          <p:nvPicPr>
            <p:cNvPr id="11094" name="Google Shape;11094;p421"/>
            <p:cNvPicPr preferRelativeResize="0"/>
            <p:nvPr/>
          </p:nvPicPr>
          <p:blipFill>
            <a:blip r:embed="rId12">
              <a:alphaModFix/>
            </a:blip>
            <a:stretch>
              <a:fillRect/>
            </a:stretch>
          </p:blipFill>
          <p:spPr>
            <a:xfrm rot="-2178441">
              <a:off x="496040" y="4106676"/>
              <a:ext cx="397219" cy="315256"/>
            </a:xfrm>
            <a:prstGeom prst="roundRect">
              <a:avLst>
                <a:gd name="adj" fmla="val 16667"/>
              </a:avLst>
            </a:prstGeom>
            <a:noFill/>
            <a:ln w="19050" cap="flat" cmpd="sng">
              <a:solidFill>
                <a:srgbClr val="3366CC"/>
              </a:solidFill>
              <a:prstDash val="solid"/>
              <a:round/>
              <a:headEnd type="none" w="sm" len="sm"/>
              <a:tailEnd type="none" w="sm" len="sm"/>
            </a:ln>
          </p:spPr>
        </p:pic>
        <p:grpSp>
          <p:nvGrpSpPr>
            <p:cNvPr id="11095" name="Google Shape;11095;p421"/>
            <p:cNvGrpSpPr/>
            <p:nvPr/>
          </p:nvGrpSpPr>
          <p:grpSpPr>
            <a:xfrm>
              <a:off x="625714" y="2806908"/>
              <a:ext cx="2523464" cy="1702042"/>
              <a:chOff x="1078553" y="1406852"/>
              <a:chExt cx="3191834" cy="2152848"/>
            </a:xfrm>
          </p:grpSpPr>
          <p:grpSp>
            <p:nvGrpSpPr>
              <p:cNvPr id="11096" name="Google Shape;11096;p421"/>
              <p:cNvGrpSpPr/>
              <p:nvPr/>
            </p:nvGrpSpPr>
            <p:grpSpPr>
              <a:xfrm>
                <a:off x="1078553" y="1406852"/>
                <a:ext cx="3191834" cy="2152848"/>
                <a:chOff x="861075" y="1457642"/>
                <a:chExt cx="4419599" cy="2980958"/>
              </a:xfrm>
            </p:grpSpPr>
            <p:pic>
              <p:nvPicPr>
                <p:cNvPr id="11097" name="Google Shape;11097;p421"/>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11098" name="Google Shape;11098;p421"/>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CELEXA</a:t>
                  </a:r>
                  <a:endParaRPr sz="1200" b="1"/>
                </a:p>
              </p:txBody>
            </p:sp>
          </p:grpSp>
          <p:grpSp>
            <p:nvGrpSpPr>
              <p:cNvPr id="11099" name="Google Shape;11099;p421"/>
              <p:cNvGrpSpPr/>
              <p:nvPr/>
            </p:nvGrpSpPr>
            <p:grpSpPr>
              <a:xfrm>
                <a:off x="1980041" y="1481287"/>
                <a:ext cx="308764" cy="2020121"/>
                <a:chOff x="4198133" y="1585860"/>
                <a:chExt cx="434023" cy="2787912"/>
              </a:xfrm>
            </p:grpSpPr>
            <p:cxnSp>
              <p:nvCxnSpPr>
                <p:cNvPr id="11100" name="Google Shape;11100;p421"/>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1101" name="Google Shape;11101;p421"/>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1102" name="Google Shape;11102;p421"/>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pic>
          <p:nvPicPr>
            <p:cNvPr id="11103" name="Google Shape;11103;p421"/>
            <p:cNvPicPr preferRelativeResize="0"/>
            <p:nvPr/>
          </p:nvPicPr>
          <p:blipFill>
            <a:blip r:embed="rId13">
              <a:alphaModFix/>
            </a:blip>
            <a:stretch>
              <a:fillRect/>
            </a:stretch>
          </p:blipFill>
          <p:spPr>
            <a:xfrm flipH="1">
              <a:off x="1897499" y="2696006"/>
              <a:ext cx="629151" cy="711150"/>
            </a:xfrm>
            <a:prstGeom prst="rect">
              <a:avLst/>
            </a:prstGeom>
            <a:noFill/>
            <a:ln>
              <a:noFill/>
            </a:ln>
          </p:spPr>
        </p:pic>
      </p:grpSp>
      <p:grpSp>
        <p:nvGrpSpPr>
          <p:cNvPr id="11104" name="Google Shape;11104;p421"/>
          <p:cNvGrpSpPr/>
          <p:nvPr/>
        </p:nvGrpSpPr>
        <p:grpSpPr>
          <a:xfrm>
            <a:off x="3304419" y="11"/>
            <a:ext cx="2652183" cy="2622142"/>
            <a:chOff x="3050443" y="551620"/>
            <a:chExt cx="4522051" cy="4470830"/>
          </a:xfrm>
        </p:grpSpPr>
        <p:grpSp>
          <p:nvGrpSpPr>
            <p:cNvPr id="11105" name="Google Shape;11105;p421"/>
            <p:cNvGrpSpPr/>
            <p:nvPr/>
          </p:nvGrpSpPr>
          <p:grpSpPr>
            <a:xfrm>
              <a:off x="3050443" y="551620"/>
              <a:ext cx="4522051" cy="4470830"/>
              <a:chOff x="3050443" y="551620"/>
              <a:chExt cx="4522051" cy="4470830"/>
            </a:xfrm>
          </p:grpSpPr>
          <p:sp>
            <p:nvSpPr>
              <p:cNvPr id="11106" name="Google Shape;11106;p421"/>
              <p:cNvSpPr/>
              <p:nvPr/>
            </p:nvSpPr>
            <p:spPr>
              <a:xfrm>
                <a:off x="3783209" y="551620"/>
                <a:ext cx="2286600" cy="19110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107" name="Google Shape;11107;p421"/>
              <p:cNvGrpSpPr/>
              <p:nvPr/>
            </p:nvGrpSpPr>
            <p:grpSpPr>
              <a:xfrm>
                <a:off x="4403945" y="1498365"/>
                <a:ext cx="1058145" cy="944731"/>
                <a:chOff x="515373" y="1930371"/>
                <a:chExt cx="683733" cy="853107"/>
              </a:xfrm>
            </p:grpSpPr>
            <p:grpSp>
              <p:nvGrpSpPr>
                <p:cNvPr id="11108" name="Google Shape;11108;p421"/>
                <p:cNvGrpSpPr/>
                <p:nvPr/>
              </p:nvGrpSpPr>
              <p:grpSpPr>
                <a:xfrm rot="-5400000">
                  <a:off x="558520" y="2142893"/>
                  <a:ext cx="600335" cy="680836"/>
                  <a:chOff x="15239716" y="-13293819"/>
                  <a:chExt cx="1868456" cy="2463229"/>
                </a:xfrm>
              </p:grpSpPr>
              <p:pic>
                <p:nvPicPr>
                  <p:cNvPr id="11109" name="Google Shape;11109;p421" descr="clipped result image"/>
                  <p:cNvPicPr preferRelativeResize="0"/>
                  <p:nvPr/>
                </p:nvPicPr>
                <p:blipFill rotWithShape="1">
                  <a:blip r:embed="rId3">
                    <a:alphaModFix/>
                  </a:blip>
                  <a:srcRect/>
                  <a:stretch/>
                </p:blipFill>
                <p:spPr>
                  <a:xfrm>
                    <a:off x="16010045" y="-13293819"/>
                    <a:ext cx="1098127" cy="2458497"/>
                  </a:xfrm>
                  <a:prstGeom prst="rect">
                    <a:avLst/>
                  </a:prstGeom>
                  <a:noFill/>
                  <a:ln>
                    <a:noFill/>
                  </a:ln>
                </p:spPr>
              </p:pic>
              <p:pic>
                <p:nvPicPr>
                  <p:cNvPr id="11110" name="Google Shape;11110;p421" descr="clipped result image"/>
                  <p:cNvPicPr preferRelativeResize="0"/>
                  <p:nvPr/>
                </p:nvPicPr>
                <p:blipFill rotWithShape="1">
                  <a:blip r:embed="rId4">
                    <a:alphaModFix/>
                  </a:blip>
                  <a:srcRect/>
                  <a:stretch/>
                </p:blipFill>
                <p:spPr>
                  <a:xfrm>
                    <a:off x="15239716" y="-13289087"/>
                    <a:ext cx="1106322" cy="2458497"/>
                  </a:xfrm>
                  <a:prstGeom prst="rect">
                    <a:avLst/>
                  </a:prstGeom>
                  <a:noFill/>
                  <a:ln>
                    <a:noFill/>
                  </a:ln>
                </p:spPr>
              </p:pic>
            </p:grpSp>
            <p:pic>
              <p:nvPicPr>
                <p:cNvPr id="11111" name="Google Shape;11111;p421" descr="clipped result image"/>
                <p:cNvPicPr preferRelativeResize="0"/>
                <p:nvPr/>
              </p:nvPicPr>
              <p:blipFill rotWithShape="1">
                <a:blip r:embed="rId5">
                  <a:alphaModFix/>
                </a:blip>
                <a:srcRect/>
                <a:stretch/>
              </p:blipFill>
              <p:spPr>
                <a:xfrm rot="-5400000">
                  <a:off x="678723" y="1767021"/>
                  <a:ext cx="352828" cy="679529"/>
                </a:xfrm>
                <a:prstGeom prst="rect">
                  <a:avLst/>
                </a:prstGeom>
                <a:noFill/>
                <a:ln>
                  <a:noFill/>
                </a:ln>
              </p:spPr>
            </p:pic>
          </p:grpSp>
          <p:pic>
            <p:nvPicPr>
              <p:cNvPr id="11112" name="Google Shape;11112;p421" descr="clipped result image"/>
              <p:cNvPicPr preferRelativeResize="0"/>
              <p:nvPr/>
            </p:nvPicPr>
            <p:blipFill rotWithShape="1">
              <a:blip r:embed="rId6">
                <a:alphaModFix/>
              </a:blip>
              <a:srcRect/>
              <a:stretch/>
            </p:blipFill>
            <p:spPr>
              <a:xfrm rot="-5400000">
                <a:off x="4726662" y="883790"/>
                <a:ext cx="390726" cy="1051638"/>
              </a:xfrm>
              <a:prstGeom prst="rect">
                <a:avLst/>
              </a:prstGeom>
              <a:noFill/>
              <a:ln>
                <a:noFill/>
              </a:ln>
            </p:spPr>
          </p:pic>
          <p:pic>
            <p:nvPicPr>
              <p:cNvPr id="11113" name="Google Shape;11113;p421"/>
              <p:cNvPicPr preferRelativeResize="0"/>
              <p:nvPr/>
            </p:nvPicPr>
            <p:blipFill>
              <a:blip r:embed="rId14">
                <a:alphaModFix/>
              </a:blip>
              <a:stretch>
                <a:fillRect/>
              </a:stretch>
            </p:blipFill>
            <p:spPr>
              <a:xfrm>
                <a:off x="3050443" y="2089364"/>
                <a:ext cx="4522051" cy="2933086"/>
              </a:xfrm>
              <a:prstGeom prst="rect">
                <a:avLst/>
              </a:prstGeom>
              <a:noFill/>
              <a:ln>
                <a:noFill/>
              </a:ln>
            </p:spPr>
          </p:pic>
          <p:sp>
            <p:nvSpPr>
              <p:cNvPr id="11114" name="Google Shape;11114;p421"/>
              <p:cNvSpPr txBox="1"/>
              <p:nvPr/>
            </p:nvSpPr>
            <p:spPr>
              <a:xfrm>
                <a:off x="4544688" y="755305"/>
                <a:ext cx="1598400" cy="5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11115" name="Google Shape;11115;p421"/>
              <p:cNvCxnSpPr/>
              <p:nvPr/>
            </p:nvCxnSpPr>
            <p:spPr>
              <a:xfrm>
                <a:off x="4708312" y="4920925"/>
                <a:ext cx="351300" cy="0"/>
              </a:xfrm>
              <a:prstGeom prst="straightConnector1">
                <a:avLst/>
              </a:prstGeom>
              <a:noFill/>
              <a:ln w="28575" cap="flat" cmpd="sng">
                <a:solidFill>
                  <a:schemeClr val="dk2"/>
                </a:solidFill>
                <a:prstDash val="solid"/>
                <a:round/>
                <a:headEnd type="none" w="med" len="med"/>
                <a:tailEnd type="none" w="med" len="med"/>
              </a:ln>
            </p:spPr>
          </p:cxnSp>
        </p:grpSp>
        <p:sp>
          <p:nvSpPr>
            <p:cNvPr id="11116" name="Google Shape;11116;p421"/>
            <p:cNvSpPr txBox="1"/>
            <p:nvPr/>
          </p:nvSpPr>
          <p:spPr>
            <a:xfrm rot="24443">
              <a:off x="3845308" y="3149520"/>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PROZAC</a:t>
              </a:r>
              <a:endParaRPr sz="1200" b="1"/>
            </a:p>
          </p:txBody>
        </p:sp>
      </p:grpSp>
      <p:sp>
        <p:nvSpPr>
          <p:cNvPr id="11117" name="Google Shape;11117;p421"/>
          <p:cNvSpPr/>
          <p:nvPr/>
        </p:nvSpPr>
        <p:spPr>
          <a:xfrm rot="848">
            <a:off x="2008274" y="1042776"/>
            <a:ext cx="1216500" cy="7296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8" name="Google Shape;11118;p421"/>
          <p:cNvSpPr/>
          <p:nvPr/>
        </p:nvSpPr>
        <p:spPr>
          <a:xfrm rot="848">
            <a:off x="1961724" y="3512613"/>
            <a:ext cx="1216500" cy="7296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9" name="Google Shape;11119;p421"/>
          <p:cNvSpPr/>
          <p:nvPr/>
        </p:nvSpPr>
        <p:spPr>
          <a:xfrm rot="848">
            <a:off x="4910874" y="1377551"/>
            <a:ext cx="1216500" cy="7296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0" name="Google Shape;11120;p421"/>
          <p:cNvSpPr/>
          <p:nvPr/>
        </p:nvSpPr>
        <p:spPr>
          <a:xfrm rot="848">
            <a:off x="4864324" y="3797648"/>
            <a:ext cx="1216500" cy="7296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1" name="Google Shape;11121;p421"/>
          <p:cNvSpPr/>
          <p:nvPr/>
        </p:nvSpPr>
        <p:spPr>
          <a:xfrm rot="848">
            <a:off x="7821652" y="1132733"/>
            <a:ext cx="1216500" cy="7296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2" name="Google Shape;11122;p421"/>
          <p:cNvSpPr/>
          <p:nvPr/>
        </p:nvSpPr>
        <p:spPr>
          <a:xfrm rot="848">
            <a:off x="7815988" y="3814816"/>
            <a:ext cx="1216500" cy="7296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Shape 11126"/>
        <p:cNvGrpSpPr/>
        <p:nvPr/>
      </p:nvGrpSpPr>
      <p:grpSpPr>
        <a:xfrm>
          <a:off x="0" y="0"/>
          <a:ext cx="0" cy="0"/>
          <a:chOff x="0" y="0"/>
          <a:chExt cx="0" cy="0"/>
        </a:xfrm>
      </p:grpSpPr>
      <p:sp>
        <p:nvSpPr>
          <p:cNvPr id="11127" name="Google Shape;11127;p422"/>
          <p:cNvSpPr txBox="1"/>
          <p:nvPr/>
        </p:nvSpPr>
        <p:spPr>
          <a:xfrm>
            <a:off x="234750" y="127400"/>
            <a:ext cx="302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SSRIs</a:t>
            </a:r>
            <a:endParaRPr b="1"/>
          </a:p>
        </p:txBody>
      </p:sp>
      <p:grpSp>
        <p:nvGrpSpPr>
          <p:cNvPr id="11128" name="Google Shape;11128;p422"/>
          <p:cNvGrpSpPr/>
          <p:nvPr/>
        </p:nvGrpSpPr>
        <p:grpSpPr>
          <a:xfrm>
            <a:off x="6209587" y="2416340"/>
            <a:ext cx="2696717" cy="2622159"/>
            <a:chOff x="2132425" y="93112"/>
            <a:chExt cx="4971824" cy="4834364"/>
          </a:xfrm>
        </p:grpSpPr>
        <p:grpSp>
          <p:nvGrpSpPr>
            <p:cNvPr id="11129" name="Google Shape;11129;p422"/>
            <p:cNvGrpSpPr/>
            <p:nvPr/>
          </p:nvGrpSpPr>
          <p:grpSpPr>
            <a:xfrm>
              <a:off x="2976560" y="93112"/>
              <a:ext cx="2552234" cy="2133110"/>
              <a:chOff x="-2521759" y="897403"/>
              <a:chExt cx="1477500" cy="1089600"/>
            </a:xfrm>
          </p:grpSpPr>
          <p:sp>
            <p:nvSpPr>
              <p:cNvPr id="11130" name="Google Shape;11130;p422"/>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131" name="Google Shape;11131;p422"/>
              <p:cNvGrpSpPr/>
              <p:nvPr/>
            </p:nvGrpSpPr>
            <p:grpSpPr>
              <a:xfrm>
                <a:off x="-2127414" y="1275205"/>
                <a:ext cx="688733" cy="700658"/>
                <a:chOff x="40123" y="-1583761"/>
                <a:chExt cx="688733" cy="1109689"/>
              </a:xfrm>
            </p:grpSpPr>
            <p:grpSp>
              <p:nvGrpSpPr>
                <p:cNvPr id="11132" name="Google Shape;11132;p422"/>
                <p:cNvGrpSpPr/>
                <p:nvPr/>
              </p:nvGrpSpPr>
              <p:grpSpPr>
                <a:xfrm>
                  <a:off x="45124" y="-1327179"/>
                  <a:ext cx="683733" cy="853107"/>
                  <a:chOff x="597574" y="1930371"/>
                  <a:chExt cx="683733" cy="853107"/>
                </a:xfrm>
              </p:grpSpPr>
              <p:grpSp>
                <p:nvGrpSpPr>
                  <p:cNvPr id="11133" name="Google Shape;11133;p422"/>
                  <p:cNvGrpSpPr/>
                  <p:nvPr/>
                </p:nvGrpSpPr>
                <p:grpSpPr>
                  <a:xfrm rot="-5400000">
                    <a:off x="640721" y="2142893"/>
                    <a:ext cx="600335" cy="680836"/>
                    <a:chOff x="15239716" y="-12996420"/>
                    <a:chExt cx="1868456" cy="2463229"/>
                  </a:xfrm>
                </p:grpSpPr>
                <p:pic>
                  <p:nvPicPr>
                    <p:cNvPr id="11134" name="Google Shape;11134;p422"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1135" name="Google Shape;11135;p422"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1136" name="Google Shape;11136;p422"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1137" name="Google Shape;11137;p422"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1138" name="Google Shape;11138;p422"/>
            <p:cNvGrpSpPr/>
            <p:nvPr/>
          </p:nvGrpSpPr>
          <p:grpSpPr>
            <a:xfrm>
              <a:off x="2132425" y="1974775"/>
              <a:ext cx="4971824" cy="2952700"/>
              <a:chOff x="3634925" y="1008225"/>
              <a:chExt cx="4971824" cy="2952700"/>
            </a:xfrm>
          </p:grpSpPr>
          <p:pic>
            <p:nvPicPr>
              <p:cNvPr id="11139" name="Google Shape;11139;p422"/>
              <p:cNvPicPr preferRelativeResize="0"/>
              <p:nvPr/>
            </p:nvPicPr>
            <p:blipFill>
              <a:blip r:embed="rId7">
                <a:alphaModFix/>
              </a:blip>
              <a:stretch>
                <a:fillRect/>
              </a:stretch>
            </p:blipFill>
            <p:spPr>
              <a:xfrm>
                <a:off x="3634925" y="1008225"/>
                <a:ext cx="4971824" cy="2952700"/>
              </a:xfrm>
              <a:prstGeom prst="rect">
                <a:avLst/>
              </a:prstGeom>
              <a:noFill/>
              <a:ln>
                <a:noFill/>
              </a:ln>
            </p:spPr>
          </p:pic>
          <p:sp>
            <p:nvSpPr>
              <p:cNvPr id="11140" name="Google Shape;11140;p422"/>
              <p:cNvSpPr txBox="1"/>
              <p:nvPr/>
            </p:nvSpPr>
            <p:spPr>
              <a:xfrm rot="24443">
                <a:off x="4687888" y="199902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fluvoxamine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LUVOX</a:t>
                </a:r>
                <a:endParaRPr sz="1200" b="1"/>
              </a:p>
            </p:txBody>
          </p:sp>
        </p:grpSp>
        <p:sp>
          <p:nvSpPr>
            <p:cNvPr id="11141" name="Google Shape;11141;p422"/>
            <p:cNvSpPr txBox="1"/>
            <p:nvPr/>
          </p:nvSpPr>
          <p:spPr>
            <a:xfrm>
              <a:off x="3841857" y="341904"/>
              <a:ext cx="1598400" cy="62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11142" name="Google Shape;11142;p422"/>
            <p:cNvCxnSpPr/>
            <p:nvPr/>
          </p:nvCxnSpPr>
          <p:spPr>
            <a:xfrm>
              <a:off x="3998774" y="482782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11143" name="Google Shape;11143;p422"/>
          <p:cNvGrpSpPr/>
          <p:nvPr/>
        </p:nvGrpSpPr>
        <p:grpSpPr>
          <a:xfrm>
            <a:off x="3326167" y="2716203"/>
            <a:ext cx="2595233" cy="2322422"/>
            <a:chOff x="2728451" y="807760"/>
            <a:chExt cx="4243350" cy="3797289"/>
          </a:xfrm>
        </p:grpSpPr>
        <p:grpSp>
          <p:nvGrpSpPr>
            <p:cNvPr id="11144" name="Google Shape;11144;p422"/>
            <p:cNvGrpSpPr/>
            <p:nvPr/>
          </p:nvGrpSpPr>
          <p:grpSpPr>
            <a:xfrm>
              <a:off x="2728451" y="807760"/>
              <a:ext cx="4243350" cy="3797289"/>
              <a:chOff x="2728451" y="1112560"/>
              <a:chExt cx="4243350" cy="3797289"/>
            </a:xfrm>
          </p:grpSpPr>
          <p:grpSp>
            <p:nvGrpSpPr>
              <p:cNvPr id="11145" name="Google Shape;11145;p422"/>
              <p:cNvGrpSpPr/>
              <p:nvPr/>
            </p:nvGrpSpPr>
            <p:grpSpPr>
              <a:xfrm>
                <a:off x="3548625" y="1112560"/>
                <a:ext cx="2095342" cy="1415608"/>
                <a:chOff x="3548625" y="1112560"/>
                <a:chExt cx="2095342" cy="1415608"/>
              </a:xfrm>
            </p:grpSpPr>
            <p:grpSp>
              <p:nvGrpSpPr>
                <p:cNvPr id="11146" name="Google Shape;11146;p422"/>
                <p:cNvGrpSpPr/>
                <p:nvPr/>
              </p:nvGrpSpPr>
              <p:grpSpPr>
                <a:xfrm>
                  <a:off x="3548625" y="1112560"/>
                  <a:ext cx="1693806" cy="1415608"/>
                  <a:chOff x="-2521759" y="897403"/>
                  <a:chExt cx="1477500" cy="1089600"/>
                </a:xfrm>
              </p:grpSpPr>
              <p:sp>
                <p:nvSpPr>
                  <p:cNvPr id="11147" name="Google Shape;11147;p422"/>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148" name="Google Shape;11148;p422"/>
                  <p:cNvGrpSpPr/>
                  <p:nvPr/>
                </p:nvGrpSpPr>
                <p:grpSpPr>
                  <a:xfrm>
                    <a:off x="-2127414" y="1275205"/>
                    <a:ext cx="688733" cy="700658"/>
                    <a:chOff x="40123" y="-1583761"/>
                    <a:chExt cx="688733" cy="1109689"/>
                  </a:xfrm>
                </p:grpSpPr>
                <p:grpSp>
                  <p:nvGrpSpPr>
                    <p:cNvPr id="11149" name="Google Shape;11149;p422"/>
                    <p:cNvGrpSpPr/>
                    <p:nvPr/>
                  </p:nvGrpSpPr>
                  <p:grpSpPr>
                    <a:xfrm>
                      <a:off x="45124" y="-1327179"/>
                      <a:ext cx="683733" cy="853107"/>
                      <a:chOff x="597574" y="1930371"/>
                      <a:chExt cx="683733" cy="853107"/>
                    </a:xfrm>
                  </p:grpSpPr>
                  <p:grpSp>
                    <p:nvGrpSpPr>
                      <p:cNvPr id="11150" name="Google Shape;11150;p422"/>
                      <p:cNvGrpSpPr/>
                      <p:nvPr/>
                    </p:nvGrpSpPr>
                    <p:grpSpPr>
                      <a:xfrm rot="-5400000">
                        <a:off x="640721" y="2142893"/>
                        <a:ext cx="600335" cy="680836"/>
                        <a:chOff x="15239716" y="-12996420"/>
                        <a:chExt cx="1868456" cy="2463229"/>
                      </a:xfrm>
                    </p:grpSpPr>
                    <p:pic>
                      <p:nvPicPr>
                        <p:cNvPr id="11151" name="Google Shape;11151;p422"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1152" name="Google Shape;11152;p422"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1153" name="Google Shape;11153;p422"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1154" name="Google Shape;11154;p422"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sp>
              <p:nvSpPr>
                <p:cNvPr id="11155" name="Google Shape;11155;p422"/>
                <p:cNvSpPr txBox="1"/>
                <p:nvPr/>
              </p:nvSpPr>
              <p:spPr>
                <a:xfrm>
                  <a:off x="4045567" y="1211265"/>
                  <a:ext cx="1598400" cy="52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t>CYP</a:t>
                  </a:r>
                  <a:endParaRPr sz="900" b="1"/>
                </a:p>
              </p:txBody>
            </p:sp>
          </p:grpSp>
          <p:grpSp>
            <p:nvGrpSpPr>
              <p:cNvPr id="11156" name="Google Shape;11156;p422"/>
              <p:cNvGrpSpPr/>
              <p:nvPr/>
            </p:nvGrpSpPr>
            <p:grpSpPr>
              <a:xfrm>
                <a:off x="2728451" y="2175925"/>
                <a:ext cx="4243350" cy="2733924"/>
                <a:chOff x="2958951" y="1256250"/>
                <a:chExt cx="4243350" cy="2733924"/>
              </a:xfrm>
            </p:grpSpPr>
            <p:pic>
              <p:nvPicPr>
                <p:cNvPr id="11157" name="Google Shape;11157;p422"/>
                <p:cNvPicPr preferRelativeResize="0"/>
                <p:nvPr/>
              </p:nvPicPr>
              <p:blipFill>
                <a:blip r:embed="rId8">
                  <a:alphaModFix/>
                </a:blip>
                <a:stretch>
                  <a:fillRect/>
                </a:stretch>
              </p:blipFill>
              <p:spPr>
                <a:xfrm>
                  <a:off x="2958951" y="1256250"/>
                  <a:ext cx="4243350" cy="2733924"/>
                </a:xfrm>
                <a:prstGeom prst="rect">
                  <a:avLst/>
                </a:prstGeom>
                <a:noFill/>
                <a:ln>
                  <a:noFill/>
                </a:ln>
              </p:spPr>
            </p:pic>
            <p:sp>
              <p:nvSpPr>
                <p:cNvPr id="11158" name="Google Shape;11158;p422"/>
                <p:cNvSpPr txBox="1"/>
                <p:nvPr/>
              </p:nvSpPr>
              <p:spPr>
                <a:xfrm rot="24443">
                  <a:off x="3616566" y="2253982"/>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paroxetine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PAXIL</a:t>
                  </a:r>
                  <a:endParaRPr sz="1200" b="1"/>
                </a:p>
              </p:txBody>
            </p:sp>
          </p:grpSp>
        </p:grpSp>
        <p:cxnSp>
          <p:nvCxnSpPr>
            <p:cNvPr id="11159" name="Google Shape;11159;p422"/>
            <p:cNvCxnSpPr/>
            <p:nvPr/>
          </p:nvCxnSpPr>
          <p:spPr>
            <a:xfrm>
              <a:off x="4177633" y="451473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11160" name="Google Shape;11160;p422"/>
          <p:cNvGrpSpPr/>
          <p:nvPr/>
        </p:nvGrpSpPr>
        <p:grpSpPr>
          <a:xfrm>
            <a:off x="527993" y="631283"/>
            <a:ext cx="2523464" cy="1702042"/>
            <a:chOff x="1078553" y="1406852"/>
            <a:chExt cx="3191834" cy="2152848"/>
          </a:xfrm>
        </p:grpSpPr>
        <p:grpSp>
          <p:nvGrpSpPr>
            <p:cNvPr id="11161" name="Google Shape;11161;p422"/>
            <p:cNvGrpSpPr/>
            <p:nvPr/>
          </p:nvGrpSpPr>
          <p:grpSpPr>
            <a:xfrm>
              <a:off x="1078553" y="1406852"/>
              <a:ext cx="3191834" cy="2152848"/>
              <a:chOff x="861075" y="1457642"/>
              <a:chExt cx="4419599" cy="2980958"/>
            </a:xfrm>
          </p:grpSpPr>
          <p:pic>
            <p:nvPicPr>
              <p:cNvPr id="11162" name="Google Shape;11162;p422"/>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11163" name="Google Shape;11163;p422"/>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escitalopram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LEXAPRO</a:t>
                </a:r>
                <a:endParaRPr sz="1200" b="1"/>
              </a:p>
            </p:txBody>
          </p:sp>
        </p:grpSp>
        <p:grpSp>
          <p:nvGrpSpPr>
            <p:cNvPr id="11164" name="Google Shape;11164;p422"/>
            <p:cNvGrpSpPr/>
            <p:nvPr/>
          </p:nvGrpSpPr>
          <p:grpSpPr>
            <a:xfrm>
              <a:off x="1980041" y="1481287"/>
              <a:ext cx="308764" cy="2020121"/>
              <a:chOff x="4198133" y="1585860"/>
              <a:chExt cx="434023" cy="2787912"/>
            </a:xfrm>
          </p:grpSpPr>
          <p:cxnSp>
            <p:nvCxnSpPr>
              <p:cNvPr id="11165" name="Google Shape;11165;p422"/>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1166" name="Google Shape;11166;p422"/>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1167" name="Google Shape;11167;p422"/>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nvGrpSpPr>
          <p:cNvPr id="11168" name="Google Shape;11168;p422"/>
          <p:cNvGrpSpPr/>
          <p:nvPr/>
        </p:nvGrpSpPr>
        <p:grpSpPr>
          <a:xfrm>
            <a:off x="6127382" y="347119"/>
            <a:ext cx="2775450" cy="2026082"/>
            <a:chOff x="4539758" y="527583"/>
            <a:chExt cx="2775450" cy="2026082"/>
          </a:xfrm>
        </p:grpSpPr>
        <p:grpSp>
          <p:nvGrpSpPr>
            <p:cNvPr id="11169" name="Google Shape;11169;p422"/>
            <p:cNvGrpSpPr/>
            <p:nvPr/>
          </p:nvGrpSpPr>
          <p:grpSpPr>
            <a:xfrm>
              <a:off x="4539758" y="566729"/>
              <a:ext cx="2775450" cy="1986936"/>
              <a:chOff x="4902894" y="1042215"/>
              <a:chExt cx="3586316" cy="2567432"/>
            </a:xfrm>
          </p:grpSpPr>
          <p:grpSp>
            <p:nvGrpSpPr>
              <p:cNvPr id="11170" name="Google Shape;11170;p422"/>
              <p:cNvGrpSpPr/>
              <p:nvPr/>
            </p:nvGrpSpPr>
            <p:grpSpPr>
              <a:xfrm>
                <a:off x="6099641" y="1042215"/>
                <a:ext cx="574895" cy="480514"/>
                <a:chOff x="-2521759" y="897403"/>
                <a:chExt cx="1477500" cy="1089600"/>
              </a:xfrm>
            </p:grpSpPr>
            <p:sp>
              <p:nvSpPr>
                <p:cNvPr id="11171" name="Google Shape;11171;p422"/>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172" name="Google Shape;11172;p422"/>
                <p:cNvGrpSpPr/>
                <p:nvPr/>
              </p:nvGrpSpPr>
              <p:grpSpPr>
                <a:xfrm>
                  <a:off x="-2127414" y="1275205"/>
                  <a:ext cx="688733" cy="700658"/>
                  <a:chOff x="40123" y="-1583761"/>
                  <a:chExt cx="688733" cy="1109689"/>
                </a:xfrm>
              </p:grpSpPr>
              <p:grpSp>
                <p:nvGrpSpPr>
                  <p:cNvPr id="11173" name="Google Shape;11173;p422"/>
                  <p:cNvGrpSpPr/>
                  <p:nvPr/>
                </p:nvGrpSpPr>
                <p:grpSpPr>
                  <a:xfrm>
                    <a:off x="45124" y="-1327179"/>
                    <a:ext cx="683733" cy="853107"/>
                    <a:chOff x="597574" y="1930371"/>
                    <a:chExt cx="683733" cy="853107"/>
                  </a:xfrm>
                </p:grpSpPr>
                <p:grpSp>
                  <p:nvGrpSpPr>
                    <p:cNvPr id="11174" name="Google Shape;11174;p422"/>
                    <p:cNvGrpSpPr/>
                    <p:nvPr/>
                  </p:nvGrpSpPr>
                  <p:grpSpPr>
                    <a:xfrm rot="-5400000">
                      <a:off x="640721" y="2142893"/>
                      <a:ext cx="600335" cy="680836"/>
                      <a:chOff x="15239716" y="-12996420"/>
                      <a:chExt cx="1868456" cy="2463229"/>
                    </a:xfrm>
                  </p:grpSpPr>
                  <p:pic>
                    <p:nvPicPr>
                      <p:cNvPr id="11175" name="Google Shape;11175;p422"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1176" name="Google Shape;11176;p422"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1177" name="Google Shape;11177;p422"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1178" name="Google Shape;11178;p422"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1179" name="Google Shape;11179;p422"/>
              <p:cNvGrpSpPr/>
              <p:nvPr/>
            </p:nvGrpSpPr>
            <p:grpSpPr>
              <a:xfrm>
                <a:off x="4902894" y="1104366"/>
                <a:ext cx="3586316" cy="2505281"/>
                <a:chOff x="2696950" y="1678663"/>
                <a:chExt cx="4760176" cy="3325300"/>
              </a:xfrm>
            </p:grpSpPr>
            <p:grpSp>
              <p:nvGrpSpPr>
                <p:cNvPr id="11180" name="Google Shape;11180;p422"/>
                <p:cNvGrpSpPr/>
                <p:nvPr/>
              </p:nvGrpSpPr>
              <p:grpSpPr>
                <a:xfrm>
                  <a:off x="2696950" y="1678663"/>
                  <a:ext cx="4760176" cy="3325300"/>
                  <a:chOff x="2586350" y="1168975"/>
                  <a:chExt cx="4760176" cy="3325300"/>
                </a:xfrm>
              </p:grpSpPr>
              <p:pic>
                <p:nvPicPr>
                  <p:cNvPr id="11181" name="Google Shape;11181;p422"/>
                  <p:cNvPicPr preferRelativeResize="0"/>
                  <p:nvPr/>
                </p:nvPicPr>
                <p:blipFill>
                  <a:blip r:embed="rId10">
                    <a:alphaModFix/>
                  </a:blip>
                  <a:stretch>
                    <a:fillRect/>
                  </a:stretch>
                </p:blipFill>
                <p:spPr>
                  <a:xfrm>
                    <a:off x="2586350" y="1168975"/>
                    <a:ext cx="4760176" cy="3325300"/>
                  </a:xfrm>
                  <a:prstGeom prst="rect">
                    <a:avLst/>
                  </a:prstGeom>
                  <a:noFill/>
                  <a:ln>
                    <a:noFill/>
                  </a:ln>
                </p:spPr>
              </p:pic>
              <p:sp>
                <p:nvSpPr>
                  <p:cNvPr id="11182" name="Google Shape;11182;p422"/>
                  <p:cNvSpPr txBox="1"/>
                  <p:nvPr/>
                </p:nvSpPr>
                <p:spPr>
                  <a:xfrm rot="24443">
                    <a:off x="3553711" y="26906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sertraline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ZOLOFT</a:t>
                    </a:r>
                    <a:endParaRPr sz="1200" b="1"/>
                  </a:p>
                </p:txBody>
              </p:sp>
            </p:grpSp>
            <p:sp>
              <p:nvSpPr>
                <p:cNvPr id="11183" name="Google Shape;11183;p422"/>
                <p:cNvSpPr/>
                <p:nvPr/>
              </p:nvSpPr>
              <p:spPr>
                <a:xfrm>
                  <a:off x="4431469" y="2628330"/>
                  <a:ext cx="451200" cy="4335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cxnSp>
            <p:nvCxnSpPr>
              <p:cNvPr id="11184" name="Google Shape;11184;p422"/>
              <p:cNvCxnSpPr/>
              <p:nvPr/>
            </p:nvCxnSpPr>
            <p:spPr>
              <a:xfrm>
                <a:off x="6279221" y="3542858"/>
                <a:ext cx="290400" cy="0"/>
              </a:xfrm>
              <a:prstGeom prst="straightConnector1">
                <a:avLst/>
              </a:prstGeom>
              <a:noFill/>
              <a:ln w="28575" cap="flat" cmpd="sng">
                <a:solidFill>
                  <a:schemeClr val="dk2"/>
                </a:solidFill>
                <a:prstDash val="solid"/>
                <a:round/>
                <a:headEnd type="none" w="med" len="med"/>
                <a:tailEnd type="none" w="med" len="med"/>
              </a:ln>
            </p:spPr>
          </p:cxnSp>
        </p:grpSp>
        <p:sp>
          <p:nvSpPr>
            <p:cNvPr id="11185" name="Google Shape;11185;p422"/>
            <p:cNvSpPr txBox="1"/>
            <p:nvPr/>
          </p:nvSpPr>
          <p:spPr>
            <a:xfrm>
              <a:off x="5520585" y="527583"/>
              <a:ext cx="9777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b="1"/>
                <a:t>CYP</a:t>
              </a:r>
              <a:endParaRPr sz="600" b="1"/>
            </a:p>
          </p:txBody>
        </p:sp>
      </p:grpSp>
      <p:grpSp>
        <p:nvGrpSpPr>
          <p:cNvPr id="11186" name="Google Shape;11186;p422"/>
          <p:cNvGrpSpPr/>
          <p:nvPr/>
        </p:nvGrpSpPr>
        <p:grpSpPr>
          <a:xfrm>
            <a:off x="312467" y="2851630"/>
            <a:ext cx="2707879" cy="1954173"/>
            <a:chOff x="441300" y="2554780"/>
            <a:chExt cx="2707879" cy="1954173"/>
          </a:xfrm>
        </p:grpSpPr>
        <p:pic>
          <p:nvPicPr>
            <p:cNvPr id="11187" name="Google Shape;11187;p422"/>
            <p:cNvPicPr preferRelativeResize="0"/>
            <p:nvPr/>
          </p:nvPicPr>
          <p:blipFill>
            <a:blip r:embed="rId11">
              <a:alphaModFix/>
            </a:blip>
            <a:stretch>
              <a:fillRect/>
            </a:stretch>
          </p:blipFill>
          <p:spPr>
            <a:xfrm rot="-3134505">
              <a:off x="754424" y="2606659"/>
              <a:ext cx="335059" cy="415654"/>
            </a:xfrm>
            <a:prstGeom prst="rect">
              <a:avLst/>
            </a:prstGeom>
            <a:noFill/>
            <a:ln>
              <a:noFill/>
            </a:ln>
          </p:spPr>
        </p:pic>
        <p:pic>
          <p:nvPicPr>
            <p:cNvPr id="11188" name="Google Shape;11188;p422"/>
            <p:cNvPicPr preferRelativeResize="0"/>
            <p:nvPr/>
          </p:nvPicPr>
          <p:blipFill>
            <a:blip r:embed="rId12">
              <a:alphaModFix/>
            </a:blip>
            <a:stretch>
              <a:fillRect/>
            </a:stretch>
          </p:blipFill>
          <p:spPr>
            <a:xfrm rot="-2178441">
              <a:off x="496040" y="4106676"/>
              <a:ext cx="397219" cy="315256"/>
            </a:xfrm>
            <a:prstGeom prst="roundRect">
              <a:avLst>
                <a:gd name="adj" fmla="val 16667"/>
              </a:avLst>
            </a:prstGeom>
            <a:noFill/>
            <a:ln w="19050" cap="flat" cmpd="sng">
              <a:solidFill>
                <a:srgbClr val="3366CC"/>
              </a:solidFill>
              <a:prstDash val="solid"/>
              <a:round/>
              <a:headEnd type="none" w="sm" len="sm"/>
              <a:tailEnd type="none" w="sm" len="sm"/>
            </a:ln>
          </p:spPr>
        </p:pic>
        <p:grpSp>
          <p:nvGrpSpPr>
            <p:cNvPr id="11189" name="Google Shape;11189;p422"/>
            <p:cNvGrpSpPr/>
            <p:nvPr/>
          </p:nvGrpSpPr>
          <p:grpSpPr>
            <a:xfrm>
              <a:off x="625714" y="2806908"/>
              <a:ext cx="2523464" cy="1702042"/>
              <a:chOff x="1078553" y="1406852"/>
              <a:chExt cx="3191834" cy="2152848"/>
            </a:xfrm>
          </p:grpSpPr>
          <p:grpSp>
            <p:nvGrpSpPr>
              <p:cNvPr id="11190" name="Google Shape;11190;p422"/>
              <p:cNvGrpSpPr/>
              <p:nvPr/>
            </p:nvGrpSpPr>
            <p:grpSpPr>
              <a:xfrm>
                <a:off x="1078553" y="1406852"/>
                <a:ext cx="3191834" cy="2152848"/>
                <a:chOff x="861075" y="1457642"/>
                <a:chExt cx="4419599" cy="2980958"/>
              </a:xfrm>
            </p:grpSpPr>
            <p:pic>
              <p:nvPicPr>
                <p:cNvPr id="11191" name="Google Shape;11191;p422"/>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11192" name="Google Shape;11192;p422"/>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CELEXA</a:t>
                  </a:r>
                  <a:endParaRPr sz="1200" b="1"/>
                </a:p>
              </p:txBody>
            </p:sp>
          </p:grpSp>
          <p:grpSp>
            <p:nvGrpSpPr>
              <p:cNvPr id="11193" name="Google Shape;11193;p422"/>
              <p:cNvGrpSpPr/>
              <p:nvPr/>
            </p:nvGrpSpPr>
            <p:grpSpPr>
              <a:xfrm>
                <a:off x="1980041" y="1481287"/>
                <a:ext cx="308764" cy="2020121"/>
                <a:chOff x="4198133" y="1585860"/>
                <a:chExt cx="434023" cy="2787912"/>
              </a:xfrm>
            </p:grpSpPr>
            <p:cxnSp>
              <p:nvCxnSpPr>
                <p:cNvPr id="11194" name="Google Shape;11194;p422"/>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1195" name="Google Shape;11195;p422"/>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1196" name="Google Shape;11196;p422"/>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pic>
          <p:nvPicPr>
            <p:cNvPr id="11197" name="Google Shape;11197;p422"/>
            <p:cNvPicPr preferRelativeResize="0"/>
            <p:nvPr/>
          </p:nvPicPr>
          <p:blipFill>
            <a:blip r:embed="rId13">
              <a:alphaModFix/>
            </a:blip>
            <a:stretch>
              <a:fillRect/>
            </a:stretch>
          </p:blipFill>
          <p:spPr>
            <a:xfrm flipH="1">
              <a:off x="1897499" y="2696006"/>
              <a:ext cx="629151" cy="711150"/>
            </a:xfrm>
            <a:prstGeom prst="rect">
              <a:avLst/>
            </a:prstGeom>
            <a:noFill/>
            <a:ln>
              <a:noFill/>
            </a:ln>
          </p:spPr>
        </p:pic>
      </p:grpSp>
      <p:grpSp>
        <p:nvGrpSpPr>
          <p:cNvPr id="11198" name="Google Shape;11198;p422"/>
          <p:cNvGrpSpPr/>
          <p:nvPr/>
        </p:nvGrpSpPr>
        <p:grpSpPr>
          <a:xfrm>
            <a:off x="3304419" y="11"/>
            <a:ext cx="2652183" cy="2622142"/>
            <a:chOff x="3050443" y="551620"/>
            <a:chExt cx="4522051" cy="4470830"/>
          </a:xfrm>
        </p:grpSpPr>
        <p:grpSp>
          <p:nvGrpSpPr>
            <p:cNvPr id="11199" name="Google Shape;11199;p422"/>
            <p:cNvGrpSpPr/>
            <p:nvPr/>
          </p:nvGrpSpPr>
          <p:grpSpPr>
            <a:xfrm>
              <a:off x="3050443" y="551620"/>
              <a:ext cx="4522051" cy="4470830"/>
              <a:chOff x="3050443" y="551620"/>
              <a:chExt cx="4522051" cy="4470830"/>
            </a:xfrm>
          </p:grpSpPr>
          <p:sp>
            <p:nvSpPr>
              <p:cNvPr id="11200" name="Google Shape;11200;p422"/>
              <p:cNvSpPr/>
              <p:nvPr/>
            </p:nvSpPr>
            <p:spPr>
              <a:xfrm>
                <a:off x="3783209" y="551620"/>
                <a:ext cx="2286600" cy="19110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201" name="Google Shape;11201;p422"/>
              <p:cNvGrpSpPr/>
              <p:nvPr/>
            </p:nvGrpSpPr>
            <p:grpSpPr>
              <a:xfrm>
                <a:off x="4403945" y="1498365"/>
                <a:ext cx="1058145" cy="944731"/>
                <a:chOff x="515373" y="1930371"/>
                <a:chExt cx="683733" cy="853107"/>
              </a:xfrm>
            </p:grpSpPr>
            <p:grpSp>
              <p:nvGrpSpPr>
                <p:cNvPr id="11202" name="Google Shape;11202;p422"/>
                <p:cNvGrpSpPr/>
                <p:nvPr/>
              </p:nvGrpSpPr>
              <p:grpSpPr>
                <a:xfrm rot="-5400000">
                  <a:off x="558520" y="2142893"/>
                  <a:ext cx="600335" cy="680836"/>
                  <a:chOff x="15239716" y="-13293819"/>
                  <a:chExt cx="1868456" cy="2463229"/>
                </a:xfrm>
              </p:grpSpPr>
              <p:pic>
                <p:nvPicPr>
                  <p:cNvPr id="11203" name="Google Shape;11203;p422" descr="clipped result image"/>
                  <p:cNvPicPr preferRelativeResize="0"/>
                  <p:nvPr/>
                </p:nvPicPr>
                <p:blipFill rotWithShape="1">
                  <a:blip r:embed="rId3">
                    <a:alphaModFix/>
                  </a:blip>
                  <a:srcRect/>
                  <a:stretch/>
                </p:blipFill>
                <p:spPr>
                  <a:xfrm>
                    <a:off x="16010045" y="-13293819"/>
                    <a:ext cx="1098127" cy="2458497"/>
                  </a:xfrm>
                  <a:prstGeom prst="rect">
                    <a:avLst/>
                  </a:prstGeom>
                  <a:noFill/>
                  <a:ln>
                    <a:noFill/>
                  </a:ln>
                </p:spPr>
              </p:pic>
              <p:pic>
                <p:nvPicPr>
                  <p:cNvPr id="11204" name="Google Shape;11204;p422" descr="clipped result image"/>
                  <p:cNvPicPr preferRelativeResize="0"/>
                  <p:nvPr/>
                </p:nvPicPr>
                <p:blipFill rotWithShape="1">
                  <a:blip r:embed="rId4">
                    <a:alphaModFix/>
                  </a:blip>
                  <a:srcRect/>
                  <a:stretch/>
                </p:blipFill>
                <p:spPr>
                  <a:xfrm>
                    <a:off x="15239716" y="-13289087"/>
                    <a:ext cx="1106322" cy="2458497"/>
                  </a:xfrm>
                  <a:prstGeom prst="rect">
                    <a:avLst/>
                  </a:prstGeom>
                  <a:noFill/>
                  <a:ln>
                    <a:noFill/>
                  </a:ln>
                </p:spPr>
              </p:pic>
            </p:grpSp>
            <p:pic>
              <p:nvPicPr>
                <p:cNvPr id="11205" name="Google Shape;11205;p422" descr="clipped result image"/>
                <p:cNvPicPr preferRelativeResize="0"/>
                <p:nvPr/>
              </p:nvPicPr>
              <p:blipFill rotWithShape="1">
                <a:blip r:embed="rId5">
                  <a:alphaModFix/>
                </a:blip>
                <a:srcRect/>
                <a:stretch/>
              </p:blipFill>
              <p:spPr>
                <a:xfrm rot="-5400000">
                  <a:off x="678723" y="1767021"/>
                  <a:ext cx="352828" cy="679529"/>
                </a:xfrm>
                <a:prstGeom prst="rect">
                  <a:avLst/>
                </a:prstGeom>
                <a:noFill/>
                <a:ln>
                  <a:noFill/>
                </a:ln>
              </p:spPr>
            </p:pic>
          </p:grpSp>
          <p:pic>
            <p:nvPicPr>
              <p:cNvPr id="11206" name="Google Shape;11206;p422" descr="clipped result image"/>
              <p:cNvPicPr preferRelativeResize="0"/>
              <p:nvPr/>
            </p:nvPicPr>
            <p:blipFill rotWithShape="1">
              <a:blip r:embed="rId6">
                <a:alphaModFix/>
              </a:blip>
              <a:srcRect/>
              <a:stretch/>
            </p:blipFill>
            <p:spPr>
              <a:xfrm rot="-5400000">
                <a:off x="4726662" y="883790"/>
                <a:ext cx="390726" cy="1051638"/>
              </a:xfrm>
              <a:prstGeom prst="rect">
                <a:avLst/>
              </a:prstGeom>
              <a:noFill/>
              <a:ln>
                <a:noFill/>
              </a:ln>
            </p:spPr>
          </p:pic>
          <p:pic>
            <p:nvPicPr>
              <p:cNvPr id="11207" name="Google Shape;11207;p422"/>
              <p:cNvPicPr preferRelativeResize="0"/>
              <p:nvPr/>
            </p:nvPicPr>
            <p:blipFill>
              <a:blip r:embed="rId14">
                <a:alphaModFix/>
              </a:blip>
              <a:stretch>
                <a:fillRect/>
              </a:stretch>
            </p:blipFill>
            <p:spPr>
              <a:xfrm>
                <a:off x="3050443" y="2089364"/>
                <a:ext cx="4522051" cy="2933086"/>
              </a:xfrm>
              <a:prstGeom prst="rect">
                <a:avLst/>
              </a:prstGeom>
              <a:noFill/>
              <a:ln>
                <a:noFill/>
              </a:ln>
            </p:spPr>
          </p:pic>
          <p:sp>
            <p:nvSpPr>
              <p:cNvPr id="11208" name="Google Shape;11208;p422"/>
              <p:cNvSpPr txBox="1"/>
              <p:nvPr/>
            </p:nvSpPr>
            <p:spPr>
              <a:xfrm>
                <a:off x="4544688" y="755305"/>
                <a:ext cx="1598400" cy="5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11209" name="Google Shape;11209;p422"/>
              <p:cNvCxnSpPr/>
              <p:nvPr/>
            </p:nvCxnSpPr>
            <p:spPr>
              <a:xfrm>
                <a:off x="4708312" y="4920925"/>
                <a:ext cx="351300" cy="0"/>
              </a:xfrm>
              <a:prstGeom prst="straightConnector1">
                <a:avLst/>
              </a:prstGeom>
              <a:noFill/>
              <a:ln w="28575" cap="flat" cmpd="sng">
                <a:solidFill>
                  <a:schemeClr val="dk2"/>
                </a:solidFill>
                <a:prstDash val="solid"/>
                <a:round/>
                <a:headEnd type="none" w="med" len="med"/>
                <a:tailEnd type="none" w="med" len="med"/>
              </a:ln>
            </p:spPr>
          </p:cxnSp>
        </p:grpSp>
        <p:sp>
          <p:nvSpPr>
            <p:cNvPr id="11210" name="Google Shape;11210;p422"/>
            <p:cNvSpPr txBox="1"/>
            <p:nvPr/>
          </p:nvSpPr>
          <p:spPr>
            <a:xfrm rot="24443">
              <a:off x="3845308" y="3149520"/>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PROZAC</a:t>
              </a:r>
              <a:endParaRPr sz="1200" b="1"/>
            </a:p>
          </p:txBody>
        </p:sp>
      </p:grpSp>
      <p:sp>
        <p:nvSpPr>
          <p:cNvPr id="11211" name="Google Shape;11211;p422"/>
          <p:cNvSpPr/>
          <p:nvPr/>
        </p:nvSpPr>
        <p:spPr>
          <a:xfrm rot="-2079465">
            <a:off x="4882771" y="991731"/>
            <a:ext cx="581353" cy="457531"/>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2" name="Google Shape;11212;p422"/>
          <p:cNvSpPr txBox="1"/>
          <p:nvPr/>
        </p:nvSpPr>
        <p:spPr>
          <a:xfrm>
            <a:off x="5236300" y="2216475"/>
            <a:ext cx="16581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highlight>
                  <a:srgbClr val="FFFF00"/>
                </a:highlight>
              </a:rPr>
              <a:t>not entirely selective for serotonin</a:t>
            </a:r>
            <a:endParaRPr b="1">
              <a:highlight>
                <a:srgbClr val="FFFF00"/>
              </a:highlight>
            </a:endParaRPr>
          </a:p>
        </p:txBody>
      </p:sp>
      <p:sp>
        <p:nvSpPr>
          <p:cNvPr id="11213" name="Google Shape;11213;p422"/>
          <p:cNvSpPr/>
          <p:nvPr/>
        </p:nvSpPr>
        <p:spPr>
          <a:xfrm rot="-3707721">
            <a:off x="7398314" y="416331"/>
            <a:ext cx="581437" cy="457413"/>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4" name="Google Shape;11214;p422"/>
          <p:cNvSpPr/>
          <p:nvPr/>
        </p:nvSpPr>
        <p:spPr>
          <a:xfrm rot="-2079465">
            <a:off x="4830746" y="3433781"/>
            <a:ext cx="581353" cy="457531"/>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Shape 11218"/>
        <p:cNvGrpSpPr/>
        <p:nvPr/>
      </p:nvGrpSpPr>
      <p:grpSpPr>
        <a:xfrm>
          <a:off x="0" y="0"/>
          <a:ext cx="0" cy="0"/>
          <a:chOff x="0" y="0"/>
          <a:chExt cx="0" cy="0"/>
        </a:xfrm>
      </p:grpSpPr>
      <p:sp>
        <p:nvSpPr>
          <p:cNvPr id="11219" name="Google Shape;11219;p423"/>
          <p:cNvSpPr txBox="1"/>
          <p:nvPr/>
        </p:nvSpPr>
        <p:spPr>
          <a:xfrm>
            <a:off x="234750" y="127400"/>
            <a:ext cx="302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SSRIs</a:t>
            </a:r>
            <a:endParaRPr b="1"/>
          </a:p>
        </p:txBody>
      </p:sp>
      <p:grpSp>
        <p:nvGrpSpPr>
          <p:cNvPr id="11220" name="Google Shape;11220;p423"/>
          <p:cNvGrpSpPr/>
          <p:nvPr/>
        </p:nvGrpSpPr>
        <p:grpSpPr>
          <a:xfrm>
            <a:off x="6209587" y="2416340"/>
            <a:ext cx="2696717" cy="2622159"/>
            <a:chOff x="2132425" y="93112"/>
            <a:chExt cx="4971824" cy="4834364"/>
          </a:xfrm>
        </p:grpSpPr>
        <p:grpSp>
          <p:nvGrpSpPr>
            <p:cNvPr id="11221" name="Google Shape;11221;p423"/>
            <p:cNvGrpSpPr/>
            <p:nvPr/>
          </p:nvGrpSpPr>
          <p:grpSpPr>
            <a:xfrm>
              <a:off x="2976560" y="93112"/>
              <a:ext cx="2552234" cy="2133110"/>
              <a:chOff x="-2521759" y="897403"/>
              <a:chExt cx="1477500" cy="1089600"/>
            </a:xfrm>
          </p:grpSpPr>
          <p:sp>
            <p:nvSpPr>
              <p:cNvPr id="11222" name="Google Shape;11222;p423"/>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223" name="Google Shape;11223;p423"/>
              <p:cNvGrpSpPr/>
              <p:nvPr/>
            </p:nvGrpSpPr>
            <p:grpSpPr>
              <a:xfrm>
                <a:off x="-2127414" y="1275205"/>
                <a:ext cx="688733" cy="700658"/>
                <a:chOff x="40123" y="-1583761"/>
                <a:chExt cx="688733" cy="1109689"/>
              </a:xfrm>
            </p:grpSpPr>
            <p:grpSp>
              <p:nvGrpSpPr>
                <p:cNvPr id="11224" name="Google Shape;11224;p423"/>
                <p:cNvGrpSpPr/>
                <p:nvPr/>
              </p:nvGrpSpPr>
              <p:grpSpPr>
                <a:xfrm>
                  <a:off x="45124" y="-1327179"/>
                  <a:ext cx="683733" cy="853107"/>
                  <a:chOff x="597574" y="1930371"/>
                  <a:chExt cx="683733" cy="853107"/>
                </a:xfrm>
              </p:grpSpPr>
              <p:grpSp>
                <p:nvGrpSpPr>
                  <p:cNvPr id="11225" name="Google Shape;11225;p423"/>
                  <p:cNvGrpSpPr/>
                  <p:nvPr/>
                </p:nvGrpSpPr>
                <p:grpSpPr>
                  <a:xfrm rot="-5400000">
                    <a:off x="640721" y="2142893"/>
                    <a:ext cx="600335" cy="680836"/>
                    <a:chOff x="15239716" y="-12996420"/>
                    <a:chExt cx="1868456" cy="2463229"/>
                  </a:xfrm>
                </p:grpSpPr>
                <p:pic>
                  <p:nvPicPr>
                    <p:cNvPr id="11226" name="Google Shape;11226;p423"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1227" name="Google Shape;11227;p423"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1228" name="Google Shape;11228;p423"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1229" name="Google Shape;11229;p423"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1230" name="Google Shape;11230;p423"/>
            <p:cNvGrpSpPr/>
            <p:nvPr/>
          </p:nvGrpSpPr>
          <p:grpSpPr>
            <a:xfrm>
              <a:off x="2132425" y="1974775"/>
              <a:ext cx="4971824" cy="2952700"/>
              <a:chOff x="3634925" y="1008225"/>
              <a:chExt cx="4971824" cy="2952700"/>
            </a:xfrm>
          </p:grpSpPr>
          <p:pic>
            <p:nvPicPr>
              <p:cNvPr id="11231" name="Google Shape;11231;p423"/>
              <p:cNvPicPr preferRelativeResize="0"/>
              <p:nvPr/>
            </p:nvPicPr>
            <p:blipFill>
              <a:blip r:embed="rId7">
                <a:alphaModFix/>
              </a:blip>
              <a:stretch>
                <a:fillRect/>
              </a:stretch>
            </p:blipFill>
            <p:spPr>
              <a:xfrm>
                <a:off x="3634925" y="1008225"/>
                <a:ext cx="4971824" cy="2952700"/>
              </a:xfrm>
              <a:prstGeom prst="rect">
                <a:avLst/>
              </a:prstGeom>
              <a:noFill/>
              <a:ln>
                <a:noFill/>
              </a:ln>
            </p:spPr>
          </p:pic>
          <p:sp>
            <p:nvSpPr>
              <p:cNvPr id="11232" name="Google Shape;11232;p423"/>
              <p:cNvSpPr txBox="1"/>
              <p:nvPr/>
            </p:nvSpPr>
            <p:spPr>
              <a:xfrm rot="24443">
                <a:off x="4687888" y="199902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fluvoxamine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LUVOX</a:t>
                </a:r>
                <a:endParaRPr sz="1200" b="1"/>
              </a:p>
            </p:txBody>
          </p:sp>
        </p:grpSp>
        <p:sp>
          <p:nvSpPr>
            <p:cNvPr id="11233" name="Google Shape;11233;p423"/>
            <p:cNvSpPr txBox="1"/>
            <p:nvPr/>
          </p:nvSpPr>
          <p:spPr>
            <a:xfrm>
              <a:off x="3841857" y="341904"/>
              <a:ext cx="1598400" cy="62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11234" name="Google Shape;11234;p423"/>
            <p:cNvCxnSpPr/>
            <p:nvPr/>
          </p:nvCxnSpPr>
          <p:spPr>
            <a:xfrm>
              <a:off x="3998774" y="482782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11235" name="Google Shape;11235;p423"/>
          <p:cNvGrpSpPr/>
          <p:nvPr/>
        </p:nvGrpSpPr>
        <p:grpSpPr>
          <a:xfrm>
            <a:off x="3326167" y="2716203"/>
            <a:ext cx="2595233" cy="2322422"/>
            <a:chOff x="2728451" y="807760"/>
            <a:chExt cx="4243350" cy="3797289"/>
          </a:xfrm>
        </p:grpSpPr>
        <p:grpSp>
          <p:nvGrpSpPr>
            <p:cNvPr id="11236" name="Google Shape;11236;p423"/>
            <p:cNvGrpSpPr/>
            <p:nvPr/>
          </p:nvGrpSpPr>
          <p:grpSpPr>
            <a:xfrm>
              <a:off x="2728451" y="807760"/>
              <a:ext cx="4243350" cy="3797289"/>
              <a:chOff x="2728451" y="1112560"/>
              <a:chExt cx="4243350" cy="3797289"/>
            </a:xfrm>
          </p:grpSpPr>
          <p:grpSp>
            <p:nvGrpSpPr>
              <p:cNvPr id="11237" name="Google Shape;11237;p423"/>
              <p:cNvGrpSpPr/>
              <p:nvPr/>
            </p:nvGrpSpPr>
            <p:grpSpPr>
              <a:xfrm>
                <a:off x="3548625" y="1112560"/>
                <a:ext cx="2095342" cy="1415608"/>
                <a:chOff x="3548625" y="1112560"/>
                <a:chExt cx="2095342" cy="1415608"/>
              </a:xfrm>
            </p:grpSpPr>
            <p:grpSp>
              <p:nvGrpSpPr>
                <p:cNvPr id="11238" name="Google Shape;11238;p423"/>
                <p:cNvGrpSpPr/>
                <p:nvPr/>
              </p:nvGrpSpPr>
              <p:grpSpPr>
                <a:xfrm>
                  <a:off x="3548625" y="1112560"/>
                  <a:ext cx="1693806" cy="1415608"/>
                  <a:chOff x="-2521759" y="897403"/>
                  <a:chExt cx="1477500" cy="1089600"/>
                </a:xfrm>
              </p:grpSpPr>
              <p:sp>
                <p:nvSpPr>
                  <p:cNvPr id="11239" name="Google Shape;11239;p423"/>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240" name="Google Shape;11240;p423"/>
                  <p:cNvGrpSpPr/>
                  <p:nvPr/>
                </p:nvGrpSpPr>
                <p:grpSpPr>
                  <a:xfrm>
                    <a:off x="-2127414" y="1275205"/>
                    <a:ext cx="688733" cy="700658"/>
                    <a:chOff x="40123" y="-1583761"/>
                    <a:chExt cx="688733" cy="1109689"/>
                  </a:xfrm>
                </p:grpSpPr>
                <p:grpSp>
                  <p:nvGrpSpPr>
                    <p:cNvPr id="11241" name="Google Shape;11241;p423"/>
                    <p:cNvGrpSpPr/>
                    <p:nvPr/>
                  </p:nvGrpSpPr>
                  <p:grpSpPr>
                    <a:xfrm>
                      <a:off x="45124" y="-1327179"/>
                      <a:ext cx="683733" cy="853107"/>
                      <a:chOff x="597574" y="1930371"/>
                      <a:chExt cx="683733" cy="853107"/>
                    </a:xfrm>
                  </p:grpSpPr>
                  <p:grpSp>
                    <p:nvGrpSpPr>
                      <p:cNvPr id="11242" name="Google Shape;11242;p423"/>
                      <p:cNvGrpSpPr/>
                      <p:nvPr/>
                    </p:nvGrpSpPr>
                    <p:grpSpPr>
                      <a:xfrm rot="-5400000">
                        <a:off x="640721" y="2142893"/>
                        <a:ext cx="600335" cy="680836"/>
                        <a:chOff x="15239716" y="-12996420"/>
                        <a:chExt cx="1868456" cy="2463229"/>
                      </a:xfrm>
                    </p:grpSpPr>
                    <p:pic>
                      <p:nvPicPr>
                        <p:cNvPr id="11243" name="Google Shape;11243;p423"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1244" name="Google Shape;11244;p423"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1245" name="Google Shape;11245;p423"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1246" name="Google Shape;11246;p423"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sp>
              <p:nvSpPr>
                <p:cNvPr id="11247" name="Google Shape;11247;p423"/>
                <p:cNvSpPr txBox="1"/>
                <p:nvPr/>
              </p:nvSpPr>
              <p:spPr>
                <a:xfrm>
                  <a:off x="4045567" y="1211265"/>
                  <a:ext cx="1598400" cy="52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t>CYP</a:t>
                  </a:r>
                  <a:endParaRPr sz="900" b="1"/>
                </a:p>
              </p:txBody>
            </p:sp>
          </p:grpSp>
          <p:grpSp>
            <p:nvGrpSpPr>
              <p:cNvPr id="11248" name="Google Shape;11248;p423"/>
              <p:cNvGrpSpPr/>
              <p:nvPr/>
            </p:nvGrpSpPr>
            <p:grpSpPr>
              <a:xfrm>
                <a:off x="2728451" y="2175925"/>
                <a:ext cx="4243350" cy="2733924"/>
                <a:chOff x="2958951" y="1256250"/>
                <a:chExt cx="4243350" cy="2733924"/>
              </a:xfrm>
            </p:grpSpPr>
            <p:pic>
              <p:nvPicPr>
                <p:cNvPr id="11249" name="Google Shape;11249;p423"/>
                <p:cNvPicPr preferRelativeResize="0"/>
                <p:nvPr/>
              </p:nvPicPr>
              <p:blipFill>
                <a:blip r:embed="rId8">
                  <a:alphaModFix/>
                </a:blip>
                <a:stretch>
                  <a:fillRect/>
                </a:stretch>
              </p:blipFill>
              <p:spPr>
                <a:xfrm>
                  <a:off x="2958951" y="1256250"/>
                  <a:ext cx="4243350" cy="2733924"/>
                </a:xfrm>
                <a:prstGeom prst="rect">
                  <a:avLst/>
                </a:prstGeom>
                <a:noFill/>
                <a:ln>
                  <a:noFill/>
                </a:ln>
              </p:spPr>
            </p:pic>
            <p:sp>
              <p:nvSpPr>
                <p:cNvPr id="11250" name="Google Shape;11250;p423"/>
                <p:cNvSpPr txBox="1"/>
                <p:nvPr/>
              </p:nvSpPr>
              <p:spPr>
                <a:xfrm rot="24443">
                  <a:off x="3616566" y="2253982"/>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paroxetine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PAXIL</a:t>
                  </a:r>
                  <a:endParaRPr sz="1200" b="1"/>
                </a:p>
              </p:txBody>
            </p:sp>
          </p:grpSp>
        </p:grpSp>
        <p:cxnSp>
          <p:nvCxnSpPr>
            <p:cNvPr id="11251" name="Google Shape;11251;p423"/>
            <p:cNvCxnSpPr/>
            <p:nvPr/>
          </p:nvCxnSpPr>
          <p:spPr>
            <a:xfrm>
              <a:off x="4177633" y="451473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11252" name="Google Shape;11252;p423"/>
          <p:cNvGrpSpPr/>
          <p:nvPr/>
        </p:nvGrpSpPr>
        <p:grpSpPr>
          <a:xfrm>
            <a:off x="527993" y="631283"/>
            <a:ext cx="2523464" cy="1702042"/>
            <a:chOff x="1078553" y="1406852"/>
            <a:chExt cx="3191834" cy="2152848"/>
          </a:xfrm>
        </p:grpSpPr>
        <p:grpSp>
          <p:nvGrpSpPr>
            <p:cNvPr id="11253" name="Google Shape;11253;p423"/>
            <p:cNvGrpSpPr/>
            <p:nvPr/>
          </p:nvGrpSpPr>
          <p:grpSpPr>
            <a:xfrm>
              <a:off x="1078553" y="1406852"/>
              <a:ext cx="3191834" cy="2152848"/>
              <a:chOff x="861075" y="1457642"/>
              <a:chExt cx="4419599" cy="2980958"/>
            </a:xfrm>
          </p:grpSpPr>
          <p:pic>
            <p:nvPicPr>
              <p:cNvPr id="11254" name="Google Shape;11254;p423"/>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11255" name="Google Shape;11255;p423"/>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escitalopram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LEXAPRO</a:t>
                </a:r>
                <a:endParaRPr sz="1200" b="1"/>
              </a:p>
            </p:txBody>
          </p:sp>
        </p:grpSp>
        <p:grpSp>
          <p:nvGrpSpPr>
            <p:cNvPr id="11256" name="Google Shape;11256;p423"/>
            <p:cNvGrpSpPr/>
            <p:nvPr/>
          </p:nvGrpSpPr>
          <p:grpSpPr>
            <a:xfrm>
              <a:off x="1980041" y="1481287"/>
              <a:ext cx="308764" cy="2020121"/>
              <a:chOff x="4198133" y="1585860"/>
              <a:chExt cx="434023" cy="2787912"/>
            </a:xfrm>
          </p:grpSpPr>
          <p:cxnSp>
            <p:nvCxnSpPr>
              <p:cNvPr id="11257" name="Google Shape;11257;p423"/>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1258" name="Google Shape;11258;p423"/>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1259" name="Google Shape;11259;p423"/>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nvGrpSpPr>
          <p:cNvPr id="11260" name="Google Shape;11260;p423"/>
          <p:cNvGrpSpPr/>
          <p:nvPr/>
        </p:nvGrpSpPr>
        <p:grpSpPr>
          <a:xfrm>
            <a:off x="6127382" y="347119"/>
            <a:ext cx="2775450" cy="2026082"/>
            <a:chOff x="4539758" y="527583"/>
            <a:chExt cx="2775450" cy="2026082"/>
          </a:xfrm>
        </p:grpSpPr>
        <p:grpSp>
          <p:nvGrpSpPr>
            <p:cNvPr id="11261" name="Google Shape;11261;p423"/>
            <p:cNvGrpSpPr/>
            <p:nvPr/>
          </p:nvGrpSpPr>
          <p:grpSpPr>
            <a:xfrm>
              <a:off x="4539758" y="566729"/>
              <a:ext cx="2775450" cy="1986936"/>
              <a:chOff x="4902894" y="1042215"/>
              <a:chExt cx="3586316" cy="2567432"/>
            </a:xfrm>
          </p:grpSpPr>
          <p:grpSp>
            <p:nvGrpSpPr>
              <p:cNvPr id="11262" name="Google Shape;11262;p423"/>
              <p:cNvGrpSpPr/>
              <p:nvPr/>
            </p:nvGrpSpPr>
            <p:grpSpPr>
              <a:xfrm>
                <a:off x="6099641" y="1042215"/>
                <a:ext cx="574895" cy="480514"/>
                <a:chOff x="-2521759" y="897403"/>
                <a:chExt cx="1477500" cy="1089600"/>
              </a:xfrm>
            </p:grpSpPr>
            <p:sp>
              <p:nvSpPr>
                <p:cNvPr id="11263" name="Google Shape;11263;p423"/>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264" name="Google Shape;11264;p423"/>
                <p:cNvGrpSpPr/>
                <p:nvPr/>
              </p:nvGrpSpPr>
              <p:grpSpPr>
                <a:xfrm>
                  <a:off x="-2127414" y="1275205"/>
                  <a:ext cx="688733" cy="700658"/>
                  <a:chOff x="40123" y="-1583761"/>
                  <a:chExt cx="688733" cy="1109689"/>
                </a:xfrm>
              </p:grpSpPr>
              <p:grpSp>
                <p:nvGrpSpPr>
                  <p:cNvPr id="11265" name="Google Shape;11265;p423"/>
                  <p:cNvGrpSpPr/>
                  <p:nvPr/>
                </p:nvGrpSpPr>
                <p:grpSpPr>
                  <a:xfrm>
                    <a:off x="45124" y="-1327179"/>
                    <a:ext cx="683733" cy="853107"/>
                    <a:chOff x="597574" y="1930371"/>
                    <a:chExt cx="683733" cy="853107"/>
                  </a:xfrm>
                </p:grpSpPr>
                <p:grpSp>
                  <p:nvGrpSpPr>
                    <p:cNvPr id="11266" name="Google Shape;11266;p423"/>
                    <p:cNvGrpSpPr/>
                    <p:nvPr/>
                  </p:nvGrpSpPr>
                  <p:grpSpPr>
                    <a:xfrm rot="-5400000">
                      <a:off x="640721" y="2142893"/>
                      <a:ext cx="600335" cy="680836"/>
                      <a:chOff x="15239716" y="-12996420"/>
                      <a:chExt cx="1868456" cy="2463229"/>
                    </a:xfrm>
                  </p:grpSpPr>
                  <p:pic>
                    <p:nvPicPr>
                      <p:cNvPr id="11267" name="Google Shape;11267;p423"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1268" name="Google Shape;11268;p423"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1269" name="Google Shape;11269;p423"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1270" name="Google Shape;11270;p423"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1271" name="Google Shape;11271;p423"/>
              <p:cNvGrpSpPr/>
              <p:nvPr/>
            </p:nvGrpSpPr>
            <p:grpSpPr>
              <a:xfrm>
                <a:off x="4902894" y="1104366"/>
                <a:ext cx="3586316" cy="2505281"/>
                <a:chOff x="2696950" y="1678663"/>
                <a:chExt cx="4760176" cy="3325300"/>
              </a:xfrm>
            </p:grpSpPr>
            <p:grpSp>
              <p:nvGrpSpPr>
                <p:cNvPr id="11272" name="Google Shape;11272;p423"/>
                <p:cNvGrpSpPr/>
                <p:nvPr/>
              </p:nvGrpSpPr>
              <p:grpSpPr>
                <a:xfrm>
                  <a:off x="2696950" y="1678663"/>
                  <a:ext cx="4760176" cy="3325300"/>
                  <a:chOff x="2586350" y="1168975"/>
                  <a:chExt cx="4760176" cy="3325300"/>
                </a:xfrm>
              </p:grpSpPr>
              <p:pic>
                <p:nvPicPr>
                  <p:cNvPr id="11273" name="Google Shape;11273;p423"/>
                  <p:cNvPicPr preferRelativeResize="0"/>
                  <p:nvPr/>
                </p:nvPicPr>
                <p:blipFill>
                  <a:blip r:embed="rId10">
                    <a:alphaModFix/>
                  </a:blip>
                  <a:stretch>
                    <a:fillRect/>
                  </a:stretch>
                </p:blipFill>
                <p:spPr>
                  <a:xfrm>
                    <a:off x="2586350" y="1168975"/>
                    <a:ext cx="4760176" cy="3325300"/>
                  </a:xfrm>
                  <a:prstGeom prst="rect">
                    <a:avLst/>
                  </a:prstGeom>
                  <a:noFill/>
                  <a:ln>
                    <a:noFill/>
                  </a:ln>
                </p:spPr>
              </p:pic>
              <p:sp>
                <p:nvSpPr>
                  <p:cNvPr id="11274" name="Google Shape;11274;p423"/>
                  <p:cNvSpPr txBox="1"/>
                  <p:nvPr/>
                </p:nvSpPr>
                <p:spPr>
                  <a:xfrm rot="24443">
                    <a:off x="3553711" y="26906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sertraline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ZOLOFT</a:t>
                    </a:r>
                    <a:endParaRPr sz="1200" b="1"/>
                  </a:p>
                </p:txBody>
              </p:sp>
            </p:grpSp>
            <p:sp>
              <p:nvSpPr>
                <p:cNvPr id="11275" name="Google Shape;11275;p423"/>
                <p:cNvSpPr/>
                <p:nvPr/>
              </p:nvSpPr>
              <p:spPr>
                <a:xfrm>
                  <a:off x="4431469" y="2628330"/>
                  <a:ext cx="451200" cy="4335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cxnSp>
            <p:nvCxnSpPr>
              <p:cNvPr id="11276" name="Google Shape;11276;p423"/>
              <p:cNvCxnSpPr/>
              <p:nvPr/>
            </p:nvCxnSpPr>
            <p:spPr>
              <a:xfrm>
                <a:off x="6279221" y="3542858"/>
                <a:ext cx="290400" cy="0"/>
              </a:xfrm>
              <a:prstGeom prst="straightConnector1">
                <a:avLst/>
              </a:prstGeom>
              <a:noFill/>
              <a:ln w="28575" cap="flat" cmpd="sng">
                <a:solidFill>
                  <a:schemeClr val="dk2"/>
                </a:solidFill>
                <a:prstDash val="solid"/>
                <a:round/>
                <a:headEnd type="none" w="med" len="med"/>
                <a:tailEnd type="none" w="med" len="med"/>
              </a:ln>
            </p:spPr>
          </p:cxnSp>
        </p:grpSp>
        <p:sp>
          <p:nvSpPr>
            <p:cNvPr id="11277" name="Google Shape;11277;p423"/>
            <p:cNvSpPr txBox="1"/>
            <p:nvPr/>
          </p:nvSpPr>
          <p:spPr>
            <a:xfrm>
              <a:off x="5520585" y="527583"/>
              <a:ext cx="9777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b="1"/>
                <a:t>CYP</a:t>
              </a:r>
              <a:endParaRPr sz="600" b="1"/>
            </a:p>
          </p:txBody>
        </p:sp>
      </p:grpSp>
      <p:grpSp>
        <p:nvGrpSpPr>
          <p:cNvPr id="11278" name="Google Shape;11278;p423"/>
          <p:cNvGrpSpPr/>
          <p:nvPr/>
        </p:nvGrpSpPr>
        <p:grpSpPr>
          <a:xfrm>
            <a:off x="312467" y="2851630"/>
            <a:ext cx="2707879" cy="1954173"/>
            <a:chOff x="441300" y="2554780"/>
            <a:chExt cx="2707879" cy="1954173"/>
          </a:xfrm>
        </p:grpSpPr>
        <p:pic>
          <p:nvPicPr>
            <p:cNvPr id="11279" name="Google Shape;11279;p423"/>
            <p:cNvPicPr preferRelativeResize="0"/>
            <p:nvPr/>
          </p:nvPicPr>
          <p:blipFill>
            <a:blip r:embed="rId11">
              <a:alphaModFix/>
            </a:blip>
            <a:stretch>
              <a:fillRect/>
            </a:stretch>
          </p:blipFill>
          <p:spPr>
            <a:xfrm rot="-3134505">
              <a:off x="754424" y="2606659"/>
              <a:ext cx="335059" cy="415654"/>
            </a:xfrm>
            <a:prstGeom prst="rect">
              <a:avLst/>
            </a:prstGeom>
            <a:noFill/>
            <a:ln>
              <a:noFill/>
            </a:ln>
          </p:spPr>
        </p:pic>
        <p:pic>
          <p:nvPicPr>
            <p:cNvPr id="11280" name="Google Shape;11280;p423"/>
            <p:cNvPicPr preferRelativeResize="0"/>
            <p:nvPr/>
          </p:nvPicPr>
          <p:blipFill>
            <a:blip r:embed="rId12">
              <a:alphaModFix/>
            </a:blip>
            <a:stretch>
              <a:fillRect/>
            </a:stretch>
          </p:blipFill>
          <p:spPr>
            <a:xfrm rot="-2178441">
              <a:off x="496040" y="4106676"/>
              <a:ext cx="397219" cy="315256"/>
            </a:xfrm>
            <a:prstGeom prst="roundRect">
              <a:avLst>
                <a:gd name="adj" fmla="val 16667"/>
              </a:avLst>
            </a:prstGeom>
            <a:noFill/>
            <a:ln w="19050" cap="flat" cmpd="sng">
              <a:solidFill>
                <a:srgbClr val="3366CC"/>
              </a:solidFill>
              <a:prstDash val="solid"/>
              <a:round/>
              <a:headEnd type="none" w="sm" len="sm"/>
              <a:tailEnd type="none" w="sm" len="sm"/>
            </a:ln>
          </p:spPr>
        </p:pic>
        <p:grpSp>
          <p:nvGrpSpPr>
            <p:cNvPr id="11281" name="Google Shape;11281;p423"/>
            <p:cNvGrpSpPr/>
            <p:nvPr/>
          </p:nvGrpSpPr>
          <p:grpSpPr>
            <a:xfrm>
              <a:off x="625714" y="2806908"/>
              <a:ext cx="2523464" cy="1702042"/>
              <a:chOff x="1078553" y="1406852"/>
              <a:chExt cx="3191834" cy="2152848"/>
            </a:xfrm>
          </p:grpSpPr>
          <p:grpSp>
            <p:nvGrpSpPr>
              <p:cNvPr id="11282" name="Google Shape;11282;p423"/>
              <p:cNvGrpSpPr/>
              <p:nvPr/>
            </p:nvGrpSpPr>
            <p:grpSpPr>
              <a:xfrm>
                <a:off x="1078553" y="1406852"/>
                <a:ext cx="3191834" cy="2152848"/>
                <a:chOff x="861075" y="1457642"/>
                <a:chExt cx="4419599" cy="2980958"/>
              </a:xfrm>
            </p:grpSpPr>
            <p:pic>
              <p:nvPicPr>
                <p:cNvPr id="11283" name="Google Shape;11283;p423"/>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11284" name="Google Shape;11284;p423"/>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CELEXA</a:t>
                  </a:r>
                  <a:endParaRPr sz="1200" b="1"/>
                </a:p>
              </p:txBody>
            </p:sp>
          </p:grpSp>
          <p:grpSp>
            <p:nvGrpSpPr>
              <p:cNvPr id="11285" name="Google Shape;11285;p423"/>
              <p:cNvGrpSpPr/>
              <p:nvPr/>
            </p:nvGrpSpPr>
            <p:grpSpPr>
              <a:xfrm>
                <a:off x="1980041" y="1481287"/>
                <a:ext cx="308764" cy="2020121"/>
                <a:chOff x="4198133" y="1585860"/>
                <a:chExt cx="434023" cy="2787912"/>
              </a:xfrm>
            </p:grpSpPr>
            <p:cxnSp>
              <p:nvCxnSpPr>
                <p:cNvPr id="11286" name="Google Shape;11286;p423"/>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1287" name="Google Shape;11287;p423"/>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1288" name="Google Shape;11288;p423"/>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pic>
          <p:nvPicPr>
            <p:cNvPr id="11289" name="Google Shape;11289;p423"/>
            <p:cNvPicPr preferRelativeResize="0"/>
            <p:nvPr/>
          </p:nvPicPr>
          <p:blipFill>
            <a:blip r:embed="rId13">
              <a:alphaModFix/>
            </a:blip>
            <a:stretch>
              <a:fillRect/>
            </a:stretch>
          </p:blipFill>
          <p:spPr>
            <a:xfrm flipH="1">
              <a:off x="1897499" y="2696006"/>
              <a:ext cx="629151" cy="711150"/>
            </a:xfrm>
            <a:prstGeom prst="rect">
              <a:avLst/>
            </a:prstGeom>
            <a:noFill/>
            <a:ln>
              <a:noFill/>
            </a:ln>
          </p:spPr>
        </p:pic>
      </p:grpSp>
      <p:grpSp>
        <p:nvGrpSpPr>
          <p:cNvPr id="11290" name="Google Shape;11290;p423"/>
          <p:cNvGrpSpPr/>
          <p:nvPr/>
        </p:nvGrpSpPr>
        <p:grpSpPr>
          <a:xfrm>
            <a:off x="3304419" y="11"/>
            <a:ext cx="2652183" cy="2622142"/>
            <a:chOff x="3050443" y="551620"/>
            <a:chExt cx="4522051" cy="4470830"/>
          </a:xfrm>
        </p:grpSpPr>
        <p:grpSp>
          <p:nvGrpSpPr>
            <p:cNvPr id="11291" name="Google Shape;11291;p423"/>
            <p:cNvGrpSpPr/>
            <p:nvPr/>
          </p:nvGrpSpPr>
          <p:grpSpPr>
            <a:xfrm>
              <a:off x="3050443" y="551620"/>
              <a:ext cx="4522051" cy="4470830"/>
              <a:chOff x="3050443" y="551620"/>
              <a:chExt cx="4522051" cy="4470830"/>
            </a:xfrm>
          </p:grpSpPr>
          <p:sp>
            <p:nvSpPr>
              <p:cNvPr id="11292" name="Google Shape;11292;p423"/>
              <p:cNvSpPr/>
              <p:nvPr/>
            </p:nvSpPr>
            <p:spPr>
              <a:xfrm>
                <a:off x="3783209" y="551620"/>
                <a:ext cx="2286600" cy="19110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293" name="Google Shape;11293;p423"/>
              <p:cNvGrpSpPr/>
              <p:nvPr/>
            </p:nvGrpSpPr>
            <p:grpSpPr>
              <a:xfrm>
                <a:off x="4403945" y="1498365"/>
                <a:ext cx="1058145" cy="944731"/>
                <a:chOff x="515373" y="1930371"/>
                <a:chExt cx="683733" cy="853107"/>
              </a:xfrm>
            </p:grpSpPr>
            <p:grpSp>
              <p:nvGrpSpPr>
                <p:cNvPr id="11294" name="Google Shape;11294;p423"/>
                <p:cNvGrpSpPr/>
                <p:nvPr/>
              </p:nvGrpSpPr>
              <p:grpSpPr>
                <a:xfrm rot="-5400000">
                  <a:off x="558520" y="2142893"/>
                  <a:ext cx="600335" cy="680836"/>
                  <a:chOff x="15239716" y="-13293819"/>
                  <a:chExt cx="1868456" cy="2463229"/>
                </a:xfrm>
              </p:grpSpPr>
              <p:pic>
                <p:nvPicPr>
                  <p:cNvPr id="11295" name="Google Shape;11295;p423" descr="clipped result image"/>
                  <p:cNvPicPr preferRelativeResize="0"/>
                  <p:nvPr/>
                </p:nvPicPr>
                <p:blipFill rotWithShape="1">
                  <a:blip r:embed="rId3">
                    <a:alphaModFix/>
                  </a:blip>
                  <a:srcRect/>
                  <a:stretch/>
                </p:blipFill>
                <p:spPr>
                  <a:xfrm>
                    <a:off x="16010045" y="-13293819"/>
                    <a:ext cx="1098127" cy="2458497"/>
                  </a:xfrm>
                  <a:prstGeom prst="rect">
                    <a:avLst/>
                  </a:prstGeom>
                  <a:noFill/>
                  <a:ln>
                    <a:noFill/>
                  </a:ln>
                </p:spPr>
              </p:pic>
              <p:pic>
                <p:nvPicPr>
                  <p:cNvPr id="11296" name="Google Shape;11296;p423" descr="clipped result image"/>
                  <p:cNvPicPr preferRelativeResize="0"/>
                  <p:nvPr/>
                </p:nvPicPr>
                <p:blipFill rotWithShape="1">
                  <a:blip r:embed="rId4">
                    <a:alphaModFix/>
                  </a:blip>
                  <a:srcRect/>
                  <a:stretch/>
                </p:blipFill>
                <p:spPr>
                  <a:xfrm>
                    <a:off x="15239716" y="-13289087"/>
                    <a:ext cx="1106322" cy="2458497"/>
                  </a:xfrm>
                  <a:prstGeom prst="rect">
                    <a:avLst/>
                  </a:prstGeom>
                  <a:noFill/>
                  <a:ln>
                    <a:noFill/>
                  </a:ln>
                </p:spPr>
              </p:pic>
            </p:grpSp>
            <p:pic>
              <p:nvPicPr>
                <p:cNvPr id="11297" name="Google Shape;11297;p423" descr="clipped result image"/>
                <p:cNvPicPr preferRelativeResize="0"/>
                <p:nvPr/>
              </p:nvPicPr>
              <p:blipFill rotWithShape="1">
                <a:blip r:embed="rId5">
                  <a:alphaModFix/>
                </a:blip>
                <a:srcRect/>
                <a:stretch/>
              </p:blipFill>
              <p:spPr>
                <a:xfrm rot="-5400000">
                  <a:off x="678723" y="1767021"/>
                  <a:ext cx="352828" cy="679529"/>
                </a:xfrm>
                <a:prstGeom prst="rect">
                  <a:avLst/>
                </a:prstGeom>
                <a:noFill/>
                <a:ln>
                  <a:noFill/>
                </a:ln>
              </p:spPr>
            </p:pic>
          </p:grpSp>
          <p:pic>
            <p:nvPicPr>
              <p:cNvPr id="11298" name="Google Shape;11298;p423" descr="clipped result image"/>
              <p:cNvPicPr preferRelativeResize="0"/>
              <p:nvPr/>
            </p:nvPicPr>
            <p:blipFill rotWithShape="1">
              <a:blip r:embed="rId6">
                <a:alphaModFix/>
              </a:blip>
              <a:srcRect/>
              <a:stretch/>
            </p:blipFill>
            <p:spPr>
              <a:xfrm rot="-5400000">
                <a:off x="4726662" y="883790"/>
                <a:ext cx="390726" cy="1051638"/>
              </a:xfrm>
              <a:prstGeom prst="rect">
                <a:avLst/>
              </a:prstGeom>
              <a:noFill/>
              <a:ln>
                <a:noFill/>
              </a:ln>
            </p:spPr>
          </p:pic>
          <p:pic>
            <p:nvPicPr>
              <p:cNvPr id="11299" name="Google Shape;11299;p423"/>
              <p:cNvPicPr preferRelativeResize="0"/>
              <p:nvPr/>
            </p:nvPicPr>
            <p:blipFill>
              <a:blip r:embed="rId14">
                <a:alphaModFix/>
              </a:blip>
              <a:stretch>
                <a:fillRect/>
              </a:stretch>
            </p:blipFill>
            <p:spPr>
              <a:xfrm>
                <a:off x="3050443" y="2089364"/>
                <a:ext cx="4522051" cy="2933086"/>
              </a:xfrm>
              <a:prstGeom prst="rect">
                <a:avLst/>
              </a:prstGeom>
              <a:noFill/>
              <a:ln>
                <a:noFill/>
              </a:ln>
            </p:spPr>
          </p:pic>
          <p:sp>
            <p:nvSpPr>
              <p:cNvPr id="11300" name="Google Shape;11300;p423"/>
              <p:cNvSpPr txBox="1"/>
              <p:nvPr/>
            </p:nvSpPr>
            <p:spPr>
              <a:xfrm>
                <a:off x="4544688" y="755305"/>
                <a:ext cx="1598400" cy="5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11301" name="Google Shape;11301;p423"/>
              <p:cNvCxnSpPr/>
              <p:nvPr/>
            </p:nvCxnSpPr>
            <p:spPr>
              <a:xfrm>
                <a:off x="4708312" y="4920925"/>
                <a:ext cx="351300" cy="0"/>
              </a:xfrm>
              <a:prstGeom prst="straightConnector1">
                <a:avLst/>
              </a:prstGeom>
              <a:noFill/>
              <a:ln w="28575" cap="flat" cmpd="sng">
                <a:solidFill>
                  <a:schemeClr val="dk2"/>
                </a:solidFill>
                <a:prstDash val="solid"/>
                <a:round/>
                <a:headEnd type="none" w="med" len="med"/>
                <a:tailEnd type="none" w="med" len="med"/>
              </a:ln>
            </p:spPr>
          </p:cxnSp>
        </p:grpSp>
        <p:sp>
          <p:nvSpPr>
            <p:cNvPr id="11302" name="Google Shape;11302;p423"/>
            <p:cNvSpPr txBox="1"/>
            <p:nvPr/>
          </p:nvSpPr>
          <p:spPr>
            <a:xfrm rot="24443">
              <a:off x="3845308" y="3149520"/>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PROZAC</a:t>
              </a:r>
              <a:endParaRPr sz="1200" b="1"/>
            </a:p>
          </p:txBody>
        </p:sp>
      </p:grpSp>
      <p:sp>
        <p:nvSpPr>
          <p:cNvPr id="11303" name="Google Shape;11303;p423"/>
          <p:cNvSpPr/>
          <p:nvPr/>
        </p:nvSpPr>
        <p:spPr>
          <a:xfrm rot="714">
            <a:off x="3683650" y="150"/>
            <a:ext cx="1444500" cy="11364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4" name="Google Shape;11304;p423"/>
          <p:cNvSpPr/>
          <p:nvPr/>
        </p:nvSpPr>
        <p:spPr>
          <a:xfrm rot="872">
            <a:off x="3749050" y="2655024"/>
            <a:ext cx="1182900" cy="9306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5" name="Google Shape;11305;p423"/>
          <p:cNvSpPr/>
          <p:nvPr/>
        </p:nvSpPr>
        <p:spPr>
          <a:xfrm rot="714">
            <a:off x="6640850" y="2416500"/>
            <a:ext cx="1444500" cy="11364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6" name="Google Shape;11306;p423"/>
          <p:cNvSpPr/>
          <p:nvPr/>
        </p:nvSpPr>
        <p:spPr>
          <a:xfrm rot="1704">
            <a:off x="6967925" y="330303"/>
            <a:ext cx="605100" cy="4761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7" name="Google Shape;11307;p423"/>
          <p:cNvSpPr txBox="1"/>
          <p:nvPr/>
        </p:nvSpPr>
        <p:spPr>
          <a:xfrm>
            <a:off x="5257875" y="2333325"/>
            <a:ext cx="1489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highlight>
                  <a:srgbClr val="FFFF00"/>
                </a:highlight>
              </a:rPr>
              <a:t>CYP in</a:t>
            </a:r>
            <a:r>
              <a:rPr lang="en" b="1" u="sng">
                <a:highlight>
                  <a:srgbClr val="FFFF00"/>
                </a:highlight>
              </a:rPr>
              <a:t>H</a:t>
            </a:r>
            <a:r>
              <a:rPr lang="en" b="1">
                <a:highlight>
                  <a:srgbClr val="FFFF00"/>
                </a:highlight>
              </a:rPr>
              <a:t>ibitors</a:t>
            </a:r>
            <a:endParaRPr b="1">
              <a:highlight>
                <a:srgbClr val="FFFF00"/>
              </a:highlight>
            </a:endParaRP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Shape 11311"/>
        <p:cNvGrpSpPr/>
        <p:nvPr/>
      </p:nvGrpSpPr>
      <p:grpSpPr>
        <a:xfrm>
          <a:off x="0" y="0"/>
          <a:ext cx="0" cy="0"/>
          <a:chOff x="0" y="0"/>
          <a:chExt cx="0" cy="0"/>
        </a:xfrm>
      </p:grpSpPr>
      <p:sp>
        <p:nvSpPr>
          <p:cNvPr id="11312" name="Google Shape;11312;p424"/>
          <p:cNvSpPr txBox="1"/>
          <p:nvPr/>
        </p:nvSpPr>
        <p:spPr>
          <a:xfrm>
            <a:off x="234750" y="127400"/>
            <a:ext cx="302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SSRIs</a:t>
            </a:r>
            <a:endParaRPr b="1"/>
          </a:p>
        </p:txBody>
      </p:sp>
      <p:grpSp>
        <p:nvGrpSpPr>
          <p:cNvPr id="11313" name="Google Shape;11313;p424"/>
          <p:cNvGrpSpPr/>
          <p:nvPr/>
        </p:nvGrpSpPr>
        <p:grpSpPr>
          <a:xfrm>
            <a:off x="6209587" y="2416340"/>
            <a:ext cx="2696717" cy="2622159"/>
            <a:chOff x="2132425" y="93112"/>
            <a:chExt cx="4971824" cy="4834364"/>
          </a:xfrm>
        </p:grpSpPr>
        <p:grpSp>
          <p:nvGrpSpPr>
            <p:cNvPr id="11314" name="Google Shape;11314;p424"/>
            <p:cNvGrpSpPr/>
            <p:nvPr/>
          </p:nvGrpSpPr>
          <p:grpSpPr>
            <a:xfrm>
              <a:off x="2976560" y="93112"/>
              <a:ext cx="2552234" cy="2133110"/>
              <a:chOff x="-2521759" y="897403"/>
              <a:chExt cx="1477500" cy="1089600"/>
            </a:xfrm>
          </p:grpSpPr>
          <p:sp>
            <p:nvSpPr>
              <p:cNvPr id="11315" name="Google Shape;11315;p424"/>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316" name="Google Shape;11316;p424"/>
              <p:cNvGrpSpPr/>
              <p:nvPr/>
            </p:nvGrpSpPr>
            <p:grpSpPr>
              <a:xfrm>
                <a:off x="-2127414" y="1275205"/>
                <a:ext cx="688733" cy="700658"/>
                <a:chOff x="40123" y="-1583761"/>
                <a:chExt cx="688733" cy="1109689"/>
              </a:xfrm>
            </p:grpSpPr>
            <p:grpSp>
              <p:nvGrpSpPr>
                <p:cNvPr id="11317" name="Google Shape;11317;p424"/>
                <p:cNvGrpSpPr/>
                <p:nvPr/>
              </p:nvGrpSpPr>
              <p:grpSpPr>
                <a:xfrm>
                  <a:off x="45124" y="-1327179"/>
                  <a:ext cx="683733" cy="853107"/>
                  <a:chOff x="597574" y="1930371"/>
                  <a:chExt cx="683733" cy="853107"/>
                </a:xfrm>
              </p:grpSpPr>
              <p:grpSp>
                <p:nvGrpSpPr>
                  <p:cNvPr id="11318" name="Google Shape;11318;p424"/>
                  <p:cNvGrpSpPr/>
                  <p:nvPr/>
                </p:nvGrpSpPr>
                <p:grpSpPr>
                  <a:xfrm rot="-5400000">
                    <a:off x="640721" y="2142893"/>
                    <a:ext cx="600335" cy="680836"/>
                    <a:chOff x="15239716" y="-12996420"/>
                    <a:chExt cx="1868456" cy="2463229"/>
                  </a:xfrm>
                </p:grpSpPr>
                <p:pic>
                  <p:nvPicPr>
                    <p:cNvPr id="11319" name="Google Shape;11319;p424"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1320" name="Google Shape;11320;p424"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1321" name="Google Shape;11321;p424"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1322" name="Google Shape;11322;p424"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1323" name="Google Shape;11323;p424"/>
            <p:cNvGrpSpPr/>
            <p:nvPr/>
          </p:nvGrpSpPr>
          <p:grpSpPr>
            <a:xfrm>
              <a:off x="2132425" y="1974775"/>
              <a:ext cx="4971824" cy="2952700"/>
              <a:chOff x="3634925" y="1008225"/>
              <a:chExt cx="4971824" cy="2952700"/>
            </a:xfrm>
          </p:grpSpPr>
          <p:pic>
            <p:nvPicPr>
              <p:cNvPr id="11324" name="Google Shape;11324;p424"/>
              <p:cNvPicPr preferRelativeResize="0"/>
              <p:nvPr/>
            </p:nvPicPr>
            <p:blipFill>
              <a:blip r:embed="rId7">
                <a:alphaModFix/>
              </a:blip>
              <a:stretch>
                <a:fillRect/>
              </a:stretch>
            </p:blipFill>
            <p:spPr>
              <a:xfrm>
                <a:off x="3634925" y="1008225"/>
                <a:ext cx="4971824" cy="2952700"/>
              </a:xfrm>
              <a:prstGeom prst="rect">
                <a:avLst/>
              </a:prstGeom>
              <a:noFill/>
              <a:ln>
                <a:noFill/>
              </a:ln>
            </p:spPr>
          </p:pic>
          <p:sp>
            <p:nvSpPr>
              <p:cNvPr id="11325" name="Google Shape;11325;p424"/>
              <p:cNvSpPr txBox="1"/>
              <p:nvPr/>
            </p:nvSpPr>
            <p:spPr>
              <a:xfrm rot="24443">
                <a:off x="4687888" y="199902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fluvoxamine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LUVOX</a:t>
                </a:r>
                <a:endParaRPr sz="1200" b="1"/>
              </a:p>
            </p:txBody>
          </p:sp>
        </p:grpSp>
        <p:sp>
          <p:nvSpPr>
            <p:cNvPr id="11326" name="Google Shape;11326;p424"/>
            <p:cNvSpPr txBox="1"/>
            <p:nvPr/>
          </p:nvSpPr>
          <p:spPr>
            <a:xfrm>
              <a:off x="3841857" y="341904"/>
              <a:ext cx="1598400" cy="62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11327" name="Google Shape;11327;p424"/>
            <p:cNvCxnSpPr/>
            <p:nvPr/>
          </p:nvCxnSpPr>
          <p:spPr>
            <a:xfrm>
              <a:off x="3998774" y="482782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11328" name="Google Shape;11328;p424"/>
          <p:cNvGrpSpPr/>
          <p:nvPr/>
        </p:nvGrpSpPr>
        <p:grpSpPr>
          <a:xfrm>
            <a:off x="3326167" y="2716203"/>
            <a:ext cx="2595233" cy="2322422"/>
            <a:chOff x="2728451" y="807760"/>
            <a:chExt cx="4243350" cy="3797289"/>
          </a:xfrm>
        </p:grpSpPr>
        <p:grpSp>
          <p:nvGrpSpPr>
            <p:cNvPr id="11329" name="Google Shape;11329;p424"/>
            <p:cNvGrpSpPr/>
            <p:nvPr/>
          </p:nvGrpSpPr>
          <p:grpSpPr>
            <a:xfrm>
              <a:off x="2728451" y="807760"/>
              <a:ext cx="4243350" cy="3797289"/>
              <a:chOff x="2728451" y="1112560"/>
              <a:chExt cx="4243350" cy="3797289"/>
            </a:xfrm>
          </p:grpSpPr>
          <p:grpSp>
            <p:nvGrpSpPr>
              <p:cNvPr id="11330" name="Google Shape;11330;p424"/>
              <p:cNvGrpSpPr/>
              <p:nvPr/>
            </p:nvGrpSpPr>
            <p:grpSpPr>
              <a:xfrm>
                <a:off x="3548625" y="1112560"/>
                <a:ext cx="2095342" cy="1415608"/>
                <a:chOff x="3548625" y="1112560"/>
                <a:chExt cx="2095342" cy="1415608"/>
              </a:xfrm>
            </p:grpSpPr>
            <p:grpSp>
              <p:nvGrpSpPr>
                <p:cNvPr id="11331" name="Google Shape;11331;p424"/>
                <p:cNvGrpSpPr/>
                <p:nvPr/>
              </p:nvGrpSpPr>
              <p:grpSpPr>
                <a:xfrm>
                  <a:off x="3548625" y="1112560"/>
                  <a:ext cx="1693806" cy="1415608"/>
                  <a:chOff x="-2521759" y="897403"/>
                  <a:chExt cx="1477500" cy="1089600"/>
                </a:xfrm>
              </p:grpSpPr>
              <p:sp>
                <p:nvSpPr>
                  <p:cNvPr id="11332" name="Google Shape;11332;p424"/>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333" name="Google Shape;11333;p424"/>
                  <p:cNvGrpSpPr/>
                  <p:nvPr/>
                </p:nvGrpSpPr>
                <p:grpSpPr>
                  <a:xfrm>
                    <a:off x="-2127414" y="1275205"/>
                    <a:ext cx="688733" cy="700658"/>
                    <a:chOff x="40123" y="-1583761"/>
                    <a:chExt cx="688733" cy="1109689"/>
                  </a:xfrm>
                </p:grpSpPr>
                <p:grpSp>
                  <p:nvGrpSpPr>
                    <p:cNvPr id="11334" name="Google Shape;11334;p424"/>
                    <p:cNvGrpSpPr/>
                    <p:nvPr/>
                  </p:nvGrpSpPr>
                  <p:grpSpPr>
                    <a:xfrm>
                      <a:off x="45124" y="-1327179"/>
                      <a:ext cx="683733" cy="853107"/>
                      <a:chOff x="597574" y="1930371"/>
                      <a:chExt cx="683733" cy="853107"/>
                    </a:xfrm>
                  </p:grpSpPr>
                  <p:grpSp>
                    <p:nvGrpSpPr>
                      <p:cNvPr id="11335" name="Google Shape;11335;p424"/>
                      <p:cNvGrpSpPr/>
                      <p:nvPr/>
                    </p:nvGrpSpPr>
                    <p:grpSpPr>
                      <a:xfrm rot="-5400000">
                        <a:off x="640721" y="2142893"/>
                        <a:ext cx="600335" cy="680836"/>
                        <a:chOff x="15239716" y="-12996420"/>
                        <a:chExt cx="1868456" cy="2463229"/>
                      </a:xfrm>
                    </p:grpSpPr>
                    <p:pic>
                      <p:nvPicPr>
                        <p:cNvPr id="11336" name="Google Shape;11336;p424"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1337" name="Google Shape;11337;p424"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1338" name="Google Shape;11338;p424"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1339" name="Google Shape;11339;p424"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sp>
              <p:nvSpPr>
                <p:cNvPr id="11340" name="Google Shape;11340;p424"/>
                <p:cNvSpPr txBox="1"/>
                <p:nvPr/>
              </p:nvSpPr>
              <p:spPr>
                <a:xfrm>
                  <a:off x="4045567" y="1211265"/>
                  <a:ext cx="1598400" cy="52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t>CYP</a:t>
                  </a:r>
                  <a:endParaRPr sz="900" b="1"/>
                </a:p>
              </p:txBody>
            </p:sp>
          </p:grpSp>
          <p:grpSp>
            <p:nvGrpSpPr>
              <p:cNvPr id="11341" name="Google Shape;11341;p424"/>
              <p:cNvGrpSpPr/>
              <p:nvPr/>
            </p:nvGrpSpPr>
            <p:grpSpPr>
              <a:xfrm>
                <a:off x="2728451" y="2175925"/>
                <a:ext cx="4243350" cy="2733924"/>
                <a:chOff x="2958951" y="1256250"/>
                <a:chExt cx="4243350" cy="2733924"/>
              </a:xfrm>
            </p:grpSpPr>
            <p:pic>
              <p:nvPicPr>
                <p:cNvPr id="11342" name="Google Shape;11342;p424"/>
                <p:cNvPicPr preferRelativeResize="0"/>
                <p:nvPr/>
              </p:nvPicPr>
              <p:blipFill>
                <a:blip r:embed="rId8">
                  <a:alphaModFix/>
                </a:blip>
                <a:stretch>
                  <a:fillRect/>
                </a:stretch>
              </p:blipFill>
              <p:spPr>
                <a:xfrm>
                  <a:off x="2958951" y="1256250"/>
                  <a:ext cx="4243350" cy="2733924"/>
                </a:xfrm>
                <a:prstGeom prst="rect">
                  <a:avLst/>
                </a:prstGeom>
                <a:noFill/>
                <a:ln>
                  <a:noFill/>
                </a:ln>
              </p:spPr>
            </p:pic>
            <p:sp>
              <p:nvSpPr>
                <p:cNvPr id="11343" name="Google Shape;11343;p424"/>
                <p:cNvSpPr txBox="1"/>
                <p:nvPr/>
              </p:nvSpPr>
              <p:spPr>
                <a:xfrm rot="24443">
                  <a:off x="3616566" y="2253982"/>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paroxetine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PAXIL</a:t>
                  </a:r>
                  <a:endParaRPr sz="1200" b="1"/>
                </a:p>
              </p:txBody>
            </p:sp>
          </p:grpSp>
        </p:grpSp>
        <p:cxnSp>
          <p:nvCxnSpPr>
            <p:cNvPr id="11344" name="Google Shape;11344;p424"/>
            <p:cNvCxnSpPr/>
            <p:nvPr/>
          </p:nvCxnSpPr>
          <p:spPr>
            <a:xfrm>
              <a:off x="4177633" y="451473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11345" name="Google Shape;11345;p424"/>
          <p:cNvGrpSpPr/>
          <p:nvPr/>
        </p:nvGrpSpPr>
        <p:grpSpPr>
          <a:xfrm>
            <a:off x="527993" y="631283"/>
            <a:ext cx="2523464" cy="1702042"/>
            <a:chOff x="1078553" y="1406852"/>
            <a:chExt cx="3191834" cy="2152848"/>
          </a:xfrm>
        </p:grpSpPr>
        <p:grpSp>
          <p:nvGrpSpPr>
            <p:cNvPr id="11346" name="Google Shape;11346;p424"/>
            <p:cNvGrpSpPr/>
            <p:nvPr/>
          </p:nvGrpSpPr>
          <p:grpSpPr>
            <a:xfrm>
              <a:off x="1078553" y="1406852"/>
              <a:ext cx="3191834" cy="2152848"/>
              <a:chOff x="861075" y="1457642"/>
              <a:chExt cx="4419599" cy="2980958"/>
            </a:xfrm>
          </p:grpSpPr>
          <p:pic>
            <p:nvPicPr>
              <p:cNvPr id="11347" name="Google Shape;11347;p424"/>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11348" name="Google Shape;11348;p424"/>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escitalopram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LEXAPRO</a:t>
                </a:r>
                <a:endParaRPr sz="1200" b="1"/>
              </a:p>
            </p:txBody>
          </p:sp>
        </p:grpSp>
        <p:grpSp>
          <p:nvGrpSpPr>
            <p:cNvPr id="11349" name="Google Shape;11349;p424"/>
            <p:cNvGrpSpPr/>
            <p:nvPr/>
          </p:nvGrpSpPr>
          <p:grpSpPr>
            <a:xfrm>
              <a:off x="1980041" y="1481287"/>
              <a:ext cx="308764" cy="2020121"/>
              <a:chOff x="4198133" y="1585860"/>
              <a:chExt cx="434023" cy="2787912"/>
            </a:xfrm>
          </p:grpSpPr>
          <p:cxnSp>
            <p:nvCxnSpPr>
              <p:cNvPr id="11350" name="Google Shape;11350;p424"/>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1351" name="Google Shape;11351;p424"/>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1352" name="Google Shape;11352;p424"/>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nvGrpSpPr>
          <p:cNvPr id="11353" name="Google Shape;11353;p424"/>
          <p:cNvGrpSpPr/>
          <p:nvPr/>
        </p:nvGrpSpPr>
        <p:grpSpPr>
          <a:xfrm>
            <a:off x="6127382" y="347119"/>
            <a:ext cx="2775450" cy="2026082"/>
            <a:chOff x="4539758" y="527583"/>
            <a:chExt cx="2775450" cy="2026082"/>
          </a:xfrm>
        </p:grpSpPr>
        <p:grpSp>
          <p:nvGrpSpPr>
            <p:cNvPr id="11354" name="Google Shape;11354;p424"/>
            <p:cNvGrpSpPr/>
            <p:nvPr/>
          </p:nvGrpSpPr>
          <p:grpSpPr>
            <a:xfrm>
              <a:off x="4539758" y="566729"/>
              <a:ext cx="2775450" cy="1986936"/>
              <a:chOff x="4902894" y="1042215"/>
              <a:chExt cx="3586316" cy="2567432"/>
            </a:xfrm>
          </p:grpSpPr>
          <p:grpSp>
            <p:nvGrpSpPr>
              <p:cNvPr id="11355" name="Google Shape;11355;p424"/>
              <p:cNvGrpSpPr/>
              <p:nvPr/>
            </p:nvGrpSpPr>
            <p:grpSpPr>
              <a:xfrm>
                <a:off x="6099641" y="1042215"/>
                <a:ext cx="574895" cy="480514"/>
                <a:chOff x="-2521759" y="897403"/>
                <a:chExt cx="1477500" cy="1089600"/>
              </a:xfrm>
            </p:grpSpPr>
            <p:sp>
              <p:nvSpPr>
                <p:cNvPr id="11356" name="Google Shape;11356;p424"/>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357" name="Google Shape;11357;p424"/>
                <p:cNvGrpSpPr/>
                <p:nvPr/>
              </p:nvGrpSpPr>
              <p:grpSpPr>
                <a:xfrm>
                  <a:off x="-2127414" y="1275205"/>
                  <a:ext cx="688733" cy="700658"/>
                  <a:chOff x="40123" y="-1583761"/>
                  <a:chExt cx="688733" cy="1109689"/>
                </a:xfrm>
              </p:grpSpPr>
              <p:grpSp>
                <p:nvGrpSpPr>
                  <p:cNvPr id="11358" name="Google Shape;11358;p424"/>
                  <p:cNvGrpSpPr/>
                  <p:nvPr/>
                </p:nvGrpSpPr>
                <p:grpSpPr>
                  <a:xfrm>
                    <a:off x="45124" y="-1327179"/>
                    <a:ext cx="683733" cy="853107"/>
                    <a:chOff x="597574" y="1930371"/>
                    <a:chExt cx="683733" cy="853107"/>
                  </a:xfrm>
                </p:grpSpPr>
                <p:grpSp>
                  <p:nvGrpSpPr>
                    <p:cNvPr id="11359" name="Google Shape;11359;p424"/>
                    <p:cNvGrpSpPr/>
                    <p:nvPr/>
                  </p:nvGrpSpPr>
                  <p:grpSpPr>
                    <a:xfrm rot="-5400000">
                      <a:off x="640721" y="2142893"/>
                      <a:ext cx="600335" cy="680836"/>
                      <a:chOff x="15239716" y="-12996420"/>
                      <a:chExt cx="1868456" cy="2463229"/>
                    </a:xfrm>
                  </p:grpSpPr>
                  <p:pic>
                    <p:nvPicPr>
                      <p:cNvPr id="11360" name="Google Shape;11360;p424"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1361" name="Google Shape;11361;p424"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1362" name="Google Shape;11362;p424"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1363" name="Google Shape;11363;p424"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1364" name="Google Shape;11364;p424"/>
              <p:cNvGrpSpPr/>
              <p:nvPr/>
            </p:nvGrpSpPr>
            <p:grpSpPr>
              <a:xfrm>
                <a:off x="4902894" y="1104366"/>
                <a:ext cx="3586316" cy="2505281"/>
                <a:chOff x="2696950" y="1678663"/>
                <a:chExt cx="4760176" cy="3325300"/>
              </a:xfrm>
            </p:grpSpPr>
            <p:grpSp>
              <p:nvGrpSpPr>
                <p:cNvPr id="11365" name="Google Shape;11365;p424"/>
                <p:cNvGrpSpPr/>
                <p:nvPr/>
              </p:nvGrpSpPr>
              <p:grpSpPr>
                <a:xfrm>
                  <a:off x="2696950" y="1678663"/>
                  <a:ext cx="4760176" cy="3325300"/>
                  <a:chOff x="2586350" y="1168975"/>
                  <a:chExt cx="4760176" cy="3325300"/>
                </a:xfrm>
              </p:grpSpPr>
              <p:pic>
                <p:nvPicPr>
                  <p:cNvPr id="11366" name="Google Shape;11366;p424"/>
                  <p:cNvPicPr preferRelativeResize="0"/>
                  <p:nvPr/>
                </p:nvPicPr>
                <p:blipFill>
                  <a:blip r:embed="rId10">
                    <a:alphaModFix/>
                  </a:blip>
                  <a:stretch>
                    <a:fillRect/>
                  </a:stretch>
                </p:blipFill>
                <p:spPr>
                  <a:xfrm>
                    <a:off x="2586350" y="1168975"/>
                    <a:ext cx="4760176" cy="3325300"/>
                  </a:xfrm>
                  <a:prstGeom prst="rect">
                    <a:avLst/>
                  </a:prstGeom>
                  <a:noFill/>
                  <a:ln>
                    <a:noFill/>
                  </a:ln>
                </p:spPr>
              </p:pic>
              <p:sp>
                <p:nvSpPr>
                  <p:cNvPr id="11367" name="Google Shape;11367;p424"/>
                  <p:cNvSpPr txBox="1"/>
                  <p:nvPr/>
                </p:nvSpPr>
                <p:spPr>
                  <a:xfrm rot="24443">
                    <a:off x="3553711" y="26906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sertraline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ZOLOFT</a:t>
                    </a:r>
                    <a:endParaRPr sz="1200" b="1"/>
                  </a:p>
                </p:txBody>
              </p:sp>
            </p:grpSp>
            <p:sp>
              <p:nvSpPr>
                <p:cNvPr id="11368" name="Google Shape;11368;p424"/>
                <p:cNvSpPr/>
                <p:nvPr/>
              </p:nvSpPr>
              <p:spPr>
                <a:xfrm>
                  <a:off x="4431469" y="2628330"/>
                  <a:ext cx="451200" cy="4335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cxnSp>
            <p:nvCxnSpPr>
              <p:cNvPr id="11369" name="Google Shape;11369;p424"/>
              <p:cNvCxnSpPr/>
              <p:nvPr/>
            </p:nvCxnSpPr>
            <p:spPr>
              <a:xfrm>
                <a:off x="6279221" y="3542858"/>
                <a:ext cx="290400" cy="0"/>
              </a:xfrm>
              <a:prstGeom prst="straightConnector1">
                <a:avLst/>
              </a:prstGeom>
              <a:noFill/>
              <a:ln w="28575" cap="flat" cmpd="sng">
                <a:solidFill>
                  <a:schemeClr val="dk2"/>
                </a:solidFill>
                <a:prstDash val="solid"/>
                <a:round/>
                <a:headEnd type="none" w="med" len="med"/>
                <a:tailEnd type="none" w="med" len="med"/>
              </a:ln>
            </p:spPr>
          </p:cxnSp>
        </p:grpSp>
        <p:sp>
          <p:nvSpPr>
            <p:cNvPr id="11370" name="Google Shape;11370;p424"/>
            <p:cNvSpPr txBox="1"/>
            <p:nvPr/>
          </p:nvSpPr>
          <p:spPr>
            <a:xfrm>
              <a:off x="5520585" y="527583"/>
              <a:ext cx="9777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b="1"/>
                <a:t>CYP</a:t>
              </a:r>
              <a:endParaRPr sz="600" b="1"/>
            </a:p>
          </p:txBody>
        </p:sp>
      </p:grpSp>
      <p:grpSp>
        <p:nvGrpSpPr>
          <p:cNvPr id="11371" name="Google Shape;11371;p424"/>
          <p:cNvGrpSpPr/>
          <p:nvPr/>
        </p:nvGrpSpPr>
        <p:grpSpPr>
          <a:xfrm>
            <a:off x="312467" y="2851630"/>
            <a:ext cx="2707879" cy="1954173"/>
            <a:chOff x="441300" y="2554780"/>
            <a:chExt cx="2707879" cy="1954173"/>
          </a:xfrm>
        </p:grpSpPr>
        <p:pic>
          <p:nvPicPr>
            <p:cNvPr id="11372" name="Google Shape;11372;p424"/>
            <p:cNvPicPr preferRelativeResize="0"/>
            <p:nvPr/>
          </p:nvPicPr>
          <p:blipFill>
            <a:blip r:embed="rId11">
              <a:alphaModFix/>
            </a:blip>
            <a:stretch>
              <a:fillRect/>
            </a:stretch>
          </p:blipFill>
          <p:spPr>
            <a:xfrm rot="-3134505">
              <a:off x="754424" y="2606659"/>
              <a:ext cx="335059" cy="415654"/>
            </a:xfrm>
            <a:prstGeom prst="rect">
              <a:avLst/>
            </a:prstGeom>
            <a:noFill/>
            <a:ln>
              <a:noFill/>
            </a:ln>
          </p:spPr>
        </p:pic>
        <p:pic>
          <p:nvPicPr>
            <p:cNvPr id="11373" name="Google Shape;11373;p424"/>
            <p:cNvPicPr preferRelativeResize="0"/>
            <p:nvPr/>
          </p:nvPicPr>
          <p:blipFill>
            <a:blip r:embed="rId12">
              <a:alphaModFix/>
            </a:blip>
            <a:stretch>
              <a:fillRect/>
            </a:stretch>
          </p:blipFill>
          <p:spPr>
            <a:xfrm rot="-2178441">
              <a:off x="496040" y="4106676"/>
              <a:ext cx="397219" cy="315256"/>
            </a:xfrm>
            <a:prstGeom prst="roundRect">
              <a:avLst>
                <a:gd name="adj" fmla="val 16667"/>
              </a:avLst>
            </a:prstGeom>
            <a:noFill/>
            <a:ln w="19050" cap="flat" cmpd="sng">
              <a:solidFill>
                <a:srgbClr val="3366CC"/>
              </a:solidFill>
              <a:prstDash val="solid"/>
              <a:round/>
              <a:headEnd type="none" w="sm" len="sm"/>
              <a:tailEnd type="none" w="sm" len="sm"/>
            </a:ln>
          </p:spPr>
        </p:pic>
        <p:grpSp>
          <p:nvGrpSpPr>
            <p:cNvPr id="11374" name="Google Shape;11374;p424"/>
            <p:cNvGrpSpPr/>
            <p:nvPr/>
          </p:nvGrpSpPr>
          <p:grpSpPr>
            <a:xfrm>
              <a:off x="625714" y="2806908"/>
              <a:ext cx="2523464" cy="1702042"/>
              <a:chOff x="1078553" y="1406852"/>
              <a:chExt cx="3191834" cy="2152848"/>
            </a:xfrm>
          </p:grpSpPr>
          <p:grpSp>
            <p:nvGrpSpPr>
              <p:cNvPr id="11375" name="Google Shape;11375;p424"/>
              <p:cNvGrpSpPr/>
              <p:nvPr/>
            </p:nvGrpSpPr>
            <p:grpSpPr>
              <a:xfrm>
                <a:off x="1078553" y="1406852"/>
                <a:ext cx="3191834" cy="2152848"/>
                <a:chOff x="861075" y="1457642"/>
                <a:chExt cx="4419599" cy="2980958"/>
              </a:xfrm>
            </p:grpSpPr>
            <p:pic>
              <p:nvPicPr>
                <p:cNvPr id="11376" name="Google Shape;11376;p424"/>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11377" name="Google Shape;11377;p424"/>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CELEXA</a:t>
                  </a:r>
                  <a:endParaRPr sz="1200" b="1"/>
                </a:p>
              </p:txBody>
            </p:sp>
          </p:grpSp>
          <p:grpSp>
            <p:nvGrpSpPr>
              <p:cNvPr id="11378" name="Google Shape;11378;p424"/>
              <p:cNvGrpSpPr/>
              <p:nvPr/>
            </p:nvGrpSpPr>
            <p:grpSpPr>
              <a:xfrm>
                <a:off x="1980041" y="1481287"/>
                <a:ext cx="308764" cy="2020121"/>
                <a:chOff x="4198133" y="1585860"/>
                <a:chExt cx="434023" cy="2787912"/>
              </a:xfrm>
            </p:grpSpPr>
            <p:cxnSp>
              <p:nvCxnSpPr>
                <p:cNvPr id="11379" name="Google Shape;11379;p424"/>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1380" name="Google Shape;11380;p424"/>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1381" name="Google Shape;11381;p424"/>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pic>
          <p:nvPicPr>
            <p:cNvPr id="11382" name="Google Shape;11382;p424"/>
            <p:cNvPicPr preferRelativeResize="0"/>
            <p:nvPr/>
          </p:nvPicPr>
          <p:blipFill>
            <a:blip r:embed="rId13">
              <a:alphaModFix/>
            </a:blip>
            <a:stretch>
              <a:fillRect/>
            </a:stretch>
          </p:blipFill>
          <p:spPr>
            <a:xfrm flipH="1">
              <a:off x="1897499" y="2696006"/>
              <a:ext cx="629151" cy="711150"/>
            </a:xfrm>
            <a:prstGeom prst="rect">
              <a:avLst/>
            </a:prstGeom>
            <a:noFill/>
            <a:ln>
              <a:noFill/>
            </a:ln>
          </p:spPr>
        </p:pic>
      </p:grpSp>
      <p:grpSp>
        <p:nvGrpSpPr>
          <p:cNvPr id="11383" name="Google Shape;11383;p424"/>
          <p:cNvGrpSpPr/>
          <p:nvPr/>
        </p:nvGrpSpPr>
        <p:grpSpPr>
          <a:xfrm>
            <a:off x="3304419" y="11"/>
            <a:ext cx="2652183" cy="2622142"/>
            <a:chOff x="3050443" y="551620"/>
            <a:chExt cx="4522051" cy="4470830"/>
          </a:xfrm>
        </p:grpSpPr>
        <p:grpSp>
          <p:nvGrpSpPr>
            <p:cNvPr id="11384" name="Google Shape;11384;p424"/>
            <p:cNvGrpSpPr/>
            <p:nvPr/>
          </p:nvGrpSpPr>
          <p:grpSpPr>
            <a:xfrm>
              <a:off x="3050443" y="551620"/>
              <a:ext cx="4522051" cy="4470830"/>
              <a:chOff x="3050443" y="551620"/>
              <a:chExt cx="4522051" cy="4470830"/>
            </a:xfrm>
          </p:grpSpPr>
          <p:sp>
            <p:nvSpPr>
              <p:cNvPr id="11385" name="Google Shape;11385;p424"/>
              <p:cNvSpPr/>
              <p:nvPr/>
            </p:nvSpPr>
            <p:spPr>
              <a:xfrm>
                <a:off x="3783209" y="551620"/>
                <a:ext cx="2286600" cy="19110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386" name="Google Shape;11386;p424"/>
              <p:cNvGrpSpPr/>
              <p:nvPr/>
            </p:nvGrpSpPr>
            <p:grpSpPr>
              <a:xfrm>
                <a:off x="4403945" y="1498365"/>
                <a:ext cx="1058145" cy="944731"/>
                <a:chOff x="515373" y="1930371"/>
                <a:chExt cx="683733" cy="853107"/>
              </a:xfrm>
            </p:grpSpPr>
            <p:grpSp>
              <p:nvGrpSpPr>
                <p:cNvPr id="11387" name="Google Shape;11387;p424"/>
                <p:cNvGrpSpPr/>
                <p:nvPr/>
              </p:nvGrpSpPr>
              <p:grpSpPr>
                <a:xfrm rot="-5400000">
                  <a:off x="558520" y="2142893"/>
                  <a:ext cx="600335" cy="680836"/>
                  <a:chOff x="15239716" y="-13293819"/>
                  <a:chExt cx="1868456" cy="2463229"/>
                </a:xfrm>
              </p:grpSpPr>
              <p:pic>
                <p:nvPicPr>
                  <p:cNvPr id="11388" name="Google Shape;11388;p424" descr="clipped result image"/>
                  <p:cNvPicPr preferRelativeResize="0"/>
                  <p:nvPr/>
                </p:nvPicPr>
                <p:blipFill rotWithShape="1">
                  <a:blip r:embed="rId3">
                    <a:alphaModFix/>
                  </a:blip>
                  <a:srcRect/>
                  <a:stretch/>
                </p:blipFill>
                <p:spPr>
                  <a:xfrm>
                    <a:off x="16010045" y="-13293819"/>
                    <a:ext cx="1098127" cy="2458497"/>
                  </a:xfrm>
                  <a:prstGeom prst="rect">
                    <a:avLst/>
                  </a:prstGeom>
                  <a:noFill/>
                  <a:ln>
                    <a:noFill/>
                  </a:ln>
                </p:spPr>
              </p:pic>
              <p:pic>
                <p:nvPicPr>
                  <p:cNvPr id="11389" name="Google Shape;11389;p424" descr="clipped result image"/>
                  <p:cNvPicPr preferRelativeResize="0"/>
                  <p:nvPr/>
                </p:nvPicPr>
                <p:blipFill rotWithShape="1">
                  <a:blip r:embed="rId4">
                    <a:alphaModFix/>
                  </a:blip>
                  <a:srcRect/>
                  <a:stretch/>
                </p:blipFill>
                <p:spPr>
                  <a:xfrm>
                    <a:off x="15239716" y="-13289087"/>
                    <a:ext cx="1106322" cy="2458497"/>
                  </a:xfrm>
                  <a:prstGeom prst="rect">
                    <a:avLst/>
                  </a:prstGeom>
                  <a:noFill/>
                  <a:ln>
                    <a:noFill/>
                  </a:ln>
                </p:spPr>
              </p:pic>
            </p:grpSp>
            <p:pic>
              <p:nvPicPr>
                <p:cNvPr id="11390" name="Google Shape;11390;p424" descr="clipped result image"/>
                <p:cNvPicPr preferRelativeResize="0"/>
                <p:nvPr/>
              </p:nvPicPr>
              <p:blipFill rotWithShape="1">
                <a:blip r:embed="rId5">
                  <a:alphaModFix/>
                </a:blip>
                <a:srcRect/>
                <a:stretch/>
              </p:blipFill>
              <p:spPr>
                <a:xfrm rot="-5400000">
                  <a:off x="678723" y="1767021"/>
                  <a:ext cx="352828" cy="679529"/>
                </a:xfrm>
                <a:prstGeom prst="rect">
                  <a:avLst/>
                </a:prstGeom>
                <a:noFill/>
                <a:ln>
                  <a:noFill/>
                </a:ln>
              </p:spPr>
            </p:pic>
          </p:grpSp>
          <p:pic>
            <p:nvPicPr>
              <p:cNvPr id="11391" name="Google Shape;11391;p424" descr="clipped result image"/>
              <p:cNvPicPr preferRelativeResize="0"/>
              <p:nvPr/>
            </p:nvPicPr>
            <p:blipFill rotWithShape="1">
              <a:blip r:embed="rId6">
                <a:alphaModFix/>
              </a:blip>
              <a:srcRect/>
              <a:stretch/>
            </p:blipFill>
            <p:spPr>
              <a:xfrm rot="-5400000">
                <a:off x="4726662" y="883790"/>
                <a:ext cx="390726" cy="1051638"/>
              </a:xfrm>
              <a:prstGeom prst="rect">
                <a:avLst/>
              </a:prstGeom>
              <a:noFill/>
              <a:ln>
                <a:noFill/>
              </a:ln>
            </p:spPr>
          </p:pic>
          <p:pic>
            <p:nvPicPr>
              <p:cNvPr id="11392" name="Google Shape;11392;p424"/>
              <p:cNvPicPr preferRelativeResize="0"/>
              <p:nvPr/>
            </p:nvPicPr>
            <p:blipFill>
              <a:blip r:embed="rId14">
                <a:alphaModFix/>
              </a:blip>
              <a:stretch>
                <a:fillRect/>
              </a:stretch>
            </p:blipFill>
            <p:spPr>
              <a:xfrm>
                <a:off x="3050443" y="2089364"/>
                <a:ext cx="4522051" cy="2933086"/>
              </a:xfrm>
              <a:prstGeom prst="rect">
                <a:avLst/>
              </a:prstGeom>
              <a:noFill/>
              <a:ln>
                <a:noFill/>
              </a:ln>
            </p:spPr>
          </p:pic>
          <p:sp>
            <p:nvSpPr>
              <p:cNvPr id="11393" name="Google Shape;11393;p424"/>
              <p:cNvSpPr txBox="1"/>
              <p:nvPr/>
            </p:nvSpPr>
            <p:spPr>
              <a:xfrm>
                <a:off x="4544688" y="755305"/>
                <a:ext cx="1598400" cy="5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11394" name="Google Shape;11394;p424"/>
              <p:cNvCxnSpPr/>
              <p:nvPr/>
            </p:nvCxnSpPr>
            <p:spPr>
              <a:xfrm>
                <a:off x="4708312" y="4920925"/>
                <a:ext cx="351300" cy="0"/>
              </a:xfrm>
              <a:prstGeom prst="straightConnector1">
                <a:avLst/>
              </a:prstGeom>
              <a:noFill/>
              <a:ln w="28575" cap="flat" cmpd="sng">
                <a:solidFill>
                  <a:schemeClr val="dk2"/>
                </a:solidFill>
                <a:prstDash val="solid"/>
                <a:round/>
                <a:headEnd type="none" w="med" len="med"/>
                <a:tailEnd type="none" w="med" len="med"/>
              </a:ln>
            </p:spPr>
          </p:cxnSp>
        </p:grpSp>
        <p:sp>
          <p:nvSpPr>
            <p:cNvPr id="11395" name="Google Shape;11395;p424"/>
            <p:cNvSpPr txBox="1"/>
            <p:nvPr/>
          </p:nvSpPr>
          <p:spPr>
            <a:xfrm rot="24443">
              <a:off x="3845308" y="3149520"/>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PROZAC</a:t>
              </a:r>
              <a:endParaRPr sz="1200" b="1"/>
            </a:p>
          </p:txBody>
        </p:sp>
      </p:grpSp>
      <p:sp>
        <p:nvSpPr>
          <p:cNvPr id="11396" name="Google Shape;11396;p424"/>
          <p:cNvSpPr/>
          <p:nvPr/>
        </p:nvSpPr>
        <p:spPr>
          <a:xfrm>
            <a:off x="1099625" y="2146256"/>
            <a:ext cx="508500" cy="2433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7" name="Google Shape;11397;p424"/>
          <p:cNvSpPr txBox="1"/>
          <p:nvPr/>
        </p:nvSpPr>
        <p:spPr>
          <a:xfrm>
            <a:off x="5037513" y="2263100"/>
            <a:ext cx="1865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highlight>
                  <a:srgbClr val="FFFF00"/>
                </a:highlight>
              </a:rPr>
              <a:t>No antidepressants are in</a:t>
            </a:r>
            <a:r>
              <a:rPr lang="en" b="1" u="sng">
                <a:highlight>
                  <a:srgbClr val="FFFF00"/>
                </a:highlight>
              </a:rPr>
              <a:t>D</a:t>
            </a:r>
            <a:r>
              <a:rPr lang="en" b="1">
                <a:highlight>
                  <a:srgbClr val="FFFF00"/>
                </a:highlight>
              </a:rPr>
              <a:t>ucers</a:t>
            </a:r>
            <a:endParaRPr b="1">
              <a:highlight>
                <a:srgbClr val="FFFF00"/>
              </a:highlight>
            </a:endParaRPr>
          </a:p>
        </p:txBody>
      </p:sp>
      <p:sp>
        <p:nvSpPr>
          <p:cNvPr id="11398" name="Google Shape;11398;p424"/>
          <p:cNvSpPr/>
          <p:nvPr/>
        </p:nvSpPr>
        <p:spPr>
          <a:xfrm>
            <a:off x="1063950" y="4661881"/>
            <a:ext cx="508500" cy="2433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9" name="Google Shape;11399;p424"/>
          <p:cNvSpPr/>
          <p:nvPr/>
        </p:nvSpPr>
        <p:spPr>
          <a:xfrm>
            <a:off x="4104088" y="2449256"/>
            <a:ext cx="508500" cy="2433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0" name="Google Shape;11400;p424"/>
          <p:cNvSpPr/>
          <p:nvPr/>
        </p:nvSpPr>
        <p:spPr>
          <a:xfrm>
            <a:off x="4068413" y="4839617"/>
            <a:ext cx="508500" cy="2433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1" name="Google Shape;11401;p424"/>
          <p:cNvSpPr/>
          <p:nvPr/>
        </p:nvSpPr>
        <p:spPr>
          <a:xfrm>
            <a:off x="7072900" y="4839631"/>
            <a:ext cx="508500" cy="2433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2" name="Google Shape;11402;p424"/>
          <p:cNvSpPr/>
          <p:nvPr/>
        </p:nvSpPr>
        <p:spPr>
          <a:xfrm>
            <a:off x="7016213" y="2205942"/>
            <a:ext cx="508500" cy="2433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Shape 11406"/>
        <p:cNvGrpSpPr/>
        <p:nvPr/>
      </p:nvGrpSpPr>
      <p:grpSpPr>
        <a:xfrm>
          <a:off x="0" y="0"/>
          <a:ext cx="0" cy="0"/>
          <a:chOff x="0" y="0"/>
          <a:chExt cx="0" cy="0"/>
        </a:xfrm>
      </p:grpSpPr>
      <p:sp>
        <p:nvSpPr>
          <p:cNvPr id="11407" name="Google Shape;11407;p425"/>
          <p:cNvSpPr txBox="1"/>
          <p:nvPr/>
        </p:nvSpPr>
        <p:spPr>
          <a:xfrm>
            <a:off x="234750" y="127400"/>
            <a:ext cx="302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SSRIs</a:t>
            </a:r>
            <a:endParaRPr b="1"/>
          </a:p>
        </p:txBody>
      </p:sp>
      <p:grpSp>
        <p:nvGrpSpPr>
          <p:cNvPr id="11408" name="Google Shape;11408;p425"/>
          <p:cNvGrpSpPr/>
          <p:nvPr/>
        </p:nvGrpSpPr>
        <p:grpSpPr>
          <a:xfrm>
            <a:off x="6209587" y="2416340"/>
            <a:ext cx="2696717" cy="2622159"/>
            <a:chOff x="2132425" y="93112"/>
            <a:chExt cx="4971824" cy="4834364"/>
          </a:xfrm>
        </p:grpSpPr>
        <p:grpSp>
          <p:nvGrpSpPr>
            <p:cNvPr id="11409" name="Google Shape;11409;p425"/>
            <p:cNvGrpSpPr/>
            <p:nvPr/>
          </p:nvGrpSpPr>
          <p:grpSpPr>
            <a:xfrm>
              <a:off x="2976560" y="93112"/>
              <a:ext cx="2552234" cy="2133110"/>
              <a:chOff x="-2521759" y="897403"/>
              <a:chExt cx="1477500" cy="1089600"/>
            </a:xfrm>
          </p:grpSpPr>
          <p:sp>
            <p:nvSpPr>
              <p:cNvPr id="11410" name="Google Shape;11410;p425"/>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411" name="Google Shape;11411;p425"/>
              <p:cNvGrpSpPr/>
              <p:nvPr/>
            </p:nvGrpSpPr>
            <p:grpSpPr>
              <a:xfrm>
                <a:off x="-2127414" y="1275205"/>
                <a:ext cx="688733" cy="700658"/>
                <a:chOff x="40123" y="-1583761"/>
                <a:chExt cx="688733" cy="1109689"/>
              </a:xfrm>
            </p:grpSpPr>
            <p:grpSp>
              <p:nvGrpSpPr>
                <p:cNvPr id="11412" name="Google Shape;11412;p425"/>
                <p:cNvGrpSpPr/>
                <p:nvPr/>
              </p:nvGrpSpPr>
              <p:grpSpPr>
                <a:xfrm>
                  <a:off x="45124" y="-1327179"/>
                  <a:ext cx="683733" cy="853107"/>
                  <a:chOff x="597574" y="1930371"/>
                  <a:chExt cx="683733" cy="853107"/>
                </a:xfrm>
              </p:grpSpPr>
              <p:grpSp>
                <p:nvGrpSpPr>
                  <p:cNvPr id="11413" name="Google Shape;11413;p425"/>
                  <p:cNvGrpSpPr/>
                  <p:nvPr/>
                </p:nvGrpSpPr>
                <p:grpSpPr>
                  <a:xfrm rot="-5400000">
                    <a:off x="640721" y="2142893"/>
                    <a:ext cx="600335" cy="680836"/>
                    <a:chOff x="15239716" y="-12996420"/>
                    <a:chExt cx="1868456" cy="2463229"/>
                  </a:xfrm>
                </p:grpSpPr>
                <p:pic>
                  <p:nvPicPr>
                    <p:cNvPr id="11414" name="Google Shape;11414;p425"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1415" name="Google Shape;11415;p425"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1416" name="Google Shape;11416;p425"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1417" name="Google Shape;11417;p425"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1418" name="Google Shape;11418;p425"/>
            <p:cNvGrpSpPr/>
            <p:nvPr/>
          </p:nvGrpSpPr>
          <p:grpSpPr>
            <a:xfrm>
              <a:off x="2132425" y="1974775"/>
              <a:ext cx="4971824" cy="2952700"/>
              <a:chOff x="3634925" y="1008225"/>
              <a:chExt cx="4971824" cy="2952700"/>
            </a:xfrm>
          </p:grpSpPr>
          <p:pic>
            <p:nvPicPr>
              <p:cNvPr id="11419" name="Google Shape;11419;p425"/>
              <p:cNvPicPr preferRelativeResize="0"/>
              <p:nvPr/>
            </p:nvPicPr>
            <p:blipFill>
              <a:blip r:embed="rId7">
                <a:alphaModFix/>
              </a:blip>
              <a:stretch>
                <a:fillRect/>
              </a:stretch>
            </p:blipFill>
            <p:spPr>
              <a:xfrm>
                <a:off x="3634925" y="1008225"/>
                <a:ext cx="4971824" cy="2952700"/>
              </a:xfrm>
              <a:prstGeom prst="rect">
                <a:avLst/>
              </a:prstGeom>
              <a:noFill/>
              <a:ln>
                <a:noFill/>
              </a:ln>
            </p:spPr>
          </p:pic>
          <p:sp>
            <p:nvSpPr>
              <p:cNvPr id="11420" name="Google Shape;11420;p425"/>
              <p:cNvSpPr txBox="1"/>
              <p:nvPr/>
            </p:nvSpPr>
            <p:spPr>
              <a:xfrm rot="24443">
                <a:off x="4687888" y="199902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fluvoxamine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LUVOX</a:t>
                </a:r>
                <a:endParaRPr sz="1200" b="1"/>
              </a:p>
            </p:txBody>
          </p:sp>
        </p:grpSp>
        <p:sp>
          <p:nvSpPr>
            <p:cNvPr id="11421" name="Google Shape;11421;p425"/>
            <p:cNvSpPr txBox="1"/>
            <p:nvPr/>
          </p:nvSpPr>
          <p:spPr>
            <a:xfrm>
              <a:off x="3841857" y="341904"/>
              <a:ext cx="1598400" cy="62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11422" name="Google Shape;11422;p425"/>
            <p:cNvCxnSpPr/>
            <p:nvPr/>
          </p:nvCxnSpPr>
          <p:spPr>
            <a:xfrm>
              <a:off x="3998774" y="482782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11423" name="Google Shape;11423;p425"/>
          <p:cNvGrpSpPr/>
          <p:nvPr/>
        </p:nvGrpSpPr>
        <p:grpSpPr>
          <a:xfrm>
            <a:off x="3326167" y="2716203"/>
            <a:ext cx="2595233" cy="2322422"/>
            <a:chOff x="2728451" y="807760"/>
            <a:chExt cx="4243350" cy="3797289"/>
          </a:xfrm>
        </p:grpSpPr>
        <p:grpSp>
          <p:nvGrpSpPr>
            <p:cNvPr id="11424" name="Google Shape;11424;p425"/>
            <p:cNvGrpSpPr/>
            <p:nvPr/>
          </p:nvGrpSpPr>
          <p:grpSpPr>
            <a:xfrm>
              <a:off x="2728451" y="807760"/>
              <a:ext cx="4243350" cy="3797289"/>
              <a:chOff x="2728451" y="1112560"/>
              <a:chExt cx="4243350" cy="3797289"/>
            </a:xfrm>
          </p:grpSpPr>
          <p:grpSp>
            <p:nvGrpSpPr>
              <p:cNvPr id="11425" name="Google Shape;11425;p425"/>
              <p:cNvGrpSpPr/>
              <p:nvPr/>
            </p:nvGrpSpPr>
            <p:grpSpPr>
              <a:xfrm>
                <a:off x="3548625" y="1112560"/>
                <a:ext cx="2095342" cy="1415608"/>
                <a:chOff x="3548625" y="1112560"/>
                <a:chExt cx="2095342" cy="1415608"/>
              </a:xfrm>
            </p:grpSpPr>
            <p:grpSp>
              <p:nvGrpSpPr>
                <p:cNvPr id="11426" name="Google Shape;11426;p425"/>
                <p:cNvGrpSpPr/>
                <p:nvPr/>
              </p:nvGrpSpPr>
              <p:grpSpPr>
                <a:xfrm>
                  <a:off x="3548625" y="1112560"/>
                  <a:ext cx="1693806" cy="1415608"/>
                  <a:chOff x="-2521759" y="897403"/>
                  <a:chExt cx="1477500" cy="1089600"/>
                </a:xfrm>
              </p:grpSpPr>
              <p:sp>
                <p:nvSpPr>
                  <p:cNvPr id="11427" name="Google Shape;11427;p425"/>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428" name="Google Shape;11428;p425"/>
                  <p:cNvGrpSpPr/>
                  <p:nvPr/>
                </p:nvGrpSpPr>
                <p:grpSpPr>
                  <a:xfrm>
                    <a:off x="-2127414" y="1275205"/>
                    <a:ext cx="688733" cy="700658"/>
                    <a:chOff x="40123" y="-1583761"/>
                    <a:chExt cx="688733" cy="1109689"/>
                  </a:xfrm>
                </p:grpSpPr>
                <p:grpSp>
                  <p:nvGrpSpPr>
                    <p:cNvPr id="11429" name="Google Shape;11429;p425"/>
                    <p:cNvGrpSpPr/>
                    <p:nvPr/>
                  </p:nvGrpSpPr>
                  <p:grpSpPr>
                    <a:xfrm>
                      <a:off x="45124" y="-1327179"/>
                      <a:ext cx="683733" cy="853107"/>
                      <a:chOff x="597574" y="1930371"/>
                      <a:chExt cx="683733" cy="853107"/>
                    </a:xfrm>
                  </p:grpSpPr>
                  <p:grpSp>
                    <p:nvGrpSpPr>
                      <p:cNvPr id="11430" name="Google Shape;11430;p425"/>
                      <p:cNvGrpSpPr/>
                      <p:nvPr/>
                    </p:nvGrpSpPr>
                    <p:grpSpPr>
                      <a:xfrm rot="-5400000">
                        <a:off x="640721" y="2142893"/>
                        <a:ext cx="600335" cy="680836"/>
                        <a:chOff x="15239716" y="-12996420"/>
                        <a:chExt cx="1868456" cy="2463229"/>
                      </a:xfrm>
                    </p:grpSpPr>
                    <p:pic>
                      <p:nvPicPr>
                        <p:cNvPr id="11431" name="Google Shape;11431;p425"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1432" name="Google Shape;11432;p425"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1433" name="Google Shape;11433;p425"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1434" name="Google Shape;11434;p425"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sp>
              <p:nvSpPr>
                <p:cNvPr id="11435" name="Google Shape;11435;p425"/>
                <p:cNvSpPr txBox="1"/>
                <p:nvPr/>
              </p:nvSpPr>
              <p:spPr>
                <a:xfrm>
                  <a:off x="4045567" y="1211265"/>
                  <a:ext cx="1598400" cy="52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t>CYP</a:t>
                  </a:r>
                  <a:endParaRPr sz="900" b="1"/>
                </a:p>
              </p:txBody>
            </p:sp>
          </p:grpSp>
          <p:grpSp>
            <p:nvGrpSpPr>
              <p:cNvPr id="11436" name="Google Shape;11436;p425"/>
              <p:cNvGrpSpPr/>
              <p:nvPr/>
            </p:nvGrpSpPr>
            <p:grpSpPr>
              <a:xfrm>
                <a:off x="2728451" y="2175925"/>
                <a:ext cx="4243350" cy="2733924"/>
                <a:chOff x="2958951" y="1256250"/>
                <a:chExt cx="4243350" cy="2733924"/>
              </a:xfrm>
            </p:grpSpPr>
            <p:pic>
              <p:nvPicPr>
                <p:cNvPr id="11437" name="Google Shape;11437;p425"/>
                <p:cNvPicPr preferRelativeResize="0"/>
                <p:nvPr/>
              </p:nvPicPr>
              <p:blipFill>
                <a:blip r:embed="rId8">
                  <a:alphaModFix/>
                </a:blip>
                <a:stretch>
                  <a:fillRect/>
                </a:stretch>
              </p:blipFill>
              <p:spPr>
                <a:xfrm>
                  <a:off x="2958951" y="1256250"/>
                  <a:ext cx="4243350" cy="2733924"/>
                </a:xfrm>
                <a:prstGeom prst="rect">
                  <a:avLst/>
                </a:prstGeom>
                <a:noFill/>
                <a:ln>
                  <a:noFill/>
                </a:ln>
              </p:spPr>
            </p:pic>
            <p:sp>
              <p:nvSpPr>
                <p:cNvPr id="11438" name="Google Shape;11438;p425"/>
                <p:cNvSpPr txBox="1"/>
                <p:nvPr/>
              </p:nvSpPr>
              <p:spPr>
                <a:xfrm rot="24443">
                  <a:off x="3616566" y="2253982"/>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paroxetine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PAXIL</a:t>
                  </a:r>
                  <a:endParaRPr sz="1200" b="1"/>
                </a:p>
              </p:txBody>
            </p:sp>
          </p:grpSp>
        </p:grpSp>
        <p:cxnSp>
          <p:nvCxnSpPr>
            <p:cNvPr id="11439" name="Google Shape;11439;p425"/>
            <p:cNvCxnSpPr/>
            <p:nvPr/>
          </p:nvCxnSpPr>
          <p:spPr>
            <a:xfrm>
              <a:off x="4177633" y="451473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11440" name="Google Shape;11440;p425"/>
          <p:cNvGrpSpPr/>
          <p:nvPr/>
        </p:nvGrpSpPr>
        <p:grpSpPr>
          <a:xfrm>
            <a:off x="527993" y="631283"/>
            <a:ext cx="2523464" cy="1702042"/>
            <a:chOff x="1078553" y="1406852"/>
            <a:chExt cx="3191834" cy="2152848"/>
          </a:xfrm>
        </p:grpSpPr>
        <p:grpSp>
          <p:nvGrpSpPr>
            <p:cNvPr id="11441" name="Google Shape;11441;p425"/>
            <p:cNvGrpSpPr/>
            <p:nvPr/>
          </p:nvGrpSpPr>
          <p:grpSpPr>
            <a:xfrm>
              <a:off x="1078553" y="1406852"/>
              <a:ext cx="3191834" cy="2152848"/>
              <a:chOff x="861075" y="1457642"/>
              <a:chExt cx="4419599" cy="2980958"/>
            </a:xfrm>
          </p:grpSpPr>
          <p:pic>
            <p:nvPicPr>
              <p:cNvPr id="11442" name="Google Shape;11442;p425"/>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11443" name="Google Shape;11443;p425"/>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escitalopram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LEXAPRO</a:t>
                </a:r>
                <a:endParaRPr sz="1200" b="1"/>
              </a:p>
            </p:txBody>
          </p:sp>
        </p:grpSp>
        <p:grpSp>
          <p:nvGrpSpPr>
            <p:cNvPr id="11444" name="Google Shape;11444;p425"/>
            <p:cNvGrpSpPr/>
            <p:nvPr/>
          </p:nvGrpSpPr>
          <p:grpSpPr>
            <a:xfrm>
              <a:off x="1980041" y="1481287"/>
              <a:ext cx="308764" cy="2020121"/>
              <a:chOff x="4198133" y="1585860"/>
              <a:chExt cx="434023" cy="2787912"/>
            </a:xfrm>
          </p:grpSpPr>
          <p:cxnSp>
            <p:nvCxnSpPr>
              <p:cNvPr id="11445" name="Google Shape;11445;p425"/>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1446" name="Google Shape;11446;p425"/>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1447" name="Google Shape;11447;p425"/>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nvGrpSpPr>
          <p:cNvPr id="11448" name="Google Shape;11448;p425"/>
          <p:cNvGrpSpPr/>
          <p:nvPr/>
        </p:nvGrpSpPr>
        <p:grpSpPr>
          <a:xfrm>
            <a:off x="6127382" y="347119"/>
            <a:ext cx="2775450" cy="2026082"/>
            <a:chOff x="4539758" y="527583"/>
            <a:chExt cx="2775450" cy="2026082"/>
          </a:xfrm>
        </p:grpSpPr>
        <p:grpSp>
          <p:nvGrpSpPr>
            <p:cNvPr id="11449" name="Google Shape;11449;p425"/>
            <p:cNvGrpSpPr/>
            <p:nvPr/>
          </p:nvGrpSpPr>
          <p:grpSpPr>
            <a:xfrm>
              <a:off x="4539758" y="566729"/>
              <a:ext cx="2775450" cy="1986936"/>
              <a:chOff x="4902894" y="1042215"/>
              <a:chExt cx="3586316" cy="2567432"/>
            </a:xfrm>
          </p:grpSpPr>
          <p:grpSp>
            <p:nvGrpSpPr>
              <p:cNvPr id="11450" name="Google Shape;11450;p425"/>
              <p:cNvGrpSpPr/>
              <p:nvPr/>
            </p:nvGrpSpPr>
            <p:grpSpPr>
              <a:xfrm>
                <a:off x="6099641" y="1042215"/>
                <a:ext cx="574895" cy="480514"/>
                <a:chOff x="-2521759" y="897403"/>
                <a:chExt cx="1477500" cy="1089600"/>
              </a:xfrm>
            </p:grpSpPr>
            <p:sp>
              <p:nvSpPr>
                <p:cNvPr id="11451" name="Google Shape;11451;p425"/>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452" name="Google Shape;11452;p425"/>
                <p:cNvGrpSpPr/>
                <p:nvPr/>
              </p:nvGrpSpPr>
              <p:grpSpPr>
                <a:xfrm>
                  <a:off x="-2127414" y="1275205"/>
                  <a:ext cx="688733" cy="700658"/>
                  <a:chOff x="40123" y="-1583761"/>
                  <a:chExt cx="688733" cy="1109689"/>
                </a:xfrm>
              </p:grpSpPr>
              <p:grpSp>
                <p:nvGrpSpPr>
                  <p:cNvPr id="11453" name="Google Shape;11453;p425"/>
                  <p:cNvGrpSpPr/>
                  <p:nvPr/>
                </p:nvGrpSpPr>
                <p:grpSpPr>
                  <a:xfrm>
                    <a:off x="45124" y="-1327179"/>
                    <a:ext cx="683733" cy="853107"/>
                    <a:chOff x="597574" y="1930371"/>
                    <a:chExt cx="683733" cy="853107"/>
                  </a:xfrm>
                </p:grpSpPr>
                <p:grpSp>
                  <p:nvGrpSpPr>
                    <p:cNvPr id="11454" name="Google Shape;11454;p425"/>
                    <p:cNvGrpSpPr/>
                    <p:nvPr/>
                  </p:nvGrpSpPr>
                  <p:grpSpPr>
                    <a:xfrm rot="-5400000">
                      <a:off x="640721" y="2142893"/>
                      <a:ext cx="600335" cy="680836"/>
                      <a:chOff x="15239716" y="-12996420"/>
                      <a:chExt cx="1868456" cy="2463229"/>
                    </a:xfrm>
                  </p:grpSpPr>
                  <p:pic>
                    <p:nvPicPr>
                      <p:cNvPr id="11455" name="Google Shape;11455;p425"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1456" name="Google Shape;11456;p425"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1457" name="Google Shape;11457;p425"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1458" name="Google Shape;11458;p425"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1459" name="Google Shape;11459;p425"/>
              <p:cNvGrpSpPr/>
              <p:nvPr/>
            </p:nvGrpSpPr>
            <p:grpSpPr>
              <a:xfrm>
                <a:off x="4902894" y="1104366"/>
                <a:ext cx="3586316" cy="2505281"/>
                <a:chOff x="2696950" y="1678663"/>
                <a:chExt cx="4760176" cy="3325300"/>
              </a:xfrm>
            </p:grpSpPr>
            <p:grpSp>
              <p:nvGrpSpPr>
                <p:cNvPr id="11460" name="Google Shape;11460;p425"/>
                <p:cNvGrpSpPr/>
                <p:nvPr/>
              </p:nvGrpSpPr>
              <p:grpSpPr>
                <a:xfrm>
                  <a:off x="2696950" y="1678663"/>
                  <a:ext cx="4760176" cy="3325300"/>
                  <a:chOff x="2586350" y="1168975"/>
                  <a:chExt cx="4760176" cy="3325300"/>
                </a:xfrm>
              </p:grpSpPr>
              <p:pic>
                <p:nvPicPr>
                  <p:cNvPr id="11461" name="Google Shape;11461;p425"/>
                  <p:cNvPicPr preferRelativeResize="0"/>
                  <p:nvPr/>
                </p:nvPicPr>
                <p:blipFill>
                  <a:blip r:embed="rId10">
                    <a:alphaModFix/>
                  </a:blip>
                  <a:stretch>
                    <a:fillRect/>
                  </a:stretch>
                </p:blipFill>
                <p:spPr>
                  <a:xfrm>
                    <a:off x="2586350" y="1168975"/>
                    <a:ext cx="4760176" cy="3325300"/>
                  </a:xfrm>
                  <a:prstGeom prst="rect">
                    <a:avLst/>
                  </a:prstGeom>
                  <a:noFill/>
                  <a:ln>
                    <a:noFill/>
                  </a:ln>
                </p:spPr>
              </p:pic>
              <p:sp>
                <p:nvSpPr>
                  <p:cNvPr id="11462" name="Google Shape;11462;p425"/>
                  <p:cNvSpPr txBox="1"/>
                  <p:nvPr/>
                </p:nvSpPr>
                <p:spPr>
                  <a:xfrm rot="24443">
                    <a:off x="3553711" y="26906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sertraline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ZOLOFT</a:t>
                    </a:r>
                    <a:endParaRPr sz="1200" b="1"/>
                  </a:p>
                </p:txBody>
              </p:sp>
            </p:grpSp>
            <p:sp>
              <p:nvSpPr>
                <p:cNvPr id="11463" name="Google Shape;11463;p425"/>
                <p:cNvSpPr/>
                <p:nvPr/>
              </p:nvSpPr>
              <p:spPr>
                <a:xfrm>
                  <a:off x="4431469" y="2628330"/>
                  <a:ext cx="451200" cy="4335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cxnSp>
            <p:nvCxnSpPr>
              <p:cNvPr id="11464" name="Google Shape;11464;p425"/>
              <p:cNvCxnSpPr/>
              <p:nvPr/>
            </p:nvCxnSpPr>
            <p:spPr>
              <a:xfrm>
                <a:off x="6279221" y="3542858"/>
                <a:ext cx="290400" cy="0"/>
              </a:xfrm>
              <a:prstGeom prst="straightConnector1">
                <a:avLst/>
              </a:prstGeom>
              <a:noFill/>
              <a:ln w="28575" cap="flat" cmpd="sng">
                <a:solidFill>
                  <a:schemeClr val="dk2"/>
                </a:solidFill>
                <a:prstDash val="solid"/>
                <a:round/>
                <a:headEnd type="none" w="med" len="med"/>
                <a:tailEnd type="none" w="med" len="med"/>
              </a:ln>
            </p:spPr>
          </p:cxnSp>
        </p:grpSp>
        <p:sp>
          <p:nvSpPr>
            <p:cNvPr id="11465" name="Google Shape;11465;p425"/>
            <p:cNvSpPr txBox="1"/>
            <p:nvPr/>
          </p:nvSpPr>
          <p:spPr>
            <a:xfrm>
              <a:off x="5520585" y="527583"/>
              <a:ext cx="9777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b="1"/>
                <a:t>CYP</a:t>
              </a:r>
              <a:endParaRPr sz="600" b="1"/>
            </a:p>
          </p:txBody>
        </p:sp>
      </p:grpSp>
      <p:grpSp>
        <p:nvGrpSpPr>
          <p:cNvPr id="11466" name="Google Shape;11466;p425"/>
          <p:cNvGrpSpPr/>
          <p:nvPr/>
        </p:nvGrpSpPr>
        <p:grpSpPr>
          <a:xfrm>
            <a:off x="312467" y="2851630"/>
            <a:ext cx="2707879" cy="1954173"/>
            <a:chOff x="441300" y="2554780"/>
            <a:chExt cx="2707879" cy="1954173"/>
          </a:xfrm>
        </p:grpSpPr>
        <p:pic>
          <p:nvPicPr>
            <p:cNvPr id="11467" name="Google Shape;11467;p425"/>
            <p:cNvPicPr preferRelativeResize="0"/>
            <p:nvPr/>
          </p:nvPicPr>
          <p:blipFill>
            <a:blip r:embed="rId11">
              <a:alphaModFix/>
            </a:blip>
            <a:stretch>
              <a:fillRect/>
            </a:stretch>
          </p:blipFill>
          <p:spPr>
            <a:xfrm rot="-3134505">
              <a:off x="754424" y="2606659"/>
              <a:ext cx="335059" cy="415654"/>
            </a:xfrm>
            <a:prstGeom prst="rect">
              <a:avLst/>
            </a:prstGeom>
            <a:noFill/>
            <a:ln>
              <a:noFill/>
            </a:ln>
          </p:spPr>
        </p:pic>
        <p:pic>
          <p:nvPicPr>
            <p:cNvPr id="11468" name="Google Shape;11468;p425"/>
            <p:cNvPicPr preferRelativeResize="0"/>
            <p:nvPr/>
          </p:nvPicPr>
          <p:blipFill>
            <a:blip r:embed="rId12">
              <a:alphaModFix/>
            </a:blip>
            <a:stretch>
              <a:fillRect/>
            </a:stretch>
          </p:blipFill>
          <p:spPr>
            <a:xfrm rot="-2178441">
              <a:off x="496040" y="4106676"/>
              <a:ext cx="397219" cy="315256"/>
            </a:xfrm>
            <a:prstGeom prst="roundRect">
              <a:avLst>
                <a:gd name="adj" fmla="val 16667"/>
              </a:avLst>
            </a:prstGeom>
            <a:noFill/>
            <a:ln w="19050" cap="flat" cmpd="sng">
              <a:solidFill>
                <a:srgbClr val="3366CC"/>
              </a:solidFill>
              <a:prstDash val="solid"/>
              <a:round/>
              <a:headEnd type="none" w="sm" len="sm"/>
              <a:tailEnd type="none" w="sm" len="sm"/>
            </a:ln>
          </p:spPr>
        </p:pic>
        <p:grpSp>
          <p:nvGrpSpPr>
            <p:cNvPr id="11469" name="Google Shape;11469;p425"/>
            <p:cNvGrpSpPr/>
            <p:nvPr/>
          </p:nvGrpSpPr>
          <p:grpSpPr>
            <a:xfrm>
              <a:off x="625714" y="2806908"/>
              <a:ext cx="2523464" cy="1702042"/>
              <a:chOff x="1078553" y="1406852"/>
              <a:chExt cx="3191834" cy="2152848"/>
            </a:xfrm>
          </p:grpSpPr>
          <p:grpSp>
            <p:nvGrpSpPr>
              <p:cNvPr id="11470" name="Google Shape;11470;p425"/>
              <p:cNvGrpSpPr/>
              <p:nvPr/>
            </p:nvGrpSpPr>
            <p:grpSpPr>
              <a:xfrm>
                <a:off x="1078553" y="1406852"/>
                <a:ext cx="3191834" cy="2152848"/>
                <a:chOff x="861075" y="1457642"/>
                <a:chExt cx="4419599" cy="2980958"/>
              </a:xfrm>
            </p:grpSpPr>
            <p:pic>
              <p:nvPicPr>
                <p:cNvPr id="11471" name="Google Shape;11471;p425"/>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11472" name="Google Shape;11472;p425"/>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CELEXA</a:t>
                  </a:r>
                  <a:endParaRPr sz="1200" b="1"/>
                </a:p>
              </p:txBody>
            </p:sp>
          </p:grpSp>
          <p:grpSp>
            <p:nvGrpSpPr>
              <p:cNvPr id="11473" name="Google Shape;11473;p425"/>
              <p:cNvGrpSpPr/>
              <p:nvPr/>
            </p:nvGrpSpPr>
            <p:grpSpPr>
              <a:xfrm>
                <a:off x="1980041" y="1481287"/>
                <a:ext cx="308764" cy="2020121"/>
                <a:chOff x="4198133" y="1585860"/>
                <a:chExt cx="434023" cy="2787912"/>
              </a:xfrm>
            </p:grpSpPr>
            <p:cxnSp>
              <p:nvCxnSpPr>
                <p:cNvPr id="11474" name="Google Shape;11474;p425"/>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1475" name="Google Shape;11475;p425"/>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1476" name="Google Shape;11476;p425"/>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pic>
          <p:nvPicPr>
            <p:cNvPr id="11477" name="Google Shape;11477;p425"/>
            <p:cNvPicPr preferRelativeResize="0"/>
            <p:nvPr/>
          </p:nvPicPr>
          <p:blipFill>
            <a:blip r:embed="rId13">
              <a:alphaModFix/>
            </a:blip>
            <a:stretch>
              <a:fillRect/>
            </a:stretch>
          </p:blipFill>
          <p:spPr>
            <a:xfrm flipH="1">
              <a:off x="1897499" y="2696006"/>
              <a:ext cx="629151" cy="711150"/>
            </a:xfrm>
            <a:prstGeom prst="rect">
              <a:avLst/>
            </a:prstGeom>
            <a:noFill/>
            <a:ln>
              <a:noFill/>
            </a:ln>
          </p:spPr>
        </p:pic>
      </p:grpSp>
      <p:grpSp>
        <p:nvGrpSpPr>
          <p:cNvPr id="11478" name="Google Shape;11478;p425"/>
          <p:cNvGrpSpPr/>
          <p:nvPr/>
        </p:nvGrpSpPr>
        <p:grpSpPr>
          <a:xfrm>
            <a:off x="3304419" y="11"/>
            <a:ext cx="2652183" cy="2622142"/>
            <a:chOff x="3050443" y="551620"/>
            <a:chExt cx="4522051" cy="4470830"/>
          </a:xfrm>
        </p:grpSpPr>
        <p:grpSp>
          <p:nvGrpSpPr>
            <p:cNvPr id="11479" name="Google Shape;11479;p425"/>
            <p:cNvGrpSpPr/>
            <p:nvPr/>
          </p:nvGrpSpPr>
          <p:grpSpPr>
            <a:xfrm>
              <a:off x="3050443" y="551620"/>
              <a:ext cx="4522051" cy="4470830"/>
              <a:chOff x="3050443" y="551620"/>
              <a:chExt cx="4522051" cy="4470830"/>
            </a:xfrm>
          </p:grpSpPr>
          <p:sp>
            <p:nvSpPr>
              <p:cNvPr id="11480" name="Google Shape;11480;p425"/>
              <p:cNvSpPr/>
              <p:nvPr/>
            </p:nvSpPr>
            <p:spPr>
              <a:xfrm>
                <a:off x="3783209" y="551620"/>
                <a:ext cx="2286600" cy="19110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481" name="Google Shape;11481;p425"/>
              <p:cNvGrpSpPr/>
              <p:nvPr/>
            </p:nvGrpSpPr>
            <p:grpSpPr>
              <a:xfrm>
                <a:off x="4403945" y="1498365"/>
                <a:ext cx="1058145" cy="944731"/>
                <a:chOff x="515373" y="1930371"/>
                <a:chExt cx="683733" cy="853107"/>
              </a:xfrm>
            </p:grpSpPr>
            <p:grpSp>
              <p:nvGrpSpPr>
                <p:cNvPr id="11482" name="Google Shape;11482;p425"/>
                <p:cNvGrpSpPr/>
                <p:nvPr/>
              </p:nvGrpSpPr>
              <p:grpSpPr>
                <a:xfrm rot="-5400000">
                  <a:off x="558520" y="2142893"/>
                  <a:ext cx="600335" cy="680836"/>
                  <a:chOff x="15239716" y="-13293819"/>
                  <a:chExt cx="1868456" cy="2463229"/>
                </a:xfrm>
              </p:grpSpPr>
              <p:pic>
                <p:nvPicPr>
                  <p:cNvPr id="11483" name="Google Shape;11483;p425" descr="clipped result image"/>
                  <p:cNvPicPr preferRelativeResize="0"/>
                  <p:nvPr/>
                </p:nvPicPr>
                <p:blipFill rotWithShape="1">
                  <a:blip r:embed="rId3">
                    <a:alphaModFix/>
                  </a:blip>
                  <a:srcRect/>
                  <a:stretch/>
                </p:blipFill>
                <p:spPr>
                  <a:xfrm>
                    <a:off x="16010045" y="-13293819"/>
                    <a:ext cx="1098127" cy="2458497"/>
                  </a:xfrm>
                  <a:prstGeom prst="rect">
                    <a:avLst/>
                  </a:prstGeom>
                  <a:noFill/>
                  <a:ln>
                    <a:noFill/>
                  </a:ln>
                </p:spPr>
              </p:pic>
              <p:pic>
                <p:nvPicPr>
                  <p:cNvPr id="11484" name="Google Shape;11484;p425" descr="clipped result image"/>
                  <p:cNvPicPr preferRelativeResize="0"/>
                  <p:nvPr/>
                </p:nvPicPr>
                <p:blipFill rotWithShape="1">
                  <a:blip r:embed="rId4">
                    <a:alphaModFix/>
                  </a:blip>
                  <a:srcRect/>
                  <a:stretch/>
                </p:blipFill>
                <p:spPr>
                  <a:xfrm>
                    <a:off x="15239716" y="-13289087"/>
                    <a:ext cx="1106322" cy="2458497"/>
                  </a:xfrm>
                  <a:prstGeom prst="rect">
                    <a:avLst/>
                  </a:prstGeom>
                  <a:noFill/>
                  <a:ln>
                    <a:noFill/>
                  </a:ln>
                </p:spPr>
              </p:pic>
            </p:grpSp>
            <p:pic>
              <p:nvPicPr>
                <p:cNvPr id="11485" name="Google Shape;11485;p425" descr="clipped result image"/>
                <p:cNvPicPr preferRelativeResize="0"/>
                <p:nvPr/>
              </p:nvPicPr>
              <p:blipFill rotWithShape="1">
                <a:blip r:embed="rId5">
                  <a:alphaModFix/>
                </a:blip>
                <a:srcRect/>
                <a:stretch/>
              </p:blipFill>
              <p:spPr>
                <a:xfrm rot="-5400000">
                  <a:off x="678723" y="1767021"/>
                  <a:ext cx="352828" cy="679529"/>
                </a:xfrm>
                <a:prstGeom prst="rect">
                  <a:avLst/>
                </a:prstGeom>
                <a:noFill/>
                <a:ln>
                  <a:noFill/>
                </a:ln>
              </p:spPr>
            </p:pic>
          </p:grpSp>
          <p:pic>
            <p:nvPicPr>
              <p:cNvPr id="11486" name="Google Shape;11486;p425" descr="clipped result image"/>
              <p:cNvPicPr preferRelativeResize="0"/>
              <p:nvPr/>
            </p:nvPicPr>
            <p:blipFill rotWithShape="1">
              <a:blip r:embed="rId6">
                <a:alphaModFix/>
              </a:blip>
              <a:srcRect/>
              <a:stretch/>
            </p:blipFill>
            <p:spPr>
              <a:xfrm rot="-5400000">
                <a:off x="4726662" y="883790"/>
                <a:ext cx="390726" cy="1051638"/>
              </a:xfrm>
              <a:prstGeom prst="rect">
                <a:avLst/>
              </a:prstGeom>
              <a:noFill/>
              <a:ln>
                <a:noFill/>
              </a:ln>
            </p:spPr>
          </p:pic>
          <p:pic>
            <p:nvPicPr>
              <p:cNvPr id="11487" name="Google Shape;11487;p425"/>
              <p:cNvPicPr preferRelativeResize="0"/>
              <p:nvPr/>
            </p:nvPicPr>
            <p:blipFill>
              <a:blip r:embed="rId14">
                <a:alphaModFix/>
              </a:blip>
              <a:stretch>
                <a:fillRect/>
              </a:stretch>
            </p:blipFill>
            <p:spPr>
              <a:xfrm>
                <a:off x="3050443" y="2089364"/>
                <a:ext cx="4522051" cy="2933086"/>
              </a:xfrm>
              <a:prstGeom prst="rect">
                <a:avLst/>
              </a:prstGeom>
              <a:noFill/>
              <a:ln>
                <a:noFill/>
              </a:ln>
            </p:spPr>
          </p:pic>
          <p:sp>
            <p:nvSpPr>
              <p:cNvPr id="11488" name="Google Shape;11488;p425"/>
              <p:cNvSpPr txBox="1"/>
              <p:nvPr/>
            </p:nvSpPr>
            <p:spPr>
              <a:xfrm>
                <a:off x="4544688" y="755305"/>
                <a:ext cx="1598400" cy="5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11489" name="Google Shape;11489;p425"/>
              <p:cNvCxnSpPr/>
              <p:nvPr/>
            </p:nvCxnSpPr>
            <p:spPr>
              <a:xfrm>
                <a:off x="4708312" y="4920925"/>
                <a:ext cx="351300" cy="0"/>
              </a:xfrm>
              <a:prstGeom prst="straightConnector1">
                <a:avLst/>
              </a:prstGeom>
              <a:noFill/>
              <a:ln w="28575" cap="flat" cmpd="sng">
                <a:solidFill>
                  <a:schemeClr val="dk2"/>
                </a:solidFill>
                <a:prstDash val="solid"/>
                <a:round/>
                <a:headEnd type="none" w="med" len="med"/>
                <a:tailEnd type="none" w="med" len="med"/>
              </a:ln>
            </p:spPr>
          </p:cxnSp>
        </p:grpSp>
        <p:sp>
          <p:nvSpPr>
            <p:cNvPr id="11490" name="Google Shape;11490;p425"/>
            <p:cNvSpPr txBox="1"/>
            <p:nvPr/>
          </p:nvSpPr>
          <p:spPr>
            <a:xfrm rot="24443">
              <a:off x="3845308" y="3149520"/>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PROZAC</a:t>
              </a:r>
              <a:endParaRPr sz="1200" b="1"/>
            </a:p>
          </p:txBody>
        </p:sp>
      </p:grpSp>
      <p:sp>
        <p:nvSpPr>
          <p:cNvPr id="11491" name="Google Shape;11491;p425"/>
          <p:cNvSpPr/>
          <p:nvPr/>
        </p:nvSpPr>
        <p:spPr>
          <a:xfrm rot="1333">
            <a:off x="420925" y="2776505"/>
            <a:ext cx="773700" cy="6087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2" name="Google Shape;11492;p425"/>
          <p:cNvSpPr/>
          <p:nvPr/>
        </p:nvSpPr>
        <p:spPr>
          <a:xfrm rot="1333">
            <a:off x="3214600" y="3264155"/>
            <a:ext cx="773700" cy="6087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3" name="Google Shape;11493;p425"/>
          <p:cNvSpPr/>
          <p:nvPr/>
        </p:nvSpPr>
        <p:spPr>
          <a:xfrm rot="1333">
            <a:off x="3154400" y="4389655"/>
            <a:ext cx="773700" cy="6087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4" name="Google Shape;11494;p425"/>
          <p:cNvSpPr txBox="1"/>
          <p:nvPr/>
        </p:nvSpPr>
        <p:spPr>
          <a:xfrm>
            <a:off x="2210700" y="2347288"/>
            <a:ext cx="302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highlight>
                  <a:srgbClr val="FFFF00"/>
                </a:highlight>
              </a:rPr>
              <a:t>side effects</a:t>
            </a:r>
            <a:endParaRPr b="1">
              <a:highlight>
                <a:srgbClr val="FFFF00"/>
              </a:highlight>
            </a:endParaRP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Shape 11498"/>
        <p:cNvGrpSpPr/>
        <p:nvPr/>
      </p:nvGrpSpPr>
      <p:grpSpPr>
        <a:xfrm>
          <a:off x="0" y="0"/>
          <a:ext cx="0" cy="0"/>
          <a:chOff x="0" y="0"/>
          <a:chExt cx="0" cy="0"/>
        </a:xfrm>
      </p:grpSpPr>
      <p:sp>
        <p:nvSpPr>
          <p:cNvPr id="11499" name="Google Shape;11499;p426"/>
          <p:cNvSpPr txBox="1"/>
          <p:nvPr/>
        </p:nvSpPr>
        <p:spPr>
          <a:xfrm>
            <a:off x="234750" y="127400"/>
            <a:ext cx="302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SSRIs</a:t>
            </a:r>
            <a:endParaRPr b="1"/>
          </a:p>
        </p:txBody>
      </p:sp>
      <p:grpSp>
        <p:nvGrpSpPr>
          <p:cNvPr id="11500" name="Google Shape;11500;p426"/>
          <p:cNvGrpSpPr/>
          <p:nvPr/>
        </p:nvGrpSpPr>
        <p:grpSpPr>
          <a:xfrm>
            <a:off x="6209587" y="2416340"/>
            <a:ext cx="2696717" cy="2622159"/>
            <a:chOff x="2132425" y="93112"/>
            <a:chExt cx="4971824" cy="4834364"/>
          </a:xfrm>
        </p:grpSpPr>
        <p:grpSp>
          <p:nvGrpSpPr>
            <p:cNvPr id="11501" name="Google Shape;11501;p426"/>
            <p:cNvGrpSpPr/>
            <p:nvPr/>
          </p:nvGrpSpPr>
          <p:grpSpPr>
            <a:xfrm>
              <a:off x="2976560" y="93112"/>
              <a:ext cx="2552234" cy="2133110"/>
              <a:chOff x="-2521759" y="897403"/>
              <a:chExt cx="1477500" cy="1089600"/>
            </a:xfrm>
          </p:grpSpPr>
          <p:sp>
            <p:nvSpPr>
              <p:cNvPr id="11502" name="Google Shape;11502;p426"/>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503" name="Google Shape;11503;p426"/>
              <p:cNvGrpSpPr/>
              <p:nvPr/>
            </p:nvGrpSpPr>
            <p:grpSpPr>
              <a:xfrm>
                <a:off x="-2127414" y="1275205"/>
                <a:ext cx="688733" cy="700658"/>
                <a:chOff x="40123" y="-1583761"/>
                <a:chExt cx="688733" cy="1109689"/>
              </a:xfrm>
            </p:grpSpPr>
            <p:grpSp>
              <p:nvGrpSpPr>
                <p:cNvPr id="11504" name="Google Shape;11504;p426"/>
                <p:cNvGrpSpPr/>
                <p:nvPr/>
              </p:nvGrpSpPr>
              <p:grpSpPr>
                <a:xfrm>
                  <a:off x="45124" y="-1327179"/>
                  <a:ext cx="683733" cy="853107"/>
                  <a:chOff x="597574" y="1930371"/>
                  <a:chExt cx="683733" cy="853107"/>
                </a:xfrm>
              </p:grpSpPr>
              <p:grpSp>
                <p:nvGrpSpPr>
                  <p:cNvPr id="11505" name="Google Shape;11505;p426"/>
                  <p:cNvGrpSpPr/>
                  <p:nvPr/>
                </p:nvGrpSpPr>
                <p:grpSpPr>
                  <a:xfrm rot="-5400000">
                    <a:off x="640721" y="2142893"/>
                    <a:ext cx="600335" cy="680836"/>
                    <a:chOff x="15239716" y="-12996420"/>
                    <a:chExt cx="1868456" cy="2463229"/>
                  </a:xfrm>
                </p:grpSpPr>
                <p:pic>
                  <p:nvPicPr>
                    <p:cNvPr id="11506" name="Google Shape;11506;p426"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1507" name="Google Shape;11507;p426"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1508" name="Google Shape;11508;p426"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1509" name="Google Shape;11509;p426"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1510" name="Google Shape;11510;p426"/>
            <p:cNvGrpSpPr/>
            <p:nvPr/>
          </p:nvGrpSpPr>
          <p:grpSpPr>
            <a:xfrm>
              <a:off x="2132425" y="1974775"/>
              <a:ext cx="4971824" cy="2952700"/>
              <a:chOff x="3634925" y="1008225"/>
              <a:chExt cx="4971824" cy="2952700"/>
            </a:xfrm>
          </p:grpSpPr>
          <p:pic>
            <p:nvPicPr>
              <p:cNvPr id="11511" name="Google Shape;11511;p426"/>
              <p:cNvPicPr preferRelativeResize="0"/>
              <p:nvPr/>
            </p:nvPicPr>
            <p:blipFill>
              <a:blip r:embed="rId7">
                <a:alphaModFix/>
              </a:blip>
              <a:stretch>
                <a:fillRect/>
              </a:stretch>
            </p:blipFill>
            <p:spPr>
              <a:xfrm>
                <a:off x="3634925" y="1008225"/>
                <a:ext cx="4971824" cy="2952700"/>
              </a:xfrm>
              <a:prstGeom prst="rect">
                <a:avLst/>
              </a:prstGeom>
              <a:noFill/>
              <a:ln>
                <a:noFill/>
              </a:ln>
            </p:spPr>
          </p:pic>
          <p:sp>
            <p:nvSpPr>
              <p:cNvPr id="11512" name="Google Shape;11512;p426"/>
              <p:cNvSpPr txBox="1"/>
              <p:nvPr/>
            </p:nvSpPr>
            <p:spPr>
              <a:xfrm rot="24443">
                <a:off x="4687888" y="199902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fluvoxamine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LUVOX</a:t>
                </a:r>
                <a:endParaRPr sz="1200" b="1"/>
              </a:p>
            </p:txBody>
          </p:sp>
        </p:grpSp>
        <p:sp>
          <p:nvSpPr>
            <p:cNvPr id="11513" name="Google Shape;11513;p426"/>
            <p:cNvSpPr txBox="1"/>
            <p:nvPr/>
          </p:nvSpPr>
          <p:spPr>
            <a:xfrm>
              <a:off x="3841857" y="341904"/>
              <a:ext cx="1598400" cy="62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11514" name="Google Shape;11514;p426"/>
            <p:cNvCxnSpPr/>
            <p:nvPr/>
          </p:nvCxnSpPr>
          <p:spPr>
            <a:xfrm>
              <a:off x="3998774" y="482782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11515" name="Google Shape;11515;p426"/>
          <p:cNvGrpSpPr/>
          <p:nvPr/>
        </p:nvGrpSpPr>
        <p:grpSpPr>
          <a:xfrm>
            <a:off x="3326167" y="2716203"/>
            <a:ext cx="2595233" cy="2322422"/>
            <a:chOff x="2728451" y="807760"/>
            <a:chExt cx="4243350" cy="3797289"/>
          </a:xfrm>
        </p:grpSpPr>
        <p:grpSp>
          <p:nvGrpSpPr>
            <p:cNvPr id="11516" name="Google Shape;11516;p426"/>
            <p:cNvGrpSpPr/>
            <p:nvPr/>
          </p:nvGrpSpPr>
          <p:grpSpPr>
            <a:xfrm>
              <a:off x="2728451" y="807760"/>
              <a:ext cx="4243350" cy="3797289"/>
              <a:chOff x="2728451" y="1112560"/>
              <a:chExt cx="4243350" cy="3797289"/>
            </a:xfrm>
          </p:grpSpPr>
          <p:grpSp>
            <p:nvGrpSpPr>
              <p:cNvPr id="11517" name="Google Shape;11517;p426"/>
              <p:cNvGrpSpPr/>
              <p:nvPr/>
            </p:nvGrpSpPr>
            <p:grpSpPr>
              <a:xfrm>
                <a:off x="3548625" y="1112560"/>
                <a:ext cx="2095342" cy="1415608"/>
                <a:chOff x="3548625" y="1112560"/>
                <a:chExt cx="2095342" cy="1415608"/>
              </a:xfrm>
            </p:grpSpPr>
            <p:grpSp>
              <p:nvGrpSpPr>
                <p:cNvPr id="11518" name="Google Shape;11518;p426"/>
                <p:cNvGrpSpPr/>
                <p:nvPr/>
              </p:nvGrpSpPr>
              <p:grpSpPr>
                <a:xfrm>
                  <a:off x="3548625" y="1112560"/>
                  <a:ext cx="1693806" cy="1415608"/>
                  <a:chOff x="-2521759" y="897403"/>
                  <a:chExt cx="1477500" cy="1089600"/>
                </a:xfrm>
              </p:grpSpPr>
              <p:sp>
                <p:nvSpPr>
                  <p:cNvPr id="11519" name="Google Shape;11519;p426"/>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520" name="Google Shape;11520;p426"/>
                  <p:cNvGrpSpPr/>
                  <p:nvPr/>
                </p:nvGrpSpPr>
                <p:grpSpPr>
                  <a:xfrm>
                    <a:off x="-2127414" y="1275205"/>
                    <a:ext cx="688733" cy="700658"/>
                    <a:chOff x="40123" y="-1583761"/>
                    <a:chExt cx="688733" cy="1109689"/>
                  </a:xfrm>
                </p:grpSpPr>
                <p:grpSp>
                  <p:nvGrpSpPr>
                    <p:cNvPr id="11521" name="Google Shape;11521;p426"/>
                    <p:cNvGrpSpPr/>
                    <p:nvPr/>
                  </p:nvGrpSpPr>
                  <p:grpSpPr>
                    <a:xfrm>
                      <a:off x="45124" y="-1327179"/>
                      <a:ext cx="683733" cy="853107"/>
                      <a:chOff x="597574" y="1930371"/>
                      <a:chExt cx="683733" cy="853107"/>
                    </a:xfrm>
                  </p:grpSpPr>
                  <p:grpSp>
                    <p:nvGrpSpPr>
                      <p:cNvPr id="11522" name="Google Shape;11522;p426"/>
                      <p:cNvGrpSpPr/>
                      <p:nvPr/>
                    </p:nvGrpSpPr>
                    <p:grpSpPr>
                      <a:xfrm rot="-5400000">
                        <a:off x="640721" y="2142893"/>
                        <a:ext cx="600335" cy="680836"/>
                        <a:chOff x="15239716" y="-12996420"/>
                        <a:chExt cx="1868456" cy="2463229"/>
                      </a:xfrm>
                    </p:grpSpPr>
                    <p:pic>
                      <p:nvPicPr>
                        <p:cNvPr id="11523" name="Google Shape;11523;p426"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1524" name="Google Shape;11524;p426"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1525" name="Google Shape;11525;p426"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1526" name="Google Shape;11526;p426"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sp>
              <p:nvSpPr>
                <p:cNvPr id="11527" name="Google Shape;11527;p426"/>
                <p:cNvSpPr txBox="1"/>
                <p:nvPr/>
              </p:nvSpPr>
              <p:spPr>
                <a:xfrm>
                  <a:off x="4045567" y="1211265"/>
                  <a:ext cx="1598400" cy="52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t>CYP</a:t>
                  </a:r>
                  <a:endParaRPr sz="900" b="1"/>
                </a:p>
              </p:txBody>
            </p:sp>
          </p:grpSp>
          <p:grpSp>
            <p:nvGrpSpPr>
              <p:cNvPr id="11528" name="Google Shape;11528;p426"/>
              <p:cNvGrpSpPr/>
              <p:nvPr/>
            </p:nvGrpSpPr>
            <p:grpSpPr>
              <a:xfrm>
                <a:off x="2728451" y="2175925"/>
                <a:ext cx="4243350" cy="2733924"/>
                <a:chOff x="2958951" y="1256250"/>
                <a:chExt cx="4243350" cy="2733924"/>
              </a:xfrm>
            </p:grpSpPr>
            <p:pic>
              <p:nvPicPr>
                <p:cNvPr id="11529" name="Google Shape;11529;p426"/>
                <p:cNvPicPr preferRelativeResize="0"/>
                <p:nvPr/>
              </p:nvPicPr>
              <p:blipFill>
                <a:blip r:embed="rId8">
                  <a:alphaModFix/>
                </a:blip>
                <a:stretch>
                  <a:fillRect/>
                </a:stretch>
              </p:blipFill>
              <p:spPr>
                <a:xfrm>
                  <a:off x="2958951" y="1256250"/>
                  <a:ext cx="4243350" cy="2733924"/>
                </a:xfrm>
                <a:prstGeom prst="rect">
                  <a:avLst/>
                </a:prstGeom>
                <a:noFill/>
                <a:ln>
                  <a:noFill/>
                </a:ln>
              </p:spPr>
            </p:pic>
            <p:sp>
              <p:nvSpPr>
                <p:cNvPr id="11530" name="Google Shape;11530;p426"/>
                <p:cNvSpPr txBox="1"/>
                <p:nvPr/>
              </p:nvSpPr>
              <p:spPr>
                <a:xfrm rot="24443">
                  <a:off x="3616566" y="2253982"/>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paroxetine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PAXIL</a:t>
                  </a:r>
                  <a:endParaRPr sz="1200" b="1"/>
                </a:p>
              </p:txBody>
            </p:sp>
          </p:grpSp>
        </p:grpSp>
        <p:cxnSp>
          <p:nvCxnSpPr>
            <p:cNvPr id="11531" name="Google Shape;11531;p426"/>
            <p:cNvCxnSpPr/>
            <p:nvPr/>
          </p:nvCxnSpPr>
          <p:spPr>
            <a:xfrm>
              <a:off x="4177633" y="451473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11532" name="Google Shape;11532;p426"/>
          <p:cNvGrpSpPr/>
          <p:nvPr/>
        </p:nvGrpSpPr>
        <p:grpSpPr>
          <a:xfrm>
            <a:off x="527993" y="631283"/>
            <a:ext cx="2523464" cy="1702042"/>
            <a:chOff x="1078553" y="1406852"/>
            <a:chExt cx="3191834" cy="2152848"/>
          </a:xfrm>
        </p:grpSpPr>
        <p:grpSp>
          <p:nvGrpSpPr>
            <p:cNvPr id="11533" name="Google Shape;11533;p426"/>
            <p:cNvGrpSpPr/>
            <p:nvPr/>
          </p:nvGrpSpPr>
          <p:grpSpPr>
            <a:xfrm>
              <a:off x="1078553" y="1406852"/>
              <a:ext cx="3191834" cy="2152848"/>
              <a:chOff x="861075" y="1457642"/>
              <a:chExt cx="4419599" cy="2980958"/>
            </a:xfrm>
          </p:grpSpPr>
          <p:pic>
            <p:nvPicPr>
              <p:cNvPr id="11534" name="Google Shape;11534;p426"/>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11535" name="Google Shape;11535;p426"/>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escitalopram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LEXAPRO</a:t>
                </a:r>
                <a:endParaRPr sz="1200" b="1"/>
              </a:p>
            </p:txBody>
          </p:sp>
        </p:grpSp>
        <p:grpSp>
          <p:nvGrpSpPr>
            <p:cNvPr id="11536" name="Google Shape;11536;p426"/>
            <p:cNvGrpSpPr/>
            <p:nvPr/>
          </p:nvGrpSpPr>
          <p:grpSpPr>
            <a:xfrm>
              <a:off x="1980041" y="1481287"/>
              <a:ext cx="308764" cy="2020121"/>
              <a:chOff x="4198133" y="1585860"/>
              <a:chExt cx="434023" cy="2787912"/>
            </a:xfrm>
          </p:grpSpPr>
          <p:cxnSp>
            <p:nvCxnSpPr>
              <p:cNvPr id="11537" name="Google Shape;11537;p426"/>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1538" name="Google Shape;11538;p426"/>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1539" name="Google Shape;11539;p426"/>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nvGrpSpPr>
          <p:cNvPr id="11540" name="Google Shape;11540;p426"/>
          <p:cNvGrpSpPr/>
          <p:nvPr/>
        </p:nvGrpSpPr>
        <p:grpSpPr>
          <a:xfrm>
            <a:off x="6127382" y="347119"/>
            <a:ext cx="2775450" cy="2026082"/>
            <a:chOff x="4539758" y="527583"/>
            <a:chExt cx="2775450" cy="2026082"/>
          </a:xfrm>
        </p:grpSpPr>
        <p:grpSp>
          <p:nvGrpSpPr>
            <p:cNvPr id="11541" name="Google Shape;11541;p426"/>
            <p:cNvGrpSpPr/>
            <p:nvPr/>
          </p:nvGrpSpPr>
          <p:grpSpPr>
            <a:xfrm>
              <a:off x="4539758" y="566729"/>
              <a:ext cx="2775450" cy="1986936"/>
              <a:chOff x="4902894" y="1042215"/>
              <a:chExt cx="3586316" cy="2567432"/>
            </a:xfrm>
          </p:grpSpPr>
          <p:grpSp>
            <p:nvGrpSpPr>
              <p:cNvPr id="11542" name="Google Shape;11542;p426"/>
              <p:cNvGrpSpPr/>
              <p:nvPr/>
            </p:nvGrpSpPr>
            <p:grpSpPr>
              <a:xfrm>
                <a:off x="6099641" y="1042215"/>
                <a:ext cx="574895" cy="480514"/>
                <a:chOff x="-2521759" y="897403"/>
                <a:chExt cx="1477500" cy="1089600"/>
              </a:xfrm>
            </p:grpSpPr>
            <p:sp>
              <p:nvSpPr>
                <p:cNvPr id="11543" name="Google Shape;11543;p426"/>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544" name="Google Shape;11544;p426"/>
                <p:cNvGrpSpPr/>
                <p:nvPr/>
              </p:nvGrpSpPr>
              <p:grpSpPr>
                <a:xfrm>
                  <a:off x="-2127414" y="1275205"/>
                  <a:ext cx="688733" cy="700658"/>
                  <a:chOff x="40123" y="-1583761"/>
                  <a:chExt cx="688733" cy="1109689"/>
                </a:xfrm>
              </p:grpSpPr>
              <p:grpSp>
                <p:nvGrpSpPr>
                  <p:cNvPr id="11545" name="Google Shape;11545;p426"/>
                  <p:cNvGrpSpPr/>
                  <p:nvPr/>
                </p:nvGrpSpPr>
                <p:grpSpPr>
                  <a:xfrm>
                    <a:off x="45124" y="-1327179"/>
                    <a:ext cx="683733" cy="853107"/>
                    <a:chOff x="597574" y="1930371"/>
                    <a:chExt cx="683733" cy="853107"/>
                  </a:xfrm>
                </p:grpSpPr>
                <p:grpSp>
                  <p:nvGrpSpPr>
                    <p:cNvPr id="11546" name="Google Shape;11546;p426"/>
                    <p:cNvGrpSpPr/>
                    <p:nvPr/>
                  </p:nvGrpSpPr>
                  <p:grpSpPr>
                    <a:xfrm rot="-5400000">
                      <a:off x="640721" y="2142893"/>
                      <a:ext cx="600335" cy="680836"/>
                      <a:chOff x="15239716" y="-12996420"/>
                      <a:chExt cx="1868456" cy="2463229"/>
                    </a:xfrm>
                  </p:grpSpPr>
                  <p:pic>
                    <p:nvPicPr>
                      <p:cNvPr id="11547" name="Google Shape;11547;p426"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1548" name="Google Shape;11548;p426"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1549" name="Google Shape;11549;p426"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1550" name="Google Shape;11550;p426"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1551" name="Google Shape;11551;p426"/>
              <p:cNvGrpSpPr/>
              <p:nvPr/>
            </p:nvGrpSpPr>
            <p:grpSpPr>
              <a:xfrm>
                <a:off x="4902894" y="1104366"/>
                <a:ext cx="3586316" cy="2505281"/>
                <a:chOff x="2696950" y="1678663"/>
                <a:chExt cx="4760176" cy="3325300"/>
              </a:xfrm>
            </p:grpSpPr>
            <p:grpSp>
              <p:nvGrpSpPr>
                <p:cNvPr id="11552" name="Google Shape;11552;p426"/>
                <p:cNvGrpSpPr/>
                <p:nvPr/>
              </p:nvGrpSpPr>
              <p:grpSpPr>
                <a:xfrm>
                  <a:off x="2696950" y="1678663"/>
                  <a:ext cx="4760176" cy="3325300"/>
                  <a:chOff x="2586350" y="1168975"/>
                  <a:chExt cx="4760176" cy="3325300"/>
                </a:xfrm>
              </p:grpSpPr>
              <p:pic>
                <p:nvPicPr>
                  <p:cNvPr id="11553" name="Google Shape;11553;p426"/>
                  <p:cNvPicPr preferRelativeResize="0"/>
                  <p:nvPr/>
                </p:nvPicPr>
                <p:blipFill>
                  <a:blip r:embed="rId10">
                    <a:alphaModFix/>
                  </a:blip>
                  <a:stretch>
                    <a:fillRect/>
                  </a:stretch>
                </p:blipFill>
                <p:spPr>
                  <a:xfrm>
                    <a:off x="2586350" y="1168975"/>
                    <a:ext cx="4760176" cy="3325300"/>
                  </a:xfrm>
                  <a:prstGeom prst="rect">
                    <a:avLst/>
                  </a:prstGeom>
                  <a:noFill/>
                  <a:ln>
                    <a:noFill/>
                  </a:ln>
                </p:spPr>
              </p:pic>
              <p:sp>
                <p:nvSpPr>
                  <p:cNvPr id="11554" name="Google Shape;11554;p426"/>
                  <p:cNvSpPr txBox="1"/>
                  <p:nvPr/>
                </p:nvSpPr>
                <p:spPr>
                  <a:xfrm rot="24443">
                    <a:off x="3553711" y="26906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sertraline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ZOLOFT</a:t>
                    </a:r>
                    <a:endParaRPr sz="1200" b="1"/>
                  </a:p>
                </p:txBody>
              </p:sp>
            </p:grpSp>
            <p:sp>
              <p:nvSpPr>
                <p:cNvPr id="11555" name="Google Shape;11555;p426"/>
                <p:cNvSpPr/>
                <p:nvPr/>
              </p:nvSpPr>
              <p:spPr>
                <a:xfrm>
                  <a:off x="4431469" y="2628330"/>
                  <a:ext cx="451200" cy="4335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cxnSp>
            <p:nvCxnSpPr>
              <p:cNvPr id="11556" name="Google Shape;11556;p426"/>
              <p:cNvCxnSpPr/>
              <p:nvPr/>
            </p:nvCxnSpPr>
            <p:spPr>
              <a:xfrm>
                <a:off x="6279221" y="3542858"/>
                <a:ext cx="290400" cy="0"/>
              </a:xfrm>
              <a:prstGeom prst="straightConnector1">
                <a:avLst/>
              </a:prstGeom>
              <a:noFill/>
              <a:ln w="28575" cap="flat" cmpd="sng">
                <a:solidFill>
                  <a:schemeClr val="dk2"/>
                </a:solidFill>
                <a:prstDash val="solid"/>
                <a:round/>
                <a:headEnd type="none" w="med" len="med"/>
                <a:tailEnd type="none" w="med" len="med"/>
              </a:ln>
            </p:spPr>
          </p:cxnSp>
        </p:grpSp>
        <p:sp>
          <p:nvSpPr>
            <p:cNvPr id="11557" name="Google Shape;11557;p426"/>
            <p:cNvSpPr txBox="1"/>
            <p:nvPr/>
          </p:nvSpPr>
          <p:spPr>
            <a:xfrm>
              <a:off x="5520585" y="527583"/>
              <a:ext cx="9777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b="1"/>
                <a:t>CYP</a:t>
              </a:r>
              <a:endParaRPr sz="600" b="1"/>
            </a:p>
          </p:txBody>
        </p:sp>
      </p:grpSp>
      <p:grpSp>
        <p:nvGrpSpPr>
          <p:cNvPr id="11558" name="Google Shape;11558;p426"/>
          <p:cNvGrpSpPr/>
          <p:nvPr/>
        </p:nvGrpSpPr>
        <p:grpSpPr>
          <a:xfrm>
            <a:off x="312467" y="2851630"/>
            <a:ext cx="2707879" cy="1954173"/>
            <a:chOff x="441300" y="2554780"/>
            <a:chExt cx="2707879" cy="1954173"/>
          </a:xfrm>
        </p:grpSpPr>
        <p:pic>
          <p:nvPicPr>
            <p:cNvPr id="11559" name="Google Shape;11559;p426"/>
            <p:cNvPicPr preferRelativeResize="0"/>
            <p:nvPr/>
          </p:nvPicPr>
          <p:blipFill>
            <a:blip r:embed="rId11">
              <a:alphaModFix/>
            </a:blip>
            <a:stretch>
              <a:fillRect/>
            </a:stretch>
          </p:blipFill>
          <p:spPr>
            <a:xfrm rot="-3134505">
              <a:off x="754424" y="2606659"/>
              <a:ext cx="335059" cy="415654"/>
            </a:xfrm>
            <a:prstGeom prst="rect">
              <a:avLst/>
            </a:prstGeom>
            <a:noFill/>
            <a:ln>
              <a:noFill/>
            </a:ln>
          </p:spPr>
        </p:pic>
        <p:pic>
          <p:nvPicPr>
            <p:cNvPr id="11560" name="Google Shape;11560;p426"/>
            <p:cNvPicPr preferRelativeResize="0"/>
            <p:nvPr/>
          </p:nvPicPr>
          <p:blipFill>
            <a:blip r:embed="rId12">
              <a:alphaModFix/>
            </a:blip>
            <a:stretch>
              <a:fillRect/>
            </a:stretch>
          </p:blipFill>
          <p:spPr>
            <a:xfrm rot="-2178441">
              <a:off x="496040" y="4106676"/>
              <a:ext cx="397219" cy="315256"/>
            </a:xfrm>
            <a:prstGeom prst="roundRect">
              <a:avLst>
                <a:gd name="adj" fmla="val 16667"/>
              </a:avLst>
            </a:prstGeom>
            <a:noFill/>
            <a:ln w="19050" cap="flat" cmpd="sng">
              <a:solidFill>
                <a:srgbClr val="3366CC"/>
              </a:solidFill>
              <a:prstDash val="solid"/>
              <a:round/>
              <a:headEnd type="none" w="sm" len="sm"/>
              <a:tailEnd type="none" w="sm" len="sm"/>
            </a:ln>
          </p:spPr>
        </p:pic>
        <p:grpSp>
          <p:nvGrpSpPr>
            <p:cNvPr id="11561" name="Google Shape;11561;p426"/>
            <p:cNvGrpSpPr/>
            <p:nvPr/>
          </p:nvGrpSpPr>
          <p:grpSpPr>
            <a:xfrm>
              <a:off x="625714" y="2806908"/>
              <a:ext cx="2523464" cy="1702042"/>
              <a:chOff x="1078553" y="1406852"/>
              <a:chExt cx="3191834" cy="2152848"/>
            </a:xfrm>
          </p:grpSpPr>
          <p:grpSp>
            <p:nvGrpSpPr>
              <p:cNvPr id="11562" name="Google Shape;11562;p426"/>
              <p:cNvGrpSpPr/>
              <p:nvPr/>
            </p:nvGrpSpPr>
            <p:grpSpPr>
              <a:xfrm>
                <a:off x="1078553" y="1406852"/>
                <a:ext cx="3191834" cy="2152848"/>
                <a:chOff x="861075" y="1457642"/>
                <a:chExt cx="4419599" cy="2980958"/>
              </a:xfrm>
            </p:grpSpPr>
            <p:pic>
              <p:nvPicPr>
                <p:cNvPr id="11563" name="Google Shape;11563;p426"/>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11564" name="Google Shape;11564;p426"/>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CELEXA</a:t>
                  </a:r>
                  <a:endParaRPr sz="1200" b="1"/>
                </a:p>
              </p:txBody>
            </p:sp>
          </p:grpSp>
          <p:grpSp>
            <p:nvGrpSpPr>
              <p:cNvPr id="11565" name="Google Shape;11565;p426"/>
              <p:cNvGrpSpPr/>
              <p:nvPr/>
            </p:nvGrpSpPr>
            <p:grpSpPr>
              <a:xfrm>
                <a:off x="1980041" y="1481287"/>
                <a:ext cx="308764" cy="2020121"/>
                <a:chOff x="4198133" y="1585860"/>
                <a:chExt cx="434023" cy="2787912"/>
              </a:xfrm>
            </p:grpSpPr>
            <p:cxnSp>
              <p:nvCxnSpPr>
                <p:cNvPr id="11566" name="Google Shape;11566;p426"/>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1567" name="Google Shape;11567;p426"/>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1568" name="Google Shape;11568;p426"/>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pic>
          <p:nvPicPr>
            <p:cNvPr id="11569" name="Google Shape;11569;p426"/>
            <p:cNvPicPr preferRelativeResize="0"/>
            <p:nvPr/>
          </p:nvPicPr>
          <p:blipFill>
            <a:blip r:embed="rId13">
              <a:alphaModFix/>
            </a:blip>
            <a:stretch>
              <a:fillRect/>
            </a:stretch>
          </p:blipFill>
          <p:spPr>
            <a:xfrm flipH="1">
              <a:off x="1897499" y="2696006"/>
              <a:ext cx="629151" cy="711150"/>
            </a:xfrm>
            <a:prstGeom prst="rect">
              <a:avLst/>
            </a:prstGeom>
            <a:noFill/>
            <a:ln>
              <a:noFill/>
            </a:ln>
          </p:spPr>
        </p:pic>
      </p:grpSp>
      <p:grpSp>
        <p:nvGrpSpPr>
          <p:cNvPr id="11570" name="Google Shape;11570;p426"/>
          <p:cNvGrpSpPr/>
          <p:nvPr/>
        </p:nvGrpSpPr>
        <p:grpSpPr>
          <a:xfrm>
            <a:off x="3304419" y="11"/>
            <a:ext cx="2652183" cy="2622142"/>
            <a:chOff x="3050443" y="551620"/>
            <a:chExt cx="4522051" cy="4470830"/>
          </a:xfrm>
        </p:grpSpPr>
        <p:grpSp>
          <p:nvGrpSpPr>
            <p:cNvPr id="11571" name="Google Shape;11571;p426"/>
            <p:cNvGrpSpPr/>
            <p:nvPr/>
          </p:nvGrpSpPr>
          <p:grpSpPr>
            <a:xfrm>
              <a:off x="3050443" y="551620"/>
              <a:ext cx="4522051" cy="4470830"/>
              <a:chOff x="3050443" y="551620"/>
              <a:chExt cx="4522051" cy="4470830"/>
            </a:xfrm>
          </p:grpSpPr>
          <p:sp>
            <p:nvSpPr>
              <p:cNvPr id="11572" name="Google Shape;11572;p426"/>
              <p:cNvSpPr/>
              <p:nvPr/>
            </p:nvSpPr>
            <p:spPr>
              <a:xfrm>
                <a:off x="3783209" y="551620"/>
                <a:ext cx="2286600" cy="19110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573" name="Google Shape;11573;p426"/>
              <p:cNvGrpSpPr/>
              <p:nvPr/>
            </p:nvGrpSpPr>
            <p:grpSpPr>
              <a:xfrm>
                <a:off x="4403945" y="1498365"/>
                <a:ext cx="1058145" cy="944731"/>
                <a:chOff x="515373" y="1930371"/>
                <a:chExt cx="683733" cy="853107"/>
              </a:xfrm>
            </p:grpSpPr>
            <p:grpSp>
              <p:nvGrpSpPr>
                <p:cNvPr id="11574" name="Google Shape;11574;p426"/>
                <p:cNvGrpSpPr/>
                <p:nvPr/>
              </p:nvGrpSpPr>
              <p:grpSpPr>
                <a:xfrm rot="-5400000">
                  <a:off x="558520" y="2142893"/>
                  <a:ext cx="600335" cy="680836"/>
                  <a:chOff x="15239716" y="-13293819"/>
                  <a:chExt cx="1868456" cy="2463229"/>
                </a:xfrm>
              </p:grpSpPr>
              <p:pic>
                <p:nvPicPr>
                  <p:cNvPr id="11575" name="Google Shape;11575;p426" descr="clipped result image"/>
                  <p:cNvPicPr preferRelativeResize="0"/>
                  <p:nvPr/>
                </p:nvPicPr>
                <p:blipFill rotWithShape="1">
                  <a:blip r:embed="rId3">
                    <a:alphaModFix/>
                  </a:blip>
                  <a:srcRect/>
                  <a:stretch/>
                </p:blipFill>
                <p:spPr>
                  <a:xfrm>
                    <a:off x="16010045" y="-13293819"/>
                    <a:ext cx="1098127" cy="2458497"/>
                  </a:xfrm>
                  <a:prstGeom prst="rect">
                    <a:avLst/>
                  </a:prstGeom>
                  <a:noFill/>
                  <a:ln>
                    <a:noFill/>
                  </a:ln>
                </p:spPr>
              </p:pic>
              <p:pic>
                <p:nvPicPr>
                  <p:cNvPr id="11576" name="Google Shape;11576;p426" descr="clipped result image"/>
                  <p:cNvPicPr preferRelativeResize="0"/>
                  <p:nvPr/>
                </p:nvPicPr>
                <p:blipFill rotWithShape="1">
                  <a:blip r:embed="rId4">
                    <a:alphaModFix/>
                  </a:blip>
                  <a:srcRect/>
                  <a:stretch/>
                </p:blipFill>
                <p:spPr>
                  <a:xfrm>
                    <a:off x="15239716" y="-13289087"/>
                    <a:ext cx="1106322" cy="2458497"/>
                  </a:xfrm>
                  <a:prstGeom prst="rect">
                    <a:avLst/>
                  </a:prstGeom>
                  <a:noFill/>
                  <a:ln>
                    <a:noFill/>
                  </a:ln>
                </p:spPr>
              </p:pic>
            </p:grpSp>
            <p:pic>
              <p:nvPicPr>
                <p:cNvPr id="11577" name="Google Shape;11577;p426" descr="clipped result image"/>
                <p:cNvPicPr preferRelativeResize="0"/>
                <p:nvPr/>
              </p:nvPicPr>
              <p:blipFill rotWithShape="1">
                <a:blip r:embed="rId5">
                  <a:alphaModFix/>
                </a:blip>
                <a:srcRect/>
                <a:stretch/>
              </p:blipFill>
              <p:spPr>
                <a:xfrm rot="-5400000">
                  <a:off x="678723" y="1767021"/>
                  <a:ext cx="352828" cy="679529"/>
                </a:xfrm>
                <a:prstGeom prst="rect">
                  <a:avLst/>
                </a:prstGeom>
                <a:noFill/>
                <a:ln>
                  <a:noFill/>
                </a:ln>
              </p:spPr>
            </p:pic>
          </p:grpSp>
          <p:pic>
            <p:nvPicPr>
              <p:cNvPr id="11578" name="Google Shape;11578;p426" descr="clipped result image"/>
              <p:cNvPicPr preferRelativeResize="0"/>
              <p:nvPr/>
            </p:nvPicPr>
            <p:blipFill rotWithShape="1">
              <a:blip r:embed="rId6">
                <a:alphaModFix/>
              </a:blip>
              <a:srcRect/>
              <a:stretch/>
            </p:blipFill>
            <p:spPr>
              <a:xfrm rot="-5400000">
                <a:off x="4726662" y="883790"/>
                <a:ext cx="390726" cy="1051638"/>
              </a:xfrm>
              <a:prstGeom prst="rect">
                <a:avLst/>
              </a:prstGeom>
              <a:noFill/>
              <a:ln>
                <a:noFill/>
              </a:ln>
            </p:spPr>
          </p:pic>
          <p:pic>
            <p:nvPicPr>
              <p:cNvPr id="11579" name="Google Shape;11579;p426"/>
              <p:cNvPicPr preferRelativeResize="0"/>
              <p:nvPr/>
            </p:nvPicPr>
            <p:blipFill>
              <a:blip r:embed="rId14">
                <a:alphaModFix/>
              </a:blip>
              <a:stretch>
                <a:fillRect/>
              </a:stretch>
            </p:blipFill>
            <p:spPr>
              <a:xfrm>
                <a:off x="3050443" y="2089364"/>
                <a:ext cx="4522051" cy="2933086"/>
              </a:xfrm>
              <a:prstGeom prst="rect">
                <a:avLst/>
              </a:prstGeom>
              <a:noFill/>
              <a:ln>
                <a:noFill/>
              </a:ln>
            </p:spPr>
          </p:pic>
          <p:sp>
            <p:nvSpPr>
              <p:cNvPr id="11580" name="Google Shape;11580;p426"/>
              <p:cNvSpPr txBox="1"/>
              <p:nvPr/>
            </p:nvSpPr>
            <p:spPr>
              <a:xfrm>
                <a:off x="4544688" y="755305"/>
                <a:ext cx="1598400" cy="5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11581" name="Google Shape;11581;p426"/>
              <p:cNvCxnSpPr/>
              <p:nvPr/>
            </p:nvCxnSpPr>
            <p:spPr>
              <a:xfrm>
                <a:off x="4708312" y="4920925"/>
                <a:ext cx="351300" cy="0"/>
              </a:xfrm>
              <a:prstGeom prst="straightConnector1">
                <a:avLst/>
              </a:prstGeom>
              <a:noFill/>
              <a:ln w="28575" cap="flat" cmpd="sng">
                <a:solidFill>
                  <a:schemeClr val="dk2"/>
                </a:solidFill>
                <a:prstDash val="solid"/>
                <a:round/>
                <a:headEnd type="none" w="med" len="med"/>
                <a:tailEnd type="none" w="med" len="med"/>
              </a:ln>
            </p:spPr>
          </p:cxnSp>
        </p:grpSp>
        <p:sp>
          <p:nvSpPr>
            <p:cNvPr id="11582" name="Google Shape;11582;p426"/>
            <p:cNvSpPr txBox="1"/>
            <p:nvPr/>
          </p:nvSpPr>
          <p:spPr>
            <a:xfrm rot="24443">
              <a:off x="3845308" y="3149520"/>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PROZAC</a:t>
              </a:r>
              <a:endParaRPr sz="1200" b="1"/>
            </a:p>
          </p:txBody>
        </p:sp>
      </p:grpSp>
      <p:sp>
        <p:nvSpPr>
          <p:cNvPr id="11583" name="Google Shape;11583;p426"/>
          <p:cNvSpPr/>
          <p:nvPr/>
        </p:nvSpPr>
        <p:spPr>
          <a:xfrm rot="1333">
            <a:off x="159250" y="4264755"/>
            <a:ext cx="773700" cy="6087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4" name="Google Shape;11584;p426"/>
          <p:cNvSpPr txBox="1"/>
          <p:nvPr/>
        </p:nvSpPr>
        <p:spPr>
          <a:xfrm>
            <a:off x="2088050" y="2298225"/>
            <a:ext cx="1404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highlight>
                  <a:srgbClr val="FFFF00"/>
                </a:highlight>
              </a:rPr>
              <a:t>risk of QT prolongation</a:t>
            </a:r>
            <a:endParaRPr b="1">
              <a:highlight>
                <a:srgbClr val="FFFF00"/>
              </a:highlight>
            </a:endParaRP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Shape 11588"/>
        <p:cNvGrpSpPr/>
        <p:nvPr/>
      </p:nvGrpSpPr>
      <p:grpSpPr>
        <a:xfrm>
          <a:off x="0" y="0"/>
          <a:ext cx="0" cy="0"/>
          <a:chOff x="0" y="0"/>
          <a:chExt cx="0" cy="0"/>
        </a:xfrm>
      </p:grpSpPr>
      <p:sp>
        <p:nvSpPr>
          <p:cNvPr id="11589" name="Google Shape;11589;p427"/>
          <p:cNvSpPr txBox="1"/>
          <p:nvPr/>
        </p:nvSpPr>
        <p:spPr>
          <a:xfrm>
            <a:off x="234750" y="127400"/>
            <a:ext cx="302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SSRIs</a:t>
            </a:r>
            <a:endParaRPr b="1"/>
          </a:p>
        </p:txBody>
      </p:sp>
      <p:grpSp>
        <p:nvGrpSpPr>
          <p:cNvPr id="11590" name="Google Shape;11590;p427"/>
          <p:cNvGrpSpPr/>
          <p:nvPr/>
        </p:nvGrpSpPr>
        <p:grpSpPr>
          <a:xfrm>
            <a:off x="6209587" y="2416340"/>
            <a:ext cx="2696717" cy="2622159"/>
            <a:chOff x="2132425" y="93112"/>
            <a:chExt cx="4971824" cy="4834364"/>
          </a:xfrm>
        </p:grpSpPr>
        <p:grpSp>
          <p:nvGrpSpPr>
            <p:cNvPr id="11591" name="Google Shape;11591;p427"/>
            <p:cNvGrpSpPr/>
            <p:nvPr/>
          </p:nvGrpSpPr>
          <p:grpSpPr>
            <a:xfrm>
              <a:off x="2976560" y="93112"/>
              <a:ext cx="2552234" cy="2133110"/>
              <a:chOff x="-2521759" y="897403"/>
              <a:chExt cx="1477500" cy="1089600"/>
            </a:xfrm>
          </p:grpSpPr>
          <p:sp>
            <p:nvSpPr>
              <p:cNvPr id="11592" name="Google Shape;11592;p427"/>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593" name="Google Shape;11593;p427"/>
              <p:cNvGrpSpPr/>
              <p:nvPr/>
            </p:nvGrpSpPr>
            <p:grpSpPr>
              <a:xfrm>
                <a:off x="-2127414" y="1275205"/>
                <a:ext cx="688733" cy="700658"/>
                <a:chOff x="40123" y="-1583761"/>
                <a:chExt cx="688733" cy="1109689"/>
              </a:xfrm>
            </p:grpSpPr>
            <p:grpSp>
              <p:nvGrpSpPr>
                <p:cNvPr id="11594" name="Google Shape;11594;p427"/>
                <p:cNvGrpSpPr/>
                <p:nvPr/>
              </p:nvGrpSpPr>
              <p:grpSpPr>
                <a:xfrm>
                  <a:off x="45124" y="-1327179"/>
                  <a:ext cx="683733" cy="853107"/>
                  <a:chOff x="597574" y="1930371"/>
                  <a:chExt cx="683733" cy="853107"/>
                </a:xfrm>
              </p:grpSpPr>
              <p:grpSp>
                <p:nvGrpSpPr>
                  <p:cNvPr id="11595" name="Google Shape;11595;p427"/>
                  <p:cNvGrpSpPr/>
                  <p:nvPr/>
                </p:nvGrpSpPr>
                <p:grpSpPr>
                  <a:xfrm rot="-5400000">
                    <a:off x="640721" y="2142893"/>
                    <a:ext cx="600335" cy="680836"/>
                    <a:chOff x="15239716" y="-12996420"/>
                    <a:chExt cx="1868456" cy="2463229"/>
                  </a:xfrm>
                </p:grpSpPr>
                <p:pic>
                  <p:nvPicPr>
                    <p:cNvPr id="11596" name="Google Shape;11596;p427"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1597" name="Google Shape;11597;p427"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1598" name="Google Shape;11598;p427"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1599" name="Google Shape;11599;p427"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1600" name="Google Shape;11600;p427"/>
            <p:cNvGrpSpPr/>
            <p:nvPr/>
          </p:nvGrpSpPr>
          <p:grpSpPr>
            <a:xfrm>
              <a:off x="2132425" y="1974775"/>
              <a:ext cx="4971824" cy="2952700"/>
              <a:chOff x="3634925" y="1008225"/>
              <a:chExt cx="4971824" cy="2952700"/>
            </a:xfrm>
          </p:grpSpPr>
          <p:pic>
            <p:nvPicPr>
              <p:cNvPr id="11601" name="Google Shape;11601;p427"/>
              <p:cNvPicPr preferRelativeResize="0"/>
              <p:nvPr/>
            </p:nvPicPr>
            <p:blipFill>
              <a:blip r:embed="rId7">
                <a:alphaModFix/>
              </a:blip>
              <a:stretch>
                <a:fillRect/>
              </a:stretch>
            </p:blipFill>
            <p:spPr>
              <a:xfrm>
                <a:off x="3634925" y="1008225"/>
                <a:ext cx="4971824" cy="2952700"/>
              </a:xfrm>
              <a:prstGeom prst="rect">
                <a:avLst/>
              </a:prstGeom>
              <a:noFill/>
              <a:ln>
                <a:noFill/>
              </a:ln>
            </p:spPr>
          </p:pic>
          <p:sp>
            <p:nvSpPr>
              <p:cNvPr id="11602" name="Google Shape;11602;p427"/>
              <p:cNvSpPr txBox="1"/>
              <p:nvPr/>
            </p:nvSpPr>
            <p:spPr>
              <a:xfrm rot="24443">
                <a:off x="4687888" y="199902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fluvoxamine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LUVOX</a:t>
                </a:r>
                <a:endParaRPr sz="1200" b="1"/>
              </a:p>
            </p:txBody>
          </p:sp>
        </p:grpSp>
        <p:sp>
          <p:nvSpPr>
            <p:cNvPr id="11603" name="Google Shape;11603;p427"/>
            <p:cNvSpPr txBox="1"/>
            <p:nvPr/>
          </p:nvSpPr>
          <p:spPr>
            <a:xfrm>
              <a:off x="3841857" y="341904"/>
              <a:ext cx="1598400" cy="62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11604" name="Google Shape;11604;p427"/>
            <p:cNvCxnSpPr/>
            <p:nvPr/>
          </p:nvCxnSpPr>
          <p:spPr>
            <a:xfrm>
              <a:off x="3998774" y="482782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11605" name="Google Shape;11605;p427"/>
          <p:cNvGrpSpPr/>
          <p:nvPr/>
        </p:nvGrpSpPr>
        <p:grpSpPr>
          <a:xfrm>
            <a:off x="3326167" y="2716203"/>
            <a:ext cx="2595233" cy="2322422"/>
            <a:chOff x="2728451" y="807760"/>
            <a:chExt cx="4243350" cy="3797289"/>
          </a:xfrm>
        </p:grpSpPr>
        <p:grpSp>
          <p:nvGrpSpPr>
            <p:cNvPr id="11606" name="Google Shape;11606;p427"/>
            <p:cNvGrpSpPr/>
            <p:nvPr/>
          </p:nvGrpSpPr>
          <p:grpSpPr>
            <a:xfrm>
              <a:off x="2728451" y="807760"/>
              <a:ext cx="4243350" cy="3797289"/>
              <a:chOff x="2728451" y="1112560"/>
              <a:chExt cx="4243350" cy="3797289"/>
            </a:xfrm>
          </p:grpSpPr>
          <p:grpSp>
            <p:nvGrpSpPr>
              <p:cNvPr id="11607" name="Google Shape;11607;p427"/>
              <p:cNvGrpSpPr/>
              <p:nvPr/>
            </p:nvGrpSpPr>
            <p:grpSpPr>
              <a:xfrm>
                <a:off x="3548625" y="1112560"/>
                <a:ext cx="2095342" cy="1415608"/>
                <a:chOff x="3548625" y="1112560"/>
                <a:chExt cx="2095342" cy="1415608"/>
              </a:xfrm>
            </p:grpSpPr>
            <p:grpSp>
              <p:nvGrpSpPr>
                <p:cNvPr id="11608" name="Google Shape;11608;p427"/>
                <p:cNvGrpSpPr/>
                <p:nvPr/>
              </p:nvGrpSpPr>
              <p:grpSpPr>
                <a:xfrm>
                  <a:off x="3548625" y="1112560"/>
                  <a:ext cx="1693806" cy="1415608"/>
                  <a:chOff x="-2521759" y="897403"/>
                  <a:chExt cx="1477500" cy="1089600"/>
                </a:xfrm>
              </p:grpSpPr>
              <p:sp>
                <p:nvSpPr>
                  <p:cNvPr id="11609" name="Google Shape;11609;p427"/>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610" name="Google Shape;11610;p427"/>
                  <p:cNvGrpSpPr/>
                  <p:nvPr/>
                </p:nvGrpSpPr>
                <p:grpSpPr>
                  <a:xfrm>
                    <a:off x="-2127414" y="1275205"/>
                    <a:ext cx="688733" cy="700658"/>
                    <a:chOff x="40123" y="-1583761"/>
                    <a:chExt cx="688733" cy="1109689"/>
                  </a:xfrm>
                </p:grpSpPr>
                <p:grpSp>
                  <p:nvGrpSpPr>
                    <p:cNvPr id="11611" name="Google Shape;11611;p427"/>
                    <p:cNvGrpSpPr/>
                    <p:nvPr/>
                  </p:nvGrpSpPr>
                  <p:grpSpPr>
                    <a:xfrm>
                      <a:off x="45124" y="-1327179"/>
                      <a:ext cx="683733" cy="853107"/>
                      <a:chOff x="597574" y="1930371"/>
                      <a:chExt cx="683733" cy="853107"/>
                    </a:xfrm>
                  </p:grpSpPr>
                  <p:grpSp>
                    <p:nvGrpSpPr>
                      <p:cNvPr id="11612" name="Google Shape;11612;p427"/>
                      <p:cNvGrpSpPr/>
                      <p:nvPr/>
                    </p:nvGrpSpPr>
                    <p:grpSpPr>
                      <a:xfrm rot="-5400000">
                        <a:off x="640721" y="2142893"/>
                        <a:ext cx="600335" cy="680836"/>
                        <a:chOff x="15239716" y="-12996420"/>
                        <a:chExt cx="1868456" cy="2463229"/>
                      </a:xfrm>
                    </p:grpSpPr>
                    <p:pic>
                      <p:nvPicPr>
                        <p:cNvPr id="11613" name="Google Shape;11613;p427"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1614" name="Google Shape;11614;p427"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1615" name="Google Shape;11615;p427"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1616" name="Google Shape;11616;p427"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sp>
              <p:nvSpPr>
                <p:cNvPr id="11617" name="Google Shape;11617;p427"/>
                <p:cNvSpPr txBox="1"/>
                <p:nvPr/>
              </p:nvSpPr>
              <p:spPr>
                <a:xfrm>
                  <a:off x="4045567" y="1211265"/>
                  <a:ext cx="1598400" cy="52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t>CYP</a:t>
                  </a:r>
                  <a:endParaRPr sz="900" b="1"/>
                </a:p>
              </p:txBody>
            </p:sp>
          </p:grpSp>
          <p:grpSp>
            <p:nvGrpSpPr>
              <p:cNvPr id="11618" name="Google Shape;11618;p427"/>
              <p:cNvGrpSpPr/>
              <p:nvPr/>
            </p:nvGrpSpPr>
            <p:grpSpPr>
              <a:xfrm>
                <a:off x="2728451" y="2175925"/>
                <a:ext cx="4243350" cy="2733924"/>
                <a:chOff x="2958951" y="1256250"/>
                <a:chExt cx="4243350" cy="2733924"/>
              </a:xfrm>
            </p:grpSpPr>
            <p:pic>
              <p:nvPicPr>
                <p:cNvPr id="11619" name="Google Shape;11619;p427"/>
                <p:cNvPicPr preferRelativeResize="0"/>
                <p:nvPr/>
              </p:nvPicPr>
              <p:blipFill>
                <a:blip r:embed="rId8">
                  <a:alphaModFix/>
                </a:blip>
                <a:stretch>
                  <a:fillRect/>
                </a:stretch>
              </p:blipFill>
              <p:spPr>
                <a:xfrm>
                  <a:off x="2958951" y="1256250"/>
                  <a:ext cx="4243350" cy="2733924"/>
                </a:xfrm>
                <a:prstGeom prst="rect">
                  <a:avLst/>
                </a:prstGeom>
                <a:noFill/>
                <a:ln>
                  <a:noFill/>
                </a:ln>
              </p:spPr>
            </p:pic>
            <p:sp>
              <p:nvSpPr>
                <p:cNvPr id="11620" name="Google Shape;11620;p427"/>
                <p:cNvSpPr txBox="1"/>
                <p:nvPr/>
              </p:nvSpPr>
              <p:spPr>
                <a:xfrm rot="24443">
                  <a:off x="3616566" y="2253982"/>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paroxetine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PAXIL</a:t>
                  </a:r>
                  <a:endParaRPr sz="1200" b="1"/>
                </a:p>
              </p:txBody>
            </p:sp>
          </p:grpSp>
        </p:grpSp>
        <p:cxnSp>
          <p:nvCxnSpPr>
            <p:cNvPr id="11621" name="Google Shape;11621;p427"/>
            <p:cNvCxnSpPr/>
            <p:nvPr/>
          </p:nvCxnSpPr>
          <p:spPr>
            <a:xfrm>
              <a:off x="4177633" y="451473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11622" name="Google Shape;11622;p427"/>
          <p:cNvGrpSpPr/>
          <p:nvPr/>
        </p:nvGrpSpPr>
        <p:grpSpPr>
          <a:xfrm>
            <a:off x="527993" y="631283"/>
            <a:ext cx="2523464" cy="1702042"/>
            <a:chOff x="1078553" y="1406852"/>
            <a:chExt cx="3191834" cy="2152848"/>
          </a:xfrm>
        </p:grpSpPr>
        <p:grpSp>
          <p:nvGrpSpPr>
            <p:cNvPr id="11623" name="Google Shape;11623;p427"/>
            <p:cNvGrpSpPr/>
            <p:nvPr/>
          </p:nvGrpSpPr>
          <p:grpSpPr>
            <a:xfrm>
              <a:off x="1078553" y="1406852"/>
              <a:ext cx="3191834" cy="2152848"/>
              <a:chOff x="861075" y="1457642"/>
              <a:chExt cx="4419599" cy="2980958"/>
            </a:xfrm>
          </p:grpSpPr>
          <p:pic>
            <p:nvPicPr>
              <p:cNvPr id="11624" name="Google Shape;11624;p427"/>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11625" name="Google Shape;11625;p427"/>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escitalopram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LEXAPRO</a:t>
                </a:r>
                <a:endParaRPr sz="1200" b="1"/>
              </a:p>
            </p:txBody>
          </p:sp>
        </p:grpSp>
        <p:grpSp>
          <p:nvGrpSpPr>
            <p:cNvPr id="11626" name="Google Shape;11626;p427"/>
            <p:cNvGrpSpPr/>
            <p:nvPr/>
          </p:nvGrpSpPr>
          <p:grpSpPr>
            <a:xfrm>
              <a:off x="1980041" y="1481287"/>
              <a:ext cx="308764" cy="2020121"/>
              <a:chOff x="4198133" y="1585860"/>
              <a:chExt cx="434023" cy="2787912"/>
            </a:xfrm>
          </p:grpSpPr>
          <p:cxnSp>
            <p:nvCxnSpPr>
              <p:cNvPr id="11627" name="Google Shape;11627;p427"/>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1628" name="Google Shape;11628;p427"/>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1629" name="Google Shape;11629;p427"/>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nvGrpSpPr>
          <p:cNvPr id="11630" name="Google Shape;11630;p427"/>
          <p:cNvGrpSpPr/>
          <p:nvPr/>
        </p:nvGrpSpPr>
        <p:grpSpPr>
          <a:xfrm>
            <a:off x="6127382" y="347119"/>
            <a:ext cx="2775450" cy="2026082"/>
            <a:chOff x="4539758" y="527583"/>
            <a:chExt cx="2775450" cy="2026082"/>
          </a:xfrm>
        </p:grpSpPr>
        <p:grpSp>
          <p:nvGrpSpPr>
            <p:cNvPr id="11631" name="Google Shape;11631;p427"/>
            <p:cNvGrpSpPr/>
            <p:nvPr/>
          </p:nvGrpSpPr>
          <p:grpSpPr>
            <a:xfrm>
              <a:off x="4539758" y="566729"/>
              <a:ext cx="2775450" cy="1986936"/>
              <a:chOff x="4902894" y="1042215"/>
              <a:chExt cx="3586316" cy="2567432"/>
            </a:xfrm>
          </p:grpSpPr>
          <p:grpSp>
            <p:nvGrpSpPr>
              <p:cNvPr id="11632" name="Google Shape;11632;p427"/>
              <p:cNvGrpSpPr/>
              <p:nvPr/>
            </p:nvGrpSpPr>
            <p:grpSpPr>
              <a:xfrm>
                <a:off x="6099641" y="1042215"/>
                <a:ext cx="574895" cy="480514"/>
                <a:chOff x="-2521759" y="897403"/>
                <a:chExt cx="1477500" cy="1089600"/>
              </a:xfrm>
            </p:grpSpPr>
            <p:sp>
              <p:nvSpPr>
                <p:cNvPr id="11633" name="Google Shape;11633;p427"/>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634" name="Google Shape;11634;p427"/>
                <p:cNvGrpSpPr/>
                <p:nvPr/>
              </p:nvGrpSpPr>
              <p:grpSpPr>
                <a:xfrm>
                  <a:off x="-2127414" y="1275205"/>
                  <a:ext cx="688733" cy="700658"/>
                  <a:chOff x="40123" y="-1583761"/>
                  <a:chExt cx="688733" cy="1109689"/>
                </a:xfrm>
              </p:grpSpPr>
              <p:grpSp>
                <p:nvGrpSpPr>
                  <p:cNvPr id="11635" name="Google Shape;11635;p427"/>
                  <p:cNvGrpSpPr/>
                  <p:nvPr/>
                </p:nvGrpSpPr>
                <p:grpSpPr>
                  <a:xfrm>
                    <a:off x="45124" y="-1327179"/>
                    <a:ext cx="683733" cy="853107"/>
                    <a:chOff x="597574" y="1930371"/>
                    <a:chExt cx="683733" cy="853107"/>
                  </a:xfrm>
                </p:grpSpPr>
                <p:grpSp>
                  <p:nvGrpSpPr>
                    <p:cNvPr id="11636" name="Google Shape;11636;p427"/>
                    <p:cNvGrpSpPr/>
                    <p:nvPr/>
                  </p:nvGrpSpPr>
                  <p:grpSpPr>
                    <a:xfrm rot="-5400000">
                      <a:off x="640721" y="2142893"/>
                      <a:ext cx="600335" cy="680836"/>
                      <a:chOff x="15239716" y="-12996420"/>
                      <a:chExt cx="1868456" cy="2463229"/>
                    </a:xfrm>
                  </p:grpSpPr>
                  <p:pic>
                    <p:nvPicPr>
                      <p:cNvPr id="11637" name="Google Shape;11637;p427"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1638" name="Google Shape;11638;p427"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1639" name="Google Shape;11639;p427"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1640" name="Google Shape;11640;p427"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1641" name="Google Shape;11641;p427"/>
              <p:cNvGrpSpPr/>
              <p:nvPr/>
            </p:nvGrpSpPr>
            <p:grpSpPr>
              <a:xfrm>
                <a:off x="4902894" y="1104366"/>
                <a:ext cx="3586316" cy="2505281"/>
                <a:chOff x="2696950" y="1678663"/>
                <a:chExt cx="4760176" cy="3325300"/>
              </a:xfrm>
            </p:grpSpPr>
            <p:grpSp>
              <p:nvGrpSpPr>
                <p:cNvPr id="11642" name="Google Shape;11642;p427"/>
                <p:cNvGrpSpPr/>
                <p:nvPr/>
              </p:nvGrpSpPr>
              <p:grpSpPr>
                <a:xfrm>
                  <a:off x="2696950" y="1678663"/>
                  <a:ext cx="4760176" cy="3325300"/>
                  <a:chOff x="2586350" y="1168975"/>
                  <a:chExt cx="4760176" cy="3325300"/>
                </a:xfrm>
              </p:grpSpPr>
              <p:pic>
                <p:nvPicPr>
                  <p:cNvPr id="11643" name="Google Shape;11643;p427"/>
                  <p:cNvPicPr preferRelativeResize="0"/>
                  <p:nvPr/>
                </p:nvPicPr>
                <p:blipFill>
                  <a:blip r:embed="rId10">
                    <a:alphaModFix/>
                  </a:blip>
                  <a:stretch>
                    <a:fillRect/>
                  </a:stretch>
                </p:blipFill>
                <p:spPr>
                  <a:xfrm>
                    <a:off x="2586350" y="1168975"/>
                    <a:ext cx="4760176" cy="3325300"/>
                  </a:xfrm>
                  <a:prstGeom prst="rect">
                    <a:avLst/>
                  </a:prstGeom>
                  <a:noFill/>
                  <a:ln>
                    <a:noFill/>
                  </a:ln>
                </p:spPr>
              </p:pic>
              <p:sp>
                <p:nvSpPr>
                  <p:cNvPr id="11644" name="Google Shape;11644;p427"/>
                  <p:cNvSpPr txBox="1"/>
                  <p:nvPr/>
                </p:nvSpPr>
                <p:spPr>
                  <a:xfrm rot="24443">
                    <a:off x="3553711" y="26906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sertraline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ZOLOFT</a:t>
                    </a:r>
                    <a:endParaRPr sz="1200" b="1"/>
                  </a:p>
                </p:txBody>
              </p:sp>
            </p:grpSp>
            <p:sp>
              <p:nvSpPr>
                <p:cNvPr id="11645" name="Google Shape;11645;p427"/>
                <p:cNvSpPr/>
                <p:nvPr/>
              </p:nvSpPr>
              <p:spPr>
                <a:xfrm>
                  <a:off x="4431469" y="2628330"/>
                  <a:ext cx="451200" cy="4335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cxnSp>
            <p:nvCxnSpPr>
              <p:cNvPr id="11646" name="Google Shape;11646;p427"/>
              <p:cNvCxnSpPr/>
              <p:nvPr/>
            </p:nvCxnSpPr>
            <p:spPr>
              <a:xfrm>
                <a:off x="6279221" y="3542858"/>
                <a:ext cx="290400" cy="0"/>
              </a:xfrm>
              <a:prstGeom prst="straightConnector1">
                <a:avLst/>
              </a:prstGeom>
              <a:noFill/>
              <a:ln w="28575" cap="flat" cmpd="sng">
                <a:solidFill>
                  <a:schemeClr val="dk2"/>
                </a:solidFill>
                <a:prstDash val="solid"/>
                <a:round/>
                <a:headEnd type="none" w="med" len="med"/>
                <a:tailEnd type="none" w="med" len="med"/>
              </a:ln>
            </p:spPr>
          </p:cxnSp>
        </p:grpSp>
        <p:sp>
          <p:nvSpPr>
            <p:cNvPr id="11647" name="Google Shape;11647;p427"/>
            <p:cNvSpPr txBox="1"/>
            <p:nvPr/>
          </p:nvSpPr>
          <p:spPr>
            <a:xfrm>
              <a:off x="5520585" y="527583"/>
              <a:ext cx="9777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b="1"/>
                <a:t>CYP</a:t>
              </a:r>
              <a:endParaRPr sz="600" b="1"/>
            </a:p>
          </p:txBody>
        </p:sp>
      </p:grpSp>
      <p:grpSp>
        <p:nvGrpSpPr>
          <p:cNvPr id="11648" name="Google Shape;11648;p427"/>
          <p:cNvGrpSpPr/>
          <p:nvPr/>
        </p:nvGrpSpPr>
        <p:grpSpPr>
          <a:xfrm>
            <a:off x="312467" y="2851630"/>
            <a:ext cx="2707879" cy="1954173"/>
            <a:chOff x="441300" y="2554780"/>
            <a:chExt cx="2707879" cy="1954173"/>
          </a:xfrm>
        </p:grpSpPr>
        <p:pic>
          <p:nvPicPr>
            <p:cNvPr id="11649" name="Google Shape;11649;p427"/>
            <p:cNvPicPr preferRelativeResize="0"/>
            <p:nvPr/>
          </p:nvPicPr>
          <p:blipFill>
            <a:blip r:embed="rId11">
              <a:alphaModFix/>
            </a:blip>
            <a:stretch>
              <a:fillRect/>
            </a:stretch>
          </p:blipFill>
          <p:spPr>
            <a:xfrm rot="-3134505">
              <a:off x="754424" y="2606659"/>
              <a:ext cx="335059" cy="415654"/>
            </a:xfrm>
            <a:prstGeom prst="rect">
              <a:avLst/>
            </a:prstGeom>
            <a:noFill/>
            <a:ln>
              <a:noFill/>
            </a:ln>
          </p:spPr>
        </p:pic>
        <p:pic>
          <p:nvPicPr>
            <p:cNvPr id="11650" name="Google Shape;11650;p427"/>
            <p:cNvPicPr preferRelativeResize="0"/>
            <p:nvPr/>
          </p:nvPicPr>
          <p:blipFill>
            <a:blip r:embed="rId12">
              <a:alphaModFix/>
            </a:blip>
            <a:stretch>
              <a:fillRect/>
            </a:stretch>
          </p:blipFill>
          <p:spPr>
            <a:xfrm rot="-2178441">
              <a:off x="496040" y="4106676"/>
              <a:ext cx="397219" cy="315256"/>
            </a:xfrm>
            <a:prstGeom prst="roundRect">
              <a:avLst>
                <a:gd name="adj" fmla="val 16667"/>
              </a:avLst>
            </a:prstGeom>
            <a:noFill/>
            <a:ln w="19050" cap="flat" cmpd="sng">
              <a:solidFill>
                <a:srgbClr val="3366CC"/>
              </a:solidFill>
              <a:prstDash val="solid"/>
              <a:round/>
              <a:headEnd type="none" w="sm" len="sm"/>
              <a:tailEnd type="none" w="sm" len="sm"/>
            </a:ln>
          </p:spPr>
        </p:pic>
        <p:grpSp>
          <p:nvGrpSpPr>
            <p:cNvPr id="11651" name="Google Shape;11651;p427"/>
            <p:cNvGrpSpPr/>
            <p:nvPr/>
          </p:nvGrpSpPr>
          <p:grpSpPr>
            <a:xfrm>
              <a:off x="625714" y="2806908"/>
              <a:ext cx="2523464" cy="1702042"/>
              <a:chOff x="1078553" y="1406852"/>
              <a:chExt cx="3191834" cy="2152848"/>
            </a:xfrm>
          </p:grpSpPr>
          <p:grpSp>
            <p:nvGrpSpPr>
              <p:cNvPr id="11652" name="Google Shape;11652;p427"/>
              <p:cNvGrpSpPr/>
              <p:nvPr/>
            </p:nvGrpSpPr>
            <p:grpSpPr>
              <a:xfrm>
                <a:off x="1078553" y="1406852"/>
                <a:ext cx="3191834" cy="2152848"/>
                <a:chOff x="861075" y="1457642"/>
                <a:chExt cx="4419599" cy="2980958"/>
              </a:xfrm>
            </p:grpSpPr>
            <p:pic>
              <p:nvPicPr>
                <p:cNvPr id="11653" name="Google Shape;11653;p427"/>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11654" name="Google Shape;11654;p427"/>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CELEXA</a:t>
                  </a:r>
                  <a:endParaRPr sz="1200" b="1"/>
                </a:p>
              </p:txBody>
            </p:sp>
          </p:grpSp>
          <p:grpSp>
            <p:nvGrpSpPr>
              <p:cNvPr id="11655" name="Google Shape;11655;p427"/>
              <p:cNvGrpSpPr/>
              <p:nvPr/>
            </p:nvGrpSpPr>
            <p:grpSpPr>
              <a:xfrm>
                <a:off x="1980041" y="1481287"/>
                <a:ext cx="308764" cy="2020121"/>
                <a:chOff x="4198133" y="1585860"/>
                <a:chExt cx="434023" cy="2787912"/>
              </a:xfrm>
            </p:grpSpPr>
            <p:cxnSp>
              <p:nvCxnSpPr>
                <p:cNvPr id="11656" name="Google Shape;11656;p427"/>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1657" name="Google Shape;11657;p427"/>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1658" name="Google Shape;11658;p427"/>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pic>
          <p:nvPicPr>
            <p:cNvPr id="11659" name="Google Shape;11659;p427"/>
            <p:cNvPicPr preferRelativeResize="0"/>
            <p:nvPr/>
          </p:nvPicPr>
          <p:blipFill>
            <a:blip r:embed="rId13">
              <a:alphaModFix/>
            </a:blip>
            <a:stretch>
              <a:fillRect/>
            </a:stretch>
          </p:blipFill>
          <p:spPr>
            <a:xfrm flipH="1">
              <a:off x="1897499" y="2696006"/>
              <a:ext cx="629151" cy="711150"/>
            </a:xfrm>
            <a:prstGeom prst="rect">
              <a:avLst/>
            </a:prstGeom>
            <a:noFill/>
            <a:ln>
              <a:noFill/>
            </a:ln>
          </p:spPr>
        </p:pic>
      </p:grpSp>
      <p:grpSp>
        <p:nvGrpSpPr>
          <p:cNvPr id="11660" name="Google Shape;11660;p427"/>
          <p:cNvGrpSpPr/>
          <p:nvPr/>
        </p:nvGrpSpPr>
        <p:grpSpPr>
          <a:xfrm>
            <a:off x="3304419" y="11"/>
            <a:ext cx="2652183" cy="2622142"/>
            <a:chOff x="3050443" y="551620"/>
            <a:chExt cx="4522051" cy="4470830"/>
          </a:xfrm>
        </p:grpSpPr>
        <p:grpSp>
          <p:nvGrpSpPr>
            <p:cNvPr id="11661" name="Google Shape;11661;p427"/>
            <p:cNvGrpSpPr/>
            <p:nvPr/>
          </p:nvGrpSpPr>
          <p:grpSpPr>
            <a:xfrm>
              <a:off x="3050443" y="551620"/>
              <a:ext cx="4522051" cy="4470830"/>
              <a:chOff x="3050443" y="551620"/>
              <a:chExt cx="4522051" cy="4470830"/>
            </a:xfrm>
          </p:grpSpPr>
          <p:sp>
            <p:nvSpPr>
              <p:cNvPr id="11662" name="Google Shape;11662;p427"/>
              <p:cNvSpPr/>
              <p:nvPr/>
            </p:nvSpPr>
            <p:spPr>
              <a:xfrm>
                <a:off x="3783209" y="551620"/>
                <a:ext cx="2286600" cy="19110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663" name="Google Shape;11663;p427"/>
              <p:cNvGrpSpPr/>
              <p:nvPr/>
            </p:nvGrpSpPr>
            <p:grpSpPr>
              <a:xfrm>
                <a:off x="4403945" y="1498365"/>
                <a:ext cx="1058145" cy="944731"/>
                <a:chOff x="515373" y="1930371"/>
                <a:chExt cx="683733" cy="853107"/>
              </a:xfrm>
            </p:grpSpPr>
            <p:grpSp>
              <p:nvGrpSpPr>
                <p:cNvPr id="11664" name="Google Shape;11664;p427"/>
                <p:cNvGrpSpPr/>
                <p:nvPr/>
              </p:nvGrpSpPr>
              <p:grpSpPr>
                <a:xfrm rot="-5400000">
                  <a:off x="558520" y="2142893"/>
                  <a:ext cx="600335" cy="680836"/>
                  <a:chOff x="15239716" y="-13293819"/>
                  <a:chExt cx="1868456" cy="2463229"/>
                </a:xfrm>
              </p:grpSpPr>
              <p:pic>
                <p:nvPicPr>
                  <p:cNvPr id="11665" name="Google Shape;11665;p427" descr="clipped result image"/>
                  <p:cNvPicPr preferRelativeResize="0"/>
                  <p:nvPr/>
                </p:nvPicPr>
                <p:blipFill rotWithShape="1">
                  <a:blip r:embed="rId3">
                    <a:alphaModFix/>
                  </a:blip>
                  <a:srcRect/>
                  <a:stretch/>
                </p:blipFill>
                <p:spPr>
                  <a:xfrm>
                    <a:off x="16010045" y="-13293819"/>
                    <a:ext cx="1098127" cy="2458497"/>
                  </a:xfrm>
                  <a:prstGeom prst="rect">
                    <a:avLst/>
                  </a:prstGeom>
                  <a:noFill/>
                  <a:ln>
                    <a:noFill/>
                  </a:ln>
                </p:spPr>
              </p:pic>
              <p:pic>
                <p:nvPicPr>
                  <p:cNvPr id="11666" name="Google Shape;11666;p427" descr="clipped result image"/>
                  <p:cNvPicPr preferRelativeResize="0"/>
                  <p:nvPr/>
                </p:nvPicPr>
                <p:blipFill rotWithShape="1">
                  <a:blip r:embed="rId4">
                    <a:alphaModFix/>
                  </a:blip>
                  <a:srcRect/>
                  <a:stretch/>
                </p:blipFill>
                <p:spPr>
                  <a:xfrm>
                    <a:off x="15239716" y="-13289087"/>
                    <a:ext cx="1106322" cy="2458497"/>
                  </a:xfrm>
                  <a:prstGeom prst="rect">
                    <a:avLst/>
                  </a:prstGeom>
                  <a:noFill/>
                  <a:ln>
                    <a:noFill/>
                  </a:ln>
                </p:spPr>
              </p:pic>
            </p:grpSp>
            <p:pic>
              <p:nvPicPr>
                <p:cNvPr id="11667" name="Google Shape;11667;p427" descr="clipped result image"/>
                <p:cNvPicPr preferRelativeResize="0"/>
                <p:nvPr/>
              </p:nvPicPr>
              <p:blipFill rotWithShape="1">
                <a:blip r:embed="rId5">
                  <a:alphaModFix/>
                </a:blip>
                <a:srcRect/>
                <a:stretch/>
              </p:blipFill>
              <p:spPr>
                <a:xfrm rot="-5400000">
                  <a:off x="678723" y="1767021"/>
                  <a:ext cx="352828" cy="679529"/>
                </a:xfrm>
                <a:prstGeom prst="rect">
                  <a:avLst/>
                </a:prstGeom>
                <a:noFill/>
                <a:ln>
                  <a:noFill/>
                </a:ln>
              </p:spPr>
            </p:pic>
          </p:grpSp>
          <p:pic>
            <p:nvPicPr>
              <p:cNvPr id="11668" name="Google Shape;11668;p427" descr="clipped result image"/>
              <p:cNvPicPr preferRelativeResize="0"/>
              <p:nvPr/>
            </p:nvPicPr>
            <p:blipFill rotWithShape="1">
              <a:blip r:embed="rId6">
                <a:alphaModFix/>
              </a:blip>
              <a:srcRect/>
              <a:stretch/>
            </p:blipFill>
            <p:spPr>
              <a:xfrm rot="-5400000">
                <a:off x="4726662" y="883790"/>
                <a:ext cx="390726" cy="1051638"/>
              </a:xfrm>
              <a:prstGeom prst="rect">
                <a:avLst/>
              </a:prstGeom>
              <a:noFill/>
              <a:ln>
                <a:noFill/>
              </a:ln>
            </p:spPr>
          </p:pic>
          <p:pic>
            <p:nvPicPr>
              <p:cNvPr id="11669" name="Google Shape;11669;p427"/>
              <p:cNvPicPr preferRelativeResize="0"/>
              <p:nvPr/>
            </p:nvPicPr>
            <p:blipFill>
              <a:blip r:embed="rId14">
                <a:alphaModFix/>
              </a:blip>
              <a:stretch>
                <a:fillRect/>
              </a:stretch>
            </p:blipFill>
            <p:spPr>
              <a:xfrm>
                <a:off x="3050443" y="2089364"/>
                <a:ext cx="4522051" cy="2933086"/>
              </a:xfrm>
              <a:prstGeom prst="rect">
                <a:avLst/>
              </a:prstGeom>
              <a:noFill/>
              <a:ln>
                <a:noFill/>
              </a:ln>
            </p:spPr>
          </p:pic>
          <p:sp>
            <p:nvSpPr>
              <p:cNvPr id="11670" name="Google Shape;11670;p427"/>
              <p:cNvSpPr txBox="1"/>
              <p:nvPr/>
            </p:nvSpPr>
            <p:spPr>
              <a:xfrm>
                <a:off x="4544688" y="755305"/>
                <a:ext cx="1598400" cy="5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11671" name="Google Shape;11671;p427"/>
              <p:cNvCxnSpPr/>
              <p:nvPr/>
            </p:nvCxnSpPr>
            <p:spPr>
              <a:xfrm>
                <a:off x="4708312" y="4920925"/>
                <a:ext cx="351300" cy="0"/>
              </a:xfrm>
              <a:prstGeom prst="straightConnector1">
                <a:avLst/>
              </a:prstGeom>
              <a:noFill/>
              <a:ln w="28575" cap="flat" cmpd="sng">
                <a:solidFill>
                  <a:schemeClr val="dk2"/>
                </a:solidFill>
                <a:prstDash val="solid"/>
                <a:round/>
                <a:headEnd type="none" w="med" len="med"/>
                <a:tailEnd type="none" w="med" len="med"/>
              </a:ln>
            </p:spPr>
          </p:cxnSp>
        </p:grpSp>
        <p:sp>
          <p:nvSpPr>
            <p:cNvPr id="11672" name="Google Shape;11672;p427"/>
            <p:cNvSpPr txBox="1"/>
            <p:nvPr/>
          </p:nvSpPr>
          <p:spPr>
            <a:xfrm rot="24443">
              <a:off x="3845308" y="3149520"/>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PROZAC</a:t>
              </a:r>
              <a:endParaRPr sz="1200" b="1"/>
            </a:p>
          </p:txBody>
        </p:sp>
      </p:grpSp>
      <p:sp>
        <p:nvSpPr>
          <p:cNvPr id="11673" name="Google Shape;11673;p427"/>
          <p:cNvSpPr/>
          <p:nvPr/>
        </p:nvSpPr>
        <p:spPr>
          <a:xfrm rot="864804">
            <a:off x="3154379" y="823964"/>
            <a:ext cx="773754" cy="608582"/>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4" name="Google Shape;11674;p427"/>
          <p:cNvSpPr/>
          <p:nvPr/>
        </p:nvSpPr>
        <p:spPr>
          <a:xfrm rot="-2079465">
            <a:off x="4882771" y="991731"/>
            <a:ext cx="581353" cy="457531"/>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5" name="Google Shape;11675;p427"/>
          <p:cNvSpPr txBox="1"/>
          <p:nvPr/>
        </p:nvSpPr>
        <p:spPr>
          <a:xfrm>
            <a:off x="5195400" y="2298250"/>
            <a:ext cx="16581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highlight>
                  <a:srgbClr val="FFFF00"/>
                </a:highlight>
              </a:rPr>
              <a:t>potential therapeutic effects</a:t>
            </a:r>
            <a:endParaRPr b="1">
              <a:highlight>
                <a:srgbClr val="FFFF00"/>
              </a:highlight>
            </a:endParaRPr>
          </a:p>
        </p:txBody>
      </p:sp>
      <p:sp>
        <p:nvSpPr>
          <p:cNvPr id="11676" name="Google Shape;11676;p427"/>
          <p:cNvSpPr/>
          <p:nvPr/>
        </p:nvSpPr>
        <p:spPr>
          <a:xfrm rot="-3707721">
            <a:off x="7398314" y="416331"/>
            <a:ext cx="581437" cy="457413"/>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7" name="Google Shape;11677;p427"/>
          <p:cNvSpPr/>
          <p:nvPr/>
        </p:nvSpPr>
        <p:spPr>
          <a:xfrm rot="-3708521">
            <a:off x="6120116" y="1230773"/>
            <a:ext cx="468019" cy="503048"/>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8" name="Google Shape;11678;p427"/>
          <p:cNvSpPr/>
          <p:nvPr/>
        </p:nvSpPr>
        <p:spPr>
          <a:xfrm rot="-3708521">
            <a:off x="6190741" y="3901773"/>
            <a:ext cx="468019" cy="503048"/>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9" name="Google Shape;11679;p427"/>
          <p:cNvSpPr/>
          <p:nvPr/>
        </p:nvSpPr>
        <p:spPr>
          <a:xfrm rot="-2079465">
            <a:off x="4830746" y="3433781"/>
            <a:ext cx="581353" cy="457531"/>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Shape 11683"/>
        <p:cNvGrpSpPr/>
        <p:nvPr/>
      </p:nvGrpSpPr>
      <p:grpSpPr>
        <a:xfrm>
          <a:off x="0" y="0"/>
          <a:ext cx="0" cy="0"/>
          <a:chOff x="0" y="0"/>
          <a:chExt cx="0" cy="0"/>
        </a:xfrm>
      </p:grpSpPr>
      <p:sp>
        <p:nvSpPr>
          <p:cNvPr id="11684" name="Google Shape;11684;p428"/>
          <p:cNvSpPr txBox="1"/>
          <p:nvPr/>
        </p:nvSpPr>
        <p:spPr>
          <a:xfrm>
            <a:off x="234750" y="127400"/>
            <a:ext cx="337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...and these 3 are first-line for </a:t>
            </a:r>
            <a:r>
              <a:rPr lang="en" b="1">
                <a:highlight>
                  <a:srgbClr val="FFFF00"/>
                </a:highlight>
              </a:rPr>
              <a:t>OCD</a:t>
            </a:r>
            <a:endParaRPr b="1">
              <a:highlight>
                <a:srgbClr val="FFFF00"/>
              </a:highlight>
            </a:endParaRPr>
          </a:p>
        </p:txBody>
      </p:sp>
      <p:grpSp>
        <p:nvGrpSpPr>
          <p:cNvPr id="11685" name="Google Shape;11685;p428"/>
          <p:cNvGrpSpPr/>
          <p:nvPr/>
        </p:nvGrpSpPr>
        <p:grpSpPr>
          <a:xfrm>
            <a:off x="6209587" y="2416340"/>
            <a:ext cx="2696717" cy="2622159"/>
            <a:chOff x="2132425" y="93112"/>
            <a:chExt cx="4971824" cy="4834364"/>
          </a:xfrm>
        </p:grpSpPr>
        <p:grpSp>
          <p:nvGrpSpPr>
            <p:cNvPr id="11686" name="Google Shape;11686;p428"/>
            <p:cNvGrpSpPr/>
            <p:nvPr/>
          </p:nvGrpSpPr>
          <p:grpSpPr>
            <a:xfrm>
              <a:off x="2976560" y="93112"/>
              <a:ext cx="2552234" cy="2133110"/>
              <a:chOff x="-2521759" y="897403"/>
              <a:chExt cx="1477500" cy="1089600"/>
            </a:xfrm>
          </p:grpSpPr>
          <p:sp>
            <p:nvSpPr>
              <p:cNvPr id="11687" name="Google Shape;11687;p428"/>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688" name="Google Shape;11688;p428"/>
              <p:cNvGrpSpPr/>
              <p:nvPr/>
            </p:nvGrpSpPr>
            <p:grpSpPr>
              <a:xfrm>
                <a:off x="-2127414" y="1275205"/>
                <a:ext cx="688733" cy="700658"/>
                <a:chOff x="40123" y="-1583761"/>
                <a:chExt cx="688733" cy="1109689"/>
              </a:xfrm>
            </p:grpSpPr>
            <p:grpSp>
              <p:nvGrpSpPr>
                <p:cNvPr id="11689" name="Google Shape;11689;p428"/>
                <p:cNvGrpSpPr/>
                <p:nvPr/>
              </p:nvGrpSpPr>
              <p:grpSpPr>
                <a:xfrm>
                  <a:off x="45124" y="-1327179"/>
                  <a:ext cx="683733" cy="853107"/>
                  <a:chOff x="597574" y="1930371"/>
                  <a:chExt cx="683733" cy="853107"/>
                </a:xfrm>
              </p:grpSpPr>
              <p:grpSp>
                <p:nvGrpSpPr>
                  <p:cNvPr id="11690" name="Google Shape;11690;p428"/>
                  <p:cNvGrpSpPr/>
                  <p:nvPr/>
                </p:nvGrpSpPr>
                <p:grpSpPr>
                  <a:xfrm rot="-5400000">
                    <a:off x="640721" y="2142893"/>
                    <a:ext cx="600335" cy="680836"/>
                    <a:chOff x="15239716" y="-12996420"/>
                    <a:chExt cx="1868456" cy="2463229"/>
                  </a:xfrm>
                </p:grpSpPr>
                <p:pic>
                  <p:nvPicPr>
                    <p:cNvPr id="11691" name="Google Shape;11691;p428"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1692" name="Google Shape;11692;p428"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1693" name="Google Shape;11693;p428"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1694" name="Google Shape;11694;p428"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1695" name="Google Shape;11695;p428"/>
            <p:cNvGrpSpPr/>
            <p:nvPr/>
          </p:nvGrpSpPr>
          <p:grpSpPr>
            <a:xfrm>
              <a:off x="2132425" y="1974775"/>
              <a:ext cx="4971824" cy="2952700"/>
              <a:chOff x="3634925" y="1008225"/>
              <a:chExt cx="4971824" cy="2952700"/>
            </a:xfrm>
          </p:grpSpPr>
          <p:pic>
            <p:nvPicPr>
              <p:cNvPr id="11696" name="Google Shape;11696;p428"/>
              <p:cNvPicPr preferRelativeResize="0"/>
              <p:nvPr/>
            </p:nvPicPr>
            <p:blipFill>
              <a:blip r:embed="rId7">
                <a:alphaModFix/>
              </a:blip>
              <a:stretch>
                <a:fillRect/>
              </a:stretch>
            </p:blipFill>
            <p:spPr>
              <a:xfrm>
                <a:off x="3634925" y="1008225"/>
                <a:ext cx="4971824" cy="2952700"/>
              </a:xfrm>
              <a:prstGeom prst="rect">
                <a:avLst/>
              </a:prstGeom>
              <a:noFill/>
              <a:ln>
                <a:noFill/>
              </a:ln>
            </p:spPr>
          </p:pic>
          <p:sp>
            <p:nvSpPr>
              <p:cNvPr id="11697" name="Google Shape;11697;p428"/>
              <p:cNvSpPr txBox="1"/>
              <p:nvPr/>
            </p:nvSpPr>
            <p:spPr>
              <a:xfrm rot="24443">
                <a:off x="4687888" y="199902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fluvoxamine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LUVOX</a:t>
                </a:r>
                <a:endParaRPr sz="1200" b="1"/>
              </a:p>
            </p:txBody>
          </p:sp>
        </p:grpSp>
        <p:sp>
          <p:nvSpPr>
            <p:cNvPr id="11698" name="Google Shape;11698;p428"/>
            <p:cNvSpPr txBox="1"/>
            <p:nvPr/>
          </p:nvSpPr>
          <p:spPr>
            <a:xfrm>
              <a:off x="3841857" y="341904"/>
              <a:ext cx="1598400" cy="62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11699" name="Google Shape;11699;p428"/>
            <p:cNvCxnSpPr/>
            <p:nvPr/>
          </p:nvCxnSpPr>
          <p:spPr>
            <a:xfrm>
              <a:off x="3998774" y="482782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11700" name="Google Shape;11700;p428"/>
          <p:cNvGrpSpPr/>
          <p:nvPr/>
        </p:nvGrpSpPr>
        <p:grpSpPr>
          <a:xfrm>
            <a:off x="3326167" y="2716203"/>
            <a:ext cx="2595233" cy="2322422"/>
            <a:chOff x="2728451" y="807760"/>
            <a:chExt cx="4243350" cy="3797289"/>
          </a:xfrm>
        </p:grpSpPr>
        <p:grpSp>
          <p:nvGrpSpPr>
            <p:cNvPr id="11701" name="Google Shape;11701;p428"/>
            <p:cNvGrpSpPr/>
            <p:nvPr/>
          </p:nvGrpSpPr>
          <p:grpSpPr>
            <a:xfrm>
              <a:off x="2728451" y="807760"/>
              <a:ext cx="4243350" cy="3797289"/>
              <a:chOff x="2728451" y="1112560"/>
              <a:chExt cx="4243350" cy="3797289"/>
            </a:xfrm>
          </p:grpSpPr>
          <p:grpSp>
            <p:nvGrpSpPr>
              <p:cNvPr id="11702" name="Google Shape;11702;p428"/>
              <p:cNvGrpSpPr/>
              <p:nvPr/>
            </p:nvGrpSpPr>
            <p:grpSpPr>
              <a:xfrm>
                <a:off x="3548625" y="1112560"/>
                <a:ext cx="2095342" cy="1415608"/>
                <a:chOff x="3548625" y="1112560"/>
                <a:chExt cx="2095342" cy="1415608"/>
              </a:xfrm>
            </p:grpSpPr>
            <p:grpSp>
              <p:nvGrpSpPr>
                <p:cNvPr id="11703" name="Google Shape;11703;p428"/>
                <p:cNvGrpSpPr/>
                <p:nvPr/>
              </p:nvGrpSpPr>
              <p:grpSpPr>
                <a:xfrm>
                  <a:off x="3548625" y="1112560"/>
                  <a:ext cx="1693806" cy="1415608"/>
                  <a:chOff x="-2521759" y="897403"/>
                  <a:chExt cx="1477500" cy="1089600"/>
                </a:xfrm>
              </p:grpSpPr>
              <p:sp>
                <p:nvSpPr>
                  <p:cNvPr id="11704" name="Google Shape;11704;p428"/>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705" name="Google Shape;11705;p428"/>
                  <p:cNvGrpSpPr/>
                  <p:nvPr/>
                </p:nvGrpSpPr>
                <p:grpSpPr>
                  <a:xfrm>
                    <a:off x="-2127414" y="1275205"/>
                    <a:ext cx="688733" cy="700658"/>
                    <a:chOff x="40123" y="-1583761"/>
                    <a:chExt cx="688733" cy="1109689"/>
                  </a:xfrm>
                </p:grpSpPr>
                <p:grpSp>
                  <p:nvGrpSpPr>
                    <p:cNvPr id="11706" name="Google Shape;11706;p428"/>
                    <p:cNvGrpSpPr/>
                    <p:nvPr/>
                  </p:nvGrpSpPr>
                  <p:grpSpPr>
                    <a:xfrm>
                      <a:off x="45124" y="-1327179"/>
                      <a:ext cx="683733" cy="853107"/>
                      <a:chOff x="597574" y="1930371"/>
                      <a:chExt cx="683733" cy="853107"/>
                    </a:xfrm>
                  </p:grpSpPr>
                  <p:grpSp>
                    <p:nvGrpSpPr>
                      <p:cNvPr id="11707" name="Google Shape;11707;p428"/>
                      <p:cNvGrpSpPr/>
                      <p:nvPr/>
                    </p:nvGrpSpPr>
                    <p:grpSpPr>
                      <a:xfrm rot="-5400000">
                        <a:off x="640721" y="2142893"/>
                        <a:ext cx="600335" cy="680836"/>
                        <a:chOff x="15239716" y="-12996420"/>
                        <a:chExt cx="1868456" cy="2463229"/>
                      </a:xfrm>
                    </p:grpSpPr>
                    <p:pic>
                      <p:nvPicPr>
                        <p:cNvPr id="11708" name="Google Shape;11708;p428"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1709" name="Google Shape;11709;p428"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1710" name="Google Shape;11710;p428"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1711" name="Google Shape;11711;p428"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sp>
              <p:nvSpPr>
                <p:cNvPr id="11712" name="Google Shape;11712;p428"/>
                <p:cNvSpPr txBox="1"/>
                <p:nvPr/>
              </p:nvSpPr>
              <p:spPr>
                <a:xfrm>
                  <a:off x="4045567" y="1211265"/>
                  <a:ext cx="1598400" cy="52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t>CYP</a:t>
                  </a:r>
                  <a:endParaRPr sz="900" b="1"/>
                </a:p>
              </p:txBody>
            </p:sp>
          </p:grpSp>
          <p:grpSp>
            <p:nvGrpSpPr>
              <p:cNvPr id="11713" name="Google Shape;11713;p428"/>
              <p:cNvGrpSpPr/>
              <p:nvPr/>
            </p:nvGrpSpPr>
            <p:grpSpPr>
              <a:xfrm>
                <a:off x="2728451" y="2175925"/>
                <a:ext cx="4243350" cy="2733924"/>
                <a:chOff x="2958951" y="1256250"/>
                <a:chExt cx="4243350" cy="2733924"/>
              </a:xfrm>
            </p:grpSpPr>
            <p:pic>
              <p:nvPicPr>
                <p:cNvPr id="11714" name="Google Shape;11714;p428"/>
                <p:cNvPicPr preferRelativeResize="0"/>
                <p:nvPr/>
              </p:nvPicPr>
              <p:blipFill>
                <a:blip r:embed="rId8">
                  <a:alphaModFix/>
                </a:blip>
                <a:stretch>
                  <a:fillRect/>
                </a:stretch>
              </p:blipFill>
              <p:spPr>
                <a:xfrm>
                  <a:off x="2958951" y="1256250"/>
                  <a:ext cx="4243350" cy="2733924"/>
                </a:xfrm>
                <a:prstGeom prst="rect">
                  <a:avLst/>
                </a:prstGeom>
                <a:noFill/>
                <a:ln>
                  <a:noFill/>
                </a:ln>
              </p:spPr>
            </p:pic>
            <p:sp>
              <p:nvSpPr>
                <p:cNvPr id="11715" name="Google Shape;11715;p428"/>
                <p:cNvSpPr txBox="1"/>
                <p:nvPr/>
              </p:nvSpPr>
              <p:spPr>
                <a:xfrm rot="24443">
                  <a:off x="3616566" y="2253982"/>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paroxetine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PAXIL</a:t>
                  </a:r>
                  <a:endParaRPr sz="1200" b="1"/>
                </a:p>
              </p:txBody>
            </p:sp>
          </p:grpSp>
        </p:grpSp>
        <p:cxnSp>
          <p:nvCxnSpPr>
            <p:cNvPr id="11716" name="Google Shape;11716;p428"/>
            <p:cNvCxnSpPr/>
            <p:nvPr/>
          </p:nvCxnSpPr>
          <p:spPr>
            <a:xfrm>
              <a:off x="4177633" y="451473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11717" name="Google Shape;11717;p428"/>
          <p:cNvGrpSpPr/>
          <p:nvPr/>
        </p:nvGrpSpPr>
        <p:grpSpPr>
          <a:xfrm>
            <a:off x="527993" y="631283"/>
            <a:ext cx="2523464" cy="1702042"/>
            <a:chOff x="1078553" y="1406852"/>
            <a:chExt cx="3191834" cy="2152848"/>
          </a:xfrm>
        </p:grpSpPr>
        <p:grpSp>
          <p:nvGrpSpPr>
            <p:cNvPr id="11718" name="Google Shape;11718;p428"/>
            <p:cNvGrpSpPr/>
            <p:nvPr/>
          </p:nvGrpSpPr>
          <p:grpSpPr>
            <a:xfrm>
              <a:off x="1078553" y="1406852"/>
              <a:ext cx="3191834" cy="2152848"/>
              <a:chOff x="861075" y="1457642"/>
              <a:chExt cx="4419599" cy="2980958"/>
            </a:xfrm>
          </p:grpSpPr>
          <p:pic>
            <p:nvPicPr>
              <p:cNvPr id="11719" name="Google Shape;11719;p428"/>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11720" name="Google Shape;11720;p428"/>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escitalopram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LEXAPRO</a:t>
                </a:r>
                <a:endParaRPr sz="1200" b="1"/>
              </a:p>
            </p:txBody>
          </p:sp>
        </p:grpSp>
        <p:grpSp>
          <p:nvGrpSpPr>
            <p:cNvPr id="11721" name="Google Shape;11721;p428"/>
            <p:cNvGrpSpPr/>
            <p:nvPr/>
          </p:nvGrpSpPr>
          <p:grpSpPr>
            <a:xfrm>
              <a:off x="1980041" y="1481287"/>
              <a:ext cx="308764" cy="2020121"/>
              <a:chOff x="4198133" y="1585860"/>
              <a:chExt cx="434023" cy="2787912"/>
            </a:xfrm>
          </p:grpSpPr>
          <p:cxnSp>
            <p:nvCxnSpPr>
              <p:cNvPr id="11722" name="Google Shape;11722;p428"/>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1723" name="Google Shape;11723;p428"/>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1724" name="Google Shape;11724;p428"/>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nvGrpSpPr>
          <p:cNvPr id="11725" name="Google Shape;11725;p428"/>
          <p:cNvGrpSpPr/>
          <p:nvPr/>
        </p:nvGrpSpPr>
        <p:grpSpPr>
          <a:xfrm>
            <a:off x="6127382" y="347119"/>
            <a:ext cx="2775450" cy="2026082"/>
            <a:chOff x="4539758" y="527583"/>
            <a:chExt cx="2775450" cy="2026082"/>
          </a:xfrm>
        </p:grpSpPr>
        <p:grpSp>
          <p:nvGrpSpPr>
            <p:cNvPr id="11726" name="Google Shape;11726;p428"/>
            <p:cNvGrpSpPr/>
            <p:nvPr/>
          </p:nvGrpSpPr>
          <p:grpSpPr>
            <a:xfrm>
              <a:off x="4539758" y="566729"/>
              <a:ext cx="2775450" cy="1986936"/>
              <a:chOff x="4902894" y="1042215"/>
              <a:chExt cx="3586316" cy="2567432"/>
            </a:xfrm>
          </p:grpSpPr>
          <p:grpSp>
            <p:nvGrpSpPr>
              <p:cNvPr id="11727" name="Google Shape;11727;p428"/>
              <p:cNvGrpSpPr/>
              <p:nvPr/>
            </p:nvGrpSpPr>
            <p:grpSpPr>
              <a:xfrm>
                <a:off x="6099641" y="1042215"/>
                <a:ext cx="574895" cy="480514"/>
                <a:chOff x="-2521759" y="897403"/>
                <a:chExt cx="1477500" cy="1089600"/>
              </a:xfrm>
            </p:grpSpPr>
            <p:sp>
              <p:nvSpPr>
                <p:cNvPr id="11728" name="Google Shape;11728;p428"/>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729" name="Google Shape;11729;p428"/>
                <p:cNvGrpSpPr/>
                <p:nvPr/>
              </p:nvGrpSpPr>
              <p:grpSpPr>
                <a:xfrm>
                  <a:off x="-2127414" y="1275205"/>
                  <a:ext cx="688733" cy="700658"/>
                  <a:chOff x="40123" y="-1583761"/>
                  <a:chExt cx="688733" cy="1109689"/>
                </a:xfrm>
              </p:grpSpPr>
              <p:grpSp>
                <p:nvGrpSpPr>
                  <p:cNvPr id="11730" name="Google Shape;11730;p428"/>
                  <p:cNvGrpSpPr/>
                  <p:nvPr/>
                </p:nvGrpSpPr>
                <p:grpSpPr>
                  <a:xfrm>
                    <a:off x="45124" y="-1327179"/>
                    <a:ext cx="683733" cy="853107"/>
                    <a:chOff x="597574" y="1930371"/>
                    <a:chExt cx="683733" cy="853107"/>
                  </a:xfrm>
                </p:grpSpPr>
                <p:grpSp>
                  <p:nvGrpSpPr>
                    <p:cNvPr id="11731" name="Google Shape;11731;p428"/>
                    <p:cNvGrpSpPr/>
                    <p:nvPr/>
                  </p:nvGrpSpPr>
                  <p:grpSpPr>
                    <a:xfrm rot="-5400000">
                      <a:off x="640721" y="2142893"/>
                      <a:ext cx="600335" cy="680836"/>
                      <a:chOff x="15239716" y="-12996420"/>
                      <a:chExt cx="1868456" cy="2463229"/>
                    </a:xfrm>
                  </p:grpSpPr>
                  <p:pic>
                    <p:nvPicPr>
                      <p:cNvPr id="11732" name="Google Shape;11732;p428"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1733" name="Google Shape;11733;p428"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1734" name="Google Shape;11734;p428"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1735" name="Google Shape;11735;p428"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1736" name="Google Shape;11736;p428"/>
              <p:cNvGrpSpPr/>
              <p:nvPr/>
            </p:nvGrpSpPr>
            <p:grpSpPr>
              <a:xfrm>
                <a:off x="4902894" y="1104366"/>
                <a:ext cx="3586316" cy="2505281"/>
                <a:chOff x="2696950" y="1678663"/>
                <a:chExt cx="4760176" cy="3325300"/>
              </a:xfrm>
            </p:grpSpPr>
            <p:grpSp>
              <p:nvGrpSpPr>
                <p:cNvPr id="11737" name="Google Shape;11737;p428"/>
                <p:cNvGrpSpPr/>
                <p:nvPr/>
              </p:nvGrpSpPr>
              <p:grpSpPr>
                <a:xfrm>
                  <a:off x="2696950" y="1678663"/>
                  <a:ext cx="4760176" cy="3325300"/>
                  <a:chOff x="2586350" y="1168975"/>
                  <a:chExt cx="4760176" cy="3325300"/>
                </a:xfrm>
              </p:grpSpPr>
              <p:pic>
                <p:nvPicPr>
                  <p:cNvPr id="11738" name="Google Shape;11738;p428"/>
                  <p:cNvPicPr preferRelativeResize="0"/>
                  <p:nvPr/>
                </p:nvPicPr>
                <p:blipFill>
                  <a:blip r:embed="rId10">
                    <a:alphaModFix/>
                  </a:blip>
                  <a:stretch>
                    <a:fillRect/>
                  </a:stretch>
                </p:blipFill>
                <p:spPr>
                  <a:xfrm>
                    <a:off x="2586350" y="1168975"/>
                    <a:ext cx="4760176" cy="3325300"/>
                  </a:xfrm>
                  <a:prstGeom prst="rect">
                    <a:avLst/>
                  </a:prstGeom>
                  <a:noFill/>
                  <a:ln>
                    <a:noFill/>
                  </a:ln>
                </p:spPr>
              </p:pic>
              <p:sp>
                <p:nvSpPr>
                  <p:cNvPr id="11739" name="Google Shape;11739;p428"/>
                  <p:cNvSpPr txBox="1"/>
                  <p:nvPr/>
                </p:nvSpPr>
                <p:spPr>
                  <a:xfrm rot="24443">
                    <a:off x="3553711" y="26906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sertraline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ZOLOFT</a:t>
                    </a:r>
                    <a:endParaRPr sz="1200" b="1"/>
                  </a:p>
                </p:txBody>
              </p:sp>
            </p:grpSp>
            <p:sp>
              <p:nvSpPr>
                <p:cNvPr id="11740" name="Google Shape;11740;p428"/>
                <p:cNvSpPr/>
                <p:nvPr/>
              </p:nvSpPr>
              <p:spPr>
                <a:xfrm>
                  <a:off x="4431469" y="2628330"/>
                  <a:ext cx="451200" cy="4335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cxnSp>
            <p:nvCxnSpPr>
              <p:cNvPr id="11741" name="Google Shape;11741;p428"/>
              <p:cNvCxnSpPr/>
              <p:nvPr/>
            </p:nvCxnSpPr>
            <p:spPr>
              <a:xfrm>
                <a:off x="6279221" y="3542858"/>
                <a:ext cx="290400" cy="0"/>
              </a:xfrm>
              <a:prstGeom prst="straightConnector1">
                <a:avLst/>
              </a:prstGeom>
              <a:noFill/>
              <a:ln w="28575" cap="flat" cmpd="sng">
                <a:solidFill>
                  <a:schemeClr val="dk2"/>
                </a:solidFill>
                <a:prstDash val="solid"/>
                <a:round/>
                <a:headEnd type="none" w="med" len="med"/>
                <a:tailEnd type="none" w="med" len="med"/>
              </a:ln>
            </p:spPr>
          </p:cxnSp>
        </p:grpSp>
        <p:sp>
          <p:nvSpPr>
            <p:cNvPr id="11742" name="Google Shape;11742;p428"/>
            <p:cNvSpPr txBox="1"/>
            <p:nvPr/>
          </p:nvSpPr>
          <p:spPr>
            <a:xfrm>
              <a:off x="5520585" y="527583"/>
              <a:ext cx="9777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b="1"/>
                <a:t>CYP</a:t>
              </a:r>
              <a:endParaRPr sz="600" b="1"/>
            </a:p>
          </p:txBody>
        </p:sp>
      </p:grpSp>
      <p:grpSp>
        <p:nvGrpSpPr>
          <p:cNvPr id="11743" name="Google Shape;11743;p428"/>
          <p:cNvGrpSpPr/>
          <p:nvPr/>
        </p:nvGrpSpPr>
        <p:grpSpPr>
          <a:xfrm>
            <a:off x="312467" y="2851630"/>
            <a:ext cx="2707879" cy="1954173"/>
            <a:chOff x="441300" y="2554780"/>
            <a:chExt cx="2707879" cy="1954173"/>
          </a:xfrm>
        </p:grpSpPr>
        <p:pic>
          <p:nvPicPr>
            <p:cNvPr id="11744" name="Google Shape;11744;p428"/>
            <p:cNvPicPr preferRelativeResize="0"/>
            <p:nvPr/>
          </p:nvPicPr>
          <p:blipFill>
            <a:blip r:embed="rId11">
              <a:alphaModFix/>
            </a:blip>
            <a:stretch>
              <a:fillRect/>
            </a:stretch>
          </p:blipFill>
          <p:spPr>
            <a:xfrm rot="-3134505">
              <a:off x="754424" y="2606659"/>
              <a:ext cx="335059" cy="415654"/>
            </a:xfrm>
            <a:prstGeom prst="rect">
              <a:avLst/>
            </a:prstGeom>
            <a:noFill/>
            <a:ln>
              <a:noFill/>
            </a:ln>
          </p:spPr>
        </p:pic>
        <p:pic>
          <p:nvPicPr>
            <p:cNvPr id="11745" name="Google Shape;11745;p428"/>
            <p:cNvPicPr preferRelativeResize="0"/>
            <p:nvPr/>
          </p:nvPicPr>
          <p:blipFill>
            <a:blip r:embed="rId12">
              <a:alphaModFix/>
            </a:blip>
            <a:stretch>
              <a:fillRect/>
            </a:stretch>
          </p:blipFill>
          <p:spPr>
            <a:xfrm rot="-2178441">
              <a:off x="496040" y="4106676"/>
              <a:ext cx="397219" cy="315256"/>
            </a:xfrm>
            <a:prstGeom prst="roundRect">
              <a:avLst>
                <a:gd name="adj" fmla="val 16667"/>
              </a:avLst>
            </a:prstGeom>
            <a:noFill/>
            <a:ln w="19050" cap="flat" cmpd="sng">
              <a:solidFill>
                <a:srgbClr val="3366CC"/>
              </a:solidFill>
              <a:prstDash val="solid"/>
              <a:round/>
              <a:headEnd type="none" w="sm" len="sm"/>
              <a:tailEnd type="none" w="sm" len="sm"/>
            </a:ln>
          </p:spPr>
        </p:pic>
        <p:grpSp>
          <p:nvGrpSpPr>
            <p:cNvPr id="11746" name="Google Shape;11746;p428"/>
            <p:cNvGrpSpPr/>
            <p:nvPr/>
          </p:nvGrpSpPr>
          <p:grpSpPr>
            <a:xfrm>
              <a:off x="625714" y="2806908"/>
              <a:ext cx="2523464" cy="1702042"/>
              <a:chOff x="1078553" y="1406852"/>
              <a:chExt cx="3191834" cy="2152848"/>
            </a:xfrm>
          </p:grpSpPr>
          <p:grpSp>
            <p:nvGrpSpPr>
              <p:cNvPr id="11747" name="Google Shape;11747;p428"/>
              <p:cNvGrpSpPr/>
              <p:nvPr/>
            </p:nvGrpSpPr>
            <p:grpSpPr>
              <a:xfrm>
                <a:off x="1078553" y="1406852"/>
                <a:ext cx="3191834" cy="2152848"/>
                <a:chOff x="861075" y="1457642"/>
                <a:chExt cx="4419599" cy="2980958"/>
              </a:xfrm>
            </p:grpSpPr>
            <p:pic>
              <p:nvPicPr>
                <p:cNvPr id="11748" name="Google Shape;11748;p428"/>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11749" name="Google Shape;11749;p428"/>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CELEXA</a:t>
                  </a:r>
                  <a:endParaRPr sz="1200" b="1"/>
                </a:p>
              </p:txBody>
            </p:sp>
          </p:grpSp>
          <p:grpSp>
            <p:nvGrpSpPr>
              <p:cNvPr id="11750" name="Google Shape;11750;p428"/>
              <p:cNvGrpSpPr/>
              <p:nvPr/>
            </p:nvGrpSpPr>
            <p:grpSpPr>
              <a:xfrm>
                <a:off x="1980041" y="1481287"/>
                <a:ext cx="308764" cy="2020121"/>
                <a:chOff x="4198133" y="1585860"/>
                <a:chExt cx="434023" cy="2787912"/>
              </a:xfrm>
            </p:grpSpPr>
            <p:cxnSp>
              <p:nvCxnSpPr>
                <p:cNvPr id="11751" name="Google Shape;11751;p428"/>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1752" name="Google Shape;11752;p428"/>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1753" name="Google Shape;11753;p428"/>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pic>
          <p:nvPicPr>
            <p:cNvPr id="11754" name="Google Shape;11754;p428"/>
            <p:cNvPicPr preferRelativeResize="0"/>
            <p:nvPr/>
          </p:nvPicPr>
          <p:blipFill>
            <a:blip r:embed="rId13">
              <a:alphaModFix/>
            </a:blip>
            <a:stretch>
              <a:fillRect/>
            </a:stretch>
          </p:blipFill>
          <p:spPr>
            <a:xfrm flipH="1">
              <a:off x="1897499" y="2696006"/>
              <a:ext cx="629151" cy="711150"/>
            </a:xfrm>
            <a:prstGeom prst="rect">
              <a:avLst/>
            </a:prstGeom>
            <a:noFill/>
            <a:ln>
              <a:noFill/>
            </a:ln>
          </p:spPr>
        </p:pic>
      </p:grpSp>
      <p:grpSp>
        <p:nvGrpSpPr>
          <p:cNvPr id="11755" name="Google Shape;11755;p428"/>
          <p:cNvGrpSpPr/>
          <p:nvPr/>
        </p:nvGrpSpPr>
        <p:grpSpPr>
          <a:xfrm>
            <a:off x="3304419" y="11"/>
            <a:ext cx="2652183" cy="2622142"/>
            <a:chOff x="3050443" y="551620"/>
            <a:chExt cx="4522051" cy="4470830"/>
          </a:xfrm>
        </p:grpSpPr>
        <p:grpSp>
          <p:nvGrpSpPr>
            <p:cNvPr id="11756" name="Google Shape;11756;p428"/>
            <p:cNvGrpSpPr/>
            <p:nvPr/>
          </p:nvGrpSpPr>
          <p:grpSpPr>
            <a:xfrm>
              <a:off x="3050443" y="551620"/>
              <a:ext cx="4522051" cy="4470830"/>
              <a:chOff x="3050443" y="551620"/>
              <a:chExt cx="4522051" cy="4470830"/>
            </a:xfrm>
          </p:grpSpPr>
          <p:sp>
            <p:nvSpPr>
              <p:cNvPr id="11757" name="Google Shape;11757;p428"/>
              <p:cNvSpPr/>
              <p:nvPr/>
            </p:nvSpPr>
            <p:spPr>
              <a:xfrm>
                <a:off x="3783209" y="551620"/>
                <a:ext cx="2286600" cy="19110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758" name="Google Shape;11758;p428"/>
              <p:cNvGrpSpPr/>
              <p:nvPr/>
            </p:nvGrpSpPr>
            <p:grpSpPr>
              <a:xfrm>
                <a:off x="4403945" y="1498365"/>
                <a:ext cx="1058145" cy="944731"/>
                <a:chOff x="515373" y="1930371"/>
                <a:chExt cx="683733" cy="853107"/>
              </a:xfrm>
            </p:grpSpPr>
            <p:grpSp>
              <p:nvGrpSpPr>
                <p:cNvPr id="11759" name="Google Shape;11759;p428"/>
                <p:cNvGrpSpPr/>
                <p:nvPr/>
              </p:nvGrpSpPr>
              <p:grpSpPr>
                <a:xfrm rot="-5400000">
                  <a:off x="558520" y="2142893"/>
                  <a:ext cx="600335" cy="680836"/>
                  <a:chOff x="15239716" y="-13293819"/>
                  <a:chExt cx="1868456" cy="2463229"/>
                </a:xfrm>
              </p:grpSpPr>
              <p:pic>
                <p:nvPicPr>
                  <p:cNvPr id="11760" name="Google Shape;11760;p428" descr="clipped result image"/>
                  <p:cNvPicPr preferRelativeResize="0"/>
                  <p:nvPr/>
                </p:nvPicPr>
                <p:blipFill rotWithShape="1">
                  <a:blip r:embed="rId3">
                    <a:alphaModFix/>
                  </a:blip>
                  <a:srcRect/>
                  <a:stretch/>
                </p:blipFill>
                <p:spPr>
                  <a:xfrm>
                    <a:off x="16010045" y="-13293819"/>
                    <a:ext cx="1098127" cy="2458497"/>
                  </a:xfrm>
                  <a:prstGeom prst="rect">
                    <a:avLst/>
                  </a:prstGeom>
                  <a:noFill/>
                  <a:ln>
                    <a:noFill/>
                  </a:ln>
                </p:spPr>
              </p:pic>
              <p:pic>
                <p:nvPicPr>
                  <p:cNvPr id="11761" name="Google Shape;11761;p428" descr="clipped result image"/>
                  <p:cNvPicPr preferRelativeResize="0"/>
                  <p:nvPr/>
                </p:nvPicPr>
                <p:blipFill rotWithShape="1">
                  <a:blip r:embed="rId4">
                    <a:alphaModFix/>
                  </a:blip>
                  <a:srcRect/>
                  <a:stretch/>
                </p:blipFill>
                <p:spPr>
                  <a:xfrm>
                    <a:off x="15239716" y="-13289087"/>
                    <a:ext cx="1106322" cy="2458497"/>
                  </a:xfrm>
                  <a:prstGeom prst="rect">
                    <a:avLst/>
                  </a:prstGeom>
                  <a:noFill/>
                  <a:ln>
                    <a:noFill/>
                  </a:ln>
                </p:spPr>
              </p:pic>
            </p:grpSp>
            <p:pic>
              <p:nvPicPr>
                <p:cNvPr id="11762" name="Google Shape;11762;p428" descr="clipped result image"/>
                <p:cNvPicPr preferRelativeResize="0"/>
                <p:nvPr/>
              </p:nvPicPr>
              <p:blipFill rotWithShape="1">
                <a:blip r:embed="rId5">
                  <a:alphaModFix/>
                </a:blip>
                <a:srcRect/>
                <a:stretch/>
              </p:blipFill>
              <p:spPr>
                <a:xfrm rot="-5400000">
                  <a:off x="678723" y="1767021"/>
                  <a:ext cx="352828" cy="679529"/>
                </a:xfrm>
                <a:prstGeom prst="rect">
                  <a:avLst/>
                </a:prstGeom>
                <a:noFill/>
                <a:ln>
                  <a:noFill/>
                </a:ln>
              </p:spPr>
            </p:pic>
          </p:grpSp>
          <p:pic>
            <p:nvPicPr>
              <p:cNvPr id="11763" name="Google Shape;11763;p428" descr="clipped result image"/>
              <p:cNvPicPr preferRelativeResize="0"/>
              <p:nvPr/>
            </p:nvPicPr>
            <p:blipFill rotWithShape="1">
              <a:blip r:embed="rId6">
                <a:alphaModFix/>
              </a:blip>
              <a:srcRect/>
              <a:stretch/>
            </p:blipFill>
            <p:spPr>
              <a:xfrm rot="-5400000">
                <a:off x="4726662" y="883790"/>
                <a:ext cx="390726" cy="1051638"/>
              </a:xfrm>
              <a:prstGeom prst="rect">
                <a:avLst/>
              </a:prstGeom>
              <a:noFill/>
              <a:ln>
                <a:noFill/>
              </a:ln>
            </p:spPr>
          </p:pic>
          <p:pic>
            <p:nvPicPr>
              <p:cNvPr id="11764" name="Google Shape;11764;p428"/>
              <p:cNvPicPr preferRelativeResize="0"/>
              <p:nvPr/>
            </p:nvPicPr>
            <p:blipFill>
              <a:blip r:embed="rId14">
                <a:alphaModFix/>
              </a:blip>
              <a:stretch>
                <a:fillRect/>
              </a:stretch>
            </p:blipFill>
            <p:spPr>
              <a:xfrm>
                <a:off x="3050443" y="2089364"/>
                <a:ext cx="4522051" cy="2933086"/>
              </a:xfrm>
              <a:prstGeom prst="rect">
                <a:avLst/>
              </a:prstGeom>
              <a:noFill/>
              <a:ln>
                <a:noFill/>
              </a:ln>
            </p:spPr>
          </p:pic>
          <p:sp>
            <p:nvSpPr>
              <p:cNvPr id="11765" name="Google Shape;11765;p428"/>
              <p:cNvSpPr txBox="1"/>
              <p:nvPr/>
            </p:nvSpPr>
            <p:spPr>
              <a:xfrm>
                <a:off x="4544688" y="755305"/>
                <a:ext cx="1598400" cy="5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11766" name="Google Shape;11766;p428"/>
              <p:cNvCxnSpPr/>
              <p:nvPr/>
            </p:nvCxnSpPr>
            <p:spPr>
              <a:xfrm>
                <a:off x="4708312" y="4920925"/>
                <a:ext cx="351300" cy="0"/>
              </a:xfrm>
              <a:prstGeom prst="straightConnector1">
                <a:avLst/>
              </a:prstGeom>
              <a:noFill/>
              <a:ln w="28575" cap="flat" cmpd="sng">
                <a:solidFill>
                  <a:schemeClr val="dk2"/>
                </a:solidFill>
                <a:prstDash val="solid"/>
                <a:round/>
                <a:headEnd type="none" w="med" len="med"/>
                <a:tailEnd type="none" w="med" len="med"/>
              </a:ln>
            </p:spPr>
          </p:cxnSp>
        </p:grpSp>
        <p:sp>
          <p:nvSpPr>
            <p:cNvPr id="11767" name="Google Shape;11767;p428"/>
            <p:cNvSpPr txBox="1"/>
            <p:nvPr/>
          </p:nvSpPr>
          <p:spPr>
            <a:xfrm rot="24443">
              <a:off x="3845308" y="3149520"/>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PROZAC</a:t>
              </a:r>
              <a:endParaRPr sz="1200" b="1"/>
            </a:p>
          </p:txBody>
        </p:sp>
      </p:grpSp>
      <p:pic>
        <p:nvPicPr>
          <p:cNvPr id="11768" name="Google Shape;11768;p428"/>
          <p:cNvPicPr preferRelativeResize="0"/>
          <p:nvPr/>
        </p:nvPicPr>
        <p:blipFill>
          <a:blip r:embed="rId15">
            <a:alphaModFix amt="74000"/>
          </a:blip>
          <a:stretch>
            <a:fillRect/>
          </a:stretch>
        </p:blipFill>
        <p:spPr>
          <a:xfrm>
            <a:off x="66675" y="485775"/>
            <a:ext cx="3066975" cy="4552725"/>
          </a:xfrm>
          <a:prstGeom prst="rect">
            <a:avLst/>
          </a:prstGeom>
          <a:noFill/>
          <a:ln>
            <a:noFill/>
          </a:ln>
        </p:spPr>
      </p:pic>
      <p:pic>
        <p:nvPicPr>
          <p:cNvPr id="11769" name="Google Shape;11769;p428"/>
          <p:cNvPicPr preferRelativeResize="0"/>
          <p:nvPr/>
        </p:nvPicPr>
        <p:blipFill>
          <a:blip r:embed="rId15">
            <a:alphaModFix amt="74000"/>
          </a:blip>
          <a:stretch>
            <a:fillRect/>
          </a:stretch>
        </p:blipFill>
        <p:spPr>
          <a:xfrm>
            <a:off x="3097025" y="2676525"/>
            <a:ext cx="3066975" cy="2507475"/>
          </a:xfrm>
          <a:prstGeom prst="rect">
            <a:avLst/>
          </a:prstGeom>
          <a:noFill/>
          <a:ln>
            <a:noFill/>
          </a:ln>
        </p:spPr>
      </p:pic>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Shape 11773"/>
        <p:cNvGrpSpPr/>
        <p:nvPr/>
      </p:nvGrpSpPr>
      <p:grpSpPr>
        <a:xfrm>
          <a:off x="0" y="0"/>
          <a:ext cx="0" cy="0"/>
          <a:chOff x="0" y="0"/>
          <a:chExt cx="0" cy="0"/>
        </a:xfrm>
      </p:grpSpPr>
      <p:sp>
        <p:nvSpPr>
          <p:cNvPr id="11774" name="Google Shape;11774;p429"/>
          <p:cNvSpPr txBox="1"/>
          <p:nvPr/>
        </p:nvSpPr>
        <p:spPr>
          <a:xfrm>
            <a:off x="3356275" y="2144675"/>
            <a:ext cx="55911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t>Norepinephrine (NE)</a:t>
            </a:r>
            <a:endParaRPr sz="2100" b="1"/>
          </a:p>
        </p:txBody>
      </p:sp>
      <p:pic>
        <p:nvPicPr>
          <p:cNvPr id="11775" name="Google Shape;11775;p429"/>
          <p:cNvPicPr preferRelativeResize="0"/>
          <p:nvPr/>
        </p:nvPicPr>
        <p:blipFill rotWithShape="1">
          <a:blip r:embed="rId3">
            <a:alphaModFix/>
          </a:blip>
          <a:srcRect r="83431"/>
          <a:stretch/>
        </p:blipFill>
        <p:spPr>
          <a:xfrm rot="10152767">
            <a:off x="2461057" y="2178532"/>
            <a:ext cx="836154" cy="710228"/>
          </a:xfrm>
          <a:prstGeom prst="rect">
            <a:avLst/>
          </a:prstGeom>
          <a:noFill/>
          <a:ln>
            <a:noFill/>
          </a:ln>
        </p:spPr>
      </p:pic>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Shape 11779"/>
        <p:cNvGrpSpPr/>
        <p:nvPr/>
      </p:nvGrpSpPr>
      <p:grpSpPr>
        <a:xfrm>
          <a:off x="0" y="0"/>
          <a:ext cx="0" cy="0"/>
          <a:chOff x="0" y="0"/>
          <a:chExt cx="0" cy="0"/>
        </a:xfrm>
      </p:grpSpPr>
      <p:grpSp>
        <p:nvGrpSpPr>
          <p:cNvPr id="11780" name="Google Shape;11780;p430"/>
          <p:cNvGrpSpPr/>
          <p:nvPr/>
        </p:nvGrpSpPr>
        <p:grpSpPr>
          <a:xfrm>
            <a:off x="6209587" y="2416340"/>
            <a:ext cx="2696717" cy="2622159"/>
            <a:chOff x="2132425" y="93112"/>
            <a:chExt cx="4971824" cy="4834364"/>
          </a:xfrm>
        </p:grpSpPr>
        <p:grpSp>
          <p:nvGrpSpPr>
            <p:cNvPr id="11781" name="Google Shape;11781;p430"/>
            <p:cNvGrpSpPr/>
            <p:nvPr/>
          </p:nvGrpSpPr>
          <p:grpSpPr>
            <a:xfrm>
              <a:off x="2976560" y="93112"/>
              <a:ext cx="2552234" cy="2133110"/>
              <a:chOff x="-2521759" y="897403"/>
              <a:chExt cx="1477500" cy="1089600"/>
            </a:xfrm>
          </p:grpSpPr>
          <p:sp>
            <p:nvSpPr>
              <p:cNvPr id="11782" name="Google Shape;11782;p430"/>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783" name="Google Shape;11783;p430"/>
              <p:cNvGrpSpPr/>
              <p:nvPr/>
            </p:nvGrpSpPr>
            <p:grpSpPr>
              <a:xfrm>
                <a:off x="-2127414" y="1275205"/>
                <a:ext cx="688733" cy="700658"/>
                <a:chOff x="40123" y="-1583761"/>
                <a:chExt cx="688733" cy="1109689"/>
              </a:xfrm>
            </p:grpSpPr>
            <p:grpSp>
              <p:nvGrpSpPr>
                <p:cNvPr id="11784" name="Google Shape;11784;p430"/>
                <p:cNvGrpSpPr/>
                <p:nvPr/>
              </p:nvGrpSpPr>
              <p:grpSpPr>
                <a:xfrm>
                  <a:off x="45124" y="-1327179"/>
                  <a:ext cx="683733" cy="853107"/>
                  <a:chOff x="597574" y="1930371"/>
                  <a:chExt cx="683733" cy="853107"/>
                </a:xfrm>
              </p:grpSpPr>
              <p:grpSp>
                <p:nvGrpSpPr>
                  <p:cNvPr id="11785" name="Google Shape;11785;p430"/>
                  <p:cNvGrpSpPr/>
                  <p:nvPr/>
                </p:nvGrpSpPr>
                <p:grpSpPr>
                  <a:xfrm rot="-5400000">
                    <a:off x="640721" y="2142893"/>
                    <a:ext cx="600335" cy="680836"/>
                    <a:chOff x="15239716" y="-12996420"/>
                    <a:chExt cx="1868456" cy="2463229"/>
                  </a:xfrm>
                </p:grpSpPr>
                <p:pic>
                  <p:nvPicPr>
                    <p:cNvPr id="11786" name="Google Shape;11786;p430"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1787" name="Google Shape;11787;p430"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1788" name="Google Shape;11788;p430"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1789" name="Google Shape;11789;p430"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1790" name="Google Shape;11790;p430"/>
            <p:cNvGrpSpPr/>
            <p:nvPr/>
          </p:nvGrpSpPr>
          <p:grpSpPr>
            <a:xfrm>
              <a:off x="2132425" y="1974775"/>
              <a:ext cx="4971824" cy="2952700"/>
              <a:chOff x="3634925" y="1008225"/>
              <a:chExt cx="4971824" cy="2952700"/>
            </a:xfrm>
          </p:grpSpPr>
          <p:pic>
            <p:nvPicPr>
              <p:cNvPr id="11791" name="Google Shape;11791;p430"/>
              <p:cNvPicPr preferRelativeResize="0"/>
              <p:nvPr/>
            </p:nvPicPr>
            <p:blipFill>
              <a:blip r:embed="rId7">
                <a:alphaModFix/>
              </a:blip>
              <a:stretch>
                <a:fillRect/>
              </a:stretch>
            </p:blipFill>
            <p:spPr>
              <a:xfrm>
                <a:off x="3634925" y="1008225"/>
                <a:ext cx="4971824" cy="2952700"/>
              </a:xfrm>
              <a:prstGeom prst="rect">
                <a:avLst/>
              </a:prstGeom>
              <a:noFill/>
              <a:ln>
                <a:noFill/>
              </a:ln>
            </p:spPr>
          </p:pic>
          <p:sp>
            <p:nvSpPr>
              <p:cNvPr id="11792" name="Google Shape;11792;p430"/>
              <p:cNvSpPr txBox="1"/>
              <p:nvPr/>
            </p:nvSpPr>
            <p:spPr>
              <a:xfrm rot="24443">
                <a:off x="4687888" y="199902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fluvoxamine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LUVOX</a:t>
                </a:r>
                <a:endParaRPr sz="1200" b="1"/>
              </a:p>
            </p:txBody>
          </p:sp>
        </p:grpSp>
        <p:sp>
          <p:nvSpPr>
            <p:cNvPr id="11793" name="Google Shape;11793;p430"/>
            <p:cNvSpPr txBox="1"/>
            <p:nvPr/>
          </p:nvSpPr>
          <p:spPr>
            <a:xfrm>
              <a:off x="3841857" y="341904"/>
              <a:ext cx="1598400" cy="62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11794" name="Google Shape;11794;p430"/>
            <p:cNvCxnSpPr/>
            <p:nvPr/>
          </p:nvCxnSpPr>
          <p:spPr>
            <a:xfrm>
              <a:off x="3998774" y="482782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11795" name="Google Shape;11795;p430"/>
          <p:cNvGrpSpPr/>
          <p:nvPr/>
        </p:nvGrpSpPr>
        <p:grpSpPr>
          <a:xfrm>
            <a:off x="3326167" y="2716203"/>
            <a:ext cx="2595233" cy="2322422"/>
            <a:chOff x="2728451" y="807760"/>
            <a:chExt cx="4243350" cy="3797289"/>
          </a:xfrm>
        </p:grpSpPr>
        <p:grpSp>
          <p:nvGrpSpPr>
            <p:cNvPr id="11796" name="Google Shape;11796;p430"/>
            <p:cNvGrpSpPr/>
            <p:nvPr/>
          </p:nvGrpSpPr>
          <p:grpSpPr>
            <a:xfrm>
              <a:off x="2728451" y="807760"/>
              <a:ext cx="4243350" cy="3797289"/>
              <a:chOff x="2728451" y="1112560"/>
              <a:chExt cx="4243350" cy="3797289"/>
            </a:xfrm>
          </p:grpSpPr>
          <p:grpSp>
            <p:nvGrpSpPr>
              <p:cNvPr id="11797" name="Google Shape;11797;p430"/>
              <p:cNvGrpSpPr/>
              <p:nvPr/>
            </p:nvGrpSpPr>
            <p:grpSpPr>
              <a:xfrm>
                <a:off x="3548625" y="1112560"/>
                <a:ext cx="2095342" cy="1415608"/>
                <a:chOff x="3548625" y="1112560"/>
                <a:chExt cx="2095342" cy="1415608"/>
              </a:xfrm>
            </p:grpSpPr>
            <p:grpSp>
              <p:nvGrpSpPr>
                <p:cNvPr id="11798" name="Google Shape;11798;p430"/>
                <p:cNvGrpSpPr/>
                <p:nvPr/>
              </p:nvGrpSpPr>
              <p:grpSpPr>
                <a:xfrm>
                  <a:off x="3548625" y="1112560"/>
                  <a:ext cx="1693806" cy="1415608"/>
                  <a:chOff x="-2521759" y="897403"/>
                  <a:chExt cx="1477500" cy="1089600"/>
                </a:xfrm>
              </p:grpSpPr>
              <p:sp>
                <p:nvSpPr>
                  <p:cNvPr id="11799" name="Google Shape;11799;p430"/>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800" name="Google Shape;11800;p430"/>
                  <p:cNvGrpSpPr/>
                  <p:nvPr/>
                </p:nvGrpSpPr>
                <p:grpSpPr>
                  <a:xfrm>
                    <a:off x="-2127414" y="1275205"/>
                    <a:ext cx="688733" cy="700658"/>
                    <a:chOff x="40123" y="-1583761"/>
                    <a:chExt cx="688733" cy="1109689"/>
                  </a:xfrm>
                </p:grpSpPr>
                <p:grpSp>
                  <p:nvGrpSpPr>
                    <p:cNvPr id="11801" name="Google Shape;11801;p430"/>
                    <p:cNvGrpSpPr/>
                    <p:nvPr/>
                  </p:nvGrpSpPr>
                  <p:grpSpPr>
                    <a:xfrm>
                      <a:off x="45124" y="-1327179"/>
                      <a:ext cx="683733" cy="853107"/>
                      <a:chOff x="597574" y="1930371"/>
                      <a:chExt cx="683733" cy="853107"/>
                    </a:xfrm>
                  </p:grpSpPr>
                  <p:grpSp>
                    <p:nvGrpSpPr>
                      <p:cNvPr id="11802" name="Google Shape;11802;p430"/>
                      <p:cNvGrpSpPr/>
                      <p:nvPr/>
                    </p:nvGrpSpPr>
                    <p:grpSpPr>
                      <a:xfrm rot="-5400000">
                        <a:off x="640721" y="2142893"/>
                        <a:ext cx="600335" cy="680836"/>
                        <a:chOff x="15239716" y="-12996420"/>
                        <a:chExt cx="1868456" cy="2463229"/>
                      </a:xfrm>
                    </p:grpSpPr>
                    <p:pic>
                      <p:nvPicPr>
                        <p:cNvPr id="11803" name="Google Shape;11803;p430"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1804" name="Google Shape;11804;p430"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1805" name="Google Shape;11805;p430"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1806" name="Google Shape;11806;p430"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sp>
              <p:nvSpPr>
                <p:cNvPr id="11807" name="Google Shape;11807;p430"/>
                <p:cNvSpPr txBox="1"/>
                <p:nvPr/>
              </p:nvSpPr>
              <p:spPr>
                <a:xfrm>
                  <a:off x="4045567" y="1211265"/>
                  <a:ext cx="1598400" cy="52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t>CYP</a:t>
                  </a:r>
                  <a:endParaRPr sz="900" b="1"/>
                </a:p>
              </p:txBody>
            </p:sp>
          </p:grpSp>
          <p:grpSp>
            <p:nvGrpSpPr>
              <p:cNvPr id="11808" name="Google Shape;11808;p430"/>
              <p:cNvGrpSpPr/>
              <p:nvPr/>
            </p:nvGrpSpPr>
            <p:grpSpPr>
              <a:xfrm>
                <a:off x="2728451" y="2175925"/>
                <a:ext cx="4243350" cy="2733924"/>
                <a:chOff x="2958951" y="1256250"/>
                <a:chExt cx="4243350" cy="2733924"/>
              </a:xfrm>
            </p:grpSpPr>
            <p:pic>
              <p:nvPicPr>
                <p:cNvPr id="11809" name="Google Shape;11809;p430"/>
                <p:cNvPicPr preferRelativeResize="0"/>
                <p:nvPr/>
              </p:nvPicPr>
              <p:blipFill>
                <a:blip r:embed="rId8">
                  <a:alphaModFix/>
                </a:blip>
                <a:stretch>
                  <a:fillRect/>
                </a:stretch>
              </p:blipFill>
              <p:spPr>
                <a:xfrm>
                  <a:off x="2958951" y="1256250"/>
                  <a:ext cx="4243350" cy="2733924"/>
                </a:xfrm>
                <a:prstGeom prst="rect">
                  <a:avLst/>
                </a:prstGeom>
                <a:noFill/>
                <a:ln>
                  <a:noFill/>
                </a:ln>
              </p:spPr>
            </p:pic>
            <p:sp>
              <p:nvSpPr>
                <p:cNvPr id="11810" name="Google Shape;11810;p430"/>
                <p:cNvSpPr txBox="1"/>
                <p:nvPr/>
              </p:nvSpPr>
              <p:spPr>
                <a:xfrm rot="24443">
                  <a:off x="3616566" y="2253982"/>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paroxetine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PAXIL</a:t>
                  </a:r>
                  <a:endParaRPr sz="1200" b="1"/>
                </a:p>
              </p:txBody>
            </p:sp>
          </p:grpSp>
        </p:grpSp>
        <p:cxnSp>
          <p:nvCxnSpPr>
            <p:cNvPr id="11811" name="Google Shape;11811;p430"/>
            <p:cNvCxnSpPr/>
            <p:nvPr/>
          </p:nvCxnSpPr>
          <p:spPr>
            <a:xfrm>
              <a:off x="4177633" y="451473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11812" name="Google Shape;11812;p430"/>
          <p:cNvGrpSpPr/>
          <p:nvPr/>
        </p:nvGrpSpPr>
        <p:grpSpPr>
          <a:xfrm>
            <a:off x="527993" y="631283"/>
            <a:ext cx="2523464" cy="1702042"/>
            <a:chOff x="1078553" y="1406852"/>
            <a:chExt cx="3191834" cy="2152848"/>
          </a:xfrm>
        </p:grpSpPr>
        <p:grpSp>
          <p:nvGrpSpPr>
            <p:cNvPr id="11813" name="Google Shape;11813;p430"/>
            <p:cNvGrpSpPr/>
            <p:nvPr/>
          </p:nvGrpSpPr>
          <p:grpSpPr>
            <a:xfrm>
              <a:off x="1078553" y="1406852"/>
              <a:ext cx="3191834" cy="2152848"/>
              <a:chOff x="861075" y="1457642"/>
              <a:chExt cx="4419599" cy="2980958"/>
            </a:xfrm>
          </p:grpSpPr>
          <p:pic>
            <p:nvPicPr>
              <p:cNvPr id="11814" name="Google Shape;11814;p430"/>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11815" name="Google Shape;11815;p430"/>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escitalopram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LEXAPRO</a:t>
                </a:r>
                <a:endParaRPr sz="1200" b="1"/>
              </a:p>
            </p:txBody>
          </p:sp>
        </p:grpSp>
        <p:grpSp>
          <p:nvGrpSpPr>
            <p:cNvPr id="11816" name="Google Shape;11816;p430"/>
            <p:cNvGrpSpPr/>
            <p:nvPr/>
          </p:nvGrpSpPr>
          <p:grpSpPr>
            <a:xfrm>
              <a:off x="1980041" y="1481287"/>
              <a:ext cx="308764" cy="2020121"/>
              <a:chOff x="4198133" y="1585860"/>
              <a:chExt cx="434023" cy="2787912"/>
            </a:xfrm>
          </p:grpSpPr>
          <p:cxnSp>
            <p:nvCxnSpPr>
              <p:cNvPr id="11817" name="Google Shape;11817;p430"/>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1818" name="Google Shape;11818;p430"/>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1819" name="Google Shape;11819;p430"/>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nvGrpSpPr>
          <p:cNvPr id="11820" name="Google Shape;11820;p430"/>
          <p:cNvGrpSpPr/>
          <p:nvPr/>
        </p:nvGrpSpPr>
        <p:grpSpPr>
          <a:xfrm>
            <a:off x="6127382" y="347119"/>
            <a:ext cx="2775450" cy="2026082"/>
            <a:chOff x="4539758" y="527583"/>
            <a:chExt cx="2775450" cy="2026082"/>
          </a:xfrm>
        </p:grpSpPr>
        <p:grpSp>
          <p:nvGrpSpPr>
            <p:cNvPr id="11821" name="Google Shape;11821;p430"/>
            <p:cNvGrpSpPr/>
            <p:nvPr/>
          </p:nvGrpSpPr>
          <p:grpSpPr>
            <a:xfrm>
              <a:off x="4539758" y="566729"/>
              <a:ext cx="2775450" cy="1986936"/>
              <a:chOff x="4902894" y="1042215"/>
              <a:chExt cx="3586316" cy="2567432"/>
            </a:xfrm>
          </p:grpSpPr>
          <p:grpSp>
            <p:nvGrpSpPr>
              <p:cNvPr id="11822" name="Google Shape;11822;p430"/>
              <p:cNvGrpSpPr/>
              <p:nvPr/>
            </p:nvGrpSpPr>
            <p:grpSpPr>
              <a:xfrm>
                <a:off x="6099641" y="1042215"/>
                <a:ext cx="574895" cy="480514"/>
                <a:chOff x="-2521759" y="897403"/>
                <a:chExt cx="1477500" cy="1089600"/>
              </a:xfrm>
            </p:grpSpPr>
            <p:sp>
              <p:nvSpPr>
                <p:cNvPr id="11823" name="Google Shape;11823;p430"/>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824" name="Google Shape;11824;p430"/>
                <p:cNvGrpSpPr/>
                <p:nvPr/>
              </p:nvGrpSpPr>
              <p:grpSpPr>
                <a:xfrm>
                  <a:off x="-2127414" y="1275205"/>
                  <a:ext cx="688733" cy="700658"/>
                  <a:chOff x="40123" y="-1583761"/>
                  <a:chExt cx="688733" cy="1109689"/>
                </a:xfrm>
              </p:grpSpPr>
              <p:grpSp>
                <p:nvGrpSpPr>
                  <p:cNvPr id="11825" name="Google Shape;11825;p430"/>
                  <p:cNvGrpSpPr/>
                  <p:nvPr/>
                </p:nvGrpSpPr>
                <p:grpSpPr>
                  <a:xfrm>
                    <a:off x="45124" y="-1327179"/>
                    <a:ext cx="683733" cy="853107"/>
                    <a:chOff x="597574" y="1930371"/>
                    <a:chExt cx="683733" cy="853107"/>
                  </a:xfrm>
                </p:grpSpPr>
                <p:grpSp>
                  <p:nvGrpSpPr>
                    <p:cNvPr id="11826" name="Google Shape;11826;p430"/>
                    <p:cNvGrpSpPr/>
                    <p:nvPr/>
                  </p:nvGrpSpPr>
                  <p:grpSpPr>
                    <a:xfrm rot="-5400000">
                      <a:off x="640721" y="2142893"/>
                      <a:ext cx="600335" cy="680836"/>
                      <a:chOff x="15239716" y="-12996420"/>
                      <a:chExt cx="1868456" cy="2463229"/>
                    </a:xfrm>
                  </p:grpSpPr>
                  <p:pic>
                    <p:nvPicPr>
                      <p:cNvPr id="11827" name="Google Shape;11827;p430"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1828" name="Google Shape;11828;p430"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1829" name="Google Shape;11829;p430"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1830" name="Google Shape;11830;p430"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1831" name="Google Shape;11831;p430"/>
              <p:cNvGrpSpPr/>
              <p:nvPr/>
            </p:nvGrpSpPr>
            <p:grpSpPr>
              <a:xfrm>
                <a:off x="4902894" y="1104366"/>
                <a:ext cx="3586316" cy="2505281"/>
                <a:chOff x="2696950" y="1678663"/>
                <a:chExt cx="4760176" cy="3325300"/>
              </a:xfrm>
            </p:grpSpPr>
            <p:grpSp>
              <p:nvGrpSpPr>
                <p:cNvPr id="11832" name="Google Shape;11832;p430"/>
                <p:cNvGrpSpPr/>
                <p:nvPr/>
              </p:nvGrpSpPr>
              <p:grpSpPr>
                <a:xfrm>
                  <a:off x="2696950" y="1678663"/>
                  <a:ext cx="4760176" cy="3325300"/>
                  <a:chOff x="2586350" y="1168975"/>
                  <a:chExt cx="4760176" cy="3325300"/>
                </a:xfrm>
              </p:grpSpPr>
              <p:pic>
                <p:nvPicPr>
                  <p:cNvPr id="11833" name="Google Shape;11833;p430"/>
                  <p:cNvPicPr preferRelativeResize="0"/>
                  <p:nvPr/>
                </p:nvPicPr>
                <p:blipFill>
                  <a:blip r:embed="rId10">
                    <a:alphaModFix/>
                  </a:blip>
                  <a:stretch>
                    <a:fillRect/>
                  </a:stretch>
                </p:blipFill>
                <p:spPr>
                  <a:xfrm>
                    <a:off x="2586350" y="1168975"/>
                    <a:ext cx="4760176" cy="3325300"/>
                  </a:xfrm>
                  <a:prstGeom prst="rect">
                    <a:avLst/>
                  </a:prstGeom>
                  <a:noFill/>
                  <a:ln>
                    <a:noFill/>
                  </a:ln>
                </p:spPr>
              </p:pic>
              <p:sp>
                <p:nvSpPr>
                  <p:cNvPr id="11834" name="Google Shape;11834;p430"/>
                  <p:cNvSpPr txBox="1"/>
                  <p:nvPr/>
                </p:nvSpPr>
                <p:spPr>
                  <a:xfrm rot="24443">
                    <a:off x="3553711" y="26906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sertraline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ZOLOFT</a:t>
                    </a:r>
                    <a:endParaRPr sz="1200" b="1"/>
                  </a:p>
                </p:txBody>
              </p:sp>
            </p:grpSp>
            <p:sp>
              <p:nvSpPr>
                <p:cNvPr id="11835" name="Google Shape;11835;p430"/>
                <p:cNvSpPr/>
                <p:nvPr/>
              </p:nvSpPr>
              <p:spPr>
                <a:xfrm>
                  <a:off x="4431469" y="2628330"/>
                  <a:ext cx="451200" cy="4335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cxnSp>
            <p:nvCxnSpPr>
              <p:cNvPr id="11836" name="Google Shape;11836;p430"/>
              <p:cNvCxnSpPr/>
              <p:nvPr/>
            </p:nvCxnSpPr>
            <p:spPr>
              <a:xfrm>
                <a:off x="6279221" y="3542858"/>
                <a:ext cx="290400" cy="0"/>
              </a:xfrm>
              <a:prstGeom prst="straightConnector1">
                <a:avLst/>
              </a:prstGeom>
              <a:noFill/>
              <a:ln w="28575" cap="flat" cmpd="sng">
                <a:solidFill>
                  <a:schemeClr val="dk2"/>
                </a:solidFill>
                <a:prstDash val="solid"/>
                <a:round/>
                <a:headEnd type="none" w="med" len="med"/>
                <a:tailEnd type="none" w="med" len="med"/>
              </a:ln>
            </p:spPr>
          </p:cxnSp>
        </p:grpSp>
        <p:sp>
          <p:nvSpPr>
            <p:cNvPr id="11837" name="Google Shape;11837;p430"/>
            <p:cNvSpPr txBox="1"/>
            <p:nvPr/>
          </p:nvSpPr>
          <p:spPr>
            <a:xfrm>
              <a:off x="5520585" y="527583"/>
              <a:ext cx="9777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b="1"/>
                <a:t>CYP</a:t>
              </a:r>
              <a:endParaRPr sz="600" b="1"/>
            </a:p>
          </p:txBody>
        </p:sp>
      </p:grpSp>
      <p:grpSp>
        <p:nvGrpSpPr>
          <p:cNvPr id="11838" name="Google Shape;11838;p430"/>
          <p:cNvGrpSpPr/>
          <p:nvPr/>
        </p:nvGrpSpPr>
        <p:grpSpPr>
          <a:xfrm>
            <a:off x="312467" y="2851630"/>
            <a:ext cx="2707879" cy="1954173"/>
            <a:chOff x="441300" y="2554780"/>
            <a:chExt cx="2707879" cy="1954173"/>
          </a:xfrm>
        </p:grpSpPr>
        <p:pic>
          <p:nvPicPr>
            <p:cNvPr id="11839" name="Google Shape;11839;p430"/>
            <p:cNvPicPr preferRelativeResize="0"/>
            <p:nvPr/>
          </p:nvPicPr>
          <p:blipFill>
            <a:blip r:embed="rId11">
              <a:alphaModFix/>
            </a:blip>
            <a:stretch>
              <a:fillRect/>
            </a:stretch>
          </p:blipFill>
          <p:spPr>
            <a:xfrm rot="-3134505">
              <a:off x="754424" y="2606659"/>
              <a:ext cx="335059" cy="415654"/>
            </a:xfrm>
            <a:prstGeom prst="rect">
              <a:avLst/>
            </a:prstGeom>
            <a:noFill/>
            <a:ln>
              <a:noFill/>
            </a:ln>
          </p:spPr>
        </p:pic>
        <p:pic>
          <p:nvPicPr>
            <p:cNvPr id="11840" name="Google Shape;11840;p430"/>
            <p:cNvPicPr preferRelativeResize="0"/>
            <p:nvPr/>
          </p:nvPicPr>
          <p:blipFill>
            <a:blip r:embed="rId12">
              <a:alphaModFix/>
            </a:blip>
            <a:stretch>
              <a:fillRect/>
            </a:stretch>
          </p:blipFill>
          <p:spPr>
            <a:xfrm rot="-2178441">
              <a:off x="496040" y="4106676"/>
              <a:ext cx="397219" cy="315256"/>
            </a:xfrm>
            <a:prstGeom prst="roundRect">
              <a:avLst>
                <a:gd name="adj" fmla="val 16667"/>
              </a:avLst>
            </a:prstGeom>
            <a:noFill/>
            <a:ln w="19050" cap="flat" cmpd="sng">
              <a:solidFill>
                <a:srgbClr val="3366CC"/>
              </a:solidFill>
              <a:prstDash val="solid"/>
              <a:round/>
              <a:headEnd type="none" w="sm" len="sm"/>
              <a:tailEnd type="none" w="sm" len="sm"/>
            </a:ln>
          </p:spPr>
        </p:pic>
        <p:grpSp>
          <p:nvGrpSpPr>
            <p:cNvPr id="11841" name="Google Shape;11841;p430"/>
            <p:cNvGrpSpPr/>
            <p:nvPr/>
          </p:nvGrpSpPr>
          <p:grpSpPr>
            <a:xfrm>
              <a:off x="625714" y="2806908"/>
              <a:ext cx="2523464" cy="1702042"/>
              <a:chOff x="1078553" y="1406852"/>
              <a:chExt cx="3191834" cy="2152848"/>
            </a:xfrm>
          </p:grpSpPr>
          <p:grpSp>
            <p:nvGrpSpPr>
              <p:cNvPr id="11842" name="Google Shape;11842;p430"/>
              <p:cNvGrpSpPr/>
              <p:nvPr/>
            </p:nvGrpSpPr>
            <p:grpSpPr>
              <a:xfrm>
                <a:off x="1078553" y="1406852"/>
                <a:ext cx="3191834" cy="2152848"/>
                <a:chOff x="861075" y="1457642"/>
                <a:chExt cx="4419599" cy="2980958"/>
              </a:xfrm>
            </p:grpSpPr>
            <p:pic>
              <p:nvPicPr>
                <p:cNvPr id="11843" name="Google Shape;11843;p430"/>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11844" name="Google Shape;11844;p430"/>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CELEXA</a:t>
                  </a:r>
                  <a:endParaRPr sz="1200" b="1"/>
                </a:p>
              </p:txBody>
            </p:sp>
          </p:grpSp>
          <p:grpSp>
            <p:nvGrpSpPr>
              <p:cNvPr id="11845" name="Google Shape;11845;p430"/>
              <p:cNvGrpSpPr/>
              <p:nvPr/>
            </p:nvGrpSpPr>
            <p:grpSpPr>
              <a:xfrm>
                <a:off x="1980041" y="1481287"/>
                <a:ext cx="308764" cy="2020121"/>
                <a:chOff x="4198133" y="1585860"/>
                <a:chExt cx="434023" cy="2787912"/>
              </a:xfrm>
            </p:grpSpPr>
            <p:cxnSp>
              <p:nvCxnSpPr>
                <p:cNvPr id="11846" name="Google Shape;11846;p430"/>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1847" name="Google Shape;11847;p430"/>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1848" name="Google Shape;11848;p430"/>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pic>
          <p:nvPicPr>
            <p:cNvPr id="11849" name="Google Shape;11849;p430"/>
            <p:cNvPicPr preferRelativeResize="0"/>
            <p:nvPr/>
          </p:nvPicPr>
          <p:blipFill>
            <a:blip r:embed="rId13">
              <a:alphaModFix/>
            </a:blip>
            <a:stretch>
              <a:fillRect/>
            </a:stretch>
          </p:blipFill>
          <p:spPr>
            <a:xfrm flipH="1">
              <a:off x="1897499" y="2696006"/>
              <a:ext cx="629151" cy="711150"/>
            </a:xfrm>
            <a:prstGeom prst="rect">
              <a:avLst/>
            </a:prstGeom>
            <a:noFill/>
            <a:ln>
              <a:noFill/>
            </a:ln>
          </p:spPr>
        </p:pic>
      </p:grpSp>
      <p:grpSp>
        <p:nvGrpSpPr>
          <p:cNvPr id="11850" name="Google Shape;11850;p430"/>
          <p:cNvGrpSpPr/>
          <p:nvPr/>
        </p:nvGrpSpPr>
        <p:grpSpPr>
          <a:xfrm>
            <a:off x="3304419" y="11"/>
            <a:ext cx="2652183" cy="2622142"/>
            <a:chOff x="3050443" y="551620"/>
            <a:chExt cx="4522051" cy="4470830"/>
          </a:xfrm>
        </p:grpSpPr>
        <p:grpSp>
          <p:nvGrpSpPr>
            <p:cNvPr id="11851" name="Google Shape;11851;p430"/>
            <p:cNvGrpSpPr/>
            <p:nvPr/>
          </p:nvGrpSpPr>
          <p:grpSpPr>
            <a:xfrm>
              <a:off x="3050443" y="551620"/>
              <a:ext cx="4522051" cy="4470830"/>
              <a:chOff x="3050443" y="551620"/>
              <a:chExt cx="4522051" cy="4470830"/>
            </a:xfrm>
          </p:grpSpPr>
          <p:sp>
            <p:nvSpPr>
              <p:cNvPr id="11852" name="Google Shape;11852;p430"/>
              <p:cNvSpPr/>
              <p:nvPr/>
            </p:nvSpPr>
            <p:spPr>
              <a:xfrm>
                <a:off x="3783209" y="551620"/>
                <a:ext cx="2286600" cy="19110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853" name="Google Shape;11853;p430"/>
              <p:cNvGrpSpPr/>
              <p:nvPr/>
            </p:nvGrpSpPr>
            <p:grpSpPr>
              <a:xfrm>
                <a:off x="4403945" y="1498365"/>
                <a:ext cx="1058145" cy="944731"/>
                <a:chOff x="515373" y="1930371"/>
                <a:chExt cx="683733" cy="853107"/>
              </a:xfrm>
            </p:grpSpPr>
            <p:grpSp>
              <p:nvGrpSpPr>
                <p:cNvPr id="11854" name="Google Shape;11854;p430"/>
                <p:cNvGrpSpPr/>
                <p:nvPr/>
              </p:nvGrpSpPr>
              <p:grpSpPr>
                <a:xfrm rot="-5400000">
                  <a:off x="558520" y="2142893"/>
                  <a:ext cx="600335" cy="680836"/>
                  <a:chOff x="15239716" y="-13293819"/>
                  <a:chExt cx="1868456" cy="2463229"/>
                </a:xfrm>
              </p:grpSpPr>
              <p:pic>
                <p:nvPicPr>
                  <p:cNvPr id="11855" name="Google Shape;11855;p430" descr="clipped result image"/>
                  <p:cNvPicPr preferRelativeResize="0"/>
                  <p:nvPr/>
                </p:nvPicPr>
                <p:blipFill rotWithShape="1">
                  <a:blip r:embed="rId3">
                    <a:alphaModFix/>
                  </a:blip>
                  <a:srcRect/>
                  <a:stretch/>
                </p:blipFill>
                <p:spPr>
                  <a:xfrm>
                    <a:off x="16010045" y="-13293819"/>
                    <a:ext cx="1098127" cy="2458497"/>
                  </a:xfrm>
                  <a:prstGeom prst="rect">
                    <a:avLst/>
                  </a:prstGeom>
                  <a:noFill/>
                  <a:ln>
                    <a:noFill/>
                  </a:ln>
                </p:spPr>
              </p:pic>
              <p:pic>
                <p:nvPicPr>
                  <p:cNvPr id="11856" name="Google Shape;11856;p430" descr="clipped result image"/>
                  <p:cNvPicPr preferRelativeResize="0"/>
                  <p:nvPr/>
                </p:nvPicPr>
                <p:blipFill rotWithShape="1">
                  <a:blip r:embed="rId4">
                    <a:alphaModFix/>
                  </a:blip>
                  <a:srcRect/>
                  <a:stretch/>
                </p:blipFill>
                <p:spPr>
                  <a:xfrm>
                    <a:off x="15239716" y="-13289087"/>
                    <a:ext cx="1106322" cy="2458497"/>
                  </a:xfrm>
                  <a:prstGeom prst="rect">
                    <a:avLst/>
                  </a:prstGeom>
                  <a:noFill/>
                  <a:ln>
                    <a:noFill/>
                  </a:ln>
                </p:spPr>
              </p:pic>
            </p:grpSp>
            <p:pic>
              <p:nvPicPr>
                <p:cNvPr id="11857" name="Google Shape;11857;p430" descr="clipped result image"/>
                <p:cNvPicPr preferRelativeResize="0"/>
                <p:nvPr/>
              </p:nvPicPr>
              <p:blipFill rotWithShape="1">
                <a:blip r:embed="rId5">
                  <a:alphaModFix/>
                </a:blip>
                <a:srcRect/>
                <a:stretch/>
              </p:blipFill>
              <p:spPr>
                <a:xfrm rot="-5400000">
                  <a:off x="678723" y="1767021"/>
                  <a:ext cx="352828" cy="679529"/>
                </a:xfrm>
                <a:prstGeom prst="rect">
                  <a:avLst/>
                </a:prstGeom>
                <a:noFill/>
                <a:ln>
                  <a:noFill/>
                </a:ln>
              </p:spPr>
            </p:pic>
          </p:grpSp>
          <p:pic>
            <p:nvPicPr>
              <p:cNvPr id="11858" name="Google Shape;11858;p430" descr="clipped result image"/>
              <p:cNvPicPr preferRelativeResize="0"/>
              <p:nvPr/>
            </p:nvPicPr>
            <p:blipFill rotWithShape="1">
              <a:blip r:embed="rId6">
                <a:alphaModFix/>
              </a:blip>
              <a:srcRect/>
              <a:stretch/>
            </p:blipFill>
            <p:spPr>
              <a:xfrm rot="-5400000">
                <a:off x="4726662" y="883790"/>
                <a:ext cx="390726" cy="1051638"/>
              </a:xfrm>
              <a:prstGeom prst="rect">
                <a:avLst/>
              </a:prstGeom>
              <a:noFill/>
              <a:ln>
                <a:noFill/>
              </a:ln>
            </p:spPr>
          </p:pic>
          <p:pic>
            <p:nvPicPr>
              <p:cNvPr id="11859" name="Google Shape;11859;p430"/>
              <p:cNvPicPr preferRelativeResize="0"/>
              <p:nvPr/>
            </p:nvPicPr>
            <p:blipFill>
              <a:blip r:embed="rId14">
                <a:alphaModFix/>
              </a:blip>
              <a:stretch>
                <a:fillRect/>
              </a:stretch>
            </p:blipFill>
            <p:spPr>
              <a:xfrm>
                <a:off x="3050443" y="2089364"/>
                <a:ext cx="4522051" cy="2933086"/>
              </a:xfrm>
              <a:prstGeom prst="rect">
                <a:avLst/>
              </a:prstGeom>
              <a:noFill/>
              <a:ln>
                <a:noFill/>
              </a:ln>
            </p:spPr>
          </p:pic>
          <p:sp>
            <p:nvSpPr>
              <p:cNvPr id="11860" name="Google Shape;11860;p430"/>
              <p:cNvSpPr txBox="1"/>
              <p:nvPr/>
            </p:nvSpPr>
            <p:spPr>
              <a:xfrm>
                <a:off x="4544688" y="755305"/>
                <a:ext cx="1598400" cy="5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11861" name="Google Shape;11861;p430"/>
              <p:cNvCxnSpPr/>
              <p:nvPr/>
            </p:nvCxnSpPr>
            <p:spPr>
              <a:xfrm>
                <a:off x="4708312" y="4920925"/>
                <a:ext cx="351300" cy="0"/>
              </a:xfrm>
              <a:prstGeom prst="straightConnector1">
                <a:avLst/>
              </a:prstGeom>
              <a:noFill/>
              <a:ln w="28575" cap="flat" cmpd="sng">
                <a:solidFill>
                  <a:schemeClr val="dk2"/>
                </a:solidFill>
                <a:prstDash val="solid"/>
                <a:round/>
                <a:headEnd type="none" w="med" len="med"/>
                <a:tailEnd type="none" w="med" len="med"/>
              </a:ln>
            </p:spPr>
          </p:cxnSp>
        </p:grpSp>
        <p:sp>
          <p:nvSpPr>
            <p:cNvPr id="11862" name="Google Shape;11862;p430"/>
            <p:cNvSpPr txBox="1"/>
            <p:nvPr/>
          </p:nvSpPr>
          <p:spPr>
            <a:xfrm rot="24443">
              <a:off x="3845308" y="3149520"/>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PROZAC</a:t>
              </a:r>
              <a:endParaRPr sz="1200" b="1"/>
            </a:p>
          </p:txBody>
        </p:sp>
      </p:grpSp>
      <p:sp>
        <p:nvSpPr>
          <p:cNvPr id="11863" name="Google Shape;11863;p430"/>
          <p:cNvSpPr txBox="1"/>
          <p:nvPr/>
        </p:nvSpPr>
        <p:spPr>
          <a:xfrm>
            <a:off x="689897" y="128838"/>
            <a:ext cx="2891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Norepinephrine (NE)</a:t>
            </a:r>
            <a:endParaRPr sz="1600" b="1"/>
          </a:p>
        </p:txBody>
      </p:sp>
      <p:pic>
        <p:nvPicPr>
          <p:cNvPr id="11864" name="Google Shape;11864;p430"/>
          <p:cNvPicPr preferRelativeResize="0"/>
          <p:nvPr/>
        </p:nvPicPr>
        <p:blipFill rotWithShape="1">
          <a:blip r:embed="rId15">
            <a:alphaModFix/>
          </a:blip>
          <a:srcRect r="83431"/>
          <a:stretch/>
        </p:blipFill>
        <p:spPr>
          <a:xfrm rot="10152765">
            <a:off x="293597" y="208373"/>
            <a:ext cx="432429" cy="367305"/>
          </a:xfrm>
          <a:prstGeom prst="rect">
            <a:avLst/>
          </a:prstGeom>
          <a:noFill/>
          <a:ln>
            <a:noFill/>
          </a:ln>
        </p:spPr>
      </p:pic>
      <p:pic>
        <p:nvPicPr>
          <p:cNvPr id="11865" name="Google Shape;11865;p430"/>
          <p:cNvPicPr preferRelativeResize="0"/>
          <p:nvPr/>
        </p:nvPicPr>
        <p:blipFill>
          <a:blip r:embed="rId16">
            <a:alphaModFix amt="74000"/>
          </a:blip>
          <a:stretch>
            <a:fillRect/>
          </a:stretch>
        </p:blipFill>
        <p:spPr>
          <a:xfrm>
            <a:off x="66675" y="612900"/>
            <a:ext cx="3066975" cy="4425600"/>
          </a:xfrm>
          <a:prstGeom prst="rect">
            <a:avLst/>
          </a:prstGeom>
          <a:noFill/>
          <a:ln>
            <a:noFill/>
          </a:ln>
        </p:spPr>
      </p:pic>
      <p:pic>
        <p:nvPicPr>
          <p:cNvPr id="11866" name="Google Shape;11866;p430"/>
          <p:cNvPicPr preferRelativeResize="0"/>
          <p:nvPr/>
        </p:nvPicPr>
        <p:blipFill>
          <a:blip r:embed="rId16">
            <a:alphaModFix amt="74000"/>
          </a:blip>
          <a:stretch>
            <a:fillRect/>
          </a:stretch>
        </p:blipFill>
        <p:spPr>
          <a:xfrm>
            <a:off x="6024450" y="171150"/>
            <a:ext cx="3066975" cy="4941525"/>
          </a:xfrm>
          <a:prstGeom prst="rect">
            <a:avLst/>
          </a:prstGeom>
          <a:noFill/>
          <a:ln>
            <a:noFill/>
          </a:ln>
        </p:spPr>
      </p:pic>
      <p:sp>
        <p:nvSpPr>
          <p:cNvPr id="11867" name="Google Shape;11867;p430"/>
          <p:cNvSpPr/>
          <p:nvPr/>
        </p:nvSpPr>
        <p:spPr>
          <a:xfrm>
            <a:off x="4857750" y="927400"/>
            <a:ext cx="647700" cy="6474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8" name="Google Shape;11868;p430"/>
          <p:cNvSpPr/>
          <p:nvPr/>
        </p:nvSpPr>
        <p:spPr>
          <a:xfrm>
            <a:off x="4810125" y="3270550"/>
            <a:ext cx="647700" cy="6474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pic>
        <p:nvPicPr>
          <p:cNvPr id="593" name="Google Shape;593;p53"/>
          <p:cNvPicPr preferRelativeResize="0"/>
          <p:nvPr/>
        </p:nvPicPr>
        <p:blipFill rotWithShape="1">
          <a:blip r:embed="rId3">
            <a:alphaModFix/>
          </a:blip>
          <a:srcRect t="6200"/>
          <a:stretch/>
        </p:blipFill>
        <p:spPr>
          <a:xfrm>
            <a:off x="889275" y="636800"/>
            <a:ext cx="5169801" cy="4284875"/>
          </a:xfrm>
          <a:prstGeom prst="rect">
            <a:avLst/>
          </a:prstGeom>
          <a:noFill/>
          <a:ln>
            <a:noFill/>
          </a:ln>
        </p:spPr>
      </p:pic>
      <p:pic>
        <p:nvPicPr>
          <p:cNvPr id="594" name="Google Shape;594;p53"/>
          <p:cNvPicPr preferRelativeResize="0"/>
          <p:nvPr/>
        </p:nvPicPr>
        <p:blipFill rotWithShape="1">
          <a:blip r:embed="rId4">
            <a:alphaModFix/>
          </a:blip>
          <a:srcRect r="87810" b="78161"/>
          <a:stretch/>
        </p:blipFill>
        <p:spPr>
          <a:xfrm>
            <a:off x="529571" y="3876898"/>
            <a:ext cx="526575" cy="383850"/>
          </a:xfrm>
          <a:prstGeom prst="rect">
            <a:avLst/>
          </a:prstGeom>
          <a:noFill/>
          <a:ln>
            <a:noFill/>
          </a:ln>
        </p:spPr>
      </p:pic>
      <p:pic>
        <p:nvPicPr>
          <p:cNvPr id="595" name="Google Shape;595;p53"/>
          <p:cNvPicPr preferRelativeResize="0"/>
          <p:nvPr/>
        </p:nvPicPr>
        <p:blipFill rotWithShape="1">
          <a:blip r:embed="rId4">
            <a:alphaModFix/>
          </a:blip>
          <a:srcRect l="11053" t="25296" r="76756" b="30252"/>
          <a:stretch/>
        </p:blipFill>
        <p:spPr>
          <a:xfrm>
            <a:off x="831947" y="2869977"/>
            <a:ext cx="345226" cy="512201"/>
          </a:xfrm>
          <a:prstGeom prst="rect">
            <a:avLst/>
          </a:prstGeom>
          <a:noFill/>
          <a:ln>
            <a:noFill/>
          </a:ln>
        </p:spPr>
      </p:pic>
      <p:pic>
        <p:nvPicPr>
          <p:cNvPr id="596" name="Google Shape;596;p53"/>
          <p:cNvPicPr preferRelativeResize="0"/>
          <p:nvPr/>
        </p:nvPicPr>
        <p:blipFill rotWithShape="1">
          <a:blip r:embed="rId4">
            <a:alphaModFix/>
          </a:blip>
          <a:srcRect l="36085" t="47857" r="40502" b="-10513"/>
          <a:stretch/>
        </p:blipFill>
        <p:spPr>
          <a:xfrm>
            <a:off x="1553212" y="2350150"/>
            <a:ext cx="526575" cy="573401"/>
          </a:xfrm>
          <a:prstGeom prst="rect">
            <a:avLst/>
          </a:prstGeom>
          <a:noFill/>
          <a:ln>
            <a:noFill/>
          </a:ln>
        </p:spPr>
      </p:pic>
      <p:pic>
        <p:nvPicPr>
          <p:cNvPr id="597" name="Google Shape;597;p53"/>
          <p:cNvPicPr preferRelativeResize="0"/>
          <p:nvPr/>
        </p:nvPicPr>
        <p:blipFill rotWithShape="1">
          <a:blip r:embed="rId5">
            <a:alphaModFix/>
          </a:blip>
          <a:srcRect t="68144" r="79159"/>
          <a:stretch/>
        </p:blipFill>
        <p:spPr>
          <a:xfrm>
            <a:off x="2019798" y="2315650"/>
            <a:ext cx="436027" cy="512199"/>
          </a:xfrm>
          <a:prstGeom prst="rect">
            <a:avLst/>
          </a:prstGeom>
          <a:noFill/>
          <a:ln>
            <a:noFill/>
          </a:ln>
        </p:spPr>
      </p:pic>
      <p:sp>
        <p:nvSpPr>
          <p:cNvPr id="598" name="Google Shape;598;p53"/>
          <p:cNvSpPr txBox="1"/>
          <p:nvPr/>
        </p:nvSpPr>
        <p:spPr>
          <a:xfrm>
            <a:off x="4079366" y="1919059"/>
            <a:ext cx="1979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--&gt; synthesis of new proteins which can alter the neuron’s functions</a:t>
            </a:r>
            <a:endParaRPr sz="800"/>
          </a:p>
        </p:txBody>
      </p:sp>
      <p:sp>
        <p:nvSpPr>
          <p:cNvPr id="599" name="Google Shape;599;p53"/>
          <p:cNvSpPr txBox="1"/>
          <p:nvPr/>
        </p:nvSpPr>
        <p:spPr>
          <a:xfrm>
            <a:off x="6278704" y="1164850"/>
            <a:ext cx="28653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900" b="1">
                <a:solidFill>
                  <a:schemeClr val="dk1"/>
                </a:solidFill>
              </a:rPr>
              <a:t>intracellular “downstream” effects</a:t>
            </a:r>
            <a:endParaRPr sz="1900" b="1"/>
          </a:p>
        </p:txBody>
      </p:sp>
      <p:sp>
        <p:nvSpPr>
          <p:cNvPr id="600" name="Google Shape;600;p53"/>
          <p:cNvSpPr txBox="1"/>
          <p:nvPr/>
        </p:nvSpPr>
        <p:spPr>
          <a:xfrm>
            <a:off x="193175" y="93025"/>
            <a:ext cx="43431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900" b="1">
                <a:solidFill>
                  <a:schemeClr val="dk1"/>
                </a:solidFill>
              </a:rPr>
              <a:t>Signal transduction cascade</a:t>
            </a:r>
            <a:endParaRPr sz="1900" b="1">
              <a:solidFill>
                <a:schemeClr val="dk1"/>
              </a:solidFill>
            </a:endParaRPr>
          </a:p>
          <a:p>
            <a:pPr marL="0" lvl="0" indent="0" algn="l" rtl="0">
              <a:spcBef>
                <a:spcPts val="0"/>
              </a:spcBef>
              <a:spcAft>
                <a:spcPts val="0"/>
              </a:spcAft>
              <a:buNone/>
            </a:pPr>
            <a:endParaRPr sz="1900" b="1"/>
          </a:p>
        </p:txBody>
      </p:sp>
      <p:pic>
        <p:nvPicPr>
          <p:cNvPr id="601" name="Google Shape;601;p53"/>
          <p:cNvPicPr preferRelativeResize="0"/>
          <p:nvPr/>
        </p:nvPicPr>
        <p:blipFill rotWithShape="1">
          <a:blip r:embed="rId6">
            <a:alphaModFix/>
          </a:blip>
          <a:srcRect l="72246" t="15842" r="8927" b="31522"/>
          <a:stretch/>
        </p:blipFill>
        <p:spPr>
          <a:xfrm>
            <a:off x="2455825" y="1837950"/>
            <a:ext cx="583159" cy="512200"/>
          </a:xfrm>
          <a:prstGeom prst="rect">
            <a:avLst/>
          </a:prstGeom>
          <a:noFill/>
          <a:ln>
            <a:noFill/>
          </a:ln>
        </p:spPr>
      </p:pic>
      <p:pic>
        <p:nvPicPr>
          <p:cNvPr id="602" name="Google Shape;602;p53"/>
          <p:cNvPicPr preferRelativeResize="0"/>
          <p:nvPr/>
        </p:nvPicPr>
        <p:blipFill rotWithShape="1">
          <a:blip r:embed="rId7">
            <a:alphaModFix/>
          </a:blip>
          <a:srcRect b="10682"/>
          <a:stretch/>
        </p:blipFill>
        <p:spPr>
          <a:xfrm>
            <a:off x="3485975" y="1366500"/>
            <a:ext cx="796701" cy="471450"/>
          </a:xfrm>
          <a:prstGeom prst="rect">
            <a:avLst/>
          </a:prstGeom>
          <a:noFill/>
          <a:ln>
            <a:noFill/>
          </a:ln>
        </p:spPr>
      </p:pic>
      <p:pic>
        <p:nvPicPr>
          <p:cNvPr id="603" name="Google Shape;603;p53"/>
          <p:cNvPicPr preferRelativeResize="0"/>
          <p:nvPr/>
        </p:nvPicPr>
        <p:blipFill>
          <a:blip r:embed="rId8">
            <a:alphaModFix/>
          </a:blip>
          <a:stretch>
            <a:fillRect/>
          </a:stretch>
        </p:blipFill>
        <p:spPr>
          <a:xfrm>
            <a:off x="5837575" y="427526"/>
            <a:ext cx="994661" cy="573400"/>
          </a:xfrm>
          <a:prstGeom prst="rect">
            <a:avLst/>
          </a:prstGeom>
          <a:noFill/>
          <a:ln>
            <a:noFill/>
          </a:ln>
        </p:spPr>
      </p:pic>
      <p:sp>
        <p:nvSpPr>
          <p:cNvPr id="604" name="Google Shape;604;p53"/>
          <p:cNvSpPr txBox="1"/>
          <p:nvPr/>
        </p:nvSpPr>
        <p:spPr>
          <a:xfrm>
            <a:off x="6278704" y="2390775"/>
            <a:ext cx="2865300" cy="252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Downstream effects can be long-lasting, e.g., </a:t>
            </a:r>
            <a:endParaRPr sz="1900" b="1"/>
          </a:p>
          <a:p>
            <a:pPr marL="457200" lvl="0" indent="-349250" algn="l" rtl="0">
              <a:spcBef>
                <a:spcPts val="0"/>
              </a:spcBef>
              <a:spcAft>
                <a:spcPts val="0"/>
              </a:spcAft>
              <a:buSzPts val="1900"/>
              <a:buChar char="●"/>
            </a:pPr>
            <a:r>
              <a:rPr lang="en" sz="1900" b="1"/>
              <a:t>Synaptogenesis</a:t>
            </a:r>
            <a:endParaRPr sz="1900" b="1"/>
          </a:p>
          <a:p>
            <a:pPr marL="457200" lvl="0" indent="-349250" algn="l" rtl="0">
              <a:spcBef>
                <a:spcPts val="0"/>
              </a:spcBef>
              <a:spcAft>
                <a:spcPts val="0"/>
              </a:spcAft>
              <a:buSzPts val="1900"/>
              <a:buChar char="●"/>
            </a:pPr>
            <a:r>
              <a:rPr lang="en" sz="1900" b="1"/>
              <a:t>Neurogenesis</a:t>
            </a:r>
            <a:endParaRPr sz="1900" b="1"/>
          </a:p>
          <a:p>
            <a:pPr marL="457200" lvl="0" indent="-349250" algn="l" rtl="0">
              <a:spcBef>
                <a:spcPts val="0"/>
              </a:spcBef>
              <a:spcAft>
                <a:spcPts val="0"/>
              </a:spcAft>
              <a:buSzPts val="1900"/>
              <a:buChar char="●"/>
            </a:pPr>
            <a:r>
              <a:rPr lang="en" sz="1900" b="1">
                <a:highlight>
                  <a:srgbClr val="FFFF00"/>
                </a:highlight>
              </a:rPr>
              <a:t>Epigenetic changes</a:t>
            </a:r>
            <a:endParaRPr sz="1900" b="1">
              <a:highlight>
                <a:srgbClr val="FFFF00"/>
              </a:highlight>
            </a:endParaRPr>
          </a:p>
          <a:p>
            <a:pPr marL="0" lvl="0" indent="0" algn="l" rtl="0">
              <a:spcBef>
                <a:spcPts val="0"/>
              </a:spcBef>
              <a:spcAft>
                <a:spcPts val="0"/>
              </a:spcAft>
              <a:buNone/>
            </a:pPr>
            <a:endParaRPr sz="1900" b="1"/>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Shape 11872"/>
        <p:cNvGrpSpPr/>
        <p:nvPr/>
      </p:nvGrpSpPr>
      <p:grpSpPr>
        <a:xfrm>
          <a:off x="0" y="0"/>
          <a:ext cx="0" cy="0"/>
          <a:chOff x="0" y="0"/>
          <a:chExt cx="0" cy="0"/>
        </a:xfrm>
      </p:grpSpPr>
      <p:grpSp>
        <p:nvGrpSpPr>
          <p:cNvPr id="11873" name="Google Shape;11873;p431"/>
          <p:cNvGrpSpPr/>
          <p:nvPr/>
        </p:nvGrpSpPr>
        <p:grpSpPr>
          <a:xfrm>
            <a:off x="3326167" y="2716203"/>
            <a:ext cx="2595233" cy="2322422"/>
            <a:chOff x="2728451" y="807760"/>
            <a:chExt cx="4243350" cy="3797289"/>
          </a:xfrm>
        </p:grpSpPr>
        <p:grpSp>
          <p:nvGrpSpPr>
            <p:cNvPr id="11874" name="Google Shape;11874;p431"/>
            <p:cNvGrpSpPr/>
            <p:nvPr/>
          </p:nvGrpSpPr>
          <p:grpSpPr>
            <a:xfrm>
              <a:off x="2728451" y="807760"/>
              <a:ext cx="4243350" cy="3797289"/>
              <a:chOff x="2728451" y="1112560"/>
              <a:chExt cx="4243350" cy="3797289"/>
            </a:xfrm>
          </p:grpSpPr>
          <p:grpSp>
            <p:nvGrpSpPr>
              <p:cNvPr id="11875" name="Google Shape;11875;p431"/>
              <p:cNvGrpSpPr/>
              <p:nvPr/>
            </p:nvGrpSpPr>
            <p:grpSpPr>
              <a:xfrm>
                <a:off x="3548625" y="1112560"/>
                <a:ext cx="2095342" cy="1415608"/>
                <a:chOff x="3548625" y="1112560"/>
                <a:chExt cx="2095342" cy="1415608"/>
              </a:xfrm>
            </p:grpSpPr>
            <p:grpSp>
              <p:nvGrpSpPr>
                <p:cNvPr id="11876" name="Google Shape;11876;p431"/>
                <p:cNvGrpSpPr/>
                <p:nvPr/>
              </p:nvGrpSpPr>
              <p:grpSpPr>
                <a:xfrm>
                  <a:off x="3548625" y="1112560"/>
                  <a:ext cx="1693806" cy="1415608"/>
                  <a:chOff x="-2521759" y="897403"/>
                  <a:chExt cx="1477500" cy="1089600"/>
                </a:xfrm>
              </p:grpSpPr>
              <p:sp>
                <p:nvSpPr>
                  <p:cNvPr id="11877" name="Google Shape;11877;p431"/>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878" name="Google Shape;11878;p431"/>
                  <p:cNvGrpSpPr/>
                  <p:nvPr/>
                </p:nvGrpSpPr>
                <p:grpSpPr>
                  <a:xfrm>
                    <a:off x="-2127414" y="1275205"/>
                    <a:ext cx="688733" cy="700658"/>
                    <a:chOff x="40123" y="-1583761"/>
                    <a:chExt cx="688733" cy="1109689"/>
                  </a:xfrm>
                </p:grpSpPr>
                <p:grpSp>
                  <p:nvGrpSpPr>
                    <p:cNvPr id="11879" name="Google Shape;11879;p431"/>
                    <p:cNvGrpSpPr/>
                    <p:nvPr/>
                  </p:nvGrpSpPr>
                  <p:grpSpPr>
                    <a:xfrm>
                      <a:off x="45124" y="-1327179"/>
                      <a:ext cx="683733" cy="853107"/>
                      <a:chOff x="597574" y="1930371"/>
                      <a:chExt cx="683733" cy="853107"/>
                    </a:xfrm>
                  </p:grpSpPr>
                  <p:grpSp>
                    <p:nvGrpSpPr>
                      <p:cNvPr id="11880" name="Google Shape;11880;p431"/>
                      <p:cNvGrpSpPr/>
                      <p:nvPr/>
                    </p:nvGrpSpPr>
                    <p:grpSpPr>
                      <a:xfrm rot="-5400000">
                        <a:off x="640721" y="2142893"/>
                        <a:ext cx="600335" cy="680836"/>
                        <a:chOff x="15239716" y="-12996420"/>
                        <a:chExt cx="1868456" cy="2463229"/>
                      </a:xfrm>
                    </p:grpSpPr>
                    <p:pic>
                      <p:nvPicPr>
                        <p:cNvPr id="11881" name="Google Shape;11881;p431"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1882" name="Google Shape;11882;p431"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1883" name="Google Shape;11883;p431"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1884" name="Google Shape;11884;p431"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sp>
              <p:nvSpPr>
                <p:cNvPr id="11885" name="Google Shape;11885;p431"/>
                <p:cNvSpPr txBox="1"/>
                <p:nvPr/>
              </p:nvSpPr>
              <p:spPr>
                <a:xfrm>
                  <a:off x="4045567" y="1211265"/>
                  <a:ext cx="1598400" cy="52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t>CYP</a:t>
                  </a:r>
                  <a:endParaRPr sz="900" b="1"/>
                </a:p>
              </p:txBody>
            </p:sp>
          </p:grpSp>
          <p:grpSp>
            <p:nvGrpSpPr>
              <p:cNvPr id="11886" name="Google Shape;11886;p431"/>
              <p:cNvGrpSpPr/>
              <p:nvPr/>
            </p:nvGrpSpPr>
            <p:grpSpPr>
              <a:xfrm>
                <a:off x="2728451" y="2175925"/>
                <a:ext cx="4243350" cy="2733924"/>
                <a:chOff x="2958951" y="1256250"/>
                <a:chExt cx="4243350" cy="2733924"/>
              </a:xfrm>
            </p:grpSpPr>
            <p:pic>
              <p:nvPicPr>
                <p:cNvPr id="11887" name="Google Shape;11887;p431"/>
                <p:cNvPicPr preferRelativeResize="0"/>
                <p:nvPr/>
              </p:nvPicPr>
              <p:blipFill>
                <a:blip r:embed="rId7">
                  <a:alphaModFix/>
                </a:blip>
                <a:stretch>
                  <a:fillRect/>
                </a:stretch>
              </p:blipFill>
              <p:spPr>
                <a:xfrm>
                  <a:off x="2958951" y="1256250"/>
                  <a:ext cx="4243350" cy="2733924"/>
                </a:xfrm>
                <a:prstGeom prst="rect">
                  <a:avLst/>
                </a:prstGeom>
                <a:noFill/>
                <a:ln>
                  <a:noFill/>
                </a:ln>
              </p:spPr>
            </p:pic>
            <p:sp>
              <p:nvSpPr>
                <p:cNvPr id="11888" name="Google Shape;11888;p431"/>
                <p:cNvSpPr txBox="1"/>
                <p:nvPr/>
              </p:nvSpPr>
              <p:spPr>
                <a:xfrm rot="24443">
                  <a:off x="3616566" y="2253982"/>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paroxetine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PAXIL</a:t>
                  </a:r>
                  <a:endParaRPr sz="1200" b="1"/>
                </a:p>
              </p:txBody>
            </p:sp>
          </p:grpSp>
        </p:grpSp>
        <p:cxnSp>
          <p:nvCxnSpPr>
            <p:cNvPr id="11889" name="Google Shape;11889;p431"/>
            <p:cNvCxnSpPr/>
            <p:nvPr/>
          </p:nvCxnSpPr>
          <p:spPr>
            <a:xfrm>
              <a:off x="4177633" y="451473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11890" name="Google Shape;11890;p431"/>
          <p:cNvGrpSpPr/>
          <p:nvPr/>
        </p:nvGrpSpPr>
        <p:grpSpPr>
          <a:xfrm>
            <a:off x="3304419" y="11"/>
            <a:ext cx="2652183" cy="2622142"/>
            <a:chOff x="3050443" y="551620"/>
            <a:chExt cx="4522051" cy="4470830"/>
          </a:xfrm>
        </p:grpSpPr>
        <p:grpSp>
          <p:nvGrpSpPr>
            <p:cNvPr id="11891" name="Google Shape;11891;p431"/>
            <p:cNvGrpSpPr/>
            <p:nvPr/>
          </p:nvGrpSpPr>
          <p:grpSpPr>
            <a:xfrm>
              <a:off x="3050443" y="551620"/>
              <a:ext cx="4522051" cy="4470830"/>
              <a:chOff x="3050443" y="551620"/>
              <a:chExt cx="4522051" cy="4470830"/>
            </a:xfrm>
          </p:grpSpPr>
          <p:sp>
            <p:nvSpPr>
              <p:cNvPr id="11892" name="Google Shape;11892;p431"/>
              <p:cNvSpPr/>
              <p:nvPr/>
            </p:nvSpPr>
            <p:spPr>
              <a:xfrm>
                <a:off x="3783209" y="551620"/>
                <a:ext cx="2286600" cy="19110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893" name="Google Shape;11893;p431"/>
              <p:cNvGrpSpPr/>
              <p:nvPr/>
            </p:nvGrpSpPr>
            <p:grpSpPr>
              <a:xfrm>
                <a:off x="4403945" y="1498365"/>
                <a:ext cx="1058145" cy="944731"/>
                <a:chOff x="515373" y="1930371"/>
                <a:chExt cx="683733" cy="853107"/>
              </a:xfrm>
            </p:grpSpPr>
            <p:grpSp>
              <p:nvGrpSpPr>
                <p:cNvPr id="11894" name="Google Shape;11894;p431"/>
                <p:cNvGrpSpPr/>
                <p:nvPr/>
              </p:nvGrpSpPr>
              <p:grpSpPr>
                <a:xfrm rot="-5400000">
                  <a:off x="558520" y="2142893"/>
                  <a:ext cx="600335" cy="680836"/>
                  <a:chOff x="15239716" y="-13293819"/>
                  <a:chExt cx="1868456" cy="2463229"/>
                </a:xfrm>
              </p:grpSpPr>
              <p:pic>
                <p:nvPicPr>
                  <p:cNvPr id="11895" name="Google Shape;11895;p431" descr="clipped result image"/>
                  <p:cNvPicPr preferRelativeResize="0"/>
                  <p:nvPr/>
                </p:nvPicPr>
                <p:blipFill rotWithShape="1">
                  <a:blip r:embed="rId3">
                    <a:alphaModFix/>
                  </a:blip>
                  <a:srcRect/>
                  <a:stretch/>
                </p:blipFill>
                <p:spPr>
                  <a:xfrm>
                    <a:off x="16010045" y="-13293819"/>
                    <a:ext cx="1098127" cy="2458497"/>
                  </a:xfrm>
                  <a:prstGeom prst="rect">
                    <a:avLst/>
                  </a:prstGeom>
                  <a:noFill/>
                  <a:ln>
                    <a:noFill/>
                  </a:ln>
                </p:spPr>
              </p:pic>
              <p:pic>
                <p:nvPicPr>
                  <p:cNvPr id="11896" name="Google Shape;11896;p431" descr="clipped result image"/>
                  <p:cNvPicPr preferRelativeResize="0"/>
                  <p:nvPr/>
                </p:nvPicPr>
                <p:blipFill rotWithShape="1">
                  <a:blip r:embed="rId4">
                    <a:alphaModFix/>
                  </a:blip>
                  <a:srcRect/>
                  <a:stretch/>
                </p:blipFill>
                <p:spPr>
                  <a:xfrm>
                    <a:off x="15239716" y="-13289087"/>
                    <a:ext cx="1106322" cy="2458497"/>
                  </a:xfrm>
                  <a:prstGeom prst="rect">
                    <a:avLst/>
                  </a:prstGeom>
                  <a:noFill/>
                  <a:ln>
                    <a:noFill/>
                  </a:ln>
                </p:spPr>
              </p:pic>
            </p:grpSp>
            <p:pic>
              <p:nvPicPr>
                <p:cNvPr id="11897" name="Google Shape;11897;p431" descr="clipped result image"/>
                <p:cNvPicPr preferRelativeResize="0"/>
                <p:nvPr/>
              </p:nvPicPr>
              <p:blipFill rotWithShape="1">
                <a:blip r:embed="rId5">
                  <a:alphaModFix/>
                </a:blip>
                <a:srcRect/>
                <a:stretch/>
              </p:blipFill>
              <p:spPr>
                <a:xfrm rot="-5400000">
                  <a:off x="678723" y="1767021"/>
                  <a:ext cx="352828" cy="679529"/>
                </a:xfrm>
                <a:prstGeom prst="rect">
                  <a:avLst/>
                </a:prstGeom>
                <a:noFill/>
                <a:ln>
                  <a:noFill/>
                </a:ln>
              </p:spPr>
            </p:pic>
          </p:grpSp>
          <p:pic>
            <p:nvPicPr>
              <p:cNvPr id="11898" name="Google Shape;11898;p431" descr="clipped result image"/>
              <p:cNvPicPr preferRelativeResize="0"/>
              <p:nvPr/>
            </p:nvPicPr>
            <p:blipFill rotWithShape="1">
              <a:blip r:embed="rId6">
                <a:alphaModFix/>
              </a:blip>
              <a:srcRect/>
              <a:stretch/>
            </p:blipFill>
            <p:spPr>
              <a:xfrm rot="-5400000">
                <a:off x="4726662" y="883790"/>
                <a:ext cx="390726" cy="1051638"/>
              </a:xfrm>
              <a:prstGeom prst="rect">
                <a:avLst/>
              </a:prstGeom>
              <a:noFill/>
              <a:ln>
                <a:noFill/>
              </a:ln>
            </p:spPr>
          </p:pic>
          <p:pic>
            <p:nvPicPr>
              <p:cNvPr id="11899" name="Google Shape;11899;p431"/>
              <p:cNvPicPr preferRelativeResize="0"/>
              <p:nvPr/>
            </p:nvPicPr>
            <p:blipFill>
              <a:blip r:embed="rId8">
                <a:alphaModFix/>
              </a:blip>
              <a:stretch>
                <a:fillRect/>
              </a:stretch>
            </p:blipFill>
            <p:spPr>
              <a:xfrm>
                <a:off x="3050443" y="2089364"/>
                <a:ext cx="4522051" cy="2933086"/>
              </a:xfrm>
              <a:prstGeom prst="rect">
                <a:avLst/>
              </a:prstGeom>
              <a:noFill/>
              <a:ln>
                <a:noFill/>
              </a:ln>
            </p:spPr>
          </p:pic>
          <p:sp>
            <p:nvSpPr>
              <p:cNvPr id="11900" name="Google Shape;11900;p431"/>
              <p:cNvSpPr txBox="1"/>
              <p:nvPr/>
            </p:nvSpPr>
            <p:spPr>
              <a:xfrm>
                <a:off x="4544688" y="755305"/>
                <a:ext cx="1598400" cy="5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11901" name="Google Shape;11901;p431"/>
              <p:cNvCxnSpPr/>
              <p:nvPr/>
            </p:nvCxnSpPr>
            <p:spPr>
              <a:xfrm>
                <a:off x="4708312" y="4920925"/>
                <a:ext cx="351300" cy="0"/>
              </a:xfrm>
              <a:prstGeom prst="straightConnector1">
                <a:avLst/>
              </a:prstGeom>
              <a:noFill/>
              <a:ln w="28575" cap="flat" cmpd="sng">
                <a:solidFill>
                  <a:schemeClr val="dk2"/>
                </a:solidFill>
                <a:prstDash val="solid"/>
                <a:round/>
                <a:headEnd type="none" w="med" len="med"/>
                <a:tailEnd type="none" w="med" len="med"/>
              </a:ln>
            </p:spPr>
          </p:cxnSp>
        </p:grpSp>
        <p:sp>
          <p:nvSpPr>
            <p:cNvPr id="11902" name="Google Shape;11902;p431"/>
            <p:cNvSpPr txBox="1"/>
            <p:nvPr/>
          </p:nvSpPr>
          <p:spPr>
            <a:xfrm rot="24443">
              <a:off x="3845308" y="3149520"/>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PROZAC</a:t>
              </a:r>
              <a:endParaRPr sz="1200" b="1"/>
            </a:p>
          </p:txBody>
        </p:sp>
      </p:grpSp>
      <p:sp>
        <p:nvSpPr>
          <p:cNvPr id="11903" name="Google Shape;11903;p431"/>
          <p:cNvSpPr/>
          <p:nvPr/>
        </p:nvSpPr>
        <p:spPr>
          <a:xfrm>
            <a:off x="4857750" y="927400"/>
            <a:ext cx="647700" cy="6474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4" name="Google Shape;11904;p431"/>
          <p:cNvSpPr/>
          <p:nvPr/>
        </p:nvSpPr>
        <p:spPr>
          <a:xfrm>
            <a:off x="4810125" y="3270550"/>
            <a:ext cx="647700" cy="6474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5" name="Google Shape;11905;p431"/>
          <p:cNvSpPr txBox="1"/>
          <p:nvPr/>
        </p:nvSpPr>
        <p:spPr>
          <a:xfrm>
            <a:off x="346997" y="1157538"/>
            <a:ext cx="28914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rgbClr val="9900FF"/>
                </a:solidFill>
              </a:rPr>
              <a:t>These 2 SSRIs </a:t>
            </a:r>
            <a:r>
              <a:rPr lang="en" sz="1600" b="1" i="1">
                <a:solidFill>
                  <a:srgbClr val="9900FF"/>
                </a:solidFill>
              </a:rPr>
              <a:t>could</a:t>
            </a:r>
            <a:r>
              <a:rPr lang="en" sz="1600" b="1">
                <a:solidFill>
                  <a:srgbClr val="9900FF"/>
                </a:solidFill>
              </a:rPr>
              <a:t> be called SNRIs.</a:t>
            </a:r>
            <a:endParaRPr sz="1600" b="1">
              <a:solidFill>
                <a:srgbClr val="9900FF"/>
              </a:solidFill>
            </a:endParaRPr>
          </a:p>
        </p:txBody>
      </p:sp>
      <p:sp>
        <p:nvSpPr>
          <p:cNvPr id="11906" name="Google Shape;11906;p431"/>
          <p:cNvSpPr txBox="1"/>
          <p:nvPr/>
        </p:nvSpPr>
        <p:spPr>
          <a:xfrm>
            <a:off x="860725" y="268650"/>
            <a:ext cx="559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Norepinephrine (NE)</a:t>
            </a:r>
            <a:endParaRPr b="1"/>
          </a:p>
        </p:txBody>
      </p:sp>
      <p:pic>
        <p:nvPicPr>
          <p:cNvPr id="11907" name="Google Shape;11907;p431"/>
          <p:cNvPicPr preferRelativeResize="0"/>
          <p:nvPr/>
        </p:nvPicPr>
        <p:blipFill rotWithShape="1">
          <a:blip r:embed="rId9">
            <a:alphaModFix/>
          </a:blip>
          <a:srcRect r="83431"/>
          <a:stretch/>
        </p:blipFill>
        <p:spPr>
          <a:xfrm rot="10152775">
            <a:off x="386680" y="310088"/>
            <a:ext cx="481488" cy="408971"/>
          </a:xfrm>
          <a:prstGeom prst="rect">
            <a:avLst/>
          </a:prstGeom>
          <a:noFill/>
          <a:ln>
            <a:noFill/>
          </a:ln>
        </p:spPr>
      </p:pic>
      <p:pic>
        <p:nvPicPr>
          <p:cNvPr id="11908" name="Google Shape;11908;p431" descr="clipped result image"/>
          <p:cNvPicPr preferRelativeResize="0"/>
          <p:nvPr/>
        </p:nvPicPr>
        <p:blipFill rotWithShape="1">
          <a:blip r:embed="rId10">
            <a:alphaModFix/>
          </a:blip>
          <a:srcRect/>
          <a:stretch/>
        </p:blipFill>
        <p:spPr>
          <a:xfrm rot="14">
            <a:off x="6451834" y="927400"/>
            <a:ext cx="702219" cy="1079751"/>
          </a:xfrm>
          <a:prstGeom prst="rect">
            <a:avLst/>
          </a:prstGeom>
          <a:noFill/>
          <a:ln>
            <a:noFill/>
          </a:ln>
          <a:effectLst>
            <a:outerShdw blurRad="57150" dist="19050" dir="5400000" algn="bl" rotWithShape="0">
              <a:srgbClr val="000000">
                <a:alpha val="49800"/>
              </a:srgbClr>
            </a:outerShdw>
          </a:effectLst>
        </p:spPr>
      </p:pic>
      <p:grpSp>
        <p:nvGrpSpPr>
          <p:cNvPr id="11909" name="Google Shape;11909;p431"/>
          <p:cNvGrpSpPr/>
          <p:nvPr/>
        </p:nvGrpSpPr>
        <p:grpSpPr>
          <a:xfrm>
            <a:off x="6451832" y="3223221"/>
            <a:ext cx="777812" cy="1308384"/>
            <a:chOff x="3984500" y="1006480"/>
            <a:chExt cx="2195350" cy="3692872"/>
          </a:xfrm>
        </p:grpSpPr>
        <p:pic>
          <p:nvPicPr>
            <p:cNvPr id="11910" name="Google Shape;11910;p431" descr="A close up of a mask&#10;&#10;Description automatically generated"/>
            <p:cNvPicPr preferRelativeResize="0"/>
            <p:nvPr/>
          </p:nvPicPr>
          <p:blipFill rotWithShape="1">
            <a:blip r:embed="rId11">
              <a:alphaModFix/>
            </a:blip>
            <a:srcRect/>
            <a:stretch/>
          </p:blipFill>
          <p:spPr>
            <a:xfrm>
              <a:off x="3984500" y="1006480"/>
              <a:ext cx="2195350" cy="3692872"/>
            </a:xfrm>
            <a:prstGeom prst="rect">
              <a:avLst/>
            </a:prstGeom>
            <a:noFill/>
            <a:ln>
              <a:noFill/>
            </a:ln>
          </p:spPr>
        </p:pic>
        <p:pic>
          <p:nvPicPr>
            <p:cNvPr id="11911" name="Google Shape;11911;p431" descr="clipped result image"/>
            <p:cNvPicPr preferRelativeResize="0"/>
            <p:nvPr/>
          </p:nvPicPr>
          <p:blipFill rotWithShape="1">
            <a:blip r:embed="rId12">
              <a:alphaModFix amt="50000"/>
            </a:blip>
            <a:srcRect/>
            <a:stretch/>
          </p:blipFill>
          <p:spPr>
            <a:xfrm rot="-1799991">
              <a:off x="4525538" y="2360240"/>
              <a:ext cx="318345" cy="424305"/>
            </a:xfrm>
            <a:prstGeom prst="rect">
              <a:avLst/>
            </a:prstGeom>
            <a:noFill/>
            <a:ln>
              <a:noFill/>
            </a:ln>
          </p:spPr>
        </p:pic>
        <p:pic>
          <p:nvPicPr>
            <p:cNvPr id="11912" name="Google Shape;11912;p431" descr="clipped result image"/>
            <p:cNvPicPr preferRelativeResize="0"/>
            <p:nvPr/>
          </p:nvPicPr>
          <p:blipFill rotWithShape="1">
            <a:blip r:embed="rId13">
              <a:alphaModFix amt="50000"/>
            </a:blip>
            <a:srcRect r="15117"/>
            <a:stretch/>
          </p:blipFill>
          <p:spPr>
            <a:xfrm rot="-7933865" flipH="1">
              <a:off x="5034669" y="2291585"/>
              <a:ext cx="321592" cy="567999"/>
            </a:xfrm>
            <a:prstGeom prst="rect">
              <a:avLst/>
            </a:prstGeom>
            <a:noFill/>
            <a:ln>
              <a:noFill/>
            </a:ln>
          </p:spPr>
        </p:pic>
      </p:gr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Shape 11916"/>
        <p:cNvGrpSpPr/>
        <p:nvPr/>
      </p:nvGrpSpPr>
      <p:grpSpPr>
        <a:xfrm>
          <a:off x="0" y="0"/>
          <a:ext cx="0" cy="0"/>
          <a:chOff x="0" y="0"/>
          <a:chExt cx="0" cy="0"/>
        </a:xfrm>
      </p:grpSpPr>
      <p:pic>
        <p:nvPicPr>
          <p:cNvPr id="11917" name="Google Shape;11917;p432"/>
          <p:cNvPicPr preferRelativeResize="0"/>
          <p:nvPr/>
        </p:nvPicPr>
        <p:blipFill>
          <a:blip r:embed="rId3">
            <a:alphaModFix/>
          </a:blip>
          <a:stretch>
            <a:fillRect/>
          </a:stretch>
        </p:blipFill>
        <p:spPr>
          <a:xfrm>
            <a:off x="2249050" y="198425"/>
            <a:ext cx="4645900" cy="4746650"/>
          </a:xfrm>
          <a:prstGeom prst="rect">
            <a:avLst/>
          </a:prstGeom>
          <a:noFill/>
          <a:ln>
            <a:noFill/>
          </a:ln>
        </p:spPr>
      </p:pic>
      <p:sp>
        <p:nvSpPr>
          <p:cNvPr id="11918" name="Google Shape;11918;p432"/>
          <p:cNvSpPr txBox="1"/>
          <p:nvPr/>
        </p:nvSpPr>
        <p:spPr>
          <a:xfrm>
            <a:off x="860725" y="268650"/>
            <a:ext cx="559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Norepinephrine (NE)</a:t>
            </a:r>
            <a:endParaRPr b="1"/>
          </a:p>
        </p:txBody>
      </p:sp>
      <p:sp>
        <p:nvSpPr>
          <p:cNvPr id="11919" name="Google Shape;11919;p432"/>
          <p:cNvSpPr/>
          <p:nvPr/>
        </p:nvSpPr>
        <p:spPr>
          <a:xfrm rot="-3708521">
            <a:off x="4416666" y="3081048"/>
            <a:ext cx="468019" cy="503048"/>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920" name="Google Shape;11920;p432"/>
          <p:cNvPicPr preferRelativeResize="0"/>
          <p:nvPr/>
        </p:nvPicPr>
        <p:blipFill rotWithShape="1">
          <a:blip r:embed="rId4">
            <a:alphaModFix/>
          </a:blip>
          <a:srcRect r="83431"/>
          <a:stretch/>
        </p:blipFill>
        <p:spPr>
          <a:xfrm rot="10152775">
            <a:off x="386680" y="310088"/>
            <a:ext cx="481488" cy="408971"/>
          </a:xfrm>
          <a:prstGeom prst="rect">
            <a:avLst/>
          </a:prstGeom>
          <a:noFill/>
          <a:ln>
            <a:noFill/>
          </a:ln>
        </p:spPr>
      </p:pic>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Shape 11924"/>
        <p:cNvGrpSpPr/>
        <p:nvPr/>
      </p:nvGrpSpPr>
      <p:grpSpPr>
        <a:xfrm>
          <a:off x="0" y="0"/>
          <a:ext cx="0" cy="0"/>
          <a:chOff x="0" y="0"/>
          <a:chExt cx="0" cy="0"/>
        </a:xfrm>
      </p:grpSpPr>
      <p:pic>
        <p:nvPicPr>
          <p:cNvPr id="11925" name="Google Shape;11925;p433"/>
          <p:cNvPicPr preferRelativeResize="0"/>
          <p:nvPr/>
        </p:nvPicPr>
        <p:blipFill>
          <a:blip r:embed="rId3">
            <a:alphaModFix/>
          </a:blip>
          <a:stretch>
            <a:fillRect/>
          </a:stretch>
        </p:blipFill>
        <p:spPr>
          <a:xfrm>
            <a:off x="2249050" y="198425"/>
            <a:ext cx="4645900" cy="4746650"/>
          </a:xfrm>
          <a:prstGeom prst="rect">
            <a:avLst/>
          </a:prstGeom>
          <a:noFill/>
          <a:ln>
            <a:noFill/>
          </a:ln>
        </p:spPr>
      </p:pic>
      <p:sp>
        <p:nvSpPr>
          <p:cNvPr id="11926" name="Google Shape;11926;p433"/>
          <p:cNvSpPr txBox="1"/>
          <p:nvPr/>
        </p:nvSpPr>
        <p:spPr>
          <a:xfrm>
            <a:off x="860725" y="268650"/>
            <a:ext cx="559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Norepinephrine (NE)</a:t>
            </a:r>
            <a:endParaRPr b="1"/>
          </a:p>
        </p:txBody>
      </p:sp>
      <p:sp>
        <p:nvSpPr>
          <p:cNvPr id="11927" name="Google Shape;11927;p433"/>
          <p:cNvSpPr/>
          <p:nvPr/>
        </p:nvSpPr>
        <p:spPr>
          <a:xfrm rot="-982">
            <a:off x="2762875" y="1510359"/>
            <a:ext cx="1050600" cy="18342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928" name="Google Shape;11928;p433"/>
          <p:cNvPicPr preferRelativeResize="0"/>
          <p:nvPr/>
        </p:nvPicPr>
        <p:blipFill rotWithShape="1">
          <a:blip r:embed="rId4">
            <a:alphaModFix/>
          </a:blip>
          <a:srcRect r="83431"/>
          <a:stretch/>
        </p:blipFill>
        <p:spPr>
          <a:xfrm rot="10152775">
            <a:off x="386680" y="310088"/>
            <a:ext cx="481488" cy="408971"/>
          </a:xfrm>
          <a:prstGeom prst="rect">
            <a:avLst/>
          </a:prstGeom>
          <a:noFill/>
          <a:ln>
            <a:noFill/>
          </a:ln>
        </p:spPr>
      </p:pic>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Shape 11932"/>
        <p:cNvGrpSpPr/>
        <p:nvPr/>
      </p:nvGrpSpPr>
      <p:grpSpPr>
        <a:xfrm>
          <a:off x="0" y="0"/>
          <a:ext cx="0" cy="0"/>
          <a:chOff x="0" y="0"/>
          <a:chExt cx="0" cy="0"/>
        </a:xfrm>
      </p:grpSpPr>
      <p:pic>
        <p:nvPicPr>
          <p:cNvPr id="11933" name="Google Shape;11933;p434"/>
          <p:cNvPicPr preferRelativeResize="0"/>
          <p:nvPr/>
        </p:nvPicPr>
        <p:blipFill>
          <a:blip r:embed="rId3">
            <a:alphaModFix/>
          </a:blip>
          <a:stretch>
            <a:fillRect/>
          </a:stretch>
        </p:blipFill>
        <p:spPr>
          <a:xfrm>
            <a:off x="2249050" y="198425"/>
            <a:ext cx="4645900" cy="4746650"/>
          </a:xfrm>
          <a:prstGeom prst="rect">
            <a:avLst/>
          </a:prstGeom>
          <a:noFill/>
          <a:ln>
            <a:noFill/>
          </a:ln>
        </p:spPr>
      </p:pic>
      <p:sp>
        <p:nvSpPr>
          <p:cNvPr id="11934" name="Google Shape;11934;p434"/>
          <p:cNvSpPr txBox="1"/>
          <p:nvPr/>
        </p:nvSpPr>
        <p:spPr>
          <a:xfrm>
            <a:off x="860725" y="268650"/>
            <a:ext cx="559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Norepinephrine (NE)</a:t>
            </a:r>
            <a:endParaRPr b="1"/>
          </a:p>
        </p:txBody>
      </p:sp>
      <p:pic>
        <p:nvPicPr>
          <p:cNvPr id="11935" name="Google Shape;11935;p434"/>
          <p:cNvPicPr preferRelativeResize="0"/>
          <p:nvPr/>
        </p:nvPicPr>
        <p:blipFill rotWithShape="1">
          <a:blip r:embed="rId4">
            <a:alphaModFix/>
          </a:blip>
          <a:srcRect r="83431"/>
          <a:stretch/>
        </p:blipFill>
        <p:spPr>
          <a:xfrm rot="10152775">
            <a:off x="386680" y="310088"/>
            <a:ext cx="481488" cy="408971"/>
          </a:xfrm>
          <a:prstGeom prst="rect">
            <a:avLst/>
          </a:prstGeom>
          <a:noFill/>
          <a:ln>
            <a:noFill/>
          </a:ln>
        </p:spPr>
      </p:pic>
      <p:sp>
        <p:nvSpPr>
          <p:cNvPr id="11936" name="Google Shape;11936;p434"/>
          <p:cNvSpPr/>
          <p:nvPr/>
        </p:nvSpPr>
        <p:spPr>
          <a:xfrm rot="-3708540">
            <a:off x="4120504" y="1506930"/>
            <a:ext cx="1612362" cy="1160579"/>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Shape 11940"/>
        <p:cNvGrpSpPr/>
        <p:nvPr/>
      </p:nvGrpSpPr>
      <p:grpSpPr>
        <a:xfrm>
          <a:off x="0" y="0"/>
          <a:ext cx="0" cy="0"/>
          <a:chOff x="0" y="0"/>
          <a:chExt cx="0" cy="0"/>
        </a:xfrm>
      </p:grpSpPr>
      <p:pic>
        <p:nvPicPr>
          <p:cNvPr id="11941" name="Google Shape;11941;p435"/>
          <p:cNvPicPr preferRelativeResize="0"/>
          <p:nvPr/>
        </p:nvPicPr>
        <p:blipFill>
          <a:blip r:embed="rId3">
            <a:alphaModFix/>
          </a:blip>
          <a:stretch>
            <a:fillRect/>
          </a:stretch>
        </p:blipFill>
        <p:spPr>
          <a:xfrm>
            <a:off x="2249050" y="198425"/>
            <a:ext cx="4645900" cy="4746650"/>
          </a:xfrm>
          <a:prstGeom prst="rect">
            <a:avLst/>
          </a:prstGeom>
          <a:noFill/>
          <a:ln>
            <a:noFill/>
          </a:ln>
        </p:spPr>
      </p:pic>
      <p:sp>
        <p:nvSpPr>
          <p:cNvPr id="11942" name="Google Shape;11942;p435"/>
          <p:cNvSpPr txBox="1"/>
          <p:nvPr/>
        </p:nvSpPr>
        <p:spPr>
          <a:xfrm>
            <a:off x="860725" y="268650"/>
            <a:ext cx="559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Norepinephrine (NE)</a:t>
            </a:r>
            <a:endParaRPr b="1"/>
          </a:p>
        </p:txBody>
      </p:sp>
      <p:pic>
        <p:nvPicPr>
          <p:cNvPr id="11943" name="Google Shape;11943;p435"/>
          <p:cNvPicPr preferRelativeResize="0"/>
          <p:nvPr/>
        </p:nvPicPr>
        <p:blipFill rotWithShape="1">
          <a:blip r:embed="rId4">
            <a:alphaModFix/>
          </a:blip>
          <a:srcRect r="83431"/>
          <a:stretch/>
        </p:blipFill>
        <p:spPr>
          <a:xfrm rot="10152775">
            <a:off x="386680" y="310088"/>
            <a:ext cx="481488" cy="408971"/>
          </a:xfrm>
          <a:prstGeom prst="rect">
            <a:avLst/>
          </a:prstGeom>
          <a:noFill/>
          <a:ln>
            <a:noFill/>
          </a:ln>
        </p:spPr>
      </p:pic>
      <p:sp>
        <p:nvSpPr>
          <p:cNvPr id="11944" name="Google Shape;11944;p435"/>
          <p:cNvSpPr/>
          <p:nvPr/>
        </p:nvSpPr>
        <p:spPr>
          <a:xfrm rot="-1639">
            <a:off x="4297200" y="2418367"/>
            <a:ext cx="629400" cy="10986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Shape 11948"/>
        <p:cNvGrpSpPr/>
        <p:nvPr/>
      </p:nvGrpSpPr>
      <p:grpSpPr>
        <a:xfrm>
          <a:off x="0" y="0"/>
          <a:ext cx="0" cy="0"/>
          <a:chOff x="0" y="0"/>
          <a:chExt cx="0" cy="0"/>
        </a:xfrm>
      </p:grpSpPr>
      <p:pic>
        <p:nvPicPr>
          <p:cNvPr id="11949" name="Google Shape;11949;p436"/>
          <p:cNvPicPr preferRelativeResize="0"/>
          <p:nvPr/>
        </p:nvPicPr>
        <p:blipFill>
          <a:blip r:embed="rId3">
            <a:alphaModFix/>
          </a:blip>
          <a:stretch>
            <a:fillRect/>
          </a:stretch>
        </p:blipFill>
        <p:spPr>
          <a:xfrm>
            <a:off x="2249050" y="198425"/>
            <a:ext cx="4645900" cy="4746650"/>
          </a:xfrm>
          <a:prstGeom prst="rect">
            <a:avLst/>
          </a:prstGeom>
          <a:noFill/>
          <a:ln>
            <a:noFill/>
          </a:ln>
        </p:spPr>
      </p:pic>
      <p:sp>
        <p:nvSpPr>
          <p:cNvPr id="11950" name="Google Shape;11950;p436"/>
          <p:cNvSpPr txBox="1"/>
          <p:nvPr/>
        </p:nvSpPr>
        <p:spPr>
          <a:xfrm>
            <a:off x="860725" y="268650"/>
            <a:ext cx="559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Norepinephrine (NE)</a:t>
            </a:r>
            <a:endParaRPr b="1"/>
          </a:p>
        </p:txBody>
      </p:sp>
      <p:pic>
        <p:nvPicPr>
          <p:cNvPr id="11951" name="Google Shape;11951;p436"/>
          <p:cNvPicPr preferRelativeResize="0"/>
          <p:nvPr/>
        </p:nvPicPr>
        <p:blipFill rotWithShape="1">
          <a:blip r:embed="rId4">
            <a:alphaModFix/>
          </a:blip>
          <a:srcRect r="83431"/>
          <a:stretch/>
        </p:blipFill>
        <p:spPr>
          <a:xfrm rot="10152775">
            <a:off x="386680" y="310088"/>
            <a:ext cx="481488" cy="408971"/>
          </a:xfrm>
          <a:prstGeom prst="rect">
            <a:avLst/>
          </a:prstGeom>
          <a:noFill/>
          <a:ln>
            <a:noFill/>
          </a:ln>
        </p:spPr>
      </p:pic>
      <p:sp>
        <p:nvSpPr>
          <p:cNvPr id="11952" name="Google Shape;11952;p436"/>
          <p:cNvSpPr/>
          <p:nvPr/>
        </p:nvSpPr>
        <p:spPr>
          <a:xfrm rot="-3034">
            <a:off x="3084750" y="3541441"/>
            <a:ext cx="339900" cy="4917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3" name="Google Shape;11953;p436"/>
          <p:cNvSpPr txBox="1"/>
          <p:nvPr/>
        </p:nvSpPr>
        <p:spPr>
          <a:xfrm>
            <a:off x="565425" y="3936075"/>
            <a:ext cx="2635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highlight>
                  <a:srgbClr val="FFFF00"/>
                </a:highlight>
              </a:rPr>
              <a:t>alpha-1 adrenergic receptors</a:t>
            </a:r>
            <a:endParaRPr sz="1200" b="1">
              <a:highlight>
                <a:srgbClr val="FFFF00"/>
              </a:highlight>
            </a:endParaRP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Shape 11957"/>
        <p:cNvGrpSpPr/>
        <p:nvPr/>
      </p:nvGrpSpPr>
      <p:grpSpPr>
        <a:xfrm>
          <a:off x="0" y="0"/>
          <a:ext cx="0" cy="0"/>
          <a:chOff x="0" y="0"/>
          <a:chExt cx="0" cy="0"/>
        </a:xfrm>
      </p:grpSpPr>
      <p:pic>
        <p:nvPicPr>
          <p:cNvPr id="11958" name="Google Shape;11958;p437"/>
          <p:cNvPicPr preferRelativeResize="0"/>
          <p:nvPr/>
        </p:nvPicPr>
        <p:blipFill>
          <a:blip r:embed="rId3">
            <a:alphaModFix/>
          </a:blip>
          <a:stretch>
            <a:fillRect/>
          </a:stretch>
        </p:blipFill>
        <p:spPr>
          <a:xfrm>
            <a:off x="2249050" y="198425"/>
            <a:ext cx="4645900" cy="4746650"/>
          </a:xfrm>
          <a:prstGeom prst="rect">
            <a:avLst/>
          </a:prstGeom>
          <a:noFill/>
          <a:ln>
            <a:noFill/>
          </a:ln>
        </p:spPr>
      </p:pic>
      <p:sp>
        <p:nvSpPr>
          <p:cNvPr id="11959" name="Google Shape;11959;p437"/>
          <p:cNvSpPr txBox="1"/>
          <p:nvPr/>
        </p:nvSpPr>
        <p:spPr>
          <a:xfrm>
            <a:off x="860725" y="268650"/>
            <a:ext cx="559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Norepinephrine (NE)</a:t>
            </a:r>
            <a:endParaRPr b="1"/>
          </a:p>
        </p:txBody>
      </p:sp>
      <p:pic>
        <p:nvPicPr>
          <p:cNvPr id="11960" name="Google Shape;11960;p437"/>
          <p:cNvPicPr preferRelativeResize="0"/>
          <p:nvPr/>
        </p:nvPicPr>
        <p:blipFill rotWithShape="1">
          <a:blip r:embed="rId4">
            <a:alphaModFix/>
          </a:blip>
          <a:srcRect r="83431"/>
          <a:stretch/>
        </p:blipFill>
        <p:spPr>
          <a:xfrm rot="10152775">
            <a:off x="386680" y="310088"/>
            <a:ext cx="481488" cy="408971"/>
          </a:xfrm>
          <a:prstGeom prst="rect">
            <a:avLst/>
          </a:prstGeom>
          <a:noFill/>
          <a:ln>
            <a:noFill/>
          </a:ln>
        </p:spPr>
      </p:pic>
      <p:sp>
        <p:nvSpPr>
          <p:cNvPr id="11961" name="Google Shape;11961;p437"/>
          <p:cNvSpPr/>
          <p:nvPr/>
        </p:nvSpPr>
        <p:spPr>
          <a:xfrm rot="-3034">
            <a:off x="5190450" y="2513466"/>
            <a:ext cx="339900" cy="4917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2" name="Google Shape;11962;p437"/>
          <p:cNvSpPr txBox="1"/>
          <p:nvPr/>
        </p:nvSpPr>
        <p:spPr>
          <a:xfrm>
            <a:off x="5403875" y="3165100"/>
            <a:ext cx="2635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highlight>
                  <a:srgbClr val="FFFF00"/>
                </a:highlight>
              </a:rPr>
              <a:t>alpha-2 adrenergic receptors</a:t>
            </a:r>
            <a:endParaRPr sz="1200" b="1">
              <a:highlight>
                <a:srgbClr val="FFFF00"/>
              </a:highlight>
            </a:endParaRPr>
          </a:p>
        </p:txBody>
      </p:sp>
      <p:sp>
        <p:nvSpPr>
          <p:cNvPr id="11963" name="Google Shape;11963;p437"/>
          <p:cNvSpPr/>
          <p:nvPr/>
        </p:nvSpPr>
        <p:spPr>
          <a:xfrm rot="-855422">
            <a:off x="5458941" y="2408743"/>
            <a:ext cx="339868" cy="491719"/>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4" name="Google Shape;11964;p437"/>
          <p:cNvSpPr/>
          <p:nvPr/>
        </p:nvSpPr>
        <p:spPr>
          <a:xfrm rot="-3034">
            <a:off x="3588541" y="3577070"/>
            <a:ext cx="339900" cy="4917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5" name="Google Shape;11965;p437"/>
          <p:cNvSpPr/>
          <p:nvPr/>
        </p:nvSpPr>
        <p:spPr>
          <a:xfrm rot="-3034">
            <a:off x="4022791" y="3534545"/>
            <a:ext cx="339900" cy="4917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6" name="Google Shape;11966;p437"/>
          <p:cNvSpPr/>
          <p:nvPr/>
        </p:nvSpPr>
        <p:spPr>
          <a:xfrm rot="-3034">
            <a:off x="4457041" y="3577070"/>
            <a:ext cx="339900" cy="4917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Shape 11970"/>
        <p:cNvGrpSpPr/>
        <p:nvPr/>
      </p:nvGrpSpPr>
      <p:grpSpPr>
        <a:xfrm>
          <a:off x="0" y="0"/>
          <a:ext cx="0" cy="0"/>
          <a:chOff x="0" y="0"/>
          <a:chExt cx="0" cy="0"/>
        </a:xfrm>
      </p:grpSpPr>
      <p:pic>
        <p:nvPicPr>
          <p:cNvPr id="11971" name="Google Shape;11971;p438"/>
          <p:cNvPicPr preferRelativeResize="0"/>
          <p:nvPr/>
        </p:nvPicPr>
        <p:blipFill>
          <a:blip r:embed="rId3">
            <a:alphaModFix/>
          </a:blip>
          <a:stretch>
            <a:fillRect/>
          </a:stretch>
        </p:blipFill>
        <p:spPr>
          <a:xfrm>
            <a:off x="2249050" y="198425"/>
            <a:ext cx="4645900" cy="4746650"/>
          </a:xfrm>
          <a:prstGeom prst="rect">
            <a:avLst/>
          </a:prstGeom>
          <a:noFill/>
          <a:ln>
            <a:noFill/>
          </a:ln>
        </p:spPr>
      </p:pic>
      <p:sp>
        <p:nvSpPr>
          <p:cNvPr id="11972" name="Google Shape;11972;p438"/>
          <p:cNvSpPr txBox="1"/>
          <p:nvPr/>
        </p:nvSpPr>
        <p:spPr>
          <a:xfrm>
            <a:off x="860725" y="268650"/>
            <a:ext cx="559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Norepinephrine (NE)</a:t>
            </a:r>
            <a:endParaRPr b="1"/>
          </a:p>
        </p:txBody>
      </p:sp>
      <p:pic>
        <p:nvPicPr>
          <p:cNvPr id="11973" name="Google Shape;11973;p438"/>
          <p:cNvPicPr preferRelativeResize="0"/>
          <p:nvPr/>
        </p:nvPicPr>
        <p:blipFill rotWithShape="1">
          <a:blip r:embed="rId4">
            <a:alphaModFix/>
          </a:blip>
          <a:srcRect r="83431"/>
          <a:stretch/>
        </p:blipFill>
        <p:spPr>
          <a:xfrm rot="10152775">
            <a:off x="386680" y="310088"/>
            <a:ext cx="481488" cy="408971"/>
          </a:xfrm>
          <a:prstGeom prst="rect">
            <a:avLst/>
          </a:prstGeom>
          <a:noFill/>
          <a:ln>
            <a:noFill/>
          </a:ln>
        </p:spPr>
      </p:pic>
      <p:sp>
        <p:nvSpPr>
          <p:cNvPr id="11974" name="Google Shape;11974;p438"/>
          <p:cNvSpPr txBox="1"/>
          <p:nvPr/>
        </p:nvSpPr>
        <p:spPr>
          <a:xfrm>
            <a:off x="5403875" y="3165100"/>
            <a:ext cx="2635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highlight>
                  <a:srgbClr val="FFFF00"/>
                </a:highlight>
              </a:rPr>
              <a:t>beta adrenergic receptors</a:t>
            </a:r>
            <a:endParaRPr sz="1200" b="1">
              <a:highlight>
                <a:srgbClr val="FFFF00"/>
              </a:highlight>
            </a:endParaRPr>
          </a:p>
        </p:txBody>
      </p:sp>
      <p:sp>
        <p:nvSpPr>
          <p:cNvPr id="11975" name="Google Shape;11975;p438"/>
          <p:cNvSpPr/>
          <p:nvPr/>
        </p:nvSpPr>
        <p:spPr>
          <a:xfrm rot="-3034">
            <a:off x="4948150" y="3616227"/>
            <a:ext cx="339900" cy="3354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6" name="Google Shape;11976;p438"/>
          <p:cNvSpPr/>
          <p:nvPr/>
        </p:nvSpPr>
        <p:spPr>
          <a:xfrm rot="-3034">
            <a:off x="5382405" y="3632807"/>
            <a:ext cx="339900" cy="3354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7" name="Google Shape;11977;p438"/>
          <p:cNvSpPr/>
          <p:nvPr/>
        </p:nvSpPr>
        <p:spPr>
          <a:xfrm rot="-3034">
            <a:off x="5839605" y="3632807"/>
            <a:ext cx="339900" cy="3354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Shape 11981"/>
        <p:cNvGrpSpPr/>
        <p:nvPr/>
      </p:nvGrpSpPr>
      <p:grpSpPr>
        <a:xfrm>
          <a:off x="0" y="0"/>
          <a:ext cx="0" cy="0"/>
          <a:chOff x="0" y="0"/>
          <a:chExt cx="0" cy="0"/>
        </a:xfrm>
      </p:grpSpPr>
      <p:sp>
        <p:nvSpPr>
          <p:cNvPr id="11982" name="Google Shape;11982;p439"/>
          <p:cNvSpPr txBox="1"/>
          <p:nvPr/>
        </p:nvSpPr>
        <p:spPr>
          <a:xfrm>
            <a:off x="454700" y="154525"/>
            <a:ext cx="559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SSRIs</a:t>
            </a:r>
            <a:endParaRPr b="1"/>
          </a:p>
        </p:txBody>
      </p:sp>
      <p:grpSp>
        <p:nvGrpSpPr>
          <p:cNvPr id="11983" name="Google Shape;11983;p439"/>
          <p:cNvGrpSpPr/>
          <p:nvPr/>
        </p:nvGrpSpPr>
        <p:grpSpPr>
          <a:xfrm rot="-2192551">
            <a:off x="213626" y="691378"/>
            <a:ext cx="1978597" cy="1196365"/>
            <a:chOff x="2181316" y="255278"/>
            <a:chExt cx="5282935" cy="3194344"/>
          </a:xfrm>
        </p:grpSpPr>
        <p:pic>
          <p:nvPicPr>
            <p:cNvPr id="11984" name="Google Shape;11984;p439"/>
            <p:cNvPicPr preferRelativeResize="0"/>
            <p:nvPr/>
          </p:nvPicPr>
          <p:blipFill>
            <a:blip r:embed="rId3">
              <a:alphaModFix/>
            </a:blip>
            <a:stretch>
              <a:fillRect/>
            </a:stretch>
          </p:blipFill>
          <p:spPr>
            <a:xfrm>
              <a:off x="2181316" y="255278"/>
              <a:ext cx="5282935" cy="3194344"/>
            </a:xfrm>
            <a:prstGeom prst="rect">
              <a:avLst/>
            </a:prstGeom>
            <a:noFill/>
            <a:ln>
              <a:noFill/>
            </a:ln>
          </p:spPr>
        </p:pic>
        <p:pic>
          <p:nvPicPr>
            <p:cNvPr id="11985" name="Google Shape;11985;p439"/>
            <p:cNvPicPr preferRelativeResize="0"/>
            <p:nvPr/>
          </p:nvPicPr>
          <p:blipFill>
            <a:blip r:embed="rId4">
              <a:alphaModFix/>
            </a:blip>
            <a:stretch>
              <a:fillRect/>
            </a:stretch>
          </p:blipFill>
          <p:spPr>
            <a:xfrm>
              <a:off x="5717574" y="1667248"/>
              <a:ext cx="1610587" cy="412012"/>
            </a:xfrm>
            <a:prstGeom prst="rect">
              <a:avLst/>
            </a:prstGeom>
            <a:noFill/>
            <a:ln>
              <a:noFill/>
            </a:ln>
          </p:spPr>
        </p:pic>
      </p:grpSp>
      <p:grpSp>
        <p:nvGrpSpPr>
          <p:cNvPr id="11986" name="Google Shape;11986;p439"/>
          <p:cNvGrpSpPr/>
          <p:nvPr/>
        </p:nvGrpSpPr>
        <p:grpSpPr>
          <a:xfrm rot="-2192551">
            <a:off x="4140213" y="781228"/>
            <a:ext cx="1978597" cy="1196365"/>
            <a:chOff x="2181316" y="255278"/>
            <a:chExt cx="5282935" cy="3194344"/>
          </a:xfrm>
        </p:grpSpPr>
        <p:pic>
          <p:nvPicPr>
            <p:cNvPr id="11987" name="Google Shape;11987;p439"/>
            <p:cNvPicPr preferRelativeResize="0"/>
            <p:nvPr/>
          </p:nvPicPr>
          <p:blipFill>
            <a:blip r:embed="rId3">
              <a:alphaModFix/>
            </a:blip>
            <a:stretch>
              <a:fillRect/>
            </a:stretch>
          </p:blipFill>
          <p:spPr>
            <a:xfrm>
              <a:off x="2181316" y="255278"/>
              <a:ext cx="5282935" cy="3194344"/>
            </a:xfrm>
            <a:prstGeom prst="rect">
              <a:avLst/>
            </a:prstGeom>
            <a:noFill/>
            <a:ln>
              <a:noFill/>
            </a:ln>
          </p:spPr>
        </p:pic>
        <p:pic>
          <p:nvPicPr>
            <p:cNvPr id="11988" name="Google Shape;11988;p439"/>
            <p:cNvPicPr preferRelativeResize="0"/>
            <p:nvPr/>
          </p:nvPicPr>
          <p:blipFill>
            <a:blip r:embed="rId4">
              <a:alphaModFix/>
            </a:blip>
            <a:stretch>
              <a:fillRect/>
            </a:stretch>
          </p:blipFill>
          <p:spPr>
            <a:xfrm>
              <a:off x="5717574" y="1667248"/>
              <a:ext cx="1610587" cy="412012"/>
            </a:xfrm>
            <a:prstGeom prst="rect">
              <a:avLst/>
            </a:prstGeom>
            <a:noFill/>
            <a:ln>
              <a:noFill/>
            </a:ln>
          </p:spPr>
        </p:pic>
      </p:grpSp>
      <p:sp>
        <p:nvSpPr>
          <p:cNvPr id="11989" name="Google Shape;11989;p439"/>
          <p:cNvSpPr txBox="1"/>
          <p:nvPr/>
        </p:nvSpPr>
        <p:spPr>
          <a:xfrm rot="-2109837">
            <a:off x="1314777" y="739952"/>
            <a:ext cx="769901" cy="40026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SERT</a:t>
            </a:r>
            <a:endParaRPr b="1"/>
          </a:p>
        </p:txBody>
      </p:sp>
      <p:sp>
        <p:nvSpPr>
          <p:cNvPr id="11990" name="Google Shape;11990;p439"/>
          <p:cNvSpPr txBox="1"/>
          <p:nvPr/>
        </p:nvSpPr>
        <p:spPr>
          <a:xfrm rot="-2109837">
            <a:off x="5213908" y="820732"/>
            <a:ext cx="769901" cy="40026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SERT</a:t>
            </a:r>
            <a:endParaRPr b="1"/>
          </a:p>
        </p:txBody>
      </p:sp>
      <p:sp>
        <p:nvSpPr>
          <p:cNvPr id="11991" name="Google Shape;11991;p439"/>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Shape 11995"/>
        <p:cNvGrpSpPr/>
        <p:nvPr/>
      </p:nvGrpSpPr>
      <p:grpSpPr>
        <a:xfrm>
          <a:off x="0" y="0"/>
          <a:ext cx="0" cy="0"/>
          <a:chOff x="0" y="0"/>
          <a:chExt cx="0" cy="0"/>
        </a:xfrm>
      </p:grpSpPr>
      <p:sp>
        <p:nvSpPr>
          <p:cNvPr id="11996" name="Google Shape;11996;p440"/>
          <p:cNvSpPr txBox="1"/>
          <p:nvPr/>
        </p:nvSpPr>
        <p:spPr>
          <a:xfrm>
            <a:off x="454700" y="154525"/>
            <a:ext cx="559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and norepinephrine reuptake inhibitors (SNRIs)</a:t>
            </a:r>
            <a:endParaRPr b="1"/>
          </a:p>
        </p:txBody>
      </p:sp>
      <p:sp>
        <p:nvSpPr>
          <p:cNvPr id="11997" name="Google Shape;11997;p440"/>
          <p:cNvSpPr txBox="1"/>
          <p:nvPr/>
        </p:nvSpPr>
        <p:spPr>
          <a:xfrm>
            <a:off x="5387950" y="1453834"/>
            <a:ext cx="574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NET</a:t>
            </a:r>
            <a:endParaRPr b="1"/>
          </a:p>
        </p:txBody>
      </p:sp>
      <p:sp>
        <p:nvSpPr>
          <p:cNvPr id="11998" name="Google Shape;11998;p440"/>
          <p:cNvSpPr txBox="1"/>
          <p:nvPr/>
        </p:nvSpPr>
        <p:spPr>
          <a:xfrm>
            <a:off x="1432125" y="1438925"/>
            <a:ext cx="697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SERT</a:t>
            </a:r>
            <a:endParaRPr b="1"/>
          </a:p>
        </p:txBody>
      </p:sp>
      <p:grpSp>
        <p:nvGrpSpPr>
          <p:cNvPr id="11999" name="Google Shape;11999;p440"/>
          <p:cNvGrpSpPr/>
          <p:nvPr/>
        </p:nvGrpSpPr>
        <p:grpSpPr>
          <a:xfrm rot="-2192551">
            <a:off x="371575" y="639229"/>
            <a:ext cx="1978597" cy="1726914"/>
            <a:chOff x="2181316" y="255278"/>
            <a:chExt cx="5282935" cy="4610931"/>
          </a:xfrm>
        </p:grpSpPr>
        <p:grpSp>
          <p:nvGrpSpPr>
            <p:cNvPr id="12000" name="Google Shape;12000;p440"/>
            <p:cNvGrpSpPr/>
            <p:nvPr/>
          </p:nvGrpSpPr>
          <p:grpSpPr>
            <a:xfrm>
              <a:off x="2181316" y="255278"/>
              <a:ext cx="5282935" cy="4610931"/>
              <a:chOff x="6033650" y="859421"/>
              <a:chExt cx="2686876" cy="2345098"/>
            </a:xfrm>
          </p:grpSpPr>
          <p:sp>
            <p:nvSpPr>
              <p:cNvPr id="12001" name="Google Shape;12001;p440"/>
              <p:cNvSpPr/>
              <p:nvPr/>
            </p:nvSpPr>
            <p:spPr>
              <a:xfrm rot="2888497">
                <a:off x="6935732" y="2191357"/>
                <a:ext cx="1358626" cy="608223"/>
              </a:xfrm>
              <a:prstGeom prst="roundRect">
                <a:avLst>
                  <a:gd name="adj" fmla="val 16667"/>
                </a:avLst>
              </a:prstGeom>
              <a:solidFill>
                <a:srgbClr val="FFEB8C"/>
              </a:solidFill>
              <a:ln w="9525"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002" name="Google Shape;12002;p440"/>
              <p:cNvPicPr preferRelativeResize="0"/>
              <p:nvPr/>
            </p:nvPicPr>
            <p:blipFill>
              <a:blip r:embed="rId3">
                <a:alphaModFix/>
              </a:blip>
              <a:stretch>
                <a:fillRect/>
              </a:stretch>
            </p:blipFill>
            <p:spPr>
              <a:xfrm>
                <a:off x="6033650" y="859421"/>
                <a:ext cx="2686876" cy="1624628"/>
              </a:xfrm>
              <a:prstGeom prst="rect">
                <a:avLst/>
              </a:prstGeom>
              <a:noFill/>
              <a:ln>
                <a:noFill/>
              </a:ln>
            </p:spPr>
          </p:pic>
        </p:grpSp>
        <p:pic>
          <p:nvPicPr>
            <p:cNvPr id="12003" name="Google Shape;12003;p440"/>
            <p:cNvPicPr preferRelativeResize="0"/>
            <p:nvPr/>
          </p:nvPicPr>
          <p:blipFill>
            <a:blip r:embed="rId4">
              <a:alphaModFix/>
            </a:blip>
            <a:stretch>
              <a:fillRect/>
            </a:stretch>
          </p:blipFill>
          <p:spPr>
            <a:xfrm>
              <a:off x="5717574" y="1667248"/>
              <a:ext cx="1610587" cy="412012"/>
            </a:xfrm>
            <a:prstGeom prst="rect">
              <a:avLst/>
            </a:prstGeom>
            <a:noFill/>
            <a:ln>
              <a:noFill/>
            </a:ln>
          </p:spPr>
        </p:pic>
      </p:grpSp>
      <p:grpSp>
        <p:nvGrpSpPr>
          <p:cNvPr id="12004" name="Google Shape;12004;p440"/>
          <p:cNvGrpSpPr/>
          <p:nvPr/>
        </p:nvGrpSpPr>
        <p:grpSpPr>
          <a:xfrm rot="-2192551">
            <a:off x="4298163" y="729079"/>
            <a:ext cx="1978597" cy="1726914"/>
            <a:chOff x="2181316" y="255278"/>
            <a:chExt cx="5282935" cy="4610931"/>
          </a:xfrm>
        </p:grpSpPr>
        <p:grpSp>
          <p:nvGrpSpPr>
            <p:cNvPr id="12005" name="Google Shape;12005;p440"/>
            <p:cNvGrpSpPr/>
            <p:nvPr/>
          </p:nvGrpSpPr>
          <p:grpSpPr>
            <a:xfrm>
              <a:off x="2181316" y="255278"/>
              <a:ext cx="5282935" cy="4610931"/>
              <a:chOff x="6033650" y="859421"/>
              <a:chExt cx="2686876" cy="2345098"/>
            </a:xfrm>
          </p:grpSpPr>
          <p:sp>
            <p:nvSpPr>
              <p:cNvPr id="12006" name="Google Shape;12006;p440"/>
              <p:cNvSpPr/>
              <p:nvPr/>
            </p:nvSpPr>
            <p:spPr>
              <a:xfrm rot="2888497">
                <a:off x="6935732" y="2191357"/>
                <a:ext cx="1358626" cy="608223"/>
              </a:xfrm>
              <a:prstGeom prst="roundRect">
                <a:avLst>
                  <a:gd name="adj" fmla="val 16667"/>
                </a:avLst>
              </a:prstGeom>
              <a:solidFill>
                <a:srgbClr val="FFEB8C"/>
              </a:solidFill>
              <a:ln w="9525"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007" name="Google Shape;12007;p440"/>
              <p:cNvPicPr preferRelativeResize="0"/>
              <p:nvPr/>
            </p:nvPicPr>
            <p:blipFill>
              <a:blip r:embed="rId3">
                <a:alphaModFix/>
              </a:blip>
              <a:stretch>
                <a:fillRect/>
              </a:stretch>
            </p:blipFill>
            <p:spPr>
              <a:xfrm>
                <a:off x="6033650" y="859421"/>
                <a:ext cx="2686876" cy="1624628"/>
              </a:xfrm>
              <a:prstGeom prst="rect">
                <a:avLst/>
              </a:prstGeom>
              <a:noFill/>
              <a:ln>
                <a:noFill/>
              </a:ln>
            </p:spPr>
          </p:pic>
        </p:grpSp>
        <p:pic>
          <p:nvPicPr>
            <p:cNvPr id="12008" name="Google Shape;12008;p440"/>
            <p:cNvPicPr preferRelativeResize="0"/>
            <p:nvPr/>
          </p:nvPicPr>
          <p:blipFill>
            <a:blip r:embed="rId4">
              <a:alphaModFix/>
            </a:blip>
            <a:stretch>
              <a:fillRect/>
            </a:stretch>
          </p:blipFill>
          <p:spPr>
            <a:xfrm>
              <a:off x="5717574" y="1667248"/>
              <a:ext cx="1610587" cy="412012"/>
            </a:xfrm>
            <a:prstGeom prst="rect">
              <a:avLst/>
            </a:prstGeom>
            <a:noFill/>
            <a:ln>
              <a:noFill/>
            </a:ln>
          </p:spPr>
        </p:pic>
      </p:grpSp>
      <p:sp>
        <p:nvSpPr>
          <p:cNvPr id="12009" name="Google Shape;12009;p440"/>
          <p:cNvSpPr txBox="1"/>
          <p:nvPr/>
        </p:nvSpPr>
        <p:spPr>
          <a:xfrm rot="-2109837">
            <a:off x="1314777" y="739952"/>
            <a:ext cx="769901" cy="40026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SERT</a:t>
            </a:r>
            <a:endParaRPr b="1"/>
          </a:p>
        </p:txBody>
      </p:sp>
      <p:sp>
        <p:nvSpPr>
          <p:cNvPr id="12010" name="Google Shape;12010;p440"/>
          <p:cNvSpPr txBox="1"/>
          <p:nvPr/>
        </p:nvSpPr>
        <p:spPr>
          <a:xfrm rot="-2109837">
            <a:off x="5213908" y="820732"/>
            <a:ext cx="769901" cy="40026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SERT</a:t>
            </a:r>
            <a:endParaRPr b="1"/>
          </a:p>
        </p:txBody>
      </p:sp>
      <p:sp>
        <p:nvSpPr>
          <p:cNvPr id="12011" name="Google Shape;12011;p440"/>
          <p:cNvSpPr txBox="1"/>
          <p:nvPr/>
        </p:nvSpPr>
        <p:spPr>
          <a:xfrm rot="750566">
            <a:off x="1536143" y="1505797"/>
            <a:ext cx="770081" cy="40017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NET</a:t>
            </a:r>
            <a:endParaRPr b="1"/>
          </a:p>
        </p:txBody>
      </p:sp>
      <p:sp>
        <p:nvSpPr>
          <p:cNvPr id="12012" name="Google Shape;12012;p440"/>
          <p:cNvSpPr txBox="1"/>
          <p:nvPr/>
        </p:nvSpPr>
        <p:spPr>
          <a:xfrm rot="750566">
            <a:off x="5500107" y="1616727"/>
            <a:ext cx="770081" cy="40017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NET</a:t>
            </a:r>
            <a:endParaRPr b="1"/>
          </a:p>
        </p:txBody>
      </p:sp>
      <p:sp>
        <p:nvSpPr>
          <p:cNvPr id="12013" name="Google Shape;12013;p440"/>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609" name="Google Shape;609;p54"/>
          <p:cNvPicPr preferRelativeResize="0"/>
          <p:nvPr/>
        </p:nvPicPr>
        <p:blipFill rotWithShape="1">
          <a:blip r:embed="rId3">
            <a:alphaModFix/>
          </a:blip>
          <a:srcRect t="6200"/>
          <a:stretch/>
        </p:blipFill>
        <p:spPr>
          <a:xfrm>
            <a:off x="889275" y="636800"/>
            <a:ext cx="5169801" cy="4284875"/>
          </a:xfrm>
          <a:prstGeom prst="rect">
            <a:avLst/>
          </a:prstGeom>
          <a:noFill/>
          <a:ln>
            <a:noFill/>
          </a:ln>
        </p:spPr>
      </p:pic>
      <p:pic>
        <p:nvPicPr>
          <p:cNvPr id="610" name="Google Shape;610;p54"/>
          <p:cNvPicPr preferRelativeResize="0"/>
          <p:nvPr/>
        </p:nvPicPr>
        <p:blipFill rotWithShape="1">
          <a:blip r:embed="rId4">
            <a:alphaModFix/>
          </a:blip>
          <a:srcRect r="87810" b="78161"/>
          <a:stretch/>
        </p:blipFill>
        <p:spPr>
          <a:xfrm>
            <a:off x="529571" y="3876898"/>
            <a:ext cx="526575" cy="383850"/>
          </a:xfrm>
          <a:prstGeom prst="rect">
            <a:avLst/>
          </a:prstGeom>
          <a:noFill/>
          <a:ln>
            <a:noFill/>
          </a:ln>
        </p:spPr>
      </p:pic>
      <p:pic>
        <p:nvPicPr>
          <p:cNvPr id="611" name="Google Shape;611;p54"/>
          <p:cNvPicPr preferRelativeResize="0"/>
          <p:nvPr/>
        </p:nvPicPr>
        <p:blipFill rotWithShape="1">
          <a:blip r:embed="rId4">
            <a:alphaModFix/>
          </a:blip>
          <a:srcRect l="11053" t="25296" r="76756" b="30252"/>
          <a:stretch/>
        </p:blipFill>
        <p:spPr>
          <a:xfrm>
            <a:off x="831947" y="2869977"/>
            <a:ext cx="345226" cy="512201"/>
          </a:xfrm>
          <a:prstGeom prst="rect">
            <a:avLst/>
          </a:prstGeom>
          <a:noFill/>
          <a:ln>
            <a:noFill/>
          </a:ln>
        </p:spPr>
      </p:pic>
      <p:pic>
        <p:nvPicPr>
          <p:cNvPr id="612" name="Google Shape;612;p54"/>
          <p:cNvPicPr preferRelativeResize="0"/>
          <p:nvPr/>
        </p:nvPicPr>
        <p:blipFill rotWithShape="1">
          <a:blip r:embed="rId4">
            <a:alphaModFix/>
          </a:blip>
          <a:srcRect l="36085" t="47857" r="40502" b="-10513"/>
          <a:stretch/>
        </p:blipFill>
        <p:spPr>
          <a:xfrm>
            <a:off x="1553212" y="2350150"/>
            <a:ext cx="526575" cy="573401"/>
          </a:xfrm>
          <a:prstGeom prst="rect">
            <a:avLst/>
          </a:prstGeom>
          <a:noFill/>
          <a:ln>
            <a:noFill/>
          </a:ln>
        </p:spPr>
      </p:pic>
      <p:pic>
        <p:nvPicPr>
          <p:cNvPr id="613" name="Google Shape;613;p54"/>
          <p:cNvPicPr preferRelativeResize="0"/>
          <p:nvPr/>
        </p:nvPicPr>
        <p:blipFill rotWithShape="1">
          <a:blip r:embed="rId5">
            <a:alphaModFix/>
          </a:blip>
          <a:srcRect t="68144" r="79159"/>
          <a:stretch/>
        </p:blipFill>
        <p:spPr>
          <a:xfrm>
            <a:off x="2019798" y="2315650"/>
            <a:ext cx="436027" cy="512199"/>
          </a:xfrm>
          <a:prstGeom prst="rect">
            <a:avLst/>
          </a:prstGeom>
          <a:noFill/>
          <a:ln>
            <a:noFill/>
          </a:ln>
        </p:spPr>
      </p:pic>
      <p:sp>
        <p:nvSpPr>
          <p:cNvPr id="614" name="Google Shape;614;p54"/>
          <p:cNvSpPr txBox="1"/>
          <p:nvPr/>
        </p:nvSpPr>
        <p:spPr>
          <a:xfrm>
            <a:off x="4079366" y="1919059"/>
            <a:ext cx="1979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--&gt; synthesis of new proteins which can alter the neuron’s functions</a:t>
            </a:r>
            <a:endParaRPr sz="800"/>
          </a:p>
        </p:txBody>
      </p:sp>
      <p:sp>
        <p:nvSpPr>
          <p:cNvPr id="615" name="Google Shape;615;p54"/>
          <p:cNvSpPr txBox="1"/>
          <p:nvPr/>
        </p:nvSpPr>
        <p:spPr>
          <a:xfrm>
            <a:off x="6278704" y="1164850"/>
            <a:ext cx="28653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solidFill>
                  <a:schemeClr val="dk1"/>
                </a:solidFill>
              </a:rPr>
              <a:t>intracellular “downstream” effects</a:t>
            </a:r>
            <a:endParaRPr sz="1900" b="1"/>
          </a:p>
        </p:txBody>
      </p:sp>
      <p:sp>
        <p:nvSpPr>
          <p:cNvPr id="616" name="Google Shape;616;p54"/>
          <p:cNvSpPr txBox="1"/>
          <p:nvPr/>
        </p:nvSpPr>
        <p:spPr>
          <a:xfrm>
            <a:off x="193175" y="93025"/>
            <a:ext cx="43431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900" b="1">
                <a:solidFill>
                  <a:schemeClr val="dk1"/>
                </a:solidFill>
              </a:rPr>
              <a:t>Signal transduction cascade</a:t>
            </a:r>
            <a:endParaRPr sz="1900" b="1">
              <a:solidFill>
                <a:schemeClr val="dk1"/>
              </a:solidFill>
            </a:endParaRPr>
          </a:p>
          <a:p>
            <a:pPr marL="0" lvl="0" indent="0" algn="l" rtl="0">
              <a:spcBef>
                <a:spcPts val="0"/>
              </a:spcBef>
              <a:spcAft>
                <a:spcPts val="0"/>
              </a:spcAft>
              <a:buNone/>
            </a:pPr>
            <a:endParaRPr sz="1900" b="1"/>
          </a:p>
        </p:txBody>
      </p:sp>
      <p:pic>
        <p:nvPicPr>
          <p:cNvPr id="617" name="Google Shape;617;p54"/>
          <p:cNvPicPr preferRelativeResize="0"/>
          <p:nvPr/>
        </p:nvPicPr>
        <p:blipFill rotWithShape="1">
          <a:blip r:embed="rId6">
            <a:alphaModFix/>
          </a:blip>
          <a:srcRect l="72246" t="15842" r="8927" b="31522"/>
          <a:stretch/>
        </p:blipFill>
        <p:spPr>
          <a:xfrm>
            <a:off x="2455825" y="1837950"/>
            <a:ext cx="583159" cy="512200"/>
          </a:xfrm>
          <a:prstGeom prst="rect">
            <a:avLst/>
          </a:prstGeom>
          <a:noFill/>
          <a:ln>
            <a:noFill/>
          </a:ln>
        </p:spPr>
      </p:pic>
      <p:pic>
        <p:nvPicPr>
          <p:cNvPr id="618" name="Google Shape;618;p54"/>
          <p:cNvPicPr preferRelativeResize="0"/>
          <p:nvPr/>
        </p:nvPicPr>
        <p:blipFill rotWithShape="1">
          <a:blip r:embed="rId7">
            <a:alphaModFix/>
          </a:blip>
          <a:srcRect b="10682"/>
          <a:stretch/>
        </p:blipFill>
        <p:spPr>
          <a:xfrm>
            <a:off x="3485975" y="1366500"/>
            <a:ext cx="796701" cy="471450"/>
          </a:xfrm>
          <a:prstGeom prst="rect">
            <a:avLst/>
          </a:prstGeom>
          <a:noFill/>
          <a:ln>
            <a:noFill/>
          </a:ln>
        </p:spPr>
      </p:pic>
      <p:pic>
        <p:nvPicPr>
          <p:cNvPr id="619" name="Google Shape;619;p54"/>
          <p:cNvPicPr preferRelativeResize="0"/>
          <p:nvPr/>
        </p:nvPicPr>
        <p:blipFill>
          <a:blip r:embed="rId8">
            <a:alphaModFix/>
          </a:blip>
          <a:stretch>
            <a:fillRect/>
          </a:stretch>
        </p:blipFill>
        <p:spPr>
          <a:xfrm>
            <a:off x="5837575" y="427526"/>
            <a:ext cx="994661" cy="573400"/>
          </a:xfrm>
          <a:prstGeom prst="rect">
            <a:avLst/>
          </a:prstGeom>
          <a:noFill/>
          <a:ln>
            <a:noFill/>
          </a:ln>
        </p:spPr>
      </p:pic>
      <p:sp>
        <p:nvSpPr>
          <p:cNvPr id="620" name="Google Shape;620;p54"/>
          <p:cNvSpPr txBox="1"/>
          <p:nvPr/>
        </p:nvSpPr>
        <p:spPr>
          <a:xfrm>
            <a:off x="6278704" y="2390775"/>
            <a:ext cx="2865300" cy="252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Downstream effects can be long-lasting, e.g., </a:t>
            </a:r>
            <a:endParaRPr sz="1900" b="1"/>
          </a:p>
          <a:p>
            <a:pPr marL="457200" lvl="0" indent="-349250" algn="l" rtl="0">
              <a:spcBef>
                <a:spcPts val="0"/>
              </a:spcBef>
              <a:spcAft>
                <a:spcPts val="0"/>
              </a:spcAft>
              <a:buSzPts val="1900"/>
              <a:buChar char="●"/>
            </a:pPr>
            <a:r>
              <a:rPr lang="en" sz="1900" b="1"/>
              <a:t>Synaptogenesis</a:t>
            </a:r>
            <a:endParaRPr sz="1900" b="1"/>
          </a:p>
          <a:p>
            <a:pPr marL="457200" lvl="0" indent="-349250" algn="l" rtl="0">
              <a:spcBef>
                <a:spcPts val="0"/>
              </a:spcBef>
              <a:spcAft>
                <a:spcPts val="0"/>
              </a:spcAft>
              <a:buSzPts val="1900"/>
              <a:buChar char="●"/>
            </a:pPr>
            <a:r>
              <a:rPr lang="en" sz="1900" b="1"/>
              <a:t>Neurogenesis</a:t>
            </a:r>
            <a:endParaRPr sz="1900" b="1"/>
          </a:p>
          <a:p>
            <a:pPr marL="457200" lvl="0" indent="-349250" algn="l" rtl="0">
              <a:spcBef>
                <a:spcPts val="0"/>
              </a:spcBef>
              <a:spcAft>
                <a:spcPts val="0"/>
              </a:spcAft>
              <a:buSzPts val="1900"/>
              <a:buChar char="●"/>
            </a:pPr>
            <a:r>
              <a:rPr lang="en" sz="1900" b="1">
                <a:highlight>
                  <a:srgbClr val="FFFF00"/>
                </a:highlight>
              </a:rPr>
              <a:t>Epigenetic changes</a:t>
            </a:r>
            <a:endParaRPr sz="1900" b="1">
              <a:highlight>
                <a:srgbClr val="FFFF00"/>
              </a:highlight>
            </a:endParaRPr>
          </a:p>
          <a:p>
            <a:pPr marL="0" lvl="0" indent="0" algn="l" rtl="0">
              <a:spcBef>
                <a:spcPts val="0"/>
              </a:spcBef>
              <a:spcAft>
                <a:spcPts val="0"/>
              </a:spcAft>
              <a:buNone/>
            </a:pPr>
            <a:endParaRPr sz="1900" b="1"/>
          </a:p>
        </p:txBody>
      </p:sp>
      <p:sp>
        <p:nvSpPr>
          <p:cNvPr id="621" name="Google Shape;621;p54"/>
          <p:cNvSpPr/>
          <p:nvPr/>
        </p:nvSpPr>
        <p:spPr>
          <a:xfrm rot="274609">
            <a:off x="5599110" y="197020"/>
            <a:ext cx="1421132" cy="100446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Shape 12017"/>
        <p:cNvGrpSpPr/>
        <p:nvPr/>
      </p:nvGrpSpPr>
      <p:grpSpPr>
        <a:xfrm>
          <a:off x="0" y="0"/>
          <a:ext cx="0" cy="0"/>
          <a:chOff x="0" y="0"/>
          <a:chExt cx="0" cy="0"/>
        </a:xfrm>
      </p:grpSpPr>
      <p:pic>
        <p:nvPicPr>
          <p:cNvPr id="12018" name="Google Shape;12018;p441"/>
          <p:cNvPicPr preferRelativeResize="0"/>
          <p:nvPr/>
        </p:nvPicPr>
        <p:blipFill>
          <a:blip r:embed="rId3">
            <a:alphaModFix amt="14000"/>
          </a:blip>
          <a:stretch>
            <a:fillRect/>
          </a:stretch>
        </p:blipFill>
        <p:spPr>
          <a:xfrm>
            <a:off x="844025" y="662825"/>
            <a:ext cx="7326899" cy="4320175"/>
          </a:xfrm>
          <a:prstGeom prst="rect">
            <a:avLst/>
          </a:prstGeom>
          <a:noFill/>
          <a:ln>
            <a:noFill/>
          </a:ln>
        </p:spPr>
      </p:pic>
      <p:sp>
        <p:nvSpPr>
          <p:cNvPr id="12019" name="Google Shape;12019;p441"/>
          <p:cNvSpPr txBox="1"/>
          <p:nvPr/>
        </p:nvSpPr>
        <p:spPr>
          <a:xfrm>
            <a:off x="454700" y="154525"/>
            <a:ext cx="559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and norepinephrine reuptake inhibitor (SNRI)</a:t>
            </a:r>
            <a:endParaRPr b="1"/>
          </a:p>
        </p:txBody>
      </p:sp>
      <p:grpSp>
        <p:nvGrpSpPr>
          <p:cNvPr id="12020" name="Google Shape;12020;p441"/>
          <p:cNvGrpSpPr/>
          <p:nvPr/>
        </p:nvGrpSpPr>
        <p:grpSpPr>
          <a:xfrm rot="-2192227">
            <a:off x="501638" y="1009790"/>
            <a:ext cx="1637209" cy="1428952"/>
            <a:chOff x="2181316" y="255278"/>
            <a:chExt cx="5282935" cy="4610931"/>
          </a:xfrm>
        </p:grpSpPr>
        <p:grpSp>
          <p:nvGrpSpPr>
            <p:cNvPr id="12021" name="Google Shape;12021;p441"/>
            <p:cNvGrpSpPr/>
            <p:nvPr/>
          </p:nvGrpSpPr>
          <p:grpSpPr>
            <a:xfrm>
              <a:off x="2181316" y="255278"/>
              <a:ext cx="5282935" cy="4610931"/>
              <a:chOff x="6033650" y="859421"/>
              <a:chExt cx="2686876" cy="2345098"/>
            </a:xfrm>
          </p:grpSpPr>
          <p:sp>
            <p:nvSpPr>
              <p:cNvPr id="12022" name="Google Shape;12022;p441"/>
              <p:cNvSpPr/>
              <p:nvPr/>
            </p:nvSpPr>
            <p:spPr>
              <a:xfrm rot="2888497">
                <a:off x="6935732" y="2191357"/>
                <a:ext cx="1358626" cy="608223"/>
              </a:xfrm>
              <a:prstGeom prst="roundRect">
                <a:avLst>
                  <a:gd name="adj" fmla="val 16667"/>
                </a:avLst>
              </a:prstGeom>
              <a:solidFill>
                <a:srgbClr val="FFEB8C"/>
              </a:solidFill>
              <a:ln w="9525"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023" name="Google Shape;12023;p441"/>
              <p:cNvPicPr preferRelativeResize="0"/>
              <p:nvPr/>
            </p:nvPicPr>
            <p:blipFill>
              <a:blip r:embed="rId4">
                <a:alphaModFix/>
              </a:blip>
              <a:stretch>
                <a:fillRect/>
              </a:stretch>
            </p:blipFill>
            <p:spPr>
              <a:xfrm>
                <a:off x="6033650" y="859421"/>
                <a:ext cx="2686876" cy="1624628"/>
              </a:xfrm>
              <a:prstGeom prst="rect">
                <a:avLst/>
              </a:prstGeom>
              <a:noFill/>
              <a:ln>
                <a:noFill/>
              </a:ln>
            </p:spPr>
          </p:pic>
        </p:grpSp>
        <p:pic>
          <p:nvPicPr>
            <p:cNvPr id="12024" name="Google Shape;12024;p441"/>
            <p:cNvPicPr preferRelativeResize="0"/>
            <p:nvPr/>
          </p:nvPicPr>
          <p:blipFill>
            <a:blip r:embed="rId5">
              <a:alphaModFix/>
            </a:blip>
            <a:stretch>
              <a:fillRect/>
            </a:stretch>
          </p:blipFill>
          <p:spPr>
            <a:xfrm>
              <a:off x="5717574" y="1667248"/>
              <a:ext cx="1610587" cy="412012"/>
            </a:xfrm>
            <a:prstGeom prst="rect">
              <a:avLst/>
            </a:prstGeom>
            <a:noFill/>
            <a:ln>
              <a:noFill/>
            </a:ln>
          </p:spPr>
        </p:pic>
      </p:grpSp>
      <p:grpSp>
        <p:nvGrpSpPr>
          <p:cNvPr id="12025" name="Google Shape;12025;p441"/>
          <p:cNvGrpSpPr/>
          <p:nvPr/>
        </p:nvGrpSpPr>
        <p:grpSpPr>
          <a:xfrm rot="-2192227">
            <a:off x="4395250" y="1064040"/>
            <a:ext cx="1637209" cy="1428952"/>
            <a:chOff x="2181316" y="255278"/>
            <a:chExt cx="5282935" cy="4610931"/>
          </a:xfrm>
        </p:grpSpPr>
        <p:grpSp>
          <p:nvGrpSpPr>
            <p:cNvPr id="12026" name="Google Shape;12026;p441"/>
            <p:cNvGrpSpPr/>
            <p:nvPr/>
          </p:nvGrpSpPr>
          <p:grpSpPr>
            <a:xfrm>
              <a:off x="2181316" y="255278"/>
              <a:ext cx="5282935" cy="4610931"/>
              <a:chOff x="6033650" y="859421"/>
              <a:chExt cx="2686876" cy="2345098"/>
            </a:xfrm>
          </p:grpSpPr>
          <p:sp>
            <p:nvSpPr>
              <p:cNvPr id="12027" name="Google Shape;12027;p441"/>
              <p:cNvSpPr/>
              <p:nvPr/>
            </p:nvSpPr>
            <p:spPr>
              <a:xfrm rot="2888497">
                <a:off x="6935732" y="2191357"/>
                <a:ext cx="1358626" cy="608223"/>
              </a:xfrm>
              <a:prstGeom prst="roundRect">
                <a:avLst>
                  <a:gd name="adj" fmla="val 16667"/>
                </a:avLst>
              </a:prstGeom>
              <a:solidFill>
                <a:srgbClr val="FFEB8C"/>
              </a:solidFill>
              <a:ln w="9525"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028" name="Google Shape;12028;p441"/>
              <p:cNvPicPr preferRelativeResize="0"/>
              <p:nvPr/>
            </p:nvPicPr>
            <p:blipFill>
              <a:blip r:embed="rId4">
                <a:alphaModFix/>
              </a:blip>
              <a:stretch>
                <a:fillRect/>
              </a:stretch>
            </p:blipFill>
            <p:spPr>
              <a:xfrm>
                <a:off x="6033650" y="859421"/>
                <a:ext cx="2686876" cy="1624628"/>
              </a:xfrm>
              <a:prstGeom prst="rect">
                <a:avLst/>
              </a:prstGeom>
              <a:noFill/>
              <a:ln>
                <a:noFill/>
              </a:ln>
            </p:spPr>
          </p:pic>
        </p:grpSp>
        <p:pic>
          <p:nvPicPr>
            <p:cNvPr id="12029" name="Google Shape;12029;p441"/>
            <p:cNvPicPr preferRelativeResize="0"/>
            <p:nvPr/>
          </p:nvPicPr>
          <p:blipFill>
            <a:blip r:embed="rId5">
              <a:alphaModFix/>
            </a:blip>
            <a:stretch>
              <a:fillRect/>
            </a:stretch>
          </p:blipFill>
          <p:spPr>
            <a:xfrm>
              <a:off x="5717574" y="1667248"/>
              <a:ext cx="1610587" cy="412012"/>
            </a:xfrm>
            <a:prstGeom prst="rect">
              <a:avLst/>
            </a:prstGeom>
            <a:noFill/>
            <a:ln>
              <a:noFill/>
            </a:ln>
          </p:spPr>
        </p:pic>
      </p:gr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Shape 12033"/>
        <p:cNvGrpSpPr/>
        <p:nvPr/>
      </p:nvGrpSpPr>
      <p:grpSpPr>
        <a:xfrm>
          <a:off x="0" y="0"/>
          <a:ext cx="0" cy="0"/>
          <a:chOff x="0" y="0"/>
          <a:chExt cx="0" cy="0"/>
        </a:xfrm>
      </p:grpSpPr>
      <p:pic>
        <p:nvPicPr>
          <p:cNvPr id="12034" name="Google Shape;12034;p442"/>
          <p:cNvPicPr preferRelativeResize="0"/>
          <p:nvPr/>
        </p:nvPicPr>
        <p:blipFill>
          <a:blip r:embed="rId3">
            <a:alphaModFix amt="43000"/>
          </a:blip>
          <a:stretch>
            <a:fillRect/>
          </a:stretch>
        </p:blipFill>
        <p:spPr>
          <a:xfrm>
            <a:off x="844025" y="662825"/>
            <a:ext cx="7326899" cy="4320175"/>
          </a:xfrm>
          <a:prstGeom prst="rect">
            <a:avLst/>
          </a:prstGeom>
          <a:noFill/>
          <a:ln>
            <a:noFill/>
          </a:ln>
        </p:spPr>
      </p:pic>
      <p:sp>
        <p:nvSpPr>
          <p:cNvPr id="12035" name="Google Shape;12035;p442"/>
          <p:cNvSpPr txBox="1"/>
          <p:nvPr/>
        </p:nvSpPr>
        <p:spPr>
          <a:xfrm>
            <a:off x="454700" y="154525"/>
            <a:ext cx="559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and norepinephrine reuptake inhibitor (SNRI)</a:t>
            </a:r>
            <a:endParaRPr b="1"/>
          </a:p>
        </p:txBody>
      </p:sp>
      <p:grpSp>
        <p:nvGrpSpPr>
          <p:cNvPr id="12036" name="Google Shape;12036;p442"/>
          <p:cNvGrpSpPr/>
          <p:nvPr/>
        </p:nvGrpSpPr>
        <p:grpSpPr>
          <a:xfrm rot="-2192518">
            <a:off x="666527" y="1585237"/>
            <a:ext cx="1236861" cy="1079529"/>
            <a:chOff x="2181316" y="255278"/>
            <a:chExt cx="5282935" cy="4610931"/>
          </a:xfrm>
        </p:grpSpPr>
        <p:grpSp>
          <p:nvGrpSpPr>
            <p:cNvPr id="12037" name="Google Shape;12037;p442"/>
            <p:cNvGrpSpPr/>
            <p:nvPr/>
          </p:nvGrpSpPr>
          <p:grpSpPr>
            <a:xfrm>
              <a:off x="2181316" y="255278"/>
              <a:ext cx="5282935" cy="4610931"/>
              <a:chOff x="6033650" y="859421"/>
              <a:chExt cx="2686876" cy="2345098"/>
            </a:xfrm>
          </p:grpSpPr>
          <p:sp>
            <p:nvSpPr>
              <p:cNvPr id="12038" name="Google Shape;12038;p442"/>
              <p:cNvSpPr/>
              <p:nvPr/>
            </p:nvSpPr>
            <p:spPr>
              <a:xfrm rot="2888497">
                <a:off x="6935732" y="2191357"/>
                <a:ext cx="1358626" cy="608223"/>
              </a:xfrm>
              <a:prstGeom prst="roundRect">
                <a:avLst>
                  <a:gd name="adj" fmla="val 16667"/>
                </a:avLst>
              </a:prstGeom>
              <a:solidFill>
                <a:srgbClr val="FFEB8C"/>
              </a:solidFill>
              <a:ln w="9525"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039" name="Google Shape;12039;p442"/>
              <p:cNvPicPr preferRelativeResize="0"/>
              <p:nvPr/>
            </p:nvPicPr>
            <p:blipFill>
              <a:blip r:embed="rId4">
                <a:alphaModFix/>
              </a:blip>
              <a:stretch>
                <a:fillRect/>
              </a:stretch>
            </p:blipFill>
            <p:spPr>
              <a:xfrm>
                <a:off x="6033650" y="859421"/>
                <a:ext cx="2686876" cy="1624628"/>
              </a:xfrm>
              <a:prstGeom prst="rect">
                <a:avLst/>
              </a:prstGeom>
              <a:noFill/>
              <a:ln>
                <a:noFill/>
              </a:ln>
            </p:spPr>
          </p:pic>
        </p:grpSp>
        <p:pic>
          <p:nvPicPr>
            <p:cNvPr id="12040" name="Google Shape;12040;p442"/>
            <p:cNvPicPr preferRelativeResize="0"/>
            <p:nvPr/>
          </p:nvPicPr>
          <p:blipFill>
            <a:blip r:embed="rId5">
              <a:alphaModFix/>
            </a:blip>
            <a:stretch>
              <a:fillRect/>
            </a:stretch>
          </p:blipFill>
          <p:spPr>
            <a:xfrm>
              <a:off x="5717574" y="1667248"/>
              <a:ext cx="1610587" cy="412012"/>
            </a:xfrm>
            <a:prstGeom prst="rect">
              <a:avLst/>
            </a:prstGeom>
            <a:noFill/>
            <a:ln>
              <a:noFill/>
            </a:ln>
          </p:spPr>
        </p:pic>
      </p:grpSp>
      <p:grpSp>
        <p:nvGrpSpPr>
          <p:cNvPr id="12041" name="Google Shape;12041;p442"/>
          <p:cNvGrpSpPr/>
          <p:nvPr/>
        </p:nvGrpSpPr>
        <p:grpSpPr>
          <a:xfrm rot="-2192518">
            <a:off x="4593114" y="1675087"/>
            <a:ext cx="1236861" cy="1079529"/>
            <a:chOff x="2181316" y="255278"/>
            <a:chExt cx="5282935" cy="4610931"/>
          </a:xfrm>
        </p:grpSpPr>
        <p:grpSp>
          <p:nvGrpSpPr>
            <p:cNvPr id="12042" name="Google Shape;12042;p442"/>
            <p:cNvGrpSpPr/>
            <p:nvPr/>
          </p:nvGrpSpPr>
          <p:grpSpPr>
            <a:xfrm>
              <a:off x="2181316" y="255278"/>
              <a:ext cx="5282935" cy="4610931"/>
              <a:chOff x="6033650" y="859421"/>
              <a:chExt cx="2686876" cy="2345098"/>
            </a:xfrm>
          </p:grpSpPr>
          <p:sp>
            <p:nvSpPr>
              <p:cNvPr id="12043" name="Google Shape;12043;p442"/>
              <p:cNvSpPr/>
              <p:nvPr/>
            </p:nvSpPr>
            <p:spPr>
              <a:xfrm rot="2888497">
                <a:off x="6935732" y="2191357"/>
                <a:ext cx="1358626" cy="608223"/>
              </a:xfrm>
              <a:prstGeom prst="roundRect">
                <a:avLst>
                  <a:gd name="adj" fmla="val 16667"/>
                </a:avLst>
              </a:prstGeom>
              <a:solidFill>
                <a:srgbClr val="FFEB8C"/>
              </a:solidFill>
              <a:ln w="9525"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044" name="Google Shape;12044;p442"/>
              <p:cNvPicPr preferRelativeResize="0"/>
              <p:nvPr/>
            </p:nvPicPr>
            <p:blipFill>
              <a:blip r:embed="rId4">
                <a:alphaModFix/>
              </a:blip>
              <a:stretch>
                <a:fillRect/>
              </a:stretch>
            </p:blipFill>
            <p:spPr>
              <a:xfrm>
                <a:off x="6033650" y="859421"/>
                <a:ext cx="2686876" cy="1624628"/>
              </a:xfrm>
              <a:prstGeom prst="rect">
                <a:avLst/>
              </a:prstGeom>
              <a:noFill/>
              <a:ln>
                <a:noFill/>
              </a:ln>
            </p:spPr>
          </p:pic>
        </p:grpSp>
        <p:pic>
          <p:nvPicPr>
            <p:cNvPr id="12045" name="Google Shape;12045;p442"/>
            <p:cNvPicPr preferRelativeResize="0"/>
            <p:nvPr/>
          </p:nvPicPr>
          <p:blipFill>
            <a:blip r:embed="rId5">
              <a:alphaModFix/>
            </a:blip>
            <a:stretch>
              <a:fillRect/>
            </a:stretch>
          </p:blipFill>
          <p:spPr>
            <a:xfrm>
              <a:off x="5717574" y="1667248"/>
              <a:ext cx="1610587" cy="412012"/>
            </a:xfrm>
            <a:prstGeom prst="rect">
              <a:avLst/>
            </a:prstGeom>
            <a:noFill/>
            <a:ln>
              <a:noFill/>
            </a:ln>
          </p:spPr>
        </p:pic>
      </p:gr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Shape 12049"/>
        <p:cNvGrpSpPr/>
        <p:nvPr/>
      </p:nvGrpSpPr>
      <p:grpSpPr>
        <a:xfrm>
          <a:off x="0" y="0"/>
          <a:ext cx="0" cy="0"/>
          <a:chOff x="0" y="0"/>
          <a:chExt cx="0" cy="0"/>
        </a:xfrm>
      </p:grpSpPr>
      <p:pic>
        <p:nvPicPr>
          <p:cNvPr id="12050" name="Google Shape;12050;p443"/>
          <p:cNvPicPr preferRelativeResize="0"/>
          <p:nvPr/>
        </p:nvPicPr>
        <p:blipFill>
          <a:blip r:embed="rId3">
            <a:alphaModFix amt="58000"/>
          </a:blip>
          <a:stretch>
            <a:fillRect/>
          </a:stretch>
        </p:blipFill>
        <p:spPr>
          <a:xfrm>
            <a:off x="844025" y="662825"/>
            <a:ext cx="7326899" cy="4320175"/>
          </a:xfrm>
          <a:prstGeom prst="rect">
            <a:avLst/>
          </a:prstGeom>
          <a:noFill/>
          <a:ln>
            <a:noFill/>
          </a:ln>
        </p:spPr>
      </p:pic>
      <p:sp>
        <p:nvSpPr>
          <p:cNvPr id="12051" name="Google Shape;12051;p443"/>
          <p:cNvSpPr txBox="1"/>
          <p:nvPr/>
        </p:nvSpPr>
        <p:spPr>
          <a:xfrm>
            <a:off x="454700" y="154525"/>
            <a:ext cx="559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and norepinephrine reuptake inhibitor (SNRI)</a:t>
            </a:r>
            <a:endParaRPr b="1"/>
          </a:p>
        </p:txBody>
      </p:sp>
      <p:sp>
        <p:nvSpPr>
          <p:cNvPr id="12052" name="Google Shape;12052;p443"/>
          <p:cNvSpPr txBox="1"/>
          <p:nvPr/>
        </p:nvSpPr>
        <p:spPr>
          <a:xfrm>
            <a:off x="2870200" y="2706075"/>
            <a:ext cx="574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5HT</a:t>
            </a:r>
            <a:endParaRPr b="1"/>
          </a:p>
        </p:txBody>
      </p:sp>
      <p:sp>
        <p:nvSpPr>
          <p:cNvPr id="12053" name="Google Shape;12053;p443"/>
          <p:cNvSpPr txBox="1"/>
          <p:nvPr/>
        </p:nvSpPr>
        <p:spPr>
          <a:xfrm>
            <a:off x="2870200" y="2706075"/>
            <a:ext cx="574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B7B7B7"/>
                </a:solidFill>
              </a:rPr>
              <a:t>5HT</a:t>
            </a:r>
            <a:endParaRPr b="1">
              <a:solidFill>
                <a:srgbClr val="B7B7B7"/>
              </a:solidFill>
            </a:endParaRPr>
          </a:p>
        </p:txBody>
      </p:sp>
      <p:sp>
        <p:nvSpPr>
          <p:cNvPr id="12054" name="Google Shape;12054;p443"/>
          <p:cNvSpPr txBox="1"/>
          <p:nvPr/>
        </p:nvSpPr>
        <p:spPr>
          <a:xfrm>
            <a:off x="6983000" y="2622813"/>
            <a:ext cx="574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B7B7B7"/>
                </a:solidFill>
              </a:rPr>
              <a:t>NE</a:t>
            </a:r>
            <a:endParaRPr b="1">
              <a:solidFill>
                <a:srgbClr val="B7B7B7"/>
              </a:solidFill>
            </a:endParaRPr>
          </a:p>
        </p:txBody>
      </p:sp>
      <p:sp>
        <p:nvSpPr>
          <p:cNvPr id="12055" name="Google Shape;12055;p443"/>
          <p:cNvSpPr txBox="1"/>
          <p:nvPr/>
        </p:nvSpPr>
        <p:spPr>
          <a:xfrm>
            <a:off x="5387950" y="1453834"/>
            <a:ext cx="574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B7B7B7"/>
                </a:solidFill>
              </a:rPr>
              <a:t>NET</a:t>
            </a:r>
            <a:endParaRPr b="1">
              <a:solidFill>
                <a:srgbClr val="B7B7B7"/>
              </a:solidFill>
            </a:endParaRPr>
          </a:p>
        </p:txBody>
      </p:sp>
      <p:sp>
        <p:nvSpPr>
          <p:cNvPr id="12056" name="Google Shape;12056;p443"/>
          <p:cNvSpPr txBox="1"/>
          <p:nvPr/>
        </p:nvSpPr>
        <p:spPr>
          <a:xfrm>
            <a:off x="1432125" y="1438925"/>
            <a:ext cx="697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B7B7B7"/>
                </a:solidFill>
              </a:rPr>
              <a:t>SERT</a:t>
            </a:r>
            <a:endParaRPr b="1">
              <a:solidFill>
                <a:srgbClr val="B7B7B7"/>
              </a:solidFill>
            </a:endParaRPr>
          </a:p>
        </p:txBody>
      </p:sp>
      <p:grpSp>
        <p:nvGrpSpPr>
          <p:cNvPr id="12057" name="Google Shape;12057;p443"/>
          <p:cNvGrpSpPr/>
          <p:nvPr/>
        </p:nvGrpSpPr>
        <p:grpSpPr>
          <a:xfrm rot="-2006561">
            <a:off x="876967" y="2142600"/>
            <a:ext cx="848372" cy="740457"/>
            <a:chOff x="2181316" y="255278"/>
            <a:chExt cx="5282935" cy="4610931"/>
          </a:xfrm>
        </p:grpSpPr>
        <p:grpSp>
          <p:nvGrpSpPr>
            <p:cNvPr id="12058" name="Google Shape;12058;p443"/>
            <p:cNvGrpSpPr/>
            <p:nvPr/>
          </p:nvGrpSpPr>
          <p:grpSpPr>
            <a:xfrm>
              <a:off x="2181316" y="255278"/>
              <a:ext cx="5282935" cy="4610931"/>
              <a:chOff x="6033650" y="859421"/>
              <a:chExt cx="2686876" cy="2345098"/>
            </a:xfrm>
          </p:grpSpPr>
          <p:sp>
            <p:nvSpPr>
              <p:cNvPr id="12059" name="Google Shape;12059;p443"/>
              <p:cNvSpPr/>
              <p:nvPr/>
            </p:nvSpPr>
            <p:spPr>
              <a:xfrm rot="2888497">
                <a:off x="6935732" y="2191357"/>
                <a:ext cx="1358626" cy="608223"/>
              </a:xfrm>
              <a:prstGeom prst="roundRect">
                <a:avLst>
                  <a:gd name="adj" fmla="val 16667"/>
                </a:avLst>
              </a:prstGeom>
              <a:solidFill>
                <a:srgbClr val="FFEB8C"/>
              </a:solidFill>
              <a:ln w="9525"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060" name="Google Shape;12060;p443"/>
              <p:cNvPicPr preferRelativeResize="0"/>
              <p:nvPr/>
            </p:nvPicPr>
            <p:blipFill>
              <a:blip r:embed="rId4">
                <a:alphaModFix/>
              </a:blip>
              <a:stretch>
                <a:fillRect/>
              </a:stretch>
            </p:blipFill>
            <p:spPr>
              <a:xfrm>
                <a:off x="6033650" y="859421"/>
                <a:ext cx="2686876" cy="1624628"/>
              </a:xfrm>
              <a:prstGeom prst="rect">
                <a:avLst/>
              </a:prstGeom>
              <a:noFill/>
              <a:ln>
                <a:noFill/>
              </a:ln>
            </p:spPr>
          </p:pic>
        </p:grpSp>
        <p:pic>
          <p:nvPicPr>
            <p:cNvPr id="12061" name="Google Shape;12061;p443"/>
            <p:cNvPicPr preferRelativeResize="0"/>
            <p:nvPr/>
          </p:nvPicPr>
          <p:blipFill>
            <a:blip r:embed="rId5">
              <a:alphaModFix/>
            </a:blip>
            <a:stretch>
              <a:fillRect/>
            </a:stretch>
          </p:blipFill>
          <p:spPr>
            <a:xfrm>
              <a:off x="5717574" y="1667248"/>
              <a:ext cx="1610587" cy="412012"/>
            </a:xfrm>
            <a:prstGeom prst="rect">
              <a:avLst/>
            </a:prstGeom>
            <a:noFill/>
            <a:ln>
              <a:noFill/>
            </a:ln>
          </p:spPr>
        </p:pic>
      </p:grpSp>
      <p:grpSp>
        <p:nvGrpSpPr>
          <p:cNvPr id="12062" name="Google Shape;12062;p443"/>
          <p:cNvGrpSpPr/>
          <p:nvPr/>
        </p:nvGrpSpPr>
        <p:grpSpPr>
          <a:xfrm rot="-2006561">
            <a:off x="4810369" y="2257416"/>
            <a:ext cx="848372" cy="740457"/>
            <a:chOff x="2181316" y="255278"/>
            <a:chExt cx="5282935" cy="4610931"/>
          </a:xfrm>
        </p:grpSpPr>
        <p:grpSp>
          <p:nvGrpSpPr>
            <p:cNvPr id="12063" name="Google Shape;12063;p443"/>
            <p:cNvGrpSpPr/>
            <p:nvPr/>
          </p:nvGrpSpPr>
          <p:grpSpPr>
            <a:xfrm>
              <a:off x="2181316" y="255278"/>
              <a:ext cx="5282935" cy="4610931"/>
              <a:chOff x="6033650" y="859421"/>
              <a:chExt cx="2686876" cy="2345098"/>
            </a:xfrm>
          </p:grpSpPr>
          <p:sp>
            <p:nvSpPr>
              <p:cNvPr id="12064" name="Google Shape;12064;p443"/>
              <p:cNvSpPr/>
              <p:nvPr/>
            </p:nvSpPr>
            <p:spPr>
              <a:xfrm rot="2888497">
                <a:off x="6935732" y="2191357"/>
                <a:ext cx="1358626" cy="608223"/>
              </a:xfrm>
              <a:prstGeom prst="roundRect">
                <a:avLst>
                  <a:gd name="adj" fmla="val 16667"/>
                </a:avLst>
              </a:prstGeom>
              <a:solidFill>
                <a:srgbClr val="FFEB8C"/>
              </a:solidFill>
              <a:ln w="9525"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065" name="Google Shape;12065;p443"/>
              <p:cNvPicPr preferRelativeResize="0"/>
              <p:nvPr/>
            </p:nvPicPr>
            <p:blipFill>
              <a:blip r:embed="rId4">
                <a:alphaModFix/>
              </a:blip>
              <a:stretch>
                <a:fillRect/>
              </a:stretch>
            </p:blipFill>
            <p:spPr>
              <a:xfrm>
                <a:off x="6033650" y="859421"/>
                <a:ext cx="2686876" cy="1624628"/>
              </a:xfrm>
              <a:prstGeom prst="rect">
                <a:avLst/>
              </a:prstGeom>
              <a:noFill/>
              <a:ln>
                <a:noFill/>
              </a:ln>
            </p:spPr>
          </p:pic>
        </p:grpSp>
        <p:pic>
          <p:nvPicPr>
            <p:cNvPr id="12066" name="Google Shape;12066;p443"/>
            <p:cNvPicPr preferRelativeResize="0"/>
            <p:nvPr/>
          </p:nvPicPr>
          <p:blipFill>
            <a:blip r:embed="rId5">
              <a:alphaModFix/>
            </a:blip>
            <a:stretch>
              <a:fillRect/>
            </a:stretch>
          </p:blipFill>
          <p:spPr>
            <a:xfrm>
              <a:off x="5717574" y="1667248"/>
              <a:ext cx="1610587" cy="412012"/>
            </a:xfrm>
            <a:prstGeom prst="rect">
              <a:avLst/>
            </a:prstGeom>
            <a:noFill/>
            <a:ln>
              <a:noFill/>
            </a:ln>
          </p:spPr>
        </p:pic>
      </p:gr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Shape 12070"/>
        <p:cNvGrpSpPr/>
        <p:nvPr/>
      </p:nvGrpSpPr>
      <p:grpSpPr>
        <a:xfrm>
          <a:off x="0" y="0"/>
          <a:ext cx="0" cy="0"/>
          <a:chOff x="0" y="0"/>
          <a:chExt cx="0" cy="0"/>
        </a:xfrm>
      </p:grpSpPr>
      <p:pic>
        <p:nvPicPr>
          <p:cNvPr id="12071" name="Google Shape;12071;p444"/>
          <p:cNvPicPr preferRelativeResize="0"/>
          <p:nvPr/>
        </p:nvPicPr>
        <p:blipFill rotWithShape="1">
          <a:blip r:embed="rId3">
            <a:alphaModFix amt="58000"/>
          </a:blip>
          <a:srcRect l="52308"/>
          <a:stretch/>
        </p:blipFill>
        <p:spPr>
          <a:xfrm>
            <a:off x="4676574" y="662825"/>
            <a:ext cx="3494350" cy="4320175"/>
          </a:xfrm>
          <a:prstGeom prst="rect">
            <a:avLst/>
          </a:prstGeom>
          <a:noFill/>
          <a:ln>
            <a:noFill/>
          </a:ln>
        </p:spPr>
      </p:pic>
      <p:pic>
        <p:nvPicPr>
          <p:cNvPr id="12072" name="Google Shape;12072;p444"/>
          <p:cNvPicPr preferRelativeResize="0"/>
          <p:nvPr/>
        </p:nvPicPr>
        <p:blipFill rotWithShape="1">
          <a:blip r:embed="rId3">
            <a:alphaModFix/>
          </a:blip>
          <a:srcRect r="47693"/>
          <a:stretch/>
        </p:blipFill>
        <p:spPr>
          <a:xfrm>
            <a:off x="844025" y="662825"/>
            <a:ext cx="3832549" cy="4320175"/>
          </a:xfrm>
          <a:prstGeom prst="rect">
            <a:avLst/>
          </a:prstGeom>
          <a:noFill/>
          <a:ln>
            <a:noFill/>
          </a:ln>
        </p:spPr>
      </p:pic>
      <p:sp>
        <p:nvSpPr>
          <p:cNvPr id="12073" name="Google Shape;12073;p444"/>
          <p:cNvSpPr txBox="1"/>
          <p:nvPr/>
        </p:nvSpPr>
        <p:spPr>
          <a:xfrm>
            <a:off x="454700" y="154525"/>
            <a:ext cx="559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and norepinephrine reuptake inhibitor (SNRI)</a:t>
            </a:r>
            <a:endParaRPr b="1"/>
          </a:p>
        </p:txBody>
      </p:sp>
      <p:sp>
        <p:nvSpPr>
          <p:cNvPr id="12074" name="Google Shape;12074;p444"/>
          <p:cNvSpPr txBox="1"/>
          <p:nvPr/>
        </p:nvSpPr>
        <p:spPr>
          <a:xfrm>
            <a:off x="2870200" y="2706075"/>
            <a:ext cx="574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5HT</a:t>
            </a:r>
            <a:endParaRPr b="1"/>
          </a:p>
        </p:txBody>
      </p:sp>
      <p:sp>
        <p:nvSpPr>
          <p:cNvPr id="12075" name="Google Shape;12075;p444"/>
          <p:cNvSpPr txBox="1"/>
          <p:nvPr/>
        </p:nvSpPr>
        <p:spPr>
          <a:xfrm>
            <a:off x="2870200" y="2706075"/>
            <a:ext cx="574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5HT</a:t>
            </a:r>
            <a:endParaRPr b="1"/>
          </a:p>
        </p:txBody>
      </p:sp>
      <p:sp>
        <p:nvSpPr>
          <p:cNvPr id="12076" name="Google Shape;12076;p444"/>
          <p:cNvSpPr txBox="1"/>
          <p:nvPr/>
        </p:nvSpPr>
        <p:spPr>
          <a:xfrm>
            <a:off x="6983000" y="2622813"/>
            <a:ext cx="574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999999"/>
                </a:solidFill>
              </a:rPr>
              <a:t>NE</a:t>
            </a:r>
            <a:endParaRPr b="1">
              <a:solidFill>
                <a:srgbClr val="999999"/>
              </a:solidFill>
            </a:endParaRPr>
          </a:p>
        </p:txBody>
      </p:sp>
      <p:sp>
        <p:nvSpPr>
          <p:cNvPr id="12077" name="Google Shape;12077;p444"/>
          <p:cNvSpPr txBox="1"/>
          <p:nvPr/>
        </p:nvSpPr>
        <p:spPr>
          <a:xfrm>
            <a:off x="5387950" y="1453834"/>
            <a:ext cx="574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999999"/>
                </a:solidFill>
              </a:rPr>
              <a:t>NET</a:t>
            </a:r>
            <a:endParaRPr b="1">
              <a:solidFill>
                <a:srgbClr val="999999"/>
              </a:solidFill>
            </a:endParaRPr>
          </a:p>
        </p:txBody>
      </p:sp>
      <p:sp>
        <p:nvSpPr>
          <p:cNvPr id="12078" name="Google Shape;12078;p444"/>
          <p:cNvSpPr txBox="1"/>
          <p:nvPr/>
        </p:nvSpPr>
        <p:spPr>
          <a:xfrm>
            <a:off x="1432125" y="1438925"/>
            <a:ext cx="697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SERT</a:t>
            </a:r>
            <a:endParaRPr b="1"/>
          </a:p>
        </p:txBody>
      </p:sp>
      <p:grpSp>
        <p:nvGrpSpPr>
          <p:cNvPr id="12079" name="Google Shape;12079;p444"/>
          <p:cNvGrpSpPr/>
          <p:nvPr/>
        </p:nvGrpSpPr>
        <p:grpSpPr>
          <a:xfrm rot="-2006561">
            <a:off x="4810369" y="2257416"/>
            <a:ext cx="848372" cy="740457"/>
            <a:chOff x="2181316" y="255278"/>
            <a:chExt cx="5282935" cy="4610931"/>
          </a:xfrm>
        </p:grpSpPr>
        <p:grpSp>
          <p:nvGrpSpPr>
            <p:cNvPr id="12080" name="Google Shape;12080;p444"/>
            <p:cNvGrpSpPr/>
            <p:nvPr/>
          </p:nvGrpSpPr>
          <p:grpSpPr>
            <a:xfrm>
              <a:off x="2181316" y="255278"/>
              <a:ext cx="5282935" cy="4610931"/>
              <a:chOff x="6033650" y="859421"/>
              <a:chExt cx="2686876" cy="2345098"/>
            </a:xfrm>
          </p:grpSpPr>
          <p:sp>
            <p:nvSpPr>
              <p:cNvPr id="12081" name="Google Shape;12081;p444"/>
              <p:cNvSpPr/>
              <p:nvPr/>
            </p:nvSpPr>
            <p:spPr>
              <a:xfrm rot="2888497">
                <a:off x="6935732" y="2191357"/>
                <a:ext cx="1358626" cy="608223"/>
              </a:xfrm>
              <a:prstGeom prst="roundRect">
                <a:avLst>
                  <a:gd name="adj" fmla="val 16667"/>
                </a:avLst>
              </a:prstGeom>
              <a:solidFill>
                <a:srgbClr val="FFEB8C"/>
              </a:solidFill>
              <a:ln w="9525"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082" name="Google Shape;12082;p444"/>
              <p:cNvPicPr preferRelativeResize="0"/>
              <p:nvPr/>
            </p:nvPicPr>
            <p:blipFill>
              <a:blip r:embed="rId4">
                <a:alphaModFix/>
              </a:blip>
              <a:stretch>
                <a:fillRect/>
              </a:stretch>
            </p:blipFill>
            <p:spPr>
              <a:xfrm>
                <a:off x="6033650" y="859421"/>
                <a:ext cx="2686876" cy="1624628"/>
              </a:xfrm>
              <a:prstGeom prst="rect">
                <a:avLst/>
              </a:prstGeom>
              <a:noFill/>
              <a:ln>
                <a:noFill/>
              </a:ln>
            </p:spPr>
          </p:pic>
        </p:grpSp>
        <p:pic>
          <p:nvPicPr>
            <p:cNvPr id="12083" name="Google Shape;12083;p444"/>
            <p:cNvPicPr preferRelativeResize="0"/>
            <p:nvPr/>
          </p:nvPicPr>
          <p:blipFill>
            <a:blip r:embed="rId5">
              <a:alphaModFix/>
            </a:blip>
            <a:stretch>
              <a:fillRect/>
            </a:stretch>
          </p:blipFill>
          <p:spPr>
            <a:xfrm>
              <a:off x="5717574" y="1667248"/>
              <a:ext cx="1610587" cy="412012"/>
            </a:xfrm>
            <a:prstGeom prst="rect">
              <a:avLst/>
            </a:prstGeom>
            <a:noFill/>
            <a:ln>
              <a:noFill/>
            </a:ln>
          </p:spPr>
        </p:pic>
      </p:gr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Shape 12087"/>
        <p:cNvGrpSpPr/>
        <p:nvPr/>
      </p:nvGrpSpPr>
      <p:grpSpPr>
        <a:xfrm>
          <a:off x="0" y="0"/>
          <a:ext cx="0" cy="0"/>
          <a:chOff x="0" y="0"/>
          <a:chExt cx="0" cy="0"/>
        </a:xfrm>
      </p:grpSpPr>
      <p:pic>
        <p:nvPicPr>
          <p:cNvPr id="12088" name="Google Shape;12088;p445"/>
          <p:cNvPicPr preferRelativeResize="0"/>
          <p:nvPr/>
        </p:nvPicPr>
        <p:blipFill>
          <a:blip r:embed="rId3">
            <a:alphaModFix/>
          </a:blip>
          <a:stretch>
            <a:fillRect/>
          </a:stretch>
        </p:blipFill>
        <p:spPr>
          <a:xfrm>
            <a:off x="844025" y="662825"/>
            <a:ext cx="7326899" cy="4320175"/>
          </a:xfrm>
          <a:prstGeom prst="rect">
            <a:avLst/>
          </a:prstGeom>
          <a:noFill/>
          <a:ln>
            <a:noFill/>
          </a:ln>
        </p:spPr>
      </p:pic>
      <p:sp>
        <p:nvSpPr>
          <p:cNvPr id="12089" name="Google Shape;12089;p445"/>
          <p:cNvSpPr txBox="1"/>
          <p:nvPr/>
        </p:nvSpPr>
        <p:spPr>
          <a:xfrm>
            <a:off x="454700" y="154525"/>
            <a:ext cx="559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and norepinephrine reuptake inhibitor (SNRI)</a:t>
            </a:r>
            <a:endParaRPr b="1"/>
          </a:p>
        </p:txBody>
      </p:sp>
      <p:sp>
        <p:nvSpPr>
          <p:cNvPr id="12090" name="Google Shape;12090;p445"/>
          <p:cNvSpPr txBox="1"/>
          <p:nvPr/>
        </p:nvSpPr>
        <p:spPr>
          <a:xfrm>
            <a:off x="2870200" y="2706075"/>
            <a:ext cx="574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5HT</a:t>
            </a:r>
            <a:endParaRPr b="1"/>
          </a:p>
        </p:txBody>
      </p:sp>
      <p:sp>
        <p:nvSpPr>
          <p:cNvPr id="12091" name="Google Shape;12091;p445"/>
          <p:cNvSpPr txBox="1"/>
          <p:nvPr/>
        </p:nvSpPr>
        <p:spPr>
          <a:xfrm>
            <a:off x="2870200" y="2706075"/>
            <a:ext cx="574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5HT</a:t>
            </a:r>
            <a:endParaRPr b="1"/>
          </a:p>
        </p:txBody>
      </p:sp>
      <p:sp>
        <p:nvSpPr>
          <p:cNvPr id="12092" name="Google Shape;12092;p445"/>
          <p:cNvSpPr txBox="1"/>
          <p:nvPr/>
        </p:nvSpPr>
        <p:spPr>
          <a:xfrm>
            <a:off x="6983000" y="2622813"/>
            <a:ext cx="574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NE</a:t>
            </a:r>
            <a:endParaRPr b="1"/>
          </a:p>
        </p:txBody>
      </p:sp>
      <p:sp>
        <p:nvSpPr>
          <p:cNvPr id="12093" name="Google Shape;12093;p445"/>
          <p:cNvSpPr txBox="1"/>
          <p:nvPr/>
        </p:nvSpPr>
        <p:spPr>
          <a:xfrm>
            <a:off x="5387950" y="1453834"/>
            <a:ext cx="574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NET</a:t>
            </a:r>
            <a:endParaRPr b="1"/>
          </a:p>
        </p:txBody>
      </p:sp>
      <p:sp>
        <p:nvSpPr>
          <p:cNvPr id="12094" name="Google Shape;12094;p445"/>
          <p:cNvSpPr txBox="1"/>
          <p:nvPr/>
        </p:nvSpPr>
        <p:spPr>
          <a:xfrm>
            <a:off x="1432125" y="1438925"/>
            <a:ext cx="697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SERT</a:t>
            </a:r>
            <a:endParaRPr b="1"/>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Shape 12098"/>
        <p:cNvGrpSpPr/>
        <p:nvPr/>
      </p:nvGrpSpPr>
      <p:grpSpPr>
        <a:xfrm>
          <a:off x="0" y="0"/>
          <a:ext cx="0" cy="0"/>
          <a:chOff x="0" y="0"/>
          <a:chExt cx="0" cy="0"/>
        </a:xfrm>
      </p:grpSpPr>
      <p:pic>
        <p:nvPicPr>
          <p:cNvPr id="12099" name="Google Shape;12099;p446"/>
          <p:cNvPicPr preferRelativeResize="0"/>
          <p:nvPr/>
        </p:nvPicPr>
        <p:blipFill>
          <a:blip r:embed="rId3">
            <a:alphaModFix/>
          </a:blip>
          <a:stretch>
            <a:fillRect/>
          </a:stretch>
        </p:blipFill>
        <p:spPr>
          <a:xfrm>
            <a:off x="844025" y="662825"/>
            <a:ext cx="7326899" cy="4320175"/>
          </a:xfrm>
          <a:prstGeom prst="rect">
            <a:avLst/>
          </a:prstGeom>
          <a:noFill/>
          <a:ln>
            <a:noFill/>
          </a:ln>
        </p:spPr>
      </p:pic>
      <p:sp>
        <p:nvSpPr>
          <p:cNvPr id="12100" name="Google Shape;12100;p446"/>
          <p:cNvSpPr txBox="1"/>
          <p:nvPr/>
        </p:nvSpPr>
        <p:spPr>
          <a:xfrm>
            <a:off x="454700" y="154525"/>
            <a:ext cx="559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and norepinephrine reuptake inhibitor (SNRI)</a:t>
            </a:r>
            <a:endParaRPr b="1"/>
          </a:p>
        </p:txBody>
      </p:sp>
      <p:sp>
        <p:nvSpPr>
          <p:cNvPr id="12101" name="Google Shape;12101;p446"/>
          <p:cNvSpPr txBox="1"/>
          <p:nvPr/>
        </p:nvSpPr>
        <p:spPr>
          <a:xfrm>
            <a:off x="2870200" y="2706075"/>
            <a:ext cx="574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5HT</a:t>
            </a:r>
            <a:endParaRPr b="1"/>
          </a:p>
        </p:txBody>
      </p:sp>
      <p:sp>
        <p:nvSpPr>
          <p:cNvPr id="12102" name="Google Shape;12102;p446"/>
          <p:cNvSpPr txBox="1"/>
          <p:nvPr/>
        </p:nvSpPr>
        <p:spPr>
          <a:xfrm>
            <a:off x="2870200" y="2706075"/>
            <a:ext cx="574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5HT</a:t>
            </a:r>
            <a:endParaRPr b="1"/>
          </a:p>
        </p:txBody>
      </p:sp>
      <p:sp>
        <p:nvSpPr>
          <p:cNvPr id="12103" name="Google Shape;12103;p446"/>
          <p:cNvSpPr txBox="1"/>
          <p:nvPr/>
        </p:nvSpPr>
        <p:spPr>
          <a:xfrm>
            <a:off x="6983000" y="2622813"/>
            <a:ext cx="574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NE</a:t>
            </a:r>
            <a:endParaRPr b="1"/>
          </a:p>
        </p:txBody>
      </p:sp>
      <p:sp>
        <p:nvSpPr>
          <p:cNvPr id="12104" name="Google Shape;12104;p446"/>
          <p:cNvSpPr txBox="1"/>
          <p:nvPr/>
        </p:nvSpPr>
        <p:spPr>
          <a:xfrm>
            <a:off x="5387950" y="1453834"/>
            <a:ext cx="574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NET</a:t>
            </a:r>
            <a:endParaRPr b="1"/>
          </a:p>
        </p:txBody>
      </p:sp>
      <p:sp>
        <p:nvSpPr>
          <p:cNvPr id="12105" name="Google Shape;12105;p446"/>
          <p:cNvSpPr txBox="1"/>
          <p:nvPr/>
        </p:nvSpPr>
        <p:spPr>
          <a:xfrm>
            <a:off x="1432125" y="1438925"/>
            <a:ext cx="697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SERT</a:t>
            </a:r>
            <a:endParaRPr b="1"/>
          </a:p>
        </p:txBody>
      </p:sp>
      <p:pic>
        <p:nvPicPr>
          <p:cNvPr id="12106" name="Google Shape;12106;p446"/>
          <p:cNvPicPr preferRelativeResize="0"/>
          <p:nvPr/>
        </p:nvPicPr>
        <p:blipFill rotWithShape="1">
          <a:blip r:embed="rId3">
            <a:alphaModFix/>
          </a:blip>
          <a:srcRect l="22020" t="49795" r="68459" b="34131"/>
          <a:stretch/>
        </p:blipFill>
        <p:spPr>
          <a:xfrm rot="7120626">
            <a:off x="209551" y="2706076"/>
            <a:ext cx="697502" cy="694350"/>
          </a:xfrm>
          <a:prstGeom prst="rect">
            <a:avLst/>
          </a:prstGeom>
          <a:noFill/>
          <a:ln>
            <a:noFill/>
          </a:ln>
        </p:spPr>
      </p:pic>
      <p:pic>
        <p:nvPicPr>
          <p:cNvPr id="12107" name="Google Shape;12107;p446"/>
          <p:cNvPicPr preferRelativeResize="0"/>
          <p:nvPr/>
        </p:nvPicPr>
        <p:blipFill rotWithShape="1">
          <a:blip r:embed="rId3">
            <a:alphaModFix/>
          </a:blip>
          <a:srcRect l="22020" t="49795" r="68459" b="34131"/>
          <a:stretch/>
        </p:blipFill>
        <p:spPr>
          <a:xfrm rot="-6466897">
            <a:off x="646274" y="3068025"/>
            <a:ext cx="697501" cy="694350"/>
          </a:xfrm>
          <a:prstGeom prst="rect">
            <a:avLst/>
          </a:prstGeom>
          <a:noFill/>
          <a:ln>
            <a:noFill/>
          </a:ln>
        </p:spPr>
      </p:pic>
      <p:pic>
        <p:nvPicPr>
          <p:cNvPr id="12108" name="Google Shape;12108;p446"/>
          <p:cNvPicPr preferRelativeResize="0"/>
          <p:nvPr/>
        </p:nvPicPr>
        <p:blipFill rotWithShape="1">
          <a:blip r:embed="rId3">
            <a:alphaModFix/>
          </a:blip>
          <a:srcRect l="85980" t="50916" b="35056"/>
          <a:stretch/>
        </p:blipFill>
        <p:spPr>
          <a:xfrm rot="-8941872">
            <a:off x="4700260" y="3091400"/>
            <a:ext cx="1027177" cy="606000"/>
          </a:xfrm>
          <a:prstGeom prst="rect">
            <a:avLst/>
          </a:prstGeom>
          <a:noFill/>
          <a:ln>
            <a:noFill/>
          </a:ln>
        </p:spPr>
      </p:pic>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Shape 12112"/>
        <p:cNvGrpSpPr/>
        <p:nvPr/>
      </p:nvGrpSpPr>
      <p:grpSpPr>
        <a:xfrm>
          <a:off x="0" y="0"/>
          <a:ext cx="0" cy="0"/>
          <a:chOff x="0" y="0"/>
          <a:chExt cx="0" cy="0"/>
        </a:xfrm>
      </p:grpSpPr>
      <p:grpSp>
        <p:nvGrpSpPr>
          <p:cNvPr id="12113" name="Google Shape;12113;p447"/>
          <p:cNvGrpSpPr/>
          <p:nvPr/>
        </p:nvGrpSpPr>
        <p:grpSpPr>
          <a:xfrm>
            <a:off x="1699722" y="553120"/>
            <a:ext cx="2686874" cy="2188241"/>
            <a:chOff x="957501" y="1007749"/>
            <a:chExt cx="3123182" cy="2543579"/>
          </a:xfrm>
        </p:grpSpPr>
        <p:grpSp>
          <p:nvGrpSpPr>
            <p:cNvPr id="12114" name="Google Shape;12114;p447"/>
            <p:cNvGrpSpPr/>
            <p:nvPr/>
          </p:nvGrpSpPr>
          <p:grpSpPr>
            <a:xfrm>
              <a:off x="957501" y="1007749"/>
              <a:ext cx="3123182" cy="2543579"/>
              <a:chOff x="957501" y="1007749"/>
              <a:chExt cx="3123182" cy="2543579"/>
            </a:xfrm>
          </p:grpSpPr>
          <p:grpSp>
            <p:nvGrpSpPr>
              <p:cNvPr id="12115" name="Google Shape;12115;p447"/>
              <p:cNvGrpSpPr/>
              <p:nvPr/>
            </p:nvGrpSpPr>
            <p:grpSpPr>
              <a:xfrm>
                <a:off x="957501" y="1007749"/>
                <a:ext cx="3123182" cy="2543579"/>
                <a:chOff x="2770150" y="978475"/>
                <a:chExt cx="4434449" cy="3611500"/>
              </a:xfrm>
            </p:grpSpPr>
            <p:grpSp>
              <p:nvGrpSpPr>
                <p:cNvPr id="12116" name="Google Shape;12116;p447"/>
                <p:cNvGrpSpPr/>
                <p:nvPr/>
              </p:nvGrpSpPr>
              <p:grpSpPr>
                <a:xfrm>
                  <a:off x="3544943" y="978475"/>
                  <a:ext cx="1167373" cy="975628"/>
                  <a:chOff x="-2521759" y="897403"/>
                  <a:chExt cx="1477500" cy="1089600"/>
                </a:xfrm>
              </p:grpSpPr>
              <p:sp>
                <p:nvSpPr>
                  <p:cNvPr id="12117" name="Google Shape;12117;p447"/>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2118" name="Google Shape;12118;p447"/>
                  <p:cNvGrpSpPr/>
                  <p:nvPr/>
                </p:nvGrpSpPr>
                <p:grpSpPr>
                  <a:xfrm>
                    <a:off x="-2127414" y="1275205"/>
                    <a:ext cx="688733" cy="700658"/>
                    <a:chOff x="40123" y="-1583761"/>
                    <a:chExt cx="688733" cy="1109689"/>
                  </a:xfrm>
                </p:grpSpPr>
                <p:grpSp>
                  <p:nvGrpSpPr>
                    <p:cNvPr id="12119" name="Google Shape;12119;p447"/>
                    <p:cNvGrpSpPr/>
                    <p:nvPr/>
                  </p:nvGrpSpPr>
                  <p:grpSpPr>
                    <a:xfrm>
                      <a:off x="45124" y="-1327179"/>
                      <a:ext cx="683733" cy="853107"/>
                      <a:chOff x="597574" y="1930371"/>
                      <a:chExt cx="683733" cy="853107"/>
                    </a:xfrm>
                  </p:grpSpPr>
                  <p:grpSp>
                    <p:nvGrpSpPr>
                      <p:cNvPr id="12120" name="Google Shape;12120;p447"/>
                      <p:cNvGrpSpPr/>
                      <p:nvPr/>
                    </p:nvGrpSpPr>
                    <p:grpSpPr>
                      <a:xfrm rot="-5400000">
                        <a:off x="640721" y="2142893"/>
                        <a:ext cx="600335" cy="680836"/>
                        <a:chOff x="15239716" y="-12996420"/>
                        <a:chExt cx="1868456" cy="2463229"/>
                      </a:xfrm>
                    </p:grpSpPr>
                    <p:pic>
                      <p:nvPicPr>
                        <p:cNvPr id="12121" name="Google Shape;12121;p447"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2122" name="Google Shape;12122;p447"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2123" name="Google Shape;12123;p447"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2124" name="Google Shape;12124;p447"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2125" name="Google Shape;12125;p447"/>
                <p:cNvGrpSpPr/>
                <p:nvPr/>
              </p:nvGrpSpPr>
              <p:grpSpPr>
                <a:xfrm>
                  <a:off x="2770150" y="1836025"/>
                  <a:ext cx="4434449" cy="2753950"/>
                  <a:chOff x="2354775" y="1227300"/>
                  <a:chExt cx="4434449" cy="2753950"/>
                </a:xfrm>
              </p:grpSpPr>
              <p:pic>
                <p:nvPicPr>
                  <p:cNvPr id="12126" name="Google Shape;12126;p447"/>
                  <p:cNvPicPr preferRelativeResize="0"/>
                  <p:nvPr/>
                </p:nvPicPr>
                <p:blipFill>
                  <a:blip r:embed="rId7">
                    <a:alphaModFix/>
                  </a:blip>
                  <a:stretch>
                    <a:fillRect/>
                  </a:stretch>
                </p:blipFill>
                <p:spPr>
                  <a:xfrm>
                    <a:off x="2354775" y="1227300"/>
                    <a:ext cx="4434449" cy="2753950"/>
                  </a:xfrm>
                  <a:prstGeom prst="rect">
                    <a:avLst/>
                  </a:prstGeom>
                  <a:noFill/>
                  <a:ln>
                    <a:noFill/>
                  </a:ln>
                </p:spPr>
              </p:pic>
              <p:sp>
                <p:nvSpPr>
                  <p:cNvPr id="12127" name="Google Shape;12127;p447"/>
                  <p:cNvSpPr txBox="1"/>
                  <p:nvPr/>
                </p:nvSpPr>
                <p:spPr>
                  <a:xfrm rot="24443">
                    <a:off x="2690456" y="22283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duloxetine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CYMBALTA</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sp>
              <p:nvSpPr>
                <p:cNvPr id="12128" name="Google Shape;12128;p447"/>
                <p:cNvSpPr/>
                <p:nvPr/>
              </p:nvSpPr>
              <p:spPr>
                <a:xfrm>
                  <a:off x="3737615" y="20819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29" name="Google Shape;12129;p447"/>
              <p:cNvSpPr txBox="1"/>
              <p:nvPr/>
            </p:nvSpPr>
            <p:spPr>
              <a:xfrm rot="24292">
                <a:off x="1182784" y="1037522"/>
                <a:ext cx="1485937" cy="3894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CYP</a:t>
                </a:r>
                <a:endParaRPr sz="900" b="1"/>
              </a:p>
            </p:txBody>
          </p:sp>
        </p:grpSp>
        <p:cxnSp>
          <p:nvCxnSpPr>
            <p:cNvPr id="12130" name="Google Shape;12130;p447"/>
            <p:cNvCxnSpPr/>
            <p:nvPr/>
          </p:nvCxnSpPr>
          <p:spPr>
            <a:xfrm>
              <a:off x="1735663" y="3435493"/>
              <a:ext cx="316200" cy="0"/>
            </a:xfrm>
            <a:prstGeom prst="straightConnector1">
              <a:avLst/>
            </a:prstGeom>
            <a:noFill/>
            <a:ln w="28575" cap="flat" cmpd="sng">
              <a:solidFill>
                <a:schemeClr val="dk2"/>
              </a:solidFill>
              <a:prstDash val="solid"/>
              <a:round/>
              <a:headEnd type="none" w="med" len="med"/>
              <a:tailEnd type="none" w="med" len="med"/>
            </a:ln>
          </p:spPr>
        </p:cxnSp>
      </p:grpSp>
      <p:grpSp>
        <p:nvGrpSpPr>
          <p:cNvPr id="12131" name="Google Shape;12131;p447"/>
          <p:cNvGrpSpPr/>
          <p:nvPr/>
        </p:nvGrpSpPr>
        <p:grpSpPr>
          <a:xfrm>
            <a:off x="4943326" y="482490"/>
            <a:ext cx="2686874" cy="1668644"/>
            <a:chOff x="4572001" y="1611721"/>
            <a:chExt cx="3123182" cy="1939607"/>
          </a:xfrm>
        </p:grpSpPr>
        <p:grpSp>
          <p:nvGrpSpPr>
            <p:cNvPr id="12132" name="Google Shape;12132;p447"/>
            <p:cNvGrpSpPr/>
            <p:nvPr/>
          </p:nvGrpSpPr>
          <p:grpSpPr>
            <a:xfrm>
              <a:off x="4572001" y="1611721"/>
              <a:ext cx="3123182" cy="1939607"/>
              <a:chOff x="2354775" y="1227300"/>
              <a:chExt cx="4434449" cy="2753950"/>
            </a:xfrm>
          </p:grpSpPr>
          <p:pic>
            <p:nvPicPr>
              <p:cNvPr id="12133" name="Google Shape;12133;p447"/>
              <p:cNvPicPr preferRelativeResize="0"/>
              <p:nvPr/>
            </p:nvPicPr>
            <p:blipFill>
              <a:blip r:embed="rId7">
                <a:alphaModFix/>
              </a:blip>
              <a:stretch>
                <a:fillRect/>
              </a:stretch>
            </p:blipFill>
            <p:spPr>
              <a:xfrm>
                <a:off x="2354775" y="1227300"/>
                <a:ext cx="4434449" cy="2753950"/>
              </a:xfrm>
              <a:prstGeom prst="rect">
                <a:avLst/>
              </a:prstGeom>
              <a:noFill/>
              <a:ln>
                <a:noFill/>
              </a:ln>
            </p:spPr>
          </p:pic>
          <p:sp>
            <p:nvSpPr>
              <p:cNvPr id="12134" name="Google Shape;12134;p447"/>
              <p:cNvSpPr txBox="1"/>
              <p:nvPr/>
            </p:nvSpPr>
            <p:spPr>
              <a:xfrm rot="24443">
                <a:off x="2690456" y="2181889"/>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venlafaxine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EFFEXOR</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grpSp>
          <p:nvGrpSpPr>
            <p:cNvPr id="12135" name="Google Shape;12135;p447"/>
            <p:cNvGrpSpPr/>
            <p:nvPr/>
          </p:nvGrpSpPr>
          <p:grpSpPr>
            <a:xfrm>
              <a:off x="5350013" y="1678054"/>
              <a:ext cx="325743" cy="1748900"/>
              <a:chOff x="5350013" y="1678054"/>
              <a:chExt cx="325743" cy="1748900"/>
            </a:xfrm>
          </p:grpSpPr>
          <p:cxnSp>
            <p:nvCxnSpPr>
              <p:cNvPr id="12136" name="Google Shape;12136;p447"/>
              <p:cNvCxnSpPr/>
              <p:nvPr/>
            </p:nvCxnSpPr>
            <p:spPr>
              <a:xfrm>
                <a:off x="5359556" y="1925756"/>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137" name="Google Shape;12137;p447"/>
              <p:cNvCxnSpPr/>
              <p:nvPr/>
            </p:nvCxnSpPr>
            <p:spPr>
              <a:xfrm>
                <a:off x="5359556" y="199240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138" name="Google Shape;12138;p447"/>
              <p:cNvCxnSpPr/>
              <p:nvPr/>
            </p:nvCxnSpPr>
            <p:spPr>
              <a:xfrm>
                <a:off x="5359556" y="2068020"/>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139" name="Google Shape;12139;p447"/>
              <p:cNvCxnSpPr/>
              <p:nvPr/>
            </p:nvCxnSpPr>
            <p:spPr>
              <a:xfrm>
                <a:off x="5350013" y="342695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140" name="Google Shape;12140;p447"/>
              <p:cNvCxnSpPr/>
              <p:nvPr/>
            </p:nvCxnSpPr>
            <p:spPr>
              <a:xfrm>
                <a:off x="5350013" y="1678054"/>
                <a:ext cx="316200" cy="0"/>
              </a:xfrm>
              <a:prstGeom prst="straightConnector1">
                <a:avLst/>
              </a:prstGeom>
              <a:noFill/>
              <a:ln w="28575" cap="flat" cmpd="sng">
                <a:solidFill>
                  <a:schemeClr val="dk2"/>
                </a:solidFill>
                <a:prstDash val="solid"/>
                <a:round/>
                <a:headEnd type="none" w="med" len="med"/>
                <a:tailEnd type="none" w="med" len="med"/>
              </a:ln>
            </p:spPr>
          </p:cxnSp>
        </p:grpSp>
      </p:grpSp>
      <p:grpSp>
        <p:nvGrpSpPr>
          <p:cNvPr id="12141" name="Google Shape;12141;p447"/>
          <p:cNvGrpSpPr/>
          <p:nvPr/>
        </p:nvGrpSpPr>
        <p:grpSpPr>
          <a:xfrm>
            <a:off x="1699725" y="3064321"/>
            <a:ext cx="2686876" cy="2049930"/>
            <a:chOff x="6033650" y="859421"/>
            <a:chExt cx="2686876" cy="2049930"/>
          </a:xfrm>
        </p:grpSpPr>
        <p:sp>
          <p:nvSpPr>
            <p:cNvPr id="12142" name="Google Shape;12142;p447"/>
            <p:cNvSpPr/>
            <p:nvPr/>
          </p:nvSpPr>
          <p:spPr>
            <a:xfrm rot="1959314">
              <a:off x="7207675" y="2152099"/>
              <a:ext cx="1110303" cy="496903"/>
            </a:xfrm>
            <a:prstGeom prst="roundRect">
              <a:avLst>
                <a:gd name="adj" fmla="val 16667"/>
              </a:avLst>
            </a:prstGeom>
            <a:solidFill>
              <a:srgbClr val="FFEB8C"/>
            </a:solidFill>
            <a:ln w="9525"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143" name="Google Shape;12143;p447"/>
            <p:cNvPicPr preferRelativeResize="0"/>
            <p:nvPr/>
          </p:nvPicPr>
          <p:blipFill>
            <a:blip r:embed="rId8">
              <a:alphaModFix/>
            </a:blip>
            <a:stretch>
              <a:fillRect/>
            </a:stretch>
          </p:blipFill>
          <p:spPr>
            <a:xfrm>
              <a:off x="6033650" y="859421"/>
              <a:ext cx="2686876" cy="1624628"/>
            </a:xfrm>
            <a:prstGeom prst="rect">
              <a:avLst/>
            </a:prstGeom>
            <a:noFill/>
            <a:ln>
              <a:noFill/>
            </a:ln>
          </p:spPr>
        </p:pic>
        <p:pic>
          <p:nvPicPr>
            <p:cNvPr id="12144" name="Google Shape;12144;p447"/>
            <p:cNvPicPr preferRelativeResize="0"/>
            <p:nvPr/>
          </p:nvPicPr>
          <p:blipFill>
            <a:blip r:embed="rId9">
              <a:alphaModFix/>
            </a:blip>
            <a:stretch>
              <a:fillRect/>
            </a:stretch>
          </p:blipFill>
          <p:spPr>
            <a:xfrm>
              <a:off x="7643297" y="2332615"/>
              <a:ext cx="304475" cy="152225"/>
            </a:xfrm>
            <a:prstGeom prst="rect">
              <a:avLst/>
            </a:prstGeom>
            <a:noFill/>
            <a:ln>
              <a:noFill/>
            </a:ln>
          </p:spPr>
        </p:pic>
        <p:grpSp>
          <p:nvGrpSpPr>
            <p:cNvPr id="12145" name="Google Shape;12145;p447"/>
            <p:cNvGrpSpPr/>
            <p:nvPr/>
          </p:nvGrpSpPr>
          <p:grpSpPr>
            <a:xfrm>
              <a:off x="6232995" y="927713"/>
              <a:ext cx="1280589" cy="1504579"/>
              <a:chOff x="4807067" y="1678054"/>
              <a:chExt cx="1488538" cy="1748900"/>
            </a:xfrm>
          </p:grpSpPr>
          <p:sp>
            <p:nvSpPr>
              <p:cNvPr id="12146" name="Google Shape;12146;p447"/>
              <p:cNvSpPr txBox="1"/>
              <p:nvPr/>
            </p:nvSpPr>
            <p:spPr>
              <a:xfrm rot="24443">
                <a:off x="4808421" y="2284038"/>
                <a:ext cx="1485829" cy="389417"/>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desvenlafaxine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PRISTIQ</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nvGrpSpPr>
              <p:cNvPr id="12147" name="Google Shape;12147;p447"/>
              <p:cNvGrpSpPr/>
              <p:nvPr/>
            </p:nvGrpSpPr>
            <p:grpSpPr>
              <a:xfrm>
                <a:off x="5350013" y="1678054"/>
                <a:ext cx="325743" cy="1748900"/>
                <a:chOff x="5350013" y="1678054"/>
                <a:chExt cx="325743" cy="1748900"/>
              </a:xfrm>
            </p:grpSpPr>
            <p:cxnSp>
              <p:nvCxnSpPr>
                <p:cNvPr id="12148" name="Google Shape;12148;p447"/>
                <p:cNvCxnSpPr/>
                <p:nvPr/>
              </p:nvCxnSpPr>
              <p:spPr>
                <a:xfrm>
                  <a:off x="5359556" y="1925756"/>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149" name="Google Shape;12149;p447"/>
                <p:cNvCxnSpPr/>
                <p:nvPr/>
              </p:nvCxnSpPr>
              <p:spPr>
                <a:xfrm>
                  <a:off x="5359556" y="199240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150" name="Google Shape;12150;p447"/>
                <p:cNvCxnSpPr/>
                <p:nvPr/>
              </p:nvCxnSpPr>
              <p:spPr>
                <a:xfrm>
                  <a:off x="5359556" y="2068020"/>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151" name="Google Shape;12151;p447"/>
                <p:cNvCxnSpPr/>
                <p:nvPr/>
              </p:nvCxnSpPr>
              <p:spPr>
                <a:xfrm>
                  <a:off x="5350013" y="342695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152" name="Google Shape;12152;p447"/>
                <p:cNvCxnSpPr/>
                <p:nvPr/>
              </p:nvCxnSpPr>
              <p:spPr>
                <a:xfrm>
                  <a:off x="5350013" y="1678054"/>
                  <a:ext cx="316200" cy="0"/>
                </a:xfrm>
                <a:prstGeom prst="straightConnector1">
                  <a:avLst/>
                </a:prstGeom>
                <a:noFill/>
                <a:ln w="28575" cap="flat" cmpd="sng">
                  <a:solidFill>
                    <a:schemeClr val="dk2"/>
                  </a:solidFill>
                  <a:prstDash val="solid"/>
                  <a:round/>
                  <a:headEnd type="none" w="med" len="med"/>
                  <a:tailEnd type="none" w="med" len="med"/>
                </a:ln>
              </p:spPr>
            </p:cxnSp>
          </p:grpSp>
        </p:grpSp>
      </p:grpSp>
      <p:grpSp>
        <p:nvGrpSpPr>
          <p:cNvPr id="12153" name="Google Shape;12153;p447"/>
          <p:cNvGrpSpPr/>
          <p:nvPr/>
        </p:nvGrpSpPr>
        <p:grpSpPr>
          <a:xfrm>
            <a:off x="5095175" y="2571759"/>
            <a:ext cx="2686876" cy="2517561"/>
            <a:chOff x="6033650" y="859421"/>
            <a:chExt cx="2686876" cy="2517561"/>
          </a:xfrm>
        </p:grpSpPr>
        <p:sp>
          <p:nvSpPr>
            <p:cNvPr id="12154" name="Google Shape;12154;p447"/>
            <p:cNvSpPr/>
            <p:nvPr/>
          </p:nvSpPr>
          <p:spPr>
            <a:xfrm rot="2569259">
              <a:off x="6960834" y="2223703"/>
              <a:ext cx="1584499" cy="709057"/>
            </a:xfrm>
            <a:prstGeom prst="roundRect">
              <a:avLst>
                <a:gd name="adj" fmla="val 16667"/>
              </a:avLst>
            </a:prstGeom>
            <a:solidFill>
              <a:srgbClr val="FFEB8C"/>
            </a:solidFill>
            <a:ln w="9525"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155" name="Google Shape;12155;p447"/>
            <p:cNvPicPr preferRelativeResize="0"/>
            <p:nvPr/>
          </p:nvPicPr>
          <p:blipFill>
            <a:blip r:embed="rId8">
              <a:alphaModFix/>
            </a:blip>
            <a:stretch>
              <a:fillRect/>
            </a:stretch>
          </p:blipFill>
          <p:spPr>
            <a:xfrm>
              <a:off x="6033650" y="859421"/>
              <a:ext cx="2686876" cy="1624628"/>
            </a:xfrm>
            <a:prstGeom prst="rect">
              <a:avLst/>
            </a:prstGeom>
            <a:noFill/>
            <a:ln>
              <a:noFill/>
            </a:ln>
          </p:spPr>
        </p:pic>
        <p:pic>
          <p:nvPicPr>
            <p:cNvPr id="12156" name="Google Shape;12156;p447"/>
            <p:cNvPicPr preferRelativeResize="0"/>
            <p:nvPr/>
          </p:nvPicPr>
          <p:blipFill>
            <a:blip r:embed="rId9">
              <a:alphaModFix/>
            </a:blip>
            <a:stretch>
              <a:fillRect/>
            </a:stretch>
          </p:blipFill>
          <p:spPr>
            <a:xfrm>
              <a:off x="7741422" y="2586115"/>
              <a:ext cx="304475" cy="152225"/>
            </a:xfrm>
            <a:prstGeom prst="rect">
              <a:avLst/>
            </a:prstGeom>
            <a:noFill/>
            <a:ln>
              <a:noFill/>
            </a:ln>
          </p:spPr>
        </p:pic>
        <p:grpSp>
          <p:nvGrpSpPr>
            <p:cNvPr id="12157" name="Google Shape;12157;p447"/>
            <p:cNvGrpSpPr/>
            <p:nvPr/>
          </p:nvGrpSpPr>
          <p:grpSpPr>
            <a:xfrm>
              <a:off x="6192138" y="927713"/>
              <a:ext cx="1372265" cy="1504579"/>
              <a:chOff x="4759575" y="1678054"/>
              <a:chExt cx="1595100" cy="1748900"/>
            </a:xfrm>
          </p:grpSpPr>
          <p:sp>
            <p:nvSpPr>
              <p:cNvPr id="12158" name="Google Shape;12158;p447"/>
              <p:cNvSpPr txBox="1"/>
              <p:nvPr/>
            </p:nvSpPr>
            <p:spPr>
              <a:xfrm rot="24610">
                <a:off x="4760905" y="2284455"/>
                <a:ext cx="1592441" cy="3894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levomilnacipran</a:t>
                </a:r>
                <a:endParaRPr sz="1200" b="1"/>
              </a:p>
              <a:p>
                <a:pPr marL="0" marR="0" lvl="0" indent="0" algn="ctr" rtl="0">
                  <a:lnSpc>
                    <a:spcPct val="100000"/>
                  </a:lnSpc>
                  <a:spcBef>
                    <a:spcPts val="0"/>
                  </a:spcBef>
                  <a:spcAft>
                    <a:spcPts val="0"/>
                  </a:spcAft>
                  <a:buClr>
                    <a:srgbClr val="000000"/>
                  </a:buClr>
                  <a:buSzPts val="800"/>
                  <a:buFont typeface="Arial"/>
                  <a:buNone/>
                </a:pPr>
                <a:r>
                  <a:rPr lang="en" sz="1200" b="1"/>
                  <a:t>FETZIMA</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nvGrpSpPr>
              <p:cNvPr id="12159" name="Google Shape;12159;p447"/>
              <p:cNvGrpSpPr/>
              <p:nvPr/>
            </p:nvGrpSpPr>
            <p:grpSpPr>
              <a:xfrm>
                <a:off x="5350013" y="1678054"/>
                <a:ext cx="325743" cy="1748900"/>
                <a:chOff x="5350013" y="1678054"/>
                <a:chExt cx="325743" cy="1748900"/>
              </a:xfrm>
            </p:grpSpPr>
            <p:cxnSp>
              <p:nvCxnSpPr>
                <p:cNvPr id="12160" name="Google Shape;12160;p447"/>
                <p:cNvCxnSpPr/>
                <p:nvPr/>
              </p:nvCxnSpPr>
              <p:spPr>
                <a:xfrm>
                  <a:off x="5359556" y="1925756"/>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161" name="Google Shape;12161;p447"/>
                <p:cNvCxnSpPr/>
                <p:nvPr/>
              </p:nvCxnSpPr>
              <p:spPr>
                <a:xfrm>
                  <a:off x="5359556" y="199240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162" name="Google Shape;12162;p447"/>
                <p:cNvCxnSpPr/>
                <p:nvPr/>
              </p:nvCxnSpPr>
              <p:spPr>
                <a:xfrm>
                  <a:off x="5359556" y="2068020"/>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163" name="Google Shape;12163;p447"/>
                <p:cNvCxnSpPr/>
                <p:nvPr/>
              </p:nvCxnSpPr>
              <p:spPr>
                <a:xfrm>
                  <a:off x="5350013" y="342695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164" name="Google Shape;12164;p447"/>
                <p:cNvCxnSpPr/>
                <p:nvPr/>
              </p:nvCxnSpPr>
              <p:spPr>
                <a:xfrm>
                  <a:off x="5350013" y="1678054"/>
                  <a:ext cx="316200" cy="0"/>
                </a:xfrm>
                <a:prstGeom prst="straightConnector1">
                  <a:avLst/>
                </a:prstGeom>
                <a:noFill/>
                <a:ln w="28575" cap="flat" cmpd="sng">
                  <a:solidFill>
                    <a:schemeClr val="dk2"/>
                  </a:solidFill>
                  <a:prstDash val="solid"/>
                  <a:round/>
                  <a:headEnd type="none" w="med" len="med"/>
                  <a:tailEnd type="none" w="med" len="med"/>
                </a:ln>
              </p:spPr>
            </p:cxnSp>
          </p:grpSp>
        </p:grpSp>
      </p:grpSp>
      <p:sp>
        <p:nvSpPr>
          <p:cNvPr id="12165" name="Google Shape;12165;p447"/>
          <p:cNvSpPr txBox="1"/>
          <p:nvPr/>
        </p:nvSpPr>
        <p:spPr>
          <a:xfrm>
            <a:off x="234750" y="127400"/>
            <a:ext cx="662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&amp; Norepinephrine Reuptake Inhibitors (SNRIs)</a:t>
            </a:r>
            <a:endParaRPr b="1"/>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Shape 12169"/>
        <p:cNvGrpSpPr/>
        <p:nvPr/>
      </p:nvGrpSpPr>
      <p:grpSpPr>
        <a:xfrm>
          <a:off x="0" y="0"/>
          <a:ext cx="0" cy="0"/>
          <a:chOff x="0" y="0"/>
          <a:chExt cx="0" cy="0"/>
        </a:xfrm>
      </p:grpSpPr>
      <p:grpSp>
        <p:nvGrpSpPr>
          <p:cNvPr id="12170" name="Google Shape;12170;p448"/>
          <p:cNvGrpSpPr/>
          <p:nvPr/>
        </p:nvGrpSpPr>
        <p:grpSpPr>
          <a:xfrm>
            <a:off x="1699722" y="553120"/>
            <a:ext cx="2686874" cy="2188241"/>
            <a:chOff x="957501" y="1007749"/>
            <a:chExt cx="3123182" cy="2543579"/>
          </a:xfrm>
        </p:grpSpPr>
        <p:grpSp>
          <p:nvGrpSpPr>
            <p:cNvPr id="12171" name="Google Shape;12171;p448"/>
            <p:cNvGrpSpPr/>
            <p:nvPr/>
          </p:nvGrpSpPr>
          <p:grpSpPr>
            <a:xfrm>
              <a:off x="957501" y="1007749"/>
              <a:ext cx="3123182" cy="2543579"/>
              <a:chOff x="957501" y="1007749"/>
              <a:chExt cx="3123182" cy="2543579"/>
            </a:xfrm>
          </p:grpSpPr>
          <p:grpSp>
            <p:nvGrpSpPr>
              <p:cNvPr id="12172" name="Google Shape;12172;p448"/>
              <p:cNvGrpSpPr/>
              <p:nvPr/>
            </p:nvGrpSpPr>
            <p:grpSpPr>
              <a:xfrm>
                <a:off x="957501" y="1007749"/>
                <a:ext cx="3123182" cy="2543579"/>
                <a:chOff x="2770150" y="978475"/>
                <a:chExt cx="4434449" cy="3611500"/>
              </a:xfrm>
            </p:grpSpPr>
            <p:grpSp>
              <p:nvGrpSpPr>
                <p:cNvPr id="12173" name="Google Shape;12173;p448"/>
                <p:cNvGrpSpPr/>
                <p:nvPr/>
              </p:nvGrpSpPr>
              <p:grpSpPr>
                <a:xfrm>
                  <a:off x="3544943" y="978475"/>
                  <a:ext cx="1167373" cy="975628"/>
                  <a:chOff x="-2521759" y="897403"/>
                  <a:chExt cx="1477500" cy="1089600"/>
                </a:xfrm>
              </p:grpSpPr>
              <p:sp>
                <p:nvSpPr>
                  <p:cNvPr id="12174" name="Google Shape;12174;p448"/>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2175" name="Google Shape;12175;p448"/>
                  <p:cNvGrpSpPr/>
                  <p:nvPr/>
                </p:nvGrpSpPr>
                <p:grpSpPr>
                  <a:xfrm>
                    <a:off x="-2127414" y="1275205"/>
                    <a:ext cx="688733" cy="700658"/>
                    <a:chOff x="40123" y="-1583761"/>
                    <a:chExt cx="688733" cy="1109689"/>
                  </a:xfrm>
                </p:grpSpPr>
                <p:grpSp>
                  <p:nvGrpSpPr>
                    <p:cNvPr id="12176" name="Google Shape;12176;p448"/>
                    <p:cNvGrpSpPr/>
                    <p:nvPr/>
                  </p:nvGrpSpPr>
                  <p:grpSpPr>
                    <a:xfrm>
                      <a:off x="45124" y="-1327179"/>
                      <a:ext cx="683733" cy="853107"/>
                      <a:chOff x="597574" y="1930371"/>
                      <a:chExt cx="683733" cy="853107"/>
                    </a:xfrm>
                  </p:grpSpPr>
                  <p:grpSp>
                    <p:nvGrpSpPr>
                      <p:cNvPr id="12177" name="Google Shape;12177;p448"/>
                      <p:cNvGrpSpPr/>
                      <p:nvPr/>
                    </p:nvGrpSpPr>
                    <p:grpSpPr>
                      <a:xfrm rot="-5400000">
                        <a:off x="640721" y="2142893"/>
                        <a:ext cx="600335" cy="680836"/>
                        <a:chOff x="15239716" y="-12996420"/>
                        <a:chExt cx="1868456" cy="2463229"/>
                      </a:xfrm>
                    </p:grpSpPr>
                    <p:pic>
                      <p:nvPicPr>
                        <p:cNvPr id="12178" name="Google Shape;12178;p448"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2179" name="Google Shape;12179;p448"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2180" name="Google Shape;12180;p448"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2181" name="Google Shape;12181;p448"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2182" name="Google Shape;12182;p448"/>
                <p:cNvGrpSpPr/>
                <p:nvPr/>
              </p:nvGrpSpPr>
              <p:grpSpPr>
                <a:xfrm>
                  <a:off x="2770150" y="1836025"/>
                  <a:ext cx="4434449" cy="2753950"/>
                  <a:chOff x="2354775" y="1227300"/>
                  <a:chExt cx="4434449" cy="2753950"/>
                </a:xfrm>
              </p:grpSpPr>
              <p:pic>
                <p:nvPicPr>
                  <p:cNvPr id="12183" name="Google Shape;12183;p448"/>
                  <p:cNvPicPr preferRelativeResize="0"/>
                  <p:nvPr/>
                </p:nvPicPr>
                <p:blipFill>
                  <a:blip r:embed="rId7">
                    <a:alphaModFix/>
                  </a:blip>
                  <a:stretch>
                    <a:fillRect/>
                  </a:stretch>
                </p:blipFill>
                <p:spPr>
                  <a:xfrm>
                    <a:off x="2354775" y="1227300"/>
                    <a:ext cx="4434449" cy="2753950"/>
                  </a:xfrm>
                  <a:prstGeom prst="rect">
                    <a:avLst/>
                  </a:prstGeom>
                  <a:noFill/>
                  <a:ln>
                    <a:noFill/>
                  </a:ln>
                </p:spPr>
              </p:pic>
              <p:sp>
                <p:nvSpPr>
                  <p:cNvPr id="12184" name="Google Shape;12184;p448"/>
                  <p:cNvSpPr txBox="1"/>
                  <p:nvPr/>
                </p:nvSpPr>
                <p:spPr>
                  <a:xfrm rot="24443">
                    <a:off x="2690456" y="22283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duloxetine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CYMBALTA</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sp>
              <p:nvSpPr>
                <p:cNvPr id="12185" name="Google Shape;12185;p448"/>
                <p:cNvSpPr/>
                <p:nvPr/>
              </p:nvSpPr>
              <p:spPr>
                <a:xfrm>
                  <a:off x="3737615" y="20819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86" name="Google Shape;12186;p448"/>
              <p:cNvSpPr txBox="1"/>
              <p:nvPr/>
            </p:nvSpPr>
            <p:spPr>
              <a:xfrm rot="24292">
                <a:off x="1182784" y="1037522"/>
                <a:ext cx="1485937" cy="3894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CYP</a:t>
                </a:r>
                <a:endParaRPr sz="900" b="1"/>
              </a:p>
            </p:txBody>
          </p:sp>
        </p:grpSp>
        <p:cxnSp>
          <p:nvCxnSpPr>
            <p:cNvPr id="12187" name="Google Shape;12187;p448"/>
            <p:cNvCxnSpPr/>
            <p:nvPr/>
          </p:nvCxnSpPr>
          <p:spPr>
            <a:xfrm>
              <a:off x="1735663" y="3435493"/>
              <a:ext cx="316200" cy="0"/>
            </a:xfrm>
            <a:prstGeom prst="straightConnector1">
              <a:avLst/>
            </a:prstGeom>
            <a:noFill/>
            <a:ln w="28575" cap="flat" cmpd="sng">
              <a:solidFill>
                <a:schemeClr val="dk2"/>
              </a:solidFill>
              <a:prstDash val="solid"/>
              <a:round/>
              <a:headEnd type="none" w="med" len="med"/>
              <a:tailEnd type="none" w="med" len="med"/>
            </a:ln>
          </p:spPr>
        </p:cxnSp>
      </p:grpSp>
      <p:grpSp>
        <p:nvGrpSpPr>
          <p:cNvPr id="12188" name="Google Shape;12188;p448"/>
          <p:cNvGrpSpPr/>
          <p:nvPr/>
        </p:nvGrpSpPr>
        <p:grpSpPr>
          <a:xfrm>
            <a:off x="4943326" y="482490"/>
            <a:ext cx="2686874" cy="1668644"/>
            <a:chOff x="4572001" y="1611721"/>
            <a:chExt cx="3123182" cy="1939607"/>
          </a:xfrm>
        </p:grpSpPr>
        <p:grpSp>
          <p:nvGrpSpPr>
            <p:cNvPr id="12189" name="Google Shape;12189;p448"/>
            <p:cNvGrpSpPr/>
            <p:nvPr/>
          </p:nvGrpSpPr>
          <p:grpSpPr>
            <a:xfrm>
              <a:off x="4572001" y="1611721"/>
              <a:ext cx="3123182" cy="1939607"/>
              <a:chOff x="2354775" y="1227300"/>
              <a:chExt cx="4434449" cy="2753950"/>
            </a:xfrm>
          </p:grpSpPr>
          <p:pic>
            <p:nvPicPr>
              <p:cNvPr id="12190" name="Google Shape;12190;p448"/>
              <p:cNvPicPr preferRelativeResize="0"/>
              <p:nvPr/>
            </p:nvPicPr>
            <p:blipFill>
              <a:blip r:embed="rId7">
                <a:alphaModFix/>
              </a:blip>
              <a:stretch>
                <a:fillRect/>
              </a:stretch>
            </p:blipFill>
            <p:spPr>
              <a:xfrm>
                <a:off x="2354775" y="1227300"/>
                <a:ext cx="4434449" cy="2753950"/>
              </a:xfrm>
              <a:prstGeom prst="rect">
                <a:avLst/>
              </a:prstGeom>
              <a:noFill/>
              <a:ln>
                <a:noFill/>
              </a:ln>
            </p:spPr>
          </p:pic>
          <p:sp>
            <p:nvSpPr>
              <p:cNvPr id="12191" name="Google Shape;12191;p448"/>
              <p:cNvSpPr txBox="1"/>
              <p:nvPr/>
            </p:nvSpPr>
            <p:spPr>
              <a:xfrm rot="24443">
                <a:off x="2690456" y="2181889"/>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venlafaxine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EFFEXOR</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grpSp>
          <p:nvGrpSpPr>
            <p:cNvPr id="12192" name="Google Shape;12192;p448"/>
            <p:cNvGrpSpPr/>
            <p:nvPr/>
          </p:nvGrpSpPr>
          <p:grpSpPr>
            <a:xfrm>
              <a:off x="5350013" y="1678054"/>
              <a:ext cx="325743" cy="1748900"/>
              <a:chOff x="5350013" y="1678054"/>
              <a:chExt cx="325743" cy="1748900"/>
            </a:xfrm>
          </p:grpSpPr>
          <p:cxnSp>
            <p:nvCxnSpPr>
              <p:cNvPr id="12193" name="Google Shape;12193;p448"/>
              <p:cNvCxnSpPr/>
              <p:nvPr/>
            </p:nvCxnSpPr>
            <p:spPr>
              <a:xfrm>
                <a:off x="5359556" y="1925756"/>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194" name="Google Shape;12194;p448"/>
              <p:cNvCxnSpPr/>
              <p:nvPr/>
            </p:nvCxnSpPr>
            <p:spPr>
              <a:xfrm>
                <a:off x="5359556" y="199240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195" name="Google Shape;12195;p448"/>
              <p:cNvCxnSpPr/>
              <p:nvPr/>
            </p:nvCxnSpPr>
            <p:spPr>
              <a:xfrm>
                <a:off x="5359556" y="2068020"/>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196" name="Google Shape;12196;p448"/>
              <p:cNvCxnSpPr/>
              <p:nvPr/>
            </p:nvCxnSpPr>
            <p:spPr>
              <a:xfrm>
                <a:off x="5350013" y="342695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197" name="Google Shape;12197;p448"/>
              <p:cNvCxnSpPr/>
              <p:nvPr/>
            </p:nvCxnSpPr>
            <p:spPr>
              <a:xfrm>
                <a:off x="5350013" y="1678054"/>
                <a:ext cx="316200" cy="0"/>
              </a:xfrm>
              <a:prstGeom prst="straightConnector1">
                <a:avLst/>
              </a:prstGeom>
              <a:noFill/>
              <a:ln w="28575" cap="flat" cmpd="sng">
                <a:solidFill>
                  <a:schemeClr val="dk2"/>
                </a:solidFill>
                <a:prstDash val="solid"/>
                <a:round/>
                <a:headEnd type="none" w="med" len="med"/>
                <a:tailEnd type="none" w="med" len="med"/>
              </a:ln>
            </p:spPr>
          </p:cxnSp>
        </p:grpSp>
      </p:grpSp>
      <p:grpSp>
        <p:nvGrpSpPr>
          <p:cNvPr id="12198" name="Google Shape;12198;p448"/>
          <p:cNvGrpSpPr/>
          <p:nvPr/>
        </p:nvGrpSpPr>
        <p:grpSpPr>
          <a:xfrm>
            <a:off x="1699725" y="3064321"/>
            <a:ext cx="2686876" cy="2049930"/>
            <a:chOff x="6033650" y="859421"/>
            <a:chExt cx="2686876" cy="2049930"/>
          </a:xfrm>
        </p:grpSpPr>
        <p:sp>
          <p:nvSpPr>
            <p:cNvPr id="12199" name="Google Shape;12199;p448"/>
            <p:cNvSpPr/>
            <p:nvPr/>
          </p:nvSpPr>
          <p:spPr>
            <a:xfrm rot="1959314">
              <a:off x="7207675" y="2152099"/>
              <a:ext cx="1110303" cy="496903"/>
            </a:xfrm>
            <a:prstGeom prst="roundRect">
              <a:avLst>
                <a:gd name="adj" fmla="val 16667"/>
              </a:avLst>
            </a:prstGeom>
            <a:solidFill>
              <a:srgbClr val="FFEB8C"/>
            </a:solidFill>
            <a:ln w="9525"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200" name="Google Shape;12200;p448"/>
            <p:cNvPicPr preferRelativeResize="0"/>
            <p:nvPr/>
          </p:nvPicPr>
          <p:blipFill>
            <a:blip r:embed="rId8">
              <a:alphaModFix/>
            </a:blip>
            <a:stretch>
              <a:fillRect/>
            </a:stretch>
          </p:blipFill>
          <p:spPr>
            <a:xfrm>
              <a:off x="6033650" y="859421"/>
              <a:ext cx="2686876" cy="1624628"/>
            </a:xfrm>
            <a:prstGeom prst="rect">
              <a:avLst/>
            </a:prstGeom>
            <a:noFill/>
            <a:ln>
              <a:noFill/>
            </a:ln>
          </p:spPr>
        </p:pic>
        <p:pic>
          <p:nvPicPr>
            <p:cNvPr id="12201" name="Google Shape;12201;p448"/>
            <p:cNvPicPr preferRelativeResize="0"/>
            <p:nvPr/>
          </p:nvPicPr>
          <p:blipFill>
            <a:blip r:embed="rId9">
              <a:alphaModFix/>
            </a:blip>
            <a:stretch>
              <a:fillRect/>
            </a:stretch>
          </p:blipFill>
          <p:spPr>
            <a:xfrm>
              <a:off x="7643297" y="2332615"/>
              <a:ext cx="304475" cy="152225"/>
            </a:xfrm>
            <a:prstGeom prst="rect">
              <a:avLst/>
            </a:prstGeom>
            <a:noFill/>
            <a:ln>
              <a:noFill/>
            </a:ln>
          </p:spPr>
        </p:pic>
        <p:grpSp>
          <p:nvGrpSpPr>
            <p:cNvPr id="12202" name="Google Shape;12202;p448"/>
            <p:cNvGrpSpPr/>
            <p:nvPr/>
          </p:nvGrpSpPr>
          <p:grpSpPr>
            <a:xfrm>
              <a:off x="6233035" y="927713"/>
              <a:ext cx="1280643" cy="1504579"/>
              <a:chOff x="4807113" y="1678054"/>
              <a:chExt cx="1488600" cy="1748900"/>
            </a:xfrm>
          </p:grpSpPr>
          <p:sp>
            <p:nvSpPr>
              <p:cNvPr id="12203" name="Google Shape;12203;p448"/>
              <p:cNvSpPr txBox="1"/>
              <p:nvPr/>
            </p:nvSpPr>
            <p:spPr>
              <a:xfrm rot="24292">
                <a:off x="4808445" y="2284006"/>
                <a:ext cx="1485937" cy="3894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desvenlafaxine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PRISTIQ</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nvGrpSpPr>
              <p:cNvPr id="12204" name="Google Shape;12204;p448"/>
              <p:cNvGrpSpPr/>
              <p:nvPr/>
            </p:nvGrpSpPr>
            <p:grpSpPr>
              <a:xfrm>
                <a:off x="5350013" y="1678054"/>
                <a:ext cx="325743" cy="1748900"/>
                <a:chOff x="5350013" y="1678054"/>
                <a:chExt cx="325743" cy="1748900"/>
              </a:xfrm>
            </p:grpSpPr>
            <p:cxnSp>
              <p:nvCxnSpPr>
                <p:cNvPr id="12205" name="Google Shape;12205;p448"/>
                <p:cNvCxnSpPr/>
                <p:nvPr/>
              </p:nvCxnSpPr>
              <p:spPr>
                <a:xfrm>
                  <a:off x="5359556" y="1925756"/>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206" name="Google Shape;12206;p448"/>
                <p:cNvCxnSpPr/>
                <p:nvPr/>
              </p:nvCxnSpPr>
              <p:spPr>
                <a:xfrm>
                  <a:off x="5359556" y="199240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207" name="Google Shape;12207;p448"/>
                <p:cNvCxnSpPr/>
                <p:nvPr/>
              </p:nvCxnSpPr>
              <p:spPr>
                <a:xfrm>
                  <a:off x="5359556" y="2068020"/>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208" name="Google Shape;12208;p448"/>
                <p:cNvCxnSpPr/>
                <p:nvPr/>
              </p:nvCxnSpPr>
              <p:spPr>
                <a:xfrm>
                  <a:off x="5350013" y="342695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209" name="Google Shape;12209;p448"/>
                <p:cNvCxnSpPr/>
                <p:nvPr/>
              </p:nvCxnSpPr>
              <p:spPr>
                <a:xfrm>
                  <a:off x="5350013" y="1678054"/>
                  <a:ext cx="316200" cy="0"/>
                </a:xfrm>
                <a:prstGeom prst="straightConnector1">
                  <a:avLst/>
                </a:prstGeom>
                <a:noFill/>
                <a:ln w="28575" cap="flat" cmpd="sng">
                  <a:solidFill>
                    <a:schemeClr val="dk2"/>
                  </a:solidFill>
                  <a:prstDash val="solid"/>
                  <a:round/>
                  <a:headEnd type="none" w="med" len="med"/>
                  <a:tailEnd type="none" w="med" len="med"/>
                </a:ln>
              </p:spPr>
            </p:cxnSp>
          </p:grpSp>
        </p:grpSp>
      </p:grpSp>
      <p:grpSp>
        <p:nvGrpSpPr>
          <p:cNvPr id="12210" name="Google Shape;12210;p448"/>
          <p:cNvGrpSpPr/>
          <p:nvPr/>
        </p:nvGrpSpPr>
        <p:grpSpPr>
          <a:xfrm>
            <a:off x="5095175" y="2571759"/>
            <a:ext cx="2686876" cy="2517561"/>
            <a:chOff x="6033650" y="859421"/>
            <a:chExt cx="2686876" cy="2517561"/>
          </a:xfrm>
        </p:grpSpPr>
        <p:sp>
          <p:nvSpPr>
            <p:cNvPr id="12211" name="Google Shape;12211;p448"/>
            <p:cNvSpPr/>
            <p:nvPr/>
          </p:nvSpPr>
          <p:spPr>
            <a:xfrm rot="2569259">
              <a:off x="6960834" y="2223703"/>
              <a:ext cx="1584499" cy="709057"/>
            </a:xfrm>
            <a:prstGeom prst="roundRect">
              <a:avLst>
                <a:gd name="adj" fmla="val 16667"/>
              </a:avLst>
            </a:prstGeom>
            <a:solidFill>
              <a:srgbClr val="FFEB8C"/>
            </a:solidFill>
            <a:ln w="9525"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212" name="Google Shape;12212;p448"/>
            <p:cNvPicPr preferRelativeResize="0"/>
            <p:nvPr/>
          </p:nvPicPr>
          <p:blipFill>
            <a:blip r:embed="rId8">
              <a:alphaModFix/>
            </a:blip>
            <a:stretch>
              <a:fillRect/>
            </a:stretch>
          </p:blipFill>
          <p:spPr>
            <a:xfrm>
              <a:off x="6033650" y="859421"/>
              <a:ext cx="2686876" cy="1624628"/>
            </a:xfrm>
            <a:prstGeom prst="rect">
              <a:avLst/>
            </a:prstGeom>
            <a:noFill/>
            <a:ln>
              <a:noFill/>
            </a:ln>
          </p:spPr>
        </p:pic>
        <p:pic>
          <p:nvPicPr>
            <p:cNvPr id="12213" name="Google Shape;12213;p448"/>
            <p:cNvPicPr preferRelativeResize="0"/>
            <p:nvPr/>
          </p:nvPicPr>
          <p:blipFill>
            <a:blip r:embed="rId9">
              <a:alphaModFix/>
            </a:blip>
            <a:stretch>
              <a:fillRect/>
            </a:stretch>
          </p:blipFill>
          <p:spPr>
            <a:xfrm>
              <a:off x="7741422" y="2586115"/>
              <a:ext cx="304475" cy="152225"/>
            </a:xfrm>
            <a:prstGeom prst="rect">
              <a:avLst/>
            </a:prstGeom>
            <a:noFill/>
            <a:ln>
              <a:noFill/>
            </a:ln>
          </p:spPr>
        </p:pic>
        <p:grpSp>
          <p:nvGrpSpPr>
            <p:cNvPr id="12214" name="Google Shape;12214;p448"/>
            <p:cNvGrpSpPr/>
            <p:nvPr/>
          </p:nvGrpSpPr>
          <p:grpSpPr>
            <a:xfrm>
              <a:off x="6192138" y="927713"/>
              <a:ext cx="1372265" cy="1504579"/>
              <a:chOff x="4759575" y="1678054"/>
              <a:chExt cx="1595100" cy="1748900"/>
            </a:xfrm>
          </p:grpSpPr>
          <p:sp>
            <p:nvSpPr>
              <p:cNvPr id="12215" name="Google Shape;12215;p448"/>
              <p:cNvSpPr txBox="1"/>
              <p:nvPr/>
            </p:nvSpPr>
            <p:spPr>
              <a:xfrm rot="24610">
                <a:off x="4760905" y="2284455"/>
                <a:ext cx="1592441" cy="3894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levomilnacipran</a:t>
                </a:r>
                <a:endParaRPr sz="1200" b="1"/>
              </a:p>
              <a:p>
                <a:pPr marL="0" marR="0" lvl="0" indent="0" algn="ctr" rtl="0">
                  <a:lnSpc>
                    <a:spcPct val="100000"/>
                  </a:lnSpc>
                  <a:spcBef>
                    <a:spcPts val="0"/>
                  </a:spcBef>
                  <a:spcAft>
                    <a:spcPts val="0"/>
                  </a:spcAft>
                  <a:buClr>
                    <a:srgbClr val="000000"/>
                  </a:buClr>
                  <a:buSzPts val="800"/>
                  <a:buFont typeface="Arial"/>
                  <a:buNone/>
                </a:pPr>
                <a:r>
                  <a:rPr lang="en" sz="1200" b="1"/>
                  <a:t>FETZIMA</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nvGrpSpPr>
              <p:cNvPr id="12216" name="Google Shape;12216;p448"/>
              <p:cNvGrpSpPr/>
              <p:nvPr/>
            </p:nvGrpSpPr>
            <p:grpSpPr>
              <a:xfrm>
                <a:off x="5350013" y="1678054"/>
                <a:ext cx="325743" cy="1748900"/>
                <a:chOff x="5350013" y="1678054"/>
                <a:chExt cx="325743" cy="1748900"/>
              </a:xfrm>
            </p:grpSpPr>
            <p:cxnSp>
              <p:nvCxnSpPr>
                <p:cNvPr id="12217" name="Google Shape;12217;p448"/>
                <p:cNvCxnSpPr/>
                <p:nvPr/>
              </p:nvCxnSpPr>
              <p:spPr>
                <a:xfrm>
                  <a:off x="5359556" y="1925756"/>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218" name="Google Shape;12218;p448"/>
                <p:cNvCxnSpPr/>
                <p:nvPr/>
              </p:nvCxnSpPr>
              <p:spPr>
                <a:xfrm>
                  <a:off x="5359556" y="199240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219" name="Google Shape;12219;p448"/>
                <p:cNvCxnSpPr/>
                <p:nvPr/>
              </p:nvCxnSpPr>
              <p:spPr>
                <a:xfrm>
                  <a:off x="5359556" y="2068020"/>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220" name="Google Shape;12220;p448"/>
                <p:cNvCxnSpPr/>
                <p:nvPr/>
              </p:nvCxnSpPr>
              <p:spPr>
                <a:xfrm>
                  <a:off x="5350013" y="342695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221" name="Google Shape;12221;p448"/>
                <p:cNvCxnSpPr/>
                <p:nvPr/>
              </p:nvCxnSpPr>
              <p:spPr>
                <a:xfrm>
                  <a:off x="5350013" y="1678054"/>
                  <a:ext cx="316200" cy="0"/>
                </a:xfrm>
                <a:prstGeom prst="straightConnector1">
                  <a:avLst/>
                </a:prstGeom>
                <a:noFill/>
                <a:ln w="28575" cap="flat" cmpd="sng">
                  <a:solidFill>
                    <a:schemeClr val="dk2"/>
                  </a:solidFill>
                  <a:prstDash val="solid"/>
                  <a:round/>
                  <a:headEnd type="none" w="med" len="med"/>
                  <a:tailEnd type="none" w="med" len="med"/>
                </a:ln>
              </p:spPr>
            </p:cxnSp>
          </p:grpSp>
        </p:grpSp>
      </p:grpSp>
      <p:sp>
        <p:nvSpPr>
          <p:cNvPr id="12222" name="Google Shape;12222;p448"/>
          <p:cNvSpPr txBox="1"/>
          <p:nvPr/>
        </p:nvSpPr>
        <p:spPr>
          <a:xfrm>
            <a:off x="234750" y="127400"/>
            <a:ext cx="662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&amp; Norepinephrine Reuptake Inhibitors (SNRIs)</a:t>
            </a:r>
            <a:endParaRPr b="1"/>
          </a:p>
        </p:txBody>
      </p:sp>
      <p:sp>
        <p:nvSpPr>
          <p:cNvPr id="12223" name="Google Shape;12223;p448"/>
          <p:cNvSpPr/>
          <p:nvPr/>
        </p:nvSpPr>
        <p:spPr>
          <a:xfrm rot="-3760">
            <a:off x="3143250" y="1398604"/>
            <a:ext cx="1371601" cy="9012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4" name="Google Shape;12224;p448"/>
          <p:cNvSpPr/>
          <p:nvPr/>
        </p:nvSpPr>
        <p:spPr>
          <a:xfrm rot="-3760">
            <a:off x="6372225" y="798529"/>
            <a:ext cx="1371601" cy="9012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5" name="Google Shape;12225;p448"/>
          <p:cNvSpPr/>
          <p:nvPr/>
        </p:nvSpPr>
        <p:spPr>
          <a:xfrm rot="-3760">
            <a:off x="3143250" y="3379941"/>
            <a:ext cx="1371601" cy="9012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6" name="Google Shape;12226;p448"/>
          <p:cNvSpPr/>
          <p:nvPr/>
        </p:nvSpPr>
        <p:spPr>
          <a:xfrm rot="-3760">
            <a:off x="6562725" y="2903554"/>
            <a:ext cx="1371601" cy="9012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Shape 12230"/>
        <p:cNvGrpSpPr/>
        <p:nvPr/>
      </p:nvGrpSpPr>
      <p:grpSpPr>
        <a:xfrm>
          <a:off x="0" y="0"/>
          <a:ext cx="0" cy="0"/>
          <a:chOff x="0" y="0"/>
          <a:chExt cx="0" cy="0"/>
        </a:xfrm>
      </p:grpSpPr>
      <p:grpSp>
        <p:nvGrpSpPr>
          <p:cNvPr id="12231" name="Google Shape;12231;p449"/>
          <p:cNvGrpSpPr/>
          <p:nvPr/>
        </p:nvGrpSpPr>
        <p:grpSpPr>
          <a:xfrm>
            <a:off x="1699722" y="553120"/>
            <a:ext cx="2686874" cy="2188241"/>
            <a:chOff x="957501" y="1007749"/>
            <a:chExt cx="3123182" cy="2543579"/>
          </a:xfrm>
        </p:grpSpPr>
        <p:grpSp>
          <p:nvGrpSpPr>
            <p:cNvPr id="12232" name="Google Shape;12232;p449"/>
            <p:cNvGrpSpPr/>
            <p:nvPr/>
          </p:nvGrpSpPr>
          <p:grpSpPr>
            <a:xfrm>
              <a:off x="957501" y="1007749"/>
              <a:ext cx="3123182" cy="2543579"/>
              <a:chOff x="957501" y="1007749"/>
              <a:chExt cx="3123182" cy="2543579"/>
            </a:xfrm>
          </p:grpSpPr>
          <p:grpSp>
            <p:nvGrpSpPr>
              <p:cNvPr id="12233" name="Google Shape;12233;p449"/>
              <p:cNvGrpSpPr/>
              <p:nvPr/>
            </p:nvGrpSpPr>
            <p:grpSpPr>
              <a:xfrm>
                <a:off x="957501" y="1007749"/>
                <a:ext cx="3123182" cy="2543579"/>
                <a:chOff x="2770150" y="978475"/>
                <a:chExt cx="4434449" cy="3611500"/>
              </a:xfrm>
            </p:grpSpPr>
            <p:grpSp>
              <p:nvGrpSpPr>
                <p:cNvPr id="12234" name="Google Shape;12234;p449"/>
                <p:cNvGrpSpPr/>
                <p:nvPr/>
              </p:nvGrpSpPr>
              <p:grpSpPr>
                <a:xfrm>
                  <a:off x="3544943" y="978475"/>
                  <a:ext cx="1167373" cy="975628"/>
                  <a:chOff x="-2521759" y="897403"/>
                  <a:chExt cx="1477500" cy="1089600"/>
                </a:xfrm>
              </p:grpSpPr>
              <p:sp>
                <p:nvSpPr>
                  <p:cNvPr id="12235" name="Google Shape;12235;p449"/>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2236" name="Google Shape;12236;p449"/>
                  <p:cNvGrpSpPr/>
                  <p:nvPr/>
                </p:nvGrpSpPr>
                <p:grpSpPr>
                  <a:xfrm>
                    <a:off x="-2127414" y="1275205"/>
                    <a:ext cx="688733" cy="700658"/>
                    <a:chOff x="40123" y="-1583761"/>
                    <a:chExt cx="688733" cy="1109689"/>
                  </a:xfrm>
                </p:grpSpPr>
                <p:grpSp>
                  <p:nvGrpSpPr>
                    <p:cNvPr id="12237" name="Google Shape;12237;p449"/>
                    <p:cNvGrpSpPr/>
                    <p:nvPr/>
                  </p:nvGrpSpPr>
                  <p:grpSpPr>
                    <a:xfrm>
                      <a:off x="45124" y="-1327179"/>
                      <a:ext cx="683733" cy="853107"/>
                      <a:chOff x="597574" y="1930371"/>
                      <a:chExt cx="683733" cy="853107"/>
                    </a:xfrm>
                  </p:grpSpPr>
                  <p:grpSp>
                    <p:nvGrpSpPr>
                      <p:cNvPr id="12238" name="Google Shape;12238;p449"/>
                      <p:cNvGrpSpPr/>
                      <p:nvPr/>
                    </p:nvGrpSpPr>
                    <p:grpSpPr>
                      <a:xfrm rot="-5400000">
                        <a:off x="640721" y="2142893"/>
                        <a:ext cx="600335" cy="680836"/>
                        <a:chOff x="15239716" y="-12996420"/>
                        <a:chExt cx="1868456" cy="2463229"/>
                      </a:xfrm>
                    </p:grpSpPr>
                    <p:pic>
                      <p:nvPicPr>
                        <p:cNvPr id="12239" name="Google Shape;12239;p449"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2240" name="Google Shape;12240;p449"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2241" name="Google Shape;12241;p449"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2242" name="Google Shape;12242;p449"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2243" name="Google Shape;12243;p449"/>
                <p:cNvGrpSpPr/>
                <p:nvPr/>
              </p:nvGrpSpPr>
              <p:grpSpPr>
                <a:xfrm>
                  <a:off x="2770150" y="1836025"/>
                  <a:ext cx="4434449" cy="2753950"/>
                  <a:chOff x="2354775" y="1227300"/>
                  <a:chExt cx="4434449" cy="2753950"/>
                </a:xfrm>
              </p:grpSpPr>
              <p:pic>
                <p:nvPicPr>
                  <p:cNvPr id="12244" name="Google Shape;12244;p449"/>
                  <p:cNvPicPr preferRelativeResize="0"/>
                  <p:nvPr/>
                </p:nvPicPr>
                <p:blipFill>
                  <a:blip r:embed="rId7">
                    <a:alphaModFix/>
                  </a:blip>
                  <a:stretch>
                    <a:fillRect/>
                  </a:stretch>
                </p:blipFill>
                <p:spPr>
                  <a:xfrm>
                    <a:off x="2354775" y="1227300"/>
                    <a:ext cx="4434449" cy="2753950"/>
                  </a:xfrm>
                  <a:prstGeom prst="rect">
                    <a:avLst/>
                  </a:prstGeom>
                  <a:noFill/>
                  <a:ln>
                    <a:noFill/>
                  </a:ln>
                </p:spPr>
              </p:pic>
              <p:sp>
                <p:nvSpPr>
                  <p:cNvPr id="12245" name="Google Shape;12245;p449"/>
                  <p:cNvSpPr txBox="1"/>
                  <p:nvPr/>
                </p:nvSpPr>
                <p:spPr>
                  <a:xfrm rot="24443">
                    <a:off x="2690456" y="22283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duloxetine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CYMBALTA</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sp>
              <p:nvSpPr>
                <p:cNvPr id="12246" name="Google Shape;12246;p449"/>
                <p:cNvSpPr/>
                <p:nvPr/>
              </p:nvSpPr>
              <p:spPr>
                <a:xfrm>
                  <a:off x="3737615" y="20819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47" name="Google Shape;12247;p449"/>
              <p:cNvSpPr txBox="1"/>
              <p:nvPr/>
            </p:nvSpPr>
            <p:spPr>
              <a:xfrm rot="24292">
                <a:off x="1182784" y="1037522"/>
                <a:ext cx="1485937" cy="3894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CYP</a:t>
                </a:r>
                <a:endParaRPr sz="900" b="1"/>
              </a:p>
            </p:txBody>
          </p:sp>
        </p:grpSp>
        <p:cxnSp>
          <p:nvCxnSpPr>
            <p:cNvPr id="12248" name="Google Shape;12248;p449"/>
            <p:cNvCxnSpPr/>
            <p:nvPr/>
          </p:nvCxnSpPr>
          <p:spPr>
            <a:xfrm>
              <a:off x="1735663" y="3435493"/>
              <a:ext cx="316200" cy="0"/>
            </a:xfrm>
            <a:prstGeom prst="straightConnector1">
              <a:avLst/>
            </a:prstGeom>
            <a:noFill/>
            <a:ln w="28575" cap="flat" cmpd="sng">
              <a:solidFill>
                <a:schemeClr val="dk2"/>
              </a:solidFill>
              <a:prstDash val="solid"/>
              <a:round/>
              <a:headEnd type="none" w="med" len="med"/>
              <a:tailEnd type="none" w="med" len="med"/>
            </a:ln>
          </p:spPr>
        </p:cxnSp>
      </p:grpSp>
      <p:grpSp>
        <p:nvGrpSpPr>
          <p:cNvPr id="12249" name="Google Shape;12249;p449"/>
          <p:cNvGrpSpPr/>
          <p:nvPr/>
        </p:nvGrpSpPr>
        <p:grpSpPr>
          <a:xfrm>
            <a:off x="4943326" y="482490"/>
            <a:ext cx="2686874" cy="1668644"/>
            <a:chOff x="4572001" y="1611721"/>
            <a:chExt cx="3123182" cy="1939607"/>
          </a:xfrm>
        </p:grpSpPr>
        <p:grpSp>
          <p:nvGrpSpPr>
            <p:cNvPr id="12250" name="Google Shape;12250;p449"/>
            <p:cNvGrpSpPr/>
            <p:nvPr/>
          </p:nvGrpSpPr>
          <p:grpSpPr>
            <a:xfrm>
              <a:off x="4572001" y="1611721"/>
              <a:ext cx="3123182" cy="1939607"/>
              <a:chOff x="2354775" y="1227300"/>
              <a:chExt cx="4434449" cy="2753950"/>
            </a:xfrm>
          </p:grpSpPr>
          <p:pic>
            <p:nvPicPr>
              <p:cNvPr id="12251" name="Google Shape;12251;p449"/>
              <p:cNvPicPr preferRelativeResize="0"/>
              <p:nvPr/>
            </p:nvPicPr>
            <p:blipFill>
              <a:blip r:embed="rId7">
                <a:alphaModFix/>
              </a:blip>
              <a:stretch>
                <a:fillRect/>
              </a:stretch>
            </p:blipFill>
            <p:spPr>
              <a:xfrm>
                <a:off x="2354775" y="1227300"/>
                <a:ext cx="4434449" cy="2753950"/>
              </a:xfrm>
              <a:prstGeom prst="rect">
                <a:avLst/>
              </a:prstGeom>
              <a:noFill/>
              <a:ln>
                <a:noFill/>
              </a:ln>
            </p:spPr>
          </p:pic>
          <p:sp>
            <p:nvSpPr>
              <p:cNvPr id="12252" name="Google Shape;12252;p449"/>
              <p:cNvSpPr txBox="1"/>
              <p:nvPr/>
            </p:nvSpPr>
            <p:spPr>
              <a:xfrm rot="24443">
                <a:off x="2690456" y="2181889"/>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venlafaxine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EFFEXOR</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grpSp>
          <p:nvGrpSpPr>
            <p:cNvPr id="12253" name="Google Shape;12253;p449"/>
            <p:cNvGrpSpPr/>
            <p:nvPr/>
          </p:nvGrpSpPr>
          <p:grpSpPr>
            <a:xfrm>
              <a:off x="5350013" y="1678054"/>
              <a:ext cx="325743" cy="1748900"/>
              <a:chOff x="5350013" y="1678054"/>
              <a:chExt cx="325743" cy="1748900"/>
            </a:xfrm>
          </p:grpSpPr>
          <p:cxnSp>
            <p:nvCxnSpPr>
              <p:cNvPr id="12254" name="Google Shape;12254;p449"/>
              <p:cNvCxnSpPr/>
              <p:nvPr/>
            </p:nvCxnSpPr>
            <p:spPr>
              <a:xfrm>
                <a:off x="5359556" y="1925756"/>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255" name="Google Shape;12255;p449"/>
              <p:cNvCxnSpPr/>
              <p:nvPr/>
            </p:nvCxnSpPr>
            <p:spPr>
              <a:xfrm>
                <a:off x="5359556" y="199240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256" name="Google Shape;12256;p449"/>
              <p:cNvCxnSpPr/>
              <p:nvPr/>
            </p:nvCxnSpPr>
            <p:spPr>
              <a:xfrm>
                <a:off x="5359556" y="2068020"/>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257" name="Google Shape;12257;p449"/>
              <p:cNvCxnSpPr/>
              <p:nvPr/>
            </p:nvCxnSpPr>
            <p:spPr>
              <a:xfrm>
                <a:off x="5350013" y="342695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258" name="Google Shape;12258;p449"/>
              <p:cNvCxnSpPr/>
              <p:nvPr/>
            </p:nvCxnSpPr>
            <p:spPr>
              <a:xfrm>
                <a:off x="5350013" y="1678054"/>
                <a:ext cx="316200" cy="0"/>
              </a:xfrm>
              <a:prstGeom prst="straightConnector1">
                <a:avLst/>
              </a:prstGeom>
              <a:noFill/>
              <a:ln w="28575" cap="flat" cmpd="sng">
                <a:solidFill>
                  <a:schemeClr val="dk2"/>
                </a:solidFill>
                <a:prstDash val="solid"/>
                <a:round/>
                <a:headEnd type="none" w="med" len="med"/>
                <a:tailEnd type="none" w="med" len="med"/>
              </a:ln>
            </p:spPr>
          </p:cxnSp>
        </p:grpSp>
      </p:grpSp>
      <p:grpSp>
        <p:nvGrpSpPr>
          <p:cNvPr id="12259" name="Google Shape;12259;p449"/>
          <p:cNvGrpSpPr/>
          <p:nvPr/>
        </p:nvGrpSpPr>
        <p:grpSpPr>
          <a:xfrm>
            <a:off x="1699725" y="3064321"/>
            <a:ext cx="2686876" cy="2049930"/>
            <a:chOff x="6033650" y="859421"/>
            <a:chExt cx="2686876" cy="2049930"/>
          </a:xfrm>
        </p:grpSpPr>
        <p:sp>
          <p:nvSpPr>
            <p:cNvPr id="12260" name="Google Shape;12260;p449"/>
            <p:cNvSpPr/>
            <p:nvPr/>
          </p:nvSpPr>
          <p:spPr>
            <a:xfrm rot="1959314">
              <a:off x="7207675" y="2152099"/>
              <a:ext cx="1110303" cy="496903"/>
            </a:xfrm>
            <a:prstGeom prst="roundRect">
              <a:avLst>
                <a:gd name="adj" fmla="val 16667"/>
              </a:avLst>
            </a:prstGeom>
            <a:solidFill>
              <a:srgbClr val="FFEB8C"/>
            </a:solidFill>
            <a:ln w="9525"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261" name="Google Shape;12261;p449"/>
            <p:cNvPicPr preferRelativeResize="0"/>
            <p:nvPr/>
          </p:nvPicPr>
          <p:blipFill>
            <a:blip r:embed="rId8">
              <a:alphaModFix/>
            </a:blip>
            <a:stretch>
              <a:fillRect/>
            </a:stretch>
          </p:blipFill>
          <p:spPr>
            <a:xfrm>
              <a:off x="6033650" y="859421"/>
              <a:ext cx="2686876" cy="1624628"/>
            </a:xfrm>
            <a:prstGeom prst="rect">
              <a:avLst/>
            </a:prstGeom>
            <a:noFill/>
            <a:ln>
              <a:noFill/>
            </a:ln>
          </p:spPr>
        </p:pic>
        <p:pic>
          <p:nvPicPr>
            <p:cNvPr id="12262" name="Google Shape;12262;p449"/>
            <p:cNvPicPr preferRelativeResize="0"/>
            <p:nvPr/>
          </p:nvPicPr>
          <p:blipFill>
            <a:blip r:embed="rId9">
              <a:alphaModFix/>
            </a:blip>
            <a:stretch>
              <a:fillRect/>
            </a:stretch>
          </p:blipFill>
          <p:spPr>
            <a:xfrm>
              <a:off x="7643297" y="2332615"/>
              <a:ext cx="304475" cy="152225"/>
            </a:xfrm>
            <a:prstGeom prst="rect">
              <a:avLst/>
            </a:prstGeom>
            <a:noFill/>
            <a:ln>
              <a:noFill/>
            </a:ln>
          </p:spPr>
        </p:pic>
        <p:grpSp>
          <p:nvGrpSpPr>
            <p:cNvPr id="12263" name="Google Shape;12263;p449"/>
            <p:cNvGrpSpPr/>
            <p:nvPr/>
          </p:nvGrpSpPr>
          <p:grpSpPr>
            <a:xfrm>
              <a:off x="6233035" y="927713"/>
              <a:ext cx="1280643" cy="1504579"/>
              <a:chOff x="4807113" y="1678054"/>
              <a:chExt cx="1488600" cy="1748900"/>
            </a:xfrm>
          </p:grpSpPr>
          <p:sp>
            <p:nvSpPr>
              <p:cNvPr id="12264" name="Google Shape;12264;p449"/>
              <p:cNvSpPr txBox="1"/>
              <p:nvPr/>
            </p:nvSpPr>
            <p:spPr>
              <a:xfrm rot="24292">
                <a:off x="4808445" y="2284006"/>
                <a:ext cx="1485937" cy="3894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desvenlafaxine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PRISTIQ</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nvGrpSpPr>
              <p:cNvPr id="12265" name="Google Shape;12265;p449"/>
              <p:cNvGrpSpPr/>
              <p:nvPr/>
            </p:nvGrpSpPr>
            <p:grpSpPr>
              <a:xfrm>
                <a:off x="5350013" y="1678054"/>
                <a:ext cx="325743" cy="1748900"/>
                <a:chOff x="5350013" y="1678054"/>
                <a:chExt cx="325743" cy="1748900"/>
              </a:xfrm>
            </p:grpSpPr>
            <p:cxnSp>
              <p:nvCxnSpPr>
                <p:cNvPr id="12266" name="Google Shape;12266;p449"/>
                <p:cNvCxnSpPr/>
                <p:nvPr/>
              </p:nvCxnSpPr>
              <p:spPr>
                <a:xfrm>
                  <a:off x="5359556" y="1925756"/>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267" name="Google Shape;12267;p449"/>
                <p:cNvCxnSpPr/>
                <p:nvPr/>
              </p:nvCxnSpPr>
              <p:spPr>
                <a:xfrm>
                  <a:off x="5359556" y="199240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268" name="Google Shape;12268;p449"/>
                <p:cNvCxnSpPr/>
                <p:nvPr/>
              </p:nvCxnSpPr>
              <p:spPr>
                <a:xfrm>
                  <a:off x="5359556" y="2068020"/>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269" name="Google Shape;12269;p449"/>
                <p:cNvCxnSpPr/>
                <p:nvPr/>
              </p:nvCxnSpPr>
              <p:spPr>
                <a:xfrm>
                  <a:off x="5350013" y="342695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270" name="Google Shape;12270;p449"/>
                <p:cNvCxnSpPr/>
                <p:nvPr/>
              </p:nvCxnSpPr>
              <p:spPr>
                <a:xfrm>
                  <a:off x="5350013" y="1678054"/>
                  <a:ext cx="316200" cy="0"/>
                </a:xfrm>
                <a:prstGeom prst="straightConnector1">
                  <a:avLst/>
                </a:prstGeom>
                <a:noFill/>
                <a:ln w="28575" cap="flat" cmpd="sng">
                  <a:solidFill>
                    <a:schemeClr val="dk2"/>
                  </a:solidFill>
                  <a:prstDash val="solid"/>
                  <a:round/>
                  <a:headEnd type="none" w="med" len="med"/>
                  <a:tailEnd type="none" w="med" len="med"/>
                </a:ln>
              </p:spPr>
            </p:cxnSp>
          </p:grpSp>
        </p:grpSp>
      </p:grpSp>
      <p:grpSp>
        <p:nvGrpSpPr>
          <p:cNvPr id="12271" name="Google Shape;12271;p449"/>
          <p:cNvGrpSpPr/>
          <p:nvPr/>
        </p:nvGrpSpPr>
        <p:grpSpPr>
          <a:xfrm>
            <a:off x="5095175" y="2571759"/>
            <a:ext cx="2686876" cy="2517561"/>
            <a:chOff x="6033650" y="859421"/>
            <a:chExt cx="2686876" cy="2517561"/>
          </a:xfrm>
        </p:grpSpPr>
        <p:sp>
          <p:nvSpPr>
            <p:cNvPr id="12272" name="Google Shape;12272;p449"/>
            <p:cNvSpPr/>
            <p:nvPr/>
          </p:nvSpPr>
          <p:spPr>
            <a:xfrm rot="2569259">
              <a:off x="6960834" y="2223703"/>
              <a:ext cx="1584499" cy="709057"/>
            </a:xfrm>
            <a:prstGeom prst="roundRect">
              <a:avLst>
                <a:gd name="adj" fmla="val 16667"/>
              </a:avLst>
            </a:prstGeom>
            <a:solidFill>
              <a:srgbClr val="FFEB8C"/>
            </a:solidFill>
            <a:ln w="9525"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273" name="Google Shape;12273;p449"/>
            <p:cNvPicPr preferRelativeResize="0"/>
            <p:nvPr/>
          </p:nvPicPr>
          <p:blipFill>
            <a:blip r:embed="rId8">
              <a:alphaModFix/>
            </a:blip>
            <a:stretch>
              <a:fillRect/>
            </a:stretch>
          </p:blipFill>
          <p:spPr>
            <a:xfrm>
              <a:off x="6033650" y="859421"/>
              <a:ext cx="2686876" cy="1624628"/>
            </a:xfrm>
            <a:prstGeom prst="rect">
              <a:avLst/>
            </a:prstGeom>
            <a:noFill/>
            <a:ln>
              <a:noFill/>
            </a:ln>
          </p:spPr>
        </p:pic>
        <p:pic>
          <p:nvPicPr>
            <p:cNvPr id="12274" name="Google Shape;12274;p449"/>
            <p:cNvPicPr preferRelativeResize="0"/>
            <p:nvPr/>
          </p:nvPicPr>
          <p:blipFill>
            <a:blip r:embed="rId9">
              <a:alphaModFix/>
            </a:blip>
            <a:stretch>
              <a:fillRect/>
            </a:stretch>
          </p:blipFill>
          <p:spPr>
            <a:xfrm>
              <a:off x="7741422" y="2586115"/>
              <a:ext cx="304475" cy="152225"/>
            </a:xfrm>
            <a:prstGeom prst="rect">
              <a:avLst/>
            </a:prstGeom>
            <a:noFill/>
            <a:ln>
              <a:noFill/>
            </a:ln>
          </p:spPr>
        </p:pic>
        <p:grpSp>
          <p:nvGrpSpPr>
            <p:cNvPr id="12275" name="Google Shape;12275;p449"/>
            <p:cNvGrpSpPr/>
            <p:nvPr/>
          </p:nvGrpSpPr>
          <p:grpSpPr>
            <a:xfrm>
              <a:off x="6192138" y="927713"/>
              <a:ext cx="1372265" cy="1504579"/>
              <a:chOff x="4759575" y="1678054"/>
              <a:chExt cx="1595100" cy="1748900"/>
            </a:xfrm>
          </p:grpSpPr>
          <p:sp>
            <p:nvSpPr>
              <p:cNvPr id="12276" name="Google Shape;12276;p449"/>
              <p:cNvSpPr txBox="1"/>
              <p:nvPr/>
            </p:nvSpPr>
            <p:spPr>
              <a:xfrm rot="24610">
                <a:off x="4760905" y="2284455"/>
                <a:ext cx="1592441" cy="3894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levomilnacipran</a:t>
                </a:r>
                <a:endParaRPr sz="1200" b="1"/>
              </a:p>
              <a:p>
                <a:pPr marL="0" marR="0" lvl="0" indent="0" algn="ctr" rtl="0">
                  <a:lnSpc>
                    <a:spcPct val="100000"/>
                  </a:lnSpc>
                  <a:spcBef>
                    <a:spcPts val="0"/>
                  </a:spcBef>
                  <a:spcAft>
                    <a:spcPts val="0"/>
                  </a:spcAft>
                  <a:buClr>
                    <a:srgbClr val="000000"/>
                  </a:buClr>
                  <a:buSzPts val="800"/>
                  <a:buFont typeface="Arial"/>
                  <a:buNone/>
                </a:pPr>
                <a:r>
                  <a:rPr lang="en" sz="1200" b="1"/>
                  <a:t>FETZIMA</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nvGrpSpPr>
              <p:cNvPr id="12277" name="Google Shape;12277;p449"/>
              <p:cNvGrpSpPr/>
              <p:nvPr/>
            </p:nvGrpSpPr>
            <p:grpSpPr>
              <a:xfrm>
                <a:off x="5350013" y="1678054"/>
                <a:ext cx="325743" cy="1748900"/>
                <a:chOff x="5350013" y="1678054"/>
                <a:chExt cx="325743" cy="1748900"/>
              </a:xfrm>
            </p:grpSpPr>
            <p:cxnSp>
              <p:nvCxnSpPr>
                <p:cNvPr id="12278" name="Google Shape;12278;p449"/>
                <p:cNvCxnSpPr/>
                <p:nvPr/>
              </p:nvCxnSpPr>
              <p:spPr>
                <a:xfrm>
                  <a:off x="5359556" y="1925756"/>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279" name="Google Shape;12279;p449"/>
                <p:cNvCxnSpPr/>
                <p:nvPr/>
              </p:nvCxnSpPr>
              <p:spPr>
                <a:xfrm>
                  <a:off x="5359556" y="199240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280" name="Google Shape;12280;p449"/>
                <p:cNvCxnSpPr/>
                <p:nvPr/>
              </p:nvCxnSpPr>
              <p:spPr>
                <a:xfrm>
                  <a:off x="5359556" y="2068020"/>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281" name="Google Shape;12281;p449"/>
                <p:cNvCxnSpPr/>
                <p:nvPr/>
              </p:nvCxnSpPr>
              <p:spPr>
                <a:xfrm>
                  <a:off x="5350013" y="342695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282" name="Google Shape;12282;p449"/>
                <p:cNvCxnSpPr/>
                <p:nvPr/>
              </p:nvCxnSpPr>
              <p:spPr>
                <a:xfrm>
                  <a:off x="5350013" y="1678054"/>
                  <a:ext cx="316200" cy="0"/>
                </a:xfrm>
                <a:prstGeom prst="straightConnector1">
                  <a:avLst/>
                </a:prstGeom>
                <a:noFill/>
                <a:ln w="28575" cap="flat" cmpd="sng">
                  <a:solidFill>
                    <a:schemeClr val="dk2"/>
                  </a:solidFill>
                  <a:prstDash val="solid"/>
                  <a:round/>
                  <a:headEnd type="none" w="med" len="med"/>
                  <a:tailEnd type="none" w="med" len="med"/>
                </a:ln>
              </p:spPr>
            </p:cxnSp>
          </p:grpSp>
        </p:grpSp>
      </p:grpSp>
      <p:sp>
        <p:nvSpPr>
          <p:cNvPr id="12283" name="Google Shape;12283;p449"/>
          <p:cNvSpPr txBox="1"/>
          <p:nvPr/>
        </p:nvSpPr>
        <p:spPr>
          <a:xfrm>
            <a:off x="234750" y="127400"/>
            <a:ext cx="662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&amp; Norepinephrine Reuptake Inhibitors (SNRIs)</a:t>
            </a:r>
            <a:endParaRPr b="1"/>
          </a:p>
        </p:txBody>
      </p:sp>
      <p:sp>
        <p:nvSpPr>
          <p:cNvPr id="12284" name="Google Shape;12284;p449"/>
          <p:cNvSpPr/>
          <p:nvPr/>
        </p:nvSpPr>
        <p:spPr>
          <a:xfrm rot="1672878">
            <a:off x="2842457" y="2223516"/>
            <a:ext cx="1062994" cy="542313"/>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5" name="Google Shape;12285;p449"/>
          <p:cNvSpPr/>
          <p:nvPr/>
        </p:nvSpPr>
        <p:spPr>
          <a:xfrm rot="1672878">
            <a:off x="6087057" y="1588341"/>
            <a:ext cx="1062994" cy="542313"/>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6" name="Google Shape;12286;p449"/>
          <p:cNvSpPr/>
          <p:nvPr/>
        </p:nvSpPr>
        <p:spPr>
          <a:xfrm rot="1672659">
            <a:off x="2741317" y="4265742"/>
            <a:ext cx="1411508" cy="720267"/>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7" name="Google Shape;12287;p449"/>
          <p:cNvSpPr/>
          <p:nvPr/>
        </p:nvSpPr>
        <p:spPr>
          <a:xfrm rot="2109171">
            <a:off x="5744337" y="3771798"/>
            <a:ext cx="2092540" cy="1067902"/>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Shape 12291"/>
        <p:cNvGrpSpPr/>
        <p:nvPr/>
      </p:nvGrpSpPr>
      <p:grpSpPr>
        <a:xfrm>
          <a:off x="0" y="0"/>
          <a:ext cx="0" cy="0"/>
          <a:chOff x="0" y="0"/>
          <a:chExt cx="0" cy="0"/>
        </a:xfrm>
      </p:grpSpPr>
      <p:grpSp>
        <p:nvGrpSpPr>
          <p:cNvPr id="12292" name="Google Shape;12292;p450"/>
          <p:cNvGrpSpPr/>
          <p:nvPr/>
        </p:nvGrpSpPr>
        <p:grpSpPr>
          <a:xfrm>
            <a:off x="1699722" y="553120"/>
            <a:ext cx="2686874" cy="2188241"/>
            <a:chOff x="957501" y="1007749"/>
            <a:chExt cx="3123182" cy="2543579"/>
          </a:xfrm>
        </p:grpSpPr>
        <p:grpSp>
          <p:nvGrpSpPr>
            <p:cNvPr id="12293" name="Google Shape;12293;p450"/>
            <p:cNvGrpSpPr/>
            <p:nvPr/>
          </p:nvGrpSpPr>
          <p:grpSpPr>
            <a:xfrm>
              <a:off x="957501" y="1007749"/>
              <a:ext cx="3123182" cy="2543579"/>
              <a:chOff x="957501" y="1007749"/>
              <a:chExt cx="3123182" cy="2543579"/>
            </a:xfrm>
          </p:grpSpPr>
          <p:grpSp>
            <p:nvGrpSpPr>
              <p:cNvPr id="12294" name="Google Shape;12294;p450"/>
              <p:cNvGrpSpPr/>
              <p:nvPr/>
            </p:nvGrpSpPr>
            <p:grpSpPr>
              <a:xfrm>
                <a:off x="957501" y="1007749"/>
                <a:ext cx="3123182" cy="2543579"/>
                <a:chOff x="2770150" y="978475"/>
                <a:chExt cx="4434449" cy="3611500"/>
              </a:xfrm>
            </p:grpSpPr>
            <p:grpSp>
              <p:nvGrpSpPr>
                <p:cNvPr id="12295" name="Google Shape;12295;p450"/>
                <p:cNvGrpSpPr/>
                <p:nvPr/>
              </p:nvGrpSpPr>
              <p:grpSpPr>
                <a:xfrm>
                  <a:off x="3544943" y="978475"/>
                  <a:ext cx="1167373" cy="975628"/>
                  <a:chOff x="-2521759" y="897403"/>
                  <a:chExt cx="1477500" cy="1089600"/>
                </a:xfrm>
              </p:grpSpPr>
              <p:sp>
                <p:nvSpPr>
                  <p:cNvPr id="12296" name="Google Shape;12296;p450"/>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2297" name="Google Shape;12297;p450"/>
                  <p:cNvGrpSpPr/>
                  <p:nvPr/>
                </p:nvGrpSpPr>
                <p:grpSpPr>
                  <a:xfrm>
                    <a:off x="-2127414" y="1275205"/>
                    <a:ext cx="688733" cy="700658"/>
                    <a:chOff x="40123" y="-1583761"/>
                    <a:chExt cx="688733" cy="1109689"/>
                  </a:xfrm>
                </p:grpSpPr>
                <p:grpSp>
                  <p:nvGrpSpPr>
                    <p:cNvPr id="12298" name="Google Shape;12298;p450"/>
                    <p:cNvGrpSpPr/>
                    <p:nvPr/>
                  </p:nvGrpSpPr>
                  <p:grpSpPr>
                    <a:xfrm>
                      <a:off x="45124" y="-1327179"/>
                      <a:ext cx="683733" cy="853107"/>
                      <a:chOff x="597574" y="1930371"/>
                      <a:chExt cx="683733" cy="853107"/>
                    </a:xfrm>
                  </p:grpSpPr>
                  <p:grpSp>
                    <p:nvGrpSpPr>
                      <p:cNvPr id="12299" name="Google Shape;12299;p450"/>
                      <p:cNvGrpSpPr/>
                      <p:nvPr/>
                    </p:nvGrpSpPr>
                    <p:grpSpPr>
                      <a:xfrm rot="-5400000">
                        <a:off x="640721" y="2142893"/>
                        <a:ext cx="600335" cy="680836"/>
                        <a:chOff x="15239716" y="-12996420"/>
                        <a:chExt cx="1868456" cy="2463229"/>
                      </a:xfrm>
                    </p:grpSpPr>
                    <p:pic>
                      <p:nvPicPr>
                        <p:cNvPr id="12300" name="Google Shape;12300;p450"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2301" name="Google Shape;12301;p450"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2302" name="Google Shape;12302;p450"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2303" name="Google Shape;12303;p450"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2304" name="Google Shape;12304;p450"/>
                <p:cNvGrpSpPr/>
                <p:nvPr/>
              </p:nvGrpSpPr>
              <p:grpSpPr>
                <a:xfrm>
                  <a:off x="2770150" y="1836025"/>
                  <a:ext cx="4434449" cy="2753950"/>
                  <a:chOff x="2354775" y="1227300"/>
                  <a:chExt cx="4434449" cy="2753950"/>
                </a:xfrm>
              </p:grpSpPr>
              <p:pic>
                <p:nvPicPr>
                  <p:cNvPr id="12305" name="Google Shape;12305;p450"/>
                  <p:cNvPicPr preferRelativeResize="0"/>
                  <p:nvPr/>
                </p:nvPicPr>
                <p:blipFill>
                  <a:blip r:embed="rId7">
                    <a:alphaModFix/>
                  </a:blip>
                  <a:stretch>
                    <a:fillRect/>
                  </a:stretch>
                </p:blipFill>
                <p:spPr>
                  <a:xfrm>
                    <a:off x="2354775" y="1227300"/>
                    <a:ext cx="4434449" cy="2753950"/>
                  </a:xfrm>
                  <a:prstGeom prst="rect">
                    <a:avLst/>
                  </a:prstGeom>
                  <a:noFill/>
                  <a:ln>
                    <a:noFill/>
                  </a:ln>
                </p:spPr>
              </p:pic>
              <p:sp>
                <p:nvSpPr>
                  <p:cNvPr id="12306" name="Google Shape;12306;p450"/>
                  <p:cNvSpPr txBox="1"/>
                  <p:nvPr/>
                </p:nvSpPr>
                <p:spPr>
                  <a:xfrm rot="24443">
                    <a:off x="2690456" y="22283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duloxetine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CYMBALTA</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sp>
              <p:nvSpPr>
                <p:cNvPr id="12307" name="Google Shape;12307;p450"/>
                <p:cNvSpPr/>
                <p:nvPr/>
              </p:nvSpPr>
              <p:spPr>
                <a:xfrm>
                  <a:off x="3737615" y="20819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08" name="Google Shape;12308;p450"/>
              <p:cNvSpPr txBox="1"/>
              <p:nvPr/>
            </p:nvSpPr>
            <p:spPr>
              <a:xfrm rot="24292">
                <a:off x="1182784" y="1037522"/>
                <a:ext cx="1485937" cy="3894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CYP</a:t>
                </a:r>
                <a:endParaRPr sz="900" b="1"/>
              </a:p>
            </p:txBody>
          </p:sp>
        </p:grpSp>
        <p:cxnSp>
          <p:nvCxnSpPr>
            <p:cNvPr id="12309" name="Google Shape;12309;p450"/>
            <p:cNvCxnSpPr/>
            <p:nvPr/>
          </p:nvCxnSpPr>
          <p:spPr>
            <a:xfrm>
              <a:off x="1735663" y="3435493"/>
              <a:ext cx="316200" cy="0"/>
            </a:xfrm>
            <a:prstGeom prst="straightConnector1">
              <a:avLst/>
            </a:prstGeom>
            <a:noFill/>
            <a:ln w="28575" cap="flat" cmpd="sng">
              <a:solidFill>
                <a:schemeClr val="dk2"/>
              </a:solidFill>
              <a:prstDash val="solid"/>
              <a:round/>
              <a:headEnd type="none" w="med" len="med"/>
              <a:tailEnd type="none" w="med" len="med"/>
            </a:ln>
          </p:spPr>
        </p:cxnSp>
      </p:grpSp>
      <p:grpSp>
        <p:nvGrpSpPr>
          <p:cNvPr id="12310" name="Google Shape;12310;p450"/>
          <p:cNvGrpSpPr/>
          <p:nvPr/>
        </p:nvGrpSpPr>
        <p:grpSpPr>
          <a:xfrm>
            <a:off x="4943326" y="482490"/>
            <a:ext cx="2686874" cy="1668644"/>
            <a:chOff x="4572001" y="1611721"/>
            <a:chExt cx="3123182" cy="1939607"/>
          </a:xfrm>
        </p:grpSpPr>
        <p:grpSp>
          <p:nvGrpSpPr>
            <p:cNvPr id="12311" name="Google Shape;12311;p450"/>
            <p:cNvGrpSpPr/>
            <p:nvPr/>
          </p:nvGrpSpPr>
          <p:grpSpPr>
            <a:xfrm>
              <a:off x="4572001" y="1611721"/>
              <a:ext cx="3123182" cy="1939607"/>
              <a:chOff x="2354775" y="1227300"/>
              <a:chExt cx="4434449" cy="2753950"/>
            </a:xfrm>
          </p:grpSpPr>
          <p:pic>
            <p:nvPicPr>
              <p:cNvPr id="12312" name="Google Shape;12312;p450"/>
              <p:cNvPicPr preferRelativeResize="0"/>
              <p:nvPr/>
            </p:nvPicPr>
            <p:blipFill>
              <a:blip r:embed="rId7">
                <a:alphaModFix/>
              </a:blip>
              <a:stretch>
                <a:fillRect/>
              </a:stretch>
            </p:blipFill>
            <p:spPr>
              <a:xfrm>
                <a:off x="2354775" y="1227300"/>
                <a:ext cx="4434449" cy="2753950"/>
              </a:xfrm>
              <a:prstGeom prst="rect">
                <a:avLst/>
              </a:prstGeom>
              <a:noFill/>
              <a:ln>
                <a:noFill/>
              </a:ln>
            </p:spPr>
          </p:pic>
          <p:sp>
            <p:nvSpPr>
              <p:cNvPr id="12313" name="Google Shape;12313;p450"/>
              <p:cNvSpPr txBox="1"/>
              <p:nvPr/>
            </p:nvSpPr>
            <p:spPr>
              <a:xfrm rot="24443">
                <a:off x="2690456" y="2181889"/>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venlafaxine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EFFEXOR</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grpSp>
          <p:nvGrpSpPr>
            <p:cNvPr id="12314" name="Google Shape;12314;p450"/>
            <p:cNvGrpSpPr/>
            <p:nvPr/>
          </p:nvGrpSpPr>
          <p:grpSpPr>
            <a:xfrm>
              <a:off x="5350013" y="1678054"/>
              <a:ext cx="325743" cy="1748900"/>
              <a:chOff x="5350013" y="1678054"/>
              <a:chExt cx="325743" cy="1748900"/>
            </a:xfrm>
          </p:grpSpPr>
          <p:cxnSp>
            <p:nvCxnSpPr>
              <p:cNvPr id="12315" name="Google Shape;12315;p450"/>
              <p:cNvCxnSpPr/>
              <p:nvPr/>
            </p:nvCxnSpPr>
            <p:spPr>
              <a:xfrm>
                <a:off x="5359556" y="1925756"/>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316" name="Google Shape;12316;p450"/>
              <p:cNvCxnSpPr/>
              <p:nvPr/>
            </p:nvCxnSpPr>
            <p:spPr>
              <a:xfrm>
                <a:off x="5359556" y="199240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317" name="Google Shape;12317;p450"/>
              <p:cNvCxnSpPr/>
              <p:nvPr/>
            </p:nvCxnSpPr>
            <p:spPr>
              <a:xfrm>
                <a:off x="5359556" y="2068020"/>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318" name="Google Shape;12318;p450"/>
              <p:cNvCxnSpPr/>
              <p:nvPr/>
            </p:nvCxnSpPr>
            <p:spPr>
              <a:xfrm>
                <a:off x="5350013" y="342695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319" name="Google Shape;12319;p450"/>
              <p:cNvCxnSpPr/>
              <p:nvPr/>
            </p:nvCxnSpPr>
            <p:spPr>
              <a:xfrm>
                <a:off x="5350013" y="1678054"/>
                <a:ext cx="316200" cy="0"/>
              </a:xfrm>
              <a:prstGeom prst="straightConnector1">
                <a:avLst/>
              </a:prstGeom>
              <a:noFill/>
              <a:ln w="28575" cap="flat" cmpd="sng">
                <a:solidFill>
                  <a:schemeClr val="dk2"/>
                </a:solidFill>
                <a:prstDash val="solid"/>
                <a:round/>
                <a:headEnd type="none" w="med" len="med"/>
                <a:tailEnd type="none" w="med" len="med"/>
              </a:ln>
            </p:spPr>
          </p:cxnSp>
        </p:grpSp>
      </p:grpSp>
      <p:grpSp>
        <p:nvGrpSpPr>
          <p:cNvPr id="12320" name="Google Shape;12320;p450"/>
          <p:cNvGrpSpPr/>
          <p:nvPr/>
        </p:nvGrpSpPr>
        <p:grpSpPr>
          <a:xfrm>
            <a:off x="1699725" y="3064321"/>
            <a:ext cx="2686876" cy="2049930"/>
            <a:chOff x="6033650" y="859421"/>
            <a:chExt cx="2686876" cy="2049930"/>
          </a:xfrm>
        </p:grpSpPr>
        <p:sp>
          <p:nvSpPr>
            <p:cNvPr id="12321" name="Google Shape;12321;p450"/>
            <p:cNvSpPr/>
            <p:nvPr/>
          </p:nvSpPr>
          <p:spPr>
            <a:xfrm rot="1959314">
              <a:off x="7207675" y="2152099"/>
              <a:ext cx="1110303" cy="496903"/>
            </a:xfrm>
            <a:prstGeom prst="roundRect">
              <a:avLst>
                <a:gd name="adj" fmla="val 16667"/>
              </a:avLst>
            </a:prstGeom>
            <a:solidFill>
              <a:srgbClr val="FFEB8C"/>
            </a:solidFill>
            <a:ln w="9525"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322" name="Google Shape;12322;p450"/>
            <p:cNvPicPr preferRelativeResize="0"/>
            <p:nvPr/>
          </p:nvPicPr>
          <p:blipFill>
            <a:blip r:embed="rId8">
              <a:alphaModFix/>
            </a:blip>
            <a:stretch>
              <a:fillRect/>
            </a:stretch>
          </p:blipFill>
          <p:spPr>
            <a:xfrm>
              <a:off x="6033650" y="859421"/>
              <a:ext cx="2686876" cy="1624628"/>
            </a:xfrm>
            <a:prstGeom prst="rect">
              <a:avLst/>
            </a:prstGeom>
            <a:noFill/>
            <a:ln>
              <a:noFill/>
            </a:ln>
          </p:spPr>
        </p:pic>
        <p:pic>
          <p:nvPicPr>
            <p:cNvPr id="12323" name="Google Shape;12323;p450"/>
            <p:cNvPicPr preferRelativeResize="0"/>
            <p:nvPr/>
          </p:nvPicPr>
          <p:blipFill>
            <a:blip r:embed="rId9">
              <a:alphaModFix/>
            </a:blip>
            <a:stretch>
              <a:fillRect/>
            </a:stretch>
          </p:blipFill>
          <p:spPr>
            <a:xfrm>
              <a:off x="7643297" y="2332615"/>
              <a:ext cx="304475" cy="152225"/>
            </a:xfrm>
            <a:prstGeom prst="rect">
              <a:avLst/>
            </a:prstGeom>
            <a:noFill/>
            <a:ln>
              <a:noFill/>
            </a:ln>
          </p:spPr>
        </p:pic>
        <p:grpSp>
          <p:nvGrpSpPr>
            <p:cNvPr id="12324" name="Google Shape;12324;p450"/>
            <p:cNvGrpSpPr/>
            <p:nvPr/>
          </p:nvGrpSpPr>
          <p:grpSpPr>
            <a:xfrm>
              <a:off x="6233035" y="927713"/>
              <a:ext cx="1280643" cy="1504579"/>
              <a:chOff x="4807113" y="1678054"/>
              <a:chExt cx="1488600" cy="1748900"/>
            </a:xfrm>
          </p:grpSpPr>
          <p:sp>
            <p:nvSpPr>
              <p:cNvPr id="12325" name="Google Shape;12325;p450"/>
              <p:cNvSpPr txBox="1"/>
              <p:nvPr/>
            </p:nvSpPr>
            <p:spPr>
              <a:xfrm rot="24292">
                <a:off x="4808445" y="2284006"/>
                <a:ext cx="1485937" cy="3894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desvenlafaxine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PRISTIQ</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nvGrpSpPr>
              <p:cNvPr id="12326" name="Google Shape;12326;p450"/>
              <p:cNvGrpSpPr/>
              <p:nvPr/>
            </p:nvGrpSpPr>
            <p:grpSpPr>
              <a:xfrm>
                <a:off x="5350013" y="1678054"/>
                <a:ext cx="325743" cy="1748900"/>
                <a:chOff x="5350013" y="1678054"/>
                <a:chExt cx="325743" cy="1748900"/>
              </a:xfrm>
            </p:grpSpPr>
            <p:cxnSp>
              <p:nvCxnSpPr>
                <p:cNvPr id="12327" name="Google Shape;12327;p450"/>
                <p:cNvCxnSpPr/>
                <p:nvPr/>
              </p:nvCxnSpPr>
              <p:spPr>
                <a:xfrm>
                  <a:off x="5359556" y="1925756"/>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328" name="Google Shape;12328;p450"/>
                <p:cNvCxnSpPr/>
                <p:nvPr/>
              </p:nvCxnSpPr>
              <p:spPr>
                <a:xfrm>
                  <a:off x="5359556" y="199240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329" name="Google Shape;12329;p450"/>
                <p:cNvCxnSpPr/>
                <p:nvPr/>
              </p:nvCxnSpPr>
              <p:spPr>
                <a:xfrm>
                  <a:off x="5359556" y="2068020"/>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330" name="Google Shape;12330;p450"/>
                <p:cNvCxnSpPr/>
                <p:nvPr/>
              </p:nvCxnSpPr>
              <p:spPr>
                <a:xfrm>
                  <a:off x="5350013" y="342695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331" name="Google Shape;12331;p450"/>
                <p:cNvCxnSpPr/>
                <p:nvPr/>
              </p:nvCxnSpPr>
              <p:spPr>
                <a:xfrm>
                  <a:off x="5350013" y="1678054"/>
                  <a:ext cx="316200" cy="0"/>
                </a:xfrm>
                <a:prstGeom prst="straightConnector1">
                  <a:avLst/>
                </a:prstGeom>
                <a:noFill/>
                <a:ln w="28575" cap="flat" cmpd="sng">
                  <a:solidFill>
                    <a:schemeClr val="dk2"/>
                  </a:solidFill>
                  <a:prstDash val="solid"/>
                  <a:round/>
                  <a:headEnd type="none" w="med" len="med"/>
                  <a:tailEnd type="none" w="med" len="med"/>
                </a:ln>
              </p:spPr>
            </p:cxnSp>
          </p:grpSp>
        </p:grpSp>
      </p:grpSp>
      <p:grpSp>
        <p:nvGrpSpPr>
          <p:cNvPr id="12332" name="Google Shape;12332;p450"/>
          <p:cNvGrpSpPr/>
          <p:nvPr/>
        </p:nvGrpSpPr>
        <p:grpSpPr>
          <a:xfrm>
            <a:off x="5095175" y="2571759"/>
            <a:ext cx="2686876" cy="2517561"/>
            <a:chOff x="6033650" y="859421"/>
            <a:chExt cx="2686876" cy="2517561"/>
          </a:xfrm>
        </p:grpSpPr>
        <p:sp>
          <p:nvSpPr>
            <p:cNvPr id="12333" name="Google Shape;12333;p450"/>
            <p:cNvSpPr/>
            <p:nvPr/>
          </p:nvSpPr>
          <p:spPr>
            <a:xfrm rot="2569259">
              <a:off x="6960834" y="2223703"/>
              <a:ext cx="1584499" cy="709057"/>
            </a:xfrm>
            <a:prstGeom prst="roundRect">
              <a:avLst>
                <a:gd name="adj" fmla="val 16667"/>
              </a:avLst>
            </a:prstGeom>
            <a:solidFill>
              <a:srgbClr val="FFEB8C"/>
            </a:solidFill>
            <a:ln w="9525"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334" name="Google Shape;12334;p450"/>
            <p:cNvPicPr preferRelativeResize="0"/>
            <p:nvPr/>
          </p:nvPicPr>
          <p:blipFill>
            <a:blip r:embed="rId8">
              <a:alphaModFix/>
            </a:blip>
            <a:stretch>
              <a:fillRect/>
            </a:stretch>
          </p:blipFill>
          <p:spPr>
            <a:xfrm>
              <a:off x="6033650" y="859421"/>
              <a:ext cx="2686876" cy="1624628"/>
            </a:xfrm>
            <a:prstGeom prst="rect">
              <a:avLst/>
            </a:prstGeom>
            <a:noFill/>
            <a:ln>
              <a:noFill/>
            </a:ln>
          </p:spPr>
        </p:pic>
        <p:pic>
          <p:nvPicPr>
            <p:cNvPr id="12335" name="Google Shape;12335;p450"/>
            <p:cNvPicPr preferRelativeResize="0"/>
            <p:nvPr/>
          </p:nvPicPr>
          <p:blipFill>
            <a:blip r:embed="rId9">
              <a:alphaModFix/>
            </a:blip>
            <a:stretch>
              <a:fillRect/>
            </a:stretch>
          </p:blipFill>
          <p:spPr>
            <a:xfrm>
              <a:off x="7741422" y="2586115"/>
              <a:ext cx="304475" cy="152225"/>
            </a:xfrm>
            <a:prstGeom prst="rect">
              <a:avLst/>
            </a:prstGeom>
            <a:noFill/>
            <a:ln>
              <a:noFill/>
            </a:ln>
          </p:spPr>
        </p:pic>
        <p:grpSp>
          <p:nvGrpSpPr>
            <p:cNvPr id="12336" name="Google Shape;12336;p450"/>
            <p:cNvGrpSpPr/>
            <p:nvPr/>
          </p:nvGrpSpPr>
          <p:grpSpPr>
            <a:xfrm>
              <a:off x="6192138" y="927713"/>
              <a:ext cx="1372265" cy="1504579"/>
              <a:chOff x="4759575" y="1678054"/>
              <a:chExt cx="1595100" cy="1748900"/>
            </a:xfrm>
          </p:grpSpPr>
          <p:sp>
            <p:nvSpPr>
              <p:cNvPr id="12337" name="Google Shape;12337;p450"/>
              <p:cNvSpPr txBox="1"/>
              <p:nvPr/>
            </p:nvSpPr>
            <p:spPr>
              <a:xfrm rot="24610">
                <a:off x="4760905" y="2284455"/>
                <a:ext cx="1592441" cy="3894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levomilnacipran</a:t>
                </a:r>
                <a:endParaRPr sz="1200" b="1"/>
              </a:p>
              <a:p>
                <a:pPr marL="0" marR="0" lvl="0" indent="0" algn="ctr" rtl="0">
                  <a:lnSpc>
                    <a:spcPct val="100000"/>
                  </a:lnSpc>
                  <a:spcBef>
                    <a:spcPts val="0"/>
                  </a:spcBef>
                  <a:spcAft>
                    <a:spcPts val="0"/>
                  </a:spcAft>
                  <a:buClr>
                    <a:srgbClr val="000000"/>
                  </a:buClr>
                  <a:buSzPts val="800"/>
                  <a:buFont typeface="Arial"/>
                  <a:buNone/>
                </a:pPr>
                <a:r>
                  <a:rPr lang="en" sz="1200" b="1"/>
                  <a:t>FETZIMA</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nvGrpSpPr>
              <p:cNvPr id="12338" name="Google Shape;12338;p450"/>
              <p:cNvGrpSpPr/>
              <p:nvPr/>
            </p:nvGrpSpPr>
            <p:grpSpPr>
              <a:xfrm>
                <a:off x="5350013" y="1678054"/>
                <a:ext cx="325743" cy="1748900"/>
                <a:chOff x="5350013" y="1678054"/>
                <a:chExt cx="325743" cy="1748900"/>
              </a:xfrm>
            </p:grpSpPr>
            <p:cxnSp>
              <p:nvCxnSpPr>
                <p:cNvPr id="12339" name="Google Shape;12339;p450"/>
                <p:cNvCxnSpPr/>
                <p:nvPr/>
              </p:nvCxnSpPr>
              <p:spPr>
                <a:xfrm>
                  <a:off x="5359556" y="1925756"/>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340" name="Google Shape;12340;p450"/>
                <p:cNvCxnSpPr/>
                <p:nvPr/>
              </p:nvCxnSpPr>
              <p:spPr>
                <a:xfrm>
                  <a:off x="5359556" y="199240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341" name="Google Shape;12341;p450"/>
                <p:cNvCxnSpPr/>
                <p:nvPr/>
              </p:nvCxnSpPr>
              <p:spPr>
                <a:xfrm>
                  <a:off x="5359556" y="2068020"/>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342" name="Google Shape;12342;p450"/>
                <p:cNvCxnSpPr/>
                <p:nvPr/>
              </p:nvCxnSpPr>
              <p:spPr>
                <a:xfrm>
                  <a:off x="5350013" y="342695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343" name="Google Shape;12343;p450"/>
                <p:cNvCxnSpPr/>
                <p:nvPr/>
              </p:nvCxnSpPr>
              <p:spPr>
                <a:xfrm>
                  <a:off x="5350013" y="1678054"/>
                  <a:ext cx="316200" cy="0"/>
                </a:xfrm>
                <a:prstGeom prst="straightConnector1">
                  <a:avLst/>
                </a:prstGeom>
                <a:noFill/>
                <a:ln w="28575" cap="flat" cmpd="sng">
                  <a:solidFill>
                    <a:schemeClr val="dk2"/>
                  </a:solidFill>
                  <a:prstDash val="solid"/>
                  <a:round/>
                  <a:headEnd type="none" w="med" len="med"/>
                  <a:tailEnd type="none" w="med" len="med"/>
                </a:ln>
              </p:spPr>
            </p:cxnSp>
          </p:grpSp>
        </p:grpSp>
      </p:grpSp>
      <p:sp>
        <p:nvSpPr>
          <p:cNvPr id="12344" name="Google Shape;12344;p450"/>
          <p:cNvSpPr txBox="1"/>
          <p:nvPr/>
        </p:nvSpPr>
        <p:spPr>
          <a:xfrm>
            <a:off x="234750" y="127400"/>
            <a:ext cx="662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&amp; Norepinephrine Reuptake Inhibitors (SNRIs)</a:t>
            </a:r>
            <a:endParaRPr b="1"/>
          </a:p>
        </p:txBody>
      </p:sp>
      <p:sp>
        <p:nvSpPr>
          <p:cNvPr id="12345" name="Google Shape;12345;p450"/>
          <p:cNvSpPr/>
          <p:nvPr/>
        </p:nvSpPr>
        <p:spPr>
          <a:xfrm rot="5396588">
            <a:off x="2055676" y="551200"/>
            <a:ext cx="906900" cy="7695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pic>
        <p:nvPicPr>
          <p:cNvPr id="626" name="Google Shape;626;p55"/>
          <p:cNvPicPr preferRelativeResize="0"/>
          <p:nvPr/>
        </p:nvPicPr>
        <p:blipFill rotWithShape="1">
          <a:blip r:embed="rId3">
            <a:alphaModFix/>
          </a:blip>
          <a:srcRect t="3670"/>
          <a:stretch/>
        </p:blipFill>
        <p:spPr>
          <a:xfrm>
            <a:off x="3038350" y="379200"/>
            <a:ext cx="2495270" cy="3328376"/>
          </a:xfrm>
          <a:prstGeom prst="rect">
            <a:avLst/>
          </a:prstGeom>
          <a:noFill/>
          <a:ln>
            <a:noFill/>
          </a:ln>
        </p:spPr>
      </p:pic>
      <p:sp>
        <p:nvSpPr>
          <p:cNvPr id="627" name="Google Shape;627;p55"/>
          <p:cNvSpPr txBox="1"/>
          <p:nvPr/>
        </p:nvSpPr>
        <p:spPr>
          <a:xfrm>
            <a:off x="4572000" y="319925"/>
            <a:ext cx="30000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t>first messenger</a:t>
            </a:r>
            <a:endParaRPr sz="1300"/>
          </a:p>
        </p:txBody>
      </p:sp>
      <p:sp>
        <p:nvSpPr>
          <p:cNvPr id="628" name="Google Shape;628;p55"/>
          <p:cNvSpPr txBox="1"/>
          <p:nvPr/>
        </p:nvSpPr>
        <p:spPr>
          <a:xfrm>
            <a:off x="6536750" y="3474425"/>
            <a:ext cx="1820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Enzyme</a:t>
            </a:r>
            <a:endParaRPr sz="1200"/>
          </a:p>
        </p:txBody>
      </p:sp>
      <p:sp>
        <p:nvSpPr>
          <p:cNvPr id="629" name="Google Shape;629;p55"/>
          <p:cNvSpPr txBox="1"/>
          <p:nvPr/>
        </p:nvSpPr>
        <p:spPr>
          <a:xfrm rot="-804569">
            <a:off x="2537143" y="1862822"/>
            <a:ext cx="2999884" cy="32322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neuron cell  membrane</a:t>
            </a:r>
            <a:endParaRPr sz="700"/>
          </a:p>
        </p:txBody>
      </p:sp>
      <p:sp>
        <p:nvSpPr>
          <p:cNvPr id="630" name="Google Shape;630;p55"/>
          <p:cNvSpPr txBox="1"/>
          <p:nvPr/>
        </p:nvSpPr>
        <p:spPr>
          <a:xfrm>
            <a:off x="3518751" y="343029"/>
            <a:ext cx="2037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1"/>
                </a:solidFill>
              </a:rPr>
              <a:t>neurotransmitter</a:t>
            </a:r>
            <a:endParaRPr sz="1000">
              <a:solidFill>
                <a:schemeClr val="lt1"/>
              </a:solidFill>
            </a:endParaRPr>
          </a:p>
        </p:txBody>
      </p:sp>
      <p:pic>
        <p:nvPicPr>
          <p:cNvPr id="631" name="Google Shape;631;p55"/>
          <p:cNvPicPr preferRelativeResize="0"/>
          <p:nvPr/>
        </p:nvPicPr>
        <p:blipFill>
          <a:blip r:embed="rId4">
            <a:alphaModFix/>
          </a:blip>
          <a:stretch>
            <a:fillRect/>
          </a:stretch>
        </p:blipFill>
        <p:spPr>
          <a:xfrm>
            <a:off x="2901400" y="2723800"/>
            <a:ext cx="2205925" cy="1485900"/>
          </a:xfrm>
          <a:prstGeom prst="rect">
            <a:avLst/>
          </a:prstGeom>
          <a:noFill/>
          <a:ln>
            <a:noFill/>
          </a:ln>
        </p:spPr>
      </p:pic>
      <p:pic>
        <p:nvPicPr>
          <p:cNvPr id="632" name="Google Shape;632;p55"/>
          <p:cNvPicPr preferRelativeResize="0"/>
          <p:nvPr/>
        </p:nvPicPr>
        <p:blipFill>
          <a:blip r:embed="rId4">
            <a:alphaModFix/>
          </a:blip>
          <a:stretch>
            <a:fillRect/>
          </a:stretch>
        </p:blipFill>
        <p:spPr>
          <a:xfrm>
            <a:off x="4840625" y="2357825"/>
            <a:ext cx="2726325" cy="1485900"/>
          </a:xfrm>
          <a:prstGeom prst="rect">
            <a:avLst/>
          </a:prstGeom>
          <a:noFill/>
          <a:ln>
            <a:noFill/>
          </a:ln>
        </p:spPr>
      </p:pic>
      <p:cxnSp>
        <p:nvCxnSpPr>
          <p:cNvPr id="633" name="Google Shape;633;p55"/>
          <p:cNvCxnSpPr/>
          <p:nvPr/>
        </p:nvCxnSpPr>
        <p:spPr>
          <a:xfrm flipH="1">
            <a:off x="4122175" y="1700025"/>
            <a:ext cx="1563900" cy="203400"/>
          </a:xfrm>
          <a:prstGeom prst="straightConnector1">
            <a:avLst/>
          </a:prstGeom>
          <a:noFill/>
          <a:ln w="38100" cap="flat" cmpd="sng">
            <a:solidFill>
              <a:srgbClr val="FF0000"/>
            </a:solidFill>
            <a:prstDash val="solid"/>
            <a:round/>
            <a:headEnd type="none" w="med" len="med"/>
            <a:tailEnd type="triangle" w="med" len="med"/>
          </a:ln>
        </p:spPr>
      </p:cxnSp>
      <p:sp>
        <p:nvSpPr>
          <p:cNvPr id="634" name="Google Shape;634;p55"/>
          <p:cNvSpPr txBox="1"/>
          <p:nvPr/>
        </p:nvSpPr>
        <p:spPr>
          <a:xfrm>
            <a:off x="5686075" y="1503225"/>
            <a:ext cx="13020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rgbClr val="FF0000"/>
                </a:solidFill>
              </a:rPr>
              <a:t>remember #7 = </a:t>
            </a:r>
            <a:endParaRPr sz="1600">
              <a:solidFill>
                <a:srgbClr val="FF0000"/>
              </a:solidFill>
            </a:endParaRPr>
          </a:p>
        </p:txBody>
      </p:sp>
      <p:sp>
        <p:nvSpPr>
          <p:cNvPr id="635" name="Google Shape;635;p55"/>
          <p:cNvSpPr txBox="1"/>
          <p:nvPr/>
        </p:nvSpPr>
        <p:spPr>
          <a:xfrm>
            <a:off x="243227" y="99800"/>
            <a:ext cx="2572200" cy="1354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Chemical neurotransmission</a:t>
            </a:r>
            <a:endParaRPr sz="1900" b="1"/>
          </a:p>
          <a:p>
            <a:pPr marL="0" lvl="0" indent="0" algn="l" rtl="0">
              <a:spcBef>
                <a:spcPts val="0"/>
              </a:spcBef>
              <a:spcAft>
                <a:spcPts val="0"/>
              </a:spcAft>
              <a:buNone/>
            </a:pPr>
            <a:endParaRPr sz="1900" b="1"/>
          </a:p>
          <a:p>
            <a:pPr marL="0" lvl="0" indent="0" algn="l" rtl="0">
              <a:spcBef>
                <a:spcPts val="0"/>
              </a:spcBef>
              <a:spcAft>
                <a:spcPts val="0"/>
              </a:spcAft>
              <a:buNone/>
            </a:pPr>
            <a:endParaRPr sz="1900" b="1"/>
          </a:p>
        </p:txBody>
      </p:sp>
      <p:sp>
        <p:nvSpPr>
          <p:cNvPr id="636" name="Google Shape;636;p55"/>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Shape 12349"/>
        <p:cNvGrpSpPr/>
        <p:nvPr/>
      </p:nvGrpSpPr>
      <p:grpSpPr>
        <a:xfrm>
          <a:off x="0" y="0"/>
          <a:ext cx="0" cy="0"/>
          <a:chOff x="0" y="0"/>
          <a:chExt cx="0" cy="0"/>
        </a:xfrm>
      </p:grpSpPr>
      <p:grpSp>
        <p:nvGrpSpPr>
          <p:cNvPr id="12350" name="Google Shape;12350;p451"/>
          <p:cNvGrpSpPr/>
          <p:nvPr/>
        </p:nvGrpSpPr>
        <p:grpSpPr>
          <a:xfrm>
            <a:off x="1699722" y="553120"/>
            <a:ext cx="2686874" cy="2188241"/>
            <a:chOff x="957501" y="1007749"/>
            <a:chExt cx="3123182" cy="2543579"/>
          </a:xfrm>
        </p:grpSpPr>
        <p:grpSp>
          <p:nvGrpSpPr>
            <p:cNvPr id="12351" name="Google Shape;12351;p451"/>
            <p:cNvGrpSpPr/>
            <p:nvPr/>
          </p:nvGrpSpPr>
          <p:grpSpPr>
            <a:xfrm>
              <a:off x="957501" y="1007749"/>
              <a:ext cx="3123182" cy="2543579"/>
              <a:chOff x="957501" y="1007749"/>
              <a:chExt cx="3123182" cy="2543579"/>
            </a:xfrm>
          </p:grpSpPr>
          <p:grpSp>
            <p:nvGrpSpPr>
              <p:cNvPr id="12352" name="Google Shape;12352;p451"/>
              <p:cNvGrpSpPr/>
              <p:nvPr/>
            </p:nvGrpSpPr>
            <p:grpSpPr>
              <a:xfrm>
                <a:off x="957501" y="1007749"/>
                <a:ext cx="3123182" cy="2543579"/>
                <a:chOff x="2770150" y="978475"/>
                <a:chExt cx="4434449" cy="3611500"/>
              </a:xfrm>
            </p:grpSpPr>
            <p:grpSp>
              <p:nvGrpSpPr>
                <p:cNvPr id="12353" name="Google Shape;12353;p451"/>
                <p:cNvGrpSpPr/>
                <p:nvPr/>
              </p:nvGrpSpPr>
              <p:grpSpPr>
                <a:xfrm>
                  <a:off x="3544943" y="978475"/>
                  <a:ext cx="1167373" cy="975628"/>
                  <a:chOff x="-2521759" y="897403"/>
                  <a:chExt cx="1477500" cy="1089600"/>
                </a:xfrm>
              </p:grpSpPr>
              <p:sp>
                <p:nvSpPr>
                  <p:cNvPr id="12354" name="Google Shape;12354;p451"/>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2355" name="Google Shape;12355;p451"/>
                  <p:cNvGrpSpPr/>
                  <p:nvPr/>
                </p:nvGrpSpPr>
                <p:grpSpPr>
                  <a:xfrm>
                    <a:off x="-2127414" y="1275205"/>
                    <a:ext cx="688733" cy="700658"/>
                    <a:chOff x="40123" y="-1583761"/>
                    <a:chExt cx="688733" cy="1109689"/>
                  </a:xfrm>
                </p:grpSpPr>
                <p:grpSp>
                  <p:nvGrpSpPr>
                    <p:cNvPr id="12356" name="Google Shape;12356;p451"/>
                    <p:cNvGrpSpPr/>
                    <p:nvPr/>
                  </p:nvGrpSpPr>
                  <p:grpSpPr>
                    <a:xfrm>
                      <a:off x="45124" y="-1327179"/>
                      <a:ext cx="683733" cy="853107"/>
                      <a:chOff x="597574" y="1930371"/>
                      <a:chExt cx="683733" cy="853107"/>
                    </a:xfrm>
                  </p:grpSpPr>
                  <p:grpSp>
                    <p:nvGrpSpPr>
                      <p:cNvPr id="12357" name="Google Shape;12357;p451"/>
                      <p:cNvGrpSpPr/>
                      <p:nvPr/>
                    </p:nvGrpSpPr>
                    <p:grpSpPr>
                      <a:xfrm rot="-5400000">
                        <a:off x="640721" y="2142893"/>
                        <a:ext cx="600335" cy="680836"/>
                        <a:chOff x="15239716" y="-12996420"/>
                        <a:chExt cx="1868456" cy="2463229"/>
                      </a:xfrm>
                    </p:grpSpPr>
                    <p:pic>
                      <p:nvPicPr>
                        <p:cNvPr id="12358" name="Google Shape;12358;p451"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2359" name="Google Shape;12359;p451"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2360" name="Google Shape;12360;p451"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2361" name="Google Shape;12361;p451"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2362" name="Google Shape;12362;p451"/>
                <p:cNvGrpSpPr/>
                <p:nvPr/>
              </p:nvGrpSpPr>
              <p:grpSpPr>
                <a:xfrm>
                  <a:off x="2770150" y="1836025"/>
                  <a:ext cx="4434449" cy="2753950"/>
                  <a:chOff x="2354775" y="1227300"/>
                  <a:chExt cx="4434449" cy="2753950"/>
                </a:xfrm>
              </p:grpSpPr>
              <p:pic>
                <p:nvPicPr>
                  <p:cNvPr id="12363" name="Google Shape;12363;p451"/>
                  <p:cNvPicPr preferRelativeResize="0"/>
                  <p:nvPr/>
                </p:nvPicPr>
                <p:blipFill>
                  <a:blip r:embed="rId7">
                    <a:alphaModFix/>
                  </a:blip>
                  <a:stretch>
                    <a:fillRect/>
                  </a:stretch>
                </p:blipFill>
                <p:spPr>
                  <a:xfrm>
                    <a:off x="2354775" y="1227300"/>
                    <a:ext cx="4434449" cy="2753950"/>
                  </a:xfrm>
                  <a:prstGeom prst="rect">
                    <a:avLst/>
                  </a:prstGeom>
                  <a:noFill/>
                  <a:ln>
                    <a:noFill/>
                  </a:ln>
                </p:spPr>
              </p:pic>
              <p:sp>
                <p:nvSpPr>
                  <p:cNvPr id="12364" name="Google Shape;12364;p451"/>
                  <p:cNvSpPr txBox="1"/>
                  <p:nvPr/>
                </p:nvSpPr>
                <p:spPr>
                  <a:xfrm rot="24443">
                    <a:off x="2690456" y="22283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duloxetine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CYMBALTA</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sp>
              <p:nvSpPr>
                <p:cNvPr id="12365" name="Google Shape;12365;p451"/>
                <p:cNvSpPr/>
                <p:nvPr/>
              </p:nvSpPr>
              <p:spPr>
                <a:xfrm>
                  <a:off x="3737615" y="20819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66" name="Google Shape;12366;p451"/>
              <p:cNvSpPr txBox="1"/>
              <p:nvPr/>
            </p:nvSpPr>
            <p:spPr>
              <a:xfrm rot="24292">
                <a:off x="1182784" y="1037522"/>
                <a:ext cx="1485937" cy="3894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CYP</a:t>
                </a:r>
                <a:endParaRPr sz="900" b="1"/>
              </a:p>
            </p:txBody>
          </p:sp>
        </p:grpSp>
        <p:cxnSp>
          <p:nvCxnSpPr>
            <p:cNvPr id="12367" name="Google Shape;12367;p451"/>
            <p:cNvCxnSpPr/>
            <p:nvPr/>
          </p:nvCxnSpPr>
          <p:spPr>
            <a:xfrm>
              <a:off x="1735663" y="3435493"/>
              <a:ext cx="316200" cy="0"/>
            </a:xfrm>
            <a:prstGeom prst="straightConnector1">
              <a:avLst/>
            </a:prstGeom>
            <a:noFill/>
            <a:ln w="28575" cap="flat" cmpd="sng">
              <a:solidFill>
                <a:schemeClr val="dk2"/>
              </a:solidFill>
              <a:prstDash val="solid"/>
              <a:round/>
              <a:headEnd type="none" w="med" len="med"/>
              <a:tailEnd type="none" w="med" len="med"/>
            </a:ln>
          </p:spPr>
        </p:cxnSp>
      </p:grpSp>
      <p:grpSp>
        <p:nvGrpSpPr>
          <p:cNvPr id="12368" name="Google Shape;12368;p451"/>
          <p:cNvGrpSpPr/>
          <p:nvPr/>
        </p:nvGrpSpPr>
        <p:grpSpPr>
          <a:xfrm>
            <a:off x="4943326" y="482490"/>
            <a:ext cx="2686874" cy="1668644"/>
            <a:chOff x="4572001" y="1611721"/>
            <a:chExt cx="3123182" cy="1939607"/>
          </a:xfrm>
        </p:grpSpPr>
        <p:grpSp>
          <p:nvGrpSpPr>
            <p:cNvPr id="12369" name="Google Shape;12369;p451"/>
            <p:cNvGrpSpPr/>
            <p:nvPr/>
          </p:nvGrpSpPr>
          <p:grpSpPr>
            <a:xfrm>
              <a:off x="4572001" y="1611721"/>
              <a:ext cx="3123182" cy="1939607"/>
              <a:chOff x="2354775" y="1227300"/>
              <a:chExt cx="4434449" cy="2753950"/>
            </a:xfrm>
          </p:grpSpPr>
          <p:pic>
            <p:nvPicPr>
              <p:cNvPr id="12370" name="Google Shape;12370;p451"/>
              <p:cNvPicPr preferRelativeResize="0"/>
              <p:nvPr/>
            </p:nvPicPr>
            <p:blipFill>
              <a:blip r:embed="rId7">
                <a:alphaModFix/>
              </a:blip>
              <a:stretch>
                <a:fillRect/>
              </a:stretch>
            </p:blipFill>
            <p:spPr>
              <a:xfrm>
                <a:off x="2354775" y="1227300"/>
                <a:ext cx="4434449" cy="2753950"/>
              </a:xfrm>
              <a:prstGeom prst="rect">
                <a:avLst/>
              </a:prstGeom>
              <a:noFill/>
              <a:ln>
                <a:noFill/>
              </a:ln>
            </p:spPr>
          </p:pic>
          <p:sp>
            <p:nvSpPr>
              <p:cNvPr id="12371" name="Google Shape;12371;p451"/>
              <p:cNvSpPr txBox="1"/>
              <p:nvPr/>
            </p:nvSpPr>
            <p:spPr>
              <a:xfrm rot="24443">
                <a:off x="2690456" y="2181889"/>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venlafaxine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EFFEXOR</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grpSp>
          <p:nvGrpSpPr>
            <p:cNvPr id="12372" name="Google Shape;12372;p451"/>
            <p:cNvGrpSpPr/>
            <p:nvPr/>
          </p:nvGrpSpPr>
          <p:grpSpPr>
            <a:xfrm>
              <a:off x="5350013" y="1678054"/>
              <a:ext cx="325743" cy="1748900"/>
              <a:chOff x="5350013" y="1678054"/>
              <a:chExt cx="325743" cy="1748900"/>
            </a:xfrm>
          </p:grpSpPr>
          <p:cxnSp>
            <p:nvCxnSpPr>
              <p:cNvPr id="12373" name="Google Shape;12373;p451"/>
              <p:cNvCxnSpPr/>
              <p:nvPr/>
            </p:nvCxnSpPr>
            <p:spPr>
              <a:xfrm>
                <a:off x="5359556" y="1925756"/>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374" name="Google Shape;12374;p451"/>
              <p:cNvCxnSpPr/>
              <p:nvPr/>
            </p:nvCxnSpPr>
            <p:spPr>
              <a:xfrm>
                <a:off x="5359556" y="199240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375" name="Google Shape;12375;p451"/>
              <p:cNvCxnSpPr/>
              <p:nvPr/>
            </p:nvCxnSpPr>
            <p:spPr>
              <a:xfrm>
                <a:off x="5359556" y="2068020"/>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376" name="Google Shape;12376;p451"/>
              <p:cNvCxnSpPr/>
              <p:nvPr/>
            </p:nvCxnSpPr>
            <p:spPr>
              <a:xfrm>
                <a:off x="5350013" y="342695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377" name="Google Shape;12377;p451"/>
              <p:cNvCxnSpPr/>
              <p:nvPr/>
            </p:nvCxnSpPr>
            <p:spPr>
              <a:xfrm>
                <a:off x="5350013" y="1678054"/>
                <a:ext cx="316200" cy="0"/>
              </a:xfrm>
              <a:prstGeom prst="straightConnector1">
                <a:avLst/>
              </a:prstGeom>
              <a:noFill/>
              <a:ln w="28575" cap="flat" cmpd="sng">
                <a:solidFill>
                  <a:schemeClr val="dk2"/>
                </a:solidFill>
                <a:prstDash val="solid"/>
                <a:round/>
                <a:headEnd type="none" w="med" len="med"/>
                <a:tailEnd type="none" w="med" len="med"/>
              </a:ln>
            </p:spPr>
          </p:cxnSp>
        </p:grpSp>
      </p:grpSp>
      <p:grpSp>
        <p:nvGrpSpPr>
          <p:cNvPr id="12378" name="Google Shape;12378;p451"/>
          <p:cNvGrpSpPr/>
          <p:nvPr/>
        </p:nvGrpSpPr>
        <p:grpSpPr>
          <a:xfrm>
            <a:off x="1699725" y="3064321"/>
            <a:ext cx="2686876" cy="2049930"/>
            <a:chOff x="6033650" y="859421"/>
            <a:chExt cx="2686876" cy="2049930"/>
          </a:xfrm>
        </p:grpSpPr>
        <p:sp>
          <p:nvSpPr>
            <p:cNvPr id="12379" name="Google Shape;12379;p451"/>
            <p:cNvSpPr/>
            <p:nvPr/>
          </p:nvSpPr>
          <p:spPr>
            <a:xfrm rot="1959314">
              <a:off x="7207675" y="2152099"/>
              <a:ext cx="1110303" cy="496903"/>
            </a:xfrm>
            <a:prstGeom prst="roundRect">
              <a:avLst>
                <a:gd name="adj" fmla="val 16667"/>
              </a:avLst>
            </a:prstGeom>
            <a:solidFill>
              <a:srgbClr val="FFEB8C"/>
            </a:solidFill>
            <a:ln w="9525"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380" name="Google Shape;12380;p451"/>
            <p:cNvPicPr preferRelativeResize="0"/>
            <p:nvPr/>
          </p:nvPicPr>
          <p:blipFill>
            <a:blip r:embed="rId8">
              <a:alphaModFix/>
            </a:blip>
            <a:stretch>
              <a:fillRect/>
            </a:stretch>
          </p:blipFill>
          <p:spPr>
            <a:xfrm>
              <a:off x="6033650" y="859421"/>
              <a:ext cx="2686876" cy="1624628"/>
            </a:xfrm>
            <a:prstGeom prst="rect">
              <a:avLst/>
            </a:prstGeom>
            <a:noFill/>
            <a:ln>
              <a:noFill/>
            </a:ln>
          </p:spPr>
        </p:pic>
        <p:pic>
          <p:nvPicPr>
            <p:cNvPr id="12381" name="Google Shape;12381;p451"/>
            <p:cNvPicPr preferRelativeResize="0"/>
            <p:nvPr/>
          </p:nvPicPr>
          <p:blipFill>
            <a:blip r:embed="rId9">
              <a:alphaModFix/>
            </a:blip>
            <a:stretch>
              <a:fillRect/>
            </a:stretch>
          </p:blipFill>
          <p:spPr>
            <a:xfrm>
              <a:off x="7643297" y="2332615"/>
              <a:ext cx="304475" cy="152225"/>
            </a:xfrm>
            <a:prstGeom prst="rect">
              <a:avLst/>
            </a:prstGeom>
            <a:noFill/>
            <a:ln>
              <a:noFill/>
            </a:ln>
          </p:spPr>
        </p:pic>
        <p:grpSp>
          <p:nvGrpSpPr>
            <p:cNvPr id="12382" name="Google Shape;12382;p451"/>
            <p:cNvGrpSpPr/>
            <p:nvPr/>
          </p:nvGrpSpPr>
          <p:grpSpPr>
            <a:xfrm>
              <a:off x="6233035" y="927713"/>
              <a:ext cx="1280643" cy="1504579"/>
              <a:chOff x="4807113" y="1678054"/>
              <a:chExt cx="1488600" cy="1748900"/>
            </a:xfrm>
          </p:grpSpPr>
          <p:sp>
            <p:nvSpPr>
              <p:cNvPr id="12383" name="Google Shape;12383;p451"/>
              <p:cNvSpPr txBox="1"/>
              <p:nvPr/>
            </p:nvSpPr>
            <p:spPr>
              <a:xfrm rot="24292">
                <a:off x="4808445" y="2284006"/>
                <a:ext cx="1485937" cy="3894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desvenlafaxine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PRISTIQ</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nvGrpSpPr>
              <p:cNvPr id="12384" name="Google Shape;12384;p451"/>
              <p:cNvGrpSpPr/>
              <p:nvPr/>
            </p:nvGrpSpPr>
            <p:grpSpPr>
              <a:xfrm>
                <a:off x="5350013" y="1678054"/>
                <a:ext cx="325743" cy="1748900"/>
                <a:chOff x="5350013" y="1678054"/>
                <a:chExt cx="325743" cy="1748900"/>
              </a:xfrm>
            </p:grpSpPr>
            <p:cxnSp>
              <p:nvCxnSpPr>
                <p:cNvPr id="12385" name="Google Shape;12385;p451"/>
                <p:cNvCxnSpPr/>
                <p:nvPr/>
              </p:nvCxnSpPr>
              <p:spPr>
                <a:xfrm>
                  <a:off x="5359556" y="1925756"/>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386" name="Google Shape;12386;p451"/>
                <p:cNvCxnSpPr/>
                <p:nvPr/>
              </p:nvCxnSpPr>
              <p:spPr>
                <a:xfrm>
                  <a:off x="5359556" y="199240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387" name="Google Shape;12387;p451"/>
                <p:cNvCxnSpPr/>
                <p:nvPr/>
              </p:nvCxnSpPr>
              <p:spPr>
                <a:xfrm>
                  <a:off x="5359556" y="2068020"/>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388" name="Google Shape;12388;p451"/>
                <p:cNvCxnSpPr/>
                <p:nvPr/>
              </p:nvCxnSpPr>
              <p:spPr>
                <a:xfrm>
                  <a:off x="5350013" y="342695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389" name="Google Shape;12389;p451"/>
                <p:cNvCxnSpPr/>
                <p:nvPr/>
              </p:nvCxnSpPr>
              <p:spPr>
                <a:xfrm>
                  <a:off x="5350013" y="1678054"/>
                  <a:ext cx="316200" cy="0"/>
                </a:xfrm>
                <a:prstGeom prst="straightConnector1">
                  <a:avLst/>
                </a:prstGeom>
                <a:noFill/>
                <a:ln w="28575" cap="flat" cmpd="sng">
                  <a:solidFill>
                    <a:schemeClr val="dk2"/>
                  </a:solidFill>
                  <a:prstDash val="solid"/>
                  <a:round/>
                  <a:headEnd type="none" w="med" len="med"/>
                  <a:tailEnd type="none" w="med" len="med"/>
                </a:ln>
              </p:spPr>
            </p:cxnSp>
          </p:grpSp>
        </p:grpSp>
      </p:grpSp>
      <p:grpSp>
        <p:nvGrpSpPr>
          <p:cNvPr id="12390" name="Google Shape;12390;p451"/>
          <p:cNvGrpSpPr/>
          <p:nvPr/>
        </p:nvGrpSpPr>
        <p:grpSpPr>
          <a:xfrm>
            <a:off x="5095175" y="2571759"/>
            <a:ext cx="2686876" cy="2517561"/>
            <a:chOff x="6033650" y="859421"/>
            <a:chExt cx="2686876" cy="2517561"/>
          </a:xfrm>
        </p:grpSpPr>
        <p:sp>
          <p:nvSpPr>
            <p:cNvPr id="12391" name="Google Shape;12391;p451"/>
            <p:cNvSpPr/>
            <p:nvPr/>
          </p:nvSpPr>
          <p:spPr>
            <a:xfrm rot="2569259">
              <a:off x="6960834" y="2223703"/>
              <a:ext cx="1584499" cy="709057"/>
            </a:xfrm>
            <a:prstGeom prst="roundRect">
              <a:avLst>
                <a:gd name="adj" fmla="val 16667"/>
              </a:avLst>
            </a:prstGeom>
            <a:solidFill>
              <a:srgbClr val="FFEB8C"/>
            </a:solidFill>
            <a:ln w="9525"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392" name="Google Shape;12392;p451"/>
            <p:cNvPicPr preferRelativeResize="0"/>
            <p:nvPr/>
          </p:nvPicPr>
          <p:blipFill>
            <a:blip r:embed="rId8">
              <a:alphaModFix/>
            </a:blip>
            <a:stretch>
              <a:fillRect/>
            </a:stretch>
          </p:blipFill>
          <p:spPr>
            <a:xfrm>
              <a:off x="6033650" y="859421"/>
              <a:ext cx="2686876" cy="1624628"/>
            </a:xfrm>
            <a:prstGeom prst="rect">
              <a:avLst/>
            </a:prstGeom>
            <a:noFill/>
            <a:ln>
              <a:noFill/>
            </a:ln>
          </p:spPr>
        </p:pic>
        <p:pic>
          <p:nvPicPr>
            <p:cNvPr id="12393" name="Google Shape;12393;p451"/>
            <p:cNvPicPr preferRelativeResize="0"/>
            <p:nvPr/>
          </p:nvPicPr>
          <p:blipFill>
            <a:blip r:embed="rId9">
              <a:alphaModFix/>
            </a:blip>
            <a:stretch>
              <a:fillRect/>
            </a:stretch>
          </p:blipFill>
          <p:spPr>
            <a:xfrm>
              <a:off x="7741422" y="2586115"/>
              <a:ext cx="304475" cy="152225"/>
            </a:xfrm>
            <a:prstGeom prst="rect">
              <a:avLst/>
            </a:prstGeom>
            <a:noFill/>
            <a:ln>
              <a:noFill/>
            </a:ln>
          </p:spPr>
        </p:pic>
        <p:grpSp>
          <p:nvGrpSpPr>
            <p:cNvPr id="12394" name="Google Shape;12394;p451"/>
            <p:cNvGrpSpPr/>
            <p:nvPr/>
          </p:nvGrpSpPr>
          <p:grpSpPr>
            <a:xfrm>
              <a:off x="6192138" y="927713"/>
              <a:ext cx="1372265" cy="1504579"/>
              <a:chOff x="4759575" y="1678054"/>
              <a:chExt cx="1595100" cy="1748900"/>
            </a:xfrm>
          </p:grpSpPr>
          <p:sp>
            <p:nvSpPr>
              <p:cNvPr id="12395" name="Google Shape;12395;p451"/>
              <p:cNvSpPr txBox="1"/>
              <p:nvPr/>
            </p:nvSpPr>
            <p:spPr>
              <a:xfrm rot="24610">
                <a:off x="4760905" y="2284455"/>
                <a:ext cx="1592441" cy="3894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levomilnacipran</a:t>
                </a:r>
                <a:endParaRPr sz="1200" b="1"/>
              </a:p>
              <a:p>
                <a:pPr marL="0" marR="0" lvl="0" indent="0" algn="ctr" rtl="0">
                  <a:lnSpc>
                    <a:spcPct val="100000"/>
                  </a:lnSpc>
                  <a:spcBef>
                    <a:spcPts val="0"/>
                  </a:spcBef>
                  <a:spcAft>
                    <a:spcPts val="0"/>
                  </a:spcAft>
                  <a:buClr>
                    <a:srgbClr val="000000"/>
                  </a:buClr>
                  <a:buSzPts val="800"/>
                  <a:buFont typeface="Arial"/>
                  <a:buNone/>
                </a:pPr>
                <a:r>
                  <a:rPr lang="en" sz="1200" b="1"/>
                  <a:t>FETZIMA</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nvGrpSpPr>
              <p:cNvPr id="12396" name="Google Shape;12396;p451"/>
              <p:cNvGrpSpPr/>
              <p:nvPr/>
            </p:nvGrpSpPr>
            <p:grpSpPr>
              <a:xfrm>
                <a:off x="5350013" y="1678054"/>
                <a:ext cx="325743" cy="1748900"/>
                <a:chOff x="5350013" y="1678054"/>
                <a:chExt cx="325743" cy="1748900"/>
              </a:xfrm>
            </p:grpSpPr>
            <p:cxnSp>
              <p:nvCxnSpPr>
                <p:cNvPr id="12397" name="Google Shape;12397;p451"/>
                <p:cNvCxnSpPr/>
                <p:nvPr/>
              </p:nvCxnSpPr>
              <p:spPr>
                <a:xfrm>
                  <a:off x="5359556" y="1925756"/>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398" name="Google Shape;12398;p451"/>
                <p:cNvCxnSpPr/>
                <p:nvPr/>
              </p:nvCxnSpPr>
              <p:spPr>
                <a:xfrm>
                  <a:off x="5359556" y="199240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399" name="Google Shape;12399;p451"/>
                <p:cNvCxnSpPr/>
                <p:nvPr/>
              </p:nvCxnSpPr>
              <p:spPr>
                <a:xfrm>
                  <a:off x="5359556" y="2068020"/>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400" name="Google Shape;12400;p451"/>
                <p:cNvCxnSpPr/>
                <p:nvPr/>
              </p:nvCxnSpPr>
              <p:spPr>
                <a:xfrm>
                  <a:off x="5350013" y="342695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2401" name="Google Shape;12401;p451"/>
                <p:cNvCxnSpPr/>
                <p:nvPr/>
              </p:nvCxnSpPr>
              <p:spPr>
                <a:xfrm>
                  <a:off x="5350013" y="1678054"/>
                  <a:ext cx="316200" cy="0"/>
                </a:xfrm>
                <a:prstGeom prst="straightConnector1">
                  <a:avLst/>
                </a:prstGeom>
                <a:noFill/>
                <a:ln w="28575" cap="flat" cmpd="sng">
                  <a:solidFill>
                    <a:schemeClr val="dk2"/>
                  </a:solidFill>
                  <a:prstDash val="solid"/>
                  <a:round/>
                  <a:headEnd type="none" w="med" len="med"/>
                  <a:tailEnd type="none" w="med" len="med"/>
                </a:ln>
              </p:spPr>
            </p:cxnSp>
          </p:grpSp>
        </p:grpSp>
      </p:grpSp>
      <p:sp>
        <p:nvSpPr>
          <p:cNvPr id="12402" name="Google Shape;12402;p451"/>
          <p:cNvSpPr txBox="1"/>
          <p:nvPr/>
        </p:nvSpPr>
        <p:spPr>
          <a:xfrm>
            <a:off x="234750" y="127400"/>
            <a:ext cx="662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&amp; Norepinephrine Reuptake Inhibitors (SNRIs)</a:t>
            </a:r>
            <a:endParaRPr b="1"/>
          </a:p>
        </p:txBody>
      </p:sp>
      <p:sp>
        <p:nvSpPr>
          <p:cNvPr id="12403" name="Google Shape;12403;p451"/>
          <p:cNvSpPr/>
          <p:nvPr/>
        </p:nvSpPr>
        <p:spPr>
          <a:xfrm rot="5397087">
            <a:off x="2153548" y="3022075"/>
            <a:ext cx="708000" cy="6009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4" name="Google Shape;12404;p451"/>
          <p:cNvSpPr/>
          <p:nvPr/>
        </p:nvSpPr>
        <p:spPr>
          <a:xfrm rot="5397087">
            <a:off x="5563498" y="2526775"/>
            <a:ext cx="708000" cy="6009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5" name="Google Shape;12405;p451"/>
          <p:cNvSpPr/>
          <p:nvPr/>
        </p:nvSpPr>
        <p:spPr>
          <a:xfrm rot="5397087">
            <a:off x="5392048" y="431275"/>
            <a:ext cx="708000" cy="6009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6" name="Google Shape;12406;p451"/>
          <p:cNvSpPr/>
          <p:nvPr/>
        </p:nvSpPr>
        <p:spPr>
          <a:xfrm rot="5395665">
            <a:off x="2388598" y="4352400"/>
            <a:ext cx="237900" cy="6009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7" name="Google Shape;12407;p451"/>
          <p:cNvSpPr/>
          <p:nvPr/>
        </p:nvSpPr>
        <p:spPr>
          <a:xfrm rot="5395665">
            <a:off x="5798548" y="3828525"/>
            <a:ext cx="237900" cy="6009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8" name="Google Shape;12408;p451"/>
          <p:cNvSpPr/>
          <p:nvPr/>
        </p:nvSpPr>
        <p:spPr>
          <a:xfrm rot="5395665">
            <a:off x="5627098" y="1731725"/>
            <a:ext cx="237900" cy="6009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Shape 12412"/>
        <p:cNvGrpSpPr/>
        <p:nvPr/>
      </p:nvGrpSpPr>
      <p:grpSpPr>
        <a:xfrm>
          <a:off x="0" y="0"/>
          <a:ext cx="0" cy="0"/>
          <a:chOff x="0" y="0"/>
          <a:chExt cx="0" cy="0"/>
        </a:xfrm>
      </p:grpSpPr>
      <p:sp>
        <p:nvSpPr>
          <p:cNvPr id="12413" name="Google Shape;12413;p452"/>
          <p:cNvSpPr txBox="1"/>
          <p:nvPr/>
        </p:nvSpPr>
        <p:spPr>
          <a:xfrm>
            <a:off x="700600" y="462000"/>
            <a:ext cx="4800900" cy="310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SSRIs</a:t>
            </a:r>
            <a:endParaRPr sz="1900" b="1"/>
          </a:p>
          <a:p>
            <a:pPr marL="914400" lvl="0" indent="-349250" algn="l" rtl="0">
              <a:spcBef>
                <a:spcPts val="0"/>
              </a:spcBef>
              <a:spcAft>
                <a:spcPts val="0"/>
              </a:spcAft>
              <a:buSzPts val="1900"/>
              <a:buAutoNum type="arabicPeriod"/>
            </a:pPr>
            <a:r>
              <a:rPr lang="en" sz="1900" b="1"/>
              <a:t>escitalopram</a:t>
            </a:r>
            <a:endParaRPr sz="1900" b="1"/>
          </a:p>
          <a:p>
            <a:pPr marL="914400" lvl="0" indent="-349250" algn="l" rtl="0">
              <a:spcBef>
                <a:spcPts val="0"/>
              </a:spcBef>
              <a:spcAft>
                <a:spcPts val="0"/>
              </a:spcAft>
              <a:buSzPts val="1900"/>
              <a:buAutoNum type="arabicPeriod"/>
            </a:pPr>
            <a:r>
              <a:rPr lang="en" sz="1900" b="1"/>
              <a:t>citalopram</a:t>
            </a:r>
            <a:endParaRPr sz="1900" b="1"/>
          </a:p>
          <a:p>
            <a:pPr marL="914400" lvl="0" indent="-349250" algn="l" rtl="0">
              <a:spcBef>
                <a:spcPts val="0"/>
              </a:spcBef>
              <a:spcAft>
                <a:spcPts val="0"/>
              </a:spcAft>
              <a:buSzPts val="1900"/>
              <a:buAutoNum type="arabicPeriod"/>
            </a:pPr>
            <a:r>
              <a:rPr lang="en" sz="1900" b="1"/>
              <a:t>fluoxetine</a:t>
            </a:r>
            <a:endParaRPr sz="1900" b="1"/>
          </a:p>
          <a:p>
            <a:pPr marL="914400" lvl="0" indent="-349250" algn="l" rtl="0">
              <a:spcBef>
                <a:spcPts val="0"/>
              </a:spcBef>
              <a:spcAft>
                <a:spcPts val="0"/>
              </a:spcAft>
              <a:buSzPts val="1900"/>
              <a:buAutoNum type="arabicPeriod"/>
            </a:pPr>
            <a:r>
              <a:rPr lang="en" sz="1900" b="1"/>
              <a:t>sertraline</a:t>
            </a:r>
            <a:endParaRPr sz="1900" b="1"/>
          </a:p>
          <a:p>
            <a:pPr marL="914400" lvl="0" indent="-349250" algn="l" rtl="0">
              <a:spcBef>
                <a:spcPts val="0"/>
              </a:spcBef>
              <a:spcAft>
                <a:spcPts val="0"/>
              </a:spcAft>
              <a:buSzPts val="1900"/>
              <a:buAutoNum type="arabicPeriod"/>
            </a:pPr>
            <a:r>
              <a:rPr lang="en" sz="1900" b="1"/>
              <a:t>paroxetine</a:t>
            </a:r>
            <a:endParaRPr sz="1900" b="1"/>
          </a:p>
          <a:p>
            <a:pPr marL="914400" lvl="0" indent="-349250" algn="l" rtl="0">
              <a:spcBef>
                <a:spcPts val="0"/>
              </a:spcBef>
              <a:spcAft>
                <a:spcPts val="0"/>
              </a:spcAft>
              <a:buSzPts val="1900"/>
              <a:buAutoNum type="arabicPeriod"/>
            </a:pPr>
            <a:r>
              <a:rPr lang="en" sz="1900" b="1"/>
              <a:t>fluvoxamine</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SNRIs</a:t>
            </a:r>
            <a:endParaRPr sz="1900" b="1"/>
          </a:p>
          <a:p>
            <a:pPr marL="914400" lvl="0" indent="-349250" algn="l" rtl="0">
              <a:spcBef>
                <a:spcPts val="0"/>
              </a:spcBef>
              <a:spcAft>
                <a:spcPts val="0"/>
              </a:spcAft>
              <a:buSzPts val="1900"/>
              <a:buAutoNum type="arabicPeriod"/>
            </a:pPr>
            <a:endParaRPr sz="1900" b="1"/>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Shape 12417"/>
        <p:cNvGrpSpPr/>
        <p:nvPr/>
      </p:nvGrpSpPr>
      <p:grpSpPr>
        <a:xfrm>
          <a:off x="0" y="0"/>
          <a:ext cx="0" cy="0"/>
          <a:chOff x="0" y="0"/>
          <a:chExt cx="0" cy="0"/>
        </a:xfrm>
      </p:grpSpPr>
      <p:sp>
        <p:nvSpPr>
          <p:cNvPr id="12418" name="Google Shape;12418;p453"/>
          <p:cNvSpPr txBox="1"/>
          <p:nvPr/>
        </p:nvSpPr>
        <p:spPr>
          <a:xfrm>
            <a:off x="700600" y="462000"/>
            <a:ext cx="4800900" cy="310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SSRIs</a:t>
            </a:r>
            <a:endParaRPr sz="1900" b="1"/>
          </a:p>
          <a:p>
            <a:pPr marL="914400" lvl="0" indent="-349250" algn="l" rtl="0">
              <a:spcBef>
                <a:spcPts val="0"/>
              </a:spcBef>
              <a:spcAft>
                <a:spcPts val="0"/>
              </a:spcAft>
              <a:buSzPts val="1900"/>
              <a:buAutoNum type="arabicPeriod"/>
            </a:pPr>
            <a:r>
              <a:rPr lang="en" sz="1900" b="1"/>
              <a:t>escitalopram</a:t>
            </a:r>
            <a:endParaRPr sz="1900" b="1"/>
          </a:p>
          <a:p>
            <a:pPr marL="914400" lvl="0" indent="-349250" algn="l" rtl="0">
              <a:spcBef>
                <a:spcPts val="0"/>
              </a:spcBef>
              <a:spcAft>
                <a:spcPts val="0"/>
              </a:spcAft>
              <a:buSzPts val="1900"/>
              <a:buAutoNum type="arabicPeriod"/>
            </a:pPr>
            <a:r>
              <a:rPr lang="en" sz="1900" b="1"/>
              <a:t>citalopram</a:t>
            </a:r>
            <a:endParaRPr sz="1900" b="1"/>
          </a:p>
          <a:p>
            <a:pPr marL="914400" lvl="0" indent="-349250" algn="l" rtl="0">
              <a:spcBef>
                <a:spcPts val="0"/>
              </a:spcBef>
              <a:spcAft>
                <a:spcPts val="0"/>
              </a:spcAft>
              <a:buSzPts val="1900"/>
              <a:buAutoNum type="arabicPeriod"/>
            </a:pPr>
            <a:r>
              <a:rPr lang="en" sz="1900" b="1"/>
              <a:t>fluoxetine</a:t>
            </a:r>
            <a:endParaRPr sz="1900" b="1"/>
          </a:p>
          <a:p>
            <a:pPr marL="914400" lvl="0" indent="-349250" algn="l" rtl="0">
              <a:spcBef>
                <a:spcPts val="0"/>
              </a:spcBef>
              <a:spcAft>
                <a:spcPts val="0"/>
              </a:spcAft>
              <a:buSzPts val="1900"/>
              <a:buAutoNum type="arabicPeriod"/>
            </a:pPr>
            <a:r>
              <a:rPr lang="en" sz="1900" b="1"/>
              <a:t>sertraline</a:t>
            </a:r>
            <a:endParaRPr sz="1900" b="1"/>
          </a:p>
          <a:p>
            <a:pPr marL="914400" lvl="0" indent="-349250" algn="l" rtl="0">
              <a:spcBef>
                <a:spcPts val="0"/>
              </a:spcBef>
              <a:spcAft>
                <a:spcPts val="0"/>
              </a:spcAft>
              <a:buSzPts val="1900"/>
              <a:buAutoNum type="arabicPeriod"/>
            </a:pPr>
            <a:r>
              <a:rPr lang="en" sz="1900" b="1"/>
              <a:t>paroxetine</a:t>
            </a:r>
            <a:endParaRPr sz="1900" b="1"/>
          </a:p>
          <a:p>
            <a:pPr marL="914400" lvl="0" indent="-349250" algn="l" rtl="0">
              <a:spcBef>
                <a:spcPts val="0"/>
              </a:spcBef>
              <a:spcAft>
                <a:spcPts val="0"/>
              </a:spcAft>
              <a:buSzPts val="1900"/>
              <a:buAutoNum type="arabicPeriod"/>
            </a:pPr>
            <a:r>
              <a:rPr lang="en" sz="1900" b="1"/>
              <a:t>fluvoxamine</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SNRIs</a:t>
            </a:r>
            <a:endParaRPr sz="1900" b="1"/>
          </a:p>
          <a:p>
            <a:pPr marL="914400" lvl="0" indent="-349250" algn="l" rtl="0">
              <a:spcBef>
                <a:spcPts val="0"/>
              </a:spcBef>
              <a:spcAft>
                <a:spcPts val="0"/>
              </a:spcAft>
              <a:buSzPts val="1900"/>
              <a:buAutoNum type="arabicPeriod"/>
            </a:pPr>
            <a:r>
              <a:rPr lang="en" sz="1900" b="1"/>
              <a:t>venlafaxine</a:t>
            </a:r>
            <a:endParaRPr sz="1900" b="1"/>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Shape 12422"/>
        <p:cNvGrpSpPr/>
        <p:nvPr/>
      </p:nvGrpSpPr>
      <p:grpSpPr>
        <a:xfrm>
          <a:off x="0" y="0"/>
          <a:ext cx="0" cy="0"/>
          <a:chOff x="0" y="0"/>
          <a:chExt cx="0" cy="0"/>
        </a:xfrm>
      </p:grpSpPr>
      <p:sp>
        <p:nvSpPr>
          <p:cNvPr id="12423" name="Google Shape;12423;p454"/>
          <p:cNvSpPr txBox="1"/>
          <p:nvPr/>
        </p:nvSpPr>
        <p:spPr>
          <a:xfrm>
            <a:off x="7543795" y="76200"/>
            <a:ext cx="21126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r>
              <a:rPr lang="en" sz="1600">
                <a:solidFill>
                  <a:schemeClr val="dk1"/>
                </a:solidFill>
              </a:rPr>
              <a:t>#51</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1995</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$6–$105</a:t>
            </a:r>
            <a:endParaRPr sz="1600"/>
          </a:p>
        </p:txBody>
      </p:sp>
      <p:cxnSp>
        <p:nvCxnSpPr>
          <p:cNvPr id="12424" name="Google Shape;12424;p454"/>
          <p:cNvCxnSpPr/>
          <p:nvPr/>
        </p:nvCxnSpPr>
        <p:spPr>
          <a:xfrm>
            <a:off x="7343875" y="1200"/>
            <a:ext cx="0" cy="5141100"/>
          </a:xfrm>
          <a:prstGeom prst="straightConnector1">
            <a:avLst/>
          </a:prstGeom>
          <a:noFill/>
          <a:ln w="9525" cap="flat" cmpd="sng">
            <a:solidFill>
              <a:schemeClr val="dk2"/>
            </a:solidFill>
            <a:prstDash val="solid"/>
            <a:round/>
            <a:headEnd type="none" w="med" len="med"/>
            <a:tailEnd type="none" w="med" len="med"/>
          </a:ln>
        </p:spPr>
      </p:cxnSp>
      <p:sp>
        <p:nvSpPr>
          <p:cNvPr id="12425" name="Google Shape;12425;p454"/>
          <p:cNvSpPr txBox="1"/>
          <p:nvPr/>
        </p:nvSpPr>
        <p:spPr>
          <a:xfrm>
            <a:off x="19050" y="-38275"/>
            <a:ext cx="3381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Venlafaxine (EFFEXOR) </a:t>
            </a:r>
            <a:endParaRPr sz="1800">
              <a:solidFill>
                <a:schemeClr val="dk1"/>
              </a:solidFill>
            </a:endParaRPr>
          </a:p>
          <a:p>
            <a:pPr marL="0" lvl="0" indent="0" algn="l" rtl="0">
              <a:lnSpc>
                <a:spcPct val="115000"/>
              </a:lnSpc>
              <a:spcBef>
                <a:spcPts val="0"/>
              </a:spcBef>
              <a:spcAft>
                <a:spcPts val="0"/>
              </a:spcAft>
              <a:buClr>
                <a:schemeClr val="dk1"/>
              </a:buClr>
              <a:buSzPts val="800"/>
              <a:buFont typeface="Arial"/>
              <a:buNone/>
            </a:pPr>
            <a:r>
              <a:rPr lang="en" sz="1200">
                <a:solidFill>
                  <a:schemeClr val="dk1"/>
                </a:solidFill>
              </a:rPr>
              <a:t>ven la FAX ine / e FEX er</a:t>
            </a:r>
            <a:endParaRPr sz="12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1600">
                <a:solidFill>
                  <a:schemeClr val="dk1"/>
                </a:solidFill>
              </a:rPr>
              <a:t>“Vanilla faxing (eFax’er)”</a:t>
            </a:r>
            <a:endParaRPr sz="2200"/>
          </a:p>
        </p:txBody>
      </p:sp>
      <p:sp>
        <p:nvSpPr>
          <p:cNvPr id="12426" name="Google Shape;12426;p454"/>
          <p:cNvSpPr txBox="1"/>
          <p:nvPr/>
        </p:nvSpPr>
        <p:spPr>
          <a:xfrm>
            <a:off x="28575" y="904700"/>
            <a:ext cx="33081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a:solidFill>
                  <a:schemeClr val="dk1"/>
                </a:solidFill>
              </a:rPr>
              <a:t>❖ Antidepressant</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Serotonin-norepinephrine</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reuptake inhibitor (SNRI)</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5-HT &gt; NE</a:t>
            </a:r>
            <a:endParaRPr>
              <a:solidFill>
                <a:schemeClr val="dk1"/>
              </a:solidFill>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sz="1200" b="0" i="0" u="none" strike="noStrike" cap="none">
              <a:solidFill>
                <a:srgbClr val="000000"/>
              </a:solidFill>
              <a:latin typeface="Arial"/>
              <a:ea typeface="Arial"/>
              <a:cs typeface="Arial"/>
              <a:sym typeface="Arial"/>
            </a:endParaRPr>
          </a:p>
        </p:txBody>
      </p:sp>
      <p:sp>
        <p:nvSpPr>
          <p:cNvPr id="12427" name="Google Shape;12427;p454"/>
          <p:cNvSpPr txBox="1"/>
          <p:nvPr/>
        </p:nvSpPr>
        <p:spPr>
          <a:xfrm>
            <a:off x="8077948" y="2977925"/>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1600"/>
              <a:t>SNRI</a:t>
            </a:r>
            <a:endParaRPr sz="1600"/>
          </a:p>
        </p:txBody>
      </p:sp>
      <p:grpSp>
        <p:nvGrpSpPr>
          <p:cNvPr id="12428" name="Google Shape;12428;p454"/>
          <p:cNvGrpSpPr/>
          <p:nvPr/>
        </p:nvGrpSpPr>
        <p:grpSpPr>
          <a:xfrm>
            <a:off x="7759488" y="2850150"/>
            <a:ext cx="451800" cy="670115"/>
            <a:chOff x="7759488" y="2850150"/>
            <a:chExt cx="451800" cy="670115"/>
          </a:xfrm>
        </p:grpSpPr>
        <p:pic>
          <p:nvPicPr>
            <p:cNvPr id="12429" name="Google Shape;12429;p454" descr="clipped result image"/>
            <p:cNvPicPr preferRelativeResize="0"/>
            <p:nvPr/>
          </p:nvPicPr>
          <p:blipFill>
            <a:blip r:embed="rId3">
              <a:alphaModFix/>
            </a:blip>
            <a:stretch>
              <a:fillRect/>
            </a:stretch>
          </p:blipFill>
          <p:spPr>
            <a:xfrm>
              <a:off x="7788053" y="2930265"/>
              <a:ext cx="275189" cy="590000"/>
            </a:xfrm>
            <a:prstGeom prst="rect">
              <a:avLst/>
            </a:prstGeom>
            <a:noFill/>
            <a:ln>
              <a:noFill/>
            </a:ln>
          </p:spPr>
        </p:pic>
        <p:sp>
          <p:nvSpPr>
            <p:cNvPr id="12430" name="Google Shape;12430;p454"/>
            <p:cNvSpPr txBox="1"/>
            <p:nvPr/>
          </p:nvSpPr>
          <p:spPr>
            <a:xfrm>
              <a:off x="7759488" y="2850150"/>
              <a:ext cx="451800" cy="42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solidFill>
                    <a:srgbClr val="CC0000"/>
                  </a:solidFill>
                </a:rPr>
                <a:t>+</a:t>
              </a:r>
              <a:endParaRPr sz="2200" b="1">
                <a:solidFill>
                  <a:srgbClr val="CC0000"/>
                </a:solidFill>
              </a:endParaRPr>
            </a:p>
          </p:txBody>
        </p:sp>
      </p:grpSp>
      <p:pic>
        <p:nvPicPr>
          <p:cNvPr id="12431" name="Google Shape;12431;p454" descr="Venlafaxine structure.svg"/>
          <p:cNvPicPr preferRelativeResize="0"/>
          <p:nvPr/>
        </p:nvPicPr>
        <p:blipFill rotWithShape="1">
          <a:blip r:embed="rId4">
            <a:alphaModFix/>
          </a:blip>
          <a:srcRect/>
          <a:stretch/>
        </p:blipFill>
        <p:spPr>
          <a:xfrm>
            <a:off x="7543799" y="1196450"/>
            <a:ext cx="1396675" cy="1435875"/>
          </a:xfrm>
          <a:prstGeom prst="rect">
            <a:avLst/>
          </a:prstGeom>
          <a:noFill/>
          <a:ln>
            <a:noFill/>
          </a:ln>
        </p:spPr>
      </p:pic>
      <p:pic>
        <p:nvPicPr>
          <p:cNvPr id="12432" name="Google Shape;12432;p454" descr="A close up of a sign&#10;&#10;Description automatically generated"/>
          <p:cNvPicPr preferRelativeResize="0"/>
          <p:nvPr/>
        </p:nvPicPr>
        <p:blipFill rotWithShape="1">
          <a:blip r:embed="rId5">
            <a:alphaModFix/>
          </a:blip>
          <a:srcRect l="69289"/>
          <a:stretch/>
        </p:blipFill>
        <p:spPr>
          <a:xfrm>
            <a:off x="7681217" y="4158725"/>
            <a:ext cx="341676" cy="747627"/>
          </a:xfrm>
          <a:prstGeom prst="rect">
            <a:avLst/>
          </a:prstGeom>
          <a:noFill/>
          <a:ln>
            <a:noFill/>
          </a:ln>
        </p:spPr>
      </p:pic>
      <p:sp>
        <p:nvSpPr>
          <p:cNvPr id="12433" name="Google Shape;12433;p454"/>
          <p:cNvSpPr txBox="1"/>
          <p:nvPr/>
        </p:nvSpPr>
        <p:spPr>
          <a:xfrm>
            <a:off x="8154150" y="4066413"/>
            <a:ext cx="732900" cy="570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37.5</a:t>
            </a:r>
            <a:endParaRPr/>
          </a:p>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75</a:t>
            </a:r>
            <a:endParaRPr/>
          </a:p>
          <a:p>
            <a:pPr marL="0" marR="0" lvl="0" indent="0" algn="l" rtl="0">
              <a:lnSpc>
                <a:spcPct val="100000"/>
              </a:lnSpc>
              <a:spcBef>
                <a:spcPts val="0"/>
              </a:spcBef>
              <a:spcAft>
                <a:spcPts val="0"/>
              </a:spcAft>
              <a:buClr>
                <a:srgbClr val="000000"/>
              </a:buClr>
              <a:buSzPts val="800"/>
              <a:buFont typeface="Arial"/>
              <a:buNone/>
            </a:pPr>
            <a:r>
              <a:rPr lang="en" b="0" i="0" u="sng" strike="noStrike" cap="none">
                <a:solidFill>
                  <a:srgbClr val="000000"/>
                </a:solidFill>
                <a:latin typeface="Arial"/>
                <a:ea typeface="Arial"/>
                <a:cs typeface="Arial"/>
                <a:sym typeface="Arial"/>
              </a:rPr>
              <a:t>150</a:t>
            </a:r>
            <a:endParaRPr/>
          </a:p>
          <a:p>
            <a:pPr marL="0" marR="0" lvl="0" indent="0" algn="l" rtl="0">
              <a:lnSpc>
                <a:spcPct val="100000"/>
              </a:lnSpc>
              <a:spcBef>
                <a:spcPts val="0"/>
              </a:spcBef>
              <a:spcAft>
                <a:spcPts val="0"/>
              </a:spcAft>
              <a:buClr>
                <a:srgbClr val="000000"/>
              </a:buClr>
              <a:buSzPts val="600"/>
              <a:buFont typeface="Arial"/>
              <a:buNone/>
            </a:pPr>
            <a:r>
              <a:rPr lang="en" sz="1000" b="0" i="0" u="none" strike="noStrike" cap="none">
                <a:solidFill>
                  <a:srgbClr val="000000"/>
                </a:solidFill>
                <a:latin typeface="Arial"/>
                <a:ea typeface="Arial"/>
                <a:cs typeface="Arial"/>
                <a:sym typeface="Arial"/>
              </a:rPr>
              <a:t>mg</a:t>
            </a:r>
            <a:endParaRPr sz="1000" b="0" i="0" u="none" strike="noStrike" cap="none">
              <a:solidFill>
                <a:srgbClr val="000000"/>
              </a:solidFill>
              <a:latin typeface="Arial"/>
              <a:ea typeface="Arial"/>
              <a:cs typeface="Arial"/>
              <a:sym typeface="Arial"/>
            </a:endParaRPr>
          </a:p>
        </p:txBody>
      </p:sp>
      <p:sp>
        <p:nvSpPr>
          <p:cNvPr id="12434" name="Google Shape;12434;p454"/>
          <p:cNvSpPr txBox="1"/>
          <p:nvPr/>
        </p:nvSpPr>
        <p:spPr>
          <a:xfrm>
            <a:off x="7662173" y="3813950"/>
            <a:ext cx="700800" cy="27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600" b="0" i="0" u="none" strike="noStrike" cap="none">
                <a:solidFill>
                  <a:srgbClr val="000000"/>
                </a:solidFill>
                <a:latin typeface="Arial"/>
                <a:ea typeface="Arial"/>
                <a:cs typeface="Arial"/>
                <a:sym typeface="Arial"/>
              </a:rPr>
              <a:t>XR</a:t>
            </a:r>
            <a:endParaRPr b="0" i="0" u="none" strike="noStrike" cap="none">
              <a:solidFill>
                <a:srgbClr val="000000"/>
              </a:solidFill>
              <a:latin typeface="Arial"/>
              <a:ea typeface="Arial"/>
              <a:cs typeface="Arial"/>
              <a:sym typeface="Arial"/>
            </a:endParaRPr>
          </a:p>
        </p:txBody>
      </p:sp>
      <p:pic>
        <p:nvPicPr>
          <p:cNvPr id="12435" name="Google Shape;12435;p454"/>
          <p:cNvPicPr preferRelativeResize="0"/>
          <p:nvPr/>
        </p:nvPicPr>
        <p:blipFill rotWithShape="1">
          <a:blip r:embed="rId6">
            <a:alphaModFix/>
          </a:blip>
          <a:srcRect/>
          <a:stretch/>
        </p:blipFill>
        <p:spPr>
          <a:xfrm rot="191996">
            <a:off x="5182462" y="2660873"/>
            <a:ext cx="1021063" cy="887791"/>
          </a:xfrm>
          <a:prstGeom prst="rect">
            <a:avLst/>
          </a:prstGeom>
          <a:noFill/>
          <a:ln>
            <a:noFill/>
          </a:ln>
        </p:spPr>
      </p:pic>
      <p:pic>
        <p:nvPicPr>
          <p:cNvPr id="12436" name="Google Shape;12436;p454"/>
          <p:cNvPicPr preferRelativeResize="0"/>
          <p:nvPr/>
        </p:nvPicPr>
        <p:blipFill rotWithShape="1">
          <a:blip r:embed="rId6">
            <a:alphaModFix/>
          </a:blip>
          <a:srcRect/>
          <a:stretch/>
        </p:blipFill>
        <p:spPr>
          <a:xfrm rot="191996">
            <a:off x="5203799" y="2279091"/>
            <a:ext cx="1021063" cy="887791"/>
          </a:xfrm>
          <a:prstGeom prst="rect">
            <a:avLst/>
          </a:prstGeom>
          <a:noFill/>
          <a:ln>
            <a:noFill/>
          </a:ln>
        </p:spPr>
      </p:pic>
      <p:pic>
        <p:nvPicPr>
          <p:cNvPr id="12437" name="Google Shape;12437;p454"/>
          <p:cNvPicPr preferRelativeResize="0"/>
          <p:nvPr/>
        </p:nvPicPr>
        <p:blipFill rotWithShape="1">
          <a:blip r:embed="rId6">
            <a:alphaModFix/>
          </a:blip>
          <a:srcRect/>
          <a:stretch/>
        </p:blipFill>
        <p:spPr>
          <a:xfrm rot="191996">
            <a:off x="5223100" y="1933746"/>
            <a:ext cx="1021063" cy="887791"/>
          </a:xfrm>
          <a:prstGeom prst="rect">
            <a:avLst/>
          </a:prstGeom>
          <a:noFill/>
          <a:ln>
            <a:noFill/>
          </a:ln>
        </p:spPr>
      </p:pic>
      <p:pic>
        <p:nvPicPr>
          <p:cNvPr id="12438" name="Google Shape;12438;p454" descr="clipped result image"/>
          <p:cNvPicPr preferRelativeResize="0"/>
          <p:nvPr/>
        </p:nvPicPr>
        <p:blipFill rotWithShape="1">
          <a:blip r:embed="rId7">
            <a:alphaModFix/>
          </a:blip>
          <a:srcRect l="59561"/>
          <a:stretch/>
        </p:blipFill>
        <p:spPr>
          <a:xfrm rot="627940">
            <a:off x="5355080" y="2058258"/>
            <a:ext cx="1587164" cy="1977637"/>
          </a:xfrm>
          <a:prstGeom prst="rect">
            <a:avLst/>
          </a:prstGeom>
          <a:noFill/>
          <a:ln>
            <a:noFill/>
          </a:ln>
        </p:spPr>
      </p:pic>
      <p:pic>
        <p:nvPicPr>
          <p:cNvPr id="12439" name="Google Shape;12439;p454" descr="clipped result image"/>
          <p:cNvPicPr preferRelativeResize="0"/>
          <p:nvPr/>
        </p:nvPicPr>
        <p:blipFill rotWithShape="1">
          <a:blip r:embed="rId8">
            <a:alphaModFix/>
          </a:blip>
          <a:srcRect l="3744" t="12207" r="76005" b="44350"/>
          <a:stretch/>
        </p:blipFill>
        <p:spPr>
          <a:xfrm rot="-3870356">
            <a:off x="5355263" y="3409509"/>
            <a:ext cx="716659" cy="1356835"/>
          </a:xfrm>
          <a:prstGeom prst="rect">
            <a:avLst/>
          </a:prstGeom>
          <a:noFill/>
          <a:ln>
            <a:noFill/>
          </a:ln>
        </p:spPr>
      </p:pic>
      <p:pic>
        <p:nvPicPr>
          <p:cNvPr id="12440" name="Google Shape;12440;p454" descr="clipped result image"/>
          <p:cNvPicPr preferRelativeResize="0"/>
          <p:nvPr/>
        </p:nvPicPr>
        <p:blipFill rotWithShape="1">
          <a:blip r:embed="rId8">
            <a:alphaModFix/>
          </a:blip>
          <a:srcRect l="3744" t="12210" r="76005" b="38968"/>
          <a:stretch/>
        </p:blipFill>
        <p:spPr>
          <a:xfrm rot="-904913">
            <a:off x="4767469" y="2577612"/>
            <a:ext cx="716651" cy="1524795"/>
          </a:xfrm>
          <a:prstGeom prst="rect">
            <a:avLst/>
          </a:prstGeom>
          <a:noFill/>
          <a:ln>
            <a:noFill/>
          </a:ln>
        </p:spPr>
      </p:pic>
      <p:pic>
        <p:nvPicPr>
          <p:cNvPr id="12441" name="Google Shape;12441;p454"/>
          <p:cNvPicPr preferRelativeResize="0"/>
          <p:nvPr/>
        </p:nvPicPr>
        <p:blipFill rotWithShape="1">
          <a:blip r:embed="rId6">
            <a:alphaModFix/>
          </a:blip>
          <a:srcRect/>
          <a:stretch/>
        </p:blipFill>
        <p:spPr>
          <a:xfrm rot="-3994244">
            <a:off x="4081136" y="3262836"/>
            <a:ext cx="1021038" cy="887864"/>
          </a:xfrm>
          <a:prstGeom prst="rect">
            <a:avLst/>
          </a:prstGeom>
          <a:noFill/>
          <a:ln>
            <a:noFill/>
          </a:ln>
        </p:spPr>
      </p:pic>
      <p:pic>
        <p:nvPicPr>
          <p:cNvPr id="12442" name="Google Shape;12442;p454"/>
          <p:cNvPicPr preferRelativeResize="0"/>
          <p:nvPr/>
        </p:nvPicPr>
        <p:blipFill rotWithShape="1">
          <a:blip r:embed="rId6">
            <a:alphaModFix/>
          </a:blip>
          <a:srcRect/>
          <a:stretch/>
        </p:blipFill>
        <p:spPr>
          <a:xfrm rot="-3994244">
            <a:off x="3730251" y="3110796"/>
            <a:ext cx="1021038" cy="887864"/>
          </a:xfrm>
          <a:prstGeom prst="rect">
            <a:avLst/>
          </a:prstGeom>
          <a:noFill/>
          <a:ln>
            <a:noFill/>
          </a:ln>
        </p:spPr>
      </p:pic>
      <p:pic>
        <p:nvPicPr>
          <p:cNvPr id="12443" name="Google Shape;12443;p454"/>
          <p:cNvPicPr preferRelativeResize="0"/>
          <p:nvPr/>
        </p:nvPicPr>
        <p:blipFill rotWithShape="1">
          <a:blip r:embed="rId6">
            <a:alphaModFix/>
          </a:blip>
          <a:srcRect/>
          <a:stretch/>
        </p:blipFill>
        <p:spPr>
          <a:xfrm rot="-3994244">
            <a:off x="3412853" y="2973266"/>
            <a:ext cx="1021038" cy="887864"/>
          </a:xfrm>
          <a:prstGeom prst="rect">
            <a:avLst/>
          </a:prstGeom>
          <a:noFill/>
          <a:ln>
            <a:noFill/>
          </a:ln>
        </p:spPr>
      </p:pic>
      <p:pic>
        <p:nvPicPr>
          <p:cNvPr id="12444" name="Google Shape;12444;p454" descr="clipped result image"/>
          <p:cNvPicPr preferRelativeResize="0"/>
          <p:nvPr/>
        </p:nvPicPr>
        <p:blipFill rotWithShape="1">
          <a:blip r:embed="rId9">
            <a:alphaModFix/>
          </a:blip>
          <a:srcRect l="-10497" t="21844"/>
          <a:stretch/>
        </p:blipFill>
        <p:spPr>
          <a:xfrm>
            <a:off x="1955725" y="1930541"/>
            <a:ext cx="5152928" cy="2718051"/>
          </a:xfrm>
          <a:prstGeom prst="rect">
            <a:avLst/>
          </a:prstGeom>
          <a:noFill/>
          <a:ln>
            <a:noFill/>
          </a:ln>
        </p:spPr>
      </p:pic>
      <p:pic>
        <p:nvPicPr>
          <p:cNvPr id="12445" name="Google Shape;12445;p454"/>
          <p:cNvPicPr preferRelativeResize="0"/>
          <p:nvPr/>
        </p:nvPicPr>
        <p:blipFill rotWithShape="1">
          <a:blip r:embed="rId10">
            <a:alphaModFix/>
          </a:blip>
          <a:srcRect/>
          <a:stretch/>
        </p:blipFill>
        <p:spPr>
          <a:xfrm rot="692440">
            <a:off x="4842376" y="1182570"/>
            <a:ext cx="1277875" cy="1607177"/>
          </a:xfrm>
          <a:prstGeom prst="rect">
            <a:avLst/>
          </a:prstGeom>
          <a:noFill/>
          <a:ln>
            <a:noFill/>
          </a:ln>
        </p:spPr>
      </p:pic>
      <p:sp>
        <p:nvSpPr>
          <p:cNvPr id="12446" name="Google Shape;12446;p454"/>
          <p:cNvSpPr/>
          <p:nvPr/>
        </p:nvSpPr>
        <p:spPr>
          <a:xfrm>
            <a:off x="3336675" y="900125"/>
            <a:ext cx="1728600" cy="620400"/>
          </a:xfrm>
          <a:prstGeom prst="wedgeRectCallout">
            <a:avLst>
              <a:gd name="adj1" fmla="val 57543"/>
              <a:gd name="adj2" fmla="val 86439"/>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47" name="Google Shape;12447;p454"/>
          <p:cNvSpPr txBox="1"/>
          <p:nvPr/>
        </p:nvSpPr>
        <p:spPr>
          <a:xfrm>
            <a:off x="3409575" y="895376"/>
            <a:ext cx="2313900" cy="45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I’m depressed. </a:t>
            </a: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Must fax for help.</a:t>
            </a:r>
            <a:endParaRPr b="0" i="0" u="none" strike="noStrike" cap="none">
              <a:solidFill>
                <a:srgbClr val="000000"/>
              </a:solidFill>
              <a:latin typeface="Arial"/>
              <a:ea typeface="Arial"/>
              <a:cs typeface="Arial"/>
              <a:sym typeface="Arial"/>
            </a:endParaRPr>
          </a:p>
        </p:txBody>
      </p:sp>
      <p:sp>
        <p:nvSpPr>
          <p:cNvPr id="12448" name="Google Shape;12448;p454"/>
          <p:cNvSpPr txBox="1"/>
          <p:nvPr/>
        </p:nvSpPr>
        <p:spPr>
          <a:xfrm>
            <a:off x="3516680" y="4253621"/>
            <a:ext cx="1587900" cy="383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0" i="0" u="none" strike="noStrike" cap="none">
                <a:solidFill>
                  <a:srgbClr val="000000"/>
                </a:solidFill>
                <a:highlight>
                  <a:srgbClr val="FFFF00"/>
                </a:highlight>
                <a:latin typeface="Arial"/>
                <a:ea typeface="Arial"/>
                <a:cs typeface="Arial"/>
                <a:sym typeface="Arial"/>
              </a:rPr>
              <a:t>possible BP elevation</a:t>
            </a:r>
            <a:endParaRPr b="0" i="0" u="none" strike="noStrike" cap="none">
              <a:solidFill>
                <a:srgbClr val="000000"/>
              </a:solidFill>
              <a:highlight>
                <a:srgbClr val="FFFF00"/>
              </a:highlight>
              <a:latin typeface="Arial"/>
              <a:ea typeface="Arial"/>
              <a:cs typeface="Arial"/>
              <a:sym typeface="Arial"/>
            </a:endParaRPr>
          </a:p>
        </p:txBody>
      </p:sp>
      <p:pic>
        <p:nvPicPr>
          <p:cNvPr id="12449" name="Google Shape;12449;p454"/>
          <p:cNvPicPr preferRelativeResize="0"/>
          <p:nvPr/>
        </p:nvPicPr>
        <p:blipFill rotWithShape="1">
          <a:blip r:embed="rId11">
            <a:alphaModFix/>
          </a:blip>
          <a:srcRect/>
          <a:stretch/>
        </p:blipFill>
        <p:spPr>
          <a:xfrm>
            <a:off x="5257647" y="442425"/>
            <a:ext cx="965901" cy="479528"/>
          </a:xfrm>
          <a:prstGeom prst="rect">
            <a:avLst/>
          </a:prstGeom>
          <a:noFill/>
          <a:ln>
            <a:noFill/>
          </a:ln>
        </p:spPr>
      </p:pic>
      <p:pic>
        <p:nvPicPr>
          <p:cNvPr id="12450" name="Google Shape;12450;p454"/>
          <p:cNvPicPr preferRelativeResize="0"/>
          <p:nvPr/>
        </p:nvPicPr>
        <p:blipFill rotWithShape="1">
          <a:blip r:embed="rId12">
            <a:alphaModFix/>
          </a:blip>
          <a:srcRect/>
          <a:stretch/>
        </p:blipFill>
        <p:spPr>
          <a:xfrm>
            <a:off x="5228861" y="663816"/>
            <a:ext cx="1010562" cy="919288"/>
          </a:xfrm>
          <a:prstGeom prst="rect">
            <a:avLst/>
          </a:prstGeom>
          <a:noFill/>
          <a:ln>
            <a:noFill/>
          </a:ln>
        </p:spPr>
      </p:pic>
      <p:sp>
        <p:nvSpPr>
          <p:cNvPr id="12451" name="Google Shape;12451;p454"/>
          <p:cNvSpPr txBox="1"/>
          <p:nvPr/>
        </p:nvSpPr>
        <p:spPr>
          <a:xfrm>
            <a:off x="6204568" y="1596479"/>
            <a:ext cx="1082100" cy="45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1200" b="0" i="0" u="none" strike="noStrike" cap="none">
                <a:solidFill>
                  <a:srgbClr val="000000"/>
                </a:solidFill>
                <a:latin typeface="Arial"/>
                <a:ea typeface="Arial"/>
                <a:cs typeface="Arial"/>
                <a:sym typeface="Arial"/>
              </a:rPr>
              <a:t>80’s rapper Vanilla Ice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pic>
        <p:nvPicPr>
          <p:cNvPr id="12452" name="Google Shape;12452;p454"/>
          <p:cNvPicPr preferRelativeResize="0"/>
          <p:nvPr/>
        </p:nvPicPr>
        <p:blipFill>
          <a:blip r:embed="rId13">
            <a:alphaModFix/>
          </a:blip>
          <a:stretch>
            <a:fillRect/>
          </a:stretch>
        </p:blipFill>
        <p:spPr>
          <a:xfrm rot="751760">
            <a:off x="6053627" y="3173610"/>
            <a:ext cx="150521" cy="706895"/>
          </a:xfrm>
          <a:prstGeom prst="rect">
            <a:avLst/>
          </a:prstGeom>
          <a:noFill/>
          <a:ln>
            <a:noFill/>
          </a:ln>
        </p:spPr>
      </p:pic>
      <p:pic>
        <p:nvPicPr>
          <p:cNvPr id="12453" name="Google Shape;12453;p454"/>
          <p:cNvPicPr preferRelativeResize="0"/>
          <p:nvPr/>
        </p:nvPicPr>
        <p:blipFill>
          <a:blip r:embed="rId14">
            <a:alphaModFix/>
          </a:blip>
          <a:stretch>
            <a:fillRect/>
          </a:stretch>
        </p:blipFill>
        <p:spPr>
          <a:xfrm>
            <a:off x="5944711" y="4607021"/>
            <a:ext cx="520638" cy="96338"/>
          </a:xfrm>
          <a:prstGeom prst="rect">
            <a:avLst/>
          </a:prstGeom>
          <a:noFill/>
          <a:ln>
            <a:noFill/>
          </a:ln>
        </p:spPr>
      </p:pic>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Shape 12457"/>
        <p:cNvGrpSpPr/>
        <p:nvPr/>
      </p:nvGrpSpPr>
      <p:grpSpPr>
        <a:xfrm>
          <a:off x="0" y="0"/>
          <a:ext cx="0" cy="0"/>
          <a:chOff x="0" y="0"/>
          <a:chExt cx="0" cy="0"/>
        </a:xfrm>
      </p:grpSpPr>
      <p:sp>
        <p:nvSpPr>
          <p:cNvPr id="12458" name="Google Shape;12458;p455"/>
          <p:cNvSpPr txBox="1"/>
          <p:nvPr/>
        </p:nvSpPr>
        <p:spPr>
          <a:xfrm>
            <a:off x="454700" y="154525"/>
            <a:ext cx="559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SNRI: Venlafaxine</a:t>
            </a:r>
            <a:endParaRPr b="1"/>
          </a:p>
        </p:txBody>
      </p:sp>
      <p:sp>
        <p:nvSpPr>
          <p:cNvPr id="12459" name="Google Shape;12459;p455"/>
          <p:cNvSpPr txBox="1"/>
          <p:nvPr/>
        </p:nvSpPr>
        <p:spPr>
          <a:xfrm>
            <a:off x="0" y="5361500"/>
            <a:ext cx="629700" cy="21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 b="1"/>
              <a:t>Venlafaxine and desvenlafaxine</a:t>
            </a:r>
            <a:endParaRPr sz="200" b="1"/>
          </a:p>
        </p:txBody>
      </p:sp>
      <p:pic>
        <p:nvPicPr>
          <p:cNvPr id="12460" name="Google Shape;12460;p455"/>
          <p:cNvPicPr preferRelativeResize="0"/>
          <p:nvPr/>
        </p:nvPicPr>
        <p:blipFill rotWithShape="1">
          <a:blip r:embed="rId3">
            <a:alphaModFix/>
          </a:blip>
          <a:srcRect r="56610"/>
          <a:stretch/>
        </p:blipFill>
        <p:spPr>
          <a:xfrm>
            <a:off x="252575" y="1315775"/>
            <a:ext cx="3835301" cy="3589475"/>
          </a:xfrm>
          <a:prstGeom prst="rect">
            <a:avLst/>
          </a:prstGeom>
          <a:noFill/>
          <a:ln>
            <a:noFill/>
          </a:ln>
        </p:spPr>
      </p:pic>
      <p:sp>
        <p:nvSpPr>
          <p:cNvPr id="12461" name="Google Shape;12461;p455"/>
          <p:cNvSpPr txBox="1"/>
          <p:nvPr/>
        </p:nvSpPr>
        <p:spPr>
          <a:xfrm>
            <a:off x="1179515" y="2779650"/>
            <a:ext cx="1238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EFFEXOR</a:t>
            </a:r>
            <a:endParaRPr sz="1600" b="1"/>
          </a:p>
        </p:txBody>
      </p:sp>
      <p:cxnSp>
        <p:nvCxnSpPr>
          <p:cNvPr id="12462" name="Google Shape;12462;p455"/>
          <p:cNvCxnSpPr/>
          <p:nvPr/>
        </p:nvCxnSpPr>
        <p:spPr>
          <a:xfrm>
            <a:off x="1567406" y="1930276"/>
            <a:ext cx="385272" cy="0"/>
          </a:xfrm>
          <a:prstGeom prst="straightConnector1">
            <a:avLst/>
          </a:prstGeom>
          <a:noFill/>
          <a:ln w="28575" cap="flat" cmpd="sng">
            <a:solidFill>
              <a:schemeClr val="dk2"/>
            </a:solidFill>
            <a:prstDash val="solid"/>
            <a:round/>
            <a:headEnd type="none" w="med" len="med"/>
            <a:tailEnd type="none" w="med" len="med"/>
          </a:ln>
        </p:spPr>
      </p:cxnSp>
      <p:cxnSp>
        <p:nvCxnSpPr>
          <p:cNvPr id="12463" name="Google Shape;12463;p455"/>
          <p:cNvCxnSpPr/>
          <p:nvPr/>
        </p:nvCxnSpPr>
        <p:spPr>
          <a:xfrm>
            <a:off x="1567406" y="2011450"/>
            <a:ext cx="385272" cy="0"/>
          </a:xfrm>
          <a:prstGeom prst="straightConnector1">
            <a:avLst/>
          </a:prstGeom>
          <a:noFill/>
          <a:ln w="28575" cap="flat" cmpd="sng">
            <a:solidFill>
              <a:schemeClr val="dk2"/>
            </a:solidFill>
            <a:prstDash val="solid"/>
            <a:round/>
            <a:headEnd type="none" w="med" len="med"/>
            <a:tailEnd type="none" w="med" len="med"/>
          </a:ln>
        </p:spPr>
      </p:cxnSp>
      <p:cxnSp>
        <p:nvCxnSpPr>
          <p:cNvPr id="12464" name="Google Shape;12464;p455"/>
          <p:cNvCxnSpPr/>
          <p:nvPr/>
        </p:nvCxnSpPr>
        <p:spPr>
          <a:xfrm>
            <a:off x="1567406" y="2103545"/>
            <a:ext cx="385272" cy="0"/>
          </a:xfrm>
          <a:prstGeom prst="straightConnector1">
            <a:avLst/>
          </a:prstGeom>
          <a:noFill/>
          <a:ln w="28575" cap="flat" cmpd="sng">
            <a:solidFill>
              <a:schemeClr val="dk2"/>
            </a:solidFill>
            <a:prstDash val="solid"/>
            <a:round/>
            <a:headEnd type="none" w="med" len="med"/>
            <a:tailEnd type="none" w="med" len="med"/>
          </a:ln>
        </p:spPr>
      </p:cxnSp>
      <p:cxnSp>
        <p:nvCxnSpPr>
          <p:cNvPr id="12465" name="Google Shape;12465;p455"/>
          <p:cNvCxnSpPr/>
          <p:nvPr/>
        </p:nvCxnSpPr>
        <p:spPr>
          <a:xfrm>
            <a:off x="1555784" y="3758632"/>
            <a:ext cx="385272" cy="0"/>
          </a:xfrm>
          <a:prstGeom prst="straightConnector1">
            <a:avLst/>
          </a:prstGeom>
          <a:noFill/>
          <a:ln w="28575" cap="flat" cmpd="sng">
            <a:solidFill>
              <a:schemeClr val="dk2"/>
            </a:solidFill>
            <a:prstDash val="solid"/>
            <a:round/>
            <a:headEnd type="none" w="med" len="med"/>
            <a:tailEnd type="none" w="med" len="med"/>
          </a:ln>
        </p:spPr>
      </p:cxnSp>
      <p:cxnSp>
        <p:nvCxnSpPr>
          <p:cNvPr id="12466" name="Google Shape;12466;p455"/>
          <p:cNvCxnSpPr/>
          <p:nvPr/>
        </p:nvCxnSpPr>
        <p:spPr>
          <a:xfrm>
            <a:off x="1555784" y="1628593"/>
            <a:ext cx="385272" cy="0"/>
          </a:xfrm>
          <a:prstGeom prst="straightConnector1">
            <a:avLst/>
          </a:prstGeom>
          <a:noFill/>
          <a:ln w="28575" cap="flat" cmpd="sng">
            <a:solidFill>
              <a:schemeClr val="dk2"/>
            </a:solidFill>
            <a:prstDash val="solid"/>
            <a:round/>
            <a:headEnd type="none" w="med" len="med"/>
            <a:tailEnd type="none" w="med" len="med"/>
          </a:ln>
        </p:spPr>
      </p:cxnSp>
      <p:pic>
        <p:nvPicPr>
          <p:cNvPr id="12467" name="Google Shape;12467;p455"/>
          <p:cNvPicPr preferRelativeResize="0"/>
          <p:nvPr/>
        </p:nvPicPr>
        <p:blipFill>
          <a:blip r:embed="rId4">
            <a:alphaModFix/>
          </a:blip>
          <a:stretch>
            <a:fillRect/>
          </a:stretch>
        </p:blipFill>
        <p:spPr>
          <a:xfrm>
            <a:off x="3527190" y="2978050"/>
            <a:ext cx="952500" cy="419100"/>
          </a:xfrm>
          <a:prstGeom prst="rect">
            <a:avLst/>
          </a:prstGeom>
          <a:noFill/>
          <a:ln>
            <a:noFill/>
          </a:ln>
        </p:spPr>
      </p:pic>
      <p:pic>
        <p:nvPicPr>
          <p:cNvPr id="12468" name="Google Shape;12468;p455"/>
          <p:cNvPicPr preferRelativeResize="0"/>
          <p:nvPr/>
        </p:nvPicPr>
        <p:blipFill rotWithShape="1">
          <a:blip r:embed="rId5">
            <a:alphaModFix/>
          </a:blip>
          <a:srcRect/>
          <a:stretch/>
        </p:blipFill>
        <p:spPr>
          <a:xfrm rot="692448">
            <a:off x="7896632" y="130260"/>
            <a:ext cx="973261" cy="1224080"/>
          </a:xfrm>
          <a:prstGeom prst="rect">
            <a:avLst/>
          </a:prstGeom>
          <a:noFill/>
          <a:ln>
            <a:noFill/>
          </a:ln>
        </p:spPr>
      </p:pic>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Shape 12472"/>
        <p:cNvGrpSpPr/>
        <p:nvPr/>
      </p:nvGrpSpPr>
      <p:grpSpPr>
        <a:xfrm>
          <a:off x="0" y="0"/>
          <a:ext cx="0" cy="0"/>
          <a:chOff x="0" y="0"/>
          <a:chExt cx="0" cy="0"/>
        </a:xfrm>
      </p:grpSpPr>
      <p:sp>
        <p:nvSpPr>
          <p:cNvPr id="12473" name="Google Shape;12473;p456"/>
          <p:cNvSpPr txBox="1"/>
          <p:nvPr/>
        </p:nvSpPr>
        <p:spPr>
          <a:xfrm>
            <a:off x="454700" y="154525"/>
            <a:ext cx="559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SNRI: Venlafaxine</a:t>
            </a:r>
            <a:endParaRPr b="1"/>
          </a:p>
        </p:txBody>
      </p:sp>
      <p:sp>
        <p:nvSpPr>
          <p:cNvPr id="12474" name="Google Shape;12474;p456"/>
          <p:cNvSpPr txBox="1"/>
          <p:nvPr/>
        </p:nvSpPr>
        <p:spPr>
          <a:xfrm>
            <a:off x="0" y="5361500"/>
            <a:ext cx="629700" cy="21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 b="1"/>
              <a:t>Venlafaxine and desvenlafaxine</a:t>
            </a:r>
            <a:endParaRPr sz="200" b="1"/>
          </a:p>
        </p:txBody>
      </p:sp>
      <p:pic>
        <p:nvPicPr>
          <p:cNvPr id="12475" name="Google Shape;12475;p456"/>
          <p:cNvPicPr preferRelativeResize="0"/>
          <p:nvPr/>
        </p:nvPicPr>
        <p:blipFill rotWithShape="1">
          <a:blip r:embed="rId3">
            <a:alphaModFix/>
          </a:blip>
          <a:srcRect r="56610"/>
          <a:stretch/>
        </p:blipFill>
        <p:spPr>
          <a:xfrm>
            <a:off x="252575" y="1315775"/>
            <a:ext cx="3835301" cy="3589475"/>
          </a:xfrm>
          <a:prstGeom prst="rect">
            <a:avLst/>
          </a:prstGeom>
          <a:noFill/>
          <a:ln>
            <a:noFill/>
          </a:ln>
        </p:spPr>
      </p:pic>
      <p:sp>
        <p:nvSpPr>
          <p:cNvPr id="12476" name="Google Shape;12476;p456"/>
          <p:cNvSpPr txBox="1"/>
          <p:nvPr/>
        </p:nvSpPr>
        <p:spPr>
          <a:xfrm>
            <a:off x="1179515" y="2779650"/>
            <a:ext cx="1238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EFFEXOR</a:t>
            </a:r>
            <a:endParaRPr sz="1600" b="1"/>
          </a:p>
        </p:txBody>
      </p:sp>
      <p:cxnSp>
        <p:nvCxnSpPr>
          <p:cNvPr id="12477" name="Google Shape;12477;p456"/>
          <p:cNvCxnSpPr/>
          <p:nvPr/>
        </p:nvCxnSpPr>
        <p:spPr>
          <a:xfrm>
            <a:off x="1567406" y="1930276"/>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478" name="Google Shape;12478;p456"/>
          <p:cNvCxnSpPr/>
          <p:nvPr/>
        </p:nvCxnSpPr>
        <p:spPr>
          <a:xfrm>
            <a:off x="1567406" y="2011450"/>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479" name="Google Shape;12479;p456"/>
          <p:cNvCxnSpPr/>
          <p:nvPr/>
        </p:nvCxnSpPr>
        <p:spPr>
          <a:xfrm>
            <a:off x="1567406" y="2103545"/>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480" name="Google Shape;12480;p456"/>
          <p:cNvCxnSpPr/>
          <p:nvPr/>
        </p:nvCxnSpPr>
        <p:spPr>
          <a:xfrm>
            <a:off x="1555784" y="3758632"/>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481" name="Google Shape;12481;p456"/>
          <p:cNvCxnSpPr/>
          <p:nvPr/>
        </p:nvCxnSpPr>
        <p:spPr>
          <a:xfrm>
            <a:off x="1555784" y="1628593"/>
            <a:ext cx="385200" cy="0"/>
          </a:xfrm>
          <a:prstGeom prst="straightConnector1">
            <a:avLst/>
          </a:prstGeom>
          <a:noFill/>
          <a:ln w="28575" cap="flat" cmpd="sng">
            <a:solidFill>
              <a:schemeClr val="dk2"/>
            </a:solidFill>
            <a:prstDash val="solid"/>
            <a:round/>
            <a:headEnd type="none" w="med" len="med"/>
            <a:tailEnd type="none" w="med" len="med"/>
          </a:ln>
        </p:spPr>
      </p:cxnSp>
      <p:pic>
        <p:nvPicPr>
          <p:cNvPr id="12482" name="Google Shape;12482;p456"/>
          <p:cNvPicPr preferRelativeResize="0"/>
          <p:nvPr/>
        </p:nvPicPr>
        <p:blipFill>
          <a:blip r:embed="rId4">
            <a:alphaModFix/>
          </a:blip>
          <a:stretch>
            <a:fillRect/>
          </a:stretch>
        </p:blipFill>
        <p:spPr>
          <a:xfrm>
            <a:off x="3527190" y="2978050"/>
            <a:ext cx="952500" cy="419100"/>
          </a:xfrm>
          <a:prstGeom prst="rect">
            <a:avLst/>
          </a:prstGeom>
          <a:noFill/>
          <a:ln>
            <a:noFill/>
          </a:ln>
        </p:spPr>
      </p:pic>
      <p:sp>
        <p:nvSpPr>
          <p:cNvPr id="12483" name="Google Shape;12483;p456"/>
          <p:cNvSpPr txBox="1"/>
          <p:nvPr/>
        </p:nvSpPr>
        <p:spPr>
          <a:xfrm>
            <a:off x="2784375" y="1259150"/>
            <a:ext cx="13035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pic>
        <p:nvPicPr>
          <p:cNvPr id="12484" name="Google Shape;12484;p456"/>
          <p:cNvPicPr preferRelativeResize="0"/>
          <p:nvPr/>
        </p:nvPicPr>
        <p:blipFill rotWithShape="1">
          <a:blip r:embed="rId5">
            <a:alphaModFix/>
          </a:blip>
          <a:srcRect/>
          <a:stretch/>
        </p:blipFill>
        <p:spPr>
          <a:xfrm rot="692448">
            <a:off x="7896632" y="130260"/>
            <a:ext cx="973261" cy="1224080"/>
          </a:xfrm>
          <a:prstGeom prst="rect">
            <a:avLst/>
          </a:prstGeom>
          <a:noFill/>
          <a:ln>
            <a:noFill/>
          </a:ln>
        </p:spPr>
      </p:pic>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Shape 12488"/>
        <p:cNvGrpSpPr/>
        <p:nvPr/>
      </p:nvGrpSpPr>
      <p:grpSpPr>
        <a:xfrm>
          <a:off x="0" y="0"/>
          <a:ext cx="0" cy="0"/>
          <a:chOff x="0" y="0"/>
          <a:chExt cx="0" cy="0"/>
        </a:xfrm>
      </p:grpSpPr>
      <p:sp>
        <p:nvSpPr>
          <p:cNvPr id="12489" name="Google Shape;12489;p457"/>
          <p:cNvSpPr txBox="1"/>
          <p:nvPr/>
        </p:nvSpPr>
        <p:spPr>
          <a:xfrm>
            <a:off x="454700" y="154525"/>
            <a:ext cx="559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SNRI: Venlafaxine</a:t>
            </a:r>
            <a:endParaRPr b="1"/>
          </a:p>
        </p:txBody>
      </p:sp>
      <p:sp>
        <p:nvSpPr>
          <p:cNvPr id="12490" name="Google Shape;12490;p457"/>
          <p:cNvSpPr txBox="1"/>
          <p:nvPr/>
        </p:nvSpPr>
        <p:spPr>
          <a:xfrm>
            <a:off x="0" y="5361500"/>
            <a:ext cx="629700" cy="21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 b="1"/>
              <a:t>Venlafaxine and desvenlafaxine</a:t>
            </a:r>
            <a:endParaRPr sz="200" b="1"/>
          </a:p>
        </p:txBody>
      </p:sp>
      <p:pic>
        <p:nvPicPr>
          <p:cNvPr id="12491" name="Google Shape;12491;p457"/>
          <p:cNvPicPr preferRelativeResize="0"/>
          <p:nvPr/>
        </p:nvPicPr>
        <p:blipFill rotWithShape="1">
          <a:blip r:embed="rId3">
            <a:alphaModFix/>
          </a:blip>
          <a:srcRect r="56610"/>
          <a:stretch/>
        </p:blipFill>
        <p:spPr>
          <a:xfrm>
            <a:off x="252575" y="1315775"/>
            <a:ext cx="3835301" cy="3589475"/>
          </a:xfrm>
          <a:prstGeom prst="rect">
            <a:avLst/>
          </a:prstGeom>
          <a:noFill/>
          <a:ln>
            <a:noFill/>
          </a:ln>
        </p:spPr>
      </p:pic>
      <p:sp>
        <p:nvSpPr>
          <p:cNvPr id="12492" name="Google Shape;12492;p457"/>
          <p:cNvSpPr txBox="1"/>
          <p:nvPr/>
        </p:nvSpPr>
        <p:spPr>
          <a:xfrm>
            <a:off x="1179515" y="2779650"/>
            <a:ext cx="1238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EFFEXOR</a:t>
            </a:r>
            <a:endParaRPr sz="1600" b="1"/>
          </a:p>
        </p:txBody>
      </p:sp>
      <p:cxnSp>
        <p:nvCxnSpPr>
          <p:cNvPr id="12493" name="Google Shape;12493;p457"/>
          <p:cNvCxnSpPr/>
          <p:nvPr/>
        </p:nvCxnSpPr>
        <p:spPr>
          <a:xfrm>
            <a:off x="1567406" y="1930276"/>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494" name="Google Shape;12494;p457"/>
          <p:cNvCxnSpPr/>
          <p:nvPr/>
        </p:nvCxnSpPr>
        <p:spPr>
          <a:xfrm>
            <a:off x="1567406" y="2011450"/>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495" name="Google Shape;12495;p457"/>
          <p:cNvCxnSpPr/>
          <p:nvPr/>
        </p:nvCxnSpPr>
        <p:spPr>
          <a:xfrm>
            <a:off x="1567406" y="2103545"/>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496" name="Google Shape;12496;p457"/>
          <p:cNvCxnSpPr/>
          <p:nvPr/>
        </p:nvCxnSpPr>
        <p:spPr>
          <a:xfrm>
            <a:off x="1555784" y="3758632"/>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497" name="Google Shape;12497;p457"/>
          <p:cNvCxnSpPr/>
          <p:nvPr/>
        </p:nvCxnSpPr>
        <p:spPr>
          <a:xfrm>
            <a:off x="1555784" y="1628593"/>
            <a:ext cx="385200" cy="0"/>
          </a:xfrm>
          <a:prstGeom prst="straightConnector1">
            <a:avLst/>
          </a:prstGeom>
          <a:noFill/>
          <a:ln w="28575" cap="flat" cmpd="sng">
            <a:solidFill>
              <a:schemeClr val="dk2"/>
            </a:solidFill>
            <a:prstDash val="solid"/>
            <a:round/>
            <a:headEnd type="none" w="med" len="med"/>
            <a:tailEnd type="none" w="med" len="med"/>
          </a:ln>
        </p:spPr>
      </p:cxnSp>
      <p:pic>
        <p:nvPicPr>
          <p:cNvPr id="12498" name="Google Shape;12498;p457"/>
          <p:cNvPicPr preferRelativeResize="0"/>
          <p:nvPr/>
        </p:nvPicPr>
        <p:blipFill>
          <a:blip r:embed="rId4">
            <a:alphaModFix/>
          </a:blip>
          <a:stretch>
            <a:fillRect/>
          </a:stretch>
        </p:blipFill>
        <p:spPr>
          <a:xfrm>
            <a:off x="3527190" y="2978050"/>
            <a:ext cx="952500" cy="419100"/>
          </a:xfrm>
          <a:prstGeom prst="rect">
            <a:avLst/>
          </a:prstGeom>
          <a:noFill/>
          <a:ln>
            <a:noFill/>
          </a:ln>
        </p:spPr>
      </p:pic>
      <p:sp>
        <p:nvSpPr>
          <p:cNvPr id="12499" name="Google Shape;12499;p457"/>
          <p:cNvSpPr txBox="1"/>
          <p:nvPr/>
        </p:nvSpPr>
        <p:spPr>
          <a:xfrm>
            <a:off x="2784375" y="1259150"/>
            <a:ext cx="13035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cxnSp>
        <p:nvCxnSpPr>
          <p:cNvPr id="12500" name="Google Shape;12500;p457"/>
          <p:cNvCxnSpPr/>
          <p:nvPr/>
        </p:nvCxnSpPr>
        <p:spPr>
          <a:xfrm>
            <a:off x="3628950" y="1592288"/>
            <a:ext cx="378900" cy="0"/>
          </a:xfrm>
          <a:prstGeom prst="straightConnector1">
            <a:avLst/>
          </a:prstGeom>
          <a:noFill/>
          <a:ln w="9525" cap="flat" cmpd="sng">
            <a:solidFill>
              <a:schemeClr val="dk2"/>
            </a:solidFill>
            <a:prstDash val="solid"/>
            <a:round/>
            <a:headEnd type="none" w="med" len="med"/>
            <a:tailEnd type="triangle" w="med" len="med"/>
          </a:ln>
        </p:spPr>
      </p:cxnSp>
      <p:sp>
        <p:nvSpPr>
          <p:cNvPr id="12501" name="Google Shape;12501;p457"/>
          <p:cNvSpPr txBox="1"/>
          <p:nvPr/>
        </p:nvSpPr>
        <p:spPr>
          <a:xfrm>
            <a:off x="4087885" y="1166899"/>
            <a:ext cx="1206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pic>
        <p:nvPicPr>
          <p:cNvPr id="12502" name="Google Shape;12502;p457"/>
          <p:cNvPicPr preferRelativeResize="0"/>
          <p:nvPr/>
        </p:nvPicPr>
        <p:blipFill rotWithShape="1">
          <a:blip r:embed="rId5">
            <a:alphaModFix/>
          </a:blip>
          <a:srcRect/>
          <a:stretch/>
        </p:blipFill>
        <p:spPr>
          <a:xfrm rot="692448">
            <a:off x="7896632" y="130260"/>
            <a:ext cx="973261" cy="1224080"/>
          </a:xfrm>
          <a:prstGeom prst="rect">
            <a:avLst/>
          </a:prstGeom>
          <a:noFill/>
          <a:ln>
            <a:noFill/>
          </a:ln>
        </p:spPr>
      </p:pic>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Shape 12506"/>
        <p:cNvGrpSpPr/>
        <p:nvPr/>
      </p:nvGrpSpPr>
      <p:grpSpPr>
        <a:xfrm>
          <a:off x="0" y="0"/>
          <a:ext cx="0" cy="0"/>
          <a:chOff x="0" y="0"/>
          <a:chExt cx="0" cy="0"/>
        </a:xfrm>
      </p:grpSpPr>
      <p:sp>
        <p:nvSpPr>
          <p:cNvPr id="12507" name="Google Shape;12507;p458"/>
          <p:cNvSpPr txBox="1"/>
          <p:nvPr/>
        </p:nvSpPr>
        <p:spPr>
          <a:xfrm>
            <a:off x="454700" y="154525"/>
            <a:ext cx="559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SNRI: Venlafaxine</a:t>
            </a:r>
            <a:endParaRPr b="1"/>
          </a:p>
        </p:txBody>
      </p:sp>
      <p:sp>
        <p:nvSpPr>
          <p:cNvPr id="12508" name="Google Shape;12508;p458"/>
          <p:cNvSpPr txBox="1"/>
          <p:nvPr/>
        </p:nvSpPr>
        <p:spPr>
          <a:xfrm>
            <a:off x="0" y="5361500"/>
            <a:ext cx="629700" cy="21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 b="1"/>
              <a:t>Venlafaxine and desvenlafaxine</a:t>
            </a:r>
            <a:endParaRPr sz="200" b="1"/>
          </a:p>
        </p:txBody>
      </p:sp>
      <p:pic>
        <p:nvPicPr>
          <p:cNvPr id="12509" name="Google Shape;12509;p458"/>
          <p:cNvPicPr preferRelativeResize="0"/>
          <p:nvPr/>
        </p:nvPicPr>
        <p:blipFill rotWithShape="1">
          <a:blip r:embed="rId3">
            <a:alphaModFix/>
          </a:blip>
          <a:srcRect r="56610"/>
          <a:stretch/>
        </p:blipFill>
        <p:spPr>
          <a:xfrm>
            <a:off x="252575" y="1315775"/>
            <a:ext cx="3835301" cy="3589475"/>
          </a:xfrm>
          <a:prstGeom prst="rect">
            <a:avLst/>
          </a:prstGeom>
          <a:noFill/>
          <a:ln>
            <a:noFill/>
          </a:ln>
        </p:spPr>
      </p:pic>
      <p:sp>
        <p:nvSpPr>
          <p:cNvPr id="12510" name="Google Shape;12510;p458"/>
          <p:cNvSpPr txBox="1"/>
          <p:nvPr/>
        </p:nvSpPr>
        <p:spPr>
          <a:xfrm>
            <a:off x="1179515" y="2779650"/>
            <a:ext cx="1238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EFFEXOR</a:t>
            </a:r>
            <a:endParaRPr sz="1600" b="1"/>
          </a:p>
        </p:txBody>
      </p:sp>
      <p:cxnSp>
        <p:nvCxnSpPr>
          <p:cNvPr id="12511" name="Google Shape;12511;p458"/>
          <p:cNvCxnSpPr/>
          <p:nvPr/>
        </p:nvCxnSpPr>
        <p:spPr>
          <a:xfrm>
            <a:off x="1567406" y="1930276"/>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512" name="Google Shape;12512;p458"/>
          <p:cNvCxnSpPr/>
          <p:nvPr/>
        </p:nvCxnSpPr>
        <p:spPr>
          <a:xfrm>
            <a:off x="1567406" y="2011450"/>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513" name="Google Shape;12513;p458"/>
          <p:cNvCxnSpPr/>
          <p:nvPr/>
        </p:nvCxnSpPr>
        <p:spPr>
          <a:xfrm>
            <a:off x="1567406" y="2103545"/>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514" name="Google Shape;12514;p458"/>
          <p:cNvCxnSpPr/>
          <p:nvPr/>
        </p:nvCxnSpPr>
        <p:spPr>
          <a:xfrm>
            <a:off x="1555784" y="3758632"/>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515" name="Google Shape;12515;p458"/>
          <p:cNvCxnSpPr/>
          <p:nvPr/>
        </p:nvCxnSpPr>
        <p:spPr>
          <a:xfrm>
            <a:off x="1555784" y="1628593"/>
            <a:ext cx="385200" cy="0"/>
          </a:xfrm>
          <a:prstGeom prst="straightConnector1">
            <a:avLst/>
          </a:prstGeom>
          <a:noFill/>
          <a:ln w="28575" cap="flat" cmpd="sng">
            <a:solidFill>
              <a:schemeClr val="dk2"/>
            </a:solidFill>
            <a:prstDash val="solid"/>
            <a:round/>
            <a:headEnd type="none" w="med" len="med"/>
            <a:tailEnd type="none" w="med" len="med"/>
          </a:ln>
        </p:spPr>
      </p:cxnSp>
      <p:pic>
        <p:nvPicPr>
          <p:cNvPr id="12516" name="Google Shape;12516;p458"/>
          <p:cNvPicPr preferRelativeResize="0"/>
          <p:nvPr/>
        </p:nvPicPr>
        <p:blipFill>
          <a:blip r:embed="rId4">
            <a:alphaModFix/>
          </a:blip>
          <a:stretch>
            <a:fillRect/>
          </a:stretch>
        </p:blipFill>
        <p:spPr>
          <a:xfrm>
            <a:off x="3527190" y="2978050"/>
            <a:ext cx="952500" cy="419100"/>
          </a:xfrm>
          <a:prstGeom prst="rect">
            <a:avLst/>
          </a:prstGeom>
          <a:noFill/>
          <a:ln>
            <a:noFill/>
          </a:ln>
        </p:spPr>
      </p:pic>
      <p:sp>
        <p:nvSpPr>
          <p:cNvPr id="12517" name="Google Shape;12517;p458"/>
          <p:cNvSpPr txBox="1"/>
          <p:nvPr/>
        </p:nvSpPr>
        <p:spPr>
          <a:xfrm>
            <a:off x="2464375" y="3649950"/>
            <a:ext cx="1404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a:t>
            </a:r>
            <a:endParaRPr sz="1200" b="1"/>
          </a:p>
        </p:txBody>
      </p:sp>
      <p:sp>
        <p:nvSpPr>
          <p:cNvPr id="12518" name="Google Shape;12518;p458"/>
          <p:cNvSpPr txBox="1"/>
          <p:nvPr/>
        </p:nvSpPr>
        <p:spPr>
          <a:xfrm>
            <a:off x="2784375" y="1259150"/>
            <a:ext cx="13035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cxnSp>
        <p:nvCxnSpPr>
          <p:cNvPr id="12519" name="Google Shape;12519;p458"/>
          <p:cNvCxnSpPr/>
          <p:nvPr/>
        </p:nvCxnSpPr>
        <p:spPr>
          <a:xfrm>
            <a:off x="3628950" y="1592288"/>
            <a:ext cx="378900" cy="0"/>
          </a:xfrm>
          <a:prstGeom prst="straightConnector1">
            <a:avLst/>
          </a:prstGeom>
          <a:noFill/>
          <a:ln w="9525" cap="flat" cmpd="sng">
            <a:solidFill>
              <a:schemeClr val="dk2"/>
            </a:solidFill>
            <a:prstDash val="solid"/>
            <a:round/>
            <a:headEnd type="none" w="med" len="med"/>
            <a:tailEnd type="triangle" w="med" len="med"/>
          </a:ln>
        </p:spPr>
      </p:cxnSp>
      <p:sp>
        <p:nvSpPr>
          <p:cNvPr id="12520" name="Google Shape;12520;p458"/>
          <p:cNvSpPr txBox="1"/>
          <p:nvPr/>
        </p:nvSpPr>
        <p:spPr>
          <a:xfrm>
            <a:off x="4087885" y="1166899"/>
            <a:ext cx="1206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pic>
        <p:nvPicPr>
          <p:cNvPr id="12521" name="Google Shape;12521;p458"/>
          <p:cNvPicPr preferRelativeResize="0"/>
          <p:nvPr/>
        </p:nvPicPr>
        <p:blipFill rotWithShape="1">
          <a:blip r:embed="rId5">
            <a:alphaModFix/>
          </a:blip>
          <a:srcRect/>
          <a:stretch/>
        </p:blipFill>
        <p:spPr>
          <a:xfrm rot="692448">
            <a:off x="7896632" y="130260"/>
            <a:ext cx="973261" cy="1224080"/>
          </a:xfrm>
          <a:prstGeom prst="rect">
            <a:avLst/>
          </a:prstGeom>
          <a:noFill/>
          <a:ln>
            <a:noFill/>
          </a:ln>
        </p:spPr>
      </p:pic>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Shape 12525"/>
        <p:cNvGrpSpPr/>
        <p:nvPr/>
      </p:nvGrpSpPr>
      <p:grpSpPr>
        <a:xfrm>
          <a:off x="0" y="0"/>
          <a:ext cx="0" cy="0"/>
          <a:chOff x="0" y="0"/>
          <a:chExt cx="0" cy="0"/>
        </a:xfrm>
      </p:grpSpPr>
      <p:sp>
        <p:nvSpPr>
          <p:cNvPr id="12526" name="Google Shape;12526;p459"/>
          <p:cNvSpPr txBox="1"/>
          <p:nvPr/>
        </p:nvSpPr>
        <p:spPr>
          <a:xfrm>
            <a:off x="454700" y="154525"/>
            <a:ext cx="559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SNRI: Venlafaxine</a:t>
            </a:r>
            <a:endParaRPr b="1"/>
          </a:p>
        </p:txBody>
      </p:sp>
      <p:sp>
        <p:nvSpPr>
          <p:cNvPr id="12527" name="Google Shape;12527;p459"/>
          <p:cNvSpPr txBox="1"/>
          <p:nvPr/>
        </p:nvSpPr>
        <p:spPr>
          <a:xfrm>
            <a:off x="0" y="5361500"/>
            <a:ext cx="629700" cy="21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 b="1"/>
              <a:t>Venlafaxine and desvenlafaxine</a:t>
            </a:r>
            <a:endParaRPr sz="200" b="1"/>
          </a:p>
        </p:txBody>
      </p:sp>
      <p:pic>
        <p:nvPicPr>
          <p:cNvPr id="12528" name="Google Shape;12528;p459"/>
          <p:cNvPicPr preferRelativeResize="0"/>
          <p:nvPr/>
        </p:nvPicPr>
        <p:blipFill rotWithShape="1">
          <a:blip r:embed="rId3">
            <a:alphaModFix/>
          </a:blip>
          <a:srcRect r="56610"/>
          <a:stretch/>
        </p:blipFill>
        <p:spPr>
          <a:xfrm>
            <a:off x="252575" y="1315775"/>
            <a:ext cx="3835301" cy="3589475"/>
          </a:xfrm>
          <a:prstGeom prst="rect">
            <a:avLst/>
          </a:prstGeom>
          <a:noFill/>
          <a:ln>
            <a:noFill/>
          </a:ln>
        </p:spPr>
      </p:pic>
      <p:sp>
        <p:nvSpPr>
          <p:cNvPr id="12529" name="Google Shape;12529;p459"/>
          <p:cNvSpPr txBox="1"/>
          <p:nvPr/>
        </p:nvSpPr>
        <p:spPr>
          <a:xfrm>
            <a:off x="1179515" y="2779650"/>
            <a:ext cx="1238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EFFEXOR</a:t>
            </a:r>
            <a:endParaRPr sz="1600" b="1"/>
          </a:p>
        </p:txBody>
      </p:sp>
      <p:cxnSp>
        <p:nvCxnSpPr>
          <p:cNvPr id="12530" name="Google Shape;12530;p459"/>
          <p:cNvCxnSpPr/>
          <p:nvPr/>
        </p:nvCxnSpPr>
        <p:spPr>
          <a:xfrm>
            <a:off x="1567406" y="1930276"/>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531" name="Google Shape;12531;p459"/>
          <p:cNvCxnSpPr/>
          <p:nvPr/>
        </p:nvCxnSpPr>
        <p:spPr>
          <a:xfrm>
            <a:off x="1567406" y="2011450"/>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532" name="Google Shape;12532;p459"/>
          <p:cNvCxnSpPr/>
          <p:nvPr/>
        </p:nvCxnSpPr>
        <p:spPr>
          <a:xfrm>
            <a:off x="1567406" y="2103545"/>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533" name="Google Shape;12533;p459"/>
          <p:cNvCxnSpPr/>
          <p:nvPr/>
        </p:nvCxnSpPr>
        <p:spPr>
          <a:xfrm>
            <a:off x="1555784" y="3758632"/>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534" name="Google Shape;12534;p459"/>
          <p:cNvCxnSpPr/>
          <p:nvPr/>
        </p:nvCxnSpPr>
        <p:spPr>
          <a:xfrm>
            <a:off x="1555784" y="1628593"/>
            <a:ext cx="385200" cy="0"/>
          </a:xfrm>
          <a:prstGeom prst="straightConnector1">
            <a:avLst/>
          </a:prstGeom>
          <a:noFill/>
          <a:ln w="28575" cap="flat" cmpd="sng">
            <a:solidFill>
              <a:schemeClr val="dk2"/>
            </a:solidFill>
            <a:prstDash val="solid"/>
            <a:round/>
            <a:headEnd type="none" w="med" len="med"/>
            <a:tailEnd type="none" w="med" len="med"/>
          </a:ln>
        </p:spPr>
      </p:cxnSp>
      <p:pic>
        <p:nvPicPr>
          <p:cNvPr id="12535" name="Google Shape;12535;p459"/>
          <p:cNvPicPr preferRelativeResize="0"/>
          <p:nvPr/>
        </p:nvPicPr>
        <p:blipFill>
          <a:blip r:embed="rId4">
            <a:alphaModFix/>
          </a:blip>
          <a:stretch>
            <a:fillRect/>
          </a:stretch>
        </p:blipFill>
        <p:spPr>
          <a:xfrm>
            <a:off x="3527190" y="2978050"/>
            <a:ext cx="952500" cy="419100"/>
          </a:xfrm>
          <a:prstGeom prst="rect">
            <a:avLst/>
          </a:prstGeom>
          <a:noFill/>
          <a:ln>
            <a:noFill/>
          </a:ln>
        </p:spPr>
      </p:pic>
      <p:sp>
        <p:nvSpPr>
          <p:cNvPr id="12536" name="Google Shape;12536;p459"/>
          <p:cNvSpPr txBox="1"/>
          <p:nvPr/>
        </p:nvSpPr>
        <p:spPr>
          <a:xfrm>
            <a:off x="2464375" y="3649950"/>
            <a:ext cx="1404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a:t>
            </a:r>
            <a:endParaRPr sz="1200" b="1"/>
          </a:p>
        </p:txBody>
      </p:sp>
      <p:sp>
        <p:nvSpPr>
          <p:cNvPr id="12537" name="Google Shape;12537;p459"/>
          <p:cNvSpPr txBox="1"/>
          <p:nvPr/>
        </p:nvSpPr>
        <p:spPr>
          <a:xfrm>
            <a:off x="2784375" y="1259150"/>
            <a:ext cx="13035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cxnSp>
        <p:nvCxnSpPr>
          <p:cNvPr id="12538" name="Google Shape;12538;p459"/>
          <p:cNvCxnSpPr/>
          <p:nvPr/>
        </p:nvCxnSpPr>
        <p:spPr>
          <a:xfrm>
            <a:off x="3628950" y="1592288"/>
            <a:ext cx="378900" cy="0"/>
          </a:xfrm>
          <a:prstGeom prst="straightConnector1">
            <a:avLst/>
          </a:prstGeom>
          <a:noFill/>
          <a:ln w="9525" cap="flat" cmpd="sng">
            <a:solidFill>
              <a:schemeClr val="dk2"/>
            </a:solidFill>
            <a:prstDash val="solid"/>
            <a:round/>
            <a:headEnd type="none" w="med" len="med"/>
            <a:tailEnd type="triangle" w="med" len="med"/>
          </a:ln>
        </p:spPr>
      </p:cxnSp>
      <p:sp>
        <p:nvSpPr>
          <p:cNvPr id="12539" name="Google Shape;12539;p459"/>
          <p:cNvSpPr txBox="1"/>
          <p:nvPr/>
        </p:nvSpPr>
        <p:spPr>
          <a:xfrm>
            <a:off x="4087885" y="1166899"/>
            <a:ext cx="1206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cxnSp>
        <p:nvCxnSpPr>
          <p:cNvPr id="12540" name="Google Shape;12540;p459"/>
          <p:cNvCxnSpPr/>
          <p:nvPr/>
        </p:nvCxnSpPr>
        <p:spPr>
          <a:xfrm>
            <a:off x="3708975" y="3841688"/>
            <a:ext cx="378900" cy="0"/>
          </a:xfrm>
          <a:prstGeom prst="straightConnector1">
            <a:avLst/>
          </a:prstGeom>
          <a:noFill/>
          <a:ln w="9525" cap="flat" cmpd="sng">
            <a:solidFill>
              <a:schemeClr val="dk2"/>
            </a:solidFill>
            <a:prstDash val="solid"/>
            <a:round/>
            <a:headEnd type="none" w="med" len="med"/>
            <a:tailEnd type="triangle" w="med" len="med"/>
          </a:ln>
        </p:spPr>
      </p:cxnSp>
      <p:sp>
        <p:nvSpPr>
          <p:cNvPr id="12541" name="Google Shape;12541;p459"/>
          <p:cNvSpPr txBox="1"/>
          <p:nvPr/>
        </p:nvSpPr>
        <p:spPr>
          <a:xfrm>
            <a:off x="4132094" y="3372900"/>
            <a:ext cx="19137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potentially activating, benefits in chronic pain, ameliorates sexual dysfunction</a:t>
            </a:r>
            <a:endParaRPr sz="1200"/>
          </a:p>
        </p:txBody>
      </p:sp>
      <p:pic>
        <p:nvPicPr>
          <p:cNvPr id="12542" name="Google Shape;12542;p459"/>
          <p:cNvPicPr preferRelativeResize="0"/>
          <p:nvPr/>
        </p:nvPicPr>
        <p:blipFill rotWithShape="1">
          <a:blip r:embed="rId5">
            <a:alphaModFix/>
          </a:blip>
          <a:srcRect/>
          <a:stretch/>
        </p:blipFill>
        <p:spPr>
          <a:xfrm rot="692448">
            <a:off x="7896632" y="130260"/>
            <a:ext cx="973261" cy="1224080"/>
          </a:xfrm>
          <a:prstGeom prst="rect">
            <a:avLst/>
          </a:prstGeom>
          <a:noFill/>
          <a:ln>
            <a:noFill/>
          </a:ln>
        </p:spPr>
      </p:pic>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Shape 12546"/>
        <p:cNvGrpSpPr/>
        <p:nvPr/>
      </p:nvGrpSpPr>
      <p:grpSpPr>
        <a:xfrm>
          <a:off x="0" y="0"/>
          <a:ext cx="0" cy="0"/>
          <a:chOff x="0" y="0"/>
          <a:chExt cx="0" cy="0"/>
        </a:xfrm>
      </p:grpSpPr>
      <p:sp>
        <p:nvSpPr>
          <p:cNvPr id="12547" name="Google Shape;12547;p460"/>
          <p:cNvSpPr/>
          <p:nvPr/>
        </p:nvSpPr>
        <p:spPr>
          <a:xfrm>
            <a:off x="6045800" y="2493000"/>
            <a:ext cx="2422800" cy="2307600"/>
          </a:xfrm>
          <a:prstGeom prst="rect">
            <a:avLst/>
          </a:prstGeom>
          <a:solidFill>
            <a:srgbClr val="FFFFFF"/>
          </a:solidFill>
          <a:ln w="9525" cap="flat" cmpd="sng">
            <a:solidFill>
              <a:srgbClr val="FFFFFF"/>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48" name="Google Shape;12548;p460"/>
          <p:cNvSpPr txBox="1"/>
          <p:nvPr/>
        </p:nvSpPr>
        <p:spPr>
          <a:xfrm>
            <a:off x="454700" y="154525"/>
            <a:ext cx="559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SNRI: Venlafaxine</a:t>
            </a:r>
            <a:endParaRPr b="1"/>
          </a:p>
        </p:txBody>
      </p:sp>
      <p:sp>
        <p:nvSpPr>
          <p:cNvPr id="12549" name="Google Shape;12549;p460"/>
          <p:cNvSpPr txBox="1"/>
          <p:nvPr/>
        </p:nvSpPr>
        <p:spPr>
          <a:xfrm>
            <a:off x="0" y="5361500"/>
            <a:ext cx="629700" cy="21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 b="1"/>
              <a:t>Venlafaxine and desvenlafaxine</a:t>
            </a:r>
            <a:endParaRPr sz="200" b="1"/>
          </a:p>
        </p:txBody>
      </p:sp>
      <p:pic>
        <p:nvPicPr>
          <p:cNvPr id="12550" name="Google Shape;12550;p460"/>
          <p:cNvPicPr preferRelativeResize="0"/>
          <p:nvPr/>
        </p:nvPicPr>
        <p:blipFill rotWithShape="1">
          <a:blip r:embed="rId3">
            <a:alphaModFix/>
          </a:blip>
          <a:srcRect r="56610"/>
          <a:stretch/>
        </p:blipFill>
        <p:spPr>
          <a:xfrm>
            <a:off x="252575" y="1315775"/>
            <a:ext cx="3835301" cy="3589475"/>
          </a:xfrm>
          <a:prstGeom prst="rect">
            <a:avLst/>
          </a:prstGeom>
          <a:noFill/>
          <a:ln>
            <a:noFill/>
          </a:ln>
        </p:spPr>
      </p:pic>
      <p:sp>
        <p:nvSpPr>
          <p:cNvPr id="12551" name="Google Shape;12551;p460"/>
          <p:cNvSpPr txBox="1"/>
          <p:nvPr/>
        </p:nvSpPr>
        <p:spPr>
          <a:xfrm>
            <a:off x="1179515" y="2779650"/>
            <a:ext cx="1238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EFFEXOR</a:t>
            </a:r>
            <a:endParaRPr sz="1600" b="1"/>
          </a:p>
        </p:txBody>
      </p:sp>
      <p:cxnSp>
        <p:nvCxnSpPr>
          <p:cNvPr id="12552" name="Google Shape;12552;p460"/>
          <p:cNvCxnSpPr/>
          <p:nvPr/>
        </p:nvCxnSpPr>
        <p:spPr>
          <a:xfrm>
            <a:off x="1567406" y="1930276"/>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553" name="Google Shape;12553;p460"/>
          <p:cNvCxnSpPr/>
          <p:nvPr/>
        </p:nvCxnSpPr>
        <p:spPr>
          <a:xfrm>
            <a:off x="1567406" y="2011450"/>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554" name="Google Shape;12554;p460"/>
          <p:cNvCxnSpPr/>
          <p:nvPr/>
        </p:nvCxnSpPr>
        <p:spPr>
          <a:xfrm>
            <a:off x="1567406" y="2103545"/>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555" name="Google Shape;12555;p460"/>
          <p:cNvCxnSpPr/>
          <p:nvPr/>
        </p:nvCxnSpPr>
        <p:spPr>
          <a:xfrm>
            <a:off x="1555784" y="3758632"/>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556" name="Google Shape;12556;p460"/>
          <p:cNvCxnSpPr/>
          <p:nvPr/>
        </p:nvCxnSpPr>
        <p:spPr>
          <a:xfrm>
            <a:off x="1555784" y="1628593"/>
            <a:ext cx="385200" cy="0"/>
          </a:xfrm>
          <a:prstGeom prst="straightConnector1">
            <a:avLst/>
          </a:prstGeom>
          <a:noFill/>
          <a:ln w="28575" cap="flat" cmpd="sng">
            <a:solidFill>
              <a:schemeClr val="dk2"/>
            </a:solidFill>
            <a:prstDash val="solid"/>
            <a:round/>
            <a:headEnd type="none" w="med" len="med"/>
            <a:tailEnd type="none" w="med" len="med"/>
          </a:ln>
        </p:spPr>
      </p:cxnSp>
      <p:pic>
        <p:nvPicPr>
          <p:cNvPr id="12557" name="Google Shape;12557;p460"/>
          <p:cNvPicPr preferRelativeResize="0"/>
          <p:nvPr/>
        </p:nvPicPr>
        <p:blipFill>
          <a:blip r:embed="rId4">
            <a:alphaModFix/>
          </a:blip>
          <a:stretch>
            <a:fillRect/>
          </a:stretch>
        </p:blipFill>
        <p:spPr>
          <a:xfrm>
            <a:off x="3527190" y="2978050"/>
            <a:ext cx="952500" cy="419100"/>
          </a:xfrm>
          <a:prstGeom prst="rect">
            <a:avLst/>
          </a:prstGeom>
          <a:noFill/>
          <a:ln>
            <a:noFill/>
          </a:ln>
        </p:spPr>
      </p:pic>
      <p:sp>
        <p:nvSpPr>
          <p:cNvPr id="12558" name="Google Shape;12558;p460"/>
          <p:cNvSpPr txBox="1"/>
          <p:nvPr/>
        </p:nvSpPr>
        <p:spPr>
          <a:xfrm>
            <a:off x="2464375" y="3649950"/>
            <a:ext cx="1404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a:t>
            </a:r>
            <a:endParaRPr sz="1200" b="1"/>
          </a:p>
        </p:txBody>
      </p:sp>
      <p:sp>
        <p:nvSpPr>
          <p:cNvPr id="12559" name="Google Shape;12559;p460"/>
          <p:cNvSpPr txBox="1"/>
          <p:nvPr/>
        </p:nvSpPr>
        <p:spPr>
          <a:xfrm>
            <a:off x="2784375" y="1259150"/>
            <a:ext cx="13035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cxnSp>
        <p:nvCxnSpPr>
          <p:cNvPr id="12560" name="Google Shape;12560;p460"/>
          <p:cNvCxnSpPr/>
          <p:nvPr/>
        </p:nvCxnSpPr>
        <p:spPr>
          <a:xfrm>
            <a:off x="3628950" y="1592288"/>
            <a:ext cx="378900" cy="0"/>
          </a:xfrm>
          <a:prstGeom prst="straightConnector1">
            <a:avLst/>
          </a:prstGeom>
          <a:noFill/>
          <a:ln w="9525" cap="flat" cmpd="sng">
            <a:solidFill>
              <a:schemeClr val="dk2"/>
            </a:solidFill>
            <a:prstDash val="solid"/>
            <a:round/>
            <a:headEnd type="none" w="med" len="med"/>
            <a:tailEnd type="triangle" w="med" len="med"/>
          </a:ln>
        </p:spPr>
      </p:cxnSp>
      <p:sp>
        <p:nvSpPr>
          <p:cNvPr id="12561" name="Google Shape;12561;p460"/>
          <p:cNvSpPr txBox="1"/>
          <p:nvPr/>
        </p:nvSpPr>
        <p:spPr>
          <a:xfrm>
            <a:off x="4087885" y="1166899"/>
            <a:ext cx="1206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cxnSp>
        <p:nvCxnSpPr>
          <p:cNvPr id="12562" name="Google Shape;12562;p460"/>
          <p:cNvCxnSpPr/>
          <p:nvPr/>
        </p:nvCxnSpPr>
        <p:spPr>
          <a:xfrm>
            <a:off x="3708975" y="3841688"/>
            <a:ext cx="378900" cy="0"/>
          </a:xfrm>
          <a:prstGeom prst="straightConnector1">
            <a:avLst/>
          </a:prstGeom>
          <a:noFill/>
          <a:ln w="9525" cap="flat" cmpd="sng">
            <a:solidFill>
              <a:schemeClr val="dk2"/>
            </a:solidFill>
            <a:prstDash val="solid"/>
            <a:round/>
            <a:headEnd type="none" w="med" len="med"/>
            <a:tailEnd type="triangle" w="med" len="med"/>
          </a:ln>
        </p:spPr>
      </p:cxnSp>
      <p:sp>
        <p:nvSpPr>
          <p:cNvPr id="12563" name="Google Shape;12563;p460"/>
          <p:cNvSpPr txBox="1"/>
          <p:nvPr/>
        </p:nvSpPr>
        <p:spPr>
          <a:xfrm>
            <a:off x="4132094" y="3372900"/>
            <a:ext cx="19137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potentially activating, benefits in chronic pain, ameliorates sexual dysfunction</a:t>
            </a:r>
            <a:endParaRPr sz="1200"/>
          </a:p>
        </p:txBody>
      </p:sp>
      <p:pic>
        <p:nvPicPr>
          <p:cNvPr id="12564" name="Google Shape;12564;p460"/>
          <p:cNvPicPr preferRelativeResize="0"/>
          <p:nvPr/>
        </p:nvPicPr>
        <p:blipFill rotWithShape="1">
          <a:blip r:embed="rId5">
            <a:alphaModFix/>
          </a:blip>
          <a:srcRect/>
          <a:stretch/>
        </p:blipFill>
        <p:spPr>
          <a:xfrm rot="692448">
            <a:off x="7896632" y="130260"/>
            <a:ext cx="973261" cy="1224080"/>
          </a:xfrm>
          <a:prstGeom prst="rect">
            <a:avLst/>
          </a:prstGeom>
          <a:noFill/>
          <a:ln>
            <a:noFill/>
          </a:ln>
        </p:spPr>
      </p:pic>
      <p:grpSp>
        <p:nvGrpSpPr>
          <p:cNvPr id="12565" name="Google Shape;12565;p460"/>
          <p:cNvGrpSpPr/>
          <p:nvPr/>
        </p:nvGrpSpPr>
        <p:grpSpPr>
          <a:xfrm>
            <a:off x="6171050" y="2493000"/>
            <a:ext cx="2522600" cy="2023350"/>
            <a:chOff x="153950" y="1969125"/>
            <a:chExt cx="2522600" cy="2023350"/>
          </a:xfrm>
        </p:grpSpPr>
        <p:sp>
          <p:nvSpPr>
            <p:cNvPr id="12566" name="Google Shape;12566;p460"/>
            <p:cNvSpPr txBox="1"/>
            <p:nvPr/>
          </p:nvSpPr>
          <p:spPr>
            <a:xfrm>
              <a:off x="154450" y="3653475"/>
              <a:ext cx="2522100" cy="339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“S</a:t>
              </a:r>
              <a:r>
                <a:rPr lang="en" b="1" i="0" u="sng" strike="noStrike" cap="none">
                  <a:solidFill>
                    <a:srgbClr val="000000"/>
                  </a:solidFill>
                  <a:latin typeface="Arial"/>
                  <a:ea typeface="Arial"/>
                  <a:cs typeface="Arial"/>
                  <a:sym typeface="Arial"/>
                </a:rPr>
                <a:t>S</a:t>
              </a:r>
              <a:r>
                <a:rPr lang="en" b="0" i="0" u="none" strike="noStrike" cap="none">
                  <a:solidFill>
                    <a:srgbClr val="000000"/>
                  </a:solidFill>
                  <a:latin typeface="Arial"/>
                  <a:ea typeface="Arial"/>
                  <a:cs typeface="Arial"/>
                  <a:sym typeface="Arial"/>
                </a:rPr>
                <a:t>RI”   “S</a:t>
              </a:r>
              <a:r>
                <a:rPr lang="en" b="1" i="0" u="sng" strike="noStrike" cap="none">
                  <a:solidFill>
                    <a:srgbClr val="000000"/>
                  </a:solidFill>
                  <a:latin typeface="Arial"/>
                  <a:ea typeface="Arial"/>
                  <a:cs typeface="Arial"/>
                  <a:sym typeface="Arial"/>
                </a:rPr>
                <a:t>S</a:t>
              </a:r>
              <a:r>
                <a:rPr lang="en" b="0" i="0" u="none" strike="noStrike" cap="none">
                  <a:solidFill>
                    <a:srgbClr val="000000"/>
                  </a:solidFill>
                  <a:latin typeface="Arial"/>
                  <a:ea typeface="Arial"/>
                  <a:cs typeface="Arial"/>
                  <a:sym typeface="Arial"/>
                </a:rPr>
                <a:t>RI”     S</a:t>
              </a:r>
              <a:r>
                <a:rPr lang="en" b="1" i="0" u="sng" strike="noStrike" cap="none">
                  <a:solidFill>
                    <a:srgbClr val="000000"/>
                  </a:solidFill>
                  <a:latin typeface="Arial"/>
                  <a:ea typeface="Arial"/>
                  <a:cs typeface="Arial"/>
                  <a:sym typeface="Arial"/>
                </a:rPr>
                <a:t>N</a:t>
              </a:r>
              <a:r>
                <a:rPr lang="en" b="0" i="0" u="none" strike="noStrike" cap="none">
                  <a:solidFill>
                    <a:srgbClr val="000000"/>
                  </a:solidFill>
                  <a:latin typeface="Arial"/>
                  <a:ea typeface="Arial"/>
                  <a:cs typeface="Arial"/>
                  <a:sym typeface="Arial"/>
                </a:rPr>
                <a:t>RI</a:t>
              </a:r>
              <a:endParaRPr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800"/>
                <a:buFont typeface="Arial"/>
                <a:buNone/>
              </a:pPr>
              <a:endParaRPr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800"/>
                <a:buFont typeface="Arial"/>
                <a:buNone/>
              </a:pPr>
              <a:endParaRPr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800"/>
                <a:buFont typeface="Arial"/>
                <a:buNone/>
              </a:pPr>
              <a:endParaRPr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800"/>
                <a:buFont typeface="Arial"/>
                <a:buNone/>
              </a:pPr>
              <a:endParaRPr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800"/>
                <a:buFont typeface="Arial"/>
                <a:buNone/>
              </a:pPr>
              <a:endParaRPr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800"/>
                <a:buFont typeface="Arial"/>
                <a:buNone/>
              </a:pPr>
              <a:endParaRPr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800"/>
                <a:buFont typeface="Arial"/>
                <a:buNone/>
              </a:pPr>
              <a:endParaRPr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800"/>
                <a:buFont typeface="Arial"/>
                <a:buNone/>
              </a:pPr>
              <a:endParaRPr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800"/>
                <a:buFont typeface="Arial"/>
                <a:buNone/>
              </a:pPr>
              <a:endParaRPr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800"/>
                <a:buFont typeface="Arial"/>
                <a:buNone/>
              </a:pPr>
              <a:endParaRPr b="0" i="0" u="none" strike="noStrike" cap="none">
                <a:solidFill>
                  <a:srgbClr val="000000"/>
                </a:solidFill>
                <a:latin typeface="Arial"/>
                <a:ea typeface="Arial"/>
                <a:cs typeface="Arial"/>
                <a:sym typeface="Arial"/>
              </a:endParaRPr>
            </a:p>
          </p:txBody>
        </p:sp>
        <p:pic>
          <p:nvPicPr>
            <p:cNvPr id="12567" name="Google Shape;12567;p460" descr="A close up of a sign&#10;&#10;Description automatically generated"/>
            <p:cNvPicPr preferRelativeResize="0"/>
            <p:nvPr/>
          </p:nvPicPr>
          <p:blipFill rotWithShape="1">
            <a:blip r:embed="rId6">
              <a:alphaModFix/>
            </a:blip>
            <a:srcRect l="69289"/>
            <a:stretch/>
          </p:blipFill>
          <p:spPr>
            <a:xfrm>
              <a:off x="1709737" y="2748780"/>
              <a:ext cx="405065" cy="948976"/>
            </a:xfrm>
            <a:prstGeom prst="rect">
              <a:avLst/>
            </a:prstGeom>
            <a:noFill/>
            <a:ln>
              <a:noFill/>
            </a:ln>
          </p:spPr>
        </p:pic>
        <p:pic>
          <p:nvPicPr>
            <p:cNvPr id="12568" name="Google Shape;12568;p460" descr="A close up of a sign&#10;&#10;Description automatically generated"/>
            <p:cNvPicPr preferRelativeResize="0"/>
            <p:nvPr/>
          </p:nvPicPr>
          <p:blipFill rotWithShape="1">
            <a:blip r:embed="rId6">
              <a:alphaModFix/>
            </a:blip>
            <a:srcRect l="31818" r="28444"/>
            <a:stretch/>
          </p:blipFill>
          <p:spPr>
            <a:xfrm>
              <a:off x="989050" y="2773188"/>
              <a:ext cx="476098" cy="862049"/>
            </a:xfrm>
            <a:prstGeom prst="rect">
              <a:avLst/>
            </a:prstGeom>
            <a:noFill/>
            <a:ln>
              <a:noFill/>
            </a:ln>
          </p:spPr>
        </p:pic>
        <p:pic>
          <p:nvPicPr>
            <p:cNvPr id="12569" name="Google Shape;12569;p460" descr="A close up of a sign&#10;&#10;Description automatically generated"/>
            <p:cNvPicPr preferRelativeResize="0"/>
            <p:nvPr/>
          </p:nvPicPr>
          <p:blipFill rotWithShape="1">
            <a:blip r:embed="rId6">
              <a:alphaModFix/>
            </a:blip>
            <a:srcRect r="72119"/>
            <a:stretch/>
          </p:blipFill>
          <p:spPr>
            <a:xfrm>
              <a:off x="347725" y="2821275"/>
              <a:ext cx="289693" cy="747627"/>
            </a:xfrm>
            <a:prstGeom prst="rect">
              <a:avLst/>
            </a:prstGeom>
            <a:noFill/>
            <a:ln>
              <a:noFill/>
            </a:ln>
          </p:spPr>
        </p:pic>
        <p:sp>
          <p:nvSpPr>
            <p:cNvPr id="12570" name="Google Shape;12570;p460"/>
            <p:cNvSpPr txBox="1"/>
            <p:nvPr/>
          </p:nvSpPr>
          <p:spPr>
            <a:xfrm>
              <a:off x="153950" y="2234225"/>
              <a:ext cx="700800" cy="3390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0"/>
                </a:spcBef>
                <a:spcAft>
                  <a:spcPts val="0"/>
                </a:spcAft>
                <a:buClr>
                  <a:srgbClr val="000000"/>
                </a:buClr>
                <a:buSzPts val="800"/>
                <a:buFont typeface="Arial"/>
                <a:buNone/>
              </a:pPr>
              <a:r>
                <a:rPr lang="en"/>
                <a:t>37.5 </a:t>
              </a:r>
              <a:endParaRPr/>
            </a:p>
            <a:p>
              <a:pPr marL="0" marR="0" lvl="0" indent="0" algn="ctr" rtl="0">
                <a:lnSpc>
                  <a:spcPct val="80000"/>
                </a:lnSpc>
                <a:spcBef>
                  <a:spcPts val="0"/>
                </a:spcBef>
                <a:spcAft>
                  <a:spcPts val="0"/>
                </a:spcAft>
                <a:buClr>
                  <a:srgbClr val="000000"/>
                </a:buClr>
                <a:buSzPts val="800"/>
                <a:buFont typeface="Arial"/>
                <a:buNone/>
              </a:pPr>
              <a:r>
                <a:rPr lang="en"/>
                <a:t>mg</a:t>
              </a:r>
              <a:endParaRPr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800"/>
                <a:buFont typeface="Arial"/>
                <a:buNone/>
              </a:pPr>
              <a:endParaRPr b="0" i="0" u="none" strike="noStrike" cap="none">
                <a:solidFill>
                  <a:srgbClr val="000000"/>
                </a:solidFill>
                <a:latin typeface="Arial"/>
                <a:ea typeface="Arial"/>
                <a:cs typeface="Arial"/>
                <a:sym typeface="Arial"/>
              </a:endParaRPr>
            </a:p>
          </p:txBody>
        </p:sp>
        <p:sp>
          <p:nvSpPr>
            <p:cNvPr id="12571" name="Google Shape;12571;p460"/>
            <p:cNvSpPr txBox="1"/>
            <p:nvPr/>
          </p:nvSpPr>
          <p:spPr>
            <a:xfrm>
              <a:off x="562510" y="1969125"/>
              <a:ext cx="1447500" cy="238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800"/>
                <a:buFont typeface="Arial"/>
                <a:buNone/>
              </a:pPr>
              <a:r>
                <a:rPr lang="en" b="1" i="0" u="none" strike="noStrike" cap="none">
                  <a:solidFill>
                    <a:srgbClr val="000000"/>
                  </a:solidFill>
                  <a:latin typeface="Arial"/>
                  <a:ea typeface="Arial"/>
                  <a:cs typeface="Arial"/>
                  <a:sym typeface="Arial"/>
                </a:rPr>
                <a:t>Effexor XR</a:t>
              </a:r>
              <a:endParaRPr sz="1200" b="0" i="0" u="none" strike="noStrike" cap="none">
                <a:solidFill>
                  <a:srgbClr val="000000"/>
                </a:solidFill>
                <a:latin typeface="Arial"/>
                <a:ea typeface="Arial"/>
                <a:cs typeface="Arial"/>
                <a:sym typeface="Arial"/>
              </a:endParaRPr>
            </a:p>
          </p:txBody>
        </p:sp>
        <p:sp>
          <p:nvSpPr>
            <p:cNvPr id="12572" name="Google Shape;12572;p460"/>
            <p:cNvSpPr txBox="1"/>
            <p:nvPr/>
          </p:nvSpPr>
          <p:spPr>
            <a:xfrm>
              <a:off x="1003588" y="2235825"/>
              <a:ext cx="476100" cy="3390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0"/>
                </a:spcBef>
                <a:spcAft>
                  <a:spcPts val="0"/>
                </a:spcAft>
                <a:buClr>
                  <a:srgbClr val="000000"/>
                </a:buClr>
                <a:buSzPts val="800"/>
                <a:buFont typeface="Arial"/>
                <a:buNone/>
              </a:pPr>
              <a:r>
                <a:rPr lang="en"/>
                <a:t>75</a:t>
              </a:r>
              <a:endParaRPr/>
            </a:p>
            <a:p>
              <a:pPr marL="0" marR="0" lvl="0" indent="0" algn="ctr" rtl="0">
                <a:lnSpc>
                  <a:spcPct val="80000"/>
                </a:lnSpc>
                <a:spcBef>
                  <a:spcPts val="0"/>
                </a:spcBef>
                <a:spcAft>
                  <a:spcPts val="0"/>
                </a:spcAft>
                <a:buClr>
                  <a:srgbClr val="000000"/>
                </a:buClr>
                <a:buSzPts val="800"/>
                <a:buFont typeface="Arial"/>
                <a:buNone/>
              </a:pPr>
              <a:r>
                <a:rPr lang="en"/>
                <a:t>mg</a:t>
              </a:r>
              <a:endParaRPr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800"/>
                <a:buFont typeface="Arial"/>
                <a:buNone/>
              </a:pPr>
              <a:endParaRPr b="0" i="0" u="none" strike="noStrike" cap="none">
                <a:solidFill>
                  <a:srgbClr val="000000"/>
                </a:solidFill>
                <a:latin typeface="Arial"/>
                <a:ea typeface="Arial"/>
                <a:cs typeface="Arial"/>
                <a:sym typeface="Arial"/>
              </a:endParaRPr>
            </a:p>
          </p:txBody>
        </p:sp>
        <p:sp>
          <p:nvSpPr>
            <p:cNvPr id="12573" name="Google Shape;12573;p460"/>
            <p:cNvSpPr txBox="1"/>
            <p:nvPr/>
          </p:nvSpPr>
          <p:spPr>
            <a:xfrm>
              <a:off x="1619031" y="2235825"/>
              <a:ext cx="700800" cy="3390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0"/>
                </a:spcBef>
                <a:spcAft>
                  <a:spcPts val="0"/>
                </a:spcAft>
                <a:buClr>
                  <a:srgbClr val="000000"/>
                </a:buClr>
                <a:buSzPts val="800"/>
                <a:buFont typeface="Arial"/>
                <a:buNone/>
              </a:pPr>
              <a:r>
                <a:rPr lang="en"/>
                <a:t>150</a:t>
              </a:r>
              <a:endParaRPr/>
            </a:p>
            <a:p>
              <a:pPr marL="0" marR="0" lvl="0" indent="0" algn="ctr" rtl="0">
                <a:lnSpc>
                  <a:spcPct val="80000"/>
                </a:lnSpc>
                <a:spcBef>
                  <a:spcPts val="0"/>
                </a:spcBef>
                <a:spcAft>
                  <a:spcPts val="0"/>
                </a:spcAft>
                <a:buClr>
                  <a:srgbClr val="000000"/>
                </a:buClr>
                <a:buSzPts val="800"/>
                <a:buFont typeface="Arial"/>
                <a:buNone/>
              </a:pPr>
              <a:r>
                <a:rPr lang="en"/>
                <a:t>mg</a:t>
              </a:r>
              <a:endParaRPr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800"/>
                <a:buFont typeface="Arial"/>
                <a:buNone/>
              </a:pPr>
              <a:endParaRPr b="0" i="0" u="none" strike="noStrike" cap="none">
                <a:solidFill>
                  <a:srgbClr val="000000"/>
                </a:solidFill>
                <a:latin typeface="Arial"/>
                <a:ea typeface="Arial"/>
                <a:cs typeface="Arial"/>
                <a:sym typeface="Arial"/>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pic>
        <p:nvPicPr>
          <p:cNvPr id="641" name="Google Shape;641;p56"/>
          <p:cNvPicPr preferRelativeResize="0"/>
          <p:nvPr/>
        </p:nvPicPr>
        <p:blipFill rotWithShape="1">
          <a:blip r:embed="rId3">
            <a:alphaModFix/>
          </a:blip>
          <a:srcRect t="3670"/>
          <a:stretch/>
        </p:blipFill>
        <p:spPr>
          <a:xfrm>
            <a:off x="3038350" y="379200"/>
            <a:ext cx="2495270" cy="3328376"/>
          </a:xfrm>
          <a:prstGeom prst="rect">
            <a:avLst/>
          </a:prstGeom>
          <a:noFill/>
          <a:ln>
            <a:noFill/>
          </a:ln>
        </p:spPr>
      </p:pic>
      <p:sp>
        <p:nvSpPr>
          <p:cNvPr id="642" name="Google Shape;642;p56"/>
          <p:cNvSpPr txBox="1"/>
          <p:nvPr/>
        </p:nvSpPr>
        <p:spPr>
          <a:xfrm>
            <a:off x="4572000" y="319925"/>
            <a:ext cx="30000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t>first messenger</a:t>
            </a:r>
            <a:endParaRPr sz="1300"/>
          </a:p>
        </p:txBody>
      </p:sp>
      <p:sp>
        <p:nvSpPr>
          <p:cNvPr id="643" name="Google Shape;643;p56"/>
          <p:cNvSpPr txBox="1"/>
          <p:nvPr/>
        </p:nvSpPr>
        <p:spPr>
          <a:xfrm>
            <a:off x="6536750" y="3474425"/>
            <a:ext cx="1820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Enzyme</a:t>
            </a:r>
            <a:endParaRPr sz="1200"/>
          </a:p>
        </p:txBody>
      </p:sp>
      <p:sp>
        <p:nvSpPr>
          <p:cNvPr id="644" name="Google Shape;644;p56"/>
          <p:cNvSpPr txBox="1"/>
          <p:nvPr/>
        </p:nvSpPr>
        <p:spPr>
          <a:xfrm rot="-804569">
            <a:off x="2537143" y="1862822"/>
            <a:ext cx="2999884" cy="32322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neuron cell  membrane</a:t>
            </a:r>
            <a:endParaRPr sz="700"/>
          </a:p>
        </p:txBody>
      </p:sp>
      <p:sp>
        <p:nvSpPr>
          <p:cNvPr id="645" name="Google Shape;645;p56"/>
          <p:cNvSpPr txBox="1"/>
          <p:nvPr/>
        </p:nvSpPr>
        <p:spPr>
          <a:xfrm>
            <a:off x="3518751" y="343029"/>
            <a:ext cx="2037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1"/>
                </a:solidFill>
              </a:rPr>
              <a:t>neurotransmitter</a:t>
            </a:r>
            <a:endParaRPr sz="1000">
              <a:solidFill>
                <a:schemeClr val="lt1"/>
              </a:solidFill>
            </a:endParaRPr>
          </a:p>
        </p:txBody>
      </p:sp>
      <p:pic>
        <p:nvPicPr>
          <p:cNvPr id="646" name="Google Shape;646;p56"/>
          <p:cNvPicPr preferRelativeResize="0"/>
          <p:nvPr/>
        </p:nvPicPr>
        <p:blipFill>
          <a:blip r:embed="rId4">
            <a:alphaModFix/>
          </a:blip>
          <a:stretch>
            <a:fillRect/>
          </a:stretch>
        </p:blipFill>
        <p:spPr>
          <a:xfrm>
            <a:off x="2901400" y="2723800"/>
            <a:ext cx="2205925" cy="1485900"/>
          </a:xfrm>
          <a:prstGeom prst="rect">
            <a:avLst/>
          </a:prstGeom>
          <a:noFill/>
          <a:ln>
            <a:noFill/>
          </a:ln>
        </p:spPr>
      </p:pic>
      <p:pic>
        <p:nvPicPr>
          <p:cNvPr id="647" name="Google Shape;647;p56"/>
          <p:cNvPicPr preferRelativeResize="0"/>
          <p:nvPr/>
        </p:nvPicPr>
        <p:blipFill>
          <a:blip r:embed="rId4">
            <a:alphaModFix/>
          </a:blip>
          <a:stretch>
            <a:fillRect/>
          </a:stretch>
        </p:blipFill>
        <p:spPr>
          <a:xfrm>
            <a:off x="4840625" y="2357825"/>
            <a:ext cx="2726325" cy="1485900"/>
          </a:xfrm>
          <a:prstGeom prst="rect">
            <a:avLst/>
          </a:prstGeom>
          <a:noFill/>
          <a:ln>
            <a:noFill/>
          </a:ln>
        </p:spPr>
      </p:pic>
      <p:cxnSp>
        <p:nvCxnSpPr>
          <p:cNvPr id="648" name="Google Shape;648;p56"/>
          <p:cNvCxnSpPr/>
          <p:nvPr/>
        </p:nvCxnSpPr>
        <p:spPr>
          <a:xfrm flipH="1">
            <a:off x="4122175" y="1700025"/>
            <a:ext cx="1563900" cy="203400"/>
          </a:xfrm>
          <a:prstGeom prst="straightConnector1">
            <a:avLst/>
          </a:prstGeom>
          <a:noFill/>
          <a:ln w="38100" cap="flat" cmpd="sng">
            <a:solidFill>
              <a:srgbClr val="FF0000"/>
            </a:solidFill>
            <a:prstDash val="solid"/>
            <a:round/>
            <a:headEnd type="none" w="med" len="med"/>
            <a:tailEnd type="triangle" w="med" len="med"/>
          </a:ln>
        </p:spPr>
      </p:cxnSp>
      <p:sp>
        <p:nvSpPr>
          <p:cNvPr id="649" name="Google Shape;649;p56"/>
          <p:cNvSpPr txBox="1"/>
          <p:nvPr/>
        </p:nvSpPr>
        <p:spPr>
          <a:xfrm>
            <a:off x="243227" y="99800"/>
            <a:ext cx="2572200" cy="1354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Chemical neurotransmission</a:t>
            </a:r>
            <a:endParaRPr sz="1900" b="1"/>
          </a:p>
          <a:p>
            <a:pPr marL="0" lvl="0" indent="0" algn="l" rtl="0">
              <a:spcBef>
                <a:spcPts val="0"/>
              </a:spcBef>
              <a:spcAft>
                <a:spcPts val="0"/>
              </a:spcAft>
              <a:buNone/>
            </a:pPr>
            <a:endParaRPr sz="1900" b="1"/>
          </a:p>
          <a:p>
            <a:pPr marL="0" lvl="0" indent="0" algn="l" rtl="0">
              <a:spcBef>
                <a:spcPts val="0"/>
              </a:spcBef>
              <a:spcAft>
                <a:spcPts val="0"/>
              </a:spcAft>
              <a:buNone/>
            </a:pPr>
            <a:endParaRPr sz="1900" b="1"/>
          </a:p>
        </p:txBody>
      </p:sp>
      <p:sp>
        <p:nvSpPr>
          <p:cNvPr id="650" name="Google Shape;650;p56"/>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
        <p:nvSpPr>
          <p:cNvPr id="651" name="Google Shape;651;p56"/>
          <p:cNvSpPr txBox="1"/>
          <p:nvPr/>
        </p:nvSpPr>
        <p:spPr>
          <a:xfrm>
            <a:off x="5686075" y="1503225"/>
            <a:ext cx="13020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rgbClr val="FF0000"/>
                </a:solidFill>
              </a:rPr>
              <a:t>remember #7 = seventh messenger</a:t>
            </a:r>
            <a:endParaRPr sz="1600">
              <a:solidFill>
                <a:srgbClr val="FF0000"/>
              </a:solidFill>
            </a:endParaRPr>
          </a:p>
          <a:p>
            <a:pPr marL="0" lvl="0" indent="0" algn="l" rtl="0">
              <a:spcBef>
                <a:spcPts val="0"/>
              </a:spcBef>
              <a:spcAft>
                <a:spcPts val="0"/>
              </a:spcAft>
              <a:buNone/>
            </a:pPr>
            <a:r>
              <a:rPr lang="en" sz="1600">
                <a:solidFill>
                  <a:srgbClr val="FF0000"/>
                </a:solidFill>
              </a:rPr>
              <a:t>(late gene product)</a:t>
            </a:r>
            <a:endParaRPr sz="1600">
              <a:solidFill>
                <a:srgbClr val="FF0000"/>
              </a:solidFill>
            </a:endParaRP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Shape 12577"/>
        <p:cNvGrpSpPr/>
        <p:nvPr/>
      </p:nvGrpSpPr>
      <p:grpSpPr>
        <a:xfrm>
          <a:off x="0" y="0"/>
          <a:ext cx="0" cy="0"/>
          <a:chOff x="0" y="0"/>
          <a:chExt cx="0" cy="0"/>
        </a:xfrm>
      </p:grpSpPr>
      <p:sp>
        <p:nvSpPr>
          <p:cNvPr id="12578" name="Google Shape;12578;p461"/>
          <p:cNvSpPr txBox="1"/>
          <p:nvPr/>
        </p:nvSpPr>
        <p:spPr>
          <a:xfrm>
            <a:off x="454700" y="154525"/>
            <a:ext cx="559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SNRI: Venlafaxine</a:t>
            </a:r>
            <a:endParaRPr b="1"/>
          </a:p>
        </p:txBody>
      </p:sp>
      <p:sp>
        <p:nvSpPr>
          <p:cNvPr id="12579" name="Google Shape;12579;p461"/>
          <p:cNvSpPr txBox="1"/>
          <p:nvPr/>
        </p:nvSpPr>
        <p:spPr>
          <a:xfrm>
            <a:off x="0" y="5361500"/>
            <a:ext cx="629700" cy="21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 b="1"/>
              <a:t>Venlafaxine and desvenlafaxine</a:t>
            </a:r>
            <a:endParaRPr sz="200" b="1"/>
          </a:p>
        </p:txBody>
      </p:sp>
      <p:pic>
        <p:nvPicPr>
          <p:cNvPr id="12580" name="Google Shape;12580;p461"/>
          <p:cNvPicPr preferRelativeResize="0"/>
          <p:nvPr/>
        </p:nvPicPr>
        <p:blipFill rotWithShape="1">
          <a:blip r:embed="rId3">
            <a:alphaModFix/>
          </a:blip>
          <a:srcRect r="56610"/>
          <a:stretch/>
        </p:blipFill>
        <p:spPr>
          <a:xfrm>
            <a:off x="252575" y="1315775"/>
            <a:ext cx="3835301" cy="3589475"/>
          </a:xfrm>
          <a:prstGeom prst="rect">
            <a:avLst/>
          </a:prstGeom>
          <a:noFill/>
          <a:ln>
            <a:noFill/>
          </a:ln>
        </p:spPr>
      </p:pic>
      <p:sp>
        <p:nvSpPr>
          <p:cNvPr id="12581" name="Google Shape;12581;p461"/>
          <p:cNvSpPr txBox="1"/>
          <p:nvPr/>
        </p:nvSpPr>
        <p:spPr>
          <a:xfrm>
            <a:off x="1179515" y="2779650"/>
            <a:ext cx="1238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EFFEXOR</a:t>
            </a:r>
            <a:endParaRPr sz="1600" b="1"/>
          </a:p>
        </p:txBody>
      </p:sp>
      <p:cxnSp>
        <p:nvCxnSpPr>
          <p:cNvPr id="12582" name="Google Shape;12582;p461"/>
          <p:cNvCxnSpPr/>
          <p:nvPr/>
        </p:nvCxnSpPr>
        <p:spPr>
          <a:xfrm>
            <a:off x="1567406" y="1930276"/>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583" name="Google Shape;12583;p461"/>
          <p:cNvCxnSpPr/>
          <p:nvPr/>
        </p:nvCxnSpPr>
        <p:spPr>
          <a:xfrm>
            <a:off x="1567406" y="2011450"/>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584" name="Google Shape;12584;p461"/>
          <p:cNvCxnSpPr/>
          <p:nvPr/>
        </p:nvCxnSpPr>
        <p:spPr>
          <a:xfrm>
            <a:off x="1567406" y="2103545"/>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585" name="Google Shape;12585;p461"/>
          <p:cNvCxnSpPr/>
          <p:nvPr/>
        </p:nvCxnSpPr>
        <p:spPr>
          <a:xfrm>
            <a:off x="1555784" y="3758632"/>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586" name="Google Shape;12586;p461"/>
          <p:cNvCxnSpPr/>
          <p:nvPr/>
        </p:nvCxnSpPr>
        <p:spPr>
          <a:xfrm>
            <a:off x="1555784" y="1628593"/>
            <a:ext cx="385200" cy="0"/>
          </a:xfrm>
          <a:prstGeom prst="straightConnector1">
            <a:avLst/>
          </a:prstGeom>
          <a:noFill/>
          <a:ln w="28575" cap="flat" cmpd="sng">
            <a:solidFill>
              <a:schemeClr val="dk2"/>
            </a:solidFill>
            <a:prstDash val="solid"/>
            <a:round/>
            <a:headEnd type="none" w="med" len="med"/>
            <a:tailEnd type="none" w="med" len="med"/>
          </a:ln>
        </p:spPr>
      </p:cxnSp>
      <p:pic>
        <p:nvPicPr>
          <p:cNvPr id="12587" name="Google Shape;12587;p461"/>
          <p:cNvPicPr preferRelativeResize="0"/>
          <p:nvPr/>
        </p:nvPicPr>
        <p:blipFill>
          <a:blip r:embed="rId4">
            <a:alphaModFix/>
          </a:blip>
          <a:stretch>
            <a:fillRect/>
          </a:stretch>
        </p:blipFill>
        <p:spPr>
          <a:xfrm>
            <a:off x="3527190" y="2978050"/>
            <a:ext cx="952500" cy="419100"/>
          </a:xfrm>
          <a:prstGeom prst="rect">
            <a:avLst/>
          </a:prstGeom>
          <a:noFill/>
          <a:ln>
            <a:noFill/>
          </a:ln>
        </p:spPr>
      </p:pic>
      <p:sp>
        <p:nvSpPr>
          <p:cNvPr id="12588" name="Google Shape;12588;p461"/>
          <p:cNvSpPr txBox="1"/>
          <p:nvPr/>
        </p:nvSpPr>
        <p:spPr>
          <a:xfrm>
            <a:off x="2464375" y="3649950"/>
            <a:ext cx="1404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a:t>
            </a:r>
            <a:endParaRPr sz="1200" b="1"/>
          </a:p>
        </p:txBody>
      </p:sp>
      <p:sp>
        <p:nvSpPr>
          <p:cNvPr id="12589" name="Google Shape;12589;p461"/>
          <p:cNvSpPr txBox="1"/>
          <p:nvPr/>
        </p:nvSpPr>
        <p:spPr>
          <a:xfrm>
            <a:off x="2784375" y="1259150"/>
            <a:ext cx="13035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cxnSp>
        <p:nvCxnSpPr>
          <p:cNvPr id="12590" name="Google Shape;12590;p461"/>
          <p:cNvCxnSpPr/>
          <p:nvPr/>
        </p:nvCxnSpPr>
        <p:spPr>
          <a:xfrm>
            <a:off x="3628950" y="1592288"/>
            <a:ext cx="378900" cy="0"/>
          </a:xfrm>
          <a:prstGeom prst="straightConnector1">
            <a:avLst/>
          </a:prstGeom>
          <a:noFill/>
          <a:ln w="9525" cap="flat" cmpd="sng">
            <a:solidFill>
              <a:schemeClr val="dk2"/>
            </a:solidFill>
            <a:prstDash val="solid"/>
            <a:round/>
            <a:headEnd type="none" w="med" len="med"/>
            <a:tailEnd type="triangle" w="med" len="med"/>
          </a:ln>
        </p:spPr>
      </p:cxnSp>
      <p:sp>
        <p:nvSpPr>
          <p:cNvPr id="12591" name="Google Shape;12591;p461"/>
          <p:cNvSpPr txBox="1"/>
          <p:nvPr/>
        </p:nvSpPr>
        <p:spPr>
          <a:xfrm>
            <a:off x="4087885" y="1166899"/>
            <a:ext cx="1206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cxnSp>
        <p:nvCxnSpPr>
          <p:cNvPr id="12592" name="Google Shape;12592;p461"/>
          <p:cNvCxnSpPr/>
          <p:nvPr/>
        </p:nvCxnSpPr>
        <p:spPr>
          <a:xfrm>
            <a:off x="3708975" y="3841688"/>
            <a:ext cx="378900" cy="0"/>
          </a:xfrm>
          <a:prstGeom prst="straightConnector1">
            <a:avLst/>
          </a:prstGeom>
          <a:noFill/>
          <a:ln w="9525" cap="flat" cmpd="sng">
            <a:solidFill>
              <a:schemeClr val="dk2"/>
            </a:solidFill>
            <a:prstDash val="solid"/>
            <a:round/>
            <a:headEnd type="none" w="med" len="med"/>
            <a:tailEnd type="triangle" w="med" len="med"/>
          </a:ln>
        </p:spPr>
      </p:cxnSp>
      <p:sp>
        <p:nvSpPr>
          <p:cNvPr id="12593" name="Google Shape;12593;p461"/>
          <p:cNvSpPr txBox="1"/>
          <p:nvPr/>
        </p:nvSpPr>
        <p:spPr>
          <a:xfrm>
            <a:off x="4132094" y="3372900"/>
            <a:ext cx="19137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potentially activating, benefits in chronic pain, ameliorates sexual dysfunction</a:t>
            </a:r>
            <a:endParaRPr sz="1200"/>
          </a:p>
        </p:txBody>
      </p:sp>
      <p:cxnSp>
        <p:nvCxnSpPr>
          <p:cNvPr id="12594" name="Google Shape;12594;p461"/>
          <p:cNvCxnSpPr/>
          <p:nvPr/>
        </p:nvCxnSpPr>
        <p:spPr>
          <a:xfrm>
            <a:off x="1203150" y="1171350"/>
            <a:ext cx="434400" cy="339300"/>
          </a:xfrm>
          <a:prstGeom prst="straightConnector1">
            <a:avLst/>
          </a:prstGeom>
          <a:noFill/>
          <a:ln w="9525" cap="flat" cmpd="sng">
            <a:solidFill>
              <a:schemeClr val="dk2"/>
            </a:solidFill>
            <a:prstDash val="solid"/>
            <a:round/>
            <a:headEnd type="none" w="med" len="med"/>
            <a:tailEnd type="triangle" w="med" len="med"/>
          </a:ln>
        </p:spPr>
      </p:cxnSp>
      <p:sp>
        <p:nvSpPr>
          <p:cNvPr id="12595" name="Google Shape;12595;p461"/>
          <p:cNvSpPr txBox="1"/>
          <p:nvPr/>
        </p:nvSpPr>
        <p:spPr>
          <a:xfrm>
            <a:off x="212561" y="866768"/>
            <a:ext cx="21714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an in</a:t>
            </a:r>
            <a:r>
              <a:rPr lang="en" sz="1200" b="1" u="sng"/>
              <a:t>H</a:t>
            </a:r>
            <a:r>
              <a:rPr lang="en" sz="1200"/>
              <a:t>ibitor</a:t>
            </a:r>
            <a:endParaRPr sz="1200"/>
          </a:p>
          <a:p>
            <a:pPr marL="0" lvl="0" indent="0" algn="l" rtl="0">
              <a:spcBef>
                <a:spcPts val="0"/>
              </a:spcBef>
              <a:spcAft>
                <a:spcPts val="0"/>
              </a:spcAft>
              <a:buNone/>
            </a:pPr>
            <a:endParaRPr sz="900"/>
          </a:p>
        </p:txBody>
      </p:sp>
      <p:pic>
        <p:nvPicPr>
          <p:cNvPr id="12596" name="Google Shape;12596;p461"/>
          <p:cNvPicPr preferRelativeResize="0"/>
          <p:nvPr/>
        </p:nvPicPr>
        <p:blipFill rotWithShape="1">
          <a:blip r:embed="rId5">
            <a:alphaModFix/>
          </a:blip>
          <a:srcRect/>
          <a:stretch/>
        </p:blipFill>
        <p:spPr>
          <a:xfrm rot="692448">
            <a:off x="7896632" y="130260"/>
            <a:ext cx="973261" cy="1224080"/>
          </a:xfrm>
          <a:prstGeom prst="rect">
            <a:avLst/>
          </a:prstGeom>
          <a:noFill/>
          <a:ln>
            <a:noFill/>
          </a:ln>
        </p:spPr>
      </p:pic>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Shape 12600"/>
        <p:cNvGrpSpPr/>
        <p:nvPr/>
      </p:nvGrpSpPr>
      <p:grpSpPr>
        <a:xfrm>
          <a:off x="0" y="0"/>
          <a:ext cx="0" cy="0"/>
          <a:chOff x="0" y="0"/>
          <a:chExt cx="0" cy="0"/>
        </a:xfrm>
      </p:grpSpPr>
      <p:sp>
        <p:nvSpPr>
          <p:cNvPr id="12601" name="Google Shape;12601;p462"/>
          <p:cNvSpPr txBox="1"/>
          <p:nvPr/>
        </p:nvSpPr>
        <p:spPr>
          <a:xfrm>
            <a:off x="454700" y="154525"/>
            <a:ext cx="559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SNRI: Venlafaxine</a:t>
            </a:r>
            <a:endParaRPr b="1"/>
          </a:p>
        </p:txBody>
      </p:sp>
      <p:sp>
        <p:nvSpPr>
          <p:cNvPr id="12602" name="Google Shape;12602;p462"/>
          <p:cNvSpPr txBox="1"/>
          <p:nvPr/>
        </p:nvSpPr>
        <p:spPr>
          <a:xfrm>
            <a:off x="0" y="5361500"/>
            <a:ext cx="629700" cy="21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 b="1"/>
              <a:t>Venlafaxine and desvenlafaxine</a:t>
            </a:r>
            <a:endParaRPr sz="200" b="1"/>
          </a:p>
        </p:txBody>
      </p:sp>
      <p:pic>
        <p:nvPicPr>
          <p:cNvPr id="12603" name="Google Shape;12603;p462"/>
          <p:cNvPicPr preferRelativeResize="0"/>
          <p:nvPr/>
        </p:nvPicPr>
        <p:blipFill rotWithShape="1">
          <a:blip r:embed="rId3">
            <a:alphaModFix/>
          </a:blip>
          <a:srcRect r="56610"/>
          <a:stretch/>
        </p:blipFill>
        <p:spPr>
          <a:xfrm>
            <a:off x="252575" y="1315775"/>
            <a:ext cx="3835301" cy="3589475"/>
          </a:xfrm>
          <a:prstGeom prst="rect">
            <a:avLst/>
          </a:prstGeom>
          <a:noFill/>
          <a:ln>
            <a:noFill/>
          </a:ln>
        </p:spPr>
      </p:pic>
      <p:sp>
        <p:nvSpPr>
          <p:cNvPr id="12604" name="Google Shape;12604;p462"/>
          <p:cNvSpPr txBox="1"/>
          <p:nvPr/>
        </p:nvSpPr>
        <p:spPr>
          <a:xfrm>
            <a:off x="1179515" y="2779650"/>
            <a:ext cx="1238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EFFEXOR</a:t>
            </a:r>
            <a:endParaRPr sz="1600" b="1"/>
          </a:p>
        </p:txBody>
      </p:sp>
      <p:cxnSp>
        <p:nvCxnSpPr>
          <p:cNvPr id="12605" name="Google Shape;12605;p462"/>
          <p:cNvCxnSpPr/>
          <p:nvPr/>
        </p:nvCxnSpPr>
        <p:spPr>
          <a:xfrm>
            <a:off x="1567406" y="1930276"/>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606" name="Google Shape;12606;p462"/>
          <p:cNvCxnSpPr/>
          <p:nvPr/>
        </p:nvCxnSpPr>
        <p:spPr>
          <a:xfrm>
            <a:off x="1567406" y="2011450"/>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607" name="Google Shape;12607;p462"/>
          <p:cNvCxnSpPr/>
          <p:nvPr/>
        </p:nvCxnSpPr>
        <p:spPr>
          <a:xfrm>
            <a:off x="1567406" y="2103545"/>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608" name="Google Shape;12608;p462"/>
          <p:cNvCxnSpPr/>
          <p:nvPr/>
        </p:nvCxnSpPr>
        <p:spPr>
          <a:xfrm>
            <a:off x="1555784" y="3758632"/>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609" name="Google Shape;12609;p462"/>
          <p:cNvCxnSpPr/>
          <p:nvPr/>
        </p:nvCxnSpPr>
        <p:spPr>
          <a:xfrm>
            <a:off x="1555784" y="1628593"/>
            <a:ext cx="385200" cy="0"/>
          </a:xfrm>
          <a:prstGeom prst="straightConnector1">
            <a:avLst/>
          </a:prstGeom>
          <a:noFill/>
          <a:ln w="28575" cap="flat" cmpd="sng">
            <a:solidFill>
              <a:schemeClr val="dk2"/>
            </a:solidFill>
            <a:prstDash val="solid"/>
            <a:round/>
            <a:headEnd type="none" w="med" len="med"/>
            <a:tailEnd type="none" w="med" len="med"/>
          </a:ln>
        </p:spPr>
      </p:cxnSp>
      <p:pic>
        <p:nvPicPr>
          <p:cNvPr id="12610" name="Google Shape;12610;p462"/>
          <p:cNvPicPr preferRelativeResize="0"/>
          <p:nvPr/>
        </p:nvPicPr>
        <p:blipFill>
          <a:blip r:embed="rId4">
            <a:alphaModFix/>
          </a:blip>
          <a:stretch>
            <a:fillRect/>
          </a:stretch>
        </p:blipFill>
        <p:spPr>
          <a:xfrm>
            <a:off x="3527190" y="2978050"/>
            <a:ext cx="952500" cy="419100"/>
          </a:xfrm>
          <a:prstGeom prst="rect">
            <a:avLst/>
          </a:prstGeom>
          <a:noFill/>
          <a:ln>
            <a:noFill/>
          </a:ln>
        </p:spPr>
      </p:pic>
      <p:sp>
        <p:nvSpPr>
          <p:cNvPr id="12611" name="Google Shape;12611;p462"/>
          <p:cNvSpPr txBox="1"/>
          <p:nvPr/>
        </p:nvSpPr>
        <p:spPr>
          <a:xfrm>
            <a:off x="2464375" y="3649950"/>
            <a:ext cx="1404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a:t>
            </a:r>
            <a:endParaRPr sz="1200" b="1"/>
          </a:p>
        </p:txBody>
      </p:sp>
      <p:sp>
        <p:nvSpPr>
          <p:cNvPr id="12612" name="Google Shape;12612;p462"/>
          <p:cNvSpPr txBox="1"/>
          <p:nvPr/>
        </p:nvSpPr>
        <p:spPr>
          <a:xfrm>
            <a:off x="2784375" y="1259150"/>
            <a:ext cx="13035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cxnSp>
        <p:nvCxnSpPr>
          <p:cNvPr id="12613" name="Google Shape;12613;p462"/>
          <p:cNvCxnSpPr/>
          <p:nvPr/>
        </p:nvCxnSpPr>
        <p:spPr>
          <a:xfrm>
            <a:off x="3628950" y="1592288"/>
            <a:ext cx="378900" cy="0"/>
          </a:xfrm>
          <a:prstGeom prst="straightConnector1">
            <a:avLst/>
          </a:prstGeom>
          <a:noFill/>
          <a:ln w="9525" cap="flat" cmpd="sng">
            <a:solidFill>
              <a:schemeClr val="dk2"/>
            </a:solidFill>
            <a:prstDash val="solid"/>
            <a:round/>
            <a:headEnd type="none" w="med" len="med"/>
            <a:tailEnd type="triangle" w="med" len="med"/>
          </a:ln>
        </p:spPr>
      </p:cxnSp>
      <p:sp>
        <p:nvSpPr>
          <p:cNvPr id="12614" name="Google Shape;12614;p462"/>
          <p:cNvSpPr txBox="1"/>
          <p:nvPr/>
        </p:nvSpPr>
        <p:spPr>
          <a:xfrm>
            <a:off x="4087885" y="1166899"/>
            <a:ext cx="1206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cxnSp>
        <p:nvCxnSpPr>
          <p:cNvPr id="12615" name="Google Shape;12615;p462"/>
          <p:cNvCxnSpPr/>
          <p:nvPr/>
        </p:nvCxnSpPr>
        <p:spPr>
          <a:xfrm>
            <a:off x="3708975" y="3841688"/>
            <a:ext cx="378900" cy="0"/>
          </a:xfrm>
          <a:prstGeom prst="straightConnector1">
            <a:avLst/>
          </a:prstGeom>
          <a:noFill/>
          <a:ln w="9525" cap="flat" cmpd="sng">
            <a:solidFill>
              <a:schemeClr val="dk2"/>
            </a:solidFill>
            <a:prstDash val="solid"/>
            <a:round/>
            <a:headEnd type="none" w="med" len="med"/>
            <a:tailEnd type="triangle" w="med" len="med"/>
          </a:ln>
        </p:spPr>
      </p:cxnSp>
      <p:sp>
        <p:nvSpPr>
          <p:cNvPr id="12616" name="Google Shape;12616;p462"/>
          <p:cNvSpPr txBox="1"/>
          <p:nvPr/>
        </p:nvSpPr>
        <p:spPr>
          <a:xfrm>
            <a:off x="4132094" y="3372900"/>
            <a:ext cx="19137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potentially activating, benefits in chronic pain, ameliorates sexual dysfunction</a:t>
            </a:r>
            <a:endParaRPr sz="1200"/>
          </a:p>
        </p:txBody>
      </p:sp>
      <p:cxnSp>
        <p:nvCxnSpPr>
          <p:cNvPr id="12617" name="Google Shape;12617;p462"/>
          <p:cNvCxnSpPr/>
          <p:nvPr/>
        </p:nvCxnSpPr>
        <p:spPr>
          <a:xfrm>
            <a:off x="1203150" y="1171350"/>
            <a:ext cx="434400" cy="339300"/>
          </a:xfrm>
          <a:prstGeom prst="straightConnector1">
            <a:avLst/>
          </a:prstGeom>
          <a:noFill/>
          <a:ln w="9525" cap="flat" cmpd="sng">
            <a:solidFill>
              <a:schemeClr val="dk2"/>
            </a:solidFill>
            <a:prstDash val="solid"/>
            <a:round/>
            <a:headEnd type="none" w="med" len="med"/>
            <a:tailEnd type="triangle" w="med" len="med"/>
          </a:ln>
        </p:spPr>
      </p:cxnSp>
      <p:sp>
        <p:nvSpPr>
          <p:cNvPr id="12618" name="Google Shape;12618;p462"/>
          <p:cNvSpPr txBox="1"/>
          <p:nvPr/>
        </p:nvSpPr>
        <p:spPr>
          <a:xfrm>
            <a:off x="212561" y="866768"/>
            <a:ext cx="21714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an in</a:t>
            </a:r>
            <a:r>
              <a:rPr lang="en" sz="1200" b="1" u="sng"/>
              <a:t>H</a:t>
            </a:r>
            <a:r>
              <a:rPr lang="en" sz="1200"/>
              <a:t>ibitor</a:t>
            </a:r>
            <a:endParaRPr sz="1200"/>
          </a:p>
          <a:p>
            <a:pPr marL="0" lvl="0" indent="0" algn="l" rtl="0">
              <a:spcBef>
                <a:spcPts val="0"/>
              </a:spcBef>
              <a:spcAft>
                <a:spcPts val="0"/>
              </a:spcAft>
              <a:buNone/>
            </a:pPr>
            <a:endParaRPr sz="900"/>
          </a:p>
        </p:txBody>
      </p:sp>
      <p:cxnSp>
        <p:nvCxnSpPr>
          <p:cNvPr id="12619" name="Google Shape;12619;p462"/>
          <p:cNvCxnSpPr/>
          <p:nvPr/>
        </p:nvCxnSpPr>
        <p:spPr>
          <a:xfrm rot="10800000">
            <a:off x="1690700" y="3936575"/>
            <a:ext cx="0" cy="293100"/>
          </a:xfrm>
          <a:prstGeom prst="straightConnector1">
            <a:avLst/>
          </a:prstGeom>
          <a:noFill/>
          <a:ln w="9525" cap="flat" cmpd="sng">
            <a:solidFill>
              <a:schemeClr val="dk2"/>
            </a:solidFill>
            <a:prstDash val="solid"/>
            <a:round/>
            <a:headEnd type="none" w="med" len="med"/>
            <a:tailEnd type="triangle" w="med" len="med"/>
          </a:ln>
        </p:spPr>
      </p:cxnSp>
      <p:sp>
        <p:nvSpPr>
          <p:cNvPr id="12620" name="Google Shape;12620;p462"/>
          <p:cNvSpPr txBox="1"/>
          <p:nvPr/>
        </p:nvSpPr>
        <p:spPr>
          <a:xfrm>
            <a:off x="454708" y="4168041"/>
            <a:ext cx="21714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t>not an in</a:t>
            </a:r>
            <a:r>
              <a:rPr lang="en" sz="1200" b="1" u="sng"/>
              <a:t>D</a:t>
            </a:r>
            <a:r>
              <a:rPr lang="en" sz="1200"/>
              <a:t>ucer </a:t>
            </a:r>
            <a:endParaRPr sz="1200"/>
          </a:p>
          <a:p>
            <a:pPr marL="0" lvl="0" indent="0" algn="ctr" rtl="0">
              <a:spcBef>
                <a:spcPts val="0"/>
              </a:spcBef>
              <a:spcAft>
                <a:spcPts val="0"/>
              </a:spcAft>
              <a:buNone/>
            </a:pPr>
            <a:r>
              <a:rPr lang="en" sz="1200"/>
              <a:t>(no antidepressants are)</a:t>
            </a:r>
            <a:endParaRPr sz="1200"/>
          </a:p>
          <a:p>
            <a:pPr marL="0" lvl="0" indent="0" algn="l" rtl="0">
              <a:spcBef>
                <a:spcPts val="0"/>
              </a:spcBef>
              <a:spcAft>
                <a:spcPts val="0"/>
              </a:spcAft>
              <a:buNone/>
            </a:pPr>
            <a:endParaRPr sz="900"/>
          </a:p>
        </p:txBody>
      </p:sp>
      <p:pic>
        <p:nvPicPr>
          <p:cNvPr id="12621" name="Google Shape;12621;p462"/>
          <p:cNvPicPr preferRelativeResize="0"/>
          <p:nvPr/>
        </p:nvPicPr>
        <p:blipFill rotWithShape="1">
          <a:blip r:embed="rId5">
            <a:alphaModFix/>
          </a:blip>
          <a:srcRect/>
          <a:stretch/>
        </p:blipFill>
        <p:spPr>
          <a:xfrm rot="692448">
            <a:off x="7896632" y="130260"/>
            <a:ext cx="973261" cy="1224080"/>
          </a:xfrm>
          <a:prstGeom prst="rect">
            <a:avLst/>
          </a:prstGeom>
          <a:noFill/>
          <a:ln>
            <a:noFill/>
          </a:ln>
        </p:spPr>
      </p:pic>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Shape 12625"/>
        <p:cNvGrpSpPr/>
        <p:nvPr/>
      </p:nvGrpSpPr>
      <p:grpSpPr>
        <a:xfrm>
          <a:off x="0" y="0"/>
          <a:ext cx="0" cy="0"/>
          <a:chOff x="0" y="0"/>
          <a:chExt cx="0" cy="0"/>
        </a:xfrm>
      </p:grpSpPr>
      <p:sp>
        <p:nvSpPr>
          <p:cNvPr id="12626" name="Google Shape;12626;p463"/>
          <p:cNvSpPr txBox="1"/>
          <p:nvPr/>
        </p:nvSpPr>
        <p:spPr>
          <a:xfrm>
            <a:off x="454700" y="154525"/>
            <a:ext cx="559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SNRI: Venlafaxine</a:t>
            </a:r>
            <a:endParaRPr b="1"/>
          </a:p>
        </p:txBody>
      </p:sp>
      <p:sp>
        <p:nvSpPr>
          <p:cNvPr id="12627" name="Google Shape;12627;p463"/>
          <p:cNvSpPr txBox="1"/>
          <p:nvPr/>
        </p:nvSpPr>
        <p:spPr>
          <a:xfrm>
            <a:off x="0" y="5361500"/>
            <a:ext cx="629700" cy="21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 b="1"/>
              <a:t>Venlafaxine and desvenlafaxine</a:t>
            </a:r>
            <a:endParaRPr sz="200" b="1"/>
          </a:p>
        </p:txBody>
      </p:sp>
      <p:pic>
        <p:nvPicPr>
          <p:cNvPr id="12628" name="Google Shape;12628;p463"/>
          <p:cNvPicPr preferRelativeResize="0"/>
          <p:nvPr/>
        </p:nvPicPr>
        <p:blipFill rotWithShape="1">
          <a:blip r:embed="rId3">
            <a:alphaModFix/>
          </a:blip>
          <a:srcRect r="56610"/>
          <a:stretch/>
        </p:blipFill>
        <p:spPr>
          <a:xfrm>
            <a:off x="252575" y="1315775"/>
            <a:ext cx="3835301" cy="3589475"/>
          </a:xfrm>
          <a:prstGeom prst="rect">
            <a:avLst/>
          </a:prstGeom>
          <a:noFill/>
          <a:ln>
            <a:noFill/>
          </a:ln>
        </p:spPr>
      </p:pic>
      <p:sp>
        <p:nvSpPr>
          <p:cNvPr id="12629" name="Google Shape;12629;p463"/>
          <p:cNvSpPr txBox="1"/>
          <p:nvPr/>
        </p:nvSpPr>
        <p:spPr>
          <a:xfrm>
            <a:off x="1179515" y="2779650"/>
            <a:ext cx="1238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EFFEXOR</a:t>
            </a:r>
            <a:endParaRPr sz="1600" b="1"/>
          </a:p>
        </p:txBody>
      </p:sp>
      <p:cxnSp>
        <p:nvCxnSpPr>
          <p:cNvPr id="12630" name="Google Shape;12630;p463"/>
          <p:cNvCxnSpPr/>
          <p:nvPr/>
        </p:nvCxnSpPr>
        <p:spPr>
          <a:xfrm>
            <a:off x="1567406" y="1930276"/>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631" name="Google Shape;12631;p463"/>
          <p:cNvCxnSpPr/>
          <p:nvPr/>
        </p:nvCxnSpPr>
        <p:spPr>
          <a:xfrm>
            <a:off x="1567406" y="2011450"/>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632" name="Google Shape;12632;p463"/>
          <p:cNvCxnSpPr/>
          <p:nvPr/>
        </p:nvCxnSpPr>
        <p:spPr>
          <a:xfrm>
            <a:off x="1567406" y="2103545"/>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633" name="Google Shape;12633;p463"/>
          <p:cNvCxnSpPr/>
          <p:nvPr/>
        </p:nvCxnSpPr>
        <p:spPr>
          <a:xfrm>
            <a:off x="1555784" y="3758632"/>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634" name="Google Shape;12634;p463"/>
          <p:cNvCxnSpPr/>
          <p:nvPr/>
        </p:nvCxnSpPr>
        <p:spPr>
          <a:xfrm>
            <a:off x="1555784" y="1628593"/>
            <a:ext cx="385200" cy="0"/>
          </a:xfrm>
          <a:prstGeom prst="straightConnector1">
            <a:avLst/>
          </a:prstGeom>
          <a:noFill/>
          <a:ln w="28575" cap="flat" cmpd="sng">
            <a:solidFill>
              <a:schemeClr val="dk2"/>
            </a:solidFill>
            <a:prstDash val="solid"/>
            <a:round/>
            <a:headEnd type="none" w="med" len="med"/>
            <a:tailEnd type="none" w="med" len="med"/>
          </a:ln>
        </p:spPr>
      </p:cxnSp>
      <p:pic>
        <p:nvPicPr>
          <p:cNvPr id="12635" name="Google Shape;12635;p463"/>
          <p:cNvPicPr preferRelativeResize="0"/>
          <p:nvPr/>
        </p:nvPicPr>
        <p:blipFill>
          <a:blip r:embed="rId4">
            <a:alphaModFix/>
          </a:blip>
          <a:stretch>
            <a:fillRect/>
          </a:stretch>
        </p:blipFill>
        <p:spPr>
          <a:xfrm>
            <a:off x="3527190" y="2978050"/>
            <a:ext cx="952500" cy="419100"/>
          </a:xfrm>
          <a:prstGeom prst="rect">
            <a:avLst/>
          </a:prstGeom>
          <a:noFill/>
          <a:ln>
            <a:noFill/>
          </a:ln>
        </p:spPr>
      </p:pic>
      <p:sp>
        <p:nvSpPr>
          <p:cNvPr id="12636" name="Google Shape;12636;p463"/>
          <p:cNvSpPr txBox="1"/>
          <p:nvPr/>
        </p:nvSpPr>
        <p:spPr>
          <a:xfrm>
            <a:off x="2464375" y="3649950"/>
            <a:ext cx="1404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a:t>
            </a:r>
            <a:endParaRPr sz="1200" b="1"/>
          </a:p>
        </p:txBody>
      </p:sp>
      <p:sp>
        <p:nvSpPr>
          <p:cNvPr id="12637" name="Google Shape;12637;p463"/>
          <p:cNvSpPr txBox="1"/>
          <p:nvPr/>
        </p:nvSpPr>
        <p:spPr>
          <a:xfrm>
            <a:off x="2784375" y="1259150"/>
            <a:ext cx="13035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cxnSp>
        <p:nvCxnSpPr>
          <p:cNvPr id="12638" name="Google Shape;12638;p463"/>
          <p:cNvCxnSpPr/>
          <p:nvPr/>
        </p:nvCxnSpPr>
        <p:spPr>
          <a:xfrm>
            <a:off x="3628950" y="1592288"/>
            <a:ext cx="378900" cy="0"/>
          </a:xfrm>
          <a:prstGeom prst="straightConnector1">
            <a:avLst/>
          </a:prstGeom>
          <a:noFill/>
          <a:ln w="9525" cap="flat" cmpd="sng">
            <a:solidFill>
              <a:schemeClr val="dk2"/>
            </a:solidFill>
            <a:prstDash val="solid"/>
            <a:round/>
            <a:headEnd type="none" w="med" len="med"/>
            <a:tailEnd type="triangle" w="med" len="med"/>
          </a:ln>
        </p:spPr>
      </p:cxnSp>
      <p:sp>
        <p:nvSpPr>
          <p:cNvPr id="12639" name="Google Shape;12639;p463"/>
          <p:cNvSpPr txBox="1"/>
          <p:nvPr/>
        </p:nvSpPr>
        <p:spPr>
          <a:xfrm>
            <a:off x="4087885" y="1166899"/>
            <a:ext cx="1206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cxnSp>
        <p:nvCxnSpPr>
          <p:cNvPr id="12640" name="Google Shape;12640;p463"/>
          <p:cNvCxnSpPr/>
          <p:nvPr/>
        </p:nvCxnSpPr>
        <p:spPr>
          <a:xfrm>
            <a:off x="3708975" y="3841688"/>
            <a:ext cx="378900" cy="0"/>
          </a:xfrm>
          <a:prstGeom prst="straightConnector1">
            <a:avLst/>
          </a:prstGeom>
          <a:noFill/>
          <a:ln w="9525" cap="flat" cmpd="sng">
            <a:solidFill>
              <a:schemeClr val="dk2"/>
            </a:solidFill>
            <a:prstDash val="solid"/>
            <a:round/>
            <a:headEnd type="none" w="med" len="med"/>
            <a:tailEnd type="triangle" w="med" len="med"/>
          </a:ln>
        </p:spPr>
      </p:cxnSp>
      <p:sp>
        <p:nvSpPr>
          <p:cNvPr id="12641" name="Google Shape;12641;p463"/>
          <p:cNvSpPr txBox="1"/>
          <p:nvPr/>
        </p:nvSpPr>
        <p:spPr>
          <a:xfrm>
            <a:off x="4132094" y="3372900"/>
            <a:ext cx="19137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potentially activating, benefits in chronic pain, ameliorates sexual dysfunction</a:t>
            </a:r>
            <a:endParaRPr sz="1200"/>
          </a:p>
        </p:txBody>
      </p:sp>
      <p:cxnSp>
        <p:nvCxnSpPr>
          <p:cNvPr id="12642" name="Google Shape;12642;p463"/>
          <p:cNvCxnSpPr/>
          <p:nvPr/>
        </p:nvCxnSpPr>
        <p:spPr>
          <a:xfrm>
            <a:off x="1203150" y="1171350"/>
            <a:ext cx="434400" cy="339300"/>
          </a:xfrm>
          <a:prstGeom prst="straightConnector1">
            <a:avLst/>
          </a:prstGeom>
          <a:noFill/>
          <a:ln w="9525" cap="flat" cmpd="sng">
            <a:solidFill>
              <a:schemeClr val="dk2"/>
            </a:solidFill>
            <a:prstDash val="solid"/>
            <a:round/>
            <a:headEnd type="none" w="med" len="med"/>
            <a:tailEnd type="triangle" w="med" len="med"/>
          </a:ln>
        </p:spPr>
      </p:cxnSp>
      <p:sp>
        <p:nvSpPr>
          <p:cNvPr id="12643" name="Google Shape;12643;p463"/>
          <p:cNvSpPr txBox="1"/>
          <p:nvPr/>
        </p:nvSpPr>
        <p:spPr>
          <a:xfrm>
            <a:off x="212561" y="866768"/>
            <a:ext cx="21714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an in</a:t>
            </a:r>
            <a:r>
              <a:rPr lang="en" sz="1200" b="1" u="sng"/>
              <a:t>H</a:t>
            </a:r>
            <a:r>
              <a:rPr lang="en" sz="1200"/>
              <a:t>ibitor</a:t>
            </a:r>
            <a:endParaRPr sz="1200"/>
          </a:p>
          <a:p>
            <a:pPr marL="0" lvl="0" indent="0" algn="l" rtl="0">
              <a:spcBef>
                <a:spcPts val="0"/>
              </a:spcBef>
              <a:spcAft>
                <a:spcPts val="0"/>
              </a:spcAft>
              <a:buNone/>
            </a:pPr>
            <a:endParaRPr sz="900"/>
          </a:p>
        </p:txBody>
      </p:sp>
      <p:cxnSp>
        <p:nvCxnSpPr>
          <p:cNvPr id="12644" name="Google Shape;12644;p463"/>
          <p:cNvCxnSpPr/>
          <p:nvPr/>
        </p:nvCxnSpPr>
        <p:spPr>
          <a:xfrm rot="10800000">
            <a:off x="1690700" y="3936575"/>
            <a:ext cx="0" cy="293100"/>
          </a:xfrm>
          <a:prstGeom prst="straightConnector1">
            <a:avLst/>
          </a:prstGeom>
          <a:noFill/>
          <a:ln w="9525" cap="flat" cmpd="sng">
            <a:solidFill>
              <a:schemeClr val="dk2"/>
            </a:solidFill>
            <a:prstDash val="solid"/>
            <a:round/>
            <a:headEnd type="none" w="med" len="med"/>
            <a:tailEnd type="triangle" w="med" len="med"/>
          </a:ln>
        </p:spPr>
      </p:cxnSp>
      <p:sp>
        <p:nvSpPr>
          <p:cNvPr id="12645" name="Google Shape;12645;p463"/>
          <p:cNvSpPr txBox="1"/>
          <p:nvPr/>
        </p:nvSpPr>
        <p:spPr>
          <a:xfrm>
            <a:off x="454708" y="4168041"/>
            <a:ext cx="21714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t>not an in</a:t>
            </a:r>
            <a:r>
              <a:rPr lang="en" sz="1200" b="1" u="sng"/>
              <a:t>D</a:t>
            </a:r>
            <a:r>
              <a:rPr lang="en" sz="1200"/>
              <a:t>ucer </a:t>
            </a:r>
            <a:endParaRPr sz="1200"/>
          </a:p>
          <a:p>
            <a:pPr marL="0" lvl="0" indent="0" algn="ctr" rtl="0">
              <a:spcBef>
                <a:spcPts val="0"/>
              </a:spcBef>
              <a:spcAft>
                <a:spcPts val="0"/>
              </a:spcAft>
              <a:buNone/>
            </a:pPr>
            <a:r>
              <a:rPr lang="en" sz="1200"/>
              <a:t>(no antidepressants are)</a:t>
            </a:r>
            <a:endParaRPr sz="1200"/>
          </a:p>
          <a:p>
            <a:pPr marL="0" lvl="0" indent="0" algn="l" rtl="0">
              <a:spcBef>
                <a:spcPts val="0"/>
              </a:spcBef>
              <a:spcAft>
                <a:spcPts val="0"/>
              </a:spcAft>
              <a:buNone/>
            </a:pPr>
            <a:endParaRPr sz="900"/>
          </a:p>
        </p:txBody>
      </p:sp>
      <p:cxnSp>
        <p:nvCxnSpPr>
          <p:cNvPr id="12646" name="Google Shape;12646;p463"/>
          <p:cNvCxnSpPr/>
          <p:nvPr/>
        </p:nvCxnSpPr>
        <p:spPr>
          <a:xfrm flipH="1">
            <a:off x="1938500" y="840925"/>
            <a:ext cx="582000" cy="1008300"/>
          </a:xfrm>
          <a:prstGeom prst="straightConnector1">
            <a:avLst/>
          </a:prstGeom>
          <a:noFill/>
          <a:ln w="9525" cap="flat" cmpd="sng">
            <a:solidFill>
              <a:schemeClr val="dk2"/>
            </a:solidFill>
            <a:prstDash val="solid"/>
            <a:round/>
            <a:headEnd type="none" w="med" len="med"/>
            <a:tailEnd type="triangle" w="med" len="med"/>
          </a:ln>
        </p:spPr>
      </p:cxnSp>
      <p:sp>
        <p:nvSpPr>
          <p:cNvPr id="12647" name="Google Shape;12647;p463"/>
          <p:cNvSpPr txBox="1"/>
          <p:nvPr/>
        </p:nvSpPr>
        <p:spPr>
          <a:xfrm>
            <a:off x="2426027" y="554725"/>
            <a:ext cx="2020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 sensitive substrate</a:t>
            </a:r>
            <a:endParaRPr sz="900"/>
          </a:p>
        </p:txBody>
      </p:sp>
      <p:pic>
        <p:nvPicPr>
          <p:cNvPr id="12648" name="Google Shape;12648;p463"/>
          <p:cNvPicPr preferRelativeResize="0"/>
          <p:nvPr/>
        </p:nvPicPr>
        <p:blipFill rotWithShape="1">
          <a:blip r:embed="rId5">
            <a:alphaModFix/>
          </a:blip>
          <a:srcRect/>
          <a:stretch/>
        </p:blipFill>
        <p:spPr>
          <a:xfrm rot="692448">
            <a:off x="7896632" y="130260"/>
            <a:ext cx="973261" cy="1224080"/>
          </a:xfrm>
          <a:prstGeom prst="rect">
            <a:avLst/>
          </a:prstGeom>
          <a:noFill/>
          <a:ln>
            <a:noFill/>
          </a:ln>
        </p:spPr>
      </p:pic>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Shape 12652"/>
        <p:cNvGrpSpPr/>
        <p:nvPr/>
      </p:nvGrpSpPr>
      <p:grpSpPr>
        <a:xfrm>
          <a:off x="0" y="0"/>
          <a:ext cx="0" cy="0"/>
          <a:chOff x="0" y="0"/>
          <a:chExt cx="0" cy="0"/>
        </a:xfrm>
      </p:grpSpPr>
      <p:sp>
        <p:nvSpPr>
          <p:cNvPr id="12653" name="Google Shape;12653;p464"/>
          <p:cNvSpPr txBox="1"/>
          <p:nvPr/>
        </p:nvSpPr>
        <p:spPr>
          <a:xfrm>
            <a:off x="454700" y="154525"/>
            <a:ext cx="559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SNRI: Venlafaxine</a:t>
            </a:r>
            <a:endParaRPr b="1"/>
          </a:p>
        </p:txBody>
      </p:sp>
      <p:sp>
        <p:nvSpPr>
          <p:cNvPr id="12654" name="Google Shape;12654;p464"/>
          <p:cNvSpPr txBox="1"/>
          <p:nvPr/>
        </p:nvSpPr>
        <p:spPr>
          <a:xfrm>
            <a:off x="0" y="5361500"/>
            <a:ext cx="629700" cy="21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 b="1"/>
              <a:t>Venlafaxine and desvenlafaxine</a:t>
            </a:r>
            <a:endParaRPr sz="200" b="1"/>
          </a:p>
        </p:txBody>
      </p:sp>
      <p:pic>
        <p:nvPicPr>
          <p:cNvPr id="12655" name="Google Shape;12655;p464"/>
          <p:cNvPicPr preferRelativeResize="0"/>
          <p:nvPr/>
        </p:nvPicPr>
        <p:blipFill rotWithShape="1">
          <a:blip r:embed="rId3">
            <a:alphaModFix/>
          </a:blip>
          <a:srcRect r="56610"/>
          <a:stretch/>
        </p:blipFill>
        <p:spPr>
          <a:xfrm>
            <a:off x="252575" y="1315775"/>
            <a:ext cx="3835301" cy="3589475"/>
          </a:xfrm>
          <a:prstGeom prst="rect">
            <a:avLst/>
          </a:prstGeom>
          <a:noFill/>
          <a:ln>
            <a:noFill/>
          </a:ln>
        </p:spPr>
      </p:pic>
      <p:sp>
        <p:nvSpPr>
          <p:cNvPr id="12656" name="Google Shape;12656;p464"/>
          <p:cNvSpPr txBox="1"/>
          <p:nvPr/>
        </p:nvSpPr>
        <p:spPr>
          <a:xfrm>
            <a:off x="1179515" y="2779650"/>
            <a:ext cx="1238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EFFEXOR</a:t>
            </a:r>
            <a:endParaRPr sz="1600" b="1"/>
          </a:p>
        </p:txBody>
      </p:sp>
      <p:cxnSp>
        <p:nvCxnSpPr>
          <p:cNvPr id="12657" name="Google Shape;12657;p464"/>
          <p:cNvCxnSpPr/>
          <p:nvPr/>
        </p:nvCxnSpPr>
        <p:spPr>
          <a:xfrm>
            <a:off x="1567406" y="1930276"/>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658" name="Google Shape;12658;p464"/>
          <p:cNvCxnSpPr/>
          <p:nvPr/>
        </p:nvCxnSpPr>
        <p:spPr>
          <a:xfrm>
            <a:off x="1567406" y="2011450"/>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659" name="Google Shape;12659;p464"/>
          <p:cNvCxnSpPr/>
          <p:nvPr/>
        </p:nvCxnSpPr>
        <p:spPr>
          <a:xfrm>
            <a:off x="1567406" y="2103545"/>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660" name="Google Shape;12660;p464"/>
          <p:cNvCxnSpPr/>
          <p:nvPr/>
        </p:nvCxnSpPr>
        <p:spPr>
          <a:xfrm>
            <a:off x="1555784" y="3758632"/>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661" name="Google Shape;12661;p464"/>
          <p:cNvCxnSpPr/>
          <p:nvPr/>
        </p:nvCxnSpPr>
        <p:spPr>
          <a:xfrm>
            <a:off x="1555784" y="1628593"/>
            <a:ext cx="385200" cy="0"/>
          </a:xfrm>
          <a:prstGeom prst="straightConnector1">
            <a:avLst/>
          </a:prstGeom>
          <a:noFill/>
          <a:ln w="28575" cap="flat" cmpd="sng">
            <a:solidFill>
              <a:schemeClr val="dk2"/>
            </a:solidFill>
            <a:prstDash val="solid"/>
            <a:round/>
            <a:headEnd type="none" w="med" len="med"/>
            <a:tailEnd type="none" w="med" len="med"/>
          </a:ln>
        </p:spPr>
      </p:cxnSp>
      <p:pic>
        <p:nvPicPr>
          <p:cNvPr id="12662" name="Google Shape;12662;p464"/>
          <p:cNvPicPr preferRelativeResize="0"/>
          <p:nvPr/>
        </p:nvPicPr>
        <p:blipFill>
          <a:blip r:embed="rId4">
            <a:alphaModFix/>
          </a:blip>
          <a:stretch>
            <a:fillRect/>
          </a:stretch>
        </p:blipFill>
        <p:spPr>
          <a:xfrm>
            <a:off x="3527190" y="2978050"/>
            <a:ext cx="952500" cy="419100"/>
          </a:xfrm>
          <a:prstGeom prst="rect">
            <a:avLst/>
          </a:prstGeom>
          <a:noFill/>
          <a:ln>
            <a:noFill/>
          </a:ln>
        </p:spPr>
      </p:pic>
      <p:sp>
        <p:nvSpPr>
          <p:cNvPr id="12663" name="Google Shape;12663;p464"/>
          <p:cNvSpPr txBox="1"/>
          <p:nvPr/>
        </p:nvSpPr>
        <p:spPr>
          <a:xfrm>
            <a:off x="2464375" y="3649950"/>
            <a:ext cx="1404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a:t>
            </a:r>
            <a:endParaRPr sz="1200" b="1"/>
          </a:p>
        </p:txBody>
      </p:sp>
      <p:sp>
        <p:nvSpPr>
          <p:cNvPr id="12664" name="Google Shape;12664;p464"/>
          <p:cNvSpPr txBox="1"/>
          <p:nvPr/>
        </p:nvSpPr>
        <p:spPr>
          <a:xfrm>
            <a:off x="2784375" y="1259150"/>
            <a:ext cx="13035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cxnSp>
        <p:nvCxnSpPr>
          <p:cNvPr id="12665" name="Google Shape;12665;p464"/>
          <p:cNvCxnSpPr/>
          <p:nvPr/>
        </p:nvCxnSpPr>
        <p:spPr>
          <a:xfrm>
            <a:off x="3628950" y="1592288"/>
            <a:ext cx="378900" cy="0"/>
          </a:xfrm>
          <a:prstGeom prst="straightConnector1">
            <a:avLst/>
          </a:prstGeom>
          <a:noFill/>
          <a:ln w="9525" cap="flat" cmpd="sng">
            <a:solidFill>
              <a:schemeClr val="dk2"/>
            </a:solidFill>
            <a:prstDash val="solid"/>
            <a:round/>
            <a:headEnd type="none" w="med" len="med"/>
            <a:tailEnd type="triangle" w="med" len="med"/>
          </a:ln>
        </p:spPr>
      </p:cxnSp>
      <p:sp>
        <p:nvSpPr>
          <p:cNvPr id="12666" name="Google Shape;12666;p464"/>
          <p:cNvSpPr txBox="1"/>
          <p:nvPr/>
        </p:nvSpPr>
        <p:spPr>
          <a:xfrm>
            <a:off x="4087885" y="1166899"/>
            <a:ext cx="1206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cxnSp>
        <p:nvCxnSpPr>
          <p:cNvPr id="12667" name="Google Shape;12667;p464"/>
          <p:cNvCxnSpPr/>
          <p:nvPr/>
        </p:nvCxnSpPr>
        <p:spPr>
          <a:xfrm>
            <a:off x="3708975" y="3841688"/>
            <a:ext cx="378900" cy="0"/>
          </a:xfrm>
          <a:prstGeom prst="straightConnector1">
            <a:avLst/>
          </a:prstGeom>
          <a:noFill/>
          <a:ln w="9525" cap="flat" cmpd="sng">
            <a:solidFill>
              <a:schemeClr val="dk2"/>
            </a:solidFill>
            <a:prstDash val="solid"/>
            <a:round/>
            <a:headEnd type="none" w="med" len="med"/>
            <a:tailEnd type="triangle" w="med" len="med"/>
          </a:ln>
        </p:spPr>
      </p:cxnSp>
      <p:sp>
        <p:nvSpPr>
          <p:cNvPr id="12668" name="Google Shape;12668;p464"/>
          <p:cNvSpPr txBox="1"/>
          <p:nvPr/>
        </p:nvSpPr>
        <p:spPr>
          <a:xfrm>
            <a:off x="4132094" y="3372900"/>
            <a:ext cx="19137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potentially activating, benefits in chronic pain, ameliorates sexual dysfunction</a:t>
            </a:r>
            <a:endParaRPr sz="1200"/>
          </a:p>
        </p:txBody>
      </p:sp>
      <p:cxnSp>
        <p:nvCxnSpPr>
          <p:cNvPr id="12669" name="Google Shape;12669;p464"/>
          <p:cNvCxnSpPr/>
          <p:nvPr/>
        </p:nvCxnSpPr>
        <p:spPr>
          <a:xfrm>
            <a:off x="1203150" y="1171350"/>
            <a:ext cx="434400" cy="339300"/>
          </a:xfrm>
          <a:prstGeom prst="straightConnector1">
            <a:avLst/>
          </a:prstGeom>
          <a:noFill/>
          <a:ln w="9525" cap="flat" cmpd="sng">
            <a:solidFill>
              <a:schemeClr val="dk2"/>
            </a:solidFill>
            <a:prstDash val="solid"/>
            <a:round/>
            <a:headEnd type="none" w="med" len="med"/>
            <a:tailEnd type="triangle" w="med" len="med"/>
          </a:ln>
        </p:spPr>
      </p:cxnSp>
      <p:sp>
        <p:nvSpPr>
          <p:cNvPr id="12670" name="Google Shape;12670;p464"/>
          <p:cNvSpPr txBox="1"/>
          <p:nvPr/>
        </p:nvSpPr>
        <p:spPr>
          <a:xfrm>
            <a:off x="212561" y="866768"/>
            <a:ext cx="21714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an in</a:t>
            </a:r>
            <a:r>
              <a:rPr lang="en" sz="1200" b="1" u="sng"/>
              <a:t>H</a:t>
            </a:r>
            <a:r>
              <a:rPr lang="en" sz="1200"/>
              <a:t>ibitor</a:t>
            </a:r>
            <a:endParaRPr sz="1200"/>
          </a:p>
          <a:p>
            <a:pPr marL="0" lvl="0" indent="0" algn="l" rtl="0">
              <a:spcBef>
                <a:spcPts val="0"/>
              </a:spcBef>
              <a:spcAft>
                <a:spcPts val="0"/>
              </a:spcAft>
              <a:buNone/>
            </a:pPr>
            <a:endParaRPr sz="900"/>
          </a:p>
        </p:txBody>
      </p:sp>
      <p:cxnSp>
        <p:nvCxnSpPr>
          <p:cNvPr id="12671" name="Google Shape;12671;p464"/>
          <p:cNvCxnSpPr/>
          <p:nvPr/>
        </p:nvCxnSpPr>
        <p:spPr>
          <a:xfrm rot="10800000">
            <a:off x="1690700" y="3936575"/>
            <a:ext cx="0" cy="293100"/>
          </a:xfrm>
          <a:prstGeom prst="straightConnector1">
            <a:avLst/>
          </a:prstGeom>
          <a:noFill/>
          <a:ln w="9525" cap="flat" cmpd="sng">
            <a:solidFill>
              <a:schemeClr val="dk2"/>
            </a:solidFill>
            <a:prstDash val="solid"/>
            <a:round/>
            <a:headEnd type="none" w="med" len="med"/>
            <a:tailEnd type="triangle" w="med" len="med"/>
          </a:ln>
        </p:spPr>
      </p:cxnSp>
      <p:sp>
        <p:nvSpPr>
          <p:cNvPr id="12672" name="Google Shape;12672;p464"/>
          <p:cNvSpPr txBox="1"/>
          <p:nvPr/>
        </p:nvSpPr>
        <p:spPr>
          <a:xfrm>
            <a:off x="454708" y="4168041"/>
            <a:ext cx="21714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t>not an in</a:t>
            </a:r>
            <a:r>
              <a:rPr lang="en" sz="1200" b="1" u="sng"/>
              <a:t>D</a:t>
            </a:r>
            <a:r>
              <a:rPr lang="en" sz="1200"/>
              <a:t>ucer </a:t>
            </a:r>
            <a:endParaRPr sz="1200"/>
          </a:p>
          <a:p>
            <a:pPr marL="0" lvl="0" indent="0" algn="ctr" rtl="0">
              <a:spcBef>
                <a:spcPts val="0"/>
              </a:spcBef>
              <a:spcAft>
                <a:spcPts val="0"/>
              </a:spcAft>
              <a:buNone/>
            </a:pPr>
            <a:r>
              <a:rPr lang="en" sz="1200"/>
              <a:t>(no antidepressants are)</a:t>
            </a:r>
            <a:endParaRPr sz="1200"/>
          </a:p>
          <a:p>
            <a:pPr marL="0" lvl="0" indent="0" algn="l" rtl="0">
              <a:spcBef>
                <a:spcPts val="0"/>
              </a:spcBef>
              <a:spcAft>
                <a:spcPts val="0"/>
              </a:spcAft>
              <a:buNone/>
            </a:pPr>
            <a:endParaRPr sz="900"/>
          </a:p>
        </p:txBody>
      </p:sp>
      <p:cxnSp>
        <p:nvCxnSpPr>
          <p:cNvPr id="12673" name="Google Shape;12673;p464"/>
          <p:cNvCxnSpPr/>
          <p:nvPr/>
        </p:nvCxnSpPr>
        <p:spPr>
          <a:xfrm flipH="1">
            <a:off x="1938500" y="840925"/>
            <a:ext cx="582000" cy="1008300"/>
          </a:xfrm>
          <a:prstGeom prst="straightConnector1">
            <a:avLst/>
          </a:prstGeom>
          <a:noFill/>
          <a:ln w="9525" cap="flat" cmpd="sng">
            <a:solidFill>
              <a:schemeClr val="dk2"/>
            </a:solidFill>
            <a:prstDash val="solid"/>
            <a:round/>
            <a:headEnd type="none" w="med" len="med"/>
            <a:tailEnd type="triangle" w="med" len="med"/>
          </a:ln>
        </p:spPr>
      </p:cxnSp>
      <p:sp>
        <p:nvSpPr>
          <p:cNvPr id="12674" name="Google Shape;12674;p464"/>
          <p:cNvSpPr txBox="1"/>
          <p:nvPr/>
        </p:nvSpPr>
        <p:spPr>
          <a:xfrm>
            <a:off x="2426027" y="554725"/>
            <a:ext cx="2020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 sensitive substrate</a:t>
            </a:r>
            <a:endParaRPr sz="900"/>
          </a:p>
        </p:txBody>
      </p:sp>
      <p:sp>
        <p:nvSpPr>
          <p:cNvPr id="12675" name="Google Shape;12675;p464"/>
          <p:cNvSpPr txBox="1"/>
          <p:nvPr/>
        </p:nvSpPr>
        <p:spPr>
          <a:xfrm>
            <a:off x="5946350" y="440725"/>
            <a:ext cx="2958000" cy="105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Venlafaxine (EFFEXOR)</a:t>
            </a:r>
            <a:endParaRPr b="1"/>
          </a:p>
          <a:p>
            <a:pPr marL="457200" lvl="0" indent="-317500" algn="l" rtl="0">
              <a:spcBef>
                <a:spcPts val="1000"/>
              </a:spcBef>
              <a:spcAft>
                <a:spcPts val="0"/>
              </a:spcAft>
              <a:buSzPts val="1400"/>
              <a:buChar char="●"/>
            </a:pPr>
            <a:endParaRPr b="1"/>
          </a:p>
          <a:p>
            <a:pPr marL="457200" lvl="0" indent="0" algn="l" rtl="0">
              <a:spcBef>
                <a:spcPts val="1000"/>
              </a:spcBef>
              <a:spcAft>
                <a:spcPts val="1000"/>
              </a:spcAft>
              <a:buNone/>
            </a:pPr>
            <a:endParaRPr sz="1200" b="1"/>
          </a:p>
        </p:txBody>
      </p:sp>
      <p:pic>
        <p:nvPicPr>
          <p:cNvPr id="12676" name="Google Shape;12676;p464"/>
          <p:cNvPicPr preferRelativeResize="0"/>
          <p:nvPr/>
        </p:nvPicPr>
        <p:blipFill rotWithShape="1">
          <a:blip r:embed="rId5">
            <a:alphaModFix/>
          </a:blip>
          <a:srcRect/>
          <a:stretch/>
        </p:blipFill>
        <p:spPr>
          <a:xfrm rot="692448">
            <a:off x="8106182" y="3734935"/>
            <a:ext cx="973261" cy="1224080"/>
          </a:xfrm>
          <a:prstGeom prst="rect">
            <a:avLst/>
          </a:prstGeom>
          <a:noFill/>
          <a:ln>
            <a:noFill/>
          </a:ln>
        </p:spPr>
      </p:pic>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Shape 12680"/>
        <p:cNvGrpSpPr/>
        <p:nvPr/>
      </p:nvGrpSpPr>
      <p:grpSpPr>
        <a:xfrm>
          <a:off x="0" y="0"/>
          <a:ext cx="0" cy="0"/>
          <a:chOff x="0" y="0"/>
          <a:chExt cx="0" cy="0"/>
        </a:xfrm>
      </p:grpSpPr>
      <p:sp>
        <p:nvSpPr>
          <p:cNvPr id="12681" name="Google Shape;12681;p465"/>
          <p:cNvSpPr txBox="1"/>
          <p:nvPr/>
        </p:nvSpPr>
        <p:spPr>
          <a:xfrm>
            <a:off x="454700" y="154525"/>
            <a:ext cx="559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SNRI: Venlafaxine</a:t>
            </a:r>
            <a:endParaRPr b="1"/>
          </a:p>
        </p:txBody>
      </p:sp>
      <p:sp>
        <p:nvSpPr>
          <p:cNvPr id="12682" name="Google Shape;12682;p465"/>
          <p:cNvSpPr txBox="1"/>
          <p:nvPr/>
        </p:nvSpPr>
        <p:spPr>
          <a:xfrm>
            <a:off x="0" y="5361500"/>
            <a:ext cx="629700" cy="21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 b="1"/>
              <a:t>Venlafaxine and desvenlafaxine</a:t>
            </a:r>
            <a:endParaRPr sz="200" b="1"/>
          </a:p>
        </p:txBody>
      </p:sp>
      <p:pic>
        <p:nvPicPr>
          <p:cNvPr id="12683" name="Google Shape;12683;p465"/>
          <p:cNvPicPr preferRelativeResize="0"/>
          <p:nvPr/>
        </p:nvPicPr>
        <p:blipFill rotWithShape="1">
          <a:blip r:embed="rId3">
            <a:alphaModFix/>
          </a:blip>
          <a:srcRect r="56610"/>
          <a:stretch/>
        </p:blipFill>
        <p:spPr>
          <a:xfrm>
            <a:off x="252575" y="1315775"/>
            <a:ext cx="3835301" cy="3589475"/>
          </a:xfrm>
          <a:prstGeom prst="rect">
            <a:avLst/>
          </a:prstGeom>
          <a:noFill/>
          <a:ln>
            <a:noFill/>
          </a:ln>
        </p:spPr>
      </p:pic>
      <p:sp>
        <p:nvSpPr>
          <p:cNvPr id="12684" name="Google Shape;12684;p465"/>
          <p:cNvSpPr txBox="1"/>
          <p:nvPr/>
        </p:nvSpPr>
        <p:spPr>
          <a:xfrm>
            <a:off x="1179515" y="2779650"/>
            <a:ext cx="1238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EFFEXOR</a:t>
            </a:r>
            <a:endParaRPr sz="1600" b="1"/>
          </a:p>
        </p:txBody>
      </p:sp>
      <p:cxnSp>
        <p:nvCxnSpPr>
          <p:cNvPr id="12685" name="Google Shape;12685;p465"/>
          <p:cNvCxnSpPr/>
          <p:nvPr/>
        </p:nvCxnSpPr>
        <p:spPr>
          <a:xfrm>
            <a:off x="1567406" y="1930276"/>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686" name="Google Shape;12686;p465"/>
          <p:cNvCxnSpPr/>
          <p:nvPr/>
        </p:nvCxnSpPr>
        <p:spPr>
          <a:xfrm>
            <a:off x="1567406" y="2011450"/>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687" name="Google Shape;12687;p465"/>
          <p:cNvCxnSpPr/>
          <p:nvPr/>
        </p:nvCxnSpPr>
        <p:spPr>
          <a:xfrm>
            <a:off x="1567406" y="2103545"/>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688" name="Google Shape;12688;p465"/>
          <p:cNvCxnSpPr/>
          <p:nvPr/>
        </p:nvCxnSpPr>
        <p:spPr>
          <a:xfrm>
            <a:off x="1555784" y="3758632"/>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689" name="Google Shape;12689;p465"/>
          <p:cNvCxnSpPr/>
          <p:nvPr/>
        </p:nvCxnSpPr>
        <p:spPr>
          <a:xfrm>
            <a:off x="1555784" y="1628593"/>
            <a:ext cx="385200" cy="0"/>
          </a:xfrm>
          <a:prstGeom prst="straightConnector1">
            <a:avLst/>
          </a:prstGeom>
          <a:noFill/>
          <a:ln w="28575" cap="flat" cmpd="sng">
            <a:solidFill>
              <a:schemeClr val="dk2"/>
            </a:solidFill>
            <a:prstDash val="solid"/>
            <a:round/>
            <a:headEnd type="none" w="med" len="med"/>
            <a:tailEnd type="none" w="med" len="med"/>
          </a:ln>
        </p:spPr>
      </p:cxnSp>
      <p:pic>
        <p:nvPicPr>
          <p:cNvPr id="12690" name="Google Shape;12690;p465"/>
          <p:cNvPicPr preferRelativeResize="0"/>
          <p:nvPr/>
        </p:nvPicPr>
        <p:blipFill>
          <a:blip r:embed="rId4">
            <a:alphaModFix/>
          </a:blip>
          <a:stretch>
            <a:fillRect/>
          </a:stretch>
        </p:blipFill>
        <p:spPr>
          <a:xfrm>
            <a:off x="3527190" y="2978050"/>
            <a:ext cx="952500" cy="419100"/>
          </a:xfrm>
          <a:prstGeom prst="rect">
            <a:avLst/>
          </a:prstGeom>
          <a:noFill/>
          <a:ln>
            <a:noFill/>
          </a:ln>
        </p:spPr>
      </p:pic>
      <p:sp>
        <p:nvSpPr>
          <p:cNvPr id="12691" name="Google Shape;12691;p465"/>
          <p:cNvSpPr txBox="1"/>
          <p:nvPr/>
        </p:nvSpPr>
        <p:spPr>
          <a:xfrm>
            <a:off x="2464375" y="3649950"/>
            <a:ext cx="1404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a:t>
            </a:r>
            <a:endParaRPr sz="1200" b="1"/>
          </a:p>
        </p:txBody>
      </p:sp>
      <p:sp>
        <p:nvSpPr>
          <p:cNvPr id="12692" name="Google Shape;12692;p465"/>
          <p:cNvSpPr txBox="1"/>
          <p:nvPr/>
        </p:nvSpPr>
        <p:spPr>
          <a:xfrm>
            <a:off x="2784375" y="1259150"/>
            <a:ext cx="13035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cxnSp>
        <p:nvCxnSpPr>
          <p:cNvPr id="12693" name="Google Shape;12693;p465"/>
          <p:cNvCxnSpPr/>
          <p:nvPr/>
        </p:nvCxnSpPr>
        <p:spPr>
          <a:xfrm>
            <a:off x="3628950" y="1592288"/>
            <a:ext cx="378900" cy="0"/>
          </a:xfrm>
          <a:prstGeom prst="straightConnector1">
            <a:avLst/>
          </a:prstGeom>
          <a:noFill/>
          <a:ln w="9525" cap="flat" cmpd="sng">
            <a:solidFill>
              <a:schemeClr val="dk2"/>
            </a:solidFill>
            <a:prstDash val="solid"/>
            <a:round/>
            <a:headEnd type="none" w="med" len="med"/>
            <a:tailEnd type="triangle" w="med" len="med"/>
          </a:ln>
        </p:spPr>
      </p:cxnSp>
      <p:sp>
        <p:nvSpPr>
          <p:cNvPr id="12694" name="Google Shape;12694;p465"/>
          <p:cNvSpPr txBox="1"/>
          <p:nvPr/>
        </p:nvSpPr>
        <p:spPr>
          <a:xfrm>
            <a:off x="4087885" y="1166899"/>
            <a:ext cx="1206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cxnSp>
        <p:nvCxnSpPr>
          <p:cNvPr id="12695" name="Google Shape;12695;p465"/>
          <p:cNvCxnSpPr/>
          <p:nvPr/>
        </p:nvCxnSpPr>
        <p:spPr>
          <a:xfrm>
            <a:off x="3708975" y="3841688"/>
            <a:ext cx="378900" cy="0"/>
          </a:xfrm>
          <a:prstGeom prst="straightConnector1">
            <a:avLst/>
          </a:prstGeom>
          <a:noFill/>
          <a:ln w="9525" cap="flat" cmpd="sng">
            <a:solidFill>
              <a:schemeClr val="dk2"/>
            </a:solidFill>
            <a:prstDash val="solid"/>
            <a:round/>
            <a:headEnd type="none" w="med" len="med"/>
            <a:tailEnd type="triangle" w="med" len="med"/>
          </a:ln>
        </p:spPr>
      </p:cxnSp>
      <p:sp>
        <p:nvSpPr>
          <p:cNvPr id="12696" name="Google Shape;12696;p465"/>
          <p:cNvSpPr txBox="1"/>
          <p:nvPr/>
        </p:nvSpPr>
        <p:spPr>
          <a:xfrm>
            <a:off x="4132094" y="3372900"/>
            <a:ext cx="19137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potentially activating, benefits in chronic pain, ameliorates sexual dysfunction</a:t>
            </a:r>
            <a:endParaRPr sz="1200"/>
          </a:p>
        </p:txBody>
      </p:sp>
      <p:cxnSp>
        <p:nvCxnSpPr>
          <p:cNvPr id="12697" name="Google Shape;12697;p465"/>
          <p:cNvCxnSpPr/>
          <p:nvPr/>
        </p:nvCxnSpPr>
        <p:spPr>
          <a:xfrm>
            <a:off x="1203150" y="1171350"/>
            <a:ext cx="434400" cy="339300"/>
          </a:xfrm>
          <a:prstGeom prst="straightConnector1">
            <a:avLst/>
          </a:prstGeom>
          <a:noFill/>
          <a:ln w="9525" cap="flat" cmpd="sng">
            <a:solidFill>
              <a:schemeClr val="dk2"/>
            </a:solidFill>
            <a:prstDash val="solid"/>
            <a:round/>
            <a:headEnd type="none" w="med" len="med"/>
            <a:tailEnd type="triangle" w="med" len="med"/>
          </a:ln>
        </p:spPr>
      </p:cxnSp>
      <p:sp>
        <p:nvSpPr>
          <p:cNvPr id="12698" name="Google Shape;12698;p465"/>
          <p:cNvSpPr txBox="1"/>
          <p:nvPr/>
        </p:nvSpPr>
        <p:spPr>
          <a:xfrm>
            <a:off x="212561" y="866768"/>
            <a:ext cx="21714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an in</a:t>
            </a:r>
            <a:r>
              <a:rPr lang="en" sz="1200" b="1" u="sng"/>
              <a:t>H</a:t>
            </a:r>
            <a:r>
              <a:rPr lang="en" sz="1200"/>
              <a:t>ibitor</a:t>
            </a:r>
            <a:endParaRPr sz="1200"/>
          </a:p>
          <a:p>
            <a:pPr marL="0" lvl="0" indent="0" algn="l" rtl="0">
              <a:spcBef>
                <a:spcPts val="0"/>
              </a:spcBef>
              <a:spcAft>
                <a:spcPts val="0"/>
              </a:spcAft>
              <a:buNone/>
            </a:pPr>
            <a:endParaRPr sz="900"/>
          </a:p>
        </p:txBody>
      </p:sp>
      <p:cxnSp>
        <p:nvCxnSpPr>
          <p:cNvPr id="12699" name="Google Shape;12699;p465"/>
          <p:cNvCxnSpPr/>
          <p:nvPr/>
        </p:nvCxnSpPr>
        <p:spPr>
          <a:xfrm rot="10800000">
            <a:off x="1690700" y="3936575"/>
            <a:ext cx="0" cy="293100"/>
          </a:xfrm>
          <a:prstGeom prst="straightConnector1">
            <a:avLst/>
          </a:prstGeom>
          <a:noFill/>
          <a:ln w="9525" cap="flat" cmpd="sng">
            <a:solidFill>
              <a:schemeClr val="dk2"/>
            </a:solidFill>
            <a:prstDash val="solid"/>
            <a:round/>
            <a:headEnd type="none" w="med" len="med"/>
            <a:tailEnd type="triangle" w="med" len="med"/>
          </a:ln>
        </p:spPr>
      </p:cxnSp>
      <p:sp>
        <p:nvSpPr>
          <p:cNvPr id="12700" name="Google Shape;12700;p465"/>
          <p:cNvSpPr txBox="1"/>
          <p:nvPr/>
        </p:nvSpPr>
        <p:spPr>
          <a:xfrm>
            <a:off x="454708" y="4168041"/>
            <a:ext cx="21714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t>not an in</a:t>
            </a:r>
            <a:r>
              <a:rPr lang="en" sz="1200" b="1" u="sng"/>
              <a:t>D</a:t>
            </a:r>
            <a:r>
              <a:rPr lang="en" sz="1200"/>
              <a:t>ucer </a:t>
            </a:r>
            <a:endParaRPr sz="1200"/>
          </a:p>
          <a:p>
            <a:pPr marL="0" lvl="0" indent="0" algn="ctr" rtl="0">
              <a:spcBef>
                <a:spcPts val="0"/>
              </a:spcBef>
              <a:spcAft>
                <a:spcPts val="0"/>
              </a:spcAft>
              <a:buNone/>
            </a:pPr>
            <a:r>
              <a:rPr lang="en" sz="1200"/>
              <a:t>(no antidepressants are)</a:t>
            </a:r>
            <a:endParaRPr sz="1200"/>
          </a:p>
          <a:p>
            <a:pPr marL="0" lvl="0" indent="0" algn="l" rtl="0">
              <a:spcBef>
                <a:spcPts val="0"/>
              </a:spcBef>
              <a:spcAft>
                <a:spcPts val="0"/>
              </a:spcAft>
              <a:buNone/>
            </a:pPr>
            <a:endParaRPr sz="900"/>
          </a:p>
        </p:txBody>
      </p:sp>
      <p:cxnSp>
        <p:nvCxnSpPr>
          <p:cNvPr id="12701" name="Google Shape;12701;p465"/>
          <p:cNvCxnSpPr/>
          <p:nvPr/>
        </p:nvCxnSpPr>
        <p:spPr>
          <a:xfrm flipH="1">
            <a:off x="1938500" y="840925"/>
            <a:ext cx="582000" cy="1008300"/>
          </a:xfrm>
          <a:prstGeom prst="straightConnector1">
            <a:avLst/>
          </a:prstGeom>
          <a:noFill/>
          <a:ln w="9525" cap="flat" cmpd="sng">
            <a:solidFill>
              <a:schemeClr val="dk2"/>
            </a:solidFill>
            <a:prstDash val="solid"/>
            <a:round/>
            <a:headEnd type="none" w="med" len="med"/>
            <a:tailEnd type="triangle" w="med" len="med"/>
          </a:ln>
        </p:spPr>
      </p:cxnSp>
      <p:sp>
        <p:nvSpPr>
          <p:cNvPr id="12702" name="Google Shape;12702;p465"/>
          <p:cNvSpPr txBox="1"/>
          <p:nvPr/>
        </p:nvSpPr>
        <p:spPr>
          <a:xfrm>
            <a:off x="2426027" y="554725"/>
            <a:ext cx="2020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 sensitive substrate</a:t>
            </a:r>
            <a:endParaRPr sz="900"/>
          </a:p>
        </p:txBody>
      </p:sp>
      <p:sp>
        <p:nvSpPr>
          <p:cNvPr id="12703" name="Google Shape;12703;p465"/>
          <p:cNvSpPr txBox="1"/>
          <p:nvPr/>
        </p:nvSpPr>
        <p:spPr>
          <a:xfrm>
            <a:off x="5946350" y="440725"/>
            <a:ext cx="2958000" cy="183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Venlafaxine (EFFEXOR)</a:t>
            </a:r>
            <a:endParaRPr b="1"/>
          </a:p>
          <a:p>
            <a:pPr marL="457200" lvl="0" indent="-317500" algn="l" rtl="0">
              <a:spcBef>
                <a:spcPts val="1000"/>
              </a:spcBef>
              <a:spcAft>
                <a:spcPts val="0"/>
              </a:spcAft>
              <a:buSzPts val="1400"/>
              <a:buChar char="●"/>
            </a:pPr>
            <a:r>
              <a:rPr lang="en" b="1"/>
              <a:t>1st line option for severe melancholic depression (or mirtazapine)</a:t>
            </a:r>
            <a:endParaRPr b="1"/>
          </a:p>
          <a:p>
            <a:pPr marL="457200" lvl="0" indent="-317500" algn="l" rtl="0">
              <a:spcBef>
                <a:spcPts val="1000"/>
              </a:spcBef>
              <a:spcAft>
                <a:spcPts val="0"/>
              </a:spcAft>
              <a:buSzPts val="1400"/>
              <a:buChar char="●"/>
            </a:pPr>
            <a:endParaRPr b="1"/>
          </a:p>
          <a:p>
            <a:pPr marL="457200" lvl="0" indent="0" algn="l" rtl="0">
              <a:spcBef>
                <a:spcPts val="1000"/>
              </a:spcBef>
              <a:spcAft>
                <a:spcPts val="1000"/>
              </a:spcAft>
              <a:buNone/>
            </a:pPr>
            <a:endParaRPr sz="1200" b="1"/>
          </a:p>
        </p:txBody>
      </p:sp>
      <p:pic>
        <p:nvPicPr>
          <p:cNvPr id="12704" name="Google Shape;12704;p465"/>
          <p:cNvPicPr preferRelativeResize="0"/>
          <p:nvPr/>
        </p:nvPicPr>
        <p:blipFill rotWithShape="1">
          <a:blip r:embed="rId5">
            <a:alphaModFix/>
          </a:blip>
          <a:srcRect/>
          <a:stretch/>
        </p:blipFill>
        <p:spPr>
          <a:xfrm rot="692448">
            <a:off x="8106182" y="3734935"/>
            <a:ext cx="973261" cy="1224080"/>
          </a:xfrm>
          <a:prstGeom prst="rect">
            <a:avLst/>
          </a:prstGeom>
          <a:noFill/>
          <a:ln>
            <a:noFill/>
          </a:ln>
        </p:spPr>
      </p:pic>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Shape 12708"/>
        <p:cNvGrpSpPr/>
        <p:nvPr/>
      </p:nvGrpSpPr>
      <p:grpSpPr>
        <a:xfrm>
          <a:off x="0" y="0"/>
          <a:ext cx="0" cy="0"/>
          <a:chOff x="0" y="0"/>
          <a:chExt cx="0" cy="0"/>
        </a:xfrm>
      </p:grpSpPr>
      <p:sp>
        <p:nvSpPr>
          <p:cNvPr id="12709" name="Google Shape;12709;p466"/>
          <p:cNvSpPr txBox="1"/>
          <p:nvPr/>
        </p:nvSpPr>
        <p:spPr>
          <a:xfrm>
            <a:off x="454700" y="154525"/>
            <a:ext cx="559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SNRI: Venlafaxine</a:t>
            </a:r>
            <a:endParaRPr b="1"/>
          </a:p>
        </p:txBody>
      </p:sp>
      <p:sp>
        <p:nvSpPr>
          <p:cNvPr id="12710" name="Google Shape;12710;p466"/>
          <p:cNvSpPr txBox="1"/>
          <p:nvPr/>
        </p:nvSpPr>
        <p:spPr>
          <a:xfrm>
            <a:off x="0" y="5361500"/>
            <a:ext cx="629700" cy="21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 b="1"/>
              <a:t>Venlafaxine and desvenlafaxine</a:t>
            </a:r>
            <a:endParaRPr sz="200" b="1"/>
          </a:p>
        </p:txBody>
      </p:sp>
      <p:pic>
        <p:nvPicPr>
          <p:cNvPr id="12711" name="Google Shape;12711;p466"/>
          <p:cNvPicPr preferRelativeResize="0"/>
          <p:nvPr/>
        </p:nvPicPr>
        <p:blipFill rotWithShape="1">
          <a:blip r:embed="rId3">
            <a:alphaModFix/>
          </a:blip>
          <a:srcRect r="56610"/>
          <a:stretch/>
        </p:blipFill>
        <p:spPr>
          <a:xfrm>
            <a:off x="252575" y="1315775"/>
            <a:ext cx="3835301" cy="3589475"/>
          </a:xfrm>
          <a:prstGeom prst="rect">
            <a:avLst/>
          </a:prstGeom>
          <a:noFill/>
          <a:ln>
            <a:noFill/>
          </a:ln>
        </p:spPr>
      </p:pic>
      <p:sp>
        <p:nvSpPr>
          <p:cNvPr id="12712" name="Google Shape;12712;p466"/>
          <p:cNvSpPr txBox="1"/>
          <p:nvPr/>
        </p:nvSpPr>
        <p:spPr>
          <a:xfrm>
            <a:off x="1179515" y="2779650"/>
            <a:ext cx="1238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EFFEXOR</a:t>
            </a:r>
            <a:endParaRPr sz="1600" b="1"/>
          </a:p>
        </p:txBody>
      </p:sp>
      <p:cxnSp>
        <p:nvCxnSpPr>
          <p:cNvPr id="12713" name="Google Shape;12713;p466"/>
          <p:cNvCxnSpPr/>
          <p:nvPr/>
        </p:nvCxnSpPr>
        <p:spPr>
          <a:xfrm>
            <a:off x="1567406" y="1930276"/>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714" name="Google Shape;12714;p466"/>
          <p:cNvCxnSpPr/>
          <p:nvPr/>
        </p:nvCxnSpPr>
        <p:spPr>
          <a:xfrm>
            <a:off x="1567406" y="2011450"/>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715" name="Google Shape;12715;p466"/>
          <p:cNvCxnSpPr/>
          <p:nvPr/>
        </p:nvCxnSpPr>
        <p:spPr>
          <a:xfrm>
            <a:off x="1567406" y="2103545"/>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716" name="Google Shape;12716;p466"/>
          <p:cNvCxnSpPr/>
          <p:nvPr/>
        </p:nvCxnSpPr>
        <p:spPr>
          <a:xfrm>
            <a:off x="1555784" y="3758632"/>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717" name="Google Shape;12717;p466"/>
          <p:cNvCxnSpPr/>
          <p:nvPr/>
        </p:nvCxnSpPr>
        <p:spPr>
          <a:xfrm>
            <a:off x="1555784" y="1628593"/>
            <a:ext cx="385200" cy="0"/>
          </a:xfrm>
          <a:prstGeom prst="straightConnector1">
            <a:avLst/>
          </a:prstGeom>
          <a:noFill/>
          <a:ln w="28575" cap="flat" cmpd="sng">
            <a:solidFill>
              <a:schemeClr val="dk2"/>
            </a:solidFill>
            <a:prstDash val="solid"/>
            <a:round/>
            <a:headEnd type="none" w="med" len="med"/>
            <a:tailEnd type="none" w="med" len="med"/>
          </a:ln>
        </p:spPr>
      </p:cxnSp>
      <p:pic>
        <p:nvPicPr>
          <p:cNvPr id="12718" name="Google Shape;12718;p466"/>
          <p:cNvPicPr preferRelativeResize="0"/>
          <p:nvPr/>
        </p:nvPicPr>
        <p:blipFill>
          <a:blip r:embed="rId4">
            <a:alphaModFix/>
          </a:blip>
          <a:stretch>
            <a:fillRect/>
          </a:stretch>
        </p:blipFill>
        <p:spPr>
          <a:xfrm>
            <a:off x="3527190" y="2978050"/>
            <a:ext cx="952500" cy="419100"/>
          </a:xfrm>
          <a:prstGeom prst="rect">
            <a:avLst/>
          </a:prstGeom>
          <a:noFill/>
          <a:ln>
            <a:noFill/>
          </a:ln>
        </p:spPr>
      </p:pic>
      <p:sp>
        <p:nvSpPr>
          <p:cNvPr id="12719" name="Google Shape;12719;p466"/>
          <p:cNvSpPr txBox="1"/>
          <p:nvPr/>
        </p:nvSpPr>
        <p:spPr>
          <a:xfrm>
            <a:off x="2464375" y="3649950"/>
            <a:ext cx="1404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a:t>
            </a:r>
            <a:endParaRPr sz="1200" b="1"/>
          </a:p>
        </p:txBody>
      </p:sp>
      <p:sp>
        <p:nvSpPr>
          <p:cNvPr id="12720" name="Google Shape;12720;p466"/>
          <p:cNvSpPr txBox="1"/>
          <p:nvPr/>
        </p:nvSpPr>
        <p:spPr>
          <a:xfrm>
            <a:off x="2784375" y="1259150"/>
            <a:ext cx="13035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cxnSp>
        <p:nvCxnSpPr>
          <p:cNvPr id="12721" name="Google Shape;12721;p466"/>
          <p:cNvCxnSpPr/>
          <p:nvPr/>
        </p:nvCxnSpPr>
        <p:spPr>
          <a:xfrm>
            <a:off x="3628950" y="1592288"/>
            <a:ext cx="378900" cy="0"/>
          </a:xfrm>
          <a:prstGeom prst="straightConnector1">
            <a:avLst/>
          </a:prstGeom>
          <a:noFill/>
          <a:ln w="9525" cap="flat" cmpd="sng">
            <a:solidFill>
              <a:schemeClr val="dk2"/>
            </a:solidFill>
            <a:prstDash val="solid"/>
            <a:round/>
            <a:headEnd type="none" w="med" len="med"/>
            <a:tailEnd type="triangle" w="med" len="med"/>
          </a:ln>
        </p:spPr>
      </p:cxnSp>
      <p:sp>
        <p:nvSpPr>
          <p:cNvPr id="12722" name="Google Shape;12722;p466"/>
          <p:cNvSpPr txBox="1"/>
          <p:nvPr/>
        </p:nvSpPr>
        <p:spPr>
          <a:xfrm>
            <a:off x="4087885" y="1166899"/>
            <a:ext cx="1206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cxnSp>
        <p:nvCxnSpPr>
          <p:cNvPr id="12723" name="Google Shape;12723;p466"/>
          <p:cNvCxnSpPr/>
          <p:nvPr/>
        </p:nvCxnSpPr>
        <p:spPr>
          <a:xfrm>
            <a:off x="3708975" y="3841688"/>
            <a:ext cx="378900" cy="0"/>
          </a:xfrm>
          <a:prstGeom prst="straightConnector1">
            <a:avLst/>
          </a:prstGeom>
          <a:noFill/>
          <a:ln w="9525" cap="flat" cmpd="sng">
            <a:solidFill>
              <a:schemeClr val="dk2"/>
            </a:solidFill>
            <a:prstDash val="solid"/>
            <a:round/>
            <a:headEnd type="none" w="med" len="med"/>
            <a:tailEnd type="triangle" w="med" len="med"/>
          </a:ln>
        </p:spPr>
      </p:cxnSp>
      <p:sp>
        <p:nvSpPr>
          <p:cNvPr id="12724" name="Google Shape;12724;p466"/>
          <p:cNvSpPr txBox="1"/>
          <p:nvPr/>
        </p:nvSpPr>
        <p:spPr>
          <a:xfrm>
            <a:off x="4132094" y="3372900"/>
            <a:ext cx="19137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potentially activating, benefits in chronic pain, ameliorates sexual dysfunction</a:t>
            </a:r>
            <a:endParaRPr sz="1200"/>
          </a:p>
        </p:txBody>
      </p:sp>
      <p:cxnSp>
        <p:nvCxnSpPr>
          <p:cNvPr id="12725" name="Google Shape;12725;p466"/>
          <p:cNvCxnSpPr/>
          <p:nvPr/>
        </p:nvCxnSpPr>
        <p:spPr>
          <a:xfrm>
            <a:off x="1203150" y="1171350"/>
            <a:ext cx="434400" cy="339300"/>
          </a:xfrm>
          <a:prstGeom prst="straightConnector1">
            <a:avLst/>
          </a:prstGeom>
          <a:noFill/>
          <a:ln w="9525" cap="flat" cmpd="sng">
            <a:solidFill>
              <a:schemeClr val="dk2"/>
            </a:solidFill>
            <a:prstDash val="solid"/>
            <a:round/>
            <a:headEnd type="none" w="med" len="med"/>
            <a:tailEnd type="triangle" w="med" len="med"/>
          </a:ln>
        </p:spPr>
      </p:cxnSp>
      <p:sp>
        <p:nvSpPr>
          <p:cNvPr id="12726" name="Google Shape;12726;p466"/>
          <p:cNvSpPr txBox="1"/>
          <p:nvPr/>
        </p:nvSpPr>
        <p:spPr>
          <a:xfrm>
            <a:off x="212561" y="866768"/>
            <a:ext cx="21714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an in</a:t>
            </a:r>
            <a:r>
              <a:rPr lang="en" sz="1200" b="1" u="sng"/>
              <a:t>H</a:t>
            </a:r>
            <a:r>
              <a:rPr lang="en" sz="1200"/>
              <a:t>ibitor</a:t>
            </a:r>
            <a:endParaRPr sz="1200"/>
          </a:p>
          <a:p>
            <a:pPr marL="0" lvl="0" indent="0" algn="l" rtl="0">
              <a:spcBef>
                <a:spcPts val="0"/>
              </a:spcBef>
              <a:spcAft>
                <a:spcPts val="0"/>
              </a:spcAft>
              <a:buNone/>
            </a:pPr>
            <a:endParaRPr sz="900"/>
          </a:p>
        </p:txBody>
      </p:sp>
      <p:cxnSp>
        <p:nvCxnSpPr>
          <p:cNvPr id="12727" name="Google Shape;12727;p466"/>
          <p:cNvCxnSpPr/>
          <p:nvPr/>
        </p:nvCxnSpPr>
        <p:spPr>
          <a:xfrm rot="10800000">
            <a:off x="1690700" y="3936575"/>
            <a:ext cx="0" cy="293100"/>
          </a:xfrm>
          <a:prstGeom prst="straightConnector1">
            <a:avLst/>
          </a:prstGeom>
          <a:noFill/>
          <a:ln w="9525" cap="flat" cmpd="sng">
            <a:solidFill>
              <a:schemeClr val="dk2"/>
            </a:solidFill>
            <a:prstDash val="solid"/>
            <a:round/>
            <a:headEnd type="none" w="med" len="med"/>
            <a:tailEnd type="triangle" w="med" len="med"/>
          </a:ln>
        </p:spPr>
      </p:cxnSp>
      <p:sp>
        <p:nvSpPr>
          <p:cNvPr id="12728" name="Google Shape;12728;p466"/>
          <p:cNvSpPr txBox="1"/>
          <p:nvPr/>
        </p:nvSpPr>
        <p:spPr>
          <a:xfrm>
            <a:off x="454708" y="4168041"/>
            <a:ext cx="21714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t>not an in</a:t>
            </a:r>
            <a:r>
              <a:rPr lang="en" sz="1200" b="1" u="sng"/>
              <a:t>D</a:t>
            </a:r>
            <a:r>
              <a:rPr lang="en" sz="1200"/>
              <a:t>ucer </a:t>
            </a:r>
            <a:endParaRPr sz="1200"/>
          </a:p>
          <a:p>
            <a:pPr marL="0" lvl="0" indent="0" algn="ctr" rtl="0">
              <a:spcBef>
                <a:spcPts val="0"/>
              </a:spcBef>
              <a:spcAft>
                <a:spcPts val="0"/>
              </a:spcAft>
              <a:buNone/>
            </a:pPr>
            <a:r>
              <a:rPr lang="en" sz="1200"/>
              <a:t>(no antidepressants are)</a:t>
            </a:r>
            <a:endParaRPr sz="1200"/>
          </a:p>
          <a:p>
            <a:pPr marL="0" lvl="0" indent="0" algn="l" rtl="0">
              <a:spcBef>
                <a:spcPts val="0"/>
              </a:spcBef>
              <a:spcAft>
                <a:spcPts val="0"/>
              </a:spcAft>
              <a:buNone/>
            </a:pPr>
            <a:endParaRPr sz="900"/>
          </a:p>
        </p:txBody>
      </p:sp>
      <p:cxnSp>
        <p:nvCxnSpPr>
          <p:cNvPr id="12729" name="Google Shape;12729;p466"/>
          <p:cNvCxnSpPr/>
          <p:nvPr/>
        </p:nvCxnSpPr>
        <p:spPr>
          <a:xfrm flipH="1">
            <a:off x="1938500" y="840925"/>
            <a:ext cx="582000" cy="1008300"/>
          </a:xfrm>
          <a:prstGeom prst="straightConnector1">
            <a:avLst/>
          </a:prstGeom>
          <a:noFill/>
          <a:ln w="9525" cap="flat" cmpd="sng">
            <a:solidFill>
              <a:schemeClr val="dk2"/>
            </a:solidFill>
            <a:prstDash val="solid"/>
            <a:round/>
            <a:headEnd type="none" w="med" len="med"/>
            <a:tailEnd type="triangle" w="med" len="med"/>
          </a:ln>
        </p:spPr>
      </p:cxnSp>
      <p:sp>
        <p:nvSpPr>
          <p:cNvPr id="12730" name="Google Shape;12730;p466"/>
          <p:cNvSpPr txBox="1"/>
          <p:nvPr/>
        </p:nvSpPr>
        <p:spPr>
          <a:xfrm>
            <a:off x="2426027" y="554725"/>
            <a:ext cx="2020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 sensitive substrate</a:t>
            </a:r>
            <a:endParaRPr sz="900"/>
          </a:p>
        </p:txBody>
      </p:sp>
      <p:sp>
        <p:nvSpPr>
          <p:cNvPr id="12731" name="Google Shape;12731;p466"/>
          <p:cNvSpPr txBox="1"/>
          <p:nvPr/>
        </p:nvSpPr>
        <p:spPr>
          <a:xfrm>
            <a:off x="5946350" y="440725"/>
            <a:ext cx="2958000" cy="2391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Venlafaxine (EFFEXOR)</a:t>
            </a:r>
            <a:endParaRPr b="1"/>
          </a:p>
          <a:p>
            <a:pPr marL="457200" lvl="0" indent="-317500" algn="l" rtl="0">
              <a:spcBef>
                <a:spcPts val="1000"/>
              </a:spcBef>
              <a:spcAft>
                <a:spcPts val="0"/>
              </a:spcAft>
              <a:buSzPts val="1400"/>
              <a:buChar char="●"/>
            </a:pPr>
            <a:r>
              <a:rPr lang="en" b="1"/>
              <a:t>1st line option for severe melancholic depression (or mirtazapine)</a:t>
            </a:r>
            <a:endParaRPr b="1"/>
          </a:p>
          <a:p>
            <a:pPr marL="457200" lvl="0" indent="-317500" algn="l" rtl="0">
              <a:spcBef>
                <a:spcPts val="1000"/>
              </a:spcBef>
              <a:spcAft>
                <a:spcPts val="0"/>
              </a:spcAft>
              <a:buSzPts val="1400"/>
              <a:buChar char="●"/>
            </a:pPr>
            <a:r>
              <a:rPr lang="en" b="1"/>
              <a:t>More likely than duloxetine to elevate blood pressure</a:t>
            </a:r>
            <a:endParaRPr b="1"/>
          </a:p>
          <a:p>
            <a:pPr marL="457200" lvl="0" indent="-317500" algn="l" rtl="0">
              <a:spcBef>
                <a:spcPts val="1000"/>
              </a:spcBef>
              <a:spcAft>
                <a:spcPts val="0"/>
              </a:spcAft>
              <a:buSzPts val="1400"/>
              <a:buChar char="●"/>
            </a:pPr>
            <a:endParaRPr b="1"/>
          </a:p>
          <a:p>
            <a:pPr marL="457200" lvl="0" indent="0" algn="l" rtl="0">
              <a:spcBef>
                <a:spcPts val="1000"/>
              </a:spcBef>
              <a:spcAft>
                <a:spcPts val="1000"/>
              </a:spcAft>
              <a:buNone/>
            </a:pPr>
            <a:endParaRPr sz="1200" b="1"/>
          </a:p>
        </p:txBody>
      </p:sp>
      <p:pic>
        <p:nvPicPr>
          <p:cNvPr id="12732" name="Google Shape;12732;p466"/>
          <p:cNvPicPr preferRelativeResize="0"/>
          <p:nvPr/>
        </p:nvPicPr>
        <p:blipFill rotWithShape="1">
          <a:blip r:embed="rId5">
            <a:alphaModFix/>
          </a:blip>
          <a:srcRect/>
          <a:stretch/>
        </p:blipFill>
        <p:spPr>
          <a:xfrm rot="692448">
            <a:off x="8106182" y="3734935"/>
            <a:ext cx="973261" cy="1224080"/>
          </a:xfrm>
          <a:prstGeom prst="rect">
            <a:avLst/>
          </a:prstGeom>
          <a:noFill/>
          <a:ln>
            <a:noFill/>
          </a:ln>
        </p:spPr>
      </p:pic>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Shape 12736"/>
        <p:cNvGrpSpPr/>
        <p:nvPr/>
      </p:nvGrpSpPr>
      <p:grpSpPr>
        <a:xfrm>
          <a:off x="0" y="0"/>
          <a:ext cx="0" cy="0"/>
          <a:chOff x="0" y="0"/>
          <a:chExt cx="0" cy="0"/>
        </a:xfrm>
      </p:grpSpPr>
      <p:sp>
        <p:nvSpPr>
          <p:cNvPr id="12737" name="Google Shape;12737;p467"/>
          <p:cNvSpPr txBox="1"/>
          <p:nvPr/>
        </p:nvSpPr>
        <p:spPr>
          <a:xfrm>
            <a:off x="454700" y="154525"/>
            <a:ext cx="559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SNRI: Venlafaxine</a:t>
            </a:r>
            <a:endParaRPr b="1"/>
          </a:p>
        </p:txBody>
      </p:sp>
      <p:sp>
        <p:nvSpPr>
          <p:cNvPr id="12738" name="Google Shape;12738;p467"/>
          <p:cNvSpPr txBox="1"/>
          <p:nvPr/>
        </p:nvSpPr>
        <p:spPr>
          <a:xfrm>
            <a:off x="0" y="5361500"/>
            <a:ext cx="629700" cy="21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 b="1"/>
              <a:t>Venlafaxine and desvenlafaxine</a:t>
            </a:r>
            <a:endParaRPr sz="200" b="1"/>
          </a:p>
        </p:txBody>
      </p:sp>
      <p:pic>
        <p:nvPicPr>
          <p:cNvPr id="12739" name="Google Shape;12739;p467"/>
          <p:cNvPicPr preferRelativeResize="0"/>
          <p:nvPr/>
        </p:nvPicPr>
        <p:blipFill rotWithShape="1">
          <a:blip r:embed="rId3">
            <a:alphaModFix/>
          </a:blip>
          <a:srcRect r="56610"/>
          <a:stretch/>
        </p:blipFill>
        <p:spPr>
          <a:xfrm>
            <a:off x="252575" y="1315775"/>
            <a:ext cx="3835301" cy="3589475"/>
          </a:xfrm>
          <a:prstGeom prst="rect">
            <a:avLst/>
          </a:prstGeom>
          <a:noFill/>
          <a:ln>
            <a:noFill/>
          </a:ln>
        </p:spPr>
      </p:pic>
      <p:sp>
        <p:nvSpPr>
          <p:cNvPr id="12740" name="Google Shape;12740;p467"/>
          <p:cNvSpPr txBox="1"/>
          <p:nvPr/>
        </p:nvSpPr>
        <p:spPr>
          <a:xfrm>
            <a:off x="1179515" y="2779650"/>
            <a:ext cx="1238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EFFEXOR</a:t>
            </a:r>
            <a:endParaRPr sz="1600" b="1"/>
          </a:p>
        </p:txBody>
      </p:sp>
      <p:cxnSp>
        <p:nvCxnSpPr>
          <p:cNvPr id="12741" name="Google Shape;12741;p467"/>
          <p:cNvCxnSpPr/>
          <p:nvPr/>
        </p:nvCxnSpPr>
        <p:spPr>
          <a:xfrm>
            <a:off x="1567406" y="1930276"/>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742" name="Google Shape;12742;p467"/>
          <p:cNvCxnSpPr/>
          <p:nvPr/>
        </p:nvCxnSpPr>
        <p:spPr>
          <a:xfrm>
            <a:off x="1567406" y="2011450"/>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743" name="Google Shape;12743;p467"/>
          <p:cNvCxnSpPr/>
          <p:nvPr/>
        </p:nvCxnSpPr>
        <p:spPr>
          <a:xfrm>
            <a:off x="1567406" y="2103545"/>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744" name="Google Shape;12744;p467"/>
          <p:cNvCxnSpPr/>
          <p:nvPr/>
        </p:nvCxnSpPr>
        <p:spPr>
          <a:xfrm>
            <a:off x="1555784" y="3758632"/>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745" name="Google Shape;12745;p467"/>
          <p:cNvCxnSpPr/>
          <p:nvPr/>
        </p:nvCxnSpPr>
        <p:spPr>
          <a:xfrm>
            <a:off x="1555784" y="1628593"/>
            <a:ext cx="385200" cy="0"/>
          </a:xfrm>
          <a:prstGeom prst="straightConnector1">
            <a:avLst/>
          </a:prstGeom>
          <a:noFill/>
          <a:ln w="28575" cap="flat" cmpd="sng">
            <a:solidFill>
              <a:schemeClr val="dk2"/>
            </a:solidFill>
            <a:prstDash val="solid"/>
            <a:round/>
            <a:headEnd type="none" w="med" len="med"/>
            <a:tailEnd type="none" w="med" len="med"/>
          </a:ln>
        </p:spPr>
      </p:cxnSp>
      <p:pic>
        <p:nvPicPr>
          <p:cNvPr id="12746" name="Google Shape;12746;p467"/>
          <p:cNvPicPr preferRelativeResize="0"/>
          <p:nvPr/>
        </p:nvPicPr>
        <p:blipFill>
          <a:blip r:embed="rId4">
            <a:alphaModFix/>
          </a:blip>
          <a:stretch>
            <a:fillRect/>
          </a:stretch>
        </p:blipFill>
        <p:spPr>
          <a:xfrm>
            <a:off x="3527190" y="2978050"/>
            <a:ext cx="952500" cy="419100"/>
          </a:xfrm>
          <a:prstGeom prst="rect">
            <a:avLst/>
          </a:prstGeom>
          <a:noFill/>
          <a:ln>
            <a:noFill/>
          </a:ln>
        </p:spPr>
      </p:pic>
      <p:sp>
        <p:nvSpPr>
          <p:cNvPr id="12747" name="Google Shape;12747;p467"/>
          <p:cNvSpPr txBox="1"/>
          <p:nvPr/>
        </p:nvSpPr>
        <p:spPr>
          <a:xfrm>
            <a:off x="2464375" y="3649950"/>
            <a:ext cx="1404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a:t>
            </a:r>
            <a:endParaRPr sz="1200" b="1"/>
          </a:p>
        </p:txBody>
      </p:sp>
      <p:sp>
        <p:nvSpPr>
          <p:cNvPr id="12748" name="Google Shape;12748;p467"/>
          <p:cNvSpPr txBox="1"/>
          <p:nvPr/>
        </p:nvSpPr>
        <p:spPr>
          <a:xfrm>
            <a:off x="2784375" y="1259150"/>
            <a:ext cx="13035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cxnSp>
        <p:nvCxnSpPr>
          <p:cNvPr id="12749" name="Google Shape;12749;p467"/>
          <p:cNvCxnSpPr/>
          <p:nvPr/>
        </p:nvCxnSpPr>
        <p:spPr>
          <a:xfrm>
            <a:off x="3628950" y="1592288"/>
            <a:ext cx="378900" cy="0"/>
          </a:xfrm>
          <a:prstGeom prst="straightConnector1">
            <a:avLst/>
          </a:prstGeom>
          <a:noFill/>
          <a:ln w="9525" cap="flat" cmpd="sng">
            <a:solidFill>
              <a:schemeClr val="dk2"/>
            </a:solidFill>
            <a:prstDash val="solid"/>
            <a:round/>
            <a:headEnd type="none" w="med" len="med"/>
            <a:tailEnd type="triangle" w="med" len="med"/>
          </a:ln>
        </p:spPr>
      </p:cxnSp>
      <p:sp>
        <p:nvSpPr>
          <p:cNvPr id="12750" name="Google Shape;12750;p467"/>
          <p:cNvSpPr txBox="1"/>
          <p:nvPr/>
        </p:nvSpPr>
        <p:spPr>
          <a:xfrm>
            <a:off x="4087885" y="1166899"/>
            <a:ext cx="1206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cxnSp>
        <p:nvCxnSpPr>
          <p:cNvPr id="12751" name="Google Shape;12751;p467"/>
          <p:cNvCxnSpPr/>
          <p:nvPr/>
        </p:nvCxnSpPr>
        <p:spPr>
          <a:xfrm>
            <a:off x="3708975" y="3841688"/>
            <a:ext cx="378900" cy="0"/>
          </a:xfrm>
          <a:prstGeom prst="straightConnector1">
            <a:avLst/>
          </a:prstGeom>
          <a:noFill/>
          <a:ln w="9525" cap="flat" cmpd="sng">
            <a:solidFill>
              <a:schemeClr val="dk2"/>
            </a:solidFill>
            <a:prstDash val="solid"/>
            <a:round/>
            <a:headEnd type="none" w="med" len="med"/>
            <a:tailEnd type="triangle" w="med" len="med"/>
          </a:ln>
        </p:spPr>
      </p:cxnSp>
      <p:sp>
        <p:nvSpPr>
          <p:cNvPr id="12752" name="Google Shape;12752;p467"/>
          <p:cNvSpPr txBox="1"/>
          <p:nvPr/>
        </p:nvSpPr>
        <p:spPr>
          <a:xfrm>
            <a:off x="4132094" y="3372900"/>
            <a:ext cx="19137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potentially activating, benefits in chronic pain, ameliorates sexual dysfunction</a:t>
            </a:r>
            <a:endParaRPr sz="1200"/>
          </a:p>
        </p:txBody>
      </p:sp>
      <p:cxnSp>
        <p:nvCxnSpPr>
          <p:cNvPr id="12753" name="Google Shape;12753;p467"/>
          <p:cNvCxnSpPr/>
          <p:nvPr/>
        </p:nvCxnSpPr>
        <p:spPr>
          <a:xfrm>
            <a:off x="1203150" y="1171350"/>
            <a:ext cx="434400" cy="339300"/>
          </a:xfrm>
          <a:prstGeom prst="straightConnector1">
            <a:avLst/>
          </a:prstGeom>
          <a:noFill/>
          <a:ln w="9525" cap="flat" cmpd="sng">
            <a:solidFill>
              <a:schemeClr val="dk2"/>
            </a:solidFill>
            <a:prstDash val="solid"/>
            <a:round/>
            <a:headEnd type="none" w="med" len="med"/>
            <a:tailEnd type="triangle" w="med" len="med"/>
          </a:ln>
        </p:spPr>
      </p:cxnSp>
      <p:sp>
        <p:nvSpPr>
          <p:cNvPr id="12754" name="Google Shape;12754;p467"/>
          <p:cNvSpPr txBox="1"/>
          <p:nvPr/>
        </p:nvSpPr>
        <p:spPr>
          <a:xfrm>
            <a:off x="212561" y="866768"/>
            <a:ext cx="21714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an in</a:t>
            </a:r>
            <a:r>
              <a:rPr lang="en" sz="1200" b="1" u="sng"/>
              <a:t>H</a:t>
            </a:r>
            <a:r>
              <a:rPr lang="en" sz="1200"/>
              <a:t>ibitor</a:t>
            </a:r>
            <a:endParaRPr sz="1200"/>
          </a:p>
          <a:p>
            <a:pPr marL="0" lvl="0" indent="0" algn="l" rtl="0">
              <a:spcBef>
                <a:spcPts val="0"/>
              </a:spcBef>
              <a:spcAft>
                <a:spcPts val="0"/>
              </a:spcAft>
              <a:buNone/>
            </a:pPr>
            <a:endParaRPr sz="900"/>
          </a:p>
        </p:txBody>
      </p:sp>
      <p:cxnSp>
        <p:nvCxnSpPr>
          <p:cNvPr id="12755" name="Google Shape;12755;p467"/>
          <p:cNvCxnSpPr/>
          <p:nvPr/>
        </p:nvCxnSpPr>
        <p:spPr>
          <a:xfrm rot="10800000">
            <a:off x="1690700" y="3936575"/>
            <a:ext cx="0" cy="293100"/>
          </a:xfrm>
          <a:prstGeom prst="straightConnector1">
            <a:avLst/>
          </a:prstGeom>
          <a:noFill/>
          <a:ln w="9525" cap="flat" cmpd="sng">
            <a:solidFill>
              <a:schemeClr val="dk2"/>
            </a:solidFill>
            <a:prstDash val="solid"/>
            <a:round/>
            <a:headEnd type="none" w="med" len="med"/>
            <a:tailEnd type="triangle" w="med" len="med"/>
          </a:ln>
        </p:spPr>
      </p:cxnSp>
      <p:sp>
        <p:nvSpPr>
          <p:cNvPr id="12756" name="Google Shape;12756;p467"/>
          <p:cNvSpPr txBox="1"/>
          <p:nvPr/>
        </p:nvSpPr>
        <p:spPr>
          <a:xfrm>
            <a:off x="454708" y="4168041"/>
            <a:ext cx="21714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t>not an in</a:t>
            </a:r>
            <a:r>
              <a:rPr lang="en" sz="1200" b="1" u="sng"/>
              <a:t>D</a:t>
            </a:r>
            <a:r>
              <a:rPr lang="en" sz="1200"/>
              <a:t>ucer </a:t>
            </a:r>
            <a:endParaRPr sz="1200"/>
          </a:p>
          <a:p>
            <a:pPr marL="0" lvl="0" indent="0" algn="ctr" rtl="0">
              <a:spcBef>
                <a:spcPts val="0"/>
              </a:spcBef>
              <a:spcAft>
                <a:spcPts val="0"/>
              </a:spcAft>
              <a:buNone/>
            </a:pPr>
            <a:r>
              <a:rPr lang="en" sz="1200"/>
              <a:t>(no antidepressants are)</a:t>
            </a:r>
            <a:endParaRPr sz="1200"/>
          </a:p>
          <a:p>
            <a:pPr marL="0" lvl="0" indent="0" algn="l" rtl="0">
              <a:spcBef>
                <a:spcPts val="0"/>
              </a:spcBef>
              <a:spcAft>
                <a:spcPts val="0"/>
              </a:spcAft>
              <a:buNone/>
            </a:pPr>
            <a:endParaRPr sz="900"/>
          </a:p>
        </p:txBody>
      </p:sp>
      <p:cxnSp>
        <p:nvCxnSpPr>
          <p:cNvPr id="12757" name="Google Shape;12757;p467"/>
          <p:cNvCxnSpPr/>
          <p:nvPr/>
        </p:nvCxnSpPr>
        <p:spPr>
          <a:xfrm flipH="1">
            <a:off x="1938500" y="840925"/>
            <a:ext cx="582000" cy="1008300"/>
          </a:xfrm>
          <a:prstGeom prst="straightConnector1">
            <a:avLst/>
          </a:prstGeom>
          <a:noFill/>
          <a:ln w="9525" cap="flat" cmpd="sng">
            <a:solidFill>
              <a:schemeClr val="dk2"/>
            </a:solidFill>
            <a:prstDash val="solid"/>
            <a:round/>
            <a:headEnd type="none" w="med" len="med"/>
            <a:tailEnd type="triangle" w="med" len="med"/>
          </a:ln>
        </p:spPr>
      </p:cxnSp>
      <p:sp>
        <p:nvSpPr>
          <p:cNvPr id="12758" name="Google Shape;12758;p467"/>
          <p:cNvSpPr txBox="1"/>
          <p:nvPr/>
        </p:nvSpPr>
        <p:spPr>
          <a:xfrm>
            <a:off x="2426027" y="554725"/>
            <a:ext cx="2020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 sensitive substrate</a:t>
            </a:r>
            <a:endParaRPr sz="900"/>
          </a:p>
        </p:txBody>
      </p:sp>
      <p:sp>
        <p:nvSpPr>
          <p:cNvPr id="12759" name="Google Shape;12759;p467"/>
          <p:cNvSpPr txBox="1"/>
          <p:nvPr/>
        </p:nvSpPr>
        <p:spPr>
          <a:xfrm>
            <a:off x="5946350" y="440725"/>
            <a:ext cx="2958000" cy="2391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Venlafaxine (EFFEXOR)</a:t>
            </a:r>
            <a:endParaRPr b="1"/>
          </a:p>
          <a:p>
            <a:pPr marL="457200" lvl="0" indent="-317500" algn="l" rtl="0">
              <a:spcBef>
                <a:spcPts val="1000"/>
              </a:spcBef>
              <a:spcAft>
                <a:spcPts val="0"/>
              </a:spcAft>
              <a:buSzPts val="1400"/>
              <a:buChar char="●"/>
            </a:pPr>
            <a:r>
              <a:rPr lang="en" b="1"/>
              <a:t>1st line option for severe melancholic depression (or mirtazapine)</a:t>
            </a:r>
            <a:endParaRPr b="1"/>
          </a:p>
          <a:p>
            <a:pPr marL="457200" lvl="0" indent="-317500" algn="l" rtl="0">
              <a:spcBef>
                <a:spcPts val="1000"/>
              </a:spcBef>
              <a:spcAft>
                <a:spcPts val="0"/>
              </a:spcAft>
              <a:buSzPts val="1400"/>
              <a:buChar char="●"/>
            </a:pPr>
            <a:r>
              <a:rPr lang="en" b="1"/>
              <a:t>More likely than duloxetine to elevate blood pressure</a:t>
            </a:r>
            <a:endParaRPr b="1"/>
          </a:p>
          <a:p>
            <a:pPr marL="457200" lvl="0" indent="-317500" algn="l" rtl="0">
              <a:spcBef>
                <a:spcPts val="1000"/>
              </a:spcBef>
              <a:spcAft>
                <a:spcPts val="0"/>
              </a:spcAft>
              <a:buSzPts val="1400"/>
              <a:buChar char="●"/>
            </a:pPr>
            <a:r>
              <a:rPr lang="en" b="1"/>
              <a:t>Short half-life</a:t>
            </a:r>
            <a:endParaRPr b="1"/>
          </a:p>
          <a:p>
            <a:pPr marL="457200" lvl="0" indent="0" algn="l" rtl="0">
              <a:spcBef>
                <a:spcPts val="1000"/>
              </a:spcBef>
              <a:spcAft>
                <a:spcPts val="1000"/>
              </a:spcAft>
              <a:buNone/>
            </a:pPr>
            <a:endParaRPr sz="1200" b="1"/>
          </a:p>
        </p:txBody>
      </p:sp>
      <p:pic>
        <p:nvPicPr>
          <p:cNvPr id="12760" name="Google Shape;12760;p467"/>
          <p:cNvPicPr preferRelativeResize="0"/>
          <p:nvPr/>
        </p:nvPicPr>
        <p:blipFill rotWithShape="1">
          <a:blip r:embed="rId5">
            <a:alphaModFix/>
          </a:blip>
          <a:srcRect/>
          <a:stretch/>
        </p:blipFill>
        <p:spPr>
          <a:xfrm rot="692448">
            <a:off x="8106182" y="3734935"/>
            <a:ext cx="973261" cy="1224080"/>
          </a:xfrm>
          <a:prstGeom prst="rect">
            <a:avLst/>
          </a:prstGeom>
          <a:noFill/>
          <a:ln>
            <a:noFill/>
          </a:ln>
        </p:spPr>
      </p:pic>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Shape 12764"/>
        <p:cNvGrpSpPr/>
        <p:nvPr/>
      </p:nvGrpSpPr>
      <p:grpSpPr>
        <a:xfrm>
          <a:off x="0" y="0"/>
          <a:ext cx="0" cy="0"/>
          <a:chOff x="0" y="0"/>
          <a:chExt cx="0" cy="0"/>
        </a:xfrm>
      </p:grpSpPr>
      <p:sp>
        <p:nvSpPr>
          <p:cNvPr id="12765" name="Google Shape;12765;p468"/>
          <p:cNvSpPr txBox="1"/>
          <p:nvPr/>
        </p:nvSpPr>
        <p:spPr>
          <a:xfrm>
            <a:off x="454700" y="154525"/>
            <a:ext cx="559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SNRI: Venlafaxine</a:t>
            </a:r>
            <a:endParaRPr b="1"/>
          </a:p>
        </p:txBody>
      </p:sp>
      <p:sp>
        <p:nvSpPr>
          <p:cNvPr id="12766" name="Google Shape;12766;p468"/>
          <p:cNvSpPr txBox="1"/>
          <p:nvPr/>
        </p:nvSpPr>
        <p:spPr>
          <a:xfrm>
            <a:off x="0" y="5361500"/>
            <a:ext cx="629700" cy="21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 b="1"/>
              <a:t>Venlafaxine and desvenlafaxine</a:t>
            </a:r>
            <a:endParaRPr sz="200" b="1"/>
          </a:p>
        </p:txBody>
      </p:sp>
      <p:pic>
        <p:nvPicPr>
          <p:cNvPr id="12767" name="Google Shape;12767;p468"/>
          <p:cNvPicPr preferRelativeResize="0"/>
          <p:nvPr/>
        </p:nvPicPr>
        <p:blipFill rotWithShape="1">
          <a:blip r:embed="rId3">
            <a:alphaModFix/>
          </a:blip>
          <a:srcRect r="56610"/>
          <a:stretch/>
        </p:blipFill>
        <p:spPr>
          <a:xfrm>
            <a:off x="252575" y="1315775"/>
            <a:ext cx="3835301" cy="3589475"/>
          </a:xfrm>
          <a:prstGeom prst="rect">
            <a:avLst/>
          </a:prstGeom>
          <a:noFill/>
          <a:ln>
            <a:noFill/>
          </a:ln>
        </p:spPr>
      </p:pic>
      <p:sp>
        <p:nvSpPr>
          <p:cNvPr id="12768" name="Google Shape;12768;p468"/>
          <p:cNvSpPr txBox="1"/>
          <p:nvPr/>
        </p:nvSpPr>
        <p:spPr>
          <a:xfrm>
            <a:off x="1179515" y="2779650"/>
            <a:ext cx="1238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EFFEXOR</a:t>
            </a:r>
            <a:endParaRPr sz="1600" b="1"/>
          </a:p>
        </p:txBody>
      </p:sp>
      <p:cxnSp>
        <p:nvCxnSpPr>
          <p:cNvPr id="12769" name="Google Shape;12769;p468"/>
          <p:cNvCxnSpPr/>
          <p:nvPr/>
        </p:nvCxnSpPr>
        <p:spPr>
          <a:xfrm>
            <a:off x="1567406" y="1930276"/>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770" name="Google Shape;12770;p468"/>
          <p:cNvCxnSpPr/>
          <p:nvPr/>
        </p:nvCxnSpPr>
        <p:spPr>
          <a:xfrm>
            <a:off x="1567406" y="2011450"/>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771" name="Google Shape;12771;p468"/>
          <p:cNvCxnSpPr/>
          <p:nvPr/>
        </p:nvCxnSpPr>
        <p:spPr>
          <a:xfrm>
            <a:off x="1567406" y="2103545"/>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772" name="Google Shape;12772;p468"/>
          <p:cNvCxnSpPr/>
          <p:nvPr/>
        </p:nvCxnSpPr>
        <p:spPr>
          <a:xfrm>
            <a:off x="1555784" y="3758632"/>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773" name="Google Shape;12773;p468"/>
          <p:cNvCxnSpPr/>
          <p:nvPr/>
        </p:nvCxnSpPr>
        <p:spPr>
          <a:xfrm>
            <a:off x="1555784" y="1628593"/>
            <a:ext cx="385200" cy="0"/>
          </a:xfrm>
          <a:prstGeom prst="straightConnector1">
            <a:avLst/>
          </a:prstGeom>
          <a:noFill/>
          <a:ln w="28575" cap="flat" cmpd="sng">
            <a:solidFill>
              <a:schemeClr val="dk2"/>
            </a:solidFill>
            <a:prstDash val="solid"/>
            <a:round/>
            <a:headEnd type="none" w="med" len="med"/>
            <a:tailEnd type="none" w="med" len="med"/>
          </a:ln>
        </p:spPr>
      </p:cxnSp>
      <p:pic>
        <p:nvPicPr>
          <p:cNvPr id="12774" name="Google Shape;12774;p468"/>
          <p:cNvPicPr preferRelativeResize="0"/>
          <p:nvPr/>
        </p:nvPicPr>
        <p:blipFill>
          <a:blip r:embed="rId4">
            <a:alphaModFix/>
          </a:blip>
          <a:stretch>
            <a:fillRect/>
          </a:stretch>
        </p:blipFill>
        <p:spPr>
          <a:xfrm>
            <a:off x="3527190" y="2978050"/>
            <a:ext cx="952500" cy="419100"/>
          </a:xfrm>
          <a:prstGeom prst="rect">
            <a:avLst/>
          </a:prstGeom>
          <a:noFill/>
          <a:ln>
            <a:noFill/>
          </a:ln>
        </p:spPr>
      </p:pic>
      <p:sp>
        <p:nvSpPr>
          <p:cNvPr id="12775" name="Google Shape;12775;p468"/>
          <p:cNvSpPr txBox="1"/>
          <p:nvPr/>
        </p:nvSpPr>
        <p:spPr>
          <a:xfrm>
            <a:off x="2464375" y="3649950"/>
            <a:ext cx="1404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a:t>
            </a:r>
            <a:endParaRPr sz="1200" b="1"/>
          </a:p>
        </p:txBody>
      </p:sp>
      <p:sp>
        <p:nvSpPr>
          <p:cNvPr id="12776" name="Google Shape;12776;p468"/>
          <p:cNvSpPr txBox="1"/>
          <p:nvPr/>
        </p:nvSpPr>
        <p:spPr>
          <a:xfrm>
            <a:off x="2784375" y="1259150"/>
            <a:ext cx="13035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cxnSp>
        <p:nvCxnSpPr>
          <p:cNvPr id="12777" name="Google Shape;12777;p468"/>
          <p:cNvCxnSpPr/>
          <p:nvPr/>
        </p:nvCxnSpPr>
        <p:spPr>
          <a:xfrm>
            <a:off x="3628950" y="1592288"/>
            <a:ext cx="378900" cy="0"/>
          </a:xfrm>
          <a:prstGeom prst="straightConnector1">
            <a:avLst/>
          </a:prstGeom>
          <a:noFill/>
          <a:ln w="9525" cap="flat" cmpd="sng">
            <a:solidFill>
              <a:schemeClr val="dk2"/>
            </a:solidFill>
            <a:prstDash val="solid"/>
            <a:round/>
            <a:headEnd type="none" w="med" len="med"/>
            <a:tailEnd type="triangle" w="med" len="med"/>
          </a:ln>
        </p:spPr>
      </p:cxnSp>
      <p:sp>
        <p:nvSpPr>
          <p:cNvPr id="12778" name="Google Shape;12778;p468"/>
          <p:cNvSpPr txBox="1"/>
          <p:nvPr/>
        </p:nvSpPr>
        <p:spPr>
          <a:xfrm>
            <a:off x="4087885" y="1166899"/>
            <a:ext cx="1206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cxnSp>
        <p:nvCxnSpPr>
          <p:cNvPr id="12779" name="Google Shape;12779;p468"/>
          <p:cNvCxnSpPr/>
          <p:nvPr/>
        </p:nvCxnSpPr>
        <p:spPr>
          <a:xfrm>
            <a:off x="3708975" y="3841688"/>
            <a:ext cx="378900" cy="0"/>
          </a:xfrm>
          <a:prstGeom prst="straightConnector1">
            <a:avLst/>
          </a:prstGeom>
          <a:noFill/>
          <a:ln w="9525" cap="flat" cmpd="sng">
            <a:solidFill>
              <a:schemeClr val="dk2"/>
            </a:solidFill>
            <a:prstDash val="solid"/>
            <a:round/>
            <a:headEnd type="none" w="med" len="med"/>
            <a:tailEnd type="triangle" w="med" len="med"/>
          </a:ln>
        </p:spPr>
      </p:cxnSp>
      <p:sp>
        <p:nvSpPr>
          <p:cNvPr id="12780" name="Google Shape;12780;p468"/>
          <p:cNvSpPr txBox="1"/>
          <p:nvPr/>
        </p:nvSpPr>
        <p:spPr>
          <a:xfrm>
            <a:off x="4132094" y="3372900"/>
            <a:ext cx="19137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potentially activating, benefits in chronic pain, ameliorates sexual dysfunction</a:t>
            </a:r>
            <a:endParaRPr sz="1200"/>
          </a:p>
        </p:txBody>
      </p:sp>
      <p:cxnSp>
        <p:nvCxnSpPr>
          <p:cNvPr id="12781" name="Google Shape;12781;p468"/>
          <p:cNvCxnSpPr/>
          <p:nvPr/>
        </p:nvCxnSpPr>
        <p:spPr>
          <a:xfrm>
            <a:off x="1203150" y="1171350"/>
            <a:ext cx="434400" cy="339300"/>
          </a:xfrm>
          <a:prstGeom prst="straightConnector1">
            <a:avLst/>
          </a:prstGeom>
          <a:noFill/>
          <a:ln w="9525" cap="flat" cmpd="sng">
            <a:solidFill>
              <a:schemeClr val="dk2"/>
            </a:solidFill>
            <a:prstDash val="solid"/>
            <a:round/>
            <a:headEnd type="none" w="med" len="med"/>
            <a:tailEnd type="triangle" w="med" len="med"/>
          </a:ln>
        </p:spPr>
      </p:cxnSp>
      <p:sp>
        <p:nvSpPr>
          <p:cNvPr id="12782" name="Google Shape;12782;p468"/>
          <p:cNvSpPr txBox="1"/>
          <p:nvPr/>
        </p:nvSpPr>
        <p:spPr>
          <a:xfrm>
            <a:off x="212561" y="866768"/>
            <a:ext cx="21714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an in</a:t>
            </a:r>
            <a:r>
              <a:rPr lang="en" sz="1200" b="1" u="sng"/>
              <a:t>H</a:t>
            </a:r>
            <a:r>
              <a:rPr lang="en" sz="1200"/>
              <a:t>ibitor</a:t>
            </a:r>
            <a:endParaRPr sz="1200"/>
          </a:p>
          <a:p>
            <a:pPr marL="0" lvl="0" indent="0" algn="l" rtl="0">
              <a:spcBef>
                <a:spcPts val="0"/>
              </a:spcBef>
              <a:spcAft>
                <a:spcPts val="0"/>
              </a:spcAft>
              <a:buNone/>
            </a:pPr>
            <a:endParaRPr sz="900"/>
          </a:p>
        </p:txBody>
      </p:sp>
      <p:cxnSp>
        <p:nvCxnSpPr>
          <p:cNvPr id="12783" name="Google Shape;12783;p468"/>
          <p:cNvCxnSpPr/>
          <p:nvPr/>
        </p:nvCxnSpPr>
        <p:spPr>
          <a:xfrm rot="10800000">
            <a:off x="1690700" y="3936575"/>
            <a:ext cx="0" cy="293100"/>
          </a:xfrm>
          <a:prstGeom prst="straightConnector1">
            <a:avLst/>
          </a:prstGeom>
          <a:noFill/>
          <a:ln w="9525" cap="flat" cmpd="sng">
            <a:solidFill>
              <a:schemeClr val="dk2"/>
            </a:solidFill>
            <a:prstDash val="solid"/>
            <a:round/>
            <a:headEnd type="none" w="med" len="med"/>
            <a:tailEnd type="triangle" w="med" len="med"/>
          </a:ln>
        </p:spPr>
      </p:cxnSp>
      <p:sp>
        <p:nvSpPr>
          <p:cNvPr id="12784" name="Google Shape;12784;p468"/>
          <p:cNvSpPr txBox="1"/>
          <p:nvPr/>
        </p:nvSpPr>
        <p:spPr>
          <a:xfrm>
            <a:off x="454708" y="4168041"/>
            <a:ext cx="21714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t>not an in</a:t>
            </a:r>
            <a:r>
              <a:rPr lang="en" sz="1200" b="1" u="sng"/>
              <a:t>D</a:t>
            </a:r>
            <a:r>
              <a:rPr lang="en" sz="1200"/>
              <a:t>ucer </a:t>
            </a:r>
            <a:endParaRPr sz="1200"/>
          </a:p>
          <a:p>
            <a:pPr marL="0" lvl="0" indent="0" algn="ctr" rtl="0">
              <a:spcBef>
                <a:spcPts val="0"/>
              </a:spcBef>
              <a:spcAft>
                <a:spcPts val="0"/>
              </a:spcAft>
              <a:buNone/>
            </a:pPr>
            <a:r>
              <a:rPr lang="en" sz="1200"/>
              <a:t>(no antidepressants are)</a:t>
            </a:r>
            <a:endParaRPr sz="1200"/>
          </a:p>
          <a:p>
            <a:pPr marL="0" lvl="0" indent="0" algn="l" rtl="0">
              <a:spcBef>
                <a:spcPts val="0"/>
              </a:spcBef>
              <a:spcAft>
                <a:spcPts val="0"/>
              </a:spcAft>
              <a:buNone/>
            </a:pPr>
            <a:endParaRPr sz="900"/>
          </a:p>
        </p:txBody>
      </p:sp>
      <p:cxnSp>
        <p:nvCxnSpPr>
          <p:cNvPr id="12785" name="Google Shape;12785;p468"/>
          <p:cNvCxnSpPr/>
          <p:nvPr/>
        </p:nvCxnSpPr>
        <p:spPr>
          <a:xfrm flipH="1">
            <a:off x="1938500" y="840925"/>
            <a:ext cx="582000" cy="1008300"/>
          </a:xfrm>
          <a:prstGeom prst="straightConnector1">
            <a:avLst/>
          </a:prstGeom>
          <a:noFill/>
          <a:ln w="9525" cap="flat" cmpd="sng">
            <a:solidFill>
              <a:schemeClr val="dk2"/>
            </a:solidFill>
            <a:prstDash val="solid"/>
            <a:round/>
            <a:headEnd type="none" w="med" len="med"/>
            <a:tailEnd type="triangle" w="med" len="med"/>
          </a:ln>
        </p:spPr>
      </p:cxnSp>
      <p:sp>
        <p:nvSpPr>
          <p:cNvPr id="12786" name="Google Shape;12786;p468"/>
          <p:cNvSpPr txBox="1"/>
          <p:nvPr/>
        </p:nvSpPr>
        <p:spPr>
          <a:xfrm>
            <a:off x="2426027" y="554725"/>
            <a:ext cx="2020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 sensitive substrate</a:t>
            </a:r>
            <a:endParaRPr sz="900"/>
          </a:p>
        </p:txBody>
      </p:sp>
      <p:sp>
        <p:nvSpPr>
          <p:cNvPr id="12787" name="Google Shape;12787;p468"/>
          <p:cNvSpPr txBox="1"/>
          <p:nvPr/>
        </p:nvSpPr>
        <p:spPr>
          <a:xfrm>
            <a:off x="5946350" y="440725"/>
            <a:ext cx="2958000" cy="316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Venlafaxine (EFFEXOR)</a:t>
            </a:r>
            <a:endParaRPr b="1"/>
          </a:p>
          <a:p>
            <a:pPr marL="457200" lvl="0" indent="-317500" algn="l" rtl="0">
              <a:spcBef>
                <a:spcPts val="1000"/>
              </a:spcBef>
              <a:spcAft>
                <a:spcPts val="0"/>
              </a:spcAft>
              <a:buSzPts val="1400"/>
              <a:buChar char="●"/>
            </a:pPr>
            <a:r>
              <a:rPr lang="en" b="1"/>
              <a:t>1st line option for severe melancholic depression (or mirtazapine)</a:t>
            </a:r>
            <a:endParaRPr b="1"/>
          </a:p>
          <a:p>
            <a:pPr marL="457200" lvl="0" indent="-317500" algn="l" rtl="0">
              <a:spcBef>
                <a:spcPts val="1000"/>
              </a:spcBef>
              <a:spcAft>
                <a:spcPts val="0"/>
              </a:spcAft>
              <a:buSzPts val="1400"/>
              <a:buChar char="●"/>
            </a:pPr>
            <a:r>
              <a:rPr lang="en" b="1"/>
              <a:t>More likely than duloxetine to elevate blood pressure</a:t>
            </a:r>
            <a:endParaRPr b="1"/>
          </a:p>
          <a:p>
            <a:pPr marL="457200" lvl="0" indent="-317500" algn="l" rtl="0">
              <a:spcBef>
                <a:spcPts val="1000"/>
              </a:spcBef>
              <a:spcAft>
                <a:spcPts val="0"/>
              </a:spcAft>
              <a:buSzPts val="1400"/>
              <a:buChar char="●"/>
            </a:pPr>
            <a:r>
              <a:rPr lang="en" b="1"/>
              <a:t>Short half-life</a:t>
            </a:r>
            <a:endParaRPr b="1"/>
          </a:p>
          <a:p>
            <a:pPr marL="914400" lvl="1" indent="-317500" algn="l" rtl="0">
              <a:spcBef>
                <a:spcPts val="1000"/>
              </a:spcBef>
              <a:spcAft>
                <a:spcPts val="0"/>
              </a:spcAft>
              <a:buSzPts val="1400"/>
              <a:buChar char="○"/>
            </a:pPr>
            <a:r>
              <a:rPr lang="en" b="1"/>
              <a:t>Serotonin withdrawal symptoms can be problematic</a:t>
            </a:r>
            <a:endParaRPr b="1"/>
          </a:p>
          <a:p>
            <a:pPr marL="457200" lvl="0" indent="-304800" algn="l" rtl="0">
              <a:spcBef>
                <a:spcPts val="1000"/>
              </a:spcBef>
              <a:spcAft>
                <a:spcPts val="1000"/>
              </a:spcAft>
              <a:buSzPts val="1200"/>
              <a:buChar char="●"/>
            </a:pPr>
            <a:endParaRPr sz="1200" b="1"/>
          </a:p>
        </p:txBody>
      </p:sp>
      <p:pic>
        <p:nvPicPr>
          <p:cNvPr id="12788" name="Google Shape;12788;p468"/>
          <p:cNvPicPr preferRelativeResize="0"/>
          <p:nvPr/>
        </p:nvPicPr>
        <p:blipFill rotWithShape="1">
          <a:blip r:embed="rId5">
            <a:alphaModFix/>
          </a:blip>
          <a:srcRect/>
          <a:stretch/>
        </p:blipFill>
        <p:spPr>
          <a:xfrm rot="692448">
            <a:off x="8106182" y="3734935"/>
            <a:ext cx="973261" cy="1224080"/>
          </a:xfrm>
          <a:prstGeom prst="rect">
            <a:avLst/>
          </a:prstGeom>
          <a:noFill/>
          <a:ln>
            <a:noFill/>
          </a:ln>
        </p:spPr>
      </p:pic>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Shape 12792"/>
        <p:cNvGrpSpPr/>
        <p:nvPr/>
      </p:nvGrpSpPr>
      <p:grpSpPr>
        <a:xfrm>
          <a:off x="0" y="0"/>
          <a:ext cx="0" cy="0"/>
          <a:chOff x="0" y="0"/>
          <a:chExt cx="0" cy="0"/>
        </a:xfrm>
      </p:grpSpPr>
      <p:sp>
        <p:nvSpPr>
          <p:cNvPr id="12793" name="Google Shape;12793;p469"/>
          <p:cNvSpPr txBox="1"/>
          <p:nvPr/>
        </p:nvSpPr>
        <p:spPr>
          <a:xfrm>
            <a:off x="454700" y="154525"/>
            <a:ext cx="559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SNRI: Venlafaxine</a:t>
            </a:r>
            <a:endParaRPr b="1"/>
          </a:p>
        </p:txBody>
      </p:sp>
      <p:sp>
        <p:nvSpPr>
          <p:cNvPr id="12794" name="Google Shape;12794;p469"/>
          <p:cNvSpPr txBox="1"/>
          <p:nvPr/>
        </p:nvSpPr>
        <p:spPr>
          <a:xfrm>
            <a:off x="0" y="5361500"/>
            <a:ext cx="629700" cy="21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 b="1"/>
              <a:t>Venlafaxine and desvenlafaxine</a:t>
            </a:r>
            <a:endParaRPr sz="200" b="1"/>
          </a:p>
        </p:txBody>
      </p:sp>
      <p:pic>
        <p:nvPicPr>
          <p:cNvPr id="12795" name="Google Shape;12795;p469"/>
          <p:cNvPicPr preferRelativeResize="0"/>
          <p:nvPr/>
        </p:nvPicPr>
        <p:blipFill rotWithShape="1">
          <a:blip r:embed="rId3">
            <a:alphaModFix/>
          </a:blip>
          <a:srcRect r="56610"/>
          <a:stretch/>
        </p:blipFill>
        <p:spPr>
          <a:xfrm>
            <a:off x="252575" y="1315775"/>
            <a:ext cx="3835301" cy="3589475"/>
          </a:xfrm>
          <a:prstGeom prst="rect">
            <a:avLst/>
          </a:prstGeom>
          <a:noFill/>
          <a:ln>
            <a:noFill/>
          </a:ln>
        </p:spPr>
      </p:pic>
      <p:sp>
        <p:nvSpPr>
          <p:cNvPr id="12796" name="Google Shape;12796;p469"/>
          <p:cNvSpPr txBox="1"/>
          <p:nvPr/>
        </p:nvSpPr>
        <p:spPr>
          <a:xfrm>
            <a:off x="1179515" y="2779650"/>
            <a:ext cx="1238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EFFEXOR</a:t>
            </a:r>
            <a:endParaRPr sz="1600" b="1"/>
          </a:p>
        </p:txBody>
      </p:sp>
      <p:cxnSp>
        <p:nvCxnSpPr>
          <p:cNvPr id="12797" name="Google Shape;12797;p469"/>
          <p:cNvCxnSpPr/>
          <p:nvPr/>
        </p:nvCxnSpPr>
        <p:spPr>
          <a:xfrm>
            <a:off x="1567406" y="1930276"/>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798" name="Google Shape;12798;p469"/>
          <p:cNvCxnSpPr/>
          <p:nvPr/>
        </p:nvCxnSpPr>
        <p:spPr>
          <a:xfrm>
            <a:off x="1567406" y="2011450"/>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799" name="Google Shape;12799;p469"/>
          <p:cNvCxnSpPr/>
          <p:nvPr/>
        </p:nvCxnSpPr>
        <p:spPr>
          <a:xfrm>
            <a:off x="1567406" y="2103545"/>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800" name="Google Shape;12800;p469"/>
          <p:cNvCxnSpPr/>
          <p:nvPr/>
        </p:nvCxnSpPr>
        <p:spPr>
          <a:xfrm>
            <a:off x="1555784" y="3758632"/>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801" name="Google Shape;12801;p469"/>
          <p:cNvCxnSpPr/>
          <p:nvPr/>
        </p:nvCxnSpPr>
        <p:spPr>
          <a:xfrm>
            <a:off x="1555784" y="1628593"/>
            <a:ext cx="385200" cy="0"/>
          </a:xfrm>
          <a:prstGeom prst="straightConnector1">
            <a:avLst/>
          </a:prstGeom>
          <a:noFill/>
          <a:ln w="28575" cap="flat" cmpd="sng">
            <a:solidFill>
              <a:schemeClr val="dk2"/>
            </a:solidFill>
            <a:prstDash val="solid"/>
            <a:round/>
            <a:headEnd type="none" w="med" len="med"/>
            <a:tailEnd type="none" w="med" len="med"/>
          </a:ln>
        </p:spPr>
      </p:cxnSp>
      <p:pic>
        <p:nvPicPr>
          <p:cNvPr id="12802" name="Google Shape;12802;p469"/>
          <p:cNvPicPr preferRelativeResize="0"/>
          <p:nvPr/>
        </p:nvPicPr>
        <p:blipFill>
          <a:blip r:embed="rId4">
            <a:alphaModFix/>
          </a:blip>
          <a:stretch>
            <a:fillRect/>
          </a:stretch>
        </p:blipFill>
        <p:spPr>
          <a:xfrm>
            <a:off x="3527190" y="2978050"/>
            <a:ext cx="952500" cy="419100"/>
          </a:xfrm>
          <a:prstGeom prst="rect">
            <a:avLst/>
          </a:prstGeom>
          <a:noFill/>
          <a:ln>
            <a:noFill/>
          </a:ln>
        </p:spPr>
      </p:pic>
      <p:sp>
        <p:nvSpPr>
          <p:cNvPr id="12803" name="Google Shape;12803;p469"/>
          <p:cNvSpPr txBox="1"/>
          <p:nvPr/>
        </p:nvSpPr>
        <p:spPr>
          <a:xfrm>
            <a:off x="2464375" y="3649950"/>
            <a:ext cx="1404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a:t>
            </a:r>
            <a:endParaRPr sz="1200" b="1"/>
          </a:p>
        </p:txBody>
      </p:sp>
      <p:sp>
        <p:nvSpPr>
          <p:cNvPr id="12804" name="Google Shape;12804;p469"/>
          <p:cNvSpPr txBox="1"/>
          <p:nvPr/>
        </p:nvSpPr>
        <p:spPr>
          <a:xfrm>
            <a:off x="2784375" y="1259150"/>
            <a:ext cx="13035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cxnSp>
        <p:nvCxnSpPr>
          <p:cNvPr id="12805" name="Google Shape;12805;p469"/>
          <p:cNvCxnSpPr/>
          <p:nvPr/>
        </p:nvCxnSpPr>
        <p:spPr>
          <a:xfrm>
            <a:off x="3628950" y="1592288"/>
            <a:ext cx="378900" cy="0"/>
          </a:xfrm>
          <a:prstGeom prst="straightConnector1">
            <a:avLst/>
          </a:prstGeom>
          <a:noFill/>
          <a:ln w="9525" cap="flat" cmpd="sng">
            <a:solidFill>
              <a:schemeClr val="dk2"/>
            </a:solidFill>
            <a:prstDash val="solid"/>
            <a:round/>
            <a:headEnd type="none" w="med" len="med"/>
            <a:tailEnd type="triangle" w="med" len="med"/>
          </a:ln>
        </p:spPr>
      </p:cxnSp>
      <p:sp>
        <p:nvSpPr>
          <p:cNvPr id="12806" name="Google Shape;12806;p469"/>
          <p:cNvSpPr txBox="1"/>
          <p:nvPr/>
        </p:nvSpPr>
        <p:spPr>
          <a:xfrm>
            <a:off x="4087885" y="1166899"/>
            <a:ext cx="1206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cxnSp>
        <p:nvCxnSpPr>
          <p:cNvPr id="12807" name="Google Shape;12807;p469"/>
          <p:cNvCxnSpPr/>
          <p:nvPr/>
        </p:nvCxnSpPr>
        <p:spPr>
          <a:xfrm>
            <a:off x="3708975" y="3841688"/>
            <a:ext cx="378900" cy="0"/>
          </a:xfrm>
          <a:prstGeom prst="straightConnector1">
            <a:avLst/>
          </a:prstGeom>
          <a:noFill/>
          <a:ln w="9525" cap="flat" cmpd="sng">
            <a:solidFill>
              <a:schemeClr val="dk2"/>
            </a:solidFill>
            <a:prstDash val="solid"/>
            <a:round/>
            <a:headEnd type="none" w="med" len="med"/>
            <a:tailEnd type="triangle" w="med" len="med"/>
          </a:ln>
        </p:spPr>
      </p:cxnSp>
      <p:sp>
        <p:nvSpPr>
          <p:cNvPr id="12808" name="Google Shape;12808;p469"/>
          <p:cNvSpPr txBox="1"/>
          <p:nvPr/>
        </p:nvSpPr>
        <p:spPr>
          <a:xfrm>
            <a:off x="4132094" y="3372900"/>
            <a:ext cx="19137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potentially activating, benefits in chronic pain, ameliorates sexual dysfunction</a:t>
            </a:r>
            <a:endParaRPr sz="1200"/>
          </a:p>
        </p:txBody>
      </p:sp>
      <p:cxnSp>
        <p:nvCxnSpPr>
          <p:cNvPr id="12809" name="Google Shape;12809;p469"/>
          <p:cNvCxnSpPr/>
          <p:nvPr/>
        </p:nvCxnSpPr>
        <p:spPr>
          <a:xfrm>
            <a:off x="1203150" y="1171350"/>
            <a:ext cx="434400" cy="339300"/>
          </a:xfrm>
          <a:prstGeom prst="straightConnector1">
            <a:avLst/>
          </a:prstGeom>
          <a:noFill/>
          <a:ln w="9525" cap="flat" cmpd="sng">
            <a:solidFill>
              <a:schemeClr val="dk2"/>
            </a:solidFill>
            <a:prstDash val="solid"/>
            <a:round/>
            <a:headEnd type="none" w="med" len="med"/>
            <a:tailEnd type="triangle" w="med" len="med"/>
          </a:ln>
        </p:spPr>
      </p:cxnSp>
      <p:sp>
        <p:nvSpPr>
          <p:cNvPr id="12810" name="Google Shape;12810;p469"/>
          <p:cNvSpPr txBox="1"/>
          <p:nvPr/>
        </p:nvSpPr>
        <p:spPr>
          <a:xfrm>
            <a:off x="212561" y="866768"/>
            <a:ext cx="21714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an in</a:t>
            </a:r>
            <a:r>
              <a:rPr lang="en" sz="1200" b="1" u="sng"/>
              <a:t>H</a:t>
            </a:r>
            <a:r>
              <a:rPr lang="en" sz="1200"/>
              <a:t>ibitor</a:t>
            </a:r>
            <a:endParaRPr sz="1200"/>
          </a:p>
          <a:p>
            <a:pPr marL="0" lvl="0" indent="0" algn="l" rtl="0">
              <a:spcBef>
                <a:spcPts val="0"/>
              </a:spcBef>
              <a:spcAft>
                <a:spcPts val="0"/>
              </a:spcAft>
              <a:buNone/>
            </a:pPr>
            <a:endParaRPr sz="900"/>
          </a:p>
        </p:txBody>
      </p:sp>
      <p:cxnSp>
        <p:nvCxnSpPr>
          <p:cNvPr id="12811" name="Google Shape;12811;p469"/>
          <p:cNvCxnSpPr/>
          <p:nvPr/>
        </p:nvCxnSpPr>
        <p:spPr>
          <a:xfrm rot="10800000">
            <a:off x="1690700" y="3936575"/>
            <a:ext cx="0" cy="293100"/>
          </a:xfrm>
          <a:prstGeom prst="straightConnector1">
            <a:avLst/>
          </a:prstGeom>
          <a:noFill/>
          <a:ln w="9525" cap="flat" cmpd="sng">
            <a:solidFill>
              <a:schemeClr val="dk2"/>
            </a:solidFill>
            <a:prstDash val="solid"/>
            <a:round/>
            <a:headEnd type="none" w="med" len="med"/>
            <a:tailEnd type="triangle" w="med" len="med"/>
          </a:ln>
        </p:spPr>
      </p:cxnSp>
      <p:sp>
        <p:nvSpPr>
          <p:cNvPr id="12812" name="Google Shape;12812;p469"/>
          <p:cNvSpPr txBox="1"/>
          <p:nvPr/>
        </p:nvSpPr>
        <p:spPr>
          <a:xfrm>
            <a:off x="454708" y="4168041"/>
            <a:ext cx="21714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t>not an in</a:t>
            </a:r>
            <a:r>
              <a:rPr lang="en" sz="1200" b="1" u="sng"/>
              <a:t>D</a:t>
            </a:r>
            <a:r>
              <a:rPr lang="en" sz="1200"/>
              <a:t>ucer </a:t>
            </a:r>
            <a:endParaRPr sz="1200"/>
          </a:p>
          <a:p>
            <a:pPr marL="0" lvl="0" indent="0" algn="ctr" rtl="0">
              <a:spcBef>
                <a:spcPts val="0"/>
              </a:spcBef>
              <a:spcAft>
                <a:spcPts val="0"/>
              </a:spcAft>
              <a:buNone/>
            </a:pPr>
            <a:r>
              <a:rPr lang="en" sz="1200"/>
              <a:t>(no antidepressants are)</a:t>
            </a:r>
            <a:endParaRPr sz="1200"/>
          </a:p>
          <a:p>
            <a:pPr marL="0" lvl="0" indent="0" algn="l" rtl="0">
              <a:spcBef>
                <a:spcPts val="0"/>
              </a:spcBef>
              <a:spcAft>
                <a:spcPts val="0"/>
              </a:spcAft>
              <a:buNone/>
            </a:pPr>
            <a:endParaRPr sz="900"/>
          </a:p>
        </p:txBody>
      </p:sp>
      <p:cxnSp>
        <p:nvCxnSpPr>
          <p:cNvPr id="12813" name="Google Shape;12813;p469"/>
          <p:cNvCxnSpPr/>
          <p:nvPr/>
        </p:nvCxnSpPr>
        <p:spPr>
          <a:xfrm flipH="1">
            <a:off x="1938500" y="840925"/>
            <a:ext cx="582000" cy="1008300"/>
          </a:xfrm>
          <a:prstGeom prst="straightConnector1">
            <a:avLst/>
          </a:prstGeom>
          <a:noFill/>
          <a:ln w="9525" cap="flat" cmpd="sng">
            <a:solidFill>
              <a:schemeClr val="dk2"/>
            </a:solidFill>
            <a:prstDash val="solid"/>
            <a:round/>
            <a:headEnd type="none" w="med" len="med"/>
            <a:tailEnd type="triangle" w="med" len="med"/>
          </a:ln>
        </p:spPr>
      </p:cxnSp>
      <p:sp>
        <p:nvSpPr>
          <p:cNvPr id="12814" name="Google Shape;12814;p469"/>
          <p:cNvSpPr txBox="1"/>
          <p:nvPr/>
        </p:nvSpPr>
        <p:spPr>
          <a:xfrm>
            <a:off x="2426027" y="554725"/>
            <a:ext cx="2020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 sensitive substrate</a:t>
            </a:r>
            <a:endParaRPr sz="900"/>
          </a:p>
        </p:txBody>
      </p:sp>
      <p:sp>
        <p:nvSpPr>
          <p:cNvPr id="12815" name="Google Shape;12815;p469"/>
          <p:cNvSpPr txBox="1"/>
          <p:nvPr/>
        </p:nvSpPr>
        <p:spPr>
          <a:xfrm>
            <a:off x="5946350" y="440725"/>
            <a:ext cx="2958000" cy="350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Venlafaxine (EFFEXOR)</a:t>
            </a:r>
            <a:endParaRPr b="1"/>
          </a:p>
          <a:p>
            <a:pPr marL="457200" lvl="0" indent="-317500" algn="l" rtl="0">
              <a:spcBef>
                <a:spcPts val="1000"/>
              </a:spcBef>
              <a:spcAft>
                <a:spcPts val="0"/>
              </a:spcAft>
              <a:buSzPts val="1400"/>
              <a:buChar char="●"/>
            </a:pPr>
            <a:r>
              <a:rPr lang="en" b="1"/>
              <a:t>1st line option for severe melancholic depression (or mirtazapine)</a:t>
            </a:r>
            <a:endParaRPr b="1"/>
          </a:p>
          <a:p>
            <a:pPr marL="457200" lvl="0" indent="-317500" algn="l" rtl="0">
              <a:spcBef>
                <a:spcPts val="1000"/>
              </a:spcBef>
              <a:spcAft>
                <a:spcPts val="0"/>
              </a:spcAft>
              <a:buSzPts val="1400"/>
              <a:buChar char="●"/>
            </a:pPr>
            <a:r>
              <a:rPr lang="en" b="1"/>
              <a:t>More likely than duloxetine to elevate blood pressure</a:t>
            </a:r>
            <a:endParaRPr b="1"/>
          </a:p>
          <a:p>
            <a:pPr marL="457200" lvl="0" indent="-317500" algn="l" rtl="0">
              <a:spcBef>
                <a:spcPts val="1000"/>
              </a:spcBef>
              <a:spcAft>
                <a:spcPts val="0"/>
              </a:spcAft>
              <a:buSzPts val="1400"/>
              <a:buChar char="●"/>
            </a:pPr>
            <a:r>
              <a:rPr lang="en" b="1"/>
              <a:t>Short half-life</a:t>
            </a:r>
            <a:endParaRPr b="1"/>
          </a:p>
          <a:p>
            <a:pPr marL="914400" lvl="1" indent="-317500" algn="l" rtl="0">
              <a:spcBef>
                <a:spcPts val="1000"/>
              </a:spcBef>
              <a:spcAft>
                <a:spcPts val="0"/>
              </a:spcAft>
              <a:buSzPts val="1400"/>
              <a:buChar char="○"/>
            </a:pPr>
            <a:r>
              <a:rPr lang="en" b="1"/>
              <a:t>Serotonin withdrawal symptoms can be problematic</a:t>
            </a:r>
            <a:endParaRPr b="1"/>
          </a:p>
          <a:p>
            <a:pPr marL="457200" lvl="0" indent="-317500" algn="l" rtl="0">
              <a:spcBef>
                <a:spcPts val="1000"/>
              </a:spcBef>
              <a:spcAft>
                <a:spcPts val="0"/>
              </a:spcAft>
              <a:buSzPts val="1400"/>
              <a:buChar char="●"/>
            </a:pPr>
            <a:r>
              <a:rPr lang="en" b="1"/>
              <a:t>Always use XL formulation</a:t>
            </a:r>
            <a:endParaRPr b="1"/>
          </a:p>
          <a:p>
            <a:pPr marL="914400" lvl="1" indent="-304800" algn="l" rtl="0">
              <a:spcBef>
                <a:spcPts val="1000"/>
              </a:spcBef>
              <a:spcAft>
                <a:spcPts val="1000"/>
              </a:spcAft>
              <a:buSzPts val="1200"/>
              <a:buChar char="○"/>
            </a:pPr>
            <a:endParaRPr sz="1200" b="1"/>
          </a:p>
        </p:txBody>
      </p:sp>
      <p:pic>
        <p:nvPicPr>
          <p:cNvPr id="12816" name="Google Shape;12816;p469"/>
          <p:cNvPicPr preferRelativeResize="0"/>
          <p:nvPr/>
        </p:nvPicPr>
        <p:blipFill rotWithShape="1">
          <a:blip r:embed="rId5">
            <a:alphaModFix/>
          </a:blip>
          <a:srcRect/>
          <a:stretch/>
        </p:blipFill>
        <p:spPr>
          <a:xfrm rot="692448">
            <a:off x="8106182" y="3734935"/>
            <a:ext cx="973261" cy="1224080"/>
          </a:xfrm>
          <a:prstGeom prst="rect">
            <a:avLst/>
          </a:prstGeom>
          <a:noFill/>
          <a:ln>
            <a:noFill/>
          </a:ln>
        </p:spPr>
      </p:pic>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Shape 12820"/>
        <p:cNvGrpSpPr/>
        <p:nvPr/>
      </p:nvGrpSpPr>
      <p:grpSpPr>
        <a:xfrm>
          <a:off x="0" y="0"/>
          <a:ext cx="0" cy="0"/>
          <a:chOff x="0" y="0"/>
          <a:chExt cx="0" cy="0"/>
        </a:xfrm>
      </p:grpSpPr>
      <p:sp>
        <p:nvSpPr>
          <p:cNvPr id="12821" name="Google Shape;12821;p470"/>
          <p:cNvSpPr txBox="1"/>
          <p:nvPr/>
        </p:nvSpPr>
        <p:spPr>
          <a:xfrm>
            <a:off x="454700" y="154525"/>
            <a:ext cx="559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SNRI: Venlafaxine</a:t>
            </a:r>
            <a:endParaRPr b="1"/>
          </a:p>
        </p:txBody>
      </p:sp>
      <p:sp>
        <p:nvSpPr>
          <p:cNvPr id="12822" name="Google Shape;12822;p470"/>
          <p:cNvSpPr txBox="1"/>
          <p:nvPr/>
        </p:nvSpPr>
        <p:spPr>
          <a:xfrm>
            <a:off x="0" y="5361500"/>
            <a:ext cx="629700" cy="21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 b="1"/>
              <a:t>Venlafaxine and desvenlafaxine</a:t>
            </a:r>
            <a:endParaRPr sz="200" b="1"/>
          </a:p>
        </p:txBody>
      </p:sp>
      <p:pic>
        <p:nvPicPr>
          <p:cNvPr id="12823" name="Google Shape;12823;p470"/>
          <p:cNvPicPr preferRelativeResize="0"/>
          <p:nvPr/>
        </p:nvPicPr>
        <p:blipFill rotWithShape="1">
          <a:blip r:embed="rId3">
            <a:alphaModFix/>
          </a:blip>
          <a:srcRect r="56610"/>
          <a:stretch/>
        </p:blipFill>
        <p:spPr>
          <a:xfrm>
            <a:off x="252575" y="1315775"/>
            <a:ext cx="3835301" cy="3589475"/>
          </a:xfrm>
          <a:prstGeom prst="rect">
            <a:avLst/>
          </a:prstGeom>
          <a:noFill/>
          <a:ln>
            <a:noFill/>
          </a:ln>
        </p:spPr>
      </p:pic>
      <p:sp>
        <p:nvSpPr>
          <p:cNvPr id="12824" name="Google Shape;12824;p470"/>
          <p:cNvSpPr txBox="1"/>
          <p:nvPr/>
        </p:nvSpPr>
        <p:spPr>
          <a:xfrm>
            <a:off x="1179515" y="2779650"/>
            <a:ext cx="1238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EFFEXOR</a:t>
            </a:r>
            <a:endParaRPr sz="1600" b="1"/>
          </a:p>
        </p:txBody>
      </p:sp>
      <p:cxnSp>
        <p:nvCxnSpPr>
          <p:cNvPr id="12825" name="Google Shape;12825;p470"/>
          <p:cNvCxnSpPr/>
          <p:nvPr/>
        </p:nvCxnSpPr>
        <p:spPr>
          <a:xfrm>
            <a:off x="1567406" y="1930276"/>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826" name="Google Shape;12826;p470"/>
          <p:cNvCxnSpPr/>
          <p:nvPr/>
        </p:nvCxnSpPr>
        <p:spPr>
          <a:xfrm>
            <a:off x="1567406" y="2011450"/>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827" name="Google Shape;12827;p470"/>
          <p:cNvCxnSpPr/>
          <p:nvPr/>
        </p:nvCxnSpPr>
        <p:spPr>
          <a:xfrm>
            <a:off x="1567406" y="2103545"/>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828" name="Google Shape;12828;p470"/>
          <p:cNvCxnSpPr/>
          <p:nvPr/>
        </p:nvCxnSpPr>
        <p:spPr>
          <a:xfrm>
            <a:off x="1555784" y="3758632"/>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829" name="Google Shape;12829;p470"/>
          <p:cNvCxnSpPr/>
          <p:nvPr/>
        </p:nvCxnSpPr>
        <p:spPr>
          <a:xfrm>
            <a:off x="1555784" y="1628593"/>
            <a:ext cx="385200" cy="0"/>
          </a:xfrm>
          <a:prstGeom prst="straightConnector1">
            <a:avLst/>
          </a:prstGeom>
          <a:noFill/>
          <a:ln w="28575" cap="flat" cmpd="sng">
            <a:solidFill>
              <a:schemeClr val="dk2"/>
            </a:solidFill>
            <a:prstDash val="solid"/>
            <a:round/>
            <a:headEnd type="none" w="med" len="med"/>
            <a:tailEnd type="none" w="med" len="med"/>
          </a:ln>
        </p:spPr>
      </p:cxnSp>
      <p:pic>
        <p:nvPicPr>
          <p:cNvPr id="12830" name="Google Shape;12830;p470"/>
          <p:cNvPicPr preferRelativeResize="0"/>
          <p:nvPr/>
        </p:nvPicPr>
        <p:blipFill>
          <a:blip r:embed="rId4">
            <a:alphaModFix/>
          </a:blip>
          <a:stretch>
            <a:fillRect/>
          </a:stretch>
        </p:blipFill>
        <p:spPr>
          <a:xfrm>
            <a:off x="3527190" y="2978050"/>
            <a:ext cx="952500" cy="419100"/>
          </a:xfrm>
          <a:prstGeom prst="rect">
            <a:avLst/>
          </a:prstGeom>
          <a:noFill/>
          <a:ln>
            <a:noFill/>
          </a:ln>
        </p:spPr>
      </p:pic>
      <p:sp>
        <p:nvSpPr>
          <p:cNvPr id="12831" name="Google Shape;12831;p470"/>
          <p:cNvSpPr txBox="1"/>
          <p:nvPr/>
        </p:nvSpPr>
        <p:spPr>
          <a:xfrm>
            <a:off x="2464375" y="3649950"/>
            <a:ext cx="1404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a:t>
            </a:r>
            <a:endParaRPr sz="1200" b="1"/>
          </a:p>
        </p:txBody>
      </p:sp>
      <p:sp>
        <p:nvSpPr>
          <p:cNvPr id="12832" name="Google Shape;12832;p470"/>
          <p:cNvSpPr txBox="1"/>
          <p:nvPr/>
        </p:nvSpPr>
        <p:spPr>
          <a:xfrm>
            <a:off x="2784375" y="1259150"/>
            <a:ext cx="13035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cxnSp>
        <p:nvCxnSpPr>
          <p:cNvPr id="12833" name="Google Shape;12833;p470"/>
          <p:cNvCxnSpPr/>
          <p:nvPr/>
        </p:nvCxnSpPr>
        <p:spPr>
          <a:xfrm>
            <a:off x="3628950" y="1592288"/>
            <a:ext cx="378900" cy="0"/>
          </a:xfrm>
          <a:prstGeom prst="straightConnector1">
            <a:avLst/>
          </a:prstGeom>
          <a:noFill/>
          <a:ln w="9525" cap="flat" cmpd="sng">
            <a:solidFill>
              <a:schemeClr val="dk2"/>
            </a:solidFill>
            <a:prstDash val="solid"/>
            <a:round/>
            <a:headEnd type="none" w="med" len="med"/>
            <a:tailEnd type="triangle" w="med" len="med"/>
          </a:ln>
        </p:spPr>
      </p:cxnSp>
      <p:sp>
        <p:nvSpPr>
          <p:cNvPr id="12834" name="Google Shape;12834;p470"/>
          <p:cNvSpPr txBox="1"/>
          <p:nvPr/>
        </p:nvSpPr>
        <p:spPr>
          <a:xfrm>
            <a:off x="4087885" y="1166899"/>
            <a:ext cx="1206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cxnSp>
        <p:nvCxnSpPr>
          <p:cNvPr id="12835" name="Google Shape;12835;p470"/>
          <p:cNvCxnSpPr/>
          <p:nvPr/>
        </p:nvCxnSpPr>
        <p:spPr>
          <a:xfrm>
            <a:off x="3708975" y="3841688"/>
            <a:ext cx="378900" cy="0"/>
          </a:xfrm>
          <a:prstGeom prst="straightConnector1">
            <a:avLst/>
          </a:prstGeom>
          <a:noFill/>
          <a:ln w="9525" cap="flat" cmpd="sng">
            <a:solidFill>
              <a:schemeClr val="dk2"/>
            </a:solidFill>
            <a:prstDash val="solid"/>
            <a:round/>
            <a:headEnd type="none" w="med" len="med"/>
            <a:tailEnd type="triangle" w="med" len="med"/>
          </a:ln>
        </p:spPr>
      </p:cxnSp>
      <p:sp>
        <p:nvSpPr>
          <p:cNvPr id="12836" name="Google Shape;12836;p470"/>
          <p:cNvSpPr txBox="1"/>
          <p:nvPr/>
        </p:nvSpPr>
        <p:spPr>
          <a:xfrm>
            <a:off x="4132094" y="3372900"/>
            <a:ext cx="19137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potentially activating, benefits in chronic pain, ameliorates sexual dysfunction</a:t>
            </a:r>
            <a:endParaRPr sz="1200"/>
          </a:p>
        </p:txBody>
      </p:sp>
      <p:cxnSp>
        <p:nvCxnSpPr>
          <p:cNvPr id="12837" name="Google Shape;12837;p470"/>
          <p:cNvCxnSpPr/>
          <p:nvPr/>
        </p:nvCxnSpPr>
        <p:spPr>
          <a:xfrm>
            <a:off x="1203150" y="1171350"/>
            <a:ext cx="434400" cy="339300"/>
          </a:xfrm>
          <a:prstGeom prst="straightConnector1">
            <a:avLst/>
          </a:prstGeom>
          <a:noFill/>
          <a:ln w="9525" cap="flat" cmpd="sng">
            <a:solidFill>
              <a:schemeClr val="dk2"/>
            </a:solidFill>
            <a:prstDash val="solid"/>
            <a:round/>
            <a:headEnd type="none" w="med" len="med"/>
            <a:tailEnd type="triangle" w="med" len="med"/>
          </a:ln>
        </p:spPr>
      </p:cxnSp>
      <p:sp>
        <p:nvSpPr>
          <p:cNvPr id="12838" name="Google Shape;12838;p470"/>
          <p:cNvSpPr txBox="1"/>
          <p:nvPr/>
        </p:nvSpPr>
        <p:spPr>
          <a:xfrm>
            <a:off x="212561" y="866768"/>
            <a:ext cx="21714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an in</a:t>
            </a:r>
            <a:r>
              <a:rPr lang="en" sz="1200" b="1" u="sng"/>
              <a:t>H</a:t>
            </a:r>
            <a:r>
              <a:rPr lang="en" sz="1200"/>
              <a:t>ibitor</a:t>
            </a:r>
            <a:endParaRPr sz="1200"/>
          </a:p>
          <a:p>
            <a:pPr marL="0" lvl="0" indent="0" algn="l" rtl="0">
              <a:spcBef>
                <a:spcPts val="0"/>
              </a:spcBef>
              <a:spcAft>
                <a:spcPts val="0"/>
              </a:spcAft>
              <a:buNone/>
            </a:pPr>
            <a:endParaRPr sz="900"/>
          </a:p>
        </p:txBody>
      </p:sp>
      <p:cxnSp>
        <p:nvCxnSpPr>
          <p:cNvPr id="12839" name="Google Shape;12839;p470"/>
          <p:cNvCxnSpPr/>
          <p:nvPr/>
        </p:nvCxnSpPr>
        <p:spPr>
          <a:xfrm rot="10800000">
            <a:off x="1690700" y="3936575"/>
            <a:ext cx="0" cy="293100"/>
          </a:xfrm>
          <a:prstGeom prst="straightConnector1">
            <a:avLst/>
          </a:prstGeom>
          <a:noFill/>
          <a:ln w="9525" cap="flat" cmpd="sng">
            <a:solidFill>
              <a:schemeClr val="dk2"/>
            </a:solidFill>
            <a:prstDash val="solid"/>
            <a:round/>
            <a:headEnd type="none" w="med" len="med"/>
            <a:tailEnd type="triangle" w="med" len="med"/>
          </a:ln>
        </p:spPr>
      </p:cxnSp>
      <p:sp>
        <p:nvSpPr>
          <p:cNvPr id="12840" name="Google Shape;12840;p470"/>
          <p:cNvSpPr txBox="1"/>
          <p:nvPr/>
        </p:nvSpPr>
        <p:spPr>
          <a:xfrm>
            <a:off x="454708" y="4168041"/>
            <a:ext cx="21714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t>not an in</a:t>
            </a:r>
            <a:r>
              <a:rPr lang="en" sz="1200" b="1" u="sng"/>
              <a:t>D</a:t>
            </a:r>
            <a:r>
              <a:rPr lang="en" sz="1200"/>
              <a:t>ucer </a:t>
            </a:r>
            <a:endParaRPr sz="1200"/>
          </a:p>
          <a:p>
            <a:pPr marL="0" lvl="0" indent="0" algn="ctr" rtl="0">
              <a:spcBef>
                <a:spcPts val="0"/>
              </a:spcBef>
              <a:spcAft>
                <a:spcPts val="0"/>
              </a:spcAft>
              <a:buNone/>
            </a:pPr>
            <a:r>
              <a:rPr lang="en" sz="1200"/>
              <a:t>(no antidepressants are)</a:t>
            </a:r>
            <a:endParaRPr sz="1200"/>
          </a:p>
          <a:p>
            <a:pPr marL="0" lvl="0" indent="0" algn="l" rtl="0">
              <a:spcBef>
                <a:spcPts val="0"/>
              </a:spcBef>
              <a:spcAft>
                <a:spcPts val="0"/>
              </a:spcAft>
              <a:buNone/>
            </a:pPr>
            <a:endParaRPr sz="900"/>
          </a:p>
        </p:txBody>
      </p:sp>
      <p:cxnSp>
        <p:nvCxnSpPr>
          <p:cNvPr id="12841" name="Google Shape;12841;p470"/>
          <p:cNvCxnSpPr/>
          <p:nvPr/>
        </p:nvCxnSpPr>
        <p:spPr>
          <a:xfrm flipH="1">
            <a:off x="1938500" y="840925"/>
            <a:ext cx="582000" cy="1008300"/>
          </a:xfrm>
          <a:prstGeom prst="straightConnector1">
            <a:avLst/>
          </a:prstGeom>
          <a:noFill/>
          <a:ln w="9525" cap="flat" cmpd="sng">
            <a:solidFill>
              <a:schemeClr val="dk2"/>
            </a:solidFill>
            <a:prstDash val="solid"/>
            <a:round/>
            <a:headEnd type="none" w="med" len="med"/>
            <a:tailEnd type="triangle" w="med" len="med"/>
          </a:ln>
        </p:spPr>
      </p:cxnSp>
      <p:sp>
        <p:nvSpPr>
          <p:cNvPr id="12842" name="Google Shape;12842;p470"/>
          <p:cNvSpPr txBox="1"/>
          <p:nvPr/>
        </p:nvSpPr>
        <p:spPr>
          <a:xfrm>
            <a:off x="2426027" y="554725"/>
            <a:ext cx="2020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 sensitive substrate</a:t>
            </a:r>
            <a:endParaRPr sz="900"/>
          </a:p>
        </p:txBody>
      </p:sp>
      <p:sp>
        <p:nvSpPr>
          <p:cNvPr id="12843" name="Google Shape;12843;p470"/>
          <p:cNvSpPr txBox="1"/>
          <p:nvPr/>
        </p:nvSpPr>
        <p:spPr>
          <a:xfrm>
            <a:off x="5946350" y="440725"/>
            <a:ext cx="2958000" cy="419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Venlafaxine (EFFEXOR)</a:t>
            </a:r>
            <a:endParaRPr b="1"/>
          </a:p>
          <a:p>
            <a:pPr marL="457200" lvl="0" indent="-317500" algn="l" rtl="0">
              <a:spcBef>
                <a:spcPts val="1000"/>
              </a:spcBef>
              <a:spcAft>
                <a:spcPts val="0"/>
              </a:spcAft>
              <a:buSzPts val="1400"/>
              <a:buChar char="●"/>
            </a:pPr>
            <a:r>
              <a:rPr lang="en" b="1"/>
              <a:t>1st line option for severe melancholic depression (or mirtazapine)</a:t>
            </a:r>
            <a:endParaRPr b="1"/>
          </a:p>
          <a:p>
            <a:pPr marL="457200" lvl="0" indent="-317500" algn="l" rtl="0">
              <a:spcBef>
                <a:spcPts val="1000"/>
              </a:spcBef>
              <a:spcAft>
                <a:spcPts val="0"/>
              </a:spcAft>
              <a:buSzPts val="1400"/>
              <a:buChar char="●"/>
            </a:pPr>
            <a:r>
              <a:rPr lang="en" b="1"/>
              <a:t>More likely than duloxetine to elevate blood pressure</a:t>
            </a:r>
            <a:endParaRPr b="1"/>
          </a:p>
          <a:p>
            <a:pPr marL="457200" lvl="0" indent="-317500" algn="l" rtl="0">
              <a:spcBef>
                <a:spcPts val="1000"/>
              </a:spcBef>
              <a:spcAft>
                <a:spcPts val="0"/>
              </a:spcAft>
              <a:buSzPts val="1400"/>
              <a:buChar char="●"/>
            </a:pPr>
            <a:r>
              <a:rPr lang="en" b="1"/>
              <a:t>Short half-life</a:t>
            </a:r>
            <a:endParaRPr b="1"/>
          </a:p>
          <a:p>
            <a:pPr marL="914400" lvl="1" indent="-317500" algn="l" rtl="0">
              <a:spcBef>
                <a:spcPts val="1000"/>
              </a:spcBef>
              <a:spcAft>
                <a:spcPts val="0"/>
              </a:spcAft>
              <a:buSzPts val="1400"/>
              <a:buChar char="○"/>
            </a:pPr>
            <a:r>
              <a:rPr lang="en" b="1"/>
              <a:t>Serotonin withdrawal symptoms can be problematic</a:t>
            </a:r>
            <a:endParaRPr b="1"/>
          </a:p>
          <a:p>
            <a:pPr marL="457200" lvl="0" indent="-317500" algn="l" rtl="0">
              <a:spcBef>
                <a:spcPts val="1000"/>
              </a:spcBef>
              <a:spcAft>
                <a:spcPts val="0"/>
              </a:spcAft>
              <a:buSzPts val="1400"/>
              <a:buChar char="●"/>
            </a:pPr>
            <a:r>
              <a:rPr lang="en" b="1"/>
              <a:t>Always use XL formulation</a:t>
            </a:r>
            <a:endParaRPr b="1"/>
          </a:p>
          <a:p>
            <a:pPr marL="914400" lvl="1" indent="-304800" algn="l" rtl="0">
              <a:spcBef>
                <a:spcPts val="1000"/>
              </a:spcBef>
              <a:spcAft>
                <a:spcPts val="0"/>
              </a:spcAft>
              <a:buSzPts val="1200"/>
              <a:buChar char="○"/>
            </a:pPr>
            <a:r>
              <a:rPr lang="en" sz="1200" b="1"/>
              <a:t>Venlafaxine IR very poorly tolerated - “Side Effexor”...</a:t>
            </a:r>
            <a:endParaRPr sz="1200" b="1"/>
          </a:p>
          <a:p>
            <a:pPr marL="914400" lvl="1" indent="-304800" algn="l" rtl="0">
              <a:spcBef>
                <a:spcPts val="1000"/>
              </a:spcBef>
              <a:spcAft>
                <a:spcPts val="1000"/>
              </a:spcAft>
              <a:buSzPts val="1200"/>
              <a:buChar char="○"/>
            </a:pPr>
            <a:endParaRPr sz="1200" b="1"/>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pic>
        <p:nvPicPr>
          <p:cNvPr id="656" name="Google Shape;656;p57"/>
          <p:cNvPicPr preferRelativeResize="0"/>
          <p:nvPr/>
        </p:nvPicPr>
        <p:blipFill rotWithShape="1">
          <a:blip r:embed="rId3">
            <a:alphaModFix/>
          </a:blip>
          <a:srcRect t="3670"/>
          <a:stretch/>
        </p:blipFill>
        <p:spPr>
          <a:xfrm>
            <a:off x="3038350" y="379200"/>
            <a:ext cx="2495270" cy="3328376"/>
          </a:xfrm>
          <a:prstGeom prst="rect">
            <a:avLst/>
          </a:prstGeom>
          <a:noFill/>
          <a:ln>
            <a:noFill/>
          </a:ln>
        </p:spPr>
      </p:pic>
      <p:sp>
        <p:nvSpPr>
          <p:cNvPr id="657" name="Google Shape;657;p57"/>
          <p:cNvSpPr txBox="1"/>
          <p:nvPr/>
        </p:nvSpPr>
        <p:spPr>
          <a:xfrm>
            <a:off x="6536750" y="3474425"/>
            <a:ext cx="1820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Enzyme</a:t>
            </a:r>
            <a:endParaRPr sz="1200"/>
          </a:p>
        </p:txBody>
      </p:sp>
      <p:sp>
        <p:nvSpPr>
          <p:cNvPr id="658" name="Google Shape;658;p57"/>
          <p:cNvSpPr txBox="1"/>
          <p:nvPr/>
        </p:nvSpPr>
        <p:spPr>
          <a:xfrm rot="-804569">
            <a:off x="2537143" y="1862822"/>
            <a:ext cx="2999884" cy="32322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neuron cell  membrane</a:t>
            </a:r>
            <a:endParaRPr sz="700"/>
          </a:p>
        </p:txBody>
      </p:sp>
      <p:sp>
        <p:nvSpPr>
          <p:cNvPr id="659" name="Google Shape;659;p57"/>
          <p:cNvSpPr txBox="1"/>
          <p:nvPr/>
        </p:nvSpPr>
        <p:spPr>
          <a:xfrm>
            <a:off x="3518751" y="343029"/>
            <a:ext cx="2037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1"/>
                </a:solidFill>
              </a:rPr>
              <a:t>neurotransmitter</a:t>
            </a:r>
            <a:endParaRPr sz="1000">
              <a:solidFill>
                <a:schemeClr val="lt1"/>
              </a:solidFill>
            </a:endParaRPr>
          </a:p>
        </p:txBody>
      </p:sp>
      <p:pic>
        <p:nvPicPr>
          <p:cNvPr id="660" name="Google Shape;660;p57"/>
          <p:cNvPicPr preferRelativeResize="0"/>
          <p:nvPr/>
        </p:nvPicPr>
        <p:blipFill>
          <a:blip r:embed="rId4">
            <a:alphaModFix/>
          </a:blip>
          <a:stretch>
            <a:fillRect/>
          </a:stretch>
        </p:blipFill>
        <p:spPr>
          <a:xfrm>
            <a:off x="2901400" y="2723800"/>
            <a:ext cx="2205925" cy="1485900"/>
          </a:xfrm>
          <a:prstGeom prst="rect">
            <a:avLst/>
          </a:prstGeom>
          <a:noFill/>
          <a:ln>
            <a:noFill/>
          </a:ln>
        </p:spPr>
      </p:pic>
      <p:pic>
        <p:nvPicPr>
          <p:cNvPr id="661" name="Google Shape;661;p57"/>
          <p:cNvPicPr preferRelativeResize="0"/>
          <p:nvPr/>
        </p:nvPicPr>
        <p:blipFill>
          <a:blip r:embed="rId4">
            <a:alphaModFix/>
          </a:blip>
          <a:stretch>
            <a:fillRect/>
          </a:stretch>
        </p:blipFill>
        <p:spPr>
          <a:xfrm>
            <a:off x="4840625" y="2357825"/>
            <a:ext cx="2726325" cy="1485900"/>
          </a:xfrm>
          <a:prstGeom prst="rect">
            <a:avLst/>
          </a:prstGeom>
          <a:noFill/>
          <a:ln>
            <a:noFill/>
          </a:ln>
        </p:spPr>
      </p:pic>
      <p:sp>
        <p:nvSpPr>
          <p:cNvPr id="662" name="Google Shape;662;p57"/>
          <p:cNvSpPr txBox="1"/>
          <p:nvPr/>
        </p:nvSpPr>
        <p:spPr>
          <a:xfrm>
            <a:off x="243227" y="99800"/>
            <a:ext cx="2572200" cy="1354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7-trans-membrane receptors</a:t>
            </a:r>
            <a:endParaRPr sz="1900" b="1"/>
          </a:p>
          <a:p>
            <a:pPr marL="0" lvl="0" indent="0" algn="l" rtl="0">
              <a:spcBef>
                <a:spcPts val="0"/>
              </a:spcBef>
              <a:spcAft>
                <a:spcPts val="0"/>
              </a:spcAft>
              <a:buNone/>
            </a:pPr>
            <a:endParaRPr sz="1900" b="1"/>
          </a:p>
          <a:p>
            <a:pPr marL="0" lvl="0" indent="0" algn="l" rtl="0">
              <a:spcBef>
                <a:spcPts val="0"/>
              </a:spcBef>
              <a:spcAft>
                <a:spcPts val="0"/>
              </a:spcAft>
              <a:buNone/>
            </a:pPr>
            <a:endParaRPr sz="1900" b="1"/>
          </a:p>
        </p:txBody>
      </p:sp>
      <p:grpSp>
        <p:nvGrpSpPr>
          <p:cNvPr id="663" name="Google Shape;663;p57"/>
          <p:cNvGrpSpPr/>
          <p:nvPr/>
        </p:nvGrpSpPr>
        <p:grpSpPr>
          <a:xfrm>
            <a:off x="536175" y="1111088"/>
            <a:ext cx="1223725" cy="1292912"/>
            <a:chOff x="6916375" y="1339413"/>
            <a:chExt cx="1223725" cy="1292912"/>
          </a:xfrm>
        </p:grpSpPr>
        <p:pic>
          <p:nvPicPr>
            <p:cNvPr id="664" name="Google Shape;664;p57"/>
            <p:cNvPicPr preferRelativeResize="0"/>
            <p:nvPr/>
          </p:nvPicPr>
          <p:blipFill>
            <a:blip r:embed="rId5">
              <a:alphaModFix/>
            </a:blip>
            <a:stretch>
              <a:fillRect/>
            </a:stretch>
          </p:blipFill>
          <p:spPr>
            <a:xfrm>
              <a:off x="6988075" y="1339413"/>
              <a:ext cx="1152025" cy="1158925"/>
            </a:xfrm>
            <a:prstGeom prst="rect">
              <a:avLst/>
            </a:prstGeom>
            <a:noFill/>
            <a:ln>
              <a:noFill/>
            </a:ln>
          </p:spPr>
        </p:pic>
        <p:pic>
          <p:nvPicPr>
            <p:cNvPr id="665" name="Google Shape;665;p57"/>
            <p:cNvPicPr preferRelativeResize="0"/>
            <p:nvPr/>
          </p:nvPicPr>
          <p:blipFill>
            <a:blip r:embed="rId6">
              <a:alphaModFix/>
            </a:blip>
            <a:stretch>
              <a:fillRect/>
            </a:stretch>
          </p:blipFill>
          <p:spPr>
            <a:xfrm>
              <a:off x="6916375" y="2293625"/>
              <a:ext cx="256945" cy="338700"/>
            </a:xfrm>
            <a:prstGeom prst="rect">
              <a:avLst/>
            </a:prstGeom>
            <a:noFill/>
            <a:ln>
              <a:noFill/>
            </a:ln>
          </p:spPr>
        </p:pic>
      </p:grpSp>
      <p:sp>
        <p:nvSpPr>
          <p:cNvPr id="666" name="Google Shape;666;p57"/>
          <p:cNvSpPr txBox="1"/>
          <p:nvPr/>
        </p:nvSpPr>
        <p:spPr>
          <a:xfrm>
            <a:off x="492275" y="2261550"/>
            <a:ext cx="2148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00"/>
                </a:solidFill>
              </a:rPr>
              <a:t>Also 7-trans-</a:t>
            </a:r>
            <a:endParaRPr>
              <a:solidFill>
                <a:srgbClr val="FF0000"/>
              </a:solidFill>
            </a:endParaRPr>
          </a:p>
          <a:p>
            <a:pPr marL="0" lvl="0" indent="0" algn="l" rtl="0">
              <a:spcBef>
                <a:spcPts val="0"/>
              </a:spcBef>
              <a:spcAft>
                <a:spcPts val="0"/>
              </a:spcAft>
              <a:buNone/>
            </a:pPr>
            <a:r>
              <a:rPr lang="en">
                <a:solidFill>
                  <a:srgbClr val="FF0000"/>
                </a:solidFill>
              </a:rPr>
              <a:t>membrane region</a:t>
            </a:r>
            <a:endParaRPr>
              <a:solidFill>
                <a:srgbClr val="FF0000"/>
              </a:solidFill>
            </a:endParaRPr>
          </a:p>
        </p:txBody>
      </p:sp>
      <p:sp>
        <p:nvSpPr>
          <p:cNvPr id="667" name="Google Shape;667;p57"/>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Shape 12847"/>
        <p:cNvGrpSpPr/>
        <p:nvPr/>
      </p:nvGrpSpPr>
      <p:grpSpPr>
        <a:xfrm>
          <a:off x="0" y="0"/>
          <a:ext cx="0" cy="0"/>
          <a:chOff x="0" y="0"/>
          <a:chExt cx="0" cy="0"/>
        </a:xfrm>
      </p:grpSpPr>
      <p:sp>
        <p:nvSpPr>
          <p:cNvPr id="12848" name="Google Shape;12848;p471"/>
          <p:cNvSpPr txBox="1"/>
          <p:nvPr/>
        </p:nvSpPr>
        <p:spPr>
          <a:xfrm>
            <a:off x="454700" y="154525"/>
            <a:ext cx="559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SNRI: Venlafaxine</a:t>
            </a:r>
            <a:endParaRPr b="1"/>
          </a:p>
        </p:txBody>
      </p:sp>
      <p:sp>
        <p:nvSpPr>
          <p:cNvPr id="12849" name="Google Shape;12849;p471"/>
          <p:cNvSpPr txBox="1"/>
          <p:nvPr/>
        </p:nvSpPr>
        <p:spPr>
          <a:xfrm>
            <a:off x="0" y="5361500"/>
            <a:ext cx="629700" cy="21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 b="1"/>
              <a:t>Venlafaxine and desvenlafaxine</a:t>
            </a:r>
            <a:endParaRPr sz="200" b="1"/>
          </a:p>
        </p:txBody>
      </p:sp>
      <p:pic>
        <p:nvPicPr>
          <p:cNvPr id="12850" name="Google Shape;12850;p471"/>
          <p:cNvPicPr preferRelativeResize="0"/>
          <p:nvPr/>
        </p:nvPicPr>
        <p:blipFill rotWithShape="1">
          <a:blip r:embed="rId3">
            <a:alphaModFix/>
          </a:blip>
          <a:srcRect r="56610"/>
          <a:stretch/>
        </p:blipFill>
        <p:spPr>
          <a:xfrm>
            <a:off x="252575" y="1315775"/>
            <a:ext cx="3835301" cy="3589475"/>
          </a:xfrm>
          <a:prstGeom prst="rect">
            <a:avLst/>
          </a:prstGeom>
          <a:noFill/>
          <a:ln>
            <a:noFill/>
          </a:ln>
        </p:spPr>
      </p:pic>
      <p:sp>
        <p:nvSpPr>
          <p:cNvPr id="12851" name="Google Shape;12851;p471"/>
          <p:cNvSpPr txBox="1"/>
          <p:nvPr/>
        </p:nvSpPr>
        <p:spPr>
          <a:xfrm>
            <a:off x="1179515" y="2779650"/>
            <a:ext cx="1238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EFFEXOR</a:t>
            </a:r>
            <a:endParaRPr sz="1600" b="1"/>
          </a:p>
        </p:txBody>
      </p:sp>
      <p:cxnSp>
        <p:nvCxnSpPr>
          <p:cNvPr id="12852" name="Google Shape;12852;p471"/>
          <p:cNvCxnSpPr/>
          <p:nvPr/>
        </p:nvCxnSpPr>
        <p:spPr>
          <a:xfrm>
            <a:off x="1567406" y="1930276"/>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853" name="Google Shape;12853;p471"/>
          <p:cNvCxnSpPr/>
          <p:nvPr/>
        </p:nvCxnSpPr>
        <p:spPr>
          <a:xfrm>
            <a:off x="1567406" y="2011450"/>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854" name="Google Shape;12854;p471"/>
          <p:cNvCxnSpPr/>
          <p:nvPr/>
        </p:nvCxnSpPr>
        <p:spPr>
          <a:xfrm>
            <a:off x="1567406" y="2103545"/>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855" name="Google Shape;12855;p471"/>
          <p:cNvCxnSpPr/>
          <p:nvPr/>
        </p:nvCxnSpPr>
        <p:spPr>
          <a:xfrm>
            <a:off x="1555784" y="3758632"/>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856" name="Google Shape;12856;p471"/>
          <p:cNvCxnSpPr/>
          <p:nvPr/>
        </p:nvCxnSpPr>
        <p:spPr>
          <a:xfrm>
            <a:off x="1555784" y="1628593"/>
            <a:ext cx="385200" cy="0"/>
          </a:xfrm>
          <a:prstGeom prst="straightConnector1">
            <a:avLst/>
          </a:prstGeom>
          <a:noFill/>
          <a:ln w="28575" cap="flat" cmpd="sng">
            <a:solidFill>
              <a:schemeClr val="dk2"/>
            </a:solidFill>
            <a:prstDash val="solid"/>
            <a:round/>
            <a:headEnd type="none" w="med" len="med"/>
            <a:tailEnd type="none" w="med" len="med"/>
          </a:ln>
        </p:spPr>
      </p:cxnSp>
      <p:pic>
        <p:nvPicPr>
          <p:cNvPr id="12857" name="Google Shape;12857;p471"/>
          <p:cNvPicPr preferRelativeResize="0"/>
          <p:nvPr/>
        </p:nvPicPr>
        <p:blipFill>
          <a:blip r:embed="rId4">
            <a:alphaModFix/>
          </a:blip>
          <a:stretch>
            <a:fillRect/>
          </a:stretch>
        </p:blipFill>
        <p:spPr>
          <a:xfrm>
            <a:off x="3527190" y="2978050"/>
            <a:ext cx="952500" cy="419100"/>
          </a:xfrm>
          <a:prstGeom prst="rect">
            <a:avLst/>
          </a:prstGeom>
          <a:noFill/>
          <a:ln>
            <a:noFill/>
          </a:ln>
        </p:spPr>
      </p:pic>
      <p:sp>
        <p:nvSpPr>
          <p:cNvPr id="12858" name="Google Shape;12858;p471"/>
          <p:cNvSpPr txBox="1"/>
          <p:nvPr/>
        </p:nvSpPr>
        <p:spPr>
          <a:xfrm>
            <a:off x="2464375" y="3649950"/>
            <a:ext cx="1404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a:t>
            </a:r>
            <a:endParaRPr sz="1200" b="1"/>
          </a:p>
        </p:txBody>
      </p:sp>
      <p:sp>
        <p:nvSpPr>
          <p:cNvPr id="12859" name="Google Shape;12859;p471"/>
          <p:cNvSpPr txBox="1"/>
          <p:nvPr/>
        </p:nvSpPr>
        <p:spPr>
          <a:xfrm>
            <a:off x="2784375" y="1259150"/>
            <a:ext cx="13035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cxnSp>
        <p:nvCxnSpPr>
          <p:cNvPr id="12860" name="Google Shape;12860;p471"/>
          <p:cNvCxnSpPr/>
          <p:nvPr/>
        </p:nvCxnSpPr>
        <p:spPr>
          <a:xfrm>
            <a:off x="3628950" y="1592288"/>
            <a:ext cx="378900" cy="0"/>
          </a:xfrm>
          <a:prstGeom prst="straightConnector1">
            <a:avLst/>
          </a:prstGeom>
          <a:noFill/>
          <a:ln w="9525" cap="flat" cmpd="sng">
            <a:solidFill>
              <a:schemeClr val="dk2"/>
            </a:solidFill>
            <a:prstDash val="solid"/>
            <a:round/>
            <a:headEnd type="none" w="med" len="med"/>
            <a:tailEnd type="triangle" w="med" len="med"/>
          </a:ln>
        </p:spPr>
      </p:cxnSp>
      <p:sp>
        <p:nvSpPr>
          <p:cNvPr id="12861" name="Google Shape;12861;p471"/>
          <p:cNvSpPr txBox="1"/>
          <p:nvPr/>
        </p:nvSpPr>
        <p:spPr>
          <a:xfrm>
            <a:off x="4087885" y="1166899"/>
            <a:ext cx="1206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cxnSp>
        <p:nvCxnSpPr>
          <p:cNvPr id="12862" name="Google Shape;12862;p471"/>
          <p:cNvCxnSpPr/>
          <p:nvPr/>
        </p:nvCxnSpPr>
        <p:spPr>
          <a:xfrm>
            <a:off x="3708975" y="3841688"/>
            <a:ext cx="378900" cy="0"/>
          </a:xfrm>
          <a:prstGeom prst="straightConnector1">
            <a:avLst/>
          </a:prstGeom>
          <a:noFill/>
          <a:ln w="9525" cap="flat" cmpd="sng">
            <a:solidFill>
              <a:schemeClr val="dk2"/>
            </a:solidFill>
            <a:prstDash val="solid"/>
            <a:round/>
            <a:headEnd type="none" w="med" len="med"/>
            <a:tailEnd type="triangle" w="med" len="med"/>
          </a:ln>
        </p:spPr>
      </p:cxnSp>
      <p:sp>
        <p:nvSpPr>
          <p:cNvPr id="12863" name="Google Shape;12863;p471"/>
          <p:cNvSpPr txBox="1"/>
          <p:nvPr/>
        </p:nvSpPr>
        <p:spPr>
          <a:xfrm>
            <a:off x="4132094" y="3372900"/>
            <a:ext cx="19137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potentially activating, benefits in chronic pain, ameliorates sexual dysfunction</a:t>
            </a:r>
            <a:endParaRPr sz="1200"/>
          </a:p>
        </p:txBody>
      </p:sp>
      <p:cxnSp>
        <p:nvCxnSpPr>
          <p:cNvPr id="12864" name="Google Shape;12864;p471"/>
          <p:cNvCxnSpPr/>
          <p:nvPr/>
        </p:nvCxnSpPr>
        <p:spPr>
          <a:xfrm>
            <a:off x="1203150" y="1171350"/>
            <a:ext cx="434400" cy="339300"/>
          </a:xfrm>
          <a:prstGeom prst="straightConnector1">
            <a:avLst/>
          </a:prstGeom>
          <a:noFill/>
          <a:ln w="9525" cap="flat" cmpd="sng">
            <a:solidFill>
              <a:schemeClr val="dk2"/>
            </a:solidFill>
            <a:prstDash val="solid"/>
            <a:round/>
            <a:headEnd type="none" w="med" len="med"/>
            <a:tailEnd type="triangle" w="med" len="med"/>
          </a:ln>
        </p:spPr>
      </p:cxnSp>
      <p:sp>
        <p:nvSpPr>
          <p:cNvPr id="12865" name="Google Shape;12865;p471"/>
          <p:cNvSpPr txBox="1"/>
          <p:nvPr/>
        </p:nvSpPr>
        <p:spPr>
          <a:xfrm>
            <a:off x="212561" y="866768"/>
            <a:ext cx="21714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an in</a:t>
            </a:r>
            <a:r>
              <a:rPr lang="en" sz="1200" b="1" u="sng"/>
              <a:t>H</a:t>
            </a:r>
            <a:r>
              <a:rPr lang="en" sz="1200"/>
              <a:t>ibitor</a:t>
            </a:r>
            <a:endParaRPr sz="1200"/>
          </a:p>
          <a:p>
            <a:pPr marL="0" lvl="0" indent="0" algn="l" rtl="0">
              <a:spcBef>
                <a:spcPts val="0"/>
              </a:spcBef>
              <a:spcAft>
                <a:spcPts val="0"/>
              </a:spcAft>
              <a:buNone/>
            </a:pPr>
            <a:endParaRPr sz="900"/>
          </a:p>
        </p:txBody>
      </p:sp>
      <p:cxnSp>
        <p:nvCxnSpPr>
          <p:cNvPr id="12866" name="Google Shape;12866;p471"/>
          <p:cNvCxnSpPr/>
          <p:nvPr/>
        </p:nvCxnSpPr>
        <p:spPr>
          <a:xfrm rot="10800000">
            <a:off x="1690700" y="3936575"/>
            <a:ext cx="0" cy="293100"/>
          </a:xfrm>
          <a:prstGeom prst="straightConnector1">
            <a:avLst/>
          </a:prstGeom>
          <a:noFill/>
          <a:ln w="9525" cap="flat" cmpd="sng">
            <a:solidFill>
              <a:schemeClr val="dk2"/>
            </a:solidFill>
            <a:prstDash val="solid"/>
            <a:round/>
            <a:headEnd type="none" w="med" len="med"/>
            <a:tailEnd type="triangle" w="med" len="med"/>
          </a:ln>
        </p:spPr>
      </p:cxnSp>
      <p:sp>
        <p:nvSpPr>
          <p:cNvPr id="12867" name="Google Shape;12867;p471"/>
          <p:cNvSpPr txBox="1"/>
          <p:nvPr/>
        </p:nvSpPr>
        <p:spPr>
          <a:xfrm>
            <a:off x="454708" y="4168041"/>
            <a:ext cx="21714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t>not an in</a:t>
            </a:r>
            <a:r>
              <a:rPr lang="en" sz="1200" b="1" u="sng"/>
              <a:t>D</a:t>
            </a:r>
            <a:r>
              <a:rPr lang="en" sz="1200"/>
              <a:t>ucer </a:t>
            </a:r>
            <a:endParaRPr sz="1200"/>
          </a:p>
          <a:p>
            <a:pPr marL="0" lvl="0" indent="0" algn="ctr" rtl="0">
              <a:spcBef>
                <a:spcPts val="0"/>
              </a:spcBef>
              <a:spcAft>
                <a:spcPts val="0"/>
              </a:spcAft>
              <a:buNone/>
            </a:pPr>
            <a:r>
              <a:rPr lang="en" sz="1200"/>
              <a:t>(no antidepressants are)</a:t>
            </a:r>
            <a:endParaRPr sz="1200"/>
          </a:p>
          <a:p>
            <a:pPr marL="0" lvl="0" indent="0" algn="l" rtl="0">
              <a:spcBef>
                <a:spcPts val="0"/>
              </a:spcBef>
              <a:spcAft>
                <a:spcPts val="0"/>
              </a:spcAft>
              <a:buNone/>
            </a:pPr>
            <a:endParaRPr sz="900"/>
          </a:p>
        </p:txBody>
      </p:sp>
      <p:cxnSp>
        <p:nvCxnSpPr>
          <p:cNvPr id="12868" name="Google Shape;12868;p471"/>
          <p:cNvCxnSpPr/>
          <p:nvPr/>
        </p:nvCxnSpPr>
        <p:spPr>
          <a:xfrm flipH="1">
            <a:off x="1938500" y="840925"/>
            <a:ext cx="582000" cy="1008300"/>
          </a:xfrm>
          <a:prstGeom prst="straightConnector1">
            <a:avLst/>
          </a:prstGeom>
          <a:noFill/>
          <a:ln w="9525" cap="flat" cmpd="sng">
            <a:solidFill>
              <a:schemeClr val="dk2"/>
            </a:solidFill>
            <a:prstDash val="solid"/>
            <a:round/>
            <a:headEnd type="none" w="med" len="med"/>
            <a:tailEnd type="triangle" w="med" len="med"/>
          </a:ln>
        </p:spPr>
      </p:cxnSp>
      <p:sp>
        <p:nvSpPr>
          <p:cNvPr id="12869" name="Google Shape;12869;p471"/>
          <p:cNvSpPr txBox="1"/>
          <p:nvPr/>
        </p:nvSpPr>
        <p:spPr>
          <a:xfrm>
            <a:off x="2426027" y="554725"/>
            <a:ext cx="2020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 sensitive substrate</a:t>
            </a:r>
            <a:endParaRPr sz="900"/>
          </a:p>
        </p:txBody>
      </p:sp>
      <p:sp>
        <p:nvSpPr>
          <p:cNvPr id="12870" name="Google Shape;12870;p471"/>
          <p:cNvSpPr txBox="1"/>
          <p:nvPr/>
        </p:nvSpPr>
        <p:spPr>
          <a:xfrm>
            <a:off x="5946350" y="440725"/>
            <a:ext cx="2958000" cy="456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Venlafaxine (EFFEXOR)</a:t>
            </a:r>
            <a:endParaRPr b="1"/>
          </a:p>
          <a:p>
            <a:pPr marL="457200" lvl="0" indent="-317500" algn="l" rtl="0">
              <a:spcBef>
                <a:spcPts val="1000"/>
              </a:spcBef>
              <a:spcAft>
                <a:spcPts val="0"/>
              </a:spcAft>
              <a:buSzPts val="1400"/>
              <a:buChar char="●"/>
            </a:pPr>
            <a:r>
              <a:rPr lang="en" b="1"/>
              <a:t>1st line option for severe melancholic depression (or mirtazapine)</a:t>
            </a:r>
            <a:endParaRPr b="1"/>
          </a:p>
          <a:p>
            <a:pPr marL="457200" lvl="0" indent="-317500" algn="l" rtl="0">
              <a:spcBef>
                <a:spcPts val="1000"/>
              </a:spcBef>
              <a:spcAft>
                <a:spcPts val="0"/>
              </a:spcAft>
              <a:buSzPts val="1400"/>
              <a:buChar char="●"/>
            </a:pPr>
            <a:r>
              <a:rPr lang="en" b="1"/>
              <a:t>More likely than duloxetine to elevate blood pressure</a:t>
            </a:r>
            <a:endParaRPr b="1"/>
          </a:p>
          <a:p>
            <a:pPr marL="457200" lvl="0" indent="-317500" algn="l" rtl="0">
              <a:spcBef>
                <a:spcPts val="1000"/>
              </a:spcBef>
              <a:spcAft>
                <a:spcPts val="0"/>
              </a:spcAft>
              <a:buSzPts val="1400"/>
              <a:buChar char="●"/>
            </a:pPr>
            <a:r>
              <a:rPr lang="en" b="1"/>
              <a:t>Short half-life</a:t>
            </a:r>
            <a:endParaRPr b="1"/>
          </a:p>
          <a:p>
            <a:pPr marL="914400" lvl="1" indent="-317500" algn="l" rtl="0">
              <a:spcBef>
                <a:spcPts val="1000"/>
              </a:spcBef>
              <a:spcAft>
                <a:spcPts val="0"/>
              </a:spcAft>
              <a:buSzPts val="1400"/>
              <a:buChar char="○"/>
            </a:pPr>
            <a:r>
              <a:rPr lang="en" b="1"/>
              <a:t>Serotonin withdrawal symptoms can be problematic</a:t>
            </a:r>
            <a:endParaRPr b="1"/>
          </a:p>
          <a:p>
            <a:pPr marL="457200" lvl="0" indent="-317500" algn="l" rtl="0">
              <a:spcBef>
                <a:spcPts val="1000"/>
              </a:spcBef>
              <a:spcAft>
                <a:spcPts val="0"/>
              </a:spcAft>
              <a:buSzPts val="1400"/>
              <a:buChar char="●"/>
            </a:pPr>
            <a:r>
              <a:rPr lang="en" b="1"/>
              <a:t>Always use XL formulation</a:t>
            </a:r>
            <a:endParaRPr b="1"/>
          </a:p>
          <a:p>
            <a:pPr marL="914400" lvl="1" indent="-304800" algn="l" rtl="0">
              <a:spcBef>
                <a:spcPts val="1000"/>
              </a:spcBef>
              <a:spcAft>
                <a:spcPts val="0"/>
              </a:spcAft>
              <a:buSzPts val="1200"/>
              <a:buChar char="○"/>
            </a:pPr>
            <a:r>
              <a:rPr lang="en" sz="1200" b="1"/>
              <a:t>Venlafaxine IR very poorly tolerated - “Side Effexor”...</a:t>
            </a:r>
            <a:endParaRPr sz="1200" b="1"/>
          </a:p>
          <a:p>
            <a:pPr marL="914400" lvl="1" indent="-304800" algn="l" rtl="0">
              <a:spcBef>
                <a:spcPts val="1000"/>
              </a:spcBef>
              <a:spcAft>
                <a:spcPts val="1000"/>
              </a:spcAft>
              <a:buSzPts val="1200"/>
              <a:buChar char="○"/>
            </a:pPr>
            <a:r>
              <a:rPr lang="en" sz="1200" b="1"/>
              <a:t>even in bariatric patients (absorption no different between IR &amp; XR)</a:t>
            </a:r>
            <a:endParaRPr sz="1200" b="1"/>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Shape 12874"/>
        <p:cNvGrpSpPr/>
        <p:nvPr/>
      </p:nvGrpSpPr>
      <p:grpSpPr>
        <a:xfrm>
          <a:off x="0" y="0"/>
          <a:ext cx="0" cy="0"/>
          <a:chOff x="0" y="0"/>
          <a:chExt cx="0" cy="0"/>
        </a:xfrm>
      </p:grpSpPr>
      <p:pic>
        <p:nvPicPr>
          <p:cNvPr id="12875" name="Google Shape;12875;p472" descr="clipped result image"/>
          <p:cNvPicPr preferRelativeResize="0"/>
          <p:nvPr/>
        </p:nvPicPr>
        <p:blipFill rotWithShape="1">
          <a:blip r:embed="rId3">
            <a:alphaModFix/>
          </a:blip>
          <a:srcRect l="74089" b="53527"/>
          <a:stretch/>
        </p:blipFill>
        <p:spPr>
          <a:xfrm rot="-1603484">
            <a:off x="5531821" y="3078981"/>
            <a:ext cx="392919" cy="394772"/>
          </a:xfrm>
          <a:prstGeom prst="rect">
            <a:avLst/>
          </a:prstGeom>
          <a:noFill/>
          <a:ln>
            <a:noFill/>
          </a:ln>
        </p:spPr>
      </p:pic>
      <p:pic>
        <p:nvPicPr>
          <p:cNvPr id="12876" name="Google Shape;12876;p472" descr="clipped result image"/>
          <p:cNvPicPr preferRelativeResize="0"/>
          <p:nvPr/>
        </p:nvPicPr>
        <p:blipFill rotWithShape="1">
          <a:blip r:embed="rId4">
            <a:alphaModFix/>
          </a:blip>
          <a:srcRect r="65242"/>
          <a:stretch/>
        </p:blipFill>
        <p:spPr>
          <a:xfrm rot="1849975">
            <a:off x="4025259" y="916514"/>
            <a:ext cx="683611" cy="942911"/>
          </a:xfrm>
          <a:prstGeom prst="rect">
            <a:avLst/>
          </a:prstGeom>
          <a:noFill/>
          <a:ln>
            <a:noFill/>
          </a:ln>
        </p:spPr>
      </p:pic>
      <p:pic>
        <p:nvPicPr>
          <p:cNvPr id="12877" name="Google Shape;12877;p472" descr="clipped result image"/>
          <p:cNvPicPr preferRelativeResize="0"/>
          <p:nvPr/>
        </p:nvPicPr>
        <p:blipFill rotWithShape="1">
          <a:blip r:embed="rId3">
            <a:alphaModFix/>
          </a:blip>
          <a:srcRect l="77173"/>
          <a:stretch/>
        </p:blipFill>
        <p:spPr>
          <a:xfrm rot="-2880404">
            <a:off x="4797457" y="903580"/>
            <a:ext cx="424061" cy="1148229"/>
          </a:xfrm>
          <a:prstGeom prst="rect">
            <a:avLst/>
          </a:prstGeom>
          <a:noFill/>
          <a:ln>
            <a:noFill/>
          </a:ln>
        </p:spPr>
      </p:pic>
      <p:pic>
        <p:nvPicPr>
          <p:cNvPr id="12878" name="Google Shape;12878;p472" descr="clipped result image"/>
          <p:cNvPicPr preferRelativeResize="0"/>
          <p:nvPr/>
        </p:nvPicPr>
        <p:blipFill rotWithShape="1">
          <a:blip r:embed="rId3">
            <a:alphaModFix/>
          </a:blip>
          <a:srcRect l="77173"/>
          <a:stretch/>
        </p:blipFill>
        <p:spPr>
          <a:xfrm rot="-2559521">
            <a:off x="6478417" y="1042083"/>
            <a:ext cx="317213" cy="924462"/>
          </a:xfrm>
          <a:prstGeom prst="rect">
            <a:avLst/>
          </a:prstGeom>
          <a:noFill/>
          <a:ln>
            <a:noFill/>
          </a:ln>
        </p:spPr>
      </p:pic>
      <p:pic>
        <p:nvPicPr>
          <p:cNvPr id="12879" name="Google Shape;12879;p472" descr="clipped result image"/>
          <p:cNvPicPr preferRelativeResize="0"/>
          <p:nvPr/>
        </p:nvPicPr>
        <p:blipFill rotWithShape="1">
          <a:blip r:embed="rId4">
            <a:alphaModFix/>
          </a:blip>
          <a:srcRect r="65242"/>
          <a:stretch/>
        </p:blipFill>
        <p:spPr>
          <a:xfrm rot="418683">
            <a:off x="5468805" y="970773"/>
            <a:ext cx="683612" cy="942912"/>
          </a:xfrm>
          <a:prstGeom prst="rect">
            <a:avLst/>
          </a:prstGeom>
          <a:noFill/>
          <a:ln>
            <a:noFill/>
          </a:ln>
        </p:spPr>
      </p:pic>
      <p:pic>
        <p:nvPicPr>
          <p:cNvPr id="12880" name="Google Shape;12880;p472" descr="clipped result image"/>
          <p:cNvPicPr preferRelativeResize="0"/>
          <p:nvPr/>
        </p:nvPicPr>
        <p:blipFill rotWithShape="1">
          <a:blip r:embed="rId4">
            <a:alphaModFix/>
          </a:blip>
          <a:srcRect r="65242"/>
          <a:stretch/>
        </p:blipFill>
        <p:spPr>
          <a:xfrm rot="418683">
            <a:off x="4182869" y="3868709"/>
            <a:ext cx="683612" cy="979916"/>
          </a:xfrm>
          <a:prstGeom prst="rect">
            <a:avLst/>
          </a:prstGeom>
          <a:noFill/>
          <a:ln>
            <a:noFill/>
          </a:ln>
        </p:spPr>
      </p:pic>
      <p:pic>
        <p:nvPicPr>
          <p:cNvPr id="12881" name="Google Shape;12881;p472" descr="clipped result image"/>
          <p:cNvPicPr preferRelativeResize="0"/>
          <p:nvPr/>
        </p:nvPicPr>
        <p:blipFill rotWithShape="1">
          <a:blip r:embed="rId3">
            <a:alphaModFix/>
          </a:blip>
          <a:srcRect l="77173"/>
          <a:stretch/>
        </p:blipFill>
        <p:spPr>
          <a:xfrm rot="-273213">
            <a:off x="4945889" y="3402479"/>
            <a:ext cx="467906" cy="1148228"/>
          </a:xfrm>
          <a:prstGeom prst="rect">
            <a:avLst/>
          </a:prstGeom>
          <a:noFill/>
          <a:ln>
            <a:noFill/>
          </a:ln>
        </p:spPr>
      </p:pic>
      <p:pic>
        <p:nvPicPr>
          <p:cNvPr id="12882" name="Google Shape;12882;p472" descr="clipped result image"/>
          <p:cNvPicPr preferRelativeResize="0"/>
          <p:nvPr/>
        </p:nvPicPr>
        <p:blipFill rotWithShape="1">
          <a:blip r:embed="rId4">
            <a:alphaModFix/>
          </a:blip>
          <a:srcRect r="65242"/>
          <a:stretch/>
        </p:blipFill>
        <p:spPr>
          <a:xfrm rot="3189809">
            <a:off x="5673870" y="3149463"/>
            <a:ext cx="586915" cy="942911"/>
          </a:xfrm>
          <a:prstGeom prst="rect">
            <a:avLst/>
          </a:prstGeom>
          <a:noFill/>
          <a:ln>
            <a:noFill/>
          </a:ln>
        </p:spPr>
      </p:pic>
      <p:pic>
        <p:nvPicPr>
          <p:cNvPr id="12883" name="Google Shape;12883;p472" descr="clipped result image"/>
          <p:cNvPicPr preferRelativeResize="0"/>
          <p:nvPr/>
        </p:nvPicPr>
        <p:blipFill rotWithShape="1">
          <a:blip r:embed="rId3">
            <a:alphaModFix/>
          </a:blip>
          <a:srcRect l="77173"/>
          <a:stretch/>
        </p:blipFill>
        <p:spPr>
          <a:xfrm rot="157790">
            <a:off x="6438733" y="3413821"/>
            <a:ext cx="392123" cy="674623"/>
          </a:xfrm>
          <a:prstGeom prst="rect">
            <a:avLst/>
          </a:prstGeom>
          <a:noFill/>
          <a:ln>
            <a:noFill/>
          </a:ln>
        </p:spPr>
      </p:pic>
      <p:pic>
        <p:nvPicPr>
          <p:cNvPr id="12884" name="Google Shape;12884;p472" descr="clipped result image"/>
          <p:cNvPicPr preferRelativeResize="0"/>
          <p:nvPr/>
        </p:nvPicPr>
        <p:blipFill rotWithShape="1">
          <a:blip r:embed="rId4">
            <a:alphaModFix/>
          </a:blip>
          <a:srcRect r="81112" b="35868"/>
          <a:stretch/>
        </p:blipFill>
        <p:spPr>
          <a:xfrm rot="-636102">
            <a:off x="4754647" y="3037581"/>
            <a:ext cx="295106" cy="480389"/>
          </a:xfrm>
          <a:prstGeom prst="rect">
            <a:avLst/>
          </a:prstGeom>
          <a:noFill/>
          <a:ln>
            <a:noFill/>
          </a:ln>
        </p:spPr>
      </p:pic>
      <p:pic>
        <p:nvPicPr>
          <p:cNvPr id="12885" name="Google Shape;12885;p472" descr="clipped result image"/>
          <p:cNvPicPr preferRelativeResize="0"/>
          <p:nvPr/>
        </p:nvPicPr>
        <p:blipFill rotWithShape="1">
          <a:blip r:embed="rId5">
            <a:alphaModFix/>
          </a:blip>
          <a:srcRect l="77173"/>
          <a:stretch/>
        </p:blipFill>
        <p:spPr>
          <a:xfrm rot="8734948">
            <a:off x="6393405" y="908598"/>
            <a:ext cx="205425" cy="674622"/>
          </a:xfrm>
          <a:prstGeom prst="rect">
            <a:avLst/>
          </a:prstGeom>
          <a:noFill/>
          <a:ln>
            <a:noFill/>
          </a:ln>
        </p:spPr>
      </p:pic>
      <p:pic>
        <p:nvPicPr>
          <p:cNvPr id="12886" name="Google Shape;12886;p472" descr="clipped result image"/>
          <p:cNvPicPr preferRelativeResize="0"/>
          <p:nvPr/>
        </p:nvPicPr>
        <p:blipFill rotWithShape="1">
          <a:blip r:embed="rId6">
            <a:alphaModFix/>
          </a:blip>
          <a:srcRect/>
          <a:stretch/>
        </p:blipFill>
        <p:spPr>
          <a:xfrm>
            <a:off x="3661325" y="532975"/>
            <a:ext cx="4072275" cy="4326075"/>
          </a:xfrm>
          <a:prstGeom prst="rect">
            <a:avLst/>
          </a:prstGeom>
          <a:noFill/>
          <a:ln>
            <a:noFill/>
          </a:ln>
        </p:spPr>
      </p:pic>
      <p:pic>
        <p:nvPicPr>
          <p:cNvPr id="12887" name="Google Shape;12887;p472" descr="clipped result image"/>
          <p:cNvPicPr preferRelativeResize="0"/>
          <p:nvPr/>
        </p:nvPicPr>
        <p:blipFill rotWithShape="1">
          <a:blip r:embed="rId6">
            <a:alphaModFix/>
          </a:blip>
          <a:srcRect l="-784" t="31833" r="96893"/>
          <a:stretch/>
        </p:blipFill>
        <p:spPr>
          <a:xfrm rot="-5400000">
            <a:off x="5717359" y="3247993"/>
            <a:ext cx="156090" cy="3247292"/>
          </a:xfrm>
          <a:prstGeom prst="rect">
            <a:avLst/>
          </a:prstGeom>
          <a:noFill/>
          <a:ln>
            <a:noFill/>
          </a:ln>
        </p:spPr>
      </p:pic>
      <p:sp>
        <p:nvSpPr>
          <p:cNvPr id="12888" name="Google Shape;12888;p472"/>
          <p:cNvSpPr txBox="1"/>
          <p:nvPr/>
        </p:nvSpPr>
        <p:spPr>
          <a:xfrm>
            <a:off x="2803899" y="811550"/>
            <a:ext cx="1820400" cy="4299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None/>
            </a:pPr>
            <a:r>
              <a:rPr lang="en"/>
              <a:t>Lightheadedness</a:t>
            </a:r>
            <a:endParaRPr b="0" i="0" u="none" strike="noStrike" cap="none">
              <a:solidFill>
                <a:srgbClr val="FFFFFF"/>
              </a:solidFill>
              <a:latin typeface="Arial"/>
              <a:ea typeface="Arial"/>
              <a:cs typeface="Arial"/>
              <a:sym typeface="Arial"/>
            </a:endParaRPr>
          </a:p>
        </p:txBody>
      </p:sp>
      <p:sp>
        <p:nvSpPr>
          <p:cNvPr id="12889" name="Google Shape;12889;p472"/>
          <p:cNvSpPr txBox="1"/>
          <p:nvPr/>
        </p:nvSpPr>
        <p:spPr>
          <a:xfrm>
            <a:off x="6253138" y="341668"/>
            <a:ext cx="1676400" cy="4299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None/>
            </a:pPr>
            <a:r>
              <a:rPr lang="en"/>
              <a:t>Paresthesias </a:t>
            </a:r>
            <a:endParaRPr b="0" i="0" u="none" strike="noStrike" cap="none">
              <a:solidFill>
                <a:srgbClr val="FFFFFF"/>
              </a:solidFill>
              <a:latin typeface="Arial"/>
              <a:ea typeface="Arial"/>
              <a:cs typeface="Arial"/>
              <a:sym typeface="Arial"/>
            </a:endParaRPr>
          </a:p>
        </p:txBody>
      </p:sp>
      <p:sp>
        <p:nvSpPr>
          <p:cNvPr id="12890" name="Google Shape;12890;p472"/>
          <p:cNvSpPr txBox="1"/>
          <p:nvPr/>
        </p:nvSpPr>
        <p:spPr>
          <a:xfrm>
            <a:off x="6031343" y="4789879"/>
            <a:ext cx="1326300" cy="4299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None/>
            </a:pPr>
            <a:r>
              <a:rPr lang="en"/>
              <a:t>Irritability</a:t>
            </a:r>
            <a:endParaRPr b="0" i="0" u="none" strike="noStrike" cap="none">
              <a:solidFill>
                <a:srgbClr val="FFFFFF"/>
              </a:solidFill>
              <a:latin typeface="Arial"/>
              <a:ea typeface="Arial"/>
              <a:cs typeface="Arial"/>
              <a:sym typeface="Arial"/>
            </a:endParaRPr>
          </a:p>
        </p:txBody>
      </p:sp>
      <p:sp>
        <p:nvSpPr>
          <p:cNvPr id="12891" name="Google Shape;12891;p472"/>
          <p:cNvSpPr txBox="1"/>
          <p:nvPr/>
        </p:nvSpPr>
        <p:spPr>
          <a:xfrm>
            <a:off x="4797599" y="3417631"/>
            <a:ext cx="1326300" cy="4299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None/>
            </a:pPr>
            <a:r>
              <a:rPr lang="en"/>
              <a:t>Nausea</a:t>
            </a:r>
            <a:endParaRPr b="0" i="0" u="none" strike="noStrike" cap="none">
              <a:solidFill>
                <a:srgbClr val="FFFFFF"/>
              </a:solidFill>
              <a:latin typeface="Arial"/>
              <a:ea typeface="Arial"/>
              <a:cs typeface="Arial"/>
              <a:sym typeface="Arial"/>
            </a:endParaRPr>
          </a:p>
        </p:txBody>
      </p:sp>
      <p:sp>
        <p:nvSpPr>
          <p:cNvPr id="12892" name="Google Shape;12892;p472"/>
          <p:cNvSpPr txBox="1"/>
          <p:nvPr/>
        </p:nvSpPr>
        <p:spPr>
          <a:xfrm>
            <a:off x="4453759" y="4789879"/>
            <a:ext cx="1326300" cy="4299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None/>
            </a:pPr>
            <a:r>
              <a:rPr lang="en"/>
              <a:t>Fatigue</a:t>
            </a:r>
            <a:endParaRPr b="0" i="0" u="none" strike="noStrike" cap="none">
              <a:solidFill>
                <a:srgbClr val="FFFFFF"/>
              </a:solidFill>
              <a:latin typeface="Arial"/>
              <a:ea typeface="Arial"/>
              <a:cs typeface="Arial"/>
              <a:sym typeface="Arial"/>
            </a:endParaRPr>
          </a:p>
        </p:txBody>
      </p:sp>
      <p:sp>
        <p:nvSpPr>
          <p:cNvPr id="12893" name="Google Shape;12893;p472"/>
          <p:cNvSpPr txBox="1"/>
          <p:nvPr/>
        </p:nvSpPr>
        <p:spPr>
          <a:xfrm>
            <a:off x="3703650" y="52425"/>
            <a:ext cx="2517600" cy="4647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None/>
            </a:pPr>
            <a:r>
              <a:rPr lang="en" sz="1600" b="1"/>
              <a:t>Venlafaxine (Effexor)  </a:t>
            </a:r>
            <a:endParaRPr sz="1600" b="0" i="0" u="none" strike="noStrike" cap="none">
              <a:solidFill>
                <a:srgbClr val="FFFFFF"/>
              </a:solidFill>
              <a:latin typeface="Arial"/>
              <a:ea typeface="Arial"/>
              <a:cs typeface="Arial"/>
              <a:sym typeface="Arial"/>
            </a:endParaRPr>
          </a:p>
        </p:txBody>
      </p:sp>
      <p:sp>
        <p:nvSpPr>
          <p:cNvPr id="12894" name="Google Shape;12894;p472"/>
          <p:cNvSpPr txBox="1"/>
          <p:nvPr/>
        </p:nvSpPr>
        <p:spPr>
          <a:xfrm>
            <a:off x="78200" y="99700"/>
            <a:ext cx="2341200" cy="46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2100" b="1" i="0" u="none" strike="noStrike" cap="none">
                <a:solidFill>
                  <a:srgbClr val="000000"/>
                </a:solidFill>
              </a:rPr>
              <a:t>Serotonin Discontinuation Syndrome</a:t>
            </a:r>
            <a:endParaRPr sz="2100" b="1" i="0" u="none" strike="noStrike" cap="none">
              <a:solidFill>
                <a:srgbClr val="000000"/>
              </a:solidFill>
            </a:endParaRPr>
          </a:p>
          <a:p>
            <a:pPr marL="0" marR="0" lvl="0" indent="0" algn="l" rtl="0">
              <a:lnSpc>
                <a:spcPct val="100000"/>
              </a:lnSpc>
              <a:spcBef>
                <a:spcPts val="0"/>
              </a:spcBef>
              <a:spcAft>
                <a:spcPts val="0"/>
              </a:spcAft>
              <a:buClr>
                <a:srgbClr val="000000"/>
              </a:buClr>
              <a:buSzPts val="1300"/>
              <a:buFont typeface="Arial"/>
              <a:buNone/>
            </a:pPr>
            <a:endParaRPr sz="2100" b="1"/>
          </a:p>
          <a:p>
            <a:pPr marL="0" marR="0" lvl="0" indent="0" algn="l" rtl="0">
              <a:lnSpc>
                <a:spcPct val="100000"/>
              </a:lnSpc>
              <a:spcBef>
                <a:spcPts val="0"/>
              </a:spcBef>
              <a:spcAft>
                <a:spcPts val="0"/>
              </a:spcAft>
              <a:buClr>
                <a:srgbClr val="000000"/>
              </a:buClr>
              <a:buSzPts val="800"/>
              <a:buFont typeface="Arial"/>
              <a:buNone/>
            </a:pPr>
            <a:endParaRPr sz="21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21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endParaRPr sz="21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endParaRPr sz="21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2100" b="0" i="0" u="none" strike="noStrike" cap="none">
                <a:solidFill>
                  <a:srgbClr val="000000"/>
                </a:solidFill>
                <a:latin typeface="Arial"/>
                <a:ea typeface="Arial"/>
                <a:cs typeface="Arial"/>
                <a:sym typeface="Arial"/>
              </a:rPr>
              <a:t>                 </a:t>
            </a:r>
            <a:endParaRPr sz="21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2100" b="0" i="0" u="none" strike="noStrike" cap="none">
                <a:solidFill>
                  <a:srgbClr val="000000"/>
                </a:solidFill>
                <a:latin typeface="Arial"/>
                <a:ea typeface="Arial"/>
                <a:cs typeface="Arial"/>
                <a:sym typeface="Arial"/>
              </a:rPr>
              <a:t>     </a:t>
            </a:r>
            <a:endParaRPr sz="2100" b="0" i="0" u="none" strike="noStrike" cap="none">
              <a:solidFill>
                <a:srgbClr val="000000"/>
              </a:solidFill>
              <a:latin typeface="Arial"/>
              <a:ea typeface="Arial"/>
              <a:cs typeface="Arial"/>
              <a:sym typeface="Arial"/>
            </a:endParaRPr>
          </a:p>
        </p:txBody>
      </p:sp>
      <p:pic>
        <p:nvPicPr>
          <p:cNvPr id="12895" name="Google Shape;12895;p472"/>
          <p:cNvPicPr preferRelativeResize="0"/>
          <p:nvPr/>
        </p:nvPicPr>
        <p:blipFill rotWithShape="1">
          <a:blip r:embed="rId7">
            <a:alphaModFix/>
          </a:blip>
          <a:srcRect/>
          <a:stretch/>
        </p:blipFill>
        <p:spPr>
          <a:xfrm rot="692448">
            <a:off x="8049032" y="67810"/>
            <a:ext cx="973261" cy="1224080"/>
          </a:xfrm>
          <a:prstGeom prst="rect">
            <a:avLst/>
          </a:prstGeom>
          <a:noFill/>
          <a:ln>
            <a:noFill/>
          </a:ln>
        </p:spPr>
      </p:pic>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Shape 12899"/>
        <p:cNvGrpSpPr/>
        <p:nvPr/>
      </p:nvGrpSpPr>
      <p:grpSpPr>
        <a:xfrm>
          <a:off x="0" y="0"/>
          <a:ext cx="0" cy="0"/>
          <a:chOff x="0" y="0"/>
          <a:chExt cx="0" cy="0"/>
        </a:xfrm>
      </p:grpSpPr>
      <p:sp>
        <p:nvSpPr>
          <p:cNvPr id="12900" name="Google Shape;12900;p473"/>
          <p:cNvSpPr txBox="1"/>
          <p:nvPr/>
        </p:nvSpPr>
        <p:spPr>
          <a:xfrm>
            <a:off x="700600" y="462000"/>
            <a:ext cx="4800900" cy="340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SSRIs</a:t>
            </a:r>
            <a:endParaRPr sz="1900" b="1"/>
          </a:p>
          <a:p>
            <a:pPr marL="914400" lvl="0" indent="-349250" algn="l" rtl="0">
              <a:spcBef>
                <a:spcPts val="0"/>
              </a:spcBef>
              <a:spcAft>
                <a:spcPts val="0"/>
              </a:spcAft>
              <a:buSzPts val="1900"/>
              <a:buAutoNum type="arabicPeriod"/>
            </a:pPr>
            <a:r>
              <a:rPr lang="en" sz="1900" b="1"/>
              <a:t>escitalopram</a:t>
            </a:r>
            <a:endParaRPr sz="1900" b="1"/>
          </a:p>
          <a:p>
            <a:pPr marL="914400" lvl="0" indent="-349250" algn="l" rtl="0">
              <a:spcBef>
                <a:spcPts val="0"/>
              </a:spcBef>
              <a:spcAft>
                <a:spcPts val="0"/>
              </a:spcAft>
              <a:buSzPts val="1900"/>
              <a:buAutoNum type="arabicPeriod"/>
            </a:pPr>
            <a:r>
              <a:rPr lang="en" sz="1900" b="1"/>
              <a:t>citalopram</a:t>
            </a:r>
            <a:endParaRPr sz="1900" b="1"/>
          </a:p>
          <a:p>
            <a:pPr marL="914400" lvl="0" indent="-349250" algn="l" rtl="0">
              <a:spcBef>
                <a:spcPts val="0"/>
              </a:spcBef>
              <a:spcAft>
                <a:spcPts val="0"/>
              </a:spcAft>
              <a:buSzPts val="1900"/>
              <a:buAutoNum type="arabicPeriod"/>
            </a:pPr>
            <a:r>
              <a:rPr lang="en" sz="1900" b="1"/>
              <a:t>fluoxetine</a:t>
            </a:r>
            <a:endParaRPr sz="1900" b="1"/>
          </a:p>
          <a:p>
            <a:pPr marL="914400" lvl="0" indent="-349250" algn="l" rtl="0">
              <a:spcBef>
                <a:spcPts val="0"/>
              </a:spcBef>
              <a:spcAft>
                <a:spcPts val="0"/>
              </a:spcAft>
              <a:buSzPts val="1900"/>
              <a:buAutoNum type="arabicPeriod"/>
            </a:pPr>
            <a:r>
              <a:rPr lang="en" sz="1900" b="1"/>
              <a:t>sertraline</a:t>
            </a:r>
            <a:endParaRPr sz="1900" b="1"/>
          </a:p>
          <a:p>
            <a:pPr marL="914400" lvl="0" indent="-349250" algn="l" rtl="0">
              <a:spcBef>
                <a:spcPts val="0"/>
              </a:spcBef>
              <a:spcAft>
                <a:spcPts val="0"/>
              </a:spcAft>
              <a:buSzPts val="1900"/>
              <a:buAutoNum type="arabicPeriod"/>
            </a:pPr>
            <a:r>
              <a:rPr lang="en" sz="1900" b="1"/>
              <a:t>paroxetine</a:t>
            </a:r>
            <a:endParaRPr sz="1900" b="1"/>
          </a:p>
          <a:p>
            <a:pPr marL="914400" lvl="0" indent="-349250" algn="l" rtl="0">
              <a:spcBef>
                <a:spcPts val="0"/>
              </a:spcBef>
              <a:spcAft>
                <a:spcPts val="0"/>
              </a:spcAft>
              <a:buSzPts val="1900"/>
              <a:buAutoNum type="arabicPeriod"/>
            </a:pPr>
            <a:r>
              <a:rPr lang="en" sz="1900" b="1"/>
              <a:t>fluvoxamine</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SNRIs</a:t>
            </a:r>
            <a:endParaRPr sz="1900" b="1"/>
          </a:p>
          <a:p>
            <a:pPr marL="914400" lvl="0" indent="-349250" algn="l" rtl="0">
              <a:spcBef>
                <a:spcPts val="0"/>
              </a:spcBef>
              <a:spcAft>
                <a:spcPts val="0"/>
              </a:spcAft>
              <a:buSzPts val="1900"/>
              <a:buAutoNum type="arabicPeriod"/>
            </a:pPr>
            <a:r>
              <a:rPr lang="en" sz="1900" b="1"/>
              <a:t>venlafaxine</a:t>
            </a:r>
            <a:endParaRPr sz="1900" b="1"/>
          </a:p>
          <a:p>
            <a:pPr marL="914400" lvl="0" indent="-349250" algn="l" rtl="0">
              <a:spcBef>
                <a:spcPts val="0"/>
              </a:spcBef>
              <a:spcAft>
                <a:spcPts val="0"/>
              </a:spcAft>
              <a:buSzPts val="1900"/>
              <a:buAutoNum type="arabicPeriod"/>
            </a:pPr>
            <a:endParaRPr sz="1900" b="1"/>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Shape 12904"/>
        <p:cNvGrpSpPr/>
        <p:nvPr/>
      </p:nvGrpSpPr>
      <p:grpSpPr>
        <a:xfrm>
          <a:off x="0" y="0"/>
          <a:ext cx="0" cy="0"/>
          <a:chOff x="0" y="0"/>
          <a:chExt cx="0" cy="0"/>
        </a:xfrm>
      </p:grpSpPr>
      <p:sp>
        <p:nvSpPr>
          <p:cNvPr id="12905" name="Google Shape;12905;p474"/>
          <p:cNvSpPr txBox="1"/>
          <p:nvPr/>
        </p:nvSpPr>
        <p:spPr>
          <a:xfrm>
            <a:off x="700600" y="462000"/>
            <a:ext cx="4800900" cy="340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SSRIs</a:t>
            </a:r>
            <a:endParaRPr sz="1900" b="1"/>
          </a:p>
          <a:p>
            <a:pPr marL="914400" lvl="0" indent="-349250" algn="l" rtl="0">
              <a:spcBef>
                <a:spcPts val="0"/>
              </a:spcBef>
              <a:spcAft>
                <a:spcPts val="0"/>
              </a:spcAft>
              <a:buSzPts val="1900"/>
              <a:buAutoNum type="arabicPeriod"/>
            </a:pPr>
            <a:r>
              <a:rPr lang="en" sz="1900" b="1"/>
              <a:t>escitalopram</a:t>
            </a:r>
            <a:endParaRPr sz="1900" b="1"/>
          </a:p>
          <a:p>
            <a:pPr marL="914400" lvl="0" indent="-349250" algn="l" rtl="0">
              <a:spcBef>
                <a:spcPts val="0"/>
              </a:spcBef>
              <a:spcAft>
                <a:spcPts val="0"/>
              </a:spcAft>
              <a:buSzPts val="1900"/>
              <a:buAutoNum type="arabicPeriod"/>
            </a:pPr>
            <a:r>
              <a:rPr lang="en" sz="1900" b="1"/>
              <a:t>citalopram</a:t>
            </a:r>
            <a:endParaRPr sz="1900" b="1"/>
          </a:p>
          <a:p>
            <a:pPr marL="914400" lvl="0" indent="-349250" algn="l" rtl="0">
              <a:spcBef>
                <a:spcPts val="0"/>
              </a:spcBef>
              <a:spcAft>
                <a:spcPts val="0"/>
              </a:spcAft>
              <a:buSzPts val="1900"/>
              <a:buAutoNum type="arabicPeriod"/>
            </a:pPr>
            <a:r>
              <a:rPr lang="en" sz="1900" b="1"/>
              <a:t>fluoxetine</a:t>
            </a:r>
            <a:endParaRPr sz="1900" b="1"/>
          </a:p>
          <a:p>
            <a:pPr marL="914400" lvl="0" indent="-349250" algn="l" rtl="0">
              <a:spcBef>
                <a:spcPts val="0"/>
              </a:spcBef>
              <a:spcAft>
                <a:spcPts val="0"/>
              </a:spcAft>
              <a:buSzPts val="1900"/>
              <a:buAutoNum type="arabicPeriod"/>
            </a:pPr>
            <a:r>
              <a:rPr lang="en" sz="1900" b="1"/>
              <a:t>sertraline</a:t>
            </a:r>
            <a:endParaRPr sz="1900" b="1"/>
          </a:p>
          <a:p>
            <a:pPr marL="914400" lvl="0" indent="-349250" algn="l" rtl="0">
              <a:spcBef>
                <a:spcPts val="0"/>
              </a:spcBef>
              <a:spcAft>
                <a:spcPts val="0"/>
              </a:spcAft>
              <a:buSzPts val="1900"/>
              <a:buAutoNum type="arabicPeriod"/>
            </a:pPr>
            <a:r>
              <a:rPr lang="en" sz="1900" b="1"/>
              <a:t>paroxetine</a:t>
            </a:r>
            <a:endParaRPr sz="1900" b="1"/>
          </a:p>
          <a:p>
            <a:pPr marL="914400" lvl="0" indent="-349250" algn="l" rtl="0">
              <a:spcBef>
                <a:spcPts val="0"/>
              </a:spcBef>
              <a:spcAft>
                <a:spcPts val="0"/>
              </a:spcAft>
              <a:buSzPts val="1900"/>
              <a:buAutoNum type="arabicPeriod"/>
            </a:pPr>
            <a:r>
              <a:rPr lang="en" sz="1900" b="1"/>
              <a:t>fluvoxamine</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SNRIs</a:t>
            </a:r>
            <a:endParaRPr sz="1900" b="1"/>
          </a:p>
          <a:p>
            <a:pPr marL="914400" lvl="0" indent="-349250" algn="l" rtl="0">
              <a:spcBef>
                <a:spcPts val="0"/>
              </a:spcBef>
              <a:spcAft>
                <a:spcPts val="0"/>
              </a:spcAft>
              <a:buSzPts val="1900"/>
              <a:buAutoNum type="arabicPeriod"/>
            </a:pPr>
            <a:r>
              <a:rPr lang="en" sz="1900" b="1"/>
              <a:t>venlafaxine</a:t>
            </a:r>
            <a:endParaRPr sz="1900" b="1"/>
          </a:p>
          <a:p>
            <a:pPr marL="914400" lvl="0" indent="-349250" algn="l" rtl="0">
              <a:spcBef>
                <a:spcPts val="0"/>
              </a:spcBef>
              <a:spcAft>
                <a:spcPts val="0"/>
              </a:spcAft>
              <a:buSzPts val="1900"/>
              <a:buAutoNum type="arabicPeriod"/>
            </a:pPr>
            <a:r>
              <a:rPr lang="en" sz="1900" b="1" u="sng"/>
              <a:t>des</a:t>
            </a:r>
            <a:r>
              <a:rPr lang="en" sz="1900" b="1"/>
              <a:t>venlafaxine</a:t>
            </a:r>
            <a:endParaRPr sz="1900" b="1"/>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Shape 12909"/>
        <p:cNvGrpSpPr/>
        <p:nvPr/>
      </p:nvGrpSpPr>
      <p:grpSpPr>
        <a:xfrm>
          <a:off x="0" y="0"/>
          <a:ext cx="0" cy="0"/>
          <a:chOff x="0" y="0"/>
          <a:chExt cx="0" cy="0"/>
        </a:xfrm>
      </p:grpSpPr>
      <p:sp>
        <p:nvSpPr>
          <p:cNvPr id="12910" name="Google Shape;12910;p475"/>
          <p:cNvSpPr txBox="1"/>
          <p:nvPr/>
        </p:nvSpPr>
        <p:spPr>
          <a:xfrm>
            <a:off x="7525204" y="107185"/>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#272</a:t>
            </a:r>
            <a:endParaRPr sz="1600"/>
          </a:p>
          <a:p>
            <a:pPr marL="0" marR="0" lvl="0" indent="0" algn="l" rtl="0">
              <a:lnSpc>
                <a:spcPct val="100000"/>
              </a:lnSpc>
              <a:spcBef>
                <a:spcPts val="0"/>
              </a:spcBef>
              <a:spcAft>
                <a:spcPts val="0"/>
              </a:spcAft>
              <a:buClr>
                <a:schemeClr val="dk1"/>
              </a:buClr>
              <a:buSzPts val="1100"/>
              <a:buFont typeface="Arial"/>
              <a:buNone/>
            </a:pPr>
            <a:r>
              <a:rPr lang="en" sz="1600"/>
              <a:t>2007</a:t>
            </a:r>
            <a:endParaRPr sz="1600"/>
          </a:p>
          <a:p>
            <a:pPr marL="0" marR="0" lvl="0" indent="0" algn="l" rtl="0">
              <a:lnSpc>
                <a:spcPct val="100000"/>
              </a:lnSpc>
              <a:spcBef>
                <a:spcPts val="0"/>
              </a:spcBef>
              <a:spcAft>
                <a:spcPts val="0"/>
              </a:spcAft>
              <a:buClr>
                <a:schemeClr val="dk1"/>
              </a:buClr>
              <a:buSzPts val="1100"/>
              <a:buFont typeface="Arial"/>
              <a:buNone/>
            </a:pPr>
            <a:r>
              <a:rPr lang="en" sz="1600"/>
              <a:t>$33–$274</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sp>
        <p:nvSpPr>
          <p:cNvPr id="12911" name="Google Shape;12911;p475"/>
          <p:cNvSpPr txBox="1"/>
          <p:nvPr/>
        </p:nvSpPr>
        <p:spPr>
          <a:xfrm>
            <a:off x="8348774" y="3974300"/>
            <a:ext cx="21741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r>
              <a:rPr lang="en">
                <a:solidFill>
                  <a:schemeClr val="dk1"/>
                </a:solidFill>
              </a:rPr>
              <a:t>25</a:t>
            </a:r>
            <a:endParaRPr sz="2000">
              <a:solidFill>
                <a:schemeClr val="dk1"/>
              </a:solidFill>
            </a:endParaRPr>
          </a:p>
          <a:p>
            <a:pPr marL="0" lvl="0" indent="0" algn="l" rtl="0">
              <a:spcBef>
                <a:spcPts val="0"/>
              </a:spcBef>
              <a:spcAft>
                <a:spcPts val="0"/>
              </a:spcAft>
              <a:buClr>
                <a:schemeClr val="dk1"/>
              </a:buClr>
              <a:buSzPts val="800"/>
              <a:buFont typeface="Arial"/>
              <a:buNone/>
            </a:pPr>
            <a:r>
              <a:rPr lang="en" u="sng">
                <a:solidFill>
                  <a:schemeClr val="dk1"/>
                </a:solidFill>
              </a:rPr>
              <a:t>50</a:t>
            </a:r>
            <a:endParaRPr sz="2000">
              <a:solidFill>
                <a:schemeClr val="dk1"/>
              </a:solidFill>
            </a:endParaRPr>
          </a:p>
          <a:p>
            <a:pPr marL="0" lvl="0" indent="0" algn="l" rtl="0">
              <a:spcBef>
                <a:spcPts val="0"/>
              </a:spcBef>
              <a:spcAft>
                <a:spcPts val="0"/>
              </a:spcAft>
              <a:buClr>
                <a:schemeClr val="dk1"/>
              </a:buClr>
              <a:buSzPts val="800"/>
              <a:buFont typeface="Arial"/>
              <a:buNone/>
            </a:pPr>
            <a:r>
              <a:rPr lang="en">
                <a:solidFill>
                  <a:schemeClr val="dk1"/>
                </a:solidFill>
              </a:rPr>
              <a:t>100</a:t>
            </a:r>
            <a:endParaRPr sz="2000">
              <a:solidFill>
                <a:schemeClr val="dk1"/>
              </a:solidFill>
            </a:endParaRPr>
          </a:p>
          <a:p>
            <a:pPr marL="0" lvl="0" indent="0" algn="l" rtl="0">
              <a:spcBef>
                <a:spcPts val="0"/>
              </a:spcBef>
              <a:spcAft>
                <a:spcPts val="0"/>
              </a:spcAft>
              <a:buClr>
                <a:schemeClr val="dk1"/>
              </a:buClr>
              <a:buSzPts val="600"/>
              <a:buFont typeface="Arial"/>
              <a:buNone/>
            </a:pPr>
            <a:r>
              <a:rPr lang="en" sz="1200">
                <a:solidFill>
                  <a:schemeClr val="dk1"/>
                </a:solidFill>
              </a:rPr>
              <a:t>mg</a:t>
            </a:r>
            <a:endParaRPr sz="1200">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2200"/>
          </a:p>
        </p:txBody>
      </p:sp>
      <p:cxnSp>
        <p:nvCxnSpPr>
          <p:cNvPr id="12912" name="Google Shape;12912;p475"/>
          <p:cNvCxnSpPr/>
          <p:nvPr/>
        </p:nvCxnSpPr>
        <p:spPr>
          <a:xfrm>
            <a:off x="7343875" y="1200"/>
            <a:ext cx="0" cy="5141100"/>
          </a:xfrm>
          <a:prstGeom prst="straightConnector1">
            <a:avLst/>
          </a:prstGeom>
          <a:noFill/>
          <a:ln w="9525" cap="flat" cmpd="sng">
            <a:solidFill>
              <a:schemeClr val="dk2"/>
            </a:solidFill>
            <a:prstDash val="solid"/>
            <a:round/>
            <a:headEnd type="none" w="med" len="med"/>
            <a:tailEnd type="none" w="med" len="med"/>
          </a:ln>
        </p:spPr>
      </p:cxnSp>
      <p:sp>
        <p:nvSpPr>
          <p:cNvPr id="12913" name="Google Shape;12913;p475"/>
          <p:cNvSpPr txBox="1"/>
          <p:nvPr/>
        </p:nvSpPr>
        <p:spPr>
          <a:xfrm>
            <a:off x="19050" y="-38275"/>
            <a:ext cx="3381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Desvenlafaxine (PRISTIQ)</a:t>
            </a:r>
            <a:endParaRPr sz="1800">
              <a:solidFill>
                <a:schemeClr val="dk1"/>
              </a:solidFill>
            </a:endParaRPr>
          </a:p>
          <a:p>
            <a:pPr marL="0" lvl="0" indent="0" algn="l" rtl="0">
              <a:lnSpc>
                <a:spcPct val="115000"/>
              </a:lnSpc>
              <a:spcBef>
                <a:spcPts val="0"/>
              </a:spcBef>
              <a:spcAft>
                <a:spcPts val="0"/>
              </a:spcAft>
              <a:buClr>
                <a:schemeClr val="dk1"/>
              </a:buClr>
              <a:buSzPts val="800"/>
              <a:buFont typeface="Arial"/>
              <a:buNone/>
            </a:pPr>
            <a:r>
              <a:rPr lang="en" sz="1200">
                <a:solidFill>
                  <a:schemeClr val="dk1"/>
                </a:solidFill>
              </a:rPr>
              <a:t> des ven la FAX ine /  Pris TIQ</a:t>
            </a:r>
            <a:endParaRPr sz="12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1600">
                <a:solidFill>
                  <a:schemeClr val="dk1"/>
                </a:solidFill>
              </a:rPr>
              <a:t>“Desk faxing </a:t>
            </a:r>
            <a:r>
              <a:rPr lang="en" sz="1600">
                <a:solidFill>
                  <a:schemeClr val="dk1"/>
                </a:solidFill>
                <a:highlight>
                  <a:srgbClr val="FFFF00"/>
                </a:highlight>
              </a:rPr>
              <a:t>Pressed steak</a:t>
            </a:r>
            <a:r>
              <a:rPr lang="en" sz="1600">
                <a:solidFill>
                  <a:schemeClr val="dk1"/>
                </a:solidFill>
              </a:rPr>
              <a:t>”</a:t>
            </a:r>
            <a:endParaRPr sz="2200">
              <a:solidFill>
                <a:schemeClr val="dk1"/>
              </a:solidFill>
            </a:endParaRPr>
          </a:p>
          <a:p>
            <a:pPr marL="0" marR="0" lvl="0" indent="0" algn="l" rtl="0">
              <a:lnSpc>
                <a:spcPct val="115000"/>
              </a:lnSpc>
              <a:spcBef>
                <a:spcPts val="0"/>
              </a:spcBef>
              <a:spcAft>
                <a:spcPts val="0"/>
              </a:spcAft>
              <a:buClr>
                <a:srgbClr val="000000"/>
              </a:buClr>
              <a:buSzPts val="1200"/>
              <a:buFont typeface="Arial"/>
              <a:buNone/>
            </a:pPr>
            <a:endParaRPr sz="1800"/>
          </a:p>
        </p:txBody>
      </p:sp>
      <p:sp>
        <p:nvSpPr>
          <p:cNvPr id="12914" name="Google Shape;12914;p475"/>
          <p:cNvSpPr txBox="1"/>
          <p:nvPr/>
        </p:nvSpPr>
        <p:spPr>
          <a:xfrm>
            <a:off x="28575" y="952325"/>
            <a:ext cx="33081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a:solidFill>
                  <a:schemeClr val="dk1"/>
                </a:solidFill>
              </a:rPr>
              <a:t>❖ Antidepressant</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Serotonin-norepinephrine</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reuptake inhibitor (SNRI)</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5-HT &gt; NE</a:t>
            </a:r>
            <a:endParaRPr/>
          </a:p>
        </p:txBody>
      </p:sp>
      <p:sp>
        <p:nvSpPr>
          <p:cNvPr id="12915" name="Google Shape;12915;p475"/>
          <p:cNvSpPr txBox="1"/>
          <p:nvPr/>
        </p:nvSpPr>
        <p:spPr>
          <a:xfrm>
            <a:off x="8077948" y="3130325"/>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1600"/>
              <a:t>SNRI</a:t>
            </a:r>
            <a:endParaRPr sz="1600"/>
          </a:p>
        </p:txBody>
      </p:sp>
      <p:grpSp>
        <p:nvGrpSpPr>
          <p:cNvPr id="12916" name="Google Shape;12916;p475"/>
          <p:cNvGrpSpPr/>
          <p:nvPr/>
        </p:nvGrpSpPr>
        <p:grpSpPr>
          <a:xfrm>
            <a:off x="7626138" y="2973975"/>
            <a:ext cx="451800" cy="670115"/>
            <a:chOff x="7626138" y="2973975"/>
            <a:chExt cx="451800" cy="670115"/>
          </a:xfrm>
        </p:grpSpPr>
        <p:pic>
          <p:nvPicPr>
            <p:cNvPr id="12917" name="Google Shape;12917;p475" descr="clipped result image"/>
            <p:cNvPicPr preferRelativeResize="0"/>
            <p:nvPr/>
          </p:nvPicPr>
          <p:blipFill>
            <a:blip r:embed="rId3">
              <a:alphaModFix/>
            </a:blip>
            <a:stretch>
              <a:fillRect/>
            </a:stretch>
          </p:blipFill>
          <p:spPr>
            <a:xfrm>
              <a:off x="7654703" y="3054090"/>
              <a:ext cx="275189" cy="590000"/>
            </a:xfrm>
            <a:prstGeom prst="rect">
              <a:avLst/>
            </a:prstGeom>
            <a:noFill/>
            <a:ln>
              <a:noFill/>
            </a:ln>
          </p:spPr>
        </p:pic>
        <p:sp>
          <p:nvSpPr>
            <p:cNvPr id="12918" name="Google Shape;12918;p475"/>
            <p:cNvSpPr txBox="1"/>
            <p:nvPr/>
          </p:nvSpPr>
          <p:spPr>
            <a:xfrm>
              <a:off x="7626138" y="2973975"/>
              <a:ext cx="451800" cy="42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solidFill>
                    <a:srgbClr val="CC0000"/>
                  </a:solidFill>
                </a:rPr>
                <a:t>+</a:t>
              </a:r>
              <a:endParaRPr sz="2200" b="1">
                <a:solidFill>
                  <a:srgbClr val="CC0000"/>
                </a:solidFill>
              </a:endParaRPr>
            </a:p>
          </p:txBody>
        </p:sp>
      </p:grpSp>
      <p:pic>
        <p:nvPicPr>
          <p:cNvPr id="12919" name="Google Shape;12919;p475" descr="clipped result image"/>
          <p:cNvPicPr preferRelativeResize="0"/>
          <p:nvPr/>
        </p:nvPicPr>
        <p:blipFill rotWithShape="1">
          <a:blip r:embed="rId4">
            <a:alphaModFix/>
          </a:blip>
          <a:srcRect/>
          <a:stretch/>
        </p:blipFill>
        <p:spPr>
          <a:xfrm>
            <a:off x="7570322" y="4149125"/>
            <a:ext cx="677900" cy="677900"/>
          </a:xfrm>
          <a:prstGeom prst="rect">
            <a:avLst/>
          </a:prstGeom>
          <a:noFill/>
          <a:ln>
            <a:noFill/>
          </a:ln>
          <a:effectLst>
            <a:outerShdw blurRad="28575" dist="19050" dir="2700000" algn="tl" rotWithShape="0">
              <a:srgbClr val="000000">
                <a:alpha val="40000"/>
              </a:srgbClr>
            </a:outerShdw>
          </a:effectLst>
        </p:spPr>
      </p:pic>
      <p:pic>
        <p:nvPicPr>
          <p:cNvPr id="12920" name="Google Shape;12920;p475" descr="Skeletal formula"/>
          <p:cNvPicPr preferRelativeResize="0"/>
          <p:nvPr/>
        </p:nvPicPr>
        <p:blipFill rotWithShape="1">
          <a:blip r:embed="rId5">
            <a:alphaModFix/>
          </a:blip>
          <a:srcRect/>
          <a:stretch/>
        </p:blipFill>
        <p:spPr>
          <a:xfrm>
            <a:off x="7509013" y="1224500"/>
            <a:ext cx="1357200" cy="1342059"/>
          </a:xfrm>
          <a:prstGeom prst="rect">
            <a:avLst/>
          </a:prstGeom>
          <a:noFill/>
          <a:ln>
            <a:noFill/>
          </a:ln>
        </p:spPr>
      </p:pic>
      <p:sp>
        <p:nvSpPr>
          <p:cNvPr id="12921" name="Google Shape;12921;p475"/>
          <p:cNvSpPr/>
          <p:nvPr/>
        </p:nvSpPr>
        <p:spPr>
          <a:xfrm>
            <a:off x="2758146" y="1071432"/>
            <a:ext cx="1357200" cy="577800"/>
          </a:xfrm>
          <a:prstGeom prst="wedgeRectCallout">
            <a:avLst>
              <a:gd name="adj1" fmla="val 61380"/>
              <a:gd name="adj2" fmla="val 106281"/>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22" name="Google Shape;12922;p475"/>
          <p:cNvSpPr txBox="1"/>
          <p:nvPr/>
        </p:nvSpPr>
        <p:spPr>
          <a:xfrm>
            <a:off x="5597902" y="1102436"/>
            <a:ext cx="1622400" cy="117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b="0" i="1" u="none" strike="noStrike" cap="none">
                <a:solidFill>
                  <a:srgbClr val="000000"/>
                </a:solidFill>
                <a:latin typeface="Arial"/>
                <a:ea typeface="Arial"/>
                <a:cs typeface="Arial"/>
                <a:sym typeface="Arial"/>
              </a:rPr>
              <a:t>You have to </a:t>
            </a:r>
            <a:endParaRPr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b="0" i="1" u="none" strike="noStrike" cap="none">
                <a:solidFill>
                  <a:srgbClr val="000000"/>
                </a:solidFill>
                <a:latin typeface="Arial"/>
                <a:ea typeface="Arial"/>
                <a:cs typeface="Arial"/>
                <a:sym typeface="Arial"/>
              </a:rPr>
              <a:t>press a steak </a:t>
            </a:r>
            <a:endParaRPr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b="0" i="1" u="none" strike="noStrike" cap="none">
                <a:solidFill>
                  <a:srgbClr val="000000"/>
                </a:solidFill>
                <a:latin typeface="Arial"/>
                <a:ea typeface="Arial"/>
                <a:cs typeface="Arial"/>
                <a:sym typeface="Arial"/>
              </a:rPr>
              <a:t>before you can </a:t>
            </a:r>
            <a:endParaRPr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b="0" i="1" u="none" strike="noStrike" cap="none">
                <a:solidFill>
                  <a:srgbClr val="000000"/>
                </a:solidFill>
                <a:latin typeface="Arial"/>
                <a:ea typeface="Arial"/>
                <a:cs typeface="Arial"/>
                <a:sym typeface="Arial"/>
              </a:rPr>
              <a:t>fax it. </a:t>
            </a:r>
            <a:endParaRPr b="0" i="1" u="none" strike="noStrike" cap="none">
              <a:solidFill>
                <a:srgbClr val="000000"/>
              </a:solidFill>
              <a:latin typeface="Arial"/>
              <a:ea typeface="Arial"/>
              <a:cs typeface="Arial"/>
              <a:sym typeface="Arial"/>
            </a:endParaRPr>
          </a:p>
        </p:txBody>
      </p:sp>
      <p:grpSp>
        <p:nvGrpSpPr>
          <p:cNvPr id="12923" name="Google Shape;12923;p475"/>
          <p:cNvGrpSpPr/>
          <p:nvPr/>
        </p:nvGrpSpPr>
        <p:grpSpPr>
          <a:xfrm>
            <a:off x="3148225" y="1188545"/>
            <a:ext cx="3244100" cy="3156605"/>
            <a:chOff x="3148225" y="1188545"/>
            <a:chExt cx="3244100" cy="3156605"/>
          </a:xfrm>
        </p:grpSpPr>
        <p:pic>
          <p:nvPicPr>
            <p:cNvPr id="12924" name="Google Shape;12924;p475" descr="Resultado de imagen para luxury desk"/>
            <p:cNvPicPr preferRelativeResize="0"/>
            <p:nvPr/>
          </p:nvPicPr>
          <p:blipFill rotWithShape="1">
            <a:blip r:embed="rId6">
              <a:alphaModFix/>
            </a:blip>
            <a:srcRect t="20325"/>
            <a:stretch/>
          </p:blipFill>
          <p:spPr>
            <a:xfrm flipH="1">
              <a:off x="3148225" y="2373414"/>
              <a:ext cx="3244100" cy="1971736"/>
            </a:xfrm>
            <a:prstGeom prst="rect">
              <a:avLst/>
            </a:prstGeom>
            <a:noFill/>
            <a:ln>
              <a:noFill/>
            </a:ln>
          </p:spPr>
        </p:pic>
        <p:pic>
          <p:nvPicPr>
            <p:cNvPr id="12925" name="Google Shape;12925;p475" descr="clipped result image"/>
            <p:cNvPicPr preferRelativeResize="0"/>
            <p:nvPr/>
          </p:nvPicPr>
          <p:blipFill rotWithShape="1">
            <a:blip r:embed="rId7">
              <a:alphaModFix/>
            </a:blip>
            <a:srcRect/>
            <a:stretch/>
          </p:blipFill>
          <p:spPr>
            <a:xfrm>
              <a:off x="3855921" y="1429232"/>
              <a:ext cx="1809017" cy="1320744"/>
            </a:xfrm>
            <a:prstGeom prst="rect">
              <a:avLst/>
            </a:prstGeom>
            <a:noFill/>
            <a:ln>
              <a:noFill/>
            </a:ln>
          </p:spPr>
        </p:pic>
        <p:pic>
          <p:nvPicPr>
            <p:cNvPr id="12926" name="Google Shape;12926;p475" descr="clipped result image"/>
            <p:cNvPicPr preferRelativeResize="0"/>
            <p:nvPr/>
          </p:nvPicPr>
          <p:blipFill rotWithShape="1">
            <a:blip r:embed="rId7">
              <a:alphaModFix/>
            </a:blip>
            <a:srcRect b="73201"/>
            <a:stretch/>
          </p:blipFill>
          <p:spPr>
            <a:xfrm>
              <a:off x="3865765" y="1188545"/>
              <a:ext cx="1809017" cy="353930"/>
            </a:xfrm>
            <a:prstGeom prst="rect">
              <a:avLst/>
            </a:prstGeom>
            <a:noFill/>
            <a:ln>
              <a:noFill/>
            </a:ln>
          </p:spPr>
        </p:pic>
        <p:pic>
          <p:nvPicPr>
            <p:cNvPr id="12927" name="Google Shape;12927;p475" descr="Resultado de imagen para steak"/>
            <p:cNvPicPr preferRelativeResize="0"/>
            <p:nvPr/>
          </p:nvPicPr>
          <p:blipFill rotWithShape="1">
            <a:blip r:embed="rId8">
              <a:alphaModFix/>
            </a:blip>
            <a:srcRect/>
            <a:stretch/>
          </p:blipFill>
          <p:spPr>
            <a:xfrm rot="7086694">
              <a:off x="4453284" y="1411062"/>
              <a:ext cx="689522" cy="689522"/>
            </a:xfrm>
            <a:prstGeom prst="rect">
              <a:avLst/>
            </a:prstGeom>
            <a:noFill/>
            <a:ln>
              <a:noFill/>
            </a:ln>
          </p:spPr>
        </p:pic>
      </p:grpSp>
      <p:sp>
        <p:nvSpPr>
          <p:cNvPr id="12928" name="Google Shape;12928;p475"/>
          <p:cNvSpPr txBox="1"/>
          <p:nvPr/>
        </p:nvSpPr>
        <p:spPr>
          <a:xfrm>
            <a:off x="2823375" y="1029900"/>
            <a:ext cx="1174800" cy="616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I’m (de)pressed </a:t>
            </a: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000000"/>
              </a:solidFill>
              <a:latin typeface="Times New Roman"/>
              <a:ea typeface="Times New Roman"/>
              <a:cs typeface="Times New Roman"/>
              <a:sym typeface="Times New Roman"/>
            </a:endParaRPr>
          </a:p>
        </p:txBody>
      </p:sp>
      <p:pic>
        <p:nvPicPr>
          <p:cNvPr id="12929" name="Google Shape;12929;p475"/>
          <p:cNvPicPr preferRelativeResize="0"/>
          <p:nvPr/>
        </p:nvPicPr>
        <p:blipFill rotWithShape="1">
          <a:blip r:embed="rId9">
            <a:alphaModFix/>
          </a:blip>
          <a:srcRect/>
          <a:stretch/>
        </p:blipFill>
        <p:spPr>
          <a:xfrm>
            <a:off x="4659215" y="652025"/>
            <a:ext cx="647938" cy="321692"/>
          </a:xfrm>
          <a:prstGeom prst="rect">
            <a:avLst/>
          </a:prstGeom>
          <a:noFill/>
          <a:ln>
            <a:noFill/>
          </a:ln>
        </p:spPr>
      </p:pic>
      <p:pic>
        <p:nvPicPr>
          <p:cNvPr id="12930" name="Google Shape;12930;p475"/>
          <p:cNvPicPr preferRelativeResize="0"/>
          <p:nvPr/>
        </p:nvPicPr>
        <p:blipFill rotWithShape="1">
          <a:blip r:embed="rId10">
            <a:alphaModFix/>
          </a:blip>
          <a:srcRect/>
          <a:stretch/>
        </p:blipFill>
        <p:spPr>
          <a:xfrm>
            <a:off x="4631282" y="745808"/>
            <a:ext cx="677904" cy="616711"/>
          </a:xfrm>
          <a:prstGeom prst="rect">
            <a:avLst/>
          </a:prstGeom>
          <a:noFill/>
          <a:ln>
            <a:noFill/>
          </a:ln>
        </p:spPr>
      </p:pic>
      <p:sp>
        <p:nvSpPr>
          <p:cNvPr id="12931" name="Google Shape;12931;p475"/>
          <p:cNvSpPr txBox="1"/>
          <p:nvPr/>
        </p:nvSpPr>
        <p:spPr>
          <a:xfrm>
            <a:off x="2639350" y="3778092"/>
            <a:ext cx="2073000" cy="861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Unnecessarily </a:t>
            </a: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expensive desk—</a:t>
            </a:r>
            <a:endParaRPr/>
          </a:p>
          <a:p>
            <a:pPr marL="0" marR="0" lvl="0" indent="0" algn="l" rtl="0">
              <a:lnSpc>
                <a:spcPct val="100000"/>
              </a:lnSpc>
              <a:spcBef>
                <a:spcPts val="0"/>
              </a:spcBef>
              <a:spcAft>
                <a:spcPts val="0"/>
              </a:spcAft>
              <a:buClr>
                <a:srgbClr val="000000"/>
              </a:buClr>
              <a:buSzPts val="800"/>
              <a:buFont typeface="Arial"/>
              <a:buNone/>
            </a:pPr>
            <a:r>
              <a:rPr lang="en"/>
              <a:t>generic</a:t>
            </a:r>
            <a:r>
              <a:rPr lang="en" b="0" i="0" u="none" strike="noStrike" cap="none">
                <a:solidFill>
                  <a:srgbClr val="000000"/>
                </a:solidFill>
                <a:latin typeface="Arial"/>
                <a:ea typeface="Arial"/>
                <a:cs typeface="Arial"/>
                <a:sym typeface="Arial"/>
              </a:rPr>
              <a:t> but still more expensive than Effexor </a:t>
            </a:r>
            <a:r>
              <a:rPr lang="en"/>
              <a:t>XR</a:t>
            </a:r>
            <a:r>
              <a:rPr lang="en" b="0" i="0" u="none" strike="noStrike" cap="none">
                <a:solidFill>
                  <a:srgbClr val="000000"/>
                </a:solidFill>
                <a:latin typeface="Arial"/>
                <a:ea typeface="Arial"/>
                <a:cs typeface="Arial"/>
                <a:sym typeface="Arial"/>
              </a:rPr>
              <a:t> </a:t>
            </a:r>
            <a:endParaRPr b="0" i="0" u="none" strike="noStrike" cap="none">
              <a:solidFill>
                <a:srgbClr val="000000"/>
              </a:solidFill>
              <a:latin typeface="Arial"/>
              <a:ea typeface="Arial"/>
              <a:cs typeface="Arial"/>
              <a:sym typeface="Arial"/>
            </a:endParaRP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Shape 12935"/>
        <p:cNvGrpSpPr/>
        <p:nvPr/>
      </p:nvGrpSpPr>
      <p:grpSpPr>
        <a:xfrm>
          <a:off x="0" y="0"/>
          <a:ext cx="0" cy="0"/>
          <a:chOff x="0" y="0"/>
          <a:chExt cx="0" cy="0"/>
        </a:xfrm>
      </p:grpSpPr>
      <p:grpSp>
        <p:nvGrpSpPr>
          <p:cNvPr id="12936" name="Google Shape;12936;p476"/>
          <p:cNvGrpSpPr/>
          <p:nvPr/>
        </p:nvGrpSpPr>
        <p:grpSpPr>
          <a:xfrm>
            <a:off x="319241" y="1708602"/>
            <a:ext cx="5590795" cy="2270336"/>
            <a:chOff x="252575" y="1315775"/>
            <a:chExt cx="8839201" cy="3589464"/>
          </a:xfrm>
        </p:grpSpPr>
        <p:pic>
          <p:nvPicPr>
            <p:cNvPr id="12937" name="Google Shape;12937;p476"/>
            <p:cNvPicPr preferRelativeResize="0"/>
            <p:nvPr/>
          </p:nvPicPr>
          <p:blipFill>
            <a:blip r:embed="rId3">
              <a:alphaModFix/>
            </a:blip>
            <a:stretch>
              <a:fillRect/>
            </a:stretch>
          </p:blipFill>
          <p:spPr>
            <a:xfrm>
              <a:off x="252575" y="1315775"/>
              <a:ext cx="8839201" cy="3589464"/>
            </a:xfrm>
            <a:prstGeom prst="rect">
              <a:avLst/>
            </a:prstGeom>
            <a:noFill/>
            <a:ln>
              <a:noFill/>
            </a:ln>
          </p:spPr>
        </p:pic>
        <p:cxnSp>
          <p:nvCxnSpPr>
            <p:cNvPr id="12938" name="Google Shape;12938;p476"/>
            <p:cNvCxnSpPr/>
            <p:nvPr/>
          </p:nvCxnSpPr>
          <p:spPr>
            <a:xfrm>
              <a:off x="1567406" y="1930276"/>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939" name="Google Shape;12939;p476"/>
            <p:cNvCxnSpPr/>
            <p:nvPr/>
          </p:nvCxnSpPr>
          <p:spPr>
            <a:xfrm>
              <a:off x="1567406" y="2011450"/>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940" name="Google Shape;12940;p476"/>
            <p:cNvCxnSpPr/>
            <p:nvPr/>
          </p:nvCxnSpPr>
          <p:spPr>
            <a:xfrm>
              <a:off x="1567406" y="2103545"/>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941" name="Google Shape;12941;p476"/>
            <p:cNvCxnSpPr/>
            <p:nvPr/>
          </p:nvCxnSpPr>
          <p:spPr>
            <a:xfrm>
              <a:off x="1555784" y="3758632"/>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942" name="Google Shape;12942;p476"/>
            <p:cNvCxnSpPr/>
            <p:nvPr/>
          </p:nvCxnSpPr>
          <p:spPr>
            <a:xfrm>
              <a:off x="1555784" y="1628593"/>
              <a:ext cx="385200" cy="0"/>
            </a:xfrm>
            <a:prstGeom prst="straightConnector1">
              <a:avLst/>
            </a:prstGeom>
            <a:noFill/>
            <a:ln w="28575" cap="flat" cmpd="sng">
              <a:solidFill>
                <a:schemeClr val="dk2"/>
              </a:solidFill>
              <a:prstDash val="solid"/>
              <a:round/>
              <a:headEnd type="none" w="med" len="med"/>
              <a:tailEnd type="none" w="med" len="med"/>
            </a:ln>
          </p:spPr>
        </p:cxnSp>
      </p:grpSp>
      <p:sp>
        <p:nvSpPr>
          <p:cNvPr id="12943" name="Google Shape;12943;p476"/>
          <p:cNvSpPr txBox="1"/>
          <p:nvPr/>
        </p:nvSpPr>
        <p:spPr>
          <a:xfrm>
            <a:off x="504525" y="3412600"/>
            <a:ext cx="191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Active parent drug</a:t>
            </a:r>
            <a:endParaRPr b="1"/>
          </a:p>
        </p:txBody>
      </p:sp>
      <p:pic>
        <p:nvPicPr>
          <p:cNvPr id="12944" name="Google Shape;12944;p476"/>
          <p:cNvPicPr preferRelativeResize="0"/>
          <p:nvPr/>
        </p:nvPicPr>
        <p:blipFill>
          <a:blip r:embed="rId4">
            <a:alphaModFix/>
          </a:blip>
          <a:stretch>
            <a:fillRect/>
          </a:stretch>
        </p:blipFill>
        <p:spPr>
          <a:xfrm>
            <a:off x="2418225" y="2699875"/>
            <a:ext cx="1913700" cy="862475"/>
          </a:xfrm>
          <a:prstGeom prst="rect">
            <a:avLst/>
          </a:prstGeom>
          <a:noFill/>
          <a:ln>
            <a:noFill/>
          </a:ln>
        </p:spPr>
      </p:pic>
      <p:pic>
        <p:nvPicPr>
          <p:cNvPr id="12945" name="Google Shape;12945;p476"/>
          <p:cNvPicPr preferRelativeResize="0"/>
          <p:nvPr/>
        </p:nvPicPr>
        <p:blipFill>
          <a:blip r:embed="rId4">
            <a:alphaModFix/>
          </a:blip>
          <a:stretch>
            <a:fillRect/>
          </a:stretch>
        </p:blipFill>
        <p:spPr>
          <a:xfrm>
            <a:off x="2856375" y="2112205"/>
            <a:ext cx="2858625" cy="2031175"/>
          </a:xfrm>
          <a:prstGeom prst="rect">
            <a:avLst/>
          </a:prstGeom>
          <a:noFill/>
          <a:ln>
            <a:noFill/>
          </a:ln>
        </p:spPr>
      </p:pic>
      <p:sp>
        <p:nvSpPr>
          <p:cNvPr id="12946" name="Google Shape;12946;p476"/>
          <p:cNvSpPr txBox="1"/>
          <p:nvPr/>
        </p:nvSpPr>
        <p:spPr>
          <a:xfrm>
            <a:off x="454700" y="154525"/>
            <a:ext cx="559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SNRI: Venlafaxine</a:t>
            </a:r>
            <a:endParaRPr b="1"/>
          </a:p>
        </p:txBody>
      </p:sp>
      <p:pic>
        <p:nvPicPr>
          <p:cNvPr id="12947" name="Google Shape;12947;p476"/>
          <p:cNvPicPr preferRelativeResize="0"/>
          <p:nvPr/>
        </p:nvPicPr>
        <p:blipFill rotWithShape="1">
          <a:blip r:embed="rId5">
            <a:alphaModFix/>
          </a:blip>
          <a:srcRect/>
          <a:stretch/>
        </p:blipFill>
        <p:spPr>
          <a:xfrm rot="692457">
            <a:off x="1081441" y="752870"/>
            <a:ext cx="602343" cy="757581"/>
          </a:xfrm>
          <a:prstGeom prst="rect">
            <a:avLst/>
          </a:prstGeom>
          <a:noFill/>
          <a:ln>
            <a:noFill/>
          </a:ln>
        </p:spPr>
      </p:pic>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Shape 12951"/>
        <p:cNvGrpSpPr/>
        <p:nvPr/>
      </p:nvGrpSpPr>
      <p:grpSpPr>
        <a:xfrm>
          <a:off x="0" y="0"/>
          <a:ext cx="0" cy="0"/>
          <a:chOff x="0" y="0"/>
          <a:chExt cx="0" cy="0"/>
        </a:xfrm>
      </p:grpSpPr>
      <p:sp>
        <p:nvSpPr>
          <p:cNvPr id="12952" name="Google Shape;12952;p477"/>
          <p:cNvSpPr txBox="1"/>
          <p:nvPr/>
        </p:nvSpPr>
        <p:spPr>
          <a:xfrm>
            <a:off x="0" y="5361500"/>
            <a:ext cx="629700" cy="21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 b="1"/>
              <a:t>Venlafaxine and desvenlafaxine</a:t>
            </a:r>
            <a:endParaRPr sz="200" b="1"/>
          </a:p>
        </p:txBody>
      </p:sp>
      <p:sp>
        <p:nvSpPr>
          <p:cNvPr id="12953" name="Google Shape;12953;p477"/>
          <p:cNvSpPr txBox="1"/>
          <p:nvPr/>
        </p:nvSpPr>
        <p:spPr>
          <a:xfrm>
            <a:off x="1179515" y="2779650"/>
            <a:ext cx="1238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EFFEXOR</a:t>
            </a:r>
            <a:endParaRPr sz="1600" b="1"/>
          </a:p>
        </p:txBody>
      </p:sp>
      <p:grpSp>
        <p:nvGrpSpPr>
          <p:cNvPr id="12954" name="Google Shape;12954;p477"/>
          <p:cNvGrpSpPr/>
          <p:nvPr/>
        </p:nvGrpSpPr>
        <p:grpSpPr>
          <a:xfrm>
            <a:off x="319241" y="1708602"/>
            <a:ext cx="5590795" cy="2270336"/>
            <a:chOff x="252575" y="1315775"/>
            <a:chExt cx="8839201" cy="3589464"/>
          </a:xfrm>
        </p:grpSpPr>
        <p:pic>
          <p:nvPicPr>
            <p:cNvPr id="12955" name="Google Shape;12955;p477"/>
            <p:cNvPicPr preferRelativeResize="0"/>
            <p:nvPr/>
          </p:nvPicPr>
          <p:blipFill>
            <a:blip r:embed="rId3">
              <a:alphaModFix/>
            </a:blip>
            <a:stretch>
              <a:fillRect/>
            </a:stretch>
          </p:blipFill>
          <p:spPr>
            <a:xfrm>
              <a:off x="252575" y="1315775"/>
              <a:ext cx="8839201" cy="3589464"/>
            </a:xfrm>
            <a:prstGeom prst="rect">
              <a:avLst/>
            </a:prstGeom>
            <a:noFill/>
            <a:ln>
              <a:noFill/>
            </a:ln>
          </p:spPr>
        </p:pic>
        <p:cxnSp>
          <p:nvCxnSpPr>
            <p:cNvPr id="12956" name="Google Shape;12956;p477"/>
            <p:cNvCxnSpPr/>
            <p:nvPr/>
          </p:nvCxnSpPr>
          <p:spPr>
            <a:xfrm>
              <a:off x="1567406" y="1930276"/>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957" name="Google Shape;12957;p477"/>
            <p:cNvCxnSpPr/>
            <p:nvPr/>
          </p:nvCxnSpPr>
          <p:spPr>
            <a:xfrm>
              <a:off x="1567406" y="2011450"/>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958" name="Google Shape;12958;p477"/>
            <p:cNvCxnSpPr/>
            <p:nvPr/>
          </p:nvCxnSpPr>
          <p:spPr>
            <a:xfrm>
              <a:off x="1567406" y="2103545"/>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959" name="Google Shape;12959;p477"/>
            <p:cNvCxnSpPr/>
            <p:nvPr/>
          </p:nvCxnSpPr>
          <p:spPr>
            <a:xfrm>
              <a:off x="1555784" y="3758632"/>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960" name="Google Shape;12960;p477"/>
            <p:cNvCxnSpPr/>
            <p:nvPr/>
          </p:nvCxnSpPr>
          <p:spPr>
            <a:xfrm>
              <a:off x="1555784" y="1628593"/>
              <a:ext cx="385200" cy="0"/>
            </a:xfrm>
            <a:prstGeom prst="straightConnector1">
              <a:avLst/>
            </a:prstGeom>
            <a:noFill/>
            <a:ln w="28575" cap="flat" cmpd="sng">
              <a:solidFill>
                <a:schemeClr val="dk2"/>
              </a:solidFill>
              <a:prstDash val="solid"/>
              <a:round/>
              <a:headEnd type="none" w="med" len="med"/>
              <a:tailEnd type="none" w="med" len="med"/>
            </a:ln>
          </p:spPr>
        </p:cxnSp>
      </p:grpSp>
      <p:sp>
        <p:nvSpPr>
          <p:cNvPr id="12961" name="Google Shape;12961;p477"/>
          <p:cNvSpPr txBox="1"/>
          <p:nvPr/>
        </p:nvSpPr>
        <p:spPr>
          <a:xfrm>
            <a:off x="504525" y="3412600"/>
            <a:ext cx="191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Active parent drug</a:t>
            </a:r>
            <a:endParaRPr b="1"/>
          </a:p>
        </p:txBody>
      </p:sp>
      <p:sp>
        <p:nvSpPr>
          <p:cNvPr id="12962" name="Google Shape;12962;p477"/>
          <p:cNvSpPr txBox="1"/>
          <p:nvPr/>
        </p:nvSpPr>
        <p:spPr>
          <a:xfrm>
            <a:off x="454700" y="154525"/>
            <a:ext cx="559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SNRI: Venlafaxine</a:t>
            </a:r>
            <a:endParaRPr b="1"/>
          </a:p>
        </p:txBody>
      </p:sp>
      <p:pic>
        <p:nvPicPr>
          <p:cNvPr id="12963" name="Google Shape;12963;p477"/>
          <p:cNvPicPr preferRelativeResize="0"/>
          <p:nvPr/>
        </p:nvPicPr>
        <p:blipFill>
          <a:blip r:embed="rId4">
            <a:alphaModFix/>
          </a:blip>
          <a:stretch>
            <a:fillRect/>
          </a:stretch>
        </p:blipFill>
        <p:spPr>
          <a:xfrm>
            <a:off x="2418225" y="2699875"/>
            <a:ext cx="1913700" cy="862475"/>
          </a:xfrm>
          <a:prstGeom prst="rect">
            <a:avLst/>
          </a:prstGeom>
          <a:noFill/>
          <a:ln>
            <a:noFill/>
          </a:ln>
        </p:spPr>
      </p:pic>
      <p:pic>
        <p:nvPicPr>
          <p:cNvPr id="12964" name="Google Shape;12964;p477"/>
          <p:cNvPicPr preferRelativeResize="0"/>
          <p:nvPr/>
        </p:nvPicPr>
        <p:blipFill>
          <a:blip r:embed="rId4">
            <a:alphaModFix/>
          </a:blip>
          <a:stretch>
            <a:fillRect/>
          </a:stretch>
        </p:blipFill>
        <p:spPr>
          <a:xfrm>
            <a:off x="4176060" y="1388700"/>
            <a:ext cx="4419525" cy="2242800"/>
          </a:xfrm>
          <a:prstGeom prst="rect">
            <a:avLst/>
          </a:prstGeom>
          <a:noFill/>
          <a:ln>
            <a:noFill/>
          </a:ln>
        </p:spPr>
      </p:pic>
      <p:pic>
        <p:nvPicPr>
          <p:cNvPr id="12965" name="Google Shape;12965;p477"/>
          <p:cNvPicPr preferRelativeResize="0"/>
          <p:nvPr/>
        </p:nvPicPr>
        <p:blipFill>
          <a:blip r:embed="rId4">
            <a:alphaModFix/>
          </a:blip>
          <a:stretch>
            <a:fillRect/>
          </a:stretch>
        </p:blipFill>
        <p:spPr>
          <a:xfrm>
            <a:off x="2780175" y="2490325"/>
            <a:ext cx="1913700" cy="862475"/>
          </a:xfrm>
          <a:prstGeom prst="rect">
            <a:avLst/>
          </a:prstGeom>
          <a:noFill/>
          <a:ln>
            <a:noFill/>
          </a:ln>
        </p:spPr>
      </p:pic>
      <p:pic>
        <p:nvPicPr>
          <p:cNvPr id="12966" name="Google Shape;12966;p477"/>
          <p:cNvPicPr preferRelativeResize="0"/>
          <p:nvPr/>
        </p:nvPicPr>
        <p:blipFill>
          <a:blip r:embed="rId4">
            <a:alphaModFix/>
          </a:blip>
          <a:stretch>
            <a:fillRect/>
          </a:stretch>
        </p:blipFill>
        <p:spPr>
          <a:xfrm>
            <a:off x="2932575" y="1990725"/>
            <a:ext cx="1913700" cy="2242800"/>
          </a:xfrm>
          <a:prstGeom prst="rect">
            <a:avLst/>
          </a:prstGeom>
          <a:noFill/>
          <a:ln>
            <a:noFill/>
          </a:ln>
        </p:spPr>
      </p:pic>
      <p:pic>
        <p:nvPicPr>
          <p:cNvPr id="12967" name="Google Shape;12967;p477"/>
          <p:cNvPicPr preferRelativeResize="0"/>
          <p:nvPr/>
        </p:nvPicPr>
        <p:blipFill>
          <a:blip r:embed="rId5">
            <a:alphaModFix/>
          </a:blip>
          <a:stretch>
            <a:fillRect/>
          </a:stretch>
        </p:blipFill>
        <p:spPr>
          <a:xfrm>
            <a:off x="2737712" y="1557501"/>
            <a:ext cx="3668577" cy="2572550"/>
          </a:xfrm>
          <a:prstGeom prst="rect">
            <a:avLst/>
          </a:prstGeom>
          <a:noFill/>
          <a:ln>
            <a:noFill/>
          </a:ln>
        </p:spPr>
      </p:pic>
      <p:sp>
        <p:nvSpPr>
          <p:cNvPr id="12968" name="Google Shape;12968;p477"/>
          <p:cNvSpPr txBox="1"/>
          <p:nvPr/>
        </p:nvSpPr>
        <p:spPr>
          <a:xfrm>
            <a:off x="7068375" y="3463150"/>
            <a:ext cx="191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Active metabolite</a:t>
            </a:r>
            <a:endParaRPr b="1"/>
          </a:p>
        </p:txBody>
      </p:sp>
      <p:grpSp>
        <p:nvGrpSpPr>
          <p:cNvPr id="12969" name="Google Shape;12969;p477"/>
          <p:cNvGrpSpPr/>
          <p:nvPr/>
        </p:nvGrpSpPr>
        <p:grpSpPr>
          <a:xfrm>
            <a:off x="6428602" y="1364239"/>
            <a:ext cx="2715388" cy="2414999"/>
            <a:chOff x="5055826" y="1315775"/>
            <a:chExt cx="4035951" cy="3589475"/>
          </a:xfrm>
        </p:grpSpPr>
        <p:pic>
          <p:nvPicPr>
            <p:cNvPr id="12970" name="Google Shape;12970;p477"/>
            <p:cNvPicPr preferRelativeResize="0"/>
            <p:nvPr/>
          </p:nvPicPr>
          <p:blipFill rotWithShape="1">
            <a:blip r:embed="rId3">
              <a:alphaModFix/>
            </a:blip>
            <a:srcRect l="54339"/>
            <a:stretch/>
          </p:blipFill>
          <p:spPr>
            <a:xfrm>
              <a:off x="5055826" y="1315775"/>
              <a:ext cx="4035951" cy="3589475"/>
            </a:xfrm>
            <a:prstGeom prst="rect">
              <a:avLst/>
            </a:prstGeom>
            <a:noFill/>
            <a:ln>
              <a:noFill/>
            </a:ln>
          </p:spPr>
        </p:pic>
        <p:sp>
          <p:nvSpPr>
            <p:cNvPr id="12971" name="Google Shape;12971;p477"/>
            <p:cNvSpPr txBox="1"/>
            <p:nvPr/>
          </p:nvSpPr>
          <p:spPr>
            <a:xfrm>
              <a:off x="5825215" y="3397140"/>
              <a:ext cx="1238700" cy="52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t>PRISTIQ</a:t>
              </a:r>
              <a:endParaRPr sz="1100" b="1"/>
            </a:p>
          </p:txBody>
        </p:sp>
        <p:grpSp>
          <p:nvGrpSpPr>
            <p:cNvPr id="12972" name="Google Shape;12972;p477"/>
            <p:cNvGrpSpPr/>
            <p:nvPr/>
          </p:nvGrpSpPr>
          <p:grpSpPr>
            <a:xfrm>
              <a:off x="6187379" y="2269993"/>
              <a:ext cx="396894" cy="2130039"/>
              <a:chOff x="4435083" y="1958285"/>
              <a:chExt cx="420617" cy="2257353"/>
            </a:xfrm>
          </p:grpSpPr>
          <p:grpSp>
            <p:nvGrpSpPr>
              <p:cNvPr id="12973" name="Google Shape;12973;p477"/>
              <p:cNvGrpSpPr/>
              <p:nvPr/>
            </p:nvGrpSpPr>
            <p:grpSpPr>
              <a:xfrm>
                <a:off x="4447400" y="2278000"/>
                <a:ext cx="408300" cy="183625"/>
                <a:chOff x="1167350" y="1102900"/>
                <a:chExt cx="408300" cy="183625"/>
              </a:xfrm>
            </p:grpSpPr>
            <p:cxnSp>
              <p:nvCxnSpPr>
                <p:cNvPr id="12974" name="Google Shape;12974;p477"/>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2975" name="Google Shape;12975;p477"/>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2976" name="Google Shape;12976;p477"/>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2977" name="Google Shape;12977;p477"/>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2978" name="Google Shape;12978;p477"/>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grpSp>
      <p:sp>
        <p:nvSpPr>
          <p:cNvPr id="12979" name="Google Shape;12979;p477"/>
          <p:cNvSpPr txBox="1"/>
          <p:nvPr/>
        </p:nvSpPr>
        <p:spPr>
          <a:xfrm>
            <a:off x="6725775" y="3729850"/>
            <a:ext cx="191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Active metabolite</a:t>
            </a:r>
            <a:endParaRPr b="1"/>
          </a:p>
        </p:txBody>
      </p:sp>
      <p:sp>
        <p:nvSpPr>
          <p:cNvPr id="12980" name="Google Shape;12980;p477"/>
          <p:cNvSpPr txBox="1"/>
          <p:nvPr/>
        </p:nvSpPr>
        <p:spPr>
          <a:xfrm>
            <a:off x="4176050" y="2644500"/>
            <a:ext cx="1913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t>2D6</a:t>
            </a:r>
            <a:endParaRPr sz="2400" b="1"/>
          </a:p>
        </p:txBody>
      </p:sp>
      <p:cxnSp>
        <p:nvCxnSpPr>
          <p:cNvPr id="12981" name="Google Shape;12981;p477"/>
          <p:cNvCxnSpPr/>
          <p:nvPr/>
        </p:nvCxnSpPr>
        <p:spPr>
          <a:xfrm>
            <a:off x="3176625" y="3131113"/>
            <a:ext cx="3000300" cy="0"/>
          </a:xfrm>
          <a:prstGeom prst="straightConnector1">
            <a:avLst/>
          </a:prstGeom>
          <a:noFill/>
          <a:ln w="76200" cap="flat" cmpd="sng">
            <a:solidFill>
              <a:srgbClr val="0000FF"/>
            </a:solidFill>
            <a:prstDash val="solid"/>
            <a:round/>
            <a:headEnd type="none" w="med" len="med"/>
            <a:tailEnd type="triangle" w="med" len="med"/>
          </a:ln>
        </p:spPr>
      </p:cxnSp>
      <p:grpSp>
        <p:nvGrpSpPr>
          <p:cNvPr id="12982" name="Google Shape;12982;p477"/>
          <p:cNvGrpSpPr/>
          <p:nvPr/>
        </p:nvGrpSpPr>
        <p:grpSpPr>
          <a:xfrm>
            <a:off x="6807178" y="636933"/>
            <a:ext cx="1101372" cy="1071668"/>
            <a:chOff x="3148225" y="1188545"/>
            <a:chExt cx="3244100" cy="3156605"/>
          </a:xfrm>
        </p:grpSpPr>
        <p:pic>
          <p:nvPicPr>
            <p:cNvPr id="12983" name="Google Shape;12983;p477" descr="Resultado de imagen para luxury desk"/>
            <p:cNvPicPr preferRelativeResize="0"/>
            <p:nvPr/>
          </p:nvPicPr>
          <p:blipFill rotWithShape="1">
            <a:blip r:embed="rId6">
              <a:alphaModFix/>
            </a:blip>
            <a:srcRect t="20325"/>
            <a:stretch/>
          </p:blipFill>
          <p:spPr>
            <a:xfrm flipH="1">
              <a:off x="3148225" y="2373414"/>
              <a:ext cx="3244100" cy="1971736"/>
            </a:xfrm>
            <a:prstGeom prst="rect">
              <a:avLst/>
            </a:prstGeom>
            <a:noFill/>
            <a:ln>
              <a:noFill/>
            </a:ln>
          </p:spPr>
        </p:pic>
        <p:pic>
          <p:nvPicPr>
            <p:cNvPr id="12984" name="Google Shape;12984;p477" descr="clipped result image"/>
            <p:cNvPicPr preferRelativeResize="0"/>
            <p:nvPr/>
          </p:nvPicPr>
          <p:blipFill rotWithShape="1">
            <a:blip r:embed="rId7">
              <a:alphaModFix/>
            </a:blip>
            <a:srcRect/>
            <a:stretch/>
          </p:blipFill>
          <p:spPr>
            <a:xfrm>
              <a:off x="3855921" y="1429232"/>
              <a:ext cx="1809017" cy="1320744"/>
            </a:xfrm>
            <a:prstGeom prst="rect">
              <a:avLst/>
            </a:prstGeom>
            <a:noFill/>
            <a:ln>
              <a:noFill/>
            </a:ln>
          </p:spPr>
        </p:pic>
        <p:pic>
          <p:nvPicPr>
            <p:cNvPr id="12985" name="Google Shape;12985;p477" descr="clipped result image"/>
            <p:cNvPicPr preferRelativeResize="0"/>
            <p:nvPr/>
          </p:nvPicPr>
          <p:blipFill rotWithShape="1">
            <a:blip r:embed="rId7">
              <a:alphaModFix/>
            </a:blip>
            <a:srcRect b="73201"/>
            <a:stretch/>
          </p:blipFill>
          <p:spPr>
            <a:xfrm>
              <a:off x="3865765" y="1188545"/>
              <a:ext cx="1809017" cy="353930"/>
            </a:xfrm>
            <a:prstGeom prst="rect">
              <a:avLst/>
            </a:prstGeom>
            <a:noFill/>
            <a:ln>
              <a:noFill/>
            </a:ln>
          </p:spPr>
        </p:pic>
        <p:pic>
          <p:nvPicPr>
            <p:cNvPr id="12986" name="Google Shape;12986;p477" descr="Resultado de imagen para steak"/>
            <p:cNvPicPr preferRelativeResize="0"/>
            <p:nvPr/>
          </p:nvPicPr>
          <p:blipFill rotWithShape="1">
            <a:blip r:embed="rId8">
              <a:alphaModFix/>
            </a:blip>
            <a:srcRect/>
            <a:stretch/>
          </p:blipFill>
          <p:spPr>
            <a:xfrm rot="7086694">
              <a:off x="4453284" y="1411062"/>
              <a:ext cx="689522" cy="689522"/>
            </a:xfrm>
            <a:prstGeom prst="rect">
              <a:avLst/>
            </a:prstGeom>
            <a:noFill/>
            <a:ln>
              <a:noFill/>
            </a:ln>
          </p:spPr>
        </p:pic>
      </p:grpSp>
      <p:pic>
        <p:nvPicPr>
          <p:cNvPr id="12987" name="Google Shape;12987;p477"/>
          <p:cNvPicPr preferRelativeResize="0"/>
          <p:nvPr/>
        </p:nvPicPr>
        <p:blipFill rotWithShape="1">
          <a:blip r:embed="rId9">
            <a:alphaModFix/>
          </a:blip>
          <a:srcRect/>
          <a:stretch/>
        </p:blipFill>
        <p:spPr>
          <a:xfrm rot="692457">
            <a:off x="1081441" y="752870"/>
            <a:ext cx="602343" cy="757581"/>
          </a:xfrm>
          <a:prstGeom prst="rect">
            <a:avLst/>
          </a:prstGeom>
          <a:noFill/>
          <a:ln>
            <a:noFill/>
          </a:ln>
        </p:spPr>
      </p:pic>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Shape 12991"/>
        <p:cNvGrpSpPr/>
        <p:nvPr/>
      </p:nvGrpSpPr>
      <p:grpSpPr>
        <a:xfrm>
          <a:off x="0" y="0"/>
          <a:ext cx="0" cy="0"/>
          <a:chOff x="0" y="0"/>
          <a:chExt cx="0" cy="0"/>
        </a:xfrm>
      </p:grpSpPr>
      <p:sp>
        <p:nvSpPr>
          <p:cNvPr id="12992" name="Google Shape;12992;p478"/>
          <p:cNvSpPr txBox="1"/>
          <p:nvPr/>
        </p:nvSpPr>
        <p:spPr>
          <a:xfrm>
            <a:off x="0" y="5361500"/>
            <a:ext cx="629700" cy="21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 b="1"/>
              <a:t>Venlafaxine and desvenlafaxine</a:t>
            </a:r>
            <a:endParaRPr sz="200" b="1"/>
          </a:p>
        </p:txBody>
      </p:sp>
      <p:sp>
        <p:nvSpPr>
          <p:cNvPr id="12993" name="Google Shape;12993;p478"/>
          <p:cNvSpPr txBox="1"/>
          <p:nvPr/>
        </p:nvSpPr>
        <p:spPr>
          <a:xfrm>
            <a:off x="1179515" y="2779650"/>
            <a:ext cx="1238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EFFEXOR</a:t>
            </a:r>
            <a:endParaRPr sz="1600" b="1"/>
          </a:p>
        </p:txBody>
      </p:sp>
      <p:grpSp>
        <p:nvGrpSpPr>
          <p:cNvPr id="12994" name="Google Shape;12994;p478"/>
          <p:cNvGrpSpPr/>
          <p:nvPr/>
        </p:nvGrpSpPr>
        <p:grpSpPr>
          <a:xfrm>
            <a:off x="319241" y="1708602"/>
            <a:ext cx="5590795" cy="2270336"/>
            <a:chOff x="252575" y="1315775"/>
            <a:chExt cx="8839201" cy="3589464"/>
          </a:xfrm>
        </p:grpSpPr>
        <p:pic>
          <p:nvPicPr>
            <p:cNvPr id="12995" name="Google Shape;12995;p478"/>
            <p:cNvPicPr preferRelativeResize="0"/>
            <p:nvPr/>
          </p:nvPicPr>
          <p:blipFill>
            <a:blip r:embed="rId3">
              <a:alphaModFix/>
            </a:blip>
            <a:stretch>
              <a:fillRect/>
            </a:stretch>
          </p:blipFill>
          <p:spPr>
            <a:xfrm>
              <a:off x="252575" y="1315775"/>
              <a:ext cx="8839201" cy="3589464"/>
            </a:xfrm>
            <a:prstGeom prst="rect">
              <a:avLst/>
            </a:prstGeom>
            <a:noFill/>
            <a:ln>
              <a:noFill/>
            </a:ln>
          </p:spPr>
        </p:pic>
        <p:cxnSp>
          <p:nvCxnSpPr>
            <p:cNvPr id="12996" name="Google Shape;12996;p478"/>
            <p:cNvCxnSpPr/>
            <p:nvPr/>
          </p:nvCxnSpPr>
          <p:spPr>
            <a:xfrm>
              <a:off x="1567406" y="1930276"/>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997" name="Google Shape;12997;p478"/>
            <p:cNvCxnSpPr/>
            <p:nvPr/>
          </p:nvCxnSpPr>
          <p:spPr>
            <a:xfrm>
              <a:off x="1567406" y="2011450"/>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998" name="Google Shape;12998;p478"/>
            <p:cNvCxnSpPr/>
            <p:nvPr/>
          </p:nvCxnSpPr>
          <p:spPr>
            <a:xfrm>
              <a:off x="1567406" y="2103545"/>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2999" name="Google Shape;12999;p478"/>
            <p:cNvCxnSpPr/>
            <p:nvPr/>
          </p:nvCxnSpPr>
          <p:spPr>
            <a:xfrm>
              <a:off x="1555784" y="3758632"/>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3000" name="Google Shape;13000;p478"/>
            <p:cNvCxnSpPr/>
            <p:nvPr/>
          </p:nvCxnSpPr>
          <p:spPr>
            <a:xfrm>
              <a:off x="1555784" y="1628593"/>
              <a:ext cx="385200" cy="0"/>
            </a:xfrm>
            <a:prstGeom prst="straightConnector1">
              <a:avLst/>
            </a:prstGeom>
            <a:noFill/>
            <a:ln w="28575" cap="flat" cmpd="sng">
              <a:solidFill>
                <a:schemeClr val="dk2"/>
              </a:solidFill>
              <a:prstDash val="solid"/>
              <a:round/>
              <a:headEnd type="none" w="med" len="med"/>
              <a:tailEnd type="none" w="med" len="med"/>
            </a:ln>
          </p:spPr>
        </p:cxnSp>
      </p:grpSp>
      <p:sp>
        <p:nvSpPr>
          <p:cNvPr id="13001" name="Google Shape;13001;p478"/>
          <p:cNvSpPr txBox="1"/>
          <p:nvPr/>
        </p:nvSpPr>
        <p:spPr>
          <a:xfrm>
            <a:off x="504525" y="3412600"/>
            <a:ext cx="191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Active parent drug</a:t>
            </a:r>
            <a:endParaRPr b="1"/>
          </a:p>
        </p:txBody>
      </p:sp>
      <p:sp>
        <p:nvSpPr>
          <p:cNvPr id="13002" name="Google Shape;13002;p478"/>
          <p:cNvSpPr txBox="1"/>
          <p:nvPr/>
        </p:nvSpPr>
        <p:spPr>
          <a:xfrm>
            <a:off x="454700" y="154525"/>
            <a:ext cx="559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SNRI: Venlafaxine</a:t>
            </a:r>
            <a:endParaRPr b="1"/>
          </a:p>
        </p:txBody>
      </p:sp>
      <p:pic>
        <p:nvPicPr>
          <p:cNvPr id="13003" name="Google Shape;13003;p478"/>
          <p:cNvPicPr preferRelativeResize="0"/>
          <p:nvPr/>
        </p:nvPicPr>
        <p:blipFill>
          <a:blip r:embed="rId4">
            <a:alphaModFix/>
          </a:blip>
          <a:stretch>
            <a:fillRect/>
          </a:stretch>
        </p:blipFill>
        <p:spPr>
          <a:xfrm>
            <a:off x="2418225" y="2699875"/>
            <a:ext cx="1913700" cy="862475"/>
          </a:xfrm>
          <a:prstGeom prst="rect">
            <a:avLst/>
          </a:prstGeom>
          <a:noFill/>
          <a:ln>
            <a:noFill/>
          </a:ln>
        </p:spPr>
      </p:pic>
      <p:pic>
        <p:nvPicPr>
          <p:cNvPr id="13004" name="Google Shape;13004;p478"/>
          <p:cNvPicPr preferRelativeResize="0"/>
          <p:nvPr/>
        </p:nvPicPr>
        <p:blipFill>
          <a:blip r:embed="rId4">
            <a:alphaModFix/>
          </a:blip>
          <a:stretch>
            <a:fillRect/>
          </a:stretch>
        </p:blipFill>
        <p:spPr>
          <a:xfrm>
            <a:off x="4176060" y="1388700"/>
            <a:ext cx="4419525" cy="2242800"/>
          </a:xfrm>
          <a:prstGeom prst="rect">
            <a:avLst/>
          </a:prstGeom>
          <a:noFill/>
          <a:ln>
            <a:noFill/>
          </a:ln>
        </p:spPr>
      </p:pic>
      <p:pic>
        <p:nvPicPr>
          <p:cNvPr id="13005" name="Google Shape;13005;p478"/>
          <p:cNvPicPr preferRelativeResize="0"/>
          <p:nvPr/>
        </p:nvPicPr>
        <p:blipFill>
          <a:blip r:embed="rId4">
            <a:alphaModFix/>
          </a:blip>
          <a:stretch>
            <a:fillRect/>
          </a:stretch>
        </p:blipFill>
        <p:spPr>
          <a:xfrm>
            <a:off x="2780175" y="2490325"/>
            <a:ext cx="1913700" cy="862475"/>
          </a:xfrm>
          <a:prstGeom prst="rect">
            <a:avLst/>
          </a:prstGeom>
          <a:noFill/>
          <a:ln>
            <a:noFill/>
          </a:ln>
        </p:spPr>
      </p:pic>
      <p:pic>
        <p:nvPicPr>
          <p:cNvPr id="13006" name="Google Shape;13006;p478"/>
          <p:cNvPicPr preferRelativeResize="0"/>
          <p:nvPr/>
        </p:nvPicPr>
        <p:blipFill>
          <a:blip r:embed="rId4">
            <a:alphaModFix/>
          </a:blip>
          <a:stretch>
            <a:fillRect/>
          </a:stretch>
        </p:blipFill>
        <p:spPr>
          <a:xfrm>
            <a:off x="2932575" y="1990725"/>
            <a:ext cx="1913700" cy="2242800"/>
          </a:xfrm>
          <a:prstGeom prst="rect">
            <a:avLst/>
          </a:prstGeom>
          <a:noFill/>
          <a:ln>
            <a:noFill/>
          </a:ln>
        </p:spPr>
      </p:pic>
      <p:pic>
        <p:nvPicPr>
          <p:cNvPr id="13007" name="Google Shape;13007;p478"/>
          <p:cNvPicPr preferRelativeResize="0"/>
          <p:nvPr/>
        </p:nvPicPr>
        <p:blipFill>
          <a:blip r:embed="rId5">
            <a:alphaModFix/>
          </a:blip>
          <a:stretch>
            <a:fillRect/>
          </a:stretch>
        </p:blipFill>
        <p:spPr>
          <a:xfrm>
            <a:off x="2737712" y="1557501"/>
            <a:ext cx="3668577" cy="2572550"/>
          </a:xfrm>
          <a:prstGeom prst="rect">
            <a:avLst/>
          </a:prstGeom>
          <a:noFill/>
          <a:ln>
            <a:noFill/>
          </a:ln>
        </p:spPr>
      </p:pic>
      <p:sp>
        <p:nvSpPr>
          <p:cNvPr id="13008" name="Google Shape;13008;p478"/>
          <p:cNvSpPr txBox="1"/>
          <p:nvPr/>
        </p:nvSpPr>
        <p:spPr>
          <a:xfrm>
            <a:off x="7068375" y="3463150"/>
            <a:ext cx="191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Active metabolite</a:t>
            </a:r>
            <a:endParaRPr b="1"/>
          </a:p>
        </p:txBody>
      </p:sp>
      <p:grpSp>
        <p:nvGrpSpPr>
          <p:cNvPr id="13009" name="Google Shape;13009;p478"/>
          <p:cNvGrpSpPr/>
          <p:nvPr/>
        </p:nvGrpSpPr>
        <p:grpSpPr>
          <a:xfrm>
            <a:off x="6428602" y="1364239"/>
            <a:ext cx="2715388" cy="2414999"/>
            <a:chOff x="5055826" y="1315775"/>
            <a:chExt cx="4035951" cy="3589475"/>
          </a:xfrm>
        </p:grpSpPr>
        <p:pic>
          <p:nvPicPr>
            <p:cNvPr id="13010" name="Google Shape;13010;p478"/>
            <p:cNvPicPr preferRelativeResize="0"/>
            <p:nvPr/>
          </p:nvPicPr>
          <p:blipFill rotWithShape="1">
            <a:blip r:embed="rId3">
              <a:alphaModFix/>
            </a:blip>
            <a:srcRect l="54339"/>
            <a:stretch/>
          </p:blipFill>
          <p:spPr>
            <a:xfrm>
              <a:off x="5055826" y="1315775"/>
              <a:ext cx="4035951" cy="3589475"/>
            </a:xfrm>
            <a:prstGeom prst="rect">
              <a:avLst/>
            </a:prstGeom>
            <a:noFill/>
            <a:ln>
              <a:noFill/>
            </a:ln>
          </p:spPr>
        </p:pic>
        <p:sp>
          <p:nvSpPr>
            <p:cNvPr id="13011" name="Google Shape;13011;p478"/>
            <p:cNvSpPr txBox="1"/>
            <p:nvPr/>
          </p:nvSpPr>
          <p:spPr>
            <a:xfrm>
              <a:off x="5825215" y="3397140"/>
              <a:ext cx="1238700" cy="52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t>PRISTIQ</a:t>
              </a:r>
              <a:endParaRPr sz="1100" b="1"/>
            </a:p>
          </p:txBody>
        </p:sp>
        <p:grpSp>
          <p:nvGrpSpPr>
            <p:cNvPr id="13012" name="Google Shape;13012;p478"/>
            <p:cNvGrpSpPr/>
            <p:nvPr/>
          </p:nvGrpSpPr>
          <p:grpSpPr>
            <a:xfrm>
              <a:off x="6187379" y="2269993"/>
              <a:ext cx="396894" cy="2130039"/>
              <a:chOff x="4435083" y="1958285"/>
              <a:chExt cx="420617" cy="2257353"/>
            </a:xfrm>
          </p:grpSpPr>
          <p:grpSp>
            <p:nvGrpSpPr>
              <p:cNvPr id="13013" name="Google Shape;13013;p478"/>
              <p:cNvGrpSpPr/>
              <p:nvPr/>
            </p:nvGrpSpPr>
            <p:grpSpPr>
              <a:xfrm>
                <a:off x="4447400" y="2278000"/>
                <a:ext cx="408300" cy="183625"/>
                <a:chOff x="1167350" y="1102900"/>
                <a:chExt cx="408300" cy="183625"/>
              </a:xfrm>
            </p:grpSpPr>
            <p:cxnSp>
              <p:nvCxnSpPr>
                <p:cNvPr id="13014" name="Google Shape;13014;p478"/>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3015" name="Google Shape;13015;p478"/>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3016" name="Google Shape;13016;p478"/>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3017" name="Google Shape;13017;p478"/>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3018" name="Google Shape;13018;p478"/>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grpSp>
      <p:sp>
        <p:nvSpPr>
          <p:cNvPr id="13019" name="Google Shape;13019;p478"/>
          <p:cNvSpPr txBox="1"/>
          <p:nvPr/>
        </p:nvSpPr>
        <p:spPr>
          <a:xfrm>
            <a:off x="6725775" y="3729850"/>
            <a:ext cx="191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Active metabolite</a:t>
            </a:r>
            <a:endParaRPr b="1"/>
          </a:p>
        </p:txBody>
      </p:sp>
      <p:sp>
        <p:nvSpPr>
          <p:cNvPr id="13020" name="Google Shape;13020;p478"/>
          <p:cNvSpPr txBox="1"/>
          <p:nvPr/>
        </p:nvSpPr>
        <p:spPr>
          <a:xfrm>
            <a:off x="4176050" y="2644500"/>
            <a:ext cx="1913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t>2D6</a:t>
            </a:r>
            <a:endParaRPr sz="2400" b="1"/>
          </a:p>
        </p:txBody>
      </p:sp>
      <p:cxnSp>
        <p:nvCxnSpPr>
          <p:cNvPr id="13021" name="Google Shape;13021;p478"/>
          <p:cNvCxnSpPr/>
          <p:nvPr/>
        </p:nvCxnSpPr>
        <p:spPr>
          <a:xfrm>
            <a:off x="3176625" y="3131113"/>
            <a:ext cx="3000300" cy="0"/>
          </a:xfrm>
          <a:prstGeom prst="straightConnector1">
            <a:avLst/>
          </a:prstGeom>
          <a:noFill/>
          <a:ln w="76200" cap="flat" cmpd="sng">
            <a:solidFill>
              <a:srgbClr val="0000FF"/>
            </a:solidFill>
            <a:prstDash val="solid"/>
            <a:round/>
            <a:headEnd type="none" w="med" len="med"/>
            <a:tailEnd type="triangle" w="med" len="med"/>
          </a:ln>
        </p:spPr>
      </p:cxnSp>
      <p:sp>
        <p:nvSpPr>
          <p:cNvPr id="13022" name="Google Shape;13022;p478"/>
          <p:cNvSpPr/>
          <p:nvPr/>
        </p:nvSpPr>
        <p:spPr>
          <a:xfrm rot="-3828">
            <a:off x="994600" y="1991032"/>
            <a:ext cx="538800" cy="3996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23" name="Google Shape;13023;p478"/>
          <p:cNvGrpSpPr/>
          <p:nvPr/>
        </p:nvGrpSpPr>
        <p:grpSpPr>
          <a:xfrm>
            <a:off x="6807178" y="636933"/>
            <a:ext cx="1101372" cy="1071668"/>
            <a:chOff x="3148225" y="1188545"/>
            <a:chExt cx="3244100" cy="3156605"/>
          </a:xfrm>
        </p:grpSpPr>
        <p:pic>
          <p:nvPicPr>
            <p:cNvPr id="13024" name="Google Shape;13024;p478" descr="Resultado de imagen para luxury desk"/>
            <p:cNvPicPr preferRelativeResize="0"/>
            <p:nvPr/>
          </p:nvPicPr>
          <p:blipFill rotWithShape="1">
            <a:blip r:embed="rId6">
              <a:alphaModFix/>
            </a:blip>
            <a:srcRect t="20325"/>
            <a:stretch/>
          </p:blipFill>
          <p:spPr>
            <a:xfrm flipH="1">
              <a:off x="3148225" y="2373414"/>
              <a:ext cx="3244100" cy="1971736"/>
            </a:xfrm>
            <a:prstGeom prst="rect">
              <a:avLst/>
            </a:prstGeom>
            <a:noFill/>
            <a:ln>
              <a:noFill/>
            </a:ln>
          </p:spPr>
        </p:pic>
        <p:pic>
          <p:nvPicPr>
            <p:cNvPr id="13025" name="Google Shape;13025;p478" descr="clipped result image"/>
            <p:cNvPicPr preferRelativeResize="0"/>
            <p:nvPr/>
          </p:nvPicPr>
          <p:blipFill rotWithShape="1">
            <a:blip r:embed="rId7">
              <a:alphaModFix/>
            </a:blip>
            <a:srcRect/>
            <a:stretch/>
          </p:blipFill>
          <p:spPr>
            <a:xfrm>
              <a:off x="3855921" y="1429232"/>
              <a:ext cx="1809017" cy="1320744"/>
            </a:xfrm>
            <a:prstGeom prst="rect">
              <a:avLst/>
            </a:prstGeom>
            <a:noFill/>
            <a:ln>
              <a:noFill/>
            </a:ln>
          </p:spPr>
        </p:pic>
        <p:pic>
          <p:nvPicPr>
            <p:cNvPr id="13026" name="Google Shape;13026;p478" descr="clipped result image"/>
            <p:cNvPicPr preferRelativeResize="0"/>
            <p:nvPr/>
          </p:nvPicPr>
          <p:blipFill rotWithShape="1">
            <a:blip r:embed="rId7">
              <a:alphaModFix/>
            </a:blip>
            <a:srcRect b="73201"/>
            <a:stretch/>
          </p:blipFill>
          <p:spPr>
            <a:xfrm>
              <a:off x="3865765" y="1188545"/>
              <a:ext cx="1809017" cy="353930"/>
            </a:xfrm>
            <a:prstGeom prst="rect">
              <a:avLst/>
            </a:prstGeom>
            <a:noFill/>
            <a:ln>
              <a:noFill/>
            </a:ln>
          </p:spPr>
        </p:pic>
        <p:pic>
          <p:nvPicPr>
            <p:cNvPr id="13027" name="Google Shape;13027;p478" descr="Resultado de imagen para steak"/>
            <p:cNvPicPr preferRelativeResize="0"/>
            <p:nvPr/>
          </p:nvPicPr>
          <p:blipFill rotWithShape="1">
            <a:blip r:embed="rId8">
              <a:alphaModFix/>
            </a:blip>
            <a:srcRect/>
            <a:stretch/>
          </p:blipFill>
          <p:spPr>
            <a:xfrm rot="7086694">
              <a:off x="4453284" y="1411062"/>
              <a:ext cx="689522" cy="689522"/>
            </a:xfrm>
            <a:prstGeom prst="rect">
              <a:avLst/>
            </a:prstGeom>
            <a:noFill/>
            <a:ln>
              <a:noFill/>
            </a:ln>
          </p:spPr>
        </p:pic>
      </p:grpSp>
      <p:pic>
        <p:nvPicPr>
          <p:cNvPr id="13028" name="Google Shape;13028;p478"/>
          <p:cNvPicPr preferRelativeResize="0"/>
          <p:nvPr/>
        </p:nvPicPr>
        <p:blipFill rotWithShape="1">
          <a:blip r:embed="rId9">
            <a:alphaModFix/>
          </a:blip>
          <a:srcRect/>
          <a:stretch/>
        </p:blipFill>
        <p:spPr>
          <a:xfrm rot="692457">
            <a:off x="1081441" y="752870"/>
            <a:ext cx="602343" cy="757581"/>
          </a:xfrm>
          <a:prstGeom prst="rect">
            <a:avLst/>
          </a:prstGeom>
          <a:noFill/>
          <a:ln>
            <a:noFill/>
          </a:ln>
        </p:spPr>
      </p:pic>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Shape 13032"/>
        <p:cNvGrpSpPr/>
        <p:nvPr/>
      </p:nvGrpSpPr>
      <p:grpSpPr>
        <a:xfrm>
          <a:off x="0" y="0"/>
          <a:ext cx="0" cy="0"/>
          <a:chOff x="0" y="0"/>
          <a:chExt cx="0" cy="0"/>
        </a:xfrm>
      </p:grpSpPr>
      <p:sp>
        <p:nvSpPr>
          <p:cNvPr id="13033" name="Google Shape;13033;p479"/>
          <p:cNvSpPr txBox="1"/>
          <p:nvPr/>
        </p:nvSpPr>
        <p:spPr>
          <a:xfrm>
            <a:off x="700600" y="462000"/>
            <a:ext cx="4800900" cy="369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SSRIs</a:t>
            </a:r>
            <a:endParaRPr sz="1900" b="1"/>
          </a:p>
          <a:p>
            <a:pPr marL="914400" lvl="0" indent="-349250" algn="l" rtl="0">
              <a:spcBef>
                <a:spcPts val="0"/>
              </a:spcBef>
              <a:spcAft>
                <a:spcPts val="0"/>
              </a:spcAft>
              <a:buSzPts val="1900"/>
              <a:buAutoNum type="arabicPeriod"/>
            </a:pPr>
            <a:r>
              <a:rPr lang="en" sz="1900" b="1"/>
              <a:t>escitalopram</a:t>
            </a:r>
            <a:endParaRPr sz="1900" b="1"/>
          </a:p>
          <a:p>
            <a:pPr marL="914400" lvl="0" indent="-349250" algn="l" rtl="0">
              <a:spcBef>
                <a:spcPts val="0"/>
              </a:spcBef>
              <a:spcAft>
                <a:spcPts val="0"/>
              </a:spcAft>
              <a:buSzPts val="1900"/>
              <a:buAutoNum type="arabicPeriod"/>
            </a:pPr>
            <a:r>
              <a:rPr lang="en" sz="1900" b="1"/>
              <a:t>citalopram</a:t>
            </a:r>
            <a:endParaRPr sz="1900" b="1"/>
          </a:p>
          <a:p>
            <a:pPr marL="914400" lvl="0" indent="-349250" algn="l" rtl="0">
              <a:spcBef>
                <a:spcPts val="0"/>
              </a:spcBef>
              <a:spcAft>
                <a:spcPts val="0"/>
              </a:spcAft>
              <a:buSzPts val="1900"/>
              <a:buAutoNum type="arabicPeriod"/>
            </a:pPr>
            <a:r>
              <a:rPr lang="en" sz="1900" b="1"/>
              <a:t>fluoxetine</a:t>
            </a:r>
            <a:endParaRPr sz="1900" b="1"/>
          </a:p>
          <a:p>
            <a:pPr marL="914400" lvl="0" indent="-349250" algn="l" rtl="0">
              <a:spcBef>
                <a:spcPts val="0"/>
              </a:spcBef>
              <a:spcAft>
                <a:spcPts val="0"/>
              </a:spcAft>
              <a:buSzPts val="1900"/>
              <a:buAutoNum type="arabicPeriod"/>
            </a:pPr>
            <a:r>
              <a:rPr lang="en" sz="1900" b="1"/>
              <a:t>sertraline</a:t>
            </a:r>
            <a:endParaRPr sz="1900" b="1"/>
          </a:p>
          <a:p>
            <a:pPr marL="914400" lvl="0" indent="-349250" algn="l" rtl="0">
              <a:spcBef>
                <a:spcPts val="0"/>
              </a:spcBef>
              <a:spcAft>
                <a:spcPts val="0"/>
              </a:spcAft>
              <a:buSzPts val="1900"/>
              <a:buAutoNum type="arabicPeriod"/>
            </a:pPr>
            <a:r>
              <a:rPr lang="en" sz="1900" b="1"/>
              <a:t>paroxetine</a:t>
            </a:r>
            <a:endParaRPr sz="1900" b="1"/>
          </a:p>
          <a:p>
            <a:pPr marL="914400" lvl="0" indent="-349250" algn="l" rtl="0">
              <a:spcBef>
                <a:spcPts val="0"/>
              </a:spcBef>
              <a:spcAft>
                <a:spcPts val="0"/>
              </a:spcAft>
              <a:buSzPts val="1900"/>
              <a:buAutoNum type="arabicPeriod"/>
            </a:pPr>
            <a:r>
              <a:rPr lang="en" sz="1900" b="1"/>
              <a:t>fluvoxamine</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SNRIs</a:t>
            </a:r>
            <a:endParaRPr sz="1900" b="1"/>
          </a:p>
          <a:p>
            <a:pPr marL="914400" lvl="0" indent="-349250" algn="l" rtl="0">
              <a:spcBef>
                <a:spcPts val="0"/>
              </a:spcBef>
              <a:spcAft>
                <a:spcPts val="0"/>
              </a:spcAft>
              <a:buSzPts val="1900"/>
              <a:buAutoNum type="arabicPeriod"/>
            </a:pPr>
            <a:r>
              <a:rPr lang="en" sz="1900" b="1"/>
              <a:t>venlafaxine</a:t>
            </a:r>
            <a:endParaRPr sz="1900" b="1"/>
          </a:p>
          <a:p>
            <a:pPr marL="914400" lvl="0" indent="-349250" algn="l" rtl="0">
              <a:spcBef>
                <a:spcPts val="0"/>
              </a:spcBef>
              <a:spcAft>
                <a:spcPts val="0"/>
              </a:spcAft>
              <a:buSzPts val="1900"/>
              <a:buAutoNum type="arabicPeriod"/>
            </a:pPr>
            <a:r>
              <a:rPr lang="en" sz="1900" b="1"/>
              <a:t>desvenlafaxine</a:t>
            </a:r>
            <a:endParaRPr sz="1900" b="1"/>
          </a:p>
          <a:p>
            <a:pPr marL="914400" lvl="0" indent="-349250" algn="l" rtl="0">
              <a:spcBef>
                <a:spcPts val="0"/>
              </a:spcBef>
              <a:spcAft>
                <a:spcPts val="0"/>
              </a:spcAft>
              <a:buSzPts val="1900"/>
              <a:buAutoNum type="arabicPeriod"/>
            </a:pPr>
            <a:endParaRPr sz="1900" b="1"/>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Shape 13037"/>
        <p:cNvGrpSpPr/>
        <p:nvPr/>
      </p:nvGrpSpPr>
      <p:grpSpPr>
        <a:xfrm>
          <a:off x="0" y="0"/>
          <a:ext cx="0" cy="0"/>
          <a:chOff x="0" y="0"/>
          <a:chExt cx="0" cy="0"/>
        </a:xfrm>
      </p:grpSpPr>
      <p:sp>
        <p:nvSpPr>
          <p:cNvPr id="13038" name="Google Shape;13038;p480"/>
          <p:cNvSpPr txBox="1"/>
          <p:nvPr/>
        </p:nvSpPr>
        <p:spPr>
          <a:xfrm>
            <a:off x="700600" y="462000"/>
            <a:ext cx="4800900" cy="369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SSRIs</a:t>
            </a:r>
            <a:endParaRPr sz="1900" b="1"/>
          </a:p>
          <a:p>
            <a:pPr marL="914400" lvl="0" indent="-349250" algn="l" rtl="0">
              <a:spcBef>
                <a:spcPts val="0"/>
              </a:spcBef>
              <a:spcAft>
                <a:spcPts val="0"/>
              </a:spcAft>
              <a:buSzPts val="1900"/>
              <a:buAutoNum type="arabicPeriod"/>
            </a:pPr>
            <a:r>
              <a:rPr lang="en" sz="1900" b="1"/>
              <a:t>escitalopram</a:t>
            </a:r>
            <a:endParaRPr sz="1900" b="1"/>
          </a:p>
          <a:p>
            <a:pPr marL="914400" lvl="0" indent="-349250" algn="l" rtl="0">
              <a:spcBef>
                <a:spcPts val="0"/>
              </a:spcBef>
              <a:spcAft>
                <a:spcPts val="0"/>
              </a:spcAft>
              <a:buSzPts val="1900"/>
              <a:buAutoNum type="arabicPeriod"/>
            </a:pPr>
            <a:r>
              <a:rPr lang="en" sz="1900" b="1"/>
              <a:t>citalopram</a:t>
            </a:r>
            <a:endParaRPr sz="1900" b="1"/>
          </a:p>
          <a:p>
            <a:pPr marL="914400" lvl="0" indent="-349250" algn="l" rtl="0">
              <a:spcBef>
                <a:spcPts val="0"/>
              </a:spcBef>
              <a:spcAft>
                <a:spcPts val="0"/>
              </a:spcAft>
              <a:buSzPts val="1900"/>
              <a:buAutoNum type="arabicPeriod"/>
            </a:pPr>
            <a:r>
              <a:rPr lang="en" sz="1900" b="1"/>
              <a:t>fluoxetine</a:t>
            </a:r>
            <a:endParaRPr sz="1900" b="1"/>
          </a:p>
          <a:p>
            <a:pPr marL="914400" lvl="0" indent="-349250" algn="l" rtl="0">
              <a:spcBef>
                <a:spcPts val="0"/>
              </a:spcBef>
              <a:spcAft>
                <a:spcPts val="0"/>
              </a:spcAft>
              <a:buSzPts val="1900"/>
              <a:buAutoNum type="arabicPeriod"/>
            </a:pPr>
            <a:r>
              <a:rPr lang="en" sz="1900" b="1"/>
              <a:t>sertraline</a:t>
            </a:r>
            <a:endParaRPr sz="1900" b="1"/>
          </a:p>
          <a:p>
            <a:pPr marL="914400" lvl="0" indent="-349250" algn="l" rtl="0">
              <a:spcBef>
                <a:spcPts val="0"/>
              </a:spcBef>
              <a:spcAft>
                <a:spcPts val="0"/>
              </a:spcAft>
              <a:buSzPts val="1900"/>
              <a:buAutoNum type="arabicPeriod"/>
            </a:pPr>
            <a:r>
              <a:rPr lang="en" sz="1900" b="1"/>
              <a:t>paroxetine</a:t>
            </a:r>
            <a:endParaRPr sz="1900" b="1"/>
          </a:p>
          <a:p>
            <a:pPr marL="914400" lvl="0" indent="-349250" algn="l" rtl="0">
              <a:spcBef>
                <a:spcPts val="0"/>
              </a:spcBef>
              <a:spcAft>
                <a:spcPts val="0"/>
              </a:spcAft>
              <a:buSzPts val="1900"/>
              <a:buAutoNum type="arabicPeriod"/>
            </a:pPr>
            <a:r>
              <a:rPr lang="en" sz="1900" b="1"/>
              <a:t>fluvoxamine</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SNRIs</a:t>
            </a:r>
            <a:endParaRPr sz="1900" b="1"/>
          </a:p>
          <a:p>
            <a:pPr marL="914400" lvl="0" indent="-349250" algn="l" rtl="0">
              <a:spcBef>
                <a:spcPts val="0"/>
              </a:spcBef>
              <a:spcAft>
                <a:spcPts val="0"/>
              </a:spcAft>
              <a:buSzPts val="1900"/>
              <a:buAutoNum type="arabicPeriod"/>
            </a:pPr>
            <a:r>
              <a:rPr lang="en" sz="1900" b="1"/>
              <a:t>venlafaxine</a:t>
            </a:r>
            <a:endParaRPr sz="1900" b="1"/>
          </a:p>
          <a:p>
            <a:pPr marL="914400" lvl="0" indent="-349250" algn="l" rtl="0">
              <a:spcBef>
                <a:spcPts val="0"/>
              </a:spcBef>
              <a:spcAft>
                <a:spcPts val="0"/>
              </a:spcAft>
              <a:buSzPts val="1900"/>
              <a:buAutoNum type="arabicPeriod"/>
            </a:pPr>
            <a:r>
              <a:rPr lang="en" sz="1900" b="1"/>
              <a:t>desvenlafaxine</a:t>
            </a:r>
            <a:endParaRPr sz="1900" b="1"/>
          </a:p>
          <a:p>
            <a:pPr marL="914400" lvl="0" indent="-349250" algn="l" rtl="0">
              <a:spcBef>
                <a:spcPts val="0"/>
              </a:spcBef>
              <a:spcAft>
                <a:spcPts val="0"/>
              </a:spcAft>
              <a:buSzPts val="1900"/>
              <a:buAutoNum type="arabicPeriod"/>
            </a:pPr>
            <a:r>
              <a:rPr lang="en" sz="1900" b="1"/>
              <a:t>duloxetine</a:t>
            </a:r>
            <a:endParaRPr sz="1900" b="1"/>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pic>
        <p:nvPicPr>
          <p:cNvPr id="672" name="Google Shape;672;p58"/>
          <p:cNvPicPr preferRelativeResize="0"/>
          <p:nvPr/>
        </p:nvPicPr>
        <p:blipFill rotWithShape="1">
          <a:blip r:embed="rId3">
            <a:alphaModFix/>
          </a:blip>
          <a:srcRect t="3670"/>
          <a:stretch/>
        </p:blipFill>
        <p:spPr>
          <a:xfrm>
            <a:off x="3038350" y="379200"/>
            <a:ext cx="2495270" cy="3328376"/>
          </a:xfrm>
          <a:prstGeom prst="rect">
            <a:avLst/>
          </a:prstGeom>
          <a:noFill/>
          <a:ln>
            <a:noFill/>
          </a:ln>
        </p:spPr>
      </p:pic>
      <p:sp>
        <p:nvSpPr>
          <p:cNvPr id="673" name="Google Shape;673;p58"/>
          <p:cNvSpPr txBox="1"/>
          <p:nvPr/>
        </p:nvSpPr>
        <p:spPr>
          <a:xfrm>
            <a:off x="6536750" y="3474425"/>
            <a:ext cx="1820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Enzyme</a:t>
            </a:r>
            <a:endParaRPr sz="1200"/>
          </a:p>
        </p:txBody>
      </p:sp>
      <p:sp>
        <p:nvSpPr>
          <p:cNvPr id="674" name="Google Shape;674;p58"/>
          <p:cNvSpPr txBox="1"/>
          <p:nvPr/>
        </p:nvSpPr>
        <p:spPr>
          <a:xfrm rot="-804569">
            <a:off x="2537143" y="1862822"/>
            <a:ext cx="2999884" cy="32322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neuron cell  membrane</a:t>
            </a:r>
            <a:endParaRPr sz="700"/>
          </a:p>
        </p:txBody>
      </p:sp>
      <p:sp>
        <p:nvSpPr>
          <p:cNvPr id="675" name="Google Shape;675;p58"/>
          <p:cNvSpPr txBox="1"/>
          <p:nvPr/>
        </p:nvSpPr>
        <p:spPr>
          <a:xfrm>
            <a:off x="3518751" y="343029"/>
            <a:ext cx="2037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1"/>
                </a:solidFill>
              </a:rPr>
              <a:t>neurotransmitter</a:t>
            </a:r>
            <a:endParaRPr sz="1000">
              <a:solidFill>
                <a:schemeClr val="lt1"/>
              </a:solidFill>
            </a:endParaRPr>
          </a:p>
        </p:txBody>
      </p:sp>
      <p:pic>
        <p:nvPicPr>
          <p:cNvPr id="676" name="Google Shape;676;p58"/>
          <p:cNvPicPr preferRelativeResize="0"/>
          <p:nvPr/>
        </p:nvPicPr>
        <p:blipFill>
          <a:blip r:embed="rId4">
            <a:alphaModFix/>
          </a:blip>
          <a:stretch>
            <a:fillRect/>
          </a:stretch>
        </p:blipFill>
        <p:spPr>
          <a:xfrm>
            <a:off x="2901400" y="2723800"/>
            <a:ext cx="2205925" cy="1485900"/>
          </a:xfrm>
          <a:prstGeom prst="rect">
            <a:avLst/>
          </a:prstGeom>
          <a:noFill/>
          <a:ln>
            <a:noFill/>
          </a:ln>
        </p:spPr>
      </p:pic>
      <p:pic>
        <p:nvPicPr>
          <p:cNvPr id="677" name="Google Shape;677;p58"/>
          <p:cNvPicPr preferRelativeResize="0"/>
          <p:nvPr/>
        </p:nvPicPr>
        <p:blipFill>
          <a:blip r:embed="rId4">
            <a:alphaModFix/>
          </a:blip>
          <a:stretch>
            <a:fillRect/>
          </a:stretch>
        </p:blipFill>
        <p:spPr>
          <a:xfrm>
            <a:off x="4840625" y="2357825"/>
            <a:ext cx="2726325" cy="1485900"/>
          </a:xfrm>
          <a:prstGeom prst="rect">
            <a:avLst/>
          </a:prstGeom>
          <a:noFill/>
          <a:ln>
            <a:noFill/>
          </a:ln>
        </p:spPr>
      </p:pic>
      <p:sp>
        <p:nvSpPr>
          <p:cNvPr id="678" name="Google Shape;678;p58"/>
          <p:cNvSpPr txBox="1"/>
          <p:nvPr/>
        </p:nvSpPr>
        <p:spPr>
          <a:xfrm>
            <a:off x="243227" y="99800"/>
            <a:ext cx="2572200" cy="1354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7-trans-membrane receptors</a:t>
            </a:r>
            <a:endParaRPr sz="1900" b="1"/>
          </a:p>
          <a:p>
            <a:pPr marL="0" lvl="0" indent="0" algn="l" rtl="0">
              <a:spcBef>
                <a:spcPts val="0"/>
              </a:spcBef>
              <a:spcAft>
                <a:spcPts val="0"/>
              </a:spcAft>
              <a:buNone/>
            </a:pPr>
            <a:endParaRPr sz="1900" b="1"/>
          </a:p>
          <a:p>
            <a:pPr marL="0" lvl="0" indent="0" algn="l" rtl="0">
              <a:spcBef>
                <a:spcPts val="0"/>
              </a:spcBef>
              <a:spcAft>
                <a:spcPts val="0"/>
              </a:spcAft>
              <a:buNone/>
            </a:pPr>
            <a:endParaRPr sz="1900" b="1"/>
          </a:p>
        </p:txBody>
      </p:sp>
      <p:grpSp>
        <p:nvGrpSpPr>
          <p:cNvPr id="679" name="Google Shape;679;p58"/>
          <p:cNvGrpSpPr/>
          <p:nvPr/>
        </p:nvGrpSpPr>
        <p:grpSpPr>
          <a:xfrm>
            <a:off x="536175" y="1111088"/>
            <a:ext cx="1223725" cy="1292912"/>
            <a:chOff x="6916375" y="1339413"/>
            <a:chExt cx="1223725" cy="1292912"/>
          </a:xfrm>
        </p:grpSpPr>
        <p:pic>
          <p:nvPicPr>
            <p:cNvPr id="680" name="Google Shape;680;p58"/>
            <p:cNvPicPr preferRelativeResize="0"/>
            <p:nvPr/>
          </p:nvPicPr>
          <p:blipFill>
            <a:blip r:embed="rId5">
              <a:alphaModFix/>
            </a:blip>
            <a:stretch>
              <a:fillRect/>
            </a:stretch>
          </p:blipFill>
          <p:spPr>
            <a:xfrm>
              <a:off x="6988075" y="1339413"/>
              <a:ext cx="1152025" cy="1158925"/>
            </a:xfrm>
            <a:prstGeom prst="rect">
              <a:avLst/>
            </a:prstGeom>
            <a:noFill/>
            <a:ln>
              <a:noFill/>
            </a:ln>
          </p:spPr>
        </p:pic>
        <p:pic>
          <p:nvPicPr>
            <p:cNvPr id="681" name="Google Shape;681;p58"/>
            <p:cNvPicPr preferRelativeResize="0"/>
            <p:nvPr/>
          </p:nvPicPr>
          <p:blipFill>
            <a:blip r:embed="rId6">
              <a:alphaModFix/>
            </a:blip>
            <a:stretch>
              <a:fillRect/>
            </a:stretch>
          </p:blipFill>
          <p:spPr>
            <a:xfrm>
              <a:off x="6916375" y="2293625"/>
              <a:ext cx="256945" cy="338700"/>
            </a:xfrm>
            <a:prstGeom prst="rect">
              <a:avLst/>
            </a:prstGeom>
            <a:noFill/>
            <a:ln>
              <a:noFill/>
            </a:ln>
          </p:spPr>
        </p:pic>
      </p:grpSp>
      <p:sp>
        <p:nvSpPr>
          <p:cNvPr id="682" name="Google Shape;682;p58"/>
          <p:cNvSpPr txBox="1"/>
          <p:nvPr/>
        </p:nvSpPr>
        <p:spPr>
          <a:xfrm>
            <a:off x="492275" y="2261550"/>
            <a:ext cx="2148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00"/>
                </a:solidFill>
              </a:rPr>
              <a:t>Also 7-trans-</a:t>
            </a:r>
            <a:endParaRPr>
              <a:solidFill>
                <a:srgbClr val="FF0000"/>
              </a:solidFill>
            </a:endParaRPr>
          </a:p>
          <a:p>
            <a:pPr marL="0" lvl="0" indent="0" algn="l" rtl="0">
              <a:spcBef>
                <a:spcPts val="0"/>
              </a:spcBef>
              <a:spcAft>
                <a:spcPts val="0"/>
              </a:spcAft>
              <a:buNone/>
            </a:pPr>
            <a:r>
              <a:rPr lang="en">
                <a:solidFill>
                  <a:srgbClr val="FF0000"/>
                </a:solidFill>
              </a:rPr>
              <a:t>membrane region</a:t>
            </a:r>
            <a:endParaRPr>
              <a:solidFill>
                <a:srgbClr val="FF0000"/>
              </a:solidFill>
            </a:endParaRPr>
          </a:p>
        </p:txBody>
      </p:sp>
      <p:pic>
        <p:nvPicPr>
          <p:cNvPr id="683" name="Google Shape;683;p58"/>
          <p:cNvPicPr preferRelativeResize="0"/>
          <p:nvPr/>
        </p:nvPicPr>
        <p:blipFill>
          <a:blip r:embed="rId7">
            <a:alphaModFix/>
          </a:blip>
          <a:stretch>
            <a:fillRect/>
          </a:stretch>
        </p:blipFill>
        <p:spPr>
          <a:xfrm>
            <a:off x="402049" y="3048824"/>
            <a:ext cx="2933276" cy="1832450"/>
          </a:xfrm>
          <a:prstGeom prst="rect">
            <a:avLst/>
          </a:prstGeom>
          <a:noFill/>
          <a:ln>
            <a:noFill/>
          </a:ln>
        </p:spPr>
      </p:pic>
      <p:pic>
        <p:nvPicPr>
          <p:cNvPr id="684" name="Google Shape;684;p58"/>
          <p:cNvPicPr preferRelativeResize="0"/>
          <p:nvPr/>
        </p:nvPicPr>
        <p:blipFill>
          <a:blip r:embed="rId8">
            <a:alphaModFix/>
          </a:blip>
          <a:stretch>
            <a:fillRect/>
          </a:stretch>
        </p:blipFill>
        <p:spPr>
          <a:xfrm>
            <a:off x="5931094" y="343025"/>
            <a:ext cx="1929076" cy="2572101"/>
          </a:xfrm>
          <a:prstGeom prst="rect">
            <a:avLst/>
          </a:prstGeom>
          <a:noFill/>
          <a:ln>
            <a:noFill/>
          </a:ln>
        </p:spPr>
      </p:pic>
      <p:pic>
        <p:nvPicPr>
          <p:cNvPr id="685" name="Google Shape;685;p58"/>
          <p:cNvPicPr preferRelativeResize="0"/>
          <p:nvPr/>
        </p:nvPicPr>
        <p:blipFill>
          <a:blip r:embed="rId9">
            <a:alphaModFix/>
          </a:blip>
          <a:stretch>
            <a:fillRect/>
          </a:stretch>
        </p:blipFill>
        <p:spPr>
          <a:xfrm>
            <a:off x="5474843" y="3013596"/>
            <a:ext cx="2460300" cy="1902922"/>
          </a:xfrm>
          <a:prstGeom prst="rect">
            <a:avLst/>
          </a:prstGeom>
          <a:noFill/>
          <a:ln>
            <a:noFill/>
          </a:ln>
        </p:spPr>
      </p:pic>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Shape 13042"/>
        <p:cNvGrpSpPr/>
        <p:nvPr/>
      </p:nvGrpSpPr>
      <p:grpSpPr>
        <a:xfrm>
          <a:off x="0" y="0"/>
          <a:ext cx="0" cy="0"/>
          <a:chOff x="0" y="0"/>
          <a:chExt cx="0" cy="0"/>
        </a:xfrm>
      </p:grpSpPr>
      <p:sp>
        <p:nvSpPr>
          <p:cNvPr id="13043" name="Google Shape;13043;p481"/>
          <p:cNvSpPr txBox="1"/>
          <p:nvPr/>
        </p:nvSpPr>
        <p:spPr>
          <a:xfrm>
            <a:off x="1180925" y="2547575"/>
            <a:ext cx="2665500" cy="432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pic>
        <p:nvPicPr>
          <p:cNvPr id="13044" name="Google Shape;13044;p481" descr="Duloxetine.svg"/>
          <p:cNvPicPr preferRelativeResize="0"/>
          <p:nvPr/>
        </p:nvPicPr>
        <p:blipFill rotWithShape="1">
          <a:blip r:embed="rId3">
            <a:alphaModFix/>
          </a:blip>
          <a:srcRect/>
          <a:stretch/>
        </p:blipFill>
        <p:spPr>
          <a:xfrm>
            <a:off x="7543800" y="1188700"/>
            <a:ext cx="1513121" cy="901375"/>
          </a:xfrm>
          <a:prstGeom prst="rect">
            <a:avLst/>
          </a:prstGeom>
          <a:noFill/>
          <a:ln>
            <a:noFill/>
          </a:ln>
        </p:spPr>
      </p:pic>
      <p:pic>
        <p:nvPicPr>
          <p:cNvPr id="13045" name="Google Shape;13045;p481" descr="clipped result image"/>
          <p:cNvPicPr preferRelativeResize="0"/>
          <p:nvPr/>
        </p:nvPicPr>
        <p:blipFill rotWithShape="1">
          <a:blip r:embed="rId4">
            <a:alphaModFix/>
          </a:blip>
          <a:srcRect/>
          <a:stretch/>
        </p:blipFill>
        <p:spPr>
          <a:xfrm rot="5400000">
            <a:off x="7452325" y="4192850"/>
            <a:ext cx="1144825" cy="409225"/>
          </a:xfrm>
          <a:prstGeom prst="rect">
            <a:avLst/>
          </a:prstGeom>
          <a:noFill/>
          <a:ln>
            <a:noFill/>
          </a:ln>
          <a:effectLst>
            <a:outerShdw blurRad="14288" dist="9525" dir="5400000" algn="bl" rotWithShape="0">
              <a:srgbClr val="000000">
                <a:alpha val="37000"/>
              </a:srgbClr>
            </a:outerShdw>
          </a:effectLst>
        </p:spPr>
      </p:pic>
      <p:sp>
        <p:nvSpPr>
          <p:cNvPr id="13046" name="Google Shape;13046;p481"/>
          <p:cNvSpPr txBox="1"/>
          <p:nvPr/>
        </p:nvSpPr>
        <p:spPr>
          <a:xfrm>
            <a:off x="7543795" y="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600" b="0" i="0" u="none" strike="noStrike" cap="none">
                <a:solidFill>
                  <a:srgbClr val="000000"/>
                </a:solidFill>
                <a:latin typeface="Arial"/>
                <a:ea typeface="Arial"/>
                <a:cs typeface="Arial"/>
                <a:sym typeface="Arial"/>
              </a:rPr>
              <a:t>#48</a:t>
            </a:r>
            <a:endParaRPr sz="1600"/>
          </a:p>
          <a:p>
            <a:pPr marL="0" marR="0" lvl="0" indent="0" algn="l" rtl="0">
              <a:lnSpc>
                <a:spcPct val="100000"/>
              </a:lnSpc>
              <a:spcBef>
                <a:spcPts val="0"/>
              </a:spcBef>
              <a:spcAft>
                <a:spcPts val="0"/>
              </a:spcAft>
              <a:buClr>
                <a:srgbClr val="000000"/>
              </a:buClr>
              <a:buSzPts val="800"/>
              <a:buFont typeface="Arial"/>
              <a:buNone/>
            </a:pPr>
            <a:r>
              <a:rPr lang="en" sz="1600" b="0" i="0" u="none" strike="noStrike" cap="none">
                <a:solidFill>
                  <a:srgbClr val="000000"/>
                </a:solidFill>
                <a:latin typeface="Arial"/>
                <a:ea typeface="Arial"/>
                <a:cs typeface="Arial"/>
                <a:sym typeface="Arial"/>
              </a:rPr>
              <a:t>2004</a:t>
            </a:r>
            <a:endParaRPr sz="1600"/>
          </a:p>
          <a:p>
            <a:pPr marL="0" marR="0" lvl="0" indent="0" algn="l" rtl="0">
              <a:lnSpc>
                <a:spcPct val="100000"/>
              </a:lnSpc>
              <a:spcBef>
                <a:spcPts val="0"/>
              </a:spcBef>
              <a:spcAft>
                <a:spcPts val="0"/>
              </a:spcAft>
              <a:buClr>
                <a:srgbClr val="000000"/>
              </a:buClr>
              <a:buSzPts val="800"/>
              <a:buFont typeface="Arial"/>
              <a:buNone/>
            </a:pPr>
            <a:r>
              <a:rPr lang="en" sz="1600" b="0" i="0" u="none" strike="noStrike" cap="none">
                <a:solidFill>
                  <a:srgbClr val="000000"/>
                </a:solidFill>
                <a:latin typeface="Arial"/>
                <a:ea typeface="Arial"/>
                <a:cs typeface="Arial"/>
                <a:sym typeface="Arial"/>
              </a:rPr>
              <a:t>$6</a:t>
            </a:r>
            <a:r>
              <a:rPr lang="en" sz="1600"/>
              <a:t>–</a:t>
            </a:r>
            <a:r>
              <a:rPr lang="en" sz="1600" b="0" i="0" u="none" strike="noStrike" cap="none">
                <a:solidFill>
                  <a:srgbClr val="000000"/>
                </a:solidFill>
                <a:latin typeface="Arial"/>
                <a:ea typeface="Arial"/>
                <a:cs typeface="Arial"/>
                <a:sym typeface="Arial"/>
              </a:rPr>
              <a:t>$166</a:t>
            </a:r>
            <a:endParaRPr sz="1600" b="0" i="0" u="none" strike="noStrike" cap="none">
              <a:solidFill>
                <a:srgbClr val="000000"/>
              </a:solidFill>
              <a:latin typeface="Arial"/>
              <a:ea typeface="Arial"/>
              <a:cs typeface="Arial"/>
              <a:sym typeface="Arial"/>
            </a:endParaRPr>
          </a:p>
        </p:txBody>
      </p:sp>
      <p:sp>
        <p:nvSpPr>
          <p:cNvPr id="13047" name="Google Shape;13047;p481"/>
          <p:cNvSpPr txBox="1"/>
          <p:nvPr/>
        </p:nvSpPr>
        <p:spPr>
          <a:xfrm>
            <a:off x="8299198" y="3631400"/>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600" b="0" i="0" u="none" strike="noStrike" cap="none">
                <a:solidFill>
                  <a:srgbClr val="000000"/>
                </a:solidFill>
                <a:latin typeface="Arial"/>
                <a:ea typeface="Arial"/>
                <a:cs typeface="Arial"/>
                <a:sym typeface="Arial"/>
              </a:rPr>
              <a:t>20</a:t>
            </a:r>
            <a:endParaRPr sz="1600"/>
          </a:p>
          <a:p>
            <a:pPr marL="0" marR="0" lvl="0" indent="0" algn="l" rtl="0">
              <a:lnSpc>
                <a:spcPct val="100000"/>
              </a:lnSpc>
              <a:spcBef>
                <a:spcPts val="0"/>
              </a:spcBef>
              <a:spcAft>
                <a:spcPts val="0"/>
              </a:spcAft>
              <a:buClr>
                <a:srgbClr val="000000"/>
              </a:buClr>
              <a:buSzPts val="800"/>
              <a:buFont typeface="Arial"/>
              <a:buNone/>
            </a:pPr>
            <a:r>
              <a:rPr lang="en" sz="1600" b="0" i="0" u="none" strike="noStrike" cap="none">
                <a:solidFill>
                  <a:srgbClr val="000000"/>
                </a:solidFill>
                <a:latin typeface="Arial"/>
                <a:ea typeface="Arial"/>
                <a:cs typeface="Arial"/>
                <a:sym typeface="Arial"/>
              </a:rPr>
              <a:t>30</a:t>
            </a:r>
            <a:endParaRPr sz="1600"/>
          </a:p>
          <a:p>
            <a:pPr marL="0" marR="0" lvl="0" indent="0" algn="l" rtl="0">
              <a:lnSpc>
                <a:spcPct val="100000"/>
              </a:lnSpc>
              <a:spcBef>
                <a:spcPts val="0"/>
              </a:spcBef>
              <a:spcAft>
                <a:spcPts val="0"/>
              </a:spcAft>
              <a:buClr>
                <a:srgbClr val="000000"/>
              </a:buClr>
              <a:buSzPts val="800"/>
              <a:buFont typeface="Arial"/>
              <a:buNone/>
            </a:pPr>
            <a:r>
              <a:rPr lang="en" sz="1600" b="0" i="0" u="none" strike="noStrike" cap="none">
                <a:solidFill>
                  <a:srgbClr val="000000"/>
                </a:solidFill>
                <a:latin typeface="Arial"/>
                <a:ea typeface="Arial"/>
                <a:cs typeface="Arial"/>
                <a:sym typeface="Arial"/>
              </a:rPr>
              <a:t>40</a:t>
            </a:r>
            <a:endParaRPr sz="1600"/>
          </a:p>
          <a:p>
            <a:pPr marL="0" marR="0" lvl="0" indent="0" algn="l" rtl="0">
              <a:lnSpc>
                <a:spcPct val="100000"/>
              </a:lnSpc>
              <a:spcBef>
                <a:spcPts val="0"/>
              </a:spcBef>
              <a:spcAft>
                <a:spcPts val="0"/>
              </a:spcAft>
              <a:buClr>
                <a:srgbClr val="000000"/>
              </a:buClr>
              <a:buSzPts val="800"/>
              <a:buFont typeface="Arial"/>
              <a:buNone/>
            </a:pPr>
            <a:r>
              <a:rPr lang="en" sz="1600" b="0" i="0" u="sng" strike="noStrike" cap="none">
                <a:solidFill>
                  <a:srgbClr val="000000"/>
                </a:solidFill>
                <a:latin typeface="Arial"/>
                <a:ea typeface="Arial"/>
                <a:cs typeface="Arial"/>
                <a:sym typeface="Arial"/>
              </a:rPr>
              <a:t>60</a:t>
            </a:r>
            <a:endParaRPr sz="1600"/>
          </a:p>
          <a:p>
            <a:pPr marL="0" marR="0" lvl="0" indent="0" algn="l" rtl="0">
              <a:lnSpc>
                <a:spcPct val="100000"/>
              </a:lnSpc>
              <a:spcBef>
                <a:spcPts val="0"/>
              </a:spcBef>
              <a:spcAft>
                <a:spcPts val="0"/>
              </a:spcAft>
              <a:buClr>
                <a:srgbClr val="000000"/>
              </a:buClr>
              <a:buSzPts val="600"/>
              <a:buFont typeface="Arial"/>
              <a:buNone/>
            </a:pPr>
            <a:r>
              <a:rPr lang="en" sz="1600" b="0" i="0" u="none" strike="noStrike" cap="none">
                <a:solidFill>
                  <a:srgbClr val="000000"/>
                </a:solidFill>
                <a:latin typeface="Arial"/>
                <a:ea typeface="Arial"/>
                <a:cs typeface="Arial"/>
                <a:sym typeface="Arial"/>
              </a:rPr>
              <a:t>mg</a:t>
            </a:r>
            <a:endParaRPr sz="1600" b="0" i="0" u="none" strike="noStrike" cap="none">
              <a:solidFill>
                <a:srgbClr val="000000"/>
              </a:solidFill>
              <a:latin typeface="Arial"/>
              <a:ea typeface="Arial"/>
              <a:cs typeface="Arial"/>
              <a:sym typeface="Arial"/>
            </a:endParaRPr>
          </a:p>
        </p:txBody>
      </p:sp>
      <p:cxnSp>
        <p:nvCxnSpPr>
          <p:cNvPr id="13048" name="Google Shape;13048;p481"/>
          <p:cNvCxnSpPr/>
          <p:nvPr/>
        </p:nvCxnSpPr>
        <p:spPr>
          <a:xfrm>
            <a:off x="7496275" y="1200"/>
            <a:ext cx="0" cy="5141100"/>
          </a:xfrm>
          <a:prstGeom prst="straightConnector1">
            <a:avLst/>
          </a:prstGeom>
          <a:noFill/>
          <a:ln w="9525" cap="flat" cmpd="sng">
            <a:solidFill>
              <a:schemeClr val="dk2"/>
            </a:solidFill>
            <a:prstDash val="solid"/>
            <a:round/>
            <a:headEnd type="none" w="med" len="med"/>
            <a:tailEnd type="none" w="med" len="med"/>
          </a:ln>
        </p:spPr>
      </p:cxnSp>
      <p:sp>
        <p:nvSpPr>
          <p:cNvPr id="13049" name="Google Shape;13049;p481"/>
          <p:cNvSpPr txBox="1"/>
          <p:nvPr/>
        </p:nvSpPr>
        <p:spPr>
          <a:xfrm>
            <a:off x="-2" y="-25589"/>
            <a:ext cx="7187400" cy="6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800" b="0" i="0" u="none" strike="noStrike" cap="none">
                <a:solidFill>
                  <a:srgbClr val="000000"/>
                </a:solidFill>
                <a:latin typeface="Arial"/>
                <a:ea typeface="Arial"/>
                <a:cs typeface="Arial"/>
                <a:sym typeface="Arial"/>
              </a:rPr>
              <a:t>Duloxetine (CYMBALTA)</a:t>
            </a:r>
            <a:endParaRPr sz="18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900"/>
              <a:buFont typeface="Arial"/>
              <a:buNone/>
            </a:pPr>
            <a:r>
              <a:rPr lang="en" sz="1300" b="0" i="0" u="none" strike="noStrike" cap="none">
                <a:solidFill>
                  <a:srgbClr val="000000"/>
                </a:solidFill>
                <a:latin typeface="Arial"/>
                <a:ea typeface="Arial"/>
                <a:cs typeface="Arial"/>
                <a:sym typeface="Arial"/>
              </a:rPr>
              <a:t>du LOX e tine / cym BAL ta</a:t>
            </a:r>
            <a:endParaRPr sz="13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200"/>
              <a:buFont typeface="Arial"/>
              <a:buNone/>
            </a:pPr>
            <a:r>
              <a:rPr lang="en" sz="1600" b="0" i="0" u="none" strike="noStrike" cap="none">
                <a:solidFill>
                  <a:srgbClr val="000000"/>
                </a:solidFill>
                <a:latin typeface="Arial"/>
                <a:ea typeface="Arial"/>
                <a:cs typeface="Arial"/>
                <a:sym typeface="Arial"/>
              </a:rPr>
              <a:t>“Duel</a:t>
            </a:r>
            <a:r>
              <a:rPr lang="en" sz="1200" b="0" i="0" u="none" strike="noStrike" cap="none">
                <a:solidFill>
                  <a:srgbClr val="000000"/>
                </a:solidFill>
                <a:latin typeface="Arial"/>
                <a:ea typeface="Arial"/>
                <a:cs typeface="Arial"/>
                <a:sym typeface="Arial"/>
              </a:rPr>
              <a:t>ing</a:t>
            </a:r>
            <a:r>
              <a:rPr lang="en" sz="1600" b="0" i="0" u="none" strike="noStrike" cap="none">
                <a:solidFill>
                  <a:srgbClr val="000000"/>
                </a:solidFill>
                <a:latin typeface="Arial"/>
                <a:ea typeface="Arial"/>
                <a:cs typeface="Arial"/>
                <a:sym typeface="Arial"/>
              </a:rPr>
              <a:t> Cymbal</a:t>
            </a:r>
            <a:r>
              <a:rPr lang="en" sz="1200" b="0" i="0" u="none" strike="noStrike" cap="none">
                <a:solidFill>
                  <a:srgbClr val="000000"/>
                </a:solidFill>
                <a:latin typeface="Arial"/>
                <a:ea typeface="Arial"/>
                <a:cs typeface="Arial"/>
                <a:sym typeface="Arial"/>
              </a:rPr>
              <a:t>s</a:t>
            </a:r>
            <a:r>
              <a:rPr lang="en" sz="1600" b="0" i="0" u="none" strike="noStrike" cap="none">
                <a:solidFill>
                  <a:srgbClr val="000000"/>
                </a:solidFill>
                <a:latin typeface="Arial"/>
                <a:ea typeface="Arial"/>
                <a:cs typeface="Arial"/>
                <a:sym typeface="Arial"/>
              </a:rPr>
              <a:t>”  </a:t>
            </a:r>
            <a:endParaRPr sz="1600" b="0" i="0" u="none" strike="noStrike" cap="none">
              <a:solidFill>
                <a:srgbClr val="000000"/>
              </a:solidFill>
              <a:latin typeface="Arial"/>
              <a:ea typeface="Arial"/>
              <a:cs typeface="Arial"/>
              <a:sym typeface="Arial"/>
            </a:endParaRPr>
          </a:p>
        </p:txBody>
      </p:sp>
      <p:sp>
        <p:nvSpPr>
          <p:cNvPr id="13050" name="Google Shape;13050;p481"/>
          <p:cNvSpPr txBox="1"/>
          <p:nvPr/>
        </p:nvSpPr>
        <p:spPr>
          <a:xfrm>
            <a:off x="99275" y="1033575"/>
            <a:ext cx="2491500" cy="94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 Antidepressant</a:t>
            </a:r>
            <a:endParaRPr>
              <a:solidFill>
                <a:schemeClr val="dk1"/>
              </a:solidFill>
            </a:endParaRPr>
          </a:p>
          <a:p>
            <a:pPr marL="0" lvl="0" indent="0" algn="l" rtl="0">
              <a:spcBef>
                <a:spcPts val="0"/>
              </a:spcBef>
              <a:spcAft>
                <a:spcPts val="0"/>
              </a:spcAft>
              <a:buNone/>
            </a:pPr>
            <a:r>
              <a:rPr lang="en">
                <a:solidFill>
                  <a:schemeClr val="dk1"/>
                </a:solidFill>
              </a:rPr>
              <a:t>❖ Serotonin-norepinephrine</a:t>
            </a:r>
            <a:endParaRPr>
              <a:solidFill>
                <a:schemeClr val="dk1"/>
              </a:solidFill>
            </a:endParaRPr>
          </a:p>
          <a:p>
            <a:pPr marL="0" lvl="0" indent="0" algn="l" rtl="0">
              <a:spcBef>
                <a:spcPts val="0"/>
              </a:spcBef>
              <a:spcAft>
                <a:spcPts val="0"/>
              </a:spcAft>
              <a:buNone/>
            </a:pPr>
            <a:r>
              <a:rPr lang="en">
                <a:solidFill>
                  <a:schemeClr val="dk1"/>
                </a:solidFill>
              </a:rPr>
              <a:t>    reuptake inhibitor (SNRI)</a:t>
            </a:r>
            <a:endParaRPr>
              <a:solidFill>
                <a:schemeClr val="dk1"/>
              </a:solidFill>
            </a:endParaRPr>
          </a:p>
          <a:p>
            <a:pPr marL="0" lvl="0" indent="0" algn="l" rtl="0">
              <a:spcBef>
                <a:spcPts val="0"/>
              </a:spcBef>
              <a:spcAft>
                <a:spcPts val="0"/>
              </a:spcAft>
              <a:buNone/>
            </a:pPr>
            <a:r>
              <a:rPr lang="en">
                <a:solidFill>
                  <a:schemeClr val="dk1"/>
                </a:solidFill>
              </a:rPr>
              <a:t>❖ 5-HT &gt; NE</a:t>
            </a:r>
            <a:endParaRPr/>
          </a:p>
        </p:txBody>
      </p:sp>
      <p:grpSp>
        <p:nvGrpSpPr>
          <p:cNvPr id="13051" name="Google Shape;13051;p481"/>
          <p:cNvGrpSpPr/>
          <p:nvPr/>
        </p:nvGrpSpPr>
        <p:grpSpPr>
          <a:xfrm>
            <a:off x="2003217" y="1033574"/>
            <a:ext cx="5189733" cy="3682950"/>
            <a:chOff x="2003217" y="1033574"/>
            <a:chExt cx="5189733" cy="3682950"/>
          </a:xfrm>
        </p:grpSpPr>
        <p:pic>
          <p:nvPicPr>
            <p:cNvPr id="13052" name="Google Shape;13052;p481" descr="clipped result image"/>
            <p:cNvPicPr preferRelativeResize="0"/>
            <p:nvPr/>
          </p:nvPicPr>
          <p:blipFill rotWithShape="1">
            <a:blip r:embed="rId5">
              <a:alphaModFix/>
            </a:blip>
            <a:srcRect/>
            <a:stretch/>
          </p:blipFill>
          <p:spPr>
            <a:xfrm>
              <a:off x="4665405" y="1653739"/>
              <a:ext cx="2527545" cy="2945846"/>
            </a:xfrm>
            <a:prstGeom prst="rect">
              <a:avLst/>
            </a:prstGeom>
            <a:noFill/>
            <a:ln>
              <a:noFill/>
            </a:ln>
            <a:effectLst>
              <a:outerShdw blurRad="57150" dist="19050" dir="5400000" algn="bl" rotWithShape="0">
                <a:srgbClr val="000000">
                  <a:alpha val="49800"/>
                </a:srgbClr>
              </a:outerShdw>
            </a:effectLst>
          </p:spPr>
        </p:pic>
        <p:pic>
          <p:nvPicPr>
            <p:cNvPr id="13053" name="Google Shape;13053;p481" descr="clipped result image"/>
            <p:cNvPicPr preferRelativeResize="0"/>
            <p:nvPr/>
          </p:nvPicPr>
          <p:blipFill rotWithShape="1">
            <a:blip r:embed="rId6">
              <a:alphaModFix/>
            </a:blip>
            <a:srcRect/>
            <a:stretch/>
          </p:blipFill>
          <p:spPr>
            <a:xfrm>
              <a:off x="5410710" y="3072344"/>
              <a:ext cx="908631" cy="644411"/>
            </a:xfrm>
            <a:prstGeom prst="rect">
              <a:avLst/>
            </a:prstGeom>
            <a:noFill/>
            <a:ln>
              <a:noFill/>
            </a:ln>
            <a:effectLst>
              <a:outerShdw blurRad="57150" dist="19050" dir="5400000" algn="bl" rotWithShape="0">
                <a:srgbClr val="000000">
                  <a:alpha val="49800"/>
                </a:srgbClr>
              </a:outerShdw>
            </a:effectLst>
          </p:spPr>
        </p:pic>
        <p:pic>
          <p:nvPicPr>
            <p:cNvPr id="13054" name="Google Shape;13054;p481" descr="clipped result image"/>
            <p:cNvPicPr preferRelativeResize="0"/>
            <p:nvPr/>
          </p:nvPicPr>
          <p:blipFill rotWithShape="1">
            <a:blip r:embed="rId7">
              <a:alphaModFix/>
            </a:blip>
            <a:srcRect/>
            <a:stretch/>
          </p:blipFill>
          <p:spPr>
            <a:xfrm rot="222668">
              <a:off x="2102871" y="1488374"/>
              <a:ext cx="2350278" cy="3155397"/>
            </a:xfrm>
            <a:prstGeom prst="rect">
              <a:avLst/>
            </a:prstGeom>
            <a:noFill/>
            <a:ln>
              <a:noFill/>
            </a:ln>
            <a:effectLst>
              <a:outerShdw blurRad="57150" dist="19050" dir="5400000" algn="bl" rotWithShape="0">
                <a:srgbClr val="000000">
                  <a:alpha val="49800"/>
                </a:srgbClr>
              </a:outerShdw>
            </a:effectLst>
          </p:spPr>
        </p:pic>
        <p:pic>
          <p:nvPicPr>
            <p:cNvPr id="13055" name="Google Shape;13055;p481" descr="clipped result image"/>
            <p:cNvPicPr preferRelativeResize="0"/>
            <p:nvPr/>
          </p:nvPicPr>
          <p:blipFill rotWithShape="1">
            <a:blip r:embed="rId6">
              <a:alphaModFix/>
            </a:blip>
            <a:srcRect/>
            <a:stretch/>
          </p:blipFill>
          <p:spPr>
            <a:xfrm>
              <a:off x="2703591" y="3011746"/>
              <a:ext cx="908631" cy="644411"/>
            </a:xfrm>
            <a:prstGeom prst="rect">
              <a:avLst/>
            </a:prstGeom>
            <a:noFill/>
            <a:ln>
              <a:noFill/>
            </a:ln>
            <a:effectLst>
              <a:outerShdw blurRad="57150" dist="19050" dir="5400000" algn="bl" rotWithShape="0">
                <a:srgbClr val="000000">
                  <a:alpha val="49800"/>
                </a:srgbClr>
              </a:outerShdw>
            </a:effectLst>
          </p:spPr>
        </p:pic>
        <p:pic>
          <p:nvPicPr>
            <p:cNvPr id="13056" name="Google Shape;13056;p481" descr="clipped result image"/>
            <p:cNvPicPr preferRelativeResize="0"/>
            <p:nvPr/>
          </p:nvPicPr>
          <p:blipFill rotWithShape="1">
            <a:blip r:embed="rId8">
              <a:alphaModFix/>
            </a:blip>
            <a:srcRect/>
            <a:stretch/>
          </p:blipFill>
          <p:spPr>
            <a:xfrm>
              <a:off x="3899383" y="2765309"/>
              <a:ext cx="472675" cy="748399"/>
            </a:xfrm>
            <a:prstGeom prst="rect">
              <a:avLst/>
            </a:prstGeom>
            <a:noFill/>
            <a:ln>
              <a:noFill/>
            </a:ln>
          </p:spPr>
        </p:pic>
        <p:pic>
          <p:nvPicPr>
            <p:cNvPr id="13057" name="Google Shape;13057;p481"/>
            <p:cNvPicPr preferRelativeResize="0"/>
            <p:nvPr/>
          </p:nvPicPr>
          <p:blipFill rotWithShape="1">
            <a:blip r:embed="rId9">
              <a:alphaModFix/>
            </a:blip>
            <a:srcRect/>
            <a:stretch/>
          </p:blipFill>
          <p:spPr>
            <a:xfrm>
              <a:off x="5788647" y="1033574"/>
              <a:ext cx="909745" cy="451649"/>
            </a:xfrm>
            <a:prstGeom prst="rect">
              <a:avLst/>
            </a:prstGeom>
            <a:noFill/>
            <a:ln>
              <a:noFill/>
            </a:ln>
          </p:spPr>
        </p:pic>
        <p:pic>
          <p:nvPicPr>
            <p:cNvPr id="13058" name="Google Shape;13058;p481"/>
            <p:cNvPicPr preferRelativeResize="0"/>
            <p:nvPr/>
          </p:nvPicPr>
          <p:blipFill rotWithShape="1">
            <a:blip r:embed="rId10">
              <a:alphaModFix/>
            </a:blip>
            <a:srcRect/>
            <a:stretch/>
          </p:blipFill>
          <p:spPr>
            <a:xfrm>
              <a:off x="5749427" y="1165243"/>
              <a:ext cx="951810" cy="865840"/>
            </a:xfrm>
            <a:prstGeom prst="rect">
              <a:avLst/>
            </a:prstGeom>
            <a:noFill/>
            <a:ln>
              <a:noFill/>
            </a:ln>
          </p:spPr>
        </p:pic>
        <p:pic>
          <p:nvPicPr>
            <p:cNvPr id="13059" name="Google Shape;13059;p481"/>
            <p:cNvPicPr preferRelativeResize="0"/>
            <p:nvPr/>
          </p:nvPicPr>
          <p:blipFill rotWithShape="1">
            <a:blip r:embed="rId9">
              <a:alphaModFix/>
            </a:blip>
            <a:srcRect/>
            <a:stretch/>
          </p:blipFill>
          <p:spPr>
            <a:xfrm>
              <a:off x="3264691" y="1076842"/>
              <a:ext cx="909745" cy="451649"/>
            </a:xfrm>
            <a:prstGeom prst="rect">
              <a:avLst/>
            </a:prstGeom>
            <a:noFill/>
            <a:ln>
              <a:noFill/>
            </a:ln>
          </p:spPr>
        </p:pic>
        <p:pic>
          <p:nvPicPr>
            <p:cNvPr id="13060" name="Google Shape;13060;p481"/>
            <p:cNvPicPr preferRelativeResize="0"/>
            <p:nvPr/>
          </p:nvPicPr>
          <p:blipFill rotWithShape="1">
            <a:blip r:embed="rId10">
              <a:alphaModFix/>
            </a:blip>
            <a:srcRect/>
            <a:stretch/>
          </p:blipFill>
          <p:spPr>
            <a:xfrm>
              <a:off x="3225472" y="1208510"/>
              <a:ext cx="951810" cy="865840"/>
            </a:xfrm>
            <a:prstGeom prst="rect">
              <a:avLst/>
            </a:prstGeom>
            <a:noFill/>
            <a:ln>
              <a:noFill/>
            </a:ln>
          </p:spPr>
        </p:pic>
        <p:pic>
          <p:nvPicPr>
            <p:cNvPr id="13061" name="Google Shape;13061;p481" descr="clipped result image"/>
            <p:cNvPicPr preferRelativeResize="0"/>
            <p:nvPr/>
          </p:nvPicPr>
          <p:blipFill rotWithShape="1">
            <a:blip r:embed="rId11">
              <a:alphaModFix/>
            </a:blip>
            <a:srcRect/>
            <a:stretch/>
          </p:blipFill>
          <p:spPr>
            <a:xfrm>
              <a:off x="2903779" y="1869872"/>
              <a:ext cx="740624" cy="803208"/>
            </a:xfrm>
            <a:prstGeom prst="rect">
              <a:avLst/>
            </a:prstGeom>
            <a:noFill/>
            <a:ln>
              <a:noFill/>
            </a:ln>
          </p:spPr>
        </p:pic>
      </p:grpSp>
      <p:sp>
        <p:nvSpPr>
          <p:cNvPr id="13062" name="Google Shape;13062;p481"/>
          <p:cNvSpPr txBox="1"/>
          <p:nvPr/>
        </p:nvSpPr>
        <p:spPr>
          <a:xfrm>
            <a:off x="3974538" y="1793501"/>
            <a:ext cx="1247100" cy="499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Cymbal duel </a:t>
            </a:r>
            <a:endParaRPr b="0" i="0" u="none" strike="noStrike" cap="none">
              <a:solidFill>
                <a:srgbClr val="000000"/>
              </a:solidFill>
              <a:latin typeface="Arial"/>
              <a:ea typeface="Arial"/>
              <a:cs typeface="Arial"/>
              <a:sym typeface="Arial"/>
            </a:endParaRPr>
          </a:p>
        </p:txBody>
      </p:sp>
      <p:sp>
        <p:nvSpPr>
          <p:cNvPr id="13063" name="Google Shape;13063;p481"/>
          <p:cNvSpPr txBox="1"/>
          <p:nvPr/>
        </p:nvSpPr>
        <p:spPr>
          <a:xfrm>
            <a:off x="3366300" y="4716525"/>
            <a:ext cx="2830500" cy="49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Rare risk of liver damage</a:t>
            </a:r>
            <a:endParaRPr b="0" i="0" u="none" strike="noStrike" cap="none">
              <a:solidFill>
                <a:srgbClr val="000000"/>
              </a:solidFill>
              <a:latin typeface="Arial"/>
              <a:ea typeface="Arial"/>
              <a:cs typeface="Arial"/>
              <a:sym typeface="Arial"/>
            </a:endParaRPr>
          </a:p>
        </p:txBody>
      </p:sp>
      <p:grpSp>
        <p:nvGrpSpPr>
          <p:cNvPr id="13064" name="Google Shape;13064;p481"/>
          <p:cNvGrpSpPr/>
          <p:nvPr/>
        </p:nvGrpSpPr>
        <p:grpSpPr>
          <a:xfrm>
            <a:off x="7702338" y="2592975"/>
            <a:ext cx="451800" cy="670115"/>
            <a:chOff x="7702338" y="2592975"/>
            <a:chExt cx="451800" cy="670115"/>
          </a:xfrm>
        </p:grpSpPr>
        <p:pic>
          <p:nvPicPr>
            <p:cNvPr id="13065" name="Google Shape;13065;p481" descr="clipped result image"/>
            <p:cNvPicPr preferRelativeResize="0"/>
            <p:nvPr/>
          </p:nvPicPr>
          <p:blipFill>
            <a:blip r:embed="rId12">
              <a:alphaModFix/>
            </a:blip>
            <a:stretch>
              <a:fillRect/>
            </a:stretch>
          </p:blipFill>
          <p:spPr>
            <a:xfrm>
              <a:off x="7730903" y="2673090"/>
              <a:ext cx="275189" cy="590000"/>
            </a:xfrm>
            <a:prstGeom prst="rect">
              <a:avLst/>
            </a:prstGeom>
            <a:noFill/>
            <a:ln>
              <a:noFill/>
            </a:ln>
          </p:spPr>
        </p:pic>
        <p:sp>
          <p:nvSpPr>
            <p:cNvPr id="13066" name="Google Shape;13066;p481"/>
            <p:cNvSpPr txBox="1"/>
            <p:nvPr/>
          </p:nvSpPr>
          <p:spPr>
            <a:xfrm>
              <a:off x="7702338" y="2592975"/>
              <a:ext cx="451800" cy="42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solidFill>
                    <a:srgbClr val="CC0000"/>
                  </a:solidFill>
                </a:rPr>
                <a:t>+</a:t>
              </a:r>
              <a:endParaRPr sz="2200" b="1">
                <a:solidFill>
                  <a:srgbClr val="CC0000"/>
                </a:solidFill>
              </a:endParaRPr>
            </a:p>
          </p:txBody>
        </p:sp>
      </p:grpSp>
      <p:sp>
        <p:nvSpPr>
          <p:cNvPr id="13067" name="Google Shape;13067;p481"/>
          <p:cNvSpPr txBox="1"/>
          <p:nvPr/>
        </p:nvSpPr>
        <p:spPr>
          <a:xfrm>
            <a:off x="8077948" y="2730788"/>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1600"/>
              <a:t>SNRI</a:t>
            </a:r>
            <a:endParaRPr sz="1600"/>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Shape 13071"/>
        <p:cNvGrpSpPr/>
        <p:nvPr/>
      </p:nvGrpSpPr>
      <p:grpSpPr>
        <a:xfrm>
          <a:off x="0" y="0"/>
          <a:ext cx="0" cy="0"/>
          <a:chOff x="0" y="0"/>
          <a:chExt cx="0" cy="0"/>
        </a:xfrm>
      </p:grpSpPr>
      <p:grpSp>
        <p:nvGrpSpPr>
          <p:cNvPr id="13072" name="Google Shape;13072;p482"/>
          <p:cNvGrpSpPr/>
          <p:nvPr/>
        </p:nvGrpSpPr>
        <p:grpSpPr>
          <a:xfrm>
            <a:off x="3303550" y="902275"/>
            <a:ext cx="4434449" cy="3611500"/>
            <a:chOff x="2770150" y="978475"/>
            <a:chExt cx="4434449" cy="3611500"/>
          </a:xfrm>
        </p:grpSpPr>
        <p:grpSp>
          <p:nvGrpSpPr>
            <p:cNvPr id="13073" name="Google Shape;13073;p482"/>
            <p:cNvGrpSpPr/>
            <p:nvPr/>
          </p:nvGrpSpPr>
          <p:grpSpPr>
            <a:xfrm>
              <a:off x="2770150" y="978475"/>
              <a:ext cx="4434449" cy="3611500"/>
              <a:chOff x="2770150" y="978475"/>
              <a:chExt cx="4434449" cy="3611500"/>
            </a:xfrm>
          </p:grpSpPr>
          <p:grpSp>
            <p:nvGrpSpPr>
              <p:cNvPr id="13074" name="Google Shape;13074;p482"/>
              <p:cNvGrpSpPr/>
              <p:nvPr/>
            </p:nvGrpSpPr>
            <p:grpSpPr>
              <a:xfrm>
                <a:off x="3544943" y="978475"/>
                <a:ext cx="1167373" cy="975628"/>
                <a:chOff x="-2521759" y="897403"/>
                <a:chExt cx="1477500" cy="1089600"/>
              </a:xfrm>
            </p:grpSpPr>
            <p:sp>
              <p:nvSpPr>
                <p:cNvPr id="13075" name="Google Shape;13075;p482"/>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076" name="Google Shape;13076;p482"/>
                <p:cNvGrpSpPr/>
                <p:nvPr/>
              </p:nvGrpSpPr>
              <p:grpSpPr>
                <a:xfrm>
                  <a:off x="-2127414" y="1275205"/>
                  <a:ext cx="688733" cy="700658"/>
                  <a:chOff x="40123" y="-1583761"/>
                  <a:chExt cx="688733" cy="1109689"/>
                </a:xfrm>
              </p:grpSpPr>
              <p:grpSp>
                <p:nvGrpSpPr>
                  <p:cNvPr id="13077" name="Google Shape;13077;p482"/>
                  <p:cNvGrpSpPr/>
                  <p:nvPr/>
                </p:nvGrpSpPr>
                <p:grpSpPr>
                  <a:xfrm>
                    <a:off x="45124" y="-1327179"/>
                    <a:ext cx="683733" cy="853107"/>
                    <a:chOff x="597574" y="1930371"/>
                    <a:chExt cx="683733" cy="853107"/>
                  </a:xfrm>
                </p:grpSpPr>
                <p:grpSp>
                  <p:nvGrpSpPr>
                    <p:cNvPr id="13078" name="Google Shape;13078;p482"/>
                    <p:cNvGrpSpPr/>
                    <p:nvPr/>
                  </p:nvGrpSpPr>
                  <p:grpSpPr>
                    <a:xfrm rot="-5400000">
                      <a:off x="640721" y="2142893"/>
                      <a:ext cx="600335" cy="680836"/>
                      <a:chOff x="15239716" y="-12996420"/>
                      <a:chExt cx="1868456" cy="2463229"/>
                    </a:xfrm>
                  </p:grpSpPr>
                  <p:pic>
                    <p:nvPicPr>
                      <p:cNvPr id="13079" name="Google Shape;13079;p482"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3080" name="Google Shape;13080;p482"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3081" name="Google Shape;13081;p482"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3082" name="Google Shape;13082;p482"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3083" name="Google Shape;13083;p482"/>
              <p:cNvGrpSpPr/>
              <p:nvPr/>
            </p:nvGrpSpPr>
            <p:grpSpPr>
              <a:xfrm>
                <a:off x="2770150" y="1836025"/>
                <a:ext cx="4434449" cy="2753950"/>
                <a:chOff x="2354775" y="1227300"/>
                <a:chExt cx="4434449" cy="2753950"/>
              </a:xfrm>
            </p:grpSpPr>
            <p:pic>
              <p:nvPicPr>
                <p:cNvPr id="13084" name="Google Shape;13084;p482"/>
                <p:cNvPicPr preferRelativeResize="0"/>
                <p:nvPr/>
              </p:nvPicPr>
              <p:blipFill>
                <a:blip r:embed="rId7">
                  <a:alphaModFix/>
                </a:blip>
                <a:stretch>
                  <a:fillRect/>
                </a:stretch>
              </p:blipFill>
              <p:spPr>
                <a:xfrm>
                  <a:off x="2354775" y="1227300"/>
                  <a:ext cx="4434449" cy="2753950"/>
                </a:xfrm>
                <a:prstGeom prst="rect">
                  <a:avLst/>
                </a:prstGeom>
                <a:noFill/>
                <a:ln>
                  <a:noFill/>
                </a:ln>
              </p:spPr>
            </p:pic>
            <p:sp>
              <p:nvSpPr>
                <p:cNvPr id="13085" name="Google Shape;13085;p482"/>
                <p:cNvSpPr txBox="1"/>
                <p:nvPr/>
              </p:nvSpPr>
              <p:spPr>
                <a:xfrm rot="24443">
                  <a:off x="2690456" y="22283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duloxetine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CYMBALTA</a:t>
                  </a:r>
                  <a:endParaRPr sz="1800" b="1"/>
                </a:p>
                <a:p>
                  <a:pPr marL="0" marR="0" lvl="0" indent="0" algn="ctr" rtl="0">
                    <a:lnSpc>
                      <a:spcPct val="100000"/>
                    </a:lnSpc>
                    <a:spcBef>
                      <a:spcPts val="0"/>
                    </a:spcBef>
                    <a:spcAft>
                      <a:spcPts val="0"/>
                    </a:spcAft>
                    <a:buClr>
                      <a:srgbClr val="000000"/>
                    </a:buClr>
                    <a:buSzPts val="800"/>
                    <a:buFont typeface="Arial"/>
                    <a:buNone/>
                  </a:pPr>
                  <a:endParaRPr sz="1800" b="1"/>
                </a:p>
              </p:txBody>
            </p:sp>
          </p:grpSp>
          <p:sp>
            <p:nvSpPr>
              <p:cNvPr id="13086" name="Google Shape;13086;p482"/>
              <p:cNvSpPr/>
              <p:nvPr/>
            </p:nvSpPr>
            <p:spPr>
              <a:xfrm>
                <a:off x="3737615" y="20819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087" name="Google Shape;13087;p482"/>
              <p:cNvCxnSpPr/>
              <p:nvPr/>
            </p:nvCxnSpPr>
            <p:spPr>
              <a:xfrm>
                <a:off x="3902804" y="4428534"/>
                <a:ext cx="385200" cy="0"/>
              </a:xfrm>
              <a:prstGeom prst="straightConnector1">
                <a:avLst/>
              </a:prstGeom>
              <a:noFill/>
              <a:ln w="28575" cap="flat" cmpd="sng">
                <a:solidFill>
                  <a:schemeClr val="dk2"/>
                </a:solidFill>
                <a:prstDash val="solid"/>
                <a:round/>
                <a:headEnd type="none" w="med" len="med"/>
                <a:tailEnd type="none" w="med" len="med"/>
              </a:ln>
            </p:spPr>
          </p:cxnSp>
        </p:grpSp>
        <p:sp>
          <p:nvSpPr>
            <p:cNvPr id="13088" name="Google Shape;13088;p482"/>
            <p:cNvSpPr txBox="1"/>
            <p:nvPr/>
          </p:nvSpPr>
          <p:spPr>
            <a:xfrm rot="24292">
              <a:off x="3398827" y="1045697"/>
              <a:ext cx="1485937" cy="3894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CYP</a:t>
              </a:r>
              <a:endParaRPr sz="1200" b="1"/>
            </a:p>
          </p:txBody>
        </p:sp>
      </p:grpSp>
      <p:sp>
        <p:nvSpPr>
          <p:cNvPr id="13089" name="Google Shape;13089;p482"/>
          <p:cNvSpPr txBox="1"/>
          <p:nvPr/>
        </p:nvSpPr>
        <p:spPr>
          <a:xfrm>
            <a:off x="454700" y="154525"/>
            <a:ext cx="559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SNRI: Duloxetine</a:t>
            </a:r>
            <a:endParaRPr b="1"/>
          </a:p>
        </p:txBody>
      </p:sp>
      <p:grpSp>
        <p:nvGrpSpPr>
          <p:cNvPr id="13090" name="Google Shape;13090;p482"/>
          <p:cNvGrpSpPr/>
          <p:nvPr/>
        </p:nvGrpSpPr>
        <p:grpSpPr>
          <a:xfrm>
            <a:off x="7628561" y="154516"/>
            <a:ext cx="1383583" cy="880021"/>
            <a:chOff x="2003217" y="1415620"/>
            <a:chExt cx="5189733" cy="3300905"/>
          </a:xfrm>
        </p:grpSpPr>
        <p:pic>
          <p:nvPicPr>
            <p:cNvPr id="13091" name="Google Shape;13091;p482" descr="clipped result image"/>
            <p:cNvPicPr preferRelativeResize="0"/>
            <p:nvPr/>
          </p:nvPicPr>
          <p:blipFill rotWithShape="1">
            <a:blip r:embed="rId8">
              <a:alphaModFix/>
            </a:blip>
            <a:srcRect/>
            <a:stretch/>
          </p:blipFill>
          <p:spPr>
            <a:xfrm>
              <a:off x="4665405" y="1653739"/>
              <a:ext cx="2527545" cy="2945846"/>
            </a:xfrm>
            <a:prstGeom prst="rect">
              <a:avLst/>
            </a:prstGeom>
            <a:noFill/>
            <a:ln>
              <a:noFill/>
            </a:ln>
            <a:effectLst>
              <a:outerShdw blurRad="14288" dist="9525" dir="5400000" algn="bl" rotWithShape="0">
                <a:srgbClr val="000000">
                  <a:alpha val="49800"/>
                </a:srgbClr>
              </a:outerShdw>
            </a:effectLst>
          </p:spPr>
        </p:pic>
        <p:pic>
          <p:nvPicPr>
            <p:cNvPr id="13092" name="Google Shape;13092;p482" descr="clipped result image"/>
            <p:cNvPicPr preferRelativeResize="0"/>
            <p:nvPr/>
          </p:nvPicPr>
          <p:blipFill rotWithShape="1">
            <a:blip r:embed="rId9">
              <a:alphaModFix/>
            </a:blip>
            <a:srcRect/>
            <a:stretch/>
          </p:blipFill>
          <p:spPr>
            <a:xfrm>
              <a:off x="5410710" y="3072344"/>
              <a:ext cx="908631" cy="644411"/>
            </a:xfrm>
            <a:prstGeom prst="rect">
              <a:avLst/>
            </a:prstGeom>
            <a:noFill/>
            <a:ln>
              <a:noFill/>
            </a:ln>
            <a:effectLst>
              <a:outerShdw blurRad="14288" dist="9525" dir="5400000" algn="bl" rotWithShape="0">
                <a:srgbClr val="000000">
                  <a:alpha val="49800"/>
                </a:srgbClr>
              </a:outerShdw>
            </a:effectLst>
          </p:spPr>
        </p:pic>
        <p:pic>
          <p:nvPicPr>
            <p:cNvPr id="13093" name="Google Shape;13093;p482" descr="clipped result image"/>
            <p:cNvPicPr preferRelativeResize="0"/>
            <p:nvPr/>
          </p:nvPicPr>
          <p:blipFill rotWithShape="1">
            <a:blip r:embed="rId10">
              <a:alphaModFix/>
            </a:blip>
            <a:srcRect/>
            <a:stretch/>
          </p:blipFill>
          <p:spPr>
            <a:xfrm rot="222668">
              <a:off x="2102871" y="1488374"/>
              <a:ext cx="2350278" cy="3155397"/>
            </a:xfrm>
            <a:prstGeom prst="rect">
              <a:avLst/>
            </a:prstGeom>
            <a:noFill/>
            <a:ln>
              <a:noFill/>
            </a:ln>
            <a:effectLst>
              <a:outerShdw blurRad="14288" dist="9525" dir="5400000" algn="bl" rotWithShape="0">
                <a:srgbClr val="000000">
                  <a:alpha val="49800"/>
                </a:srgbClr>
              </a:outerShdw>
            </a:effectLst>
          </p:spPr>
        </p:pic>
        <p:pic>
          <p:nvPicPr>
            <p:cNvPr id="13094" name="Google Shape;13094;p482" descr="clipped result image"/>
            <p:cNvPicPr preferRelativeResize="0"/>
            <p:nvPr/>
          </p:nvPicPr>
          <p:blipFill rotWithShape="1">
            <a:blip r:embed="rId9">
              <a:alphaModFix/>
            </a:blip>
            <a:srcRect/>
            <a:stretch/>
          </p:blipFill>
          <p:spPr>
            <a:xfrm>
              <a:off x="2703591" y="3011746"/>
              <a:ext cx="908631" cy="644411"/>
            </a:xfrm>
            <a:prstGeom prst="rect">
              <a:avLst/>
            </a:prstGeom>
            <a:noFill/>
            <a:ln>
              <a:noFill/>
            </a:ln>
            <a:effectLst>
              <a:outerShdw blurRad="14288" dist="9525" dir="5400000" algn="bl" rotWithShape="0">
                <a:srgbClr val="000000">
                  <a:alpha val="49800"/>
                </a:srgbClr>
              </a:outerShdw>
            </a:effectLst>
          </p:spPr>
        </p:pic>
        <p:pic>
          <p:nvPicPr>
            <p:cNvPr id="13095" name="Google Shape;13095;p482" descr="clipped result image"/>
            <p:cNvPicPr preferRelativeResize="0"/>
            <p:nvPr/>
          </p:nvPicPr>
          <p:blipFill rotWithShape="1">
            <a:blip r:embed="rId11">
              <a:alphaModFix/>
            </a:blip>
            <a:srcRect/>
            <a:stretch/>
          </p:blipFill>
          <p:spPr>
            <a:xfrm>
              <a:off x="3899383" y="2765309"/>
              <a:ext cx="472675" cy="748399"/>
            </a:xfrm>
            <a:prstGeom prst="rect">
              <a:avLst/>
            </a:prstGeom>
            <a:noFill/>
            <a:ln>
              <a:noFill/>
            </a:ln>
            <a:effectLst>
              <a:outerShdw blurRad="14288" dist="9525" dir="5400000" algn="bl" rotWithShape="0">
                <a:srgbClr val="000000">
                  <a:alpha val="50000"/>
                </a:srgbClr>
              </a:outerShdw>
            </a:effectLst>
          </p:spPr>
        </p:pic>
        <p:pic>
          <p:nvPicPr>
            <p:cNvPr id="13096" name="Google Shape;13096;p482" descr="clipped result image"/>
            <p:cNvPicPr preferRelativeResize="0"/>
            <p:nvPr/>
          </p:nvPicPr>
          <p:blipFill rotWithShape="1">
            <a:blip r:embed="rId12">
              <a:alphaModFix/>
            </a:blip>
            <a:srcRect/>
            <a:stretch/>
          </p:blipFill>
          <p:spPr>
            <a:xfrm>
              <a:off x="2903779" y="1869872"/>
              <a:ext cx="740624" cy="803208"/>
            </a:xfrm>
            <a:prstGeom prst="rect">
              <a:avLst/>
            </a:prstGeom>
            <a:noFill/>
            <a:ln>
              <a:noFill/>
            </a:ln>
            <a:effectLst>
              <a:outerShdw blurRad="14288" dist="9525" dir="5400000" algn="bl" rotWithShape="0">
                <a:srgbClr val="000000">
                  <a:alpha val="50000"/>
                </a:srgbClr>
              </a:outerShdw>
            </a:effectLst>
          </p:spPr>
        </p:pic>
      </p:gr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Shape 13100"/>
        <p:cNvGrpSpPr/>
        <p:nvPr/>
      </p:nvGrpSpPr>
      <p:grpSpPr>
        <a:xfrm>
          <a:off x="0" y="0"/>
          <a:ext cx="0" cy="0"/>
          <a:chOff x="0" y="0"/>
          <a:chExt cx="0" cy="0"/>
        </a:xfrm>
      </p:grpSpPr>
      <p:grpSp>
        <p:nvGrpSpPr>
          <p:cNvPr id="13101" name="Google Shape;13101;p483"/>
          <p:cNvGrpSpPr/>
          <p:nvPr/>
        </p:nvGrpSpPr>
        <p:grpSpPr>
          <a:xfrm>
            <a:off x="3303550" y="902275"/>
            <a:ext cx="4434449" cy="3611500"/>
            <a:chOff x="2770150" y="978475"/>
            <a:chExt cx="4434449" cy="3611500"/>
          </a:xfrm>
        </p:grpSpPr>
        <p:grpSp>
          <p:nvGrpSpPr>
            <p:cNvPr id="13102" name="Google Shape;13102;p483"/>
            <p:cNvGrpSpPr/>
            <p:nvPr/>
          </p:nvGrpSpPr>
          <p:grpSpPr>
            <a:xfrm>
              <a:off x="2770150" y="978475"/>
              <a:ext cx="4434449" cy="3611500"/>
              <a:chOff x="2770150" y="978475"/>
              <a:chExt cx="4434449" cy="3611500"/>
            </a:xfrm>
          </p:grpSpPr>
          <p:grpSp>
            <p:nvGrpSpPr>
              <p:cNvPr id="13103" name="Google Shape;13103;p483"/>
              <p:cNvGrpSpPr/>
              <p:nvPr/>
            </p:nvGrpSpPr>
            <p:grpSpPr>
              <a:xfrm>
                <a:off x="3544943" y="978475"/>
                <a:ext cx="1167373" cy="975628"/>
                <a:chOff x="-2521759" y="897403"/>
                <a:chExt cx="1477500" cy="1089600"/>
              </a:xfrm>
            </p:grpSpPr>
            <p:sp>
              <p:nvSpPr>
                <p:cNvPr id="13104" name="Google Shape;13104;p483"/>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105" name="Google Shape;13105;p483"/>
                <p:cNvGrpSpPr/>
                <p:nvPr/>
              </p:nvGrpSpPr>
              <p:grpSpPr>
                <a:xfrm>
                  <a:off x="-2127414" y="1275205"/>
                  <a:ext cx="688733" cy="700658"/>
                  <a:chOff x="40123" y="-1583761"/>
                  <a:chExt cx="688733" cy="1109689"/>
                </a:xfrm>
              </p:grpSpPr>
              <p:grpSp>
                <p:nvGrpSpPr>
                  <p:cNvPr id="13106" name="Google Shape;13106;p483"/>
                  <p:cNvGrpSpPr/>
                  <p:nvPr/>
                </p:nvGrpSpPr>
                <p:grpSpPr>
                  <a:xfrm>
                    <a:off x="45124" y="-1327179"/>
                    <a:ext cx="683733" cy="853107"/>
                    <a:chOff x="597574" y="1930371"/>
                    <a:chExt cx="683733" cy="853107"/>
                  </a:xfrm>
                </p:grpSpPr>
                <p:grpSp>
                  <p:nvGrpSpPr>
                    <p:cNvPr id="13107" name="Google Shape;13107;p483"/>
                    <p:cNvGrpSpPr/>
                    <p:nvPr/>
                  </p:nvGrpSpPr>
                  <p:grpSpPr>
                    <a:xfrm rot="-5400000">
                      <a:off x="640721" y="2142893"/>
                      <a:ext cx="600335" cy="680836"/>
                      <a:chOff x="15239716" y="-12996420"/>
                      <a:chExt cx="1868456" cy="2463229"/>
                    </a:xfrm>
                  </p:grpSpPr>
                  <p:pic>
                    <p:nvPicPr>
                      <p:cNvPr id="13108" name="Google Shape;13108;p483"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3109" name="Google Shape;13109;p483"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3110" name="Google Shape;13110;p483"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3111" name="Google Shape;13111;p483"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3112" name="Google Shape;13112;p483"/>
              <p:cNvGrpSpPr/>
              <p:nvPr/>
            </p:nvGrpSpPr>
            <p:grpSpPr>
              <a:xfrm>
                <a:off x="2770150" y="1836025"/>
                <a:ext cx="4434449" cy="2753950"/>
                <a:chOff x="2354775" y="1227300"/>
                <a:chExt cx="4434449" cy="2753950"/>
              </a:xfrm>
            </p:grpSpPr>
            <p:pic>
              <p:nvPicPr>
                <p:cNvPr id="13113" name="Google Shape;13113;p483"/>
                <p:cNvPicPr preferRelativeResize="0"/>
                <p:nvPr/>
              </p:nvPicPr>
              <p:blipFill>
                <a:blip r:embed="rId7">
                  <a:alphaModFix/>
                </a:blip>
                <a:stretch>
                  <a:fillRect/>
                </a:stretch>
              </p:blipFill>
              <p:spPr>
                <a:xfrm>
                  <a:off x="2354775" y="1227300"/>
                  <a:ext cx="4434449" cy="2753950"/>
                </a:xfrm>
                <a:prstGeom prst="rect">
                  <a:avLst/>
                </a:prstGeom>
                <a:noFill/>
                <a:ln>
                  <a:noFill/>
                </a:ln>
              </p:spPr>
            </p:pic>
            <p:sp>
              <p:nvSpPr>
                <p:cNvPr id="13114" name="Google Shape;13114;p483"/>
                <p:cNvSpPr txBox="1"/>
                <p:nvPr/>
              </p:nvSpPr>
              <p:spPr>
                <a:xfrm rot="24443">
                  <a:off x="2690456" y="22283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duloxetine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CYMBALTA</a:t>
                  </a:r>
                  <a:endParaRPr sz="1800" b="1"/>
                </a:p>
                <a:p>
                  <a:pPr marL="0" marR="0" lvl="0" indent="0" algn="ctr" rtl="0">
                    <a:lnSpc>
                      <a:spcPct val="100000"/>
                    </a:lnSpc>
                    <a:spcBef>
                      <a:spcPts val="0"/>
                    </a:spcBef>
                    <a:spcAft>
                      <a:spcPts val="0"/>
                    </a:spcAft>
                    <a:buClr>
                      <a:srgbClr val="000000"/>
                    </a:buClr>
                    <a:buSzPts val="800"/>
                    <a:buFont typeface="Arial"/>
                    <a:buNone/>
                  </a:pPr>
                  <a:endParaRPr sz="1800" b="1"/>
                </a:p>
              </p:txBody>
            </p:sp>
          </p:grpSp>
          <p:sp>
            <p:nvSpPr>
              <p:cNvPr id="13115" name="Google Shape;13115;p483"/>
              <p:cNvSpPr/>
              <p:nvPr/>
            </p:nvSpPr>
            <p:spPr>
              <a:xfrm>
                <a:off x="3737615" y="20819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116" name="Google Shape;13116;p483"/>
              <p:cNvCxnSpPr/>
              <p:nvPr/>
            </p:nvCxnSpPr>
            <p:spPr>
              <a:xfrm>
                <a:off x="3902804" y="4428534"/>
                <a:ext cx="385200" cy="0"/>
              </a:xfrm>
              <a:prstGeom prst="straightConnector1">
                <a:avLst/>
              </a:prstGeom>
              <a:noFill/>
              <a:ln w="28575" cap="flat" cmpd="sng">
                <a:solidFill>
                  <a:schemeClr val="dk2"/>
                </a:solidFill>
                <a:prstDash val="solid"/>
                <a:round/>
                <a:headEnd type="none" w="med" len="med"/>
                <a:tailEnd type="none" w="med" len="med"/>
              </a:ln>
            </p:spPr>
          </p:cxnSp>
        </p:grpSp>
        <p:sp>
          <p:nvSpPr>
            <p:cNvPr id="13117" name="Google Shape;13117;p483"/>
            <p:cNvSpPr txBox="1"/>
            <p:nvPr/>
          </p:nvSpPr>
          <p:spPr>
            <a:xfrm rot="24292">
              <a:off x="3398827" y="1045697"/>
              <a:ext cx="1485937" cy="3894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CYP</a:t>
              </a:r>
              <a:endParaRPr sz="1200" b="1"/>
            </a:p>
          </p:txBody>
        </p:sp>
      </p:grpSp>
      <p:sp>
        <p:nvSpPr>
          <p:cNvPr id="13118" name="Google Shape;13118;p483"/>
          <p:cNvSpPr txBox="1"/>
          <p:nvPr/>
        </p:nvSpPr>
        <p:spPr>
          <a:xfrm>
            <a:off x="5995325" y="2126100"/>
            <a:ext cx="1971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13119" name="Google Shape;13119;p483"/>
          <p:cNvSpPr txBox="1"/>
          <p:nvPr/>
        </p:nvSpPr>
        <p:spPr>
          <a:xfrm>
            <a:off x="454700" y="154525"/>
            <a:ext cx="559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SNRI: Duloxetine</a:t>
            </a:r>
            <a:endParaRPr b="1"/>
          </a:p>
        </p:txBody>
      </p:sp>
      <p:grpSp>
        <p:nvGrpSpPr>
          <p:cNvPr id="13120" name="Google Shape;13120;p483"/>
          <p:cNvGrpSpPr/>
          <p:nvPr/>
        </p:nvGrpSpPr>
        <p:grpSpPr>
          <a:xfrm>
            <a:off x="7628561" y="154516"/>
            <a:ext cx="1383583" cy="880021"/>
            <a:chOff x="2003217" y="1415620"/>
            <a:chExt cx="5189733" cy="3300905"/>
          </a:xfrm>
        </p:grpSpPr>
        <p:pic>
          <p:nvPicPr>
            <p:cNvPr id="13121" name="Google Shape;13121;p483" descr="clipped result image"/>
            <p:cNvPicPr preferRelativeResize="0"/>
            <p:nvPr/>
          </p:nvPicPr>
          <p:blipFill rotWithShape="1">
            <a:blip r:embed="rId8">
              <a:alphaModFix/>
            </a:blip>
            <a:srcRect/>
            <a:stretch/>
          </p:blipFill>
          <p:spPr>
            <a:xfrm>
              <a:off x="4665405" y="1653739"/>
              <a:ext cx="2527545" cy="2945846"/>
            </a:xfrm>
            <a:prstGeom prst="rect">
              <a:avLst/>
            </a:prstGeom>
            <a:noFill/>
            <a:ln>
              <a:noFill/>
            </a:ln>
            <a:effectLst>
              <a:outerShdw blurRad="14288" dist="9525" dir="5400000" algn="bl" rotWithShape="0">
                <a:srgbClr val="000000">
                  <a:alpha val="49800"/>
                </a:srgbClr>
              </a:outerShdw>
            </a:effectLst>
          </p:spPr>
        </p:pic>
        <p:pic>
          <p:nvPicPr>
            <p:cNvPr id="13122" name="Google Shape;13122;p483" descr="clipped result image"/>
            <p:cNvPicPr preferRelativeResize="0"/>
            <p:nvPr/>
          </p:nvPicPr>
          <p:blipFill rotWithShape="1">
            <a:blip r:embed="rId9">
              <a:alphaModFix/>
            </a:blip>
            <a:srcRect/>
            <a:stretch/>
          </p:blipFill>
          <p:spPr>
            <a:xfrm>
              <a:off x="5410710" y="3072344"/>
              <a:ext cx="908631" cy="644411"/>
            </a:xfrm>
            <a:prstGeom prst="rect">
              <a:avLst/>
            </a:prstGeom>
            <a:noFill/>
            <a:ln>
              <a:noFill/>
            </a:ln>
            <a:effectLst>
              <a:outerShdw blurRad="14288" dist="9525" dir="5400000" algn="bl" rotWithShape="0">
                <a:srgbClr val="000000">
                  <a:alpha val="49800"/>
                </a:srgbClr>
              </a:outerShdw>
            </a:effectLst>
          </p:spPr>
        </p:pic>
        <p:pic>
          <p:nvPicPr>
            <p:cNvPr id="13123" name="Google Shape;13123;p483" descr="clipped result image"/>
            <p:cNvPicPr preferRelativeResize="0"/>
            <p:nvPr/>
          </p:nvPicPr>
          <p:blipFill rotWithShape="1">
            <a:blip r:embed="rId10">
              <a:alphaModFix/>
            </a:blip>
            <a:srcRect/>
            <a:stretch/>
          </p:blipFill>
          <p:spPr>
            <a:xfrm rot="222668">
              <a:off x="2102871" y="1488374"/>
              <a:ext cx="2350278" cy="3155397"/>
            </a:xfrm>
            <a:prstGeom prst="rect">
              <a:avLst/>
            </a:prstGeom>
            <a:noFill/>
            <a:ln>
              <a:noFill/>
            </a:ln>
            <a:effectLst>
              <a:outerShdw blurRad="14288" dist="9525" dir="5400000" algn="bl" rotWithShape="0">
                <a:srgbClr val="000000">
                  <a:alpha val="49800"/>
                </a:srgbClr>
              </a:outerShdw>
            </a:effectLst>
          </p:spPr>
        </p:pic>
        <p:pic>
          <p:nvPicPr>
            <p:cNvPr id="13124" name="Google Shape;13124;p483" descr="clipped result image"/>
            <p:cNvPicPr preferRelativeResize="0"/>
            <p:nvPr/>
          </p:nvPicPr>
          <p:blipFill rotWithShape="1">
            <a:blip r:embed="rId9">
              <a:alphaModFix/>
            </a:blip>
            <a:srcRect/>
            <a:stretch/>
          </p:blipFill>
          <p:spPr>
            <a:xfrm>
              <a:off x="2703591" y="3011746"/>
              <a:ext cx="908631" cy="644411"/>
            </a:xfrm>
            <a:prstGeom prst="rect">
              <a:avLst/>
            </a:prstGeom>
            <a:noFill/>
            <a:ln>
              <a:noFill/>
            </a:ln>
            <a:effectLst>
              <a:outerShdw blurRad="14288" dist="9525" dir="5400000" algn="bl" rotWithShape="0">
                <a:srgbClr val="000000">
                  <a:alpha val="49800"/>
                </a:srgbClr>
              </a:outerShdw>
            </a:effectLst>
          </p:spPr>
        </p:pic>
        <p:pic>
          <p:nvPicPr>
            <p:cNvPr id="13125" name="Google Shape;13125;p483" descr="clipped result image"/>
            <p:cNvPicPr preferRelativeResize="0"/>
            <p:nvPr/>
          </p:nvPicPr>
          <p:blipFill rotWithShape="1">
            <a:blip r:embed="rId11">
              <a:alphaModFix/>
            </a:blip>
            <a:srcRect/>
            <a:stretch/>
          </p:blipFill>
          <p:spPr>
            <a:xfrm>
              <a:off x="3899383" y="2765309"/>
              <a:ext cx="472675" cy="748399"/>
            </a:xfrm>
            <a:prstGeom prst="rect">
              <a:avLst/>
            </a:prstGeom>
            <a:noFill/>
            <a:ln>
              <a:noFill/>
            </a:ln>
            <a:effectLst>
              <a:outerShdw blurRad="14288" dist="9525" dir="5400000" algn="bl" rotWithShape="0">
                <a:srgbClr val="000000">
                  <a:alpha val="50000"/>
                </a:srgbClr>
              </a:outerShdw>
            </a:effectLst>
          </p:spPr>
        </p:pic>
        <p:pic>
          <p:nvPicPr>
            <p:cNvPr id="13126" name="Google Shape;13126;p483" descr="clipped result image"/>
            <p:cNvPicPr preferRelativeResize="0"/>
            <p:nvPr/>
          </p:nvPicPr>
          <p:blipFill rotWithShape="1">
            <a:blip r:embed="rId12">
              <a:alphaModFix/>
            </a:blip>
            <a:srcRect/>
            <a:stretch/>
          </p:blipFill>
          <p:spPr>
            <a:xfrm>
              <a:off x="2903779" y="1869872"/>
              <a:ext cx="740624" cy="803208"/>
            </a:xfrm>
            <a:prstGeom prst="rect">
              <a:avLst/>
            </a:prstGeom>
            <a:noFill/>
            <a:ln>
              <a:noFill/>
            </a:ln>
            <a:effectLst>
              <a:outerShdw blurRad="14288" dist="9525" dir="5400000" algn="bl" rotWithShape="0">
                <a:srgbClr val="000000">
                  <a:alpha val="50000"/>
                </a:srgbClr>
              </a:outerShdw>
            </a:effectLst>
          </p:spPr>
        </p:pic>
      </p:gr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Shape 13130"/>
        <p:cNvGrpSpPr/>
        <p:nvPr/>
      </p:nvGrpSpPr>
      <p:grpSpPr>
        <a:xfrm>
          <a:off x="0" y="0"/>
          <a:ext cx="0" cy="0"/>
          <a:chOff x="0" y="0"/>
          <a:chExt cx="0" cy="0"/>
        </a:xfrm>
      </p:grpSpPr>
      <p:grpSp>
        <p:nvGrpSpPr>
          <p:cNvPr id="13131" name="Google Shape;13131;p484"/>
          <p:cNvGrpSpPr/>
          <p:nvPr/>
        </p:nvGrpSpPr>
        <p:grpSpPr>
          <a:xfrm>
            <a:off x="3303550" y="902275"/>
            <a:ext cx="4434449" cy="3611500"/>
            <a:chOff x="2770150" y="978475"/>
            <a:chExt cx="4434449" cy="3611500"/>
          </a:xfrm>
        </p:grpSpPr>
        <p:grpSp>
          <p:nvGrpSpPr>
            <p:cNvPr id="13132" name="Google Shape;13132;p484"/>
            <p:cNvGrpSpPr/>
            <p:nvPr/>
          </p:nvGrpSpPr>
          <p:grpSpPr>
            <a:xfrm>
              <a:off x="2770150" y="978475"/>
              <a:ext cx="4434449" cy="3611500"/>
              <a:chOff x="2770150" y="978475"/>
              <a:chExt cx="4434449" cy="3611500"/>
            </a:xfrm>
          </p:grpSpPr>
          <p:grpSp>
            <p:nvGrpSpPr>
              <p:cNvPr id="13133" name="Google Shape;13133;p484"/>
              <p:cNvGrpSpPr/>
              <p:nvPr/>
            </p:nvGrpSpPr>
            <p:grpSpPr>
              <a:xfrm>
                <a:off x="3544943" y="978475"/>
                <a:ext cx="1167373" cy="975628"/>
                <a:chOff x="-2521759" y="897403"/>
                <a:chExt cx="1477500" cy="1089600"/>
              </a:xfrm>
            </p:grpSpPr>
            <p:sp>
              <p:nvSpPr>
                <p:cNvPr id="13134" name="Google Shape;13134;p484"/>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135" name="Google Shape;13135;p484"/>
                <p:cNvGrpSpPr/>
                <p:nvPr/>
              </p:nvGrpSpPr>
              <p:grpSpPr>
                <a:xfrm>
                  <a:off x="-2127414" y="1275205"/>
                  <a:ext cx="688733" cy="700658"/>
                  <a:chOff x="40123" y="-1583761"/>
                  <a:chExt cx="688733" cy="1109689"/>
                </a:xfrm>
              </p:grpSpPr>
              <p:grpSp>
                <p:nvGrpSpPr>
                  <p:cNvPr id="13136" name="Google Shape;13136;p484"/>
                  <p:cNvGrpSpPr/>
                  <p:nvPr/>
                </p:nvGrpSpPr>
                <p:grpSpPr>
                  <a:xfrm>
                    <a:off x="45124" y="-1327179"/>
                    <a:ext cx="683733" cy="853107"/>
                    <a:chOff x="597574" y="1930371"/>
                    <a:chExt cx="683733" cy="853107"/>
                  </a:xfrm>
                </p:grpSpPr>
                <p:grpSp>
                  <p:nvGrpSpPr>
                    <p:cNvPr id="13137" name="Google Shape;13137;p484"/>
                    <p:cNvGrpSpPr/>
                    <p:nvPr/>
                  </p:nvGrpSpPr>
                  <p:grpSpPr>
                    <a:xfrm rot="-5400000">
                      <a:off x="640721" y="2142893"/>
                      <a:ext cx="600335" cy="680836"/>
                      <a:chOff x="15239716" y="-12996420"/>
                      <a:chExt cx="1868456" cy="2463229"/>
                    </a:xfrm>
                  </p:grpSpPr>
                  <p:pic>
                    <p:nvPicPr>
                      <p:cNvPr id="13138" name="Google Shape;13138;p484"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3139" name="Google Shape;13139;p484"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3140" name="Google Shape;13140;p484"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3141" name="Google Shape;13141;p484"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3142" name="Google Shape;13142;p484"/>
              <p:cNvGrpSpPr/>
              <p:nvPr/>
            </p:nvGrpSpPr>
            <p:grpSpPr>
              <a:xfrm>
                <a:off x="2770150" y="1836025"/>
                <a:ext cx="4434449" cy="2753950"/>
                <a:chOff x="2354775" y="1227300"/>
                <a:chExt cx="4434449" cy="2753950"/>
              </a:xfrm>
            </p:grpSpPr>
            <p:pic>
              <p:nvPicPr>
                <p:cNvPr id="13143" name="Google Shape;13143;p484"/>
                <p:cNvPicPr preferRelativeResize="0"/>
                <p:nvPr/>
              </p:nvPicPr>
              <p:blipFill>
                <a:blip r:embed="rId7">
                  <a:alphaModFix/>
                </a:blip>
                <a:stretch>
                  <a:fillRect/>
                </a:stretch>
              </p:blipFill>
              <p:spPr>
                <a:xfrm>
                  <a:off x="2354775" y="1227300"/>
                  <a:ext cx="4434449" cy="2753950"/>
                </a:xfrm>
                <a:prstGeom prst="rect">
                  <a:avLst/>
                </a:prstGeom>
                <a:noFill/>
                <a:ln>
                  <a:noFill/>
                </a:ln>
              </p:spPr>
            </p:pic>
            <p:sp>
              <p:nvSpPr>
                <p:cNvPr id="13144" name="Google Shape;13144;p484"/>
                <p:cNvSpPr txBox="1"/>
                <p:nvPr/>
              </p:nvSpPr>
              <p:spPr>
                <a:xfrm rot="24443">
                  <a:off x="2690456" y="22283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duloxetine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CYMBALTA</a:t>
                  </a:r>
                  <a:endParaRPr sz="1800" b="1"/>
                </a:p>
                <a:p>
                  <a:pPr marL="0" marR="0" lvl="0" indent="0" algn="ctr" rtl="0">
                    <a:lnSpc>
                      <a:spcPct val="100000"/>
                    </a:lnSpc>
                    <a:spcBef>
                      <a:spcPts val="0"/>
                    </a:spcBef>
                    <a:spcAft>
                      <a:spcPts val="0"/>
                    </a:spcAft>
                    <a:buClr>
                      <a:srgbClr val="000000"/>
                    </a:buClr>
                    <a:buSzPts val="800"/>
                    <a:buFont typeface="Arial"/>
                    <a:buNone/>
                  </a:pPr>
                  <a:endParaRPr sz="1800" b="1"/>
                </a:p>
              </p:txBody>
            </p:sp>
          </p:grpSp>
          <p:sp>
            <p:nvSpPr>
              <p:cNvPr id="13145" name="Google Shape;13145;p484"/>
              <p:cNvSpPr/>
              <p:nvPr/>
            </p:nvSpPr>
            <p:spPr>
              <a:xfrm>
                <a:off x="3737615" y="20819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146" name="Google Shape;13146;p484"/>
              <p:cNvCxnSpPr/>
              <p:nvPr/>
            </p:nvCxnSpPr>
            <p:spPr>
              <a:xfrm>
                <a:off x="3902804" y="4428534"/>
                <a:ext cx="385200" cy="0"/>
              </a:xfrm>
              <a:prstGeom prst="straightConnector1">
                <a:avLst/>
              </a:prstGeom>
              <a:noFill/>
              <a:ln w="28575" cap="flat" cmpd="sng">
                <a:solidFill>
                  <a:schemeClr val="dk2"/>
                </a:solidFill>
                <a:prstDash val="solid"/>
                <a:round/>
                <a:headEnd type="none" w="med" len="med"/>
                <a:tailEnd type="none" w="med" len="med"/>
              </a:ln>
            </p:spPr>
          </p:cxnSp>
        </p:grpSp>
        <p:sp>
          <p:nvSpPr>
            <p:cNvPr id="13147" name="Google Shape;13147;p484"/>
            <p:cNvSpPr txBox="1"/>
            <p:nvPr/>
          </p:nvSpPr>
          <p:spPr>
            <a:xfrm rot="24292">
              <a:off x="3398827" y="1045697"/>
              <a:ext cx="1485937" cy="3894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CYP</a:t>
              </a:r>
              <a:endParaRPr sz="1200" b="1"/>
            </a:p>
          </p:txBody>
        </p:sp>
      </p:grpSp>
      <p:sp>
        <p:nvSpPr>
          <p:cNvPr id="13148" name="Google Shape;13148;p484"/>
          <p:cNvSpPr txBox="1"/>
          <p:nvPr/>
        </p:nvSpPr>
        <p:spPr>
          <a:xfrm>
            <a:off x="5995325" y="2126100"/>
            <a:ext cx="1971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cxnSp>
        <p:nvCxnSpPr>
          <p:cNvPr id="13149" name="Google Shape;13149;p484"/>
          <p:cNvCxnSpPr/>
          <p:nvPr/>
        </p:nvCxnSpPr>
        <p:spPr>
          <a:xfrm>
            <a:off x="7494975" y="2403138"/>
            <a:ext cx="378900" cy="0"/>
          </a:xfrm>
          <a:prstGeom prst="straightConnector1">
            <a:avLst/>
          </a:prstGeom>
          <a:noFill/>
          <a:ln w="9525" cap="flat" cmpd="sng">
            <a:solidFill>
              <a:schemeClr val="dk2"/>
            </a:solidFill>
            <a:prstDash val="solid"/>
            <a:round/>
            <a:headEnd type="none" w="med" len="med"/>
            <a:tailEnd type="triangle" w="med" len="med"/>
          </a:ln>
        </p:spPr>
      </p:cxnSp>
      <p:sp>
        <p:nvSpPr>
          <p:cNvPr id="13150" name="Google Shape;13150;p484"/>
          <p:cNvSpPr txBox="1"/>
          <p:nvPr/>
        </p:nvSpPr>
        <p:spPr>
          <a:xfrm>
            <a:off x="7873885" y="1987099"/>
            <a:ext cx="1206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sp>
        <p:nvSpPr>
          <p:cNvPr id="13151" name="Google Shape;13151;p484"/>
          <p:cNvSpPr txBox="1"/>
          <p:nvPr/>
        </p:nvSpPr>
        <p:spPr>
          <a:xfrm>
            <a:off x="454700" y="154525"/>
            <a:ext cx="559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SNRI: Duloxetine</a:t>
            </a:r>
            <a:endParaRPr b="1"/>
          </a:p>
        </p:txBody>
      </p:sp>
      <p:grpSp>
        <p:nvGrpSpPr>
          <p:cNvPr id="13152" name="Google Shape;13152;p484"/>
          <p:cNvGrpSpPr/>
          <p:nvPr/>
        </p:nvGrpSpPr>
        <p:grpSpPr>
          <a:xfrm>
            <a:off x="7628561" y="154516"/>
            <a:ext cx="1383583" cy="880021"/>
            <a:chOff x="2003217" y="1415620"/>
            <a:chExt cx="5189733" cy="3300905"/>
          </a:xfrm>
        </p:grpSpPr>
        <p:pic>
          <p:nvPicPr>
            <p:cNvPr id="13153" name="Google Shape;13153;p484" descr="clipped result image"/>
            <p:cNvPicPr preferRelativeResize="0"/>
            <p:nvPr/>
          </p:nvPicPr>
          <p:blipFill rotWithShape="1">
            <a:blip r:embed="rId8">
              <a:alphaModFix/>
            </a:blip>
            <a:srcRect/>
            <a:stretch/>
          </p:blipFill>
          <p:spPr>
            <a:xfrm>
              <a:off x="4665405" y="1653739"/>
              <a:ext cx="2527545" cy="2945846"/>
            </a:xfrm>
            <a:prstGeom prst="rect">
              <a:avLst/>
            </a:prstGeom>
            <a:noFill/>
            <a:ln>
              <a:noFill/>
            </a:ln>
            <a:effectLst>
              <a:outerShdw blurRad="14288" dist="9525" dir="5400000" algn="bl" rotWithShape="0">
                <a:srgbClr val="000000">
                  <a:alpha val="49800"/>
                </a:srgbClr>
              </a:outerShdw>
            </a:effectLst>
          </p:spPr>
        </p:pic>
        <p:pic>
          <p:nvPicPr>
            <p:cNvPr id="13154" name="Google Shape;13154;p484" descr="clipped result image"/>
            <p:cNvPicPr preferRelativeResize="0"/>
            <p:nvPr/>
          </p:nvPicPr>
          <p:blipFill rotWithShape="1">
            <a:blip r:embed="rId9">
              <a:alphaModFix/>
            </a:blip>
            <a:srcRect/>
            <a:stretch/>
          </p:blipFill>
          <p:spPr>
            <a:xfrm>
              <a:off x="5410710" y="3072344"/>
              <a:ext cx="908631" cy="644411"/>
            </a:xfrm>
            <a:prstGeom prst="rect">
              <a:avLst/>
            </a:prstGeom>
            <a:noFill/>
            <a:ln>
              <a:noFill/>
            </a:ln>
            <a:effectLst>
              <a:outerShdw blurRad="14288" dist="9525" dir="5400000" algn="bl" rotWithShape="0">
                <a:srgbClr val="000000">
                  <a:alpha val="49800"/>
                </a:srgbClr>
              </a:outerShdw>
            </a:effectLst>
          </p:spPr>
        </p:pic>
        <p:pic>
          <p:nvPicPr>
            <p:cNvPr id="13155" name="Google Shape;13155;p484" descr="clipped result image"/>
            <p:cNvPicPr preferRelativeResize="0"/>
            <p:nvPr/>
          </p:nvPicPr>
          <p:blipFill rotWithShape="1">
            <a:blip r:embed="rId10">
              <a:alphaModFix/>
            </a:blip>
            <a:srcRect/>
            <a:stretch/>
          </p:blipFill>
          <p:spPr>
            <a:xfrm rot="222668">
              <a:off x="2102871" y="1488374"/>
              <a:ext cx="2350278" cy="3155397"/>
            </a:xfrm>
            <a:prstGeom prst="rect">
              <a:avLst/>
            </a:prstGeom>
            <a:noFill/>
            <a:ln>
              <a:noFill/>
            </a:ln>
            <a:effectLst>
              <a:outerShdw blurRad="14288" dist="9525" dir="5400000" algn="bl" rotWithShape="0">
                <a:srgbClr val="000000">
                  <a:alpha val="49800"/>
                </a:srgbClr>
              </a:outerShdw>
            </a:effectLst>
          </p:spPr>
        </p:pic>
        <p:pic>
          <p:nvPicPr>
            <p:cNvPr id="13156" name="Google Shape;13156;p484" descr="clipped result image"/>
            <p:cNvPicPr preferRelativeResize="0"/>
            <p:nvPr/>
          </p:nvPicPr>
          <p:blipFill rotWithShape="1">
            <a:blip r:embed="rId9">
              <a:alphaModFix/>
            </a:blip>
            <a:srcRect/>
            <a:stretch/>
          </p:blipFill>
          <p:spPr>
            <a:xfrm>
              <a:off x="2703591" y="3011746"/>
              <a:ext cx="908631" cy="644411"/>
            </a:xfrm>
            <a:prstGeom prst="rect">
              <a:avLst/>
            </a:prstGeom>
            <a:noFill/>
            <a:ln>
              <a:noFill/>
            </a:ln>
            <a:effectLst>
              <a:outerShdw blurRad="14288" dist="9525" dir="5400000" algn="bl" rotWithShape="0">
                <a:srgbClr val="000000">
                  <a:alpha val="49800"/>
                </a:srgbClr>
              </a:outerShdw>
            </a:effectLst>
          </p:spPr>
        </p:pic>
        <p:pic>
          <p:nvPicPr>
            <p:cNvPr id="13157" name="Google Shape;13157;p484" descr="clipped result image"/>
            <p:cNvPicPr preferRelativeResize="0"/>
            <p:nvPr/>
          </p:nvPicPr>
          <p:blipFill rotWithShape="1">
            <a:blip r:embed="rId11">
              <a:alphaModFix/>
            </a:blip>
            <a:srcRect/>
            <a:stretch/>
          </p:blipFill>
          <p:spPr>
            <a:xfrm>
              <a:off x="3899383" y="2765309"/>
              <a:ext cx="472675" cy="748399"/>
            </a:xfrm>
            <a:prstGeom prst="rect">
              <a:avLst/>
            </a:prstGeom>
            <a:noFill/>
            <a:ln>
              <a:noFill/>
            </a:ln>
            <a:effectLst>
              <a:outerShdw blurRad="14288" dist="9525" dir="5400000" algn="bl" rotWithShape="0">
                <a:srgbClr val="000000">
                  <a:alpha val="50000"/>
                </a:srgbClr>
              </a:outerShdw>
            </a:effectLst>
          </p:spPr>
        </p:pic>
        <p:pic>
          <p:nvPicPr>
            <p:cNvPr id="13158" name="Google Shape;13158;p484" descr="clipped result image"/>
            <p:cNvPicPr preferRelativeResize="0"/>
            <p:nvPr/>
          </p:nvPicPr>
          <p:blipFill rotWithShape="1">
            <a:blip r:embed="rId12">
              <a:alphaModFix/>
            </a:blip>
            <a:srcRect/>
            <a:stretch/>
          </p:blipFill>
          <p:spPr>
            <a:xfrm>
              <a:off x="2903779" y="1869872"/>
              <a:ext cx="740624" cy="803208"/>
            </a:xfrm>
            <a:prstGeom prst="rect">
              <a:avLst/>
            </a:prstGeom>
            <a:noFill/>
            <a:ln>
              <a:noFill/>
            </a:ln>
            <a:effectLst>
              <a:outerShdw blurRad="14288" dist="9525" dir="5400000" algn="bl" rotWithShape="0">
                <a:srgbClr val="000000">
                  <a:alpha val="50000"/>
                </a:srgbClr>
              </a:outerShdw>
            </a:effectLst>
          </p:spPr>
        </p:pic>
      </p:gr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Shape 13162"/>
        <p:cNvGrpSpPr/>
        <p:nvPr/>
      </p:nvGrpSpPr>
      <p:grpSpPr>
        <a:xfrm>
          <a:off x="0" y="0"/>
          <a:ext cx="0" cy="0"/>
          <a:chOff x="0" y="0"/>
          <a:chExt cx="0" cy="0"/>
        </a:xfrm>
      </p:grpSpPr>
      <p:grpSp>
        <p:nvGrpSpPr>
          <p:cNvPr id="13163" name="Google Shape;13163;p485"/>
          <p:cNvGrpSpPr/>
          <p:nvPr/>
        </p:nvGrpSpPr>
        <p:grpSpPr>
          <a:xfrm>
            <a:off x="3303550" y="902275"/>
            <a:ext cx="4434449" cy="3611500"/>
            <a:chOff x="2770150" y="978475"/>
            <a:chExt cx="4434449" cy="3611500"/>
          </a:xfrm>
        </p:grpSpPr>
        <p:grpSp>
          <p:nvGrpSpPr>
            <p:cNvPr id="13164" name="Google Shape;13164;p485"/>
            <p:cNvGrpSpPr/>
            <p:nvPr/>
          </p:nvGrpSpPr>
          <p:grpSpPr>
            <a:xfrm>
              <a:off x="2770150" y="978475"/>
              <a:ext cx="4434449" cy="3611500"/>
              <a:chOff x="2770150" y="978475"/>
              <a:chExt cx="4434449" cy="3611500"/>
            </a:xfrm>
          </p:grpSpPr>
          <p:grpSp>
            <p:nvGrpSpPr>
              <p:cNvPr id="13165" name="Google Shape;13165;p485"/>
              <p:cNvGrpSpPr/>
              <p:nvPr/>
            </p:nvGrpSpPr>
            <p:grpSpPr>
              <a:xfrm>
                <a:off x="3544943" y="978475"/>
                <a:ext cx="1167373" cy="975628"/>
                <a:chOff x="-2521759" y="897403"/>
                <a:chExt cx="1477500" cy="1089600"/>
              </a:xfrm>
            </p:grpSpPr>
            <p:sp>
              <p:nvSpPr>
                <p:cNvPr id="13166" name="Google Shape;13166;p485"/>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167" name="Google Shape;13167;p485"/>
                <p:cNvGrpSpPr/>
                <p:nvPr/>
              </p:nvGrpSpPr>
              <p:grpSpPr>
                <a:xfrm>
                  <a:off x="-2127414" y="1275205"/>
                  <a:ext cx="688733" cy="700658"/>
                  <a:chOff x="40123" y="-1583761"/>
                  <a:chExt cx="688733" cy="1109689"/>
                </a:xfrm>
              </p:grpSpPr>
              <p:grpSp>
                <p:nvGrpSpPr>
                  <p:cNvPr id="13168" name="Google Shape;13168;p485"/>
                  <p:cNvGrpSpPr/>
                  <p:nvPr/>
                </p:nvGrpSpPr>
                <p:grpSpPr>
                  <a:xfrm>
                    <a:off x="45124" y="-1327179"/>
                    <a:ext cx="683733" cy="853107"/>
                    <a:chOff x="597574" y="1930371"/>
                    <a:chExt cx="683733" cy="853107"/>
                  </a:xfrm>
                </p:grpSpPr>
                <p:grpSp>
                  <p:nvGrpSpPr>
                    <p:cNvPr id="13169" name="Google Shape;13169;p485"/>
                    <p:cNvGrpSpPr/>
                    <p:nvPr/>
                  </p:nvGrpSpPr>
                  <p:grpSpPr>
                    <a:xfrm rot="-5400000">
                      <a:off x="640721" y="2142893"/>
                      <a:ext cx="600335" cy="680836"/>
                      <a:chOff x="15239716" y="-12996420"/>
                      <a:chExt cx="1868456" cy="2463229"/>
                    </a:xfrm>
                  </p:grpSpPr>
                  <p:pic>
                    <p:nvPicPr>
                      <p:cNvPr id="13170" name="Google Shape;13170;p485"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3171" name="Google Shape;13171;p485"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3172" name="Google Shape;13172;p485"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3173" name="Google Shape;13173;p485"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3174" name="Google Shape;13174;p485"/>
              <p:cNvGrpSpPr/>
              <p:nvPr/>
            </p:nvGrpSpPr>
            <p:grpSpPr>
              <a:xfrm>
                <a:off x="2770150" y="1836025"/>
                <a:ext cx="4434449" cy="2753950"/>
                <a:chOff x="2354775" y="1227300"/>
                <a:chExt cx="4434449" cy="2753950"/>
              </a:xfrm>
            </p:grpSpPr>
            <p:pic>
              <p:nvPicPr>
                <p:cNvPr id="13175" name="Google Shape;13175;p485"/>
                <p:cNvPicPr preferRelativeResize="0"/>
                <p:nvPr/>
              </p:nvPicPr>
              <p:blipFill>
                <a:blip r:embed="rId7">
                  <a:alphaModFix/>
                </a:blip>
                <a:stretch>
                  <a:fillRect/>
                </a:stretch>
              </p:blipFill>
              <p:spPr>
                <a:xfrm>
                  <a:off x="2354775" y="1227300"/>
                  <a:ext cx="4434449" cy="2753950"/>
                </a:xfrm>
                <a:prstGeom prst="rect">
                  <a:avLst/>
                </a:prstGeom>
                <a:noFill/>
                <a:ln>
                  <a:noFill/>
                </a:ln>
              </p:spPr>
            </p:pic>
            <p:sp>
              <p:nvSpPr>
                <p:cNvPr id="13176" name="Google Shape;13176;p485"/>
                <p:cNvSpPr txBox="1"/>
                <p:nvPr/>
              </p:nvSpPr>
              <p:spPr>
                <a:xfrm rot="24443">
                  <a:off x="2690456" y="22283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duloxetine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CYMBALTA</a:t>
                  </a:r>
                  <a:endParaRPr sz="1800" b="1"/>
                </a:p>
                <a:p>
                  <a:pPr marL="0" marR="0" lvl="0" indent="0" algn="ctr" rtl="0">
                    <a:lnSpc>
                      <a:spcPct val="100000"/>
                    </a:lnSpc>
                    <a:spcBef>
                      <a:spcPts val="0"/>
                    </a:spcBef>
                    <a:spcAft>
                      <a:spcPts val="0"/>
                    </a:spcAft>
                    <a:buClr>
                      <a:srgbClr val="000000"/>
                    </a:buClr>
                    <a:buSzPts val="800"/>
                    <a:buFont typeface="Arial"/>
                    <a:buNone/>
                  </a:pPr>
                  <a:endParaRPr sz="1800" b="1"/>
                </a:p>
              </p:txBody>
            </p:sp>
          </p:grpSp>
          <p:sp>
            <p:nvSpPr>
              <p:cNvPr id="13177" name="Google Shape;13177;p485"/>
              <p:cNvSpPr/>
              <p:nvPr/>
            </p:nvSpPr>
            <p:spPr>
              <a:xfrm>
                <a:off x="3737615" y="20819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178" name="Google Shape;13178;p485"/>
              <p:cNvCxnSpPr/>
              <p:nvPr/>
            </p:nvCxnSpPr>
            <p:spPr>
              <a:xfrm>
                <a:off x="3902804" y="4428534"/>
                <a:ext cx="385200" cy="0"/>
              </a:xfrm>
              <a:prstGeom prst="straightConnector1">
                <a:avLst/>
              </a:prstGeom>
              <a:noFill/>
              <a:ln w="28575" cap="flat" cmpd="sng">
                <a:solidFill>
                  <a:schemeClr val="dk2"/>
                </a:solidFill>
                <a:prstDash val="solid"/>
                <a:round/>
                <a:headEnd type="none" w="med" len="med"/>
                <a:tailEnd type="none" w="med" len="med"/>
              </a:ln>
            </p:spPr>
          </p:cxnSp>
        </p:grpSp>
        <p:sp>
          <p:nvSpPr>
            <p:cNvPr id="13179" name="Google Shape;13179;p485"/>
            <p:cNvSpPr txBox="1"/>
            <p:nvPr/>
          </p:nvSpPr>
          <p:spPr>
            <a:xfrm rot="24292">
              <a:off x="3398827" y="1045697"/>
              <a:ext cx="1485937" cy="3894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CYP</a:t>
              </a:r>
              <a:endParaRPr sz="1200" b="1"/>
            </a:p>
          </p:txBody>
        </p:sp>
      </p:grpSp>
      <p:sp>
        <p:nvSpPr>
          <p:cNvPr id="13180" name="Google Shape;13180;p485"/>
          <p:cNvSpPr txBox="1"/>
          <p:nvPr/>
        </p:nvSpPr>
        <p:spPr>
          <a:xfrm>
            <a:off x="6562525" y="3943200"/>
            <a:ext cx="1404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a:t>
            </a:r>
            <a:endParaRPr sz="1200" b="1"/>
          </a:p>
        </p:txBody>
      </p:sp>
      <p:sp>
        <p:nvSpPr>
          <p:cNvPr id="13181" name="Google Shape;13181;p485"/>
          <p:cNvSpPr txBox="1"/>
          <p:nvPr/>
        </p:nvSpPr>
        <p:spPr>
          <a:xfrm>
            <a:off x="5995325" y="2126100"/>
            <a:ext cx="1971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cxnSp>
        <p:nvCxnSpPr>
          <p:cNvPr id="13182" name="Google Shape;13182;p485"/>
          <p:cNvCxnSpPr/>
          <p:nvPr/>
        </p:nvCxnSpPr>
        <p:spPr>
          <a:xfrm>
            <a:off x="7494975" y="2403138"/>
            <a:ext cx="378900" cy="0"/>
          </a:xfrm>
          <a:prstGeom prst="straightConnector1">
            <a:avLst/>
          </a:prstGeom>
          <a:noFill/>
          <a:ln w="9525" cap="flat" cmpd="sng">
            <a:solidFill>
              <a:schemeClr val="dk2"/>
            </a:solidFill>
            <a:prstDash val="solid"/>
            <a:round/>
            <a:headEnd type="none" w="med" len="med"/>
            <a:tailEnd type="triangle" w="med" len="med"/>
          </a:ln>
        </p:spPr>
      </p:cxnSp>
      <p:sp>
        <p:nvSpPr>
          <p:cNvPr id="13183" name="Google Shape;13183;p485"/>
          <p:cNvSpPr txBox="1"/>
          <p:nvPr/>
        </p:nvSpPr>
        <p:spPr>
          <a:xfrm>
            <a:off x="7873885" y="1987099"/>
            <a:ext cx="1206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sp>
        <p:nvSpPr>
          <p:cNvPr id="13184" name="Google Shape;13184;p485"/>
          <p:cNvSpPr txBox="1"/>
          <p:nvPr/>
        </p:nvSpPr>
        <p:spPr>
          <a:xfrm>
            <a:off x="454700" y="154525"/>
            <a:ext cx="559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SNRI: Duloxetine</a:t>
            </a:r>
            <a:endParaRPr b="1"/>
          </a:p>
        </p:txBody>
      </p:sp>
      <p:grpSp>
        <p:nvGrpSpPr>
          <p:cNvPr id="13185" name="Google Shape;13185;p485"/>
          <p:cNvGrpSpPr/>
          <p:nvPr/>
        </p:nvGrpSpPr>
        <p:grpSpPr>
          <a:xfrm>
            <a:off x="7628561" y="154516"/>
            <a:ext cx="1383583" cy="880021"/>
            <a:chOff x="2003217" y="1415620"/>
            <a:chExt cx="5189733" cy="3300905"/>
          </a:xfrm>
        </p:grpSpPr>
        <p:pic>
          <p:nvPicPr>
            <p:cNvPr id="13186" name="Google Shape;13186;p485" descr="clipped result image"/>
            <p:cNvPicPr preferRelativeResize="0"/>
            <p:nvPr/>
          </p:nvPicPr>
          <p:blipFill rotWithShape="1">
            <a:blip r:embed="rId8">
              <a:alphaModFix/>
            </a:blip>
            <a:srcRect/>
            <a:stretch/>
          </p:blipFill>
          <p:spPr>
            <a:xfrm>
              <a:off x="4665405" y="1653739"/>
              <a:ext cx="2527545" cy="2945846"/>
            </a:xfrm>
            <a:prstGeom prst="rect">
              <a:avLst/>
            </a:prstGeom>
            <a:noFill/>
            <a:ln>
              <a:noFill/>
            </a:ln>
            <a:effectLst>
              <a:outerShdw blurRad="14288" dist="9525" dir="5400000" algn="bl" rotWithShape="0">
                <a:srgbClr val="000000">
                  <a:alpha val="49800"/>
                </a:srgbClr>
              </a:outerShdw>
            </a:effectLst>
          </p:spPr>
        </p:pic>
        <p:pic>
          <p:nvPicPr>
            <p:cNvPr id="13187" name="Google Shape;13187;p485" descr="clipped result image"/>
            <p:cNvPicPr preferRelativeResize="0"/>
            <p:nvPr/>
          </p:nvPicPr>
          <p:blipFill rotWithShape="1">
            <a:blip r:embed="rId9">
              <a:alphaModFix/>
            </a:blip>
            <a:srcRect/>
            <a:stretch/>
          </p:blipFill>
          <p:spPr>
            <a:xfrm>
              <a:off x="5410710" y="3072344"/>
              <a:ext cx="908631" cy="644411"/>
            </a:xfrm>
            <a:prstGeom prst="rect">
              <a:avLst/>
            </a:prstGeom>
            <a:noFill/>
            <a:ln>
              <a:noFill/>
            </a:ln>
            <a:effectLst>
              <a:outerShdw blurRad="14288" dist="9525" dir="5400000" algn="bl" rotWithShape="0">
                <a:srgbClr val="000000">
                  <a:alpha val="49800"/>
                </a:srgbClr>
              </a:outerShdw>
            </a:effectLst>
          </p:spPr>
        </p:pic>
        <p:pic>
          <p:nvPicPr>
            <p:cNvPr id="13188" name="Google Shape;13188;p485" descr="clipped result image"/>
            <p:cNvPicPr preferRelativeResize="0"/>
            <p:nvPr/>
          </p:nvPicPr>
          <p:blipFill rotWithShape="1">
            <a:blip r:embed="rId10">
              <a:alphaModFix/>
            </a:blip>
            <a:srcRect/>
            <a:stretch/>
          </p:blipFill>
          <p:spPr>
            <a:xfrm rot="222668">
              <a:off x="2102871" y="1488374"/>
              <a:ext cx="2350278" cy="3155397"/>
            </a:xfrm>
            <a:prstGeom prst="rect">
              <a:avLst/>
            </a:prstGeom>
            <a:noFill/>
            <a:ln>
              <a:noFill/>
            </a:ln>
            <a:effectLst>
              <a:outerShdw blurRad="14288" dist="9525" dir="5400000" algn="bl" rotWithShape="0">
                <a:srgbClr val="000000">
                  <a:alpha val="49800"/>
                </a:srgbClr>
              </a:outerShdw>
            </a:effectLst>
          </p:spPr>
        </p:pic>
        <p:pic>
          <p:nvPicPr>
            <p:cNvPr id="13189" name="Google Shape;13189;p485" descr="clipped result image"/>
            <p:cNvPicPr preferRelativeResize="0"/>
            <p:nvPr/>
          </p:nvPicPr>
          <p:blipFill rotWithShape="1">
            <a:blip r:embed="rId9">
              <a:alphaModFix/>
            </a:blip>
            <a:srcRect/>
            <a:stretch/>
          </p:blipFill>
          <p:spPr>
            <a:xfrm>
              <a:off x="2703591" y="3011746"/>
              <a:ext cx="908631" cy="644411"/>
            </a:xfrm>
            <a:prstGeom prst="rect">
              <a:avLst/>
            </a:prstGeom>
            <a:noFill/>
            <a:ln>
              <a:noFill/>
            </a:ln>
            <a:effectLst>
              <a:outerShdw blurRad="14288" dist="9525" dir="5400000" algn="bl" rotWithShape="0">
                <a:srgbClr val="000000">
                  <a:alpha val="49800"/>
                </a:srgbClr>
              </a:outerShdw>
            </a:effectLst>
          </p:spPr>
        </p:pic>
        <p:pic>
          <p:nvPicPr>
            <p:cNvPr id="13190" name="Google Shape;13190;p485" descr="clipped result image"/>
            <p:cNvPicPr preferRelativeResize="0"/>
            <p:nvPr/>
          </p:nvPicPr>
          <p:blipFill rotWithShape="1">
            <a:blip r:embed="rId11">
              <a:alphaModFix/>
            </a:blip>
            <a:srcRect/>
            <a:stretch/>
          </p:blipFill>
          <p:spPr>
            <a:xfrm>
              <a:off x="3899383" y="2765309"/>
              <a:ext cx="472675" cy="748399"/>
            </a:xfrm>
            <a:prstGeom prst="rect">
              <a:avLst/>
            </a:prstGeom>
            <a:noFill/>
            <a:ln>
              <a:noFill/>
            </a:ln>
            <a:effectLst>
              <a:outerShdw blurRad="14288" dist="9525" dir="5400000" algn="bl" rotWithShape="0">
                <a:srgbClr val="000000">
                  <a:alpha val="50000"/>
                </a:srgbClr>
              </a:outerShdw>
            </a:effectLst>
          </p:spPr>
        </p:pic>
        <p:pic>
          <p:nvPicPr>
            <p:cNvPr id="13191" name="Google Shape;13191;p485" descr="clipped result image"/>
            <p:cNvPicPr preferRelativeResize="0"/>
            <p:nvPr/>
          </p:nvPicPr>
          <p:blipFill rotWithShape="1">
            <a:blip r:embed="rId12">
              <a:alphaModFix/>
            </a:blip>
            <a:srcRect/>
            <a:stretch/>
          </p:blipFill>
          <p:spPr>
            <a:xfrm>
              <a:off x="2903779" y="1869872"/>
              <a:ext cx="740624" cy="803208"/>
            </a:xfrm>
            <a:prstGeom prst="rect">
              <a:avLst/>
            </a:prstGeom>
            <a:noFill/>
            <a:ln>
              <a:noFill/>
            </a:ln>
            <a:effectLst>
              <a:outerShdw blurRad="14288" dist="9525" dir="5400000" algn="bl" rotWithShape="0">
                <a:srgbClr val="000000">
                  <a:alpha val="50000"/>
                </a:srgbClr>
              </a:outerShdw>
            </a:effectLst>
          </p:spPr>
        </p:pic>
      </p:gr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Shape 13195"/>
        <p:cNvGrpSpPr/>
        <p:nvPr/>
      </p:nvGrpSpPr>
      <p:grpSpPr>
        <a:xfrm>
          <a:off x="0" y="0"/>
          <a:ext cx="0" cy="0"/>
          <a:chOff x="0" y="0"/>
          <a:chExt cx="0" cy="0"/>
        </a:xfrm>
      </p:grpSpPr>
      <p:grpSp>
        <p:nvGrpSpPr>
          <p:cNvPr id="13196" name="Google Shape;13196;p486"/>
          <p:cNvGrpSpPr/>
          <p:nvPr/>
        </p:nvGrpSpPr>
        <p:grpSpPr>
          <a:xfrm>
            <a:off x="3303550" y="902275"/>
            <a:ext cx="4434449" cy="3611500"/>
            <a:chOff x="2770150" y="978475"/>
            <a:chExt cx="4434449" cy="3611500"/>
          </a:xfrm>
        </p:grpSpPr>
        <p:grpSp>
          <p:nvGrpSpPr>
            <p:cNvPr id="13197" name="Google Shape;13197;p486"/>
            <p:cNvGrpSpPr/>
            <p:nvPr/>
          </p:nvGrpSpPr>
          <p:grpSpPr>
            <a:xfrm>
              <a:off x="2770150" y="978475"/>
              <a:ext cx="4434449" cy="3611500"/>
              <a:chOff x="2770150" y="978475"/>
              <a:chExt cx="4434449" cy="3611500"/>
            </a:xfrm>
          </p:grpSpPr>
          <p:grpSp>
            <p:nvGrpSpPr>
              <p:cNvPr id="13198" name="Google Shape;13198;p486"/>
              <p:cNvGrpSpPr/>
              <p:nvPr/>
            </p:nvGrpSpPr>
            <p:grpSpPr>
              <a:xfrm>
                <a:off x="3544943" y="978475"/>
                <a:ext cx="1167373" cy="975628"/>
                <a:chOff x="-2521759" y="897403"/>
                <a:chExt cx="1477500" cy="1089600"/>
              </a:xfrm>
            </p:grpSpPr>
            <p:sp>
              <p:nvSpPr>
                <p:cNvPr id="13199" name="Google Shape;13199;p486"/>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200" name="Google Shape;13200;p486"/>
                <p:cNvGrpSpPr/>
                <p:nvPr/>
              </p:nvGrpSpPr>
              <p:grpSpPr>
                <a:xfrm>
                  <a:off x="-2127414" y="1275205"/>
                  <a:ext cx="688733" cy="700658"/>
                  <a:chOff x="40123" y="-1583761"/>
                  <a:chExt cx="688733" cy="1109689"/>
                </a:xfrm>
              </p:grpSpPr>
              <p:grpSp>
                <p:nvGrpSpPr>
                  <p:cNvPr id="13201" name="Google Shape;13201;p486"/>
                  <p:cNvGrpSpPr/>
                  <p:nvPr/>
                </p:nvGrpSpPr>
                <p:grpSpPr>
                  <a:xfrm>
                    <a:off x="45124" y="-1327179"/>
                    <a:ext cx="683733" cy="853107"/>
                    <a:chOff x="597574" y="1930371"/>
                    <a:chExt cx="683733" cy="853107"/>
                  </a:xfrm>
                </p:grpSpPr>
                <p:grpSp>
                  <p:nvGrpSpPr>
                    <p:cNvPr id="13202" name="Google Shape;13202;p486"/>
                    <p:cNvGrpSpPr/>
                    <p:nvPr/>
                  </p:nvGrpSpPr>
                  <p:grpSpPr>
                    <a:xfrm rot="-5400000">
                      <a:off x="640721" y="2142893"/>
                      <a:ext cx="600335" cy="680836"/>
                      <a:chOff x="15239716" y="-12996420"/>
                      <a:chExt cx="1868456" cy="2463229"/>
                    </a:xfrm>
                  </p:grpSpPr>
                  <p:pic>
                    <p:nvPicPr>
                      <p:cNvPr id="13203" name="Google Shape;13203;p486"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3204" name="Google Shape;13204;p486"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3205" name="Google Shape;13205;p486"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3206" name="Google Shape;13206;p486"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3207" name="Google Shape;13207;p486"/>
              <p:cNvGrpSpPr/>
              <p:nvPr/>
            </p:nvGrpSpPr>
            <p:grpSpPr>
              <a:xfrm>
                <a:off x="2770150" y="1836025"/>
                <a:ext cx="4434449" cy="2753950"/>
                <a:chOff x="2354775" y="1227300"/>
                <a:chExt cx="4434449" cy="2753950"/>
              </a:xfrm>
            </p:grpSpPr>
            <p:pic>
              <p:nvPicPr>
                <p:cNvPr id="13208" name="Google Shape;13208;p486"/>
                <p:cNvPicPr preferRelativeResize="0"/>
                <p:nvPr/>
              </p:nvPicPr>
              <p:blipFill>
                <a:blip r:embed="rId7">
                  <a:alphaModFix/>
                </a:blip>
                <a:stretch>
                  <a:fillRect/>
                </a:stretch>
              </p:blipFill>
              <p:spPr>
                <a:xfrm>
                  <a:off x="2354775" y="1227300"/>
                  <a:ext cx="4434449" cy="2753950"/>
                </a:xfrm>
                <a:prstGeom prst="rect">
                  <a:avLst/>
                </a:prstGeom>
                <a:noFill/>
                <a:ln>
                  <a:noFill/>
                </a:ln>
              </p:spPr>
            </p:pic>
            <p:sp>
              <p:nvSpPr>
                <p:cNvPr id="13209" name="Google Shape;13209;p486"/>
                <p:cNvSpPr txBox="1"/>
                <p:nvPr/>
              </p:nvSpPr>
              <p:spPr>
                <a:xfrm rot="24443">
                  <a:off x="2690456" y="22283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duloxetine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CYMBALTA</a:t>
                  </a:r>
                  <a:endParaRPr sz="1800" b="1"/>
                </a:p>
                <a:p>
                  <a:pPr marL="0" marR="0" lvl="0" indent="0" algn="ctr" rtl="0">
                    <a:lnSpc>
                      <a:spcPct val="100000"/>
                    </a:lnSpc>
                    <a:spcBef>
                      <a:spcPts val="0"/>
                    </a:spcBef>
                    <a:spcAft>
                      <a:spcPts val="0"/>
                    </a:spcAft>
                    <a:buClr>
                      <a:srgbClr val="000000"/>
                    </a:buClr>
                    <a:buSzPts val="800"/>
                    <a:buFont typeface="Arial"/>
                    <a:buNone/>
                  </a:pPr>
                  <a:endParaRPr sz="1800" b="1"/>
                </a:p>
              </p:txBody>
            </p:sp>
          </p:grpSp>
          <p:sp>
            <p:nvSpPr>
              <p:cNvPr id="13210" name="Google Shape;13210;p486"/>
              <p:cNvSpPr/>
              <p:nvPr/>
            </p:nvSpPr>
            <p:spPr>
              <a:xfrm>
                <a:off x="3737615" y="20819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211" name="Google Shape;13211;p486"/>
              <p:cNvCxnSpPr/>
              <p:nvPr/>
            </p:nvCxnSpPr>
            <p:spPr>
              <a:xfrm>
                <a:off x="3902804" y="4428534"/>
                <a:ext cx="385200" cy="0"/>
              </a:xfrm>
              <a:prstGeom prst="straightConnector1">
                <a:avLst/>
              </a:prstGeom>
              <a:noFill/>
              <a:ln w="28575" cap="flat" cmpd="sng">
                <a:solidFill>
                  <a:schemeClr val="dk2"/>
                </a:solidFill>
                <a:prstDash val="solid"/>
                <a:round/>
                <a:headEnd type="none" w="med" len="med"/>
                <a:tailEnd type="none" w="med" len="med"/>
              </a:ln>
            </p:spPr>
          </p:cxnSp>
        </p:grpSp>
        <p:sp>
          <p:nvSpPr>
            <p:cNvPr id="13212" name="Google Shape;13212;p486"/>
            <p:cNvSpPr txBox="1"/>
            <p:nvPr/>
          </p:nvSpPr>
          <p:spPr>
            <a:xfrm rot="24292">
              <a:off x="3398827" y="1045697"/>
              <a:ext cx="1485937" cy="3894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CYP</a:t>
              </a:r>
              <a:endParaRPr sz="1200" b="1"/>
            </a:p>
          </p:txBody>
        </p:sp>
      </p:grpSp>
      <p:sp>
        <p:nvSpPr>
          <p:cNvPr id="13213" name="Google Shape;13213;p486"/>
          <p:cNvSpPr txBox="1"/>
          <p:nvPr/>
        </p:nvSpPr>
        <p:spPr>
          <a:xfrm>
            <a:off x="6562525" y="3943200"/>
            <a:ext cx="1404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a:t>
            </a:r>
            <a:endParaRPr sz="1200" b="1"/>
          </a:p>
        </p:txBody>
      </p:sp>
      <p:sp>
        <p:nvSpPr>
          <p:cNvPr id="13214" name="Google Shape;13214;p486"/>
          <p:cNvSpPr txBox="1"/>
          <p:nvPr/>
        </p:nvSpPr>
        <p:spPr>
          <a:xfrm>
            <a:off x="5995325" y="2126100"/>
            <a:ext cx="1971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cxnSp>
        <p:nvCxnSpPr>
          <p:cNvPr id="13215" name="Google Shape;13215;p486"/>
          <p:cNvCxnSpPr/>
          <p:nvPr/>
        </p:nvCxnSpPr>
        <p:spPr>
          <a:xfrm>
            <a:off x="7494975" y="2403138"/>
            <a:ext cx="378900" cy="0"/>
          </a:xfrm>
          <a:prstGeom prst="straightConnector1">
            <a:avLst/>
          </a:prstGeom>
          <a:noFill/>
          <a:ln w="9525" cap="flat" cmpd="sng">
            <a:solidFill>
              <a:schemeClr val="dk2"/>
            </a:solidFill>
            <a:prstDash val="solid"/>
            <a:round/>
            <a:headEnd type="none" w="med" len="med"/>
            <a:tailEnd type="triangle" w="med" len="med"/>
          </a:ln>
        </p:spPr>
      </p:cxnSp>
      <p:sp>
        <p:nvSpPr>
          <p:cNvPr id="13216" name="Google Shape;13216;p486"/>
          <p:cNvSpPr txBox="1"/>
          <p:nvPr/>
        </p:nvSpPr>
        <p:spPr>
          <a:xfrm>
            <a:off x="7873885" y="1987099"/>
            <a:ext cx="1206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cxnSp>
        <p:nvCxnSpPr>
          <p:cNvPr id="13217" name="Google Shape;13217;p486"/>
          <p:cNvCxnSpPr/>
          <p:nvPr/>
        </p:nvCxnSpPr>
        <p:spPr>
          <a:xfrm>
            <a:off x="7494975" y="4312638"/>
            <a:ext cx="378900" cy="0"/>
          </a:xfrm>
          <a:prstGeom prst="straightConnector1">
            <a:avLst/>
          </a:prstGeom>
          <a:noFill/>
          <a:ln w="9525" cap="flat" cmpd="sng">
            <a:solidFill>
              <a:schemeClr val="dk2"/>
            </a:solidFill>
            <a:prstDash val="solid"/>
            <a:round/>
            <a:headEnd type="none" w="med" len="med"/>
            <a:tailEnd type="triangle" w="med" len="med"/>
          </a:ln>
        </p:spPr>
      </p:cxnSp>
      <p:sp>
        <p:nvSpPr>
          <p:cNvPr id="13218" name="Google Shape;13218;p486"/>
          <p:cNvSpPr txBox="1"/>
          <p:nvPr/>
        </p:nvSpPr>
        <p:spPr>
          <a:xfrm>
            <a:off x="7873885" y="3035399"/>
            <a:ext cx="12069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potentially activating, benefits in chronic pain, ameliorates sexual dysfunction</a:t>
            </a:r>
            <a:endParaRPr sz="1200"/>
          </a:p>
        </p:txBody>
      </p:sp>
      <p:sp>
        <p:nvSpPr>
          <p:cNvPr id="13219" name="Google Shape;13219;p486"/>
          <p:cNvSpPr txBox="1"/>
          <p:nvPr/>
        </p:nvSpPr>
        <p:spPr>
          <a:xfrm>
            <a:off x="454700" y="154525"/>
            <a:ext cx="559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SNRI: Duloxetine</a:t>
            </a:r>
            <a:endParaRPr b="1"/>
          </a:p>
        </p:txBody>
      </p:sp>
      <p:grpSp>
        <p:nvGrpSpPr>
          <p:cNvPr id="13220" name="Google Shape;13220;p486"/>
          <p:cNvGrpSpPr/>
          <p:nvPr/>
        </p:nvGrpSpPr>
        <p:grpSpPr>
          <a:xfrm>
            <a:off x="7628561" y="154516"/>
            <a:ext cx="1383583" cy="880021"/>
            <a:chOff x="2003217" y="1415620"/>
            <a:chExt cx="5189733" cy="3300905"/>
          </a:xfrm>
        </p:grpSpPr>
        <p:pic>
          <p:nvPicPr>
            <p:cNvPr id="13221" name="Google Shape;13221;p486" descr="clipped result image"/>
            <p:cNvPicPr preferRelativeResize="0"/>
            <p:nvPr/>
          </p:nvPicPr>
          <p:blipFill rotWithShape="1">
            <a:blip r:embed="rId8">
              <a:alphaModFix/>
            </a:blip>
            <a:srcRect/>
            <a:stretch/>
          </p:blipFill>
          <p:spPr>
            <a:xfrm>
              <a:off x="4665405" y="1653739"/>
              <a:ext cx="2527545" cy="2945846"/>
            </a:xfrm>
            <a:prstGeom prst="rect">
              <a:avLst/>
            </a:prstGeom>
            <a:noFill/>
            <a:ln>
              <a:noFill/>
            </a:ln>
            <a:effectLst>
              <a:outerShdw blurRad="14288" dist="9525" dir="5400000" algn="bl" rotWithShape="0">
                <a:srgbClr val="000000">
                  <a:alpha val="49800"/>
                </a:srgbClr>
              </a:outerShdw>
            </a:effectLst>
          </p:spPr>
        </p:pic>
        <p:pic>
          <p:nvPicPr>
            <p:cNvPr id="13222" name="Google Shape;13222;p486" descr="clipped result image"/>
            <p:cNvPicPr preferRelativeResize="0"/>
            <p:nvPr/>
          </p:nvPicPr>
          <p:blipFill rotWithShape="1">
            <a:blip r:embed="rId9">
              <a:alphaModFix/>
            </a:blip>
            <a:srcRect/>
            <a:stretch/>
          </p:blipFill>
          <p:spPr>
            <a:xfrm>
              <a:off x="5410710" y="3072344"/>
              <a:ext cx="908631" cy="644411"/>
            </a:xfrm>
            <a:prstGeom prst="rect">
              <a:avLst/>
            </a:prstGeom>
            <a:noFill/>
            <a:ln>
              <a:noFill/>
            </a:ln>
            <a:effectLst>
              <a:outerShdw blurRad="14288" dist="9525" dir="5400000" algn="bl" rotWithShape="0">
                <a:srgbClr val="000000">
                  <a:alpha val="49800"/>
                </a:srgbClr>
              </a:outerShdw>
            </a:effectLst>
          </p:spPr>
        </p:pic>
        <p:pic>
          <p:nvPicPr>
            <p:cNvPr id="13223" name="Google Shape;13223;p486" descr="clipped result image"/>
            <p:cNvPicPr preferRelativeResize="0"/>
            <p:nvPr/>
          </p:nvPicPr>
          <p:blipFill rotWithShape="1">
            <a:blip r:embed="rId10">
              <a:alphaModFix/>
            </a:blip>
            <a:srcRect/>
            <a:stretch/>
          </p:blipFill>
          <p:spPr>
            <a:xfrm rot="222668">
              <a:off x="2102871" y="1488374"/>
              <a:ext cx="2350278" cy="3155397"/>
            </a:xfrm>
            <a:prstGeom prst="rect">
              <a:avLst/>
            </a:prstGeom>
            <a:noFill/>
            <a:ln>
              <a:noFill/>
            </a:ln>
            <a:effectLst>
              <a:outerShdw blurRad="14288" dist="9525" dir="5400000" algn="bl" rotWithShape="0">
                <a:srgbClr val="000000">
                  <a:alpha val="49800"/>
                </a:srgbClr>
              </a:outerShdw>
            </a:effectLst>
          </p:spPr>
        </p:pic>
        <p:pic>
          <p:nvPicPr>
            <p:cNvPr id="13224" name="Google Shape;13224;p486" descr="clipped result image"/>
            <p:cNvPicPr preferRelativeResize="0"/>
            <p:nvPr/>
          </p:nvPicPr>
          <p:blipFill rotWithShape="1">
            <a:blip r:embed="rId9">
              <a:alphaModFix/>
            </a:blip>
            <a:srcRect/>
            <a:stretch/>
          </p:blipFill>
          <p:spPr>
            <a:xfrm>
              <a:off x="2703591" y="3011746"/>
              <a:ext cx="908631" cy="644411"/>
            </a:xfrm>
            <a:prstGeom prst="rect">
              <a:avLst/>
            </a:prstGeom>
            <a:noFill/>
            <a:ln>
              <a:noFill/>
            </a:ln>
            <a:effectLst>
              <a:outerShdw blurRad="14288" dist="9525" dir="5400000" algn="bl" rotWithShape="0">
                <a:srgbClr val="000000">
                  <a:alpha val="49800"/>
                </a:srgbClr>
              </a:outerShdw>
            </a:effectLst>
          </p:spPr>
        </p:pic>
        <p:pic>
          <p:nvPicPr>
            <p:cNvPr id="13225" name="Google Shape;13225;p486" descr="clipped result image"/>
            <p:cNvPicPr preferRelativeResize="0"/>
            <p:nvPr/>
          </p:nvPicPr>
          <p:blipFill rotWithShape="1">
            <a:blip r:embed="rId11">
              <a:alphaModFix/>
            </a:blip>
            <a:srcRect/>
            <a:stretch/>
          </p:blipFill>
          <p:spPr>
            <a:xfrm>
              <a:off x="3899383" y="2765309"/>
              <a:ext cx="472675" cy="748399"/>
            </a:xfrm>
            <a:prstGeom prst="rect">
              <a:avLst/>
            </a:prstGeom>
            <a:noFill/>
            <a:ln>
              <a:noFill/>
            </a:ln>
            <a:effectLst>
              <a:outerShdw blurRad="14288" dist="9525" dir="5400000" algn="bl" rotWithShape="0">
                <a:srgbClr val="000000">
                  <a:alpha val="50000"/>
                </a:srgbClr>
              </a:outerShdw>
            </a:effectLst>
          </p:spPr>
        </p:pic>
        <p:pic>
          <p:nvPicPr>
            <p:cNvPr id="13226" name="Google Shape;13226;p486" descr="clipped result image"/>
            <p:cNvPicPr preferRelativeResize="0"/>
            <p:nvPr/>
          </p:nvPicPr>
          <p:blipFill rotWithShape="1">
            <a:blip r:embed="rId12">
              <a:alphaModFix/>
            </a:blip>
            <a:srcRect/>
            <a:stretch/>
          </p:blipFill>
          <p:spPr>
            <a:xfrm>
              <a:off x="2903779" y="1869872"/>
              <a:ext cx="740624" cy="803208"/>
            </a:xfrm>
            <a:prstGeom prst="rect">
              <a:avLst/>
            </a:prstGeom>
            <a:noFill/>
            <a:ln>
              <a:noFill/>
            </a:ln>
            <a:effectLst>
              <a:outerShdw blurRad="14288" dist="9525" dir="5400000" algn="bl" rotWithShape="0">
                <a:srgbClr val="000000">
                  <a:alpha val="50000"/>
                </a:srgbClr>
              </a:outerShdw>
            </a:effectLst>
          </p:spPr>
        </p:pic>
      </p:gr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Shape 13230"/>
        <p:cNvGrpSpPr/>
        <p:nvPr/>
      </p:nvGrpSpPr>
      <p:grpSpPr>
        <a:xfrm>
          <a:off x="0" y="0"/>
          <a:ext cx="0" cy="0"/>
          <a:chOff x="0" y="0"/>
          <a:chExt cx="0" cy="0"/>
        </a:xfrm>
      </p:grpSpPr>
      <p:grpSp>
        <p:nvGrpSpPr>
          <p:cNvPr id="13231" name="Google Shape;13231;p487"/>
          <p:cNvGrpSpPr/>
          <p:nvPr/>
        </p:nvGrpSpPr>
        <p:grpSpPr>
          <a:xfrm>
            <a:off x="3303550" y="902275"/>
            <a:ext cx="4434449" cy="3611500"/>
            <a:chOff x="2770150" y="978475"/>
            <a:chExt cx="4434449" cy="3611500"/>
          </a:xfrm>
        </p:grpSpPr>
        <p:grpSp>
          <p:nvGrpSpPr>
            <p:cNvPr id="13232" name="Google Shape;13232;p487"/>
            <p:cNvGrpSpPr/>
            <p:nvPr/>
          </p:nvGrpSpPr>
          <p:grpSpPr>
            <a:xfrm>
              <a:off x="2770150" y="978475"/>
              <a:ext cx="4434449" cy="3611500"/>
              <a:chOff x="2770150" y="978475"/>
              <a:chExt cx="4434449" cy="3611500"/>
            </a:xfrm>
          </p:grpSpPr>
          <p:grpSp>
            <p:nvGrpSpPr>
              <p:cNvPr id="13233" name="Google Shape;13233;p487"/>
              <p:cNvGrpSpPr/>
              <p:nvPr/>
            </p:nvGrpSpPr>
            <p:grpSpPr>
              <a:xfrm>
                <a:off x="3544943" y="978475"/>
                <a:ext cx="1167373" cy="975628"/>
                <a:chOff x="-2521759" y="897403"/>
                <a:chExt cx="1477500" cy="1089600"/>
              </a:xfrm>
            </p:grpSpPr>
            <p:sp>
              <p:nvSpPr>
                <p:cNvPr id="13234" name="Google Shape;13234;p487"/>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235" name="Google Shape;13235;p487"/>
                <p:cNvGrpSpPr/>
                <p:nvPr/>
              </p:nvGrpSpPr>
              <p:grpSpPr>
                <a:xfrm>
                  <a:off x="-2127414" y="1275205"/>
                  <a:ext cx="688733" cy="700658"/>
                  <a:chOff x="40123" y="-1583761"/>
                  <a:chExt cx="688733" cy="1109689"/>
                </a:xfrm>
              </p:grpSpPr>
              <p:grpSp>
                <p:nvGrpSpPr>
                  <p:cNvPr id="13236" name="Google Shape;13236;p487"/>
                  <p:cNvGrpSpPr/>
                  <p:nvPr/>
                </p:nvGrpSpPr>
                <p:grpSpPr>
                  <a:xfrm>
                    <a:off x="45124" y="-1327179"/>
                    <a:ext cx="683733" cy="853107"/>
                    <a:chOff x="597574" y="1930371"/>
                    <a:chExt cx="683733" cy="853107"/>
                  </a:xfrm>
                </p:grpSpPr>
                <p:grpSp>
                  <p:nvGrpSpPr>
                    <p:cNvPr id="13237" name="Google Shape;13237;p487"/>
                    <p:cNvGrpSpPr/>
                    <p:nvPr/>
                  </p:nvGrpSpPr>
                  <p:grpSpPr>
                    <a:xfrm rot="-5400000">
                      <a:off x="640721" y="2142893"/>
                      <a:ext cx="600335" cy="680836"/>
                      <a:chOff x="15239716" y="-12996420"/>
                      <a:chExt cx="1868456" cy="2463229"/>
                    </a:xfrm>
                  </p:grpSpPr>
                  <p:pic>
                    <p:nvPicPr>
                      <p:cNvPr id="13238" name="Google Shape;13238;p487"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3239" name="Google Shape;13239;p487"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3240" name="Google Shape;13240;p487"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3241" name="Google Shape;13241;p487"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3242" name="Google Shape;13242;p487"/>
              <p:cNvGrpSpPr/>
              <p:nvPr/>
            </p:nvGrpSpPr>
            <p:grpSpPr>
              <a:xfrm>
                <a:off x="2770150" y="1836025"/>
                <a:ext cx="4434449" cy="2753950"/>
                <a:chOff x="2354775" y="1227300"/>
                <a:chExt cx="4434449" cy="2753950"/>
              </a:xfrm>
            </p:grpSpPr>
            <p:pic>
              <p:nvPicPr>
                <p:cNvPr id="13243" name="Google Shape;13243;p487"/>
                <p:cNvPicPr preferRelativeResize="0"/>
                <p:nvPr/>
              </p:nvPicPr>
              <p:blipFill>
                <a:blip r:embed="rId7">
                  <a:alphaModFix/>
                </a:blip>
                <a:stretch>
                  <a:fillRect/>
                </a:stretch>
              </p:blipFill>
              <p:spPr>
                <a:xfrm>
                  <a:off x="2354775" y="1227300"/>
                  <a:ext cx="4434449" cy="2753950"/>
                </a:xfrm>
                <a:prstGeom prst="rect">
                  <a:avLst/>
                </a:prstGeom>
                <a:noFill/>
                <a:ln>
                  <a:noFill/>
                </a:ln>
              </p:spPr>
            </p:pic>
            <p:sp>
              <p:nvSpPr>
                <p:cNvPr id="13244" name="Google Shape;13244;p487"/>
                <p:cNvSpPr txBox="1"/>
                <p:nvPr/>
              </p:nvSpPr>
              <p:spPr>
                <a:xfrm rot="24443">
                  <a:off x="2690456" y="22283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duloxetine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CYMBALTA</a:t>
                  </a:r>
                  <a:endParaRPr sz="1800" b="1"/>
                </a:p>
                <a:p>
                  <a:pPr marL="0" marR="0" lvl="0" indent="0" algn="ctr" rtl="0">
                    <a:lnSpc>
                      <a:spcPct val="100000"/>
                    </a:lnSpc>
                    <a:spcBef>
                      <a:spcPts val="0"/>
                    </a:spcBef>
                    <a:spcAft>
                      <a:spcPts val="0"/>
                    </a:spcAft>
                    <a:buClr>
                      <a:srgbClr val="000000"/>
                    </a:buClr>
                    <a:buSzPts val="800"/>
                    <a:buFont typeface="Arial"/>
                    <a:buNone/>
                  </a:pPr>
                  <a:endParaRPr sz="1800" b="1"/>
                </a:p>
              </p:txBody>
            </p:sp>
          </p:grpSp>
          <p:sp>
            <p:nvSpPr>
              <p:cNvPr id="13245" name="Google Shape;13245;p487"/>
              <p:cNvSpPr/>
              <p:nvPr/>
            </p:nvSpPr>
            <p:spPr>
              <a:xfrm>
                <a:off x="3737615" y="20819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246" name="Google Shape;13246;p487"/>
              <p:cNvCxnSpPr/>
              <p:nvPr/>
            </p:nvCxnSpPr>
            <p:spPr>
              <a:xfrm>
                <a:off x="3902804" y="4428534"/>
                <a:ext cx="385200" cy="0"/>
              </a:xfrm>
              <a:prstGeom prst="straightConnector1">
                <a:avLst/>
              </a:prstGeom>
              <a:noFill/>
              <a:ln w="28575" cap="flat" cmpd="sng">
                <a:solidFill>
                  <a:schemeClr val="dk2"/>
                </a:solidFill>
                <a:prstDash val="solid"/>
                <a:round/>
                <a:headEnd type="none" w="med" len="med"/>
                <a:tailEnd type="none" w="med" len="med"/>
              </a:ln>
            </p:spPr>
          </p:cxnSp>
        </p:grpSp>
        <p:sp>
          <p:nvSpPr>
            <p:cNvPr id="13247" name="Google Shape;13247;p487"/>
            <p:cNvSpPr txBox="1"/>
            <p:nvPr/>
          </p:nvSpPr>
          <p:spPr>
            <a:xfrm rot="24292">
              <a:off x="3398827" y="1045697"/>
              <a:ext cx="1485937" cy="3894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CYP</a:t>
              </a:r>
              <a:endParaRPr sz="1200" b="1"/>
            </a:p>
          </p:txBody>
        </p:sp>
      </p:grpSp>
      <p:sp>
        <p:nvSpPr>
          <p:cNvPr id="13248" name="Google Shape;13248;p487"/>
          <p:cNvSpPr txBox="1"/>
          <p:nvPr/>
        </p:nvSpPr>
        <p:spPr>
          <a:xfrm>
            <a:off x="5245725" y="986000"/>
            <a:ext cx="11673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 </a:t>
            </a:r>
            <a:endParaRPr sz="1200" b="1"/>
          </a:p>
          <a:p>
            <a:pPr marL="0" lvl="0" indent="0" algn="l" rtl="0">
              <a:spcBef>
                <a:spcPts val="0"/>
              </a:spcBef>
              <a:spcAft>
                <a:spcPts val="0"/>
              </a:spcAft>
              <a:buNone/>
            </a:pPr>
            <a:r>
              <a:rPr lang="en" sz="1200" b="1"/>
              <a:t>in</a:t>
            </a:r>
            <a:r>
              <a:rPr lang="en" sz="1200" b="1" u="sng"/>
              <a:t>H</a:t>
            </a:r>
            <a:r>
              <a:rPr lang="en" sz="1200" b="1"/>
              <a:t>ibitor</a:t>
            </a:r>
            <a:endParaRPr sz="1200" b="1"/>
          </a:p>
          <a:p>
            <a:pPr marL="0" lvl="0" indent="0" algn="l" rtl="0">
              <a:spcBef>
                <a:spcPts val="0"/>
              </a:spcBef>
              <a:spcAft>
                <a:spcPts val="0"/>
              </a:spcAft>
              <a:buNone/>
            </a:pPr>
            <a:r>
              <a:rPr lang="en" sz="1200" b="1"/>
              <a:t>(moderate)</a:t>
            </a:r>
            <a:endParaRPr sz="1200" b="1"/>
          </a:p>
        </p:txBody>
      </p:sp>
      <p:sp>
        <p:nvSpPr>
          <p:cNvPr id="13249" name="Google Shape;13249;p487"/>
          <p:cNvSpPr txBox="1"/>
          <p:nvPr/>
        </p:nvSpPr>
        <p:spPr>
          <a:xfrm>
            <a:off x="6562525" y="3943200"/>
            <a:ext cx="1404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a:t>
            </a:r>
            <a:endParaRPr sz="1200" b="1"/>
          </a:p>
        </p:txBody>
      </p:sp>
      <p:sp>
        <p:nvSpPr>
          <p:cNvPr id="13250" name="Google Shape;13250;p487"/>
          <p:cNvSpPr txBox="1"/>
          <p:nvPr/>
        </p:nvSpPr>
        <p:spPr>
          <a:xfrm>
            <a:off x="5995325" y="2126100"/>
            <a:ext cx="1971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cxnSp>
        <p:nvCxnSpPr>
          <p:cNvPr id="13251" name="Google Shape;13251;p487"/>
          <p:cNvCxnSpPr/>
          <p:nvPr/>
        </p:nvCxnSpPr>
        <p:spPr>
          <a:xfrm>
            <a:off x="7494975" y="2403138"/>
            <a:ext cx="378900" cy="0"/>
          </a:xfrm>
          <a:prstGeom prst="straightConnector1">
            <a:avLst/>
          </a:prstGeom>
          <a:noFill/>
          <a:ln w="9525" cap="flat" cmpd="sng">
            <a:solidFill>
              <a:schemeClr val="dk2"/>
            </a:solidFill>
            <a:prstDash val="solid"/>
            <a:round/>
            <a:headEnd type="none" w="med" len="med"/>
            <a:tailEnd type="triangle" w="med" len="med"/>
          </a:ln>
        </p:spPr>
      </p:cxnSp>
      <p:sp>
        <p:nvSpPr>
          <p:cNvPr id="13252" name="Google Shape;13252;p487"/>
          <p:cNvSpPr txBox="1"/>
          <p:nvPr/>
        </p:nvSpPr>
        <p:spPr>
          <a:xfrm>
            <a:off x="7873885" y="1987099"/>
            <a:ext cx="1206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cxnSp>
        <p:nvCxnSpPr>
          <p:cNvPr id="13253" name="Google Shape;13253;p487"/>
          <p:cNvCxnSpPr/>
          <p:nvPr/>
        </p:nvCxnSpPr>
        <p:spPr>
          <a:xfrm>
            <a:off x="7494975" y="4312638"/>
            <a:ext cx="378900" cy="0"/>
          </a:xfrm>
          <a:prstGeom prst="straightConnector1">
            <a:avLst/>
          </a:prstGeom>
          <a:noFill/>
          <a:ln w="9525" cap="flat" cmpd="sng">
            <a:solidFill>
              <a:schemeClr val="dk2"/>
            </a:solidFill>
            <a:prstDash val="solid"/>
            <a:round/>
            <a:headEnd type="none" w="med" len="med"/>
            <a:tailEnd type="triangle" w="med" len="med"/>
          </a:ln>
        </p:spPr>
      </p:cxnSp>
      <p:sp>
        <p:nvSpPr>
          <p:cNvPr id="13254" name="Google Shape;13254;p487"/>
          <p:cNvSpPr txBox="1"/>
          <p:nvPr/>
        </p:nvSpPr>
        <p:spPr>
          <a:xfrm>
            <a:off x="7873885" y="3035399"/>
            <a:ext cx="12069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potentially activating, benefits in chronic pain, ameliorates sexual dysfunction</a:t>
            </a:r>
            <a:endParaRPr sz="1200"/>
          </a:p>
        </p:txBody>
      </p:sp>
      <p:sp>
        <p:nvSpPr>
          <p:cNvPr id="13255" name="Google Shape;13255;p487"/>
          <p:cNvSpPr txBox="1"/>
          <p:nvPr/>
        </p:nvSpPr>
        <p:spPr>
          <a:xfrm>
            <a:off x="454700" y="154525"/>
            <a:ext cx="559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SNRI: Duloxetine</a:t>
            </a:r>
            <a:endParaRPr b="1"/>
          </a:p>
        </p:txBody>
      </p:sp>
      <p:grpSp>
        <p:nvGrpSpPr>
          <p:cNvPr id="13256" name="Google Shape;13256;p487"/>
          <p:cNvGrpSpPr/>
          <p:nvPr/>
        </p:nvGrpSpPr>
        <p:grpSpPr>
          <a:xfrm>
            <a:off x="7628561" y="154516"/>
            <a:ext cx="1383583" cy="880021"/>
            <a:chOff x="2003217" y="1415620"/>
            <a:chExt cx="5189733" cy="3300905"/>
          </a:xfrm>
        </p:grpSpPr>
        <p:pic>
          <p:nvPicPr>
            <p:cNvPr id="13257" name="Google Shape;13257;p487" descr="clipped result image"/>
            <p:cNvPicPr preferRelativeResize="0"/>
            <p:nvPr/>
          </p:nvPicPr>
          <p:blipFill rotWithShape="1">
            <a:blip r:embed="rId8">
              <a:alphaModFix/>
            </a:blip>
            <a:srcRect/>
            <a:stretch/>
          </p:blipFill>
          <p:spPr>
            <a:xfrm>
              <a:off x="4665405" y="1653739"/>
              <a:ext cx="2527545" cy="2945846"/>
            </a:xfrm>
            <a:prstGeom prst="rect">
              <a:avLst/>
            </a:prstGeom>
            <a:noFill/>
            <a:ln>
              <a:noFill/>
            </a:ln>
            <a:effectLst>
              <a:outerShdw blurRad="14288" dist="9525" dir="5400000" algn="bl" rotWithShape="0">
                <a:srgbClr val="000000">
                  <a:alpha val="49800"/>
                </a:srgbClr>
              </a:outerShdw>
            </a:effectLst>
          </p:spPr>
        </p:pic>
        <p:pic>
          <p:nvPicPr>
            <p:cNvPr id="13258" name="Google Shape;13258;p487" descr="clipped result image"/>
            <p:cNvPicPr preferRelativeResize="0"/>
            <p:nvPr/>
          </p:nvPicPr>
          <p:blipFill rotWithShape="1">
            <a:blip r:embed="rId9">
              <a:alphaModFix/>
            </a:blip>
            <a:srcRect/>
            <a:stretch/>
          </p:blipFill>
          <p:spPr>
            <a:xfrm>
              <a:off x="5410710" y="3072344"/>
              <a:ext cx="908631" cy="644411"/>
            </a:xfrm>
            <a:prstGeom prst="rect">
              <a:avLst/>
            </a:prstGeom>
            <a:noFill/>
            <a:ln>
              <a:noFill/>
            </a:ln>
            <a:effectLst>
              <a:outerShdw blurRad="14288" dist="9525" dir="5400000" algn="bl" rotWithShape="0">
                <a:srgbClr val="000000">
                  <a:alpha val="49800"/>
                </a:srgbClr>
              </a:outerShdw>
            </a:effectLst>
          </p:spPr>
        </p:pic>
        <p:pic>
          <p:nvPicPr>
            <p:cNvPr id="13259" name="Google Shape;13259;p487" descr="clipped result image"/>
            <p:cNvPicPr preferRelativeResize="0"/>
            <p:nvPr/>
          </p:nvPicPr>
          <p:blipFill rotWithShape="1">
            <a:blip r:embed="rId10">
              <a:alphaModFix/>
            </a:blip>
            <a:srcRect/>
            <a:stretch/>
          </p:blipFill>
          <p:spPr>
            <a:xfrm rot="222668">
              <a:off x="2102871" y="1488374"/>
              <a:ext cx="2350278" cy="3155397"/>
            </a:xfrm>
            <a:prstGeom prst="rect">
              <a:avLst/>
            </a:prstGeom>
            <a:noFill/>
            <a:ln>
              <a:noFill/>
            </a:ln>
            <a:effectLst>
              <a:outerShdw blurRad="14288" dist="9525" dir="5400000" algn="bl" rotWithShape="0">
                <a:srgbClr val="000000">
                  <a:alpha val="49800"/>
                </a:srgbClr>
              </a:outerShdw>
            </a:effectLst>
          </p:spPr>
        </p:pic>
        <p:pic>
          <p:nvPicPr>
            <p:cNvPr id="13260" name="Google Shape;13260;p487" descr="clipped result image"/>
            <p:cNvPicPr preferRelativeResize="0"/>
            <p:nvPr/>
          </p:nvPicPr>
          <p:blipFill rotWithShape="1">
            <a:blip r:embed="rId9">
              <a:alphaModFix/>
            </a:blip>
            <a:srcRect/>
            <a:stretch/>
          </p:blipFill>
          <p:spPr>
            <a:xfrm>
              <a:off x="2703591" y="3011746"/>
              <a:ext cx="908631" cy="644411"/>
            </a:xfrm>
            <a:prstGeom prst="rect">
              <a:avLst/>
            </a:prstGeom>
            <a:noFill/>
            <a:ln>
              <a:noFill/>
            </a:ln>
            <a:effectLst>
              <a:outerShdw blurRad="14288" dist="9525" dir="5400000" algn="bl" rotWithShape="0">
                <a:srgbClr val="000000">
                  <a:alpha val="49800"/>
                </a:srgbClr>
              </a:outerShdw>
            </a:effectLst>
          </p:spPr>
        </p:pic>
        <p:pic>
          <p:nvPicPr>
            <p:cNvPr id="13261" name="Google Shape;13261;p487" descr="clipped result image"/>
            <p:cNvPicPr preferRelativeResize="0"/>
            <p:nvPr/>
          </p:nvPicPr>
          <p:blipFill rotWithShape="1">
            <a:blip r:embed="rId11">
              <a:alphaModFix/>
            </a:blip>
            <a:srcRect/>
            <a:stretch/>
          </p:blipFill>
          <p:spPr>
            <a:xfrm>
              <a:off x="3899383" y="2765309"/>
              <a:ext cx="472675" cy="748399"/>
            </a:xfrm>
            <a:prstGeom prst="rect">
              <a:avLst/>
            </a:prstGeom>
            <a:noFill/>
            <a:ln>
              <a:noFill/>
            </a:ln>
            <a:effectLst>
              <a:outerShdw blurRad="14288" dist="9525" dir="5400000" algn="bl" rotWithShape="0">
                <a:srgbClr val="000000">
                  <a:alpha val="50000"/>
                </a:srgbClr>
              </a:outerShdw>
            </a:effectLst>
          </p:spPr>
        </p:pic>
        <p:pic>
          <p:nvPicPr>
            <p:cNvPr id="13262" name="Google Shape;13262;p487" descr="clipped result image"/>
            <p:cNvPicPr preferRelativeResize="0"/>
            <p:nvPr/>
          </p:nvPicPr>
          <p:blipFill rotWithShape="1">
            <a:blip r:embed="rId12">
              <a:alphaModFix/>
            </a:blip>
            <a:srcRect/>
            <a:stretch/>
          </p:blipFill>
          <p:spPr>
            <a:xfrm>
              <a:off x="2903779" y="1869872"/>
              <a:ext cx="740624" cy="803208"/>
            </a:xfrm>
            <a:prstGeom prst="rect">
              <a:avLst/>
            </a:prstGeom>
            <a:noFill/>
            <a:ln>
              <a:noFill/>
            </a:ln>
            <a:effectLst>
              <a:outerShdw blurRad="14288" dist="9525" dir="5400000" algn="bl" rotWithShape="0">
                <a:srgbClr val="000000">
                  <a:alpha val="50000"/>
                </a:srgbClr>
              </a:outerShdw>
            </a:effectLst>
          </p:spPr>
        </p:pic>
      </p:gr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Shape 13266"/>
        <p:cNvGrpSpPr/>
        <p:nvPr/>
      </p:nvGrpSpPr>
      <p:grpSpPr>
        <a:xfrm>
          <a:off x="0" y="0"/>
          <a:ext cx="0" cy="0"/>
          <a:chOff x="0" y="0"/>
          <a:chExt cx="0" cy="0"/>
        </a:xfrm>
      </p:grpSpPr>
      <p:grpSp>
        <p:nvGrpSpPr>
          <p:cNvPr id="13267" name="Google Shape;13267;p488"/>
          <p:cNvGrpSpPr/>
          <p:nvPr/>
        </p:nvGrpSpPr>
        <p:grpSpPr>
          <a:xfrm>
            <a:off x="3303550" y="902275"/>
            <a:ext cx="4434449" cy="3611500"/>
            <a:chOff x="2770150" y="978475"/>
            <a:chExt cx="4434449" cy="3611500"/>
          </a:xfrm>
        </p:grpSpPr>
        <p:grpSp>
          <p:nvGrpSpPr>
            <p:cNvPr id="13268" name="Google Shape;13268;p488"/>
            <p:cNvGrpSpPr/>
            <p:nvPr/>
          </p:nvGrpSpPr>
          <p:grpSpPr>
            <a:xfrm>
              <a:off x="2770150" y="978475"/>
              <a:ext cx="4434449" cy="3611500"/>
              <a:chOff x="2770150" y="978475"/>
              <a:chExt cx="4434449" cy="3611500"/>
            </a:xfrm>
          </p:grpSpPr>
          <p:grpSp>
            <p:nvGrpSpPr>
              <p:cNvPr id="13269" name="Google Shape;13269;p488"/>
              <p:cNvGrpSpPr/>
              <p:nvPr/>
            </p:nvGrpSpPr>
            <p:grpSpPr>
              <a:xfrm>
                <a:off x="3544943" y="978475"/>
                <a:ext cx="1167373" cy="975628"/>
                <a:chOff x="-2521759" y="897403"/>
                <a:chExt cx="1477500" cy="1089600"/>
              </a:xfrm>
            </p:grpSpPr>
            <p:sp>
              <p:nvSpPr>
                <p:cNvPr id="13270" name="Google Shape;13270;p488"/>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271" name="Google Shape;13271;p488"/>
                <p:cNvGrpSpPr/>
                <p:nvPr/>
              </p:nvGrpSpPr>
              <p:grpSpPr>
                <a:xfrm>
                  <a:off x="-2127414" y="1275205"/>
                  <a:ext cx="688733" cy="700658"/>
                  <a:chOff x="40123" y="-1583761"/>
                  <a:chExt cx="688733" cy="1109689"/>
                </a:xfrm>
              </p:grpSpPr>
              <p:grpSp>
                <p:nvGrpSpPr>
                  <p:cNvPr id="13272" name="Google Shape;13272;p488"/>
                  <p:cNvGrpSpPr/>
                  <p:nvPr/>
                </p:nvGrpSpPr>
                <p:grpSpPr>
                  <a:xfrm>
                    <a:off x="45124" y="-1327179"/>
                    <a:ext cx="683733" cy="853107"/>
                    <a:chOff x="597574" y="1930371"/>
                    <a:chExt cx="683733" cy="853107"/>
                  </a:xfrm>
                </p:grpSpPr>
                <p:grpSp>
                  <p:nvGrpSpPr>
                    <p:cNvPr id="13273" name="Google Shape;13273;p488"/>
                    <p:cNvGrpSpPr/>
                    <p:nvPr/>
                  </p:nvGrpSpPr>
                  <p:grpSpPr>
                    <a:xfrm rot="-5400000">
                      <a:off x="640721" y="2142893"/>
                      <a:ext cx="600335" cy="680836"/>
                      <a:chOff x="15239716" y="-12996420"/>
                      <a:chExt cx="1868456" cy="2463229"/>
                    </a:xfrm>
                  </p:grpSpPr>
                  <p:pic>
                    <p:nvPicPr>
                      <p:cNvPr id="13274" name="Google Shape;13274;p488"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3275" name="Google Shape;13275;p488"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3276" name="Google Shape;13276;p488"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3277" name="Google Shape;13277;p488"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3278" name="Google Shape;13278;p488"/>
              <p:cNvGrpSpPr/>
              <p:nvPr/>
            </p:nvGrpSpPr>
            <p:grpSpPr>
              <a:xfrm>
                <a:off x="2770150" y="1836025"/>
                <a:ext cx="4434449" cy="2753950"/>
                <a:chOff x="2354775" y="1227300"/>
                <a:chExt cx="4434449" cy="2753950"/>
              </a:xfrm>
            </p:grpSpPr>
            <p:pic>
              <p:nvPicPr>
                <p:cNvPr id="13279" name="Google Shape;13279;p488"/>
                <p:cNvPicPr preferRelativeResize="0"/>
                <p:nvPr/>
              </p:nvPicPr>
              <p:blipFill>
                <a:blip r:embed="rId7">
                  <a:alphaModFix/>
                </a:blip>
                <a:stretch>
                  <a:fillRect/>
                </a:stretch>
              </p:blipFill>
              <p:spPr>
                <a:xfrm>
                  <a:off x="2354775" y="1227300"/>
                  <a:ext cx="4434449" cy="2753950"/>
                </a:xfrm>
                <a:prstGeom prst="rect">
                  <a:avLst/>
                </a:prstGeom>
                <a:noFill/>
                <a:ln>
                  <a:noFill/>
                </a:ln>
              </p:spPr>
            </p:pic>
            <p:sp>
              <p:nvSpPr>
                <p:cNvPr id="13280" name="Google Shape;13280;p488"/>
                <p:cNvSpPr txBox="1"/>
                <p:nvPr/>
              </p:nvSpPr>
              <p:spPr>
                <a:xfrm rot="24443">
                  <a:off x="2690456" y="22283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duloxetine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CYMBALTA</a:t>
                  </a:r>
                  <a:endParaRPr sz="1800" b="1"/>
                </a:p>
                <a:p>
                  <a:pPr marL="0" marR="0" lvl="0" indent="0" algn="ctr" rtl="0">
                    <a:lnSpc>
                      <a:spcPct val="100000"/>
                    </a:lnSpc>
                    <a:spcBef>
                      <a:spcPts val="0"/>
                    </a:spcBef>
                    <a:spcAft>
                      <a:spcPts val="0"/>
                    </a:spcAft>
                    <a:buClr>
                      <a:srgbClr val="000000"/>
                    </a:buClr>
                    <a:buSzPts val="800"/>
                    <a:buFont typeface="Arial"/>
                    <a:buNone/>
                  </a:pPr>
                  <a:endParaRPr sz="1800" b="1"/>
                </a:p>
              </p:txBody>
            </p:sp>
          </p:grpSp>
          <p:sp>
            <p:nvSpPr>
              <p:cNvPr id="13281" name="Google Shape;13281;p488"/>
              <p:cNvSpPr/>
              <p:nvPr/>
            </p:nvSpPr>
            <p:spPr>
              <a:xfrm>
                <a:off x="3737615" y="20819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282" name="Google Shape;13282;p488"/>
              <p:cNvCxnSpPr/>
              <p:nvPr/>
            </p:nvCxnSpPr>
            <p:spPr>
              <a:xfrm>
                <a:off x="3902804" y="4428534"/>
                <a:ext cx="385200" cy="0"/>
              </a:xfrm>
              <a:prstGeom prst="straightConnector1">
                <a:avLst/>
              </a:prstGeom>
              <a:noFill/>
              <a:ln w="28575" cap="flat" cmpd="sng">
                <a:solidFill>
                  <a:schemeClr val="dk2"/>
                </a:solidFill>
                <a:prstDash val="solid"/>
                <a:round/>
                <a:headEnd type="none" w="med" len="med"/>
                <a:tailEnd type="none" w="med" len="med"/>
              </a:ln>
            </p:spPr>
          </p:cxnSp>
        </p:grpSp>
        <p:sp>
          <p:nvSpPr>
            <p:cNvPr id="13283" name="Google Shape;13283;p488"/>
            <p:cNvSpPr txBox="1"/>
            <p:nvPr/>
          </p:nvSpPr>
          <p:spPr>
            <a:xfrm rot="24292">
              <a:off x="3398827" y="1045697"/>
              <a:ext cx="1485937" cy="3894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CYP</a:t>
              </a:r>
              <a:endParaRPr sz="1200" b="1"/>
            </a:p>
          </p:txBody>
        </p:sp>
      </p:grpSp>
      <p:sp>
        <p:nvSpPr>
          <p:cNvPr id="13284" name="Google Shape;13284;p488"/>
          <p:cNvSpPr txBox="1"/>
          <p:nvPr/>
        </p:nvSpPr>
        <p:spPr>
          <a:xfrm>
            <a:off x="5245725" y="986000"/>
            <a:ext cx="11673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 </a:t>
            </a:r>
            <a:endParaRPr sz="1200" b="1"/>
          </a:p>
          <a:p>
            <a:pPr marL="0" lvl="0" indent="0" algn="l" rtl="0">
              <a:spcBef>
                <a:spcPts val="0"/>
              </a:spcBef>
              <a:spcAft>
                <a:spcPts val="0"/>
              </a:spcAft>
              <a:buNone/>
            </a:pPr>
            <a:r>
              <a:rPr lang="en" sz="1200" b="1"/>
              <a:t>in</a:t>
            </a:r>
            <a:r>
              <a:rPr lang="en" sz="1200" b="1" u="sng"/>
              <a:t>H</a:t>
            </a:r>
            <a:r>
              <a:rPr lang="en" sz="1200" b="1"/>
              <a:t>ibitor</a:t>
            </a:r>
            <a:endParaRPr sz="1200" b="1"/>
          </a:p>
          <a:p>
            <a:pPr marL="0" lvl="0" indent="0" algn="l" rtl="0">
              <a:spcBef>
                <a:spcPts val="0"/>
              </a:spcBef>
              <a:spcAft>
                <a:spcPts val="0"/>
              </a:spcAft>
              <a:buNone/>
            </a:pPr>
            <a:r>
              <a:rPr lang="en" sz="1200" b="1"/>
              <a:t>(moderate)</a:t>
            </a:r>
            <a:endParaRPr sz="1200" b="1"/>
          </a:p>
        </p:txBody>
      </p:sp>
      <p:cxnSp>
        <p:nvCxnSpPr>
          <p:cNvPr id="13285" name="Google Shape;13285;p488"/>
          <p:cNvCxnSpPr/>
          <p:nvPr/>
        </p:nvCxnSpPr>
        <p:spPr>
          <a:xfrm>
            <a:off x="6091450" y="1355438"/>
            <a:ext cx="378900" cy="0"/>
          </a:xfrm>
          <a:prstGeom prst="straightConnector1">
            <a:avLst/>
          </a:prstGeom>
          <a:noFill/>
          <a:ln w="9525" cap="flat" cmpd="sng">
            <a:solidFill>
              <a:schemeClr val="dk2"/>
            </a:solidFill>
            <a:prstDash val="solid"/>
            <a:round/>
            <a:headEnd type="none" w="med" len="med"/>
            <a:tailEnd type="triangle" w="med" len="med"/>
          </a:ln>
        </p:spPr>
      </p:cxnSp>
      <p:sp>
        <p:nvSpPr>
          <p:cNvPr id="13286" name="Google Shape;13286;p488"/>
          <p:cNvSpPr txBox="1"/>
          <p:nvPr/>
        </p:nvSpPr>
        <p:spPr>
          <a:xfrm>
            <a:off x="6470350" y="1078388"/>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increases levels of CYP2D6 substrates</a:t>
            </a:r>
            <a:endParaRPr sz="1200"/>
          </a:p>
        </p:txBody>
      </p:sp>
      <p:sp>
        <p:nvSpPr>
          <p:cNvPr id="13287" name="Google Shape;13287;p488"/>
          <p:cNvSpPr txBox="1"/>
          <p:nvPr/>
        </p:nvSpPr>
        <p:spPr>
          <a:xfrm>
            <a:off x="6562525" y="3943200"/>
            <a:ext cx="1404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a:t>
            </a:r>
            <a:endParaRPr sz="1200" b="1"/>
          </a:p>
        </p:txBody>
      </p:sp>
      <p:sp>
        <p:nvSpPr>
          <p:cNvPr id="13288" name="Google Shape;13288;p488"/>
          <p:cNvSpPr txBox="1"/>
          <p:nvPr/>
        </p:nvSpPr>
        <p:spPr>
          <a:xfrm>
            <a:off x="5995325" y="2126100"/>
            <a:ext cx="1971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cxnSp>
        <p:nvCxnSpPr>
          <p:cNvPr id="13289" name="Google Shape;13289;p488"/>
          <p:cNvCxnSpPr/>
          <p:nvPr/>
        </p:nvCxnSpPr>
        <p:spPr>
          <a:xfrm>
            <a:off x="7494975" y="2403138"/>
            <a:ext cx="378900" cy="0"/>
          </a:xfrm>
          <a:prstGeom prst="straightConnector1">
            <a:avLst/>
          </a:prstGeom>
          <a:noFill/>
          <a:ln w="9525" cap="flat" cmpd="sng">
            <a:solidFill>
              <a:schemeClr val="dk2"/>
            </a:solidFill>
            <a:prstDash val="solid"/>
            <a:round/>
            <a:headEnd type="none" w="med" len="med"/>
            <a:tailEnd type="triangle" w="med" len="med"/>
          </a:ln>
        </p:spPr>
      </p:cxnSp>
      <p:sp>
        <p:nvSpPr>
          <p:cNvPr id="13290" name="Google Shape;13290;p488"/>
          <p:cNvSpPr txBox="1"/>
          <p:nvPr/>
        </p:nvSpPr>
        <p:spPr>
          <a:xfrm>
            <a:off x="7873885" y="1987099"/>
            <a:ext cx="1206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cxnSp>
        <p:nvCxnSpPr>
          <p:cNvPr id="13291" name="Google Shape;13291;p488"/>
          <p:cNvCxnSpPr/>
          <p:nvPr/>
        </p:nvCxnSpPr>
        <p:spPr>
          <a:xfrm>
            <a:off x="7494975" y="4312638"/>
            <a:ext cx="378900" cy="0"/>
          </a:xfrm>
          <a:prstGeom prst="straightConnector1">
            <a:avLst/>
          </a:prstGeom>
          <a:noFill/>
          <a:ln w="9525" cap="flat" cmpd="sng">
            <a:solidFill>
              <a:schemeClr val="dk2"/>
            </a:solidFill>
            <a:prstDash val="solid"/>
            <a:round/>
            <a:headEnd type="none" w="med" len="med"/>
            <a:tailEnd type="triangle" w="med" len="med"/>
          </a:ln>
        </p:spPr>
      </p:cxnSp>
      <p:sp>
        <p:nvSpPr>
          <p:cNvPr id="13292" name="Google Shape;13292;p488"/>
          <p:cNvSpPr txBox="1"/>
          <p:nvPr/>
        </p:nvSpPr>
        <p:spPr>
          <a:xfrm>
            <a:off x="7873885" y="3035399"/>
            <a:ext cx="12069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potentially activating, benefits in chronic pain, ameliorates sexual dysfunction</a:t>
            </a:r>
            <a:endParaRPr sz="1200"/>
          </a:p>
        </p:txBody>
      </p:sp>
      <p:sp>
        <p:nvSpPr>
          <p:cNvPr id="13293" name="Google Shape;13293;p488"/>
          <p:cNvSpPr txBox="1"/>
          <p:nvPr/>
        </p:nvSpPr>
        <p:spPr>
          <a:xfrm>
            <a:off x="454700" y="154525"/>
            <a:ext cx="559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SNRI: Duloxetine</a:t>
            </a:r>
            <a:endParaRPr b="1"/>
          </a:p>
        </p:txBody>
      </p:sp>
      <p:grpSp>
        <p:nvGrpSpPr>
          <p:cNvPr id="13294" name="Google Shape;13294;p488"/>
          <p:cNvGrpSpPr/>
          <p:nvPr/>
        </p:nvGrpSpPr>
        <p:grpSpPr>
          <a:xfrm>
            <a:off x="7628561" y="154516"/>
            <a:ext cx="1383583" cy="880021"/>
            <a:chOff x="2003217" y="1415620"/>
            <a:chExt cx="5189733" cy="3300905"/>
          </a:xfrm>
        </p:grpSpPr>
        <p:pic>
          <p:nvPicPr>
            <p:cNvPr id="13295" name="Google Shape;13295;p488" descr="clipped result image"/>
            <p:cNvPicPr preferRelativeResize="0"/>
            <p:nvPr/>
          </p:nvPicPr>
          <p:blipFill rotWithShape="1">
            <a:blip r:embed="rId8">
              <a:alphaModFix/>
            </a:blip>
            <a:srcRect/>
            <a:stretch/>
          </p:blipFill>
          <p:spPr>
            <a:xfrm>
              <a:off x="4665405" y="1653739"/>
              <a:ext cx="2527545" cy="2945846"/>
            </a:xfrm>
            <a:prstGeom prst="rect">
              <a:avLst/>
            </a:prstGeom>
            <a:noFill/>
            <a:ln>
              <a:noFill/>
            </a:ln>
            <a:effectLst>
              <a:outerShdw blurRad="14288" dist="9525" dir="5400000" algn="bl" rotWithShape="0">
                <a:srgbClr val="000000">
                  <a:alpha val="49800"/>
                </a:srgbClr>
              </a:outerShdw>
            </a:effectLst>
          </p:spPr>
        </p:pic>
        <p:pic>
          <p:nvPicPr>
            <p:cNvPr id="13296" name="Google Shape;13296;p488" descr="clipped result image"/>
            <p:cNvPicPr preferRelativeResize="0"/>
            <p:nvPr/>
          </p:nvPicPr>
          <p:blipFill rotWithShape="1">
            <a:blip r:embed="rId9">
              <a:alphaModFix/>
            </a:blip>
            <a:srcRect/>
            <a:stretch/>
          </p:blipFill>
          <p:spPr>
            <a:xfrm>
              <a:off x="5410710" y="3072344"/>
              <a:ext cx="908631" cy="644411"/>
            </a:xfrm>
            <a:prstGeom prst="rect">
              <a:avLst/>
            </a:prstGeom>
            <a:noFill/>
            <a:ln>
              <a:noFill/>
            </a:ln>
            <a:effectLst>
              <a:outerShdw blurRad="14288" dist="9525" dir="5400000" algn="bl" rotWithShape="0">
                <a:srgbClr val="000000">
                  <a:alpha val="49800"/>
                </a:srgbClr>
              </a:outerShdw>
            </a:effectLst>
          </p:spPr>
        </p:pic>
        <p:pic>
          <p:nvPicPr>
            <p:cNvPr id="13297" name="Google Shape;13297;p488" descr="clipped result image"/>
            <p:cNvPicPr preferRelativeResize="0"/>
            <p:nvPr/>
          </p:nvPicPr>
          <p:blipFill rotWithShape="1">
            <a:blip r:embed="rId10">
              <a:alphaModFix/>
            </a:blip>
            <a:srcRect/>
            <a:stretch/>
          </p:blipFill>
          <p:spPr>
            <a:xfrm rot="222668">
              <a:off x="2102871" y="1488374"/>
              <a:ext cx="2350278" cy="3155397"/>
            </a:xfrm>
            <a:prstGeom prst="rect">
              <a:avLst/>
            </a:prstGeom>
            <a:noFill/>
            <a:ln>
              <a:noFill/>
            </a:ln>
            <a:effectLst>
              <a:outerShdw blurRad="14288" dist="9525" dir="5400000" algn="bl" rotWithShape="0">
                <a:srgbClr val="000000">
                  <a:alpha val="49800"/>
                </a:srgbClr>
              </a:outerShdw>
            </a:effectLst>
          </p:spPr>
        </p:pic>
        <p:pic>
          <p:nvPicPr>
            <p:cNvPr id="13298" name="Google Shape;13298;p488" descr="clipped result image"/>
            <p:cNvPicPr preferRelativeResize="0"/>
            <p:nvPr/>
          </p:nvPicPr>
          <p:blipFill rotWithShape="1">
            <a:blip r:embed="rId9">
              <a:alphaModFix/>
            </a:blip>
            <a:srcRect/>
            <a:stretch/>
          </p:blipFill>
          <p:spPr>
            <a:xfrm>
              <a:off x="2703591" y="3011746"/>
              <a:ext cx="908631" cy="644411"/>
            </a:xfrm>
            <a:prstGeom prst="rect">
              <a:avLst/>
            </a:prstGeom>
            <a:noFill/>
            <a:ln>
              <a:noFill/>
            </a:ln>
            <a:effectLst>
              <a:outerShdw blurRad="14288" dist="9525" dir="5400000" algn="bl" rotWithShape="0">
                <a:srgbClr val="000000">
                  <a:alpha val="49800"/>
                </a:srgbClr>
              </a:outerShdw>
            </a:effectLst>
          </p:spPr>
        </p:pic>
        <p:pic>
          <p:nvPicPr>
            <p:cNvPr id="13299" name="Google Shape;13299;p488" descr="clipped result image"/>
            <p:cNvPicPr preferRelativeResize="0"/>
            <p:nvPr/>
          </p:nvPicPr>
          <p:blipFill rotWithShape="1">
            <a:blip r:embed="rId11">
              <a:alphaModFix/>
            </a:blip>
            <a:srcRect/>
            <a:stretch/>
          </p:blipFill>
          <p:spPr>
            <a:xfrm>
              <a:off x="3899383" y="2765309"/>
              <a:ext cx="472675" cy="748399"/>
            </a:xfrm>
            <a:prstGeom prst="rect">
              <a:avLst/>
            </a:prstGeom>
            <a:noFill/>
            <a:ln>
              <a:noFill/>
            </a:ln>
            <a:effectLst>
              <a:outerShdw blurRad="14288" dist="9525" dir="5400000" algn="bl" rotWithShape="0">
                <a:srgbClr val="000000">
                  <a:alpha val="50000"/>
                </a:srgbClr>
              </a:outerShdw>
            </a:effectLst>
          </p:spPr>
        </p:pic>
        <p:pic>
          <p:nvPicPr>
            <p:cNvPr id="13300" name="Google Shape;13300;p488" descr="clipped result image"/>
            <p:cNvPicPr preferRelativeResize="0"/>
            <p:nvPr/>
          </p:nvPicPr>
          <p:blipFill rotWithShape="1">
            <a:blip r:embed="rId12">
              <a:alphaModFix/>
            </a:blip>
            <a:srcRect/>
            <a:stretch/>
          </p:blipFill>
          <p:spPr>
            <a:xfrm>
              <a:off x="2903779" y="1869872"/>
              <a:ext cx="740624" cy="803208"/>
            </a:xfrm>
            <a:prstGeom prst="rect">
              <a:avLst/>
            </a:prstGeom>
            <a:noFill/>
            <a:ln>
              <a:noFill/>
            </a:ln>
            <a:effectLst>
              <a:outerShdw blurRad="14288" dist="9525" dir="5400000" algn="bl" rotWithShape="0">
                <a:srgbClr val="000000">
                  <a:alpha val="50000"/>
                </a:srgbClr>
              </a:outerShdw>
            </a:effectLst>
          </p:spPr>
        </p:pic>
      </p:gr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Shape 13304"/>
        <p:cNvGrpSpPr/>
        <p:nvPr/>
      </p:nvGrpSpPr>
      <p:grpSpPr>
        <a:xfrm>
          <a:off x="0" y="0"/>
          <a:ext cx="0" cy="0"/>
          <a:chOff x="0" y="0"/>
          <a:chExt cx="0" cy="0"/>
        </a:xfrm>
      </p:grpSpPr>
      <p:grpSp>
        <p:nvGrpSpPr>
          <p:cNvPr id="13305" name="Google Shape;13305;p489"/>
          <p:cNvGrpSpPr/>
          <p:nvPr/>
        </p:nvGrpSpPr>
        <p:grpSpPr>
          <a:xfrm>
            <a:off x="3303550" y="902275"/>
            <a:ext cx="4434449" cy="3611500"/>
            <a:chOff x="2770150" y="978475"/>
            <a:chExt cx="4434449" cy="3611500"/>
          </a:xfrm>
        </p:grpSpPr>
        <p:grpSp>
          <p:nvGrpSpPr>
            <p:cNvPr id="13306" name="Google Shape;13306;p489"/>
            <p:cNvGrpSpPr/>
            <p:nvPr/>
          </p:nvGrpSpPr>
          <p:grpSpPr>
            <a:xfrm>
              <a:off x="2770150" y="978475"/>
              <a:ext cx="4434449" cy="3611500"/>
              <a:chOff x="2770150" y="978475"/>
              <a:chExt cx="4434449" cy="3611500"/>
            </a:xfrm>
          </p:grpSpPr>
          <p:grpSp>
            <p:nvGrpSpPr>
              <p:cNvPr id="13307" name="Google Shape;13307;p489"/>
              <p:cNvGrpSpPr/>
              <p:nvPr/>
            </p:nvGrpSpPr>
            <p:grpSpPr>
              <a:xfrm>
                <a:off x="3544943" y="978475"/>
                <a:ext cx="1167373" cy="975628"/>
                <a:chOff x="-2521759" y="897403"/>
                <a:chExt cx="1477500" cy="1089600"/>
              </a:xfrm>
            </p:grpSpPr>
            <p:sp>
              <p:nvSpPr>
                <p:cNvPr id="13308" name="Google Shape;13308;p489"/>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309" name="Google Shape;13309;p489"/>
                <p:cNvGrpSpPr/>
                <p:nvPr/>
              </p:nvGrpSpPr>
              <p:grpSpPr>
                <a:xfrm>
                  <a:off x="-2127414" y="1275205"/>
                  <a:ext cx="688733" cy="700658"/>
                  <a:chOff x="40123" y="-1583761"/>
                  <a:chExt cx="688733" cy="1109689"/>
                </a:xfrm>
              </p:grpSpPr>
              <p:grpSp>
                <p:nvGrpSpPr>
                  <p:cNvPr id="13310" name="Google Shape;13310;p489"/>
                  <p:cNvGrpSpPr/>
                  <p:nvPr/>
                </p:nvGrpSpPr>
                <p:grpSpPr>
                  <a:xfrm>
                    <a:off x="45124" y="-1327179"/>
                    <a:ext cx="683733" cy="853107"/>
                    <a:chOff x="597574" y="1930371"/>
                    <a:chExt cx="683733" cy="853107"/>
                  </a:xfrm>
                </p:grpSpPr>
                <p:grpSp>
                  <p:nvGrpSpPr>
                    <p:cNvPr id="13311" name="Google Shape;13311;p489"/>
                    <p:cNvGrpSpPr/>
                    <p:nvPr/>
                  </p:nvGrpSpPr>
                  <p:grpSpPr>
                    <a:xfrm rot="-5400000">
                      <a:off x="640721" y="2142893"/>
                      <a:ext cx="600335" cy="680836"/>
                      <a:chOff x="15239716" y="-12996420"/>
                      <a:chExt cx="1868456" cy="2463229"/>
                    </a:xfrm>
                  </p:grpSpPr>
                  <p:pic>
                    <p:nvPicPr>
                      <p:cNvPr id="13312" name="Google Shape;13312;p489"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3313" name="Google Shape;13313;p489"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3314" name="Google Shape;13314;p489"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3315" name="Google Shape;13315;p489"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3316" name="Google Shape;13316;p489"/>
              <p:cNvGrpSpPr/>
              <p:nvPr/>
            </p:nvGrpSpPr>
            <p:grpSpPr>
              <a:xfrm>
                <a:off x="2770150" y="1836025"/>
                <a:ext cx="4434449" cy="2753950"/>
                <a:chOff x="2354775" y="1227300"/>
                <a:chExt cx="4434449" cy="2753950"/>
              </a:xfrm>
            </p:grpSpPr>
            <p:pic>
              <p:nvPicPr>
                <p:cNvPr id="13317" name="Google Shape;13317;p489"/>
                <p:cNvPicPr preferRelativeResize="0"/>
                <p:nvPr/>
              </p:nvPicPr>
              <p:blipFill>
                <a:blip r:embed="rId7">
                  <a:alphaModFix/>
                </a:blip>
                <a:stretch>
                  <a:fillRect/>
                </a:stretch>
              </p:blipFill>
              <p:spPr>
                <a:xfrm>
                  <a:off x="2354775" y="1227300"/>
                  <a:ext cx="4434449" cy="2753950"/>
                </a:xfrm>
                <a:prstGeom prst="rect">
                  <a:avLst/>
                </a:prstGeom>
                <a:noFill/>
                <a:ln>
                  <a:noFill/>
                </a:ln>
              </p:spPr>
            </p:pic>
            <p:sp>
              <p:nvSpPr>
                <p:cNvPr id="13318" name="Google Shape;13318;p489"/>
                <p:cNvSpPr txBox="1"/>
                <p:nvPr/>
              </p:nvSpPr>
              <p:spPr>
                <a:xfrm rot="24443">
                  <a:off x="2690456" y="22283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duloxetine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CYMBALTA</a:t>
                  </a:r>
                  <a:endParaRPr sz="1800" b="1"/>
                </a:p>
                <a:p>
                  <a:pPr marL="0" marR="0" lvl="0" indent="0" algn="ctr" rtl="0">
                    <a:lnSpc>
                      <a:spcPct val="100000"/>
                    </a:lnSpc>
                    <a:spcBef>
                      <a:spcPts val="0"/>
                    </a:spcBef>
                    <a:spcAft>
                      <a:spcPts val="0"/>
                    </a:spcAft>
                    <a:buClr>
                      <a:srgbClr val="000000"/>
                    </a:buClr>
                    <a:buSzPts val="800"/>
                    <a:buFont typeface="Arial"/>
                    <a:buNone/>
                  </a:pPr>
                  <a:endParaRPr sz="1800" b="1"/>
                </a:p>
              </p:txBody>
            </p:sp>
          </p:grpSp>
          <p:sp>
            <p:nvSpPr>
              <p:cNvPr id="13319" name="Google Shape;13319;p489"/>
              <p:cNvSpPr/>
              <p:nvPr/>
            </p:nvSpPr>
            <p:spPr>
              <a:xfrm>
                <a:off x="3737615" y="20819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320" name="Google Shape;13320;p489"/>
              <p:cNvCxnSpPr/>
              <p:nvPr/>
            </p:nvCxnSpPr>
            <p:spPr>
              <a:xfrm>
                <a:off x="3902804" y="4428534"/>
                <a:ext cx="385200" cy="0"/>
              </a:xfrm>
              <a:prstGeom prst="straightConnector1">
                <a:avLst/>
              </a:prstGeom>
              <a:noFill/>
              <a:ln w="28575" cap="flat" cmpd="sng">
                <a:solidFill>
                  <a:schemeClr val="dk2"/>
                </a:solidFill>
                <a:prstDash val="solid"/>
                <a:round/>
                <a:headEnd type="none" w="med" len="med"/>
                <a:tailEnd type="none" w="med" len="med"/>
              </a:ln>
            </p:spPr>
          </p:cxnSp>
        </p:grpSp>
        <p:sp>
          <p:nvSpPr>
            <p:cNvPr id="13321" name="Google Shape;13321;p489"/>
            <p:cNvSpPr txBox="1"/>
            <p:nvPr/>
          </p:nvSpPr>
          <p:spPr>
            <a:xfrm rot="24292">
              <a:off x="3398827" y="1045697"/>
              <a:ext cx="1485937" cy="3894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CYP</a:t>
              </a:r>
              <a:endParaRPr sz="1200" b="1"/>
            </a:p>
          </p:txBody>
        </p:sp>
      </p:grpSp>
      <p:sp>
        <p:nvSpPr>
          <p:cNvPr id="13322" name="Google Shape;13322;p489"/>
          <p:cNvSpPr txBox="1"/>
          <p:nvPr/>
        </p:nvSpPr>
        <p:spPr>
          <a:xfrm>
            <a:off x="5245725" y="986000"/>
            <a:ext cx="11673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 </a:t>
            </a:r>
            <a:endParaRPr sz="1200" b="1"/>
          </a:p>
          <a:p>
            <a:pPr marL="0" lvl="0" indent="0" algn="l" rtl="0">
              <a:spcBef>
                <a:spcPts val="0"/>
              </a:spcBef>
              <a:spcAft>
                <a:spcPts val="0"/>
              </a:spcAft>
              <a:buNone/>
            </a:pPr>
            <a:r>
              <a:rPr lang="en" sz="1200" b="1"/>
              <a:t>in</a:t>
            </a:r>
            <a:r>
              <a:rPr lang="en" sz="1200" b="1" u="sng"/>
              <a:t>H</a:t>
            </a:r>
            <a:r>
              <a:rPr lang="en" sz="1200" b="1"/>
              <a:t>ibitor</a:t>
            </a:r>
            <a:endParaRPr sz="1200" b="1"/>
          </a:p>
          <a:p>
            <a:pPr marL="0" lvl="0" indent="0" algn="l" rtl="0">
              <a:spcBef>
                <a:spcPts val="0"/>
              </a:spcBef>
              <a:spcAft>
                <a:spcPts val="0"/>
              </a:spcAft>
              <a:buNone/>
            </a:pPr>
            <a:r>
              <a:rPr lang="en" sz="1200" b="1"/>
              <a:t>(moderate)</a:t>
            </a:r>
            <a:endParaRPr sz="1200" b="1"/>
          </a:p>
        </p:txBody>
      </p:sp>
      <p:cxnSp>
        <p:nvCxnSpPr>
          <p:cNvPr id="13323" name="Google Shape;13323;p489"/>
          <p:cNvCxnSpPr/>
          <p:nvPr/>
        </p:nvCxnSpPr>
        <p:spPr>
          <a:xfrm>
            <a:off x="6091450" y="1355438"/>
            <a:ext cx="378900" cy="0"/>
          </a:xfrm>
          <a:prstGeom prst="straightConnector1">
            <a:avLst/>
          </a:prstGeom>
          <a:noFill/>
          <a:ln w="9525" cap="flat" cmpd="sng">
            <a:solidFill>
              <a:schemeClr val="dk2"/>
            </a:solidFill>
            <a:prstDash val="solid"/>
            <a:round/>
            <a:headEnd type="none" w="med" len="med"/>
            <a:tailEnd type="triangle" w="med" len="med"/>
          </a:ln>
        </p:spPr>
      </p:cxnSp>
      <p:sp>
        <p:nvSpPr>
          <p:cNvPr id="13324" name="Google Shape;13324;p489"/>
          <p:cNvSpPr txBox="1"/>
          <p:nvPr/>
        </p:nvSpPr>
        <p:spPr>
          <a:xfrm>
            <a:off x="6470350" y="1078388"/>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increases levels of CYP2D6 substrates</a:t>
            </a:r>
            <a:endParaRPr sz="1200"/>
          </a:p>
        </p:txBody>
      </p:sp>
      <p:sp>
        <p:nvSpPr>
          <p:cNvPr id="13325" name="Google Shape;13325;p489"/>
          <p:cNvSpPr txBox="1"/>
          <p:nvPr/>
        </p:nvSpPr>
        <p:spPr>
          <a:xfrm>
            <a:off x="6562525" y="3943200"/>
            <a:ext cx="1404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a:t>
            </a:r>
            <a:endParaRPr sz="1200" b="1"/>
          </a:p>
        </p:txBody>
      </p:sp>
      <p:sp>
        <p:nvSpPr>
          <p:cNvPr id="13326" name="Google Shape;13326;p489"/>
          <p:cNvSpPr txBox="1"/>
          <p:nvPr/>
        </p:nvSpPr>
        <p:spPr>
          <a:xfrm>
            <a:off x="5995325" y="2126100"/>
            <a:ext cx="1971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cxnSp>
        <p:nvCxnSpPr>
          <p:cNvPr id="13327" name="Google Shape;13327;p489"/>
          <p:cNvCxnSpPr/>
          <p:nvPr/>
        </p:nvCxnSpPr>
        <p:spPr>
          <a:xfrm>
            <a:off x="7494975" y="2403138"/>
            <a:ext cx="378900" cy="0"/>
          </a:xfrm>
          <a:prstGeom prst="straightConnector1">
            <a:avLst/>
          </a:prstGeom>
          <a:noFill/>
          <a:ln w="9525" cap="flat" cmpd="sng">
            <a:solidFill>
              <a:schemeClr val="dk2"/>
            </a:solidFill>
            <a:prstDash val="solid"/>
            <a:round/>
            <a:headEnd type="none" w="med" len="med"/>
            <a:tailEnd type="triangle" w="med" len="med"/>
          </a:ln>
        </p:spPr>
      </p:cxnSp>
      <p:sp>
        <p:nvSpPr>
          <p:cNvPr id="13328" name="Google Shape;13328;p489"/>
          <p:cNvSpPr txBox="1"/>
          <p:nvPr/>
        </p:nvSpPr>
        <p:spPr>
          <a:xfrm>
            <a:off x="7873885" y="1987099"/>
            <a:ext cx="1206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cxnSp>
        <p:nvCxnSpPr>
          <p:cNvPr id="13329" name="Google Shape;13329;p489"/>
          <p:cNvCxnSpPr/>
          <p:nvPr/>
        </p:nvCxnSpPr>
        <p:spPr>
          <a:xfrm>
            <a:off x="7494975" y="4312638"/>
            <a:ext cx="378900" cy="0"/>
          </a:xfrm>
          <a:prstGeom prst="straightConnector1">
            <a:avLst/>
          </a:prstGeom>
          <a:noFill/>
          <a:ln w="9525" cap="flat" cmpd="sng">
            <a:solidFill>
              <a:schemeClr val="dk2"/>
            </a:solidFill>
            <a:prstDash val="solid"/>
            <a:round/>
            <a:headEnd type="none" w="med" len="med"/>
            <a:tailEnd type="triangle" w="med" len="med"/>
          </a:ln>
        </p:spPr>
      </p:cxnSp>
      <p:sp>
        <p:nvSpPr>
          <p:cNvPr id="13330" name="Google Shape;13330;p489"/>
          <p:cNvSpPr txBox="1"/>
          <p:nvPr/>
        </p:nvSpPr>
        <p:spPr>
          <a:xfrm>
            <a:off x="7873885" y="3035399"/>
            <a:ext cx="12069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potentially activating, benefits in chronic pain, ameliorates sexual dysfunction</a:t>
            </a:r>
            <a:endParaRPr sz="1200"/>
          </a:p>
        </p:txBody>
      </p:sp>
      <p:sp>
        <p:nvSpPr>
          <p:cNvPr id="13331" name="Google Shape;13331;p489"/>
          <p:cNvSpPr txBox="1"/>
          <p:nvPr/>
        </p:nvSpPr>
        <p:spPr>
          <a:xfrm>
            <a:off x="454700" y="154525"/>
            <a:ext cx="559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SNRI: Duloxetine</a:t>
            </a:r>
            <a:endParaRPr b="1"/>
          </a:p>
        </p:txBody>
      </p:sp>
      <p:cxnSp>
        <p:nvCxnSpPr>
          <p:cNvPr id="13332" name="Google Shape;13332;p489"/>
          <p:cNvCxnSpPr/>
          <p:nvPr/>
        </p:nvCxnSpPr>
        <p:spPr>
          <a:xfrm>
            <a:off x="3764550" y="1568550"/>
            <a:ext cx="864600" cy="749100"/>
          </a:xfrm>
          <a:prstGeom prst="straightConnector1">
            <a:avLst/>
          </a:prstGeom>
          <a:noFill/>
          <a:ln w="9525" cap="flat" cmpd="sng">
            <a:solidFill>
              <a:schemeClr val="dk2"/>
            </a:solidFill>
            <a:prstDash val="solid"/>
            <a:round/>
            <a:headEnd type="none" w="med" len="med"/>
            <a:tailEnd type="triangle" w="med" len="med"/>
          </a:ln>
        </p:spPr>
      </p:cxnSp>
      <p:sp>
        <p:nvSpPr>
          <p:cNvPr id="13333" name="Google Shape;13333;p489"/>
          <p:cNvSpPr txBox="1"/>
          <p:nvPr/>
        </p:nvSpPr>
        <p:spPr>
          <a:xfrm>
            <a:off x="3184251" y="645150"/>
            <a:ext cx="10497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 (CYP1A2, CYP2D6)</a:t>
            </a:r>
            <a:endParaRPr sz="1200"/>
          </a:p>
        </p:txBody>
      </p:sp>
      <p:grpSp>
        <p:nvGrpSpPr>
          <p:cNvPr id="13334" name="Google Shape;13334;p489"/>
          <p:cNvGrpSpPr/>
          <p:nvPr/>
        </p:nvGrpSpPr>
        <p:grpSpPr>
          <a:xfrm>
            <a:off x="7628561" y="154516"/>
            <a:ext cx="1383583" cy="880021"/>
            <a:chOff x="2003217" y="1415620"/>
            <a:chExt cx="5189733" cy="3300905"/>
          </a:xfrm>
        </p:grpSpPr>
        <p:pic>
          <p:nvPicPr>
            <p:cNvPr id="13335" name="Google Shape;13335;p489" descr="clipped result image"/>
            <p:cNvPicPr preferRelativeResize="0"/>
            <p:nvPr/>
          </p:nvPicPr>
          <p:blipFill rotWithShape="1">
            <a:blip r:embed="rId8">
              <a:alphaModFix/>
            </a:blip>
            <a:srcRect/>
            <a:stretch/>
          </p:blipFill>
          <p:spPr>
            <a:xfrm>
              <a:off x="4665405" y="1653739"/>
              <a:ext cx="2527545" cy="2945846"/>
            </a:xfrm>
            <a:prstGeom prst="rect">
              <a:avLst/>
            </a:prstGeom>
            <a:noFill/>
            <a:ln>
              <a:noFill/>
            </a:ln>
            <a:effectLst>
              <a:outerShdw blurRad="14288" dist="9525" dir="5400000" algn="bl" rotWithShape="0">
                <a:srgbClr val="000000">
                  <a:alpha val="49800"/>
                </a:srgbClr>
              </a:outerShdw>
            </a:effectLst>
          </p:spPr>
        </p:pic>
        <p:pic>
          <p:nvPicPr>
            <p:cNvPr id="13336" name="Google Shape;13336;p489" descr="clipped result image"/>
            <p:cNvPicPr preferRelativeResize="0"/>
            <p:nvPr/>
          </p:nvPicPr>
          <p:blipFill rotWithShape="1">
            <a:blip r:embed="rId9">
              <a:alphaModFix/>
            </a:blip>
            <a:srcRect/>
            <a:stretch/>
          </p:blipFill>
          <p:spPr>
            <a:xfrm>
              <a:off x="5410710" y="3072344"/>
              <a:ext cx="908631" cy="644411"/>
            </a:xfrm>
            <a:prstGeom prst="rect">
              <a:avLst/>
            </a:prstGeom>
            <a:noFill/>
            <a:ln>
              <a:noFill/>
            </a:ln>
            <a:effectLst>
              <a:outerShdw blurRad="14288" dist="9525" dir="5400000" algn="bl" rotWithShape="0">
                <a:srgbClr val="000000">
                  <a:alpha val="49800"/>
                </a:srgbClr>
              </a:outerShdw>
            </a:effectLst>
          </p:spPr>
        </p:pic>
        <p:pic>
          <p:nvPicPr>
            <p:cNvPr id="13337" name="Google Shape;13337;p489" descr="clipped result image"/>
            <p:cNvPicPr preferRelativeResize="0"/>
            <p:nvPr/>
          </p:nvPicPr>
          <p:blipFill rotWithShape="1">
            <a:blip r:embed="rId10">
              <a:alphaModFix/>
            </a:blip>
            <a:srcRect/>
            <a:stretch/>
          </p:blipFill>
          <p:spPr>
            <a:xfrm rot="222668">
              <a:off x="2102871" y="1488374"/>
              <a:ext cx="2350278" cy="3155397"/>
            </a:xfrm>
            <a:prstGeom prst="rect">
              <a:avLst/>
            </a:prstGeom>
            <a:noFill/>
            <a:ln>
              <a:noFill/>
            </a:ln>
            <a:effectLst>
              <a:outerShdw blurRad="14288" dist="9525" dir="5400000" algn="bl" rotWithShape="0">
                <a:srgbClr val="000000">
                  <a:alpha val="49800"/>
                </a:srgbClr>
              </a:outerShdw>
            </a:effectLst>
          </p:spPr>
        </p:pic>
        <p:pic>
          <p:nvPicPr>
            <p:cNvPr id="13338" name="Google Shape;13338;p489" descr="clipped result image"/>
            <p:cNvPicPr preferRelativeResize="0"/>
            <p:nvPr/>
          </p:nvPicPr>
          <p:blipFill rotWithShape="1">
            <a:blip r:embed="rId9">
              <a:alphaModFix/>
            </a:blip>
            <a:srcRect/>
            <a:stretch/>
          </p:blipFill>
          <p:spPr>
            <a:xfrm>
              <a:off x="2703591" y="3011746"/>
              <a:ext cx="908631" cy="644411"/>
            </a:xfrm>
            <a:prstGeom prst="rect">
              <a:avLst/>
            </a:prstGeom>
            <a:noFill/>
            <a:ln>
              <a:noFill/>
            </a:ln>
            <a:effectLst>
              <a:outerShdw blurRad="14288" dist="9525" dir="5400000" algn="bl" rotWithShape="0">
                <a:srgbClr val="000000">
                  <a:alpha val="49800"/>
                </a:srgbClr>
              </a:outerShdw>
            </a:effectLst>
          </p:spPr>
        </p:pic>
        <p:pic>
          <p:nvPicPr>
            <p:cNvPr id="13339" name="Google Shape;13339;p489" descr="clipped result image"/>
            <p:cNvPicPr preferRelativeResize="0"/>
            <p:nvPr/>
          </p:nvPicPr>
          <p:blipFill rotWithShape="1">
            <a:blip r:embed="rId11">
              <a:alphaModFix/>
            </a:blip>
            <a:srcRect/>
            <a:stretch/>
          </p:blipFill>
          <p:spPr>
            <a:xfrm>
              <a:off x="3899383" y="2765309"/>
              <a:ext cx="472675" cy="748399"/>
            </a:xfrm>
            <a:prstGeom prst="rect">
              <a:avLst/>
            </a:prstGeom>
            <a:noFill/>
            <a:ln>
              <a:noFill/>
            </a:ln>
            <a:effectLst>
              <a:outerShdw blurRad="14288" dist="9525" dir="5400000" algn="bl" rotWithShape="0">
                <a:srgbClr val="000000">
                  <a:alpha val="50000"/>
                </a:srgbClr>
              </a:outerShdw>
            </a:effectLst>
          </p:spPr>
        </p:pic>
        <p:pic>
          <p:nvPicPr>
            <p:cNvPr id="13340" name="Google Shape;13340;p489" descr="clipped result image"/>
            <p:cNvPicPr preferRelativeResize="0"/>
            <p:nvPr/>
          </p:nvPicPr>
          <p:blipFill rotWithShape="1">
            <a:blip r:embed="rId12">
              <a:alphaModFix/>
            </a:blip>
            <a:srcRect/>
            <a:stretch/>
          </p:blipFill>
          <p:spPr>
            <a:xfrm>
              <a:off x="2903779" y="1869872"/>
              <a:ext cx="740624" cy="803208"/>
            </a:xfrm>
            <a:prstGeom prst="rect">
              <a:avLst/>
            </a:prstGeom>
            <a:noFill/>
            <a:ln>
              <a:noFill/>
            </a:ln>
            <a:effectLst>
              <a:outerShdw blurRad="14288" dist="9525" dir="5400000" algn="bl" rotWithShape="0">
                <a:srgbClr val="000000">
                  <a:alpha val="50000"/>
                </a:srgbClr>
              </a:outerShdw>
            </a:effectLst>
          </p:spPr>
        </p:pic>
      </p:gr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Shape 13344"/>
        <p:cNvGrpSpPr/>
        <p:nvPr/>
      </p:nvGrpSpPr>
      <p:grpSpPr>
        <a:xfrm>
          <a:off x="0" y="0"/>
          <a:ext cx="0" cy="0"/>
          <a:chOff x="0" y="0"/>
          <a:chExt cx="0" cy="0"/>
        </a:xfrm>
      </p:grpSpPr>
      <p:grpSp>
        <p:nvGrpSpPr>
          <p:cNvPr id="13345" name="Google Shape;13345;p490"/>
          <p:cNvGrpSpPr/>
          <p:nvPr/>
        </p:nvGrpSpPr>
        <p:grpSpPr>
          <a:xfrm>
            <a:off x="3303550" y="902275"/>
            <a:ext cx="4434449" cy="3611500"/>
            <a:chOff x="2770150" y="978475"/>
            <a:chExt cx="4434449" cy="3611500"/>
          </a:xfrm>
        </p:grpSpPr>
        <p:grpSp>
          <p:nvGrpSpPr>
            <p:cNvPr id="13346" name="Google Shape;13346;p490"/>
            <p:cNvGrpSpPr/>
            <p:nvPr/>
          </p:nvGrpSpPr>
          <p:grpSpPr>
            <a:xfrm>
              <a:off x="2770150" y="978475"/>
              <a:ext cx="4434449" cy="3611500"/>
              <a:chOff x="2770150" y="978475"/>
              <a:chExt cx="4434449" cy="3611500"/>
            </a:xfrm>
          </p:grpSpPr>
          <p:grpSp>
            <p:nvGrpSpPr>
              <p:cNvPr id="13347" name="Google Shape;13347;p490"/>
              <p:cNvGrpSpPr/>
              <p:nvPr/>
            </p:nvGrpSpPr>
            <p:grpSpPr>
              <a:xfrm>
                <a:off x="3544943" y="978475"/>
                <a:ext cx="1167373" cy="975628"/>
                <a:chOff x="-2521759" y="897403"/>
                <a:chExt cx="1477500" cy="1089600"/>
              </a:xfrm>
            </p:grpSpPr>
            <p:sp>
              <p:nvSpPr>
                <p:cNvPr id="13348" name="Google Shape;13348;p490"/>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349" name="Google Shape;13349;p490"/>
                <p:cNvGrpSpPr/>
                <p:nvPr/>
              </p:nvGrpSpPr>
              <p:grpSpPr>
                <a:xfrm>
                  <a:off x="-2127414" y="1275205"/>
                  <a:ext cx="688733" cy="700658"/>
                  <a:chOff x="40123" y="-1583761"/>
                  <a:chExt cx="688733" cy="1109689"/>
                </a:xfrm>
              </p:grpSpPr>
              <p:grpSp>
                <p:nvGrpSpPr>
                  <p:cNvPr id="13350" name="Google Shape;13350;p490"/>
                  <p:cNvGrpSpPr/>
                  <p:nvPr/>
                </p:nvGrpSpPr>
                <p:grpSpPr>
                  <a:xfrm>
                    <a:off x="45124" y="-1327179"/>
                    <a:ext cx="683733" cy="853107"/>
                    <a:chOff x="597574" y="1930371"/>
                    <a:chExt cx="683733" cy="853107"/>
                  </a:xfrm>
                </p:grpSpPr>
                <p:grpSp>
                  <p:nvGrpSpPr>
                    <p:cNvPr id="13351" name="Google Shape;13351;p490"/>
                    <p:cNvGrpSpPr/>
                    <p:nvPr/>
                  </p:nvGrpSpPr>
                  <p:grpSpPr>
                    <a:xfrm rot="-5400000">
                      <a:off x="640721" y="2142893"/>
                      <a:ext cx="600335" cy="680836"/>
                      <a:chOff x="15239716" y="-12996420"/>
                      <a:chExt cx="1868456" cy="2463229"/>
                    </a:xfrm>
                  </p:grpSpPr>
                  <p:pic>
                    <p:nvPicPr>
                      <p:cNvPr id="13352" name="Google Shape;13352;p490"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3353" name="Google Shape;13353;p490"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3354" name="Google Shape;13354;p490"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3355" name="Google Shape;13355;p490"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3356" name="Google Shape;13356;p490"/>
              <p:cNvGrpSpPr/>
              <p:nvPr/>
            </p:nvGrpSpPr>
            <p:grpSpPr>
              <a:xfrm>
                <a:off x="2770150" y="1836025"/>
                <a:ext cx="4434449" cy="2753950"/>
                <a:chOff x="2354775" y="1227300"/>
                <a:chExt cx="4434449" cy="2753950"/>
              </a:xfrm>
            </p:grpSpPr>
            <p:pic>
              <p:nvPicPr>
                <p:cNvPr id="13357" name="Google Shape;13357;p490"/>
                <p:cNvPicPr preferRelativeResize="0"/>
                <p:nvPr/>
              </p:nvPicPr>
              <p:blipFill>
                <a:blip r:embed="rId7">
                  <a:alphaModFix/>
                </a:blip>
                <a:stretch>
                  <a:fillRect/>
                </a:stretch>
              </p:blipFill>
              <p:spPr>
                <a:xfrm>
                  <a:off x="2354775" y="1227300"/>
                  <a:ext cx="4434449" cy="2753950"/>
                </a:xfrm>
                <a:prstGeom prst="rect">
                  <a:avLst/>
                </a:prstGeom>
                <a:noFill/>
                <a:ln>
                  <a:noFill/>
                </a:ln>
              </p:spPr>
            </p:pic>
            <p:sp>
              <p:nvSpPr>
                <p:cNvPr id="13358" name="Google Shape;13358;p490"/>
                <p:cNvSpPr txBox="1"/>
                <p:nvPr/>
              </p:nvSpPr>
              <p:spPr>
                <a:xfrm rot="24443">
                  <a:off x="2690456" y="22283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duloxetine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CYMBALTA</a:t>
                  </a:r>
                  <a:endParaRPr sz="1800" b="1"/>
                </a:p>
                <a:p>
                  <a:pPr marL="0" marR="0" lvl="0" indent="0" algn="ctr" rtl="0">
                    <a:lnSpc>
                      <a:spcPct val="100000"/>
                    </a:lnSpc>
                    <a:spcBef>
                      <a:spcPts val="0"/>
                    </a:spcBef>
                    <a:spcAft>
                      <a:spcPts val="0"/>
                    </a:spcAft>
                    <a:buClr>
                      <a:srgbClr val="000000"/>
                    </a:buClr>
                    <a:buSzPts val="800"/>
                    <a:buFont typeface="Arial"/>
                    <a:buNone/>
                  </a:pPr>
                  <a:endParaRPr sz="1800" b="1"/>
                </a:p>
              </p:txBody>
            </p:sp>
          </p:grpSp>
          <p:sp>
            <p:nvSpPr>
              <p:cNvPr id="13359" name="Google Shape;13359;p490"/>
              <p:cNvSpPr/>
              <p:nvPr/>
            </p:nvSpPr>
            <p:spPr>
              <a:xfrm>
                <a:off x="3737615" y="20819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360" name="Google Shape;13360;p490"/>
              <p:cNvCxnSpPr/>
              <p:nvPr/>
            </p:nvCxnSpPr>
            <p:spPr>
              <a:xfrm>
                <a:off x="3902804" y="4428534"/>
                <a:ext cx="385200" cy="0"/>
              </a:xfrm>
              <a:prstGeom prst="straightConnector1">
                <a:avLst/>
              </a:prstGeom>
              <a:noFill/>
              <a:ln w="28575" cap="flat" cmpd="sng">
                <a:solidFill>
                  <a:schemeClr val="dk2"/>
                </a:solidFill>
                <a:prstDash val="solid"/>
                <a:round/>
                <a:headEnd type="none" w="med" len="med"/>
                <a:tailEnd type="none" w="med" len="med"/>
              </a:ln>
            </p:spPr>
          </p:cxnSp>
        </p:grpSp>
        <p:sp>
          <p:nvSpPr>
            <p:cNvPr id="13361" name="Google Shape;13361;p490"/>
            <p:cNvSpPr txBox="1"/>
            <p:nvPr/>
          </p:nvSpPr>
          <p:spPr>
            <a:xfrm rot="24292">
              <a:off x="3398827" y="1045697"/>
              <a:ext cx="1485937" cy="3894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CYP</a:t>
              </a:r>
              <a:endParaRPr sz="1200" b="1"/>
            </a:p>
          </p:txBody>
        </p:sp>
      </p:grpSp>
      <p:sp>
        <p:nvSpPr>
          <p:cNvPr id="13362" name="Google Shape;13362;p490"/>
          <p:cNvSpPr txBox="1"/>
          <p:nvPr/>
        </p:nvSpPr>
        <p:spPr>
          <a:xfrm>
            <a:off x="5245725" y="986000"/>
            <a:ext cx="11673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 </a:t>
            </a:r>
            <a:endParaRPr sz="1200" b="1"/>
          </a:p>
          <a:p>
            <a:pPr marL="0" lvl="0" indent="0" algn="l" rtl="0">
              <a:spcBef>
                <a:spcPts val="0"/>
              </a:spcBef>
              <a:spcAft>
                <a:spcPts val="0"/>
              </a:spcAft>
              <a:buNone/>
            </a:pPr>
            <a:r>
              <a:rPr lang="en" sz="1200" b="1"/>
              <a:t>in</a:t>
            </a:r>
            <a:r>
              <a:rPr lang="en" sz="1200" b="1" u="sng"/>
              <a:t>H</a:t>
            </a:r>
            <a:r>
              <a:rPr lang="en" sz="1200" b="1"/>
              <a:t>ibitor</a:t>
            </a:r>
            <a:endParaRPr sz="1200" b="1"/>
          </a:p>
          <a:p>
            <a:pPr marL="0" lvl="0" indent="0" algn="l" rtl="0">
              <a:spcBef>
                <a:spcPts val="0"/>
              </a:spcBef>
              <a:spcAft>
                <a:spcPts val="0"/>
              </a:spcAft>
              <a:buNone/>
            </a:pPr>
            <a:r>
              <a:rPr lang="en" sz="1200" b="1"/>
              <a:t>(moderate)</a:t>
            </a:r>
            <a:endParaRPr sz="1200" b="1"/>
          </a:p>
        </p:txBody>
      </p:sp>
      <p:cxnSp>
        <p:nvCxnSpPr>
          <p:cNvPr id="13363" name="Google Shape;13363;p490"/>
          <p:cNvCxnSpPr/>
          <p:nvPr/>
        </p:nvCxnSpPr>
        <p:spPr>
          <a:xfrm>
            <a:off x="6091450" y="1355438"/>
            <a:ext cx="378900" cy="0"/>
          </a:xfrm>
          <a:prstGeom prst="straightConnector1">
            <a:avLst/>
          </a:prstGeom>
          <a:noFill/>
          <a:ln w="9525" cap="flat" cmpd="sng">
            <a:solidFill>
              <a:schemeClr val="dk2"/>
            </a:solidFill>
            <a:prstDash val="solid"/>
            <a:round/>
            <a:headEnd type="none" w="med" len="med"/>
            <a:tailEnd type="triangle" w="med" len="med"/>
          </a:ln>
        </p:spPr>
      </p:cxnSp>
      <p:sp>
        <p:nvSpPr>
          <p:cNvPr id="13364" name="Google Shape;13364;p490"/>
          <p:cNvSpPr txBox="1"/>
          <p:nvPr/>
        </p:nvSpPr>
        <p:spPr>
          <a:xfrm>
            <a:off x="6470350" y="1078388"/>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increases levels of CYP2D6 substrates</a:t>
            </a:r>
            <a:endParaRPr sz="1200"/>
          </a:p>
        </p:txBody>
      </p:sp>
      <p:cxnSp>
        <p:nvCxnSpPr>
          <p:cNvPr id="13365" name="Google Shape;13365;p490"/>
          <p:cNvCxnSpPr/>
          <p:nvPr/>
        </p:nvCxnSpPr>
        <p:spPr>
          <a:xfrm>
            <a:off x="3764550" y="1568550"/>
            <a:ext cx="864600" cy="749100"/>
          </a:xfrm>
          <a:prstGeom prst="straightConnector1">
            <a:avLst/>
          </a:prstGeom>
          <a:noFill/>
          <a:ln w="9525" cap="flat" cmpd="sng">
            <a:solidFill>
              <a:schemeClr val="dk2"/>
            </a:solidFill>
            <a:prstDash val="solid"/>
            <a:round/>
            <a:headEnd type="none" w="med" len="med"/>
            <a:tailEnd type="triangle" w="med" len="med"/>
          </a:ln>
        </p:spPr>
      </p:cxnSp>
      <p:sp>
        <p:nvSpPr>
          <p:cNvPr id="13366" name="Google Shape;13366;p490"/>
          <p:cNvSpPr txBox="1"/>
          <p:nvPr/>
        </p:nvSpPr>
        <p:spPr>
          <a:xfrm>
            <a:off x="3184251" y="645150"/>
            <a:ext cx="10497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 (CYP1A2, CYP2D6)</a:t>
            </a:r>
            <a:endParaRPr sz="1200"/>
          </a:p>
        </p:txBody>
      </p:sp>
      <p:sp>
        <p:nvSpPr>
          <p:cNvPr id="13367" name="Google Shape;13367;p490"/>
          <p:cNvSpPr txBox="1"/>
          <p:nvPr/>
        </p:nvSpPr>
        <p:spPr>
          <a:xfrm>
            <a:off x="6562525" y="3943200"/>
            <a:ext cx="1404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a:t>
            </a:r>
            <a:endParaRPr sz="1200" b="1"/>
          </a:p>
        </p:txBody>
      </p:sp>
      <p:sp>
        <p:nvSpPr>
          <p:cNvPr id="13368" name="Google Shape;13368;p490"/>
          <p:cNvSpPr txBox="1"/>
          <p:nvPr/>
        </p:nvSpPr>
        <p:spPr>
          <a:xfrm>
            <a:off x="5995325" y="2126100"/>
            <a:ext cx="1971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cxnSp>
        <p:nvCxnSpPr>
          <p:cNvPr id="13369" name="Google Shape;13369;p490"/>
          <p:cNvCxnSpPr/>
          <p:nvPr/>
        </p:nvCxnSpPr>
        <p:spPr>
          <a:xfrm>
            <a:off x="7494975" y="2403138"/>
            <a:ext cx="378900" cy="0"/>
          </a:xfrm>
          <a:prstGeom prst="straightConnector1">
            <a:avLst/>
          </a:prstGeom>
          <a:noFill/>
          <a:ln w="9525" cap="flat" cmpd="sng">
            <a:solidFill>
              <a:schemeClr val="dk2"/>
            </a:solidFill>
            <a:prstDash val="solid"/>
            <a:round/>
            <a:headEnd type="none" w="med" len="med"/>
            <a:tailEnd type="triangle" w="med" len="med"/>
          </a:ln>
        </p:spPr>
      </p:cxnSp>
      <p:sp>
        <p:nvSpPr>
          <p:cNvPr id="13370" name="Google Shape;13370;p490"/>
          <p:cNvSpPr txBox="1"/>
          <p:nvPr/>
        </p:nvSpPr>
        <p:spPr>
          <a:xfrm>
            <a:off x="7873885" y="1987099"/>
            <a:ext cx="1206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cxnSp>
        <p:nvCxnSpPr>
          <p:cNvPr id="13371" name="Google Shape;13371;p490"/>
          <p:cNvCxnSpPr/>
          <p:nvPr/>
        </p:nvCxnSpPr>
        <p:spPr>
          <a:xfrm>
            <a:off x="7494975" y="4312638"/>
            <a:ext cx="378900" cy="0"/>
          </a:xfrm>
          <a:prstGeom prst="straightConnector1">
            <a:avLst/>
          </a:prstGeom>
          <a:noFill/>
          <a:ln w="9525" cap="flat" cmpd="sng">
            <a:solidFill>
              <a:schemeClr val="dk2"/>
            </a:solidFill>
            <a:prstDash val="solid"/>
            <a:round/>
            <a:headEnd type="none" w="med" len="med"/>
            <a:tailEnd type="triangle" w="med" len="med"/>
          </a:ln>
        </p:spPr>
      </p:cxnSp>
      <p:sp>
        <p:nvSpPr>
          <p:cNvPr id="13372" name="Google Shape;13372;p490"/>
          <p:cNvSpPr txBox="1"/>
          <p:nvPr/>
        </p:nvSpPr>
        <p:spPr>
          <a:xfrm>
            <a:off x="7873885" y="3035399"/>
            <a:ext cx="12069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potentially activating, benefits in chronic pain, ameliorates sexual dysfunction</a:t>
            </a:r>
            <a:endParaRPr sz="1200"/>
          </a:p>
        </p:txBody>
      </p:sp>
      <p:sp>
        <p:nvSpPr>
          <p:cNvPr id="13373" name="Google Shape;13373;p490"/>
          <p:cNvSpPr txBox="1"/>
          <p:nvPr/>
        </p:nvSpPr>
        <p:spPr>
          <a:xfrm>
            <a:off x="454700" y="154525"/>
            <a:ext cx="2771100" cy="74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Duloxetine (CYMBALTA)</a:t>
            </a:r>
            <a:endParaRPr b="1"/>
          </a:p>
          <a:p>
            <a:pPr marL="457200" lvl="0" indent="-317500" algn="l" rtl="0">
              <a:spcBef>
                <a:spcPts val="1000"/>
              </a:spcBef>
              <a:spcAft>
                <a:spcPts val="1000"/>
              </a:spcAft>
              <a:buSzPts val="1400"/>
              <a:buChar char="●"/>
            </a:pPr>
            <a:endParaRPr b="1"/>
          </a:p>
        </p:txBody>
      </p:sp>
      <p:grpSp>
        <p:nvGrpSpPr>
          <p:cNvPr id="13374" name="Google Shape;13374;p490"/>
          <p:cNvGrpSpPr/>
          <p:nvPr/>
        </p:nvGrpSpPr>
        <p:grpSpPr>
          <a:xfrm>
            <a:off x="7628561" y="154516"/>
            <a:ext cx="1383583" cy="880021"/>
            <a:chOff x="2003217" y="1415620"/>
            <a:chExt cx="5189733" cy="3300905"/>
          </a:xfrm>
        </p:grpSpPr>
        <p:pic>
          <p:nvPicPr>
            <p:cNvPr id="13375" name="Google Shape;13375;p490" descr="clipped result image"/>
            <p:cNvPicPr preferRelativeResize="0"/>
            <p:nvPr/>
          </p:nvPicPr>
          <p:blipFill rotWithShape="1">
            <a:blip r:embed="rId8">
              <a:alphaModFix/>
            </a:blip>
            <a:srcRect/>
            <a:stretch/>
          </p:blipFill>
          <p:spPr>
            <a:xfrm>
              <a:off x="4665405" y="1653739"/>
              <a:ext cx="2527545" cy="2945846"/>
            </a:xfrm>
            <a:prstGeom prst="rect">
              <a:avLst/>
            </a:prstGeom>
            <a:noFill/>
            <a:ln>
              <a:noFill/>
            </a:ln>
            <a:effectLst>
              <a:outerShdw blurRad="14288" dist="9525" dir="5400000" algn="bl" rotWithShape="0">
                <a:srgbClr val="000000">
                  <a:alpha val="49800"/>
                </a:srgbClr>
              </a:outerShdw>
            </a:effectLst>
          </p:spPr>
        </p:pic>
        <p:pic>
          <p:nvPicPr>
            <p:cNvPr id="13376" name="Google Shape;13376;p490" descr="clipped result image"/>
            <p:cNvPicPr preferRelativeResize="0"/>
            <p:nvPr/>
          </p:nvPicPr>
          <p:blipFill rotWithShape="1">
            <a:blip r:embed="rId9">
              <a:alphaModFix/>
            </a:blip>
            <a:srcRect/>
            <a:stretch/>
          </p:blipFill>
          <p:spPr>
            <a:xfrm>
              <a:off x="5410710" y="3072344"/>
              <a:ext cx="908631" cy="644411"/>
            </a:xfrm>
            <a:prstGeom prst="rect">
              <a:avLst/>
            </a:prstGeom>
            <a:noFill/>
            <a:ln>
              <a:noFill/>
            </a:ln>
            <a:effectLst>
              <a:outerShdw blurRad="14288" dist="9525" dir="5400000" algn="bl" rotWithShape="0">
                <a:srgbClr val="000000">
                  <a:alpha val="49800"/>
                </a:srgbClr>
              </a:outerShdw>
            </a:effectLst>
          </p:spPr>
        </p:pic>
        <p:pic>
          <p:nvPicPr>
            <p:cNvPr id="13377" name="Google Shape;13377;p490" descr="clipped result image"/>
            <p:cNvPicPr preferRelativeResize="0"/>
            <p:nvPr/>
          </p:nvPicPr>
          <p:blipFill rotWithShape="1">
            <a:blip r:embed="rId10">
              <a:alphaModFix/>
            </a:blip>
            <a:srcRect/>
            <a:stretch/>
          </p:blipFill>
          <p:spPr>
            <a:xfrm rot="222668">
              <a:off x="2102871" y="1488374"/>
              <a:ext cx="2350278" cy="3155397"/>
            </a:xfrm>
            <a:prstGeom prst="rect">
              <a:avLst/>
            </a:prstGeom>
            <a:noFill/>
            <a:ln>
              <a:noFill/>
            </a:ln>
            <a:effectLst>
              <a:outerShdw blurRad="14288" dist="9525" dir="5400000" algn="bl" rotWithShape="0">
                <a:srgbClr val="000000">
                  <a:alpha val="49800"/>
                </a:srgbClr>
              </a:outerShdw>
            </a:effectLst>
          </p:spPr>
        </p:pic>
        <p:pic>
          <p:nvPicPr>
            <p:cNvPr id="13378" name="Google Shape;13378;p490" descr="clipped result image"/>
            <p:cNvPicPr preferRelativeResize="0"/>
            <p:nvPr/>
          </p:nvPicPr>
          <p:blipFill rotWithShape="1">
            <a:blip r:embed="rId9">
              <a:alphaModFix/>
            </a:blip>
            <a:srcRect/>
            <a:stretch/>
          </p:blipFill>
          <p:spPr>
            <a:xfrm>
              <a:off x="2703591" y="3011746"/>
              <a:ext cx="908631" cy="644411"/>
            </a:xfrm>
            <a:prstGeom prst="rect">
              <a:avLst/>
            </a:prstGeom>
            <a:noFill/>
            <a:ln>
              <a:noFill/>
            </a:ln>
            <a:effectLst>
              <a:outerShdw blurRad="14288" dist="9525" dir="5400000" algn="bl" rotWithShape="0">
                <a:srgbClr val="000000">
                  <a:alpha val="49800"/>
                </a:srgbClr>
              </a:outerShdw>
            </a:effectLst>
          </p:spPr>
        </p:pic>
        <p:pic>
          <p:nvPicPr>
            <p:cNvPr id="13379" name="Google Shape;13379;p490" descr="clipped result image"/>
            <p:cNvPicPr preferRelativeResize="0"/>
            <p:nvPr/>
          </p:nvPicPr>
          <p:blipFill rotWithShape="1">
            <a:blip r:embed="rId11">
              <a:alphaModFix/>
            </a:blip>
            <a:srcRect/>
            <a:stretch/>
          </p:blipFill>
          <p:spPr>
            <a:xfrm>
              <a:off x="3899383" y="2765309"/>
              <a:ext cx="472675" cy="748399"/>
            </a:xfrm>
            <a:prstGeom prst="rect">
              <a:avLst/>
            </a:prstGeom>
            <a:noFill/>
            <a:ln>
              <a:noFill/>
            </a:ln>
            <a:effectLst>
              <a:outerShdw blurRad="14288" dist="9525" dir="5400000" algn="bl" rotWithShape="0">
                <a:srgbClr val="000000">
                  <a:alpha val="50000"/>
                </a:srgbClr>
              </a:outerShdw>
            </a:effectLst>
          </p:spPr>
        </p:pic>
        <p:pic>
          <p:nvPicPr>
            <p:cNvPr id="13380" name="Google Shape;13380;p490" descr="clipped result image"/>
            <p:cNvPicPr preferRelativeResize="0"/>
            <p:nvPr/>
          </p:nvPicPr>
          <p:blipFill rotWithShape="1">
            <a:blip r:embed="rId12">
              <a:alphaModFix/>
            </a:blip>
            <a:srcRect/>
            <a:stretch/>
          </p:blipFill>
          <p:spPr>
            <a:xfrm>
              <a:off x="2903779" y="1869872"/>
              <a:ext cx="740624" cy="803208"/>
            </a:xfrm>
            <a:prstGeom prst="rect">
              <a:avLst/>
            </a:prstGeom>
            <a:noFill/>
            <a:ln>
              <a:noFill/>
            </a:ln>
            <a:effectLst>
              <a:outerShdw blurRad="14288" dist="9525" dir="5400000" algn="bl" rotWithShape="0">
                <a:srgbClr val="000000">
                  <a:alpha val="50000"/>
                </a:srgbClr>
              </a:outerShdw>
            </a:effectLst>
          </p:spPr>
        </p:pic>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pic>
        <p:nvPicPr>
          <p:cNvPr id="690" name="Google Shape;690;p59"/>
          <p:cNvPicPr preferRelativeResize="0"/>
          <p:nvPr/>
        </p:nvPicPr>
        <p:blipFill rotWithShape="1">
          <a:blip r:embed="rId3">
            <a:alphaModFix/>
          </a:blip>
          <a:srcRect t="3670"/>
          <a:stretch/>
        </p:blipFill>
        <p:spPr>
          <a:xfrm>
            <a:off x="3038350" y="379200"/>
            <a:ext cx="2495270" cy="3328376"/>
          </a:xfrm>
          <a:prstGeom prst="rect">
            <a:avLst/>
          </a:prstGeom>
          <a:noFill/>
          <a:ln>
            <a:noFill/>
          </a:ln>
        </p:spPr>
      </p:pic>
      <p:sp>
        <p:nvSpPr>
          <p:cNvPr id="691" name="Google Shape;691;p59"/>
          <p:cNvSpPr txBox="1"/>
          <p:nvPr/>
        </p:nvSpPr>
        <p:spPr>
          <a:xfrm>
            <a:off x="6536750" y="3474425"/>
            <a:ext cx="1820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Enzyme</a:t>
            </a:r>
            <a:endParaRPr sz="1200"/>
          </a:p>
        </p:txBody>
      </p:sp>
      <p:sp>
        <p:nvSpPr>
          <p:cNvPr id="692" name="Google Shape;692;p59"/>
          <p:cNvSpPr txBox="1"/>
          <p:nvPr/>
        </p:nvSpPr>
        <p:spPr>
          <a:xfrm rot="-804569">
            <a:off x="2537143" y="1862822"/>
            <a:ext cx="2999884" cy="32322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neuron cell  membrane</a:t>
            </a:r>
            <a:endParaRPr sz="700"/>
          </a:p>
        </p:txBody>
      </p:sp>
      <p:sp>
        <p:nvSpPr>
          <p:cNvPr id="693" name="Google Shape;693;p59"/>
          <p:cNvSpPr txBox="1"/>
          <p:nvPr/>
        </p:nvSpPr>
        <p:spPr>
          <a:xfrm>
            <a:off x="3518751" y="343029"/>
            <a:ext cx="2037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1"/>
                </a:solidFill>
              </a:rPr>
              <a:t>neurotransmitter</a:t>
            </a:r>
            <a:endParaRPr sz="1000">
              <a:solidFill>
                <a:schemeClr val="lt1"/>
              </a:solidFill>
            </a:endParaRPr>
          </a:p>
        </p:txBody>
      </p:sp>
      <p:pic>
        <p:nvPicPr>
          <p:cNvPr id="694" name="Google Shape;694;p59"/>
          <p:cNvPicPr preferRelativeResize="0"/>
          <p:nvPr/>
        </p:nvPicPr>
        <p:blipFill>
          <a:blip r:embed="rId4">
            <a:alphaModFix/>
          </a:blip>
          <a:stretch>
            <a:fillRect/>
          </a:stretch>
        </p:blipFill>
        <p:spPr>
          <a:xfrm>
            <a:off x="2901400" y="2723800"/>
            <a:ext cx="2205925" cy="1485900"/>
          </a:xfrm>
          <a:prstGeom prst="rect">
            <a:avLst/>
          </a:prstGeom>
          <a:noFill/>
          <a:ln>
            <a:noFill/>
          </a:ln>
        </p:spPr>
      </p:pic>
      <p:pic>
        <p:nvPicPr>
          <p:cNvPr id="695" name="Google Shape;695;p59"/>
          <p:cNvPicPr preferRelativeResize="0"/>
          <p:nvPr/>
        </p:nvPicPr>
        <p:blipFill>
          <a:blip r:embed="rId4">
            <a:alphaModFix/>
          </a:blip>
          <a:stretch>
            <a:fillRect/>
          </a:stretch>
        </p:blipFill>
        <p:spPr>
          <a:xfrm>
            <a:off x="4840625" y="2357825"/>
            <a:ext cx="2726325" cy="1485900"/>
          </a:xfrm>
          <a:prstGeom prst="rect">
            <a:avLst/>
          </a:prstGeom>
          <a:noFill/>
          <a:ln>
            <a:noFill/>
          </a:ln>
        </p:spPr>
      </p:pic>
      <p:sp>
        <p:nvSpPr>
          <p:cNvPr id="696" name="Google Shape;696;p59"/>
          <p:cNvSpPr txBox="1"/>
          <p:nvPr/>
        </p:nvSpPr>
        <p:spPr>
          <a:xfrm>
            <a:off x="243227" y="99800"/>
            <a:ext cx="2572200" cy="1354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7-trans-membrane receptors</a:t>
            </a:r>
            <a:endParaRPr sz="1900" b="1"/>
          </a:p>
          <a:p>
            <a:pPr marL="0" lvl="0" indent="0" algn="l" rtl="0">
              <a:spcBef>
                <a:spcPts val="0"/>
              </a:spcBef>
              <a:spcAft>
                <a:spcPts val="0"/>
              </a:spcAft>
              <a:buNone/>
            </a:pPr>
            <a:endParaRPr sz="1900" b="1"/>
          </a:p>
          <a:p>
            <a:pPr marL="0" lvl="0" indent="0" algn="l" rtl="0">
              <a:spcBef>
                <a:spcPts val="0"/>
              </a:spcBef>
              <a:spcAft>
                <a:spcPts val="0"/>
              </a:spcAft>
              <a:buNone/>
            </a:pPr>
            <a:endParaRPr sz="1900" b="1"/>
          </a:p>
        </p:txBody>
      </p:sp>
      <p:grpSp>
        <p:nvGrpSpPr>
          <p:cNvPr id="697" name="Google Shape;697;p59"/>
          <p:cNvGrpSpPr/>
          <p:nvPr/>
        </p:nvGrpSpPr>
        <p:grpSpPr>
          <a:xfrm>
            <a:off x="536175" y="1111088"/>
            <a:ext cx="1223725" cy="1292912"/>
            <a:chOff x="6916375" y="1339413"/>
            <a:chExt cx="1223725" cy="1292912"/>
          </a:xfrm>
        </p:grpSpPr>
        <p:pic>
          <p:nvPicPr>
            <p:cNvPr id="698" name="Google Shape;698;p59"/>
            <p:cNvPicPr preferRelativeResize="0"/>
            <p:nvPr/>
          </p:nvPicPr>
          <p:blipFill>
            <a:blip r:embed="rId5">
              <a:alphaModFix/>
            </a:blip>
            <a:stretch>
              <a:fillRect/>
            </a:stretch>
          </p:blipFill>
          <p:spPr>
            <a:xfrm>
              <a:off x="6988075" y="1339413"/>
              <a:ext cx="1152025" cy="1158925"/>
            </a:xfrm>
            <a:prstGeom prst="rect">
              <a:avLst/>
            </a:prstGeom>
            <a:noFill/>
            <a:ln>
              <a:noFill/>
            </a:ln>
          </p:spPr>
        </p:pic>
        <p:pic>
          <p:nvPicPr>
            <p:cNvPr id="699" name="Google Shape;699;p59"/>
            <p:cNvPicPr preferRelativeResize="0"/>
            <p:nvPr/>
          </p:nvPicPr>
          <p:blipFill>
            <a:blip r:embed="rId6">
              <a:alphaModFix/>
            </a:blip>
            <a:stretch>
              <a:fillRect/>
            </a:stretch>
          </p:blipFill>
          <p:spPr>
            <a:xfrm>
              <a:off x="6916375" y="2293625"/>
              <a:ext cx="256945" cy="338700"/>
            </a:xfrm>
            <a:prstGeom prst="rect">
              <a:avLst/>
            </a:prstGeom>
            <a:noFill/>
            <a:ln>
              <a:noFill/>
            </a:ln>
          </p:spPr>
        </p:pic>
      </p:grpSp>
      <p:sp>
        <p:nvSpPr>
          <p:cNvPr id="700" name="Google Shape;700;p59"/>
          <p:cNvSpPr txBox="1"/>
          <p:nvPr/>
        </p:nvSpPr>
        <p:spPr>
          <a:xfrm>
            <a:off x="492275" y="2261550"/>
            <a:ext cx="2148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00"/>
                </a:solidFill>
              </a:rPr>
              <a:t>Also 7-trans-</a:t>
            </a:r>
            <a:endParaRPr>
              <a:solidFill>
                <a:srgbClr val="FF0000"/>
              </a:solidFill>
            </a:endParaRPr>
          </a:p>
          <a:p>
            <a:pPr marL="0" lvl="0" indent="0" algn="l" rtl="0">
              <a:spcBef>
                <a:spcPts val="0"/>
              </a:spcBef>
              <a:spcAft>
                <a:spcPts val="0"/>
              </a:spcAft>
              <a:buNone/>
            </a:pPr>
            <a:r>
              <a:rPr lang="en">
                <a:solidFill>
                  <a:srgbClr val="FF0000"/>
                </a:solidFill>
              </a:rPr>
              <a:t>membrane region</a:t>
            </a:r>
            <a:endParaRPr>
              <a:solidFill>
                <a:srgbClr val="FF0000"/>
              </a:solidFill>
            </a:endParaRPr>
          </a:p>
        </p:txBody>
      </p:sp>
      <p:pic>
        <p:nvPicPr>
          <p:cNvPr id="701" name="Google Shape;701;p59"/>
          <p:cNvPicPr preferRelativeResize="0"/>
          <p:nvPr/>
        </p:nvPicPr>
        <p:blipFill>
          <a:blip r:embed="rId7">
            <a:alphaModFix/>
          </a:blip>
          <a:stretch>
            <a:fillRect/>
          </a:stretch>
        </p:blipFill>
        <p:spPr>
          <a:xfrm>
            <a:off x="402049" y="3048824"/>
            <a:ext cx="2933276" cy="1832450"/>
          </a:xfrm>
          <a:prstGeom prst="rect">
            <a:avLst/>
          </a:prstGeom>
          <a:noFill/>
          <a:ln>
            <a:noFill/>
          </a:ln>
        </p:spPr>
      </p:pic>
      <p:pic>
        <p:nvPicPr>
          <p:cNvPr id="702" name="Google Shape;702;p59"/>
          <p:cNvPicPr preferRelativeResize="0"/>
          <p:nvPr/>
        </p:nvPicPr>
        <p:blipFill>
          <a:blip r:embed="rId8">
            <a:alphaModFix/>
          </a:blip>
          <a:stretch>
            <a:fillRect/>
          </a:stretch>
        </p:blipFill>
        <p:spPr>
          <a:xfrm>
            <a:off x="5931094" y="343025"/>
            <a:ext cx="1929076" cy="2572101"/>
          </a:xfrm>
          <a:prstGeom prst="rect">
            <a:avLst/>
          </a:prstGeom>
          <a:noFill/>
          <a:ln>
            <a:noFill/>
          </a:ln>
        </p:spPr>
      </p:pic>
      <p:pic>
        <p:nvPicPr>
          <p:cNvPr id="703" name="Google Shape;703;p59"/>
          <p:cNvPicPr preferRelativeResize="0"/>
          <p:nvPr/>
        </p:nvPicPr>
        <p:blipFill>
          <a:blip r:embed="rId9">
            <a:alphaModFix/>
          </a:blip>
          <a:stretch>
            <a:fillRect/>
          </a:stretch>
        </p:blipFill>
        <p:spPr>
          <a:xfrm>
            <a:off x="5474843" y="3013596"/>
            <a:ext cx="2460300" cy="1902922"/>
          </a:xfrm>
          <a:prstGeom prst="rect">
            <a:avLst/>
          </a:prstGeom>
          <a:noFill/>
          <a:ln>
            <a:noFill/>
          </a:ln>
        </p:spPr>
      </p:pic>
      <p:cxnSp>
        <p:nvCxnSpPr>
          <p:cNvPr id="704" name="Google Shape;704;p59"/>
          <p:cNvCxnSpPr/>
          <p:nvPr/>
        </p:nvCxnSpPr>
        <p:spPr>
          <a:xfrm>
            <a:off x="4324700" y="606325"/>
            <a:ext cx="2226000" cy="602400"/>
          </a:xfrm>
          <a:prstGeom prst="straightConnector1">
            <a:avLst/>
          </a:prstGeom>
          <a:noFill/>
          <a:ln w="38100" cap="flat" cmpd="sng">
            <a:solidFill>
              <a:srgbClr val="000000"/>
            </a:solidFill>
            <a:prstDash val="solid"/>
            <a:round/>
            <a:headEnd type="none" w="med" len="med"/>
            <a:tailEnd type="triangle" w="med" len="med"/>
          </a:ln>
        </p:spPr>
      </p:cxn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Shape 13384"/>
        <p:cNvGrpSpPr/>
        <p:nvPr/>
      </p:nvGrpSpPr>
      <p:grpSpPr>
        <a:xfrm>
          <a:off x="0" y="0"/>
          <a:ext cx="0" cy="0"/>
          <a:chOff x="0" y="0"/>
          <a:chExt cx="0" cy="0"/>
        </a:xfrm>
      </p:grpSpPr>
      <p:grpSp>
        <p:nvGrpSpPr>
          <p:cNvPr id="13385" name="Google Shape;13385;p491"/>
          <p:cNvGrpSpPr/>
          <p:nvPr/>
        </p:nvGrpSpPr>
        <p:grpSpPr>
          <a:xfrm>
            <a:off x="3303550" y="902275"/>
            <a:ext cx="4434449" cy="3611500"/>
            <a:chOff x="2770150" y="978475"/>
            <a:chExt cx="4434449" cy="3611500"/>
          </a:xfrm>
        </p:grpSpPr>
        <p:grpSp>
          <p:nvGrpSpPr>
            <p:cNvPr id="13386" name="Google Shape;13386;p491"/>
            <p:cNvGrpSpPr/>
            <p:nvPr/>
          </p:nvGrpSpPr>
          <p:grpSpPr>
            <a:xfrm>
              <a:off x="2770150" y="978475"/>
              <a:ext cx="4434449" cy="3611500"/>
              <a:chOff x="2770150" y="978475"/>
              <a:chExt cx="4434449" cy="3611500"/>
            </a:xfrm>
          </p:grpSpPr>
          <p:grpSp>
            <p:nvGrpSpPr>
              <p:cNvPr id="13387" name="Google Shape;13387;p491"/>
              <p:cNvGrpSpPr/>
              <p:nvPr/>
            </p:nvGrpSpPr>
            <p:grpSpPr>
              <a:xfrm>
                <a:off x="3544943" y="978475"/>
                <a:ext cx="1167373" cy="975628"/>
                <a:chOff x="-2521759" y="897403"/>
                <a:chExt cx="1477500" cy="1089600"/>
              </a:xfrm>
            </p:grpSpPr>
            <p:sp>
              <p:nvSpPr>
                <p:cNvPr id="13388" name="Google Shape;13388;p491"/>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389" name="Google Shape;13389;p491"/>
                <p:cNvGrpSpPr/>
                <p:nvPr/>
              </p:nvGrpSpPr>
              <p:grpSpPr>
                <a:xfrm>
                  <a:off x="-2127414" y="1275205"/>
                  <a:ext cx="688733" cy="700658"/>
                  <a:chOff x="40123" y="-1583761"/>
                  <a:chExt cx="688733" cy="1109689"/>
                </a:xfrm>
              </p:grpSpPr>
              <p:grpSp>
                <p:nvGrpSpPr>
                  <p:cNvPr id="13390" name="Google Shape;13390;p491"/>
                  <p:cNvGrpSpPr/>
                  <p:nvPr/>
                </p:nvGrpSpPr>
                <p:grpSpPr>
                  <a:xfrm>
                    <a:off x="45124" y="-1327179"/>
                    <a:ext cx="683733" cy="853107"/>
                    <a:chOff x="597574" y="1930371"/>
                    <a:chExt cx="683733" cy="853107"/>
                  </a:xfrm>
                </p:grpSpPr>
                <p:grpSp>
                  <p:nvGrpSpPr>
                    <p:cNvPr id="13391" name="Google Shape;13391;p491"/>
                    <p:cNvGrpSpPr/>
                    <p:nvPr/>
                  </p:nvGrpSpPr>
                  <p:grpSpPr>
                    <a:xfrm rot="-5400000">
                      <a:off x="640721" y="2142893"/>
                      <a:ext cx="600335" cy="680836"/>
                      <a:chOff x="15239716" y="-12996420"/>
                      <a:chExt cx="1868456" cy="2463229"/>
                    </a:xfrm>
                  </p:grpSpPr>
                  <p:pic>
                    <p:nvPicPr>
                      <p:cNvPr id="13392" name="Google Shape;13392;p491"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3393" name="Google Shape;13393;p491"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3394" name="Google Shape;13394;p491"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3395" name="Google Shape;13395;p491"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3396" name="Google Shape;13396;p491"/>
              <p:cNvGrpSpPr/>
              <p:nvPr/>
            </p:nvGrpSpPr>
            <p:grpSpPr>
              <a:xfrm>
                <a:off x="2770150" y="1836025"/>
                <a:ext cx="4434449" cy="2753950"/>
                <a:chOff x="2354775" y="1227300"/>
                <a:chExt cx="4434449" cy="2753950"/>
              </a:xfrm>
            </p:grpSpPr>
            <p:pic>
              <p:nvPicPr>
                <p:cNvPr id="13397" name="Google Shape;13397;p491"/>
                <p:cNvPicPr preferRelativeResize="0"/>
                <p:nvPr/>
              </p:nvPicPr>
              <p:blipFill>
                <a:blip r:embed="rId7">
                  <a:alphaModFix/>
                </a:blip>
                <a:stretch>
                  <a:fillRect/>
                </a:stretch>
              </p:blipFill>
              <p:spPr>
                <a:xfrm>
                  <a:off x="2354775" y="1227300"/>
                  <a:ext cx="4434449" cy="2753950"/>
                </a:xfrm>
                <a:prstGeom prst="rect">
                  <a:avLst/>
                </a:prstGeom>
                <a:noFill/>
                <a:ln>
                  <a:noFill/>
                </a:ln>
              </p:spPr>
            </p:pic>
            <p:sp>
              <p:nvSpPr>
                <p:cNvPr id="13398" name="Google Shape;13398;p491"/>
                <p:cNvSpPr txBox="1"/>
                <p:nvPr/>
              </p:nvSpPr>
              <p:spPr>
                <a:xfrm rot="24443">
                  <a:off x="2690456" y="22283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duloxetine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CYMBALTA</a:t>
                  </a:r>
                  <a:endParaRPr sz="1800" b="1"/>
                </a:p>
                <a:p>
                  <a:pPr marL="0" marR="0" lvl="0" indent="0" algn="ctr" rtl="0">
                    <a:lnSpc>
                      <a:spcPct val="100000"/>
                    </a:lnSpc>
                    <a:spcBef>
                      <a:spcPts val="0"/>
                    </a:spcBef>
                    <a:spcAft>
                      <a:spcPts val="0"/>
                    </a:spcAft>
                    <a:buClr>
                      <a:srgbClr val="000000"/>
                    </a:buClr>
                    <a:buSzPts val="800"/>
                    <a:buFont typeface="Arial"/>
                    <a:buNone/>
                  </a:pPr>
                  <a:endParaRPr sz="1800" b="1"/>
                </a:p>
              </p:txBody>
            </p:sp>
          </p:grpSp>
          <p:sp>
            <p:nvSpPr>
              <p:cNvPr id="13399" name="Google Shape;13399;p491"/>
              <p:cNvSpPr/>
              <p:nvPr/>
            </p:nvSpPr>
            <p:spPr>
              <a:xfrm>
                <a:off x="3737615" y="20819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400" name="Google Shape;13400;p491"/>
              <p:cNvCxnSpPr/>
              <p:nvPr/>
            </p:nvCxnSpPr>
            <p:spPr>
              <a:xfrm>
                <a:off x="3902804" y="4428534"/>
                <a:ext cx="385200" cy="0"/>
              </a:xfrm>
              <a:prstGeom prst="straightConnector1">
                <a:avLst/>
              </a:prstGeom>
              <a:noFill/>
              <a:ln w="28575" cap="flat" cmpd="sng">
                <a:solidFill>
                  <a:schemeClr val="dk2"/>
                </a:solidFill>
                <a:prstDash val="solid"/>
                <a:round/>
                <a:headEnd type="none" w="med" len="med"/>
                <a:tailEnd type="none" w="med" len="med"/>
              </a:ln>
            </p:spPr>
          </p:cxnSp>
        </p:grpSp>
        <p:sp>
          <p:nvSpPr>
            <p:cNvPr id="13401" name="Google Shape;13401;p491"/>
            <p:cNvSpPr txBox="1"/>
            <p:nvPr/>
          </p:nvSpPr>
          <p:spPr>
            <a:xfrm rot="24292">
              <a:off x="3398827" y="1045697"/>
              <a:ext cx="1485937" cy="3894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CYP</a:t>
              </a:r>
              <a:endParaRPr sz="1200" b="1"/>
            </a:p>
          </p:txBody>
        </p:sp>
      </p:grpSp>
      <p:sp>
        <p:nvSpPr>
          <p:cNvPr id="13402" name="Google Shape;13402;p491"/>
          <p:cNvSpPr txBox="1"/>
          <p:nvPr/>
        </p:nvSpPr>
        <p:spPr>
          <a:xfrm>
            <a:off x="5245725" y="986000"/>
            <a:ext cx="11673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 </a:t>
            </a:r>
            <a:endParaRPr sz="1200" b="1"/>
          </a:p>
          <a:p>
            <a:pPr marL="0" lvl="0" indent="0" algn="l" rtl="0">
              <a:spcBef>
                <a:spcPts val="0"/>
              </a:spcBef>
              <a:spcAft>
                <a:spcPts val="0"/>
              </a:spcAft>
              <a:buNone/>
            </a:pPr>
            <a:r>
              <a:rPr lang="en" sz="1200" b="1"/>
              <a:t>in</a:t>
            </a:r>
            <a:r>
              <a:rPr lang="en" sz="1200" b="1" u="sng"/>
              <a:t>H</a:t>
            </a:r>
            <a:r>
              <a:rPr lang="en" sz="1200" b="1"/>
              <a:t>ibitor</a:t>
            </a:r>
            <a:endParaRPr sz="1200" b="1"/>
          </a:p>
          <a:p>
            <a:pPr marL="0" lvl="0" indent="0" algn="l" rtl="0">
              <a:spcBef>
                <a:spcPts val="0"/>
              </a:spcBef>
              <a:spcAft>
                <a:spcPts val="0"/>
              </a:spcAft>
              <a:buNone/>
            </a:pPr>
            <a:r>
              <a:rPr lang="en" sz="1200" b="1"/>
              <a:t>(moderate)</a:t>
            </a:r>
            <a:endParaRPr sz="1200" b="1"/>
          </a:p>
        </p:txBody>
      </p:sp>
      <p:cxnSp>
        <p:nvCxnSpPr>
          <p:cNvPr id="13403" name="Google Shape;13403;p491"/>
          <p:cNvCxnSpPr/>
          <p:nvPr/>
        </p:nvCxnSpPr>
        <p:spPr>
          <a:xfrm>
            <a:off x="6091450" y="1355438"/>
            <a:ext cx="378900" cy="0"/>
          </a:xfrm>
          <a:prstGeom prst="straightConnector1">
            <a:avLst/>
          </a:prstGeom>
          <a:noFill/>
          <a:ln w="9525" cap="flat" cmpd="sng">
            <a:solidFill>
              <a:schemeClr val="dk2"/>
            </a:solidFill>
            <a:prstDash val="solid"/>
            <a:round/>
            <a:headEnd type="none" w="med" len="med"/>
            <a:tailEnd type="triangle" w="med" len="med"/>
          </a:ln>
        </p:spPr>
      </p:cxnSp>
      <p:sp>
        <p:nvSpPr>
          <p:cNvPr id="13404" name="Google Shape;13404;p491"/>
          <p:cNvSpPr txBox="1"/>
          <p:nvPr/>
        </p:nvSpPr>
        <p:spPr>
          <a:xfrm>
            <a:off x="6470350" y="1078388"/>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increases levels of CYP2D6 substrates</a:t>
            </a:r>
            <a:endParaRPr sz="1200"/>
          </a:p>
        </p:txBody>
      </p:sp>
      <p:cxnSp>
        <p:nvCxnSpPr>
          <p:cNvPr id="13405" name="Google Shape;13405;p491"/>
          <p:cNvCxnSpPr/>
          <p:nvPr/>
        </p:nvCxnSpPr>
        <p:spPr>
          <a:xfrm>
            <a:off x="3764550" y="1568550"/>
            <a:ext cx="864600" cy="749100"/>
          </a:xfrm>
          <a:prstGeom prst="straightConnector1">
            <a:avLst/>
          </a:prstGeom>
          <a:noFill/>
          <a:ln w="9525" cap="flat" cmpd="sng">
            <a:solidFill>
              <a:schemeClr val="dk2"/>
            </a:solidFill>
            <a:prstDash val="solid"/>
            <a:round/>
            <a:headEnd type="none" w="med" len="med"/>
            <a:tailEnd type="triangle" w="med" len="med"/>
          </a:ln>
        </p:spPr>
      </p:cxnSp>
      <p:sp>
        <p:nvSpPr>
          <p:cNvPr id="13406" name="Google Shape;13406;p491"/>
          <p:cNvSpPr txBox="1"/>
          <p:nvPr/>
        </p:nvSpPr>
        <p:spPr>
          <a:xfrm>
            <a:off x="3184251" y="645150"/>
            <a:ext cx="10497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 (CYP1A2, CYP2D6)</a:t>
            </a:r>
            <a:endParaRPr sz="1200"/>
          </a:p>
        </p:txBody>
      </p:sp>
      <p:sp>
        <p:nvSpPr>
          <p:cNvPr id="13407" name="Google Shape;13407;p491"/>
          <p:cNvSpPr txBox="1"/>
          <p:nvPr/>
        </p:nvSpPr>
        <p:spPr>
          <a:xfrm>
            <a:off x="6562525" y="3943200"/>
            <a:ext cx="1404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a:t>
            </a:r>
            <a:endParaRPr sz="1200" b="1"/>
          </a:p>
        </p:txBody>
      </p:sp>
      <p:sp>
        <p:nvSpPr>
          <p:cNvPr id="13408" name="Google Shape;13408;p491"/>
          <p:cNvSpPr txBox="1"/>
          <p:nvPr/>
        </p:nvSpPr>
        <p:spPr>
          <a:xfrm>
            <a:off x="5995325" y="2126100"/>
            <a:ext cx="1971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cxnSp>
        <p:nvCxnSpPr>
          <p:cNvPr id="13409" name="Google Shape;13409;p491"/>
          <p:cNvCxnSpPr/>
          <p:nvPr/>
        </p:nvCxnSpPr>
        <p:spPr>
          <a:xfrm>
            <a:off x="7494975" y="2403138"/>
            <a:ext cx="378900" cy="0"/>
          </a:xfrm>
          <a:prstGeom prst="straightConnector1">
            <a:avLst/>
          </a:prstGeom>
          <a:noFill/>
          <a:ln w="9525" cap="flat" cmpd="sng">
            <a:solidFill>
              <a:schemeClr val="dk2"/>
            </a:solidFill>
            <a:prstDash val="solid"/>
            <a:round/>
            <a:headEnd type="none" w="med" len="med"/>
            <a:tailEnd type="triangle" w="med" len="med"/>
          </a:ln>
        </p:spPr>
      </p:cxnSp>
      <p:sp>
        <p:nvSpPr>
          <p:cNvPr id="13410" name="Google Shape;13410;p491"/>
          <p:cNvSpPr txBox="1"/>
          <p:nvPr/>
        </p:nvSpPr>
        <p:spPr>
          <a:xfrm>
            <a:off x="7873885" y="1987099"/>
            <a:ext cx="1206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cxnSp>
        <p:nvCxnSpPr>
          <p:cNvPr id="13411" name="Google Shape;13411;p491"/>
          <p:cNvCxnSpPr/>
          <p:nvPr/>
        </p:nvCxnSpPr>
        <p:spPr>
          <a:xfrm>
            <a:off x="7494975" y="4312638"/>
            <a:ext cx="378900" cy="0"/>
          </a:xfrm>
          <a:prstGeom prst="straightConnector1">
            <a:avLst/>
          </a:prstGeom>
          <a:noFill/>
          <a:ln w="9525" cap="flat" cmpd="sng">
            <a:solidFill>
              <a:schemeClr val="dk2"/>
            </a:solidFill>
            <a:prstDash val="solid"/>
            <a:round/>
            <a:headEnd type="none" w="med" len="med"/>
            <a:tailEnd type="triangle" w="med" len="med"/>
          </a:ln>
        </p:spPr>
      </p:cxnSp>
      <p:sp>
        <p:nvSpPr>
          <p:cNvPr id="13412" name="Google Shape;13412;p491"/>
          <p:cNvSpPr txBox="1"/>
          <p:nvPr/>
        </p:nvSpPr>
        <p:spPr>
          <a:xfrm>
            <a:off x="7873885" y="3035399"/>
            <a:ext cx="12069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potentially activating, benefits in chronic pain, ameliorates sexual dysfunction</a:t>
            </a:r>
            <a:endParaRPr sz="1200"/>
          </a:p>
        </p:txBody>
      </p:sp>
      <p:sp>
        <p:nvSpPr>
          <p:cNvPr id="13413" name="Google Shape;13413;p491"/>
          <p:cNvSpPr txBox="1"/>
          <p:nvPr/>
        </p:nvSpPr>
        <p:spPr>
          <a:xfrm>
            <a:off x="454700" y="154525"/>
            <a:ext cx="2771100" cy="151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Duloxetine (CYMBALTA)</a:t>
            </a:r>
            <a:endParaRPr b="1"/>
          </a:p>
          <a:p>
            <a:pPr marL="457200" lvl="0" indent="-317500" algn="l" rtl="0">
              <a:spcBef>
                <a:spcPts val="1000"/>
              </a:spcBef>
              <a:spcAft>
                <a:spcPts val="0"/>
              </a:spcAft>
              <a:buSzPts val="1400"/>
              <a:buChar char="●"/>
            </a:pPr>
            <a:r>
              <a:rPr lang="en" b="1"/>
              <a:t>Serotonin withdrawal less of an issue than with venlafaxine</a:t>
            </a:r>
            <a:endParaRPr b="1"/>
          </a:p>
          <a:p>
            <a:pPr marL="457200" lvl="0" indent="-317500" algn="l" rtl="0">
              <a:spcBef>
                <a:spcPts val="1000"/>
              </a:spcBef>
              <a:spcAft>
                <a:spcPts val="1000"/>
              </a:spcAft>
              <a:buSzPts val="1400"/>
              <a:buChar char="●"/>
            </a:pPr>
            <a:endParaRPr b="1"/>
          </a:p>
        </p:txBody>
      </p:sp>
      <p:grpSp>
        <p:nvGrpSpPr>
          <p:cNvPr id="13414" name="Google Shape;13414;p491"/>
          <p:cNvGrpSpPr/>
          <p:nvPr/>
        </p:nvGrpSpPr>
        <p:grpSpPr>
          <a:xfrm>
            <a:off x="7628561" y="154516"/>
            <a:ext cx="1383583" cy="880021"/>
            <a:chOff x="2003217" y="1415620"/>
            <a:chExt cx="5189733" cy="3300905"/>
          </a:xfrm>
        </p:grpSpPr>
        <p:pic>
          <p:nvPicPr>
            <p:cNvPr id="13415" name="Google Shape;13415;p491" descr="clipped result image"/>
            <p:cNvPicPr preferRelativeResize="0"/>
            <p:nvPr/>
          </p:nvPicPr>
          <p:blipFill rotWithShape="1">
            <a:blip r:embed="rId8">
              <a:alphaModFix/>
            </a:blip>
            <a:srcRect/>
            <a:stretch/>
          </p:blipFill>
          <p:spPr>
            <a:xfrm>
              <a:off x="4665405" y="1653739"/>
              <a:ext cx="2527545" cy="2945846"/>
            </a:xfrm>
            <a:prstGeom prst="rect">
              <a:avLst/>
            </a:prstGeom>
            <a:noFill/>
            <a:ln>
              <a:noFill/>
            </a:ln>
            <a:effectLst>
              <a:outerShdw blurRad="14288" dist="9525" dir="5400000" algn="bl" rotWithShape="0">
                <a:srgbClr val="000000">
                  <a:alpha val="49800"/>
                </a:srgbClr>
              </a:outerShdw>
            </a:effectLst>
          </p:spPr>
        </p:pic>
        <p:pic>
          <p:nvPicPr>
            <p:cNvPr id="13416" name="Google Shape;13416;p491" descr="clipped result image"/>
            <p:cNvPicPr preferRelativeResize="0"/>
            <p:nvPr/>
          </p:nvPicPr>
          <p:blipFill rotWithShape="1">
            <a:blip r:embed="rId9">
              <a:alphaModFix/>
            </a:blip>
            <a:srcRect/>
            <a:stretch/>
          </p:blipFill>
          <p:spPr>
            <a:xfrm>
              <a:off x="5410710" y="3072344"/>
              <a:ext cx="908631" cy="644411"/>
            </a:xfrm>
            <a:prstGeom prst="rect">
              <a:avLst/>
            </a:prstGeom>
            <a:noFill/>
            <a:ln>
              <a:noFill/>
            </a:ln>
            <a:effectLst>
              <a:outerShdw blurRad="14288" dist="9525" dir="5400000" algn="bl" rotWithShape="0">
                <a:srgbClr val="000000">
                  <a:alpha val="49800"/>
                </a:srgbClr>
              </a:outerShdw>
            </a:effectLst>
          </p:spPr>
        </p:pic>
        <p:pic>
          <p:nvPicPr>
            <p:cNvPr id="13417" name="Google Shape;13417;p491" descr="clipped result image"/>
            <p:cNvPicPr preferRelativeResize="0"/>
            <p:nvPr/>
          </p:nvPicPr>
          <p:blipFill rotWithShape="1">
            <a:blip r:embed="rId10">
              <a:alphaModFix/>
            </a:blip>
            <a:srcRect/>
            <a:stretch/>
          </p:blipFill>
          <p:spPr>
            <a:xfrm rot="222668">
              <a:off x="2102871" y="1488374"/>
              <a:ext cx="2350278" cy="3155397"/>
            </a:xfrm>
            <a:prstGeom prst="rect">
              <a:avLst/>
            </a:prstGeom>
            <a:noFill/>
            <a:ln>
              <a:noFill/>
            </a:ln>
            <a:effectLst>
              <a:outerShdw blurRad="14288" dist="9525" dir="5400000" algn="bl" rotWithShape="0">
                <a:srgbClr val="000000">
                  <a:alpha val="49800"/>
                </a:srgbClr>
              </a:outerShdw>
            </a:effectLst>
          </p:spPr>
        </p:pic>
        <p:pic>
          <p:nvPicPr>
            <p:cNvPr id="13418" name="Google Shape;13418;p491" descr="clipped result image"/>
            <p:cNvPicPr preferRelativeResize="0"/>
            <p:nvPr/>
          </p:nvPicPr>
          <p:blipFill rotWithShape="1">
            <a:blip r:embed="rId9">
              <a:alphaModFix/>
            </a:blip>
            <a:srcRect/>
            <a:stretch/>
          </p:blipFill>
          <p:spPr>
            <a:xfrm>
              <a:off x="2703591" y="3011746"/>
              <a:ext cx="908631" cy="644411"/>
            </a:xfrm>
            <a:prstGeom prst="rect">
              <a:avLst/>
            </a:prstGeom>
            <a:noFill/>
            <a:ln>
              <a:noFill/>
            </a:ln>
            <a:effectLst>
              <a:outerShdw blurRad="14288" dist="9525" dir="5400000" algn="bl" rotWithShape="0">
                <a:srgbClr val="000000">
                  <a:alpha val="49800"/>
                </a:srgbClr>
              </a:outerShdw>
            </a:effectLst>
          </p:spPr>
        </p:pic>
        <p:pic>
          <p:nvPicPr>
            <p:cNvPr id="13419" name="Google Shape;13419;p491" descr="clipped result image"/>
            <p:cNvPicPr preferRelativeResize="0"/>
            <p:nvPr/>
          </p:nvPicPr>
          <p:blipFill rotWithShape="1">
            <a:blip r:embed="rId11">
              <a:alphaModFix/>
            </a:blip>
            <a:srcRect/>
            <a:stretch/>
          </p:blipFill>
          <p:spPr>
            <a:xfrm>
              <a:off x="3899383" y="2765309"/>
              <a:ext cx="472675" cy="748399"/>
            </a:xfrm>
            <a:prstGeom prst="rect">
              <a:avLst/>
            </a:prstGeom>
            <a:noFill/>
            <a:ln>
              <a:noFill/>
            </a:ln>
            <a:effectLst>
              <a:outerShdw blurRad="14288" dist="9525" dir="5400000" algn="bl" rotWithShape="0">
                <a:srgbClr val="000000">
                  <a:alpha val="50000"/>
                </a:srgbClr>
              </a:outerShdw>
            </a:effectLst>
          </p:spPr>
        </p:pic>
        <p:pic>
          <p:nvPicPr>
            <p:cNvPr id="13420" name="Google Shape;13420;p491" descr="clipped result image"/>
            <p:cNvPicPr preferRelativeResize="0"/>
            <p:nvPr/>
          </p:nvPicPr>
          <p:blipFill rotWithShape="1">
            <a:blip r:embed="rId12">
              <a:alphaModFix/>
            </a:blip>
            <a:srcRect/>
            <a:stretch/>
          </p:blipFill>
          <p:spPr>
            <a:xfrm>
              <a:off x="2903779" y="1869872"/>
              <a:ext cx="740624" cy="803208"/>
            </a:xfrm>
            <a:prstGeom prst="rect">
              <a:avLst/>
            </a:prstGeom>
            <a:noFill/>
            <a:ln>
              <a:noFill/>
            </a:ln>
            <a:effectLst>
              <a:outerShdw blurRad="14288" dist="9525" dir="5400000" algn="bl" rotWithShape="0">
                <a:srgbClr val="000000">
                  <a:alpha val="50000"/>
                </a:srgbClr>
              </a:outerShdw>
            </a:effectLst>
          </p:spPr>
        </p:pic>
      </p:gr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Shape 13424"/>
        <p:cNvGrpSpPr/>
        <p:nvPr/>
      </p:nvGrpSpPr>
      <p:grpSpPr>
        <a:xfrm>
          <a:off x="0" y="0"/>
          <a:ext cx="0" cy="0"/>
          <a:chOff x="0" y="0"/>
          <a:chExt cx="0" cy="0"/>
        </a:xfrm>
      </p:grpSpPr>
      <p:grpSp>
        <p:nvGrpSpPr>
          <p:cNvPr id="13425" name="Google Shape;13425;p492"/>
          <p:cNvGrpSpPr/>
          <p:nvPr/>
        </p:nvGrpSpPr>
        <p:grpSpPr>
          <a:xfrm>
            <a:off x="3303550" y="902275"/>
            <a:ext cx="4434449" cy="3611500"/>
            <a:chOff x="2770150" y="978475"/>
            <a:chExt cx="4434449" cy="3611500"/>
          </a:xfrm>
        </p:grpSpPr>
        <p:grpSp>
          <p:nvGrpSpPr>
            <p:cNvPr id="13426" name="Google Shape;13426;p492"/>
            <p:cNvGrpSpPr/>
            <p:nvPr/>
          </p:nvGrpSpPr>
          <p:grpSpPr>
            <a:xfrm>
              <a:off x="2770150" y="978475"/>
              <a:ext cx="4434449" cy="3611500"/>
              <a:chOff x="2770150" y="978475"/>
              <a:chExt cx="4434449" cy="3611500"/>
            </a:xfrm>
          </p:grpSpPr>
          <p:grpSp>
            <p:nvGrpSpPr>
              <p:cNvPr id="13427" name="Google Shape;13427;p492"/>
              <p:cNvGrpSpPr/>
              <p:nvPr/>
            </p:nvGrpSpPr>
            <p:grpSpPr>
              <a:xfrm>
                <a:off x="3544943" y="978475"/>
                <a:ext cx="1167373" cy="975628"/>
                <a:chOff x="-2521759" y="897403"/>
                <a:chExt cx="1477500" cy="1089600"/>
              </a:xfrm>
            </p:grpSpPr>
            <p:sp>
              <p:nvSpPr>
                <p:cNvPr id="13428" name="Google Shape;13428;p492"/>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429" name="Google Shape;13429;p492"/>
                <p:cNvGrpSpPr/>
                <p:nvPr/>
              </p:nvGrpSpPr>
              <p:grpSpPr>
                <a:xfrm>
                  <a:off x="-2127414" y="1275205"/>
                  <a:ext cx="688733" cy="700658"/>
                  <a:chOff x="40123" y="-1583761"/>
                  <a:chExt cx="688733" cy="1109689"/>
                </a:xfrm>
              </p:grpSpPr>
              <p:grpSp>
                <p:nvGrpSpPr>
                  <p:cNvPr id="13430" name="Google Shape;13430;p492"/>
                  <p:cNvGrpSpPr/>
                  <p:nvPr/>
                </p:nvGrpSpPr>
                <p:grpSpPr>
                  <a:xfrm>
                    <a:off x="45124" y="-1327179"/>
                    <a:ext cx="683733" cy="853107"/>
                    <a:chOff x="597574" y="1930371"/>
                    <a:chExt cx="683733" cy="853107"/>
                  </a:xfrm>
                </p:grpSpPr>
                <p:grpSp>
                  <p:nvGrpSpPr>
                    <p:cNvPr id="13431" name="Google Shape;13431;p492"/>
                    <p:cNvGrpSpPr/>
                    <p:nvPr/>
                  </p:nvGrpSpPr>
                  <p:grpSpPr>
                    <a:xfrm rot="-5400000">
                      <a:off x="640721" y="2142893"/>
                      <a:ext cx="600335" cy="680836"/>
                      <a:chOff x="15239716" y="-12996420"/>
                      <a:chExt cx="1868456" cy="2463229"/>
                    </a:xfrm>
                  </p:grpSpPr>
                  <p:pic>
                    <p:nvPicPr>
                      <p:cNvPr id="13432" name="Google Shape;13432;p492"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3433" name="Google Shape;13433;p492"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3434" name="Google Shape;13434;p492"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3435" name="Google Shape;13435;p492"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3436" name="Google Shape;13436;p492"/>
              <p:cNvGrpSpPr/>
              <p:nvPr/>
            </p:nvGrpSpPr>
            <p:grpSpPr>
              <a:xfrm>
                <a:off x="2770150" y="1836025"/>
                <a:ext cx="4434449" cy="2753950"/>
                <a:chOff x="2354775" y="1227300"/>
                <a:chExt cx="4434449" cy="2753950"/>
              </a:xfrm>
            </p:grpSpPr>
            <p:pic>
              <p:nvPicPr>
                <p:cNvPr id="13437" name="Google Shape;13437;p492"/>
                <p:cNvPicPr preferRelativeResize="0"/>
                <p:nvPr/>
              </p:nvPicPr>
              <p:blipFill>
                <a:blip r:embed="rId7">
                  <a:alphaModFix/>
                </a:blip>
                <a:stretch>
                  <a:fillRect/>
                </a:stretch>
              </p:blipFill>
              <p:spPr>
                <a:xfrm>
                  <a:off x="2354775" y="1227300"/>
                  <a:ext cx="4434449" cy="2753950"/>
                </a:xfrm>
                <a:prstGeom prst="rect">
                  <a:avLst/>
                </a:prstGeom>
                <a:noFill/>
                <a:ln>
                  <a:noFill/>
                </a:ln>
              </p:spPr>
            </p:pic>
            <p:sp>
              <p:nvSpPr>
                <p:cNvPr id="13438" name="Google Shape;13438;p492"/>
                <p:cNvSpPr txBox="1"/>
                <p:nvPr/>
              </p:nvSpPr>
              <p:spPr>
                <a:xfrm rot="24443">
                  <a:off x="2690456" y="22283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duloxetine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CYMBALTA</a:t>
                  </a:r>
                  <a:endParaRPr sz="1800" b="1"/>
                </a:p>
                <a:p>
                  <a:pPr marL="0" marR="0" lvl="0" indent="0" algn="ctr" rtl="0">
                    <a:lnSpc>
                      <a:spcPct val="100000"/>
                    </a:lnSpc>
                    <a:spcBef>
                      <a:spcPts val="0"/>
                    </a:spcBef>
                    <a:spcAft>
                      <a:spcPts val="0"/>
                    </a:spcAft>
                    <a:buClr>
                      <a:srgbClr val="000000"/>
                    </a:buClr>
                    <a:buSzPts val="800"/>
                    <a:buFont typeface="Arial"/>
                    <a:buNone/>
                  </a:pPr>
                  <a:endParaRPr sz="1800" b="1"/>
                </a:p>
              </p:txBody>
            </p:sp>
          </p:grpSp>
          <p:sp>
            <p:nvSpPr>
              <p:cNvPr id="13439" name="Google Shape;13439;p492"/>
              <p:cNvSpPr/>
              <p:nvPr/>
            </p:nvSpPr>
            <p:spPr>
              <a:xfrm>
                <a:off x="3737615" y="20819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440" name="Google Shape;13440;p492"/>
              <p:cNvCxnSpPr/>
              <p:nvPr/>
            </p:nvCxnSpPr>
            <p:spPr>
              <a:xfrm>
                <a:off x="3902804" y="4428534"/>
                <a:ext cx="385200" cy="0"/>
              </a:xfrm>
              <a:prstGeom prst="straightConnector1">
                <a:avLst/>
              </a:prstGeom>
              <a:noFill/>
              <a:ln w="28575" cap="flat" cmpd="sng">
                <a:solidFill>
                  <a:schemeClr val="dk2"/>
                </a:solidFill>
                <a:prstDash val="solid"/>
                <a:round/>
                <a:headEnd type="none" w="med" len="med"/>
                <a:tailEnd type="none" w="med" len="med"/>
              </a:ln>
            </p:spPr>
          </p:cxnSp>
        </p:grpSp>
        <p:sp>
          <p:nvSpPr>
            <p:cNvPr id="13441" name="Google Shape;13441;p492"/>
            <p:cNvSpPr txBox="1"/>
            <p:nvPr/>
          </p:nvSpPr>
          <p:spPr>
            <a:xfrm rot="24292">
              <a:off x="3398827" y="1045697"/>
              <a:ext cx="1485937" cy="3894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CYP</a:t>
              </a:r>
              <a:endParaRPr sz="1200" b="1"/>
            </a:p>
          </p:txBody>
        </p:sp>
      </p:grpSp>
      <p:sp>
        <p:nvSpPr>
          <p:cNvPr id="13442" name="Google Shape;13442;p492"/>
          <p:cNvSpPr txBox="1"/>
          <p:nvPr/>
        </p:nvSpPr>
        <p:spPr>
          <a:xfrm>
            <a:off x="5245725" y="986000"/>
            <a:ext cx="11673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 </a:t>
            </a:r>
            <a:endParaRPr sz="1200" b="1"/>
          </a:p>
          <a:p>
            <a:pPr marL="0" lvl="0" indent="0" algn="l" rtl="0">
              <a:spcBef>
                <a:spcPts val="0"/>
              </a:spcBef>
              <a:spcAft>
                <a:spcPts val="0"/>
              </a:spcAft>
              <a:buNone/>
            </a:pPr>
            <a:r>
              <a:rPr lang="en" sz="1200" b="1"/>
              <a:t>in</a:t>
            </a:r>
            <a:r>
              <a:rPr lang="en" sz="1200" b="1" u="sng"/>
              <a:t>H</a:t>
            </a:r>
            <a:r>
              <a:rPr lang="en" sz="1200" b="1"/>
              <a:t>ibitor</a:t>
            </a:r>
            <a:endParaRPr sz="1200" b="1"/>
          </a:p>
          <a:p>
            <a:pPr marL="0" lvl="0" indent="0" algn="l" rtl="0">
              <a:spcBef>
                <a:spcPts val="0"/>
              </a:spcBef>
              <a:spcAft>
                <a:spcPts val="0"/>
              </a:spcAft>
              <a:buNone/>
            </a:pPr>
            <a:r>
              <a:rPr lang="en" sz="1200" b="1"/>
              <a:t>(moderate)</a:t>
            </a:r>
            <a:endParaRPr sz="1200" b="1"/>
          </a:p>
        </p:txBody>
      </p:sp>
      <p:cxnSp>
        <p:nvCxnSpPr>
          <p:cNvPr id="13443" name="Google Shape;13443;p492"/>
          <p:cNvCxnSpPr/>
          <p:nvPr/>
        </p:nvCxnSpPr>
        <p:spPr>
          <a:xfrm>
            <a:off x="6091450" y="1355438"/>
            <a:ext cx="378900" cy="0"/>
          </a:xfrm>
          <a:prstGeom prst="straightConnector1">
            <a:avLst/>
          </a:prstGeom>
          <a:noFill/>
          <a:ln w="9525" cap="flat" cmpd="sng">
            <a:solidFill>
              <a:schemeClr val="dk2"/>
            </a:solidFill>
            <a:prstDash val="solid"/>
            <a:round/>
            <a:headEnd type="none" w="med" len="med"/>
            <a:tailEnd type="triangle" w="med" len="med"/>
          </a:ln>
        </p:spPr>
      </p:cxnSp>
      <p:sp>
        <p:nvSpPr>
          <p:cNvPr id="13444" name="Google Shape;13444;p492"/>
          <p:cNvSpPr txBox="1"/>
          <p:nvPr/>
        </p:nvSpPr>
        <p:spPr>
          <a:xfrm>
            <a:off x="6470350" y="1078388"/>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increases levels of CYP2D6 substrates</a:t>
            </a:r>
            <a:endParaRPr sz="1200"/>
          </a:p>
        </p:txBody>
      </p:sp>
      <p:cxnSp>
        <p:nvCxnSpPr>
          <p:cNvPr id="13445" name="Google Shape;13445;p492"/>
          <p:cNvCxnSpPr/>
          <p:nvPr/>
        </p:nvCxnSpPr>
        <p:spPr>
          <a:xfrm>
            <a:off x="3764550" y="1568550"/>
            <a:ext cx="864600" cy="749100"/>
          </a:xfrm>
          <a:prstGeom prst="straightConnector1">
            <a:avLst/>
          </a:prstGeom>
          <a:noFill/>
          <a:ln w="9525" cap="flat" cmpd="sng">
            <a:solidFill>
              <a:schemeClr val="dk2"/>
            </a:solidFill>
            <a:prstDash val="solid"/>
            <a:round/>
            <a:headEnd type="none" w="med" len="med"/>
            <a:tailEnd type="triangle" w="med" len="med"/>
          </a:ln>
        </p:spPr>
      </p:cxnSp>
      <p:sp>
        <p:nvSpPr>
          <p:cNvPr id="13446" name="Google Shape;13446;p492"/>
          <p:cNvSpPr txBox="1"/>
          <p:nvPr/>
        </p:nvSpPr>
        <p:spPr>
          <a:xfrm>
            <a:off x="3184251" y="645150"/>
            <a:ext cx="10497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 (CYP1A2, CYP2D6)</a:t>
            </a:r>
            <a:endParaRPr sz="1200"/>
          </a:p>
        </p:txBody>
      </p:sp>
      <p:sp>
        <p:nvSpPr>
          <p:cNvPr id="13447" name="Google Shape;13447;p492"/>
          <p:cNvSpPr txBox="1"/>
          <p:nvPr/>
        </p:nvSpPr>
        <p:spPr>
          <a:xfrm>
            <a:off x="6562525" y="3943200"/>
            <a:ext cx="1404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a:t>
            </a:r>
            <a:endParaRPr sz="1200" b="1"/>
          </a:p>
        </p:txBody>
      </p:sp>
      <p:sp>
        <p:nvSpPr>
          <p:cNvPr id="13448" name="Google Shape;13448;p492"/>
          <p:cNvSpPr txBox="1"/>
          <p:nvPr/>
        </p:nvSpPr>
        <p:spPr>
          <a:xfrm>
            <a:off x="5995325" y="2126100"/>
            <a:ext cx="1971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cxnSp>
        <p:nvCxnSpPr>
          <p:cNvPr id="13449" name="Google Shape;13449;p492"/>
          <p:cNvCxnSpPr/>
          <p:nvPr/>
        </p:nvCxnSpPr>
        <p:spPr>
          <a:xfrm>
            <a:off x="7494975" y="2403138"/>
            <a:ext cx="378900" cy="0"/>
          </a:xfrm>
          <a:prstGeom prst="straightConnector1">
            <a:avLst/>
          </a:prstGeom>
          <a:noFill/>
          <a:ln w="9525" cap="flat" cmpd="sng">
            <a:solidFill>
              <a:schemeClr val="dk2"/>
            </a:solidFill>
            <a:prstDash val="solid"/>
            <a:round/>
            <a:headEnd type="none" w="med" len="med"/>
            <a:tailEnd type="triangle" w="med" len="med"/>
          </a:ln>
        </p:spPr>
      </p:cxnSp>
      <p:sp>
        <p:nvSpPr>
          <p:cNvPr id="13450" name="Google Shape;13450;p492"/>
          <p:cNvSpPr txBox="1"/>
          <p:nvPr/>
        </p:nvSpPr>
        <p:spPr>
          <a:xfrm>
            <a:off x="7873885" y="1987099"/>
            <a:ext cx="1206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cxnSp>
        <p:nvCxnSpPr>
          <p:cNvPr id="13451" name="Google Shape;13451;p492"/>
          <p:cNvCxnSpPr/>
          <p:nvPr/>
        </p:nvCxnSpPr>
        <p:spPr>
          <a:xfrm>
            <a:off x="7494975" y="4312638"/>
            <a:ext cx="378900" cy="0"/>
          </a:xfrm>
          <a:prstGeom prst="straightConnector1">
            <a:avLst/>
          </a:prstGeom>
          <a:noFill/>
          <a:ln w="9525" cap="flat" cmpd="sng">
            <a:solidFill>
              <a:schemeClr val="dk2"/>
            </a:solidFill>
            <a:prstDash val="solid"/>
            <a:round/>
            <a:headEnd type="none" w="med" len="med"/>
            <a:tailEnd type="triangle" w="med" len="med"/>
          </a:ln>
        </p:spPr>
      </p:cxnSp>
      <p:sp>
        <p:nvSpPr>
          <p:cNvPr id="13452" name="Google Shape;13452;p492"/>
          <p:cNvSpPr txBox="1"/>
          <p:nvPr/>
        </p:nvSpPr>
        <p:spPr>
          <a:xfrm>
            <a:off x="7873885" y="3035399"/>
            <a:ext cx="12069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potentially activating, benefits in chronic pain, ameliorates sexual dysfunction</a:t>
            </a:r>
            <a:endParaRPr sz="1200"/>
          </a:p>
        </p:txBody>
      </p:sp>
      <p:sp>
        <p:nvSpPr>
          <p:cNvPr id="13453" name="Google Shape;13453;p492"/>
          <p:cNvSpPr txBox="1"/>
          <p:nvPr/>
        </p:nvSpPr>
        <p:spPr>
          <a:xfrm>
            <a:off x="454700" y="154525"/>
            <a:ext cx="2771100" cy="2293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Duloxetine (CYMBALTA)</a:t>
            </a:r>
            <a:endParaRPr b="1"/>
          </a:p>
          <a:p>
            <a:pPr marL="457200" lvl="0" indent="-317500" algn="l" rtl="0">
              <a:spcBef>
                <a:spcPts val="1000"/>
              </a:spcBef>
              <a:spcAft>
                <a:spcPts val="0"/>
              </a:spcAft>
              <a:buSzPts val="1400"/>
              <a:buChar char="●"/>
            </a:pPr>
            <a:r>
              <a:rPr lang="en" b="1"/>
              <a:t>Serotonin withdrawal less of an issue than with venlafaxine</a:t>
            </a:r>
            <a:endParaRPr b="1"/>
          </a:p>
          <a:p>
            <a:pPr marL="457200" lvl="0" indent="-317500" algn="l" rtl="0">
              <a:spcBef>
                <a:spcPts val="1000"/>
              </a:spcBef>
              <a:spcAft>
                <a:spcPts val="0"/>
              </a:spcAft>
              <a:buSzPts val="1400"/>
              <a:buChar char="●"/>
            </a:pPr>
            <a:r>
              <a:rPr lang="en" b="1"/>
              <a:t>Lower incidence of BP elevation than venlafaxine</a:t>
            </a:r>
            <a:endParaRPr b="1"/>
          </a:p>
          <a:p>
            <a:pPr marL="457200" lvl="0" indent="-317500" algn="l" rtl="0">
              <a:spcBef>
                <a:spcPts val="1000"/>
              </a:spcBef>
              <a:spcAft>
                <a:spcPts val="1000"/>
              </a:spcAft>
              <a:buSzPts val="1400"/>
              <a:buChar char="●"/>
            </a:pPr>
            <a:endParaRPr b="1"/>
          </a:p>
        </p:txBody>
      </p:sp>
      <p:grpSp>
        <p:nvGrpSpPr>
          <p:cNvPr id="13454" name="Google Shape;13454;p492"/>
          <p:cNvGrpSpPr/>
          <p:nvPr/>
        </p:nvGrpSpPr>
        <p:grpSpPr>
          <a:xfrm>
            <a:off x="7628561" y="154516"/>
            <a:ext cx="1383583" cy="880021"/>
            <a:chOff x="2003217" y="1415620"/>
            <a:chExt cx="5189733" cy="3300905"/>
          </a:xfrm>
        </p:grpSpPr>
        <p:pic>
          <p:nvPicPr>
            <p:cNvPr id="13455" name="Google Shape;13455;p492" descr="clipped result image"/>
            <p:cNvPicPr preferRelativeResize="0"/>
            <p:nvPr/>
          </p:nvPicPr>
          <p:blipFill rotWithShape="1">
            <a:blip r:embed="rId8">
              <a:alphaModFix/>
            </a:blip>
            <a:srcRect/>
            <a:stretch/>
          </p:blipFill>
          <p:spPr>
            <a:xfrm>
              <a:off x="4665405" y="1653739"/>
              <a:ext cx="2527545" cy="2945846"/>
            </a:xfrm>
            <a:prstGeom prst="rect">
              <a:avLst/>
            </a:prstGeom>
            <a:noFill/>
            <a:ln>
              <a:noFill/>
            </a:ln>
            <a:effectLst>
              <a:outerShdw blurRad="14288" dist="9525" dir="5400000" algn="bl" rotWithShape="0">
                <a:srgbClr val="000000">
                  <a:alpha val="49800"/>
                </a:srgbClr>
              </a:outerShdw>
            </a:effectLst>
          </p:spPr>
        </p:pic>
        <p:pic>
          <p:nvPicPr>
            <p:cNvPr id="13456" name="Google Shape;13456;p492" descr="clipped result image"/>
            <p:cNvPicPr preferRelativeResize="0"/>
            <p:nvPr/>
          </p:nvPicPr>
          <p:blipFill rotWithShape="1">
            <a:blip r:embed="rId9">
              <a:alphaModFix/>
            </a:blip>
            <a:srcRect/>
            <a:stretch/>
          </p:blipFill>
          <p:spPr>
            <a:xfrm>
              <a:off x="5410710" y="3072344"/>
              <a:ext cx="908631" cy="644411"/>
            </a:xfrm>
            <a:prstGeom prst="rect">
              <a:avLst/>
            </a:prstGeom>
            <a:noFill/>
            <a:ln>
              <a:noFill/>
            </a:ln>
            <a:effectLst>
              <a:outerShdw blurRad="14288" dist="9525" dir="5400000" algn="bl" rotWithShape="0">
                <a:srgbClr val="000000">
                  <a:alpha val="49800"/>
                </a:srgbClr>
              </a:outerShdw>
            </a:effectLst>
          </p:spPr>
        </p:pic>
        <p:pic>
          <p:nvPicPr>
            <p:cNvPr id="13457" name="Google Shape;13457;p492" descr="clipped result image"/>
            <p:cNvPicPr preferRelativeResize="0"/>
            <p:nvPr/>
          </p:nvPicPr>
          <p:blipFill rotWithShape="1">
            <a:blip r:embed="rId10">
              <a:alphaModFix/>
            </a:blip>
            <a:srcRect/>
            <a:stretch/>
          </p:blipFill>
          <p:spPr>
            <a:xfrm rot="222668">
              <a:off x="2102871" y="1488374"/>
              <a:ext cx="2350278" cy="3155397"/>
            </a:xfrm>
            <a:prstGeom prst="rect">
              <a:avLst/>
            </a:prstGeom>
            <a:noFill/>
            <a:ln>
              <a:noFill/>
            </a:ln>
            <a:effectLst>
              <a:outerShdw blurRad="14288" dist="9525" dir="5400000" algn="bl" rotWithShape="0">
                <a:srgbClr val="000000">
                  <a:alpha val="49800"/>
                </a:srgbClr>
              </a:outerShdw>
            </a:effectLst>
          </p:spPr>
        </p:pic>
        <p:pic>
          <p:nvPicPr>
            <p:cNvPr id="13458" name="Google Shape;13458;p492" descr="clipped result image"/>
            <p:cNvPicPr preferRelativeResize="0"/>
            <p:nvPr/>
          </p:nvPicPr>
          <p:blipFill rotWithShape="1">
            <a:blip r:embed="rId9">
              <a:alphaModFix/>
            </a:blip>
            <a:srcRect/>
            <a:stretch/>
          </p:blipFill>
          <p:spPr>
            <a:xfrm>
              <a:off x="2703591" y="3011746"/>
              <a:ext cx="908631" cy="644411"/>
            </a:xfrm>
            <a:prstGeom prst="rect">
              <a:avLst/>
            </a:prstGeom>
            <a:noFill/>
            <a:ln>
              <a:noFill/>
            </a:ln>
            <a:effectLst>
              <a:outerShdw blurRad="14288" dist="9525" dir="5400000" algn="bl" rotWithShape="0">
                <a:srgbClr val="000000">
                  <a:alpha val="49800"/>
                </a:srgbClr>
              </a:outerShdw>
            </a:effectLst>
          </p:spPr>
        </p:pic>
        <p:pic>
          <p:nvPicPr>
            <p:cNvPr id="13459" name="Google Shape;13459;p492" descr="clipped result image"/>
            <p:cNvPicPr preferRelativeResize="0"/>
            <p:nvPr/>
          </p:nvPicPr>
          <p:blipFill rotWithShape="1">
            <a:blip r:embed="rId11">
              <a:alphaModFix/>
            </a:blip>
            <a:srcRect/>
            <a:stretch/>
          </p:blipFill>
          <p:spPr>
            <a:xfrm>
              <a:off x="3899383" y="2765309"/>
              <a:ext cx="472675" cy="748399"/>
            </a:xfrm>
            <a:prstGeom prst="rect">
              <a:avLst/>
            </a:prstGeom>
            <a:noFill/>
            <a:ln>
              <a:noFill/>
            </a:ln>
            <a:effectLst>
              <a:outerShdw blurRad="14288" dist="9525" dir="5400000" algn="bl" rotWithShape="0">
                <a:srgbClr val="000000">
                  <a:alpha val="50000"/>
                </a:srgbClr>
              </a:outerShdw>
            </a:effectLst>
          </p:spPr>
        </p:pic>
        <p:pic>
          <p:nvPicPr>
            <p:cNvPr id="13460" name="Google Shape;13460;p492" descr="clipped result image"/>
            <p:cNvPicPr preferRelativeResize="0"/>
            <p:nvPr/>
          </p:nvPicPr>
          <p:blipFill rotWithShape="1">
            <a:blip r:embed="rId12">
              <a:alphaModFix/>
            </a:blip>
            <a:srcRect/>
            <a:stretch/>
          </p:blipFill>
          <p:spPr>
            <a:xfrm>
              <a:off x="2903779" y="1869872"/>
              <a:ext cx="740624" cy="803208"/>
            </a:xfrm>
            <a:prstGeom prst="rect">
              <a:avLst/>
            </a:prstGeom>
            <a:noFill/>
            <a:ln>
              <a:noFill/>
            </a:ln>
            <a:effectLst>
              <a:outerShdw blurRad="14288" dist="9525" dir="5400000" algn="bl" rotWithShape="0">
                <a:srgbClr val="000000">
                  <a:alpha val="50000"/>
                </a:srgbClr>
              </a:outerShdw>
            </a:effectLst>
          </p:spPr>
        </p:pic>
      </p:gr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Shape 13464"/>
        <p:cNvGrpSpPr/>
        <p:nvPr/>
      </p:nvGrpSpPr>
      <p:grpSpPr>
        <a:xfrm>
          <a:off x="0" y="0"/>
          <a:ext cx="0" cy="0"/>
          <a:chOff x="0" y="0"/>
          <a:chExt cx="0" cy="0"/>
        </a:xfrm>
      </p:grpSpPr>
      <p:grpSp>
        <p:nvGrpSpPr>
          <p:cNvPr id="13465" name="Google Shape;13465;p493"/>
          <p:cNvGrpSpPr/>
          <p:nvPr/>
        </p:nvGrpSpPr>
        <p:grpSpPr>
          <a:xfrm>
            <a:off x="3303550" y="902275"/>
            <a:ext cx="4434449" cy="3611500"/>
            <a:chOff x="2770150" y="978475"/>
            <a:chExt cx="4434449" cy="3611500"/>
          </a:xfrm>
        </p:grpSpPr>
        <p:grpSp>
          <p:nvGrpSpPr>
            <p:cNvPr id="13466" name="Google Shape;13466;p493"/>
            <p:cNvGrpSpPr/>
            <p:nvPr/>
          </p:nvGrpSpPr>
          <p:grpSpPr>
            <a:xfrm>
              <a:off x="2770150" y="978475"/>
              <a:ext cx="4434449" cy="3611500"/>
              <a:chOff x="2770150" y="978475"/>
              <a:chExt cx="4434449" cy="3611500"/>
            </a:xfrm>
          </p:grpSpPr>
          <p:grpSp>
            <p:nvGrpSpPr>
              <p:cNvPr id="13467" name="Google Shape;13467;p493"/>
              <p:cNvGrpSpPr/>
              <p:nvPr/>
            </p:nvGrpSpPr>
            <p:grpSpPr>
              <a:xfrm>
                <a:off x="3544943" y="978475"/>
                <a:ext cx="1167373" cy="975628"/>
                <a:chOff x="-2521759" y="897403"/>
                <a:chExt cx="1477500" cy="1089600"/>
              </a:xfrm>
            </p:grpSpPr>
            <p:sp>
              <p:nvSpPr>
                <p:cNvPr id="13468" name="Google Shape;13468;p493"/>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469" name="Google Shape;13469;p493"/>
                <p:cNvGrpSpPr/>
                <p:nvPr/>
              </p:nvGrpSpPr>
              <p:grpSpPr>
                <a:xfrm>
                  <a:off x="-2127414" y="1275205"/>
                  <a:ext cx="688733" cy="700658"/>
                  <a:chOff x="40123" y="-1583761"/>
                  <a:chExt cx="688733" cy="1109689"/>
                </a:xfrm>
              </p:grpSpPr>
              <p:grpSp>
                <p:nvGrpSpPr>
                  <p:cNvPr id="13470" name="Google Shape;13470;p493"/>
                  <p:cNvGrpSpPr/>
                  <p:nvPr/>
                </p:nvGrpSpPr>
                <p:grpSpPr>
                  <a:xfrm>
                    <a:off x="45124" y="-1327179"/>
                    <a:ext cx="683733" cy="853107"/>
                    <a:chOff x="597574" y="1930371"/>
                    <a:chExt cx="683733" cy="853107"/>
                  </a:xfrm>
                </p:grpSpPr>
                <p:grpSp>
                  <p:nvGrpSpPr>
                    <p:cNvPr id="13471" name="Google Shape;13471;p493"/>
                    <p:cNvGrpSpPr/>
                    <p:nvPr/>
                  </p:nvGrpSpPr>
                  <p:grpSpPr>
                    <a:xfrm rot="-5400000">
                      <a:off x="640721" y="2142893"/>
                      <a:ext cx="600335" cy="680836"/>
                      <a:chOff x="15239716" y="-12996420"/>
                      <a:chExt cx="1868456" cy="2463229"/>
                    </a:xfrm>
                  </p:grpSpPr>
                  <p:pic>
                    <p:nvPicPr>
                      <p:cNvPr id="13472" name="Google Shape;13472;p493"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3473" name="Google Shape;13473;p493"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3474" name="Google Shape;13474;p493"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3475" name="Google Shape;13475;p493"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3476" name="Google Shape;13476;p493"/>
              <p:cNvGrpSpPr/>
              <p:nvPr/>
            </p:nvGrpSpPr>
            <p:grpSpPr>
              <a:xfrm>
                <a:off x="2770150" y="1836025"/>
                <a:ext cx="4434449" cy="2753950"/>
                <a:chOff x="2354775" y="1227300"/>
                <a:chExt cx="4434449" cy="2753950"/>
              </a:xfrm>
            </p:grpSpPr>
            <p:pic>
              <p:nvPicPr>
                <p:cNvPr id="13477" name="Google Shape;13477;p493"/>
                <p:cNvPicPr preferRelativeResize="0"/>
                <p:nvPr/>
              </p:nvPicPr>
              <p:blipFill>
                <a:blip r:embed="rId7">
                  <a:alphaModFix/>
                </a:blip>
                <a:stretch>
                  <a:fillRect/>
                </a:stretch>
              </p:blipFill>
              <p:spPr>
                <a:xfrm>
                  <a:off x="2354775" y="1227300"/>
                  <a:ext cx="4434449" cy="2753950"/>
                </a:xfrm>
                <a:prstGeom prst="rect">
                  <a:avLst/>
                </a:prstGeom>
                <a:noFill/>
                <a:ln>
                  <a:noFill/>
                </a:ln>
              </p:spPr>
            </p:pic>
            <p:sp>
              <p:nvSpPr>
                <p:cNvPr id="13478" name="Google Shape;13478;p493"/>
                <p:cNvSpPr txBox="1"/>
                <p:nvPr/>
              </p:nvSpPr>
              <p:spPr>
                <a:xfrm rot="24443">
                  <a:off x="2690456" y="22283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duloxetine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CYMBALTA</a:t>
                  </a:r>
                  <a:endParaRPr sz="1800" b="1"/>
                </a:p>
                <a:p>
                  <a:pPr marL="0" marR="0" lvl="0" indent="0" algn="ctr" rtl="0">
                    <a:lnSpc>
                      <a:spcPct val="100000"/>
                    </a:lnSpc>
                    <a:spcBef>
                      <a:spcPts val="0"/>
                    </a:spcBef>
                    <a:spcAft>
                      <a:spcPts val="0"/>
                    </a:spcAft>
                    <a:buClr>
                      <a:srgbClr val="000000"/>
                    </a:buClr>
                    <a:buSzPts val="800"/>
                    <a:buFont typeface="Arial"/>
                    <a:buNone/>
                  </a:pPr>
                  <a:endParaRPr sz="1800" b="1"/>
                </a:p>
              </p:txBody>
            </p:sp>
          </p:grpSp>
          <p:sp>
            <p:nvSpPr>
              <p:cNvPr id="13479" name="Google Shape;13479;p493"/>
              <p:cNvSpPr/>
              <p:nvPr/>
            </p:nvSpPr>
            <p:spPr>
              <a:xfrm>
                <a:off x="3737615" y="20819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480" name="Google Shape;13480;p493"/>
              <p:cNvCxnSpPr/>
              <p:nvPr/>
            </p:nvCxnSpPr>
            <p:spPr>
              <a:xfrm>
                <a:off x="3902804" y="4428534"/>
                <a:ext cx="385200" cy="0"/>
              </a:xfrm>
              <a:prstGeom prst="straightConnector1">
                <a:avLst/>
              </a:prstGeom>
              <a:noFill/>
              <a:ln w="28575" cap="flat" cmpd="sng">
                <a:solidFill>
                  <a:schemeClr val="dk2"/>
                </a:solidFill>
                <a:prstDash val="solid"/>
                <a:round/>
                <a:headEnd type="none" w="med" len="med"/>
                <a:tailEnd type="none" w="med" len="med"/>
              </a:ln>
            </p:spPr>
          </p:cxnSp>
        </p:grpSp>
        <p:sp>
          <p:nvSpPr>
            <p:cNvPr id="13481" name="Google Shape;13481;p493"/>
            <p:cNvSpPr txBox="1"/>
            <p:nvPr/>
          </p:nvSpPr>
          <p:spPr>
            <a:xfrm rot="24292">
              <a:off x="3398827" y="1045697"/>
              <a:ext cx="1485937" cy="3894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CYP</a:t>
              </a:r>
              <a:endParaRPr sz="1200" b="1"/>
            </a:p>
          </p:txBody>
        </p:sp>
      </p:grpSp>
      <p:sp>
        <p:nvSpPr>
          <p:cNvPr id="13482" name="Google Shape;13482;p493"/>
          <p:cNvSpPr txBox="1"/>
          <p:nvPr/>
        </p:nvSpPr>
        <p:spPr>
          <a:xfrm>
            <a:off x="5245725" y="986000"/>
            <a:ext cx="11673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 </a:t>
            </a:r>
            <a:endParaRPr sz="1200" b="1"/>
          </a:p>
          <a:p>
            <a:pPr marL="0" lvl="0" indent="0" algn="l" rtl="0">
              <a:spcBef>
                <a:spcPts val="0"/>
              </a:spcBef>
              <a:spcAft>
                <a:spcPts val="0"/>
              </a:spcAft>
              <a:buNone/>
            </a:pPr>
            <a:r>
              <a:rPr lang="en" sz="1200" b="1"/>
              <a:t>in</a:t>
            </a:r>
            <a:r>
              <a:rPr lang="en" sz="1200" b="1" u="sng"/>
              <a:t>H</a:t>
            </a:r>
            <a:r>
              <a:rPr lang="en" sz="1200" b="1"/>
              <a:t>ibitor</a:t>
            </a:r>
            <a:endParaRPr sz="1200" b="1"/>
          </a:p>
          <a:p>
            <a:pPr marL="0" lvl="0" indent="0" algn="l" rtl="0">
              <a:spcBef>
                <a:spcPts val="0"/>
              </a:spcBef>
              <a:spcAft>
                <a:spcPts val="0"/>
              </a:spcAft>
              <a:buNone/>
            </a:pPr>
            <a:r>
              <a:rPr lang="en" sz="1200" b="1"/>
              <a:t>(moderate)</a:t>
            </a:r>
            <a:endParaRPr sz="1200" b="1"/>
          </a:p>
        </p:txBody>
      </p:sp>
      <p:cxnSp>
        <p:nvCxnSpPr>
          <p:cNvPr id="13483" name="Google Shape;13483;p493"/>
          <p:cNvCxnSpPr/>
          <p:nvPr/>
        </p:nvCxnSpPr>
        <p:spPr>
          <a:xfrm>
            <a:off x="6091450" y="1355438"/>
            <a:ext cx="378900" cy="0"/>
          </a:xfrm>
          <a:prstGeom prst="straightConnector1">
            <a:avLst/>
          </a:prstGeom>
          <a:noFill/>
          <a:ln w="9525" cap="flat" cmpd="sng">
            <a:solidFill>
              <a:schemeClr val="dk2"/>
            </a:solidFill>
            <a:prstDash val="solid"/>
            <a:round/>
            <a:headEnd type="none" w="med" len="med"/>
            <a:tailEnd type="triangle" w="med" len="med"/>
          </a:ln>
        </p:spPr>
      </p:cxnSp>
      <p:sp>
        <p:nvSpPr>
          <p:cNvPr id="13484" name="Google Shape;13484;p493"/>
          <p:cNvSpPr txBox="1"/>
          <p:nvPr/>
        </p:nvSpPr>
        <p:spPr>
          <a:xfrm>
            <a:off x="6470350" y="1078388"/>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increases levels of CYP2D6 substrates</a:t>
            </a:r>
            <a:endParaRPr sz="1200"/>
          </a:p>
        </p:txBody>
      </p:sp>
      <p:cxnSp>
        <p:nvCxnSpPr>
          <p:cNvPr id="13485" name="Google Shape;13485;p493"/>
          <p:cNvCxnSpPr/>
          <p:nvPr/>
        </p:nvCxnSpPr>
        <p:spPr>
          <a:xfrm>
            <a:off x="3764550" y="1568550"/>
            <a:ext cx="864600" cy="749100"/>
          </a:xfrm>
          <a:prstGeom prst="straightConnector1">
            <a:avLst/>
          </a:prstGeom>
          <a:noFill/>
          <a:ln w="9525" cap="flat" cmpd="sng">
            <a:solidFill>
              <a:schemeClr val="dk2"/>
            </a:solidFill>
            <a:prstDash val="solid"/>
            <a:round/>
            <a:headEnd type="none" w="med" len="med"/>
            <a:tailEnd type="triangle" w="med" len="med"/>
          </a:ln>
        </p:spPr>
      </p:cxnSp>
      <p:sp>
        <p:nvSpPr>
          <p:cNvPr id="13486" name="Google Shape;13486;p493"/>
          <p:cNvSpPr txBox="1"/>
          <p:nvPr/>
        </p:nvSpPr>
        <p:spPr>
          <a:xfrm>
            <a:off x="3184251" y="645150"/>
            <a:ext cx="10497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 (CYP1A2, CYP2D6)</a:t>
            </a:r>
            <a:endParaRPr sz="1200"/>
          </a:p>
        </p:txBody>
      </p:sp>
      <p:sp>
        <p:nvSpPr>
          <p:cNvPr id="13487" name="Google Shape;13487;p493"/>
          <p:cNvSpPr txBox="1"/>
          <p:nvPr/>
        </p:nvSpPr>
        <p:spPr>
          <a:xfrm>
            <a:off x="6562525" y="3943200"/>
            <a:ext cx="1404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a:t>
            </a:r>
            <a:endParaRPr sz="1200" b="1"/>
          </a:p>
        </p:txBody>
      </p:sp>
      <p:sp>
        <p:nvSpPr>
          <p:cNvPr id="13488" name="Google Shape;13488;p493"/>
          <p:cNvSpPr txBox="1"/>
          <p:nvPr/>
        </p:nvSpPr>
        <p:spPr>
          <a:xfrm>
            <a:off x="5995325" y="2126100"/>
            <a:ext cx="1971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cxnSp>
        <p:nvCxnSpPr>
          <p:cNvPr id="13489" name="Google Shape;13489;p493"/>
          <p:cNvCxnSpPr/>
          <p:nvPr/>
        </p:nvCxnSpPr>
        <p:spPr>
          <a:xfrm>
            <a:off x="7494975" y="2403138"/>
            <a:ext cx="378900" cy="0"/>
          </a:xfrm>
          <a:prstGeom prst="straightConnector1">
            <a:avLst/>
          </a:prstGeom>
          <a:noFill/>
          <a:ln w="9525" cap="flat" cmpd="sng">
            <a:solidFill>
              <a:schemeClr val="dk2"/>
            </a:solidFill>
            <a:prstDash val="solid"/>
            <a:round/>
            <a:headEnd type="none" w="med" len="med"/>
            <a:tailEnd type="triangle" w="med" len="med"/>
          </a:ln>
        </p:spPr>
      </p:cxnSp>
      <p:sp>
        <p:nvSpPr>
          <p:cNvPr id="13490" name="Google Shape;13490;p493"/>
          <p:cNvSpPr txBox="1"/>
          <p:nvPr/>
        </p:nvSpPr>
        <p:spPr>
          <a:xfrm>
            <a:off x="7873885" y="1987099"/>
            <a:ext cx="1206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cxnSp>
        <p:nvCxnSpPr>
          <p:cNvPr id="13491" name="Google Shape;13491;p493"/>
          <p:cNvCxnSpPr/>
          <p:nvPr/>
        </p:nvCxnSpPr>
        <p:spPr>
          <a:xfrm>
            <a:off x="7494975" y="4312638"/>
            <a:ext cx="378900" cy="0"/>
          </a:xfrm>
          <a:prstGeom prst="straightConnector1">
            <a:avLst/>
          </a:prstGeom>
          <a:noFill/>
          <a:ln w="9525" cap="flat" cmpd="sng">
            <a:solidFill>
              <a:schemeClr val="dk2"/>
            </a:solidFill>
            <a:prstDash val="solid"/>
            <a:round/>
            <a:headEnd type="none" w="med" len="med"/>
            <a:tailEnd type="triangle" w="med" len="med"/>
          </a:ln>
        </p:spPr>
      </p:cxnSp>
      <p:sp>
        <p:nvSpPr>
          <p:cNvPr id="13492" name="Google Shape;13492;p493"/>
          <p:cNvSpPr txBox="1"/>
          <p:nvPr/>
        </p:nvSpPr>
        <p:spPr>
          <a:xfrm>
            <a:off x="7873885" y="3035399"/>
            <a:ext cx="12069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potentially activating, benefits in chronic pain, ameliorates sexual dysfunction</a:t>
            </a:r>
            <a:endParaRPr sz="1200"/>
          </a:p>
        </p:txBody>
      </p:sp>
      <p:sp>
        <p:nvSpPr>
          <p:cNvPr id="13493" name="Google Shape;13493;p493"/>
          <p:cNvSpPr txBox="1"/>
          <p:nvPr/>
        </p:nvSpPr>
        <p:spPr>
          <a:xfrm>
            <a:off x="454700" y="154525"/>
            <a:ext cx="2771100" cy="306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Duloxetine (CYMBALTA)</a:t>
            </a:r>
            <a:endParaRPr b="1"/>
          </a:p>
          <a:p>
            <a:pPr marL="457200" lvl="0" indent="-317500" algn="l" rtl="0">
              <a:spcBef>
                <a:spcPts val="1000"/>
              </a:spcBef>
              <a:spcAft>
                <a:spcPts val="0"/>
              </a:spcAft>
              <a:buSzPts val="1400"/>
              <a:buChar char="●"/>
            </a:pPr>
            <a:r>
              <a:rPr lang="en" b="1"/>
              <a:t>Serotonin withdrawal less of an issue than with venlafaxine</a:t>
            </a:r>
            <a:endParaRPr b="1"/>
          </a:p>
          <a:p>
            <a:pPr marL="457200" lvl="0" indent="-317500" algn="l" rtl="0">
              <a:spcBef>
                <a:spcPts val="1000"/>
              </a:spcBef>
              <a:spcAft>
                <a:spcPts val="0"/>
              </a:spcAft>
              <a:buSzPts val="1400"/>
              <a:buChar char="●"/>
            </a:pPr>
            <a:r>
              <a:rPr lang="en" b="1"/>
              <a:t>Lower incidence of BP elevation than venlafaxine</a:t>
            </a:r>
            <a:endParaRPr b="1"/>
          </a:p>
          <a:p>
            <a:pPr marL="457200" lvl="0" indent="-317500" algn="l" rtl="0">
              <a:spcBef>
                <a:spcPts val="1000"/>
              </a:spcBef>
              <a:spcAft>
                <a:spcPts val="0"/>
              </a:spcAft>
              <a:buSzPts val="1400"/>
              <a:buChar char="●"/>
            </a:pPr>
            <a:r>
              <a:rPr lang="en" b="1"/>
              <a:t>Liver toxicity is a potential rare idiosyncratic reaction</a:t>
            </a:r>
            <a:endParaRPr b="1"/>
          </a:p>
          <a:p>
            <a:pPr marL="457200" lvl="0" indent="-317500" algn="l" rtl="0">
              <a:spcBef>
                <a:spcPts val="1000"/>
              </a:spcBef>
              <a:spcAft>
                <a:spcPts val="1000"/>
              </a:spcAft>
              <a:buSzPts val="1400"/>
              <a:buChar char="●"/>
            </a:pPr>
            <a:endParaRPr b="1"/>
          </a:p>
        </p:txBody>
      </p:sp>
      <p:grpSp>
        <p:nvGrpSpPr>
          <p:cNvPr id="13494" name="Google Shape;13494;p493"/>
          <p:cNvGrpSpPr/>
          <p:nvPr/>
        </p:nvGrpSpPr>
        <p:grpSpPr>
          <a:xfrm>
            <a:off x="7628561" y="154516"/>
            <a:ext cx="1383583" cy="880021"/>
            <a:chOff x="2003217" y="1415620"/>
            <a:chExt cx="5189733" cy="3300905"/>
          </a:xfrm>
        </p:grpSpPr>
        <p:pic>
          <p:nvPicPr>
            <p:cNvPr id="13495" name="Google Shape;13495;p493" descr="clipped result image"/>
            <p:cNvPicPr preferRelativeResize="0"/>
            <p:nvPr/>
          </p:nvPicPr>
          <p:blipFill rotWithShape="1">
            <a:blip r:embed="rId8">
              <a:alphaModFix/>
            </a:blip>
            <a:srcRect/>
            <a:stretch/>
          </p:blipFill>
          <p:spPr>
            <a:xfrm>
              <a:off x="4665405" y="1653739"/>
              <a:ext cx="2527545" cy="2945846"/>
            </a:xfrm>
            <a:prstGeom prst="rect">
              <a:avLst/>
            </a:prstGeom>
            <a:noFill/>
            <a:ln>
              <a:noFill/>
            </a:ln>
            <a:effectLst>
              <a:outerShdw blurRad="14288" dist="9525" dir="5400000" algn="bl" rotWithShape="0">
                <a:srgbClr val="000000">
                  <a:alpha val="49800"/>
                </a:srgbClr>
              </a:outerShdw>
            </a:effectLst>
          </p:spPr>
        </p:pic>
        <p:pic>
          <p:nvPicPr>
            <p:cNvPr id="13496" name="Google Shape;13496;p493" descr="clipped result image"/>
            <p:cNvPicPr preferRelativeResize="0"/>
            <p:nvPr/>
          </p:nvPicPr>
          <p:blipFill rotWithShape="1">
            <a:blip r:embed="rId9">
              <a:alphaModFix/>
            </a:blip>
            <a:srcRect/>
            <a:stretch/>
          </p:blipFill>
          <p:spPr>
            <a:xfrm>
              <a:off x="5410710" y="3072344"/>
              <a:ext cx="908631" cy="644411"/>
            </a:xfrm>
            <a:prstGeom prst="rect">
              <a:avLst/>
            </a:prstGeom>
            <a:noFill/>
            <a:ln>
              <a:noFill/>
            </a:ln>
            <a:effectLst>
              <a:outerShdw blurRad="14288" dist="9525" dir="5400000" algn="bl" rotWithShape="0">
                <a:srgbClr val="000000">
                  <a:alpha val="49800"/>
                </a:srgbClr>
              </a:outerShdw>
            </a:effectLst>
          </p:spPr>
        </p:pic>
        <p:pic>
          <p:nvPicPr>
            <p:cNvPr id="13497" name="Google Shape;13497;p493" descr="clipped result image"/>
            <p:cNvPicPr preferRelativeResize="0"/>
            <p:nvPr/>
          </p:nvPicPr>
          <p:blipFill rotWithShape="1">
            <a:blip r:embed="rId10">
              <a:alphaModFix/>
            </a:blip>
            <a:srcRect/>
            <a:stretch/>
          </p:blipFill>
          <p:spPr>
            <a:xfrm rot="222668">
              <a:off x="2102871" y="1488374"/>
              <a:ext cx="2350278" cy="3155397"/>
            </a:xfrm>
            <a:prstGeom prst="rect">
              <a:avLst/>
            </a:prstGeom>
            <a:noFill/>
            <a:ln>
              <a:noFill/>
            </a:ln>
            <a:effectLst>
              <a:outerShdw blurRad="14288" dist="9525" dir="5400000" algn="bl" rotWithShape="0">
                <a:srgbClr val="000000">
                  <a:alpha val="49800"/>
                </a:srgbClr>
              </a:outerShdw>
            </a:effectLst>
          </p:spPr>
        </p:pic>
        <p:pic>
          <p:nvPicPr>
            <p:cNvPr id="13498" name="Google Shape;13498;p493" descr="clipped result image"/>
            <p:cNvPicPr preferRelativeResize="0"/>
            <p:nvPr/>
          </p:nvPicPr>
          <p:blipFill rotWithShape="1">
            <a:blip r:embed="rId9">
              <a:alphaModFix/>
            </a:blip>
            <a:srcRect/>
            <a:stretch/>
          </p:blipFill>
          <p:spPr>
            <a:xfrm>
              <a:off x="2703591" y="3011746"/>
              <a:ext cx="908631" cy="644411"/>
            </a:xfrm>
            <a:prstGeom prst="rect">
              <a:avLst/>
            </a:prstGeom>
            <a:noFill/>
            <a:ln>
              <a:noFill/>
            </a:ln>
            <a:effectLst>
              <a:outerShdw blurRad="14288" dist="9525" dir="5400000" algn="bl" rotWithShape="0">
                <a:srgbClr val="000000">
                  <a:alpha val="49800"/>
                </a:srgbClr>
              </a:outerShdw>
            </a:effectLst>
          </p:spPr>
        </p:pic>
        <p:pic>
          <p:nvPicPr>
            <p:cNvPr id="13499" name="Google Shape;13499;p493" descr="clipped result image"/>
            <p:cNvPicPr preferRelativeResize="0"/>
            <p:nvPr/>
          </p:nvPicPr>
          <p:blipFill rotWithShape="1">
            <a:blip r:embed="rId11">
              <a:alphaModFix/>
            </a:blip>
            <a:srcRect/>
            <a:stretch/>
          </p:blipFill>
          <p:spPr>
            <a:xfrm>
              <a:off x="3899383" y="2765309"/>
              <a:ext cx="472675" cy="748399"/>
            </a:xfrm>
            <a:prstGeom prst="rect">
              <a:avLst/>
            </a:prstGeom>
            <a:noFill/>
            <a:ln>
              <a:noFill/>
            </a:ln>
            <a:effectLst>
              <a:outerShdw blurRad="14288" dist="9525" dir="5400000" algn="bl" rotWithShape="0">
                <a:srgbClr val="000000">
                  <a:alpha val="50000"/>
                </a:srgbClr>
              </a:outerShdw>
            </a:effectLst>
          </p:spPr>
        </p:pic>
        <p:pic>
          <p:nvPicPr>
            <p:cNvPr id="13500" name="Google Shape;13500;p493" descr="clipped result image"/>
            <p:cNvPicPr preferRelativeResize="0"/>
            <p:nvPr/>
          </p:nvPicPr>
          <p:blipFill rotWithShape="1">
            <a:blip r:embed="rId12">
              <a:alphaModFix/>
            </a:blip>
            <a:srcRect/>
            <a:stretch/>
          </p:blipFill>
          <p:spPr>
            <a:xfrm>
              <a:off x="2903779" y="1869872"/>
              <a:ext cx="740624" cy="803208"/>
            </a:xfrm>
            <a:prstGeom prst="rect">
              <a:avLst/>
            </a:prstGeom>
            <a:noFill/>
            <a:ln>
              <a:noFill/>
            </a:ln>
            <a:effectLst>
              <a:outerShdw blurRad="14288" dist="9525" dir="5400000" algn="bl" rotWithShape="0">
                <a:srgbClr val="000000">
                  <a:alpha val="50000"/>
                </a:srgbClr>
              </a:outerShdw>
            </a:effectLst>
          </p:spPr>
        </p:pic>
      </p:gr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Shape 13504"/>
        <p:cNvGrpSpPr/>
        <p:nvPr/>
      </p:nvGrpSpPr>
      <p:grpSpPr>
        <a:xfrm>
          <a:off x="0" y="0"/>
          <a:ext cx="0" cy="0"/>
          <a:chOff x="0" y="0"/>
          <a:chExt cx="0" cy="0"/>
        </a:xfrm>
      </p:grpSpPr>
      <p:grpSp>
        <p:nvGrpSpPr>
          <p:cNvPr id="13505" name="Google Shape;13505;p494"/>
          <p:cNvGrpSpPr/>
          <p:nvPr/>
        </p:nvGrpSpPr>
        <p:grpSpPr>
          <a:xfrm>
            <a:off x="3303550" y="902275"/>
            <a:ext cx="4434449" cy="3611500"/>
            <a:chOff x="2770150" y="978475"/>
            <a:chExt cx="4434449" cy="3611500"/>
          </a:xfrm>
        </p:grpSpPr>
        <p:grpSp>
          <p:nvGrpSpPr>
            <p:cNvPr id="13506" name="Google Shape;13506;p494"/>
            <p:cNvGrpSpPr/>
            <p:nvPr/>
          </p:nvGrpSpPr>
          <p:grpSpPr>
            <a:xfrm>
              <a:off x="2770150" y="978475"/>
              <a:ext cx="4434449" cy="3611500"/>
              <a:chOff x="2770150" y="978475"/>
              <a:chExt cx="4434449" cy="3611500"/>
            </a:xfrm>
          </p:grpSpPr>
          <p:grpSp>
            <p:nvGrpSpPr>
              <p:cNvPr id="13507" name="Google Shape;13507;p494"/>
              <p:cNvGrpSpPr/>
              <p:nvPr/>
            </p:nvGrpSpPr>
            <p:grpSpPr>
              <a:xfrm>
                <a:off x="3544943" y="978475"/>
                <a:ext cx="1167373" cy="975628"/>
                <a:chOff x="-2521759" y="897403"/>
                <a:chExt cx="1477500" cy="1089600"/>
              </a:xfrm>
            </p:grpSpPr>
            <p:sp>
              <p:nvSpPr>
                <p:cNvPr id="13508" name="Google Shape;13508;p494"/>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509" name="Google Shape;13509;p494"/>
                <p:cNvGrpSpPr/>
                <p:nvPr/>
              </p:nvGrpSpPr>
              <p:grpSpPr>
                <a:xfrm>
                  <a:off x="-2127414" y="1275205"/>
                  <a:ext cx="688733" cy="700658"/>
                  <a:chOff x="40123" y="-1583761"/>
                  <a:chExt cx="688733" cy="1109689"/>
                </a:xfrm>
              </p:grpSpPr>
              <p:grpSp>
                <p:nvGrpSpPr>
                  <p:cNvPr id="13510" name="Google Shape;13510;p494"/>
                  <p:cNvGrpSpPr/>
                  <p:nvPr/>
                </p:nvGrpSpPr>
                <p:grpSpPr>
                  <a:xfrm>
                    <a:off x="45124" y="-1327179"/>
                    <a:ext cx="683733" cy="853107"/>
                    <a:chOff x="597574" y="1930371"/>
                    <a:chExt cx="683733" cy="853107"/>
                  </a:xfrm>
                </p:grpSpPr>
                <p:grpSp>
                  <p:nvGrpSpPr>
                    <p:cNvPr id="13511" name="Google Shape;13511;p494"/>
                    <p:cNvGrpSpPr/>
                    <p:nvPr/>
                  </p:nvGrpSpPr>
                  <p:grpSpPr>
                    <a:xfrm rot="-5400000">
                      <a:off x="640721" y="2142893"/>
                      <a:ext cx="600335" cy="680836"/>
                      <a:chOff x="15239716" y="-12996420"/>
                      <a:chExt cx="1868456" cy="2463229"/>
                    </a:xfrm>
                  </p:grpSpPr>
                  <p:pic>
                    <p:nvPicPr>
                      <p:cNvPr id="13512" name="Google Shape;13512;p494"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3513" name="Google Shape;13513;p494"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3514" name="Google Shape;13514;p494"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3515" name="Google Shape;13515;p494"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3516" name="Google Shape;13516;p494"/>
              <p:cNvGrpSpPr/>
              <p:nvPr/>
            </p:nvGrpSpPr>
            <p:grpSpPr>
              <a:xfrm>
                <a:off x="2770150" y="1836025"/>
                <a:ext cx="4434449" cy="2753950"/>
                <a:chOff x="2354775" y="1227300"/>
                <a:chExt cx="4434449" cy="2753950"/>
              </a:xfrm>
            </p:grpSpPr>
            <p:pic>
              <p:nvPicPr>
                <p:cNvPr id="13517" name="Google Shape;13517;p494"/>
                <p:cNvPicPr preferRelativeResize="0"/>
                <p:nvPr/>
              </p:nvPicPr>
              <p:blipFill>
                <a:blip r:embed="rId7">
                  <a:alphaModFix/>
                </a:blip>
                <a:stretch>
                  <a:fillRect/>
                </a:stretch>
              </p:blipFill>
              <p:spPr>
                <a:xfrm>
                  <a:off x="2354775" y="1227300"/>
                  <a:ext cx="4434449" cy="2753950"/>
                </a:xfrm>
                <a:prstGeom prst="rect">
                  <a:avLst/>
                </a:prstGeom>
                <a:noFill/>
                <a:ln>
                  <a:noFill/>
                </a:ln>
              </p:spPr>
            </p:pic>
            <p:sp>
              <p:nvSpPr>
                <p:cNvPr id="13518" name="Google Shape;13518;p494"/>
                <p:cNvSpPr txBox="1"/>
                <p:nvPr/>
              </p:nvSpPr>
              <p:spPr>
                <a:xfrm rot="24443">
                  <a:off x="2690456" y="22283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duloxetine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CYMBALTA</a:t>
                  </a:r>
                  <a:endParaRPr sz="1800" b="1"/>
                </a:p>
                <a:p>
                  <a:pPr marL="0" marR="0" lvl="0" indent="0" algn="ctr" rtl="0">
                    <a:lnSpc>
                      <a:spcPct val="100000"/>
                    </a:lnSpc>
                    <a:spcBef>
                      <a:spcPts val="0"/>
                    </a:spcBef>
                    <a:spcAft>
                      <a:spcPts val="0"/>
                    </a:spcAft>
                    <a:buClr>
                      <a:srgbClr val="000000"/>
                    </a:buClr>
                    <a:buSzPts val="800"/>
                    <a:buFont typeface="Arial"/>
                    <a:buNone/>
                  </a:pPr>
                  <a:endParaRPr sz="1800" b="1"/>
                </a:p>
              </p:txBody>
            </p:sp>
          </p:grpSp>
          <p:sp>
            <p:nvSpPr>
              <p:cNvPr id="13519" name="Google Shape;13519;p494"/>
              <p:cNvSpPr/>
              <p:nvPr/>
            </p:nvSpPr>
            <p:spPr>
              <a:xfrm>
                <a:off x="3737615" y="20819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520" name="Google Shape;13520;p494"/>
              <p:cNvCxnSpPr/>
              <p:nvPr/>
            </p:nvCxnSpPr>
            <p:spPr>
              <a:xfrm>
                <a:off x="3902804" y="4428534"/>
                <a:ext cx="385200" cy="0"/>
              </a:xfrm>
              <a:prstGeom prst="straightConnector1">
                <a:avLst/>
              </a:prstGeom>
              <a:noFill/>
              <a:ln w="28575" cap="flat" cmpd="sng">
                <a:solidFill>
                  <a:schemeClr val="dk2"/>
                </a:solidFill>
                <a:prstDash val="solid"/>
                <a:round/>
                <a:headEnd type="none" w="med" len="med"/>
                <a:tailEnd type="none" w="med" len="med"/>
              </a:ln>
            </p:spPr>
          </p:cxnSp>
        </p:grpSp>
        <p:sp>
          <p:nvSpPr>
            <p:cNvPr id="13521" name="Google Shape;13521;p494"/>
            <p:cNvSpPr txBox="1"/>
            <p:nvPr/>
          </p:nvSpPr>
          <p:spPr>
            <a:xfrm rot="24292">
              <a:off x="3398827" y="1045697"/>
              <a:ext cx="1485937" cy="3894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CYP</a:t>
              </a:r>
              <a:endParaRPr sz="1200" b="1"/>
            </a:p>
          </p:txBody>
        </p:sp>
      </p:grpSp>
      <p:sp>
        <p:nvSpPr>
          <p:cNvPr id="13522" name="Google Shape;13522;p494"/>
          <p:cNvSpPr txBox="1"/>
          <p:nvPr/>
        </p:nvSpPr>
        <p:spPr>
          <a:xfrm>
            <a:off x="5245725" y="986000"/>
            <a:ext cx="11673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 </a:t>
            </a:r>
            <a:endParaRPr sz="1200" b="1"/>
          </a:p>
          <a:p>
            <a:pPr marL="0" lvl="0" indent="0" algn="l" rtl="0">
              <a:spcBef>
                <a:spcPts val="0"/>
              </a:spcBef>
              <a:spcAft>
                <a:spcPts val="0"/>
              </a:spcAft>
              <a:buNone/>
            </a:pPr>
            <a:r>
              <a:rPr lang="en" sz="1200" b="1"/>
              <a:t>in</a:t>
            </a:r>
            <a:r>
              <a:rPr lang="en" sz="1200" b="1" u="sng"/>
              <a:t>H</a:t>
            </a:r>
            <a:r>
              <a:rPr lang="en" sz="1200" b="1"/>
              <a:t>ibitor</a:t>
            </a:r>
            <a:endParaRPr sz="1200" b="1"/>
          </a:p>
          <a:p>
            <a:pPr marL="0" lvl="0" indent="0" algn="l" rtl="0">
              <a:spcBef>
                <a:spcPts val="0"/>
              </a:spcBef>
              <a:spcAft>
                <a:spcPts val="0"/>
              </a:spcAft>
              <a:buNone/>
            </a:pPr>
            <a:r>
              <a:rPr lang="en" sz="1200" b="1"/>
              <a:t>(moderate)</a:t>
            </a:r>
            <a:endParaRPr sz="1200" b="1"/>
          </a:p>
        </p:txBody>
      </p:sp>
      <p:cxnSp>
        <p:nvCxnSpPr>
          <p:cNvPr id="13523" name="Google Shape;13523;p494"/>
          <p:cNvCxnSpPr/>
          <p:nvPr/>
        </p:nvCxnSpPr>
        <p:spPr>
          <a:xfrm>
            <a:off x="6091450" y="1355438"/>
            <a:ext cx="378900" cy="0"/>
          </a:xfrm>
          <a:prstGeom prst="straightConnector1">
            <a:avLst/>
          </a:prstGeom>
          <a:noFill/>
          <a:ln w="9525" cap="flat" cmpd="sng">
            <a:solidFill>
              <a:schemeClr val="dk2"/>
            </a:solidFill>
            <a:prstDash val="solid"/>
            <a:round/>
            <a:headEnd type="none" w="med" len="med"/>
            <a:tailEnd type="triangle" w="med" len="med"/>
          </a:ln>
        </p:spPr>
      </p:cxnSp>
      <p:sp>
        <p:nvSpPr>
          <p:cNvPr id="13524" name="Google Shape;13524;p494"/>
          <p:cNvSpPr txBox="1"/>
          <p:nvPr/>
        </p:nvSpPr>
        <p:spPr>
          <a:xfrm>
            <a:off x="6470350" y="1078388"/>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increases levels of CYP2D6 substrates</a:t>
            </a:r>
            <a:endParaRPr sz="1200"/>
          </a:p>
        </p:txBody>
      </p:sp>
      <p:cxnSp>
        <p:nvCxnSpPr>
          <p:cNvPr id="13525" name="Google Shape;13525;p494"/>
          <p:cNvCxnSpPr/>
          <p:nvPr/>
        </p:nvCxnSpPr>
        <p:spPr>
          <a:xfrm>
            <a:off x="3764550" y="1568550"/>
            <a:ext cx="864600" cy="749100"/>
          </a:xfrm>
          <a:prstGeom prst="straightConnector1">
            <a:avLst/>
          </a:prstGeom>
          <a:noFill/>
          <a:ln w="9525" cap="flat" cmpd="sng">
            <a:solidFill>
              <a:schemeClr val="dk2"/>
            </a:solidFill>
            <a:prstDash val="solid"/>
            <a:round/>
            <a:headEnd type="none" w="med" len="med"/>
            <a:tailEnd type="triangle" w="med" len="med"/>
          </a:ln>
        </p:spPr>
      </p:cxnSp>
      <p:sp>
        <p:nvSpPr>
          <p:cNvPr id="13526" name="Google Shape;13526;p494"/>
          <p:cNvSpPr txBox="1"/>
          <p:nvPr/>
        </p:nvSpPr>
        <p:spPr>
          <a:xfrm>
            <a:off x="3184251" y="645150"/>
            <a:ext cx="10497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 (CYP1A2, CYP2D6)</a:t>
            </a:r>
            <a:endParaRPr sz="1200"/>
          </a:p>
        </p:txBody>
      </p:sp>
      <p:sp>
        <p:nvSpPr>
          <p:cNvPr id="13527" name="Google Shape;13527;p494"/>
          <p:cNvSpPr txBox="1"/>
          <p:nvPr/>
        </p:nvSpPr>
        <p:spPr>
          <a:xfrm>
            <a:off x="6562525" y="3943200"/>
            <a:ext cx="1404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a:t>
            </a:r>
            <a:endParaRPr sz="1200" b="1"/>
          </a:p>
        </p:txBody>
      </p:sp>
      <p:sp>
        <p:nvSpPr>
          <p:cNvPr id="13528" name="Google Shape;13528;p494"/>
          <p:cNvSpPr txBox="1"/>
          <p:nvPr/>
        </p:nvSpPr>
        <p:spPr>
          <a:xfrm>
            <a:off x="5995325" y="2126100"/>
            <a:ext cx="1971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cxnSp>
        <p:nvCxnSpPr>
          <p:cNvPr id="13529" name="Google Shape;13529;p494"/>
          <p:cNvCxnSpPr/>
          <p:nvPr/>
        </p:nvCxnSpPr>
        <p:spPr>
          <a:xfrm>
            <a:off x="7494975" y="2403138"/>
            <a:ext cx="378900" cy="0"/>
          </a:xfrm>
          <a:prstGeom prst="straightConnector1">
            <a:avLst/>
          </a:prstGeom>
          <a:noFill/>
          <a:ln w="9525" cap="flat" cmpd="sng">
            <a:solidFill>
              <a:schemeClr val="dk2"/>
            </a:solidFill>
            <a:prstDash val="solid"/>
            <a:round/>
            <a:headEnd type="none" w="med" len="med"/>
            <a:tailEnd type="triangle" w="med" len="med"/>
          </a:ln>
        </p:spPr>
      </p:cxnSp>
      <p:sp>
        <p:nvSpPr>
          <p:cNvPr id="13530" name="Google Shape;13530;p494"/>
          <p:cNvSpPr txBox="1"/>
          <p:nvPr/>
        </p:nvSpPr>
        <p:spPr>
          <a:xfrm>
            <a:off x="7873885" y="1987099"/>
            <a:ext cx="1206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cxnSp>
        <p:nvCxnSpPr>
          <p:cNvPr id="13531" name="Google Shape;13531;p494"/>
          <p:cNvCxnSpPr/>
          <p:nvPr/>
        </p:nvCxnSpPr>
        <p:spPr>
          <a:xfrm>
            <a:off x="7494975" y="4312638"/>
            <a:ext cx="378900" cy="0"/>
          </a:xfrm>
          <a:prstGeom prst="straightConnector1">
            <a:avLst/>
          </a:prstGeom>
          <a:noFill/>
          <a:ln w="9525" cap="flat" cmpd="sng">
            <a:solidFill>
              <a:schemeClr val="dk2"/>
            </a:solidFill>
            <a:prstDash val="solid"/>
            <a:round/>
            <a:headEnd type="none" w="med" len="med"/>
            <a:tailEnd type="triangle" w="med" len="med"/>
          </a:ln>
        </p:spPr>
      </p:cxnSp>
      <p:sp>
        <p:nvSpPr>
          <p:cNvPr id="13532" name="Google Shape;13532;p494"/>
          <p:cNvSpPr txBox="1"/>
          <p:nvPr/>
        </p:nvSpPr>
        <p:spPr>
          <a:xfrm>
            <a:off x="7873885" y="3035399"/>
            <a:ext cx="12069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potentially activating, benefits in chronic pain, ameliorates sexual dysfunction</a:t>
            </a:r>
            <a:endParaRPr sz="1200"/>
          </a:p>
        </p:txBody>
      </p:sp>
      <p:sp>
        <p:nvSpPr>
          <p:cNvPr id="13533" name="Google Shape;13533;p494"/>
          <p:cNvSpPr txBox="1"/>
          <p:nvPr/>
        </p:nvSpPr>
        <p:spPr>
          <a:xfrm>
            <a:off x="454700" y="154525"/>
            <a:ext cx="2771100" cy="384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Duloxetine (CYMBALTA)</a:t>
            </a:r>
            <a:endParaRPr b="1"/>
          </a:p>
          <a:p>
            <a:pPr marL="457200" lvl="0" indent="-317500" algn="l" rtl="0">
              <a:spcBef>
                <a:spcPts val="1000"/>
              </a:spcBef>
              <a:spcAft>
                <a:spcPts val="0"/>
              </a:spcAft>
              <a:buSzPts val="1400"/>
              <a:buChar char="●"/>
            </a:pPr>
            <a:r>
              <a:rPr lang="en" b="1"/>
              <a:t>Serotonin withdrawal less of an issue than with venlafaxine</a:t>
            </a:r>
            <a:endParaRPr b="1"/>
          </a:p>
          <a:p>
            <a:pPr marL="457200" lvl="0" indent="-317500" algn="l" rtl="0">
              <a:spcBef>
                <a:spcPts val="1000"/>
              </a:spcBef>
              <a:spcAft>
                <a:spcPts val="0"/>
              </a:spcAft>
              <a:buSzPts val="1400"/>
              <a:buChar char="●"/>
            </a:pPr>
            <a:r>
              <a:rPr lang="en" b="1"/>
              <a:t>Lower incidence of BP elevation than venlafaxine</a:t>
            </a:r>
            <a:endParaRPr b="1"/>
          </a:p>
          <a:p>
            <a:pPr marL="457200" lvl="0" indent="-317500" algn="l" rtl="0">
              <a:spcBef>
                <a:spcPts val="1000"/>
              </a:spcBef>
              <a:spcAft>
                <a:spcPts val="0"/>
              </a:spcAft>
              <a:buSzPts val="1400"/>
              <a:buChar char="●"/>
            </a:pPr>
            <a:r>
              <a:rPr lang="en" b="1"/>
              <a:t>Liver toxicity is a potential rare idiosyncratic reaction</a:t>
            </a:r>
            <a:endParaRPr b="1"/>
          </a:p>
          <a:p>
            <a:pPr marL="457200" lvl="0" indent="-317500" algn="l" rtl="0">
              <a:spcBef>
                <a:spcPts val="1000"/>
              </a:spcBef>
              <a:spcAft>
                <a:spcPts val="0"/>
              </a:spcAft>
              <a:buSzPts val="1400"/>
              <a:buChar char="●"/>
            </a:pPr>
            <a:r>
              <a:rPr lang="en" b="1"/>
              <a:t>More drug-drug interactions than venlafaxine</a:t>
            </a:r>
            <a:endParaRPr b="1"/>
          </a:p>
          <a:p>
            <a:pPr marL="457200" lvl="0" indent="-317500" algn="l" rtl="0">
              <a:spcBef>
                <a:spcPts val="1000"/>
              </a:spcBef>
              <a:spcAft>
                <a:spcPts val="1000"/>
              </a:spcAft>
              <a:buSzPts val="1400"/>
              <a:buChar char="●"/>
            </a:pPr>
            <a:endParaRPr b="1"/>
          </a:p>
        </p:txBody>
      </p:sp>
      <p:grpSp>
        <p:nvGrpSpPr>
          <p:cNvPr id="13534" name="Google Shape;13534;p494"/>
          <p:cNvGrpSpPr/>
          <p:nvPr/>
        </p:nvGrpSpPr>
        <p:grpSpPr>
          <a:xfrm>
            <a:off x="7628561" y="154516"/>
            <a:ext cx="1383583" cy="880021"/>
            <a:chOff x="2003217" y="1415620"/>
            <a:chExt cx="5189733" cy="3300905"/>
          </a:xfrm>
        </p:grpSpPr>
        <p:pic>
          <p:nvPicPr>
            <p:cNvPr id="13535" name="Google Shape;13535;p494" descr="clipped result image"/>
            <p:cNvPicPr preferRelativeResize="0"/>
            <p:nvPr/>
          </p:nvPicPr>
          <p:blipFill rotWithShape="1">
            <a:blip r:embed="rId8">
              <a:alphaModFix/>
            </a:blip>
            <a:srcRect/>
            <a:stretch/>
          </p:blipFill>
          <p:spPr>
            <a:xfrm>
              <a:off x="4665405" y="1653739"/>
              <a:ext cx="2527545" cy="2945846"/>
            </a:xfrm>
            <a:prstGeom prst="rect">
              <a:avLst/>
            </a:prstGeom>
            <a:noFill/>
            <a:ln>
              <a:noFill/>
            </a:ln>
            <a:effectLst>
              <a:outerShdw blurRad="14288" dist="9525" dir="5400000" algn="bl" rotWithShape="0">
                <a:srgbClr val="000000">
                  <a:alpha val="49800"/>
                </a:srgbClr>
              </a:outerShdw>
            </a:effectLst>
          </p:spPr>
        </p:pic>
        <p:pic>
          <p:nvPicPr>
            <p:cNvPr id="13536" name="Google Shape;13536;p494" descr="clipped result image"/>
            <p:cNvPicPr preferRelativeResize="0"/>
            <p:nvPr/>
          </p:nvPicPr>
          <p:blipFill rotWithShape="1">
            <a:blip r:embed="rId9">
              <a:alphaModFix/>
            </a:blip>
            <a:srcRect/>
            <a:stretch/>
          </p:blipFill>
          <p:spPr>
            <a:xfrm>
              <a:off x="5410710" y="3072344"/>
              <a:ext cx="908631" cy="644411"/>
            </a:xfrm>
            <a:prstGeom prst="rect">
              <a:avLst/>
            </a:prstGeom>
            <a:noFill/>
            <a:ln>
              <a:noFill/>
            </a:ln>
            <a:effectLst>
              <a:outerShdw blurRad="14288" dist="9525" dir="5400000" algn="bl" rotWithShape="0">
                <a:srgbClr val="000000">
                  <a:alpha val="49800"/>
                </a:srgbClr>
              </a:outerShdw>
            </a:effectLst>
          </p:spPr>
        </p:pic>
        <p:pic>
          <p:nvPicPr>
            <p:cNvPr id="13537" name="Google Shape;13537;p494" descr="clipped result image"/>
            <p:cNvPicPr preferRelativeResize="0"/>
            <p:nvPr/>
          </p:nvPicPr>
          <p:blipFill rotWithShape="1">
            <a:blip r:embed="rId10">
              <a:alphaModFix/>
            </a:blip>
            <a:srcRect/>
            <a:stretch/>
          </p:blipFill>
          <p:spPr>
            <a:xfrm rot="222668">
              <a:off x="2102871" y="1488374"/>
              <a:ext cx="2350278" cy="3155397"/>
            </a:xfrm>
            <a:prstGeom prst="rect">
              <a:avLst/>
            </a:prstGeom>
            <a:noFill/>
            <a:ln>
              <a:noFill/>
            </a:ln>
            <a:effectLst>
              <a:outerShdw blurRad="14288" dist="9525" dir="5400000" algn="bl" rotWithShape="0">
                <a:srgbClr val="000000">
                  <a:alpha val="49800"/>
                </a:srgbClr>
              </a:outerShdw>
            </a:effectLst>
          </p:spPr>
        </p:pic>
        <p:pic>
          <p:nvPicPr>
            <p:cNvPr id="13538" name="Google Shape;13538;p494" descr="clipped result image"/>
            <p:cNvPicPr preferRelativeResize="0"/>
            <p:nvPr/>
          </p:nvPicPr>
          <p:blipFill rotWithShape="1">
            <a:blip r:embed="rId9">
              <a:alphaModFix/>
            </a:blip>
            <a:srcRect/>
            <a:stretch/>
          </p:blipFill>
          <p:spPr>
            <a:xfrm>
              <a:off x="2703591" y="3011746"/>
              <a:ext cx="908631" cy="644411"/>
            </a:xfrm>
            <a:prstGeom prst="rect">
              <a:avLst/>
            </a:prstGeom>
            <a:noFill/>
            <a:ln>
              <a:noFill/>
            </a:ln>
            <a:effectLst>
              <a:outerShdw blurRad="14288" dist="9525" dir="5400000" algn="bl" rotWithShape="0">
                <a:srgbClr val="000000">
                  <a:alpha val="49800"/>
                </a:srgbClr>
              </a:outerShdw>
            </a:effectLst>
          </p:spPr>
        </p:pic>
        <p:pic>
          <p:nvPicPr>
            <p:cNvPr id="13539" name="Google Shape;13539;p494" descr="clipped result image"/>
            <p:cNvPicPr preferRelativeResize="0"/>
            <p:nvPr/>
          </p:nvPicPr>
          <p:blipFill rotWithShape="1">
            <a:blip r:embed="rId11">
              <a:alphaModFix/>
            </a:blip>
            <a:srcRect/>
            <a:stretch/>
          </p:blipFill>
          <p:spPr>
            <a:xfrm>
              <a:off x="3899383" y="2765309"/>
              <a:ext cx="472675" cy="748399"/>
            </a:xfrm>
            <a:prstGeom prst="rect">
              <a:avLst/>
            </a:prstGeom>
            <a:noFill/>
            <a:ln>
              <a:noFill/>
            </a:ln>
            <a:effectLst>
              <a:outerShdw blurRad="14288" dist="9525" dir="5400000" algn="bl" rotWithShape="0">
                <a:srgbClr val="000000">
                  <a:alpha val="50000"/>
                </a:srgbClr>
              </a:outerShdw>
            </a:effectLst>
          </p:spPr>
        </p:pic>
        <p:pic>
          <p:nvPicPr>
            <p:cNvPr id="13540" name="Google Shape;13540;p494" descr="clipped result image"/>
            <p:cNvPicPr preferRelativeResize="0"/>
            <p:nvPr/>
          </p:nvPicPr>
          <p:blipFill rotWithShape="1">
            <a:blip r:embed="rId12">
              <a:alphaModFix/>
            </a:blip>
            <a:srcRect/>
            <a:stretch/>
          </p:blipFill>
          <p:spPr>
            <a:xfrm>
              <a:off x="2903779" y="1869872"/>
              <a:ext cx="740624" cy="803208"/>
            </a:xfrm>
            <a:prstGeom prst="rect">
              <a:avLst/>
            </a:prstGeom>
            <a:noFill/>
            <a:ln>
              <a:noFill/>
            </a:ln>
            <a:effectLst>
              <a:outerShdw blurRad="14288" dist="9525" dir="5400000" algn="bl" rotWithShape="0">
                <a:srgbClr val="000000">
                  <a:alpha val="50000"/>
                </a:srgbClr>
              </a:outerShdw>
            </a:effectLst>
          </p:spPr>
        </p:pic>
      </p:gr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Shape 13544"/>
        <p:cNvGrpSpPr/>
        <p:nvPr/>
      </p:nvGrpSpPr>
      <p:grpSpPr>
        <a:xfrm>
          <a:off x="0" y="0"/>
          <a:ext cx="0" cy="0"/>
          <a:chOff x="0" y="0"/>
          <a:chExt cx="0" cy="0"/>
        </a:xfrm>
      </p:grpSpPr>
      <p:grpSp>
        <p:nvGrpSpPr>
          <p:cNvPr id="13545" name="Google Shape;13545;p495"/>
          <p:cNvGrpSpPr/>
          <p:nvPr/>
        </p:nvGrpSpPr>
        <p:grpSpPr>
          <a:xfrm>
            <a:off x="3303550" y="902275"/>
            <a:ext cx="4434449" cy="3611500"/>
            <a:chOff x="2770150" y="978475"/>
            <a:chExt cx="4434449" cy="3611500"/>
          </a:xfrm>
        </p:grpSpPr>
        <p:grpSp>
          <p:nvGrpSpPr>
            <p:cNvPr id="13546" name="Google Shape;13546;p495"/>
            <p:cNvGrpSpPr/>
            <p:nvPr/>
          </p:nvGrpSpPr>
          <p:grpSpPr>
            <a:xfrm>
              <a:off x="2770150" y="978475"/>
              <a:ext cx="4434449" cy="3611500"/>
              <a:chOff x="2770150" y="978475"/>
              <a:chExt cx="4434449" cy="3611500"/>
            </a:xfrm>
          </p:grpSpPr>
          <p:grpSp>
            <p:nvGrpSpPr>
              <p:cNvPr id="13547" name="Google Shape;13547;p495"/>
              <p:cNvGrpSpPr/>
              <p:nvPr/>
            </p:nvGrpSpPr>
            <p:grpSpPr>
              <a:xfrm>
                <a:off x="3544943" y="978475"/>
                <a:ext cx="1167373" cy="975628"/>
                <a:chOff x="-2521759" y="897403"/>
                <a:chExt cx="1477500" cy="1089600"/>
              </a:xfrm>
            </p:grpSpPr>
            <p:sp>
              <p:nvSpPr>
                <p:cNvPr id="13548" name="Google Shape;13548;p495"/>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549" name="Google Shape;13549;p495"/>
                <p:cNvGrpSpPr/>
                <p:nvPr/>
              </p:nvGrpSpPr>
              <p:grpSpPr>
                <a:xfrm>
                  <a:off x="-2127414" y="1275205"/>
                  <a:ext cx="688733" cy="700658"/>
                  <a:chOff x="40123" y="-1583761"/>
                  <a:chExt cx="688733" cy="1109689"/>
                </a:xfrm>
              </p:grpSpPr>
              <p:grpSp>
                <p:nvGrpSpPr>
                  <p:cNvPr id="13550" name="Google Shape;13550;p495"/>
                  <p:cNvGrpSpPr/>
                  <p:nvPr/>
                </p:nvGrpSpPr>
                <p:grpSpPr>
                  <a:xfrm>
                    <a:off x="45124" y="-1327179"/>
                    <a:ext cx="683733" cy="853107"/>
                    <a:chOff x="597574" y="1930371"/>
                    <a:chExt cx="683733" cy="853107"/>
                  </a:xfrm>
                </p:grpSpPr>
                <p:grpSp>
                  <p:nvGrpSpPr>
                    <p:cNvPr id="13551" name="Google Shape;13551;p495"/>
                    <p:cNvGrpSpPr/>
                    <p:nvPr/>
                  </p:nvGrpSpPr>
                  <p:grpSpPr>
                    <a:xfrm rot="-5400000">
                      <a:off x="640721" y="2142893"/>
                      <a:ext cx="600335" cy="680836"/>
                      <a:chOff x="15239716" y="-12996420"/>
                      <a:chExt cx="1868456" cy="2463229"/>
                    </a:xfrm>
                  </p:grpSpPr>
                  <p:pic>
                    <p:nvPicPr>
                      <p:cNvPr id="13552" name="Google Shape;13552;p495"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3553" name="Google Shape;13553;p495"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3554" name="Google Shape;13554;p495"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3555" name="Google Shape;13555;p495"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3556" name="Google Shape;13556;p495"/>
              <p:cNvGrpSpPr/>
              <p:nvPr/>
            </p:nvGrpSpPr>
            <p:grpSpPr>
              <a:xfrm>
                <a:off x="2770150" y="1836025"/>
                <a:ext cx="4434449" cy="2753950"/>
                <a:chOff x="2354775" y="1227300"/>
                <a:chExt cx="4434449" cy="2753950"/>
              </a:xfrm>
            </p:grpSpPr>
            <p:pic>
              <p:nvPicPr>
                <p:cNvPr id="13557" name="Google Shape;13557;p495"/>
                <p:cNvPicPr preferRelativeResize="0"/>
                <p:nvPr/>
              </p:nvPicPr>
              <p:blipFill>
                <a:blip r:embed="rId7">
                  <a:alphaModFix/>
                </a:blip>
                <a:stretch>
                  <a:fillRect/>
                </a:stretch>
              </p:blipFill>
              <p:spPr>
                <a:xfrm>
                  <a:off x="2354775" y="1227300"/>
                  <a:ext cx="4434449" cy="2753950"/>
                </a:xfrm>
                <a:prstGeom prst="rect">
                  <a:avLst/>
                </a:prstGeom>
                <a:noFill/>
                <a:ln>
                  <a:noFill/>
                </a:ln>
              </p:spPr>
            </p:pic>
            <p:sp>
              <p:nvSpPr>
                <p:cNvPr id="13558" name="Google Shape;13558;p495"/>
                <p:cNvSpPr txBox="1"/>
                <p:nvPr/>
              </p:nvSpPr>
              <p:spPr>
                <a:xfrm rot="24443">
                  <a:off x="2690456" y="22283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duloxetine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CYMBALTA</a:t>
                  </a:r>
                  <a:endParaRPr sz="1800" b="1"/>
                </a:p>
                <a:p>
                  <a:pPr marL="0" marR="0" lvl="0" indent="0" algn="ctr" rtl="0">
                    <a:lnSpc>
                      <a:spcPct val="100000"/>
                    </a:lnSpc>
                    <a:spcBef>
                      <a:spcPts val="0"/>
                    </a:spcBef>
                    <a:spcAft>
                      <a:spcPts val="0"/>
                    </a:spcAft>
                    <a:buClr>
                      <a:srgbClr val="000000"/>
                    </a:buClr>
                    <a:buSzPts val="800"/>
                    <a:buFont typeface="Arial"/>
                    <a:buNone/>
                  </a:pPr>
                  <a:endParaRPr sz="1800" b="1"/>
                </a:p>
              </p:txBody>
            </p:sp>
          </p:grpSp>
          <p:sp>
            <p:nvSpPr>
              <p:cNvPr id="13559" name="Google Shape;13559;p495"/>
              <p:cNvSpPr/>
              <p:nvPr/>
            </p:nvSpPr>
            <p:spPr>
              <a:xfrm>
                <a:off x="3737615" y="20819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560" name="Google Shape;13560;p495"/>
              <p:cNvCxnSpPr/>
              <p:nvPr/>
            </p:nvCxnSpPr>
            <p:spPr>
              <a:xfrm>
                <a:off x="3902804" y="4428534"/>
                <a:ext cx="385200" cy="0"/>
              </a:xfrm>
              <a:prstGeom prst="straightConnector1">
                <a:avLst/>
              </a:prstGeom>
              <a:noFill/>
              <a:ln w="28575" cap="flat" cmpd="sng">
                <a:solidFill>
                  <a:schemeClr val="dk2"/>
                </a:solidFill>
                <a:prstDash val="solid"/>
                <a:round/>
                <a:headEnd type="none" w="med" len="med"/>
                <a:tailEnd type="none" w="med" len="med"/>
              </a:ln>
            </p:spPr>
          </p:cxnSp>
        </p:grpSp>
        <p:sp>
          <p:nvSpPr>
            <p:cNvPr id="13561" name="Google Shape;13561;p495"/>
            <p:cNvSpPr txBox="1"/>
            <p:nvPr/>
          </p:nvSpPr>
          <p:spPr>
            <a:xfrm rot="24292">
              <a:off x="3398827" y="1045697"/>
              <a:ext cx="1485937" cy="3894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CYP</a:t>
              </a:r>
              <a:endParaRPr sz="1200" b="1"/>
            </a:p>
          </p:txBody>
        </p:sp>
      </p:grpSp>
      <p:sp>
        <p:nvSpPr>
          <p:cNvPr id="13562" name="Google Shape;13562;p495"/>
          <p:cNvSpPr txBox="1"/>
          <p:nvPr/>
        </p:nvSpPr>
        <p:spPr>
          <a:xfrm>
            <a:off x="5245725" y="986000"/>
            <a:ext cx="11673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 </a:t>
            </a:r>
            <a:endParaRPr sz="1200" b="1"/>
          </a:p>
          <a:p>
            <a:pPr marL="0" lvl="0" indent="0" algn="l" rtl="0">
              <a:spcBef>
                <a:spcPts val="0"/>
              </a:spcBef>
              <a:spcAft>
                <a:spcPts val="0"/>
              </a:spcAft>
              <a:buNone/>
            </a:pPr>
            <a:r>
              <a:rPr lang="en" sz="1200" b="1"/>
              <a:t>in</a:t>
            </a:r>
            <a:r>
              <a:rPr lang="en" sz="1200" b="1" u="sng"/>
              <a:t>H</a:t>
            </a:r>
            <a:r>
              <a:rPr lang="en" sz="1200" b="1"/>
              <a:t>ibitor</a:t>
            </a:r>
            <a:endParaRPr sz="1200" b="1"/>
          </a:p>
          <a:p>
            <a:pPr marL="0" lvl="0" indent="0" algn="l" rtl="0">
              <a:spcBef>
                <a:spcPts val="0"/>
              </a:spcBef>
              <a:spcAft>
                <a:spcPts val="0"/>
              </a:spcAft>
              <a:buNone/>
            </a:pPr>
            <a:r>
              <a:rPr lang="en" sz="1200" b="1"/>
              <a:t>(moderate)</a:t>
            </a:r>
            <a:endParaRPr sz="1200" b="1"/>
          </a:p>
        </p:txBody>
      </p:sp>
      <p:cxnSp>
        <p:nvCxnSpPr>
          <p:cNvPr id="13563" name="Google Shape;13563;p495"/>
          <p:cNvCxnSpPr/>
          <p:nvPr/>
        </p:nvCxnSpPr>
        <p:spPr>
          <a:xfrm>
            <a:off x="6091450" y="1355438"/>
            <a:ext cx="378900" cy="0"/>
          </a:xfrm>
          <a:prstGeom prst="straightConnector1">
            <a:avLst/>
          </a:prstGeom>
          <a:noFill/>
          <a:ln w="9525" cap="flat" cmpd="sng">
            <a:solidFill>
              <a:schemeClr val="dk2"/>
            </a:solidFill>
            <a:prstDash val="solid"/>
            <a:round/>
            <a:headEnd type="none" w="med" len="med"/>
            <a:tailEnd type="triangle" w="med" len="med"/>
          </a:ln>
        </p:spPr>
      </p:cxnSp>
      <p:sp>
        <p:nvSpPr>
          <p:cNvPr id="13564" name="Google Shape;13564;p495"/>
          <p:cNvSpPr txBox="1"/>
          <p:nvPr/>
        </p:nvSpPr>
        <p:spPr>
          <a:xfrm>
            <a:off x="6470350" y="1078388"/>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increases levels of CYP2D6 substrates</a:t>
            </a:r>
            <a:endParaRPr sz="1200"/>
          </a:p>
        </p:txBody>
      </p:sp>
      <p:cxnSp>
        <p:nvCxnSpPr>
          <p:cNvPr id="13565" name="Google Shape;13565;p495"/>
          <p:cNvCxnSpPr/>
          <p:nvPr/>
        </p:nvCxnSpPr>
        <p:spPr>
          <a:xfrm>
            <a:off x="3764550" y="1568550"/>
            <a:ext cx="864600" cy="749100"/>
          </a:xfrm>
          <a:prstGeom prst="straightConnector1">
            <a:avLst/>
          </a:prstGeom>
          <a:noFill/>
          <a:ln w="9525" cap="flat" cmpd="sng">
            <a:solidFill>
              <a:schemeClr val="dk2"/>
            </a:solidFill>
            <a:prstDash val="solid"/>
            <a:round/>
            <a:headEnd type="none" w="med" len="med"/>
            <a:tailEnd type="triangle" w="med" len="med"/>
          </a:ln>
        </p:spPr>
      </p:cxnSp>
      <p:sp>
        <p:nvSpPr>
          <p:cNvPr id="13566" name="Google Shape;13566;p495"/>
          <p:cNvSpPr txBox="1"/>
          <p:nvPr/>
        </p:nvSpPr>
        <p:spPr>
          <a:xfrm>
            <a:off x="3184251" y="645150"/>
            <a:ext cx="10497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 (CYP1A2, CYP2D6)</a:t>
            </a:r>
            <a:endParaRPr sz="1200"/>
          </a:p>
        </p:txBody>
      </p:sp>
      <p:sp>
        <p:nvSpPr>
          <p:cNvPr id="13567" name="Google Shape;13567;p495"/>
          <p:cNvSpPr txBox="1"/>
          <p:nvPr/>
        </p:nvSpPr>
        <p:spPr>
          <a:xfrm>
            <a:off x="6562525" y="3943200"/>
            <a:ext cx="1404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norepinephrine reuptake inhibitor</a:t>
            </a:r>
            <a:endParaRPr sz="1200" b="1"/>
          </a:p>
        </p:txBody>
      </p:sp>
      <p:sp>
        <p:nvSpPr>
          <p:cNvPr id="13568" name="Google Shape;13568;p495"/>
          <p:cNvSpPr txBox="1"/>
          <p:nvPr/>
        </p:nvSpPr>
        <p:spPr>
          <a:xfrm>
            <a:off x="5995325" y="2126100"/>
            <a:ext cx="1971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cxnSp>
        <p:nvCxnSpPr>
          <p:cNvPr id="13569" name="Google Shape;13569;p495"/>
          <p:cNvCxnSpPr/>
          <p:nvPr/>
        </p:nvCxnSpPr>
        <p:spPr>
          <a:xfrm>
            <a:off x="7494975" y="2403138"/>
            <a:ext cx="378900" cy="0"/>
          </a:xfrm>
          <a:prstGeom prst="straightConnector1">
            <a:avLst/>
          </a:prstGeom>
          <a:noFill/>
          <a:ln w="9525" cap="flat" cmpd="sng">
            <a:solidFill>
              <a:schemeClr val="dk2"/>
            </a:solidFill>
            <a:prstDash val="solid"/>
            <a:round/>
            <a:headEnd type="none" w="med" len="med"/>
            <a:tailEnd type="triangle" w="med" len="med"/>
          </a:ln>
        </p:spPr>
      </p:cxnSp>
      <p:sp>
        <p:nvSpPr>
          <p:cNvPr id="13570" name="Google Shape;13570;p495"/>
          <p:cNvSpPr txBox="1"/>
          <p:nvPr/>
        </p:nvSpPr>
        <p:spPr>
          <a:xfrm>
            <a:off x="7873885" y="1987099"/>
            <a:ext cx="1206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cxnSp>
        <p:nvCxnSpPr>
          <p:cNvPr id="13571" name="Google Shape;13571;p495"/>
          <p:cNvCxnSpPr/>
          <p:nvPr/>
        </p:nvCxnSpPr>
        <p:spPr>
          <a:xfrm>
            <a:off x="7494975" y="4312638"/>
            <a:ext cx="378900" cy="0"/>
          </a:xfrm>
          <a:prstGeom prst="straightConnector1">
            <a:avLst/>
          </a:prstGeom>
          <a:noFill/>
          <a:ln w="9525" cap="flat" cmpd="sng">
            <a:solidFill>
              <a:schemeClr val="dk2"/>
            </a:solidFill>
            <a:prstDash val="solid"/>
            <a:round/>
            <a:headEnd type="none" w="med" len="med"/>
            <a:tailEnd type="triangle" w="med" len="med"/>
          </a:ln>
        </p:spPr>
      </p:cxnSp>
      <p:sp>
        <p:nvSpPr>
          <p:cNvPr id="13572" name="Google Shape;13572;p495"/>
          <p:cNvSpPr txBox="1"/>
          <p:nvPr/>
        </p:nvSpPr>
        <p:spPr>
          <a:xfrm>
            <a:off x="7873885" y="3035399"/>
            <a:ext cx="12069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potentially activating, benefits in chronic pain, ameliorates sexual dysfunction</a:t>
            </a:r>
            <a:endParaRPr sz="1200"/>
          </a:p>
        </p:txBody>
      </p:sp>
      <p:sp>
        <p:nvSpPr>
          <p:cNvPr id="13573" name="Google Shape;13573;p495"/>
          <p:cNvSpPr txBox="1"/>
          <p:nvPr/>
        </p:nvSpPr>
        <p:spPr>
          <a:xfrm>
            <a:off x="454700" y="154525"/>
            <a:ext cx="2771100" cy="448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Duloxetine (CYMBALTA)</a:t>
            </a:r>
            <a:endParaRPr b="1"/>
          </a:p>
          <a:p>
            <a:pPr marL="457200" lvl="0" indent="-317500" algn="l" rtl="0">
              <a:spcBef>
                <a:spcPts val="1000"/>
              </a:spcBef>
              <a:spcAft>
                <a:spcPts val="0"/>
              </a:spcAft>
              <a:buSzPts val="1400"/>
              <a:buChar char="●"/>
            </a:pPr>
            <a:r>
              <a:rPr lang="en" b="1"/>
              <a:t>Serotonin withdrawal less of an issue than with venlafaxine</a:t>
            </a:r>
            <a:endParaRPr b="1"/>
          </a:p>
          <a:p>
            <a:pPr marL="457200" lvl="0" indent="-317500" algn="l" rtl="0">
              <a:spcBef>
                <a:spcPts val="1000"/>
              </a:spcBef>
              <a:spcAft>
                <a:spcPts val="0"/>
              </a:spcAft>
              <a:buSzPts val="1400"/>
              <a:buChar char="●"/>
            </a:pPr>
            <a:r>
              <a:rPr lang="en" b="1"/>
              <a:t>Lower incidence of BP elevation than venlafaxine</a:t>
            </a:r>
            <a:endParaRPr b="1"/>
          </a:p>
          <a:p>
            <a:pPr marL="457200" lvl="0" indent="-317500" algn="l" rtl="0">
              <a:spcBef>
                <a:spcPts val="1000"/>
              </a:spcBef>
              <a:spcAft>
                <a:spcPts val="0"/>
              </a:spcAft>
              <a:buSzPts val="1400"/>
              <a:buChar char="●"/>
            </a:pPr>
            <a:r>
              <a:rPr lang="en" b="1"/>
              <a:t>Liver toxicity is a potential rare idiosyncratic reaction</a:t>
            </a:r>
            <a:endParaRPr b="1"/>
          </a:p>
          <a:p>
            <a:pPr marL="457200" lvl="0" indent="-317500" algn="l" rtl="0">
              <a:spcBef>
                <a:spcPts val="1000"/>
              </a:spcBef>
              <a:spcAft>
                <a:spcPts val="0"/>
              </a:spcAft>
              <a:buSzPts val="1400"/>
              <a:buChar char="●"/>
            </a:pPr>
            <a:r>
              <a:rPr lang="en" b="1">
                <a:solidFill>
                  <a:schemeClr val="dk1"/>
                </a:solidFill>
              </a:rPr>
              <a:t>More drug-drug interactions than venlafaxine</a:t>
            </a:r>
            <a:endParaRPr b="1"/>
          </a:p>
          <a:p>
            <a:pPr marL="457200" lvl="0" indent="-317500" algn="l" rtl="0">
              <a:spcBef>
                <a:spcPts val="1000"/>
              </a:spcBef>
              <a:spcAft>
                <a:spcPts val="1000"/>
              </a:spcAft>
              <a:buSzPts val="1400"/>
              <a:buChar char="●"/>
            </a:pPr>
            <a:r>
              <a:rPr lang="en" b="1"/>
              <a:t>Basically a toss-up between duloxetine and venlafaxine XR as a first-line SNRI</a:t>
            </a:r>
            <a:endParaRPr b="1"/>
          </a:p>
        </p:txBody>
      </p:sp>
      <p:grpSp>
        <p:nvGrpSpPr>
          <p:cNvPr id="13574" name="Google Shape;13574;p495"/>
          <p:cNvGrpSpPr/>
          <p:nvPr/>
        </p:nvGrpSpPr>
        <p:grpSpPr>
          <a:xfrm>
            <a:off x="7628561" y="154516"/>
            <a:ext cx="1383583" cy="880021"/>
            <a:chOff x="2003217" y="1415620"/>
            <a:chExt cx="5189733" cy="3300905"/>
          </a:xfrm>
        </p:grpSpPr>
        <p:pic>
          <p:nvPicPr>
            <p:cNvPr id="13575" name="Google Shape;13575;p495" descr="clipped result image"/>
            <p:cNvPicPr preferRelativeResize="0"/>
            <p:nvPr/>
          </p:nvPicPr>
          <p:blipFill rotWithShape="1">
            <a:blip r:embed="rId8">
              <a:alphaModFix/>
            </a:blip>
            <a:srcRect/>
            <a:stretch/>
          </p:blipFill>
          <p:spPr>
            <a:xfrm>
              <a:off x="4665405" y="1653739"/>
              <a:ext cx="2527545" cy="2945846"/>
            </a:xfrm>
            <a:prstGeom prst="rect">
              <a:avLst/>
            </a:prstGeom>
            <a:noFill/>
            <a:ln>
              <a:noFill/>
            </a:ln>
            <a:effectLst>
              <a:outerShdw blurRad="14288" dist="9525" dir="5400000" algn="bl" rotWithShape="0">
                <a:srgbClr val="000000">
                  <a:alpha val="49800"/>
                </a:srgbClr>
              </a:outerShdw>
            </a:effectLst>
          </p:spPr>
        </p:pic>
        <p:pic>
          <p:nvPicPr>
            <p:cNvPr id="13576" name="Google Shape;13576;p495" descr="clipped result image"/>
            <p:cNvPicPr preferRelativeResize="0"/>
            <p:nvPr/>
          </p:nvPicPr>
          <p:blipFill rotWithShape="1">
            <a:blip r:embed="rId9">
              <a:alphaModFix/>
            </a:blip>
            <a:srcRect/>
            <a:stretch/>
          </p:blipFill>
          <p:spPr>
            <a:xfrm>
              <a:off x="5410710" y="3072344"/>
              <a:ext cx="908631" cy="644411"/>
            </a:xfrm>
            <a:prstGeom prst="rect">
              <a:avLst/>
            </a:prstGeom>
            <a:noFill/>
            <a:ln>
              <a:noFill/>
            </a:ln>
            <a:effectLst>
              <a:outerShdw blurRad="14288" dist="9525" dir="5400000" algn="bl" rotWithShape="0">
                <a:srgbClr val="000000">
                  <a:alpha val="49800"/>
                </a:srgbClr>
              </a:outerShdw>
            </a:effectLst>
          </p:spPr>
        </p:pic>
        <p:pic>
          <p:nvPicPr>
            <p:cNvPr id="13577" name="Google Shape;13577;p495" descr="clipped result image"/>
            <p:cNvPicPr preferRelativeResize="0"/>
            <p:nvPr/>
          </p:nvPicPr>
          <p:blipFill rotWithShape="1">
            <a:blip r:embed="rId10">
              <a:alphaModFix/>
            </a:blip>
            <a:srcRect/>
            <a:stretch/>
          </p:blipFill>
          <p:spPr>
            <a:xfrm rot="222668">
              <a:off x="2102871" y="1488374"/>
              <a:ext cx="2350278" cy="3155397"/>
            </a:xfrm>
            <a:prstGeom prst="rect">
              <a:avLst/>
            </a:prstGeom>
            <a:noFill/>
            <a:ln>
              <a:noFill/>
            </a:ln>
            <a:effectLst>
              <a:outerShdw blurRad="14288" dist="9525" dir="5400000" algn="bl" rotWithShape="0">
                <a:srgbClr val="000000">
                  <a:alpha val="49800"/>
                </a:srgbClr>
              </a:outerShdw>
            </a:effectLst>
          </p:spPr>
        </p:pic>
        <p:pic>
          <p:nvPicPr>
            <p:cNvPr id="13578" name="Google Shape;13578;p495" descr="clipped result image"/>
            <p:cNvPicPr preferRelativeResize="0"/>
            <p:nvPr/>
          </p:nvPicPr>
          <p:blipFill rotWithShape="1">
            <a:blip r:embed="rId9">
              <a:alphaModFix/>
            </a:blip>
            <a:srcRect/>
            <a:stretch/>
          </p:blipFill>
          <p:spPr>
            <a:xfrm>
              <a:off x="2703591" y="3011746"/>
              <a:ext cx="908631" cy="644411"/>
            </a:xfrm>
            <a:prstGeom prst="rect">
              <a:avLst/>
            </a:prstGeom>
            <a:noFill/>
            <a:ln>
              <a:noFill/>
            </a:ln>
            <a:effectLst>
              <a:outerShdw blurRad="14288" dist="9525" dir="5400000" algn="bl" rotWithShape="0">
                <a:srgbClr val="000000">
                  <a:alpha val="49800"/>
                </a:srgbClr>
              </a:outerShdw>
            </a:effectLst>
          </p:spPr>
        </p:pic>
        <p:pic>
          <p:nvPicPr>
            <p:cNvPr id="13579" name="Google Shape;13579;p495" descr="clipped result image"/>
            <p:cNvPicPr preferRelativeResize="0"/>
            <p:nvPr/>
          </p:nvPicPr>
          <p:blipFill rotWithShape="1">
            <a:blip r:embed="rId11">
              <a:alphaModFix/>
            </a:blip>
            <a:srcRect/>
            <a:stretch/>
          </p:blipFill>
          <p:spPr>
            <a:xfrm>
              <a:off x="3899383" y="2765309"/>
              <a:ext cx="472675" cy="748399"/>
            </a:xfrm>
            <a:prstGeom prst="rect">
              <a:avLst/>
            </a:prstGeom>
            <a:noFill/>
            <a:ln>
              <a:noFill/>
            </a:ln>
            <a:effectLst>
              <a:outerShdw blurRad="14288" dist="9525" dir="5400000" algn="bl" rotWithShape="0">
                <a:srgbClr val="000000">
                  <a:alpha val="50000"/>
                </a:srgbClr>
              </a:outerShdw>
            </a:effectLst>
          </p:spPr>
        </p:pic>
        <p:pic>
          <p:nvPicPr>
            <p:cNvPr id="13580" name="Google Shape;13580;p495" descr="clipped result image"/>
            <p:cNvPicPr preferRelativeResize="0"/>
            <p:nvPr/>
          </p:nvPicPr>
          <p:blipFill rotWithShape="1">
            <a:blip r:embed="rId12">
              <a:alphaModFix/>
            </a:blip>
            <a:srcRect/>
            <a:stretch/>
          </p:blipFill>
          <p:spPr>
            <a:xfrm>
              <a:off x="2903779" y="1869872"/>
              <a:ext cx="740624" cy="803208"/>
            </a:xfrm>
            <a:prstGeom prst="rect">
              <a:avLst/>
            </a:prstGeom>
            <a:noFill/>
            <a:ln>
              <a:noFill/>
            </a:ln>
            <a:effectLst>
              <a:outerShdw blurRad="14288" dist="9525" dir="5400000" algn="bl" rotWithShape="0">
                <a:srgbClr val="000000">
                  <a:alpha val="50000"/>
                </a:srgbClr>
              </a:outerShdw>
            </a:effectLst>
          </p:spPr>
        </p:pic>
      </p:gr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Shape 13584"/>
        <p:cNvGrpSpPr/>
        <p:nvPr/>
      </p:nvGrpSpPr>
      <p:grpSpPr>
        <a:xfrm>
          <a:off x="0" y="0"/>
          <a:ext cx="0" cy="0"/>
          <a:chOff x="0" y="0"/>
          <a:chExt cx="0" cy="0"/>
        </a:xfrm>
      </p:grpSpPr>
      <p:sp>
        <p:nvSpPr>
          <p:cNvPr id="13585" name="Google Shape;13585;p496"/>
          <p:cNvSpPr txBox="1"/>
          <p:nvPr/>
        </p:nvSpPr>
        <p:spPr>
          <a:xfrm>
            <a:off x="700600" y="462000"/>
            <a:ext cx="4800900" cy="398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SSRIs</a:t>
            </a:r>
            <a:endParaRPr sz="1900" b="1"/>
          </a:p>
          <a:p>
            <a:pPr marL="914400" lvl="0" indent="-349250" algn="l" rtl="0">
              <a:spcBef>
                <a:spcPts val="0"/>
              </a:spcBef>
              <a:spcAft>
                <a:spcPts val="0"/>
              </a:spcAft>
              <a:buSzPts val="1900"/>
              <a:buAutoNum type="arabicPeriod"/>
            </a:pPr>
            <a:r>
              <a:rPr lang="en" sz="1900" b="1"/>
              <a:t>escitalopram</a:t>
            </a:r>
            <a:endParaRPr sz="1900" b="1"/>
          </a:p>
          <a:p>
            <a:pPr marL="914400" lvl="0" indent="-349250" algn="l" rtl="0">
              <a:spcBef>
                <a:spcPts val="0"/>
              </a:spcBef>
              <a:spcAft>
                <a:spcPts val="0"/>
              </a:spcAft>
              <a:buSzPts val="1900"/>
              <a:buAutoNum type="arabicPeriod"/>
            </a:pPr>
            <a:r>
              <a:rPr lang="en" sz="1900" b="1"/>
              <a:t>citalopram</a:t>
            </a:r>
            <a:endParaRPr sz="1900" b="1"/>
          </a:p>
          <a:p>
            <a:pPr marL="914400" lvl="0" indent="-349250" algn="l" rtl="0">
              <a:spcBef>
                <a:spcPts val="0"/>
              </a:spcBef>
              <a:spcAft>
                <a:spcPts val="0"/>
              </a:spcAft>
              <a:buSzPts val="1900"/>
              <a:buAutoNum type="arabicPeriod"/>
            </a:pPr>
            <a:r>
              <a:rPr lang="en" sz="1900" b="1"/>
              <a:t>fluoxetine</a:t>
            </a:r>
            <a:endParaRPr sz="1900" b="1"/>
          </a:p>
          <a:p>
            <a:pPr marL="914400" lvl="0" indent="-349250" algn="l" rtl="0">
              <a:spcBef>
                <a:spcPts val="0"/>
              </a:spcBef>
              <a:spcAft>
                <a:spcPts val="0"/>
              </a:spcAft>
              <a:buSzPts val="1900"/>
              <a:buAutoNum type="arabicPeriod"/>
            </a:pPr>
            <a:r>
              <a:rPr lang="en" sz="1900" b="1"/>
              <a:t>sertraline</a:t>
            </a:r>
            <a:endParaRPr sz="1900" b="1"/>
          </a:p>
          <a:p>
            <a:pPr marL="914400" lvl="0" indent="-349250" algn="l" rtl="0">
              <a:spcBef>
                <a:spcPts val="0"/>
              </a:spcBef>
              <a:spcAft>
                <a:spcPts val="0"/>
              </a:spcAft>
              <a:buSzPts val="1900"/>
              <a:buAutoNum type="arabicPeriod"/>
            </a:pPr>
            <a:r>
              <a:rPr lang="en" sz="1900" b="1"/>
              <a:t>paroxetine</a:t>
            </a:r>
            <a:endParaRPr sz="1900" b="1"/>
          </a:p>
          <a:p>
            <a:pPr marL="914400" lvl="0" indent="-349250" algn="l" rtl="0">
              <a:spcBef>
                <a:spcPts val="0"/>
              </a:spcBef>
              <a:spcAft>
                <a:spcPts val="0"/>
              </a:spcAft>
              <a:buSzPts val="1900"/>
              <a:buAutoNum type="arabicPeriod"/>
            </a:pPr>
            <a:r>
              <a:rPr lang="en" sz="1900" b="1"/>
              <a:t>fluvoxamine</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SNRIs</a:t>
            </a:r>
            <a:endParaRPr sz="1900" b="1"/>
          </a:p>
          <a:p>
            <a:pPr marL="914400" lvl="0" indent="-349250" algn="l" rtl="0">
              <a:spcBef>
                <a:spcPts val="0"/>
              </a:spcBef>
              <a:spcAft>
                <a:spcPts val="0"/>
              </a:spcAft>
              <a:buSzPts val="1900"/>
              <a:buAutoNum type="arabicPeriod"/>
            </a:pPr>
            <a:r>
              <a:rPr lang="en" sz="1900" b="1"/>
              <a:t>venlafaxine</a:t>
            </a:r>
            <a:endParaRPr sz="1900" b="1"/>
          </a:p>
          <a:p>
            <a:pPr marL="914400" lvl="0" indent="-349250" algn="l" rtl="0">
              <a:spcBef>
                <a:spcPts val="0"/>
              </a:spcBef>
              <a:spcAft>
                <a:spcPts val="0"/>
              </a:spcAft>
              <a:buSzPts val="1900"/>
              <a:buAutoNum type="arabicPeriod"/>
            </a:pPr>
            <a:r>
              <a:rPr lang="en" sz="1900" b="1"/>
              <a:t>desvenlafaxine</a:t>
            </a:r>
            <a:endParaRPr sz="1900" b="1"/>
          </a:p>
          <a:p>
            <a:pPr marL="914400" lvl="0" indent="-349250" algn="l" rtl="0">
              <a:spcBef>
                <a:spcPts val="0"/>
              </a:spcBef>
              <a:spcAft>
                <a:spcPts val="0"/>
              </a:spcAft>
              <a:buSzPts val="1900"/>
              <a:buAutoNum type="arabicPeriod"/>
            </a:pPr>
            <a:r>
              <a:rPr lang="en" sz="1900" b="1"/>
              <a:t>duloxetine</a:t>
            </a:r>
            <a:endParaRPr sz="1900" b="1"/>
          </a:p>
          <a:p>
            <a:pPr marL="914400" lvl="0" indent="-349250" algn="l" rtl="0">
              <a:spcBef>
                <a:spcPts val="0"/>
              </a:spcBef>
              <a:spcAft>
                <a:spcPts val="0"/>
              </a:spcAft>
              <a:buSzPts val="1900"/>
              <a:buAutoNum type="arabicPeriod"/>
            </a:pPr>
            <a:endParaRPr sz="1900" b="1"/>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Shape 13589"/>
        <p:cNvGrpSpPr/>
        <p:nvPr/>
      </p:nvGrpSpPr>
      <p:grpSpPr>
        <a:xfrm>
          <a:off x="0" y="0"/>
          <a:ext cx="0" cy="0"/>
          <a:chOff x="0" y="0"/>
          <a:chExt cx="0" cy="0"/>
        </a:xfrm>
      </p:grpSpPr>
      <p:sp>
        <p:nvSpPr>
          <p:cNvPr id="13590" name="Google Shape;13590;p497"/>
          <p:cNvSpPr txBox="1"/>
          <p:nvPr/>
        </p:nvSpPr>
        <p:spPr>
          <a:xfrm>
            <a:off x="700600" y="462000"/>
            <a:ext cx="4800900" cy="398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SSRIs</a:t>
            </a:r>
            <a:endParaRPr sz="1900" b="1"/>
          </a:p>
          <a:p>
            <a:pPr marL="914400" lvl="0" indent="-349250" algn="l" rtl="0">
              <a:spcBef>
                <a:spcPts val="0"/>
              </a:spcBef>
              <a:spcAft>
                <a:spcPts val="0"/>
              </a:spcAft>
              <a:buSzPts val="1900"/>
              <a:buAutoNum type="arabicPeriod"/>
            </a:pPr>
            <a:r>
              <a:rPr lang="en" sz="1900" b="1"/>
              <a:t>escitalopram</a:t>
            </a:r>
            <a:endParaRPr sz="1900" b="1"/>
          </a:p>
          <a:p>
            <a:pPr marL="914400" lvl="0" indent="-349250" algn="l" rtl="0">
              <a:spcBef>
                <a:spcPts val="0"/>
              </a:spcBef>
              <a:spcAft>
                <a:spcPts val="0"/>
              </a:spcAft>
              <a:buSzPts val="1900"/>
              <a:buAutoNum type="arabicPeriod"/>
            </a:pPr>
            <a:r>
              <a:rPr lang="en" sz="1900" b="1"/>
              <a:t>citalopram</a:t>
            </a:r>
            <a:endParaRPr sz="1900" b="1"/>
          </a:p>
          <a:p>
            <a:pPr marL="914400" lvl="0" indent="-349250" algn="l" rtl="0">
              <a:spcBef>
                <a:spcPts val="0"/>
              </a:spcBef>
              <a:spcAft>
                <a:spcPts val="0"/>
              </a:spcAft>
              <a:buSzPts val="1900"/>
              <a:buAutoNum type="arabicPeriod"/>
            </a:pPr>
            <a:r>
              <a:rPr lang="en" sz="1900" b="1"/>
              <a:t>fluoxetine</a:t>
            </a:r>
            <a:endParaRPr sz="1900" b="1"/>
          </a:p>
          <a:p>
            <a:pPr marL="914400" lvl="0" indent="-349250" algn="l" rtl="0">
              <a:spcBef>
                <a:spcPts val="0"/>
              </a:spcBef>
              <a:spcAft>
                <a:spcPts val="0"/>
              </a:spcAft>
              <a:buSzPts val="1900"/>
              <a:buAutoNum type="arabicPeriod"/>
            </a:pPr>
            <a:r>
              <a:rPr lang="en" sz="1900" b="1"/>
              <a:t>sertraline</a:t>
            </a:r>
            <a:endParaRPr sz="1900" b="1"/>
          </a:p>
          <a:p>
            <a:pPr marL="914400" lvl="0" indent="-349250" algn="l" rtl="0">
              <a:spcBef>
                <a:spcPts val="0"/>
              </a:spcBef>
              <a:spcAft>
                <a:spcPts val="0"/>
              </a:spcAft>
              <a:buSzPts val="1900"/>
              <a:buAutoNum type="arabicPeriod"/>
            </a:pPr>
            <a:r>
              <a:rPr lang="en" sz="1900" b="1"/>
              <a:t>paroxetine</a:t>
            </a:r>
            <a:endParaRPr sz="1900" b="1"/>
          </a:p>
          <a:p>
            <a:pPr marL="914400" lvl="0" indent="-349250" algn="l" rtl="0">
              <a:spcBef>
                <a:spcPts val="0"/>
              </a:spcBef>
              <a:spcAft>
                <a:spcPts val="0"/>
              </a:spcAft>
              <a:buSzPts val="1900"/>
              <a:buAutoNum type="arabicPeriod"/>
            </a:pPr>
            <a:r>
              <a:rPr lang="en" sz="1900" b="1"/>
              <a:t>fluvoxamine</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SNRIs</a:t>
            </a:r>
            <a:endParaRPr sz="1900" b="1"/>
          </a:p>
          <a:p>
            <a:pPr marL="914400" lvl="0" indent="-349250" algn="l" rtl="0">
              <a:spcBef>
                <a:spcPts val="0"/>
              </a:spcBef>
              <a:spcAft>
                <a:spcPts val="0"/>
              </a:spcAft>
              <a:buSzPts val="1900"/>
              <a:buAutoNum type="arabicPeriod"/>
            </a:pPr>
            <a:r>
              <a:rPr lang="en" sz="1900" b="1"/>
              <a:t>venlafaxine</a:t>
            </a:r>
            <a:endParaRPr sz="1900" b="1"/>
          </a:p>
          <a:p>
            <a:pPr marL="914400" lvl="0" indent="-349250" algn="l" rtl="0">
              <a:spcBef>
                <a:spcPts val="0"/>
              </a:spcBef>
              <a:spcAft>
                <a:spcPts val="0"/>
              </a:spcAft>
              <a:buSzPts val="1900"/>
              <a:buAutoNum type="arabicPeriod"/>
            </a:pPr>
            <a:r>
              <a:rPr lang="en" sz="1900" b="1"/>
              <a:t>desvenlafaxine</a:t>
            </a:r>
            <a:endParaRPr sz="1900" b="1"/>
          </a:p>
          <a:p>
            <a:pPr marL="914400" lvl="0" indent="-349250" algn="l" rtl="0">
              <a:spcBef>
                <a:spcPts val="0"/>
              </a:spcBef>
              <a:spcAft>
                <a:spcPts val="0"/>
              </a:spcAft>
              <a:buSzPts val="1900"/>
              <a:buAutoNum type="arabicPeriod"/>
            </a:pPr>
            <a:r>
              <a:rPr lang="en" sz="1900" b="1"/>
              <a:t>duloxetine</a:t>
            </a:r>
            <a:endParaRPr sz="1900" b="1"/>
          </a:p>
          <a:p>
            <a:pPr marL="914400" lvl="0" indent="-349250" algn="l" rtl="0">
              <a:spcBef>
                <a:spcPts val="0"/>
              </a:spcBef>
              <a:spcAft>
                <a:spcPts val="0"/>
              </a:spcAft>
              <a:buSzPts val="1900"/>
              <a:buAutoNum type="arabicPeriod"/>
            </a:pPr>
            <a:r>
              <a:rPr lang="en" sz="1900" b="1"/>
              <a:t>levomilnacipran</a:t>
            </a:r>
            <a:endParaRPr sz="1900" b="1"/>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Shape 13594"/>
        <p:cNvGrpSpPr/>
        <p:nvPr/>
      </p:nvGrpSpPr>
      <p:grpSpPr>
        <a:xfrm>
          <a:off x="0" y="0"/>
          <a:ext cx="0" cy="0"/>
          <a:chOff x="0" y="0"/>
          <a:chExt cx="0" cy="0"/>
        </a:xfrm>
      </p:grpSpPr>
      <p:sp>
        <p:nvSpPr>
          <p:cNvPr id="13595" name="Google Shape;13595;p498"/>
          <p:cNvSpPr txBox="1"/>
          <p:nvPr/>
        </p:nvSpPr>
        <p:spPr>
          <a:xfrm>
            <a:off x="7391395" y="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2013</a:t>
            </a:r>
            <a:endParaRPr sz="1600"/>
          </a:p>
          <a:p>
            <a:pPr marL="0" marR="0" lvl="0" indent="0" algn="l" rtl="0">
              <a:lnSpc>
                <a:spcPct val="100000"/>
              </a:lnSpc>
              <a:spcBef>
                <a:spcPts val="0"/>
              </a:spcBef>
              <a:spcAft>
                <a:spcPts val="0"/>
              </a:spcAft>
              <a:buClr>
                <a:schemeClr val="dk1"/>
              </a:buClr>
              <a:buSzPts val="1100"/>
              <a:buFont typeface="Arial"/>
              <a:buNone/>
            </a:pPr>
            <a:r>
              <a:rPr lang="en" sz="1600"/>
              <a:t>$394–$484</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sp>
        <p:nvSpPr>
          <p:cNvPr id="13596" name="Google Shape;13596;p498"/>
          <p:cNvSpPr txBox="1"/>
          <p:nvPr/>
        </p:nvSpPr>
        <p:spPr>
          <a:xfrm>
            <a:off x="8095373" y="3541900"/>
            <a:ext cx="21741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r>
              <a:rPr lang="en" sz="1600">
                <a:solidFill>
                  <a:schemeClr val="dk1"/>
                </a:solidFill>
              </a:rPr>
              <a:t>20</a:t>
            </a:r>
            <a:endParaRPr sz="2200">
              <a:solidFill>
                <a:schemeClr val="dk1"/>
              </a:solidFill>
            </a:endParaRPr>
          </a:p>
          <a:p>
            <a:pPr marL="0" lvl="0" indent="0" algn="l" rtl="0">
              <a:spcBef>
                <a:spcPts val="0"/>
              </a:spcBef>
              <a:spcAft>
                <a:spcPts val="0"/>
              </a:spcAft>
              <a:buClr>
                <a:schemeClr val="dk1"/>
              </a:buClr>
              <a:buSzPts val="800"/>
              <a:buFont typeface="Arial"/>
              <a:buNone/>
            </a:pPr>
            <a:r>
              <a:rPr lang="en" sz="1600" u="sng">
                <a:solidFill>
                  <a:schemeClr val="dk1"/>
                </a:solidFill>
              </a:rPr>
              <a:t>40</a:t>
            </a:r>
            <a:endParaRPr sz="22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80</a:t>
            </a:r>
            <a:endParaRPr sz="22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120</a:t>
            </a:r>
            <a:endParaRPr sz="2200">
              <a:solidFill>
                <a:schemeClr val="dk1"/>
              </a:solidFill>
            </a:endParaRPr>
          </a:p>
          <a:p>
            <a:pPr marL="0" lvl="0" indent="0" algn="l" rtl="0">
              <a:spcBef>
                <a:spcPts val="0"/>
              </a:spcBef>
              <a:spcAft>
                <a:spcPts val="0"/>
              </a:spcAft>
              <a:buClr>
                <a:schemeClr val="dk1"/>
              </a:buClr>
              <a:buSzPts val="600"/>
              <a:buFont typeface="Arial"/>
              <a:buNone/>
            </a:pPr>
            <a:r>
              <a:rPr lang="en">
                <a:solidFill>
                  <a:schemeClr val="dk1"/>
                </a:solidFill>
              </a:rPr>
              <a:t>mg</a:t>
            </a:r>
            <a:endParaRPr>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1800"/>
          </a:p>
        </p:txBody>
      </p:sp>
      <p:cxnSp>
        <p:nvCxnSpPr>
          <p:cNvPr id="13597" name="Google Shape;13597;p498"/>
          <p:cNvCxnSpPr/>
          <p:nvPr/>
        </p:nvCxnSpPr>
        <p:spPr>
          <a:xfrm>
            <a:off x="7039075" y="1200"/>
            <a:ext cx="0" cy="5141100"/>
          </a:xfrm>
          <a:prstGeom prst="straightConnector1">
            <a:avLst/>
          </a:prstGeom>
          <a:noFill/>
          <a:ln w="9525" cap="flat" cmpd="sng">
            <a:solidFill>
              <a:schemeClr val="dk2"/>
            </a:solidFill>
            <a:prstDash val="solid"/>
            <a:round/>
            <a:headEnd type="none" w="med" len="med"/>
            <a:tailEnd type="none" w="med" len="med"/>
          </a:ln>
        </p:spPr>
      </p:cxnSp>
      <p:sp>
        <p:nvSpPr>
          <p:cNvPr id="13598" name="Google Shape;13598;p498"/>
          <p:cNvSpPr txBox="1"/>
          <p:nvPr/>
        </p:nvSpPr>
        <p:spPr>
          <a:xfrm>
            <a:off x="19050" y="-38275"/>
            <a:ext cx="3381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Levo</a:t>
            </a:r>
            <a:r>
              <a:rPr lang="en" sz="1800" u="sng">
                <a:solidFill>
                  <a:schemeClr val="dk1"/>
                </a:solidFill>
              </a:rPr>
              <a:t>mil</a:t>
            </a:r>
            <a:r>
              <a:rPr lang="en" sz="1800">
                <a:solidFill>
                  <a:schemeClr val="dk1"/>
                </a:solidFill>
              </a:rPr>
              <a:t>nacipran (FETZIMA)  </a:t>
            </a:r>
            <a:endParaRPr sz="1800">
              <a:solidFill>
                <a:schemeClr val="dk1"/>
              </a:solidFill>
            </a:endParaRPr>
          </a:p>
          <a:p>
            <a:pPr marL="0" lvl="0" indent="0" algn="l" rtl="0">
              <a:lnSpc>
                <a:spcPct val="115000"/>
              </a:lnSpc>
              <a:spcBef>
                <a:spcPts val="0"/>
              </a:spcBef>
              <a:spcAft>
                <a:spcPts val="0"/>
              </a:spcAft>
              <a:buClr>
                <a:schemeClr val="dk1"/>
              </a:buClr>
              <a:buSzPts val="900"/>
              <a:buFont typeface="Arial"/>
              <a:buNone/>
            </a:pPr>
            <a:r>
              <a:rPr lang="en" sz="1300">
                <a:solidFill>
                  <a:schemeClr val="dk1"/>
                </a:solidFill>
              </a:rPr>
              <a:t>LEE voe mil NA si pran  / fet ZEE ma</a:t>
            </a:r>
            <a:endParaRPr sz="13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1600">
                <a:solidFill>
                  <a:schemeClr val="dk1"/>
                </a:solidFill>
              </a:rPr>
              <a:t>“Leave Mil</a:t>
            </a:r>
            <a:r>
              <a:rPr lang="en" sz="1200">
                <a:solidFill>
                  <a:schemeClr val="dk1"/>
                </a:solidFill>
              </a:rPr>
              <a:t>house</a:t>
            </a:r>
            <a:r>
              <a:rPr lang="en" sz="1600">
                <a:solidFill>
                  <a:schemeClr val="dk1"/>
                </a:solidFill>
              </a:rPr>
              <a:t> </a:t>
            </a:r>
            <a:r>
              <a:rPr lang="en" sz="1200">
                <a:solidFill>
                  <a:schemeClr val="dk1"/>
                </a:solidFill>
              </a:rPr>
              <a:t>with a</a:t>
            </a:r>
            <a:r>
              <a:rPr lang="en" sz="1600">
                <a:solidFill>
                  <a:schemeClr val="dk1"/>
                </a:solidFill>
              </a:rPr>
              <a:t> Zima Fet</a:t>
            </a:r>
            <a:r>
              <a:rPr lang="en" sz="1200">
                <a:solidFill>
                  <a:schemeClr val="dk1"/>
                </a:solidFill>
              </a:rPr>
              <a:t>ish</a:t>
            </a:r>
            <a:r>
              <a:rPr lang="en" sz="1600">
                <a:solidFill>
                  <a:schemeClr val="dk1"/>
                </a:solidFill>
              </a:rPr>
              <a:t>”</a:t>
            </a:r>
            <a:endParaRPr sz="1600">
              <a:solidFill>
                <a:schemeClr val="dk1"/>
              </a:solidFill>
            </a:endParaRPr>
          </a:p>
          <a:p>
            <a:pPr marL="0" marR="0" lvl="0" indent="0" algn="l" rtl="0">
              <a:lnSpc>
                <a:spcPct val="115000"/>
              </a:lnSpc>
              <a:spcBef>
                <a:spcPts val="0"/>
              </a:spcBef>
              <a:spcAft>
                <a:spcPts val="0"/>
              </a:spcAft>
              <a:buClr>
                <a:srgbClr val="000000"/>
              </a:buClr>
              <a:buSzPts val="1200"/>
              <a:buFont typeface="Arial"/>
              <a:buNone/>
            </a:pPr>
            <a:endParaRPr sz="2200"/>
          </a:p>
        </p:txBody>
      </p:sp>
      <p:sp>
        <p:nvSpPr>
          <p:cNvPr id="13599" name="Google Shape;13599;p498"/>
          <p:cNvSpPr txBox="1"/>
          <p:nvPr/>
        </p:nvSpPr>
        <p:spPr>
          <a:xfrm>
            <a:off x="28575" y="952325"/>
            <a:ext cx="3308100" cy="19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t>❖ Antidepressant</a:t>
            </a:r>
            <a:endParaRPr/>
          </a:p>
          <a:p>
            <a:pPr marL="0" marR="0" lvl="0" indent="0" algn="l" rtl="0">
              <a:lnSpc>
                <a:spcPct val="100000"/>
              </a:lnSpc>
              <a:spcBef>
                <a:spcPts val="0"/>
              </a:spcBef>
              <a:spcAft>
                <a:spcPts val="0"/>
              </a:spcAft>
              <a:buClr>
                <a:schemeClr val="dk1"/>
              </a:buClr>
              <a:buSzPts val="1100"/>
              <a:buFont typeface="Arial"/>
              <a:buNone/>
            </a:pPr>
            <a:r>
              <a:rPr lang="en"/>
              <a:t>❖ Serotonin-norepinephrine</a:t>
            </a:r>
            <a:endParaRPr/>
          </a:p>
          <a:p>
            <a:pPr marL="0" marR="0" lvl="0" indent="0" algn="l" rtl="0">
              <a:lnSpc>
                <a:spcPct val="100000"/>
              </a:lnSpc>
              <a:spcBef>
                <a:spcPts val="0"/>
              </a:spcBef>
              <a:spcAft>
                <a:spcPts val="0"/>
              </a:spcAft>
              <a:buClr>
                <a:schemeClr val="dk1"/>
              </a:buClr>
              <a:buSzPts val="1100"/>
              <a:buFont typeface="Arial"/>
              <a:buNone/>
            </a:pPr>
            <a:r>
              <a:rPr lang="en"/>
              <a:t>    reuptake inhibitor (SNRI)</a:t>
            </a:r>
            <a:endParaRPr/>
          </a:p>
          <a:p>
            <a:pPr marL="0" marR="0" lvl="0" indent="0" algn="l" rtl="0">
              <a:lnSpc>
                <a:spcPct val="100000"/>
              </a:lnSpc>
              <a:spcBef>
                <a:spcPts val="0"/>
              </a:spcBef>
              <a:spcAft>
                <a:spcPts val="0"/>
              </a:spcAft>
              <a:buClr>
                <a:schemeClr val="dk1"/>
              </a:buClr>
              <a:buSzPts val="1100"/>
              <a:buFont typeface="Arial"/>
              <a:buNone/>
            </a:pPr>
            <a:r>
              <a:rPr lang="en"/>
              <a:t>❖ </a:t>
            </a:r>
            <a:r>
              <a:rPr lang="en">
                <a:highlight>
                  <a:srgbClr val="FFFF00"/>
                </a:highlight>
              </a:rPr>
              <a:t>NE &gt;&gt; 5-HT</a:t>
            </a:r>
            <a:endParaRPr>
              <a:highlight>
                <a:srgbClr val="FFFF00"/>
              </a:highlight>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sz="1200" b="0" i="0" u="none" strike="noStrike" cap="none">
              <a:solidFill>
                <a:srgbClr val="000000"/>
              </a:solidFill>
              <a:latin typeface="Arial"/>
              <a:ea typeface="Arial"/>
              <a:cs typeface="Arial"/>
              <a:sym typeface="Arial"/>
            </a:endParaRPr>
          </a:p>
        </p:txBody>
      </p:sp>
      <p:sp>
        <p:nvSpPr>
          <p:cNvPr id="13600" name="Google Shape;13600;p498"/>
          <p:cNvSpPr txBox="1"/>
          <p:nvPr/>
        </p:nvSpPr>
        <p:spPr>
          <a:xfrm>
            <a:off x="7925548" y="2673125"/>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1600"/>
              <a:t>SNRI</a:t>
            </a:r>
            <a:endParaRPr sz="1600"/>
          </a:p>
        </p:txBody>
      </p:sp>
      <p:grpSp>
        <p:nvGrpSpPr>
          <p:cNvPr id="13601" name="Google Shape;13601;p498"/>
          <p:cNvGrpSpPr/>
          <p:nvPr/>
        </p:nvGrpSpPr>
        <p:grpSpPr>
          <a:xfrm>
            <a:off x="7473738" y="2522972"/>
            <a:ext cx="451800" cy="670115"/>
            <a:chOff x="7626138" y="2522972"/>
            <a:chExt cx="451800" cy="670115"/>
          </a:xfrm>
        </p:grpSpPr>
        <p:pic>
          <p:nvPicPr>
            <p:cNvPr id="13602" name="Google Shape;13602;p498" descr="clipped result image"/>
            <p:cNvPicPr preferRelativeResize="0"/>
            <p:nvPr/>
          </p:nvPicPr>
          <p:blipFill>
            <a:blip r:embed="rId3">
              <a:alphaModFix/>
            </a:blip>
            <a:stretch>
              <a:fillRect/>
            </a:stretch>
          </p:blipFill>
          <p:spPr>
            <a:xfrm>
              <a:off x="7654703" y="2603087"/>
              <a:ext cx="275189" cy="590000"/>
            </a:xfrm>
            <a:prstGeom prst="rect">
              <a:avLst/>
            </a:prstGeom>
            <a:noFill/>
            <a:ln>
              <a:noFill/>
            </a:ln>
          </p:spPr>
        </p:pic>
        <p:sp>
          <p:nvSpPr>
            <p:cNvPr id="13603" name="Google Shape;13603;p498"/>
            <p:cNvSpPr txBox="1"/>
            <p:nvPr/>
          </p:nvSpPr>
          <p:spPr>
            <a:xfrm>
              <a:off x="7626138" y="2522972"/>
              <a:ext cx="451800" cy="42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solidFill>
                    <a:srgbClr val="CC0000"/>
                  </a:solidFill>
                </a:rPr>
                <a:t>+</a:t>
              </a:r>
              <a:endParaRPr sz="2200" b="1">
                <a:solidFill>
                  <a:srgbClr val="CC0000"/>
                </a:solidFill>
              </a:endParaRPr>
            </a:p>
          </p:txBody>
        </p:sp>
      </p:grpSp>
      <p:pic>
        <p:nvPicPr>
          <p:cNvPr id="13604" name="Google Shape;13604;p498" descr="Levomilnacipran.svg"/>
          <p:cNvPicPr preferRelativeResize="0"/>
          <p:nvPr/>
        </p:nvPicPr>
        <p:blipFill rotWithShape="1">
          <a:blip r:embed="rId4">
            <a:alphaModFix/>
          </a:blip>
          <a:srcRect/>
          <a:stretch/>
        </p:blipFill>
        <p:spPr>
          <a:xfrm>
            <a:off x="7342275" y="1164250"/>
            <a:ext cx="1551593" cy="874500"/>
          </a:xfrm>
          <a:prstGeom prst="rect">
            <a:avLst/>
          </a:prstGeom>
          <a:noFill/>
          <a:ln>
            <a:noFill/>
          </a:ln>
        </p:spPr>
      </p:pic>
      <p:pic>
        <p:nvPicPr>
          <p:cNvPr id="13605" name="Google Shape;13605;p498" descr="clipped result image"/>
          <p:cNvPicPr preferRelativeResize="0"/>
          <p:nvPr/>
        </p:nvPicPr>
        <p:blipFill rotWithShape="1">
          <a:blip r:embed="rId5">
            <a:alphaModFix/>
          </a:blip>
          <a:srcRect/>
          <a:stretch/>
        </p:blipFill>
        <p:spPr>
          <a:xfrm rot="-5400000">
            <a:off x="7394529" y="4054501"/>
            <a:ext cx="796150" cy="321775"/>
          </a:xfrm>
          <a:prstGeom prst="rect">
            <a:avLst/>
          </a:prstGeom>
          <a:noFill/>
          <a:ln>
            <a:noFill/>
          </a:ln>
          <a:effectLst>
            <a:outerShdw blurRad="14288" dist="28575" dir="2700000" algn="tl" rotWithShape="0">
              <a:srgbClr val="000000">
                <a:alpha val="13000"/>
              </a:srgbClr>
            </a:outerShdw>
          </a:effectLst>
        </p:spPr>
      </p:pic>
      <p:pic>
        <p:nvPicPr>
          <p:cNvPr id="13606" name="Google Shape;13606;p498" descr="A drawing of a cartoon character&#10;&#10;Description automatically generated"/>
          <p:cNvPicPr preferRelativeResize="0"/>
          <p:nvPr/>
        </p:nvPicPr>
        <p:blipFill rotWithShape="1">
          <a:blip r:embed="rId6">
            <a:alphaModFix/>
          </a:blip>
          <a:srcRect/>
          <a:stretch/>
        </p:blipFill>
        <p:spPr>
          <a:xfrm>
            <a:off x="3573581" y="898029"/>
            <a:ext cx="1408344" cy="3109543"/>
          </a:xfrm>
          <a:prstGeom prst="rect">
            <a:avLst/>
          </a:prstGeom>
          <a:noFill/>
          <a:ln>
            <a:noFill/>
          </a:ln>
        </p:spPr>
      </p:pic>
      <p:sp>
        <p:nvSpPr>
          <p:cNvPr id="13607" name="Google Shape;13607;p498"/>
          <p:cNvSpPr/>
          <p:nvPr/>
        </p:nvSpPr>
        <p:spPr>
          <a:xfrm>
            <a:off x="4854675" y="460925"/>
            <a:ext cx="1284000" cy="658800"/>
          </a:xfrm>
          <a:prstGeom prst="wedgeRectCallout">
            <a:avLst>
              <a:gd name="adj1" fmla="val -46592"/>
              <a:gd name="adj2" fmla="val 84862"/>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608" name="Google Shape;13608;p498"/>
          <p:cNvPicPr preferRelativeResize="0"/>
          <p:nvPr/>
        </p:nvPicPr>
        <p:blipFill rotWithShape="1">
          <a:blip r:embed="rId7">
            <a:alphaModFix/>
          </a:blip>
          <a:srcRect/>
          <a:stretch/>
        </p:blipFill>
        <p:spPr>
          <a:xfrm rot="-458240">
            <a:off x="4697252" y="2868653"/>
            <a:ext cx="1889542" cy="1996480"/>
          </a:xfrm>
          <a:prstGeom prst="rect">
            <a:avLst/>
          </a:prstGeom>
          <a:noFill/>
          <a:ln>
            <a:noFill/>
          </a:ln>
        </p:spPr>
      </p:pic>
      <p:sp>
        <p:nvSpPr>
          <p:cNvPr id="13609" name="Google Shape;13609;p498"/>
          <p:cNvSpPr txBox="1"/>
          <p:nvPr/>
        </p:nvSpPr>
        <p:spPr>
          <a:xfrm>
            <a:off x="3105550" y="4144171"/>
            <a:ext cx="2285400" cy="87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1200" b="0" i="0" u="none" strike="noStrike" cap="none">
                <a:solidFill>
                  <a:srgbClr val="000000"/>
                </a:solidFill>
                <a:latin typeface="Arial"/>
                <a:ea typeface="Arial"/>
                <a:cs typeface="Arial"/>
                <a:sym typeface="Arial"/>
              </a:rPr>
              <a:t>Zima was a clear malt beverage available 1993</a:t>
            </a:r>
            <a:r>
              <a:rPr lang="en" sz="1200"/>
              <a:t>–</a:t>
            </a:r>
            <a:r>
              <a:rPr lang="en" sz="1200" b="0" i="0" u="none" strike="noStrike" cap="none">
                <a:solidFill>
                  <a:srgbClr val="000000"/>
                </a:solidFill>
                <a:latin typeface="Arial"/>
                <a:ea typeface="Arial"/>
                <a:cs typeface="Arial"/>
                <a:sym typeface="Arial"/>
              </a:rPr>
              <a:t>2008.</a:t>
            </a:r>
            <a:endParaRPr sz="1200" b="0" i="0" u="none" strike="noStrike" cap="none">
              <a:solidFill>
                <a:srgbClr val="000000"/>
              </a:solidFill>
              <a:latin typeface="Arial"/>
              <a:ea typeface="Arial"/>
              <a:cs typeface="Arial"/>
              <a:sym typeface="Arial"/>
            </a:endParaRPr>
          </a:p>
        </p:txBody>
      </p:sp>
      <p:pic>
        <p:nvPicPr>
          <p:cNvPr id="13610" name="Google Shape;13610;p498"/>
          <p:cNvPicPr preferRelativeResize="0"/>
          <p:nvPr/>
        </p:nvPicPr>
        <p:blipFill rotWithShape="1">
          <a:blip r:embed="rId8">
            <a:alphaModFix/>
          </a:blip>
          <a:srcRect/>
          <a:stretch/>
        </p:blipFill>
        <p:spPr>
          <a:xfrm flipH="1">
            <a:off x="3685328" y="187451"/>
            <a:ext cx="862008" cy="427947"/>
          </a:xfrm>
          <a:prstGeom prst="rect">
            <a:avLst/>
          </a:prstGeom>
          <a:noFill/>
          <a:ln>
            <a:noFill/>
          </a:ln>
        </p:spPr>
      </p:pic>
      <p:pic>
        <p:nvPicPr>
          <p:cNvPr id="13611" name="Google Shape;13611;p498"/>
          <p:cNvPicPr preferRelativeResize="0"/>
          <p:nvPr/>
        </p:nvPicPr>
        <p:blipFill rotWithShape="1">
          <a:blip r:embed="rId9">
            <a:alphaModFix/>
          </a:blip>
          <a:srcRect/>
          <a:stretch/>
        </p:blipFill>
        <p:spPr>
          <a:xfrm flipH="1">
            <a:off x="3682625" y="312210"/>
            <a:ext cx="901872" cy="820406"/>
          </a:xfrm>
          <a:prstGeom prst="rect">
            <a:avLst/>
          </a:prstGeom>
          <a:noFill/>
          <a:ln>
            <a:noFill/>
          </a:ln>
        </p:spPr>
      </p:pic>
      <p:sp>
        <p:nvSpPr>
          <p:cNvPr id="13612" name="Google Shape;13612;p498"/>
          <p:cNvSpPr txBox="1"/>
          <p:nvPr/>
        </p:nvSpPr>
        <p:spPr>
          <a:xfrm>
            <a:off x="4906731" y="464399"/>
            <a:ext cx="1284000" cy="341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1500" b="0" i="0" u="none" strike="noStrike" cap="none">
                <a:solidFill>
                  <a:srgbClr val="000000"/>
                </a:solidFill>
                <a:latin typeface="Arial"/>
                <a:ea typeface="Arial"/>
                <a:cs typeface="Arial"/>
                <a:sym typeface="Arial"/>
              </a:rPr>
              <a:t>Now that’s stimulating!</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000000"/>
              </a:solidFill>
              <a:latin typeface="Times New Roman"/>
              <a:ea typeface="Times New Roman"/>
              <a:cs typeface="Times New Roman"/>
              <a:sym typeface="Times New Roman"/>
            </a:endParaRPr>
          </a:p>
        </p:txBody>
      </p:sp>
      <p:sp>
        <p:nvSpPr>
          <p:cNvPr id="13613" name="Google Shape;13613;p498"/>
          <p:cNvSpPr/>
          <p:nvPr/>
        </p:nvSpPr>
        <p:spPr>
          <a:xfrm>
            <a:off x="5089852" y="4764979"/>
            <a:ext cx="1770000" cy="178800"/>
          </a:xfrm>
          <a:prstGeom prst="roundRect">
            <a:avLst>
              <a:gd name="adj" fmla="val 16667"/>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Shape 13617"/>
        <p:cNvGrpSpPr/>
        <p:nvPr/>
      </p:nvGrpSpPr>
      <p:grpSpPr>
        <a:xfrm>
          <a:off x="0" y="0"/>
          <a:ext cx="0" cy="0"/>
          <a:chOff x="0" y="0"/>
          <a:chExt cx="0" cy="0"/>
        </a:xfrm>
      </p:grpSpPr>
      <p:sp>
        <p:nvSpPr>
          <p:cNvPr id="13618" name="Google Shape;13618;p499"/>
          <p:cNvSpPr txBox="1"/>
          <p:nvPr/>
        </p:nvSpPr>
        <p:spPr>
          <a:xfrm>
            <a:off x="0" y="5434988"/>
            <a:ext cx="1598400" cy="21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
              <a:t>Milnacipran and levomilnacipran FETZIMA and SAVELLA</a:t>
            </a:r>
            <a:endParaRPr sz="100"/>
          </a:p>
        </p:txBody>
      </p:sp>
      <p:grpSp>
        <p:nvGrpSpPr>
          <p:cNvPr id="13619" name="Google Shape;13619;p499"/>
          <p:cNvGrpSpPr/>
          <p:nvPr/>
        </p:nvGrpSpPr>
        <p:grpSpPr>
          <a:xfrm>
            <a:off x="527828" y="1112225"/>
            <a:ext cx="7269314" cy="3567860"/>
            <a:chOff x="152397" y="352711"/>
            <a:chExt cx="8555153" cy="4198964"/>
          </a:xfrm>
        </p:grpSpPr>
        <p:pic>
          <p:nvPicPr>
            <p:cNvPr id="13620" name="Google Shape;13620;p499"/>
            <p:cNvPicPr preferRelativeResize="0"/>
            <p:nvPr/>
          </p:nvPicPr>
          <p:blipFill rotWithShape="1">
            <a:blip r:embed="rId3">
              <a:alphaModFix/>
            </a:blip>
            <a:srcRect r="50548"/>
            <a:stretch/>
          </p:blipFill>
          <p:spPr>
            <a:xfrm>
              <a:off x="152397" y="352711"/>
              <a:ext cx="4371012" cy="4113011"/>
            </a:xfrm>
            <a:prstGeom prst="rect">
              <a:avLst/>
            </a:prstGeom>
            <a:noFill/>
            <a:ln>
              <a:noFill/>
            </a:ln>
          </p:spPr>
        </p:pic>
        <p:pic>
          <p:nvPicPr>
            <p:cNvPr id="13621" name="Google Shape;13621;p499"/>
            <p:cNvPicPr preferRelativeResize="0"/>
            <p:nvPr/>
          </p:nvPicPr>
          <p:blipFill>
            <a:blip r:embed="rId4">
              <a:alphaModFix/>
            </a:blip>
            <a:stretch>
              <a:fillRect/>
            </a:stretch>
          </p:blipFill>
          <p:spPr>
            <a:xfrm>
              <a:off x="4753025" y="4332375"/>
              <a:ext cx="3954525" cy="219300"/>
            </a:xfrm>
            <a:prstGeom prst="rect">
              <a:avLst/>
            </a:prstGeom>
            <a:noFill/>
            <a:ln>
              <a:noFill/>
            </a:ln>
          </p:spPr>
        </p:pic>
      </p:grpSp>
      <p:sp>
        <p:nvSpPr>
          <p:cNvPr id="13622" name="Google Shape;13622;p499"/>
          <p:cNvSpPr txBox="1"/>
          <p:nvPr/>
        </p:nvSpPr>
        <p:spPr>
          <a:xfrm rot="24443">
            <a:off x="670686" y="134358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900" b="1"/>
              <a:t>(SAVELLA)</a:t>
            </a:r>
            <a:endParaRPr sz="1900" b="1"/>
          </a:p>
        </p:txBody>
      </p:sp>
      <p:pic>
        <p:nvPicPr>
          <p:cNvPr id="13623" name="Google Shape;13623;p499" descr="A drawing of a cartoon character&#10;&#10;Description automatically generated"/>
          <p:cNvPicPr preferRelativeResize="0"/>
          <p:nvPr/>
        </p:nvPicPr>
        <p:blipFill rotWithShape="1">
          <a:blip r:embed="rId5">
            <a:alphaModFix/>
          </a:blip>
          <a:srcRect/>
          <a:stretch/>
        </p:blipFill>
        <p:spPr>
          <a:xfrm>
            <a:off x="1058977" y="3595274"/>
            <a:ext cx="307600" cy="679174"/>
          </a:xfrm>
          <a:prstGeom prst="rect">
            <a:avLst/>
          </a:prstGeom>
          <a:noFill/>
          <a:ln>
            <a:noFill/>
          </a:ln>
        </p:spPr>
      </p:pic>
      <p:pic>
        <p:nvPicPr>
          <p:cNvPr id="13624" name="Google Shape;13624;p499" descr="A drawing of a cartoon character&#10;&#10;Description automatically generated"/>
          <p:cNvPicPr preferRelativeResize="0"/>
          <p:nvPr/>
        </p:nvPicPr>
        <p:blipFill rotWithShape="1">
          <a:blip r:embed="rId5">
            <a:alphaModFix/>
          </a:blip>
          <a:srcRect/>
          <a:stretch/>
        </p:blipFill>
        <p:spPr>
          <a:xfrm flipH="1">
            <a:off x="2955351" y="3595274"/>
            <a:ext cx="307602" cy="679174"/>
          </a:xfrm>
          <a:prstGeom prst="rect">
            <a:avLst/>
          </a:prstGeom>
          <a:noFill/>
          <a:ln>
            <a:noFill/>
          </a:ln>
        </p:spPr>
      </p:pic>
      <p:sp>
        <p:nvSpPr>
          <p:cNvPr id="13625" name="Google Shape;13625;p499"/>
          <p:cNvSpPr txBox="1"/>
          <p:nvPr/>
        </p:nvSpPr>
        <p:spPr>
          <a:xfrm>
            <a:off x="885775" y="4540025"/>
            <a:ext cx="311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000"/>
              </a:spcAft>
              <a:buNone/>
            </a:pPr>
            <a:r>
              <a:rPr lang="en" b="1">
                <a:highlight>
                  <a:srgbClr val="FFFF00"/>
                </a:highlight>
              </a:rPr>
              <a:t>FDA-approved for fibromyalgia</a:t>
            </a:r>
            <a:endParaRPr b="1">
              <a:highlight>
                <a:srgbClr val="FFFF00"/>
              </a:highlight>
            </a:endParaRP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Shape 13629"/>
        <p:cNvGrpSpPr/>
        <p:nvPr/>
      </p:nvGrpSpPr>
      <p:grpSpPr>
        <a:xfrm>
          <a:off x="0" y="0"/>
          <a:ext cx="0" cy="0"/>
          <a:chOff x="0" y="0"/>
          <a:chExt cx="0" cy="0"/>
        </a:xfrm>
      </p:grpSpPr>
      <p:sp>
        <p:nvSpPr>
          <p:cNvPr id="13630" name="Google Shape;13630;p500"/>
          <p:cNvSpPr txBox="1"/>
          <p:nvPr/>
        </p:nvSpPr>
        <p:spPr>
          <a:xfrm>
            <a:off x="0" y="5434988"/>
            <a:ext cx="1598400" cy="21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
              <a:t>Milnacipran and levomilnacipran FETZIMA and SAVELLA</a:t>
            </a:r>
            <a:endParaRPr sz="100"/>
          </a:p>
        </p:txBody>
      </p:sp>
      <p:grpSp>
        <p:nvGrpSpPr>
          <p:cNvPr id="13631" name="Google Shape;13631;p500"/>
          <p:cNvGrpSpPr/>
          <p:nvPr/>
        </p:nvGrpSpPr>
        <p:grpSpPr>
          <a:xfrm>
            <a:off x="527828" y="1112225"/>
            <a:ext cx="7269314" cy="3567860"/>
            <a:chOff x="152397" y="352711"/>
            <a:chExt cx="8555153" cy="4198964"/>
          </a:xfrm>
        </p:grpSpPr>
        <p:pic>
          <p:nvPicPr>
            <p:cNvPr id="13632" name="Google Shape;13632;p500"/>
            <p:cNvPicPr preferRelativeResize="0"/>
            <p:nvPr/>
          </p:nvPicPr>
          <p:blipFill rotWithShape="1">
            <a:blip r:embed="rId3">
              <a:alphaModFix/>
            </a:blip>
            <a:srcRect r="50548"/>
            <a:stretch/>
          </p:blipFill>
          <p:spPr>
            <a:xfrm>
              <a:off x="152397" y="352711"/>
              <a:ext cx="4371012" cy="4113011"/>
            </a:xfrm>
            <a:prstGeom prst="rect">
              <a:avLst/>
            </a:prstGeom>
            <a:noFill/>
            <a:ln>
              <a:noFill/>
            </a:ln>
          </p:spPr>
        </p:pic>
        <p:pic>
          <p:nvPicPr>
            <p:cNvPr id="13633" name="Google Shape;13633;p500"/>
            <p:cNvPicPr preferRelativeResize="0"/>
            <p:nvPr/>
          </p:nvPicPr>
          <p:blipFill>
            <a:blip r:embed="rId4">
              <a:alphaModFix/>
            </a:blip>
            <a:stretch>
              <a:fillRect/>
            </a:stretch>
          </p:blipFill>
          <p:spPr>
            <a:xfrm>
              <a:off x="4753025" y="4332375"/>
              <a:ext cx="3954525" cy="219300"/>
            </a:xfrm>
            <a:prstGeom prst="rect">
              <a:avLst/>
            </a:prstGeom>
            <a:noFill/>
            <a:ln>
              <a:noFill/>
            </a:ln>
          </p:spPr>
        </p:pic>
      </p:grpSp>
      <p:sp>
        <p:nvSpPr>
          <p:cNvPr id="13634" name="Google Shape;13634;p500"/>
          <p:cNvSpPr txBox="1"/>
          <p:nvPr/>
        </p:nvSpPr>
        <p:spPr>
          <a:xfrm rot="24443">
            <a:off x="670686" y="134358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900" b="1"/>
              <a:t>(SAVELLA)</a:t>
            </a:r>
            <a:endParaRPr sz="1900" b="1"/>
          </a:p>
        </p:txBody>
      </p:sp>
      <p:pic>
        <p:nvPicPr>
          <p:cNvPr id="13635" name="Google Shape;13635;p500" descr="A drawing of a cartoon character&#10;&#10;Description automatically generated"/>
          <p:cNvPicPr preferRelativeResize="0"/>
          <p:nvPr/>
        </p:nvPicPr>
        <p:blipFill rotWithShape="1">
          <a:blip r:embed="rId5">
            <a:alphaModFix/>
          </a:blip>
          <a:srcRect/>
          <a:stretch/>
        </p:blipFill>
        <p:spPr>
          <a:xfrm>
            <a:off x="1058977" y="3595274"/>
            <a:ext cx="307600" cy="679174"/>
          </a:xfrm>
          <a:prstGeom prst="rect">
            <a:avLst/>
          </a:prstGeom>
          <a:noFill/>
          <a:ln>
            <a:noFill/>
          </a:ln>
        </p:spPr>
      </p:pic>
      <p:pic>
        <p:nvPicPr>
          <p:cNvPr id="13636" name="Google Shape;13636;p500" descr="A drawing of a cartoon character&#10;&#10;Description automatically generated"/>
          <p:cNvPicPr preferRelativeResize="0"/>
          <p:nvPr/>
        </p:nvPicPr>
        <p:blipFill rotWithShape="1">
          <a:blip r:embed="rId5">
            <a:alphaModFix/>
          </a:blip>
          <a:srcRect/>
          <a:stretch/>
        </p:blipFill>
        <p:spPr>
          <a:xfrm flipH="1">
            <a:off x="2955351" y="3595274"/>
            <a:ext cx="307602" cy="679174"/>
          </a:xfrm>
          <a:prstGeom prst="rect">
            <a:avLst/>
          </a:prstGeom>
          <a:noFill/>
          <a:ln>
            <a:noFill/>
          </a:ln>
        </p:spPr>
      </p:pic>
      <p:sp>
        <p:nvSpPr>
          <p:cNvPr id="13637" name="Google Shape;13637;p500"/>
          <p:cNvSpPr/>
          <p:nvPr/>
        </p:nvSpPr>
        <p:spPr>
          <a:xfrm rot="-4097">
            <a:off x="485774" y="2399633"/>
            <a:ext cx="1762201" cy="22794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pic>
        <p:nvPicPr>
          <p:cNvPr id="709" name="Google Shape;709;p60"/>
          <p:cNvPicPr preferRelativeResize="0"/>
          <p:nvPr/>
        </p:nvPicPr>
        <p:blipFill rotWithShape="1">
          <a:blip r:embed="rId3">
            <a:alphaModFix/>
          </a:blip>
          <a:srcRect t="3670"/>
          <a:stretch/>
        </p:blipFill>
        <p:spPr>
          <a:xfrm>
            <a:off x="3038350" y="379200"/>
            <a:ext cx="2495270" cy="3328376"/>
          </a:xfrm>
          <a:prstGeom prst="rect">
            <a:avLst/>
          </a:prstGeom>
          <a:noFill/>
          <a:ln>
            <a:noFill/>
          </a:ln>
        </p:spPr>
      </p:pic>
      <p:sp>
        <p:nvSpPr>
          <p:cNvPr id="710" name="Google Shape;710;p60"/>
          <p:cNvSpPr txBox="1"/>
          <p:nvPr/>
        </p:nvSpPr>
        <p:spPr>
          <a:xfrm>
            <a:off x="6536750" y="3474425"/>
            <a:ext cx="1820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Enzyme</a:t>
            </a:r>
            <a:endParaRPr sz="1200"/>
          </a:p>
        </p:txBody>
      </p:sp>
      <p:sp>
        <p:nvSpPr>
          <p:cNvPr id="711" name="Google Shape;711;p60"/>
          <p:cNvSpPr txBox="1"/>
          <p:nvPr/>
        </p:nvSpPr>
        <p:spPr>
          <a:xfrm rot="-804569">
            <a:off x="2537143" y="1862822"/>
            <a:ext cx="2999884" cy="32322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neuron cell  membrane</a:t>
            </a:r>
            <a:endParaRPr sz="700"/>
          </a:p>
        </p:txBody>
      </p:sp>
      <p:sp>
        <p:nvSpPr>
          <p:cNvPr id="712" name="Google Shape;712;p60"/>
          <p:cNvSpPr txBox="1"/>
          <p:nvPr/>
        </p:nvSpPr>
        <p:spPr>
          <a:xfrm>
            <a:off x="3518751" y="343029"/>
            <a:ext cx="2037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1"/>
                </a:solidFill>
              </a:rPr>
              <a:t>neurotransmitter</a:t>
            </a:r>
            <a:endParaRPr sz="1000">
              <a:solidFill>
                <a:schemeClr val="lt1"/>
              </a:solidFill>
            </a:endParaRPr>
          </a:p>
        </p:txBody>
      </p:sp>
      <p:pic>
        <p:nvPicPr>
          <p:cNvPr id="713" name="Google Shape;713;p60"/>
          <p:cNvPicPr preferRelativeResize="0"/>
          <p:nvPr/>
        </p:nvPicPr>
        <p:blipFill>
          <a:blip r:embed="rId4">
            <a:alphaModFix/>
          </a:blip>
          <a:stretch>
            <a:fillRect/>
          </a:stretch>
        </p:blipFill>
        <p:spPr>
          <a:xfrm>
            <a:off x="2901400" y="2723800"/>
            <a:ext cx="2205925" cy="1485900"/>
          </a:xfrm>
          <a:prstGeom prst="rect">
            <a:avLst/>
          </a:prstGeom>
          <a:noFill/>
          <a:ln>
            <a:noFill/>
          </a:ln>
        </p:spPr>
      </p:pic>
      <p:pic>
        <p:nvPicPr>
          <p:cNvPr id="714" name="Google Shape;714;p60"/>
          <p:cNvPicPr preferRelativeResize="0"/>
          <p:nvPr/>
        </p:nvPicPr>
        <p:blipFill>
          <a:blip r:embed="rId4">
            <a:alphaModFix/>
          </a:blip>
          <a:stretch>
            <a:fillRect/>
          </a:stretch>
        </p:blipFill>
        <p:spPr>
          <a:xfrm>
            <a:off x="4840625" y="2357825"/>
            <a:ext cx="2726325" cy="1485900"/>
          </a:xfrm>
          <a:prstGeom prst="rect">
            <a:avLst/>
          </a:prstGeom>
          <a:noFill/>
          <a:ln>
            <a:noFill/>
          </a:ln>
        </p:spPr>
      </p:pic>
      <p:sp>
        <p:nvSpPr>
          <p:cNvPr id="715" name="Google Shape;715;p60"/>
          <p:cNvSpPr txBox="1"/>
          <p:nvPr/>
        </p:nvSpPr>
        <p:spPr>
          <a:xfrm>
            <a:off x="243227" y="99800"/>
            <a:ext cx="2572200" cy="1354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Chemical neurotransmission</a:t>
            </a:r>
            <a:endParaRPr sz="1900" b="1"/>
          </a:p>
          <a:p>
            <a:pPr marL="0" lvl="0" indent="0" algn="l" rtl="0">
              <a:spcBef>
                <a:spcPts val="0"/>
              </a:spcBef>
              <a:spcAft>
                <a:spcPts val="0"/>
              </a:spcAft>
              <a:buNone/>
            </a:pPr>
            <a:endParaRPr sz="1900" b="1"/>
          </a:p>
          <a:p>
            <a:pPr marL="0" lvl="0" indent="0" algn="l" rtl="0">
              <a:spcBef>
                <a:spcPts val="0"/>
              </a:spcBef>
              <a:spcAft>
                <a:spcPts val="0"/>
              </a:spcAft>
              <a:buNone/>
            </a:pPr>
            <a:endParaRPr sz="1900" b="1"/>
          </a:p>
        </p:txBody>
      </p:sp>
      <p:sp>
        <p:nvSpPr>
          <p:cNvPr id="716" name="Google Shape;716;p60"/>
          <p:cNvSpPr txBox="1"/>
          <p:nvPr/>
        </p:nvSpPr>
        <p:spPr>
          <a:xfrm>
            <a:off x="582550" y="2969925"/>
            <a:ext cx="68436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dk1"/>
                </a:solidFill>
              </a:rPr>
              <a:t>Neurotransmission can alter the target neuron</a:t>
            </a:r>
            <a:endParaRPr sz="2000">
              <a:solidFill>
                <a:schemeClr val="dk1"/>
              </a:solidFill>
            </a:endParaRPr>
          </a:p>
          <a:p>
            <a:pPr marL="0" lvl="0" indent="0" algn="l" rtl="0">
              <a:spcBef>
                <a:spcPts val="0"/>
              </a:spcBef>
              <a:spcAft>
                <a:spcPts val="0"/>
              </a:spcAft>
              <a:buNone/>
            </a:pPr>
            <a:endParaRPr sz="2000">
              <a:solidFill>
                <a:schemeClr val="dk1"/>
              </a:solidFill>
            </a:endParaRPr>
          </a:p>
          <a:p>
            <a:pPr marL="0" lvl="0" indent="0" algn="l" rtl="0">
              <a:spcBef>
                <a:spcPts val="0"/>
              </a:spcBef>
              <a:spcAft>
                <a:spcPts val="0"/>
              </a:spcAft>
              <a:buNone/>
            </a:pPr>
            <a:endParaRPr sz="2000"/>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Shape 13641"/>
        <p:cNvGrpSpPr/>
        <p:nvPr/>
      </p:nvGrpSpPr>
      <p:grpSpPr>
        <a:xfrm>
          <a:off x="0" y="0"/>
          <a:ext cx="0" cy="0"/>
          <a:chOff x="0" y="0"/>
          <a:chExt cx="0" cy="0"/>
        </a:xfrm>
      </p:grpSpPr>
      <p:sp>
        <p:nvSpPr>
          <p:cNvPr id="13642" name="Google Shape;13642;p501"/>
          <p:cNvSpPr txBox="1"/>
          <p:nvPr/>
        </p:nvSpPr>
        <p:spPr>
          <a:xfrm>
            <a:off x="0" y="5434988"/>
            <a:ext cx="1598400" cy="21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
              <a:t>Milnacipran and levomilnacipran FETZIMA and SAVELLA</a:t>
            </a:r>
            <a:endParaRPr sz="100"/>
          </a:p>
        </p:txBody>
      </p:sp>
      <p:grpSp>
        <p:nvGrpSpPr>
          <p:cNvPr id="13643" name="Google Shape;13643;p501"/>
          <p:cNvGrpSpPr/>
          <p:nvPr/>
        </p:nvGrpSpPr>
        <p:grpSpPr>
          <a:xfrm>
            <a:off x="527830" y="1112237"/>
            <a:ext cx="7510666" cy="3567848"/>
            <a:chOff x="152400" y="352725"/>
            <a:chExt cx="8839197" cy="4198950"/>
          </a:xfrm>
        </p:grpSpPr>
        <p:pic>
          <p:nvPicPr>
            <p:cNvPr id="13644" name="Google Shape;13644;p501"/>
            <p:cNvPicPr preferRelativeResize="0"/>
            <p:nvPr/>
          </p:nvPicPr>
          <p:blipFill>
            <a:blip r:embed="rId3">
              <a:alphaModFix/>
            </a:blip>
            <a:stretch>
              <a:fillRect/>
            </a:stretch>
          </p:blipFill>
          <p:spPr>
            <a:xfrm>
              <a:off x="152400" y="352725"/>
              <a:ext cx="8839197" cy="4113003"/>
            </a:xfrm>
            <a:prstGeom prst="rect">
              <a:avLst/>
            </a:prstGeom>
            <a:noFill/>
            <a:ln>
              <a:noFill/>
            </a:ln>
          </p:spPr>
        </p:pic>
        <p:pic>
          <p:nvPicPr>
            <p:cNvPr id="13645" name="Google Shape;13645;p501"/>
            <p:cNvPicPr preferRelativeResize="0"/>
            <p:nvPr/>
          </p:nvPicPr>
          <p:blipFill>
            <a:blip r:embed="rId4">
              <a:alphaModFix/>
            </a:blip>
            <a:stretch>
              <a:fillRect/>
            </a:stretch>
          </p:blipFill>
          <p:spPr>
            <a:xfrm>
              <a:off x="4753025" y="4332375"/>
              <a:ext cx="3954525" cy="219300"/>
            </a:xfrm>
            <a:prstGeom prst="rect">
              <a:avLst/>
            </a:prstGeom>
            <a:noFill/>
            <a:ln>
              <a:noFill/>
            </a:ln>
          </p:spPr>
        </p:pic>
      </p:grpSp>
      <p:cxnSp>
        <p:nvCxnSpPr>
          <p:cNvPr id="13646" name="Google Shape;13646;p501"/>
          <p:cNvCxnSpPr/>
          <p:nvPr/>
        </p:nvCxnSpPr>
        <p:spPr>
          <a:xfrm>
            <a:off x="4339425" y="198700"/>
            <a:ext cx="0" cy="5394900"/>
          </a:xfrm>
          <a:prstGeom prst="straightConnector1">
            <a:avLst/>
          </a:prstGeom>
          <a:noFill/>
          <a:ln w="9525" cap="flat" cmpd="sng">
            <a:solidFill>
              <a:schemeClr val="dk2"/>
            </a:solidFill>
            <a:prstDash val="solid"/>
            <a:round/>
            <a:headEnd type="none" w="med" len="med"/>
            <a:tailEnd type="none" w="med" len="med"/>
          </a:ln>
        </p:spPr>
      </p:cxnSp>
      <p:sp>
        <p:nvSpPr>
          <p:cNvPr id="13647" name="Google Shape;13647;p501"/>
          <p:cNvSpPr txBox="1"/>
          <p:nvPr/>
        </p:nvSpPr>
        <p:spPr>
          <a:xfrm rot="24443">
            <a:off x="4609711" y="303488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FETZIMA</a:t>
            </a:r>
            <a:endParaRPr sz="1800" b="1"/>
          </a:p>
        </p:txBody>
      </p:sp>
      <p:sp>
        <p:nvSpPr>
          <p:cNvPr id="13648" name="Google Shape;13648;p501"/>
          <p:cNvSpPr txBox="1"/>
          <p:nvPr/>
        </p:nvSpPr>
        <p:spPr>
          <a:xfrm rot="24443">
            <a:off x="670686" y="134358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900" b="1"/>
              <a:t>(SAVELLA)</a:t>
            </a:r>
            <a:endParaRPr sz="1900" b="1"/>
          </a:p>
        </p:txBody>
      </p:sp>
      <p:grpSp>
        <p:nvGrpSpPr>
          <p:cNvPr id="13649" name="Google Shape;13649;p501"/>
          <p:cNvGrpSpPr/>
          <p:nvPr/>
        </p:nvGrpSpPr>
        <p:grpSpPr>
          <a:xfrm>
            <a:off x="5415904" y="1651656"/>
            <a:ext cx="404381" cy="2170671"/>
            <a:chOff x="4435083" y="1958285"/>
            <a:chExt cx="420617" cy="2257353"/>
          </a:xfrm>
        </p:grpSpPr>
        <p:grpSp>
          <p:nvGrpSpPr>
            <p:cNvPr id="13650" name="Google Shape;13650;p501"/>
            <p:cNvGrpSpPr/>
            <p:nvPr/>
          </p:nvGrpSpPr>
          <p:grpSpPr>
            <a:xfrm>
              <a:off x="4447400" y="2278000"/>
              <a:ext cx="408300" cy="183625"/>
              <a:chOff x="1167350" y="1102900"/>
              <a:chExt cx="408300" cy="183625"/>
            </a:xfrm>
          </p:grpSpPr>
          <p:cxnSp>
            <p:nvCxnSpPr>
              <p:cNvPr id="13651" name="Google Shape;13651;p501"/>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3652" name="Google Shape;13652;p501"/>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3653" name="Google Shape;13653;p501"/>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3654" name="Google Shape;13654;p501"/>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3655" name="Google Shape;13655;p501"/>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pic>
        <p:nvPicPr>
          <p:cNvPr id="13656" name="Google Shape;13656;p501" descr="A drawing of a cartoon character&#10;&#10;Description automatically generated"/>
          <p:cNvPicPr preferRelativeResize="0"/>
          <p:nvPr/>
        </p:nvPicPr>
        <p:blipFill rotWithShape="1">
          <a:blip r:embed="rId5">
            <a:alphaModFix/>
          </a:blip>
          <a:srcRect/>
          <a:stretch/>
        </p:blipFill>
        <p:spPr>
          <a:xfrm>
            <a:off x="8250354" y="154523"/>
            <a:ext cx="569800" cy="1258074"/>
          </a:xfrm>
          <a:prstGeom prst="rect">
            <a:avLst/>
          </a:prstGeom>
          <a:noFill/>
          <a:ln>
            <a:noFill/>
          </a:ln>
        </p:spPr>
      </p:pic>
      <p:pic>
        <p:nvPicPr>
          <p:cNvPr id="13657" name="Google Shape;13657;p501" descr="A drawing of a cartoon character&#10;&#10;Description automatically generated"/>
          <p:cNvPicPr preferRelativeResize="0"/>
          <p:nvPr/>
        </p:nvPicPr>
        <p:blipFill rotWithShape="1">
          <a:blip r:embed="rId5">
            <a:alphaModFix/>
          </a:blip>
          <a:srcRect/>
          <a:stretch/>
        </p:blipFill>
        <p:spPr>
          <a:xfrm>
            <a:off x="1058977" y="3595274"/>
            <a:ext cx="307600" cy="679174"/>
          </a:xfrm>
          <a:prstGeom prst="rect">
            <a:avLst/>
          </a:prstGeom>
          <a:noFill/>
          <a:ln>
            <a:noFill/>
          </a:ln>
        </p:spPr>
      </p:pic>
      <p:pic>
        <p:nvPicPr>
          <p:cNvPr id="13658" name="Google Shape;13658;p501" descr="A drawing of a cartoon character&#10;&#10;Description automatically generated"/>
          <p:cNvPicPr preferRelativeResize="0"/>
          <p:nvPr/>
        </p:nvPicPr>
        <p:blipFill rotWithShape="1">
          <a:blip r:embed="rId5">
            <a:alphaModFix/>
          </a:blip>
          <a:srcRect/>
          <a:stretch/>
        </p:blipFill>
        <p:spPr>
          <a:xfrm flipH="1">
            <a:off x="2955351" y="3595274"/>
            <a:ext cx="307602" cy="679174"/>
          </a:xfrm>
          <a:prstGeom prst="rect">
            <a:avLst/>
          </a:prstGeom>
          <a:noFill/>
          <a:ln>
            <a:noFill/>
          </a:ln>
        </p:spPr>
      </p:pic>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Shape 13662"/>
        <p:cNvGrpSpPr/>
        <p:nvPr/>
      </p:nvGrpSpPr>
      <p:grpSpPr>
        <a:xfrm>
          <a:off x="0" y="0"/>
          <a:ext cx="0" cy="0"/>
          <a:chOff x="0" y="0"/>
          <a:chExt cx="0" cy="0"/>
        </a:xfrm>
      </p:grpSpPr>
      <p:sp>
        <p:nvSpPr>
          <p:cNvPr id="13663" name="Google Shape;13663;p502"/>
          <p:cNvSpPr txBox="1"/>
          <p:nvPr/>
        </p:nvSpPr>
        <p:spPr>
          <a:xfrm>
            <a:off x="0" y="5434988"/>
            <a:ext cx="1598400" cy="21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
              <a:t>Milnacipran and levomilnacipran FETZIMA and SAVELLA</a:t>
            </a:r>
            <a:endParaRPr sz="100"/>
          </a:p>
        </p:txBody>
      </p:sp>
      <p:grpSp>
        <p:nvGrpSpPr>
          <p:cNvPr id="13664" name="Google Shape;13664;p502"/>
          <p:cNvGrpSpPr/>
          <p:nvPr/>
        </p:nvGrpSpPr>
        <p:grpSpPr>
          <a:xfrm>
            <a:off x="527830" y="1112237"/>
            <a:ext cx="7510666" cy="3567848"/>
            <a:chOff x="152400" y="352725"/>
            <a:chExt cx="8839197" cy="4198950"/>
          </a:xfrm>
        </p:grpSpPr>
        <p:pic>
          <p:nvPicPr>
            <p:cNvPr id="13665" name="Google Shape;13665;p502"/>
            <p:cNvPicPr preferRelativeResize="0"/>
            <p:nvPr/>
          </p:nvPicPr>
          <p:blipFill>
            <a:blip r:embed="rId3">
              <a:alphaModFix/>
            </a:blip>
            <a:stretch>
              <a:fillRect/>
            </a:stretch>
          </p:blipFill>
          <p:spPr>
            <a:xfrm>
              <a:off x="152400" y="352725"/>
              <a:ext cx="8839197" cy="4113003"/>
            </a:xfrm>
            <a:prstGeom prst="rect">
              <a:avLst/>
            </a:prstGeom>
            <a:noFill/>
            <a:ln>
              <a:noFill/>
            </a:ln>
          </p:spPr>
        </p:pic>
        <p:pic>
          <p:nvPicPr>
            <p:cNvPr id="13666" name="Google Shape;13666;p502"/>
            <p:cNvPicPr preferRelativeResize="0"/>
            <p:nvPr/>
          </p:nvPicPr>
          <p:blipFill>
            <a:blip r:embed="rId4">
              <a:alphaModFix/>
            </a:blip>
            <a:stretch>
              <a:fillRect/>
            </a:stretch>
          </p:blipFill>
          <p:spPr>
            <a:xfrm>
              <a:off x="4753025" y="4332375"/>
              <a:ext cx="3954525" cy="219300"/>
            </a:xfrm>
            <a:prstGeom prst="rect">
              <a:avLst/>
            </a:prstGeom>
            <a:noFill/>
            <a:ln>
              <a:noFill/>
            </a:ln>
          </p:spPr>
        </p:pic>
      </p:grpSp>
      <p:cxnSp>
        <p:nvCxnSpPr>
          <p:cNvPr id="13667" name="Google Shape;13667;p502"/>
          <p:cNvCxnSpPr/>
          <p:nvPr/>
        </p:nvCxnSpPr>
        <p:spPr>
          <a:xfrm>
            <a:off x="4339425" y="198700"/>
            <a:ext cx="0" cy="5394900"/>
          </a:xfrm>
          <a:prstGeom prst="straightConnector1">
            <a:avLst/>
          </a:prstGeom>
          <a:noFill/>
          <a:ln w="9525" cap="flat" cmpd="sng">
            <a:solidFill>
              <a:schemeClr val="dk2"/>
            </a:solidFill>
            <a:prstDash val="solid"/>
            <a:round/>
            <a:headEnd type="none" w="med" len="med"/>
            <a:tailEnd type="none" w="med" len="med"/>
          </a:ln>
        </p:spPr>
      </p:cxnSp>
      <p:sp>
        <p:nvSpPr>
          <p:cNvPr id="13668" name="Google Shape;13668;p502"/>
          <p:cNvSpPr txBox="1"/>
          <p:nvPr/>
        </p:nvSpPr>
        <p:spPr>
          <a:xfrm rot="24443">
            <a:off x="4609711" y="303488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FETZIMA</a:t>
            </a:r>
            <a:endParaRPr sz="1800" b="1"/>
          </a:p>
        </p:txBody>
      </p:sp>
      <p:sp>
        <p:nvSpPr>
          <p:cNvPr id="13669" name="Google Shape;13669;p502"/>
          <p:cNvSpPr txBox="1"/>
          <p:nvPr/>
        </p:nvSpPr>
        <p:spPr>
          <a:xfrm rot="24443">
            <a:off x="670686" y="134358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900" b="1"/>
              <a:t>(SAVELLA)</a:t>
            </a:r>
            <a:endParaRPr sz="1900" b="1"/>
          </a:p>
        </p:txBody>
      </p:sp>
      <p:grpSp>
        <p:nvGrpSpPr>
          <p:cNvPr id="13670" name="Google Shape;13670;p502"/>
          <p:cNvGrpSpPr/>
          <p:nvPr/>
        </p:nvGrpSpPr>
        <p:grpSpPr>
          <a:xfrm>
            <a:off x="5415904" y="1651656"/>
            <a:ext cx="404381" cy="2170671"/>
            <a:chOff x="4435083" y="1958285"/>
            <a:chExt cx="420617" cy="2257353"/>
          </a:xfrm>
        </p:grpSpPr>
        <p:grpSp>
          <p:nvGrpSpPr>
            <p:cNvPr id="13671" name="Google Shape;13671;p502"/>
            <p:cNvGrpSpPr/>
            <p:nvPr/>
          </p:nvGrpSpPr>
          <p:grpSpPr>
            <a:xfrm>
              <a:off x="4447400" y="2278000"/>
              <a:ext cx="408300" cy="183625"/>
              <a:chOff x="1167350" y="1102900"/>
              <a:chExt cx="408300" cy="183625"/>
            </a:xfrm>
          </p:grpSpPr>
          <p:cxnSp>
            <p:nvCxnSpPr>
              <p:cNvPr id="13672" name="Google Shape;13672;p502"/>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3673" name="Google Shape;13673;p502"/>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3674" name="Google Shape;13674;p502"/>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3675" name="Google Shape;13675;p502"/>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3676" name="Google Shape;13676;p502"/>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3677" name="Google Shape;13677;p502"/>
          <p:cNvSpPr txBox="1"/>
          <p:nvPr/>
        </p:nvSpPr>
        <p:spPr>
          <a:xfrm>
            <a:off x="885775" y="4540025"/>
            <a:ext cx="311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000"/>
              </a:spcAft>
              <a:buNone/>
            </a:pPr>
            <a:r>
              <a:rPr lang="en" b="1">
                <a:highlight>
                  <a:srgbClr val="FFFF00"/>
                </a:highlight>
              </a:rPr>
              <a:t>FDA-approved for fibromyalgia</a:t>
            </a:r>
            <a:endParaRPr b="1">
              <a:highlight>
                <a:srgbClr val="FFFF00"/>
              </a:highlight>
            </a:endParaRPr>
          </a:p>
        </p:txBody>
      </p:sp>
      <p:sp>
        <p:nvSpPr>
          <p:cNvPr id="13678" name="Google Shape;13678;p502"/>
          <p:cNvSpPr txBox="1"/>
          <p:nvPr/>
        </p:nvSpPr>
        <p:spPr>
          <a:xfrm>
            <a:off x="4572000" y="4540025"/>
            <a:ext cx="311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000"/>
              </a:spcAft>
              <a:buNone/>
            </a:pPr>
            <a:r>
              <a:rPr lang="en" b="1">
                <a:highlight>
                  <a:srgbClr val="FFFF00"/>
                </a:highlight>
              </a:rPr>
              <a:t>FDA-approved for depression</a:t>
            </a:r>
            <a:endParaRPr b="1">
              <a:highlight>
                <a:srgbClr val="FFFF00"/>
              </a:highlight>
            </a:endParaRPr>
          </a:p>
        </p:txBody>
      </p:sp>
      <p:pic>
        <p:nvPicPr>
          <p:cNvPr id="13679" name="Google Shape;13679;p502" descr="A drawing of a cartoon character&#10;&#10;Description automatically generated"/>
          <p:cNvPicPr preferRelativeResize="0"/>
          <p:nvPr/>
        </p:nvPicPr>
        <p:blipFill rotWithShape="1">
          <a:blip r:embed="rId5">
            <a:alphaModFix/>
          </a:blip>
          <a:srcRect/>
          <a:stretch/>
        </p:blipFill>
        <p:spPr>
          <a:xfrm>
            <a:off x="8250354" y="154523"/>
            <a:ext cx="569800" cy="1258074"/>
          </a:xfrm>
          <a:prstGeom prst="rect">
            <a:avLst/>
          </a:prstGeom>
          <a:noFill/>
          <a:ln>
            <a:noFill/>
          </a:ln>
        </p:spPr>
      </p:pic>
      <p:pic>
        <p:nvPicPr>
          <p:cNvPr id="13680" name="Google Shape;13680;p502" descr="A drawing of a cartoon character&#10;&#10;Description automatically generated"/>
          <p:cNvPicPr preferRelativeResize="0"/>
          <p:nvPr/>
        </p:nvPicPr>
        <p:blipFill rotWithShape="1">
          <a:blip r:embed="rId5">
            <a:alphaModFix/>
          </a:blip>
          <a:srcRect/>
          <a:stretch/>
        </p:blipFill>
        <p:spPr>
          <a:xfrm>
            <a:off x="1058977" y="3595274"/>
            <a:ext cx="307600" cy="679174"/>
          </a:xfrm>
          <a:prstGeom prst="rect">
            <a:avLst/>
          </a:prstGeom>
          <a:noFill/>
          <a:ln>
            <a:noFill/>
          </a:ln>
        </p:spPr>
      </p:pic>
      <p:pic>
        <p:nvPicPr>
          <p:cNvPr id="13681" name="Google Shape;13681;p502" descr="A drawing of a cartoon character&#10;&#10;Description automatically generated"/>
          <p:cNvPicPr preferRelativeResize="0"/>
          <p:nvPr/>
        </p:nvPicPr>
        <p:blipFill rotWithShape="1">
          <a:blip r:embed="rId5">
            <a:alphaModFix/>
          </a:blip>
          <a:srcRect/>
          <a:stretch/>
        </p:blipFill>
        <p:spPr>
          <a:xfrm flipH="1">
            <a:off x="2955351" y="3595274"/>
            <a:ext cx="307602" cy="679174"/>
          </a:xfrm>
          <a:prstGeom prst="rect">
            <a:avLst/>
          </a:prstGeom>
          <a:noFill/>
          <a:ln>
            <a:noFill/>
          </a:ln>
        </p:spPr>
      </p:pic>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Shape 13685"/>
        <p:cNvGrpSpPr/>
        <p:nvPr/>
      </p:nvGrpSpPr>
      <p:grpSpPr>
        <a:xfrm>
          <a:off x="0" y="0"/>
          <a:ext cx="0" cy="0"/>
          <a:chOff x="0" y="0"/>
          <a:chExt cx="0" cy="0"/>
        </a:xfrm>
      </p:grpSpPr>
      <p:sp>
        <p:nvSpPr>
          <p:cNvPr id="13686" name="Google Shape;13686;p503"/>
          <p:cNvSpPr txBox="1"/>
          <p:nvPr/>
        </p:nvSpPr>
        <p:spPr>
          <a:xfrm>
            <a:off x="0" y="5434988"/>
            <a:ext cx="1598400" cy="21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
              <a:t>Milnacipran and levomilnacipran FETZIMA and SAVELLA</a:t>
            </a:r>
            <a:endParaRPr sz="100"/>
          </a:p>
        </p:txBody>
      </p:sp>
      <p:grpSp>
        <p:nvGrpSpPr>
          <p:cNvPr id="13687" name="Google Shape;13687;p503"/>
          <p:cNvGrpSpPr/>
          <p:nvPr/>
        </p:nvGrpSpPr>
        <p:grpSpPr>
          <a:xfrm>
            <a:off x="527830" y="1112237"/>
            <a:ext cx="7510666" cy="3567848"/>
            <a:chOff x="152400" y="352725"/>
            <a:chExt cx="8839197" cy="4198950"/>
          </a:xfrm>
        </p:grpSpPr>
        <p:pic>
          <p:nvPicPr>
            <p:cNvPr id="13688" name="Google Shape;13688;p503"/>
            <p:cNvPicPr preferRelativeResize="0"/>
            <p:nvPr/>
          </p:nvPicPr>
          <p:blipFill>
            <a:blip r:embed="rId3">
              <a:alphaModFix/>
            </a:blip>
            <a:stretch>
              <a:fillRect/>
            </a:stretch>
          </p:blipFill>
          <p:spPr>
            <a:xfrm>
              <a:off x="152400" y="352725"/>
              <a:ext cx="8839197" cy="4113003"/>
            </a:xfrm>
            <a:prstGeom prst="rect">
              <a:avLst/>
            </a:prstGeom>
            <a:noFill/>
            <a:ln>
              <a:noFill/>
            </a:ln>
          </p:spPr>
        </p:pic>
        <p:pic>
          <p:nvPicPr>
            <p:cNvPr id="13689" name="Google Shape;13689;p503"/>
            <p:cNvPicPr preferRelativeResize="0"/>
            <p:nvPr/>
          </p:nvPicPr>
          <p:blipFill>
            <a:blip r:embed="rId4">
              <a:alphaModFix/>
            </a:blip>
            <a:stretch>
              <a:fillRect/>
            </a:stretch>
          </p:blipFill>
          <p:spPr>
            <a:xfrm>
              <a:off x="4753025" y="4332375"/>
              <a:ext cx="3954525" cy="219300"/>
            </a:xfrm>
            <a:prstGeom prst="rect">
              <a:avLst/>
            </a:prstGeom>
            <a:noFill/>
            <a:ln>
              <a:noFill/>
            </a:ln>
          </p:spPr>
        </p:pic>
      </p:grpSp>
      <p:cxnSp>
        <p:nvCxnSpPr>
          <p:cNvPr id="13690" name="Google Shape;13690;p503"/>
          <p:cNvCxnSpPr/>
          <p:nvPr/>
        </p:nvCxnSpPr>
        <p:spPr>
          <a:xfrm>
            <a:off x="4339425" y="198700"/>
            <a:ext cx="0" cy="5394900"/>
          </a:xfrm>
          <a:prstGeom prst="straightConnector1">
            <a:avLst/>
          </a:prstGeom>
          <a:noFill/>
          <a:ln w="9525" cap="flat" cmpd="sng">
            <a:solidFill>
              <a:schemeClr val="dk2"/>
            </a:solidFill>
            <a:prstDash val="solid"/>
            <a:round/>
            <a:headEnd type="none" w="med" len="med"/>
            <a:tailEnd type="none" w="med" len="med"/>
          </a:ln>
        </p:spPr>
      </p:cxnSp>
      <p:sp>
        <p:nvSpPr>
          <p:cNvPr id="13691" name="Google Shape;13691;p503"/>
          <p:cNvSpPr txBox="1"/>
          <p:nvPr/>
        </p:nvSpPr>
        <p:spPr>
          <a:xfrm rot="24443">
            <a:off x="4609711" y="303488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FETZIMA</a:t>
            </a:r>
            <a:endParaRPr sz="1800" b="1"/>
          </a:p>
        </p:txBody>
      </p:sp>
      <p:sp>
        <p:nvSpPr>
          <p:cNvPr id="13692" name="Google Shape;13692;p503"/>
          <p:cNvSpPr txBox="1"/>
          <p:nvPr/>
        </p:nvSpPr>
        <p:spPr>
          <a:xfrm rot="24443">
            <a:off x="670686" y="134358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900" b="1"/>
              <a:t>(SAVELLA)</a:t>
            </a:r>
            <a:endParaRPr sz="1900" b="1"/>
          </a:p>
        </p:txBody>
      </p:sp>
      <p:grpSp>
        <p:nvGrpSpPr>
          <p:cNvPr id="13693" name="Google Shape;13693;p503"/>
          <p:cNvGrpSpPr/>
          <p:nvPr/>
        </p:nvGrpSpPr>
        <p:grpSpPr>
          <a:xfrm>
            <a:off x="5415904" y="1651656"/>
            <a:ext cx="404381" cy="2170671"/>
            <a:chOff x="4435083" y="1958285"/>
            <a:chExt cx="420617" cy="2257353"/>
          </a:xfrm>
        </p:grpSpPr>
        <p:grpSp>
          <p:nvGrpSpPr>
            <p:cNvPr id="13694" name="Google Shape;13694;p503"/>
            <p:cNvGrpSpPr/>
            <p:nvPr/>
          </p:nvGrpSpPr>
          <p:grpSpPr>
            <a:xfrm>
              <a:off x="4447400" y="2278000"/>
              <a:ext cx="408300" cy="183625"/>
              <a:chOff x="1167350" y="1102900"/>
              <a:chExt cx="408300" cy="183625"/>
            </a:xfrm>
          </p:grpSpPr>
          <p:cxnSp>
            <p:nvCxnSpPr>
              <p:cNvPr id="13695" name="Google Shape;13695;p503"/>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3696" name="Google Shape;13696;p503"/>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3697" name="Google Shape;13697;p503"/>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3698" name="Google Shape;13698;p503"/>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3699" name="Google Shape;13699;p503"/>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3700" name="Google Shape;13700;p503"/>
          <p:cNvSpPr txBox="1"/>
          <p:nvPr/>
        </p:nvSpPr>
        <p:spPr>
          <a:xfrm>
            <a:off x="454700" y="154525"/>
            <a:ext cx="6033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SNRIs: Milnacipran &amp; Levomilnacipran</a:t>
            </a:r>
            <a:endParaRPr b="1"/>
          </a:p>
        </p:txBody>
      </p:sp>
      <p:sp>
        <p:nvSpPr>
          <p:cNvPr id="13701" name="Google Shape;13701;p503"/>
          <p:cNvSpPr txBox="1"/>
          <p:nvPr/>
        </p:nvSpPr>
        <p:spPr>
          <a:xfrm>
            <a:off x="885775" y="4540025"/>
            <a:ext cx="311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000"/>
              </a:spcAft>
              <a:buNone/>
            </a:pPr>
            <a:r>
              <a:rPr lang="en" b="1">
                <a:highlight>
                  <a:srgbClr val="FFFF00"/>
                </a:highlight>
              </a:rPr>
              <a:t>FDA-approved for fibromyalgia</a:t>
            </a:r>
            <a:endParaRPr b="1">
              <a:highlight>
                <a:srgbClr val="FFFF00"/>
              </a:highlight>
            </a:endParaRPr>
          </a:p>
        </p:txBody>
      </p:sp>
      <p:sp>
        <p:nvSpPr>
          <p:cNvPr id="13702" name="Google Shape;13702;p503"/>
          <p:cNvSpPr txBox="1"/>
          <p:nvPr/>
        </p:nvSpPr>
        <p:spPr>
          <a:xfrm>
            <a:off x="4572000" y="4540025"/>
            <a:ext cx="311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000"/>
              </a:spcAft>
              <a:buNone/>
            </a:pPr>
            <a:r>
              <a:rPr lang="en" b="1">
                <a:highlight>
                  <a:srgbClr val="FFFF00"/>
                </a:highlight>
              </a:rPr>
              <a:t>FDA-approved for depression</a:t>
            </a:r>
            <a:endParaRPr b="1">
              <a:highlight>
                <a:srgbClr val="FFFF00"/>
              </a:highlight>
            </a:endParaRPr>
          </a:p>
        </p:txBody>
      </p:sp>
      <p:sp>
        <p:nvSpPr>
          <p:cNvPr id="13703" name="Google Shape;13703;p503"/>
          <p:cNvSpPr/>
          <p:nvPr/>
        </p:nvSpPr>
        <p:spPr>
          <a:xfrm rot="2109310">
            <a:off x="6234086" y="3225949"/>
            <a:ext cx="1812632" cy="1067902"/>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4" name="Google Shape;13704;p503"/>
          <p:cNvSpPr txBox="1"/>
          <p:nvPr/>
        </p:nvSpPr>
        <p:spPr>
          <a:xfrm>
            <a:off x="7800025" y="3034275"/>
            <a:ext cx="12123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000"/>
              </a:spcAft>
              <a:buNone/>
            </a:pPr>
            <a:r>
              <a:rPr lang="en" sz="1200"/>
              <a:t>Stronger NE inhibitor</a:t>
            </a:r>
            <a:endParaRPr sz="1200"/>
          </a:p>
        </p:txBody>
      </p:sp>
      <p:pic>
        <p:nvPicPr>
          <p:cNvPr id="13705" name="Google Shape;13705;p503" descr="A drawing of a cartoon character&#10;&#10;Description automatically generated"/>
          <p:cNvPicPr preferRelativeResize="0"/>
          <p:nvPr/>
        </p:nvPicPr>
        <p:blipFill rotWithShape="1">
          <a:blip r:embed="rId5">
            <a:alphaModFix/>
          </a:blip>
          <a:srcRect/>
          <a:stretch/>
        </p:blipFill>
        <p:spPr>
          <a:xfrm>
            <a:off x="8250354" y="154523"/>
            <a:ext cx="569800" cy="1258074"/>
          </a:xfrm>
          <a:prstGeom prst="rect">
            <a:avLst/>
          </a:prstGeom>
          <a:noFill/>
          <a:ln>
            <a:noFill/>
          </a:ln>
        </p:spPr>
      </p:pic>
      <p:pic>
        <p:nvPicPr>
          <p:cNvPr id="13706" name="Google Shape;13706;p503" descr="A drawing of a cartoon character&#10;&#10;Description automatically generated"/>
          <p:cNvPicPr preferRelativeResize="0"/>
          <p:nvPr/>
        </p:nvPicPr>
        <p:blipFill rotWithShape="1">
          <a:blip r:embed="rId5">
            <a:alphaModFix/>
          </a:blip>
          <a:srcRect/>
          <a:stretch/>
        </p:blipFill>
        <p:spPr>
          <a:xfrm>
            <a:off x="1058977" y="3595274"/>
            <a:ext cx="307600" cy="679174"/>
          </a:xfrm>
          <a:prstGeom prst="rect">
            <a:avLst/>
          </a:prstGeom>
          <a:noFill/>
          <a:ln>
            <a:noFill/>
          </a:ln>
        </p:spPr>
      </p:pic>
      <p:pic>
        <p:nvPicPr>
          <p:cNvPr id="13707" name="Google Shape;13707;p503" descr="A drawing of a cartoon character&#10;&#10;Description automatically generated"/>
          <p:cNvPicPr preferRelativeResize="0"/>
          <p:nvPr/>
        </p:nvPicPr>
        <p:blipFill rotWithShape="1">
          <a:blip r:embed="rId5">
            <a:alphaModFix/>
          </a:blip>
          <a:srcRect/>
          <a:stretch/>
        </p:blipFill>
        <p:spPr>
          <a:xfrm flipH="1">
            <a:off x="2955351" y="3595274"/>
            <a:ext cx="307602" cy="679174"/>
          </a:xfrm>
          <a:prstGeom prst="rect">
            <a:avLst/>
          </a:prstGeom>
          <a:noFill/>
          <a:ln>
            <a:noFill/>
          </a:ln>
        </p:spPr>
      </p:pic>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Shape 13711"/>
        <p:cNvGrpSpPr/>
        <p:nvPr/>
      </p:nvGrpSpPr>
      <p:grpSpPr>
        <a:xfrm>
          <a:off x="0" y="0"/>
          <a:ext cx="0" cy="0"/>
          <a:chOff x="0" y="0"/>
          <a:chExt cx="0" cy="0"/>
        </a:xfrm>
      </p:grpSpPr>
      <p:sp>
        <p:nvSpPr>
          <p:cNvPr id="13712" name="Google Shape;13712;p504"/>
          <p:cNvSpPr txBox="1"/>
          <p:nvPr/>
        </p:nvSpPr>
        <p:spPr>
          <a:xfrm>
            <a:off x="234750" y="127400"/>
            <a:ext cx="302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SSRIs</a:t>
            </a:r>
            <a:endParaRPr b="1"/>
          </a:p>
        </p:txBody>
      </p:sp>
      <p:grpSp>
        <p:nvGrpSpPr>
          <p:cNvPr id="13713" name="Google Shape;13713;p504"/>
          <p:cNvGrpSpPr/>
          <p:nvPr/>
        </p:nvGrpSpPr>
        <p:grpSpPr>
          <a:xfrm>
            <a:off x="6209587" y="2416340"/>
            <a:ext cx="2696717" cy="2622159"/>
            <a:chOff x="2132425" y="93112"/>
            <a:chExt cx="4971824" cy="4834364"/>
          </a:xfrm>
        </p:grpSpPr>
        <p:grpSp>
          <p:nvGrpSpPr>
            <p:cNvPr id="13714" name="Google Shape;13714;p504"/>
            <p:cNvGrpSpPr/>
            <p:nvPr/>
          </p:nvGrpSpPr>
          <p:grpSpPr>
            <a:xfrm>
              <a:off x="2976560" y="93112"/>
              <a:ext cx="2552234" cy="2133110"/>
              <a:chOff x="-2521759" y="897403"/>
              <a:chExt cx="1477500" cy="1089600"/>
            </a:xfrm>
          </p:grpSpPr>
          <p:sp>
            <p:nvSpPr>
              <p:cNvPr id="13715" name="Google Shape;13715;p504"/>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716" name="Google Shape;13716;p504"/>
              <p:cNvGrpSpPr/>
              <p:nvPr/>
            </p:nvGrpSpPr>
            <p:grpSpPr>
              <a:xfrm>
                <a:off x="-2127414" y="1275205"/>
                <a:ext cx="688733" cy="700658"/>
                <a:chOff x="40123" y="-1583761"/>
                <a:chExt cx="688733" cy="1109689"/>
              </a:xfrm>
            </p:grpSpPr>
            <p:grpSp>
              <p:nvGrpSpPr>
                <p:cNvPr id="13717" name="Google Shape;13717;p504"/>
                <p:cNvGrpSpPr/>
                <p:nvPr/>
              </p:nvGrpSpPr>
              <p:grpSpPr>
                <a:xfrm>
                  <a:off x="45124" y="-1327179"/>
                  <a:ext cx="683733" cy="853107"/>
                  <a:chOff x="597574" y="1930371"/>
                  <a:chExt cx="683733" cy="853107"/>
                </a:xfrm>
              </p:grpSpPr>
              <p:grpSp>
                <p:nvGrpSpPr>
                  <p:cNvPr id="13718" name="Google Shape;13718;p504"/>
                  <p:cNvGrpSpPr/>
                  <p:nvPr/>
                </p:nvGrpSpPr>
                <p:grpSpPr>
                  <a:xfrm rot="-5400000">
                    <a:off x="640721" y="2142893"/>
                    <a:ext cx="600335" cy="680836"/>
                    <a:chOff x="15239716" y="-12996420"/>
                    <a:chExt cx="1868456" cy="2463229"/>
                  </a:xfrm>
                </p:grpSpPr>
                <p:pic>
                  <p:nvPicPr>
                    <p:cNvPr id="13719" name="Google Shape;13719;p504"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3720" name="Google Shape;13720;p504"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3721" name="Google Shape;13721;p504"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3722" name="Google Shape;13722;p504"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3723" name="Google Shape;13723;p504"/>
            <p:cNvGrpSpPr/>
            <p:nvPr/>
          </p:nvGrpSpPr>
          <p:grpSpPr>
            <a:xfrm>
              <a:off x="2132425" y="1974775"/>
              <a:ext cx="4971824" cy="2952700"/>
              <a:chOff x="3634925" y="1008225"/>
              <a:chExt cx="4971824" cy="2952700"/>
            </a:xfrm>
          </p:grpSpPr>
          <p:pic>
            <p:nvPicPr>
              <p:cNvPr id="13724" name="Google Shape;13724;p504"/>
              <p:cNvPicPr preferRelativeResize="0"/>
              <p:nvPr/>
            </p:nvPicPr>
            <p:blipFill>
              <a:blip r:embed="rId7">
                <a:alphaModFix/>
              </a:blip>
              <a:stretch>
                <a:fillRect/>
              </a:stretch>
            </p:blipFill>
            <p:spPr>
              <a:xfrm>
                <a:off x="3634925" y="1008225"/>
                <a:ext cx="4971824" cy="2952700"/>
              </a:xfrm>
              <a:prstGeom prst="rect">
                <a:avLst/>
              </a:prstGeom>
              <a:noFill/>
              <a:ln>
                <a:noFill/>
              </a:ln>
            </p:spPr>
          </p:pic>
          <p:sp>
            <p:nvSpPr>
              <p:cNvPr id="13725" name="Google Shape;13725;p504"/>
              <p:cNvSpPr txBox="1"/>
              <p:nvPr/>
            </p:nvSpPr>
            <p:spPr>
              <a:xfrm rot="24443">
                <a:off x="4687888" y="199902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fluvoxamine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LUVOX</a:t>
                </a:r>
                <a:endParaRPr sz="1200" b="1"/>
              </a:p>
            </p:txBody>
          </p:sp>
        </p:grpSp>
        <p:sp>
          <p:nvSpPr>
            <p:cNvPr id="13726" name="Google Shape;13726;p504"/>
            <p:cNvSpPr txBox="1"/>
            <p:nvPr/>
          </p:nvSpPr>
          <p:spPr>
            <a:xfrm>
              <a:off x="3841857" y="341904"/>
              <a:ext cx="1598400" cy="62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13727" name="Google Shape;13727;p504"/>
            <p:cNvCxnSpPr/>
            <p:nvPr/>
          </p:nvCxnSpPr>
          <p:spPr>
            <a:xfrm>
              <a:off x="3998774" y="482782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13728" name="Google Shape;13728;p504"/>
          <p:cNvGrpSpPr/>
          <p:nvPr/>
        </p:nvGrpSpPr>
        <p:grpSpPr>
          <a:xfrm>
            <a:off x="3326167" y="2716203"/>
            <a:ext cx="2595233" cy="2322422"/>
            <a:chOff x="2728451" y="807760"/>
            <a:chExt cx="4243350" cy="3797289"/>
          </a:xfrm>
        </p:grpSpPr>
        <p:grpSp>
          <p:nvGrpSpPr>
            <p:cNvPr id="13729" name="Google Shape;13729;p504"/>
            <p:cNvGrpSpPr/>
            <p:nvPr/>
          </p:nvGrpSpPr>
          <p:grpSpPr>
            <a:xfrm>
              <a:off x="2728451" y="807760"/>
              <a:ext cx="4243350" cy="3797289"/>
              <a:chOff x="2728451" y="1112560"/>
              <a:chExt cx="4243350" cy="3797289"/>
            </a:xfrm>
          </p:grpSpPr>
          <p:grpSp>
            <p:nvGrpSpPr>
              <p:cNvPr id="13730" name="Google Shape;13730;p504"/>
              <p:cNvGrpSpPr/>
              <p:nvPr/>
            </p:nvGrpSpPr>
            <p:grpSpPr>
              <a:xfrm>
                <a:off x="3548625" y="1112560"/>
                <a:ext cx="2095342" cy="1415608"/>
                <a:chOff x="3548625" y="1112560"/>
                <a:chExt cx="2095342" cy="1415608"/>
              </a:xfrm>
            </p:grpSpPr>
            <p:grpSp>
              <p:nvGrpSpPr>
                <p:cNvPr id="13731" name="Google Shape;13731;p504"/>
                <p:cNvGrpSpPr/>
                <p:nvPr/>
              </p:nvGrpSpPr>
              <p:grpSpPr>
                <a:xfrm>
                  <a:off x="3548625" y="1112560"/>
                  <a:ext cx="1693806" cy="1415608"/>
                  <a:chOff x="-2521759" y="897403"/>
                  <a:chExt cx="1477500" cy="1089600"/>
                </a:xfrm>
              </p:grpSpPr>
              <p:sp>
                <p:nvSpPr>
                  <p:cNvPr id="13732" name="Google Shape;13732;p504"/>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733" name="Google Shape;13733;p504"/>
                  <p:cNvGrpSpPr/>
                  <p:nvPr/>
                </p:nvGrpSpPr>
                <p:grpSpPr>
                  <a:xfrm>
                    <a:off x="-2127414" y="1275205"/>
                    <a:ext cx="688733" cy="700658"/>
                    <a:chOff x="40123" y="-1583761"/>
                    <a:chExt cx="688733" cy="1109689"/>
                  </a:xfrm>
                </p:grpSpPr>
                <p:grpSp>
                  <p:nvGrpSpPr>
                    <p:cNvPr id="13734" name="Google Shape;13734;p504"/>
                    <p:cNvGrpSpPr/>
                    <p:nvPr/>
                  </p:nvGrpSpPr>
                  <p:grpSpPr>
                    <a:xfrm>
                      <a:off x="45124" y="-1327179"/>
                      <a:ext cx="683733" cy="853107"/>
                      <a:chOff x="597574" y="1930371"/>
                      <a:chExt cx="683733" cy="853107"/>
                    </a:xfrm>
                  </p:grpSpPr>
                  <p:grpSp>
                    <p:nvGrpSpPr>
                      <p:cNvPr id="13735" name="Google Shape;13735;p504"/>
                      <p:cNvGrpSpPr/>
                      <p:nvPr/>
                    </p:nvGrpSpPr>
                    <p:grpSpPr>
                      <a:xfrm rot="-5400000">
                        <a:off x="640721" y="2142893"/>
                        <a:ext cx="600335" cy="680836"/>
                        <a:chOff x="15239716" y="-12996420"/>
                        <a:chExt cx="1868456" cy="2463229"/>
                      </a:xfrm>
                    </p:grpSpPr>
                    <p:pic>
                      <p:nvPicPr>
                        <p:cNvPr id="13736" name="Google Shape;13736;p504"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3737" name="Google Shape;13737;p504"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3738" name="Google Shape;13738;p504"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3739" name="Google Shape;13739;p504"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sp>
              <p:nvSpPr>
                <p:cNvPr id="13740" name="Google Shape;13740;p504"/>
                <p:cNvSpPr txBox="1"/>
                <p:nvPr/>
              </p:nvSpPr>
              <p:spPr>
                <a:xfrm>
                  <a:off x="4045567" y="1211265"/>
                  <a:ext cx="1598400" cy="52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t>CYP</a:t>
                  </a:r>
                  <a:endParaRPr sz="900" b="1"/>
                </a:p>
              </p:txBody>
            </p:sp>
          </p:grpSp>
          <p:grpSp>
            <p:nvGrpSpPr>
              <p:cNvPr id="13741" name="Google Shape;13741;p504"/>
              <p:cNvGrpSpPr/>
              <p:nvPr/>
            </p:nvGrpSpPr>
            <p:grpSpPr>
              <a:xfrm>
                <a:off x="2728451" y="2175925"/>
                <a:ext cx="4243350" cy="2733924"/>
                <a:chOff x="2958951" y="1256250"/>
                <a:chExt cx="4243350" cy="2733924"/>
              </a:xfrm>
            </p:grpSpPr>
            <p:pic>
              <p:nvPicPr>
                <p:cNvPr id="13742" name="Google Shape;13742;p504"/>
                <p:cNvPicPr preferRelativeResize="0"/>
                <p:nvPr/>
              </p:nvPicPr>
              <p:blipFill>
                <a:blip r:embed="rId8">
                  <a:alphaModFix/>
                </a:blip>
                <a:stretch>
                  <a:fillRect/>
                </a:stretch>
              </p:blipFill>
              <p:spPr>
                <a:xfrm>
                  <a:off x="2958951" y="1256250"/>
                  <a:ext cx="4243350" cy="2733924"/>
                </a:xfrm>
                <a:prstGeom prst="rect">
                  <a:avLst/>
                </a:prstGeom>
                <a:noFill/>
                <a:ln>
                  <a:noFill/>
                </a:ln>
              </p:spPr>
            </p:pic>
            <p:sp>
              <p:nvSpPr>
                <p:cNvPr id="13743" name="Google Shape;13743;p504"/>
                <p:cNvSpPr txBox="1"/>
                <p:nvPr/>
              </p:nvSpPr>
              <p:spPr>
                <a:xfrm rot="24443">
                  <a:off x="3616566" y="2253982"/>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paroxetine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PAXIL</a:t>
                  </a:r>
                  <a:endParaRPr sz="1200" b="1"/>
                </a:p>
              </p:txBody>
            </p:sp>
          </p:grpSp>
        </p:grpSp>
        <p:cxnSp>
          <p:nvCxnSpPr>
            <p:cNvPr id="13744" name="Google Shape;13744;p504"/>
            <p:cNvCxnSpPr/>
            <p:nvPr/>
          </p:nvCxnSpPr>
          <p:spPr>
            <a:xfrm>
              <a:off x="4177633" y="451473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13745" name="Google Shape;13745;p504"/>
          <p:cNvGrpSpPr/>
          <p:nvPr/>
        </p:nvGrpSpPr>
        <p:grpSpPr>
          <a:xfrm>
            <a:off x="527993" y="631283"/>
            <a:ext cx="2523464" cy="1702042"/>
            <a:chOff x="1078553" y="1406852"/>
            <a:chExt cx="3191834" cy="2152848"/>
          </a:xfrm>
        </p:grpSpPr>
        <p:grpSp>
          <p:nvGrpSpPr>
            <p:cNvPr id="13746" name="Google Shape;13746;p504"/>
            <p:cNvGrpSpPr/>
            <p:nvPr/>
          </p:nvGrpSpPr>
          <p:grpSpPr>
            <a:xfrm>
              <a:off x="1078553" y="1406852"/>
              <a:ext cx="3191834" cy="2152848"/>
              <a:chOff x="861075" y="1457642"/>
              <a:chExt cx="4419599" cy="2980958"/>
            </a:xfrm>
          </p:grpSpPr>
          <p:pic>
            <p:nvPicPr>
              <p:cNvPr id="13747" name="Google Shape;13747;p504"/>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13748" name="Google Shape;13748;p504"/>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escitalopram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LEXAPRO</a:t>
                </a:r>
                <a:endParaRPr sz="1200" b="1"/>
              </a:p>
            </p:txBody>
          </p:sp>
        </p:grpSp>
        <p:grpSp>
          <p:nvGrpSpPr>
            <p:cNvPr id="13749" name="Google Shape;13749;p504"/>
            <p:cNvGrpSpPr/>
            <p:nvPr/>
          </p:nvGrpSpPr>
          <p:grpSpPr>
            <a:xfrm>
              <a:off x="1980041" y="1481287"/>
              <a:ext cx="308764" cy="2020121"/>
              <a:chOff x="4198133" y="1585860"/>
              <a:chExt cx="434023" cy="2787912"/>
            </a:xfrm>
          </p:grpSpPr>
          <p:cxnSp>
            <p:nvCxnSpPr>
              <p:cNvPr id="13750" name="Google Shape;13750;p504"/>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3751" name="Google Shape;13751;p504"/>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3752" name="Google Shape;13752;p504"/>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nvGrpSpPr>
          <p:cNvPr id="13753" name="Google Shape;13753;p504"/>
          <p:cNvGrpSpPr/>
          <p:nvPr/>
        </p:nvGrpSpPr>
        <p:grpSpPr>
          <a:xfrm>
            <a:off x="6127382" y="347119"/>
            <a:ext cx="2775450" cy="2026082"/>
            <a:chOff x="4539758" y="527583"/>
            <a:chExt cx="2775450" cy="2026082"/>
          </a:xfrm>
        </p:grpSpPr>
        <p:grpSp>
          <p:nvGrpSpPr>
            <p:cNvPr id="13754" name="Google Shape;13754;p504"/>
            <p:cNvGrpSpPr/>
            <p:nvPr/>
          </p:nvGrpSpPr>
          <p:grpSpPr>
            <a:xfrm>
              <a:off x="4539758" y="566729"/>
              <a:ext cx="2775450" cy="1986936"/>
              <a:chOff x="4902894" y="1042215"/>
              <a:chExt cx="3586316" cy="2567432"/>
            </a:xfrm>
          </p:grpSpPr>
          <p:grpSp>
            <p:nvGrpSpPr>
              <p:cNvPr id="13755" name="Google Shape;13755;p504"/>
              <p:cNvGrpSpPr/>
              <p:nvPr/>
            </p:nvGrpSpPr>
            <p:grpSpPr>
              <a:xfrm>
                <a:off x="6099641" y="1042215"/>
                <a:ext cx="574895" cy="480514"/>
                <a:chOff x="-2521759" y="897403"/>
                <a:chExt cx="1477500" cy="1089600"/>
              </a:xfrm>
            </p:grpSpPr>
            <p:sp>
              <p:nvSpPr>
                <p:cNvPr id="13756" name="Google Shape;13756;p504"/>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757" name="Google Shape;13757;p504"/>
                <p:cNvGrpSpPr/>
                <p:nvPr/>
              </p:nvGrpSpPr>
              <p:grpSpPr>
                <a:xfrm>
                  <a:off x="-2127414" y="1275205"/>
                  <a:ext cx="688733" cy="700658"/>
                  <a:chOff x="40123" y="-1583761"/>
                  <a:chExt cx="688733" cy="1109689"/>
                </a:xfrm>
              </p:grpSpPr>
              <p:grpSp>
                <p:nvGrpSpPr>
                  <p:cNvPr id="13758" name="Google Shape;13758;p504"/>
                  <p:cNvGrpSpPr/>
                  <p:nvPr/>
                </p:nvGrpSpPr>
                <p:grpSpPr>
                  <a:xfrm>
                    <a:off x="45124" y="-1327179"/>
                    <a:ext cx="683733" cy="853107"/>
                    <a:chOff x="597574" y="1930371"/>
                    <a:chExt cx="683733" cy="853107"/>
                  </a:xfrm>
                </p:grpSpPr>
                <p:grpSp>
                  <p:nvGrpSpPr>
                    <p:cNvPr id="13759" name="Google Shape;13759;p504"/>
                    <p:cNvGrpSpPr/>
                    <p:nvPr/>
                  </p:nvGrpSpPr>
                  <p:grpSpPr>
                    <a:xfrm rot="-5400000">
                      <a:off x="640721" y="2142893"/>
                      <a:ext cx="600335" cy="680836"/>
                      <a:chOff x="15239716" y="-12996420"/>
                      <a:chExt cx="1868456" cy="2463229"/>
                    </a:xfrm>
                  </p:grpSpPr>
                  <p:pic>
                    <p:nvPicPr>
                      <p:cNvPr id="13760" name="Google Shape;13760;p504"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3761" name="Google Shape;13761;p504"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3762" name="Google Shape;13762;p504"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3763" name="Google Shape;13763;p504"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3764" name="Google Shape;13764;p504"/>
              <p:cNvGrpSpPr/>
              <p:nvPr/>
            </p:nvGrpSpPr>
            <p:grpSpPr>
              <a:xfrm>
                <a:off x="4902894" y="1104366"/>
                <a:ext cx="3586316" cy="2505281"/>
                <a:chOff x="2696950" y="1678663"/>
                <a:chExt cx="4760176" cy="3325300"/>
              </a:xfrm>
            </p:grpSpPr>
            <p:grpSp>
              <p:nvGrpSpPr>
                <p:cNvPr id="13765" name="Google Shape;13765;p504"/>
                <p:cNvGrpSpPr/>
                <p:nvPr/>
              </p:nvGrpSpPr>
              <p:grpSpPr>
                <a:xfrm>
                  <a:off x="2696950" y="1678663"/>
                  <a:ext cx="4760176" cy="3325300"/>
                  <a:chOff x="2586350" y="1168975"/>
                  <a:chExt cx="4760176" cy="3325300"/>
                </a:xfrm>
              </p:grpSpPr>
              <p:pic>
                <p:nvPicPr>
                  <p:cNvPr id="13766" name="Google Shape;13766;p504"/>
                  <p:cNvPicPr preferRelativeResize="0"/>
                  <p:nvPr/>
                </p:nvPicPr>
                <p:blipFill>
                  <a:blip r:embed="rId10">
                    <a:alphaModFix/>
                  </a:blip>
                  <a:stretch>
                    <a:fillRect/>
                  </a:stretch>
                </p:blipFill>
                <p:spPr>
                  <a:xfrm>
                    <a:off x="2586350" y="1168975"/>
                    <a:ext cx="4760176" cy="3325300"/>
                  </a:xfrm>
                  <a:prstGeom prst="rect">
                    <a:avLst/>
                  </a:prstGeom>
                  <a:noFill/>
                  <a:ln>
                    <a:noFill/>
                  </a:ln>
                </p:spPr>
              </p:pic>
              <p:sp>
                <p:nvSpPr>
                  <p:cNvPr id="13767" name="Google Shape;13767;p504"/>
                  <p:cNvSpPr txBox="1"/>
                  <p:nvPr/>
                </p:nvSpPr>
                <p:spPr>
                  <a:xfrm rot="24443">
                    <a:off x="3553711" y="26906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sertraline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ZOLOFT</a:t>
                    </a:r>
                    <a:endParaRPr sz="1200" b="1"/>
                  </a:p>
                </p:txBody>
              </p:sp>
            </p:grpSp>
            <p:sp>
              <p:nvSpPr>
                <p:cNvPr id="13768" name="Google Shape;13768;p504"/>
                <p:cNvSpPr/>
                <p:nvPr/>
              </p:nvSpPr>
              <p:spPr>
                <a:xfrm>
                  <a:off x="4431469" y="2628330"/>
                  <a:ext cx="451200" cy="4335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cxnSp>
            <p:nvCxnSpPr>
              <p:cNvPr id="13769" name="Google Shape;13769;p504"/>
              <p:cNvCxnSpPr/>
              <p:nvPr/>
            </p:nvCxnSpPr>
            <p:spPr>
              <a:xfrm>
                <a:off x="6279221" y="3542858"/>
                <a:ext cx="290400" cy="0"/>
              </a:xfrm>
              <a:prstGeom prst="straightConnector1">
                <a:avLst/>
              </a:prstGeom>
              <a:noFill/>
              <a:ln w="28575" cap="flat" cmpd="sng">
                <a:solidFill>
                  <a:schemeClr val="dk2"/>
                </a:solidFill>
                <a:prstDash val="solid"/>
                <a:round/>
                <a:headEnd type="none" w="med" len="med"/>
                <a:tailEnd type="none" w="med" len="med"/>
              </a:ln>
            </p:spPr>
          </p:cxnSp>
        </p:grpSp>
        <p:sp>
          <p:nvSpPr>
            <p:cNvPr id="13770" name="Google Shape;13770;p504"/>
            <p:cNvSpPr txBox="1"/>
            <p:nvPr/>
          </p:nvSpPr>
          <p:spPr>
            <a:xfrm>
              <a:off x="5520585" y="527583"/>
              <a:ext cx="9777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b="1"/>
                <a:t>CYP</a:t>
              </a:r>
              <a:endParaRPr sz="600" b="1"/>
            </a:p>
          </p:txBody>
        </p:sp>
      </p:grpSp>
      <p:grpSp>
        <p:nvGrpSpPr>
          <p:cNvPr id="13771" name="Google Shape;13771;p504"/>
          <p:cNvGrpSpPr/>
          <p:nvPr/>
        </p:nvGrpSpPr>
        <p:grpSpPr>
          <a:xfrm>
            <a:off x="312467" y="2851630"/>
            <a:ext cx="2707879" cy="1954173"/>
            <a:chOff x="441300" y="2554780"/>
            <a:chExt cx="2707879" cy="1954173"/>
          </a:xfrm>
        </p:grpSpPr>
        <p:pic>
          <p:nvPicPr>
            <p:cNvPr id="13772" name="Google Shape;13772;p504"/>
            <p:cNvPicPr preferRelativeResize="0"/>
            <p:nvPr/>
          </p:nvPicPr>
          <p:blipFill>
            <a:blip r:embed="rId11">
              <a:alphaModFix/>
            </a:blip>
            <a:stretch>
              <a:fillRect/>
            </a:stretch>
          </p:blipFill>
          <p:spPr>
            <a:xfrm rot="-3134505">
              <a:off x="754424" y="2606659"/>
              <a:ext cx="335059" cy="415654"/>
            </a:xfrm>
            <a:prstGeom prst="rect">
              <a:avLst/>
            </a:prstGeom>
            <a:noFill/>
            <a:ln>
              <a:noFill/>
            </a:ln>
          </p:spPr>
        </p:pic>
        <p:pic>
          <p:nvPicPr>
            <p:cNvPr id="13773" name="Google Shape;13773;p504"/>
            <p:cNvPicPr preferRelativeResize="0"/>
            <p:nvPr/>
          </p:nvPicPr>
          <p:blipFill>
            <a:blip r:embed="rId12">
              <a:alphaModFix/>
            </a:blip>
            <a:stretch>
              <a:fillRect/>
            </a:stretch>
          </p:blipFill>
          <p:spPr>
            <a:xfrm rot="-2178441">
              <a:off x="496040" y="4106676"/>
              <a:ext cx="397219" cy="315256"/>
            </a:xfrm>
            <a:prstGeom prst="roundRect">
              <a:avLst>
                <a:gd name="adj" fmla="val 16667"/>
              </a:avLst>
            </a:prstGeom>
            <a:noFill/>
            <a:ln w="19050" cap="flat" cmpd="sng">
              <a:solidFill>
                <a:srgbClr val="3366CC"/>
              </a:solidFill>
              <a:prstDash val="solid"/>
              <a:round/>
              <a:headEnd type="none" w="sm" len="sm"/>
              <a:tailEnd type="none" w="sm" len="sm"/>
            </a:ln>
          </p:spPr>
        </p:pic>
        <p:grpSp>
          <p:nvGrpSpPr>
            <p:cNvPr id="13774" name="Google Shape;13774;p504"/>
            <p:cNvGrpSpPr/>
            <p:nvPr/>
          </p:nvGrpSpPr>
          <p:grpSpPr>
            <a:xfrm>
              <a:off x="625714" y="2806908"/>
              <a:ext cx="2523464" cy="1702042"/>
              <a:chOff x="1078553" y="1406852"/>
              <a:chExt cx="3191834" cy="2152848"/>
            </a:xfrm>
          </p:grpSpPr>
          <p:grpSp>
            <p:nvGrpSpPr>
              <p:cNvPr id="13775" name="Google Shape;13775;p504"/>
              <p:cNvGrpSpPr/>
              <p:nvPr/>
            </p:nvGrpSpPr>
            <p:grpSpPr>
              <a:xfrm>
                <a:off x="1078553" y="1406852"/>
                <a:ext cx="3191834" cy="2152848"/>
                <a:chOff x="861075" y="1457642"/>
                <a:chExt cx="4419599" cy="2980958"/>
              </a:xfrm>
            </p:grpSpPr>
            <p:pic>
              <p:nvPicPr>
                <p:cNvPr id="13776" name="Google Shape;13776;p504"/>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13777" name="Google Shape;13777;p504"/>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CELEXA</a:t>
                  </a:r>
                  <a:endParaRPr sz="1200" b="1"/>
                </a:p>
              </p:txBody>
            </p:sp>
          </p:grpSp>
          <p:grpSp>
            <p:nvGrpSpPr>
              <p:cNvPr id="13778" name="Google Shape;13778;p504"/>
              <p:cNvGrpSpPr/>
              <p:nvPr/>
            </p:nvGrpSpPr>
            <p:grpSpPr>
              <a:xfrm>
                <a:off x="1980041" y="1481287"/>
                <a:ext cx="308764" cy="2020121"/>
                <a:chOff x="4198133" y="1585860"/>
                <a:chExt cx="434023" cy="2787912"/>
              </a:xfrm>
            </p:grpSpPr>
            <p:cxnSp>
              <p:nvCxnSpPr>
                <p:cNvPr id="13779" name="Google Shape;13779;p504"/>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3780" name="Google Shape;13780;p504"/>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3781" name="Google Shape;13781;p504"/>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pic>
          <p:nvPicPr>
            <p:cNvPr id="13782" name="Google Shape;13782;p504"/>
            <p:cNvPicPr preferRelativeResize="0"/>
            <p:nvPr/>
          </p:nvPicPr>
          <p:blipFill>
            <a:blip r:embed="rId13">
              <a:alphaModFix/>
            </a:blip>
            <a:stretch>
              <a:fillRect/>
            </a:stretch>
          </p:blipFill>
          <p:spPr>
            <a:xfrm flipH="1">
              <a:off x="1897499" y="2696006"/>
              <a:ext cx="629151" cy="711150"/>
            </a:xfrm>
            <a:prstGeom prst="rect">
              <a:avLst/>
            </a:prstGeom>
            <a:noFill/>
            <a:ln>
              <a:noFill/>
            </a:ln>
          </p:spPr>
        </p:pic>
      </p:grpSp>
      <p:grpSp>
        <p:nvGrpSpPr>
          <p:cNvPr id="13783" name="Google Shape;13783;p504"/>
          <p:cNvGrpSpPr/>
          <p:nvPr/>
        </p:nvGrpSpPr>
        <p:grpSpPr>
          <a:xfrm>
            <a:off x="3304419" y="11"/>
            <a:ext cx="2652183" cy="2622142"/>
            <a:chOff x="3050443" y="551620"/>
            <a:chExt cx="4522051" cy="4470830"/>
          </a:xfrm>
        </p:grpSpPr>
        <p:grpSp>
          <p:nvGrpSpPr>
            <p:cNvPr id="13784" name="Google Shape;13784;p504"/>
            <p:cNvGrpSpPr/>
            <p:nvPr/>
          </p:nvGrpSpPr>
          <p:grpSpPr>
            <a:xfrm>
              <a:off x="3050443" y="551620"/>
              <a:ext cx="4522051" cy="4470830"/>
              <a:chOff x="3050443" y="551620"/>
              <a:chExt cx="4522051" cy="4470830"/>
            </a:xfrm>
          </p:grpSpPr>
          <p:sp>
            <p:nvSpPr>
              <p:cNvPr id="13785" name="Google Shape;13785;p504"/>
              <p:cNvSpPr/>
              <p:nvPr/>
            </p:nvSpPr>
            <p:spPr>
              <a:xfrm>
                <a:off x="3783209" y="551620"/>
                <a:ext cx="2286600" cy="19110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786" name="Google Shape;13786;p504"/>
              <p:cNvGrpSpPr/>
              <p:nvPr/>
            </p:nvGrpSpPr>
            <p:grpSpPr>
              <a:xfrm>
                <a:off x="4403945" y="1498365"/>
                <a:ext cx="1058145" cy="944731"/>
                <a:chOff x="515373" y="1930371"/>
                <a:chExt cx="683733" cy="853107"/>
              </a:xfrm>
            </p:grpSpPr>
            <p:grpSp>
              <p:nvGrpSpPr>
                <p:cNvPr id="13787" name="Google Shape;13787;p504"/>
                <p:cNvGrpSpPr/>
                <p:nvPr/>
              </p:nvGrpSpPr>
              <p:grpSpPr>
                <a:xfrm rot="-5400000">
                  <a:off x="558520" y="2142893"/>
                  <a:ext cx="600335" cy="680836"/>
                  <a:chOff x="15239716" y="-13293819"/>
                  <a:chExt cx="1868456" cy="2463229"/>
                </a:xfrm>
              </p:grpSpPr>
              <p:pic>
                <p:nvPicPr>
                  <p:cNvPr id="13788" name="Google Shape;13788;p504" descr="clipped result image"/>
                  <p:cNvPicPr preferRelativeResize="0"/>
                  <p:nvPr/>
                </p:nvPicPr>
                <p:blipFill rotWithShape="1">
                  <a:blip r:embed="rId3">
                    <a:alphaModFix/>
                  </a:blip>
                  <a:srcRect/>
                  <a:stretch/>
                </p:blipFill>
                <p:spPr>
                  <a:xfrm>
                    <a:off x="16010045" y="-13293819"/>
                    <a:ext cx="1098127" cy="2458497"/>
                  </a:xfrm>
                  <a:prstGeom prst="rect">
                    <a:avLst/>
                  </a:prstGeom>
                  <a:noFill/>
                  <a:ln>
                    <a:noFill/>
                  </a:ln>
                </p:spPr>
              </p:pic>
              <p:pic>
                <p:nvPicPr>
                  <p:cNvPr id="13789" name="Google Shape;13789;p504" descr="clipped result image"/>
                  <p:cNvPicPr preferRelativeResize="0"/>
                  <p:nvPr/>
                </p:nvPicPr>
                <p:blipFill rotWithShape="1">
                  <a:blip r:embed="rId4">
                    <a:alphaModFix/>
                  </a:blip>
                  <a:srcRect/>
                  <a:stretch/>
                </p:blipFill>
                <p:spPr>
                  <a:xfrm>
                    <a:off x="15239716" y="-13289087"/>
                    <a:ext cx="1106322" cy="2458497"/>
                  </a:xfrm>
                  <a:prstGeom prst="rect">
                    <a:avLst/>
                  </a:prstGeom>
                  <a:noFill/>
                  <a:ln>
                    <a:noFill/>
                  </a:ln>
                </p:spPr>
              </p:pic>
            </p:grpSp>
            <p:pic>
              <p:nvPicPr>
                <p:cNvPr id="13790" name="Google Shape;13790;p504" descr="clipped result image"/>
                <p:cNvPicPr preferRelativeResize="0"/>
                <p:nvPr/>
              </p:nvPicPr>
              <p:blipFill rotWithShape="1">
                <a:blip r:embed="rId5">
                  <a:alphaModFix/>
                </a:blip>
                <a:srcRect/>
                <a:stretch/>
              </p:blipFill>
              <p:spPr>
                <a:xfrm rot="-5400000">
                  <a:off x="678723" y="1767021"/>
                  <a:ext cx="352828" cy="679529"/>
                </a:xfrm>
                <a:prstGeom prst="rect">
                  <a:avLst/>
                </a:prstGeom>
                <a:noFill/>
                <a:ln>
                  <a:noFill/>
                </a:ln>
              </p:spPr>
            </p:pic>
          </p:grpSp>
          <p:pic>
            <p:nvPicPr>
              <p:cNvPr id="13791" name="Google Shape;13791;p504" descr="clipped result image"/>
              <p:cNvPicPr preferRelativeResize="0"/>
              <p:nvPr/>
            </p:nvPicPr>
            <p:blipFill rotWithShape="1">
              <a:blip r:embed="rId6">
                <a:alphaModFix/>
              </a:blip>
              <a:srcRect/>
              <a:stretch/>
            </p:blipFill>
            <p:spPr>
              <a:xfrm rot="-5400000">
                <a:off x="4726662" y="883790"/>
                <a:ext cx="390726" cy="1051638"/>
              </a:xfrm>
              <a:prstGeom prst="rect">
                <a:avLst/>
              </a:prstGeom>
              <a:noFill/>
              <a:ln>
                <a:noFill/>
              </a:ln>
            </p:spPr>
          </p:pic>
          <p:pic>
            <p:nvPicPr>
              <p:cNvPr id="13792" name="Google Shape;13792;p504"/>
              <p:cNvPicPr preferRelativeResize="0"/>
              <p:nvPr/>
            </p:nvPicPr>
            <p:blipFill>
              <a:blip r:embed="rId14">
                <a:alphaModFix/>
              </a:blip>
              <a:stretch>
                <a:fillRect/>
              </a:stretch>
            </p:blipFill>
            <p:spPr>
              <a:xfrm>
                <a:off x="3050443" y="2089364"/>
                <a:ext cx="4522051" cy="2933086"/>
              </a:xfrm>
              <a:prstGeom prst="rect">
                <a:avLst/>
              </a:prstGeom>
              <a:noFill/>
              <a:ln>
                <a:noFill/>
              </a:ln>
            </p:spPr>
          </p:pic>
          <p:sp>
            <p:nvSpPr>
              <p:cNvPr id="13793" name="Google Shape;13793;p504"/>
              <p:cNvSpPr txBox="1"/>
              <p:nvPr/>
            </p:nvSpPr>
            <p:spPr>
              <a:xfrm>
                <a:off x="4544688" y="755305"/>
                <a:ext cx="1598400" cy="5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13794" name="Google Shape;13794;p504"/>
              <p:cNvCxnSpPr/>
              <p:nvPr/>
            </p:nvCxnSpPr>
            <p:spPr>
              <a:xfrm>
                <a:off x="4708312" y="4920925"/>
                <a:ext cx="351300" cy="0"/>
              </a:xfrm>
              <a:prstGeom prst="straightConnector1">
                <a:avLst/>
              </a:prstGeom>
              <a:noFill/>
              <a:ln w="28575" cap="flat" cmpd="sng">
                <a:solidFill>
                  <a:schemeClr val="dk2"/>
                </a:solidFill>
                <a:prstDash val="solid"/>
                <a:round/>
                <a:headEnd type="none" w="med" len="med"/>
                <a:tailEnd type="none" w="med" len="med"/>
              </a:ln>
            </p:spPr>
          </p:cxnSp>
        </p:grpSp>
        <p:sp>
          <p:nvSpPr>
            <p:cNvPr id="13795" name="Google Shape;13795;p504"/>
            <p:cNvSpPr txBox="1"/>
            <p:nvPr/>
          </p:nvSpPr>
          <p:spPr>
            <a:xfrm rot="24443">
              <a:off x="3845308" y="3149520"/>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PROZAC</a:t>
              </a:r>
              <a:endParaRPr sz="1200" b="1"/>
            </a:p>
          </p:txBody>
        </p:sp>
      </p:gr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Shape 13799"/>
        <p:cNvGrpSpPr/>
        <p:nvPr/>
      </p:nvGrpSpPr>
      <p:grpSpPr>
        <a:xfrm>
          <a:off x="0" y="0"/>
          <a:ext cx="0" cy="0"/>
          <a:chOff x="0" y="0"/>
          <a:chExt cx="0" cy="0"/>
        </a:xfrm>
      </p:grpSpPr>
      <p:grpSp>
        <p:nvGrpSpPr>
          <p:cNvPr id="13800" name="Google Shape;13800;p505"/>
          <p:cNvGrpSpPr/>
          <p:nvPr/>
        </p:nvGrpSpPr>
        <p:grpSpPr>
          <a:xfrm>
            <a:off x="1699722" y="553120"/>
            <a:ext cx="2686874" cy="2188241"/>
            <a:chOff x="957501" y="1007749"/>
            <a:chExt cx="3123182" cy="2543579"/>
          </a:xfrm>
        </p:grpSpPr>
        <p:grpSp>
          <p:nvGrpSpPr>
            <p:cNvPr id="13801" name="Google Shape;13801;p505"/>
            <p:cNvGrpSpPr/>
            <p:nvPr/>
          </p:nvGrpSpPr>
          <p:grpSpPr>
            <a:xfrm>
              <a:off x="957501" y="1007749"/>
              <a:ext cx="3123182" cy="2543579"/>
              <a:chOff x="957501" y="1007749"/>
              <a:chExt cx="3123182" cy="2543579"/>
            </a:xfrm>
          </p:grpSpPr>
          <p:grpSp>
            <p:nvGrpSpPr>
              <p:cNvPr id="13802" name="Google Shape;13802;p505"/>
              <p:cNvGrpSpPr/>
              <p:nvPr/>
            </p:nvGrpSpPr>
            <p:grpSpPr>
              <a:xfrm>
                <a:off x="957501" y="1007749"/>
                <a:ext cx="3123182" cy="2543579"/>
                <a:chOff x="2770150" y="978475"/>
                <a:chExt cx="4434449" cy="3611500"/>
              </a:xfrm>
            </p:grpSpPr>
            <p:grpSp>
              <p:nvGrpSpPr>
                <p:cNvPr id="13803" name="Google Shape;13803;p505"/>
                <p:cNvGrpSpPr/>
                <p:nvPr/>
              </p:nvGrpSpPr>
              <p:grpSpPr>
                <a:xfrm>
                  <a:off x="3544943" y="978475"/>
                  <a:ext cx="1167373" cy="975628"/>
                  <a:chOff x="-2521759" y="897403"/>
                  <a:chExt cx="1477500" cy="1089600"/>
                </a:xfrm>
              </p:grpSpPr>
              <p:sp>
                <p:nvSpPr>
                  <p:cNvPr id="13804" name="Google Shape;13804;p505"/>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805" name="Google Shape;13805;p505"/>
                  <p:cNvGrpSpPr/>
                  <p:nvPr/>
                </p:nvGrpSpPr>
                <p:grpSpPr>
                  <a:xfrm>
                    <a:off x="-2127414" y="1275205"/>
                    <a:ext cx="688733" cy="700658"/>
                    <a:chOff x="40123" y="-1583761"/>
                    <a:chExt cx="688733" cy="1109689"/>
                  </a:xfrm>
                </p:grpSpPr>
                <p:grpSp>
                  <p:nvGrpSpPr>
                    <p:cNvPr id="13806" name="Google Shape;13806;p505"/>
                    <p:cNvGrpSpPr/>
                    <p:nvPr/>
                  </p:nvGrpSpPr>
                  <p:grpSpPr>
                    <a:xfrm>
                      <a:off x="45124" y="-1327179"/>
                      <a:ext cx="683733" cy="853107"/>
                      <a:chOff x="597574" y="1930371"/>
                      <a:chExt cx="683733" cy="853107"/>
                    </a:xfrm>
                  </p:grpSpPr>
                  <p:grpSp>
                    <p:nvGrpSpPr>
                      <p:cNvPr id="13807" name="Google Shape;13807;p505"/>
                      <p:cNvGrpSpPr/>
                      <p:nvPr/>
                    </p:nvGrpSpPr>
                    <p:grpSpPr>
                      <a:xfrm rot="-5400000">
                        <a:off x="640721" y="2142893"/>
                        <a:ext cx="600335" cy="680836"/>
                        <a:chOff x="15239716" y="-12996420"/>
                        <a:chExt cx="1868456" cy="2463229"/>
                      </a:xfrm>
                    </p:grpSpPr>
                    <p:pic>
                      <p:nvPicPr>
                        <p:cNvPr id="13808" name="Google Shape;13808;p505"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3809" name="Google Shape;13809;p505"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3810" name="Google Shape;13810;p505"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3811" name="Google Shape;13811;p505"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3812" name="Google Shape;13812;p505"/>
                <p:cNvGrpSpPr/>
                <p:nvPr/>
              </p:nvGrpSpPr>
              <p:grpSpPr>
                <a:xfrm>
                  <a:off x="2770150" y="1836025"/>
                  <a:ext cx="4434449" cy="2753950"/>
                  <a:chOff x="2354775" y="1227300"/>
                  <a:chExt cx="4434449" cy="2753950"/>
                </a:xfrm>
              </p:grpSpPr>
              <p:pic>
                <p:nvPicPr>
                  <p:cNvPr id="13813" name="Google Shape;13813;p505"/>
                  <p:cNvPicPr preferRelativeResize="0"/>
                  <p:nvPr/>
                </p:nvPicPr>
                <p:blipFill>
                  <a:blip r:embed="rId7">
                    <a:alphaModFix/>
                  </a:blip>
                  <a:stretch>
                    <a:fillRect/>
                  </a:stretch>
                </p:blipFill>
                <p:spPr>
                  <a:xfrm>
                    <a:off x="2354775" y="1227300"/>
                    <a:ext cx="4434449" cy="2753950"/>
                  </a:xfrm>
                  <a:prstGeom prst="rect">
                    <a:avLst/>
                  </a:prstGeom>
                  <a:noFill/>
                  <a:ln>
                    <a:noFill/>
                  </a:ln>
                </p:spPr>
              </p:pic>
              <p:sp>
                <p:nvSpPr>
                  <p:cNvPr id="13814" name="Google Shape;13814;p505"/>
                  <p:cNvSpPr txBox="1"/>
                  <p:nvPr/>
                </p:nvSpPr>
                <p:spPr>
                  <a:xfrm rot="24443">
                    <a:off x="2690456" y="22283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duloxetine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CYMBALTA</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sp>
              <p:nvSpPr>
                <p:cNvPr id="13815" name="Google Shape;13815;p505"/>
                <p:cNvSpPr/>
                <p:nvPr/>
              </p:nvSpPr>
              <p:spPr>
                <a:xfrm>
                  <a:off x="3737615" y="20819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16" name="Google Shape;13816;p505"/>
              <p:cNvSpPr txBox="1"/>
              <p:nvPr/>
            </p:nvSpPr>
            <p:spPr>
              <a:xfrm rot="24292">
                <a:off x="1182784" y="1037522"/>
                <a:ext cx="1485937" cy="3894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CYP</a:t>
                </a:r>
                <a:endParaRPr sz="900" b="1"/>
              </a:p>
            </p:txBody>
          </p:sp>
        </p:grpSp>
        <p:cxnSp>
          <p:nvCxnSpPr>
            <p:cNvPr id="13817" name="Google Shape;13817;p505"/>
            <p:cNvCxnSpPr/>
            <p:nvPr/>
          </p:nvCxnSpPr>
          <p:spPr>
            <a:xfrm>
              <a:off x="1735663" y="3435493"/>
              <a:ext cx="316200" cy="0"/>
            </a:xfrm>
            <a:prstGeom prst="straightConnector1">
              <a:avLst/>
            </a:prstGeom>
            <a:noFill/>
            <a:ln w="28575" cap="flat" cmpd="sng">
              <a:solidFill>
                <a:schemeClr val="dk2"/>
              </a:solidFill>
              <a:prstDash val="solid"/>
              <a:round/>
              <a:headEnd type="none" w="med" len="med"/>
              <a:tailEnd type="none" w="med" len="med"/>
            </a:ln>
          </p:spPr>
        </p:cxnSp>
      </p:grpSp>
      <p:grpSp>
        <p:nvGrpSpPr>
          <p:cNvPr id="13818" name="Google Shape;13818;p505"/>
          <p:cNvGrpSpPr/>
          <p:nvPr/>
        </p:nvGrpSpPr>
        <p:grpSpPr>
          <a:xfrm>
            <a:off x="4943326" y="482490"/>
            <a:ext cx="2686874" cy="1668644"/>
            <a:chOff x="4572001" y="1611721"/>
            <a:chExt cx="3123182" cy="1939607"/>
          </a:xfrm>
        </p:grpSpPr>
        <p:grpSp>
          <p:nvGrpSpPr>
            <p:cNvPr id="13819" name="Google Shape;13819;p505"/>
            <p:cNvGrpSpPr/>
            <p:nvPr/>
          </p:nvGrpSpPr>
          <p:grpSpPr>
            <a:xfrm>
              <a:off x="4572001" y="1611721"/>
              <a:ext cx="3123182" cy="1939607"/>
              <a:chOff x="2354775" y="1227300"/>
              <a:chExt cx="4434449" cy="2753950"/>
            </a:xfrm>
          </p:grpSpPr>
          <p:pic>
            <p:nvPicPr>
              <p:cNvPr id="13820" name="Google Shape;13820;p505"/>
              <p:cNvPicPr preferRelativeResize="0"/>
              <p:nvPr/>
            </p:nvPicPr>
            <p:blipFill>
              <a:blip r:embed="rId7">
                <a:alphaModFix/>
              </a:blip>
              <a:stretch>
                <a:fillRect/>
              </a:stretch>
            </p:blipFill>
            <p:spPr>
              <a:xfrm>
                <a:off x="2354775" y="1227300"/>
                <a:ext cx="4434449" cy="2753950"/>
              </a:xfrm>
              <a:prstGeom prst="rect">
                <a:avLst/>
              </a:prstGeom>
              <a:noFill/>
              <a:ln>
                <a:noFill/>
              </a:ln>
            </p:spPr>
          </p:pic>
          <p:sp>
            <p:nvSpPr>
              <p:cNvPr id="13821" name="Google Shape;13821;p505"/>
              <p:cNvSpPr txBox="1"/>
              <p:nvPr/>
            </p:nvSpPr>
            <p:spPr>
              <a:xfrm rot="24443">
                <a:off x="2690456" y="2181889"/>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venlafaxine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EFFEXOR</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grpSp>
          <p:nvGrpSpPr>
            <p:cNvPr id="13822" name="Google Shape;13822;p505"/>
            <p:cNvGrpSpPr/>
            <p:nvPr/>
          </p:nvGrpSpPr>
          <p:grpSpPr>
            <a:xfrm>
              <a:off x="5350013" y="1678054"/>
              <a:ext cx="325743" cy="1748900"/>
              <a:chOff x="5350013" y="1678054"/>
              <a:chExt cx="325743" cy="1748900"/>
            </a:xfrm>
          </p:grpSpPr>
          <p:cxnSp>
            <p:nvCxnSpPr>
              <p:cNvPr id="13823" name="Google Shape;13823;p505"/>
              <p:cNvCxnSpPr/>
              <p:nvPr/>
            </p:nvCxnSpPr>
            <p:spPr>
              <a:xfrm>
                <a:off x="5359556" y="1925756"/>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3824" name="Google Shape;13824;p505"/>
              <p:cNvCxnSpPr/>
              <p:nvPr/>
            </p:nvCxnSpPr>
            <p:spPr>
              <a:xfrm>
                <a:off x="5359556" y="199240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3825" name="Google Shape;13825;p505"/>
              <p:cNvCxnSpPr/>
              <p:nvPr/>
            </p:nvCxnSpPr>
            <p:spPr>
              <a:xfrm>
                <a:off x="5359556" y="2068020"/>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3826" name="Google Shape;13826;p505"/>
              <p:cNvCxnSpPr/>
              <p:nvPr/>
            </p:nvCxnSpPr>
            <p:spPr>
              <a:xfrm>
                <a:off x="5350013" y="342695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3827" name="Google Shape;13827;p505"/>
              <p:cNvCxnSpPr/>
              <p:nvPr/>
            </p:nvCxnSpPr>
            <p:spPr>
              <a:xfrm>
                <a:off x="5350013" y="1678054"/>
                <a:ext cx="316200" cy="0"/>
              </a:xfrm>
              <a:prstGeom prst="straightConnector1">
                <a:avLst/>
              </a:prstGeom>
              <a:noFill/>
              <a:ln w="28575" cap="flat" cmpd="sng">
                <a:solidFill>
                  <a:schemeClr val="dk2"/>
                </a:solidFill>
                <a:prstDash val="solid"/>
                <a:round/>
                <a:headEnd type="none" w="med" len="med"/>
                <a:tailEnd type="none" w="med" len="med"/>
              </a:ln>
            </p:spPr>
          </p:cxnSp>
        </p:grpSp>
      </p:grpSp>
      <p:grpSp>
        <p:nvGrpSpPr>
          <p:cNvPr id="13828" name="Google Shape;13828;p505"/>
          <p:cNvGrpSpPr/>
          <p:nvPr/>
        </p:nvGrpSpPr>
        <p:grpSpPr>
          <a:xfrm>
            <a:off x="1699725" y="3064321"/>
            <a:ext cx="2686876" cy="2049930"/>
            <a:chOff x="6033650" y="859421"/>
            <a:chExt cx="2686876" cy="2049930"/>
          </a:xfrm>
        </p:grpSpPr>
        <p:sp>
          <p:nvSpPr>
            <p:cNvPr id="13829" name="Google Shape;13829;p505"/>
            <p:cNvSpPr/>
            <p:nvPr/>
          </p:nvSpPr>
          <p:spPr>
            <a:xfrm rot="1959314">
              <a:off x="7207675" y="2152099"/>
              <a:ext cx="1110303" cy="496903"/>
            </a:xfrm>
            <a:prstGeom prst="roundRect">
              <a:avLst>
                <a:gd name="adj" fmla="val 16667"/>
              </a:avLst>
            </a:prstGeom>
            <a:solidFill>
              <a:srgbClr val="FFEB8C"/>
            </a:solidFill>
            <a:ln w="9525"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830" name="Google Shape;13830;p505"/>
            <p:cNvPicPr preferRelativeResize="0"/>
            <p:nvPr/>
          </p:nvPicPr>
          <p:blipFill>
            <a:blip r:embed="rId8">
              <a:alphaModFix/>
            </a:blip>
            <a:stretch>
              <a:fillRect/>
            </a:stretch>
          </p:blipFill>
          <p:spPr>
            <a:xfrm>
              <a:off x="6033650" y="859421"/>
              <a:ext cx="2686876" cy="1624628"/>
            </a:xfrm>
            <a:prstGeom prst="rect">
              <a:avLst/>
            </a:prstGeom>
            <a:noFill/>
            <a:ln>
              <a:noFill/>
            </a:ln>
          </p:spPr>
        </p:pic>
        <p:pic>
          <p:nvPicPr>
            <p:cNvPr id="13831" name="Google Shape;13831;p505"/>
            <p:cNvPicPr preferRelativeResize="0"/>
            <p:nvPr/>
          </p:nvPicPr>
          <p:blipFill>
            <a:blip r:embed="rId9">
              <a:alphaModFix/>
            </a:blip>
            <a:stretch>
              <a:fillRect/>
            </a:stretch>
          </p:blipFill>
          <p:spPr>
            <a:xfrm>
              <a:off x="7643297" y="2332615"/>
              <a:ext cx="304475" cy="152225"/>
            </a:xfrm>
            <a:prstGeom prst="rect">
              <a:avLst/>
            </a:prstGeom>
            <a:noFill/>
            <a:ln>
              <a:noFill/>
            </a:ln>
          </p:spPr>
        </p:pic>
        <p:grpSp>
          <p:nvGrpSpPr>
            <p:cNvPr id="13832" name="Google Shape;13832;p505"/>
            <p:cNvGrpSpPr/>
            <p:nvPr/>
          </p:nvGrpSpPr>
          <p:grpSpPr>
            <a:xfrm>
              <a:off x="6233035" y="927713"/>
              <a:ext cx="1280643" cy="1504579"/>
              <a:chOff x="4807113" y="1678054"/>
              <a:chExt cx="1488600" cy="1748900"/>
            </a:xfrm>
          </p:grpSpPr>
          <p:sp>
            <p:nvSpPr>
              <p:cNvPr id="13833" name="Google Shape;13833;p505"/>
              <p:cNvSpPr txBox="1"/>
              <p:nvPr/>
            </p:nvSpPr>
            <p:spPr>
              <a:xfrm rot="24292">
                <a:off x="4808445" y="2284006"/>
                <a:ext cx="1485937" cy="3894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desvenlafaxine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PRISTIQ</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nvGrpSpPr>
              <p:cNvPr id="13834" name="Google Shape;13834;p505"/>
              <p:cNvGrpSpPr/>
              <p:nvPr/>
            </p:nvGrpSpPr>
            <p:grpSpPr>
              <a:xfrm>
                <a:off x="5350013" y="1678054"/>
                <a:ext cx="325743" cy="1748900"/>
                <a:chOff x="5350013" y="1678054"/>
                <a:chExt cx="325743" cy="1748900"/>
              </a:xfrm>
            </p:grpSpPr>
            <p:cxnSp>
              <p:nvCxnSpPr>
                <p:cNvPr id="13835" name="Google Shape;13835;p505"/>
                <p:cNvCxnSpPr/>
                <p:nvPr/>
              </p:nvCxnSpPr>
              <p:spPr>
                <a:xfrm>
                  <a:off x="5359556" y="1925756"/>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3836" name="Google Shape;13836;p505"/>
                <p:cNvCxnSpPr/>
                <p:nvPr/>
              </p:nvCxnSpPr>
              <p:spPr>
                <a:xfrm>
                  <a:off x="5359556" y="199240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3837" name="Google Shape;13837;p505"/>
                <p:cNvCxnSpPr/>
                <p:nvPr/>
              </p:nvCxnSpPr>
              <p:spPr>
                <a:xfrm>
                  <a:off x="5359556" y="2068020"/>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3838" name="Google Shape;13838;p505"/>
                <p:cNvCxnSpPr/>
                <p:nvPr/>
              </p:nvCxnSpPr>
              <p:spPr>
                <a:xfrm>
                  <a:off x="5350013" y="342695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3839" name="Google Shape;13839;p505"/>
                <p:cNvCxnSpPr/>
                <p:nvPr/>
              </p:nvCxnSpPr>
              <p:spPr>
                <a:xfrm>
                  <a:off x="5350013" y="1678054"/>
                  <a:ext cx="316200" cy="0"/>
                </a:xfrm>
                <a:prstGeom prst="straightConnector1">
                  <a:avLst/>
                </a:prstGeom>
                <a:noFill/>
                <a:ln w="28575" cap="flat" cmpd="sng">
                  <a:solidFill>
                    <a:schemeClr val="dk2"/>
                  </a:solidFill>
                  <a:prstDash val="solid"/>
                  <a:round/>
                  <a:headEnd type="none" w="med" len="med"/>
                  <a:tailEnd type="none" w="med" len="med"/>
                </a:ln>
              </p:spPr>
            </p:cxnSp>
          </p:grpSp>
        </p:grpSp>
      </p:grpSp>
      <p:grpSp>
        <p:nvGrpSpPr>
          <p:cNvPr id="13840" name="Google Shape;13840;p505"/>
          <p:cNvGrpSpPr/>
          <p:nvPr/>
        </p:nvGrpSpPr>
        <p:grpSpPr>
          <a:xfrm>
            <a:off x="5095175" y="2571759"/>
            <a:ext cx="2686876" cy="2517561"/>
            <a:chOff x="6033650" y="859421"/>
            <a:chExt cx="2686876" cy="2517561"/>
          </a:xfrm>
        </p:grpSpPr>
        <p:sp>
          <p:nvSpPr>
            <p:cNvPr id="13841" name="Google Shape;13841;p505"/>
            <p:cNvSpPr/>
            <p:nvPr/>
          </p:nvSpPr>
          <p:spPr>
            <a:xfrm rot="2569259">
              <a:off x="6960834" y="2223703"/>
              <a:ext cx="1584499" cy="709057"/>
            </a:xfrm>
            <a:prstGeom prst="roundRect">
              <a:avLst>
                <a:gd name="adj" fmla="val 16667"/>
              </a:avLst>
            </a:prstGeom>
            <a:solidFill>
              <a:srgbClr val="FFEB8C"/>
            </a:solidFill>
            <a:ln w="9525"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842" name="Google Shape;13842;p505"/>
            <p:cNvPicPr preferRelativeResize="0"/>
            <p:nvPr/>
          </p:nvPicPr>
          <p:blipFill>
            <a:blip r:embed="rId8">
              <a:alphaModFix/>
            </a:blip>
            <a:stretch>
              <a:fillRect/>
            </a:stretch>
          </p:blipFill>
          <p:spPr>
            <a:xfrm>
              <a:off x="6033650" y="859421"/>
              <a:ext cx="2686876" cy="1624628"/>
            </a:xfrm>
            <a:prstGeom prst="rect">
              <a:avLst/>
            </a:prstGeom>
            <a:noFill/>
            <a:ln>
              <a:noFill/>
            </a:ln>
          </p:spPr>
        </p:pic>
        <p:pic>
          <p:nvPicPr>
            <p:cNvPr id="13843" name="Google Shape;13843;p505"/>
            <p:cNvPicPr preferRelativeResize="0"/>
            <p:nvPr/>
          </p:nvPicPr>
          <p:blipFill>
            <a:blip r:embed="rId9">
              <a:alphaModFix/>
            </a:blip>
            <a:stretch>
              <a:fillRect/>
            </a:stretch>
          </p:blipFill>
          <p:spPr>
            <a:xfrm>
              <a:off x="7741422" y="2586115"/>
              <a:ext cx="304475" cy="152225"/>
            </a:xfrm>
            <a:prstGeom prst="rect">
              <a:avLst/>
            </a:prstGeom>
            <a:noFill/>
            <a:ln>
              <a:noFill/>
            </a:ln>
          </p:spPr>
        </p:pic>
        <p:grpSp>
          <p:nvGrpSpPr>
            <p:cNvPr id="13844" name="Google Shape;13844;p505"/>
            <p:cNvGrpSpPr/>
            <p:nvPr/>
          </p:nvGrpSpPr>
          <p:grpSpPr>
            <a:xfrm>
              <a:off x="6192138" y="927713"/>
              <a:ext cx="1372265" cy="1504579"/>
              <a:chOff x="4759575" y="1678054"/>
              <a:chExt cx="1595100" cy="1748900"/>
            </a:xfrm>
          </p:grpSpPr>
          <p:sp>
            <p:nvSpPr>
              <p:cNvPr id="13845" name="Google Shape;13845;p505"/>
              <p:cNvSpPr txBox="1"/>
              <p:nvPr/>
            </p:nvSpPr>
            <p:spPr>
              <a:xfrm rot="24610">
                <a:off x="4760905" y="2284455"/>
                <a:ext cx="1592441" cy="3894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levomilnacipran</a:t>
                </a:r>
                <a:endParaRPr sz="1200" b="1"/>
              </a:p>
              <a:p>
                <a:pPr marL="0" marR="0" lvl="0" indent="0" algn="ctr" rtl="0">
                  <a:lnSpc>
                    <a:spcPct val="100000"/>
                  </a:lnSpc>
                  <a:spcBef>
                    <a:spcPts val="0"/>
                  </a:spcBef>
                  <a:spcAft>
                    <a:spcPts val="0"/>
                  </a:spcAft>
                  <a:buClr>
                    <a:srgbClr val="000000"/>
                  </a:buClr>
                  <a:buSzPts val="800"/>
                  <a:buFont typeface="Arial"/>
                  <a:buNone/>
                </a:pPr>
                <a:r>
                  <a:rPr lang="en" sz="1200" b="1"/>
                  <a:t>FETZIMA</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nvGrpSpPr>
              <p:cNvPr id="13846" name="Google Shape;13846;p505"/>
              <p:cNvGrpSpPr/>
              <p:nvPr/>
            </p:nvGrpSpPr>
            <p:grpSpPr>
              <a:xfrm>
                <a:off x="5350013" y="1678054"/>
                <a:ext cx="325743" cy="1748900"/>
                <a:chOff x="5350013" y="1678054"/>
                <a:chExt cx="325743" cy="1748900"/>
              </a:xfrm>
            </p:grpSpPr>
            <p:cxnSp>
              <p:nvCxnSpPr>
                <p:cNvPr id="13847" name="Google Shape;13847;p505"/>
                <p:cNvCxnSpPr/>
                <p:nvPr/>
              </p:nvCxnSpPr>
              <p:spPr>
                <a:xfrm>
                  <a:off x="5359556" y="1925756"/>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3848" name="Google Shape;13848;p505"/>
                <p:cNvCxnSpPr/>
                <p:nvPr/>
              </p:nvCxnSpPr>
              <p:spPr>
                <a:xfrm>
                  <a:off x="5359556" y="199240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3849" name="Google Shape;13849;p505"/>
                <p:cNvCxnSpPr/>
                <p:nvPr/>
              </p:nvCxnSpPr>
              <p:spPr>
                <a:xfrm>
                  <a:off x="5359556" y="2068020"/>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3850" name="Google Shape;13850;p505"/>
                <p:cNvCxnSpPr/>
                <p:nvPr/>
              </p:nvCxnSpPr>
              <p:spPr>
                <a:xfrm>
                  <a:off x="5350013" y="342695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3851" name="Google Shape;13851;p505"/>
                <p:cNvCxnSpPr/>
                <p:nvPr/>
              </p:nvCxnSpPr>
              <p:spPr>
                <a:xfrm>
                  <a:off x="5350013" y="1678054"/>
                  <a:ext cx="316200" cy="0"/>
                </a:xfrm>
                <a:prstGeom prst="straightConnector1">
                  <a:avLst/>
                </a:prstGeom>
                <a:noFill/>
                <a:ln w="28575" cap="flat" cmpd="sng">
                  <a:solidFill>
                    <a:schemeClr val="dk2"/>
                  </a:solidFill>
                  <a:prstDash val="solid"/>
                  <a:round/>
                  <a:headEnd type="none" w="med" len="med"/>
                  <a:tailEnd type="none" w="med" len="med"/>
                </a:ln>
              </p:spPr>
            </p:cxnSp>
          </p:grpSp>
        </p:grpSp>
      </p:grpSp>
      <p:sp>
        <p:nvSpPr>
          <p:cNvPr id="13852" name="Google Shape;13852;p505"/>
          <p:cNvSpPr txBox="1"/>
          <p:nvPr/>
        </p:nvSpPr>
        <p:spPr>
          <a:xfrm>
            <a:off x="234750" y="127400"/>
            <a:ext cx="662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SNRIs</a:t>
            </a:r>
            <a:endParaRPr b="1"/>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Shape 13856"/>
        <p:cNvGrpSpPr/>
        <p:nvPr/>
      </p:nvGrpSpPr>
      <p:grpSpPr>
        <a:xfrm>
          <a:off x="0" y="0"/>
          <a:ext cx="0" cy="0"/>
          <a:chOff x="0" y="0"/>
          <a:chExt cx="0" cy="0"/>
        </a:xfrm>
      </p:grpSpPr>
      <p:grpSp>
        <p:nvGrpSpPr>
          <p:cNvPr id="13857" name="Google Shape;13857;p506"/>
          <p:cNvGrpSpPr/>
          <p:nvPr/>
        </p:nvGrpSpPr>
        <p:grpSpPr>
          <a:xfrm>
            <a:off x="1699722" y="553120"/>
            <a:ext cx="2686874" cy="2188241"/>
            <a:chOff x="957501" y="1007749"/>
            <a:chExt cx="3123182" cy="2543579"/>
          </a:xfrm>
        </p:grpSpPr>
        <p:grpSp>
          <p:nvGrpSpPr>
            <p:cNvPr id="13858" name="Google Shape;13858;p506"/>
            <p:cNvGrpSpPr/>
            <p:nvPr/>
          </p:nvGrpSpPr>
          <p:grpSpPr>
            <a:xfrm>
              <a:off x="957501" y="1007749"/>
              <a:ext cx="3123182" cy="2543579"/>
              <a:chOff x="957501" y="1007749"/>
              <a:chExt cx="3123182" cy="2543579"/>
            </a:xfrm>
          </p:grpSpPr>
          <p:grpSp>
            <p:nvGrpSpPr>
              <p:cNvPr id="13859" name="Google Shape;13859;p506"/>
              <p:cNvGrpSpPr/>
              <p:nvPr/>
            </p:nvGrpSpPr>
            <p:grpSpPr>
              <a:xfrm>
                <a:off x="957501" y="1007749"/>
                <a:ext cx="3123182" cy="2543579"/>
                <a:chOff x="2770150" y="978475"/>
                <a:chExt cx="4434449" cy="3611500"/>
              </a:xfrm>
            </p:grpSpPr>
            <p:grpSp>
              <p:nvGrpSpPr>
                <p:cNvPr id="13860" name="Google Shape;13860;p506"/>
                <p:cNvGrpSpPr/>
                <p:nvPr/>
              </p:nvGrpSpPr>
              <p:grpSpPr>
                <a:xfrm>
                  <a:off x="3544943" y="978475"/>
                  <a:ext cx="1167373" cy="975628"/>
                  <a:chOff x="-2521759" y="897403"/>
                  <a:chExt cx="1477500" cy="1089600"/>
                </a:xfrm>
              </p:grpSpPr>
              <p:sp>
                <p:nvSpPr>
                  <p:cNvPr id="13861" name="Google Shape;13861;p506"/>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862" name="Google Shape;13862;p506"/>
                  <p:cNvGrpSpPr/>
                  <p:nvPr/>
                </p:nvGrpSpPr>
                <p:grpSpPr>
                  <a:xfrm>
                    <a:off x="-2127414" y="1275205"/>
                    <a:ext cx="688733" cy="700658"/>
                    <a:chOff x="40123" y="-1583761"/>
                    <a:chExt cx="688733" cy="1109689"/>
                  </a:xfrm>
                </p:grpSpPr>
                <p:grpSp>
                  <p:nvGrpSpPr>
                    <p:cNvPr id="13863" name="Google Shape;13863;p506"/>
                    <p:cNvGrpSpPr/>
                    <p:nvPr/>
                  </p:nvGrpSpPr>
                  <p:grpSpPr>
                    <a:xfrm>
                      <a:off x="45124" y="-1327179"/>
                      <a:ext cx="683733" cy="853107"/>
                      <a:chOff x="597574" y="1930371"/>
                      <a:chExt cx="683733" cy="853107"/>
                    </a:xfrm>
                  </p:grpSpPr>
                  <p:grpSp>
                    <p:nvGrpSpPr>
                      <p:cNvPr id="13864" name="Google Shape;13864;p506"/>
                      <p:cNvGrpSpPr/>
                      <p:nvPr/>
                    </p:nvGrpSpPr>
                    <p:grpSpPr>
                      <a:xfrm rot="-5400000">
                        <a:off x="640721" y="2142893"/>
                        <a:ext cx="600335" cy="680836"/>
                        <a:chOff x="15239716" y="-12996420"/>
                        <a:chExt cx="1868456" cy="2463229"/>
                      </a:xfrm>
                    </p:grpSpPr>
                    <p:pic>
                      <p:nvPicPr>
                        <p:cNvPr id="13865" name="Google Shape;13865;p506"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3866" name="Google Shape;13866;p506"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3867" name="Google Shape;13867;p506"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3868" name="Google Shape;13868;p506"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3869" name="Google Shape;13869;p506"/>
                <p:cNvGrpSpPr/>
                <p:nvPr/>
              </p:nvGrpSpPr>
              <p:grpSpPr>
                <a:xfrm>
                  <a:off x="2770150" y="1836025"/>
                  <a:ext cx="4434449" cy="2753950"/>
                  <a:chOff x="2354775" y="1227300"/>
                  <a:chExt cx="4434449" cy="2753950"/>
                </a:xfrm>
              </p:grpSpPr>
              <p:pic>
                <p:nvPicPr>
                  <p:cNvPr id="13870" name="Google Shape;13870;p506"/>
                  <p:cNvPicPr preferRelativeResize="0"/>
                  <p:nvPr/>
                </p:nvPicPr>
                <p:blipFill>
                  <a:blip r:embed="rId7">
                    <a:alphaModFix/>
                  </a:blip>
                  <a:stretch>
                    <a:fillRect/>
                  </a:stretch>
                </p:blipFill>
                <p:spPr>
                  <a:xfrm>
                    <a:off x="2354775" y="1227300"/>
                    <a:ext cx="4434449" cy="2753950"/>
                  </a:xfrm>
                  <a:prstGeom prst="rect">
                    <a:avLst/>
                  </a:prstGeom>
                  <a:noFill/>
                  <a:ln>
                    <a:noFill/>
                  </a:ln>
                </p:spPr>
              </p:pic>
              <p:sp>
                <p:nvSpPr>
                  <p:cNvPr id="13871" name="Google Shape;13871;p506"/>
                  <p:cNvSpPr txBox="1"/>
                  <p:nvPr/>
                </p:nvSpPr>
                <p:spPr>
                  <a:xfrm rot="24443">
                    <a:off x="2690456" y="22283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duloxetine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CYMBALTA</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sp>
              <p:nvSpPr>
                <p:cNvPr id="13872" name="Google Shape;13872;p506"/>
                <p:cNvSpPr/>
                <p:nvPr/>
              </p:nvSpPr>
              <p:spPr>
                <a:xfrm>
                  <a:off x="3737615" y="20819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73" name="Google Shape;13873;p506"/>
              <p:cNvSpPr txBox="1"/>
              <p:nvPr/>
            </p:nvSpPr>
            <p:spPr>
              <a:xfrm rot="24292">
                <a:off x="1182784" y="1037522"/>
                <a:ext cx="1485937" cy="3894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CYP</a:t>
                </a:r>
                <a:endParaRPr sz="900" b="1"/>
              </a:p>
            </p:txBody>
          </p:sp>
        </p:grpSp>
        <p:cxnSp>
          <p:nvCxnSpPr>
            <p:cNvPr id="13874" name="Google Shape;13874;p506"/>
            <p:cNvCxnSpPr/>
            <p:nvPr/>
          </p:nvCxnSpPr>
          <p:spPr>
            <a:xfrm>
              <a:off x="1735663" y="3435493"/>
              <a:ext cx="316200" cy="0"/>
            </a:xfrm>
            <a:prstGeom prst="straightConnector1">
              <a:avLst/>
            </a:prstGeom>
            <a:noFill/>
            <a:ln w="28575" cap="flat" cmpd="sng">
              <a:solidFill>
                <a:schemeClr val="dk2"/>
              </a:solidFill>
              <a:prstDash val="solid"/>
              <a:round/>
              <a:headEnd type="none" w="med" len="med"/>
              <a:tailEnd type="none" w="med" len="med"/>
            </a:ln>
          </p:spPr>
        </p:cxnSp>
      </p:grpSp>
      <p:grpSp>
        <p:nvGrpSpPr>
          <p:cNvPr id="13875" name="Google Shape;13875;p506"/>
          <p:cNvGrpSpPr/>
          <p:nvPr/>
        </p:nvGrpSpPr>
        <p:grpSpPr>
          <a:xfrm>
            <a:off x="4943326" y="482490"/>
            <a:ext cx="2686874" cy="1668644"/>
            <a:chOff x="4572001" y="1611721"/>
            <a:chExt cx="3123182" cy="1939607"/>
          </a:xfrm>
        </p:grpSpPr>
        <p:grpSp>
          <p:nvGrpSpPr>
            <p:cNvPr id="13876" name="Google Shape;13876;p506"/>
            <p:cNvGrpSpPr/>
            <p:nvPr/>
          </p:nvGrpSpPr>
          <p:grpSpPr>
            <a:xfrm>
              <a:off x="4572001" y="1611721"/>
              <a:ext cx="3123182" cy="1939607"/>
              <a:chOff x="2354775" y="1227300"/>
              <a:chExt cx="4434449" cy="2753950"/>
            </a:xfrm>
          </p:grpSpPr>
          <p:pic>
            <p:nvPicPr>
              <p:cNvPr id="13877" name="Google Shape;13877;p506"/>
              <p:cNvPicPr preferRelativeResize="0"/>
              <p:nvPr/>
            </p:nvPicPr>
            <p:blipFill>
              <a:blip r:embed="rId7">
                <a:alphaModFix/>
              </a:blip>
              <a:stretch>
                <a:fillRect/>
              </a:stretch>
            </p:blipFill>
            <p:spPr>
              <a:xfrm>
                <a:off x="2354775" y="1227300"/>
                <a:ext cx="4434449" cy="2753950"/>
              </a:xfrm>
              <a:prstGeom prst="rect">
                <a:avLst/>
              </a:prstGeom>
              <a:noFill/>
              <a:ln>
                <a:noFill/>
              </a:ln>
            </p:spPr>
          </p:pic>
          <p:sp>
            <p:nvSpPr>
              <p:cNvPr id="13878" name="Google Shape;13878;p506"/>
              <p:cNvSpPr txBox="1"/>
              <p:nvPr/>
            </p:nvSpPr>
            <p:spPr>
              <a:xfrm rot="24443">
                <a:off x="2690456" y="2181889"/>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venlafaxine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EFFEXOR</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grpSp>
          <p:nvGrpSpPr>
            <p:cNvPr id="13879" name="Google Shape;13879;p506"/>
            <p:cNvGrpSpPr/>
            <p:nvPr/>
          </p:nvGrpSpPr>
          <p:grpSpPr>
            <a:xfrm>
              <a:off x="5350013" y="1678054"/>
              <a:ext cx="325743" cy="1748900"/>
              <a:chOff x="5350013" y="1678054"/>
              <a:chExt cx="325743" cy="1748900"/>
            </a:xfrm>
          </p:grpSpPr>
          <p:cxnSp>
            <p:nvCxnSpPr>
              <p:cNvPr id="13880" name="Google Shape;13880;p506"/>
              <p:cNvCxnSpPr/>
              <p:nvPr/>
            </p:nvCxnSpPr>
            <p:spPr>
              <a:xfrm>
                <a:off x="5359556" y="1925756"/>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3881" name="Google Shape;13881;p506"/>
              <p:cNvCxnSpPr/>
              <p:nvPr/>
            </p:nvCxnSpPr>
            <p:spPr>
              <a:xfrm>
                <a:off x="5359556" y="199240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3882" name="Google Shape;13882;p506"/>
              <p:cNvCxnSpPr/>
              <p:nvPr/>
            </p:nvCxnSpPr>
            <p:spPr>
              <a:xfrm>
                <a:off x="5359556" y="2068020"/>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3883" name="Google Shape;13883;p506"/>
              <p:cNvCxnSpPr/>
              <p:nvPr/>
            </p:nvCxnSpPr>
            <p:spPr>
              <a:xfrm>
                <a:off x="5350013" y="342695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3884" name="Google Shape;13884;p506"/>
              <p:cNvCxnSpPr/>
              <p:nvPr/>
            </p:nvCxnSpPr>
            <p:spPr>
              <a:xfrm>
                <a:off x="5350013" y="1678054"/>
                <a:ext cx="316200" cy="0"/>
              </a:xfrm>
              <a:prstGeom prst="straightConnector1">
                <a:avLst/>
              </a:prstGeom>
              <a:noFill/>
              <a:ln w="28575" cap="flat" cmpd="sng">
                <a:solidFill>
                  <a:schemeClr val="dk2"/>
                </a:solidFill>
                <a:prstDash val="solid"/>
                <a:round/>
                <a:headEnd type="none" w="med" len="med"/>
                <a:tailEnd type="none" w="med" len="med"/>
              </a:ln>
            </p:spPr>
          </p:cxnSp>
        </p:grpSp>
      </p:grpSp>
      <p:grpSp>
        <p:nvGrpSpPr>
          <p:cNvPr id="13885" name="Google Shape;13885;p506"/>
          <p:cNvGrpSpPr/>
          <p:nvPr/>
        </p:nvGrpSpPr>
        <p:grpSpPr>
          <a:xfrm>
            <a:off x="1699725" y="3064321"/>
            <a:ext cx="2686876" cy="2049930"/>
            <a:chOff x="6033650" y="859421"/>
            <a:chExt cx="2686876" cy="2049930"/>
          </a:xfrm>
        </p:grpSpPr>
        <p:sp>
          <p:nvSpPr>
            <p:cNvPr id="13886" name="Google Shape;13886;p506"/>
            <p:cNvSpPr/>
            <p:nvPr/>
          </p:nvSpPr>
          <p:spPr>
            <a:xfrm rot="1959314">
              <a:off x="7207675" y="2152099"/>
              <a:ext cx="1110303" cy="496903"/>
            </a:xfrm>
            <a:prstGeom prst="roundRect">
              <a:avLst>
                <a:gd name="adj" fmla="val 16667"/>
              </a:avLst>
            </a:prstGeom>
            <a:solidFill>
              <a:srgbClr val="FFEB8C"/>
            </a:solidFill>
            <a:ln w="9525"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887" name="Google Shape;13887;p506"/>
            <p:cNvPicPr preferRelativeResize="0"/>
            <p:nvPr/>
          </p:nvPicPr>
          <p:blipFill>
            <a:blip r:embed="rId8">
              <a:alphaModFix/>
            </a:blip>
            <a:stretch>
              <a:fillRect/>
            </a:stretch>
          </p:blipFill>
          <p:spPr>
            <a:xfrm>
              <a:off x="6033650" y="859421"/>
              <a:ext cx="2686876" cy="1624628"/>
            </a:xfrm>
            <a:prstGeom prst="rect">
              <a:avLst/>
            </a:prstGeom>
            <a:noFill/>
            <a:ln>
              <a:noFill/>
            </a:ln>
          </p:spPr>
        </p:pic>
        <p:pic>
          <p:nvPicPr>
            <p:cNvPr id="13888" name="Google Shape;13888;p506"/>
            <p:cNvPicPr preferRelativeResize="0"/>
            <p:nvPr/>
          </p:nvPicPr>
          <p:blipFill>
            <a:blip r:embed="rId9">
              <a:alphaModFix/>
            </a:blip>
            <a:stretch>
              <a:fillRect/>
            </a:stretch>
          </p:blipFill>
          <p:spPr>
            <a:xfrm>
              <a:off x="7643297" y="2332615"/>
              <a:ext cx="304475" cy="152225"/>
            </a:xfrm>
            <a:prstGeom prst="rect">
              <a:avLst/>
            </a:prstGeom>
            <a:noFill/>
            <a:ln>
              <a:noFill/>
            </a:ln>
          </p:spPr>
        </p:pic>
        <p:grpSp>
          <p:nvGrpSpPr>
            <p:cNvPr id="13889" name="Google Shape;13889;p506"/>
            <p:cNvGrpSpPr/>
            <p:nvPr/>
          </p:nvGrpSpPr>
          <p:grpSpPr>
            <a:xfrm>
              <a:off x="6233035" y="927713"/>
              <a:ext cx="1280643" cy="1504579"/>
              <a:chOff x="4807113" y="1678054"/>
              <a:chExt cx="1488600" cy="1748900"/>
            </a:xfrm>
          </p:grpSpPr>
          <p:sp>
            <p:nvSpPr>
              <p:cNvPr id="13890" name="Google Shape;13890;p506"/>
              <p:cNvSpPr txBox="1"/>
              <p:nvPr/>
            </p:nvSpPr>
            <p:spPr>
              <a:xfrm rot="24292">
                <a:off x="4808445" y="2284006"/>
                <a:ext cx="1485937" cy="3894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desvenlafaxine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PRISTIQ</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nvGrpSpPr>
              <p:cNvPr id="13891" name="Google Shape;13891;p506"/>
              <p:cNvGrpSpPr/>
              <p:nvPr/>
            </p:nvGrpSpPr>
            <p:grpSpPr>
              <a:xfrm>
                <a:off x="5350013" y="1678054"/>
                <a:ext cx="325743" cy="1748900"/>
                <a:chOff x="5350013" y="1678054"/>
                <a:chExt cx="325743" cy="1748900"/>
              </a:xfrm>
            </p:grpSpPr>
            <p:cxnSp>
              <p:nvCxnSpPr>
                <p:cNvPr id="13892" name="Google Shape;13892;p506"/>
                <p:cNvCxnSpPr/>
                <p:nvPr/>
              </p:nvCxnSpPr>
              <p:spPr>
                <a:xfrm>
                  <a:off x="5359556" y="1925756"/>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3893" name="Google Shape;13893;p506"/>
                <p:cNvCxnSpPr/>
                <p:nvPr/>
              </p:nvCxnSpPr>
              <p:spPr>
                <a:xfrm>
                  <a:off x="5359556" y="199240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3894" name="Google Shape;13894;p506"/>
                <p:cNvCxnSpPr/>
                <p:nvPr/>
              </p:nvCxnSpPr>
              <p:spPr>
                <a:xfrm>
                  <a:off x="5359556" y="2068020"/>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3895" name="Google Shape;13895;p506"/>
                <p:cNvCxnSpPr/>
                <p:nvPr/>
              </p:nvCxnSpPr>
              <p:spPr>
                <a:xfrm>
                  <a:off x="5350013" y="342695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3896" name="Google Shape;13896;p506"/>
                <p:cNvCxnSpPr/>
                <p:nvPr/>
              </p:nvCxnSpPr>
              <p:spPr>
                <a:xfrm>
                  <a:off x="5350013" y="1678054"/>
                  <a:ext cx="316200" cy="0"/>
                </a:xfrm>
                <a:prstGeom prst="straightConnector1">
                  <a:avLst/>
                </a:prstGeom>
                <a:noFill/>
                <a:ln w="28575" cap="flat" cmpd="sng">
                  <a:solidFill>
                    <a:schemeClr val="dk2"/>
                  </a:solidFill>
                  <a:prstDash val="solid"/>
                  <a:round/>
                  <a:headEnd type="none" w="med" len="med"/>
                  <a:tailEnd type="none" w="med" len="med"/>
                </a:ln>
              </p:spPr>
            </p:cxnSp>
          </p:grpSp>
        </p:grpSp>
      </p:grpSp>
      <p:grpSp>
        <p:nvGrpSpPr>
          <p:cNvPr id="13897" name="Google Shape;13897;p506"/>
          <p:cNvGrpSpPr/>
          <p:nvPr/>
        </p:nvGrpSpPr>
        <p:grpSpPr>
          <a:xfrm>
            <a:off x="5095175" y="2571759"/>
            <a:ext cx="2686876" cy="2517561"/>
            <a:chOff x="6033650" y="859421"/>
            <a:chExt cx="2686876" cy="2517561"/>
          </a:xfrm>
        </p:grpSpPr>
        <p:sp>
          <p:nvSpPr>
            <p:cNvPr id="13898" name="Google Shape;13898;p506"/>
            <p:cNvSpPr/>
            <p:nvPr/>
          </p:nvSpPr>
          <p:spPr>
            <a:xfrm rot="2569259">
              <a:off x="6960834" y="2223703"/>
              <a:ext cx="1584499" cy="709057"/>
            </a:xfrm>
            <a:prstGeom prst="roundRect">
              <a:avLst>
                <a:gd name="adj" fmla="val 16667"/>
              </a:avLst>
            </a:prstGeom>
            <a:solidFill>
              <a:srgbClr val="FFEB8C"/>
            </a:solidFill>
            <a:ln w="9525"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899" name="Google Shape;13899;p506"/>
            <p:cNvPicPr preferRelativeResize="0"/>
            <p:nvPr/>
          </p:nvPicPr>
          <p:blipFill>
            <a:blip r:embed="rId8">
              <a:alphaModFix/>
            </a:blip>
            <a:stretch>
              <a:fillRect/>
            </a:stretch>
          </p:blipFill>
          <p:spPr>
            <a:xfrm>
              <a:off x="6033650" y="859421"/>
              <a:ext cx="2686876" cy="1624628"/>
            </a:xfrm>
            <a:prstGeom prst="rect">
              <a:avLst/>
            </a:prstGeom>
            <a:noFill/>
            <a:ln>
              <a:noFill/>
            </a:ln>
          </p:spPr>
        </p:pic>
        <p:pic>
          <p:nvPicPr>
            <p:cNvPr id="13900" name="Google Shape;13900;p506"/>
            <p:cNvPicPr preferRelativeResize="0"/>
            <p:nvPr/>
          </p:nvPicPr>
          <p:blipFill>
            <a:blip r:embed="rId9">
              <a:alphaModFix/>
            </a:blip>
            <a:stretch>
              <a:fillRect/>
            </a:stretch>
          </p:blipFill>
          <p:spPr>
            <a:xfrm>
              <a:off x="7741422" y="2586115"/>
              <a:ext cx="304475" cy="152225"/>
            </a:xfrm>
            <a:prstGeom prst="rect">
              <a:avLst/>
            </a:prstGeom>
            <a:noFill/>
            <a:ln>
              <a:noFill/>
            </a:ln>
          </p:spPr>
        </p:pic>
        <p:grpSp>
          <p:nvGrpSpPr>
            <p:cNvPr id="13901" name="Google Shape;13901;p506"/>
            <p:cNvGrpSpPr/>
            <p:nvPr/>
          </p:nvGrpSpPr>
          <p:grpSpPr>
            <a:xfrm>
              <a:off x="6192138" y="927713"/>
              <a:ext cx="1372265" cy="1504579"/>
              <a:chOff x="4759575" y="1678054"/>
              <a:chExt cx="1595100" cy="1748900"/>
            </a:xfrm>
          </p:grpSpPr>
          <p:sp>
            <p:nvSpPr>
              <p:cNvPr id="13902" name="Google Shape;13902;p506"/>
              <p:cNvSpPr txBox="1"/>
              <p:nvPr/>
            </p:nvSpPr>
            <p:spPr>
              <a:xfrm rot="24610">
                <a:off x="4760905" y="2284455"/>
                <a:ext cx="1592441" cy="3894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levomilnacipran</a:t>
                </a:r>
                <a:endParaRPr sz="1200" b="1"/>
              </a:p>
              <a:p>
                <a:pPr marL="0" marR="0" lvl="0" indent="0" algn="ctr" rtl="0">
                  <a:lnSpc>
                    <a:spcPct val="100000"/>
                  </a:lnSpc>
                  <a:spcBef>
                    <a:spcPts val="0"/>
                  </a:spcBef>
                  <a:spcAft>
                    <a:spcPts val="0"/>
                  </a:spcAft>
                  <a:buClr>
                    <a:srgbClr val="000000"/>
                  </a:buClr>
                  <a:buSzPts val="800"/>
                  <a:buFont typeface="Arial"/>
                  <a:buNone/>
                </a:pPr>
                <a:r>
                  <a:rPr lang="en" sz="1200" b="1"/>
                  <a:t>FETZIMA</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nvGrpSpPr>
              <p:cNvPr id="13903" name="Google Shape;13903;p506"/>
              <p:cNvGrpSpPr/>
              <p:nvPr/>
            </p:nvGrpSpPr>
            <p:grpSpPr>
              <a:xfrm>
                <a:off x="5350013" y="1678054"/>
                <a:ext cx="325743" cy="1748900"/>
                <a:chOff x="5350013" y="1678054"/>
                <a:chExt cx="325743" cy="1748900"/>
              </a:xfrm>
            </p:grpSpPr>
            <p:cxnSp>
              <p:nvCxnSpPr>
                <p:cNvPr id="13904" name="Google Shape;13904;p506"/>
                <p:cNvCxnSpPr/>
                <p:nvPr/>
              </p:nvCxnSpPr>
              <p:spPr>
                <a:xfrm>
                  <a:off x="5359556" y="1925756"/>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3905" name="Google Shape;13905;p506"/>
                <p:cNvCxnSpPr/>
                <p:nvPr/>
              </p:nvCxnSpPr>
              <p:spPr>
                <a:xfrm>
                  <a:off x="5359556" y="199240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3906" name="Google Shape;13906;p506"/>
                <p:cNvCxnSpPr/>
                <p:nvPr/>
              </p:nvCxnSpPr>
              <p:spPr>
                <a:xfrm>
                  <a:off x="5359556" y="2068020"/>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3907" name="Google Shape;13907;p506"/>
                <p:cNvCxnSpPr/>
                <p:nvPr/>
              </p:nvCxnSpPr>
              <p:spPr>
                <a:xfrm>
                  <a:off x="5350013" y="342695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3908" name="Google Shape;13908;p506"/>
                <p:cNvCxnSpPr/>
                <p:nvPr/>
              </p:nvCxnSpPr>
              <p:spPr>
                <a:xfrm>
                  <a:off x="5350013" y="1678054"/>
                  <a:ext cx="316200" cy="0"/>
                </a:xfrm>
                <a:prstGeom prst="straightConnector1">
                  <a:avLst/>
                </a:prstGeom>
                <a:noFill/>
                <a:ln w="28575" cap="flat" cmpd="sng">
                  <a:solidFill>
                    <a:schemeClr val="dk2"/>
                  </a:solidFill>
                  <a:prstDash val="solid"/>
                  <a:round/>
                  <a:headEnd type="none" w="med" len="med"/>
                  <a:tailEnd type="none" w="med" len="med"/>
                </a:ln>
              </p:spPr>
            </p:cxnSp>
          </p:grpSp>
        </p:grpSp>
      </p:grpSp>
      <p:sp>
        <p:nvSpPr>
          <p:cNvPr id="13909" name="Google Shape;13909;p506"/>
          <p:cNvSpPr txBox="1"/>
          <p:nvPr/>
        </p:nvSpPr>
        <p:spPr>
          <a:xfrm>
            <a:off x="234750" y="127400"/>
            <a:ext cx="662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SNRIs</a:t>
            </a:r>
            <a:endParaRPr b="1"/>
          </a:p>
        </p:txBody>
      </p:sp>
      <p:sp>
        <p:nvSpPr>
          <p:cNvPr id="13910" name="Google Shape;13910;p506"/>
          <p:cNvSpPr/>
          <p:nvPr/>
        </p:nvSpPr>
        <p:spPr>
          <a:xfrm rot="2109766">
            <a:off x="3030663" y="2189813"/>
            <a:ext cx="783468" cy="617772"/>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1" name="Google Shape;13911;p506"/>
          <p:cNvSpPr/>
          <p:nvPr/>
        </p:nvSpPr>
        <p:spPr>
          <a:xfrm rot="2109766">
            <a:off x="6259638" y="1608788"/>
            <a:ext cx="783468" cy="617772"/>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2" name="Google Shape;13912;p506"/>
          <p:cNvSpPr/>
          <p:nvPr/>
        </p:nvSpPr>
        <p:spPr>
          <a:xfrm rot="2109867">
            <a:off x="2764125" y="4229587"/>
            <a:ext cx="1445500" cy="794727"/>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3" name="Google Shape;13913;p506"/>
          <p:cNvSpPr/>
          <p:nvPr/>
        </p:nvSpPr>
        <p:spPr>
          <a:xfrm rot="2696866">
            <a:off x="5992059" y="3873402"/>
            <a:ext cx="1861672" cy="1030113"/>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Shape 13917"/>
        <p:cNvGrpSpPr/>
        <p:nvPr/>
      </p:nvGrpSpPr>
      <p:grpSpPr>
        <a:xfrm>
          <a:off x="0" y="0"/>
          <a:ext cx="0" cy="0"/>
          <a:chOff x="0" y="0"/>
          <a:chExt cx="0" cy="0"/>
        </a:xfrm>
      </p:grpSpPr>
      <p:pic>
        <p:nvPicPr>
          <p:cNvPr id="13918" name="Google Shape;13918;p507"/>
          <p:cNvPicPr preferRelativeResize="0"/>
          <p:nvPr/>
        </p:nvPicPr>
        <p:blipFill>
          <a:blip r:embed="rId3">
            <a:alphaModFix/>
          </a:blip>
          <a:stretch>
            <a:fillRect/>
          </a:stretch>
        </p:blipFill>
        <p:spPr>
          <a:xfrm>
            <a:off x="844025" y="662825"/>
            <a:ext cx="7326899" cy="4320175"/>
          </a:xfrm>
          <a:prstGeom prst="rect">
            <a:avLst/>
          </a:prstGeom>
          <a:noFill/>
          <a:ln>
            <a:noFill/>
          </a:ln>
        </p:spPr>
      </p:pic>
      <p:sp>
        <p:nvSpPr>
          <p:cNvPr id="13919" name="Google Shape;13919;p507"/>
          <p:cNvSpPr txBox="1"/>
          <p:nvPr/>
        </p:nvSpPr>
        <p:spPr>
          <a:xfrm>
            <a:off x="454700" y="154525"/>
            <a:ext cx="559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and norepinephrine reuptake inhibitor (SNRI)</a:t>
            </a:r>
            <a:endParaRPr b="1"/>
          </a:p>
        </p:txBody>
      </p:sp>
      <p:sp>
        <p:nvSpPr>
          <p:cNvPr id="13920" name="Google Shape;13920;p507"/>
          <p:cNvSpPr txBox="1"/>
          <p:nvPr/>
        </p:nvSpPr>
        <p:spPr>
          <a:xfrm>
            <a:off x="2870200" y="2706075"/>
            <a:ext cx="574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5HT</a:t>
            </a:r>
            <a:endParaRPr b="1"/>
          </a:p>
        </p:txBody>
      </p:sp>
      <p:sp>
        <p:nvSpPr>
          <p:cNvPr id="13921" name="Google Shape;13921;p507"/>
          <p:cNvSpPr txBox="1"/>
          <p:nvPr/>
        </p:nvSpPr>
        <p:spPr>
          <a:xfrm>
            <a:off x="2870200" y="2706075"/>
            <a:ext cx="574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5HT</a:t>
            </a:r>
            <a:endParaRPr b="1"/>
          </a:p>
        </p:txBody>
      </p:sp>
      <p:sp>
        <p:nvSpPr>
          <p:cNvPr id="13922" name="Google Shape;13922;p507"/>
          <p:cNvSpPr txBox="1"/>
          <p:nvPr/>
        </p:nvSpPr>
        <p:spPr>
          <a:xfrm>
            <a:off x="6983000" y="2622813"/>
            <a:ext cx="574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NE</a:t>
            </a:r>
            <a:endParaRPr b="1"/>
          </a:p>
        </p:txBody>
      </p:sp>
      <p:sp>
        <p:nvSpPr>
          <p:cNvPr id="13923" name="Google Shape;13923;p507"/>
          <p:cNvSpPr txBox="1"/>
          <p:nvPr/>
        </p:nvSpPr>
        <p:spPr>
          <a:xfrm>
            <a:off x="5387950" y="1453834"/>
            <a:ext cx="574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NET</a:t>
            </a:r>
            <a:endParaRPr b="1"/>
          </a:p>
        </p:txBody>
      </p:sp>
      <p:sp>
        <p:nvSpPr>
          <p:cNvPr id="13924" name="Google Shape;13924;p507"/>
          <p:cNvSpPr txBox="1"/>
          <p:nvPr/>
        </p:nvSpPr>
        <p:spPr>
          <a:xfrm>
            <a:off x="1432125" y="1438925"/>
            <a:ext cx="697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SERT</a:t>
            </a:r>
            <a:endParaRPr b="1"/>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Shape 13928"/>
        <p:cNvGrpSpPr/>
        <p:nvPr/>
      </p:nvGrpSpPr>
      <p:grpSpPr>
        <a:xfrm>
          <a:off x="0" y="0"/>
          <a:ext cx="0" cy="0"/>
          <a:chOff x="0" y="0"/>
          <a:chExt cx="0" cy="0"/>
        </a:xfrm>
      </p:grpSpPr>
      <p:pic>
        <p:nvPicPr>
          <p:cNvPr id="13929" name="Google Shape;13929;p508"/>
          <p:cNvPicPr preferRelativeResize="0"/>
          <p:nvPr/>
        </p:nvPicPr>
        <p:blipFill rotWithShape="1">
          <a:blip r:embed="rId3">
            <a:alphaModFix/>
          </a:blip>
          <a:srcRect l="53097"/>
          <a:stretch/>
        </p:blipFill>
        <p:spPr>
          <a:xfrm>
            <a:off x="4734499" y="662825"/>
            <a:ext cx="3436425" cy="4320175"/>
          </a:xfrm>
          <a:prstGeom prst="rect">
            <a:avLst/>
          </a:prstGeom>
          <a:noFill/>
          <a:ln>
            <a:noFill/>
          </a:ln>
        </p:spPr>
      </p:pic>
      <p:sp>
        <p:nvSpPr>
          <p:cNvPr id="13930" name="Google Shape;13930;p508"/>
          <p:cNvSpPr txBox="1"/>
          <p:nvPr/>
        </p:nvSpPr>
        <p:spPr>
          <a:xfrm>
            <a:off x="454700" y="154525"/>
            <a:ext cx="559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Norepinephrine reuptake inhibitors (NRIs)</a:t>
            </a:r>
            <a:endParaRPr b="1"/>
          </a:p>
        </p:txBody>
      </p:sp>
      <p:sp>
        <p:nvSpPr>
          <p:cNvPr id="13931" name="Google Shape;13931;p508"/>
          <p:cNvSpPr txBox="1"/>
          <p:nvPr/>
        </p:nvSpPr>
        <p:spPr>
          <a:xfrm>
            <a:off x="6983000" y="2622813"/>
            <a:ext cx="574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NE</a:t>
            </a:r>
            <a:endParaRPr b="1"/>
          </a:p>
        </p:txBody>
      </p:sp>
      <p:sp>
        <p:nvSpPr>
          <p:cNvPr id="13932" name="Google Shape;13932;p508"/>
          <p:cNvSpPr txBox="1"/>
          <p:nvPr/>
        </p:nvSpPr>
        <p:spPr>
          <a:xfrm>
            <a:off x="5387950" y="1453834"/>
            <a:ext cx="574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NET</a:t>
            </a:r>
            <a:endParaRPr b="1"/>
          </a:p>
        </p:txBody>
      </p:sp>
      <p:sp>
        <p:nvSpPr>
          <p:cNvPr id="13933" name="Google Shape;13933;p508"/>
          <p:cNvSpPr/>
          <p:nvPr/>
        </p:nvSpPr>
        <p:spPr>
          <a:xfrm rot="-1902609">
            <a:off x="5249547" y="2375512"/>
            <a:ext cx="197480" cy="133468"/>
          </a:xfrm>
          <a:prstGeom prst="flowChartDelay">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Shape 13937"/>
        <p:cNvGrpSpPr/>
        <p:nvPr/>
      </p:nvGrpSpPr>
      <p:grpSpPr>
        <a:xfrm>
          <a:off x="0" y="0"/>
          <a:ext cx="0" cy="0"/>
          <a:chOff x="0" y="0"/>
          <a:chExt cx="0" cy="0"/>
        </a:xfrm>
      </p:grpSpPr>
      <p:sp>
        <p:nvSpPr>
          <p:cNvPr id="13938" name="Google Shape;13938;p509"/>
          <p:cNvSpPr txBox="1"/>
          <p:nvPr/>
        </p:nvSpPr>
        <p:spPr>
          <a:xfrm>
            <a:off x="700600" y="462000"/>
            <a:ext cx="3300000" cy="398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SSRIs</a:t>
            </a:r>
            <a:endParaRPr sz="1900" b="1"/>
          </a:p>
          <a:p>
            <a:pPr marL="914400" lvl="0" indent="-349250" algn="l" rtl="0">
              <a:spcBef>
                <a:spcPts val="0"/>
              </a:spcBef>
              <a:spcAft>
                <a:spcPts val="0"/>
              </a:spcAft>
              <a:buSzPts val="1900"/>
              <a:buAutoNum type="arabicPeriod"/>
            </a:pPr>
            <a:r>
              <a:rPr lang="en" sz="1900" b="1"/>
              <a:t>escitalopram</a:t>
            </a:r>
            <a:endParaRPr sz="1900" b="1"/>
          </a:p>
          <a:p>
            <a:pPr marL="914400" lvl="0" indent="-349250" algn="l" rtl="0">
              <a:spcBef>
                <a:spcPts val="0"/>
              </a:spcBef>
              <a:spcAft>
                <a:spcPts val="0"/>
              </a:spcAft>
              <a:buSzPts val="1900"/>
              <a:buAutoNum type="arabicPeriod"/>
            </a:pPr>
            <a:r>
              <a:rPr lang="en" sz="1900" b="1"/>
              <a:t>citalopram</a:t>
            </a:r>
            <a:endParaRPr sz="1900" b="1"/>
          </a:p>
          <a:p>
            <a:pPr marL="914400" lvl="0" indent="-349250" algn="l" rtl="0">
              <a:spcBef>
                <a:spcPts val="0"/>
              </a:spcBef>
              <a:spcAft>
                <a:spcPts val="0"/>
              </a:spcAft>
              <a:buSzPts val="1900"/>
              <a:buAutoNum type="arabicPeriod"/>
            </a:pPr>
            <a:r>
              <a:rPr lang="en" sz="1900" b="1"/>
              <a:t>fluoxetine</a:t>
            </a:r>
            <a:endParaRPr sz="1900" b="1"/>
          </a:p>
          <a:p>
            <a:pPr marL="914400" lvl="0" indent="-349250" algn="l" rtl="0">
              <a:spcBef>
                <a:spcPts val="0"/>
              </a:spcBef>
              <a:spcAft>
                <a:spcPts val="0"/>
              </a:spcAft>
              <a:buSzPts val="1900"/>
              <a:buAutoNum type="arabicPeriod"/>
            </a:pPr>
            <a:r>
              <a:rPr lang="en" sz="1900" b="1"/>
              <a:t>sertraline</a:t>
            </a:r>
            <a:endParaRPr sz="1900" b="1"/>
          </a:p>
          <a:p>
            <a:pPr marL="914400" lvl="0" indent="-349250" algn="l" rtl="0">
              <a:spcBef>
                <a:spcPts val="0"/>
              </a:spcBef>
              <a:spcAft>
                <a:spcPts val="0"/>
              </a:spcAft>
              <a:buSzPts val="1900"/>
              <a:buAutoNum type="arabicPeriod"/>
            </a:pPr>
            <a:r>
              <a:rPr lang="en" sz="1900" b="1"/>
              <a:t>paroxetine</a:t>
            </a:r>
            <a:endParaRPr sz="1900" b="1"/>
          </a:p>
          <a:p>
            <a:pPr marL="914400" lvl="0" indent="-349250" algn="l" rtl="0">
              <a:spcBef>
                <a:spcPts val="0"/>
              </a:spcBef>
              <a:spcAft>
                <a:spcPts val="0"/>
              </a:spcAft>
              <a:buSzPts val="1900"/>
              <a:buAutoNum type="arabicPeriod"/>
            </a:pPr>
            <a:r>
              <a:rPr lang="en" sz="1900" b="1"/>
              <a:t>fluvoxamine</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SNRIs</a:t>
            </a:r>
            <a:endParaRPr sz="1900" b="1"/>
          </a:p>
          <a:p>
            <a:pPr marL="914400" lvl="0" indent="-349250" algn="l" rtl="0">
              <a:spcBef>
                <a:spcPts val="0"/>
              </a:spcBef>
              <a:spcAft>
                <a:spcPts val="0"/>
              </a:spcAft>
              <a:buSzPts val="1900"/>
              <a:buAutoNum type="arabicPeriod"/>
            </a:pPr>
            <a:r>
              <a:rPr lang="en" sz="1900" b="1"/>
              <a:t>venlafaxine</a:t>
            </a:r>
            <a:endParaRPr sz="1900" b="1"/>
          </a:p>
          <a:p>
            <a:pPr marL="914400" lvl="0" indent="-349250" algn="l" rtl="0">
              <a:spcBef>
                <a:spcPts val="0"/>
              </a:spcBef>
              <a:spcAft>
                <a:spcPts val="0"/>
              </a:spcAft>
              <a:buSzPts val="1900"/>
              <a:buAutoNum type="arabicPeriod"/>
            </a:pPr>
            <a:r>
              <a:rPr lang="en" sz="1900" b="1"/>
              <a:t>desvenlafaxine</a:t>
            </a:r>
            <a:endParaRPr sz="1900" b="1"/>
          </a:p>
          <a:p>
            <a:pPr marL="914400" lvl="0" indent="-349250" algn="l" rtl="0">
              <a:spcBef>
                <a:spcPts val="0"/>
              </a:spcBef>
              <a:spcAft>
                <a:spcPts val="0"/>
              </a:spcAft>
              <a:buSzPts val="1900"/>
              <a:buAutoNum type="arabicPeriod"/>
            </a:pPr>
            <a:r>
              <a:rPr lang="en" sz="1900" b="1"/>
              <a:t>duloxetine</a:t>
            </a:r>
            <a:endParaRPr sz="1900" b="1"/>
          </a:p>
          <a:p>
            <a:pPr marL="914400" lvl="0" indent="-349250" algn="l" rtl="0">
              <a:spcBef>
                <a:spcPts val="0"/>
              </a:spcBef>
              <a:spcAft>
                <a:spcPts val="0"/>
              </a:spcAft>
              <a:buSzPts val="1900"/>
              <a:buAutoNum type="arabicPeriod"/>
            </a:pPr>
            <a:r>
              <a:rPr lang="en" sz="1900" b="1"/>
              <a:t>levomilnacipran</a:t>
            </a:r>
            <a:endParaRPr sz="1900" b="1"/>
          </a:p>
        </p:txBody>
      </p:sp>
      <p:sp>
        <p:nvSpPr>
          <p:cNvPr id="13939" name="Google Shape;13939;p509"/>
          <p:cNvSpPr txBox="1"/>
          <p:nvPr/>
        </p:nvSpPr>
        <p:spPr>
          <a:xfrm>
            <a:off x="4748725" y="462000"/>
            <a:ext cx="33000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NDRI</a:t>
            </a:r>
            <a:endParaRPr sz="1900" b="1"/>
          </a:p>
          <a:p>
            <a:pPr marL="914400" lvl="0" indent="-349250" algn="l" rtl="0">
              <a:spcBef>
                <a:spcPts val="0"/>
              </a:spcBef>
              <a:spcAft>
                <a:spcPts val="0"/>
              </a:spcAft>
              <a:buSzPts val="1900"/>
              <a:buAutoNum type="arabicPeriod"/>
            </a:pPr>
            <a:endParaRPr sz="1900" b="1"/>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Shape 13943"/>
        <p:cNvGrpSpPr/>
        <p:nvPr/>
      </p:nvGrpSpPr>
      <p:grpSpPr>
        <a:xfrm>
          <a:off x="0" y="0"/>
          <a:ext cx="0" cy="0"/>
          <a:chOff x="0" y="0"/>
          <a:chExt cx="0" cy="0"/>
        </a:xfrm>
      </p:grpSpPr>
      <p:sp>
        <p:nvSpPr>
          <p:cNvPr id="13944" name="Google Shape;13944;p510"/>
          <p:cNvSpPr txBox="1"/>
          <p:nvPr/>
        </p:nvSpPr>
        <p:spPr>
          <a:xfrm>
            <a:off x="700600" y="462000"/>
            <a:ext cx="3300000" cy="398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SSRIs</a:t>
            </a:r>
            <a:endParaRPr sz="1900" b="1"/>
          </a:p>
          <a:p>
            <a:pPr marL="914400" lvl="0" indent="-349250" algn="l" rtl="0">
              <a:spcBef>
                <a:spcPts val="0"/>
              </a:spcBef>
              <a:spcAft>
                <a:spcPts val="0"/>
              </a:spcAft>
              <a:buSzPts val="1900"/>
              <a:buAutoNum type="arabicPeriod"/>
            </a:pPr>
            <a:r>
              <a:rPr lang="en" sz="1900" b="1"/>
              <a:t>escitalopram</a:t>
            </a:r>
            <a:endParaRPr sz="1900" b="1"/>
          </a:p>
          <a:p>
            <a:pPr marL="914400" lvl="0" indent="-349250" algn="l" rtl="0">
              <a:spcBef>
                <a:spcPts val="0"/>
              </a:spcBef>
              <a:spcAft>
                <a:spcPts val="0"/>
              </a:spcAft>
              <a:buSzPts val="1900"/>
              <a:buAutoNum type="arabicPeriod"/>
            </a:pPr>
            <a:r>
              <a:rPr lang="en" sz="1900" b="1"/>
              <a:t>citalopram</a:t>
            </a:r>
            <a:endParaRPr sz="1900" b="1"/>
          </a:p>
          <a:p>
            <a:pPr marL="914400" lvl="0" indent="-349250" algn="l" rtl="0">
              <a:spcBef>
                <a:spcPts val="0"/>
              </a:spcBef>
              <a:spcAft>
                <a:spcPts val="0"/>
              </a:spcAft>
              <a:buSzPts val="1900"/>
              <a:buAutoNum type="arabicPeriod"/>
            </a:pPr>
            <a:r>
              <a:rPr lang="en" sz="1900" b="1"/>
              <a:t>fluoxetine</a:t>
            </a:r>
            <a:endParaRPr sz="1900" b="1"/>
          </a:p>
          <a:p>
            <a:pPr marL="914400" lvl="0" indent="-349250" algn="l" rtl="0">
              <a:spcBef>
                <a:spcPts val="0"/>
              </a:spcBef>
              <a:spcAft>
                <a:spcPts val="0"/>
              </a:spcAft>
              <a:buSzPts val="1900"/>
              <a:buAutoNum type="arabicPeriod"/>
            </a:pPr>
            <a:r>
              <a:rPr lang="en" sz="1900" b="1"/>
              <a:t>sertraline</a:t>
            </a:r>
            <a:endParaRPr sz="1900" b="1"/>
          </a:p>
          <a:p>
            <a:pPr marL="914400" lvl="0" indent="-349250" algn="l" rtl="0">
              <a:spcBef>
                <a:spcPts val="0"/>
              </a:spcBef>
              <a:spcAft>
                <a:spcPts val="0"/>
              </a:spcAft>
              <a:buSzPts val="1900"/>
              <a:buAutoNum type="arabicPeriod"/>
            </a:pPr>
            <a:r>
              <a:rPr lang="en" sz="1900" b="1"/>
              <a:t>paroxetine</a:t>
            </a:r>
            <a:endParaRPr sz="1900" b="1"/>
          </a:p>
          <a:p>
            <a:pPr marL="914400" lvl="0" indent="-349250" algn="l" rtl="0">
              <a:spcBef>
                <a:spcPts val="0"/>
              </a:spcBef>
              <a:spcAft>
                <a:spcPts val="0"/>
              </a:spcAft>
              <a:buSzPts val="1900"/>
              <a:buAutoNum type="arabicPeriod"/>
            </a:pPr>
            <a:r>
              <a:rPr lang="en" sz="1900" b="1"/>
              <a:t>fluvoxamine</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SNRIs</a:t>
            </a:r>
            <a:endParaRPr sz="1900" b="1"/>
          </a:p>
          <a:p>
            <a:pPr marL="914400" lvl="0" indent="-349250" algn="l" rtl="0">
              <a:spcBef>
                <a:spcPts val="0"/>
              </a:spcBef>
              <a:spcAft>
                <a:spcPts val="0"/>
              </a:spcAft>
              <a:buSzPts val="1900"/>
              <a:buAutoNum type="arabicPeriod"/>
            </a:pPr>
            <a:r>
              <a:rPr lang="en" sz="1900" b="1"/>
              <a:t>venlafaxine</a:t>
            </a:r>
            <a:endParaRPr sz="1900" b="1"/>
          </a:p>
          <a:p>
            <a:pPr marL="914400" lvl="0" indent="-349250" algn="l" rtl="0">
              <a:spcBef>
                <a:spcPts val="0"/>
              </a:spcBef>
              <a:spcAft>
                <a:spcPts val="0"/>
              </a:spcAft>
              <a:buSzPts val="1900"/>
              <a:buAutoNum type="arabicPeriod"/>
            </a:pPr>
            <a:r>
              <a:rPr lang="en" sz="1900" b="1"/>
              <a:t>desvenlafaxine</a:t>
            </a:r>
            <a:endParaRPr sz="1900" b="1"/>
          </a:p>
          <a:p>
            <a:pPr marL="914400" lvl="0" indent="-349250" algn="l" rtl="0">
              <a:spcBef>
                <a:spcPts val="0"/>
              </a:spcBef>
              <a:spcAft>
                <a:spcPts val="0"/>
              </a:spcAft>
              <a:buSzPts val="1900"/>
              <a:buAutoNum type="arabicPeriod"/>
            </a:pPr>
            <a:r>
              <a:rPr lang="en" sz="1900" b="1"/>
              <a:t>duloxetine</a:t>
            </a:r>
            <a:endParaRPr sz="1900" b="1"/>
          </a:p>
          <a:p>
            <a:pPr marL="914400" lvl="0" indent="-349250" algn="l" rtl="0">
              <a:spcBef>
                <a:spcPts val="0"/>
              </a:spcBef>
              <a:spcAft>
                <a:spcPts val="0"/>
              </a:spcAft>
              <a:buSzPts val="1900"/>
              <a:buAutoNum type="arabicPeriod"/>
            </a:pPr>
            <a:r>
              <a:rPr lang="en" sz="1900" b="1"/>
              <a:t>levomilnacipran</a:t>
            </a:r>
            <a:endParaRPr sz="1900" b="1"/>
          </a:p>
        </p:txBody>
      </p:sp>
      <p:sp>
        <p:nvSpPr>
          <p:cNvPr id="13945" name="Google Shape;13945;p510"/>
          <p:cNvSpPr txBox="1"/>
          <p:nvPr/>
        </p:nvSpPr>
        <p:spPr>
          <a:xfrm>
            <a:off x="4748725" y="462000"/>
            <a:ext cx="33000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NDRI</a:t>
            </a:r>
            <a:endParaRPr sz="1900" b="1"/>
          </a:p>
          <a:p>
            <a:pPr marL="914400" lvl="0" indent="-349250" algn="l" rtl="0">
              <a:spcBef>
                <a:spcPts val="0"/>
              </a:spcBef>
              <a:spcAft>
                <a:spcPts val="0"/>
              </a:spcAft>
              <a:buSzPts val="1900"/>
              <a:buAutoNum type="arabicPeriod"/>
            </a:pPr>
            <a:r>
              <a:rPr lang="en" sz="1900" b="1"/>
              <a:t>bupropion</a:t>
            </a:r>
            <a:endParaRPr sz="1900" b="1"/>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6"/>
          <p:cNvSpPr txBox="1"/>
          <p:nvPr/>
        </p:nvSpPr>
        <p:spPr>
          <a:xfrm>
            <a:off x="193175" y="626425"/>
            <a:ext cx="2875800" cy="106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solidFill>
                  <a:schemeClr val="dk1"/>
                </a:solidFill>
              </a:rPr>
              <a:t>Neurotransmission </a:t>
            </a:r>
            <a:endParaRPr sz="1900" b="1">
              <a:solidFill>
                <a:schemeClr val="dk1"/>
              </a:solidFill>
            </a:endParaRPr>
          </a:p>
          <a:p>
            <a:pPr marL="0" lvl="0" indent="0" algn="l" rtl="0">
              <a:spcBef>
                <a:spcPts val="0"/>
              </a:spcBef>
              <a:spcAft>
                <a:spcPts val="0"/>
              </a:spcAft>
              <a:buNone/>
            </a:pPr>
            <a:r>
              <a:rPr lang="en" sz="1900" b="1">
                <a:solidFill>
                  <a:schemeClr val="dk1"/>
                </a:solidFill>
              </a:rPr>
              <a:t>is the foundation of psychopharmacology.</a:t>
            </a:r>
            <a:endParaRPr sz="2100" b="1"/>
          </a:p>
        </p:txBody>
      </p:sp>
      <p:pic>
        <p:nvPicPr>
          <p:cNvPr id="88" name="Google Shape;88;p16"/>
          <p:cNvPicPr preferRelativeResize="0"/>
          <p:nvPr/>
        </p:nvPicPr>
        <p:blipFill rotWithShape="1">
          <a:blip r:embed="rId3">
            <a:alphaModFix/>
          </a:blip>
          <a:srcRect t="3669" b="79604"/>
          <a:stretch/>
        </p:blipFill>
        <p:spPr>
          <a:xfrm>
            <a:off x="3038350" y="379200"/>
            <a:ext cx="3417875" cy="791574"/>
          </a:xfrm>
          <a:prstGeom prst="rect">
            <a:avLst/>
          </a:prstGeom>
          <a:noFill/>
          <a:ln>
            <a:noFill/>
          </a:ln>
        </p:spPr>
      </p:pic>
      <p:sp>
        <p:nvSpPr>
          <p:cNvPr id="89" name="Google Shape;89;p16"/>
          <p:cNvSpPr txBox="1"/>
          <p:nvPr/>
        </p:nvSpPr>
        <p:spPr>
          <a:xfrm>
            <a:off x="5168025" y="417275"/>
            <a:ext cx="30000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t>first messenger</a:t>
            </a:r>
            <a:endParaRPr sz="1300"/>
          </a:p>
        </p:txBody>
      </p:sp>
      <p:sp>
        <p:nvSpPr>
          <p:cNvPr id="90" name="Google Shape;90;p16"/>
          <p:cNvSpPr txBox="1"/>
          <p:nvPr/>
        </p:nvSpPr>
        <p:spPr>
          <a:xfrm>
            <a:off x="6536750" y="3474425"/>
            <a:ext cx="1820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Enzyme</a:t>
            </a:r>
            <a:endParaRPr sz="1200"/>
          </a:p>
        </p:txBody>
      </p:sp>
      <p:sp>
        <p:nvSpPr>
          <p:cNvPr id="91" name="Google Shape;91;p16"/>
          <p:cNvSpPr txBox="1"/>
          <p:nvPr/>
        </p:nvSpPr>
        <p:spPr>
          <a:xfrm>
            <a:off x="3696375" y="379200"/>
            <a:ext cx="161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neurotransmitter</a:t>
            </a:r>
            <a:endParaRPr>
              <a:solidFill>
                <a:schemeClr val="lt1"/>
              </a:solidFill>
            </a:endParaRPr>
          </a:p>
        </p:txBody>
      </p:sp>
      <p:pic>
        <p:nvPicPr>
          <p:cNvPr id="92" name="Google Shape;92;p16"/>
          <p:cNvPicPr preferRelativeResize="0"/>
          <p:nvPr/>
        </p:nvPicPr>
        <p:blipFill>
          <a:blip r:embed="rId4">
            <a:alphaModFix/>
          </a:blip>
          <a:stretch>
            <a:fillRect/>
          </a:stretch>
        </p:blipFill>
        <p:spPr>
          <a:xfrm>
            <a:off x="2785650" y="3577425"/>
            <a:ext cx="2205925" cy="1485900"/>
          </a:xfrm>
          <a:prstGeom prst="rect">
            <a:avLst/>
          </a:prstGeom>
          <a:noFill/>
          <a:ln>
            <a:noFill/>
          </a:ln>
        </p:spPr>
      </p:pic>
      <p:pic>
        <p:nvPicPr>
          <p:cNvPr id="93" name="Google Shape;93;p16"/>
          <p:cNvPicPr preferRelativeResize="0"/>
          <p:nvPr/>
        </p:nvPicPr>
        <p:blipFill>
          <a:blip r:embed="rId4">
            <a:alphaModFix/>
          </a:blip>
          <a:stretch>
            <a:fillRect/>
          </a:stretch>
        </p:blipFill>
        <p:spPr>
          <a:xfrm>
            <a:off x="5441075" y="3035325"/>
            <a:ext cx="2205925" cy="1485900"/>
          </a:xfrm>
          <a:prstGeom prst="rect">
            <a:avLst/>
          </a:prstGeom>
          <a:noFill/>
          <a:ln>
            <a:noFill/>
          </a:ln>
        </p:spPr>
      </p:pic>
      <p:sp>
        <p:nvSpPr>
          <p:cNvPr id="94" name="Google Shape;94;p16"/>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pic>
        <p:nvPicPr>
          <p:cNvPr id="721" name="Google Shape;721;p61"/>
          <p:cNvPicPr preferRelativeResize="0"/>
          <p:nvPr/>
        </p:nvPicPr>
        <p:blipFill rotWithShape="1">
          <a:blip r:embed="rId3">
            <a:alphaModFix/>
          </a:blip>
          <a:srcRect t="3670"/>
          <a:stretch/>
        </p:blipFill>
        <p:spPr>
          <a:xfrm>
            <a:off x="3038350" y="379200"/>
            <a:ext cx="2495270" cy="3328376"/>
          </a:xfrm>
          <a:prstGeom prst="rect">
            <a:avLst/>
          </a:prstGeom>
          <a:noFill/>
          <a:ln>
            <a:noFill/>
          </a:ln>
        </p:spPr>
      </p:pic>
      <p:sp>
        <p:nvSpPr>
          <p:cNvPr id="722" name="Google Shape;722;p61"/>
          <p:cNvSpPr txBox="1"/>
          <p:nvPr/>
        </p:nvSpPr>
        <p:spPr>
          <a:xfrm>
            <a:off x="6536750" y="3474425"/>
            <a:ext cx="1820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Enzyme</a:t>
            </a:r>
            <a:endParaRPr sz="1200"/>
          </a:p>
        </p:txBody>
      </p:sp>
      <p:sp>
        <p:nvSpPr>
          <p:cNvPr id="723" name="Google Shape;723;p61"/>
          <p:cNvSpPr txBox="1"/>
          <p:nvPr/>
        </p:nvSpPr>
        <p:spPr>
          <a:xfrm rot="-804569">
            <a:off x="2537143" y="1862822"/>
            <a:ext cx="2999884" cy="32322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neuron cell  membrane</a:t>
            </a:r>
            <a:endParaRPr sz="700"/>
          </a:p>
        </p:txBody>
      </p:sp>
      <p:sp>
        <p:nvSpPr>
          <p:cNvPr id="724" name="Google Shape;724;p61"/>
          <p:cNvSpPr txBox="1"/>
          <p:nvPr/>
        </p:nvSpPr>
        <p:spPr>
          <a:xfrm>
            <a:off x="3518751" y="343029"/>
            <a:ext cx="2037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1"/>
                </a:solidFill>
              </a:rPr>
              <a:t>neurotransmitter</a:t>
            </a:r>
            <a:endParaRPr sz="1000">
              <a:solidFill>
                <a:schemeClr val="lt1"/>
              </a:solidFill>
            </a:endParaRPr>
          </a:p>
        </p:txBody>
      </p:sp>
      <p:pic>
        <p:nvPicPr>
          <p:cNvPr id="725" name="Google Shape;725;p61"/>
          <p:cNvPicPr preferRelativeResize="0"/>
          <p:nvPr/>
        </p:nvPicPr>
        <p:blipFill>
          <a:blip r:embed="rId4">
            <a:alphaModFix/>
          </a:blip>
          <a:stretch>
            <a:fillRect/>
          </a:stretch>
        </p:blipFill>
        <p:spPr>
          <a:xfrm>
            <a:off x="2901400" y="2723800"/>
            <a:ext cx="2205925" cy="1485900"/>
          </a:xfrm>
          <a:prstGeom prst="rect">
            <a:avLst/>
          </a:prstGeom>
          <a:noFill/>
          <a:ln>
            <a:noFill/>
          </a:ln>
        </p:spPr>
      </p:pic>
      <p:pic>
        <p:nvPicPr>
          <p:cNvPr id="726" name="Google Shape;726;p61"/>
          <p:cNvPicPr preferRelativeResize="0"/>
          <p:nvPr/>
        </p:nvPicPr>
        <p:blipFill>
          <a:blip r:embed="rId4">
            <a:alphaModFix/>
          </a:blip>
          <a:stretch>
            <a:fillRect/>
          </a:stretch>
        </p:blipFill>
        <p:spPr>
          <a:xfrm>
            <a:off x="4840625" y="2357825"/>
            <a:ext cx="2726325" cy="1485900"/>
          </a:xfrm>
          <a:prstGeom prst="rect">
            <a:avLst/>
          </a:prstGeom>
          <a:noFill/>
          <a:ln>
            <a:noFill/>
          </a:ln>
        </p:spPr>
      </p:pic>
      <p:sp>
        <p:nvSpPr>
          <p:cNvPr id="727" name="Google Shape;727;p61"/>
          <p:cNvSpPr txBox="1"/>
          <p:nvPr/>
        </p:nvSpPr>
        <p:spPr>
          <a:xfrm>
            <a:off x="243227" y="99800"/>
            <a:ext cx="2572200" cy="1354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Chemical neurotransmission</a:t>
            </a:r>
            <a:endParaRPr sz="1900" b="1"/>
          </a:p>
          <a:p>
            <a:pPr marL="0" lvl="0" indent="0" algn="l" rtl="0">
              <a:spcBef>
                <a:spcPts val="0"/>
              </a:spcBef>
              <a:spcAft>
                <a:spcPts val="0"/>
              </a:spcAft>
              <a:buNone/>
            </a:pPr>
            <a:endParaRPr sz="1900" b="1"/>
          </a:p>
          <a:p>
            <a:pPr marL="0" lvl="0" indent="0" algn="l" rtl="0">
              <a:spcBef>
                <a:spcPts val="0"/>
              </a:spcBef>
              <a:spcAft>
                <a:spcPts val="0"/>
              </a:spcAft>
              <a:buNone/>
            </a:pPr>
            <a:endParaRPr sz="1900" b="1"/>
          </a:p>
        </p:txBody>
      </p:sp>
      <p:sp>
        <p:nvSpPr>
          <p:cNvPr id="728" name="Google Shape;728;p61"/>
          <p:cNvSpPr txBox="1"/>
          <p:nvPr/>
        </p:nvSpPr>
        <p:spPr>
          <a:xfrm>
            <a:off x="582550" y="2969925"/>
            <a:ext cx="6843600" cy="172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dk1"/>
                </a:solidFill>
              </a:rPr>
              <a:t>Neurotransmission can alter the target neuron </a:t>
            </a:r>
            <a:endParaRPr sz="2000">
              <a:solidFill>
                <a:schemeClr val="dk1"/>
              </a:solidFill>
            </a:endParaRPr>
          </a:p>
          <a:p>
            <a:pPr marL="0" lvl="0" indent="0" algn="l" rtl="0">
              <a:spcBef>
                <a:spcPts val="0"/>
              </a:spcBef>
              <a:spcAft>
                <a:spcPts val="0"/>
              </a:spcAft>
              <a:buNone/>
            </a:pPr>
            <a:r>
              <a:rPr lang="en" sz="2000">
                <a:solidFill>
                  <a:schemeClr val="dk1"/>
                </a:solidFill>
              </a:rPr>
              <a:t>in a profound and enduring manner.  </a:t>
            </a:r>
            <a:endParaRPr sz="2000">
              <a:solidFill>
                <a:schemeClr val="dk1"/>
              </a:solidFill>
            </a:endParaRPr>
          </a:p>
          <a:p>
            <a:pPr marL="0" lvl="0" indent="0" algn="l" rtl="0">
              <a:spcBef>
                <a:spcPts val="0"/>
              </a:spcBef>
              <a:spcAft>
                <a:spcPts val="0"/>
              </a:spcAft>
              <a:buNone/>
            </a:pPr>
            <a:endParaRPr sz="2000">
              <a:solidFill>
                <a:schemeClr val="dk1"/>
              </a:solidFill>
            </a:endParaRPr>
          </a:p>
          <a:p>
            <a:pPr marL="0" lvl="0" indent="0" algn="l" rtl="0">
              <a:spcBef>
                <a:spcPts val="0"/>
              </a:spcBef>
              <a:spcAft>
                <a:spcPts val="0"/>
              </a:spcAft>
              <a:buNone/>
            </a:pPr>
            <a:endParaRPr sz="2000">
              <a:solidFill>
                <a:schemeClr val="dk1"/>
              </a:solidFill>
            </a:endParaRPr>
          </a:p>
          <a:p>
            <a:pPr marL="0" lvl="0" indent="0" algn="l" rtl="0">
              <a:spcBef>
                <a:spcPts val="0"/>
              </a:spcBef>
              <a:spcAft>
                <a:spcPts val="0"/>
              </a:spcAft>
              <a:buNone/>
            </a:pPr>
            <a:endParaRPr sz="2000"/>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Shape 13949"/>
        <p:cNvGrpSpPr/>
        <p:nvPr/>
      </p:nvGrpSpPr>
      <p:grpSpPr>
        <a:xfrm>
          <a:off x="0" y="0"/>
          <a:ext cx="0" cy="0"/>
          <a:chOff x="0" y="0"/>
          <a:chExt cx="0" cy="0"/>
        </a:xfrm>
      </p:grpSpPr>
      <p:sp>
        <p:nvSpPr>
          <p:cNvPr id="13950" name="Google Shape;13950;p511"/>
          <p:cNvSpPr txBox="1"/>
          <p:nvPr/>
        </p:nvSpPr>
        <p:spPr>
          <a:xfrm>
            <a:off x="6894845" y="65275"/>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#28</a:t>
            </a:r>
            <a:endParaRPr sz="1600"/>
          </a:p>
          <a:p>
            <a:pPr marL="0" marR="0" lvl="0" indent="0" algn="l" rtl="0">
              <a:lnSpc>
                <a:spcPct val="100000"/>
              </a:lnSpc>
              <a:spcBef>
                <a:spcPts val="0"/>
              </a:spcBef>
              <a:spcAft>
                <a:spcPts val="0"/>
              </a:spcAft>
              <a:buClr>
                <a:schemeClr val="dk1"/>
              </a:buClr>
              <a:buSzPts val="1100"/>
              <a:buFont typeface="Arial"/>
              <a:buNone/>
            </a:pPr>
            <a:r>
              <a:rPr lang="en" sz="1600"/>
              <a:t>1985</a:t>
            </a:r>
            <a:endParaRPr sz="1600"/>
          </a:p>
          <a:p>
            <a:pPr marL="0" marR="0" lvl="0" indent="0" algn="l" rtl="0">
              <a:lnSpc>
                <a:spcPct val="100000"/>
              </a:lnSpc>
              <a:spcBef>
                <a:spcPts val="0"/>
              </a:spcBef>
              <a:spcAft>
                <a:spcPts val="0"/>
              </a:spcAft>
              <a:buClr>
                <a:schemeClr val="dk1"/>
              </a:buClr>
              <a:buSzPts val="1100"/>
              <a:buFont typeface="Arial"/>
              <a:buNone/>
            </a:pPr>
            <a:r>
              <a:rPr lang="en" sz="1600"/>
              <a:t>XL $12–$109 (#30)</a:t>
            </a:r>
            <a:endParaRPr sz="1600"/>
          </a:p>
          <a:p>
            <a:pPr marL="0" marR="0" lvl="0" indent="0" algn="l" rtl="0">
              <a:lnSpc>
                <a:spcPct val="100000"/>
              </a:lnSpc>
              <a:spcBef>
                <a:spcPts val="0"/>
              </a:spcBef>
              <a:spcAft>
                <a:spcPts val="0"/>
              </a:spcAft>
              <a:buClr>
                <a:schemeClr val="dk1"/>
              </a:buClr>
              <a:buSzPts val="1100"/>
              <a:buFont typeface="Arial"/>
              <a:buNone/>
            </a:pPr>
            <a:r>
              <a:rPr lang="en" sz="1600"/>
              <a:t>SR $9–$76 (#60)</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800"/>
          </a:p>
          <a:p>
            <a:pPr marL="0" marR="0" lvl="0" indent="0" algn="l" rtl="0">
              <a:lnSpc>
                <a:spcPct val="100000"/>
              </a:lnSpc>
              <a:spcBef>
                <a:spcPts val="0"/>
              </a:spcBef>
              <a:spcAft>
                <a:spcPts val="0"/>
              </a:spcAft>
              <a:buClr>
                <a:srgbClr val="000000"/>
              </a:buClr>
              <a:buSzPts val="800"/>
              <a:buFont typeface="Arial"/>
              <a:buNone/>
            </a:pPr>
            <a:endParaRPr sz="1800"/>
          </a:p>
        </p:txBody>
      </p:sp>
      <p:sp>
        <p:nvSpPr>
          <p:cNvPr id="13951" name="Google Shape;13951;p511"/>
          <p:cNvSpPr txBox="1"/>
          <p:nvPr/>
        </p:nvSpPr>
        <p:spPr>
          <a:xfrm>
            <a:off x="8498448" y="3557451"/>
            <a:ext cx="21741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r>
              <a:rPr lang="en" sz="1600">
                <a:solidFill>
                  <a:schemeClr val="dk1"/>
                </a:solidFill>
              </a:rPr>
              <a:t>XL:</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150</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u="sng">
                <a:solidFill>
                  <a:schemeClr val="dk1"/>
                </a:solidFill>
              </a:rPr>
              <a:t>300</a:t>
            </a:r>
            <a:endParaRPr sz="1600">
              <a:solidFill>
                <a:schemeClr val="dk1"/>
              </a:solidFill>
            </a:endParaRPr>
          </a:p>
          <a:p>
            <a:pPr marL="0" lvl="0" indent="0" algn="l" rtl="0">
              <a:spcBef>
                <a:spcPts val="0"/>
              </a:spcBef>
              <a:spcAft>
                <a:spcPts val="0"/>
              </a:spcAft>
              <a:buClr>
                <a:schemeClr val="dk1"/>
              </a:buClr>
              <a:buSzPts val="600"/>
              <a:buFont typeface="Arial"/>
              <a:buNone/>
            </a:pPr>
            <a:r>
              <a:rPr lang="en" sz="1200">
                <a:solidFill>
                  <a:schemeClr val="dk1"/>
                </a:solidFill>
              </a:rPr>
              <a:t>mg</a:t>
            </a:r>
            <a:endParaRPr sz="1200">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1600"/>
          </a:p>
        </p:txBody>
      </p:sp>
      <p:cxnSp>
        <p:nvCxnSpPr>
          <p:cNvPr id="13952" name="Google Shape;13952;p511"/>
          <p:cNvCxnSpPr/>
          <p:nvPr/>
        </p:nvCxnSpPr>
        <p:spPr>
          <a:xfrm>
            <a:off x="6596788" y="7925"/>
            <a:ext cx="0" cy="5141100"/>
          </a:xfrm>
          <a:prstGeom prst="straightConnector1">
            <a:avLst/>
          </a:prstGeom>
          <a:noFill/>
          <a:ln w="9525" cap="flat" cmpd="sng">
            <a:solidFill>
              <a:schemeClr val="dk2"/>
            </a:solidFill>
            <a:prstDash val="solid"/>
            <a:round/>
            <a:headEnd type="none" w="med" len="med"/>
            <a:tailEnd type="none" w="med" len="med"/>
          </a:ln>
        </p:spPr>
      </p:cxnSp>
      <p:sp>
        <p:nvSpPr>
          <p:cNvPr id="13953" name="Google Shape;13953;p511"/>
          <p:cNvSpPr txBox="1"/>
          <p:nvPr/>
        </p:nvSpPr>
        <p:spPr>
          <a:xfrm>
            <a:off x="19050" y="-38275"/>
            <a:ext cx="3381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Bupropion (WELLBUTRIN)         </a:t>
            </a:r>
            <a:endParaRPr sz="1800">
              <a:solidFill>
                <a:schemeClr val="dk1"/>
              </a:solidFill>
            </a:endParaRPr>
          </a:p>
          <a:p>
            <a:pPr marL="0" lvl="0" indent="0" algn="l" rtl="0">
              <a:lnSpc>
                <a:spcPct val="115000"/>
              </a:lnSpc>
              <a:spcBef>
                <a:spcPts val="0"/>
              </a:spcBef>
              <a:spcAft>
                <a:spcPts val="0"/>
              </a:spcAft>
              <a:buClr>
                <a:schemeClr val="dk1"/>
              </a:buClr>
              <a:buSzPts val="900"/>
              <a:buFont typeface="Arial"/>
              <a:buNone/>
            </a:pPr>
            <a:r>
              <a:rPr lang="en" sz="1300">
                <a:solidFill>
                  <a:schemeClr val="dk1"/>
                </a:solidFill>
              </a:rPr>
              <a:t>bu PRO pi on / wel BYU trin</a:t>
            </a:r>
            <a:endParaRPr sz="18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1600">
                <a:solidFill>
                  <a:schemeClr val="dk1"/>
                </a:solidFill>
              </a:rPr>
              <a:t>“Boop ropin’ Well booty”</a:t>
            </a:r>
            <a:endParaRPr sz="2200"/>
          </a:p>
        </p:txBody>
      </p:sp>
      <p:sp>
        <p:nvSpPr>
          <p:cNvPr id="13954" name="Google Shape;13954;p511"/>
          <p:cNvSpPr txBox="1"/>
          <p:nvPr/>
        </p:nvSpPr>
        <p:spPr>
          <a:xfrm>
            <a:off x="28575" y="952325"/>
            <a:ext cx="2724000" cy="19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a:t>❖ Antidepressant</a:t>
            </a:r>
            <a:endParaRPr/>
          </a:p>
          <a:p>
            <a:pPr marL="0" marR="0" lvl="0" indent="0" algn="l" rtl="0">
              <a:lnSpc>
                <a:spcPct val="100000"/>
              </a:lnSpc>
              <a:spcBef>
                <a:spcPts val="0"/>
              </a:spcBef>
              <a:spcAft>
                <a:spcPts val="0"/>
              </a:spcAft>
              <a:buSzPts val="1100"/>
              <a:buNone/>
            </a:pPr>
            <a:r>
              <a:rPr lang="en"/>
              <a:t>❖ Norepinephrine-dopamine</a:t>
            </a:r>
            <a:endParaRPr/>
          </a:p>
          <a:p>
            <a:pPr marL="0" marR="0" lvl="0" indent="0" algn="l" rtl="0">
              <a:lnSpc>
                <a:spcPct val="100000"/>
              </a:lnSpc>
              <a:spcBef>
                <a:spcPts val="0"/>
              </a:spcBef>
              <a:spcAft>
                <a:spcPts val="0"/>
              </a:spcAft>
              <a:buClr>
                <a:schemeClr val="dk1"/>
              </a:buClr>
              <a:buSzPts val="1100"/>
              <a:buFont typeface="Arial"/>
              <a:buNone/>
            </a:pPr>
            <a:r>
              <a:rPr lang="en"/>
              <a:t>    reuptake inhibitor (NDRI)</a:t>
            </a: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None/>
            </a:pPr>
            <a:endParaRPr/>
          </a:p>
        </p:txBody>
      </p:sp>
      <p:sp>
        <p:nvSpPr>
          <p:cNvPr id="13955" name="Google Shape;13955;p511"/>
          <p:cNvSpPr txBox="1"/>
          <p:nvPr/>
        </p:nvSpPr>
        <p:spPr>
          <a:xfrm>
            <a:off x="7367780" y="3555688"/>
            <a:ext cx="856800" cy="75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600" b="0" i="0" u="none" strike="noStrike" cap="none">
                <a:solidFill>
                  <a:srgbClr val="000000"/>
                </a:solidFill>
                <a:latin typeface="Arial"/>
                <a:ea typeface="Arial"/>
                <a:cs typeface="Arial"/>
                <a:sym typeface="Arial"/>
              </a:rPr>
              <a:t>SR:</a:t>
            </a:r>
            <a:endParaRPr sz="1600"/>
          </a:p>
          <a:p>
            <a:pPr marL="0" marR="0" lvl="0" indent="0" algn="l" rtl="0">
              <a:lnSpc>
                <a:spcPct val="100000"/>
              </a:lnSpc>
              <a:spcBef>
                <a:spcPts val="0"/>
              </a:spcBef>
              <a:spcAft>
                <a:spcPts val="0"/>
              </a:spcAft>
              <a:buClr>
                <a:srgbClr val="000000"/>
              </a:buClr>
              <a:buSzPts val="800"/>
              <a:buFont typeface="Arial"/>
              <a:buNone/>
            </a:pPr>
            <a:r>
              <a:rPr lang="en" sz="1600" b="0" i="0" u="none" strike="noStrike" cap="none">
                <a:solidFill>
                  <a:srgbClr val="000000"/>
                </a:solidFill>
                <a:latin typeface="Arial"/>
                <a:ea typeface="Arial"/>
                <a:cs typeface="Arial"/>
                <a:sym typeface="Arial"/>
              </a:rPr>
              <a:t>100</a:t>
            </a:r>
            <a:endParaRPr sz="1600"/>
          </a:p>
          <a:p>
            <a:pPr marL="0" marR="0" lvl="0" indent="0" algn="l" rtl="0">
              <a:lnSpc>
                <a:spcPct val="100000"/>
              </a:lnSpc>
              <a:spcBef>
                <a:spcPts val="0"/>
              </a:spcBef>
              <a:spcAft>
                <a:spcPts val="0"/>
              </a:spcAft>
              <a:buClr>
                <a:srgbClr val="000000"/>
              </a:buClr>
              <a:buSzPts val="800"/>
              <a:buFont typeface="Arial"/>
              <a:buNone/>
            </a:pPr>
            <a:r>
              <a:rPr lang="en" sz="1600" b="0" i="0" u="sng" strike="noStrike" cap="none">
                <a:solidFill>
                  <a:srgbClr val="000000"/>
                </a:solidFill>
                <a:latin typeface="Arial"/>
                <a:ea typeface="Arial"/>
                <a:cs typeface="Arial"/>
                <a:sym typeface="Arial"/>
              </a:rPr>
              <a:t>150</a:t>
            </a:r>
            <a:endParaRPr sz="1600"/>
          </a:p>
          <a:p>
            <a:pPr marL="0" marR="0" lvl="0" indent="0" algn="l" rtl="0">
              <a:lnSpc>
                <a:spcPct val="100000"/>
              </a:lnSpc>
              <a:spcBef>
                <a:spcPts val="0"/>
              </a:spcBef>
              <a:spcAft>
                <a:spcPts val="0"/>
              </a:spcAft>
              <a:buClr>
                <a:srgbClr val="000000"/>
              </a:buClr>
              <a:buSzPts val="800"/>
              <a:buFont typeface="Arial"/>
              <a:buNone/>
            </a:pPr>
            <a:r>
              <a:rPr lang="en" sz="1600" b="0" i="0" u="none" strike="noStrike" cap="none">
                <a:solidFill>
                  <a:srgbClr val="000000"/>
                </a:solidFill>
                <a:latin typeface="Arial"/>
                <a:ea typeface="Arial"/>
                <a:cs typeface="Arial"/>
                <a:sym typeface="Arial"/>
              </a:rPr>
              <a:t>200</a:t>
            </a:r>
            <a:endParaRPr sz="1600"/>
          </a:p>
          <a:p>
            <a:pPr marL="0" marR="0" lvl="0" indent="0" algn="l" rtl="0">
              <a:lnSpc>
                <a:spcPct val="100000"/>
              </a:lnSpc>
              <a:spcBef>
                <a:spcPts val="0"/>
              </a:spcBef>
              <a:spcAft>
                <a:spcPts val="0"/>
              </a:spcAft>
              <a:buClr>
                <a:srgbClr val="000000"/>
              </a:buClr>
              <a:buSzPts val="600"/>
              <a:buFont typeface="Arial"/>
              <a:buNone/>
            </a:pPr>
            <a:r>
              <a:rPr lang="en" sz="1200" b="0" i="0" u="none" strike="noStrike" cap="none">
                <a:solidFill>
                  <a:srgbClr val="000000"/>
                </a:solidFill>
                <a:latin typeface="Arial"/>
                <a:ea typeface="Arial"/>
                <a:cs typeface="Arial"/>
                <a:sym typeface="Arial"/>
              </a:rPr>
              <a:t>mg</a:t>
            </a:r>
            <a:endParaRPr sz="1200" b="0" i="0" u="none" strike="noStrike" cap="none">
              <a:solidFill>
                <a:srgbClr val="000000"/>
              </a:solidFill>
              <a:latin typeface="Arial"/>
              <a:ea typeface="Arial"/>
              <a:cs typeface="Arial"/>
              <a:sym typeface="Arial"/>
            </a:endParaRPr>
          </a:p>
        </p:txBody>
      </p:sp>
      <p:pic>
        <p:nvPicPr>
          <p:cNvPr id="13956" name="Google Shape;13956;p511" descr="A drawing of a cartoon character&#10;&#10;Description automatically generated"/>
          <p:cNvPicPr preferRelativeResize="0"/>
          <p:nvPr/>
        </p:nvPicPr>
        <p:blipFill rotWithShape="1">
          <a:blip r:embed="rId3">
            <a:alphaModFix/>
          </a:blip>
          <a:srcRect/>
          <a:stretch/>
        </p:blipFill>
        <p:spPr>
          <a:xfrm>
            <a:off x="2338475" y="2092766"/>
            <a:ext cx="4065751" cy="3016585"/>
          </a:xfrm>
          <a:prstGeom prst="rect">
            <a:avLst/>
          </a:prstGeom>
          <a:noFill/>
          <a:ln>
            <a:noFill/>
          </a:ln>
        </p:spPr>
      </p:pic>
      <p:sp>
        <p:nvSpPr>
          <p:cNvPr id="13957" name="Google Shape;13957;p511"/>
          <p:cNvSpPr txBox="1"/>
          <p:nvPr/>
        </p:nvSpPr>
        <p:spPr>
          <a:xfrm>
            <a:off x="4259526" y="1847300"/>
            <a:ext cx="2144700" cy="411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b="0" i="0" u="none" strike="noStrike" cap="none">
                <a:solidFill>
                  <a:srgbClr val="000000"/>
                </a:solidFill>
                <a:latin typeface="Arial"/>
                <a:ea typeface="Arial"/>
                <a:cs typeface="Arial"/>
                <a:sym typeface="Arial"/>
              </a:rPr>
              <a:t>Betty Boop is slender, and bupropion may cause weight loss.</a:t>
            </a:r>
            <a:endParaRPr b="0" i="0" u="none" strike="noStrike" cap="none">
              <a:solidFill>
                <a:srgbClr val="000000"/>
              </a:solidFill>
              <a:latin typeface="Arial"/>
              <a:ea typeface="Arial"/>
              <a:cs typeface="Arial"/>
              <a:sym typeface="Arial"/>
            </a:endParaRPr>
          </a:p>
        </p:txBody>
      </p:sp>
      <p:pic>
        <p:nvPicPr>
          <p:cNvPr id="13958" name="Google Shape;13958;p511" descr="clipped result image"/>
          <p:cNvPicPr preferRelativeResize="0"/>
          <p:nvPr/>
        </p:nvPicPr>
        <p:blipFill>
          <a:blip r:embed="rId4">
            <a:alphaModFix/>
          </a:blip>
          <a:stretch>
            <a:fillRect/>
          </a:stretch>
        </p:blipFill>
        <p:spPr>
          <a:xfrm>
            <a:off x="6864400" y="3822826"/>
            <a:ext cx="540831" cy="525300"/>
          </a:xfrm>
          <a:prstGeom prst="rect">
            <a:avLst/>
          </a:prstGeom>
          <a:noFill/>
          <a:ln>
            <a:noFill/>
          </a:ln>
          <a:effectLst>
            <a:outerShdw blurRad="14288" dist="9525" algn="bl" rotWithShape="0">
              <a:srgbClr val="000000">
                <a:alpha val="50000"/>
              </a:srgbClr>
            </a:outerShdw>
          </a:effectLst>
        </p:spPr>
      </p:pic>
      <p:pic>
        <p:nvPicPr>
          <p:cNvPr id="13959" name="Google Shape;13959;p511" descr="Skeletal formula of bupropion"/>
          <p:cNvPicPr preferRelativeResize="0"/>
          <p:nvPr/>
        </p:nvPicPr>
        <p:blipFill rotWithShape="1">
          <a:blip r:embed="rId5">
            <a:alphaModFix/>
          </a:blip>
          <a:srcRect/>
          <a:stretch/>
        </p:blipFill>
        <p:spPr>
          <a:xfrm>
            <a:off x="7062601" y="1392738"/>
            <a:ext cx="1641077" cy="1238350"/>
          </a:xfrm>
          <a:prstGeom prst="rect">
            <a:avLst/>
          </a:prstGeom>
          <a:noFill/>
          <a:ln>
            <a:noFill/>
          </a:ln>
        </p:spPr>
      </p:pic>
      <p:grpSp>
        <p:nvGrpSpPr>
          <p:cNvPr id="13960" name="Google Shape;13960;p511"/>
          <p:cNvGrpSpPr/>
          <p:nvPr/>
        </p:nvGrpSpPr>
        <p:grpSpPr>
          <a:xfrm>
            <a:off x="7307016" y="2550475"/>
            <a:ext cx="1014150" cy="982525"/>
            <a:chOff x="7307016" y="2550475"/>
            <a:chExt cx="1014150" cy="982525"/>
          </a:xfrm>
        </p:grpSpPr>
        <p:pic>
          <p:nvPicPr>
            <p:cNvPr id="13961" name="Google Shape;13961;p511" descr="clipped result image"/>
            <p:cNvPicPr preferRelativeResize="0"/>
            <p:nvPr/>
          </p:nvPicPr>
          <p:blipFill>
            <a:blip r:embed="rId6">
              <a:alphaModFix/>
            </a:blip>
            <a:stretch>
              <a:fillRect/>
            </a:stretch>
          </p:blipFill>
          <p:spPr>
            <a:xfrm rot="3293215">
              <a:off x="7488375" y="2650881"/>
              <a:ext cx="651431" cy="781714"/>
            </a:xfrm>
            <a:prstGeom prst="rect">
              <a:avLst/>
            </a:prstGeom>
            <a:noFill/>
            <a:ln>
              <a:noFill/>
            </a:ln>
          </p:spPr>
        </p:pic>
        <p:sp>
          <p:nvSpPr>
            <p:cNvPr id="13962" name="Google Shape;13962;p511"/>
            <p:cNvSpPr txBox="1"/>
            <p:nvPr/>
          </p:nvSpPr>
          <p:spPr>
            <a:xfrm>
              <a:off x="7396442" y="2837900"/>
              <a:ext cx="678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solidFill>
                    <a:srgbClr val="134F5C"/>
                  </a:solidFill>
                </a:rPr>
                <a:t>NE</a:t>
              </a:r>
              <a:endParaRPr sz="1600">
                <a:solidFill>
                  <a:srgbClr val="134F5C"/>
                </a:solidFill>
              </a:endParaRPr>
            </a:p>
            <a:p>
              <a:pPr marL="0" marR="0" lvl="0" indent="0" algn="l" rtl="0">
                <a:lnSpc>
                  <a:spcPct val="100000"/>
                </a:lnSpc>
                <a:spcBef>
                  <a:spcPts val="0"/>
                </a:spcBef>
                <a:spcAft>
                  <a:spcPts val="0"/>
                </a:spcAft>
                <a:buClr>
                  <a:schemeClr val="dk1"/>
                </a:buClr>
                <a:buSzPts val="1100"/>
                <a:buFont typeface="Arial"/>
                <a:buNone/>
              </a:pPr>
              <a:endParaRPr sz="1800"/>
            </a:p>
            <a:p>
              <a:pPr marL="0" marR="0" lvl="0" indent="0" algn="l" rtl="0">
                <a:lnSpc>
                  <a:spcPct val="100000"/>
                </a:lnSpc>
                <a:spcBef>
                  <a:spcPts val="0"/>
                </a:spcBef>
                <a:spcAft>
                  <a:spcPts val="0"/>
                </a:spcAft>
                <a:buClr>
                  <a:srgbClr val="000000"/>
                </a:buClr>
                <a:buSzPts val="800"/>
                <a:buFont typeface="Arial"/>
                <a:buNone/>
              </a:pPr>
              <a:endParaRPr sz="1800"/>
            </a:p>
          </p:txBody>
        </p:sp>
      </p:grpSp>
      <p:sp>
        <p:nvSpPr>
          <p:cNvPr id="13963" name="Google Shape;13963;p511"/>
          <p:cNvSpPr txBox="1"/>
          <p:nvPr/>
        </p:nvSpPr>
        <p:spPr>
          <a:xfrm>
            <a:off x="7797661" y="2882173"/>
            <a:ext cx="678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000">
                <a:solidFill>
                  <a:srgbClr val="FFFFFF"/>
                </a:solidFill>
              </a:rPr>
              <a:t>DA</a:t>
            </a:r>
            <a:endParaRPr sz="1000">
              <a:solidFill>
                <a:srgbClr val="FFFFFF"/>
              </a:solidFill>
            </a:endParaRPr>
          </a:p>
          <a:p>
            <a:pPr marL="0" marR="0" lvl="0" indent="0" algn="l" rtl="0">
              <a:lnSpc>
                <a:spcPct val="100000"/>
              </a:lnSpc>
              <a:spcBef>
                <a:spcPts val="0"/>
              </a:spcBef>
              <a:spcAft>
                <a:spcPts val="0"/>
              </a:spcAft>
              <a:buClr>
                <a:schemeClr val="dk1"/>
              </a:buClr>
              <a:buSzPts val="1100"/>
              <a:buFont typeface="Arial"/>
              <a:buNone/>
            </a:pPr>
            <a:endParaRPr sz="1800"/>
          </a:p>
          <a:p>
            <a:pPr marL="0" marR="0" lvl="0" indent="0" algn="l" rtl="0">
              <a:lnSpc>
                <a:spcPct val="100000"/>
              </a:lnSpc>
              <a:spcBef>
                <a:spcPts val="0"/>
              </a:spcBef>
              <a:spcAft>
                <a:spcPts val="0"/>
              </a:spcAft>
              <a:buClr>
                <a:srgbClr val="000000"/>
              </a:buClr>
              <a:buSzPts val="800"/>
              <a:buFont typeface="Arial"/>
              <a:buNone/>
            </a:pPr>
            <a:endParaRPr sz="1800"/>
          </a:p>
        </p:txBody>
      </p:sp>
      <p:pic>
        <p:nvPicPr>
          <p:cNvPr id="13964" name="Google Shape;13964;p511"/>
          <p:cNvPicPr preferRelativeResize="0"/>
          <p:nvPr/>
        </p:nvPicPr>
        <p:blipFill rotWithShape="1">
          <a:blip r:embed="rId7">
            <a:alphaModFix/>
          </a:blip>
          <a:srcRect/>
          <a:stretch/>
        </p:blipFill>
        <p:spPr>
          <a:xfrm>
            <a:off x="2688438" y="1563824"/>
            <a:ext cx="857370" cy="819819"/>
          </a:xfrm>
          <a:prstGeom prst="rect">
            <a:avLst/>
          </a:prstGeom>
          <a:noFill/>
          <a:ln>
            <a:noFill/>
          </a:ln>
        </p:spPr>
      </p:pic>
      <p:pic>
        <p:nvPicPr>
          <p:cNvPr id="13965" name="Google Shape;13965;p511"/>
          <p:cNvPicPr preferRelativeResize="0"/>
          <p:nvPr/>
        </p:nvPicPr>
        <p:blipFill rotWithShape="1">
          <a:blip r:embed="rId8">
            <a:alphaModFix/>
          </a:blip>
          <a:srcRect/>
          <a:stretch/>
        </p:blipFill>
        <p:spPr>
          <a:xfrm>
            <a:off x="2554499" y="1321378"/>
            <a:ext cx="1194774" cy="593150"/>
          </a:xfrm>
          <a:prstGeom prst="rect">
            <a:avLst/>
          </a:prstGeom>
          <a:noFill/>
          <a:ln>
            <a:noFill/>
          </a:ln>
        </p:spPr>
      </p:pic>
      <p:pic>
        <p:nvPicPr>
          <p:cNvPr id="13966" name="Google Shape;13966;p511" descr="clipped result image"/>
          <p:cNvPicPr preferRelativeResize="0"/>
          <p:nvPr/>
        </p:nvPicPr>
        <p:blipFill>
          <a:blip r:embed="rId9">
            <a:alphaModFix/>
          </a:blip>
          <a:stretch>
            <a:fillRect/>
          </a:stretch>
        </p:blipFill>
        <p:spPr>
          <a:xfrm>
            <a:off x="7935425" y="3811814"/>
            <a:ext cx="540825" cy="547311"/>
          </a:xfrm>
          <a:prstGeom prst="rect">
            <a:avLst/>
          </a:prstGeom>
          <a:noFill/>
          <a:ln>
            <a:noFill/>
          </a:ln>
          <a:effectLst>
            <a:outerShdw blurRad="14288" dist="9525" dir="5400000" algn="bl" rotWithShape="0">
              <a:srgbClr val="000000">
                <a:alpha val="50000"/>
              </a:srgbClr>
            </a:outerShdw>
          </a:effectLst>
        </p:spPr>
      </p:pic>
      <p:pic>
        <p:nvPicPr>
          <p:cNvPr id="13967" name="Google Shape;13967;p511"/>
          <p:cNvPicPr preferRelativeResize="0"/>
          <p:nvPr/>
        </p:nvPicPr>
        <p:blipFill>
          <a:blip r:embed="rId10">
            <a:alphaModFix/>
          </a:blip>
          <a:stretch>
            <a:fillRect/>
          </a:stretch>
        </p:blipFill>
        <p:spPr>
          <a:xfrm>
            <a:off x="7970177" y="3845750"/>
            <a:ext cx="471325" cy="479450"/>
          </a:xfrm>
          <a:prstGeom prst="rect">
            <a:avLst/>
          </a:prstGeom>
          <a:noFill/>
          <a:ln>
            <a:noFill/>
          </a:ln>
        </p:spPr>
      </p:pic>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Shape 13971"/>
        <p:cNvGrpSpPr/>
        <p:nvPr/>
      </p:nvGrpSpPr>
      <p:grpSpPr>
        <a:xfrm>
          <a:off x="0" y="0"/>
          <a:ext cx="0" cy="0"/>
          <a:chOff x="0" y="0"/>
          <a:chExt cx="0" cy="0"/>
        </a:xfrm>
      </p:grpSpPr>
      <p:pic>
        <p:nvPicPr>
          <p:cNvPr id="13972" name="Google Shape;13972;p512"/>
          <p:cNvPicPr preferRelativeResize="0"/>
          <p:nvPr/>
        </p:nvPicPr>
        <p:blipFill>
          <a:blip r:embed="rId3">
            <a:alphaModFix/>
          </a:blip>
          <a:stretch>
            <a:fillRect/>
          </a:stretch>
        </p:blipFill>
        <p:spPr>
          <a:xfrm>
            <a:off x="3461150" y="2263075"/>
            <a:ext cx="611925" cy="528750"/>
          </a:xfrm>
          <a:prstGeom prst="rect">
            <a:avLst/>
          </a:prstGeom>
          <a:noFill/>
          <a:ln>
            <a:noFill/>
          </a:ln>
        </p:spPr>
      </p:pic>
      <p:grpSp>
        <p:nvGrpSpPr>
          <p:cNvPr id="13973" name="Google Shape;13973;p512"/>
          <p:cNvGrpSpPr/>
          <p:nvPr/>
        </p:nvGrpSpPr>
        <p:grpSpPr>
          <a:xfrm>
            <a:off x="1604245" y="726561"/>
            <a:ext cx="1768863" cy="1478369"/>
            <a:chOff x="-2521759" y="897403"/>
            <a:chExt cx="1477500" cy="1089600"/>
          </a:xfrm>
        </p:grpSpPr>
        <p:sp>
          <p:nvSpPr>
            <p:cNvPr id="13974" name="Google Shape;13974;p512"/>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975" name="Google Shape;13975;p512"/>
            <p:cNvGrpSpPr/>
            <p:nvPr/>
          </p:nvGrpSpPr>
          <p:grpSpPr>
            <a:xfrm>
              <a:off x="-2127414" y="1275205"/>
              <a:ext cx="688733" cy="700658"/>
              <a:chOff x="40123" y="-1583761"/>
              <a:chExt cx="688733" cy="1109689"/>
            </a:xfrm>
          </p:grpSpPr>
          <p:grpSp>
            <p:nvGrpSpPr>
              <p:cNvPr id="13976" name="Google Shape;13976;p512"/>
              <p:cNvGrpSpPr/>
              <p:nvPr/>
            </p:nvGrpSpPr>
            <p:grpSpPr>
              <a:xfrm>
                <a:off x="45124" y="-1327179"/>
                <a:ext cx="683733" cy="853107"/>
                <a:chOff x="597574" y="1930371"/>
                <a:chExt cx="683733" cy="853107"/>
              </a:xfrm>
            </p:grpSpPr>
            <p:grpSp>
              <p:nvGrpSpPr>
                <p:cNvPr id="13977" name="Google Shape;13977;p512"/>
                <p:cNvGrpSpPr/>
                <p:nvPr/>
              </p:nvGrpSpPr>
              <p:grpSpPr>
                <a:xfrm rot="-5400000">
                  <a:off x="640721" y="2142893"/>
                  <a:ext cx="600335" cy="680836"/>
                  <a:chOff x="15239716" y="-12996420"/>
                  <a:chExt cx="1868456" cy="2463229"/>
                </a:xfrm>
              </p:grpSpPr>
              <p:pic>
                <p:nvPicPr>
                  <p:cNvPr id="13978" name="Google Shape;13978;p512" descr="clipped result image"/>
                  <p:cNvPicPr preferRelativeResize="0"/>
                  <p:nvPr/>
                </p:nvPicPr>
                <p:blipFill rotWithShape="1">
                  <a:blip r:embed="rId4">
                    <a:alphaModFix/>
                  </a:blip>
                  <a:srcRect/>
                  <a:stretch/>
                </p:blipFill>
                <p:spPr>
                  <a:xfrm>
                    <a:off x="16010045" y="-12996420"/>
                    <a:ext cx="1098127" cy="2458497"/>
                  </a:xfrm>
                  <a:prstGeom prst="rect">
                    <a:avLst/>
                  </a:prstGeom>
                  <a:noFill/>
                  <a:ln>
                    <a:noFill/>
                  </a:ln>
                </p:spPr>
              </p:pic>
              <p:pic>
                <p:nvPicPr>
                  <p:cNvPr id="13979" name="Google Shape;13979;p512" descr="clipped result image"/>
                  <p:cNvPicPr preferRelativeResize="0"/>
                  <p:nvPr/>
                </p:nvPicPr>
                <p:blipFill rotWithShape="1">
                  <a:blip r:embed="rId5">
                    <a:alphaModFix/>
                  </a:blip>
                  <a:srcRect/>
                  <a:stretch/>
                </p:blipFill>
                <p:spPr>
                  <a:xfrm>
                    <a:off x="15239716" y="-12991688"/>
                    <a:ext cx="1106322" cy="2458497"/>
                  </a:xfrm>
                  <a:prstGeom prst="rect">
                    <a:avLst/>
                  </a:prstGeom>
                  <a:noFill/>
                  <a:ln>
                    <a:noFill/>
                  </a:ln>
                </p:spPr>
              </p:pic>
            </p:grpSp>
            <p:pic>
              <p:nvPicPr>
                <p:cNvPr id="13980" name="Google Shape;13980;p512" descr="clipped result image"/>
                <p:cNvPicPr preferRelativeResize="0"/>
                <p:nvPr/>
              </p:nvPicPr>
              <p:blipFill rotWithShape="1">
                <a:blip r:embed="rId6">
                  <a:alphaModFix/>
                </a:blip>
                <a:srcRect/>
                <a:stretch/>
              </p:blipFill>
              <p:spPr>
                <a:xfrm rot="-5400000">
                  <a:off x="760924" y="1767021"/>
                  <a:ext cx="352828" cy="679529"/>
                </a:xfrm>
                <a:prstGeom prst="rect">
                  <a:avLst/>
                </a:prstGeom>
                <a:noFill/>
                <a:ln>
                  <a:noFill/>
                </a:ln>
              </p:spPr>
            </p:pic>
          </p:grpSp>
          <p:pic>
            <p:nvPicPr>
              <p:cNvPr id="13981" name="Google Shape;13981;p512" descr="clipped result image"/>
              <p:cNvPicPr preferRelativeResize="0"/>
              <p:nvPr/>
            </p:nvPicPr>
            <p:blipFill rotWithShape="1">
              <a:blip r:embed="rId7">
                <a:alphaModFix/>
              </a:blip>
              <a:srcRect/>
              <a:stretch/>
            </p:blipFill>
            <p:spPr>
              <a:xfrm rot="-5400000">
                <a:off x="203473" y="-1747111"/>
                <a:ext cx="352828" cy="679529"/>
              </a:xfrm>
              <a:prstGeom prst="rect">
                <a:avLst/>
              </a:prstGeom>
              <a:noFill/>
              <a:ln>
                <a:noFill/>
              </a:ln>
            </p:spPr>
          </p:pic>
        </p:grpSp>
      </p:grpSp>
      <p:sp>
        <p:nvSpPr>
          <p:cNvPr id="13982" name="Google Shape;13982;p512"/>
          <p:cNvSpPr txBox="1"/>
          <p:nvPr/>
        </p:nvSpPr>
        <p:spPr>
          <a:xfrm>
            <a:off x="2211600" y="919650"/>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pic>
        <p:nvPicPr>
          <p:cNvPr id="13983" name="Google Shape;13983;p512"/>
          <p:cNvPicPr preferRelativeResize="0"/>
          <p:nvPr/>
        </p:nvPicPr>
        <p:blipFill>
          <a:blip r:embed="rId8">
            <a:alphaModFix/>
          </a:blip>
          <a:stretch>
            <a:fillRect/>
          </a:stretch>
        </p:blipFill>
        <p:spPr>
          <a:xfrm>
            <a:off x="1045691" y="2011500"/>
            <a:ext cx="3829949" cy="2808621"/>
          </a:xfrm>
          <a:prstGeom prst="rect">
            <a:avLst/>
          </a:prstGeom>
          <a:noFill/>
          <a:ln>
            <a:noFill/>
          </a:ln>
        </p:spPr>
      </p:pic>
      <p:sp>
        <p:nvSpPr>
          <p:cNvPr id="13984" name="Google Shape;13984;p512"/>
          <p:cNvSpPr txBox="1"/>
          <p:nvPr/>
        </p:nvSpPr>
        <p:spPr>
          <a:xfrm>
            <a:off x="454700" y="154525"/>
            <a:ext cx="654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Bupropion: Norepinephrine and dopamine reuptake inhibitor (NDRI)</a:t>
            </a:r>
            <a:endParaRPr b="1"/>
          </a:p>
        </p:txBody>
      </p:sp>
      <p:sp>
        <p:nvSpPr>
          <p:cNvPr id="13985" name="Google Shape;13985;p512"/>
          <p:cNvSpPr txBox="1"/>
          <p:nvPr/>
        </p:nvSpPr>
        <p:spPr>
          <a:xfrm rot="24443">
            <a:off x="1334361" y="295968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Bupropion</a:t>
            </a:r>
            <a:endParaRPr sz="1800" b="1"/>
          </a:p>
          <a:p>
            <a:pPr marL="0" marR="0" lvl="0" indent="0" algn="ctr" rtl="0">
              <a:lnSpc>
                <a:spcPct val="100000"/>
              </a:lnSpc>
              <a:spcBef>
                <a:spcPts val="0"/>
              </a:spcBef>
              <a:spcAft>
                <a:spcPts val="0"/>
              </a:spcAft>
              <a:buClr>
                <a:srgbClr val="000000"/>
              </a:buClr>
              <a:buSzPts val="800"/>
              <a:buFont typeface="Arial"/>
              <a:buNone/>
            </a:pPr>
            <a:r>
              <a:rPr lang="en" sz="1800" b="1"/>
              <a:t>WELLBUTRIN</a:t>
            </a:r>
            <a:endParaRPr sz="1800" b="1"/>
          </a:p>
          <a:p>
            <a:pPr marL="0" marR="0" lvl="0" indent="0" algn="ctr" rtl="0">
              <a:lnSpc>
                <a:spcPct val="100000"/>
              </a:lnSpc>
              <a:spcBef>
                <a:spcPts val="0"/>
              </a:spcBef>
              <a:spcAft>
                <a:spcPts val="0"/>
              </a:spcAft>
              <a:buClr>
                <a:srgbClr val="000000"/>
              </a:buClr>
              <a:buSzPts val="800"/>
              <a:buFont typeface="Arial"/>
              <a:buNone/>
            </a:pPr>
            <a:endParaRPr sz="1800" b="1"/>
          </a:p>
        </p:txBody>
      </p:sp>
      <p:sp>
        <p:nvSpPr>
          <p:cNvPr id="13986" name="Google Shape;13986;p512"/>
          <p:cNvSpPr/>
          <p:nvPr/>
        </p:nvSpPr>
        <p:spPr>
          <a:xfrm>
            <a:off x="2061215" y="22343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987" name="Google Shape;13987;p512"/>
          <p:cNvCxnSpPr/>
          <p:nvPr/>
        </p:nvCxnSpPr>
        <p:spPr>
          <a:xfrm>
            <a:off x="2226404" y="4729258"/>
            <a:ext cx="385200" cy="0"/>
          </a:xfrm>
          <a:prstGeom prst="straightConnector1">
            <a:avLst/>
          </a:prstGeom>
          <a:noFill/>
          <a:ln w="28575" cap="flat" cmpd="sng">
            <a:solidFill>
              <a:schemeClr val="dk2"/>
            </a:solidFill>
            <a:prstDash val="solid"/>
            <a:round/>
            <a:headEnd type="none" w="med" len="med"/>
            <a:tailEnd type="none" w="med" len="med"/>
          </a:ln>
        </p:spPr>
      </p:cxnSp>
      <p:pic>
        <p:nvPicPr>
          <p:cNvPr id="13988" name="Google Shape;13988;p512"/>
          <p:cNvPicPr preferRelativeResize="0"/>
          <p:nvPr/>
        </p:nvPicPr>
        <p:blipFill>
          <a:blip r:embed="rId9">
            <a:alphaModFix/>
          </a:blip>
          <a:stretch>
            <a:fillRect/>
          </a:stretch>
        </p:blipFill>
        <p:spPr>
          <a:xfrm>
            <a:off x="7944427" y="257672"/>
            <a:ext cx="828096" cy="661975"/>
          </a:xfrm>
          <a:prstGeom prst="rect">
            <a:avLst/>
          </a:prstGeom>
          <a:noFill/>
          <a:ln>
            <a:noFill/>
          </a:ln>
        </p:spPr>
      </p:pic>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Shape 13992"/>
        <p:cNvGrpSpPr/>
        <p:nvPr/>
      </p:nvGrpSpPr>
      <p:grpSpPr>
        <a:xfrm>
          <a:off x="0" y="0"/>
          <a:ext cx="0" cy="0"/>
          <a:chOff x="0" y="0"/>
          <a:chExt cx="0" cy="0"/>
        </a:xfrm>
      </p:grpSpPr>
      <p:pic>
        <p:nvPicPr>
          <p:cNvPr id="13993" name="Google Shape;13993;p513"/>
          <p:cNvPicPr preferRelativeResize="0"/>
          <p:nvPr/>
        </p:nvPicPr>
        <p:blipFill>
          <a:blip r:embed="rId3">
            <a:alphaModFix/>
          </a:blip>
          <a:stretch>
            <a:fillRect/>
          </a:stretch>
        </p:blipFill>
        <p:spPr>
          <a:xfrm>
            <a:off x="3461150" y="2263075"/>
            <a:ext cx="611925" cy="528750"/>
          </a:xfrm>
          <a:prstGeom prst="rect">
            <a:avLst/>
          </a:prstGeom>
          <a:noFill/>
          <a:ln>
            <a:noFill/>
          </a:ln>
        </p:spPr>
      </p:pic>
      <p:grpSp>
        <p:nvGrpSpPr>
          <p:cNvPr id="13994" name="Google Shape;13994;p513"/>
          <p:cNvGrpSpPr/>
          <p:nvPr/>
        </p:nvGrpSpPr>
        <p:grpSpPr>
          <a:xfrm>
            <a:off x="1604245" y="726561"/>
            <a:ext cx="1768863" cy="1478369"/>
            <a:chOff x="-2521759" y="897403"/>
            <a:chExt cx="1477500" cy="1089600"/>
          </a:xfrm>
        </p:grpSpPr>
        <p:sp>
          <p:nvSpPr>
            <p:cNvPr id="13995" name="Google Shape;13995;p513"/>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996" name="Google Shape;13996;p513"/>
            <p:cNvGrpSpPr/>
            <p:nvPr/>
          </p:nvGrpSpPr>
          <p:grpSpPr>
            <a:xfrm>
              <a:off x="-2127414" y="1275205"/>
              <a:ext cx="688733" cy="700658"/>
              <a:chOff x="40123" y="-1583761"/>
              <a:chExt cx="688733" cy="1109689"/>
            </a:xfrm>
          </p:grpSpPr>
          <p:grpSp>
            <p:nvGrpSpPr>
              <p:cNvPr id="13997" name="Google Shape;13997;p513"/>
              <p:cNvGrpSpPr/>
              <p:nvPr/>
            </p:nvGrpSpPr>
            <p:grpSpPr>
              <a:xfrm>
                <a:off x="45124" y="-1327179"/>
                <a:ext cx="683733" cy="853107"/>
                <a:chOff x="597574" y="1930371"/>
                <a:chExt cx="683733" cy="853107"/>
              </a:xfrm>
            </p:grpSpPr>
            <p:grpSp>
              <p:nvGrpSpPr>
                <p:cNvPr id="13998" name="Google Shape;13998;p513"/>
                <p:cNvGrpSpPr/>
                <p:nvPr/>
              </p:nvGrpSpPr>
              <p:grpSpPr>
                <a:xfrm rot="-5400000">
                  <a:off x="640721" y="2142893"/>
                  <a:ext cx="600335" cy="680836"/>
                  <a:chOff x="15239716" y="-12996420"/>
                  <a:chExt cx="1868456" cy="2463229"/>
                </a:xfrm>
              </p:grpSpPr>
              <p:pic>
                <p:nvPicPr>
                  <p:cNvPr id="13999" name="Google Shape;13999;p513" descr="clipped result image"/>
                  <p:cNvPicPr preferRelativeResize="0"/>
                  <p:nvPr/>
                </p:nvPicPr>
                <p:blipFill rotWithShape="1">
                  <a:blip r:embed="rId4">
                    <a:alphaModFix/>
                  </a:blip>
                  <a:srcRect/>
                  <a:stretch/>
                </p:blipFill>
                <p:spPr>
                  <a:xfrm>
                    <a:off x="16010045" y="-12996420"/>
                    <a:ext cx="1098127" cy="2458497"/>
                  </a:xfrm>
                  <a:prstGeom prst="rect">
                    <a:avLst/>
                  </a:prstGeom>
                  <a:noFill/>
                  <a:ln>
                    <a:noFill/>
                  </a:ln>
                </p:spPr>
              </p:pic>
              <p:pic>
                <p:nvPicPr>
                  <p:cNvPr id="14000" name="Google Shape;14000;p513" descr="clipped result image"/>
                  <p:cNvPicPr preferRelativeResize="0"/>
                  <p:nvPr/>
                </p:nvPicPr>
                <p:blipFill rotWithShape="1">
                  <a:blip r:embed="rId5">
                    <a:alphaModFix/>
                  </a:blip>
                  <a:srcRect/>
                  <a:stretch/>
                </p:blipFill>
                <p:spPr>
                  <a:xfrm>
                    <a:off x="15239716" y="-12991688"/>
                    <a:ext cx="1106322" cy="2458497"/>
                  </a:xfrm>
                  <a:prstGeom prst="rect">
                    <a:avLst/>
                  </a:prstGeom>
                  <a:noFill/>
                  <a:ln>
                    <a:noFill/>
                  </a:ln>
                </p:spPr>
              </p:pic>
            </p:grpSp>
            <p:pic>
              <p:nvPicPr>
                <p:cNvPr id="14001" name="Google Shape;14001;p513" descr="clipped result image"/>
                <p:cNvPicPr preferRelativeResize="0"/>
                <p:nvPr/>
              </p:nvPicPr>
              <p:blipFill rotWithShape="1">
                <a:blip r:embed="rId6">
                  <a:alphaModFix/>
                </a:blip>
                <a:srcRect/>
                <a:stretch/>
              </p:blipFill>
              <p:spPr>
                <a:xfrm rot="-5400000">
                  <a:off x="760924" y="1767021"/>
                  <a:ext cx="352828" cy="679529"/>
                </a:xfrm>
                <a:prstGeom prst="rect">
                  <a:avLst/>
                </a:prstGeom>
                <a:noFill/>
                <a:ln>
                  <a:noFill/>
                </a:ln>
              </p:spPr>
            </p:pic>
          </p:grpSp>
          <p:pic>
            <p:nvPicPr>
              <p:cNvPr id="14002" name="Google Shape;14002;p513" descr="clipped result image"/>
              <p:cNvPicPr preferRelativeResize="0"/>
              <p:nvPr/>
            </p:nvPicPr>
            <p:blipFill rotWithShape="1">
              <a:blip r:embed="rId7">
                <a:alphaModFix/>
              </a:blip>
              <a:srcRect/>
              <a:stretch/>
            </p:blipFill>
            <p:spPr>
              <a:xfrm rot="-5400000">
                <a:off x="203473" y="-1747111"/>
                <a:ext cx="352828" cy="679529"/>
              </a:xfrm>
              <a:prstGeom prst="rect">
                <a:avLst/>
              </a:prstGeom>
              <a:noFill/>
              <a:ln>
                <a:noFill/>
              </a:ln>
            </p:spPr>
          </p:pic>
        </p:grpSp>
      </p:grpSp>
      <p:sp>
        <p:nvSpPr>
          <p:cNvPr id="14003" name="Google Shape;14003;p513"/>
          <p:cNvSpPr txBox="1"/>
          <p:nvPr/>
        </p:nvSpPr>
        <p:spPr>
          <a:xfrm>
            <a:off x="2211600" y="919650"/>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pic>
        <p:nvPicPr>
          <p:cNvPr id="14004" name="Google Shape;14004;p513"/>
          <p:cNvPicPr preferRelativeResize="0"/>
          <p:nvPr/>
        </p:nvPicPr>
        <p:blipFill>
          <a:blip r:embed="rId8">
            <a:alphaModFix/>
          </a:blip>
          <a:stretch>
            <a:fillRect/>
          </a:stretch>
        </p:blipFill>
        <p:spPr>
          <a:xfrm>
            <a:off x="1045691" y="2011500"/>
            <a:ext cx="3829949" cy="2808621"/>
          </a:xfrm>
          <a:prstGeom prst="rect">
            <a:avLst/>
          </a:prstGeom>
          <a:noFill/>
          <a:ln>
            <a:noFill/>
          </a:ln>
        </p:spPr>
      </p:pic>
      <p:sp>
        <p:nvSpPr>
          <p:cNvPr id="14005" name="Google Shape;14005;p513"/>
          <p:cNvSpPr txBox="1"/>
          <p:nvPr/>
        </p:nvSpPr>
        <p:spPr>
          <a:xfrm>
            <a:off x="454700" y="154525"/>
            <a:ext cx="654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Bupropion: Norepinephrine and dopamine reuptake inhibitor (NDRI)</a:t>
            </a:r>
            <a:endParaRPr b="1"/>
          </a:p>
        </p:txBody>
      </p:sp>
      <p:grpSp>
        <p:nvGrpSpPr>
          <p:cNvPr id="14006" name="Google Shape;14006;p513"/>
          <p:cNvGrpSpPr/>
          <p:nvPr/>
        </p:nvGrpSpPr>
        <p:grpSpPr>
          <a:xfrm>
            <a:off x="1332437" y="2124825"/>
            <a:ext cx="5643433" cy="1395263"/>
            <a:chOff x="2936912" y="1580575"/>
            <a:chExt cx="5643433" cy="1395263"/>
          </a:xfrm>
        </p:grpSpPr>
        <p:sp>
          <p:nvSpPr>
            <p:cNvPr id="14007" name="Google Shape;14007;p513"/>
            <p:cNvSpPr txBox="1"/>
            <p:nvPr/>
          </p:nvSpPr>
          <p:spPr>
            <a:xfrm rot="24443">
              <a:off x="2938836" y="24154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Bupropion</a:t>
              </a:r>
              <a:endParaRPr sz="1800" b="1"/>
            </a:p>
            <a:p>
              <a:pPr marL="0" marR="0" lvl="0" indent="0" algn="ctr" rtl="0">
                <a:lnSpc>
                  <a:spcPct val="100000"/>
                </a:lnSpc>
                <a:spcBef>
                  <a:spcPts val="0"/>
                </a:spcBef>
                <a:spcAft>
                  <a:spcPts val="0"/>
                </a:spcAft>
                <a:buClr>
                  <a:srgbClr val="000000"/>
                </a:buClr>
                <a:buSzPts val="800"/>
                <a:buFont typeface="Arial"/>
                <a:buNone/>
              </a:pPr>
              <a:r>
                <a:rPr lang="en" sz="1800" b="1"/>
                <a:t>WELLBUTRIN</a:t>
              </a:r>
              <a:endParaRPr sz="1800" b="1"/>
            </a:p>
            <a:p>
              <a:pPr marL="0" marR="0" lvl="0" indent="0" algn="ctr" rtl="0">
                <a:lnSpc>
                  <a:spcPct val="100000"/>
                </a:lnSpc>
                <a:spcBef>
                  <a:spcPts val="0"/>
                </a:spcBef>
                <a:spcAft>
                  <a:spcPts val="0"/>
                </a:spcAft>
                <a:buClr>
                  <a:srgbClr val="000000"/>
                </a:buClr>
                <a:buSzPts val="800"/>
                <a:buFont typeface="Arial"/>
                <a:buNone/>
              </a:pPr>
              <a:endParaRPr sz="1800" b="1"/>
            </a:p>
          </p:txBody>
        </p:sp>
        <p:sp>
          <p:nvSpPr>
            <p:cNvPr id="14008" name="Google Shape;14008;p513"/>
            <p:cNvSpPr txBox="1"/>
            <p:nvPr/>
          </p:nvSpPr>
          <p:spPr>
            <a:xfrm rot="24547">
              <a:off x="5679458" y="1590918"/>
              <a:ext cx="2898974"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weak</a:t>
              </a:r>
              <a:endParaRPr sz="1200" b="1"/>
            </a:p>
          </p:txBody>
        </p:sp>
      </p:grpSp>
      <p:sp>
        <p:nvSpPr>
          <p:cNvPr id="14009" name="Google Shape;14009;p513"/>
          <p:cNvSpPr/>
          <p:nvPr/>
        </p:nvSpPr>
        <p:spPr>
          <a:xfrm>
            <a:off x="2061215" y="22343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010" name="Google Shape;14010;p513"/>
          <p:cNvCxnSpPr/>
          <p:nvPr/>
        </p:nvCxnSpPr>
        <p:spPr>
          <a:xfrm>
            <a:off x="2226404" y="4729258"/>
            <a:ext cx="385200" cy="0"/>
          </a:xfrm>
          <a:prstGeom prst="straightConnector1">
            <a:avLst/>
          </a:prstGeom>
          <a:noFill/>
          <a:ln w="28575" cap="flat" cmpd="sng">
            <a:solidFill>
              <a:schemeClr val="dk2"/>
            </a:solidFill>
            <a:prstDash val="solid"/>
            <a:round/>
            <a:headEnd type="none" w="med" len="med"/>
            <a:tailEnd type="none" w="med" len="med"/>
          </a:ln>
        </p:spPr>
      </p:cxnSp>
      <p:sp>
        <p:nvSpPr>
          <p:cNvPr id="14011" name="Google Shape;14011;p513"/>
          <p:cNvSpPr txBox="1"/>
          <p:nvPr/>
        </p:nvSpPr>
        <p:spPr>
          <a:xfrm rot="25061">
            <a:off x="3124609" y="1568468"/>
            <a:ext cx="946525"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dopamine reuptake</a:t>
            </a:r>
            <a:endParaRPr sz="1200" b="1"/>
          </a:p>
          <a:p>
            <a:pPr marL="0" marR="0" lvl="0" indent="0" algn="l" rtl="0">
              <a:lnSpc>
                <a:spcPct val="100000"/>
              </a:lnSpc>
              <a:spcBef>
                <a:spcPts val="0"/>
              </a:spcBef>
              <a:spcAft>
                <a:spcPts val="0"/>
              </a:spcAft>
              <a:buClr>
                <a:srgbClr val="000000"/>
              </a:buClr>
              <a:buSzPts val="800"/>
              <a:buFont typeface="Arial"/>
              <a:buNone/>
            </a:pPr>
            <a:r>
              <a:rPr lang="en" sz="1200" b="1"/>
              <a:t>inhibitor</a:t>
            </a:r>
            <a:endParaRPr sz="1200" b="1"/>
          </a:p>
        </p:txBody>
      </p:sp>
      <p:pic>
        <p:nvPicPr>
          <p:cNvPr id="14012" name="Google Shape;14012;p513"/>
          <p:cNvPicPr preferRelativeResize="0"/>
          <p:nvPr/>
        </p:nvPicPr>
        <p:blipFill>
          <a:blip r:embed="rId9">
            <a:alphaModFix/>
          </a:blip>
          <a:stretch>
            <a:fillRect/>
          </a:stretch>
        </p:blipFill>
        <p:spPr>
          <a:xfrm>
            <a:off x="7944427" y="257672"/>
            <a:ext cx="828096" cy="661975"/>
          </a:xfrm>
          <a:prstGeom prst="rect">
            <a:avLst/>
          </a:prstGeom>
          <a:noFill/>
          <a:ln>
            <a:noFill/>
          </a:ln>
        </p:spPr>
      </p:pic>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Shape 14016"/>
        <p:cNvGrpSpPr/>
        <p:nvPr/>
      </p:nvGrpSpPr>
      <p:grpSpPr>
        <a:xfrm>
          <a:off x="0" y="0"/>
          <a:ext cx="0" cy="0"/>
          <a:chOff x="0" y="0"/>
          <a:chExt cx="0" cy="0"/>
        </a:xfrm>
      </p:grpSpPr>
      <p:pic>
        <p:nvPicPr>
          <p:cNvPr id="14017" name="Google Shape;14017;p514"/>
          <p:cNvPicPr preferRelativeResize="0"/>
          <p:nvPr/>
        </p:nvPicPr>
        <p:blipFill>
          <a:blip r:embed="rId3">
            <a:alphaModFix/>
          </a:blip>
          <a:stretch>
            <a:fillRect/>
          </a:stretch>
        </p:blipFill>
        <p:spPr>
          <a:xfrm>
            <a:off x="3461150" y="2263075"/>
            <a:ext cx="611925" cy="528750"/>
          </a:xfrm>
          <a:prstGeom prst="rect">
            <a:avLst/>
          </a:prstGeom>
          <a:noFill/>
          <a:ln>
            <a:noFill/>
          </a:ln>
        </p:spPr>
      </p:pic>
      <p:grpSp>
        <p:nvGrpSpPr>
          <p:cNvPr id="14018" name="Google Shape;14018;p514"/>
          <p:cNvGrpSpPr/>
          <p:nvPr/>
        </p:nvGrpSpPr>
        <p:grpSpPr>
          <a:xfrm>
            <a:off x="1604245" y="726561"/>
            <a:ext cx="1768863" cy="1478369"/>
            <a:chOff x="-2521759" y="897403"/>
            <a:chExt cx="1477500" cy="1089600"/>
          </a:xfrm>
        </p:grpSpPr>
        <p:sp>
          <p:nvSpPr>
            <p:cNvPr id="14019" name="Google Shape;14019;p514"/>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020" name="Google Shape;14020;p514"/>
            <p:cNvGrpSpPr/>
            <p:nvPr/>
          </p:nvGrpSpPr>
          <p:grpSpPr>
            <a:xfrm>
              <a:off x="-2127414" y="1275205"/>
              <a:ext cx="688733" cy="700658"/>
              <a:chOff x="40123" y="-1583761"/>
              <a:chExt cx="688733" cy="1109689"/>
            </a:xfrm>
          </p:grpSpPr>
          <p:grpSp>
            <p:nvGrpSpPr>
              <p:cNvPr id="14021" name="Google Shape;14021;p514"/>
              <p:cNvGrpSpPr/>
              <p:nvPr/>
            </p:nvGrpSpPr>
            <p:grpSpPr>
              <a:xfrm>
                <a:off x="45124" y="-1327179"/>
                <a:ext cx="683733" cy="853107"/>
                <a:chOff x="597574" y="1930371"/>
                <a:chExt cx="683733" cy="853107"/>
              </a:xfrm>
            </p:grpSpPr>
            <p:grpSp>
              <p:nvGrpSpPr>
                <p:cNvPr id="14022" name="Google Shape;14022;p514"/>
                <p:cNvGrpSpPr/>
                <p:nvPr/>
              </p:nvGrpSpPr>
              <p:grpSpPr>
                <a:xfrm rot="-5400000">
                  <a:off x="640721" y="2142893"/>
                  <a:ext cx="600335" cy="680836"/>
                  <a:chOff x="15239716" y="-12996420"/>
                  <a:chExt cx="1868456" cy="2463229"/>
                </a:xfrm>
              </p:grpSpPr>
              <p:pic>
                <p:nvPicPr>
                  <p:cNvPr id="14023" name="Google Shape;14023;p514" descr="clipped result image"/>
                  <p:cNvPicPr preferRelativeResize="0"/>
                  <p:nvPr/>
                </p:nvPicPr>
                <p:blipFill rotWithShape="1">
                  <a:blip r:embed="rId4">
                    <a:alphaModFix/>
                  </a:blip>
                  <a:srcRect/>
                  <a:stretch/>
                </p:blipFill>
                <p:spPr>
                  <a:xfrm>
                    <a:off x="16010045" y="-12996420"/>
                    <a:ext cx="1098127" cy="2458497"/>
                  </a:xfrm>
                  <a:prstGeom prst="rect">
                    <a:avLst/>
                  </a:prstGeom>
                  <a:noFill/>
                  <a:ln>
                    <a:noFill/>
                  </a:ln>
                </p:spPr>
              </p:pic>
              <p:pic>
                <p:nvPicPr>
                  <p:cNvPr id="14024" name="Google Shape;14024;p514" descr="clipped result image"/>
                  <p:cNvPicPr preferRelativeResize="0"/>
                  <p:nvPr/>
                </p:nvPicPr>
                <p:blipFill rotWithShape="1">
                  <a:blip r:embed="rId5">
                    <a:alphaModFix/>
                  </a:blip>
                  <a:srcRect/>
                  <a:stretch/>
                </p:blipFill>
                <p:spPr>
                  <a:xfrm>
                    <a:off x="15239716" y="-12991688"/>
                    <a:ext cx="1106322" cy="2458497"/>
                  </a:xfrm>
                  <a:prstGeom prst="rect">
                    <a:avLst/>
                  </a:prstGeom>
                  <a:noFill/>
                  <a:ln>
                    <a:noFill/>
                  </a:ln>
                </p:spPr>
              </p:pic>
            </p:grpSp>
            <p:pic>
              <p:nvPicPr>
                <p:cNvPr id="14025" name="Google Shape;14025;p514" descr="clipped result image"/>
                <p:cNvPicPr preferRelativeResize="0"/>
                <p:nvPr/>
              </p:nvPicPr>
              <p:blipFill rotWithShape="1">
                <a:blip r:embed="rId6">
                  <a:alphaModFix/>
                </a:blip>
                <a:srcRect/>
                <a:stretch/>
              </p:blipFill>
              <p:spPr>
                <a:xfrm rot="-5400000">
                  <a:off x="760924" y="1767021"/>
                  <a:ext cx="352828" cy="679529"/>
                </a:xfrm>
                <a:prstGeom prst="rect">
                  <a:avLst/>
                </a:prstGeom>
                <a:noFill/>
                <a:ln>
                  <a:noFill/>
                </a:ln>
              </p:spPr>
            </p:pic>
          </p:grpSp>
          <p:pic>
            <p:nvPicPr>
              <p:cNvPr id="14026" name="Google Shape;14026;p514" descr="clipped result image"/>
              <p:cNvPicPr preferRelativeResize="0"/>
              <p:nvPr/>
            </p:nvPicPr>
            <p:blipFill rotWithShape="1">
              <a:blip r:embed="rId7">
                <a:alphaModFix/>
              </a:blip>
              <a:srcRect/>
              <a:stretch/>
            </p:blipFill>
            <p:spPr>
              <a:xfrm rot="-5400000">
                <a:off x="203473" y="-1747111"/>
                <a:ext cx="352828" cy="679529"/>
              </a:xfrm>
              <a:prstGeom prst="rect">
                <a:avLst/>
              </a:prstGeom>
              <a:noFill/>
              <a:ln>
                <a:noFill/>
              </a:ln>
            </p:spPr>
          </p:pic>
        </p:grpSp>
      </p:grpSp>
      <p:sp>
        <p:nvSpPr>
          <p:cNvPr id="14027" name="Google Shape;14027;p514"/>
          <p:cNvSpPr txBox="1"/>
          <p:nvPr/>
        </p:nvSpPr>
        <p:spPr>
          <a:xfrm>
            <a:off x="2211600" y="919650"/>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pic>
        <p:nvPicPr>
          <p:cNvPr id="14028" name="Google Shape;14028;p514"/>
          <p:cNvPicPr preferRelativeResize="0"/>
          <p:nvPr/>
        </p:nvPicPr>
        <p:blipFill>
          <a:blip r:embed="rId8">
            <a:alphaModFix/>
          </a:blip>
          <a:stretch>
            <a:fillRect/>
          </a:stretch>
        </p:blipFill>
        <p:spPr>
          <a:xfrm>
            <a:off x="1045691" y="2011500"/>
            <a:ext cx="3829949" cy="2808621"/>
          </a:xfrm>
          <a:prstGeom prst="rect">
            <a:avLst/>
          </a:prstGeom>
          <a:noFill/>
          <a:ln>
            <a:noFill/>
          </a:ln>
        </p:spPr>
      </p:pic>
      <p:sp>
        <p:nvSpPr>
          <p:cNvPr id="14029" name="Google Shape;14029;p514"/>
          <p:cNvSpPr txBox="1"/>
          <p:nvPr/>
        </p:nvSpPr>
        <p:spPr>
          <a:xfrm>
            <a:off x="454700" y="154525"/>
            <a:ext cx="654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Bupropion: Norepinephrine and dopamine reuptake inhibitor (NDRI)</a:t>
            </a:r>
            <a:endParaRPr b="1"/>
          </a:p>
        </p:txBody>
      </p:sp>
      <p:grpSp>
        <p:nvGrpSpPr>
          <p:cNvPr id="14030" name="Google Shape;14030;p514"/>
          <p:cNvGrpSpPr/>
          <p:nvPr/>
        </p:nvGrpSpPr>
        <p:grpSpPr>
          <a:xfrm>
            <a:off x="1332437" y="2124825"/>
            <a:ext cx="5643433" cy="1395263"/>
            <a:chOff x="2936912" y="1580575"/>
            <a:chExt cx="5643433" cy="1395263"/>
          </a:xfrm>
        </p:grpSpPr>
        <p:sp>
          <p:nvSpPr>
            <p:cNvPr id="14031" name="Google Shape;14031;p514"/>
            <p:cNvSpPr txBox="1"/>
            <p:nvPr/>
          </p:nvSpPr>
          <p:spPr>
            <a:xfrm rot="24443">
              <a:off x="2938836" y="24154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Bupropion</a:t>
              </a:r>
              <a:endParaRPr sz="1800" b="1"/>
            </a:p>
            <a:p>
              <a:pPr marL="0" marR="0" lvl="0" indent="0" algn="ctr" rtl="0">
                <a:lnSpc>
                  <a:spcPct val="100000"/>
                </a:lnSpc>
                <a:spcBef>
                  <a:spcPts val="0"/>
                </a:spcBef>
                <a:spcAft>
                  <a:spcPts val="0"/>
                </a:spcAft>
                <a:buClr>
                  <a:srgbClr val="000000"/>
                </a:buClr>
                <a:buSzPts val="800"/>
                <a:buFont typeface="Arial"/>
                <a:buNone/>
              </a:pPr>
              <a:r>
                <a:rPr lang="en" sz="1800" b="1"/>
                <a:t>WELLBUTRIN</a:t>
              </a:r>
              <a:endParaRPr sz="1800" b="1"/>
            </a:p>
            <a:p>
              <a:pPr marL="0" marR="0" lvl="0" indent="0" algn="ctr" rtl="0">
                <a:lnSpc>
                  <a:spcPct val="100000"/>
                </a:lnSpc>
                <a:spcBef>
                  <a:spcPts val="0"/>
                </a:spcBef>
                <a:spcAft>
                  <a:spcPts val="0"/>
                </a:spcAft>
                <a:buClr>
                  <a:srgbClr val="000000"/>
                </a:buClr>
                <a:buSzPts val="800"/>
                <a:buFont typeface="Arial"/>
                <a:buNone/>
              </a:pPr>
              <a:endParaRPr sz="1800" b="1"/>
            </a:p>
          </p:txBody>
        </p:sp>
        <p:sp>
          <p:nvSpPr>
            <p:cNvPr id="14032" name="Google Shape;14032;p514"/>
            <p:cNvSpPr txBox="1"/>
            <p:nvPr/>
          </p:nvSpPr>
          <p:spPr>
            <a:xfrm rot="24547">
              <a:off x="5679458" y="1590918"/>
              <a:ext cx="2898974"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weak</a:t>
              </a:r>
              <a:endParaRPr sz="1200" b="1"/>
            </a:p>
          </p:txBody>
        </p:sp>
      </p:grpSp>
      <p:grpSp>
        <p:nvGrpSpPr>
          <p:cNvPr id="14033" name="Google Shape;14033;p514"/>
          <p:cNvGrpSpPr/>
          <p:nvPr/>
        </p:nvGrpSpPr>
        <p:grpSpPr>
          <a:xfrm>
            <a:off x="4617550" y="1880400"/>
            <a:ext cx="1412700" cy="738900"/>
            <a:chOff x="6547575" y="2561000"/>
            <a:chExt cx="1412700" cy="738900"/>
          </a:xfrm>
        </p:grpSpPr>
        <p:cxnSp>
          <p:nvCxnSpPr>
            <p:cNvPr id="14034" name="Google Shape;14034;p514"/>
            <p:cNvCxnSpPr/>
            <p:nvPr/>
          </p:nvCxnSpPr>
          <p:spPr>
            <a:xfrm>
              <a:off x="6547575" y="3022700"/>
              <a:ext cx="378900" cy="0"/>
            </a:xfrm>
            <a:prstGeom prst="straightConnector1">
              <a:avLst/>
            </a:prstGeom>
            <a:noFill/>
            <a:ln w="9525" cap="flat" cmpd="sng">
              <a:solidFill>
                <a:schemeClr val="dk2"/>
              </a:solidFill>
              <a:prstDash val="solid"/>
              <a:round/>
              <a:headEnd type="none" w="med" len="med"/>
              <a:tailEnd type="triangle" w="med" len="med"/>
            </a:ln>
          </p:spPr>
        </p:cxnSp>
        <p:sp>
          <p:nvSpPr>
            <p:cNvPr id="14035" name="Google Shape;14035;p514"/>
            <p:cNvSpPr txBox="1"/>
            <p:nvPr/>
          </p:nvSpPr>
          <p:spPr>
            <a:xfrm>
              <a:off x="6926475" y="2561000"/>
              <a:ext cx="1033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insignificant at usual doses</a:t>
              </a:r>
              <a:endParaRPr sz="1200"/>
            </a:p>
          </p:txBody>
        </p:sp>
      </p:grpSp>
      <p:sp>
        <p:nvSpPr>
          <p:cNvPr id="14036" name="Google Shape;14036;p514"/>
          <p:cNvSpPr/>
          <p:nvPr/>
        </p:nvSpPr>
        <p:spPr>
          <a:xfrm>
            <a:off x="2061215" y="22343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037" name="Google Shape;14037;p514"/>
          <p:cNvCxnSpPr/>
          <p:nvPr/>
        </p:nvCxnSpPr>
        <p:spPr>
          <a:xfrm>
            <a:off x="2226404" y="4729258"/>
            <a:ext cx="385200" cy="0"/>
          </a:xfrm>
          <a:prstGeom prst="straightConnector1">
            <a:avLst/>
          </a:prstGeom>
          <a:noFill/>
          <a:ln w="28575" cap="flat" cmpd="sng">
            <a:solidFill>
              <a:schemeClr val="dk2"/>
            </a:solidFill>
            <a:prstDash val="solid"/>
            <a:round/>
            <a:headEnd type="none" w="med" len="med"/>
            <a:tailEnd type="none" w="med" len="med"/>
          </a:ln>
        </p:spPr>
      </p:cxnSp>
      <p:sp>
        <p:nvSpPr>
          <p:cNvPr id="14038" name="Google Shape;14038;p514"/>
          <p:cNvSpPr txBox="1"/>
          <p:nvPr/>
        </p:nvSpPr>
        <p:spPr>
          <a:xfrm rot="25061">
            <a:off x="3124609" y="1568468"/>
            <a:ext cx="946525"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dopamine reuptake</a:t>
            </a:r>
            <a:endParaRPr sz="1200" b="1"/>
          </a:p>
          <a:p>
            <a:pPr marL="0" marR="0" lvl="0" indent="0" algn="l" rtl="0">
              <a:lnSpc>
                <a:spcPct val="100000"/>
              </a:lnSpc>
              <a:spcBef>
                <a:spcPts val="0"/>
              </a:spcBef>
              <a:spcAft>
                <a:spcPts val="0"/>
              </a:spcAft>
              <a:buClr>
                <a:srgbClr val="000000"/>
              </a:buClr>
              <a:buSzPts val="800"/>
              <a:buFont typeface="Arial"/>
              <a:buNone/>
            </a:pPr>
            <a:r>
              <a:rPr lang="en" sz="1200" b="1"/>
              <a:t>inhibitor</a:t>
            </a:r>
            <a:endParaRPr sz="1200" b="1"/>
          </a:p>
        </p:txBody>
      </p:sp>
      <p:pic>
        <p:nvPicPr>
          <p:cNvPr id="14039" name="Google Shape;14039;p514"/>
          <p:cNvPicPr preferRelativeResize="0"/>
          <p:nvPr/>
        </p:nvPicPr>
        <p:blipFill>
          <a:blip r:embed="rId9">
            <a:alphaModFix/>
          </a:blip>
          <a:stretch>
            <a:fillRect/>
          </a:stretch>
        </p:blipFill>
        <p:spPr>
          <a:xfrm>
            <a:off x="7944427" y="257672"/>
            <a:ext cx="828096" cy="661975"/>
          </a:xfrm>
          <a:prstGeom prst="rect">
            <a:avLst/>
          </a:prstGeom>
          <a:noFill/>
          <a:ln>
            <a:noFill/>
          </a:ln>
        </p:spPr>
      </p:pic>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Shape 14043"/>
        <p:cNvGrpSpPr/>
        <p:nvPr/>
      </p:nvGrpSpPr>
      <p:grpSpPr>
        <a:xfrm>
          <a:off x="0" y="0"/>
          <a:ext cx="0" cy="0"/>
          <a:chOff x="0" y="0"/>
          <a:chExt cx="0" cy="0"/>
        </a:xfrm>
      </p:grpSpPr>
      <p:pic>
        <p:nvPicPr>
          <p:cNvPr id="14044" name="Google Shape;14044;p515"/>
          <p:cNvPicPr preferRelativeResize="0"/>
          <p:nvPr/>
        </p:nvPicPr>
        <p:blipFill>
          <a:blip r:embed="rId3">
            <a:alphaModFix/>
          </a:blip>
          <a:stretch>
            <a:fillRect/>
          </a:stretch>
        </p:blipFill>
        <p:spPr>
          <a:xfrm>
            <a:off x="3461150" y="2263075"/>
            <a:ext cx="611925" cy="528750"/>
          </a:xfrm>
          <a:prstGeom prst="rect">
            <a:avLst/>
          </a:prstGeom>
          <a:noFill/>
          <a:ln>
            <a:noFill/>
          </a:ln>
        </p:spPr>
      </p:pic>
      <p:grpSp>
        <p:nvGrpSpPr>
          <p:cNvPr id="14045" name="Google Shape;14045;p515"/>
          <p:cNvGrpSpPr/>
          <p:nvPr/>
        </p:nvGrpSpPr>
        <p:grpSpPr>
          <a:xfrm>
            <a:off x="1604245" y="726561"/>
            <a:ext cx="1768863" cy="1478369"/>
            <a:chOff x="-2521759" y="897403"/>
            <a:chExt cx="1477500" cy="1089600"/>
          </a:xfrm>
        </p:grpSpPr>
        <p:sp>
          <p:nvSpPr>
            <p:cNvPr id="14046" name="Google Shape;14046;p515"/>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047" name="Google Shape;14047;p515"/>
            <p:cNvGrpSpPr/>
            <p:nvPr/>
          </p:nvGrpSpPr>
          <p:grpSpPr>
            <a:xfrm>
              <a:off x="-2127414" y="1275205"/>
              <a:ext cx="688733" cy="700658"/>
              <a:chOff x="40123" y="-1583761"/>
              <a:chExt cx="688733" cy="1109689"/>
            </a:xfrm>
          </p:grpSpPr>
          <p:grpSp>
            <p:nvGrpSpPr>
              <p:cNvPr id="14048" name="Google Shape;14048;p515"/>
              <p:cNvGrpSpPr/>
              <p:nvPr/>
            </p:nvGrpSpPr>
            <p:grpSpPr>
              <a:xfrm>
                <a:off x="45124" y="-1327179"/>
                <a:ext cx="683733" cy="853107"/>
                <a:chOff x="597574" y="1930371"/>
                <a:chExt cx="683733" cy="853107"/>
              </a:xfrm>
            </p:grpSpPr>
            <p:grpSp>
              <p:nvGrpSpPr>
                <p:cNvPr id="14049" name="Google Shape;14049;p515"/>
                <p:cNvGrpSpPr/>
                <p:nvPr/>
              </p:nvGrpSpPr>
              <p:grpSpPr>
                <a:xfrm rot="-5400000">
                  <a:off x="640721" y="2142893"/>
                  <a:ext cx="600335" cy="680836"/>
                  <a:chOff x="15239716" y="-12996420"/>
                  <a:chExt cx="1868456" cy="2463229"/>
                </a:xfrm>
              </p:grpSpPr>
              <p:pic>
                <p:nvPicPr>
                  <p:cNvPr id="14050" name="Google Shape;14050;p515" descr="clipped result image"/>
                  <p:cNvPicPr preferRelativeResize="0"/>
                  <p:nvPr/>
                </p:nvPicPr>
                <p:blipFill rotWithShape="1">
                  <a:blip r:embed="rId4">
                    <a:alphaModFix/>
                  </a:blip>
                  <a:srcRect/>
                  <a:stretch/>
                </p:blipFill>
                <p:spPr>
                  <a:xfrm>
                    <a:off x="16010045" y="-12996420"/>
                    <a:ext cx="1098127" cy="2458497"/>
                  </a:xfrm>
                  <a:prstGeom prst="rect">
                    <a:avLst/>
                  </a:prstGeom>
                  <a:noFill/>
                  <a:ln>
                    <a:noFill/>
                  </a:ln>
                </p:spPr>
              </p:pic>
              <p:pic>
                <p:nvPicPr>
                  <p:cNvPr id="14051" name="Google Shape;14051;p515" descr="clipped result image"/>
                  <p:cNvPicPr preferRelativeResize="0"/>
                  <p:nvPr/>
                </p:nvPicPr>
                <p:blipFill rotWithShape="1">
                  <a:blip r:embed="rId5">
                    <a:alphaModFix/>
                  </a:blip>
                  <a:srcRect/>
                  <a:stretch/>
                </p:blipFill>
                <p:spPr>
                  <a:xfrm>
                    <a:off x="15239716" y="-12991688"/>
                    <a:ext cx="1106322" cy="2458497"/>
                  </a:xfrm>
                  <a:prstGeom prst="rect">
                    <a:avLst/>
                  </a:prstGeom>
                  <a:noFill/>
                  <a:ln>
                    <a:noFill/>
                  </a:ln>
                </p:spPr>
              </p:pic>
            </p:grpSp>
            <p:pic>
              <p:nvPicPr>
                <p:cNvPr id="14052" name="Google Shape;14052;p515" descr="clipped result image"/>
                <p:cNvPicPr preferRelativeResize="0"/>
                <p:nvPr/>
              </p:nvPicPr>
              <p:blipFill rotWithShape="1">
                <a:blip r:embed="rId6">
                  <a:alphaModFix/>
                </a:blip>
                <a:srcRect/>
                <a:stretch/>
              </p:blipFill>
              <p:spPr>
                <a:xfrm rot="-5400000">
                  <a:off x="760924" y="1767021"/>
                  <a:ext cx="352828" cy="679529"/>
                </a:xfrm>
                <a:prstGeom prst="rect">
                  <a:avLst/>
                </a:prstGeom>
                <a:noFill/>
                <a:ln>
                  <a:noFill/>
                </a:ln>
              </p:spPr>
            </p:pic>
          </p:grpSp>
          <p:pic>
            <p:nvPicPr>
              <p:cNvPr id="14053" name="Google Shape;14053;p515" descr="clipped result image"/>
              <p:cNvPicPr preferRelativeResize="0"/>
              <p:nvPr/>
            </p:nvPicPr>
            <p:blipFill rotWithShape="1">
              <a:blip r:embed="rId7">
                <a:alphaModFix/>
              </a:blip>
              <a:srcRect/>
              <a:stretch/>
            </p:blipFill>
            <p:spPr>
              <a:xfrm rot="-5400000">
                <a:off x="203473" y="-1747111"/>
                <a:ext cx="352828" cy="679529"/>
              </a:xfrm>
              <a:prstGeom prst="rect">
                <a:avLst/>
              </a:prstGeom>
              <a:noFill/>
              <a:ln>
                <a:noFill/>
              </a:ln>
            </p:spPr>
          </p:pic>
        </p:grpSp>
      </p:grpSp>
      <p:sp>
        <p:nvSpPr>
          <p:cNvPr id="14054" name="Google Shape;14054;p515"/>
          <p:cNvSpPr txBox="1"/>
          <p:nvPr/>
        </p:nvSpPr>
        <p:spPr>
          <a:xfrm>
            <a:off x="2211600" y="919650"/>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pic>
        <p:nvPicPr>
          <p:cNvPr id="14055" name="Google Shape;14055;p515"/>
          <p:cNvPicPr preferRelativeResize="0"/>
          <p:nvPr/>
        </p:nvPicPr>
        <p:blipFill>
          <a:blip r:embed="rId8">
            <a:alphaModFix/>
          </a:blip>
          <a:stretch>
            <a:fillRect/>
          </a:stretch>
        </p:blipFill>
        <p:spPr>
          <a:xfrm>
            <a:off x="1045691" y="2011500"/>
            <a:ext cx="3829949" cy="2808621"/>
          </a:xfrm>
          <a:prstGeom prst="rect">
            <a:avLst/>
          </a:prstGeom>
          <a:noFill/>
          <a:ln>
            <a:noFill/>
          </a:ln>
        </p:spPr>
      </p:pic>
      <p:sp>
        <p:nvSpPr>
          <p:cNvPr id="14056" name="Google Shape;14056;p515"/>
          <p:cNvSpPr txBox="1"/>
          <p:nvPr/>
        </p:nvSpPr>
        <p:spPr>
          <a:xfrm>
            <a:off x="454700" y="154525"/>
            <a:ext cx="654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Bupropion: Norepinephrine and dopamine reuptake inhibitor (NDRI)</a:t>
            </a:r>
            <a:endParaRPr b="1"/>
          </a:p>
        </p:txBody>
      </p:sp>
      <p:grpSp>
        <p:nvGrpSpPr>
          <p:cNvPr id="14057" name="Google Shape;14057;p515"/>
          <p:cNvGrpSpPr/>
          <p:nvPr/>
        </p:nvGrpSpPr>
        <p:grpSpPr>
          <a:xfrm>
            <a:off x="1332437" y="2124825"/>
            <a:ext cx="5643433" cy="1395263"/>
            <a:chOff x="2936912" y="1580575"/>
            <a:chExt cx="5643433" cy="1395263"/>
          </a:xfrm>
        </p:grpSpPr>
        <p:sp>
          <p:nvSpPr>
            <p:cNvPr id="14058" name="Google Shape;14058;p515"/>
            <p:cNvSpPr txBox="1"/>
            <p:nvPr/>
          </p:nvSpPr>
          <p:spPr>
            <a:xfrm rot="24443">
              <a:off x="2938836" y="24154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Bupropion</a:t>
              </a:r>
              <a:endParaRPr sz="1800" b="1"/>
            </a:p>
            <a:p>
              <a:pPr marL="0" marR="0" lvl="0" indent="0" algn="ctr" rtl="0">
                <a:lnSpc>
                  <a:spcPct val="100000"/>
                </a:lnSpc>
                <a:spcBef>
                  <a:spcPts val="0"/>
                </a:spcBef>
                <a:spcAft>
                  <a:spcPts val="0"/>
                </a:spcAft>
                <a:buClr>
                  <a:srgbClr val="000000"/>
                </a:buClr>
                <a:buSzPts val="800"/>
                <a:buFont typeface="Arial"/>
                <a:buNone/>
              </a:pPr>
              <a:r>
                <a:rPr lang="en" sz="1800" b="1"/>
                <a:t>WELLBUTRIN</a:t>
              </a:r>
              <a:endParaRPr sz="1800" b="1"/>
            </a:p>
            <a:p>
              <a:pPr marL="0" marR="0" lvl="0" indent="0" algn="ctr" rtl="0">
                <a:lnSpc>
                  <a:spcPct val="100000"/>
                </a:lnSpc>
                <a:spcBef>
                  <a:spcPts val="0"/>
                </a:spcBef>
                <a:spcAft>
                  <a:spcPts val="0"/>
                </a:spcAft>
                <a:buClr>
                  <a:srgbClr val="000000"/>
                </a:buClr>
                <a:buSzPts val="800"/>
                <a:buFont typeface="Arial"/>
                <a:buNone/>
              </a:pPr>
              <a:endParaRPr sz="1800" b="1"/>
            </a:p>
          </p:txBody>
        </p:sp>
        <p:sp>
          <p:nvSpPr>
            <p:cNvPr id="14059" name="Google Shape;14059;p515"/>
            <p:cNvSpPr txBox="1"/>
            <p:nvPr/>
          </p:nvSpPr>
          <p:spPr>
            <a:xfrm rot="24547">
              <a:off x="5679458" y="1590918"/>
              <a:ext cx="2898974"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weak</a:t>
              </a:r>
              <a:endParaRPr sz="1200" b="1"/>
            </a:p>
          </p:txBody>
        </p:sp>
      </p:grpSp>
      <p:grpSp>
        <p:nvGrpSpPr>
          <p:cNvPr id="14060" name="Google Shape;14060;p515"/>
          <p:cNvGrpSpPr/>
          <p:nvPr/>
        </p:nvGrpSpPr>
        <p:grpSpPr>
          <a:xfrm>
            <a:off x="4617550" y="1880400"/>
            <a:ext cx="1412700" cy="738900"/>
            <a:chOff x="6547575" y="2561000"/>
            <a:chExt cx="1412700" cy="738900"/>
          </a:xfrm>
        </p:grpSpPr>
        <p:cxnSp>
          <p:nvCxnSpPr>
            <p:cNvPr id="14061" name="Google Shape;14061;p515"/>
            <p:cNvCxnSpPr/>
            <p:nvPr/>
          </p:nvCxnSpPr>
          <p:spPr>
            <a:xfrm>
              <a:off x="6547575" y="3022700"/>
              <a:ext cx="378900" cy="0"/>
            </a:xfrm>
            <a:prstGeom prst="straightConnector1">
              <a:avLst/>
            </a:prstGeom>
            <a:noFill/>
            <a:ln w="9525" cap="flat" cmpd="sng">
              <a:solidFill>
                <a:schemeClr val="dk2"/>
              </a:solidFill>
              <a:prstDash val="solid"/>
              <a:round/>
              <a:headEnd type="none" w="med" len="med"/>
              <a:tailEnd type="triangle" w="med" len="med"/>
            </a:ln>
          </p:spPr>
        </p:cxnSp>
        <p:sp>
          <p:nvSpPr>
            <p:cNvPr id="14062" name="Google Shape;14062;p515"/>
            <p:cNvSpPr txBox="1"/>
            <p:nvPr/>
          </p:nvSpPr>
          <p:spPr>
            <a:xfrm>
              <a:off x="6926475" y="2561000"/>
              <a:ext cx="1033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insignificant at usual doses</a:t>
              </a:r>
              <a:endParaRPr sz="1200"/>
            </a:p>
          </p:txBody>
        </p:sp>
      </p:grpSp>
      <p:sp>
        <p:nvSpPr>
          <p:cNvPr id="14063" name="Google Shape;14063;p515"/>
          <p:cNvSpPr/>
          <p:nvPr/>
        </p:nvSpPr>
        <p:spPr>
          <a:xfrm>
            <a:off x="2061215" y="22343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064" name="Google Shape;14064;p515"/>
          <p:cNvCxnSpPr/>
          <p:nvPr/>
        </p:nvCxnSpPr>
        <p:spPr>
          <a:xfrm>
            <a:off x="2226404" y="4729258"/>
            <a:ext cx="385200" cy="0"/>
          </a:xfrm>
          <a:prstGeom prst="straightConnector1">
            <a:avLst/>
          </a:prstGeom>
          <a:noFill/>
          <a:ln w="28575" cap="flat" cmpd="sng">
            <a:solidFill>
              <a:schemeClr val="dk2"/>
            </a:solidFill>
            <a:prstDash val="solid"/>
            <a:round/>
            <a:headEnd type="none" w="med" len="med"/>
            <a:tailEnd type="none" w="med" len="med"/>
          </a:ln>
        </p:spPr>
      </p:cxnSp>
      <p:sp>
        <p:nvSpPr>
          <p:cNvPr id="14065" name="Google Shape;14065;p515"/>
          <p:cNvSpPr txBox="1"/>
          <p:nvPr/>
        </p:nvSpPr>
        <p:spPr>
          <a:xfrm rot="25061">
            <a:off x="3124609" y="1568468"/>
            <a:ext cx="946525"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dopamine reuptake</a:t>
            </a:r>
            <a:endParaRPr sz="1200" b="1"/>
          </a:p>
          <a:p>
            <a:pPr marL="0" marR="0" lvl="0" indent="0" algn="l" rtl="0">
              <a:lnSpc>
                <a:spcPct val="100000"/>
              </a:lnSpc>
              <a:spcBef>
                <a:spcPts val="0"/>
              </a:spcBef>
              <a:spcAft>
                <a:spcPts val="0"/>
              </a:spcAft>
              <a:buClr>
                <a:srgbClr val="000000"/>
              </a:buClr>
              <a:buSzPts val="800"/>
              <a:buFont typeface="Arial"/>
              <a:buNone/>
            </a:pPr>
            <a:r>
              <a:rPr lang="en" sz="1200" b="1"/>
              <a:t>inhibitor</a:t>
            </a:r>
            <a:endParaRPr sz="1200" b="1"/>
          </a:p>
        </p:txBody>
      </p:sp>
      <p:cxnSp>
        <p:nvCxnSpPr>
          <p:cNvPr id="14066" name="Google Shape;14066;p515"/>
          <p:cNvCxnSpPr/>
          <p:nvPr/>
        </p:nvCxnSpPr>
        <p:spPr>
          <a:xfrm>
            <a:off x="5760550" y="2304000"/>
            <a:ext cx="378900" cy="0"/>
          </a:xfrm>
          <a:prstGeom prst="straightConnector1">
            <a:avLst/>
          </a:prstGeom>
          <a:noFill/>
          <a:ln w="9525" cap="flat" cmpd="sng">
            <a:solidFill>
              <a:schemeClr val="dk2"/>
            </a:solidFill>
            <a:prstDash val="solid"/>
            <a:round/>
            <a:headEnd type="none" w="med" len="med"/>
            <a:tailEnd type="triangle" w="med" len="med"/>
          </a:ln>
        </p:spPr>
      </p:cxnSp>
      <p:sp>
        <p:nvSpPr>
          <p:cNvPr id="14067" name="Google Shape;14067;p515"/>
          <p:cNvSpPr txBox="1"/>
          <p:nvPr/>
        </p:nvSpPr>
        <p:spPr>
          <a:xfrm>
            <a:off x="6234700" y="1886925"/>
            <a:ext cx="2052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can spike DA in nucleus accumbens (i.e., get you high) at supra-therapeutic dose</a:t>
            </a:r>
            <a:endParaRPr sz="1200"/>
          </a:p>
        </p:txBody>
      </p:sp>
      <p:pic>
        <p:nvPicPr>
          <p:cNvPr id="14068" name="Google Shape;14068;p515"/>
          <p:cNvPicPr preferRelativeResize="0"/>
          <p:nvPr/>
        </p:nvPicPr>
        <p:blipFill>
          <a:blip r:embed="rId9">
            <a:alphaModFix/>
          </a:blip>
          <a:stretch>
            <a:fillRect/>
          </a:stretch>
        </p:blipFill>
        <p:spPr>
          <a:xfrm>
            <a:off x="7944427" y="257672"/>
            <a:ext cx="828096" cy="661975"/>
          </a:xfrm>
          <a:prstGeom prst="rect">
            <a:avLst/>
          </a:prstGeom>
          <a:noFill/>
          <a:ln>
            <a:noFill/>
          </a:ln>
        </p:spPr>
      </p:pic>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Shape 14072"/>
        <p:cNvGrpSpPr/>
        <p:nvPr/>
      </p:nvGrpSpPr>
      <p:grpSpPr>
        <a:xfrm>
          <a:off x="0" y="0"/>
          <a:ext cx="0" cy="0"/>
          <a:chOff x="0" y="0"/>
          <a:chExt cx="0" cy="0"/>
        </a:xfrm>
      </p:grpSpPr>
      <p:pic>
        <p:nvPicPr>
          <p:cNvPr id="14073" name="Google Shape;14073;p516"/>
          <p:cNvPicPr preferRelativeResize="0"/>
          <p:nvPr/>
        </p:nvPicPr>
        <p:blipFill>
          <a:blip r:embed="rId3">
            <a:alphaModFix/>
          </a:blip>
          <a:stretch>
            <a:fillRect/>
          </a:stretch>
        </p:blipFill>
        <p:spPr>
          <a:xfrm>
            <a:off x="3461150" y="2263075"/>
            <a:ext cx="611925" cy="528750"/>
          </a:xfrm>
          <a:prstGeom prst="rect">
            <a:avLst/>
          </a:prstGeom>
          <a:noFill/>
          <a:ln>
            <a:noFill/>
          </a:ln>
        </p:spPr>
      </p:pic>
      <p:grpSp>
        <p:nvGrpSpPr>
          <p:cNvPr id="14074" name="Google Shape;14074;p516"/>
          <p:cNvGrpSpPr/>
          <p:nvPr/>
        </p:nvGrpSpPr>
        <p:grpSpPr>
          <a:xfrm>
            <a:off x="1604245" y="726561"/>
            <a:ext cx="1768863" cy="1478369"/>
            <a:chOff x="-2521759" y="897403"/>
            <a:chExt cx="1477500" cy="1089600"/>
          </a:xfrm>
        </p:grpSpPr>
        <p:sp>
          <p:nvSpPr>
            <p:cNvPr id="14075" name="Google Shape;14075;p516"/>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076" name="Google Shape;14076;p516"/>
            <p:cNvGrpSpPr/>
            <p:nvPr/>
          </p:nvGrpSpPr>
          <p:grpSpPr>
            <a:xfrm>
              <a:off x="-2127414" y="1275205"/>
              <a:ext cx="688733" cy="700658"/>
              <a:chOff x="40123" y="-1583761"/>
              <a:chExt cx="688733" cy="1109689"/>
            </a:xfrm>
          </p:grpSpPr>
          <p:grpSp>
            <p:nvGrpSpPr>
              <p:cNvPr id="14077" name="Google Shape;14077;p516"/>
              <p:cNvGrpSpPr/>
              <p:nvPr/>
            </p:nvGrpSpPr>
            <p:grpSpPr>
              <a:xfrm>
                <a:off x="45124" y="-1327179"/>
                <a:ext cx="683733" cy="853107"/>
                <a:chOff x="597574" y="1930371"/>
                <a:chExt cx="683733" cy="853107"/>
              </a:xfrm>
            </p:grpSpPr>
            <p:grpSp>
              <p:nvGrpSpPr>
                <p:cNvPr id="14078" name="Google Shape;14078;p516"/>
                <p:cNvGrpSpPr/>
                <p:nvPr/>
              </p:nvGrpSpPr>
              <p:grpSpPr>
                <a:xfrm rot="-5400000">
                  <a:off x="640721" y="2142893"/>
                  <a:ext cx="600335" cy="680836"/>
                  <a:chOff x="15239716" y="-12996420"/>
                  <a:chExt cx="1868456" cy="2463229"/>
                </a:xfrm>
              </p:grpSpPr>
              <p:pic>
                <p:nvPicPr>
                  <p:cNvPr id="14079" name="Google Shape;14079;p516" descr="clipped result image"/>
                  <p:cNvPicPr preferRelativeResize="0"/>
                  <p:nvPr/>
                </p:nvPicPr>
                <p:blipFill rotWithShape="1">
                  <a:blip r:embed="rId4">
                    <a:alphaModFix/>
                  </a:blip>
                  <a:srcRect/>
                  <a:stretch/>
                </p:blipFill>
                <p:spPr>
                  <a:xfrm>
                    <a:off x="16010045" y="-12996420"/>
                    <a:ext cx="1098127" cy="2458497"/>
                  </a:xfrm>
                  <a:prstGeom prst="rect">
                    <a:avLst/>
                  </a:prstGeom>
                  <a:noFill/>
                  <a:ln>
                    <a:noFill/>
                  </a:ln>
                </p:spPr>
              </p:pic>
              <p:pic>
                <p:nvPicPr>
                  <p:cNvPr id="14080" name="Google Shape;14080;p516" descr="clipped result image"/>
                  <p:cNvPicPr preferRelativeResize="0"/>
                  <p:nvPr/>
                </p:nvPicPr>
                <p:blipFill rotWithShape="1">
                  <a:blip r:embed="rId5">
                    <a:alphaModFix/>
                  </a:blip>
                  <a:srcRect/>
                  <a:stretch/>
                </p:blipFill>
                <p:spPr>
                  <a:xfrm>
                    <a:off x="15239716" y="-12991688"/>
                    <a:ext cx="1106322" cy="2458497"/>
                  </a:xfrm>
                  <a:prstGeom prst="rect">
                    <a:avLst/>
                  </a:prstGeom>
                  <a:noFill/>
                  <a:ln>
                    <a:noFill/>
                  </a:ln>
                </p:spPr>
              </p:pic>
            </p:grpSp>
            <p:pic>
              <p:nvPicPr>
                <p:cNvPr id="14081" name="Google Shape;14081;p516" descr="clipped result image"/>
                <p:cNvPicPr preferRelativeResize="0"/>
                <p:nvPr/>
              </p:nvPicPr>
              <p:blipFill rotWithShape="1">
                <a:blip r:embed="rId6">
                  <a:alphaModFix/>
                </a:blip>
                <a:srcRect/>
                <a:stretch/>
              </p:blipFill>
              <p:spPr>
                <a:xfrm rot="-5400000">
                  <a:off x="760924" y="1767021"/>
                  <a:ext cx="352828" cy="679529"/>
                </a:xfrm>
                <a:prstGeom prst="rect">
                  <a:avLst/>
                </a:prstGeom>
                <a:noFill/>
                <a:ln>
                  <a:noFill/>
                </a:ln>
              </p:spPr>
            </p:pic>
          </p:grpSp>
          <p:pic>
            <p:nvPicPr>
              <p:cNvPr id="14082" name="Google Shape;14082;p516" descr="clipped result image"/>
              <p:cNvPicPr preferRelativeResize="0"/>
              <p:nvPr/>
            </p:nvPicPr>
            <p:blipFill rotWithShape="1">
              <a:blip r:embed="rId7">
                <a:alphaModFix/>
              </a:blip>
              <a:srcRect/>
              <a:stretch/>
            </p:blipFill>
            <p:spPr>
              <a:xfrm rot="-5400000">
                <a:off x="203473" y="-1747111"/>
                <a:ext cx="352828" cy="679529"/>
              </a:xfrm>
              <a:prstGeom prst="rect">
                <a:avLst/>
              </a:prstGeom>
              <a:noFill/>
              <a:ln>
                <a:noFill/>
              </a:ln>
            </p:spPr>
          </p:pic>
        </p:grpSp>
      </p:grpSp>
      <p:sp>
        <p:nvSpPr>
          <p:cNvPr id="14083" name="Google Shape;14083;p516"/>
          <p:cNvSpPr txBox="1"/>
          <p:nvPr/>
        </p:nvSpPr>
        <p:spPr>
          <a:xfrm>
            <a:off x="2211600" y="919650"/>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pic>
        <p:nvPicPr>
          <p:cNvPr id="14084" name="Google Shape;14084;p516"/>
          <p:cNvPicPr preferRelativeResize="0"/>
          <p:nvPr/>
        </p:nvPicPr>
        <p:blipFill>
          <a:blip r:embed="rId8">
            <a:alphaModFix/>
          </a:blip>
          <a:stretch>
            <a:fillRect/>
          </a:stretch>
        </p:blipFill>
        <p:spPr>
          <a:xfrm>
            <a:off x="1045691" y="2011500"/>
            <a:ext cx="3829949" cy="2808621"/>
          </a:xfrm>
          <a:prstGeom prst="rect">
            <a:avLst/>
          </a:prstGeom>
          <a:noFill/>
          <a:ln>
            <a:noFill/>
          </a:ln>
        </p:spPr>
      </p:pic>
      <p:sp>
        <p:nvSpPr>
          <p:cNvPr id="14085" name="Google Shape;14085;p516"/>
          <p:cNvSpPr txBox="1"/>
          <p:nvPr/>
        </p:nvSpPr>
        <p:spPr>
          <a:xfrm>
            <a:off x="454700" y="154525"/>
            <a:ext cx="654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Bupropion: Norepinephrine and dopamine reuptake inhibitor (NDRI)</a:t>
            </a:r>
            <a:endParaRPr b="1"/>
          </a:p>
        </p:txBody>
      </p:sp>
      <p:grpSp>
        <p:nvGrpSpPr>
          <p:cNvPr id="14086" name="Google Shape;14086;p516"/>
          <p:cNvGrpSpPr/>
          <p:nvPr/>
        </p:nvGrpSpPr>
        <p:grpSpPr>
          <a:xfrm>
            <a:off x="1332437" y="2124825"/>
            <a:ext cx="5643433" cy="1395263"/>
            <a:chOff x="2936912" y="1580575"/>
            <a:chExt cx="5643433" cy="1395263"/>
          </a:xfrm>
        </p:grpSpPr>
        <p:sp>
          <p:nvSpPr>
            <p:cNvPr id="14087" name="Google Shape;14087;p516"/>
            <p:cNvSpPr txBox="1"/>
            <p:nvPr/>
          </p:nvSpPr>
          <p:spPr>
            <a:xfrm rot="24443">
              <a:off x="2938836" y="24154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Bupropion</a:t>
              </a:r>
              <a:endParaRPr sz="1800" b="1"/>
            </a:p>
            <a:p>
              <a:pPr marL="0" marR="0" lvl="0" indent="0" algn="ctr" rtl="0">
                <a:lnSpc>
                  <a:spcPct val="100000"/>
                </a:lnSpc>
                <a:spcBef>
                  <a:spcPts val="0"/>
                </a:spcBef>
                <a:spcAft>
                  <a:spcPts val="0"/>
                </a:spcAft>
                <a:buClr>
                  <a:srgbClr val="000000"/>
                </a:buClr>
                <a:buSzPts val="800"/>
                <a:buFont typeface="Arial"/>
                <a:buNone/>
              </a:pPr>
              <a:r>
                <a:rPr lang="en" sz="1800" b="1"/>
                <a:t>WELLBUTRIN</a:t>
              </a:r>
              <a:endParaRPr sz="1800" b="1"/>
            </a:p>
            <a:p>
              <a:pPr marL="0" marR="0" lvl="0" indent="0" algn="ctr" rtl="0">
                <a:lnSpc>
                  <a:spcPct val="100000"/>
                </a:lnSpc>
                <a:spcBef>
                  <a:spcPts val="0"/>
                </a:spcBef>
                <a:spcAft>
                  <a:spcPts val="0"/>
                </a:spcAft>
                <a:buClr>
                  <a:srgbClr val="000000"/>
                </a:buClr>
                <a:buSzPts val="800"/>
                <a:buFont typeface="Arial"/>
                <a:buNone/>
              </a:pPr>
              <a:endParaRPr sz="1800" b="1"/>
            </a:p>
          </p:txBody>
        </p:sp>
        <p:sp>
          <p:nvSpPr>
            <p:cNvPr id="14088" name="Google Shape;14088;p516"/>
            <p:cNvSpPr txBox="1"/>
            <p:nvPr/>
          </p:nvSpPr>
          <p:spPr>
            <a:xfrm rot="24547">
              <a:off x="5679458" y="1590918"/>
              <a:ext cx="2898974"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weak</a:t>
              </a:r>
              <a:endParaRPr sz="1200" b="1"/>
            </a:p>
          </p:txBody>
        </p:sp>
      </p:grpSp>
      <p:grpSp>
        <p:nvGrpSpPr>
          <p:cNvPr id="14089" name="Google Shape;14089;p516"/>
          <p:cNvGrpSpPr/>
          <p:nvPr/>
        </p:nvGrpSpPr>
        <p:grpSpPr>
          <a:xfrm>
            <a:off x="4617550" y="1880400"/>
            <a:ext cx="1412700" cy="738900"/>
            <a:chOff x="6547575" y="2561000"/>
            <a:chExt cx="1412700" cy="738900"/>
          </a:xfrm>
        </p:grpSpPr>
        <p:cxnSp>
          <p:nvCxnSpPr>
            <p:cNvPr id="14090" name="Google Shape;14090;p516"/>
            <p:cNvCxnSpPr/>
            <p:nvPr/>
          </p:nvCxnSpPr>
          <p:spPr>
            <a:xfrm>
              <a:off x="6547575" y="3022700"/>
              <a:ext cx="378900" cy="0"/>
            </a:xfrm>
            <a:prstGeom prst="straightConnector1">
              <a:avLst/>
            </a:prstGeom>
            <a:noFill/>
            <a:ln w="9525" cap="flat" cmpd="sng">
              <a:solidFill>
                <a:schemeClr val="dk2"/>
              </a:solidFill>
              <a:prstDash val="solid"/>
              <a:round/>
              <a:headEnd type="none" w="med" len="med"/>
              <a:tailEnd type="triangle" w="med" len="med"/>
            </a:ln>
          </p:spPr>
        </p:cxnSp>
        <p:sp>
          <p:nvSpPr>
            <p:cNvPr id="14091" name="Google Shape;14091;p516"/>
            <p:cNvSpPr txBox="1"/>
            <p:nvPr/>
          </p:nvSpPr>
          <p:spPr>
            <a:xfrm>
              <a:off x="6926475" y="2561000"/>
              <a:ext cx="1033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insignificant at usual doses</a:t>
              </a:r>
              <a:endParaRPr sz="1200"/>
            </a:p>
          </p:txBody>
        </p:sp>
      </p:grpSp>
      <p:sp>
        <p:nvSpPr>
          <p:cNvPr id="14092" name="Google Shape;14092;p516"/>
          <p:cNvSpPr/>
          <p:nvPr/>
        </p:nvSpPr>
        <p:spPr>
          <a:xfrm>
            <a:off x="2061215" y="22343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093" name="Google Shape;14093;p516"/>
          <p:cNvCxnSpPr/>
          <p:nvPr/>
        </p:nvCxnSpPr>
        <p:spPr>
          <a:xfrm>
            <a:off x="2226404" y="4729258"/>
            <a:ext cx="385200" cy="0"/>
          </a:xfrm>
          <a:prstGeom prst="straightConnector1">
            <a:avLst/>
          </a:prstGeom>
          <a:noFill/>
          <a:ln w="28575" cap="flat" cmpd="sng">
            <a:solidFill>
              <a:schemeClr val="dk2"/>
            </a:solidFill>
            <a:prstDash val="solid"/>
            <a:round/>
            <a:headEnd type="none" w="med" len="med"/>
            <a:tailEnd type="none" w="med" len="med"/>
          </a:ln>
        </p:spPr>
      </p:cxnSp>
      <p:sp>
        <p:nvSpPr>
          <p:cNvPr id="14094" name="Google Shape;14094;p516"/>
          <p:cNvSpPr txBox="1"/>
          <p:nvPr/>
        </p:nvSpPr>
        <p:spPr>
          <a:xfrm rot="25061">
            <a:off x="3124609" y="1568468"/>
            <a:ext cx="946525"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dopamine reuptake</a:t>
            </a:r>
            <a:endParaRPr sz="1200" b="1"/>
          </a:p>
          <a:p>
            <a:pPr marL="0" marR="0" lvl="0" indent="0" algn="l" rtl="0">
              <a:lnSpc>
                <a:spcPct val="100000"/>
              </a:lnSpc>
              <a:spcBef>
                <a:spcPts val="0"/>
              </a:spcBef>
              <a:spcAft>
                <a:spcPts val="0"/>
              </a:spcAft>
              <a:buClr>
                <a:srgbClr val="000000"/>
              </a:buClr>
              <a:buSzPts val="800"/>
              <a:buFont typeface="Arial"/>
              <a:buNone/>
            </a:pPr>
            <a:r>
              <a:rPr lang="en" sz="1200" b="1"/>
              <a:t>inhibitor</a:t>
            </a:r>
            <a:endParaRPr sz="1200" b="1"/>
          </a:p>
        </p:txBody>
      </p:sp>
      <p:sp>
        <p:nvSpPr>
          <p:cNvPr id="14095" name="Google Shape;14095;p516"/>
          <p:cNvSpPr txBox="1"/>
          <p:nvPr/>
        </p:nvSpPr>
        <p:spPr>
          <a:xfrm rot="24178">
            <a:off x="3965283" y="3082918"/>
            <a:ext cx="1407635"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Norepinephrine reuptake inhibitor</a:t>
            </a:r>
            <a:endParaRPr sz="1200" b="1"/>
          </a:p>
        </p:txBody>
      </p:sp>
      <p:cxnSp>
        <p:nvCxnSpPr>
          <p:cNvPr id="14096" name="Google Shape;14096;p516"/>
          <p:cNvCxnSpPr/>
          <p:nvPr/>
        </p:nvCxnSpPr>
        <p:spPr>
          <a:xfrm>
            <a:off x="5760550" y="2304000"/>
            <a:ext cx="378900" cy="0"/>
          </a:xfrm>
          <a:prstGeom prst="straightConnector1">
            <a:avLst/>
          </a:prstGeom>
          <a:noFill/>
          <a:ln w="9525" cap="flat" cmpd="sng">
            <a:solidFill>
              <a:schemeClr val="dk2"/>
            </a:solidFill>
            <a:prstDash val="solid"/>
            <a:round/>
            <a:headEnd type="none" w="med" len="med"/>
            <a:tailEnd type="triangle" w="med" len="med"/>
          </a:ln>
        </p:spPr>
      </p:cxnSp>
      <p:sp>
        <p:nvSpPr>
          <p:cNvPr id="14097" name="Google Shape;14097;p516"/>
          <p:cNvSpPr txBox="1"/>
          <p:nvPr/>
        </p:nvSpPr>
        <p:spPr>
          <a:xfrm>
            <a:off x="6234700" y="1886925"/>
            <a:ext cx="2052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can spike DA in nucleus accumbens (i.e., get you high) at supra-therapeutic dose</a:t>
            </a:r>
            <a:endParaRPr sz="1200"/>
          </a:p>
        </p:txBody>
      </p:sp>
      <p:pic>
        <p:nvPicPr>
          <p:cNvPr id="14098" name="Google Shape;14098;p516"/>
          <p:cNvPicPr preferRelativeResize="0"/>
          <p:nvPr/>
        </p:nvPicPr>
        <p:blipFill>
          <a:blip r:embed="rId9">
            <a:alphaModFix/>
          </a:blip>
          <a:stretch>
            <a:fillRect/>
          </a:stretch>
        </p:blipFill>
        <p:spPr>
          <a:xfrm>
            <a:off x="7944427" y="257672"/>
            <a:ext cx="828096" cy="661975"/>
          </a:xfrm>
          <a:prstGeom prst="rect">
            <a:avLst/>
          </a:prstGeom>
          <a:noFill/>
          <a:ln>
            <a:noFill/>
          </a:ln>
        </p:spPr>
      </p:pic>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Shape 14102"/>
        <p:cNvGrpSpPr/>
        <p:nvPr/>
      </p:nvGrpSpPr>
      <p:grpSpPr>
        <a:xfrm>
          <a:off x="0" y="0"/>
          <a:ext cx="0" cy="0"/>
          <a:chOff x="0" y="0"/>
          <a:chExt cx="0" cy="0"/>
        </a:xfrm>
      </p:grpSpPr>
      <p:pic>
        <p:nvPicPr>
          <p:cNvPr id="14103" name="Google Shape;14103;p517"/>
          <p:cNvPicPr preferRelativeResize="0"/>
          <p:nvPr/>
        </p:nvPicPr>
        <p:blipFill>
          <a:blip r:embed="rId3">
            <a:alphaModFix/>
          </a:blip>
          <a:stretch>
            <a:fillRect/>
          </a:stretch>
        </p:blipFill>
        <p:spPr>
          <a:xfrm>
            <a:off x="3461150" y="2263075"/>
            <a:ext cx="611925" cy="528750"/>
          </a:xfrm>
          <a:prstGeom prst="rect">
            <a:avLst/>
          </a:prstGeom>
          <a:noFill/>
          <a:ln>
            <a:noFill/>
          </a:ln>
        </p:spPr>
      </p:pic>
      <p:grpSp>
        <p:nvGrpSpPr>
          <p:cNvPr id="14104" name="Google Shape;14104;p517"/>
          <p:cNvGrpSpPr/>
          <p:nvPr/>
        </p:nvGrpSpPr>
        <p:grpSpPr>
          <a:xfrm>
            <a:off x="1604245" y="726561"/>
            <a:ext cx="1768863" cy="1478369"/>
            <a:chOff x="-2521759" y="897403"/>
            <a:chExt cx="1477500" cy="1089600"/>
          </a:xfrm>
        </p:grpSpPr>
        <p:sp>
          <p:nvSpPr>
            <p:cNvPr id="14105" name="Google Shape;14105;p517"/>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106" name="Google Shape;14106;p517"/>
            <p:cNvGrpSpPr/>
            <p:nvPr/>
          </p:nvGrpSpPr>
          <p:grpSpPr>
            <a:xfrm>
              <a:off x="-2127414" y="1275205"/>
              <a:ext cx="688733" cy="700658"/>
              <a:chOff x="40123" y="-1583761"/>
              <a:chExt cx="688733" cy="1109689"/>
            </a:xfrm>
          </p:grpSpPr>
          <p:grpSp>
            <p:nvGrpSpPr>
              <p:cNvPr id="14107" name="Google Shape;14107;p517"/>
              <p:cNvGrpSpPr/>
              <p:nvPr/>
            </p:nvGrpSpPr>
            <p:grpSpPr>
              <a:xfrm>
                <a:off x="45124" y="-1327179"/>
                <a:ext cx="683733" cy="853107"/>
                <a:chOff x="597574" y="1930371"/>
                <a:chExt cx="683733" cy="853107"/>
              </a:xfrm>
            </p:grpSpPr>
            <p:grpSp>
              <p:nvGrpSpPr>
                <p:cNvPr id="14108" name="Google Shape;14108;p517"/>
                <p:cNvGrpSpPr/>
                <p:nvPr/>
              </p:nvGrpSpPr>
              <p:grpSpPr>
                <a:xfrm rot="-5400000">
                  <a:off x="640721" y="2142893"/>
                  <a:ext cx="600335" cy="680836"/>
                  <a:chOff x="15239716" y="-12996420"/>
                  <a:chExt cx="1868456" cy="2463229"/>
                </a:xfrm>
              </p:grpSpPr>
              <p:pic>
                <p:nvPicPr>
                  <p:cNvPr id="14109" name="Google Shape;14109;p517" descr="clipped result image"/>
                  <p:cNvPicPr preferRelativeResize="0"/>
                  <p:nvPr/>
                </p:nvPicPr>
                <p:blipFill rotWithShape="1">
                  <a:blip r:embed="rId4">
                    <a:alphaModFix/>
                  </a:blip>
                  <a:srcRect/>
                  <a:stretch/>
                </p:blipFill>
                <p:spPr>
                  <a:xfrm>
                    <a:off x="16010045" y="-12996420"/>
                    <a:ext cx="1098127" cy="2458497"/>
                  </a:xfrm>
                  <a:prstGeom prst="rect">
                    <a:avLst/>
                  </a:prstGeom>
                  <a:noFill/>
                  <a:ln>
                    <a:noFill/>
                  </a:ln>
                </p:spPr>
              </p:pic>
              <p:pic>
                <p:nvPicPr>
                  <p:cNvPr id="14110" name="Google Shape;14110;p517" descr="clipped result image"/>
                  <p:cNvPicPr preferRelativeResize="0"/>
                  <p:nvPr/>
                </p:nvPicPr>
                <p:blipFill rotWithShape="1">
                  <a:blip r:embed="rId5">
                    <a:alphaModFix/>
                  </a:blip>
                  <a:srcRect/>
                  <a:stretch/>
                </p:blipFill>
                <p:spPr>
                  <a:xfrm>
                    <a:off x="15239716" y="-12991688"/>
                    <a:ext cx="1106322" cy="2458497"/>
                  </a:xfrm>
                  <a:prstGeom prst="rect">
                    <a:avLst/>
                  </a:prstGeom>
                  <a:noFill/>
                  <a:ln>
                    <a:noFill/>
                  </a:ln>
                </p:spPr>
              </p:pic>
            </p:grpSp>
            <p:pic>
              <p:nvPicPr>
                <p:cNvPr id="14111" name="Google Shape;14111;p517" descr="clipped result image"/>
                <p:cNvPicPr preferRelativeResize="0"/>
                <p:nvPr/>
              </p:nvPicPr>
              <p:blipFill rotWithShape="1">
                <a:blip r:embed="rId6">
                  <a:alphaModFix/>
                </a:blip>
                <a:srcRect/>
                <a:stretch/>
              </p:blipFill>
              <p:spPr>
                <a:xfrm rot="-5400000">
                  <a:off x="760924" y="1767021"/>
                  <a:ext cx="352828" cy="679529"/>
                </a:xfrm>
                <a:prstGeom prst="rect">
                  <a:avLst/>
                </a:prstGeom>
                <a:noFill/>
                <a:ln>
                  <a:noFill/>
                </a:ln>
              </p:spPr>
            </p:pic>
          </p:grpSp>
          <p:pic>
            <p:nvPicPr>
              <p:cNvPr id="14112" name="Google Shape;14112;p517" descr="clipped result image"/>
              <p:cNvPicPr preferRelativeResize="0"/>
              <p:nvPr/>
            </p:nvPicPr>
            <p:blipFill rotWithShape="1">
              <a:blip r:embed="rId7">
                <a:alphaModFix/>
              </a:blip>
              <a:srcRect/>
              <a:stretch/>
            </p:blipFill>
            <p:spPr>
              <a:xfrm rot="-5400000">
                <a:off x="203473" y="-1747111"/>
                <a:ext cx="352828" cy="679529"/>
              </a:xfrm>
              <a:prstGeom prst="rect">
                <a:avLst/>
              </a:prstGeom>
              <a:noFill/>
              <a:ln>
                <a:noFill/>
              </a:ln>
            </p:spPr>
          </p:pic>
        </p:grpSp>
      </p:grpSp>
      <p:sp>
        <p:nvSpPr>
          <p:cNvPr id="14113" name="Google Shape;14113;p517"/>
          <p:cNvSpPr txBox="1"/>
          <p:nvPr/>
        </p:nvSpPr>
        <p:spPr>
          <a:xfrm>
            <a:off x="2211600" y="919650"/>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pic>
        <p:nvPicPr>
          <p:cNvPr id="14114" name="Google Shape;14114;p517"/>
          <p:cNvPicPr preferRelativeResize="0"/>
          <p:nvPr/>
        </p:nvPicPr>
        <p:blipFill>
          <a:blip r:embed="rId8">
            <a:alphaModFix/>
          </a:blip>
          <a:stretch>
            <a:fillRect/>
          </a:stretch>
        </p:blipFill>
        <p:spPr>
          <a:xfrm>
            <a:off x="1045691" y="2011500"/>
            <a:ext cx="3829949" cy="2808621"/>
          </a:xfrm>
          <a:prstGeom prst="rect">
            <a:avLst/>
          </a:prstGeom>
          <a:noFill/>
          <a:ln>
            <a:noFill/>
          </a:ln>
        </p:spPr>
      </p:pic>
      <p:sp>
        <p:nvSpPr>
          <p:cNvPr id="14115" name="Google Shape;14115;p517"/>
          <p:cNvSpPr txBox="1"/>
          <p:nvPr/>
        </p:nvSpPr>
        <p:spPr>
          <a:xfrm>
            <a:off x="454700" y="154525"/>
            <a:ext cx="654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Bupropion: Norepinephrine and dopamine reuptake inhibitor (NDRI)</a:t>
            </a:r>
            <a:endParaRPr b="1"/>
          </a:p>
        </p:txBody>
      </p:sp>
      <p:grpSp>
        <p:nvGrpSpPr>
          <p:cNvPr id="14116" name="Google Shape;14116;p517"/>
          <p:cNvGrpSpPr/>
          <p:nvPr/>
        </p:nvGrpSpPr>
        <p:grpSpPr>
          <a:xfrm>
            <a:off x="1332437" y="2124825"/>
            <a:ext cx="5643433" cy="1395263"/>
            <a:chOff x="2936912" y="1580575"/>
            <a:chExt cx="5643433" cy="1395263"/>
          </a:xfrm>
        </p:grpSpPr>
        <p:sp>
          <p:nvSpPr>
            <p:cNvPr id="14117" name="Google Shape;14117;p517"/>
            <p:cNvSpPr txBox="1"/>
            <p:nvPr/>
          </p:nvSpPr>
          <p:spPr>
            <a:xfrm rot="24443">
              <a:off x="2938836" y="24154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Bupropion</a:t>
              </a:r>
              <a:endParaRPr sz="1800" b="1"/>
            </a:p>
            <a:p>
              <a:pPr marL="0" marR="0" lvl="0" indent="0" algn="ctr" rtl="0">
                <a:lnSpc>
                  <a:spcPct val="100000"/>
                </a:lnSpc>
                <a:spcBef>
                  <a:spcPts val="0"/>
                </a:spcBef>
                <a:spcAft>
                  <a:spcPts val="0"/>
                </a:spcAft>
                <a:buClr>
                  <a:srgbClr val="000000"/>
                </a:buClr>
                <a:buSzPts val="800"/>
                <a:buFont typeface="Arial"/>
                <a:buNone/>
              </a:pPr>
              <a:r>
                <a:rPr lang="en" sz="1800" b="1"/>
                <a:t>WELLBUTRIN</a:t>
              </a:r>
              <a:endParaRPr sz="1800" b="1"/>
            </a:p>
            <a:p>
              <a:pPr marL="0" marR="0" lvl="0" indent="0" algn="ctr" rtl="0">
                <a:lnSpc>
                  <a:spcPct val="100000"/>
                </a:lnSpc>
                <a:spcBef>
                  <a:spcPts val="0"/>
                </a:spcBef>
                <a:spcAft>
                  <a:spcPts val="0"/>
                </a:spcAft>
                <a:buClr>
                  <a:srgbClr val="000000"/>
                </a:buClr>
                <a:buSzPts val="800"/>
                <a:buFont typeface="Arial"/>
                <a:buNone/>
              </a:pPr>
              <a:endParaRPr sz="1800" b="1"/>
            </a:p>
          </p:txBody>
        </p:sp>
        <p:sp>
          <p:nvSpPr>
            <p:cNvPr id="14118" name="Google Shape;14118;p517"/>
            <p:cNvSpPr txBox="1"/>
            <p:nvPr/>
          </p:nvSpPr>
          <p:spPr>
            <a:xfrm rot="24547">
              <a:off x="5679458" y="1590918"/>
              <a:ext cx="2898974"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weak</a:t>
              </a:r>
              <a:endParaRPr sz="1200" b="1"/>
            </a:p>
          </p:txBody>
        </p:sp>
      </p:grpSp>
      <p:grpSp>
        <p:nvGrpSpPr>
          <p:cNvPr id="14119" name="Google Shape;14119;p517"/>
          <p:cNvGrpSpPr/>
          <p:nvPr/>
        </p:nvGrpSpPr>
        <p:grpSpPr>
          <a:xfrm>
            <a:off x="4617550" y="1880400"/>
            <a:ext cx="1412700" cy="738900"/>
            <a:chOff x="6547575" y="2561000"/>
            <a:chExt cx="1412700" cy="738900"/>
          </a:xfrm>
        </p:grpSpPr>
        <p:cxnSp>
          <p:nvCxnSpPr>
            <p:cNvPr id="14120" name="Google Shape;14120;p517"/>
            <p:cNvCxnSpPr/>
            <p:nvPr/>
          </p:nvCxnSpPr>
          <p:spPr>
            <a:xfrm>
              <a:off x="6547575" y="3022700"/>
              <a:ext cx="378900" cy="0"/>
            </a:xfrm>
            <a:prstGeom prst="straightConnector1">
              <a:avLst/>
            </a:prstGeom>
            <a:noFill/>
            <a:ln w="9525" cap="flat" cmpd="sng">
              <a:solidFill>
                <a:schemeClr val="dk2"/>
              </a:solidFill>
              <a:prstDash val="solid"/>
              <a:round/>
              <a:headEnd type="none" w="med" len="med"/>
              <a:tailEnd type="triangle" w="med" len="med"/>
            </a:ln>
          </p:spPr>
        </p:cxnSp>
        <p:sp>
          <p:nvSpPr>
            <p:cNvPr id="14121" name="Google Shape;14121;p517"/>
            <p:cNvSpPr txBox="1"/>
            <p:nvPr/>
          </p:nvSpPr>
          <p:spPr>
            <a:xfrm>
              <a:off x="6926475" y="2561000"/>
              <a:ext cx="1033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insignificant at usual doses</a:t>
              </a:r>
              <a:endParaRPr sz="1200"/>
            </a:p>
          </p:txBody>
        </p:sp>
      </p:grpSp>
      <p:sp>
        <p:nvSpPr>
          <p:cNvPr id="14122" name="Google Shape;14122;p517"/>
          <p:cNvSpPr/>
          <p:nvPr/>
        </p:nvSpPr>
        <p:spPr>
          <a:xfrm>
            <a:off x="2061215" y="22343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123" name="Google Shape;14123;p517"/>
          <p:cNvCxnSpPr/>
          <p:nvPr/>
        </p:nvCxnSpPr>
        <p:spPr>
          <a:xfrm>
            <a:off x="2226404" y="4729258"/>
            <a:ext cx="385200" cy="0"/>
          </a:xfrm>
          <a:prstGeom prst="straightConnector1">
            <a:avLst/>
          </a:prstGeom>
          <a:noFill/>
          <a:ln w="28575" cap="flat" cmpd="sng">
            <a:solidFill>
              <a:schemeClr val="dk2"/>
            </a:solidFill>
            <a:prstDash val="solid"/>
            <a:round/>
            <a:headEnd type="none" w="med" len="med"/>
            <a:tailEnd type="none" w="med" len="med"/>
          </a:ln>
        </p:spPr>
      </p:cxnSp>
      <p:sp>
        <p:nvSpPr>
          <p:cNvPr id="14124" name="Google Shape;14124;p517"/>
          <p:cNvSpPr txBox="1"/>
          <p:nvPr/>
        </p:nvSpPr>
        <p:spPr>
          <a:xfrm rot="25061">
            <a:off x="3124609" y="1568468"/>
            <a:ext cx="946525"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dopamine reuptake</a:t>
            </a:r>
            <a:endParaRPr sz="1200" b="1"/>
          </a:p>
          <a:p>
            <a:pPr marL="0" marR="0" lvl="0" indent="0" algn="l" rtl="0">
              <a:lnSpc>
                <a:spcPct val="100000"/>
              </a:lnSpc>
              <a:spcBef>
                <a:spcPts val="0"/>
              </a:spcBef>
              <a:spcAft>
                <a:spcPts val="0"/>
              </a:spcAft>
              <a:buClr>
                <a:srgbClr val="000000"/>
              </a:buClr>
              <a:buSzPts val="800"/>
              <a:buFont typeface="Arial"/>
              <a:buNone/>
            </a:pPr>
            <a:r>
              <a:rPr lang="en" sz="1200" b="1"/>
              <a:t>inhibitor</a:t>
            </a:r>
            <a:endParaRPr sz="1200" b="1"/>
          </a:p>
        </p:txBody>
      </p:sp>
      <p:sp>
        <p:nvSpPr>
          <p:cNvPr id="14125" name="Google Shape;14125;p517"/>
          <p:cNvSpPr txBox="1"/>
          <p:nvPr/>
        </p:nvSpPr>
        <p:spPr>
          <a:xfrm rot="24178">
            <a:off x="3965283" y="3082918"/>
            <a:ext cx="1407635"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Norepinephrine reuptake inhibitor</a:t>
            </a:r>
            <a:endParaRPr sz="1200" b="1"/>
          </a:p>
        </p:txBody>
      </p:sp>
      <p:cxnSp>
        <p:nvCxnSpPr>
          <p:cNvPr id="14126" name="Google Shape;14126;p517"/>
          <p:cNvCxnSpPr/>
          <p:nvPr/>
        </p:nvCxnSpPr>
        <p:spPr>
          <a:xfrm>
            <a:off x="5760550" y="2304000"/>
            <a:ext cx="378900" cy="0"/>
          </a:xfrm>
          <a:prstGeom prst="straightConnector1">
            <a:avLst/>
          </a:prstGeom>
          <a:noFill/>
          <a:ln w="9525" cap="flat" cmpd="sng">
            <a:solidFill>
              <a:schemeClr val="dk2"/>
            </a:solidFill>
            <a:prstDash val="solid"/>
            <a:round/>
            <a:headEnd type="none" w="med" len="med"/>
            <a:tailEnd type="triangle" w="med" len="med"/>
          </a:ln>
        </p:spPr>
      </p:cxnSp>
      <p:sp>
        <p:nvSpPr>
          <p:cNvPr id="14127" name="Google Shape;14127;p517"/>
          <p:cNvSpPr txBox="1"/>
          <p:nvPr/>
        </p:nvSpPr>
        <p:spPr>
          <a:xfrm>
            <a:off x="6234700" y="1886925"/>
            <a:ext cx="2052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can spike DA in nucleus accumbens (i.e., get you high) at supra-therapeutic dose</a:t>
            </a:r>
            <a:endParaRPr sz="1200"/>
          </a:p>
        </p:txBody>
      </p:sp>
      <p:grpSp>
        <p:nvGrpSpPr>
          <p:cNvPr id="14128" name="Google Shape;14128;p517"/>
          <p:cNvGrpSpPr/>
          <p:nvPr/>
        </p:nvGrpSpPr>
        <p:grpSpPr>
          <a:xfrm>
            <a:off x="4922585" y="2927100"/>
            <a:ext cx="1768789" cy="2216400"/>
            <a:chOff x="7233125" y="1937650"/>
            <a:chExt cx="2055775" cy="2216400"/>
          </a:xfrm>
        </p:grpSpPr>
        <p:cxnSp>
          <p:nvCxnSpPr>
            <p:cNvPr id="14129" name="Google Shape;14129;p517"/>
            <p:cNvCxnSpPr/>
            <p:nvPr/>
          </p:nvCxnSpPr>
          <p:spPr>
            <a:xfrm>
              <a:off x="7233125" y="2951075"/>
              <a:ext cx="378900" cy="0"/>
            </a:xfrm>
            <a:prstGeom prst="straightConnector1">
              <a:avLst/>
            </a:prstGeom>
            <a:noFill/>
            <a:ln w="9525" cap="flat" cmpd="sng">
              <a:solidFill>
                <a:schemeClr val="dk2"/>
              </a:solidFill>
              <a:prstDash val="solid"/>
              <a:round/>
              <a:headEnd type="none" w="med" len="med"/>
              <a:tailEnd type="triangle" w="med" len="med"/>
            </a:ln>
          </p:spPr>
        </p:cxnSp>
        <p:sp>
          <p:nvSpPr>
            <p:cNvPr id="14130" name="Google Shape;14130;p517"/>
            <p:cNvSpPr txBox="1"/>
            <p:nvPr/>
          </p:nvSpPr>
          <p:spPr>
            <a:xfrm>
              <a:off x="7657200" y="1937650"/>
              <a:ext cx="1631700" cy="221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effects, improvement of ADHD symptoms, appetite suppression, improved sexual dysfunction, seizures at high dose, delayed anxiolytic effects</a:t>
              </a:r>
              <a:endParaRPr sz="1200"/>
            </a:p>
          </p:txBody>
        </p:sp>
      </p:grpSp>
      <p:pic>
        <p:nvPicPr>
          <p:cNvPr id="14131" name="Google Shape;14131;p517"/>
          <p:cNvPicPr preferRelativeResize="0"/>
          <p:nvPr/>
        </p:nvPicPr>
        <p:blipFill>
          <a:blip r:embed="rId9">
            <a:alphaModFix/>
          </a:blip>
          <a:stretch>
            <a:fillRect/>
          </a:stretch>
        </p:blipFill>
        <p:spPr>
          <a:xfrm>
            <a:off x="7944427" y="257672"/>
            <a:ext cx="828096" cy="661975"/>
          </a:xfrm>
          <a:prstGeom prst="rect">
            <a:avLst/>
          </a:prstGeom>
          <a:noFill/>
          <a:ln>
            <a:noFill/>
          </a:ln>
        </p:spPr>
      </p:pic>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Shape 14135"/>
        <p:cNvGrpSpPr/>
        <p:nvPr/>
      </p:nvGrpSpPr>
      <p:grpSpPr>
        <a:xfrm>
          <a:off x="0" y="0"/>
          <a:ext cx="0" cy="0"/>
          <a:chOff x="0" y="0"/>
          <a:chExt cx="0" cy="0"/>
        </a:xfrm>
      </p:grpSpPr>
      <p:pic>
        <p:nvPicPr>
          <p:cNvPr id="14136" name="Google Shape;14136;p518"/>
          <p:cNvPicPr preferRelativeResize="0"/>
          <p:nvPr/>
        </p:nvPicPr>
        <p:blipFill>
          <a:blip r:embed="rId3">
            <a:alphaModFix/>
          </a:blip>
          <a:stretch>
            <a:fillRect/>
          </a:stretch>
        </p:blipFill>
        <p:spPr>
          <a:xfrm>
            <a:off x="3461150" y="2263075"/>
            <a:ext cx="611925" cy="528750"/>
          </a:xfrm>
          <a:prstGeom prst="rect">
            <a:avLst/>
          </a:prstGeom>
          <a:noFill/>
          <a:ln>
            <a:noFill/>
          </a:ln>
        </p:spPr>
      </p:pic>
      <p:grpSp>
        <p:nvGrpSpPr>
          <p:cNvPr id="14137" name="Google Shape;14137;p518"/>
          <p:cNvGrpSpPr/>
          <p:nvPr/>
        </p:nvGrpSpPr>
        <p:grpSpPr>
          <a:xfrm>
            <a:off x="1604245" y="726561"/>
            <a:ext cx="1768863" cy="1478369"/>
            <a:chOff x="-2521759" y="897403"/>
            <a:chExt cx="1477500" cy="1089600"/>
          </a:xfrm>
        </p:grpSpPr>
        <p:sp>
          <p:nvSpPr>
            <p:cNvPr id="14138" name="Google Shape;14138;p518"/>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139" name="Google Shape;14139;p518"/>
            <p:cNvGrpSpPr/>
            <p:nvPr/>
          </p:nvGrpSpPr>
          <p:grpSpPr>
            <a:xfrm>
              <a:off x="-2127414" y="1275205"/>
              <a:ext cx="688733" cy="700658"/>
              <a:chOff x="40123" y="-1583761"/>
              <a:chExt cx="688733" cy="1109689"/>
            </a:xfrm>
          </p:grpSpPr>
          <p:grpSp>
            <p:nvGrpSpPr>
              <p:cNvPr id="14140" name="Google Shape;14140;p518"/>
              <p:cNvGrpSpPr/>
              <p:nvPr/>
            </p:nvGrpSpPr>
            <p:grpSpPr>
              <a:xfrm>
                <a:off x="45124" y="-1327179"/>
                <a:ext cx="683733" cy="853107"/>
                <a:chOff x="597574" y="1930371"/>
                <a:chExt cx="683733" cy="853107"/>
              </a:xfrm>
            </p:grpSpPr>
            <p:grpSp>
              <p:nvGrpSpPr>
                <p:cNvPr id="14141" name="Google Shape;14141;p518"/>
                <p:cNvGrpSpPr/>
                <p:nvPr/>
              </p:nvGrpSpPr>
              <p:grpSpPr>
                <a:xfrm rot="-5400000">
                  <a:off x="640721" y="2142893"/>
                  <a:ext cx="600335" cy="680836"/>
                  <a:chOff x="15239716" y="-12996420"/>
                  <a:chExt cx="1868456" cy="2463229"/>
                </a:xfrm>
              </p:grpSpPr>
              <p:pic>
                <p:nvPicPr>
                  <p:cNvPr id="14142" name="Google Shape;14142;p518" descr="clipped result image"/>
                  <p:cNvPicPr preferRelativeResize="0"/>
                  <p:nvPr/>
                </p:nvPicPr>
                <p:blipFill rotWithShape="1">
                  <a:blip r:embed="rId4">
                    <a:alphaModFix/>
                  </a:blip>
                  <a:srcRect/>
                  <a:stretch/>
                </p:blipFill>
                <p:spPr>
                  <a:xfrm>
                    <a:off x="16010045" y="-12996420"/>
                    <a:ext cx="1098127" cy="2458497"/>
                  </a:xfrm>
                  <a:prstGeom prst="rect">
                    <a:avLst/>
                  </a:prstGeom>
                  <a:noFill/>
                  <a:ln>
                    <a:noFill/>
                  </a:ln>
                </p:spPr>
              </p:pic>
              <p:pic>
                <p:nvPicPr>
                  <p:cNvPr id="14143" name="Google Shape;14143;p518" descr="clipped result image"/>
                  <p:cNvPicPr preferRelativeResize="0"/>
                  <p:nvPr/>
                </p:nvPicPr>
                <p:blipFill rotWithShape="1">
                  <a:blip r:embed="rId5">
                    <a:alphaModFix/>
                  </a:blip>
                  <a:srcRect/>
                  <a:stretch/>
                </p:blipFill>
                <p:spPr>
                  <a:xfrm>
                    <a:off x="15239716" y="-12991688"/>
                    <a:ext cx="1106322" cy="2458497"/>
                  </a:xfrm>
                  <a:prstGeom prst="rect">
                    <a:avLst/>
                  </a:prstGeom>
                  <a:noFill/>
                  <a:ln>
                    <a:noFill/>
                  </a:ln>
                </p:spPr>
              </p:pic>
            </p:grpSp>
            <p:pic>
              <p:nvPicPr>
                <p:cNvPr id="14144" name="Google Shape;14144;p518" descr="clipped result image"/>
                <p:cNvPicPr preferRelativeResize="0"/>
                <p:nvPr/>
              </p:nvPicPr>
              <p:blipFill rotWithShape="1">
                <a:blip r:embed="rId6">
                  <a:alphaModFix/>
                </a:blip>
                <a:srcRect/>
                <a:stretch/>
              </p:blipFill>
              <p:spPr>
                <a:xfrm rot="-5400000">
                  <a:off x="760924" y="1767021"/>
                  <a:ext cx="352828" cy="679529"/>
                </a:xfrm>
                <a:prstGeom prst="rect">
                  <a:avLst/>
                </a:prstGeom>
                <a:noFill/>
                <a:ln>
                  <a:noFill/>
                </a:ln>
              </p:spPr>
            </p:pic>
          </p:grpSp>
          <p:pic>
            <p:nvPicPr>
              <p:cNvPr id="14145" name="Google Shape;14145;p518" descr="clipped result image"/>
              <p:cNvPicPr preferRelativeResize="0"/>
              <p:nvPr/>
            </p:nvPicPr>
            <p:blipFill rotWithShape="1">
              <a:blip r:embed="rId7">
                <a:alphaModFix/>
              </a:blip>
              <a:srcRect/>
              <a:stretch/>
            </p:blipFill>
            <p:spPr>
              <a:xfrm rot="-5400000">
                <a:off x="203473" y="-1747111"/>
                <a:ext cx="352828" cy="679529"/>
              </a:xfrm>
              <a:prstGeom prst="rect">
                <a:avLst/>
              </a:prstGeom>
              <a:noFill/>
              <a:ln>
                <a:noFill/>
              </a:ln>
            </p:spPr>
          </p:pic>
        </p:grpSp>
      </p:grpSp>
      <p:sp>
        <p:nvSpPr>
          <p:cNvPr id="14146" name="Google Shape;14146;p518"/>
          <p:cNvSpPr txBox="1"/>
          <p:nvPr/>
        </p:nvSpPr>
        <p:spPr>
          <a:xfrm>
            <a:off x="2211600" y="919650"/>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pic>
        <p:nvPicPr>
          <p:cNvPr id="14147" name="Google Shape;14147;p518"/>
          <p:cNvPicPr preferRelativeResize="0"/>
          <p:nvPr/>
        </p:nvPicPr>
        <p:blipFill>
          <a:blip r:embed="rId8">
            <a:alphaModFix/>
          </a:blip>
          <a:stretch>
            <a:fillRect/>
          </a:stretch>
        </p:blipFill>
        <p:spPr>
          <a:xfrm>
            <a:off x="1045691" y="2011500"/>
            <a:ext cx="3829949" cy="2808621"/>
          </a:xfrm>
          <a:prstGeom prst="rect">
            <a:avLst/>
          </a:prstGeom>
          <a:noFill/>
          <a:ln>
            <a:noFill/>
          </a:ln>
        </p:spPr>
      </p:pic>
      <p:sp>
        <p:nvSpPr>
          <p:cNvPr id="14148" name="Google Shape;14148;p518"/>
          <p:cNvSpPr txBox="1"/>
          <p:nvPr/>
        </p:nvSpPr>
        <p:spPr>
          <a:xfrm>
            <a:off x="454700" y="154525"/>
            <a:ext cx="654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Bupropion: Norepinephrine and dopamine reuptake inhibitor (NDRI)</a:t>
            </a:r>
            <a:endParaRPr b="1"/>
          </a:p>
        </p:txBody>
      </p:sp>
      <p:grpSp>
        <p:nvGrpSpPr>
          <p:cNvPr id="14149" name="Google Shape;14149;p518"/>
          <p:cNvGrpSpPr/>
          <p:nvPr/>
        </p:nvGrpSpPr>
        <p:grpSpPr>
          <a:xfrm>
            <a:off x="1332437" y="2124825"/>
            <a:ext cx="5643433" cy="1395263"/>
            <a:chOff x="2936912" y="1580575"/>
            <a:chExt cx="5643433" cy="1395263"/>
          </a:xfrm>
        </p:grpSpPr>
        <p:sp>
          <p:nvSpPr>
            <p:cNvPr id="14150" name="Google Shape;14150;p518"/>
            <p:cNvSpPr txBox="1"/>
            <p:nvPr/>
          </p:nvSpPr>
          <p:spPr>
            <a:xfrm rot="24443">
              <a:off x="2938836" y="24154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Bupropion</a:t>
              </a:r>
              <a:endParaRPr sz="1800" b="1"/>
            </a:p>
            <a:p>
              <a:pPr marL="0" marR="0" lvl="0" indent="0" algn="ctr" rtl="0">
                <a:lnSpc>
                  <a:spcPct val="100000"/>
                </a:lnSpc>
                <a:spcBef>
                  <a:spcPts val="0"/>
                </a:spcBef>
                <a:spcAft>
                  <a:spcPts val="0"/>
                </a:spcAft>
                <a:buClr>
                  <a:srgbClr val="000000"/>
                </a:buClr>
                <a:buSzPts val="800"/>
                <a:buFont typeface="Arial"/>
                <a:buNone/>
              </a:pPr>
              <a:r>
                <a:rPr lang="en" sz="1800" b="1"/>
                <a:t>WELLBUTRIN</a:t>
              </a:r>
              <a:endParaRPr sz="1800" b="1"/>
            </a:p>
            <a:p>
              <a:pPr marL="0" marR="0" lvl="0" indent="0" algn="ctr" rtl="0">
                <a:lnSpc>
                  <a:spcPct val="100000"/>
                </a:lnSpc>
                <a:spcBef>
                  <a:spcPts val="0"/>
                </a:spcBef>
                <a:spcAft>
                  <a:spcPts val="0"/>
                </a:spcAft>
                <a:buClr>
                  <a:srgbClr val="000000"/>
                </a:buClr>
                <a:buSzPts val="800"/>
                <a:buFont typeface="Arial"/>
                <a:buNone/>
              </a:pPr>
              <a:endParaRPr sz="1800" b="1"/>
            </a:p>
          </p:txBody>
        </p:sp>
        <p:sp>
          <p:nvSpPr>
            <p:cNvPr id="14151" name="Google Shape;14151;p518"/>
            <p:cNvSpPr txBox="1"/>
            <p:nvPr/>
          </p:nvSpPr>
          <p:spPr>
            <a:xfrm rot="24547">
              <a:off x="5679458" y="1590918"/>
              <a:ext cx="2898974"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weak</a:t>
              </a:r>
              <a:endParaRPr sz="1200" b="1"/>
            </a:p>
          </p:txBody>
        </p:sp>
      </p:grpSp>
      <p:grpSp>
        <p:nvGrpSpPr>
          <p:cNvPr id="14152" name="Google Shape;14152;p518"/>
          <p:cNvGrpSpPr/>
          <p:nvPr/>
        </p:nvGrpSpPr>
        <p:grpSpPr>
          <a:xfrm>
            <a:off x="4617550" y="1880400"/>
            <a:ext cx="1412700" cy="738900"/>
            <a:chOff x="6547575" y="2561000"/>
            <a:chExt cx="1412700" cy="738900"/>
          </a:xfrm>
        </p:grpSpPr>
        <p:cxnSp>
          <p:nvCxnSpPr>
            <p:cNvPr id="14153" name="Google Shape;14153;p518"/>
            <p:cNvCxnSpPr/>
            <p:nvPr/>
          </p:nvCxnSpPr>
          <p:spPr>
            <a:xfrm>
              <a:off x="6547575" y="3022700"/>
              <a:ext cx="378900" cy="0"/>
            </a:xfrm>
            <a:prstGeom prst="straightConnector1">
              <a:avLst/>
            </a:prstGeom>
            <a:noFill/>
            <a:ln w="9525" cap="flat" cmpd="sng">
              <a:solidFill>
                <a:schemeClr val="dk2"/>
              </a:solidFill>
              <a:prstDash val="solid"/>
              <a:round/>
              <a:headEnd type="none" w="med" len="med"/>
              <a:tailEnd type="triangle" w="med" len="med"/>
            </a:ln>
          </p:spPr>
        </p:cxnSp>
        <p:sp>
          <p:nvSpPr>
            <p:cNvPr id="14154" name="Google Shape;14154;p518"/>
            <p:cNvSpPr txBox="1"/>
            <p:nvPr/>
          </p:nvSpPr>
          <p:spPr>
            <a:xfrm>
              <a:off x="6926475" y="2561000"/>
              <a:ext cx="1033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insignificant at usual doses</a:t>
              </a:r>
              <a:endParaRPr sz="1200"/>
            </a:p>
          </p:txBody>
        </p:sp>
      </p:grpSp>
      <p:sp>
        <p:nvSpPr>
          <p:cNvPr id="14155" name="Google Shape;14155;p518"/>
          <p:cNvSpPr/>
          <p:nvPr/>
        </p:nvSpPr>
        <p:spPr>
          <a:xfrm>
            <a:off x="2061215" y="22343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156" name="Google Shape;14156;p518"/>
          <p:cNvCxnSpPr/>
          <p:nvPr/>
        </p:nvCxnSpPr>
        <p:spPr>
          <a:xfrm>
            <a:off x="2226404" y="4729258"/>
            <a:ext cx="385200" cy="0"/>
          </a:xfrm>
          <a:prstGeom prst="straightConnector1">
            <a:avLst/>
          </a:prstGeom>
          <a:noFill/>
          <a:ln w="28575" cap="flat" cmpd="sng">
            <a:solidFill>
              <a:schemeClr val="dk2"/>
            </a:solidFill>
            <a:prstDash val="solid"/>
            <a:round/>
            <a:headEnd type="none" w="med" len="med"/>
            <a:tailEnd type="none" w="med" len="med"/>
          </a:ln>
        </p:spPr>
      </p:cxnSp>
      <p:sp>
        <p:nvSpPr>
          <p:cNvPr id="14157" name="Google Shape;14157;p518"/>
          <p:cNvSpPr txBox="1"/>
          <p:nvPr/>
        </p:nvSpPr>
        <p:spPr>
          <a:xfrm rot="25061">
            <a:off x="3124609" y="1568468"/>
            <a:ext cx="946525"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dopamine reuptake</a:t>
            </a:r>
            <a:endParaRPr sz="1200" b="1"/>
          </a:p>
          <a:p>
            <a:pPr marL="0" marR="0" lvl="0" indent="0" algn="l" rtl="0">
              <a:lnSpc>
                <a:spcPct val="100000"/>
              </a:lnSpc>
              <a:spcBef>
                <a:spcPts val="0"/>
              </a:spcBef>
              <a:spcAft>
                <a:spcPts val="0"/>
              </a:spcAft>
              <a:buClr>
                <a:srgbClr val="000000"/>
              </a:buClr>
              <a:buSzPts val="800"/>
              <a:buFont typeface="Arial"/>
              <a:buNone/>
            </a:pPr>
            <a:r>
              <a:rPr lang="en" sz="1200" b="1"/>
              <a:t>inhibitor</a:t>
            </a:r>
            <a:endParaRPr sz="1200" b="1"/>
          </a:p>
        </p:txBody>
      </p:sp>
      <p:sp>
        <p:nvSpPr>
          <p:cNvPr id="14158" name="Google Shape;14158;p518"/>
          <p:cNvSpPr txBox="1"/>
          <p:nvPr/>
        </p:nvSpPr>
        <p:spPr>
          <a:xfrm rot="24178">
            <a:off x="3965283" y="3082918"/>
            <a:ext cx="1407635"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Norepinephrine reuptake inhibitor</a:t>
            </a:r>
            <a:endParaRPr sz="1200" b="1"/>
          </a:p>
        </p:txBody>
      </p:sp>
      <p:cxnSp>
        <p:nvCxnSpPr>
          <p:cNvPr id="14159" name="Google Shape;14159;p518"/>
          <p:cNvCxnSpPr/>
          <p:nvPr/>
        </p:nvCxnSpPr>
        <p:spPr>
          <a:xfrm>
            <a:off x="5760550" y="2304000"/>
            <a:ext cx="378900" cy="0"/>
          </a:xfrm>
          <a:prstGeom prst="straightConnector1">
            <a:avLst/>
          </a:prstGeom>
          <a:noFill/>
          <a:ln w="9525" cap="flat" cmpd="sng">
            <a:solidFill>
              <a:schemeClr val="dk2"/>
            </a:solidFill>
            <a:prstDash val="solid"/>
            <a:round/>
            <a:headEnd type="none" w="med" len="med"/>
            <a:tailEnd type="triangle" w="med" len="med"/>
          </a:ln>
        </p:spPr>
      </p:cxnSp>
      <p:sp>
        <p:nvSpPr>
          <p:cNvPr id="14160" name="Google Shape;14160;p518"/>
          <p:cNvSpPr txBox="1"/>
          <p:nvPr/>
        </p:nvSpPr>
        <p:spPr>
          <a:xfrm>
            <a:off x="6234700" y="1886925"/>
            <a:ext cx="2052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can spike DA in nucleus accumbens (i.e., get you high) at supra-therapeutic dose</a:t>
            </a:r>
            <a:endParaRPr sz="1200"/>
          </a:p>
        </p:txBody>
      </p:sp>
      <p:grpSp>
        <p:nvGrpSpPr>
          <p:cNvPr id="14161" name="Google Shape;14161;p518"/>
          <p:cNvGrpSpPr/>
          <p:nvPr/>
        </p:nvGrpSpPr>
        <p:grpSpPr>
          <a:xfrm>
            <a:off x="4922585" y="2927100"/>
            <a:ext cx="1768789" cy="2216400"/>
            <a:chOff x="7233125" y="1937650"/>
            <a:chExt cx="2055775" cy="2216400"/>
          </a:xfrm>
        </p:grpSpPr>
        <p:cxnSp>
          <p:nvCxnSpPr>
            <p:cNvPr id="14162" name="Google Shape;14162;p518"/>
            <p:cNvCxnSpPr/>
            <p:nvPr/>
          </p:nvCxnSpPr>
          <p:spPr>
            <a:xfrm>
              <a:off x="7233125" y="2951075"/>
              <a:ext cx="378900" cy="0"/>
            </a:xfrm>
            <a:prstGeom prst="straightConnector1">
              <a:avLst/>
            </a:prstGeom>
            <a:noFill/>
            <a:ln w="9525" cap="flat" cmpd="sng">
              <a:solidFill>
                <a:schemeClr val="dk2"/>
              </a:solidFill>
              <a:prstDash val="solid"/>
              <a:round/>
              <a:headEnd type="none" w="med" len="med"/>
              <a:tailEnd type="triangle" w="med" len="med"/>
            </a:ln>
          </p:spPr>
        </p:cxnSp>
        <p:sp>
          <p:nvSpPr>
            <p:cNvPr id="14163" name="Google Shape;14163;p518"/>
            <p:cNvSpPr txBox="1"/>
            <p:nvPr/>
          </p:nvSpPr>
          <p:spPr>
            <a:xfrm>
              <a:off x="7657200" y="1937650"/>
              <a:ext cx="1631700" cy="221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effects, improvement of ADHD symptoms, appetite suppression, improved sexual dysfunction, seizures at high dose, delayed anxiolytic effects</a:t>
              </a:r>
              <a:endParaRPr sz="1200"/>
            </a:p>
          </p:txBody>
        </p:sp>
      </p:grpSp>
      <p:cxnSp>
        <p:nvCxnSpPr>
          <p:cNvPr id="14164" name="Google Shape;14164;p518"/>
          <p:cNvCxnSpPr/>
          <p:nvPr/>
        </p:nvCxnSpPr>
        <p:spPr>
          <a:xfrm>
            <a:off x="6427535" y="3911950"/>
            <a:ext cx="488400" cy="0"/>
          </a:xfrm>
          <a:prstGeom prst="straightConnector1">
            <a:avLst/>
          </a:prstGeom>
          <a:noFill/>
          <a:ln w="9525" cap="flat" cmpd="sng">
            <a:solidFill>
              <a:schemeClr val="dk2"/>
            </a:solidFill>
            <a:prstDash val="solid"/>
            <a:round/>
            <a:headEnd type="none" w="med" len="med"/>
            <a:tailEnd type="triangle" w="med" len="med"/>
          </a:ln>
        </p:spPr>
      </p:cxnSp>
      <p:sp>
        <p:nvSpPr>
          <p:cNvPr id="14165" name="Google Shape;14165;p518"/>
          <p:cNvSpPr txBox="1"/>
          <p:nvPr/>
        </p:nvSpPr>
        <p:spPr>
          <a:xfrm>
            <a:off x="6975875" y="3520075"/>
            <a:ext cx="2052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indirectly increases DA in prefrontal cortex, which improves ADHD</a:t>
            </a:r>
            <a:endParaRPr sz="1200"/>
          </a:p>
        </p:txBody>
      </p:sp>
      <p:pic>
        <p:nvPicPr>
          <p:cNvPr id="14166" name="Google Shape;14166;p518"/>
          <p:cNvPicPr preferRelativeResize="0"/>
          <p:nvPr/>
        </p:nvPicPr>
        <p:blipFill>
          <a:blip r:embed="rId9">
            <a:alphaModFix/>
          </a:blip>
          <a:stretch>
            <a:fillRect/>
          </a:stretch>
        </p:blipFill>
        <p:spPr>
          <a:xfrm>
            <a:off x="7944427" y="257672"/>
            <a:ext cx="828096" cy="661975"/>
          </a:xfrm>
          <a:prstGeom prst="rect">
            <a:avLst/>
          </a:prstGeom>
          <a:noFill/>
          <a:ln>
            <a:noFill/>
          </a:ln>
        </p:spPr>
      </p:pic>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Shape 14170"/>
        <p:cNvGrpSpPr/>
        <p:nvPr/>
      </p:nvGrpSpPr>
      <p:grpSpPr>
        <a:xfrm>
          <a:off x="0" y="0"/>
          <a:ext cx="0" cy="0"/>
          <a:chOff x="0" y="0"/>
          <a:chExt cx="0" cy="0"/>
        </a:xfrm>
      </p:grpSpPr>
      <p:pic>
        <p:nvPicPr>
          <p:cNvPr id="14171" name="Google Shape;14171;p519"/>
          <p:cNvPicPr preferRelativeResize="0"/>
          <p:nvPr/>
        </p:nvPicPr>
        <p:blipFill>
          <a:blip r:embed="rId3">
            <a:alphaModFix/>
          </a:blip>
          <a:stretch>
            <a:fillRect/>
          </a:stretch>
        </p:blipFill>
        <p:spPr>
          <a:xfrm>
            <a:off x="3461150" y="2263075"/>
            <a:ext cx="611925" cy="528750"/>
          </a:xfrm>
          <a:prstGeom prst="rect">
            <a:avLst/>
          </a:prstGeom>
          <a:noFill/>
          <a:ln>
            <a:noFill/>
          </a:ln>
        </p:spPr>
      </p:pic>
      <p:grpSp>
        <p:nvGrpSpPr>
          <p:cNvPr id="14172" name="Google Shape;14172;p519"/>
          <p:cNvGrpSpPr/>
          <p:nvPr/>
        </p:nvGrpSpPr>
        <p:grpSpPr>
          <a:xfrm>
            <a:off x="1604245" y="726561"/>
            <a:ext cx="1768863" cy="1478369"/>
            <a:chOff x="-2521759" y="897403"/>
            <a:chExt cx="1477500" cy="1089600"/>
          </a:xfrm>
        </p:grpSpPr>
        <p:sp>
          <p:nvSpPr>
            <p:cNvPr id="14173" name="Google Shape;14173;p519"/>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174" name="Google Shape;14174;p519"/>
            <p:cNvGrpSpPr/>
            <p:nvPr/>
          </p:nvGrpSpPr>
          <p:grpSpPr>
            <a:xfrm>
              <a:off x="-2127414" y="1275205"/>
              <a:ext cx="688733" cy="700658"/>
              <a:chOff x="40123" y="-1583761"/>
              <a:chExt cx="688733" cy="1109689"/>
            </a:xfrm>
          </p:grpSpPr>
          <p:grpSp>
            <p:nvGrpSpPr>
              <p:cNvPr id="14175" name="Google Shape;14175;p519"/>
              <p:cNvGrpSpPr/>
              <p:nvPr/>
            </p:nvGrpSpPr>
            <p:grpSpPr>
              <a:xfrm>
                <a:off x="45124" y="-1327179"/>
                <a:ext cx="683733" cy="853107"/>
                <a:chOff x="597574" y="1930371"/>
                <a:chExt cx="683733" cy="853107"/>
              </a:xfrm>
            </p:grpSpPr>
            <p:grpSp>
              <p:nvGrpSpPr>
                <p:cNvPr id="14176" name="Google Shape;14176;p519"/>
                <p:cNvGrpSpPr/>
                <p:nvPr/>
              </p:nvGrpSpPr>
              <p:grpSpPr>
                <a:xfrm rot="-5400000">
                  <a:off x="640721" y="2142893"/>
                  <a:ext cx="600335" cy="680836"/>
                  <a:chOff x="15239716" y="-12996420"/>
                  <a:chExt cx="1868456" cy="2463229"/>
                </a:xfrm>
              </p:grpSpPr>
              <p:pic>
                <p:nvPicPr>
                  <p:cNvPr id="14177" name="Google Shape;14177;p519" descr="clipped result image"/>
                  <p:cNvPicPr preferRelativeResize="0"/>
                  <p:nvPr/>
                </p:nvPicPr>
                <p:blipFill rotWithShape="1">
                  <a:blip r:embed="rId4">
                    <a:alphaModFix/>
                  </a:blip>
                  <a:srcRect/>
                  <a:stretch/>
                </p:blipFill>
                <p:spPr>
                  <a:xfrm>
                    <a:off x="16010045" y="-12996420"/>
                    <a:ext cx="1098127" cy="2458497"/>
                  </a:xfrm>
                  <a:prstGeom prst="rect">
                    <a:avLst/>
                  </a:prstGeom>
                  <a:noFill/>
                  <a:ln>
                    <a:noFill/>
                  </a:ln>
                </p:spPr>
              </p:pic>
              <p:pic>
                <p:nvPicPr>
                  <p:cNvPr id="14178" name="Google Shape;14178;p519" descr="clipped result image"/>
                  <p:cNvPicPr preferRelativeResize="0"/>
                  <p:nvPr/>
                </p:nvPicPr>
                <p:blipFill rotWithShape="1">
                  <a:blip r:embed="rId5">
                    <a:alphaModFix/>
                  </a:blip>
                  <a:srcRect/>
                  <a:stretch/>
                </p:blipFill>
                <p:spPr>
                  <a:xfrm>
                    <a:off x="15239716" y="-12991688"/>
                    <a:ext cx="1106322" cy="2458497"/>
                  </a:xfrm>
                  <a:prstGeom prst="rect">
                    <a:avLst/>
                  </a:prstGeom>
                  <a:noFill/>
                  <a:ln>
                    <a:noFill/>
                  </a:ln>
                </p:spPr>
              </p:pic>
            </p:grpSp>
            <p:pic>
              <p:nvPicPr>
                <p:cNvPr id="14179" name="Google Shape;14179;p519" descr="clipped result image"/>
                <p:cNvPicPr preferRelativeResize="0"/>
                <p:nvPr/>
              </p:nvPicPr>
              <p:blipFill rotWithShape="1">
                <a:blip r:embed="rId6">
                  <a:alphaModFix/>
                </a:blip>
                <a:srcRect/>
                <a:stretch/>
              </p:blipFill>
              <p:spPr>
                <a:xfrm rot="-5400000">
                  <a:off x="760924" y="1767021"/>
                  <a:ext cx="352828" cy="679529"/>
                </a:xfrm>
                <a:prstGeom prst="rect">
                  <a:avLst/>
                </a:prstGeom>
                <a:noFill/>
                <a:ln>
                  <a:noFill/>
                </a:ln>
              </p:spPr>
            </p:pic>
          </p:grpSp>
          <p:pic>
            <p:nvPicPr>
              <p:cNvPr id="14180" name="Google Shape;14180;p519" descr="clipped result image"/>
              <p:cNvPicPr preferRelativeResize="0"/>
              <p:nvPr/>
            </p:nvPicPr>
            <p:blipFill rotWithShape="1">
              <a:blip r:embed="rId7">
                <a:alphaModFix/>
              </a:blip>
              <a:srcRect/>
              <a:stretch/>
            </p:blipFill>
            <p:spPr>
              <a:xfrm rot="-5400000">
                <a:off x="203473" y="-1747111"/>
                <a:ext cx="352828" cy="679529"/>
              </a:xfrm>
              <a:prstGeom prst="rect">
                <a:avLst/>
              </a:prstGeom>
              <a:noFill/>
              <a:ln>
                <a:noFill/>
              </a:ln>
            </p:spPr>
          </p:pic>
        </p:grpSp>
      </p:grpSp>
      <p:sp>
        <p:nvSpPr>
          <p:cNvPr id="14181" name="Google Shape;14181;p519"/>
          <p:cNvSpPr txBox="1"/>
          <p:nvPr/>
        </p:nvSpPr>
        <p:spPr>
          <a:xfrm>
            <a:off x="2211600" y="919650"/>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pic>
        <p:nvPicPr>
          <p:cNvPr id="14182" name="Google Shape;14182;p519"/>
          <p:cNvPicPr preferRelativeResize="0"/>
          <p:nvPr/>
        </p:nvPicPr>
        <p:blipFill>
          <a:blip r:embed="rId8">
            <a:alphaModFix/>
          </a:blip>
          <a:stretch>
            <a:fillRect/>
          </a:stretch>
        </p:blipFill>
        <p:spPr>
          <a:xfrm>
            <a:off x="1045691" y="2011500"/>
            <a:ext cx="3829949" cy="2808621"/>
          </a:xfrm>
          <a:prstGeom prst="rect">
            <a:avLst/>
          </a:prstGeom>
          <a:noFill/>
          <a:ln>
            <a:noFill/>
          </a:ln>
        </p:spPr>
      </p:pic>
      <p:sp>
        <p:nvSpPr>
          <p:cNvPr id="14183" name="Google Shape;14183;p519"/>
          <p:cNvSpPr txBox="1"/>
          <p:nvPr/>
        </p:nvSpPr>
        <p:spPr>
          <a:xfrm>
            <a:off x="454700" y="154525"/>
            <a:ext cx="654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Bupropion: Norepinephrine and dopamine reuptake inhibitor (NDRI)</a:t>
            </a:r>
            <a:endParaRPr b="1"/>
          </a:p>
        </p:txBody>
      </p:sp>
      <p:grpSp>
        <p:nvGrpSpPr>
          <p:cNvPr id="14184" name="Google Shape;14184;p519"/>
          <p:cNvGrpSpPr/>
          <p:nvPr/>
        </p:nvGrpSpPr>
        <p:grpSpPr>
          <a:xfrm>
            <a:off x="1332437" y="2124825"/>
            <a:ext cx="5643433" cy="1395263"/>
            <a:chOff x="2936912" y="1580575"/>
            <a:chExt cx="5643433" cy="1395263"/>
          </a:xfrm>
        </p:grpSpPr>
        <p:sp>
          <p:nvSpPr>
            <p:cNvPr id="14185" name="Google Shape;14185;p519"/>
            <p:cNvSpPr txBox="1"/>
            <p:nvPr/>
          </p:nvSpPr>
          <p:spPr>
            <a:xfrm rot="24443">
              <a:off x="2938836" y="24154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Bupropion</a:t>
              </a:r>
              <a:endParaRPr sz="1800" b="1"/>
            </a:p>
            <a:p>
              <a:pPr marL="0" marR="0" lvl="0" indent="0" algn="ctr" rtl="0">
                <a:lnSpc>
                  <a:spcPct val="100000"/>
                </a:lnSpc>
                <a:spcBef>
                  <a:spcPts val="0"/>
                </a:spcBef>
                <a:spcAft>
                  <a:spcPts val="0"/>
                </a:spcAft>
                <a:buClr>
                  <a:srgbClr val="000000"/>
                </a:buClr>
                <a:buSzPts val="800"/>
                <a:buFont typeface="Arial"/>
                <a:buNone/>
              </a:pPr>
              <a:r>
                <a:rPr lang="en" sz="1800" b="1"/>
                <a:t>WELLBUTRIN</a:t>
              </a:r>
              <a:endParaRPr sz="1800" b="1"/>
            </a:p>
            <a:p>
              <a:pPr marL="0" marR="0" lvl="0" indent="0" algn="ctr" rtl="0">
                <a:lnSpc>
                  <a:spcPct val="100000"/>
                </a:lnSpc>
                <a:spcBef>
                  <a:spcPts val="0"/>
                </a:spcBef>
                <a:spcAft>
                  <a:spcPts val="0"/>
                </a:spcAft>
                <a:buClr>
                  <a:srgbClr val="000000"/>
                </a:buClr>
                <a:buSzPts val="800"/>
                <a:buFont typeface="Arial"/>
                <a:buNone/>
              </a:pPr>
              <a:endParaRPr sz="1800" b="1"/>
            </a:p>
          </p:txBody>
        </p:sp>
        <p:sp>
          <p:nvSpPr>
            <p:cNvPr id="14186" name="Google Shape;14186;p519"/>
            <p:cNvSpPr txBox="1"/>
            <p:nvPr/>
          </p:nvSpPr>
          <p:spPr>
            <a:xfrm rot="24547">
              <a:off x="5679458" y="1590918"/>
              <a:ext cx="2898974"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weak</a:t>
              </a:r>
              <a:endParaRPr sz="1200" b="1"/>
            </a:p>
          </p:txBody>
        </p:sp>
      </p:grpSp>
      <p:grpSp>
        <p:nvGrpSpPr>
          <p:cNvPr id="14187" name="Google Shape;14187;p519"/>
          <p:cNvGrpSpPr/>
          <p:nvPr/>
        </p:nvGrpSpPr>
        <p:grpSpPr>
          <a:xfrm>
            <a:off x="4617550" y="1880400"/>
            <a:ext cx="1412700" cy="738900"/>
            <a:chOff x="6547575" y="2561000"/>
            <a:chExt cx="1412700" cy="738900"/>
          </a:xfrm>
        </p:grpSpPr>
        <p:cxnSp>
          <p:nvCxnSpPr>
            <p:cNvPr id="14188" name="Google Shape;14188;p519"/>
            <p:cNvCxnSpPr/>
            <p:nvPr/>
          </p:nvCxnSpPr>
          <p:spPr>
            <a:xfrm>
              <a:off x="6547575" y="3022700"/>
              <a:ext cx="378900" cy="0"/>
            </a:xfrm>
            <a:prstGeom prst="straightConnector1">
              <a:avLst/>
            </a:prstGeom>
            <a:noFill/>
            <a:ln w="9525" cap="flat" cmpd="sng">
              <a:solidFill>
                <a:schemeClr val="dk2"/>
              </a:solidFill>
              <a:prstDash val="solid"/>
              <a:round/>
              <a:headEnd type="none" w="med" len="med"/>
              <a:tailEnd type="triangle" w="med" len="med"/>
            </a:ln>
          </p:spPr>
        </p:cxnSp>
        <p:sp>
          <p:nvSpPr>
            <p:cNvPr id="14189" name="Google Shape;14189;p519"/>
            <p:cNvSpPr txBox="1"/>
            <p:nvPr/>
          </p:nvSpPr>
          <p:spPr>
            <a:xfrm>
              <a:off x="6926475" y="2561000"/>
              <a:ext cx="1033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insignificant at usual doses</a:t>
              </a:r>
              <a:endParaRPr sz="1200"/>
            </a:p>
          </p:txBody>
        </p:sp>
      </p:grpSp>
      <p:sp>
        <p:nvSpPr>
          <p:cNvPr id="14190" name="Google Shape;14190;p519"/>
          <p:cNvSpPr/>
          <p:nvPr/>
        </p:nvSpPr>
        <p:spPr>
          <a:xfrm>
            <a:off x="2061215" y="22343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191" name="Google Shape;14191;p519"/>
          <p:cNvCxnSpPr/>
          <p:nvPr/>
        </p:nvCxnSpPr>
        <p:spPr>
          <a:xfrm>
            <a:off x="2226404" y="4729258"/>
            <a:ext cx="385200" cy="0"/>
          </a:xfrm>
          <a:prstGeom prst="straightConnector1">
            <a:avLst/>
          </a:prstGeom>
          <a:noFill/>
          <a:ln w="28575" cap="flat" cmpd="sng">
            <a:solidFill>
              <a:schemeClr val="dk2"/>
            </a:solidFill>
            <a:prstDash val="solid"/>
            <a:round/>
            <a:headEnd type="none" w="med" len="med"/>
            <a:tailEnd type="none" w="med" len="med"/>
          </a:ln>
        </p:spPr>
      </p:cxnSp>
      <p:sp>
        <p:nvSpPr>
          <p:cNvPr id="14192" name="Google Shape;14192;p519"/>
          <p:cNvSpPr txBox="1"/>
          <p:nvPr/>
        </p:nvSpPr>
        <p:spPr>
          <a:xfrm rot="25061">
            <a:off x="3124609" y="1568468"/>
            <a:ext cx="946525"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dopamine reuptake</a:t>
            </a:r>
            <a:endParaRPr sz="1200" b="1"/>
          </a:p>
          <a:p>
            <a:pPr marL="0" marR="0" lvl="0" indent="0" algn="l" rtl="0">
              <a:lnSpc>
                <a:spcPct val="100000"/>
              </a:lnSpc>
              <a:spcBef>
                <a:spcPts val="0"/>
              </a:spcBef>
              <a:spcAft>
                <a:spcPts val="0"/>
              </a:spcAft>
              <a:buClr>
                <a:srgbClr val="000000"/>
              </a:buClr>
              <a:buSzPts val="800"/>
              <a:buFont typeface="Arial"/>
              <a:buNone/>
            </a:pPr>
            <a:r>
              <a:rPr lang="en" sz="1200" b="1"/>
              <a:t>inhibitor</a:t>
            </a:r>
            <a:endParaRPr sz="1200" b="1"/>
          </a:p>
        </p:txBody>
      </p:sp>
      <p:sp>
        <p:nvSpPr>
          <p:cNvPr id="14193" name="Google Shape;14193;p519"/>
          <p:cNvSpPr txBox="1"/>
          <p:nvPr/>
        </p:nvSpPr>
        <p:spPr>
          <a:xfrm rot="24178">
            <a:off x="3965283" y="3082918"/>
            <a:ext cx="1407635"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Norepinephrine reuptake inhibitor</a:t>
            </a:r>
            <a:endParaRPr sz="1200" b="1"/>
          </a:p>
        </p:txBody>
      </p:sp>
      <p:cxnSp>
        <p:nvCxnSpPr>
          <p:cNvPr id="14194" name="Google Shape;14194;p519"/>
          <p:cNvCxnSpPr/>
          <p:nvPr/>
        </p:nvCxnSpPr>
        <p:spPr>
          <a:xfrm>
            <a:off x="5760550" y="2304000"/>
            <a:ext cx="378900" cy="0"/>
          </a:xfrm>
          <a:prstGeom prst="straightConnector1">
            <a:avLst/>
          </a:prstGeom>
          <a:noFill/>
          <a:ln w="9525" cap="flat" cmpd="sng">
            <a:solidFill>
              <a:schemeClr val="dk2"/>
            </a:solidFill>
            <a:prstDash val="solid"/>
            <a:round/>
            <a:headEnd type="none" w="med" len="med"/>
            <a:tailEnd type="triangle" w="med" len="med"/>
          </a:ln>
        </p:spPr>
      </p:cxnSp>
      <p:sp>
        <p:nvSpPr>
          <p:cNvPr id="14195" name="Google Shape;14195;p519"/>
          <p:cNvSpPr txBox="1"/>
          <p:nvPr/>
        </p:nvSpPr>
        <p:spPr>
          <a:xfrm>
            <a:off x="6234700" y="1886925"/>
            <a:ext cx="2052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can spike DA in nucleus accumbens (i.e., get you high) at supra-therapeutic dose</a:t>
            </a:r>
            <a:endParaRPr sz="1200"/>
          </a:p>
        </p:txBody>
      </p:sp>
      <p:grpSp>
        <p:nvGrpSpPr>
          <p:cNvPr id="14196" name="Google Shape;14196;p519"/>
          <p:cNvGrpSpPr/>
          <p:nvPr/>
        </p:nvGrpSpPr>
        <p:grpSpPr>
          <a:xfrm>
            <a:off x="4922585" y="2927100"/>
            <a:ext cx="1768789" cy="2216400"/>
            <a:chOff x="7233125" y="1937650"/>
            <a:chExt cx="2055775" cy="2216400"/>
          </a:xfrm>
        </p:grpSpPr>
        <p:cxnSp>
          <p:nvCxnSpPr>
            <p:cNvPr id="14197" name="Google Shape;14197;p519"/>
            <p:cNvCxnSpPr/>
            <p:nvPr/>
          </p:nvCxnSpPr>
          <p:spPr>
            <a:xfrm>
              <a:off x="7233125" y="2951075"/>
              <a:ext cx="378900" cy="0"/>
            </a:xfrm>
            <a:prstGeom prst="straightConnector1">
              <a:avLst/>
            </a:prstGeom>
            <a:noFill/>
            <a:ln w="9525" cap="flat" cmpd="sng">
              <a:solidFill>
                <a:schemeClr val="dk2"/>
              </a:solidFill>
              <a:prstDash val="solid"/>
              <a:round/>
              <a:headEnd type="none" w="med" len="med"/>
              <a:tailEnd type="triangle" w="med" len="med"/>
            </a:ln>
          </p:spPr>
        </p:cxnSp>
        <p:sp>
          <p:nvSpPr>
            <p:cNvPr id="14198" name="Google Shape;14198;p519"/>
            <p:cNvSpPr txBox="1"/>
            <p:nvPr/>
          </p:nvSpPr>
          <p:spPr>
            <a:xfrm>
              <a:off x="7657200" y="1937650"/>
              <a:ext cx="1631700" cy="221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effects, improvement of ADHD symptoms, appetite suppression, improved sexual dysfunction, seizures at high dose, delayed anxiolytic effects</a:t>
              </a:r>
              <a:endParaRPr sz="1200"/>
            </a:p>
          </p:txBody>
        </p:sp>
      </p:grpSp>
      <p:cxnSp>
        <p:nvCxnSpPr>
          <p:cNvPr id="14199" name="Google Shape;14199;p519"/>
          <p:cNvCxnSpPr/>
          <p:nvPr/>
        </p:nvCxnSpPr>
        <p:spPr>
          <a:xfrm>
            <a:off x="6427535" y="3911950"/>
            <a:ext cx="488400" cy="0"/>
          </a:xfrm>
          <a:prstGeom prst="straightConnector1">
            <a:avLst/>
          </a:prstGeom>
          <a:noFill/>
          <a:ln w="9525" cap="flat" cmpd="sng">
            <a:solidFill>
              <a:schemeClr val="dk2"/>
            </a:solidFill>
            <a:prstDash val="solid"/>
            <a:round/>
            <a:headEnd type="none" w="med" len="med"/>
            <a:tailEnd type="triangle" w="med" len="med"/>
          </a:ln>
        </p:spPr>
      </p:cxnSp>
      <p:sp>
        <p:nvSpPr>
          <p:cNvPr id="14200" name="Google Shape;14200;p519"/>
          <p:cNvSpPr txBox="1"/>
          <p:nvPr/>
        </p:nvSpPr>
        <p:spPr>
          <a:xfrm>
            <a:off x="6975875" y="3520075"/>
            <a:ext cx="2052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indirectly increases DA in prefrontal cortex, which improves ADHD</a:t>
            </a:r>
            <a:endParaRPr sz="1200"/>
          </a:p>
        </p:txBody>
      </p:sp>
      <p:sp>
        <p:nvSpPr>
          <p:cNvPr id="14201" name="Google Shape;14201;p519"/>
          <p:cNvSpPr txBox="1"/>
          <p:nvPr/>
        </p:nvSpPr>
        <p:spPr>
          <a:xfrm>
            <a:off x="3337250" y="775700"/>
            <a:ext cx="1354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 </a:t>
            </a:r>
            <a:endParaRPr sz="1200" b="1"/>
          </a:p>
          <a:p>
            <a:pPr marL="0" lvl="0" indent="0" algn="l" rtl="0">
              <a:spcBef>
                <a:spcPts val="0"/>
              </a:spcBef>
              <a:spcAft>
                <a:spcPts val="0"/>
              </a:spcAft>
              <a:buNone/>
            </a:pPr>
            <a:r>
              <a:rPr lang="en" sz="1200" b="1"/>
              <a:t>in</a:t>
            </a:r>
            <a:r>
              <a:rPr lang="en" sz="1200" b="1" u="sng"/>
              <a:t>H</a:t>
            </a:r>
            <a:r>
              <a:rPr lang="en" sz="1200" b="1"/>
              <a:t>ibitor</a:t>
            </a:r>
            <a:endParaRPr sz="1200" b="1"/>
          </a:p>
          <a:p>
            <a:pPr marL="0" lvl="0" indent="0" algn="l" rtl="0">
              <a:spcBef>
                <a:spcPts val="0"/>
              </a:spcBef>
              <a:spcAft>
                <a:spcPts val="0"/>
              </a:spcAft>
              <a:buNone/>
            </a:pPr>
            <a:r>
              <a:rPr lang="en" sz="1200" b="1"/>
              <a:t>(mod/strong)</a:t>
            </a:r>
            <a:endParaRPr sz="1200" b="1"/>
          </a:p>
        </p:txBody>
      </p:sp>
      <p:pic>
        <p:nvPicPr>
          <p:cNvPr id="14202" name="Google Shape;14202;p519"/>
          <p:cNvPicPr preferRelativeResize="0"/>
          <p:nvPr/>
        </p:nvPicPr>
        <p:blipFill>
          <a:blip r:embed="rId9">
            <a:alphaModFix/>
          </a:blip>
          <a:stretch>
            <a:fillRect/>
          </a:stretch>
        </p:blipFill>
        <p:spPr>
          <a:xfrm>
            <a:off x="7944427" y="257672"/>
            <a:ext cx="828096" cy="661975"/>
          </a:xfrm>
          <a:prstGeom prst="rect">
            <a:avLst/>
          </a:prstGeom>
          <a:noFill/>
          <a:ln>
            <a:noFill/>
          </a:ln>
        </p:spPr>
      </p:pic>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Shape 14206"/>
        <p:cNvGrpSpPr/>
        <p:nvPr/>
      </p:nvGrpSpPr>
      <p:grpSpPr>
        <a:xfrm>
          <a:off x="0" y="0"/>
          <a:ext cx="0" cy="0"/>
          <a:chOff x="0" y="0"/>
          <a:chExt cx="0" cy="0"/>
        </a:xfrm>
      </p:grpSpPr>
      <p:pic>
        <p:nvPicPr>
          <p:cNvPr id="14207" name="Google Shape;14207;p520"/>
          <p:cNvPicPr preferRelativeResize="0"/>
          <p:nvPr/>
        </p:nvPicPr>
        <p:blipFill>
          <a:blip r:embed="rId3">
            <a:alphaModFix/>
          </a:blip>
          <a:stretch>
            <a:fillRect/>
          </a:stretch>
        </p:blipFill>
        <p:spPr>
          <a:xfrm>
            <a:off x="3461150" y="2263075"/>
            <a:ext cx="611925" cy="528750"/>
          </a:xfrm>
          <a:prstGeom prst="rect">
            <a:avLst/>
          </a:prstGeom>
          <a:noFill/>
          <a:ln>
            <a:noFill/>
          </a:ln>
        </p:spPr>
      </p:pic>
      <p:grpSp>
        <p:nvGrpSpPr>
          <p:cNvPr id="14208" name="Google Shape;14208;p520"/>
          <p:cNvGrpSpPr/>
          <p:nvPr/>
        </p:nvGrpSpPr>
        <p:grpSpPr>
          <a:xfrm>
            <a:off x="1604245" y="726561"/>
            <a:ext cx="1768863" cy="1478369"/>
            <a:chOff x="-2521759" y="897403"/>
            <a:chExt cx="1477500" cy="1089600"/>
          </a:xfrm>
        </p:grpSpPr>
        <p:sp>
          <p:nvSpPr>
            <p:cNvPr id="14209" name="Google Shape;14209;p520"/>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210" name="Google Shape;14210;p520"/>
            <p:cNvGrpSpPr/>
            <p:nvPr/>
          </p:nvGrpSpPr>
          <p:grpSpPr>
            <a:xfrm>
              <a:off x="-2127414" y="1275205"/>
              <a:ext cx="688733" cy="700658"/>
              <a:chOff x="40123" y="-1583761"/>
              <a:chExt cx="688733" cy="1109689"/>
            </a:xfrm>
          </p:grpSpPr>
          <p:grpSp>
            <p:nvGrpSpPr>
              <p:cNvPr id="14211" name="Google Shape;14211;p520"/>
              <p:cNvGrpSpPr/>
              <p:nvPr/>
            </p:nvGrpSpPr>
            <p:grpSpPr>
              <a:xfrm>
                <a:off x="45124" y="-1327179"/>
                <a:ext cx="683733" cy="853107"/>
                <a:chOff x="597574" y="1930371"/>
                <a:chExt cx="683733" cy="853107"/>
              </a:xfrm>
            </p:grpSpPr>
            <p:grpSp>
              <p:nvGrpSpPr>
                <p:cNvPr id="14212" name="Google Shape;14212;p520"/>
                <p:cNvGrpSpPr/>
                <p:nvPr/>
              </p:nvGrpSpPr>
              <p:grpSpPr>
                <a:xfrm rot="-5400000">
                  <a:off x="640721" y="2142893"/>
                  <a:ext cx="600335" cy="680836"/>
                  <a:chOff x="15239716" y="-12996420"/>
                  <a:chExt cx="1868456" cy="2463229"/>
                </a:xfrm>
              </p:grpSpPr>
              <p:pic>
                <p:nvPicPr>
                  <p:cNvPr id="14213" name="Google Shape;14213;p520" descr="clipped result image"/>
                  <p:cNvPicPr preferRelativeResize="0"/>
                  <p:nvPr/>
                </p:nvPicPr>
                <p:blipFill rotWithShape="1">
                  <a:blip r:embed="rId4">
                    <a:alphaModFix/>
                  </a:blip>
                  <a:srcRect/>
                  <a:stretch/>
                </p:blipFill>
                <p:spPr>
                  <a:xfrm>
                    <a:off x="16010045" y="-12996420"/>
                    <a:ext cx="1098127" cy="2458497"/>
                  </a:xfrm>
                  <a:prstGeom prst="rect">
                    <a:avLst/>
                  </a:prstGeom>
                  <a:noFill/>
                  <a:ln>
                    <a:noFill/>
                  </a:ln>
                </p:spPr>
              </p:pic>
              <p:pic>
                <p:nvPicPr>
                  <p:cNvPr id="14214" name="Google Shape;14214;p520" descr="clipped result image"/>
                  <p:cNvPicPr preferRelativeResize="0"/>
                  <p:nvPr/>
                </p:nvPicPr>
                <p:blipFill rotWithShape="1">
                  <a:blip r:embed="rId5">
                    <a:alphaModFix/>
                  </a:blip>
                  <a:srcRect/>
                  <a:stretch/>
                </p:blipFill>
                <p:spPr>
                  <a:xfrm>
                    <a:off x="15239716" y="-12991688"/>
                    <a:ext cx="1106322" cy="2458497"/>
                  </a:xfrm>
                  <a:prstGeom prst="rect">
                    <a:avLst/>
                  </a:prstGeom>
                  <a:noFill/>
                  <a:ln>
                    <a:noFill/>
                  </a:ln>
                </p:spPr>
              </p:pic>
            </p:grpSp>
            <p:pic>
              <p:nvPicPr>
                <p:cNvPr id="14215" name="Google Shape;14215;p520" descr="clipped result image"/>
                <p:cNvPicPr preferRelativeResize="0"/>
                <p:nvPr/>
              </p:nvPicPr>
              <p:blipFill rotWithShape="1">
                <a:blip r:embed="rId6">
                  <a:alphaModFix/>
                </a:blip>
                <a:srcRect/>
                <a:stretch/>
              </p:blipFill>
              <p:spPr>
                <a:xfrm rot="-5400000">
                  <a:off x="760924" y="1767021"/>
                  <a:ext cx="352828" cy="679529"/>
                </a:xfrm>
                <a:prstGeom prst="rect">
                  <a:avLst/>
                </a:prstGeom>
                <a:noFill/>
                <a:ln>
                  <a:noFill/>
                </a:ln>
              </p:spPr>
            </p:pic>
          </p:grpSp>
          <p:pic>
            <p:nvPicPr>
              <p:cNvPr id="14216" name="Google Shape;14216;p520" descr="clipped result image"/>
              <p:cNvPicPr preferRelativeResize="0"/>
              <p:nvPr/>
            </p:nvPicPr>
            <p:blipFill rotWithShape="1">
              <a:blip r:embed="rId7">
                <a:alphaModFix/>
              </a:blip>
              <a:srcRect/>
              <a:stretch/>
            </p:blipFill>
            <p:spPr>
              <a:xfrm rot="-5400000">
                <a:off x="203473" y="-1747111"/>
                <a:ext cx="352828" cy="679529"/>
              </a:xfrm>
              <a:prstGeom prst="rect">
                <a:avLst/>
              </a:prstGeom>
              <a:noFill/>
              <a:ln>
                <a:noFill/>
              </a:ln>
            </p:spPr>
          </p:pic>
        </p:grpSp>
      </p:grpSp>
      <p:sp>
        <p:nvSpPr>
          <p:cNvPr id="14217" name="Google Shape;14217;p520"/>
          <p:cNvSpPr txBox="1"/>
          <p:nvPr/>
        </p:nvSpPr>
        <p:spPr>
          <a:xfrm>
            <a:off x="2211600" y="919650"/>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pic>
        <p:nvPicPr>
          <p:cNvPr id="14218" name="Google Shape;14218;p520"/>
          <p:cNvPicPr preferRelativeResize="0"/>
          <p:nvPr/>
        </p:nvPicPr>
        <p:blipFill>
          <a:blip r:embed="rId8">
            <a:alphaModFix/>
          </a:blip>
          <a:stretch>
            <a:fillRect/>
          </a:stretch>
        </p:blipFill>
        <p:spPr>
          <a:xfrm>
            <a:off x="1045691" y="2011500"/>
            <a:ext cx="3829949" cy="2808621"/>
          </a:xfrm>
          <a:prstGeom prst="rect">
            <a:avLst/>
          </a:prstGeom>
          <a:noFill/>
          <a:ln>
            <a:noFill/>
          </a:ln>
        </p:spPr>
      </p:pic>
      <p:sp>
        <p:nvSpPr>
          <p:cNvPr id="14219" name="Google Shape;14219;p520"/>
          <p:cNvSpPr txBox="1"/>
          <p:nvPr/>
        </p:nvSpPr>
        <p:spPr>
          <a:xfrm>
            <a:off x="454700" y="154525"/>
            <a:ext cx="654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Bupropion: Norepinephrine and dopamine reuptake inhibitor (NDRI)</a:t>
            </a:r>
            <a:endParaRPr b="1"/>
          </a:p>
        </p:txBody>
      </p:sp>
      <p:grpSp>
        <p:nvGrpSpPr>
          <p:cNvPr id="14220" name="Google Shape;14220;p520"/>
          <p:cNvGrpSpPr/>
          <p:nvPr/>
        </p:nvGrpSpPr>
        <p:grpSpPr>
          <a:xfrm>
            <a:off x="1332437" y="2124825"/>
            <a:ext cx="5643433" cy="1395263"/>
            <a:chOff x="2936912" y="1580575"/>
            <a:chExt cx="5643433" cy="1395263"/>
          </a:xfrm>
        </p:grpSpPr>
        <p:sp>
          <p:nvSpPr>
            <p:cNvPr id="14221" name="Google Shape;14221;p520"/>
            <p:cNvSpPr txBox="1"/>
            <p:nvPr/>
          </p:nvSpPr>
          <p:spPr>
            <a:xfrm rot="24443">
              <a:off x="2938836" y="24154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Bupropion</a:t>
              </a:r>
              <a:endParaRPr sz="1800" b="1"/>
            </a:p>
            <a:p>
              <a:pPr marL="0" marR="0" lvl="0" indent="0" algn="ctr" rtl="0">
                <a:lnSpc>
                  <a:spcPct val="100000"/>
                </a:lnSpc>
                <a:spcBef>
                  <a:spcPts val="0"/>
                </a:spcBef>
                <a:spcAft>
                  <a:spcPts val="0"/>
                </a:spcAft>
                <a:buClr>
                  <a:srgbClr val="000000"/>
                </a:buClr>
                <a:buSzPts val="800"/>
                <a:buFont typeface="Arial"/>
                <a:buNone/>
              </a:pPr>
              <a:r>
                <a:rPr lang="en" sz="1800" b="1"/>
                <a:t>WELLBUTRIN</a:t>
              </a:r>
              <a:endParaRPr sz="1800" b="1"/>
            </a:p>
            <a:p>
              <a:pPr marL="0" marR="0" lvl="0" indent="0" algn="ctr" rtl="0">
                <a:lnSpc>
                  <a:spcPct val="100000"/>
                </a:lnSpc>
                <a:spcBef>
                  <a:spcPts val="0"/>
                </a:spcBef>
                <a:spcAft>
                  <a:spcPts val="0"/>
                </a:spcAft>
                <a:buClr>
                  <a:srgbClr val="000000"/>
                </a:buClr>
                <a:buSzPts val="800"/>
                <a:buFont typeface="Arial"/>
                <a:buNone/>
              </a:pPr>
              <a:endParaRPr sz="1800" b="1"/>
            </a:p>
          </p:txBody>
        </p:sp>
        <p:sp>
          <p:nvSpPr>
            <p:cNvPr id="14222" name="Google Shape;14222;p520"/>
            <p:cNvSpPr txBox="1"/>
            <p:nvPr/>
          </p:nvSpPr>
          <p:spPr>
            <a:xfrm rot="24547">
              <a:off x="5679458" y="1590918"/>
              <a:ext cx="2898974"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weak</a:t>
              </a:r>
              <a:endParaRPr sz="1200" b="1"/>
            </a:p>
          </p:txBody>
        </p:sp>
      </p:grpSp>
      <p:grpSp>
        <p:nvGrpSpPr>
          <p:cNvPr id="14223" name="Google Shape;14223;p520"/>
          <p:cNvGrpSpPr/>
          <p:nvPr/>
        </p:nvGrpSpPr>
        <p:grpSpPr>
          <a:xfrm>
            <a:off x="4617550" y="1880400"/>
            <a:ext cx="1412700" cy="738900"/>
            <a:chOff x="6547575" y="2561000"/>
            <a:chExt cx="1412700" cy="738900"/>
          </a:xfrm>
        </p:grpSpPr>
        <p:cxnSp>
          <p:nvCxnSpPr>
            <p:cNvPr id="14224" name="Google Shape;14224;p520"/>
            <p:cNvCxnSpPr/>
            <p:nvPr/>
          </p:nvCxnSpPr>
          <p:spPr>
            <a:xfrm>
              <a:off x="6547575" y="3022700"/>
              <a:ext cx="378900" cy="0"/>
            </a:xfrm>
            <a:prstGeom prst="straightConnector1">
              <a:avLst/>
            </a:prstGeom>
            <a:noFill/>
            <a:ln w="9525" cap="flat" cmpd="sng">
              <a:solidFill>
                <a:schemeClr val="dk2"/>
              </a:solidFill>
              <a:prstDash val="solid"/>
              <a:round/>
              <a:headEnd type="none" w="med" len="med"/>
              <a:tailEnd type="triangle" w="med" len="med"/>
            </a:ln>
          </p:spPr>
        </p:cxnSp>
        <p:sp>
          <p:nvSpPr>
            <p:cNvPr id="14225" name="Google Shape;14225;p520"/>
            <p:cNvSpPr txBox="1"/>
            <p:nvPr/>
          </p:nvSpPr>
          <p:spPr>
            <a:xfrm>
              <a:off x="6926475" y="2561000"/>
              <a:ext cx="1033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insignificant at usual doses</a:t>
              </a:r>
              <a:endParaRPr sz="1200"/>
            </a:p>
          </p:txBody>
        </p:sp>
      </p:grpSp>
      <p:sp>
        <p:nvSpPr>
          <p:cNvPr id="14226" name="Google Shape;14226;p520"/>
          <p:cNvSpPr/>
          <p:nvPr/>
        </p:nvSpPr>
        <p:spPr>
          <a:xfrm>
            <a:off x="2061215" y="22343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227" name="Google Shape;14227;p520"/>
          <p:cNvCxnSpPr/>
          <p:nvPr/>
        </p:nvCxnSpPr>
        <p:spPr>
          <a:xfrm>
            <a:off x="2226404" y="4729258"/>
            <a:ext cx="385200" cy="0"/>
          </a:xfrm>
          <a:prstGeom prst="straightConnector1">
            <a:avLst/>
          </a:prstGeom>
          <a:noFill/>
          <a:ln w="28575" cap="flat" cmpd="sng">
            <a:solidFill>
              <a:schemeClr val="dk2"/>
            </a:solidFill>
            <a:prstDash val="solid"/>
            <a:round/>
            <a:headEnd type="none" w="med" len="med"/>
            <a:tailEnd type="none" w="med" len="med"/>
          </a:ln>
        </p:spPr>
      </p:cxnSp>
      <p:sp>
        <p:nvSpPr>
          <p:cNvPr id="14228" name="Google Shape;14228;p520"/>
          <p:cNvSpPr txBox="1"/>
          <p:nvPr/>
        </p:nvSpPr>
        <p:spPr>
          <a:xfrm rot="25061">
            <a:off x="3124609" y="1568468"/>
            <a:ext cx="946525"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dopamine reuptake</a:t>
            </a:r>
            <a:endParaRPr sz="1200" b="1"/>
          </a:p>
          <a:p>
            <a:pPr marL="0" marR="0" lvl="0" indent="0" algn="l" rtl="0">
              <a:lnSpc>
                <a:spcPct val="100000"/>
              </a:lnSpc>
              <a:spcBef>
                <a:spcPts val="0"/>
              </a:spcBef>
              <a:spcAft>
                <a:spcPts val="0"/>
              </a:spcAft>
              <a:buClr>
                <a:srgbClr val="000000"/>
              </a:buClr>
              <a:buSzPts val="800"/>
              <a:buFont typeface="Arial"/>
              <a:buNone/>
            </a:pPr>
            <a:r>
              <a:rPr lang="en" sz="1200" b="1"/>
              <a:t>inhibitor</a:t>
            </a:r>
            <a:endParaRPr sz="1200" b="1"/>
          </a:p>
        </p:txBody>
      </p:sp>
      <p:sp>
        <p:nvSpPr>
          <p:cNvPr id="14229" name="Google Shape;14229;p520"/>
          <p:cNvSpPr txBox="1"/>
          <p:nvPr/>
        </p:nvSpPr>
        <p:spPr>
          <a:xfrm rot="24178">
            <a:off x="3965283" y="3082918"/>
            <a:ext cx="1407635"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Norepinephrine reuptake inhibitor</a:t>
            </a:r>
            <a:endParaRPr sz="1200" b="1"/>
          </a:p>
        </p:txBody>
      </p:sp>
      <p:cxnSp>
        <p:nvCxnSpPr>
          <p:cNvPr id="14230" name="Google Shape;14230;p520"/>
          <p:cNvCxnSpPr/>
          <p:nvPr/>
        </p:nvCxnSpPr>
        <p:spPr>
          <a:xfrm>
            <a:off x="5760550" y="2304000"/>
            <a:ext cx="378900" cy="0"/>
          </a:xfrm>
          <a:prstGeom prst="straightConnector1">
            <a:avLst/>
          </a:prstGeom>
          <a:noFill/>
          <a:ln w="9525" cap="flat" cmpd="sng">
            <a:solidFill>
              <a:schemeClr val="dk2"/>
            </a:solidFill>
            <a:prstDash val="solid"/>
            <a:round/>
            <a:headEnd type="none" w="med" len="med"/>
            <a:tailEnd type="triangle" w="med" len="med"/>
          </a:ln>
        </p:spPr>
      </p:cxnSp>
      <p:sp>
        <p:nvSpPr>
          <p:cNvPr id="14231" name="Google Shape;14231;p520"/>
          <p:cNvSpPr txBox="1"/>
          <p:nvPr/>
        </p:nvSpPr>
        <p:spPr>
          <a:xfrm>
            <a:off x="6234700" y="1886925"/>
            <a:ext cx="2052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can spike DA in nucleus accumbens (i.e., get you high) at supra-therapeutic dose</a:t>
            </a:r>
            <a:endParaRPr sz="1200"/>
          </a:p>
        </p:txBody>
      </p:sp>
      <p:grpSp>
        <p:nvGrpSpPr>
          <p:cNvPr id="14232" name="Google Shape;14232;p520"/>
          <p:cNvGrpSpPr/>
          <p:nvPr/>
        </p:nvGrpSpPr>
        <p:grpSpPr>
          <a:xfrm>
            <a:off x="4922585" y="2927100"/>
            <a:ext cx="1768789" cy="2216400"/>
            <a:chOff x="7233125" y="1937650"/>
            <a:chExt cx="2055775" cy="2216400"/>
          </a:xfrm>
        </p:grpSpPr>
        <p:cxnSp>
          <p:nvCxnSpPr>
            <p:cNvPr id="14233" name="Google Shape;14233;p520"/>
            <p:cNvCxnSpPr/>
            <p:nvPr/>
          </p:nvCxnSpPr>
          <p:spPr>
            <a:xfrm>
              <a:off x="7233125" y="2951075"/>
              <a:ext cx="378900" cy="0"/>
            </a:xfrm>
            <a:prstGeom prst="straightConnector1">
              <a:avLst/>
            </a:prstGeom>
            <a:noFill/>
            <a:ln w="9525" cap="flat" cmpd="sng">
              <a:solidFill>
                <a:schemeClr val="dk2"/>
              </a:solidFill>
              <a:prstDash val="solid"/>
              <a:round/>
              <a:headEnd type="none" w="med" len="med"/>
              <a:tailEnd type="triangle" w="med" len="med"/>
            </a:ln>
          </p:spPr>
        </p:cxnSp>
        <p:sp>
          <p:nvSpPr>
            <p:cNvPr id="14234" name="Google Shape;14234;p520"/>
            <p:cNvSpPr txBox="1"/>
            <p:nvPr/>
          </p:nvSpPr>
          <p:spPr>
            <a:xfrm>
              <a:off x="7657200" y="1937650"/>
              <a:ext cx="1631700" cy="221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effects, improvement of ADHD symptoms, appetite suppression, improved sexual dysfunction, seizures at high dose, delayed anxiolytic effects</a:t>
              </a:r>
              <a:endParaRPr sz="1200"/>
            </a:p>
          </p:txBody>
        </p:sp>
      </p:grpSp>
      <p:cxnSp>
        <p:nvCxnSpPr>
          <p:cNvPr id="14235" name="Google Shape;14235;p520"/>
          <p:cNvCxnSpPr/>
          <p:nvPr/>
        </p:nvCxnSpPr>
        <p:spPr>
          <a:xfrm>
            <a:off x="6427535" y="3911950"/>
            <a:ext cx="488400" cy="0"/>
          </a:xfrm>
          <a:prstGeom prst="straightConnector1">
            <a:avLst/>
          </a:prstGeom>
          <a:noFill/>
          <a:ln w="9525" cap="flat" cmpd="sng">
            <a:solidFill>
              <a:schemeClr val="dk2"/>
            </a:solidFill>
            <a:prstDash val="solid"/>
            <a:round/>
            <a:headEnd type="none" w="med" len="med"/>
            <a:tailEnd type="triangle" w="med" len="med"/>
          </a:ln>
        </p:spPr>
      </p:cxnSp>
      <p:sp>
        <p:nvSpPr>
          <p:cNvPr id="14236" name="Google Shape;14236;p520"/>
          <p:cNvSpPr txBox="1"/>
          <p:nvPr/>
        </p:nvSpPr>
        <p:spPr>
          <a:xfrm>
            <a:off x="6975875" y="3520075"/>
            <a:ext cx="2052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indirectly increases DA in prefrontal cortex, which improves ADHD</a:t>
            </a:r>
            <a:endParaRPr sz="1200"/>
          </a:p>
        </p:txBody>
      </p:sp>
      <p:sp>
        <p:nvSpPr>
          <p:cNvPr id="14237" name="Google Shape;14237;p520"/>
          <p:cNvSpPr txBox="1"/>
          <p:nvPr/>
        </p:nvSpPr>
        <p:spPr>
          <a:xfrm>
            <a:off x="3337250" y="775700"/>
            <a:ext cx="1354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 </a:t>
            </a:r>
            <a:endParaRPr sz="1200" b="1"/>
          </a:p>
          <a:p>
            <a:pPr marL="0" lvl="0" indent="0" algn="l" rtl="0">
              <a:spcBef>
                <a:spcPts val="0"/>
              </a:spcBef>
              <a:spcAft>
                <a:spcPts val="0"/>
              </a:spcAft>
              <a:buNone/>
            </a:pPr>
            <a:r>
              <a:rPr lang="en" sz="1200" b="1"/>
              <a:t>in</a:t>
            </a:r>
            <a:r>
              <a:rPr lang="en" sz="1200" b="1" u="sng"/>
              <a:t>H</a:t>
            </a:r>
            <a:r>
              <a:rPr lang="en" sz="1200" b="1"/>
              <a:t>ibitor</a:t>
            </a:r>
            <a:endParaRPr sz="1200" b="1"/>
          </a:p>
          <a:p>
            <a:pPr marL="0" lvl="0" indent="0" algn="l" rtl="0">
              <a:spcBef>
                <a:spcPts val="0"/>
              </a:spcBef>
              <a:spcAft>
                <a:spcPts val="0"/>
              </a:spcAft>
              <a:buNone/>
            </a:pPr>
            <a:r>
              <a:rPr lang="en" sz="1200" b="1"/>
              <a:t>(mod/strong)</a:t>
            </a:r>
            <a:endParaRPr sz="1200" b="1"/>
          </a:p>
        </p:txBody>
      </p:sp>
      <p:sp>
        <p:nvSpPr>
          <p:cNvPr id="14238" name="Google Shape;14238;p520"/>
          <p:cNvSpPr txBox="1"/>
          <p:nvPr/>
        </p:nvSpPr>
        <p:spPr>
          <a:xfrm>
            <a:off x="4570229" y="683450"/>
            <a:ext cx="984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increases levels of CYP2D6 substrates</a:t>
            </a:r>
            <a:endParaRPr sz="1200"/>
          </a:p>
        </p:txBody>
      </p:sp>
      <p:cxnSp>
        <p:nvCxnSpPr>
          <p:cNvPr id="14239" name="Google Shape;14239;p520"/>
          <p:cNvCxnSpPr/>
          <p:nvPr/>
        </p:nvCxnSpPr>
        <p:spPr>
          <a:xfrm>
            <a:off x="4191325" y="1145150"/>
            <a:ext cx="378900" cy="0"/>
          </a:xfrm>
          <a:prstGeom prst="straightConnector1">
            <a:avLst/>
          </a:prstGeom>
          <a:noFill/>
          <a:ln w="9525" cap="flat" cmpd="sng">
            <a:solidFill>
              <a:schemeClr val="dk2"/>
            </a:solidFill>
            <a:prstDash val="solid"/>
            <a:round/>
            <a:headEnd type="none" w="med" len="med"/>
            <a:tailEnd type="triangle" w="med" len="med"/>
          </a:ln>
        </p:spPr>
      </p:cxnSp>
      <p:pic>
        <p:nvPicPr>
          <p:cNvPr id="14240" name="Google Shape;14240;p520"/>
          <p:cNvPicPr preferRelativeResize="0"/>
          <p:nvPr/>
        </p:nvPicPr>
        <p:blipFill>
          <a:blip r:embed="rId9">
            <a:alphaModFix/>
          </a:blip>
          <a:stretch>
            <a:fillRect/>
          </a:stretch>
        </p:blipFill>
        <p:spPr>
          <a:xfrm>
            <a:off x="7944427" y="257672"/>
            <a:ext cx="828096" cy="6619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pic>
        <p:nvPicPr>
          <p:cNvPr id="733" name="Google Shape;733;p62"/>
          <p:cNvPicPr preferRelativeResize="0"/>
          <p:nvPr/>
        </p:nvPicPr>
        <p:blipFill rotWithShape="1">
          <a:blip r:embed="rId3">
            <a:alphaModFix/>
          </a:blip>
          <a:srcRect t="3670"/>
          <a:stretch/>
        </p:blipFill>
        <p:spPr>
          <a:xfrm>
            <a:off x="3038350" y="379200"/>
            <a:ext cx="2495270" cy="3328376"/>
          </a:xfrm>
          <a:prstGeom prst="rect">
            <a:avLst/>
          </a:prstGeom>
          <a:noFill/>
          <a:ln>
            <a:noFill/>
          </a:ln>
        </p:spPr>
      </p:pic>
      <p:sp>
        <p:nvSpPr>
          <p:cNvPr id="734" name="Google Shape;734;p62"/>
          <p:cNvSpPr txBox="1"/>
          <p:nvPr/>
        </p:nvSpPr>
        <p:spPr>
          <a:xfrm>
            <a:off x="6536750" y="3474425"/>
            <a:ext cx="1820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Enzyme</a:t>
            </a:r>
            <a:endParaRPr sz="1200"/>
          </a:p>
        </p:txBody>
      </p:sp>
      <p:sp>
        <p:nvSpPr>
          <p:cNvPr id="735" name="Google Shape;735;p62"/>
          <p:cNvSpPr txBox="1"/>
          <p:nvPr/>
        </p:nvSpPr>
        <p:spPr>
          <a:xfrm rot="-804569">
            <a:off x="2537143" y="1862822"/>
            <a:ext cx="2999884" cy="32322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neuron cell  membrane</a:t>
            </a:r>
            <a:endParaRPr sz="700"/>
          </a:p>
        </p:txBody>
      </p:sp>
      <p:sp>
        <p:nvSpPr>
          <p:cNvPr id="736" name="Google Shape;736;p62"/>
          <p:cNvSpPr txBox="1"/>
          <p:nvPr/>
        </p:nvSpPr>
        <p:spPr>
          <a:xfrm>
            <a:off x="3518751" y="343029"/>
            <a:ext cx="2037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1"/>
                </a:solidFill>
              </a:rPr>
              <a:t>neurotransmitter</a:t>
            </a:r>
            <a:endParaRPr sz="1000">
              <a:solidFill>
                <a:schemeClr val="lt1"/>
              </a:solidFill>
            </a:endParaRPr>
          </a:p>
        </p:txBody>
      </p:sp>
      <p:pic>
        <p:nvPicPr>
          <p:cNvPr id="737" name="Google Shape;737;p62"/>
          <p:cNvPicPr preferRelativeResize="0"/>
          <p:nvPr/>
        </p:nvPicPr>
        <p:blipFill>
          <a:blip r:embed="rId4">
            <a:alphaModFix/>
          </a:blip>
          <a:stretch>
            <a:fillRect/>
          </a:stretch>
        </p:blipFill>
        <p:spPr>
          <a:xfrm>
            <a:off x="2901400" y="2723800"/>
            <a:ext cx="2205925" cy="1485900"/>
          </a:xfrm>
          <a:prstGeom prst="rect">
            <a:avLst/>
          </a:prstGeom>
          <a:noFill/>
          <a:ln>
            <a:noFill/>
          </a:ln>
        </p:spPr>
      </p:pic>
      <p:pic>
        <p:nvPicPr>
          <p:cNvPr id="738" name="Google Shape;738;p62"/>
          <p:cNvPicPr preferRelativeResize="0"/>
          <p:nvPr/>
        </p:nvPicPr>
        <p:blipFill>
          <a:blip r:embed="rId4">
            <a:alphaModFix/>
          </a:blip>
          <a:stretch>
            <a:fillRect/>
          </a:stretch>
        </p:blipFill>
        <p:spPr>
          <a:xfrm>
            <a:off x="4840625" y="2357825"/>
            <a:ext cx="2726325" cy="1485900"/>
          </a:xfrm>
          <a:prstGeom prst="rect">
            <a:avLst/>
          </a:prstGeom>
          <a:noFill/>
          <a:ln>
            <a:noFill/>
          </a:ln>
        </p:spPr>
      </p:pic>
      <p:sp>
        <p:nvSpPr>
          <p:cNvPr id="739" name="Google Shape;739;p62"/>
          <p:cNvSpPr txBox="1"/>
          <p:nvPr/>
        </p:nvSpPr>
        <p:spPr>
          <a:xfrm>
            <a:off x="243227" y="99800"/>
            <a:ext cx="2572200" cy="1354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Chemical neurotransmission</a:t>
            </a:r>
            <a:endParaRPr sz="1900" b="1"/>
          </a:p>
          <a:p>
            <a:pPr marL="0" lvl="0" indent="0" algn="l" rtl="0">
              <a:spcBef>
                <a:spcPts val="0"/>
              </a:spcBef>
              <a:spcAft>
                <a:spcPts val="0"/>
              </a:spcAft>
              <a:buNone/>
            </a:pPr>
            <a:endParaRPr sz="1900" b="1"/>
          </a:p>
          <a:p>
            <a:pPr marL="0" lvl="0" indent="0" algn="l" rtl="0">
              <a:spcBef>
                <a:spcPts val="0"/>
              </a:spcBef>
              <a:spcAft>
                <a:spcPts val="0"/>
              </a:spcAft>
              <a:buNone/>
            </a:pPr>
            <a:endParaRPr sz="1900" b="1"/>
          </a:p>
        </p:txBody>
      </p:sp>
      <p:sp>
        <p:nvSpPr>
          <p:cNvPr id="740" name="Google Shape;740;p62"/>
          <p:cNvSpPr txBox="1"/>
          <p:nvPr/>
        </p:nvSpPr>
        <p:spPr>
          <a:xfrm>
            <a:off x="582550" y="2969925"/>
            <a:ext cx="81423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dk1"/>
                </a:solidFill>
              </a:rPr>
              <a:t>Neurotransmission can alter the target neuron </a:t>
            </a:r>
            <a:endParaRPr sz="2000">
              <a:solidFill>
                <a:schemeClr val="dk1"/>
              </a:solidFill>
            </a:endParaRPr>
          </a:p>
          <a:p>
            <a:pPr marL="0" lvl="0" indent="0" algn="l" rtl="0">
              <a:spcBef>
                <a:spcPts val="0"/>
              </a:spcBef>
              <a:spcAft>
                <a:spcPts val="0"/>
              </a:spcAft>
              <a:buClr>
                <a:schemeClr val="dk1"/>
              </a:buClr>
              <a:buSzPts val="1100"/>
              <a:buFont typeface="Arial"/>
              <a:buNone/>
            </a:pPr>
            <a:r>
              <a:rPr lang="en" sz="2000">
                <a:solidFill>
                  <a:schemeClr val="dk1"/>
                </a:solidFill>
              </a:rPr>
              <a:t>in a profound and enduring manner.  </a:t>
            </a:r>
            <a:endParaRPr sz="2000">
              <a:solidFill>
                <a:schemeClr val="dk1"/>
              </a:solidFill>
            </a:endParaRPr>
          </a:p>
          <a:p>
            <a:pPr marL="0" lvl="0" indent="0" algn="l" rtl="0">
              <a:spcBef>
                <a:spcPts val="0"/>
              </a:spcBef>
              <a:spcAft>
                <a:spcPts val="0"/>
              </a:spcAft>
              <a:buNone/>
            </a:pPr>
            <a:endParaRPr sz="2000">
              <a:solidFill>
                <a:schemeClr val="dk1"/>
              </a:solidFill>
            </a:endParaRPr>
          </a:p>
          <a:p>
            <a:pPr marL="0" lvl="0" indent="0" algn="l" rtl="0">
              <a:spcBef>
                <a:spcPts val="0"/>
              </a:spcBef>
              <a:spcAft>
                <a:spcPts val="0"/>
              </a:spcAft>
              <a:buNone/>
            </a:pPr>
            <a:r>
              <a:rPr lang="en" sz="2000">
                <a:solidFill>
                  <a:schemeClr val="dk1"/>
                </a:solidFill>
              </a:rPr>
              <a:t>The presynaptic </a:t>
            </a:r>
            <a:r>
              <a:rPr lang="en" sz="2000" b="1">
                <a:solidFill>
                  <a:schemeClr val="dk1"/>
                </a:solidFill>
              </a:rPr>
              <a:t>genome</a:t>
            </a:r>
            <a:r>
              <a:rPr lang="en" sz="2000">
                <a:solidFill>
                  <a:schemeClr val="dk1"/>
                </a:solidFill>
              </a:rPr>
              <a:t> is talking to the postsynaptic </a:t>
            </a:r>
            <a:r>
              <a:rPr lang="en" sz="2000" b="1">
                <a:solidFill>
                  <a:schemeClr val="dk1"/>
                </a:solidFill>
              </a:rPr>
              <a:t>genome</a:t>
            </a:r>
            <a:r>
              <a:rPr lang="en" sz="2000">
                <a:solidFill>
                  <a:schemeClr val="dk1"/>
                </a:solidFill>
              </a:rPr>
              <a:t>.</a:t>
            </a:r>
            <a:endParaRPr sz="2000">
              <a:solidFill>
                <a:schemeClr val="dk1"/>
              </a:solidFill>
            </a:endParaRPr>
          </a:p>
          <a:p>
            <a:pPr marL="0" lvl="0" indent="0" algn="l" rtl="0">
              <a:spcBef>
                <a:spcPts val="0"/>
              </a:spcBef>
              <a:spcAft>
                <a:spcPts val="0"/>
              </a:spcAft>
              <a:buNone/>
            </a:pPr>
            <a:endParaRPr sz="2000">
              <a:solidFill>
                <a:schemeClr val="dk1"/>
              </a:solidFill>
            </a:endParaRPr>
          </a:p>
          <a:p>
            <a:pPr marL="0" lvl="0" indent="0" algn="l" rtl="0">
              <a:spcBef>
                <a:spcPts val="0"/>
              </a:spcBef>
              <a:spcAft>
                <a:spcPts val="0"/>
              </a:spcAft>
              <a:buNone/>
            </a:pPr>
            <a:endParaRPr sz="2000"/>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Shape 14244"/>
        <p:cNvGrpSpPr/>
        <p:nvPr/>
      </p:nvGrpSpPr>
      <p:grpSpPr>
        <a:xfrm>
          <a:off x="0" y="0"/>
          <a:ext cx="0" cy="0"/>
          <a:chOff x="0" y="0"/>
          <a:chExt cx="0" cy="0"/>
        </a:xfrm>
      </p:grpSpPr>
      <p:pic>
        <p:nvPicPr>
          <p:cNvPr id="14245" name="Google Shape;14245;p521"/>
          <p:cNvPicPr preferRelativeResize="0"/>
          <p:nvPr/>
        </p:nvPicPr>
        <p:blipFill>
          <a:blip r:embed="rId3">
            <a:alphaModFix/>
          </a:blip>
          <a:stretch>
            <a:fillRect/>
          </a:stretch>
        </p:blipFill>
        <p:spPr>
          <a:xfrm>
            <a:off x="3461150" y="2263075"/>
            <a:ext cx="611925" cy="528750"/>
          </a:xfrm>
          <a:prstGeom prst="rect">
            <a:avLst/>
          </a:prstGeom>
          <a:noFill/>
          <a:ln>
            <a:noFill/>
          </a:ln>
        </p:spPr>
      </p:pic>
      <p:grpSp>
        <p:nvGrpSpPr>
          <p:cNvPr id="14246" name="Google Shape;14246;p521"/>
          <p:cNvGrpSpPr/>
          <p:nvPr/>
        </p:nvGrpSpPr>
        <p:grpSpPr>
          <a:xfrm>
            <a:off x="1604245" y="726561"/>
            <a:ext cx="1768863" cy="1478369"/>
            <a:chOff x="-2521759" y="897403"/>
            <a:chExt cx="1477500" cy="1089600"/>
          </a:xfrm>
        </p:grpSpPr>
        <p:sp>
          <p:nvSpPr>
            <p:cNvPr id="14247" name="Google Shape;14247;p521"/>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248" name="Google Shape;14248;p521"/>
            <p:cNvGrpSpPr/>
            <p:nvPr/>
          </p:nvGrpSpPr>
          <p:grpSpPr>
            <a:xfrm>
              <a:off x="-2127414" y="1275205"/>
              <a:ext cx="688733" cy="700658"/>
              <a:chOff x="40123" y="-1583761"/>
              <a:chExt cx="688733" cy="1109689"/>
            </a:xfrm>
          </p:grpSpPr>
          <p:grpSp>
            <p:nvGrpSpPr>
              <p:cNvPr id="14249" name="Google Shape;14249;p521"/>
              <p:cNvGrpSpPr/>
              <p:nvPr/>
            </p:nvGrpSpPr>
            <p:grpSpPr>
              <a:xfrm>
                <a:off x="45124" y="-1327179"/>
                <a:ext cx="683733" cy="853107"/>
                <a:chOff x="597574" y="1930371"/>
                <a:chExt cx="683733" cy="853107"/>
              </a:xfrm>
            </p:grpSpPr>
            <p:grpSp>
              <p:nvGrpSpPr>
                <p:cNvPr id="14250" name="Google Shape;14250;p521"/>
                <p:cNvGrpSpPr/>
                <p:nvPr/>
              </p:nvGrpSpPr>
              <p:grpSpPr>
                <a:xfrm rot="-5400000">
                  <a:off x="640721" y="2142893"/>
                  <a:ext cx="600335" cy="680836"/>
                  <a:chOff x="15239716" y="-12996420"/>
                  <a:chExt cx="1868456" cy="2463229"/>
                </a:xfrm>
              </p:grpSpPr>
              <p:pic>
                <p:nvPicPr>
                  <p:cNvPr id="14251" name="Google Shape;14251;p521" descr="clipped result image"/>
                  <p:cNvPicPr preferRelativeResize="0"/>
                  <p:nvPr/>
                </p:nvPicPr>
                <p:blipFill rotWithShape="1">
                  <a:blip r:embed="rId4">
                    <a:alphaModFix/>
                  </a:blip>
                  <a:srcRect/>
                  <a:stretch/>
                </p:blipFill>
                <p:spPr>
                  <a:xfrm>
                    <a:off x="16010045" y="-12996420"/>
                    <a:ext cx="1098127" cy="2458497"/>
                  </a:xfrm>
                  <a:prstGeom prst="rect">
                    <a:avLst/>
                  </a:prstGeom>
                  <a:noFill/>
                  <a:ln>
                    <a:noFill/>
                  </a:ln>
                </p:spPr>
              </p:pic>
              <p:pic>
                <p:nvPicPr>
                  <p:cNvPr id="14252" name="Google Shape;14252;p521" descr="clipped result image"/>
                  <p:cNvPicPr preferRelativeResize="0"/>
                  <p:nvPr/>
                </p:nvPicPr>
                <p:blipFill rotWithShape="1">
                  <a:blip r:embed="rId5">
                    <a:alphaModFix/>
                  </a:blip>
                  <a:srcRect/>
                  <a:stretch/>
                </p:blipFill>
                <p:spPr>
                  <a:xfrm>
                    <a:off x="15239716" y="-12991688"/>
                    <a:ext cx="1106322" cy="2458497"/>
                  </a:xfrm>
                  <a:prstGeom prst="rect">
                    <a:avLst/>
                  </a:prstGeom>
                  <a:noFill/>
                  <a:ln>
                    <a:noFill/>
                  </a:ln>
                </p:spPr>
              </p:pic>
            </p:grpSp>
            <p:pic>
              <p:nvPicPr>
                <p:cNvPr id="14253" name="Google Shape;14253;p521" descr="clipped result image"/>
                <p:cNvPicPr preferRelativeResize="0"/>
                <p:nvPr/>
              </p:nvPicPr>
              <p:blipFill rotWithShape="1">
                <a:blip r:embed="rId6">
                  <a:alphaModFix/>
                </a:blip>
                <a:srcRect/>
                <a:stretch/>
              </p:blipFill>
              <p:spPr>
                <a:xfrm rot="-5400000">
                  <a:off x="760924" y="1767021"/>
                  <a:ext cx="352828" cy="679529"/>
                </a:xfrm>
                <a:prstGeom prst="rect">
                  <a:avLst/>
                </a:prstGeom>
                <a:noFill/>
                <a:ln>
                  <a:noFill/>
                </a:ln>
              </p:spPr>
            </p:pic>
          </p:grpSp>
          <p:pic>
            <p:nvPicPr>
              <p:cNvPr id="14254" name="Google Shape;14254;p521" descr="clipped result image"/>
              <p:cNvPicPr preferRelativeResize="0"/>
              <p:nvPr/>
            </p:nvPicPr>
            <p:blipFill rotWithShape="1">
              <a:blip r:embed="rId7">
                <a:alphaModFix/>
              </a:blip>
              <a:srcRect/>
              <a:stretch/>
            </p:blipFill>
            <p:spPr>
              <a:xfrm rot="-5400000">
                <a:off x="203473" y="-1747111"/>
                <a:ext cx="352828" cy="679529"/>
              </a:xfrm>
              <a:prstGeom prst="rect">
                <a:avLst/>
              </a:prstGeom>
              <a:noFill/>
              <a:ln>
                <a:noFill/>
              </a:ln>
            </p:spPr>
          </p:pic>
        </p:grpSp>
      </p:grpSp>
      <p:sp>
        <p:nvSpPr>
          <p:cNvPr id="14255" name="Google Shape;14255;p521"/>
          <p:cNvSpPr txBox="1"/>
          <p:nvPr/>
        </p:nvSpPr>
        <p:spPr>
          <a:xfrm>
            <a:off x="2211600" y="919650"/>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pic>
        <p:nvPicPr>
          <p:cNvPr id="14256" name="Google Shape;14256;p521"/>
          <p:cNvPicPr preferRelativeResize="0"/>
          <p:nvPr/>
        </p:nvPicPr>
        <p:blipFill>
          <a:blip r:embed="rId8">
            <a:alphaModFix/>
          </a:blip>
          <a:stretch>
            <a:fillRect/>
          </a:stretch>
        </p:blipFill>
        <p:spPr>
          <a:xfrm>
            <a:off x="1045691" y="2011500"/>
            <a:ext cx="3829949" cy="2808621"/>
          </a:xfrm>
          <a:prstGeom prst="rect">
            <a:avLst/>
          </a:prstGeom>
          <a:noFill/>
          <a:ln>
            <a:noFill/>
          </a:ln>
        </p:spPr>
      </p:pic>
      <p:sp>
        <p:nvSpPr>
          <p:cNvPr id="14257" name="Google Shape;14257;p521"/>
          <p:cNvSpPr txBox="1"/>
          <p:nvPr/>
        </p:nvSpPr>
        <p:spPr>
          <a:xfrm>
            <a:off x="454700" y="154525"/>
            <a:ext cx="654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Bupropion: Norepinephrine and dopamine reuptake inhibitor (NDRI)</a:t>
            </a:r>
            <a:endParaRPr b="1"/>
          </a:p>
        </p:txBody>
      </p:sp>
      <p:grpSp>
        <p:nvGrpSpPr>
          <p:cNvPr id="14258" name="Google Shape;14258;p521"/>
          <p:cNvGrpSpPr/>
          <p:nvPr/>
        </p:nvGrpSpPr>
        <p:grpSpPr>
          <a:xfrm>
            <a:off x="1332437" y="2124825"/>
            <a:ext cx="5643433" cy="1395263"/>
            <a:chOff x="2936912" y="1580575"/>
            <a:chExt cx="5643433" cy="1395263"/>
          </a:xfrm>
        </p:grpSpPr>
        <p:sp>
          <p:nvSpPr>
            <p:cNvPr id="14259" name="Google Shape;14259;p521"/>
            <p:cNvSpPr txBox="1"/>
            <p:nvPr/>
          </p:nvSpPr>
          <p:spPr>
            <a:xfrm rot="24443">
              <a:off x="2938836" y="24154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Bupropion</a:t>
              </a:r>
              <a:endParaRPr sz="1800" b="1"/>
            </a:p>
            <a:p>
              <a:pPr marL="0" marR="0" lvl="0" indent="0" algn="ctr" rtl="0">
                <a:lnSpc>
                  <a:spcPct val="100000"/>
                </a:lnSpc>
                <a:spcBef>
                  <a:spcPts val="0"/>
                </a:spcBef>
                <a:spcAft>
                  <a:spcPts val="0"/>
                </a:spcAft>
                <a:buClr>
                  <a:srgbClr val="000000"/>
                </a:buClr>
                <a:buSzPts val="800"/>
                <a:buFont typeface="Arial"/>
                <a:buNone/>
              </a:pPr>
              <a:r>
                <a:rPr lang="en" sz="1800" b="1"/>
                <a:t>WELLBUTRIN</a:t>
              </a:r>
              <a:endParaRPr sz="1800" b="1"/>
            </a:p>
            <a:p>
              <a:pPr marL="0" marR="0" lvl="0" indent="0" algn="ctr" rtl="0">
                <a:lnSpc>
                  <a:spcPct val="100000"/>
                </a:lnSpc>
                <a:spcBef>
                  <a:spcPts val="0"/>
                </a:spcBef>
                <a:spcAft>
                  <a:spcPts val="0"/>
                </a:spcAft>
                <a:buClr>
                  <a:srgbClr val="000000"/>
                </a:buClr>
                <a:buSzPts val="800"/>
                <a:buFont typeface="Arial"/>
                <a:buNone/>
              </a:pPr>
              <a:endParaRPr sz="1800" b="1"/>
            </a:p>
          </p:txBody>
        </p:sp>
        <p:sp>
          <p:nvSpPr>
            <p:cNvPr id="14260" name="Google Shape;14260;p521"/>
            <p:cNvSpPr txBox="1"/>
            <p:nvPr/>
          </p:nvSpPr>
          <p:spPr>
            <a:xfrm rot="24547">
              <a:off x="5679458" y="1590918"/>
              <a:ext cx="2898974"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weak</a:t>
              </a:r>
              <a:endParaRPr sz="1200" b="1"/>
            </a:p>
          </p:txBody>
        </p:sp>
      </p:grpSp>
      <p:grpSp>
        <p:nvGrpSpPr>
          <p:cNvPr id="14261" name="Google Shape;14261;p521"/>
          <p:cNvGrpSpPr/>
          <p:nvPr/>
        </p:nvGrpSpPr>
        <p:grpSpPr>
          <a:xfrm>
            <a:off x="4617550" y="1880400"/>
            <a:ext cx="1412700" cy="738900"/>
            <a:chOff x="6547575" y="2561000"/>
            <a:chExt cx="1412700" cy="738900"/>
          </a:xfrm>
        </p:grpSpPr>
        <p:cxnSp>
          <p:nvCxnSpPr>
            <p:cNvPr id="14262" name="Google Shape;14262;p521"/>
            <p:cNvCxnSpPr/>
            <p:nvPr/>
          </p:nvCxnSpPr>
          <p:spPr>
            <a:xfrm>
              <a:off x="6547575" y="3022700"/>
              <a:ext cx="378900" cy="0"/>
            </a:xfrm>
            <a:prstGeom prst="straightConnector1">
              <a:avLst/>
            </a:prstGeom>
            <a:noFill/>
            <a:ln w="9525" cap="flat" cmpd="sng">
              <a:solidFill>
                <a:schemeClr val="dk2"/>
              </a:solidFill>
              <a:prstDash val="solid"/>
              <a:round/>
              <a:headEnd type="none" w="med" len="med"/>
              <a:tailEnd type="triangle" w="med" len="med"/>
            </a:ln>
          </p:spPr>
        </p:cxnSp>
        <p:sp>
          <p:nvSpPr>
            <p:cNvPr id="14263" name="Google Shape;14263;p521"/>
            <p:cNvSpPr txBox="1"/>
            <p:nvPr/>
          </p:nvSpPr>
          <p:spPr>
            <a:xfrm>
              <a:off x="6926475" y="2561000"/>
              <a:ext cx="1033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insignificant at usual doses</a:t>
              </a:r>
              <a:endParaRPr sz="1200"/>
            </a:p>
          </p:txBody>
        </p:sp>
      </p:grpSp>
      <p:sp>
        <p:nvSpPr>
          <p:cNvPr id="14264" name="Google Shape;14264;p521"/>
          <p:cNvSpPr/>
          <p:nvPr/>
        </p:nvSpPr>
        <p:spPr>
          <a:xfrm>
            <a:off x="2061215" y="22343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265" name="Google Shape;14265;p521"/>
          <p:cNvCxnSpPr/>
          <p:nvPr/>
        </p:nvCxnSpPr>
        <p:spPr>
          <a:xfrm>
            <a:off x="2226404" y="4729258"/>
            <a:ext cx="385200" cy="0"/>
          </a:xfrm>
          <a:prstGeom prst="straightConnector1">
            <a:avLst/>
          </a:prstGeom>
          <a:noFill/>
          <a:ln w="28575" cap="flat" cmpd="sng">
            <a:solidFill>
              <a:schemeClr val="dk2"/>
            </a:solidFill>
            <a:prstDash val="solid"/>
            <a:round/>
            <a:headEnd type="none" w="med" len="med"/>
            <a:tailEnd type="none" w="med" len="med"/>
          </a:ln>
        </p:spPr>
      </p:cxnSp>
      <p:sp>
        <p:nvSpPr>
          <p:cNvPr id="14266" name="Google Shape;14266;p521"/>
          <p:cNvSpPr txBox="1"/>
          <p:nvPr/>
        </p:nvSpPr>
        <p:spPr>
          <a:xfrm rot="25061">
            <a:off x="3124609" y="1568468"/>
            <a:ext cx="946525"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dopamine reuptake</a:t>
            </a:r>
            <a:endParaRPr sz="1200" b="1"/>
          </a:p>
          <a:p>
            <a:pPr marL="0" marR="0" lvl="0" indent="0" algn="l" rtl="0">
              <a:lnSpc>
                <a:spcPct val="100000"/>
              </a:lnSpc>
              <a:spcBef>
                <a:spcPts val="0"/>
              </a:spcBef>
              <a:spcAft>
                <a:spcPts val="0"/>
              </a:spcAft>
              <a:buClr>
                <a:srgbClr val="000000"/>
              </a:buClr>
              <a:buSzPts val="800"/>
              <a:buFont typeface="Arial"/>
              <a:buNone/>
            </a:pPr>
            <a:r>
              <a:rPr lang="en" sz="1200" b="1"/>
              <a:t>inhibitor</a:t>
            </a:r>
            <a:endParaRPr sz="1200" b="1"/>
          </a:p>
        </p:txBody>
      </p:sp>
      <p:sp>
        <p:nvSpPr>
          <p:cNvPr id="14267" name="Google Shape;14267;p521"/>
          <p:cNvSpPr txBox="1"/>
          <p:nvPr/>
        </p:nvSpPr>
        <p:spPr>
          <a:xfrm rot="24178">
            <a:off x="3965283" y="3082918"/>
            <a:ext cx="1407635"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Norepinephrine reuptake inhibitor</a:t>
            </a:r>
            <a:endParaRPr sz="1200" b="1"/>
          </a:p>
        </p:txBody>
      </p:sp>
      <p:cxnSp>
        <p:nvCxnSpPr>
          <p:cNvPr id="14268" name="Google Shape;14268;p521"/>
          <p:cNvCxnSpPr/>
          <p:nvPr/>
        </p:nvCxnSpPr>
        <p:spPr>
          <a:xfrm>
            <a:off x="5760550" y="2304000"/>
            <a:ext cx="378900" cy="0"/>
          </a:xfrm>
          <a:prstGeom prst="straightConnector1">
            <a:avLst/>
          </a:prstGeom>
          <a:noFill/>
          <a:ln w="9525" cap="flat" cmpd="sng">
            <a:solidFill>
              <a:schemeClr val="dk2"/>
            </a:solidFill>
            <a:prstDash val="solid"/>
            <a:round/>
            <a:headEnd type="none" w="med" len="med"/>
            <a:tailEnd type="triangle" w="med" len="med"/>
          </a:ln>
        </p:spPr>
      </p:cxnSp>
      <p:sp>
        <p:nvSpPr>
          <p:cNvPr id="14269" name="Google Shape;14269;p521"/>
          <p:cNvSpPr txBox="1"/>
          <p:nvPr/>
        </p:nvSpPr>
        <p:spPr>
          <a:xfrm>
            <a:off x="6234700" y="1886925"/>
            <a:ext cx="2052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can spike DA in nucleus accumbens (i.e., get you high) at supra-therapeutic dose</a:t>
            </a:r>
            <a:endParaRPr sz="1200"/>
          </a:p>
        </p:txBody>
      </p:sp>
      <p:grpSp>
        <p:nvGrpSpPr>
          <p:cNvPr id="14270" name="Google Shape;14270;p521"/>
          <p:cNvGrpSpPr/>
          <p:nvPr/>
        </p:nvGrpSpPr>
        <p:grpSpPr>
          <a:xfrm>
            <a:off x="4922585" y="2927100"/>
            <a:ext cx="1768789" cy="2216400"/>
            <a:chOff x="7233125" y="1937650"/>
            <a:chExt cx="2055775" cy="2216400"/>
          </a:xfrm>
        </p:grpSpPr>
        <p:cxnSp>
          <p:nvCxnSpPr>
            <p:cNvPr id="14271" name="Google Shape;14271;p521"/>
            <p:cNvCxnSpPr/>
            <p:nvPr/>
          </p:nvCxnSpPr>
          <p:spPr>
            <a:xfrm>
              <a:off x="7233125" y="2951075"/>
              <a:ext cx="378900" cy="0"/>
            </a:xfrm>
            <a:prstGeom prst="straightConnector1">
              <a:avLst/>
            </a:prstGeom>
            <a:noFill/>
            <a:ln w="9525" cap="flat" cmpd="sng">
              <a:solidFill>
                <a:schemeClr val="dk2"/>
              </a:solidFill>
              <a:prstDash val="solid"/>
              <a:round/>
              <a:headEnd type="none" w="med" len="med"/>
              <a:tailEnd type="triangle" w="med" len="med"/>
            </a:ln>
          </p:spPr>
        </p:cxnSp>
        <p:sp>
          <p:nvSpPr>
            <p:cNvPr id="14272" name="Google Shape;14272;p521"/>
            <p:cNvSpPr txBox="1"/>
            <p:nvPr/>
          </p:nvSpPr>
          <p:spPr>
            <a:xfrm>
              <a:off x="7657200" y="1937650"/>
              <a:ext cx="1631700" cy="221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effects, improvement of ADHD symptoms, appetite suppression, improved sexual dysfunction, seizures at high dose, delayed anxiolytic effects</a:t>
              </a:r>
              <a:endParaRPr sz="1200"/>
            </a:p>
          </p:txBody>
        </p:sp>
      </p:grpSp>
      <p:cxnSp>
        <p:nvCxnSpPr>
          <p:cNvPr id="14273" name="Google Shape;14273;p521"/>
          <p:cNvCxnSpPr/>
          <p:nvPr/>
        </p:nvCxnSpPr>
        <p:spPr>
          <a:xfrm>
            <a:off x="6427535" y="3911950"/>
            <a:ext cx="488400" cy="0"/>
          </a:xfrm>
          <a:prstGeom prst="straightConnector1">
            <a:avLst/>
          </a:prstGeom>
          <a:noFill/>
          <a:ln w="9525" cap="flat" cmpd="sng">
            <a:solidFill>
              <a:schemeClr val="dk2"/>
            </a:solidFill>
            <a:prstDash val="solid"/>
            <a:round/>
            <a:headEnd type="none" w="med" len="med"/>
            <a:tailEnd type="triangle" w="med" len="med"/>
          </a:ln>
        </p:spPr>
      </p:cxnSp>
      <p:sp>
        <p:nvSpPr>
          <p:cNvPr id="14274" name="Google Shape;14274;p521"/>
          <p:cNvSpPr txBox="1"/>
          <p:nvPr/>
        </p:nvSpPr>
        <p:spPr>
          <a:xfrm>
            <a:off x="6975875" y="3520075"/>
            <a:ext cx="2052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indirectly increases DA in prefrontal cortex, which improves ADHD</a:t>
            </a:r>
            <a:endParaRPr sz="1200"/>
          </a:p>
        </p:txBody>
      </p:sp>
      <p:sp>
        <p:nvSpPr>
          <p:cNvPr id="14275" name="Google Shape;14275;p521"/>
          <p:cNvSpPr txBox="1"/>
          <p:nvPr/>
        </p:nvSpPr>
        <p:spPr>
          <a:xfrm>
            <a:off x="3337250" y="775700"/>
            <a:ext cx="1354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 </a:t>
            </a:r>
            <a:endParaRPr sz="1200" b="1"/>
          </a:p>
          <a:p>
            <a:pPr marL="0" lvl="0" indent="0" algn="l" rtl="0">
              <a:spcBef>
                <a:spcPts val="0"/>
              </a:spcBef>
              <a:spcAft>
                <a:spcPts val="0"/>
              </a:spcAft>
              <a:buNone/>
            </a:pPr>
            <a:r>
              <a:rPr lang="en" sz="1200" b="1"/>
              <a:t>in</a:t>
            </a:r>
            <a:r>
              <a:rPr lang="en" sz="1200" b="1" u="sng"/>
              <a:t>H</a:t>
            </a:r>
            <a:r>
              <a:rPr lang="en" sz="1200" b="1"/>
              <a:t>ibitor</a:t>
            </a:r>
            <a:endParaRPr sz="1200" b="1"/>
          </a:p>
          <a:p>
            <a:pPr marL="0" lvl="0" indent="0" algn="l" rtl="0">
              <a:spcBef>
                <a:spcPts val="0"/>
              </a:spcBef>
              <a:spcAft>
                <a:spcPts val="0"/>
              </a:spcAft>
              <a:buNone/>
            </a:pPr>
            <a:r>
              <a:rPr lang="en" sz="1200" b="1"/>
              <a:t>(mod/strong)</a:t>
            </a:r>
            <a:endParaRPr sz="1200" b="1"/>
          </a:p>
        </p:txBody>
      </p:sp>
      <p:sp>
        <p:nvSpPr>
          <p:cNvPr id="14276" name="Google Shape;14276;p521"/>
          <p:cNvSpPr txBox="1"/>
          <p:nvPr/>
        </p:nvSpPr>
        <p:spPr>
          <a:xfrm>
            <a:off x="4570229" y="683450"/>
            <a:ext cx="984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increases levels of CYP2D6 substrates</a:t>
            </a:r>
            <a:endParaRPr sz="1200"/>
          </a:p>
        </p:txBody>
      </p:sp>
      <p:cxnSp>
        <p:nvCxnSpPr>
          <p:cNvPr id="14277" name="Google Shape;14277;p521"/>
          <p:cNvCxnSpPr/>
          <p:nvPr/>
        </p:nvCxnSpPr>
        <p:spPr>
          <a:xfrm>
            <a:off x="4191325" y="1145150"/>
            <a:ext cx="378900" cy="0"/>
          </a:xfrm>
          <a:prstGeom prst="straightConnector1">
            <a:avLst/>
          </a:prstGeom>
          <a:noFill/>
          <a:ln w="9525" cap="flat" cmpd="sng">
            <a:solidFill>
              <a:schemeClr val="dk2"/>
            </a:solidFill>
            <a:prstDash val="solid"/>
            <a:round/>
            <a:headEnd type="none" w="med" len="med"/>
            <a:tailEnd type="triangle" w="med" len="med"/>
          </a:ln>
        </p:spPr>
      </p:cxnSp>
      <p:sp>
        <p:nvSpPr>
          <p:cNvPr id="14278" name="Google Shape;14278;p521"/>
          <p:cNvSpPr txBox="1"/>
          <p:nvPr/>
        </p:nvSpPr>
        <p:spPr>
          <a:xfrm>
            <a:off x="5767350" y="842700"/>
            <a:ext cx="2586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Strategically combined with dextromethorphan (DXM) to in</a:t>
            </a:r>
            <a:r>
              <a:rPr lang="en" sz="1200" u="sng"/>
              <a:t>H</a:t>
            </a:r>
            <a:r>
              <a:rPr lang="en" sz="1200"/>
              <a:t>ibit its metabolism to “bad dextro”</a:t>
            </a:r>
            <a:endParaRPr sz="1200"/>
          </a:p>
        </p:txBody>
      </p:sp>
      <p:cxnSp>
        <p:nvCxnSpPr>
          <p:cNvPr id="14279" name="Google Shape;14279;p521"/>
          <p:cNvCxnSpPr/>
          <p:nvPr/>
        </p:nvCxnSpPr>
        <p:spPr>
          <a:xfrm>
            <a:off x="5388450" y="1164188"/>
            <a:ext cx="378900" cy="0"/>
          </a:xfrm>
          <a:prstGeom prst="straightConnector1">
            <a:avLst/>
          </a:prstGeom>
          <a:noFill/>
          <a:ln w="9525" cap="flat" cmpd="sng">
            <a:solidFill>
              <a:schemeClr val="dk2"/>
            </a:solidFill>
            <a:prstDash val="solid"/>
            <a:round/>
            <a:headEnd type="none" w="med" len="med"/>
            <a:tailEnd type="triangle" w="med" len="med"/>
          </a:ln>
        </p:spPr>
      </p:cxnSp>
      <p:pic>
        <p:nvPicPr>
          <p:cNvPr id="14280" name="Google Shape;14280;p521"/>
          <p:cNvPicPr preferRelativeResize="0"/>
          <p:nvPr/>
        </p:nvPicPr>
        <p:blipFill>
          <a:blip r:embed="rId9">
            <a:alphaModFix/>
          </a:blip>
          <a:stretch>
            <a:fillRect/>
          </a:stretch>
        </p:blipFill>
        <p:spPr>
          <a:xfrm>
            <a:off x="7944427" y="257672"/>
            <a:ext cx="828096" cy="661975"/>
          </a:xfrm>
          <a:prstGeom prst="rect">
            <a:avLst/>
          </a:prstGeom>
          <a:noFill/>
          <a:ln>
            <a:noFill/>
          </a:ln>
        </p:spPr>
      </p:pic>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Shape 14284"/>
        <p:cNvGrpSpPr/>
        <p:nvPr/>
      </p:nvGrpSpPr>
      <p:grpSpPr>
        <a:xfrm>
          <a:off x="0" y="0"/>
          <a:ext cx="0" cy="0"/>
          <a:chOff x="0" y="0"/>
          <a:chExt cx="0" cy="0"/>
        </a:xfrm>
      </p:grpSpPr>
      <p:pic>
        <p:nvPicPr>
          <p:cNvPr id="14285" name="Google Shape;14285;p522"/>
          <p:cNvPicPr preferRelativeResize="0"/>
          <p:nvPr/>
        </p:nvPicPr>
        <p:blipFill>
          <a:blip r:embed="rId3">
            <a:alphaModFix/>
          </a:blip>
          <a:stretch>
            <a:fillRect/>
          </a:stretch>
        </p:blipFill>
        <p:spPr>
          <a:xfrm>
            <a:off x="3461150" y="2263075"/>
            <a:ext cx="611925" cy="528750"/>
          </a:xfrm>
          <a:prstGeom prst="rect">
            <a:avLst/>
          </a:prstGeom>
          <a:noFill/>
          <a:ln>
            <a:noFill/>
          </a:ln>
        </p:spPr>
      </p:pic>
      <p:grpSp>
        <p:nvGrpSpPr>
          <p:cNvPr id="14286" name="Google Shape;14286;p522"/>
          <p:cNvGrpSpPr/>
          <p:nvPr/>
        </p:nvGrpSpPr>
        <p:grpSpPr>
          <a:xfrm>
            <a:off x="1604245" y="726561"/>
            <a:ext cx="1768863" cy="1478369"/>
            <a:chOff x="-2521759" y="897403"/>
            <a:chExt cx="1477500" cy="1089600"/>
          </a:xfrm>
        </p:grpSpPr>
        <p:sp>
          <p:nvSpPr>
            <p:cNvPr id="14287" name="Google Shape;14287;p522"/>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288" name="Google Shape;14288;p522"/>
            <p:cNvGrpSpPr/>
            <p:nvPr/>
          </p:nvGrpSpPr>
          <p:grpSpPr>
            <a:xfrm>
              <a:off x="-2127414" y="1275205"/>
              <a:ext cx="688733" cy="700658"/>
              <a:chOff x="40123" y="-1583761"/>
              <a:chExt cx="688733" cy="1109689"/>
            </a:xfrm>
          </p:grpSpPr>
          <p:grpSp>
            <p:nvGrpSpPr>
              <p:cNvPr id="14289" name="Google Shape;14289;p522"/>
              <p:cNvGrpSpPr/>
              <p:nvPr/>
            </p:nvGrpSpPr>
            <p:grpSpPr>
              <a:xfrm>
                <a:off x="45124" y="-1327179"/>
                <a:ext cx="683733" cy="853107"/>
                <a:chOff x="597574" y="1930371"/>
                <a:chExt cx="683733" cy="853107"/>
              </a:xfrm>
            </p:grpSpPr>
            <p:grpSp>
              <p:nvGrpSpPr>
                <p:cNvPr id="14290" name="Google Shape;14290;p522"/>
                <p:cNvGrpSpPr/>
                <p:nvPr/>
              </p:nvGrpSpPr>
              <p:grpSpPr>
                <a:xfrm rot="-5400000">
                  <a:off x="640721" y="2142893"/>
                  <a:ext cx="600335" cy="680836"/>
                  <a:chOff x="15239716" y="-12996420"/>
                  <a:chExt cx="1868456" cy="2463229"/>
                </a:xfrm>
              </p:grpSpPr>
              <p:pic>
                <p:nvPicPr>
                  <p:cNvPr id="14291" name="Google Shape;14291;p522" descr="clipped result image"/>
                  <p:cNvPicPr preferRelativeResize="0"/>
                  <p:nvPr/>
                </p:nvPicPr>
                <p:blipFill rotWithShape="1">
                  <a:blip r:embed="rId4">
                    <a:alphaModFix/>
                  </a:blip>
                  <a:srcRect/>
                  <a:stretch/>
                </p:blipFill>
                <p:spPr>
                  <a:xfrm>
                    <a:off x="16010045" y="-12996420"/>
                    <a:ext cx="1098127" cy="2458497"/>
                  </a:xfrm>
                  <a:prstGeom prst="rect">
                    <a:avLst/>
                  </a:prstGeom>
                  <a:noFill/>
                  <a:ln>
                    <a:noFill/>
                  </a:ln>
                </p:spPr>
              </p:pic>
              <p:pic>
                <p:nvPicPr>
                  <p:cNvPr id="14292" name="Google Shape;14292;p522" descr="clipped result image"/>
                  <p:cNvPicPr preferRelativeResize="0"/>
                  <p:nvPr/>
                </p:nvPicPr>
                <p:blipFill rotWithShape="1">
                  <a:blip r:embed="rId5">
                    <a:alphaModFix/>
                  </a:blip>
                  <a:srcRect/>
                  <a:stretch/>
                </p:blipFill>
                <p:spPr>
                  <a:xfrm>
                    <a:off x="15239716" y="-12991688"/>
                    <a:ext cx="1106322" cy="2458497"/>
                  </a:xfrm>
                  <a:prstGeom prst="rect">
                    <a:avLst/>
                  </a:prstGeom>
                  <a:noFill/>
                  <a:ln>
                    <a:noFill/>
                  </a:ln>
                </p:spPr>
              </p:pic>
            </p:grpSp>
            <p:pic>
              <p:nvPicPr>
                <p:cNvPr id="14293" name="Google Shape;14293;p522" descr="clipped result image"/>
                <p:cNvPicPr preferRelativeResize="0"/>
                <p:nvPr/>
              </p:nvPicPr>
              <p:blipFill rotWithShape="1">
                <a:blip r:embed="rId6">
                  <a:alphaModFix/>
                </a:blip>
                <a:srcRect/>
                <a:stretch/>
              </p:blipFill>
              <p:spPr>
                <a:xfrm rot="-5400000">
                  <a:off x="760924" y="1767021"/>
                  <a:ext cx="352828" cy="679529"/>
                </a:xfrm>
                <a:prstGeom prst="rect">
                  <a:avLst/>
                </a:prstGeom>
                <a:noFill/>
                <a:ln>
                  <a:noFill/>
                </a:ln>
              </p:spPr>
            </p:pic>
          </p:grpSp>
          <p:pic>
            <p:nvPicPr>
              <p:cNvPr id="14294" name="Google Shape;14294;p522" descr="clipped result image"/>
              <p:cNvPicPr preferRelativeResize="0"/>
              <p:nvPr/>
            </p:nvPicPr>
            <p:blipFill rotWithShape="1">
              <a:blip r:embed="rId7">
                <a:alphaModFix/>
              </a:blip>
              <a:srcRect/>
              <a:stretch/>
            </p:blipFill>
            <p:spPr>
              <a:xfrm rot="-5400000">
                <a:off x="203473" y="-1747111"/>
                <a:ext cx="352828" cy="679529"/>
              </a:xfrm>
              <a:prstGeom prst="rect">
                <a:avLst/>
              </a:prstGeom>
              <a:noFill/>
              <a:ln>
                <a:noFill/>
              </a:ln>
            </p:spPr>
          </p:pic>
        </p:grpSp>
      </p:grpSp>
      <p:sp>
        <p:nvSpPr>
          <p:cNvPr id="14295" name="Google Shape;14295;p522"/>
          <p:cNvSpPr txBox="1"/>
          <p:nvPr/>
        </p:nvSpPr>
        <p:spPr>
          <a:xfrm>
            <a:off x="2211600" y="919650"/>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pic>
        <p:nvPicPr>
          <p:cNvPr id="14296" name="Google Shape;14296;p522"/>
          <p:cNvPicPr preferRelativeResize="0"/>
          <p:nvPr/>
        </p:nvPicPr>
        <p:blipFill>
          <a:blip r:embed="rId8">
            <a:alphaModFix/>
          </a:blip>
          <a:stretch>
            <a:fillRect/>
          </a:stretch>
        </p:blipFill>
        <p:spPr>
          <a:xfrm>
            <a:off x="1045691" y="2011500"/>
            <a:ext cx="3829949" cy="2808621"/>
          </a:xfrm>
          <a:prstGeom prst="rect">
            <a:avLst/>
          </a:prstGeom>
          <a:noFill/>
          <a:ln>
            <a:noFill/>
          </a:ln>
        </p:spPr>
      </p:pic>
      <p:sp>
        <p:nvSpPr>
          <p:cNvPr id="14297" name="Google Shape;14297;p522"/>
          <p:cNvSpPr txBox="1"/>
          <p:nvPr/>
        </p:nvSpPr>
        <p:spPr>
          <a:xfrm>
            <a:off x="454700" y="154525"/>
            <a:ext cx="654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Bupropion: Norepinephrine and dopamine reuptake inhibitor (NDRI)</a:t>
            </a:r>
            <a:endParaRPr b="1"/>
          </a:p>
        </p:txBody>
      </p:sp>
      <p:grpSp>
        <p:nvGrpSpPr>
          <p:cNvPr id="14298" name="Google Shape;14298;p522"/>
          <p:cNvGrpSpPr/>
          <p:nvPr/>
        </p:nvGrpSpPr>
        <p:grpSpPr>
          <a:xfrm>
            <a:off x="1332437" y="2124825"/>
            <a:ext cx="5643433" cy="1395263"/>
            <a:chOff x="2936912" y="1580575"/>
            <a:chExt cx="5643433" cy="1395263"/>
          </a:xfrm>
        </p:grpSpPr>
        <p:sp>
          <p:nvSpPr>
            <p:cNvPr id="14299" name="Google Shape;14299;p522"/>
            <p:cNvSpPr txBox="1"/>
            <p:nvPr/>
          </p:nvSpPr>
          <p:spPr>
            <a:xfrm rot="24443">
              <a:off x="2938836" y="24154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Bupropion</a:t>
              </a:r>
              <a:endParaRPr sz="1800" b="1"/>
            </a:p>
            <a:p>
              <a:pPr marL="0" marR="0" lvl="0" indent="0" algn="ctr" rtl="0">
                <a:lnSpc>
                  <a:spcPct val="100000"/>
                </a:lnSpc>
                <a:spcBef>
                  <a:spcPts val="0"/>
                </a:spcBef>
                <a:spcAft>
                  <a:spcPts val="0"/>
                </a:spcAft>
                <a:buClr>
                  <a:srgbClr val="000000"/>
                </a:buClr>
                <a:buSzPts val="800"/>
                <a:buFont typeface="Arial"/>
                <a:buNone/>
              </a:pPr>
              <a:r>
                <a:rPr lang="en" sz="1800" b="1"/>
                <a:t>WELLBUTRIN</a:t>
              </a:r>
              <a:endParaRPr sz="1800" b="1"/>
            </a:p>
            <a:p>
              <a:pPr marL="0" marR="0" lvl="0" indent="0" algn="ctr" rtl="0">
                <a:lnSpc>
                  <a:spcPct val="100000"/>
                </a:lnSpc>
                <a:spcBef>
                  <a:spcPts val="0"/>
                </a:spcBef>
                <a:spcAft>
                  <a:spcPts val="0"/>
                </a:spcAft>
                <a:buClr>
                  <a:srgbClr val="000000"/>
                </a:buClr>
                <a:buSzPts val="800"/>
                <a:buFont typeface="Arial"/>
                <a:buNone/>
              </a:pPr>
              <a:endParaRPr sz="1800" b="1"/>
            </a:p>
          </p:txBody>
        </p:sp>
        <p:sp>
          <p:nvSpPr>
            <p:cNvPr id="14300" name="Google Shape;14300;p522"/>
            <p:cNvSpPr txBox="1"/>
            <p:nvPr/>
          </p:nvSpPr>
          <p:spPr>
            <a:xfrm rot="24547">
              <a:off x="5679458" y="1590918"/>
              <a:ext cx="2898974"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weak</a:t>
              </a:r>
              <a:endParaRPr sz="1200" b="1"/>
            </a:p>
          </p:txBody>
        </p:sp>
      </p:grpSp>
      <p:grpSp>
        <p:nvGrpSpPr>
          <p:cNvPr id="14301" name="Google Shape;14301;p522"/>
          <p:cNvGrpSpPr/>
          <p:nvPr/>
        </p:nvGrpSpPr>
        <p:grpSpPr>
          <a:xfrm>
            <a:off x="4617550" y="1880400"/>
            <a:ext cx="1412700" cy="738900"/>
            <a:chOff x="6547575" y="2561000"/>
            <a:chExt cx="1412700" cy="738900"/>
          </a:xfrm>
        </p:grpSpPr>
        <p:cxnSp>
          <p:nvCxnSpPr>
            <p:cNvPr id="14302" name="Google Shape;14302;p522"/>
            <p:cNvCxnSpPr/>
            <p:nvPr/>
          </p:nvCxnSpPr>
          <p:spPr>
            <a:xfrm>
              <a:off x="6547575" y="3022700"/>
              <a:ext cx="378900" cy="0"/>
            </a:xfrm>
            <a:prstGeom prst="straightConnector1">
              <a:avLst/>
            </a:prstGeom>
            <a:noFill/>
            <a:ln w="9525" cap="flat" cmpd="sng">
              <a:solidFill>
                <a:schemeClr val="dk2"/>
              </a:solidFill>
              <a:prstDash val="solid"/>
              <a:round/>
              <a:headEnd type="none" w="med" len="med"/>
              <a:tailEnd type="triangle" w="med" len="med"/>
            </a:ln>
          </p:spPr>
        </p:cxnSp>
        <p:sp>
          <p:nvSpPr>
            <p:cNvPr id="14303" name="Google Shape;14303;p522"/>
            <p:cNvSpPr txBox="1"/>
            <p:nvPr/>
          </p:nvSpPr>
          <p:spPr>
            <a:xfrm>
              <a:off x="6926475" y="2561000"/>
              <a:ext cx="1033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insignificant at usual doses</a:t>
              </a:r>
              <a:endParaRPr sz="1200"/>
            </a:p>
          </p:txBody>
        </p:sp>
      </p:grpSp>
      <p:sp>
        <p:nvSpPr>
          <p:cNvPr id="14304" name="Google Shape;14304;p522"/>
          <p:cNvSpPr/>
          <p:nvPr/>
        </p:nvSpPr>
        <p:spPr>
          <a:xfrm>
            <a:off x="2061215" y="22343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305" name="Google Shape;14305;p522"/>
          <p:cNvCxnSpPr/>
          <p:nvPr/>
        </p:nvCxnSpPr>
        <p:spPr>
          <a:xfrm>
            <a:off x="2226404" y="4729258"/>
            <a:ext cx="385200" cy="0"/>
          </a:xfrm>
          <a:prstGeom prst="straightConnector1">
            <a:avLst/>
          </a:prstGeom>
          <a:noFill/>
          <a:ln w="28575" cap="flat" cmpd="sng">
            <a:solidFill>
              <a:schemeClr val="dk2"/>
            </a:solidFill>
            <a:prstDash val="solid"/>
            <a:round/>
            <a:headEnd type="none" w="med" len="med"/>
            <a:tailEnd type="none" w="med" len="med"/>
          </a:ln>
        </p:spPr>
      </p:cxnSp>
      <p:sp>
        <p:nvSpPr>
          <p:cNvPr id="14306" name="Google Shape;14306;p522"/>
          <p:cNvSpPr txBox="1"/>
          <p:nvPr/>
        </p:nvSpPr>
        <p:spPr>
          <a:xfrm rot="25061">
            <a:off x="3124609" y="1568468"/>
            <a:ext cx="946525"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dopamine reuptake</a:t>
            </a:r>
            <a:endParaRPr sz="1200" b="1"/>
          </a:p>
          <a:p>
            <a:pPr marL="0" marR="0" lvl="0" indent="0" algn="l" rtl="0">
              <a:lnSpc>
                <a:spcPct val="100000"/>
              </a:lnSpc>
              <a:spcBef>
                <a:spcPts val="0"/>
              </a:spcBef>
              <a:spcAft>
                <a:spcPts val="0"/>
              </a:spcAft>
              <a:buClr>
                <a:srgbClr val="000000"/>
              </a:buClr>
              <a:buSzPts val="800"/>
              <a:buFont typeface="Arial"/>
              <a:buNone/>
            </a:pPr>
            <a:r>
              <a:rPr lang="en" sz="1200" b="1"/>
              <a:t>inhibitor</a:t>
            </a:r>
            <a:endParaRPr sz="1200" b="1"/>
          </a:p>
        </p:txBody>
      </p:sp>
      <p:sp>
        <p:nvSpPr>
          <p:cNvPr id="14307" name="Google Shape;14307;p522"/>
          <p:cNvSpPr txBox="1"/>
          <p:nvPr/>
        </p:nvSpPr>
        <p:spPr>
          <a:xfrm rot="24178">
            <a:off x="3965283" y="3082918"/>
            <a:ext cx="1407635"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Norepinephrine reuptake inhibitor</a:t>
            </a:r>
            <a:endParaRPr sz="1200" b="1"/>
          </a:p>
        </p:txBody>
      </p:sp>
      <p:cxnSp>
        <p:nvCxnSpPr>
          <p:cNvPr id="14308" name="Google Shape;14308;p522"/>
          <p:cNvCxnSpPr/>
          <p:nvPr/>
        </p:nvCxnSpPr>
        <p:spPr>
          <a:xfrm>
            <a:off x="5760550" y="2304000"/>
            <a:ext cx="378900" cy="0"/>
          </a:xfrm>
          <a:prstGeom prst="straightConnector1">
            <a:avLst/>
          </a:prstGeom>
          <a:noFill/>
          <a:ln w="9525" cap="flat" cmpd="sng">
            <a:solidFill>
              <a:schemeClr val="dk2"/>
            </a:solidFill>
            <a:prstDash val="solid"/>
            <a:round/>
            <a:headEnd type="none" w="med" len="med"/>
            <a:tailEnd type="triangle" w="med" len="med"/>
          </a:ln>
        </p:spPr>
      </p:cxnSp>
      <p:sp>
        <p:nvSpPr>
          <p:cNvPr id="14309" name="Google Shape;14309;p522"/>
          <p:cNvSpPr txBox="1"/>
          <p:nvPr/>
        </p:nvSpPr>
        <p:spPr>
          <a:xfrm>
            <a:off x="6234700" y="1886925"/>
            <a:ext cx="2052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can spike DA in nucleus accumbens (i.e., get you high) at supra-therapeutic dose</a:t>
            </a:r>
            <a:endParaRPr sz="1200"/>
          </a:p>
        </p:txBody>
      </p:sp>
      <p:grpSp>
        <p:nvGrpSpPr>
          <p:cNvPr id="14310" name="Google Shape;14310;p522"/>
          <p:cNvGrpSpPr/>
          <p:nvPr/>
        </p:nvGrpSpPr>
        <p:grpSpPr>
          <a:xfrm>
            <a:off x="4922585" y="2927100"/>
            <a:ext cx="1768789" cy="2216400"/>
            <a:chOff x="7233125" y="1937650"/>
            <a:chExt cx="2055775" cy="2216400"/>
          </a:xfrm>
        </p:grpSpPr>
        <p:cxnSp>
          <p:nvCxnSpPr>
            <p:cNvPr id="14311" name="Google Shape;14311;p522"/>
            <p:cNvCxnSpPr/>
            <p:nvPr/>
          </p:nvCxnSpPr>
          <p:spPr>
            <a:xfrm>
              <a:off x="7233125" y="2951075"/>
              <a:ext cx="378900" cy="0"/>
            </a:xfrm>
            <a:prstGeom prst="straightConnector1">
              <a:avLst/>
            </a:prstGeom>
            <a:noFill/>
            <a:ln w="9525" cap="flat" cmpd="sng">
              <a:solidFill>
                <a:schemeClr val="dk2"/>
              </a:solidFill>
              <a:prstDash val="solid"/>
              <a:round/>
              <a:headEnd type="none" w="med" len="med"/>
              <a:tailEnd type="triangle" w="med" len="med"/>
            </a:ln>
          </p:spPr>
        </p:cxnSp>
        <p:sp>
          <p:nvSpPr>
            <p:cNvPr id="14312" name="Google Shape;14312;p522"/>
            <p:cNvSpPr txBox="1"/>
            <p:nvPr/>
          </p:nvSpPr>
          <p:spPr>
            <a:xfrm>
              <a:off x="7657200" y="1937650"/>
              <a:ext cx="1631700" cy="221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effects, improvement of ADHD symptoms, appetite suppression, improved sexual dysfunction, seizures at high dose, delayed anxiolytic effects</a:t>
              </a:r>
              <a:endParaRPr sz="1200"/>
            </a:p>
          </p:txBody>
        </p:sp>
      </p:grpSp>
      <p:cxnSp>
        <p:nvCxnSpPr>
          <p:cNvPr id="14313" name="Google Shape;14313;p522"/>
          <p:cNvCxnSpPr/>
          <p:nvPr/>
        </p:nvCxnSpPr>
        <p:spPr>
          <a:xfrm>
            <a:off x="6427535" y="3911950"/>
            <a:ext cx="488400" cy="0"/>
          </a:xfrm>
          <a:prstGeom prst="straightConnector1">
            <a:avLst/>
          </a:prstGeom>
          <a:noFill/>
          <a:ln w="9525" cap="flat" cmpd="sng">
            <a:solidFill>
              <a:schemeClr val="dk2"/>
            </a:solidFill>
            <a:prstDash val="solid"/>
            <a:round/>
            <a:headEnd type="none" w="med" len="med"/>
            <a:tailEnd type="triangle" w="med" len="med"/>
          </a:ln>
        </p:spPr>
      </p:cxnSp>
      <p:sp>
        <p:nvSpPr>
          <p:cNvPr id="14314" name="Google Shape;14314;p522"/>
          <p:cNvSpPr txBox="1"/>
          <p:nvPr/>
        </p:nvSpPr>
        <p:spPr>
          <a:xfrm>
            <a:off x="6975875" y="3520075"/>
            <a:ext cx="2052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indirectly increases DA in prefrontal cortex, which improves ADHD</a:t>
            </a:r>
            <a:endParaRPr sz="1200"/>
          </a:p>
        </p:txBody>
      </p:sp>
      <p:sp>
        <p:nvSpPr>
          <p:cNvPr id="14315" name="Google Shape;14315;p522"/>
          <p:cNvSpPr txBox="1"/>
          <p:nvPr/>
        </p:nvSpPr>
        <p:spPr>
          <a:xfrm>
            <a:off x="3337250" y="775700"/>
            <a:ext cx="1354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 </a:t>
            </a:r>
            <a:endParaRPr sz="1200" b="1"/>
          </a:p>
          <a:p>
            <a:pPr marL="0" lvl="0" indent="0" algn="l" rtl="0">
              <a:spcBef>
                <a:spcPts val="0"/>
              </a:spcBef>
              <a:spcAft>
                <a:spcPts val="0"/>
              </a:spcAft>
              <a:buNone/>
            </a:pPr>
            <a:r>
              <a:rPr lang="en" sz="1200" b="1"/>
              <a:t>in</a:t>
            </a:r>
            <a:r>
              <a:rPr lang="en" sz="1200" b="1" u="sng"/>
              <a:t>H</a:t>
            </a:r>
            <a:r>
              <a:rPr lang="en" sz="1200" b="1"/>
              <a:t>ibitor</a:t>
            </a:r>
            <a:endParaRPr sz="1200" b="1"/>
          </a:p>
          <a:p>
            <a:pPr marL="0" lvl="0" indent="0" algn="l" rtl="0">
              <a:spcBef>
                <a:spcPts val="0"/>
              </a:spcBef>
              <a:spcAft>
                <a:spcPts val="0"/>
              </a:spcAft>
              <a:buNone/>
            </a:pPr>
            <a:r>
              <a:rPr lang="en" sz="1200" b="1"/>
              <a:t>(mod/strong)</a:t>
            </a:r>
            <a:endParaRPr sz="1200" b="1"/>
          </a:p>
        </p:txBody>
      </p:sp>
      <p:sp>
        <p:nvSpPr>
          <p:cNvPr id="14316" name="Google Shape;14316;p522"/>
          <p:cNvSpPr txBox="1"/>
          <p:nvPr/>
        </p:nvSpPr>
        <p:spPr>
          <a:xfrm>
            <a:off x="4570229" y="683450"/>
            <a:ext cx="984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increases levels of CYP2D6 substrates</a:t>
            </a:r>
            <a:endParaRPr sz="1200"/>
          </a:p>
        </p:txBody>
      </p:sp>
      <p:cxnSp>
        <p:nvCxnSpPr>
          <p:cNvPr id="14317" name="Google Shape;14317;p522"/>
          <p:cNvCxnSpPr/>
          <p:nvPr/>
        </p:nvCxnSpPr>
        <p:spPr>
          <a:xfrm>
            <a:off x="4191325" y="1145150"/>
            <a:ext cx="378900" cy="0"/>
          </a:xfrm>
          <a:prstGeom prst="straightConnector1">
            <a:avLst/>
          </a:prstGeom>
          <a:noFill/>
          <a:ln w="9525" cap="flat" cmpd="sng">
            <a:solidFill>
              <a:schemeClr val="dk2"/>
            </a:solidFill>
            <a:prstDash val="solid"/>
            <a:round/>
            <a:headEnd type="none" w="med" len="med"/>
            <a:tailEnd type="triangle" w="med" len="med"/>
          </a:ln>
        </p:spPr>
      </p:cxnSp>
      <p:sp>
        <p:nvSpPr>
          <p:cNvPr id="14318" name="Google Shape;14318;p522"/>
          <p:cNvSpPr txBox="1"/>
          <p:nvPr/>
        </p:nvSpPr>
        <p:spPr>
          <a:xfrm>
            <a:off x="5767350" y="842700"/>
            <a:ext cx="2586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Strategically combined with dextromethorphan (DXM) to in</a:t>
            </a:r>
            <a:r>
              <a:rPr lang="en" sz="1200" u="sng"/>
              <a:t>H</a:t>
            </a:r>
            <a:r>
              <a:rPr lang="en" sz="1200"/>
              <a:t>ibit its metabolism to “bad dextro”</a:t>
            </a:r>
            <a:endParaRPr sz="1200"/>
          </a:p>
        </p:txBody>
      </p:sp>
      <p:cxnSp>
        <p:nvCxnSpPr>
          <p:cNvPr id="14319" name="Google Shape;14319;p522"/>
          <p:cNvCxnSpPr/>
          <p:nvPr/>
        </p:nvCxnSpPr>
        <p:spPr>
          <a:xfrm>
            <a:off x="5388450" y="1164188"/>
            <a:ext cx="378900" cy="0"/>
          </a:xfrm>
          <a:prstGeom prst="straightConnector1">
            <a:avLst/>
          </a:prstGeom>
          <a:noFill/>
          <a:ln w="9525" cap="flat" cmpd="sng">
            <a:solidFill>
              <a:schemeClr val="dk2"/>
            </a:solidFill>
            <a:prstDash val="solid"/>
            <a:round/>
            <a:headEnd type="none" w="med" len="med"/>
            <a:tailEnd type="triangle" w="med" len="med"/>
          </a:ln>
        </p:spPr>
      </p:cxnSp>
      <p:cxnSp>
        <p:nvCxnSpPr>
          <p:cNvPr id="14320" name="Google Shape;14320;p522"/>
          <p:cNvCxnSpPr/>
          <p:nvPr/>
        </p:nvCxnSpPr>
        <p:spPr>
          <a:xfrm>
            <a:off x="1073450" y="2185750"/>
            <a:ext cx="1345800" cy="360600"/>
          </a:xfrm>
          <a:prstGeom prst="straightConnector1">
            <a:avLst/>
          </a:prstGeom>
          <a:noFill/>
          <a:ln w="9525" cap="flat" cmpd="sng">
            <a:solidFill>
              <a:schemeClr val="dk2"/>
            </a:solidFill>
            <a:prstDash val="solid"/>
            <a:round/>
            <a:headEnd type="none" w="med" len="med"/>
            <a:tailEnd type="triangle" w="med" len="med"/>
          </a:ln>
        </p:spPr>
      </p:cxnSp>
      <p:sp>
        <p:nvSpPr>
          <p:cNvPr id="14321" name="Google Shape;14321;p522"/>
          <p:cNvSpPr txBox="1"/>
          <p:nvPr/>
        </p:nvSpPr>
        <p:spPr>
          <a:xfrm>
            <a:off x="258450" y="1804850"/>
            <a:ext cx="1345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 (CYP2B6)</a:t>
            </a:r>
            <a:endParaRPr sz="1200"/>
          </a:p>
        </p:txBody>
      </p:sp>
      <p:pic>
        <p:nvPicPr>
          <p:cNvPr id="14322" name="Google Shape;14322;p522"/>
          <p:cNvPicPr preferRelativeResize="0"/>
          <p:nvPr/>
        </p:nvPicPr>
        <p:blipFill>
          <a:blip r:embed="rId9">
            <a:alphaModFix/>
          </a:blip>
          <a:stretch>
            <a:fillRect/>
          </a:stretch>
        </p:blipFill>
        <p:spPr>
          <a:xfrm>
            <a:off x="7944427" y="257672"/>
            <a:ext cx="828096" cy="661975"/>
          </a:xfrm>
          <a:prstGeom prst="rect">
            <a:avLst/>
          </a:prstGeom>
          <a:noFill/>
          <a:ln>
            <a:noFill/>
          </a:ln>
        </p:spPr>
      </p:pic>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Shape 14326"/>
        <p:cNvGrpSpPr/>
        <p:nvPr/>
      </p:nvGrpSpPr>
      <p:grpSpPr>
        <a:xfrm>
          <a:off x="0" y="0"/>
          <a:ext cx="0" cy="0"/>
          <a:chOff x="0" y="0"/>
          <a:chExt cx="0" cy="0"/>
        </a:xfrm>
      </p:grpSpPr>
      <p:pic>
        <p:nvPicPr>
          <p:cNvPr id="14327" name="Google Shape;14327;p523"/>
          <p:cNvPicPr preferRelativeResize="0"/>
          <p:nvPr/>
        </p:nvPicPr>
        <p:blipFill>
          <a:blip r:embed="rId3">
            <a:alphaModFix/>
          </a:blip>
          <a:stretch>
            <a:fillRect/>
          </a:stretch>
        </p:blipFill>
        <p:spPr>
          <a:xfrm>
            <a:off x="3461150" y="2263075"/>
            <a:ext cx="611925" cy="528750"/>
          </a:xfrm>
          <a:prstGeom prst="rect">
            <a:avLst/>
          </a:prstGeom>
          <a:noFill/>
          <a:ln>
            <a:noFill/>
          </a:ln>
        </p:spPr>
      </p:pic>
      <p:grpSp>
        <p:nvGrpSpPr>
          <p:cNvPr id="14328" name="Google Shape;14328;p523"/>
          <p:cNvGrpSpPr/>
          <p:nvPr/>
        </p:nvGrpSpPr>
        <p:grpSpPr>
          <a:xfrm>
            <a:off x="1604245" y="726561"/>
            <a:ext cx="1768863" cy="1478369"/>
            <a:chOff x="-2521759" y="897403"/>
            <a:chExt cx="1477500" cy="1089600"/>
          </a:xfrm>
        </p:grpSpPr>
        <p:sp>
          <p:nvSpPr>
            <p:cNvPr id="14329" name="Google Shape;14329;p523"/>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330" name="Google Shape;14330;p523"/>
            <p:cNvGrpSpPr/>
            <p:nvPr/>
          </p:nvGrpSpPr>
          <p:grpSpPr>
            <a:xfrm>
              <a:off x="-2127414" y="1275205"/>
              <a:ext cx="688733" cy="700658"/>
              <a:chOff x="40123" y="-1583761"/>
              <a:chExt cx="688733" cy="1109689"/>
            </a:xfrm>
          </p:grpSpPr>
          <p:grpSp>
            <p:nvGrpSpPr>
              <p:cNvPr id="14331" name="Google Shape;14331;p523"/>
              <p:cNvGrpSpPr/>
              <p:nvPr/>
            </p:nvGrpSpPr>
            <p:grpSpPr>
              <a:xfrm>
                <a:off x="45124" y="-1327179"/>
                <a:ext cx="683733" cy="853107"/>
                <a:chOff x="597574" y="1930371"/>
                <a:chExt cx="683733" cy="853107"/>
              </a:xfrm>
            </p:grpSpPr>
            <p:grpSp>
              <p:nvGrpSpPr>
                <p:cNvPr id="14332" name="Google Shape;14332;p523"/>
                <p:cNvGrpSpPr/>
                <p:nvPr/>
              </p:nvGrpSpPr>
              <p:grpSpPr>
                <a:xfrm rot="-5400000">
                  <a:off x="640721" y="2142893"/>
                  <a:ext cx="600335" cy="680836"/>
                  <a:chOff x="15239716" y="-12996420"/>
                  <a:chExt cx="1868456" cy="2463229"/>
                </a:xfrm>
              </p:grpSpPr>
              <p:pic>
                <p:nvPicPr>
                  <p:cNvPr id="14333" name="Google Shape;14333;p523" descr="clipped result image"/>
                  <p:cNvPicPr preferRelativeResize="0"/>
                  <p:nvPr/>
                </p:nvPicPr>
                <p:blipFill rotWithShape="1">
                  <a:blip r:embed="rId4">
                    <a:alphaModFix/>
                  </a:blip>
                  <a:srcRect/>
                  <a:stretch/>
                </p:blipFill>
                <p:spPr>
                  <a:xfrm>
                    <a:off x="16010045" y="-12996420"/>
                    <a:ext cx="1098127" cy="2458497"/>
                  </a:xfrm>
                  <a:prstGeom prst="rect">
                    <a:avLst/>
                  </a:prstGeom>
                  <a:noFill/>
                  <a:ln>
                    <a:noFill/>
                  </a:ln>
                </p:spPr>
              </p:pic>
              <p:pic>
                <p:nvPicPr>
                  <p:cNvPr id="14334" name="Google Shape;14334;p523" descr="clipped result image"/>
                  <p:cNvPicPr preferRelativeResize="0"/>
                  <p:nvPr/>
                </p:nvPicPr>
                <p:blipFill rotWithShape="1">
                  <a:blip r:embed="rId5">
                    <a:alphaModFix/>
                  </a:blip>
                  <a:srcRect/>
                  <a:stretch/>
                </p:blipFill>
                <p:spPr>
                  <a:xfrm>
                    <a:off x="15239716" y="-12991688"/>
                    <a:ext cx="1106322" cy="2458497"/>
                  </a:xfrm>
                  <a:prstGeom prst="rect">
                    <a:avLst/>
                  </a:prstGeom>
                  <a:noFill/>
                  <a:ln>
                    <a:noFill/>
                  </a:ln>
                </p:spPr>
              </p:pic>
            </p:grpSp>
            <p:pic>
              <p:nvPicPr>
                <p:cNvPr id="14335" name="Google Shape;14335;p523" descr="clipped result image"/>
                <p:cNvPicPr preferRelativeResize="0"/>
                <p:nvPr/>
              </p:nvPicPr>
              <p:blipFill rotWithShape="1">
                <a:blip r:embed="rId6">
                  <a:alphaModFix/>
                </a:blip>
                <a:srcRect/>
                <a:stretch/>
              </p:blipFill>
              <p:spPr>
                <a:xfrm rot="-5400000">
                  <a:off x="760924" y="1767021"/>
                  <a:ext cx="352828" cy="679529"/>
                </a:xfrm>
                <a:prstGeom prst="rect">
                  <a:avLst/>
                </a:prstGeom>
                <a:noFill/>
                <a:ln>
                  <a:noFill/>
                </a:ln>
              </p:spPr>
            </p:pic>
          </p:grpSp>
          <p:pic>
            <p:nvPicPr>
              <p:cNvPr id="14336" name="Google Shape;14336;p523" descr="clipped result image"/>
              <p:cNvPicPr preferRelativeResize="0"/>
              <p:nvPr/>
            </p:nvPicPr>
            <p:blipFill rotWithShape="1">
              <a:blip r:embed="rId7">
                <a:alphaModFix/>
              </a:blip>
              <a:srcRect/>
              <a:stretch/>
            </p:blipFill>
            <p:spPr>
              <a:xfrm rot="-5400000">
                <a:off x="203473" y="-1747111"/>
                <a:ext cx="352828" cy="679529"/>
              </a:xfrm>
              <a:prstGeom prst="rect">
                <a:avLst/>
              </a:prstGeom>
              <a:noFill/>
              <a:ln>
                <a:noFill/>
              </a:ln>
            </p:spPr>
          </p:pic>
        </p:grpSp>
      </p:grpSp>
      <p:sp>
        <p:nvSpPr>
          <p:cNvPr id="14337" name="Google Shape;14337;p523"/>
          <p:cNvSpPr txBox="1"/>
          <p:nvPr/>
        </p:nvSpPr>
        <p:spPr>
          <a:xfrm>
            <a:off x="2211600" y="919650"/>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pic>
        <p:nvPicPr>
          <p:cNvPr id="14338" name="Google Shape;14338;p523"/>
          <p:cNvPicPr preferRelativeResize="0"/>
          <p:nvPr/>
        </p:nvPicPr>
        <p:blipFill>
          <a:blip r:embed="rId8">
            <a:alphaModFix/>
          </a:blip>
          <a:stretch>
            <a:fillRect/>
          </a:stretch>
        </p:blipFill>
        <p:spPr>
          <a:xfrm>
            <a:off x="1045691" y="2011500"/>
            <a:ext cx="3829949" cy="2808621"/>
          </a:xfrm>
          <a:prstGeom prst="rect">
            <a:avLst/>
          </a:prstGeom>
          <a:noFill/>
          <a:ln>
            <a:noFill/>
          </a:ln>
        </p:spPr>
      </p:pic>
      <p:sp>
        <p:nvSpPr>
          <p:cNvPr id="14339" name="Google Shape;14339;p523"/>
          <p:cNvSpPr txBox="1"/>
          <p:nvPr/>
        </p:nvSpPr>
        <p:spPr>
          <a:xfrm>
            <a:off x="454700" y="154525"/>
            <a:ext cx="2470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Bupropion (Wellbutrin)</a:t>
            </a:r>
            <a:endParaRPr b="1"/>
          </a:p>
        </p:txBody>
      </p:sp>
      <p:grpSp>
        <p:nvGrpSpPr>
          <p:cNvPr id="14340" name="Google Shape;14340;p523"/>
          <p:cNvGrpSpPr/>
          <p:nvPr/>
        </p:nvGrpSpPr>
        <p:grpSpPr>
          <a:xfrm>
            <a:off x="1332437" y="2124825"/>
            <a:ext cx="5643433" cy="1395263"/>
            <a:chOff x="2936912" y="1580575"/>
            <a:chExt cx="5643433" cy="1395263"/>
          </a:xfrm>
        </p:grpSpPr>
        <p:sp>
          <p:nvSpPr>
            <p:cNvPr id="14341" name="Google Shape;14341;p523"/>
            <p:cNvSpPr txBox="1"/>
            <p:nvPr/>
          </p:nvSpPr>
          <p:spPr>
            <a:xfrm rot="24443">
              <a:off x="2938836" y="24154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Bupropion</a:t>
              </a:r>
              <a:endParaRPr sz="1800" b="1"/>
            </a:p>
            <a:p>
              <a:pPr marL="0" marR="0" lvl="0" indent="0" algn="ctr" rtl="0">
                <a:lnSpc>
                  <a:spcPct val="100000"/>
                </a:lnSpc>
                <a:spcBef>
                  <a:spcPts val="0"/>
                </a:spcBef>
                <a:spcAft>
                  <a:spcPts val="0"/>
                </a:spcAft>
                <a:buClr>
                  <a:srgbClr val="000000"/>
                </a:buClr>
                <a:buSzPts val="800"/>
                <a:buFont typeface="Arial"/>
                <a:buNone/>
              </a:pPr>
              <a:r>
                <a:rPr lang="en" sz="1800" b="1"/>
                <a:t>WELLBUTRIN</a:t>
              </a:r>
              <a:endParaRPr sz="1800" b="1"/>
            </a:p>
            <a:p>
              <a:pPr marL="0" marR="0" lvl="0" indent="0" algn="ctr" rtl="0">
                <a:lnSpc>
                  <a:spcPct val="100000"/>
                </a:lnSpc>
                <a:spcBef>
                  <a:spcPts val="0"/>
                </a:spcBef>
                <a:spcAft>
                  <a:spcPts val="0"/>
                </a:spcAft>
                <a:buClr>
                  <a:srgbClr val="000000"/>
                </a:buClr>
                <a:buSzPts val="800"/>
                <a:buFont typeface="Arial"/>
                <a:buNone/>
              </a:pPr>
              <a:endParaRPr sz="1800" b="1"/>
            </a:p>
          </p:txBody>
        </p:sp>
        <p:sp>
          <p:nvSpPr>
            <p:cNvPr id="14342" name="Google Shape;14342;p523"/>
            <p:cNvSpPr txBox="1"/>
            <p:nvPr/>
          </p:nvSpPr>
          <p:spPr>
            <a:xfrm rot="24547">
              <a:off x="5679458" y="1590918"/>
              <a:ext cx="2898974"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weak</a:t>
              </a:r>
              <a:endParaRPr sz="1200" b="1"/>
            </a:p>
          </p:txBody>
        </p:sp>
      </p:grpSp>
      <p:grpSp>
        <p:nvGrpSpPr>
          <p:cNvPr id="14343" name="Google Shape;14343;p523"/>
          <p:cNvGrpSpPr/>
          <p:nvPr/>
        </p:nvGrpSpPr>
        <p:grpSpPr>
          <a:xfrm>
            <a:off x="4617550" y="1880400"/>
            <a:ext cx="1412700" cy="738900"/>
            <a:chOff x="6547575" y="2561000"/>
            <a:chExt cx="1412700" cy="738900"/>
          </a:xfrm>
        </p:grpSpPr>
        <p:cxnSp>
          <p:nvCxnSpPr>
            <p:cNvPr id="14344" name="Google Shape;14344;p523"/>
            <p:cNvCxnSpPr/>
            <p:nvPr/>
          </p:nvCxnSpPr>
          <p:spPr>
            <a:xfrm>
              <a:off x="6547575" y="3022700"/>
              <a:ext cx="378900" cy="0"/>
            </a:xfrm>
            <a:prstGeom prst="straightConnector1">
              <a:avLst/>
            </a:prstGeom>
            <a:noFill/>
            <a:ln w="9525" cap="flat" cmpd="sng">
              <a:solidFill>
                <a:schemeClr val="dk2"/>
              </a:solidFill>
              <a:prstDash val="solid"/>
              <a:round/>
              <a:headEnd type="none" w="med" len="med"/>
              <a:tailEnd type="triangle" w="med" len="med"/>
            </a:ln>
          </p:spPr>
        </p:cxnSp>
        <p:sp>
          <p:nvSpPr>
            <p:cNvPr id="14345" name="Google Shape;14345;p523"/>
            <p:cNvSpPr txBox="1"/>
            <p:nvPr/>
          </p:nvSpPr>
          <p:spPr>
            <a:xfrm>
              <a:off x="6926475" y="2561000"/>
              <a:ext cx="1033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insignificant at usual doses</a:t>
              </a:r>
              <a:endParaRPr sz="1200"/>
            </a:p>
          </p:txBody>
        </p:sp>
      </p:grpSp>
      <p:sp>
        <p:nvSpPr>
          <p:cNvPr id="14346" name="Google Shape;14346;p523"/>
          <p:cNvSpPr/>
          <p:nvPr/>
        </p:nvSpPr>
        <p:spPr>
          <a:xfrm>
            <a:off x="2061215" y="22343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347" name="Google Shape;14347;p523"/>
          <p:cNvCxnSpPr/>
          <p:nvPr/>
        </p:nvCxnSpPr>
        <p:spPr>
          <a:xfrm>
            <a:off x="2226404" y="4729258"/>
            <a:ext cx="385200" cy="0"/>
          </a:xfrm>
          <a:prstGeom prst="straightConnector1">
            <a:avLst/>
          </a:prstGeom>
          <a:noFill/>
          <a:ln w="28575" cap="flat" cmpd="sng">
            <a:solidFill>
              <a:schemeClr val="dk2"/>
            </a:solidFill>
            <a:prstDash val="solid"/>
            <a:round/>
            <a:headEnd type="none" w="med" len="med"/>
            <a:tailEnd type="none" w="med" len="med"/>
          </a:ln>
        </p:spPr>
      </p:cxnSp>
      <p:sp>
        <p:nvSpPr>
          <p:cNvPr id="14348" name="Google Shape;14348;p523"/>
          <p:cNvSpPr txBox="1"/>
          <p:nvPr/>
        </p:nvSpPr>
        <p:spPr>
          <a:xfrm rot="25061">
            <a:off x="3124609" y="1568468"/>
            <a:ext cx="946525"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dopamine reuptake</a:t>
            </a:r>
            <a:endParaRPr sz="1200" b="1"/>
          </a:p>
          <a:p>
            <a:pPr marL="0" marR="0" lvl="0" indent="0" algn="l" rtl="0">
              <a:lnSpc>
                <a:spcPct val="100000"/>
              </a:lnSpc>
              <a:spcBef>
                <a:spcPts val="0"/>
              </a:spcBef>
              <a:spcAft>
                <a:spcPts val="0"/>
              </a:spcAft>
              <a:buClr>
                <a:srgbClr val="000000"/>
              </a:buClr>
              <a:buSzPts val="800"/>
              <a:buFont typeface="Arial"/>
              <a:buNone/>
            </a:pPr>
            <a:r>
              <a:rPr lang="en" sz="1200" b="1"/>
              <a:t>inhibitor</a:t>
            </a:r>
            <a:endParaRPr sz="1200" b="1"/>
          </a:p>
        </p:txBody>
      </p:sp>
      <p:sp>
        <p:nvSpPr>
          <p:cNvPr id="14349" name="Google Shape;14349;p523"/>
          <p:cNvSpPr txBox="1"/>
          <p:nvPr/>
        </p:nvSpPr>
        <p:spPr>
          <a:xfrm rot="24178">
            <a:off x="3965283" y="3082918"/>
            <a:ext cx="1407635"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Norepinephrine reuptake inhibitor</a:t>
            </a:r>
            <a:endParaRPr sz="1200" b="1"/>
          </a:p>
        </p:txBody>
      </p:sp>
      <p:cxnSp>
        <p:nvCxnSpPr>
          <p:cNvPr id="14350" name="Google Shape;14350;p523"/>
          <p:cNvCxnSpPr/>
          <p:nvPr/>
        </p:nvCxnSpPr>
        <p:spPr>
          <a:xfrm>
            <a:off x="4875650" y="4454875"/>
            <a:ext cx="1726200" cy="0"/>
          </a:xfrm>
          <a:prstGeom prst="straightConnector1">
            <a:avLst/>
          </a:prstGeom>
          <a:noFill/>
          <a:ln w="9525" cap="flat" cmpd="sng">
            <a:solidFill>
              <a:schemeClr val="dk2"/>
            </a:solidFill>
            <a:prstDash val="solid"/>
            <a:round/>
            <a:headEnd type="none" w="med" len="med"/>
            <a:tailEnd type="triangle" w="med" len="med"/>
          </a:ln>
        </p:spPr>
      </p:cxnSp>
      <p:sp>
        <p:nvSpPr>
          <p:cNvPr id="14351" name="Google Shape;14351;p523"/>
          <p:cNvSpPr txBox="1"/>
          <p:nvPr/>
        </p:nvSpPr>
        <p:spPr>
          <a:xfrm>
            <a:off x="6671075" y="4144675"/>
            <a:ext cx="2052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Indirectly increases DA in prefrontal cortex, which improves ADHD</a:t>
            </a:r>
            <a:endParaRPr sz="1200"/>
          </a:p>
        </p:txBody>
      </p:sp>
      <p:sp>
        <p:nvSpPr>
          <p:cNvPr id="14352" name="Google Shape;14352;p523"/>
          <p:cNvSpPr txBox="1"/>
          <p:nvPr/>
        </p:nvSpPr>
        <p:spPr>
          <a:xfrm>
            <a:off x="3337250" y="775700"/>
            <a:ext cx="1354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 </a:t>
            </a:r>
            <a:endParaRPr sz="1200" b="1"/>
          </a:p>
          <a:p>
            <a:pPr marL="0" lvl="0" indent="0" algn="l" rtl="0">
              <a:spcBef>
                <a:spcPts val="0"/>
              </a:spcBef>
              <a:spcAft>
                <a:spcPts val="0"/>
              </a:spcAft>
              <a:buNone/>
            </a:pPr>
            <a:r>
              <a:rPr lang="en" sz="1200" b="1"/>
              <a:t>in</a:t>
            </a:r>
            <a:r>
              <a:rPr lang="en" sz="1200" b="1" u="sng"/>
              <a:t>H</a:t>
            </a:r>
            <a:r>
              <a:rPr lang="en" sz="1200" b="1"/>
              <a:t>ibitor</a:t>
            </a:r>
            <a:endParaRPr sz="1200" b="1"/>
          </a:p>
          <a:p>
            <a:pPr marL="0" lvl="0" indent="0" algn="l" rtl="0">
              <a:spcBef>
                <a:spcPts val="0"/>
              </a:spcBef>
              <a:spcAft>
                <a:spcPts val="0"/>
              </a:spcAft>
              <a:buNone/>
            </a:pPr>
            <a:r>
              <a:rPr lang="en" sz="1200" b="1"/>
              <a:t>(mod/strong)</a:t>
            </a:r>
            <a:endParaRPr sz="1200" b="1"/>
          </a:p>
        </p:txBody>
      </p:sp>
      <p:sp>
        <p:nvSpPr>
          <p:cNvPr id="14353" name="Google Shape;14353;p523"/>
          <p:cNvSpPr txBox="1"/>
          <p:nvPr/>
        </p:nvSpPr>
        <p:spPr>
          <a:xfrm>
            <a:off x="4570229" y="683450"/>
            <a:ext cx="984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increases levels of CYP2D6 substrates</a:t>
            </a:r>
            <a:endParaRPr sz="1200"/>
          </a:p>
        </p:txBody>
      </p:sp>
      <p:cxnSp>
        <p:nvCxnSpPr>
          <p:cNvPr id="14354" name="Google Shape;14354;p523"/>
          <p:cNvCxnSpPr/>
          <p:nvPr/>
        </p:nvCxnSpPr>
        <p:spPr>
          <a:xfrm>
            <a:off x="1073450" y="2185750"/>
            <a:ext cx="1345800" cy="360600"/>
          </a:xfrm>
          <a:prstGeom prst="straightConnector1">
            <a:avLst/>
          </a:prstGeom>
          <a:noFill/>
          <a:ln w="9525" cap="flat" cmpd="sng">
            <a:solidFill>
              <a:schemeClr val="dk2"/>
            </a:solidFill>
            <a:prstDash val="solid"/>
            <a:round/>
            <a:headEnd type="none" w="med" len="med"/>
            <a:tailEnd type="triangle" w="med" len="med"/>
          </a:ln>
        </p:spPr>
      </p:cxnSp>
      <p:sp>
        <p:nvSpPr>
          <p:cNvPr id="14355" name="Google Shape;14355;p523"/>
          <p:cNvSpPr txBox="1"/>
          <p:nvPr/>
        </p:nvSpPr>
        <p:spPr>
          <a:xfrm>
            <a:off x="258450" y="1804850"/>
            <a:ext cx="1345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 (CYP2B6)</a:t>
            </a:r>
            <a:endParaRPr sz="1200"/>
          </a:p>
        </p:txBody>
      </p:sp>
      <p:cxnSp>
        <p:nvCxnSpPr>
          <p:cNvPr id="14356" name="Google Shape;14356;p523"/>
          <p:cNvCxnSpPr/>
          <p:nvPr/>
        </p:nvCxnSpPr>
        <p:spPr>
          <a:xfrm>
            <a:off x="4191325" y="1145150"/>
            <a:ext cx="378900" cy="0"/>
          </a:xfrm>
          <a:prstGeom prst="straightConnector1">
            <a:avLst/>
          </a:prstGeom>
          <a:noFill/>
          <a:ln w="9525" cap="flat" cmpd="sng">
            <a:solidFill>
              <a:schemeClr val="dk2"/>
            </a:solidFill>
            <a:prstDash val="solid"/>
            <a:round/>
            <a:headEnd type="none" w="med" len="med"/>
            <a:tailEnd type="triangle" w="med" len="med"/>
          </a:ln>
        </p:spPr>
      </p:cxnSp>
      <p:sp>
        <p:nvSpPr>
          <p:cNvPr id="14357" name="Google Shape;14357;p523"/>
          <p:cNvSpPr txBox="1"/>
          <p:nvPr/>
        </p:nvSpPr>
        <p:spPr>
          <a:xfrm>
            <a:off x="6205500" y="230725"/>
            <a:ext cx="2653800" cy="7440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endParaRPr b="1"/>
          </a:p>
          <a:p>
            <a:pPr marL="457200" lvl="0" indent="0" algn="l" rtl="0">
              <a:spcBef>
                <a:spcPts val="1000"/>
              </a:spcBef>
              <a:spcAft>
                <a:spcPts val="0"/>
              </a:spcAft>
              <a:buNone/>
            </a:pPr>
            <a:endParaRPr b="1"/>
          </a:p>
        </p:txBody>
      </p:sp>
      <p:pic>
        <p:nvPicPr>
          <p:cNvPr id="14358" name="Google Shape;14358;p523"/>
          <p:cNvPicPr preferRelativeResize="0"/>
          <p:nvPr/>
        </p:nvPicPr>
        <p:blipFill>
          <a:blip r:embed="rId9">
            <a:alphaModFix/>
          </a:blip>
          <a:stretch>
            <a:fillRect/>
          </a:stretch>
        </p:blipFill>
        <p:spPr>
          <a:xfrm>
            <a:off x="8031202" y="3482697"/>
            <a:ext cx="828096" cy="661975"/>
          </a:xfrm>
          <a:prstGeom prst="rect">
            <a:avLst/>
          </a:prstGeom>
          <a:noFill/>
          <a:ln>
            <a:noFill/>
          </a:ln>
        </p:spPr>
      </p:pic>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Shape 14362"/>
        <p:cNvGrpSpPr/>
        <p:nvPr/>
      </p:nvGrpSpPr>
      <p:grpSpPr>
        <a:xfrm>
          <a:off x="0" y="0"/>
          <a:ext cx="0" cy="0"/>
          <a:chOff x="0" y="0"/>
          <a:chExt cx="0" cy="0"/>
        </a:xfrm>
      </p:grpSpPr>
      <p:pic>
        <p:nvPicPr>
          <p:cNvPr id="14363" name="Google Shape;14363;p524"/>
          <p:cNvPicPr preferRelativeResize="0"/>
          <p:nvPr/>
        </p:nvPicPr>
        <p:blipFill>
          <a:blip r:embed="rId3">
            <a:alphaModFix/>
          </a:blip>
          <a:stretch>
            <a:fillRect/>
          </a:stretch>
        </p:blipFill>
        <p:spPr>
          <a:xfrm>
            <a:off x="3461150" y="2263075"/>
            <a:ext cx="611925" cy="528750"/>
          </a:xfrm>
          <a:prstGeom prst="rect">
            <a:avLst/>
          </a:prstGeom>
          <a:noFill/>
          <a:ln>
            <a:noFill/>
          </a:ln>
        </p:spPr>
      </p:pic>
      <p:grpSp>
        <p:nvGrpSpPr>
          <p:cNvPr id="14364" name="Google Shape;14364;p524"/>
          <p:cNvGrpSpPr/>
          <p:nvPr/>
        </p:nvGrpSpPr>
        <p:grpSpPr>
          <a:xfrm>
            <a:off x="1604245" y="726561"/>
            <a:ext cx="1768863" cy="1478369"/>
            <a:chOff x="-2521759" y="897403"/>
            <a:chExt cx="1477500" cy="1089600"/>
          </a:xfrm>
        </p:grpSpPr>
        <p:sp>
          <p:nvSpPr>
            <p:cNvPr id="14365" name="Google Shape;14365;p524"/>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366" name="Google Shape;14366;p524"/>
            <p:cNvGrpSpPr/>
            <p:nvPr/>
          </p:nvGrpSpPr>
          <p:grpSpPr>
            <a:xfrm>
              <a:off x="-2127414" y="1275205"/>
              <a:ext cx="688733" cy="700658"/>
              <a:chOff x="40123" y="-1583761"/>
              <a:chExt cx="688733" cy="1109689"/>
            </a:xfrm>
          </p:grpSpPr>
          <p:grpSp>
            <p:nvGrpSpPr>
              <p:cNvPr id="14367" name="Google Shape;14367;p524"/>
              <p:cNvGrpSpPr/>
              <p:nvPr/>
            </p:nvGrpSpPr>
            <p:grpSpPr>
              <a:xfrm>
                <a:off x="45124" y="-1327179"/>
                <a:ext cx="683733" cy="853107"/>
                <a:chOff x="597574" y="1930371"/>
                <a:chExt cx="683733" cy="853107"/>
              </a:xfrm>
            </p:grpSpPr>
            <p:grpSp>
              <p:nvGrpSpPr>
                <p:cNvPr id="14368" name="Google Shape;14368;p524"/>
                <p:cNvGrpSpPr/>
                <p:nvPr/>
              </p:nvGrpSpPr>
              <p:grpSpPr>
                <a:xfrm rot="-5400000">
                  <a:off x="640721" y="2142893"/>
                  <a:ext cx="600335" cy="680836"/>
                  <a:chOff x="15239716" y="-12996420"/>
                  <a:chExt cx="1868456" cy="2463229"/>
                </a:xfrm>
              </p:grpSpPr>
              <p:pic>
                <p:nvPicPr>
                  <p:cNvPr id="14369" name="Google Shape;14369;p524" descr="clipped result image"/>
                  <p:cNvPicPr preferRelativeResize="0"/>
                  <p:nvPr/>
                </p:nvPicPr>
                <p:blipFill rotWithShape="1">
                  <a:blip r:embed="rId4">
                    <a:alphaModFix/>
                  </a:blip>
                  <a:srcRect/>
                  <a:stretch/>
                </p:blipFill>
                <p:spPr>
                  <a:xfrm>
                    <a:off x="16010045" y="-12996420"/>
                    <a:ext cx="1098127" cy="2458497"/>
                  </a:xfrm>
                  <a:prstGeom prst="rect">
                    <a:avLst/>
                  </a:prstGeom>
                  <a:noFill/>
                  <a:ln>
                    <a:noFill/>
                  </a:ln>
                </p:spPr>
              </p:pic>
              <p:pic>
                <p:nvPicPr>
                  <p:cNvPr id="14370" name="Google Shape;14370;p524" descr="clipped result image"/>
                  <p:cNvPicPr preferRelativeResize="0"/>
                  <p:nvPr/>
                </p:nvPicPr>
                <p:blipFill rotWithShape="1">
                  <a:blip r:embed="rId5">
                    <a:alphaModFix/>
                  </a:blip>
                  <a:srcRect/>
                  <a:stretch/>
                </p:blipFill>
                <p:spPr>
                  <a:xfrm>
                    <a:off x="15239716" y="-12991688"/>
                    <a:ext cx="1106322" cy="2458497"/>
                  </a:xfrm>
                  <a:prstGeom prst="rect">
                    <a:avLst/>
                  </a:prstGeom>
                  <a:noFill/>
                  <a:ln>
                    <a:noFill/>
                  </a:ln>
                </p:spPr>
              </p:pic>
            </p:grpSp>
            <p:pic>
              <p:nvPicPr>
                <p:cNvPr id="14371" name="Google Shape;14371;p524" descr="clipped result image"/>
                <p:cNvPicPr preferRelativeResize="0"/>
                <p:nvPr/>
              </p:nvPicPr>
              <p:blipFill rotWithShape="1">
                <a:blip r:embed="rId6">
                  <a:alphaModFix/>
                </a:blip>
                <a:srcRect/>
                <a:stretch/>
              </p:blipFill>
              <p:spPr>
                <a:xfrm rot="-5400000">
                  <a:off x="760924" y="1767021"/>
                  <a:ext cx="352828" cy="679529"/>
                </a:xfrm>
                <a:prstGeom prst="rect">
                  <a:avLst/>
                </a:prstGeom>
                <a:noFill/>
                <a:ln>
                  <a:noFill/>
                </a:ln>
              </p:spPr>
            </p:pic>
          </p:grpSp>
          <p:pic>
            <p:nvPicPr>
              <p:cNvPr id="14372" name="Google Shape;14372;p524" descr="clipped result image"/>
              <p:cNvPicPr preferRelativeResize="0"/>
              <p:nvPr/>
            </p:nvPicPr>
            <p:blipFill rotWithShape="1">
              <a:blip r:embed="rId7">
                <a:alphaModFix/>
              </a:blip>
              <a:srcRect/>
              <a:stretch/>
            </p:blipFill>
            <p:spPr>
              <a:xfrm rot="-5400000">
                <a:off x="203473" y="-1747111"/>
                <a:ext cx="352828" cy="679529"/>
              </a:xfrm>
              <a:prstGeom prst="rect">
                <a:avLst/>
              </a:prstGeom>
              <a:noFill/>
              <a:ln>
                <a:noFill/>
              </a:ln>
            </p:spPr>
          </p:pic>
        </p:grpSp>
      </p:grpSp>
      <p:sp>
        <p:nvSpPr>
          <p:cNvPr id="14373" name="Google Shape;14373;p524"/>
          <p:cNvSpPr txBox="1"/>
          <p:nvPr/>
        </p:nvSpPr>
        <p:spPr>
          <a:xfrm>
            <a:off x="2211600" y="919650"/>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pic>
        <p:nvPicPr>
          <p:cNvPr id="14374" name="Google Shape;14374;p524"/>
          <p:cNvPicPr preferRelativeResize="0"/>
          <p:nvPr/>
        </p:nvPicPr>
        <p:blipFill>
          <a:blip r:embed="rId8">
            <a:alphaModFix/>
          </a:blip>
          <a:stretch>
            <a:fillRect/>
          </a:stretch>
        </p:blipFill>
        <p:spPr>
          <a:xfrm>
            <a:off x="1045691" y="2011500"/>
            <a:ext cx="3829949" cy="2808621"/>
          </a:xfrm>
          <a:prstGeom prst="rect">
            <a:avLst/>
          </a:prstGeom>
          <a:noFill/>
          <a:ln>
            <a:noFill/>
          </a:ln>
        </p:spPr>
      </p:pic>
      <p:sp>
        <p:nvSpPr>
          <p:cNvPr id="14375" name="Google Shape;14375;p524"/>
          <p:cNvSpPr txBox="1"/>
          <p:nvPr/>
        </p:nvSpPr>
        <p:spPr>
          <a:xfrm>
            <a:off x="454700" y="154525"/>
            <a:ext cx="2470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Bupropion (Wellbutrin)</a:t>
            </a:r>
            <a:endParaRPr b="1"/>
          </a:p>
        </p:txBody>
      </p:sp>
      <p:grpSp>
        <p:nvGrpSpPr>
          <p:cNvPr id="14376" name="Google Shape;14376;p524"/>
          <p:cNvGrpSpPr/>
          <p:nvPr/>
        </p:nvGrpSpPr>
        <p:grpSpPr>
          <a:xfrm>
            <a:off x="1332437" y="2124825"/>
            <a:ext cx="5643433" cy="1395263"/>
            <a:chOff x="2936912" y="1580575"/>
            <a:chExt cx="5643433" cy="1395263"/>
          </a:xfrm>
        </p:grpSpPr>
        <p:sp>
          <p:nvSpPr>
            <p:cNvPr id="14377" name="Google Shape;14377;p524"/>
            <p:cNvSpPr txBox="1"/>
            <p:nvPr/>
          </p:nvSpPr>
          <p:spPr>
            <a:xfrm rot="24443">
              <a:off x="2938836" y="24154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Bupropion</a:t>
              </a:r>
              <a:endParaRPr sz="1800" b="1"/>
            </a:p>
            <a:p>
              <a:pPr marL="0" marR="0" lvl="0" indent="0" algn="ctr" rtl="0">
                <a:lnSpc>
                  <a:spcPct val="100000"/>
                </a:lnSpc>
                <a:spcBef>
                  <a:spcPts val="0"/>
                </a:spcBef>
                <a:spcAft>
                  <a:spcPts val="0"/>
                </a:spcAft>
                <a:buClr>
                  <a:srgbClr val="000000"/>
                </a:buClr>
                <a:buSzPts val="800"/>
                <a:buFont typeface="Arial"/>
                <a:buNone/>
              </a:pPr>
              <a:r>
                <a:rPr lang="en" sz="1800" b="1"/>
                <a:t>WELLBUTRIN</a:t>
              </a:r>
              <a:endParaRPr sz="1800" b="1"/>
            </a:p>
            <a:p>
              <a:pPr marL="0" marR="0" lvl="0" indent="0" algn="ctr" rtl="0">
                <a:lnSpc>
                  <a:spcPct val="100000"/>
                </a:lnSpc>
                <a:spcBef>
                  <a:spcPts val="0"/>
                </a:spcBef>
                <a:spcAft>
                  <a:spcPts val="0"/>
                </a:spcAft>
                <a:buClr>
                  <a:srgbClr val="000000"/>
                </a:buClr>
                <a:buSzPts val="800"/>
                <a:buFont typeface="Arial"/>
                <a:buNone/>
              </a:pPr>
              <a:endParaRPr sz="1800" b="1"/>
            </a:p>
          </p:txBody>
        </p:sp>
        <p:sp>
          <p:nvSpPr>
            <p:cNvPr id="14378" name="Google Shape;14378;p524"/>
            <p:cNvSpPr txBox="1"/>
            <p:nvPr/>
          </p:nvSpPr>
          <p:spPr>
            <a:xfrm rot="24547">
              <a:off x="5679458" y="1590918"/>
              <a:ext cx="2898974"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weak</a:t>
              </a:r>
              <a:endParaRPr sz="1200" b="1"/>
            </a:p>
          </p:txBody>
        </p:sp>
      </p:grpSp>
      <p:grpSp>
        <p:nvGrpSpPr>
          <p:cNvPr id="14379" name="Google Shape;14379;p524"/>
          <p:cNvGrpSpPr/>
          <p:nvPr/>
        </p:nvGrpSpPr>
        <p:grpSpPr>
          <a:xfrm>
            <a:off x="4617550" y="1880400"/>
            <a:ext cx="1412700" cy="738900"/>
            <a:chOff x="6547575" y="2561000"/>
            <a:chExt cx="1412700" cy="738900"/>
          </a:xfrm>
        </p:grpSpPr>
        <p:cxnSp>
          <p:nvCxnSpPr>
            <p:cNvPr id="14380" name="Google Shape;14380;p524"/>
            <p:cNvCxnSpPr/>
            <p:nvPr/>
          </p:nvCxnSpPr>
          <p:spPr>
            <a:xfrm>
              <a:off x="6547575" y="3022700"/>
              <a:ext cx="378900" cy="0"/>
            </a:xfrm>
            <a:prstGeom prst="straightConnector1">
              <a:avLst/>
            </a:prstGeom>
            <a:noFill/>
            <a:ln w="9525" cap="flat" cmpd="sng">
              <a:solidFill>
                <a:schemeClr val="dk2"/>
              </a:solidFill>
              <a:prstDash val="solid"/>
              <a:round/>
              <a:headEnd type="none" w="med" len="med"/>
              <a:tailEnd type="triangle" w="med" len="med"/>
            </a:ln>
          </p:spPr>
        </p:cxnSp>
        <p:sp>
          <p:nvSpPr>
            <p:cNvPr id="14381" name="Google Shape;14381;p524"/>
            <p:cNvSpPr txBox="1"/>
            <p:nvPr/>
          </p:nvSpPr>
          <p:spPr>
            <a:xfrm>
              <a:off x="6926475" y="2561000"/>
              <a:ext cx="1033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insignificant at usual doses</a:t>
              </a:r>
              <a:endParaRPr sz="1200"/>
            </a:p>
          </p:txBody>
        </p:sp>
      </p:grpSp>
      <p:sp>
        <p:nvSpPr>
          <p:cNvPr id="14382" name="Google Shape;14382;p524"/>
          <p:cNvSpPr/>
          <p:nvPr/>
        </p:nvSpPr>
        <p:spPr>
          <a:xfrm>
            <a:off x="2061215" y="22343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383" name="Google Shape;14383;p524"/>
          <p:cNvCxnSpPr/>
          <p:nvPr/>
        </p:nvCxnSpPr>
        <p:spPr>
          <a:xfrm>
            <a:off x="2226404" y="4729258"/>
            <a:ext cx="385200" cy="0"/>
          </a:xfrm>
          <a:prstGeom prst="straightConnector1">
            <a:avLst/>
          </a:prstGeom>
          <a:noFill/>
          <a:ln w="28575" cap="flat" cmpd="sng">
            <a:solidFill>
              <a:schemeClr val="dk2"/>
            </a:solidFill>
            <a:prstDash val="solid"/>
            <a:round/>
            <a:headEnd type="none" w="med" len="med"/>
            <a:tailEnd type="none" w="med" len="med"/>
          </a:ln>
        </p:spPr>
      </p:cxnSp>
      <p:sp>
        <p:nvSpPr>
          <p:cNvPr id="14384" name="Google Shape;14384;p524"/>
          <p:cNvSpPr txBox="1"/>
          <p:nvPr/>
        </p:nvSpPr>
        <p:spPr>
          <a:xfrm rot="25061">
            <a:off x="3124609" y="1568468"/>
            <a:ext cx="946525"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dopamine reuptake</a:t>
            </a:r>
            <a:endParaRPr sz="1200" b="1"/>
          </a:p>
          <a:p>
            <a:pPr marL="0" marR="0" lvl="0" indent="0" algn="l" rtl="0">
              <a:lnSpc>
                <a:spcPct val="100000"/>
              </a:lnSpc>
              <a:spcBef>
                <a:spcPts val="0"/>
              </a:spcBef>
              <a:spcAft>
                <a:spcPts val="0"/>
              </a:spcAft>
              <a:buClr>
                <a:srgbClr val="000000"/>
              </a:buClr>
              <a:buSzPts val="800"/>
              <a:buFont typeface="Arial"/>
              <a:buNone/>
            </a:pPr>
            <a:r>
              <a:rPr lang="en" sz="1200" b="1"/>
              <a:t>inhibitor</a:t>
            </a:r>
            <a:endParaRPr sz="1200" b="1"/>
          </a:p>
        </p:txBody>
      </p:sp>
      <p:sp>
        <p:nvSpPr>
          <p:cNvPr id="14385" name="Google Shape;14385;p524"/>
          <p:cNvSpPr txBox="1"/>
          <p:nvPr/>
        </p:nvSpPr>
        <p:spPr>
          <a:xfrm rot="24178">
            <a:off x="3965283" y="3082918"/>
            <a:ext cx="1407635"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Norepinephrine reuptake inhibitor</a:t>
            </a:r>
            <a:endParaRPr sz="1200" b="1"/>
          </a:p>
        </p:txBody>
      </p:sp>
      <p:cxnSp>
        <p:nvCxnSpPr>
          <p:cNvPr id="14386" name="Google Shape;14386;p524"/>
          <p:cNvCxnSpPr/>
          <p:nvPr/>
        </p:nvCxnSpPr>
        <p:spPr>
          <a:xfrm>
            <a:off x="4875650" y="4454875"/>
            <a:ext cx="1726200" cy="0"/>
          </a:xfrm>
          <a:prstGeom prst="straightConnector1">
            <a:avLst/>
          </a:prstGeom>
          <a:noFill/>
          <a:ln w="9525" cap="flat" cmpd="sng">
            <a:solidFill>
              <a:schemeClr val="dk2"/>
            </a:solidFill>
            <a:prstDash val="solid"/>
            <a:round/>
            <a:headEnd type="none" w="med" len="med"/>
            <a:tailEnd type="triangle" w="med" len="med"/>
          </a:ln>
        </p:spPr>
      </p:cxnSp>
      <p:sp>
        <p:nvSpPr>
          <p:cNvPr id="14387" name="Google Shape;14387;p524"/>
          <p:cNvSpPr txBox="1"/>
          <p:nvPr/>
        </p:nvSpPr>
        <p:spPr>
          <a:xfrm>
            <a:off x="6671075" y="4144675"/>
            <a:ext cx="2052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Indirectly increases DA in prefrontal cortex, which improves ADHD</a:t>
            </a:r>
            <a:endParaRPr sz="1200"/>
          </a:p>
        </p:txBody>
      </p:sp>
      <p:sp>
        <p:nvSpPr>
          <p:cNvPr id="14388" name="Google Shape;14388;p524"/>
          <p:cNvSpPr txBox="1"/>
          <p:nvPr/>
        </p:nvSpPr>
        <p:spPr>
          <a:xfrm>
            <a:off x="3337250" y="775700"/>
            <a:ext cx="1354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 </a:t>
            </a:r>
            <a:endParaRPr sz="1200" b="1"/>
          </a:p>
          <a:p>
            <a:pPr marL="0" lvl="0" indent="0" algn="l" rtl="0">
              <a:spcBef>
                <a:spcPts val="0"/>
              </a:spcBef>
              <a:spcAft>
                <a:spcPts val="0"/>
              </a:spcAft>
              <a:buNone/>
            </a:pPr>
            <a:r>
              <a:rPr lang="en" sz="1200" b="1"/>
              <a:t>in</a:t>
            </a:r>
            <a:r>
              <a:rPr lang="en" sz="1200" b="1" u="sng"/>
              <a:t>H</a:t>
            </a:r>
            <a:r>
              <a:rPr lang="en" sz="1200" b="1"/>
              <a:t>ibitor</a:t>
            </a:r>
            <a:endParaRPr sz="1200" b="1"/>
          </a:p>
          <a:p>
            <a:pPr marL="0" lvl="0" indent="0" algn="l" rtl="0">
              <a:spcBef>
                <a:spcPts val="0"/>
              </a:spcBef>
              <a:spcAft>
                <a:spcPts val="0"/>
              </a:spcAft>
              <a:buNone/>
            </a:pPr>
            <a:r>
              <a:rPr lang="en" sz="1200" b="1"/>
              <a:t>(mod/strong)</a:t>
            </a:r>
            <a:endParaRPr sz="1200" b="1"/>
          </a:p>
        </p:txBody>
      </p:sp>
      <p:sp>
        <p:nvSpPr>
          <p:cNvPr id="14389" name="Google Shape;14389;p524"/>
          <p:cNvSpPr txBox="1"/>
          <p:nvPr/>
        </p:nvSpPr>
        <p:spPr>
          <a:xfrm>
            <a:off x="4570229" y="683450"/>
            <a:ext cx="984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increases levels of CYP2D6 substrates</a:t>
            </a:r>
            <a:endParaRPr sz="1200"/>
          </a:p>
        </p:txBody>
      </p:sp>
      <p:cxnSp>
        <p:nvCxnSpPr>
          <p:cNvPr id="14390" name="Google Shape;14390;p524"/>
          <p:cNvCxnSpPr/>
          <p:nvPr/>
        </p:nvCxnSpPr>
        <p:spPr>
          <a:xfrm>
            <a:off x="1073450" y="2185750"/>
            <a:ext cx="1345800" cy="360600"/>
          </a:xfrm>
          <a:prstGeom prst="straightConnector1">
            <a:avLst/>
          </a:prstGeom>
          <a:noFill/>
          <a:ln w="9525" cap="flat" cmpd="sng">
            <a:solidFill>
              <a:schemeClr val="dk2"/>
            </a:solidFill>
            <a:prstDash val="solid"/>
            <a:round/>
            <a:headEnd type="none" w="med" len="med"/>
            <a:tailEnd type="triangle" w="med" len="med"/>
          </a:ln>
        </p:spPr>
      </p:cxnSp>
      <p:sp>
        <p:nvSpPr>
          <p:cNvPr id="14391" name="Google Shape;14391;p524"/>
          <p:cNvSpPr txBox="1"/>
          <p:nvPr/>
        </p:nvSpPr>
        <p:spPr>
          <a:xfrm>
            <a:off x="258450" y="1804850"/>
            <a:ext cx="1345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 (CYP2B6)</a:t>
            </a:r>
            <a:endParaRPr sz="1200"/>
          </a:p>
        </p:txBody>
      </p:sp>
      <p:cxnSp>
        <p:nvCxnSpPr>
          <p:cNvPr id="14392" name="Google Shape;14392;p524"/>
          <p:cNvCxnSpPr/>
          <p:nvPr/>
        </p:nvCxnSpPr>
        <p:spPr>
          <a:xfrm>
            <a:off x="4191325" y="1145150"/>
            <a:ext cx="378900" cy="0"/>
          </a:xfrm>
          <a:prstGeom prst="straightConnector1">
            <a:avLst/>
          </a:prstGeom>
          <a:noFill/>
          <a:ln w="9525" cap="flat" cmpd="sng">
            <a:solidFill>
              <a:schemeClr val="dk2"/>
            </a:solidFill>
            <a:prstDash val="solid"/>
            <a:round/>
            <a:headEnd type="none" w="med" len="med"/>
            <a:tailEnd type="triangle" w="med" len="med"/>
          </a:ln>
        </p:spPr>
      </p:cxnSp>
      <p:sp>
        <p:nvSpPr>
          <p:cNvPr id="14393" name="Google Shape;14393;p524"/>
          <p:cNvSpPr txBox="1"/>
          <p:nvPr/>
        </p:nvSpPr>
        <p:spPr>
          <a:xfrm>
            <a:off x="6205500" y="230725"/>
            <a:ext cx="2653800" cy="13032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 b="1"/>
              <a:t>in</a:t>
            </a:r>
            <a:r>
              <a:rPr lang="en" b="1" u="sng"/>
              <a:t>H</a:t>
            </a:r>
            <a:r>
              <a:rPr lang="en" b="1"/>
              <a:t>ibitor --&gt; check interactions</a:t>
            </a:r>
            <a:endParaRPr b="1"/>
          </a:p>
          <a:p>
            <a:pPr marL="457200" lvl="0" indent="-317500" algn="l" rtl="0">
              <a:spcBef>
                <a:spcPts val="1000"/>
              </a:spcBef>
              <a:spcAft>
                <a:spcPts val="0"/>
              </a:spcAft>
              <a:buSzPts val="1400"/>
              <a:buChar char="●"/>
            </a:pPr>
            <a:endParaRPr b="1"/>
          </a:p>
          <a:p>
            <a:pPr marL="457200" lvl="0" indent="0" algn="l" rtl="0">
              <a:spcBef>
                <a:spcPts val="1000"/>
              </a:spcBef>
              <a:spcAft>
                <a:spcPts val="0"/>
              </a:spcAft>
              <a:buNone/>
            </a:pPr>
            <a:endParaRPr b="1"/>
          </a:p>
        </p:txBody>
      </p:sp>
      <p:pic>
        <p:nvPicPr>
          <p:cNvPr id="14394" name="Google Shape;14394;p524"/>
          <p:cNvPicPr preferRelativeResize="0"/>
          <p:nvPr/>
        </p:nvPicPr>
        <p:blipFill>
          <a:blip r:embed="rId9">
            <a:alphaModFix/>
          </a:blip>
          <a:stretch>
            <a:fillRect/>
          </a:stretch>
        </p:blipFill>
        <p:spPr>
          <a:xfrm>
            <a:off x="8031202" y="3482697"/>
            <a:ext cx="828096" cy="661975"/>
          </a:xfrm>
          <a:prstGeom prst="rect">
            <a:avLst/>
          </a:prstGeom>
          <a:noFill/>
          <a:ln>
            <a:noFill/>
          </a:ln>
        </p:spPr>
      </p:pic>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Shape 14398"/>
        <p:cNvGrpSpPr/>
        <p:nvPr/>
      </p:nvGrpSpPr>
      <p:grpSpPr>
        <a:xfrm>
          <a:off x="0" y="0"/>
          <a:ext cx="0" cy="0"/>
          <a:chOff x="0" y="0"/>
          <a:chExt cx="0" cy="0"/>
        </a:xfrm>
      </p:grpSpPr>
      <p:pic>
        <p:nvPicPr>
          <p:cNvPr id="14399" name="Google Shape;14399;p525"/>
          <p:cNvPicPr preferRelativeResize="0"/>
          <p:nvPr/>
        </p:nvPicPr>
        <p:blipFill>
          <a:blip r:embed="rId3">
            <a:alphaModFix/>
          </a:blip>
          <a:stretch>
            <a:fillRect/>
          </a:stretch>
        </p:blipFill>
        <p:spPr>
          <a:xfrm>
            <a:off x="3461150" y="2263075"/>
            <a:ext cx="611925" cy="528750"/>
          </a:xfrm>
          <a:prstGeom prst="rect">
            <a:avLst/>
          </a:prstGeom>
          <a:noFill/>
          <a:ln>
            <a:noFill/>
          </a:ln>
        </p:spPr>
      </p:pic>
      <p:grpSp>
        <p:nvGrpSpPr>
          <p:cNvPr id="14400" name="Google Shape;14400;p525"/>
          <p:cNvGrpSpPr/>
          <p:nvPr/>
        </p:nvGrpSpPr>
        <p:grpSpPr>
          <a:xfrm>
            <a:off x="1604245" y="726561"/>
            <a:ext cx="1768863" cy="1478369"/>
            <a:chOff x="-2521759" y="897403"/>
            <a:chExt cx="1477500" cy="1089600"/>
          </a:xfrm>
        </p:grpSpPr>
        <p:sp>
          <p:nvSpPr>
            <p:cNvPr id="14401" name="Google Shape;14401;p525"/>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402" name="Google Shape;14402;p525"/>
            <p:cNvGrpSpPr/>
            <p:nvPr/>
          </p:nvGrpSpPr>
          <p:grpSpPr>
            <a:xfrm>
              <a:off x="-2127414" y="1275205"/>
              <a:ext cx="688733" cy="700658"/>
              <a:chOff x="40123" y="-1583761"/>
              <a:chExt cx="688733" cy="1109689"/>
            </a:xfrm>
          </p:grpSpPr>
          <p:grpSp>
            <p:nvGrpSpPr>
              <p:cNvPr id="14403" name="Google Shape;14403;p525"/>
              <p:cNvGrpSpPr/>
              <p:nvPr/>
            </p:nvGrpSpPr>
            <p:grpSpPr>
              <a:xfrm>
                <a:off x="45124" y="-1327179"/>
                <a:ext cx="683733" cy="853107"/>
                <a:chOff x="597574" y="1930371"/>
                <a:chExt cx="683733" cy="853107"/>
              </a:xfrm>
            </p:grpSpPr>
            <p:grpSp>
              <p:nvGrpSpPr>
                <p:cNvPr id="14404" name="Google Shape;14404;p525"/>
                <p:cNvGrpSpPr/>
                <p:nvPr/>
              </p:nvGrpSpPr>
              <p:grpSpPr>
                <a:xfrm rot="-5400000">
                  <a:off x="640721" y="2142893"/>
                  <a:ext cx="600335" cy="680836"/>
                  <a:chOff x="15239716" y="-12996420"/>
                  <a:chExt cx="1868456" cy="2463229"/>
                </a:xfrm>
              </p:grpSpPr>
              <p:pic>
                <p:nvPicPr>
                  <p:cNvPr id="14405" name="Google Shape;14405;p525" descr="clipped result image"/>
                  <p:cNvPicPr preferRelativeResize="0"/>
                  <p:nvPr/>
                </p:nvPicPr>
                <p:blipFill rotWithShape="1">
                  <a:blip r:embed="rId4">
                    <a:alphaModFix/>
                  </a:blip>
                  <a:srcRect/>
                  <a:stretch/>
                </p:blipFill>
                <p:spPr>
                  <a:xfrm>
                    <a:off x="16010045" y="-12996420"/>
                    <a:ext cx="1098127" cy="2458497"/>
                  </a:xfrm>
                  <a:prstGeom prst="rect">
                    <a:avLst/>
                  </a:prstGeom>
                  <a:noFill/>
                  <a:ln>
                    <a:noFill/>
                  </a:ln>
                </p:spPr>
              </p:pic>
              <p:pic>
                <p:nvPicPr>
                  <p:cNvPr id="14406" name="Google Shape;14406;p525" descr="clipped result image"/>
                  <p:cNvPicPr preferRelativeResize="0"/>
                  <p:nvPr/>
                </p:nvPicPr>
                <p:blipFill rotWithShape="1">
                  <a:blip r:embed="rId5">
                    <a:alphaModFix/>
                  </a:blip>
                  <a:srcRect/>
                  <a:stretch/>
                </p:blipFill>
                <p:spPr>
                  <a:xfrm>
                    <a:off x="15239716" y="-12991688"/>
                    <a:ext cx="1106322" cy="2458497"/>
                  </a:xfrm>
                  <a:prstGeom prst="rect">
                    <a:avLst/>
                  </a:prstGeom>
                  <a:noFill/>
                  <a:ln>
                    <a:noFill/>
                  </a:ln>
                </p:spPr>
              </p:pic>
            </p:grpSp>
            <p:pic>
              <p:nvPicPr>
                <p:cNvPr id="14407" name="Google Shape;14407;p525" descr="clipped result image"/>
                <p:cNvPicPr preferRelativeResize="0"/>
                <p:nvPr/>
              </p:nvPicPr>
              <p:blipFill rotWithShape="1">
                <a:blip r:embed="rId6">
                  <a:alphaModFix/>
                </a:blip>
                <a:srcRect/>
                <a:stretch/>
              </p:blipFill>
              <p:spPr>
                <a:xfrm rot="-5400000">
                  <a:off x="760924" y="1767021"/>
                  <a:ext cx="352828" cy="679529"/>
                </a:xfrm>
                <a:prstGeom prst="rect">
                  <a:avLst/>
                </a:prstGeom>
                <a:noFill/>
                <a:ln>
                  <a:noFill/>
                </a:ln>
              </p:spPr>
            </p:pic>
          </p:grpSp>
          <p:pic>
            <p:nvPicPr>
              <p:cNvPr id="14408" name="Google Shape;14408;p525" descr="clipped result image"/>
              <p:cNvPicPr preferRelativeResize="0"/>
              <p:nvPr/>
            </p:nvPicPr>
            <p:blipFill rotWithShape="1">
              <a:blip r:embed="rId7">
                <a:alphaModFix/>
              </a:blip>
              <a:srcRect/>
              <a:stretch/>
            </p:blipFill>
            <p:spPr>
              <a:xfrm rot="-5400000">
                <a:off x="203473" y="-1747111"/>
                <a:ext cx="352828" cy="679529"/>
              </a:xfrm>
              <a:prstGeom prst="rect">
                <a:avLst/>
              </a:prstGeom>
              <a:noFill/>
              <a:ln>
                <a:noFill/>
              </a:ln>
            </p:spPr>
          </p:pic>
        </p:grpSp>
      </p:grpSp>
      <p:sp>
        <p:nvSpPr>
          <p:cNvPr id="14409" name="Google Shape;14409;p525"/>
          <p:cNvSpPr txBox="1"/>
          <p:nvPr/>
        </p:nvSpPr>
        <p:spPr>
          <a:xfrm>
            <a:off x="2211600" y="919650"/>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pic>
        <p:nvPicPr>
          <p:cNvPr id="14410" name="Google Shape;14410;p525"/>
          <p:cNvPicPr preferRelativeResize="0"/>
          <p:nvPr/>
        </p:nvPicPr>
        <p:blipFill>
          <a:blip r:embed="rId8">
            <a:alphaModFix/>
          </a:blip>
          <a:stretch>
            <a:fillRect/>
          </a:stretch>
        </p:blipFill>
        <p:spPr>
          <a:xfrm>
            <a:off x="1045691" y="2011500"/>
            <a:ext cx="3829949" cy="2808621"/>
          </a:xfrm>
          <a:prstGeom prst="rect">
            <a:avLst/>
          </a:prstGeom>
          <a:noFill/>
          <a:ln>
            <a:noFill/>
          </a:ln>
        </p:spPr>
      </p:pic>
      <p:sp>
        <p:nvSpPr>
          <p:cNvPr id="14411" name="Google Shape;14411;p525"/>
          <p:cNvSpPr txBox="1"/>
          <p:nvPr/>
        </p:nvSpPr>
        <p:spPr>
          <a:xfrm>
            <a:off x="454700" y="154525"/>
            <a:ext cx="2470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Bupropion (Wellbutrin)</a:t>
            </a:r>
            <a:endParaRPr b="1"/>
          </a:p>
        </p:txBody>
      </p:sp>
      <p:grpSp>
        <p:nvGrpSpPr>
          <p:cNvPr id="14412" name="Google Shape;14412;p525"/>
          <p:cNvGrpSpPr/>
          <p:nvPr/>
        </p:nvGrpSpPr>
        <p:grpSpPr>
          <a:xfrm>
            <a:off x="1332437" y="2124825"/>
            <a:ext cx="5643433" cy="1395263"/>
            <a:chOff x="2936912" y="1580575"/>
            <a:chExt cx="5643433" cy="1395263"/>
          </a:xfrm>
        </p:grpSpPr>
        <p:sp>
          <p:nvSpPr>
            <p:cNvPr id="14413" name="Google Shape;14413;p525"/>
            <p:cNvSpPr txBox="1"/>
            <p:nvPr/>
          </p:nvSpPr>
          <p:spPr>
            <a:xfrm rot="24443">
              <a:off x="2938836" y="24154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Bupropion</a:t>
              </a:r>
              <a:endParaRPr sz="1800" b="1"/>
            </a:p>
            <a:p>
              <a:pPr marL="0" marR="0" lvl="0" indent="0" algn="ctr" rtl="0">
                <a:lnSpc>
                  <a:spcPct val="100000"/>
                </a:lnSpc>
                <a:spcBef>
                  <a:spcPts val="0"/>
                </a:spcBef>
                <a:spcAft>
                  <a:spcPts val="0"/>
                </a:spcAft>
                <a:buClr>
                  <a:srgbClr val="000000"/>
                </a:buClr>
                <a:buSzPts val="800"/>
                <a:buFont typeface="Arial"/>
                <a:buNone/>
              </a:pPr>
              <a:r>
                <a:rPr lang="en" sz="1800" b="1"/>
                <a:t>WELLBUTRIN</a:t>
              </a:r>
              <a:endParaRPr sz="1800" b="1"/>
            </a:p>
            <a:p>
              <a:pPr marL="0" marR="0" lvl="0" indent="0" algn="ctr" rtl="0">
                <a:lnSpc>
                  <a:spcPct val="100000"/>
                </a:lnSpc>
                <a:spcBef>
                  <a:spcPts val="0"/>
                </a:spcBef>
                <a:spcAft>
                  <a:spcPts val="0"/>
                </a:spcAft>
                <a:buClr>
                  <a:srgbClr val="000000"/>
                </a:buClr>
                <a:buSzPts val="800"/>
                <a:buFont typeface="Arial"/>
                <a:buNone/>
              </a:pPr>
              <a:endParaRPr sz="1800" b="1"/>
            </a:p>
          </p:txBody>
        </p:sp>
        <p:sp>
          <p:nvSpPr>
            <p:cNvPr id="14414" name="Google Shape;14414;p525"/>
            <p:cNvSpPr txBox="1"/>
            <p:nvPr/>
          </p:nvSpPr>
          <p:spPr>
            <a:xfrm rot="24547">
              <a:off x="5679458" y="1590918"/>
              <a:ext cx="2898974"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weak</a:t>
              </a:r>
              <a:endParaRPr sz="1200" b="1"/>
            </a:p>
          </p:txBody>
        </p:sp>
      </p:grpSp>
      <p:grpSp>
        <p:nvGrpSpPr>
          <p:cNvPr id="14415" name="Google Shape;14415;p525"/>
          <p:cNvGrpSpPr/>
          <p:nvPr/>
        </p:nvGrpSpPr>
        <p:grpSpPr>
          <a:xfrm>
            <a:off x="4617550" y="1880400"/>
            <a:ext cx="1412700" cy="738900"/>
            <a:chOff x="6547575" y="2561000"/>
            <a:chExt cx="1412700" cy="738900"/>
          </a:xfrm>
        </p:grpSpPr>
        <p:cxnSp>
          <p:nvCxnSpPr>
            <p:cNvPr id="14416" name="Google Shape;14416;p525"/>
            <p:cNvCxnSpPr/>
            <p:nvPr/>
          </p:nvCxnSpPr>
          <p:spPr>
            <a:xfrm>
              <a:off x="6547575" y="3022700"/>
              <a:ext cx="378900" cy="0"/>
            </a:xfrm>
            <a:prstGeom prst="straightConnector1">
              <a:avLst/>
            </a:prstGeom>
            <a:noFill/>
            <a:ln w="9525" cap="flat" cmpd="sng">
              <a:solidFill>
                <a:schemeClr val="dk2"/>
              </a:solidFill>
              <a:prstDash val="solid"/>
              <a:round/>
              <a:headEnd type="none" w="med" len="med"/>
              <a:tailEnd type="triangle" w="med" len="med"/>
            </a:ln>
          </p:spPr>
        </p:cxnSp>
        <p:sp>
          <p:nvSpPr>
            <p:cNvPr id="14417" name="Google Shape;14417;p525"/>
            <p:cNvSpPr txBox="1"/>
            <p:nvPr/>
          </p:nvSpPr>
          <p:spPr>
            <a:xfrm>
              <a:off x="6926475" y="2561000"/>
              <a:ext cx="1033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insignificant at usual doses</a:t>
              </a:r>
              <a:endParaRPr sz="1200"/>
            </a:p>
          </p:txBody>
        </p:sp>
      </p:grpSp>
      <p:sp>
        <p:nvSpPr>
          <p:cNvPr id="14418" name="Google Shape;14418;p525"/>
          <p:cNvSpPr/>
          <p:nvPr/>
        </p:nvSpPr>
        <p:spPr>
          <a:xfrm>
            <a:off x="2061215" y="22343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419" name="Google Shape;14419;p525"/>
          <p:cNvCxnSpPr/>
          <p:nvPr/>
        </p:nvCxnSpPr>
        <p:spPr>
          <a:xfrm>
            <a:off x="2226404" y="4729258"/>
            <a:ext cx="385200" cy="0"/>
          </a:xfrm>
          <a:prstGeom prst="straightConnector1">
            <a:avLst/>
          </a:prstGeom>
          <a:noFill/>
          <a:ln w="28575" cap="flat" cmpd="sng">
            <a:solidFill>
              <a:schemeClr val="dk2"/>
            </a:solidFill>
            <a:prstDash val="solid"/>
            <a:round/>
            <a:headEnd type="none" w="med" len="med"/>
            <a:tailEnd type="none" w="med" len="med"/>
          </a:ln>
        </p:spPr>
      </p:cxnSp>
      <p:sp>
        <p:nvSpPr>
          <p:cNvPr id="14420" name="Google Shape;14420;p525"/>
          <p:cNvSpPr txBox="1"/>
          <p:nvPr/>
        </p:nvSpPr>
        <p:spPr>
          <a:xfrm rot="25061">
            <a:off x="3124609" y="1568468"/>
            <a:ext cx="946525"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dopamine reuptake</a:t>
            </a:r>
            <a:endParaRPr sz="1200" b="1"/>
          </a:p>
          <a:p>
            <a:pPr marL="0" marR="0" lvl="0" indent="0" algn="l" rtl="0">
              <a:lnSpc>
                <a:spcPct val="100000"/>
              </a:lnSpc>
              <a:spcBef>
                <a:spcPts val="0"/>
              </a:spcBef>
              <a:spcAft>
                <a:spcPts val="0"/>
              </a:spcAft>
              <a:buClr>
                <a:srgbClr val="000000"/>
              </a:buClr>
              <a:buSzPts val="800"/>
              <a:buFont typeface="Arial"/>
              <a:buNone/>
            </a:pPr>
            <a:r>
              <a:rPr lang="en" sz="1200" b="1"/>
              <a:t>inhibitor</a:t>
            </a:r>
            <a:endParaRPr sz="1200" b="1"/>
          </a:p>
        </p:txBody>
      </p:sp>
      <p:sp>
        <p:nvSpPr>
          <p:cNvPr id="14421" name="Google Shape;14421;p525"/>
          <p:cNvSpPr txBox="1"/>
          <p:nvPr/>
        </p:nvSpPr>
        <p:spPr>
          <a:xfrm rot="24178">
            <a:off x="3965283" y="3082918"/>
            <a:ext cx="1407635"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Norepinephrine reuptake inhibitor</a:t>
            </a:r>
            <a:endParaRPr sz="1200" b="1"/>
          </a:p>
        </p:txBody>
      </p:sp>
      <p:cxnSp>
        <p:nvCxnSpPr>
          <p:cNvPr id="14422" name="Google Shape;14422;p525"/>
          <p:cNvCxnSpPr/>
          <p:nvPr/>
        </p:nvCxnSpPr>
        <p:spPr>
          <a:xfrm>
            <a:off x="4875650" y="4454875"/>
            <a:ext cx="1726200" cy="0"/>
          </a:xfrm>
          <a:prstGeom prst="straightConnector1">
            <a:avLst/>
          </a:prstGeom>
          <a:noFill/>
          <a:ln w="9525" cap="flat" cmpd="sng">
            <a:solidFill>
              <a:schemeClr val="dk2"/>
            </a:solidFill>
            <a:prstDash val="solid"/>
            <a:round/>
            <a:headEnd type="none" w="med" len="med"/>
            <a:tailEnd type="triangle" w="med" len="med"/>
          </a:ln>
        </p:spPr>
      </p:cxnSp>
      <p:sp>
        <p:nvSpPr>
          <p:cNvPr id="14423" name="Google Shape;14423;p525"/>
          <p:cNvSpPr txBox="1"/>
          <p:nvPr/>
        </p:nvSpPr>
        <p:spPr>
          <a:xfrm>
            <a:off x="6671075" y="4144675"/>
            <a:ext cx="2052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Indirectly increases DA in prefrontal cortex, which improves ADHD</a:t>
            </a:r>
            <a:endParaRPr sz="1200"/>
          </a:p>
        </p:txBody>
      </p:sp>
      <p:sp>
        <p:nvSpPr>
          <p:cNvPr id="14424" name="Google Shape;14424;p525"/>
          <p:cNvSpPr txBox="1"/>
          <p:nvPr/>
        </p:nvSpPr>
        <p:spPr>
          <a:xfrm>
            <a:off x="3337250" y="775700"/>
            <a:ext cx="1354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 </a:t>
            </a:r>
            <a:endParaRPr sz="1200" b="1"/>
          </a:p>
          <a:p>
            <a:pPr marL="0" lvl="0" indent="0" algn="l" rtl="0">
              <a:spcBef>
                <a:spcPts val="0"/>
              </a:spcBef>
              <a:spcAft>
                <a:spcPts val="0"/>
              </a:spcAft>
              <a:buNone/>
            </a:pPr>
            <a:r>
              <a:rPr lang="en" sz="1200" b="1"/>
              <a:t>in</a:t>
            </a:r>
            <a:r>
              <a:rPr lang="en" sz="1200" b="1" u="sng"/>
              <a:t>H</a:t>
            </a:r>
            <a:r>
              <a:rPr lang="en" sz="1200" b="1"/>
              <a:t>ibitor</a:t>
            </a:r>
            <a:endParaRPr sz="1200" b="1"/>
          </a:p>
          <a:p>
            <a:pPr marL="0" lvl="0" indent="0" algn="l" rtl="0">
              <a:spcBef>
                <a:spcPts val="0"/>
              </a:spcBef>
              <a:spcAft>
                <a:spcPts val="0"/>
              </a:spcAft>
              <a:buNone/>
            </a:pPr>
            <a:r>
              <a:rPr lang="en" sz="1200" b="1"/>
              <a:t>(mod/strong)</a:t>
            </a:r>
            <a:endParaRPr sz="1200" b="1"/>
          </a:p>
        </p:txBody>
      </p:sp>
      <p:sp>
        <p:nvSpPr>
          <p:cNvPr id="14425" name="Google Shape;14425;p525"/>
          <p:cNvSpPr txBox="1"/>
          <p:nvPr/>
        </p:nvSpPr>
        <p:spPr>
          <a:xfrm>
            <a:off x="4570229" y="683450"/>
            <a:ext cx="984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increases levels of CYP2D6 substrates</a:t>
            </a:r>
            <a:endParaRPr sz="1200"/>
          </a:p>
        </p:txBody>
      </p:sp>
      <p:cxnSp>
        <p:nvCxnSpPr>
          <p:cNvPr id="14426" name="Google Shape;14426;p525"/>
          <p:cNvCxnSpPr/>
          <p:nvPr/>
        </p:nvCxnSpPr>
        <p:spPr>
          <a:xfrm>
            <a:off x="1073450" y="2185750"/>
            <a:ext cx="1345800" cy="360600"/>
          </a:xfrm>
          <a:prstGeom prst="straightConnector1">
            <a:avLst/>
          </a:prstGeom>
          <a:noFill/>
          <a:ln w="9525" cap="flat" cmpd="sng">
            <a:solidFill>
              <a:schemeClr val="dk2"/>
            </a:solidFill>
            <a:prstDash val="solid"/>
            <a:round/>
            <a:headEnd type="none" w="med" len="med"/>
            <a:tailEnd type="triangle" w="med" len="med"/>
          </a:ln>
        </p:spPr>
      </p:cxnSp>
      <p:sp>
        <p:nvSpPr>
          <p:cNvPr id="14427" name="Google Shape;14427;p525"/>
          <p:cNvSpPr txBox="1"/>
          <p:nvPr/>
        </p:nvSpPr>
        <p:spPr>
          <a:xfrm>
            <a:off x="258450" y="1804850"/>
            <a:ext cx="1345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 (CYP2B6)</a:t>
            </a:r>
            <a:endParaRPr sz="1200"/>
          </a:p>
        </p:txBody>
      </p:sp>
      <p:cxnSp>
        <p:nvCxnSpPr>
          <p:cNvPr id="14428" name="Google Shape;14428;p525"/>
          <p:cNvCxnSpPr/>
          <p:nvPr/>
        </p:nvCxnSpPr>
        <p:spPr>
          <a:xfrm>
            <a:off x="4191325" y="1145150"/>
            <a:ext cx="378900" cy="0"/>
          </a:xfrm>
          <a:prstGeom prst="straightConnector1">
            <a:avLst/>
          </a:prstGeom>
          <a:noFill/>
          <a:ln w="9525" cap="flat" cmpd="sng">
            <a:solidFill>
              <a:schemeClr val="dk2"/>
            </a:solidFill>
            <a:prstDash val="solid"/>
            <a:round/>
            <a:headEnd type="none" w="med" len="med"/>
            <a:tailEnd type="triangle" w="med" len="med"/>
          </a:ln>
        </p:spPr>
      </p:cxnSp>
      <p:sp>
        <p:nvSpPr>
          <p:cNvPr id="14429" name="Google Shape;14429;p525"/>
          <p:cNvSpPr txBox="1"/>
          <p:nvPr/>
        </p:nvSpPr>
        <p:spPr>
          <a:xfrm>
            <a:off x="6205500" y="230725"/>
            <a:ext cx="2653800" cy="18624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 b="1"/>
              <a:t>in</a:t>
            </a:r>
            <a:r>
              <a:rPr lang="en" b="1" u="sng"/>
              <a:t>H</a:t>
            </a:r>
            <a:r>
              <a:rPr lang="en" b="1"/>
              <a:t>ibitor --&gt; check interactions</a:t>
            </a:r>
            <a:endParaRPr b="1"/>
          </a:p>
          <a:p>
            <a:pPr marL="457200" lvl="0" indent="-317500" algn="l" rtl="0">
              <a:spcBef>
                <a:spcPts val="1000"/>
              </a:spcBef>
              <a:spcAft>
                <a:spcPts val="0"/>
              </a:spcAft>
              <a:buSzPts val="1400"/>
              <a:buChar char="●"/>
            </a:pPr>
            <a:r>
              <a:rPr lang="en" b="1"/>
              <a:t>No serotonin so no sexual side effects</a:t>
            </a:r>
            <a:endParaRPr b="1"/>
          </a:p>
          <a:p>
            <a:pPr marL="457200" lvl="0" indent="-317500" algn="l" rtl="0">
              <a:spcBef>
                <a:spcPts val="1000"/>
              </a:spcBef>
              <a:spcAft>
                <a:spcPts val="0"/>
              </a:spcAft>
              <a:buSzPts val="1400"/>
              <a:buChar char="●"/>
            </a:pPr>
            <a:endParaRPr b="1"/>
          </a:p>
          <a:p>
            <a:pPr marL="457200" lvl="0" indent="0" algn="l" rtl="0">
              <a:spcBef>
                <a:spcPts val="1000"/>
              </a:spcBef>
              <a:spcAft>
                <a:spcPts val="0"/>
              </a:spcAft>
              <a:buNone/>
            </a:pPr>
            <a:endParaRPr b="1"/>
          </a:p>
        </p:txBody>
      </p:sp>
      <p:pic>
        <p:nvPicPr>
          <p:cNvPr id="14430" name="Google Shape;14430;p525"/>
          <p:cNvPicPr preferRelativeResize="0"/>
          <p:nvPr/>
        </p:nvPicPr>
        <p:blipFill>
          <a:blip r:embed="rId9">
            <a:alphaModFix/>
          </a:blip>
          <a:stretch>
            <a:fillRect/>
          </a:stretch>
        </p:blipFill>
        <p:spPr>
          <a:xfrm>
            <a:off x="8031202" y="3482697"/>
            <a:ext cx="828096" cy="661975"/>
          </a:xfrm>
          <a:prstGeom prst="rect">
            <a:avLst/>
          </a:prstGeom>
          <a:noFill/>
          <a:ln>
            <a:noFill/>
          </a:ln>
        </p:spPr>
      </p:pic>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Shape 14434"/>
        <p:cNvGrpSpPr/>
        <p:nvPr/>
      </p:nvGrpSpPr>
      <p:grpSpPr>
        <a:xfrm>
          <a:off x="0" y="0"/>
          <a:ext cx="0" cy="0"/>
          <a:chOff x="0" y="0"/>
          <a:chExt cx="0" cy="0"/>
        </a:xfrm>
      </p:grpSpPr>
      <p:pic>
        <p:nvPicPr>
          <p:cNvPr id="14435" name="Google Shape;14435;p526"/>
          <p:cNvPicPr preferRelativeResize="0"/>
          <p:nvPr/>
        </p:nvPicPr>
        <p:blipFill>
          <a:blip r:embed="rId3">
            <a:alphaModFix/>
          </a:blip>
          <a:stretch>
            <a:fillRect/>
          </a:stretch>
        </p:blipFill>
        <p:spPr>
          <a:xfrm>
            <a:off x="3461150" y="2263075"/>
            <a:ext cx="611925" cy="528750"/>
          </a:xfrm>
          <a:prstGeom prst="rect">
            <a:avLst/>
          </a:prstGeom>
          <a:noFill/>
          <a:ln>
            <a:noFill/>
          </a:ln>
        </p:spPr>
      </p:pic>
      <p:grpSp>
        <p:nvGrpSpPr>
          <p:cNvPr id="14436" name="Google Shape;14436;p526"/>
          <p:cNvGrpSpPr/>
          <p:nvPr/>
        </p:nvGrpSpPr>
        <p:grpSpPr>
          <a:xfrm>
            <a:off x="1604245" y="726561"/>
            <a:ext cx="1768863" cy="1478369"/>
            <a:chOff x="-2521759" y="897403"/>
            <a:chExt cx="1477500" cy="1089600"/>
          </a:xfrm>
        </p:grpSpPr>
        <p:sp>
          <p:nvSpPr>
            <p:cNvPr id="14437" name="Google Shape;14437;p526"/>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438" name="Google Shape;14438;p526"/>
            <p:cNvGrpSpPr/>
            <p:nvPr/>
          </p:nvGrpSpPr>
          <p:grpSpPr>
            <a:xfrm>
              <a:off x="-2127414" y="1275205"/>
              <a:ext cx="688733" cy="700658"/>
              <a:chOff x="40123" y="-1583761"/>
              <a:chExt cx="688733" cy="1109689"/>
            </a:xfrm>
          </p:grpSpPr>
          <p:grpSp>
            <p:nvGrpSpPr>
              <p:cNvPr id="14439" name="Google Shape;14439;p526"/>
              <p:cNvGrpSpPr/>
              <p:nvPr/>
            </p:nvGrpSpPr>
            <p:grpSpPr>
              <a:xfrm>
                <a:off x="45124" y="-1327179"/>
                <a:ext cx="683733" cy="853107"/>
                <a:chOff x="597574" y="1930371"/>
                <a:chExt cx="683733" cy="853107"/>
              </a:xfrm>
            </p:grpSpPr>
            <p:grpSp>
              <p:nvGrpSpPr>
                <p:cNvPr id="14440" name="Google Shape;14440;p526"/>
                <p:cNvGrpSpPr/>
                <p:nvPr/>
              </p:nvGrpSpPr>
              <p:grpSpPr>
                <a:xfrm rot="-5400000">
                  <a:off x="640721" y="2142893"/>
                  <a:ext cx="600335" cy="680836"/>
                  <a:chOff x="15239716" y="-12996420"/>
                  <a:chExt cx="1868456" cy="2463229"/>
                </a:xfrm>
              </p:grpSpPr>
              <p:pic>
                <p:nvPicPr>
                  <p:cNvPr id="14441" name="Google Shape;14441;p526" descr="clipped result image"/>
                  <p:cNvPicPr preferRelativeResize="0"/>
                  <p:nvPr/>
                </p:nvPicPr>
                <p:blipFill rotWithShape="1">
                  <a:blip r:embed="rId4">
                    <a:alphaModFix/>
                  </a:blip>
                  <a:srcRect/>
                  <a:stretch/>
                </p:blipFill>
                <p:spPr>
                  <a:xfrm>
                    <a:off x="16010045" y="-12996420"/>
                    <a:ext cx="1098127" cy="2458497"/>
                  </a:xfrm>
                  <a:prstGeom prst="rect">
                    <a:avLst/>
                  </a:prstGeom>
                  <a:noFill/>
                  <a:ln>
                    <a:noFill/>
                  </a:ln>
                </p:spPr>
              </p:pic>
              <p:pic>
                <p:nvPicPr>
                  <p:cNvPr id="14442" name="Google Shape;14442;p526" descr="clipped result image"/>
                  <p:cNvPicPr preferRelativeResize="0"/>
                  <p:nvPr/>
                </p:nvPicPr>
                <p:blipFill rotWithShape="1">
                  <a:blip r:embed="rId5">
                    <a:alphaModFix/>
                  </a:blip>
                  <a:srcRect/>
                  <a:stretch/>
                </p:blipFill>
                <p:spPr>
                  <a:xfrm>
                    <a:off x="15239716" y="-12991688"/>
                    <a:ext cx="1106322" cy="2458497"/>
                  </a:xfrm>
                  <a:prstGeom prst="rect">
                    <a:avLst/>
                  </a:prstGeom>
                  <a:noFill/>
                  <a:ln>
                    <a:noFill/>
                  </a:ln>
                </p:spPr>
              </p:pic>
            </p:grpSp>
            <p:pic>
              <p:nvPicPr>
                <p:cNvPr id="14443" name="Google Shape;14443;p526" descr="clipped result image"/>
                <p:cNvPicPr preferRelativeResize="0"/>
                <p:nvPr/>
              </p:nvPicPr>
              <p:blipFill rotWithShape="1">
                <a:blip r:embed="rId6">
                  <a:alphaModFix/>
                </a:blip>
                <a:srcRect/>
                <a:stretch/>
              </p:blipFill>
              <p:spPr>
                <a:xfrm rot="-5400000">
                  <a:off x="760924" y="1767021"/>
                  <a:ext cx="352828" cy="679529"/>
                </a:xfrm>
                <a:prstGeom prst="rect">
                  <a:avLst/>
                </a:prstGeom>
                <a:noFill/>
                <a:ln>
                  <a:noFill/>
                </a:ln>
              </p:spPr>
            </p:pic>
          </p:grpSp>
          <p:pic>
            <p:nvPicPr>
              <p:cNvPr id="14444" name="Google Shape;14444;p526" descr="clipped result image"/>
              <p:cNvPicPr preferRelativeResize="0"/>
              <p:nvPr/>
            </p:nvPicPr>
            <p:blipFill rotWithShape="1">
              <a:blip r:embed="rId7">
                <a:alphaModFix/>
              </a:blip>
              <a:srcRect/>
              <a:stretch/>
            </p:blipFill>
            <p:spPr>
              <a:xfrm rot="-5400000">
                <a:off x="203473" y="-1747111"/>
                <a:ext cx="352828" cy="679529"/>
              </a:xfrm>
              <a:prstGeom prst="rect">
                <a:avLst/>
              </a:prstGeom>
              <a:noFill/>
              <a:ln>
                <a:noFill/>
              </a:ln>
            </p:spPr>
          </p:pic>
        </p:grpSp>
      </p:grpSp>
      <p:sp>
        <p:nvSpPr>
          <p:cNvPr id="14445" name="Google Shape;14445;p526"/>
          <p:cNvSpPr txBox="1"/>
          <p:nvPr/>
        </p:nvSpPr>
        <p:spPr>
          <a:xfrm>
            <a:off x="2211600" y="919650"/>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pic>
        <p:nvPicPr>
          <p:cNvPr id="14446" name="Google Shape;14446;p526"/>
          <p:cNvPicPr preferRelativeResize="0"/>
          <p:nvPr/>
        </p:nvPicPr>
        <p:blipFill>
          <a:blip r:embed="rId8">
            <a:alphaModFix/>
          </a:blip>
          <a:stretch>
            <a:fillRect/>
          </a:stretch>
        </p:blipFill>
        <p:spPr>
          <a:xfrm>
            <a:off x="1045691" y="2011500"/>
            <a:ext cx="3829949" cy="2808621"/>
          </a:xfrm>
          <a:prstGeom prst="rect">
            <a:avLst/>
          </a:prstGeom>
          <a:noFill/>
          <a:ln>
            <a:noFill/>
          </a:ln>
        </p:spPr>
      </p:pic>
      <p:sp>
        <p:nvSpPr>
          <p:cNvPr id="14447" name="Google Shape;14447;p526"/>
          <p:cNvSpPr txBox="1"/>
          <p:nvPr/>
        </p:nvSpPr>
        <p:spPr>
          <a:xfrm>
            <a:off x="454700" y="154525"/>
            <a:ext cx="2470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Bupropion (Wellbutrin)</a:t>
            </a:r>
            <a:endParaRPr b="1"/>
          </a:p>
        </p:txBody>
      </p:sp>
      <p:grpSp>
        <p:nvGrpSpPr>
          <p:cNvPr id="14448" name="Google Shape;14448;p526"/>
          <p:cNvGrpSpPr/>
          <p:nvPr/>
        </p:nvGrpSpPr>
        <p:grpSpPr>
          <a:xfrm>
            <a:off x="1332437" y="2124825"/>
            <a:ext cx="5643433" cy="1395263"/>
            <a:chOff x="2936912" y="1580575"/>
            <a:chExt cx="5643433" cy="1395263"/>
          </a:xfrm>
        </p:grpSpPr>
        <p:sp>
          <p:nvSpPr>
            <p:cNvPr id="14449" name="Google Shape;14449;p526"/>
            <p:cNvSpPr txBox="1"/>
            <p:nvPr/>
          </p:nvSpPr>
          <p:spPr>
            <a:xfrm rot="24443">
              <a:off x="2938836" y="24154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Bupropion</a:t>
              </a:r>
              <a:endParaRPr sz="1800" b="1"/>
            </a:p>
            <a:p>
              <a:pPr marL="0" marR="0" lvl="0" indent="0" algn="ctr" rtl="0">
                <a:lnSpc>
                  <a:spcPct val="100000"/>
                </a:lnSpc>
                <a:spcBef>
                  <a:spcPts val="0"/>
                </a:spcBef>
                <a:spcAft>
                  <a:spcPts val="0"/>
                </a:spcAft>
                <a:buClr>
                  <a:srgbClr val="000000"/>
                </a:buClr>
                <a:buSzPts val="800"/>
                <a:buFont typeface="Arial"/>
                <a:buNone/>
              </a:pPr>
              <a:r>
                <a:rPr lang="en" sz="1800" b="1"/>
                <a:t>WELLBUTRIN</a:t>
              </a:r>
              <a:endParaRPr sz="1800" b="1"/>
            </a:p>
            <a:p>
              <a:pPr marL="0" marR="0" lvl="0" indent="0" algn="ctr" rtl="0">
                <a:lnSpc>
                  <a:spcPct val="100000"/>
                </a:lnSpc>
                <a:spcBef>
                  <a:spcPts val="0"/>
                </a:spcBef>
                <a:spcAft>
                  <a:spcPts val="0"/>
                </a:spcAft>
                <a:buClr>
                  <a:srgbClr val="000000"/>
                </a:buClr>
                <a:buSzPts val="800"/>
                <a:buFont typeface="Arial"/>
                <a:buNone/>
              </a:pPr>
              <a:endParaRPr sz="1800" b="1"/>
            </a:p>
          </p:txBody>
        </p:sp>
        <p:sp>
          <p:nvSpPr>
            <p:cNvPr id="14450" name="Google Shape;14450;p526"/>
            <p:cNvSpPr txBox="1"/>
            <p:nvPr/>
          </p:nvSpPr>
          <p:spPr>
            <a:xfrm rot="24547">
              <a:off x="5679458" y="1590918"/>
              <a:ext cx="2898974"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weak</a:t>
              </a:r>
              <a:endParaRPr sz="1200" b="1"/>
            </a:p>
          </p:txBody>
        </p:sp>
      </p:grpSp>
      <p:grpSp>
        <p:nvGrpSpPr>
          <p:cNvPr id="14451" name="Google Shape;14451;p526"/>
          <p:cNvGrpSpPr/>
          <p:nvPr/>
        </p:nvGrpSpPr>
        <p:grpSpPr>
          <a:xfrm>
            <a:off x="4617550" y="1880400"/>
            <a:ext cx="1412700" cy="738900"/>
            <a:chOff x="6547575" y="2561000"/>
            <a:chExt cx="1412700" cy="738900"/>
          </a:xfrm>
        </p:grpSpPr>
        <p:cxnSp>
          <p:nvCxnSpPr>
            <p:cNvPr id="14452" name="Google Shape;14452;p526"/>
            <p:cNvCxnSpPr/>
            <p:nvPr/>
          </p:nvCxnSpPr>
          <p:spPr>
            <a:xfrm>
              <a:off x="6547575" y="3022700"/>
              <a:ext cx="378900" cy="0"/>
            </a:xfrm>
            <a:prstGeom prst="straightConnector1">
              <a:avLst/>
            </a:prstGeom>
            <a:noFill/>
            <a:ln w="9525" cap="flat" cmpd="sng">
              <a:solidFill>
                <a:schemeClr val="dk2"/>
              </a:solidFill>
              <a:prstDash val="solid"/>
              <a:round/>
              <a:headEnd type="none" w="med" len="med"/>
              <a:tailEnd type="triangle" w="med" len="med"/>
            </a:ln>
          </p:spPr>
        </p:cxnSp>
        <p:sp>
          <p:nvSpPr>
            <p:cNvPr id="14453" name="Google Shape;14453;p526"/>
            <p:cNvSpPr txBox="1"/>
            <p:nvPr/>
          </p:nvSpPr>
          <p:spPr>
            <a:xfrm>
              <a:off x="6926475" y="2561000"/>
              <a:ext cx="1033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insignificant at usual doses</a:t>
              </a:r>
              <a:endParaRPr sz="1200"/>
            </a:p>
          </p:txBody>
        </p:sp>
      </p:grpSp>
      <p:sp>
        <p:nvSpPr>
          <p:cNvPr id="14454" name="Google Shape;14454;p526"/>
          <p:cNvSpPr/>
          <p:nvPr/>
        </p:nvSpPr>
        <p:spPr>
          <a:xfrm>
            <a:off x="2061215" y="22343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455" name="Google Shape;14455;p526"/>
          <p:cNvCxnSpPr/>
          <p:nvPr/>
        </p:nvCxnSpPr>
        <p:spPr>
          <a:xfrm>
            <a:off x="2226404" y="4729258"/>
            <a:ext cx="385200" cy="0"/>
          </a:xfrm>
          <a:prstGeom prst="straightConnector1">
            <a:avLst/>
          </a:prstGeom>
          <a:noFill/>
          <a:ln w="28575" cap="flat" cmpd="sng">
            <a:solidFill>
              <a:schemeClr val="dk2"/>
            </a:solidFill>
            <a:prstDash val="solid"/>
            <a:round/>
            <a:headEnd type="none" w="med" len="med"/>
            <a:tailEnd type="none" w="med" len="med"/>
          </a:ln>
        </p:spPr>
      </p:cxnSp>
      <p:sp>
        <p:nvSpPr>
          <p:cNvPr id="14456" name="Google Shape;14456;p526"/>
          <p:cNvSpPr txBox="1"/>
          <p:nvPr/>
        </p:nvSpPr>
        <p:spPr>
          <a:xfrm rot="25061">
            <a:off x="3124609" y="1568468"/>
            <a:ext cx="946525"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dopamine reuptake</a:t>
            </a:r>
            <a:endParaRPr sz="1200" b="1"/>
          </a:p>
          <a:p>
            <a:pPr marL="0" marR="0" lvl="0" indent="0" algn="l" rtl="0">
              <a:lnSpc>
                <a:spcPct val="100000"/>
              </a:lnSpc>
              <a:spcBef>
                <a:spcPts val="0"/>
              </a:spcBef>
              <a:spcAft>
                <a:spcPts val="0"/>
              </a:spcAft>
              <a:buClr>
                <a:srgbClr val="000000"/>
              </a:buClr>
              <a:buSzPts val="800"/>
              <a:buFont typeface="Arial"/>
              <a:buNone/>
            </a:pPr>
            <a:r>
              <a:rPr lang="en" sz="1200" b="1"/>
              <a:t>inhibitor</a:t>
            </a:r>
            <a:endParaRPr sz="1200" b="1"/>
          </a:p>
        </p:txBody>
      </p:sp>
      <p:sp>
        <p:nvSpPr>
          <p:cNvPr id="14457" name="Google Shape;14457;p526"/>
          <p:cNvSpPr txBox="1"/>
          <p:nvPr/>
        </p:nvSpPr>
        <p:spPr>
          <a:xfrm rot="24178">
            <a:off x="3965283" y="3082918"/>
            <a:ext cx="1407635"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Norepinephrine reuptake inhibitor</a:t>
            </a:r>
            <a:endParaRPr sz="1200" b="1"/>
          </a:p>
        </p:txBody>
      </p:sp>
      <p:cxnSp>
        <p:nvCxnSpPr>
          <p:cNvPr id="14458" name="Google Shape;14458;p526"/>
          <p:cNvCxnSpPr/>
          <p:nvPr/>
        </p:nvCxnSpPr>
        <p:spPr>
          <a:xfrm>
            <a:off x="4875650" y="4454875"/>
            <a:ext cx="1726200" cy="0"/>
          </a:xfrm>
          <a:prstGeom prst="straightConnector1">
            <a:avLst/>
          </a:prstGeom>
          <a:noFill/>
          <a:ln w="9525" cap="flat" cmpd="sng">
            <a:solidFill>
              <a:schemeClr val="dk2"/>
            </a:solidFill>
            <a:prstDash val="solid"/>
            <a:round/>
            <a:headEnd type="none" w="med" len="med"/>
            <a:tailEnd type="triangle" w="med" len="med"/>
          </a:ln>
        </p:spPr>
      </p:cxnSp>
      <p:sp>
        <p:nvSpPr>
          <p:cNvPr id="14459" name="Google Shape;14459;p526"/>
          <p:cNvSpPr txBox="1"/>
          <p:nvPr/>
        </p:nvSpPr>
        <p:spPr>
          <a:xfrm>
            <a:off x="6671075" y="4144675"/>
            <a:ext cx="2052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Indirectly increases DA in prefrontal cortex, which improves ADHD</a:t>
            </a:r>
            <a:endParaRPr sz="1200"/>
          </a:p>
        </p:txBody>
      </p:sp>
      <p:sp>
        <p:nvSpPr>
          <p:cNvPr id="14460" name="Google Shape;14460;p526"/>
          <p:cNvSpPr txBox="1"/>
          <p:nvPr/>
        </p:nvSpPr>
        <p:spPr>
          <a:xfrm>
            <a:off x="3337250" y="775700"/>
            <a:ext cx="1354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 </a:t>
            </a:r>
            <a:endParaRPr sz="1200" b="1"/>
          </a:p>
          <a:p>
            <a:pPr marL="0" lvl="0" indent="0" algn="l" rtl="0">
              <a:spcBef>
                <a:spcPts val="0"/>
              </a:spcBef>
              <a:spcAft>
                <a:spcPts val="0"/>
              </a:spcAft>
              <a:buNone/>
            </a:pPr>
            <a:r>
              <a:rPr lang="en" sz="1200" b="1"/>
              <a:t>in</a:t>
            </a:r>
            <a:r>
              <a:rPr lang="en" sz="1200" b="1" u="sng"/>
              <a:t>H</a:t>
            </a:r>
            <a:r>
              <a:rPr lang="en" sz="1200" b="1"/>
              <a:t>ibitor</a:t>
            </a:r>
            <a:endParaRPr sz="1200" b="1"/>
          </a:p>
          <a:p>
            <a:pPr marL="0" lvl="0" indent="0" algn="l" rtl="0">
              <a:spcBef>
                <a:spcPts val="0"/>
              </a:spcBef>
              <a:spcAft>
                <a:spcPts val="0"/>
              </a:spcAft>
              <a:buNone/>
            </a:pPr>
            <a:r>
              <a:rPr lang="en" sz="1200" b="1"/>
              <a:t>(mod/strong)</a:t>
            </a:r>
            <a:endParaRPr sz="1200" b="1"/>
          </a:p>
        </p:txBody>
      </p:sp>
      <p:sp>
        <p:nvSpPr>
          <p:cNvPr id="14461" name="Google Shape;14461;p526"/>
          <p:cNvSpPr txBox="1"/>
          <p:nvPr/>
        </p:nvSpPr>
        <p:spPr>
          <a:xfrm>
            <a:off x="4570229" y="683450"/>
            <a:ext cx="984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increases levels of CYP2D6 substrates</a:t>
            </a:r>
            <a:endParaRPr sz="1200"/>
          </a:p>
        </p:txBody>
      </p:sp>
      <p:cxnSp>
        <p:nvCxnSpPr>
          <p:cNvPr id="14462" name="Google Shape;14462;p526"/>
          <p:cNvCxnSpPr/>
          <p:nvPr/>
        </p:nvCxnSpPr>
        <p:spPr>
          <a:xfrm>
            <a:off x="1073450" y="2185750"/>
            <a:ext cx="1345800" cy="360600"/>
          </a:xfrm>
          <a:prstGeom prst="straightConnector1">
            <a:avLst/>
          </a:prstGeom>
          <a:noFill/>
          <a:ln w="9525" cap="flat" cmpd="sng">
            <a:solidFill>
              <a:schemeClr val="dk2"/>
            </a:solidFill>
            <a:prstDash val="solid"/>
            <a:round/>
            <a:headEnd type="none" w="med" len="med"/>
            <a:tailEnd type="triangle" w="med" len="med"/>
          </a:ln>
        </p:spPr>
      </p:cxnSp>
      <p:sp>
        <p:nvSpPr>
          <p:cNvPr id="14463" name="Google Shape;14463;p526"/>
          <p:cNvSpPr txBox="1"/>
          <p:nvPr/>
        </p:nvSpPr>
        <p:spPr>
          <a:xfrm>
            <a:off x="258450" y="1804850"/>
            <a:ext cx="1345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 (CYP2B6)</a:t>
            </a:r>
            <a:endParaRPr sz="1200"/>
          </a:p>
        </p:txBody>
      </p:sp>
      <p:cxnSp>
        <p:nvCxnSpPr>
          <p:cNvPr id="14464" name="Google Shape;14464;p526"/>
          <p:cNvCxnSpPr/>
          <p:nvPr/>
        </p:nvCxnSpPr>
        <p:spPr>
          <a:xfrm>
            <a:off x="4191325" y="1145150"/>
            <a:ext cx="378900" cy="0"/>
          </a:xfrm>
          <a:prstGeom prst="straightConnector1">
            <a:avLst/>
          </a:prstGeom>
          <a:noFill/>
          <a:ln w="9525" cap="flat" cmpd="sng">
            <a:solidFill>
              <a:schemeClr val="dk2"/>
            </a:solidFill>
            <a:prstDash val="solid"/>
            <a:round/>
            <a:headEnd type="none" w="med" len="med"/>
            <a:tailEnd type="triangle" w="med" len="med"/>
          </a:ln>
        </p:spPr>
      </p:cxnSp>
      <p:sp>
        <p:nvSpPr>
          <p:cNvPr id="14465" name="Google Shape;14465;p526"/>
          <p:cNvSpPr txBox="1"/>
          <p:nvPr/>
        </p:nvSpPr>
        <p:spPr>
          <a:xfrm>
            <a:off x="6205500" y="230725"/>
            <a:ext cx="2653800" cy="26373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 b="1"/>
              <a:t>in</a:t>
            </a:r>
            <a:r>
              <a:rPr lang="en" b="1" u="sng"/>
              <a:t>H</a:t>
            </a:r>
            <a:r>
              <a:rPr lang="en" b="1"/>
              <a:t>ibitor --&gt; check interactions</a:t>
            </a:r>
            <a:endParaRPr b="1"/>
          </a:p>
          <a:p>
            <a:pPr marL="457200" lvl="0" indent="-317500" algn="l" rtl="0">
              <a:spcBef>
                <a:spcPts val="1000"/>
              </a:spcBef>
              <a:spcAft>
                <a:spcPts val="0"/>
              </a:spcAft>
              <a:buSzPts val="1400"/>
              <a:buChar char="●"/>
            </a:pPr>
            <a:r>
              <a:rPr lang="en" b="1"/>
              <a:t>No serotonin so no sexual side effects</a:t>
            </a:r>
            <a:endParaRPr b="1"/>
          </a:p>
          <a:p>
            <a:pPr marL="457200" lvl="0" indent="-317500" algn="l" rtl="0">
              <a:spcBef>
                <a:spcPts val="1000"/>
              </a:spcBef>
              <a:spcAft>
                <a:spcPts val="0"/>
              </a:spcAft>
              <a:buSzPts val="1400"/>
              <a:buChar char="●"/>
            </a:pPr>
            <a:r>
              <a:rPr lang="en" b="1"/>
              <a:t>Can combine with SSRI to ameliorate sexual dysfunction</a:t>
            </a:r>
            <a:endParaRPr b="1"/>
          </a:p>
          <a:p>
            <a:pPr marL="457200" lvl="0" indent="-317500" algn="l" rtl="0">
              <a:spcBef>
                <a:spcPts val="1000"/>
              </a:spcBef>
              <a:spcAft>
                <a:spcPts val="0"/>
              </a:spcAft>
              <a:buSzPts val="1400"/>
              <a:buChar char="●"/>
            </a:pPr>
            <a:endParaRPr b="1"/>
          </a:p>
          <a:p>
            <a:pPr marL="457200" lvl="0" indent="0" algn="l" rtl="0">
              <a:spcBef>
                <a:spcPts val="1000"/>
              </a:spcBef>
              <a:spcAft>
                <a:spcPts val="0"/>
              </a:spcAft>
              <a:buNone/>
            </a:pPr>
            <a:endParaRPr b="1"/>
          </a:p>
        </p:txBody>
      </p:sp>
      <p:pic>
        <p:nvPicPr>
          <p:cNvPr id="14466" name="Google Shape;14466;p526"/>
          <p:cNvPicPr preferRelativeResize="0"/>
          <p:nvPr/>
        </p:nvPicPr>
        <p:blipFill>
          <a:blip r:embed="rId9">
            <a:alphaModFix/>
          </a:blip>
          <a:stretch>
            <a:fillRect/>
          </a:stretch>
        </p:blipFill>
        <p:spPr>
          <a:xfrm>
            <a:off x="8031202" y="3482697"/>
            <a:ext cx="828096" cy="661975"/>
          </a:xfrm>
          <a:prstGeom prst="rect">
            <a:avLst/>
          </a:prstGeom>
          <a:noFill/>
          <a:ln>
            <a:noFill/>
          </a:ln>
        </p:spPr>
      </p:pic>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Shape 14470"/>
        <p:cNvGrpSpPr/>
        <p:nvPr/>
      </p:nvGrpSpPr>
      <p:grpSpPr>
        <a:xfrm>
          <a:off x="0" y="0"/>
          <a:ext cx="0" cy="0"/>
          <a:chOff x="0" y="0"/>
          <a:chExt cx="0" cy="0"/>
        </a:xfrm>
      </p:grpSpPr>
      <p:pic>
        <p:nvPicPr>
          <p:cNvPr id="14471" name="Google Shape;14471;p527"/>
          <p:cNvPicPr preferRelativeResize="0"/>
          <p:nvPr/>
        </p:nvPicPr>
        <p:blipFill>
          <a:blip r:embed="rId3">
            <a:alphaModFix/>
          </a:blip>
          <a:stretch>
            <a:fillRect/>
          </a:stretch>
        </p:blipFill>
        <p:spPr>
          <a:xfrm>
            <a:off x="3461150" y="2263075"/>
            <a:ext cx="611925" cy="528750"/>
          </a:xfrm>
          <a:prstGeom prst="rect">
            <a:avLst/>
          </a:prstGeom>
          <a:noFill/>
          <a:ln>
            <a:noFill/>
          </a:ln>
        </p:spPr>
      </p:pic>
      <p:grpSp>
        <p:nvGrpSpPr>
          <p:cNvPr id="14472" name="Google Shape;14472;p527"/>
          <p:cNvGrpSpPr/>
          <p:nvPr/>
        </p:nvGrpSpPr>
        <p:grpSpPr>
          <a:xfrm>
            <a:off x="1604245" y="726561"/>
            <a:ext cx="1768863" cy="1478369"/>
            <a:chOff x="-2521759" y="897403"/>
            <a:chExt cx="1477500" cy="1089600"/>
          </a:xfrm>
        </p:grpSpPr>
        <p:sp>
          <p:nvSpPr>
            <p:cNvPr id="14473" name="Google Shape;14473;p527"/>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474" name="Google Shape;14474;p527"/>
            <p:cNvGrpSpPr/>
            <p:nvPr/>
          </p:nvGrpSpPr>
          <p:grpSpPr>
            <a:xfrm>
              <a:off x="-2127414" y="1275205"/>
              <a:ext cx="688733" cy="700658"/>
              <a:chOff x="40123" y="-1583761"/>
              <a:chExt cx="688733" cy="1109689"/>
            </a:xfrm>
          </p:grpSpPr>
          <p:grpSp>
            <p:nvGrpSpPr>
              <p:cNvPr id="14475" name="Google Shape;14475;p527"/>
              <p:cNvGrpSpPr/>
              <p:nvPr/>
            </p:nvGrpSpPr>
            <p:grpSpPr>
              <a:xfrm>
                <a:off x="45124" y="-1327179"/>
                <a:ext cx="683733" cy="853107"/>
                <a:chOff x="597574" y="1930371"/>
                <a:chExt cx="683733" cy="853107"/>
              </a:xfrm>
            </p:grpSpPr>
            <p:grpSp>
              <p:nvGrpSpPr>
                <p:cNvPr id="14476" name="Google Shape;14476;p527"/>
                <p:cNvGrpSpPr/>
                <p:nvPr/>
              </p:nvGrpSpPr>
              <p:grpSpPr>
                <a:xfrm rot="-5400000">
                  <a:off x="640721" y="2142893"/>
                  <a:ext cx="600335" cy="680836"/>
                  <a:chOff x="15239716" y="-12996420"/>
                  <a:chExt cx="1868456" cy="2463229"/>
                </a:xfrm>
              </p:grpSpPr>
              <p:pic>
                <p:nvPicPr>
                  <p:cNvPr id="14477" name="Google Shape;14477;p527" descr="clipped result image"/>
                  <p:cNvPicPr preferRelativeResize="0"/>
                  <p:nvPr/>
                </p:nvPicPr>
                <p:blipFill rotWithShape="1">
                  <a:blip r:embed="rId4">
                    <a:alphaModFix/>
                  </a:blip>
                  <a:srcRect/>
                  <a:stretch/>
                </p:blipFill>
                <p:spPr>
                  <a:xfrm>
                    <a:off x="16010045" y="-12996420"/>
                    <a:ext cx="1098127" cy="2458497"/>
                  </a:xfrm>
                  <a:prstGeom prst="rect">
                    <a:avLst/>
                  </a:prstGeom>
                  <a:noFill/>
                  <a:ln>
                    <a:noFill/>
                  </a:ln>
                </p:spPr>
              </p:pic>
              <p:pic>
                <p:nvPicPr>
                  <p:cNvPr id="14478" name="Google Shape;14478;p527" descr="clipped result image"/>
                  <p:cNvPicPr preferRelativeResize="0"/>
                  <p:nvPr/>
                </p:nvPicPr>
                <p:blipFill rotWithShape="1">
                  <a:blip r:embed="rId5">
                    <a:alphaModFix/>
                  </a:blip>
                  <a:srcRect/>
                  <a:stretch/>
                </p:blipFill>
                <p:spPr>
                  <a:xfrm>
                    <a:off x="15239716" y="-12991688"/>
                    <a:ext cx="1106322" cy="2458497"/>
                  </a:xfrm>
                  <a:prstGeom prst="rect">
                    <a:avLst/>
                  </a:prstGeom>
                  <a:noFill/>
                  <a:ln>
                    <a:noFill/>
                  </a:ln>
                </p:spPr>
              </p:pic>
            </p:grpSp>
            <p:pic>
              <p:nvPicPr>
                <p:cNvPr id="14479" name="Google Shape;14479;p527" descr="clipped result image"/>
                <p:cNvPicPr preferRelativeResize="0"/>
                <p:nvPr/>
              </p:nvPicPr>
              <p:blipFill rotWithShape="1">
                <a:blip r:embed="rId6">
                  <a:alphaModFix/>
                </a:blip>
                <a:srcRect/>
                <a:stretch/>
              </p:blipFill>
              <p:spPr>
                <a:xfrm rot="-5400000">
                  <a:off x="760924" y="1767021"/>
                  <a:ext cx="352828" cy="679529"/>
                </a:xfrm>
                <a:prstGeom prst="rect">
                  <a:avLst/>
                </a:prstGeom>
                <a:noFill/>
                <a:ln>
                  <a:noFill/>
                </a:ln>
              </p:spPr>
            </p:pic>
          </p:grpSp>
          <p:pic>
            <p:nvPicPr>
              <p:cNvPr id="14480" name="Google Shape;14480;p527" descr="clipped result image"/>
              <p:cNvPicPr preferRelativeResize="0"/>
              <p:nvPr/>
            </p:nvPicPr>
            <p:blipFill rotWithShape="1">
              <a:blip r:embed="rId7">
                <a:alphaModFix/>
              </a:blip>
              <a:srcRect/>
              <a:stretch/>
            </p:blipFill>
            <p:spPr>
              <a:xfrm rot="-5400000">
                <a:off x="203473" y="-1747111"/>
                <a:ext cx="352828" cy="679529"/>
              </a:xfrm>
              <a:prstGeom prst="rect">
                <a:avLst/>
              </a:prstGeom>
              <a:noFill/>
              <a:ln>
                <a:noFill/>
              </a:ln>
            </p:spPr>
          </p:pic>
        </p:grpSp>
      </p:grpSp>
      <p:sp>
        <p:nvSpPr>
          <p:cNvPr id="14481" name="Google Shape;14481;p527"/>
          <p:cNvSpPr txBox="1"/>
          <p:nvPr/>
        </p:nvSpPr>
        <p:spPr>
          <a:xfrm>
            <a:off x="2211600" y="919650"/>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pic>
        <p:nvPicPr>
          <p:cNvPr id="14482" name="Google Shape;14482;p527"/>
          <p:cNvPicPr preferRelativeResize="0"/>
          <p:nvPr/>
        </p:nvPicPr>
        <p:blipFill>
          <a:blip r:embed="rId8">
            <a:alphaModFix/>
          </a:blip>
          <a:stretch>
            <a:fillRect/>
          </a:stretch>
        </p:blipFill>
        <p:spPr>
          <a:xfrm>
            <a:off x="1045691" y="2011500"/>
            <a:ext cx="3829949" cy="2808621"/>
          </a:xfrm>
          <a:prstGeom prst="rect">
            <a:avLst/>
          </a:prstGeom>
          <a:noFill/>
          <a:ln>
            <a:noFill/>
          </a:ln>
        </p:spPr>
      </p:pic>
      <p:sp>
        <p:nvSpPr>
          <p:cNvPr id="14483" name="Google Shape;14483;p527"/>
          <p:cNvSpPr txBox="1"/>
          <p:nvPr/>
        </p:nvSpPr>
        <p:spPr>
          <a:xfrm>
            <a:off x="454700" y="154525"/>
            <a:ext cx="2470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Bupropion (Wellbutrin)</a:t>
            </a:r>
            <a:endParaRPr b="1"/>
          </a:p>
        </p:txBody>
      </p:sp>
      <p:grpSp>
        <p:nvGrpSpPr>
          <p:cNvPr id="14484" name="Google Shape;14484;p527"/>
          <p:cNvGrpSpPr/>
          <p:nvPr/>
        </p:nvGrpSpPr>
        <p:grpSpPr>
          <a:xfrm>
            <a:off x="1332437" y="2124825"/>
            <a:ext cx="5643433" cy="1395263"/>
            <a:chOff x="2936912" y="1580575"/>
            <a:chExt cx="5643433" cy="1395263"/>
          </a:xfrm>
        </p:grpSpPr>
        <p:sp>
          <p:nvSpPr>
            <p:cNvPr id="14485" name="Google Shape;14485;p527"/>
            <p:cNvSpPr txBox="1"/>
            <p:nvPr/>
          </p:nvSpPr>
          <p:spPr>
            <a:xfrm rot="24443">
              <a:off x="2938836" y="24154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Bupropion</a:t>
              </a:r>
              <a:endParaRPr sz="1800" b="1"/>
            </a:p>
            <a:p>
              <a:pPr marL="0" marR="0" lvl="0" indent="0" algn="ctr" rtl="0">
                <a:lnSpc>
                  <a:spcPct val="100000"/>
                </a:lnSpc>
                <a:spcBef>
                  <a:spcPts val="0"/>
                </a:spcBef>
                <a:spcAft>
                  <a:spcPts val="0"/>
                </a:spcAft>
                <a:buClr>
                  <a:srgbClr val="000000"/>
                </a:buClr>
                <a:buSzPts val="800"/>
                <a:buFont typeface="Arial"/>
                <a:buNone/>
              </a:pPr>
              <a:r>
                <a:rPr lang="en" sz="1800" b="1"/>
                <a:t>WELLBUTRIN</a:t>
              </a:r>
              <a:endParaRPr sz="1800" b="1"/>
            </a:p>
            <a:p>
              <a:pPr marL="0" marR="0" lvl="0" indent="0" algn="ctr" rtl="0">
                <a:lnSpc>
                  <a:spcPct val="100000"/>
                </a:lnSpc>
                <a:spcBef>
                  <a:spcPts val="0"/>
                </a:spcBef>
                <a:spcAft>
                  <a:spcPts val="0"/>
                </a:spcAft>
                <a:buClr>
                  <a:srgbClr val="000000"/>
                </a:buClr>
                <a:buSzPts val="800"/>
                <a:buFont typeface="Arial"/>
                <a:buNone/>
              </a:pPr>
              <a:endParaRPr sz="1800" b="1"/>
            </a:p>
          </p:txBody>
        </p:sp>
        <p:sp>
          <p:nvSpPr>
            <p:cNvPr id="14486" name="Google Shape;14486;p527"/>
            <p:cNvSpPr txBox="1"/>
            <p:nvPr/>
          </p:nvSpPr>
          <p:spPr>
            <a:xfrm rot="24547">
              <a:off x="5679458" y="1590918"/>
              <a:ext cx="2898974"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weak</a:t>
              </a:r>
              <a:endParaRPr sz="1200" b="1"/>
            </a:p>
          </p:txBody>
        </p:sp>
      </p:grpSp>
      <p:grpSp>
        <p:nvGrpSpPr>
          <p:cNvPr id="14487" name="Google Shape;14487;p527"/>
          <p:cNvGrpSpPr/>
          <p:nvPr/>
        </p:nvGrpSpPr>
        <p:grpSpPr>
          <a:xfrm>
            <a:off x="4617550" y="1880400"/>
            <a:ext cx="1412700" cy="738900"/>
            <a:chOff x="6547575" y="2561000"/>
            <a:chExt cx="1412700" cy="738900"/>
          </a:xfrm>
        </p:grpSpPr>
        <p:cxnSp>
          <p:nvCxnSpPr>
            <p:cNvPr id="14488" name="Google Shape;14488;p527"/>
            <p:cNvCxnSpPr/>
            <p:nvPr/>
          </p:nvCxnSpPr>
          <p:spPr>
            <a:xfrm>
              <a:off x="6547575" y="3022700"/>
              <a:ext cx="378900" cy="0"/>
            </a:xfrm>
            <a:prstGeom prst="straightConnector1">
              <a:avLst/>
            </a:prstGeom>
            <a:noFill/>
            <a:ln w="9525" cap="flat" cmpd="sng">
              <a:solidFill>
                <a:schemeClr val="dk2"/>
              </a:solidFill>
              <a:prstDash val="solid"/>
              <a:round/>
              <a:headEnd type="none" w="med" len="med"/>
              <a:tailEnd type="triangle" w="med" len="med"/>
            </a:ln>
          </p:spPr>
        </p:cxnSp>
        <p:sp>
          <p:nvSpPr>
            <p:cNvPr id="14489" name="Google Shape;14489;p527"/>
            <p:cNvSpPr txBox="1"/>
            <p:nvPr/>
          </p:nvSpPr>
          <p:spPr>
            <a:xfrm>
              <a:off x="6926475" y="2561000"/>
              <a:ext cx="1033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insignificant at usual doses</a:t>
              </a:r>
              <a:endParaRPr sz="1200"/>
            </a:p>
          </p:txBody>
        </p:sp>
      </p:grpSp>
      <p:sp>
        <p:nvSpPr>
          <p:cNvPr id="14490" name="Google Shape;14490;p527"/>
          <p:cNvSpPr/>
          <p:nvPr/>
        </p:nvSpPr>
        <p:spPr>
          <a:xfrm>
            <a:off x="2061215" y="22343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491" name="Google Shape;14491;p527"/>
          <p:cNvCxnSpPr/>
          <p:nvPr/>
        </p:nvCxnSpPr>
        <p:spPr>
          <a:xfrm>
            <a:off x="2226404" y="4729258"/>
            <a:ext cx="385200" cy="0"/>
          </a:xfrm>
          <a:prstGeom prst="straightConnector1">
            <a:avLst/>
          </a:prstGeom>
          <a:noFill/>
          <a:ln w="28575" cap="flat" cmpd="sng">
            <a:solidFill>
              <a:schemeClr val="dk2"/>
            </a:solidFill>
            <a:prstDash val="solid"/>
            <a:round/>
            <a:headEnd type="none" w="med" len="med"/>
            <a:tailEnd type="none" w="med" len="med"/>
          </a:ln>
        </p:spPr>
      </p:cxnSp>
      <p:sp>
        <p:nvSpPr>
          <p:cNvPr id="14492" name="Google Shape;14492;p527"/>
          <p:cNvSpPr txBox="1"/>
          <p:nvPr/>
        </p:nvSpPr>
        <p:spPr>
          <a:xfrm rot="25061">
            <a:off x="3124609" y="1568468"/>
            <a:ext cx="946525"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dopamine reuptake</a:t>
            </a:r>
            <a:endParaRPr sz="1200" b="1"/>
          </a:p>
          <a:p>
            <a:pPr marL="0" marR="0" lvl="0" indent="0" algn="l" rtl="0">
              <a:lnSpc>
                <a:spcPct val="100000"/>
              </a:lnSpc>
              <a:spcBef>
                <a:spcPts val="0"/>
              </a:spcBef>
              <a:spcAft>
                <a:spcPts val="0"/>
              </a:spcAft>
              <a:buClr>
                <a:srgbClr val="000000"/>
              </a:buClr>
              <a:buSzPts val="800"/>
              <a:buFont typeface="Arial"/>
              <a:buNone/>
            </a:pPr>
            <a:r>
              <a:rPr lang="en" sz="1200" b="1"/>
              <a:t>inhibitor</a:t>
            </a:r>
            <a:endParaRPr sz="1200" b="1"/>
          </a:p>
        </p:txBody>
      </p:sp>
      <p:sp>
        <p:nvSpPr>
          <p:cNvPr id="14493" name="Google Shape;14493;p527"/>
          <p:cNvSpPr txBox="1"/>
          <p:nvPr/>
        </p:nvSpPr>
        <p:spPr>
          <a:xfrm rot="24178">
            <a:off x="3965283" y="3082918"/>
            <a:ext cx="1407635"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Norepinephrine reuptake inhibitor</a:t>
            </a:r>
            <a:endParaRPr sz="1200" b="1"/>
          </a:p>
        </p:txBody>
      </p:sp>
      <p:cxnSp>
        <p:nvCxnSpPr>
          <p:cNvPr id="14494" name="Google Shape;14494;p527"/>
          <p:cNvCxnSpPr/>
          <p:nvPr/>
        </p:nvCxnSpPr>
        <p:spPr>
          <a:xfrm>
            <a:off x="4875650" y="4454875"/>
            <a:ext cx="1726200" cy="0"/>
          </a:xfrm>
          <a:prstGeom prst="straightConnector1">
            <a:avLst/>
          </a:prstGeom>
          <a:noFill/>
          <a:ln w="9525" cap="flat" cmpd="sng">
            <a:solidFill>
              <a:schemeClr val="dk2"/>
            </a:solidFill>
            <a:prstDash val="solid"/>
            <a:round/>
            <a:headEnd type="none" w="med" len="med"/>
            <a:tailEnd type="triangle" w="med" len="med"/>
          </a:ln>
        </p:spPr>
      </p:cxnSp>
      <p:sp>
        <p:nvSpPr>
          <p:cNvPr id="14495" name="Google Shape;14495;p527"/>
          <p:cNvSpPr txBox="1"/>
          <p:nvPr/>
        </p:nvSpPr>
        <p:spPr>
          <a:xfrm>
            <a:off x="6671075" y="4144675"/>
            <a:ext cx="2052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Indirectly increases DA in prefrontal cortex, which improves ADHD</a:t>
            </a:r>
            <a:endParaRPr sz="1200"/>
          </a:p>
        </p:txBody>
      </p:sp>
      <p:sp>
        <p:nvSpPr>
          <p:cNvPr id="14496" name="Google Shape;14496;p527"/>
          <p:cNvSpPr txBox="1"/>
          <p:nvPr/>
        </p:nvSpPr>
        <p:spPr>
          <a:xfrm>
            <a:off x="3337250" y="775700"/>
            <a:ext cx="1354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 </a:t>
            </a:r>
            <a:endParaRPr sz="1200" b="1"/>
          </a:p>
          <a:p>
            <a:pPr marL="0" lvl="0" indent="0" algn="l" rtl="0">
              <a:spcBef>
                <a:spcPts val="0"/>
              </a:spcBef>
              <a:spcAft>
                <a:spcPts val="0"/>
              </a:spcAft>
              <a:buNone/>
            </a:pPr>
            <a:r>
              <a:rPr lang="en" sz="1200" b="1"/>
              <a:t>in</a:t>
            </a:r>
            <a:r>
              <a:rPr lang="en" sz="1200" b="1" u="sng"/>
              <a:t>H</a:t>
            </a:r>
            <a:r>
              <a:rPr lang="en" sz="1200" b="1"/>
              <a:t>ibitor</a:t>
            </a:r>
            <a:endParaRPr sz="1200" b="1"/>
          </a:p>
          <a:p>
            <a:pPr marL="0" lvl="0" indent="0" algn="l" rtl="0">
              <a:spcBef>
                <a:spcPts val="0"/>
              </a:spcBef>
              <a:spcAft>
                <a:spcPts val="0"/>
              </a:spcAft>
              <a:buNone/>
            </a:pPr>
            <a:r>
              <a:rPr lang="en" sz="1200" b="1"/>
              <a:t>(mod/strong)</a:t>
            </a:r>
            <a:endParaRPr sz="1200" b="1"/>
          </a:p>
        </p:txBody>
      </p:sp>
      <p:sp>
        <p:nvSpPr>
          <p:cNvPr id="14497" name="Google Shape;14497;p527"/>
          <p:cNvSpPr txBox="1"/>
          <p:nvPr/>
        </p:nvSpPr>
        <p:spPr>
          <a:xfrm>
            <a:off x="4570229" y="683450"/>
            <a:ext cx="984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increases levels of CYP2D6 substrates</a:t>
            </a:r>
            <a:endParaRPr sz="1200"/>
          </a:p>
        </p:txBody>
      </p:sp>
      <p:cxnSp>
        <p:nvCxnSpPr>
          <p:cNvPr id="14498" name="Google Shape;14498;p527"/>
          <p:cNvCxnSpPr/>
          <p:nvPr/>
        </p:nvCxnSpPr>
        <p:spPr>
          <a:xfrm>
            <a:off x="1073450" y="2185750"/>
            <a:ext cx="1345800" cy="360600"/>
          </a:xfrm>
          <a:prstGeom prst="straightConnector1">
            <a:avLst/>
          </a:prstGeom>
          <a:noFill/>
          <a:ln w="9525" cap="flat" cmpd="sng">
            <a:solidFill>
              <a:schemeClr val="dk2"/>
            </a:solidFill>
            <a:prstDash val="solid"/>
            <a:round/>
            <a:headEnd type="none" w="med" len="med"/>
            <a:tailEnd type="triangle" w="med" len="med"/>
          </a:ln>
        </p:spPr>
      </p:cxnSp>
      <p:sp>
        <p:nvSpPr>
          <p:cNvPr id="14499" name="Google Shape;14499;p527"/>
          <p:cNvSpPr txBox="1"/>
          <p:nvPr/>
        </p:nvSpPr>
        <p:spPr>
          <a:xfrm>
            <a:off x="258450" y="1804850"/>
            <a:ext cx="1345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 (CYP2B6)</a:t>
            </a:r>
            <a:endParaRPr sz="1200"/>
          </a:p>
        </p:txBody>
      </p:sp>
      <p:cxnSp>
        <p:nvCxnSpPr>
          <p:cNvPr id="14500" name="Google Shape;14500;p527"/>
          <p:cNvCxnSpPr/>
          <p:nvPr/>
        </p:nvCxnSpPr>
        <p:spPr>
          <a:xfrm>
            <a:off x="4191325" y="1145150"/>
            <a:ext cx="378900" cy="0"/>
          </a:xfrm>
          <a:prstGeom prst="straightConnector1">
            <a:avLst/>
          </a:prstGeom>
          <a:noFill/>
          <a:ln w="9525" cap="flat" cmpd="sng">
            <a:solidFill>
              <a:schemeClr val="dk2"/>
            </a:solidFill>
            <a:prstDash val="solid"/>
            <a:round/>
            <a:headEnd type="none" w="med" len="med"/>
            <a:tailEnd type="triangle" w="med" len="med"/>
          </a:ln>
        </p:spPr>
      </p:cxnSp>
      <p:sp>
        <p:nvSpPr>
          <p:cNvPr id="14501" name="Google Shape;14501;p527"/>
          <p:cNvSpPr txBox="1"/>
          <p:nvPr/>
        </p:nvSpPr>
        <p:spPr>
          <a:xfrm>
            <a:off x="6205500" y="230725"/>
            <a:ext cx="2653800" cy="31965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 b="1"/>
              <a:t>in</a:t>
            </a:r>
            <a:r>
              <a:rPr lang="en" b="1" u="sng"/>
              <a:t>H</a:t>
            </a:r>
            <a:r>
              <a:rPr lang="en" b="1"/>
              <a:t>ibitor --&gt; check interactions</a:t>
            </a:r>
            <a:endParaRPr b="1"/>
          </a:p>
          <a:p>
            <a:pPr marL="457200" lvl="0" indent="-317500" algn="l" rtl="0">
              <a:spcBef>
                <a:spcPts val="1000"/>
              </a:spcBef>
              <a:spcAft>
                <a:spcPts val="0"/>
              </a:spcAft>
              <a:buSzPts val="1400"/>
              <a:buChar char="●"/>
            </a:pPr>
            <a:r>
              <a:rPr lang="en" b="1"/>
              <a:t>No serotonin so no sexual side effects</a:t>
            </a:r>
            <a:endParaRPr b="1"/>
          </a:p>
          <a:p>
            <a:pPr marL="457200" lvl="0" indent="-317500" algn="l" rtl="0">
              <a:spcBef>
                <a:spcPts val="1000"/>
              </a:spcBef>
              <a:spcAft>
                <a:spcPts val="0"/>
              </a:spcAft>
              <a:buSzPts val="1400"/>
              <a:buChar char="●"/>
            </a:pPr>
            <a:r>
              <a:rPr lang="en" b="1"/>
              <a:t>Can combine with SSRI to ameliorate sexual dysfunction</a:t>
            </a:r>
            <a:endParaRPr b="1"/>
          </a:p>
          <a:p>
            <a:pPr marL="457200" lvl="0" indent="-317500" algn="l" rtl="0">
              <a:spcBef>
                <a:spcPts val="1000"/>
              </a:spcBef>
              <a:spcAft>
                <a:spcPts val="0"/>
              </a:spcAft>
              <a:buSzPts val="1400"/>
              <a:buChar char="●"/>
            </a:pPr>
            <a:r>
              <a:rPr lang="en" b="1"/>
              <a:t>Approved for smoking cessation</a:t>
            </a:r>
            <a:endParaRPr b="1"/>
          </a:p>
          <a:p>
            <a:pPr marL="457200" lvl="0" indent="-317500" algn="l" rtl="0">
              <a:spcBef>
                <a:spcPts val="1000"/>
              </a:spcBef>
              <a:spcAft>
                <a:spcPts val="0"/>
              </a:spcAft>
              <a:buSzPts val="1400"/>
              <a:buChar char="●"/>
            </a:pPr>
            <a:endParaRPr b="1"/>
          </a:p>
          <a:p>
            <a:pPr marL="457200" lvl="0" indent="0" algn="l" rtl="0">
              <a:spcBef>
                <a:spcPts val="1000"/>
              </a:spcBef>
              <a:spcAft>
                <a:spcPts val="0"/>
              </a:spcAft>
              <a:buNone/>
            </a:pPr>
            <a:endParaRPr b="1"/>
          </a:p>
        </p:txBody>
      </p:sp>
      <p:pic>
        <p:nvPicPr>
          <p:cNvPr id="14502" name="Google Shape;14502;p527"/>
          <p:cNvPicPr preferRelativeResize="0"/>
          <p:nvPr/>
        </p:nvPicPr>
        <p:blipFill>
          <a:blip r:embed="rId9">
            <a:alphaModFix/>
          </a:blip>
          <a:stretch>
            <a:fillRect/>
          </a:stretch>
        </p:blipFill>
        <p:spPr>
          <a:xfrm>
            <a:off x="8031202" y="3482697"/>
            <a:ext cx="828096" cy="661975"/>
          </a:xfrm>
          <a:prstGeom prst="rect">
            <a:avLst/>
          </a:prstGeom>
          <a:noFill/>
          <a:ln>
            <a:noFill/>
          </a:ln>
        </p:spPr>
      </p:pic>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Shape 14506"/>
        <p:cNvGrpSpPr/>
        <p:nvPr/>
      </p:nvGrpSpPr>
      <p:grpSpPr>
        <a:xfrm>
          <a:off x="0" y="0"/>
          <a:ext cx="0" cy="0"/>
          <a:chOff x="0" y="0"/>
          <a:chExt cx="0" cy="0"/>
        </a:xfrm>
      </p:grpSpPr>
      <p:pic>
        <p:nvPicPr>
          <p:cNvPr id="14507" name="Google Shape;14507;p528"/>
          <p:cNvPicPr preferRelativeResize="0"/>
          <p:nvPr/>
        </p:nvPicPr>
        <p:blipFill>
          <a:blip r:embed="rId3">
            <a:alphaModFix/>
          </a:blip>
          <a:stretch>
            <a:fillRect/>
          </a:stretch>
        </p:blipFill>
        <p:spPr>
          <a:xfrm>
            <a:off x="3461150" y="2263075"/>
            <a:ext cx="611925" cy="528750"/>
          </a:xfrm>
          <a:prstGeom prst="rect">
            <a:avLst/>
          </a:prstGeom>
          <a:noFill/>
          <a:ln>
            <a:noFill/>
          </a:ln>
        </p:spPr>
      </p:pic>
      <p:grpSp>
        <p:nvGrpSpPr>
          <p:cNvPr id="14508" name="Google Shape;14508;p528"/>
          <p:cNvGrpSpPr/>
          <p:nvPr/>
        </p:nvGrpSpPr>
        <p:grpSpPr>
          <a:xfrm>
            <a:off x="1604245" y="726561"/>
            <a:ext cx="1768863" cy="1478369"/>
            <a:chOff x="-2521759" y="897403"/>
            <a:chExt cx="1477500" cy="1089600"/>
          </a:xfrm>
        </p:grpSpPr>
        <p:sp>
          <p:nvSpPr>
            <p:cNvPr id="14509" name="Google Shape;14509;p528"/>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510" name="Google Shape;14510;p528"/>
            <p:cNvGrpSpPr/>
            <p:nvPr/>
          </p:nvGrpSpPr>
          <p:grpSpPr>
            <a:xfrm>
              <a:off x="-2127414" y="1275205"/>
              <a:ext cx="688733" cy="700658"/>
              <a:chOff x="40123" y="-1583761"/>
              <a:chExt cx="688733" cy="1109689"/>
            </a:xfrm>
          </p:grpSpPr>
          <p:grpSp>
            <p:nvGrpSpPr>
              <p:cNvPr id="14511" name="Google Shape;14511;p528"/>
              <p:cNvGrpSpPr/>
              <p:nvPr/>
            </p:nvGrpSpPr>
            <p:grpSpPr>
              <a:xfrm>
                <a:off x="45124" y="-1327179"/>
                <a:ext cx="683733" cy="853107"/>
                <a:chOff x="597574" y="1930371"/>
                <a:chExt cx="683733" cy="853107"/>
              </a:xfrm>
            </p:grpSpPr>
            <p:grpSp>
              <p:nvGrpSpPr>
                <p:cNvPr id="14512" name="Google Shape;14512;p528"/>
                <p:cNvGrpSpPr/>
                <p:nvPr/>
              </p:nvGrpSpPr>
              <p:grpSpPr>
                <a:xfrm rot="-5400000">
                  <a:off x="640721" y="2142893"/>
                  <a:ext cx="600335" cy="680836"/>
                  <a:chOff x="15239716" y="-12996420"/>
                  <a:chExt cx="1868456" cy="2463229"/>
                </a:xfrm>
              </p:grpSpPr>
              <p:pic>
                <p:nvPicPr>
                  <p:cNvPr id="14513" name="Google Shape;14513;p528" descr="clipped result image"/>
                  <p:cNvPicPr preferRelativeResize="0"/>
                  <p:nvPr/>
                </p:nvPicPr>
                <p:blipFill rotWithShape="1">
                  <a:blip r:embed="rId4">
                    <a:alphaModFix/>
                  </a:blip>
                  <a:srcRect/>
                  <a:stretch/>
                </p:blipFill>
                <p:spPr>
                  <a:xfrm>
                    <a:off x="16010045" y="-12996420"/>
                    <a:ext cx="1098127" cy="2458497"/>
                  </a:xfrm>
                  <a:prstGeom prst="rect">
                    <a:avLst/>
                  </a:prstGeom>
                  <a:noFill/>
                  <a:ln>
                    <a:noFill/>
                  </a:ln>
                </p:spPr>
              </p:pic>
              <p:pic>
                <p:nvPicPr>
                  <p:cNvPr id="14514" name="Google Shape;14514;p528" descr="clipped result image"/>
                  <p:cNvPicPr preferRelativeResize="0"/>
                  <p:nvPr/>
                </p:nvPicPr>
                <p:blipFill rotWithShape="1">
                  <a:blip r:embed="rId5">
                    <a:alphaModFix/>
                  </a:blip>
                  <a:srcRect/>
                  <a:stretch/>
                </p:blipFill>
                <p:spPr>
                  <a:xfrm>
                    <a:off x="15239716" y="-12991688"/>
                    <a:ext cx="1106322" cy="2458497"/>
                  </a:xfrm>
                  <a:prstGeom prst="rect">
                    <a:avLst/>
                  </a:prstGeom>
                  <a:noFill/>
                  <a:ln>
                    <a:noFill/>
                  </a:ln>
                </p:spPr>
              </p:pic>
            </p:grpSp>
            <p:pic>
              <p:nvPicPr>
                <p:cNvPr id="14515" name="Google Shape;14515;p528" descr="clipped result image"/>
                <p:cNvPicPr preferRelativeResize="0"/>
                <p:nvPr/>
              </p:nvPicPr>
              <p:blipFill rotWithShape="1">
                <a:blip r:embed="rId6">
                  <a:alphaModFix/>
                </a:blip>
                <a:srcRect/>
                <a:stretch/>
              </p:blipFill>
              <p:spPr>
                <a:xfrm rot="-5400000">
                  <a:off x="760924" y="1767021"/>
                  <a:ext cx="352828" cy="679529"/>
                </a:xfrm>
                <a:prstGeom prst="rect">
                  <a:avLst/>
                </a:prstGeom>
                <a:noFill/>
                <a:ln>
                  <a:noFill/>
                </a:ln>
              </p:spPr>
            </p:pic>
          </p:grpSp>
          <p:pic>
            <p:nvPicPr>
              <p:cNvPr id="14516" name="Google Shape;14516;p528" descr="clipped result image"/>
              <p:cNvPicPr preferRelativeResize="0"/>
              <p:nvPr/>
            </p:nvPicPr>
            <p:blipFill rotWithShape="1">
              <a:blip r:embed="rId7">
                <a:alphaModFix/>
              </a:blip>
              <a:srcRect/>
              <a:stretch/>
            </p:blipFill>
            <p:spPr>
              <a:xfrm rot="-5400000">
                <a:off x="203473" y="-1747111"/>
                <a:ext cx="352828" cy="679529"/>
              </a:xfrm>
              <a:prstGeom prst="rect">
                <a:avLst/>
              </a:prstGeom>
              <a:noFill/>
              <a:ln>
                <a:noFill/>
              </a:ln>
            </p:spPr>
          </p:pic>
        </p:grpSp>
      </p:grpSp>
      <p:sp>
        <p:nvSpPr>
          <p:cNvPr id="14517" name="Google Shape;14517;p528"/>
          <p:cNvSpPr txBox="1"/>
          <p:nvPr/>
        </p:nvSpPr>
        <p:spPr>
          <a:xfrm>
            <a:off x="2211600" y="919650"/>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pic>
        <p:nvPicPr>
          <p:cNvPr id="14518" name="Google Shape;14518;p528"/>
          <p:cNvPicPr preferRelativeResize="0"/>
          <p:nvPr/>
        </p:nvPicPr>
        <p:blipFill>
          <a:blip r:embed="rId8">
            <a:alphaModFix/>
          </a:blip>
          <a:stretch>
            <a:fillRect/>
          </a:stretch>
        </p:blipFill>
        <p:spPr>
          <a:xfrm>
            <a:off x="1045691" y="2011500"/>
            <a:ext cx="3829949" cy="2808621"/>
          </a:xfrm>
          <a:prstGeom prst="rect">
            <a:avLst/>
          </a:prstGeom>
          <a:noFill/>
          <a:ln>
            <a:noFill/>
          </a:ln>
        </p:spPr>
      </p:pic>
      <p:sp>
        <p:nvSpPr>
          <p:cNvPr id="14519" name="Google Shape;14519;p528"/>
          <p:cNvSpPr txBox="1"/>
          <p:nvPr/>
        </p:nvSpPr>
        <p:spPr>
          <a:xfrm>
            <a:off x="454700" y="154525"/>
            <a:ext cx="2470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Bupropion (Wellbutrin)</a:t>
            </a:r>
            <a:endParaRPr b="1"/>
          </a:p>
        </p:txBody>
      </p:sp>
      <p:grpSp>
        <p:nvGrpSpPr>
          <p:cNvPr id="14520" name="Google Shape;14520;p528"/>
          <p:cNvGrpSpPr/>
          <p:nvPr/>
        </p:nvGrpSpPr>
        <p:grpSpPr>
          <a:xfrm>
            <a:off x="1332437" y="2124825"/>
            <a:ext cx="5643433" cy="1395263"/>
            <a:chOff x="2936912" y="1580575"/>
            <a:chExt cx="5643433" cy="1395263"/>
          </a:xfrm>
        </p:grpSpPr>
        <p:sp>
          <p:nvSpPr>
            <p:cNvPr id="14521" name="Google Shape;14521;p528"/>
            <p:cNvSpPr txBox="1"/>
            <p:nvPr/>
          </p:nvSpPr>
          <p:spPr>
            <a:xfrm rot="24443">
              <a:off x="2938836" y="24154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Bupropion</a:t>
              </a:r>
              <a:endParaRPr sz="1800" b="1"/>
            </a:p>
            <a:p>
              <a:pPr marL="0" marR="0" lvl="0" indent="0" algn="ctr" rtl="0">
                <a:lnSpc>
                  <a:spcPct val="100000"/>
                </a:lnSpc>
                <a:spcBef>
                  <a:spcPts val="0"/>
                </a:spcBef>
                <a:spcAft>
                  <a:spcPts val="0"/>
                </a:spcAft>
                <a:buClr>
                  <a:srgbClr val="000000"/>
                </a:buClr>
                <a:buSzPts val="800"/>
                <a:buFont typeface="Arial"/>
                <a:buNone/>
              </a:pPr>
              <a:r>
                <a:rPr lang="en" sz="1800" b="1"/>
                <a:t>WELLBUTRIN</a:t>
              </a:r>
              <a:endParaRPr sz="1800" b="1"/>
            </a:p>
            <a:p>
              <a:pPr marL="0" marR="0" lvl="0" indent="0" algn="ctr" rtl="0">
                <a:lnSpc>
                  <a:spcPct val="100000"/>
                </a:lnSpc>
                <a:spcBef>
                  <a:spcPts val="0"/>
                </a:spcBef>
                <a:spcAft>
                  <a:spcPts val="0"/>
                </a:spcAft>
                <a:buClr>
                  <a:srgbClr val="000000"/>
                </a:buClr>
                <a:buSzPts val="800"/>
                <a:buFont typeface="Arial"/>
                <a:buNone/>
              </a:pPr>
              <a:endParaRPr sz="1800" b="1"/>
            </a:p>
          </p:txBody>
        </p:sp>
        <p:sp>
          <p:nvSpPr>
            <p:cNvPr id="14522" name="Google Shape;14522;p528"/>
            <p:cNvSpPr txBox="1"/>
            <p:nvPr/>
          </p:nvSpPr>
          <p:spPr>
            <a:xfrm rot="24547">
              <a:off x="5679458" y="1590918"/>
              <a:ext cx="2898974"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weak</a:t>
              </a:r>
              <a:endParaRPr sz="1200" b="1"/>
            </a:p>
          </p:txBody>
        </p:sp>
      </p:grpSp>
      <p:grpSp>
        <p:nvGrpSpPr>
          <p:cNvPr id="14523" name="Google Shape;14523;p528"/>
          <p:cNvGrpSpPr/>
          <p:nvPr/>
        </p:nvGrpSpPr>
        <p:grpSpPr>
          <a:xfrm>
            <a:off x="4617550" y="1880400"/>
            <a:ext cx="1412700" cy="738900"/>
            <a:chOff x="6547575" y="2561000"/>
            <a:chExt cx="1412700" cy="738900"/>
          </a:xfrm>
        </p:grpSpPr>
        <p:cxnSp>
          <p:nvCxnSpPr>
            <p:cNvPr id="14524" name="Google Shape;14524;p528"/>
            <p:cNvCxnSpPr/>
            <p:nvPr/>
          </p:nvCxnSpPr>
          <p:spPr>
            <a:xfrm>
              <a:off x="6547575" y="3022700"/>
              <a:ext cx="378900" cy="0"/>
            </a:xfrm>
            <a:prstGeom prst="straightConnector1">
              <a:avLst/>
            </a:prstGeom>
            <a:noFill/>
            <a:ln w="9525" cap="flat" cmpd="sng">
              <a:solidFill>
                <a:schemeClr val="dk2"/>
              </a:solidFill>
              <a:prstDash val="solid"/>
              <a:round/>
              <a:headEnd type="none" w="med" len="med"/>
              <a:tailEnd type="triangle" w="med" len="med"/>
            </a:ln>
          </p:spPr>
        </p:cxnSp>
        <p:sp>
          <p:nvSpPr>
            <p:cNvPr id="14525" name="Google Shape;14525;p528"/>
            <p:cNvSpPr txBox="1"/>
            <p:nvPr/>
          </p:nvSpPr>
          <p:spPr>
            <a:xfrm>
              <a:off x="6926475" y="2561000"/>
              <a:ext cx="1033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insignificant at usual doses</a:t>
              </a:r>
              <a:endParaRPr sz="1200"/>
            </a:p>
          </p:txBody>
        </p:sp>
      </p:grpSp>
      <p:sp>
        <p:nvSpPr>
          <p:cNvPr id="14526" name="Google Shape;14526;p528"/>
          <p:cNvSpPr/>
          <p:nvPr/>
        </p:nvSpPr>
        <p:spPr>
          <a:xfrm>
            <a:off x="2061215" y="22343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527" name="Google Shape;14527;p528"/>
          <p:cNvCxnSpPr/>
          <p:nvPr/>
        </p:nvCxnSpPr>
        <p:spPr>
          <a:xfrm>
            <a:off x="2226404" y="4729258"/>
            <a:ext cx="385200" cy="0"/>
          </a:xfrm>
          <a:prstGeom prst="straightConnector1">
            <a:avLst/>
          </a:prstGeom>
          <a:noFill/>
          <a:ln w="28575" cap="flat" cmpd="sng">
            <a:solidFill>
              <a:schemeClr val="dk2"/>
            </a:solidFill>
            <a:prstDash val="solid"/>
            <a:round/>
            <a:headEnd type="none" w="med" len="med"/>
            <a:tailEnd type="none" w="med" len="med"/>
          </a:ln>
        </p:spPr>
      </p:cxnSp>
      <p:sp>
        <p:nvSpPr>
          <p:cNvPr id="14528" name="Google Shape;14528;p528"/>
          <p:cNvSpPr txBox="1"/>
          <p:nvPr/>
        </p:nvSpPr>
        <p:spPr>
          <a:xfrm rot="25061">
            <a:off x="3124609" y="1568468"/>
            <a:ext cx="946525"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dopamine reuptake</a:t>
            </a:r>
            <a:endParaRPr sz="1200" b="1"/>
          </a:p>
          <a:p>
            <a:pPr marL="0" marR="0" lvl="0" indent="0" algn="l" rtl="0">
              <a:lnSpc>
                <a:spcPct val="100000"/>
              </a:lnSpc>
              <a:spcBef>
                <a:spcPts val="0"/>
              </a:spcBef>
              <a:spcAft>
                <a:spcPts val="0"/>
              </a:spcAft>
              <a:buClr>
                <a:srgbClr val="000000"/>
              </a:buClr>
              <a:buSzPts val="800"/>
              <a:buFont typeface="Arial"/>
              <a:buNone/>
            </a:pPr>
            <a:r>
              <a:rPr lang="en" sz="1200" b="1"/>
              <a:t>inhibitor</a:t>
            </a:r>
            <a:endParaRPr sz="1200" b="1"/>
          </a:p>
        </p:txBody>
      </p:sp>
      <p:sp>
        <p:nvSpPr>
          <p:cNvPr id="14529" name="Google Shape;14529;p528"/>
          <p:cNvSpPr txBox="1"/>
          <p:nvPr/>
        </p:nvSpPr>
        <p:spPr>
          <a:xfrm rot="24178">
            <a:off x="3965283" y="3082918"/>
            <a:ext cx="1407635"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Norepinephrine reuptake inhibitor</a:t>
            </a:r>
            <a:endParaRPr sz="1200" b="1"/>
          </a:p>
        </p:txBody>
      </p:sp>
      <p:cxnSp>
        <p:nvCxnSpPr>
          <p:cNvPr id="14530" name="Google Shape;14530;p528"/>
          <p:cNvCxnSpPr/>
          <p:nvPr/>
        </p:nvCxnSpPr>
        <p:spPr>
          <a:xfrm>
            <a:off x="4875650" y="4454875"/>
            <a:ext cx="1726200" cy="0"/>
          </a:xfrm>
          <a:prstGeom prst="straightConnector1">
            <a:avLst/>
          </a:prstGeom>
          <a:noFill/>
          <a:ln w="9525" cap="flat" cmpd="sng">
            <a:solidFill>
              <a:schemeClr val="dk2"/>
            </a:solidFill>
            <a:prstDash val="solid"/>
            <a:round/>
            <a:headEnd type="none" w="med" len="med"/>
            <a:tailEnd type="triangle" w="med" len="med"/>
          </a:ln>
        </p:spPr>
      </p:cxnSp>
      <p:sp>
        <p:nvSpPr>
          <p:cNvPr id="14531" name="Google Shape;14531;p528"/>
          <p:cNvSpPr txBox="1"/>
          <p:nvPr/>
        </p:nvSpPr>
        <p:spPr>
          <a:xfrm>
            <a:off x="6671075" y="4144675"/>
            <a:ext cx="2052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Indirectly increases DA in prefrontal cortex, which improves ADHD</a:t>
            </a:r>
            <a:endParaRPr sz="1200"/>
          </a:p>
        </p:txBody>
      </p:sp>
      <p:sp>
        <p:nvSpPr>
          <p:cNvPr id="14532" name="Google Shape;14532;p528"/>
          <p:cNvSpPr txBox="1"/>
          <p:nvPr/>
        </p:nvSpPr>
        <p:spPr>
          <a:xfrm>
            <a:off x="3337250" y="775700"/>
            <a:ext cx="1354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 </a:t>
            </a:r>
            <a:endParaRPr sz="1200" b="1"/>
          </a:p>
          <a:p>
            <a:pPr marL="0" lvl="0" indent="0" algn="l" rtl="0">
              <a:spcBef>
                <a:spcPts val="0"/>
              </a:spcBef>
              <a:spcAft>
                <a:spcPts val="0"/>
              </a:spcAft>
              <a:buNone/>
            </a:pPr>
            <a:r>
              <a:rPr lang="en" sz="1200" b="1"/>
              <a:t>in</a:t>
            </a:r>
            <a:r>
              <a:rPr lang="en" sz="1200" b="1" u="sng"/>
              <a:t>H</a:t>
            </a:r>
            <a:r>
              <a:rPr lang="en" sz="1200" b="1"/>
              <a:t>ibitor</a:t>
            </a:r>
            <a:endParaRPr sz="1200" b="1"/>
          </a:p>
          <a:p>
            <a:pPr marL="0" lvl="0" indent="0" algn="l" rtl="0">
              <a:spcBef>
                <a:spcPts val="0"/>
              </a:spcBef>
              <a:spcAft>
                <a:spcPts val="0"/>
              </a:spcAft>
              <a:buNone/>
            </a:pPr>
            <a:r>
              <a:rPr lang="en" sz="1200" b="1"/>
              <a:t>(mod/strong)</a:t>
            </a:r>
            <a:endParaRPr sz="1200" b="1"/>
          </a:p>
        </p:txBody>
      </p:sp>
      <p:sp>
        <p:nvSpPr>
          <p:cNvPr id="14533" name="Google Shape;14533;p528"/>
          <p:cNvSpPr txBox="1"/>
          <p:nvPr/>
        </p:nvSpPr>
        <p:spPr>
          <a:xfrm>
            <a:off x="4570229" y="683450"/>
            <a:ext cx="984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increases levels of CYP2D6 substrates</a:t>
            </a:r>
            <a:endParaRPr sz="1200"/>
          </a:p>
        </p:txBody>
      </p:sp>
      <p:cxnSp>
        <p:nvCxnSpPr>
          <p:cNvPr id="14534" name="Google Shape;14534;p528"/>
          <p:cNvCxnSpPr/>
          <p:nvPr/>
        </p:nvCxnSpPr>
        <p:spPr>
          <a:xfrm>
            <a:off x="1073450" y="2185750"/>
            <a:ext cx="1345800" cy="360600"/>
          </a:xfrm>
          <a:prstGeom prst="straightConnector1">
            <a:avLst/>
          </a:prstGeom>
          <a:noFill/>
          <a:ln w="9525" cap="flat" cmpd="sng">
            <a:solidFill>
              <a:schemeClr val="dk2"/>
            </a:solidFill>
            <a:prstDash val="solid"/>
            <a:round/>
            <a:headEnd type="none" w="med" len="med"/>
            <a:tailEnd type="triangle" w="med" len="med"/>
          </a:ln>
        </p:spPr>
      </p:cxnSp>
      <p:sp>
        <p:nvSpPr>
          <p:cNvPr id="14535" name="Google Shape;14535;p528"/>
          <p:cNvSpPr txBox="1"/>
          <p:nvPr/>
        </p:nvSpPr>
        <p:spPr>
          <a:xfrm>
            <a:off x="258450" y="1804850"/>
            <a:ext cx="1345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 (CYP2B6)</a:t>
            </a:r>
            <a:endParaRPr sz="1200"/>
          </a:p>
        </p:txBody>
      </p:sp>
      <p:cxnSp>
        <p:nvCxnSpPr>
          <p:cNvPr id="14536" name="Google Shape;14536;p528"/>
          <p:cNvCxnSpPr/>
          <p:nvPr/>
        </p:nvCxnSpPr>
        <p:spPr>
          <a:xfrm>
            <a:off x="4191325" y="1145150"/>
            <a:ext cx="378900" cy="0"/>
          </a:xfrm>
          <a:prstGeom prst="straightConnector1">
            <a:avLst/>
          </a:prstGeom>
          <a:noFill/>
          <a:ln w="9525" cap="flat" cmpd="sng">
            <a:solidFill>
              <a:schemeClr val="dk2"/>
            </a:solidFill>
            <a:prstDash val="solid"/>
            <a:round/>
            <a:headEnd type="none" w="med" len="med"/>
            <a:tailEnd type="triangle" w="med" len="med"/>
          </a:ln>
        </p:spPr>
      </p:cxnSp>
      <p:sp>
        <p:nvSpPr>
          <p:cNvPr id="14537" name="Google Shape;14537;p528"/>
          <p:cNvSpPr txBox="1"/>
          <p:nvPr/>
        </p:nvSpPr>
        <p:spPr>
          <a:xfrm>
            <a:off x="6205500" y="230725"/>
            <a:ext cx="2653800" cy="35403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 b="1"/>
              <a:t>in</a:t>
            </a:r>
            <a:r>
              <a:rPr lang="en" b="1" u="sng"/>
              <a:t>H</a:t>
            </a:r>
            <a:r>
              <a:rPr lang="en" b="1"/>
              <a:t>ibitor --&gt; check interactions</a:t>
            </a:r>
            <a:endParaRPr b="1"/>
          </a:p>
          <a:p>
            <a:pPr marL="457200" lvl="0" indent="-317500" algn="l" rtl="0">
              <a:spcBef>
                <a:spcPts val="1000"/>
              </a:spcBef>
              <a:spcAft>
                <a:spcPts val="0"/>
              </a:spcAft>
              <a:buSzPts val="1400"/>
              <a:buChar char="●"/>
            </a:pPr>
            <a:r>
              <a:rPr lang="en" b="1"/>
              <a:t>No serotonin so no sexual side effects</a:t>
            </a:r>
            <a:endParaRPr b="1"/>
          </a:p>
          <a:p>
            <a:pPr marL="457200" lvl="0" indent="-317500" algn="l" rtl="0">
              <a:spcBef>
                <a:spcPts val="1000"/>
              </a:spcBef>
              <a:spcAft>
                <a:spcPts val="0"/>
              </a:spcAft>
              <a:buSzPts val="1400"/>
              <a:buChar char="●"/>
            </a:pPr>
            <a:r>
              <a:rPr lang="en" b="1"/>
              <a:t>Can combine with SSRI to ameliorate sexual dysfunction</a:t>
            </a:r>
            <a:endParaRPr b="1"/>
          </a:p>
          <a:p>
            <a:pPr marL="457200" lvl="0" indent="-317500" algn="l" rtl="0">
              <a:spcBef>
                <a:spcPts val="1000"/>
              </a:spcBef>
              <a:spcAft>
                <a:spcPts val="0"/>
              </a:spcAft>
              <a:buSzPts val="1400"/>
              <a:buChar char="●"/>
            </a:pPr>
            <a:r>
              <a:rPr lang="en" b="1"/>
              <a:t>Approved for smoking cessation</a:t>
            </a:r>
            <a:endParaRPr b="1"/>
          </a:p>
          <a:p>
            <a:pPr marL="457200" lvl="0" indent="-317500" algn="l" rtl="0">
              <a:spcBef>
                <a:spcPts val="1000"/>
              </a:spcBef>
              <a:spcAft>
                <a:spcPts val="0"/>
              </a:spcAft>
              <a:buSzPts val="1400"/>
              <a:buChar char="●"/>
            </a:pPr>
            <a:r>
              <a:rPr lang="en" b="1"/>
              <a:t>Off-label for ADHD</a:t>
            </a:r>
            <a:endParaRPr b="1"/>
          </a:p>
          <a:p>
            <a:pPr marL="457200" lvl="0" indent="-317500" algn="l" rtl="0">
              <a:spcBef>
                <a:spcPts val="1000"/>
              </a:spcBef>
              <a:spcAft>
                <a:spcPts val="0"/>
              </a:spcAft>
              <a:buSzPts val="1400"/>
              <a:buChar char="●"/>
            </a:pPr>
            <a:endParaRPr b="1"/>
          </a:p>
          <a:p>
            <a:pPr marL="457200" lvl="0" indent="0" algn="l" rtl="0">
              <a:spcBef>
                <a:spcPts val="1000"/>
              </a:spcBef>
              <a:spcAft>
                <a:spcPts val="0"/>
              </a:spcAft>
              <a:buNone/>
            </a:pPr>
            <a:endParaRPr b="1"/>
          </a:p>
        </p:txBody>
      </p:sp>
      <p:pic>
        <p:nvPicPr>
          <p:cNvPr id="14538" name="Google Shape;14538;p528"/>
          <p:cNvPicPr preferRelativeResize="0"/>
          <p:nvPr/>
        </p:nvPicPr>
        <p:blipFill>
          <a:blip r:embed="rId9">
            <a:alphaModFix/>
          </a:blip>
          <a:stretch>
            <a:fillRect/>
          </a:stretch>
        </p:blipFill>
        <p:spPr>
          <a:xfrm>
            <a:off x="8031202" y="3482697"/>
            <a:ext cx="828096" cy="661975"/>
          </a:xfrm>
          <a:prstGeom prst="rect">
            <a:avLst/>
          </a:prstGeom>
          <a:noFill/>
          <a:ln>
            <a:noFill/>
          </a:ln>
        </p:spPr>
      </p:pic>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Shape 14542"/>
        <p:cNvGrpSpPr/>
        <p:nvPr/>
      </p:nvGrpSpPr>
      <p:grpSpPr>
        <a:xfrm>
          <a:off x="0" y="0"/>
          <a:ext cx="0" cy="0"/>
          <a:chOff x="0" y="0"/>
          <a:chExt cx="0" cy="0"/>
        </a:xfrm>
      </p:grpSpPr>
      <p:pic>
        <p:nvPicPr>
          <p:cNvPr id="14543" name="Google Shape;14543;p529"/>
          <p:cNvPicPr preferRelativeResize="0"/>
          <p:nvPr/>
        </p:nvPicPr>
        <p:blipFill>
          <a:blip r:embed="rId3">
            <a:alphaModFix/>
          </a:blip>
          <a:stretch>
            <a:fillRect/>
          </a:stretch>
        </p:blipFill>
        <p:spPr>
          <a:xfrm>
            <a:off x="3461150" y="2263075"/>
            <a:ext cx="611925" cy="528750"/>
          </a:xfrm>
          <a:prstGeom prst="rect">
            <a:avLst/>
          </a:prstGeom>
          <a:noFill/>
          <a:ln>
            <a:noFill/>
          </a:ln>
        </p:spPr>
      </p:pic>
      <p:grpSp>
        <p:nvGrpSpPr>
          <p:cNvPr id="14544" name="Google Shape;14544;p529"/>
          <p:cNvGrpSpPr/>
          <p:nvPr/>
        </p:nvGrpSpPr>
        <p:grpSpPr>
          <a:xfrm>
            <a:off x="1604245" y="726561"/>
            <a:ext cx="1768863" cy="1478369"/>
            <a:chOff x="-2521759" y="897403"/>
            <a:chExt cx="1477500" cy="1089600"/>
          </a:xfrm>
        </p:grpSpPr>
        <p:sp>
          <p:nvSpPr>
            <p:cNvPr id="14545" name="Google Shape;14545;p529"/>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546" name="Google Shape;14546;p529"/>
            <p:cNvGrpSpPr/>
            <p:nvPr/>
          </p:nvGrpSpPr>
          <p:grpSpPr>
            <a:xfrm>
              <a:off x="-2127414" y="1275205"/>
              <a:ext cx="688733" cy="700658"/>
              <a:chOff x="40123" y="-1583761"/>
              <a:chExt cx="688733" cy="1109689"/>
            </a:xfrm>
          </p:grpSpPr>
          <p:grpSp>
            <p:nvGrpSpPr>
              <p:cNvPr id="14547" name="Google Shape;14547;p529"/>
              <p:cNvGrpSpPr/>
              <p:nvPr/>
            </p:nvGrpSpPr>
            <p:grpSpPr>
              <a:xfrm>
                <a:off x="45124" y="-1327179"/>
                <a:ext cx="683733" cy="853107"/>
                <a:chOff x="597574" y="1930371"/>
                <a:chExt cx="683733" cy="853107"/>
              </a:xfrm>
            </p:grpSpPr>
            <p:grpSp>
              <p:nvGrpSpPr>
                <p:cNvPr id="14548" name="Google Shape;14548;p529"/>
                <p:cNvGrpSpPr/>
                <p:nvPr/>
              </p:nvGrpSpPr>
              <p:grpSpPr>
                <a:xfrm rot="-5400000">
                  <a:off x="640721" y="2142893"/>
                  <a:ext cx="600335" cy="680836"/>
                  <a:chOff x="15239716" y="-12996420"/>
                  <a:chExt cx="1868456" cy="2463229"/>
                </a:xfrm>
              </p:grpSpPr>
              <p:pic>
                <p:nvPicPr>
                  <p:cNvPr id="14549" name="Google Shape;14549;p529" descr="clipped result image"/>
                  <p:cNvPicPr preferRelativeResize="0"/>
                  <p:nvPr/>
                </p:nvPicPr>
                <p:blipFill rotWithShape="1">
                  <a:blip r:embed="rId4">
                    <a:alphaModFix/>
                  </a:blip>
                  <a:srcRect/>
                  <a:stretch/>
                </p:blipFill>
                <p:spPr>
                  <a:xfrm>
                    <a:off x="16010045" y="-12996420"/>
                    <a:ext cx="1098127" cy="2458497"/>
                  </a:xfrm>
                  <a:prstGeom prst="rect">
                    <a:avLst/>
                  </a:prstGeom>
                  <a:noFill/>
                  <a:ln>
                    <a:noFill/>
                  </a:ln>
                </p:spPr>
              </p:pic>
              <p:pic>
                <p:nvPicPr>
                  <p:cNvPr id="14550" name="Google Shape;14550;p529" descr="clipped result image"/>
                  <p:cNvPicPr preferRelativeResize="0"/>
                  <p:nvPr/>
                </p:nvPicPr>
                <p:blipFill rotWithShape="1">
                  <a:blip r:embed="rId5">
                    <a:alphaModFix/>
                  </a:blip>
                  <a:srcRect/>
                  <a:stretch/>
                </p:blipFill>
                <p:spPr>
                  <a:xfrm>
                    <a:off x="15239716" y="-12991688"/>
                    <a:ext cx="1106322" cy="2458497"/>
                  </a:xfrm>
                  <a:prstGeom prst="rect">
                    <a:avLst/>
                  </a:prstGeom>
                  <a:noFill/>
                  <a:ln>
                    <a:noFill/>
                  </a:ln>
                </p:spPr>
              </p:pic>
            </p:grpSp>
            <p:pic>
              <p:nvPicPr>
                <p:cNvPr id="14551" name="Google Shape;14551;p529" descr="clipped result image"/>
                <p:cNvPicPr preferRelativeResize="0"/>
                <p:nvPr/>
              </p:nvPicPr>
              <p:blipFill rotWithShape="1">
                <a:blip r:embed="rId6">
                  <a:alphaModFix/>
                </a:blip>
                <a:srcRect/>
                <a:stretch/>
              </p:blipFill>
              <p:spPr>
                <a:xfrm rot="-5400000">
                  <a:off x="760924" y="1767021"/>
                  <a:ext cx="352828" cy="679529"/>
                </a:xfrm>
                <a:prstGeom prst="rect">
                  <a:avLst/>
                </a:prstGeom>
                <a:noFill/>
                <a:ln>
                  <a:noFill/>
                </a:ln>
              </p:spPr>
            </p:pic>
          </p:grpSp>
          <p:pic>
            <p:nvPicPr>
              <p:cNvPr id="14552" name="Google Shape;14552;p529" descr="clipped result image"/>
              <p:cNvPicPr preferRelativeResize="0"/>
              <p:nvPr/>
            </p:nvPicPr>
            <p:blipFill rotWithShape="1">
              <a:blip r:embed="rId7">
                <a:alphaModFix/>
              </a:blip>
              <a:srcRect/>
              <a:stretch/>
            </p:blipFill>
            <p:spPr>
              <a:xfrm rot="-5400000">
                <a:off x="203473" y="-1747111"/>
                <a:ext cx="352828" cy="679529"/>
              </a:xfrm>
              <a:prstGeom prst="rect">
                <a:avLst/>
              </a:prstGeom>
              <a:noFill/>
              <a:ln>
                <a:noFill/>
              </a:ln>
            </p:spPr>
          </p:pic>
        </p:grpSp>
      </p:grpSp>
      <p:sp>
        <p:nvSpPr>
          <p:cNvPr id="14553" name="Google Shape;14553;p529"/>
          <p:cNvSpPr txBox="1"/>
          <p:nvPr/>
        </p:nvSpPr>
        <p:spPr>
          <a:xfrm>
            <a:off x="2211600" y="919650"/>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pic>
        <p:nvPicPr>
          <p:cNvPr id="14554" name="Google Shape;14554;p529"/>
          <p:cNvPicPr preferRelativeResize="0"/>
          <p:nvPr/>
        </p:nvPicPr>
        <p:blipFill>
          <a:blip r:embed="rId8">
            <a:alphaModFix/>
          </a:blip>
          <a:stretch>
            <a:fillRect/>
          </a:stretch>
        </p:blipFill>
        <p:spPr>
          <a:xfrm>
            <a:off x="1045691" y="2011500"/>
            <a:ext cx="3829949" cy="2808621"/>
          </a:xfrm>
          <a:prstGeom prst="rect">
            <a:avLst/>
          </a:prstGeom>
          <a:noFill/>
          <a:ln>
            <a:noFill/>
          </a:ln>
        </p:spPr>
      </p:pic>
      <p:sp>
        <p:nvSpPr>
          <p:cNvPr id="14555" name="Google Shape;14555;p529"/>
          <p:cNvSpPr txBox="1"/>
          <p:nvPr/>
        </p:nvSpPr>
        <p:spPr>
          <a:xfrm>
            <a:off x="454700" y="154525"/>
            <a:ext cx="2470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Bupropion (Wellbutrin)</a:t>
            </a:r>
            <a:endParaRPr b="1"/>
          </a:p>
        </p:txBody>
      </p:sp>
      <p:grpSp>
        <p:nvGrpSpPr>
          <p:cNvPr id="14556" name="Google Shape;14556;p529"/>
          <p:cNvGrpSpPr/>
          <p:nvPr/>
        </p:nvGrpSpPr>
        <p:grpSpPr>
          <a:xfrm>
            <a:off x="1332437" y="2124825"/>
            <a:ext cx="5643433" cy="1395263"/>
            <a:chOff x="2936912" y="1580575"/>
            <a:chExt cx="5643433" cy="1395263"/>
          </a:xfrm>
        </p:grpSpPr>
        <p:sp>
          <p:nvSpPr>
            <p:cNvPr id="14557" name="Google Shape;14557;p529"/>
            <p:cNvSpPr txBox="1"/>
            <p:nvPr/>
          </p:nvSpPr>
          <p:spPr>
            <a:xfrm rot="24443">
              <a:off x="2938836" y="24154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Bupropion</a:t>
              </a:r>
              <a:endParaRPr sz="1800" b="1"/>
            </a:p>
            <a:p>
              <a:pPr marL="0" marR="0" lvl="0" indent="0" algn="ctr" rtl="0">
                <a:lnSpc>
                  <a:spcPct val="100000"/>
                </a:lnSpc>
                <a:spcBef>
                  <a:spcPts val="0"/>
                </a:spcBef>
                <a:spcAft>
                  <a:spcPts val="0"/>
                </a:spcAft>
                <a:buClr>
                  <a:srgbClr val="000000"/>
                </a:buClr>
                <a:buSzPts val="800"/>
                <a:buFont typeface="Arial"/>
                <a:buNone/>
              </a:pPr>
              <a:r>
                <a:rPr lang="en" sz="1800" b="1"/>
                <a:t>WELLBUTRIN</a:t>
              </a:r>
              <a:endParaRPr sz="1800" b="1"/>
            </a:p>
            <a:p>
              <a:pPr marL="0" marR="0" lvl="0" indent="0" algn="ctr" rtl="0">
                <a:lnSpc>
                  <a:spcPct val="100000"/>
                </a:lnSpc>
                <a:spcBef>
                  <a:spcPts val="0"/>
                </a:spcBef>
                <a:spcAft>
                  <a:spcPts val="0"/>
                </a:spcAft>
                <a:buClr>
                  <a:srgbClr val="000000"/>
                </a:buClr>
                <a:buSzPts val="800"/>
                <a:buFont typeface="Arial"/>
                <a:buNone/>
              </a:pPr>
              <a:endParaRPr sz="1800" b="1"/>
            </a:p>
          </p:txBody>
        </p:sp>
        <p:sp>
          <p:nvSpPr>
            <p:cNvPr id="14558" name="Google Shape;14558;p529"/>
            <p:cNvSpPr txBox="1"/>
            <p:nvPr/>
          </p:nvSpPr>
          <p:spPr>
            <a:xfrm rot="24547">
              <a:off x="5679458" y="1590918"/>
              <a:ext cx="2898974"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weak</a:t>
              </a:r>
              <a:endParaRPr sz="1200" b="1"/>
            </a:p>
          </p:txBody>
        </p:sp>
      </p:grpSp>
      <p:grpSp>
        <p:nvGrpSpPr>
          <p:cNvPr id="14559" name="Google Shape;14559;p529"/>
          <p:cNvGrpSpPr/>
          <p:nvPr/>
        </p:nvGrpSpPr>
        <p:grpSpPr>
          <a:xfrm>
            <a:off x="4617550" y="1880400"/>
            <a:ext cx="1412700" cy="738900"/>
            <a:chOff x="6547575" y="2561000"/>
            <a:chExt cx="1412700" cy="738900"/>
          </a:xfrm>
        </p:grpSpPr>
        <p:cxnSp>
          <p:nvCxnSpPr>
            <p:cNvPr id="14560" name="Google Shape;14560;p529"/>
            <p:cNvCxnSpPr/>
            <p:nvPr/>
          </p:nvCxnSpPr>
          <p:spPr>
            <a:xfrm>
              <a:off x="6547575" y="3022700"/>
              <a:ext cx="378900" cy="0"/>
            </a:xfrm>
            <a:prstGeom prst="straightConnector1">
              <a:avLst/>
            </a:prstGeom>
            <a:noFill/>
            <a:ln w="9525" cap="flat" cmpd="sng">
              <a:solidFill>
                <a:schemeClr val="dk2"/>
              </a:solidFill>
              <a:prstDash val="solid"/>
              <a:round/>
              <a:headEnd type="none" w="med" len="med"/>
              <a:tailEnd type="triangle" w="med" len="med"/>
            </a:ln>
          </p:spPr>
        </p:cxnSp>
        <p:sp>
          <p:nvSpPr>
            <p:cNvPr id="14561" name="Google Shape;14561;p529"/>
            <p:cNvSpPr txBox="1"/>
            <p:nvPr/>
          </p:nvSpPr>
          <p:spPr>
            <a:xfrm>
              <a:off x="6926475" y="2561000"/>
              <a:ext cx="1033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insignificant at usual doses</a:t>
              </a:r>
              <a:endParaRPr sz="1200"/>
            </a:p>
          </p:txBody>
        </p:sp>
      </p:grpSp>
      <p:sp>
        <p:nvSpPr>
          <p:cNvPr id="14562" name="Google Shape;14562;p529"/>
          <p:cNvSpPr/>
          <p:nvPr/>
        </p:nvSpPr>
        <p:spPr>
          <a:xfrm>
            <a:off x="2061215" y="22343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563" name="Google Shape;14563;p529"/>
          <p:cNvCxnSpPr/>
          <p:nvPr/>
        </p:nvCxnSpPr>
        <p:spPr>
          <a:xfrm>
            <a:off x="2226404" y="4729258"/>
            <a:ext cx="385200" cy="0"/>
          </a:xfrm>
          <a:prstGeom prst="straightConnector1">
            <a:avLst/>
          </a:prstGeom>
          <a:noFill/>
          <a:ln w="28575" cap="flat" cmpd="sng">
            <a:solidFill>
              <a:schemeClr val="dk2"/>
            </a:solidFill>
            <a:prstDash val="solid"/>
            <a:round/>
            <a:headEnd type="none" w="med" len="med"/>
            <a:tailEnd type="none" w="med" len="med"/>
          </a:ln>
        </p:spPr>
      </p:cxnSp>
      <p:sp>
        <p:nvSpPr>
          <p:cNvPr id="14564" name="Google Shape;14564;p529"/>
          <p:cNvSpPr txBox="1"/>
          <p:nvPr/>
        </p:nvSpPr>
        <p:spPr>
          <a:xfrm rot="25061">
            <a:off x="3124609" y="1568468"/>
            <a:ext cx="946525"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dopamine reuptake</a:t>
            </a:r>
            <a:endParaRPr sz="1200" b="1"/>
          </a:p>
          <a:p>
            <a:pPr marL="0" marR="0" lvl="0" indent="0" algn="l" rtl="0">
              <a:lnSpc>
                <a:spcPct val="100000"/>
              </a:lnSpc>
              <a:spcBef>
                <a:spcPts val="0"/>
              </a:spcBef>
              <a:spcAft>
                <a:spcPts val="0"/>
              </a:spcAft>
              <a:buClr>
                <a:srgbClr val="000000"/>
              </a:buClr>
              <a:buSzPts val="800"/>
              <a:buFont typeface="Arial"/>
              <a:buNone/>
            </a:pPr>
            <a:r>
              <a:rPr lang="en" sz="1200" b="1"/>
              <a:t>inhibitor</a:t>
            </a:r>
            <a:endParaRPr sz="1200" b="1"/>
          </a:p>
        </p:txBody>
      </p:sp>
      <p:sp>
        <p:nvSpPr>
          <p:cNvPr id="14565" name="Google Shape;14565;p529"/>
          <p:cNvSpPr txBox="1"/>
          <p:nvPr/>
        </p:nvSpPr>
        <p:spPr>
          <a:xfrm rot="24178">
            <a:off x="3965283" y="3082918"/>
            <a:ext cx="1407635"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Norepinephrine reuptake inhibitor</a:t>
            </a:r>
            <a:endParaRPr sz="1200" b="1"/>
          </a:p>
        </p:txBody>
      </p:sp>
      <p:cxnSp>
        <p:nvCxnSpPr>
          <p:cNvPr id="14566" name="Google Shape;14566;p529"/>
          <p:cNvCxnSpPr/>
          <p:nvPr/>
        </p:nvCxnSpPr>
        <p:spPr>
          <a:xfrm>
            <a:off x="4875650" y="4454875"/>
            <a:ext cx="1726200" cy="0"/>
          </a:xfrm>
          <a:prstGeom prst="straightConnector1">
            <a:avLst/>
          </a:prstGeom>
          <a:noFill/>
          <a:ln w="9525" cap="flat" cmpd="sng">
            <a:solidFill>
              <a:schemeClr val="dk2"/>
            </a:solidFill>
            <a:prstDash val="solid"/>
            <a:round/>
            <a:headEnd type="none" w="med" len="med"/>
            <a:tailEnd type="triangle" w="med" len="med"/>
          </a:ln>
        </p:spPr>
      </p:cxnSp>
      <p:sp>
        <p:nvSpPr>
          <p:cNvPr id="14567" name="Google Shape;14567;p529"/>
          <p:cNvSpPr txBox="1"/>
          <p:nvPr/>
        </p:nvSpPr>
        <p:spPr>
          <a:xfrm>
            <a:off x="6671075" y="4144675"/>
            <a:ext cx="2052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Indirectly increases DA in prefrontal cortex, which improves ADHD</a:t>
            </a:r>
            <a:endParaRPr sz="1200"/>
          </a:p>
        </p:txBody>
      </p:sp>
      <p:sp>
        <p:nvSpPr>
          <p:cNvPr id="14568" name="Google Shape;14568;p529"/>
          <p:cNvSpPr txBox="1"/>
          <p:nvPr/>
        </p:nvSpPr>
        <p:spPr>
          <a:xfrm>
            <a:off x="3337250" y="775700"/>
            <a:ext cx="1354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 </a:t>
            </a:r>
            <a:endParaRPr sz="1200" b="1"/>
          </a:p>
          <a:p>
            <a:pPr marL="0" lvl="0" indent="0" algn="l" rtl="0">
              <a:spcBef>
                <a:spcPts val="0"/>
              </a:spcBef>
              <a:spcAft>
                <a:spcPts val="0"/>
              </a:spcAft>
              <a:buNone/>
            </a:pPr>
            <a:r>
              <a:rPr lang="en" sz="1200" b="1"/>
              <a:t>in</a:t>
            </a:r>
            <a:r>
              <a:rPr lang="en" sz="1200" b="1" u="sng"/>
              <a:t>H</a:t>
            </a:r>
            <a:r>
              <a:rPr lang="en" sz="1200" b="1"/>
              <a:t>ibitor</a:t>
            </a:r>
            <a:endParaRPr sz="1200" b="1"/>
          </a:p>
          <a:p>
            <a:pPr marL="0" lvl="0" indent="0" algn="l" rtl="0">
              <a:spcBef>
                <a:spcPts val="0"/>
              </a:spcBef>
              <a:spcAft>
                <a:spcPts val="0"/>
              </a:spcAft>
              <a:buNone/>
            </a:pPr>
            <a:r>
              <a:rPr lang="en" sz="1200" b="1"/>
              <a:t>(mod/strong)</a:t>
            </a:r>
            <a:endParaRPr sz="1200" b="1"/>
          </a:p>
        </p:txBody>
      </p:sp>
      <p:sp>
        <p:nvSpPr>
          <p:cNvPr id="14569" name="Google Shape;14569;p529"/>
          <p:cNvSpPr txBox="1"/>
          <p:nvPr/>
        </p:nvSpPr>
        <p:spPr>
          <a:xfrm>
            <a:off x="4570229" y="683450"/>
            <a:ext cx="984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increases levels of CYP2D6 substrates</a:t>
            </a:r>
            <a:endParaRPr sz="1200"/>
          </a:p>
        </p:txBody>
      </p:sp>
      <p:cxnSp>
        <p:nvCxnSpPr>
          <p:cNvPr id="14570" name="Google Shape;14570;p529"/>
          <p:cNvCxnSpPr/>
          <p:nvPr/>
        </p:nvCxnSpPr>
        <p:spPr>
          <a:xfrm>
            <a:off x="1073450" y="2185750"/>
            <a:ext cx="1345800" cy="360600"/>
          </a:xfrm>
          <a:prstGeom prst="straightConnector1">
            <a:avLst/>
          </a:prstGeom>
          <a:noFill/>
          <a:ln w="9525" cap="flat" cmpd="sng">
            <a:solidFill>
              <a:schemeClr val="dk2"/>
            </a:solidFill>
            <a:prstDash val="solid"/>
            <a:round/>
            <a:headEnd type="none" w="med" len="med"/>
            <a:tailEnd type="triangle" w="med" len="med"/>
          </a:ln>
        </p:spPr>
      </p:cxnSp>
      <p:sp>
        <p:nvSpPr>
          <p:cNvPr id="14571" name="Google Shape;14571;p529"/>
          <p:cNvSpPr txBox="1"/>
          <p:nvPr/>
        </p:nvSpPr>
        <p:spPr>
          <a:xfrm>
            <a:off x="258450" y="1804850"/>
            <a:ext cx="1345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 (CYP2B6)</a:t>
            </a:r>
            <a:endParaRPr sz="1200"/>
          </a:p>
        </p:txBody>
      </p:sp>
      <p:cxnSp>
        <p:nvCxnSpPr>
          <p:cNvPr id="14572" name="Google Shape;14572;p529"/>
          <p:cNvCxnSpPr/>
          <p:nvPr/>
        </p:nvCxnSpPr>
        <p:spPr>
          <a:xfrm>
            <a:off x="4191325" y="1145150"/>
            <a:ext cx="378900" cy="0"/>
          </a:xfrm>
          <a:prstGeom prst="straightConnector1">
            <a:avLst/>
          </a:prstGeom>
          <a:noFill/>
          <a:ln w="9525" cap="flat" cmpd="sng">
            <a:solidFill>
              <a:schemeClr val="dk2"/>
            </a:solidFill>
            <a:prstDash val="solid"/>
            <a:round/>
            <a:headEnd type="none" w="med" len="med"/>
            <a:tailEnd type="triangle" w="med" len="med"/>
          </a:ln>
        </p:spPr>
      </p:cxnSp>
      <p:sp>
        <p:nvSpPr>
          <p:cNvPr id="14573" name="Google Shape;14573;p529"/>
          <p:cNvSpPr txBox="1"/>
          <p:nvPr/>
        </p:nvSpPr>
        <p:spPr>
          <a:xfrm>
            <a:off x="6205500" y="230725"/>
            <a:ext cx="2653800" cy="40995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 b="1"/>
              <a:t>in</a:t>
            </a:r>
            <a:r>
              <a:rPr lang="en" b="1" u="sng"/>
              <a:t>H</a:t>
            </a:r>
            <a:r>
              <a:rPr lang="en" b="1"/>
              <a:t>ibitor --&gt; check interactions</a:t>
            </a:r>
            <a:endParaRPr b="1"/>
          </a:p>
          <a:p>
            <a:pPr marL="457200" lvl="0" indent="-317500" algn="l" rtl="0">
              <a:spcBef>
                <a:spcPts val="1000"/>
              </a:spcBef>
              <a:spcAft>
                <a:spcPts val="0"/>
              </a:spcAft>
              <a:buSzPts val="1400"/>
              <a:buChar char="●"/>
            </a:pPr>
            <a:r>
              <a:rPr lang="en" b="1"/>
              <a:t>No serotonin so no sexual side effects</a:t>
            </a:r>
            <a:endParaRPr b="1"/>
          </a:p>
          <a:p>
            <a:pPr marL="457200" lvl="0" indent="-317500" algn="l" rtl="0">
              <a:spcBef>
                <a:spcPts val="1000"/>
              </a:spcBef>
              <a:spcAft>
                <a:spcPts val="0"/>
              </a:spcAft>
              <a:buSzPts val="1400"/>
              <a:buChar char="●"/>
            </a:pPr>
            <a:r>
              <a:rPr lang="en" b="1"/>
              <a:t>Can combine with SSRI to ameliorate sexual dysfunction</a:t>
            </a:r>
            <a:endParaRPr b="1"/>
          </a:p>
          <a:p>
            <a:pPr marL="457200" lvl="0" indent="-317500" algn="l" rtl="0">
              <a:spcBef>
                <a:spcPts val="1000"/>
              </a:spcBef>
              <a:spcAft>
                <a:spcPts val="0"/>
              </a:spcAft>
              <a:buSzPts val="1400"/>
              <a:buChar char="●"/>
            </a:pPr>
            <a:r>
              <a:rPr lang="en" b="1"/>
              <a:t>Approved for smoking cessation</a:t>
            </a:r>
            <a:endParaRPr b="1"/>
          </a:p>
          <a:p>
            <a:pPr marL="457200" lvl="0" indent="-317500" algn="l" rtl="0">
              <a:spcBef>
                <a:spcPts val="1000"/>
              </a:spcBef>
              <a:spcAft>
                <a:spcPts val="0"/>
              </a:spcAft>
              <a:buSzPts val="1400"/>
              <a:buChar char="●"/>
            </a:pPr>
            <a:r>
              <a:rPr lang="en" b="1"/>
              <a:t>Off-label for ADHD</a:t>
            </a:r>
            <a:endParaRPr b="1"/>
          </a:p>
          <a:p>
            <a:pPr marL="457200" lvl="0" indent="-317500" algn="l" rtl="0">
              <a:spcBef>
                <a:spcPts val="1000"/>
              </a:spcBef>
              <a:spcAft>
                <a:spcPts val="0"/>
              </a:spcAft>
              <a:buSzPts val="1400"/>
              <a:buChar char="●"/>
            </a:pPr>
            <a:r>
              <a:rPr lang="en" b="1"/>
              <a:t>Lowers seizure threshold at high dose</a:t>
            </a:r>
            <a:endParaRPr b="1"/>
          </a:p>
          <a:p>
            <a:pPr marL="457200" lvl="0" indent="-317500" algn="l" rtl="0">
              <a:spcBef>
                <a:spcPts val="1000"/>
              </a:spcBef>
              <a:spcAft>
                <a:spcPts val="0"/>
              </a:spcAft>
              <a:buSzPts val="1400"/>
              <a:buChar char="●"/>
            </a:pPr>
            <a:endParaRPr b="1"/>
          </a:p>
          <a:p>
            <a:pPr marL="457200" lvl="0" indent="0" algn="l" rtl="0">
              <a:spcBef>
                <a:spcPts val="1000"/>
              </a:spcBef>
              <a:spcAft>
                <a:spcPts val="0"/>
              </a:spcAft>
              <a:buNone/>
            </a:pPr>
            <a:endParaRPr b="1"/>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Shape 14577"/>
        <p:cNvGrpSpPr/>
        <p:nvPr/>
      </p:nvGrpSpPr>
      <p:grpSpPr>
        <a:xfrm>
          <a:off x="0" y="0"/>
          <a:ext cx="0" cy="0"/>
          <a:chOff x="0" y="0"/>
          <a:chExt cx="0" cy="0"/>
        </a:xfrm>
      </p:grpSpPr>
      <p:pic>
        <p:nvPicPr>
          <p:cNvPr id="14578" name="Google Shape;14578;p530"/>
          <p:cNvPicPr preferRelativeResize="0"/>
          <p:nvPr/>
        </p:nvPicPr>
        <p:blipFill>
          <a:blip r:embed="rId3">
            <a:alphaModFix/>
          </a:blip>
          <a:stretch>
            <a:fillRect/>
          </a:stretch>
        </p:blipFill>
        <p:spPr>
          <a:xfrm>
            <a:off x="3461150" y="2263075"/>
            <a:ext cx="611925" cy="528750"/>
          </a:xfrm>
          <a:prstGeom prst="rect">
            <a:avLst/>
          </a:prstGeom>
          <a:noFill/>
          <a:ln>
            <a:noFill/>
          </a:ln>
        </p:spPr>
      </p:pic>
      <p:grpSp>
        <p:nvGrpSpPr>
          <p:cNvPr id="14579" name="Google Shape;14579;p530"/>
          <p:cNvGrpSpPr/>
          <p:nvPr/>
        </p:nvGrpSpPr>
        <p:grpSpPr>
          <a:xfrm>
            <a:off x="1604245" y="726561"/>
            <a:ext cx="1768863" cy="1478369"/>
            <a:chOff x="-2521759" y="897403"/>
            <a:chExt cx="1477500" cy="1089600"/>
          </a:xfrm>
        </p:grpSpPr>
        <p:sp>
          <p:nvSpPr>
            <p:cNvPr id="14580" name="Google Shape;14580;p530"/>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581" name="Google Shape;14581;p530"/>
            <p:cNvGrpSpPr/>
            <p:nvPr/>
          </p:nvGrpSpPr>
          <p:grpSpPr>
            <a:xfrm>
              <a:off x="-2127414" y="1275205"/>
              <a:ext cx="688733" cy="700658"/>
              <a:chOff x="40123" y="-1583761"/>
              <a:chExt cx="688733" cy="1109689"/>
            </a:xfrm>
          </p:grpSpPr>
          <p:grpSp>
            <p:nvGrpSpPr>
              <p:cNvPr id="14582" name="Google Shape;14582;p530"/>
              <p:cNvGrpSpPr/>
              <p:nvPr/>
            </p:nvGrpSpPr>
            <p:grpSpPr>
              <a:xfrm>
                <a:off x="45124" y="-1327179"/>
                <a:ext cx="683733" cy="853107"/>
                <a:chOff x="597574" y="1930371"/>
                <a:chExt cx="683733" cy="853107"/>
              </a:xfrm>
            </p:grpSpPr>
            <p:grpSp>
              <p:nvGrpSpPr>
                <p:cNvPr id="14583" name="Google Shape;14583;p530"/>
                <p:cNvGrpSpPr/>
                <p:nvPr/>
              </p:nvGrpSpPr>
              <p:grpSpPr>
                <a:xfrm rot="-5400000">
                  <a:off x="640721" y="2142893"/>
                  <a:ext cx="600335" cy="680836"/>
                  <a:chOff x="15239716" y="-12996420"/>
                  <a:chExt cx="1868456" cy="2463229"/>
                </a:xfrm>
              </p:grpSpPr>
              <p:pic>
                <p:nvPicPr>
                  <p:cNvPr id="14584" name="Google Shape;14584;p530" descr="clipped result image"/>
                  <p:cNvPicPr preferRelativeResize="0"/>
                  <p:nvPr/>
                </p:nvPicPr>
                <p:blipFill rotWithShape="1">
                  <a:blip r:embed="rId4">
                    <a:alphaModFix/>
                  </a:blip>
                  <a:srcRect/>
                  <a:stretch/>
                </p:blipFill>
                <p:spPr>
                  <a:xfrm>
                    <a:off x="16010045" y="-12996420"/>
                    <a:ext cx="1098127" cy="2458497"/>
                  </a:xfrm>
                  <a:prstGeom prst="rect">
                    <a:avLst/>
                  </a:prstGeom>
                  <a:noFill/>
                  <a:ln>
                    <a:noFill/>
                  </a:ln>
                </p:spPr>
              </p:pic>
              <p:pic>
                <p:nvPicPr>
                  <p:cNvPr id="14585" name="Google Shape;14585;p530" descr="clipped result image"/>
                  <p:cNvPicPr preferRelativeResize="0"/>
                  <p:nvPr/>
                </p:nvPicPr>
                <p:blipFill rotWithShape="1">
                  <a:blip r:embed="rId5">
                    <a:alphaModFix/>
                  </a:blip>
                  <a:srcRect/>
                  <a:stretch/>
                </p:blipFill>
                <p:spPr>
                  <a:xfrm>
                    <a:off x="15239716" y="-12991688"/>
                    <a:ext cx="1106322" cy="2458497"/>
                  </a:xfrm>
                  <a:prstGeom prst="rect">
                    <a:avLst/>
                  </a:prstGeom>
                  <a:noFill/>
                  <a:ln>
                    <a:noFill/>
                  </a:ln>
                </p:spPr>
              </p:pic>
            </p:grpSp>
            <p:pic>
              <p:nvPicPr>
                <p:cNvPr id="14586" name="Google Shape;14586;p530" descr="clipped result image"/>
                <p:cNvPicPr preferRelativeResize="0"/>
                <p:nvPr/>
              </p:nvPicPr>
              <p:blipFill rotWithShape="1">
                <a:blip r:embed="rId6">
                  <a:alphaModFix/>
                </a:blip>
                <a:srcRect/>
                <a:stretch/>
              </p:blipFill>
              <p:spPr>
                <a:xfrm rot="-5400000">
                  <a:off x="760924" y="1767021"/>
                  <a:ext cx="352828" cy="679529"/>
                </a:xfrm>
                <a:prstGeom prst="rect">
                  <a:avLst/>
                </a:prstGeom>
                <a:noFill/>
                <a:ln>
                  <a:noFill/>
                </a:ln>
              </p:spPr>
            </p:pic>
          </p:grpSp>
          <p:pic>
            <p:nvPicPr>
              <p:cNvPr id="14587" name="Google Shape;14587;p530" descr="clipped result image"/>
              <p:cNvPicPr preferRelativeResize="0"/>
              <p:nvPr/>
            </p:nvPicPr>
            <p:blipFill rotWithShape="1">
              <a:blip r:embed="rId7">
                <a:alphaModFix/>
              </a:blip>
              <a:srcRect/>
              <a:stretch/>
            </p:blipFill>
            <p:spPr>
              <a:xfrm rot="-5400000">
                <a:off x="203473" y="-1747111"/>
                <a:ext cx="352828" cy="679529"/>
              </a:xfrm>
              <a:prstGeom prst="rect">
                <a:avLst/>
              </a:prstGeom>
              <a:noFill/>
              <a:ln>
                <a:noFill/>
              </a:ln>
            </p:spPr>
          </p:pic>
        </p:grpSp>
      </p:grpSp>
      <p:sp>
        <p:nvSpPr>
          <p:cNvPr id="14588" name="Google Shape;14588;p530"/>
          <p:cNvSpPr txBox="1"/>
          <p:nvPr/>
        </p:nvSpPr>
        <p:spPr>
          <a:xfrm>
            <a:off x="2211600" y="919650"/>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pic>
        <p:nvPicPr>
          <p:cNvPr id="14589" name="Google Shape;14589;p530"/>
          <p:cNvPicPr preferRelativeResize="0"/>
          <p:nvPr/>
        </p:nvPicPr>
        <p:blipFill>
          <a:blip r:embed="rId8">
            <a:alphaModFix/>
          </a:blip>
          <a:stretch>
            <a:fillRect/>
          </a:stretch>
        </p:blipFill>
        <p:spPr>
          <a:xfrm>
            <a:off x="1045691" y="2011500"/>
            <a:ext cx="3829949" cy="2808621"/>
          </a:xfrm>
          <a:prstGeom prst="rect">
            <a:avLst/>
          </a:prstGeom>
          <a:noFill/>
          <a:ln>
            <a:noFill/>
          </a:ln>
        </p:spPr>
      </p:pic>
      <p:sp>
        <p:nvSpPr>
          <p:cNvPr id="14590" name="Google Shape;14590;p530"/>
          <p:cNvSpPr txBox="1"/>
          <p:nvPr/>
        </p:nvSpPr>
        <p:spPr>
          <a:xfrm>
            <a:off x="454700" y="154525"/>
            <a:ext cx="2470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Bupropion (Wellbutrin)</a:t>
            </a:r>
            <a:endParaRPr b="1"/>
          </a:p>
        </p:txBody>
      </p:sp>
      <p:grpSp>
        <p:nvGrpSpPr>
          <p:cNvPr id="14591" name="Google Shape;14591;p530"/>
          <p:cNvGrpSpPr/>
          <p:nvPr/>
        </p:nvGrpSpPr>
        <p:grpSpPr>
          <a:xfrm>
            <a:off x="1332437" y="2124825"/>
            <a:ext cx="5643433" cy="1395263"/>
            <a:chOff x="2936912" y="1580575"/>
            <a:chExt cx="5643433" cy="1395263"/>
          </a:xfrm>
        </p:grpSpPr>
        <p:sp>
          <p:nvSpPr>
            <p:cNvPr id="14592" name="Google Shape;14592;p530"/>
            <p:cNvSpPr txBox="1"/>
            <p:nvPr/>
          </p:nvSpPr>
          <p:spPr>
            <a:xfrm rot="24443">
              <a:off x="2938836" y="24154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Bupropion</a:t>
              </a:r>
              <a:endParaRPr sz="1800" b="1"/>
            </a:p>
            <a:p>
              <a:pPr marL="0" marR="0" lvl="0" indent="0" algn="ctr" rtl="0">
                <a:lnSpc>
                  <a:spcPct val="100000"/>
                </a:lnSpc>
                <a:spcBef>
                  <a:spcPts val="0"/>
                </a:spcBef>
                <a:spcAft>
                  <a:spcPts val="0"/>
                </a:spcAft>
                <a:buClr>
                  <a:srgbClr val="000000"/>
                </a:buClr>
                <a:buSzPts val="800"/>
                <a:buFont typeface="Arial"/>
                <a:buNone/>
              </a:pPr>
              <a:r>
                <a:rPr lang="en" sz="1800" b="1"/>
                <a:t>WELLBUTRIN</a:t>
              </a:r>
              <a:endParaRPr sz="1800" b="1"/>
            </a:p>
            <a:p>
              <a:pPr marL="0" marR="0" lvl="0" indent="0" algn="ctr" rtl="0">
                <a:lnSpc>
                  <a:spcPct val="100000"/>
                </a:lnSpc>
                <a:spcBef>
                  <a:spcPts val="0"/>
                </a:spcBef>
                <a:spcAft>
                  <a:spcPts val="0"/>
                </a:spcAft>
                <a:buClr>
                  <a:srgbClr val="000000"/>
                </a:buClr>
                <a:buSzPts val="800"/>
                <a:buFont typeface="Arial"/>
                <a:buNone/>
              </a:pPr>
              <a:endParaRPr sz="1800" b="1"/>
            </a:p>
          </p:txBody>
        </p:sp>
        <p:sp>
          <p:nvSpPr>
            <p:cNvPr id="14593" name="Google Shape;14593;p530"/>
            <p:cNvSpPr txBox="1"/>
            <p:nvPr/>
          </p:nvSpPr>
          <p:spPr>
            <a:xfrm rot="24547">
              <a:off x="5679458" y="1590918"/>
              <a:ext cx="2898974"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weak</a:t>
              </a:r>
              <a:endParaRPr sz="1200" b="1"/>
            </a:p>
          </p:txBody>
        </p:sp>
      </p:grpSp>
      <p:grpSp>
        <p:nvGrpSpPr>
          <p:cNvPr id="14594" name="Google Shape;14594;p530"/>
          <p:cNvGrpSpPr/>
          <p:nvPr/>
        </p:nvGrpSpPr>
        <p:grpSpPr>
          <a:xfrm>
            <a:off x="4617550" y="1880400"/>
            <a:ext cx="1412700" cy="738900"/>
            <a:chOff x="6547575" y="2561000"/>
            <a:chExt cx="1412700" cy="738900"/>
          </a:xfrm>
        </p:grpSpPr>
        <p:cxnSp>
          <p:nvCxnSpPr>
            <p:cNvPr id="14595" name="Google Shape;14595;p530"/>
            <p:cNvCxnSpPr/>
            <p:nvPr/>
          </p:nvCxnSpPr>
          <p:spPr>
            <a:xfrm>
              <a:off x="6547575" y="3022700"/>
              <a:ext cx="378900" cy="0"/>
            </a:xfrm>
            <a:prstGeom prst="straightConnector1">
              <a:avLst/>
            </a:prstGeom>
            <a:noFill/>
            <a:ln w="9525" cap="flat" cmpd="sng">
              <a:solidFill>
                <a:schemeClr val="dk2"/>
              </a:solidFill>
              <a:prstDash val="solid"/>
              <a:round/>
              <a:headEnd type="none" w="med" len="med"/>
              <a:tailEnd type="triangle" w="med" len="med"/>
            </a:ln>
          </p:spPr>
        </p:cxnSp>
        <p:sp>
          <p:nvSpPr>
            <p:cNvPr id="14596" name="Google Shape;14596;p530"/>
            <p:cNvSpPr txBox="1"/>
            <p:nvPr/>
          </p:nvSpPr>
          <p:spPr>
            <a:xfrm>
              <a:off x="6926475" y="2561000"/>
              <a:ext cx="1033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insignificant at usual doses</a:t>
              </a:r>
              <a:endParaRPr sz="1200"/>
            </a:p>
          </p:txBody>
        </p:sp>
      </p:grpSp>
      <p:sp>
        <p:nvSpPr>
          <p:cNvPr id="14597" name="Google Shape;14597;p530"/>
          <p:cNvSpPr/>
          <p:nvPr/>
        </p:nvSpPr>
        <p:spPr>
          <a:xfrm>
            <a:off x="2061215" y="22343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598" name="Google Shape;14598;p530"/>
          <p:cNvCxnSpPr/>
          <p:nvPr/>
        </p:nvCxnSpPr>
        <p:spPr>
          <a:xfrm>
            <a:off x="2226404" y="4729258"/>
            <a:ext cx="385200" cy="0"/>
          </a:xfrm>
          <a:prstGeom prst="straightConnector1">
            <a:avLst/>
          </a:prstGeom>
          <a:noFill/>
          <a:ln w="28575" cap="flat" cmpd="sng">
            <a:solidFill>
              <a:schemeClr val="dk2"/>
            </a:solidFill>
            <a:prstDash val="solid"/>
            <a:round/>
            <a:headEnd type="none" w="med" len="med"/>
            <a:tailEnd type="none" w="med" len="med"/>
          </a:ln>
        </p:spPr>
      </p:cxnSp>
      <p:sp>
        <p:nvSpPr>
          <p:cNvPr id="14599" name="Google Shape;14599;p530"/>
          <p:cNvSpPr txBox="1"/>
          <p:nvPr/>
        </p:nvSpPr>
        <p:spPr>
          <a:xfrm rot="25061">
            <a:off x="3124609" y="1568468"/>
            <a:ext cx="946525"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dopamine reuptake</a:t>
            </a:r>
            <a:endParaRPr sz="1200" b="1"/>
          </a:p>
          <a:p>
            <a:pPr marL="0" marR="0" lvl="0" indent="0" algn="l" rtl="0">
              <a:lnSpc>
                <a:spcPct val="100000"/>
              </a:lnSpc>
              <a:spcBef>
                <a:spcPts val="0"/>
              </a:spcBef>
              <a:spcAft>
                <a:spcPts val="0"/>
              </a:spcAft>
              <a:buClr>
                <a:srgbClr val="000000"/>
              </a:buClr>
              <a:buSzPts val="800"/>
              <a:buFont typeface="Arial"/>
              <a:buNone/>
            </a:pPr>
            <a:r>
              <a:rPr lang="en" sz="1200" b="1"/>
              <a:t>inhibitor</a:t>
            </a:r>
            <a:endParaRPr sz="1200" b="1"/>
          </a:p>
        </p:txBody>
      </p:sp>
      <p:sp>
        <p:nvSpPr>
          <p:cNvPr id="14600" name="Google Shape;14600;p530"/>
          <p:cNvSpPr txBox="1"/>
          <p:nvPr/>
        </p:nvSpPr>
        <p:spPr>
          <a:xfrm rot="24178">
            <a:off x="3965283" y="3082918"/>
            <a:ext cx="1407635"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Norepinephrine reuptake inhibitor</a:t>
            </a:r>
            <a:endParaRPr sz="1200" b="1"/>
          </a:p>
        </p:txBody>
      </p:sp>
      <p:cxnSp>
        <p:nvCxnSpPr>
          <p:cNvPr id="14601" name="Google Shape;14601;p530"/>
          <p:cNvCxnSpPr/>
          <p:nvPr/>
        </p:nvCxnSpPr>
        <p:spPr>
          <a:xfrm>
            <a:off x="4875650" y="4454875"/>
            <a:ext cx="1726200" cy="0"/>
          </a:xfrm>
          <a:prstGeom prst="straightConnector1">
            <a:avLst/>
          </a:prstGeom>
          <a:noFill/>
          <a:ln w="9525" cap="flat" cmpd="sng">
            <a:solidFill>
              <a:schemeClr val="dk2"/>
            </a:solidFill>
            <a:prstDash val="solid"/>
            <a:round/>
            <a:headEnd type="none" w="med" len="med"/>
            <a:tailEnd type="triangle" w="med" len="med"/>
          </a:ln>
        </p:spPr>
      </p:cxnSp>
      <p:sp>
        <p:nvSpPr>
          <p:cNvPr id="14602" name="Google Shape;14602;p530"/>
          <p:cNvSpPr txBox="1"/>
          <p:nvPr/>
        </p:nvSpPr>
        <p:spPr>
          <a:xfrm>
            <a:off x="6671075" y="4144675"/>
            <a:ext cx="2052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Indirectly increases DA in prefrontal cortex, which improves ADHD</a:t>
            </a:r>
            <a:endParaRPr sz="1200"/>
          </a:p>
        </p:txBody>
      </p:sp>
      <p:sp>
        <p:nvSpPr>
          <p:cNvPr id="14603" name="Google Shape;14603;p530"/>
          <p:cNvSpPr txBox="1"/>
          <p:nvPr/>
        </p:nvSpPr>
        <p:spPr>
          <a:xfrm>
            <a:off x="3337250" y="775700"/>
            <a:ext cx="1354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 </a:t>
            </a:r>
            <a:endParaRPr sz="1200" b="1"/>
          </a:p>
          <a:p>
            <a:pPr marL="0" lvl="0" indent="0" algn="l" rtl="0">
              <a:spcBef>
                <a:spcPts val="0"/>
              </a:spcBef>
              <a:spcAft>
                <a:spcPts val="0"/>
              </a:spcAft>
              <a:buNone/>
            </a:pPr>
            <a:r>
              <a:rPr lang="en" sz="1200" b="1"/>
              <a:t>in</a:t>
            </a:r>
            <a:r>
              <a:rPr lang="en" sz="1200" b="1" u="sng"/>
              <a:t>H</a:t>
            </a:r>
            <a:r>
              <a:rPr lang="en" sz="1200" b="1"/>
              <a:t>ibitor</a:t>
            </a:r>
            <a:endParaRPr sz="1200" b="1"/>
          </a:p>
          <a:p>
            <a:pPr marL="0" lvl="0" indent="0" algn="l" rtl="0">
              <a:spcBef>
                <a:spcPts val="0"/>
              </a:spcBef>
              <a:spcAft>
                <a:spcPts val="0"/>
              </a:spcAft>
              <a:buNone/>
            </a:pPr>
            <a:r>
              <a:rPr lang="en" sz="1200" b="1"/>
              <a:t>(mod/strong)</a:t>
            </a:r>
            <a:endParaRPr sz="1200" b="1"/>
          </a:p>
        </p:txBody>
      </p:sp>
      <p:sp>
        <p:nvSpPr>
          <p:cNvPr id="14604" name="Google Shape;14604;p530"/>
          <p:cNvSpPr txBox="1"/>
          <p:nvPr/>
        </p:nvSpPr>
        <p:spPr>
          <a:xfrm>
            <a:off x="4570229" y="683450"/>
            <a:ext cx="984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increases levels of CYP2D6 substrates</a:t>
            </a:r>
            <a:endParaRPr sz="1200"/>
          </a:p>
        </p:txBody>
      </p:sp>
      <p:cxnSp>
        <p:nvCxnSpPr>
          <p:cNvPr id="14605" name="Google Shape;14605;p530"/>
          <p:cNvCxnSpPr/>
          <p:nvPr/>
        </p:nvCxnSpPr>
        <p:spPr>
          <a:xfrm>
            <a:off x="1073450" y="2185750"/>
            <a:ext cx="1345800" cy="360600"/>
          </a:xfrm>
          <a:prstGeom prst="straightConnector1">
            <a:avLst/>
          </a:prstGeom>
          <a:noFill/>
          <a:ln w="9525" cap="flat" cmpd="sng">
            <a:solidFill>
              <a:schemeClr val="dk2"/>
            </a:solidFill>
            <a:prstDash val="solid"/>
            <a:round/>
            <a:headEnd type="none" w="med" len="med"/>
            <a:tailEnd type="triangle" w="med" len="med"/>
          </a:ln>
        </p:spPr>
      </p:cxnSp>
      <p:sp>
        <p:nvSpPr>
          <p:cNvPr id="14606" name="Google Shape;14606;p530"/>
          <p:cNvSpPr txBox="1"/>
          <p:nvPr/>
        </p:nvSpPr>
        <p:spPr>
          <a:xfrm>
            <a:off x="258450" y="1804850"/>
            <a:ext cx="1345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 (CYP2B6)</a:t>
            </a:r>
            <a:endParaRPr sz="1200"/>
          </a:p>
        </p:txBody>
      </p:sp>
      <p:cxnSp>
        <p:nvCxnSpPr>
          <p:cNvPr id="14607" name="Google Shape;14607;p530"/>
          <p:cNvCxnSpPr/>
          <p:nvPr/>
        </p:nvCxnSpPr>
        <p:spPr>
          <a:xfrm>
            <a:off x="4191325" y="1145150"/>
            <a:ext cx="378900" cy="0"/>
          </a:xfrm>
          <a:prstGeom prst="straightConnector1">
            <a:avLst/>
          </a:prstGeom>
          <a:noFill/>
          <a:ln w="9525" cap="flat" cmpd="sng">
            <a:solidFill>
              <a:schemeClr val="dk2"/>
            </a:solidFill>
            <a:prstDash val="solid"/>
            <a:round/>
            <a:headEnd type="none" w="med" len="med"/>
            <a:tailEnd type="triangle" w="med" len="med"/>
          </a:ln>
        </p:spPr>
      </p:cxnSp>
      <p:sp>
        <p:nvSpPr>
          <p:cNvPr id="14608" name="Google Shape;14608;p530"/>
          <p:cNvSpPr txBox="1"/>
          <p:nvPr/>
        </p:nvSpPr>
        <p:spPr>
          <a:xfrm>
            <a:off x="6205500" y="230725"/>
            <a:ext cx="2653800" cy="43149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 b="1"/>
              <a:t>in</a:t>
            </a:r>
            <a:r>
              <a:rPr lang="en" b="1" u="sng"/>
              <a:t>H</a:t>
            </a:r>
            <a:r>
              <a:rPr lang="en" b="1"/>
              <a:t>ibitor --&gt; check interactions</a:t>
            </a:r>
            <a:endParaRPr b="1"/>
          </a:p>
          <a:p>
            <a:pPr marL="457200" lvl="0" indent="-317500" algn="l" rtl="0">
              <a:spcBef>
                <a:spcPts val="1000"/>
              </a:spcBef>
              <a:spcAft>
                <a:spcPts val="0"/>
              </a:spcAft>
              <a:buSzPts val="1400"/>
              <a:buChar char="●"/>
            </a:pPr>
            <a:r>
              <a:rPr lang="en" b="1"/>
              <a:t>No serotonin so no sexual side effects</a:t>
            </a:r>
            <a:endParaRPr b="1"/>
          </a:p>
          <a:p>
            <a:pPr marL="457200" lvl="0" indent="-317500" algn="l" rtl="0">
              <a:spcBef>
                <a:spcPts val="1000"/>
              </a:spcBef>
              <a:spcAft>
                <a:spcPts val="0"/>
              </a:spcAft>
              <a:buSzPts val="1400"/>
              <a:buChar char="●"/>
            </a:pPr>
            <a:r>
              <a:rPr lang="en" b="1"/>
              <a:t>Can combine with SSRI to ameliorate sexual dysfunction</a:t>
            </a:r>
            <a:endParaRPr b="1"/>
          </a:p>
          <a:p>
            <a:pPr marL="457200" lvl="0" indent="-317500" algn="l" rtl="0">
              <a:spcBef>
                <a:spcPts val="1000"/>
              </a:spcBef>
              <a:spcAft>
                <a:spcPts val="0"/>
              </a:spcAft>
              <a:buSzPts val="1400"/>
              <a:buChar char="●"/>
            </a:pPr>
            <a:r>
              <a:rPr lang="en" b="1"/>
              <a:t>Approved for smoking cessation</a:t>
            </a:r>
            <a:endParaRPr b="1"/>
          </a:p>
          <a:p>
            <a:pPr marL="457200" lvl="0" indent="-317500" algn="l" rtl="0">
              <a:spcBef>
                <a:spcPts val="1000"/>
              </a:spcBef>
              <a:spcAft>
                <a:spcPts val="0"/>
              </a:spcAft>
              <a:buSzPts val="1400"/>
              <a:buChar char="●"/>
            </a:pPr>
            <a:r>
              <a:rPr lang="en" b="1"/>
              <a:t>Off-label for ADHD</a:t>
            </a:r>
            <a:endParaRPr b="1"/>
          </a:p>
          <a:p>
            <a:pPr marL="457200" lvl="0" indent="-317500" algn="l" rtl="0">
              <a:spcBef>
                <a:spcPts val="1000"/>
              </a:spcBef>
              <a:spcAft>
                <a:spcPts val="0"/>
              </a:spcAft>
              <a:buSzPts val="1400"/>
              <a:buChar char="●"/>
            </a:pPr>
            <a:r>
              <a:rPr lang="en" b="1"/>
              <a:t>Lowers seizure threshold at high dose</a:t>
            </a:r>
            <a:endParaRPr b="1"/>
          </a:p>
          <a:p>
            <a:pPr marL="457200" lvl="0" indent="-317500" algn="l" rtl="0">
              <a:spcBef>
                <a:spcPts val="1000"/>
              </a:spcBef>
              <a:spcAft>
                <a:spcPts val="0"/>
              </a:spcAft>
              <a:buSzPts val="1400"/>
              <a:buChar char="●"/>
            </a:pPr>
            <a:r>
              <a:rPr lang="en" b="1"/>
              <a:t>Minimal seizure risk with XL formulation</a:t>
            </a:r>
            <a:endParaRPr b="1"/>
          </a:p>
          <a:p>
            <a:pPr marL="457200" lvl="0" indent="-317500" algn="l" rtl="0">
              <a:spcBef>
                <a:spcPts val="1000"/>
              </a:spcBef>
              <a:spcAft>
                <a:spcPts val="0"/>
              </a:spcAft>
              <a:buSzPts val="1400"/>
              <a:buChar char="●"/>
            </a:pPr>
            <a:endParaRPr b="1"/>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pic>
        <p:nvPicPr>
          <p:cNvPr id="745" name="Google Shape;745;p63"/>
          <p:cNvPicPr preferRelativeResize="0"/>
          <p:nvPr/>
        </p:nvPicPr>
        <p:blipFill rotWithShape="1">
          <a:blip r:embed="rId3">
            <a:alphaModFix/>
          </a:blip>
          <a:srcRect t="3670"/>
          <a:stretch/>
        </p:blipFill>
        <p:spPr>
          <a:xfrm>
            <a:off x="3038350" y="379200"/>
            <a:ext cx="2495270" cy="3328376"/>
          </a:xfrm>
          <a:prstGeom prst="rect">
            <a:avLst/>
          </a:prstGeom>
          <a:noFill/>
          <a:ln>
            <a:noFill/>
          </a:ln>
        </p:spPr>
      </p:pic>
      <p:sp>
        <p:nvSpPr>
          <p:cNvPr id="746" name="Google Shape;746;p63"/>
          <p:cNvSpPr txBox="1"/>
          <p:nvPr/>
        </p:nvSpPr>
        <p:spPr>
          <a:xfrm>
            <a:off x="6536750" y="3474425"/>
            <a:ext cx="1820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Enzyme</a:t>
            </a:r>
            <a:endParaRPr sz="1200"/>
          </a:p>
        </p:txBody>
      </p:sp>
      <p:sp>
        <p:nvSpPr>
          <p:cNvPr id="747" name="Google Shape;747;p63"/>
          <p:cNvSpPr txBox="1"/>
          <p:nvPr/>
        </p:nvSpPr>
        <p:spPr>
          <a:xfrm rot="-804569">
            <a:off x="2537143" y="1862822"/>
            <a:ext cx="2999884" cy="32322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neuron cell  membrane</a:t>
            </a:r>
            <a:endParaRPr sz="700"/>
          </a:p>
        </p:txBody>
      </p:sp>
      <p:sp>
        <p:nvSpPr>
          <p:cNvPr id="748" name="Google Shape;748;p63"/>
          <p:cNvSpPr txBox="1"/>
          <p:nvPr/>
        </p:nvSpPr>
        <p:spPr>
          <a:xfrm>
            <a:off x="3518751" y="343029"/>
            <a:ext cx="2037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1"/>
                </a:solidFill>
              </a:rPr>
              <a:t>neurotransmitter</a:t>
            </a:r>
            <a:endParaRPr sz="1000">
              <a:solidFill>
                <a:schemeClr val="lt1"/>
              </a:solidFill>
            </a:endParaRPr>
          </a:p>
        </p:txBody>
      </p:sp>
      <p:pic>
        <p:nvPicPr>
          <p:cNvPr id="749" name="Google Shape;749;p63"/>
          <p:cNvPicPr preferRelativeResize="0"/>
          <p:nvPr/>
        </p:nvPicPr>
        <p:blipFill>
          <a:blip r:embed="rId4">
            <a:alphaModFix/>
          </a:blip>
          <a:stretch>
            <a:fillRect/>
          </a:stretch>
        </p:blipFill>
        <p:spPr>
          <a:xfrm>
            <a:off x="2901400" y="2723800"/>
            <a:ext cx="2205925" cy="1485900"/>
          </a:xfrm>
          <a:prstGeom prst="rect">
            <a:avLst/>
          </a:prstGeom>
          <a:noFill/>
          <a:ln>
            <a:noFill/>
          </a:ln>
        </p:spPr>
      </p:pic>
      <p:pic>
        <p:nvPicPr>
          <p:cNvPr id="750" name="Google Shape;750;p63"/>
          <p:cNvPicPr preferRelativeResize="0"/>
          <p:nvPr/>
        </p:nvPicPr>
        <p:blipFill>
          <a:blip r:embed="rId4">
            <a:alphaModFix/>
          </a:blip>
          <a:stretch>
            <a:fillRect/>
          </a:stretch>
        </p:blipFill>
        <p:spPr>
          <a:xfrm>
            <a:off x="4840625" y="2357825"/>
            <a:ext cx="2726325" cy="1485900"/>
          </a:xfrm>
          <a:prstGeom prst="rect">
            <a:avLst/>
          </a:prstGeom>
          <a:noFill/>
          <a:ln>
            <a:noFill/>
          </a:ln>
        </p:spPr>
      </p:pic>
      <p:sp>
        <p:nvSpPr>
          <p:cNvPr id="751" name="Google Shape;751;p63"/>
          <p:cNvSpPr txBox="1"/>
          <p:nvPr/>
        </p:nvSpPr>
        <p:spPr>
          <a:xfrm>
            <a:off x="243227" y="99800"/>
            <a:ext cx="2572200" cy="1354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Chemical neurotransmission</a:t>
            </a:r>
            <a:endParaRPr sz="1900" b="1"/>
          </a:p>
          <a:p>
            <a:pPr marL="0" lvl="0" indent="0" algn="l" rtl="0">
              <a:spcBef>
                <a:spcPts val="0"/>
              </a:spcBef>
              <a:spcAft>
                <a:spcPts val="0"/>
              </a:spcAft>
              <a:buNone/>
            </a:pPr>
            <a:endParaRPr sz="1900" b="1"/>
          </a:p>
          <a:p>
            <a:pPr marL="0" lvl="0" indent="0" algn="l" rtl="0">
              <a:spcBef>
                <a:spcPts val="0"/>
              </a:spcBef>
              <a:spcAft>
                <a:spcPts val="0"/>
              </a:spcAft>
              <a:buNone/>
            </a:pPr>
            <a:endParaRPr sz="1900" b="1"/>
          </a:p>
        </p:txBody>
      </p:sp>
      <p:sp>
        <p:nvSpPr>
          <p:cNvPr id="752" name="Google Shape;752;p63"/>
          <p:cNvSpPr txBox="1"/>
          <p:nvPr/>
        </p:nvSpPr>
        <p:spPr>
          <a:xfrm>
            <a:off x="582550" y="2969925"/>
            <a:ext cx="8142300" cy="264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dk1"/>
                </a:solidFill>
              </a:rPr>
              <a:t>Neurotransmission can alter the target neuron </a:t>
            </a:r>
            <a:endParaRPr sz="2000">
              <a:solidFill>
                <a:schemeClr val="dk1"/>
              </a:solidFill>
            </a:endParaRPr>
          </a:p>
          <a:p>
            <a:pPr marL="0" lvl="0" indent="0" algn="l" rtl="0">
              <a:spcBef>
                <a:spcPts val="0"/>
              </a:spcBef>
              <a:spcAft>
                <a:spcPts val="0"/>
              </a:spcAft>
              <a:buNone/>
            </a:pPr>
            <a:r>
              <a:rPr lang="en" sz="2000">
                <a:solidFill>
                  <a:schemeClr val="dk1"/>
                </a:solidFill>
              </a:rPr>
              <a:t>in a profound and enduring manner.  </a:t>
            </a:r>
            <a:endParaRPr sz="2000">
              <a:solidFill>
                <a:schemeClr val="dk1"/>
              </a:solidFill>
            </a:endParaRPr>
          </a:p>
          <a:p>
            <a:pPr marL="0" lvl="0" indent="0" algn="l" rtl="0">
              <a:spcBef>
                <a:spcPts val="0"/>
              </a:spcBef>
              <a:spcAft>
                <a:spcPts val="0"/>
              </a:spcAft>
              <a:buNone/>
            </a:pPr>
            <a:endParaRPr sz="2000">
              <a:solidFill>
                <a:schemeClr val="dk1"/>
              </a:solidFill>
            </a:endParaRPr>
          </a:p>
          <a:p>
            <a:pPr marL="0" lvl="0" indent="0" algn="l" rtl="0">
              <a:spcBef>
                <a:spcPts val="0"/>
              </a:spcBef>
              <a:spcAft>
                <a:spcPts val="0"/>
              </a:spcAft>
              <a:buNone/>
            </a:pPr>
            <a:r>
              <a:rPr lang="en" sz="2000">
                <a:solidFill>
                  <a:schemeClr val="dk1"/>
                </a:solidFill>
              </a:rPr>
              <a:t>The presynaptic </a:t>
            </a:r>
            <a:r>
              <a:rPr lang="en" sz="2000" b="1">
                <a:solidFill>
                  <a:schemeClr val="dk1"/>
                </a:solidFill>
              </a:rPr>
              <a:t>genome</a:t>
            </a:r>
            <a:r>
              <a:rPr lang="en" sz="2000">
                <a:solidFill>
                  <a:schemeClr val="dk1"/>
                </a:solidFill>
              </a:rPr>
              <a:t> is talking to the postsynaptic </a:t>
            </a:r>
            <a:r>
              <a:rPr lang="en" sz="2000" b="1">
                <a:solidFill>
                  <a:schemeClr val="dk1"/>
                </a:solidFill>
              </a:rPr>
              <a:t>genome</a:t>
            </a:r>
            <a:r>
              <a:rPr lang="en" sz="2000">
                <a:solidFill>
                  <a:schemeClr val="dk1"/>
                </a:solidFill>
              </a:rPr>
              <a:t>.</a:t>
            </a:r>
            <a:endParaRPr sz="2000">
              <a:solidFill>
                <a:schemeClr val="dk1"/>
              </a:solidFill>
            </a:endParaRPr>
          </a:p>
          <a:p>
            <a:pPr marL="0" lvl="0" indent="0" algn="l" rtl="0">
              <a:spcBef>
                <a:spcPts val="0"/>
              </a:spcBef>
              <a:spcAft>
                <a:spcPts val="0"/>
              </a:spcAft>
              <a:buNone/>
            </a:pPr>
            <a:endParaRPr sz="2000">
              <a:solidFill>
                <a:schemeClr val="dk1"/>
              </a:solidFill>
            </a:endParaRPr>
          </a:p>
          <a:p>
            <a:pPr marL="0" lvl="0" indent="0" algn="l" rtl="0">
              <a:spcBef>
                <a:spcPts val="0"/>
              </a:spcBef>
              <a:spcAft>
                <a:spcPts val="0"/>
              </a:spcAft>
              <a:buNone/>
            </a:pPr>
            <a:r>
              <a:rPr lang="en" sz="2000">
                <a:solidFill>
                  <a:schemeClr val="dk1"/>
                </a:solidFill>
              </a:rPr>
              <a:t>All treatments for depression affect gene expression in the brain.</a:t>
            </a:r>
            <a:endParaRPr sz="2000">
              <a:solidFill>
                <a:schemeClr val="dk1"/>
              </a:solidFill>
            </a:endParaRPr>
          </a:p>
          <a:p>
            <a:pPr marL="0" lvl="0" indent="0" algn="l" rtl="0">
              <a:spcBef>
                <a:spcPts val="0"/>
              </a:spcBef>
              <a:spcAft>
                <a:spcPts val="0"/>
              </a:spcAft>
              <a:buNone/>
            </a:pPr>
            <a:endParaRPr sz="2000">
              <a:solidFill>
                <a:schemeClr val="dk1"/>
              </a:solidFill>
            </a:endParaRPr>
          </a:p>
          <a:p>
            <a:pPr marL="0" lvl="0" indent="0" algn="l" rtl="0">
              <a:spcBef>
                <a:spcPts val="0"/>
              </a:spcBef>
              <a:spcAft>
                <a:spcPts val="0"/>
              </a:spcAft>
              <a:buNone/>
            </a:pPr>
            <a:endParaRPr sz="2000"/>
          </a:p>
        </p:txBody>
      </p:sp>
      <p:sp>
        <p:nvSpPr>
          <p:cNvPr id="753" name="Google Shape;753;p63"/>
          <p:cNvSpPr/>
          <p:nvPr/>
        </p:nvSpPr>
        <p:spPr>
          <a:xfrm>
            <a:off x="4622300" y="4560250"/>
            <a:ext cx="1914600" cy="3693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Shape 14612"/>
        <p:cNvGrpSpPr/>
        <p:nvPr/>
      </p:nvGrpSpPr>
      <p:grpSpPr>
        <a:xfrm>
          <a:off x="0" y="0"/>
          <a:ext cx="0" cy="0"/>
          <a:chOff x="0" y="0"/>
          <a:chExt cx="0" cy="0"/>
        </a:xfrm>
      </p:grpSpPr>
      <p:pic>
        <p:nvPicPr>
          <p:cNvPr id="14613" name="Google Shape;14613;p531"/>
          <p:cNvPicPr preferRelativeResize="0"/>
          <p:nvPr/>
        </p:nvPicPr>
        <p:blipFill>
          <a:blip r:embed="rId3">
            <a:alphaModFix/>
          </a:blip>
          <a:stretch>
            <a:fillRect/>
          </a:stretch>
        </p:blipFill>
        <p:spPr>
          <a:xfrm>
            <a:off x="3461150" y="2263075"/>
            <a:ext cx="611925" cy="528750"/>
          </a:xfrm>
          <a:prstGeom prst="rect">
            <a:avLst/>
          </a:prstGeom>
          <a:noFill/>
          <a:ln>
            <a:noFill/>
          </a:ln>
        </p:spPr>
      </p:pic>
      <p:grpSp>
        <p:nvGrpSpPr>
          <p:cNvPr id="14614" name="Google Shape;14614;p531"/>
          <p:cNvGrpSpPr/>
          <p:nvPr/>
        </p:nvGrpSpPr>
        <p:grpSpPr>
          <a:xfrm>
            <a:off x="1604245" y="726561"/>
            <a:ext cx="1768863" cy="1478369"/>
            <a:chOff x="-2521759" y="897403"/>
            <a:chExt cx="1477500" cy="1089600"/>
          </a:xfrm>
        </p:grpSpPr>
        <p:sp>
          <p:nvSpPr>
            <p:cNvPr id="14615" name="Google Shape;14615;p531"/>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616" name="Google Shape;14616;p531"/>
            <p:cNvGrpSpPr/>
            <p:nvPr/>
          </p:nvGrpSpPr>
          <p:grpSpPr>
            <a:xfrm>
              <a:off x="-2127414" y="1275205"/>
              <a:ext cx="688733" cy="700658"/>
              <a:chOff x="40123" y="-1583761"/>
              <a:chExt cx="688733" cy="1109689"/>
            </a:xfrm>
          </p:grpSpPr>
          <p:grpSp>
            <p:nvGrpSpPr>
              <p:cNvPr id="14617" name="Google Shape;14617;p531"/>
              <p:cNvGrpSpPr/>
              <p:nvPr/>
            </p:nvGrpSpPr>
            <p:grpSpPr>
              <a:xfrm>
                <a:off x="45124" y="-1327179"/>
                <a:ext cx="683733" cy="853107"/>
                <a:chOff x="597574" y="1930371"/>
                <a:chExt cx="683733" cy="853107"/>
              </a:xfrm>
            </p:grpSpPr>
            <p:grpSp>
              <p:nvGrpSpPr>
                <p:cNvPr id="14618" name="Google Shape;14618;p531"/>
                <p:cNvGrpSpPr/>
                <p:nvPr/>
              </p:nvGrpSpPr>
              <p:grpSpPr>
                <a:xfrm rot="-5400000">
                  <a:off x="640721" y="2142893"/>
                  <a:ext cx="600335" cy="680836"/>
                  <a:chOff x="15239716" y="-12996420"/>
                  <a:chExt cx="1868456" cy="2463229"/>
                </a:xfrm>
              </p:grpSpPr>
              <p:pic>
                <p:nvPicPr>
                  <p:cNvPr id="14619" name="Google Shape;14619;p531" descr="clipped result image"/>
                  <p:cNvPicPr preferRelativeResize="0"/>
                  <p:nvPr/>
                </p:nvPicPr>
                <p:blipFill rotWithShape="1">
                  <a:blip r:embed="rId4">
                    <a:alphaModFix/>
                  </a:blip>
                  <a:srcRect/>
                  <a:stretch/>
                </p:blipFill>
                <p:spPr>
                  <a:xfrm>
                    <a:off x="16010045" y="-12996420"/>
                    <a:ext cx="1098127" cy="2458497"/>
                  </a:xfrm>
                  <a:prstGeom prst="rect">
                    <a:avLst/>
                  </a:prstGeom>
                  <a:noFill/>
                  <a:ln>
                    <a:noFill/>
                  </a:ln>
                </p:spPr>
              </p:pic>
              <p:pic>
                <p:nvPicPr>
                  <p:cNvPr id="14620" name="Google Shape;14620;p531" descr="clipped result image"/>
                  <p:cNvPicPr preferRelativeResize="0"/>
                  <p:nvPr/>
                </p:nvPicPr>
                <p:blipFill rotWithShape="1">
                  <a:blip r:embed="rId5">
                    <a:alphaModFix/>
                  </a:blip>
                  <a:srcRect/>
                  <a:stretch/>
                </p:blipFill>
                <p:spPr>
                  <a:xfrm>
                    <a:off x="15239716" y="-12991688"/>
                    <a:ext cx="1106322" cy="2458497"/>
                  </a:xfrm>
                  <a:prstGeom prst="rect">
                    <a:avLst/>
                  </a:prstGeom>
                  <a:noFill/>
                  <a:ln>
                    <a:noFill/>
                  </a:ln>
                </p:spPr>
              </p:pic>
            </p:grpSp>
            <p:pic>
              <p:nvPicPr>
                <p:cNvPr id="14621" name="Google Shape;14621;p531" descr="clipped result image"/>
                <p:cNvPicPr preferRelativeResize="0"/>
                <p:nvPr/>
              </p:nvPicPr>
              <p:blipFill rotWithShape="1">
                <a:blip r:embed="rId6">
                  <a:alphaModFix/>
                </a:blip>
                <a:srcRect/>
                <a:stretch/>
              </p:blipFill>
              <p:spPr>
                <a:xfrm rot="-5400000">
                  <a:off x="760924" y="1767021"/>
                  <a:ext cx="352828" cy="679529"/>
                </a:xfrm>
                <a:prstGeom prst="rect">
                  <a:avLst/>
                </a:prstGeom>
                <a:noFill/>
                <a:ln>
                  <a:noFill/>
                </a:ln>
              </p:spPr>
            </p:pic>
          </p:grpSp>
          <p:pic>
            <p:nvPicPr>
              <p:cNvPr id="14622" name="Google Shape;14622;p531" descr="clipped result image"/>
              <p:cNvPicPr preferRelativeResize="0"/>
              <p:nvPr/>
            </p:nvPicPr>
            <p:blipFill rotWithShape="1">
              <a:blip r:embed="rId7">
                <a:alphaModFix/>
              </a:blip>
              <a:srcRect/>
              <a:stretch/>
            </p:blipFill>
            <p:spPr>
              <a:xfrm rot="-5400000">
                <a:off x="203473" y="-1747111"/>
                <a:ext cx="352828" cy="679529"/>
              </a:xfrm>
              <a:prstGeom prst="rect">
                <a:avLst/>
              </a:prstGeom>
              <a:noFill/>
              <a:ln>
                <a:noFill/>
              </a:ln>
            </p:spPr>
          </p:pic>
        </p:grpSp>
      </p:grpSp>
      <p:sp>
        <p:nvSpPr>
          <p:cNvPr id="14623" name="Google Shape;14623;p531"/>
          <p:cNvSpPr txBox="1"/>
          <p:nvPr/>
        </p:nvSpPr>
        <p:spPr>
          <a:xfrm>
            <a:off x="2211600" y="919650"/>
            <a:ext cx="15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pic>
        <p:nvPicPr>
          <p:cNvPr id="14624" name="Google Shape;14624;p531"/>
          <p:cNvPicPr preferRelativeResize="0"/>
          <p:nvPr/>
        </p:nvPicPr>
        <p:blipFill>
          <a:blip r:embed="rId8">
            <a:alphaModFix/>
          </a:blip>
          <a:stretch>
            <a:fillRect/>
          </a:stretch>
        </p:blipFill>
        <p:spPr>
          <a:xfrm>
            <a:off x="1045691" y="2011500"/>
            <a:ext cx="3829949" cy="2808621"/>
          </a:xfrm>
          <a:prstGeom prst="rect">
            <a:avLst/>
          </a:prstGeom>
          <a:noFill/>
          <a:ln>
            <a:noFill/>
          </a:ln>
        </p:spPr>
      </p:pic>
      <p:sp>
        <p:nvSpPr>
          <p:cNvPr id="14625" name="Google Shape;14625;p531"/>
          <p:cNvSpPr txBox="1"/>
          <p:nvPr/>
        </p:nvSpPr>
        <p:spPr>
          <a:xfrm>
            <a:off x="454700" y="154525"/>
            <a:ext cx="2470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Bupropion (Wellbutrin)</a:t>
            </a:r>
            <a:endParaRPr b="1"/>
          </a:p>
        </p:txBody>
      </p:sp>
      <p:grpSp>
        <p:nvGrpSpPr>
          <p:cNvPr id="14626" name="Google Shape;14626;p531"/>
          <p:cNvGrpSpPr/>
          <p:nvPr/>
        </p:nvGrpSpPr>
        <p:grpSpPr>
          <a:xfrm>
            <a:off x="1332437" y="2124825"/>
            <a:ext cx="5643433" cy="1395263"/>
            <a:chOff x="2936912" y="1580575"/>
            <a:chExt cx="5643433" cy="1395263"/>
          </a:xfrm>
        </p:grpSpPr>
        <p:sp>
          <p:nvSpPr>
            <p:cNvPr id="14627" name="Google Shape;14627;p531"/>
            <p:cNvSpPr txBox="1"/>
            <p:nvPr/>
          </p:nvSpPr>
          <p:spPr>
            <a:xfrm rot="24443">
              <a:off x="2938836" y="24154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Bupropion</a:t>
              </a:r>
              <a:endParaRPr sz="1800" b="1"/>
            </a:p>
            <a:p>
              <a:pPr marL="0" marR="0" lvl="0" indent="0" algn="ctr" rtl="0">
                <a:lnSpc>
                  <a:spcPct val="100000"/>
                </a:lnSpc>
                <a:spcBef>
                  <a:spcPts val="0"/>
                </a:spcBef>
                <a:spcAft>
                  <a:spcPts val="0"/>
                </a:spcAft>
                <a:buClr>
                  <a:srgbClr val="000000"/>
                </a:buClr>
                <a:buSzPts val="800"/>
                <a:buFont typeface="Arial"/>
                <a:buNone/>
              </a:pPr>
              <a:r>
                <a:rPr lang="en" sz="1800" b="1"/>
                <a:t>WELLBUTRIN</a:t>
              </a:r>
              <a:endParaRPr sz="1800" b="1"/>
            </a:p>
            <a:p>
              <a:pPr marL="0" marR="0" lvl="0" indent="0" algn="ctr" rtl="0">
                <a:lnSpc>
                  <a:spcPct val="100000"/>
                </a:lnSpc>
                <a:spcBef>
                  <a:spcPts val="0"/>
                </a:spcBef>
                <a:spcAft>
                  <a:spcPts val="0"/>
                </a:spcAft>
                <a:buClr>
                  <a:srgbClr val="000000"/>
                </a:buClr>
                <a:buSzPts val="800"/>
                <a:buFont typeface="Arial"/>
                <a:buNone/>
              </a:pPr>
              <a:endParaRPr sz="1800" b="1"/>
            </a:p>
          </p:txBody>
        </p:sp>
        <p:sp>
          <p:nvSpPr>
            <p:cNvPr id="14628" name="Google Shape;14628;p531"/>
            <p:cNvSpPr txBox="1"/>
            <p:nvPr/>
          </p:nvSpPr>
          <p:spPr>
            <a:xfrm rot="24547">
              <a:off x="5679458" y="1590918"/>
              <a:ext cx="2898974"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weak</a:t>
              </a:r>
              <a:endParaRPr sz="1200" b="1"/>
            </a:p>
          </p:txBody>
        </p:sp>
      </p:grpSp>
      <p:grpSp>
        <p:nvGrpSpPr>
          <p:cNvPr id="14629" name="Google Shape;14629;p531"/>
          <p:cNvGrpSpPr/>
          <p:nvPr/>
        </p:nvGrpSpPr>
        <p:grpSpPr>
          <a:xfrm>
            <a:off x="4617550" y="1880400"/>
            <a:ext cx="1412700" cy="738900"/>
            <a:chOff x="6547575" y="2561000"/>
            <a:chExt cx="1412700" cy="738900"/>
          </a:xfrm>
        </p:grpSpPr>
        <p:cxnSp>
          <p:nvCxnSpPr>
            <p:cNvPr id="14630" name="Google Shape;14630;p531"/>
            <p:cNvCxnSpPr/>
            <p:nvPr/>
          </p:nvCxnSpPr>
          <p:spPr>
            <a:xfrm>
              <a:off x="6547575" y="3022700"/>
              <a:ext cx="378900" cy="0"/>
            </a:xfrm>
            <a:prstGeom prst="straightConnector1">
              <a:avLst/>
            </a:prstGeom>
            <a:noFill/>
            <a:ln w="9525" cap="flat" cmpd="sng">
              <a:solidFill>
                <a:schemeClr val="dk2"/>
              </a:solidFill>
              <a:prstDash val="solid"/>
              <a:round/>
              <a:headEnd type="none" w="med" len="med"/>
              <a:tailEnd type="triangle" w="med" len="med"/>
            </a:ln>
          </p:spPr>
        </p:cxnSp>
        <p:sp>
          <p:nvSpPr>
            <p:cNvPr id="14631" name="Google Shape;14631;p531"/>
            <p:cNvSpPr txBox="1"/>
            <p:nvPr/>
          </p:nvSpPr>
          <p:spPr>
            <a:xfrm>
              <a:off x="6926475" y="2561000"/>
              <a:ext cx="1033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insignificant at usual doses</a:t>
              </a:r>
              <a:endParaRPr sz="1200"/>
            </a:p>
          </p:txBody>
        </p:sp>
      </p:grpSp>
      <p:sp>
        <p:nvSpPr>
          <p:cNvPr id="14632" name="Google Shape;14632;p531"/>
          <p:cNvSpPr/>
          <p:nvPr/>
        </p:nvSpPr>
        <p:spPr>
          <a:xfrm>
            <a:off x="2061215" y="22343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633" name="Google Shape;14633;p531"/>
          <p:cNvCxnSpPr/>
          <p:nvPr/>
        </p:nvCxnSpPr>
        <p:spPr>
          <a:xfrm>
            <a:off x="2226404" y="4729258"/>
            <a:ext cx="385200" cy="0"/>
          </a:xfrm>
          <a:prstGeom prst="straightConnector1">
            <a:avLst/>
          </a:prstGeom>
          <a:noFill/>
          <a:ln w="28575" cap="flat" cmpd="sng">
            <a:solidFill>
              <a:schemeClr val="dk2"/>
            </a:solidFill>
            <a:prstDash val="solid"/>
            <a:round/>
            <a:headEnd type="none" w="med" len="med"/>
            <a:tailEnd type="none" w="med" len="med"/>
          </a:ln>
        </p:spPr>
      </p:cxnSp>
      <p:sp>
        <p:nvSpPr>
          <p:cNvPr id="14634" name="Google Shape;14634;p531"/>
          <p:cNvSpPr txBox="1"/>
          <p:nvPr/>
        </p:nvSpPr>
        <p:spPr>
          <a:xfrm rot="25061">
            <a:off x="3124609" y="1568468"/>
            <a:ext cx="946525"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dopamine reuptake</a:t>
            </a:r>
            <a:endParaRPr sz="1200" b="1"/>
          </a:p>
          <a:p>
            <a:pPr marL="0" marR="0" lvl="0" indent="0" algn="l" rtl="0">
              <a:lnSpc>
                <a:spcPct val="100000"/>
              </a:lnSpc>
              <a:spcBef>
                <a:spcPts val="0"/>
              </a:spcBef>
              <a:spcAft>
                <a:spcPts val="0"/>
              </a:spcAft>
              <a:buClr>
                <a:srgbClr val="000000"/>
              </a:buClr>
              <a:buSzPts val="800"/>
              <a:buFont typeface="Arial"/>
              <a:buNone/>
            </a:pPr>
            <a:r>
              <a:rPr lang="en" sz="1200" b="1"/>
              <a:t>inhibitor</a:t>
            </a:r>
            <a:endParaRPr sz="1200" b="1"/>
          </a:p>
        </p:txBody>
      </p:sp>
      <p:sp>
        <p:nvSpPr>
          <p:cNvPr id="14635" name="Google Shape;14635;p531"/>
          <p:cNvSpPr txBox="1"/>
          <p:nvPr/>
        </p:nvSpPr>
        <p:spPr>
          <a:xfrm rot="24178">
            <a:off x="3965283" y="3082918"/>
            <a:ext cx="1407635"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1"/>
              <a:t>Norepinephrine reuptake inhibitor</a:t>
            </a:r>
            <a:endParaRPr sz="1200" b="1"/>
          </a:p>
        </p:txBody>
      </p:sp>
      <p:cxnSp>
        <p:nvCxnSpPr>
          <p:cNvPr id="14636" name="Google Shape;14636;p531"/>
          <p:cNvCxnSpPr/>
          <p:nvPr/>
        </p:nvCxnSpPr>
        <p:spPr>
          <a:xfrm>
            <a:off x="4875650" y="4454875"/>
            <a:ext cx="1726200" cy="0"/>
          </a:xfrm>
          <a:prstGeom prst="straightConnector1">
            <a:avLst/>
          </a:prstGeom>
          <a:noFill/>
          <a:ln w="9525" cap="flat" cmpd="sng">
            <a:solidFill>
              <a:schemeClr val="dk2"/>
            </a:solidFill>
            <a:prstDash val="solid"/>
            <a:round/>
            <a:headEnd type="none" w="med" len="med"/>
            <a:tailEnd type="triangle" w="med" len="med"/>
          </a:ln>
        </p:spPr>
      </p:cxnSp>
      <p:sp>
        <p:nvSpPr>
          <p:cNvPr id="14637" name="Google Shape;14637;p531"/>
          <p:cNvSpPr txBox="1"/>
          <p:nvPr/>
        </p:nvSpPr>
        <p:spPr>
          <a:xfrm>
            <a:off x="6671075" y="4144675"/>
            <a:ext cx="22929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Indirectly increases DA in prefrontal cortex, which improves ADHD</a:t>
            </a:r>
            <a:endParaRPr b="1"/>
          </a:p>
        </p:txBody>
      </p:sp>
      <p:sp>
        <p:nvSpPr>
          <p:cNvPr id="14638" name="Google Shape;14638;p531"/>
          <p:cNvSpPr txBox="1"/>
          <p:nvPr/>
        </p:nvSpPr>
        <p:spPr>
          <a:xfrm>
            <a:off x="3337250" y="775700"/>
            <a:ext cx="1354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 </a:t>
            </a:r>
            <a:endParaRPr sz="1200" b="1"/>
          </a:p>
          <a:p>
            <a:pPr marL="0" lvl="0" indent="0" algn="l" rtl="0">
              <a:spcBef>
                <a:spcPts val="0"/>
              </a:spcBef>
              <a:spcAft>
                <a:spcPts val="0"/>
              </a:spcAft>
              <a:buNone/>
            </a:pPr>
            <a:r>
              <a:rPr lang="en" sz="1200" b="1"/>
              <a:t>in</a:t>
            </a:r>
            <a:r>
              <a:rPr lang="en" sz="1200" b="1" u="sng"/>
              <a:t>H</a:t>
            </a:r>
            <a:r>
              <a:rPr lang="en" sz="1200" b="1"/>
              <a:t>ibitor</a:t>
            </a:r>
            <a:endParaRPr sz="1200" b="1"/>
          </a:p>
          <a:p>
            <a:pPr marL="0" lvl="0" indent="0" algn="l" rtl="0">
              <a:spcBef>
                <a:spcPts val="0"/>
              </a:spcBef>
              <a:spcAft>
                <a:spcPts val="0"/>
              </a:spcAft>
              <a:buNone/>
            </a:pPr>
            <a:r>
              <a:rPr lang="en" sz="1200" b="1"/>
              <a:t>(mod/strong)</a:t>
            </a:r>
            <a:endParaRPr sz="1200" b="1"/>
          </a:p>
        </p:txBody>
      </p:sp>
      <p:sp>
        <p:nvSpPr>
          <p:cNvPr id="14639" name="Google Shape;14639;p531"/>
          <p:cNvSpPr txBox="1"/>
          <p:nvPr/>
        </p:nvSpPr>
        <p:spPr>
          <a:xfrm>
            <a:off x="4570229" y="683450"/>
            <a:ext cx="984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increases levels of CYP2D6 substrates</a:t>
            </a:r>
            <a:endParaRPr sz="1200"/>
          </a:p>
        </p:txBody>
      </p:sp>
      <p:cxnSp>
        <p:nvCxnSpPr>
          <p:cNvPr id="14640" name="Google Shape;14640;p531"/>
          <p:cNvCxnSpPr/>
          <p:nvPr/>
        </p:nvCxnSpPr>
        <p:spPr>
          <a:xfrm>
            <a:off x="1073450" y="2185750"/>
            <a:ext cx="1345800" cy="360600"/>
          </a:xfrm>
          <a:prstGeom prst="straightConnector1">
            <a:avLst/>
          </a:prstGeom>
          <a:noFill/>
          <a:ln w="9525" cap="flat" cmpd="sng">
            <a:solidFill>
              <a:schemeClr val="dk2"/>
            </a:solidFill>
            <a:prstDash val="solid"/>
            <a:round/>
            <a:headEnd type="none" w="med" len="med"/>
            <a:tailEnd type="triangle" w="med" len="med"/>
          </a:ln>
        </p:spPr>
      </p:cxnSp>
      <p:sp>
        <p:nvSpPr>
          <p:cNvPr id="14641" name="Google Shape;14641;p531"/>
          <p:cNvSpPr txBox="1"/>
          <p:nvPr/>
        </p:nvSpPr>
        <p:spPr>
          <a:xfrm>
            <a:off x="258450" y="1804850"/>
            <a:ext cx="1345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 (CYP2B6)</a:t>
            </a:r>
            <a:endParaRPr sz="1200"/>
          </a:p>
        </p:txBody>
      </p:sp>
      <p:cxnSp>
        <p:nvCxnSpPr>
          <p:cNvPr id="14642" name="Google Shape;14642;p531"/>
          <p:cNvCxnSpPr/>
          <p:nvPr/>
        </p:nvCxnSpPr>
        <p:spPr>
          <a:xfrm>
            <a:off x="4191325" y="1145150"/>
            <a:ext cx="378900" cy="0"/>
          </a:xfrm>
          <a:prstGeom prst="straightConnector1">
            <a:avLst/>
          </a:prstGeom>
          <a:noFill/>
          <a:ln w="9525" cap="flat" cmpd="sng">
            <a:solidFill>
              <a:schemeClr val="dk2"/>
            </a:solidFill>
            <a:prstDash val="solid"/>
            <a:round/>
            <a:headEnd type="none" w="med" len="med"/>
            <a:tailEnd type="triangle" w="med" len="med"/>
          </a:ln>
        </p:spPr>
      </p:cxnSp>
      <p:sp>
        <p:nvSpPr>
          <p:cNvPr id="14643" name="Google Shape;14643;p531"/>
          <p:cNvSpPr txBox="1"/>
          <p:nvPr/>
        </p:nvSpPr>
        <p:spPr>
          <a:xfrm>
            <a:off x="6205500" y="230725"/>
            <a:ext cx="2653800" cy="43149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 b="1"/>
              <a:t>in</a:t>
            </a:r>
            <a:r>
              <a:rPr lang="en" b="1" u="sng"/>
              <a:t>H</a:t>
            </a:r>
            <a:r>
              <a:rPr lang="en" b="1"/>
              <a:t>ibitor --&gt; check interactions</a:t>
            </a:r>
            <a:endParaRPr b="1"/>
          </a:p>
          <a:p>
            <a:pPr marL="457200" lvl="0" indent="-317500" algn="l" rtl="0">
              <a:spcBef>
                <a:spcPts val="1000"/>
              </a:spcBef>
              <a:spcAft>
                <a:spcPts val="0"/>
              </a:spcAft>
              <a:buSzPts val="1400"/>
              <a:buChar char="●"/>
            </a:pPr>
            <a:r>
              <a:rPr lang="en" b="1"/>
              <a:t>No serotonin so no sexual side effects</a:t>
            </a:r>
            <a:endParaRPr b="1"/>
          </a:p>
          <a:p>
            <a:pPr marL="457200" lvl="0" indent="-317500" algn="l" rtl="0">
              <a:spcBef>
                <a:spcPts val="1000"/>
              </a:spcBef>
              <a:spcAft>
                <a:spcPts val="0"/>
              </a:spcAft>
              <a:buSzPts val="1400"/>
              <a:buChar char="●"/>
            </a:pPr>
            <a:r>
              <a:rPr lang="en" b="1"/>
              <a:t>Can combine with SSRI to ameliorate sexual dysfunction</a:t>
            </a:r>
            <a:endParaRPr b="1"/>
          </a:p>
          <a:p>
            <a:pPr marL="457200" lvl="0" indent="-317500" algn="l" rtl="0">
              <a:spcBef>
                <a:spcPts val="1000"/>
              </a:spcBef>
              <a:spcAft>
                <a:spcPts val="0"/>
              </a:spcAft>
              <a:buSzPts val="1400"/>
              <a:buChar char="●"/>
            </a:pPr>
            <a:r>
              <a:rPr lang="en" b="1"/>
              <a:t>Approved for smoking cessation</a:t>
            </a:r>
            <a:endParaRPr b="1"/>
          </a:p>
          <a:p>
            <a:pPr marL="457200" lvl="0" indent="-317500" algn="l" rtl="0">
              <a:spcBef>
                <a:spcPts val="1000"/>
              </a:spcBef>
              <a:spcAft>
                <a:spcPts val="0"/>
              </a:spcAft>
              <a:buSzPts val="1400"/>
              <a:buChar char="●"/>
            </a:pPr>
            <a:r>
              <a:rPr lang="en" b="1"/>
              <a:t>Off-label for ADHD</a:t>
            </a:r>
            <a:endParaRPr b="1"/>
          </a:p>
          <a:p>
            <a:pPr marL="457200" lvl="0" indent="-317500" algn="l" rtl="0">
              <a:spcBef>
                <a:spcPts val="1000"/>
              </a:spcBef>
              <a:spcAft>
                <a:spcPts val="0"/>
              </a:spcAft>
              <a:buSzPts val="1400"/>
              <a:buChar char="●"/>
            </a:pPr>
            <a:r>
              <a:rPr lang="en" b="1"/>
              <a:t>Lowers seizure threshold at high dose</a:t>
            </a:r>
            <a:endParaRPr b="1"/>
          </a:p>
          <a:p>
            <a:pPr marL="457200" lvl="0" indent="-317500" algn="l" rtl="0">
              <a:spcBef>
                <a:spcPts val="1000"/>
              </a:spcBef>
              <a:spcAft>
                <a:spcPts val="0"/>
              </a:spcAft>
              <a:buSzPts val="1400"/>
              <a:buChar char="●"/>
            </a:pPr>
            <a:r>
              <a:rPr lang="en" b="1"/>
              <a:t>Minimal seizure risk with XL formulation</a:t>
            </a:r>
            <a:endParaRPr b="1"/>
          </a:p>
          <a:p>
            <a:pPr marL="457200" lvl="0" indent="-317500" algn="l" rtl="0">
              <a:spcBef>
                <a:spcPts val="1000"/>
              </a:spcBef>
              <a:spcAft>
                <a:spcPts val="0"/>
              </a:spcAft>
              <a:buSzPts val="1400"/>
              <a:buChar char="●"/>
            </a:pPr>
            <a:endParaRPr b="1"/>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Shape 14647"/>
        <p:cNvGrpSpPr/>
        <p:nvPr/>
      </p:nvGrpSpPr>
      <p:grpSpPr>
        <a:xfrm>
          <a:off x="0" y="0"/>
          <a:ext cx="0" cy="0"/>
          <a:chOff x="0" y="0"/>
          <a:chExt cx="0" cy="0"/>
        </a:xfrm>
      </p:grpSpPr>
      <p:pic>
        <p:nvPicPr>
          <p:cNvPr id="14648" name="Google Shape;14648;p532"/>
          <p:cNvPicPr preferRelativeResize="0"/>
          <p:nvPr/>
        </p:nvPicPr>
        <p:blipFill>
          <a:blip r:embed="rId3">
            <a:alphaModFix/>
          </a:blip>
          <a:stretch>
            <a:fillRect/>
          </a:stretch>
        </p:blipFill>
        <p:spPr>
          <a:xfrm>
            <a:off x="2802200" y="152400"/>
            <a:ext cx="6195678" cy="4838700"/>
          </a:xfrm>
          <a:prstGeom prst="rect">
            <a:avLst/>
          </a:prstGeom>
          <a:noFill/>
          <a:ln>
            <a:noFill/>
          </a:ln>
        </p:spPr>
      </p:pic>
      <p:sp>
        <p:nvSpPr>
          <p:cNvPr id="14649" name="Google Shape;14649;p532"/>
          <p:cNvSpPr txBox="1"/>
          <p:nvPr/>
        </p:nvSpPr>
        <p:spPr>
          <a:xfrm>
            <a:off x="392300" y="185600"/>
            <a:ext cx="24099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Bupropion is a NDRI that is essentially an NRI at usual doses</a:t>
            </a:r>
            <a:endParaRP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Shape 14653"/>
        <p:cNvGrpSpPr/>
        <p:nvPr/>
      </p:nvGrpSpPr>
      <p:grpSpPr>
        <a:xfrm>
          <a:off x="0" y="0"/>
          <a:ext cx="0" cy="0"/>
          <a:chOff x="0" y="0"/>
          <a:chExt cx="0" cy="0"/>
        </a:xfrm>
      </p:grpSpPr>
      <p:pic>
        <p:nvPicPr>
          <p:cNvPr id="14654" name="Google Shape;14654;p533"/>
          <p:cNvPicPr preferRelativeResize="0"/>
          <p:nvPr/>
        </p:nvPicPr>
        <p:blipFill>
          <a:blip r:embed="rId3">
            <a:alphaModFix/>
          </a:blip>
          <a:stretch>
            <a:fillRect/>
          </a:stretch>
        </p:blipFill>
        <p:spPr>
          <a:xfrm>
            <a:off x="2802200" y="152400"/>
            <a:ext cx="6195678" cy="4838700"/>
          </a:xfrm>
          <a:prstGeom prst="rect">
            <a:avLst/>
          </a:prstGeom>
          <a:noFill/>
          <a:ln>
            <a:noFill/>
          </a:ln>
        </p:spPr>
      </p:pic>
      <p:sp>
        <p:nvSpPr>
          <p:cNvPr id="14655" name="Google Shape;14655;p533"/>
          <p:cNvSpPr txBox="1"/>
          <p:nvPr/>
        </p:nvSpPr>
        <p:spPr>
          <a:xfrm>
            <a:off x="392300" y="185600"/>
            <a:ext cx="24099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Bupropion is a NDRI that is essentially an NRI at usual doses</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NRIs increase NE in prefrontal cortex (obviously)</a:t>
            </a:r>
            <a:endParaRPr b="1"/>
          </a:p>
          <a:p>
            <a:pPr marL="0" lvl="0" indent="0" algn="l" rtl="0">
              <a:spcBef>
                <a:spcPts val="0"/>
              </a:spcBef>
              <a:spcAft>
                <a:spcPts val="0"/>
              </a:spcAft>
              <a:buNone/>
            </a:pPr>
            <a:endParaRP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Shape 14659"/>
        <p:cNvGrpSpPr/>
        <p:nvPr/>
      </p:nvGrpSpPr>
      <p:grpSpPr>
        <a:xfrm>
          <a:off x="0" y="0"/>
          <a:ext cx="0" cy="0"/>
          <a:chOff x="0" y="0"/>
          <a:chExt cx="0" cy="0"/>
        </a:xfrm>
      </p:grpSpPr>
      <p:pic>
        <p:nvPicPr>
          <p:cNvPr id="14660" name="Google Shape;14660;p534"/>
          <p:cNvPicPr preferRelativeResize="0"/>
          <p:nvPr/>
        </p:nvPicPr>
        <p:blipFill>
          <a:blip r:embed="rId3">
            <a:alphaModFix/>
          </a:blip>
          <a:stretch>
            <a:fillRect/>
          </a:stretch>
        </p:blipFill>
        <p:spPr>
          <a:xfrm>
            <a:off x="2802200" y="152400"/>
            <a:ext cx="6195678" cy="4838700"/>
          </a:xfrm>
          <a:prstGeom prst="rect">
            <a:avLst/>
          </a:prstGeom>
          <a:noFill/>
          <a:ln>
            <a:noFill/>
          </a:ln>
        </p:spPr>
      </p:pic>
      <p:sp>
        <p:nvSpPr>
          <p:cNvPr id="14661" name="Google Shape;14661;p534"/>
          <p:cNvSpPr txBox="1"/>
          <p:nvPr/>
        </p:nvSpPr>
        <p:spPr>
          <a:xfrm>
            <a:off x="392300" y="185600"/>
            <a:ext cx="24099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Bupropion is a NDRI that is essentially an NRI at usual doses</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NRIs increase NE in prefrontal cortex (obviously)</a:t>
            </a:r>
            <a:endParaRPr b="1"/>
          </a:p>
          <a:p>
            <a:pPr marL="0" lvl="0" indent="0" algn="l" rtl="0">
              <a:spcBef>
                <a:spcPts val="0"/>
              </a:spcBef>
              <a:spcAft>
                <a:spcPts val="0"/>
              </a:spcAft>
              <a:buNone/>
            </a:pPr>
            <a:endParaRPr/>
          </a:p>
        </p:txBody>
      </p:sp>
      <p:sp>
        <p:nvSpPr>
          <p:cNvPr id="14662" name="Google Shape;14662;p534"/>
          <p:cNvSpPr/>
          <p:nvPr/>
        </p:nvSpPr>
        <p:spPr>
          <a:xfrm rot="5396898">
            <a:off x="4996912" y="1245800"/>
            <a:ext cx="1662601" cy="10692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3" name="Google Shape;14663;p534"/>
          <p:cNvSpPr txBox="1"/>
          <p:nvPr/>
        </p:nvSpPr>
        <p:spPr>
          <a:xfrm>
            <a:off x="5773925" y="1631000"/>
            <a:ext cx="2409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NE</a:t>
            </a:r>
            <a:endParaRPr b="1"/>
          </a:p>
          <a:p>
            <a:pPr marL="0" lvl="0" indent="0" algn="l" rtl="0">
              <a:spcBef>
                <a:spcPts val="0"/>
              </a:spcBef>
              <a:spcAft>
                <a:spcPts val="0"/>
              </a:spcAft>
              <a:buNone/>
            </a:pPr>
            <a:endParaRP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Shape 14667"/>
        <p:cNvGrpSpPr/>
        <p:nvPr/>
      </p:nvGrpSpPr>
      <p:grpSpPr>
        <a:xfrm>
          <a:off x="0" y="0"/>
          <a:ext cx="0" cy="0"/>
          <a:chOff x="0" y="0"/>
          <a:chExt cx="0" cy="0"/>
        </a:xfrm>
      </p:grpSpPr>
      <p:pic>
        <p:nvPicPr>
          <p:cNvPr id="14668" name="Google Shape;14668;p535"/>
          <p:cNvPicPr preferRelativeResize="0"/>
          <p:nvPr/>
        </p:nvPicPr>
        <p:blipFill>
          <a:blip r:embed="rId3">
            <a:alphaModFix/>
          </a:blip>
          <a:stretch>
            <a:fillRect/>
          </a:stretch>
        </p:blipFill>
        <p:spPr>
          <a:xfrm>
            <a:off x="2802200" y="152400"/>
            <a:ext cx="6195678" cy="4838700"/>
          </a:xfrm>
          <a:prstGeom prst="rect">
            <a:avLst/>
          </a:prstGeom>
          <a:noFill/>
          <a:ln>
            <a:noFill/>
          </a:ln>
        </p:spPr>
      </p:pic>
      <p:sp>
        <p:nvSpPr>
          <p:cNvPr id="14669" name="Google Shape;14669;p535"/>
          <p:cNvSpPr txBox="1"/>
          <p:nvPr/>
        </p:nvSpPr>
        <p:spPr>
          <a:xfrm>
            <a:off x="392300" y="185600"/>
            <a:ext cx="24099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Bupropion is a NDRI that is essentially an NRI at usual doses</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NRIs increase NE in prefrontal cortex (obviously)</a:t>
            </a:r>
            <a:endParaRPr b="1"/>
          </a:p>
          <a:p>
            <a:pPr marL="0" lvl="0" indent="0" algn="l" rtl="0">
              <a:spcBef>
                <a:spcPts val="0"/>
              </a:spcBef>
              <a:spcAft>
                <a:spcPts val="0"/>
              </a:spcAft>
              <a:buNone/>
            </a:pPr>
            <a:endParaRPr/>
          </a:p>
        </p:txBody>
      </p:sp>
      <p:sp>
        <p:nvSpPr>
          <p:cNvPr id="14670" name="Google Shape;14670;p535"/>
          <p:cNvSpPr/>
          <p:nvPr/>
        </p:nvSpPr>
        <p:spPr>
          <a:xfrm rot="5396699">
            <a:off x="6468977" y="650225"/>
            <a:ext cx="2186701" cy="21939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1" name="Google Shape;14671;p535"/>
          <p:cNvSpPr txBox="1"/>
          <p:nvPr/>
        </p:nvSpPr>
        <p:spPr>
          <a:xfrm>
            <a:off x="5773925" y="1631000"/>
            <a:ext cx="494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NE</a:t>
            </a:r>
            <a:endParaRPr b="1"/>
          </a:p>
          <a:p>
            <a:pPr marL="0" lvl="0" indent="0" algn="l" rtl="0">
              <a:spcBef>
                <a:spcPts val="0"/>
              </a:spcBef>
              <a:spcAft>
                <a:spcPts val="0"/>
              </a:spcAft>
              <a:buNone/>
            </a:pPr>
            <a:endParaRPr/>
          </a:p>
        </p:txBody>
      </p:sp>
      <p:sp>
        <p:nvSpPr>
          <p:cNvPr id="14672" name="Google Shape;14672;p535"/>
          <p:cNvSpPr txBox="1"/>
          <p:nvPr/>
        </p:nvSpPr>
        <p:spPr>
          <a:xfrm>
            <a:off x="7126475" y="1345250"/>
            <a:ext cx="10659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NE</a:t>
            </a:r>
            <a:endParaRPr b="1"/>
          </a:p>
          <a:p>
            <a:pPr marL="0" lvl="0" indent="0" algn="l" rtl="0">
              <a:spcBef>
                <a:spcPts val="0"/>
              </a:spcBef>
              <a:spcAft>
                <a:spcPts val="0"/>
              </a:spcAft>
              <a:buNone/>
            </a:pPr>
            <a:r>
              <a:rPr lang="en" b="1"/>
              <a:t>neuron</a:t>
            </a:r>
            <a:endParaRPr b="1"/>
          </a:p>
          <a:p>
            <a:pPr marL="0" lvl="0" indent="0" algn="l" rtl="0">
              <a:spcBef>
                <a:spcPts val="0"/>
              </a:spcBef>
              <a:spcAft>
                <a:spcPts val="0"/>
              </a:spcAft>
              <a:buNone/>
            </a:pPr>
            <a:endParaRP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Shape 14676"/>
        <p:cNvGrpSpPr/>
        <p:nvPr/>
      </p:nvGrpSpPr>
      <p:grpSpPr>
        <a:xfrm>
          <a:off x="0" y="0"/>
          <a:ext cx="0" cy="0"/>
          <a:chOff x="0" y="0"/>
          <a:chExt cx="0" cy="0"/>
        </a:xfrm>
      </p:grpSpPr>
      <p:pic>
        <p:nvPicPr>
          <p:cNvPr id="14677" name="Google Shape;14677;p536"/>
          <p:cNvPicPr preferRelativeResize="0"/>
          <p:nvPr/>
        </p:nvPicPr>
        <p:blipFill>
          <a:blip r:embed="rId3">
            <a:alphaModFix/>
          </a:blip>
          <a:stretch>
            <a:fillRect/>
          </a:stretch>
        </p:blipFill>
        <p:spPr>
          <a:xfrm>
            <a:off x="2802200" y="152400"/>
            <a:ext cx="6195678" cy="4838700"/>
          </a:xfrm>
          <a:prstGeom prst="rect">
            <a:avLst/>
          </a:prstGeom>
          <a:noFill/>
          <a:ln>
            <a:noFill/>
          </a:ln>
        </p:spPr>
      </p:pic>
      <p:sp>
        <p:nvSpPr>
          <p:cNvPr id="14678" name="Google Shape;14678;p536"/>
          <p:cNvSpPr txBox="1"/>
          <p:nvPr/>
        </p:nvSpPr>
        <p:spPr>
          <a:xfrm>
            <a:off x="392300" y="185600"/>
            <a:ext cx="24099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Bupropion is a NDRI that is essentially an NRI at usual doses</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NRIs increase NE in prefrontal cortex (obviously)</a:t>
            </a:r>
            <a:endParaRPr b="1"/>
          </a:p>
          <a:p>
            <a:pPr marL="0" lvl="0" indent="0" algn="l" rtl="0">
              <a:spcBef>
                <a:spcPts val="0"/>
              </a:spcBef>
              <a:spcAft>
                <a:spcPts val="0"/>
              </a:spcAft>
              <a:buNone/>
            </a:pPr>
            <a:endParaRPr/>
          </a:p>
        </p:txBody>
      </p:sp>
      <p:sp>
        <p:nvSpPr>
          <p:cNvPr id="14679" name="Google Shape;14679;p536"/>
          <p:cNvSpPr/>
          <p:nvPr/>
        </p:nvSpPr>
        <p:spPr>
          <a:xfrm rot="5396699">
            <a:off x="3478652" y="663950"/>
            <a:ext cx="2186701" cy="21939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0" name="Google Shape;14680;p536"/>
          <p:cNvSpPr txBox="1"/>
          <p:nvPr/>
        </p:nvSpPr>
        <p:spPr>
          <a:xfrm>
            <a:off x="5773925" y="1631000"/>
            <a:ext cx="494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NE</a:t>
            </a:r>
            <a:endParaRPr b="1"/>
          </a:p>
          <a:p>
            <a:pPr marL="0" lvl="0" indent="0" algn="l" rtl="0">
              <a:spcBef>
                <a:spcPts val="0"/>
              </a:spcBef>
              <a:spcAft>
                <a:spcPts val="0"/>
              </a:spcAft>
              <a:buNone/>
            </a:pPr>
            <a:endParaRPr/>
          </a:p>
        </p:txBody>
      </p:sp>
      <p:sp>
        <p:nvSpPr>
          <p:cNvPr id="14681" name="Google Shape;14681;p536"/>
          <p:cNvSpPr txBox="1"/>
          <p:nvPr/>
        </p:nvSpPr>
        <p:spPr>
          <a:xfrm>
            <a:off x="7126475" y="1345250"/>
            <a:ext cx="10659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NE</a:t>
            </a:r>
            <a:endParaRPr b="1"/>
          </a:p>
          <a:p>
            <a:pPr marL="0" lvl="0" indent="0" algn="l" rtl="0">
              <a:spcBef>
                <a:spcPts val="0"/>
              </a:spcBef>
              <a:spcAft>
                <a:spcPts val="0"/>
              </a:spcAft>
              <a:buNone/>
            </a:pPr>
            <a:r>
              <a:rPr lang="en" b="1"/>
              <a:t>neuron</a:t>
            </a:r>
            <a:endParaRPr b="1"/>
          </a:p>
          <a:p>
            <a:pPr marL="0" lvl="0" indent="0" algn="l" rtl="0">
              <a:spcBef>
                <a:spcPts val="0"/>
              </a:spcBef>
              <a:spcAft>
                <a:spcPts val="0"/>
              </a:spcAft>
              <a:buNone/>
            </a:pPr>
            <a:endParaRPr/>
          </a:p>
        </p:txBody>
      </p:sp>
      <p:sp>
        <p:nvSpPr>
          <p:cNvPr id="14682" name="Google Shape;14682;p536"/>
          <p:cNvSpPr txBox="1"/>
          <p:nvPr/>
        </p:nvSpPr>
        <p:spPr>
          <a:xfrm>
            <a:off x="3935600" y="1154750"/>
            <a:ext cx="10659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post-</a:t>
            </a:r>
            <a:endParaRPr b="1"/>
          </a:p>
          <a:p>
            <a:pPr marL="0" lvl="0" indent="0" algn="l" rtl="0">
              <a:spcBef>
                <a:spcPts val="0"/>
              </a:spcBef>
              <a:spcAft>
                <a:spcPts val="0"/>
              </a:spcAft>
              <a:buNone/>
            </a:pPr>
            <a:r>
              <a:rPr lang="en" b="1"/>
              <a:t>synaptic</a:t>
            </a:r>
            <a:endParaRPr b="1"/>
          </a:p>
          <a:p>
            <a:pPr marL="0" lvl="0" indent="0" algn="l" rtl="0">
              <a:spcBef>
                <a:spcPts val="0"/>
              </a:spcBef>
              <a:spcAft>
                <a:spcPts val="0"/>
              </a:spcAft>
              <a:buNone/>
            </a:pPr>
            <a:r>
              <a:rPr lang="en" b="1"/>
              <a:t>neuron</a:t>
            </a:r>
            <a:endParaRPr b="1"/>
          </a:p>
          <a:p>
            <a:pPr marL="0" lvl="0" indent="0" algn="l" rtl="0">
              <a:spcBef>
                <a:spcPts val="0"/>
              </a:spcBef>
              <a:spcAft>
                <a:spcPts val="0"/>
              </a:spcAft>
              <a:buNone/>
            </a:pPr>
            <a:endParaRP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Shape 14686"/>
        <p:cNvGrpSpPr/>
        <p:nvPr/>
      </p:nvGrpSpPr>
      <p:grpSpPr>
        <a:xfrm>
          <a:off x="0" y="0"/>
          <a:ext cx="0" cy="0"/>
          <a:chOff x="0" y="0"/>
          <a:chExt cx="0" cy="0"/>
        </a:xfrm>
      </p:grpSpPr>
      <p:pic>
        <p:nvPicPr>
          <p:cNvPr id="14687" name="Google Shape;14687;p537"/>
          <p:cNvPicPr preferRelativeResize="0"/>
          <p:nvPr/>
        </p:nvPicPr>
        <p:blipFill>
          <a:blip r:embed="rId3">
            <a:alphaModFix/>
          </a:blip>
          <a:stretch>
            <a:fillRect/>
          </a:stretch>
        </p:blipFill>
        <p:spPr>
          <a:xfrm>
            <a:off x="2802200" y="152400"/>
            <a:ext cx="6195678" cy="4838700"/>
          </a:xfrm>
          <a:prstGeom prst="rect">
            <a:avLst/>
          </a:prstGeom>
          <a:noFill/>
          <a:ln>
            <a:noFill/>
          </a:ln>
        </p:spPr>
      </p:pic>
      <p:sp>
        <p:nvSpPr>
          <p:cNvPr id="14688" name="Google Shape;14688;p537"/>
          <p:cNvSpPr txBox="1"/>
          <p:nvPr/>
        </p:nvSpPr>
        <p:spPr>
          <a:xfrm>
            <a:off x="392300" y="185600"/>
            <a:ext cx="24099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Bupropion is a NDRI that is essentially an NRI at usual doses</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NRIs increase NE in prefrontal cortex (obviously)</a:t>
            </a:r>
            <a:endParaRPr b="1"/>
          </a:p>
          <a:p>
            <a:pPr marL="0" lvl="0" indent="0" algn="l" rtl="0">
              <a:spcBef>
                <a:spcPts val="0"/>
              </a:spcBef>
              <a:spcAft>
                <a:spcPts val="0"/>
              </a:spcAft>
              <a:buNone/>
            </a:pPr>
            <a:endParaRPr/>
          </a:p>
        </p:txBody>
      </p:sp>
      <p:sp>
        <p:nvSpPr>
          <p:cNvPr id="14689" name="Google Shape;14689;p537"/>
          <p:cNvSpPr/>
          <p:nvPr/>
        </p:nvSpPr>
        <p:spPr>
          <a:xfrm rot="5396830">
            <a:off x="6404497" y="2214750"/>
            <a:ext cx="975900" cy="7140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0" name="Google Shape;14690;p537"/>
          <p:cNvSpPr txBox="1"/>
          <p:nvPr/>
        </p:nvSpPr>
        <p:spPr>
          <a:xfrm>
            <a:off x="5773925" y="1631000"/>
            <a:ext cx="494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NE</a:t>
            </a:r>
            <a:endParaRPr b="1"/>
          </a:p>
          <a:p>
            <a:pPr marL="0" lvl="0" indent="0" algn="l" rtl="0">
              <a:spcBef>
                <a:spcPts val="0"/>
              </a:spcBef>
              <a:spcAft>
                <a:spcPts val="0"/>
              </a:spcAft>
              <a:buNone/>
            </a:pPr>
            <a:endParaRPr/>
          </a:p>
        </p:txBody>
      </p:sp>
      <p:sp>
        <p:nvSpPr>
          <p:cNvPr id="14691" name="Google Shape;14691;p537"/>
          <p:cNvSpPr txBox="1"/>
          <p:nvPr/>
        </p:nvSpPr>
        <p:spPr>
          <a:xfrm>
            <a:off x="7126475" y="1345250"/>
            <a:ext cx="10659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NE</a:t>
            </a:r>
            <a:endParaRPr b="1"/>
          </a:p>
          <a:p>
            <a:pPr marL="0" lvl="0" indent="0" algn="l" rtl="0">
              <a:spcBef>
                <a:spcPts val="0"/>
              </a:spcBef>
              <a:spcAft>
                <a:spcPts val="0"/>
              </a:spcAft>
              <a:buNone/>
            </a:pPr>
            <a:r>
              <a:rPr lang="en" b="1"/>
              <a:t>neuron</a:t>
            </a:r>
            <a:endParaRPr b="1"/>
          </a:p>
          <a:p>
            <a:pPr marL="0" lvl="0" indent="0" algn="l" rtl="0">
              <a:spcBef>
                <a:spcPts val="0"/>
              </a:spcBef>
              <a:spcAft>
                <a:spcPts val="0"/>
              </a:spcAft>
              <a:buNone/>
            </a:pPr>
            <a:endParaRPr/>
          </a:p>
        </p:txBody>
      </p:sp>
      <p:sp>
        <p:nvSpPr>
          <p:cNvPr id="14692" name="Google Shape;14692;p537"/>
          <p:cNvSpPr txBox="1"/>
          <p:nvPr/>
        </p:nvSpPr>
        <p:spPr>
          <a:xfrm>
            <a:off x="3935600" y="1154750"/>
            <a:ext cx="10659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post-</a:t>
            </a:r>
            <a:endParaRPr b="1"/>
          </a:p>
          <a:p>
            <a:pPr marL="0" lvl="0" indent="0" algn="l" rtl="0">
              <a:spcBef>
                <a:spcPts val="0"/>
              </a:spcBef>
              <a:spcAft>
                <a:spcPts val="0"/>
              </a:spcAft>
              <a:buNone/>
            </a:pPr>
            <a:r>
              <a:rPr lang="en" b="1"/>
              <a:t>synaptic</a:t>
            </a:r>
            <a:endParaRPr b="1"/>
          </a:p>
          <a:p>
            <a:pPr marL="0" lvl="0" indent="0" algn="l" rtl="0">
              <a:spcBef>
                <a:spcPts val="0"/>
              </a:spcBef>
              <a:spcAft>
                <a:spcPts val="0"/>
              </a:spcAft>
              <a:buNone/>
            </a:pPr>
            <a:r>
              <a:rPr lang="en" b="1"/>
              <a:t>neuron</a:t>
            </a:r>
            <a:endParaRPr b="1"/>
          </a:p>
          <a:p>
            <a:pPr marL="0" lvl="0" indent="0" algn="l" rtl="0">
              <a:spcBef>
                <a:spcPts val="0"/>
              </a:spcBef>
              <a:spcAft>
                <a:spcPts val="0"/>
              </a:spcAft>
              <a:buNone/>
            </a:pPr>
            <a:endParaRP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Shape 14696"/>
        <p:cNvGrpSpPr/>
        <p:nvPr/>
      </p:nvGrpSpPr>
      <p:grpSpPr>
        <a:xfrm>
          <a:off x="0" y="0"/>
          <a:ext cx="0" cy="0"/>
          <a:chOff x="0" y="0"/>
          <a:chExt cx="0" cy="0"/>
        </a:xfrm>
      </p:grpSpPr>
      <p:pic>
        <p:nvPicPr>
          <p:cNvPr id="14697" name="Google Shape;14697;p538"/>
          <p:cNvPicPr preferRelativeResize="0"/>
          <p:nvPr/>
        </p:nvPicPr>
        <p:blipFill>
          <a:blip r:embed="rId3">
            <a:alphaModFix/>
          </a:blip>
          <a:stretch>
            <a:fillRect/>
          </a:stretch>
        </p:blipFill>
        <p:spPr>
          <a:xfrm>
            <a:off x="2802200" y="152400"/>
            <a:ext cx="6195678" cy="4838700"/>
          </a:xfrm>
          <a:prstGeom prst="rect">
            <a:avLst/>
          </a:prstGeom>
          <a:noFill/>
          <a:ln>
            <a:noFill/>
          </a:ln>
        </p:spPr>
      </p:pic>
      <p:sp>
        <p:nvSpPr>
          <p:cNvPr id="14698" name="Google Shape;14698;p538"/>
          <p:cNvSpPr txBox="1"/>
          <p:nvPr/>
        </p:nvSpPr>
        <p:spPr>
          <a:xfrm>
            <a:off x="392300" y="185600"/>
            <a:ext cx="24099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Bupropion is a NDRI that is essentially an NRI at usual doses</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NRIs increase NE in prefrontal cortex (obviously)</a:t>
            </a:r>
            <a:endParaRPr b="1"/>
          </a:p>
          <a:p>
            <a:pPr marL="0" lvl="0" indent="0" algn="l" rtl="0">
              <a:spcBef>
                <a:spcPts val="0"/>
              </a:spcBef>
              <a:spcAft>
                <a:spcPts val="0"/>
              </a:spcAft>
              <a:buNone/>
            </a:pPr>
            <a:endParaRPr/>
          </a:p>
        </p:txBody>
      </p:sp>
      <p:sp>
        <p:nvSpPr>
          <p:cNvPr id="14699" name="Google Shape;14699;p538"/>
          <p:cNvSpPr/>
          <p:nvPr/>
        </p:nvSpPr>
        <p:spPr>
          <a:xfrm rot="7691463">
            <a:off x="5470592" y="3278054"/>
            <a:ext cx="1912708" cy="1375896"/>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0" name="Google Shape;14700;p538"/>
          <p:cNvSpPr txBox="1"/>
          <p:nvPr/>
        </p:nvSpPr>
        <p:spPr>
          <a:xfrm>
            <a:off x="5773925" y="1631000"/>
            <a:ext cx="494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NE</a:t>
            </a:r>
            <a:endParaRPr b="1"/>
          </a:p>
          <a:p>
            <a:pPr marL="0" lvl="0" indent="0" algn="l" rtl="0">
              <a:spcBef>
                <a:spcPts val="0"/>
              </a:spcBef>
              <a:spcAft>
                <a:spcPts val="0"/>
              </a:spcAft>
              <a:buNone/>
            </a:pPr>
            <a:endParaRPr/>
          </a:p>
        </p:txBody>
      </p:sp>
      <p:sp>
        <p:nvSpPr>
          <p:cNvPr id="14701" name="Google Shape;14701;p538"/>
          <p:cNvSpPr txBox="1"/>
          <p:nvPr/>
        </p:nvSpPr>
        <p:spPr>
          <a:xfrm>
            <a:off x="7126475" y="1345250"/>
            <a:ext cx="10659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NE</a:t>
            </a:r>
            <a:endParaRPr b="1"/>
          </a:p>
          <a:p>
            <a:pPr marL="0" lvl="0" indent="0" algn="l" rtl="0">
              <a:spcBef>
                <a:spcPts val="0"/>
              </a:spcBef>
              <a:spcAft>
                <a:spcPts val="0"/>
              </a:spcAft>
              <a:buNone/>
            </a:pPr>
            <a:r>
              <a:rPr lang="en" b="1"/>
              <a:t>neuron</a:t>
            </a:r>
            <a:endParaRPr b="1"/>
          </a:p>
          <a:p>
            <a:pPr marL="0" lvl="0" indent="0" algn="l" rtl="0">
              <a:spcBef>
                <a:spcPts val="0"/>
              </a:spcBef>
              <a:spcAft>
                <a:spcPts val="0"/>
              </a:spcAft>
              <a:buNone/>
            </a:pPr>
            <a:endParaRPr/>
          </a:p>
        </p:txBody>
      </p:sp>
      <p:sp>
        <p:nvSpPr>
          <p:cNvPr id="14702" name="Google Shape;14702;p538"/>
          <p:cNvSpPr txBox="1"/>
          <p:nvPr/>
        </p:nvSpPr>
        <p:spPr>
          <a:xfrm>
            <a:off x="3935600" y="1154750"/>
            <a:ext cx="10659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post-</a:t>
            </a:r>
            <a:endParaRPr b="1"/>
          </a:p>
          <a:p>
            <a:pPr marL="0" lvl="0" indent="0" algn="l" rtl="0">
              <a:spcBef>
                <a:spcPts val="0"/>
              </a:spcBef>
              <a:spcAft>
                <a:spcPts val="0"/>
              </a:spcAft>
              <a:buNone/>
            </a:pPr>
            <a:r>
              <a:rPr lang="en" b="1"/>
              <a:t>synaptic</a:t>
            </a:r>
            <a:endParaRPr b="1"/>
          </a:p>
          <a:p>
            <a:pPr marL="0" lvl="0" indent="0" algn="l" rtl="0">
              <a:spcBef>
                <a:spcPts val="0"/>
              </a:spcBef>
              <a:spcAft>
                <a:spcPts val="0"/>
              </a:spcAft>
              <a:buNone/>
            </a:pPr>
            <a:r>
              <a:rPr lang="en" b="1"/>
              <a:t>neuron</a:t>
            </a:r>
            <a:endParaRPr b="1"/>
          </a:p>
          <a:p>
            <a:pPr marL="0" lvl="0" indent="0" algn="l" rtl="0">
              <a:spcBef>
                <a:spcPts val="0"/>
              </a:spcBef>
              <a:spcAft>
                <a:spcPts val="0"/>
              </a:spcAft>
              <a:buNone/>
            </a:pPr>
            <a:endParaRPr/>
          </a:p>
        </p:txBody>
      </p:sp>
      <p:sp>
        <p:nvSpPr>
          <p:cNvPr id="14703" name="Google Shape;14703;p538"/>
          <p:cNvSpPr txBox="1"/>
          <p:nvPr/>
        </p:nvSpPr>
        <p:spPr>
          <a:xfrm>
            <a:off x="5894000" y="4002725"/>
            <a:ext cx="10659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DA neuron</a:t>
            </a:r>
            <a:endParaRPr b="1"/>
          </a:p>
          <a:p>
            <a:pPr marL="0" lvl="0" indent="0" algn="l" rtl="0">
              <a:spcBef>
                <a:spcPts val="0"/>
              </a:spcBef>
              <a:spcAft>
                <a:spcPts val="0"/>
              </a:spcAft>
              <a:buNone/>
            </a:pPr>
            <a:endParaRP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Shape 14707"/>
        <p:cNvGrpSpPr/>
        <p:nvPr/>
      </p:nvGrpSpPr>
      <p:grpSpPr>
        <a:xfrm>
          <a:off x="0" y="0"/>
          <a:ext cx="0" cy="0"/>
          <a:chOff x="0" y="0"/>
          <a:chExt cx="0" cy="0"/>
        </a:xfrm>
      </p:grpSpPr>
      <p:pic>
        <p:nvPicPr>
          <p:cNvPr id="14708" name="Google Shape;14708;p539"/>
          <p:cNvPicPr preferRelativeResize="0"/>
          <p:nvPr/>
        </p:nvPicPr>
        <p:blipFill>
          <a:blip r:embed="rId3">
            <a:alphaModFix/>
          </a:blip>
          <a:stretch>
            <a:fillRect/>
          </a:stretch>
        </p:blipFill>
        <p:spPr>
          <a:xfrm>
            <a:off x="2802200" y="152400"/>
            <a:ext cx="6195678" cy="4838700"/>
          </a:xfrm>
          <a:prstGeom prst="rect">
            <a:avLst/>
          </a:prstGeom>
          <a:noFill/>
          <a:ln>
            <a:noFill/>
          </a:ln>
        </p:spPr>
      </p:pic>
      <p:sp>
        <p:nvSpPr>
          <p:cNvPr id="14709" name="Google Shape;14709;p539"/>
          <p:cNvSpPr txBox="1"/>
          <p:nvPr/>
        </p:nvSpPr>
        <p:spPr>
          <a:xfrm>
            <a:off x="392300" y="185600"/>
            <a:ext cx="24099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Bupropion is a NDRI that is essentially an NRI at usual doses</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NRIs increase NE in prefrontal cortex (obviously)</a:t>
            </a:r>
            <a:endParaRPr b="1"/>
          </a:p>
          <a:p>
            <a:pPr marL="0" lvl="0" indent="0" algn="l" rtl="0">
              <a:spcBef>
                <a:spcPts val="0"/>
              </a:spcBef>
              <a:spcAft>
                <a:spcPts val="0"/>
              </a:spcAft>
              <a:buNone/>
            </a:pPr>
            <a:endParaRPr/>
          </a:p>
        </p:txBody>
      </p:sp>
      <p:sp>
        <p:nvSpPr>
          <p:cNvPr id="14710" name="Google Shape;14710;p539"/>
          <p:cNvSpPr/>
          <p:nvPr/>
        </p:nvSpPr>
        <p:spPr>
          <a:xfrm rot="7691947">
            <a:off x="5878046" y="3510707"/>
            <a:ext cx="506956" cy="511591"/>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1" name="Google Shape;14711;p539"/>
          <p:cNvSpPr txBox="1"/>
          <p:nvPr/>
        </p:nvSpPr>
        <p:spPr>
          <a:xfrm>
            <a:off x="5773925" y="1631000"/>
            <a:ext cx="494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NE</a:t>
            </a:r>
            <a:endParaRPr b="1"/>
          </a:p>
          <a:p>
            <a:pPr marL="0" lvl="0" indent="0" algn="l" rtl="0">
              <a:spcBef>
                <a:spcPts val="0"/>
              </a:spcBef>
              <a:spcAft>
                <a:spcPts val="0"/>
              </a:spcAft>
              <a:buNone/>
            </a:pPr>
            <a:endParaRPr/>
          </a:p>
        </p:txBody>
      </p:sp>
      <p:sp>
        <p:nvSpPr>
          <p:cNvPr id="14712" name="Google Shape;14712;p539"/>
          <p:cNvSpPr txBox="1"/>
          <p:nvPr/>
        </p:nvSpPr>
        <p:spPr>
          <a:xfrm>
            <a:off x="7126475" y="1345250"/>
            <a:ext cx="10659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NE</a:t>
            </a:r>
            <a:endParaRPr b="1"/>
          </a:p>
          <a:p>
            <a:pPr marL="0" lvl="0" indent="0" algn="l" rtl="0">
              <a:spcBef>
                <a:spcPts val="0"/>
              </a:spcBef>
              <a:spcAft>
                <a:spcPts val="0"/>
              </a:spcAft>
              <a:buNone/>
            </a:pPr>
            <a:r>
              <a:rPr lang="en" b="1"/>
              <a:t>neuron</a:t>
            </a:r>
            <a:endParaRPr b="1"/>
          </a:p>
          <a:p>
            <a:pPr marL="0" lvl="0" indent="0" algn="l" rtl="0">
              <a:spcBef>
                <a:spcPts val="0"/>
              </a:spcBef>
              <a:spcAft>
                <a:spcPts val="0"/>
              </a:spcAft>
              <a:buNone/>
            </a:pPr>
            <a:endParaRPr/>
          </a:p>
        </p:txBody>
      </p:sp>
      <p:sp>
        <p:nvSpPr>
          <p:cNvPr id="14713" name="Google Shape;14713;p539"/>
          <p:cNvSpPr txBox="1"/>
          <p:nvPr/>
        </p:nvSpPr>
        <p:spPr>
          <a:xfrm>
            <a:off x="3935600" y="1154750"/>
            <a:ext cx="10659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post-</a:t>
            </a:r>
            <a:endParaRPr b="1"/>
          </a:p>
          <a:p>
            <a:pPr marL="0" lvl="0" indent="0" algn="l" rtl="0">
              <a:spcBef>
                <a:spcPts val="0"/>
              </a:spcBef>
              <a:spcAft>
                <a:spcPts val="0"/>
              </a:spcAft>
              <a:buNone/>
            </a:pPr>
            <a:r>
              <a:rPr lang="en" b="1"/>
              <a:t>synaptic</a:t>
            </a:r>
            <a:endParaRPr b="1"/>
          </a:p>
          <a:p>
            <a:pPr marL="0" lvl="0" indent="0" algn="l" rtl="0">
              <a:spcBef>
                <a:spcPts val="0"/>
              </a:spcBef>
              <a:spcAft>
                <a:spcPts val="0"/>
              </a:spcAft>
              <a:buNone/>
            </a:pPr>
            <a:r>
              <a:rPr lang="en" b="1"/>
              <a:t>neuron</a:t>
            </a:r>
            <a:endParaRPr b="1"/>
          </a:p>
          <a:p>
            <a:pPr marL="0" lvl="0" indent="0" algn="l" rtl="0">
              <a:spcBef>
                <a:spcPts val="0"/>
              </a:spcBef>
              <a:spcAft>
                <a:spcPts val="0"/>
              </a:spcAft>
              <a:buNone/>
            </a:pPr>
            <a:endParaRPr/>
          </a:p>
        </p:txBody>
      </p:sp>
      <p:sp>
        <p:nvSpPr>
          <p:cNvPr id="14714" name="Google Shape;14714;p539"/>
          <p:cNvSpPr txBox="1"/>
          <p:nvPr/>
        </p:nvSpPr>
        <p:spPr>
          <a:xfrm>
            <a:off x="5894000" y="4002725"/>
            <a:ext cx="10659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DA neuron</a:t>
            </a:r>
            <a:endParaRPr b="1"/>
          </a:p>
          <a:p>
            <a:pPr marL="0" lvl="0" indent="0" algn="l" rtl="0">
              <a:spcBef>
                <a:spcPts val="0"/>
              </a:spcBef>
              <a:spcAft>
                <a:spcPts val="0"/>
              </a:spcAft>
              <a:buNone/>
            </a:pPr>
            <a:endParaRPr/>
          </a:p>
        </p:txBody>
      </p:sp>
      <p:sp>
        <p:nvSpPr>
          <p:cNvPr id="14715" name="Google Shape;14715;p539"/>
          <p:cNvSpPr txBox="1"/>
          <p:nvPr/>
        </p:nvSpPr>
        <p:spPr>
          <a:xfrm>
            <a:off x="6192125" y="3350850"/>
            <a:ext cx="106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DA </a:t>
            </a:r>
            <a:endParaRP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Shape 14719"/>
        <p:cNvGrpSpPr/>
        <p:nvPr/>
      </p:nvGrpSpPr>
      <p:grpSpPr>
        <a:xfrm>
          <a:off x="0" y="0"/>
          <a:ext cx="0" cy="0"/>
          <a:chOff x="0" y="0"/>
          <a:chExt cx="0" cy="0"/>
        </a:xfrm>
      </p:grpSpPr>
      <p:pic>
        <p:nvPicPr>
          <p:cNvPr id="14720" name="Google Shape;14720;p540"/>
          <p:cNvPicPr preferRelativeResize="0"/>
          <p:nvPr/>
        </p:nvPicPr>
        <p:blipFill>
          <a:blip r:embed="rId3">
            <a:alphaModFix/>
          </a:blip>
          <a:stretch>
            <a:fillRect/>
          </a:stretch>
        </p:blipFill>
        <p:spPr>
          <a:xfrm>
            <a:off x="2802200" y="152400"/>
            <a:ext cx="6195678" cy="4838700"/>
          </a:xfrm>
          <a:prstGeom prst="rect">
            <a:avLst/>
          </a:prstGeom>
          <a:noFill/>
          <a:ln>
            <a:noFill/>
          </a:ln>
        </p:spPr>
      </p:pic>
      <p:sp>
        <p:nvSpPr>
          <p:cNvPr id="14721" name="Google Shape;14721;p540"/>
          <p:cNvSpPr txBox="1"/>
          <p:nvPr/>
        </p:nvSpPr>
        <p:spPr>
          <a:xfrm>
            <a:off x="392300" y="185600"/>
            <a:ext cx="24099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Bupropion is a NDRI that is essentially an NRI at usual doses</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NRIs increase NE in prefrontal cortex (obviously)</a:t>
            </a:r>
            <a:endParaRPr b="1"/>
          </a:p>
          <a:p>
            <a:pPr marL="0" lvl="0" indent="0" algn="l" rtl="0">
              <a:spcBef>
                <a:spcPts val="0"/>
              </a:spcBef>
              <a:spcAft>
                <a:spcPts val="0"/>
              </a:spcAft>
              <a:buNone/>
            </a:pPr>
            <a:endParaRPr/>
          </a:p>
        </p:txBody>
      </p:sp>
      <p:sp>
        <p:nvSpPr>
          <p:cNvPr id="14722" name="Google Shape;14722;p540"/>
          <p:cNvSpPr txBox="1"/>
          <p:nvPr/>
        </p:nvSpPr>
        <p:spPr>
          <a:xfrm>
            <a:off x="5773925" y="1631000"/>
            <a:ext cx="494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NE</a:t>
            </a:r>
            <a:endParaRPr b="1"/>
          </a:p>
          <a:p>
            <a:pPr marL="0" lvl="0" indent="0" algn="l" rtl="0">
              <a:spcBef>
                <a:spcPts val="0"/>
              </a:spcBef>
              <a:spcAft>
                <a:spcPts val="0"/>
              </a:spcAft>
              <a:buNone/>
            </a:pPr>
            <a:endParaRPr/>
          </a:p>
        </p:txBody>
      </p:sp>
      <p:sp>
        <p:nvSpPr>
          <p:cNvPr id="14723" name="Google Shape;14723;p540"/>
          <p:cNvSpPr txBox="1"/>
          <p:nvPr/>
        </p:nvSpPr>
        <p:spPr>
          <a:xfrm>
            <a:off x="7126475" y="1345250"/>
            <a:ext cx="10659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NE</a:t>
            </a:r>
            <a:endParaRPr b="1"/>
          </a:p>
          <a:p>
            <a:pPr marL="0" lvl="0" indent="0" algn="l" rtl="0">
              <a:spcBef>
                <a:spcPts val="0"/>
              </a:spcBef>
              <a:spcAft>
                <a:spcPts val="0"/>
              </a:spcAft>
              <a:buNone/>
            </a:pPr>
            <a:r>
              <a:rPr lang="en" b="1"/>
              <a:t>neuron</a:t>
            </a:r>
            <a:endParaRPr b="1"/>
          </a:p>
          <a:p>
            <a:pPr marL="0" lvl="0" indent="0" algn="l" rtl="0">
              <a:spcBef>
                <a:spcPts val="0"/>
              </a:spcBef>
              <a:spcAft>
                <a:spcPts val="0"/>
              </a:spcAft>
              <a:buNone/>
            </a:pPr>
            <a:endParaRPr/>
          </a:p>
        </p:txBody>
      </p:sp>
      <p:sp>
        <p:nvSpPr>
          <p:cNvPr id="14724" name="Google Shape;14724;p540"/>
          <p:cNvSpPr txBox="1"/>
          <p:nvPr/>
        </p:nvSpPr>
        <p:spPr>
          <a:xfrm>
            <a:off x="3935600" y="1154750"/>
            <a:ext cx="10659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post-</a:t>
            </a:r>
            <a:endParaRPr b="1"/>
          </a:p>
          <a:p>
            <a:pPr marL="0" lvl="0" indent="0" algn="l" rtl="0">
              <a:spcBef>
                <a:spcPts val="0"/>
              </a:spcBef>
              <a:spcAft>
                <a:spcPts val="0"/>
              </a:spcAft>
              <a:buNone/>
            </a:pPr>
            <a:r>
              <a:rPr lang="en" b="1"/>
              <a:t>synaptic</a:t>
            </a:r>
            <a:endParaRPr b="1"/>
          </a:p>
          <a:p>
            <a:pPr marL="0" lvl="0" indent="0" algn="l" rtl="0">
              <a:spcBef>
                <a:spcPts val="0"/>
              </a:spcBef>
              <a:spcAft>
                <a:spcPts val="0"/>
              </a:spcAft>
              <a:buNone/>
            </a:pPr>
            <a:r>
              <a:rPr lang="en" b="1"/>
              <a:t>neuron</a:t>
            </a:r>
            <a:endParaRPr b="1"/>
          </a:p>
          <a:p>
            <a:pPr marL="0" lvl="0" indent="0" algn="l" rtl="0">
              <a:spcBef>
                <a:spcPts val="0"/>
              </a:spcBef>
              <a:spcAft>
                <a:spcPts val="0"/>
              </a:spcAft>
              <a:buNone/>
            </a:pPr>
            <a:endParaRPr/>
          </a:p>
        </p:txBody>
      </p:sp>
      <p:sp>
        <p:nvSpPr>
          <p:cNvPr id="14725" name="Google Shape;14725;p540"/>
          <p:cNvSpPr txBox="1"/>
          <p:nvPr/>
        </p:nvSpPr>
        <p:spPr>
          <a:xfrm>
            <a:off x="5894000" y="4002725"/>
            <a:ext cx="10659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DA neuron</a:t>
            </a:r>
            <a:endParaRPr b="1"/>
          </a:p>
          <a:p>
            <a:pPr marL="0" lvl="0" indent="0" algn="l" rtl="0">
              <a:spcBef>
                <a:spcPts val="0"/>
              </a:spcBef>
              <a:spcAft>
                <a:spcPts val="0"/>
              </a:spcAft>
              <a:buNone/>
            </a:pPr>
            <a:endParaRPr/>
          </a:p>
        </p:txBody>
      </p:sp>
      <p:sp>
        <p:nvSpPr>
          <p:cNvPr id="14726" name="Google Shape;14726;p540"/>
          <p:cNvSpPr txBox="1"/>
          <p:nvPr/>
        </p:nvSpPr>
        <p:spPr>
          <a:xfrm>
            <a:off x="6192125" y="3350850"/>
            <a:ext cx="106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DA </a:t>
            </a:r>
            <a:endParaRPr/>
          </a:p>
        </p:txBody>
      </p:sp>
      <p:cxnSp>
        <p:nvCxnSpPr>
          <p:cNvPr id="14727" name="Google Shape;14727;p540"/>
          <p:cNvCxnSpPr/>
          <p:nvPr/>
        </p:nvCxnSpPr>
        <p:spPr>
          <a:xfrm>
            <a:off x="4465100" y="4583750"/>
            <a:ext cx="1428900" cy="0"/>
          </a:xfrm>
          <a:prstGeom prst="straightConnector1">
            <a:avLst/>
          </a:prstGeom>
          <a:noFill/>
          <a:ln w="28575" cap="flat" cmpd="sng">
            <a:solidFill>
              <a:srgbClr val="FF0000"/>
            </a:solidFill>
            <a:prstDash val="solid"/>
            <a:round/>
            <a:headEnd type="none" w="med" len="med"/>
            <a:tailEnd type="triangle" w="med" len="med"/>
          </a:ln>
        </p:spPr>
      </p:cxnSp>
      <p:sp>
        <p:nvSpPr>
          <p:cNvPr id="14728" name="Google Shape;14728;p540"/>
          <p:cNvSpPr txBox="1"/>
          <p:nvPr/>
        </p:nvSpPr>
        <p:spPr>
          <a:xfrm>
            <a:off x="3183125" y="3881400"/>
            <a:ext cx="14754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FF0000"/>
                </a:solidFill>
              </a:rPr>
              <a:t>No DA transporters in the cerebral cortex</a:t>
            </a:r>
            <a:endParaRPr b="1">
              <a:solidFill>
                <a:srgbClr val="FF0000"/>
              </a:solidFill>
            </a:endParaRPr>
          </a:p>
          <a:p>
            <a:pPr marL="0" lvl="0" indent="0" algn="l" rtl="0">
              <a:spcBef>
                <a:spcPts val="0"/>
              </a:spcBef>
              <a:spcAft>
                <a:spcPts val="0"/>
              </a:spcAft>
              <a:buNone/>
            </a:pP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pic>
        <p:nvPicPr>
          <p:cNvPr id="758" name="Google Shape;758;p64"/>
          <p:cNvPicPr preferRelativeResize="0"/>
          <p:nvPr/>
        </p:nvPicPr>
        <p:blipFill rotWithShape="1">
          <a:blip r:embed="rId3">
            <a:alphaModFix/>
          </a:blip>
          <a:srcRect t="3670"/>
          <a:stretch/>
        </p:blipFill>
        <p:spPr>
          <a:xfrm>
            <a:off x="3038350" y="379200"/>
            <a:ext cx="2495270" cy="3328376"/>
          </a:xfrm>
          <a:prstGeom prst="rect">
            <a:avLst/>
          </a:prstGeom>
          <a:noFill/>
          <a:ln>
            <a:noFill/>
          </a:ln>
        </p:spPr>
      </p:pic>
      <p:sp>
        <p:nvSpPr>
          <p:cNvPr id="759" name="Google Shape;759;p64"/>
          <p:cNvSpPr txBox="1"/>
          <p:nvPr/>
        </p:nvSpPr>
        <p:spPr>
          <a:xfrm>
            <a:off x="6536750" y="3474425"/>
            <a:ext cx="1820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Enzyme</a:t>
            </a:r>
            <a:endParaRPr sz="1200"/>
          </a:p>
        </p:txBody>
      </p:sp>
      <p:sp>
        <p:nvSpPr>
          <p:cNvPr id="760" name="Google Shape;760;p64"/>
          <p:cNvSpPr txBox="1"/>
          <p:nvPr/>
        </p:nvSpPr>
        <p:spPr>
          <a:xfrm rot="-804569">
            <a:off x="2537143" y="1862822"/>
            <a:ext cx="2999884" cy="32322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neuron cell  membrane</a:t>
            </a:r>
            <a:endParaRPr sz="700"/>
          </a:p>
        </p:txBody>
      </p:sp>
      <p:sp>
        <p:nvSpPr>
          <p:cNvPr id="761" name="Google Shape;761;p64"/>
          <p:cNvSpPr txBox="1"/>
          <p:nvPr/>
        </p:nvSpPr>
        <p:spPr>
          <a:xfrm>
            <a:off x="3518751" y="343029"/>
            <a:ext cx="2037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1"/>
                </a:solidFill>
              </a:rPr>
              <a:t>neurotransmitter</a:t>
            </a:r>
            <a:endParaRPr sz="1000">
              <a:solidFill>
                <a:schemeClr val="lt1"/>
              </a:solidFill>
            </a:endParaRPr>
          </a:p>
        </p:txBody>
      </p:sp>
      <p:pic>
        <p:nvPicPr>
          <p:cNvPr id="762" name="Google Shape;762;p64"/>
          <p:cNvPicPr preferRelativeResize="0"/>
          <p:nvPr/>
        </p:nvPicPr>
        <p:blipFill>
          <a:blip r:embed="rId4">
            <a:alphaModFix/>
          </a:blip>
          <a:stretch>
            <a:fillRect/>
          </a:stretch>
        </p:blipFill>
        <p:spPr>
          <a:xfrm>
            <a:off x="2901400" y="2723800"/>
            <a:ext cx="2205925" cy="1485900"/>
          </a:xfrm>
          <a:prstGeom prst="rect">
            <a:avLst/>
          </a:prstGeom>
          <a:noFill/>
          <a:ln>
            <a:noFill/>
          </a:ln>
        </p:spPr>
      </p:pic>
      <p:pic>
        <p:nvPicPr>
          <p:cNvPr id="763" name="Google Shape;763;p64"/>
          <p:cNvPicPr preferRelativeResize="0"/>
          <p:nvPr/>
        </p:nvPicPr>
        <p:blipFill>
          <a:blip r:embed="rId4">
            <a:alphaModFix/>
          </a:blip>
          <a:stretch>
            <a:fillRect/>
          </a:stretch>
        </p:blipFill>
        <p:spPr>
          <a:xfrm>
            <a:off x="4840625" y="2357825"/>
            <a:ext cx="2726325" cy="1485900"/>
          </a:xfrm>
          <a:prstGeom prst="rect">
            <a:avLst/>
          </a:prstGeom>
          <a:noFill/>
          <a:ln>
            <a:noFill/>
          </a:ln>
        </p:spPr>
      </p:pic>
      <p:sp>
        <p:nvSpPr>
          <p:cNvPr id="764" name="Google Shape;764;p64"/>
          <p:cNvSpPr txBox="1"/>
          <p:nvPr/>
        </p:nvSpPr>
        <p:spPr>
          <a:xfrm>
            <a:off x="243227" y="99800"/>
            <a:ext cx="2572200" cy="1354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Chemical neurotransmission</a:t>
            </a:r>
            <a:endParaRPr sz="1900" b="1"/>
          </a:p>
          <a:p>
            <a:pPr marL="0" lvl="0" indent="0" algn="l" rtl="0">
              <a:spcBef>
                <a:spcPts val="0"/>
              </a:spcBef>
              <a:spcAft>
                <a:spcPts val="0"/>
              </a:spcAft>
              <a:buNone/>
            </a:pPr>
            <a:endParaRPr sz="1900" b="1"/>
          </a:p>
          <a:p>
            <a:pPr marL="0" lvl="0" indent="0" algn="l" rtl="0">
              <a:spcBef>
                <a:spcPts val="0"/>
              </a:spcBef>
              <a:spcAft>
                <a:spcPts val="0"/>
              </a:spcAft>
              <a:buNone/>
            </a:pPr>
            <a:endParaRPr sz="1900" b="1"/>
          </a:p>
        </p:txBody>
      </p:sp>
      <p:sp>
        <p:nvSpPr>
          <p:cNvPr id="765" name="Google Shape;765;p64"/>
          <p:cNvSpPr txBox="1"/>
          <p:nvPr/>
        </p:nvSpPr>
        <p:spPr>
          <a:xfrm>
            <a:off x="582550" y="2969925"/>
            <a:ext cx="8142300" cy="264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dk1"/>
                </a:solidFill>
              </a:rPr>
              <a:t>Neurotransmission can alter the target neuron </a:t>
            </a:r>
            <a:endParaRPr sz="2000">
              <a:solidFill>
                <a:schemeClr val="dk1"/>
              </a:solidFill>
            </a:endParaRPr>
          </a:p>
          <a:p>
            <a:pPr marL="0" lvl="0" indent="0" algn="l" rtl="0">
              <a:spcBef>
                <a:spcPts val="0"/>
              </a:spcBef>
              <a:spcAft>
                <a:spcPts val="0"/>
              </a:spcAft>
              <a:buNone/>
            </a:pPr>
            <a:r>
              <a:rPr lang="en" sz="2000">
                <a:solidFill>
                  <a:schemeClr val="dk1"/>
                </a:solidFill>
              </a:rPr>
              <a:t>in a profound and enduring manner.  </a:t>
            </a:r>
            <a:endParaRPr sz="2000">
              <a:solidFill>
                <a:schemeClr val="dk1"/>
              </a:solidFill>
            </a:endParaRPr>
          </a:p>
          <a:p>
            <a:pPr marL="0" lvl="0" indent="0" algn="l" rtl="0">
              <a:spcBef>
                <a:spcPts val="0"/>
              </a:spcBef>
              <a:spcAft>
                <a:spcPts val="0"/>
              </a:spcAft>
              <a:buNone/>
            </a:pPr>
            <a:endParaRPr sz="2000">
              <a:solidFill>
                <a:schemeClr val="dk1"/>
              </a:solidFill>
            </a:endParaRPr>
          </a:p>
          <a:p>
            <a:pPr marL="0" lvl="0" indent="0" algn="l" rtl="0">
              <a:spcBef>
                <a:spcPts val="0"/>
              </a:spcBef>
              <a:spcAft>
                <a:spcPts val="0"/>
              </a:spcAft>
              <a:buNone/>
            </a:pPr>
            <a:r>
              <a:rPr lang="en" sz="2000">
                <a:solidFill>
                  <a:schemeClr val="dk1"/>
                </a:solidFill>
              </a:rPr>
              <a:t>The presynaptic </a:t>
            </a:r>
            <a:r>
              <a:rPr lang="en" sz="2000" b="1">
                <a:solidFill>
                  <a:schemeClr val="dk1"/>
                </a:solidFill>
              </a:rPr>
              <a:t>genome</a:t>
            </a:r>
            <a:r>
              <a:rPr lang="en" sz="2000">
                <a:solidFill>
                  <a:schemeClr val="dk1"/>
                </a:solidFill>
              </a:rPr>
              <a:t> is talking to the postsynaptic </a:t>
            </a:r>
            <a:r>
              <a:rPr lang="en" sz="2000" b="1">
                <a:solidFill>
                  <a:schemeClr val="dk1"/>
                </a:solidFill>
              </a:rPr>
              <a:t>genome</a:t>
            </a:r>
            <a:r>
              <a:rPr lang="en" sz="2000">
                <a:solidFill>
                  <a:schemeClr val="dk1"/>
                </a:solidFill>
              </a:rPr>
              <a:t>.</a:t>
            </a:r>
            <a:endParaRPr sz="2000">
              <a:solidFill>
                <a:schemeClr val="dk1"/>
              </a:solidFill>
            </a:endParaRPr>
          </a:p>
          <a:p>
            <a:pPr marL="0" lvl="0" indent="0" algn="l" rtl="0">
              <a:spcBef>
                <a:spcPts val="0"/>
              </a:spcBef>
              <a:spcAft>
                <a:spcPts val="0"/>
              </a:spcAft>
              <a:buNone/>
            </a:pPr>
            <a:endParaRPr sz="2000">
              <a:solidFill>
                <a:schemeClr val="dk1"/>
              </a:solidFill>
            </a:endParaRPr>
          </a:p>
          <a:p>
            <a:pPr marL="0" lvl="0" indent="0" algn="l" rtl="0">
              <a:spcBef>
                <a:spcPts val="0"/>
              </a:spcBef>
              <a:spcAft>
                <a:spcPts val="0"/>
              </a:spcAft>
              <a:buNone/>
            </a:pPr>
            <a:r>
              <a:rPr lang="en" sz="2000">
                <a:solidFill>
                  <a:schemeClr val="dk1"/>
                </a:solidFill>
              </a:rPr>
              <a:t>All treatments for depression affect </a:t>
            </a:r>
            <a:r>
              <a:rPr lang="en" sz="2000" b="1">
                <a:solidFill>
                  <a:schemeClr val="dk1"/>
                </a:solidFill>
              </a:rPr>
              <a:t>gene expression</a:t>
            </a:r>
            <a:r>
              <a:rPr lang="en" sz="2000">
                <a:solidFill>
                  <a:schemeClr val="dk1"/>
                </a:solidFill>
              </a:rPr>
              <a:t> in the brain.</a:t>
            </a:r>
            <a:endParaRPr sz="2000">
              <a:solidFill>
                <a:schemeClr val="dk1"/>
              </a:solidFill>
            </a:endParaRPr>
          </a:p>
          <a:p>
            <a:pPr marL="0" lvl="0" indent="0" algn="l" rtl="0">
              <a:spcBef>
                <a:spcPts val="0"/>
              </a:spcBef>
              <a:spcAft>
                <a:spcPts val="0"/>
              </a:spcAft>
              <a:buNone/>
            </a:pPr>
            <a:endParaRPr sz="2000">
              <a:solidFill>
                <a:schemeClr val="dk1"/>
              </a:solidFill>
            </a:endParaRPr>
          </a:p>
          <a:p>
            <a:pPr marL="0" lvl="0" indent="0" algn="l" rtl="0">
              <a:spcBef>
                <a:spcPts val="0"/>
              </a:spcBef>
              <a:spcAft>
                <a:spcPts val="0"/>
              </a:spcAft>
              <a:buNone/>
            </a:pPr>
            <a:endParaRPr sz="2000"/>
          </a:p>
        </p:txBody>
      </p:sp>
      <p:pic>
        <p:nvPicPr>
          <p:cNvPr id="766" name="Google Shape;766;p64"/>
          <p:cNvPicPr preferRelativeResize="0"/>
          <p:nvPr/>
        </p:nvPicPr>
        <p:blipFill>
          <a:blip r:embed="rId5">
            <a:alphaModFix/>
          </a:blip>
          <a:stretch>
            <a:fillRect/>
          </a:stretch>
        </p:blipFill>
        <p:spPr>
          <a:xfrm>
            <a:off x="6270052" y="2148659"/>
            <a:ext cx="2619376" cy="1753600"/>
          </a:xfrm>
          <a:prstGeom prst="rect">
            <a:avLst/>
          </a:prstGeom>
          <a:noFill/>
          <a:ln>
            <a:noFill/>
          </a:ln>
        </p:spPr>
      </p:pic>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Shape 14732"/>
        <p:cNvGrpSpPr/>
        <p:nvPr/>
      </p:nvGrpSpPr>
      <p:grpSpPr>
        <a:xfrm>
          <a:off x="0" y="0"/>
          <a:ext cx="0" cy="0"/>
          <a:chOff x="0" y="0"/>
          <a:chExt cx="0" cy="0"/>
        </a:xfrm>
      </p:grpSpPr>
      <p:pic>
        <p:nvPicPr>
          <p:cNvPr id="14733" name="Google Shape;14733;p541"/>
          <p:cNvPicPr preferRelativeResize="0"/>
          <p:nvPr/>
        </p:nvPicPr>
        <p:blipFill>
          <a:blip r:embed="rId3">
            <a:alphaModFix/>
          </a:blip>
          <a:stretch>
            <a:fillRect/>
          </a:stretch>
        </p:blipFill>
        <p:spPr>
          <a:xfrm>
            <a:off x="2819400" y="152400"/>
            <a:ext cx="6212723" cy="4838699"/>
          </a:xfrm>
          <a:prstGeom prst="rect">
            <a:avLst/>
          </a:prstGeom>
          <a:noFill/>
          <a:ln>
            <a:noFill/>
          </a:ln>
        </p:spPr>
      </p:pic>
      <p:sp>
        <p:nvSpPr>
          <p:cNvPr id="14734" name="Google Shape;14734;p541"/>
          <p:cNvSpPr txBox="1"/>
          <p:nvPr/>
        </p:nvSpPr>
        <p:spPr>
          <a:xfrm>
            <a:off x="392300" y="185600"/>
            <a:ext cx="24099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Bupropion is a NDRI that is essentially an NRI at usual doses</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NRIs increase NE in prefrontal cortex (obviously)</a:t>
            </a:r>
            <a:endParaRPr b="1"/>
          </a:p>
          <a:p>
            <a:pPr marL="0" lvl="0" indent="0" algn="l" rtl="0">
              <a:spcBef>
                <a:spcPts val="0"/>
              </a:spcBef>
              <a:spcAft>
                <a:spcPts val="0"/>
              </a:spcAft>
              <a:buNone/>
            </a:pPr>
            <a:endParaRPr/>
          </a:p>
        </p:txBody>
      </p:sp>
      <p:cxnSp>
        <p:nvCxnSpPr>
          <p:cNvPr id="14735" name="Google Shape;14735;p541"/>
          <p:cNvCxnSpPr/>
          <p:nvPr/>
        </p:nvCxnSpPr>
        <p:spPr>
          <a:xfrm rot="10800000">
            <a:off x="7106400" y="3202525"/>
            <a:ext cx="562200" cy="95100"/>
          </a:xfrm>
          <a:prstGeom prst="straightConnector1">
            <a:avLst/>
          </a:prstGeom>
          <a:noFill/>
          <a:ln w="28575" cap="flat" cmpd="sng">
            <a:solidFill>
              <a:srgbClr val="FF0000"/>
            </a:solidFill>
            <a:prstDash val="solid"/>
            <a:round/>
            <a:headEnd type="none" w="med" len="med"/>
            <a:tailEnd type="triangle" w="med" len="med"/>
          </a:ln>
        </p:spPr>
      </p:cxnSp>
      <p:sp>
        <p:nvSpPr>
          <p:cNvPr id="14736" name="Google Shape;14736;p541"/>
          <p:cNvSpPr txBox="1"/>
          <p:nvPr/>
        </p:nvSpPr>
        <p:spPr>
          <a:xfrm>
            <a:off x="7668600" y="3073850"/>
            <a:ext cx="12762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FF0000"/>
                </a:solidFill>
              </a:rPr>
              <a:t>No DA transporters in the cerebral cortex</a:t>
            </a:r>
            <a:endParaRPr b="1">
              <a:solidFill>
                <a:srgbClr val="FF0000"/>
              </a:solidFill>
            </a:endParaRPr>
          </a:p>
          <a:p>
            <a:pPr marL="0" lvl="0" indent="0" algn="l" rtl="0">
              <a:spcBef>
                <a:spcPts val="0"/>
              </a:spcBef>
              <a:spcAft>
                <a:spcPts val="0"/>
              </a:spcAft>
              <a:buNone/>
            </a:pPr>
            <a:endParaRPr/>
          </a:p>
        </p:txBody>
      </p:sp>
      <p:sp>
        <p:nvSpPr>
          <p:cNvPr id="14737" name="Google Shape;14737;p541"/>
          <p:cNvSpPr/>
          <p:nvPr/>
        </p:nvSpPr>
        <p:spPr>
          <a:xfrm rot="7692208">
            <a:off x="4537274" y="2234855"/>
            <a:ext cx="1900055" cy="834785"/>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8" name="Google Shape;14738;p541"/>
          <p:cNvSpPr txBox="1"/>
          <p:nvPr/>
        </p:nvSpPr>
        <p:spPr>
          <a:xfrm>
            <a:off x="5239625" y="2571750"/>
            <a:ext cx="106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DA </a:t>
            </a:r>
            <a:endParaRP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Shape 14742"/>
        <p:cNvGrpSpPr/>
        <p:nvPr/>
      </p:nvGrpSpPr>
      <p:grpSpPr>
        <a:xfrm>
          <a:off x="0" y="0"/>
          <a:ext cx="0" cy="0"/>
          <a:chOff x="0" y="0"/>
          <a:chExt cx="0" cy="0"/>
        </a:xfrm>
      </p:grpSpPr>
      <p:pic>
        <p:nvPicPr>
          <p:cNvPr id="14743" name="Google Shape;14743;p542"/>
          <p:cNvPicPr preferRelativeResize="0"/>
          <p:nvPr/>
        </p:nvPicPr>
        <p:blipFill>
          <a:blip r:embed="rId3">
            <a:alphaModFix/>
          </a:blip>
          <a:stretch>
            <a:fillRect/>
          </a:stretch>
        </p:blipFill>
        <p:spPr>
          <a:xfrm>
            <a:off x="2819400" y="152400"/>
            <a:ext cx="6212723" cy="4838699"/>
          </a:xfrm>
          <a:prstGeom prst="rect">
            <a:avLst/>
          </a:prstGeom>
          <a:noFill/>
          <a:ln>
            <a:noFill/>
          </a:ln>
        </p:spPr>
      </p:pic>
      <p:sp>
        <p:nvSpPr>
          <p:cNvPr id="14744" name="Google Shape;14744;p542"/>
          <p:cNvSpPr txBox="1"/>
          <p:nvPr/>
        </p:nvSpPr>
        <p:spPr>
          <a:xfrm>
            <a:off x="392300" y="185600"/>
            <a:ext cx="2409900" cy="277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Bupropion is a NDRI that is essentially an NRI at usual doses</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NRIs increase NE in prefrontal cortex (obviously)</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DA removed from synapse by NE transporter (NET)</a:t>
            </a:r>
            <a:endParaRPr b="1"/>
          </a:p>
          <a:p>
            <a:pPr marL="0" lvl="0" indent="0" algn="l" rtl="0">
              <a:spcBef>
                <a:spcPts val="0"/>
              </a:spcBef>
              <a:spcAft>
                <a:spcPts val="0"/>
              </a:spcAft>
              <a:buNone/>
            </a:pPr>
            <a:endParaRPr/>
          </a:p>
        </p:txBody>
      </p:sp>
      <p:cxnSp>
        <p:nvCxnSpPr>
          <p:cNvPr id="14745" name="Google Shape;14745;p542"/>
          <p:cNvCxnSpPr/>
          <p:nvPr/>
        </p:nvCxnSpPr>
        <p:spPr>
          <a:xfrm rot="10800000">
            <a:off x="7106400" y="3202525"/>
            <a:ext cx="562200" cy="95100"/>
          </a:xfrm>
          <a:prstGeom prst="straightConnector1">
            <a:avLst/>
          </a:prstGeom>
          <a:noFill/>
          <a:ln w="28575" cap="flat" cmpd="sng">
            <a:solidFill>
              <a:srgbClr val="FF0000"/>
            </a:solidFill>
            <a:prstDash val="solid"/>
            <a:round/>
            <a:headEnd type="none" w="med" len="med"/>
            <a:tailEnd type="triangle" w="med" len="med"/>
          </a:ln>
        </p:spPr>
      </p:cxnSp>
      <p:sp>
        <p:nvSpPr>
          <p:cNvPr id="14746" name="Google Shape;14746;p542"/>
          <p:cNvSpPr txBox="1"/>
          <p:nvPr/>
        </p:nvSpPr>
        <p:spPr>
          <a:xfrm>
            <a:off x="7668600" y="3073850"/>
            <a:ext cx="12762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FF0000"/>
                </a:solidFill>
              </a:rPr>
              <a:t>No DA transporters in the cerebral cortex</a:t>
            </a:r>
            <a:endParaRPr b="1">
              <a:solidFill>
                <a:srgbClr val="FF0000"/>
              </a:solidFill>
            </a:endParaRPr>
          </a:p>
          <a:p>
            <a:pPr marL="0" lvl="0" indent="0" algn="l" rtl="0">
              <a:spcBef>
                <a:spcPts val="0"/>
              </a:spcBef>
              <a:spcAft>
                <a:spcPts val="0"/>
              </a:spcAft>
              <a:buNone/>
            </a:pPr>
            <a:endParaRPr/>
          </a:p>
        </p:txBody>
      </p:sp>
      <p:sp>
        <p:nvSpPr>
          <p:cNvPr id="14747" name="Google Shape;14747;p542"/>
          <p:cNvSpPr/>
          <p:nvPr/>
        </p:nvSpPr>
        <p:spPr>
          <a:xfrm rot="5545512">
            <a:off x="6297046" y="1882279"/>
            <a:ext cx="1020914" cy="750726"/>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8" name="Google Shape;14748;p542"/>
          <p:cNvSpPr txBox="1"/>
          <p:nvPr/>
        </p:nvSpPr>
        <p:spPr>
          <a:xfrm>
            <a:off x="5239625" y="2571750"/>
            <a:ext cx="106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DA </a:t>
            </a:r>
            <a:endParaRP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Shape 14752"/>
        <p:cNvGrpSpPr/>
        <p:nvPr/>
      </p:nvGrpSpPr>
      <p:grpSpPr>
        <a:xfrm>
          <a:off x="0" y="0"/>
          <a:ext cx="0" cy="0"/>
          <a:chOff x="0" y="0"/>
          <a:chExt cx="0" cy="0"/>
        </a:xfrm>
      </p:grpSpPr>
      <p:pic>
        <p:nvPicPr>
          <p:cNvPr id="14753" name="Google Shape;14753;p543"/>
          <p:cNvPicPr preferRelativeResize="0"/>
          <p:nvPr/>
        </p:nvPicPr>
        <p:blipFill>
          <a:blip r:embed="rId3">
            <a:alphaModFix/>
          </a:blip>
          <a:stretch>
            <a:fillRect/>
          </a:stretch>
        </p:blipFill>
        <p:spPr>
          <a:xfrm>
            <a:off x="2819400" y="152400"/>
            <a:ext cx="6212723" cy="4838699"/>
          </a:xfrm>
          <a:prstGeom prst="rect">
            <a:avLst/>
          </a:prstGeom>
          <a:noFill/>
          <a:ln>
            <a:noFill/>
          </a:ln>
        </p:spPr>
      </p:pic>
      <p:sp>
        <p:nvSpPr>
          <p:cNvPr id="14754" name="Google Shape;14754;p543"/>
          <p:cNvSpPr txBox="1"/>
          <p:nvPr/>
        </p:nvSpPr>
        <p:spPr>
          <a:xfrm>
            <a:off x="392300" y="185600"/>
            <a:ext cx="2409900" cy="341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Bupropion is a NDRI that is essentially an NRI at usual doses</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NRIs increase NE in prefrontal cortex (obviously)</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DA removed from synapse by NE transporter (NET)</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--&gt; DA goes into the NE neuron</a:t>
            </a:r>
            <a:endParaRPr b="1"/>
          </a:p>
          <a:p>
            <a:pPr marL="0" lvl="0" indent="0" algn="l" rtl="0">
              <a:spcBef>
                <a:spcPts val="0"/>
              </a:spcBef>
              <a:spcAft>
                <a:spcPts val="0"/>
              </a:spcAft>
              <a:buNone/>
            </a:pPr>
            <a:endParaRPr/>
          </a:p>
        </p:txBody>
      </p:sp>
      <p:cxnSp>
        <p:nvCxnSpPr>
          <p:cNvPr id="14755" name="Google Shape;14755;p543"/>
          <p:cNvCxnSpPr/>
          <p:nvPr/>
        </p:nvCxnSpPr>
        <p:spPr>
          <a:xfrm rot="10800000">
            <a:off x="7106400" y="3202525"/>
            <a:ext cx="562200" cy="95100"/>
          </a:xfrm>
          <a:prstGeom prst="straightConnector1">
            <a:avLst/>
          </a:prstGeom>
          <a:noFill/>
          <a:ln w="28575" cap="flat" cmpd="sng">
            <a:solidFill>
              <a:srgbClr val="FF0000"/>
            </a:solidFill>
            <a:prstDash val="solid"/>
            <a:round/>
            <a:headEnd type="none" w="med" len="med"/>
            <a:tailEnd type="triangle" w="med" len="med"/>
          </a:ln>
        </p:spPr>
      </p:cxnSp>
      <p:sp>
        <p:nvSpPr>
          <p:cNvPr id="14756" name="Google Shape;14756;p543"/>
          <p:cNvSpPr txBox="1"/>
          <p:nvPr/>
        </p:nvSpPr>
        <p:spPr>
          <a:xfrm>
            <a:off x="7668600" y="3073850"/>
            <a:ext cx="12762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FF0000"/>
                </a:solidFill>
              </a:rPr>
              <a:t>No DA transporters in the cerebral cortex</a:t>
            </a:r>
            <a:endParaRPr b="1">
              <a:solidFill>
                <a:srgbClr val="FF0000"/>
              </a:solidFill>
            </a:endParaRPr>
          </a:p>
          <a:p>
            <a:pPr marL="0" lvl="0" indent="0" algn="l" rtl="0">
              <a:spcBef>
                <a:spcPts val="0"/>
              </a:spcBef>
              <a:spcAft>
                <a:spcPts val="0"/>
              </a:spcAft>
              <a:buNone/>
            </a:pPr>
            <a:endParaRPr/>
          </a:p>
        </p:txBody>
      </p:sp>
      <p:sp>
        <p:nvSpPr>
          <p:cNvPr id="14757" name="Google Shape;14757;p543"/>
          <p:cNvSpPr/>
          <p:nvPr/>
        </p:nvSpPr>
        <p:spPr>
          <a:xfrm rot="5545512">
            <a:off x="6297046" y="1882279"/>
            <a:ext cx="1020914" cy="750726"/>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8" name="Google Shape;14758;p543"/>
          <p:cNvSpPr txBox="1"/>
          <p:nvPr/>
        </p:nvSpPr>
        <p:spPr>
          <a:xfrm>
            <a:off x="5239625" y="2571750"/>
            <a:ext cx="106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DA </a:t>
            </a:r>
            <a:endParaRP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Shape 14762"/>
        <p:cNvGrpSpPr/>
        <p:nvPr/>
      </p:nvGrpSpPr>
      <p:grpSpPr>
        <a:xfrm>
          <a:off x="0" y="0"/>
          <a:ext cx="0" cy="0"/>
          <a:chOff x="0" y="0"/>
          <a:chExt cx="0" cy="0"/>
        </a:xfrm>
      </p:grpSpPr>
      <p:pic>
        <p:nvPicPr>
          <p:cNvPr id="14763" name="Google Shape;14763;p544"/>
          <p:cNvPicPr preferRelativeResize="0"/>
          <p:nvPr/>
        </p:nvPicPr>
        <p:blipFill>
          <a:blip r:embed="rId3">
            <a:alphaModFix/>
          </a:blip>
          <a:stretch>
            <a:fillRect/>
          </a:stretch>
        </p:blipFill>
        <p:spPr>
          <a:xfrm>
            <a:off x="2819400" y="152400"/>
            <a:ext cx="6212723" cy="4838699"/>
          </a:xfrm>
          <a:prstGeom prst="rect">
            <a:avLst/>
          </a:prstGeom>
          <a:noFill/>
          <a:ln>
            <a:noFill/>
          </a:ln>
        </p:spPr>
      </p:pic>
      <p:sp>
        <p:nvSpPr>
          <p:cNvPr id="14764" name="Google Shape;14764;p544"/>
          <p:cNvSpPr txBox="1"/>
          <p:nvPr/>
        </p:nvSpPr>
        <p:spPr>
          <a:xfrm>
            <a:off x="392300" y="185600"/>
            <a:ext cx="2409900" cy="4710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Bupropion is a NDRI that is essentially an NRI at usual doses</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NRIs increase NE in prefrontal cortex (obviously)</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DA removed from synapse by NE transporter (NET)</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--&gt; DA goes into the NE neuron</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By blocking NET, the NRI increases DA in prefrontal cortex</a:t>
            </a:r>
            <a:endParaRPr b="1"/>
          </a:p>
          <a:p>
            <a:pPr marL="0" lvl="0" indent="0" algn="l" rtl="0">
              <a:spcBef>
                <a:spcPts val="0"/>
              </a:spcBef>
              <a:spcAft>
                <a:spcPts val="0"/>
              </a:spcAft>
              <a:buNone/>
            </a:pPr>
            <a:endParaRPr b="1"/>
          </a:p>
          <a:p>
            <a:pPr marL="0" lvl="0" indent="0" algn="l" rtl="0">
              <a:spcBef>
                <a:spcPts val="0"/>
              </a:spcBef>
              <a:spcAft>
                <a:spcPts val="0"/>
              </a:spcAft>
              <a:buNone/>
            </a:pPr>
            <a:endParaRPr b="1"/>
          </a:p>
          <a:p>
            <a:pPr marL="0" lvl="0" indent="0" algn="l" rtl="0">
              <a:spcBef>
                <a:spcPts val="0"/>
              </a:spcBef>
              <a:spcAft>
                <a:spcPts val="0"/>
              </a:spcAft>
              <a:buNone/>
            </a:pPr>
            <a:endParaRPr/>
          </a:p>
        </p:txBody>
      </p:sp>
      <p:cxnSp>
        <p:nvCxnSpPr>
          <p:cNvPr id="14765" name="Google Shape;14765;p544"/>
          <p:cNvCxnSpPr/>
          <p:nvPr/>
        </p:nvCxnSpPr>
        <p:spPr>
          <a:xfrm rot="10800000">
            <a:off x="7106400" y="3202525"/>
            <a:ext cx="562200" cy="95100"/>
          </a:xfrm>
          <a:prstGeom prst="straightConnector1">
            <a:avLst/>
          </a:prstGeom>
          <a:noFill/>
          <a:ln w="28575" cap="flat" cmpd="sng">
            <a:solidFill>
              <a:srgbClr val="FF0000"/>
            </a:solidFill>
            <a:prstDash val="solid"/>
            <a:round/>
            <a:headEnd type="none" w="med" len="med"/>
            <a:tailEnd type="triangle" w="med" len="med"/>
          </a:ln>
        </p:spPr>
      </p:cxnSp>
      <p:sp>
        <p:nvSpPr>
          <p:cNvPr id="14766" name="Google Shape;14766;p544"/>
          <p:cNvSpPr txBox="1"/>
          <p:nvPr/>
        </p:nvSpPr>
        <p:spPr>
          <a:xfrm>
            <a:off x="7668600" y="3073850"/>
            <a:ext cx="12762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FF0000"/>
                </a:solidFill>
              </a:rPr>
              <a:t>No DA transporters in the cerebral cortex</a:t>
            </a:r>
            <a:endParaRPr b="1">
              <a:solidFill>
                <a:srgbClr val="FF0000"/>
              </a:solidFill>
            </a:endParaRPr>
          </a:p>
          <a:p>
            <a:pPr marL="0" lvl="0" indent="0" algn="l" rtl="0">
              <a:spcBef>
                <a:spcPts val="0"/>
              </a:spcBef>
              <a:spcAft>
                <a:spcPts val="0"/>
              </a:spcAft>
              <a:buNone/>
            </a:pPr>
            <a:endParaRPr/>
          </a:p>
        </p:txBody>
      </p:sp>
      <p:sp>
        <p:nvSpPr>
          <p:cNvPr id="14767" name="Google Shape;14767;p544"/>
          <p:cNvSpPr/>
          <p:nvPr/>
        </p:nvSpPr>
        <p:spPr>
          <a:xfrm rot="5545512">
            <a:off x="6297046" y="1882279"/>
            <a:ext cx="1020914" cy="750726"/>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8" name="Google Shape;14768;p544"/>
          <p:cNvSpPr txBox="1"/>
          <p:nvPr/>
        </p:nvSpPr>
        <p:spPr>
          <a:xfrm>
            <a:off x="5239625" y="2571750"/>
            <a:ext cx="106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DA </a:t>
            </a:r>
            <a:endParaRP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Shape 14772"/>
        <p:cNvGrpSpPr/>
        <p:nvPr/>
      </p:nvGrpSpPr>
      <p:grpSpPr>
        <a:xfrm>
          <a:off x="0" y="0"/>
          <a:ext cx="0" cy="0"/>
          <a:chOff x="0" y="0"/>
          <a:chExt cx="0" cy="0"/>
        </a:xfrm>
      </p:grpSpPr>
      <p:pic>
        <p:nvPicPr>
          <p:cNvPr id="14773" name="Google Shape;14773;p545"/>
          <p:cNvPicPr preferRelativeResize="0"/>
          <p:nvPr/>
        </p:nvPicPr>
        <p:blipFill>
          <a:blip r:embed="rId3">
            <a:alphaModFix/>
          </a:blip>
          <a:stretch>
            <a:fillRect/>
          </a:stretch>
        </p:blipFill>
        <p:spPr>
          <a:xfrm>
            <a:off x="2819400" y="152400"/>
            <a:ext cx="6212723" cy="4838699"/>
          </a:xfrm>
          <a:prstGeom prst="rect">
            <a:avLst/>
          </a:prstGeom>
          <a:noFill/>
          <a:ln>
            <a:noFill/>
          </a:ln>
        </p:spPr>
      </p:pic>
      <p:sp>
        <p:nvSpPr>
          <p:cNvPr id="14774" name="Google Shape;14774;p545"/>
          <p:cNvSpPr txBox="1"/>
          <p:nvPr/>
        </p:nvSpPr>
        <p:spPr>
          <a:xfrm>
            <a:off x="392300" y="185600"/>
            <a:ext cx="2409900" cy="557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Bupropion is a NDRI that is essentially an NRI at usual doses</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NRIs increase NE in prefrontal cortex (obviously)</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DA removed from synapse by NE transporter (NET)</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--&gt; DA goes into the NE neuron</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By blocking NET, the NRI increases DA in prefrontal cortex</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Nucleus accumbens </a:t>
            </a:r>
            <a:r>
              <a:rPr lang="en" b="1" u="sng"/>
              <a:t>has</a:t>
            </a:r>
            <a:r>
              <a:rPr lang="en" b="1"/>
              <a:t> DATs, so NRIs do not spike DA there</a:t>
            </a:r>
            <a:endParaRPr b="1"/>
          </a:p>
          <a:p>
            <a:pPr marL="0" lvl="0" indent="0" algn="l" rtl="0">
              <a:spcBef>
                <a:spcPts val="0"/>
              </a:spcBef>
              <a:spcAft>
                <a:spcPts val="0"/>
              </a:spcAft>
              <a:buNone/>
            </a:pPr>
            <a:endParaRPr b="1"/>
          </a:p>
          <a:p>
            <a:pPr marL="0" lvl="0" indent="0" algn="l" rtl="0">
              <a:spcBef>
                <a:spcPts val="0"/>
              </a:spcBef>
              <a:spcAft>
                <a:spcPts val="0"/>
              </a:spcAft>
              <a:buNone/>
            </a:pPr>
            <a:endParaRPr b="1"/>
          </a:p>
          <a:p>
            <a:pPr marL="0" lvl="0" indent="0" algn="l" rtl="0">
              <a:spcBef>
                <a:spcPts val="0"/>
              </a:spcBef>
              <a:spcAft>
                <a:spcPts val="0"/>
              </a:spcAft>
              <a:buNone/>
            </a:pPr>
            <a:endParaRPr/>
          </a:p>
        </p:txBody>
      </p:sp>
      <p:cxnSp>
        <p:nvCxnSpPr>
          <p:cNvPr id="14775" name="Google Shape;14775;p545"/>
          <p:cNvCxnSpPr/>
          <p:nvPr/>
        </p:nvCxnSpPr>
        <p:spPr>
          <a:xfrm rot="10800000">
            <a:off x="7106400" y="3202525"/>
            <a:ext cx="562200" cy="95100"/>
          </a:xfrm>
          <a:prstGeom prst="straightConnector1">
            <a:avLst/>
          </a:prstGeom>
          <a:noFill/>
          <a:ln w="28575" cap="flat" cmpd="sng">
            <a:solidFill>
              <a:srgbClr val="FF0000"/>
            </a:solidFill>
            <a:prstDash val="solid"/>
            <a:round/>
            <a:headEnd type="none" w="med" len="med"/>
            <a:tailEnd type="triangle" w="med" len="med"/>
          </a:ln>
        </p:spPr>
      </p:cxnSp>
      <p:sp>
        <p:nvSpPr>
          <p:cNvPr id="14776" name="Google Shape;14776;p545"/>
          <p:cNvSpPr txBox="1"/>
          <p:nvPr/>
        </p:nvSpPr>
        <p:spPr>
          <a:xfrm>
            <a:off x="7668600" y="3073850"/>
            <a:ext cx="12762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FF0000"/>
                </a:solidFill>
              </a:rPr>
              <a:t>No DA transporters in the cerebral cortex</a:t>
            </a:r>
            <a:endParaRPr b="1">
              <a:solidFill>
                <a:srgbClr val="FF0000"/>
              </a:solidFill>
            </a:endParaRPr>
          </a:p>
          <a:p>
            <a:pPr marL="0" lvl="0" indent="0" algn="l" rtl="0">
              <a:spcBef>
                <a:spcPts val="0"/>
              </a:spcBef>
              <a:spcAft>
                <a:spcPts val="0"/>
              </a:spcAft>
              <a:buNone/>
            </a:pPr>
            <a:endParaRPr/>
          </a:p>
        </p:txBody>
      </p:sp>
      <p:sp>
        <p:nvSpPr>
          <p:cNvPr id="14777" name="Google Shape;14777;p545"/>
          <p:cNvSpPr/>
          <p:nvPr/>
        </p:nvSpPr>
        <p:spPr>
          <a:xfrm rot="5545512">
            <a:off x="6297046" y="1882279"/>
            <a:ext cx="1020914" cy="750726"/>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8" name="Google Shape;14778;p545"/>
          <p:cNvSpPr txBox="1"/>
          <p:nvPr/>
        </p:nvSpPr>
        <p:spPr>
          <a:xfrm>
            <a:off x="5239625" y="2571750"/>
            <a:ext cx="106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DA </a:t>
            </a:r>
            <a:endParaRP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Shape 14782"/>
        <p:cNvGrpSpPr/>
        <p:nvPr/>
      </p:nvGrpSpPr>
      <p:grpSpPr>
        <a:xfrm>
          <a:off x="0" y="0"/>
          <a:ext cx="0" cy="0"/>
          <a:chOff x="0" y="0"/>
          <a:chExt cx="0" cy="0"/>
        </a:xfrm>
      </p:grpSpPr>
      <p:grpSp>
        <p:nvGrpSpPr>
          <p:cNvPr id="14783" name="Google Shape;14783;p546"/>
          <p:cNvGrpSpPr/>
          <p:nvPr/>
        </p:nvGrpSpPr>
        <p:grpSpPr>
          <a:xfrm>
            <a:off x="340847" y="1174243"/>
            <a:ext cx="2736624" cy="2924985"/>
            <a:chOff x="1045697" y="726568"/>
            <a:chExt cx="2736624" cy="2924985"/>
          </a:xfrm>
        </p:grpSpPr>
        <p:pic>
          <p:nvPicPr>
            <p:cNvPr id="14784" name="Google Shape;14784;p546"/>
            <p:cNvPicPr preferRelativeResize="0"/>
            <p:nvPr/>
          </p:nvPicPr>
          <p:blipFill>
            <a:blip r:embed="rId3">
              <a:alphaModFix/>
            </a:blip>
            <a:stretch>
              <a:fillRect/>
            </a:stretch>
          </p:blipFill>
          <p:spPr>
            <a:xfrm>
              <a:off x="2771623" y="1824449"/>
              <a:ext cx="437240" cy="377812"/>
            </a:xfrm>
            <a:prstGeom prst="rect">
              <a:avLst/>
            </a:prstGeom>
            <a:noFill/>
            <a:ln>
              <a:noFill/>
            </a:ln>
          </p:spPr>
        </p:pic>
        <p:grpSp>
          <p:nvGrpSpPr>
            <p:cNvPr id="14785" name="Google Shape;14785;p546"/>
            <p:cNvGrpSpPr/>
            <p:nvPr/>
          </p:nvGrpSpPr>
          <p:grpSpPr>
            <a:xfrm>
              <a:off x="1444901" y="726568"/>
              <a:ext cx="1263854" cy="1056367"/>
              <a:chOff x="-2521759" y="897403"/>
              <a:chExt cx="1477500" cy="1089600"/>
            </a:xfrm>
          </p:grpSpPr>
          <p:sp>
            <p:nvSpPr>
              <p:cNvPr id="14786" name="Google Shape;14786;p546"/>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787" name="Google Shape;14787;p546"/>
              <p:cNvGrpSpPr/>
              <p:nvPr/>
            </p:nvGrpSpPr>
            <p:grpSpPr>
              <a:xfrm>
                <a:off x="-2127414" y="1275205"/>
                <a:ext cx="688733" cy="700658"/>
                <a:chOff x="40123" y="-1583761"/>
                <a:chExt cx="688733" cy="1109689"/>
              </a:xfrm>
            </p:grpSpPr>
            <p:grpSp>
              <p:nvGrpSpPr>
                <p:cNvPr id="14788" name="Google Shape;14788;p546"/>
                <p:cNvGrpSpPr/>
                <p:nvPr/>
              </p:nvGrpSpPr>
              <p:grpSpPr>
                <a:xfrm>
                  <a:off x="45124" y="-1327179"/>
                  <a:ext cx="683733" cy="853107"/>
                  <a:chOff x="597574" y="1930371"/>
                  <a:chExt cx="683733" cy="853107"/>
                </a:xfrm>
              </p:grpSpPr>
              <p:grpSp>
                <p:nvGrpSpPr>
                  <p:cNvPr id="14789" name="Google Shape;14789;p546"/>
                  <p:cNvGrpSpPr/>
                  <p:nvPr/>
                </p:nvGrpSpPr>
                <p:grpSpPr>
                  <a:xfrm rot="-5400000">
                    <a:off x="640721" y="2142893"/>
                    <a:ext cx="600335" cy="680836"/>
                    <a:chOff x="15239716" y="-12996420"/>
                    <a:chExt cx="1868456" cy="2463229"/>
                  </a:xfrm>
                </p:grpSpPr>
                <p:pic>
                  <p:nvPicPr>
                    <p:cNvPr id="14790" name="Google Shape;14790;p546" descr="clipped result image"/>
                    <p:cNvPicPr preferRelativeResize="0"/>
                    <p:nvPr/>
                  </p:nvPicPr>
                  <p:blipFill rotWithShape="1">
                    <a:blip r:embed="rId4">
                      <a:alphaModFix/>
                    </a:blip>
                    <a:srcRect/>
                    <a:stretch/>
                  </p:blipFill>
                  <p:spPr>
                    <a:xfrm>
                      <a:off x="16010045" y="-12996420"/>
                      <a:ext cx="1098127" cy="2458497"/>
                    </a:xfrm>
                    <a:prstGeom prst="rect">
                      <a:avLst/>
                    </a:prstGeom>
                    <a:noFill/>
                    <a:ln>
                      <a:noFill/>
                    </a:ln>
                  </p:spPr>
                </p:pic>
                <p:pic>
                  <p:nvPicPr>
                    <p:cNvPr id="14791" name="Google Shape;14791;p546" descr="clipped result image"/>
                    <p:cNvPicPr preferRelativeResize="0"/>
                    <p:nvPr/>
                  </p:nvPicPr>
                  <p:blipFill rotWithShape="1">
                    <a:blip r:embed="rId5">
                      <a:alphaModFix/>
                    </a:blip>
                    <a:srcRect/>
                    <a:stretch/>
                  </p:blipFill>
                  <p:spPr>
                    <a:xfrm>
                      <a:off x="15239716" y="-12991688"/>
                      <a:ext cx="1106322" cy="2458497"/>
                    </a:xfrm>
                    <a:prstGeom prst="rect">
                      <a:avLst/>
                    </a:prstGeom>
                    <a:noFill/>
                    <a:ln>
                      <a:noFill/>
                    </a:ln>
                  </p:spPr>
                </p:pic>
              </p:grpSp>
              <p:pic>
                <p:nvPicPr>
                  <p:cNvPr id="14792" name="Google Shape;14792;p546" descr="clipped result image"/>
                  <p:cNvPicPr preferRelativeResize="0"/>
                  <p:nvPr/>
                </p:nvPicPr>
                <p:blipFill rotWithShape="1">
                  <a:blip r:embed="rId6">
                    <a:alphaModFix/>
                  </a:blip>
                  <a:srcRect/>
                  <a:stretch/>
                </p:blipFill>
                <p:spPr>
                  <a:xfrm rot="-5400000">
                    <a:off x="760924" y="1767021"/>
                    <a:ext cx="352828" cy="679529"/>
                  </a:xfrm>
                  <a:prstGeom prst="rect">
                    <a:avLst/>
                  </a:prstGeom>
                  <a:noFill/>
                  <a:ln>
                    <a:noFill/>
                  </a:ln>
                </p:spPr>
              </p:pic>
            </p:grpSp>
            <p:pic>
              <p:nvPicPr>
                <p:cNvPr id="14793" name="Google Shape;14793;p546" descr="clipped result image"/>
                <p:cNvPicPr preferRelativeResize="0"/>
                <p:nvPr/>
              </p:nvPicPr>
              <p:blipFill rotWithShape="1">
                <a:blip r:embed="rId7">
                  <a:alphaModFix/>
                </a:blip>
                <a:srcRect/>
                <a:stretch/>
              </p:blipFill>
              <p:spPr>
                <a:xfrm rot="-5400000">
                  <a:off x="203473" y="-1747111"/>
                  <a:ext cx="352828" cy="679529"/>
                </a:xfrm>
                <a:prstGeom prst="rect">
                  <a:avLst/>
                </a:prstGeom>
                <a:noFill/>
                <a:ln>
                  <a:noFill/>
                </a:ln>
              </p:spPr>
            </p:pic>
          </p:grpSp>
        </p:grpSp>
        <p:sp>
          <p:nvSpPr>
            <p:cNvPr id="14794" name="Google Shape;14794;p546"/>
            <p:cNvSpPr txBox="1"/>
            <p:nvPr/>
          </p:nvSpPr>
          <p:spPr>
            <a:xfrm>
              <a:off x="1831153" y="835947"/>
              <a:ext cx="1142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a:t>
              </a:r>
              <a:endParaRPr sz="1200" b="1"/>
            </a:p>
          </p:txBody>
        </p:sp>
        <p:pic>
          <p:nvPicPr>
            <p:cNvPr id="14795" name="Google Shape;14795;p546"/>
            <p:cNvPicPr preferRelativeResize="0"/>
            <p:nvPr/>
          </p:nvPicPr>
          <p:blipFill>
            <a:blip r:embed="rId8">
              <a:alphaModFix/>
            </a:blip>
            <a:stretch>
              <a:fillRect/>
            </a:stretch>
          </p:blipFill>
          <p:spPr>
            <a:xfrm>
              <a:off x="1045697" y="1644689"/>
              <a:ext cx="2736624" cy="2006864"/>
            </a:xfrm>
            <a:prstGeom prst="rect">
              <a:avLst/>
            </a:prstGeom>
            <a:noFill/>
            <a:ln>
              <a:noFill/>
            </a:ln>
          </p:spPr>
        </p:pic>
        <p:sp>
          <p:nvSpPr>
            <p:cNvPr id="14796" name="Google Shape;14796;p546"/>
            <p:cNvSpPr txBox="1"/>
            <p:nvPr/>
          </p:nvSpPr>
          <p:spPr>
            <a:xfrm rot="24628">
              <a:off x="1320755" y="2363391"/>
              <a:ext cx="1507539" cy="3951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1"/>
                <a:t>Bupropion</a:t>
              </a:r>
              <a:endParaRPr b="1"/>
            </a:p>
            <a:p>
              <a:pPr marL="0" marR="0" lvl="0" indent="0" algn="ctr" rtl="0">
                <a:lnSpc>
                  <a:spcPct val="100000"/>
                </a:lnSpc>
                <a:spcBef>
                  <a:spcPts val="0"/>
                </a:spcBef>
                <a:spcAft>
                  <a:spcPts val="0"/>
                </a:spcAft>
                <a:buClr>
                  <a:srgbClr val="000000"/>
                </a:buClr>
                <a:buSzPts val="800"/>
                <a:buFont typeface="Arial"/>
                <a:buNone/>
              </a:pPr>
              <a:r>
                <a:rPr lang="en" b="1"/>
                <a:t>WELLBUTRIN</a:t>
              </a:r>
              <a:endParaRPr b="1"/>
            </a:p>
            <a:p>
              <a:pPr marL="0" marR="0" lvl="0" indent="0" algn="ctr" rtl="0">
                <a:lnSpc>
                  <a:spcPct val="100000"/>
                </a:lnSpc>
                <a:spcBef>
                  <a:spcPts val="0"/>
                </a:spcBef>
                <a:spcAft>
                  <a:spcPts val="0"/>
                </a:spcAft>
                <a:buClr>
                  <a:srgbClr val="000000"/>
                </a:buClr>
                <a:buSzPts val="800"/>
                <a:buFont typeface="Arial"/>
                <a:buNone/>
              </a:pPr>
              <a:endParaRPr b="1"/>
            </a:p>
          </p:txBody>
        </p:sp>
        <p:sp>
          <p:nvSpPr>
            <p:cNvPr id="14797" name="Google Shape;14797;p546"/>
            <p:cNvSpPr/>
            <p:nvPr/>
          </p:nvSpPr>
          <p:spPr>
            <a:xfrm>
              <a:off x="1771323" y="1803929"/>
              <a:ext cx="555900" cy="5343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798" name="Google Shape;14798;p546"/>
            <p:cNvCxnSpPr/>
            <p:nvPr/>
          </p:nvCxnSpPr>
          <p:spPr>
            <a:xfrm>
              <a:off x="1889356" y="3586628"/>
              <a:ext cx="275100" cy="0"/>
            </a:xfrm>
            <a:prstGeom prst="straightConnector1">
              <a:avLst/>
            </a:prstGeom>
            <a:noFill/>
            <a:ln w="28575" cap="flat" cmpd="sng">
              <a:solidFill>
                <a:schemeClr val="dk2"/>
              </a:solidFill>
              <a:prstDash val="solid"/>
              <a:round/>
              <a:headEnd type="none" w="med" len="med"/>
              <a:tailEnd type="none" w="med" len="med"/>
            </a:ln>
          </p:spPr>
        </p:cxnSp>
      </p:grpSp>
      <p:sp>
        <p:nvSpPr>
          <p:cNvPr id="14799" name="Google Shape;14799;p546"/>
          <p:cNvSpPr txBox="1"/>
          <p:nvPr/>
        </p:nvSpPr>
        <p:spPr>
          <a:xfrm>
            <a:off x="226100" y="154525"/>
            <a:ext cx="654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Bupropion compared to ADHD medications</a:t>
            </a:r>
            <a:endParaRPr b="1"/>
          </a:p>
        </p:txBody>
      </p:sp>
      <p:pic>
        <p:nvPicPr>
          <p:cNvPr id="14800" name="Google Shape;14800;p546"/>
          <p:cNvPicPr preferRelativeResize="0"/>
          <p:nvPr/>
        </p:nvPicPr>
        <p:blipFill>
          <a:blip r:embed="rId9">
            <a:alphaModFix/>
          </a:blip>
          <a:stretch>
            <a:fillRect/>
          </a:stretch>
        </p:blipFill>
        <p:spPr>
          <a:xfrm>
            <a:off x="916027" y="4273272"/>
            <a:ext cx="828096" cy="661975"/>
          </a:xfrm>
          <a:prstGeom prst="rect">
            <a:avLst/>
          </a:prstGeom>
          <a:noFill/>
          <a:ln>
            <a:noFill/>
          </a:ln>
        </p:spPr>
      </p:pic>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Shape 14804"/>
        <p:cNvGrpSpPr/>
        <p:nvPr/>
      </p:nvGrpSpPr>
      <p:grpSpPr>
        <a:xfrm>
          <a:off x="0" y="0"/>
          <a:ext cx="0" cy="0"/>
          <a:chOff x="0" y="0"/>
          <a:chExt cx="0" cy="0"/>
        </a:xfrm>
      </p:grpSpPr>
      <p:grpSp>
        <p:nvGrpSpPr>
          <p:cNvPr id="14805" name="Google Shape;14805;p547"/>
          <p:cNvGrpSpPr/>
          <p:nvPr/>
        </p:nvGrpSpPr>
        <p:grpSpPr>
          <a:xfrm>
            <a:off x="340847" y="1174243"/>
            <a:ext cx="2736624" cy="2924985"/>
            <a:chOff x="1045697" y="726568"/>
            <a:chExt cx="2736624" cy="2924985"/>
          </a:xfrm>
        </p:grpSpPr>
        <p:pic>
          <p:nvPicPr>
            <p:cNvPr id="14806" name="Google Shape;14806;p547"/>
            <p:cNvPicPr preferRelativeResize="0"/>
            <p:nvPr/>
          </p:nvPicPr>
          <p:blipFill>
            <a:blip r:embed="rId3">
              <a:alphaModFix/>
            </a:blip>
            <a:stretch>
              <a:fillRect/>
            </a:stretch>
          </p:blipFill>
          <p:spPr>
            <a:xfrm>
              <a:off x="2771623" y="1824449"/>
              <a:ext cx="437240" cy="377812"/>
            </a:xfrm>
            <a:prstGeom prst="rect">
              <a:avLst/>
            </a:prstGeom>
            <a:noFill/>
            <a:ln>
              <a:noFill/>
            </a:ln>
          </p:spPr>
        </p:pic>
        <p:grpSp>
          <p:nvGrpSpPr>
            <p:cNvPr id="14807" name="Google Shape;14807;p547"/>
            <p:cNvGrpSpPr/>
            <p:nvPr/>
          </p:nvGrpSpPr>
          <p:grpSpPr>
            <a:xfrm>
              <a:off x="1444901" y="726568"/>
              <a:ext cx="1263854" cy="1056367"/>
              <a:chOff x="-2521759" y="897403"/>
              <a:chExt cx="1477500" cy="1089600"/>
            </a:xfrm>
          </p:grpSpPr>
          <p:sp>
            <p:nvSpPr>
              <p:cNvPr id="14808" name="Google Shape;14808;p547"/>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809" name="Google Shape;14809;p547"/>
              <p:cNvGrpSpPr/>
              <p:nvPr/>
            </p:nvGrpSpPr>
            <p:grpSpPr>
              <a:xfrm>
                <a:off x="-2127414" y="1275205"/>
                <a:ext cx="688733" cy="700658"/>
                <a:chOff x="40123" y="-1583761"/>
                <a:chExt cx="688733" cy="1109689"/>
              </a:xfrm>
            </p:grpSpPr>
            <p:grpSp>
              <p:nvGrpSpPr>
                <p:cNvPr id="14810" name="Google Shape;14810;p547"/>
                <p:cNvGrpSpPr/>
                <p:nvPr/>
              </p:nvGrpSpPr>
              <p:grpSpPr>
                <a:xfrm>
                  <a:off x="45124" y="-1327179"/>
                  <a:ext cx="683733" cy="853107"/>
                  <a:chOff x="597574" y="1930371"/>
                  <a:chExt cx="683733" cy="853107"/>
                </a:xfrm>
              </p:grpSpPr>
              <p:grpSp>
                <p:nvGrpSpPr>
                  <p:cNvPr id="14811" name="Google Shape;14811;p547"/>
                  <p:cNvGrpSpPr/>
                  <p:nvPr/>
                </p:nvGrpSpPr>
                <p:grpSpPr>
                  <a:xfrm rot="-5400000">
                    <a:off x="640721" y="2142893"/>
                    <a:ext cx="600335" cy="680836"/>
                    <a:chOff x="15239716" y="-12996420"/>
                    <a:chExt cx="1868456" cy="2463229"/>
                  </a:xfrm>
                </p:grpSpPr>
                <p:pic>
                  <p:nvPicPr>
                    <p:cNvPr id="14812" name="Google Shape;14812;p547" descr="clipped result image"/>
                    <p:cNvPicPr preferRelativeResize="0"/>
                    <p:nvPr/>
                  </p:nvPicPr>
                  <p:blipFill rotWithShape="1">
                    <a:blip r:embed="rId4">
                      <a:alphaModFix/>
                    </a:blip>
                    <a:srcRect/>
                    <a:stretch/>
                  </p:blipFill>
                  <p:spPr>
                    <a:xfrm>
                      <a:off x="16010045" y="-12996420"/>
                      <a:ext cx="1098127" cy="2458497"/>
                    </a:xfrm>
                    <a:prstGeom prst="rect">
                      <a:avLst/>
                    </a:prstGeom>
                    <a:noFill/>
                    <a:ln>
                      <a:noFill/>
                    </a:ln>
                  </p:spPr>
                </p:pic>
                <p:pic>
                  <p:nvPicPr>
                    <p:cNvPr id="14813" name="Google Shape;14813;p547" descr="clipped result image"/>
                    <p:cNvPicPr preferRelativeResize="0"/>
                    <p:nvPr/>
                  </p:nvPicPr>
                  <p:blipFill rotWithShape="1">
                    <a:blip r:embed="rId5">
                      <a:alphaModFix/>
                    </a:blip>
                    <a:srcRect/>
                    <a:stretch/>
                  </p:blipFill>
                  <p:spPr>
                    <a:xfrm>
                      <a:off x="15239716" y="-12991688"/>
                      <a:ext cx="1106322" cy="2458497"/>
                    </a:xfrm>
                    <a:prstGeom prst="rect">
                      <a:avLst/>
                    </a:prstGeom>
                    <a:noFill/>
                    <a:ln>
                      <a:noFill/>
                    </a:ln>
                  </p:spPr>
                </p:pic>
              </p:grpSp>
              <p:pic>
                <p:nvPicPr>
                  <p:cNvPr id="14814" name="Google Shape;14814;p547" descr="clipped result image"/>
                  <p:cNvPicPr preferRelativeResize="0"/>
                  <p:nvPr/>
                </p:nvPicPr>
                <p:blipFill rotWithShape="1">
                  <a:blip r:embed="rId6">
                    <a:alphaModFix/>
                  </a:blip>
                  <a:srcRect/>
                  <a:stretch/>
                </p:blipFill>
                <p:spPr>
                  <a:xfrm rot="-5400000">
                    <a:off x="760924" y="1767021"/>
                    <a:ext cx="352828" cy="679529"/>
                  </a:xfrm>
                  <a:prstGeom prst="rect">
                    <a:avLst/>
                  </a:prstGeom>
                  <a:noFill/>
                  <a:ln>
                    <a:noFill/>
                  </a:ln>
                </p:spPr>
              </p:pic>
            </p:grpSp>
            <p:pic>
              <p:nvPicPr>
                <p:cNvPr id="14815" name="Google Shape;14815;p547" descr="clipped result image"/>
                <p:cNvPicPr preferRelativeResize="0"/>
                <p:nvPr/>
              </p:nvPicPr>
              <p:blipFill rotWithShape="1">
                <a:blip r:embed="rId7">
                  <a:alphaModFix/>
                </a:blip>
                <a:srcRect/>
                <a:stretch/>
              </p:blipFill>
              <p:spPr>
                <a:xfrm rot="-5400000">
                  <a:off x="203473" y="-1747111"/>
                  <a:ext cx="352828" cy="679529"/>
                </a:xfrm>
                <a:prstGeom prst="rect">
                  <a:avLst/>
                </a:prstGeom>
                <a:noFill/>
                <a:ln>
                  <a:noFill/>
                </a:ln>
              </p:spPr>
            </p:pic>
          </p:grpSp>
        </p:grpSp>
        <p:sp>
          <p:nvSpPr>
            <p:cNvPr id="14816" name="Google Shape;14816;p547"/>
            <p:cNvSpPr txBox="1"/>
            <p:nvPr/>
          </p:nvSpPr>
          <p:spPr>
            <a:xfrm>
              <a:off x="1831153" y="835947"/>
              <a:ext cx="1142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a:t>
              </a:r>
              <a:endParaRPr sz="1200" b="1"/>
            </a:p>
          </p:txBody>
        </p:sp>
        <p:pic>
          <p:nvPicPr>
            <p:cNvPr id="14817" name="Google Shape;14817;p547"/>
            <p:cNvPicPr preferRelativeResize="0"/>
            <p:nvPr/>
          </p:nvPicPr>
          <p:blipFill>
            <a:blip r:embed="rId8">
              <a:alphaModFix/>
            </a:blip>
            <a:stretch>
              <a:fillRect/>
            </a:stretch>
          </p:blipFill>
          <p:spPr>
            <a:xfrm>
              <a:off x="1045697" y="1644689"/>
              <a:ext cx="2736624" cy="2006864"/>
            </a:xfrm>
            <a:prstGeom prst="rect">
              <a:avLst/>
            </a:prstGeom>
            <a:noFill/>
            <a:ln>
              <a:noFill/>
            </a:ln>
          </p:spPr>
        </p:pic>
        <p:sp>
          <p:nvSpPr>
            <p:cNvPr id="14818" name="Google Shape;14818;p547"/>
            <p:cNvSpPr txBox="1"/>
            <p:nvPr/>
          </p:nvSpPr>
          <p:spPr>
            <a:xfrm rot="24628">
              <a:off x="1320755" y="2363391"/>
              <a:ext cx="1507539" cy="3951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1"/>
                <a:t>Bupropion</a:t>
              </a:r>
              <a:endParaRPr b="1"/>
            </a:p>
            <a:p>
              <a:pPr marL="0" marR="0" lvl="0" indent="0" algn="ctr" rtl="0">
                <a:lnSpc>
                  <a:spcPct val="100000"/>
                </a:lnSpc>
                <a:spcBef>
                  <a:spcPts val="0"/>
                </a:spcBef>
                <a:spcAft>
                  <a:spcPts val="0"/>
                </a:spcAft>
                <a:buClr>
                  <a:srgbClr val="000000"/>
                </a:buClr>
                <a:buSzPts val="800"/>
                <a:buFont typeface="Arial"/>
                <a:buNone/>
              </a:pPr>
              <a:r>
                <a:rPr lang="en" b="1"/>
                <a:t>WELLBUTRIN</a:t>
              </a:r>
              <a:endParaRPr b="1"/>
            </a:p>
            <a:p>
              <a:pPr marL="0" marR="0" lvl="0" indent="0" algn="ctr" rtl="0">
                <a:lnSpc>
                  <a:spcPct val="100000"/>
                </a:lnSpc>
                <a:spcBef>
                  <a:spcPts val="0"/>
                </a:spcBef>
                <a:spcAft>
                  <a:spcPts val="0"/>
                </a:spcAft>
                <a:buClr>
                  <a:srgbClr val="000000"/>
                </a:buClr>
                <a:buSzPts val="800"/>
                <a:buFont typeface="Arial"/>
                <a:buNone/>
              </a:pPr>
              <a:endParaRPr b="1"/>
            </a:p>
          </p:txBody>
        </p:sp>
        <p:sp>
          <p:nvSpPr>
            <p:cNvPr id="14819" name="Google Shape;14819;p547"/>
            <p:cNvSpPr/>
            <p:nvPr/>
          </p:nvSpPr>
          <p:spPr>
            <a:xfrm>
              <a:off x="1771323" y="1803929"/>
              <a:ext cx="555900" cy="5343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820" name="Google Shape;14820;p547"/>
            <p:cNvCxnSpPr/>
            <p:nvPr/>
          </p:nvCxnSpPr>
          <p:spPr>
            <a:xfrm>
              <a:off x="1889356" y="3586628"/>
              <a:ext cx="275100" cy="0"/>
            </a:xfrm>
            <a:prstGeom prst="straightConnector1">
              <a:avLst/>
            </a:prstGeom>
            <a:noFill/>
            <a:ln w="28575" cap="flat" cmpd="sng">
              <a:solidFill>
                <a:schemeClr val="dk2"/>
              </a:solidFill>
              <a:prstDash val="solid"/>
              <a:round/>
              <a:headEnd type="none" w="med" len="med"/>
              <a:tailEnd type="none" w="med" len="med"/>
            </a:ln>
          </p:spPr>
        </p:cxnSp>
      </p:grpSp>
      <p:grpSp>
        <p:nvGrpSpPr>
          <p:cNvPr id="14821" name="Google Shape;14821;p547"/>
          <p:cNvGrpSpPr/>
          <p:nvPr/>
        </p:nvGrpSpPr>
        <p:grpSpPr>
          <a:xfrm>
            <a:off x="3343605" y="2092501"/>
            <a:ext cx="2736471" cy="2006736"/>
            <a:chOff x="2255525" y="2002110"/>
            <a:chExt cx="3662301" cy="2685675"/>
          </a:xfrm>
        </p:grpSpPr>
        <p:pic>
          <p:nvPicPr>
            <p:cNvPr id="14822" name="Google Shape;14822;p547"/>
            <p:cNvPicPr preferRelativeResize="0"/>
            <p:nvPr/>
          </p:nvPicPr>
          <p:blipFill>
            <a:blip r:embed="rId8">
              <a:alphaModFix/>
            </a:blip>
            <a:stretch>
              <a:fillRect/>
            </a:stretch>
          </p:blipFill>
          <p:spPr>
            <a:xfrm>
              <a:off x="2255525" y="2002110"/>
              <a:ext cx="3662301" cy="2685675"/>
            </a:xfrm>
            <a:prstGeom prst="rect">
              <a:avLst/>
            </a:prstGeom>
            <a:noFill/>
            <a:ln>
              <a:noFill/>
            </a:ln>
          </p:spPr>
        </p:pic>
        <p:sp>
          <p:nvSpPr>
            <p:cNvPr id="14823" name="Google Shape;14823;p547"/>
            <p:cNvSpPr/>
            <p:nvPr/>
          </p:nvSpPr>
          <p:spPr>
            <a:xfrm>
              <a:off x="3168407" y="22343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824" name="Google Shape;14824;p547"/>
            <p:cNvCxnSpPr/>
            <p:nvPr/>
          </p:nvCxnSpPr>
          <p:spPr>
            <a:xfrm>
              <a:off x="3369404" y="4602564"/>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4825" name="Google Shape;14825;p547"/>
            <p:cNvCxnSpPr/>
            <p:nvPr/>
          </p:nvCxnSpPr>
          <p:spPr>
            <a:xfrm>
              <a:off x="3369404" y="2102287"/>
              <a:ext cx="385200" cy="0"/>
            </a:xfrm>
            <a:prstGeom prst="straightConnector1">
              <a:avLst/>
            </a:prstGeom>
            <a:noFill/>
            <a:ln w="28575" cap="flat" cmpd="sng">
              <a:solidFill>
                <a:schemeClr val="dk2"/>
              </a:solidFill>
              <a:prstDash val="solid"/>
              <a:round/>
              <a:headEnd type="none" w="med" len="med"/>
              <a:tailEnd type="none" w="med" len="med"/>
            </a:ln>
          </p:spPr>
        </p:cxnSp>
        <p:sp>
          <p:nvSpPr>
            <p:cNvPr id="14826" name="Google Shape;14826;p547"/>
            <p:cNvSpPr txBox="1"/>
            <p:nvPr/>
          </p:nvSpPr>
          <p:spPr>
            <a:xfrm rot="24443">
              <a:off x="2608276" y="295968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1"/>
                <a:t>Atomoxetine</a:t>
              </a:r>
              <a:endParaRPr b="1"/>
            </a:p>
            <a:p>
              <a:pPr marL="0" marR="0" lvl="0" indent="0" algn="ctr" rtl="0">
                <a:lnSpc>
                  <a:spcPct val="100000"/>
                </a:lnSpc>
                <a:spcBef>
                  <a:spcPts val="0"/>
                </a:spcBef>
                <a:spcAft>
                  <a:spcPts val="0"/>
                </a:spcAft>
                <a:buClr>
                  <a:srgbClr val="000000"/>
                </a:buClr>
                <a:buSzPts val="800"/>
                <a:buFont typeface="Arial"/>
                <a:buNone/>
              </a:pPr>
              <a:r>
                <a:rPr lang="en" b="1"/>
                <a:t>STRATTERA</a:t>
              </a:r>
              <a:endParaRPr b="1"/>
            </a:p>
            <a:p>
              <a:pPr marL="0" marR="0" lvl="0" indent="0" algn="ctr" rtl="0">
                <a:lnSpc>
                  <a:spcPct val="100000"/>
                </a:lnSpc>
                <a:spcBef>
                  <a:spcPts val="0"/>
                </a:spcBef>
                <a:spcAft>
                  <a:spcPts val="0"/>
                </a:spcAft>
                <a:buClr>
                  <a:srgbClr val="000000"/>
                </a:buClr>
                <a:buSzPts val="800"/>
                <a:buFont typeface="Arial"/>
                <a:buNone/>
              </a:pPr>
              <a:endParaRPr b="1"/>
            </a:p>
          </p:txBody>
        </p:sp>
      </p:grpSp>
      <p:sp>
        <p:nvSpPr>
          <p:cNvPr id="14827" name="Google Shape;14827;p547"/>
          <p:cNvSpPr txBox="1"/>
          <p:nvPr/>
        </p:nvSpPr>
        <p:spPr>
          <a:xfrm>
            <a:off x="226100" y="154525"/>
            <a:ext cx="654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Bupropion compared to ADHD medications</a:t>
            </a:r>
            <a:endParaRPr b="1"/>
          </a:p>
        </p:txBody>
      </p:sp>
      <p:pic>
        <p:nvPicPr>
          <p:cNvPr id="14828" name="Google Shape;14828;p547"/>
          <p:cNvPicPr preferRelativeResize="0"/>
          <p:nvPr/>
        </p:nvPicPr>
        <p:blipFill>
          <a:blip r:embed="rId9">
            <a:alphaModFix/>
          </a:blip>
          <a:stretch>
            <a:fillRect/>
          </a:stretch>
        </p:blipFill>
        <p:spPr>
          <a:xfrm>
            <a:off x="916027" y="4273272"/>
            <a:ext cx="828096" cy="661975"/>
          </a:xfrm>
          <a:prstGeom prst="rect">
            <a:avLst/>
          </a:prstGeom>
          <a:noFill/>
          <a:ln>
            <a:noFill/>
          </a:ln>
        </p:spPr>
      </p:pic>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Shape 14832"/>
        <p:cNvGrpSpPr/>
        <p:nvPr/>
      </p:nvGrpSpPr>
      <p:grpSpPr>
        <a:xfrm>
          <a:off x="0" y="0"/>
          <a:ext cx="0" cy="0"/>
          <a:chOff x="0" y="0"/>
          <a:chExt cx="0" cy="0"/>
        </a:xfrm>
      </p:grpSpPr>
      <p:grpSp>
        <p:nvGrpSpPr>
          <p:cNvPr id="14833" name="Google Shape;14833;p548"/>
          <p:cNvGrpSpPr/>
          <p:nvPr/>
        </p:nvGrpSpPr>
        <p:grpSpPr>
          <a:xfrm>
            <a:off x="340847" y="1174243"/>
            <a:ext cx="2736624" cy="2924985"/>
            <a:chOff x="1045697" y="726568"/>
            <a:chExt cx="2736624" cy="2924985"/>
          </a:xfrm>
        </p:grpSpPr>
        <p:pic>
          <p:nvPicPr>
            <p:cNvPr id="14834" name="Google Shape;14834;p548"/>
            <p:cNvPicPr preferRelativeResize="0"/>
            <p:nvPr/>
          </p:nvPicPr>
          <p:blipFill>
            <a:blip r:embed="rId3">
              <a:alphaModFix/>
            </a:blip>
            <a:stretch>
              <a:fillRect/>
            </a:stretch>
          </p:blipFill>
          <p:spPr>
            <a:xfrm>
              <a:off x="2771623" y="1824449"/>
              <a:ext cx="437240" cy="377812"/>
            </a:xfrm>
            <a:prstGeom prst="rect">
              <a:avLst/>
            </a:prstGeom>
            <a:noFill/>
            <a:ln>
              <a:noFill/>
            </a:ln>
          </p:spPr>
        </p:pic>
        <p:grpSp>
          <p:nvGrpSpPr>
            <p:cNvPr id="14835" name="Google Shape;14835;p548"/>
            <p:cNvGrpSpPr/>
            <p:nvPr/>
          </p:nvGrpSpPr>
          <p:grpSpPr>
            <a:xfrm>
              <a:off x="1444901" y="726568"/>
              <a:ext cx="1263854" cy="1056367"/>
              <a:chOff x="-2521759" y="897403"/>
              <a:chExt cx="1477500" cy="1089600"/>
            </a:xfrm>
          </p:grpSpPr>
          <p:sp>
            <p:nvSpPr>
              <p:cNvPr id="14836" name="Google Shape;14836;p548"/>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837" name="Google Shape;14837;p548"/>
              <p:cNvGrpSpPr/>
              <p:nvPr/>
            </p:nvGrpSpPr>
            <p:grpSpPr>
              <a:xfrm>
                <a:off x="-2127414" y="1275205"/>
                <a:ext cx="688733" cy="700658"/>
                <a:chOff x="40123" y="-1583761"/>
                <a:chExt cx="688733" cy="1109689"/>
              </a:xfrm>
            </p:grpSpPr>
            <p:grpSp>
              <p:nvGrpSpPr>
                <p:cNvPr id="14838" name="Google Shape;14838;p548"/>
                <p:cNvGrpSpPr/>
                <p:nvPr/>
              </p:nvGrpSpPr>
              <p:grpSpPr>
                <a:xfrm>
                  <a:off x="45124" y="-1327179"/>
                  <a:ext cx="683733" cy="853107"/>
                  <a:chOff x="597574" y="1930371"/>
                  <a:chExt cx="683733" cy="853107"/>
                </a:xfrm>
              </p:grpSpPr>
              <p:grpSp>
                <p:nvGrpSpPr>
                  <p:cNvPr id="14839" name="Google Shape;14839;p548"/>
                  <p:cNvGrpSpPr/>
                  <p:nvPr/>
                </p:nvGrpSpPr>
                <p:grpSpPr>
                  <a:xfrm rot="-5400000">
                    <a:off x="640721" y="2142893"/>
                    <a:ext cx="600335" cy="680836"/>
                    <a:chOff x="15239716" y="-12996420"/>
                    <a:chExt cx="1868456" cy="2463229"/>
                  </a:xfrm>
                </p:grpSpPr>
                <p:pic>
                  <p:nvPicPr>
                    <p:cNvPr id="14840" name="Google Shape;14840;p548" descr="clipped result image"/>
                    <p:cNvPicPr preferRelativeResize="0"/>
                    <p:nvPr/>
                  </p:nvPicPr>
                  <p:blipFill rotWithShape="1">
                    <a:blip r:embed="rId4">
                      <a:alphaModFix/>
                    </a:blip>
                    <a:srcRect/>
                    <a:stretch/>
                  </p:blipFill>
                  <p:spPr>
                    <a:xfrm>
                      <a:off x="16010045" y="-12996420"/>
                      <a:ext cx="1098127" cy="2458497"/>
                    </a:xfrm>
                    <a:prstGeom prst="rect">
                      <a:avLst/>
                    </a:prstGeom>
                    <a:noFill/>
                    <a:ln>
                      <a:noFill/>
                    </a:ln>
                  </p:spPr>
                </p:pic>
                <p:pic>
                  <p:nvPicPr>
                    <p:cNvPr id="14841" name="Google Shape;14841;p548" descr="clipped result image"/>
                    <p:cNvPicPr preferRelativeResize="0"/>
                    <p:nvPr/>
                  </p:nvPicPr>
                  <p:blipFill rotWithShape="1">
                    <a:blip r:embed="rId5">
                      <a:alphaModFix/>
                    </a:blip>
                    <a:srcRect/>
                    <a:stretch/>
                  </p:blipFill>
                  <p:spPr>
                    <a:xfrm>
                      <a:off x="15239716" y="-12991688"/>
                      <a:ext cx="1106322" cy="2458497"/>
                    </a:xfrm>
                    <a:prstGeom prst="rect">
                      <a:avLst/>
                    </a:prstGeom>
                    <a:noFill/>
                    <a:ln>
                      <a:noFill/>
                    </a:ln>
                  </p:spPr>
                </p:pic>
              </p:grpSp>
              <p:pic>
                <p:nvPicPr>
                  <p:cNvPr id="14842" name="Google Shape;14842;p548" descr="clipped result image"/>
                  <p:cNvPicPr preferRelativeResize="0"/>
                  <p:nvPr/>
                </p:nvPicPr>
                <p:blipFill rotWithShape="1">
                  <a:blip r:embed="rId6">
                    <a:alphaModFix/>
                  </a:blip>
                  <a:srcRect/>
                  <a:stretch/>
                </p:blipFill>
                <p:spPr>
                  <a:xfrm rot="-5400000">
                    <a:off x="760924" y="1767021"/>
                    <a:ext cx="352828" cy="679529"/>
                  </a:xfrm>
                  <a:prstGeom prst="rect">
                    <a:avLst/>
                  </a:prstGeom>
                  <a:noFill/>
                  <a:ln>
                    <a:noFill/>
                  </a:ln>
                </p:spPr>
              </p:pic>
            </p:grpSp>
            <p:pic>
              <p:nvPicPr>
                <p:cNvPr id="14843" name="Google Shape;14843;p548" descr="clipped result image"/>
                <p:cNvPicPr preferRelativeResize="0"/>
                <p:nvPr/>
              </p:nvPicPr>
              <p:blipFill rotWithShape="1">
                <a:blip r:embed="rId7">
                  <a:alphaModFix/>
                </a:blip>
                <a:srcRect/>
                <a:stretch/>
              </p:blipFill>
              <p:spPr>
                <a:xfrm rot="-5400000">
                  <a:off x="203473" y="-1747111"/>
                  <a:ext cx="352828" cy="679529"/>
                </a:xfrm>
                <a:prstGeom prst="rect">
                  <a:avLst/>
                </a:prstGeom>
                <a:noFill/>
                <a:ln>
                  <a:noFill/>
                </a:ln>
              </p:spPr>
            </p:pic>
          </p:grpSp>
        </p:grpSp>
        <p:sp>
          <p:nvSpPr>
            <p:cNvPr id="14844" name="Google Shape;14844;p548"/>
            <p:cNvSpPr txBox="1"/>
            <p:nvPr/>
          </p:nvSpPr>
          <p:spPr>
            <a:xfrm>
              <a:off x="1831153" y="835947"/>
              <a:ext cx="1142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a:t>
              </a:r>
              <a:endParaRPr sz="1200" b="1"/>
            </a:p>
          </p:txBody>
        </p:sp>
        <p:pic>
          <p:nvPicPr>
            <p:cNvPr id="14845" name="Google Shape;14845;p548"/>
            <p:cNvPicPr preferRelativeResize="0"/>
            <p:nvPr/>
          </p:nvPicPr>
          <p:blipFill>
            <a:blip r:embed="rId8">
              <a:alphaModFix/>
            </a:blip>
            <a:stretch>
              <a:fillRect/>
            </a:stretch>
          </p:blipFill>
          <p:spPr>
            <a:xfrm>
              <a:off x="1045697" y="1644689"/>
              <a:ext cx="2736624" cy="2006864"/>
            </a:xfrm>
            <a:prstGeom prst="rect">
              <a:avLst/>
            </a:prstGeom>
            <a:noFill/>
            <a:ln>
              <a:noFill/>
            </a:ln>
          </p:spPr>
        </p:pic>
        <p:sp>
          <p:nvSpPr>
            <p:cNvPr id="14846" name="Google Shape;14846;p548"/>
            <p:cNvSpPr txBox="1"/>
            <p:nvPr/>
          </p:nvSpPr>
          <p:spPr>
            <a:xfrm rot="24628">
              <a:off x="1320755" y="2363391"/>
              <a:ext cx="1507539" cy="3951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1"/>
                <a:t>Bupropion</a:t>
              </a:r>
              <a:endParaRPr b="1"/>
            </a:p>
            <a:p>
              <a:pPr marL="0" marR="0" lvl="0" indent="0" algn="ctr" rtl="0">
                <a:lnSpc>
                  <a:spcPct val="100000"/>
                </a:lnSpc>
                <a:spcBef>
                  <a:spcPts val="0"/>
                </a:spcBef>
                <a:spcAft>
                  <a:spcPts val="0"/>
                </a:spcAft>
                <a:buClr>
                  <a:srgbClr val="000000"/>
                </a:buClr>
                <a:buSzPts val="800"/>
                <a:buFont typeface="Arial"/>
                <a:buNone/>
              </a:pPr>
              <a:r>
                <a:rPr lang="en" b="1"/>
                <a:t>WELLBUTRIN</a:t>
              </a:r>
              <a:endParaRPr b="1"/>
            </a:p>
            <a:p>
              <a:pPr marL="0" marR="0" lvl="0" indent="0" algn="ctr" rtl="0">
                <a:lnSpc>
                  <a:spcPct val="100000"/>
                </a:lnSpc>
                <a:spcBef>
                  <a:spcPts val="0"/>
                </a:spcBef>
                <a:spcAft>
                  <a:spcPts val="0"/>
                </a:spcAft>
                <a:buClr>
                  <a:srgbClr val="000000"/>
                </a:buClr>
                <a:buSzPts val="800"/>
                <a:buFont typeface="Arial"/>
                <a:buNone/>
              </a:pPr>
              <a:endParaRPr b="1"/>
            </a:p>
          </p:txBody>
        </p:sp>
        <p:sp>
          <p:nvSpPr>
            <p:cNvPr id="14847" name="Google Shape;14847;p548"/>
            <p:cNvSpPr/>
            <p:nvPr/>
          </p:nvSpPr>
          <p:spPr>
            <a:xfrm>
              <a:off x="1771323" y="1803929"/>
              <a:ext cx="555900" cy="5343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848" name="Google Shape;14848;p548"/>
            <p:cNvCxnSpPr/>
            <p:nvPr/>
          </p:nvCxnSpPr>
          <p:spPr>
            <a:xfrm>
              <a:off x="1889356" y="3586628"/>
              <a:ext cx="275100" cy="0"/>
            </a:xfrm>
            <a:prstGeom prst="straightConnector1">
              <a:avLst/>
            </a:prstGeom>
            <a:noFill/>
            <a:ln w="28575" cap="flat" cmpd="sng">
              <a:solidFill>
                <a:schemeClr val="dk2"/>
              </a:solidFill>
              <a:prstDash val="solid"/>
              <a:round/>
              <a:headEnd type="none" w="med" len="med"/>
              <a:tailEnd type="none" w="med" len="med"/>
            </a:ln>
          </p:spPr>
        </p:cxnSp>
      </p:grpSp>
      <p:grpSp>
        <p:nvGrpSpPr>
          <p:cNvPr id="14849" name="Google Shape;14849;p548"/>
          <p:cNvGrpSpPr/>
          <p:nvPr/>
        </p:nvGrpSpPr>
        <p:grpSpPr>
          <a:xfrm>
            <a:off x="3343605" y="2092501"/>
            <a:ext cx="2736471" cy="2006736"/>
            <a:chOff x="2255525" y="2002110"/>
            <a:chExt cx="3662301" cy="2685675"/>
          </a:xfrm>
        </p:grpSpPr>
        <p:pic>
          <p:nvPicPr>
            <p:cNvPr id="14850" name="Google Shape;14850;p548"/>
            <p:cNvPicPr preferRelativeResize="0"/>
            <p:nvPr/>
          </p:nvPicPr>
          <p:blipFill>
            <a:blip r:embed="rId8">
              <a:alphaModFix/>
            </a:blip>
            <a:stretch>
              <a:fillRect/>
            </a:stretch>
          </p:blipFill>
          <p:spPr>
            <a:xfrm>
              <a:off x="2255525" y="2002110"/>
              <a:ext cx="3662301" cy="2685675"/>
            </a:xfrm>
            <a:prstGeom prst="rect">
              <a:avLst/>
            </a:prstGeom>
            <a:noFill/>
            <a:ln>
              <a:noFill/>
            </a:ln>
          </p:spPr>
        </p:pic>
        <p:sp>
          <p:nvSpPr>
            <p:cNvPr id="14851" name="Google Shape;14851;p548"/>
            <p:cNvSpPr/>
            <p:nvPr/>
          </p:nvSpPr>
          <p:spPr>
            <a:xfrm>
              <a:off x="3168407" y="22343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852" name="Google Shape;14852;p548"/>
            <p:cNvCxnSpPr/>
            <p:nvPr/>
          </p:nvCxnSpPr>
          <p:spPr>
            <a:xfrm>
              <a:off x="3369404" y="4602564"/>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4853" name="Google Shape;14853;p548"/>
            <p:cNvCxnSpPr/>
            <p:nvPr/>
          </p:nvCxnSpPr>
          <p:spPr>
            <a:xfrm>
              <a:off x="3369404" y="2102287"/>
              <a:ext cx="385200" cy="0"/>
            </a:xfrm>
            <a:prstGeom prst="straightConnector1">
              <a:avLst/>
            </a:prstGeom>
            <a:noFill/>
            <a:ln w="28575" cap="flat" cmpd="sng">
              <a:solidFill>
                <a:schemeClr val="dk2"/>
              </a:solidFill>
              <a:prstDash val="solid"/>
              <a:round/>
              <a:headEnd type="none" w="med" len="med"/>
              <a:tailEnd type="none" w="med" len="med"/>
            </a:ln>
          </p:spPr>
        </p:cxnSp>
        <p:sp>
          <p:nvSpPr>
            <p:cNvPr id="14854" name="Google Shape;14854;p548"/>
            <p:cNvSpPr txBox="1"/>
            <p:nvPr/>
          </p:nvSpPr>
          <p:spPr>
            <a:xfrm rot="24443">
              <a:off x="2608276" y="295968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1"/>
                <a:t>Atomoxetine</a:t>
              </a:r>
              <a:endParaRPr b="1"/>
            </a:p>
            <a:p>
              <a:pPr marL="0" marR="0" lvl="0" indent="0" algn="ctr" rtl="0">
                <a:lnSpc>
                  <a:spcPct val="100000"/>
                </a:lnSpc>
                <a:spcBef>
                  <a:spcPts val="0"/>
                </a:spcBef>
                <a:spcAft>
                  <a:spcPts val="0"/>
                </a:spcAft>
                <a:buClr>
                  <a:srgbClr val="000000"/>
                </a:buClr>
                <a:buSzPts val="800"/>
                <a:buFont typeface="Arial"/>
                <a:buNone/>
              </a:pPr>
              <a:r>
                <a:rPr lang="en" b="1"/>
                <a:t>STRATTERA</a:t>
              </a:r>
              <a:endParaRPr b="1"/>
            </a:p>
            <a:p>
              <a:pPr marL="0" marR="0" lvl="0" indent="0" algn="ctr" rtl="0">
                <a:lnSpc>
                  <a:spcPct val="100000"/>
                </a:lnSpc>
                <a:spcBef>
                  <a:spcPts val="0"/>
                </a:spcBef>
                <a:spcAft>
                  <a:spcPts val="0"/>
                </a:spcAft>
                <a:buClr>
                  <a:srgbClr val="000000"/>
                </a:buClr>
                <a:buSzPts val="800"/>
                <a:buFont typeface="Arial"/>
                <a:buNone/>
              </a:pPr>
              <a:endParaRPr b="1"/>
            </a:p>
          </p:txBody>
        </p:sp>
      </p:grpSp>
      <p:grpSp>
        <p:nvGrpSpPr>
          <p:cNvPr id="14855" name="Google Shape;14855;p548"/>
          <p:cNvGrpSpPr/>
          <p:nvPr/>
        </p:nvGrpSpPr>
        <p:grpSpPr>
          <a:xfrm>
            <a:off x="6162636" y="2008826"/>
            <a:ext cx="2736532" cy="2094944"/>
            <a:chOff x="2415125" y="1804750"/>
            <a:chExt cx="3508374" cy="2685826"/>
          </a:xfrm>
        </p:grpSpPr>
        <p:pic>
          <p:nvPicPr>
            <p:cNvPr id="14856" name="Google Shape;14856;p548"/>
            <p:cNvPicPr preferRelativeResize="0"/>
            <p:nvPr/>
          </p:nvPicPr>
          <p:blipFill>
            <a:blip r:embed="rId9">
              <a:alphaModFix/>
            </a:blip>
            <a:stretch>
              <a:fillRect/>
            </a:stretch>
          </p:blipFill>
          <p:spPr>
            <a:xfrm>
              <a:off x="2415125" y="1804750"/>
              <a:ext cx="3508374" cy="2685826"/>
            </a:xfrm>
            <a:prstGeom prst="rect">
              <a:avLst/>
            </a:prstGeom>
            <a:noFill/>
            <a:ln>
              <a:noFill/>
            </a:ln>
          </p:spPr>
        </p:pic>
        <p:grpSp>
          <p:nvGrpSpPr>
            <p:cNvPr id="14857" name="Google Shape;14857;p548"/>
            <p:cNvGrpSpPr/>
            <p:nvPr/>
          </p:nvGrpSpPr>
          <p:grpSpPr>
            <a:xfrm>
              <a:off x="3477222" y="2000124"/>
              <a:ext cx="447158" cy="2399792"/>
              <a:chOff x="4435083" y="1958285"/>
              <a:chExt cx="420617" cy="2257353"/>
            </a:xfrm>
          </p:grpSpPr>
          <p:grpSp>
            <p:nvGrpSpPr>
              <p:cNvPr id="14858" name="Google Shape;14858;p548"/>
              <p:cNvGrpSpPr/>
              <p:nvPr/>
            </p:nvGrpSpPr>
            <p:grpSpPr>
              <a:xfrm>
                <a:off x="4447400" y="2278000"/>
                <a:ext cx="408300" cy="183625"/>
                <a:chOff x="1167350" y="1102900"/>
                <a:chExt cx="408300" cy="183625"/>
              </a:xfrm>
            </p:grpSpPr>
            <p:cxnSp>
              <p:nvCxnSpPr>
                <p:cNvPr id="14859" name="Google Shape;14859;p548"/>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4860" name="Google Shape;14860;p548"/>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4861" name="Google Shape;14861;p548"/>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4862" name="Google Shape;14862;p548"/>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4863" name="Google Shape;14863;p548"/>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4864" name="Google Shape;14864;p548"/>
            <p:cNvSpPr txBox="1"/>
            <p:nvPr/>
          </p:nvSpPr>
          <p:spPr>
            <a:xfrm rot="24443">
              <a:off x="2645986" y="28712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1"/>
                <a:t>Methylphenidate</a:t>
              </a:r>
              <a:endParaRPr b="1"/>
            </a:p>
            <a:p>
              <a:pPr marL="0" marR="0" lvl="0" indent="0" algn="ctr" rtl="0">
                <a:lnSpc>
                  <a:spcPct val="100000"/>
                </a:lnSpc>
                <a:spcBef>
                  <a:spcPts val="0"/>
                </a:spcBef>
                <a:spcAft>
                  <a:spcPts val="0"/>
                </a:spcAft>
                <a:buClr>
                  <a:srgbClr val="000000"/>
                </a:buClr>
                <a:buSzPts val="800"/>
                <a:buFont typeface="Arial"/>
                <a:buNone/>
              </a:pPr>
              <a:r>
                <a:rPr lang="en" b="1"/>
                <a:t>RITALIN</a:t>
              </a:r>
              <a:endParaRPr b="1"/>
            </a:p>
            <a:p>
              <a:pPr marL="0" marR="0" lvl="0" indent="0" algn="ctr" rtl="0">
                <a:lnSpc>
                  <a:spcPct val="100000"/>
                </a:lnSpc>
                <a:spcBef>
                  <a:spcPts val="0"/>
                </a:spcBef>
                <a:spcAft>
                  <a:spcPts val="0"/>
                </a:spcAft>
                <a:buClr>
                  <a:srgbClr val="000000"/>
                </a:buClr>
                <a:buSzPts val="800"/>
                <a:buFont typeface="Arial"/>
                <a:buNone/>
              </a:pPr>
              <a:endParaRPr b="1"/>
            </a:p>
          </p:txBody>
        </p:sp>
      </p:grpSp>
      <p:sp>
        <p:nvSpPr>
          <p:cNvPr id="14865" name="Google Shape;14865;p548"/>
          <p:cNvSpPr txBox="1"/>
          <p:nvPr/>
        </p:nvSpPr>
        <p:spPr>
          <a:xfrm>
            <a:off x="226100" y="154525"/>
            <a:ext cx="654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Bupropion compared to ADHD medications</a:t>
            </a:r>
            <a:endParaRPr b="1"/>
          </a:p>
        </p:txBody>
      </p:sp>
      <p:pic>
        <p:nvPicPr>
          <p:cNvPr id="14866" name="Google Shape;14866;p548"/>
          <p:cNvPicPr preferRelativeResize="0"/>
          <p:nvPr/>
        </p:nvPicPr>
        <p:blipFill>
          <a:blip r:embed="rId10">
            <a:alphaModFix/>
          </a:blip>
          <a:stretch>
            <a:fillRect/>
          </a:stretch>
        </p:blipFill>
        <p:spPr>
          <a:xfrm>
            <a:off x="916027" y="4273272"/>
            <a:ext cx="828096" cy="661975"/>
          </a:xfrm>
          <a:prstGeom prst="rect">
            <a:avLst/>
          </a:prstGeom>
          <a:noFill/>
          <a:ln>
            <a:noFill/>
          </a:ln>
        </p:spPr>
      </p:pic>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Shape 14870"/>
        <p:cNvGrpSpPr/>
        <p:nvPr/>
      </p:nvGrpSpPr>
      <p:grpSpPr>
        <a:xfrm>
          <a:off x="0" y="0"/>
          <a:ext cx="0" cy="0"/>
          <a:chOff x="0" y="0"/>
          <a:chExt cx="0" cy="0"/>
        </a:xfrm>
      </p:grpSpPr>
      <p:grpSp>
        <p:nvGrpSpPr>
          <p:cNvPr id="14871" name="Google Shape;14871;p549"/>
          <p:cNvGrpSpPr/>
          <p:nvPr/>
        </p:nvGrpSpPr>
        <p:grpSpPr>
          <a:xfrm>
            <a:off x="340847" y="1174243"/>
            <a:ext cx="2736624" cy="2924985"/>
            <a:chOff x="1045697" y="726568"/>
            <a:chExt cx="2736624" cy="2924985"/>
          </a:xfrm>
        </p:grpSpPr>
        <p:pic>
          <p:nvPicPr>
            <p:cNvPr id="14872" name="Google Shape;14872;p549"/>
            <p:cNvPicPr preferRelativeResize="0"/>
            <p:nvPr/>
          </p:nvPicPr>
          <p:blipFill>
            <a:blip r:embed="rId3">
              <a:alphaModFix/>
            </a:blip>
            <a:stretch>
              <a:fillRect/>
            </a:stretch>
          </p:blipFill>
          <p:spPr>
            <a:xfrm>
              <a:off x="2771623" y="1824449"/>
              <a:ext cx="437240" cy="377812"/>
            </a:xfrm>
            <a:prstGeom prst="rect">
              <a:avLst/>
            </a:prstGeom>
            <a:noFill/>
            <a:ln>
              <a:noFill/>
            </a:ln>
          </p:spPr>
        </p:pic>
        <p:grpSp>
          <p:nvGrpSpPr>
            <p:cNvPr id="14873" name="Google Shape;14873;p549"/>
            <p:cNvGrpSpPr/>
            <p:nvPr/>
          </p:nvGrpSpPr>
          <p:grpSpPr>
            <a:xfrm>
              <a:off x="1444901" y="726568"/>
              <a:ext cx="1263854" cy="1056367"/>
              <a:chOff x="-2521759" y="897403"/>
              <a:chExt cx="1477500" cy="1089600"/>
            </a:xfrm>
          </p:grpSpPr>
          <p:sp>
            <p:nvSpPr>
              <p:cNvPr id="14874" name="Google Shape;14874;p549"/>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875" name="Google Shape;14875;p549"/>
              <p:cNvGrpSpPr/>
              <p:nvPr/>
            </p:nvGrpSpPr>
            <p:grpSpPr>
              <a:xfrm>
                <a:off x="-2127414" y="1275205"/>
                <a:ext cx="688733" cy="700658"/>
                <a:chOff x="40123" y="-1583761"/>
                <a:chExt cx="688733" cy="1109689"/>
              </a:xfrm>
            </p:grpSpPr>
            <p:grpSp>
              <p:nvGrpSpPr>
                <p:cNvPr id="14876" name="Google Shape;14876;p549"/>
                <p:cNvGrpSpPr/>
                <p:nvPr/>
              </p:nvGrpSpPr>
              <p:grpSpPr>
                <a:xfrm>
                  <a:off x="45124" y="-1327179"/>
                  <a:ext cx="683733" cy="853107"/>
                  <a:chOff x="597574" y="1930371"/>
                  <a:chExt cx="683733" cy="853107"/>
                </a:xfrm>
              </p:grpSpPr>
              <p:grpSp>
                <p:nvGrpSpPr>
                  <p:cNvPr id="14877" name="Google Shape;14877;p549"/>
                  <p:cNvGrpSpPr/>
                  <p:nvPr/>
                </p:nvGrpSpPr>
                <p:grpSpPr>
                  <a:xfrm rot="-5400000">
                    <a:off x="640721" y="2142893"/>
                    <a:ext cx="600335" cy="680836"/>
                    <a:chOff x="15239716" y="-12996420"/>
                    <a:chExt cx="1868456" cy="2463229"/>
                  </a:xfrm>
                </p:grpSpPr>
                <p:pic>
                  <p:nvPicPr>
                    <p:cNvPr id="14878" name="Google Shape;14878;p549" descr="clipped result image"/>
                    <p:cNvPicPr preferRelativeResize="0"/>
                    <p:nvPr/>
                  </p:nvPicPr>
                  <p:blipFill rotWithShape="1">
                    <a:blip r:embed="rId4">
                      <a:alphaModFix/>
                    </a:blip>
                    <a:srcRect/>
                    <a:stretch/>
                  </p:blipFill>
                  <p:spPr>
                    <a:xfrm>
                      <a:off x="16010045" y="-12996420"/>
                      <a:ext cx="1098127" cy="2458497"/>
                    </a:xfrm>
                    <a:prstGeom prst="rect">
                      <a:avLst/>
                    </a:prstGeom>
                    <a:noFill/>
                    <a:ln>
                      <a:noFill/>
                    </a:ln>
                  </p:spPr>
                </p:pic>
                <p:pic>
                  <p:nvPicPr>
                    <p:cNvPr id="14879" name="Google Shape;14879;p549" descr="clipped result image"/>
                    <p:cNvPicPr preferRelativeResize="0"/>
                    <p:nvPr/>
                  </p:nvPicPr>
                  <p:blipFill rotWithShape="1">
                    <a:blip r:embed="rId5">
                      <a:alphaModFix/>
                    </a:blip>
                    <a:srcRect/>
                    <a:stretch/>
                  </p:blipFill>
                  <p:spPr>
                    <a:xfrm>
                      <a:off x="15239716" y="-12991688"/>
                      <a:ext cx="1106322" cy="2458497"/>
                    </a:xfrm>
                    <a:prstGeom prst="rect">
                      <a:avLst/>
                    </a:prstGeom>
                    <a:noFill/>
                    <a:ln>
                      <a:noFill/>
                    </a:ln>
                  </p:spPr>
                </p:pic>
              </p:grpSp>
              <p:pic>
                <p:nvPicPr>
                  <p:cNvPr id="14880" name="Google Shape;14880;p549" descr="clipped result image"/>
                  <p:cNvPicPr preferRelativeResize="0"/>
                  <p:nvPr/>
                </p:nvPicPr>
                <p:blipFill rotWithShape="1">
                  <a:blip r:embed="rId6">
                    <a:alphaModFix/>
                  </a:blip>
                  <a:srcRect/>
                  <a:stretch/>
                </p:blipFill>
                <p:spPr>
                  <a:xfrm rot="-5400000">
                    <a:off x="760924" y="1767021"/>
                    <a:ext cx="352828" cy="679529"/>
                  </a:xfrm>
                  <a:prstGeom prst="rect">
                    <a:avLst/>
                  </a:prstGeom>
                  <a:noFill/>
                  <a:ln>
                    <a:noFill/>
                  </a:ln>
                </p:spPr>
              </p:pic>
            </p:grpSp>
            <p:pic>
              <p:nvPicPr>
                <p:cNvPr id="14881" name="Google Shape;14881;p549" descr="clipped result image"/>
                <p:cNvPicPr preferRelativeResize="0"/>
                <p:nvPr/>
              </p:nvPicPr>
              <p:blipFill rotWithShape="1">
                <a:blip r:embed="rId7">
                  <a:alphaModFix/>
                </a:blip>
                <a:srcRect/>
                <a:stretch/>
              </p:blipFill>
              <p:spPr>
                <a:xfrm rot="-5400000">
                  <a:off x="203473" y="-1747111"/>
                  <a:ext cx="352828" cy="679529"/>
                </a:xfrm>
                <a:prstGeom prst="rect">
                  <a:avLst/>
                </a:prstGeom>
                <a:noFill/>
                <a:ln>
                  <a:noFill/>
                </a:ln>
              </p:spPr>
            </p:pic>
          </p:grpSp>
        </p:grpSp>
        <p:sp>
          <p:nvSpPr>
            <p:cNvPr id="14882" name="Google Shape;14882;p549"/>
            <p:cNvSpPr txBox="1"/>
            <p:nvPr/>
          </p:nvSpPr>
          <p:spPr>
            <a:xfrm>
              <a:off x="1831153" y="835947"/>
              <a:ext cx="1142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a:t>
              </a:r>
              <a:endParaRPr sz="1200" b="1"/>
            </a:p>
          </p:txBody>
        </p:sp>
        <p:pic>
          <p:nvPicPr>
            <p:cNvPr id="14883" name="Google Shape;14883;p549"/>
            <p:cNvPicPr preferRelativeResize="0"/>
            <p:nvPr/>
          </p:nvPicPr>
          <p:blipFill>
            <a:blip r:embed="rId8">
              <a:alphaModFix/>
            </a:blip>
            <a:stretch>
              <a:fillRect/>
            </a:stretch>
          </p:blipFill>
          <p:spPr>
            <a:xfrm>
              <a:off x="1045697" y="1644689"/>
              <a:ext cx="2736624" cy="2006864"/>
            </a:xfrm>
            <a:prstGeom prst="rect">
              <a:avLst/>
            </a:prstGeom>
            <a:noFill/>
            <a:ln>
              <a:noFill/>
            </a:ln>
          </p:spPr>
        </p:pic>
        <p:sp>
          <p:nvSpPr>
            <p:cNvPr id="14884" name="Google Shape;14884;p549"/>
            <p:cNvSpPr txBox="1"/>
            <p:nvPr/>
          </p:nvSpPr>
          <p:spPr>
            <a:xfrm rot="24628">
              <a:off x="1320755" y="2363391"/>
              <a:ext cx="1507539" cy="3951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1"/>
                <a:t>Bupropion</a:t>
              </a:r>
              <a:endParaRPr b="1"/>
            </a:p>
            <a:p>
              <a:pPr marL="0" marR="0" lvl="0" indent="0" algn="ctr" rtl="0">
                <a:lnSpc>
                  <a:spcPct val="100000"/>
                </a:lnSpc>
                <a:spcBef>
                  <a:spcPts val="0"/>
                </a:spcBef>
                <a:spcAft>
                  <a:spcPts val="0"/>
                </a:spcAft>
                <a:buClr>
                  <a:srgbClr val="000000"/>
                </a:buClr>
                <a:buSzPts val="800"/>
                <a:buFont typeface="Arial"/>
                <a:buNone/>
              </a:pPr>
              <a:r>
                <a:rPr lang="en" b="1"/>
                <a:t>WELLBUTRIN</a:t>
              </a:r>
              <a:endParaRPr b="1"/>
            </a:p>
            <a:p>
              <a:pPr marL="0" marR="0" lvl="0" indent="0" algn="ctr" rtl="0">
                <a:lnSpc>
                  <a:spcPct val="100000"/>
                </a:lnSpc>
                <a:spcBef>
                  <a:spcPts val="0"/>
                </a:spcBef>
                <a:spcAft>
                  <a:spcPts val="0"/>
                </a:spcAft>
                <a:buClr>
                  <a:srgbClr val="000000"/>
                </a:buClr>
                <a:buSzPts val="800"/>
                <a:buFont typeface="Arial"/>
                <a:buNone/>
              </a:pPr>
              <a:endParaRPr b="1"/>
            </a:p>
          </p:txBody>
        </p:sp>
        <p:sp>
          <p:nvSpPr>
            <p:cNvPr id="14885" name="Google Shape;14885;p549"/>
            <p:cNvSpPr/>
            <p:nvPr/>
          </p:nvSpPr>
          <p:spPr>
            <a:xfrm>
              <a:off x="1771323" y="1803929"/>
              <a:ext cx="555900" cy="5343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886" name="Google Shape;14886;p549"/>
            <p:cNvCxnSpPr/>
            <p:nvPr/>
          </p:nvCxnSpPr>
          <p:spPr>
            <a:xfrm>
              <a:off x="1889356" y="3586628"/>
              <a:ext cx="275100" cy="0"/>
            </a:xfrm>
            <a:prstGeom prst="straightConnector1">
              <a:avLst/>
            </a:prstGeom>
            <a:noFill/>
            <a:ln w="28575" cap="flat" cmpd="sng">
              <a:solidFill>
                <a:schemeClr val="dk2"/>
              </a:solidFill>
              <a:prstDash val="solid"/>
              <a:round/>
              <a:headEnd type="none" w="med" len="med"/>
              <a:tailEnd type="none" w="med" len="med"/>
            </a:ln>
          </p:spPr>
        </p:cxnSp>
      </p:grpSp>
      <p:grpSp>
        <p:nvGrpSpPr>
          <p:cNvPr id="14887" name="Google Shape;14887;p549"/>
          <p:cNvGrpSpPr/>
          <p:nvPr/>
        </p:nvGrpSpPr>
        <p:grpSpPr>
          <a:xfrm>
            <a:off x="3343605" y="2092501"/>
            <a:ext cx="2736471" cy="2006736"/>
            <a:chOff x="2255525" y="2002110"/>
            <a:chExt cx="3662301" cy="2685675"/>
          </a:xfrm>
        </p:grpSpPr>
        <p:pic>
          <p:nvPicPr>
            <p:cNvPr id="14888" name="Google Shape;14888;p549"/>
            <p:cNvPicPr preferRelativeResize="0"/>
            <p:nvPr/>
          </p:nvPicPr>
          <p:blipFill>
            <a:blip r:embed="rId8">
              <a:alphaModFix/>
            </a:blip>
            <a:stretch>
              <a:fillRect/>
            </a:stretch>
          </p:blipFill>
          <p:spPr>
            <a:xfrm>
              <a:off x="2255525" y="2002110"/>
              <a:ext cx="3662301" cy="2685675"/>
            </a:xfrm>
            <a:prstGeom prst="rect">
              <a:avLst/>
            </a:prstGeom>
            <a:noFill/>
            <a:ln>
              <a:noFill/>
            </a:ln>
          </p:spPr>
        </p:pic>
        <p:sp>
          <p:nvSpPr>
            <p:cNvPr id="14889" name="Google Shape;14889;p549"/>
            <p:cNvSpPr/>
            <p:nvPr/>
          </p:nvSpPr>
          <p:spPr>
            <a:xfrm>
              <a:off x="3168407" y="22343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890" name="Google Shape;14890;p549"/>
            <p:cNvCxnSpPr/>
            <p:nvPr/>
          </p:nvCxnSpPr>
          <p:spPr>
            <a:xfrm>
              <a:off x="3369404" y="4602564"/>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4891" name="Google Shape;14891;p549"/>
            <p:cNvCxnSpPr/>
            <p:nvPr/>
          </p:nvCxnSpPr>
          <p:spPr>
            <a:xfrm>
              <a:off x="3369404" y="2102287"/>
              <a:ext cx="385200" cy="0"/>
            </a:xfrm>
            <a:prstGeom prst="straightConnector1">
              <a:avLst/>
            </a:prstGeom>
            <a:noFill/>
            <a:ln w="28575" cap="flat" cmpd="sng">
              <a:solidFill>
                <a:schemeClr val="dk2"/>
              </a:solidFill>
              <a:prstDash val="solid"/>
              <a:round/>
              <a:headEnd type="none" w="med" len="med"/>
              <a:tailEnd type="none" w="med" len="med"/>
            </a:ln>
          </p:spPr>
        </p:cxnSp>
        <p:sp>
          <p:nvSpPr>
            <p:cNvPr id="14892" name="Google Shape;14892;p549"/>
            <p:cNvSpPr txBox="1"/>
            <p:nvPr/>
          </p:nvSpPr>
          <p:spPr>
            <a:xfrm rot="24443">
              <a:off x="2608276" y="295968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1"/>
                <a:t>Atomoxetine</a:t>
              </a:r>
              <a:endParaRPr b="1"/>
            </a:p>
            <a:p>
              <a:pPr marL="0" marR="0" lvl="0" indent="0" algn="ctr" rtl="0">
                <a:lnSpc>
                  <a:spcPct val="100000"/>
                </a:lnSpc>
                <a:spcBef>
                  <a:spcPts val="0"/>
                </a:spcBef>
                <a:spcAft>
                  <a:spcPts val="0"/>
                </a:spcAft>
                <a:buClr>
                  <a:srgbClr val="000000"/>
                </a:buClr>
                <a:buSzPts val="800"/>
                <a:buFont typeface="Arial"/>
                <a:buNone/>
              </a:pPr>
              <a:r>
                <a:rPr lang="en" b="1"/>
                <a:t>STRATTERA</a:t>
              </a:r>
              <a:endParaRPr b="1"/>
            </a:p>
            <a:p>
              <a:pPr marL="0" marR="0" lvl="0" indent="0" algn="ctr" rtl="0">
                <a:lnSpc>
                  <a:spcPct val="100000"/>
                </a:lnSpc>
                <a:spcBef>
                  <a:spcPts val="0"/>
                </a:spcBef>
                <a:spcAft>
                  <a:spcPts val="0"/>
                </a:spcAft>
                <a:buClr>
                  <a:srgbClr val="000000"/>
                </a:buClr>
                <a:buSzPts val="800"/>
                <a:buFont typeface="Arial"/>
                <a:buNone/>
              </a:pPr>
              <a:endParaRPr b="1"/>
            </a:p>
          </p:txBody>
        </p:sp>
      </p:grpSp>
      <p:grpSp>
        <p:nvGrpSpPr>
          <p:cNvPr id="14893" name="Google Shape;14893;p549"/>
          <p:cNvGrpSpPr/>
          <p:nvPr/>
        </p:nvGrpSpPr>
        <p:grpSpPr>
          <a:xfrm>
            <a:off x="6162636" y="2008826"/>
            <a:ext cx="2736532" cy="2094944"/>
            <a:chOff x="2415125" y="1804750"/>
            <a:chExt cx="3508374" cy="2685826"/>
          </a:xfrm>
        </p:grpSpPr>
        <p:pic>
          <p:nvPicPr>
            <p:cNvPr id="14894" name="Google Shape;14894;p549"/>
            <p:cNvPicPr preferRelativeResize="0"/>
            <p:nvPr/>
          </p:nvPicPr>
          <p:blipFill>
            <a:blip r:embed="rId9">
              <a:alphaModFix/>
            </a:blip>
            <a:stretch>
              <a:fillRect/>
            </a:stretch>
          </p:blipFill>
          <p:spPr>
            <a:xfrm>
              <a:off x="2415125" y="1804750"/>
              <a:ext cx="3508374" cy="2685826"/>
            </a:xfrm>
            <a:prstGeom prst="rect">
              <a:avLst/>
            </a:prstGeom>
            <a:noFill/>
            <a:ln>
              <a:noFill/>
            </a:ln>
          </p:spPr>
        </p:pic>
        <p:grpSp>
          <p:nvGrpSpPr>
            <p:cNvPr id="14895" name="Google Shape;14895;p549"/>
            <p:cNvGrpSpPr/>
            <p:nvPr/>
          </p:nvGrpSpPr>
          <p:grpSpPr>
            <a:xfrm>
              <a:off x="3477222" y="2000124"/>
              <a:ext cx="447158" cy="2399792"/>
              <a:chOff x="4435083" y="1958285"/>
              <a:chExt cx="420617" cy="2257353"/>
            </a:xfrm>
          </p:grpSpPr>
          <p:grpSp>
            <p:nvGrpSpPr>
              <p:cNvPr id="14896" name="Google Shape;14896;p549"/>
              <p:cNvGrpSpPr/>
              <p:nvPr/>
            </p:nvGrpSpPr>
            <p:grpSpPr>
              <a:xfrm>
                <a:off x="4447400" y="2278000"/>
                <a:ext cx="408300" cy="183625"/>
                <a:chOff x="1167350" y="1102900"/>
                <a:chExt cx="408300" cy="183625"/>
              </a:xfrm>
            </p:grpSpPr>
            <p:cxnSp>
              <p:nvCxnSpPr>
                <p:cNvPr id="14897" name="Google Shape;14897;p549"/>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4898" name="Google Shape;14898;p549"/>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4899" name="Google Shape;14899;p549"/>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4900" name="Google Shape;14900;p549"/>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4901" name="Google Shape;14901;p549"/>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4902" name="Google Shape;14902;p549"/>
            <p:cNvSpPr txBox="1"/>
            <p:nvPr/>
          </p:nvSpPr>
          <p:spPr>
            <a:xfrm rot="24443">
              <a:off x="2645986" y="28712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1"/>
                <a:t>Methylphenidate</a:t>
              </a:r>
              <a:endParaRPr b="1"/>
            </a:p>
            <a:p>
              <a:pPr marL="0" marR="0" lvl="0" indent="0" algn="ctr" rtl="0">
                <a:lnSpc>
                  <a:spcPct val="100000"/>
                </a:lnSpc>
                <a:spcBef>
                  <a:spcPts val="0"/>
                </a:spcBef>
                <a:spcAft>
                  <a:spcPts val="0"/>
                </a:spcAft>
                <a:buClr>
                  <a:srgbClr val="000000"/>
                </a:buClr>
                <a:buSzPts val="800"/>
                <a:buFont typeface="Arial"/>
                <a:buNone/>
              </a:pPr>
              <a:r>
                <a:rPr lang="en" b="1"/>
                <a:t>RITALIN</a:t>
              </a:r>
              <a:endParaRPr b="1"/>
            </a:p>
            <a:p>
              <a:pPr marL="0" marR="0" lvl="0" indent="0" algn="ctr" rtl="0">
                <a:lnSpc>
                  <a:spcPct val="100000"/>
                </a:lnSpc>
                <a:spcBef>
                  <a:spcPts val="0"/>
                </a:spcBef>
                <a:spcAft>
                  <a:spcPts val="0"/>
                </a:spcAft>
                <a:buClr>
                  <a:srgbClr val="000000"/>
                </a:buClr>
                <a:buSzPts val="800"/>
                <a:buFont typeface="Arial"/>
                <a:buNone/>
              </a:pPr>
              <a:endParaRPr b="1"/>
            </a:p>
          </p:txBody>
        </p:sp>
      </p:grpSp>
      <p:sp>
        <p:nvSpPr>
          <p:cNvPr id="14903" name="Google Shape;14903;p549"/>
          <p:cNvSpPr txBox="1"/>
          <p:nvPr/>
        </p:nvSpPr>
        <p:spPr>
          <a:xfrm>
            <a:off x="226100" y="154525"/>
            <a:ext cx="654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Bupropion compared to ADHD medications</a:t>
            </a:r>
            <a:endParaRPr b="1"/>
          </a:p>
        </p:txBody>
      </p:sp>
      <p:sp>
        <p:nvSpPr>
          <p:cNvPr id="14904" name="Google Shape;14904;p549"/>
          <p:cNvSpPr/>
          <p:nvPr/>
        </p:nvSpPr>
        <p:spPr>
          <a:xfrm rot="1721506">
            <a:off x="2044826" y="3205538"/>
            <a:ext cx="1164139" cy="856072"/>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5" name="Google Shape;14905;p549"/>
          <p:cNvSpPr/>
          <p:nvPr/>
        </p:nvSpPr>
        <p:spPr>
          <a:xfrm rot="1721506">
            <a:off x="5045201" y="3205538"/>
            <a:ext cx="1164139" cy="856072"/>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6" name="Google Shape;14906;p549"/>
          <p:cNvSpPr/>
          <p:nvPr/>
        </p:nvSpPr>
        <p:spPr>
          <a:xfrm rot="1721506">
            <a:off x="7845226" y="3205538"/>
            <a:ext cx="1164139" cy="856072"/>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907" name="Google Shape;14907;p549"/>
          <p:cNvPicPr preferRelativeResize="0"/>
          <p:nvPr/>
        </p:nvPicPr>
        <p:blipFill>
          <a:blip r:embed="rId10">
            <a:alphaModFix/>
          </a:blip>
          <a:stretch>
            <a:fillRect/>
          </a:stretch>
        </p:blipFill>
        <p:spPr>
          <a:xfrm>
            <a:off x="916027" y="4273272"/>
            <a:ext cx="828096" cy="661975"/>
          </a:xfrm>
          <a:prstGeom prst="rect">
            <a:avLst/>
          </a:prstGeom>
          <a:noFill/>
          <a:ln>
            <a:noFill/>
          </a:ln>
        </p:spPr>
      </p:pic>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Shape 14911"/>
        <p:cNvGrpSpPr/>
        <p:nvPr/>
      </p:nvGrpSpPr>
      <p:grpSpPr>
        <a:xfrm>
          <a:off x="0" y="0"/>
          <a:ext cx="0" cy="0"/>
          <a:chOff x="0" y="0"/>
          <a:chExt cx="0" cy="0"/>
        </a:xfrm>
      </p:grpSpPr>
      <p:grpSp>
        <p:nvGrpSpPr>
          <p:cNvPr id="14912" name="Google Shape;14912;p550"/>
          <p:cNvGrpSpPr/>
          <p:nvPr/>
        </p:nvGrpSpPr>
        <p:grpSpPr>
          <a:xfrm>
            <a:off x="340847" y="1174243"/>
            <a:ext cx="2736624" cy="2924985"/>
            <a:chOff x="1045697" y="726568"/>
            <a:chExt cx="2736624" cy="2924985"/>
          </a:xfrm>
        </p:grpSpPr>
        <p:pic>
          <p:nvPicPr>
            <p:cNvPr id="14913" name="Google Shape;14913;p550"/>
            <p:cNvPicPr preferRelativeResize="0"/>
            <p:nvPr/>
          </p:nvPicPr>
          <p:blipFill>
            <a:blip r:embed="rId3">
              <a:alphaModFix/>
            </a:blip>
            <a:stretch>
              <a:fillRect/>
            </a:stretch>
          </p:blipFill>
          <p:spPr>
            <a:xfrm>
              <a:off x="2771623" y="1824449"/>
              <a:ext cx="437240" cy="377812"/>
            </a:xfrm>
            <a:prstGeom prst="rect">
              <a:avLst/>
            </a:prstGeom>
            <a:noFill/>
            <a:ln>
              <a:noFill/>
            </a:ln>
          </p:spPr>
        </p:pic>
        <p:grpSp>
          <p:nvGrpSpPr>
            <p:cNvPr id="14914" name="Google Shape;14914;p550"/>
            <p:cNvGrpSpPr/>
            <p:nvPr/>
          </p:nvGrpSpPr>
          <p:grpSpPr>
            <a:xfrm>
              <a:off x="1444901" y="726568"/>
              <a:ext cx="1263854" cy="1056367"/>
              <a:chOff x="-2521759" y="897403"/>
              <a:chExt cx="1477500" cy="1089600"/>
            </a:xfrm>
          </p:grpSpPr>
          <p:sp>
            <p:nvSpPr>
              <p:cNvPr id="14915" name="Google Shape;14915;p550"/>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916" name="Google Shape;14916;p550"/>
              <p:cNvGrpSpPr/>
              <p:nvPr/>
            </p:nvGrpSpPr>
            <p:grpSpPr>
              <a:xfrm>
                <a:off x="-2127414" y="1275205"/>
                <a:ext cx="688733" cy="700658"/>
                <a:chOff x="40123" y="-1583761"/>
                <a:chExt cx="688733" cy="1109689"/>
              </a:xfrm>
            </p:grpSpPr>
            <p:grpSp>
              <p:nvGrpSpPr>
                <p:cNvPr id="14917" name="Google Shape;14917;p550"/>
                <p:cNvGrpSpPr/>
                <p:nvPr/>
              </p:nvGrpSpPr>
              <p:grpSpPr>
                <a:xfrm>
                  <a:off x="45124" y="-1327179"/>
                  <a:ext cx="683733" cy="853107"/>
                  <a:chOff x="597574" y="1930371"/>
                  <a:chExt cx="683733" cy="853107"/>
                </a:xfrm>
              </p:grpSpPr>
              <p:grpSp>
                <p:nvGrpSpPr>
                  <p:cNvPr id="14918" name="Google Shape;14918;p550"/>
                  <p:cNvGrpSpPr/>
                  <p:nvPr/>
                </p:nvGrpSpPr>
                <p:grpSpPr>
                  <a:xfrm rot="-5400000">
                    <a:off x="640721" y="2142893"/>
                    <a:ext cx="600335" cy="680836"/>
                    <a:chOff x="15239716" y="-12996420"/>
                    <a:chExt cx="1868456" cy="2463229"/>
                  </a:xfrm>
                </p:grpSpPr>
                <p:pic>
                  <p:nvPicPr>
                    <p:cNvPr id="14919" name="Google Shape;14919;p550" descr="clipped result image"/>
                    <p:cNvPicPr preferRelativeResize="0"/>
                    <p:nvPr/>
                  </p:nvPicPr>
                  <p:blipFill rotWithShape="1">
                    <a:blip r:embed="rId4">
                      <a:alphaModFix/>
                    </a:blip>
                    <a:srcRect/>
                    <a:stretch/>
                  </p:blipFill>
                  <p:spPr>
                    <a:xfrm>
                      <a:off x="16010045" y="-12996420"/>
                      <a:ext cx="1098127" cy="2458497"/>
                    </a:xfrm>
                    <a:prstGeom prst="rect">
                      <a:avLst/>
                    </a:prstGeom>
                    <a:noFill/>
                    <a:ln>
                      <a:noFill/>
                    </a:ln>
                  </p:spPr>
                </p:pic>
                <p:pic>
                  <p:nvPicPr>
                    <p:cNvPr id="14920" name="Google Shape;14920;p550" descr="clipped result image"/>
                    <p:cNvPicPr preferRelativeResize="0"/>
                    <p:nvPr/>
                  </p:nvPicPr>
                  <p:blipFill rotWithShape="1">
                    <a:blip r:embed="rId5">
                      <a:alphaModFix/>
                    </a:blip>
                    <a:srcRect/>
                    <a:stretch/>
                  </p:blipFill>
                  <p:spPr>
                    <a:xfrm>
                      <a:off x="15239716" y="-12991688"/>
                      <a:ext cx="1106322" cy="2458497"/>
                    </a:xfrm>
                    <a:prstGeom prst="rect">
                      <a:avLst/>
                    </a:prstGeom>
                    <a:noFill/>
                    <a:ln>
                      <a:noFill/>
                    </a:ln>
                  </p:spPr>
                </p:pic>
              </p:grpSp>
              <p:pic>
                <p:nvPicPr>
                  <p:cNvPr id="14921" name="Google Shape;14921;p550" descr="clipped result image"/>
                  <p:cNvPicPr preferRelativeResize="0"/>
                  <p:nvPr/>
                </p:nvPicPr>
                <p:blipFill rotWithShape="1">
                  <a:blip r:embed="rId6">
                    <a:alphaModFix/>
                  </a:blip>
                  <a:srcRect/>
                  <a:stretch/>
                </p:blipFill>
                <p:spPr>
                  <a:xfrm rot="-5400000">
                    <a:off x="760924" y="1767021"/>
                    <a:ext cx="352828" cy="679529"/>
                  </a:xfrm>
                  <a:prstGeom prst="rect">
                    <a:avLst/>
                  </a:prstGeom>
                  <a:noFill/>
                  <a:ln>
                    <a:noFill/>
                  </a:ln>
                </p:spPr>
              </p:pic>
            </p:grpSp>
            <p:pic>
              <p:nvPicPr>
                <p:cNvPr id="14922" name="Google Shape;14922;p550" descr="clipped result image"/>
                <p:cNvPicPr preferRelativeResize="0"/>
                <p:nvPr/>
              </p:nvPicPr>
              <p:blipFill rotWithShape="1">
                <a:blip r:embed="rId7">
                  <a:alphaModFix/>
                </a:blip>
                <a:srcRect/>
                <a:stretch/>
              </p:blipFill>
              <p:spPr>
                <a:xfrm rot="-5400000">
                  <a:off x="203473" y="-1747111"/>
                  <a:ext cx="352828" cy="679529"/>
                </a:xfrm>
                <a:prstGeom prst="rect">
                  <a:avLst/>
                </a:prstGeom>
                <a:noFill/>
                <a:ln>
                  <a:noFill/>
                </a:ln>
              </p:spPr>
            </p:pic>
          </p:grpSp>
        </p:grpSp>
        <p:sp>
          <p:nvSpPr>
            <p:cNvPr id="14923" name="Google Shape;14923;p550"/>
            <p:cNvSpPr txBox="1"/>
            <p:nvPr/>
          </p:nvSpPr>
          <p:spPr>
            <a:xfrm>
              <a:off x="1831153" y="835947"/>
              <a:ext cx="1142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a:t>
              </a:r>
              <a:endParaRPr sz="1200" b="1"/>
            </a:p>
          </p:txBody>
        </p:sp>
        <p:pic>
          <p:nvPicPr>
            <p:cNvPr id="14924" name="Google Shape;14924;p550"/>
            <p:cNvPicPr preferRelativeResize="0"/>
            <p:nvPr/>
          </p:nvPicPr>
          <p:blipFill>
            <a:blip r:embed="rId8">
              <a:alphaModFix/>
            </a:blip>
            <a:stretch>
              <a:fillRect/>
            </a:stretch>
          </p:blipFill>
          <p:spPr>
            <a:xfrm>
              <a:off x="1045697" y="1644689"/>
              <a:ext cx="2736624" cy="2006864"/>
            </a:xfrm>
            <a:prstGeom prst="rect">
              <a:avLst/>
            </a:prstGeom>
            <a:noFill/>
            <a:ln>
              <a:noFill/>
            </a:ln>
          </p:spPr>
        </p:pic>
        <p:sp>
          <p:nvSpPr>
            <p:cNvPr id="14925" name="Google Shape;14925;p550"/>
            <p:cNvSpPr txBox="1"/>
            <p:nvPr/>
          </p:nvSpPr>
          <p:spPr>
            <a:xfrm rot="24628">
              <a:off x="1320755" y="2363391"/>
              <a:ext cx="1507539" cy="3951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1"/>
                <a:t>Bupropion</a:t>
              </a:r>
              <a:endParaRPr b="1"/>
            </a:p>
            <a:p>
              <a:pPr marL="0" marR="0" lvl="0" indent="0" algn="ctr" rtl="0">
                <a:lnSpc>
                  <a:spcPct val="100000"/>
                </a:lnSpc>
                <a:spcBef>
                  <a:spcPts val="0"/>
                </a:spcBef>
                <a:spcAft>
                  <a:spcPts val="0"/>
                </a:spcAft>
                <a:buClr>
                  <a:srgbClr val="000000"/>
                </a:buClr>
                <a:buSzPts val="800"/>
                <a:buFont typeface="Arial"/>
                <a:buNone/>
              </a:pPr>
              <a:r>
                <a:rPr lang="en" b="1"/>
                <a:t>WELLBUTRIN</a:t>
              </a:r>
              <a:endParaRPr b="1"/>
            </a:p>
            <a:p>
              <a:pPr marL="0" marR="0" lvl="0" indent="0" algn="ctr" rtl="0">
                <a:lnSpc>
                  <a:spcPct val="100000"/>
                </a:lnSpc>
                <a:spcBef>
                  <a:spcPts val="0"/>
                </a:spcBef>
                <a:spcAft>
                  <a:spcPts val="0"/>
                </a:spcAft>
                <a:buClr>
                  <a:srgbClr val="000000"/>
                </a:buClr>
                <a:buSzPts val="800"/>
                <a:buFont typeface="Arial"/>
                <a:buNone/>
              </a:pPr>
              <a:endParaRPr b="1"/>
            </a:p>
          </p:txBody>
        </p:sp>
        <p:sp>
          <p:nvSpPr>
            <p:cNvPr id="14926" name="Google Shape;14926;p550"/>
            <p:cNvSpPr/>
            <p:nvPr/>
          </p:nvSpPr>
          <p:spPr>
            <a:xfrm>
              <a:off x="1771323" y="1803929"/>
              <a:ext cx="555900" cy="5343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927" name="Google Shape;14927;p550"/>
            <p:cNvCxnSpPr/>
            <p:nvPr/>
          </p:nvCxnSpPr>
          <p:spPr>
            <a:xfrm>
              <a:off x="1889356" y="3586628"/>
              <a:ext cx="275100" cy="0"/>
            </a:xfrm>
            <a:prstGeom prst="straightConnector1">
              <a:avLst/>
            </a:prstGeom>
            <a:noFill/>
            <a:ln w="28575" cap="flat" cmpd="sng">
              <a:solidFill>
                <a:schemeClr val="dk2"/>
              </a:solidFill>
              <a:prstDash val="solid"/>
              <a:round/>
              <a:headEnd type="none" w="med" len="med"/>
              <a:tailEnd type="none" w="med" len="med"/>
            </a:ln>
          </p:spPr>
        </p:cxnSp>
      </p:grpSp>
      <p:grpSp>
        <p:nvGrpSpPr>
          <p:cNvPr id="14928" name="Google Shape;14928;p550"/>
          <p:cNvGrpSpPr/>
          <p:nvPr/>
        </p:nvGrpSpPr>
        <p:grpSpPr>
          <a:xfrm>
            <a:off x="3343605" y="2092501"/>
            <a:ext cx="2736471" cy="2006736"/>
            <a:chOff x="2255525" y="2002110"/>
            <a:chExt cx="3662301" cy="2685675"/>
          </a:xfrm>
        </p:grpSpPr>
        <p:pic>
          <p:nvPicPr>
            <p:cNvPr id="14929" name="Google Shape;14929;p550"/>
            <p:cNvPicPr preferRelativeResize="0"/>
            <p:nvPr/>
          </p:nvPicPr>
          <p:blipFill>
            <a:blip r:embed="rId8">
              <a:alphaModFix/>
            </a:blip>
            <a:stretch>
              <a:fillRect/>
            </a:stretch>
          </p:blipFill>
          <p:spPr>
            <a:xfrm>
              <a:off x="2255525" y="2002110"/>
              <a:ext cx="3662301" cy="2685675"/>
            </a:xfrm>
            <a:prstGeom prst="rect">
              <a:avLst/>
            </a:prstGeom>
            <a:noFill/>
            <a:ln>
              <a:noFill/>
            </a:ln>
          </p:spPr>
        </p:pic>
        <p:sp>
          <p:nvSpPr>
            <p:cNvPr id="14930" name="Google Shape;14930;p550"/>
            <p:cNvSpPr/>
            <p:nvPr/>
          </p:nvSpPr>
          <p:spPr>
            <a:xfrm>
              <a:off x="3168407" y="22343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931" name="Google Shape;14931;p550"/>
            <p:cNvCxnSpPr/>
            <p:nvPr/>
          </p:nvCxnSpPr>
          <p:spPr>
            <a:xfrm>
              <a:off x="3369404" y="4602564"/>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4932" name="Google Shape;14932;p550"/>
            <p:cNvCxnSpPr/>
            <p:nvPr/>
          </p:nvCxnSpPr>
          <p:spPr>
            <a:xfrm>
              <a:off x="3369404" y="2102287"/>
              <a:ext cx="385200" cy="0"/>
            </a:xfrm>
            <a:prstGeom prst="straightConnector1">
              <a:avLst/>
            </a:prstGeom>
            <a:noFill/>
            <a:ln w="28575" cap="flat" cmpd="sng">
              <a:solidFill>
                <a:schemeClr val="dk2"/>
              </a:solidFill>
              <a:prstDash val="solid"/>
              <a:round/>
              <a:headEnd type="none" w="med" len="med"/>
              <a:tailEnd type="none" w="med" len="med"/>
            </a:ln>
          </p:spPr>
        </p:cxnSp>
        <p:sp>
          <p:nvSpPr>
            <p:cNvPr id="14933" name="Google Shape;14933;p550"/>
            <p:cNvSpPr txBox="1"/>
            <p:nvPr/>
          </p:nvSpPr>
          <p:spPr>
            <a:xfrm rot="24443">
              <a:off x="2608276" y="295968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1"/>
                <a:t>Atomoxetine</a:t>
              </a:r>
              <a:endParaRPr b="1"/>
            </a:p>
            <a:p>
              <a:pPr marL="0" marR="0" lvl="0" indent="0" algn="ctr" rtl="0">
                <a:lnSpc>
                  <a:spcPct val="100000"/>
                </a:lnSpc>
                <a:spcBef>
                  <a:spcPts val="0"/>
                </a:spcBef>
                <a:spcAft>
                  <a:spcPts val="0"/>
                </a:spcAft>
                <a:buClr>
                  <a:srgbClr val="000000"/>
                </a:buClr>
                <a:buSzPts val="800"/>
                <a:buFont typeface="Arial"/>
                <a:buNone/>
              </a:pPr>
              <a:r>
                <a:rPr lang="en" b="1"/>
                <a:t>STRATTERA</a:t>
              </a:r>
              <a:endParaRPr b="1"/>
            </a:p>
            <a:p>
              <a:pPr marL="0" marR="0" lvl="0" indent="0" algn="ctr" rtl="0">
                <a:lnSpc>
                  <a:spcPct val="100000"/>
                </a:lnSpc>
                <a:spcBef>
                  <a:spcPts val="0"/>
                </a:spcBef>
                <a:spcAft>
                  <a:spcPts val="0"/>
                </a:spcAft>
                <a:buClr>
                  <a:srgbClr val="000000"/>
                </a:buClr>
                <a:buSzPts val="800"/>
                <a:buFont typeface="Arial"/>
                <a:buNone/>
              </a:pPr>
              <a:endParaRPr b="1"/>
            </a:p>
          </p:txBody>
        </p:sp>
      </p:grpSp>
      <p:grpSp>
        <p:nvGrpSpPr>
          <p:cNvPr id="14934" name="Google Shape;14934;p550"/>
          <p:cNvGrpSpPr/>
          <p:nvPr/>
        </p:nvGrpSpPr>
        <p:grpSpPr>
          <a:xfrm>
            <a:off x="6162636" y="2008826"/>
            <a:ext cx="2736532" cy="2094944"/>
            <a:chOff x="2415125" y="1804750"/>
            <a:chExt cx="3508374" cy="2685826"/>
          </a:xfrm>
        </p:grpSpPr>
        <p:pic>
          <p:nvPicPr>
            <p:cNvPr id="14935" name="Google Shape;14935;p550"/>
            <p:cNvPicPr preferRelativeResize="0"/>
            <p:nvPr/>
          </p:nvPicPr>
          <p:blipFill>
            <a:blip r:embed="rId9">
              <a:alphaModFix/>
            </a:blip>
            <a:stretch>
              <a:fillRect/>
            </a:stretch>
          </p:blipFill>
          <p:spPr>
            <a:xfrm>
              <a:off x="2415125" y="1804750"/>
              <a:ext cx="3508374" cy="2685826"/>
            </a:xfrm>
            <a:prstGeom prst="rect">
              <a:avLst/>
            </a:prstGeom>
            <a:noFill/>
            <a:ln>
              <a:noFill/>
            </a:ln>
          </p:spPr>
        </p:pic>
        <p:grpSp>
          <p:nvGrpSpPr>
            <p:cNvPr id="14936" name="Google Shape;14936;p550"/>
            <p:cNvGrpSpPr/>
            <p:nvPr/>
          </p:nvGrpSpPr>
          <p:grpSpPr>
            <a:xfrm>
              <a:off x="3477222" y="2000124"/>
              <a:ext cx="447158" cy="2399792"/>
              <a:chOff x="4435083" y="1958285"/>
              <a:chExt cx="420617" cy="2257353"/>
            </a:xfrm>
          </p:grpSpPr>
          <p:grpSp>
            <p:nvGrpSpPr>
              <p:cNvPr id="14937" name="Google Shape;14937;p550"/>
              <p:cNvGrpSpPr/>
              <p:nvPr/>
            </p:nvGrpSpPr>
            <p:grpSpPr>
              <a:xfrm>
                <a:off x="4447400" y="2278000"/>
                <a:ext cx="408300" cy="183625"/>
                <a:chOff x="1167350" y="1102900"/>
                <a:chExt cx="408300" cy="183625"/>
              </a:xfrm>
            </p:grpSpPr>
            <p:cxnSp>
              <p:nvCxnSpPr>
                <p:cNvPr id="14938" name="Google Shape;14938;p550"/>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4939" name="Google Shape;14939;p550"/>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4940" name="Google Shape;14940;p550"/>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4941" name="Google Shape;14941;p550"/>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4942" name="Google Shape;14942;p550"/>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4943" name="Google Shape;14943;p550"/>
            <p:cNvSpPr txBox="1"/>
            <p:nvPr/>
          </p:nvSpPr>
          <p:spPr>
            <a:xfrm rot="24443">
              <a:off x="2645986" y="28712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1"/>
                <a:t>Methylphenidate</a:t>
              </a:r>
              <a:endParaRPr b="1"/>
            </a:p>
            <a:p>
              <a:pPr marL="0" marR="0" lvl="0" indent="0" algn="ctr" rtl="0">
                <a:lnSpc>
                  <a:spcPct val="100000"/>
                </a:lnSpc>
                <a:spcBef>
                  <a:spcPts val="0"/>
                </a:spcBef>
                <a:spcAft>
                  <a:spcPts val="0"/>
                </a:spcAft>
                <a:buClr>
                  <a:srgbClr val="000000"/>
                </a:buClr>
                <a:buSzPts val="800"/>
                <a:buFont typeface="Arial"/>
                <a:buNone/>
              </a:pPr>
              <a:r>
                <a:rPr lang="en" b="1"/>
                <a:t>RITALIN</a:t>
              </a:r>
              <a:endParaRPr b="1"/>
            </a:p>
            <a:p>
              <a:pPr marL="0" marR="0" lvl="0" indent="0" algn="ctr" rtl="0">
                <a:lnSpc>
                  <a:spcPct val="100000"/>
                </a:lnSpc>
                <a:spcBef>
                  <a:spcPts val="0"/>
                </a:spcBef>
                <a:spcAft>
                  <a:spcPts val="0"/>
                </a:spcAft>
                <a:buClr>
                  <a:srgbClr val="000000"/>
                </a:buClr>
                <a:buSzPts val="800"/>
                <a:buFont typeface="Arial"/>
                <a:buNone/>
              </a:pPr>
              <a:endParaRPr b="1"/>
            </a:p>
          </p:txBody>
        </p:sp>
      </p:grpSp>
      <p:sp>
        <p:nvSpPr>
          <p:cNvPr id="14944" name="Google Shape;14944;p550"/>
          <p:cNvSpPr txBox="1"/>
          <p:nvPr/>
        </p:nvSpPr>
        <p:spPr>
          <a:xfrm>
            <a:off x="892850" y="4240750"/>
            <a:ext cx="1394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t>NDRI</a:t>
            </a:r>
            <a:endParaRPr sz="2400" b="1"/>
          </a:p>
        </p:txBody>
      </p:sp>
      <p:sp>
        <p:nvSpPr>
          <p:cNvPr id="14945" name="Google Shape;14945;p550"/>
          <p:cNvSpPr txBox="1"/>
          <p:nvPr/>
        </p:nvSpPr>
        <p:spPr>
          <a:xfrm>
            <a:off x="226100" y="154525"/>
            <a:ext cx="654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Bupropion compared to ADHD medications</a:t>
            </a:r>
            <a:endParaRPr b="1"/>
          </a:p>
        </p:txBody>
      </p:sp>
      <p:pic>
        <p:nvPicPr>
          <p:cNvPr id="14946" name="Google Shape;14946;p550"/>
          <p:cNvPicPr preferRelativeResize="0"/>
          <p:nvPr/>
        </p:nvPicPr>
        <p:blipFill>
          <a:blip r:embed="rId10">
            <a:alphaModFix/>
          </a:blip>
          <a:stretch>
            <a:fillRect/>
          </a:stretch>
        </p:blipFill>
        <p:spPr>
          <a:xfrm>
            <a:off x="1839952" y="4240747"/>
            <a:ext cx="828096" cy="6619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grpSp>
        <p:nvGrpSpPr>
          <p:cNvPr id="771" name="Google Shape;771;p65"/>
          <p:cNvGrpSpPr/>
          <p:nvPr/>
        </p:nvGrpSpPr>
        <p:grpSpPr>
          <a:xfrm>
            <a:off x="94525" y="-58799"/>
            <a:ext cx="7484301" cy="5138042"/>
            <a:chOff x="1635400" y="85876"/>
            <a:chExt cx="7484301" cy="5138042"/>
          </a:xfrm>
        </p:grpSpPr>
        <p:grpSp>
          <p:nvGrpSpPr>
            <p:cNvPr id="772" name="Google Shape;772;p65"/>
            <p:cNvGrpSpPr/>
            <p:nvPr/>
          </p:nvGrpSpPr>
          <p:grpSpPr>
            <a:xfrm>
              <a:off x="2336826" y="85876"/>
              <a:ext cx="6782876" cy="5122750"/>
              <a:chOff x="1743676" y="128801"/>
              <a:chExt cx="6782876" cy="5122750"/>
            </a:xfrm>
          </p:grpSpPr>
          <p:pic>
            <p:nvPicPr>
              <p:cNvPr id="773" name="Google Shape;773;p65"/>
              <p:cNvPicPr preferRelativeResize="0"/>
              <p:nvPr/>
            </p:nvPicPr>
            <p:blipFill>
              <a:blip r:embed="rId3">
                <a:alphaModFix/>
              </a:blip>
              <a:stretch>
                <a:fillRect/>
              </a:stretch>
            </p:blipFill>
            <p:spPr>
              <a:xfrm>
                <a:off x="1743676" y="128801"/>
                <a:ext cx="6782876" cy="3509474"/>
              </a:xfrm>
              <a:prstGeom prst="rect">
                <a:avLst/>
              </a:prstGeom>
              <a:noFill/>
              <a:ln>
                <a:noFill/>
              </a:ln>
            </p:spPr>
          </p:pic>
          <p:pic>
            <p:nvPicPr>
              <p:cNvPr id="774" name="Google Shape;774;p65"/>
              <p:cNvPicPr preferRelativeResize="0"/>
              <p:nvPr/>
            </p:nvPicPr>
            <p:blipFill>
              <a:blip r:embed="rId4">
                <a:alphaModFix/>
              </a:blip>
              <a:stretch>
                <a:fillRect/>
              </a:stretch>
            </p:blipFill>
            <p:spPr>
              <a:xfrm>
                <a:off x="3441575" y="3609600"/>
                <a:ext cx="4028176" cy="1641951"/>
              </a:xfrm>
              <a:prstGeom prst="rect">
                <a:avLst/>
              </a:prstGeom>
              <a:noFill/>
              <a:ln>
                <a:noFill/>
              </a:ln>
            </p:spPr>
          </p:pic>
        </p:grpSp>
        <p:pic>
          <p:nvPicPr>
            <p:cNvPr id="775" name="Google Shape;775;p65"/>
            <p:cNvPicPr preferRelativeResize="0"/>
            <p:nvPr/>
          </p:nvPicPr>
          <p:blipFill rotWithShape="1">
            <a:blip r:embed="rId5">
              <a:alphaModFix/>
            </a:blip>
            <a:srcRect/>
            <a:stretch/>
          </p:blipFill>
          <p:spPr>
            <a:xfrm>
              <a:off x="4282795" y="469725"/>
              <a:ext cx="3465274" cy="1948926"/>
            </a:xfrm>
            <a:prstGeom prst="rect">
              <a:avLst/>
            </a:prstGeom>
            <a:noFill/>
            <a:ln>
              <a:noFill/>
            </a:ln>
          </p:spPr>
        </p:pic>
        <p:pic>
          <p:nvPicPr>
            <p:cNvPr id="776" name="Google Shape;776;p65"/>
            <p:cNvPicPr preferRelativeResize="0"/>
            <p:nvPr/>
          </p:nvPicPr>
          <p:blipFill>
            <a:blip r:embed="rId6">
              <a:alphaModFix/>
            </a:blip>
            <a:stretch>
              <a:fillRect/>
            </a:stretch>
          </p:blipFill>
          <p:spPr>
            <a:xfrm>
              <a:off x="4562175" y="2600550"/>
              <a:ext cx="1940950" cy="971600"/>
            </a:xfrm>
            <a:prstGeom prst="rect">
              <a:avLst/>
            </a:prstGeom>
            <a:noFill/>
            <a:ln>
              <a:noFill/>
            </a:ln>
          </p:spPr>
        </p:pic>
        <p:sp>
          <p:nvSpPr>
            <p:cNvPr id="777" name="Google Shape;777;p65"/>
            <p:cNvSpPr txBox="1"/>
            <p:nvPr/>
          </p:nvSpPr>
          <p:spPr>
            <a:xfrm rot="5085689">
              <a:off x="2721124" y="3364845"/>
              <a:ext cx="2999930" cy="38470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t>downstream effects</a:t>
              </a:r>
              <a:endParaRPr sz="1300"/>
            </a:p>
          </p:txBody>
        </p:sp>
        <p:sp>
          <p:nvSpPr>
            <p:cNvPr id="778" name="Google Shape;778;p65"/>
            <p:cNvSpPr txBox="1"/>
            <p:nvPr/>
          </p:nvSpPr>
          <p:spPr>
            <a:xfrm>
              <a:off x="2581925" y="4234380"/>
              <a:ext cx="15483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CREB = cAMP response element-binding protein </a:t>
              </a:r>
              <a:r>
                <a:rPr lang="en" sz="700">
                  <a:solidFill>
                    <a:schemeClr val="dk1"/>
                  </a:solidFill>
                </a:rPr>
                <a:t>(phosphorylated) </a:t>
              </a:r>
              <a:endParaRPr sz="700"/>
            </a:p>
          </p:txBody>
        </p:sp>
        <p:sp>
          <p:nvSpPr>
            <p:cNvPr id="779" name="Google Shape;779;p65"/>
            <p:cNvSpPr txBox="1"/>
            <p:nvPr/>
          </p:nvSpPr>
          <p:spPr>
            <a:xfrm>
              <a:off x="2581925" y="2371650"/>
              <a:ext cx="1298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cAMP = cyclic adenosine monophosphate </a:t>
              </a:r>
              <a:endParaRPr sz="700"/>
            </a:p>
          </p:txBody>
        </p:sp>
        <p:sp>
          <p:nvSpPr>
            <p:cNvPr id="780" name="Google Shape;780;p65"/>
            <p:cNvSpPr txBox="1"/>
            <p:nvPr/>
          </p:nvSpPr>
          <p:spPr>
            <a:xfrm>
              <a:off x="2581925" y="3490375"/>
              <a:ext cx="3000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A =  protein kinase A</a:t>
              </a:r>
              <a:endParaRPr sz="700"/>
            </a:p>
          </p:txBody>
        </p:sp>
        <p:sp>
          <p:nvSpPr>
            <p:cNvPr id="781" name="Google Shape;781;p65"/>
            <p:cNvSpPr txBox="1"/>
            <p:nvPr/>
          </p:nvSpPr>
          <p:spPr>
            <a:xfrm>
              <a:off x="2581925" y="3874963"/>
              <a:ext cx="1474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CaMK = </a:t>
              </a:r>
              <a:r>
                <a:rPr lang="en" sz="700">
                  <a:solidFill>
                    <a:schemeClr val="dk1"/>
                  </a:solidFill>
                </a:rPr>
                <a:t>calcium/calmodulin kinase</a:t>
              </a:r>
              <a:endParaRPr sz="700"/>
            </a:p>
          </p:txBody>
        </p:sp>
        <p:sp>
          <p:nvSpPr>
            <p:cNvPr id="782" name="Google Shape;782;p65"/>
            <p:cNvSpPr txBox="1"/>
            <p:nvPr/>
          </p:nvSpPr>
          <p:spPr>
            <a:xfrm>
              <a:off x="2581930" y="4703436"/>
              <a:ext cx="16692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HRE = hormone-response element</a:t>
              </a:r>
              <a:endParaRPr sz="700"/>
            </a:p>
          </p:txBody>
        </p:sp>
        <p:cxnSp>
          <p:nvCxnSpPr>
            <p:cNvPr id="783" name="Google Shape;783;p65"/>
            <p:cNvCxnSpPr/>
            <p:nvPr/>
          </p:nvCxnSpPr>
          <p:spPr>
            <a:xfrm>
              <a:off x="6181850" y="4643550"/>
              <a:ext cx="0" cy="164700"/>
            </a:xfrm>
            <a:prstGeom prst="straightConnector1">
              <a:avLst/>
            </a:prstGeom>
            <a:noFill/>
            <a:ln w="9525" cap="flat" cmpd="sng">
              <a:solidFill>
                <a:schemeClr val="dk2"/>
              </a:solidFill>
              <a:prstDash val="solid"/>
              <a:round/>
              <a:headEnd type="none" w="med" len="med"/>
              <a:tailEnd type="triangle" w="med" len="med"/>
            </a:ln>
          </p:spPr>
        </p:cxnSp>
        <p:sp>
          <p:nvSpPr>
            <p:cNvPr id="784" name="Google Shape;784;p65"/>
            <p:cNvSpPr txBox="1"/>
            <p:nvPr/>
          </p:nvSpPr>
          <p:spPr>
            <a:xfrm>
              <a:off x="5694650" y="4701000"/>
              <a:ext cx="1734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gene activation</a:t>
              </a:r>
              <a:endParaRPr sz="1000"/>
            </a:p>
          </p:txBody>
        </p:sp>
        <p:pic>
          <p:nvPicPr>
            <p:cNvPr id="785" name="Google Shape;785;p65"/>
            <p:cNvPicPr preferRelativeResize="0"/>
            <p:nvPr/>
          </p:nvPicPr>
          <p:blipFill>
            <a:blip r:embed="rId7">
              <a:alphaModFix/>
            </a:blip>
            <a:stretch>
              <a:fillRect/>
            </a:stretch>
          </p:blipFill>
          <p:spPr>
            <a:xfrm>
              <a:off x="5617400" y="4956787"/>
              <a:ext cx="796075" cy="164700"/>
            </a:xfrm>
            <a:prstGeom prst="rect">
              <a:avLst/>
            </a:prstGeom>
            <a:noFill/>
            <a:ln>
              <a:noFill/>
            </a:ln>
          </p:spPr>
        </p:pic>
        <p:sp>
          <p:nvSpPr>
            <p:cNvPr id="786" name="Google Shape;786;p65"/>
            <p:cNvSpPr txBox="1"/>
            <p:nvPr/>
          </p:nvSpPr>
          <p:spPr>
            <a:xfrm>
              <a:off x="4633724" y="4854618"/>
              <a:ext cx="1183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cell </a:t>
              </a:r>
              <a:r>
                <a:rPr lang="en" sz="1200" b="1">
                  <a:highlight>
                    <a:srgbClr val="FFFF00"/>
                  </a:highlight>
                </a:rPr>
                <a:t>nucleus</a:t>
              </a:r>
              <a:endParaRPr sz="1200" b="1">
                <a:highlight>
                  <a:srgbClr val="FFFF00"/>
                </a:highlight>
              </a:endParaRPr>
            </a:p>
          </p:txBody>
        </p:sp>
        <p:pic>
          <p:nvPicPr>
            <p:cNvPr id="787" name="Google Shape;787;p65"/>
            <p:cNvPicPr preferRelativeResize="0"/>
            <p:nvPr/>
          </p:nvPicPr>
          <p:blipFill>
            <a:blip r:embed="rId7">
              <a:alphaModFix/>
            </a:blip>
            <a:stretch>
              <a:fillRect/>
            </a:stretch>
          </p:blipFill>
          <p:spPr>
            <a:xfrm>
              <a:off x="6673825" y="4635600"/>
              <a:ext cx="1628400" cy="338700"/>
            </a:xfrm>
            <a:prstGeom prst="rect">
              <a:avLst/>
            </a:prstGeom>
            <a:noFill/>
            <a:ln>
              <a:noFill/>
            </a:ln>
          </p:spPr>
        </p:pic>
        <p:pic>
          <p:nvPicPr>
            <p:cNvPr id="788" name="Google Shape;788;p65"/>
            <p:cNvPicPr preferRelativeResize="0"/>
            <p:nvPr/>
          </p:nvPicPr>
          <p:blipFill rotWithShape="1">
            <a:blip r:embed="rId5">
              <a:alphaModFix/>
            </a:blip>
            <a:srcRect l="10349" t="76903" r="77026"/>
            <a:stretch/>
          </p:blipFill>
          <p:spPr>
            <a:xfrm>
              <a:off x="2225200" y="2346675"/>
              <a:ext cx="358903" cy="369300"/>
            </a:xfrm>
            <a:prstGeom prst="rect">
              <a:avLst/>
            </a:prstGeom>
            <a:noFill/>
            <a:ln>
              <a:noFill/>
            </a:ln>
          </p:spPr>
        </p:pic>
        <p:pic>
          <p:nvPicPr>
            <p:cNvPr id="789" name="Google Shape;789;p65"/>
            <p:cNvPicPr preferRelativeResize="0"/>
            <p:nvPr/>
          </p:nvPicPr>
          <p:blipFill rotWithShape="1">
            <a:blip r:embed="rId6">
              <a:alphaModFix/>
            </a:blip>
            <a:srcRect t="43623" r="74906"/>
            <a:stretch/>
          </p:blipFill>
          <p:spPr>
            <a:xfrm>
              <a:off x="2289050" y="3446000"/>
              <a:ext cx="358900" cy="403629"/>
            </a:xfrm>
            <a:prstGeom prst="rect">
              <a:avLst/>
            </a:prstGeom>
            <a:noFill/>
            <a:ln>
              <a:noFill/>
            </a:ln>
          </p:spPr>
        </p:pic>
        <p:pic>
          <p:nvPicPr>
            <p:cNvPr id="790" name="Google Shape;790;p65"/>
            <p:cNvPicPr preferRelativeResize="0"/>
            <p:nvPr/>
          </p:nvPicPr>
          <p:blipFill rotWithShape="1">
            <a:blip r:embed="rId6">
              <a:alphaModFix/>
            </a:blip>
            <a:srcRect l="33517" t="46617" r="41389" b="-2993"/>
            <a:stretch/>
          </p:blipFill>
          <p:spPr>
            <a:xfrm>
              <a:off x="2268130" y="3866108"/>
              <a:ext cx="358900" cy="403629"/>
            </a:xfrm>
            <a:prstGeom prst="rect">
              <a:avLst/>
            </a:prstGeom>
            <a:noFill/>
            <a:ln>
              <a:noFill/>
            </a:ln>
          </p:spPr>
        </p:pic>
        <p:pic>
          <p:nvPicPr>
            <p:cNvPr id="791" name="Google Shape;791;p65"/>
            <p:cNvPicPr preferRelativeResize="0"/>
            <p:nvPr/>
          </p:nvPicPr>
          <p:blipFill>
            <a:blip r:embed="rId8">
              <a:alphaModFix/>
            </a:blip>
            <a:stretch>
              <a:fillRect/>
            </a:stretch>
          </p:blipFill>
          <p:spPr>
            <a:xfrm>
              <a:off x="2184247" y="4269725"/>
              <a:ext cx="440794" cy="403625"/>
            </a:xfrm>
            <a:prstGeom prst="rect">
              <a:avLst/>
            </a:prstGeom>
            <a:noFill/>
            <a:ln>
              <a:noFill/>
            </a:ln>
          </p:spPr>
        </p:pic>
        <p:pic>
          <p:nvPicPr>
            <p:cNvPr id="792" name="Google Shape;792;p65"/>
            <p:cNvPicPr preferRelativeResize="0"/>
            <p:nvPr/>
          </p:nvPicPr>
          <p:blipFill rotWithShape="1">
            <a:blip r:embed="rId5">
              <a:alphaModFix/>
            </a:blip>
            <a:srcRect l="27693" r="59586" b="87598"/>
            <a:stretch/>
          </p:blipFill>
          <p:spPr>
            <a:xfrm>
              <a:off x="2248100" y="917385"/>
              <a:ext cx="440802" cy="241700"/>
            </a:xfrm>
            <a:prstGeom prst="rect">
              <a:avLst/>
            </a:prstGeom>
            <a:noFill/>
            <a:ln>
              <a:noFill/>
            </a:ln>
          </p:spPr>
        </p:pic>
        <p:sp>
          <p:nvSpPr>
            <p:cNvPr id="793" name="Google Shape;793;p65"/>
            <p:cNvSpPr txBox="1"/>
            <p:nvPr/>
          </p:nvSpPr>
          <p:spPr>
            <a:xfrm>
              <a:off x="2670275" y="868325"/>
              <a:ext cx="1298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neurotransmitter</a:t>
              </a:r>
              <a:endParaRPr sz="700"/>
            </a:p>
          </p:txBody>
        </p:sp>
        <p:pic>
          <p:nvPicPr>
            <p:cNvPr id="794" name="Google Shape;794;p65"/>
            <p:cNvPicPr preferRelativeResize="0"/>
            <p:nvPr/>
          </p:nvPicPr>
          <p:blipFill>
            <a:blip r:embed="rId9">
              <a:alphaModFix/>
            </a:blip>
            <a:stretch>
              <a:fillRect/>
            </a:stretch>
          </p:blipFill>
          <p:spPr>
            <a:xfrm>
              <a:off x="6413475" y="2480990"/>
              <a:ext cx="596450" cy="178935"/>
            </a:xfrm>
            <a:prstGeom prst="rect">
              <a:avLst/>
            </a:prstGeom>
            <a:noFill/>
            <a:ln>
              <a:noFill/>
            </a:ln>
          </p:spPr>
        </p:pic>
        <p:pic>
          <p:nvPicPr>
            <p:cNvPr id="795" name="Google Shape;795;p65"/>
            <p:cNvPicPr preferRelativeResize="0"/>
            <p:nvPr/>
          </p:nvPicPr>
          <p:blipFill>
            <a:blip r:embed="rId9">
              <a:alphaModFix/>
            </a:blip>
            <a:stretch>
              <a:fillRect/>
            </a:stretch>
          </p:blipFill>
          <p:spPr>
            <a:xfrm>
              <a:off x="6530168" y="2667149"/>
              <a:ext cx="596450" cy="178935"/>
            </a:xfrm>
            <a:prstGeom prst="rect">
              <a:avLst/>
            </a:prstGeom>
            <a:noFill/>
            <a:ln>
              <a:noFill/>
            </a:ln>
          </p:spPr>
        </p:pic>
        <p:pic>
          <p:nvPicPr>
            <p:cNvPr id="796" name="Google Shape;796;p65"/>
            <p:cNvPicPr preferRelativeResize="0"/>
            <p:nvPr/>
          </p:nvPicPr>
          <p:blipFill>
            <a:blip r:embed="rId9">
              <a:alphaModFix/>
            </a:blip>
            <a:stretch>
              <a:fillRect/>
            </a:stretch>
          </p:blipFill>
          <p:spPr>
            <a:xfrm>
              <a:off x="6504608" y="2819549"/>
              <a:ext cx="596450" cy="178935"/>
            </a:xfrm>
            <a:prstGeom prst="rect">
              <a:avLst/>
            </a:prstGeom>
            <a:noFill/>
            <a:ln>
              <a:noFill/>
            </a:ln>
          </p:spPr>
        </p:pic>
        <p:pic>
          <p:nvPicPr>
            <p:cNvPr id="797" name="Google Shape;797;p65"/>
            <p:cNvPicPr preferRelativeResize="0"/>
            <p:nvPr/>
          </p:nvPicPr>
          <p:blipFill>
            <a:blip r:embed="rId9">
              <a:alphaModFix/>
            </a:blip>
            <a:stretch>
              <a:fillRect/>
            </a:stretch>
          </p:blipFill>
          <p:spPr>
            <a:xfrm>
              <a:off x="6504593" y="2996887"/>
              <a:ext cx="596450" cy="178935"/>
            </a:xfrm>
            <a:prstGeom prst="rect">
              <a:avLst/>
            </a:prstGeom>
            <a:noFill/>
            <a:ln>
              <a:noFill/>
            </a:ln>
          </p:spPr>
        </p:pic>
        <p:pic>
          <p:nvPicPr>
            <p:cNvPr id="798" name="Google Shape;798;p65"/>
            <p:cNvPicPr preferRelativeResize="0"/>
            <p:nvPr/>
          </p:nvPicPr>
          <p:blipFill>
            <a:blip r:embed="rId9">
              <a:alphaModFix/>
            </a:blip>
            <a:stretch>
              <a:fillRect/>
            </a:stretch>
          </p:blipFill>
          <p:spPr>
            <a:xfrm>
              <a:off x="1917050" y="3988225"/>
              <a:ext cx="2213175" cy="971600"/>
            </a:xfrm>
            <a:prstGeom prst="rect">
              <a:avLst/>
            </a:prstGeom>
            <a:noFill/>
            <a:ln>
              <a:noFill/>
            </a:ln>
          </p:spPr>
        </p:pic>
        <p:pic>
          <p:nvPicPr>
            <p:cNvPr id="799" name="Google Shape;799;p65"/>
            <p:cNvPicPr preferRelativeResize="0"/>
            <p:nvPr/>
          </p:nvPicPr>
          <p:blipFill>
            <a:blip r:embed="rId9">
              <a:alphaModFix/>
            </a:blip>
            <a:stretch>
              <a:fillRect/>
            </a:stretch>
          </p:blipFill>
          <p:spPr>
            <a:xfrm>
              <a:off x="1635400" y="1866425"/>
              <a:ext cx="2213175" cy="2551175"/>
            </a:xfrm>
            <a:prstGeom prst="rect">
              <a:avLst/>
            </a:prstGeom>
            <a:noFill/>
            <a:ln>
              <a:noFill/>
            </a:ln>
          </p:spPr>
        </p:pic>
        <p:pic>
          <p:nvPicPr>
            <p:cNvPr id="800" name="Google Shape;800;p65"/>
            <p:cNvPicPr preferRelativeResize="0"/>
            <p:nvPr/>
          </p:nvPicPr>
          <p:blipFill>
            <a:blip r:embed="rId9">
              <a:alphaModFix/>
            </a:blip>
            <a:stretch>
              <a:fillRect/>
            </a:stretch>
          </p:blipFill>
          <p:spPr>
            <a:xfrm>
              <a:off x="2280225" y="452350"/>
              <a:ext cx="1474800" cy="2551175"/>
            </a:xfrm>
            <a:prstGeom prst="rect">
              <a:avLst/>
            </a:prstGeom>
            <a:noFill/>
            <a:ln>
              <a:noFill/>
            </a:ln>
          </p:spPr>
        </p:pic>
      </p:grpSp>
      <p:sp>
        <p:nvSpPr>
          <p:cNvPr id="801" name="Google Shape;801;p65"/>
          <p:cNvSpPr txBox="1"/>
          <p:nvPr/>
        </p:nvSpPr>
        <p:spPr>
          <a:xfrm>
            <a:off x="135325" y="136450"/>
            <a:ext cx="1941000" cy="164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4 of the most</a:t>
            </a:r>
            <a:endParaRPr sz="1900" b="1"/>
          </a:p>
          <a:p>
            <a:pPr marL="0" lvl="0" indent="0" algn="l" rtl="0">
              <a:spcBef>
                <a:spcPts val="0"/>
              </a:spcBef>
              <a:spcAft>
                <a:spcPts val="0"/>
              </a:spcAft>
              <a:buNone/>
            </a:pPr>
            <a:r>
              <a:rPr lang="en" sz="1900" b="1"/>
              <a:t>important signal</a:t>
            </a:r>
            <a:endParaRPr sz="1900" b="1"/>
          </a:p>
          <a:p>
            <a:pPr marL="0" lvl="0" indent="0" algn="l" rtl="0">
              <a:spcBef>
                <a:spcPts val="0"/>
              </a:spcBef>
              <a:spcAft>
                <a:spcPts val="0"/>
              </a:spcAft>
              <a:buNone/>
            </a:pPr>
            <a:r>
              <a:rPr lang="en" sz="1900" b="1"/>
              <a:t>transduction</a:t>
            </a:r>
            <a:endParaRPr sz="1900" b="1"/>
          </a:p>
          <a:p>
            <a:pPr marL="0" lvl="0" indent="0" algn="l" rtl="0">
              <a:spcBef>
                <a:spcPts val="0"/>
              </a:spcBef>
              <a:spcAft>
                <a:spcPts val="0"/>
              </a:spcAft>
              <a:buNone/>
            </a:pPr>
            <a:r>
              <a:rPr lang="en" sz="1900" b="1"/>
              <a:t>cascades </a:t>
            </a:r>
            <a:endParaRPr sz="1900" b="1"/>
          </a:p>
        </p:txBody>
      </p:sp>
      <p:sp>
        <p:nvSpPr>
          <p:cNvPr id="802" name="Google Shape;802;p65"/>
          <p:cNvSpPr/>
          <p:nvPr/>
        </p:nvSpPr>
        <p:spPr>
          <a:xfrm rot="274356">
            <a:off x="2924135" y="4092347"/>
            <a:ext cx="3608786" cy="1280956"/>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65"/>
          <p:cNvSpPr txBox="1"/>
          <p:nvPr/>
        </p:nvSpPr>
        <p:spPr>
          <a:xfrm>
            <a:off x="5132950" y="4402400"/>
            <a:ext cx="2155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genes (related to synaptogenesis </a:t>
            </a:r>
            <a:endParaRPr sz="1000"/>
          </a:p>
          <a:p>
            <a:pPr marL="0" lvl="0" indent="0" algn="l" rtl="0">
              <a:spcBef>
                <a:spcPts val="0"/>
              </a:spcBef>
              <a:spcAft>
                <a:spcPts val="0"/>
              </a:spcAft>
              <a:buNone/>
            </a:pPr>
            <a:r>
              <a:rPr lang="en" sz="1000"/>
              <a:t>   and neuronal survival)</a:t>
            </a:r>
            <a:endParaRPr sz="1000"/>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Shape 14950"/>
        <p:cNvGrpSpPr/>
        <p:nvPr/>
      </p:nvGrpSpPr>
      <p:grpSpPr>
        <a:xfrm>
          <a:off x="0" y="0"/>
          <a:ext cx="0" cy="0"/>
          <a:chOff x="0" y="0"/>
          <a:chExt cx="0" cy="0"/>
        </a:xfrm>
      </p:grpSpPr>
      <p:grpSp>
        <p:nvGrpSpPr>
          <p:cNvPr id="14951" name="Google Shape;14951;p551"/>
          <p:cNvGrpSpPr/>
          <p:nvPr/>
        </p:nvGrpSpPr>
        <p:grpSpPr>
          <a:xfrm>
            <a:off x="340847" y="1174243"/>
            <a:ext cx="2736624" cy="2924985"/>
            <a:chOff x="1045697" y="726568"/>
            <a:chExt cx="2736624" cy="2924985"/>
          </a:xfrm>
        </p:grpSpPr>
        <p:pic>
          <p:nvPicPr>
            <p:cNvPr id="14952" name="Google Shape;14952;p551"/>
            <p:cNvPicPr preferRelativeResize="0"/>
            <p:nvPr/>
          </p:nvPicPr>
          <p:blipFill>
            <a:blip r:embed="rId3">
              <a:alphaModFix/>
            </a:blip>
            <a:stretch>
              <a:fillRect/>
            </a:stretch>
          </p:blipFill>
          <p:spPr>
            <a:xfrm>
              <a:off x="2771623" y="1824449"/>
              <a:ext cx="437240" cy="377812"/>
            </a:xfrm>
            <a:prstGeom prst="rect">
              <a:avLst/>
            </a:prstGeom>
            <a:noFill/>
            <a:ln>
              <a:noFill/>
            </a:ln>
          </p:spPr>
        </p:pic>
        <p:grpSp>
          <p:nvGrpSpPr>
            <p:cNvPr id="14953" name="Google Shape;14953;p551"/>
            <p:cNvGrpSpPr/>
            <p:nvPr/>
          </p:nvGrpSpPr>
          <p:grpSpPr>
            <a:xfrm>
              <a:off x="1444901" y="726568"/>
              <a:ext cx="1263854" cy="1056367"/>
              <a:chOff x="-2521759" y="897403"/>
              <a:chExt cx="1477500" cy="1089600"/>
            </a:xfrm>
          </p:grpSpPr>
          <p:sp>
            <p:nvSpPr>
              <p:cNvPr id="14954" name="Google Shape;14954;p551"/>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955" name="Google Shape;14955;p551"/>
              <p:cNvGrpSpPr/>
              <p:nvPr/>
            </p:nvGrpSpPr>
            <p:grpSpPr>
              <a:xfrm>
                <a:off x="-2127414" y="1275205"/>
                <a:ext cx="688733" cy="700658"/>
                <a:chOff x="40123" y="-1583761"/>
                <a:chExt cx="688733" cy="1109689"/>
              </a:xfrm>
            </p:grpSpPr>
            <p:grpSp>
              <p:nvGrpSpPr>
                <p:cNvPr id="14956" name="Google Shape;14956;p551"/>
                <p:cNvGrpSpPr/>
                <p:nvPr/>
              </p:nvGrpSpPr>
              <p:grpSpPr>
                <a:xfrm>
                  <a:off x="45124" y="-1327179"/>
                  <a:ext cx="683733" cy="853107"/>
                  <a:chOff x="597574" y="1930371"/>
                  <a:chExt cx="683733" cy="853107"/>
                </a:xfrm>
              </p:grpSpPr>
              <p:grpSp>
                <p:nvGrpSpPr>
                  <p:cNvPr id="14957" name="Google Shape;14957;p551"/>
                  <p:cNvGrpSpPr/>
                  <p:nvPr/>
                </p:nvGrpSpPr>
                <p:grpSpPr>
                  <a:xfrm rot="-5400000">
                    <a:off x="640721" y="2142893"/>
                    <a:ext cx="600335" cy="680836"/>
                    <a:chOff x="15239716" y="-12996420"/>
                    <a:chExt cx="1868456" cy="2463229"/>
                  </a:xfrm>
                </p:grpSpPr>
                <p:pic>
                  <p:nvPicPr>
                    <p:cNvPr id="14958" name="Google Shape;14958;p551" descr="clipped result image"/>
                    <p:cNvPicPr preferRelativeResize="0"/>
                    <p:nvPr/>
                  </p:nvPicPr>
                  <p:blipFill rotWithShape="1">
                    <a:blip r:embed="rId4">
                      <a:alphaModFix/>
                    </a:blip>
                    <a:srcRect/>
                    <a:stretch/>
                  </p:blipFill>
                  <p:spPr>
                    <a:xfrm>
                      <a:off x="16010045" y="-12996420"/>
                      <a:ext cx="1098127" cy="2458497"/>
                    </a:xfrm>
                    <a:prstGeom prst="rect">
                      <a:avLst/>
                    </a:prstGeom>
                    <a:noFill/>
                    <a:ln>
                      <a:noFill/>
                    </a:ln>
                  </p:spPr>
                </p:pic>
                <p:pic>
                  <p:nvPicPr>
                    <p:cNvPr id="14959" name="Google Shape;14959;p551" descr="clipped result image"/>
                    <p:cNvPicPr preferRelativeResize="0"/>
                    <p:nvPr/>
                  </p:nvPicPr>
                  <p:blipFill rotWithShape="1">
                    <a:blip r:embed="rId5">
                      <a:alphaModFix/>
                    </a:blip>
                    <a:srcRect/>
                    <a:stretch/>
                  </p:blipFill>
                  <p:spPr>
                    <a:xfrm>
                      <a:off x="15239716" y="-12991688"/>
                      <a:ext cx="1106322" cy="2458497"/>
                    </a:xfrm>
                    <a:prstGeom prst="rect">
                      <a:avLst/>
                    </a:prstGeom>
                    <a:noFill/>
                    <a:ln>
                      <a:noFill/>
                    </a:ln>
                  </p:spPr>
                </p:pic>
              </p:grpSp>
              <p:pic>
                <p:nvPicPr>
                  <p:cNvPr id="14960" name="Google Shape;14960;p551" descr="clipped result image"/>
                  <p:cNvPicPr preferRelativeResize="0"/>
                  <p:nvPr/>
                </p:nvPicPr>
                <p:blipFill rotWithShape="1">
                  <a:blip r:embed="rId6">
                    <a:alphaModFix/>
                  </a:blip>
                  <a:srcRect/>
                  <a:stretch/>
                </p:blipFill>
                <p:spPr>
                  <a:xfrm rot="-5400000">
                    <a:off x="760924" y="1767021"/>
                    <a:ext cx="352828" cy="679529"/>
                  </a:xfrm>
                  <a:prstGeom prst="rect">
                    <a:avLst/>
                  </a:prstGeom>
                  <a:noFill/>
                  <a:ln>
                    <a:noFill/>
                  </a:ln>
                </p:spPr>
              </p:pic>
            </p:grpSp>
            <p:pic>
              <p:nvPicPr>
                <p:cNvPr id="14961" name="Google Shape;14961;p551" descr="clipped result image"/>
                <p:cNvPicPr preferRelativeResize="0"/>
                <p:nvPr/>
              </p:nvPicPr>
              <p:blipFill rotWithShape="1">
                <a:blip r:embed="rId7">
                  <a:alphaModFix/>
                </a:blip>
                <a:srcRect/>
                <a:stretch/>
              </p:blipFill>
              <p:spPr>
                <a:xfrm rot="-5400000">
                  <a:off x="203473" y="-1747111"/>
                  <a:ext cx="352828" cy="679529"/>
                </a:xfrm>
                <a:prstGeom prst="rect">
                  <a:avLst/>
                </a:prstGeom>
                <a:noFill/>
                <a:ln>
                  <a:noFill/>
                </a:ln>
              </p:spPr>
            </p:pic>
          </p:grpSp>
        </p:grpSp>
        <p:sp>
          <p:nvSpPr>
            <p:cNvPr id="14962" name="Google Shape;14962;p551"/>
            <p:cNvSpPr txBox="1"/>
            <p:nvPr/>
          </p:nvSpPr>
          <p:spPr>
            <a:xfrm>
              <a:off x="1831153" y="835947"/>
              <a:ext cx="1142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a:t>
              </a:r>
              <a:endParaRPr sz="1200" b="1"/>
            </a:p>
          </p:txBody>
        </p:sp>
        <p:pic>
          <p:nvPicPr>
            <p:cNvPr id="14963" name="Google Shape;14963;p551"/>
            <p:cNvPicPr preferRelativeResize="0"/>
            <p:nvPr/>
          </p:nvPicPr>
          <p:blipFill>
            <a:blip r:embed="rId8">
              <a:alphaModFix/>
            </a:blip>
            <a:stretch>
              <a:fillRect/>
            </a:stretch>
          </p:blipFill>
          <p:spPr>
            <a:xfrm>
              <a:off x="1045697" y="1644689"/>
              <a:ext cx="2736624" cy="2006864"/>
            </a:xfrm>
            <a:prstGeom prst="rect">
              <a:avLst/>
            </a:prstGeom>
            <a:noFill/>
            <a:ln>
              <a:noFill/>
            </a:ln>
          </p:spPr>
        </p:pic>
        <p:sp>
          <p:nvSpPr>
            <p:cNvPr id="14964" name="Google Shape;14964;p551"/>
            <p:cNvSpPr txBox="1"/>
            <p:nvPr/>
          </p:nvSpPr>
          <p:spPr>
            <a:xfrm rot="24628">
              <a:off x="1320755" y="2363391"/>
              <a:ext cx="1507539" cy="3951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1"/>
                <a:t>Bupropion</a:t>
              </a:r>
              <a:endParaRPr b="1"/>
            </a:p>
            <a:p>
              <a:pPr marL="0" marR="0" lvl="0" indent="0" algn="ctr" rtl="0">
                <a:lnSpc>
                  <a:spcPct val="100000"/>
                </a:lnSpc>
                <a:spcBef>
                  <a:spcPts val="0"/>
                </a:spcBef>
                <a:spcAft>
                  <a:spcPts val="0"/>
                </a:spcAft>
                <a:buClr>
                  <a:srgbClr val="000000"/>
                </a:buClr>
                <a:buSzPts val="800"/>
                <a:buFont typeface="Arial"/>
                <a:buNone/>
              </a:pPr>
              <a:r>
                <a:rPr lang="en" b="1"/>
                <a:t>WELLBUTRIN</a:t>
              </a:r>
              <a:endParaRPr b="1"/>
            </a:p>
            <a:p>
              <a:pPr marL="0" marR="0" lvl="0" indent="0" algn="ctr" rtl="0">
                <a:lnSpc>
                  <a:spcPct val="100000"/>
                </a:lnSpc>
                <a:spcBef>
                  <a:spcPts val="0"/>
                </a:spcBef>
                <a:spcAft>
                  <a:spcPts val="0"/>
                </a:spcAft>
                <a:buClr>
                  <a:srgbClr val="000000"/>
                </a:buClr>
                <a:buSzPts val="800"/>
                <a:buFont typeface="Arial"/>
                <a:buNone/>
              </a:pPr>
              <a:endParaRPr b="1"/>
            </a:p>
          </p:txBody>
        </p:sp>
        <p:sp>
          <p:nvSpPr>
            <p:cNvPr id="14965" name="Google Shape;14965;p551"/>
            <p:cNvSpPr/>
            <p:nvPr/>
          </p:nvSpPr>
          <p:spPr>
            <a:xfrm>
              <a:off x="1771323" y="1803929"/>
              <a:ext cx="555900" cy="5343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966" name="Google Shape;14966;p551"/>
            <p:cNvCxnSpPr/>
            <p:nvPr/>
          </p:nvCxnSpPr>
          <p:spPr>
            <a:xfrm>
              <a:off x="1889356" y="3586628"/>
              <a:ext cx="275100" cy="0"/>
            </a:xfrm>
            <a:prstGeom prst="straightConnector1">
              <a:avLst/>
            </a:prstGeom>
            <a:noFill/>
            <a:ln w="28575" cap="flat" cmpd="sng">
              <a:solidFill>
                <a:schemeClr val="dk2"/>
              </a:solidFill>
              <a:prstDash val="solid"/>
              <a:round/>
              <a:headEnd type="none" w="med" len="med"/>
              <a:tailEnd type="none" w="med" len="med"/>
            </a:ln>
          </p:spPr>
        </p:cxnSp>
      </p:grpSp>
      <p:grpSp>
        <p:nvGrpSpPr>
          <p:cNvPr id="14967" name="Google Shape;14967;p551"/>
          <p:cNvGrpSpPr/>
          <p:nvPr/>
        </p:nvGrpSpPr>
        <p:grpSpPr>
          <a:xfrm>
            <a:off x="3343605" y="2092501"/>
            <a:ext cx="2736471" cy="2006736"/>
            <a:chOff x="2255525" y="2002110"/>
            <a:chExt cx="3662301" cy="2685675"/>
          </a:xfrm>
        </p:grpSpPr>
        <p:pic>
          <p:nvPicPr>
            <p:cNvPr id="14968" name="Google Shape;14968;p551"/>
            <p:cNvPicPr preferRelativeResize="0"/>
            <p:nvPr/>
          </p:nvPicPr>
          <p:blipFill>
            <a:blip r:embed="rId8">
              <a:alphaModFix/>
            </a:blip>
            <a:stretch>
              <a:fillRect/>
            </a:stretch>
          </p:blipFill>
          <p:spPr>
            <a:xfrm>
              <a:off x="2255525" y="2002110"/>
              <a:ext cx="3662301" cy="2685675"/>
            </a:xfrm>
            <a:prstGeom prst="rect">
              <a:avLst/>
            </a:prstGeom>
            <a:noFill/>
            <a:ln>
              <a:noFill/>
            </a:ln>
          </p:spPr>
        </p:pic>
        <p:sp>
          <p:nvSpPr>
            <p:cNvPr id="14969" name="Google Shape;14969;p551"/>
            <p:cNvSpPr/>
            <p:nvPr/>
          </p:nvSpPr>
          <p:spPr>
            <a:xfrm>
              <a:off x="3168407" y="22343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970" name="Google Shape;14970;p551"/>
            <p:cNvCxnSpPr/>
            <p:nvPr/>
          </p:nvCxnSpPr>
          <p:spPr>
            <a:xfrm>
              <a:off x="3369404" y="4602564"/>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4971" name="Google Shape;14971;p551"/>
            <p:cNvCxnSpPr/>
            <p:nvPr/>
          </p:nvCxnSpPr>
          <p:spPr>
            <a:xfrm>
              <a:off x="3369404" y="2102287"/>
              <a:ext cx="385200" cy="0"/>
            </a:xfrm>
            <a:prstGeom prst="straightConnector1">
              <a:avLst/>
            </a:prstGeom>
            <a:noFill/>
            <a:ln w="28575" cap="flat" cmpd="sng">
              <a:solidFill>
                <a:schemeClr val="dk2"/>
              </a:solidFill>
              <a:prstDash val="solid"/>
              <a:round/>
              <a:headEnd type="none" w="med" len="med"/>
              <a:tailEnd type="none" w="med" len="med"/>
            </a:ln>
          </p:spPr>
        </p:cxnSp>
        <p:sp>
          <p:nvSpPr>
            <p:cNvPr id="14972" name="Google Shape;14972;p551"/>
            <p:cNvSpPr txBox="1"/>
            <p:nvPr/>
          </p:nvSpPr>
          <p:spPr>
            <a:xfrm rot="24443">
              <a:off x="2608276" y="295968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1"/>
                <a:t>Atomoxetine</a:t>
              </a:r>
              <a:endParaRPr b="1"/>
            </a:p>
            <a:p>
              <a:pPr marL="0" marR="0" lvl="0" indent="0" algn="ctr" rtl="0">
                <a:lnSpc>
                  <a:spcPct val="100000"/>
                </a:lnSpc>
                <a:spcBef>
                  <a:spcPts val="0"/>
                </a:spcBef>
                <a:spcAft>
                  <a:spcPts val="0"/>
                </a:spcAft>
                <a:buClr>
                  <a:srgbClr val="000000"/>
                </a:buClr>
                <a:buSzPts val="800"/>
                <a:buFont typeface="Arial"/>
                <a:buNone/>
              </a:pPr>
              <a:r>
                <a:rPr lang="en" b="1"/>
                <a:t>STRATTERA</a:t>
              </a:r>
              <a:endParaRPr b="1"/>
            </a:p>
            <a:p>
              <a:pPr marL="0" marR="0" lvl="0" indent="0" algn="ctr" rtl="0">
                <a:lnSpc>
                  <a:spcPct val="100000"/>
                </a:lnSpc>
                <a:spcBef>
                  <a:spcPts val="0"/>
                </a:spcBef>
                <a:spcAft>
                  <a:spcPts val="0"/>
                </a:spcAft>
                <a:buClr>
                  <a:srgbClr val="000000"/>
                </a:buClr>
                <a:buSzPts val="800"/>
                <a:buFont typeface="Arial"/>
                <a:buNone/>
              </a:pPr>
              <a:endParaRPr b="1"/>
            </a:p>
          </p:txBody>
        </p:sp>
      </p:grpSp>
      <p:grpSp>
        <p:nvGrpSpPr>
          <p:cNvPr id="14973" name="Google Shape;14973;p551"/>
          <p:cNvGrpSpPr/>
          <p:nvPr/>
        </p:nvGrpSpPr>
        <p:grpSpPr>
          <a:xfrm>
            <a:off x="6162636" y="2008826"/>
            <a:ext cx="2736532" cy="2094944"/>
            <a:chOff x="2415125" y="1804750"/>
            <a:chExt cx="3508374" cy="2685826"/>
          </a:xfrm>
        </p:grpSpPr>
        <p:pic>
          <p:nvPicPr>
            <p:cNvPr id="14974" name="Google Shape;14974;p551"/>
            <p:cNvPicPr preferRelativeResize="0"/>
            <p:nvPr/>
          </p:nvPicPr>
          <p:blipFill>
            <a:blip r:embed="rId9">
              <a:alphaModFix/>
            </a:blip>
            <a:stretch>
              <a:fillRect/>
            </a:stretch>
          </p:blipFill>
          <p:spPr>
            <a:xfrm>
              <a:off x="2415125" y="1804750"/>
              <a:ext cx="3508374" cy="2685826"/>
            </a:xfrm>
            <a:prstGeom prst="rect">
              <a:avLst/>
            </a:prstGeom>
            <a:noFill/>
            <a:ln>
              <a:noFill/>
            </a:ln>
          </p:spPr>
        </p:pic>
        <p:grpSp>
          <p:nvGrpSpPr>
            <p:cNvPr id="14975" name="Google Shape;14975;p551"/>
            <p:cNvGrpSpPr/>
            <p:nvPr/>
          </p:nvGrpSpPr>
          <p:grpSpPr>
            <a:xfrm>
              <a:off x="3477222" y="2000124"/>
              <a:ext cx="447158" cy="2399792"/>
              <a:chOff x="4435083" y="1958285"/>
              <a:chExt cx="420617" cy="2257353"/>
            </a:xfrm>
          </p:grpSpPr>
          <p:grpSp>
            <p:nvGrpSpPr>
              <p:cNvPr id="14976" name="Google Shape;14976;p551"/>
              <p:cNvGrpSpPr/>
              <p:nvPr/>
            </p:nvGrpSpPr>
            <p:grpSpPr>
              <a:xfrm>
                <a:off x="4447400" y="2278000"/>
                <a:ext cx="408300" cy="183625"/>
                <a:chOff x="1167350" y="1102900"/>
                <a:chExt cx="408300" cy="183625"/>
              </a:xfrm>
            </p:grpSpPr>
            <p:cxnSp>
              <p:nvCxnSpPr>
                <p:cNvPr id="14977" name="Google Shape;14977;p551"/>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4978" name="Google Shape;14978;p551"/>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4979" name="Google Shape;14979;p551"/>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4980" name="Google Shape;14980;p551"/>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4981" name="Google Shape;14981;p551"/>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4982" name="Google Shape;14982;p551"/>
            <p:cNvSpPr txBox="1"/>
            <p:nvPr/>
          </p:nvSpPr>
          <p:spPr>
            <a:xfrm rot="24443">
              <a:off x="2645986" y="28712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1"/>
                <a:t>Methylphenidate</a:t>
              </a:r>
              <a:endParaRPr b="1"/>
            </a:p>
            <a:p>
              <a:pPr marL="0" marR="0" lvl="0" indent="0" algn="ctr" rtl="0">
                <a:lnSpc>
                  <a:spcPct val="100000"/>
                </a:lnSpc>
                <a:spcBef>
                  <a:spcPts val="0"/>
                </a:spcBef>
                <a:spcAft>
                  <a:spcPts val="0"/>
                </a:spcAft>
                <a:buClr>
                  <a:srgbClr val="000000"/>
                </a:buClr>
                <a:buSzPts val="800"/>
                <a:buFont typeface="Arial"/>
                <a:buNone/>
              </a:pPr>
              <a:r>
                <a:rPr lang="en" b="1"/>
                <a:t>RITALIN</a:t>
              </a:r>
              <a:endParaRPr b="1"/>
            </a:p>
            <a:p>
              <a:pPr marL="0" marR="0" lvl="0" indent="0" algn="ctr" rtl="0">
                <a:lnSpc>
                  <a:spcPct val="100000"/>
                </a:lnSpc>
                <a:spcBef>
                  <a:spcPts val="0"/>
                </a:spcBef>
                <a:spcAft>
                  <a:spcPts val="0"/>
                </a:spcAft>
                <a:buClr>
                  <a:srgbClr val="000000"/>
                </a:buClr>
                <a:buSzPts val="800"/>
                <a:buFont typeface="Arial"/>
                <a:buNone/>
              </a:pPr>
              <a:endParaRPr b="1"/>
            </a:p>
          </p:txBody>
        </p:sp>
      </p:grpSp>
      <p:sp>
        <p:nvSpPr>
          <p:cNvPr id="14983" name="Google Shape;14983;p551"/>
          <p:cNvSpPr txBox="1"/>
          <p:nvPr/>
        </p:nvSpPr>
        <p:spPr>
          <a:xfrm>
            <a:off x="892850" y="4240750"/>
            <a:ext cx="1394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t>NDRI</a:t>
            </a:r>
            <a:endParaRPr sz="2400" b="1"/>
          </a:p>
        </p:txBody>
      </p:sp>
      <p:sp>
        <p:nvSpPr>
          <p:cNvPr id="14984" name="Google Shape;14984;p551"/>
          <p:cNvSpPr txBox="1"/>
          <p:nvPr/>
        </p:nvSpPr>
        <p:spPr>
          <a:xfrm>
            <a:off x="6769775" y="4240750"/>
            <a:ext cx="1394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t>DNRI</a:t>
            </a:r>
            <a:endParaRPr sz="2400" b="1"/>
          </a:p>
        </p:txBody>
      </p:sp>
      <p:sp>
        <p:nvSpPr>
          <p:cNvPr id="14985" name="Google Shape;14985;p551"/>
          <p:cNvSpPr txBox="1"/>
          <p:nvPr/>
        </p:nvSpPr>
        <p:spPr>
          <a:xfrm>
            <a:off x="226100" y="154525"/>
            <a:ext cx="654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Bupropion compared to ADHD medications</a:t>
            </a:r>
            <a:endParaRPr b="1"/>
          </a:p>
        </p:txBody>
      </p:sp>
      <p:pic>
        <p:nvPicPr>
          <p:cNvPr id="14986" name="Google Shape;14986;p551"/>
          <p:cNvPicPr preferRelativeResize="0"/>
          <p:nvPr/>
        </p:nvPicPr>
        <p:blipFill>
          <a:blip r:embed="rId10">
            <a:alphaModFix/>
          </a:blip>
          <a:stretch>
            <a:fillRect/>
          </a:stretch>
        </p:blipFill>
        <p:spPr>
          <a:xfrm>
            <a:off x="1839952" y="4240747"/>
            <a:ext cx="828096" cy="661975"/>
          </a:xfrm>
          <a:prstGeom prst="rect">
            <a:avLst/>
          </a:prstGeom>
          <a:noFill/>
          <a:ln>
            <a:noFill/>
          </a:ln>
        </p:spPr>
      </p:pic>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Shape 14990"/>
        <p:cNvGrpSpPr/>
        <p:nvPr/>
      </p:nvGrpSpPr>
      <p:grpSpPr>
        <a:xfrm>
          <a:off x="0" y="0"/>
          <a:ext cx="0" cy="0"/>
          <a:chOff x="0" y="0"/>
          <a:chExt cx="0" cy="0"/>
        </a:xfrm>
      </p:grpSpPr>
      <p:grpSp>
        <p:nvGrpSpPr>
          <p:cNvPr id="14991" name="Google Shape;14991;p552"/>
          <p:cNvGrpSpPr/>
          <p:nvPr/>
        </p:nvGrpSpPr>
        <p:grpSpPr>
          <a:xfrm>
            <a:off x="340847" y="1174243"/>
            <a:ext cx="2736624" cy="2924985"/>
            <a:chOff x="1045697" y="726568"/>
            <a:chExt cx="2736624" cy="2924985"/>
          </a:xfrm>
        </p:grpSpPr>
        <p:pic>
          <p:nvPicPr>
            <p:cNvPr id="14992" name="Google Shape;14992;p552"/>
            <p:cNvPicPr preferRelativeResize="0"/>
            <p:nvPr/>
          </p:nvPicPr>
          <p:blipFill>
            <a:blip r:embed="rId3">
              <a:alphaModFix/>
            </a:blip>
            <a:stretch>
              <a:fillRect/>
            </a:stretch>
          </p:blipFill>
          <p:spPr>
            <a:xfrm>
              <a:off x="2771623" y="1824449"/>
              <a:ext cx="437240" cy="377812"/>
            </a:xfrm>
            <a:prstGeom prst="rect">
              <a:avLst/>
            </a:prstGeom>
            <a:noFill/>
            <a:ln>
              <a:noFill/>
            </a:ln>
          </p:spPr>
        </p:pic>
        <p:grpSp>
          <p:nvGrpSpPr>
            <p:cNvPr id="14993" name="Google Shape;14993;p552"/>
            <p:cNvGrpSpPr/>
            <p:nvPr/>
          </p:nvGrpSpPr>
          <p:grpSpPr>
            <a:xfrm>
              <a:off x="1444901" y="726568"/>
              <a:ext cx="1263854" cy="1056367"/>
              <a:chOff x="-2521759" y="897403"/>
              <a:chExt cx="1477500" cy="1089600"/>
            </a:xfrm>
          </p:grpSpPr>
          <p:sp>
            <p:nvSpPr>
              <p:cNvPr id="14994" name="Google Shape;14994;p552"/>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995" name="Google Shape;14995;p552"/>
              <p:cNvGrpSpPr/>
              <p:nvPr/>
            </p:nvGrpSpPr>
            <p:grpSpPr>
              <a:xfrm>
                <a:off x="-2127414" y="1275205"/>
                <a:ext cx="688733" cy="700658"/>
                <a:chOff x="40123" y="-1583761"/>
                <a:chExt cx="688733" cy="1109689"/>
              </a:xfrm>
            </p:grpSpPr>
            <p:grpSp>
              <p:nvGrpSpPr>
                <p:cNvPr id="14996" name="Google Shape;14996;p552"/>
                <p:cNvGrpSpPr/>
                <p:nvPr/>
              </p:nvGrpSpPr>
              <p:grpSpPr>
                <a:xfrm>
                  <a:off x="45124" y="-1327179"/>
                  <a:ext cx="683733" cy="853107"/>
                  <a:chOff x="597574" y="1930371"/>
                  <a:chExt cx="683733" cy="853107"/>
                </a:xfrm>
              </p:grpSpPr>
              <p:grpSp>
                <p:nvGrpSpPr>
                  <p:cNvPr id="14997" name="Google Shape;14997;p552"/>
                  <p:cNvGrpSpPr/>
                  <p:nvPr/>
                </p:nvGrpSpPr>
                <p:grpSpPr>
                  <a:xfrm rot="-5400000">
                    <a:off x="640721" y="2142893"/>
                    <a:ext cx="600335" cy="680836"/>
                    <a:chOff x="15239716" y="-12996420"/>
                    <a:chExt cx="1868456" cy="2463229"/>
                  </a:xfrm>
                </p:grpSpPr>
                <p:pic>
                  <p:nvPicPr>
                    <p:cNvPr id="14998" name="Google Shape;14998;p552" descr="clipped result image"/>
                    <p:cNvPicPr preferRelativeResize="0"/>
                    <p:nvPr/>
                  </p:nvPicPr>
                  <p:blipFill rotWithShape="1">
                    <a:blip r:embed="rId4">
                      <a:alphaModFix/>
                    </a:blip>
                    <a:srcRect/>
                    <a:stretch/>
                  </p:blipFill>
                  <p:spPr>
                    <a:xfrm>
                      <a:off x="16010045" y="-12996420"/>
                      <a:ext cx="1098127" cy="2458497"/>
                    </a:xfrm>
                    <a:prstGeom prst="rect">
                      <a:avLst/>
                    </a:prstGeom>
                    <a:noFill/>
                    <a:ln>
                      <a:noFill/>
                    </a:ln>
                  </p:spPr>
                </p:pic>
                <p:pic>
                  <p:nvPicPr>
                    <p:cNvPr id="14999" name="Google Shape;14999;p552" descr="clipped result image"/>
                    <p:cNvPicPr preferRelativeResize="0"/>
                    <p:nvPr/>
                  </p:nvPicPr>
                  <p:blipFill rotWithShape="1">
                    <a:blip r:embed="rId5">
                      <a:alphaModFix/>
                    </a:blip>
                    <a:srcRect/>
                    <a:stretch/>
                  </p:blipFill>
                  <p:spPr>
                    <a:xfrm>
                      <a:off x="15239716" y="-12991688"/>
                      <a:ext cx="1106322" cy="2458497"/>
                    </a:xfrm>
                    <a:prstGeom prst="rect">
                      <a:avLst/>
                    </a:prstGeom>
                    <a:noFill/>
                    <a:ln>
                      <a:noFill/>
                    </a:ln>
                  </p:spPr>
                </p:pic>
              </p:grpSp>
              <p:pic>
                <p:nvPicPr>
                  <p:cNvPr id="15000" name="Google Shape;15000;p552" descr="clipped result image"/>
                  <p:cNvPicPr preferRelativeResize="0"/>
                  <p:nvPr/>
                </p:nvPicPr>
                <p:blipFill rotWithShape="1">
                  <a:blip r:embed="rId6">
                    <a:alphaModFix/>
                  </a:blip>
                  <a:srcRect/>
                  <a:stretch/>
                </p:blipFill>
                <p:spPr>
                  <a:xfrm rot="-5400000">
                    <a:off x="760924" y="1767021"/>
                    <a:ext cx="352828" cy="679529"/>
                  </a:xfrm>
                  <a:prstGeom prst="rect">
                    <a:avLst/>
                  </a:prstGeom>
                  <a:noFill/>
                  <a:ln>
                    <a:noFill/>
                  </a:ln>
                </p:spPr>
              </p:pic>
            </p:grpSp>
            <p:pic>
              <p:nvPicPr>
                <p:cNvPr id="15001" name="Google Shape;15001;p552" descr="clipped result image"/>
                <p:cNvPicPr preferRelativeResize="0"/>
                <p:nvPr/>
              </p:nvPicPr>
              <p:blipFill rotWithShape="1">
                <a:blip r:embed="rId7">
                  <a:alphaModFix/>
                </a:blip>
                <a:srcRect/>
                <a:stretch/>
              </p:blipFill>
              <p:spPr>
                <a:xfrm rot="-5400000">
                  <a:off x="203473" y="-1747111"/>
                  <a:ext cx="352828" cy="679529"/>
                </a:xfrm>
                <a:prstGeom prst="rect">
                  <a:avLst/>
                </a:prstGeom>
                <a:noFill/>
                <a:ln>
                  <a:noFill/>
                </a:ln>
              </p:spPr>
            </p:pic>
          </p:grpSp>
        </p:grpSp>
        <p:sp>
          <p:nvSpPr>
            <p:cNvPr id="15002" name="Google Shape;15002;p552"/>
            <p:cNvSpPr txBox="1"/>
            <p:nvPr/>
          </p:nvSpPr>
          <p:spPr>
            <a:xfrm>
              <a:off x="1831153" y="835947"/>
              <a:ext cx="1142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a:t>
              </a:r>
              <a:endParaRPr sz="1200" b="1"/>
            </a:p>
          </p:txBody>
        </p:sp>
        <p:pic>
          <p:nvPicPr>
            <p:cNvPr id="15003" name="Google Shape;15003;p552"/>
            <p:cNvPicPr preferRelativeResize="0"/>
            <p:nvPr/>
          </p:nvPicPr>
          <p:blipFill>
            <a:blip r:embed="rId8">
              <a:alphaModFix/>
            </a:blip>
            <a:stretch>
              <a:fillRect/>
            </a:stretch>
          </p:blipFill>
          <p:spPr>
            <a:xfrm>
              <a:off x="1045697" y="1644689"/>
              <a:ext cx="2736624" cy="2006864"/>
            </a:xfrm>
            <a:prstGeom prst="rect">
              <a:avLst/>
            </a:prstGeom>
            <a:noFill/>
            <a:ln>
              <a:noFill/>
            </a:ln>
          </p:spPr>
        </p:pic>
        <p:sp>
          <p:nvSpPr>
            <p:cNvPr id="15004" name="Google Shape;15004;p552"/>
            <p:cNvSpPr txBox="1"/>
            <p:nvPr/>
          </p:nvSpPr>
          <p:spPr>
            <a:xfrm rot="24628">
              <a:off x="1320755" y="2363391"/>
              <a:ext cx="1507539" cy="3951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1"/>
                <a:t>Bupropion</a:t>
              </a:r>
              <a:endParaRPr b="1"/>
            </a:p>
            <a:p>
              <a:pPr marL="0" marR="0" lvl="0" indent="0" algn="ctr" rtl="0">
                <a:lnSpc>
                  <a:spcPct val="100000"/>
                </a:lnSpc>
                <a:spcBef>
                  <a:spcPts val="0"/>
                </a:spcBef>
                <a:spcAft>
                  <a:spcPts val="0"/>
                </a:spcAft>
                <a:buClr>
                  <a:srgbClr val="000000"/>
                </a:buClr>
                <a:buSzPts val="800"/>
                <a:buFont typeface="Arial"/>
                <a:buNone/>
              </a:pPr>
              <a:r>
                <a:rPr lang="en" b="1"/>
                <a:t>WELLBUTRIN</a:t>
              </a:r>
              <a:endParaRPr b="1"/>
            </a:p>
            <a:p>
              <a:pPr marL="0" marR="0" lvl="0" indent="0" algn="ctr" rtl="0">
                <a:lnSpc>
                  <a:spcPct val="100000"/>
                </a:lnSpc>
                <a:spcBef>
                  <a:spcPts val="0"/>
                </a:spcBef>
                <a:spcAft>
                  <a:spcPts val="0"/>
                </a:spcAft>
                <a:buClr>
                  <a:srgbClr val="000000"/>
                </a:buClr>
                <a:buSzPts val="800"/>
                <a:buFont typeface="Arial"/>
                <a:buNone/>
              </a:pPr>
              <a:endParaRPr b="1"/>
            </a:p>
          </p:txBody>
        </p:sp>
        <p:sp>
          <p:nvSpPr>
            <p:cNvPr id="15005" name="Google Shape;15005;p552"/>
            <p:cNvSpPr/>
            <p:nvPr/>
          </p:nvSpPr>
          <p:spPr>
            <a:xfrm>
              <a:off x="1771323" y="1803929"/>
              <a:ext cx="555900" cy="5343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006" name="Google Shape;15006;p552"/>
            <p:cNvCxnSpPr/>
            <p:nvPr/>
          </p:nvCxnSpPr>
          <p:spPr>
            <a:xfrm>
              <a:off x="1889356" y="3586628"/>
              <a:ext cx="275100" cy="0"/>
            </a:xfrm>
            <a:prstGeom prst="straightConnector1">
              <a:avLst/>
            </a:prstGeom>
            <a:noFill/>
            <a:ln w="28575" cap="flat" cmpd="sng">
              <a:solidFill>
                <a:schemeClr val="dk2"/>
              </a:solidFill>
              <a:prstDash val="solid"/>
              <a:round/>
              <a:headEnd type="none" w="med" len="med"/>
              <a:tailEnd type="none" w="med" len="med"/>
            </a:ln>
          </p:spPr>
        </p:cxnSp>
      </p:grpSp>
      <p:grpSp>
        <p:nvGrpSpPr>
          <p:cNvPr id="15007" name="Google Shape;15007;p552"/>
          <p:cNvGrpSpPr/>
          <p:nvPr/>
        </p:nvGrpSpPr>
        <p:grpSpPr>
          <a:xfrm>
            <a:off x="3343605" y="2092501"/>
            <a:ext cx="2736471" cy="2006736"/>
            <a:chOff x="2255525" y="2002110"/>
            <a:chExt cx="3662301" cy="2685675"/>
          </a:xfrm>
        </p:grpSpPr>
        <p:pic>
          <p:nvPicPr>
            <p:cNvPr id="15008" name="Google Shape;15008;p552"/>
            <p:cNvPicPr preferRelativeResize="0"/>
            <p:nvPr/>
          </p:nvPicPr>
          <p:blipFill>
            <a:blip r:embed="rId8">
              <a:alphaModFix/>
            </a:blip>
            <a:stretch>
              <a:fillRect/>
            </a:stretch>
          </p:blipFill>
          <p:spPr>
            <a:xfrm>
              <a:off x="2255525" y="2002110"/>
              <a:ext cx="3662301" cy="2685675"/>
            </a:xfrm>
            <a:prstGeom prst="rect">
              <a:avLst/>
            </a:prstGeom>
            <a:noFill/>
            <a:ln>
              <a:noFill/>
            </a:ln>
          </p:spPr>
        </p:pic>
        <p:sp>
          <p:nvSpPr>
            <p:cNvPr id="15009" name="Google Shape;15009;p552"/>
            <p:cNvSpPr/>
            <p:nvPr/>
          </p:nvSpPr>
          <p:spPr>
            <a:xfrm>
              <a:off x="3168407" y="22343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010" name="Google Shape;15010;p552"/>
            <p:cNvCxnSpPr/>
            <p:nvPr/>
          </p:nvCxnSpPr>
          <p:spPr>
            <a:xfrm>
              <a:off x="3369404" y="4602564"/>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5011" name="Google Shape;15011;p552"/>
            <p:cNvCxnSpPr/>
            <p:nvPr/>
          </p:nvCxnSpPr>
          <p:spPr>
            <a:xfrm>
              <a:off x="3369404" y="2102287"/>
              <a:ext cx="385200" cy="0"/>
            </a:xfrm>
            <a:prstGeom prst="straightConnector1">
              <a:avLst/>
            </a:prstGeom>
            <a:noFill/>
            <a:ln w="28575" cap="flat" cmpd="sng">
              <a:solidFill>
                <a:schemeClr val="dk2"/>
              </a:solidFill>
              <a:prstDash val="solid"/>
              <a:round/>
              <a:headEnd type="none" w="med" len="med"/>
              <a:tailEnd type="none" w="med" len="med"/>
            </a:ln>
          </p:spPr>
        </p:cxnSp>
        <p:sp>
          <p:nvSpPr>
            <p:cNvPr id="15012" name="Google Shape;15012;p552"/>
            <p:cNvSpPr txBox="1"/>
            <p:nvPr/>
          </p:nvSpPr>
          <p:spPr>
            <a:xfrm rot="24443">
              <a:off x="2608276" y="295968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1"/>
                <a:t>Atomoxetine</a:t>
              </a:r>
              <a:endParaRPr b="1"/>
            </a:p>
            <a:p>
              <a:pPr marL="0" marR="0" lvl="0" indent="0" algn="ctr" rtl="0">
                <a:lnSpc>
                  <a:spcPct val="100000"/>
                </a:lnSpc>
                <a:spcBef>
                  <a:spcPts val="0"/>
                </a:spcBef>
                <a:spcAft>
                  <a:spcPts val="0"/>
                </a:spcAft>
                <a:buClr>
                  <a:srgbClr val="000000"/>
                </a:buClr>
                <a:buSzPts val="800"/>
                <a:buFont typeface="Arial"/>
                <a:buNone/>
              </a:pPr>
              <a:r>
                <a:rPr lang="en" b="1"/>
                <a:t>STRATTERA</a:t>
              </a:r>
              <a:endParaRPr b="1"/>
            </a:p>
            <a:p>
              <a:pPr marL="0" marR="0" lvl="0" indent="0" algn="ctr" rtl="0">
                <a:lnSpc>
                  <a:spcPct val="100000"/>
                </a:lnSpc>
                <a:spcBef>
                  <a:spcPts val="0"/>
                </a:spcBef>
                <a:spcAft>
                  <a:spcPts val="0"/>
                </a:spcAft>
                <a:buClr>
                  <a:srgbClr val="000000"/>
                </a:buClr>
                <a:buSzPts val="800"/>
                <a:buFont typeface="Arial"/>
                <a:buNone/>
              </a:pPr>
              <a:endParaRPr b="1"/>
            </a:p>
          </p:txBody>
        </p:sp>
      </p:grpSp>
      <p:grpSp>
        <p:nvGrpSpPr>
          <p:cNvPr id="15013" name="Google Shape;15013;p552"/>
          <p:cNvGrpSpPr/>
          <p:nvPr/>
        </p:nvGrpSpPr>
        <p:grpSpPr>
          <a:xfrm>
            <a:off x="6162636" y="2008826"/>
            <a:ext cx="2736532" cy="2094944"/>
            <a:chOff x="2415125" y="1804750"/>
            <a:chExt cx="3508374" cy="2685826"/>
          </a:xfrm>
        </p:grpSpPr>
        <p:pic>
          <p:nvPicPr>
            <p:cNvPr id="15014" name="Google Shape;15014;p552"/>
            <p:cNvPicPr preferRelativeResize="0"/>
            <p:nvPr/>
          </p:nvPicPr>
          <p:blipFill>
            <a:blip r:embed="rId9">
              <a:alphaModFix/>
            </a:blip>
            <a:stretch>
              <a:fillRect/>
            </a:stretch>
          </p:blipFill>
          <p:spPr>
            <a:xfrm>
              <a:off x="2415125" y="1804750"/>
              <a:ext cx="3508374" cy="2685826"/>
            </a:xfrm>
            <a:prstGeom prst="rect">
              <a:avLst/>
            </a:prstGeom>
            <a:noFill/>
            <a:ln>
              <a:noFill/>
            </a:ln>
          </p:spPr>
        </p:pic>
        <p:grpSp>
          <p:nvGrpSpPr>
            <p:cNvPr id="15015" name="Google Shape;15015;p552"/>
            <p:cNvGrpSpPr/>
            <p:nvPr/>
          </p:nvGrpSpPr>
          <p:grpSpPr>
            <a:xfrm>
              <a:off x="3477222" y="2000124"/>
              <a:ext cx="447158" cy="2399792"/>
              <a:chOff x="4435083" y="1958285"/>
              <a:chExt cx="420617" cy="2257353"/>
            </a:xfrm>
          </p:grpSpPr>
          <p:grpSp>
            <p:nvGrpSpPr>
              <p:cNvPr id="15016" name="Google Shape;15016;p552"/>
              <p:cNvGrpSpPr/>
              <p:nvPr/>
            </p:nvGrpSpPr>
            <p:grpSpPr>
              <a:xfrm>
                <a:off x="4447400" y="2278000"/>
                <a:ext cx="408300" cy="183625"/>
                <a:chOff x="1167350" y="1102900"/>
                <a:chExt cx="408300" cy="183625"/>
              </a:xfrm>
            </p:grpSpPr>
            <p:cxnSp>
              <p:nvCxnSpPr>
                <p:cNvPr id="15017" name="Google Shape;15017;p552"/>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5018" name="Google Shape;15018;p552"/>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5019" name="Google Shape;15019;p552"/>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5020" name="Google Shape;15020;p552"/>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5021" name="Google Shape;15021;p552"/>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5022" name="Google Shape;15022;p552"/>
            <p:cNvSpPr txBox="1"/>
            <p:nvPr/>
          </p:nvSpPr>
          <p:spPr>
            <a:xfrm rot="24443">
              <a:off x="2645986" y="28712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1"/>
                <a:t>Methylphenidate</a:t>
              </a:r>
              <a:endParaRPr b="1"/>
            </a:p>
            <a:p>
              <a:pPr marL="0" marR="0" lvl="0" indent="0" algn="ctr" rtl="0">
                <a:lnSpc>
                  <a:spcPct val="100000"/>
                </a:lnSpc>
                <a:spcBef>
                  <a:spcPts val="0"/>
                </a:spcBef>
                <a:spcAft>
                  <a:spcPts val="0"/>
                </a:spcAft>
                <a:buClr>
                  <a:srgbClr val="000000"/>
                </a:buClr>
                <a:buSzPts val="800"/>
                <a:buFont typeface="Arial"/>
                <a:buNone/>
              </a:pPr>
              <a:r>
                <a:rPr lang="en" b="1"/>
                <a:t>RITALIN</a:t>
              </a:r>
              <a:endParaRPr b="1"/>
            </a:p>
            <a:p>
              <a:pPr marL="0" marR="0" lvl="0" indent="0" algn="ctr" rtl="0">
                <a:lnSpc>
                  <a:spcPct val="100000"/>
                </a:lnSpc>
                <a:spcBef>
                  <a:spcPts val="0"/>
                </a:spcBef>
                <a:spcAft>
                  <a:spcPts val="0"/>
                </a:spcAft>
                <a:buClr>
                  <a:srgbClr val="000000"/>
                </a:buClr>
                <a:buSzPts val="800"/>
                <a:buFont typeface="Arial"/>
                <a:buNone/>
              </a:pPr>
              <a:endParaRPr b="1"/>
            </a:p>
          </p:txBody>
        </p:sp>
      </p:grpSp>
      <p:sp>
        <p:nvSpPr>
          <p:cNvPr id="15023" name="Google Shape;15023;p552"/>
          <p:cNvSpPr txBox="1"/>
          <p:nvPr/>
        </p:nvSpPr>
        <p:spPr>
          <a:xfrm>
            <a:off x="892850" y="4240750"/>
            <a:ext cx="1394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t>N</a:t>
            </a:r>
            <a:r>
              <a:rPr lang="en" sz="2400" b="1" u="sng">
                <a:highlight>
                  <a:srgbClr val="FFFF00"/>
                </a:highlight>
              </a:rPr>
              <a:t>D</a:t>
            </a:r>
            <a:r>
              <a:rPr lang="en" sz="2400" b="1"/>
              <a:t>RI</a:t>
            </a:r>
            <a:endParaRPr sz="2400" b="1"/>
          </a:p>
        </p:txBody>
      </p:sp>
      <p:sp>
        <p:nvSpPr>
          <p:cNvPr id="15024" name="Google Shape;15024;p552"/>
          <p:cNvSpPr txBox="1"/>
          <p:nvPr/>
        </p:nvSpPr>
        <p:spPr>
          <a:xfrm>
            <a:off x="6769775" y="4240750"/>
            <a:ext cx="1394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u="sng">
                <a:highlight>
                  <a:srgbClr val="FFFF00"/>
                </a:highlight>
              </a:rPr>
              <a:t>D</a:t>
            </a:r>
            <a:r>
              <a:rPr lang="en" sz="2400" b="1"/>
              <a:t>NRI</a:t>
            </a:r>
            <a:endParaRPr sz="2400" b="1"/>
          </a:p>
        </p:txBody>
      </p:sp>
      <p:sp>
        <p:nvSpPr>
          <p:cNvPr id="15025" name="Google Shape;15025;p552"/>
          <p:cNvSpPr txBox="1"/>
          <p:nvPr/>
        </p:nvSpPr>
        <p:spPr>
          <a:xfrm>
            <a:off x="226100" y="154525"/>
            <a:ext cx="654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Bupropion compared to ADHD medications</a:t>
            </a:r>
            <a:endParaRPr b="1"/>
          </a:p>
        </p:txBody>
      </p:sp>
      <p:sp>
        <p:nvSpPr>
          <p:cNvPr id="15026" name="Google Shape;15026;p552"/>
          <p:cNvSpPr/>
          <p:nvPr/>
        </p:nvSpPr>
        <p:spPr>
          <a:xfrm rot="-2207121">
            <a:off x="1942656" y="2077762"/>
            <a:ext cx="731941" cy="639964"/>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7" name="Google Shape;15027;p552"/>
          <p:cNvSpPr/>
          <p:nvPr/>
        </p:nvSpPr>
        <p:spPr>
          <a:xfrm rot="-2207380">
            <a:off x="7631569" y="1998864"/>
            <a:ext cx="1371061" cy="797765"/>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028" name="Google Shape;15028;p552"/>
          <p:cNvPicPr preferRelativeResize="0"/>
          <p:nvPr/>
        </p:nvPicPr>
        <p:blipFill>
          <a:blip r:embed="rId10">
            <a:alphaModFix/>
          </a:blip>
          <a:stretch>
            <a:fillRect/>
          </a:stretch>
        </p:blipFill>
        <p:spPr>
          <a:xfrm>
            <a:off x="1839952" y="4240747"/>
            <a:ext cx="828096" cy="661975"/>
          </a:xfrm>
          <a:prstGeom prst="rect">
            <a:avLst/>
          </a:prstGeom>
          <a:noFill/>
          <a:ln>
            <a:noFill/>
          </a:ln>
        </p:spPr>
      </p:pic>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Shape 15032"/>
        <p:cNvGrpSpPr/>
        <p:nvPr/>
      </p:nvGrpSpPr>
      <p:grpSpPr>
        <a:xfrm>
          <a:off x="0" y="0"/>
          <a:ext cx="0" cy="0"/>
          <a:chOff x="0" y="0"/>
          <a:chExt cx="0" cy="0"/>
        </a:xfrm>
      </p:grpSpPr>
      <p:grpSp>
        <p:nvGrpSpPr>
          <p:cNvPr id="15033" name="Google Shape;15033;p553"/>
          <p:cNvGrpSpPr/>
          <p:nvPr/>
        </p:nvGrpSpPr>
        <p:grpSpPr>
          <a:xfrm>
            <a:off x="340847" y="1174243"/>
            <a:ext cx="2736624" cy="2924985"/>
            <a:chOff x="1045697" y="726568"/>
            <a:chExt cx="2736624" cy="2924985"/>
          </a:xfrm>
        </p:grpSpPr>
        <p:pic>
          <p:nvPicPr>
            <p:cNvPr id="15034" name="Google Shape;15034;p553"/>
            <p:cNvPicPr preferRelativeResize="0"/>
            <p:nvPr/>
          </p:nvPicPr>
          <p:blipFill>
            <a:blip r:embed="rId3">
              <a:alphaModFix/>
            </a:blip>
            <a:stretch>
              <a:fillRect/>
            </a:stretch>
          </p:blipFill>
          <p:spPr>
            <a:xfrm>
              <a:off x="2771623" y="1824449"/>
              <a:ext cx="437240" cy="377812"/>
            </a:xfrm>
            <a:prstGeom prst="rect">
              <a:avLst/>
            </a:prstGeom>
            <a:noFill/>
            <a:ln>
              <a:noFill/>
            </a:ln>
          </p:spPr>
        </p:pic>
        <p:grpSp>
          <p:nvGrpSpPr>
            <p:cNvPr id="15035" name="Google Shape;15035;p553"/>
            <p:cNvGrpSpPr/>
            <p:nvPr/>
          </p:nvGrpSpPr>
          <p:grpSpPr>
            <a:xfrm>
              <a:off x="1444901" y="726568"/>
              <a:ext cx="1263854" cy="1056367"/>
              <a:chOff x="-2521759" y="897403"/>
              <a:chExt cx="1477500" cy="1089600"/>
            </a:xfrm>
          </p:grpSpPr>
          <p:sp>
            <p:nvSpPr>
              <p:cNvPr id="15036" name="Google Shape;15036;p553"/>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037" name="Google Shape;15037;p553"/>
              <p:cNvGrpSpPr/>
              <p:nvPr/>
            </p:nvGrpSpPr>
            <p:grpSpPr>
              <a:xfrm>
                <a:off x="-2127414" y="1275205"/>
                <a:ext cx="688733" cy="700658"/>
                <a:chOff x="40123" y="-1583761"/>
                <a:chExt cx="688733" cy="1109689"/>
              </a:xfrm>
            </p:grpSpPr>
            <p:grpSp>
              <p:nvGrpSpPr>
                <p:cNvPr id="15038" name="Google Shape;15038;p553"/>
                <p:cNvGrpSpPr/>
                <p:nvPr/>
              </p:nvGrpSpPr>
              <p:grpSpPr>
                <a:xfrm>
                  <a:off x="45124" y="-1327179"/>
                  <a:ext cx="683733" cy="853107"/>
                  <a:chOff x="597574" y="1930371"/>
                  <a:chExt cx="683733" cy="853107"/>
                </a:xfrm>
              </p:grpSpPr>
              <p:grpSp>
                <p:nvGrpSpPr>
                  <p:cNvPr id="15039" name="Google Shape;15039;p553"/>
                  <p:cNvGrpSpPr/>
                  <p:nvPr/>
                </p:nvGrpSpPr>
                <p:grpSpPr>
                  <a:xfrm rot="-5400000">
                    <a:off x="640721" y="2142893"/>
                    <a:ext cx="600335" cy="680836"/>
                    <a:chOff x="15239716" y="-12996420"/>
                    <a:chExt cx="1868456" cy="2463229"/>
                  </a:xfrm>
                </p:grpSpPr>
                <p:pic>
                  <p:nvPicPr>
                    <p:cNvPr id="15040" name="Google Shape;15040;p553" descr="clipped result image"/>
                    <p:cNvPicPr preferRelativeResize="0"/>
                    <p:nvPr/>
                  </p:nvPicPr>
                  <p:blipFill rotWithShape="1">
                    <a:blip r:embed="rId4">
                      <a:alphaModFix/>
                    </a:blip>
                    <a:srcRect/>
                    <a:stretch/>
                  </p:blipFill>
                  <p:spPr>
                    <a:xfrm>
                      <a:off x="16010045" y="-12996420"/>
                      <a:ext cx="1098127" cy="2458497"/>
                    </a:xfrm>
                    <a:prstGeom prst="rect">
                      <a:avLst/>
                    </a:prstGeom>
                    <a:noFill/>
                    <a:ln>
                      <a:noFill/>
                    </a:ln>
                  </p:spPr>
                </p:pic>
                <p:pic>
                  <p:nvPicPr>
                    <p:cNvPr id="15041" name="Google Shape;15041;p553" descr="clipped result image"/>
                    <p:cNvPicPr preferRelativeResize="0"/>
                    <p:nvPr/>
                  </p:nvPicPr>
                  <p:blipFill rotWithShape="1">
                    <a:blip r:embed="rId5">
                      <a:alphaModFix/>
                    </a:blip>
                    <a:srcRect/>
                    <a:stretch/>
                  </p:blipFill>
                  <p:spPr>
                    <a:xfrm>
                      <a:off x="15239716" y="-12991688"/>
                      <a:ext cx="1106322" cy="2458497"/>
                    </a:xfrm>
                    <a:prstGeom prst="rect">
                      <a:avLst/>
                    </a:prstGeom>
                    <a:noFill/>
                    <a:ln>
                      <a:noFill/>
                    </a:ln>
                  </p:spPr>
                </p:pic>
              </p:grpSp>
              <p:pic>
                <p:nvPicPr>
                  <p:cNvPr id="15042" name="Google Shape;15042;p553" descr="clipped result image"/>
                  <p:cNvPicPr preferRelativeResize="0"/>
                  <p:nvPr/>
                </p:nvPicPr>
                <p:blipFill rotWithShape="1">
                  <a:blip r:embed="rId6">
                    <a:alphaModFix/>
                  </a:blip>
                  <a:srcRect/>
                  <a:stretch/>
                </p:blipFill>
                <p:spPr>
                  <a:xfrm rot="-5400000">
                    <a:off x="760924" y="1767021"/>
                    <a:ext cx="352828" cy="679529"/>
                  </a:xfrm>
                  <a:prstGeom prst="rect">
                    <a:avLst/>
                  </a:prstGeom>
                  <a:noFill/>
                  <a:ln>
                    <a:noFill/>
                  </a:ln>
                </p:spPr>
              </p:pic>
            </p:grpSp>
            <p:pic>
              <p:nvPicPr>
                <p:cNvPr id="15043" name="Google Shape;15043;p553" descr="clipped result image"/>
                <p:cNvPicPr preferRelativeResize="0"/>
                <p:nvPr/>
              </p:nvPicPr>
              <p:blipFill rotWithShape="1">
                <a:blip r:embed="rId7">
                  <a:alphaModFix/>
                </a:blip>
                <a:srcRect/>
                <a:stretch/>
              </p:blipFill>
              <p:spPr>
                <a:xfrm rot="-5400000">
                  <a:off x="203473" y="-1747111"/>
                  <a:ext cx="352828" cy="679529"/>
                </a:xfrm>
                <a:prstGeom prst="rect">
                  <a:avLst/>
                </a:prstGeom>
                <a:noFill/>
                <a:ln>
                  <a:noFill/>
                </a:ln>
              </p:spPr>
            </p:pic>
          </p:grpSp>
        </p:grpSp>
        <p:sp>
          <p:nvSpPr>
            <p:cNvPr id="15044" name="Google Shape;15044;p553"/>
            <p:cNvSpPr txBox="1"/>
            <p:nvPr/>
          </p:nvSpPr>
          <p:spPr>
            <a:xfrm>
              <a:off x="1831153" y="835947"/>
              <a:ext cx="1142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a:t>
              </a:r>
              <a:endParaRPr sz="1200" b="1"/>
            </a:p>
          </p:txBody>
        </p:sp>
        <p:pic>
          <p:nvPicPr>
            <p:cNvPr id="15045" name="Google Shape;15045;p553"/>
            <p:cNvPicPr preferRelativeResize="0"/>
            <p:nvPr/>
          </p:nvPicPr>
          <p:blipFill>
            <a:blip r:embed="rId8">
              <a:alphaModFix/>
            </a:blip>
            <a:stretch>
              <a:fillRect/>
            </a:stretch>
          </p:blipFill>
          <p:spPr>
            <a:xfrm>
              <a:off x="1045697" y="1644689"/>
              <a:ext cx="2736624" cy="2006864"/>
            </a:xfrm>
            <a:prstGeom prst="rect">
              <a:avLst/>
            </a:prstGeom>
            <a:noFill/>
            <a:ln>
              <a:noFill/>
            </a:ln>
          </p:spPr>
        </p:pic>
        <p:sp>
          <p:nvSpPr>
            <p:cNvPr id="15046" name="Google Shape;15046;p553"/>
            <p:cNvSpPr txBox="1"/>
            <p:nvPr/>
          </p:nvSpPr>
          <p:spPr>
            <a:xfrm rot="24628">
              <a:off x="1320755" y="2363391"/>
              <a:ext cx="1507539" cy="3951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1"/>
                <a:t>Bupropion</a:t>
              </a:r>
              <a:endParaRPr b="1"/>
            </a:p>
            <a:p>
              <a:pPr marL="0" marR="0" lvl="0" indent="0" algn="ctr" rtl="0">
                <a:lnSpc>
                  <a:spcPct val="100000"/>
                </a:lnSpc>
                <a:spcBef>
                  <a:spcPts val="0"/>
                </a:spcBef>
                <a:spcAft>
                  <a:spcPts val="0"/>
                </a:spcAft>
                <a:buClr>
                  <a:srgbClr val="000000"/>
                </a:buClr>
                <a:buSzPts val="800"/>
                <a:buFont typeface="Arial"/>
                <a:buNone/>
              </a:pPr>
              <a:r>
                <a:rPr lang="en" b="1"/>
                <a:t>WELLBUTRIN</a:t>
              </a:r>
              <a:endParaRPr b="1"/>
            </a:p>
            <a:p>
              <a:pPr marL="0" marR="0" lvl="0" indent="0" algn="ctr" rtl="0">
                <a:lnSpc>
                  <a:spcPct val="100000"/>
                </a:lnSpc>
                <a:spcBef>
                  <a:spcPts val="0"/>
                </a:spcBef>
                <a:spcAft>
                  <a:spcPts val="0"/>
                </a:spcAft>
                <a:buClr>
                  <a:srgbClr val="000000"/>
                </a:buClr>
                <a:buSzPts val="800"/>
                <a:buFont typeface="Arial"/>
                <a:buNone/>
              </a:pPr>
              <a:endParaRPr b="1"/>
            </a:p>
          </p:txBody>
        </p:sp>
        <p:sp>
          <p:nvSpPr>
            <p:cNvPr id="15047" name="Google Shape;15047;p553"/>
            <p:cNvSpPr/>
            <p:nvPr/>
          </p:nvSpPr>
          <p:spPr>
            <a:xfrm>
              <a:off x="1771323" y="1803929"/>
              <a:ext cx="555900" cy="5343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048" name="Google Shape;15048;p553"/>
            <p:cNvCxnSpPr/>
            <p:nvPr/>
          </p:nvCxnSpPr>
          <p:spPr>
            <a:xfrm>
              <a:off x="1889356" y="3586628"/>
              <a:ext cx="275100" cy="0"/>
            </a:xfrm>
            <a:prstGeom prst="straightConnector1">
              <a:avLst/>
            </a:prstGeom>
            <a:noFill/>
            <a:ln w="28575" cap="flat" cmpd="sng">
              <a:solidFill>
                <a:schemeClr val="dk2"/>
              </a:solidFill>
              <a:prstDash val="solid"/>
              <a:round/>
              <a:headEnd type="none" w="med" len="med"/>
              <a:tailEnd type="none" w="med" len="med"/>
            </a:ln>
          </p:spPr>
        </p:cxnSp>
      </p:grpSp>
      <p:grpSp>
        <p:nvGrpSpPr>
          <p:cNvPr id="15049" name="Google Shape;15049;p553"/>
          <p:cNvGrpSpPr/>
          <p:nvPr/>
        </p:nvGrpSpPr>
        <p:grpSpPr>
          <a:xfrm>
            <a:off x="3343605" y="2092501"/>
            <a:ext cx="2736471" cy="2006736"/>
            <a:chOff x="2255525" y="2002110"/>
            <a:chExt cx="3662301" cy="2685675"/>
          </a:xfrm>
        </p:grpSpPr>
        <p:pic>
          <p:nvPicPr>
            <p:cNvPr id="15050" name="Google Shape;15050;p553"/>
            <p:cNvPicPr preferRelativeResize="0"/>
            <p:nvPr/>
          </p:nvPicPr>
          <p:blipFill>
            <a:blip r:embed="rId8">
              <a:alphaModFix/>
            </a:blip>
            <a:stretch>
              <a:fillRect/>
            </a:stretch>
          </p:blipFill>
          <p:spPr>
            <a:xfrm>
              <a:off x="2255525" y="2002110"/>
              <a:ext cx="3662301" cy="2685675"/>
            </a:xfrm>
            <a:prstGeom prst="rect">
              <a:avLst/>
            </a:prstGeom>
            <a:noFill/>
            <a:ln>
              <a:noFill/>
            </a:ln>
          </p:spPr>
        </p:pic>
        <p:sp>
          <p:nvSpPr>
            <p:cNvPr id="15051" name="Google Shape;15051;p553"/>
            <p:cNvSpPr/>
            <p:nvPr/>
          </p:nvSpPr>
          <p:spPr>
            <a:xfrm>
              <a:off x="3168407" y="22343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052" name="Google Shape;15052;p553"/>
            <p:cNvCxnSpPr/>
            <p:nvPr/>
          </p:nvCxnSpPr>
          <p:spPr>
            <a:xfrm>
              <a:off x="3369404" y="4602564"/>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5053" name="Google Shape;15053;p553"/>
            <p:cNvCxnSpPr/>
            <p:nvPr/>
          </p:nvCxnSpPr>
          <p:spPr>
            <a:xfrm>
              <a:off x="3369404" y="2102287"/>
              <a:ext cx="385200" cy="0"/>
            </a:xfrm>
            <a:prstGeom prst="straightConnector1">
              <a:avLst/>
            </a:prstGeom>
            <a:noFill/>
            <a:ln w="28575" cap="flat" cmpd="sng">
              <a:solidFill>
                <a:schemeClr val="dk2"/>
              </a:solidFill>
              <a:prstDash val="solid"/>
              <a:round/>
              <a:headEnd type="none" w="med" len="med"/>
              <a:tailEnd type="none" w="med" len="med"/>
            </a:ln>
          </p:spPr>
        </p:cxnSp>
        <p:sp>
          <p:nvSpPr>
            <p:cNvPr id="15054" name="Google Shape;15054;p553"/>
            <p:cNvSpPr txBox="1"/>
            <p:nvPr/>
          </p:nvSpPr>
          <p:spPr>
            <a:xfrm rot="24443">
              <a:off x="2608276" y="295968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1"/>
                <a:t>Atomoxetine</a:t>
              </a:r>
              <a:endParaRPr b="1"/>
            </a:p>
            <a:p>
              <a:pPr marL="0" marR="0" lvl="0" indent="0" algn="ctr" rtl="0">
                <a:lnSpc>
                  <a:spcPct val="100000"/>
                </a:lnSpc>
                <a:spcBef>
                  <a:spcPts val="0"/>
                </a:spcBef>
                <a:spcAft>
                  <a:spcPts val="0"/>
                </a:spcAft>
                <a:buClr>
                  <a:srgbClr val="000000"/>
                </a:buClr>
                <a:buSzPts val="800"/>
                <a:buFont typeface="Arial"/>
                <a:buNone/>
              </a:pPr>
              <a:r>
                <a:rPr lang="en" b="1"/>
                <a:t>STRATTERA</a:t>
              </a:r>
              <a:endParaRPr b="1"/>
            </a:p>
            <a:p>
              <a:pPr marL="0" marR="0" lvl="0" indent="0" algn="ctr" rtl="0">
                <a:lnSpc>
                  <a:spcPct val="100000"/>
                </a:lnSpc>
                <a:spcBef>
                  <a:spcPts val="0"/>
                </a:spcBef>
                <a:spcAft>
                  <a:spcPts val="0"/>
                </a:spcAft>
                <a:buClr>
                  <a:srgbClr val="000000"/>
                </a:buClr>
                <a:buSzPts val="800"/>
                <a:buFont typeface="Arial"/>
                <a:buNone/>
              </a:pPr>
              <a:endParaRPr b="1"/>
            </a:p>
          </p:txBody>
        </p:sp>
      </p:grpSp>
      <p:grpSp>
        <p:nvGrpSpPr>
          <p:cNvPr id="15055" name="Google Shape;15055;p553"/>
          <p:cNvGrpSpPr/>
          <p:nvPr/>
        </p:nvGrpSpPr>
        <p:grpSpPr>
          <a:xfrm>
            <a:off x="6162636" y="2008826"/>
            <a:ext cx="2736532" cy="2094944"/>
            <a:chOff x="2415125" y="1804750"/>
            <a:chExt cx="3508374" cy="2685826"/>
          </a:xfrm>
        </p:grpSpPr>
        <p:pic>
          <p:nvPicPr>
            <p:cNvPr id="15056" name="Google Shape;15056;p553"/>
            <p:cNvPicPr preferRelativeResize="0"/>
            <p:nvPr/>
          </p:nvPicPr>
          <p:blipFill>
            <a:blip r:embed="rId9">
              <a:alphaModFix/>
            </a:blip>
            <a:stretch>
              <a:fillRect/>
            </a:stretch>
          </p:blipFill>
          <p:spPr>
            <a:xfrm>
              <a:off x="2415125" y="1804750"/>
              <a:ext cx="3508374" cy="2685826"/>
            </a:xfrm>
            <a:prstGeom prst="rect">
              <a:avLst/>
            </a:prstGeom>
            <a:noFill/>
            <a:ln>
              <a:noFill/>
            </a:ln>
          </p:spPr>
        </p:pic>
        <p:grpSp>
          <p:nvGrpSpPr>
            <p:cNvPr id="15057" name="Google Shape;15057;p553"/>
            <p:cNvGrpSpPr/>
            <p:nvPr/>
          </p:nvGrpSpPr>
          <p:grpSpPr>
            <a:xfrm>
              <a:off x="3477222" y="2000124"/>
              <a:ext cx="447158" cy="2399792"/>
              <a:chOff x="4435083" y="1958285"/>
              <a:chExt cx="420617" cy="2257353"/>
            </a:xfrm>
          </p:grpSpPr>
          <p:grpSp>
            <p:nvGrpSpPr>
              <p:cNvPr id="15058" name="Google Shape;15058;p553"/>
              <p:cNvGrpSpPr/>
              <p:nvPr/>
            </p:nvGrpSpPr>
            <p:grpSpPr>
              <a:xfrm>
                <a:off x="4447400" y="2278000"/>
                <a:ext cx="408300" cy="183625"/>
                <a:chOff x="1167350" y="1102900"/>
                <a:chExt cx="408300" cy="183625"/>
              </a:xfrm>
            </p:grpSpPr>
            <p:cxnSp>
              <p:nvCxnSpPr>
                <p:cNvPr id="15059" name="Google Shape;15059;p553"/>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5060" name="Google Shape;15060;p553"/>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5061" name="Google Shape;15061;p553"/>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5062" name="Google Shape;15062;p553"/>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5063" name="Google Shape;15063;p553"/>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5064" name="Google Shape;15064;p553"/>
            <p:cNvSpPr txBox="1"/>
            <p:nvPr/>
          </p:nvSpPr>
          <p:spPr>
            <a:xfrm rot="24443">
              <a:off x="2645986" y="28712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1"/>
                <a:t>Methylphenidate</a:t>
              </a:r>
              <a:endParaRPr b="1"/>
            </a:p>
            <a:p>
              <a:pPr marL="0" marR="0" lvl="0" indent="0" algn="ctr" rtl="0">
                <a:lnSpc>
                  <a:spcPct val="100000"/>
                </a:lnSpc>
                <a:spcBef>
                  <a:spcPts val="0"/>
                </a:spcBef>
                <a:spcAft>
                  <a:spcPts val="0"/>
                </a:spcAft>
                <a:buClr>
                  <a:srgbClr val="000000"/>
                </a:buClr>
                <a:buSzPts val="800"/>
                <a:buFont typeface="Arial"/>
                <a:buNone/>
              </a:pPr>
              <a:r>
                <a:rPr lang="en" b="1"/>
                <a:t>RITALIN</a:t>
              </a:r>
              <a:endParaRPr b="1"/>
            </a:p>
            <a:p>
              <a:pPr marL="0" marR="0" lvl="0" indent="0" algn="ctr" rtl="0">
                <a:lnSpc>
                  <a:spcPct val="100000"/>
                </a:lnSpc>
                <a:spcBef>
                  <a:spcPts val="0"/>
                </a:spcBef>
                <a:spcAft>
                  <a:spcPts val="0"/>
                </a:spcAft>
                <a:buClr>
                  <a:srgbClr val="000000"/>
                </a:buClr>
                <a:buSzPts val="800"/>
                <a:buFont typeface="Arial"/>
                <a:buNone/>
              </a:pPr>
              <a:endParaRPr b="1"/>
            </a:p>
          </p:txBody>
        </p:sp>
      </p:grpSp>
      <p:sp>
        <p:nvSpPr>
          <p:cNvPr id="15065" name="Google Shape;15065;p553"/>
          <p:cNvSpPr txBox="1"/>
          <p:nvPr/>
        </p:nvSpPr>
        <p:spPr>
          <a:xfrm>
            <a:off x="892850" y="4240750"/>
            <a:ext cx="1394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t>NDRI</a:t>
            </a:r>
            <a:endParaRPr sz="2400" b="1"/>
          </a:p>
        </p:txBody>
      </p:sp>
      <p:sp>
        <p:nvSpPr>
          <p:cNvPr id="15066" name="Google Shape;15066;p553"/>
          <p:cNvSpPr txBox="1"/>
          <p:nvPr/>
        </p:nvSpPr>
        <p:spPr>
          <a:xfrm>
            <a:off x="4017050" y="4240750"/>
            <a:ext cx="1394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t>NRI</a:t>
            </a:r>
            <a:endParaRPr sz="2400" b="1"/>
          </a:p>
        </p:txBody>
      </p:sp>
      <p:sp>
        <p:nvSpPr>
          <p:cNvPr id="15067" name="Google Shape;15067;p553"/>
          <p:cNvSpPr txBox="1"/>
          <p:nvPr/>
        </p:nvSpPr>
        <p:spPr>
          <a:xfrm>
            <a:off x="6769775" y="4240750"/>
            <a:ext cx="1394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t>DNRI</a:t>
            </a:r>
            <a:endParaRPr sz="2400" b="1"/>
          </a:p>
        </p:txBody>
      </p:sp>
      <p:sp>
        <p:nvSpPr>
          <p:cNvPr id="15068" name="Google Shape;15068;p553"/>
          <p:cNvSpPr txBox="1"/>
          <p:nvPr/>
        </p:nvSpPr>
        <p:spPr>
          <a:xfrm>
            <a:off x="226100" y="154525"/>
            <a:ext cx="654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Bupropion compared to ADHD medications</a:t>
            </a:r>
            <a:endParaRPr b="1"/>
          </a:p>
        </p:txBody>
      </p:sp>
      <p:sp>
        <p:nvSpPr>
          <p:cNvPr id="15069" name="Google Shape;15069;p553"/>
          <p:cNvSpPr/>
          <p:nvPr/>
        </p:nvSpPr>
        <p:spPr>
          <a:xfrm rot="-2963795">
            <a:off x="4720769" y="1661498"/>
            <a:ext cx="879968" cy="797937"/>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070" name="Google Shape;15070;p553"/>
          <p:cNvPicPr preferRelativeResize="0"/>
          <p:nvPr/>
        </p:nvPicPr>
        <p:blipFill>
          <a:blip r:embed="rId10">
            <a:alphaModFix/>
          </a:blip>
          <a:stretch>
            <a:fillRect/>
          </a:stretch>
        </p:blipFill>
        <p:spPr>
          <a:xfrm>
            <a:off x="1839952" y="4240747"/>
            <a:ext cx="828096" cy="661975"/>
          </a:xfrm>
          <a:prstGeom prst="rect">
            <a:avLst/>
          </a:prstGeom>
          <a:noFill/>
          <a:ln>
            <a:noFill/>
          </a:ln>
        </p:spPr>
      </p:pic>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Shape 15074"/>
        <p:cNvGrpSpPr/>
        <p:nvPr/>
      </p:nvGrpSpPr>
      <p:grpSpPr>
        <a:xfrm>
          <a:off x="0" y="0"/>
          <a:ext cx="0" cy="0"/>
          <a:chOff x="0" y="0"/>
          <a:chExt cx="0" cy="0"/>
        </a:xfrm>
      </p:grpSpPr>
      <p:grpSp>
        <p:nvGrpSpPr>
          <p:cNvPr id="15075" name="Google Shape;15075;p554"/>
          <p:cNvGrpSpPr/>
          <p:nvPr/>
        </p:nvGrpSpPr>
        <p:grpSpPr>
          <a:xfrm>
            <a:off x="340847" y="1174243"/>
            <a:ext cx="2736624" cy="2924985"/>
            <a:chOff x="1045697" y="726568"/>
            <a:chExt cx="2736624" cy="2924985"/>
          </a:xfrm>
        </p:grpSpPr>
        <p:pic>
          <p:nvPicPr>
            <p:cNvPr id="15076" name="Google Shape;15076;p554"/>
            <p:cNvPicPr preferRelativeResize="0"/>
            <p:nvPr/>
          </p:nvPicPr>
          <p:blipFill>
            <a:blip r:embed="rId3">
              <a:alphaModFix/>
            </a:blip>
            <a:stretch>
              <a:fillRect/>
            </a:stretch>
          </p:blipFill>
          <p:spPr>
            <a:xfrm>
              <a:off x="2771623" y="1824449"/>
              <a:ext cx="437240" cy="377812"/>
            </a:xfrm>
            <a:prstGeom prst="rect">
              <a:avLst/>
            </a:prstGeom>
            <a:noFill/>
            <a:ln>
              <a:noFill/>
            </a:ln>
          </p:spPr>
        </p:pic>
        <p:grpSp>
          <p:nvGrpSpPr>
            <p:cNvPr id="15077" name="Google Shape;15077;p554"/>
            <p:cNvGrpSpPr/>
            <p:nvPr/>
          </p:nvGrpSpPr>
          <p:grpSpPr>
            <a:xfrm>
              <a:off x="1444901" y="726568"/>
              <a:ext cx="1263854" cy="1056367"/>
              <a:chOff x="-2521759" y="897403"/>
              <a:chExt cx="1477500" cy="1089600"/>
            </a:xfrm>
          </p:grpSpPr>
          <p:sp>
            <p:nvSpPr>
              <p:cNvPr id="15078" name="Google Shape;15078;p554"/>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079" name="Google Shape;15079;p554"/>
              <p:cNvGrpSpPr/>
              <p:nvPr/>
            </p:nvGrpSpPr>
            <p:grpSpPr>
              <a:xfrm>
                <a:off x="-2127414" y="1275205"/>
                <a:ext cx="688733" cy="700658"/>
                <a:chOff x="40123" y="-1583761"/>
                <a:chExt cx="688733" cy="1109689"/>
              </a:xfrm>
            </p:grpSpPr>
            <p:grpSp>
              <p:nvGrpSpPr>
                <p:cNvPr id="15080" name="Google Shape;15080;p554"/>
                <p:cNvGrpSpPr/>
                <p:nvPr/>
              </p:nvGrpSpPr>
              <p:grpSpPr>
                <a:xfrm>
                  <a:off x="45124" y="-1327179"/>
                  <a:ext cx="683733" cy="853107"/>
                  <a:chOff x="597574" y="1930371"/>
                  <a:chExt cx="683733" cy="853107"/>
                </a:xfrm>
              </p:grpSpPr>
              <p:grpSp>
                <p:nvGrpSpPr>
                  <p:cNvPr id="15081" name="Google Shape;15081;p554"/>
                  <p:cNvGrpSpPr/>
                  <p:nvPr/>
                </p:nvGrpSpPr>
                <p:grpSpPr>
                  <a:xfrm rot="-5400000">
                    <a:off x="640721" y="2142893"/>
                    <a:ext cx="600335" cy="680836"/>
                    <a:chOff x="15239716" y="-12996420"/>
                    <a:chExt cx="1868456" cy="2463229"/>
                  </a:xfrm>
                </p:grpSpPr>
                <p:pic>
                  <p:nvPicPr>
                    <p:cNvPr id="15082" name="Google Shape;15082;p554" descr="clipped result image"/>
                    <p:cNvPicPr preferRelativeResize="0"/>
                    <p:nvPr/>
                  </p:nvPicPr>
                  <p:blipFill rotWithShape="1">
                    <a:blip r:embed="rId4">
                      <a:alphaModFix/>
                    </a:blip>
                    <a:srcRect/>
                    <a:stretch/>
                  </p:blipFill>
                  <p:spPr>
                    <a:xfrm>
                      <a:off x="16010045" y="-12996420"/>
                      <a:ext cx="1098127" cy="2458497"/>
                    </a:xfrm>
                    <a:prstGeom prst="rect">
                      <a:avLst/>
                    </a:prstGeom>
                    <a:noFill/>
                    <a:ln>
                      <a:noFill/>
                    </a:ln>
                  </p:spPr>
                </p:pic>
                <p:pic>
                  <p:nvPicPr>
                    <p:cNvPr id="15083" name="Google Shape;15083;p554" descr="clipped result image"/>
                    <p:cNvPicPr preferRelativeResize="0"/>
                    <p:nvPr/>
                  </p:nvPicPr>
                  <p:blipFill rotWithShape="1">
                    <a:blip r:embed="rId5">
                      <a:alphaModFix/>
                    </a:blip>
                    <a:srcRect/>
                    <a:stretch/>
                  </p:blipFill>
                  <p:spPr>
                    <a:xfrm>
                      <a:off x="15239716" y="-12991688"/>
                      <a:ext cx="1106322" cy="2458497"/>
                    </a:xfrm>
                    <a:prstGeom prst="rect">
                      <a:avLst/>
                    </a:prstGeom>
                    <a:noFill/>
                    <a:ln>
                      <a:noFill/>
                    </a:ln>
                  </p:spPr>
                </p:pic>
              </p:grpSp>
              <p:pic>
                <p:nvPicPr>
                  <p:cNvPr id="15084" name="Google Shape;15084;p554" descr="clipped result image"/>
                  <p:cNvPicPr preferRelativeResize="0"/>
                  <p:nvPr/>
                </p:nvPicPr>
                <p:blipFill rotWithShape="1">
                  <a:blip r:embed="rId6">
                    <a:alphaModFix/>
                  </a:blip>
                  <a:srcRect/>
                  <a:stretch/>
                </p:blipFill>
                <p:spPr>
                  <a:xfrm rot="-5400000">
                    <a:off x="760924" y="1767021"/>
                    <a:ext cx="352828" cy="679529"/>
                  </a:xfrm>
                  <a:prstGeom prst="rect">
                    <a:avLst/>
                  </a:prstGeom>
                  <a:noFill/>
                  <a:ln>
                    <a:noFill/>
                  </a:ln>
                </p:spPr>
              </p:pic>
            </p:grpSp>
            <p:pic>
              <p:nvPicPr>
                <p:cNvPr id="15085" name="Google Shape;15085;p554" descr="clipped result image"/>
                <p:cNvPicPr preferRelativeResize="0"/>
                <p:nvPr/>
              </p:nvPicPr>
              <p:blipFill rotWithShape="1">
                <a:blip r:embed="rId7">
                  <a:alphaModFix/>
                </a:blip>
                <a:srcRect/>
                <a:stretch/>
              </p:blipFill>
              <p:spPr>
                <a:xfrm rot="-5400000">
                  <a:off x="203473" y="-1747111"/>
                  <a:ext cx="352828" cy="679529"/>
                </a:xfrm>
                <a:prstGeom prst="rect">
                  <a:avLst/>
                </a:prstGeom>
                <a:noFill/>
                <a:ln>
                  <a:noFill/>
                </a:ln>
              </p:spPr>
            </p:pic>
          </p:grpSp>
        </p:grpSp>
        <p:sp>
          <p:nvSpPr>
            <p:cNvPr id="15086" name="Google Shape;15086;p554"/>
            <p:cNvSpPr txBox="1"/>
            <p:nvPr/>
          </p:nvSpPr>
          <p:spPr>
            <a:xfrm>
              <a:off x="1831153" y="835947"/>
              <a:ext cx="1142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a:t>
              </a:r>
              <a:endParaRPr sz="1200" b="1"/>
            </a:p>
          </p:txBody>
        </p:sp>
        <p:pic>
          <p:nvPicPr>
            <p:cNvPr id="15087" name="Google Shape;15087;p554"/>
            <p:cNvPicPr preferRelativeResize="0"/>
            <p:nvPr/>
          </p:nvPicPr>
          <p:blipFill>
            <a:blip r:embed="rId8">
              <a:alphaModFix/>
            </a:blip>
            <a:stretch>
              <a:fillRect/>
            </a:stretch>
          </p:blipFill>
          <p:spPr>
            <a:xfrm>
              <a:off x="1045697" y="1644689"/>
              <a:ext cx="2736624" cy="2006864"/>
            </a:xfrm>
            <a:prstGeom prst="rect">
              <a:avLst/>
            </a:prstGeom>
            <a:noFill/>
            <a:ln>
              <a:noFill/>
            </a:ln>
          </p:spPr>
        </p:pic>
        <p:sp>
          <p:nvSpPr>
            <p:cNvPr id="15088" name="Google Shape;15088;p554"/>
            <p:cNvSpPr txBox="1"/>
            <p:nvPr/>
          </p:nvSpPr>
          <p:spPr>
            <a:xfrm rot="24628">
              <a:off x="1320755" y="2363391"/>
              <a:ext cx="1507539" cy="3951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1"/>
                <a:t>Bupropion</a:t>
              </a:r>
              <a:endParaRPr b="1"/>
            </a:p>
            <a:p>
              <a:pPr marL="0" marR="0" lvl="0" indent="0" algn="ctr" rtl="0">
                <a:lnSpc>
                  <a:spcPct val="100000"/>
                </a:lnSpc>
                <a:spcBef>
                  <a:spcPts val="0"/>
                </a:spcBef>
                <a:spcAft>
                  <a:spcPts val="0"/>
                </a:spcAft>
                <a:buClr>
                  <a:srgbClr val="000000"/>
                </a:buClr>
                <a:buSzPts val="800"/>
                <a:buFont typeface="Arial"/>
                <a:buNone/>
              </a:pPr>
              <a:r>
                <a:rPr lang="en" b="1"/>
                <a:t>WELLBUTRIN</a:t>
              </a:r>
              <a:endParaRPr b="1"/>
            </a:p>
            <a:p>
              <a:pPr marL="0" marR="0" lvl="0" indent="0" algn="ctr" rtl="0">
                <a:lnSpc>
                  <a:spcPct val="100000"/>
                </a:lnSpc>
                <a:spcBef>
                  <a:spcPts val="0"/>
                </a:spcBef>
                <a:spcAft>
                  <a:spcPts val="0"/>
                </a:spcAft>
                <a:buClr>
                  <a:srgbClr val="000000"/>
                </a:buClr>
                <a:buSzPts val="800"/>
                <a:buFont typeface="Arial"/>
                <a:buNone/>
              </a:pPr>
              <a:endParaRPr b="1"/>
            </a:p>
          </p:txBody>
        </p:sp>
        <p:sp>
          <p:nvSpPr>
            <p:cNvPr id="15089" name="Google Shape;15089;p554"/>
            <p:cNvSpPr/>
            <p:nvPr/>
          </p:nvSpPr>
          <p:spPr>
            <a:xfrm>
              <a:off x="1771323" y="1803929"/>
              <a:ext cx="555900" cy="5343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090" name="Google Shape;15090;p554"/>
            <p:cNvCxnSpPr/>
            <p:nvPr/>
          </p:nvCxnSpPr>
          <p:spPr>
            <a:xfrm>
              <a:off x="1889356" y="3586628"/>
              <a:ext cx="275100" cy="0"/>
            </a:xfrm>
            <a:prstGeom prst="straightConnector1">
              <a:avLst/>
            </a:prstGeom>
            <a:noFill/>
            <a:ln w="28575" cap="flat" cmpd="sng">
              <a:solidFill>
                <a:schemeClr val="dk2"/>
              </a:solidFill>
              <a:prstDash val="solid"/>
              <a:round/>
              <a:headEnd type="none" w="med" len="med"/>
              <a:tailEnd type="none" w="med" len="med"/>
            </a:ln>
          </p:spPr>
        </p:cxnSp>
      </p:grpSp>
      <p:grpSp>
        <p:nvGrpSpPr>
          <p:cNvPr id="15091" name="Google Shape;15091;p554"/>
          <p:cNvGrpSpPr/>
          <p:nvPr/>
        </p:nvGrpSpPr>
        <p:grpSpPr>
          <a:xfrm>
            <a:off x="3343605" y="2092501"/>
            <a:ext cx="2736471" cy="2006736"/>
            <a:chOff x="2255525" y="2002110"/>
            <a:chExt cx="3662301" cy="2685675"/>
          </a:xfrm>
        </p:grpSpPr>
        <p:pic>
          <p:nvPicPr>
            <p:cNvPr id="15092" name="Google Shape;15092;p554"/>
            <p:cNvPicPr preferRelativeResize="0"/>
            <p:nvPr/>
          </p:nvPicPr>
          <p:blipFill>
            <a:blip r:embed="rId8">
              <a:alphaModFix/>
            </a:blip>
            <a:stretch>
              <a:fillRect/>
            </a:stretch>
          </p:blipFill>
          <p:spPr>
            <a:xfrm>
              <a:off x="2255525" y="2002110"/>
              <a:ext cx="3662301" cy="2685675"/>
            </a:xfrm>
            <a:prstGeom prst="rect">
              <a:avLst/>
            </a:prstGeom>
            <a:noFill/>
            <a:ln>
              <a:noFill/>
            </a:ln>
          </p:spPr>
        </p:pic>
        <p:sp>
          <p:nvSpPr>
            <p:cNvPr id="15093" name="Google Shape;15093;p554"/>
            <p:cNvSpPr/>
            <p:nvPr/>
          </p:nvSpPr>
          <p:spPr>
            <a:xfrm>
              <a:off x="3168407" y="22343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094" name="Google Shape;15094;p554"/>
            <p:cNvCxnSpPr/>
            <p:nvPr/>
          </p:nvCxnSpPr>
          <p:spPr>
            <a:xfrm>
              <a:off x="3369404" y="4602564"/>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5095" name="Google Shape;15095;p554"/>
            <p:cNvCxnSpPr/>
            <p:nvPr/>
          </p:nvCxnSpPr>
          <p:spPr>
            <a:xfrm>
              <a:off x="3369404" y="2102287"/>
              <a:ext cx="385200" cy="0"/>
            </a:xfrm>
            <a:prstGeom prst="straightConnector1">
              <a:avLst/>
            </a:prstGeom>
            <a:noFill/>
            <a:ln w="28575" cap="flat" cmpd="sng">
              <a:solidFill>
                <a:schemeClr val="dk2"/>
              </a:solidFill>
              <a:prstDash val="solid"/>
              <a:round/>
              <a:headEnd type="none" w="med" len="med"/>
              <a:tailEnd type="none" w="med" len="med"/>
            </a:ln>
          </p:spPr>
        </p:cxnSp>
        <p:sp>
          <p:nvSpPr>
            <p:cNvPr id="15096" name="Google Shape;15096;p554"/>
            <p:cNvSpPr txBox="1"/>
            <p:nvPr/>
          </p:nvSpPr>
          <p:spPr>
            <a:xfrm rot="24443">
              <a:off x="2608276" y="295968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1"/>
                <a:t>Atomoxetine</a:t>
              </a:r>
              <a:endParaRPr b="1"/>
            </a:p>
            <a:p>
              <a:pPr marL="0" marR="0" lvl="0" indent="0" algn="ctr" rtl="0">
                <a:lnSpc>
                  <a:spcPct val="100000"/>
                </a:lnSpc>
                <a:spcBef>
                  <a:spcPts val="0"/>
                </a:spcBef>
                <a:spcAft>
                  <a:spcPts val="0"/>
                </a:spcAft>
                <a:buClr>
                  <a:srgbClr val="000000"/>
                </a:buClr>
                <a:buSzPts val="800"/>
                <a:buFont typeface="Arial"/>
                <a:buNone/>
              </a:pPr>
              <a:r>
                <a:rPr lang="en" b="1"/>
                <a:t>STRATTERA</a:t>
              </a:r>
              <a:endParaRPr b="1"/>
            </a:p>
            <a:p>
              <a:pPr marL="0" marR="0" lvl="0" indent="0" algn="ctr" rtl="0">
                <a:lnSpc>
                  <a:spcPct val="100000"/>
                </a:lnSpc>
                <a:spcBef>
                  <a:spcPts val="0"/>
                </a:spcBef>
                <a:spcAft>
                  <a:spcPts val="0"/>
                </a:spcAft>
                <a:buClr>
                  <a:srgbClr val="000000"/>
                </a:buClr>
                <a:buSzPts val="800"/>
                <a:buFont typeface="Arial"/>
                <a:buNone/>
              </a:pPr>
              <a:endParaRPr b="1"/>
            </a:p>
          </p:txBody>
        </p:sp>
      </p:grpSp>
      <p:grpSp>
        <p:nvGrpSpPr>
          <p:cNvPr id="15097" name="Google Shape;15097;p554"/>
          <p:cNvGrpSpPr/>
          <p:nvPr/>
        </p:nvGrpSpPr>
        <p:grpSpPr>
          <a:xfrm>
            <a:off x="6162636" y="2008826"/>
            <a:ext cx="2736532" cy="2094944"/>
            <a:chOff x="2415125" y="1804750"/>
            <a:chExt cx="3508374" cy="2685826"/>
          </a:xfrm>
        </p:grpSpPr>
        <p:pic>
          <p:nvPicPr>
            <p:cNvPr id="15098" name="Google Shape;15098;p554"/>
            <p:cNvPicPr preferRelativeResize="0"/>
            <p:nvPr/>
          </p:nvPicPr>
          <p:blipFill>
            <a:blip r:embed="rId9">
              <a:alphaModFix/>
            </a:blip>
            <a:stretch>
              <a:fillRect/>
            </a:stretch>
          </p:blipFill>
          <p:spPr>
            <a:xfrm>
              <a:off x="2415125" y="1804750"/>
              <a:ext cx="3508374" cy="2685826"/>
            </a:xfrm>
            <a:prstGeom prst="rect">
              <a:avLst/>
            </a:prstGeom>
            <a:noFill/>
            <a:ln>
              <a:noFill/>
            </a:ln>
          </p:spPr>
        </p:pic>
        <p:grpSp>
          <p:nvGrpSpPr>
            <p:cNvPr id="15099" name="Google Shape;15099;p554"/>
            <p:cNvGrpSpPr/>
            <p:nvPr/>
          </p:nvGrpSpPr>
          <p:grpSpPr>
            <a:xfrm>
              <a:off x="3477222" y="2000124"/>
              <a:ext cx="447158" cy="2399792"/>
              <a:chOff x="4435083" y="1958285"/>
              <a:chExt cx="420617" cy="2257353"/>
            </a:xfrm>
          </p:grpSpPr>
          <p:grpSp>
            <p:nvGrpSpPr>
              <p:cNvPr id="15100" name="Google Shape;15100;p554"/>
              <p:cNvGrpSpPr/>
              <p:nvPr/>
            </p:nvGrpSpPr>
            <p:grpSpPr>
              <a:xfrm>
                <a:off x="4447400" y="2278000"/>
                <a:ext cx="408300" cy="183625"/>
                <a:chOff x="1167350" y="1102900"/>
                <a:chExt cx="408300" cy="183625"/>
              </a:xfrm>
            </p:grpSpPr>
            <p:cxnSp>
              <p:nvCxnSpPr>
                <p:cNvPr id="15101" name="Google Shape;15101;p554"/>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5102" name="Google Shape;15102;p554"/>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5103" name="Google Shape;15103;p554"/>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5104" name="Google Shape;15104;p554"/>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5105" name="Google Shape;15105;p554"/>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5106" name="Google Shape;15106;p554"/>
            <p:cNvSpPr txBox="1"/>
            <p:nvPr/>
          </p:nvSpPr>
          <p:spPr>
            <a:xfrm rot="24443">
              <a:off x="2645986" y="28712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1"/>
                <a:t>Methylphenidate</a:t>
              </a:r>
              <a:endParaRPr b="1"/>
            </a:p>
            <a:p>
              <a:pPr marL="0" marR="0" lvl="0" indent="0" algn="ctr" rtl="0">
                <a:lnSpc>
                  <a:spcPct val="100000"/>
                </a:lnSpc>
                <a:spcBef>
                  <a:spcPts val="0"/>
                </a:spcBef>
                <a:spcAft>
                  <a:spcPts val="0"/>
                </a:spcAft>
                <a:buClr>
                  <a:srgbClr val="000000"/>
                </a:buClr>
                <a:buSzPts val="800"/>
                <a:buFont typeface="Arial"/>
                <a:buNone/>
              </a:pPr>
              <a:r>
                <a:rPr lang="en" b="1"/>
                <a:t>RITALIN</a:t>
              </a:r>
              <a:endParaRPr b="1"/>
            </a:p>
            <a:p>
              <a:pPr marL="0" marR="0" lvl="0" indent="0" algn="ctr" rtl="0">
                <a:lnSpc>
                  <a:spcPct val="100000"/>
                </a:lnSpc>
                <a:spcBef>
                  <a:spcPts val="0"/>
                </a:spcBef>
                <a:spcAft>
                  <a:spcPts val="0"/>
                </a:spcAft>
                <a:buClr>
                  <a:srgbClr val="000000"/>
                </a:buClr>
                <a:buSzPts val="800"/>
                <a:buFont typeface="Arial"/>
                <a:buNone/>
              </a:pPr>
              <a:endParaRPr b="1"/>
            </a:p>
          </p:txBody>
        </p:sp>
      </p:grpSp>
      <p:sp>
        <p:nvSpPr>
          <p:cNvPr id="15107" name="Google Shape;15107;p554"/>
          <p:cNvSpPr txBox="1"/>
          <p:nvPr/>
        </p:nvSpPr>
        <p:spPr>
          <a:xfrm>
            <a:off x="892850" y="4240750"/>
            <a:ext cx="1394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t>NDRI</a:t>
            </a:r>
            <a:endParaRPr sz="2400" b="1"/>
          </a:p>
        </p:txBody>
      </p:sp>
      <p:sp>
        <p:nvSpPr>
          <p:cNvPr id="15108" name="Google Shape;15108;p554"/>
          <p:cNvSpPr txBox="1"/>
          <p:nvPr/>
        </p:nvSpPr>
        <p:spPr>
          <a:xfrm>
            <a:off x="4017050" y="4240750"/>
            <a:ext cx="1394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t>NRI</a:t>
            </a:r>
            <a:endParaRPr sz="2400" b="1"/>
          </a:p>
        </p:txBody>
      </p:sp>
      <p:sp>
        <p:nvSpPr>
          <p:cNvPr id="15109" name="Google Shape;15109;p554"/>
          <p:cNvSpPr txBox="1"/>
          <p:nvPr/>
        </p:nvSpPr>
        <p:spPr>
          <a:xfrm>
            <a:off x="226100" y="154525"/>
            <a:ext cx="654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Bupropion compared to ADHD medications</a:t>
            </a:r>
            <a:endParaRPr b="1"/>
          </a:p>
        </p:txBody>
      </p:sp>
      <p:sp>
        <p:nvSpPr>
          <p:cNvPr id="15110" name="Google Shape;15110;p554"/>
          <p:cNvSpPr/>
          <p:nvPr/>
        </p:nvSpPr>
        <p:spPr>
          <a:xfrm rot="-2963795">
            <a:off x="4720769" y="1661498"/>
            <a:ext cx="879968" cy="797937"/>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1" name="Google Shape;15111;p554"/>
          <p:cNvSpPr txBox="1"/>
          <p:nvPr/>
        </p:nvSpPr>
        <p:spPr>
          <a:xfrm>
            <a:off x="3751200" y="1353600"/>
            <a:ext cx="15171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Indirectly increases DA in the prefrontal cortex </a:t>
            </a:r>
            <a:endParaRPr sz="1200"/>
          </a:p>
        </p:txBody>
      </p:sp>
      <p:pic>
        <p:nvPicPr>
          <p:cNvPr id="15112" name="Google Shape;15112;p554"/>
          <p:cNvPicPr preferRelativeResize="0"/>
          <p:nvPr/>
        </p:nvPicPr>
        <p:blipFill>
          <a:blip r:embed="rId10">
            <a:alphaModFix/>
          </a:blip>
          <a:stretch>
            <a:fillRect/>
          </a:stretch>
        </p:blipFill>
        <p:spPr>
          <a:xfrm>
            <a:off x="6162625" y="1888300"/>
            <a:ext cx="2934651" cy="2285625"/>
          </a:xfrm>
          <a:prstGeom prst="rect">
            <a:avLst/>
          </a:prstGeom>
          <a:noFill/>
          <a:ln>
            <a:noFill/>
          </a:ln>
        </p:spPr>
      </p:pic>
      <p:pic>
        <p:nvPicPr>
          <p:cNvPr id="15113" name="Google Shape;15113;p554"/>
          <p:cNvPicPr preferRelativeResize="0"/>
          <p:nvPr/>
        </p:nvPicPr>
        <p:blipFill>
          <a:blip r:embed="rId11">
            <a:alphaModFix/>
          </a:blip>
          <a:stretch>
            <a:fillRect/>
          </a:stretch>
        </p:blipFill>
        <p:spPr>
          <a:xfrm>
            <a:off x="1839952" y="4240747"/>
            <a:ext cx="828096" cy="661975"/>
          </a:xfrm>
          <a:prstGeom prst="rect">
            <a:avLst/>
          </a:prstGeom>
          <a:noFill/>
          <a:ln>
            <a:noFill/>
          </a:ln>
        </p:spPr>
      </p:pic>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Shape 15117"/>
        <p:cNvGrpSpPr/>
        <p:nvPr/>
      </p:nvGrpSpPr>
      <p:grpSpPr>
        <a:xfrm>
          <a:off x="0" y="0"/>
          <a:ext cx="0" cy="0"/>
          <a:chOff x="0" y="0"/>
          <a:chExt cx="0" cy="0"/>
        </a:xfrm>
      </p:grpSpPr>
      <p:grpSp>
        <p:nvGrpSpPr>
          <p:cNvPr id="15118" name="Google Shape;15118;p555"/>
          <p:cNvGrpSpPr/>
          <p:nvPr/>
        </p:nvGrpSpPr>
        <p:grpSpPr>
          <a:xfrm>
            <a:off x="340847" y="1174243"/>
            <a:ext cx="2736624" cy="2924985"/>
            <a:chOff x="1045697" y="726568"/>
            <a:chExt cx="2736624" cy="2924985"/>
          </a:xfrm>
        </p:grpSpPr>
        <p:pic>
          <p:nvPicPr>
            <p:cNvPr id="15119" name="Google Shape;15119;p555"/>
            <p:cNvPicPr preferRelativeResize="0"/>
            <p:nvPr/>
          </p:nvPicPr>
          <p:blipFill>
            <a:blip r:embed="rId3">
              <a:alphaModFix/>
            </a:blip>
            <a:stretch>
              <a:fillRect/>
            </a:stretch>
          </p:blipFill>
          <p:spPr>
            <a:xfrm>
              <a:off x="2771623" y="1824449"/>
              <a:ext cx="437240" cy="377812"/>
            </a:xfrm>
            <a:prstGeom prst="rect">
              <a:avLst/>
            </a:prstGeom>
            <a:noFill/>
            <a:ln>
              <a:noFill/>
            </a:ln>
          </p:spPr>
        </p:pic>
        <p:grpSp>
          <p:nvGrpSpPr>
            <p:cNvPr id="15120" name="Google Shape;15120;p555"/>
            <p:cNvGrpSpPr/>
            <p:nvPr/>
          </p:nvGrpSpPr>
          <p:grpSpPr>
            <a:xfrm>
              <a:off x="1444901" y="726568"/>
              <a:ext cx="1263854" cy="1056367"/>
              <a:chOff x="-2521759" y="897403"/>
              <a:chExt cx="1477500" cy="1089600"/>
            </a:xfrm>
          </p:grpSpPr>
          <p:sp>
            <p:nvSpPr>
              <p:cNvPr id="15121" name="Google Shape;15121;p555"/>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122" name="Google Shape;15122;p555"/>
              <p:cNvGrpSpPr/>
              <p:nvPr/>
            </p:nvGrpSpPr>
            <p:grpSpPr>
              <a:xfrm>
                <a:off x="-2127414" y="1275205"/>
                <a:ext cx="688733" cy="700658"/>
                <a:chOff x="40123" y="-1583761"/>
                <a:chExt cx="688733" cy="1109689"/>
              </a:xfrm>
            </p:grpSpPr>
            <p:grpSp>
              <p:nvGrpSpPr>
                <p:cNvPr id="15123" name="Google Shape;15123;p555"/>
                <p:cNvGrpSpPr/>
                <p:nvPr/>
              </p:nvGrpSpPr>
              <p:grpSpPr>
                <a:xfrm>
                  <a:off x="45124" y="-1327179"/>
                  <a:ext cx="683733" cy="853107"/>
                  <a:chOff x="597574" y="1930371"/>
                  <a:chExt cx="683733" cy="853107"/>
                </a:xfrm>
              </p:grpSpPr>
              <p:grpSp>
                <p:nvGrpSpPr>
                  <p:cNvPr id="15124" name="Google Shape;15124;p555"/>
                  <p:cNvGrpSpPr/>
                  <p:nvPr/>
                </p:nvGrpSpPr>
                <p:grpSpPr>
                  <a:xfrm rot="-5400000">
                    <a:off x="640721" y="2142893"/>
                    <a:ext cx="600335" cy="680836"/>
                    <a:chOff x="15239716" y="-12996420"/>
                    <a:chExt cx="1868456" cy="2463229"/>
                  </a:xfrm>
                </p:grpSpPr>
                <p:pic>
                  <p:nvPicPr>
                    <p:cNvPr id="15125" name="Google Shape;15125;p555" descr="clipped result image"/>
                    <p:cNvPicPr preferRelativeResize="0"/>
                    <p:nvPr/>
                  </p:nvPicPr>
                  <p:blipFill rotWithShape="1">
                    <a:blip r:embed="rId4">
                      <a:alphaModFix/>
                    </a:blip>
                    <a:srcRect/>
                    <a:stretch/>
                  </p:blipFill>
                  <p:spPr>
                    <a:xfrm>
                      <a:off x="16010045" y="-12996420"/>
                      <a:ext cx="1098127" cy="2458497"/>
                    </a:xfrm>
                    <a:prstGeom prst="rect">
                      <a:avLst/>
                    </a:prstGeom>
                    <a:noFill/>
                    <a:ln>
                      <a:noFill/>
                    </a:ln>
                  </p:spPr>
                </p:pic>
                <p:pic>
                  <p:nvPicPr>
                    <p:cNvPr id="15126" name="Google Shape;15126;p555" descr="clipped result image"/>
                    <p:cNvPicPr preferRelativeResize="0"/>
                    <p:nvPr/>
                  </p:nvPicPr>
                  <p:blipFill rotWithShape="1">
                    <a:blip r:embed="rId5">
                      <a:alphaModFix/>
                    </a:blip>
                    <a:srcRect/>
                    <a:stretch/>
                  </p:blipFill>
                  <p:spPr>
                    <a:xfrm>
                      <a:off x="15239716" y="-12991688"/>
                      <a:ext cx="1106322" cy="2458497"/>
                    </a:xfrm>
                    <a:prstGeom prst="rect">
                      <a:avLst/>
                    </a:prstGeom>
                    <a:noFill/>
                    <a:ln>
                      <a:noFill/>
                    </a:ln>
                  </p:spPr>
                </p:pic>
              </p:grpSp>
              <p:pic>
                <p:nvPicPr>
                  <p:cNvPr id="15127" name="Google Shape;15127;p555" descr="clipped result image"/>
                  <p:cNvPicPr preferRelativeResize="0"/>
                  <p:nvPr/>
                </p:nvPicPr>
                <p:blipFill rotWithShape="1">
                  <a:blip r:embed="rId6">
                    <a:alphaModFix/>
                  </a:blip>
                  <a:srcRect/>
                  <a:stretch/>
                </p:blipFill>
                <p:spPr>
                  <a:xfrm rot="-5400000">
                    <a:off x="760924" y="1767021"/>
                    <a:ext cx="352828" cy="679529"/>
                  </a:xfrm>
                  <a:prstGeom prst="rect">
                    <a:avLst/>
                  </a:prstGeom>
                  <a:noFill/>
                  <a:ln>
                    <a:noFill/>
                  </a:ln>
                </p:spPr>
              </p:pic>
            </p:grpSp>
            <p:pic>
              <p:nvPicPr>
                <p:cNvPr id="15128" name="Google Shape;15128;p555" descr="clipped result image"/>
                <p:cNvPicPr preferRelativeResize="0"/>
                <p:nvPr/>
              </p:nvPicPr>
              <p:blipFill rotWithShape="1">
                <a:blip r:embed="rId7">
                  <a:alphaModFix/>
                </a:blip>
                <a:srcRect/>
                <a:stretch/>
              </p:blipFill>
              <p:spPr>
                <a:xfrm rot="-5400000">
                  <a:off x="203473" y="-1747111"/>
                  <a:ext cx="352828" cy="679529"/>
                </a:xfrm>
                <a:prstGeom prst="rect">
                  <a:avLst/>
                </a:prstGeom>
                <a:noFill/>
                <a:ln>
                  <a:noFill/>
                </a:ln>
              </p:spPr>
            </p:pic>
          </p:grpSp>
        </p:grpSp>
        <p:sp>
          <p:nvSpPr>
            <p:cNvPr id="15129" name="Google Shape;15129;p555"/>
            <p:cNvSpPr txBox="1"/>
            <p:nvPr/>
          </p:nvSpPr>
          <p:spPr>
            <a:xfrm>
              <a:off x="1831153" y="835947"/>
              <a:ext cx="1142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a:t>
              </a:r>
              <a:endParaRPr sz="1200" b="1"/>
            </a:p>
          </p:txBody>
        </p:sp>
        <p:pic>
          <p:nvPicPr>
            <p:cNvPr id="15130" name="Google Shape;15130;p555"/>
            <p:cNvPicPr preferRelativeResize="0"/>
            <p:nvPr/>
          </p:nvPicPr>
          <p:blipFill>
            <a:blip r:embed="rId8">
              <a:alphaModFix/>
            </a:blip>
            <a:stretch>
              <a:fillRect/>
            </a:stretch>
          </p:blipFill>
          <p:spPr>
            <a:xfrm>
              <a:off x="1045697" y="1644689"/>
              <a:ext cx="2736624" cy="2006864"/>
            </a:xfrm>
            <a:prstGeom prst="rect">
              <a:avLst/>
            </a:prstGeom>
            <a:noFill/>
            <a:ln>
              <a:noFill/>
            </a:ln>
          </p:spPr>
        </p:pic>
        <p:sp>
          <p:nvSpPr>
            <p:cNvPr id="15131" name="Google Shape;15131;p555"/>
            <p:cNvSpPr txBox="1"/>
            <p:nvPr/>
          </p:nvSpPr>
          <p:spPr>
            <a:xfrm rot="24628">
              <a:off x="1320755" y="2363391"/>
              <a:ext cx="1507539" cy="3951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1"/>
                <a:t>Bupropion</a:t>
              </a:r>
              <a:endParaRPr b="1"/>
            </a:p>
            <a:p>
              <a:pPr marL="0" marR="0" lvl="0" indent="0" algn="ctr" rtl="0">
                <a:lnSpc>
                  <a:spcPct val="100000"/>
                </a:lnSpc>
                <a:spcBef>
                  <a:spcPts val="0"/>
                </a:spcBef>
                <a:spcAft>
                  <a:spcPts val="0"/>
                </a:spcAft>
                <a:buClr>
                  <a:srgbClr val="000000"/>
                </a:buClr>
                <a:buSzPts val="800"/>
                <a:buFont typeface="Arial"/>
                <a:buNone/>
              </a:pPr>
              <a:r>
                <a:rPr lang="en" b="1"/>
                <a:t>WELLBUTRIN</a:t>
              </a:r>
              <a:endParaRPr b="1"/>
            </a:p>
            <a:p>
              <a:pPr marL="0" marR="0" lvl="0" indent="0" algn="ctr" rtl="0">
                <a:lnSpc>
                  <a:spcPct val="100000"/>
                </a:lnSpc>
                <a:spcBef>
                  <a:spcPts val="0"/>
                </a:spcBef>
                <a:spcAft>
                  <a:spcPts val="0"/>
                </a:spcAft>
                <a:buClr>
                  <a:srgbClr val="000000"/>
                </a:buClr>
                <a:buSzPts val="800"/>
                <a:buFont typeface="Arial"/>
                <a:buNone/>
              </a:pPr>
              <a:endParaRPr b="1"/>
            </a:p>
          </p:txBody>
        </p:sp>
        <p:sp>
          <p:nvSpPr>
            <p:cNvPr id="15132" name="Google Shape;15132;p555"/>
            <p:cNvSpPr/>
            <p:nvPr/>
          </p:nvSpPr>
          <p:spPr>
            <a:xfrm>
              <a:off x="1771323" y="1803929"/>
              <a:ext cx="555900" cy="5343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133" name="Google Shape;15133;p555"/>
            <p:cNvCxnSpPr/>
            <p:nvPr/>
          </p:nvCxnSpPr>
          <p:spPr>
            <a:xfrm>
              <a:off x="1889356" y="3586628"/>
              <a:ext cx="275100" cy="0"/>
            </a:xfrm>
            <a:prstGeom prst="straightConnector1">
              <a:avLst/>
            </a:prstGeom>
            <a:noFill/>
            <a:ln w="28575" cap="flat" cmpd="sng">
              <a:solidFill>
                <a:schemeClr val="dk2"/>
              </a:solidFill>
              <a:prstDash val="solid"/>
              <a:round/>
              <a:headEnd type="none" w="med" len="med"/>
              <a:tailEnd type="none" w="med" len="med"/>
            </a:ln>
          </p:spPr>
        </p:cxnSp>
      </p:grpSp>
      <p:grpSp>
        <p:nvGrpSpPr>
          <p:cNvPr id="15134" name="Google Shape;15134;p555"/>
          <p:cNvGrpSpPr/>
          <p:nvPr/>
        </p:nvGrpSpPr>
        <p:grpSpPr>
          <a:xfrm>
            <a:off x="3343605" y="2092501"/>
            <a:ext cx="2736471" cy="2006736"/>
            <a:chOff x="2255525" y="2002110"/>
            <a:chExt cx="3662301" cy="2685675"/>
          </a:xfrm>
        </p:grpSpPr>
        <p:pic>
          <p:nvPicPr>
            <p:cNvPr id="15135" name="Google Shape;15135;p555"/>
            <p:cNvPicPr preferRelativeResize="0"/>
            <p:nvPr/>
          </p:nvPicPr>
          <p:blipFill>
            <a:blip r:embed="rId8">
              <a:alphaModFix/>
            </a:blip>
            <a:stretch>
              <a:fillRect/>
            </a:stretch>
          </p:blipFill>
          <p:spPr>
            <a:xfrm>
              <a:off x="2255525" y="2002110"/>
              <a:ext cx="3662301" cy="2685675"/>
            </a:xfrm>
            <a:prstGeom prst="rect">
              <a:avLst/>
            </a:prstGeom>
            <a:noFill/>
            <a:ln>
              <a:noFill/>
            </a:ln>
          </p:spPr>
        </p:pic>
        <p:sp>
          <p:nvSpPr>
            <p:cNvPr id="15136" name="Google Shape;15136;p555"/>
            <p:cNvSpPr/>
            <p:nvPr/>
          </p:nvSpPr>
          <p:spPr>
            <a:xfrm>
              <a:off x="3168407" y="22343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137" name="Google Shape;15137;p555"/>
            <p:cNvCxnSpPr/>
            <p:nvPr/>
          </p:nvCxnSpPr>
          <p:spPr>
            <a:xfrm>
              <a:off x="3369404" y="4602564"/>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5138" name="Google Shape;15138;p555"/>
            <p:cNvCxnSpPr/>
            <p:nvPr/>
          </p:nvCxnSpPr>
          <p:spPr>
            <a:xfrm>
              <a:off x="3369404" y="2102287"/>
              <a:ext cx="385200" cy="0"/>
            </a:xfrm>
            <a:prstGeom prst="straightConnector1">
              <a:avLst/>
            </a:prstGeom>
            <a:noFill/>
            <a:ln w="28575" cap="flat" cmpd="sng">
              <a:solidFill>
                <a:schemeClr val="dk2"/>
              </a:solidFill>
              <a:prstDash val="solid"/>
              <a:round/>
              <a:headEnd type="none" w="med" len="med"/>
              <a:tailEnd type="none" w="med" len="med"/>
            </a:ln>
          </p:spPr>
        </p:cxnSp>
        <p:sp>
          <p:nvSpPr>
            <p:cNvPr id="15139" name="Google Shape;15139;p555"/>
            <p:cNvSpPr txBox="1"/>
            <p:nvPr/>
          </p:nvSpPr>
          <p:spPr>
            <a:xfrm rot="24443">
              <a:off x="2608276" y="295968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1"/>
                <a:t>Atomoxetine</a:t>
              </a:r>
              <a:endParaRPr b="1"/>
            </a:p>
            <a:p>
              <a:pPr marL="0" marR="0" lvl="0" indent="0" algn="ctr" rtl="0">
                <a:lnSpc>
                  <a:spcPct val="100000"/>
                </a:lnSpc>
                <a:spcBef>
                  <a:spcPts val="0"/>
                </a:spcBef>
                <a:spcAft>
                  <a:spcPts val="0"/>
                </a:spcAft>
                <a:buClr>
                  <a:srgbClr val="000000"/>
                </a:buClr>
                <a:buSzPts val="800"/>
                <a:buFont typeface="Arial"/>
                <a:buNone/>
              </a:pPr>
              <a:r>
                <a:rPr lang="en" b="1"/>
                <a:t>STRATTERA</a:t>
              </a:r>
              <a:endParaRPr b="1"/>
            </a:p>
            <a:p>
              <a:pPr marL="0" marR="0" lvl="0" indent="0" algn="ctr" rtl="0">
                <a:lnSpc>
                  <a:spcPct val="100000"/>
                </a:lnSpc>
                <a:spcBef>
                  <a:spcPts val="0"/>
                </a:spcBef>
                <a:spcAft>
                  <a:spcPts val="0"/>
                </a:spcAft>
                <a:buClr>
                  <a:srgbClr val="000000"/>
                </a:buClr>
                <a:buSzPts val="800"/>
                <a:buFont typeface="Arial"/>
                <a:buNone/>
              </a:pPr>
              <a:endParaRPr b="1"/>
            </a:p>
          </p:txBody>
        </p:sp>
      </p:grpSp>
      <p:grpSp>
        <p:nvGrpSpPr>
          <p:cNvPr id="15140" name="Google Shape;15140;p555"/>
          <p:cNvGrpSpPr/>
          <p:nvPr/>
        </p:nvGrpSpPr>
        <p:grpSpPr>
          <a:xfrm>
            <a:off x="6162636" y="2008826"/>
            <a:ext cx="2736532" cy="2094944"/>
            <a:chOff x="2415125" y="1804750"/>
            <a:chExt cx="3508374" cy="2685826"/>
          </a:xfrm>
        </p:grpSpPr>
        <p:pic>
          <p:nvPicPr>
            <p:cNvPr id="15141" name="Google Shape;15141;p555"/>
            <p:cNvPicPr preferRelativeResize="0"/>
            <p:nvPr/>
          </p:nvPicPr>
          <p:blipFill>
            <a:blip r:embed="rId9">
              <a:alphaModFix/>
            </a:blip>
            <a:stretch>
              <a:fillRect/>
            </a:stretch>
          </p:blipFill>
          <p:spPr>
            <a:xfrm>
              <a:off x="2415125" y="1804750"/>
              <a:ext cx="3508374" cy="2685826"/>
            </a:xfrm>
            <a:prstGeom prst="rect">
              <a:avLst/>
            </a:prstGeom>
            <a:noFill/>
            <a:ln>
              <a:noFill/>
            </a:ln>
          </p:spPr>
        </p:pic>
        <p:grpSp>
          <p:nvGrpSpPr>
            <p:cNvPr id="15142" name="Google Shape;15142;p555"/>
            <p:cNvGrpSpPr/>
            <p:nvPr/>
          </p:nvGrpSpPr>
          <p:grpSpPr>
            <a:xfrm>
              <a:off x="3477222" y="2000124"/>
              <a:ext cx="447158" cy="2399792"/>
              <a:chOff x="4435083" y="1958285"/>
              <a:chExt cx="420617" cy="2257353"/>
            </a:xfrm>
          </p:grpSpPr>
          <p:grpSp>
            <p:nvGrpSpPr>
              <p:cNvPr id="15143" name="Google Shape;15143;p555"/>
              <p:cNvGrpSpPr/>
              <p:nvPr/>
            </p:nvGrpSpPr>
            <p:grpSpPr>
              <a:xfrm>
                <a:off x="4447400" y="2278000"/>
                <a:ext cx="408300" cy="183625"/>
                <a:chOff x="1167350" y="1102900"/>
                <a:chExt cx="408300" cy="183625"/>
              </a:xfrm>
            </p:grpSpPr>
            <p:cxnSp>
              <p:nvCxnSpPr>
                <p:cNvPr id="15144" name="Google Shape;15144;p555"/>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5145" name="Google Shape;15145;p555"/>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5146" name="Google Shape;15146;p555"/>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5147" name="Google Shape;15147;p555"/>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5148" name="Google Shape;15148;p555"/>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5149" name="Google Shape;15149;p555"/>
            <p:cNvSpPr txBox="1"/>
            <p:nvPr/>
          </p:nvSpPr>
          <p:spPr>
            <a:xfrm rot="24443">
              <a:off x="2645986" y="28712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1"/>
                <a:t>Methylphenidate</a:t>
              </a:r>
              <a:endParaRPr b="1"/>
            </a:p>
            <a:p>
              <a:pPr marL="0" marR="0" lvl="0" indent="0" algn="ctr" rtl="0">
                <a:lnSpc>
                  <a:spcPct val="100000"/>
                </a:lnSpc>
                <a:spcBef>
                  <a:spcPts val="0"/>
                </a:spcBef>
                <a:spcAft>
                  <a:spcPts val="0"/>
                </a:spcAft>
                <a:buClr>
                  <a:srgbClr val="000000"/>
                </a:buClr>
                <a:buSzPts val="800"/>
                <a:buFont typeface="Arial"/>
                <a:buNone/>
              </a:pPr>
              <a:r>
                <a:rPr lang="en" b="1"/>
                <a:t>RITALIN</a:t>
              </a:r>
              <a:endParaRPr b="1"/>
            </a:p>
            <a:p>
              <a:pPr marL="0" marR="0" lvl="0" indent="0" algn="ctr" rtl="0">
                <a:lnSpc>
                  <a:spcPct val="100000"/>
                </a:lnSpc>
                <a:spcBef>
                  <a:spcPts val="0"/>
                </a:spcBef>
                <a:spcAft>
                  <a:spcPts val="0"/>
                </a:spcAft>
                <a:buClr>
                  <a:srgbClr val="000000"/>
                </a:buClr>
                <a:buSzPts val="800"/>
                <a:buFont typeface="Arial"/>
                <a:buNone/>
              </a:pPr>
              <a:endParaRPr b="1"/>
            </a:p>
          </p:txBody>
        </p:sp>
      </p:grpSp>
      <p:sp>
        <p:nvSpPr>
          <p:cNvPr id="15150" name="Google Shape;15150;p555"/>
          <p:cNvSpPr txBox="1"/>
          <p:nvPr/>
        </p:nvSpPr>
        <p:spPr>
          <a:xfrm>
            <a:off x="892850" y="4240750"/>
            <a:ext cx="1394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t>NDRI</a:t>
            </a:r>
            <a:endParaRPr sz="2400" b="1"/>
          </a:p>
        </p:txBody>
      </p:sp>
      <p:sp>
        <p:nvSpPr>
          <p:cNvPr id="15151" name="Google Shape;15151;p555"/>
          <p:cNvSpPr txBox="1"/>
          <p:nvPr/>
        </p:nvSpPr>
        <p:spPr>
          <a:xfrm>
            <a:off x="4017050" y="4240750"/>
            <a:ext cx="1394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t>NRI</a:t>
            </a:r>
            <a:endParaRPr sz="2400" b="1"/>
          </a:p>
        </p:txBody>
      </p:sp>
      <p:sp>
        <p:nvSpPr>
          <p:cNvPr id="15152" name="Google Shape;15152;p555"/>
          <p:cNvSpPr txBox="1"/>
          <p:nvPr/>
        </p:nvSpPr>
        <p:spPr>
          <a:xfrm>
            <a:off x="6769775" y="4240750"/>
            <a:ext cx="1394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t>DNRI</a:t>
            </a:r>
            <a:endParaRPr sz="2400" b="1"/>
          </a:p>
        </p:txBody>
      </p:sp>
      <p:sp>
        <p:nvSpPr>
          <p:cNvPr id="15153" name="Google Shape;15153;p555"/>
          <p:cNvSpPr txBox="1"/>
          <p:nvPr/>
        </p:nvSpPr>
        <p:spPr>
          <a:xfrm>
            <a:off x="226100" y="154525"/>
            <a:ext cx="654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Bupropion compared to ADHD medications</a:t>
            </a:r>
            <a:endParaRPr b="1"/>
          </a:p>
        </p:txBody>
      </p:sp>
      <p:sp>
        <p:nvSpPr>
          <p:cNvPr id="15154" name="Google Shape;15154;p555"/>
          <p:cNvSpPr/>
          <p:nvPr/>
        </p:nvSpPr>
        <p:spPr>
          <a:xfrm rot="-2382687">
            <a:off x="7816418" y="1957445"/>
            <a:ext cx="1028765" cy="797996"/>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5" name="Google Shape;15155;p555"/>
          <p:cNvSpPr txBox="1"/>
          <p:nvPr/>
        </p:nvSpPr>
        <p:spPr>
          <a:xfrm>
            <a:off x="3751200" y="1353600"/>
            <a:ext cx="15171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Indirectly increases DA in the prefrontal cortex </a:t>
            </a:r>
            <a:endParaRPr sz="1200"/>
          </a:p>
        </p:txBody>
      </p:sp>
      <p:sp>
        <p:nvSpPr>
          <p:cNvPr id="15156" name="Google Shape;15156;p555"/>
          <p:cNvSpPr txBox="1"/>
          <p:nvPr/>
        </p:nvSpPr>
        <p:spPr>
          <a:xfrm>
            <a:off x="6546425" y="1353600"/>
            <a:ext cx="1840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DIRECTLY </a:t>
            </a:r>
            <a:r>
              <a:rPr lang="en" sz="1200"/>
              <a:t>increases DA in the </a:t>
            </a:r>
            <a:r>
              <a:rPr lang="en" sz="1200" u="sng"/>
              <a:t>nucleus accumbens</a:t>
            </a:r>
            <a:endParaRPr sz="1200" u="sng"/>
          </a:p>
        </p:txBody>
      </p:sp>
      <p:pic>
        <p:nvPicPr>
          <p:cNvPr id="15157" name="Google Shape;15157;p555"/>
          <p:cNvPicPr preferRelativeResize="0"/>
          <p:nvPr/>
        </p:nvPicPr>
        <p:blipFill>
          <a:blip r:embed="rId10">
            <a:alphaModFix/>
          </a:blip>
          <a:stretch>
            <a:fillRect/>
          </a:stretch>
        </p:blipFill>
        <p:spPr>
          <a:xfrm>
            <a:off x="1839952" y="4240747"/>
            <a:ext cx="828096" cy="661975"/>
          </a:xfrm>
          <a:prstGeom prst="rect">
            <a:avLst/>
          </a:prstGeom>
          <a:noFill/>
          <a:ln>
            <a:noFill/>
          </a:ln>
        </p:spPr>
      </p:pic>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Shape 15161"/>
        <p:cNvGrpSpPr/>
        <p:nvPr/>
      </p:nvGrpSpPr>
      <p:grpSpPr>
        <a:xfrm>
          <a:off x="0" y="0"/>
          <a:ext cx="0" cy="0"/>
          <a:chOff x="0" y="0"/>
          <a:chExt cx="0" cy="0"/>
        </a:xfrm>
      </p:grpSpPr>
      <p:grpSp>
        <p:nvGrpSpPr>
          <p:cNvPr id="15162" name="Google Shape;15162;p556"/>
          <p:cNvGrpSpPr/>
          <p:nvPr/>
        </p:nvGrpSpPr>
        <p:grpSpPr>
          <a:xfrm>
            <a:off x="5987500" y="646375"/>
            <a:ext cx="2435100" cy="615600"/>
            <a:chOff x="5987500" y="646375"/>
            <a:chExt cx="2435100" cy="615600"/>
          </a:xfrm>
        </p:grpSpPr>
        <p:sp>
          <p:nvSpPr>
            <p:cNvPr id="15163" name="Google Shape;15163;p556"/>
            <p:cNvSpPr/>
            <p:nvPr/>
          </p:nvSpPr>
          <p:spPr>
            <a:xfrm>
              <a:off x="5987500" y="677113"/>
              <a:ext cx="2435100" cy="554100"/>
            </a:xfrm>
            <a:prstGeom prst="rect">
              <a:avLst/>
            </a:pr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4" name="Google Shape;15164;p556"/>
            <p:cNvSpPr txBox="1"/>
            <p:nvPr/>
          </p:nvSpPr>
          <p:spPr>
            <a:xfrm>
              <a:off x="6049275" y="646375"/>
              <a:ext cx="23337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Schedule II </a:t>
              </a:r>
              <a:endParaRPr b="1"/>
            </a:p>
            <a:p>
              <a:pPr marL="0" lvl="0" indent="0" algn="ctr" rtl="0">
                <a:spcBef>
                  <a:spcPts val="0"/>
                </a:spcBef>
                <a:spcAft>
                  <a:spcPts val="0"/>
                </a:spcAft>
                <a:buNone/>
              </a:pPr>
              <a:r>
                <a:rPr lang="en" b="1"/>
                <a:t>controlled substance</a:t>
              </a:r>
              <a:endParaRPr b="1"/>
            </a:p>
          </p:txBody>
        </p:sp>
      </p:grpSp>
      <p:grpSp>
        <p:nvGrpSpPr>
          <p:cNvPr id="15165" name="Google Shape;15165;p556"/>
          <p:cNvGrpSpPr/>
          <p:nvPr/>
        </p:nvGrpSpPr>
        <p:grpSpPr>
          <a:xfrm>
            <a:off x="340847" y="1174243"/>
            <a:ext cx="2736624" cy="2924985"/>
            <a:chOff x="1045697" y="726568"/>
            <a:chExt cx="2736624" cy="2924985"/>
          </a:xfrm>
        </p:grpSpPr>
        <p:pic>
          <p:nvPicPr>
            <p:cNvPr id="15166" name="Google Shape;15166;p556"/>
            <p:cNvPicPr preferRelativeResize="0"/>
            <p:nvPr/>
          </p:nvPicPr>
          <p:blipFill>
            <a:blip r:embed="rId3">
              <a:alphaModFix/>
            </a:blip>
            <a:stretch>
              <a:fillRect/>
            </a:stretch>
          </p:blipFill>
          <p:spPr>
            <a:xfrm>
              <a:off x="2771623" y="1824449"/>
              <a:ext cx="437240" cy="377812"/>
            </a:xfrm>
            <a:prstGeom prst="rect">
              <a:avLst/>
            </a:prstGeom>
            <a:noFill/>
            <a:ln>
              <a:noFill/>
            </a:ln>
          </p:spPr>
        </p:pic>
        <p:grpSp>
          <p:nvGrpSpPr>
            <p:cNvPr id="15167" name="Google Shape;15167;p556"/>
            <p:cNvGrpSpPr/>
            <p:nvPr/>
          </p:nvGrpSpPr>
          <p:grpSpPr>
            <a:xfrm>
              <a:off x="1444901" y="726568"/>
              <a:ext cx="1263854" cy="1056367"/>
              <a:chOff x="-2521759" y="897403"/>
              <a:chExt cx="1477500" cy="1089600"/>
            </a:xfrm>
          </p:grpSpPr>
          <p:sp>
            <p:nvSpPr>
              <p:cNvPr id="15168" name="Google Shape;15168;p556"/>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169" name="Google Shape;15169;p556"/>
              <p:cNvGrpSpPr/>
              <p:nvPr/>
            </p:nvGrpSpPr>
            <p:grpSpPr>
              <a:xfrm>
                <a:off x="-2127414" y="1275205"/>
                <a:ext cx="688733" cy="700658"/>
                <a:chOff x="40123" y="-1583761"/>
                <a:chExt cx="688733" cy="1109689"/>
              </a:xfrm>
            </p:grpSpPr>
            <p:grpSp>
              <p:nvGrpSpPr>
                <p:cNvPr id="15170" name="Google Shape;15170;p556"/>
                <p:cNvGrpSpPr/>
                <p:nvPr/>
              </p:nvGrpSpPr>
              <p:grpSpPr>
                <a:xfrm>
                  <a:off x="45124" y="-1327179"/>
                  <a:ext cx="683733" cy="853107"/>
                  <a:chOff x="597574" y="1930371"/>
                  <a:chExt cx="683733" cy="853107"/>
                </a:xfrm>
              </p:grpSpPr>
              <p:grpSp>
                <p:nvGrpSpPr>
                  <p:cNvPr id="15171" name="Google Shape;15171;p556"/>
                  <p:cNvGrpSpPr/>
                  <p:nvPr/>
                </p:nvGrpSpPr>
                <p:grpSpPr>
                  <a:xfrm rot="-5400000">
                    <a:off x="640721" y="2142893"/>
                    <a:ext cx="600335" cy="680836"/>
                    <a:chOff x="15239716" y="-12996420"/>
                    <a:chExt cx="1868456" cy="2463229"/>
                  </a:xfrm>
                </p:grpSpPr>
                <p:pic>
                  <p:nvPicPr>
                    <p:cNvPr id="15172" name="Google Shape;15172;p556" descr="clipped result image"/>
                    <p:cNvPicPr preferRelativeResize="0"/>
                    <p:nvPr/>
                  </p:nvPicPr>
                  <p:blipFill rotWithShape="1">
                    <a:blip r:embed="rId4">
                      <a:alphaModFix/>
                    </a:blip>
                    <a:srcRect/>
                    <a:stretch/>
                  </p:blipFill>
                  <p:spPr>
                    <a:xfrm>
                      <a:off x="16010045" y="-12996420"/>
                      <a:ext cx="1098127" cy="2458497"/>
                    </a:xfrm>
                    <a:prstGeom prst="rect">
                      <a:avLst/>
                    </a:prstGeom>
                    <a:noFill/>
                    <a:ln>
                      <a:noFill/>
                    </a:ln>
                  </p:spPr>
                </p:pic>
                <p:pic>
                  <p:nvPicPr>
                    <p:cNvPr id="15173" name="Google Shape;15173;p556" descr="clipped result image"/>
                    <p:cNvPicPr preferRelativeResize="0"/>
                    <p:nvPr/>
                  </p:nvPicPr>
                  <p:blipFill rotWithShape="1">
                    <a:blip r:embed="rId5">
                      <a:alphaModFix/>
                    </a:blip>
                    <a:srcRect/>
                    <a:stretch/>
                  </p:blipFill>
                  <p:spPr>
                    <a:xfrm>
                      <a:off x="15239716" y="-12991688"/>
                      <a:ext cx="1106322" cy="2458497"/>
                    </a:xfrm>
                    <a:prstGeom prst="rect">
                      <a:avLst/>
                    </a:prstGeom>
                    <a:noFill/>
                    <a:ln>
                      <a:noFill/>
                    </a:ln>
                  </p:spPr>
                </p:pic>
              </p:grpSp>
              <p:pic>
                <p:nvPicPr>
                  <p:cNvPr id="15174" name="Google Shape;15174;p556" descr="clipped result image"/>
                  <p:cNvPicPr preferRelativeResize="0"/>
                  <p:nvPr/>
                </p:nvPicPr>
                <p:blipFill rotWithShape="1">
                  <a:blip r:embed="rId6">
                    <a:alphaModFix/>
                  </a:blip>
                  <a:srcRect/>
                  <a:stretch/>
                </p:blipFill>
                <p:spPr>
                  <a:xfrm rot="-5400000">
                    <a:off x="760924" y="1767021"/>
                    <a:ext cx="352828" cy="679529"/>
                  </a:xfrm>
                  <a:prstGeom prst="rect">
                    <a:avLst/>
                  </a:prstGeom>
                  <a:noFill/>
                  <a:ln>
                    <a:noFill/>
                  </a:ln>
                </p:spPr>
              </p:pic>
            </p:grpSp>
            <p:pic>
              <p:nvPicPr>
                <p:cNvPr id="15175" name="Google Shape;15175;p556" descr="clipped result image"/>
                <p:cNvPicPr preferRelativeResize="0"/>
                <p:nvPr/>
              </p:nvPicPr>
              <p:blipFill rotWithShape="1">
                <a:blip r:embed="rId7">
                  <a:alphaModFix/>
                </a:blip>
                <a:srcRect/>
                <a:stretch/>
              </p:blipFill>
              <p:spPr>
                <a:xfrm rot="-5400000">
                  <a:off x="203473" y="-1747111"/>
                  <a:ext cx="352828" cy="679529"/>
                </a:xfrm>
                <a:prstGeom prst="rect">
                  <a:avLst/>
                </a:prstGeom>
                <a:noFill/>
                <a:ln>
                  <a:noFill/>
                </a:ln>
              </p:spPr>
            </p:pic>
          </p:grpSp>
        </p:grpSp>
        <p:sp>
          <p:nvSpPr>
            <p:cNvPr id="15176" name="Google Shape;15176;p556"/>
            <p:cNvSpPr txBox="1"/>
            <p:nvPr/>
          </p:nvSpPr>
          <p:spPr>
            <a:xfrm>
              <a:off x="1831153" y="835947"/>
              <a:ext cx="1142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a:t>
              </a:r>
              <a:endParaRPr sz="1200" b="1"/>
            </a:p>
          </p:txBody>
        </p:sp>
        <p:pic>
          <p:nvPicPr>
            <p:cNvPr id="15177" name="Google Shape;15177;p556"/>
            <p:cNvPicPr preferRelativeResize="0"/>
            <p:nvPr/>
          </p:nvPicPr>
          <p:blipFill>
            <a:blip r:embed="rId8">
              <a:alphaModFix/>
            </a:blip>
            <a:stretch>
              <a:fillRect/>
            </a:stretch>
          </p:blipFill>
          <p:spPr>
            <a:xfrm>
              <a:off x="1045697" y="1644689"/>
              <a:ext cx="2736624" cy="2006864"/>
            </a:xfrm>
            <a:prstGeom prst="rect">
              <a:avLst/>
            </a:prstGeom>
            <a:noFill/>
            <a:ln>
              <a:noFill/>
            </a:ln>
          </p:spPr>
        </p:pic>
        <p:sp>
          <p:nvSpPr>
            <p:cNvPr id="15178" name="Google Shape;15178;p556"/>
            <p:cNvSpPr txBox="1"/>
            <p:nvPr/>
          </p:nvSpPr>
          <p:spPr>
            <a:xfrm rot="24628">
              <a:off x="1320755" y="2363391"/>
              <a:ext cx="1507539" cy="3951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1"/>
                <a:t>Bupropion</a:t>
              </a:r>
              <a:endParaRPr b="1"/>
            </a:p>
            <a:p>
              <a:pPr marL="0" marR="0" lvl="0" indent="0" algn="ctr" rtl="0">
                <a:lnSpc>
                  <a:spcPct val="100000"/>
                </a:lnSpc>
                <a:spcBef>
                  <a:spcPts val="0"/>
                </a:spcBef>
                <a:spcAft>
                  <a:spcPts val="0"/>
                </a:spcAft>
                <a:buClr>
                  <a:srgbClr val="000000"/>
                </a:buClr>
                <a:buSzPts val="800"/>
                <a:buFont typeface="Arial"/>
                <a:buNone/>
              </a:pPr>
              <a:r>
                <a:rPr lang="en" b="1"/>
                <a:t>WELLBUTRIN</a:t>
              </a:r>
              <a:endParaRPr b="1"/>
            </a:p>
            <a:p>
              <a:pPr marL="0" marR="0" lvl="0" indent="0" algn="ctr" rtl="0">
                <a:lnSpc>
                  <a:spcPct val="100000"/>
                </a:lnSpc>
                <a:spcBef>
                  <a:spcPts val="0"/>
                </a:spcBef>
                <a:spcAft>
                  <a:spcPts val="0"/>
                </a:spcAft>
                <a:buClr>
                  <a:srgbClr val="000000"/>
                </a:buClr>
                <a:buSzPts val="800"/>
                <a:buFont typeface="Arial"/>
                <a:buNone/>
              </a:pPr>
              <a:endParaRPr b="1"/>
            </a:p>
          </p:txBody>
        </p:sp>
        <p:sp>
          <p:nvSpPr>
            <p:cNvPr id="15179" name="Google Shape;15179;p556"/>
            <p:cNvSpPr/>
            <p:nvPr/>
          </p:nvSpPr>
          <p:spPr>
            <a:xfrm>
              <a:off x="1771323" y="1803929"/>
              <a:ext cx="555900" cy="5343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180" name="Google Shape;15180;p556"/>
            <p:cNvCxnSpPr/>
            <p:nvPr/>
          </p:nvCxnSpPr>
          <p:spPr>
            <a:xfrm>
              <a:off x="1889356" y="3586628"/>
              <a:ext cx="275100" cy="0"/>
            </a:xfrm>
            <a:prstGeom prst="straightConnector1">
              <a:avLst/>
            </a:prstGeom>
            <a:noFill/>
            <a:ln w="28575" cap="flat" cmpd="sng">
              <a:solidFill>
                <a:schemeClr val="dk2"/>
              </a:solidFill>
              <a:prstDash val="solid"/>
              <a:round/>
              <a:headEnd type="none" w="med" len="med"/>
              <a:tailEnd type="none" w="med" len="med"/>
            </a:ln>
          </p:spPr>
        </p:cxnSp>
      </p:grpSp>
      <p:grpSp>
        <p:nvGrpSpPr>
          <p:cNvPr id="15181" name="Google Shape;15181;p556"/>
          <p:cNvGrpSpPr/>
          <p:nvPr/>
        </p:nvGrpSpPr>
        <p:grpSpPr>
          <a:xfrm>
            <a:off x="3343605" y="2092501"/>
            <a:ext cx="2736471" cy="2006736"/>
            <a:chOff x="2255525" y="2002110"/>
            <a:chExt cx="3662301" cy="2685675"/>
          </a:xfrm>
        </p:grpSpPr>
        <p:pic>
          <p:nvPicPr>
            <p:cNvPr id="15182" name="Google Shape;15182;p556"/>
            <p:cNvPicPr preferRelativeResize="0"/>
            <p:nvPr/>
          </p:nvPicPr>
          <p:blipFill>
            <a:blip r:embed="rId8">
              <a:alphaModFix/>
            </a:blip>
            <a:stretch>
              <a:fillRect/>
            </a:stretch>
          </p:blipFill>
          <p:spPr>
            <a:xfrm>
              <a:off x="2255525" y="2002110"/>
              <a:ext cx="3662301" cy="2685675"/>
            </a:xfrm>
            <a:prstGeom prst="rect">
              <a:avLst/>
            </a:prstGeom>
            <a:noFill/>
            <a:ln>
              <a:noFill/>
            </a:ln>
          </p:spPr>
        </p:pic>
        <p:sp>
          <p:nvSpPr>
            <p:cNvPr id="15183" name="Google Shape;15183;p556"/>
            <p:cNvSpPr/>
            <p:nvPr/>
          </p:nvSpPr>
          <p:spPr>
            <a:xfrm>
              <a:off x="3168407" y="22343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184" name="Google Shape;15184;p556"/>
            <p:cNvCxnSpPr/>
            <p:nvPr/>
          </p:nvCxnSpPr>
          <p:spPr>
            <a:xfrm>
              <a:off x="3369404" y="4602564"/>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5185" name="Google Shape;15185;p556"/>
            <p:cNvCxnSpPr/>
            <p:nvPr/>
          </p:nvCxnSpPr>
          <p:spPr>
            <a:xfrm>
              <a:off x="3369404" y="2102287"/>
              <a:ext cx="385200" cy="0"/>
            </a:xfrm>
            <a:prstGeom prst="straightConnector1">
              <a:avLst/>
            </a:prstGeom>
            <a:noFill/>
            <a:ln w="28575" cap="flat" cmpd="sng">
              <a:solidFill>
                <a:schemeClr val="dk2"/>
              </a:solidFill>
              <a:prstDash val="solid"/>
              <a:round/>
              <a:headEnd type="none" w="med" len="med"/>
              <a:tailEnd type="none" w="med" len="med"/>
            </a:ln>
          </p:spPr>
        </p:cxnSp>
        <p:sp>
          <p:nvSpPr>
            <p:cNvPr id="15186" name="Google Shape;15186;p556"/>
            <p:cNvSpPr txBox="1"/>
            <p:nvPr/>
          </p:nvSpPr>
          <p:spPr>
            <a:xfrm rot="24443">
              <a:off x="2608276" y="295968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1"/>
                <a:t>Atomoxetine</a:t>
              </a:r>
              <a:endParaRPr b="1"/>
            </a:p>
            <a:p>
              <a:pPr marL="0" marR="0" lvl="0" indent="0" algn="ctr" rtl="0">
                <a:lnSpc>
                  <a:spcPct val="100000"/>
                </a:lnSpc>
                <a:spcBef>
                  <a:spcPts val="0"/>
                </a:spcBef>
                <a:spcAft>
                  <a:spcPts val="0"/>
                </a:spcAft>
                <a:buClr>
                  <a:srgbClr val="000000"/>
                </a:buClr>
                <a:buSzPts val="800"/>
                <a:buFont typeface="Arial"/>
                <a:buNone/>
              </a:pPr>
              <a:r>
                <a:rPr lang="en" b="1"/>
                <a:t>STRATTERA</a:t>
              </a:r>
              <a:endParaRPr b="1"/>
            </a:p>
            <a:p>
              <a:pPr marL="0" marR="0" lvl="0" indent="0" algn="ctr" rtl="0">
                <a:lnSpc>
                  <a:spcPct val="100000"/>
                </a:lnSpc>
                <a:spcBef>
                  <a:spcPts val="0"/>
                </a:spcBef>
                <a:spcAft>
                  <a:spcPts val="0"/>
                </a:spcAft>
                <a:buClr>
                  <a:srgbClr val="000000"/>
                </a:buClr>
                <a:buSzPts val="800"/>
                <a:buFont typeface="Arial"/>
                <a:buNone/>
              </a:pPr>
              <a:endParaRPr b="1"/>
            </a:p>
          </p:txBody>
        </p:sp>
      </p:grpSp>
      <p:grpSp>
        <p:nvGrpSpPr>
          <p:cNvPr id="15187" name="Google Shape;15187;p556"/>
          <p:cNvGrpSpPr/>
          <p:nvPr/>
        </p:nvGrpSpPr>
        <p:grpSpPr>
          <a:xfrm>
            <a:off x="6162636" y="2008826"/>
            <a:ext cx="2736532" cy="2094944"/>
            <a:chOff x="2415125" y="1804750"/>
            <a:chExt cx="3508374" cy="2685826"/>
          </a:xfrm>
        </p:grpSpPr>
        <p:pic>
          <p:nvPicPr>
            <p:cNvPr id="15188" name="Google Shape;15188;p556"/>
            <p:cNvPicPr preferRelativeResize="0"/>
            <p:nvPr/>
          </p:nvPicPr>
          <p:blipFill>
            <a:blip r:embed="rId9">
              <a:alphaModFix/>
            </a:blip>
            <a:stretch>
              <a:fillRect/>
            </a:stretch>
          </p:blipFill>
          <p:spPr>
            <a:xfrm>
              <a:off x="2415125" y="1804750"/>
              <a:ext cx="3508374" cy="2685826"/>
            </a:xfrm>
            <a:prstGeom prst="rect">
              <a:avLst/>
            </a:prstGeom>
            <a:noFill/>
            <a:ln>
              <a:noFill/>
            </a:ln>
          </p:spPr>
        </p:pic>
        <p:grpSp>
          <p:nvGrpSpPr>
            <p:cNvPr id="15189" name="Google Shape;15189;p556"/>
            <p:cNvGrpSpPr/>
            <p:nvPr/>
          </p:nvGrpSpPr>
          <p:grpSpPr>
            <a:xfrm>
              <a:off x="3477222" y="2000124"/>
              <a:ext cx="447158" cy="2399792"/>
              <a:chOff x="4435083" y="1958285"/>
              <a:chExt cx="420617" cy="2257353"/>
            </a:xfrm>
          </p:grpSpPr>
          <p:grpSp>
            <p:nvGrpSpPr>
              <p:cNvPr id="15190" name="Google Shape;15190;p556"/>
              <p:cNvGrpSpPr/>
              <p:nvPr/>
            </p:nvGrpSpPr>
            <p:grpSpPr>
              <a:xfrm>
                <a:off x="4447400" y="2278000"/>
                <a:ext cx="408300" cy="183625"/>
                <a:chOff x="1167350" y="1102900"/>
                <a:chExt cx="408300" cy="183625"/>
              </a:xfrm>
            </p:grpSpPr>
            <p:cxnSp>
              <p:nvCxnSpPr>
                <p:cNvPr id="15191" name="Google Shape;15191;p556"/>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5192" name="Google Shape;15192;p556"/>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5193" name="Google Shape;15193;p556"/>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5194" name="Google Shape;15194;p556"/>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5195" name="Google Shape;15195;p556"/>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5196" name="Google Shape;15196;p556"/>
            <p:cNvSpPr txBox="1"/>
            <p:nvPr/>
          </p:nvSpPr>
          <p:spPr>
            <a:xfrm rot="24443">
              <a:off x="2645986" y="28712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1"/>
                <a:t>Methylphenidate</a:t>
              </a:r>
              <a:endParaRPr b="1"/>
            </a:p>
            <a:p>
              <a:pPr marL="0" marR="0" lvl="0" indent="0" algn="ctr" rtl="0">
                <a:lnSpc>
                  <a:spcPct val="100000"/>
                </a:lnSpc>
                <a:spcBef>
                  <a:spcPts val="0"/>
                </a:spcBef>
                <a:spcAft>
                  <a:spcPts val="0"/>
                </a:spcAft>
                <a:buClr>
                  <a:srgbClr val="000000"/>
                </a:buClr>
                <a:buSzPts val="800"/>
                <a:buFont typeface="Arial"/>
                <a:buNone/>
              </a:pPr>
              <a:r>
                <a:rPr lang="en" b="1"/>
                <a:t>RITALIN</a:t>
              </a:r>
              <a:endParaRPr b="1"/>
            </a:p>
            <a:p>
              <a:pPr marL="0" marR="0" lvl="0" indent="0" algn="ctr" rtl="0">
                <a:lnSpc>
                  <a:spcPct val="100000"/>
                </a:lnSpc>
                <a:spcBef>
                  <a:spcPts val="0"/>
                </a:spcBef>
                <a:spcAft>
                  <a:spcPts val="0"/>
                </a:spcAft>
                <a:buClr>
                  <a:srgbClr val="000000"/>
                </a:buClr>
                <a:buSzPts val="800"/>
                <a:buFont typeface="Arial"/>
                <a:buNone/>
              </a:pPr>
              <a:endParaRPr b="1"/>
            </a:p>
          </p:txBody>
        </p:sp>
      </p:grpSp>
      <p:sp>
        <p:nvSpPr>
          <p:cNvPr id="15197" name="Google Shape;15197;p556"/>
          <p:cNvSpPr txBox="1"/>
          <p:nvPr/>
        </p:nvSpPr>
        <p:spPr>
          <a:xfrm>
            <a:off x="892850" y="4240750"/>
            <a:ext cx="1394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t>NDRI</a:t>
            </a:r>
            <a:endParaRPr sz="2400" b="1"/>
          </a:p>
        </p:txBody>
      </p:sp>
      <p:sp>
        <p:nvSpPr>
          <p:cNvPr id="15198" name="Google Shape;15198;p556"/>
          <p:cNvSpPr txBox="1"/>
          <p:nvPr/>
        </p:nvSpPr>
        <p:spPr>
          <a:xfrm>
            <a:off x="4017050" y="4240750"/>
            <a:ext cx="1394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t>NRI</a:t>
            </a:r>
            <a:endParaRPr sz="2400" b="1"/>
          </a:p>
        </p:txBody>
      </p:sp>
      <p:sp>
        <p:nvSpPr>
          <p:cNvPr id="15199" name="Google Shape;15199;p556"/>
          <p:cNvSpPr txBox="1"/>
          <p:nvPr/>
        </p:nvSpPr>
        <p:spPr>
          <a:xfrm>
            <a:off x="6769775" y="4240750"/>
            <a:ext cx="1394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t>DNRI</a:t>
            </a:r>
            <a:endParaRPr sz="2400" b="1"/>
          </a:p>
        </p:txBody>
      </p:sp>
      <p:sp>
        <p:nvSpPr>
          <p:cNvPr id="15200" name="Google Shape;15200;p556"/>
          <p:cNvSpPr txBox="1"/>
          <p:nvPr/>
        </p:nvSpPr>
        <p:spPr>
          <a:xfrm>
            <a:off x="226100" y="154525"/>
            <a:ext cx="654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Bupropion compared to ADHD medications</a:t>
            </a:r>
            <a:endParaRPr b="1"/>
          </a:p>
        </p:txBody>
      </p:sp>
      <p:sp>
        <p:nvSpPr>
          <p:cNvPr id="15201" name="Google Shape;15201;p556"/>
          <p:cNvSpPr/>
          <p:nvPr/>
        </p:nvSpPr>
        <p:spPr>
          <a:xfrm rot="-2382687">
            <a:off x="7816418" y="1957445"/>
            <a:ext cx="1028765" cy="797996"/>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2" name="Google Shape;15202;p556"/>
          <p:cNvSpPr txBox="1"/>
          <p:nvPr/>
        </p:nvSpPr>
        <p:spPr>
          <a:xfrm>
            <a:off x="3751200" y="1353600"/>
            <a:ext cx="15171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Indirectly increases DA in the prefrontal cortex </a:t>
            </a:r>
            <a:endParaRPr sz="1200"/>
          </a:p>
        </p:txBody>
      </p:sp>
      <p:sp>
        <p:nvSpPr>
          <p:cNvPr id="15203" name="Google Shape;15203;p556"/>
          <p:cNvSpPr txBox="1"/>
          <p:nvPr/>
        </p:nvSpPr>
        <p:spPr>
          <a:xfrm>
            <a:off x="6546425" y="1353600"/>
            <a:ext cx="1840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DIRECTLY </a:t>
            </a:r>
            <a:r>
              <a:rPr lang="en" sz="1200"/>
              <a:t>increases DA in the </a:t>
            </a:r>
            <a:r>
              <a:rPr lang="en" sz="1200" u="sng"/>
              <a:t>nucleus accumbens</a:t>
            </a:r>
            <a:endParaRPr sz="1200" u="sng"/>
          </a:p>
        </p:txBody>
      </p:sp>
      <p:sp>
        <p:nvSpPr>
          <p:cNvPr id="15204" name="Google Shape;15204;p556"/>
          <p:cNvSpPr txBox="1"/>
          <p:nvPr/>
        </p:nvSpPr>
        <p:spPr>
          <a:xfrm>
            <a:off x="6049275" y="646375"/>
            <a:ext cx="23337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Schedule II </a:t>
            </a:r>
            <a:endParaRPr b="1"/>
          </a:p>
          <a:p>
            <a:pPr marL="0" lvl="0" indent="0" algn="ctr" rtl="0">
              <a:spcBef>
                <a:spcPts val="0"/>
              </a:spcBef>
              <a:spcAft>
                <a:spcPts val="0"/>
              </a:spcAft>
              <a:buNone/>
            </a:pPr>
            <a:r>
              <a:rPr lang="en" b="1"/>
              <a:t>controlled substance</a:t>
            </a:r>
            <a:endParaRPr b="1"/>
          </a:p>
        </p:txBody>
      </p:sp>
      <p:pic>
        <p:nvPicPr>
          <p:cNvPr id="15205" name="Google Shape;15205;p556"/>
          <p:cNvPicPr preferRelativeResize="0"/>
          <p:nvPr/>
        </p:nvPicPr>
        <p:blipFill>
          <a:blip r:embed="rId10">
            <a:alphaModFix/>
          </a:blip>
          <a:stretch>
            <a:fillRect/>
          </a:stretch>
        </p:blipFill>
        <p:spPr>
          <a:xfrm>
            <a:off x="1839952" y="4240747"/>
            <a:ext cx="828096" cy="661975"/>
          </a:xfrm>
          <a:prstGeom prst="rect">
            <a:avLst/>
          </a:prstGeom>
          <a:noFill/>
          <a:ln>
            <a:noFill/>
          </a:ln>
        </p:spPr>
      </p:pic>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Shape 15209"/>
        <p:cNvGrpSpPr/>
        <p:nvPr/>
      </p:nvGrpSpPr>
      <p:grpSpPr>
        <a:xfrm>
          <a:off x="0" y="0"/>
          <a:ext cx="0" cy="0"/>
          <a:chOff x="0" y="0"/>
          <a:chExt cx="0" cy="0"/>
        </a:xfrm>
      </p:grpSpPr>
      <p:sp>
        <p:nvSpPr>
          <p:cNvPr id="15210" name="Google Shape;15210;p557"/>
          <p:cNvSpPr/>
          <p:nvPr/>
        </p:nvSpPr>
        <p:spPr>
          <a:xfrm>
            <a:off x="3566850" y="677100"/>
            <a:ext cx="1780500" cy="554100"/>
          </a:xfrm>
          <a:prstGeom prst="rect">
            <a:avLst/>
          </a:pr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11" name="Google Shape;15211;p557"/>
          <p:cNvGrpSpPr/>
          <p:nvPr/>
        </p:nvGrpSpPr>
        <p:grpSpPr>
          <a:xfrm>
            <a:off x="340847" y="1174243"/>
            <a:ext cx="2736624" cy="2924985"/>
            <a:chOff x="1045697" y="726568"/>
            <a:chExt cx="2736624" cy="2924985"/>
          </a:xfrm>
        </p:grpSpPr>
        <p:pic>
          <p:nvPicPr>
            <p:cNvPr id="15212" name="Google Shape;15212;p557"/>
            <p:cNvPicPr preferRelativeResize="0"/>
            <p:nvPr/>
          </p:nvPicPr>
          <p:blipFill>
            <a:blip r:embed="rId3">
              <a:alphaModFix/>
            </a:blip>
            <a:stretch>
              <a:fillRect/>
            </a:stretch>
          </p:blipFill>
          <p:spPr>
            <a:xfrm>
              <a:off x="2771623" y="1824449"/>
              <a:ext cx="437240" cy="377812"/>
            </a:xfrm>
            <a:prstGeom prst="rect">
              <a:avLst/>
            </a:prstGeom>
            <a:noFill/>
            <a:ln>
              <a:noFill/>
            </a:ln>
          </p:spPr>
        </p:pic>
        <p:grpSp>
          <p:nvGrpSpPr>
            <p:cNvPr id="15213" name="Google Shape;15213;p557"/>
            <p:cNvGrpSpPr/>
            <p:nvPr/>
          </p:nvGrpSpPr>
          <p:grpSpPr>
            <a:xfrm>
              <a:off x="1444901" y="726568"/>
              <a:ext cx="1263854" cy="1056367"/>
              <a:chOff x="-2521759" y="897403"/>
              <a:chExt cx="1477500" cy="1089600"/>
            </a:xfrm>
          </p:grpSpPr>
          <p:sp>
            <p:nvSpPr>
              <p:cNvPr id="15214" name="Google Shape;15214;p557"/>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215" name="Google Shape;15215;p557"/>
              <p:cNvGrpSpPr/>
              <p:nvPr/>
            </p:nvGrpSpPr>
            <p:grpSpPr>
              <a:xfrm>
                <a:off x="-2127414" y="1275205"/>
                <a:ext cx="688733" cy="700658"/>
                <a:chOff x="40123" y="-1583761"/>
                <a:chExt cx="688733" cy="1109689"/>
              </a:xfrm>
            </p:grpSpPr>
            <p:grpSp>
              <p:nvGrpSpPr>
                <p:cNvPr id="15216" name="Google Shape;15216;p557"/>
                <p:cNvGrpSpPr/>
                <p:nvPr/>
              </p:nvGrpSpPr>
              <p:grpSpPr>
                <a:xfrm>
                  <a:off x="45124" y="-1327179"/>
                  <a:ext cx="683733" cy="853107"/>
                  <a:chOff x="597574" y="1930371"/>
                  <a:chExt cx="683733" cy="853107"/>
                </a:xfrm>
              </p:grpSpPr>
              <p:grpSp>
                <p:nvGrpSpPr>
                  <p:cNvPr id="15217" name="Google Shape;15217;p557"/>
                  <p:cNvGrpSpPr/>
                  <p:nvPr/>
                </p:nvGrpSpPr>
                <p:grpSpPr>
                  <a:xfrm rot="-5400000">
                    <a:off x="640721" y="2142893"/>
                    <a:ext cx="600335" cy="680836"/>
                    <a:chOff x="15239716" y="-12996420"/>
                    <a:chExt cx="1868456" cy="2463229"/>
                  </a:xfrm>
                </p:grpSpPr>
                <p:pic>
                  <p:nvPicPr>
                    <p:cNvPr id="15218" name="Google Shape;15218;p557" descr="clipped result image"/>
                    <p:cNvPicPr preferRelativeResize="0"/>
                    <p:nvPr/>
                  </p:nvPicPr>
                  <p:blipFill rotWithShape="1">
                    <a:blip r:embed="rId4">
                      <a:alphaModFix/>
                    </a:blip>
                    <a:srcRect/>
                    <a:stretch/>
                  </p:blipFill>
                  <p:spPr>
                    <a:xfrm>
                      <a:off x="16010045" y="-12996420"/>
                      <a:ext cx="1098127" cy="2458497"/>
                    </a:xfrm>
                    <a:prstGeom prst="rect">
                      <a:avLst/>
                    </a:prstGeom>
                    <a:noFill/>
                    <a:ln>
                      <a:noFill/>
                    </a:ln>
                  </p:spPr>
                </p:pic>
                <p:pic>
                  <p:nvPicPr>
                    <p:cNvPr id="15219" name="Google Shape;15219;p557" descr="clipped result image"/>
                    <p:cNvPicPr preferRelativeResize="0"/>
                    <p:nvPr/>
                  </p:nvPicPr>
                  <p:blipFill rotWithShape="1">
                    <a:blip r:embed="rId5">
                      <a:alphaModFix/>
                    </a:blip>
                    <a:srcRect/>
                    <a:stretch/>
                  </p:blipFill>
                  <p:spPr>
                    <a:xfrm>
                      <a:off x="15239716" y="-12991688"/>
                      <a:ext cx="1106322" cy="2458497"/>
                    </a:xfrm>
                    <a:prstGeom prst="rect">
                      <a:avLst/>
                    </a:prstGeom>
                    <a:noFill/>
                    <a:ln>
                      <a:noFill/>
                    </a:ln>
                  </p:spPr>
                </p:pic>
              </p:grpSp>
              <p:pic>
                <p:nvPicPr>
                  <p:cNvPr id="15220" name="Google Shape;15220;p557" descr="clipped result image"/>
                  <p:cNvPicPr preferRelativeResize="0"/>
                  <p:nvPr/>
                </p:nvPicPr>
                <p:blipFill rotWithShape="1">
                  <a:blip r:embed="rId6">
                    <a:alphaModFix/>
                  </a:blip>
                  <a:srcRect/>
                  <a:stretch/>
                </p:blipFill>
                <p:spPr>
                  <a:xfrm rot="-5400000">
                    <a:off x="760924" y="1767021"/>
                    <a:ext cx="352828" cy="679529"/>
                  </a:xfrm>
                  <a:prstGeom prst="rect">
                    <a:avLst/>
                  </a:prstGeom>
                  <a:noFill/>
                  <a:ln>
                    <a:noFill/>
                  </a:ln>
                </p:spPr>
              </p:pic>
            </p:grpSp>
            <p:pic>
              <p:nvPicPr>
                <p:cNvPr id="15221" name="Google Shape;15221;p557" descr="clipped result image"/>
                <p:cNvPicPr preferRelativeResize="0"/>
                <p:nvPr/>
              </p:nvPicPr>
              <p:blipFill rotWithShape="1">
                <a:blip r:embed="rId7">
                  <a:alphaModFix/>
                </a:blip>
                <a:srcRect/>
                <a:stretch/>
              </p:blipFill>
              <p:spPr>
                <a:xfrm rot="-5400000">
                  <a:off x="203473" y="-1747111"/>
                  <a:ext cx="352828" cy="679529"/>
                </a:xfrm>
                <a:prstGeom prst="rect">
                  <a:avLst/>
                </a:prstGeom>
                <a:noFill/>
                <a:ln>
                  <a:noFill/>
                </a:ln>
              </p:spPr>
            </p:pic>
          </p:grpSp>
        </p:grpSp>
        <p:sp>
          <p:nvSpPr>
            <p:cNvPr id="15222" name="Google Shape;15222;p557"/>
            <p:cNvSpPr txBox="1"/>
            <p:nvPr/>
          </p:nvSpPr>
          <p:spPr>
            <a:xfrm>
              <a:off x="1831153" y="835947"/>
              <a:ext cx="1142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a:t>
              </a:r>
              <a:endParaRPr sz="1200" b="1"/>
            </a:p>
          </p:txBody>
        </p:sp>
        <p:pic>
          <p:nvPicPr>
            <p:cNvPr id="15223" name="Google Shape;15223;p557"/>
            <p:cNvPicPr preferRelativeResize="0"/>
            <p:nvPr/>
          </p:nvPicPr>
          <p:blipFill>
            <a:blip r:embed="rId8">
              <a:alphaModFix/>
            </a:blip>
            <a:stretch>
              <a:fillRect/>
            </a:stretch>
          </p:blipFill>
          <p:spPr>
            <a:xfrm>
              <a:off x="1045697" y="1644689"/>
              <a:ext cx="2736624" cy="2006864"/>
            </a:xfrm>
            <a:prstGeom prst="rect">
              <a:avLst/>
            </a:prstGeom>
            <a:noFill/>
            <a:ln>
              <a:noFill/>
            </a:ln>
          </p:spPr>
        </p:pic>
        <p:sp>
          <p:nvSpPr>
            <p:cNvPr id="15224" name="Google Shape;15224;p557"/>
            <p:cNvSpPr txBox="1"/>
            <p:nvPr/>
          </p:nvSpPr>
          <p:spPr>
            <a:xfrm rot="24628">
              <a:off x="1320755" y="2363391"/>
              <a:ext cx="1507539" cy="3951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1"/>
                <a:t>Bupropion</a:t>
              </a:r>
              <a:endParaRPr b="1"/>
            </a:p>
            <a:p>
              <a:pPr marL="0" marR="0" lvl="0" indent="0" algn="ctr" rtl="0">
                <a:lnSpc>
                  <a:spcPct val="100000"/>
                </a:lnSpc>
                <a:spcBef>
                  <a:spcPts val="0"/>
                </a:spcBef>
                <a:spcAft>
                  <a:spcPts val="0"/>
                </a:spcAft>
                <a:buClr>
                  <a:srgbClr val="000000"/>
                </a:buClr>
                <a:buSzPts val="800"/>
                <a:buFont typeface="Arial"/>
                <a:buNone/>
              </a:pPr>
              <a:r>
                <a:rPr lang="en" b="1"/>
                <a:t>WELLBUTRIN</a:t>
              </a:r>
              <a:endParaRPr b="1"/>
            </a:p>
            <a:p>
              <a:pPr marL="0" marR="0" lvl="0" indent="0" algn="ctr" rtl="0">
                <a:lnSpc>
                  <a:spcPct val="100000"/>
                </a:lnSpc>
                <a:spcBef>
                  <a:spcPts val="0"/>
                </a:spcBef>
                <a:spcAft>
                  <a:spcPts val="0"/>
                </a:spcAft>
                <a:buClr>
                  <a:srgbClr val="000000"/>
                </a:buClr>
                <a:buSzPts val="800"/>
                <a:buFont typeface="Arial"/>
                <a:buNone/>
              </a:pPr>
              <a:endParaRPr b="1"/>
            </a:p>
          </p:txBody>
        </p:sp>
        <p:sp>
          <p:nvSpPr>
            <p:cNvPr id="15225" name="Google Shape;15225;p557"/>
            <p:cNvSpPr/>
            <p:nvPr/>
          </p:nvSpPr>
          <p:spPr>
            <a:xfrm>
              <a:off x="1771323" y="1803929"/>
              <a:ext cx="555900" cy="5343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226" name="Google Shape;15226;p557"/>
            <p:cNvCxnSpPr/>
            <p:nvPr/>
          </p:nvCxnSpPr>
          <p:spPr>
            <a:xfrm>
              <a:off x="1889356" y="3586628"/>
              <a:ext cx="275100" cy="0"/>
            </a:xfrm>
            <a:prstGeom prst="straightConnector1">
              <a:avLst/>
            </a:prstGeom>
            <a:noFill/>
            <a:ln w="28575" cap="flat" cmpd="sng">
              <a:solidFill>
                <a:schemeClr val="dk2"/>
              </a:solidFill>
              <a:prstDash val="solid"/>
              <a:round/>
              <a:headEnd type="none" w="med" len="med"/>
              <a:tailEnd type="none" w="med" len="med"/>
            </a:ln>
          </p:spPr>
        </p:cxnSp>
      </p:grpSp>
      <p:grpSp>
        <p:nvGrpSpPr>
          <p:cNvPr id="15227" name="Google Shape;15227;p557"/>
          <p:cNvGrpSpPr/>
          <p:nvPr/>
        </p:nvGrpSpPr>
        <p:grpSpPr>
          <a:xfrm>
            <a:off x="3343605" y="2092501"/>
            <a:ext cx="2736471" cy="2006736"/>
            <a:chOff x="2255525" y="2002110"/>
            <a:chExt cx="3662301" cy="2685675"/>
          </a:xfrm>
        </p:grpSpPr>
        <p:pic>
          <p:nvPicPr>
            <p:cNvPr id="15228" name="Google Shape;15228;p557"/>
            <p:cNvPicPr preferRelativeResize="0"/>
            <p:nvPr/>
          </p:nvPicPr>
          <p:blipFill>
            <a:blip r:embed="rId8">
              <a:alphaModFix/>
            </a:blip>
            <a:stretch>
              <a:fillRect/>
            </a:stretch>
          </p:blipFill>
          <p:spPr>
            <a:xfrm>
              <a:off x="2255525" y="2002110"/>
              <a:ext cx="3662301" cy="2685675"/>
            </a:xfrm>
            <a:prstGeom prst="rect">
              <a:avLst/>
            </a:prstGeom>
            <a:noFill/>
            <a:ln>
              <a:noFill/>
            </a:ln>
          </p:spPr>
        </p:pic>
        <p:sp>
          <p:nvSpPr>
            <p:cNvPr id="15229" name="Google Shape;15229;p557"/>
            <p:cNvSpPr/>
            <p:nvPr/>
          </p:nvSpPr>
          <p:spPr>
            <a:xfrm>
              <a:off x="3168407" y="22343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230" name="Google Shape;15230;p557"/>
            <p:cNvCxnSpPr/>
            <p:nvPr/>
          </p:nvCxnSpPr>
          <p:spPr>
            <a:xfrm>
              <a:off x="3369404" y="4602564"/>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5231" name="Google Shape;15231;p557"/>
            <p:cNvCxnSpPr/>
            <p:nvPr/>
          </p:nvCxnSpPr>
          <p:spPr>
            <a:xfrm>
              <a:off x="3369404" y="2102287"/>
              <a:ext cx="385200" cy="0"/>
            </a:xfrm>
            <a:prstGeom prst="straightConnector1">
              <a:avLst/>
            </a:prstGeom>
            <a:noFill/>
            <a:ln w="28575" cap="flat" cmpd="sng">
              <a:solidFill>
                <a:schemeClr val="dk2"/>
              </a:solidFill>
              <a:prstDash val="solid"/>
              <a:round/>
              <a:headEnd type="none" w="med" len="med"/>
              <a:tailEnd type="none" w="med" len="med"/>
            </a:ln>
          </p:spPr>
        </p:cxnSp>
        <p:sp>
          <p:nvSpPr>
            <p:cNvPr id="15232" name="Google Shape;15232;p557"/>
            <p:cNvSpPr txBox="1"/>
            <p:nvPr/>
          </p:nvSpPr>
          <p:spPr>
            <a:xfrm rot="24443">
              <a:off x="2608276" y="295968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1"/>
                <a:t>Atomoxetine</a:t>
              </a:r>
              <a:endParaRPr b="1"/>
            </a:p>
            <a:p>
              <a:pPr marL="0" marR="0" lvl="0" indent="0" algn="ctr" rtl="0">
                <a:lnSpc>
                  <a:spcPct val="100000"/>
                </a:lnSpc>
                <a:spcBef>
                  <a:spcPts val="0"/>
                </a:spcBef>
                <a:spcAft>
                  <a:spcPts val="0"/>
                </a:spcAft>
                <a:buClr>
                  <a:srgbClr val="000000"/>
                </a:buClr>
                <a:buSzPts val="800"/>
                <a:buFont typeface="Arial"/>
                <a:buNone/>
              </a:pPr>
              <a:r>
                <a:rPr lang="en" b="1"/>
                <a:t>STRATTERA</a:t>
              </a:r>
              <a:endParaRPr b="1"/>
            </a:p>
            <a:p>
              <a:pPr marL="0" marR="0" lvl="0" indent="0" algn="ctr" rtl="0">
                <a:lnSpc>
                  <a:spcPct val="100000"/>
                </a:lnSpc>
                <a:spcBef>
                  <a:spcPts val="0"/>
                </a:spcBef>
                <a:spcAft>
                  <a:spcPts val="0"/>
                </a:spcAft>
                <a:buClr>
                  <a:srgbClr val="000000"/>
                </a:buClr>
                <a:buSzPts val="800"/>
                <a:buFont typeface="Arial"/>
                <a:buNone/>
              </a:pPr>
              <a:endParaRPr b="1"/>
            </a:p>
          </p:txBody>
        </p:sp>
      </p:grpSp>
      <p:grpSp>
        <p:nvGrpSpPr>
          <p:cNvPr id="15233" name="Google Shape;15233;p557"/>
          <p:cNvGrpSpPr/>
          <p:nvPr/>
        </p:nvGrpSpPr>
        <p:grpSpPr>
          <a:xfrm>
            <a:off x="6162636" y="2008826"/>
            <a:ext cx="2736532" cy="2094944"/>
            <a:chOff x="2415125" y="1804750"/>
            <a:chExt cx="3508374" cy="2685826"/>
          </a:xfrm>
        </p:grpSpPr>
        <p:pic>
          <p:nvPicPr>
            <p:cNvPr id="15234" name="Google Shape;15234;p557"/>
            <p:cNvPicPr preferRelativeResize="0"/>
            <p:nvPr/>
          </p:nvPicPr>
          <p:blipFill>
            <a:blip r:embed="rId9">
              <a:alphaModFix/>
            </a:blip>
            <a:stretch>
              <a:fillRect/>
            </a:stretch>
          </p:blipFill>
          <p:spPr>
            <a:xfrm>
              <a:off x="2415125" y="1804750"/>
              <a:ext cx="3508374" cy="2685826"/>
            </a:xfrm>
            <a:prstGeom prst="rect">
              <a:avLst/>
            </a:prstGeom>
            <a:noFill/>
            <a:ln>
              <a:noFill/>
            </a:ln>
          </p:spPr>
        </p:pic>
        <p:grpSp>
          <p:nvGrpSpPr>
            <p:cNvPr id="15235" name="Google Shape;15235;p557"/>
            <p:cNvGrpSpPr/>
            <p:nvPr/>
          </p:nvGrpSpPr>
          <p:grpSpPr>
            <a:xfrm>
              <a:off x="3477222" y="2000124"/>
              <a:ext cx="447158" cy="2399792"/>
              <a:chOff x="4435083" y="1958285"/>
              <a:chExt cx="420617" cy="2257353"/>
            </a:xfrm>
          </p:grpSpPr>
          <p:grpSp>
            <p:nvGrpSpPr>
              <p:cNvPr id="15236" name="Google Shape;15236;p557"/>
              <p:cNvGrpSpPr/>
              <p:nvPr/>
            </p:nvGrpSpPr>
            <p:grpSpPr>
              <a:xfrm>
                <a:off x="4447400" y="2278000"/>
                <a:ext cx="408300" cy="183625"/>
                <a:chOff x="1167350" y="1102900"/>
                <a:chExt cx="408300" cy="183625"/>
              </a:xfrm>
            </p:grpSpPr>
            <p:cxnSp>
              <p:nvCxnSpPr>
                <p:cNvPr id="15237" name="Google Shape;15237;p557"/>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5238" name="Google Shape;15238;p557"/>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5239" name="Google Shape;15239;p557"/>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5240" name="Google Shape;15240;p557"/>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5241" name="Google Shape;15241;p557"/>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5242" name="Google Shape;15242;p557"/>
            <p:cNvSpPr txBox="1"/>
            <p:nvPr/>
          </p:nvSpPr>
          <p:spPr>
            <a:xfrm rot="24443">
              <a:off x="2645986" y="28712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1"/>
                <a:t>Methylphenidate</a:t>
              </a:r>
              <a:endParaRPr b="1"/>
            </a:p>
            <a:p>
              <a:pPr marL="0" marR="0" lvl="0" indent="0" algn="ctr" rtl="0">
                <a:lnSpc>
                  <a:spcPct val="100000"/>
                </a:lnSpc>
                <a:spcBef>
                  <a:spcPts val="0"/>
                </a:spcBef>
                <a:spcAft>
                  <a:spcPts val="0"/>
                </a:spcAft>
                <a:buClr>
                  <a:srgbClr val="000000"/>
                </a:buClr>
                <a:buSzPts val="800"/>
                <a:buFont typeface="Arial"/>
                <a:buNone/>
              </a:pPr>
              <a:r>
                <a:rPr lang="en" b="1"/>
                <a:t>RITALIN</a:t>
              </a:r>
              <a:endParaRPr b="1"/>
            </a:p>
            <a:p>
              <a:pPr marL="0" marR="0" lvl="0" indent="0" algn="ctr" rtl="0">
                <a:lnSpc>
                  <a:spcPct val="100000"/>
                </a:lnSpc>
                <a:spcBef>
                  <a:spcPts val="0"/>
                </a:spcBef>
                <a:spcAft>
                  <a:spcPts val="0"/>
                </a:spcAft>
                <a:buClr>
                  <a:srgbClr val="000000"/>
                </a:buClr>
                <a:buSzPts val="800"/>
                <a:buFont typeface="Arial"/>
                <a:buNone/>
              </a:pPr>
              <a:endParaRPr b="1"/>
            </a:p>
          </p:txBody>
        </p:sp>
      </p:grpSp>
      <p:sp>
        <p:nvSpPr>
          <p:cNvPr id="15243" name="Google Shape;15243;p557"/>
          <p:cNvSpPr txBox="1"/>
          <p:nvPr/>
        </p:nvSpPr>
        <p:spPr>
          <a:xfrm>
            <a:off x="892850" y="4240750"/>
            <a:ext cx="1394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t>NDRI</a:t>
            </a:r>
            <a:endParaRPr sz="2400" b="1"/>
          </a:p>
        </p:txBody>
      </p:sp>
      <p:sp>
        <p:nvSpPr>
          <p:cNvPr id="15244" name="Google Shape;15244;p557"/>
          <p:cNvSpPr txBox="1"/>
          <p:nvPr/>
        </p:nvSpPr>
        <p:spPr>
          <a:xfrm>
            <a:off x="4017050" y="4240750"/>
            <a:ext cx="1394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t>NRI</a:t>
            </a:r>
            <a:endParaRPr sz="2400" b="1"/>
          </a:p>
        </p:txBody>
      </p:sp>
      <p:sp>
        <p:nvSpPr>
          <p:cNvPr id="15245" name="Google Shape;15245;p557"/>
          <p:cNvSpPr txBox="1"/>
          <p:nvPr/>
        </p:nvSpPr>
        <p:spPr>
          <a:xfrm>
            <a:off x="6769775" y="4240750"/>
            <a:ext cx="1394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t>DNRI</a:t>
            </a:r>
            <a:endParaRPr sz="2400" b="1"/>
          </a:p>
        </p:txBody>
      </p:sp>
      <p:sp>
        <p:nvSpPr>
          <p:cNvPr id="15246" name="Google Shape;15246;p557"/>
          <p:cNvSpPr txBox="1"/>
          <p:nvPr/>
        </p:nvSpPr>
        <p:spPr>
          <a:xfrm>
            <a:off x="226100" y="154525"/>
            <a:ext cx="654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Bupropion compared to ADHD medications</a:t>
            </a:r>
            <a:endParaRPr b="1"/>
          </a:p>
        </p:txBody>
      </p:sp>
      <p:sp>
        <p:nvSpPr>
          <p:cNvPr id="15247" name="Google Shape;15247;p557"/>
          <p:cNvSpPr/>
          <p:nvPr/>
        </p:nvSpPr>
        <p:spPr>
          <a:xfrm rot="-2382687">
            <a:off x="7816418" y="1957445"/>
            <a:ext cx="1028765" cy="797996"/>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8" name="Google Shape;15248;p557"/>
          <p:cNvSpPr txBox="1"/>
          <p:nvPr/>
        </p:nvSpPr>
        <p:spPr>
          <a:xfrm>
            <a:off x="3751200" y="1353600"/>
            <a:ext cx="15171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Indirectly increases DA in the prefrontal cortex </a:t>
            </a:r>
            <a:endParaRPr sz="1200"/>
          </a:p>
        </p:txBody>
      </p:sp>
      <p:sp>
        <p:nvSpPr>
          <p:cNvPr id="15249" name="Google Shape;15249;p557"/>
          <p:cNvSpPr txBox="1"/>
          <p:nvPr/>
        </p:nvSpPr>
        <p:spPr>
          <a:xfrm>
            <a:off x="6546425" y="1353600"/>
            <a:ext cx="1840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DIRECTLY </a:t>
            </a:r>
            <a:r>
              <a:rPr lang="en" sz="1200"/>
              <a:t>increases DA in the </a:t>
            </a:r>
            <a:r>
              <a:rPr lang="en" sz="1200" u="sng"/>
              <a:t>nucleus accumbens</a:t>
            </a:r>
            <a:endParaRPr sz="1200" u="sng"/>
          </a:p>
        </p:txBody>
      </p:sp>
      <p:grpSp>
        <p:nvGrpSpPr>
          <p:cNvPr id="15250" name="Google Shape;15250;p557"/>
          <p:cNvGrpSpPr/>
          <p:nvPr/>
        </p:nvGrpSpPr>
        <p:grpSpPr>
          <a:xfrm>
            <a:off x="5987500" y="646375"/>
            <a:ext cx="2435100" cy="615600"/>
            <a:chOff x="5987500" y="646375"/>
            <a:chExt cx="2435100" cy="615600"/>
          </a:xfrm>
        </p:grpSpPr>
        <p:sp>
          <p:nvSpPr>
            <p:cNvPr id="15251" name="Google Shape;15251;p557"/>
            <p:cNvSpPr/>
            <p:nvPr/>
          </p:nvSpPr>
          <p:spPr>
            <a:xfrm>
              <a:off x="5987500" y="677113"/>
              <a:ext cx="2435100" cy="554100"/>
            </a:xfrm>
            <a:prstGeom prst="rect">
              <a:avLst/>
            </a:pr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2" name="Google Shape;15252;p557"/>
            <p:cNvSpPr txBox="1"/>
            <p:nvPr/>
          </p:nvSpPr>
          <p:spPr>
            <a:xfrm>
              <a:off x="6049275" y="646375"/>
              <a:ext cx="23337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Schedule II </a:t>
              </a:r>
              <a:endParaRPr b="1"/>
            </a:p>
            <a:p>
              <a:pPr marL="0" lvl="0" indent="0" algn="ctr" rtl="0">
                <a:spcBef>
                  <a:spcPts val="0"/>
                </a:spcBef>
                <a:spcAft>
                  <a:spcPts val="0"/>
                </a:spcAft>
                <a:buNone/>
              </a:pPr>
              <a:r>
                <a:rPr lang="en" b="1"/>
                <a:t>controlled substance</a:t>
              </a:r>
              <a:endParaRPr b="1"/>
            </a:p>
          </p:txBody>
        </p:sp>
      </p:grpSp>
      <p:sp>
        <p:nvSpPr>
          <p:cNvPr id="15253" name="Google Shape;15253;p557"/>
          <p:cNvSpPr txBox="1"/>
          <p:nvPr/>
        </p:nvSpPr>
        <p:spPr>
          <a:xfrm>
            <a:off x="3131925" y="744525"/>
            <a:ext cx="2736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non-controlled</a:t>
            </a:r>
            <a:endParaRPr b="1"/>
          </a:p>
        </p:txBody>
      </p:sp>
      <p:sp>
        <p:nvSpPr>
          <p:cNvPr id="15254" name="Google Shape;15254;p557"/>
          <p:cNvSpPr txBox="1"/>
          <p:nvPr/>
        </p:nvSpPr>
        <p:spPr>
          <a:xfrm>
            <a:off x="93450" y="696900"/>
            <a:ext cx="2736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non-controlled</a:t>
            </a:r>
            <a:endParaRPr b="1"/>
          </a:p>
        </p:txBody>
      </p:sp>
      <p:sp>
        <p:nvSpPr>
          <p:cNvPr id="15255" name="Google Shape;15255;p557"/>
          <p:cNvSpPr/>
          <p:nvPr/>
        </p:nvSpPr>
        <p:spPr>
          <a:xfrm>
            <a:off x="595050" y="677100"/>
            <a:ext cx="1780500" cy="554100"/>
          </a:xfrm>
          <a:prstGeom prst="rect">
            <a:avLst/>
          </a:pr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6" name="Google Shape;15256;p557"/>
          <p:cNvSpPr txBox="1"/>
          <p:nvPr/>
        </p:nvSpPr>
        <p:spPr>
          <a:xfrm>
            <a:off x="160125" y="744525"/>
            <a:ext cx="2736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non-controlled</a:t>
            </a:r>
            <a:endParaRPr b="1"/>
          </a:p>
        </p:txBody>
      </p:sp>
      <p:pic>
        <p:nvPicPr>
          <p:cNvPr id="15257" name="Google Shape;15257;p557"/>
          <p:cNvPicPr preferRelativeResize="0"/>
          <p:nvPr/>
        </p:nvPicPr>
        <p:blipFill>
          <a:blip r:embed="rId10">
            <a:alphaModFix/>
          </a:blip>
          <a:stretch>
            <a:fillRect/>
          </a:stretch>
        </p:blipFill>
        <p:spPr>
          <a:xfrm>
            <a:off x="1839952" y="4240747"/>
            <a:ext cx="828096" cy="661975"/>
          </a:xfrm>
          <a:prstGeom prst="rect">
            <a:avLst/>
          </a:prstGeom>
          <a:noFill/>
          <a:ln>
            <a:noFill/>
          </a:ln>
        </p:spPr>
      </p:pic>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Shape 15261"/>
        <p:cNvGrpSpPr/>
        <p:nvPr/>
      </p:nvGrpSpPr>
      <p:grpSpPr>
        <a:xfrm>
          <a:off x="0" y="0"/>
          <a:ext cx="0" cy="0"/>
          <a:chOff x="0" y="0"/>
          <a:chExt cx="0" cy="0"/>
        </a:xfrm>
      </p:grpSpPr>
      <p:sp>
        <p:nvSpPr>
          <p:cNvPr id="15262" name="Google Shape;15262;p558"/>
          <p:cNvSpPr txBox="1"/>
          <p:nvPr/>
        </p:nvSpPr>
        <p:spPr>
          <a:xfrm>
            <a:off x="234750" y="127400"/>
            <a:ext cx="302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SSRIs</a:t>
            </a:r>
            <a:endParaRPr b="1"/>
          </a:p>
        </p:txBody>
      </p:sp>
      <p:grpSp>
        <p:nvGrpSpPr>
          <p:cNvPr id="15263" name="Google Shape;15263;p558"/>
          <p:cNvGrpSpPr/>
          <p:nvPr/>
        </p:nvGrpSpPr>
        <p:grpSpPr>
          <a:xfrm>
            <a:off x="6209587" y="2416340"/>
            <a:ext cx="2696717" cy="2622159"/>
            <a:chOff x="2132425" y="93112"/>
            <a:chExt cx="4971824" cy="4834364"/>
          </a:xfrm>
        </p:grpSpPr>
        <p:grpSp>
          <p:nvGrpSpPr>
            <p:cNvPr id="15264" name="Google Shape;15264;p558"/>
            <p:cNvGrpSpPr/>
            <p:nvPr/>
          </p:nvGrpSpPr>
          <p:grpSpPr>
            <a:xfrm>
              <a:off x="2976560" y="93112"/>
              <a:ext cx="2552234" cy="2133110"/>
              <a:chOff x="-2521759" y="897403"/>
              <a:chExt cx="1477500" cy="1089600"/>
            </a:xfrm>
          </p:grpSpPr>
          <p:sp>
            <p:nvSpPr>
              <p:cNvPr id="15265" name="Google Shape;15265;p558"/>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266" name="Google Shape;15266;p558"/>
              <p:cNvGrpSpPr/>
              <p:nvPr/>
            </p:nvGrpSpPr>
            <p:grpSpPr>
              <a:xfrm>
                <a:off x="-2127414" y="1275205"/>
                <a:ext cx="688733" cy="700658"/>
                <a:chOff x="40123" y="-1583761"/>
                <a:chExt cx="688733" cy="1109689"/>
              </a:xfrm>
            </p:grpSpPr>
            <p:grpSp>
              <p:nvGrpSpPr>
                <p:cNvPr id="15267" name="Google Shape;15267;p558"/>
                <p:cNvGrpSpPr/>
                <p:nvPr/>
              </p:nvGrpSpPr>
              <p:grpSpPr>
                <a:xfrm>
                  <a:off x="45124" y="-1327179"/>
                  <a:ext cx="683733" cy="853107"/>
                  <a:chOff x="597574" y="1930371"/>
                  <a:chExt cx="683733" cy="853107"/>
                </a:xfrm>
              </p:grpSpPr>
              <p:grpSp>
                <p:nvGrpSpPr>
                  <p:cNvPr id="15268" name="Google Shape;15268;p558"/>
                  <p:cNvGrpSpPr/>
                  <p:nvPr/>
                </p:nvGrpSpPr>
                <p:grpSpPr>
                  <a:xfrm rot="-5400000">
                    <a:off x="640721" y="2142893"/>
                    <a:ext cx="600335" cy="680836"/>
                    <a:chOff x="15239716" y="-12996420"/>
                    <a:chExt cx="1868456" cy="2463229"/>
                  </a:xfrm>
                </p:grpSpPr>
                <p:pic>
                  <p:nvPicPr>
                    <p:cNvPr id="15269" name="Google Shape;15269;p558"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5270" name="Google Shape;15270;p558"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5271" name="Google Shape;15271;p558"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5272" name="Google Shape;15272;p558"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5273" name="Google Shape;15273;p558"/>
            <p:cNvGrpSpPr/>
            <p:nvPr/>
          </p:nvGrpSpPr>
          <p:grpSpPr>
            <a:xfrm>
              <a:off x="2132425" y="1974775"/>
              <a:ext cx="4971824" cy="2952700"/>
              <a:chOff x="3634925" y="1008225"/>
              <a:chExt cx="4971824" cy="2952700"/>
            </a:xfrm>
          </p:grpSpPr>
          <p:pic>
            <p:nvPicPr>
              <p:cNvPr id="15274" name="Google Shape;15274;p558"/>
              <p:cNvPicPr preferRelativeResize="0"/>
              <p:nvPr/>
            </p:nvPicPr>
            <p:blipFill>
              <a:blip r:embed="rId7">
                <a:alphaModFix/>
              </a:blip>
              <a:stretch>
                <a:fillRect/>
              </a:stretch>
            </p:blipFill>
            <p:spPr>
              <a:xfrm>
                <a:off x="3634925" y="1008225"/>
                <a:ext cx="4971824" cy="2952700"/>
              </a:xfrm>
              <a:prstGeom prst="rect">
                <a:avLst/>
              </a:prstGeom>
              <a:noFill/>
              <a:ln>
                <a:noFill/>
              </a:ln>
            </p:spPr>
          </p:pic>
          <p:sp>
            <p:nvSpPr>
              <p:cNvPr id="15275" name="Google Shape;15275;p558"/>
              <p:cNvSpPr txBox="1"/>
              <p:nvPr/>
            </p:nvSpPr>
            <p:spPr>
              <a:xfrm rot="24443">
                <a:off x="4687888" y="199902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fluvoxamine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LUVOX</a:t>
                </a:r>
                <a:endParaRPr sz="1200" b="1"/>
              </a:p>
            </p:txBody>
          </p:sp>
        </p:grpSp>
        <p:sp>
          <p:nvSpPr>
            <p:cNvPr id="15276" name="Google Shape;15276;p558"/>
            <p:cNvSpPr txBox="1"/>
            <p:nvPr/>
          </p:nvSpPr>
          <p:spPr>
            <a:xfrm>
              <a:off x="3841857" y="341904"/>
              <a:ext cx="1598400" cy="62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15277" name="Google Shape;15277;p558"/>
            <p:cNvCxnSpPr/>
            <p:nvPr/>
          </p:nvCxnSpPr>
          <p:spPr>
            <a:xfrm>
              <a:off x="3998774" y="482782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15278" name="Google Shape;15278;p558"/>
          <p:cNvGrpSpPr/>
          <p:nvPr/>
        </p:nvGrpSpPr>
        <p:grpSpPr>
          <a:xfrm>
            <a:off x="3326167" y="2716203"/>
            <a:ext cx="2595233" cy="2322422"/>
            <a:chOff x="2728451" y="807760"/>
            <a:chExt cx="4243350" cy="3797289"/>
          </a:xfrm>
        </p:grpSpPr>
        <p:grpSp>
          <p:nvGrpSpPr>
            <p:cNvPr id="15279" name="Google Shape;15279;p558"/>
            <p:cNvGrpSpPr/>
            <p:nvPr/>
          </p:nvGrpSpPr>
          <p:grpSpPr>
            <a:xfrm>
              <a:off x="2728451" y="807760"/>
              <a:ext cx="4243350" cy="3797289"/>
              <a:chOff x="2728451" y="1112560"/>
              <a:chExt cx="4243350" cy="3797289"/>
            </a:xfrm>
          </p:grpSpPr>
          <p:grpSp>
            <p:nvGrpSpPr>
              <p:cNvPr id="15280" name="Google Shape;15280;p558"/>
              <p:cNvGrpSpPr/>
              <p:nvPr/>
            </p:nvGrpSpPr>
            <p:grpSpPr>
              <a:xfrm>
                <a:off x="3548625" y="1112560"/>
                <a:ext cx="2095342" cy="1415608"/>
                <a:chOff x="3548625" y="1112560"/>
                <a:chExt cx="2095342" cy="1415608"/>
              </a:xfrm>
            </p:grpSpPr>
            <p:grpSp>
              <p:nvGrpSpPr>
                <p:cNvPr id="15281" name="Google Shape;15281;p558"/>
                <p:cNvGrpSpPr/>
                <p:nvPr/>
              </p:nvGrpSpPr>
              <p:grpSpPr>
                <a:xfrm>
                  <a:off x="3548625" y="1112560"/>
                  <a:ext cx="1693806" cy="1415608"/>
                  <a:chOff x="-2521759" y="897403"/>
                  <a:chExt cx="1477500" cy="1089600"/>
                </a:xfrm>
              </p:grpSpPr>
              <p:sp>
                <p:nvSpPr>
                  <p:cNvPr id="15282" name="Google Shape;15282;p558"/>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283" name="Google Shape;15283;p558"/>
                  <p:cNvGrpSpPr/>
                  <p:nvPr/>
                </p:nvGrpSpPr>
                <p:grpSpPr>
                  <a:xfrm>
                    <a:off x="-2127414" y="1275205"/>
                    <a:ext cx="688733" cy="700658"/>
                    <a:chOff x="40123" y="-1583761"/>
                    <a:chExt cx="688733" cy="1109689"/>
                  </a:xfrm>
                </p:grpSpPr>
                <p:grpSp>
                  <p:nvGrpSpPr>
                    <p:cNvPr id="15284" name="Google Shape;15284;p558"/>
                    <p:cNvGrpSpPr/>
                    <p:nvPr/>
                  </p:nvGrpSpPr>
                  <p:grpSpPr>
                    <a:xfrm>
                      <a:off x="45124" y="-1327179"/>
                      <a:ext cx="683733" cy="853107"/>
                      <a:chOff x="597574" y="1930371"/>
                      <a:chExt cx="683733" cy="853107"/>
                    </a:xfrm>
                  </p:grpSpPr>
                  <p:grpSp>
                    <p:nvGrpSpPr>
                      <p:cNvPr id="15285" name="Google Shape;15285;p558"/>
                      <p:cNvGrpSpPr/>
                      <p:nvPr/>
                    </p:nvGrpSpPr>
                    <p:grpSpPr>
                      <a:xfrm rot="-5400000">
                        <a:off x="640721" y="2142893"/>
                        <a:ext cx="600335" cy="680836"/>
                        <a:chOff x="15239716" y="-12996420"/>
                        <a:chExt cx="1868456" cy="2463229"/>
                      </a:xfrm>
                    </p:grpSpPr>
                    <p:pic>
                      <p:nvPicPr>
                        <p:cNvPr id="15286" name="Google Shape;15286;p558"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5287" name="Google Shape;15287;p558"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5288" name="Google Shape;15288;p558"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5289" name="Google Shape;15289;p558"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sp>
              <p:nvSpPr>
                <p:cNvPr id="15290" name="Google Shape;15290;p558"/>
                <p:cNvSpPr txBox="1"/>
                <p:nvPr/>
              </p:nvSpPr>
              <p:spPr>
                <a:xfrm>
                  <a:off x="4045567" y="1211265"/>
                  <a:ext cx="1598400" cy="52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t>CYP</a:t>
                  </a:r>
                  <a:endParaRPr sz="900" b="1"/>
                </a:p>
              </p:txBody>
            </p:sp>
          </p:grpSp>
          <p:grpSp>
            <p:nvGrpSpPr>
              <p:cNvPr id="15291" name="Google Shape;15291;p558"/>
              <p:cNvGrpSpPr/>
              <p:nvPr/>
            </p:nvGrpSpPr>
            <p:grpSpPr>
              <a:xfrm>
                <a:off x="2728451" y="2175925"/>
                <a:ext cx="4243350" cy="2733924"/>
                <a:chOff x="2958951" y="1256250"/>
                <a:chExt cx="4243350" cy="2733924"/>
              </a:xfrm>
            </p:grpSpPr>
            <p:pic>
              <p:nvPicPr>
                <p:cNvPr id="15292" name="Google Shape;15292;p558"/>
                <p:cNvPicPr preferRelativeResize="0"/>
                <p:nvPr/>
              </p:nvPicPr>
              <p:blipFill>
                <a:blip r:embed="rId8">
                  <a:alphaModFix/>
                </a:blip>
                <a:stretch>
                  <a:fillRect/>
                </a:stretch>
              </p:blipFill>
              <p:spPr>
                <a:xfrm>
                  <a:off x="2958951" y="1256250"/>
                  <a:ext cx="4243350" cy="2733924"/>
                </a:xfrm>
                <a:prstGeom prst="rect">
                  <a:avLst/>
                </a:prstGeom>
                <a:noFill/>
                <a:ln>
                  <a:noFill/>
                </a:ln>
              </p:spPr>
            </p:pic>
            <p:sp>
              <p:nvSpPr>
                <p:cNvPr id="15293" name="Google Shape;15293;p558"/>
                <p:cNvSpPr txBox="1"/>
                <p:nvPr/>
              </p:nvSpPr>
              <p:spPr>
                <a:xfrm rot="24443">
                  <a:off x="3616566" y="2253982"/>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paroxetine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PAXIL</a:t>
                  </a:r>
                  <a:endParaRPr sz="1200" b="1"/>
                </a:p>
              </p:txBody>
            </p:sp>
          </p:grpSp>
        </p:grpSp>
        <p:cxnSp>
          <p:nvCxnSpPr>
            <p:cNvPr id="15294" name="Google Shape;15294;p558"/>
            <p:cNvCxnSpPr/>
            <p:nvPr/>
          </p:nvCxnSpPr>
          <p:spPr>
            <a:xfrm>
              <a:off x="4177633" y="451473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15295" name="Google Shape;15295;p558"/>
          <p:cNvGrpSpPr/>
          <p:nvPr/>
        </p:nvGrpSpPr>
        <p:grpSpPr>
          <a:xfrm>
            <a:off x="527993" y="631283"/>
            <a:ext cx="2523464" cy="1702042"/>
            <a:chOff x="1078553" y="1406852"/>
            <a:chExt cx="3191834" cy="2152848"/>
          </a:xfrm>
        </p:grpSpPr>
        <p:grpSp>
          <p:nvGrpSpPr>
            <p:cNvPr id="15296" name="Google Shape;15296;p558"/>
            <p:cNvGrpSpPr/>
            <p:nvPr/>
          </p:nvGrpSpPr>
          <p:grpSpPr>
            <a:xfrm>
              <a:off x="1078553" y="1406852"/>
              <a:ext cx="3191834" cy="2152848"/>
              <a:chOff x="861075" y="1457642"/>
              <a:chExt cx="4419599" cy="2980958"/>
            </a:xfrm>
          </p:grpSpPr>
          <p:pic>
            <p:nvPicPr>
              <p:cNvPr id="15297" name="Google Shape;15297;p558"/>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15298" name="Google Shape;15298;p558"/>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escitalopram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LEXAPRO</a:t>
                </a:r>
                <a:endParaRPr sz="1200" b="1"/>
              </a:p>
            </p:txBody>
          </p:sp>
        </p:grpSp>
        <p:grpSp>
          <p:nvGrpSpPr>
            <p:cNvPr id="15299" name="Google Shape;15299;p558"/>
            <p:cNvGrpSpPr/>
            <p:nvPr/>
          </p:nvGrpSpPr>
          <p:grpSpPr>
            <a:xfrm>
              <a:off x="1980041" y="1481287"/>
              <a:ext cx="308764" cy="2020121"/>
              <a:chOff x="4198133" y="1585860"/>
              <a:chExt cx="434023" cy="2787912"/>
            </a:xfrm>
          </p:grpSpPr>
          <p:cxnSp>
            <p:nvCxnSpPr>
              <p:cNvPr id="15300" name="Google Shape;15300;p558"/>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5301" name="Google Shape;15301;p558"/>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5302" name="Google Shape;15302;p558"/>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nvGrpSpPr>
          <p:cNvPr id="15303" name="Google Shape;15303;p558"/>
          <p:cNvGrpSpPr/>
          <p:nvPr/>
        </p:nvGrpSpPr>
        <p:grpSpPr>
          <a:xfrm>
            <a:off x="6127382" y="347119"/>
            <a:ext cx="2775450" cy="2026082"/>
            <a:chOff x="4539758" y="527583"/>
            <a:chExt cx="2775450" cy="2026082"/>
          </a:xfrm>
        </p:grpSpPr>
        <p:grpSp>
          <p:nvGrpSpPr>
            <p:cNvPr id="15304" name="Google Shape;15304;p558"/>
            <p:cNvGrpSpPr/>
            <p:nvPr/>
          </p:nvGrpSpPr>
          <p:grpSpPr>
            <a:xfrm>
              <a:off x="4539758" y="566729"/>
              <a:ext cx="2775450" cy="1986936"/>
              <a:chOff x="4902894" y="1042215"/>
              <a:chExt cx="3586316" cy="2567432"/>
            </a:xfrm>
          </p:grpSpPr>
          <p:grpSp>
            <p:nvGrpSpPr>
              <p:cNvPr id="15305" name="Google Shape;15305;p558"/>
              <p:cNvGrpSpPr/>
              <p:nvPr/>
            </p:nvGrpSpPr>
            <p:grpSpPr>
              <a:xfrm>
                <a:off x="6099641" y="1042215"/>
                <a:ext cx="574895" cy="480514"/>
                <a:chOff x="-2521759" y="897403"/>
                <a:chExt cx="1477500" cy="1089600"/>
              </a:xfrm>
            </p:grpSpPr>
            <p:sp>
              <p:nvSpPr>
                <p:cNvPr id="15306" name="Google Shape;15306;p558"/>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307" name="Google Shape;15307;p558"/>
                <p:cNvGrpSpPr/>
                <p:nvPr/>
              </p:nvGrpSpPr>
              <p:grpSpPr>
                <a:xfrm>
                  <a:off x="-2127414" y="1275205"/>
                  <a:ext cx="688733" cy="700658"/>
                  <a:chOff x="40123" y="-1583761"/>
                  <a:chExt cx="688733" cy="1109689"/>
                </a:xfrm>
              </p:grpSpPr>
              <p:grpSp>
                <p:nvGrpSpPr>
                  <p:cNvPr id="15308" name="Google Shape;15308;p558"/>
                  <p:cNvGrpSpPr/>
                  <p:nvPr/>
                </p:nvGrpSpPr>
                <p:grpSpPr>
                  <a:xfrm>
                    <a:off x="45124" y="-1327179"/>
                    <a:ext cx="683733" cy="853107"/>
                    <a:chOff x="597574" y="1930371"/>
                    <a:chExt cx="683733" cy="853107"/>
                  </a:xfrm>
                </p:grpSpPr>
                <p:grpSp>
                  <p:nvGrpSpPr>
                    <p:cNvPr id="15309" name="Google Shape;15309;p558"/>
                    <p:cNvGrpSpPr/>
                    <p:nvPr/>
                  </p:nvGrpSpPr>
                  <p:grpSpPr>
                    <a:xfrm rot="-5400000">
                      <a:off x="640721" y="2142893"/>
                      <a:ext cx="600335" cy="680836"/>
                      <a:chOff x="15239716" y="-12996420"/>
                      <a:chExt cx="1868456" cy="2463229"/>
                    </a:xfrm>
                  </p:grpSpPr>
                  <p:pic>
                    <p:nvPicPr>
                      <p:cNvPr id="15310" name="Google Shape;15310;p558"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5311" name="Google Shape;15311;p558"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5312" name="Google Shape;15312;p558"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5313" name="Google Shape;15313;p558"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5314" name="Google Shape;15314;p558"/>
              <p:cNvGrpSpPr/>
              <p:nvPr/>
            </p:nvGrpSpPr>
            <p:grpSpPr>
              <a:xfrm>
                <a:off x="4902894" y="1104366"/>
                <a:ext cx="3586316" cy="2505281"/>
                <a:chOff x="2696950" y="1678663"/>
                <a:chExt cx="4760176" cy="3325300"/>
              </a:xfrm>
            </p:grpSpPr>
            <p:grpSp>
              <p:nvGrpSpPr>
                <p:cNvPr id="15315" name="Google Shape;15315;p558"/>
                <p:cNvGrpSpPr/>
                <p:nvPr/>
              </p:nvGrpSpPr>
              <p:grpSpPr>
                <a:xfrm>
                  <a:off x="2696950" y="1678663"/>
                  <a:ext cx="4760176" cy="3325300"/>
                  <a:chOff x="2586350" y="1168975"/>
                  <a:chExt cx="4760176" cy="3325300"/>
                </a:xfrm>
              </p:grpSpPr>
              <p:pic>
                <p:nvPicPr>
                  <p:cNvPr id="15316" name="Google Shape;15316;p558"/>
                  <p:cNvPicPr preferRelativeResize="0"/>
                  <p:nvPr/>
                </p:nvPicPr>
                <p:blipFill>
                  <a:blip r:embed="rId10">
                    <a:alphaModFix/>
                  </a:blip>
                  <a:stretch>
                    <a:fillRect/>
                  </a:stretch>
                </p:blipFill>
                <p:spPr>
                  <a:xfrm>
                    <a:off x="2586350" y="1168975"/>
                    <a:ext cx="4760176" cy="3325300"/>
                  </a:xfrm>
                  <a:prstGeom prst="rect">
                    <a:avLst/>
                  </a:prstGeom>
                  <a:noFill/>
                  <a:ln>
                    <a:noFill/>
                  </a:ln>
                </p:spPr>
              </p:pic>
              <p:sp>
                <p:nvSpPr>
                  <p:cNvPr id="15317" name="Google Shape;15317;p558"/>
                  <p:cNvSpPr txBox="1"/>
                  <p:nvPr/>
                </p:nvSpPr>
                <p:spPr>
                  <a:xfrm rot="24443">
                    <a:off x="3553711" y="26906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sertraline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ZOLOFT</a:t>
                    </a:r>
                    <a:endParaRPr sz="1200" b="1"/>
                  </a:p>
                </p:txBody>
              </p:sp>
            </p:grpSp>
            <p:sp>
              <p:nvSpPr>
                <p:cNvPr id="15318" name="Google Shape;15318;p558"/>
                <p:cNvSpPr/>
                <p:nvPr/>
              </p:nvSpPr>
              <p:spPr>
                <a:xfrm>
                  <a:off x="4431469" y="2628330"/>
                  <a:ext cx="451200" cy="4335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cxnSp>
            <p:nvCxnSpPr>
              <p:cNvPr id="15319" name="Google Shape;15319;p558"/>
              <p:cNvCxnSpPr/>
              <p:nvPr/>
            </p:nvCxnSpPr>
            <p:spPr>
              <a:xfrm>
                <a:off x="6279221" y="3542858"/>
                <a:ext cx="290400" cy="0"/>
              </a:xfrm>
              <a:prstGeom prst="straightConnector1">
                <a:avLst/>
              </a:prstGeom>
              <a:noFill/>
              <a:ln w="28575" cap="flat" cmpd="sng">
                <a:solidFill>
                  <a:schemeClr val="dk2"/>
                </a:solidFill>
                <a:prstDash val="solid"/>
                <a:round/>
                <a:headEnd type="none" w="med" len="med"/>
                <a:tailEnd type="none" w="med" len="med"/>
              </a:ln>
            </p:spPr>
          </p:cxnSp>
        </p:grpSp>
        <p:sp>
          <p:nvSpPr>
            <p:cNvPr id="15320" name="Google Shape;15320;p558"/>
            <p:cNvSpPr txBox="1"/>
            <p:nvPr/>
          </p:nvSpPr>
          <p:spPr>
            <a:xfrm>
              <a:off x="5520585" y="527583"/>
              <a:ext cx="9777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b="1"/>
                <a:t>CYP</a:t>
              </a:r>
              <a:endParaRPr sz="600" b="1"/>
            </a:p>
          </p:txBody>
        </p:sp>
      </p:grpSp>
      <p:grpSp>
        <p:nvGrpSpPr>
          <p:cNvPr id="15321" name="Google Shape;15321;p558"/>
          <p:cNvGrpSpPr/>
          <p:nvPr/>
        </p:nvGrpSpPr>
        <p:grpSpPr>
          <a:xfrm>
            <a:off x="312467" y="2851630"/>
            <a:ext cx="2707879" cy="1954173"/>
            <a:chOff x="441300" y="2554780"/>
            <a:chExt cx="2707879" cy="1954173"/>
          </a:xfrm>
        </p:grpSpPr>
        <p:pic>
          <p:nvPicPr>
            <p:cNvPr id="15322" name="Google Shape;15322;p558"/>
            <p:cNvPicPr preferRelativeResize="0"/>
            <p:nvPr/>
          </p:nvPicPr>
          <p:blipFill>
            <a:blip r:embed="rId11">
              <a:alphaModFix/>
            </a:blip>
            <a:stretch>
              <a:fillRect/>
            </a:stretch>
          </p:blipFill>
          <p:spPr>
            <a:xfrm rot="-3134505">
              <a:off x="754424" y="2606659"/>
              <a:ext cx="335059" cy="415654"/>
            </a:xfrm>
            <a:prstGeom prst="rect">
              <a:avLst/>
            </a:prstGeom>
            <a:noFill/>
            <a:ln>
              <a:noFill/>
            </a:ln>
          </p:spPr>
        </p:pic>
        <p:pic>
          <p:nvPicPr>
            <p:cNvPr id="15323" name="Google Shape;15323;p558"/>
            <p:cNvPicPr preferRelativeResize="0"/>
            <p:nvPr/>
          </p:nvPicPr>
          <p:blipFill>
            <a:blip r:embed="rId12">
              <a:alphaModFix/>
            </a:blip>
            <a:stretch>
              <a:fillRect/>
            </a:stretch>
          </p:blipFill>
          <p:spPr>
            <a:xfrm rot="-2178441">
              <a:off x="496040" y="4106676"/>
              <a:ext cx="397219" cy="315256"/>
            </a:xfrm>
            <a:prstGeom prst="roundRect">
              <a:avLst>
                <a:gd name="adj" fmla="val 16667"/>
              </a:avLst>
            </a:prstGeom>
            <a:noFill/>
            <a:ln w="19050" cap="flat" cmpd="sng">
              <a:solidFill>
                <a:srgbClr val="3366CC"/>
              </a:solidFill>
              <a:prstDash val="solid"/>
              <a:round/>
              <a:headEnd type="none" w="sm" len="sm"/>
              <a:tailEnd type="none" w="sm" len="sm"/>
            </a:ln>
          </p:spPr>
        </p:pic>
        <p:grpSp>
          <p:nvGrpSpPr>
            <p:cNvPr id="15324" name="Google Shape;15324;p558"/>
            <p:cNvGrpSpPr/>
            <p:nvPr/>
          </p:nvGrpSpPr>
          <p:grpSpPr>
            <a:xfrm>
              <a:off x="625714" y="2806908"/>
              <a:ext cx="2523464" cy="1702042"/>
              <a:chOff x="1078553" y="1406852"/>
              <a:chExt cx="3191834" cy="2152848"/>
            </a:xfrm>
          </p:grpSpPr>
          <p:grpSp>
            <p:nvGrpSpPr>
              <p:cNvPr id="15325" name="Google Shape;15325;p558"/>
              <p:cNvGrpSpPr/>
              <p:nvPr/>
            </p:nvGrpSpPr>
            <p:grpSpPr>
              <a:xfrm>
                <a:off x="1078553" y="1406852"/>
                <a:ext cx="3191834" cy="2152848"/>
                <a:chOff x="861075" y="1457642"/>
                <a:chExt cx="4419599" cy="2980958"/>
              </a:xfrm>
            </p:grpSpPr>
            <p:pic>
              <p:nvPicPr>
                <p:cNvPr id="15326" name="Google Shape;15326;p558"/>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15327" name="Google Shape;15327;p558"/>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CELEXA</a:t>
                  </a:r>
                  <a:endParaRPr sz="1200" b="1"/>
                </a:p>
              </p:txBody>
            </p:sp>
          </p:grpSp>
          <p:grpSp>
            <p:nvGrpSpPr>
              <p:cNvPr id="15328" name="Google Shape;15328;p558"/>
              <p:cNvGrpSpPr/>
              <p:nvPr/>
            </p:nvGrpSpPr>
            <p:grpSpPr>
              <a:xfrm>
                <a:off x="1980041" y="1481287"/>
                <a:ext cx="308764" cy="2020121"/>
                <a:chOff x="4198133" y="1585860"/>
                <a:chExt cx="434023" cy="2787912"/>
              </a:xfrm>
            </p:grpSpPr>
            <p:cxnSp>
              <p:nvCxnSpPr>
                <p:cNvPr id="15329" name="Google Shape;15329;p558"/>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5330" name="Google Shape;15330;p558"/>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5331" name="Google Shape;15331;p558"/>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pic>
          <p:nvPicPr>
            <p:cNvPr id="15332" name="Google Shape;15332;p558"/>
            <p:cNvPicPr preferRelativeResize="0"/>
            <p:nvPr/>
          </p:nvPicPr>
          <p:blipFill>
            <a:blip r:embed="rId13">
              <a:alphaModFix/>
            </a:blip>
            <a:stretch>
              <a:fillRect/>
            </a:stretch>
          </p:blipFill>
          <p:spPr>
            <a:xfrm flipH="1">
              <a:off x="1897499" y="2696006"/>
              <a:ext cx="629151" cy="711150"/>
            </a:xfrm>
            <a:prstGeom prst="rect">
              <a:avLst/>
            </a:prstGeom>
            <a:noFill/>
            <a:ln>
              <a:noFill/>
            </a:ln>
          </p:spPr>
        </p:pic>
      </p:grpSp>
      <p:grpSp>
        <p:nvGrpSpPr>
          <p:cNvPr id="15333" name="Google Shape;15333;p558"/>
          <p:cNvGrpSpPr/>
          <p:nvPr/>
        </p:nvGrpSpPr>
        <p:grpSpPr>
          <a:xfrm>
            <a:off x="3304419" y="11"/>
            <a:ext cx="2652183" cy="2622142"/>
            <a:chOff x="3050443" y="551620"/>
            <a:chExt cx="4522051" cy="4470830"/>
          </a:xfrm>
        </p:grpSpPr>
        <p:grpSp>
          <p:nvGrpSpPr>
            <p:cNvPr id="15334" name="Google Shape;15334;p558"/>
            <p:cNvGrpSpPr/>
            <p:nvPr/>
          </p:nvGrpSpPr>
          <p:grpSpPr>
            <a:xfrm>
              <a:off x="3050443" y="551620"/>
              <a:ext cx="4522051" cy="4470830"/>
              <a:chOff x="3050443" y="551620"/>
              <a:chExt cx="4522051" cy="4470830"/>
            </a:xfrm>
          </p:grpSpPr>
          <p:sp>
            <p:nvSpPr>
              <p:cNvPr id="15335" name="Google Shape;15335;p558"/>
              <p:cNvSpPr/>
              <p:nvPr/>
            </p:nvSpPr>
            <p:spPr>
              <a:xfrm>
                <a:off x="3783209" y="551620"/>
                <a:ext cx="2286600" cy="19110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336" name="Google Shape;15336;p558"/>
              <p:cNvGrpSpPr/>
              <p:nvPr/>
            </p:nvGrpSpPr>
            <p:grpSpPr>
              <a:xfrm>
                <a:off x="4403945" y="1498365"/>
                <a:ext cx="1058145" cy="944731"/>
                <a:chOff x="515373" y="1930371"/>
                <a:chExt cx="683733" cy="853107"/>
              </a:xfrm>
            </p:grpSpPr>
            <p:grpSp>
              <p:nvGrpSpPr>
                <p:cNvPr id="15337" name="Google Shape;15337;p558"/>
                <p:cNvGrpSpPr/>
                <p:nvPr/>
              </p:nvGrpSpPr>
              <p:grpSpPr>
                <a:xfrm rot="-5400000">
                  <a:off x="558520" y="2142893"/>
                  <a:ext cx="600335" cy="680836"/>
                  <a:chOff x="15239716" y="-13293819"/>
                  <a:chExt cx="1868456" cy="2463229"/>
                </a:xfrm>
              </p:grpSpPr>
              <p:pic>
                <p:nvPicPr>
                  <p:cNvPr id="15338" name="Google Shape;15338;p558" descr="clipped result image"/>
                  <p:cNvPicPr preferRelativeResize="0"/>
                  <p:nvPr/>
                </p:nvPicPr>
                <p:blipFill rotWithShape="1">
                  <a:blip r:embed="rId3">
                    <a:alphaModFix/>
                  </a:blip>
                  <a:srcRect/>
                  <a:stretch/>
                </p:blipFill>
                <p:spPr>
                  <a:xfrm>
                    <a:off x="16010045" y="-13293819"/>
                    <a:ext cx="1098127" cy="2458497"/>
                  </a:xfrm>
                  <a:prstGeom prst="rect">
                    <a:avLst/>
                  </a:prstGeom>
                  <a:noFill/>
                  <a:ln>
                    <a:noFill/>
                  </a:ln>
                </p:spPr>
              </p:pic>
              <p:pic>
                <p:nvPicPr>
                  <p:cNvPr id="15339" name="Google Shape;15339;p558" descr="clipped result image"/>
                  <p:cNvPicPr preferRelativeResize="0"/>
                  <p:nvPr/>
                </p:nvPicPr>
                <p:blipFill rotWithShape="1">
                  <a:blip r:embed="rId4">
                    <a:alphaModFix/>
                  </a:blip>
                  <a:srcRect/>
                  <a:stretch/>
                </p:blipFill>
                <p:spPr>
                  <a:xfrm>
                    <a:off x="15239716" y="-13289087"/>
                    <a:ext cx="1106322" cy="2458497"/>
                  </a:xfrm>
                  <a:prstGeom prst="rect">
                    <a:avLst/>
                  </a:prstGeom>
                  <a:noFill/>
                  <a:ln>
                    <a:noFill/>
                  </a:ln>
                </p:spPr>
              </p:pic>
            </p:grpSp>
            <p:pic>
              <p:nvPicPr>
                <p:cNvPr id="15340" name="Google Shape;15340;p558" descr="clipped result image"/>
                <p:cNvPicPr preferRelativeResize="0"/>
                <p:nvPr/>
              </p:nvPicPr>
              <p:blipFill rotWithShape="1">
                <a:blip r:embed="rId5">
                  <a:alphaModFix/>
                </a:blip>
                <a:srcRect/>
                <a:stretch/>
              </p:blipFill>
              <p:spPr>
                <a:xfrm rot="-5400000">
                  <a:off x="678723" y="1767021"/>
                  <a:ext cx="352828" cy="679529"/>
                </a:xfrm>
                <a:prstGeom prst="rect">
                  <a:avLst/>
                </a:prstGeom>
                <a:noFill/>
                <a:ln>
                  <a:noFill/>
                </a:ln>
              </p:spPr>
            </p:pic>
          </p:grpSp>
          <p:pic>
            <p:nvPicPr>
              <p:cNvPr id="15341" name="Google Shape;15341;p558" descr="clipped result image"/>
              <p:cNvPicPr preferRelativeResize="0"/>
              <p:nvPr/>
            </p:nvPicPr>
            <p:blipFill rotWithShape="1">
              <a:blip r:embed="rId6">
                <a:alphaModFix/>
              </a:blip>
              <a:srcRect/>
              <a:stretch/>
            </p:blipFill>
            <p:spPr>
              <a:xfrm rot="-5400000">
                <a:off x="4726662" y="883790"/>
                <a:ext cx="390726" cy="1051638"/>
              </a:xfrm>
              <a:prstGeom prst="rect">
                <a:avLst/>
              </a:prstGeom>
              <a:noFill/>
              <a:ln>
                <a:noFill/>
              </a:ln>
            </p:spPr>
          </p:pic>
          <p:pic>
            <p:nvPicPr>
              <p:cNvPr id="15342" name="Google Shape;15342;p558"/>
              <p:cNvPicPr preferRelativeResize="0"/>
              <p:nvPr/>
            </p:nvPicPr>
            <p:blipFill>
              <a:blip r:embed="rId14">
                <a:alphaModFix/>
              </a:blip>
              <a:stretch>
                <a:fillRect/>
              </a:stretch>
            </p:blipFill>
            <p:spPr>
              <a:xfrm>
                <a:off x="3050443" y="2089364"/>
                <a:ext cx="4522051" cy="2933086"/>
              </a:xfrm>
              <a:prstGeom prst="rect">
                <a:avLst/>
              </a:prstGeom>
              <a:noFill/>
              <a:ln>
                <a:noFill/>
              </a:ln>
            </p:spPr>
          </p:pic>
          <p:sp>
            <p:nvSpPr>
              <p:cNvPr id="15343" name="Google Shape;15343;p558"/>
              <p:cNvSpPr txBox="1"/>
              <p:nvPr/>
            </p:nvSpPr>
            <p:spPr>
              <a:xfrm>
                <a:off x="4544688" y="755305"/>
                <a:ext cx="1598400" cy="5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15344" name="Google Shape;15344;p558"/>
              <p:cNvCxnSpPr/>
              <p:nvPr/>
            </p:nvCxnSpPr>
            <p:spPr>
              <a:xfrm>
                <a:off x="4708312" y="4920925"/>
                <a:ext cx="351300" cy="0"/>
              </a:xfrm>
              <a:prstGeom prst="straightConnector1">
                <a:avLst/>
              </a:prstGeom>
              <a:noFill/>
              <a:ln w="28575" cap="flat" cmpd="sng">
                <a:solidFill>
                  <a:schemeClr val="dk2"/>
                </a:solidFill>
                <a:prstDash val="solid"/>
                <a:round/>
                <a:headEnd type="none" w="med" len="med"/>
                <a:tailEnd type="none" w="med" len="med"/>
              </a:ln>
            </p:spPr>
          </p:cxnSp>
        </p:grpSp>
        <p:sp>
          <p:nvSpPr>
            <p:cNvPr id="15345" name="Google Shape;15345;p558"/>
            <p:cNvSpPr txBox="1"/>
            <p:nvPr/>
          </p:nvSpPr>
          <p:spPr>
            <a:xfrm rot="24443">
              <a:off x="3845308" y="3149520"/>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PROZAC</a:t>
              </a:r>
              <a:endParaRPr sz="1200" b="1"/>
            </a:p>
          </p:txBody>
        </p:sp>
      </p:gr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Shape 15349"/>
        <p:cNvGrpSpPr/>
        <p:nvPr/>
      </p:nvGrpSpPr>
      <p:grpSpPr>
        <a:xfrm>
          <a:off x="0" y="0"/>
          <a:ext cx="0" cy="0"/>
          <a:chOff x="0" y="0"/>
          <a:chExt cx="0" cy="0"/>
        </a:xfrm>
      </p:grpSpPr>
      <p:grpSp>
        <p:nvGrpSpPr>
          <p:cNvPr id="15350" name="Google Shape;15350;p559"/>
          <p:cNvGrpSpPr/>
          <p:nvPr/>
        </p:nvGrpSpPr>
        <p:grpSpPr>
          <a:xfrm>
            <a:off x="1699722" y="553120"/>
            <a:ext cx="2686874" cy="2188241"/>
            <a:chOff x="957501" y="1007749"/>
            <a:chExt cx="3123182" cy="2543579"/>
          </a:xfrm>
        </p:grpSpPr>
        <p:grpSp>
          <p:nvGrpSpPr>
            <p:cNvPr id="15351" name="Google Shape;15351;p559"/>
            <p:cNvGrpSpPr/>
            <p:nvPr/>
          </p:nvGrpSpPr>
          <p:grpSpPr>
            <a:xfrm>
              <a:off x="957501" y="1007749"/>
              <a:ext cx="3123182" cy="2543579"/>
              <a:chOff x="957501" y="1007749"/>
              <a:chExt cx="3123182" cy="2543579"/>
            </a:xfrm>
          </p:grpSpPr>
          <p:grpSp>
            <p:nvGrpSpPr>
              <p:cNvPr id="15352" name="Google Shape;15352;p559"/>
              <p:cNvGrpSpPr/>
              <p:nvPr/>
            </p:nvGrpSpPr>
            <p:grpSpPr>
              <a:xfrm>
                <a:off x="957501" y="1007749"/>
                <a:ext cx="3123182" cy="2543579"/>
                <a:chOff x="2770150" y="978475"/>
                <a:chExt cx="4434449" cy="3611500"/>
              </a:xfrm>
            </p:grpSpPr>
            <p:grpSp>
              <p:nvGrpSpPr>
                <p:cNvPr id="15353" name="Google Shape;15353;p559"/>
                <p:cNvGrpSpPr/>
                <p:nvPr/>
              </p:nvGrpSpPr>
              <p:grpSpPr>
                <a:xfrm>
                  <a:off x="3544943" y="978475"/>
                  <a:ext cx="1167373" cy="975628"/>
                  <a:chOff x="-2521759" y="897403"/>
                  <a:chExt cx="1477500" cy="1089600"/>
                </a:xfrm>
              </p:grpSpPr>
              <p:sp>
                <p:nvSpPr>
                  <p:cNvPr id="15354" name="Google Shape;15354;p559"/>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355" name="Google Shape;15355;p559"/>
                  <p:cNvGrpSpPr/>
                  <p:nvPr/>
                </p:nvGrpSpPr>
                <p:grpSpPr>
                  <a:xfrm>
                    <a:off x="-2127414" y="1275205"/>
                    <a:ext cx="688733" cy="700658"/>
                    <a:chOff x="40123" y="-1583761"/>
                    <a:chExt cx="688733" cy="1109689"/>
                  </a:xfrm>
                </p:grpSpPr>
                <p:grpSp>
                  <p:nvGrpSpPr>
                    <p:cNvPr id="15356" name="Google Shape;15356;p559"/>
                    <p:cNvGrpSpPr/>
                    <p:nvPr/>
                  </p:nvGrpSpPr>
                  <p:grpSpPr>
                    <a:xfrm>
                      <a:off x="45124" y="-1327179"/>
                      <a:ext cx="683733" cy="853107"/>
                      <a:chOff x="597574" y="1930371"/>
                      <a:chExt cx="683733" cy="853107"/>
                    </a:xfrm>
                  </p:grpSpPr>
                  <p:grpSp>
                    <p:nvGrpSpPr>
                      <p:cNvPr id="15357" name="Google Shape;15357;p559"/>
                      <p:cNvGrpSpPr/>
                      <p:nvPr/>
                    </p:nvGrpSpPr>
                    <p:grpSpPr>
                      <a:xfrm rot="-5400000">
                        <a:off x="640721" y="2142893"/>
                        <a:ext cx="600335" cy="680836"/>
                        <a:chOff x="15239716" y="-12996420"/>
                        <a:chExt cx="1868456" cy="2463229"/>
                      </a:xfrm>
                    </p:grpSpPr>
                    <p:pic>
                      <p:nvPicPr>
                        <p:cNvPr id="15358" name="Google Shape;15358;p559"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5359" name="Google Shape;15359;p559"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5360" name="Google Shape;15360;p559"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5361" name="Google Shape;15361;p559"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5362" name="Google Shape;15362;p559"/>
                <p:cNvGrpSpPr/>
                <p:nvPr/>
              </p:nvGrpSpPr>
              <p:grpSpPr>
                <a:xfrm>
                  <a:off x="2770150" y="1836025"/>
                  <a:ext cx="4434449" cy="2753950"/>
                  <a:chOff x="2354775" y="1227300"/>
                  <a:chExt cx="4434449" cy="2753950"/>
                </a:xfrm>
              </p:grpSpPr>
              <p:pic>
                <p:nvPicPr>
                  <p:cNvPr id="15363" name="Google Shape;15363;p559"/>
                  <p:cNvPicPr preferRelativeResize="0"/>
                  <p:nvPr/>
                </p:nvPicPr>
                <p:blipFill>
                  <a:blip r:embed="rId7">
                    <a:alphaModFix/>
                  </a:blip>
                  <a:stretch>
                    <a:fillRect/>
                  </a:stretch>
                </p:blipFill>
                <p:spPr>
                  <a:xfrm>
                    <a:off x="2354775" y="1227300"/>
                    <a:ext cx="4434449" cy="2753950"/>
                  </a:xfrm>
                  <a:prstGeom prst="rect">
                    <a:avLst/>
                  </a:prstGeom>
                  <a:noFill/>
                  <a:ln>
                    <a:noFill/>
                  </a:ln>
                </p:spPr>
              </p:pic>
              <p:sp>
                <p:nvSpPr>
                  <p:cNvPr id="15364" name="Google Shape;15364;p559"/>
                  <p:cNvSpPr txBox="1"/>
                  <p:nvPr/>
                </p:nvSpPr>
                <p:spPr>
                  <a:xfrm rot="24443">
                    <a:off x="2690456" y="22283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duloxetine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CYMBALTA</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sp>
              <p:nvSpPr>
                <p:cNvPr id="15365" name="Google Shape;15365;p559"/>
                <p:cNvSpPr/>
                <p:nvPr/>
              </p:nvSpPr>
              <p:spPr>
                <a:xfrm>
                  <a:off x="3737615" y="20819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66" name="Google Shape;15366;p559"/>
              <p:cNvSpPr txBox="1"/>
              <p:nvPr/>
            </p:nvSpPr>
            <p:spPr>
              <a:xfrm rot="24292">
                <a:off x="1182784" y="1037522"/>
                <a:ext cx="1485937" cy="3894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CYP</a:t>
                </a:r>
                <a:endParaRPr sz="900" b="1"/>
              </a:p>
            </p:txBody>
          </p:sp>
        </p:grpSp>
        <p:cxnSp>
          <p:nvCxnSpPr>
            <p:cNvPr id="15367" name="Google Shape;15367;p559"/>
            <p:cNvCxnSpPr/>
            <p:nvPr/>
          </p:nvCxnSpPr>
          <p:spPr>
            <a:xfrm>
              <a:off x="1735663" y="3435493"/>
              <a:ext cx="316200" cy="0"/>
            </a:xfrm>
            <a:prstGeom prst="straightConnector1">
              <a:avLst/>
            </a:prstGeom>
            <a:noFill/>
            <a:ln w="28575" cap="flat" cmpd="sng">
              <a:solidFill>
                <a:schemeClr val="dk2"/>
              </a:solidFill>
              <a:prstDash val="solid"/>
              <a:round/>
              <a:headEnd type="none" w="med" len="med"/>
              <a:tailEnd type="none" w="med" len="med"/>
            </a:ln>
          </p:spPr>
        </p:cxnSp>
      </p:grpSp>
      <p:grpSp>
        <p:nvGrpSpPr>
          <p:cNvPr id="15368" name="Google Shape;15368;p559"/>
          <p:cNvGrpSpPr/>
          <p:nvPr/>
        </p:nvGrpSpPr>
        <p:grpSpPr>
          <a:xfrm>
            <a:off x="4943326" y="482490"/>
            <a:ext cx="2686874" cy="1668644"/>
            <a:chOff x="4572001" y="1611721"/>
            <a:chExt cx="3123182" cy="1939607"/>
          </a:xfrm>
        </p:grpSpPr>
        <p:grpSp>
          <p:nvGrpSpPr>
            <p:cNvPr id="15369" name="Google Shape;15369;p559"/>
            <p:cNvGrpSpPr/>
            <p:nvPr/>
          </p:nvGrpSpPr>
          <p:grpSpPr>
            <a:xfrm>
              <a:off x="4572001" y="1611721"/>
              <a:ext cx="3123182" cy="1939607"/>
              <a:chOff x="2354775" y="1227300"/>
              <a:chExt cx="4434449" cy="2753950"/>
            </a:xfrm>
          </p:grpSpPr>
          <p:pic>
            <p:nvPicPr>
              <p:cNvPr id="15370" name="Google Shape;15370;p559"/>
              <p:cNvPicPr preferRelativeResize="0"/>
              <p:nvPr/>
            </p:nvPicPr>
            <p:blipFill>
              <a:blip r:embed="rId7">
                <a:alphaModFix/>
              </a:blip>
              <a:stretch>
                <a:fillRect/>
              </a:stretch>
            </p:blipFill>
            <p:spPr>
              <a:xfrm>
                <a:off x="2354775" y="1227300"/>
                <a:ext cx="4434449" cy="2753950"/>
              </a:xfrm>
              <a:prstGeom prst="rect">
                <a:avLst/>
              </a:prstGeom>
              <a:noFill/>
              <a:ln>
                <a:noFill/>
              </a:ln>
            </p:spPr>
          </p:pic>
          <p:sp>
            <p:nvSpPr>
              <p:cNvPr id="15371" name="Google Shape;15371;p559"/>
              <p:cNvSpPr txBox="1"/>
              <p:nvPr/>
            </p:nvSpPr>
            <p:spPr>
              <a:xfrm rot="24443">
                <a:off x="2690456" y="2181889"/>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venlafaxine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EFFEXOR</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grpSp>
          <p:nvGrpSpPr>
            <p:cNvPr id="15372" name="Google Shape;15372;p559"/>
            <p:cNvGrpSpPr/>
            <p:nvPr/>
          </p:nvGrpSpPr>
          <p:grpSpPr>
            <a:xfrm>
              <a:off x="5350013" y="1678054"/>
              <a:ext cx="325743" cy="1748900"/>
              <a:chOff x="5350013" y="1678054"/>
              <a:chExt cx="325743" cy="1748900"/>
            </a:xfrm>
          </p:grpSpPr>
          <p:cxnSp>
            <p:nvCxnSpPr>
              <p:cNvPr id="15373" name="Google Shape;15373;p559"/>
              <p:cNvCxnSpPr/>
              <p:nvPr/>
            </p:nvCxnSpPr>
            <p:spPr>
              <a:xfrm>
                <a:off x="5359556" y="1925756"/>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5374" name="Google Shape;15374;p559"/>
              <p:cNvCxnSpPr/>
              <p:nvPr/>
            </p:nvCxnSpPr>
            <p:spPr>
              <a:xfrm>
                <a:off x="5359556" y="199240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5375" name="Google Shape;15375;p559"/>
              <p:cNvCxnSpPr/>
              <p:nvPr/>
            </p:nvCxnSpPr>
            <p:spPr>
              <a:xfrm>
                <a:off x="5359556" y="2068020"/>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5376" name="Google Shape;15376;p559"/>
              <p:cNvCxnSpPr/>
              <p:nvPr/>
            </p:nvCxnSpPr>
            <p:spPr>
              <a:xfrm>
                <a:off x="5350013" y="342695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5377" name="Google Shape;15377;p559"/>
              <p:cNvCxnSpPr/>
              <p:nvPr/>
            </p:nvCxnSpPr>
            <p:spPr>
              <a:xfrm>
                <a:off x="5350013" y="1678054"/>
                <a:ext cx="316200" cy="0"/>
              </a:xfrm>
              <a:prstGeom prst="straightConnector1">
                <a:avLst/>
              </a:prstGeom>
              <a:noFill/>
              <a:ln w="28575" cap="flat" cmpd="sng">
                <a:solidFill>
                  <a:schemeClr val="dk2"/>
                </a:solidFill>
                <a:prstDash val="solid"/>
                <a:round/>
                <a:headEnd type="none" w="med" len="med"/>
                <a:tailEnd type="none" w="med" len="med"/>
              </a:ln>
            </p:spPr>
          </p:cxnSp>
        </p:grpSp>
      </p:grpSp>
      <p:grpSp>
        <p:nvGrpSpPr>
          <p:cNvPr id="15378" name="Google Shape;15378;p559"/>
          <p:cNvGrpSpPr/>
          <p:nvPr/>
        </p:nvGrpSpPr>
        <p:grpSpPr>
          <a:xfrm>
            <a:off x="1699725" y="3064321"/>
            <a:ext cx="2686876" cy="2049930"/>
            <a:chOff x="6033650" y="859421"/>
            <a:chExt cx="2686876" cy="2049930"/>
          </a:xfrm>
        </p:grpSpPr>
        <p:sp>
          <p:nvSpPr>
            <p:cNvPr id="15379" name="Google Shape;15379;p559"/>
            <p:cNvSpPr/>
            <p:nvPr/>
          </p:nvSpPr>
          <p:spPr>
            <a:xfrm rot="1959314">
              <a:off x="7207675" y="2152099"/>
              <a:ext cx="1110303" cy="496903"/>
            </a:xfrm>
            <a:prstGeom prst="roundRect">
              <a:avLst>
                <a:gd name="adj" fmla="val 16667"/>
              </a:avLst>
            </a:prstGeom>
            <a:solidFill>
              <a:srgbClr val="FFEB8C"/>
            </a:solidFill>
            <a:ln w="9525"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380" name="Google Shape;15380;p559"/>
            <p:cNvPicPr preferRelativeResize="0"/>
            <p:nvPr/>
          </p:nvPicPr>
          <p:blipFill>
            <a:blip r:embed="rId8">
              <a:alphaModFix/>
            </a:blip>
            <a:stretch>
              <a:fillRect/>
            </a:stretch>
          </p:blipFill>
          <p:spPr>
            <a:xfrm>
              <a:off x="6033650" y="859421"/>
              <a:ext cx="2686876" cy="1624628"/>
            </a:xfrm>
            <a:prstGeom prst="rect">
              <a:avLst/>
            </a:prstGeom>
            <a:noFill/>
            <a:ln>
              <a:noFill/>
            </a:ln>
          </p:spPr>
        </p:pic>
        <p:pic>
          <p:nvPicPr>
            <p:cNvPr id="15381" name="Google Shape;15381;p559"/>
            <p:cNvPicPr preferRelativeResize="0"/>
            <p:nvPr/>
          </p:nvPicPr>
          <p:blipFill>
            <a:blip r:embed="rId9">
              <a:alphaModFix/>
            </a:blip>
            <a:stretch>
              <a:fillRect/>
            </a:stretch>
          </p:blipFill>
          <p:spPr>
            <a:xfrm>
              <a:off x="7643297" y="2332615"/>
              <a:ext cx="304475" cy="152225"/>
            </a:xfrm>
            <a:prstGeom prst="rect">
              <a:avLst/>
            </a:prstGeom>
            <a:noFill/>
            <a:ln>
              <a:noFill/>
            </a:ln>
          </p:spPr>
        </p:pic>
        <p:grpSp>
          <p:nvGrpSpPr>
            <p:cNvPr id="15382" name="Google Shape;15382;p559"/>
            <p:cNvGrpSpPr/>
            <p:nvPr/>
          </p:nvGrpSpPr>
          <p:grpSpPr>
            <a:xfrm>
              <a:off x="6233035" y="927713"/>
              <a:ext cx="1280643" cy="1504579"/>
              <a:chOff x="4807113" y="1678054"/>
              <a:chExt cx="1488600" cy="1748900"/>
            </a:xfrm>
          </p:grpSpPr>
          <p:sp>
            <p:nvSpPr>
              <p:cNvPr id="15383" name="Google Shape;15383;p559"/>
              <p:cNvSpPr txBox="1"/>
              <p:nvPr/>
            </p:nvSpPr>
            <p:spPr>
              <a:xfrm rot="24292">
                <a:off x="4808445" y="2284006"/>
                <a:ext cx="1485937" cy="3894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desvenlafaxine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PRISTIQ</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nvGrpSpPr>
              <p:cNvPr id="15384" name="Google Shape;15384;p559"/>
              <p:cNvGrpSpPr/>
              <p:nvPr/>
            </p:nvGrpSpPr>
            <p:grpSpPr>
              <a:xfrm>
                <a:off x="5350013" y="1678054"/>
                <a:ext cx="325743" cy="1748900"/>
                <a:chOff x="5350013" y="1678054"/>
                <a:chExt cx="325743" cy="1748900"/>
              </a:xfrm>
            </p:grpSpPr>
            <p:cxnSp>
              <p:nvCxnSpPr>
                <p:cNvPr id="15385" name="Google Shape;15385;p559"/>
                <p:cNvCxnSpPr/>
                <p:nvPr/>
              </p:nvCxnSpPr>
              <p:spPr>
                <a:xfrm>
                  <a:off x="5359556" y="1925756"/>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5386" name="Google Shape;15386;p559"/>
                <p:cNvCxnSpPr/>
                <p:nvPr/>
              </p:nvCxnSpPr>
              <p:spPr>
                <a:xfrm>
                  <a:off x="5359556" y="199240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5387" name="Google Shape;15387;p559"/>
                <p:cNvCxnSpPr/>
                <p:nvPr/>
              </p:nvCxnSpPr>
              <p:spPr>
                <a:xfrm>
                  <a:off x="5359556" y="2068020"/>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5388" name="Google Shape;15388;p559"/>
                <p:cNvCxnSpPr/>
                <p:nvPr/>
              </p:nvCxnSpPr>
              <p:spPr>
                <a:xfrm>
                  <a:off x="5350013" y="342695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5389" name="Google Shape;15389;p559"/>
                <p:cNvCxnSpPr/>
                <p:nvPr/>
              </p:nvCxnSpPr>
              <p:spPr>
                <a:xfrm>
                  <a:off x="5350013" y="1678054"/>
                  <a:ext cx="316200" cy="0"/>
                </a:xfrm>
                <a:prstGeom prst="straightConnector1">
                  <a:avLst/>
                </a:prstGeom>
                <a:noFill/>
                <a:ln w="28575" cap="flat" cmpd="sng">
                  <a:solidFill>
                    <a:schemeClr val="dk2"/>
                  </a:solidFill>
                  <a:prstDash val="solid"/>
                  <a:round/>
                  <a:headEnd type="none" w="med" len="med"/>
                  <a:tailEnd type="none" w="med" len="med"/>
                </a:ln>
              </p:spPr>
            </p:cxnSp>
          </p:grpSp>
        </p:grpSp>
      </p:grpSp>
      <p:grpSp>
        <p:nvGrpSpPr>
          <p:cNvPr id="15390" name="Google Shape;15390;p559"/>
          <p:cNvGrpSpPr/>
          <p:nvPr/>
        </p:nvGrpSpPr>
        <p:grpSpPr>
          <a:xfrm>
            <a:off x="5095175" y="2571759"/>
            <a:ext cx="2686876" cy="2517561"/>
            <a:chOff x="6033650" y="859421"/>
            <a:chExt cx="2686876" cy="2517561"/>
          </a:xfrm>
        </p:grpSpPr>
        <p:sp>
          <p:nvSpPr>
            <p:cNvPr id="15391" name="Google Shape;15391;p559"/>
            <p:cNvSpPr/>
            <p:nvPr/>
          </p:nvSpPr>
          <p:spPr>
            <a:xfrm rot="2569259">
              <a:off x="6960834" y="2223703"/>
              <a:ext cx="1584499" cy="709057"/>
            </a:xfrm>
            <a:prstGeom prst="roundRect">
              <a:avLst>
                <a:gd name="adj" fmla="val 16667"/>
              </a:avLst>
            </a:prstGeom>
            <a:solidFill>
              <a:srgbClr val="FFEB8C"/>
            </a:solidFill>
            <a:ln w="9525"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392" name="Google Shape;15392;p559"/>
            <p:cNvPicPr preferRelativeResize="0"/>
            <p:nvPr/>
          </p:nvPicPr>
          <p:blipFill>
            <a:blip r:embed="rId8">
              <a:alphaModFix/>
            </a:blip>
            <a:stretch>
              <a:fillRect/>
            </a:stretch>
          </p:blipFill>
          <p:spPr>
            <a:xfrm>
              <a:off x="6033650" y="859421"/>
              <a:ext cx="2686876" cy="1624628"/>
            </a:xfrm>
            <a:prstGeom prst="rect">
              <a:avLst/>
            </a:prstGeom>
            <a:noFill/>
            <a:ln>
              <a:noFill/>
            </a:ln>
          </p:spPr>
        </p:pic>
        <p:pic>
          <p:nvPicPr>
            <p:cNvPr id="15393" name="Google Shape;15393;p559"/>
            <p:cNvPicPr preferRelativeResize="0"/>
            <p:nvPr/>
          </p:nvPicPr>
          <p:blipFill>
            <a:blip r:embed="rId9">
              <a:alphaModFix/>
            </a:blip>
            <a:stretch>
              <a:fillRect/>
            </a:stretch>
          </p:blipFill>
          <p:spPr>
            <a:xfrm>
              <a:off x="7741422" y="2586115"/>
              <a:ext cx="304475" cy="152225"/>
            </a:xfrm>
            <a:prstGeom prst="rect">
              <a:avLst/>
            </a:prstGeom>
            <a:noFill/>
            <a:ln>
              <a:noFill/>
            </a:ln>
          </p:spPr>
        </p:pic>
        <p:grpSp>
          <p:nvGrpSpPr>
            <p:cNvPr id="15394" name="Google Shape;15394;p559"/>
            <p:cNvGrpSpPr/>
            <p:nvPr/>
          </p:nvGrpSpPr>
          <p:grpSpPr>
            <a:xfrm>
              <a:off x="6192138" y="927713"/>
              <a:ext cx="1372265" cy="1504579"/>
              <a:chOff x="4759575" y="1678054"/>
              <a:chExt cx="1595100" cy="1748900"/>
            </a:xfrm>
          </p:grpSpPr>
          <p:sp>
            <p:nvSpPr>
              <p:cNvPr id="15395" name="Google Shape;15395;p559"/>
              <p:cNvSpPr txBox="1"/>
              <p:nvPr/>
            </p:nvSpPr>
            <p:spPr>
              <a:xfrm rot="24610">
                <a:off x="4760905" y="2284455"/>
                <a:ext cx="1592441" cy="3894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levomilnacipran</a:t>
                </a:r>
                <a:endParaRPr sz="1200" b="1"/>
              </a:p>
              <a:p>
                <a:pPr marL="0" marR="0" lvl="0" indent="0" algn="ctr" rtl="0">
                  <a:lnSpc>
                    <a:spcPct val="100000"/>
                  </a:lnSpc>
                  <a:spcBef>
                    <a:spcPts val="0"/>
                  </a:spcBef>
                  <a:spcAft>
                    <a:spcPts val="0"/>
                  </a:spcAft>
                  <a:buClr>
                    <a:srgbClr val="000000"/>
                  </a:buClr>
                  <a:buSzPts val="800"/>
                  <a:buFont typeface="Arial"/>
                  <a:buNone/>
                </a:pPr>
                <a:r>
                  <a:rPr lang="en" sz="1200" b="1"/>
                  <a:t>FETZIMA</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nvGrpSpPr>
              <p:cNvPr id="15396" name="Google Shape;15396;p559"/>
              <p:cNvGrpSpPr/>
              <p:nvPr/>
            </p:nvGrpSpPr>
            <p:grpSpPr>
              <a:xfrm>
                <a:off x="5350013" y="1678054"/>
                <a:ext cx="325743" cy="1748900"/>
                <a:chOff x="5350013" y="1678054"/>
                <a:chExt cx="325743" cy="1748900"/>
              </a:xfrm>
            </p:grpSpPr>
            <p:cxnSp>
              <p:nvCxnSpPr>
                <p:cNvPr id="15397" name="Google Shape;15397;p559"/>
                <p:cNvCxnSpPr/>
                <p:nvPr/>
              </p:nvCxnSpPr>
              <p:spPr>
                <a:xfrm>
                  <a:off x="5359556" y="1925756"/>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5398" name="Google Shape;15398;p559"/>
                <p:cNvCxnSpPr/>
                <p:nvPr/>
              </p:nvCxnSpPr>
              <p:spPr>
                <a:xfrm>
                  <a:off x="5359556" y="199240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5399" name="Google Shape;15399;p559"/>
                <p:cNvCxnSpPr/>
                <p:nvPr/>
              </p:nvCxnSpPr>
              <p:spPr>
                <a:xfrm>
                  <a:off x="5359556" y="2068020"/>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5400" name="Google Shape;15400;p559"/>
                <p:cNvCxnSpPr/>
                <p:nvPr/>
              </p:nvCxnSpPr>
              <p:spPr>
                <a:xfrm>
                  <a:off x="5350013" y="342695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15401" name="Google Shape;15401;p559"/>
                <p:cNvCxnSpPr/>
                <p:nvPr/>
              </p:nvCxnSpPr>
              <p:spPr>
                <a:xfrm>
                  <a:off x="5350013" y="1678054"/>
                  <a:ext cx="316200" cy="0"/>
                </a:xfrm>
                <a:prstGeom prst="straightConnector1">
                  <a:avLst/>
                </a:prstGeom>
                <a:noFill/>
                <a:ln w="28575" cap="flat" cmpd="sng">
                  <a:solidFill>
                    <a:schemeClr val="dk2"/>
                  </a:solidFill>
                  <a:prstDash val="solid"/>
                  <a:round/>
                  <a:headEnd type="none" w="med" len="med"/>
                  <a:tailEnd type="none" w="med" len="med"/>
                </a:ln>
              </p:spPr>
            </p:cxnSp>
          </p:grpSp>
        </p:grpSp>
      </p:grpSp>
      <p:sp>
        <p:nvSpPr>
          <p:cNvPr id="15402" name="Google Shape;15402;p559"/>
          <p:cNvSpPr txBox="1"/>
          <p:nvPr/>
        </p:nvSpPr>
        <p:spPr>
          <a:xfrm>
            <a:off x="234750" y="127400"/>
            <a:ext cx="662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SNRIs</a:t>
            </a:r>
            <a:endParaRPr b="1"/>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Shape 15406"/>
        <p:cNvGrpSpPr/>
        <p:nvPr/>
      </p:nvGrpSpPr>
      <p:grpSpPr>
        <a:xfrm>
          <a:off x="0" y="0"/>
          <a:ext cx="0" cy="0"/>
          <a:chOff x="0" y="0"/>
          <a:chExt cx="0" cy="0"/>
        </a:xfrm>
      </p:grpSpPr>
      <p:sp>
        <p:nvSpPr>
          <p:cNvPr id="15407" name="Google Shape;15407;p560"/>
          <p:cNvSpPr/>
          <p:nvPr/>
        </p:nvSpPr>
        <p:spPr>
          <a:xfrm>
            <a:off x="3239400" y="373450"/>
            <a:ext cx="5772300" cy="3888000"/>
          </a:xfrm>
          <a:prstGeom prst="rect">
            <a:avLst/>
          </a:prstGeom>
          <a:solidFill>
            <a:schemeClr val="lt1"/>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08" name="Google Shape;15408;p560"/>
          <p:cNvGrpSpPr/>
          <p:nvPr/>
        </p:nvGrpSpPr>
        <p:grpSpPr>
          <a:xfrm>
            <a:off x="340847" y="564643"/>
            <a:ext cx="2736624" cy="2924985"/>
            <a:chOff x="1045697" y="726568"/>
            <a:chExt cx="2736624" cy="2924985"/>
          </a:xfrm>
        </p:grpSpPr>
        <p:pic>
          <p:nvPicPr>
            <p:cNvPr id="15409" name="Google Shape;15409;p560"/>
            <p:cNvPicPr preferRelativeResize="0"/>
            <p:nvPr/>
          </p:nvPicPr>
          <p:blipFill>
            <a:blip r:embed="rId3">
              <a:alphaModFix/>
            </a:blip>
            <a:stretch>
              <a:fillRect/>
            </a:stretch>
          </p:blipFill>
          <p:spPr>
            <a:xfrm>
              <a:off x="2771623" y="1824449"/>
              <a:ext cx="437240" cy="377812"/>
            </a:xfrm>
            <a:prstGeom prst="rect">
              <a:avLst/>
            </a:prstGeom>
            <a:noFill/>
            <a:ln>
              <a:noFill/>
            </a:ln>
          </p:spPr>
        </p:pic>
        <p:grpSp>
          <p:nvGrpSpPr>
            <p:cNvPr id="15410" name="Google Shape;15410;p560"/>
            <p:cNvGrpSpPr/>
            <p:nvPr/>
          </p:nvGrpSpPr>
          <p:grpSpPr>
            <a:xfrm>
              <a:off x="1444901" y="726568"/>
              <a:ext cx="1263854" cy="1056367"/>
              <a:chOff x="-2521759" y="897403"/>
              <a:chExt cx="1477500" cy="1089600"/>
            </a:xfrm>
          </p:grpSpPr>
          <p:sp>
            <p:nvSpPr>
              <p:cNvPr id="15411" name="Google Shape;15411;p560"/>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412" name="Google Shape;15412;p560"/>
              <p:cNvGrpSpPr/>
              <p:nvPr/>
            </p:nvGrpSpPr>
            <p:grpSpPr>
              <a:xfrm>
                <a:off x="-2127414" y="1275205"/>
                <a:ext cx="688733" cy="700658"/>
                <a:chOff x="40123" y="-1583761"/>
                <a:chExt cx="688733" cy="1109689"/>
              </a:xfrm>
            </p:grpSpPr>
            <p:grpSp>
              <p:nvGrpSpPr>
                <p:cNvPr id="15413" name="Google Shape;15413;p560"/>
                <p:cNvGrpSpPr/>
                <p:nvPr/>
              </p:nvGrpSpPr>
              <p:grpSpPr>
                <a:xfrm>
                  <a:off x="45124" y="-1327179"/>
                  <a:ext cx="683733" cy="853107"/>
                  <a:chOff x="597574" y="1930371"/>
                  <a:chExt cx="683733" cy="853107"/>
                </a:xfrm>
              </p:grpSpPr>
              <p:grpSp>
                <p:nvGrpSpPr>
                  <p:cNvPr id="15414" name="Google Shape;15414;p560"/>
                  <p:cNvGrpSpPr/>
                  <p:nvPr/>
                </p:nvGrpSpPr>
                <p:grpSpPr>
                  <a:xfrm rot="-5400000">
                    <a:off x="640721" y="2142893"/>
                    <a:ext cx="600335" cy="680836"/>
                    <a:chOff x="15239716" y="-12996420"/>
                    <a:chExt cx="1868456" cy="2463229"/>
                  </a:xfrm>
                </p:grpSpPr>
                <p:pic>
                  <p:nvPicPr>
                    <p:cNvPr id="15415" name="Google Shape;15415;p560" descr="clipped result image"/>
                    <p:cNvPicPr preferRelativeResize="0"/>
                    <p:nvPr/>
                  </p:nvPicPr>
                  <p:blipFill rotWithShape="1">
                    <a:blip r:embed="rId4">
                      <a:alphaModFix/>
                    </a:blip>
                    <a:srcRect/>
                    <a:stretch/>
                  </p:blipFill>
                  <p:spPr>
                    <a:xfrm>
                      <a:off x="16010045" y="-12996420"/>
                      <a:ext cx="1098127" cy="2458497"/>
                    </a:xfrm>
                    <a:prstGeom prst="rect">
                      <a:avLst/>
                    </a:prstGeom>
                    <a:noFill/>
                    <a:ln>
                      <a:noFill/>
                    </a:ln>
                  </p:spPr>
                </p:pic>
                <p:pic>
                  <p:nvPicPr>
                    <p:cNvPr id="15416" name="Google Shape;15416;p560" descr="clipped result image"/>
                    <p:cNvPicPr preferRelativeResize="0"/>
                    <p:nvPr/>
                  </p:nvPicPr>
                  <p:blipFill rotWithShape="1">
                    <a:blip r:embed="rId5">
                      <a:alphaModFix/>
                    </a:blip>
                    <a:srcRect/>
                    <a:stretch/>
                  </p:blipFill>
                  <p:spPr>
                    <a:xfrm>
                      <a:off x="15239716" y="-12991688"/>
                      <a:ext cx="1106322" cy="2458497"/>
                    </a:xfrm>
                    <a:prstGeom prst="rect">
                      <a:avLst/>
                    </a:prstGeom>
                    <a:noFill/>
                    <a:ln>
                      <a:noFill/>
                    </a:ln>
                  </p:spPr>
                </p:pic>
              </p:grpSp>
              <p:pic>
                <p:nvPicPr>
                  <p:cNvPr id="15417" name="Google Shape;15417;p560" descr="clipped result image"/>
                  <p:cNvPicPr preferRelativeResize="0"/>
                  <p:nvPr/>
                </p:nvPicPr>
                <p:blipFill rotWithShape="1">
                  <a:blip r:embed="rId6">
                    <a:alphaModFix/>
                  </a:blip>
                  <a:srcRect/>
                  <a:stretch/>
                </p:blipFill>
                <p:spPr>
                  <a:xfrm rot="-5400000">
                    <a:off x="760924" y="1767021"/>
                    <a:ext cx="352828" cy="679529"/>
                  </a:xfrm>
                  <a:prstGeom prst="rect">
                    <a:avLst/>
                  </a:prstGeom>
                  <a:noFill/>
                  <a:ln>
                    <a:noFill/>
                  </a:ln>
                </p:spPr>
              </p:pic>
            </p:grpSp>
            <p:pic>
              <p:nvPicPr>
                <p:cNvPr id="15418" name="Google Shape;15418;p560" descr="clipped result image"/>
                <p:cNvPicPr preferRelativeResize="0"/>
                <p:nvPr/>
              </p:nvPicPr>
              <p:blipFill rotWithShape="1">
                <a:blip r:embed="rId7">
                  <a:alphaModFix/>
                </a:blip>
                <a:srcRect/>
                <a:stretch/>
              </p:blipFill>
              <p:spPr>
                <a:xfrm rot="-5400000">
                  <a:off x="203473" y="-1747111"/>
                  <a:ext cx="352828" cy="679529"/>
                </a:xfrm>
                <a:prstGeom prst="rect">
                  <a:avLst/>
                </a:prstGeom>
                <a:noFill/>
                <a:ln>
                  <a:noFill/>
                </a:ln>
              </p:spPr>
            </p:pic>
          </p:grpSp>
        </p:grpSp>
        <p:sp>
          <p:nvSpPr>
            <p:cNvPr id="15419" name="Google Shape;15419;p560"/>
            <p:cNvSpPr txBox="1"/>
            <p:nvPr/>
          </p:nvSpPr>
          <p:spPr>
            <a:xfrm>
              <a:off x="1831153" y="835947"/>
              <a:ext cx="1142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a:t>
              </a:r>
              <a:endParaRPr sz="1200" b="1"/>
            </a:p>
          </p:txBody>
        </p:sp>
        <p:pic>
          <p:nvPicPr>
            <p:cNvPr id="15420" name="Google Shape;15420;p560"/>
            <p:cNvPicPr preferRelativeResize="0"/>
            <p:nvPr/>
          </p:nvPicPr>
          <p:blipFill>
            <a:blip r:embed="rId8">
              <a:alphaModFix/>
            </a:blip>
            <a:stretch>
              <a:fillRect/>
            </a:stretch>
          </p:blipFill>
          <p:spPr>
            <a:xfrm>
              <a:off x="1045697" y="1644689"/>
              <a:ext cx="2736624" cy="2006864"/>
            </a:xfrm>
            <a:prstGeom prst="rect">
              <a:avLst/>
            </a:prstGeom>
            <a:noFill/>
            <a:ln>
              <a:noFill/>
            </a:ln>
          </p:spPr>
        </p:pic>
        <p:sp>
          <p:nvSpPr>
            <p:cNvPr id="15421" name="Google Shape;15421;p560"/>
            <p:cNvSpPr txBox="1"/>
            <p:nvPr/>
          </p:nvSpPr>
          <p:spPr>
            <a:xfrm rot="24628">
              <a:off x="1320755" y="2363391"/>
              <a:ext cx="1507539" cy="3951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1"/>
                <a:t>Bupropion</a:t>
              </a:r>
              <a:endParaRPr b="1"/>
            </a:p>
            <a:p>
              <a:pPr marL="0" marR="0" lvl="0" indent="0" algn="ctr" rtl="0">
                <a:lnSpc>
                  <a:spcPct val="100000"/>
                </a:lnSpc>
                <a:spcBef>
                  <a:spcPts val="0"/>
                </a:spcBef>
                <a:spcAft>
                  <a:spcPts val="0"/>
                </a:spcAft>
                <a:buClr>
                  <a:srgbClr val="000000"/>
                </a:buClr>
                <a:buSzPts val="800"/>
                <a:buFont typeface="Arial"/>
                <a:buNone/>
              </a:pPr>
              <a:r>
                <a:rPr lang="en" b="1"/>
                <a:t>WELLBUTRIN</a:t>
              </a:r>
              <a:endParaRPr b="1"/>
            </a:p>
            <a:p>
              <a:pPr marL="0" marR="0" lvl="0" indent="0" algn="ctr" rtl="0">
                <a:lnSpc>
                  <a:spcPct val="100000"/>
                </a:lnSpc>
                <a:spcBef>
                  <a:spcPts val="0"/>
                </a:spcBef>
                <a:spcAft>
                  <a:spcPts val="0"/>
                </a:spcAft>
                <a:buClr>
                  <a:srgbClr val="000000"/>
                </a:buClr>
                <a:buSzPts val="800"/>
                <a:buFont typeface="Arial"/>
                <a:buNone/>
              </a:pPr>
              <a:endParaRPr b="1"/>
            </a:p>
          </p:txBody>
        </p:sp>
        <p:sp>
          <p:nvSpPr>
            <p:cNvPr id="15422" name="Google Shape;15422;p560"/>
            <p:cNvSpPr/>
            <p:nvPr/>
          </p:nvSpPr>
          <p:spPr>
            <a:xfrm>
              <a:off x="1771323" y="1803929"/>
              <a:ext cx="555900" cy="5343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423" name="Google Shape;15423;p560"/>
            <p:cNvCxnSpPr/>
            <p:nvPr/>
          </p:nvCxnSpPr>
          <p:spPr>
            <a:xfrm>
              <a:off x="1889356" y="3586628"/>
              <a:ext cx="275100" cy="0"/>
            </a:xfrm>
            <a:prstGeom prst="straightConnector1">
              <a:avLst/>
            </a:prstGeom>
            <a:noFill/>
            <a:ln w="28575" cap="flat" cmpd="sng">
              <a:solidFill>
                <a:schemeClr val="dk2"/>
              </a:solidFill>
              <a:prstDash val="solid"/>
              <a:round/>
              <a:headEnd type="none" w="med" len="med"/>
              <a:tailEnd type="none" w="med" len="med"/>
            </a:ln>
          </p:spPr>
        </p:cxnSp>
      </p:grpSp>
      <p:grpSp>
        <p:nvGrpSpPr>
          <p:cNvPr id="15424" name="Google Shape;15424;p560"/>
          <p:cNvGrpSpPr/>
          <p:nvPr/>
        </p:nvGrpSpPr>
        <p:grpSpPr>
          <a:xfrm>
            <a:off x="3343605" y="1482901"/>
            <a:ext cx="2736471" cy="2006736"/>
            <a:chOff x="2255525" y="2002110"/>
            <a:chExt cx="3662301" cy="2685675"/>
          </a:xfrm>
        </p:grpSpPr>
        <p:pic>
          <p:nvPicPr>
            <p:cNvPr id="15425" name="Google Shape;15425;p560"/>
            <p:cNvPicPr preferRelativeResize="0"/>
            <p:nvPr/>
          </p:nvPicPr>
          <p:blipFill>
            <a:blip r:embed="rId8">
              <a:alphaModFix/>
            </a:blip>
            <a:stretch>
              <a:fillRect/>
            </a:stretch>
          </p:blipFill>
          <p:spPr>
            <a:xfrm>
              <a:off x="2255525" y="2002110"/>
              <a:ext cx="3662301" cy="2685675"/>
            </a:xfrm>
            <a:prstGeom prst="rect">
              <a:avLst/>
            </a:prstGeom>
            <a:noFill/>
            <a:ln>
              <a:noFill/>
            </a:ln>
          </p:spPr>
        </p:pic>
        <p:sp>
          <p:nvSpPr>
            <p:cNvPr id="15426" name="Google Shape;15426;p560"/>
            <p:cNvSpPr/>
            <p:nvPr/>
          </p:nvSpPr>
          <p:spPr>
            <a:xfrm>
              <a:off x="3168407" y="22343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427" name="Google Shape;15427;p560"/>
            <p:cNvCxnSpPr/>
            <p:nvPr/>
          </p:nvCxnSpPr>
          <p:spPr>
            <a:xfrm>
              <a:off x="3369404" y="4602564"/>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15428" name="Google Shape;15428;p560"/>
            <p:cNvCxnSpPr/>
            <p:nvPr/>
          </p:nvCxnSpPr>
          <p:spPr>
            <a:xfrm>
              <a:off x="3369404" y="2102287"/>
              <a:ext cx="385200" cy="0"/>
            </a:xfrm>
            <a:prstGeom prst="straightConnector1">
              <a:avLst/>
            </a:prstGeom>
            <a:noFill/>
            <a:ln w="28575" cap="flat" cmpd="sng">
              <a:solidFill>
                <a:schemeClr val="dk2"/>
              </a:solidFill>
              <a:prstDash val="solid"/>
              <a:round/>
              <a:headEnd type="none" w="med" len="med"/>
              <a:tailEnd type="none" w="med" len="med"/>
            </a:ln>
          </p:spPr>
        </p:cxnSp>
        <p:sp>
          <p:nvSpPr>
            <p:cNvPr id="15429" name="Google Shape;15429;p560"/>
            <p:cNvSpPr txBox="1"/>
            <p:nvPr/>
          </p:nvSpPr>
          <p:spPr>
            <a:xfrm rot="24443">
              <a:off x="2608276" y="295968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1"/>
                <a:t>Atomoxetine</a:t>
              </a:r>
              <a:endParaRPr b="1"/>
            </a:p>
            <a:p>
              <a:pPr marL="0" marR="0" lvl="0" indent="0" algn="ctr" rtl="0">
                <a:lnSpc>
                  <a:spcPct val="100000"/>
                </a:lnSpc>
                <a:spcBef>
                  <a:spcPts val="0"/>
                </a:spcBef>
                <a:spcAft>
                  <a:spcPts val="0"/>
                </a:spcAft>
                <a:buClr>
                  <a:srgbClr val="000000"/>
                </a:buClr>
                <a:buSzPts val="800"/>
                <a:buFont typeface="Arial"/>
                <a:buNone/>
              </a:pPr>
              <a:r>
                <a:rPr lang="en" b="1"/>
                <a:t>STRATTERA</a:t>
              </a:r>
              <a:endParaRPr b="1"/>
            </a:p>
            <a:p>
              <a:pPr marL="0" marR="0" lvl="0" indent="0" algn="ctr" rtl="0">
                <a:lnSpc>
                  <a:spcPct val="100000"/>
                </a:lnSpc>
                <a:spcBef>
                  <a:spcPts val="0"/>
                </a:spcBef>
                <a:spcAft>
                  <a:spcPts val="0"/>
                </a:spcAft>
                <a:buClr>
                  <a:srgbClr val="000000"/>
                </a:buClr>
                <a:buSzPts val="800"/>
                <a:buFont typeface="Arial"/>
                <a:buNone/>
              </a:pPr>
              <a:endParaRPr b="1"/>
            </a:p>
          </p:txBody>
        </p:sp>
      </p:grpSp>
      <p:grpSp>
        <p:nvGrpSpPr>
          <p:cNvPr id="15430" name="Google Shape;15430;p560"/>
          <p:cNvGrpSpPr/>
          <p:nvPr/>
        </p:nvGrpSpPr>
        <p:grpSpPr>
          <a:xfrm>
            <a:off x="6162636" y="1399226"/>
            <a:ext cx="2736532" cy="2094944"/>
            <a:chOff x="2415125" y="1804750"/>
            <a:chExt cx="3508374" cy="2685826"/>
          </a:xfrm>
        </p:grpSpPr>
        <p:pic>
          <p:nvPicPr>
            <p:cNvPr id="15431" name="Google Shape;15431;p560"/>
            <p:cNvPicPr preferRelativeResize="0"/>
            <p:nvPr/>
          </p:nvPicPr>
          <p:blipFill>
            <a:blip r:embed="rId9">
              <a:alphaModFix/>
            </a:blip>
            <a:stretch>
              <a:fillRect/>
            </a:stretch>
          </p:blipFill>
          <p:spPr>
            <a:xfrm>
              <a:off x="2415125" y="1804750"/>
              <a:ext cx="3508374" cy="2685826"/>
            </a:xfrm>
            <a:prstGeom prst="rect">
              <a:avLst/>
            </a:prstGeom>
            <a:noFill/>
            <a:ln>
              <a:noFill/>
            </a:ln>
          </p:spPr>
        </p:pic>
        <p:grpSp>
          <p:nvGrpSpPr>
            <p:cNvPr id="15432" name="Google Shape;15432;p560"/>
            <p:cNvGrpSpPr/>
            <p:nvPr/>
          </p:nvGrpSpPr>
          <p:grpSpPr>
            <a:xfrm>
              <a:off x="3477222" y="2000124"/>
              <a:ext cx="447158" cy="2399792"/>
              <a:chOff x="4435083" y="1958285"/>
              <a:chExt cx="420617" cy="2257353"/>
            </a:xfrm>
          </p:grpSpPr>
          <p:grpSp>
            <p:nvGrpSpPr>
              <p:cNvPr id="15433" name="Google Shape;15433;p560"/>
              <p:cNvGrpSpPr/>
              <p:nvPr/>
            </p:nvGrpSpPr>
            <p:grpSpPr>
              <a:xfrm>
                <a:off x="4447400" y="2278000"/>
                <a:ext cx="408300" cy="183625"/>
                <a:chOff x="1167350" y="1102900"/>
                <a:chExt cx="408300" cy="183625"/>
              </a:xfrm>
            </p:grpSpPr>
            <p:cxnSp>
              <p:nvCxnSpPr>
                <p:cNvPr id="15434" name="Google Shape;15434;p560"/>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5435" name="Google Shape;15435;p560"/>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5436" name="Google Shape;15436;p560"/>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5437" name="Google Shape;15437;p560"/>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5438" name="Google Shape;15438;p560"/>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5439" name="Google Shape;15439;p560"/>
            <p:cNvSpPr txBox="1"/>
            <p:nvPr/>
          </p:nvSpPr>
          <p:spPr>
            <a:xfrm rot="24443">
              <a:off x="2645986" y="28712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1"/>
                <a:t>Methylphenidate</a:t>
              </a:r>
              <a:endParaRPr b="1"/>
            </a:p>
            <a:p>
              <a:pPr marL="0" marR="0" lvl="0" indent="0" algn="ctr" rtl="0">
                <a:lnSpc>
                  <a:spcPct val="100000"/>
                </a:lnSpc>
                <a:spcBef>
                  <a:spcPts val="0"/>
                </a:spcBef>
                <a:spcAft>
                  <a:spcPts val="0"/>
                </a:spcAft>
                <a:buClr>
                  <a:srgbClr val="000000"/>
                </a:buClr>
                <a:buSzPts val="800"/>
                <a:buFont typeface="Arial"/>
                <a:buNone/>
              </a:pPr>
              <a:r>
                <a:rPr lang="en" b="1"/>
                <a:t>RITALIN</a:t>
              </a:r>
              <a:endParaRPr b="1"/>
            </a:p>
            <a:p>
              <a:pPr marL="0" marR="0" lvl="0" indent="0" algn="ctr" rtl="0">
                <a:lnSpc>
                  <a:spcPct val="100000"/>
                </a:lnSpc>
                <a:spcBef>
                  <a:spcPts val="0"/>
                </a:spcBef>
                <a:spcAft>
                  <a:spcPts val="0"/>
                </a:spcAft>
                <a:buClr>
                  <a:srgbClr val="000000"/>
                </a:buClr>
                <a:buSzPts val="800"/>
                <a:buFont typeface="Arial"/>
                <a:buNone/>
              </a:pPr>
              <a:endParaRPr b="1"/>
            </a:p>
          </p:txBody>
        </p:sp>
      </p:grpSp>
      <p:sp>
        <p:nvSpPr>
          <p:cNvPr id="15440" name="Google Shape;15440;p560"/>
          <p:cNvSpPr txBox="1"/>
          <p:nvPr/>
        </p:nvSpPr>
        <p:spPr>
          <a:xfrm>
            <a:off x="892850" y="3631150"/>
            <a:ext cx="1394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t>NDRI</a:t>
            </a:r>
            <a:endParaRPr sz="2400" b="1"/>
          </a:p>
        </p:txBody>
      </p:sp>
      <p:sp>
        <p:nvSpPr>
          <p:cNvPr id="15441" name="Google Shape;15441;p560"/>
          <p:cNvSpPr txBox="1"/>
          <p:nvPr/>
        </p:nvSpPr>
        <p:spPr>
          <a:xfrm>
            <a:off x="4017050" y="3631150"/>
            <a:ext cx="1394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t>NRI</a:t>
            </a:r>
            <a:endParaRPr sz="2400" b="1"/>
          </a:p>
        </p:txBody>
      </p:sp>
      <p:sp>
        <p:nvSpPr>
          <p:cNvPr id="15442" name="Google Shape;15442;p560"/>
          <p:cNvSpPr txBox="1"/>
          <p:nvPr/>
        </p:nvSpPr>
        <p:spPr>
          <a:xfrm>
            <a:off x="6769775" y="3631150"/>
            <a:ext cx="1394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t>DNRI</a:t>
            </a:r>
            <a:endParaRPr sz="2400" b="1"/>
          </a:p>
        </p:txBody>
      </p:sp>
      <p:sp>
        <p:nvSpPr>
          <p:cNvPr id="15443" name="Google Shape;15443;p560"/>
          <p:cNvSpPr txBox="1"/>
          <p:nvPr/>
        </p:nvSpPr>
        <p:spPr>
          <a:xfrm>
            <a:off x="4452978" y="564650"/>
            <a:ext cx="4491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t>Not antidepressants</a:t>
            </a:r>
            <a:endParaRPr sz="2400" b="1"/>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grpSp>
        <p:nvGrpSpPr>
          <p:cNvPr id="808" name="Google Shape;808;p66"/>
          <p:cNvGrpSpPr/>
          <p:nvPr/>
        </p:nvGrpSpPr>
        <p:grpSpPr>
          <a:xfrm>
            <a:off x="94525" y="-58799"/>
            <a:ext cx="7484301" cy="5138042"/>
            <a:chOff x="1635400" y="85876"/>
            <a:chExt cx="7484301" cy="5138042"/>
          </a:xfrm>
        </p:grpSpPr>
        <p:grpSp>
          <p:nvGrpSpPr>
            <p:cNvPr id="809" name="Google Shape;809;p66"/>
            <p:cNvGrpSpPr/>
            <p:nvPr/>
          </p:nvGrpSpPr>
          <p:grpSpPr>
            <a:xfrm>
              <a:off x="2336826" y="85876"/>
              <a:ext cx="6782876" cy="5122750"/>
              <a:chOff x="1743676" y="128801"/>
              <a:chExt cx="6782876" cy="5122750"/>
            </a:xfrm>
          </p:grpSpPr>
          <p:pic>
            <p:nvPicPr>
              <p:cNvPr id="810" name="Google Shape;810;p66"/>
              <p:cNvPicPr preferRelativeResize="0"/>
              <p:nvPr/>
            </p:nvPicPr>
            <p:blipFill>
              <a:blip r:embed="rId3">
                <a:alphaModFix/>
              </a:blip>
              <a:stretch>
                <a:fillRect/>
              </a:stretch>
            </p:blipFill>
            <p:spPr>
              <a:xfrm>
                <a:off x="1743676" y="128801"/>
                <a:ext cx="6782876" cy="3509474"/>
              </a:xfrm>
              <a:prstGeom prst="rect">
                <a:avLst/>
              </a:prstGeom>
              <a:noFill/>
              <a:ln>
                <a:noFill/>
              </a:ln>
            </p:spPr>
          </p:pic>
          <p:pic>
            <p:nvPicPr>
              <p:cNvPr id="811" name="Google Shape;811;p66"/>
              <p:cNvPicPr preferRelativeResize="0"/>
              <p:nvPr/>
            </p:nvPicPr>
            <p:blipFill>
              <a:blip r:embed="rId4">
                <a:alphaModFix/>
              </a:blip>
              <a:stretch>
                <a:fillRect/>
              </a:stretch>
            </p:blipFill>
            <p:spPr>
              <a:xfrm>
                <a:off x="3441575" y="3609600"/>
                <a:ext cx="4028176" cy="1641951"/>
              </a:xfrm>
              <a:prstGeom prst="rect">
                <a:avLst/>
              </a:prstGeom>
              <a:noFill/>
              <a:ln>
                <a:noFill/>
              </a:ln>
            </p:spPr>
          </p:pic>
        </p:grpSp>
        <p:pic>
          <p:nvPicPr>
            <p:cNvPr id="812" name="Google Shape;812;p66"/>
            <p:cNvPicPr preferRelativeResize="0"/>
            <p:nvPr/>
          </p:nvPicPr>
          <p:blipFill rotWithShape="1">
            <a:blip r:embed="rId5">
              <a:alphaModFix/>
            </a:blip>
            <a:srcRect/>
            <a:stretch/>
          </p:blipFill>
          <p:spPr>
            <a:xfrm>
              <a:off x="4282795" y="469725"/>
              <a:ext cx="3465274" cy="1948926"/>
            </a:xfrm>
            <a:prstGeom prst="rect">
              <a:avLst/>
            </a:prstGeom>
            <a:noFill/>
            <a:ln>
              <a:noFill/>
            </a:ln>
          </p:spPr>
        </p:pic>
        <p:pic>
          <p:nvPicPr>
            <p:cNvPr id="813" name="Google Shape;813;p66"/>
            <p:cNvPicPr preferRelativeResize="0"/>
            <p:nvPr/>
          </p:nvPicPr>
          <p:blipFill>
            <a:blip r:embed="rId6">
              <a:alphaModFix/>
            </a:blip>
            <a:stretch>
              <a:fillRect/>
            </a:stretch>
          </p:blipFill>
          <p:spPr>
            <a:xfrm>
              <a:off x="4562175" y="2600550"/>
              <a:ext cx="1940950" cy="971600"/>
            </a:xfrm>
            <a:prstGeom prst="rect">
              <a:avLst/>
            </a:prstGeom>
            <a:noFill/>
            <a:ln>
              <a:noFill/>
            </a:ln>
          </p:spPr>
        </p:pic>
        <p:sp>
          <p:nvSpPr>
            <p:cNvPr id="814" name="Google Shape;814;p66"/>
            <p:cNvSpPr txBox="1"/>
            <p:nvPr/>
          </p:nvSpPr>
          <p:spPr>
            <a:xfrm rot="5085689">
              <a:off x="2721124" y="3364845"/>
              <a:ext cx="2999930" cy="38470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t>downstream effects</a:t>
              </a:r>
              <a:endParaRPr sz="1300"/>
            </a:p>
          </p:txBody>
        </p:sp>
        <p:sp>
          <p:nvSpPr>
            <p:cNvPr id="815" name="Google Shape;815;p66"/>
            <p:cNvSpPr txBox="1"/>
            <p:nvPr/>
          </p:nvSpPr>
          <p:spPr>
            <a:xfrm>
              <a:off x="2581925" y="4234380"/>
              <a:ext cx="15483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CREB = cAMP response element-binding protein </a:t>
              </a:r>
              <a:r>
                <a:rPr lang="en" sz="700">
                  <a:solidFill>
                    <a:schemeClr val="dk1"/>
                  </a:solidFill>
                </a:rPr>
                <a:t>(phosphorylated) </a:t>
              </a:r>
              <a:endParaRPr sz="700"/>
            </a:p>
          </p:txBody>
        </p:sp>
        <p:sp>
          <p:nvSpPr>
            <p:cNvPr id="816" name="Google Shape;816;p66"/>
            <p:cNvSpPr txBox="1"/>
            <p:nvPr/>
          </p:nvSpPr>
          <p:spPr>
            <a:xfrm>
              <a:off x="2581925" y="2371650"/>
              <a:ext cx="1298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cAMP = cyclic adenosine monophosphate </a:t>
              </a:r>
              <a:endParaRPr sz="700"/>
            </a:p>
          </p:txBody>
        </p:sp>
        <p:sp>
          <p:nvSpPr>
            <p:cNvPr id="817" name="Google Shape;817;p66"/>
            <p:cNvSpPr txBox="1"/>
            <p:nvPr/>
          </p:nvSpPr>
          <p:spPr>
            <a:xfrm>
              <a:off x="2581925" y="3490375"/>
              <a:ext cx="3000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A =  protein kinase A</a:t>
              </a:r>
              <a:endParaRPr sz="700"/>
            </a:p>
          </p:txBody>
        </p:sp>
        <p:sp>
          <p:nvSpPr>
            <p:cNvPr id="818" name="Google Shape;818;p66"/>
            <p:cNvSpPr txBox="1"/>
            <p:nvPr/>
          </p:nvSpPr>
          <p:spPr>
            <a:xfrm>
              <a:off x="2581925" y="3874963"/>
              <a:ext cx="1474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CaMK = </a:t>
              </a:r>
              <a:r>
                <a:rPr lang="en" sz="700">
                  <a:solidFill>
                    <a:schemeClr val="dk1"/>
                  </a:solidFill>
                </a:rPr>
                <a:t>calcium/calmodulin kinase</a:t>
              </a:r>
              <a:endParaRPr sz="700"/>
            </a:p>
          </p:txBody>
        </p:sp>
        <p:sp>
          <p:nvSpPr>
            <p:cNvPr id="819" name="Google Shape;819;p66"/>
            <p:cNvSpPr txBox="1"/>
            <p:nvPr/>
          </p:nvSpPr>
          <p:spPr>
            <a:xfrm>
              <a:off x="2581930" y="4703436"/>
              <a:ext cx="16692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HRE = hormone-response element</a:t>
              </a:r>
              <a:endParaRPr sz="700"/>
            </a:p>
          </p:txBody>
        </p:sp>
        <p:cxnSp>
          <p:nvCxnSpPr>
            <p:cNvPr id="820" name="Google Shape;820;p66"/>
            <p:cNvCxnSpPr/>
            <p:nvPr/>
          </p:nvCxnSpPr>
          <p:spPr>
            <a:xfrm>
              <a:off x="6181850" y="4643550"/>
              <a:ext cx="0" cy="164700"/>
            </a:xfrm>
            <a:prstGeom prst="straightConnector1">
              <a:avLst/>
            </a:prstGeom>
            <a:noFill/>
            <a:ln w="9525" cap="flat" cmpd="sng">
              <a:solidFill>
                <a:schemeClr val="dk2"/>
              </a:solidFill>
              <a:prstDash val="solid"/>
              <a:round/>
              <a:headEnd type="none" w="med" len="med"/>
              <a:tailEnd type="triangle" w="med" len="med"/>
            </a:ln>
          </p:spPr>
        </p:cxnSp>
        <p:sp>
          <p:nvSpPr>
            <p:cNvPr id="821" name="Google Shape;821;p66"/>
            <p:cNvSpPr txBox="1"/>
            <p:nvPr/>
          </p:nvSpPr>
          <p:spPr>
            <a:xfrm>
              <a:off x="5694650" y="4701000"/>
              <a:ext cx="1734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gene activation</a:t>
              </a:r>
              <a:endParaRPr sz="1000"/>
            </a:p>
          </p:txBody>
        </p:sp>
        <p:pic>
          <p:nvPicPr>
            <p:cNvPr id="822" name="Google Shape;822;p66"/>
            <p:cNvPicPr preferRelativeResize="0"/>
            <p:nvPr/>
          </p:nvPicPr>
          <p:blipFill>
            <a:blip r:embed="rId7">
              <a:alphaModFix/>
            </a:blip>
            <a:stretch>
              <a:fillRect/>
            </a:stretch>
          </p:blipFill>
          <p:spPr>
            <a:xfrm>
              <a:off x="5617400" y="4956787"/>
              <a:ext cx="796075" cy="164700"/>
            </a:xfrm>
            <a:prstGeom prst="rect">
              <a:avLst/>
            </a:prstGeom>
            <a:noFill/>
            <a:ln>
              <a:noFill/>
            </a:ln>
          </p:spPr>
        </p:pic>
        <p:sp>
          <p:nvSpPr>
            <p:cNvPr id="823" name="Google Shape;823;p66"/>
            <p:cNvSpPr txBox="1"/>
            <p:nvPr/>
          </p:nvSpPr>
          <p:spPr>
            <a:xfrm>
              <a:off x="4633724" y="4854618"/>
              <a:ext cx="1183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cell nucleus</a:t>
              </a:r>
              <a:endParaRPr sz="1200" b="1"/>
            </a:p>
          </p:txBody>
        </p:sp>
        <p:pic>
          <p:nvPicPr>
            <p:cNvPr id="824" name="Google Shape;824;p66"/>
            <p:cNvPicPr preferRelativeResize="0"/>
            <p:nvPr/>
          </p:nvPicPr>
          <p:blipFill>
            <a:blip r:embed="rId7">
              <a:alphaModFix/>
            </a:blip>
            <a:stretch>
              <a:fillRect/>
            </a:stretch>
          </p:blipFill>
          <p:spPr>
            <a:xfrm>
              <a:off x="6673825" y="4635600"/>
              <a:ext cx="1628400" cy="338700"/>
            </a:xfrm>
            <a:prstGeom prst="rect">
              <a:avLst/>
            </a:prstGeom>
            <a:noFill/>
            <a:ln>
              <a:noFill/>
            </a:ln>
          </p:spPr>
        </p:pic>
        <p:sp>
          <p:nvSpPr>
            <p:cNvPr id="825" name="Google Shape;825;p66"/>
            <p:cNvSpPr txBox="1"/>
            <p:nvPr/>
          </p:nvSpPr>
          <p:spPr>
            <a:xfrm>
              <a:off x="6673825" y="4547075"/>
              <a:ext cx="2155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genes (related to synaptogenesis </a:t>
              </a:r>
              <a:endParaRPr sz="1000"/>
            </a:p>
            <a:p>
              <a:pPr marL="0" lvl="0" indent="0" algn="l" rtl="0">
                <a:spcBef>
                  <a:spcPts val="0"/>
                </a:spcBef>
                <a:spcAft>
                  <a:spcPts val="0"/>
                </a:spcAft>
                <a:buNone/>
              </a:pPr>
              <a:r>
                <a:rPr lang="en" sz="1000"/>
                <a:t>   and neuronal survival)</a:t>
              </a:r>
              <a:endParaRPr sz="1000"/>
            </a:p>
          </p:txBody>
        </p:sp>
        <p:pic>
          <p:nvPicPr>
            <p:cNvPr id="826" name="Google Shape;826;p66"/>
            <p:cNvPicPr preferRelativeResize="0"/>
            <p:nvPr/>
          </p:nvPicPr>
          <p:blipFill rotWithShape="1">
            <a:blip r:embed="rId5">
              <a:alphaModFix/>
            </a:blip>
            <a:srcRect l="10349" t="76903" r="77026"/>
            <a:stretch/>
          </p:blipFill>
          <p:spPr>
            <a:xfrm>
              <a:off x="2225200" y="2346675"/>
              <a:ext cx="358903" cy="369300"/>
            </a:xfrm>
            <a:prstGeom prst="rect">
              <a:avLst/>
            </a:prstGeom>
            <a:noFill/>
            <a:ln>
              <a:noFill/>
            </a:ln>
          </p:spPr>
        </p:pic>
        <p:pic>
          <p:nvPicPr>
            <p:cNvPr id="827" name="Google Shape;827;p66"/>
            <p:cNvPicPr preferRelativeResize="0"/>
            <p:nvPr/>
          </p:nvPicPr>
          <p:blipFill rotWithShape="1">
            <a:blip r:embed="rId6">
              <a:alphaModFix/>
            </a:blip>
            <a:srcRect t="43623" r="74906"/>
            <a:stretch/>
          </p:blipFill>
          <p:spPr>
            <a:xfrm>
              <a:off x="2289050" y="3446000"/>
              <a:ext cx="358900" cy="403629"/>
            </a:xfrm>
            <a:prstGeom prst="rect">
              <a:avLst/>
            </a:prstGeom>
            <a:noFill/>
            <a:ln>
              <a:noFill/>
            </a:ln>
          </p:spPr>
        </p:pic>
        <p:pic>
          <p:nvPicPr>
            <p:cNvPr id="828" name="Google Shape;828;p66"/>
            <p:cNvPicPr preferRelativeResize="0"/>
            <p:nvPr/>
          </p:nvPicPr>
          <p:blipFill rotWithShape="1">
            <a:blip r:embed="rId6">
              <a:alphaModFix/>
            </a:blip>
            <a:srcRect l="33517" t="46617" r="41389" b="-2993"/>
            <a:stretch/>
          </p:blipFill>
          <p:spPr>
            <a:xfrm>
              <a:off x="2268130" y="3866108"/>
              <a:ext cx="358900" cy="403629"/>
            </a:xfrm>
            <a:prstGeom prst="rect">
              <a:avLst/>
            </a:prstGeom>
            <a:noFill/>
            <a:ln>
              <a:noFill/>
            </a:ln>
          </p:spPr>
        </p:pic>
        <p:pic>
          <p:nvPicPr>
            <p:cNvPr id="829" name="Google Shape;829;p66"/>
            <p:cNvPicPr preferRelativeResize="0"/>
            <p:nvPr/>
          </p:nvPicPr>
          <p:blipFill>
            <a:blip r:embed="rId8">
              <a:alphaModFix/>
            </a:blip>
            <a:stretch>
              <a:fillRect/>
            </a:stretch>
          </p:blipFill>
          <p:spPr>
            <a:xfrm>
              <a:off x="2184247" y="4269725"/>
              <a:ext cx="440794" cy="403625"/>
            </a:xfrm>
            <a:prstGeom prst="rect">
              <a:avLst/>
            </a:prstGeom>
            <a:noFill/>
            <a:ln>
              <a:noFill/>
            </a:ln>
          </p:spPr>
        </p:pic>
        <p:pic>
          <p:nvPicPr>
            <p:cNvPr id="830" name="Google Shape;830;p66"/>
            <p:cNvPicPr preferRelativeResize="0"/>
            <p:nvPr/>
          </p:nvPicPr>
          <p:blipFill rotWithShape="1">
            <a:blip r:embed="rId5">
              <a:alphaModFix/>
            </a:blip>
            <a:srcRect l="27693" r="59586" b="87598"/>
            <a:stretch/>
          </p:blipFill>
          <p:spPr>
            <a:xfrm>
              <a:off x="2248100" y="917385"/>
              <a:ext cx="440802" cy="241700"/>
            </a:xfrm>
            <a:prstGeom prst="rect">
              <a:avLst/>
            </a:prstGeom>
            <a:noFill/>
            <a:ln>
              <a:noFill/>
            </a:ln>
          </p:spPr>
        </p:pic>
        <p:sp>
          <p:nvSpPr>
            <p:cNvPr id="831" name="Google Shape;831;p66"/>
            <p:cNvSpPr txBox="1"/>
            <p:nvPr/>
          </p:nvSpPr>
          <p:spPr>
            <a:xfrm>
              <a:off x="2670275" y="868325"/>
              <a:ext cx="1298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neurotransmitter</a:t>
              </a:r>
              <a:endParaRPr sz="700"/>
            </a:p>
          </p:txBody>
        </p:sp>
        <p:pic>
          <p:nvPicPr>
            <p:cNvPr id="832" name="Google Shape;832;p66"/>
            <p:cNvPicPr preferRelativeResize="0"/>
            <p:nvPr/>
          </p:nvPicPr>
          <p:blipFill>
            <a:blip r:embed="rId9">
              <a:alphaModFix/>
            </a:blip>
            <a:stretch>
              <a:fillRect/>
            </a:stretch>
          </p:blipFill>
          <p:spPr>
            <a:xfrm>
              <a:off x="6413475" y="2480990"/>
              <a:ext cx="596450" cy="178935"/>
            </a:xfrm>
            <a:prstGeom prst="rect">
              <a:avLst/>
            </a:prstGeom>
            <a:noFill/>
            <a:ln>
              <a:noFill/>
            </a:ln>
          </p:spPr>
        </p:pic>
        <p:pic>
          <p:nvPicPr>
            <p:cNvPr id="833" name="Google Shape;833;p66"/>
            <p:cNvPicPr preferRelativeResize="0"/>
            <p:nvPr/>
          </p:nvPicPr>
          <p:blipFill>
            <a:blip r:embed="rId9">
              <a:alphaModFix/>
            </a:blip>
            <a:stretch>
              <a:fillRect/>
            </a:stretch>
          </p:blipFill>
          <p:spPr>
            <a:xfrm>
              <a:off x="6530168" y="2667149"/>
              <a:ext cx="596450" cy="178935"/>
            </a:xfrm>
            <a:prstGeom prst="rect">
              <a:avLst/>
            </a:prstGeom>
            <a:noFill/>
            <a:ln>
              <a:noFill/>
            </a:ln>
          </p:spPr>
        </p:pic>
        <p:pic>
          <p:nvPicPr>
            <p:cNvPr id="834" name="Google Shape;834;p66"/>
            <p:cNvPicPr preferRelativeResize="0"/>
            <p:nvPr/>
          </p:nvPicPr>
          <p:blipFill>
            <a:blip r:embed="rId9">
              <a:alphaModFix/>
            </a:blip>
            <a:stretch>
              <a:fillRect/>
            </a:stretch>
          </p:blipFill>
          <p:spPr>
            <a:xfrm>
              <a:off x="6504608" y="2819549"/>
              <a:ext cx="596450" cy="178935"/>
            </a:xfrm>
            <a:prstGeom prst="rect">
              <a:avLst/>
            </a:prstGeom>
            <a:noFill/>
            <a:ln>
              <a:noFill/>
            </a:ln>
          </p:spPr>
        </p:pic>
        <p:pic>
          <p:nvPicPr>
            <p:cNvPr id="835" name="Google Shape;835;p66"/>
            <p:cNvPicPr preferRelativeResize="0"/>
            <p:nvPr/>
          </p:nvPicPr>
          <p:blipFill>
            <a:blip r:embed="rId9">
              <a:alphaModFix/>
            </a:blip>
            <a:stretch>
              <a:fillRect/>
            </a:stretch>
          </p:blipFill>
          <p:spPr>
            <a:xfrm>
              <a:off x="6504593" y="2996887"/>
              <a:ext cx="596450" cy="178935"/>
            </a:xfrm>
            <a:prstGeom prst="rect">
              <a:avLst/>
            </a:prstGeom>
            <a:noFill/>
            <a:ln>
              <a:noFill/>
            </a:ln>
          </p:spPr>
        </p:pic>
        <p:pic>
          <p:nvPicPr>
            <p:cNvPr id="836" name="Google Shape;836;p66"/>
            <p:cNvPicPr preferRelativeResize="0"/>
            <p:nvPr/>
          </p:nvPicPr>
          <p:blipFill>
            <a:blip r:embed="rId9">
              <a:alphaModFix/>
            </a:blip>
            <a:stretch>
              <a:fillRect/>
            </a:stretch>
          </p:blipFill>
          <p:spPr>
            <a:xfrm>
              <a:off x="1917050" y="3988225"/>
              <a:ext cx="2213175" cy="971600"/>
            </a:xfrm>
            <a:prstGeom prst="rect">
              <a:avLst/>
            </a:prstGeom>
            <a:noFill/>
            <a:ln>
              <a:noFill/>
            </a:ln>
          </p:spPr>
        </p:pic>
        <p:pic>
          <p:nvPicPr>
            <p:cNvPr id="837" name="Google Shape;837;p66"/>
            <p:cNvPicPr preferRelativeResize="0"/>
            <p:nvPr/>
          </p:nvPicPr>
          <p:blipFill>
            <a:blip r:embed="rId9">
              <a:alphaModFix/>
            </a:blip>
            <a:stretch>
              <a:fillRect/>
            </a:stretch>
          </p:blipFill>
          <p:spPr>
            <a:xfrm>
              <a:off x="1635400" y="1866425"/>
              <a:ext cx="2213175" cy="2551175"/>
            </a:xfrm>
            <a:prstGeom prst="rect">
              <a:avLst/>
            </a:prstGeom>
            <a:noFill/>
            <a:ln>
              <a:noFill/>
            </a:ln>
          </p:spPr>
        </p:pic>
        <p:pic>
          <p:nvPicPr>
            <p:cNvPr id="838" name="Google Shape;838;p66"/>
            <p:cNvPicPr preferRelativeResize="0"/>
            <p:nvPr/>
          </p:nvPicPr>
          <p:blipFill>
            <a:blip r:embed="rId9">
              <a:alphaModFix/>
            </a:blip>
            <a:stretch>
              <a:fillRect/>
            </a:stretch>
          </p:blipFill>
          <p:spPr>
            <a:xfrm>
              <a:off x="2280225" y="452350"/>
              <a:ext cx="1474800" cy="2551175"/>
            </a:xfrm>
            <a:prstGeom prst="rect">
              <a:avLst/>
            </a:prstGeom>
            <a:noFill/>
            <a:ln>
              <a:noFill/>
            </a:ln>
          </p:spPr>
        </p:pic>
      </p:grpSp>
      <p:sp>
        <p:nvSpPr>
          <p:cNvPr id="839" name="Google Shape;839;p66"/>
          <p:cNvSpPr txBox="1"/>
          <p:nvPr/>
        </p:nvSpPr>
        <p:spPr>
          <a:xfrm>
            <a:off x="135325" y="136450"/>
            <a:ext cx="1941000" cy="164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4 of the most</a:t>
            </a:r>
            <a:endParaRPr sz="1900" b="1"/>
          </a:p>
          <a:p>
            <a:pPr marL="0" lvl="0" indent="0" algn="l" rtl="0">
              <a:spcBef>
                <a:spcPts val="0"/>
              </a:spcBef>
              <a:spcAft>
                <a:spcPts val="0"/>
              </a:spcAft>
              <a:buNone/>
            </a:pPr>
            <a:r>
              <a:rPr lang="en" sz="1900" b="1"/>
              <a:t>important signal</a:t>
            </a:r>
            <a:endParaRPr sz="1900" b="1"/>
          </a:p>
          <a:p>
            <a:pPr marL="0" lvl="0" indent="0" algn="l" rtl="0">
              <a:spcBef>
                <a:spcPts val="0"/>
              </a:spcBef>
              <a:spcAft>
                <a:spcPts val="0"/>
              </a:spcAft>
              <a:buNone/>
            </a:pPr>
            <a:r>
              <a:rPr lang="en" sz="1900" b="1"/>
              <a:t>transduction</a:t>
            </a:r>
            <a:endParaRPr sz="1900" b="1"/>
          </a:p>
          <a:p>
            <a:pPr marL="0" lvl="0" indent="0" algn="l" rtl="0">
              <a:spcBef>
                <a:spcPts val="0"/>
              </a:spcBef>
              <a:spcAft>
                <a:spcPts val="0"/>
              </a:spcAft>
              <a:buNone/>
            </a:pPr>
            <a:r>
              <a:rPr lang="en" sz="1900" b="1"/>
              <a:t>cascades </a:t>
            </a:r>
            <a:endParaRPr sz="1900" b="1"/>
          </a:p>
        </p:txBody>
      </p:sp>
      <p:sp>
        <p:nvSpPr>
          <p:cNvPr id="840" name="Google Shape;840;p66"/>
          <p:cNvSpPr/>
          <p:nvPr/>
        </p:nvSpPr>
        <p:spPr>
          <a:xfrm rot="274609">
            <a:off x="2192877" y="-216890"/>
            <a:ext cx="1421132" cy="207128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66"/>
          <p:cNvSpPr txBox="1"/>
          <p:nvPr/>
        </p:nvSpPr>
        <p:spPr>
          <a:xfrm>
            <a:off x="1932950" y="469825"/>
            <a:ext cx="867300" cy="554100"/>
          </a:xfrm>
          <a:prstGeom prst="rect">
            <a:avLst/>
          </a:prstGeom>
          <a:noFill/>
          <a:ln>
            <a:noFill/>
          </a:ln>
        </p:spPr>
        <p:txBody>
          <a:bodyPr spcFirstLastPara="1" wrap="square" lIns="91425" tIns="91425" rIns="91425" bIns="91425" anchor="t" anchorCtr="0">
            <a:spAutoFit/>
          </a:bodyPr>
          <a:lstStyle/>
          <a:p>
            <a:pPr marL="0" lvl="0" indent="0" algn="r" rtl="0">
              <a:lnSpc>
                <a:spcPct val="80000"/>
              </a:lnSpc>
              <a:spcBef>
                <a:spcPts val="0"/>
              </a:spcBef>
              <a:spcAft>
                <a:spcPts val="0"/>
              </a:spcAft>
              <a:buNone/>
            </a:pPr>
            <a:r>
              <a:rPr lang="en" sz="1000">
                <a:highlight>
                  <a:srgbClr val="FFFF00"/>
                </a:highlight>
              </a:rPr>
              <a:t>Most </a:t>
            </a:r>
            <a:endParaRPr sz="1000">
              <a:highlight>
                <a:srgbClr val="FFFF00"/>
              </a:highlight>
            </a:endParaRPr>
          </a:p>
          <a:p>
            <a:pPr marL="0" lvl="0" indent="0" algn="r" rtl="0">
              <a:lnSpc>
                <a:spcPct val="80000"/>
              </a:lnSpc>
              <a:spcBef>
                <a:spcPts val="0"/>
              </a:spcBef>
              <a:spcAft>
                <a:spcPts val="0"/>
              </a:spcAft>
              <a:buNone/>
            </a:pPr>
            <a:r>
              <a:rPr lang="en" sz="1000">
                <a:highlight>
                  <a:srgbClr val="FFFF00"/>
                </a:highlight>
              </a:rPr>
              <a:t>serotonin </a:t>
            </a:r>
            <a:endParaRPr sz="1000">
              <a:highlight>
                <a:srgbClr val="FFFF00"/>
              </a:highlight>
            </a:endParaRPr>
          </a:p>
          <a:p>
            <a:pPr marL="0" lvl="0" indent="0" algn="r" rtl="0">
              <a:lnSpc>
                <a:spcPct val="80000"/>
              </a:lnSpc>
              <a:spcBef>
                <a:spcPts val="0"/>
              </a:spcBef>
              <a:spcAft>
                <a:spcPts val="0"/>
              </a:spcAft>
              <a:buNone/>
            </a:pPr>
            <a:r>
              <a:rPr lang="en" sz="1000">
                <a:highlight>
                  <a:srgbClr val="FFFF00"/>
                </a:highlight>
              </a:rPr>
              <a:t>receptors</a:t>
            </a:r>
            <a:endParaRPr sz="1000">
              <a:highlight>
                <a:srgbClr val="FFFF00"/>
              </a:highlight>
            </a:endParaRP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Shape 15447"/>
        <p:cNvGrpSpPr/>
        <p:nvPr/>
      </p:nvGrpSpPr>
      <p:grpSpPr>
        <a:xfrm>
          <a:off x="0" y="0"/>
          <a:ext cx="0" cy="0"/>
          <a:chOff x="0" y="0"/>
          <a:chExt cx="0" cy="0"/>
        </a:xfrm>
      </p:grpSpPr>
      <p:sp>
        <p:nvSpPr>
          <p:cNvPr id="15448" name="Google Shape;15448;p561"/>
          <p:cNvSpPr txBox="1"/>
          <p:nvPr/>
        </p:nvSpPr>
        <p:spPr>
          <a:xfrm>
            <a:off x="700600" y="462000"/>
            <a:ext cx="3300000" cy="398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SSRIs</a:t>
            </a:r>
            <a:endParaRPr sz="1900" b="1"/>
          </a:p>
          <a:p>
            <a:pPr marL="914400" lvl="0" indent="-349250" algn="l" rtl="0">
              <a:spcBef>
                <a:spcPts val="0"/>
              </a:spcBef>
              <a:spcAft>
                <a:spcPts val="0"/>
              </a:spcAft>
              <a:buSzPts val="1900"/>
              <a:buAutoNum type="arabicPeriod"/>
            </a:pPr>
            <a:r>
              <a:rPr lang="en" sz="1900" b="1"/>
              <a:t>escitalopram</a:t>
            </a:r>
            <a:endParaRPr sz="1900" b="1"/>
          </a:p>
          <a:p>
            <a:pPr marL="914400" lvl="0" indent="-349250" algn="l" rtl="0">
              <a:spcBef>
                <a:spcPts val="0"/>
              </a:spcBef>
              <a:spcAft>
                <a:spcPts val="0"/>
              </a:spcAft>
              <a:buSzPts val="1900"/>
              <a:buAutoNum type="arabicPeriod"/>
            </a:pPr>
            <a:r>
              <a:rPr lang="en" sz="1900" b="1"/>
              <a:t>citalopram</a:t>
            </a:r>
            <a:endParaRPr sz="1900" b="1"/>
          </a:p>
          <a:p>
            <a:pPr marL="914400" lvl="0" indent="-349250" algn="l" rtl="0">
              <a:spcBef>
                <a:spcPts val="0"/>
              </a:spcBef>
              <a:spcAft>
                <a:spcPts val="0"/>
              </a:spcAft>
              <a:buSzPts val="1900"/>
              <a:buAutoNum type="arabicPeriod"/>
            </a:pPr>
            <a:r>
              <a:rPr lang="en" sz="1900" b="1"/>
              <a:t>fluoxetine</a:t>
            </a:r>
            <a:endParaRPr sz="1900" b="1"/>
          </a:p>
          <a:p>
            <a:pPr marL="914400" lvl="0" indent="-349250" algn="l" rtl="0">
              <a:spcBef>
                <a:spcPts val="0"/>
              </a:spcBef>
              <a:spcAft>
                <a:spcPts val="0"/>
              </a:spcAft>
              <a:buSzPts val="1900"/>
              <a:buAutoNum type="arabicPeriod"/>
            </a:pPr>
            <a:r>
              <a:rPr lang="en" sz="1900" b="1"/>
              <a:t>sertraline</a:t>
            </a:r>
            <a:endParaRPr sz="1900" b="1"/>
          </a:p>
          <a:p>
            <a:pPr marL="914400" lvl="0" indent="-349250" algn="l" rtl="0">
              <a:spcBef>
                <a:spcPts val="0"/>
              </a:spcBef>
              <a:spcAft>
                <a:spcPts val="0"/>
              </a:spcAft>
              <a:buSzPts val="1900"/>
              <a:buAutoNum type="arabicPeriod"/>
            </a:pPr>
            <a:r>
              <a:rPr lang="en" sz="1900" b="1"/>
              <a:t>paroxetine</a:t>
            </a:r>
            <a:endParaRPr sz="1900" b="1"/>
          </a:p>
          <a:p>
            <a:pPr marL="914400" lvl="0" indent="-349250" algn="l" rtl="0">
              <a:spcBef>
                <a:spcPts val="0"/>
              </a:spcBef>
              <a:spcAft>
                <a:spcPts val="0"/>
              </a:spcAft>
              <a:buSzPts val="1900"/>
              <a:buAutoNum type="arabicPeriod"/>
            </a:pPr>
            <a:r>
              <a:rPr lang="en" sz="1900" b="1"/>
              <a:t>fluvoxamine</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SNRIs</a:t>
            </a:r>
            <a:endParaRPr sz="1900" b="1"/>
          </a:p>
          <a:p>
            <a:pPr marL="914400" lvl="0" indent="-349250" algn="l" rtl="0">
              <a:spcBef>
                <a:spcPts val="0"/>
              </a:spcBef>
              <a:spcAft>
                <a:spcPts val="0"/>
              </a:spcAft>
              <a:buSzPts val="1900"/>
              <a:buAutoNum type="arabicPeriod"/>
            </a:pPr>
            <a:r>
              <a:rPr lang="en" sz="1900" b="1"/>
              <a:t>venlafaxine</a:t>
            </a:r>
            <a:endParaRPr sz="1900" b="1"/>
          </a:p>
          <a:p>
            <a:pPr marL="914400" lvl="0" indent="-349250" algn="l" rtl="0">
              <a:spcBef>
                <a:spcPts val="0"/>
              </a:spcBef>
              <a:spcAft>
                <a:spcPts val="0"/>
              </a:spcAft>
              <a:buSzPts val="1900"/>
              <a:buAutoNum type="arabicPeriod"/>
            </a:pPr>
            <a:r>
              <a:rPr lang="en" sz="1900" b="1"/>
              <a:t>desvenlafaxine</a:t>
            </a:r>
            <a:endParaRPr sz="1900" b="1"/>
          </a:p>
          <a:p>
            <a:pPr marL="914400" lvl="0" indent="-349250" algn="l" rtl="0">
              <a:spcBef>
                <a:spcPts val="0"/>
              </a:spcBef>
              <a:spcAft>
                <a:spcPts val="0"/>
              </a:spcAft>
              <a:buSzPts val="1900"/>
              <a:buAutoNum type="arabicPeriod"/>
            </a:pPr>
            <a:r>
              <a:rPr lang="en" sz="1900" b="1"/>
              <a:t>duloxetine</a:t>
            </a:r>
            <a:endParaRPr sz="1900" b="1"/>
          </a:p>
          <a:p>
            <a:pPr marL="914400" lvl="0" indent="-349250" algn="l" rtl="0">
              <a:spcBef>
                <a:spcPts val="0"/>
              </a:spcBef>
              <a:spcAft>
                <a:spcPts val="0"/>
              </a:spcAft>
              <a:buSzPts val="1900"/>
              <a:buAutoNum type="arabicPeriod"/>
            </a:pPr>
            <a:r>
              <a:rPr lang="en" sz="1900" b="1"/>
              <a:t>levomilnacipran</a:t>
            </a:r>
            <a:endParaRPr sz="1900" b="1"/>
          </a:p>
        </p:txBody>
      </p:sp>
      <p:sp>
        <p:nvSpPr>
          <p:cNvPr id="15449" name="Google Shape;15449;p561"/>
          <p:cNvSpPr txBox="1"/>
          <p:nvPr/>
        </p:nvSpPr>
        <p:spPr>
          <a:xfrm>
            <a:off x="4748725" y="462000"/>
            <a:ext cx="3300000" cy="1354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NDRI</a:t>
            </a:r>
            <a:endParaRPr sz="1900" b="1"/>
          </a:p>
          <a:p>
            <a:pPr marL="914400" lvl="0" indent="-349250" algn="l" rtl="0">
              <a:spcBef>
                <a:spcPts val="0"/>
              </a:spcBef>
              <a:spcAft>
                <a:spcPts val="0"/>
              </a:spcAft>
              <a:buSzPts val="1900"/>
              <a:buAutoNum type="arabicPeriod"/>
            </a:pPr>
            <a:r>
              <a:rPr lang="en" sz="1900" b="1"/>
              <a:t>bupropion</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TCAs</a:t>
            </a:r>
            <a:endParaRPr sz="1900" b="1"/>
          </a:p>
        </p:txBody>
      </p:sp>
      <p:pic>
        <p:nvPicPr>
          <p:cNvPr id="15450" name="Google Shape;15450;p561" descr="Resultado de imagen para tricycle png"/>
          <p:cNvPicPr preferRelativeResize="0"/>
          <p:nvPr/>
        </p:nvPicPr>
        <p:blipFill rotWithShape="1">
          <a:blip r:embed="rId3">
            <a:alphaModFix/>
          </a:blip>
          <a:srcRect/>
          <a:stretch/>
        </p:blipFill>
        <p:spPr>
          <a:xfrm>
            <a:off x="4878350" y="1684525"/>
            <a:ext cx="569175" cy="569200"/>
          </a:xfrm>
          <a:prstGeom prst="rect">
            <a:avLst/>
          </a:prstGeom>
          <a:noFill/>
          <a:ln>
            <a:noFill/>
          </a:ln>
        </p:spPr>
      </p:pic>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Shape 15454"/>
        <p:cNvGrpSpPr/>
        <p:nvPr/>
      </p:nvGrpSpPr>
      <p:grpSpPr>
        <a:xfrm>
          <a:off x="0" y="0"/>
          <a:ext cx="0" cy="0"/>
          <a:chOff x="0" y="0"/>
          <a:chExt cx="0" cy="0"/>
        </a:xfrm>
      </p:grpSpPr>
      <p:sp>
        <p:nvSpPr>
          <p:cNvPr id="15455" name="Google Shape;15455;p562"/>
          <p:cNvSpPr txBox="1"/>
          <p:nvPr/>
        </p:nvSpPr>
        <p:spPr>
          <a:xfrm>
            <a:off x="5315226" y="3083425"/>
            <a:ext cx="1761900" cy="220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D</a:t>
            </a:r>
            <a:r>
              <a:rPr lang="en" sz="1800" b="1" i="0" u="none" strike="noStrike" cap="none">
                <a:solidFill>
                  <a:srgbClr val="000000"/>
                </a:solidFill>
              </a:rPr>
              <a:t>esipramine</a:t>
            </a:r>
            <a:endParaRPr sz="1800" b="1" i="0" u="none" strike="noStrike" cap="none">
              <a:solidFill>
                <a:srgbClr val="000000"/>
              </a:solidFill>
            </a:endParaRPr>
          </a:p>
          <a:p>
            <a:pPr marL="0" marR="0" lvl="0" indent="0" algn="ctr" rtl="0">
              <a:lnSpc>
                <a:spcPct val="100000"/>
              </a:lnSpc>
              <a:spcBef>
                <a:spcPts val="0"/>
              </a:spcBef>
              <a:spcAft>
                <a:spcPts val="0"/>
              </a:spcAft>
              <a:buClr>
                <a:srgbClr val="000000"/>
              </a:buClr>
              <a:buSzPts val="800"/>
              <a:buFont typeface="Arial"/>
              <a:buNone/>
            </a:pPr>
            <a:r>
              <a:rPr lang="en" sz="1800" b="1" u="sng"/>
              <a:t>NOR</a:t>
            </a:r>
            <a:r>
              <a:rPr lang="en" sz="1800" b="1"/>
              <a:t>PRAMIN</a:t>
            </a:r>
            <a:endParaRPr sz="1800" b="1"/>
          </a:p>
        </p:txBody>
      </p:sp>
      <p:sp>
        <p:nvSpPr>
          <p:cNvPr id="15456" name="Google Shape;15456;p562"/>
          <p:cNvSpPr txBox="1"/>
          <p:nvPr/>
        </p:nvSpPr>
        <p:spPr>
          <a:xfrm>
            <a:off x="2273575" y="3029550"/>
            <a:ext cx="1712700" cy="718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I</a:t>
            </a:r>
            <a:r>
              <a:rPr lang="en" sz="1800" b="1" i="0" u="none" strike="noStrike" cap="none">
                <a:solidFill>
                  <a:srgbClr val="000000"/>
                </a:solidFill>
              </a:rPr>
              <a:t>mipramine</a:t>
            </a:r>
            <a:endParaRPr sz="1800" b="1" i="0" u="none" strike="noStrike" cap="none">
              <a:solidFill>
                <a:srgbClr val="000000"/>
              </a:solidFill>
            </a:endParaRPr>
          </a:p>
          <a:p>
            <a:pPr marL="0" marR="0" lvl="0" indent="0" algn="ctr" rtl="0">
              <a:lnSpc>
                <a:spcPct val="100000"/>
              </a:lnSpc>
              <a:spcBef>
                <a:spcPts val="0"/>
              </a:spcBef>
              <a:spcAft>
                <a:spcPts val="0"/>
              </a:spcAft>
              <a:buClr>
                <a:srgbClr val="000000"/>
              </a:buClr>
              <a:buSzPts val="800"/>
              <a:buFont typeface="Arial"/>
              <a:buNone/>
            </a:pPr>
            <a:r>
              <a:rPr lang="en" sz="1800" b="1"/>
              <a:t>TOFRANIL</a:t>
            </a:r>
            <a:endParaRPr sz="1800" b="1"/>
          </a:p>
        </p:txBody>
      </p:sp>
      <p:pic>
        <p:nvPicPr>
          <p:cNvPr id="15457" name="Google Shape;15457;p562" descr="Resultado de imagen para imipramine structure"/>
          <p:cNvPicPr preferRelativeResize="0"/>
          <p:nvPr/>
        </p:nvPicPr>
        <p:blipFill rotWithShape="1">
          <a:blip r:embed="rId3">
            <a:alphaModFix/>
          </a:blip>
          <a:srcRect/>
          <a:stretch/>
        </p:blipFill>
        <p:spPr>
          <a:xfrm>
            <a:off x="2513578" y="3804523"/>
            <a:ext cx="1253982" cy="1297178"/>
          </a:xfrm>
          <a:prstGeom prst="rect">
            <a:avLst/>
          </a:prstGeom>
          <a:noFill/>
          <a:ln>
            <a:noFill/>
          </a:ln>
        </p:spPr>
      </p:pic>
      <p:pic>
        <p:nvPicPr>
          <p:cNvPr id="15458" name="Google Shape;15458;p562" descr="Resultado de imagen para desipramine structure"/>
          <p:cNvPicPr preferRelativeResize="0"/>
          <p:nvPr/>
        </p:nvPicPr>
        <p:blipFill rotWithShape="1">
          <a:blip r:embed="rId4">
            <a:alphaModFix/>
          </a:blip>
          <a:srcRect/>
          <a:stretch/>
        </p:blipFill>
        <p:spPr>
          <a:xfrm>
            <a:off x="5541692" y="3813273"/>
            <a:ext cx="1253982" cy="1299493"/>
          </a:xfrm>
          <a:prstGeom prst="rect">
            <a:avLst/>
          </a:prstGeom>
          <a:noFill/>
          <a:ln>
            <a:noFill/>
          </a:ln>
        </p:spPr>
      </p:pic>
      <p:pic>
        <p:nvPicPr>
          <p:cNvPr id="15459" name="Google Shape;15459;p562" descr="Resultado de imagen para nortriptyline structure"/>
          <p:cNvPicPr preferRelativeResize="0"/>
          <p:nvPr/>
        </p:nvPicPr>
        <p:blipFill rotWithShape="1">
          <a:blip r:embed="rId5">
            <a:alphaModFix/>
          </a:blip>
          <a:srcRect/>
          <a:stretch/>
        </p:blipFill>
        <p:spPr>
          <a:xfrm>
            <a:off x="5572318" y="1280620"/>
            <a:ext cx="1195827" cy="1236977"/>
          </a:xfrm>
          <a:prstGeom prst="rect">
            <a:avLst/>
          </a:prstGeom>
          <a:noFill/>
          <a:ln>
            <a:noFill/>
          </a:ln>
        </p:spPr>
      </p:pic>
      <p:pic>
        <p:nvPicPr>
          <p:cNvPr id="15460" name="Google Shape;15460;p562" descr="Resultado de imagen para amitriptyline structure"/>
          <p:cNvPicPr preferRelativeResize="0"/>
          <p:nvPr/>
        </p:nvPicPr>
        <p:blipFill rotWithShape="1">
          <a:blip r:embed="rId6">
            <a:alphaModFix/>
          </a:blip>
          <a:srcRect/>
          <a:stretch/>
        </p:blipFill>
        <p:spPr>
          <a:xfrm>
            <a:off x="2445725" y="1358300"/>
            <a:ext cx="1368390" cy="1299474"/>
          </a:xfrm>
          <a:prstGeom prst="rect">
            <a:avLst/>
          </a:prstGeom>
          <a:noFill/>
          <a:ln>
            <a:noFill/>
          </a:ln>
        </p:spPr>
      </p:pic>
      <p:sp>
        <p:nvSpPr>
          <p:cNvPr id="15461" name="Google Shape;15461;p562"/>
          <p:cNvSpPr txBox="1"/>
          <p:nvPr/>
        </p:nvSpPr>
        <p:spPr>
          <a:xfrm>
            <a:off x="5161883" y="600975"/>
            <a:ext cx="2039100" cy="220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u="sng"/>
              <a:t>N</a:t>
            </a:r>
            <a:r>
              <a:rPr lang="en" sz="1800" b="1" i="0" u="sng" strike="noStrike" cap="none">
                <a:solidFill>
                  <a:srgbClr val="000000"/>
                </a:solidFill>
              </a:rPr>
              <a:t>or</a:t>
            </a:r>
            <a:r>
              <a:rPr lang="en" sz="1800" b="1" i="0" u="none" strike="noStrike" cap="none">
                <a:solidFill>
                  <a:srgbClr val="000000"/>
                </a:solidFill>
              </a:rPr>
              <a:t>triptyline</a:t>
            </a:r>
            <a:endParaRPr sz="1800" b="1" i="0" u="none" strike="noStrike" cap="none">
              <a:solidFill>
                <a:srgbClr val="000000"/>
              </a:solidFill>
            </a:endParaRPr>
          </a:p>
          <a:p>
            <a:pPr marL="0" marR="0" lvl="0" indent="0" algn="ctr" rtl="0">
              <a:lnSpc>
                <a:spcPct val="100000"/>
              </a:lnSpc>
              <a:spcBef>
                <a:spcPts val="0"/>
              </a:spcBef>
              <a:spcAft>
                <a:spcPts val="0"/>
              </a:spcAft>
              <a:buClr>
                <a:srgbClr val="000000"/>
              </a:buClr>
              <a:buSzPts val="800"/>
              <a:buFont typeface="Arial"/>
              <a:buNone/>
            </a:pPr>
            <a:r>
              <a:rPr lang="en" sz="1800" b="1"/>
              <a:t>PAMELOR</a:t>
            </a:r>
            <a:endParaRPr sz="1800" b="1"/>
          </a:p>
        </p:txBody>
      </p:sp>
      <p:sp>
        <p:nvSpPr>
          <p:cNvPr id="15462" name="Google Shape;15462;p562"/>
          <p:cNvSpPr txBox="1"/>
          <p:nvPr/>
        </p:nvSpPr>
        <p:spPr>
          <a:xfrm>
            <a:off x="2336409" y="600975"/>
            <a:ext cx="1673700" cy="220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A</a:t>
            </a:r>
            <a:r>
              <a:rPr lang="en" sz="1800" b="1" i="0" u="none" strike="noStrike" cap="none">
                <a:solidFill>
                  <a:srgbClr val="000000"/>
                </a:solidFill>
              </a:rPr>
              <a:t>mitriptylin</a:t>
            </a:r>
            <a:r>
              <a:rPr lang="en" sz="1800" b="1"/>
              <a:t>e</a:t>
            </a:r>
            <a:endParaRPr sz="1800" b="1"/>
          </a:p>
          <a:p>
            <a:pPr marL="0" marR="0" lvl="0" indent="0" algn="ctr" rtl="0">
              <a:lnSpc>
                <a:spcPct val="100000"/>
              </a:lnSpc>
              <a:spcBef>
                <a:spcPts val="0"/>
              </a:spcBef>
              <a:spcAft>
                <a:spcPts val="0"/>
              </a:spcAft>
              <a:buClr>
                <a:srgbClr val="000000"/>
              </a:buClr>
              <a:buSzPts val="800"/>
              <a:buFont typeface="Arial"/>
              <a:buNone/>
            </a:pPr>
            <a:r>
              <a:rPr lang="en" sz="1800" b="1"/>
              <a:t>ELAVIL</a:t>
            </a:r>
            <a:endParaRPr sz="1800" b="1"/>
          </a:p>
        </p:txBody>
      </p:sp>
      <p:grpSp>
        <p:nvGrpSpPr>
          <p:cNvPr id="15463" name="Google Shape;15463;p562"/>
          <p:cNvGrpSpPr/>
          <p:nvPr/>
        </p:nvGrpSpPr>
        <p:grpSpPr>
          <a:xfrm>
            <a:off x="3998925" y="1806800"/>
            <a:ext cx="1459800" cy="220200"/>
            <a:chOff x="3998925" y="2492600"/>
            <a:chExt cx="1459800" cy="220200"/>
          </a:xfrm>
        </p:grpSpPr>
        <p:sp>
          <p:nvSpPr>
            <p:cNvPr id="15464" name="Google Shape;15464;p562"/>
            <p:cNvSpPr txBox="1"/>
            <p:nvPr/>
          </p:nvSpPr>
          <p:spPr>
            <a:xfrm>
              <a:off x="4017500" y="2492600"/>
              <a:ext cx="1368300" cy="22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b="0" i="0" u="none" strike="noStrike" cap="none">
                  <a:solidFill>
                    <a:srgbClr val="000000"/>
                  </a:solidFill>
                  <a:latin typeface="Arial"/>
                  <a:ea typeface="Arial"/>
                  <a:cs typeface="Arial"/>
                  <a:sym typeface="Arial"/>
                </a:rPr>
                <a:t>metabolized to</a:t>
              </a:r>
              <a:endParaRPr b="0" i="0" u="none" strike="noStrike" cap="none">
                <a:solidFill>
                  <a:srgbClr val="000000"/>
                </a:solidFill>
                <a:latin typeface="Arial"/>
                <a:ea typeface="Arial"/>
                <a:cs typeface="Arial"/>
                <a:sym typeface="Arial"/>
              </a:endParaRPr>
            </a:p>
          </p:txBody>
        </p:sp>
        <p:cxnSp>
          <p:nvCxnSpPr>
            <p:cNvPr id="15465" name="Google Shape;15465;p562"/>
            <p:cNvCxnSpPr/>
            <p:nvPr/>
          </p:nvCxnSpPr>
          <p:spPr>
            <a:xfrm>
              <a:off x="3998925" y="2530700"/>
              <a:ext cx="1459800" cy="0"/>
            </a:xfrm>
            <a:prstGeom prst="straightConnector1">
              <a:avLst/>
            </a:prstGeom>
            <a:noFill/>
            <a:ln w="28575" cap="flat" cmpd="sng">
              <a:solidFill>
                <a:srgbClr val="595959"/>
              </a:solidFill>
              <a:prstDash val="solid"/>
              <a:round/>
              <a:headEnd type="none" w="sm" len="sm"/>
              <a:tailEnd type="triangle" w="med" len="med"/>
            </a:ln>
          </p:spPr>
        </p:cxnSp>
      </p:grpSp>
      <p:sp>
        <p:nvSpPr>
          <p:cNvPr id="15466" name="Google Shape;15466;p562"/>
          <p:cNvSpPr txBox="1"/>
          <p:nvPr/>
        </p:nvSpPr>
        <p:spPr>
          <a:xfrm>
            <a:off x="1240052" y="1510400"/>
            <a:ext cx="1712700" cy="22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highlight>
                  <a:srgbClr val="FFFF00"/>
                </a:highlight>
                <a:latin typeface="Arial"/>
                <a:ea typeface="Arial"/>
                <a:cs typeface="Arial"/>
                <a:sym typeface="Arial"/>
              </a:rPr>
              <a:t>Serotonergic</a:t>
            </a:r>
            <a:r>
              <a:rPr lang="en" b="0" i="0" u="none" strike="noStrike" cap="none">
                <a:solidFill>
                  <a:srgbClr val="000000"/>
                </a:solidFill>
                <a:latin typeface="Arial"/>
                <a:ea typeface="Arial"/>
                <a:cs typeface="Arial"/>
                <a:sym typeface="Arial"/>
              </a:rPr>
              <a:t>; </a:t>
            </a: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Tertiary amine</a:t>
            </a: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b="0" i="0" u="none" strike="noStrike" cap="none">
              <a:solidFill>
                <a:srgbClr val="000000"/>
              </a:solidFill>
              <a:latin typeface="Arial"/>
              <a:ea typeface="Arial"/>
              <a:cs typeface="Arial"/>
              <a:sym typeface="Arial"/>
            </a:endParaRPr>
          </a:p>
        </p:txBody>
      </p:sp>
      <p:sp>
        <p:nvSpPr>
          <p:cNvPr id="15467" name="Google Shape;15467;p562"/>
          <p:cNvSpPr txBox="1"/>
          <p:nvPr/>
        </p:nvSpPr>
        <p:spPr>
          <a:xfrm>
            <a:off x="6856419" y="1495650"/>
            <a:ext cx="1859100" cy="22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b="0" i="0" u="sng" strike="noStrike" cap="none">
                <a:solidFill>
                  <a:srgbClr val="000000"/>
                </a:solidFill>
                <a:latin typeface="Arial"/>
                <a:ea typeface="Arial"/>
                <a:cs typeface="Arial"/>
                <a:sym typeface="Arial"/>
              </a:rPr>
              <a:t>Nor</a:t>
            </a:r>
            <a:r>
              <a:rPr lang="en" b="0" i="0" u="none" strike="noStrike" cap="none">
                <a:solidFill>
                  <a:srgbClr val="000000"/>
                </a:solidFill>
                <a:latin typeface="Arial"/>
                <a:ea typeface="Arial"/>
                <a:cs typeface="Arial"/>
                <a:sym typeface="Arial"/>
              </a:rPr>
              <a:t>adrenergic; Secondary amine</a:t>
            </a: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b="0" i="0" u="none" strike="noStrike" cap="none">
              <a:solidFill>
                <a:srgbClr val="000000"/>
              </a:solidFill>
              <a:latin typeface="Arial"/>
              <a:ea typeface="Arial"/>
              <a:cs typeface="Arial"/>
              <a:sym typeface="Arial"/>
            </a:endParaRPr>
          </a:p>
        </p:txBody>
      </p:sp>
      <p:pic>
        <p:nvPicPr>
          <p:cNvPr id="15468" name="Google Shape;15468;p562" descr="Resultado de imagen para tricycle png"/>
          <p:cNvPicPr preferRelativeResize="0"/>
          <p:nvPr/>
        </p:nvPicPr>
        <p:blipFill rotWithShape="1">
          <a:blip r:embed="rId7">
            <a:alphaModFix/>
          </a:blip>
          <a:srcRect/>
          <a:stretch/>
        </p:blipFill>
        <p:spPr>
          <a:xfrm>
            <a:off x="144425" y="8125"/>
            <a:ext cx="569175" cy="569200"/>
          </a:xfrm>
          <a:prstGeom prst="rect">
            <a:avLst/>
          </a:prstGeom>
          <a:noFill/>
          <a:ln>
            <a:noFill/>
          </a:ln>
        </p:spPr>
      </p:pic>
      <p:sp>
        <p:nvSpPr>
          <p:cNvPr id="15469" name="Google Shape;15469;p562"/>
          <p:cNvSpPr txBox="1"/>
          <p:nvPr/>
        </p:nvSpPr>
        <p:spPr>
          <a:xfrm>
            <a:off x="904925" y="55750"/>
            <a:ext cx="4334100" cy="46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800" b="0" i="0" u="none" strike="noStrike" cap="none">
                <a:solidFill>
                  <a:srgbClr val="000000"/>
                </a:solidFill>
                <a:latin typeface="Arial"/>
                <a:ea typeface="Arial"/>
                <a:cs typeface="Arial"/>
                <a:sym typeface="Arial"/>
              </a:rPr>
              <a:t>Tricyclic Antidepressants</a:t>
            </a:r>
            <a:endParaRPr sz="1600" b="0" i="0" u="none" strike="noStrike" cap="none">
              <a:solidFill>
                <a:srgbClr val="000000"/>
              </a:solidFill>
              <a:latin typeface="Arial"/>
              <a:ea typeface="Arial"/>
              <a:cs typeface="Arial"/>
              <a:sym typeface="Arial"/>
            </a:endParaRPr>
          </a:p>
        </p:txBody>
      </p:sp>
      <p:grpSp>
        <p:nvGrpSpPr>
          <p:cNvPr id="15470" name="Google Shape;15470;p562"/>
          <p:cNvGrpSpPr/>
          <p:nvPr/>
        </p:nvGrpSpPr>
        <p:grpSpPr>
          <a:xfrm>
            <a:off x="3998925" y="4283300"/>
            <a:ext cx="1459800" cy="220200"/>
            <a:chOff x="3846525" y="4816700"/>
            <a:chExt cx="1459800" cy="220200"/>
          </a:xfrm>
        </p:grpSpPr>
        <p:sp>
          <p:nvSpPr>
            <p:cNvPr id="15471" name="Google Shape;15471;p562"/>
            <p:cNvSpPr txBox="1"/>
            <p:nvPr/>
          </p:nvSpPr>
          <p:spPr>
            <a:xfrm>
              <a:off x="3865100" y="4816700"/>
              <a:ext cx="1368300" cy="22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b="0" i="0" u="none" strike="noStrike" cap="none">
                  <a:solidFill>
                    <a:srgbClr val="000000"/>
                  </a:solidFill>
                  <a:latin typeface="Arial"/>
                  <a:ea typeface="Arial"/>
                  <a:cs typeface="Arial"/>
                  <a:sym typeface="Arial"/>
                </a:rPr>
                <a:t>metabolized to</a:t>
              </a:r>
              <a:endParaRPr b="0" i="0" u="none" strike="noStrike" cap="none">
                <a:solidFill>
                  <a:srgbClr val="000000"/>
                </a:solidFill>
                <a:latin typeface="Arial"/>
                <a:ea typeface="Arial"/>
                <a:cs typeface="Arial"/>
                <a:sym typeface="Arial"/>
              </a:endParaRPr>
            </a:p>
          </p:txBody>
        </p:sp>
        <p:cxnSp>
          <p:nvCxnSpPr>
            <p:cNvPr id="15472" name="Google Shape;15472;p562"/>
            <p:cNvCxnSpPr/>
            <p:nvPr/>
          </p:nvCxnSpPr>
          <p:spPr>
            <a:xfrm>
              <a:off x="3846525" y="4854800"/>
              <a:ext cx="1459800" cy="0"/>
            </a:xfrm>
            <a:prstGeom prst="straightConnector1">
              <a:avLst/>
            </a:prstGeom>
            <a:noFill/>
            <a:ln w="28575" cap="flat" cmpd="sng">
              <a:solidFill>
                <a:srgbClr val="595959"/>
              </a:solidFill>
              <a:prstDash val="solid"/>
              <a:round/>
              <a:headEnd type="none" w="sm" len="sm"/>
              <a:tailEnd type="triangle" w="med" len="med"/>
            </a:ln>
          </p:spPr>
        </p:cxnSp>
      </p:grpSp>
      <p:sp>
        <p:nvSpPr>
          <p:cNvPr id="15473" name="Google Shape;15473;p562"/>
          <p:cNvSpPr txBox="1"/>
          <p:nvPr/>
        </p:nvSpPr>
        <p:spPr>
          <a:xfrm>
            <a:off x="1240052" y="4101200"/>
            <a:ext cx="1712700" cy="22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highlight>
                  <a:srgbClr val="FFFF00"/>
                </a:highlight>
                <a:latin typeface="Arial"/>
                <a:ea typeface="Arial"/>
                <a:cs typeface="Arial"/>
                <a:sym typeface="Arial"/>
              </a:rPr>
              <a:t>Serotonergic</a:t>
            </a:r>
            <a:r>
              <a:rPr lang="en" b="0" i="0" u="none" strike="noStrike" cap="none">
                <a:solidFill>
                  <a:srgbClr val="000000"/>
                </a:solidFill>
                <a:latin typeface="Arial"/>
                <a:ea typeface="Arial"/>
                <a:cs typeface="Arial"/>
                <a:sym typeface="Arial"/>
              </a:rPr>
              <a:t>; </a:t>
            </a: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Tertiary amine</a:t>
            </a: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b="0" i="0" u="none" strike="noStrike" cap="none">
              <a:solidFill>
                <a:srgbClr val="000000"/>
              </a:solidFill>
              <a:latin typeface="Arial"/>
              <a:ea typeface="Arial"/>
              <a:cs typeface="Arial"/>
              <a:sym typeface="Arial"/>
            </a:endParaRPr>
          </a:p>
        </p:txBody>
      </p:sp>
      <p:sp>
        <p:nvSpPr>
          <p:cNvPr id="15474" name="Google Shape;15474;p562"/>
          <p:cNvSpPr txBox="1"/>
          <p:nvPr/>
        </p:nvSpPr>
        <p:spPr>
          <a:xfrm>
            <a:off x="6856419" y="4086450"/>
            <a:ext cx="1859100" cy="22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b="0" i="0" u="sng" strike="noStrike" cap="none">
                <a:solidFill>
                  <a:srgbClr val="000000"/>
                </a:solidFill>
                <a:latin typeface="Arial"/>
                <a:ea typeface="Arial"/>
                <a:cs typeface="Arial"/>
                <a:sym typeface="Arial"/>
              </a:rPr>
              <a:t>Nor</a:t>
            </a:r>
            <a:r>
              <a:rPr lang="en" b="0" i="0" strike="noStrike" cap="none">
                <a:solidFill>
                  <a:srgbClr val="000000"/>
                </a:solidFill>
                <a:latin typeface="Arial"/>
                <a:ea typeface="Arial"/>
                <a:cs typeface="Arial"/>
                <a:sym typeface="Arial"/>
              </a:rPr>
              <a:t>adrenergic; Secondary amine</a:t>
            </a:r>
            <a:endParaRPr b="0" i="0"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b="0" i="0" strike="noStrike" cap="none">
              <a:solidFill>
                <a:srgbClr val="000000"/>
              </a:solidFill>
              <a:latin typeface="Arial"/>
              <a:ea typeface="Arial"/>
              <a:cs typeface="Arial"/>
              <a:sym typeface="Arial"/>
            </a:endParaRP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Shape 15478"/>
        <p:cNvGrpSpPr/>
        <p:nvPr/>
      </p:nvGrpSpPr>
      <p:grpSpPr>
        <a:xfrm>
          <a:off x="0" y="0"/>
          <a:ext cx="0" cy="0"/>
          <a:chOff x="0" y="0"/>
          <a:chExt cx="0" cy="0"/>
        </a:xfrm>
      </p:grpSpPr>
      <p:sp>
        <p:nvSpPr>
          <p:cNvPr id="15479" name="Google Shape;15479;p563"/>
          <p:cNvSpPr txBox="1"/>
          <p:nvPr/>
        </p:nvSpPr>
        <p:spPr>
          <a:xfrm>
            <a:off x="5315226" y="3083425"/>
            <a:ext cx="1761900" cy="220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D</a:t>
            </a:r>
            <a:r>
              <a:rPr lang="en" sz="1800" b="1" i="0" u="none" strike="noStrike" cap="none">
                <a:solidFill>
                  <a:srgbClr val="000000"/>
                </a:solidFill>
              </a:rPr>
              <a:t>esipramine</a:t>
            </a:r>
            <a:endParaRPr sz="1800" b="1" i="0" u="none" strike="noStrike" cap="none">
              <a:solidFill>
                <a:srgbClr val="000000"/>
              </a:solidFill>
            </a:endParaRPr>
          </a:p>
          <a:p>
            <a:pPr marL="0" marR="0" lvl="0" indent="0" algn="ctr" rtl="0">
              <a:lnSpc>
                <a:spcPct val="100000"/>
              </a:lnSpc>
              <a:spcBef>
                <a:spcPts val="0"/>
              </a:spcBef>
              <a:spcAft>
                <a:spcPts val="0"/>
              </a:spcAft>
              <a:buClr>
                <a:srgbClr val="000000"/>
              </a:buClr>
              <a:buSzPts val="800"/>
              <a:buFont typeface="Arial"/>
              <a:buNone/>
            </a:pPr>
            <a:r>
              <a:rPr lang="en" sz="1800" b="1" u="sng">
                <a:highlight>
                  <a:srgbClr val="FFFF00"/>
                </a:highlight>
              </a:rPr>
              <a:t>NOR</a:t>
            </a:r>
            <a:r>
              <a:rPr lang="en" sz="1800" b="1"/>
              <a:t>PRAMIN</a:t>
            </a:r>
            <a:endParaRPr sz="1800" b="1"/>
          </a:p>
        </p:txBody>
      </p:sp>
      <p:sp>
        <p:nvSpPr>
          <p:cNvPr id="15480" name="Google Shape;15480;p563"/>
          <p:cNvSpPr txBox="1"/>
          <p:nvPr/>
        </p:nvSpPr>
        <p:spPr>
          <a:xfrm>
            <a:off x="2273575" y="3029550"/>
            <a:ext cx="1712700" cy="718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I</a:t>
            </a:r>
            <a:r>
              <a:rPr lang="en" sz="1800" b="1" i="0" u="none" strike="noStrike" cap="none">
                <a:solidFill>
                  <a:srgbClr val="000000"/>
                </a:solidFill>
              </a:rPr>
              <a:t>mipramine</a:t>
            </a:r>
            <a:endParaRPr sz="1800" b="1" i="0" u="none" strike="noStrike" cap="none">
              <a:solidFill>
                <a:srgbClr val="000000"/>
              </a:solidFill>
            </a:endParaRPr>
          </a:p>
          <a:p>
            <a:pPr marL="0" marR="0" lvl="0" indent="0" algn="ctr" rtl="0">
              <a:lnSpc>
                <a:spcPct val="100000"/>
              </a:lnSpc>
              <a:spcBef>
                <a:spcPts val="0"/>
              </a:spcBef>
              <a:spcAft>
                <a:spcPts val="0"/>
              </a:spcAft>
              <a:buClr>
                <a:srgbClr val="000000"/>
              </a:buClr>
              <a:buSzPts val="800"/>
              <a:buFont typeface="Arial"/>
              <a:buNone/>
            </a:pPr>
            <a:r>
              <a:rPr lang="en" sz="1800" b="1"/>
              <a:t>TOFRANIL</a:t>
            </a:r>
            <a:endParaRPr sz="1800" b="1"/>
          </a:p>
        </p:txBody>
      </p:sp>
      <p:pic>
        <p:nvPicPr>
          <p:cNvPr id="15481" name="Google Shape;15481;p563" descr="Resultado de imagen para imipramine structure"/>
          <p:cNvPicPr preferRelativeResize="0"/>
          <p:nvPr/>
        </p:nvPicPr>
        <p:blipFill rotWithShape="1">
          <a:blip r:embed="rId3">
            <a:alphaModFix/>
          </a:blip>
          <a:srcRect/>
          <a:stretch/>
        </p:blipFill>
        <p:spPr>
          <a:xfrm>
            <a:off x="2513578" y="3804523"/>
            <a:ext cx="1253982" cy="1297178"/>
          </a:xfrm>
          <a:prstGeom prst="rect">
            <a:avLst/>
          </a:prstGeom>
          <a:noFill/>
          <a:ln>
            <a:noFill/>
          </a:ln>
        </p:spPr>
      </p:pic>
      <p:pic>
        <p:nvPicPr>
          <p:cNvPr id="15482" name="Google Shape;15482;p563" descr="Resultado de imagen para desipramine structure"/>
          <p:cNvPicPr preferRelativeResize="0"/>
          <p:nvPr/>
        </p:nvPicPr>
        <p:blipFill rotWithShape="1">
          <a:blip r:embed="rId4">
            <a:alphaModFix/>
          </a:blip>
          <a:srcRect/>
          <a:stretch/>
        </p:blipFill>
        <p:spPr>
          <a:xfrm>
            <a:off x="5541692" y="3813273"/>
            <a:ext cx="1253982" cy="1299493"/>
          </a:xfrm>
          <a:prstGeom prst="rect">
            <a:avLst/>
          </a:prstGeom>
          <a:noFill/>
          <a:ln>
            <a:noFill/>
          </a:ln>
        </p:spPr>
      </p:pic>
      <p:pic>
        <p:nvPicPr>
          <p:cNvPr id="15483" name="Google Shape;15483;p563" descr="Resultado de imagen para nortriptyline structure"/>
          <p:cNvPicPr preferRelativeResize="0"/>
          <p:nvPr/>
        </p:nvPicPr>
        <p:blipFill rotWithShape="1">
          <a:blip r:embed="rId5">
            <a:alphaModFix/>
          </a:blip>
          <a:srcRect/>
          <a:stretch/>
        </p:blipFill>
        <p:spPr>
          <a:xfrm>
            <a:off x="5572318" y="1280620"/>
            <a:ext cx="1195827" cy="1236977"/>
          </a:xfrm>
          <a:prstGeom prst="rect">
            <a:avLst/>
          </a:prstGeom>
          <a:noFill/>
          <a:ln>
            <a:noFill/>
          </a:ln>
        </p:spPr>
      </p:pic>
      <p:pic>
        <p:nvPicPr>
          <p:cNvPr id="15484" name="Google Shape;15484;p563" descr="Resultado de imagen para amitriptyline structure"/>
          <p:cNvPicPr preferRelativeResize="0"/>
          <p:nvPr/>
        </p:nvPicPr>
        <p:blipFill rotWithShape="1">
          <a:blip r:embed="rId6">
            <a:alphaModFix/>
          </a:blip>
          <a:srcRect/>
          <a:stretch/>
        </p:blipFill>
        <p:spPr>
          <a:xfrm>
            <a:off x="2445725" y="1358300"/>
            <a:ext cx="1368390" cy="1299474"/>
          </a:xfrm>
          <a:prstGeom prst="rect">
            <a:avLst/>
          </a:prstGeom>
          <a:noFill/>
          <a:ln>
            <a:noFill/>
          </a:ln>
        </p:spPr>
      </p:pic>
      <p:sp>
        <p:nvSpPr>
          <p:cNvPr id="15485" name="Google Shape;15485;p563"/>
          <p:cNvSpPr txBox="1"/>
          <p:nvPr/>
        </p:nvSpPr>
        <p:spPr>
          <a:xfrm>
            <a:off x="5161883" y="600975"/>
            <a:ext cx="2039100" cy="220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u="sng">
                <a:highlight>
                  <a:srgbClr val="FFFF00"/>
                </a:highlight>
              </a:rPr>
              <a:t>N</a:t>
            </a:r>
            <a:r>
              <a:rPr lang="en" sz="1800" b="1" i="0" u="sng" strike="noStrike" cap="none">
                <a:solidFill>
                  <a:srgbClr val="000000"/>
                </a:solidFill>
                <a:highlight>
                  <a:srgbClr val="FFFF00"/>
                </a:highlight>
              </a:rPr>
              <a:t>or</a:t>
            </a:r>
            <a:r>
              <a:rPr lang="en" sz="1800" b="1" i="0" u="none" strike="noStrike" cap="none">
                <a:solidFill>
                  <a:srgbClr val="000000"/>
                </a:solidFill>
              </a:rPr>
              <a:t>triptyline</a:t>
            </a:r>
            <a:endParaRPr sz="1800" b="1" i="0" u="none" strike="noStrike" cap="none">
              <a:solidFill>
                <a:srgbClr val="000000"/>
              </a:solidFill>
            </a:endParaRPr>
          </a:p>
          <a:p>
            <a:pPr marL="0" marR="0" lvl="0" indent="0" algn="ctr" rtl="0">
              <a:lnSpc>
                <a:spcPct val="100000"/>
              </a:lnSpc>
              <a:spcBef>
                <a:spcPts val="0"/>
              </a:spcBef>
              <a:spcAft>
                <a:spcPts val="0"/>
              </a:spcAft>
              <a:buClr>
                <a:srgbClr val="000000"/>
              </a:buClr>
              <a:buSzPts val="800"/>
              <a:buFont typeface="Arial"/>
              <a:buNone/>
            </a:pPr>
            <a:r>
              <a:rPr lang="en" sz="1800" b="1"/>
              <a:t>PAMELOR</a:t>
            </a:r>
            <a:endParaRPr sz="1800" b="1"/>
          </a:p>
        </p:txBody>
      </p:sp>
      <p:sp>
        <p:nvSpPr>
          <p:cNvPr id="15486" name="Google Shape;15486;p563"/>
          <p:cNvSpPr txBox="1"/>
          <p:nvPr/>
        </p:nvSpPr>
        <p:spPr>
          <a:xfrm>
            <a:off x="2336409" y="600975"/>
            <a:ext cx="1673700" cy="220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A</a:t>
            </a:r>
            <a:r>
              <a:rPr lang="en" sz="1800" b="1" i="0" u="none" strike="noStrike" cap="none">
                <a:solidFill>
                  <a:srgbClr val="000000"/>
                </a:solidFill>
              </a:rPr>
              <a:t>mitriptylin</a:t>
            </a:r>
            <a:r>
              <a:rPr lang="en" sz="1800" b="1"/>
              <a:t>e</a:t>
            </a:r>
            <a:endParaRPr sz="1800" b="1"/>
          </a:p>
          <a:p>
            <a:pPr marL="0" marR="0" lvl="0" indent="0" algn="ctr" rtl="0">
              <a:lnSpc>
                <a:spcPct val="100000"/>
              </a:lnSpc>
              <a:spcBef>
                <a:spcPts val="0"/>
              </a:spcBef>
              <a:spcAft>
                <a:spcPts val="0"/>
              </a:spcAft>
              <a:buClr>
                <a:srgbClr val="000000"/>
              </a:buClr>
              <a:buSzPts val="800"/>
              <a:buFont typeface="Arial"/>
              <a:buNone/>
            </a:pPr>
            <a:r>
              <a:rPr lang="en" sz="1800" b="1"/>
              <a:t>ELAVIL</a:t>
            </a:r>
            <a:endParaRPr sz="1800" b="1"/>
          </a:p>
        </p:txBody>
      </p:sp>
      <p:grpSp>
        <p:nvGrpSpPr>
          <p:cNvPr id="15487" name="Google Shape;15487;p563"/>
          <p:cNvGrpSpPr/>
          <p:nvPr/>
        </p:nvGrpSpPr>
        <p:grpSpPr>
          <a:xfrm>
            <a:off x="3998925" y="1806800"/>
            <a:ext cx="1459800" cy="220200"/>
            <a:chOff x="3998925" y="2492600"/>
            <a:chExt cx="1459800" cy="220200"/>
          </a:xfrm>
        </p:grpSpPr>
        <p:sp>
          <p:nvSpPr>
            <p:cNvPr id="15488" name="Google Shape;15488;p563"/>
            <p:cNvSpPr txBox="1"/>
            <p:nvPr/>
          </p:nvSpPr>
          <p:spPr>
            <a:xfrm>
              <a:off x="4017500" y="2492600"/>
              <a:ext cx="1368300" cy="22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b="0" i="0" u="none" strike="noStrike" cap="none">
                  <a:solidFill>
                    <a:srgbClr val="000000"/>
                  </a:solidFill>
                  <a:latin typeface="Arial"/>
                  <a:ea typeface="Arial"/>
                  <a:cs typeface="Arial"/>
                  <a:sym typeface="Arial"/>
                </a:rPr>
                <a:t>metabolized to</a:t>
              </a:r>
              <a:endParaRPr b="0" i="0" u="none" strike="noStrike" cap="none">
                <a:solidFill>
                  <a:srgbClr val="000000"/>
                </a:solidFill>
                <a:latin typeface="Arial"/>
                <a:ea typeface="Arial"/>
                <a:cs typeface="Arial"/>
                <a:sym typeface="Arial"/>
              </a:endParaRPr>
            </a:p>
          </p:txBody>
        </p:sp>
        <p:cxnSp>
          <p:nvCxnSpPr>
            <p:cNvPr id="15489" name="Google Shape;15489;p563"/>
            <p:cNvCxnSpPr/>
            <p:nvPr/>
          </p:nvCxnSpPr>
          <p:spPr>
            <a:xfrm>
              <a:off x="3998925" y="2530700"/>
              <a:ext cx="1459800" cy="0"/>
            </a:xfrm>
            <a:prstGeom prst="straightConnector1">
              <a:avLst/>
            </a:prstGeom>
            <a:noFill/>
            <a:ln w="28575" cap="flat" cmpd="sng">
              <a:solidFill>
                <a:srgbClr val="595959"/>
              </a:solidFill>
              <a:prstDash val="solid"/>
              <a:round/>
              <a:headEnd type="none" w="sm" len="sm"/>
              <a:tailEnd type="triangle" w="med" len="med"/>
            </a:ln>
          </p:spPr>
        </p:cxnSp>
      </p:grpSp>
      <p:sp>
        <p:nvSpPr>
          <p:cNvPr id="15490" name="Google Shape;15490;p563"/>
          <p:cNvSpPr txBox="1"/>
          <p:nvPr/>
        </p:nvSpPr>
        <p:spPr>
          <a:xfrm>
            <a:off x="1240052" y="1510400"/>
            <a:ext cx="1712700" cy="22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Serotonergic; </a:t>
            </a: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Tertiary amine</a:t>
            </a: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b="0" i="0" u="none" strike="noStrike" cap="none">
              <a:solidFill>
                <a:srgbClr val="000000"/>
              </a:solidFill>
              <a:latin typeface="Arial"/>
              <a:ea typeface="Arial"/>
              <a:cs typeface="Arial"/>
              <a:sym typeface="Arial"/>
            </a:endParaRPr>
          </a:p>
        </p:txBody>
      </p:sp>
      <p:sp>
        <p:nvSpPr>
          <p:cNvPr id="15491" name="Google Shape;15491;p563"/>
          <p:cNvSpPr txBox="1"/>
          <p:nvPr/>
        </p:nvSpPr>
        <p:spPr>
          <a:xfrm>
            <a:off x="6856419" y="1495650"/>
            <a:ext cx="1859100" cy="22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b="0" i="0" u="sng" strike="noStrike" cap="none">
                <a:solidFill>
                  <a:srgbClr val="000000"/>
                </a:solidFill>
                <a:highlight>
                  <a:srgbClr val="FFFF00"/>
                </a:highlight>
                <a:latin typeface="Arial"/>
                <a:ea typeface="Arial"/>
                <a:cs typeface="Arial"/>
                <a:sym typeface="Arial"/>
              </a:rPr>
              <a:t>Nor</a:t>
            </a:r>
            <a:r>
              <a:rPr lang="en" b="0" i="0" u="none" strike="noStrike" cap="none">
                <a:solidFill>
                  <a:srgbClr val="000000"/>
                </a:solidFill>
                <a:latin typeface="Arial"/>
                <a:ea typeface="Arial"/>
                <a:cs typeface="Arial"/>
                <a:sym typeface="Arial"/>
              </a:rPr>
              <a:t>adrenergic; Secondary amine</a:t>
            </a: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b="0" i="0" u="none" strike="noStrike" cap="none">
              <a:solidFill>
                <a:srgbClr val="000000"/>
              </a:solidFill>
              <a:latin typeface="Arial"/>
              <a:ea typeface="Arial"/>
              <a:cs typeface="Arial"/>
              <a:sym typeface="Arial"/>
            </a:endParaRPr>
          </a:p>
        </p:txBody>
      </p:sp>
      <p:pic>
        <p:nvPicPr>
          <p:cNvPr id="15492" name="Google Shape;15492;p563" descr="Resultado de imagen para tricycle png"/>
          <p:cNvPicPr preferRelativeResize="0"/>
          <p:nvPr/>
        </p:nvPicPr>
        <p:blipFill rotWithShape="1">
          <a:blip r:embed="rId7">
            <a:alphaModFix/>
          </a:blip>
          <a:srcRect/>
          <a:stretch/>
        </p:blipFill>
        <p:spPr>
          <a:xfrm>
            <a:off x="144425" y="8125"/>
            <a:ext cx="569175" cy="569200"/>
          </a:xfrm>
          <a:prstGeom prst="rect">
            <a:avLst/>
          </a:prstGeom>
          <a:noFill/>
          <a:ln>
            <a:noFill/>
          </a:ln>
        </p:spPr>
      </p:pic>
      <p:sp>
        <p:nvSpPr>
          <p:cNvPr id="15493" name="Google Shape;15493;p563"/>
          <p:cNvSpPr txBox="1"/>
          <p:nvPr/>
        </p:nvSpPr>
        <p:spPr>
          <a:xfrm>
            <a:off x="904925" y="55750"/>
            <a:ext cx="4334100" cy="46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800" b="0" i="0" u="none" strike="noStrike" cap="none">
                <a:solidFill>
                  <a:srgbClr val="000000"/>
                </a:solidFill>
                <a:latin typeface="Arial"/>
                <a:ea typeface="Arial"/>
                <a:cs typeface="Arial"/>
                <a:sym typeface="Arial"/>
              </a:rPr>
              <a:t>Tricyclic Antidepressants</a:t>
            </a:r>
            <a:endParaRPr sz="1600" b="0" i="0" u="none" strike="noStrike" cap="none">
              <a:solidFill>
                <a:srgbClr val="000000"/>
              </a:solidFill>
              <a:latin typeface="Arial"/>
              <a:ea typeface="Arial"/>
              <a:cs typeface="Arial"/>
              <a:sym typeface="Arial"/>
            </a:endParaRPr>
          </a:p>
        </p:txBody>
      </p:sp>
      <p:grpSp>
        <p:nvGrpSpPr>
          <p:cNvPr id="15494" name="Google Shape;15494;p563"/>
          <p:cNvGrpSpPr/>
          <p:nvPr/>
        </p:nvGrpSpPr>
        <p:grpSpPr>
          <a:xfrm>
            <a:off x="3998925" y="4283300"/>
            <a:ext cx="1459800" cy="220200"/>
            <a:chOff x="3846525" y="4816700"/>
            <a:chExt cx="1459800" cy="220200"/>
          </a:xfrm>
        </p:grpSpPr>
        <p:sp>
          <p:nvSpPr>
            <p:cNvPr id="15495" name="Google Shape;15495;p563"/>
            <p:cNvSpPr txBox="1"/>
            <p:nvPr/>
          </p:nvSpPr>
          <p:spPr>
            <a:xfrm>
              <a:off x="3865100" y="4816700"/>
              <a:ext cx="1368300" cy="22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b="0" i="0" u="none" strike="noStrike" cap="none">
                  <a:solidFill>
                    <a:srgbClr val="000000"/>
                  </a:solidFill>
                  <a:latin typeface="Arial"/>
                  <a:ea typeface="Arial"/>
                  <a:cs typeface="Arial"/>
                  <a:sym typeface="Arial"/>
                </a:rPr>
                <a:t>metabolized to</a:t>
              </a:r>
              <a:endParaRPr b="0" i="0" u="none" strike="noStrike" cap="none">
                <a:solidFill>
                  <a:srgbClr val="000000"/>
                </a:solidFill>
                <a:latin typeface="Arial"/>
                <a:ea typeface="Arial"/>
                <a:cs typeface="Arial"/>
                <a:sym typeface="Arial"/>
              </a:endParaRPr>
            </a:p>
          </p:txBody>
        </p:sp>
        <p:cxnSp>
          <p:nvCxnSpPr>
            <p:cNvPr id="15496" name="Google Shape;15496;p563"/>
            <p:cNvCxnSpPr/>
            <p:nvPr/>
          </p:nvCxnSpPr>
          <p:spPr>
            <a:xfrm>
              <a:off x="3846525" y="4854800"/>
              <a:ext cx="1459800" cy="0"/>
            </a:xfrm>
            <a:prstGeom prst="straightConnector1">
              <a:avLst/>
            </a:prstGeom>
            <a:noFill/>
            <a:ln w="28575" cap="flat" cmpd="sng">
              <a:solidFill>
                <a:srgbClr val="595959"/>
              </a:solidFill>
              <a:prstDash val="solid"/>
              <a:round/>
              <a:headEnd type="none" w="sm" len="sm"/>
              <a:tailEnd type="triangle" w="med" len="med"/>
            </a:ln>
          </p:spPr>
        </p:cxnSp>
      </p:grpSp>
      <p:sp>
        <p:nvSpPr>
          <p:cNvPr id="15497" name="Google Shape;15497;p563"/>
          <p:cNvSpPr txBox="1"/>
          <p:nvPr/>
        </p:nvSpPr>
        <p:spPr>
          <a:xfrm>
            <a:off x="1240052" y="4101200"/>
            <a:ext cx="1712700" cy="22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Serotonergic; </a:t>
            </a: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Tertiary amine</a:t>
            </a: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b="0" i="0" u="none" strike="noStrike" cap="none">
              <a:solidFill>
                <a:srgbClr val="000000"/>
              </a:solidFill>
              <a:latin typeface="Arial"/>
              <a:ea typeface="Arial"/>
              <a:cs typeface="Arial"/>
              <a:sym typeface="Arial"/>
            </a:endParaRPr>
          </a:p>
        </p:txBody>
      </p:sp>
      <p:sp>
        <p:nvSpPr>
          <p:cNvPr id="15498" name="Google Shape;15498;p563"/>
          <p:cNvSpPr txBox="1"/>
          <p:nvPr/>
        </p:nvSpPr>
        <p:spPr>
          <a:xfrm>
            <a:off x="6856419" y="4086450"/>
            <a:ext cx="1859100" cy="22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b="0" i="0" u="sng" strike="noStrike" cap="none">
                <a:solidFill>
                  <a:srgbClr val="000000"/>
                </a:solidFill>
                <a:highlight>
                  <a:srgbClr val="FFFF00"/>
                </a:highlight>
                <a:latin typeface="Arial"/>
                <a:ea typeface="Arial"/>
                <a:cs typeface="Arial"/>
                <a:sym typeface="Arial"/>
              </a:rPr>
              <a:t>Nor</a:t>
            </a:r>
            <a:r>
              <a:rPr lang="en" b="0" i="0" strike="noStrike" cap="none">
                <a:solidFill>
                  <a:srgbClr val="000000"/>
                </a:solidFill>
                <a:latin typeface="Arial"/>
                <a:ea typeface="Arial"/>
                <a:cs typeface="Arial"/>
                <a:sym typeface="Arial"/>
              </a:rPr>
              <a:t>adrenergic; Secondary amine</a:t>
            </a:r>
            <a:endParaRPr b="0" i="0"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b="0" i="0" strike="noStrike" cap="none">
              <a:solidFill>
                <a:srgbClr val="000000"/>
              </a:solidFill>
              <a:latin typeface="Arial"/>
              <a:ea typeface="Arial"/>
              <a:cs typeface="Arial"/>
              <a:sym typeface="Arial"/>
            </a:endParaRP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Shape 15502"/>
        <p:cNvGrpSpPr/>
        <p:nvPr/>
      </p:nvGrpSpPr>
      <p:grpSpPr>
        <a:xfrm>
          <a:off x="0" y="0"/>
          <a:ext cx="0" cy="0"/>
          <a:chOff x="0" y="0"/>
          <a:chExt cx="0" cy="0"/>
        </a:xfrm>
      </p:grpSpPr>
      <p:sp>
        <p:nvSpPr>
          <p:cNvPr id="15503" name="Google Shape;15503;p564"/>
          <p:cNvSpPr txBox="1"/>
          <p:nvPr/>
        </p:nvSpPr>
        <p:spPr>
          <a:xfrm>
            <a:off x="357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Tricyclic antidepressants (TCAs)</a:t>
            </a:r>
            <a:endParaRPr sz="1500" b="1"/>
          </a:p>
        </p:txBody>
      </p:sp>
      <p:grpSp>
        <p:nvGrpSpPr>
          <p:cNvPr id="15504" name="Google Shape;15504;p564"/>
          <p:cNvGrpSpPr/>
          <p:nvPr/>
        </p:nvGrpSpPr>
        <p:grpSpPr>
          <a:xfrm>
            <a:off x="3389675" y="1581964"/>
            <a:ext cx="2565521" cy="2090209"/>
            <a:chOff x="300800" y="1039676"/>
            <a:chExt cx="2565521" cy="2090209"/>
          </a:xfrm>
        </p:grpSpPr>
        <p:pic>
          <p:nvPicPr>
            <p:cNvPr id="15505" name="Google Shape;15505;p564"/>
            <p:cNvPicPr preferRelativeResize="0"/>
            <p:nvPr/>
          </p:nvPicPr>
          <p:blipFill>
            <a:blip r:embed="rId3">
              <a:alphaModFix/>
            </a:blip>
            <a:stretch>
              <a:fillRect/>
            </a:stretch>
          </p:blipFill>
          <p:spPr>
            <a:xfrm>
              <a:off x="300800" y="1039676"/>
              <a:ext cx="2565521" cy="2090209"/>
            </a:xfrm>
            <a:prstGeom prst="rect">
              <a:avLst/>
            </a:prstGeom>
            <a:noFill/>
            <a:ln>
              <a:noFill/>
            </a:ln>
          </p:spPr>
        </p:pic>
        <p:sp>
          <p:nvSpPr>
            <p:cNvPr id="15506" name="Google Shape;15506;p564"/>
            <p:cNvSpPr/>
            <p:nvPr/>
          </p:nvSpPr>
          <p:spPr>
            <a:xfrm>
              <a:off x="1151122" y="1561250"/>
              <a:ext cx="448800" cy="4488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07" name="Google Shape;15507;p564"/>
          <p:cNvGrpSpPr/>
          <p:nvPr/>
        </p:nvGrpSpPr>
        <p:grpSpPr>
          <a:xfrm>
            <a:off x="282442" y="1572426"/>
            <a:ext cx="2565521" cy="2090209"/>
            <a:chOff x="3444742" y="1100938"/>
            <a:chExt cx="2565521" cy="2090209"/>
          </a:xfrm>
        </p:grpSpPr>
        <p:pic>
          <p:nvPicPr>
            <p:cNvPr id="15508" name="Google Shape;15508;p564"/>
            <p:cNvPicPr preferRelativeResize="0"/>
            <p:nvPr/>
          </p:nvPicPr>
          <p:blipFill>
            <a:blip r:embed="rId4">
              <a:alphaModFix/>
            </a:blip>
            <a:stretch>
              <a:fillRect/>
            </a:stretch>
          </p:blipFill>
          <p:spPr>
            <a:xfrm>
              <a:off x="3444742" y="1100938"/>
              <a:ext cx="2565521" cy="2090209"/>
            </a:xfrm>
            <a:prstGeom prst="rect">
              <a:avLst/>
            </a:prstGeom>
            <a:noFill/>
            <a:ln>
              <a:noFill/>
            </a:ln>
          </p:spPr>
        </p:pic>
        <p:sp>
          <p:nvSpPr>
            <p:cNvPr id="15509" name="Google Shape;15509;p564"/>
            <p:cNvSpPr/>
            <p:nvPr/>
          </p:nvSpPr>
          <p:spPr>
            <a:xfrm>
              <a:off x="4275622" y="1636163"/>
              <a:ext cx="448800" cy="4488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10" name="Google Shape;15510;p564"/>
          <p:cNvGrpSpPr/>
          <p:nvPr/>
        </p:nvGrpSpPr>
        <p:grpSpPr>
          <a:xfrm>
            <a:off x="6401506" y="1596242"/>
            <a:ext cx="2657145" cy="2090209"/>
            <a:chOff x="6391981" y="1100942"/>
            <a:chExt cx="2657145" cy="2090209"/>
          </a:xfrm>
        </p:grpSpPr>
        <p:pic>
          <p:nvPicPr>
            <p:cNvPr id="15511" name="Google Shape;15511;p564"/>
            <p:cNvPicPr preferRelativeResize="0"/>
            <p:nvPr/>
          </p:nvPicPr>
          <p:blipFill>
            <a:blip r:embed="rId5">
              <a:alphaModFix/>
            </a:blip>
            <a:stretch>
              <a:fillRect/>
            </a:stretch>
          </p:blipFill>
          <p:spPr>
            <a:xfrm>
              <a:off x="6391981" y="1100942"/>
              <a:ext cx="2657145" cy="2090209"/>
            </a:xfrm>
            <a:prstGeom prst="rect">
              <a:avLst/>
            </a:prstGeom>
            <a:noFill/>
            <a:ln>
              <a:noFill/>
            </a:ln>
          </p:spPr>
        </p:pic>
        <p:sp>
          <p:nvSpPr>
            <p:cNvPr id="15512" name="Google Shape;15512;p564"/>
            <p:cNvSpPr/>
            <p:nvPr/>
          </p:nvSpPr>
          <p:spPr>
            <a:xfrm>
              <a:off x="7314172" y="1636163"/>
              <a:ext cx="448800" cy="4488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13" name="Google Shape;15513;p564"/>
          <p:cNvSpPr txBox="1"/>
          <p:nvPr/>
        </p:nvSpPr>
        <p:spPr>
          <a:xfrm>
            <a:off x="880650" y="5265750"/>
            <a:ext cx="8178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*Gillman: clomipramine and imipramine (but not other TCAs) can cause severe serotonin toxicity in combo with MAOI</a:t>
            </a:r>
            <a:endParaRPr sz="1100"/>
          </a:p>
        </p:txBody>
      </p:sp>
      <p:sp>
        <p:nvSpPr>
          <p:cNvPr id="15514" name="Google Shape;15514;p564"/>
          <p:cNvSpPr txBox="1"/>
          <p:nvPr/>
        </p:nvSpPr>
        <p:spPr>
          <a:xfrm>
            <a:off x="4330500" y="-546325"/>
            <a:ext cx="5915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Block 5HT2A: Amitriptyline, Nortriptyline, Amoxapine, Clomipramine, Doxepin, Maprotiline, Imipramine, </a:t>
            </a:r>
            <a:endParaRPr sz="700"/>
          </a:p>
        </p:txBody>
      </p:sp>
      <p:sp>
        <p:nvSpPr>
          <p:cNvPr id="15515" name="Google Shape;15515;p564"/>
          <p:cNvSpPr txBox="1"/>
          <p:nvPr/>
        </p:nvSpPr>
        <p:spPr>
          <a:xfrm>
            <a:off x="35775" y="-365775"/>
            <a:ext cx="5228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5HT2C inverse agonists: amitriptyline and nortriptyline</a:t>
            </a:r>
            <a:endParaRPr sz="700"/>
          </a:p>
        </p:txBody>
      </p:sp>
      <p:sp>
        <p:nvSpPr>
          <p:cNvPr id="15516" name="Google Shape;15516;p564"/>
          <p:cNvSpPr txBox="1"/>
          <p:nvPr/>
        </p:nvSpPr>
        <p:spPr>
          <a:xfrm>
            <a:off x="2539800" y="-365775"/>
            <a:ext cx="8093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5HT2C antagonists: fluoxetine, mirtazapine, nefazodone, trazodone</a:t>
            </a:r>
            <a:endParaRPr sz="700"/>
          </a:p>
        </p:txBody>
      </p:sp>
      <p:sp>
        <p:nvSpPr>
          <p:cNvPr id="15517" name="Google Shape;15517;p564"/>
          <p:cNvSpPr txBox="1"/>
          <p:nvPr/>
        </p:nvSpPr>
        <p:spPr>
          <a:xfrm>
            <a:off x="8696100" y="2420875"/>
            <a:ext cx="4020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t>*</a:t>
            </a:r>
            <a:endParaRPr sz="1100"/>
          </a:p>
        </p:txBody>
      </p:sp>
      <p:pic>
        <p:nvPicPr>
          <p:cNvPr id="15518" name="Google Shape;15518;p564" descr="Resultado de imagen para tricycle png"/>
          <p:cNvPicPr preferRelativeResize="0"/>
          <p:nvPr/>
        </p:nvPicPr>
        <p:blipFill rotWithShape="1">
          <a:blip r:embed="rId6">
            <a:alphaModFix/>
          </a:blip>
          <a:srcRect/>
          <a:stretch/>
        </p:blipFill>
        <p:spPr>
          <a:xfrm>
            <a:off x="8402600" y="114475"/>
            <a:ext cx="569175" cy="569200"/>
          </a:xfrm>
          <a:prstGeom prst="rect">
            <a:avLst/>
          </a:prstGeom>
          <a:noFill/>
          <a:ln>
            <a:noFill/>
          </a:ln>
        </p:spPr>
      </p:pic>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Shape 15522"/>
        <p:cNvGrpSpPr/>
        <p:nvPr/>
      </p:nvGrpSpPr>
      <p:grpSpPr>
        <a:xfrm>
          <a:off x="0" y="0"/>
          <a:ext cx="0" cy="0"/>
          <a:chOff x="0" y="0"/>
          <a:chExt cx="0" cy="0"/>
        </a:xfrm>
      </p:grpSpPr>
      <p:sp>
        <p:nvSpPr>
          <p:cNvPr id="15523" name="Google Shape;15523;p565"/>
          <p:cNvSpPr txBox="1"/>
          <p:nvPr/>
        </p:nvSpPr>
        <p:spPr>
          <a:xfrm>
            <a:off x="357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Tricyclic antidepressants (TCAs)</a:t>
            </a:r>
            <a:endParaRPr sz="1500" b="1"/>
          </a:p>
        </p:txBody>
      </p:sp>
      <p:sp>
        <p:nvSpPr>
          <p:cNvPr id="15524" name="Google Shape;15524;p565"/>
          <p:cNvSpPr txBox="1"/>
          <p:nvPr/>
        </p:nvSpPr>
        <p:spPr>
          <a:xfrm>
            <a:off x="831038" y="3672175"/>
            <a:ext cx="13731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nortriptyline</a:t>
            </a:r>
            <a:endParaRPr>
              <a:solidFill>
                <a:schemeClr val="dk1"/>
              </a:solidFill>
            </a:endParaRPr>
          </a:p>
          <a:p>
            <a:pPr marL="0" lvl="0" indent="0" algn="l" rtl="0">
              <a:spcBef>
                <a:spcPts val="0"/>
              </a:spcBef>
              <a:spcAft>
                <a:spcPts val="0"/>
              </a:spcAft>
              <a:buNone/>
            </a:pPr>
            <a:r>
              <a:rPr lang="en"/>
              <a:t>desipramine</a:t>
            </a:r>
            <a:endParaRPr/>
          </a:p>
          <a:p>
            <a:pPr marL="0" lvl="0" indent="0" algn="l" rtl="0">
              <a:spcBef>
                <a:spcPts val="0"/>
              </a:spcBef>
              <a:spcAft>
                <a:spcPts val="0"/>
              </a:spcAft>
              <a:buNone/>
            </a:pPr>
            <a:endParaRPr/>
          </a:p>
        </p:txBody>
      </p:sp>
      <p:grpSp>
        <p:nvGrpSpPr>
          <p:cNvPr id="15525" name="Google Shape;15525;p565"/>
          <p:cNvGrpSpPr/>
          <p:nvPr/>
        </p:nvGrpSpPr>
        <p:grpSpPr>
          <a:xfrm>
            <a:off x="3389675" y="1581964"/>
            <a:ext cx="2565521" cy="2090209"/>
            <a:chOff x="300800" y="1039676"/>
            <a:chExt cx="2565521" cy="2090209"/>
          </a:xfrm>
        </p:grpSpPr>
        <p:pic>
          <p:nvPicPr>
            <p:cNvPr id="15526" name="Google Shape;15526;p565"/>
            <p:cNvPicPr preferRelativeResize="0"/>
            <p:nvPr/>
          </p:nvPicPr>
          <p:blipFill>
            <a:blip r:embed="rId3">
              <a:alphaModFix/>
            </a:blip>
            <a:stretch>
              <a:fillRect/>
            </a:stretch>
          </p:blipFill>
          <p:spPr>
            <a:xfrm>
              <a:off x="300800" y="1039676"/>
              <a:ext cx="2565521" cy="2090209"/>
            </a:xfrm>
            <a:prstGeom prst="rect">
              <a:avLst/>
            </a:prstGeom>
            <a:noFill/>
            <a:ln>
              <a:noFill/>
            </a:ln>
          </p:spPr>
        </p:pic>
        <p:sp>
          <p:nvSpPr>
            <p:cNvPr id="15527" name="Google Shape;15527;p565"/>
            <p:cNvSpPr/>
            <p:nvPr/>
          </p:nvSpPr>
          <p:spPr>
            <a:xfrm>
              <a:off x="1151122" y="1561250"/>
              <a:ext cx="448800" cy="4488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28" name="Google Shape;15528;p565"/>
          <p:cNvGrpSpPr/>
          <p:nvPr/>
        </p:nvGrpSpPr>
        <p:grpSpPr>
          <a:xfrm>
            <a:off x="282442" y="1572426"/>
            <a:ext cx="2565521" cy="2090209"/>
            <a:chOff x="3444742" y="1100938"/>
            <a:chExt cx="2565521" cy="2090209"/>
          </a:xfrm>
        </p:grpSpPr>
        <p:pic>
          <p:nvPicPr>
            <p:cNvPr id="15529" name="Google Shape;15529;p565"/>
            <p:cNvPicPr preferRelativeResize="0"/>
            <p:nvPr/>
          </p:nvPicPr>
          <p:blipFill>
            <a:blip r:embed="rId4">
              <a:alphaModFix/>
            </a:blip>
            <a:stretch>
              <a:fillRect/>
            </a:stretch>
          </p:blipFill>
          <p:spPr>
            <a:xfrm>
              <a:off x="3444742" y="1100938"/>
              <a:ext cx="2565521" cy="2090209"/>
            </a:xfrm>
            <a:prstGeom prst="rect">
              <a:avLst/>
            </a:prstGeom>
            <a:noFill/>
            <a:ln>
              <a:noFill/>
            </a:ln>
          </p:spPr>
        </p:pic>
        <p:sp>
          <p:nvSpPr>
            <p:cNvPr id="15530" name="Google Shape;15530;p565"/>
            <p:cNvSpPr/>
            <p:nvPr/>
          </p:nvSpPr>
          <p:spPr>
            <a:xfrm>
              <a:off x="4275622" y="1636163"/>
              <a:ext cx="448800" cy="4488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31" name="Google Shape;15531;p565"/>
          <p:cNvGrpSpPr/>
          <p:nvPr/>
        </p:nvGrpSpPr>
        <p:grpSpPr>
          <a:xfrm>
            <a:off x="6401506" y="1596242"/>
            <a:ext cx="2657145" cy="2090209"/>
            <a:chOff x="6391981" y="1100942"/>
            <a:chExt cx="2657145" cy="2090209"/>
          </a:xfrm>
        </p:grpSpPr>
        <p:pic>
          <p:nvPicPr>
            <p:cNvPr id="15532" name="Google Shape;15532;p565"/>
            <p:cNvPicPr preferRelativeResize="0"/>
            <p:nvPr/>
          </p:nvPicPr>
          <p:blipFill>
            <a:blip r:embed="rId5">
              <a:alphaModFix/>
            </a:blip>
            <a:stretch>
              <a:fillRect/>
            </a:stretch>
          </p:blipFill>
          <p:spPr>
            <a:xfrm>
              <a:off x="6391981" y="1100942"/>
              <a:ext cx="2657145" cy="2090209"/>
            </a:xfrm>
            <a:prstGeom prst="rect">
              <a:avLst/>
            </a:prstGeom>
            <a:noFill/>
            <a:ln>
              <a:noFill/>
            </a:ln>
          </p:spPr>
        </p:pic>
        <p:sp>
          <p:nvSpPr>
            <p:cNvPr id="15533" name="Google Shape;15533;p565"/>
            <p:cNvSpPr/>
            <p:nvPr/>
          </p:nvSpPr>
          <p:spPr>
            <a:xfrm>
              <a:off x="7314172" y="1636163"/>
              <a:ext cx="448800" cy="4488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34" name="Google Shape;15534;p565"/>
          <p:cNvSpPr txBox="1"/>
          <p:nvPr/>
        </p:nvSpPr>
        <p:spPr>
          <a:xfrm>
            <a:off x="880650" y="5313375"/>
            <a:ext cx="8178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*Gillman: clomipramine and imipramine (but not other TCAs) can cause severe serotonin toxicity in combo with MAOI</a:t>
            </a:r>
            <a:endParaRPr sz="1100"/>
          </a:p>
        </p:txBody>
      </p:sp>
      <p:sp>
        <p:nvSpPr>
          <p:cNvPr id="15535" name="Google Shape;15535;p565"/>
          <p:cNvSpPr txBox="1"/>
          <p:nvPr/>
        </p:nvSpPr>
        <p:spPr>
          <a:xfrm>
            <a:off x="4330500" y="-546325"/>
            <a:ext cx="5915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Block 5HT2A: Amitriptyline, Nortriptyline, Amoxapine, Clomipramine, Doxepin, Maprotiline, Imipramine, </a:t>
            </a:r>
            <a:endParaRPr sz="700"/>
          </a:p>
        </p:txBody>
      </p:sp>
      <p:sp>
        <p:nvSpPr>
          <p:cNvPr id="15536" name="Google Shape;15536;p565"/>
          <p:cNvSpPr txBox="1"/>
          <p:nvPr/>
        </p:nvSpPr>
        <p:spPr>
          <a:xfrm>
            <a:off x="35775" y="-365775"/>
            <a:ext cx="5228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5HT2C inverse agonists: amitriptyline and nortriptyline</a:t>
            </a:r>
            <a:endParaRPr sz="700"/>
          </a:p>
        </p:txBody>
      </p:sp>
      <p:sp>
        <p:nvSpPr>
          <p:cNvPr id="15537" name="Google Shape;15537;p565"/>
          <p:cNvSpPr txBox="1"/>
          <p:nvPr/>
        </p:nvSpPr>
        <p:spPr>
          <a:xfrm>
            <a:off x="2539800" y="-365775"/>
            <a:ext cx="8093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5HT2C antagonists: fluoxetine, mirtazapine, nefazodone, trazodone</a:t>
            </a:r>
            <a:endParaRPr sz="700"/>
          </a:p>
        </p:txBody>
      </p:sp>
      <p:sp>
        <p:nvSpPr>
          <p:cNvPr id="15538" name="Google Shape;15538;p565"/>
          <p:cNvSpPr txBox="1"/>
          <p:nvPr/>
        </p:nvSpPr>
        <p:spPr>
          <a:xfrm>
            <a:off x="8696100" y="2420875"/>
            <a:ext cx="4020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t>*</a:t>
            </a:r>
            <a:endParaRPr sz="1100"/>
          </a:p>
        </p:txBody>
      </p:sp>
      <p:pic>
        <p:nvPicPr>
          <p:cNvPr id="15539" name="Google Shape;15539;p565" descr="Resultado de imagen para tricycle png"/>
          <p:cNvPicPr preferRelativeResize="0"/>
          <p:nvPr/>
        </p:nvPicPr>
        <p:blipFill rotWithShape="1">
          <a:blip r:embed="rId6">
            <a:alphaModFix/>
          </a:blip>
          <a:srcRect/>
          <a:stretch/>
        </p:blipFill>
        <p:spPr>
          <a:xfrm>
            <a:off x="8402600" y="114475"/>
            <a:ext cx="569175" cy="569200"/>
          </a:xfrm>
          <a:prstGeom prst="rect">
            <a:avLst/>
          </a:prstGeom>
          <a:noFill/>
          <a:ln>
            <a:noFill/>
          </a:ln>
        </p:spPr>
      </p:pic>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Shape 15543"/>
        <p:cNvGrpSpPr/>
        <p:nvPr/>
      </p:nvGrpSpPr>
      <p:grpSpPr>
        <a:xfrm>
          <a:off x="0" y="0"/>
          <a:ext cx="0" cy="0"/>
          <a:chOff x="0" y="0"/>
          <a:chExt cx="0" cy="0"/>
        </a:xfrm>
      </p:grpSpPr>
      <p:sp>
        <p:nvSpPr>
          <p:cNvPr id="15544" name="Google Shape;15544;p566"/>
          <p:cNvSpPr txBox="1"/>
          <p:nvPr/>
        </p:nvSpPr>
        <p:spPr>
          <a:xfrm>
            <a:off x="357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Tricyclic antidepressants (TCAs)</a:t>
            </a:r>
            <a:endParaRPr sz="1500" b="1"/>
          </a:p>
        </p:txBody>
      </p:sp>
      <p:sp>
        <p:nvSpPr>
          <p:cNvPr id="15545" name="Google Shape;15545;p566"/>
          <p:cNvSpPr txBox="1"/>
          <p:nvPr/>
        </p:nvSpPr>
        <p:spPr>
          <a:xfrm>
            <a:off x="3985875" y="3722275"/>
            <a:ext cx="1373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clomipramine</a:t>
            </a:r>
            <a:endParaRPr/>
          </a:p>
          <a:p>
            <a:pPr marL="0" lvl="0" indent="0" algn="l" rtl="0">
              <a:spcBef>
                <a:spcPts val="0"/>
              </a:spcBef>
              <a:spcAft>
                <a:spcPts val="0"/>
              </a:spcAft>
              <a:buNone/>
            </a:pPr>
            <a:r>
              <a:rPr lang="en"/>
              <a:t>doxepin</a:t>
            </a:r>
            <a:endParaRPr/>
          </a:p>
        </p:txBody>
      </p:sp>
      <p:sp>
        <p:nvSpPr>
          <p:cNvPr id="15546" name="Google Shape;15546;p566"/>
          <p:cNvSpPr txBox="1"/>
          <p:nvPr/>
        </p:nvSpPr>
        <p:spPr>
          <a:xfrm>
            <a:off x="831038" y="3672175"/>
            <a:ext cx="13731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nortriptyline</a:t>
            </a:r>
            <a:endParaRPr>
              <a:solidFill>
                <a:schemeClr val="dk1"/>
              </a:solidFill>
            </a:endParaRPr>
          </a:p>
          <a:p>
            <a:pPr marL="0" lvl="0" indent="0" algn="l" rtl="0">
              <a:spcBef>
                <a:spcPts val="0"/>
              </a:spcBef>
              <a:spcAft>
                <a:spcPts val="0"/>
              </a:spcAft>
              <a:buNone/>
            </a:pPr>
            <a:r>
              <a:rPr lang="en"/>
              <a:t>desipramine</a:t>
            </a:r>
            <a:endParaRPr/>
          </a:p>
          <a:p>
            <a:pPr marL="0" lvl="0" indent="0" algn="l" rtl="0">
              <a:spcBef>
                <a:spcPts val="0"/>
              </a:spcBef>
              <a:spcAft>
                <a:spcPts val="0"/>
              </a:spcAft>
              <a:buNone/>
            </a:pPr>
            <a:endParaRPr/>
          </a:p>
        </p:txBody>
      </p:sp>
      <p:grpSp>
        <p:nvGrpSpPr>
          <p:cNvPr id="15547" name="Google Shape;15547;p566"/>
          <p:cNvGrpSpPr/>
          <p:nvPr/>
        </p:nvGrpSpPr>
        <p:grpSpPr>
          <a:xfrm>
            <a:off x="3389675" y="1581964"/>
            <a:ext cx="2565521" cy="2090209"/>
            <a:chOff x="300800" y="1039676"/>
            <a:chExt cx="2565521" cy="2090209"/>
          </a:xfrm>
        </p:grpSpPr>
        <p:pic>
          <p:nvPicPr>
            <p:cNvPr id="15548" name="Google Shape;15548;p566"/>
            <p:cNvPicPr preferRelativeResize="0"/>
            <p:nvPr/>
          </p:nvPicPr>
          <p:blipFill>
            <a:blip r:embed="rId3">
              <a:alphaModFix/>
            </a:blip>
            <a:stretch>
              <a:fillRect/>
            </a:stretch>
          </p:blipFill>
          <p:spPr>
            <a:xfrm>
              <a:off x="300800" y="1039676"/>
              <a:ext cx="2565521" cy="2090209"/>
            </a:xfrm>
            <a:prstGeom prst="rect">
              <a:avLst/>
            </a:prstGeom>
            <a:noFill/>
            <a:ln>
              <a:noFill/>
            </a:ln>
          </p:spPr>
        </p:pic>
        <p:sp>
          <p:nvSpPr>
            <p:cNvPr id="15549" name="Google Shape;15549;p566"/>
            <p:cNvSpPr/>
            <p:nvPr/>
          </p:nvSpPr>
          <p:spPr>
            <a:xfrm>
              <a:off x="1151122" y="1561250"/>
              <a:ext cx="448800" cy="4488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50" name="Google Shape;15550;p566"/>
          <p:cNvGrpSpPr/>
          <p:nvPr/>
        </p:nvGrpSpPr>
        <p:grpSpPr>
          <a:xfrm>
            <a:off x="282442" y="1572426"/>
            <a:ext cx="2565521" cy="2090209"/>
            <a:chOff x="3444742" y="1100938"/>
            <a:chExt cx="2565521" cy="2090209"/>
          </a:xfrm>
        </p:grpSpPr>
        <p:pic>
          <p:nvPicPr>
            <p:cNvPr id="15551" name="Google Shape;15551;p566"/>
            <p:cNvPicPr preferRelativeResize="0"/>
            <p:nvPr/>
          </p:nvPicPr>
          <p:blipFill>
            <a:blip r:embed="rId4">
              <a:alphaModFix/>
            </a:blip>
            <a:stretch>
              <a:fillRect/>
            </a:stretch>
          </p:blipFill>
          <p:spPr>
            <a:xfrm>
              <a:off x="3444742" y="1100938"/>
              <a:ext cx="2565521" cy="2090209"/>
            </a:xfrm>
            <a:prstGeom prst="rect">
              <a:avLst/>
            </a:prstGeom>
            <a:noFill/>
            <a:ln>
              <a:noFill/>
            </a:ln>
          </p:spPr>
        </p:pic>
        <p:sp>
          <p:nvSpPr>
            <p:cNvPr id="15552" name="Google Shape;15552;p566"/>
            <p:cNvSpPr/>
            <p:nvPr/>
          </p:nvSpPr>
          <p:spPr>
            <a:xfrm>
              <a:off x="4275622" y="1636163"/>
              <a:ext cx="448800" cy="4488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53" name="Google Shape;15553;p566"/>
          <p:cNvGrpSpPr/>
          <p:nvPr/>
        </p:nvGrpSpPr>
        <p:grpSpPr>
          <a:xfrm>
            <a:off x="6401506" y="1596242"/>
            <a:ext cx="2657145" cy="2090209"/>
            <a:chOff x="6391981" y="1100942"/>
            <a:chExt cx="2657145" cy="2090209"/>
          </a:xfrm>
        </p:grpSpPr>
        <p:pic>
          <p:nvPicPr>
            <p:cNvPr id="15554" name="Google Shape;15554;p566"/>
            <p:cNvPicPr preferRelativeResize="0"/>
            <p:nvPr/>
          </p:nvPicPr>
          <p:blipFill>
            <a:blip r:embed="rId5">
              <a:alphaModFix/>
            </a:blip>
            <a:stretch>
              <a:fillRect/>
            </a:stretch>
          </p:blipFill>
          <p:spPr>
            <a:xfrm>
              <a:off x="6391981" y="1100942"/>
              <a:ext cx="2657145" cy="2090209"/>
            </a:xfrm>
            <a:prstGeom prst="rect">
              <a:avLst/>
            </a:prstGeom>
            <a:noFill/>
            <a:ln>
              <a:noFill/>
            </a:ln>
          </p:spPr>
        </p:pic>
        <p:sp>
          <p:nvSpPr>
            <p:cNvPr id="15555" name="Google Shape;15555;p566"/>
            <p:cNvSpPr/>
            <p:nvPr/>
          </p:nvSpPr>
          <p:spPr>
            <a:xfrm>
              <a:off x="7314172" y="1636163"/>
              <a:ext cx="448800" cy="4488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56" name="Google Shape;15556;p566"/>
          <p:cNvSpPr txBox="1"/>
          <p:nvPr/>
        </p:nvSpPr>
        <p:spPr>
          <a:xfrm>
            <a:off x="880650" y="5313375"/>
            <a:ext cx="8178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*Gillman: clomipramine and imipramine (but not other TCAs) can cause severe serotonin toxicity in combo with MAOI</a:t>
            </a:r>
            <a:endParaRPr sz="1100"/>
          </a:p>
        </p:txBody>
      </p:sp>
      <p:sp>
        <p:nvSpPr>
          <p:cNvPr id="15557" name="Google Shape;15557;p566"/>
          <p:cNvSpPr txBox="1"/>
          <p:nvPr/>
        </p:nvSpPr>
        <p:spPr>
          <a:xfrm>
            <a:off x="4330500" y="-546325"/>
            <a:ext cx="5915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Block 5HT2A: Amitriptyline, Nortriptyline, Amoxapine, Clomipramine, Doxepin, Maprotiline, Imipramine, </a:t>
            </a:r>
            <a:endParaRPr sz="700"/>
          </a:p>
        </p:txBody>
      </p:sp>
      <p:sp>
        <p:nvSpPr>
          <p:cNvPr id="15558" name="Google Shape;15558;p566"/>
          <p:cNvSpPr txBox="1"/>
          <p:nvPr/>
        </p:nvSpPr>
        <p:spPr>
          <a:xfrm>
            <a:off x="35775" y="-365775"/>
            <a:ext cx="5228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5HT2C inverse agonists: amitriptyline and nortriptyline</a:t>
            </a:r>
            <a:endParaRPr sz="700"/>
          </a:p>
        </p:txBody>
      </p:sp>
      <p:sp>
        <p:nvSpPr>
          <p:cNvPr id="15559" name="Google Shape;15559;p566"/>
          <p:cNvSpPr txBox="1"/>
          <p:nvPr/>
        </p:nvSpPr>
        <p:spPr>
          <a:xfrm>
            <a:off x="2539800" y="-365775"/>
            <a:ext cx="8093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5HT2C antagonists: fluoxetine, mirtazapine, nefazodone, trazodone</a:t>
            </a:r>
            <a:endParaRPr sz="700"/>
          </a:p>
        </p:txBody>
      </p:sp>
      <p:sp>
        <p:nvSpPr>
          <p:cNvPr id="15560" name="Google Shape;15560;p566"/>
          <p:cNvSpPr txBox="1"/>
          <p:nvPr/>
        </p:nvSpPr>
        <p:spPr>
          <a:xfrm>
            <a:off x="8696100" y="2420875"/>
            <a:ext cx="4020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t>*</a:t>
            </a:r>
            <a:endParaRPr sz="1100"/>
          </a:p>
        </p:txBody>
      </p:sp>
      <p:pic>
        <p:nvPicPr>
          <p:cNvPr id="15561" name="Google Shape;15561;p566" descr="Resultado de imagen para tricycle png"/>
          <p:cNvPicPr preferRelativeResize="0"/>
          <p:nvPr/>
        </p:nvPicPr>
        <p:blipFill rotWithShape="1">
          <a:blip r:embed="rId6">
            <a:alphaModFix/>
          </a:blip>
          <a:srcRect/>
          <a:stretch/>
        </p:blipFill>
        <p:spPr>
          <a:xfrm>
            <a:off x="8402600" y="114475"/>
            <a:ext cx="569175" cy="569200"/>
          </a:xfrm>
          <a:prstGeom prst="rect">
            <a:avLst/>
          </a:prstGeom>
          <a:noFill/>
          <a:ln>
            <a:noFill/>
          </a:ln>
        </p:spPr>
      </p:pic>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Shape 15565"/>
        <p:cNvGrpSpPr/>
        <p:nvPr/>
      </p:nvGrpSpPr>
      <p:grpSpPr>
        <a:xfrm>
          <a:off x="0" y="0"/>
          <a:ext cx="0" cy="0"/>
          <a:chOff x="0" y="0"/>
          <a:chExt cx="0" cy="0"/>
        </a:xfrm>
      </p:grpSpPr>
      <p:sp>
        <p:nvSpPr>
          <p:cNvPr id="15566" name="Google Shape;15566;p567"/>
          <p:cNvSpPr txBox="1"/>
          <p:nvPr/>
        </p:nvSpPr>
        <p:spPr>
          <a:xfrm>
            <a:off x="357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Tricyclic antidepressants (TCAs)</a:t>
            </a:r>
            <a:endParaRPr sz="1500" b="1"/>
          </a:p>
        </p:txBody>
      </p:sp>
      <p:sp>
        <p:nvSpPr>
          <p:cNvPr id="15567" name="Google Shape;15567;p567"/>
          <p:cNvSpPr txBox="1"/>
          <p:nvPr/>
        </p:nvSpPr>
        <p:spPr>
          <a:xfrm>
            <a:off x="3985875" y="3722275"/>
            <a:ext cx="1373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clomipramine</a:t>
            </a:r>
            <a:endParaRPr/>
          </a:p>
          <a:p>
            <a:pPr marL="0" lvl="0" indent="0" algn="l" rtl="0">
              <a:spcBef>
                <a:spcPts val="0"/>
              </a:spcBef>
              <a:spcAft>
                <a:spcPts val="0"/>
              </a:spcAft>
              <a:buNone/>
            </a:pPr>
            <a:r>
              <a:rPr lang="en"/>
              <a:t>doxepin</a:t>
            </a:r>
            <a:endParaRPr/>
          </a:p>
        </p:txBody>
      </p:sp>
      <p:sp>
        <p:nvSpPr>
          <p:cNvPr id="15568" name="Google Shape;15568;p567"/>
          <p:cNvSpPr txBox="1"/>
          <p:nvPr/>
        </p:nvSpPr>
        <p:spPr>
          <a:xfrm>
            <a:off x="831038" y="3672175"/>
            <a:ext cx="13731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nortriptyline</a:t>
            </a:r>
            <a:endParaRPr>
              <a:solidFill>
                <a:schemeClr val="dk1"/>
              </a:solidFill>
            </a:endParaRPr>
          </a:p>
          <a:p>
            <a:pPr marL="0" lvl="0" indent="0" algn="l" rtl="0">
              <a:spcBef>
                <a:spcPts val="0"/>
              </a:spcBef>
              <a:spcAft>
                <a:spcPts val="0"/>
              </a:spcAft>
              <a:buNone/>
            </a:pPr>
            <a:r>
              <a:rPr lang="en"/>
              <a:t>desipramine</a:t>
            </a:r>
            <a:endParaRPr/>
          </a:p>
          <a:p>
            <a:pPr marL="0" lvl="0" indent="0" algn="l" rtl="0">
              <a:spcBef>
                <a:spcPts val="0"/>
              </a:spcBef>
              <a:spcAft>
                <a:spcPts val="0"/>
              </a:spcAft>
              <a:buNone/>
            </a:pPr>
            <a:endParaRPr/>
          </a:p>
        </p:txBody>
      </p:sp>
      <p:grpSp>
        <p:nvGrpSpPr>
          <p:cNvPr id="15569" name="Google Shape;15569;p567"/>
          <p:cNvGrpSpPr/>
          <p:nvPr/>
        </p:nvGrpSpPr>
        <p:grpSpPr>
          <a:xfrm>
            <a:off x="3389675" y="1581964"/>
            <a:ext cx="2565521" cy="2090209"/>
            <a:chOff x="300800" y="1039676"/>
            <a:chExt cx="2565521" cy="2090209"/>
          </a:xfrm>
        </p:grpSpPr>
        <p:pic>
          <p:nvPicPr>
            <p:cNvPr id="15570" name="Google Shape;15570;p567"/>
            <p:cNvPicPr preferRelativeResize="0"/>
            <p:nvPr/>
          </p:nvPicPr>
          <p:blipFill>
            <a:blip r:embed="rId3">
              <a:alphaModFix/>
            </a:blip>
            <a:stretch>
              <a:fillRect/>
            </a:stretch>
          </p:blipFill>
          <p:spPr>
            <a:xfrm>
              <a:off x="300800" y="1039676"/>
              <a:ext cx="2565521" cy="2090209"/>
            </a:xfrm>
            <a:prstGeom prst="rect">
              <a:avLst/>
            </a:prstGeom>
            <a:noFill/>
            <a:ln>
              <a:noFill/>
            </a:ln>
          </p:spPr>
        </p:pic>
        <p:sp>
          <p:nvSpPr>
            <p:cNvPr id="15571" name="Google Shape;15571;p567"/>
            <p:cNvSpPr/>
            <p:nvPr/>
          </p:nvSpPr>
          <p:spPr>
            <a:xfrm>
              <a:off x="1151122" y="1561250"/>
              <a:ext cx="448800" cy="4488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72" name="Google Shape;15572;p567"/>
          <p:cNvGrpSpPr/>
          <p:nvPr/>
        </p:nvGrpSpPr>
        <p:grpSpPr>
          <a:xfrm>
            <a:off x="282442" y="1572426"/>
            <a:ext cx="2565521" cy="2090209"/>
            <a:chOff x="3444742" y="1100938"/>
            <a:chExt cx="2565521" cy="2090209"/>
          </a:xfrm>
        </p:grpSpPr>
        <p:pic>
          <p:nvPicPr>
            <p:cNvPr id="15573" name="Google Shape;15573;p567"/>
            <p:cNvPicPr preferRelativeResize="0"/>
            <p:nvPr/>
          </p:nvPicPr>
          <p:blipFill>
            <a:blip r:embed="rId4">
              <a:alphaModFix/>
            </a:blip>
            <a:stretch>
              <a:fillRect/>
            </a:stretch>
          </p:blipFill>
          <p:spPr>
            <a:xfrm>
              <a:off x="3444742" y="1100938"/>
              <a:ext cx="2565521" cy="2090209"/>
            </a:xfrm>
            <a:prstGeom prst="rect">
              <a:avLst/>
            </a:prstGeom>
            <a:noFill/>
            <a:ln>
              <a:noFill/>
            </a:ln>
          </p:spPr>
        </p:pic>
        <p:sp>
          <p:nvSpPr>
            <p:cNvPr id="15574" name="Google Shape;15574;p567"/>
            <p:cNvSpPr/>
            <p:nvPr/>
          </p:nvSpPr>
          <p:spPr>
            <a:xfrm>
              <a:off x="4275622" y="1636163"/>
              <a:ext cx="448800" cy="4488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75" name="Google Shape;15575;p567"/>
          <p:cNvGrpSpPr/>
          <p:nvPr/>
        </p:nvGrpSpPr>
        <p:grpSpPr>
          <a:xfrm>
            <a:off x="6401506" y="1596242"/>
            <a:ext cx="2657145" cy="2090209"/>
            <a:chOff x="6391981" y="1100942"/>
            <a:chExt cx="2657145" cy="2090209"/>
          </a:xfrm>
        </p:grpSpPr>
        <p:pic>
          <p:nvPicPr>
            <p:cNvPr id="15576" name="Google Shape;15576;p567"/>
            <p:cNvPicPr preferRelativeResize="0"/>
            <p:nvPr/>
          </p:nvPicPr>
          <p:blipFill>
            <a:blip r:embed="rId5">
              <a:alphaModFix/>
            </a:blip>
            <a:stretch>
              <a:fillRect/>
            </a:stretch>
          </p:blipFill>
          <p:spPr>
            <a:xfrm>
              <a:off x="6391981" y="1100942"/>
              <a:ext cx="2657145" cy="2090209"/>
            </a:xfrm>
            <a:prstGeom prst="rect">
              <a:avLst/>
            </a:prstGeom>
            <a:noFill/>
            <a:ln>
              <a:noFill/>
            </a:ln>
          </p:spPr>
        </p:pic>
        <p:sp>
          <p:nvSpPr>
            <p:cNvPr id="15577" name="Google Shape;15577;p567"/>
            <p:cNvSpPr/>
            <p:nvPr/>
          </p:nvSpPr>
          <p:spPr>
            <a:xfrm>
              <a:off x="7314172" y="1636163"/>
              <a:ext cx="448800" cy="4488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78" name="Google Shape;15578;p567"/>
          <p:cNvSpPr txBox="1"/>
          <p:nvPr/>
        </p:nvSpPr>
        <p:spPr>
          <a:xfrm>
            <a:off x="880650" y="5237175"/>
            <a:ext cx="8178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*Gillman: clomipramine and imipramine (but not other TCAs) can cause severe serotonin toxicity in combo with MAOI</a:t>
            </a:r>
            <a:endParaRPr sz="1100"/>
          </a:p>
        </p:txBody>
      </p:sp>
      <p:sp>
        <p:nvSpPr>
          <p:cNvPr id="15579" name="Google Shape;15579;p567"/>
          <p:cNvSpPr txBox="1"/>
          <p:nvPr/>
        </p:nvSpPr>
        <p:spPr>
          <a:xfrm>
            <a:off x="4330500" y="-546325"/>
            <a:ext cx="5915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Block 5HT2A: Amitriptyline, Nortriptyline, Amoxapine, Clomipramine, Doxepin, Maprotiline, Imipramine, </a:t>
            </a:r>
            <a:endParaRPr sz="700"/>
          </a:p>
        </p:txBody>
      </p:sp>
      <p:sp>
        <p:nvSpPr>
          <p:cNvPr id="15580" name="Google Shape;15580;p567"/>
          <p:cNvSpPr txBox="1"/>
          <p:nvPr/>
        </p:nvSpPr>
        <p:spPr>
          <a:xfrm>
            <a:off x="35775" y="-365775"/>
            <a:ext cx="5228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5HT2C inverse agonists: amitriptyline and nortriptyline</a:t>
            </a:r>
            <a:endParaRPr sz="700"/>
          </a:p>
        </p:txBody>
      </p:sp>
      <p:sp>
        <p:nvSpPr>
          <p:cNvPr id="15581" name="Google Shape;15581;p567"/>
          <p:cNvSpPr txBox="1"/>
          <p:nvPr/>
        </p:nvSpPr>
        <p:spPr>
          <a:xfrm>
            <a:off x="2539800" y="-365775"/>
            <a:ext cx="8093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5HT2C antagonists: fluoxetine, mirtazapine, nefazodone, trazodone</a:t>
            </a:r>
            <a:endParaRPr sz="700"/>
          </a:p>
        </p:txBody>
      </p:sp>
      <p:sp>
        <p:nvSpPr>
          <p:cNvPr id="15582" name="Google Shape;15582;p567"/>
          <p:cNvSpPr txBox="1"/>
          <p:nvPr/>
        </p:nvSpPr>
        <p:spPr>
          <a:xfrm>
            <a:off x="6928500" y="3722275"/>
            <a:ext cx="1373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amitriptyline</a:t>
            </a:r>
            <a:endParaRPr/>
          </a:p>
          <a:p>
            <a:pPr marL="0" lvl="0" indent="0" algn="l" rtl="0">
              <a:spcBef>
                <a:spcPts val="0"/>
              </a:spcBef>
              <a:spcAft>
                <a:spcPts val="0"/>
              </a:spcAft>
              <a:buNone/>
            </a:pPr>
            <a:r>
              <a:rPr lang="en"/>
              <a:t>imipramine</a:t>
            </a:r>
            <a:endParaRPr/>
          </a:p>
        </p:txBody>
      </p:sp>
      <p:sp>
        <p:nvSpPr>
          <p:cNvPr id="15583" name="Google Shape;15583;p567"/>
          <p:cNvSpPr txBox="1"/>
          <p:nvPr/>
        </p:nvSpPr>
        <p:spPr>
          <a:xfrm>
            <a:off x="8696100" y="2420875"/>
            <a:ext cx="4020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t>*</a:t>
            </a:r>
            <a:endParaRPr sz="1100"/>
          </a:p>
        </p:txBody>
      </p:sp>
      <p:pic>
        <p:nvPicPr>
          <p:cNvPr id="15584" name="Google Shape;15584;p567" descr="Resultado de imagen para tricycle png"/>
          <p:cNvPicPr preferRelativeResize="0"/>
          <p:nvPr/>
        </p:nvPicPr>
        <p:blipFill rotWithShape="1">
          <a:blip r:embed="rId6">
            <a:alphaModFix/>
          </a:blip>
          <a:srcRect/>
          <a:stretch/>
        </p:blipFill>
        <p:spPr>
          <a:xfrm>
            <a:off x="8402600" y="114475"/>
            <a:ext cx="569175" cy="569200"/>
          </a:xfrm>
          <a:prstGeom prst="rect">
            <a:avLst/>
          </a:prstGeom>
          <a:noFill/>
          <a:ln>
            <a:noFill/>
          </a:ln>
        </p:spPr>
      </p:pic>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Shape 15588"/>
        <p:cNvGrpSpPr/>
        <p:nvPr/>
      </p:nvGrpSpPr>
      <p:grpSpPr>
        <a:xfrm>
          <a:off x="0" y="0"/>
          <a:ext cx="0" cy="0"/>
          <a:chOff x="0" y="0"/>
          <a:chExt cx="0" cy="0"/>
        </a:xfrm>
      </p:grpSpPr>
      <p:sp>
        <p:nvSpPr>
          <p:cNvPr id="15589" name="Google Shape;15589;p568"/>
          <p:cNvSpPr txBox="1"/>
          <p:nvPr/>
        </p:nvSpPr>
        <p:spPr>
          <a:xfrm>
            <a:off x="357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Tricyclic antidepressants (TCAs)</a:t>
            </a:r>
            <a:endParaRPr sz="1500" b="1"/>
          </a:p>
        </p:txBody>
      </p:sp>
      <p:sp>
        <p:nvSpPr>
          <p:cNvPr id="15590" name="Google Shape;15590;p568"/>
          <p:cNvSpPr txBox="1"/>
          <p:nvPr/>
        </p:nvSpPr>
        <p:spPr>
          <a:xfrm>
            <a:off x="3985875" y="3722275"/>
            <a:ext cx="1373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clomipramine</a:t>
            </a:r>
            <a:endParaRPr/>
          </a:p>
          <a:p>
            <a:pPr marL="0" lvl="0" indent="0" algn="l" rtl="0">
              <a:spcBef>
                <a:spcPts val="0"/>
              </a:spcBef>
              <a:spcAft>
                <a:spcPts val="0"/>
              </a:spcAft>
              <a:buNone/>
            </a:pPr>
            <a:r>
              <a:rPr lang="en"/>
              <a:t>doxepin</a:t>
            </a:r>
            <a:endParaRPr/>
          </a:p>
        </p:txBody>
      </p:sp>
      <p:sp>
        <p:nvSpPr>
          <p:cNvPr id="15591" name="Google Shape;15591;p568"/>
          <p:cNvSpPr txBox="1"/>
          <p:nvPr/>
        </p:nvSpPr>
        <p:spPr>
          <a:xfrm>
            <a:off x="831038" y="3672175"/>
            <a:ext cx="13731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nortriptyline</a:t>
            </a:r>
            <a:endParaRPr>
              <a:solidFill>
                <a:schemeClr val="dk1"/>
              </a:solidFill>
            </a:endParaRPr>
          </a:p>
          <a:p>
            <a:pPr marL="0" lvl="0" indent="0" algn="l" rtl="0">
              <a:spcBef>
                <a:spcPts val="0"/>
              </a:spcBef>
              <a:spcAft>
                <a:spcPts val="0"/>
              </a:spcAft>
              <a:buNone/>
            </a:pPr>
            <a:r>
              <a:rPr lang="en"/>
              <a:t>desipramine</a:t>
            </a:r>
            <a:endParaRPr/>
          </a:p>
          <a:p>
            <a:pPr marL="0" lvl="0" indent="0" algn="l" rtl="0">
              <a:spcBef>
                <a:spcPts val="0"/>
              </a:spcBef>
              <a:spcAft>
                <a:spcPts val="0"/>
              </a:spcAft>
              <a:buNone/>
            </a:pPr>
            <a:endParaRPr/>
          </a:p>
        </p:txBody>
      </p:sp>
      <p:grpSp>
        <p:nvGrpSpPr>
          <p:cNvPr id="15592" name="Google Shape;15592;p568"/>
          <p:cNvGrpSpPr/>
          <p:nvPr/>
        </p:nvGrpSpPr>
        <p:grpSpPr>
          <a:xfrm>
            <a:off x="3389675" y="1581964"/>
            <a:ext cx="2565521" cy="2090209"/>
            <a:chOff x="300800" y="1039676"/>
            <a:chExt cx="2565521" cy="2090209"/>
          </a:xfrm>
        </p:grpSpPr>
        <p:pic>
          <p:nvPicPr>
            <p:cNvPr id="15593" name="Google Shape;15593;p568"/>
            <p:cNvPicPr preferRelativeResize="0"/>
            <p:nvPr/>
          </p:nvPicPr>
          <p:blipFill>
            <a:blip r:embed="rId3">
              <a:alphaModFix/>
            </a:blip>
            <a:stretch>
              <a:fillRect/>
            </a:stretch>
          </p:blipFill>
          <p:spPr>
            <a:xfrm>
              <a:off x="300800" y="1039676"/>
              <a:ext cx="2565521" cy="2090209"/>
            </a:xfrm>
            <a:prstGeom prst="rect">
              <a:avLst/>
            </a:prstGeom>
            <a:noFill/>
            <a:ln>
              <a:noFill/>
            </a:ln>
          </p:spPr>
        </p:pic>
        <p:sp>
          <p:nvSpPr>
            <p:cNvPr id="15594" name="Google Shape;15594;p568"/>
            <p:cNvSpPr/>
            <p:nvPr/>
          </p:nvSpPr>
          <p:spPr>
            <a:xfrm>
              <a:off x="1151122" y="1561250"/>
              <a:ext cx="448800" cy="4488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95" name="Google Shape;15595;p568"/>
          <p:cNvGrpSpPr/>
          <p:nvPr/>
        </p:nvGrpSpPr>
        <p:grpSpPr>
          <a:xfrm>
            <a:off x="282442" y="1572426"/>
            <a:ext cx="2565521" cy="2090209"/>
            <a:chOff x="3444742" y="1100938"/>
            <a:chExt cx="2565521" cy="2090209"/>
          </a:xfrm>
        </p:grpSpPr>
        <p:pic>
          <p:nvPicPr>
            <p:cNvPr id="15596" name="Google Shape;15596;p568"/>
            <p:cNvPicPr preferRelativeResize="0"/>
            <p:nvPr/>
          </p:nvPicPr>
          <p:blipFill>
            <a:blip r:embed="rId4">
              <a:alphaModFix/>
            </a:blip>
            <a:stretch>
              <a:fillRect/>
            </a:stretch>
          </p:blipFill>
          <p:spPr>
            <a:xfrm>
              <a:off x="3444742" y="1100938"/>
              <a:ext cx="2565521" cy="2090209"/>
            </a:xfrm>
            <a:prstGeom prst="rect">
              <a:avLst/>
            </a:prstGeom>
            <a:noFill/>
            <a:ln>
              <a:noFill/>
            </a:ln>
          </p:spPr>
        </p:pic>
        <p:sp>
          <p:nvSpPr>
            <p:cNvPr id="15597" name="Google Shape;15597;p568"/>
            <p:cNvSpPr/>
            <p:nvPr/>
          </p:nvSpPr>
          <p:spPr>
            <a:xfrm>
              <a:off x="4275622" y="1636163"/>
              <a:ext cx="448800" cy="4488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98" name="Google Shape;15598;p568"/>
          <p:cNvGrpSpPr/>
          <p:nvPr/>
        </p:nvGrpSpPr>
        <p:grpSpPr>
          <a:xfrm>
            <a:off x="6401506" y="1596242"/>
            <a:ext cx="2657145" cy="2090209"/>
            <a:chOff x="6391981" y="1100942"/>
            <a:chExt cx="2657145" cy="2090209"/>
          </a:xfrm>
        </p:grpSpPr>
        <p:pic>
          <p:nvPicPr>
            <p:cNvPr id="15599" name="Google Shape;15599;p568"/>
            <p:cNvPicPr preferRelativeResize="0"/>
            <p:nvPr/>
          </p:nvPicPr>
          <p:blipFill>
            <a:blip r:embed="rId5">
              <a:alphaModFix/>
            </a:blip>
            <a:stretch>
              <a:fillRect/>
            </a:stretch>
          </p:blipFill>
          <p:spPr>
            <a:xfrm>
              <a:off x="6391981" y="1100942"/>
              <a:ext cx="2657145" cy="2090209"/>
            </a:xfrm>
            <a:prstGeom prst="rect">
              <a:avLst/>
            </a:prstGeom>
            <a:noFill/>
            <a:ln>
              <a:noFill/>
            </a:ln>
          </p:spPr>
        </p:pic>
        <p:sp>
          <p:nvSpPr>
            <p:cNvPr id="15600" name="Google Shape;15600;p568"/>
            <p:cNvSpPr/>
            <p:nvPr/>
          </p:nvSpPr>
          <p:spPr>
            <a:xfrm>
              <a:off x="7314172" y="1636163"/>
              <a:ext cx="448800" cy="4488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01" name="Google Shape;15601;p568"/>
          <p:cNvSpPr txBox="1"/>
          <p:nvPr/>
        </p:nvSpPr>
        <p:spPr>
          <a:xfrm>
            <a:off x="880650" y="5313375"/>
            <a:ext cx="8178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*Gillman: clomipramine and imipramine (but not other TCAs) can cause severe serotonin toxicity in combo with MAOI</a:t>
            </a:r>
            <a:endParaRPr sz="1100"/>
          </a:p>
        </p:txBody>
      </p:sp>
      <p:sp>
        <p:nvSpPr>
          <p:cNvPr id="15602" name="Google Shape;15602;p568"/>
          <p:cNvSpPr txBox="1"/>
          <p:nvPr/>
        </p:nvSpPr>
        <p:spPr>
          <a:xfrm>
            <a:off x="4330500" y="-546325"/>
            <a:ext cx="5915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Block 5HT2A: Amitriptyline, Nortriptyline, Amoxapine, Clomipramine, Doxepin, Maprotiline, Imipramine, </a:t>
            </a:r>
            <a:endParaRPr sz="700"/>
          </a:p>
        </p:txBody>
      </p:sp>
      <p:sp>
        <p:nvSpPr>
          <p:cNvPr id="15603" name="Google Shape;15603;p568"/>
          <p:cNvSpPr txBox="1"/>
          <p:nvPr/>
        </p:nvSpPr>
        <p:spPr>
          <a:xfrm>
            <a:off x="35775" y="-365775"/>
            <a:ext cx="5228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5HT2C inverse agonists: amitriptyline and nortriptyline</a:t>
            </a:r>
            <a:endParaRPr sz="700"/>
          </a:p>
        </p:txBody>
      </p:sp>
      <p:sp>
        <p:nvSpPr>
          <p:cNvPr id="15604" name="Google Shape;15604;p568"/>
          <p:cNvSpPr txBox="1"/>
          <p:nvPr/>
        </p:nvSpPr>
        <p:spPr>
          <a:xfrm>
            <a:off x="2539800" y="-365775"/>
            <a:ext cx="8093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5HT2C antagonists: fluoxetine, mirtazapine, nefazodone, trazodone</a:t>
            </a:r>
            <a:endParaRPr sz="700"/>
          </a:p>
        </p:txBody>
      </p:sp>
      <p:sp>
        <p:nvSpPr>
          <p:cNvPr id="15605" name="Google Shape;15605;p568"/>
          <p:cNvSpPr txBox="1"/>
          <p:nvPr/>
        </p:nvSpPr>
        <p:spPr>
          <a:xfrm>
            <a:off x="6928500" y="3722275"/>
            <a:ext cx="1373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amitriptyline</a:t>
            </a:r>
            <a:endParaRPr/>
          </a:p>
          <a:p>
            <a:pPr marL="0" lvl="0" indent="0" algn="l" rtl="0">
              <a:spcBef>
                <a:spcPts val="0"/>
              </a:spcBef>
              <a:spcAft>
                <a:spcPts val="0"/>
              </a:spcAft>
              <a:buNone/>
            </a:pPr>
            <a:r>
              <a:rPr lang="en"/>
              <a:t>imipramine</a:t>
            </a:r>
            <a:endParaRPr/>
          </a:p>
        </p:txBody>
      </p:sp>
      <p:sp>
        <p:nvSpPr>
          <p:cNvPr id="15606" name="Google Shape;15606;p568"/>
          <p:cNvSpPr txBox="1"/>
          <p:nvPr/>
        </p:nvSpPr>
        <p:spPr>
          <a:xfrm>
            <a:off x="8696100" y="2420875"/>
            <a:ext cx="4020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t>*</a:t>
            </a:r>
            <a:endParaRPr sz="1100"/>
          </a:p>
        </p:txBody>
      </p:sp>
      <p:sp>
        <p:nvSpPr>
          <p:cNvPr id="15607" name="Google Shape;15607;p568"/>
          <p:cNvSpPr/>
          <p:nvPr/>
        </p:nvSpPr>
        <p:spPr>
          <a:xfrm rot="-2382696">
            <a:off x="471254" y="3058201"/>
            <a:ext cx="796339" cy="617731"/>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8" name="Google Shape;15608;p568"/>
          <p:cNvSpPr/>
          <p:nvPr/>
        </p:nvSpPr>
        <p:spPr>
          <a:xfrm rot="-2382696">
            <a:off x="3604979" y="3058201"/>
            <a:ext cx="796339" cy="617731"/>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9" name="Google Shape;15609;p568"/>
          <p:cNvSpPr/>
          <p:nvPr/>
        </p:nvSpPr>
        <p:spPr>
          <a:xfrm rot="-2382696">
            <a:off x="6681554" y="3112351"/>
            <a:ext cx="796339" cy="617731"/>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610" name="Google Shape;15610;p568" descr="Resultado de imagen para tricycle png"/>
          <p:cNvPicPr preferRelativeResize="0"/>
          <p:nvPr/>
        </p:nvPicPr>
        <p:blipFill rotWithShape="1">
          <a:blip r:embed="rId6">
            <a:alphaModFix/>
          </a:blip>
          <a:srcRect/>
          <a:stretch/>
        </p:blipFill>
        <p:spPr>
          <a:xfrm>
            <a:off x="8402600" y="114475"/>
            <a:ext cx="569175" cy="569200"/>
          </a:xfrm>
          <a:prstGeom prst="rect">
            <a:avLst/>
          </a:prstGeom>
          <a:noFill/>
          <a:ln>
            <a:noFill/>
          </a:ln>
        </p:spPr>
      </p:pic>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Shape 15614"/>
        <p:cNvGrpSpPr/>
        <p:nvPr/>
      </p:nvGrpSpPr>
      <p:grpSpPr>
        <a:xfrm>
          <a:off x="0" y="0"/>
          <a:ext cx="0" cy="0"/>
          <a:chOff x="0" y="0"/>
          <a:chExt cx="0" cy="0"/>
        </a:xfrm>
      </p:grpSpPr>
      <p:sp>
        <p:nvSpPr>
          <p:cNvPr id="15615" name="Google Shape;15615;p569"/>
          <p:cNvSpPr txBox="1"/>
          <p:nvPr/>
        </p:nvSpPr>
        <p:spPr>
          <a:xfrm>
            <a:off x="357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Tricyclic antidepressants (TCAs)</a:t>
            </a:r>
            <a:endParaRPr sz="1500" b="1"/>
          </a:p>
        </p:txBody>
      </p:sp>
      <p:sp>
        <p:nvSpPr>
          <p:cNvPr id="15616" name="Google Shape;15616;p569"/>
          <p:cNvSpPr txBox="1"/>
          <p:nvPr/>
        </p:nvSpPr>
        <p:spPr>
          <a:xfrm>
            <a:off x="3985875" y="3722275"/>
            <a:ext cx="1373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clomipramine</a:t>
            </a:r>
            <a:endParaRPr/>
          </a:p>
          <a:p>
            <a:pPr marL="0" lvl="0" indent="0" algn="l" rtl="0">
              <a:spcBef>
                <a:spcPts val="0"/>
              </a:spcBef>
              <a:spcAft>
                <a:spcPts val="0"/>
              </a:spcAft>
              <a:buNone/>
            </a:pPr>
            <a:r>
              <a:rPr lang="en"/>
              <a:t>doxepin</a:t>
            </a:r>
            <a:endParaRPr/>
          </a:p>
        </p:txBody>
      </p:sp>
      <p:sp>
        <p:nvSpPr>
          <p:cNvPr id="15617" name="Google Shape;15617;p569"/>
          <p:cNvSpPr txBox="1"/>
          <p:nvPr/>
        </p:nvSpPr>
        <p:spPr>
          <a:xfrm>
            <a:off x="831038" y="3672175"/>
            <a:ext cx="13731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nortriptyline</a:t>
            </a:r>
            <a:endParaRPr>
              <a:solidFill>
                <a:schemeClr val="dk1"/>
              </a:solidFill>
            </a:endParaRPr>
          </a:p>
          <a:p>
            <a:pPr marL="0" lvl="0" indent="0" algn="l" rtl="0">
              <a:spcBef>
                <a:spcPts val="0"/>
              </a:spcBef>
              <a:spcAft>
                <a:spcPts val="0"/>
              </a:spcAft>
              <a:buNone/>
            </a:pPr>
            <a:r>
              <a:rPr lang="en"/>
              <a:t>desipramine</a:t>
            </a:r>
            <a:endParaRPr/>
          </a:p>
          <a:p>
            <a:pPr marL="0" lvl="0" indent="0" algn="l" rtl="0">
              <a:spcBef>
                <a:spcPts val="0"/>
              </a:spcBef>
              <a:spcAft>
                <a:spcPts val="0"/>
              </a:spcAft>
              <a:buNone/>
            </a:pPr>
            <a:endParaRPr/>
          </a:p>
        </p:txBody>
      </p:sp>
      <p:grpSp>
        <p:nvGrpSpPr>
          <p:cNvPr id="15618" name="Google Shape;15618;p569"/>
          <p:cNvGrpSpPr/>
          <p:nvPr/>
        </p:nvGrpSpPr>
        <p:grpSpPr>
          <a:xfrm>
            <a:off x="3389675" y="1581964"/>
            <a:ext cx="2565521" cy="2090209"/>
            <a:chOff x="300800" y="1039676"/>
            <a:chExt cx="2565521" cy="2090209"/>
          </a:xfrm>
        </p:grpSpPr>
        <p:pic>
          <p:nvPicPr>
            <p:cNvPr id="15619" name="Google Shape;15619;p569"/>
            <p:cNvPicPr preferRelativeResize="0"/>
            <p:nvPr/>
          </p:nvPicPr>
          <p:blipFill>
            <a:blip r:embed="rId3">
              <a:alphaModFix/>
            </a:blip>
            <a:stretch>
              <a:fillRect/>
            </a:stretch>
          </p:blipFill>
          <p:spPr>
            <a:xfrm>
              <a:off x="300800" y="1039676"/>
              <a:ext cx="2565521" cy="2090209"/>
            </a:xfrm>
            <a:prstGeom prst="rect">
              <a:avLst/>
            </a:prstGeom>
            <a:noFill/>
            <a:ln>
              <a:noFill/>
            </a:ln>
          </p:spPr>
        </p:pic>
        <p:sp>
          <p:nvSpPr>
            <p:cNvPr id="15620" name="Google Shape;15620;p569"/>
            <p:cNvSpPr/>
            <p:nvPr/>
          </p:nvSpPr>
          <p:spPr>
            <a:xfrm>
              <a:off x="1151122" y="1561250"/>
              <a:ext cx="448800" cy="4488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21" name="Google Shape;15621;p569"/>
          <p:cNvGrpSpPr/>
          <p:nvPr/>
        </p:nvGrpSpPr>
        <p:grpSpPr>
          <a:xfrm>
            <a:off x="282442" y="1572426"/>
            <a:ext cx="2565521" cy="2090209"/>
            <a:chOff x="3444742" y="1100938"/>
            <a:chExt cx="2565521" cy="2090209"/>
          </a:xfrm>
        </p:grpSpPr>
        <p:pic>
          <p:nvPicPr>
            <p:cNvPr id="15622" name="Google Shape;15622;p569"/>
            <p:cNvPicPr preferRelativeResize="0"/>
            <p:nvPr/>
          </p:nvPicPr>
          <p:blipFill>
            <a:blip r:embed="rId4">
              <a:alphaModFix/>
            </a:blip>
            <a:stretch>
              <a:fillRect/>
            </a:stretch>
          </p:blipFill>
          <p:spPr>
            <a:xfrm>
              <a:off x="3444742" y="1100938"/>
              <a:ext cx="2565521" cy="2090209"/>
            </a:xfrm>
            <a:prstGeom prst="rect">
              <a:avLst/>
            </a:prstGeom>
            <a:noFill/>
            <a:ln>
              <a:noFill/>
            </a:ln>
          </p:spPr>
        </p:pic>
        <p:sp>
          <p:nvSpPr>
            <p:cNvPr id="15623" name="Google Shape;15623;p569"/>
            <p:cNvSpPr/>
            <p:nvPr/>
          </p:nvSpPr>
          <p:spPr>
            <a:xfrm>
              <a:off x="4275622" y="1636163"/>
              <a:ext cx="448800" cy="4488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24" name="Google Shape;15624;p569"/>
          <p:cNvGrpSpPr/>
          <p:nvPr/>
        </p:nvGrpSpPr>
        <p:grpSpPr>
          <a:xfrm>
            <a:off x="6401506" y="1596242"/>
            <a:ext cx="2657145" cy="2090209"/>
            <a:chOff x="6391981" y="1100942"/>
            <a:chExt cx="2657145" cy="2090209"/>
          </a:xfrm>
        </p:grpSpPr>
        <p:pic>
          <p:nvPicPr>
            <p:cNvPr id="15625" name="Google Shape;15625;p569"/>
            <p:cNvPicPr preferRelativeResize="0"/>
            <p:nvPr/>
          </p:nvPicPr>
          <p:blipFill>
            <a:blip r:embed="rId5">
              <a:alphaModFix/>
            </a:blip>
            <a:stretch>
              <a:fillRect/>
            </a:stretch>
          </p:blipFill>
          <p:spPr>
            <a:xfrm>
              <a:off x="6391981" y="1100942"/>
              <a:ext cx="2657145" cy="2090209"/>
            </a:xfrm>
            <a:prstGeom prst="rect">
              <a:avLst/>
            </a:prstGeom>
            <a:noFill/>
            <a:ln>
              <a:noFill/>
            </a:ln>
          </p:spPr>
        </p:pic>
        <p:sp>
          <p:nvSpPr>
            <p:cNvPr id="15626" name="Google Shape;15626;p569"/>
            <p:cNvSpPr/>
            <p:nvPr/>
          </p:nvSpPr>
          <p:spPr>
            <a:xfrm>
              <a:off x="7314172" y="1636163"/>
              <a:ext cx="448800" cy="4488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27" name="Google Shape;15627;p569"/>
          <p:cNvSpPr txBox="1"/>
          <p:nvPr/>
        </p:nvSpPr>
        <p:spPr>
          <a:xfrm>
            <a:off x="880650" y="5313375"/>
            <a:ext cx="8178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*Gillman: clomipramine and imipramine (but not other TCAs) can cause severe serotonin toxicity in combo with MAOI</a:t>
            </a:r>
            <a:endParaRPr sz="1100"/>
          </a:p>
        </p:txBody>
      </p:sp>
      <p:sp>
        <p:nvSpPr>
          <p:cNvPr id="15628" name="Google Shape;15628;p569"/>
          <p:cNvSpPr txBox="1"/>
          <p:nvPr/>
        </p:nvSpPr>
        <p:spPr>
          <a:xfrm>
            <a:off x="4330500" y="-546325"/>
            <a:ext cx="5915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Block 5HT2A: Amitriptyline, Nortriptyline, Amoxapine, Clomipramine, Doxepin, Maprotiline, Imipramine, </a:t>
            </a:r>
            <a:endParaRPr sz="700"/>
          </a:p>
        </p:txBody>
      </p:sp>
      <p:sp>
        <p:nvSpPr>
          <p:cNvPr id="15629" name="Google Shape;15629;p569"/>
          <p:cNvSpPr txBox="1"/>
          <p:nvPr/>
        </p:nvSpPr>
        <p:spPr>
          <a:xfrm>
            <a:off x="35775" y="-365775"/>
            <a:ext cx="5228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5HT2C inverse agonists: amitriptyline and nortriptyline</a:t>
            </a:r>
            <a:endParaRPr sz="700"/>
          </a:p>
        </p:txBody>
      </p:sp>
      <p:sp>
        <p:nvSpPr>
          <p:cNvPr id="15630" name="Google Shape;15630;p569"/>
          <p:cNvSpPr txBox="1"/>
          <p:nvPr/>
        </p:nvSpPr>
        <p:spPr>
          <a:xfrm>
            <a:off x="2539800" y="-365775"/>
            <a:ext cx="8093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5HT2C antagonists: fluoxetine, mirtazapine, nefazodone, trazodone</a:t>
            </a:r>
            <a:endParaRPr sz="700"/>
          </a:p>
        </p:txBody>
      </p:sp>
      <p:sp>
        <p:nvSpPr>
          <p:cNvPr id="15631" name="Google Shape;15631;p569"/>
          <p:cNvSpPr txBox="1"/>
          <p:nvPr/>
        </p:nvSpPr>
        <p:spPr>
          <a:xfrm>
            <a:off x="6928500" y="3722275"/>
            <a:ext cx="1373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amitriptyline</a:t>
            </a:r>
            <a:endParaRPr/>
          </a:p>
          <a:p>
            <a:pPr marL="0" lvl="0" indent="0" algn="l" rtl="0">
              <a:spcBef>
                <a:spcPts val="0"/>
              </a:spcBef>
              <a:spcAft>
                <a:spcPts val="0"/>
              </a:spcAft>
              <a:buNone/>
            </a:pPr>
            <a:r>
              <a:rPr lang="en"/>
              <a:t>imipramine</a:t>
            </a:r>
            <a:endParaRPr/>
          </a:p>
        </p:txBody>
      </p:sp>
      <p:sp>
        <p:nvSpPr>
          <p:cNvPr id="15632" name="Google Shape;15632;p569"/>
          <p:cNvSpPr txBox="1"/>
          <p:nvPr/>
        </p:nvSpPr>
        <p:spPr>
          <a:xfrm>
            <a:off x="8696100" y="2420875"/>
            <a:ext cx="4020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t>*</a:t>
            </a:r>
            <a:endParaRPr sz="1100"/>
          </a:p>
        </p:txBody>
      </p:sp>
      <p:sp>
        <p:nvSpPr>
          <p:cNvPr id="15633" name="Google Shape;15633;p569"/>
          <p:cNvSpPr/>
          <p:nvPr/>
        </p:nvSpPr>
        <p:spPr>
          <a:xfrm rot="2058039">
            <a:off x="141126" y="1917484"/>
            <a:ext cx="796401" cy="617599"/>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4" name="Google Shape;15634;p569"/>
          <p:cNvSpPr/>
          <p:nvPr/>
        </p:nvSpPr>
        <p:spPr>
          <a:xfrm rot="2058039">
            <a:off x="3265326" y="1917484"/>
            <a:ext cx="796401" cy="617599"/>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5" name="Google Shape;15635;p569"/>
          <p:cNvSpPr/>
          <p:nvPr/>
        </p:nvSpPr>
        <p:spPr>
          <a:xfrm rot="2058039">
            <a:off x="6389526" y="1917484"/>
            <a:ext cx="796401" cy="617599"/>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636" name="Google Shape;15636;p569" descr="Resultado de imagen para tricycle png"/>
          <p:cNvPicPr preferRelativeResize="0"/>
          <p:nvPr/>
        </p:nvPicPr>
        <p:blipFill rotWithShape="1">
          <a:blip r:embed="rId6">
            <a:alphaModFix/>
          </a:blip>
          <a:srcRect/>
          <a:stretch/>
        </p:blipFill>
        <p:spPr>
          <a:xfrm>
            <a:off x="8402600" y="114475"/>
            <a:ext cx="569175" cy="569200"/>
          </a:xfrm>
          <a:prstGeom prst="rect">
            <a:avLst/>
          </a:prstGeom>
          <a:noFill/>
          <a:ln>
            <a:noFill/>
          </a:ln>
        </p:spPr>
      </p:pic>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Shape 15640"/>
        <p:cNvGrpSpPr/>
        <p:nvPr/>
      </p:nvGrpSpPr>
      <p:grpSpPr>
        <a:xfrm>
          <a:off x="0" y="0"/>
          <a:ext cx="0" cy="0"/>
          <a:chOff x="0" y="0"/>
          <a:chExt cx="0" cy="0"/>
        </a:xfrm>
      </p:grpSpPr>
      <p:sp>
        <p:nvSpPr>
          <p:cNvPr id="15641" name="Google Shape;15641;p570"/>
          <p:cNvSpPr txBox="1"/>
          <p:nvPr/>
        </p:nvSpPr>
        <p:spPr>
          <a:xfrm>
            <a:off x="357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Tricyclic antidepressants (TCAs)</a:t>
            </a:r>
            <a:endParaRPr sz="1500" b="1"/>
          </a:p>
        </p:txBody>
      </p:sp>
      <p:sp>
        <p:nvSpPr>
          <p:cNvPr id="15642" name="Google Shape;15642;p570"/>
          <p:cNvSpPr txBox="1"/>
          <p:nvPr/>
        </p:nvSpPr>
        <p:spPr>
          <a:xfrm>
            <a:off x="3985875" y="3722275"/>
            <a:ext cx="1373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clomipramine</a:t>
            </a:r>
            <a:endParaRPr/>
          </a:p>
          <a:p>
            <a:pPr marL="0" lvl="0" indent="0" algn="l" rtl="0">
              <a:spcBef>
                <a:spcPts val="0"/>
              </a:spcBef>
              <a:spcAft>
                <a:spcPts val="0"/>
              </a:spcAft>
              <a:buNone/>
            </a:pPr>
            <a:r>
              <a:rPr lang="en"/>
              <a:t>doxepin</a:t>
            </a:r>
            <a:endParaRPr/>
          </a:p>
        </p:txBody>
      </p:sp>
      <p:sp>
        <p:nvSpPr>
          <p:cNvPr id="15643" name="Google Shape;15643;p570"/>
          <p:cNvSpPr txBox="1"/>
          <p:nvPr/>
        </p:nvSpPr>
        <p:spPr>
          <a:xfrm>
            <a:off x="831038" y="3672175"/>
            <a:ext cx="13731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nortriptyline</a:t>
            </a:r>
            <a:endParaRPr>
              <a:solidFill>
                <a:schemeClr val="dk1"/>
              </a:solidFill>
            </a:endParaRPr>
          </a:p>
          <a:p>
            <a:pPr marL="0" lvl="0" indent="0" algn="l" rtl="0">
              <a:spcBef>
                <a:spcPts val="0"/>
              </a:spcBef>
              <a:spcAft>
                <a:spcPts val="0"/>
              </a:spcAft>
              <a:buNone/>
            </a:pPr>
            <a:r>
              <a:rPr lang="en"/>
              <a:t>desipramine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nvGrpSpPr>
          <p:cNvPr id="15644" name="Google Shape;15644;p570"/>
          <p:cNvGrpSpPr/>
          <p:nvPr/>
        </p:nvGrpSpPr>
        <p:grpSpPr>
          <a:xfrm>
            <a:off x="3389675" y="1581964"/>
            <a:ext cx="2565521" cy="2090209"/>
            <a:chOff x="300800" y="1039676"/>
            <a:chExt cx="2565521" cy="2090209"/>
          </a:xfrm>
        </p:grpSpPr>
        <p:pic>
          <p:nvPicPr>
            <p:cNvPr id="15645" name="Google Shape;15645;p570"/>
            <p:cNvPicPr preferRelativeResize="0"/>
            <p:nvPr/>
          </p:nvPicPr>
          <p:blipFill>
            <a:blip r:embed="rId3">
              <a:alphaModFix/>
            </a:blip>
            <a:stretch>
              <a:fillRect/>
            </a:stretch>
          </p:blipFill>
          <p:spPr>
            <a:xfrm>
              <a:off x="300800" y="1039676"/>
              <a:ext cx="2565521" cy="2090209"/>
            </a:xfrm>
            <a:prstGeom prst="rect">
              <a:avLst/>
            </a:prstGeom>
            <a:noFill/>
            <a:ln>
              <a:noFill/>
            </a:ln>
          </p:spPr>
        </p:pic>
        <p:sp>
          <p:nvSpPr>
            <p:cNvPr id="15646" name="Google Shape;15646;p570"/>
            <p:cNvSpPr/>
            <p:nvPr/>
          </p:nvSpPr>
          <p:spPr>
            <a:xfrm>
              <a:off x="1151122" y="1561250"/>
              <a:ext cx="448800" cy="4488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47" name="Google Shape;15647;p570"/>
          <p:cNvGrpSpPr/>
          <p:nvPr/>
        </p:nvGrpSpPr>
        <p:grpSpPr>
          <a:xfrm>
            <a:off x="282442" y="1572426"/>
            <a:ext cx="2565521" cy="2090209"/>
            <a:chOff x="3444742" y="1100938"/>
            <a:chExt cx="2565521" cy="2090209"/>
          </a:xfrm>
        </p:grpSpPr>
        <p:pic>
          <p:nvPicPr>
            <p:cNvPr id="15648" name="Google Shape;15648;p570"/>
            <p:cNvPicPr preferRelativeResize="0"/>
            <p:nvPr/>
          </p:nvPicPr>
          <p:blipFill>
            <a:blip r:embed="rId4">
              <a:alphaModFix/>
            </a:blip>
            <a:stretch>
              <a:fillRect/>
            </a:stretch>
          </p:blipFill>
          <p:spPr>
            <a:xfrm>
              <a:off x="3444742" y="1100938"/>
              <a:ext cx="2565521" cy="2090209"/>
            </a:xfrm>
            <a:prstGeom prst="rect">
              <a:avLst/>
            </a:prstGeom>
            <a:noFill/>
            <a:ln>
              <a:noFill/>
            </a:ln>
          </p:spPr>
        </p:pic>
        <p:sp>
          <p:nvSpPr>
            <p:cNvPr id="15649" name="Google Shape;15649;p570"/>
            <p:cNvSpPr/>
            <p:nvPr/>
          </p:nvSpPr>
          <p:spPr>
            <a:xfrm>
              <a:off x="4275622" y="1636163"/>
              <a:ext cx="448800" cy="4488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50" name="Google Shape;15650;p570"/>
          <p:cNvGrpSpPr/>
          <p:nvPr/>
        </p:nvGrpSpPr>
        <p:grpSpPr>
          <a:xfrm>
            <a:off x="6401506" y="1596242"/>
            <a:ext cx="2657145" cy="2090209"/>
            <a:chOff x="6391981" y="1100942"/>
            <a:chExt cx="2657145" cy="2090209"/>
          </a:xfrm>
        </p:grpSpPr>
        <p:pic>
          <p:nvPicPr>
            <p:cNvPr id="15651" name="Google Shape;15651;p570"/>
            <p:cNvPicPr preferRelativeResize="0"/>
            <p:nvPr/>
          </p:nvPicPr>
          <p:blipFill>
            <a:blip r:embed="rId5">
              <a:alphaModFix/>
            </a:blip>
            <a:stretch>
              <a:fillRect/>
            </a:stretch>
          </p:blipFill>
          <p:spPr>
            <a:xfrm>
              <a:off x="6391981" y="1100942"/>
              <a:ext cx="2657145" cy="2090209"/>
            </a:xfrm>
            <a:prstGeom prst="rect">
              <a:avLst/>
            </a:prstGeom>
            <a:noFill/>
            <a:ln>
              <a:noFill/>
            </a:ln>
          </p:spPr>
        </p:pic>
        <p:sp>
          <p:nvSpPr>
            <p:cNvPr id="15652" name="Google Shape;15652;p570"/>
            <p:cNvSpPr/>
            <p:nvPr/>
          </p:nvSpPr>
          <p:spPr>
            <a:xfrm>
              <a:off x="7314172" y="1636163"/>
              <a:ext cx="448800" cy="4488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53" name="Google Shape;15653;p570"/>
          <p:cNvSpPr txBox="1"/>
          <p:nvPr/>
        </p:nvSpPr>
        <p:spPr>
          <a:xfrm>
            <a:off x="880650" y="5160975"/>
            <a:ext cx="8178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*Gillman: clomipramine and imipramine (but not other TCAs) can cause severe serotonin toxicity in combo with MAOI</a:t>
            </a:r>
            <a:endParaRPr sz="1100"/>
          </a:p>
        </p:txBody>
      </p:sp>
      <p:sp>
        <p:nvSpPr>
          <p:cNvPr id="15654" name="Google Shape;15654;p570"/>
          <p:cNvSpPr txBox="1"/>
          <p:nvPr/>
        </p:nvSpPr>
        <p:spPr>
          <a:xfrm>
            <a:off x="4330500" y="-546325"/>
            <a:ext cx="5915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Block 5HT2A: Amitriptyline, Nortriptyline, Amoxapine, Clomipramine, Doxepin, Maprotiline, Imipramine, </a:t>
            </a:r>
            <a:endParaRPr sz="700"/>
          </a:p>
        </p:txBody>
      </p:sp>
      <p:sp>
        <p:nvSpPr>
          <p:cNvPr id="15655" name="Google Shape;15655;p570"/>
          <p:cNvSpPr txBox="1"/>
          <p:nvPr/>
        </p:nvSpPr>
        <p:spPr>
          <a:xfrm>
            <a:off x="35775" y="-365775"/>
            <a:ext cx="5228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5HT2C inverse agonists: amitriptyline and nortriptyline</a:t>
            </a:r>
            <a:endParaRPr sz="700"/>
          </a:p>
        </p:txBody>
      </p:sp>
      <p:sp>
        <p:nvSpPr>
          <p:cNvPr id="15656" name="Google Shape;15656;p570"/>
          <p:cNvSpPr txBox="1"/>
          <p:nvPr/>
        </p:nvSpPr>
        <p:spPr>
          <a:xfrm>
            <a:off x="2539800" y="-365775"/>
            <a:ext cx="8093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5HT2C antagonists: fluoxetine, mirtazapine, nefazodone, trazodone</a:t>
            </a:r>
            <a:endParaRPr sz="700"/>
          </a:p>
        </p:txBody>
      </p:sp>
      <p:sp>
        <p:nvSpPr>
          <p:cNvPr id="15657" name="Google Shape;15657;p570"/>
          <p:cNvSpPr txBox="1"/>
          <p:nvPr/>
        </p:nvSpPr>
        <p:spPr>
          <a:xfrm>
            <a:off x="6928500" y="3722275"/>
            <a:ext cx="1373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amitriptyline</a:t>
            </a:r>
            <a:endParaRPr/>
          </a:p>
          <a:p>
            <a:pPr marL="0" lvl="0" indent="0" algn="l" rtl="0">
              <a:spcBef>
                <a:spcPts val="0"/>
              </a:spcBef>
              <a:spcAft>
                <a:spcPts val="0"/>
              </a:spcAft>
              <a:buNone/>
            </a:pPr>
            <a:r>
              <a:rPr lang="en"/>
              <a:t>imipramine</a:t>
            </a:r>
            <a:endParaRPr/>
          </a:p>
        </p:txBody>
      </p:sp>
      <p:sp>
        <p:nvSpPr>
          <p:cNvPr id="15658" name="Google Shape;15658;p570"/>
          <p:cNvSpPr txBox="1"/>
          <p:nvPr/>
        </p:nvSpPr>
        <p:spPr>
          <a:xfrm>
            <a:off x="8696100" y="2420875"/>
            <a:ext cx="4020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t>*</a:t>
            </a:r>
            <a:endParaRPr sz="1100"/>
          </a:p>
        </p:txBody>
      </p:sp>
      <p:sp>
        <p:nvSpPr>
          <p:cNvPr id="15659" name="Google Shape;15659;p570"/>
          <p:cNvSpPr/>
          <p:nvPr/>
        </p:nvSpPr>
        <p:spPr>
          <a:xfrm rot="6390170">
            <a:off x="1217448" y="1490582"/>
            <a:ext cx="796303" cy="617712"/>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0" name="Google Shape;15660;p570"/>
          <p:cNvSpPr/>
          <p:nvPr/>
        </p:nvSpPr>
        <p:spPr>
          <a:xfrm rot="6390170">
            <a:off x="4274285" y="1515632"/>
            <a:ext cx="796303" cy="617712"/>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1" name="Google Shape;15661;p570"/>
          <p:cNvSpPr/>
          <p:nvPr/>
        </p:nvSpPr>
        <p:spPr>
          <a:xfrm rot="6390170">
            <a:off x="7427748" y="1515632"/>
            <a:ext cx="796303" cy="617712"/>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662" name="Google Shape;15662;p570" descr="Resultado de imagen para tricycle png"/>
          <p:cNvPicPr preferRelativeResize="0"/>
          <p:nvPr/>
        </p:nvPicPr>
        <p:blipFill rotWithShape="1">
          <a:blip r:embed="rId6">
            <a:alphaModFix/>
          </a:blip>
          <a:srcRect/>
          <a:stretch/>
        </p:blipFill>
        <p:spPr>
          <a:xfrm>
            <a:off x="8402600" y="114475"/>
            <a:ext cx="569175" cy="5692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grpSp>
        <p:nvGrpSpPr>
          <p:cNvPr id="846" name="Google Shape;846;p67"/>
          <p:cNvGrpSpPr/>
          <p:nvPr/>
        </p:nvGrpSpPr>
        <p:grpSpPr>
          <a:xfrm>
            <a:off x="94525" y="-58799"/>
            <a:ext cx="7484301" cy="5138042"/>
            <a:chOff x="1635400" y="85876"/>
            <a:chExt cx="7484301" cy="5138042"/>
          </a:xfrm>
        </p:grpSpPr>
        <p:grpSp>
          <p:nvGrpSpPr>
            <p:cNvPr id="847" name="Google Shape;847;p67"/>
            <p:cNvGrpSpPr/>
            <p:nvPr/>
          </p:nvGrpSpPr>
          <p:grpSpPr>
            <a:xfrm>
              <a:off x="2336826" y="85876"/>
              <a:ext cx="6782876" cy="5122750"/>
              <a:chOff x="1743676" y="128801"/>
              <a:chExt cx="6782876" cy="5122750"/>
            </a:xfrm>
          </p:grpSpPr>
          <p:pic>
            <p:nvPicPr>
              <p:cNvPr id="848" name="Google Shape;848;p67"/>
              <p:cNvPicPr preferRelativeResize="0"/>
              <p:nvPr/>
            </p:nvPicPr>
            <p:blipFill>
              <a:blip r:embed="rId3">
                <a:alphaModFix/>
              </a:blip>
              <a:stretch>
                <a:fillRect/>
              </a:stretch>
            </p:blipFill>
            <p:spPr>
              <a:xfrm>
                <a:off x="1743676" y="128801"/>
                <a:ext cx="6782876" cy="3509474"/>
              </a:xfrm>
              <a:prstGeom prst="rect">
                <a:avLst/>
              </a:prstGeom>
              <a:noFill/>
              <a:ln>
                <a:noFill/>
              </a:ln>
            </p:spPr>
          </p:pic>
          <p:pic>
            <p:nvPicPr>
              <p:cNvPr id="849" name="Google Shape;849;p67"/>
              <p:cNvPicPr preferRelativeResize="0"/>
              <p:nvPr/>
            </p:nvPicPr>
            <p:blipFill>
              <a:blip r:embed="rId4">
                <a:alphaModFix/>
              </a:blip>
              <a:stretch>
                <a:fillRect/>
              </a:stretch>
            </p:blipFill>
            <p:spPr>
              <a:xfrm>
                <a:off x="3441575" y="3609600"/>
                <a:ext cx="4028176" cy="1641951"/>
              </a:xfrm>
              <a:prstGeom prst="rect">
                <a:avLst/>
              </a:prstGeom>
              <a:noFill/>
              <a:ln>
                <a:noFill/>
              </a:ln>
            </p:spPr>
          </p:pic>
        </p:grpSp>
        <p:pic>
          <p:nvPicPr>
            <p:cNvPr id="850" name="Google Shape;850;p67"/>
            <p:cNvPicPr preferRelativeResize="0"/>
            <p:nvPr/>
          </p:nvPicPr>
          <p:blipFill rotWithShape="1">
            <a:blip r:embed="rId5">
              <a:alphaModFix/>
            </a:blip>
            <a:srcRect/>
            <a:stretch/>
          </p:blipFill>
          <p:spPr>
            <a:xfrm>
              <a:off x="4282795" y="469725"/>
              <a:ext cx="3465274" cy="1948926"/>
            </a:xfrm>
            <a:prstGeom prst="rect">
              <a:avLst/>
            </a:prstGeom>
            <a:noFill/>
            <a:ln>
              <a:noFill/>
            </a:ln>
          </p:spPr>
        </p:pic>
        <p:pic>
          <p:nvPicPr>
            <p:cNvPr id="851" name="Google Shape;851;p67"/>
            <p:cNvPicPr preferRelativeResize="0"/>
            <p:nvPr/>
          </p:nvPicPr>
          <p:blipFill>
            <a:blip r:embed="rId6">
              <a:alphaModFix/>
            </a:blip>
            <a:stretch>
              <a:fillRect/>
            </a:stretch>
          </p:blipFill>
          <p:spPr>
            <a:xfrm>
              <a:off x="4562175" y="2600550"/>
              <a:ext cx="1940950" cy="971600"/>
            </a:xfrm>
            <a:prstGeom prst="rect">
              <a:avLst/>
            </a:prstGeom>
            <a:noFill/>
            <a:ln>
              <a:noFill/>
            </a:ln>
          </p:spPr>
        </p:pic>
        <p:sp>
          <p:nvSpPr>
            <p:cNvPr id="852" name="Google Shape;852;p67"/>
            <p:cNvSpPr txBox="1"/>
            <p:nvPr/>
          </p:nvSpPr>
          <p:spPr>
            <a:xfrm rot="5085689">
              <a:off x="2721124" y="3364845"/>
              <a:ext cx="2999930" cy="38470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t>downstream effects</a:t>
              </a:r>
              <a:endParaRPr sz="1300"/>
            </a:p>
          </p:txBody>
        </p:sp>
        <p:sp>
          <p:nvSpPr>
            <p:cNvPr id="853" name="Google Shape;853;p67"/>
            <p:cNvSpPr txBox="1"/>
            <p:nvPr/>
          </p:nvSpPr>
          <p:spPr>
            <a:xfrm>
              <a:off x="2581925" y="4234380"/>
              <a:ext cx="15483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CREB = cAMP response element-binding protein </a:t>
              </a:r>
              <a:r>
                <a:rPr lang="en" sz="700">
                  <a:solidFill>
                    <a:schemeClr val="dk1"/>
                  </a:solidFill>
                </a:rPr>
                <a:t>(phosphorylated) </a:t>
              </a:r>
              <a:endParaRPr sz="700"/>
            </a:p>
          </p:txBody>
        </p:sp>
        <p:sp>
          <p:nvSpPr>
            <p:cNvPr id="854" name="Google Shape;854;p67"/>
            <p:cNvSpPr txBox="1"/>
            <p:nvPr/>
          </p:nvSpPr>
          <p:spPr>
            <a:xfrm>
              <a:off x="2581925" y="2371650"/>
              <a:ext cx="1298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cAMP = cyclic adenosine monophosphate </a:t>
              </a:r>
              <a:endParaRPr sz="700"/>
            </a:p>
          </p:txBody>
        </p:sp>
        <p:sp>
          <p:nvSpPr>
            <p:cNvPr id="855" name="Google Shape;855;p67"/>
            <p:cNvSpPr txBox="1"/>
            <p:nvPr/>
          </p:nvSpPr>
          <p:spPr>
            <a:xfrm>
              <a:off x="2581925" y="3490375"/>
              <a:ext cx="3000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A =  protein kinase A</a:t>
              </a:r>
              <a:endParaRPr sz="700"/>
            </a:p>
          </p:txBody>
        </p:sp>
        <p:sp>
          <p:nvSpPr>
            <p:cNvPr id="856" name="Google Shape;856;p67"/>
            <p:cNvSpPr txBox="1"/>
            <p:nvPr/>
          </p:nvSpPr>
          <p:spPr>
            <a:xfrm>
              <a:off x="2581925" y="3874963"/>
              <a:ext cx="1474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CaMK = </a:t>
              </a:r>
              <a:r>
                <a:rPr lang="en" sz="700">
                  <a:solidFill>
                    <a:schemeClr val="dk1"/>
                  </a:solidFill>
                </a:rPr>
                <a:t>calcium/calmodulin kinase</a:t>
              </a:r>
              <a:endParaRPr sz="700"/>
            </a:p>
          </p:txBody>
        </p:sp>
        <p:sp>
          <p:nvSpPr>
            <p:cNvPr id="857" name="Google Shape;857;p67"/>
            <p:cNvSpPr txBox="1"/>
            <p:nvPr/>
          </p:nvSpPr>
          <p:spPr>
            <a:xfrm>
              <a:off x="2581930" y="4703436"/>
              <a:ext cx="16692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HRE = hormone-response element</a:t>
              </a:r>
              <a:endParaRPr sz="700"/>
            </a:p>
          </p:txBody>
        </p:sp>
        <p:cxnSp>
          <p:nvCxnSpPr>
            <p:cNvPr id="858" name="Google Shape;858;p67"/>
            <p:cNvCxnSpPr/>
            <p:nvPr/>
          </p:nvCxnSpPr>
          <p:spPr>
            <a:xfrm>
              <a:off x="6181850" y="4643550"/>
              <a:ext cx="0" cy="164700"/>
            </a:xfrm>
            <a:prstGeom prst="straightConnector1">
              <a:avLst/>
            </a:prstGeom>
            <a:noFill/>
            <a:ln w="9525" cap="flat" cmpd="sng">
              <a:solidFill>
                <a:schemeClr val="dk2"/>
              </a:solidFill>
              <a:prstDash val="solid"/>
              <a:round/>
              <a:headEnd type="none" w="med" len="med"/>
              <a:tailEnd type="triangle" w="med" len="med"/>
            </a:ln>
          </p:spPr>
        </p:cxnSp>
        <p:sp>
          <p:nvSpPr>
            <p:cNvPr id="859" name="Google Shape;859;p67"/>
            <p:cNvSpPr txBox="1"/>
            <p:nvPr/>
          </p:nvSpPr>
          <p:spPr>
            <a:xfrm>
              <a:off x="5694650" y="4701000"/>
              <a:ext cx="1734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gene activation</a:t>
              </a:r>
              <a:endParaRPr sz="1000"/>
            </a:p>
          </p:txBody>
        </p:sp>
        <p:pic>
          <p:nvPicPr>
            <p:cNvPr id="860" name="Google Shape;860;p67"/>
            <p:cNvPicPr preferRelativeResize="0"/>
            <p:nvPr/>
          </p:nvPicPr>
          <p:blipFill>
            <a:blip r:embed="rId7">
              <a:alphaModFix/>
            </a:blip>
            <a:stretch>
              <a:fillRect/>
            </a:stretch>
          </p:blipFill>
          <p:spPr>
            <a:xfrm>
              <a:off x="5617400" y="4956787"/>
              <a:ext cx="796075" cy="164700"/>
            </a:xfrm>
            <a:prstGeom prst="rect">
              <a:avLst/>
            </a:prstGeom>
            <a:noFill/>
            <a:ln>
              <a:noFill/>
            </a:ln>
          </p:spPr>
        </p:pic>
        <p:sp>
          <p:nvSpPr>
            <p:cNvPr id="861" name="Google Shape;861;p67"/>
            <p:cNvSpPr txBox="1"/>
            <p:nvPr/>
          </p:nvSpPr>
          <p:spPr>
            <a:xfrm>
              <a:off x="4633724" y="4854618"/>
              <a:ext cx="1183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cell nucleus</a:t>
              </a:r>
              <a:endParaRPr sz="1200" b="1"/>
            </a:p>
          </p:txBody>
        </p:sp>
        <p:pic>
          <p:nvPicPr>
            <p:cNvPr id="862" name="Google Shape;862;p67"/>
            <p:cNvPicPr preferRelativeResize="0"/>
            <p:nvPr/>
          </p:nvPicPr>
          <p:blipFill>
            <a:blip r:embed="rId7">
              <a:alphaModFix/>
            </a:blip>
            <a:stretch>
              <a:fillRect/>
            </a:stretch>
          </p:blipFill>
          <p:spPr>
            <a:xfrm>
              <a:off x="6673825" y="4635600"/>
              <a:ext cx="1628400" cy="338700"/>
            </a:xfrm>
            <a:prstGeom prst="rect">
              <a:avLst/>
            </a:prstGeom>
            <a:noFill/>
            <a:ln>
              <a:noFill/>
            </a:ln>
          </p:spPr>
        </p:pic>
        <p:sp>
          <p:nvSpPr>
            <p:cNvPr id="863" name="Google Shape;863;p67"/>
            <p:cNvSpPr txBox="1"/>
            <p:nvPr/>
          </p:nvSpPr>
          <p:spPr>
            <a:xfrm>
              <a:off x="6673825" y="4547075"/>
              <a:ext cx="2155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genes (related to synaptogenesis </a:t>
              </a:r>
              <a:endParaRPr sz="1000"/>
            </a:p>
            <a:p>
              <a:pPr marL="0" lvl="0" indent="0" algn="l" rtl="0">
                <a:spcBef>
                  <a:spcPts val="0"/>
                </a:spcBef>
                <a:spcAft>
                  <a:spcPts val="0"/>
                </a:spcAft>
                <a:buNone/>
              </a:pPr>
              <a:r>
                <a:rPr lang="en" sz="1000"/>
                <a:t>   and neuronal survival)</a:t>
              </a:r>
              <a:endParaRPr sz="1000"/>
            </a:p>
          </p:txBody>
        </p:sp>
        <p:pic>
          <p:nvPicPr>
            <p:cNvPr id="864" name="Google Shape;864;p67"/>
            <p:cNvPicPr preferRelativeResize="0"/>
            <p:nvPr/>
          </p:nvPicPr>
          <p:blipFill rotWithShape="1">
            <a:blip r:embed="rId5">
              <a:alphaModFix/>
            </a:blip>
            <a:srcRect l="10349" t="76903" r="77026"/>
            <a:stretch/>
          </p:blipFill>
          <p:spPr>
            <a:xfrm>
              <a:off x="2225200" y="2346675"/>
              <a:ext cx="358903" cy="369300"/>
            </a:xfrm>
            <a:prstGeom prst="rect">
              <a:avLst/>
            </a:prstGeom>
            <a:noFill/>
            <a:ln>
              <a:noFill/>
            </a:ln>
          </p:spPr>
        </p:pic>
        <p:pic>
          <p:nvPicPr>
            <p:cNvPr id="865" name="Google Shape;865;p67"/>
            <p:cNvPicPr preferRelativeResize="0"/>
            <p:nvPr/>
          </p:nvPicPr>
          <p:blipFill rotWithShape="1">
            <a:blip r:embed="rId6">
              <a:alphaModFix/>
            </a:blip>
            <a:srcRect t="43623" r="74906"/>
            <a:stretch/>
          </p:blipFill>
          <p:spPr>
            <a:xfrm>
              <a:off x="2289050" y="3446000"/>
              <a:ext cx="358900" cy="403629"/>
            </a:xfrm>
            <a:prstGeom prst="rect">
              <a:avLst/>
            </a:prstGeom>
            <a:noFill/>
            <a:ln>
              <a:noFill/>
            </a:ln>
          </p:spPr>
        </p:pic>
        <p:pic>
          <p:nvPicPr>
            <p:cNvPr id="866" name="Google Shape;866;p67"/>
            <p:cNvPicPr preferRelativeResize="0"/>
            <p:nvPr/>
          </p:nvPicPr>
          <p:blipFill rotWithShape="1">
            <a:blip r:embed="rId6">
              <a:alphaModFix/>
            </a:blip>
            <a:srcRect l="33517" t="46617" r="41389" b="-2993"/>
            <a:stretch/>
          </p:blipFill>
          <p:spPr>
            <a:xfrm>
              <a:off x="2268130" y="3866108"/>
              <a:ext cx="358900" cy="403629"/>
            </a:xfrm>
            <a:prstGeom prst="rect">
              <a:avLst/>
            </a:prstGeom>
            <a:noFill/>
            <a:ln>
              <a:noFill/>
            </a:ln>
          </p:spPr>
        </p:pic>
        <p:pic>
          <p:nvPicPr>
            <p:cNvPr id="867" name="Google Shape;867;p67"/>
            <p:cNvPicPr preferRelativeResize="0"/>
            <p:nvPr/>
          </p:nvPicPr>
          <p:blipFill>
            <a:blip r:embed="rId8">
              <a:alphaModFix/>
            </a:blip>
            <a:stretch>
              <a:fillRect/>
            </a:stretch>
          </p:blipFill>
          <p:spPr>
            <a:xfrm>
              <a:off x="2184247" y="4269725"/>
              <a:ext cx="440794" cy="403625"/>
            </a:xfrm>
            <a:prstGeom prst="rect">
              <a:avLst/>
            </a:prstGeom>
            <a:noFill/>
            <a:ln>
              <a:noFill/>
            </a:ln>
          </p:spPr>
        </p:pic>
        <p:pic>
          <p:nvPicPr>
            <p:cNvPr id="868" name="Google Shape;868;p67"/>
            <p:cNvPicPr preferRelativeResize="0"/>
            <p:nvPr/>
          </p:nvPicPr>
          <p:blipFill rotWithShape="1">
            <a:blip r:embed="rId5">
              <a:alphaModFix/>
            </a:blip>
            <a:srcRect l="27693" r="59586" b="87598"/>
            <a:stretch/>
          </p:blipFill>
          <p:spPr>
            <a:xfrm>
              <a:off x="2248100" y="917385"/>
              <a:ext cx="440802" cy="241700"/>
            </a:xfrm>
            <a:prstGeom prst="rect">
              <a:avLst/>
            </a:prstGeom>
            <a:noFill/>
            <a:ln>
              <a:noFill/>
            </a:ln>
          </p:spPr>
        </p:pic>
        <p:sp>
          <p:nvSpPr>
            <p:cNvPr id="869" name="Google Shape;869;p67"/>
            <p:cNvSpPr txBox="1"/>
            <p:nvPr/>
          </p:nvSpPr>
          <p:spPr>
            <a:xfrm>
              <a:off x="2670275" y="868325"/>
              <a:ext cx="1298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neurotransmitter</a:t>
              </a:r>
              <a:endParaRPr sz="700"/>
            </a:p>
          </p:txBody>
        </p:sp>
        <p:pic>
          <p:nvPicPr>
            <p:cNvPr id="870" name="Google Shape;870;p67"/>
            <p:cNvPicPr preferRelativeResize="0"/>
            <p:nvPr/>
          </p:nvPicPr>
          <p:blipFill>
            <a:blip r:embed="rId9">
              <a:alphaModFix/>
            </a:blip>
            <a:stretch>
              <a:fillRect/>
            </a:stretch>
          </p:blipFill>
          <p:spPr>
            <a:xfrm>
              <a:off x="6413475" y="2480990"/>
              <a:ext cx="596450" cy="178935"/>
            </a:xfrm>
            <a:prstGeom prst="rect">
              <a:avLst/>
            </a:prstGeom>
            <a:noFill/>
            <a:ln>
              <a:noFill/>
            </a:ln>
          </p:spPr>
        </p:pic>
        <p:pic>
          <p:nvPicPr>
            <p:cNvPr id="871" name="Google Shape;871;p67"/>
            <p:cNvPicPr preferRelativeResize="0"/>
            <p:nvPr/>
          </p:nvPicPr>
          <p:blipFill>
            <a:blip r:embed="rId9">
              <a:alphaModFix/>
            </a:blip>
            <a:stretch>
              <a:fillRect/>
            </a:stretch>
          </p:blipFill>
          <p:spPr>
            <a:xfrm>
              <a:off x="6530168" y="2667149"/>
              <a:ext cx="596450" cy="178935"/>
            </a:xfrm>
            <a:prstGeom prst="rect">
              <a:avLst/>
            </a:prstGeom>
            <a:noFill/>
            <a:ln>
              <a:noFill/>
            </a:ln>
          </p:spPr>
        </p:pic>
        <p:pic>
          <p:nvPicPr>
            <p:cNvPr id="872" name="Google Shape;872;p67"/>
            <p:cNvPicPr preferRelativeResize="0"/>
            <p:nvPr/>
          </p:nvPicPr>
          <p:blipFill>
            <a:blip r:embed="rId9">
              <a:alphaModFix/>
            </a:blip>
            <a:stretch>
              <a:fillRect/>
            </a:stretch>
          </p:blipFill>
          <p:spPr>
            <a:xfrm>
              <a:off x="6504608" y="2819549"/>
              <a:ext cx="596450" cy="178935"/>
            </a:xfrm>
            <a:prstGeom prst="rect">
              <a:avLst/>
            </a:prstGeom>
            <a:noFill/>
            <a:ln>
              <a:noFill/>
            </a:ln>
          </p:spPr>
        </p:pic>
        <p:pic>
          <p:nvPicPr>
            <p:cNvPr id="873" name="Google Shape;873;p67"/>
            <p:cNvPicPr preferRelativeResize="0"/>
            <p:nvPr/>
          </p:nvPicPr>
          <p:blipFill>
            <a:blip r:embed="rId9">
              <a:alphaModFix/>
            </a:blip>
            <a:stretch>
              <a:fillRect/>
            </a:stretch>
          </p:blipFill>
          <p:spPr>
            <a:xfrm>
              <a:off x="6504593" y="2996887"/>
              <a:ext cx="596450" cy="178935"/>
            </a:xfrm>
            <a:prstGeom prst="rect">
              <a:avLst/>
            </a:prstGeom>
            <a:noFill/>
            <a:ln>
              <a:noFill/>
            </a:ln>
          </p:spPr>
        </p:pic>
        <p:pic>
          <p:nvPicPr>
            <p:cNvPr id="874" name="Google Shape;874;p67"/>
            <p:cNvPicPr preferRelativeResize="0"/>
            <p:nvPr/>
          </p:nvPicPr>
          <p:blipFill>
            <a:blip r:embed="rId9">
              <a:alphaModFix/>
            </a:blip>
            <a:stretch>
              <a:fillRect/>
            </a:stretch>
          </p:blipFill>
          <p:spPr>
            <a:xfrm>
              <a:off x="1917050" y="3988225"/>
              <a:ext cx="2213175" cy="971600"/>
            </a:xfrm>
            <a:prstGeom prst="rect">
              <a:avLst/>
            </a:prstGeom>
            <a:noFill/>
            <a:ln>
              <a:noFill/>
            </a:ln>
          </p:spPr>
        </p:pic>
        <p:pic>
          <p:nvPicPr>
            <p:cNvPr id="875" name="Google Shape;875;p67"/>
            <p:cNvPicPr preferRelativeResize="0"/>
            <p:nvPr/>
          </p:nvPicPr>
          <p:blipFill>
            <a:blip r:embed="rId9">
              <a:alphaModFix/>
            </a:blip>
            <a:stretch>
              <a:fillRect/>
            </a:stretch>
          </p:blipFill>
          <p:spPr>
            <a:xfrm>
              <a:off x="1635400" y="1866425"/>
              <a:ext cx="2213175" cy="2551175"/>
            </a:xfrm>
            <a:prstGeom prst="rect">
              <a:avLst/>
            </a:prstGeom>
            <a:noFill/>
            <a:ln>
              <a:noFill/>
            </a:ln>
          </p:spPr>
        </p:pic>
        <p:pic>
          <p:nvPicPr>
            <p:cNvPr id="876" name="Google Shape;876;p67"/>
            <p:cNvPicPr preferRelativeResize="0"/>
            <p:nvPr/>
          </p:nvPicPr>
          <p:blipFill>
            <a:blip r:embed="rId9">
              <a:alphaModFix/>
            </a:blip>
            <a:stretch>
              <a:fillRect/>
            </a:stretch>
          </p:blipFill>
          <p:spPr>
            <a:xfrm>
              <a:off x="2280225" y="452350"/>
              <a:ext cx="1474800" cy="2551175"/>
            </a:xfrm>
            <a:prstGeom prst="rect">
              <a:avLst/>
            </a:prstGeom>
            <a:noFill/>
            <a:ln>
              <a:noFill/>
            </a:ln>
          </p:spPr>
        </p:pic>
      </p:grpSp>
      <p:sp>
        <p:nvSpPr>
          <p:cNvPr id="877" name="Google Shape;877;p67"/>
          <p:cNvSpPr txBox="1"/>
          <p:nvPr/>
        </p:nvSpPr>
        <p:spPr>
          <a:xfrm>
            <a:off x="135325" y="136450"/>
            <a:ext cx="1941000" cy="164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4 of the most</a:t>
            </a:r>
            <a:endParaRPr sz="1900" b="1"/>
          </a:p>
          <a:p>
            <a:pPr marL="0" lvl="0" indent="0" algn="l" rtl="0">
              <a:spcBef>
                <a:spcPts val="0"/>
              </a:spcBef>
              <a:spcAft>
                <a:spcPts val="0"/>
              </a:spcAft>
              <a:buNone/>
            </a:pPr>
            <a:r>
              <a:rPr lang="en" sz="1900" b="1"/>
              <a:t>important signal</a:t>
            </a:r>
            <a:endParaRPr sz="1900" b="1"/>
          </a:p>
          <a:p>
            <a:pPr marL="0" lvl="0" indent="0" algn="l" rtl="0">
              <a:spcBef>
                <a:spcPts val="0"/>
              </a:spcBef>
              <a:spcAft>
                <a:spcPts val="0"/>
              </a:spcAft>
              <a:buNone/>
            </a:pPr>
            <a:r>
              <a:rPr lang="en" sz="1900" b="1"/>
              <a:t>transduction</a:t>
            </a:r>
            <a:endParaRPr sz="1900" b="1"/>
          </a:p>
          <a:p>
            <a:pPr marL="0" lvl="0" indent="0" algn="l" rtl="0">
              <a:spcBef>
                <a:spcPts val="0"/>
              </a:spcBef>
              <a:spcAft>
                <a:spcPts val="0"/>
              </a:spcAft>
              <a:buNone/>
            </a:pPr>
            <a:r>
              <a:rPr lang="en" sz="1900" b="1"/>
              <a:t>cascades </a:t>
            </a:r>
            <a:endParaRPr sz="1900" b="1"/>
          </a:p>
        </p:txBody>
      </p:sp>
      <p:sp>
        <p:nvSpPr>
          <p:cNvPr id="878" name="Google Shape;878;p67"/>
          <p:cNvSpPr/>
          <p:nvPr/>
        </p:nvSpPr>
        <p:spPr>
          <a:xfrm rot="274296">
            <a:off x="3211547" y="-267714"/>
            <a:ext cx="1479206" cy="1716778"/>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67"/>
          <p:cNvSpPr txBox="1"/>
          <p:nvPr/>
        </p:nvSpPr>
        <p:spPr>
          <a:xfrm>
            <a:off x="4037975" y="431725"/>
            <a:ext cx="1941000" cy="8004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1000">
                <a:highlight>
                  <a:srgbClr val="FFFF00"/>
                </a:highlight>
              </a:rPr>
              <a:t>1 type </a:t>
            </a:r>
            <a:endParaRPr sz="1000">
              <a:highlight>
                <a:srgbClr val="FFFF00"/>
              </a:highlight>
            </a:endParaRPr>
          </a:p>
          <a:p>
            <a:pPr marL="0" lvl="0" indent="0" algn="l" rtl="0">
              <a:lnSpc>
                <a:spcPct val="80000"/>
              </a:lnSpc>
              <a:spcBef>
                <a:spcPts val="0"/>
              </a:spcBef>
              <a:spcAft>
                <a:spcPts val="0"/>
              </a:spcAft>
              <a:buNone/>
            </a:pPr>
            <a:r>
              <a:rPr lang="en" sz="1000">
                <a:highlight>
                  <a:srgbClr val="FFFF00"/>
                </a:highlight>
              </a:rPr>
              <a:t>of </a:t>
            </a:r>
            <a:endParaRPr sz="1000">
              <a:highlight>
                <a:srgbClr val="FFFF00"/>
              </a:highlight>
            </a:endParaRPr>
          </a:p>
          <a:p>
            <a:pPr marL="0" lvl="0" indent="0" algn="l" rtl="0">
              <a:lnSpc>
                <a:spcPct val="80000"/>
              </a:lnSpc>
              <a:spcBef>
                <a:spcPts val="0"/>
              </a:spcBef>
              <a:spcAft>
                <a:spcPts val="0"/>
              </a:spcAft>
              <a:buNone/>
            </a:pPr>
            <a:r>
              <a:rPr lang="en" sz="1000">
                <a:highlight>
                  <a:srgbClr val="FFFF00"/>
                </a:highlight>
              </a:rPr>
              <a:t>sero-</a:t>
            </a:r>
            <a:endParaRPr sz="1000">
              <a:highlight>
                <a:srgbClr val="FFFF00"/>
              </a:highlight>
            </a:endParaRPr>
          </a:p>
          <a:p>
            <a:pPr marL="0" lvl="0" indent="0" algn="l" rtl="0">
              <a:lnSpc>
                <a:spcPct val="80000"/>
              </a:lnSpc>
              <a:spcBef>
                <a:spcPts val="0"/>
              </a:spcBef>
              <a:spcAft>
                <a:spcPts val="0"/>
              </a:spcAft>
              <a:buNone/>
            </a:pPr>
            <a:r>
              <a:rPr lang="en" sz="1000">
                <a:highlight>
                  <a:srgbClr val="FFFF00"/>
                </a:highlight>
              </a:rPr>
              <a:t>tonin</a:t>
            </a:r>
            <a:endParaRPr sz="1000">
              <a:highlight>
                <a:srgbClr val="FFFF00"/>
              </a:highlight>
            </a:endParaRPr>
          </a:p>
          <a:p>
            <a:pPr marL="0" lvl="0" indent="0" algn="l" rtl="0">
              <a:lnSpc>
                <a:spcPct val="80000"/>
              </a:lnSpc>
              <a:spcBef>
                <a:spcPts val="0"/>
              </a:spcBef>
              <a:spcAft>
                <a:spcPts val="0"/>
              </a:spcAft>
              <a:buNone/>
            </a:pPr>
            <a:r>
              <a:rPr lang="en" sz="1000">
                <a:highlight>
                  <a:srgbClr val="FFFF00"/>
                </a:highlight>
              </a:rPr>
              <a:t>receptor</a:t>
            </a:r>
            <a:endParaRPr sz="1000">
              <a:highlight>
                <a:srgbClr val="FFFF00"/>
              </a:highlight>
            </a:endParaRP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Shape 15666"/>
        <p:cNvGrpSpPr/>
        <p:nvPr/>
      </p:nvGrpSpPr>
      <p:grpSpPr>
        <a:xfrm>
          <a:off x="0" y="0"/>
          <a:ext cx="0" cy="0"/>
          <a:chOff x="0" y="0"/>
          <a:chExt cx="0" cy="0"/>
        </a:xfrm>
      </p:grpSpPr>
      <p:sp>
        <p:nvSpPr>
          <p:cNvPr id="15667" name="Google Shape;15667;p571"/>
          <p:cNvSpPr txBox="1"/>
          <p:nvPr/>
        </p:nvSpPr>
        <p:spPr>
          <a:xfrm>
            <a:off x="357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Tricyclic antidepressants (TCAs)</a:t>
            </a:r>
            <a:endParaRPr sz="1500" b="1"/>
          </a:p>
        </p:txBody>
      </p:sp>
      <p:sp>
        <p:nvSpPr>
          <p:cNvPr id="15668" name="Google Shape;15668;p571"/>
          <p:cNvSpPr txBox="1"/>
          <p:nvPr/>
        </p:nvSpPr>
        <p:spPr>
          <a:xfrm>
            <a:off x="3985875" y="3722275"/>
            <a:ext cx="1373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clomipramine</a:t>
            </a:r>
            <a:endParaRPr/>
          </a:p>
          <a:p>
            <a:pPr marL="0" lvl="0" indent="0" algn="l" rtl="0">
              <a:spcBef>
                <a:spcPts val="0"/>
              </a:spcBef>
              <a:spcAft>
                <a:spcPts val="0"/>
              </a:spcAft>
              <a:buNone/>
            </a:pPr>
            <a:r>
              <a:rPr lang="en"/>
              <a:t>doxepin</a:t>
            </a:r>
            <a:endParaRPr/>
          </a:p>
        </p:txBody>
      </p:sp>
      <p:sp>
        <p:nvSpPr>
          <p:cNvPr id="15669" name="Google Shape;15669;p571"/>
          <p:cNvSpPr txBox="1"/>
          <p:nvPr/>
        </p:nvSpPr>
        <p:spPr>
          <a:xfrm>
            <a:off x="831038" y="3672175"/>
            <a:ext cx="13731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nortriptyline</a:t>
            </a:r>
            <a:endParaRPr>
              <a:solidFill>
                <a:schemeClr val="dk1"/>
              </a:solidFill>
            </a:endParaRPr>
          </a:p>
          <a:p>
            <a:pPr marL="0" lvl="0" indent="0" algn="l" rtl="0">
              <a:spcBef>
                <a:spcPts val="0"/>
              </a:spcBef>
              <a:spcAft>
                <a:spcPts val="0"/>
              </a:spcAft>
              <a:buNone/>
            </a:pPr>
            <a:r>
              <a:rPr lang="en"/>
              <a:t>desipramine</a:t>
            </a:r>
            <a:endParaRPr/>
          </a:p>
          <a:p>
            <a:pPr marL="0" lvl="0" indent="0" algn="l" rtl="0">
              <a:spcBef>
                <a:spcPts val="0"/>
              </a:spcBef>
              <a:spcAft>
                <a:spcPts val="0"/>
              </a:spcAft>
              <a:buNone/>
            </a:pPr>
            <a:endParaRPr/>
          </a:p>
        </p:txBody>
      </p:sp>
      <p:grpSp>
        <p:nvGrpSpPr>
          <p:cNvPr id="15670" name="Google Shape;15670;p571"/>
          <p:cNvGrpSpPr/>
          <p:nvPr/>
        </p:nvGrpSpPr>
        <p:grpSpPr>
          <a:xfrm>
            <a:off x="3389675" y="1581964"/>
            <a:ext cx="2565521" cy="2090209"/>
            <a:chOff x="300800" y="1039676"/>
            <a:chExt cx="2565521" cy="2090209"/>
          </a:xfrm>
        </p:grpSpPr>
        <p:pic>
          <p:nvPicPr>
            <p:cNvPr id="15671" name="Google Shape;15671;p571"/>
            <p:cNvPicPr preferRelativeResize="0"/>
            <p:nvPr/>
          </p:nvPicPr>
          <p:blipFill>
            <a:blip r:embed="rId3">
              <a:alphaModFix/>
            </a:blip>
            <a:stretch>
              <a:fillRect/>
            </a:stretch>
          </p:blipFill>
          <p:spPr>
            <a:xfrm>
              <a:off x="300800" y="1039676"/>
              <a:ext cx="2565521" cy="2090209"/>
            </a:xfrm>
            <a:prstGeom prst="rect">
              <a:avLst/>
            </a:prstGeom>
            <a:noFill/>
            <a:ln>
              <a:noFill/>
            </a:ln>
          </p:spPr>
        </p:pic>
        <p:sp>
          <p:nvSpPr>
            <p:cNvPr id="15672" name="Google Shape;15672;p571"/>
            <p:cNvSpPr/>
            <p:nvPr/>
          </p:nvSpPr>
          <p:spPr>
            <a:xfrm>
              <a:off x="1151122" y="1561250"/>
              <a:ext cx="448800" cy="4488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73" name="Google Shape;15673;p571"/>
          <p:cNvGrpSpPr/>
          <p:nvPr/>
        </p:nvGrpSpPr>
        <p:grpSpPr>
          <a:xfrm>
            <a:off x="282442" y="1572426"/>
            <a:ext cx="2565521" cy="2090209"/>
            <a:chOff x="3444742" y="1100938"/>
            <a:chExt cx="2565521" cy="2090209"/>
          </a:xfrm>
        </p:grpSpPr>
        <p:pic>
          <p:nvPicPr>
            <p:cNvPr id="15674" name="Google Shape;15674;p571"/>
            <p:cNvPicPr preferRelativeResize="0"/>
            <p:nvPr/>
          </p:nvPicPr>
          <p:blipFill>
            <a:blip r:embed="rId4">
              <a:alphaModFix/>
            </a:blip>
            <a:stretch>
              <a:fillRect/>
            </a:stretch>
          </p:blipFill>
          <p:spPr>
            <a:xfrm>
              <a:off x="3444742" y="1100938"/>
              <a:ext cx="2565521" cy="2090209"/>
            </a:xfrm>
            <a:prstGeom prst="rect">
              <a:avLst/>
            </a:prstGeom>
            <a:noFill/>
            <a:ln>
              <a:noFill/>
            </a:ln>
          </p:spPr>
        </p:pic>
        <p:sp>
          <p:nvSpPr>
            <p:cNvPr id="15675" name="Google Shape;15675;p571"/>
            <p:cNvSpPr/>
            <p:nvPr/>
          </p:nvSpPr>
          <p:spPr>
            <a:xfrm>
              <a:off x="4275622" y="1636163"/>
              <a:ext cx="448800" cy="4488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76" name="Google Shape;15676;p571"/>
          <p:cNvGrpSpPr/>
          <p:nvPr/>
        </p:nvGrpSpPr>
        <p:grpSpPr>
          <a:xfrm>
            <a:off x="6401506" y="1596242"/>
            <a:ext cx="2657145" cy="2090209"/>
            <a:chOff x="6391981" y="1100942"/>
            <a:chExt cx="2657145" cy="2090209"/>
          </a:xfrm>
        </p:grpSpPr>
        <p:pic>
          <p:nvPicPr>
            <p:cNvPr id="15677" name="Google Shape;15677;p571"/>
            <p:cNvPicPr preferRelativeResize="0"/>
            <p:nvPr/>
          </p:nvPicPr>
          <p:blipFill>
            <a:blip r:embed="rId5">
              <a:alphaModFix/>
            </a:blip>
            <a:stretch>
              <a:fillRect/>
            </a:stretch>
          </p:blipFill>
          <p:spPr>
            <a:xfrm>
              <a:off x="6391981" y="1100942"/>
              <a:ext cx="2657145" cy="2090209"/>
            </a:xfrm>
            <a:prstGeom prst="rect">
              <a:avLst/>
            </a:prstGeom>
            <a:noFill/>
            <a:ln>
              <a:noFill/>
            </a:ln>
          </p:spPr>
        </p:pic>
        <p:sp>
          <p:nvSpPr>
            <p:cNvPr id="15678" name="Google Shape;15678;p571"/>
            <p:cNvSpPr/>
            <p:nvPr/>
          </p:nvSpPr>
          <p:spPr>
            <a:xfrm>
              <a:off x="7314172" y="1636163"/>
              <a:ext cx="448800" cy="4488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79" name="Google Shape;15679;p571"/>
          <p:cNvSpPr txBox="1"/>
          <p:nvPr/>
        </p:nvSpPr>
        <p:spPr>
          <a:xfrm>
            <a:off x="880650" y="5313375"/>
            <a:ext cx="8178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*Gillman: clomipramine and imipramine (but not other TCAs) can cause severe serotonin toxicity in combo with MAOI</a:t>
            </a:r>
            <a:endParaRPr sz="1100"/>
          </a:p>
        </p:txBody>
      </p:sp>
      <p:sp>
        <p:nvSpPr>
          <p:cNvPr id="15680" name="Google Shape;15680;p571"/>
          <p:cNvSpPr txBox="1"/>
          <p:nvPr/>
        </p:nvSpPr>
        <p:spPr>
          <a:xfrm>
            <a:off x="4330500" y="-546325"/>
            <a:ext cx="5915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Block 5HT2A: Amitriptyline, Nortriptyline, Amoxapine, Clomipramine, Doxepin, Maprotiline, Imipramine, </a:t>
            </a:r>
            <a:endParaRPr sz="700"/>
          </a:p>
        </p:txBody>
      </p:sp>
      <p:sp>
        <p:nvSpPr>
          <p:cNvPr id="15681" name="Google Shape;15681;p571"/>
          <p:cNvSpPr txBox="1"/>
          <p:nvPr/>
        </p:nvSpPr>
        <p:spPr>
          <a:xfrm>
            <a:off x="35775" y="-365775"/>
            <a:ext cx="5228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5HT2C inverse agonists: amitriptyline and nortriptyline</a:t>
            </a:r>
            <a:endParaRPr sz="700"/>
          </a:p>
        </p:txBody>
      </p:sp>
      <p:sp>
        <p:nvSpPr>
          <p:cNvPr id="15682" name="Google Shape;15682;p571"/>
          <p:cNvSpPr txBox="1"/>
          <p:nvPr/>
        </p:nvSpPr>
        <p:spPr>
          <a:xfrm>
            <a:off x="2539800" y="-365775"/>
            <a:ext cx="8093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5HT2C antagonists: fluoxetine, mirtazapine, nefazodone, trazodone</a:t>
            </a:r>
            <a:endParaRPr sz="700"/>
          </a:p>
        </p:txBody>
      </p:sp>
      <p:sp>
        <p:nvSpPr>
          <p:cNvPr id="15683" name="Google Shape;15683;p571"/>
          <p:cNvSpPr txBox="1"/>
          <p:nvPr/>
        </p:nvSpPr>
        <p:spPr>
          <a:xfrm>
            <a:off x="6928500" y="3722275"/>
            <a:ext cx="1373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amitriptyline</a:t>
            </a:r>
            <a:endParaRPr/>
          </a:p>
          <a:p>
            <a:pPr marL="0" lvl="0" indent="0" algn="l" rtl="0">
              <a:spcBef>
                <a:spcPts val="0"/>
              </a:spcBef>
              <a:spcAft>
                <a:spcPts val="0"/>
              </a:spcAft>
              <a:buNone/>
            </a:pPr>
            <a:r>
              <a:rPr lang="en"/>
              <a:t>imipramine</a:t>
            </a:r>
            <a:endParaRPr/>
          </a:p>
        </p:txBody>
      </p:sp>
      <p:sp>
        <p:nvSpPr>
          <p:cNvPr id="15684" name="Google Shape;15684;p571"/>
          <p:cNvSpPr txBox="1"/>
          <p:nvPr/>
        </p:nvSpPr>
        <p:spPr>
          <a:xfrm>
            <a:off x="8696100" y="2420875"/>
            <a:ext cx="4020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t>*</a:t>
            </a:r>
            <a:endParaRPr sz="1100"/>
          </a:p>
        </p:txBody>
      </p:sp>
      <p:sp>
        <p:nvSpPr>
          <p:cNvPr id="15685" name="Google Shape;15685;p571"/>
          <p:cNvSpPr/>
          <p:nvPr/>
        </p:nvSpPr>
        <p:spPr>
          <a:xfrm rot="10792155">
            <a:off x="1829548" y="1439742"/>
            <a:ext cx="1314603" cy="9546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6" name="Google Shape;15686;p571"/>
          <p:cNvSpPr/>
          <p:nvPr/>
        </p:nvSpPr>
        <p:spPr>
          <a:xfrm rot="10792155">
            <a:off x="4944223" y="1347192"/>
            <a:ext cx="1314603" cy="9546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7" name="Google Shape;15687;p571"/>
          <p:cNvSpPr/>
          <p:nvPr/>
        </p:nvSpPr>
        <p:spPr>
          <a:xfrm rot="10792155">
            <a:off x="8058898" y="1347192"/>
            <a:ext cx="1314603" cy="9546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688" name="Google Shape;15688;p571" descr="Resultado de imagen para tricycle png"/>
          <p:cNvPicPr preferRelativeResize="0"/>
          <p:nvPr/>
        </p:nvPicPr>
        <p:blipFill rotWithShape="1">
          <a:blip r:embed="rId6">
            <a:alphaModFix/>
          </a:blip>
          <a:srcRect/>
          <a:stretch/>
        </p:blipFill>
        <p:spPr>
          <a:xfrm>
            <a:off x="8402600" y="114475"/>
            <a:ext cx="569175" cy="569200"/>
          </a:xfrm>
          <a:prstGeom prst="rect">
            <a:avLst/>
          </a:prstGeom>
          <a:noFill/>
          <a:ln>
            <a:noFill/>
          </a:ln>
        </p:spPr>
      </p:pic>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Shape 15692"/>
        <p:cNvGrpSpPr/>
        <p:nvPr/>
      </p:nvGrpSpPr>
      <p:grpSpPr>
        <a:xfrm>
          <a:off x="0" y="0"/>
          <a:ext cx="0" cy="0"/>
          <a:chOff x="0" y="0"/>
          <a:chExt cx="0" cy="0"/>
        </a:xfrm>
      </p:grpSpPr>
      <p:sp>
        <p:nvSpPr>
          <p:cNvPr id="15693" name="Google Shape;15693;p572"/>
          <p:cNvSpPr txBox="1"/>
          <p:nvPr/>
        </p:nvSpPr>
        <p:spPr>
          <a:xfrm>
            <a:off x="357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Tricyclic antidepressants (TCAs)</a:t>
            </a:r>
            <a:endParaRPr sz="1500" b="1"/>
          </a:p>
        </p:txBody>
      </p:sp>
      <p:sp>
        <p:nvSpPr>
          <p:cNvPr id="15694" name="Google Shape;15694;p572"/>
          <p:cNvSpPr txBox="1"/>
          <p:nvPr/>
        </p:nvSpPr>
        <p:spPr>
          <a:xfrm>
            <a:off x="3985875" y="3722275"/>
            <a:ext cx="1373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clomipramine</a:t>
            </a:r>
            <a:endParaRPr/>
          </a:p>
          <a:p>
            <a:pPr marL="0" lvl="0" indent="0" algn="l" rtl="0">
              <a:spcBef>
                <a:spcPts val="0"/>
              </a:spcBef>
              <a:spcAft>
                <a:spcPts val="0"/>
              </a:spcAft>
              <a:buNone/>
            </a:pPr>
            <a:r>
              <a:rPr lang="en"/>
              <a:t>doxepin</a:t>
            </a:r>
            <a:endParaRPr/>
          </a:p>
        </p:txBody>
      </p:sp>
      <p:sp>
        <p:nvSpPr>
          <p:cNvPr id="15695" name="Google Shape;15695;p572"/>
          <p:cNvSpPr txBox="1"/>
          <p:nvPr/>
        </p:nvSpPr>
        <p:spPr>
          <a:xfrm>
            <a:off x="831038" y="3672175"/>
            <a:ext cx="13731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nortriptyline</a:t>
            </a:r>
            <a:endParaRPr>
              <a:solidFill>
                <a:schemeClr val="dk1"/>
              </a:solidFill>
            </a:endParaRPr>
          </a:p>
          <a:p>
            <a:pPr marL="0" lvl="0" indent="0" algn="l" rtl="0">
              <a:spcBef>
                <a:spcPts val="0"/>
              </a:spcBef>
              <a:spcAft>
                <a:spcPts val="0"/>
              </a:spcAft>
              <a:buNone/>
            </a:pPr>
            <a:r>
              <a:rPr lang="en"/>
              <a:t>desipramine</a:t>
            </a:r>
            <a:endParaRPr/>
          </a:p>
          <a:p>
            <a:pPr marL="0" lvl="0" indent="0" algn="l" rtl="0">
              <a:spcBef>
                <a:spcPts val="0"/>
              </a:spcBef>
              <a:spcAft>
                <a:spcPts val="0"/>
              </a:spcAft>
              <a:buNone/>
            </a:pPr>
            <a:endParaRPr/>
          </a:p>
        </p:txBody>
      </p:sp>
      <p:grpSp>
        <p:nvGrpSpPr>
          <p:cNvPr id="15696" name="Google Shape;15696;p572"/>
          <p:cNvGrpSpPr/>
          <p:nvPr/>
        </p:nvGrpSpPr>
        <p:grpSpPr>
          <a:xfrm>
            <a:off x="3389675" y="1581964"/>
            <a:ext cx="2565521" cy="2090209"/>
            <a:chOff x="300800" y="1039676"/>
            <a:chExt cx="2565521" cy="2090209"/>
          </a:xfrm>
        </p:grpSpPr>
        <p:pic>
          <p:nvPicPr>
            <p:cNvPr id="15697" name="Google Shape;15697;p572"/>
            <p:cNvPicPr preferRelativeResize="0"/>
            <p:nvPr/>
          </p:nvPicPr>
          <p:blipFill>
            <a:blip r:embed="rId3">
              <a:alphaModFix/>
            </a:blip>
            <a:stretch>
              <a:fillRect/>
            </a:stretch>
          </p:blipFill>
          <p:spPr>
            <a:xfrm>
              <a:off x="300800" y="1039676"/>
              <a:ext cx="2565521" cy="2090209"/>
            </a:xfrm>
            <a:prstGeom prst="rect">
              <a:avLst/>
            </a:prstGeom>
            <a:noFill/>
            <a:ln>
              <a:noFill/>
            </a:ln>
          </p:spPr>
        </p:pic>
        <p:sp>
          <p:nvSpPr>
            <p:cNvPr id="15698" name="Google Shape;15698;p572"/>
            <p:cNvSpPr/>
            <p:nvPr/>
          </p:nvSpPr>
          <p:spPr>
            <a:xfrm>
              <a:off x="1151122" y="1561250"/>
              <a:ext cx="448800" cy="4488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99" name="Google Shape;15699;p572"/>
          <p:cNvGrpSpPr/>
          <p:nvPr/>
        </p:nvGrpSpPr>
        <p:grpSpPr>
          <a:xfrm>
            <a:off x="282442" y="1572426"/>
            <a:ext cx="2565521" cy="2090209"/>
            <a:chOff x="3444742" y="1100938"/>
            <a:chExt cx="2565521" cy="2090209"/>
          </a:xfrm>
        </p:grpSpPr>
        <p:pic>
          <p:nvPicPr>
            <p:cNvPr id="15700" name="Google Shape;15700;p572"/>
            <p:cNvPicPr preferRelativeResize="0"/>
            <p:nvPr/>
          </p:nvPicPr>
          <p:blipFill>
            <a:blip r:embed="rId4">
              <a:alphaModFix/>
            </a:blip>
            <a:stretch>
              <a:fillRect/>
            </a:stretch>
          </p:blipFill>
          <p:spPr>
            <a:xfrm>
              <a:off x="3444742" y="1100938"/>
              <a:ext cx="2565521" cy="2090209"/>
            </a:xfrm>
            <a:prstGeom prst="rect">
              <a:avLst/>
            </a:prstGeom>
            <a:noFill/>
            <a:ln>
              <a:noFill/>
            </a:ln>
          </p:spPr>
        </p:pic>
        <p:sp>
          <p:nvSpPr>
            <p:cNvPr id="15701" name="Google Shape;15701;p572"/>
            <p:cNvSpPr/>
            <p:nvPr/>
          </p:nvSpPr>
          <p:spPr>
            <a:xfrm>
              <a:off x="4275622" y="1636163"/>
              <a:ext cx="448800" cy="4488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02" name="Google Shape;15702;p572"/>
          <p:cNvGrpSpPr/>
          <p:nvPr/>
        </p:nvGrpSpPr>
        <p:grpSpPr>
          <a:xfrm>
            <a:off x="6401506" y="1596242"/>
            <a:ext cx="2657145" cy="2090209"/>
            <a:chOff x="6391981" y="1100942"/>
            <a:chExt cx="2657145" cy="2090209"/>
          </a:xfrm>
        </p:grpSpPr>
        <p:pic>
          <p:nvPicPr>
            <p:cNvPr id="15703" name="Google Shape;15703;p572"/>
            <p:cNvPicPr preferRelativeResize="0"/>
            <p:nvPr/>
          </p:nvPicPr>
          <p:blipFill>
            <a:blip r:embed="rId5">
              <a:alphaModFix/>
            </a:blip>
            <a:stretch>
              <a:fillRect/>
            </a:stretch>
          </p:blipFill>
          <p:spPr>
            <a:xfrm>
              <a:off x="6391981" y="1100942"/>
              <a:ext cx="2657145" cy="2090209"/>
            </a:xfrm>
            <a:prstGeom prst="rect">
              <a:avLst/>
            </a:prstGeom>
            <a:noFill/>
            <a:ln>
              <a:noFill/>
            </a:ln>
          </p:spPr>
        </p:pic>
        <p:sp>
          <p:nvSpPr>
            <p:cNvPr id="15704" name="Google Shape;15704;p572"/>
            <p:cNvSpPr/>
            <p:nvPr/>
          </p:nvSpPr>
          <p:spPr>
            <a:xfrm>
              <a:off x="7314172" y="1636163"/>
              <a:ext cx="448800" cy="4488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705" name="Google Shape;15705;p572"/>
          <p:cNvSpPr txBox="1"/>
          <p:nvPr/>
        </p:nvSpPr>
        <p:spPr>
          <a:xfrm>
            <a:off x="880650" y="5237175"/>
            <a:ext cx="8178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*Gillman: clomipramine and imipramine (but not other TCAs) can cause severe serotonin toxicity in combo with MAOI</a:t>
            </a:r>
            <a:endParaRPr sz="1100"/>
          </a:p>
        </p:txBody>
      </p:sp>
      <p:sp>
        <p:nvSpPr>
          <p:cNvPr id="15706" name="Google Shape;15706;p572"/>
          <p:cNvSpPr txBox="1"/>
          <p:nvPr/>
        </p:nvSpPr>
        <p:spPr>
          <a:xfrm>
            <a:off x="4330500" y="-546325"/>
            <a:ext cx="5915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Block 5HT2A: Amitriptyline, Nortriptyline, Amoxapine, Clomipramine, Doxepin, Maprotiline, Imipramine, </a:t>
            </a:r>
            <a:endParaRPr sz="700"/>
          </a:p>
        </p:txBody>
      </p:sp>
      <p:sp>
        <p:nvSpPr>
          <p:cNvPr id="15707" name="Google Shape;15707;p572"/>
          <p:cNvSpPr txBox="1"/>
          <p:nvPr/>
        </p:nvSpPr>
        <p:spPr>
          <a:xfrm>
            <a:off x="35775" y="-365775"/>
            <a:ext cx="5228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5HT2C inverse agonists: amitriptyline and nortriptyline</a:t>
            </a:r>
            <a:endParaRPr sz="700"/>
          </a:p>
        </p:txBody>
      </p:sp>
      <p:sp>
        <p:nvSpPr>
          <p:cNvPr id="15708" name="Google Shape;15708;p572"/>
          <p:cNvSpPr txBox="1"/>
          <p:nvPr/>
        </p:nvSpPr>
        <p:spPr>
          <a:xfrm>
            <a:off x="2539800" y="-365775"/>
            <a:ext cx="8093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5HT2C antagonists: fluoxetine, mirtazapine, nefazodone, trazodone</a:t>
            </a:r>
            <a:endParaRPr sz="700"/>
          </a:p>
        </p:txBody>
      </p:sp>
      <p:sp>
        <p:nvSpPr>
          <p:cNvPr id="15709" name="Google Shape;15709;p572"/>
          <p:cNvSpPr txBox="1"/>
          <p:nvPr/>
        </p:nvSpPr>
        <p:spPr>
          <a:xfrm>
            <a:off x="6928500" y="3722275"/>
            <a:ext cx="1373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amitriptyline</a:t>
            </a:r>
            <a:endParaRPr/>
          </a:p>
          <a:p>
            <a:pPr marL="0" lvl="0" indent="0" algn="l" rtl="0">
              <a:spcBef>
                <a:spcPts val="0"/>
              </a:spcBef>
              <a:spcAft>
                <a:spcPts val="0"/>
              </a:spcAft>
              <a:buNone/>
            </a:pPr>
            <a:r>
              <a:rPr lang="en"/>
              <a:t>imipramine</a:t>
            </a:r>
            <a:endParaRPr/>
          </a:p>
        </p:txBody>
      </p:sp>
      <p:sp>
        <p:nvSpPr>
          <p:cNvPr id="15710" name="Google Shape;15710;p572"/>
          <p:cNvSpPr txBox="1"/>
          <p:nvPr/>
        </p:nvSpPr>
        <p:spPr>
          <a:xfrm>
            <a:off x="8696100" y="2420875"/>
            <a:ext cx="4020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t>*</a:t>
            </a:r>
            <a:endParaRPr sz="1100"/>
          </a:p>
        </p:txBody>
      </p:sp>
      <p:sp>
        <p:nvSpPr>
          <p:cNvPr id="15711" name="Google Shape;15711;p572"/>
          <p:cNvSpPr/>
          <p:nvPr/>
        </p:nvSpPr>
        <p:spPr>
          <a:xfrm rot="-8511765">
            <a:off x="1446136" y="2962838"/>
            <a:ext cx="1063400" cy="772374"/>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2" name="Google Shape;15712;p572"/>
          <p:cNvSpPr/>
          <p:nvPr/>
        </p:nvSpPr>
        <p:spPr>
          <a:xfrm rot="-8511765">
            <a:off x="4551286" y="2962838"/>
            <a:ext cx="1063400" cy="772374"/>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3" name="Google Shape;15713;p572"/>
          <p:cNvSpPr/>
          <p:nvPr/>
        </p:nvSpPr>
        <p:spPr>
          <a:xfrm rot="-8511765">
            <a:off x="7656436" y="2962838"/>
            <a:ext cx="1063400" cy="772374"/>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714" name="Google Shape;15714;p572" descr="Resultado de imagen para tricycle png"/>
          <p:cNvPicPr preferRelativeResize="0"/>
          <p:nvPr/>
        </p:nvPicPr>
        <p:blipFill rotWithShape="1">
          <a:blip r:embed="rId6">
            <a:alphaModFix/>
          </a:blip>
          <a:srcRect/>
          <a:stretch/>
        </p:blipFill>
        <p:spPr>
          <a:xfrm>
            <a:off x="8402600" y="114475"/>
            <a:ext cx="569175" cy="569200"/>
          </a:xfrm>
          <a:prstGeom prst="rect">
            <a:avLst/>
          </a:prstGeom>
          <a:noFill/>
          <a:ln>
            <a:noFill/>
          </a:ln>
        </p:spPr>
      </p:pic>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Shape 15718"/>
        <p:cNvGrpSpPr/>
        <p:nvPr/>
      </p:nvGrpSpPr>
      <p:grpSpPr>
        <a:xfrm>
          <a:off x="0" y="0"/>
          <a:ext cx="0" cy="0"/>
          <a:chOff x="0" y="0"/>
          <a:chExt cx="0" cy="0"/>
        </a:xfrm>
      </p:grpSpPr>
      <p:sp>
        <p:nvSpPr>
          <p:cNvPr id="15719" name="Google Shape;15719;p573"/>
          <p:cNvSpPr txBox="1"/>
          <p:nvPr/>
        </p:nvSpPr>
        <p:spPr>
          <a:xfrm>
            <a:off x="357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Tricyclic antidepressants (TCAs)</a:t>
            </a:r>
            <a:endParaRPr sz="1500" b="1"/>
          </a:p>
        </p:txBody>
      </p:sp>
      <p:sp>
        <p:nvSpPr>
          <p:cNvPr id="15720" name="Google Shape;15720;p573"/>
          <p:cNvSpPr txBox="1"/>
          <p:nvPr/>
        </p:nvSpPr>
        <p:spPr>
          <a:xfrm>
            <a:off x="3985875" y="3722275"/>
            <a:ext cx="1373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clomipramine</a:t>
            </a:r>
            <a:endParaRPr/>
          </a:p>
          <a:p>
            <a:pPr marL="0" lvl="0" indent="0" algn="l" rtl="0">
              <a:spcBef>
                <a:spcPts val="0"/>
              </a:spcBef>
              <a:spcAft>
                <a:spcPts val="0"/>
              </a:spcAft>
              <a:buNone/>
            </a:pPr>
            <a:r>
              <a:rPr lang="en"/>
              <a:t>doxepin</a:t>
            </a:r>
            <a:endParaRPr/>
          </a:p>
        </p:txBody>
      </p:sp>
      <p:sp>
        <p:nvSpPr>
          <p:cNvPr id="15721" name="Google Shape;15721;p573"/>
          <p:cNvSpPr txBox="1"/>
          <p:nvPr/>
        </p:nvSpPr>
        <p:spPr>
          <a:xfrm>
            <a:off x="831038" y="3672175"/>
            <a:ext cx="13731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nortriptyline</a:t>
            </a:r>
            <a:endParaRPr>
              <a:solidFill>
                <a:schemeClr val="dk1"/>
              </a:solidFill>
            </a:endParaRPr>
          </a:p>
          <a:p>
            <a:pPr marL="0" lvl="0" indent="0" algn="l" rtl="0">
              <a:spcBef>
                <a:spcPts val="0"/>
              </a:spcBef>
              <a:spcAft>
                <a:spcPts val="0"/>
              </a:spcAft>
              <a:buNone/>
            </a:pPr>
            <a:r>
              <a:rPr lang="en"/>
              <a:t>desipramine</a:t>
            </a:r>
            <a:endParaRPr/>
          </a:p>
          <a:p>
            <a:pPr marL="0" lvl="0" indent="0" algn="l" rtl="0">
              <a:spcBef>
                <a:spcPts val="0"/>
              </a:spcBef>
              <a:spcAft>
                <a:spcPts val="0"/>
              </a:spcAft>
              <a:buNone/>
            </a:pPr>
            <a:endParaRPr/>
          </a:p>
        </p:txBody>
      </p:sp>
      <p:grpSp>
        <p:nvGrpSpPr>
          <p:cNvPr id="15722" name="Google Shape;15722;p573"/>
          <p:cNvGrpSpPr/>
          <p:nvPr/>
        </p:nvGrpSpPr>
        <p:grpSpPr>
          <a:xfrm>
            <a:off x="3389675" y="1581964"/>
            <a:ext cx="2565521" cy="2090209"/>
            <a:chOff x="300800" y="1039676"/>
            <a:chExt cx="2565521" cy="2090209"/>
          </a:xfrm>
        </p:grpSpPr>
        <p:pic>
          <p:nvPicPr>
            <p:cNvPr id="15723" name="Google Shape;15723;p573"/>
            <p:cNvPicPr preferRelativeResize="0"/>
            <p:nvPr/>
          </p:nvPicPr>
          <p:blipFill>
            <a:blip r:embed="rId3">
              <a:alphaModFix/>
            </a:blip>
            <a:stretch>
              <a:fillRect/>
            </a:stretch>
          </p:blipFill>
          <p:spPr>
            <a:xfrm>
              <a:off x="300800" y="1039676"/>
              <a:ext cx="2565521" cy="2090209"/>
            </a:xfrm>
            <a:prstGeom prst="rect">
              <a:avLst/>
            </a:prstGeom>
            <a:noFill/>
            <a:ln>
              <a:noFill/>
            </a:ln>
          </p:spPr>
        </p:pic>
        <p:sp>
          <p:nvSpPr>
            <p:cNvPr id="15724" name="Google Shape;15724;p573"/>
            <p:cNvSpPr/>
            <p:nvPr/>
          </p:nvSpPr>
          <p:spPr>
            <a:xfrm>
              <a:off x="1151122" y="1561250"/>
              <a:ext cx="448800" cy="4488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25" name="Google Shape;15725;p573"/>
          <p:cNvGrpSpPr/>
          <p:nvPr/>
        </p:nvGrpSpPr>
        <p:grpSpPr>
          <a:xfrm>
            <a:off x="282442" y="1572426"/>
            <a:ext cx="2565521" cy="2090209"/>
            <a:chOff x="3444742" y="1100938"/>
            <a:chExt cx="2565521" cy="2090209"/>
          </a:xfrm>
        </p:grpSpPr>
        <p:pic>
          <p:nvPicPr>
            <p:cNvPr id="15726" name="Google Shape;15726;p573"/>
            <p:cNvPicPr preferRelativeResize="0"/>
            <p:nvPr/>
          </p:nvPicPr>
          <p:blipFill>
            <a:blip r:embed="rId4">
              <a:alphaModFix/>
            </a:blip>
            <a:stretch>
              <a:fillRect/>
            </a:stretch>
          </p:blipFill>
          <p:spPr>
            <a:xfrm>
              <a:off x="3444742" y="1100938"/>
              <a:ext cx="2565521" cy="2090209"/>
            </a:xfrm>
            <a:prstGeom prst="rect">
              <a:avLst/>
            </a:prstGeom>
            <a:noFill/>
            <a:ln>
              <a:noFill/>
            </a:ln>
          </p:spPr>
        </p:pic>
        <p:sp>
          <p:nvSpPr>
            <p:cNvPr id="15727" name="Google Shape;15727;p573"/>
            <p:cNvSpPr/>
            <p:nvPr/>
          </p:nvSpPr>
          <p:spPr>
            <a:xfrm>
              <a:off x="4275622" y="1636163"/>
              <a:ext cx="448800" cy="4488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28" name="Google Shape;15728;p573"/>
          <p:cNvGrpSpPr/>
          <p:nvPr/>
        </p:nvGrpSpPr>
        <p:grpSpPr>
          <a:xfrm>
            <a:off x="6401506" y="1596242"/>
            <a:ext cx="2657145" cy="2090209"/>
            <a:chOff x="6391981" y="1100942"/>
            <a:chExt cx="2657145" cy="2090209"/>
          </a:xfrm>
        </p:grpSpPr>
        <p:pic>
          <p:nvPicPr>
            <p:cNvPr id="15729" name="Google Shape;15729;p573"/>
            <p:cNvPicPr preferRelativeResize="0"/>
            <p:nvPr/>
          </p:nvPicPr>
          <p:blipFill>
            <a:blip r:embed="rId5">
              <a:alphaModFix/>
            </a:blip>
            <a:stretch>
              <a:fillRect/>
            </a:stretch>
          </p:blipFill>
          <p:spPr>
            <a:xfrm>
              <a:off x="6391981" y="1100942"/>
              <a:ext cx="2657145" cy="2090209"/>
            </a:xfrm>
            <a:prstGeom prst="rect">
              <a:avLst/>
            </a:prstGeom>
            <a:noFill/>
            <a:ln>
              <a:noFill/>
            </a:ln>
          </p:spPr>
        </p:pic>
        <p:sp>
          <p:nvSpPr>
            <p:cNvPr id="15730" name="Google Shape;15730;p573"/>
            <p:cNvSpPr/>
            <p:nvPr/>
          </p:nvSpPr>
          <p:spPr>
            <a:xfrm>
              <a:off x="7314172" y="1636163"/>
              <a:ext cx="448800" cy="4488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731" name="Google Shape;15731;p573"/>
          <p:cNvSpPr txBox="1"/>
          <p:nvPr/>
        </p:nvSpPr>
        <p:spPr>
          <a:xfrm>
            <a:off x="880650" y="5160975"/>
            <a:ext cx="8178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*Gillman: clomipramine and imipramine (but not other TCAs) can cause severe serotonin toxicity in combo with MAOI</a:t>
            </a:r>
            <a:endParaRPr sz="1100"/>
          </a:p>
        </p:txBody>
      </p:sp>
      <p:sp>
        <p:nvSpPr>
          <p:cNvPr id="15732" name="Google Shape;15732;p573"/>
          <p:cNvSpPr txBox="1"/>
          <p:nvPr/>
        </p:nvSpPr>
        <p:spPr>
          <a:xfrm>
            <a:off x="4330500" y="-546325"/>
            <a:ext cx="5915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Block 5HT2A: Amitriptyline, Nortriptyline, Amoxapine, Clomipramine, Doxepin, Maprotiline, Imipramine, </a:t>
            </a:r>
            <a:endParaRPr sz="700"/>
          </a:p>
        </p:txBody>
      </p:sp>
      <p:sp>
        <p:nvSpPr>
          <p:cNvPr id="15733" name="Google Shape;15733;p573"/>
          <p:cNvSpPr txBox="1"/>
          <p:nvPr/>
        </p:nvSpPr>
        <p:spPr>
          <a:xfrm>
            <a:off x="35775" y="-365775"/>
            <a:ext cx="5228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5HT2C inverse agonists: amitriptyline and nortriptyline</a:t>
            </a:r>
            <a:endParaRPr sz="700"/>
          </a:p>
        </p:txBody>
      </p:sp>
      <p:sp>
        <p:nvSpPr>
          <p:cNvPr id="15734" name="Google Shape;15734;p573"/>
          <p:cNvSpPr txBox="1"/>
          <p:nvPr/>
        </p:nvSpPr>
        <p:spPr>
          <a:xfrm>
            <a:off x="2539800" y="-365775"/>
            <a:ext cx="8093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5HT2C antagonists: fluoxetine, mirtazapine, nefazodone, trazodone</a:t>
            </a:r>
            <a:endParaRPr sz="700"/>
          </a:p>
        </p:txBody>
      </p:sp>
      <p:sp>
        <p:nvSpPr>
          <p:cNvPr id="15735" name="Google Shape;15735;p573"/>
          <p:cNvSpPr txBox="1"/>
          <p:nvPr/>
        </p:nvSpPr>
        <p:spPr>
          <a:xfrm>
            <a:off x="6928500" y="3722275"/>
            <a:ext cx="1373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amitriptyline</a:t>
            </a:r>
            <a:endParaRPr/>
          </a:p>
          <a:p>
            <a:pPr marL="0" lvl="0" indent="0" algn="l" rtl="0">
              <a:spcBef>
                <a:spcPts val="0"/>
              </a:spcBef>
              <a:spcAft>
                <a:spcPts val="0"/>
              </a:spcAft>
              <a:buNone/>
            </a:pPr>
            <a:r>
              <a:rPr lang="en"/>
              <a:t>imipramine</a:t>
            </a:r>
            <a:endParaRPr/>
          </a:p>
        </p:txBody>
      </p:sp>
      <p:sp>
        <p:nvSpPr>
          <p:cNvPr id="15736" name="Google Shape;15736;p573"/>
          <p:cNvSpPr txBox="1"/>
          <p:nvPr/>
        </p:nvSpPr>
        <p:spPr>
          <a:xfrm>
            <a:off x="8696100" y="2420875"/>
            <a:ext cx="4020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t>*</a:t>
            </a:r>
            <a:endParaRPr sz="1100"/>
          </a:p>
        </p:txBody>
      </p:sp>
      <p:sp>
        <p:nvSpPr>
          <p:cNvPr id="15737" name="Google Shape;15737;p573"/>
          <p:cNvSpPr/>
          <p:nvPr/>
        </p:nvSpPr>
        <p:spPr>
          <a:xfrm rot="10791272">
            <a:off x="1708283" y="2306828"/>
            <a:ext cx="1063503" cy="7725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8" name="Google Shape;15738;p573"/>
          <p:cNvSpPr/>
          <p:nvPr/>
        </p:nvSpPr>
        <p:spPr>
          <a:xfrm rot="10791272">
            <a:off x="4842008" y="2255103"/>
            <a:ext cx="1063503" cy="7725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9" name="Google Shape;15739;p573"/>
          <p:cNvSpPr/>
          <p:nvPr/>
        </p:nvSpPr>
        <p:spPr>
          <a:xfrm rot="10791272">
            <a:off x="7975733" y="2306828"/>
            <a:ext cx="1063503" cy="7725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740" name="Google Shape;15740;p573" descr="Resultado de imagen para tricycle png"/>
          <p:cNvPicPr preferRelativeResize="0"/>
          <p:nvPr/>
        </p:nvPicPr>
        <p:blipFill rotWithShape="1">
          <a:blip r:embed="rId6">
            <a:alphaModFix/>
          </a:blip>
          <a:srcRect/>
          <a:stretch/>
        </p:blipFill>
        <p:spPr>
          <a:xfrm>
            <a:off x="8402600" y="114475"/>
            <a:ext cx="569175" cy="569200"/>
          </a:xfrm>
          <a:prstGeom prst="rect">
            <a:avLst/>
          </a:prstGeom>
          <a:noFill/>
          <a:ln>
            <a:noFill/>
          </a:ln>
        </p:spPr>
      </p:pic>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Shape 15744"/>
        <p:cNvGrpSpPr/>
        <p:nvPr/>
      </p:nvGrpSpPr>
      <p:grpSpPr>
        <a:xfrm>
          <a:off x="0" y="0"/>
          <a:ext cx="0" cy="0"/>
          <a:chOff x="0" y="0"/>
          <a:chExt cx="0" cy="0"/>
        </a:xfrm>
      </p:grpSpPr>
      <p:sp>
        <p:nvSpPr>
          <p:cNvPr id="15745" name="Google Shape;15745;p574"/>
          <p:cNvSpPr txBox="1"/>
          <p:nvPr/>
        </p:nvSpPr>
        <p:spPr>
          <a:xfrm>
            <a:off x="357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Tricyclic antidepressants (TCAs)</a:t>
            </a:r>
            <a:endParaRPr sz="1500" b="1"/>
          </a:p>
        </p:txBody>
      </p:sp>
      <p:sp>
        <p:nvSpPr>
          <p:cNvPr id="15746" name="Google Shape;15746;p574"/>
          <p:cNvSpPr txBox="1"/>
          <p:nvPr/>
        </p:nvSpPr>
        <p:spPr>
          <a:xfrm>
            <a:off x="3985875" y="3722275"/>
            <a:ext cx="1373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clomipramine</a:t>
            </a:r>
            <a:endParaRPr/>
          </a:p>
          <a:p>
            <a:pPr marL="0" lvl="0" indent="0" algn="l" rtl="0">
              <a:spcBef>
                <a:spcPts val="0"/>
              </a:spcBef>
              <a:spcAft>
                <a:spcPts val="0"/>
              </a:spcAft>
              <a:buNone/>
            </a:pPr>
            <a:r>
              <a:rPr lang="en"/>
              <a:t>doxepin</a:t>
            </a:r>
            <a:endParaRPr/>
          </a:p>
        </p:txBody>
      </p:sp>
      <p:sp>
        <p:nvSpPr>
          <p:cNvPr id="15747" name="Google Shape;15747;p574"/>
          <p:cNvSpPr txBox="1"/>
          <p:nvPr/>
        </p:nvSpPr>
        <p:spPr>
          <a:xfrm>
            <a:off x="831038" y="3672175"/>
            <a:ext cx="13731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nortriptyline</a:t>
            </a:r>
            <a:endParaRPr>
              <a:solidFill>
                <a:schemeClr val="dk1"/>
              </a:solidFill>
            </a:endParaRPr>
          </a:p>
          <a:p>
            <a:pPr marL="0" lvl="0" indent="0" algn="l" rtl="0">
              <a:spcBef>
                <a:spcPts val="0"/>
              </a:spcBef>
              <a:spcAft>
                <a:spcPts val="0"/>
              </a:spcAft>
              <a:buNone/>
            </a:pPr>
            <a:r>
              <a:rPr lang="en"/>
              <a:t>desipramine</a:t>
            </a:r>
            <a:endParaRPr/>
          </a:p>
          <a:p>
            <a:pPr marL="0" lvl="0" indent="0" algn="l" rtl="0">
              <a:spcBef>
                <a:spcPts val="0"/>
              </a:spcBef>
              <a:spcAft>
                <a:spcPts val="0"/>
              </a:spcAft>
              <a:buNone/>
            </a:pPr>
            <a:endParaRPr/>
          </a:p>
        </p:txBody>
      </p:sp>
      <p:grpSp>
        <p:nvGrpSpPr>
          <p:cNvPr id="15748" name="Google Shape;15748;p574"/>
          <p:cNvGrpSpPr/>
          <p:nvPr/>
        </p:nvGrpSpPr>
        <p:grpSpPr>
          <a:xfrm>
            <a:off x="3389675" y="1581964"/>
            <a:ext cx="2565521" cy="2090209"/>
            <a:chOff x="300800" y="1039676"/>
            <a:chExt cx="2565521" cy="2090209"/>
          </a:xfrm>
        </p:grpSpPr>
        <p:pic>
          <p:nvPicPr>
            <p:cNvPr id="15749" name="Google Shape;15749;p574"/>
            <p:cNvPicPr preferRelativeResize="0"/>
            <p:nvPr/>
          </p:nvPicPr>
          <p:blipFill>
            <a:blip r:embed="rId3">
              <a:alphaModFix/>
            </a:blip>
            <a:stretch>
              <a:fillRect/>
            </a:stretch>
          </p:blipFill>
          <p:spPr>
            <a:xfrm>
              <a:off x="300800" y="1039676"/>
              <a:ext cx="2565521" cy="2090209"/>
            </a:xfrm>
            <a:prstGeom prst="rect">
              <a:avLst/>
            </a:prstGeom>
            <a:noFill/>
            <a:ln>
              <a:noFill/>
            </a:ln>
          </p:spPr>
        </p:pic>
        <p:sp>
          <p:nvSpPr>
            <p:cNvPr id="15750" name="Google Shape;15750;p574"/>
            <p:cNvSpPr/>
            <p:nvPr/>
          </p:nvSpPr>
          <p:spPr>
            <a:xfrm>
              <a:off x="1151122" y="1561250"/>
              <a:ext cx="448800" cy="4488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51" name="Google Shape;15751;p574"/>
          <p:cNvGrpSpPr/>
          <p:nvPr/>
        </p:nvGrpSpPr>
        <p:grpSpPr>
          <a:xfrm>
            <a:off x="282442" y="1572426"/>
            <a:ext cx="2565521" cy="2090209"/>
            <a:chOff x="3444742" y="1100938"/>
            <a:chExt cx="2565521" cy="2090209"/>
          </a:xfrm>
        </p:grpSpPr>
        <p:pic>
          <p:nvPicPr>
            <p:cNvPr id="15752" name="Google Shape;15752;p574"/>
            <p:cNvPicPr preferRelativeResize="0"/>
            <p:nvPr/>
          </p:nvPicPr>
          <p:blipFill>
            <a:blip r:embed="rId4">
              <a:alphaModFix/>
            </a:blip>
            <a:stretch>
              <a:fillRect/>
            </a:stretch>
          </p:blipFill>
          <p:spPr>
            <a:xfrm>
              <a:off x="3444742" y="1100938"/>
              <a:ext cx="2565521" cy="2090209"/>
            </a:xfrm>
            <a:prstGeom prst="rect">
              <a:avLst/>
            </a:prstGeom>
            <a:noFill/>
            <a:ln>
              <a:noFill/>
            </a:ln>
          </p:spPr>
        </p:pic>
        <p:sp>
          <p:nvSpPr>
            <p:cNvPr id="15753" name="Google Shape;15753;p574"/>
            <p:cNvSpPr/>
            <p:nvPr/>
          </p:nvSpPr>
          <p:spPr>
            <a:xfrm>
              <a:off x="4275622" y="1636163"/>
              <a:ext cx="448800" cy="4488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54" name="Google Shape;15754;p574"/>
          <p:cNvGrpSpPr/>
          <p:nvPr/>
        </p:nvGrpSpPr>
        <p:grpSpPr>
          <a:xfrm>
            <a:off x="6401506" y="1596242"/>
            <a:ext cx="2657145" cy="2090209"/>
            <a:chOff x="6391981" y="1100942"/>
            <a:chExt cx="2657145" cy="2090209"/>
          </a:xfrm>
        </p:grpSpPr>
        <p:pic>
          <p:nvPicPr>
            <p:cNvPr id="15755" name="Google Shape;15755;p574"/>
            <p:cNvPicPr preferRelativeResize="0"/>
            <p:nvPr/>
          </p:nvPicPr>
          <p:blipFill>
            <a:blip r:embed="rId5">
              <a:alphaModFix/>
            </a:blip>
            <a:stretch>
              <a:fillRect/>
            </a:stretch>
          </p:blipFill>
          <p:spPr>
            <a:xfrm>
              <a:off x="6391981" y="1100942"/>
              <a:ext cx="2657145" cy="2090209"/>
            </a:xfrm>
            <a:prstGeom prst="rect">
              <a:avLst/>
            </a:prstGeom>
            <a:noFill/>
            <a:ln>
              <a:noFill/>
            </a:ln>
          </p:spPr>
        </p:pic>
        <p:sp>
          <p:nvSpPr>
            <p:cNvPr id="15756" name="Google Shape;15756;p574"/>
            <p:cNvSpPr/>
            <p:nvPr/>
          </p:nvSpPr>
          <p:spPr>
            <a:xfrm>
              <a:off x="7314172" y="1636163"/>
              <a:ext cx="448800" cy="4488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757" name="Google Shape;15757;p574"/>
          <p:cNvSpPr txBox="1"/>
          <p:nvPr/>
        </p:nvSpPr>
        <p:spPr>
          <a:xfrm>
            <a:off x="880650" y="5237175"/>
            <a:ext cx="8178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*Gillman: clomipramine and imipramine (but not other TCAs) can cause severe serotonin toxicity in combo with MAOI</a:t>
            </a:r>
            <a:endParaRPr sz="1100"/>
          </a:p>
        </p:txBody>
      </p:sp>
      <p:sp>
        <p:nvSpPr>
          <p:cNvPr id="15758" name="Google Shape;15758;p574"/>
          <p:cNvSpPr txBox="1"/>
          <p:nvPr/>
        </p:nvSpPr>
        <p:spPr>
          <a:xfrm>
            <a:off x="4330500" y="-546325"/>
            <a:ext cx="5915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Block 5HT2A: Amitriptyline, Nortriptyline, Amoxapine, Clomipramine, Doxepin, Maprotiline, Imipramine, </a:t>
            </a:r>
            <a:endParaRPr sz="700"/>
          </a:p>
        </p:txBody>
      </p:sp>
      <p:sp>
        <p:nvSpPr>
          <p:cNvPr id="15759" name="Google Shape;15759;p574"/>
          <p:cNvSpPr txBox="1"/>
          <p:nvPr/>
        </p:nvSpPr>
        <p:spPr>
          <a:xfrm>
            <a:off x="35775" y="-365775"/>
            <a:ext cx="5228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5HT2C inverse agonists: amitriptyline and nortriptyline</a:t>
            </a:r>
            <a:endParaRPr sz="700"/>
          </a:p>
        </p:txBody>
      </p:sp>
      <p:sp>
        <p:nvSpPr>
          <p:cNvPr id="15760" name="Google Shape;15760;p574"/>
          <p:cNvSpPr txBox="1"/>
          <p:nvPr/>
        </p:nvSpPr>
        <p:spPr>
          <a:xfrm>
            <a:off x="2539800" y="-365775"/>
            <a:ext cx="8093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5HT2C antagonists: fluoxetine, mirtazapine, nefazodone, trazodone</a:t>
            </a:r>
            <a:endParaRPr sz="700"/>
          </a:p>
        </p:txBody>
      </p:sp>
      <p:sp>
        <p:nvSpPr>
          <p:cNvPr id="15761" name="Google Shape;15761;p574"/>
          <p:cNvSpPr txBox="1"/>
          <p:nvPr/>
        </p:nvSpPr>
        <p:spPr>
          <a:xfrm>
            <a:off x="6928500" y="3722275"/>
            <a:ext cx="1373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amitriptyline</a:t>
            </a:r>
            <a:endParaRPr/>
          </a:p>
          <a:p>
            <a:pPr marL="0" lvl="0" indent="0" algn="l" rtl="0">
              <a:spcBef>
                <a:spcPts val="0"/>
              </a:spcBef>
              <a:spcAft>
                <a:spcPts val="0"/>
              </a:spcAft>
              <a:buNone/>
            </a:pPr>
            <a:r>
              <a:rPr lang="en"/>
              <a:t>imipramine</a:t>
            </a:r>
            <a:endParaRPr/>
          </a:p>
        </p:txBody>
      </p:sp>
      <p:sp>
        <p:nvSpPr>
          <p:cNvPr id="15762" name="Google Shape;15762;p574"/>
          <p:cNvSpPr txBox="1"/>
          <p:nvPr/>
        </p:nvSpPr>
        <p:spPr>
          <a:xfrm>
            <a:off x="8696100" y="2420875"/>
            <a:ext cx="4020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t>*</a:t>
            </a:r>
            <a:endParaRPr sz="1100"/>
          </a:p>
        </p:txBody>
      </p:sp>
      <p:sp>
        <p:nvSpPr>
          <p:cNvPr id="15763" name="Google Shape;15763;p574"/>
          <p:cNvSpPr/>
          <p:nvPr/>
        </p:nvSpPr>
        <p:spPr>
          <a:xfrm rot="9252698">
            <a:off x="6433485" y="2846613"/>
            <a:ext cx="673029" cy="409926"/>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4" name="Google Shape;15764;p574"/>
          <p:cNvSpPr/>
          <p:nvPr/>
        </p:nvSpPr>
        <p:spPr>
          <a:xfrm rot="10523854">
            <a:off x="6319241" y="2450704"/>
            <a:ext cx="672970" cy="409836"/>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765" name="Google Shape;15765;p574" descr="Resultado de imagen para tricycle png"/>
          <p:cNvPicPr preferRelativeResize="0"/>
          <p:nvPr/>
        </p:nvPicPr>
        <p:blipFill rotWithShape="1">
          <a:blip r:embed="rId6">
            <a:alphaModFix/>
          </a:blip>
          <a:srcRect/>
          <a:stretch/>
        </p:blipFill>
        <p:spPr>
          <a:xfrm>
            <a:off x="8402600" y="114475"/>
            <a:ext cx="569175" cy="569200"/>
          </a:xfrm>
          <a:prstGeom prst="rect">
            <a:avLst/>
          </a:prstGeom>
          <a:noFill/>
          <a:ln>
            <a:noFill/>
          </a:ln>
        </p:spPr>
      </p:pic>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Shape 15769"/>
        <p:cNvGrpSpPr/>
        <p:nvPr/>
      </p:nvGrpSpPr>
      <p:grpSpPr>
        <a:xfrm>
          <a:off x="0" y="0"/>
          <a:ext cx="0" cy="0"/>
          <a:chOff x="0" y="0"/>
          <a:chExt cx="0" cy="0"/>
        </a:xfrm>
      </p:grpSpPr>
      <p:sp>
        <p:nvSpPr>
          <p:cNvPr id="15770" name="Google Shape;15770;p575"/>
          <p:cNvSpPr txBox="1"/>
          <p:nvPr/>
        </p:nvSpPr>
        <p:spPr>
          <a:xfrm>
            <a:off x="357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Tricyclic antidepressants (TCAs)</a:t>
            </a:r>
            <a:endParaRPr sz="1500" b="1"/>
          </a:p>
        </p:txBody>
      </p:sp>
      <p:sp>
        <p:nvSpPr>
          <p:cNvPr id="15771" name="Google Shape;15771;p575"/>
          <p:cNvSpPr txBox="1"/>
          <p:nvPr/>
        </p:nvSpPr>
        <p:spPr>
          <a:xfrm>
            <a:off x="3985875" y="3722275"/>
            <a:ext cx="1373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clomipramine</a:t>
            </a:r>
            <a:endParaRPr/>
          </a:p>
          <a:p>
            <a:pPr marL="0" lvl="0" indent="0" algn="l" rtl="0">
              <a:spcBef>
                <a:spcPts val="0"/>
              </a:spcBef>
              <a:spcAft>
                <a:spcPts val="0"/>
              </a:spcAft>
              <a:buNone/>
            </a:pPr>
            <a:r>
              <a:rPr lang="en"/>
              <a:t>doxepin</a:t>
            </a:r>
            <a:endParaRPr/>
          </a:p>
        </p:txBody>
      </p:sp>
      <p:sp>
        <p:nvSpPr>
          <p:cNvPr id="15772" name="Google Shape;15772;p575"/>
          <p:cNvSpPr txBox="1"/>
          <p:nvPr/>
        </p:nvSpPr>
        <p:spPr>
          <a:xfrm>
            <a:off x="831038" y="3672175"/>
            <a:ext cx="13731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nortriptyline</a:t>
            </a:r>
            <a:endParaRPr>
              <a:solidFill>
                <a:schemeClr val="dk1"/>
              </a:solidFill>
            </a:endParaRPr>
          </a:p>
          <a:p>
            <a:pPr marL="0" lvl="0" indent="0" algn="l" rtl="0">
              <a:spcBef>
                <a:spcPts val="0"/>
              </a:spcBef>
              <a:spcAft>
                <a:spcPts val="0"/>
              </a:spcAft>
              <a:buNone/>
            </a:pPr>
            <a:r>
              <a:rPr lang="en"/>
              <a:t>desipramine</a:t>
            </a:r>
            <a:endParaRPr/>
          </a:p>
          <a:p>
            <a:pPr marL="0" lvl="0" indent="0" algn="l" rtl="0">
              <a:spcBef>
                <a:spcPts val="0"/>
              </a:spcBef>
              <a:spcAft>
                <a:spcPts val="0"/>
              </a:spcAft>
              <a:buNone/>
            </a:pPr>
            <a:endParaRPr/>
          </a:p>
        </p:txBody>
      </p:sp>
      <p:grpSp>
        <p:nvGrpSpPr>
          <p:cNvPr id="15773" name="Google Shape;15773;p575"/>
          <p:cNvGrpSpPr/>
          <p:nvPr/>
        </p:nvGrpSpPr>
        <p:grpSpPr>
          <a:xfrm>
            <a:off x="3389675" y="1581964"/>
            <a:ext cx="2565521" cy="2090209"/>
            <a:chOff x="300800" y="1039676"/>
            <a:chExt cx="2565521" cy="2090209"/>
          </a:xfrm>
        </p:grpSpPr>
        <p:pic>
          <p:nvPicPr>
            <p:cNvPr id="15774" name="Google Shape;15774;p575"/>
            <p:cNvPicPr preferRelativeResize="0"/>
            <p:nvPr/>
          </p:nvPicPr>
          <p:blipFill>
            <a:blip r:embed="rId3">
              <a:alphaModFix/>
            </a:blip>
            <a:stretch>
              <a:fillRect/>
            </a:stretch>
          </p:blipFill>
          <p:spPr>
            <a:xfrm>
              <a:off x="300800" y="1039676"/>
              <a:ext cx="2565521" cy="2090209"/>
            </a:xfrm>
            <a:prstGeom prst="rect">
              <a:avLst/>
            </a:prstGeom>
            <a:noFill/>
            <a:ln>
              <a:noFill/>
            </a:ln>
          </p:spPr>
        </p:pic>
        <p:sp>
          <p:nvSpPr>
            <p:cNvPr id="15775" name="Google Shape;15775;p575"/>
            <p:cNvSpPr/>
            <p:nvPr/>
          </p:nvSpPr>
          <p:spPr>
            <a:xfrm>
              <a:off x="1151122" y="1561250"/>
              <a:ext cx="448800" cy="4488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76" name="Google Shape;15776;p575"/>
          <p:cNvGrpSpPr/>
          <p:nvPr/>
        </p:nvGrpSpPr>
        <p:grpSpPr>
          <a:xfrm>
            <a:off x="282442" y="1572426"/>
            <a:ext cx="2565521" cy="2090209"/>
            <a:chOff x="3444742" y="1100938"/>
            <a:chExt cx="2565521" cy="2090209"/>
          </a:xfrm>
        </p:grpSpPr>
        <p:pic>
          <p:nvPicPr>
            <p:cNvPr id="15777" name="Google Shape;15777;p575"/>
            <p:cNvPicPr preferRelativeResize="0"/>
            <p:nvPr/>
          </p:nvPicPr>
          <p:blipFill>
            <a:blip r:embed="rId4">
              <a:alphaModFix/>
            </a:blip>
            <a:stretch>
              <a:fillRect/>
            </a:stretch>
          </p:blipFill>
          <p:spPr>
            <a:xfrm>
              <a:off x="3444742" y="1100938"/>
              <a:ext cx="2565521" cy="2090209"/>
            </a:xfrm>
            <a:prstGeom prst="rect">
              <a:avLst/>
            </a:prstGeom>
            <a:noFill/>
            <a:ln>
              <a:noFill/>
            </a:ln>
          </p:spPr>
        </p:pic>
        <p:sp>
          <p:nvSpPr>
            <p:cNvPr id="15778" name="Google Shape;15778;p575"/>
            <p:cNvSpPr/>
            <p:nvPr/>
          </p:nvSpPr>
          <p:spPr>
            <a:xfrm>
              <a:off x="4275622" y="1636163"/>
              <a:ext cx="448800" cy="4488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79" name="Google Shape;15779;p575"/>
          <p:cNvGrpSpPr/>
          <p:nvPr/>
        </p:nvGrpSpPr>
        <p:grpSpPr>
          <a:xfrm>
            <a:off x="6401506" y="1596242"/>
            <a:ext cx="2657145" cy="2090209"/>
            <a:chOff x="6391981" y="1100942"/>
            <a:chExt cx="2657145" cy="2090209"/>
          </a:xfrm>
        </p:grpSpPr>
        <p:pic>
          <p:nvPicPr>
            <p:cNvPr id="15780" name="Google Shape;15780;p575"/>
            <p:cNvPicPr preferRelativeResize="0"/>
            <p:nvPr/>
          </p:nvPicPr>
          <p:blipFill>
            <a:blip r:embed="rId5">
              <a:alphaModFix/>
            </a:blip>
            <a:stretch>
              <a:fillRect/>
            </a:stretch>
          </p:blipFill>
          <p:spPr>
            <a:xfrm>
              <a:off x="6391981" y="1100942"/>
              <a:ext cx="2657145" cy="2090209"/>
            </a:xfrm>
            <a:prstGeom prst="rect">
              <a:avLst/>
            </a:prstGeom>
            <a:noFill/>
            <a:ln>
              <a:noFill/>
            </a:ln>
          </p:spPr>
        </p:pic>
        <p:sp>
          <p:nvSpPr>
            <p:cNvPr id="15781" name="Google Shape;15781;p575"/>
            <p:cNvSpPr/>
            <p:nvPr/>
          </p:nvSpPr>
          <p:spPr>
            <a:xfrm>
              <a:off x="7314172" y="1636163"/>
              <a:ext cx="448800" cy="4488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782" name="Google Shape;15782;p575"/>
          <p:cNvSpPr txBox="1"/>
          <p:nvPr/>
        </p:nvSpPr>
        <p:spPr>
          <a:xfrm>
            <a:off x="880650" y="5237175"/>
            <a:ext cx="8178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*Gillman: clomipramine and imipramine (but not other TCAs) can cause severe serotonin toxicity in combo with MAOI</a:t>
            </a:r>
            <a:endParaRPr sz="1100"/>
          </a:p>
        </p:txBody>
      </p:sp>
      <p:sp>
        <p:nvSpPr>
          <p:cNvPr id="15783" name="Google Shape;15783;p575"/>
          <p:cNvSpPr txBox="1"/>
          <p:nvPr/>
        </p:nvSpPr>
        <p:spPr>
          <a:xfrm>
            <a:off x="4330500" y="-546325"/>
            <a:ext cx="5915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Block 5HT2A: Amitriptyline, Nortriptyline, Amoxapine, Clomipramine, Doxepin, Maprotiline, Imipramine, </a:t>
            </a:r>
            <a:endParaRPr sz="700"/>
          </a:p>
        </p:txBody>
      </p:sp>
      <p:sp>
        <p:nvSpPr>
          <p:cNvPr id="15784" name="Google Shape;15784;p575"/>
          <p:cNvSpPr txBox="1"/>
          <p:nvPr/>
        </p:nvSpPr>
        <p:spPr>
          <a:xfrm>
            <a:off x="35775" y="-365775"/>
            <a:ext cx="5228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5HT2C inverse agonists: amitriptyline and nortriptyline</a:t>
            </a:r>
            <a:endParaRPr sz="700"/>
          </a:p>
        </p:txBody>
      </p:sp>
      <p:sp>
        <p:nvSpPr>
          <p:cNvPr id="15785" name="Google Shape;15785;p575"/>
          <p:cNvSpPr txBox="1"/>
          <p:nvPr/>
        </p:nvSpPr>
        <p:spPr>
          <a:xfrm>
            <a:off x="2539800" y="-365775"/>
            <a:ext cx="8093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5HT2C antagonists: fluoxetine, mirtazapine, nefazodone, trazodone</a:t>
            </a:r>
            <a:endParaRPr sz="700"/>
          </a:p>
        </p:txBody>
      </p:sp>
      <p:sp>
        <p:nvSpPr>
          <p:cNvPr id="15786" name="Google Shape;15786;p575"/>
          <p:cNvSpPr txBox="1"/>
          <p:nvPr/>
        </p:nvSpPr>
        <p:spPr>
          <a:xfrm>
            <a:off x="6928500" y="3722275"/>
            <a:ext cx="1373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amitriptyline</a:t>
            </a:r>
            <a:endParaRPr/>
          </a:p>
          <a:p>
            <a:pPr marL="0" lvl="0" indent="0" algn="l" rtl="0">
              <a:spcBef>
                <a:spcPts val="0"/>
              </a:spcBef>
              <a:spcAft>
                <a:spcPts val="0"/>
              </a:spcAft>
              <a:buNone/>
            </a:pPr>
            <a:r>
              <a:rPr lang="en"/>
              <a:t>imipramine</a:t>
            </a:r>
            <a:endParaRPr/>
          </a:p>
        </p:txBody>
      </p:sp>
      <p:sp>
        <p:nvSpPr>
          <p:cNvPr id="15787" name="Google Shape;15787;p575"/>
          <p:cNvSpPr txBox="1"/>
          <p:nvPr/>
        </p:nvSpPr>
        <p:spPr>
          <a:xfrm>
            <a:off x="8696100" y="2420875"/>
            <a:ext cx="4020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t>*</a:t>
            </a:r>
            <a:endParaRPr sz="1100"/>
          </a:p>
        </p:txBody>
      </p:sp>
      <p:sp>
        <p:nvSpPr>
          <p:cNvPr id="15788" name="Google Shape;15788;p575"/>
          <p:cNvSpPr txBox="1"/>
          <p:nvPr/>
        </p:nvSpPr>
        <p:spPr>
          <a:xfrm>
            <a:off x="3389686" y="412650"/>
            <a:ext cx="26571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highlight>
                  <a:srgbClr val="FFFF00"/>
                </a:highlight>
              </a:rPr>
              <a:t>sensitive substrates</a:t>
            </a:r>
            <a:endParaRPr>
              <a:solidFill>
                <a:schemeClr val="dk1"/>
              </a:solidFill>
              <a:highlight>
                <a:srgbClr val="FFFF00"/>
              </a:highlight>
            </a:endParaRPr>
          </a:p>
          <a:p>
            <a:pPr marL="0" lvl="0" indent="0" algn="ctr" rtl="0">
              <a:spcBef>
                <a:spcPts val="0"/>
              </a:spcBef>
              <a:spcAft>
                <a:spcPts val="0"/>
              </a:spcAft>
              <a:buNone/>
            </a:pPr>
            <a:r>
              <a:rPr lang="en">
                <a:solidFill>
                  <a:schemeClr val="dk1"/>
                </a:solidFill>
                <a:highlight>
                  <a:srgbClr val="FFFF00"/>
                </a:highlight>
              </a:rPr>
              <a:t>(CYP2D6, CYP2C19)</a:t>
            </a:r>
            <a:endParaRPr>
              <a:solidFill>
                <a:schemeClr val="dk1"/>
              </a:solidFill>
              <a:highlight>
                <a:srgbClr val="FFFF00"/>
              </a:highlight>
            </a:endParaRPr>
          </a:p>
          <a:p>
            <a:pPr marL="0" lvl="0" indent="0" algn="l" rtl="0">
              <a:spcBef>
                <a:spcPts val="0"/>
              </a:spcBef>
              <a:spcAft>
                <a:spcPts val="0"/>
              </a:spcAft>
              <a:buNone/>
            </a:pPr>
            <a:endParaRPr/>
          </a:p>
        </p:txBody>
      </p:sp>
      <p:sp>
        <p:nvSpPr>
          <p:cNvPr id="15789" name="Google Shape;15789;p575"/>
          <p:cNvSpPr/>
          <p:nvPr/>
        </p:nvSpPr>
        <p:spPr>
          <a:xfrm rot="10522986">
            <a:off x="1049319" y="2061858"/>
            <a:ext cx="573962" cy="525686"/>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0" name="Google Shape;15790;p575"/>
          <p:cNvSpPr/>
          <p:nvPr/>
        </p:nvSpPr>
        <p:spPr>
          <a:xfrm rot="10522986">
            <a:off x="4173519" y="2057383"/>
            <a:ext cx="573962" cy="525686"/>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1" name="Google Shape;15791;p575"/>
          <p:cNvSpPr/>
          <p:nvPr/>
        </p:nvSpPr>
        <p:spPr>
          <a:xfrm rot="10522986">
            <a:off x="7259619" y="2100033"/>
            <a:ext cx="573962" cy="525686"/>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792" name="Google Shape;15792;p575" descr="Resultado de imagen para tricycle png"/>
          <p:cNvPicPr preferRelativeResize="0"/>
          <p:nvPr/>
        </p:nvPicPr>
        <p:blipFill rotWithShape="1">
          <a:blip r:embed="rId6">
            <a:alphaModFix/>
          </a:blip>
          <a:srcRect/>
          <a:stretch/>
        </p:blipFill>
        <p:spPr>
          <a:xfrm>
            <a:off x="8402600" y="114475"/>
            <a:ext cx="569175" cy="569200"/>
          </a:xfrm>
          <a:prstGeom prst="rect">
            <a:avLst/>
          </a:prstGeom>
          <a:noFill/>
          <a:ln>
            <a:noFill/>
          </a:ln>
        </p:spPr>
      </p:pic>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Shape 15796"/>
        <p:cNvGrpSpPr/>
        <p:nvPr/>
      </p:nvGrpSpPr>
      <p:grpSpPr>
        <a:xfrm>
          <a:off x="0" y="0"/>
          <a:ext cx="0" cy="0"/>
          <a:chOff x="0" y="0"/>
          <a:chExt cx="0" cy="0"/>
        </a:xfrm>
      </p:grpSpPr>
      <p:sp>
        <p:nvSpPr>
          <p:cNvPr id="15797" name="Google Shape;15797;p576"/>
          <p:cNvSpPr txBox="1"/>
          <p:nvPr/>
        </p:nvSpPr>
        <p:spPr>
          <a:xfrm>
            <a:off x="7543795" y="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#88</a:t>
            </a:r>
            <a:endParaRPr sz="1600"/>
          </a:p>
          <a:p>
            <a:pPr marL="0" marR="0" lvl="0" indent="0" algn="l" rtl="0">
              <a:lnSpc>
                <a:spcPct val="100000"/>
              </a:lnSpc>
              <a:spcBef>
                <a:spcPts val="0"/>
              </a:spcBef>
              <a:spcAft>
                <a:spcPts val="0"/>
              </a:spcAft>
              <a:buClr>
                <a:schemeClr val="dk1"/>
              </a:buClr>
              <a:buSzPts val="1100"/>
              <a:buFont typeface="Arial"/>
              <a:buNone/>
            </a:pPr>
            <a:r>
              <a:rPr lang="en" sz="1600"/>
              <a:t>1961</a:t>
            </a:r>
            <a:endParaRPr sz="1600"/>
          </a:p>
          <a:p>
            <a:pPr marL="0" marR="0" lvl="0" indent="0" algn="l" rtl="0">
              <a:lnSpc>
                <a:spcPct val="100000"/>
              </a:lnSpc>
              <a:spcBef>
                <a:spcPts val="0"/>
              </a:spcBef>
              <a:spcAft>
                <a:spcPts val="0"/>
              </a:spcAft>
              <a:buClr>
                <a:schemeClr val="dk1"/>
              </a:buClr>
              <a:buSzPts val="1100"/>
              <a:buFont typeface="Arial"/>
              <a:buNone/>
            </a:pPr>
            <a:r>
              <a:rPr lang="en" sz="1600"/>
              <a:t>$4–$16</a:t>
            </a:r>
            <a:endParaRPr sz="1600"/>
          </a:p>
          <a:p>
            <a:pPr marL="0" marR="0" lvl="0" indent="0" algn="l" rtl="0">
              <a:lnSpc>
                <a:spcPct val="100000"/>
              </a:lnSpc>
              <a:spcBef>
                <a:spcPts val="0"/>
              </a:spcBef>
              <a:spcAft>
                <a:spcPts val="0"/>
              </a:spcAft>
              <a:buClr>
                <a:schemeClr val="dk1"/>
              </a:buClr>
              <a:buSzPts val="1100"/>
              <a:buFont typeface="Arial"/>
              <a:buNone/>
            </a:pPr>
            <a:endParaRPr sz="1800"/>
          </a:p>
          <a:p>
            <a:pPr marL="0" marR="0" lvl="0" indent="0" algn="l" rtl="0">
              <a:lnSpc>
                <a:spcPct val="100000"/>
              </a:lnSpc>
              <a:spcBef>
                <a:spcPts val="0"/>
              </a:spcBef>
              <a:spcAft>
                <a:spcPts val="0"/>
              </a:spcAft>
              <a:buClr>
                <a:srgbClr val="000000"/>
              </a:buClr>
              <a:buSzPts val="800"/>
              <a:buFont typeface="Arial"/>
              <a:buNone/>
            </a:pPr>
            <a:endParaRPr sz="1800"/>
          </a:p>
        </p:txBody>
      </p:sp>
      <p:sp>
        <p:nvSpPr>
          <p:cNvPr id="15798" name="Google Shape;15798;p576"/>
          <p:cNvSpPr txBox="1"/>
          <p:nvPr/>
        </p:nvSpPr>
        <p:spPr>
          <a:xfrm>
            <a:off x="8289673" y="3517100"/>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10 mg</a:t>
            </a:r>
            <a:endParaRPr sz="1600"/>
          </a:p>
          <a:p>
            <a:pPr marL="0" marR="0" lvl="0" indent="0" algn="l" rtl="0">
              <a:lnSpc>
                <a:spcPct val="100000"/>
              </a:lnSpc>
              <a:spcBef>
                <a:spcPts val="0"/>
              </a:spcBef>
              <a:spcAft>
                <a:spcPts val="0"/>
              </a:spcAft>
              <a:buClr>
                <a:schemeClr val="dk1"/>
              </a:buClr>
              <a:buSzPts val="1100"/>
              <a:buFont typeface="Arial"/>
              <a:buNone/>
            </a:pPr>
            <a:r>
              <a:rPr lang="en" sz="1600" u="sng"/>
              <a:t>25</a:t>
            </a:r>
            <a:endParaRPr sz="1600" u="sng"/>
          </a:p>
          <a:p>
            <a:pPr marL="0" marR="0" lvl="0" indent="0" algn="l" rtl="0">
              <a:lnSpc>
                <a:spcPct val="100000"/>
              </a:lnSpc>
              <a:spcBef>
                <a:spcPts val="0"/>
              </a:spcBef>
              <a:spcAft>
                <a:spcPts val="0"/>
              </a:spcAft>
              <a:buClr>
                <a:schemeClr val="dk1"/>
              </a:buClr>
              <a:buSzPts val="1100"/>
              <a:buFont typeface="Arial"/>
              <a:buNone/>
            </a:pPr>
            <a:r>
              <a:rPr lang="en" sz="1600"/>
              <a:t>50</a:t>
            </a:r>
            <a:endParaRPr sz="1600"/>
          </a:p>
          <a:p>
            <a:pPr marL="0" marR="0" lvl="0" indent="0" algn="l" rtl="0">
              <a:lnSpc>
                <a:spcPct val="100000"/>
              </a:lnSpc>
              <a:spcBef>
                <a:spcPts val="0"/>
              </a:spcBef>
              <a:spcAft>
                <a:spcPts val="0"/>
              </a:spcAft>
              <a:buClr>
                <a:schemeClr val="dk1"/>
              </a:buClr>
              <a:buSzPts val="1100"/>
              <a:buFont typeface="Arial"/>
              <a:buNone/>
            </a:pPr>
            <a:r>
              <a:rPr lang="en" sz="1600"/>
              <a:t>75</a:t>
            </a:r>
            <a:endParaRPr sz="1600"/>
          </a:p>
          <a:p>
            <a:pPr marL="0" marR="0" lvl="0" indent="0" algn="l" rtl="0">
              <a:lnSpc>
                <a:spcPct val="100000"/>
              </a:lnSpc>
              <a:spcBef>
                <a:spcPts val="0"/>
              </a:spcBef>
              <a:spcAft>
                <a:spcPts val="0"/>
              </a:spcAft>
              <a:buClr>
                <a:schemeClr val="dk1"/>
              </a:buClr>
              <a:buSzPts val="1100"/>
              <a:buFont typeface="Arial"/>
              <a:buNone/>
            </a:pPr>
            <a:r>
              <a:rPr lang="en" sz="1600"/>
              <a:t>100</a:t>
            </a:r>
            <a:endParaRPr sz="1600"/>
          </a:p>
          <a:p>
            <a:pPr marL="0" marR="0" lvl="0" indent="0" algn="l" rtl="0">
              <a:lnSpc>
                <a:spcPct val="100000"/>
              </a:lnSpc>
              <a:spcBef>
                <a:spcPts val="0"/>
              </a:spcBef>
              <a:spcAft>
                <a:spcPts val="0"/>
              </a:spcAft>
              <a:buClr>
                <a:schemeClr val="dk1"/>
              </a:buClr>
              <a:buSzPts val="1100"/>
              <a:buFont typeface="Arial"/>
              <a:buNone/>
            </a:pPr>
            <a:r>
              <a:rPr lang="en" sz="1600"/>
              <a:t>150</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600"/>
              <a:buFont typeface="Arial"/>
              <a:buNone/>
            </a:pPr>
            <a:endParaRPr sz="1600"/>
          </a:p>
        </p:txBody>
      </p:sp>
      <p:cxnSp>
        <p:nvCxnSpPr>
          <p:cNvPr id="15799" name="Google Shape;15799;p576"/>
          <p:cNvCxnSpPr/>
          <p:nvPr/>
        </p:nvCxnSpPr>
        <p:spPr>
          <a:xfrm>
            <a:off x="7343875" y="1200"/>
            <a:ext cx="0" cy="5141100"/>
          </a:xfrm>
          <a:prstGeom prst="straightConnector1">
            <a:avLst/>
          </a:prstGeom>
          <a:noFill/>
          <a:ln w="9525" cap="flat" cmpd="sng">
            <a:solidFill>
              <a:schemeClr val="dk2"/>
            </a:solidFill>
            <a:prstDash val="solid"/>
            <a:round/>
            <a:headEnd type="none" w="med" len="med"/>
            <a:tailEnd type="none" w="med" len="med"/>
          </a:ln>
        </p:spPr>
      </p:cxnSp>
      <p:pic>
        <p:nvPicPr>
          <p:cNvPr id="15800" name="Google Shape;15800;p576" descr="Resultado de imagen para amitriptyline structure"/>
          <p:cNvPicPr preferRelativeResize="0"/>
          <p:nvPr/>
        </p:nvPicPr>
        <p:blipFill rotWithShape="1">
          <a:blip r:embed="rId3">
            <a:alphaModFix/>
          </a:blip>
          <a:srcRect/>
          <a:stretch/>
        </p:blipFill>
        <p:spPr>
          <a:xfrm>
            <a:off x="7620449" y="1156924"/>
            <a:ext cx="1300005" cy="1306451"/>
          </a:xfrm>
          <a:prstGeom prst="rect">
            <a:avLst/>
          </a:prstGeom>
          <a:noFill/>
          <a:ln>
            <a:noFill/>
          </a:ln>
        </p:spPr>
      </p:pic>
      <p:pic>
        <p:nvPicPr>
          <p:cNvPr id="15801" name="Google Shape;15801;p576" descr="clipped result image"/>
          <p:cNvPicPr preferRelativeResize="0"/>
          <p:nvPr/>
        </p:nvPicPr>
        <p:blipFill rotWithShape="1">
          <a:blip r:embed="rId4">
            <a:alphaModFix/>
          </a:blip>
          <a:srcRect/>
          <a:stretch/>
        </p:blipFill>
        <p:spPr>
          <a:xfrm>
            <a:off x="7602303" y="3821547"/>
            <a:ext cx="632827" cy="658800"/>
          </a:xfrm>
          <a:prstGeom prst="rect">
            <a:avLst/>
          </a:prstGeom>
          <a:noFill/>
          <a:ln>
            <a:noFill/>
          </a:ln>
          <a:effectLst>
            <a:outerShdw blurRad="28575" dist="19050" dir="2700000" algn="tl" rotWithShape="0">
              <a:srgbClr val="000000">
                <a:alpha val="35000"/>
              </a:srgbClr>
            </a:outerShdw>
          </a:effectLst>
        </p:spPr>
      </p:pic>
      <p:sp>
        <p:nvSpPr>
          <p:cNvPr id="15802" name="Google Shape;15802;p576"/>
          <p:cNvSpPr txBox="1"/>
          <p:nvPr/>
        </p:nvSpPr>
        <p:spPr>
          <a:xfrm>
            <a:off x="19050" y="-38283"/>
            <a:ext cx="70056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800" b="0" i="0" u="none" strike="noStrike" cap="none">
                <a:solidFill>
                  <a:srgbClr val="000000"/>
                </a:solidFill>
                <a:latin typeface="Arial"/>
                <a:ea typeface="Arial"/>
                <a:cs typeface="Arial"/>
                <a:sym typeface="Arial"/>
              </a:rPr>
              <a:t>Amitriptyline (ELAVIL)</a:t>
            </a:r>
            <a:endParaRPr sz="18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r>
              <a:rPr lang="en" sz="1300" b="0" i="0" u="none" strike="noStrike" cap="none">
                <a:solidFill>
                  <a:srgbClr val="000000"/>
                </a:solidFill>
                <a:latin typeface="Arial"/>
                <a:ea typeface="Arial"/>
                <a:cs typeface="Arial"/>
                <a:sym typeface="Arial"/>
              </a:rPr>
              <a:t> am i TRIP</a:t>
            </a:r>
            <a:r>
              <a:rPr lang="en" sz="1300" b="0" i="1" u="none" strike="noStrike" cap="none">
                <a:solidFill>
                  <a:srgbClr val="000000"/>
                </a:solidFill>
                <a:latin typeface="Arial"/>
                <a:ea typeface="Arial"/>
                <a:cs typeface="Arial"/>
                <a:sym typeface="Arial"/>
              </a:rPr>
              <a:t> </a:t>
            </a:r>
            <a:r>
              <a:rPr lang="en" sz="1300" b="0" i="0" u="none" strike="noStrike" cap="none">
                <a:solidFill>
                  <a:srgbClr val="000000"/>
                </a:solidFill>
                <a:latin typeface="Arial"/>
                <a:ea typeface="Arial"/>
                <a:cs typeface="Arial"/>
                <a:sym typeface="Arial"/>
              </a:rPr>
              <a:t>ta leen / EL a vil</a:t>
            </a:r>
            <a:endParaRPr sz="13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200"/>
              <a:buFont typeface="Arial"/>
              <a:buNone/>
            </a:pPr>
            <a:r>
              <a:rPr lang="en" sz="1600" b="0" i="0" u="none" strike="noStrike" cap="none">
                <a:solidFill>
                  <a:srgbClr val="000000"/>
                </a:solidFill>
                <a:latin typeface="Arial"/>
                <a:ea typeface="Arial"/>
                <a:cs typeface="Arial"/>
                <a:sym typeface="Arial"/>
              </a:rPr>
              <a:t>“Am I trippin’ </a:t>
            </a:r>
            <a:r>
              <a:rPr lang="en" sz="1200" b="0" i="0" u="none" strike="noStrike" cap="none">
                <a:solidFill>
                  <a:srgbClr val="000000"/>
                </a:solidFill>
                <a:latin typeface="Arial"/>
                <a:ea typeface="Arial"/>
                <a:cs typeface="Arial"/>
                <a:sym typeface="Arial"/>
              </a:rPr>
              <a:t>(off the) </a:t>
            </a:r>
            <a:r>
              <a:rPr lang="en" sz="1600" b="0" i="0" u="none" strike="noStrike" cap="none">
                <a:solidFill>
                  <a:srgbClr val="000000"/>
                </a:solidFill>
                <a:latin typeface="Arial"/>
                <a:ea typeface="Arial"/>
                <a:cs typeface="Arial"/>
                <a:sym typeface="Arial"/>
              </a:rPr>
              <a:t>Elev</a:t>
            </a:r>
            <a:r>
              <a:rPr lang="en" sz="1200" b="0" i="0" u="none" strike="noStrike" cap="none">
                <a:solidFill>
                  <a:srgbClr val="000000"/>
                </a:solidFill>
                <a:latin typeface="Arial"/>
                <a:ea typeface="Arial"/>
                <a:cs typeface="Arial"/>
                <a:sym typeface="Arial"/>
              </a:rPr>
              <a:t>ator</a:t>
            </a:r>
            <a:r>
              <a:rPr lang="en" sz="1600" b="0" i="0" u="none" strike="noStrike" cap="none">
                <a:solidFill>
                  <a:srgbClr val="000000"/>
                </a:solidFill>
                <a:latin typeface="Arial"/>
                <a:ea typeface="Arial"/>
                <a:cs typeface="Arial"/>
                <a:sym typeface="Arial"/>
              </a:rPr>
              <a:t>?”</a:t>
            </a:r>
            <a:endParaRPr sz="1600" b="0" i="0" u="none" strike="noStrike" cap="none">
              <a:solidFill>
                <a:srgbClr val="000000"/>
              </a:solidFill>
              <a:latin typeface="Arial"/>
              <a:ea typeface="Arial"/>
              <a:cs typeface="Arial"/>
              <a:sym typeface="Arial"/>
            </a:endParaRPr>
          </a:p>
        </p:txBody>
      </p:sp>
      <p:grpSp>
        <p:nvGrpSpPr>
          <p:cNvPr id="15803" name="Google Shape;15803;p576"/>
          <p:cNvGrpSpPr/>
          <p:nvPr/>
        </p:nvGrpSpPr>
        <p:grpSpPr>
          <a:xfrm>
            <a:off x="2762349" y="874999"/>
            <a:ext cx="4261611" cy="3583924"/>
            <a:chOff x="159008" y="1263896"/>
            <a:chExt cx="4261611" cy="3583924"/>
          </a:xfrm>
        </p:grpSpPr>
        <p:grpSp>
          <p:nvGrpSpPr>
            <p:cNvPr id="15804" name="Google Shape;15804;p576"/>
            <p:cNvGrpSpPr/>
            <p:nvPr/>
          </p:nvGrpSpPr>
          <p:grpSpPr>
            <a:xfrm>
              <a:off x="159008" y="1263896"/>
              <a:ext cx="4072504" cy="3583924"/>
              <a:chOff x="232655" y="484666"/>
              <a:chExt cx="6754859" cy="5885899"/>
            </a:xfrm>
          </p:grpSpPr>
          <p:grpSp>
            <p:nvGrpSpPr>
              <p:cNvPr id="15805" name="Google Shape;15805;p576"/>
              <p:cNvGrpSpPr/>
              <p:nvPr/>
            </p:nvGrpSpPr>
            <p:grpSpPr>
              <a:xfrm>
                <a:off x="232655" y="484666"/>
                <a:ext cx="6084488" cy="5885899"/>
                <a:chOff x="471842" y="817512"/>
                <a:chExt cx="2656286" cy="2753637"/>
              </a:xfrm>
            </p:grpSpPr>
            <p:grpSp>
              <p:nvGrpSpPr>
                <p:cNvPr id="15806" name="Google Shape;15806;p576"/>
                <p:cNvGrpSpPr/>
                <p:nvPr/>
              </p:nvGrpSpPr>
              <p:grpSpPr>
                <a:xfrm>
                  <a:off x="471842" y="817512"/>
                  <a:ext cx="2656286" cy="2753637"/>
                  <a:chOff x="500417" y="5939849"/>
                  <a:chExt cx="2656286" cy="2753637"/>
                </a:xfrm>
              </p:grpSpPr>
              <p:grpSp>
                <p:nvGrpSpPr>
                  <p:cNvPr id="15807" name="Google Shape;15807;p576"/>
                  <p:cNvGrpSpPr/>
                  <p:nvPr/>
                </p:nvGrpSpPr>
                <p:grpSpPr>
                  <a:xfrm>
                    <a:off x="500417" y="6648826"/>
                    <a:ext cx="2205751" cy="2044660"/>
                    <a:chOff x="500417" y="6648826"/>
                    <a:chExt cx="2205751" cy="2044660"/>
                  </a:xfrm>
                </p:grpSpPr>
                <p:pic>
                  <p:nvPicPr>
                    <p:cNvPr id="15808" name="Google Shape;15808;p576" descr="Resultado de imagen para elevator sign"/>
                    <p:cNvPicPr preferRelativeResize="0"/>
                    <p:nvPr/>
                  </p:nvPicPr>
                  <p:blipFill rotWithShape="1">
                    <a:blip r:embed="rId5">
                      <a:alphaModFix amt="46000"/>
                    </a:blip>
                    <a:srcRect t="37861"/>
                    <a:stretch/>
                  </p:blipFill>
                  <p:spPr>
                    <a:xfrm>
                      <a:off x="500417" y="6648826"/>
                      <a:ext cx="2119698" cy="2044660"/>
                    </a:xfrm>
                    <a:prstGeom prst="rect">
                      <a:avLst/>
                    </a:prstGeom>
                    <a:noFill/>
                    <a:ln>
                      <a:noFill/>
                    </a:ln>
                  </p:spPr>
                </p:pic>
                <p:sp>
                  <p:nvSpPr>
                    <p:cNvPr id="15809" name="Google Shape;15809;p576"/>
                    <p:cNvSpPr/>
                    <p:nvPr/>
                  </p:nvSpPr>
                  <p:spPr>
                    <a:xfrm>
                      <a:off x="838068" y="6992460"/>
                      <a:ext cx="1868100" cy="1425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810" name="Google Shape;15810;p576"/>
                  <p:cNvGrpSpPr/>
                  <p:nvPr/>
                </p:nvGrpSpPr>
                <p:grpSpPr>
                  <a:xfrm flipH="1">
                    <a:off x="2140973" y="7253830"/>
                    <a:ext cx="1015730" cy="1072833"/>
                    <a:chOff x="-1311846" y="6441291"/>
                    <a:chExt cx="3585352" cy="3501412"/>
                  </a:xfrm>
                </p:grpSpPr>
                <p:pic>
                  <p:nvPicPr>
                    <p:cNvPr id="15811" name="Google Shape;15811;p576" descr="clipped result image"/>
                    <p:cNvPicPr preferRelativeResize="0"/>
                    <p:nvPr/>
                  </p:nvPicPr>
                  <p:blipFill rotWithShape="1">
                    <a:blip r:embed="rId6">
                      <a:alphaModFix amt="49000"/>
                    </a:blip>
                    <a:srcRect/>
                    <a:stretch/>
                  </p:blipFill>
                  <p:spPr>
                    <a:xfrm>
                      <a:off x="-1311846" y="6441291"/>
                      <a:ext cx="3295894" cy="3486494"/>
                    </a:xfrm>
                    <a:prstGeom prst="rect">
                      <a:avLst/>
                    </a:prstGeom>
                    <a:noFill/>
                    <a:ln>
                      <a:noFill/>
                    </a:ln>
                  </p:spPr>
                </p:pic>
                <p:pic>
                  <p:nvPicPr>
                    <p:cNvPr id="15812" name="Google Shape;15812;p576" descr="clipped result image"/>
                    <p:cNvPicPr preferRelativeResize="0"/>
                    <p:nvPr/>
                  </p:nvPicPr>
                  <p:blipFill rotWithShape="1">
                    <a:blip r:embed="rId7">
                      <a:alphaModFix amt="52000"/>
                    </a:blip>
                    <a:srcRect/>
                    <a:stretch/>
                  </p:blipFill>
                  <p:spPr>
                    <a:xfrm>
                      <a:off x="826610" y="9233725"/>
                      <a:ext cx="1446895" cy="708977"/>
                    </a:xfrm>
                    <a:prstGeom prst="rect">
                      <a:avLst/>
                    </a:prstGeom>
                    <a:noFill/>
                    <a:ln>
                      <a:noFill/>
                    </a:ln>
                  </p:spPr>
                </p:pic>
              </p:grpSp>
              <p:pic>
                <p:nvPicPr>
                  <p:cNvPr id="15813" name="Google Shape;15813;p576" descr="clipped result image"/>
                  <p:cNvPicPr preferRelativeResize="0"/>
                  <p:nvPr/>
                </p:nvPicPr>
                <p:blipFill rotWithShape="1">
                  <a:blip r:embed="rId8">
                    <a:alphaModFix amt="51000"/>
                  </a:blip>
                  <a:srcRect/>
                  <a:stretch/>
                </p:blipFill>
                <p:spPr>
                  <a:xfrm>
                    <a:off x="962657" y="5939849"/>
                    <a:ext cx="1281394" cy="708977"/>
                  </a:xfrm>
                  <a:prstGeom prst="rect">
                    <a:avLst/>
                  </a:prstGeom>
                  <a:noFill/>
                  <a:ln>
                    <a:noFill/>
                  </a:ln>
                </p:spPr>
              </p:pic>
            </p:grpSp>
            <p:pic>
              <p:nvPicPr>
                <p:cNvPr id="15814" name="Google Shape;15814;p576" descr="Resultado de imagen para tricycle png"/>
                <p:cNvPicPr preferRelativeResize="0"/>
                <p:nvPr/>
              </p:nvPicPr>
              <p:blipFill rotWithShape="1">
                <a:blip r:embed="rId9">
                  <a:alphaModFix amt="46000"/>
                </a:blip>
                <a:srcRect/>
                <a:stretch/>
              </p:blipFill>
              <p:spPr>
                <a:xfrm flipH="1">
                  <a:off x="887580" y="2053372"/>
                  <a:ext cx="1222348" cy="1222346"/>
                </a:xfrm>
                <a:prstGeom prst="rect">
                  <a:avLst/>
                </a:prstGeom>
                <a:noFill/>
                <a:ln>
                  <a:noFill/>
                </a:ln>
              </p:spPr>
            </p:pic>
          </p:grpSp>
          <p:pic>
            <p:nvPicPr>
              <p:cNvPr id="15815" name="Google Shape;15815;p576" descr="clipped result image"/>
              <p:cNvPicPr preferRelativeResize="0"/>
              <p:nvPr/>
            </p:nvPicPr>
            <p:blipFill rotWithShape="1">
              <a:blip r:embed="rId10">
                <a:alphaModFix/>
              </a:blip>
              <a:srcRect/>
              <a:stretch/>
            </p:blipFill>
            <p:spPr>
              <a:xfrm rot="1787615" flipH="1">
                <a:off x="5338389" y="2313735"/>
                <a:ext cx="1347909" cy="1570996"/>
              </a:xfrm>
              <a:prstGeom prst="rect">
                <a:avLst/>
              </a:prstGeom>
              <a:noFill/>
              <a:ln>
                <a:noFill/>
              </a:ln>
            </p:spPr>
          </p:pic>
        </p:grpSp>
        <p:grpSp>
          <p:nvGrpSpPr>
            <p:cNvPr id="15816" name="Google Shape;15816;p576"/>
            <p:cNvGrpSpPr/>
            <p:nvPr/>
          </p:nvGrpSpPr>
          <p:grpSpPr>
            <a:xfrm>
              <a:off x="3182668" y="1551730"/>
              <a:ext cx="1237951" cy="1297387"/>
              <a:chOff x="8529082" y="159618"/>
              <a:chExt cx="2713614" cy="2388415"/>
            </a:xfrm>
          </p:grpSpPr>
          <p:pic>
            <p:nvPicPr>
              <p:cNvPr id="15817" name="Google Shape;15817;p576"/>
              <p:cNvPicPr preferRelativeResize="0"/>
              <p:nvPr/>
            </p:nvPicPr>
            <p:blipFill rotWithShape="1">
              <a:blip r:embed="rId11">
                <a:alphaModFix/>
              </a:blip>
              <a:srcRect/>
              <a:stretch/>
            </p:blipFill>
            <p:spPr>
              <a:xfrm>
                <a:off x="8640896" y="159618"/>
                <a:ext cx="2593670" cy="1081416"/>
              </a:xfrm>
              <a:prstGeom prst="rect">
                <a:avLst/>
              </a:prstGeom>
              <a:noFill/>
              <a:ln>
                <a:noFill/>
              </a:ln>
            </p:spPr>
          </p:pic>
          <p:pic>
            <p:nvPicPr>
              <p:cNvPr id="15818" name="Google Shape;15818;p576"/>
              <p:cNvPicPr preferRelativeResize="0"/>
              <p:nvPr/>
            </p:nvPicPr>
            <p:blipFill rotWithShape="1">
              <a:blip r:embed="rId12">
                <a:alphaModFix/>
              </a:blip>
              <a:srcRect/>
              <a:stretch/>
            </p:blipFill>
            <p:spPr>
              <a:xfrm>
                <a:off x="8529082" y="474883"/>
                <a:ext cx="2713614" cy="2073151"/>
              </a:xfrm>
              <a:prstGeom prst="rect">
                <a:avLst/>
              </a:prstGeom>
              <a:noFill/>
              <a:ln>
                <a:noFill/>
              </a:ln>
            </p:spPr>
          </p:pic>
        </p:grpSp>
      </p:grpSp>
      <p:sp>
        <p:nvSpPr>
          <p:cNvPr id="15819" name="Google Shape;15819;p576"/>
          <p:cNvSpPr txBox="1"/>
          <p:nvPr/>
        </p:nvSpPr>
        <p:spPr>
          <a:xfrm>
            <a:off x="5863775" y="4011725"/>
            <a:ext cx="1299900" cy="80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Risk of falls for the elderly</a:t>
            </a:r>
            <a:endParaRPr b="0" i="0" u="none" strike="noStrike" cap="none">
              <a:solidFill>
                <a:srgbClr val="000000"/>
              </a:solidFill>
              <a:latin typeface="Arial"/>
              <a:ea typeface="Arial"/>
              <a:cs typeface="Arial"/>
              <a:sym typeface="Arial"/>
            </a:endParaRPr>
          </a:p>
        </p:txBody>
      </p:sp>
      <p:sp>
        <p:nvSpPr>
          <p:cNvPr id="15820" name="Google Shape;15820;p576"/>
          <p:cNvSpPr txBox="1"/>
          <p:nvPr/>
        </p:nvSpPr>
        <p:spPr>
          <a:xfrm>
            <a:off x="28575" y="885650"/>
            <a:ext cx="3308100" cy="19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 Tricyclic Antidepressant (TCA)</a:t>
            </a:r>
            <a:endParaRPr/>
          </a:p>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 Serotonin and norepinephrine</a:t>
            </a:r>
            <a:endParaRPr/>
          </a:p>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    reuptake inhibitor (SNRI)</a:t>
            </a:r>
            <a:endParaRPr/>
          </a:p>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 5-HT</a:t>
            </a:r>
            <a:r>
              <a:rPr lang="en" b="0" i="0" u="none" strike="noStrike" cap="none" baseline="-25000">
                <a:solidFill>
                  <a:srgbClr val="000000"/>
                </a:solidFill>
                <a:latin typeface="Arial"/>
                <a:ea typeface="Arial"/>
                <a:cs typeface="Arial"/>
                <a:sym typeface="Arial"/>
              </a:rPr>
              <a:t>2</a:t>
            </a:r>
            <a:r>
              <a:rPr lang="en" b="0" i="0" u="none" strike="noStrike" cap="none">
                <a:solidFill>
                  <a:srgbClr val="000000"/>
                </a:solidFill>
                <a:latin typeface="Arial"/>
                <a:ea typeface="Arial"/>
                <a:cs typeface="Arial"/>
                <a:sym typeface="Arial"/>
              </a:rPr>
              <a:t> receptor antagonist</a:t>
            </a:r>
            <a:endParaRPr/>
          </a:p>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 5-HT &gt; NE</a:t>
            </a:r>
            <a:endParaRPr/>
          </a:p>
          <a:p>
            <a:pPr marL="0" marR="0" lvl="0" indent="0" algn="l" rtl="0">
              <a:lnSpc>
                <a:spcPct val="100000"/>
              </a:lnSpc>
              <a:spcBef>
                <a:spcPts val="0"/>
              </a:spcBef>
              <a:spcAft>
                <a:spcPts val="0"/>
              </a:spcAft>
              <a:buNone/>
            </a:pPr>
            <a:endParaRPr sz="1200" b="0" i="0" u="none" strike="noStrike" cap="none">
              <a:solidFill>
                <a:srgbClr val="000000"/>
              </a:solidFill>
              <a:latin typeface="Arial"/>
              <a:ea typeface="Arial"/>
              <a:cs typeface="Arial"/>
              <a:sym typeface="Arial"/>
            </a:endParaRPr>
          </a:p>
        </p:txBody>
      </p:sp>
      <p:sp>
        <p:nvSpPr>
          <p:cNvPr id="15821" name="Google Shape;15821;p576"/>
          <p:cNvSpPr/>
          <p:nvPr/>
        </p:nvSpPr>
        <p:spPr>
          <a:xfrm>
            <a:off x="104100" y="2176450"/>
            <a:ext cx="2286300" cy="2886600"/>
          </a:xfrm>
          <a:prstGeom prst="rect">
            <a:avLst/>
          </a:prstGeom>
          <a:solidFill>
            <a:srgbClr val="FFFFFF"/>
          </a:solidFill>
          <a:ln w="9525" cap="flat" cmpd="sng">
            <a:solidFill>
              <a:srgbClr val="FFFFFF"/>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22" name="Google Shape;15822;p576"/>
          <p:cNvSpPr txBox="1"/>
          <p:nvPr/>
        </p:nvSpPr>
        <p:spPr>
          <a:xfrm>
            <a:off x="179950" y="2215950"/>
            <a:ext cx="1664700" cy="406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Amitriptyline </a:t>
            </a: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is </a:t>
            </a:r>
            <a:r>
              <a:rPr lang="en" b="0" i="0" u="none" strike="noStrike" cap="none">
                <a:solidFill>
                  <a:srgbClr val="000000"/>
                </a:solidFill>
                <a:highlight>
                  <a:srgbClr val="FFFF00"/>
                </a:highlight>
                <a:latin typeface="Arial"/>
                <a:ea typeface="Arial"/>
                <a:cs typeface="Arial"/>
                <a:sym typeface="Arial"/>
              </a:rPr>
              <a:t>highly anticholinergic</a:t>
            </a:r>
            <a:endParaRPr b="0" i="0" u="none" strike="noStrike" cap="none">
              <a:solidFill>
                <a:srgbClr val="000000"/>
              </a:solidFill>
              <a:highlight>
                <a:srgbClr val="FFFF00"/>
              </a:highlight>
              <a:latin typeface="Arial"/>
              <a:ea typeface="Arial"/>
              <a:cs typeface="Arial"/>
              <a:sym typeface="Arial"/>
            </a:endParaRPr>
          </a:p>
        </p:txBody>
      </p:sp>
      <p:grpSp>
        <p:nvGrpSpPr>
          <p:cNvPr id="15823" name="Google Shape;15823;p576"/>
          <p:cNvGrpSpPr/>
          <p:nvPr/>
        </p:nvGrpSpPr>
        <p:grpSpPr>
          <a:xfrm>
            <a:off x="477995" y="2993185"/>
            <a:ext cx="1833581" cy="2045700"/>
            <a:chOff x="477995" y="2993185"/>
            <a:chExt cx="1833581" cy="2045700"/>
          </a:xfrm>
        </p:grpSpPr>
        <p:pic>
          <p:nvPicPr>
            <p:cNvPr id="15824" name="Google Shape;15824;p576" descr="clipped result image"/>
            <p:cNvPicPr preferRelativeResize="0"/>
            <p:nvPr/>
          </p:nvPicPr>
          <p:blipFill rotWithShape="1">
            <a:blip r:embed="rId6">
              <a:alphaModFix amt="49000"/>
            </a:blip>
            <a:srcRect/>
            <a:stretch/>
          </p:blipFill>
          <p:spPr>
            <a:xfrm flipH="1">
              <a:off x="725749" y="3901156"/>
              <a:ext cx="1055172" cy="1137729"/>
            </a:xfrm>
            <a:prstGeom prst="rect">
              <a:avLst/>
            </a:prstGeom>
            <a:noFill/>
            <a:ln>
              <a:noFill/>
            </a:ln>
          </p:spPr>
        </p:pic>
        <p:pic>
          <p:nvPicPr>
            <p:cNvPr id="15825" name="Google Shape;15825;p576" descr="clipped result image"/>
            <p:cNvPicPr preferRelativeResize="0"/>
            <p:nvPr/>
          </p:nvPicPr>
          <p:blipFill rotWithShape="1">
            <a:blip r:embed="rId7">
              <a:alphaModFix amt="52000"/>
            </a:blip>
            <a:srcRect/>
            <a:stretch/>
          </p:blipFill>
          <p:spPr>
            <a:xfrm flipH="1">
              <a:off x="477995" y="4778274"/>
              <a:ext cx="463220" cy="231356"/>
            </a:xfrm>
            <a:prstGeom prst="rect">
              <a:avLst/>
            </a:prstGeom>
            <a:noFill/>
            <a:ln>
              <a:noFill/>
            </a:ln>
          </p:spPr>
        </p:pic>
        <p:pic>
          <p:nvPicPr>
            <p:cNvPr id="15826" name="Google Shape;15826;p576" descr="clipped result image"/>
            <p:cNvPicPr preferRelativeResize="0"/>
            <p:nvPr/>
          </p:nvPicPr>
          <p:blipFill rotWithShape="1">
            <a:blip r:embed="rId10">
              <a:alphaModFix/>
            </a:blip>
            <a:srcRect/>
            <a:stretch/>
          </p:blipFill>
          <p:spPr>
            <a:xfrm rot="1787639" flipH="1">
              <a:off x="1276196" y="3413082"/>
              <a:ext cx="664993" cy="782760"/>
            </a:xfrm>
            <a:prstGeom prst="rect">
              <a:avLst/>
            </a:prstGeom>
            <a:noFill/>
            <a:ln>
              <a:noFill/>
            </a:ln>
          </p:spPr>
        </p:pic>
        <p:pic>
          <p:nvPicPr>
            <p:cNvPr id="15827" name="Google Shape;15827;p576" descr="clipped result image"/>
            <p:cNvPicPr preferRelativeResize="0"/>
            <p:nvPr/>
          </p:nvPicPr>
          <p:blipFill rotWithShape="1">
            <a:blip r:embed="rId13">
              <a:alphaModFix/>
            </a:blip>
            <a:srcRect/>
            <a:stretch/>
          </p:blipFill>
          <p:spPr>
            <a:xfrm rot="2014353">
              <a:off x="1624265" y="3093549"/>
              <a:ext cx="556416" cy="641264"/>
            </a:xfrm>
            <a:prstGeom prst="rect">
              <a:avLst/>
            </a:prstGeom>
            <a:noFill/>
            <a:ln>
              <a:noFill/>
            </a:ln>
          </p:spPr>
        </p:pic>
      </p:grpSp>
      <p:sp>
        <p:nvSpPr>
          <p:cNvPr id="15828" name="Google Shape;15828;p576"/>
          <p:cNvSpPr txBox="1"/>
          <p:nvPr/>
        </p:nvSpPr>
        <p:spPr>
          <a:xfrm>
            <a:off x="179950" y="3181750"/>
            <a:ext cx="1081200" cy="406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“Mad as a </a:t>
            </a: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hatter”</a:t>
            </a:r>
            <a:endParaRPr b="0" i="0" u="none" strike="noStrike" cap="none">
              <a:solidFill>
                <a:srgbClr val="000000"/>
              </a:solidFill>
              <a:latin typeface="Arial"/>
              <a:ea typeface="Arial"/>
              <a:cs typeface="Arial"/>
              <a:sym typeface="Arial"/>
            </a:endParaRPr>
          </a:p>
        </p:txBody>
      </p:sp>
      <p:pic>
        <p:nvPicPr>
          <p:cNvPr id="15829" name="Google Shape;15829;p576" descr="Resultado de imagen para tricycle png"/>
          <p:cNvPicPr preferRelativeResize="0"/>
          <p:nvPr/>
        </p:nvPicPr>
        <p:blipFill rotWithShape="1">
          <a:blip r:embed="rId14">
            <a:alphaModFix/>
          </a:blip>
          <a:srcRect/>
          <a:stretch/>
        </p:blipFill>
        <p:spPr>
          <a:xfrm>
            <a:off x="7611825" y="2610388"/>
            <a:ext cx="759666" cy="759700"/>
          </a:xfrm>
          <a:prstGeom prst="rect">
            <a:avLst/>
          </a:prstGeom>
          <a:noFill/>
          <a:ln>
            <a:noFill/>
          </a:ln>
        </p:spPr>
      </p:pic>
      <p:sp>
        <p:nvSpPr>
          <p:cNvPr id="15830" name="Google Shape;15830;p576"/>
          <p:cNvSpPr txBox="1"/>
          <p:nvPr/>
        </p:nvSpPr>
        <p:spPr>
          <a:xfrm>
            <a:off x="8327773" y="2773938"/>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1600"/>
              <a:t>TCA</a:t>
            </a:r>
            <a:endParaRPr sz="1600"/>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Shape 15834"/>
        <p:cNvGrpSpPr/>
        <p:nvPr/>
      </p:nvGrpSpPr>
      <p:grpSpPr>
        <a:xfrm>
          <a:off x="0" y="0"/>
          <a:ext cx="0" cy="0"/>
          <a:chOff x="0" y="0"/>
          <a:chExt cx="0" cy="0"/>
        </a:xfrm>
      </p:grpSpPr>
      <p:pic>
        <p:nvPicPr>
          <p:cNvPr id="15835" name="Google Shape;15835;p577"/>
          <p:cNvPicPr preferRelativeResize="0"/>
          <p:nvPr/>
        </p:nvPicPr>
        <p:blipFill>
          <a:blip r:embed="rId3">
            <a:alphaModFix/>
          </a:blip>
          <a:stretch>
            <a:fillRect/>
          </a:stretch>
        </p:blipFill>
        <p:spPr>
          <a:xfrm>
            <a:off x="3301022" y="1358779"/>
            <a:ext cx="3953649" cy="3110076"/>
          </a:xfrm>
          <a:prstGeom prst="rect">
            <a:avLst/>
          </a:prstGeom>
          <a:noFill/>
          <a:ln>
            <a:noFill/>
          </a:ln>
        </p:spPr>
      </p:pic>
      <p:sp>
        <p:nvSpPr>
          <p:cNvPr id="15836" name="Google Shape;15836;p577"/>
          <p:cNvSpPr txBox="1"/>
          <p:nvPr/>
        </p:nvSpPr>
        <p:spPr>
          <a:xfrm>
            <a:off x="5691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Amitriptyline (Elavil) - TCA</a:t>
            </a:r>
            <a:endParaRPr sz="1500" b="1"/>
          </a:p>
        </p:txBody>
      </p:sp>
      <p:sp>
        <p:nvSpPr>
          <p:cNvPr id="15837" name="Google Shape;15837;p577"/>
          <p:cNvSpPr txBox="1"/>
          <p:nvPr/>
        </p:nvSpPr>
        <p:spPr>
          <a:xfrm>
            <a:off x="2544600" y="5235175"/>
            <a:ext cx="5578800" cy="1203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Some tricyclics have equal or greater potency for SERT inhibition (e.g., clomipramine); others are more selective for NET inhibition (e.g., desipramine, maprotiline, 335 STAHL’S ESSENTIAL PSYCHOPHARMACOLOGY 5HT2C 5HT2A Na+ sodium channel blocker A B C TCA SERT H1 NET α1 M1 H1 Na+ sodium channel blocker SERT H1 NET α1 M1 H1 Na+ sodium channel blocker H1 NET α1 M1 H1 Figure 7-67 Icons of tricyclic antidepressants (TCAs). All tricyclic antidepressants block reuptake of norepinephrine and are antagonists at histamine 1 (H1), α1-adrenergic, and muscarinic cholinergic receptors; they also block voltagesensitive sodium channels (A, B, and C). Some TCAs are also potent inhibitors of the serotonin reuptake pump (A, C), and some may additionally be antagonists at serotonin 2A and 2C receptors (C). nortriptyline, protriptyline) (Figure 7-67B). Most, however, block both serotonin and norepinephrine reuptake to some extent (Figure 7-67A). In addition, some TCAs have antagonist actions at 5HT2A and 5HT2C receptors, which could contribute to the therapeutic profile of those tricyclics that have such pharmacological actions (Figure 7-67C). The major limitation to the TCAs has never been their efficacy: these are quite effective agents. The problem with drugs in this class is the fact that all of them share at least four other unwanted pharmacological actions, namely, blockade of muscarinic cholinergic receptors, H1 histamine receptors, α1-adrenergic receptors, and voltagesensitive sodium channels (Figure 7-67). As already discussed, blockade of H1 receptors causes sedation and may cause weight gain (see Chapter 5 and Figure 5-13A). Blockade of muscarinic cholinergic receptors, also known as anticholinergic actions, causes dry mouth, blurred vision, urinary retention, and constipation (Figure 5-8). Blockade of α1-adrenergic receptors may be therapeutic but also causes orthostatic hypotension and dizziness (Figure 5-13B). Tricyclic antidepressants also weakly block voltage-sensitive sodium channels in the heart and brain at therapeutic doses; in overdose, this action is thought to be the cause of coma and seizures due to central nervous system actions, and cardiac arrhythmias and cardiac arrest and death due to peripheral cardiac actions (Figure 7-68). The lethal dose of a TCA is only about a 30-day supply of drug. For this reason, it has been said that each time you are giving the patient a 1-month’s prescription for a TCA, you are handing them a loaded gun. Obviously, this is often not a good idea in the treatment of a disorder associated with so much suicide; thus, TCAs have largely fallen out of favor except for patients who fail to respond to the various first-line drugs for depression discussed up to this point in this chapter. Monoamine Oxidase Inhibitors (MAOIs) The first clinically effective drugs for depression ever discovered were inhibitors of the enzyme monoamine oxidase (MAO). They were found by accident when an anti-tuberculosis drug was observed to help depression that coexisted in some of the patients who had tuberculosis. This anti-tuberculosis drug, iproniazid, was eventually found to work in depression by inhibiting the enzyme MAO. However, inhibition of MAO was unrelated to its anti-tubercular actions. Although best known as powerful drugs to treat depression, the monoamine oxidase inhibitors (MAOIs) are also highly effective therapeutic agents for certain anxiety disorders such as panic disorder and social anxiety disorder. MAOIs</a:t>
            </a:r>
            <a:endParaRPr/>
          </a:p>
        </p:txBody>
      </p:sp>
      <p:sp>
        <p:nvSpPr>
          <p:cNvPr id="15838" name="Google Shape;15838;p577"/>
          <p:cNvSpPr/>
          <p:nvPr/>
        </p:nvSpPr>
        <p:spPr>
          <a:xfrm>
            <a:off x="4731938" y="2076875"/>
            <a:ext cx="599100" cy="5991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9" name="Google Shape;15839;p577"/>
          <p:cNvSpPr/>
          <p:nvPr/>
        </p:nvSpPr>
        <p:spPr>
          <a:xfrm>
            <a:off x="4729512" y="2089103"/>
            <a:ext cx="599100" cy="575700"/>
          </a:xfrm>
          <a:prstGeom prst="ellipse">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40" name="Google Shape;15840;p577"/>
          <p:cNvGrpSpPr/>
          <p:nvPr/>
        </p:nvGrpSpPr>
        <p:grpSpPr>
          <a:xfrm>
            <a:off x="8174205" y="114477"/>
            <a:ext cx="836480" cy="933248"/>
            <a:chOff x="477995" y="2993185"/>
            <a:chExt cx="1833581" cy="2045700"/>
          </a:xfrm>
        </p:grpSpPr>
        <p:pic>
          <p:nvPicPr>
            <p:cNvPr id="15841" name="Google Shape;15841;p577" descr="clipped result image"/>
            <p:cNvPicPr preferRelativeResize="0"/>
            <p:nvPr/>
          </p:nvPicPr>
          <p:blipFill rotWithShape="1">
            <a:blip r:embed="rId4">
              <a:alphaModFix amt="49000"/>
            </a:blip>
            <a:srcRect/>
            <a:stretch/>
          </p:blipFill>
          <p:spPr>
            <a:xfrm flipH="1">
              <a:off x="725749" y="3901156"/>
              <a:ext cx="1055172" cy="1137729"/>
            </a:xfrm>
            <a:prstGeom prst="rect">
              <a:avLst/>
            </a:prstGeom>
            <a:noFill/>
            <a:ln>
              <a:noFill/>
            </a:ln>
          </p:spPr>
        </p:pic>
        <p:pic>
          <p:nvPicPr>
            <p:cNvPr id="15842" name="Google Shape;15842;p577" descr="clipped result image"/>
            <p:cNvPicPr preferRelativeResize="0"/>
            <p:nvPr/>
          </p:nvPicPr>
          <p:blipFill rotWithShape="1">
            <a:blip r:embed="rId5">
              <a:alphaModFix amt="52000"/>
            </a:blip>
            <a:srcRect/>
            <a:stretch/>
          </p:blipFill>
          <p:spPr>
            <a:xfrm flipH="1">
              <a:off x="477995" y="4778274"/>
              <a:ext cx="463220" cy="231356"/>
            </a:xfrm>
            <a:prstGeom prst="rect">
              <a:avLst/>
            </a:prstGeom>
            <a:noFill/>
            <a:ln>
              <a:noFill/>
            </a:ln>
          </p:spPr>
        </p:pic>
        <p:pic>
          <p:nvPicPr>
            <p:cNvPr id="15843" name="Google Shape;15843;p577" descr="clipped result image"/>
            <p:cNvPicPr preferRelativeResize="0"/>
            <p:nvPr/>
          </p:nvPicPr>
          <p:blipFill rotWithShape="1">
            <a:blip r:embed="rId6">
              <a:alphaModFix/>
            </a:blip>
            <a:srcRect/>
            <a:stretch/>
          </p:blipFill>
          <p:spPr>
            <a:xfrm rot="1787639" flipH="1">
              <a:off x="1276196" y="3413082"/>
              <a:ext cx="664993" cy="782760"/>
            </a:xfrm>
            <a:prstGeom prst="rect">
              <a:avLst/>
            </a:prstGeom>
            <a:noFill/>
            <a:ln>
              <a:noFill/>
            </a:ln>
          </p:spPr>
        </p:pic>
        <p:pic>
          <p:nvPicPr>
            <p:cNvPr id="15844" name="Google Shape;15844;p577" descr="clipped result image"/>
            <p:cNvPicPr preferRelativeResize="0"/>
            <p:nvPr/>
          </p:nvPicPr>
          <p:blipFill rotWithShape="1">
            <a:blip r:embed="rId7">
              <a:alphaModFix/>
            </a:blip>
            <a:srcRect/>
            <a:stretch/>
          </p:blipFill>
          <p:spPr>
            <a:xfrm rot="2014353">
              <a:off x="1624265" y="3093549"/>
              <a:ext cx="556416" cy="641264"/>
            </a:xfrm>
            <a:prstGeom prst="rect">
              <a:avLst/>
            </a:prstGeom>
            <a:noFill/>
            <a:ln>
              <a:noFill/>
            </a:ln>
          </p:spPr>
        </p:pic>
      </p:gr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Shape 15848"/>
        <p:cNvGrpSpPr/>
        <p:nvPr/>
      </p:nvGrpSpPr>
      <p:grpSpPr>
        <a:xfrm>
          <a:off x="0" y="0"/>
          <a:ext cx="0" cy="0"/>
          <a:chOff x="0" y="0"/>
          <a:chExt cx="0" cy="0"/>
        </a:xfrm>
      </p:grpSpPr>
      <p:pic>
        <p:nvPicPr>
          <p:cNvPr id="15849" name="Google Shape;15849;p578"/>
          <p:cNvPicPr preferRelativeResize="0"/>
          <p:nvPr/>
        </p:nvPicPr>
        <p:blipFill>
          <a:blip r:embed="rId3">
            <a:alphaModFix/>
          </a:blip>
          <a:stretch>
            <a:fillRect/>
          </a:stretch>
        </p:blipFill>
        <p:spPr>
          <a:xfrm>
            <a:off x="3301022" y="1358779"/>
            <a:ext cx="3953649" cy="3110076"/>
          </a:xfrm>
          <a:prstGeom prst="rect">
            <a:avLst/>
          </a:prstGeom>
          <a:noFill/>
          <a:ln>
            <a:noFill/>
          </a:ln>
        </p:spPr>
      </p:pic>
      <p:sp>
        <p:nvSpPr>
          <p:cNvPr id="15850" name="Google Shape;15850;p578"/>
          <p:cNvSpPr txBox="1"/>
          <p:nvPr/>
        </p:nvSpPr>
        <p:spPr>
          <a:xfrm>
            <a:off x="5691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500" b="1">
                <a:solidFill>
                  <a:schemeClr val="dk1"/>
                </a:solidFill>
              </a:rPr>
              <a:t>Amitriptyline (Elavil) - TCA</a:t>
            </a:r>
            <a:endParaRPr sz="1500" b="1"/>
          </a:p>
        </p:txBody>
      </p:sp>
      <p:sp>
        <p:nvSpPr>
          <p:cNvPr id="15851" name="Google Shape;15851;p578"/>
          <p:cNvSpPr txBox="1"/>
          <p:nvPr/>
        </p:nvSpPr>
        <p:spPr>
          <a:xfrm>
            <a:off x="2544600" y="5235175"/>
            <a:ext cx="5578800" cy="1203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Some tricyclics have equal or greater potency for SERT inhibition (e.g., clomipramine); others are more selective for NET inhibition (e.g., desipramine, maprotiline, 335 STAHL’S ESSENTIAL PSYCHOPHARMACOLOGY 5HT2C 5HT2A Na+ sodium channel blocker A B C TCA SERT H1 NET α1 M1 H1 Na+ sodium channel blocker SERT H1 NET α1 M1 H1 Na+ sodium channel blocker H1 NET α1 M1 H1 Figure 7-67 Icons of tricyclic antidepressants (TCAs). All tricyclic antidepressants block reuptake of norepinephrine and are antagonists at histamine 1 (H1), α1-adrenergic, and muscarinic cholinergic receptors; they also block voltagesensitive sodium channels (A, B, and C). Some TCAs are also potent inhibitors of the serotonin reuptake pump (A, C), and some may additionally be antagonists at serotonin 2A and 2C receptors (C). nortriptyline, protriptyline) (Figure 7-67B). Most, however, block both serotonin and norepinephrine reuptake to some extent (Figure 7-67A). In addition, some TCAs have antagonist actions at 5HT2A and 5HT2C receptors, which could contribute to the therapeutic profile of those tricyclics that have such pharmacological actions (Figure 7-67C). The major limitation to the TCAs has never been their efficacy: these are quite effective agents. The problem with drugs in this class is the fact that all of them share at least four other unwanted pharmacological actions, namely, blockade of muscarinic cholinergic receptors, H1 histamine receptors, α1-adrenergic receptors, and voltagesensitive sodium channels (Figure 7-67). As already discussed, blockade of H1 receptors causes sedation and may cause weight gain (see Chapter 5 and Figure 5-13A). Blockade of muscarinic cholinergic receptors, also known as anticholinergic actions, causes dry mouth, blurred vision, urinary retention, and constipation (Figure 5-8). Blockade of α1-adrenergic receptors may be therapeutic but also causes orthostatic hypotension and dizziness (Figure 5-13B). Tricyclic antidepressants also weakly block voltage-sensitive sodium channels in the heart and brain at therapeutic doses; in overdose, this action is thought to be the cause of coma and seizures due to central nervous system actions, and cardiac arrhythmias and cardiac arrest and death due to peripheral cardiac actions (Figure 7-68). The lethal dose of a TCA is only about a 30-day supply of drug. For this reason, it has been said that each time you are giving the patient a 1-month’s prescription for a TCA, you are handing them a loaded gun. Obviously, this is often not a good idea in the treatment of a disorder associated with so much suicide; thus, TCAs have largely fallen out of favor except for patients who fail to respond to the various first-line drugs for depression discussed up to this point in this chapter. Monoamine Oxidase Inhibitors (MAOIs) The first clinically effective drugs for depression ever discovered were inhibitors of the enzyme monoamine oxidase (MAO). They were found by accident when an anti-tuberculosis drug was observed to help depression that coexisted in some of the patients who had tuberculosis. This anti-tuberculosis drug, iproniazid, was eventually found to work in depression by inhibiting the enzyme MAO. However, inhibition of MAO was unrelated to its anti-tubercular actions. Although best known as powerful drugs to treat depression, the monoamine oxidase inhibitors (MAOIs) are also highly effective therapeutic agents for certain anxiety disorders such as panic disorder and social anxiety disorder. MAOIs</a:t>
            </a:r>
            <a:endParaRPr/>
          </a:p>
        </p:txBody>
      </p:sp>
      <p:sp>
        <p:nvSpPr>
          <p:cNvPr id="15852" name="Google Shape;15852;p578"/>
          <p:cNvSpPr txBox="1"/>
          <p:nvPr/>
        </p:nvSpPr>
        <p:spPr>
          <a:xfrm>
            <a:off x="5675350" y="4307513"/>
            <a:ext cx="12306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NE reuptake inhibitor</a:t>
            </a:r>
            <a:endParaRPr sz="1200" b="1"/>
          </a:p>
          <a:p>
            <a:pPr marL="0" lvl="0" indent="0" algn="l" rtl="0">
              <a:spcBef>
                <a:spcPts val="0"/>
              </a:spcBef>
              <a:spcAft>
                <a:spcPts val="0"/>
              </a:spcAft>
              <a:buNone/>
            </a:pPr>
            <a:endParaRPr sz="900"/>
          </a:p>
        </p:txBody>
      </p:sp>
      <p:sp>
        <p:nvSpPr>
          <p:cNvPr id="15853" name="Google Shape;15853;p578"/>
          <p:cNvSpPr/>
          <p:nvPr/>
        </p:nvSpPr>
        <p:spPr>
          <a:xfrm>
            <a:off x="4731938" y="2076875"/>
            <a:ext cx="599100" cy="5991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4" name="Google Shape;15854;p578"/>
          <p:cNvSpPr/>
          <p:nvPr/>
        </p:nvSpPr>
        <p:spPr>
          <a:xfrm>
            <a:off x="4729512" y="2089103"/>
            <a:ext cx="599100" cy="575700"/>
          </a:xfrm>
          <a:prstGeom prst="ellipse">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55" name="Google Shape;15855;p578"/>
          <p:cNvGrpSpPr/>
          <p:nvPr/>
        </p:nvGrpSpPr>
        <p:grpSpPr>
          <a:xfrm>
            <a:off x="8174205" y="114477"/>
            <a:ext cx="836480" cy="933248"/>
            <a:chOff x="477995" y="2993185"/>
            <a:chExt cx="1833581" cy="2045700"/>
          </a:xfrm>
        </p:grpSpPr>
        <p:pic>
          <p:nvPicPr>
            <p:cNvPr id="15856" name="Google Shape;15856;p578" descr="clipped result image"/>
            <p:cNvPicPr preferRelativeResize="0"/>
            <p:nvPr/>
          </p:nvPicPr>
          <p:blipFill rotWithShape="1">
            <a:blip r:embed="rId4">
              <a:alphaModFix amt="49000"/>
            </a:blip>
            <a:srcRect/>
            <a:stretch/>
          </p:blipFill>
          <p:spPr>
            <a:xfrm flipH="1">
              <a:off x="725749" y="3901156"/>
              <a:ext cx="1055172" cy="1137729"/>
            </a:xfrm>
            <a:prstGeom prst="rect">
              <a:avLst/>
            </a:prstGeom>
            <a:noFill/>
            <a:ln>
              <a:noFill/>
            </a:ln>
          </p:spPr>
        </p:pic>
        <p:pic>
          <p:nvPicPr>
            <p:cNvPr id="15857" name="Google Shape;15857;p578" descr="clipped result image"/>
            <p:cNvPicPr preferRelativeResize="0"/>
            <p:nvPr/>
          </p:nvPicPr>
          <p:blipFill rotWithShape="1">
            <a:blip r:embed="rId5">
              <a:alphaModFix amt="52000"/>
            </a:blip>
            <a:srcRect/>
            <a:stretch/>
          </p:blipFill>
          <p:spPr>
            <a:xfrm flipH="1">
              <a:off x="477995" y="4778274"/>
              <a:ext cx="463220" cy="231356"/>
            </a:xfrm>
            <a:prstGeom prst="rect">
              <a:avLst/>
            </a:prstGeom>
            <a:noFill/>
            <a:ln>
              <a:noFill/>
            </a:ln>
          </p:spPr>
        </p:pic>
        <p:pic>
          <p:nvPicPr>
            <p:cNvPr id="15858" name="Google Shape;15858;p578" descr="clipped result image"/>
            <p:cNvPicPr preferRelativeResize="0"/>
            <p:nvPr/>
          </p:nvPicPr>
          <p:blipFill rotWithShape="1">
            <a:blip r:embed="rId6">
              <a:alphaModFix/>
            </a:blip>
            <a:srcRect/>
            <a:stretch/>
          </p:blipFill>
          <p:spPr>
            <a:xfrm rot="1787639" flipH="1">
              <a:off x="1276196" y="3413082"/>
              <a:ext cx="664993" cy="782760"/>
            </a:xfrm>
            <a:prstGeom prst="rect">
              <a:avLst/>
            </a:prstGeom>
            <a:noFill/>
            <a:ln>
              <a:noFill/>
            </a:ln>
          </p:spPr>
        </p:pic>
        <p:pic>
          <p:nvPicPr>
            <p:cNvPr id="15859" name="Google Shape;15859;p578" descr="clipped result image"/>
            <p:cNvPicPr preferRelativeResize="0"/>
            <p:nvPr/>
          </p:nvPicPr>
          <p:blipFill rotWithShape="1">
            <a:blip r:embed="rId7">
              <a:alphaModFix/>
            </a:blip>
            <a:srcRect/>
            <a:stretch/>
          </p:blipFill>
          <p:spPr>
            <a:xfrm rot="2014353">
              <a:off x="1624265" y="3093549"/>
              <a:ext cx="556416" cy="641264"/>
            </a:xfrm>
            <a:prstGeom prst="rect">
              <a:avLst/>
            </a:prstGeom>
            <a:noFill/>
            <a:ln>
              <a:noFill/>
            </a:ln>
          </p:spPr>
        </p:pic>
      </p:gr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Shape 15863"/>
        <p:cNvGrpSpPr/>
        <p:nvPr/>
      </p:nvGrpSpPr>
      <p:grpSpPr>
        <a:xfrm>
          <a:off x="0" y="0"/>
          <a:ext cx="0" cy="0"/>
          <a:chOff x="0" y="0"/>
          <a:chExt cx="0" cy="0"/>
        </a:xfrm>
      </p:grpSpPr>
      <p:pic>
        <p:nvPicPr>
          <p:cNvPr id="15864" name="Google Shape;15864;p579"/>
          <p:cNvPicPr preferRelativeResize="0"/>
          <p:nvPr/>
        </p:nvPicPr>
        <p:blipFill>
          <a:blip r:embed="rId3">
            <a:alphaModFix/>
          </a:blip>
          <a:stretch>
            <a:fillRect/>
          </a:stretch>
        </p:blipFill>
        <p:spPr>
          <a:xfrm>
            <a:off x="3301022" y="1358779"/>
            <a:ext cx="3953649" cy="3110076"/>
          </a:xfrm>
          <a:prstGeom prst="rect">
            <a:avLst/>
          </a:prstGeom>
          <a:noFill/>
          <a:ln>
            <a:noFill/>
          </a:ln>
        </p:spPr>
      </p:pic>
      <p:sp>
        <p:nvSpPr>
          <p:cNvPr id="15865" name="Google Shape;15865;p579"/>
          <p:cNvSpPr txBox="1"/>
          <p:nvPr/>
        </p:nvSpPr>
        <p:spPr>
          <a:xfrm>
            <a:off x="5691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500" b="1">
                <a:solidFill>
                  <a:schemeClr val="dk1"/>
                </a:solidFill>
              </a:rPr>
              <a:t>Amitriptyline (Elavil) - TCA</a:t>
            </a:r>
            <a:endParaRPr sz="1500" b="1"/>
          </a:p>
        </p:txBody>
      </p:sp>
      <p:sp>
        <p:nvSpPr>
          <p:cNvPr id="15866" name="Google Shape;15866;p579"/>
          <p:cNvSpPr txBox="1"/>
          <p:nvPr/>
        </p:nvSpPr>
        <p:spPr>
          <a:xfrm>
            <a:off x="2544600" y="5235175"/>
            <a:ext cx="5578800" cy="1203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Some tricyclics have equal or greater potency for SERT inhibition (e.g., clomipramine); others are more selective for NET inhibition (e.g., desipramine, maprotiline, 335 STAHL’S ESSENTIAL PSYCHOPHARMACOLOGY 5HT2C 5HT2A Na+ sodium channel blocker A B C TCA SERT H1 NET α1 M1 H1 Na+ sodium channel blocker SERT H1 NET α1 M1 H1 Na+ sodium channel blocker H1 NET α1 M1 H1 Figure 7-67 Icons of tricyclic antidepressants (TCAs). All tricyclic antidepressants block reuptake of norepinephrine and are antagonists at histamine 1 (H1), α1-adrenergic, and muscarinic cholinergic receptors; they also block voltagesensitive sodium channels (A, B, and C). Some TCAs are also potent inhibitors of the serotonin reuptake pump (A, C), and some may additionally be antagonists at serotonin 2A and 2C receptors (C). nortriptyline, protriptyline) (Figure 7-67B). Most, however, block both serotonin and norepinephrine reuptake to some extent (Figure 7-67A). In addition, some TCAs have antagonist actions at 5HT2A and 5HT2C receptors, which could contribute to the therapeutic profile of those tricyclics that have such pharmacological actions (Figure 7-67C). The major limitation to the TCAs has never been their efficacy: these are quite effective agents. The problem with drugs in this class is the fact that all of them share at least four other unwanted pharmacological actions, namely, blockade of muscarinic cholinergic receptors, H1 histamine receptors, α1-adrenergic receptors, and voltagesensitive sodium channels (Figure 7-67). As already discussed, blockade of H1 receptors causes sedation and may cause weight gain (see Chapter 5 and Figure 5-13A). Blockade of muscarinic cholinergic receptors, also known as anticholinergic actions, causes dry mouth, blurred vision, urinary retention, and constipation (Figure 5-8). Blockade of α1-adrenergic receptors may be therapeutic but also causes orthostatic hypotension and dizziness (Figure 5-13B). Tricyclic antidepressants also weakly block voltage-sensitive sodium channels in the heart and brain at therapeutic doses; in overdose, this action is thought to be the cause of coma and seizures due to central nervous system actions, and cardiac arrhythmias and cardiac arrest and death due to peripheral cardiac actions (Figure 7-68). The lethal dose of a TCA is only about a 30-day supply of drug. For this reason, it has been said that each time you are giving the patient a 1-month’s prescription for a TCA, you are handing them a loaded gun. Obviously, this is often not a good idea in the treatment of a disorder associated with so much suicide; thus, TCAs have largely fallen out of favor except for patients who fail to respond to the various first-line drugs for depression discussed up to this point in this chapter. Monoamine Oxidase Inhibitors (MAOIs) The first clinically effective drugs for depression ever discovered were inhibitors of the enzyme monoamine oxidase (MAO). They were found by accident when an anti-tuberculosis drug was observed to help depression that coexisted in some of the patients who had tuberculosis. This anti-tuberculosis drug, iproniazid, was eventually found to work in depression by inhibiting the enzyme MAO. However, inhibition of MAO was unrelated to its anti-tubercular actions. Although best known as powerful drugs to treat depression, the monoamine oxidase inhibitors (MAOIs) are also highly effective therapeutic agents for certain anxiety disorders such as panic disorder and social anxiety disorder. MAOIs</a:t>
            </a:r>
            <a:endParaRPr/>
          </a:p>
        </p:txBody>
      </p:sp>
      <p:sp>
        <p:nvSpPr>
          <p:cNvPr id="15867" name="Google Shape;15867;p579"/>
          <p:cNvSpPr txBox="1"/>
          <p:nvPr/>
        </p:nvSpPr>
        <p:spPr>
          <a:xfrm>
            <a:off x="5675350" y="4307513"/>
            <a:ext cx="12306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NE reuptake inhibitor</a:t>
            </a:r>
            <a:endParaRPr sz="1200" b="1"/>
          </a:p>
          <a:p>
            <a:pPr marL="0" lvl="0" indent="0" algn="l" rtl="0">
              <a:spcBef>
                <a:spcPts val="0"/>
              </a:spcBef>
              <a:spcAft>
                <a:spcPts val="0"/>
              </a:spcAft>
              <a:buNone/>
            </a:pPr>
            <a:endParaRPr sz="900"/>
          </a:p>
        </p:txBody>
      </p:sp>
      <p:sp>
        <p:nvSpPr>
          <p:cNvPr id="15868" name="Google Shape;15868;p579"/>
          <p:cNvSpPr/>
          <p:nvPr/>
        </p:nvSpPr>
        <p:spPr>
          <a:xfrm>
            <a:off x="4731938" y="2076875"/>
            <a:ext cx="599100" cy="5991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869" name="Google Shape;15869;p579"/>
          <p:cNvCxnSpPr/>
          <p:nvPr/>
        </p:nvCxnSpPr>
        <p:spPr>
          <a:xfrm>
            <a:off x="6566938" y="4653875"/>
            <a:ext cx="368100" cy="0"/>
          </a:xfrm>
          <a:prstGeom prst="straightConnector1">
            <a:avLst/>
          </a:prstGeom>
          <a:noFill/>
          <a:ln w="9525" cap="flat" cmpd="sng">
            <a:solidFill>
              <a:schemeClr val="dk2"/>
            </a:solidFill>
            <a:prstDash val="solid"/>
            <a:round/>
            <a:headEnd type="none" w="med" len="med"/>
            <a:tailEnd type="triangle" w="med" len="med"/>
          </a:ln>
        </p:spPr>
      </p:cxnSp>
      <p:sp>
        <p:nvSpPr>
          <p:cNvPr id="15870" name="Google Shape;15870;p579"/>
          <p:cNvSpPr txBox="1"/>
          <p:nvPr/>
        </p:nvSpPr>
        <p:spPr>
          <a:xfrm>
            <a:off x="6905950" y="4093150"/>
            <a:ext cx="20841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stimulant effects, improvement of ADHD, amelioration of sexual side effects, BP elevation</a:t>
            </a:r>
            <a:endParaRPr sz="900" b="1"/>
          </a:p>
        </p:txBody>
      </p:sp>
      <p:sp>
        <p:nvSpPr>
          <p:cNvPr id="15871" name="Google Shape;15871;p579"/>
          <p:cNvSpPr/>
          <p:nvPr/>
        </p:nvSpPr>
        <p:spPr>
          <a:xfrm>
            <a:off x="4729512" y="2089103"/>
            <a:ext cx="599100" cy="575700"/>
          </a:xfrm>
          <a:prstGeom prst="ellipse">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72" name="Google Shape;15872;p579"/>
          <p:cNvGrpSpPr/>
          <p:nvPr/>
        </p:nvGrpSpPr>
        <p:grpSpPr>
          <a:xfrm>
            <a:off x="8174205" y="114477"/>
            <a:ext cx="836480" cy="933248"/>
            <a:chOff x="477995" y="2993185"/>
            <a:chExt cx="1833581" cy="2045700"/>
          </a:xfrm>
        </p:grpSpPr>
        <p:pic>
          <p:nvPicPr>
            <p:cNvPr id="15873" name="Google Shape;15873;p579" descr="clipped result image"/>
            <p:cNvPicPr preferRelativeResize="0"/>
            <p:nvPr/>
          </p:nvPicPr>
          <p:blipFill rotWithShape="1">
            <a:blip r:embed="rId4">
              <a:alphaModFix amt="49000"/>
            </a:blip>
            <a:srcRect/>
            <a:stretch/>
          </p:blipFill>
          <p:spPr>
            <a:xfrm flipH="1">
              <a:off x="725749" y="3901156"/>
              <a:ext cx="1055172" cy="1137729"/>
            </a:xfrm>
            <a:prstGeom prst="rect">
              <a:avLst/>
            </a:prstGeom>
            <a:noFill/>
            <a:ln>
              <a:noFill/>
            </a:ln>
          </p:spPr>
        </p:pic>
        <p:pic>
          <p:nvPicPr>
            <p:cNvPr id="15874" name="Google Shape;15874;p579" descr="clipped result image"/>
            <p:cNvPicPr preferRelativeResize="0"/>
            <p:nvPr/>
          </p:nvPicPr>
          <p:blipFill rotWithShape="1">
            <a:blip r:embed="rId5">
              <a:alphaModFix amt="52000"/>
            </a:blip>
            <a:srcRect/>
            <a:stretch/>
          </p:blipFill>
          <p:spPr>
            <a:xfrm flipH="1">
              <a:off x="477995" y="4778274"/>
              <a:ext cx="463220" cy="231356"/>
            </a:xfrm>
            <a:prstGeom prst="rect">
              <a:avLst/>
            </a:prstGeom>
            <a:noFill/>
            <a:ln>
              <a:noFill/>
            </a:ln>
          </p:spPr>
        </p:pic>
        <p:pic>
          <p:nvPicPr>
            <p:cNvPr id="15875" name="Google Shape;15875;p579" descr="clipped result image"/>
            <p:cNvPicPr preferRelativeResize="0"/>
            <p:nvPr/>
          </p:nvPicPr>
          <p:blipFill rotWithShape="1">
            <a:blip r:embed="rId6">
              <a:alphaModFix/>
            </a:blip>
            <a:srcRect/>
            <a:stretch/>
          </p:blipFill>
          <p:spPr>
            <a:xfrm rot="1787639" flipH="1">
              <a:off x="1276196" y="3413082"/>
              <a:ext cx="664993" cy="782760"/>
            </a:xfrm>
            <a:prstGeom prst="rect">
              <a:avLst/>
            </a:prstGeom>
            <a:noFill/>
            <a:ln>
              <a:noFill/>
            </a:ln>
          </p:spPr>
        </p:pic>
        <p:pic>
          <p:nvPicPr>
            <p:cNvPr id="15876" name="Google Shape;15876;p579" descr="clipped result image"/>
            <p:cNvPicPr preferRelativeResize="0"/>
            <p:nvPr/>
          </p:nvPicPr>
          <p:blipFill rotWithShape="1">
            <a:blip r:embed="rId7">
              <a:alphaModFix/>
            </a:blip>
            <a:srcRect/>
            <a:stretch/>
          </p:blipFill>
          <p:spPr>
            <a:xfrm rot="2014353">
              <a:off x="1624265" y="3093549"/>
              <a:ext cx="556416" cy="641264"/>
            </a:xfrm>
            <a:prstGeom prst="rect">
              <a:avLst/>
            </a:prstGeom>
            <a:noFill/>
            <a:ln>
              <a:noFill/>
            </a:ln>
          </p:spPr>
        </p:pic>
      </p:gr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Shape 15880"/>
        <p:cNvGrpSpPr/>
        <p:nvPr/>
      </p:nvGrpSpPr>
      <p:grpSpPr>
        <a:xfrm>
          <a:off x="0" y="0"/>
          <a:ext cx="0" cy="0"/>
          <a:chOff x="0" y="0"/>
          <a:chExt cx="0" cy="0"/>
        </a:xfrm>
      </p:grpSpPr>
      <p:pic>
        <p:nvPicPr>
          <p:cNvPr id="15881" name="Google Shape;15881;p580"/>
          <p:cNvPicPr preferRelativeResize="0"/>
          <p:nvPr/>
        </p:nvPicPr>
        <p:blipFill>
          <a:blip r:embed="rId3">
            <a:alphaModFix/>
          </a:blip>
          <a:stretch>
            <a:fillRect/>
          </a:stretch>
        </p:blipFill>
        <p:spPr>
          <a:xfrm>
            <a:off x="3301022" y="1358779"/>
            <a:ext cx="3953649" cy="3110076"/>
          </a:xfrm>
          <a:prstGeom prst="rect">
            <a:avLst/>
          </a:prstGeom>
          <a:noFill/>
          <a:ln>
            <a:noFill/>
          </a:ln>
        </p:spPr>
      </p:pic>
      <p:sp>
        <p:nvSpPr>
          <p:cNvPr id="15882" name="Google Shape;15882;p580"/>
          <p:cNvSpPr txBox="1"/>
          <p:nvPr/>
        </p:nvSpPr>
        <p:spPr>
          <a:xfrm>
            <a:off x="5691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500" b="1">
                <a:solidFill>
                  <a:schemeClr val="dk1"/>
                </a:solidFill>
              </a:rPr>
              <a:t>Amitriptyline (Elavil) - TCA</a:t>
            </a:r>
            <a:endParaRPr sz="1500" b="1"/>
          </a:p>
        </p:txBody>
      </p:sp>
      <p:sp>
        <p:nvSpPr>
          <p:cNvPr id="15883" name="Google Shape;15883;p580"/>
          <p:cNvSpPr txBox="1"/>
          <p:nvPr/>
        </p:nvSpPr>
        <p:spPr>
          <a:xfrm>
            <a:off x="2544600" y="5235175"/>
            <a:ext cx="5578800" cy="1203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Some tricyclics have equal or greater potency for SERT inhibition (e.g., clomipramine); others are more selective for NET inhibition (e.g., desipramine, maprotiline, 335 STAHL’S ESSENTIAL PSYCHOPHARMACOLOGY 5HT2C 5HT2A Na+ sodium channel blocker A B C TCA SERT H1 NET α1 M1 H1 Na+ sodium channel blocker SERT H1 NET α1 M1 H1 Na+ sodium channel blocker H1 NET α1 M1 H1 Figure 7-67 Icons of tricyclic antidepressants (TCAs). All tricyclic antidepressants block reuptake of norepinephrine and are antagonists at histamine 1 (H1), α1-adrenergic, and muscarinic cholinergic receptors; they also block voltagesensitive sodium channels (A, B, and C). Some TCAs are also potent inhibitors of the serotonin reuptake pump (A, C), and some may additionally be antagonists at serotonin 2A and 2C receptors (C). nortriptyline, protriptyline) (Figure 7-67B). Most, however, block both serotonin and norepinephrine reuptake to some extent (Figure 7-67A). In addition, some TCAs have antagonist actions at 5HT2A and 5HT2C receptors, which could contribute to the therapeutic profile of those tricyclics that have such pharmacological actions (Figure 7-67C). The major limitation to the TCAs has never been their efficacy: these are quite effective agents. The problem with drugs in this class is the fact that all of them share at least four other unwanted pharmacological actions, namely, blockade of muscarinic cholinergic receptors, H1 histamine receptors, α1-adrenergic receptors, and voltagesensitive sodium channels (Figure 7-67). As already discussed, blockade of H1 receptors causes sedation and may cause weight gain (see Chapter 5 and Figure 5-13A). Blockade of muscarinic cholinergic receptors, also known as anticholinergic actions, causes dry mouth, blurred vision, urinary retention, and constipation (Figure 5-8). Blockade of α1-adrenergic receptors may be therapeutic but also causes orthostatic hypotension and dizziness (Figure 5-13B). Tricyclic antidepressants also weakly block voltage-sensitive sodium channels in the heart and brain at therapeutic doses; in overdose, this action is thought to be the cause of coma and seizures due to central nervous system actions, and cardiac arrhythmias and cardiac arrest and death due to peripheral cardiac actions (Figure 7-68). The lethal dose of a TCA is only about a 30-day supply of drug. For this reason, it has been said that each time you are giving the patient a 1-month’s prescription for a TCA, you are handing them a loaded gun. Obviously, this is often not a good idea in the treatment of a disorder associated with so much suicide; thus, TCAs have largely fallen out of favor except for patients who fail to respond to the various first-line drugs for depression discussed up to this point in this chapter. Monoamine Oxidase Inhibitors (MAOIs) The first clinically effective drugs for depression ever discovered were inhibitors of the enzyme monoamine oxidase (MAO). They were found by accident when an anti-tuberculosis drug was observed to help depression that coexisted in some of the patients who had tuberculosis. This anti-tuberculosis drug, iproniazid, was eventually found to work in depression by inhibiting the enzyme MAO. However, inhibition of MAO was unrelated to its anti-tubercular actions. Although best known as powerful drugs to treat depression, the monoamine oxidase inhibitors (MAOIs) are also highly effective therapeutic agents for certain anxiety disorders such as panic disorder and social anxiety disorder. MAOIs</a:t>
            </a:r>
            <a:endParaRPr/>
          </a:p>
        </p:txBody>
      </p:sp>
      <p:sp>
        <p:nvSpPr>
          <p:cNvPr id="15884" name="Google Shape;15884;p580"/>
          <p:cNvSpPr txBox="1"/>
          <p:nvPr/>
        </p:nvSpPr>
        <p:spPr>
          <a:xfrm>
            <a:off x="6355700" y="3076546"/>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SRI</a:t>
            </a:r>
            <a:endParaRPr sz="1200" b="1"/>
          </a:p>
          <a:p>
            <a:pPr marL="0" lvl="0" indent="0" algn="l" rtl="0">
              <a:spcBef>
                <a:spcPts val="0"/>
              </a:spcBef>
              <a:spcAft>
                <a:spcPts val="0"/>
              </a:spcAft>
              <a:buNone/>
            </a:pPr>
            <a:endParaRPr sz="900"/>
          </a:p>
        </p:txBody>
      </p:sp>
      <p:sp>
        <p:nvSpPr>
          <p:cNvPr id="15885" name="Google Shape;15885;p580"/>
          <p:cNvSpPr txBox="1"/>
          <p:nvPr/>
        </p:nvSpPr>
        <p:spPr>
          <a:xfrm>
            <a:off x="5675350" y="4307513"/>
            <a:ext cx="12306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NE reuptake inhibitor</a:t>
            </a:r>
            <a:endParaRPr sz="1200" b="1"/>
          </a:p>
          <a:p>
            <a:pPr marL="0" lvl="0" indent="0" algn="l" rtl="0">
              <a:spcBef>
                <a:spcPts val="0"/>
              </a:spcBef>
              <a:spcAft>
                <a:spcPts val="0"/>
              </a:spcAft>
              <a:buNone/>
            </a:pPr>
            <a:endParaRPr sz="900"/>
          </a:p>
        </p:txBody>
      </p:sp>
      <p:sp>
        <p:nvSpPr>
          <p:cNvPr id="15886" name="Google Shape;15886;p580"/>
          <p:cNvSpPr/>
          <p:nvPr/>
        </p:nvSpPr>
        <p:spPr>
          <a:xfrm>
            <a:off x="4731938" y="2076875"/>
            <a:ext cx="599100" cy="5991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887" name="Google Shape;15887;p580"/>
          <p:cNvCxnSpPr/>
          <p:nvPr/>
        </p:nvCxnSpPr>
        <p:spPr>
          <a:xfrm>
            <a:off x="6566938" y="4653875"/>
            <a:ext cx="368100" cy="0"/>
          </a:xfrm>
          <a:prstGeom prst="straightConnector1">
            <a:avLst/>
          </a:prstGeom>
          <a:noFill/>
          <a:ln w="9525" cap="flat" cmpd="sng">
            <a:solidFill>
              <a:schemeClr val="dk2"/>
            </a:solidFill>
            <a:prstDash val="solid"/>
            <a:round/>
            <a:headEnd type="none" w="med" len="med"/>
            <a:tailEnd type="triangle" w="med" len="med"/>
          </a:ln>
        </p:spPr>
      </p:cxnSp>
      <p:sp>
        <p:nvSpPr>
          <p:cNvPr id="15888" name="Google Shape;15888;p580"/>
          <p:cNvSpPr txBox="1"/>
          <p:nvPr/>
        </p:nvSpPr>
        <p:spPr>
          <a:xfrm>
            <a:off x="6905950" y="4093150"/>
            <a:ext cx="20841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stimulant effects, improvement of ADHD, amelioration of sexual side effects, BP elevation</a:t>
            </a:r>
            <a:endParaRPr sz="900" b="1"/>
          </a:p>
        </p:txBody>
      </p:sp>
      <p:sp>
        <p:nvSpPr>
          <p:cNvPr id="15889" name="Google Shape;15889;p580"/>
          <p:cNvSpPr/>
          <p:nvPr/>
        </p:nvSpPr>
        <p:spPr>
          <a:xfrm>
            <a:off x="4729512" y="2089103"/>
            <a:ext cx="599100" cy="575700"/>
          </a:xfrm>
          <a:prstGeom prst="ellipse">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0" name="Google Shape;15890;p580"/>
          <p:cNvSpPr txBox="1"/>
          <p:nvPr/>
        </p:nvSpPr>
        <p:spPr>
          <a:xfrm>
            <a:off x="6365225" y="3216575"/>
            <a:ext cx="1230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clomipramine</a:t>
            </a:r>
            <a:endParaRPr sz="900"/>
          </a:p>
          <a:p>
            <a:pPr marL="0" lvl="0" indent="0" algn="l" rtl="0">
              <a:spcBef>
                <a:spcPts val="0"/>
              </a:spcBef>
              <a:spcAft>
                <a:spcPts val="0"/>
              </a:spcAft>
              <a:buNone/>
            </a:pPr>
            <a:r>
              <a:rPr lang="en" sz="900"/>
              <a:t>imipramine </a:t>
            </a:r>
            <a:endParaRPr sz="900"/>
          </a:p>
        </p:txBody>
      </p:sp>
      <p:grpSp>
        <p:nvGrpSpPr>
          <p:cNvPr id="15891" name="Google Shape;15891;p580"/>
          <p:cNvGrpSpPr/>
          <p:nvPr/>
        </p:nvGrpSpPr>
        <p:grpSpPr>
          <a:xfrm>
            <a:off x="8174205" y="114477"/>
            <a:ext cx="836480" cy="933248"/>
            <a:chOff x="477995" y="2993185"/>
            <a:chExt cx="1833581" cy="2045700"/>
          </a:xfrm>
        </p:grpSpPr>
        <p:pic>
          <p:nvPicPr>
            <p:cNvPr id="15892" name="Google Shape;15892;p580" descr="clipped result image"/>
            <p:cNvPicPr preferRelativeResize="0"/>
            <p:nvPr/>
          </p:nvPicPr>
          <p:blipFill rotWithShape="1">
            <a:blip r:embed="rId4">
              <a:alphaModFix amt="49000"/>
            </a:blip>
            <a:srcRect/>
            <a:stretch/>
          </p:blipFill>
          <p:spPr>
            <a:xfrm flipH="1">
              <a:off x="725749" y="3901156"/>
              <a:ext cx="1055172" cy="1137729"/>
            </a:xfrm>
            <a:prstGeom prst="rect">
              <a:avLst/>
            </a:prstGeom>
            <a:noFill/>
            <a:ln>
              <a:noFill/>
            </a:ln>
          </p:spPr>
        </p:pic>
        <p:pic>
          <p:nvPicPr>
            <p:cNvPr id="15893" name="Google Shape;15893;p580" descr="clipped result image"/>
            <p:cNvPicPr preferRelativeResize="0"/>
            <p:nvPr/>
          </p:nvPicPr>
          <p:blipFill rotWithShape="1">
            <a:blip r:embed="rId5">
              <a:alphaModFix amt="52000"/>
            </a:blip>
            <a:srcRect/>
            <a:stretch/>
          </p:blipFill>
          <p:spPr>
            <a:xfrm flipH="1">
              <a:off x="477995" y="4778274"/>
              <a:ext cx="463220" cy="231356"/>
            </a:xfrm>
            <a:prstGeom prst="rect">
              <a:avLst/>
            </a:prstGeom>
            <a:noFill/>
            <a:ln>
              <a:noFill/>
            </a:ln>
          </p:spPr>
        </p:pic>
        <p:pic>
          <p:nvPicPr>
            <p:cNvPr id="15894" name="Google Shape;15894;p580" descr="clipped result image"/>
            <p:cNvPicPr preferRelativeResize="0"/>
            <p:nvPr/>
          </p:nvPicPr>
          <p:blipFill rotWithShape="1">
            <a:blip r:embed="rId6">
              <a:alphaModFix/>
            </a:blip>
            <a:srcRect/>
            <a:stretch/>
          </p:blipFill>
          <p:spPr>
            <a:xfrm rot="1787639" flipH="1">
              <a:off x="1276196" y="3413082"/>
              <a:ext cx="664993" cy="782760"/>
            </a:xfrm>
            <a:prstGeom prst="rect">
              <a:avLst/>
            </a:prstGeom>
            <a:noFill/>
            <a:ln>
              <a:noFill/>
            </a:ln>
          </p:spPr>
        </p:pic>
        <p:pic>
          <p:nvPicPr>
            <p:cNvPr id="15895" name="Google Shape;15895;p580" descr="clipped result image"/>
            <p:cNvPicPr preferRelativeResize="0"/>
            <p:nvPr/>
          </p:nvPicPr>
          <p:blipFill rotWithShape="1">
            <a:blip r:embed="rId7">
              <a:alphaModFix/>
            </a:blip>
            <a:srcRect/>
            <a:stretch/>
          </p:blipFill>
          <p:spPr>
            <a:xfrm rot="2014353">
              <a:off x="1624265" y="3093549"/>
              <a:ext cx="556416" cy="641264"/>
            </a:xfrm>
            <a:prstGeom prst="rect">
              <a:avLst/>
            </a:prstGeom>
            <a:noFill/>
            <a:ln>
              <a:noFill/>
            </a:ln>
          </p:spPr>
        </p:pic>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grpSp>
        <p:nvGrpSpPr>
          <p:cNvPr id="884" name="Google Shape;884;p68"/>
          <p:cNvGrpSpPr/>
          <p:nvPr/>
        </p:nvGrpSpPr>
        <p:grpSpPr>
          <a:xfrm>
            <a:off x="94525" y="-58799"/>
            <a:ext cx="7484301" cy="5138042"/>
            <a:chOff x="1635400" y="85876"/>
            <a:chExt cx="7484301" cy="5138042"/>
          </a:xfrm>
        </p:grpSpPr>
        <p:grpSp>
          <p:nvGrpSpPr>
            <p:cNvPr id="885" name="Google Shape;885;p68"/>
            <p:cNvGrpSpPr/>
            <p:nvPr/>
          </p:nvGrpSpPr>
          <p:grpSpPr>
            <a:xfrm>
              <a:off x="2336826" y="85876"/>
              <a:ext cx="6782876" cy="5122750"/>
              <a:chOff x="1743676" y="128801"/>
              <a:chExt cx="6782876" cy="5122750"/>
            </a:xfrm>
          </p:grpSpPr>
          <p:pic>
            <p:nvPicPr>
              <p:cNvPr id="886" name="Google Shape;886;p68"/>
              <p:cNvPicPr preferRelativeResize="0"/>
              <p:nvPr/>
            </p:nvPicPr>
            <p:blipFill>
              <a:blip r:embed="rId3">
                <a:alphaModFix/>
              </a:blip>
              <a:stretch>
                <a:fillRect/>
              </a:stretch>
            </p:blipFill>
            <p:spPr>
              <a:xfrm>
                <a:off x="1743676" y="128801"/>
                <a:ext cx="6782876" cy="3509474"/>
              </a:xfrm>
              <a:prstGeom prst="rect">
                <a:avLst/>
              </a:prstGeom>
              <a:noFill/>
              <a:ln>
                <a:noFill/>
              </a:ln>
            </p:spPr>
          </p:pic>
          <p:pic>
            <p:nvPicPr>
              <p:cNvPr id="887" name="Google Shape;887;p68"/>
              <p:cNvPicPr preferRelativeResize="0"/>
              <p:nvPr/>
            </p:nvPicPr>
            <p:blipFill>
              <a:blip r:embed="rId4">
                <a:alphaModFix/>
              </a:blip>
              <a:stretch>
                <a:fillRect/>
              </a:stretch>
            </p:blipFill>
            <p:spPr>
              <a:xfrm>
                <a:off x="3441575" y="3609600"/>
                <a:ext cx="4028176" cy="1641951"/>
              </a:xfrm>
              <a:prstGeom prst="rect">
                <a:avLst/>
              </a:prstGeom>
              <a:noFill/>
              <a:ln>
                <a:noFill/>
              </a:ln>
            </p:spPr>
          </p:pic>
        </p:grpSp>
        <p:pic>
          <p:nvPicPr>
            <p:cNvPr id="888" name="Google Shape;888;p68"/>
            <p:cNvPicPr preferRelativeResize="0"/>
            <p:nvPr/>
          </p:nvPicPr>
          <p:blipFill rotWithShape="1">
            <a:blip r:embed="rId5">
              <a:alphaModFix/>
            </a:blip>
            <a:srcRect/>
            <a:stretch/>
          </p:blipFill>
          <p:spPr>
            <a:xfrm>
              <a:off x="4282795" y="469725"/>
              <a:ext cx="3465274" cy="1948926"/>
            </a:xfrm>
            <a:prstGeom prst="rect">
              <a:avLst/>
            </a:prstGeom>
            <a:noFill/>
            <a:ln>
              <a:noFill/>
            </a:ln>
          </p:spPr>
        </p:pic>
        <p:pic>
          <p:nvPicPr>
            <p:cNvPr id="889" name="Google Shape;889;p68"/>
            <p:cNvPicPr preferRelativeResize="0"/>
            <p:nvPr/>
          </p:nvPicPr>
          <p:blipFill>
            <a:blip r:embed="rId6">
              <a:alphaModFix/>
            </a:blip>
            <a:stretch>
              <a:fillRect/>
            </a:stretch>
          </p:blipFill>
          <p:spPr>
            <a:xfrm>
              <a:off x="4562175" y="2600550"/>
              <a:ext cx="1940950" cy="971600"/>
            </a:xfrm>
            <a:prstGeom prst="rect">
              <a:avLst/>
            </a:prstGeom>
            <a:noFill/>
            <a:ln>
              <a:noFill/>
            </a:ln>
          </p:spPr>
        </p:pic>
        <p:sp>
          <p:nvSpPr>
            <p:cNvPr id="890" name="Google Shape;890;p68"/>
            <p:cNvSpPr txBox="1"/>
            <p:nvPr/>
          </p:nvSpPr>
          <p:spPr>
            <a:xfrm rot="5085689">
              <a:off x="2721124" y="3364845"/>
              <a:ext cx="2999930" cy="38470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t>downstream effects</a:t>
              </a:r>
              <a:endParaRPr sz="1300"/>
            </a:p>
          </p:txBody>
        </p:sp>
        <p:sp>
          <p:nvSpPr>
            <p:cNvPr id="891" name="Google Shape;891;p68"/>
            <p:cNvSpPr txBox="1"/>
            <p:nvPr/>
          </p:nvSpPr>
          <p:spPr>
            <a:xfrm>
              <a:off x="2581925" y="4234380"/>
              <a:ext cx="15483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CREB = cAMP response element-binding protein </a:t>
              </a:r>
              <a:r>
                <a:rPr lang="en" sz="700">
                  <a:solidFill>
                    <a:schemeClr val="dk1"/>
                  </a:solidFill>
                </a:rPr>
                <a:t>(phosphorylated) </a:t>
              </a:r>
              <a:endParaRPr sz="700"/>
            </a:p>
          </p:txBody>
        </p:sp>
        <p:sp>
          <p:nvSpPr>
            <p:cNvPr id="892" name="Google Shape;892;p68"/>
            <p:cNvSpPr txBox="1"/>
            <p:nvPr/>
          </p:nvSpPr>
          <p:spPr>
            <a:xfrm>
              <a:off x="2581925" y="2371650"/>
              <a:ext cx="1298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cAMP = cyclic adenosine monophosphate </a:t>
              </a:r>
              <a:endParaRPr sz="700"/>
            </a:p>
          </p:txBody>
        </p:sp>
        <p:sp>
          <p:nvSpPr>
            <p:cNvPr id="893" name="Google Shape;893;p68"/>
            <p:cNvSpPr txBox="1"/>
            <p:nvPr/>
          </p:nvSpPr>
          <p:spPr>
            <a:xfrm>
              <a:off x="2581925" y="3490375"/>
              <a:ext cx="3000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A =  protein kinase A</a:t>
              </a:r>
              <a:endParaRPr sz="700"/>
            </a:p>
          </p:txBody>
        </p:sp>
        <p:sp>
          <p:nvSpPr>
            <p:cNvPr id="894" name="Google Shape;894;p68"/>
            <p:cNvSpPr txBox="1"/>
            <p:nvPr/>
          </p:nvSpPr>
          <p:spPr>
            <a:xfrm>
              <a:off x="2581925" y="3874963"/>
              <a:ext cx="1474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CaMK = </a:t>
              </a:r>
              <a:r>
                <a:rPr lang="en" sz="700">
                  <a:solidFill>
                    <a:schemeClr val="dk1"/>
                  </a:solidFill>
                </a:rPr>
                <a:t>calcium/calmodulin kinase</a:t>
              </a:r>
              <a:endParaRPr sz="700"/>
            </a:p>
          </p:txBody>
        </p:sp>
        <p:sp>
          <p:nvSpPr>
            <p:cNvPr id="895" name="Google Shape;895;p68"/>
            <p:cNvSpPr txBox="1"/>
            <p:nvPr/>
          </p:nvSpPr>
          <p:spPr>
            <a:xfrm>
              <a:off x="2581930" y="4703436"/>
              <a:ext cx="16692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HRE = hormone-response element</a:t>
              </a:r>
              <a:endParaRPr sz="700"/>
            </a:p>
          </p:txBody>
        </p:sp>
        <p:cxnSp>
          <p:nvCxnSpPr>
            <p:cNvPr id="896" name="Google Shape;896;p68"/>
            <p:cNvCxnSpPr/>
            <p:nvPr/>
          </p:nvCxnSpPr>
          <p:spPr>
            <a:xfrm>
              <a:off x="6181850" y="4643550"/>
              <a:ext cx="0" cy="164700"/>
            </a:xfrm>
            <a:prstGeom prst="straightConnector1">
              <a:avLst/>
            </a:prstGeom>
            <a:noFill/>
            <a:ln w="9525" cap="flat" cmpd="sng">
              <a:solidFill>
                <a:schemeClr val="dk2"/>
              </a:solidFill>
              <a:prstDash val="solid"/>
              <a:round/>
              <a:headEnd type="none" w="med" len="med"/>
              <a:tailEnd type="triangle" w="med" len="med"/>
            </a:ln>
          </p:spPr>
        </p:cxnSp>
        <p:sp>
          <p:nvSpPr>
            <p:cNvPr id="897" name="Google Shape;897;p68"/>
            <p:cNvSpPr txBox="1"/>
            <p:nvPr/>
          </p:nvSpPr>
          <p:spPr>
            <a:xfrm>
              <a:off x="5694650" y="4701000"/>
              <a:ext cx="1734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gene activation</a:t>
              </a:r>
              <a:endParaRPr sz="1000"/>
            </a:p>
          </p:txBody>
        </p:sp>
        <p:pic>
          <p:nvPicPr>
            <p:cNvPr id="898" name="Google Shape;898;p68"/>
            <p:cNvPicPr preferRelativeResize="0"/>
            <p:nvPr/>
          </p:nvPicPr>
          <p:blipFill>
            <a:blip r:embed="rId7">
              <a:alphaModFix/>
            </a:blip>
            <a:stretch>
              <a:fillRect/>
            </a:stretch>
          </p:blipFill>
          <p:spPr>
            <a:xfrm>
              <a:off x="5617400" y="4956787"/>
              <a:ext cx="796075" cy="164700"/>
            </a:xfrm>
            <a:prstGeom prst="rect">
              <a:avLst/>
            </a:prstGeom>
            <a:noFill/>
            <a:ln>
              <a:noFill/>
            </a:ln>
          </p:spPr>
        </p:pic>
        <p:sp>
          <p:nvSpPr>
            <p:cNvPr id="899" name="Google Shape;899;p68"/>
            <p:cNvSpPr txBox="1"/>
            <p:nvPr/>
          </p:nvSpPr>
          <p:spPr>
            <a:xfrm>
              <a:off x="4633724" y="4854618"/>
              <a:ext cx="1183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cell nucleus</a:t>
              </a:r>
              <a:endParaRPr sz="1200" b="1"/>
            </a:p>
          </p:txBody>
        </p:sp>
        <p:pic>
          <p:nvPicPr>
            <p:cNvPr id="900" name="Google Shape;900;p68"/>
            <p:cNvPicPr preferRelativeResize="0"/>
            <p:nvPr/>
          </p:nvPicPr>
          <p:blipFill>
            <a:blip r:embed="rId7">
              <a:alphaModFix/>
            </a:blip>
            <a:stretch>
              <a:fillRect/>
            </a:stretch>
          </p:blipFill>
          <p:spPr>
            <a:xfrm>
              <a:off x="6673825" y="4635600"/>
              <a:ext cx="1628400" cy="338700"/>
            </a:xfrm>
            <a:prstGeom prst="rect">
              <a:avLst/>
            </a:prstGeom>
            <a:noFill/>
            <a:ln>
              <a:noFill/>
            </a:ln>
          </p:spPr>
        </p:pic>
        <p:sp>
          <p:nvSpPr>
            <p:cNvPr id="901" name="Google Shape;901;p68"/>
            <p:cNvSpPr txBox="1"/>
            <p:nvPr/>
          </p:nvSpPr>
          <p:spPr>
            <a:xfrm>
              <a:off x="6673825" y="4547075"/>
              <a:ext cx="2155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genes (related to synaptogenesis </a:t>
              </a:r>
              <a:endParaRPr sz="1000"/>
            </a:p>
            <a:p>
              <a:pPr marL="0" lvl="0" indent="0" algn="l" rtl="0">
                <a:spcBef>
                  <a:spcPts val="0"/>
                </a:spcBef>
                <a:spcAft>
                  <a:spcPts val="0"/>
                </a:spcAft>
                <a:buNone/>
              </a:pPr>
              <a:r>
                <a:rPr lang="en" sz="1000"/>
                <a:t>   and neuronal survival)</a:t>
              </a:r>
              <a:endParaRPr sz="1000"/>
            </a:p>
          </p:txBody>
        </p:sp>
        <p:pic>
          <p:nvPicPr>
            <p:cNvPr id="902" name="Google Shape;902;p68"/>
            <p:cNvPicPr preferRelativeResize="0"/>
            <p:nvPr/>
          </p:nvPicPr>
          <p:blipFill rotWithShape="1">
            <a:blip r:embed="rId5">
              <a:alphaModFix/>
            </a:blip>
            <a:srcRect l="10349" t="76903" r="77026"/>
            <a:stretch/>
          </p:blipFill>
          <p:spPr>
            <a:xfrm>
              <a:off x="2225200" y="2346675"/>
              <a:ext cx="358903" cy="369300"/>
            </a:xfrm>
            <a:prstGeom prst="rect">
              <a:avLst/>
            </a:prstGeom>
            <a:noFill/>
            <a:ln>
              <a:noFill/>
            </a:ln>
          </p:spPr>
        </p:pic>
        <p:pic>
          <p:nvPicPr>
            <p:cNvPr id="903" name="Google Shape;903;p68"/>
            <p:cNvPicPr preferRelativeResize="0"/>
            <p:nvPr/>
          </p:nvPicPr>
          <p:blipFill rotWithShape="1">
            <a:blip r:embed="rId6">
              <a:alphaModFix/>
            </a:blip>
            <a:srcRect t="43623" r="74906"/>
            <a:stretch/>
          </p:blipFill>
          <p:spPr>
            <a:xfrm>
              <a:off x="2289050" y="3446000"/>
              <a:ext cx="358900" cy="403629"/>
            </a:xfrm>
            <a:prstGeom prst="rect">
              <a:avLst/>
            </a:prstGeom>
            <a:noFill/>
            <a:ln>
              <a:noFill/>
            </a:ln>
          </p:spPr>
        </p:pic>
        <p:pic>
          <p:nvPicPr>
            <p:cNvPr id="904" name="Google Shape;904;p68"/>
            <p:cNvPicPr preferRelativeResize="0"/>
            <p:nvPr/>
          </p:nvPicPr>
          <p:blipFill rotWithShape="1">
            <a:blip r:embed="rId6">
              <a:alphaModFix/>
            </a:blip>
            <a:srcRect l="33517" t="46617" r="41389" b="-2993"/>
            <a:stretch/>
          </p:blipFill>
          <p:spPr>
            <a:xfrm>
              <a:off x="2268130" y="3866108"/>
              <a:ext cx="358900" cy="403629"/>
            </a:xfrm>
            <a:prstGeom prst="rect">
              <a:avLst/>
            </a:prstGeom>
            <a:noFill/>
            <a:ln>
              <a:noFill/>
            </a:ln>
          </p:spPr>
        </p:pic>
        <p:pic>
          <p:nvPicPr>
            <p:cNvPr id="905" name="Google Shape;905;p68"/>
            <p:cNvPicPr preferRelativeResize="0"/>
            <p:nvPr/>
          </p:nvPicPr>
          <p:blipFill>
            <a:blip r:embed="rId8">
              <a:alphaModFix/>
            </a:blip>
            <a:stretch>
              <a:fillRect/>
            </a:stretch>
          </p:blipFill>
          <p:spPr>
            <a:xfrm>
              <a:off x="2184247" y="4269725"/>
              <a:ext cx="440794" cy="403625"/>
            </a:xfrm>
            <a:prstGeom prst="rect">
              <a:avLst/>
            </a:prstGeom>
            <a:noFill/>
            <a:ln>
              <a:noFill/>
            </a:ln>
          </p:spPr>
        </p:pic>
        <p:pic>
          <p:nvPicPr>
            <p:cNvPr id="906" name="Google Shape;906;p68"/>
            <p:cNvPicPr preferRelativeResize="0"/>
            <p:nvPr/>
          </p:nvPicPr>
          <p:blipFill rotWithShape="1">
            <a:blip r:embed="rId5">
              <a:alphaModFix/>
            </a:blip>
            <a:srcRect l="27693" r="59586" b="87598"/>
            <a:stretch/>
          </p:blipFill>
          <p:spPr>
            <a:xfrm>
              <a:off x="2248100" y="917385"/>
              <a:ext cx="440802" cy="241700"/>
            </a:xfrm>
            <a:prstGeom prst="rect">
              <a:avLst/>
            </a:prstGeom>
            <a:noFill/>
            <a:ln>
              <a:noFill/>
            </a:ln>
          </p:spPr>
        </p:pic>
        <p:sp>
          <p:nvSpPr>
            <p:cNvPr id="907" name="Google Shape;907;p68"/>
            <p:cNvSpPr txBox="1"/>
            <p:nvPr/>
          </p:nvSpPr>
          <p:spPr>
            <a:xfrm>
              <a:off x="2670275" y="868325"/>
              <a:ext cx="1298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neurotransmitter</a:t>
              </a:r>
              <a:endParaRPr sz="700"/>
            </a:p>
          </p:txBody>
        </p:sp>
        <p:pic>
          <p:nvPicPr>
            <p:cNvPr id="908" name="Google Shape;908;p68"/>
            <p:cNvPicPr preferRelativeResize="0"/>
            <p:nvPr/>
          </p:nvPicPr>
          <p:blipFill>
            <a:blip r:embed="rId9">
              <a:alphaModFix/>
            </a:blip>
            <a:stretch>
              <a:fillRect/>
            </a:stretch>
          </p:blipFill>
          <p:spPr>
            <a:xfrm>
              <a:off x="6413475" y="2480990"/>
              <a:ext cx="596450" cy="178935"/>
            </a:xfrm>
            <a:prstGeom prst="rect">
              <a:avLst/>
            </a:prstGeom>
            <a:noFill/>
            <a:ln>
              <a:noFill/>
            </a:ln>
          </p:spPr>
        </p:pic>
        <p:pic>
          <p:nvPicPr>
            <p:cNvPr id="909" name="Google Shape;909;p68"/>
            <p:cNvPicPr preferRelativeResize="0"/>
            <p:nvPr/>
          </p:nvPicPr>
          <p:blipFill>
            <a:blip r:embed="rId9">
              <a:alphaModFix/>
            </a:blip>
            <a:stretch>
              <a:fillRect/>
            </a:stretch>
          </p:blipFill>
          <p:spPr>
            <a:xfrm>
              <a:off x="6530168" y="2667149"/>
              <a:ext cx="596450" cy="178935"/>
            </a:xfrm>
            <a:prstGeom prst="rect">
              <a:avLst/>
            </a:prstGeom>
            <a:noFill/>
            <a:ln>
              <a:noFill/>
            </a:ln>
          </p:spPr>
        </p:pic>
        <p:pic>
          <p:nvPicPr>
            <p:cNvPr id="910" name="Google Shape;910;p68"/>
            <p:cNvPicPr preferRelativeResize="0"/>
            <p:nvPr/>
          </p:nvPicPr>
          <p:blipFill>
            <a:blip r:embed="rId9">
              <a:alphaModFix/>
            </a:blip>
            <a:stretch>
              <a:fillRect/>
            </a:stretch>
          </p:blipFill>
          <p:spPr>
            <a:xfrm>
              <a:off x="6504608" y="2819549"/>
              <a:ext cx="596450" cy="178935"/>
            </a:xfrm>
            <a:prstGeom prst="rect">
              <a:avLst/>
            </a:prstGeom>
            <a:noFill/>
            <a:ln>
              <a:noFill/>
            </a:ln>
          </p:spPr>
        </p:pic>
        <p:pic>
          <p:nvPicPr>
            <p:cNvPr id="911" name="Google Shape;911;p68"/>
            <p:cNvPicPr preferRelativeResize="0"/>
            <p:nvPr/>
          </p:nvPicPr>
          <p:blipFill>
            <a:blip r:embed="rId9">
              <a:alphaModFix/>
            </a:blip>
            <a:stretch>
              <a:fillRect/>
            </a:stretch>
          </p:blipFill>
          <p:spPr>
            <a:xfrm>
              <a:off x="6504593" y="2996887"/>
              <a:ext cx="596450" cy="178935"/>
            </a:xfrm>
            <a:prstGeom prst="rect">
              <a:avLst/>
            </a:prstGeom>
            <a:noFill/>
            <a:ln>
              <a:noFill/>
            </a:ln>
          </p:spPr>
        </p:pic>
        <p:pic>
          <p:nvPicPr>
            <p:cNvPr id="912" name="Google Shape;912;p68"/>
            <p:cNvPicPr preferRelativeResize="0"/>
            <p:nvPr/>
          </p:nvPicPr>
          <p:blipFill>
            <a:blip r:embed="rId9">
              <a:alphaModFix/>
            </a:blip>
            <a:stretch>
              <a:fillRect/>
            </a:stretch>
          </p:blipFill>
          <p:spPr>
            <a:xfrm>
              <a:off x="1917050" y="3988225"/>
              <a:ext cx="2213175" cy="971600"/>
            </a:xfrm>
            <a:prstGeom prst="rect">
              <a:avLst/>
            </a:prstGeom>
            <a:noFill/>
            <a:ln>
              <a:noFill/>
            </a:ln>
          </p:spPr>
        </p:pic>
        <p:pic>
          <p:nvPicPr>
            <p:cNvPr id="913" name="Google Shape;913;p68"/>
            <p:cNvPicPr preferRelativeResize="0"/>
            <p:nvPr/>
          </p:nvPicPr>
          <p:blipFill>
            <a:blip r:embed="rId9">
              <a:alphaModFix/>
            </a:blip>
            <a:stretch>
              <a:fillRect/>
            </a:stretch>
          </p:blipFill>
          <p:spPr>
            <a:xfrm>
              <a:off x="1635400" y="1866425"/>
              <a:ext cx="2213175" cy="2551175"/>
            </a:xfrm>
            <a:prstGeom prst="rect">
              <a:avLst/>
            </a:prstGeom>
            <a:noFill/>
            <a:ln>
              <a:noFill/>
            </a:ln>
          </p:spPr>
        </p:pic>
        <p:pic>
          <p:nvPicPr>
            <p:cNvPr id="914" name="Google Shape;914;p68"/>
            <p:cNvPicPr preferRelativeResize="0"/>
            <p:nvPr/>
          </p:nvPicPr>
          <p:blipFill>
            <a:blip r:embed="rId9">
              <a:alphaModFix/>
            </a:blip>
            <a:stretch>
              <a:fillRect/>
            </a:stretch>
          </p:blipFill>
          <p:spPr>
            <a:xfrm>
              <a:off x="2280225" y="452350"/>
              <a:ext cx="1474800" cy="2551175"/>
            </a:xfrm>
            <a:prstGeom prst="rect">
              <a:avLst/>
            </a:prstGeom>
            <a:noFill/>
            <a:ln>
              <a:noFill/>
            </a:ln>
          </p:spPr>
        </p:pic>
      </p:grpSp>
      <p:sp>
        <p:nvSpPr>
          <p:cNvPr id="915" name="Google Shape;915;p68"/>
          <p:cNvSpPr txBox="1"/>
          <p:nvPr/>
        </p:nvSpPr>
        <p:spPr>
          <a:xfrm>
            <a:off x="135325" y="136450"/>
            <a:ext cx="1941000" cy="164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4 of the most</a:t>
            </a:r>
            <a:endParaRPr sz="1900" b="1"/>
          </a:p>
          <a:p>
            <a:pPr marL="0" lvl="0" indent="0" algn="l" rtl="0">
              <a:spcBef>
                <a:spcPts val="0"/>
              </a:spcBef>
              <a:spcAft>
                <a:spcPts val="0"/>
              </a:spcAft>
              <a:buNone/>
            </a:pPr>
            <a:r>
              <a:rPr lang="en" sz="1900" b="1"/>
              <a:t>important signal</a:t>
            </a:r>
            <a:endParaRPr sz="1900" b="1"/>
          </a:p>
          <a:p>
            <a:pPr marL="0" lvl="0" indent="0" algn="l" rtl="0">
              <a:spcBef>
                <a:spcPts val="0"/>
              </a:spcBef>
              <a:spcAft>
                <a:spcPts val="0"/>
              </a:spcAft>
              <a:buNone/>
            </a:pPr>
            <a:r>
              <a:rPr lang="en" sz="1900" b="1"/>
              <a:t>transduction</a:t>
            </a:r>
            <a:endParaRPr sz="1900" b="1"/>
          </a:p>
          <a:p>
            <a:pPr marL="0" lvl="0" indent="0" algn="l" rtl="0">
              <a:spcBef>
                <a:spcPts val="0"/>
              </a:spcBef>
              <a:spcAft>
                <a:spcPts val="0"/>
              </a:spcAft>
              <a:buNone/>
            </a:pPr>
            <a:r>
              <a:rPr lang="en" sz="1900" b="1"/>
              <a:t>cascades </a:t>
            </a:r>
            <a:endParaRPr sz="1900" b="1"/>
          </a:p>
        </p:txBody>
      </p:sp>
      <p:sp>
        <p:nvSpPr>
          <p:cNvPr id="916" name="Google Shape;916;p68"/>
          <p:cNvSpPr/>
          <p:nvPr/>
        </p:nvSpPr>
        <p:spPr>
          <a:xfrm rot="274102">
            <a:off x="4527231" y="-26344"/>
            <a:ext cx="862540" cy="959889"/>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Shape 15899"/>
        <p:cNvGrpSpPr/>
        <p:nvPr/>
      </p:nvGrpSpPr>
      <p:grpSpPr>
        <a:xfrm>
          <a:off x="0" y="0"/>
          <a:ext cx="0" cy="0"/>
          <a:chOff x="0" y="0"/>
          <a:chExt cx="0" cy="0"/>
        </a:xfrm>
      </p:grpSpPr>
      <p:pic>
        <p:nvPicPr>
          <p:cNvPr id="15900" name="Google Shape;15900;p581"/>
          <p:cNvPicPr preferRelativeResize="0"/>
          <p:nvPr/>
        </p:nvPicPr>
        <p:blipFill>
          <a:blip r:embed="rId3">
            <a:alphaModFix/>
          </a:blip>
          <a:stretch>
            <a:fillRect/>
          </a:stretch>
        </p:blipFill>
        <p:spPr>
          <a:xfrm>
            <a:off x="3301022" y="1358779"/>
            <a:ext cx="3953649" cy="3110076"/>
          </a:xfrm>
          <a:prstGeom prst="rect">
            <a:avLst/>
          </a:prstGeom>
          <a:noFill/>
          <a:ln>
            <a:noFill/>
          </a:ln>
        </p:spPr>
      </p:pic>
      <p:sp>
        <p:nvSpPr>
          <p:cNvPr id="15901" name="Google Shape;15901;p581"/>
          <p:cNvSpPr txBox="1"/>
          <p:nvPr/>
        </p:nvSpPr>
        <p:spPr>
          <a:xfrm>
            <a:off x="5691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500" b="1">
                <a:solidFill>
                  <a:schemeClr val="dk1"/>
                </a:solidFill>
              </a:rPr>
              <a:t>Amitriptyline (Elavil) - TCA</a:t>
            </a:r>
            <a:endParaRPr sz="1500" b="1"/>
          </a:p>
        </p:txBody>
      </p:sp>
      <p:sp>
        <p:nvSpPr>
          <p:cNvPr id="15902" name="Google Shape;15902;p581"/>
          <p:cNvSpPr txBox="1"/>
          <p:nvPr/>
        </p:nvSpPr>
        <p:spPr>
          <a:xfrm>
            <a:off x="2544600" y="5235175"/>
            <a:ext cx="5578800" cy="1203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Some tricyclics have equal or greater potency for SERT inhibition (e.g., clomipramine); others are more selective for NET inhibition (e.g., desipramine, maprotiline, 335 STAHL’S ESSENTIAL PSYCHOPHARMACOLOGY 5HT2C 5HT2A Na+ sodium channel blocker A B C TCA SERT H1 NET α1 M1 H1 Na+ sodium channel blocker SERT H1 NET α1 M1 H1 Na+ sodium channel blocker H1 NET α1 M1 H1 Figure 7-67 Icons of tricyclic antidepressants (TCAs). All tricyclic antidepressants block reuptake of norepinephrine and are antagonists at histamine 1 (H1), α1-adrenergic, and muscarinic cholinergic receptors; they also block voltagesensitive sodium channels (A, B, and C). Some TCAs are also potent inhibitors of the serotonin reuptake pump (A, C), and some may additionally be antagonists at serotonin 2A and 2C receptors (C). nortriptyline, protriptyline) (Figure 7-67B). Most, however, block both serotonin and norepinephrine reuptake to some extent (Figure 7-67A). In addition, some TCAs have antagonist actions at 5HT2A and 5HT2C receptors, which could contribute to the therapeutic profile of those tricyclics that have such pharmacological actions (Figure 7-67C). The major limitation to the TCAs has never been their efficacy: these are quite effective agents. The problem with drugs in this class is the fact that all of them share at least four other unwanted pharmacological actions, namely, blockade of muscarinic cholinergic receptors, H1 histamine receptors, α1-adrenergic receptors, and voltagesensitive sodium channels (Figure 7-67). As already discussed, blockade of H1 receptors causes sedation and may cause weight gain (see Chapter 5 and Figure 5-13A). Blockade of muscarinic cholinergic receptors, also known as anticholinergic actions, causes dry mouth, blurred vision, urinary retention, and constipation (Figure 5-8). Blockade of α1-adrenergic receptors may be therapeutic but also causes orthostatic hypotension and dizziness (Figure 5-13B). Tricyclic antidepressants also weakly block voltage-sensitive sodium channels in the heart and brain at therapeutic doses; in overdose, this action is thought to be the cause of coma and seizures due to central nervous system actions, and cardiac arrhythmias and cardiac arrest and death due to peripheral cardiac actions (Figure 7-68). The lethal dose of a TCA is only about a 30-day supply of drug. For this reason, it has been said that each time you are giving the patient a 1-month’s prescription for a TCA, you are handing them a loaded gun. Obviously, this is often not a good idea in the treatment of a disorder associated with so much suicide; thus, TCAs have largely fallen out of favor except for patients who fail to respond to the various first-line drugs for depression discussed up to this point in this chapter. Monoamine Oxidase Inhibitors (MAOIs) The first clinically effective drugs for depression ever discovered were inhibitors of the enzyme monoamine oxidase (MAO). They were found by accident when an anti-tuberculosis drug was observed to help depression that coexisted in some of the patients who had tuberculosis. This anti-tuberculosis drug, iproniazid, was eventually found to work in depression by inhibiting the enzyme MAO. However, inhibition of MAO was unrelated to its anti-tubercular actions. Although best known as powerful drugs to treat depression, the monoamine oxidase inhibitors (MAOIs) are also highly effective therapeutic agents for certain anxiety disorders such as panic disorder and social anxiety disorder. MAOIs</a:t>
            </a:r>
            <a:endParaRPr/>
          </a:p>
        </p:txBody>
      </p:sp>
      <p:sp>
        <p:nvSpPr>
          <p:cNvPr id="15903" name="Google Shape;15903;p581"/>
          <p:cNvSpPr txBox="1"/>
          <p:nvPr/>
        </p:nvSpPr>
        <p:spPr>
          <a:xfrm>
            <a:off x="6355700" y="3076546"/>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SRI</a:t>
            </a:r>
            <a:endParaRPr sz="1200" b="1"/>
          </a:p>
          <a:p>
            <a:pPr marL="0" lvl="0" indent="0" algn="l" rtl="0">
              <a:spcBef>
                <a:spcPts val="0"/>
              </a:spcBef>
              <a:spcAft>
                <a:spcPts val="0"/>
              </a:spcAft>
              <a:buNone/>
            </a:pPr>
            <a:endParaRPr sz="900"/>
          </a:p>
        </p:txBody>
      </p:sp>
      <p:sp>
        <p:nvSpPr>
          <p:cNvPr id="15904" name="Google Shape;15904;p581"/>
          <p:cNvSpPr txBox="1"/>
          <p:nvPr/>
        </p:nvSpPr>
        <p:spPr>
          <a:xfrm>
            <a:off x="5675350" y="4307513"/>
            <a:ext cx="12306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NE reuptake inhibitor</a:t>
            </a:r>
            <a:endParaRPr sz="1200" b="1"/>
          </a:p>
          <a:p>
            <a:pPr marL="0" lvl="0" indent="0" algn="l" rtl="0">
              <a:spcBef>
                <a:spcPts val="0"/>
              </a:spcBef>
              <a:spcAft>
                <a:spcPts val="0"/>
              </a:spcAft>
              <a:buNone/>
            </a:pPr>
            <a:endParaRPr sz="900"/>
          </a:p>
        </p:txBody>
      </p:sp>
      <p:sp>
        <p:nvSpPr>
          <p:cNvPr id="15905" name="Google Shape;15905;p581"/>
          <p:cNvSpPr/>
          <p:nvPr/>
        </p:nvSpPr>
        <p:spPr>
          <a:xfrm>
            <a:off x="4731938" y="2076875"/>
            <a:ext cx="599100" cy="5991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906" name="Google Shape;15906;p581"/>
          <p:cNvCxnSpPr/>
          <p:nvPr/>
        </p:nvCxnSpPr>
        <p:spPr>
          <a:xfrm>
            <a:off x="6786938" y="3242975"/>
            <a:ext cx="368100" cy="0"/>
          </a:xfrm>
          <a:prstGeom prst="straightConnector1">
            <a:avLst/>
          </a:prstGeom>
          <a:noFill/>
          <a:ln w="9525" cap="flat" cmpd="sng">
            <a:solidFill>
              <a:schemeClr val="dk2"/>
            </a:solidFill>
            <a:prstDash val="solid"/>
            <a:round/>
            <a:headEnd type="none" w="med" len="med"/>
            <a:tailEnd type="triangle" w="med" len="med"/>
          </a:ln>
        </p:spPr>
      </p:cxnSp>
      <p:sp>
        <p:nvSpPr>
          <p:cNvPr id="15907" name="Google Shape;15907;p581"/>
          <p:cNvSpPr txBox="1"/>
          <p:nvPr/>
        </p:nvSpPr>
        <p:spPr>
          <a:xfrm>
            <a:off x="7254675" y="2957700"/>
            <a:ext cx="18180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effects, sexual dysfunction</a:t>
            </a:r>
            <a:endParaRPr sz="1200"/>
          </a:p>
          <a:p>
            <a:pPr marL="0" lvl="0" indent="0" algn="l" rtl="0">
              <a:spcBef>
                <a:spcPts val="0"/>
              </a:spcBef>
              <a:spcAft>
                <a:spcPts val="0"/>
              </a:spcAft>
              <a:buNone/>
            </a:pPr>
            <a:endParaRPr sz="900" b="1"/>
          </a:p>
        </p:txBody>
      </p:sp>
      <p:cxnSp>
        <p:nvCxnSpPr>
          <p:cNvPr id="15908" name="Google Shape;15908;p581"/>
          <p:cNvCxnSpPr/>
          <p:nvPr/>
        </p:nvCxnSpPr>
        <p:spPr>
          <a:xfrm>
            <a:off x="6566938" y="4653875"/>
            <a:ext cx="368100" cy="0"/>
          </a:xfrm>
          <a:prstGeom prst="straightConnector1">
            <a:avLst/>
          </a:prstGeom>
          <a:noFill/>
          <a:ln w="9525" cap="flat" cmpd="sng">
            <a:solidFill>
              <a:schemeClr val="dk2"/>
            </a:solidFill>
            <a:prstDash val="solid"/>
            <a:round/>
            <a:headEnd type="none" w="med" len="med"/>
            <a:tailEnd type="triangle" w="med" len="med"/>
          </a:ln>
        </p:spPr>
      </p:cxnSp>
      <p:sp>
        <p:nvSpPr>
          <p:cNvPr id="15909" name="Google Shape;15909;p581"/>
          <p:cNvSpPr txBox="1"/>
          <p:nvPr/>
        </p:nvSpPr>
        <p:spPr>
          <a:xfrm>
            <a:off x="6905950" y="4093150"/>
            <a:ext cx="20841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stimulant effects, improvement of ADHD, amelioration of sexual side effects, BP elevation</a:t>
            </a:r>
            <a:endParaRPr sz="900" b="1"/>
          </a:p>
        </p:txBody>
      </p:sp>
      <p:sp>
        <p:nvSpPr>
          <p:cNvPr id="15910" name="Google Shape;15910;p581"/>
          <p:cNvSpPr/>
          <p:nvPr/>
        </p:nvSpPr>
        <p:spPr>
          <a:xfrm>
            <a:off x="4729512" y="2089103"/>
            <a:ext cx="599100" cy="575700"/>
          </a:xfrm>
          <a:prstGeom prst="ellipse">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1" name="Google Shape;15911;p581"/>
          <p:cNvSpPr txBox="1"/>
          <p:nvPr/>
        </p:nvSpPr>
        <p:spPr>
          <a:xfrm>
            <a:off x="6365225" y="3216575"/>
            <a:ext cx="1230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clomipramine</a:t>
            </a:r>
            <a:endParaRPr sz="900"/>
          </a:p>
          <a:p>
            <a:pPr marL="0" lvl="0" indent="0" algn="l" rtl="0">
              <a:spcBef>
                <a:spcPts val="0"/>
              </a:spcBef>
              <a:spcAft>
                <a:spcPts val="0"/>
              </a:spcAft>
              <a:buNone/>
            </a:pPr>
            <a:r>
              <a:rPr lang="en" sz="900"/>
              <a:t>imipramine </a:t>
            </a:r>
            <a:endParaRPr sz="900"/>
          </a:p>
        </p:txBody>
      </p:sp>
      <p:grpSp>
        <p:nvGrpSpPr>
          <p:cNvPr id="15912" name="Google Shape;15912;p581"/>
          <p:cNvGrpSpPr/>
          <p:nvPr/>
        </p:nvGrpSpPr>
        <p:grpSpPr>
          <a:xfrm>
            <a:off x="8174205" y="114477"/>
            <a:ext cx="836480" cy="933248"/>
            <a:chOff x="477995" y="2993185"/>
            <a:chExt cx="1833581" cy="2045700"/>
          </a:xfrm>
        </p:grpSpPr>
        <p:pic>
          <p:nvPicPr>
            <p:cNvPr id="15913" name="Google Shape;15913;p581" descr="clipped result image"/>
            <p:cNvPicPr preferRelativeResize="0"/>
            <p:nvPr/>
          </p:nvPicPr>
          <p:blipFill rotWithShape="1">
            <a:blip r:embed="rId4">
              <a:alphaModFix amt="49000"/>
            </a:blip>
            <a:srcRect/>
            <a:stretch/>
          </p:blipFill>
          <p:spPr>
            <a:xfrm flipH="1">
              <a:off x="725749" y="3901156"/>
              <a:ext cx="1055172" cy="1137729"/>
            </a:xfrm>
            <a:prstGeom prst="rect">
              <a:avLst/>
            </a:prstGeom>
            <a:noFill/>
            <a:ln>
              <a:noFill/>
            </a:ln>
          </p:spPr>
        </p:pic>
        <p:pic>
          <p:nvPicPr>
            <p:cNvPr id="15914" name="Google Shape;15914;p581" descr="clipped result image"/>
            <p:cNvPicPr preferRelativeResize="0"/>
            <p:nvPr/>
          </p:nvPicPr>
          <p:blipFill rotWithShape="1">
            <a:blip r:embed="rId5">
              <a:alphaModFix amt="52000"/>
            </a:blip>
            <a:srcRect/>
            <a:stretch/>
          </p:blipFill>
          <p:spPr>
            <a:xfrm flipH="1">
              <a:off x="477995" y="4778274"/>
              <a:ext cx="463220" cy="231356"/>
            </a:xfrm>
            <a:prstGeom prst="rect">
              <a:avLst/>
            </a:prstGeom>
            <a:noFill/>
            <a:ln>
              <a:noFill/>
            </a:ln>
          </p:spPr>
        </p:pic>
        <p:pic>
          <p:nvPicPr>
            <p:cNvPr id="15915" name="Google Shape;15915;p581" descr="clipped result image"/>
            <p:cNvPicPr preferRelativeResize="0"/>
            <p:nvPr/>
          </p:nvPicPr>
          <p:blipFill rotWithShape="1">
            <a:blip r:embed="rId6">
              <a:alphaModFix/>
            </a:blip>
            <a:srcRect/>
            <a:stretch/>
          </p:blipFill>
          <p:spPr>
            <a:xfrm rot="1787639" flipH="1">
              <a:off x="1276196" y="3413082"/>
              <a:ext cx="664993" cy="782760"/>
            </a:xfrm>
            <a:prstGeom prst="rect">
              <a:avLst/>
            </a:prstGeom>
            <a:noFill/>
            <a:ln>
              <a:noFill/>
            </a:ln>
          </p:spPr>
        </p:pic>
        <p:pic>
          <p:nvPicPr>
            <p:cNvPr id="15916" name="Google Shape;15916;p581" descr="clipped result image"/>
            <p:cNvPicPr preferRelativeResize="0"/>
            <p:nvPr/>
          </p:nvPicPr>
          <p:blipFill rotWithShape="1">
            <a:blip r:embed="rId7">
              <a:alphaModFix/>
            </a:blip>
            <a:srcRect/>
            <a:stretch/>
          </p:blipFill>
          <p:spPr>
            <a:xfrm rot="2014353">
              <a:off x="1624265" y="3093549"/>
              <a:ext cx="556416" cy="641264"/>
            </a:xfrm>
            <a:prstGeom prst="rect">
              <a:avLst/>
            </a:prstGeom>
            <a:noFill/>
            <a:ln>
              <a:noFill/>
            </a:ln>
          </p:spPr>
        </p:pic>
      </p:gr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Shape 15920"/>
        <p:cNvGrpSpPr/>
        <p:nvPr/>
      </p:nvGrpSpPr>
      <p:grpSpPr>
        <a:xfrm>
          <a:off x="0" y="0"/>
          <a:ext cx="0" cy="0"/>
          <a:chOff x="0" y="0"/>
          <a:chExt cx="0" cy="0"/>
        </a:xfrm>
      </p:grpSpPr>
      <p:pic>
        <p:nvPicPr>
          <p:cNvPr id="15921" name="Google Shape;15921;p582"/>
          <p:cNvPicPr preferRelativeResize="0"/>
          <p:nvPr/>
        </p:nvPicPr>
        <p:blipFill>
          <a:blip r:embed="rId3">
            <a:alphaModFix/>
          </a:blip>
          <a:stretch>
            <a:fillRect/>
          </a:stretch>
        </p:blipFill>
        <p:spPr>
          <a:xfrm>
            <a:off x="3301022" y="1358779"/>
            <a:ext cx="3953649" cy="3110076"/>
          </a:xfrm>
          <a:prstGeom prst="rect">
            <a:avLst/>
          </a:prstGeom>
          <a:noFill/>
          <a:ln>
            <a:noFill/>
          </a:ln>
        </p:spPr>
      </p:pic>
      <p:sp>
        <p:nvSpPr>
          <p:cNvPr id="15922" name="Google Shape;15922;p582"/>
          <p:cNvSpPr txBox="1"/>
          <p:nvPr/>
        </p:nvSpPr>
        <p:spPr>
          <a:xfrm>
            <a:off x="5691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500" b="1">
                <a:solidFill>
                  <a:schemeClr val="dk1"/>
                </a:solidFill>
              </a:rPr>
              <a:t>Amitriptyline (Elavil) - TCA</a:t>
            </a:r>
            <a:endParaRPr sz="1500" b="1"/>
          </a:p>
        </p:txBody>
      </p:sp>
      <p:sp>
        <p:nvSpPr>
          <p:cNvPr id="15923" name="Google Shape;15923;p582"/>
          <p:cNvSpPr txBox="1"/>
          <p:nvPr/>
        </p:nvSpPr>
        <p:spPr>
          <a:xfrm>
            <a:off x="2544600" y="5235175"/>
            <a:ext cx="5578800" cy="1203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Some tricyclics have equal or greater potency for SERT inhibition (e.g., clomipramine); others are more selective for NET inhibition (e.g., desipramine, maprotiline, 335 STAHL’S ESSENTIAL PSYCHOPHARMACOLOGY 5HT2C 5HT2A Na+ sodium channel blocker A B C TCA SERT H1 NET α1 M1 H1 Na+ sodium channel blocker SERT H1 NET α1 M1 H1 Na+ sodium channel blocker H1 NET α1 M1 H1 Figure 7-67 Icons of tricyclic antidepressants (TCAs). All tricyclic antidepressants block reuptake of norepinephrine and are antagonists at histamine 1 (H1), α1-adrenergic, and muscarinic cholinergic receptors; they also block voltagesensitive sodium channels (A, B, and C). Some TCAs are also potent inhibitors of the serotonin reuptake pump (A, C), and some may additionally be antagonists at serotonin 2A and 2C receptors (C). nortriptyline, protriptyline) (Figure 7-67B). Most, however, block both serotonin and norepinephrine reuptake to some extent (Figure 7-67A). In addition, some TCAs have antagonist actions at 5HT2A and 5HT2C receptors, which could contribute to the therapeutic profile of those tricyclics that have such pharmacological actions (Figure 7-67C). The major limitation to the TCAs has never been their efficacy: these are quite effective agents. The problem with drugs in this class is the fact that all of them share at least four other unwanted pharmacological actions, namely, blockade of muscarinic cholinergic receptors, H1 histamine receptors, α1-adrenergic receptors, and voltagesensitive sodium channels (Figure 7-67). As already discussed, blockade of H1 receptors causes sedation and may cause weight gain (see Chapter 5 and Figure 5-13A). Blockade of muscarinic cholinergic receptors, also known as anticholinergic actions, causes dry mouth, blurred vision, urinary retention, and constipation (Figure 5-8). Blockade of α1-adrenergic receptors may be therapeutic but also causes orthostatic hypotension and dizziness (Figure 5-13B). Tricyclic antidepressants also weakly block voltage-sensitive sodium channels in the heart and brain at therapeutic doses; in overdose, this action is thought to be the cause of coma and seizures due to central nervous system actions, and cardiac arrhythmias and cardiac arrest and death due to peripheral cardiac actions (Figure 7-68). The lethal dose of a TCA is only about a 30-day supply of drug. For this reason, it has been said that each time you are giving the patient a 1-month’s prescription for a TCA, you are handing them a loaded gun. Obviously, this is often not a good idea in the treatment of a disorder associated with so much suicide; thus, TCAs have largely fallen out of favor except for patients who fail to respond to the various first-line drugs for depression discussed up to this point in this chapter. Monoamine Oxidase Inhibitors (MAOIs) The first clinically effective drugs for depression ever discovered were inhibitors of the enzyme monoamine oxidase (MAO). They were found by accident when an anti-tuberculosis drug was observed to help depression that coexisted in some of the patients who had tuberculosis. This anti-tuberculosis drug, iproniazid, was eventually found to work in depression by inhibiting the enzyme MAO. However, inhibition of MAO was unrelated to its anti-tubercular actions. Although best known as powerful drugs to treat depression, the monoamine oxidase inhibitors (MAOIs) are also highly effective therapeutic agents for certain anxiety disorders such as panic disorder and social anxiety disorder. MAOIs</a:t>
            </a:r>
            <a:endParaRPr/>
          </a:p>
        </p:txBody>
      </p:sp>
      <p:sp>
        <p:nvSpPr>
          <p:cNvPr id="15924" name="Google Shape;15924;p582"/>
          <p:cNvSpPr txBox="1"/>
          <p:nvPr/>
        </p:nvSpPr>
        <p:spPr>
          <a:xfrm>
            <a:off x="6355700" y="3076546"/>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SRI</a:t>
            </a:r>
            <a:endParaRPr sz="1200" b="1"/>
          </a:p>
          <a:p>
            <a:pPr marL="0" lvl="0" indent="0" algn="l" rtl="0">
              <a:spcBef>
                <a:spcPts val="0"/>
              </a:spcBef>
              <a:spcAft>
                <a:spcPts val="0"/>
              </a:spcAft>
              <a:buNone/>
            </a:pPr>
            <a:endParaRPr sz="900"/>
          </a:p>
        </p:txBody>
      </p:sp>
      <p:sp>
        <p:nvSpPr>
          <p:cNvPr id="15925" name="Google Shape;15925;p582"/>
          <p:cNvSpPr txBox="1"/>
          <p:nvPr/>
        </p:nvSpPr>
        <p:spPr>
          <a:xfrm>
            <a:off x="5675350" y="4307513"/>
            <a:ext cx="12306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NE reuptake inhibitor</a:t>
            </a:r>
            <a:endParaRPr sz="1200" b="1"/>
          </a:p>
          <a:p>
            <a:pPr marL="0" lvl="0" indent="0" algn="l" rtl="0">
              <a:spcBef>
                <a:spcPts val="0"/>
              </a:spcBef>
              <a:spcAft>
                <a:spcPts val="0"/>
              </a:spcAft>
              <a:buNone/>
            </a:pPr>
            <a:endParaRPr sz="900"/>
          </a:p>
        </p:txBody>
      </p:sp>
      <p:sp>
        <p:nvSpPr>
          <p:cNvPr id="15926" name="Google Shape;15926;p582"/>
          <p:cNvSpPr/>
          <p:nvPr/>
        </p:nvSpPr>
        <p:spPr>
          <a:xfrm>
            <a:off x="4731938" y="2076875"/>
            <a:ext cx="599100" cy="5991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927" name="Google Shape;15927;p582"/>
          <p:cNvCxnSpPr/>
          <p:nvPr/>
        </p:nvCxnSpPr>
        <p:spPr>
          <a:xfrm rot="10800000">
            <a:off x="5075525" y="2353475"/>
            <a:ext cx="2135700" cy="0"/>
          </a:xfrm>
          <a:prstGeom prst="straightConnector1">
            <a:avLst/>
          </a:prstGeom>
          <a:noFill/>
          <a:ln w="9525" cap="flat" cmpd="sng">
            <a:solidFill>
              <a:schemeClr val="dk2"/>
            </a:solidFill>
            <a:prstDash val="solid"/>
            <a:round/>
            <a:headEnd type="none" w="med" len="med"/>
            <a:tailEnd type="triangle" w="med" len="med"/>
          </a:ln>
        </p:spPr>
      </p:cxnSp>
      <p:sp>
        <p:nvSpPr>
          <p:cNvPr id="15928" name="Google Shape;15928;p582"/>
          <p:cNvSpPr txBox="1"/>
          <p:nvPr/>
        </p:nvSpPr>
        <p:spPr>
          <a:xfrm>
            <a:off x="7211225" y="2168675"/>
            <a:ext cx="15618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a:t>
            </a:r>
            <a:endParaRPr sz="1200"/>
          </a:p>
          <a:p>
            <a:pPr marL="0" lvl="0" indent="0" algn="l" rtl="0">
              <a:spcBef>
                <a:spcPts val="0"/>
              </a:spcBef>
              <a:spcAft>
                <a:spcPts val="0"/>
              </a:spcAft>
              <a:buNone/>
            </a:pPr>
            <a:r>
              <a:rPr lang="en" sz="1200"/>
              <a:t>(CYP2D6, CYP2C19)</a:t>
            </a:r>
            <a:endParaRPr sz="1200"/>
          </a:p>
          <a:p>
            <a:pPr marL="0" lvl="0" indent="0" algn="l" rtl="0">
              <a:spcBef>
                <a:spcPts val="0"/>
              </a:spcBef>
              <a:spcAft>
                <a:spcPts val="0"/>
              </a:spcAft>
              <a:buNone/>
            </a:pPr>
            <a:endParaRPr sz="900" b="1"/>
          </a:p>
        </p:txBody>
      </p:sp>
      <p:cxnSp>
        <p:nvCxnSpPr>
          <p:cNvPr id="15929" name="Google Shape;15929;p582"/>
          <p:cNvCxnSpPr/>
          <p:nvPr/>
        </p:nvCxnSpPr>
        <p:spPr>
          <a:xfrm>
            <a:off x="6786938" y="3242975"/>
            <a:ext cx="368100" cy="0"/>
          </a:xfrm>
          <a:prstGeom prst="straightConnector1">
            <a:avLst/>
          </a:prstGeom>
          <a:noFill/>
          <a:ln w="9525" cap="flat" cmpd="sng">
            <a:solidFill>
              <a:schemeClr val="dk2"/>
            </a:solidFill>
            <a:prstDash val="solid"/>
            <a:round/>
            <a:headEnd type="none" w="med" len="med"/>
            <a:tailEnd type="triangle" w="med" len="med"/>
          </a:ln>
        </p:spPr>
      </p:cxnSp>
      <p:sp>
        <p:nvSpPr>
          <p:cNvPr id="15930" name="Google Shape;15930;p582"/>
          <p:cNvSpPr txBox="1"/>
          <p:nvPr/>
        </p:nvSpPr>
        <p:spPr>
          <a:xfrm>
            <a:off x="7254675" y="2957700"/>
            <a:ext cx="18180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effects, sexual dysfunction</a:t>
            </a:r>
            <a:endParaRPr sz="1200"/>
          </a:p>
          <a:p>
            <a:pPr marL="0" lvl="0" indent="0" algn="l" rtl="0">
              <a:spcBef>
                <a:spcPts val="0"/>
              </a:spcBef>
              <a:spcAft>
                <a:spcPts val="0"/>
              </a:spcAft>
              <a:buNone/>
            </a:pPr>
            <a:endParaRPr sz="900" b="1"/>
          </a:p>
        </p:txBody>
      </p:sp>
      <p:cxnSp>
        <p:nvCxnSpPr>
          <p:cNvPr id="15931" name="Google Shape;15931;p582"/>
          <p:cNvCxnSpPr/>
          <p:nvPr/>
        </p:nvCxnSpPr>
        <p:spPr>
          <a:xfrm>
            <a:off x="6566938" y="4653875"/>
            <a:ext cx="368100" cy="0"/>
          </a:xfrm>
          <a:prstGeom prst="straightConnector1">
            <a:avLst/>
          </a:prstGeom>
          <a:noFill/>
          <a:ln w="9525" cap="flat" cmpd="sng">
            <a:solidFill>
              <a:schemeClr val="dk2"/>
            </a:solidFill>
            <a:prstDash val="solid"/>
            <a:round/>
            <a:headEnd type="none" w="med" len="med"/>
            <a:tailEnd type="triangle" w="med" len="med"/>
          </a:ln>
        </p:spPr>
      </p:cxnSp>
      <p:sp>
        <p:nvSpPr>
          <p:cNvPr id="15932" name="Google Shape;15932;p582"/>
          <p:cNvSpPr txBox="1"/>
          <p:nvPr/>
        </p:nvSpPr>
        <p:spPr>
          <a:xfrm>
            <a:off x="6905950" y="4093150"/>
            <a:ext cx="20841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stimulant effects, improvement of ADHD, amelioration of sexual side effects, BP elevation</a:t>
            </a:r>
            <a:endParaRPr sz="900" b="1"/>
          </a:p>
        </p:txBody>
      </p:sp>
      <p:sp>
        <p:nvSpPr>
          <p:cNvPr id="15933" name="Google Shape;15933;p582"/>
          <p:cNvSpPr/>
          <p:nvPr/>
        </p:nvSpPr>
        <p:spPr>
          <a:xfrm>
            <a:off x="4729512" y="2089103"/>
            <a:ext cx="599100" cy="575700"/>
          </a:xfrm>
          <a:prstGeom prst="ellipse">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4" name="Google Shape;15934;p582"/>
          <p:cNvSpPr txBox="1"/>
          <p:nvPr/>
        </p:nvSpPr>
        <p:spPr>
          <a:xfrm>
            <a:off x="6365225" y="3216575"/>
            <a:ext cx="1230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clomipramine</a:t>
            </a:r>
            <a:endParaRPr sz="900"/>
          </a:p>
          <a:p>
            <a:pPr marL="0" lvl="0" indent="0" algn="l" rtl="0">
              <a:spcBef>
                <a:spcPts val="0"/>
              </a:spcBef>
              <a:spcAft>
                <a:spcPts val="0"/>
              </a:spcAft>
              <a:buNone/>
            </a:pPr>
            <a:r>
              <a:rPr lang="en" sz="900"/>
              <a:t>imipramine </a:t>
            </a:r>
            <a:endParaRPr sz="900"/>
          </a:p>
        </p:txBody>
      </p:sp>
      <p:grpSp>
        <p:nvGrpSpPr>
          <p:cNvPr id="15935" name="Google Shape;15935;p582"/>
          <p:cNvGrpSpPr/>
          <p:nvPr/>
        </p:nvGrpSpPr>
        <p:grpSpPr>
          <a:xfrm>
            <a:off x="8174205" y="114477"/>
            <a:ext cx="836480" cy="933248"/>
            <a:chOff x="477995" y="2993185"/>
            <a:chExt cx="1833581" cy="2045700"/>
          </a:xfrm>
        </p:grpSpPr>
        <p:pic>
          <p:nvPicPr>
            <p:cNvPr id="15936" name="Google Shape;15936;p582" descr="clipped result image"/>
            <p:cNvPicPr preferRelativeResize="0"/>
            <p:nvPr/>
          </p:nvPicPr>
          <p:blipFill rotWithShape="1">
            <a:blip r:embed="rId4">
              <a:alphaModFix amt="49000"/>
            </a:blip>
            <a:srcRect/>
            <a:stretch/>
          </p:blipFill>
          <p:spPr>
            <a:xfrm flipH="1">
              <a:off x="725749" y="3901156"/>
              <a:ext cx="1055172" cy="1137729"/>
            </a:xfrm>
            <a:prstGeom prst="rect">
              <a:avLst/>
            </a:prstGeom>
            <a:noFill/>
            <a:ln>
              <a:noFill/>
            </a:ln>
          </p:spPr>
        </p:pic>
        <p:pic>
          <p:nvPicPr>
            <p:cNvPr id="15937" name="Google Shape;15937;p582" descr="clipped result image"/>
            <p:cNvPicPr preferRelativeResize="0"/>
            <p:nvPr/>
          </p:nvPicPr>
          <p:blipFill rotWithShape="1">
            <a:blip r:embed="rId5">
              <a:alphaModFix amt="52000"/>
            </a:blip>
            <a:srcRect/>
            <a:stretch/>
          </p:blipFill>
          <p:spPr>
            <a:xfrm flipH="1">
              <a:off x="477995" y="4778274"/>
              <a:ext cx="463220" cy="231356"/>
            </a:xfrm>
            <a:prstGeom prst="rect">
              <a:avLst/>
            </a:prstGeom>
            <a:noFill/>
            <a:ln>
              <a:noFill/>
            </a:ln>
          </p:spPr>
        </p:pic>
        <p:pic>
          <p:nvPicPr>
            <p:cNvPr id="15938" name="Google Shape;15938;p582" descr="clipped result image"/>
            <p:cNvPicPr preferRelativeResize="0"/>
            <p:nvPr/>
          </p:nvPicPr>
          <p:blipFill rotWithShape="1">
            <a:blip r:embed="rId6">
              <a:alphaModFix/>
            </a:blip>
            <a:srcRect/>
            <a:stretch/>
          </p:blipFill>
          <p:spPr>
            <a:xfrm rot="1787639" flipH="1">
              <a:off x="1276196" y="3413082"/>
              <a:ext cx="664993" cy="782760"/>
            </a:xfrm>
            <a:prstGeom prst="rect">
              <a:avLst/>
            </a:prstGeom>
            <a:noFill/>
            <a:ln>
              <a:noFill/>
            </a:ln>
          </p:spPr>
        </p:pic>
        <p:pic>
          <p:nvPicPr>
            <p:cNvPr id="15939" name="Google Shape;15939;p582" descr="clipped result image"/>
            <p:cNvPicPr preferRelativeResize="0"/>
            <p:nvPr/>
          </p:nvPicPr>
          <p:blipFill rotWithShape="1">
            <a:blip r:embed="rId7">
              <a:alphaModFix/>
            </a:blip>
            <a:srcRect/>
            <a:stretch/>
          </p:blipFill>
          <p:spPr>
            <a:xfrm rot="2014353">
              <a:off x="1624265" y="3093549"/>
              <a:ext cx="556416" cy="641264"/>
            </a:xfrm>
            <a:prstGeom prst="rect">
              <a:avLst/>
            </a:prstGeom>
            <a:noFill/>
            <a:ln>
              <a:noFill/>
            </a:ln>
          </p:spPr>
        </p:pic>
      </p:gr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Shape 15943"/>
        <p:cNvGrpSpPr/>
        <p:nvPr/>
      </p:nvGrpSpPr>
      <p:grpSpPr>
        <a:xfrm>
          <a:off x="0" y="0"/>
          <a:ext cx="0" cy="0"/>
          <a:chOff x="0" y="0"/>
          <a:chExt cx="0" cy="0"/>
        </a:xfrm>
      </p:grpSpPr>
      <p:pic>
        <p:nvPicPr>
          <p:cNvPr id="15944" name="Google Shape;15944;p583"/>
          <p:cNvPicPr preferRelativeResize="0"/>
          <p:nvPr/>
        </p:nvPicPr>
        <p:blipFill>
          <a:blip r:embed="rId3">
            <a:alphaModFix/>
          </a:blip>
          <a:stretch>
            <a:fillRect/>
          </a:stretch>
        </p:blipFill>
        <p:spPr>
          <a:xfrm>
            <a:off x="3301022" y="1358779"/>
            <a:ext cx="3953649" cy="3110076"/>
          </a:xfrm>
          <a:prstGeom prst="rect">
            <a:avLst/>
          </a:prstGeom>
          <a:noFill/>
          <a:ln>
            <a:noFill/>
          </a:ln>
        </p:spPr>
      </p:pic>
      <p:sp>
        <p:nvSpPr>
          <p:cNvPr id="15945" name="Google Shape;15945;p583"/>
          <p:cNvSpPr txBox="1"/>
          <p:nvPr/>
        </p:nvSpPr>
        <p:spPr>
          <a:xfrm>
            <a:off x="5691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500" b="1">
                <a:solidFill>
                  <a:schemeClr val="dk1"/>
                </a:solidFill>
              </a:rPr>
              <a:t>Amitriptyline (Elavil) - TCA</a:t>
            </a:r>
            <a:endParaRPr sz="1500" b="1"/>
          </a:p>
        </p:txBody>
      </p:sp>
      <p:sp>
        <p:nvSpPr>
          <p:cNvPr id="15946" name="Google Shape;15946;p583"/>
          <p:cNvSpPr txBox="1"/>
          <p:nvPr/>
        </p:nvSpPr>
        <p:spPr>
          <a:xfrm>
            <a:off x="3256250" y="4340525"/>
            <a:ext cx="15090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anticholinergic</a:t>
            </a:r>
            <a:endParaRPr sz="1200" b="1"/>
          </a:p>
          <a:p>
            <a:pPr marL="0" lvl="0" indent="0" algn="l" rtl="0">
              <a:spcBef>
                <a:spcPts val="0"/>
              </a:spcBef>
              <a:spcAft>
                <a:spcPts val="0"/>
              </a:spcAft>
              <a:buNone/>
            </a:pPr>
            <a:r>
              <a:rPr lang="en" sz="1200" b="1"/>
              <a:t>(antimuscarinic)</a:t>
            </a:r>
            <a:endParaRPr sz="1200" b="1"/>
          </a:p>
          <a:p>
            <a:pPr marL="0" lvl="0" indent="0" algn="l" rtl="0">
              <a:spcBef>
                <a:spcPts val="0"/>
              </a:spcBef>
              <a:spcAft>
                <a:spcPts val="0"/>
              </a:spcAft>
              <a:buNone/>
            </a:pPr>
            <a:endParaRPr sz="900"/>
          </a:p>
        </p:txBody>
      </p:sp>
      <p:sp>
        <p:nvSpPr>
          <p:cNvPr id="15947" name="Google Shape;15947;p583"/>
          <p:cNvSpPr txBox="1"/>
          <p:nvPr/>
        </p:nvSpPr>
        <p:spPr>
          <a:xfrm>
            <a:off x="2544600" y="5235175"/>
            <a:ext cx="5578800" cy="1203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Some tricyclics have equal or greater potency for SERT inhibition (e.g., clomipramine); others are more selective for NET inhibition (e.g., desipramine, maprotiline, 335 STAHL’S ESSENTIAL PSYCHOPHARMACOLOGY 5HT2C 5HT2A Na+ sodium channel blocker A B C TCA SERT H1 NET α1 M1 H1 Na+ sodium channel blocker SERT H1 NET α1 M1 H1 Na+ sodium channel blocker H1 NET α1 M1 H1 Figure 7-67 Icons of tricyclic antidepressants (TCAs). All tricyclic antidepressants block reuptake of norepinephrine and are antagonists at histamine 1 (H1), α1-adrenergic, and muscarinic cholinergic receptors; they also block voltagesensitive sodium channels (A, B, and C). Some TCAs are also potent inhibitors of the serotonin reuptake pump (A, C), and some may additionally be antagonists at serotonin 2A and 2C receptors (C). nortriptyline, protriptyline) (Figure 7-67B). Most, however, block both serotonin and norepinephrine reuptake to some extent (Figure 7-67A). In addition, some TCAs have antagonist actions at 5HT2A and 5HT2C receptors, which could contribute to the therapeutic profile of those tricyclics that have such pharmacological actions (Figure 7-67C). The major limitation to the TCAs has never been their efficacy: these are quite effective agents. The problem with drugs in this class is the fact that all of them share at least four other unwanted pharmacological actions, namely, blockade of muscarinic cholinergic receptors, H1 histamine receptors, α1-adrenergic receptors, and voltagesensitive sodium channels (Figure 7-67). As already discussed, blockade of H1 receptors causes sedation and may cause weight gain (see Chapter 5 and Figure 5-13A). Blockade of muscarinic cholinergic receptors, also known as anticholinergic actions, causes dry mouth, blurred vision, urinary retention, and constipation (Figure 5-8). Blockade of α1-adrenergic receptors may be therapeutic but also causes orthostatic hypotension and dizziness (Figure 5-13B). Tricyclic antidepressants also weakly block voltage-sensitive sodium channels in the heart and brain at therapeutic doses; in overdose, this action is thought to be the cause of coma and seizures due to central nervous system actions, and cardiac arrhythmias and cardiac arrest and death due to peripheral cardiac actions (Figure 7-68). The lethal dose of a TCA is only about a 30-day supply of drug. For this reason, it has been said that each time you are giving the patient a 1-month’s prescription for a TCA, you are handing them a loaded gun. Obviously, this is often not a good idea in the treatment of a disorder associated with so much suicide; thus, TCAs have largely fallen out of favor except for patients who fail to respond to the various first-line drugs for depression discussed up to this point in this chapter. Monoamine Oxidase Inhibitors (MAOIs) The first clinically effective drugs for depression ever discovered were inhibitors of the enzyme monoamine oxidase (MAO). They were found by accident when an anti-tuberculosis drug was observed to help depression that coexisted in some of the patients who had tuberculosis. This anti-tuberculosis drug, iproniazid, was eventually found to work in depression by inhibiting the enzyme MAO. However, inhibition of MAO was unrelated to its anti-tubercular actions. Although best known as powerful drugs to treat depression, the monoamine oxidase inhibitors (MAOIs) are also highly effective therapeutic agents for certain anxiety disorders such as panic disorder and social anxiety disorder. MAOIs</a:t>
            </a:r>
            <a:endParaRPr/>
          </a:p>
        </p:txBody>
      </p:sp>
      <p:sp>
        <p:nvSpPr>
          <p:cNvPr id="15948" name="Google Shape;15948;p583"/>
          <p:cNvSpPr txBox="1"/>
          <p:nvPr/>
        </p:nvSpPr>
        <p:spPr>
          <a:xfrm>
            <a:off x="6355700" y="3076546"/>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SRI</a:t>
            </a:r>
            <a:endParaRPr sz="1200" b="1"/>
          </a:p>
          <a:p>
            <a:pPr marL="0" lvl="0" indent="0" algn="l" rtl="0">
              <a:spcBef>
                <a:spcPts val="0"/>
              </a:spcBef>
              <a:spcAft>
                <a:spcPts val="0"/>
              </a:spcAft>
              <a:buNone/>
            </a:pPr>
            <a:endParaRPr sz="900"/>
          </a:p>
        </p:txBody>
      </p:sp>
      <p:sp>
        <p:nvSpPr>
          <p:cNvPr id="15949" name="Google Shape;15949;p583"/>
          <p:cNvSpPr txBox="1"/>
          <p:nvPr/>
        </p:nvSpPr>
        <p:spPr>
          <a:xfrm>
            <a:off x="5675350" y="4307513"/>
            <a:ext cx="12306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NE reuptake inhibitor</a:t>
            </a:r>
            <a:endParaRPr sz="1200" b="1"/>
          </a:p>
          <a:p>
            <a:pPr marL="0" lvl="0" indent="0" algn="l" rtl="0">
              <a:spcBef>
                <a:spcPts val="0"/>
              </a:spcBef>
              <a:spcAft>
                <a:spcPts val="0"/>
              </a:spcAft>
              <a:buNone/>
            </a:pPr>
            <a:endParaRPr sz="900"/>
          </a:p>
        </p:txBody>
      </p:sp>
      <p:sp>
        <p:nvSpPr>
          <p:cNvPr id="15950" name="Google Shape;15950;p583"/>
          <p:cNvSpPr/>
          <p:nvPr/>
        </p:nvSpPr>
        <p:spPr>
          <a:xfrm>
            <a:off x="4731938" y="2076875"/>
            <a:ext cx="599100" cy="5991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951" name="Google Shape;15951;p583"/>
          <p:cNvCxnSpPr/>
          <p:nvPr/>
        </p:nvCxnSpPr>
        <p:spPr>
          <a:xfrm rot="10800000">
            <a:off x="5075525" y="2353475"/>
            <a:ext cx="2135700" cy="0"/>
          </a:xfrm>
          <a:prstGeom prst="straightConnector1">
            <a:avLst/>
          </a:prstGeom>
          <a:noFill/>
          <a:ln w="9525" cap="flat" cmpd="sng">
            <a:solidFill>
              <a:schemeClr val="dk2"/>
            </a:solidFill>
            <a:prstDash val="solid"/>
            <a:round/>
            <a:headEnd type="none" w="med" len="med"/>
            <a:tailEnd type="triangle" w="med" len="med"/>
          </a:ln>
        </p:spPr>
      </p:cxnSp>
      <p:sp>
        <p:nvSpPr>
          <p:cNvPr id="15952" name="Google Shape;15952;p583"/>
          <p:cNvSpPr txBox="1"/>
          <p:nvPr/>
        </p:nvSpPr>
        <p:spPr>
          <a:xfrm>
            <a:off x="7211225" y="2168675"/>
            <a:ext cx="15618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a:t>
            </a:r>
            <a:endParaRPr sz="1200"/>
          </a:p>
          <a:p>
            <a:pPr marL="0" lvl="0" indent="0" algn="l" rtl="0">
              <a:spcBef>
                <a:spcPts val="0"/>
              </a:spcBef>
              <a:spcAft>
                <a:spcPts val="0"/>
              </a:spcAft>
              <a:buNone/>
            </a:pPr>
            <a:r>
              <a:rPr lang="en" sz="1200"/>
              <a:t>(CYP2D6, CYP2C19)</a:t>
            </a:r>
            <a:endParaRPr sz="1200"/>
          </a:p>
          <a:p>
            <a:pPr marL="0" lvl="0" indent="0" algn="l" rtl="0">
              <a:spcBef>
                <a:spcPts val="0"/>
              </a:spcBef>
              <a:spcAft>
                <a:spcPts val="0"/>
              </a:spcAft>
              <a:buNone/>
            </a:pPr>
            <a:endParaRPr sz="900" b="1"/>
          </a:p>
        </p:txBody>
      </p:sp>
      <p:cxnSp>
        <p:nvCxnSpPr>
          <p:cNvPr id="15953" name="Google Shape;15953;p583"/>
          <p:cNvCxnSpPr/>
          <p:nvPr/>
        </p:nvCxnSpPr>
        <p:spPr>
          <a:xfrm>
            <a:off x="6786938" y="3242975"/>
            <a:ext cx="368100" cy="0"/>
          </a:xfrm>
          <a:prstGeom prst="straightConnector1">
            <a:avLst/>
          </a:prstGeom>
          <a:noFill/>
          <a:ln w="9525" cap="flat" cmpd="sng">
            <a:solidFill>
              <a:schemeClr val="dk2"/>
            </a:solidFill>
            <a:prstDash val="solid"/>
            <a:round/>
            <a:headEnd type="none" w="med" len="med"/>
            <a:tailEnd type="triangle" w="med" len="med"/>
          </a:ln>
        </p:spPr>
      </p:cxnSp>
      <p:sp>
        <p:nvSpPr>
          <p:cNvPr id="15954" name="Google Shape;15954;p583"/>
          <p:cNvSpPr txBox="1"/>
          <p:nvPr/>
        </p:nvSpPr>
        <p:spPr>
          <a:xfrm>
            <a:off x="7254675" y="2957700"/>
            <a:ext cx="18180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effects, sexual dysfunction</a:t>
            </a:r>
            <a:endParaRPr sz="1200"/>
          </a:p>
          <a:p>
            <a:pPr marL="0" lvl="0" indent="0" algn="l" rtl="0">
              <a:spcBef>
                <a:spcPts val="0"/>
              </a:spcBef>
              <a:spcAft>
                <a:spcPts val="0"/>
              </a:spcAft>
              <a:buNone/>
            </a:pPr>
            <a:endParaRPr sz="900" b="1"/>
          </a:p>
        </p:txBody>
      </p:sp>
      <p:cxnSp>
        <p:nvCxnSpPr>
          <p:cNvPr id="15955" name="Google Shape;15955;p583"/>
          <p:cNvCxnSpPr/>
          <p:nvPr/>
        </p:nvCxnSpPr>
        <p:spPr>
          <a:xfrm>
            <a:off x="6566938" y="4653875"/>
            <a:ext cx="368100" cy="0"/>
          </a:xfrm>
          <a:prstGeom prst="straightConnector1">
            <a:avLst/>
          </a:prstGeom>
          <a:noFill/>
          <a:ln w="9525" cap="flat" cmpd="sng">
            <a:solidFill>
              <a:schemeClr val="dk2"/>
            </a:solidFill>
            <a:prstDash val="solid"/>
            <a:round/>
            <a:headEnd type="none" w="med" len="med"/>
            <a:tailEnd type="triangle" w="med" len="med"/>
          </a:ln>
        </p:spPr>
      </p:cxnSp>
      <p:sp>
        <p:nvSpPr>
          <p:cNvPr id="15956" name="Google Shape;15956;p583"/>
          <p:cNvSpPr txBox="1"/>
          <p:nvPr/>
        </p:nvSpPr>
        <p:spPr>
          <a:xfrm>
            <a:off x="6905950" y="4093150"/>
            <a:ext cx="20841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stimulant effects, improvement of ADHD, amelioration of sexual side effects, BP elevation</a:t>
            </a:r>
            <a:endParaRPr sz="900" b="1"/>
          </a:p>
        </p:txBody>
      </p:sp>
      <p:sp>
        <p:nvSpPr>
          <p:cNvPr id="15957" name="Google Shape;15957;p583"/>
          <p:cNvSpPr/>
          <p:nvPr/>
        </p:nvSpPr>
        <p:spPr>
          <a:xfrm>
            <a:off x="4729512" y="2089103"/>
            <a:ext cx="599100" cy="575700"/>
          </a:xfrm>
          <a:prstGeom prst="ellipse">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8" name="Google Shape;15958;p583"/>
          <p:cNvSpPr txBox="1"/>
          <p:nvPr/>
        </p:nvSpPr>
        <p:spPr>
          <a:xfrm>
            <a:off x="6365225" y="3216575"/>
            <a:ext cx="1230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clomipramine</a:t>
            </a:r>
            <a:endParaRPr sz="900"/>
          </a:p>
          <a:p>
            <a:pPr marL="0" lvl="0" indent="0" algn="l" rtl="0">
              <a:spcBef>
                <a:spcPts val="0"/>
              </a:spcBef>
              <a:spcAft>
                <a:spcPts val="0"/>
              </a:spcAft>
              <a:buNone/>
            </a:pPr>
            <a:r>
              <a:rPr lang="en" sz="900"/>
              <a:t>imipramine </a:t>
            </a:r>
            <a:endParaRPr sz="900"/>
          </a:p>
        </p:txBody>
      </p:sp>
      <p:grpSp>
        <p:nvGrpSpPr>
          <p:cNvPr id="15959" name="Google Shape;15959;p583"/>
          <p:cNvGrpSpPr/>
          <p:nvPr/>
        </p:nvGrpSpPr>
        <p:grpSpPr>
          <a:xfrm>
            <a:off x="8174205" y="114477"/>
            <a:ext cx="836480" cy="933248"/>
            <a:chOff x="477995" y="2993185"/>
            <a:chExt cx="1833581" cy="2045700"/>
          </a:xfrm>
        </p:grpSpPr>
        <p:pic>
          <p:nvPicPr>
            <p:cNvPr id="15960" name="Google Shape;15960;p583" descr="clipped result image"/>
            <p:cNvPicPr preferRelativeResize="0"/>
            <p:nvPr/>
          </p:nvPicPr>
          <p:blipFill rotWithShape="1">
            <a:blip r:embed="rId4">
              <a:alphaModFix amt="49000"/>
            </a:blip>
            <a:srcRect/>
            <a:stretch/>
          </p:blipFill>
          <p:spPr>
            <a:xfrm flipH="1">
              <a:off x="725749" y="3901156"/>
              <a:ext cx="1055172" cy="1137729"/>
            </a:xfrm>
            <a:prstGeom prst="rect">
              <a:avLst/>
            </a:prstGeom>
            <a:noFill/>
            <a:ln>
              <a:noFill/>
            </a:ln>
          </p:spPr>
        </p:pic>
        <p:pic>
          <p:nvPicPr>
            <p:cNvPr id="15961" name="Google Shape;15961;p583" descr="clipped result image"/>
            <p:cNvPicPr preferRelativeResize="0"/>
            <p:nvPr/>
          </p:nvPicPr>
          <p:blipFill rotWithShape="1">
            <a:blip r:embed="rId5">
              <a:alphaModFix amt="52000"/>
            </a:blip>
            <a:srcRect/>
            <a:stretch/>
          </p:blipFill>
          <p:spPr>
            <a:xfrm flipH="1">
              <a:off x="477995" y="4778274"/>
              <a:ext cx="463220" cy="231356"/>
            </a:xfrm>
            <a:prstGeom prst="rect">
              <a:avLst/>
            </a:prstGeom>
            <a:noFill/>
            <a:ln>
              <a:noFill/>
            </a:ln>
          </p:spPr>
        </p:pic>
        <p:pic>
          <p:nvPicPr>
            <p:cNvPr id="15962" name="Google Shape;15962;p583" descr="clipped result image"/>
            <p:cNvPicPr preferRelativeResize="0"/>
            <p:nvPr/>
          </p:nvPicPr>
          <p:blipFill rotWithShape="1">
            <a:blip r:embed="rId6">
              <a:alphaModFix/>
            </a:blip>
            <a:srcRect/>
            <a:stretch/>
          </p:blipFill>
          <p:spPr>
            <a:xfrm rot="1787639" flipH="1">
              <a:off x="1276196" y="3413082"/>
              <a:ext cx="664993" cy="782760"/>
            </a:xfrm>
            <a:prstGeom prst="rect">
              <a:avLst/>
            </a:prstGeom>
            <a:noFill/>
            <a:ln>
              <a:noFill/>
            </a:ln>
          </p:spPr>
        </p:pic>
        <p:pic>
          <p:nvPicPr>
            <p:cNvPr id="15963" name="Google Shape;15963;p583" descr="clipped result image"/>
            <p:cNvPicPr preferRelativeResize="0"/>
            <p:nvPr/>
          </p:nvPicPr>
          <p:blipFill rotWithShape="1">
            <a:blip r:embed="rId7">
              <a:alphaModFix/>
            </a:blip>
            <a:srcRect/>
            <a:stretch/>
          </p:blipFill>
          <p:spPr>
            <a:xfrm rot="2014353">
              <a:off x="1624265" y="3093549"/>
              <a:ext cx="556416" cy="641264"/>
            </a:xfrm>
            <a:prstGeom prst="rect">
              <a:avLst/>
            </a:prstGeom>
            <a:noFill/>
            <a:ln>
              <a:noFill/>
            </a:ln>
          </p:spPr>
        </p:pic>
      </p:gr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Shape 15967"/>
        <p:cNvGrpSpPr/>
        <p:nvPr/>
      </p:nvGrpSpPr>
      <p:grpSpPr>
        <a:xfrm>
          <a:off x="0" y="0"/>
          <a:ext cx="0" cy="0"/>
          <a:chOff x="0" y="0"/>
          <a:chExt cx="0" cy="0"/>
        </a:xfrm>
      </p:grpSpPr>
      <p:pic>
        <p:nvPicPr>
          <p:cNvPr id="15968" name="Google Shape;15968;p584"/>
          <p:cNvPicPr preferRelativeResize="0"/>
          <p:nvPr/>
        </p:nvPicPr>
        <p:blipFill>
          <a:blip r:embed="rId3">
            <a:alphaModFix/>
          </a:blip>
          <a:stretch>
            <a:fillRect/>
          </a:stretch>
        </p:blipFill>
        <p:spPr>
          <a:xfrm>
            <a:off x="3301022" y="1358779"/>
            <a:ext cx="3953649" cy="3110076"/>
          </a:xfrm>
          <a:prstGeom prst="rect">
            <a:avLst/>
          </a:prstGeom>
          <a:noFill/>
          <a:ln>
            <a:noFill/>
          </a:ln>
        </p:spPr>
      </p:pic>
      <p:sp>
        <p:nvSpPr>
          <p:cNvPr id="15969" name="Google Shape;15969;p584"/>
          <p:cNvSpPr txBox="1"/>
          <p:nvPr/>
        </p:nvSpPr>
        <p:spPr>
          <a:xfrm>
            <a:off x="5691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500" b="1">
                <a:solidFill>
                  <a:schemeClr val="dk1"/>
                </a:solidFill>
              </a:rPr>
              <a:t>Amitriptyline (Elavil) - TCA</a:t>
            </a:r>
            <a:endParaRPr sz="1500" b="1"/>
          </a:p>
        </p:txBody>
      </p:sp>
      <p:sp>
        <p:nvSpPr>
          <p:cNvPr id="15970" name="Google Shape;15970;p584"/>
          <p:cNvSpPr txBox="1"/>
          <p:nvPr/>
        </p:nvSpPr>
        <p:spPr>
          <a:xfrm>
            <a:off x="3256250" y="4340525"/>
            <a:ext cx="15090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anticholinergic</a:t>
            </a:r>
            <a:endParaRPr sz="1200" b="1"/>
          </a:p>
          <a:p>
            <a:pPr marL="0" lvl="0" indent="0" algn="l" rtl="0">
              <a:spcBef>
                <a:spcPts val="0"/>
              </a:spcBef>
              <a:spcAft>
                <a:spcPts val="0"/>
              </a:spcAft>
              <a:buNone/>
            </a:pPr>
            <a:r>
              <a:rPr lang="en" sz="1200" b="1"/>
              <a:t>(antimuscarinic)</a:t>
            </a:r>
            <a:endParaRPr sz="1200" b="1"/>
          </a:p>
          <a:p>
            <a:pPr marL="0" lvl="0" indent="0" algn="l" rtl="0">
              <a:spcBef>
                <a:spcPts val="0"/>
              </a:spcBef>
              <a:spcAft>
                <a:spcPts val="0"/>
              </a:spcAft>
              <a:buNone/>
            </a:pPr>
            <a:endParaRPr sz="900"/>
          </a:p>
        </p:txBody>
      </p:sp>
      <p:cxnSp>
        <p:nvCxnSpPr>
          <p:cNvPr id="15971" name="Google Shape;15971;p584"/>
          <p:cNvCxnSpPr/>
          <p:nvPr/>
        </p:nvCxnSpPr>
        <p:spPr>
          <a:xfrm rot="10800000">
            <a:off x="2561575" y="4585413"/>
            <a:ext cx="633300" cy="0"/>
          </a:xfrm>
          <a:prstGeom prst="straightConnector1">
            <a:avLst/>
          </a:prstGeom>
          <a:noFill/>
          <a:ln w="9525" cap="flat" cmpd="sng">
            <a:solidFill>
              <a:schemeClr val="dk2"/>
            </a:solidFill>
            <a:prstDash val="solid"/>
            <a:round/>
            <a:headEnd type="none" w="med" len="med"/>
            <a:tailEnd type="triangle" w="med" len="med"/>
          </a:ln>
        </p:spPr>
      </p:cxnSp>
      <p:sp>
        <p:nvSpPr>
          <p:cNvPr id="15972" name="Google Shape;15972;p584"/>
          <p:cNvSpPr txBox="1"/>
          <p:nvPr/>
        </p:nvSpPr>
        <p:spPr>
          <a:xfrm>
            <a:off x="2544600" y="5235175"/>
            <a:ext cx="5578800" cy="1203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Some tricyclics have equal or greater potency for SERT inhibition (e.g., clomipramine); others are more selective for NET inhibition (e.g., desipramine, maprotiline, 335 STAHL’S ESSENTIAL PSYCHOPHARMACOLOGY 5HT2C 5HT2A Na+ sodium channel blocker A B C TCA SERT H1 NET α1 M1 H1 Na+ sodium channel blocker SERT H1 NET α1 M1 H1 Na+ sodium channel blocker H1 NET α1 M1 H1 Figure 7-67 Icons of tricyclic antidepressants (TCAs). All tricyclic antidepressants block reuptake of norepinephrine and are antagonists at histamine 1 (H1), α1-adrenergic, and muscarinic cholinergic receptors; they also block voltagesensitive sodium channels (A, B, and C). Some TCAs are also potent inhibitors of the serotonin reuptake pump (A, C), and some may additionally be antagonists at serotonin 2A and 2C receptors (C). nortriptyline, protriptyline) (Figure 7-67B). Most, however, block both serotonin and norepinephrine reuptake to some extent (Figure 7-67A). In addition, some TCAs have antagonist actions at 5HT2A and 5HT2C receptors, which could contribute to the therapeutic profile of those tricyclics that have such pharmacological actions (Figure 7-67C). The major limitation to the TCAs has never been their efficacy: these are quite effective agents. The problem with drugs in this class is the fact that all of them share at least four other unwanted pharmacological actions, namely, blockade of muscarinic cholinergic receptors, H1 histamine receptors, α1-adrenergic receptors, and voltagesensitive sodium channels (Figure 7-67). As already discussed, blockade of H1 receptors causes sedation and may cause weight gain (see Chapter 5 and Figure 5-13A). Blockade of muscarinic cholinergic receptors, also known as anticholinergic actions, causes dry mouth, blurred vision, urinary retention, and constipation (Figure 5-8). Blockade of α1-adrenergic receptors may be therapeutic but also causes orthostatic hypotension and dizziness (Figure 5-13B). Tricyclic antidepressants also weakly block voltage-sensitive sodium channels in the heart and brain at therapeutic doses; in overdose, this action is thought to be the cause of coma and seizures due to central nervous system actions, and cardiac arrhythmias and cardiac arrest and death due to peripheral cardiac actions (Figure 7-68). The lethal dose of a TCA is only about a 30-day supply of drug. For this reason, it has been said that each time you are giving the patient a 1-month’s prescription for a TCA, you are handing them a loaded gun. Obviously, this is often not a good idea in the treatment of a disorder associated with so much suicide; thus, TCAs have largely fallen out of favor except for patients who fail to respond to the various first-line drugs for depression discussed up to this point in this chapter. Monoamine Oxidase Inhibitors (MAOIs) The first clinically effective drugs for depression ever discovered were inhibitors of the enzyme monoamine oxidase (MAO). They were found by accident when an anti-tuberculosis drug was observed to help depression that coexisted in some of the patients who had tuberculosis. This anti-tuberculosis drug, iproniazid, was eventually found to work in depression by inhibiting the enzyme MAO. However, inhibition of MAO was unrelated to its anti-tubercular actions. Although best known as powerful drugs to treat depression, the monoamine oxidase inhibitors (MAOIs) are also highly effective therapeutic agents for certain anxiety disorders such as panic disorder and social anxiety disorder. MAOIs</a:t>
            </a:r>
            <a:endParaRPr/>
          </a:p>
        </p:txBody>
      </p:sp>
      <p:sp>
        <p:nvSpPr>
          <p:cNvPr id="15973" name="Google Shape;15973;p584"/>
          <p:cNvSpPr txBox="1"/>
          <p:nvPr/>
        </p:nvSpPr>
        <p:spPr>
          <a:xfrm>
            <a:off x="6355700" y="3076546"/>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SRI</a:t>
            </a:r>
            <a:endParaRPr sz="1200" b="1"/>
          </a:p>
          <a:p>
            <a:pPr marL="0" lvl="0" indent="0" algn="l" rtl="0">
              <a:spcBef>
                <a:spcPts val="0"/>
              </a:spcBef>
              <a:spcAft>
                <a:spcPts val="0"/>
              </a:spcAft>
              <a:buNone/>
            </a:pPr>
            <a:endParaRPr sz="900"/>
          </a:p>
        </p:txBody>
      </p:sp>
      <p:sp>
        <p:nvSpPr>
          <p:cNvPr id="15974" name="Google Shape;15974;p584"/>
          <p:cNvSpPr txBox="1"/>
          <p:nvPr/>
        </p:nvSpPr>
        <p:spPr>
          <a:xfrm>
            <a:off x="5675350" y="4307513"/>
            <a:ext cx="12306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NE reuptake inhibitor</a:t>
            </a:r>
            <a:endParaRPr sz="1200" b="1"/>
          </a:p>
          <a:p>
            <a:pPr marL="0" lvl="0" indent="0" algn="l" rtl="0">
              <a:spcBef>
                <a:spcPts val="0"/>
              </a:spcBef>
              <a:spcAft>
                <a:spcPts val="0"/>
              </a:spcAft>
              <a:buNone/>
            </a:pPr>
            <a:endParaRPr sz="900"/>
          </a:p>
        </p:txBody>
      </p:sp>
      <p:sp>
        <p:nvSpPr>
          <p:cNvPr id="15975" name="Google Shape;15975;p584"/>
          <p:cNvSpPr txBox="1"/>
          <p:nvPr/>
        </p:nvSpPr>
        <p:spPr>
          <a:xfrm>
            <a:off x="880300" y="4093150"/>
            <a:ext cx="20478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dry mouth, blurred vision, urinary retention, constipation, cognitive impairment, delirium</a:t>
            </a:r>
            <a:endParaRPr sz="900" b="1"/>
          </a:p>
        </p:txBody>
      </p:sp>
      <p:sp>
        <p:nvSpPr>
          <p:cNvPr id="15976" name="Google Shape;15976;p584"/>
          <p:cNvSpPr/>
          <p:nvPr/>
        </p:nvSpPr>
        <p:spPr>
          <a:xfrm>
            <a:off x="4731938" y="2076875"/>
            <a:ext cx="599100" cy="5991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977" name="Google Shape;15977;p584"/>
          <p:cNvCxnSpPr/>
          <p:nvPr/>
        </p:nvCxnSpPr>
        <p:spPr>
          <a:xfrm rot="10800000">
            <a:off x="5075525" y="2353475"/>
            <a:ext cx="2135700" cy="0"/>
          </a:xfrm>
          <a:prstGeom prst="straightConnector1">
            <a:avLst/>
          </a:prstGeom>
          <a:noFill/>
          <a:ln w="9525" cap="flat" cmpd="sng">
            <a:solidFill>
              <a:schemeClr val="dk2"/>
            </a:solidFill>
            <a:prstDash val="solid"/>
            <a:round/>
            <a:headEnd type="none" w="med" len="med"/>
            <a:tailEnd type="triangle" w="med" len="med"/>
          </a:ln>
        </p:spPr>
      </p:cxnSp>
      <p:sp>
        <p:nvSpPr>
          <p:cNvPr id="15978" name="Google Shape;15978;p584"/>
          <p:cNvSpPr txBox="1"/>
          <p:nvPr/>
        </p:nvSpPr>
        <p:spPr>
          <a:xfrm>
            <a:off x="7211225" y="2168675"/>
            <a:ext cx="15618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a:t>
            </a:r>
            <a:endParaRPr sz="1200"/>
          </a:p>
          <a:p>
            <a:pPr marL="0" lvl="0" indent="0" algn="l" rtl="0">
              <a:spcBef>
                <a:spcPts val="0"/>
              </a:spcBef>
              <a:spcAft>
                <a:spcPts val="0"/>
              </a:spcAft>
              <a:buNone/>
            </a:pPr>
            <a:r>
              <a:rPr lang="en" sz="1200"/>
              <a:t>(CYP2D6, CYP2C19)</a:t>
            </a:r>
            <a:endParaRPr sz="1200"/>
          </a:p>
          <a:p>
            <a:pPr marL="0" lvl="0" indent="0" algn="l" rtl="0">
              <a:spcBef>
                <a:spcPts val="0"/>
              </a:spcBef>
              <a:spcAft>
                <a:spcPts val="0"/>
              </a:spcAft>
              <a:buNone/>
            </a:pPr>
            <a:endParaRPr sz="900" b="1"/>
          </a:p>
        </p:txBody>
      </p:sp>
      <p:cxnSp>
        <p:nvCxnSpPr>
          <p:cNvPr id="15979" name="Google Shape;15979;p584"/>
          <p:cNvCxnSpPr/>
          <p:nvPr/>
        </p:nvCxnSpPr>
        <p:spPr>
          <a:xfrm>
            <a:off x="6786938" y="3242975"/>
            <a:ext cx="368100" cy="0"/>
          </a:xfrm>
          <a:prstGeom prst="straightConnector1">
            <a:avLst/>
          </a:prstGeom>
          <a:noFill/>
          <a:ln w="9525" cap="flat" cmpd="sng">
            <a:solidFill>
              <a:schemeClr val="dk2"/>
            </a:solidFill>
            <a:prstDash val="solid"/>
            <a:round/>
            <a:headEnd type="none" w="med" len="med"/>
            <a:tailEnd type="triangle" w="med" len="med"/>
          </a:ln>
        </p:spPr>
      </p:cxnSp>
      <p:sp>
        <p:nvSpPr>
          <p:cNvPr id="15980" name="Google Shape;15980;p584"/>
          <p:cNvSpPr txBox="1"/>
          <p:nvPr/>
        </p:nvSpPr>
        <p:spPr>
          <a:xfrm>
            <a:off x="7254675" y="2957700"/>
            <a:ext cx="18180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effects, sexual dysfunction</a:t>
            </a:r>
            <a:endParaRPr sz="1200"/>
          </a:p>
          <a:p>
            <a:pPr marL="0" lvl="0" indent="0" algn="l" rtl="0">
              <a:spcBef>
                <a:spcPts val="0"/>
              </a:spcBef>
              <a:spcAft>
                <a:spcPts val="0"/>
              </a:spcAft>
              <a:buNone/>
            </a:pPr>
            <a:endParaRPr sz="900" b="1"/>
          </a:p>
        </p:txBody>
      </p:sp>
      <p:cxnSp>
        <p:nvCxnSpPr>
          <p:cNvPr id="15981" name="Google Shape;15981;p584"/>
          <p:cNvCxnSpPr/>
          <p:nvPr/>
        </p:nvCxnSpPr>
        <p:spPr>
          <a:xfrm>
            <a:off x="6566938" y="4653875"/>
            <a:ext cx="368100" cy="0"/>
          </a:xfrm>
          <a:prstGeom prst="straightConnector1">
            <a:avLst/>
          </a:prstGeom>
          <a:noFill/>
          <a:ln w="9525" cap="flat" cmpd="sng">
            <a:solidFill>
              <a:schemeClr val="dk2"/>
            </a:solidFill>
            <a:prstDash val="solid"/>
            <a:round/>
            <a:headEnd type="none" w="med" len="med"/>
            <a:tailEnd type="triangle" w="med" len="med"/>
          </a:ln>
        </p:spPr>
      </p:cxnSp>
      <p:sp>
        <p:nvSpPr>
          <p:cNvPr id="15982" name="Google Shape;15982;p584"/>
          <p:cNvSpPr txBox="1"/>
          <p:nvPr/>
        </p:nvSpPr>
        <p:spPr>
          <a:xfrm>
            <a:off x="6905950" y="4093150"/>
            <a:ext cx="20841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stimulant effects, improvement of ADHD, amelioration of sexual side effects, BP elevation</a:t>
            </a:r>
            <a:endParaRPr sz="900" b="1"/>
          </a:p>
        </p:txBody>
      </p:sp>
      <p:sp>
        <p:nvSpPr>
          <p:cNvPr id="15983" name="Google Shape;15983;p584"/>
          <p:cNvSpPr/>
          <p:nvPr/>
        </p:nvSpPr>
        <p:spPr>
          <a:xfrm>
            <a:off x="4729512" y="2089103"/>
            <a:ext cx="599100" cy="575700"/>
          </a:xfrm>
          <a:prstGeom prst="ellipse">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4" name="Google Shape;15984;p584"/>
          <p:cNvSpPr txBox="1"/>
          <p:nvPr/>
        </p:nvSpPr>
        <p:spPr>
          <a:xfrm>
            <a:off x="6365225" y="3216575"/>
            <a:ext cx="1230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clomipramine</a:t>
            </a:r>
            <a:endParaRPr sz="900"/>
          </a:p>
          <a:p>
            <a:pPr marL="0" lvl="0" indent="0" algn="l" rtl="0">
              <a:spcBef>
                <a:spcPts val="0"/>
              </a:spcBef>
              <a:spcAft>
                <a:spcPts val="0"/>
              </a:spcAft>
              <a:buNone/>
            </a:pPr>
            <a:r>
              <a:rPr lang="en" sz="900"/>
              <a:t>imipramine </a:t>
            </a:r>
            <a:endParaRPr sz="900"/>
          </a:p>
        </p:txBody>
      </p:sp>
      <p:grpSp>
        <p:nvGrpSpPr>
          <p:cNvPr id="15985" name="Google Shape;15985;p584"/>
          <p:cNvGrpSpPr/>
          <p:nvPr/>
        </p:nvGrpSpPr>
        <p:grpSpPr>
          <a:xfrm>
            <a:off x="8174205" y="114477"/>
            <a:ext cx="836480" cy="933248"/>
            <a:chOff x="477995" y="2993185"/>
            <a:chExt cx="1833581" cy="2045700"/>
          </a:xfrm>
        </p:grpSpPr>
        <p:pic>
          <p:nvPicPr>
            <p:cNvPr id="15986" name="Google Shape;15986;p584" descr="clipped result image"/>
            <p:cNvPicPr preferRelativeResize="0"/>
            <p:nvPr/>
          </p:nvPicPr>
          <p:blipFill rotWithShape="1">
            <a:blip r:embed="rId4">
              <a:alphaModFix amt="49000"/>
            </a:blip>
            <a:srcRect/>
            <a:stretch/>
          </p:blipFill>
          <p:spPr>
            <a:xfrm flipH="1">
              <a:off x="725749" y="3901156"/>
              <a:ext cx="1055172" cy="1137729"/>
            </a:xfrm>
            <a:prstGeom prst="rect">
              <a:avLst/>
            </a:prstGeom>
            <a:noFill/>
            <a:ln>
              <a:noFill/>
            </a:ln>
          </p:spPr>
        </p:pic>
        <p:pic>
          <p:nvPicPr>
            <p:cNvPr id="15987" name="Google Shape;15987;p584" descr="clipped result image"/>
            <p:cNvPicPr preferRelativeResize="0"/>
            <p:nvPr/>
          </p:nvPicPr>
          <p:blipFill rotWithShape="1">
            <a:blip r:embed="rId5">
              <a:alphaModFix amt="52000"/>
            </a:blip>
            <a:srcRect/>
            <a:stretch/>
          </p:blipFill>
          <p:spPr>
            <a:xfrm flipH="1">
              <a:off x="477995" y="4778274"/>
              <a:ext cx="463220" cy="231356"/>
            </a:xfrm>
            <a:prstGeom prst="rect">
              <a:avLst/>
            </a:prstGeom>
            <a:noFill/>
            <a:ln>
              <a:noFill/>
            </a:ln>
          </p:spPr>
        </p:pic>
        <p:pic>
          <p:nvPicPr>
            <p:cNvPr id="15988" name="Google Shape;15988;p584" descr="clipped result image"/>
            <p:cNvPicPr preferRelativeResize="0"/>
            <p:nvPr/>
          </p:nvPicPr>
          <p:blipFill rotWithShape="1">
            <a:blip r:embed="rId6">
              <a:alphaModFix/>
            </a:blip>
            <a:srcRect/>
            <a:stretch/>
          </p:blipFill>
          <p:spPr>
            <a:xfrm rot="1787639" flipH="1">
              <a:off x="1276196" y="3413082"/>
              <a:ext cx="664993" cy="782760"/>
            </a:xfrm>
            <a:prstGeom prst="rect">
              <a:avLst/>
            </a:prstGeom>
            <a:noFill/>
            <a:ln>
              <a:noFill/>
            </a:ln>
          </p:spPr>
        </p:pic>
        <p:pic>
          <p:nvPicPr>
            <p:cNvPr id="15989" name="Google Shape;15989;p584" descr="clipped result image"/>
            <p:cNvPicPr preferRelativeResize="0"/>
            <p:nvPr/>
          </p:nvPicPr>
          <p:blipFill rotWithShape="1">
            <a:blip r:embed="rId7">
              <a:alphaModFix/>
            </a:blip>
            <a:srcRect/>
            <a:stretch/>
          </p:blipFill>
          <p:spPr>
            <a:xfrm rot="2014353">
              <a:off x="1624265" y="3093549"/>
              <a:ext cx="556416" cy="641264"/>
            </a:xfrm>
            <a:prstGeom prst="rect">
              <a:avLst/>
            </a:prstGeom>
            <a:noFill/>
            <a:ln>
              <a:noFill/>
            </a:ln>
          </p:spPr>
        </p:pic>
      </p:gr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Shape 15993"/>
        <p:cNvGrpSpPr/>
        <p:nvPr/>
      </p:nvGrpSpPr>
      <p:grpSpPr>
        <a:xfrm>
          <a:off x="0" y="0"/>
          <a:ext cx="0" cy="0"/>
          <a:chOff x="0" y="0"/>
          <a:chExt cx="0" cy="0"/>
        </a:xfrm>
      </p:grpSpPr>
      <p:pic>
        <p:nvPicPr>
          <p:cNvPr id="15994" name="Google Shape;15994;p585"/>
          <p:cNvPicPr preferRelativeResize="0"/>
          <p:nvPr/>
        </p:nvPicPr>
        <p:blipFill>
          <a:blip r:embed="rId3">
            <a:alphaModFix/>
          </a:blip>
          <a:stretch>
            <a:fillRect/>
          </a:stretch>
        </p:blipFill>
        <p:spPr>
          <a:xfrm>
            <a:off x="3301022" y="1358779"/>
            <a:ext cx="3953649" cy="3110076"/>
          </a:xfrm>
          <a:prstGeom prst="rect">
            <a:avLst/>
          </a:prstGeom>
          <a:noFill/>
          <a:ln>
            <a:noFill/>
          </a:ln>
        </p:spPr>
      </p:pic>
      <p:sp>
        <p:nvSpPr>
          <p:cNvPr id="15995" name="Google Shape;15995;p585"/>
          <p:cNvSpPr txBox="1"/>
          <p:nvPr/>
        </p:nvSpPr>
        <p:spPr>
          <a:xfrm>
            <a:off x="5691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500" b="1">
                <a:solidFill>
                  <a:schemeClr val="dk1"/>
                </a:solidFill>
              </a:rPr>
              <a:t>Amitriptyline (Elavil) - TCA</a:t>
            </a:r>
            <a:endParaRPr sz="1500" b="1"/>
          </a:p>
        </p:txBody>
      </p:sp>
      <p:sp>
        <p:nvSpPr>
          <p:cNvPr id="15996" name="Google Shape;15996;p585"/>
          <p:cNvSpPr txBox="1"/>
          <p:nvPr/>
        </p:nvSpPr>
        <p:spPr>
          <a:xfrm>
            <a:off x="2612775" y="1888650"/>
            <a:ext cx="12306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Alpha1 adrenergic antagonist</a:t>
            </a:r>
            <a:endParaRPr sz="1200" b="1"/>
          </a:p>
          <a:p>
            <a:pPr marL="0" lvl="0" indent="0" algn="l" rtl="0">
              <a:spcBef>
                <a:spcPts val="0"/>
              </a:spcBef>
              <a:spcAft>
                <a:spcPts val="0"/>
              </a:spcAft>
              <a:buNone/>
            </a:pPr>
            <a:endParaRPr sz="1200"/>
          </a:p>
        </p:txBody>
      </p:sp>
      <p:sp>
        <p:nvSpPr>
          <p:cNvPr id="15997" name="Google Shape;15997;p585"/>
          <p:cNvSpPr txBox="1"/>
          <p:nvPr/>
        </p:nvSpPr>
        <p:spPr>
          <a:xfrm>
            <a:off x="3256250" y="4340525"/>
            <a:ext cx="15090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anticholinergic</a:t>
            </a:r>
            <a:endParaRPr sz="1200" b="1"/>
          </a:p>
          <a:p>
            <a:pPr marL="0" lvl="0" indent="0" algn="l" rtl="0">
              <a:spcBef>
                <a:spcPts val="0"/>
              </a:spcBef>
              <a:spcAft>
                <a:spcPts val="0"/>
              </a:spcAft>
              <a:buNone/>
            </a:pPr>
            <a:r>
              <a:rPr lang="en" sz="1200" b="1"/>
              <a:t>(antimuscarinic)</a:t>
            </a:r>
            <a:endParaRPr sz="1200" b="1"/>
          </a:p>
          <a:p>
            <a:pPr marL="0" lvl="0" indent="0" algn="l" rtl="0">
              <a:spcBef>
                <a:spcPts val="0"/>
              </a:spcBef>
              <a:spcAft>
                <a:spcPts val="0"/>
              </a:spcAft>
              <a:buNone/>
            </a:pPr>
            <a:endParaRPr sz="900"/>
          </a:p>
        </p:txBody>
      </p:sp>
      <p:cxnSp>
        <p:nvCxnSpPr>
          <p:cNvPr id="15998" name="Google Shape;15998;p585"/>
          <p:cNvCxnSpPr/>
          <p:nvPr/>
        </p:nvCxnSpPr>
        <p:spPr>
          <a:xfrm rot="10800000">
            <a:off x="2561575" y="4585413"/>
            <a:ext cx="633300" cy="0"/>
          </a:xfrm>
          <a:prstGeom prst="straightConnector1">
            <a:avLst/>
          </a:prstGeom>
          <a:noFill/>
          <a:ln w="9525" cap="flat" cmpd="sng">
            <a:solidFill>
              <a:schemeClr val="dk2"/>
            </a:solidFill>
            <a:prstDash val="solid"/>
            <a:round/>
            <a:headEnd type="none" w="med" len="med"/>
            <a:tailEnd type="triangle" w="med" len="med"/>
          </a:ln>
        </p:spPr>
      </p:cxnSp>
      <p:sp>
        <p:nvSpPr>
          <p:cNvPr id="15999" name="Google Shape;15999;p585"/>
          <p:cNvSpPr txBox="1"/>
          <p:nvPr/>
        </p:nvSpPr>
        <p:spPr>
          <a:xfrm>
            <a:off x="2544600" y="5235175"/>
            <a:ext cx="5578800" cy="1203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Some tricyclics have equal or greater potency for SERT inhibition (e.g., clomipramine); others are more selective for NET inhibition (e.g., desipramine, maprotiline, 335 STAHL’S ESSENTIAL PSYCHOPHARMACOLOGY 5HT2C 5HT2A Na+ sodium channel blocker A B C TCA SERT H1 NET α1 M1 H1 Na+ sodium channel blocker SERT H1 NET α1 M1 H1 Na+ sodium channel blocker H1 NET α1 M1 H1 Figure 7-67 Icons of tricyclic antidepressants (TCAs). All tricyclic antidepressants block reuptake of norepinephrine and are antagonists at histamine 1 (H1), α1-adrenergic, and muscarinic cholinergic receptors; they also block voltagesensitive sodium channels (A, B, and C). Some TCAs are also potent inhibitors of the serotonin reuptake pump (A, C), and some may additionally be antagonists at serotonin 2A and 2C receptors (C). nortriptyline, protriptyline) (Figure 7-67B). Most, however, block both serotonin and norepinephrine reuptake to some extent (Figure 7-67A). In addition, some TCAs have antagonist actions at 5HT2A and 5HT2C receptors, which could contribute to the therapeutic profile of those tricyclics that have such pharmacological actions (Figure 7-67C). The major limitation to the TCAs has never been their efficacy: these are quite effective agents. The problem with drugs in this class is the fact that all of them share at least four other unwanted pharmacological actions, namely, blockade of muscarinic cholinergic receptors, H1 histamine receptors, α1-adrenergic receptors, and voltagesensitive sodium channels (Figure 7-67). As already discussed, blockade of H1 receptors causes sedation and may cause weight gain (see Chapter 5 and Figure 5-13A). Blockade of muscarinic cholinergic receptors, also known as anticholinergic actions, causes dry mouth, blurred vision, urinary retention, and constipation (Figure 5-8). Blockade of α1-adrenergic receptors may be therapeutic but also causes orthostatic hypotension and dizziness (Figure 5-13B). Tricyclic antidepressants also weakly block voltage-sensitive sodium channels in the heart and brain at therapeutic doses; in overdose, this action is thought to be the cause of coma and seizures due to central nervous system actions, and cardiac arrhythmias and cardiac arrest and death due to peripheral cardiac actions (Figure 7-68). The lethal dose of a TCA is only about a 30-day supply of drug. For this reason, it has been said that each time you are giving the patient a 1-month’s prescription for a TCA, you are handing them a loaded gun. Obviously, this is often not a good idea in the treatment of a disorder associated with so much suicide; thus, TCAs have largely fallen out of favor except for patients who fail to respond to the various first-line drugs for depression discussed up to this point in this chapter. Monoamine Oxidase Inhibitors (MAOIs) The first clinically effective drugs for depression ever discovered were inhibitors of the enzyme monoamine oxidase (MAO). They were found by accident when an anti-tuberculosis drug was observed to help depression that coexisted in some of the patients who had tuberculosis. This anti-tuberculosis drug, iproniazid, was eventually found to work in depression by inhibiting the enzyme MAO. However, inhibition of MAO was unrelated to its anti-tubercular actions. Although best known as powerful drugs to treat depression, the monoamine oxidase inhibitors (MAOIs) are also highly effective therapeutic agents for certain anxiety disorders such as panic disorder and social anxiety disorder. MAOIs</a:t>
            </a:r>
            <a:endParaRPr/>
          </a:p>
        </p:txBody>
      </p:sp>
      <p:sp>
        <p:nvSpPr>
          <p:cNvPr id="16000" name="Google Shape;16000;p585"/>
          <p:cNvSpPr txBox="1"/>
          <p:nvPr/>
        </p:nvSpPr>
        <p:spPr>
          <a:xfrm>
            <a:off x="6355700" y="3076546"/>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SRI</a:t>
            </a:r>
            <a:endParaRPr sz="1200" b="1"/>
          </a:p>
          <a:p>
            <a:pPr marL="0" lvl="0" indent="0" algn="l" rtl="0">
              <a:spcBef>
                <a:spcPts val="0"/>
              </a:spcBef>
              <a:spcAft>
                <a:spcPts val="0"/>
              </a:spcAft>
              <a:buNone/>
            </a:pPr>
            <a:endParaRPr sz="900"/>
          </a:p>
        </p:txBody>
      </p:sp>
      <p:sp>
        <p:nvSpPr>
          <p:cNvPr id="16001" name="Google Shape;16001;p585"/>
          <p:cNvSpPr txBox="1"/>
          <p:nvPr/>
        </p:nvSpPr>
        <p:spPr>
          <a:xfrm>
            <a:off x="5675350" y="4307513"/>
            <a:ext cx="12306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NE reuptake inhibitor</a:t>
            </a:r>
            <a:endParaRPr sz="1200" b="1"/>
          </a:p>
          <a:p>
            <a:pPr marL="0" lvl="0" indent="0" algn="l" rtl="0">
              <a:spcBef>
                <a:spcPts val="0"/>
              </a:spcBef>
              <a:spcAft>
                <a:spcPts val="0"/>
              </a:spcAft>
              <a:buNone/>
            </a:pPr>
            <a:endParaRPr sz="900"/>
          </a:p>
        </p:txBody>
      </p:sp>
      <p:sp>
        <p:nvSpPr>
          <p:cNvPr id="16002" name="Google Shape;16002;p585"/>
          <p:cNvSpPr txBox="1"/>
          <p:nvPr/>
        </p:nvSpPr>
        <p:spPr>
          <a:xfrm>
            <a:off x="880300" y="4093150"/>
            <a:ext cx="20478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dry mouth, blurred vision, urinary retention, constipation, cognitive impairment, delirium</a:t>
            </a:r>
            <a:endParaRPr sz="900" b="1"/>
          </a:p>
        </p:txBody>
      </p:sp>
      <p:sp>
        <p:nvSpPr>
          <p:cNvPr id="16003" name="Google Shape;16003;p585"/>
          <p:cNvSpPr/>
          <p:nvPr/>
        </p:nvSpPr>
        <p:spPr>
          <a:xfrm>
            <a:off x="4731938" y="2076875"/>
            <a:ext cx="599100" cy="5991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004" name="Google Shape;16004;p585"/>
          <p:cNvCxnSpPr/>
          <p:nvPr/>
        </p:nvCxnSpPr>
        <p:spPr>
          <a:xfrm rot="10800000">
            <a:off x="5075525" y="2353475"/>
            <a:ext cx="2135700" cy="0"/>
          </a:xfrm>
          <a:prstGeom prst="straightConnector1">
            <a:avLst/>
          </a:prstGeom>
          <a:noFill/>
          <a:ln w="9525" cap="flat" cmpd="sng">
            <a:solidFill>
              <a:schemeClr val="dk2"/>
            </a:solidFill>
            <a:prstDash val="solid"/>
            <a:round/>
            <a:headEnd type="none" w="med" len="med"/>
            <a:tailEnd type="triangle" w="med" len="med"/>
          </a:ln>
        </p:spPr>
      </p:cxnSp>
      <p:sp>
        <p:nvSpPr>
          <p:cNvPr id="16005" name="Google Shape;16005;p585"/>
          <p:cNvSpPr txBox="1"/>
          <p:nvPr/>
        </p:nvSpPr>
        <p:spPr>
          <a:xfrm>
            <a:off x="7211225" y="2168675"/>
            <a:ext cx="15618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a:t>
            </a:r>
            <a:endParaRPr sz="1200"/>
          </a:p>
          <a:p>
            <a:pPr marL="0" lvl="0" indent="0" algn="l" rtl="0">
              <a:spcBef>
                <a:spcPts val="0"/>
              </a:spcBef>
              <a:spcAft>
                <a:spcPts val="0"/>
              </a:spcAft>
              <a:buNone/>
            </a:pPr>
            <a:r>
              <a:rPr lang="en" sz="1200"/>
              <a:t>(CYP2D6, CYP2C19)</a:t>
            </a:r>
            <a:endParaRPr sz="1200"/>
          </a:p>
          <a:p>
            <a:pPr marL="0" lvl="0" indent="0" algn="l" rtl="0">
              <a:spcBef>
                <a:spcPts val="0"/>
              </a:spcBef>
              <a:spcAft>
                <a:spcPts val="0"/>
              </a:spcAft>
              <a:buNone/>
            </a:pPr>
            <a:endParaRPr sz="900" b="1"/>
          </a:p>
        </p:txBody>
      </p:sp>
      <p:cxnSp>
        <p:nvCxnSpPr>
          <p:cNvPr id="16006" name="Google Shape;16006;p585"/>
          <p:cNvCxnSpPr/>
          <p:nvPr/>
        </p:nvCxnSpPr>
        <p:spPr>
          <a:xfrm>
            <a:off x="6786938" y="3242975"/>
            <a:ext cx="368100" cy="0"/>
          </a:xfrm>
          <a:prstGeom prst="straightConnector1">
            <a:avLst/>
          </a:prstGeom>
          <a:noFill/>
          <a:ln w="9525" cap="flat" cmpd="sng">
            <a:solidFill>
              <a:schemeClr val="dk2"/>
            </a:solidFill>
            <a:prstDash val="solid"/>
            <a:round/>
            <a:headEnd type="none" w="med" len="med"/>
            <a:tailEnd type="triangle" w="med" len="med"/>
          </a:ln>
        </p:spPr>
      </p:cxnSp>
      <p:sp>
        <p:nvSpPr>
          <p:cNvPr id="16007" name="Google Shape;16007;p585"/>
          <p:cNvSpPr txBox="1"/>
          <p:nvPr/>
        </p:nvSpPr>
        <p:spPr>
          <a:xfrm>
            <a:off x="7254675" y="2957700"/>
            <a:ext cx="18180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effects, sexual dysfunction</a:t>
            </a:r>
            <a:endParaRPr sz="1200"/>
          </a:p>
          <a:p>
            <a:pPr marL="0" lvl="0" indent="0" algn="l" rtl="0">
              <a:spcBef>
                <a:spcPts val="0"/>
              </a:spcBef>
              <a:spcAft>
                <a:spcPts val="0"/>
              </a:spcAft>
              <a:buNone/>
            </a:pPr>
            <a:endParaRPr sz="900" b="1"/>
          </a:p>
        </p:txBody>
      </p:sp>
      <p:cxnSp>
        <p:nvCxnSpPr>
          <p:cNvPr id="16008" name="Google Shape;16008;p585"/>
          <p:cNvCxnSpPr/>
          <p:nvPr/>
        </p:nvCxnSpPr>
        <p:spPr>
          <a:xfrm>
            <a:off x="6566938" y="4653875"/>
            <a:ext cx="368100" cy="0"/>
          </a:xfrm>
          <a:prstGeom prst="straightConnector1">
            <a:avLst/>
          </a:prstGeom>
          <a:noFill/>
          <a:ln w="9525" cap="flat" cmpd="sng">
            <a:solidFill>
              <a:schemeClr val="dk2"/>
            </a:solidFill>
            <a:prstDash val="solid"/>
            <a:round/>
            <a:headEnd type="none" w="med" len="med"/>
            <a:tailEnd type="triangle" w="med" len="med"/>
          </a:ln>
        </p:spPr>
      </p:cxnSp>
      <p:sp>
        <p:nvSpPr>
          <p:cNvPr id="16009" name="Google Shape;16009;p585"/>
          <p:cNvSpPr txBox="1"/>
          <p:nvPr/>
        </p:nvSpPr>
        <p:spPr>
          <a:xfrm>
            <a:off x="6905950" y="4093150"/>
            <a:ext cx="20841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stimulant effects, improvement of ADHD, amelioration of sexual side effects, BP elevation</a:t>
            </a:r>
            <a:endParaRPr sz="900" b="1"/>
          </a:p>
        </p:txBody>
      </p:sp>
      <p:sp>
        <p:nvSpPr>
          <p:cNvPr id="16010" name="Google Shape;16010;p585"/>
          <p:cNvSpPr/>
          <p:nvPr/>
        </p:nvSpPr>
        <p:spPr>
          <a:xfrm>
            <a:off x="4729512" y="2089103"/>
            <a:ext cx="599100" cy="575700"/>
          </a:xfrm>
          <a:prstGeom prst="ellipse">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1" name="Google Shape;16011;p585"/>
          <p:cNvSpPr txBox="1"/>
          <p:nvPr/>
        </p:nvSpPr>
        <p:spPr>
          <a:xfrm>
            <a:off x="6365225" y="3216575"/>
            <a:ext cx="1230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clomipramine</a:t>
            </a:r>
            <a:endParaRPr sz="900"/>
          </a:p>
          <a:p>
            <a:pPr marL="0" lvl="0" indent="0" algn="l" rtl="0">
              <a:spcBef>
                <a:spcPts val="0"/>
              </a:spcBef>
              <a:spcAft>
                <a:spcPts val="0"/>
              </a:spcAft>
              <a:buNone/>
            </a:pPr>
            <a:r>
              <a:rPr lang="en" sz="900"/>
              <a:t>imipramine </a:t>
            </a:r>
            <a:endParaRPr sz="900"/>
          </a:p>
        </p:txBody>
      </p:sp>
      <p:grpSp>
        <p:nvGrpSpPr>
          <p:cNvPr id="16012" name="Google Shape;16012;p585"/>
          <p:cNvGrpSpPr/>
          <p:nvPr/>
        </p:nvGrpSpPr>
        <p:grpSpPr>
          <a:xfrm>
            <a:off x="8174205" y="114477"/>
            <a:ext cx="836480" cy="933248"/>
            <a:chOff x="477995" y="2993185"/>
            <a:chExt cx="1833581" cy="2045700"/>
          </a:xfrm>
        </p:grpSpPr>
        <p:pic>
          <p:nvPicPr>
            <p:cNvPr id="16013" name="Google Shape;16013;p585" descr="clipped result image"/>
            <p:cNvPicPr preferRelativeResize="0"/>
            <p:nvPr/>
          </p:nvPicPr>
          <p:blipFill rotWithShape="1">
            <a:blip r:embed="rId4">
              <a:alphaModFix amt="49000"/>
            </a:blip>
            <a:srcRect/>
            <a:stretch/>
          </p:blipFill>
          <p:spPr>
            <a:xfrm flipH="1">
              <a:off x="725749" y="3901156"/>
              <a:ext cx="1055172" cy="1137729"/>
            </a:xfrm>
            <a:prstGeom prst="rect">
              <a:avLst/>
            </a:prstGeom>
            <a:noFill/>
            <a:ln>
              <a:noFill/>
            </a:ln>
          </p:spPr>
        </p:pic>
        <p:pic>
          <p:nvPicPr>
            <p:cNvPr id="16014" name="Google Shape;16014;p585" descr="clipped result image"/>
            <p:cNvPicPr preferRelativeResize="0"/>
            <p:nvPr/>
          </p:nvPicPr>
          <p:blipFill rotWithShape="1">
            <a:blip r:embed="rId5">
              <a:alphaModFix amt="52000"/>
            </a:blip>
            <a:srcRect/>
            <a:stretch/>
          </p:blipFill>
          <p:spPr>
            <a:xfrm flipH="1">
              <a:off x="477995" y="4778274"/>
              <a:ext cx="463220" cy="231356"/>
            </a:xfrm>
            <a:prstGeom prst="rect">
              <a:avLst/>
            </a:prstGeom>
            <a:noFill/>
            <a:ln>
              <a:noFill/>
            </a:ln>
          </p:spPr>
        </p:pic>
        <p:pic>
          <p:nvPicPr>
            <p:cNvPr id="16015" name="Google Shape;16015;p585" descr="clipped result image"/>
            <p:cNvPicPr preferRelativeResize="0"/>
            <p:nvPr/>
          </p:nvPicPr>
          <p:blipFill rotWithShape="1">
            <a:blip r:embed="rId6">
              <a:alphaModFix/>
            </a:blip>
            <a:srcRect/>
            <a:stretch/>
          </p:blipFill>
          <p:spPr>
            <a:xfrm rot="1787639" flipH="1">
              <a:off x="1276196" y="3413082"/>
              <a:ext cx="664993" cy="782760"/>
            </a:xfrm>
            <a:prstGeom prst="rect">
              <a:avLst/>
            </a:prstGeom>
            <a:noFill/>
            <a:ln>
              <a:noFill/>
            </a:ln>
          </p:spPr>
        </p:pic>
        <p:pic>
          <p:nvPicPr>
            <p:cNvPr id="16016" name="Google Shape;16016;p585" descr="clipped result image"/>
            <p:cNvPicPr preferRelativeResize="0"/>
            <p:nvPr/>
          </p:nvPicPr>
          <p:blipFill rotWithShape="1">
            <a:blip r:embed="rId7">
              <a:alphaModFix/>
            </a:blip>
            <a:srcRect/>
            <a:stretch/>
          </p:blipFill>
          <p:spPr>
            <a:xfrm rot="2014353">
              <a:off x="1624265" y="3093549"/>
              <a:ext cx="556416" cy="641264"/>
            </a:xfrm>
            <a:prstGeom prst="rect">
              <a:avLst/>
            </a:prstGeom>
            <a:noFill/>
            <a:ln>
              <a:noFill/>
            </a:ln>
          </p:spPr>
        </p:pic>
      </p:gr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Shape 16020"/>
        <p:cNvGrpSpPr/>
        <p:nvPr/>
      </p:nvGrpSpPr>
      <p:grpSpPr>
        <a:xfrm>
          <a:off x="0" y="0"/>
          <a:ext cx="0" cy="0"/>
          <a:chOff x="0" y="0"/>
          <a:chExt cx="0" cy="0"/>
        </a:xfrm>
      </p:grpSpPr>
      <p:pic>
        <p:nvPicPr>
          <p:cNvPr id="16021" name="Google Shape;16021;p586"/>
          <p:cNvPicPr preferRelativeResize="0"/>
          <p:nvPr/>
        </p:nvPicPr>
        <p:blipFill>
          <a:blip r:embed="rId3">
            <a:alphaModFix/>
          </a:blip>
          <a:stretch>
            <a:fillRect/>
          </a:stretch>
        </p:blipFill>
        <p:spPr>
          <a:xfrm>
            <a:off x="3301022" y="1358779"/>
            <a:ext cx="3953649" cy="3110076"/>
          </a:xfrm>
          <a:prstGeom prst="rect">
            <a:avLst/>
          </a:prstGeom>
          <a:noFill/>
          <a:ln>
            <a:noFill/>
          </a:ln>
        </p:spPr>
      </p:pic>
      <p:sp>
        <p:nvSpPr>
          <p:cNvPr id="16022" name="Google Shape;16022;p586"/>
          <p:cNvSpPr txBox="1"/>
          <p:nvPr/>
        </p:nvSpPr>
        <p:spPr>
          <a:xfrm>
            <a:off x="5691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500" b="1">
                <a:solidFill>
                  <a:schemeClr val="dk1"/>
                </a:solidFill>
              </a:rPr>
              <a:t>Amitriptyline (Elavil) - TCA</a:t>
            </a:r>
            <a:endParaRPr sz="1500" b="1"/>
          </a:p>
        </p:txBody>
      </p:sp>
      <p:sp>
        <p:nvSpPr>
          <p:cNvPr id="16023" name="Google Shape;16023;p586"/>
          <p:cNvSpPr txBox="1"/>
          <p:nvPr/>
        </p:nvSpPr>
        <p:spPr>
          <a:xfrm>
            <a:off x="2612775" y="1888650"/>
            <a:ext cx="12306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Alpha1 adrenergic antagonist</a:t>
            </a:r>
            <a:endParaRPr sz="1200" b="1"/>
          </a:p>
          <a:p>
            <a:pPr marL="0" lvl="0" indent="0" algn="l" rtl="0">
              <a:spcBef>
                <a:spcPts val="0"/>
              </a:spcBef>
              <a:spcAft>
                <a:spcPts val="0"/>
              </a:spcAft>
              <a:buNone/>
            </a:pPr>
            <a:endParaRPr sz="1200"/>
          </a:p>
        </p:txBody>
      </p:sp>
      <p:cxnSp>
        <p:nvCxnSpPr>
          <p:cNvPr id="16024" name="Google Shape;16024;p586"/>
          <p:cNvCxnSpPr/>
          <p:nvPr/>
        </p:nvCxnSpPr>
        <p:spPr>
          <a:xfrm rot="10800000">
            <a:off x="2344875" y="2248713"/>
            <a:ext cx="267900" cy="0"/>
          </a:xfrm>
          <a:prstGeom prst="straightConnector1">
            <a:avLst/>
          </a:prstGeom>
          <a:noFill/>
          <a:ln w="9525" cap="flat" cmpd="sng">
            <a:solidFill>
              <a:schemeClr val="dk2"/>
            </a:solidFill>
            <a:prstDash val="solid"/>
            <a:round/>
            <a:headEnd type="none" w="med" len="med"/>
            <a:tailEnd type="triangle" w="med" len="med"/>
          </a:ln>
        </p:spPr>
      </p:cxnSp>
      <p:sp>
        <p:nvSpPr>
          <p:cNvPr id="16025" name="Google Shape;16025;p586"/>
          <p:cNvSpPr txBox="1"/>
          <p:nvPr/>
        </p:nvSpPr>
        <p:spPr>
          <a:xfrm>
            <a:off x="599425" y="1971675"/>
            <a:ext cx="1864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Orthostatic hypotension</a:t>
            </a:r>
            <a:endParaRPr sz="1200"/>
          </a:p>
          <a:p>
            <a:pPr marL="0" lvl="0" indent="0" algn="l" rtl="0">
              <a:spcBef>
                <a:spcPts val="0"/>
              </a:spcBef>
              <a:spcAft>
                <a:spcPts val="0"/>
              </a:spcAft>
              <a:buNone/>
            </a:pPr>
            <a:r>
              <a:rPr lang="en" sz="1200"/>
              <a:t>(like prazosin)</a:t>
            </a:r>
            <a:endParaRPr sz="1200"/>
          </a:p>
        </p:txBody>
      </p:sp>
      <p:sp>
        <p:nvSpPr>
          <p:cNvPr id="16026" name="Google Shape;16026;p586"/>
          <p:cNvSpPr txBox="1"/>
          <p:nvPr/>
        </p:nvSpPr>
        <p:spPr>
          <a:xfrm>
            <a:off x="3256250" y="4340525"/>
            <a:ext cx="15090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anticholinergic</a:t>
            </a:r>
            <a:endParaRPr sz="1200" b="1"/>
          </a:p>
          <a:p>
            <a:pPr marL="0" lvl="0" indent="0" algn="l" rtl="0">
              <a:spcBef>
                <a:spcPts val="0"/>
              </a:spcBef>
              <a:spcAft>
                <a:spcPts val="0"/>
              </a:spcAft>
              <a:buNone/>
            </a:pPr>
            <a:r>
              <a:rPr lang="en" sz="1200" b="1"/>
              <a:t>(antimuscarinic)</a:t>
            </a:r>
            <a:endParaRPr sz="1200" b="1"/>
          </a:p>
          <a:p>
            <a:pPr marL="0" lvl="0" indent="0" algn="l" rtl="0">
              <a:spcBef>
                <a:spcPts val="0"/>
              </a:spcBef>
              <a:spcAft>
                <a:spcPts val="0"/>
              </a:spcAft>
              <a:buNone/>
            </a:pPr>
            <a:endParaRPr sz="900"/>
          </a:p>
        </p:txBody>
      </p:sp>
      <p:cxnSp>
        <p:nvCxnSpPr>
          <p:cNvPr id="16027" name="Google Shape;16027;p586"/>
          <p:cNvCxnSpPr/>
          <p:nvPr/>
        </p:nvCxnSpPr>
        <p:spPr>
          <a:xfrm rot="10800000">
            <a:off x="2561575" y="4585413"/>
            <a:ext cx="633300" cy="0"/>
          </a:xfrm>
          <a:prstGeom prst="straightConnector1">
            <a:avLst/>
          </a:prstGeom>
          <a:noFill/>
          <a:ln w="9525" cap="flat" cmpd="sng">
            <a:solidFill>
              <a:schemeClr val="dk2"/>
            </a:solidFill>
            <a:prstDash val="solid"/>
            <a:round/>
            <a:headEnd type="none" w="med" len="med"/>
            <a:tailEnd type="triangle" w="med" len="med"/>
          </a:ln>
        </p:spPr>
      </p:cxnSp>
      <p:sp>
        <p:nvSpPr>
          <p:cNvPr id="16028" name="Google Shape;16028;p586"/>
          <p:cNvSpPr txBox="1"/>
          <p:nvPr/>
        </p:nvSpPr>
        <p:spPr>
          <a:xfrm>
            <a:off x="2544600" y="5235175"/>
            <a:ext cx="5578800" cy="1203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Some tricyclics have equal or greater potency for SERT inhibition (e.g., clomipramine); others are more selective for NET inhibition (e.g., desipramine, maprotiline, 335 STAHL’S ESSENTIAL PSYCHOPHARMACOLOGY 5HT2C 5HT2A Na+ sodium channel blocker A B C TCA SERT H1 NET α1 M1 H1 Na+ sodium channel blocker SERT H1 NET α1 M1 H1 Na+ sodium channel blocker H1 NET α1 M1 H1 Figure 7-67 Icons of tricyclic antidepressants (TCAs). All tricyclic antidepressants block reuptake of norepinephrine and are antagonists at histamine 1 (H1), α1-adrenergic, and muscarinic cholinergic receptors; they also block voltagesensitive sodium channels (A, B, and C). Some TCAs are also potent inhibitors of the serotonin reuptake pump (A, C), and some may additionally be antagonists at serotonin 2A and 2C receptors (C). nortriptyline, protriptyline) (Figure 7-67B). Most, however, block both serotonin and norepinephrine reuptake to some extent (Figure 7-67A). In addition, some TCAs have antagonist actions at 5HT2A and 5HT2C receptors, which could contribute to the therapeutic profile of those tricyclics that have such pharmacological actions (Figure 7-67C). The major limitation to the TCAs has never been their efficacy: these are quite effective agents. The problem with drugs in this class is the fact that all of them share at least four other unwanted pharmacological actions, namely, blockade of muscarinic cholinergic receptors, H1 histamine receptors, α1-adrenergic receptors, and voltagesensitive sodium channels (Figure 7-67). As already discussed, blockade of H1 receptors causes sedation and may cause weight gain (see Chapter 5 and Figure 5-13A). Blockade of muscarinic cholinergic receptors, also known as anticholinergic actions, causes dry mouth, blurred vision, urinary retention, and constipation (Figure 5-8). Blockade of α1-adrenergic receptors may be therapeutic but also causes orthostatic hypotension and dizziness (Figure 5-13B). Tricyclic antidepressants also weakly block voltage-sensitive sodium channels in the heart and brain at therapeutic doses; in overdose, this action is thought to be the cause of coma and seizures due to central nervous system actions, and cardiac arrhythmias and cardiac arrest and death due to peripheral cardiac actions (Figure 7-68). The lethal dose of a TCA is only about a 30-day supply of drug. For this reason, it has been said that each time you are giving the patient a 1-month’s prescription for a TCA, you are handing them a loaded gun. Obviously, this is often not a good idea in the treatment of a disorder associated with so much suicide; thus, TCAs have largely fallen out of favor except for patients who fail to respond to the various first-line drugs for depression discussed up to this point in this chapter. Monoamine Oxidase Inhibitors (MAOIs) The first clinically effective drugs for depression ever discovered were inhibitors of the enzyme monoamine oxidase (MAO). They were found by accident when an anti-tuberculosis drug was observed to help depression that coexisted in some of the patients who had tuberculosis. This anti-tuberculosis drug, iproniazid, was eventually found to work in depression by inhibiting the enzyme MAO. However, inhibition of MAO was unrelated to its anti-tubercular actions. Although best known as powerful drugs to treat depression, the monoamine oxidase inhibitors (MAOIs) are also highly effective therapeutic agents for certain anxiety disorders such as panic disorder and social anxiety disorder. MAOIs</a:t>
            </a:r>
            <a:endParaRPr/>
          </a:p>
        </p:txBody>
      </p:sp>
      <p:sp>
        <p:nvSpPr>
          <p:cNvPr id="16029" name="Google Shape;16029;p586"/>
          <p:cNvSpPr txBox="1"/>
          <p:nvPr/>
        </p:nvSpPr>
        <p:spPr>
          <a:xfrm>
            <a:off x="6355700" y="3076546"/>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SRI</a:t>
            </a:r>
            <a:endParaRPr sz="1200" b="1"/>
          </a:p>
          <a:p>
            <a:pPr marL="0" lvl="0" indent="0" algn="l" rtl="0">
              <a:spcBef>
                <a:spcPts val="0"/>
              </a:spcBef>
              <a:spcAft>
                <a:spcPts val="0"/>
              </a:spcAft>
              <a:buNone/>
            </a:pPr>
            <a:endParaRPr sz="900"/>
          </a:p>
        </p:txBody>
      </p:sp>
      <p:sp>
        <p:nvSpPr>
          <p:cNvPr id="16030" name="Google Shape;16030;p586"/>
          <p:cNvSpPr txBox="1"/>
          <p:nvPr/>
        </p:nvSpPr>
        <p:spPr>
          <a:xfrm>
            <a:off x="5675350" y="4307513"/>
            <a:ext cx="12306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NE reuptake inhibitor</a:t>
            </a:r>
            <a:endParaRPr sz="1200" b="1"/>
          </a:p>
          <a:p>
            <a:pPr marL="0" lvl="0" indent="0" algn="l" rtl="0">
              <a:spcBef>
                <a:spcPts val="0"/>
              </a:spcBef>
              <a:spcAft>
                <a:spcPts val="0"/>
              </a:spcAft>
              <a:buNone/>
            </a:pPr>
            <a:endParaRPr sz="900"/>
          </a:p>
        </p:txBody>
      </p:sp>
      <p:sp>
        <p:nvSpPr>
          <p:cNvPr id="16031" name="Google Shape;16031;p586"/>
          <p:cNvSpPr txBox="1"/>
          <p:nvPr/>
        </p:nvSpPr>
        <p:spPr>
          <a:xfrm>
            <a:off x="880300" y="4093150"/>
            <a:ext cx="20478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dry mouth, blurred vision, urinary retention, constipation, cognitive impairment, delirium</a:t>
            </a:r>
            <a:endParaRPr sz="900" b="1"/>
          </a:p>
        </p:txBody>
      </p:sp>
      <p:sp>
        <p:nvSpPr>
          <p:cNvPr id="16032" name="Google Shape;16032;p586"/>
          <p:cNvSpPr/>
          <p:nvPr/>
        </p:nvSpPr>
        <p:spPr>
          <a:xfrm>
            <a:off x="4731938" y="2076875"/>
            <a:ext cx="599100" cy="5991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033" name="Google Shape;16033;p586"/>
          <p:cNvCxnSpPr/>
          <p:nvPr/>
        </p:nvCxnSpPr>
        <p:spPr>
          <a:xfrm rot="10800000">
            <a:off x="5075525" y="2353475"/>
            <a:ext cx="2135700" cy="0"/>
          </a:xfrm>
          <a:prstGeom prst="straightConnector1">
            <a:avLst/>
          </a:prstGeom>
          <a:noFill/>
          <a:ln w="9525" cap="flat" cmpd="sng">
            <a:solidFill>
              <a:schemeClr val="dk2"/>
            </a:solidFill>
            <a:prstDash val="solid"/>
            <a:round/>
            <a:headEnd type="none" w="med" len="med"/>
            <a:tailEnd type="triangle" w="med" len="med"/>
          </a:ln>
        </p:spPr>
      </p:cxnSp>
      <p:sp>
        <p:nvSpPr>
          <p:cNvPr id="16034" name="Google Shape;16034;p586"/>
          <p:cNvSpPr txBox="1"/>
          <p:nvPr/>
        </p:nvSpPr>
        <p:spPr>
          <a:xfrm>
            <a:off x="7211225" y="2168675"/>
            <a:ext cx="15618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a:t>
            </a:r>
            <a:endParaRPr sz="1200"/>
          </a:p>
          <a:p>
            <a:pPr marL="0" lvl="0" indent="0" algn="l" rtl="0">
              <a:spcBef>
                <a:spcPts val="0"/>
              </a:spcBef>
              <a:spcAft>
                <a:spcPts val="0"/>
              </a:spcAft>
              <a:buNone/>
            </a:pPr>
            <a:r>
              <a:rPr lang="en" sz="1200"/>
              <a:t>(CYP2D6, CYP2C19)</a:t>
            </a:r>
            <a:endParaRPr sz="1200"/>
          </a:p>
          <a:p>
            <a:pPr marL="0" lvl="0" indent="0" algn="l" rtl="0">
              <a:spcBef>
                <a:spcPts val="0"/>
              </a:spcBef>
              <a:spcAft>
                <a:spcPts val="0"/>
              </a:spcAft>
              <a:buNone/>
            </a:pPr>
            <a:endParaRPr sz="900" b="1"/>
          </a:p>
        </p:txBody>
      </p:sp>
      <p:cxnSp>
        <p:nvCxnSpPr>
          <p:cNvPr id="16035" name="Google Shape;16035;p586"/>
          <p:cNvCxnSpPr/>
          <p:nvPr/>
        </p:nvCxnSpPr>
        <p:spPr>
          <a:xfrm>
            <a:off x="6786938" y="3242975"/>
            <a:ext cx="368100" cy="0"/>
          </a:xfrm>
          <a:prstGeom prst="straightConnector1">
            <a:avLst/>
          </a:prstGeom>
          <a:noFill/>
          <a:ln w="9525" cap="flat" cmpd="sng">
            <a:solidFill>
              <a:schemeClr val="dk2"/>
            </a:solidFill>
            <a:prstDash val="solid"/>
            <a:round/>
            <a:headEnd type="none" w="med" len="med"/>
            <a:tailEnd type="triangle" w="med" len="med"/>
          </a:ln>
        </p:spPr>
      </p:cxnSp>
      <p:sp>
        <p:nvSpPr>
          <p:cNvPr id="16036" name="Google Shape;16036;p586"/>
          <p:cNvSpPr txBox="1"/>
          <p:nvPr/>
        </p:nvSpPr>
        <p:spPr>
          <a:xfrm>
            <a:off x="7254675" y="2957700"/>
            <a:ext cx="18180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effects, sexual dysfunction</a:t>
            </a:r>
            <a:endParaRPr sz="1200"/>
          </a:p>
          <a:p>
            <a:pPr marL="0" lvl="0" indent="0" algn="l" rtl="0">
              <a:spcBef>
                <a:spcPts val="0"/>
              </a:spcBef>
              <a:spcAft>
                <a:spcPts val="0"/>
              </a:spcAft>
              <a:buNone/>
            </a:pPr>
            <a:endParaRPr sz="900" b="1"/>
          </a:p>
        </p:txBody>
      </p:sp>
      <p:cxnSp>
        <p:nvCxnSpPr>
          <p:cNvPr id="16037" name="Google Shape;16037;p586"/>
          <p:cNvCxnSpPr/>
          <p:nvPr/>
        </p:nvCxnSpPr>
        <p:spPr>
          <a:xfrm>
            <a:off x="6566938" y="4653875"/>
            <a:ext cx="368100" cy="0"/>
          </a:xfrm>
          <a:prstGeom prst="straightConnector1">
            <a:avLst/>
          </a:prstGeom>
          <a:noFill/>
          <a:ln w="9525" cap="flat" cmpd="sng">
            <a:solidFill>
              <a:schemeClr val="dk2"/>
            </a:solidFill>
            <a:prstDash val="solid"/>
            <a:round/>
            <a:headEnd type="none" w="med" len="med"/>
            <a:tailEnd type="triangle" w="med" len="med"/>
          </a:ln>
        </p:spPr>
      </p:cxnSp>
      <p:sp>
        <p:nvSpPr>
          <p:cNvPr id="16038" name="Google Shape;16038;p586"/>
          <p:cNvSpPr txBox="1"/>
          <p:nvPr/>
        </p:nvSpPr>
        <p:spPr>
          <a:xfrm>
            <a:off x="6905950" y="4093150"/>
            <a:ext cx="20841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stimulant effects, improvement of ADHD, amelioration of sexual side effects, BP elevation</a:t>
            </a:r>
            <a:endParaRPr sz="900" b="1"/>
          </a:p>
        </p:txBody>
      </p:sp>
      <p:sp>
        <p:nvSpPr>
          <p:cNvPr id="16039" name="Google Shape;16039;p586"/>
          <p:cNvSpPr/>
          <p:nvPr/>
        </p:nvSpPr>
        <p:spPr>
          <a:xfrm>
            <a:off x="4729512" y="2089103"/>
            <a:ext cx="599100" cy="575700"/>
          </a:xfrm>
          <a:prstGeom prst="ellipse">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0" name="Google Shape;16040;p586"/>
          <p:cNvSpPr txBox="1"/>
          <p:nvPr/>
        </p:nvSpPr>
        <p:spPr>
          <a:xfrm>
            <a:off x="6365225" y="3216575"/>
            <a:ext cx="1230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clomipramine</a:t>
            </a:r>
            <a:endParaRPr sz="900"/>
          </a:p>
          <a:p>
            <a:pPr marL="0" lvl="0" indent="0" algn="l" rtl="0">
              <a:spcBef>
                <a:spcPts val="0"/>
              </a:spcBef>
              <a:spcAft>
                <a:spcPts val="0"/>
              </a:spcAft>
              <a:buNone/>
            </a:pPr>
            <a:r>
              <a:rPr lang="en" sz="900"/>
              <a:t>imipramine </a:t>
            </a:r>
            <a:endParaRPr sz="900"/>
          </a:p>
        </p:txBody>
      </p:sp>
      <p:grpSp>
        <p:nvGrpSpPr>
          <p:cNvPr id="16041" name="Google Shape;16041;p586"/>
          <p:cNvGrpSpPr/>
          <p:nvPr/>
        </p:nvGrpSpPr>
        <p:grpSpPr>
          <a:xfrm>
            <a:off x="8174205" y="114477"/>
            <a:ext cx="836480" cy="933248"/>
            <a:chOff x="477995" y="2993185"/>
            <a:chExt cx="1833581" cy="2045700"/>
          </a:xfrm>
        </p:grpSpPr>
        <p:pic>
          <p:nvPicPr>
            <p:cNvPr id="16042" name="Google Shape;16042;p586" descr="clipped result image"/>
            <p:cNvPicPr preferRelativeResize="0"/>
            <p:nvPr/>
          </p:nvPicPr>
          <p:blipFill rotWithShape="1">
            <a:blip r:embed="rId4">
              <a:alphaModFix amt="49000"/>
            </a:blip>
            <a:srcRect/>
            <a:stretch/>
          </p:blipFill>
          <p:spPr>
            <a:xfrm flipH="1">
              <a:off x="725749" y="3901156"/>
              <a:ext cx="1055172" cy="1137729"/>
            </a:xfrm>
            <a:prstGeom prst="rect">
              <a:avLst/>
            </a:prstGeom>
            <a:noFill/>
            <a:ln>
              <a:noFill/>
            </a:ln>
          </p:spPr>
        </p:pic>
        <p:pic>
          <p:nvPicPr>
            <p:cNvPr id="16043" name="Google Shape;16043;p586" descr="clipped result image"/>
            <p:cNvPicPr preferRelativeResize="0"/>
            <p:nvPr/>
          </p:nvPicPr>
          <p:blipFill rotWithShape="1">
            <a:blip r:embed="rId5">
              <a:alphaModFix amt="52000"/>
            </a:blip>
            <a:srcRect/>
            <a:stretch/>
          </p:blipFill>
          <p:spPr>
            <a:xfrm flipH="1">
              <a:off x="477995" y="4778274"/>
              <a:ext cx="463220" cy="231356"/>
            </a:xfrm>
            <a:prstGeom prst="rect">
              <a:avLst/>
            </a:prstGeom>
            <a:noFill/>
            <a:ln>
              <a:noFill/>
            </a:ln>
          </p:spPr>
        </p:pic>
        <p:pic>
          <p:nvPicPr>
            <p:cNvPr id="16044" name="Google Shape;16044;p586" descr="clipped result image"/>
            <p:cNvPicPr preferRelativeResize="0"/>
            <p:nvPr/>
          </p:nvPicPr>
          <p:blipFill rotWithShape="1">
            <a:blip r:embed="rId6">
              <a:alphaModFix/>
            </a:blip>
            <a:srcRect/>
            <a:stretch/>
          </p:blipFill>
          <p:spPr>
            <a:xfrm rot="1787639" flipH="1">
              <a:off x="1276196" y="3413082"/>
              <a:ext cx="664993" cy="782760"/>
            </a:xfrm>
            <a:prstGeom prst="rect">
              <a:avLst/>
            </a:prstGeom>
            <a:noFill/>
            <a:ln>
              <a:noFill/>
            </a:ln>
          </p:spPr>
        </p:pic>
        <p:pic>
          <p:nvPicPr>
            <p:cNvPr id="16045" name="Google Shape;16045;p586" descr="clipped result image"/>
            <p:cNvPicPr preferRelativeResize="0"/>
            <p:nvPr/>
          </p:nvPicPr>
          <p:blipFill rotWithShape="1">
            <a:blip r:embed="rId7">
              <a:alphaModFix/>
            </a:blip>
            <a:srcRect/>
            <a:stretch/>
          </p:blipFill>
          <p:spPr>
            <a:xfrm rot="2014353">
              <a:off x="1624265" y="3093549"/>
              <a:ext cx="556416" cy="641264"/>
            </a:xfrm>
            <a:prstGeom prst="rect">
              <a:avLst/>
            </a:prstGeom>
            <a:noFill/>
            <a:ln>
              <a:noFill/>
            </a:ln>
          </p:spPr>
        </p:pic>
      </p:gr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Shape 16049"/>
        <p:cNvGrpSpPr/>
        <p:nvPr/>
      </p:nvGrpSpPr>
      <p:grpSpPr>
        <a:xfrm>
          <a:off x="0" y="0"/>
          <a:ext cx="0" cy="0"/>
          <a:chOff x="0" y="0"/>
          <a:chExt cx="0" cy="0"/>
        </a:xfrm>
      </p:grpSpPr>
      <p:pic>
        <p:nvPicPr>
          <p:cNvPr id="16050" name="Google Shape;16050;p587"/>
          <p:cNvPicPr preferRelativeResize="0"/>
          <p:nvPr/>
        </p:nvPicPr>
        <p:blipFill>
          <a:blip r:embed="rId3">
            <a:alphaModFix/>
          </a:blip>
          <a:stretch>
            <a:fillRect/>
          </a:stretch>
        </p:blipFill>
        <p:spPr>
          <a:xfrm>
            <a:off x="3301022" y="1358779"/>
            <a:ext cx="3953649" cy="3110076"/>
          </a:xfrm>
          <a:prstGeom prst="rect">
            <a:avLst/>
          </a:prstGeom>
          <a:noFill/>
          <a:ln>
            <a:noFill/>
          </a:ln>
        </p:spPr>
      </p:pic>
      <p:sp>
        <p:nvSpPr>
          <p:cNvPr id="16051" name="Google Shape;16051;p587"/>
          <p:cNvSpPr txBox="1"/>
          <p:nvPr/>
        </p:nvSpPr>
        <p:spPr>
          <a:xfrm>
            <a:off x="5691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500" b="1">
                <a:solidFill>
                  <a:schemeClr val="dk1"/>
                </a:solidFill>
              </a:rPr>
              <a:t>Amitriptyline (Elavil) - TCA</a:t>
            </a:r>
            <a:endParaRPr sz="1500" b="1"/>
          </a:p>
        </p:txBody>
      </p:sp>
      <p:sp>
        <p:nvSpPr>
          <p:cNvPr id="16052" name="Google Shape;16052;p587"/>
          <p:cNvSpPr txBox="1"/>
          <p:nvPr/>
        </p:nvSpPr>
        <p:spPr>
          <a:xfrm>
            <a:off x="4063525" y="1466700"/>
            <a:ext cx="1230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antihistamine</a:t>
            </a:r>
            <a:endParaRPr sz="1200" b="1"/>
          </a:p>
          <a:p>
            <a:pPr marL="0" lvl="0" indent="0" algn="l" rtl="0">
              <a:spcBef>
                <a:spcPts val="0"/>
              </a:spcBef>
              <a:spcAft>
                <a:spcPts val="0"/>
              </a:spcAft>
              <a:buNone/>
            </a:pPr>
            <a:endParaRPr sz="1200"/>
          </a:p>
        </p:txBody>
      </p:sp>
      <p:sp>
        <p:nvSpPr>
          <p:cNvPr id="16053" name="Google Shape;16053;p587"/>
          <p:cNvSpPr txBox="1"/>
          <p:nvPr/>
        </p:nvSpPr>
        <p:spPr>
          <a:xfrm>
            <a:off x="2612775" y="1888650"/>
            <a:ext cx="12306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Alpha1 adrenergic antagonist</a:t>
            </a:r>
            <a:endParaRPr sz="1200" b="1"/>
          </a:p>
          <a:p>
            <a:pPr marL="0" lvl="0" indent="0" algn="l" rtl="0">
              <a:spcBef>
                <a:spcPts val="0"/>
              </a:spcBef>
              <a:spcAft>
                <a:spcPts val="0"/>
              </a:spcAft>
              <a:buNone/>
            </a:pPr>
            <a:endParaRPr sz="1200"/>
          </a:p>
        </p:txBody>
      </p:sp>
      <p:cxnSp>
        <p:nvCxnSpPr>
          <p:cNvPr id="16054" name="Google Shape;16054;p587"/>
          <p:cNvCxnSpPr/>
          <p:nvPr/>
        </p:nvCxnSpPr>
        <p:spPr>
          <a:xfrm rot="10800000">
            <a:off x="2344875" y="2248713"/>
            <a:ext cx="267900" cy="0"/>
          </a:xfrm>
          <a:prstGeom prst="straightConnector1">
            <a:avLst/>
          </a:prstGeom>
          <a:noFill/>
          <a:ln w="9525" cap="flat" cmpd="sng">
            <a:solidFill>
              <a:schemeClr val="dk2"/>
            </a:solidFill>
            <a:prstDash val="solid"/>
            <a:round/>
            <a:headEnd type="none" w="med" len="med"/>
            <a:tailEnd type="triangle" w="med" len="med"/>
          </a:ln>
        </p:spPr>
      </p:cxnSp>
      <p:sp>
        <p:nvSpPr>
          <p:cNvPr id="16055" name="Google Shape;16055;p587"/>
          <p:cNvSpPr txBox="1"/>
          <p:nvPr/>
        </p:nvSpPr>
        <p:spPr>
          <a:xfrm>
            <a:off x="599425" y="1971675"/>
            <a:ext cx="1864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Orthostatic hypotension</a:t>
            </a:r>
            <a:endParaRPr sz="1200"/>
          </a:p>
          <a:p>
            <a:pPr marL="0" lvl="0" indent="0" algn="l" rtl="0">
              <a:spcBef>
                <a:spcPts val="0"/>
              </a:spcBef>
              <a:spcAft>
                <a:spcPts val="0"/>
              </a:spcAft>
              <a:buNone/>
            </a:pPr>
            <a:r>
              <a:rPr lang="en" sz="1200"/>
              <a:t>(like prazosin)</a:t>
            </a:r>
            <a:endParaRPr sz="1200"/>
          </a:p>
        </p:txBody>
      </p:sp>
      <p:sp>
        <p:nvSpPr>
          <p:cNvPr id="16056" name="Google Shape;16056;p587"/>
          <p:cNvSpPr txBox="1"/>
          <p:nvPr/>
        </p:nvSpPr>
        <p:spPr>
          <a:xfrm>
            <a:off x="3256250" y="4340525"/>
            <a:ext cx="15090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anticholinergic</a:t>
            </a:r>
            <a:endParaRPr sz="1200" b="1"/>
          </a:p>
          <a:p>
            <a:pPr marL="0" lvl="0" indent="0" algn="l" rtl="0">
              <a:spcBef>
                <a:spcPts val="0"/>
              </a:spcBef>
              <a:spcAft>
                <a:spcPts val="0"/>
              </a:spcAft>
              <a:buNone/>
            </a:pPr>
            <a:r>
              <a:rPr lang="en" sz="1200" b="1"/>
              <a:t>(antimuscarinic)</a:t>
            </a:r>
            <a:endParaRPr sz="1200" b="1"/>
          </a:p>
          <a:p>
            <a:pPr marL="0" lvl="0" indent="0" algn="l" rtl="0">
              <a:spcBef>
                <a:spcPts val="0"/>
              </a:spcBef>
              <a:spcAft>
                <a:spcPts val="0"/>
              </a:spcAft>
              <a:buNone/>
            </a:pPr>
            <a:endParaRPr sz="900"/>
          </a:p>
        </p:txBody>
      </p:sp>
      <p:cxnSp>
        <p:nvCxnSpPr>
          <p:cNvPr id="16057" name="Google Shape;16057;p587"/>
          <p:cNvCxnSpPr/>
          <p:nvPr/>
        </p:nvCxnSpPr>
        <p:spPr>
          <a:xfrm rot="10800000">
            <a:off x="2561575" y="4585413"/>
            <a:ext cx="633300" cy="0"/>
          </a:xfrm>
          <a:prstGeom prst="straightConnector1">
            <a:avLst/>
          </a:prstGeom>
          <a:noFill/>
          <a:ln w="9525" cap="flat" cmpd="sng">
            <a:solidFill>
              <a:schemeClr val="dk2"/>
            </a:solidFill>
            <a:prstDash val="solid"/>
            <a:round/>
            <a:headEnd type="none" w="med" len="med"/>
            <a:tailEnd type="triangle" w="med" len="med"/>
          </a:ln>
        </p:spPr>
      </p:cxnSp>
      <p:sp>
        <p:nvSpPr>
          <p:cNvPr id="16058" name="Google Shape;16058;p587"/>
          <p:cNvSpPr txBox="1"/>
          <p:nvPr/>
        </p:nvSpPr>
        <p:spPr>
          <a:xfrm>
            <a:off x="2544600" y="5235175"/>
            <a:ext cx="5578800" cy="1203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Some tricyclics have equal or greater potency for SERT inhibition (e.g., clomipramine); others are more selective for NET inhibition (e.g., desipramine, maprotiline, 335 STAHL’S ESSENTIAL PSYCHOPHARMACOLOGY 5HT2C 5HT2A Na+ sodium channel blocker A B C TCA SERT H1 NET α1 M1 H1 Na+ sodium channel blocker SERT H1 NET α1 M1 H1 Na+ sodium channel blocker H1 NET α1 M1 H1 Figure 7-67 Icons of tricyclic antidepressants (TCAs). All tricyclic antidepressants block reuptake of norepinephrine and are antagonists at histamine 1 (H1), α1-adrenergic, and muscarinic cholinergic receptors; they also block voltagesensitive sodium channels (A, B, and C). Some TCAs are also potent inhibitors of the serotonin reuptake pump (A, C), and some may additionally be antagonists at serotonin 2A and 2C receptors (C). nortriptyline, protriptyline) (Figure 7-67B). Most, however, block both serotonin and norepinephrine reuptake to some extent (Figure 7-67A). In addition, some TCAs have antagonist actions at 5HT2A and 5HT2C receptors, which could contribute to the therapeutic profile of those tricyclics that have such pharmacological actions (Figure 7-67C). The major limitation to the TCAs has never been their efficacy: these are quite effective agents. The problem with drugs in this class is the fact that all of them share at least four other unwanted pharmacological actions, namely, blockade of muscarinic cholinergic receptors, H1 histamine receptors, α1-adrenergic receptors, and voltagesensitive sodium channels (Figure 7-67). As already discussed, blockade of H1 receptors causes sedation and may cause weight gain (see Chapter 5 and Figure 5-13A). Blockade of muscarinic cholinergic receptors, also known as anticholinergic actions, causes dry mouth, blurred vision, urinary retention, and constipation (Figure 5-8). Blockade of α1-adrenergic receptors may be therapeutic but also causes orthostatic hypotension and dizziness (Figure 5-13B). Tricyclic antidepressants also weakly block voltage-sensitive sodium channels in the heart and brain at therapeutic doses; in overdose, this action is thought to be the cause of coma and seizures due to central nervous system actions, and cardiac arrhythmias and cardiac arrest and death due to peripheral cardiac actions (Figure 7-68). The lethal dose of a TCA is only about a 30-day supply of drug. For this reason, it has been said that each time you are giving the patient a 1-month’s prescription for a TCA, you are handing them a loaded gun. Obviously, this is often not a good idea in the treatment of a disorder associated with so much suicide; thus, TCAs have largely fallen out of favor except for patients who fail to respond to the various first-line drugs for depression discussed up to this point in this chapter. Monoamine Oxidase Inhibitors (MAOIs) The first clinically effective drugs for depression ever discovered were inhibitors of the enzyme monoamine oxidase (MAO). They were found by accident when an anti-tuberculosis drug was observed to help depression that coexisted in some of the patients who had tuberculosis. This anti-tuberculosis drug, iproniazid, was eventually found to work in depression by inhibiting the enzyme MAO. However, inhibition of MAO was unrelated to its anti-tubercular actions. Although best known as powerful drugs to treat depression, the monoamine oxidase inhibitors (MAOIs) are also highly effective therapeutic agents for certain anxiety disorders such as panic disorder and social anxiety disorder. MAOIs</a:t>
            </a:r>
            <a:endParaRPr/>
          </a:p>
        </p:txBody>
      </p:sp>
      <p:sp>
        <p:nvSpPr>
          <p:cNvPr id="16059" name="Google Shape;16059;p587"/>
          <p:cNvSpPr txBox="1"/>
          <p:nvPr/>
        </p:nvSpPr>
        <p:spPr>
          <a:xfrm>
            <a:off x="6355700" y="3076546"/>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SRI</a:t>
            </a:r>
            <a:endParaRPr sz="1200" b="1"/>
          </a:p>
          <a:p>
            <a:pPr marL="0" lvl="0" indent="0" algn="l" rtl="0">
              <a:spcBef>
                <a:spcPts val="0"/>
              </a:spcBef>
              <a:spcAft>
                <a:spcPts val="0"/>
              </a:spcAft>
              <a:buNone/>
            </a:pPr>
            <a:endParaRPr sz="900"/>
          </a:p>
        </p:txBody>
      </p:sp>
      <p:sp>
        <p:nvSpPr>
          <p:cNvPr id="16060" name="Google Shape;16060;p587"/>
          <p:cNvSpPr txBox="1"/>
          <p:nvPr/>
        </p:nvSpPr>
        <p:spPr>
          <a:xfrm>
            <a:off x="5675350" y="4307513"/>
            <a:ext cx="12306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NE reuptake inhibitor</a:t>
            </a:r>
            <a:endParaRPr sz="1200" b="1"/>
          </a:p>
          <a:p>
            <a:pPr marL="0" lvl="0" indent="0" algn="l" rtl="0">
              <a:spcBef>
                <a:spcPts val="0"/>
              </a:spcBef>
              <a:spcAft>
                <a:spcPts val="0"/>
              </a:spcAft>
              <a:buNone/>
            </a:pPr>
            <a:endParaRPr sz="900"/>
          </a:p>
        </p:txBody>
      </p:sp>
      <p:sp>
        <p:nvSpPr>
          <p:cNvPr id="16061" name="Google Shape;16061;p587"/>
          <p:cNvSpPr txBox="1"/>
          <p:nvPr/>
        </p:nvSpPr>
        <p:spPr>
          <a:xfrm>
            <a:off x="880300" y="4093150"/>
            <a:ext cx="20478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dry mouth, blurred vision, urinary retention, constipation, cognitive impairment, delirium</a:t>
            </a:r>
            <a:endParaRPr sz="900" b="1"/>
          </a:p>
        </p:txBody>
      </p:sp>
      <p:sp>
        <p:nvSpPr>
          <p:cNvPr id="16062" name="Google Shape;16062;p587"/>
          <p:cNvSpPr/>
          <p:nvPr/>
        </p:nvSpPr>
        <p:spPr>
          <a:xfrm>
            <a:off x="4731938" y="2076875"/>
            <a:ext cx="599100" cy="5991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063" name="Google Shape;16063;p587"/>
          <p:cNvCxnSpPr/>
          <p:nvPr/>
        </p:nvCxnSpPr>
        <p:spPr>
          <a:xfrm rot="10800000">
            <a:off x="5075525" y="2353475"/>
            <a:ext cx="2135700" cy="0"/>
          </a:xfrm>
          <a:prstGeom prst="straightConnector1">
            <a:avLst/>
          </a:prstGeom>
          <a:noFill/>
          <a:ln w="9525" cap="flat" cmpd="sng">
            <a:solidFill>
              <a:schemeClr val="dk2"/>
            </a:solidFill>
            <a:prstDash val="solid"/>
            <a:round/>
            <a:headEnd type="none" w="med" len="med"/>
            <a:tailEnd type="triangle" w="med" len="med"/>
          </a:ln>
        </p:spPr>
      </p:cxnSp>
      <p:sp>
        <p:nvSpPr>
          <p:cNvPr id="16064" name="Google Shape;16064;p587"/>
          <p:cNvSpPr txBox="1"/>
          <p:nvPr/>
        </p:nvSpPr>
        <p:spPr>
          <a:xfrm>
            <a:off x="7211225" y="2168675"/>
            <a:ext cx="15618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a:t>
            </a:r>
            <a:endParaRPr sz="1200"/>
          </a:p>
          <a:p>
            <a:pPr marL="0" lvl="0" indent="0" algn="l" rtl="0">
              <a:spcBef>
                <a:spcPts val="0"/>
              </a:spcBef>
              <a:spcAft>
                <a:spcPts val="0"/>
              </a:spcAft>
              <a:buNone/>
            </a:pPr>
            <a:r>
              <a:rPr lang="en" sz="1200"/>
              <a:t>(CYP2D6, CYP2C19)</a:t>
            </a:r>
            <a:endParaRPr sz="1200"/>
          </a:p>
          <a:p>
            <a:pPr marL="0" lvl="0" indent="0" algn="l" rtl="0">
              <a:spcBef>
                <a:spcPts val="0"/>
              </a:spcBef>
              <a:spcAft>
                <a:spcPts val="0"/>
              </a:spcAft>
              <a:buNone/>
            </a:pPr>
            <a:endParaRPr sz="900" b="1"/>
          </a:p>
        </p:txBody>
      </p:sp>
      <p:cxnSp>
        <p:nvCxnSpPr>
          <p:cNvPr id="16065" name="Google Shape;16065;p587"/>
          <p:cNvCxnSpPr/>
          <p:nvPr/>
        </p:nvCxnSpPr>
        <p:spPr>
          <a:xfrm>
            <a:off x="6786938" y="3242975"/>
            <a:ext cx="368100" cy="0"/>
          </a:xfrm>
          <a:prstGeom prst="straightConnector1">
            <a:avLst/>
          </a:prstGeom>
          <a:noFill/>
          <a:ln w="9525" cap="flat" cmpd="sng">
            <a:solidFill>
              <a:schemeClr val="dk2"/>
            </a:solidFill>
            <a:prstDash val="solid"/>
            <a:round/>
            <a:headEnd type="none" w="med" len="med"/>
            <a:tailEnd type="triangle" w="med" len="med"/>
          </a:ln>
        </p:spPr>
      </p:cxnSp>
      <p:sp>
        <p:nvSpPr>
          <p:cNvPr id="16066" name="Google Shape;16066;p587"/>
          <p:cNvSpPr txBox="1"/>
          <p:nvPr/>
        </p:nvSpPr>
        <p:spPr>
          <a:xfrm>
            <a:off x="7254675" y="2957700"/>
            <a:ext cx="18180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effects, sexual dysfunction</a:t>
            </a:r>
            <a:endParaRPr sz="1200"/>
          </a:p>
          <a:p>
            <a:pPr marL="0" lvl="0" indent="0" algn="l" rtl="0">
              <a:spcBef>
                <a:spcPts val="0"/>
              </a:spcBef>
              <a:spcAft>
                <a:spcPts val="0"/>
              </a:spcAft>
              <a:buNone/>
            </a:pPr>
            <a:endParaRPr sz="900" b="1"/>
          </a:p>
        </p:txBody>
      </p:sp>
      <p:cxnSp>
        <p:nvCxnSpPr>
          <p:cNvPr id="16067" name="Google Shape;16067;p587"/>
          <p:cNvCxnSpPr/>
          <p:nvPr/>
        </p:nvCxnSpPr>
        <p:spPr>
          <a:xfrm>
            <a:off x="6566938" y="4653875"/>
            <a:ext cx="368100" cy="0"/>
          </a:xfrm>
          <a:prstGeom prst="straightConnector1">
            <a:avLst/>
          </a:prstGeom>
          <a:noFill/>
          <a:ln w="9525" cap="flat" cmpd="sng">
            <a:solidFill>
              <a:schemeClr val="dk2"/>
            </a:solidFill>
            <a:prstDash val="solid"/>
            <a:round/>
            <a:headEnd type="none" w="med" len="med"/>
            <a:tailEnd type="triangle" w="med" len="med"/>
          </a:ln>
        </p:spPr>
      </p:cxnSp>
      <p:sp>
        <p:nvSpPr>
          <p:cNvPr id="16068" name="Google Shape;16068;p587"/>
          <p:cNvSpPr txBox="1"/>
          <p:nvPr/>
        </p:nvSpPr>
        <p:spPr>
          <a:xfrm>
            <a:off x="6905950" y="4093150"/>
            <a:ext cx="20841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stimulant effects, improvement of ADHD, amelioration of sexual side effects, BP elevation</a:t>
            </a:r>
            <a:endParaRPr sz="900" b="1"/>
          </a:p>
        </p:txBody>
      </p:sp>
      <p:sp>
        <p:nvSpPr>
          <p:cNvPr id="16069" name="Google Shape;16069;p587"/>
          <p:cNvSpPr/>
          <p:nvPr/>
        </p:nvSpPr>
        <p:spPr>
          <a:xfrm>
            <a:off x="4729512" y="2089103"/>
            <a:ext cx="599100" cy="575700"/>
          </a:xfrm>
          <a:prstGeom prst="ellipse">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0" name="Google Shape;16070;p587"/>
          <p:cNvSpPr txBox="1"/>
          <p:nvPr/>
        </p:nvSpPr>
        <p:spPr>
          <a:xfrm>
            <a:off x="6365225" y="3216575"/>
            <a:ext cx="1230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clomipramine</a:t>
            </a:r>
            <a:endParaRPr sz="900"/>
          </a:p>
          <a:p>
            <a:pPr marL="0" lvl="0" indent="0" algn="l" rtl="0">
              <a:spcBef>
                <a:spcPts val="0"/>
              </a:spcBef>
              <a:spcAft>
                <a:spcPts val="0"/>
              </a:spcAft>
              <a:buNone/>
            </a:pPr>
            <a:r>
              <a:rPr lang="en" sz="900"/>
              <a:t>imipramine </a:t>
            </a:r>
            <a:endParaRPr sz="900"/>
          </a:p>
        </p:txBody>
      </p:sp>
      <p:grpSp>
        <p:nvGrpSpPr>
          <p:cNvPr id="16071" name="Google Shape;16071;p587"/>
          <p:cNvGrpSpPr/>
          <p:nvPr/>
        </p:nvGrpSpPr>
        <p:grpSpPr>
          <a:xfrm>
            <a:off x="8174205" y="114477"/>
            <a:ext cx="836480" cy="933248"/>
            <a:chOff x="477995" y="2993185"/>
            <a:chExt cx="1833581" cy="2045700"/>
          </a:xfrm>
        </p:grpSpPr>
        <p:pic>
          <p:nvPicPr>
            <p:cNvPr id="16072" name="Google Shape;16072;p587" descr="clipped result image"/>
            <p:cNvPicPr preferRelativeResize="0"/>
            <p:nvPr/>
          </p:nvPicPr>
          <p:blipFill rotWithShape="1">
            <a:blip r:embed="rId4">
              <a:alphaModFix amt="49000"/>
            </a:blip>
            <a:srcRect/>
            <a:stretch/>
          </p:blipFill>
          <p:spPr>
            <a:xfrm flipH="1">
              <a:off x="725749" y="3901156"/>
              <a:ext cx="1055172" cy="1137729"/>
            </a:xfrm>
            <a:prstGeom prst="rect">
              <a:avLst/>
            </a:prstGeom>
            <a:noFill/>
            <a:ln>
              <a:noFill/>
            </a:ln>
          </p:spPr>
        </p:pic>
        <p:pic>
          <p:nvPicPr>
            <p:cNvPr id="16073" name="Google Shape;16073;p587" descr="clipped result image"/>
            <p:cNvPicPr preferRelativeResize="0"/>
            <p:nvPr/>
          </p:nvPicPr>
          <p:blipFill rotWithShape="1">
            <a:blip r:embed="rId5">
              <a:alphaModFix amt="52000"/>
            </a:blip>
            <a:srcRect/>
            <a:stretch/>
          </p:blipFill>
          <p:spPr>
            <a:xfrm flipH="1">
              <a:off x="477995" y="4778274"/>
              <a:ext cx="463220" cy="231356"/>
            </a:xfrm>
            <a:prstGeom prst="rect">
              <a:avLst/>
            </a:prstGeom>
            <a:noFill/>
            <a:ln>
              <a:noFill/>
            </a:ln>
          </p:spPr>
        </p:pic>
        <p:pic>
          <p:nvPicPr>
            <p:cNvPr id="16074" name="Google Shape;16074;p587" descr="clipped result image"/>
            <p:cNvPicPr preferRelativeResize="0"/>
            <p:nvPr/>
          </p:nvPicPr>
          <p:blipFill rotWithShape="1">
            <a:blip r:embed="rId6">
              <a:alphaModFix/>
            </a:blip>
            <a:srcRect/>
            <a:stretch/>
          </p:blipFill>
          <p:spPr>
            <a:xfrm rot="1787639" flipH="1">
              <a:off x="1276196" y="3413082"/>
              <a:ext cx="664993" cy="782760"/>
            </a:xfrm>
            <a:prstGeom prst="rect">
              <a:avLst/>
            </a:prstGeom>
            <a:noFill/>
            <a:ln>
              <a:noFill/>
            </a:ln>
          </p:spPr>
        </p:pic>
        <p:pic>
          <p:nvPicPr>
            <p:cNvPr id="16075" name="Google Shape;16075;p587" descr="clipped result image"/>
            <p:cNvPicPr preferRelativeResize="0"/>
            <p:nvPr/>
          </p:nvPicPr>
          <p:blipFill rotWithShape="1">
            <a:blip r:embed="rId7">
              <a:alphaModFix/>
            </a:blip>
            <a:srcRect/>
            <a:stretch/>
          </p:blipFill>
          <p:spPr>
            <a:xfrm rot="2014353">
              <a:off x="1624265" y="3093549"/>
              <a:ext cx="556416" cy="641264"/>
            </a:xfrm>
            <a:prstGeom prst="rect">
              <a:avLst/>
            </a:prstGeom>
            <a:noFill/>
            <a:ln>
              <a:noFill/>
            </a:ln>
          </p:spPr>
        </p:pic>
      </p:gr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Shape 16079"/>
        <p:cNvGrpSpPr/>
        <p:nvPr/>
      </p:nvGrpSpPr>
      <p:grpSpPr>
        <a:xfrm>
          <a:off x="0" y="0"/>
          <a:ext cx="0" cy="0"/>
          <a:chOff x="0" y="0"/>
          <a:chExt cx="0" cy="0"/>
        </a:xfrm>
      </p:grpSpPr>
      <p:pic>
        <p:nvPicPr>
          <p:cNvPr id="16080" name="Google Shape;16080;p588"/>
          <p:cNvPicPr preferRelativeResize="0"/>
          <p:nvPr/>
        </p:nvPicPr>
        <p:blipFill>
          <a:blip r:embed="rId3">
            <a:alphaModFix/>
          </a:blip>
          <a:stretch>
            <a:fillRect/>
          </a:stretch>
        </p:blipFill>
        <p:spPr>
          <a:xfrm>
            <a:off x="3301022" y="1358779"/>
            <a:ext cx="3953649" cy="3110076"/>
          </a:xfrm>
          <a:prstGeom prst="rect">
            <a:avLst/>
          </a:prstGeom>
          <a:noFill/>
          <a:ln>
            <a:noFill/>
          </a:ln>
        </p:spPr>
      </p:pic>
      <p:sp>
        <p:nvSpPr>
          <p:cNvPr id="16081" name="Google Shape;16081;p588"/>
          <p:cNvSpPr txBox="1"/>
          <p:nvPr/>
        </p:nvSpPr>
        <p:spPr>
          <a:xfrm>
            <a:off x="5691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500" b="1">
                <a:solidFill>
                  <a:schemeClr val="dk1"/>
                </a:solidFill>
              </a:rPr>
              <a:t>Amitriptyline (Elavil) - TCA</a:t>
            </a:r>
            <a:endParaRPr sz="1500" b="1"/>
          </a:p>
        </p:txBody>
      </p:sp>
      <p:sp>
        <p:nvSpPr>
          <p:cNvPr id="16082" name="Google Shape;16082;p588"/>
          <p:cNvSpPr txBox="1"/>
          <p:nvPr/>
        </p:nvSpPr>
        <p:spPr>
          <a:xfrm>
            <a:off x="4063525" y="1466700"/>
            <a:ext cx="1230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antihistamine</a:t>
            </a:r>
            <a:endParaRPr sz="1200" b="1"/>
          </a:p>
          <a:p>
            <a:pPr marL="0" lvl="0" indent="0" algn="l" rtl="0">
              <a:spcBef>
                <a:spcPts val="0"/>
              </a:spcBef>
              <a:spcAft>
                <a:spcPts val="0"/>
              </a:spcAft>
              <a:buNone/>
            </a:pPr>
            <a:endParaRPr sz="1200"/>
          </a:p>
        </p:txBody>
      </p:sp>
      <p:cxnSp>
        <p:nvCxnSpPr>
          <p:cNvPr id="16083" name="Google Shape;16083;p588"/>
          <p:cNvCxnSpPr/>
          <p:nvPr/>
        </p:nvCxnSpPr>
        <p:spPr>
          <a:xfrm rot="10800000">
            <a:off x="3361800" y="1418013"/>
            <a:ext cx="738600" cy="201900"/>
          </a:xfrm>
          <a:prstGeom prst="straightConnector1">
            <a:avLst/>
          </a:prstGeom>
          <a:noFill/>
          <a:ln w="9525" cap="flat" cmpd="sng">
            <a:solidFill>
              <a:schemeClr val="dk2"/>
            </a:solidFill>
            <a:prstDash val="solid"/>
            <a:round/>
            <a:headEnd type="none" w="med" len="med"/>
            <a:tailEnd type="triangle" w="med" len="med"/>
          </a:ln>
        </p:spPr>
      </p:cxnSp>
      <p:sp>
        <p:nvSpPr>
          <p:cNvPr id="16084" name="Google Shape;16084;p588"/>
          <p:cNvSpPr txBox="1"/>
          <p:nvPr/>
        </p:nvSpPr>
        <p:spPr>
          <a:xfrm>
            <a:off x="2544600" y="1065900"/>
            <a:ext cx="1230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weight gain, sedation</a:t>
            </a:r>
            <a:endParaRPr sz="1200"/>
          </a:p>
          <a:p>
            <a:pPr marL="0" lvl="0" indent="0" algn="l" rtl="0">
              <a:spcBef>
                <a:spcPts val="0"/>
              </a:spcBef>
              <a:spcAft>
                <a:spcPts val="0"/>
              </a:spcAft>
              <a:buNone/>
            </a:pPr>
            <a:endParaRPr sz="1200" b="1"/>
          </a:p>
        </p:txBody>
      </p:sp>
      <p:sp>
        <p:nvSpPr>
          <p:cNvPr id="16085" name="Google Shape;16085;p588"/>
          <p:cNvSpPr txBox="1"/>
          <p:nvPr/>
        </p:nvSpPr>
        <p:spPr>
          <a:xfrm>
            <a:off x="2612775" y="1888650"/>
            <a:ext cx="12306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Alpha1 adrenergic antagonist</a:t>
            </a:r>
            <a:endParaRPr sz="1200" b="1"/>
          </a:p>
          <a:p>
            <a:pPr marL="0" lvl="0" indent="0" algn="l" rtl="0">
              <a:spcBef>
                <a:spcPts val="0"/>
              </a:spcBef>
              <a:spcAft>
                <a:spcPts val="0"/>
              </a:spcAft>
              <a:buNone/>
            </a:pPr>
            <a:endParaRPr sz="1200"/>
          </a:p>
        </p:txBody>
      </p:sp>
      <p:cxnSp>
        <p:nvCxnSpPr>
          <p:cNvPr id="16086" name="Google Shape;16086;p588"/>
          <p:cNvCxnSpPr/>
          <p:nvPr/>
        </p:nvCxnSpPr>
        <p:spPr>
          <a:xfrm rot="10800000">
            <a:off x="2344875" y="2248713"/>
            <a:ext cx="267900" cy="0"/>
          </a:xfrm>
          <a:prstGeom prst="straightConnector1">
            <a:avLst/>
          </a:prstGeom>
          <a:noFill/>
          <a:ln w="9525" cap="flat" cmpd="sng">
            <a:solidFill>
              <a:schemeClr val="dk2"/>
            </a:solidFill>
            <a:prstDash val="solid"/>
            <a:round/>
            <a:headEnd type="none" w="med" len="med"/>
            <a:tailEnd type="triangle" w="med" len="med"/>
          </a:ln>
        </p:spPr>
      </p:cxnSp>
      <p:sp>
        <p:nvSpPr>
          <p:cNvPr id="16087" name="Google Shape;16087;p588"/>
          <p:cNvSpPr txBox="1"/>
          <p:nvPr/>
        </p:nvSpPr>
        <p:spPr>
          <a:xfrm>
            <a:off x="599425" y="1971675"/>
            <a:ext cx="1864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Orthostatic hypotension</a:t>
            </a:r>
            <a:endParaRPr sz="1200"/>
          </a:p>
          <a:p>
            <a:pPr marL="0" lvl="0" indent="0" algn="l" rtl="0">
              <a:spcBef>
                <a:spcPts val="0"/>
              </a:spcBef>
              <a:spcAft>
                <a:spcPts val="0"/>
              </a:spcAft>
              <a:buNone/>
            </a:pPr>
            <a:r>
              <a:rPr lang="en" sz="1200"/>
              <a:t>(like prazosin)</a:t>
            </a:r>
            <a:endParaRPr sz="1200"/>
          </a:p>
        </p:txBody>
      </p:sp>
      <p:sp>
        <p:nvSpPr>
          <p:cNvPr id="16088" name="Google Shape;16088;p588"/>
          <p:cNvSpPr txBox="1"/>
          <p:nvPr/>
        </p:nvSpPr>
        <p:spPr>
          <a:xfrm>
            <a:off x="3256250" y="4340525"/>
            <a:ext cx="15090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anticholinergic</a:t>
            </a:r>
            <a:endParaRPr sz="1200" b="1"/>
          </a:p>
          <a:p>
            <a:pPr marL="0" lvl="0" indent="0" algn="l" rtl="0">
              <a:spcBef>
                <a:spcPts val="0"/>
              </a:spcBef>
              <a:spcAft>
                <a:spcPts val="0"/>
              </a:spcAft>
              <a:buNone/>
            </a:pPr>
            <a:r>
              <a:rPr lang="en" sz="1200" b="1"/>
              <a:t>(antimuscarinic)</a:t>
            </a:r>
            <a:endParaRPr sz="1200" b="1"/>
          </a:p>
          <a:p>
            <a:pPr marL="0" lvl="0" indent="0" algn="l" rtl="0">
              <a:spcBef>
                <a:spcPts val="0"/>
              </a:spcBef>
              <a:spcAft>
                <a:spcPts val="0"/>
              </a:spcAft>
              <a:buNone/>
            </a:pPr>
            <a:endParaRPr sz="900"/>
          </a:p>
        </p:txBody>
      </p:sp>
      <p:cxnSp>
        <p:nvCxnSpPr>
          <p:cNvPr id="16089" name="Google Shape;16089;p588"/>
          <p:cNvCxnSpPr/>
          <p:nvPr/>
        </p:nvCxnSpPr>
        <p:spPr>
          <a:xfrm rot="10800000">
            <a:off x="2561575" y="4585413"/>
            <a:ext cx="633300" cy="0"/>
          </a:xfrm>
          <a:prstGeom prst="straightConnector1">
            <a:avLst/>
          </a:prstGeom>
          <a:noFill/>
          <a:ln w="9525" cap="flat" cmpd="sng">
            <a:solidFill>
              <a:schemeClr val="dk2"/>
            </a:solidFill>
            <a:prstDash val="solid"/>
            <a:round/>
            <a:headEnd type="none" w="med" len="med"/>
            <a:tailEnd type="triangle" w="med" len="med"/>
          </a:ln>
        </p:spPr>
      </p:cxnSp>
      <p:sp>
        <p:nvSpPr>
          <p:cNvPr id="16090" name="Google Shape;16090;p588"/>
          <p:cNvSpPr txBox="1"/>
          <p:nvPr/>
        </p:nvSpPr>
        <p:spPr>
          <a:xfrm>
            <a:off x="2544600" y="5235175"/>
            <a:ext cx="5578800" cy="1203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Some tricyclics have equal or greater potency for SERT inhibition (e.g., clomipramine); others are more selective for NET inhibition (e.g., desipramine, maprotiline, 335 STAHL’S ESSENTIAL PSYCHOPHARMACOLOGY 5HT2C 5HT2A Na+ sodium channel blocker A B C TCA SERT H1 NET α1 M1 H1 Na+ sodium channel blocker SERT H1 NET α1 M1 H1 Na+ sodium channel blocker H1 NET α1 M1 H1 Figure 7-67 Icons of tricyclic antidepressants (TCAs). All tricyclic antidepressants block reuptake of norepinephrine and are antagonists at histamine 1 (H1), α1-adrenergic, and muscarinic cholinergic receptors; they also block voltagesensitive sodium channels (A, B, and C). Some TCAs are also potent inhibitors of the serotonin reuptake pump (A, C), and some may additionally be antagonists at serotonin 2A and 2C receptors (C). nortriptyline, protriptyline) (Figure 7-67B). Most, however, block both serotonin and norepinephrine reuptake to some extent (Figure 7-67A). In addition, some TCAs have antagonist actions at 5HT2A and 5HT2C receptors, which could contribute to the therapeutic profile of those tricyclics that have such pharmacological actions (Figure 7-67C). The major limitation to the TCAs has never been their efficacy: these are quite effective agents. The problem with drugs in this class is the fact that all of them share at least four other unwanted pharmacological actions, namely, blockade of muscarinic cholinergic receptors, H1 histamine receptors, α1-adrenergic receptors, and voltagesensitive sodium channels (Figure 7-67). As already discussed, blockade of H1 receptors causes sedation and may cause weight gain (see Chapter 5 and Figure 5-13A). Blockade of muscarinic cholinergic receptors, also known as anticholinergic actions, causes dry mouth, blurred vision, urinary retention, and constipation (Figure 5-8). Blockade of α1-adrenergic receptors may be therapeutic but also causes orthostatic hypotension and dizziness (Figure 5-13B). Tricyclic antidepressants also weakly block voltage-sensitive sodium channels in the heart and brain at therapeutic doses; in overdose, this action is thought to be the cause of coma and seizures due to central nervous system actions, and cardiac arrhythmias and cardiac arrest and death due to peripheral cardiac actions (Figure 7-68). The lethal dose of a TCA is only about a 30-day supply of drug. For this reason, it has been said that each time you are giving the patient a 1-month’s prescription for a TCA, you are handing them a loaded gun. Obviously, this is often not a good idea in the treatment of a disorder associated with so much suicide; thus, TCAs have largely fallen out of favor except for patients who fail to respond to the various first-line drugs for depression discussed up to this point in this chapter. Monoamine Oxidase Inhibitors (MAOIs) The first clinically effective drugs for depression ever discovered were inhibitors of the enzyme monoamine oxidase (MAO). They were found by accident when an anti-tuberculosis drug was observed to help depression that coexisted in some of the patients who had tuberculosis. This anti-tuberculosis drug, iproniazid, was eventually found to work in depression by inhibiting the enzyme MAO. However, inhibition of MAO was unrelated to its anti-tubercular actions. Although best known as powerful drugs to treat depression, the monoamine oxidase inhibitors (MAOIs) are also highly effective therapeutic agents for certain anxiety disorders such as panic disorder and social anxiety disorder. MAOIs</a:t>
            </a:r>
            <a:endParaRPr/>
          </a:p>
        </p:txBody>
      </p:sp>
      <p:sp>
        <p:nvSpPr>
          <p:cNvPr id="16091" name="Google Shape;16091;p588"/>
          <p:cNvSpPr txBox="1"/>
          <p:nvPr/>
        </p:nvSpPr>
        <p:spPr>
          <a:xfrm>
            <a:off x="6355700" y="3076546"/>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SRI</a:t>
            </a:r>
            <a:endParaRPr sz="1200" b="1"/>
          </a:p>
          <a:p>
            <a:pPr marL="0" lvl="0" indent="0" algn="l" rtl="0">
              <a:spcBef>
                <a:spcPts val="0"/>
              </a:spcBef>
              <a:spcAft>
                <a:spcPts val="0"/>
              </a:spcAft>
              <a:buNone/>
            </a:pPr>
            <a:endParaRPr sz="900"/>
          </a:p>
        </p:txBody>
      </p:sp>
      <p:sp>
        <p:nvSpPr>
          <p:cNvPr id="16092" name="Google Shape;16092;p588"/>
          <p:cNvSpPr txBox="1"/>
          <p:nvPr/>
        </p:nvSpPr>
        <p:spPr>
          <a:xfrm>
            <a:off x="5675350" y="4307513"/>
            <a:ext cx="12306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NE reuptake inhibitor</a:t>
            </a:r>
            <a:endParaRPr sz="1200" b="1"/>
          </a:p>
          <a:p>
            <a:pPr marL="0" lvl="0" indent="0" algn="l" rtl="0">
              <a:spcBef>
                <a:spcPts val="0"/>
              </a:spcBef>
              <a:spcAft>
                <a:spcPts val="0"/>
              </a:spcAft>
              <a:buNone/>
            </a:pPr>
            <a:endParaRPr sz="900"/>
          </a:p>
        </p:txBody>
      </p:sp>
      <p:sp>
        <p:nvSpPr>
          <p:cNvPr id="16093" name="Google Shape;16093;p588"/>
          <p:cNvSpPr txBox="1"/>
          <p:nvPr/>
        </p:nvSpPr>
        <p:spPr>
          <a:xfrm>
            <a:off x="880300" y="4093150"/>
            <a:ext cx="20478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dry mouth, blurred vision, urinary retention, constipation, cognitive impairment, delirium</a:t>
            </a:r>
            <a:endParaRPr sz="900" b="1"/>
          </a:p>
        </p:txBody>
      </p:sp>
      <p:sp>
        <p:nvSpPr>
          <p:cNvPr id="16094" name="Google Shape;16094;p588"/>
          <p:cNvSpPr/>
          <p:nvPr/>
        </p:nvSpPr>
        <p:spPr>
          <a:xfrm>
            <a:off x="4731938" y="2076875"/>
            <a:ext cx="599100" cy="5991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095" name="Google Shape;16095;p588"/>
          <p:cNvCxnSpPr/>
          <p:nvPr/>
        </p:nvCxnSpPr>
        <p:spPr>
          <a:xfrm rot="10800000">
            <a:off x="5075525" y="2353475"/>
            <a:ext cx="2135700" cy="0"/>
          </a:xfrm>
          <a:prstGeom prst="straightConnector1">
            <a:avLst/>
          </a:prstGeom>
          <a:noFill/>
          <a:ln w="9525" cap="flat" cmpd="sng">
            <a:solidFill>
              <a:schemeClr val="dk2"/>
            </a:solidFill>
            <a:prstDash val="solid"/>
            <a:round/>
            <a:headEnd type="none" w="med" len="med"/>
            <a:tailEnd type="triangle" w="med" len="med"/>
          </a:ln>
        </p:spPr>
      </p:cxnSp>
      <p:sp>
        <p:nvSpPr>
          <p:cNvPr id="16096" name="Google Shape;16096;p588"/>
          <p:cNvSpPr txBox="1"/>
          <p:nvPr/>
        </p:nvSpPr>
        <p:spPr>
          <a:xfrm>
            <a:off x="7211225" y="2168675"/>
            <a:ext cx="15618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a:t>
            </a:r>
            <a:endParaRPr sz="1200"/>
          </a:p>
          <a:p>
            <a:pPr marL="0" lvl="0" indent="0" algn="l" rtl="0">
              <a:spcBef>
                <a:spcPts val="0"/>
              </a:spcBef>
              <a:spcAft>
                <a:spcPts val="0"/>
              </a:spcAft>
              <a:buNone/>
            </a:pPr>
            <a:r>
              <a:rPr lang="en" sz="1200"/>
              <a:t>(CYP2D6, CYP2C19)</a:t>
            </a:r>
            <a:endParaRPr sz="1200"/>
          </a:p>
          <a:p>
            <a:pPr marL="0" lvl="0" indent="0" algn="l" rtl="0">
              <a:spcBef>
                <a:spcPts val="0"/>
              </a:spcBef>
              <a:spcAft>
                <a:spcPts val="0"/>
              </a:spcAft>
              <a:buNone/>
            </a:pPr>
            <a:endParaRPr sz="900" b="1"/>
          </a:p>
        </p:txBody>
      </p:sp>
      <p:cxnSp>
        <p:nvCxnSpPr>
          <p:cNvPr id="16097" name="Google Shape;16097;p588"/>
          <p:cNvCxnSpPr/>
          <p:nvPr/>
        </p:nvCxnSpPr>
        <p:spPr>
          <a:xfrm>
            <a:off x="6786938" y="3242975"/>
            <a:ext cx="368100" cy="0"/>
          </a:xfrm>
          <a:prstGeom prst="straightConnector1">
            <a:avLst/>
          </a:prstGeom>
          <a:noFill/>
          <a:ln w="9525" cap="flat" cmpd="sng">
            <a:solidFill>
              <a:schemeClr val="dk2"/>
            </a:solidFill>
            <a:prstDash val="solid"/>
            <a:round/>
            <a:headEnd type="none" w="med" len="med"/>
            <a:tailEnd type="triangle" w="med" len="med"/>
          </a:ln>
        </p:spPr>
      </p:cxnSp>
      <p:sp>
        <p:nvSpPr>
          <p:cNvPr id="16098" name="Google Shape;16098;p588"/>
          <p:cNvSpPr txBox="1"/>
          <p:nvPr/>
        </p:nvSpPr>
        <p:spPr>
          <a:xfrm>
            <a:off x="7254675" y="2957700"/>
            <a:ext cx="18180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effects, sexual dysfunction</a:t>
            </a:r>
            <a:endParaRPr sz="1200"/>
          </a:p>
          <a:p>
            <a:pPr marL="0" lvl="0" indent="0" algn="l" rtl="0">
              <a:spcBef>
                <a:spcPts val="0"/>
              </a:spcBef>
              <a:spcAft>
                <a:spcPts val="0"/>
              </a:spcAft>
              <a:buNone/>
            </a:pPr>
            <a:endParaRPr sz="900" b="1"/>
          </a:p>
        </p:txBody>
      </p:sp>
      <p:cxnSp>
        <p:nvCxnSpPr>
          <p:cNvPr id="16099" name="Google Shape;16099;p588"/>
          <p:cNvCxnSpPr/>
          <p:nvPr/>
        </p:nvCxnSpPr>
        <p:spPr>
          <a:xfrm>
            <a:off x="6566938" y="4653875"/>
            <a:ext cx="368100" cy="0"/>
          </a:xfrm>
          <a:prstGeom prst="straightConnector1">
            <a:avLst/>
          </a:prstGeom>
          <a:noFill/>
          <a:ln w="9525" cap="flat" cmpd="sng">
            <a:solidFill>
              <a:schemeClr val="dk2"/>
            </a:solidFill>
            <a:prstDash val="solid"/>
            <a:round/>
            <a:headEnd type="none" w="med" len="med"/>
            <a:tailEnd type="triangle" w="med" len="med"/>
          </a:ln>
        </p:spPr>
      </p:cxnSp>
      <p:sp>
        <p:nvSpPr>
          <p:cNvPr id="16100" name="Google Shape;16100;p588"/>
          <p:cNvSpPr txBox="1"/>
          <p:nvPr/>
        </p:nvSpPr>
        <p:spPr>
          <a:xfrm>
            <a:off x="6905950" y="4093150"/>
            <a:ext cx="20841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stimulant effects, improvement of ADHD, amelioration of sexual side effects, BP elevation</a:t>
            </a:r>
            <a:endParaRPr sz="900" b="1"/>
          </a:p>
        </p:txBody>
      </p:sp>
      <p:sp>
        <p:nvSpPr>
          <p:cNvPr id="16101" name="Google Shape;16101;p588"/>
          <p:cNvSpPr/>
          <p:nvPr/>
        </p:nvSpPr>
        <p:spPr>
          <a:xfrm>
            <a:off x="4729512" y="2089103"/>
            <a:ext cx="599100" cy="575700"/>
          </a:xfrm>
          <a:prstGeom prst="ellipse">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2" name="Google Shape;16102;p588"/>
          <p:cNvSpPr txBox="1"/>
          <p:nvPr/>
        </p:nvSpPr>
        <p:spPr>
          <a:xfrm>
            <a:off x="6365225" y="3216575"/>
            <a:ext cx="1230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clomipramine</a:t>
            </a:r>
            <a:endParaRPr sz="900"/>
          </a:p>
          <a:p>
            <a:pPr marL="0" lvl="0" indent="0" algn="l" rtl="0">
              <a:spcBef>
                <a:spcPts val="0"/>
              </a:spcBef>
              <a:spcAft>
                <a:spcPts val="0"/>
              </a:spcAft>
              <a:buNone/>
            </a:pPr>
            <a:r>
              <a:rPr lang="en" sz="900"/>
              <a:t>imipramine </a:t>
            </a:r>
            <a:endParaRPr sz="900"/>
          </a:p>
        </p:txBody>
      </p:sp>
      <p:grpSp>
        <p:nvGrpSpPr>
          <p:cNvPr id="16103" name="Google Shape;16103;p588"/>
          <p:cNvGrpSpPr/>
          <p:nvPr/>
        </p:nvGrpSpPr>
        <p:grpSpPr>
          <a:xfrm>
            <a:off x="8174205" y="114477"/>
            <a:ext cx="836480" cy="933248"/>
            <a:chOff x="477995" y="2993185"/>
            <a:chExt cx="1833581" cy="2045700"/>
          </a:xfrm>
        </p:grpSpPr>
        <p:pic>
          <p:nvPicPr>
            <p:cNvPr id="16104" name="Google Shape;16104;p588" descr="clipped result image"/>
            <p:cNvPicPr preferRelativeResize="0"/>
            <p:nvPr/>
          </p:nvPicPr>
          <p:blipFill rotWithShape="1">
            <a:blip r:embed="rId4">
              <a:alphaModFix amt="49000"/>
            </a:blip>
            <a:srcRect/>
            <a:stretch/>
          </p:blipFill>
          <p:spPr>
            <a:xfrm flipH="1">
              <a:off x="725749" y="3901156"/>
              <a:ext cx="1055172" cy="1137729"/>
            </a:xfrm>
            <a:prstGeom prst="rect">
              <a:avLst/>
            </a:prstGeom>
            <a:noFill/>
            <a:ln>
              <a:noFill/>
            </a:ln>
          </p:spPr>
        </p:pic>
        <p:pic>
          <p:nvPicPr>
            <p:cNvPr id="16105" name="Google Shape;16105;p588" descr="clipped result image"/>
            <p:cNvPicPr preferRelativeResize="0"/>
            <p:nvPr/>
          </p:nvPicPr>
          <p:blipFill rotWithShape="1">
            <a:blip r:embed="rId5">
              <a:alphaModFix amt="52000"/>
            </a:blip>
            <a:srcRect/>
            <a:stretch/>
          </p:blipFill>
          <p:spPr>
            <a:xfrm flipH="1">
              <a:off x="477995" y="4778274"/>
              <a:ext cx="463220" cy="231356"/>
            </a:xfrm>
            <a:prstGeom prst="rect">
              <a:avLst/>
            </a:prstGeom>
            <a:noFill/>
            <a:ln>
              <a:noFill/>
            </a:ln>
          </p:spPr>
        </p:pic>
        <p:pic>
          <p:nvPicPr>
            <p:cNvPr id="16106" name="Google Shape;16106;p588" descr="clipped result image"/>
            <p:cNvPicPr preferRelativeResize="0"/>
            <p:nvPr/>
          </p:nvPicPr>
          <p:blipFill rotWithShape="1">
            <a:blip r:embed="rId6">
              <a:alphaModFix/>
            </a:blip>
            <a:srcRect/>
            <a:stretch/>
          </p:blipFill>
          <p:spPr>
            <a:xfrm rot="1787639" flipH="1">
              <a:off x="1276196" y="3413082"/>
              <a:ext cx="664993" cy="782760"/>
            </a:xfrm>
            <a:prstGeom prst="rect">
              <a:avLst/>
            </a:prstGeom>
            <a:noFill/>
            <a:ln>
              <a:noFill/>
            </a:ln>
          </p:spPr>
        </p:pic>
        <p:pic>
          <p:nvPicPr>
            <p:cNvPr id="16107" name="Google Shape;16107;p588" descr="clipped result image"/>
            <p:cNvPicPr preferRelativeResize="0"/>
            <p:nvPr/>
          </p:nvPicPr>
          <p:blipFill rotWithShape="1">
            <a:blip r:embed="rId7">
              <a:alphaModFix/>
            </a:blip>
            <a:srcRect/>
            <a:stretch/>
          </p:blipFill>
          <p:spPr>
            <a:xfrm rot="2014353">
              <a:off x="1624265" y="3093549"/>
              <a:ext cx="556416" cy="641264"/>
            </a:xfrm>
            <a:prstGeom prst="rect">
              <a:avLst/>
            </a:prstGeom>
            <a:noFill/>
            <a:ln>
              <a:noFill/>
            </a:ln>
          </p:spPr>
        </p:pic>
      </p:gr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Shape 16111"/>
        <p:cNvGrpSpPr/>
        <p:nvPr/>
      </p:nvGrpSpPr>
      <p:grpSpPr>
        <a:xfrm>
          <a:off x="0" y="0"/>
          <a:ext cx="0" cy="0"/>
          <a:chOff x="0" y="0"/>
          <a:chExt cx="0" cy="0"/>
        </a:xfrm>
      </p:grpSpPr>
      <p:pic>
        <p:nvPicPr>
          <p:cNvPr id="16112" name="Google Shape;16112;p589"/>
          <p:cNvPicPr preferRelativeResize="0"/>
          <p:nvPr/>
        </p:nvPicPr>
        <p:blipFill>
          <a:blip r:embed="rId3">
            <a:alphaModFix/>
          </a:blip>
          <a:stretch>
            <a:fillRect/>
          </a:stretch>
        </p:blipFill>
        <p:spPr>
          <a:xfrm>
            <a:off x="3301022" y="1358779"/>
            <a:ext cx="3953649" cy="3110076"/>
          </a:xfrm>
          <a:prstGeom prst="rect">
            <a:avLst/>
          </a:prstGeom>
          <a:noFill/>
          <a:ln>
            <a:noFill/>
          </a:ln>
        </p:spPr>
      </p:pic>
      <p:sp>
        <p:nvSpPr>
          <p:cNvPr id="16113" name="Google Shape;16113;p589"/>
          <p:cNvSpPr txBox="1"/>
          <p:nvPr/>
        </p:nvSpPr>
        <p:spPr>
          <a:xfrm>
            <a:off x="5691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500" b="1">
                <a:solidFill>
                  <a:schemeClr val="dk1"/>
                </a:solidFill>
              </a:rPr>
              <a:t>Amitriptyline (Elavil) - TCA</a:t>
            </a:r>
            <a:endParaRPr sz="1500" b="1"/>
          </a:p>
        </p:txBody>
      </p:sp>
      <p:sp>
        <p:nvSpPr>
          <p:cNvPr id="16114" name="Google Shape;16114;p589"/>
          <p:cNvSpPr txBox="1"/>
          <p:nvPr/>
        </p:nvSpPr>
        <p:spPr>
          <a:xfrm>
            <a:off x="4063525" y="1466700"/>
            <a:ext cx="1230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antihistamine</a:t>
            </a:r>
            <a:endParaRPr sz="1200" b="1"/>
          </a:p>
          <a:p>
            <a:pPr marL="0" lvl="0" indent="0" algn="l" rtl="0">
              <a:spcBef>
                <a:spcPts val="0"/>
              </a:spcBef>
              <a:spcAft>
                <a:spcPts val="0"/>
              </a:spcAft>
              <a:buNone/>
            </a:pPr>
            <a:endParaRPr sz="1200"/>
          </a:p>
        </p:txBody>
      </p:sp>
      <p:cxnSp>
        <p:nvCxnSpPr>
          <p:cNvPr id="16115" name="Google Shape;16115;p589"/>
          <p:cNvCxnSpPr/>
          <p:nvPr/>
        </p:nvCxnSpPr>
        <p:spPr>
          <a:xfrm rot="10800000">
            <a:off x="3361800" y="1418013"/>
            <a:ext cx="738600" cy="201900"/>
          </a:xfrm>
          <a:prstGeom prst="straightConnector1">
            <a:avLst/>
          </a:prstGeom>
          <a:noFill/>
          <a:ln w="9525" cap="flat" cmpd="sng">
            <a:solidFill>
              <a:schemeClr val="dk2"/>
            </a:solidFill>
            <a:prstDash val="solid"/>
            <a:round/>
            <a:headEnd type="none" w="med" len="med"/>
            <a:tailEnd type="triangle" w="med" len="med"/>
          </a:ln>
        </p:spPr>
      </p:cxnSp>
      <p:sp>
        <p:nvSpPr>
          <p:cNvPr id="16116" name="Google Shape;16116;p589"/>
          <p:cNvSpPr txBox="1"/>
          <p:nvPr/>
        </p:nvSpPr>
        <p:spPr>
          <a:xfrm>
            <a:off x="2544600" y="1065900"/>
            <a:ext cx="1230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weight gain, sedation</a:t>
            </a:r>
            <a:endParaRPr sz="1200"/>
          </a:p>
          <a:p>
            <a:pPr marL="0" lvl="0" indent="0" algn="l" rtl="0">
              <a:spcBef>
                <a:spcPts val="0"/>
              </a:spcBef>
              <a:spcAft>
                <a:spcPts val="0"/>
              </a:spcAft>
              <a:buNone/>
            </a:pPr>
            <a:endParaRPr sz="1200" b="1"/>
          </a:p>
        </p:txBody>
      </p:sp>
      <p:sp>
        <p:nvSpPr>
          <p:cNvPr id="16117" name="Google Shape;16117;p589"/>
          <p:cNvSpPr txBox="1"/>
          <p:nvPr/>
        </p:nvSpPr>
        <p:spPr>
          <a:xfrm>
            <a:off x="2612775" y="1888650"/>
            <a:ext cx="12306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Alpha1 adrenergic antagonist</a:t>
            </a:r>
            <a:endParaRPr sz="1200" b="1"/>
          </a:p>
          <a:p>
            <a:pPr marL="0" lvl="0" indent="0" algn="l" rtl="0">
              <a:spcBef>
                <a:spcPts val="0"/>
              </a:spcBef>
              <a:spcAft>
                <a:spcPts val="0"/>
              </a:spcAft>
              <a:buNone/>
            </a:pPr>
            <a:endParaRPr sz="1200"/>
          </a:p>
        </p:txBody>
      </p:sp>
      <p:cxnSp>
        <p:nvCxnSpPr>
          <p:cNvPr id="16118" name="Google Shape;16118;p589"/>
          <p:cNvCxnSpPr/>
          <p:nvPr/>
        </p:nvCxnSpPr>
        <p:spPr>
          <a:xfrm rot="10800000">
            <a:off x="2344875" y="2248713"/>
            <a:ext cx="267900" cy="0"/>
          </a:xfrm>
          <a:prstGeom prst="straightConnector1">
            <a:avLst/>
          </a:prstGeom>
          <a:noFill/>
          <a:ln w="9525" cap="flat" cmpd="sng">
            <a:solidFill>
              <a:schemeClr val="dk2"/>
            </a:solidFill>
            <a:prstDash val="solid"/>
            <a:round/>
            <a:headEnd type="none" w="med" len="med"/>
            <a:tailEnd type="triangle" w="med" len="med"/>
          </a:ln>
        </p:spPr>
      </p:cxnSp>
      <p:sp>
        <p:nvSpPr>
          <p:cNvPr id="16119" name="Google Shape;16119;p589"/>
          <p:cNvSpPr txBox="1"/>
          <p:nvPr/>
        </p:nvSpPr>
        <p:spPr>
          <a:xfrm>
            <a:off x="599425" y="1971675"/>
            <a:ext cx="1864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Orthostatic hypotension</a:t>
            </a:r>
            <a:endParaRPr sz="1200"/>
          </a:p>
          <a:p>
            <a:pPr marL="0" lvl="0" indent="0" algn="l" rtl="0">
              <a:spcBef>
                <a:spcPts val="0"/>
              </a:spcBef>
              <a:spcAft>
                <a:spcPts val="0"/>
              </a:spcAft>
              <a:buNone/>
            </a:pPr>
            <a:r>
              <a:rPr lang="en" sz="1200"/>
              <a:t>(like prazosin)</a:t>
            </a:r>
            <a:endParaRPr sz="1200"/>
          </a:p>
        </p:txBody>
      </p:sp>
      <p:sp>
        <p:nvSpPr>
          <p:cNvPr id="16120" name="Google Shape;16120;p589"/>
          <p:cNvSpPr txBox="1"/>
          <p:nvPr/>
        </p:nvSpPr>
        <p:spPr>
          <a:xfrm>
            <a:off x="3256250" y="4340525"/>
            <a:ext cx="15090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anticholinergic</a:t>
            </a:r>
            <a:endParaRPr sz="1200" b="1"/>
          </a:p>
          <a:p>
            <a:pPr marL="0" lvl="0" indent="0" algn="l" rtl="0">
              <a:spcBef>
                <a:spcPts val="0"/>
              </a:spcBef>
              <a:spcAft>
                <a:spcPts val="0"/>
              </a:spcAft>
              <a:buNone/>
            </a:pPr>
            <a:r>
              <a:rPr lang="en" sz="1200" b="1"/>
              <a:t>(antimuscarinic)</a:t>
            </a:r>
            <a:endParaRPr sz="1200" b="1"/>
          </a:p>
          <a:p>
            <a:pPr marL="0" lvl="0" indent="0" algn="l" rtl="0">
              <a:spcBef>
                <a:spcPts val="0"/>
              </a:spcBef>
              <a:spcAft>
                <a:spcPts val="0"/>
              </a:spcAft>
              <a:buNone/>
            </a:pPr>
            <a:endParaRPr sz="900"/>
          </a:p>
        </p:txBody>
      </p:sp>
      <p:cxnSp>
        <p:nvCxnSpPr>
          <p:cNvPr id="16121" name="Google Shape;16121;p589"/>
          <p:cNvCxnSpPr/>
          <p:nvPr/>
        </p:nvCxnSpPr>
        <p:spPr>
          <a:xfrm rot="10800000">
            <a:off x="2561575" y="4585413"/>
            <a:ext cx="633300" cy="0"/>
          </a:xfrm>
          <a:prstGeom prst="straightConnector1">
            <a:avLst/>
          </a:prstGeom>
          <a:noFill/>
          <a:ln w="9525" cap="flat" cmpd="sng">
            <a:solidFill>
              <a:schemeClr val="dk2"/>
            </a:solidFill>
            <a:prstDash val="solid"/>
            <a:round/>
            <a:headEnd type="none" w="med" len="med"/>
            <a:tailEnd type="triangle" w="med" len="med"/>
          </a:ln>
        </p:spPr>
      </p:cxnSp>
      <p:sp>
        <p:nvSpPr>
          <p:cNvPr id="16122" name="Google Shape;16122;p589"/>
          <p:cNvSpPr txBox="1"/>
          <p:nvPr/>
        </p:nvSpPr>
        <p:spPr>
          <a:xfrm>
            <a:off x="2544600" y="5235175"/>
            <a:ext cx="5578800" cy="1203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Some tricyclics have equal or greater potency for SERT inhibition (e.g., clomipramine); others are more selective for NET inhibition (e.g., desipramine, maprotiline, 335 STAHL’S ESSENTIAL PSYCHOPHARMACOLOGY 5HT2C 5HT2A Na+ sodium channel blocker A B C TCA SERT H1 NET α1 M1 H1 Na+ sodium channel blocker SERT H1 NET α1 M1 H1 Na+ sodium channel blocker H1 NET α1 M1 H1 Figure 7-67 Icons of tricyclic antidepressants (TCAs). All tricyclic antidepressants block reuptake of norepinephrine and are antagonists at histamine 1 (H1), α1-adrenergic, and muscarinic cholinergic receptors; they also block voltagesensitive sodium channels (A, B, and C). Some TCAs are also potent inhibitors of the serotonin reuptake pump (A, C), and some may additionally be antagonists at serotonin 2A and 2C receptors (C). nortriptyline, protriptyline) (Figure 7-67B). Most, however, block both serotonin and norepinephrine reuptake to some extent (Figure 7-67A). In addition, some TCAs have antagonist actions at 5HT2A and 5HT2C receptors, which could contribute to the therapeutic profile of those tricyclics that have such pharmacological actions (Figure 7-67C). The major limitation to the TCAs has never been their efficacy: these are quite effective agents. The problem with drugs in this class is the fact that all of them share at least four other unwanted pharmacological actions, namely, blockade of muscarinic cholinergic receptors, H1 histamine receptors, α1-adrenergic receptors, and voltagesensitive sodium channels (Figure 7-67). As already discussed, blockade of H1 receptors causes sedation and may cause weight gain (see Chapter 5 and Figure 5-13A). Blockade of muscarinic cholinergic receptors, also known as anticholinergic actions, causes dry mouth, blurred vision, urinary retention, and constipation (Figure 5-8). Blockade of α1-adrenergic receptors may be therapeutic but also causes orthostatic hypotension and dizziness (Figure 5-13B). Tricyclic antidepressants also weakly block voltage-sensitive sodium channels in the heart and brain at therapeutic doses; in overdose, this action is thought to be the cause of coma and seizures due to central nervous system actions, and cardiac arrhythmias and cardiac arrest and death due to peripheral cardiac actions (Figure 7-68). The lethal dose of a TCA is only about a 30-day supply of drug. For this reason, it has been said that each time you are giving the patient a 1-month’s prescription for a TCA, you are handing them a loaded gun. Obviously, this is often not a good idea in the treatment of a disorder associated with so much suicide; thus, TCAs have largely fallen out of favor except for patients who fail to respond to the various first-line drugs for depression discussed up to this point in this chapter. Monoamine Oxidase Inhibitors (MAOIs) The first clinically effective drugs for depression ever discovered were inhibitors of the enzyme monoamine oxidase (MAO). They were found by accident when an anti-tuberculosis drug was observed to help depression that coexisted in some of the patients who had tuberculosis. This anti-tuberculosis drug, iproniazid, was eventually found to work in depression by inhibiting the enzyme MAO. However, inhibition of MAO was unrelated to its anti-tubercular actions. Although best known as powerful drugs to treat depression, the monoamine oxidase inhibitors (MAOIs) are also highly effective therapeutic agents for certain anxiety disorders such as panic disorder and social anxiety disorder. MAOIs</a:t>
            </a:r>
            <a:endParaRPr/>
          </a:p>
        </p:txBody>
      </p:sp>
      <p:sp>
        <p:nvSpPr>
          <p:cNvPr id="16123" name="Google Shape;16123;p589"/>
          <p:cNvSpPr txBox="1"/>
          <p:nvPr/>
        </p:nvSpPr>
        <p:spPr>
          <a:xfrm>
            <a:off x="6355700" y="3076546"/>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SRI</a:t>
            </a:r>
            <a:endParaRPr sz="1200" b="1"/>
          </a:p>
          <a:p>
            <a:pPr marL="0" lvl="0" indent="0" algn="l" rtl="0">
              <a:spcBef>
                <a:spcPts val="0"/>
              </a:spcBef>
              <a:spcAft>
                <a:spcPts val="0"/>
              </a:spcAft>
              <a:buNone/>
            </a:pPr>
            <a:endParaRPr sz="900"/>
          </a:p>
        </p:txBody>
      </p:sp>
      <p:sp>
        <p:nvSpPr>
          <p:cNvPr id="16124" name="Google Shape;16124;p589"/>
          <p:cNvSpPr txBox="1"/>
          <p:nvPr/>
        </p:nvSpPr>
        <p:spPr>
          <a:xfrm>
            <a:off x="5675350" y="4307513"/>
            <a:ext cx="12306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NE reuptake inhibitor</a:t>
            </a:r>
            <a:endParaRPr sz="1200" b="1"/>
          </a:p>
          <a:p>
            <a:pPr marL="0" lvl="0" indent="0" algn="l" rtl="0">
              <a:spcBef>
                <a:spcPts val="0"/>
              </a:spcBef>
              <a:spcAft>
                <a:spcPts val="0"/>
              </a:spcAft>
              <a:buNone/>
            </a:pPr>
            <a:endParaRPr sz="900"/>
          </a:p>
        </p:txBody>
      </p:sp>
      <p:sp>
        <p:nvSpPr>
          <p:cNvPr id="16125" name="Google Shape;16125;p589"/>
          <p:cNvSpPr txBox="1"/>
          <p:nvPr/>
        </p:nvSpPr>
        <p:spPr>
          <a:xfrm>
            <a:off x="5913703" y="1158302"/>
            <a:ext cx="19740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voltage-sensitive</a:t>
            </a:r>
            <a:endParaRPr sz="1200"/>
          </a:p>
          <a:p>
            <a:pPr marL="0" lvl="0" indent="0" algn="l" rtl="0">
              <a:spcBef>
                <a:spcPts val="0"/>
              </a:spcBef>
              <a:spcAft>
                <a:spcPts val="0"/>
              </a:spcAft>
              <a:buNone/>
            </a:pPr>
            <a:endParaRPr sz="900"/>
          </a:p>
        </p:txBody>
      </p:sp>
      <p:sp>
        <p:nvSpPr>
          <p:cNvPr id="16126" name="Google Shape;16126;p589"/>
          <p:cNvSpPr txBox="1"/>
          <p:nvPr/>
        </p:nvSpPr>
        <p:spPr>
          <a:xfrm>
            <a:off x="880300" y="4093150"/>
            <a:ext cx="20478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dry mouth, blurred vision, urinary retention, constipation, cognitive impairment, delirium</a:t>
            </a:r>
            <a:endParaRPr sz="900" b="1"/>
          </a:p>
        </p:txBody>
      </p:sp>
      <p:sp>
        <p:nvSpPr>
          <p:cNvPr id="16127" name="Google Shape;16127;p589"/>
          <p:cNvSpPr/>
          <p:nvPr/>
        </p:nvSpPr>
        <p:spPr>
          <a:xfrm>
            <a:off x="4731938" y="2076875"/>
            <a:ext cx="599100" cy="5991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128" name="Google Shape;16128;p589"/>
          <p:cNvCxnSpPr/>
          <p:nvPr/>
        </p:nvCxnSpPr>
        <p:spPr>
          <a:xfrm rot="10800000">
            <a:off x="5075525" y="2353475"/>
            <a:ext cx="2135700" cy="0"/>
          </a:xfrm>
          <a:prstGeom prst="straightConnector1">
            <a:avLst/>
          </a:prstGeom>
          <a:noFill/>
          <a:ln w="9525" cap="flat" cmpd="sng">
            <a:solidFill>
              <a:schemeClr val="dk2"/>
            </a:solidFill>
            <a:prstDash val="solid"/>
            <a:round/>
            <a:headEnd type="none" w="med" len="med"/>
            <a:tailEnd type="triangle" w="med" len="med"/>
          </a:ln>
        </p:spPr>
      </p:cxnSp>
      <p:sp>
        <p:nvSpPr>
          <p:cNvPr id="16129" name="Google Shape;16129;p589"/>
          <p:cNvSpPr txBox="1"/>
          <p:nvPr/>
        </p:nvSpPr>
        <p:spPr>
          <a:xfrm>
            <a:off x="7211225" y="2168675"/>
            <a:ext cx="15618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a:t>
            </a:r>
            <a:endParaRPr sz="1200"/>
          </a:p>
          <a:p>
            <a:pPr marL="0" lvl="0" indent="0" algn="l" rtl="0">
              <a:spcBef>
                <a:spcPts val="0"/>
              </a:spcBef>
              <a:spcAft>
                <a:spcPts val="0"/>
              </a:spcAft>
              <a:buNone/>
            </a:pPr>
            <a:r>
              <a:rPr lang="en" sz="1200"/>
              <a:t>(CYP2D6, CYP2C19)</a:t>
            </a:r>
            <a:endParaRPr sz="1200"/>
          </a:p>
          <a:p>
            <a:pPr marL="0" lvl="0" indent="0" algn="l" rtl="0">
              <a:spcBef>
                <a:spcPts val="0"/>
              </a:spcBef>
              <a:spcAft>
                <a:spcPts val="0"/>
              </a:spcAft>
              <a:buNone/>
            </a:pPr>
            <a:endParaRPr sz="900" b="1"/>
          </a:p>
        </p:txBody>
      </p:sp>
      <p:cxnSp>
        <p:nvCxnSpPr>
          <p:cNvPr id="16130" name="Google Shape;16130;p589"/>
          <p:cNvCxnSpPr/>
          <p:nvPr/>
        </p:nvCxnSpPr>
        <p:spPr>
          <a:xfrm>
            <a:off x="6786938" y="3242975"/>
            <a:ext cx="368100" cy="0"/>
          </a:xfrm>
          <a:prstGeom prst="straightConnector1">
            <a:avLst/>
          </a:prstGeom>
          <a:noFill/>
          <a:ln w="9525" cap="flat" cmpd="sng">
            <a:solidFill>
              <a:schemeClr val="dk2"/>
            </a:solidFill>
            <a:prstDash val="solid"/>
            <a:round/>
            <a:headEnd type="none" w="med" len="med"/>
            <a:tailEnd type="triangle" w="med" len="med"/>
          </a:ln>
        </p:spPr>
      </p:cxnSp>
      <p:sp>
        <p:nvSpPr>
          <p:cNvPr id="16131" name="Google Shape;16131;p589"/>
          <p:cNvSpPr txBox="1"/>
          <p:nvPr/>
        </p:nvSpPr>
        <p:spPr>
          <a:xfrm>
            <a:off x="7254675" y="2957700"/>
            <a:ext cx="18180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effects, sexual dysfunction</a:t>
            </a:r>
            <a:endParaRPr sz="1200"/>
          </a:p>
          <a:p>
            <a:pPr marL="0" lvl="0" indent="0" algn="l" rtl="0">
              <a:spcBef>
                <a:spcPts val="0"/>
              </a:spcBef>
              <a:spcAft>
                <a:spcPts val="0"/>
              </a:spcAft>
              <a:buNone/>
            </a:pPr>
            <a:endParaRPr sz="900" b="1"/>
          </a:p>
        </p:txBody>
      </p:sp>
      <p:cxnSp>
        <p:nvCxnSpPr>
          <p:cNvPr id="16132" name="Google Shape;16132;p589"/>
          <p:cNvCxnSpPr/>
          <p:nvPr/>
        </p:nvCxnSpPr>
        <p:spPr>
          <a:xfrm>
            <a:off x="6566938" y="4653875"/>
            <a:ext cx="368100" cy="0"/>
          </a:xfrm>
          <a:prstGeom prst="straightConnector1">
            <a:avLst/>
          </a:prstGeom>
          <a:noFill/>
          <a:ln w="9525" cap="flat" cmpd="sng">
            <a:solidFill>
              <a:schemeClr val="dk2"/>
            </a:solidFill>
            <a:prstDash val="solid"/>
            <a:round/>
            <a:headEnd type="none" w="med" len="med"/>
            <a:tailEnd type="triangle" w="med" len="med"/>
          </a:ln>
        </p:spPr>
      </p:cxnSp>
      <p:sp>
        <p:nvSpPr>
          <p:cNvPr id="16133" name="Google Shape;16133;p589"/>
          <p:cNvSpPr txBox="1"/>
          <p:nvPr/>
        </p:nvSpPr>
        <p:spPr>
          <a:xfrm>
            <a:off x="6905950" y="4093150"/>
            <a:ext cx="20841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stimulant effects, improvement of ADHD, amelioration of sexual side effects, BP elevation</a:t>
            </a:r>
            <a:endParaRPr sz="900" b="1"/>
          </a:p>
        </p:txBody>
      </p:sp>
      <p:sp>
        <p:nvSpPr>
          <p:cNvPr id="16134" name="Google Shape;16134;p589"/>
          <p:cNvSpPr/>
          <p:nvPr/>
        </p:nvSpPr>
        <p:spPr>
          <a:xfrm>
            <a:off x="4729512" y="2089103"/>
            <a:ext cx="599100" cy="575700"/>
          </a:xfrm>
          <a:prstGeom prst="ellipse">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5" name="Google Shape;16135;p589"/>
          <p:cNvSpPr txBox="1"/>
          <p:nvPr/>
        </p:nvSpPr>
        <p:spPr>
          <a:xfrm>
            <a:off x="6365225" y="3216575"/>
            <a:ext cx="1230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clomipramine</a:t>
            </a:r>
            <a:endParaRPr sz="900"/>
          </a:p>
          <a:p>
            <a:pPr marL="0" lvl="0" indent="0" algn="l" rtl="0">
              <a:spcBef>
                <a:spcPts val="0"/>
              </a:spcBef>
              <a:spcAft>
                <a:spcPts val="0"/>
              </a:spcAft>
              <a:buNone/>
            </a:pPr>
            <a:r>
              <a:rPr lang="en" sz="900"/>
              <a:t>imipramine </a:t>
            </a:r>
            <a:endParaRPr sz="900"/>
          </a:p>
        </p:txBody>
      </p:sp>
      <p:grpSp>
        <p:nvGrpSpPr>
          <p:cNvPr id="16136" name="Google Shape;16136;p589"/>
          <p:cNvGrpSpPr/>
          <p:nvPr/>
        </p:nvGrpSpPr>
        <p:grpSpPr>
          <a:xfrm>
            <a:off x="8174205" y="114477"/>
            <a:ext cx="836480" cy="933248"/>
            <a:chOff x="477995" y="2993185"/>
            <a:chExt cx="1833581" cy="2045700"/>
          </a:xfrm>
        </p:grpSpPr>
        <p:pic>
          <p:nvPicPr>
            <p:cNvPr id="16137" name="Google Shape;16137;p589" descr="clipped result image"/>
            <p:cNvPicPr preferRelativeResize="0"/>
            <p:nvPr/>
          </p:nvPicPr>
          <p:blipFill rotWithShape="1">
            <a:blip r:embed="rId4">
              <a:alphaModFix amt="49000"/>
            </a:blip>
            <a:srcRect/>
            <a:stretch/>
          </p:blipFill>
          <p:spPr>
            <a:xfrm flipH="1">
              <a:off x="725749" y="3901156"/>
              <a:ext cx="1055172" cy="1137729"/>
            </a:xfrm>
            <a:prstGeom prst="rect">
              <a:avLst/>
            </a:prstGeom>
            <a:noFill/>
            <a:ln>
              <a:noFill/>
            </a:ln>
          </p:spPr>
        </p:pic>
        <p:pic>
          <p:nvPicPr>
            <p:cNvPr id="16138" name="Google Shape;16138;p589" descr="clipped result image"/>
            <p:cNvPicPr preferRelativeResize="0"/>
            <p:nvPr/>
          </p:nvPicPr>
          <p:blipFill rotWithShape="1">
            <a:blip r:embed="rId5">
              <a:alphaModFix amt="52000"/>
            </a:blip>
            <a:srcRect/>
            <a:stretch/>
          </p:blipFill>
          <p:spPr>
            <a:xfrm flipH="1">
              <a:off x="477995" y="4778274"/>
              <a:ext cx="463220" cy="231356"/>
            </a:xfrm>
            <a:prstGeom prst="rect">
              <a:avLst/>
            </a:prstGeom>
            <a:noFill/>
            <a:ln>
              <a:noFill/>
            </a:ln>
          </p:spPr>
        </p:pic>
        <p:pic>
          <p:nvPicPr>
            <p:cNvPr id="16139" name="Google Shape;16139;p589" descr="clipped result image"/>
            <p:cNvPicPr preferRelativeResize="0"/>
            <p:nvPr/>
          </p:nvPicPr>
          <p:blipFill rotWithShape="1">
            <a:blip r:embed="rId6">
              <a:alphaModFix/>
            </a:blip>
            <a:srcRect/>
            <a:stretch/>
          </p:blipFill>
          <p:spPr>
            <a:xfrm rot="1787639" flipH="1">
              <a:off x="1276196" y="3413082"/>
              <a:ext cx="664993" cy="782760"/>
            </a:xfrm>
            <a:prstGeom prst="rect">
              <a:avLst/>
            </a:prstGeom>
            <a:noFill/>
            <a:ln>
              <a:noFill/>
            </a:ln>
          </p:spPr>
        </p:pic>
        <p:pic>
          <p:nvPicPr>
            <p:cNvPr id="16140" name="Google Shape;16140;p589" descr="clipped result image"/>
            <p:cNvPicPr preferRelativeResize="0"/>
            <p:nvPr/>
          </p:nvPicPr>
          <p:blipFill rotWithShape="1">
            <a:blip r:embed="rId7">
              <a:alphaModFix/>
            </a:blip>
            <a:srcRect/>
            <a:stretch/>
          </p:blipFill>
          <p:spPr>
            <a:xfrm rot="2014353">
              <a:off x="1624265" y="3093549"/>
              <a:ext cx="556416" cy="641264"/>
            </a:xfrm>
            <a:prstGeom prst="rect">
              <a:avLst/>
            </a:prstGeom>
            <a:noFill/>
            <a:ln>
              <a:noFill/>
            </a:ln>
          </p:spPr>
        </p:pic>
      </p:gr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Shape 16144"/>
        <p:cNvGrpSpPr/>
        <p:nvPr/>
      </p:nvGrpSpPr>
      <p:grpSpPr>
        <a:xfrm>
          <a:off x="0" y="0"/>
          <a:ext cx="0" cy="0"/>
          <a:chOff x="0" y="0"/>
          <a:chExt cx="0" cy="0"/>
        </a:xfrm>
      </p:grpSpPr>
      <p:pic>
        <p:nvPicPr>
          <p:cNvPr id="16145" name="Google Shape;16145;p590"/>
          <p:cNvPicPr preferRelativeResize="0"/>
          <p:nvPr/>
        </p:nvPicPr>
        <p:blipFill>
          <a:blip r:embed="rId3">
            <a:alphaModFix/>
          </a:blip>
          <a:stretch>
            <a:fillRect/>
          </a:stretch>
        </p:blipFill>
        <p:spPr>
          <a:xfrm>
            <a:off x="3301022" y="1358779"/>
            <a:ext cx="3953649" cy="3110076"/>
          </a:xfrm>
          <a:prstGeom prst="rect">
            <a:avLst/>
          </a:prstGeom>
          <a:noFill/>
          <a:ln>
            <a:noFill/>
          </a:ln>
        </p:spPr>
      </p:pic>
      <p:sp>
        <p:nvSpPr>
          <p:cNvPr id="16146" name="Google Shape;16146;p590"/>
          <p:cNvSpPr txBox="1"/>
          <p:nvPr/>
        </p:nvSpPr>
        <p:spPr>
          <a:xfrm>
            <a:off x="5691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500" b="1">
                <a:solidFill>
                  <a:schemeClr val="dk1"/>
                </a:solidFill>
              </a:rPr>
              <a:t>Amitriptyline (Elavil) - TCA</a:t>
            </a:r>
            <a:endParaRPr sz="1500" b="1"/>
          </a:p>
        </p:txBody>
      </p:sp>
      <p:sp>
        <p:nvSpPr>
          <p:cNvPr id="16147" name="Google Shape;16147;p590"/>
          <p:cNvSpPr txBox="1"/>
          <p:nvPr/>
        </p:nvSpPr>
        <p:spPr>
          <a:xfrm>
            <a:off x="4063525" y="1466700"/>
            <a:ext cx="1230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antihistamine</a:t>
            </a:r>
            <a:endParaRPr sz="1200" b="1"/>
          </a:p>
          <a:p>
            <a:pPr marL="0" lvl="0" indent="0" algn="l" rtl="0">
              <a:spcBef>
                <a:spcPts val="0"/>
              </a:spcBef>
              <a:spcAft>
                <a:spcPts val="0"/>
              </a:spcAft>
              <a:buNone/>
            </a:pPr>
            <a:endParaRPr sz="1200"/>
          </a:p>
        </p:txBody>
      </p:sp>
      <p:cxnSp>
        <p:nvCxnSpPr>
          <p:cNvPr id="16148" name="Google Shape;16148;p590"/>
          <p:cNvCxnSpPr/>
          <p:nvPr/>
        </p:nvCxnSpPr>
        <p:spPr>
          <a:xfrm rot="10800000">
            <a:off x="3361800" y="1418013"/>
            <a:ext cx="738600" cy="201900"/>
          </a:xfrm>
          <a:prstGeom prst="straightConnector1">
            <a:avLst/>
          </a:prstGeom>
          <a:noFill/>
          <a:ln w="9525" cap="flat" cmpd="sng">
            <a:solidFill>
              <a:schemeClr val="dk2"/>
            </a:solidFill>
            <a:prstDash val="solid"/>
            <a:round/>
            <a:headEnd type="none" w="med" len="med"/>
            <a:tailEnd type="triangle" w="med" len="med"/>
          </a:ln>
        </p:spPr>
      </p:cxnSp>
      <p:sp>
        <p:nvSpPr>
          <p:cNvPr id="16149" name="Google Shape;16149;p590"/>
          <p:cNvSpPr txBox="1"/>
          <p:nvPr/>
        </p:nvSpPr>
        <p:spPr>
          <a:xfrm>
            <a:off x="2544600" y="1065900"/>
            <a:ext cx="1230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weight gain, sedation</a:t>
            </a:r>
            <a:endParaRPr sz="1200"/>
          </a:p>
          <a:p>
            <a:pPr marL="0" lvl="0" indent="0" algn="l" rtl="0">
              <a:spcBef>
                <a:spcPts val="0"/>
              </a:spcBef>
              <a:spcAft>
                <a:spcPts val="0"/>
              </a:spcAft>
              <a:buNone/>
            </a:pPr>
            <a:endParaRPr sz="1200" b="1"/>
          </a:p>
        </p:txBody>
      </p:sp>
      <p:sp>
        <p:nvSpPr>
          <p:cNvPr id="16150" name="Google Shape;16150;p590"/>
          <p:cNvSpPr txBox="1"/>
          <p:nvPr/>
        </p:nvSpPr>
        <p:spPr>
          <a:xfrm>
            <a:off x="2612775" y="1888650"/>
            <a:ext cx="12306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Alpha1 adrenergic antagonist</a:t>
            </a:r>
            <a:endParaRPr sz="1200" b="1"/>
          </a:p>
          <a:p>
            <a:pPr marL="0" lvl="0" indent="0" algn="l" rtl="0">
              <a:spcBef>
                <a:spcPts val="0"/>
              </a:spcBef>
              <a:spcAft>
                <a:spcPts val="0"/>
              </a:spcAft>
              <a:buNone/>
            </a:pPr>
            <a:endParaRPr sz="1200"/>
          </a:p>
        </p:txBody>
      </p:sp>
      <p:cxnSp>
        <p:nvCxnSpPr>
          <p:cNvPr id="16151" name="Google Shape;16151;p590"/>
          <p:cNvCxnSpPr/>
          <p:nvPr/>
        </p:nvCxnSpPr>
        <p:spPr>
          <a:xfrm rot="10800000">
            <a:off x="2344875" y="2248713"/>
            <a:ext cx="267900" cy="0"/>
          </a:xfrm>
          <a:prstGeom prst="straightConnector1">
            <a:avLst/>
          </a:prstGeom>
          <a:noFill/>
          <a:ln w="9525" cap="flat" cmpd="sng">
            <a:solidFill>
              <a:schemeClr val="dk2"/>
            </a:solidFill>
            <a:prstDash val="solid"/>
            <a:round/>
            <a:headEnd type="none" w="med" len="med"/>
            <a:tailEnd type="triangle" w="med" len="med"/>
          </a:ln>
        </p:spPr>
      </p:cxnSp>
      <p:sp>
        <p:nvSpPr>
          <p:cNvPr id="16152" name="Google Shape;16152;p590"/>
          <p:cNvSpPr txBox="1"/>
          <p:nvPr/>
        </p:nvSpPr>
        <p:spPr>
          <a:xfrm>
            <a:off x="599425" y="1971675"/>
            <a:ext cx="1864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Orthostatic hypotension</a:t>
            </a:r>
            <a:endParaRPr sz="1200"/>
          </a:p>
          <a:p>
            <a:pPr marL="0" lvl="0" indent="0" algn="l" rtl="0">
              <a:spcBef>
                <a:spcPts val="0"/>
              </a:spcBef>
              <a:spcAft>
                <a:spcPts val="0"/>
              </a:spcAft>
              <a:buNone/>
            </a:pPr>
            <a:r>
              <a:rPr lang="en" sz="1200"/>
              <a:t>(like prazosin)</a:t>
            </a:r>
            <a:endParaRPr sz="1200"/>
          </a:p>
        </p:txBody>
      </p:sp>
      <p:sp>
        <p:nvSpPr>
          <p:cNvPr id="16153" name="Google Shape;16153;p590"/>
          <p:cNvSpPr txBox="1"/>
          <p:nvPr/>
        </p:nvSpPr>
        <p:spPr>
          <a:xfrm>
            <a:off x="3256250" y="4340525"/>
            <a:ext cx="15090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anticholinergic</a:t>
            </a:r>
            <a:endParaRPr sz="1200" b="1"/>
          </a:p>
          <a:p>
            <a:pPr marL="0" lvl="0" indent="0" algn="l" rtl="0">
              <a:spcBef>
                <a:spcPts val="0"/>
              </a:spcBef>
              <a:spcAft>
                <a:spcPts val="0"/>
              </a:spcAft>
              <a:buNone/>
            </a:pPr>
            <a:r>
              <a:rPr lang="en" sz="1200" b="1"/>
              <a:t>(antimuscarinic)</a:t>
            </a:r>
            <a:endParaRPr sz="1200" b="1"/>
          </a:p>
          <a:p>
            <a:pPr marL="0" lvl="0" indent="0" algn="l" rtl="0">
              <a:spcBef>
                <a:spcPts val="0"/>
              </a:spcBef>
              <a:spcAft>
                <a:spcPts val="0"/>
              </a:spcAft>
              <a:buNone/>
            </a:pPr>
            <a:endParaRPr sz="900"/>
          </a:p>
        </p:txBody>
      </p:sp>
      <p:cxnSp>
        <p:nvCxnSpPr>
          <p:cNvPr id="16154" name="Google Shape;16154;p590"/>
          <p:cNvCxnSpPr/>
          <p:nvPr/>
        </p:nvCxnSpPr>
        <p:spPr>
          <a:xfrm rot="10800000">
            <a:off x="2561575" y="4585413"/>
            <a:ext cx="633300" cy="0"/>
          </a:xfrm>
          <a:prstGeom prst="straightConnector1">
            <a:avLst/>
          </a:prstGeom>
          <a:noFill/>
          <a:ln w="9525" cap="flat" cmpd="sng">
            <a:solidFill>
              <a:schemeClr val="dk2"/>
            </a:solidFill>
            <a:prstDash val="solid"/>
            <a:round/>
            <a:headEnd type="none" w="med" len="med"/>
            <a:tailEnd type="triangle" w="med" len="med"/>
          </a:ln>
        </p:spPr>
      </p:cxnSp>
      <p:sp>
        <p:nvSpPr>
          <p:cNvPr id="16155" name="Google Shape;16155;p590"/>
          <p:cNvSpPr txBox="1"/>
          <p:nvPr/>
        </p:nvSpPr>
        <p:spPr>
          <a:xfrm>
            <a:off x="2544600" y="5235175"/>
            <a:ext cx="5578800" cy="1203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Some tricyclics have equal or greater potency for SERT inhibition (e.g., clomipramine); others are more selective for NET inhibition (e.g., desipramine, maprotiline, 335 STAHL’S ESSENTIAL PSYCHOPHARMACOLOGY 5HT2C 5HT2A Na+ sodium channel blocker A B C TCA SERT H1 NET α1 M1 H1 Na+ sodium channel blocker SERT H1 NET α1 M1 H1 Na+ sodium channel blocker H1 NET α1 M1 H1 Figure 7-67 Icons of tricyclic antidepressants (TCAs). All tricyclic antidepressants block reuptake of norepinephrine and are antagonists at histamine 1 (H1), α1-adrenergic, and muscarinic cholinergic receptors; they also block voltagesensitive sodium channels (A, B, and C). Some TCAs are also potent inhibitors of the serotonin reuptake pump (A, C), and some may additionally be antagonists at serotonin 2A and 2C receptors (C). nortriptyline, protriptyline) (Figure 7-67B). Most, however, block both serotonin and norepinephrine reuptake to some extent (Figure 7-67A). In addition, some TCAs have antagonist actions at 5HT2A and 5HT2C receptors, which could contribute to the therapeutic profile of those tricyclics that have such pharmacological actions (Figure 7-67C). The major limitation to the TCAs has never been their efficacy: these are quite effective agents. The problem with drugs in this class is the fact that all of them share at least four other unwanted pharmacological actions, namely, blockade of muscarinic cholinergic receptors, H1 histamine receptors, α1-adrenergic receptors, and voltagesensitive sodium channels (Figure 7-67). As already discussed, blockade of H1 receptors causes sedation and may cause weight gain (see Chapter 5 and Figure 5-13A). Blockade of muscarinic cholinergic receptors, also known as anticholinergic actions, causes dry mouth, blurred vision, urinary retention, and constipation (Figure 5-8). Blockade of α1-adrenergic receptors may be therapeutic but also causes orthostatic hypotension and dizziness (Figure 5-13B). Tricyclic antidepressants also weakly block voltage-sensitive sodium channels in the heart and brain at therapeutic doses; in overdose, this action is thought to be the cause of coma and seizures due to central nervous system actions, and cardiac arrhythmias and cardiac arrest and death due to peripheral cardiac actions (Figure 7-68). The lethal dose of a TCA is only about a 30-day supply of drug. For this reason, it has been said that each time you are giving the patient a 1-month’s prescription for a TCA, you are handing them a loaded gun. Obviously, this is often not a good idea in the treatment of a disorder associated with so much suicide; thus, TCAs have largely fallen out of favor except for patients who fail to respond to the various first-line drugs for depression discussed up to this point in this chapter. Monoamine Oxidase Inhibitors (MAOIs) The first clinically effective drugs for depression ever discovered were inhibitors of the enzyme monoamine oxidase (MAO). They were found by accident when an anti-tuberculosis drug was observed to help depression that coexisted in some of the patients who had tuberculosis. This anti-tuberculosis drug, iproniazid, was eventually found to work in depression by inhibiting the enzyme MAO. However, inhibition of MAO was unrelated to its anti-tubercular actions. Although best known as powerful drugs to treat depression, the monoamine oxidase inhibitors (MAOIs) are also highly effective therapeutic agents for certain anxiety disorders such as panic disorder and social anxiety disorder. MAOIs</a:t>
            </a:r>
            <a:endParaRPr/>
          </a:p>
        </p:txBody>
      </p:sp>
      <p:sp>
        <p:nvSpPr>
          <p:cNvPr id="16156" name="Google Shape;16156;p590"/>
          <p:cNvSpPr txBox="1"/>
          <p:nvPr/>
        </p:nvSpPr>
        <p:spPr>
          <a:xfrm>
            <a:off x="6355700" y="3076546"/>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SRI</a:t>
            </a:r>
            <a:endParaRPr sz="1200" b="1"/>
          </a:p>
          <a:p>
            <a:pPr marL="0" lvl="0" indent="0" algn="l" rtl="0">
              <a:spcBef>
                <a:spcPts val="0"/>
              </a:spcBef>
              <a:spcAft>
                <a:spcPts val="0"/>
              </a:spcAft>
              <a:buNone/>
            </a:pPr>
            <a:endParaRPr sz="900"/>
          </a:p>
        </p:txBody>
      </p:sp>
      <p:sp>
        <p:nvSpPr>
          <p:cNvPr id="16157" name="Google Shape;16157;p590"/>
          <p:cNvSpPr txBox="1"/>
          <p:nvPr/>
        </p:nvSpPr>
        <p:spPr>
          <a:xfrm>
            <a:off x="5675350" y="4307513"/>
            <a:ext cx="12306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NE reuptake inhibitor</a:t>
            </a:r>
            <a:endParaRPr sz="1200" b="1"/>
          </a:p>
          <a:p>
            <a:pPr marL="0" lvl="0" indent="0" algn="l" rtl="0">
              <a:spcBef>
                <a:spcPts val="0"/>
              </a:spcBef>
              <a:spcAft>
                <a:spcPts val="0"/>
              </a:spcAft>
              <a:buNone/>
            </a:pPr>
            <a:endParaRPr sz="900"/>
          </a:p>
        </p:txBody>
      </p:sp>
      <p:sp>
        <p:nvSpPr>
          <p:cNvPr id="16158" name="Google Shape;16158;p590"/>
          <p:cNvSpPr txBox="1"/>
          <p:nvPr/>
        </p:nvSpPr>
        <p:spPr>
          <a:xfrm>
            <a:off x="5913703" y="1158302"/>
            <a:ext cx="19740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voltage-sensitive</a:t>
            </a:r>
            <a:endParaRPr sz="1200"/>
          </a:p>
          <a:p>
            <a:pPr marL="0" lvl="0" indent="0" algn="l" rtl="0">
              <a:spcBef>
                <a:spcPts val="0"/>
              </a:spcBef>
              <a:spcAft>
                <a:spcPts val="0"/>
              </a:spcAft>
              <a:buNone/>
            </a:pPr>
            <a:endParaRPr sz="900"/>
          </a:p>
        </p:txBody>
      </p:sp>
      <p:sp>
        <p:nvSpPr>
          <p:cNvPr id="16159" name="Google Shape;16159;p590"/>
          <p:cNvSpPr txBox="1"/>
          <p:nvPr/>
        </p:nvSpPr>
        <p:spPr>
          <a:xfrm>
            <a:off x="880300" y="4093150"/>
            <a:ext cx="20478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dry mouth, blurred vision, urinary retention, constipation, cognitive impairment, delirium</a:t>
            </a:r>
            <a:endParaRPr sz="900" b="1"/>
          </a:p>
        </p:txBody>
      </p:sp>
      <p:sp>
        <p:nvSpPr>
          <p:cNvPr id="16160" name="Google Shape;16160;p590"/>
          <p:cNvSpPr/>
          <p:nvPr/>
        </p:nvSpPr>
        <p:spPr>
          <a:xfrm>
            <a:off x="4731938" y="2076875"/>
            <a:ext cx="599100" cy="5991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161" name="Google Shape;16161;p590"/>
          <p:cNvCxnSpPr/>
          <p:nvPr/>
        </p:nvCxnSpPr>
        <p:spPr>
          <a:xfrm rot="10800000">
            <a:off x="5075525" y="2353475"/>
            <a:ext cx="2135700" cy="0"/>
          </a:xfrm>
          <a:prstGeom prst="straightConnector1">
            <a:avLst/>
          </a:prstGeom>
          <a:noFill/>
          <a:ln w="9525" cap="flat" cmpd="sng">
            <a:solidFill>
              <a:schemeClr val="dk2"/>
            </a:solidFill>
            <a:prstDash val="solid"/>
            <a:round/>
            <a:headEnd type="none" w="med" len="med"/>
            <a:tailEnd type="triangle" w="med" len="med"/>
          </a:ln>
        </p:spPr>
      </p:cxnSp>
      <p:sp>
        <p:nvSpPr>
          <p:cNvPr id="16162" name="Google Shape;16162;p590"/>
          <p:cNvSpPr txBox="1"/>
          <p:nvPr/>
        </p:nvSpPr>
        <p:spPr>
          <a:xfrm>
            <a:off x="7211225" y="2168675"/>
            <a:ext cx="15618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a:t>
            </a:r>
            <a:endParaRPr sz="1200"/>
          </a:p>
          <a:p>
            <a:pPr marL="0" lvl="0" indent="0" algn="l" rtl="0">
              <a:spcBef>
                <a:spcPts val="0"/>
              </a:spcBef>
              <a:spcAft>
                <a:spcPts val="0"/>
              </a:spcAft>
              <a:buNone/>
            </a:pPr>
            <a:r>
              <a:rPr lang="en" sz="1200"/>
              <a:t>(CYP2D6, CYP2C19)</a:t>
            </a:r>
            <a:endParaRPr sz="1200"/>
          </a:p>
          <a:p>
            <a:pPr marL="0" lvl="0" indent="0" algn="l" rtl="0">
              <a:spcBef>
                <a:spcPts val="0"/>
              </a:spcBef>
              <a:spcAft>
                <a:spcPts val="0"/>
              </a:spcAft>
              <a:buNone/>
            </a:pPr>
            <a:endParaRPr sz="900" b="1"/>
          </a:p>
        </p:txBody>
      </p:sp>
      <p:cxnSp>
        <p:nvCxnSpPr>
          <p:cNvPr id="16163" name="Google Shape;16163;p590"/>
          <p:cNvCxnSpPr/>
          <p:nvPr/>
        </p:nvCxnSpPr>
        <p:spPr>
          <a:xfrm>
            <a:off x="6786938" y="3242975"/>
            <a:ext cx="368100" cy="0"/>
          </a:xfrm>
          <a:prstGeom prst="straightConnector1">
            <a:avLst/>
          </a:prstGeom>
          <a:noFill/>
          <a:ln w="9525" cap="flat" cmpd="sng">
            <a:solidFill>
              <a:schemeClr val="dk2"/>
            </a:solidFill>
            <a:prstDash val="solid"/>
            <a:round/>
            <a:headEnd type="none" w="med" len="med"/>
            <a:tailEnd type="triangle" w="med" len="med"/>
          </a:ln>
        </p:spPr>
      </p:cxnSp>
      <p:sp>
        <p:nvSpPr>
          <p:cNvPr id="16164" name="Google Shape;16164;p590"/>
          <p:cNvSpPr txBox="1"/>
          <p:nvPr/>
        </p:nvSpPr>
        <p:spPr>
          <a:xfrm>
            <a:off x="7254675" y="2957700"/>
            <a:ext cx="18180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effects, sexual dysfunction</a:t>
            </a:r>
            <a:endParaRPr sz="1200"/>
          </a:p>
          <a:p>
            <a:pPr marL="0" lvl="0" indent="0" algn="l" rtl="0">
              <a:spcBef>
                <a:spcPts val="0"/>
              </a:spcBef>
              <a:spcAft>
                <a:spcPts val="0"/>
              </a:spcAft>
              <a:buNone/>
            </a:pPr>
            <a:endParaRPr sz="900" b="1"/>
          </a:p>
        </p:txBody>
      </p:sp>
      <p:cxnSp>
        <p:nvCxnSpPr>
          <p:cNvPr id="16165" name="Google Shape;16165;p590"/>
          <p:cNvCxnSpPr/>
          <p:nvPr/>
        </p:nvCxnSpPr>
        <p:spPr>
          <a:xfrm>
            <a:off x="6566938" y="4653875"/>
            <a:ext cx="368100" cy="0"/>
          </a:xfrm>
          <a:prstGeom prst="straightConnector1">
            <a:avLst/>
          </a:prstGeom>
          <a:noFill/>
          <a:ln w="9525" cap="flat" cmpd="sng">
            <a:solidFill>
              <a:schemeClr val="dk2"/>
            </a:solidFill>
            <a:prstDash val="solid"/>
            <a:round/>
            <a:headEnd type="none" w="med" len="med"/>
            <a:tailEnd type="triangle" w="med" len="med"/>
          </a:ln>
        </p:spPr>
      </p:cxnSp>
      <p:sp>
        <p:nvSpPr>
          <p:cNvPr id="16166" name="Google Shape;16166;p590"/>
          <p:cNvSpPr txBox="1"/>
          <p:nvPr/>
        </p:nvSpPr>
        <p:spPr>
          <a:xfrm>
            <a:off x="6905950" y="4093150"/>
            <a:ext cx="20841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stimulant effects, improvement of ADHD, amelioration of sexual side effects, BP elevation</a:t>
            </a:r>
            <a:endParaRPr sz="900" b="1"/>
          </a:p>
        </p:txBody>
      </p:sp>
      <p:cxnSp>
        <p:nvCxnSpPr>
          <p:cNvPr id="16167" name="Google Shape;16167;p590"/>
          <p:cNvCxnSpPr/>
          <p:nvPr/>
        </p:nvCxnSpPr>
        <p:spPr>
          <a:xfrm>
            <a:off x="7328975" y="1466688"/>
            <a:ext cx="298200" cy="0"/>
          </a:xfrm>
          <a:prstGeom prst="straightConnector1">
            <a:avLst/>
          </a:prstGeom>
          <a:noFill/>
          <a:ln w="9525" cap="flat" cmpd="sng">
            <a:solidFill>
              <a:schemeClr val="dk2"/>
            </a:solidFill>
            <a:prstDash val="solid"/>
            <a:round/>
            <a:headEnd type="none" w="med" len="med"/>
            <a:tailEnd type="triangle" w="med" len="med"/>
          </a:ln>
        </p:spPr>
      </p:cxnSp>
      <p:sp>
        <p:nvSpPr>
          <p:cNvPr id="16168" name="Google Shape;16168;p590"/>
          <p:cNvSpPr txBox="1"/>
          <p:nvPr/>
        </p:nvSpPr>
        <p:spPr>
          <a:xfrm>
            <a:off x="7598775" y="1065900"/>
            <a:ext cx="1372800" cy="106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Overdose toxicity: arrhythmia, seizure, coma</a:t>
            </a:r>
            <a:endParaRPr sz="1200"/>
          </a:p>
          <a:p>
            <a:pPr marL="0" lvl="0" indent="0" algn="l" rtl="0">
              <a:spcBef>
                <a:spcPts val="0"/>
              </a:spcBef>
              <a:spcAft>
                <a:spcPts val="0"/>
              </a:spcAft>
              <a:buNone/>
            </a:pPr>
            <a:endParaRPr sz="900" b="1"/>
          </a:p>
        </p:txBody>
      </p:sp>
      <p:sp>
        <p:nvSpPr>
          <p:cNvPr id="16169" name="Google Shape;16169;p590"/>
          <p:cNvSpPr/>
          <p:nvPr/>
        </p:nvSpPr>
        <p:spPr>
          <a:xfrm>
            <a:off x="4729512" y="2089103"/>
            <a:ext cx="599100" cy="575700"/>
          </a:xfrm>
          <a:prstGeom prst="ellipse">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0" name="Google Shape;16170;p590"/>
          <p:cNvSpPr txBox="1"/>
          <p:nvPr/>
        </p:nvSpPr>
        <p:spPr>
          <a:xfrm>
            <a:off x="6365225" y="3216575"/>
            <a:ext cx="1230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clomipramine</a:t>
            </a:r>
            <a:endParaRPr sz="900"/>
          </a:p>
          <a:p>
            <a:pPr marL="0" lvl="0" indent="0" algn="l" rtl="0">
              <a:spcBef>
                <a:spcPts val="0"/>
              </a:spcBef>
              <a:spcAft>
                <a:spcPts val="0"/>
              </a:spcAft>
              <a:buNone/>
            </a:pPr>
            <a:r>
              <a:rPr lang="en" sz="900"/>
              <a:t>imipramine </a:t>
            </a:r>
            <a:endParaRPr sz="900"/>
          </a:p>
        </p:txBody>
      </p:sp>
      <p:grpSp>
        <p:nvGrpSpPr>
          <p:cNvPr id="16171" name="Google Shape;16171;p590"/>
          <p:cNvGrpSpPr/>
          <p:nvPr/>
        </p:nvGrpSpPr>
        <p:grpSpPr>
          <a:xfrm>
            <a:off x="8174205" y="114477"/>
            <a:ext cx="836480" cy="933248"/>
            <a:chOff x="477995" y="2993185"/>
            <a:chExt cx="1833581" cy="2045700"/>
          </a:xfrm>
        </p:grpSpPr>
        <p:pic>
          <p:nvPicPr>
            <p:cNvPr id="16172" name="Google Shape;16172;p590" descr="clipped result image"/>
            <p:cNvPicPr preferRelativeResize="0"/>
            <p:nvPr/>
          </p:nvPicPr>
          <p:blipFill rotWithShape="1">
            <a:blip r:embed="rId4">
              <a:alphaModFix amt="49000"/>
            </a:blip>
            <a:srcRect/>
            <a:stretch/>
          </p:blipFill>
          <p:spPr>
            <a:xfrm flipH="1">
              <a:off x="725749" y="3901156"/>
              <a:ext cx="1055172" cy="1137729"/>
            </a:xfrm>
            <a:prstGeom prst="rect">
              <a:avLst/>
            </a:prstGeom>
            <a:noFill/>
            <a:ln>
              <a:noFill/>
            </a:ln>
          </p:spPr>
        </p:pic>
        <p:pic>
          <p:nvPicPr>
            <p:cNvPr id="16173" name="Google Shape;16173;p590" descr="clipped result image"/>
            <p:cNvPicPr preferRelativeResize="0"/>
            <p:nvPr/>
          </p:nvPicPr>
          <p:blipFill rotWithShape="1">
            <a:blip r:embed="rId5">
              <a:alphaModFix amt="52000"/>
            </a:blip>
            <a:srcRect/>
            <a:stretch/>
          </p:blipFill>
          <p:spPr>
            <a:xfrm flipH="1">
              <a:off x="477995" y="4778274"/>
              <a:ext cx="463220" cy="231356"/>
            </a:xfrm>
            <a:prstGeom prst="rect">
              <a:avLst/>
            </a:prstGeom>
            <a:noFill/>
            <a:ln>
              <a:noFill/>
            </a:ln>
          </p:spPr>
        </p:pic>
        <p:pic>
          <p:nvPicPr>
            <p:cNvPr id="16174" name="Google Shape;16174;p590" descr="clipped result image"/>
            <p:cNvPicPr preferRelativeResize="0"/>
            <p:nvPr/>
          </p:nvPicPr>
          <p:blipFill rotWithShape="1">
            <a:blip r:embed="rId6">
              <a:alphaModFix/>
            </a:blip>
            <a:srcRect/>
            <a:stretch/>
          </p:blipFill>
          <p:spPr>
            <a:xfrm rot="1787639" flipH="1">
              <a:off x="1276196" y="3413082"/>
              <a:ext cx="664993" cy="782760"/>
            </a:xfrm>
            <a:prstGeom prst="rect">
              <a:avLst/>
            </a:prstGeom>
            <a:noFill/>
            <a:ln>
              <a:noFill/>
            </a:ln>
          </p:spPr>
        </p:pic>
        <p:pic>
          <p:nvPicPr>
            <p:cNvPr id="16175" name="Google Shape;16175;p590" descr="clipped result image"/>
            <p:cNvPicPr preferRelativeResize="0"/>
            <p:nvPr/>
          </p:nvPicPr>
          <p:blipFill rotWithShape="1">
            <a:blip r:embed="rId7">
              <a:alphaModFix/>
            </a:blip>
            <a:srcRect/>
            <a:stretch/>
          </p:blipFill>
          <p:spPr>
            <a:xfrm rot="2014353">
              <a:off x="1624265" y="3093549"/>
              <a:ext cx="556416" cy="641264"/>
            </a:xfrm>
            <a:prstGeom prst="rect">
              <a:avLst/>
            </a:prstGeom>
            <a:noFill/>
            <a:ln>
              <a:noFill/>
            </a:ln>
          </p:spPr>
        </p:pic>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grpSp>
        <p:nvGrpSpPr>
          <p:cNvPr id="921" name="Google Shape;921;p69"/>
          <p:cNvGrpSpPr/>
          <p:nvPr/>
        </p:nvGrpSpPr>
        <p:grpSpPr>
          <a:xfrm>
            <a:off x="94525" y="-58799"/>
            <a:ext cx="7484301" cy="5138042"/>
            <a:chOff x="1635400" y="85876"/>
            <a:chExt cx="7484301" cy="5138042"/>
          </a:xfrm>
        </p:grpSpPr>
        <p:grpSp>
          <p:nvGrpSpPr>
            <p:cNvPr id="922" name="Google Shape;922;p69"/>
            <p:cNvGrpSpPr/>
            <p:nvPr/>
          </p:nvGrpSpPr>
          <p:grpSpPr>
            <a:xfrm>
              <a:off x="2336826" y="85876"/>
              <a:ext cx="6782876" cy="5122750"/>
              <a:chOff x="1743676" y="128801"/>
              <a:chExt cx="6782876" cy="5122750"/>
            </a:xfrm>
          </p:grpSpPr>
          <p:pic>
            <p:nvPicPr>
              <p:cNvPr id="923" name="Google Shape;923;p69"/>
              <p:cNvPicPr preferRelativeResize="0"/>
              <p:nvPr/>
            </p:nvPicPr>
            <p:blipFill>
              <a:blip r:embed="rId3">
                <a:alphaModFix/>
              </a:blip>
              <a:stretch>
                <a:fillRect/>
              </a:stretch>
            </p:blipFill>
            <p:spPr>
              <a:xfrm>
                <a:off x="1743676" y="128801"/>
                <a:ext cx="6782876" cy="3509474"/>
              </a:xfrm>
              <a:prstGeom prst="rect">
                <a:avLst/>
              </a:prstGeom>
              <a:noFill/>
              <a:ln>
                <a:noFill/>
              </a:ln>
            </p:spPr>
          </p:pic>
          <p:pic>
            <p:nvPicPr>
              <p:cNvPr id="924" name="Google Shape;924;p69"/>
              <p:cNvPicPr preferRelativeResize="0"/>
              <p:nvPr/>
            </p:nvPicPr>
            <p:blipFill>
              <a:blip r:embed="rId4">
                <a:alphaModFix/>
              </a:blip>
              <a:stretch>
                <a:fillRect/>
              </a:stretch>
            </p:blipFill>
            <p:spPr>
              <a:xfrm>
                <a:off x="3441575" y="3609600"/>
                <a:ext cx="4028176" cy="1641951"/>
              </a:xfrm>
              <a:prstGeom prst="rect">
                <a:avLst/>
              </a:prstGeom>
              <a:noFill/>
              <a:ln>
                <a:noFill/>
              </a:ln>
            </p:spPr>
          </p:pic>
        </p:grpSp>
        <p:pic>
          <p:nvPicPr>
            <p:cNvPr id="925" name="Google Shape;925;p69"/>
            <p:cNvPicPr preferRelativeResize="0"/>
            <p:nvPr/>
          </p:nvPicPr>
          <p:blipFill rotWithShape="1">
            <a:blip r:embed="rId5">
              <a:alphaModFix/>
            </a:blip>
            <a:srcRect/>
            <a:stretch/>
          </p:blipFill>
          <p:spPr>
            <a:xfrm>
              <a:off x="4282795" y="469725"/>
              <a:ext cx="3465274" cy="1948926"/>
            </a:xfrm>
            <a:prstGeom prst="rect">
              <a:avLst/>
            </a:prstGeom>
            <a:noFill/>
            <a:ln>
              <a:noFill/>
            </a:ln>
          </p:spPr>
        </p:pic>
        <p:pic>
          <p:nvPicPr>
            <p:cNvPr id="926" name="Google Shape;926;p69"/>
            <p:cNvPicPr preferRelativeResize="0"/>
            <p:nvPr/>
          </p:nvPicPr>
          <p:blipFill>
            <a:blip r:embed="rId6">
              <a:alphaModFix/>
            </a:blip>
            <a:stretch>
              <a:fillRect/>
            </a:stretch>
          </p:blipFill>
          <p:spPr>
            <a:xfrm>
              <a:off x="4562175" y="2600550"/>
              <a:ext cx="1940950" cy="971600"/>
            </a:xfrm>
            <a:prstGeom prst="rect">
              <a:avLst/>
            </a:prstGeom>
            <a:noFill/>
            <a:ln>
              <a:noFill/>
            </a:ln>
          </p:spPr>
        </p:pic>
        <p:sp>
          <p:nvSpPr>
            <p:cNvPr id="927" name="Google Shape;927;p69"/>
            <p:cNvSpPr txBox="1"/>
            <p:nvPr/>
          </p:nvSpPr>
          <p:spPr>
            <a:xfrm rot="5085689">
              <a:off x="2721124" y="3364845"/>
              <a:ext cx="2999930" cy="38470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t>downstream effects</a:t>
              </a:r>
              <a:endParaRPr sz="1300"/>
            </a:p>
          </p:txBody>
        </p:sp>
        <p:sp>
          <p:nvSpPr>
            <p:cNvPr id="928" name="Google Shape;928;p69"/>
            <p:cNvSpPr txBox="1"/>
            <p:nvPr/>
          </p:nvSpPr>
          <p:spPr>
            <a:xfrm>
              <a:off x="2581925" y="4234380"/>
              <a:ext cx="15483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CREB = cAMP response element-binding protein </a:t>
              </a:r>
              <a:r>
                <a:rPr lang="en" sz="700">
                  <a:solidFill>
                    <a:schemeClr val="dk1"/>
                  </a:solidFill>
                </a:rPr>
                <a:t>(phosphorylated) </a:t>
              </a:r>
              <a:endParaRPr sz="700"/>
            </a:p>
          </p:txBody>
        </p:sp>
        <p:sp>
          <p:nvSpPr>
            <p:cNvPr id="929" name="Google Shape;929;p69"/>
            <p:cNvSpPr txBox="1"/>
            <p:nvPr/>
          </p:nvSpPr>
          <p:spPr>
            <a:xfrm>
              <a:off x="2581925" y="2371650"/>
              <a:ext cx="1298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cAMP = cyclic adenosine monophosphate </a:t>
              </a:r>
              <a:endParaRPr sz="700"/>
            </a:p>
          </p:txBody>
        </p:sp>
        <p:sp>
          <p:nvSpPr>
            <p:cNvPr id="930" name="Google Shape;930;p69"/>
            <p:cNvSpPr txBox="1"/>
            <p:nvPr/>
          </p:nvSpPr>
          <p:spPr>
            <a:xfrm>
              <a:off x="2581925" y="3490375"/>
              <a:ext cx="3000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A =  protein kinase A</a:t>
              </a:r>
              <a:endParaRPr sz="700"/>
            </a:p>
          </p:txBody>
        </p:sp>
        <p:sp>
          <p:nvSpPr>
            <p:cNvPr id="931" name="Google Shape;931;p69"/>
            <p:cNvSpPr txBox="1"/>
            <p:nvPr/>
          </p:nvSpPr>
          <p:spPr>
            <a:xfrm>
              <a:off x="2581925" y="3874963"/>
              <a:ext cx="1474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CaMK = </a:t>
              </a:r>
              <a:r>
                <a:rPr lang="en" sz="700">
                  <a:solidFill>
                    <a:schemeClr val="dk1"/>
                  </a:solidFill>
                </a:rPr>
                <a:t>calcium/calmodulin kinase</a:t>
              </a:r>
              <a:endParaRPr sz="700"/>
            </a:p>
          </p:txBody>
        </p:sp>
        <p:sp>
          <p:nvSpPr>
            <p:cNvPr id="932" name="Google Shape;932;p69"/>
            <p:cNvSpPr txBox="1"/>
            <p:nvPr/>
          </p:nvSpPr>
          <p:spPr>
            <a:xfrm>
              <a:off x="2581930" y="4703436"/>
              <a:ext cx="16692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HRE = hormone-response element</a:t>
              </a:r>
              <a:endParaRPr sz="700"/>
            </a:p>
          </p:txBody>
        </p:sp>
        <p:cxnSp>
          <p:nvCxnSpPr>
            <p:cNvPr id="933" name="Google Shape;933;p69"/>
            <p:cNvCxnSpPr/>
            <p:nvPr/>
          </p:nvCxnSpPr>
          <p:spPr>
            <a:xfrm>
              <a:off x="6181850" y="4643550"/>
              <a:ext cx="0" cy="164700"/>
            </a:xfrm>
            <a:prstGeom prst="straightConnector1">
              <a:avLst/>
            </a:prstGeom>
            <a:noFill/>
            <a:ln w="9525" cap="flat" cmpd="sng">
              <a:solidFill>
                <a:schemeClr val="dk2"/>
              </a:solidFill>
              <a:prstDash val="solid"/>
              <a:round/>
              <a:headEnd type="none" w="med" len="med"/>
              <a:tailEnd type="triangle" w="med" len="med"/>
            </a:ln>
          </p:spPr>
        </p:cxnSp>
        <p:sp>
          <p:nvSpPr>
            <p:cNvPr id="934" name="Google Shape;934;p69"/>
            <p:cNvSpPr txBox="1"/>
            <p:nvPr/>
          </p:nvSpPr>
          <p:spPr>
            <a:xfrm>
              <a:off x="5694650" y="4701000"/>
              <a:ext cx="1734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gene activation</a:t>
              </a:r>
              <a:endParaRPr sz="1000"/>
            </a:p>
          </p:txBody>
        </p:sp>
        <p:pic>
          <p:nvPicPr>
            <p:cNvPr id="935" name="Google Shape;935;p69"/>
            <p:cNvPicPr preferRelativeResize="0"/>
            <p:nvPr/>
          </p:nvPicPr>
          <p:blipFill>
            <a:blip r:embed="rId7">
              <a:alphaModFix/>
            </a:blip>
            <a:stretch>
              <a:fillRect/>
            </a:stretch>
          </p:blipFill>
          <p:spPr>
            <a:xfrm>
              <a:off x="5617400" y="4956787"/>
              <a:ext cx="796075" cy="164700"/>
            </a:xfrm>
            <a:prstGeom prst="rect">
              <a:avLst/>
            </a:prstGeom>
            <a:noFill/>
            <a:ln>
              <a:noFill/>
            </a:ln>
          </p:spPr>
        </p:pic>
        <p:sp>
          <p:nvSpPr>
            <p:cNvPr id="936" name="Google Shape;936;p69"/>
            <p:cNvSpPr txBox="1"/>
            <p:nvPr/>
          </p:nvSpPr>
          <p:spPr>
            <a:xfrm>
              <a:off x="4633724" y="4854618"/>
              <a:ext cx="1183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cell nucleus</a:t>
              </a:r>
              <a:endParaRPr sz="1200" b="1"/>
            </a:p>
          </p:txBody>
        </p:sp>
        <p:pic>
          <p:nvPicPr>
            <p:cNvPr id="937" name="Google Shape;937;p69"/>
            <p:cNvPicPr preferRelativeResize="0"/>
            <p:nvPr/>
          </p:nvPicPr>
          <p:blipFill>
            <a:blip r:embed="rId7">
              <a:alphaModFix/>
            </a:blip>
            <a:stretch>
              <a:fillRect/>
            </a:stretch>
          </p:blipFill>
          <p:spPr>
            <a:xfrm>
              <a:off x="6673825" y="4635600"/>
              <a:ext cx="1628400" cy="338700"/>
            </a:xfrm>
            <a:prstGeom prst="rect">
              <a:avLst/>
            </a:prstGeom>
            <a:noFill/>
            <a:ln>
              <a:noFill/>
            </a:ln>
          </p:spPr>
        </p:pic>
        <p:sp>
          <p:nvSpPr>
            <p:cNvPr id="938" name="Google Shape;938;p69"/>
            <p:cNvSpPr txBox="1"/>
            <p:nvPr/>
          </p:nvSpPr>
          <p:spPr>
            <a:xfrm>
              <a:off x="6673825" y="4547075"/>
              <a:ext cx="2155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genes (related to synaptogenesis </a:t>
              </a:r>
              <a:endParaRPr sz="1000"/>
            </a:p>
            <a:p>
              <a:pPr marL="0" lvl="0" indent="0" algn="l" rtl="0">
                <a:spcBef>
                  <a:spcPts val="0"/>
                </a:spcBef>
                <a:spcAft>
                  <a:spcPts val="0"/>
                </a:spcAft>
                <a:buNone/>
              </a:pPr>
              <a:r>
                <a:rPr lang="en" sz="1000"/>
                <a:t>   and neuronal survival)</a:t>
              </a:r>
              <a:endParaRPr sz="1000"/>
            </a:p>
          </p:txBody>
        </p:sp>
        <p:pic>
          <p:nvPicPr>
            <p:cNvPr id="939" name="Google Shape;939;p69"/>
            <p:cNvPicPr preferRelativeResize="0"/>
            <p:nvPr/>
          </p:nvPicPr>
          <p:blipFill rotWithShape="1">
            <a:blip r:embed="rId5">
              <a:alphaModFix/>
            </a:blip>
            <a:srcRect l="10349" t="76903" r="77026"/>
            <a:stretch/>
          </p:blipFill>
          <p:spPr>
            <a:xfrm>
              <a:off x="2225200" y="2346675"/>
              <a:ext cx="358903" cy="369300"/>
            </a:xfrm>
            <a:prstGeom prst="rect">
              <a:avLst/>
            </a:prstGeom>
            <a:noFill/>
            <a:ln>
              <a:noFill/>
            </a:ln>
          </p:spPr>
        </p:pic>
        <p:pic>
          <p:nvPicPr>
            <p:cNvPr id="940" name="Google Shape;940;p69"/>
            <p:cNvPicPr preferRelativeResize="0"/>
            <p:nvPr/>
          </p:nvPicPr>
          <p:blipFill rotWithShape="1">
            <a:blip r:embed="rId6">
              <a:alphaModFix/>
            </a:blip>
            <a:srcRect t="43623" r="74906"/>
            <a:stretch/>
          </p:blipFill>
          <p:spPr>
            <a:xfrm>
              <a:off x="2289050" y="3446000"/>
              <a:ext cx="358900" cy="403629"/>
            </a:xfrm>
            <a:prstGeom prst="rect">
              <a:avLst/>
            </a:prstGeom>
            <a:noFill/>
            <a:ln>
              <a:noFill/>
            </a:ln>
          </p:spPr>
        </p:pic>
        <p:pic>
          <p:nvPicPr>
            <p:cNvPr id="941" name="Google Shape;941;p69"/>
            <p:cNvPicPr preferRelativeResize="0"/>
            <p:nvPr/>
          </p:nvPicPr>
          <p:blipFill rotWithShape="1">
            <a:blip r:embed="rId6">
              <a:alphaModFix/>
            </a:blip>
            <a:srcRect l="33517" t="46617" r="41389" b="-2993"/>
            <a:stretch/>
          </p:blipFill>
          <p:spPr>
            <a:xfrm>
              <a:off x="2268130" y="3866108"/>
              <a:ext cx="358900" cy="403629"/>
            </a:xfrm>
            <a:prstGeom prst="rect">
              <a:avLst/>
            </a:prstGeom>
            <a:noFill/>
            <a:ln>
              <a:noFill/>
            </a:ln>
          </p:spPr>
        </p:pic>
        <p:pic>
          <p:nvPicPr>
            <p:cNvPr id="942" name="Google Shape;942;p69"/>
            <p:cNvPicPr preferRelativeResize="0"/>
            <p:nvPr/>
          </p:nvPicPr>
          <p:blipFill>
            <a:blip r:embed="rId8">
              <a:alphaModFix/>
            </a:blip>
            <a:stretch>
              <a:fillRect/>
            </a:stretch>
          </p:blipFill>
          <p:spPr>
            <a:xfrm>
              <a:off x="2184247" y="4269725"/>
              <a:ext cx="440794" cy="403625"/>
            </a:xfrm>
            <a:prstGeom prst="rect">
              <a:avLst/>
            </a:prstGeom>
            <a:noFill/>
            <a:ln>
              <a:noFill/>
            </a:ln>
          </p:spPr>
        </p:pic>
        <p:pic>
          <p:nvPicPr>
            <p:cNvPr id="943" name="Google Shape;943;p69"/>
            <p:cNvPicPr preferRelativeResize="0"/>
            <p:nvPr/>
          </p:nvPicPr>
          <p:blipFill rotWithShape="1">
            <a:blip r:embed="rId5">
              <a:alphaModFix/>
            </a:blip>
            <a:srcRect l="27693" r="59586" b="87598"/>
            <a:stretch/>
          </p:blipFill>
          <p:spPr>
            <a:xfrm>
              <a:off x="2248100" y="917385"/>
              <a:ext cx="440802" cy="241700"/>
            </a:xfrm>
            <a:prstGeom prst="rect">
              <a:avLst/>
            </a:prstGeom>
            <a:noFill/>
            <a:ln>
              <a:noFill/>
            </a:ln>
          </p:spPr>
        </p:pic>
        <p:sp>
          <p:nvSpPr>
            <p:cNvPr id="944" name="Google Shape;944;p69"/>
            <p:cNvSpPr txBox="1"/>
            <p:nvPr/>
          </p:nvSpPr>
          <p:spPr>
            <a:xfrm>
              <a:off x="2670275" y="868325"/>
              <a:ext cx="1298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neurotransmitter</a:t>
              </a:r>
              <a:endParaRPr sz="700"/>
            </a:p>
          </p:txBody>
        </p:sp>
        <p:pic>
          <p:nvPicPr>
            <p:cNvPr id="945" name="Google Shape;945;p69"/>
            <p:cNvPicPr preferRelativeResize="0"/>
            <p:nvPr/>
          </p:nvPicPr>
          <p:blipFill>
            <a:blip r:embed="rId9">
              <a:alphaModFix/>
            </a:blip>
            <a:stretch>
              <a:fillRect/>
            </a:stretch>
          </p:blipFill>
          <p:spPr>
            <a:xfrm>
              <a:off x="6413475" y="2480990"/>
              <a:ext cx="596450" cy="178935"/>
            </a:xfrm>
            <a:prstGeom prst="rect">
              <a:avLst/>
            </a:prstGeom>
            <a:noFill/>
            <a:ln>
              <a:noFill/>
            </a:ln>
          </p:spPr>
        </p:pic>
        <p:pic>
          <p:nvPicPr>
            <p:cNvPr id="946" name="Google Shape;946;p69"/>
            <p:cNvPicPr preferRelativeResize="0"/>
            <p:nvPr/>
          </p:nvPicPr>
          <p:blipFill>
            <a:blip r:embed="rId9">
              <a:alphaModFix/>
            </a:blip>
            <a:stretch>
              <a:fillRect/>
            </a:stretch>
          </p:blipFill>
          <p:spPr>
            <a:xfrm>
              <a:off x="6530168" y="2667149"/>
              <a:ext cx="596450" cy="178935"/>
            </a:xfrm>
            <a:prstGeom prst="rect">
              <a:avLst/>
            </a:prstGeom>
            <a:noFill/>
            <a:ln>
              <a:noFill/>
            </a:ln>
          </p:spPr>
        </p:pic>
        <p:pic>
          <p:nvPicPr>
            <p:cNvPr id="947" name="Google Shape;947;p69"/>
            <p:cNvPicPr preferRelativeResize="0"/>
            <p:nvPr/>
          </p:nvPicPr>
          <p:blipFill>
            <a:blip r:embed="rId9">
              <a:alphaModFix/>
            </a:blip>
            <a:stretch>
              <a:fillRect/>
            </a:stretch>
          </p:blipFill>
          <p:spPr>
            <a:xfrm>
              <a:off x="6504608" y="2819549"/>
              <a:ext cx="596450" cy="178935"/>
            </a:xfrm>
            <a:prstGeom prst="rect">
              <a:avLst/>
            </a:prstGeom>
            <a:noFill/>
            <a:ln>
              <a:noFill/>
            </a:ln>
          </p:spPr>
        </p:pic>
        <p:pic>
          <p:nvPicPr>
            <p:cNvPr id="948" name="Google Shape;948;p69"/>
            <p:cNvPicPr preferRelativeResize="0"/>
            <p:nvPr/>
          </p:nvPicPr>
          <p:blipFill>
            <a:blip r:embed="rId9">
              <a:alphaModFix/>
            </a:blip>
            <a:stretch>
              <a:fillRect/>
            </a:stretch>
          </p:blipFill>
          <p:spPr>
            <a:xfrm>
              <a:off x="6504593" y="2996887"/>
              <a:ext cx="596450" cy="178935"/>
            </a:xfrm>
            <a:prstGeom prst="rect">
              <a:avLst/>
            </a:prstGeom>
            <a:noFill/>
            <a:ln>
              <a:noFill/>
            </a:ln>
          </p:spPr>
        </p:pic>
        <p:pic>
          <p:nvPicPr>
            <p:cNvPr id="949" name="Google Shape;949;p69"/>
            <p:cNvPicPr preferRelativeResize="0"/>
            <p:nvPr/>
          </p:nvPicPr>
          <p:blipFill>
            <a:blip r:embed="rId9">
              <a:alphaModFix/>
            </a:blip>
            <a:stretch>
              <a:fillRect/>
            </a:stretch>
          </p:blipFill>
          <p:spPr>
            <a:xfrm>
              <a:off x="1917050" y="3988225"/>
              <a:ext cx="2213175" cy="971600"/>
            </a:xfrm>
            <a:prstGeom prst="rect">
              <a:avLst/>
            </a:prstGeom>
            <a:noFill/>
            <a:ln>
              <a:noFill/>
            </a:ln>
          </p:spPr>
        </p:pic>
        <p:pic>
          <p:nvPicPr>
            <p:cNvPr id="950" name="Google Shape;950;p69"/>
            <p:cNvPicPr preferRelativeResize="0"/>
            <p:nvPr/>
          </p:nvPicPr>
          <p:blipFill>
            <a:blip r:embed="rId9">
              <a:alphaModFix/>
            </a:blip>
            <a:stretch>
              <a:fillRect/>
            </a:stretch>
          </p:blipFill>
          <p:spPr>
            <a:xfrm>
              <a:off x="1635400" y="1866425"/>
              <a:ext cx="2213175" cy="2551175"/>
            </a:xfrm>
            <a:prstGeom prst="rect">
              <a:avLst/>
            </a:prstGeom>
            <a:noFill/>
            <a:ln>
              <a:noFill/>
            </a:ln>
          </p:spPr>
        </p:pic>
        <p:pic>
          <p:nvPicPr>
            <p:cNvPr id="951" name="Google Shape;951;p69"/>
            <p:cNvPicPr preferRelativeResize="0"/>
            <p:nvPr/>
          </p:nvPicPr>
          <p:blipFill>
            <a:blip r:embed="rId9">
              <a:alphaModFix/>
            </a:blip>
            <a:stretch>
              <a:fillRect/>
            </a:stretch>
          </p:blipFill>
          <p:spPr>
            <a:xfrm>
              <a:off x="2280225" y="452350"/>
              <a:ext cx="1474800" cy="2551175"/>
            </a:xfrm>
            <a:prstGeom prst="rect">
              <a:avLst/>
            </a:prstGeom>
            <a:noFill/>
            <a:ln>
              <a:noFill/>
            </a:ln>
          </p:spPr>
        </p:pic>
      </p:grpSp>
      <p:sp>
        <p:nvSpPr>
          <p:cNvPr id="952" name="Google Shape;952;p69"/>
          <p:cNvSpPr txBox="1"/>
          <p:nvPr/>
        </p:nvSpPr>
        <p:spPr>
          <a:xfrm>
            <a:off x="135325" y="136450"/>
            <a:ext cx="1941000" cy="164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4 of the most</a:t>
            </a:r>
            <a:endParaRPr sz="1900" b="1"/>
          </a:p>
          <a:p>
            <a:pPr marL="0" lvl="0" indent="0" algn="l" rtl="0">
              <a:spcBef>
                <a:spcPts val="0"/>
              </a:spcBef>
              <a:spcAft>
                <a:spcPts val="0"/>
              </a:spcAft>
              <a:buNone/>
            </a:pPr>
            <a:r>
              <a:rPr lang="en" sz="1900" b="1"/>
              <a:t>important signal</a:t>
            </a:r>
            <a:endParaRPr sz="1900" b="1"/>
          </a:p>
          <a:p>
            <a:pPr marL="0" lvl="0" indent="0" algn="l" rtl="0">
              <a:spcBef>
                <a:spcPts val="0"/>
              </a:spcBef>
              <a:spcAft>
                <a:spcPts val="0"/>
              </a:spcAft>
              <a:buNone/>
            </a:pPr>
            <a:r>
              <a:rPr lang="en" sz="1900" b="1"/>
              <a:t>transduction</a:t>
            </a:r>
            <a:endParaRPr sz="1900" b="1"/>
          </a:p>
          <a:p>
            <a:pPr marL="0" lvl="0" indent="0" algn="l" rtl="0">
              <a:spcBef>
                <a:spcPts val="0"/>
              </a:spcBef>
              <a:spcAft>
                <a:spcPts val="0"/>
              </a:spcAft>
              <a:buNone/>
            </a:pPr>
            <a:r>
              <a:rPr lang="en" sz="1900" b="1"/>
              <a:t>cascades </a:t>
            </a:r>
            <a:endParaRPr sz="1900" b="1"/>
          </a:p>
        </p:txBody>
      </p:sp>
      <p:sp>
        <p:nvSpPr>
          <p:cNvPr id="953" name="Google Shape;953;p69"/>
          <p:cNvSpPr/>
          <p:nvPr/>
        </p:nvSpPr>
        <p:spPr>
          <a:xfrm rot="274367">
            <a:off x="5240110" y="-48946"/>
            <a:ext cx="1809961" cy="1683343"/>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Shape 16179"/>
        <p:cNvGrpSpPr/>
        <p:nvPr/>
      </p:nvGrpSpPr>
      <p:grpSpPr>
        <a:xfrm>
          <a:off x="0" y="0"/>
          <a:ext cx="0" cy="0"/>
          <a:chOff x="0" y="0"/>
          <a:chExt cx="0" cy="0"/>
        </a:xfrm>
      </p:grpSpPr>
      <p:pic>
        <p:nvPicPr>
          <p:cNvPr id="16180" name="Google Shape;16180;p591"/>
          <p:cNvPicPr preferRelativeResize="0"/>
          <p:nvPr/>
        </p:nvPicPr>
        <p:blipFill>
          <a:blip r:embed="rId3">
            <a:alphaModFix/>
          </a:blip>
          <a:stretch>
            <a:fillRect/>
          </a:stretch>
        </p:blipFill>
        <p:spPr>
          <a:xfrm>
            <a:off x="3301022" y="1358779"/>
            <a:ext cx="3953649" cy="3110076"/>
          </a:xfrm>
          <a:prstGeom prst="rect">
            <a:avLst/>
          </a:prstGeom>
          <a:noFill/>
          <a:ln>
            <a:noFill/>
          </a:ln>
        </p:spPr>
      </p:pic>
      <p:sp>
        <p:nvSpPr>
          <p:cNvPr id="16181" name="Google Shape;16181;p591"/>
          <p:cNvSpPr txBox="1"/>
          <p:nvPr/>
        </p:nvSpPr>
        <p:spPr>
          <a:xfrm>
            <a:off x="5691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500" b="1">
                <a:solidFill>
                  <a:schemeClr val="dk1"/>
                </a:solidFill>
              </a:rPr>
              <a:t>Amitriptyline (Elavil) - TCA</a:t>
            </a:r>
            <a:endParaRPr sz="1500" b="1"/>
          </a:p>
        </p:txBody>
      </p:sp>
      <p:sp>
        <p:nvSpPr>
          <p:cNvPr id="16182" name="Google Shape;16182;p591"/>
          <p:cNvSpPr txBox="1"/>
          <p:nvPr/>
        </p:nvSpPr>
        <p:spPr>
          <a:xfrm>
            <a:off x="4063525" y="1466700"/>
            <a:ext cx="1230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antihistamine</a:t>
            </a:r>
            <a:endParaRPr sz="1200" b="1"/>
          </a:p>
          <a:p>
            <a:pPr marL="0" lvl="0" indent="0" algn="l" rtl="0">
              <a:spcBef>
                <a:spcPts val="0"/>
              </a:spcBef>
              <a:spcAft>
                <a:spcPts val="0"/>
              </a:spcAft>
              <a:buNone/>
            </a:pPr>
            <a:endParaRPr sz="1200"/>
          </a:p>
        </p:txBody>
      </p:sp>
      <p:cxnSp>
        <p:nvCxnSpPr>
          <p:cNvPr id="16183" name="Google Shape;16183;p591"/>
          <p:cNvCxnSpPr/>
          <p:nvPr/>
        </p:nvCxnSpPr>
        <p:spPr>
          <a:xfrm rot="10800000">
            <a:off x="3361800" y="1418013"/>
            <a:ext cx="738600" cy="201900"/>
          </a:xfrm>
          <a:prstGeom prst="straightConnector1">
            <a:avLst/>
          </a:prstGeom>
          <a:noFill/>
          <a:ln w="9525" cap="flat" cmpd="sng">
            <a:solidFill>
              <a:schemeClr val="dk2"/>
            </a:solidFill>
            <a:prstDash val="solid"/>
            <a:round/>
            <a:headEnd type="none" w="med" len="med"/>
            <a:tailEnd type="triangle" w="med" len="med"/>
          </a:ln>
        </p:spPr>
      </p:cxnSp>
      <p:sp>
        <p:nvSpPr>
          <p:cNvPr id="16184" name="Google Shape;16184;p591"/>
          <p:cNvSpPr txBox="1"/>
          <p:nvPr/>
        </p:nvSpPr>
        <p:spPr>
          <a:xfrm>
            <a:off x="2544600" y="1065900"/>
            <a:ext cx="1230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weight gain, sedation</a:t>
            </a:r>
            <a:endParaRPr sz="1200"/>
          </a:p>
          <a:p>
            <a:pPr marL="0" lvl="0" indent="0" algn="l" rtl="0">
              <a:spcBef>
                <a:spcPts val="0"/>
              </a:spcBef>
              <a:spcAft>
                <a:spcPts val="0"/>
              </a:spcAft>
              <a:buNone/>
            </a:pPr>
            <a:endParaRPr sz="1200" b="1"/>
          </a:p>
        </p:txBody>
      </p:sp>
      <p:sp>
        <p:nvSpPr>
          <p:cNvPr id="16185" name="Google Shape;16185;p591"/>
          <p:cNvSpPr txBox="1"/>
          <p:nvPr/>
        </p:nvSpPr>
        <p:spPr>
          <a:xfrm>
            <a:off x="2612775" y="1888650"/>
            <a:ext cx="12306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Alpha1 adrenergic antagonist</a:t>
            </a:r>
            <a:endParaRPr sz="1200" b="1"/>
          </a:p>
          <a:p>
            <a:pPr marL="0" lvl="0" indent="0" algn="l" rtl="0">
              <a:spcBef>
                <a:spcPts val="0"/>
              </a:spcBef>
              <a:spcAft>
                <a:spcPts val="0"/>
              </a:spcAft>
              <a:buNone/>
            </a:pPr>
            <a:endParaRPr sz="1200"/>
          </a:p>
        </p:txBody>
      </p:sp>
      <p:cxnSp>
        <p:nvCxnSpPr>
          <p:cNvPr id="16186" name="Google Shape;16186;p591"/>
          <p:cNvCxnSpPr/>
          <p:nvPr/>
        </p:nvCxnSpPr>
        <p:spPr>
          <a:xfrm rot="10800000">
            <a:off x="2344875" y="2248713"/>
            <a:ext cx="267900" cy="0"/>
          </a:xfrm>
          <a:prstGeom prst="straightConnector1">
            <a:avLst/>
          </a:prstGeom>
          <a:noFill/>
          <a:ln w="9525" cap="flat" cmpd="sng">
            <a:solidFill>
              <a:schemeClr val="dk2"/>
            </a:solidFill>
            <a:prstDash val="solid"/>
            <a:round/>
            <a:headEnd type="none" w="med" len="med"/>
            <a:tailEnd type="triangle" w="med" len="med"/>
          </a:ln>
        </p:spPr>
      </p:cxnSp>
      <p:sp>
        <p:nvSpPr>
          <p:cNvPr id="16187" name="Google Shape;16187;p591"/>
          <p:cNvSpPr txBox="1"/>
          <p:nvPr/>
        </p:nvSpPr>
        <p:spPr>
          <a:xfrm>
            <a:off x="599425" y="1971675"/>
            <a:ext cx="1864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Orthostatic hypotension</a:t>
            </a:r>
            <a:endParaRPr sz="1200"/>
          </a:p>
          <a:p>
            <a:pPr marL="0" lvl="0" indent="0" algn="l" rtl="0">
              <a:spcBef>
                <a:spcPts val="0"/>
              </a:spcBef>
              <a:spcAft>
                <a:spcPts val="0"/>
              </a:spcAft>
              <a:buNone/>
            </a:pPr>
            <a:r>
              <a:rPr lang="en" sz="1200"/>
              <a:t>(like prazosin)</a:t>
            </a:r>
            <a:endParaRPr sz="1200"/>
          </a:p>
        </p:txBody>
      </p:sp>
      <p:sp>
        <p:nvSpPr>
          <p:cNvPr id="16188" name="Google Shape;16188;p591"/>
          <p:cNvSpPr txBox="1"/>
          <p:nvPr/>
        </p:nvSpPr>
        <p:spPr>
          <a:xfrm>
            <a:off x="3256250" y="4340525"/>
            <a:ext cx="15090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anticholinergic</a:t>
            </a:r>
            <a:endParaRPr sz="1200" b="1"/>
          </a:p>
          <a:p>
            <a:pPr marL="0" lvl="0" indent="0" algn="l" rtl="0">
              <a:spcBef>
                <a:spcPts val="0"/>
              </a:spcBef>
              <a:spcAft>
                <a:spcPts val="0"/>
              </a:spcAft>
              <a:buNone/>
            </a:pPr>
            <a:r>
              <a:rPr lang="en" sz="1200" b="1"/>
              <a:t>(antimuscarinic)</a:t>
            </a:r>
            <a:endParaRPr sz="1200" b="1"/>
          </a:p>
          <a:p>
            <a:pPr marL="0" lvl="0" indent="0" algn="l" rtl="0">
              <a:spcBef>
                <a:spcPts val="0"/>
              </a:spcBef>
              <a:spcAft>
                <a:spcPts val="0"/>
              </a:spcAft>
              <a:buNone/>
            </a:pPr>
            <a:endParaRPr sz="900"/>
          </a:p>
        </p:txBody>
      </p:sp>
      <p:cxnSp>
        <p:nvCxnSpPr>
          <p:cNvPr id="16189" name="Google Shape;16189;p591"/>
          <p:cNvCxnSpPr/>
          <p:nvPr/>
        </p:nvCxnSpPr>
        <p:spPr>
          <a:xfrm rot="10800000">
            <a:off x="2561575" y="4585413"/>
            <a:ext cx="633300" cy="0"/>
          </a:xfrm>
          <a:prstGeom prst="straightConnector1">
            <a:avLst/>
          </a:prstGeom>
          <a:noFill/>
          <a:ln w="9525" cap="flat" cmpd="sng">
            <a:solidFill>
              <a:schemeClr val="dk2"/>
            </a:solidFill>
            <a:prstDash val="solid"/>
            <a:round/>
            <a:headEnd type="none" w="med" len="med"/>
            <a:tailEnd type="triangle" w="med" len="med"/>
          </a:ln>
        </p:spPr>
      </p:cxnSp>
      <p:sp>
        <p:nvSpPr>
          <p:cNvPr id="16190" name="Google Shape;16190;p591"/>
          <p:cNvSpPr txBox="1"/>
          <p:nvPr/>
        </p:nvSpPr>
        <p:spPr>
          <a:xfrm>
            <a:off x="2544600" y="5235175"/>
            <a:ext cx="5578800" cy="1203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Some tricyclics have equal or greater potency for SERT inhibition (e.g., clomipramine); others are more selective for NET inhibition (e.g., desipramine, maprotiline, 335 STAHL’S ESSENTIAL PSYCHOPHARMACOLOGY 5HT2C 5HT2A Na+ sodium channel blocker A B C TCA SERT H1 NET α1 M1 H1 Na+ sodium channel blocker SERT H1 NET α1 M1 H1 Na+ sodium channel blocker H1 NET α1 M1 H1 Figure 7-67 Icons of tricyclic antidepressants (TCAs). All tricyclic antidepressants block reuptake of norepinephrine and are antagonists at histamine 1 (H1), α1-adrenergic, and muscarinic cholinergic receptors; they also block voltagesensitive sodium channels (A, B, and C). Some TCAs are also potent inhibitors of the serotonin reuptake pump (A, C), and some may additionally be antagonists at serotonin 2A and 2C receptors (C). nortriptyline, protriptyline) (Figure 7-67B). Most, however, block both serotonin and norepinephrine reuptake to some extent (Figure 7-67A). In addition, some TCAs have antagonist actions at 5HT2A and 5HT2C receptors, which could contribute to the therapeutic profile of those tricyclics that have such pharmacological actions (Figure 7-67C). The major limitation to the TCAs has never been their efficacy: these are quite effective agents. The problem with drugs in this class is the fact that all of them share at least four other unwanted pharmacological actions, namely, blockade of muscarinic cholinergic receptors, H1 histamine receptors, α1-adrenergic receptors, and voltagesensitive sodium channels (Figure 7-67). As already discussed, blockade of H1 receptors causes sedation and may cause weight gain (see Chapter 5 and Figure 5-13A). Blockade of muscarinic cholinergic receptors, also known as anticholinergic actions, causes dry mouth, blurred vision, urinary retention, and constipation (Figure 5-8). Blockade of α1-adrenergic receptors may be therapeutic but also causes orthostatic hypotension and dizziness (Figure 5-13B). Tricyclic antidepressants also weakly block voltage-sensitive sodium channels in the heart and brain at therapeutic doses; in overdose, this action is thought to be the cause of coma and seizures due to central nervous system actions, and cardiac arrhythmias and cardiac arrest and death due to peripheral cardiac actions (Figure 7-68). The lethal dose of a TCA is only about a 30-day supply of drug. For this reason, it has been said that each time you are giving the patient a 1-month’s prescription for a TCA, you are handing them a loaded gun. Obviously, this is often not a good idea in the treatment of a disorder associated with so much suicide; thus, TCAs have largely fallen out of favor except for patients who fail to respond to the various first-line drugs for depression discussed up to this point in this chapter. Monoamine Oxidase Inhibitors (MAOIs) The first clinically effective drugs for depression ever discovered were inhibitors of the enzyme monoamine oxidase (MAO). They were found by accident when an anti-tuberculosis drug was observed to help depression that coexisted in some of the patients who had tuberculosis. This anti-tuberculosis drug, iproniazid, was eventually found to work in depression by inhibiting the enzyme MAO. However, inhibition of MAO was unrelated to its anti-tubercular actions. Although best known as powerful drugs to treat depression, the monoamine oxidase inhibitors (MAOIs) are also highly effective therapeutic agents for certain anxiety disorders such as panic disorder and social anxiety disorder. MAOIs</a:t>
            </a:r>
            <a:endParaRPr/>
          </a:p>
        </p:txBody>
      </p:sp>
      <p:sp>
        <p:nvSpPr>
          <p:cNvPr id="16191" name="Google Shape;16191;p591"/>
          <p:cNvSpPr txBox="1"/>
          <p:nvPr/>
        </p:nvSpPr>
        <p:spPr>
          <a:xfrm>
            <a:off x="6355700" y="3076546"/>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SRI</a:t>
            </a:r>
            <a:endParaRPr sz="1200" b="1"/>
          </a:p>
          <a:p>
            <a:pPr marL="0" lvl="0" indent="0" algn="l" rtl="0">
              <a:spcBef>
                <a:spcPts val="0"/>
              </a:spcBef>
              <a:spcAft>
                <a:spcPts val="0"/>
              </a:spcAft>
              <a:buNone/>
            </a:pPr>
            <a:endParaRPr sz="900"/>
          </a:p>
        </p:txBody>
      </p:sp>
      <p:sp>
        <p:nvSpPr>
          <p:cNvPr id="16192" name="Google Shape;16192;p591"/>
          <p:cNvSpPr txBox="1"/>
          <p:nvPr/>
        </p:nvSpPr>
        <p:spPr>
          <a:xfrm>
            <a:off x="5675350" y="4307513"/>
            <a:ext cx="12306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NE reuptake inhibitor</a:t>
            </a:r>
            <a:endParaRPr sz="1200" b="1"/>
          </a:p>
          <a:p>
            <a:pPr marL="0" lvl="0" indent="0" algn="l" rtl="0">
              <a:spcBef>
                <a:spcPts val="0"/>
              </a:spcBef>
              <a:spcAft>
                <a:spcPts val="0"/>
              </a:spcAft>
              <a:buNone/>
            </a:pPr>
            <a:endParaRPr sz="900"/>
          </a:p>
        </p:txBody>
      </p:sp>
      <p:sp>
        <p:nvSpPr>
          <p:cNvPr id="16193" name="Google Shape;16193;p591"/>
          <p:cNvSpPr txBox="1"/>
          <p:nvPr/>
        </p:nvSpPr>
        <p:spPr>
          <a:xfrm>
            <a:off x="5913703" y="1158302"/>
            <a:ext cx="19740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voltage-sensitive</a:t>
            </a:r>
            <a:endParaRPr sz="1200"/>
          </a:p>
          <a:p>
            <a:pPr marL="0" lvl="0" indent="0" algn="l" rtl="0">
              <a:spcBef>
                <a:spcPts val="0"/>
              </a:spcBef>
              <a:spcAft>
                <a:spcPts val="0"/>
              </a:spcAft>
              <a:buNone/>
            </a:pPr>
            <a:endParaRPr sz="900"/>
          </a:p>
        </p:txBody>
      </p:sp>
      <p:sp>
        <p:nvSpPr>
          <p:cNvPr id="16194" name="Google Shape;16194;p591"/>
          <p:cNvSpPr txBox="1"/>
          <p:nvPr/>
        </p:nvSpPr>
        <p:spPr>
          <a:xfrm>
            <a:off x="2338875" y="2738575"/>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antagonist</a:t>
            </a:r>
            <a:endParaRPr sz="1200" b="1"/>
          </a:p>
          <a:p>
            <a:pPr marL="0" lvl="0" indent="0" algn="l" rtl="0">
              <a:spcBef>
                <a:spcPts val="0"/>
              </a:spcBef>
              <a:spcAft>
                <a:spcPts val="0"/>
              </a:spcAft>
              <a:buNone/>
            </a:pPr>
            <a:endParaRPr sz="900"/>
          </a:p>
        </p:txBody>
      </p:sp>
      <p:sp>
        <p:nvSpPr>
          <p:cNvPr id="16195" name="Google Shape;16195;p591"/>
          <p:cNvSpPr txBox="1"/>
          <p:nvPr/>
        </p:nvSpPr>
        <p:spPr>
          <a:xfrm>
            <a:off x="880300" y="4093150"/>
            <a:ext cx="20478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dry mouth, blurred vision, urinary retention, constipation, cognitive impairment, delirium</a:t>
            </a:r>
            <a:endParaRPr sz="900" b="1"/>
          </a:p>
        </p:txBody>
      </p:sp>
      <p:sp>
        <p:nvSpPr>
          <p:cNvPr id="16196" name="Google Shape;16196;p591"/>
          <p:cNvSpPr/>
          <p:nvPr/>
        </p:nvSpPr>
        <p:spPr>
          <a:xfrm>
            <a:off x="4731938" y="2076875"/>
            <a:ext cx="599100" cy="5991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197" name="Google Shape;16197;p591"/>
          <p:cNvCxnSpPr/>
          <p:nvPr/>
        </p:nvCxnSpPr>
        <p:spPr>
          <a:xfrm rot="10800000">
            <a:off x="5075525" y="2353475"/>
            <a:ext cx="2135700" cy="0"/>
          </a:xfrm>
          <a:prstGeom prst="straightConnector1">
            <a:avLst/>
          </a:prstGeom>
          <a:noFill/>
          <a:ln w="9525" cap="flat" cmpd="sng">
            <a:solidFill>
              <a:schemeClr val="dk2"/>
            </a:solidFill>
            <a:prstDash val="solid"/>
            <a:round/>
            <a:headEnd type="none" w="med" len="med"/>
            <a:tailEnd type="triangle" w="med" len="med"/>
          </a:ln>
        </p:spPr>
      </p:cxnSp>
      <p:sp>
        <p:nvSpPr>
          <p:cNvPr id="16198" name="Google Shape;16198;p591"/>
          <p:cNvSpPr txBox="1"/>
          <p:nvPr/>
        </p:nvSpPr>
        <p:spPr>
          <a:xfrm>
            <a:off x="7211225" y="2168675"/>
            <a:ext cx="15618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a:t>
            </a:r>
            <a:endParaRPr sz="1200"/>
          </a:p>
          <a:p>
            <a:pPr marL="0" lvl="0" indent="0" algn="l" rtl="0">
              <a:spcBef>
                <a:spcPts val="0"/>
              </a:spcBef>
              <a:spcAft>
                <a:spcPts val="0"/>
              </a:spcAft>
              <a:buNone/>
            </a:pPr>
            <a:r>
              <a:rPr lang="en" sz="1200"/>
              <a:t>(CYP2D6, CYP2C19)</a:t>
            </a:r>
            <a:endParaRPr sz="1200"/>
          </a:p>
          <a:p>
            <a:pPr marL="0" lvl="0" indent="0" algn="l" rtl="0">
              <a:spcBef>
                <a:spcPts val="0"/>
              </a:spcBef>
              <a:spcAft>
                <a:spcPts val="0"/>
              </a:spcAft>
              <a:buNone/>
            </a:pPr>
            <a:endParaRPr sz="900" b="1"/>
          </a:p>
        </p:txBody>
      </p:sp>
      <p:cxnSp>
        <p:nvCxnSpPr>
          <p:cNvPr id="16199" name="Google Shape;16199;p591"/>
          <p:cNvCxnSpPr/>
          <p:nvPr/>
        </p:nvCxnSpPr>
        <p:spPr>
          <a:xfrm>
            <a:off x="6786938" y="3242975"/>
            <a:ext cx="368100" cy="0"/>
          </a:xfrm>
          <a:prstGeom prst="straightConnector1">
            <a:avLst/>
          </a:prstGeom>
          <a:noFill/>
          <a:ln w="9525" cap="flat" cmpd="sng">
            <a:solidFill>
              <a:schemeClr val="dk2"/>
            </a:solidFill>
            <a:prstDash val="solid"/>
            <a:round/>
            <a:headEnd type="none" w="med" len="med"/>
            <a:tailEnd type="triangle" w="med" len="med"/>
          </a:ln>
        </p:spPr>
      </p:cxnSp>
      <p:sp>
        <p:nvSpPr>
          <p:cNvPr id="16200" name="Google Shape;16200;p591"/>
          <p:cNvSpPr txBox="1"/>
          <p:nvPr/>
        </p:nvSpPr>
        <p:spPr>
          <a:xfrm>
            <a:off x="7254675" y="2957700"/>
            <a:ext cx="18180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effects, sexual dysfunction</a:t>
            </a:r>
            <a:endParaRPr sz="1200"/>
          </a:p>
          <a:p>
            <a:pPr marL="0" lvl="0" indent="0" algn="l" rtl="0">
              <a:spcBef>
                <a:spcPts val="0"/>
              </a:spcBef>
              <a:spcAft>
                <a:spcPts val="0"/>
              </a:spcAft>
              <a:buNone/>
            </a:pPr>
            <a:endParaRPr sz="900" b="1"/>
          </a:p>
        </p:txBody>
      </p:sp>
      <p:cxnSp>
        <p:nvCxnSpPr>
          <p:cNvPr id="16201" name="Google Shape;16201;p591"/>
          <p:cNvCxnSpPr/>
          <p:nvPr/>
        </p:nvCxnSpPr>
        <p:spPr>
          <a:xfrm>
            <a:off x="6566938" y="4653875"/>
            <a:ext cx="368100" cy="0"/>
          </a:xfrm>
          <a:prstGeom prst="straightConnector1">
            <a:avLst/>
          </a:prstGeom>
          <a:noFill/>
          <a:ln w="9525" cap="flat" cmpd="sng">
            <a:solidFill>
              <a:schemeClr val="dk2"/>
            </a:solidFill>
            <a:prstDash val="solid"/>
            <a:round/>
            <a:headEnd type="none" w="med" len="med"/>
            <a:tailEnd type="triangle" w="med" len="med"/>
          </a:ln>
        </p:spPr>
      </p:cxnSp>
      <p:sp>
        <p:nvSpPr>
          <p:cNvPr id="16202" name="Google Shape;16202;p591"/>
          <p:cNvSpPr txBox="1"/>
          <p:nvPr/>
        </p:nvSpPr>
        <p:spPr>
          <a:xfrm>
            <a:off x="6905950" y="4093150"/>
            <a:ext cx="20841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stimulant effects, improvement of ADHD, amelioration of sexual side effects, BP elevation</a:t>
            </a:r>
            <a:endParaRPr sz="900" b="1"/>
          </a:p>
        </p:txBody>
      </p:sp>
      <p:cxnSp>
        <p:nvCxnSpPr>
          <p:cNvPr id="16203" name="Google Shape;16203;p591"/>
          <p:cNvCxnSpPr/>
          <p:nvPr/>
        </p:nvCxnSpPr>
        <p:spPr>
          <a:xfrm>
            <a:off x="7328975" y="1466688"/>
            <a:ext cx="298200" cy="0"/>
          </a:xfrm>
          <a:prstGeom prst="straightConnector1">
            <a:avLst/>
          </a:prstGeom>
          <a:noFill/>
          <a:ln w="9525" cap="flat" cmpd="sng">
            <a:solidFill>
              <a:schemeClr val="dk2"/>
            </a:solidFill>
            <a:prstDash val="solid"/>
            <a:round/>
            <a:headEnd type="none" w="med" len="med"/>
            <a:tailEnd type="triangle" w="med" len="med"/>
          </a:ln>
        </p:spPr>
      </p:cxnSp>
      <p:sp>
        <p:nvSpPr>
          <p:cNvPr id="16204" name="Google Shape;16204;p591"/>
          <p:cNvSpPr txBox="1"/>
          <p:nvPr/>
        </p:nvSpPr>
        <p:spPr>
          <a:xfrm>
            <a:off x="7598775" y="1065900"/>
            <a:ext cx="1372800" cy="106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Overdose toxicity: arrhythmia, seizure, coma</a:t>
            </a:r>
            <a:endParaRPr sz="1200"/>
          </a:p>
          <a:p>
            <a:pPr marL="0" lvl="0" indent="0" algn="l" rtl="0">
              <a:spcBef>
                <a:spcPts val="0"/>
              </a:spcBef>
              <a:spcAft>
                <a:spcPts val="0"/>
              </a:spcAft>
              <a:buNone/>
            </a:pPr>
            <a:endParaRPr sz="900" b="1"/>
          </a:p>
        </p:txBody>
      </p:sp>
      <p:sp>
        <p:nvSpPr>
          <p:cNvPr id="16205" name="Google Shape;16205;p591"/>
          <p:cNvSpPr/>
          <p:nvPr/>
        </p:nvSpPr>
        <p:spPr>
          <a:xfrm>
            <a:off x="4729512" y="2089103"/>
            <a:ext cx="599100" cy="575700"/>
          </a:xfrm>
          <a:prstGeom prst="ellipse">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6" name="Google Shape;16206;p591"/>
          <p:cNvSpPr txBox="1"/>
          <p:nvPr/>
        </p:nvSpPr>
        <p:spPr>
          <a:xfrm>
            <a:off x="2721500" y="2893975"/>
            <a:ext cx="12306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most</a:t>
            </a:r>
            <a:endParaRPr sz="900"/>
          </a:p>
        </p:txBody>
      </p:sp>
      <p:sp>
        <p:nvSpPr>
          <p:cNvPr id="16207" name="Google Shape;16207;p591"/>
          <p:cNvSpPr txBox="1"/>
          <p:nvPr/>
        </p:nvSpPr>
        <p:spPr>
          <a:xfrm>
            <a:off x="6365225" y="3216575"/>
            <a:ext cx="1230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clomipramine</a:t>
            </a:r>
            <a:endParaRPr sz="900"/>
          </a:p>
          <a:p>
            <a:pPr marL="0" lvl="0" indent="0" algn="l" rtl="0">
              <a:spcBef>
                <a:spcPts val="0"/>
              </a:spcBef>
              <a:spcAft>
                <a:spcPts val="0"/>
              </a:spcAft>
              <a:buNone/>
            </a:pPr>
            <a:r>
              <a:rPr lang="en" sz="900"/>
              <a:t>imipramine </a:t>
            </a:r>
            <a:endParaRPr sz="900"/>
          </a:p>
        </p:txBody>
      </p:sp>
      <p:grpSp>
        <p:nvGrpSpPr>
          <p:cNvPr id="16208" name="Google Shape;16208;p591"/>
          <p:cNvGrpSpPr/>
          <p:nvPr/>
        </p:nvGrpSpPr>
        <p:grpSpPr>
          <a:xfrm>
            <a:off x="8174205" y="114477"/>
            <a:ext cx="836480" cy="933248"/>
            <a:chOff x="477995" y="2993185"/>
            <a:chExt cx="1833581" cy="2045700"/>
          </a:xfrm>
        </p:grpSpPr>
        <p:pic>
          <p:nvPicPr>
            <p:cNvPr id="16209" name="Google Shape;16209;p591" descr="clipped result image"/>
            <p:cNvPicPr preferRelativeResize="0"/>
            <p:nvPr/>
          </p:nvPicPr>
          <p:blipFill rotWithShape="1">
            <a:blip r:embed="rId4">
              <a:alphaModFix amt="49000"/>
            </a:blip>
            <a:srcRect/>
            <a:stretch/>
          </p:blipFill>
          <p:spPr>
            <a:xfrm flipH="1">
              <a:off x="725749" y="3901156"/>
              <a:ext cx="1055172" cy="1137729"/>
            </a:xfrm>
            <a:prstGeom prst="rect">
              <a:avLst/>
            </a:prstGeom>
            <a:noFill/>
            <a:ln>
              <a:noFill/>
            </a:ln>
          </p:spPr>
        </p:pic>
        <p:pic>
          <p:nvPicPr>
            <p:cNvPr id="16210" name="Google Shape;16210;p591" descr="clipped result image"/>
            <p:cNvPicPr preferRelativeResize="0"/>
            <p:nvPr/>
          </p:nvPicPr>
          <p:blipFill rotWithShape="1">
            <a:blip r:embed="rId5">
              <a:alphaModFix amt="52000"/>
            </a:blip>
            <a:srcRect/>
            <a:stretch/>
          </p:blipFill>
          <p:spPr>
            <a:xfrm flipH="1">
              <a:off x="477995" y="4778274"/>
              <a:ext cx="463220" cy="231356"/>
            </a:xfrm>
            <a:prstGeom prst="rect">
              <a:avLst/>
            </a:prstGeom>
            <a:noFill/>
            <a:ln>
              <a:noFill/>
            </a:ln>
          </p:spPr>
        </p:pic>
        <p:pic>
          <p:nvPicPr>
            <p:cNvPr id="16211" name="Google Shape;16211;p591" descr="clipped result image"/>
            <p:cNvPicPr preferRelativeResize="0"/>
            <p:nvPr/>
          </p:nvPicPr>
          <p:blipFill rotWithShape="1">
            <a:blip r:embed="rId6">
              <a:alphaModFix/>
            </a:blip>
            <a:srcRect/>
            <a:stretch/>
          </p:blipFill>
          <p:spPr>
            <a:xfrm rot="1787639" flipH="1">
              <a:off x="1276196" y="3413082"/>
              <a:ext cx="664993" cy="782760"/>
            </a:xfrm>
            <a:prstGeom prst="rect">
              <a:avLst/>
            </a:prstGeom>
            <a:noFill/>
            <a:ln>
              <a:noFill/>
            </a:ln>
          </p:spPr>
        </p:pic>
        <p:pic>
          <p:nvPicPr>
            <p:cNvPr id="16212" name="Google Shape;16212;p591" descr="clipped result image"/>
            <p:cNvPicPr preferRelativeResize="0"/>
            <p:nvPr/>
          </p:nvPicPr>
          <p:blipFill rotWithShape="1">
            <a:blip r:embed="rId7">
              <a:alphaModFix/>
            </a:blip>
            <a:srcRect/>
            <a:stretch/>
          </p:blipFill>
          <p:spPr>
            <a:xfrm rot="2014353">
              <a:off x="1624265" y="3093549"/>
              <a:ext cx="556416" cy="641264"/>
            </a:xfrm>
            <a:prstGeom prst="rect">
              <a:avLst/>
            </a:prstGeom>
            <a:noFill/>
            <a:ln>
              <a:noFill/>
            </a:ln>
          </p:spPr>
        </p:pic>
      </p:gr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Shape 16216"/>
        <p:cNvGrpSpPr/>
        <p:nvPr/>
      </p:nvGrpSpPr>
      <p:grpSpPr>
        <a:xfrm>
          <a:off x="0" y="0"/>
          <a:ext cx="0" cy="0"/>
          <a:chOff x="0" y="0"/>
          <a:chExt cx="0" cy="0"/>
        </a:xfrm>
      </p:grpSpPr>
      <p:sp>
        <p:nvSpPr>
          <p:cNvPr id="16217" name="Google Shape;16217;p592"/>
          <p:cNvSpPr txBox="1"/>
          <p:nvPr/>
        </p:nvSpPr>
        <p:spPr>
          <a:xfrm>
            <a:off x="227725" y="2636763"/>
            <a:ext cx="2084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effects (like 2nd-gen antipsychotics)</a:t>
            </a:r>
            <a:endParaRPr sz="1200"/>
          </a:p>
        </p:txBody>
      </p:sp>
      <p:pic>
        <p:nvPicPr>
          <p:cNvPr id="16218" name="Google Shape;16218;p592"/>
          <p:cNvPicPr preferRelativeResize="0"/>
          <p:nvPr/>
        </p:nvPicPr>
        <p:blipFill>
          <a:blip r:embed="rId3">
            <a:alphaModFix/>
          </a:blip>
          <a:stretch>
            <a:fillRect/>
          </a:stretch>
        </p:blipFill>
        <p:spPr>
          <a:xfrm>
            <a:off x="3301022" y="1358779"/>
            <a:ext cx="3953649" cy="3110076"/>
          </a:xfrm>
          <a:prstGeom prst="rect">
            <a:avLst/>
          </a:prstGeom>
          <a:noFill/>
          <a:ln>
            <a:noFill/>
          </a:ln>
        </p:spPr>
      </p:pic>
      <p:sp>
        <p:nvSpPr>
          <p:cNvPr id="16219" name="Google Shape;16219;p592"/>
          <p:cNvSpPr txBox="1"/>
          <p:nvPr/>
        </p:nvSpPr>
        <p:spPr>
          <a:xfrm>
            <a:off x="5691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500" b="1">
                <a:solidFill>
                  <a:schemeClr val="dk1"/>
                </a:solidFill>
              </a:rPr>
              <a:t>Amitriptyline (Elavil) - TCA</a:t>
            </a:r>
            <a:endParaRPr sz="1500" b="1"/>
          </a:p>
        </p:txBody>
      </p:sp>
      <p:sp>
        <p:nvSpPr>
          <p:cNvPr id="16220" name="Google Shape;16220;p592"/>
          <p:cNvSpPr txBox="1"/>
          <p:nvPr/>
        </p:nvSpPr>
        <p:spPr>
          <a:xfrm>
            <a:off x="4063525" y="1466700"/>
            <a:ext cx="1230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antihistamine</a:t>
            </a:r>
            <a:endParaRPr sz="1200" b="1"/>
          </a:p>
          <a:p>
            <a:pPr marL="0" lvl="0" indent="0" algn="l" rtl="0">
              <a:spcBef>
                <a:spcPts val="0"/>
              </a:spcBef>
              <a:spcAft>
                <a:spcPts val="0"/>
              </a:spcAft>
              <a:buNone/>
            </a:pPr>
            <a:endParaRPr sz="1200"/>
          </a:p>
        </p:txBody>
      </p:sp>
      <p:cxnSp>
        <p:nvCxnSpPr>
          <p:cNvPr id="16221" name="Google Shape;16221;p592"/>
          <p:cNvCxnSpPr/>
          <p:nvPr/>
        </p:nvCxnSpPr>
        <p:spPr>
          <a:xfrm rot="10800000">
            <a:off x="3361800" y="1418013"/>
            <a:ext cx="738600" cy="201900"/>
          </a:xfrm>
          <a:prstGeom prst="straightConnector1">
            <a:avLst/>
          </a:prstGeom>
          <a:noFill/>
          <a:ln w="9525" cap="flat" cmpd="sng">
            <a:solidFill>
              <a:schemeClr val="dk2"/>
            </a:solidFill>
            <a:prstDash val="solid"/>
            <a:round/>
            <a:headEnd type="none" w="med" len="med"/>
            <a:tailEnd type="triangle" w="med" len="med"/>
          </a:ln>
        </p:spPr>
      </p:cxnSp>
      <p:sp>
        <p:nvSpPr>
          <p:cNvPr id="16222" name="Google Shape;16222;p592"/>
          <p:cNvSpPr txBox="1"/>
          <p:nvPr/>
        </p:nvSpPr>
        <p:spPr>
          <a:xfrm>
            <a:off x="2544600" y="1065900"/>
            <a:ext cx="1230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weight gain, sedation</a:t>
            </a:r>
            <a:endParaRPr sz="1200"/>
          </a:p>
          <a:p>
            <a:pPr marL="0" lvl="0" indent="0" algn="l" rtl="0">
              <a:spcBef>
                <a:spcPts val="0"/>
              </a:spcBef>
              <a:spcAft>
                <a:spcPts val="0"/>
              </a:spcAft>
              <a:buNone/>
            </a:pPr>
            <a:endParaRPr sz="1200" b="1"/>
          </a:p>
        </p:txBody>
      </p:sp>
      <p:sp>
        <p:nvSpPr>
          <p:cNvPr id="16223" name="Google Shape;16223;p592"/>
          <p:cNvSpPr txBox="1"/>
          <p:nvPr/>
        </p:nvSpPr>
        <p:spPr>
          <a:xfrm>
            <a:off x="2612775" y="1888650"/>
            <a:ext cx="12306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Alpha1 adrenergic antagonist</a:t>
            </a:r>
            <a:endParaRPr sz="1200" b="1"/>
          </a:p>
          <a:p>
            <a:pPr marL="0" lvl="0" indent="0" algn="l" rtl="0">
              <a:spcBef>
                <a:spcPts val="0"/>
              </a:spcBef>
              <a:spcAft>
                <a:spcPts val="0"/>
              </a:spcAft>
              <a:buNone/>
            </a:pPr>
            <a:endParaRPr sz="1200"/>
          </a:p>
        </p:txBody>
      </p:sp>
      <p:cxnSp>
        <p:nvCxnSpPr>
          <p:cNvPr id="16224" name="Google Shape;16224;p592"/>
          <p:cNvCxnSpPr/>
          <p:nvPr/>
        </p:nvCxnSpPr>
        <p:spPr>
          <a:xfrm rot="10800000">
            <a:off x="2344875" y="2248713"/>
            <a:ext cx="267900" cy="0"/>
          </a:xfrm>
          <a:prstGeom prst="straightConnector1">
            <a:avLst/>
          </a:prstGeom>
          <a:noFill/>
          <a:ln w="9525" cap="flat" cmpd="sng">
            <a:solidFill>
              <a:schemeClr val="dk2"/>
            </a:solidFill>
            <a:prstDash val="solid"/>
            <a:round/>
            <a:headEnd type="none" w="med" len="med"/>
            <a:tailEnd type="triangle" w="med" len="med"/>
          </a:ln>
        </p:spPr>
      </p:cxnSp>
      <p:sp>
        <p:nvSpPr>
          <p:cNvPr id="16225" name="Google Shape;16225;p592"/>
          <p:cNvSpPr txBox="1"/>
          <p:nvPr/>
        </p:nvSpPr>
        <p:spPr>
          <a:xfrm>
            <a:off x="599425" y="1971675"/>
            <a:ext cx="1864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Orthostatic hypotension</a:t>
            </a:r>
            <a:endParaRPr sz="1200"/>
          </a:p>
          <a:p>
            <a:pPr marL="0" lvl="0" indent="0" algn="l" rtl="0">
              <a:spcBef>
                <a:spcPts val="0"/>
              </a:spcBef>
              <a:spcAft>
                <a:spcPts val="0"/>
              </a:spcAft>
              <a:buNone/>
            </a:pPr>
            <a:r>
              <a:rPr lang="en" sz="1200"/>
              <a:t>(like prazosin)</a:t>
            </a:r>
            <a:endParaRPr sz="1200"/>
          </a:p>
        </p:txBody>
      </p:sp>
      <p:sp>
        <p:nvSpPr>
          <p:cNvPr id="16226" name="Google Shape;16226;p592"/>
          <p:cNvSpPr txBox="1"/>
          <p:nvPr/>
        </p:nvSpPr>
        <p:spPr>
          <a:xfrm>
            <a:off x="3256250" y="4340525"/>
            <a:ext cx="15090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anticholinergic</a:t>
            </a:r>
            <a:endParaRPr sz="1200" b="1"/>
          </a:p>
          <a:p>
            <a:pPr marL="0" lvl="0" indent="0" algn="l" rtl="0">
              <a:spcBef>
                <a:spcPts val="0"/>
              </a:spcBef>
              <a:spcAft>
                <a:spcPts val="0"/>
              </a:spcAft>
              <a:buNone/>
            </a:pPr>
            <a:r>
              <a:rPr lang="en" sz="1200" b="1"/>
              <a:t>(antimuscarinic)</a:t>
            </a:r>
            <a:endParaRPr sz="1200" b="1"/>
          </a:p>
          <a:p>
            <a:pPr marL="0" lvl="0" indent="0" algn="l" rtl="0">
              <a:spcBef>
                <a:spcPts val="0"/>
              </a:spcBef>
              <a:spcAft>
                <a:spcPts val="0"/>
              </a:spcAft>
              <a:buNone/>
            </a:pPr>
            <a:endParaRPr sz="900"/>
          </a:p>
        </p:txBody>
      </p:sp>
      <p:cxnSp>
        <p:nvCxnSpPr>
          <p:cNvPr id="16227" name="Google Shape;16227;p592"/>
          <p:cNvCxnSpPr/>
          <p:nvPr/>
        </p:nvCxnSpPr>
        <p:spPr>
          <a:xfrm rot="10800000">
            <a:off x="2561575" y="4585413"/>
            <a:ext cx="633300" cy="0"/>
          </a:xfrm>
          <a:prstGeom prst="straightConnector1">
            <a:avLst/>
          </a:prstGeom>
          <a:noFill/>
          <a:ln w="9525" cap="flat" cmpd="sng">
            <a:solidFill>
              <a:schemeClr val="dk2"/>
            </a:solidFill>
            <a:prstDash val="solid"/>
            <a:round/>
            <a:headEnd type="none" w="med" len="med"/>
            <a:tailEnd type="triangle" w="med" len="med"/>
          </a:ln>
        </p:spPr>
      </p:cxnSp>
      <p:sp>
        <p:nvSpPr>
          <p:cNvPr id="16228" name="Google Shape;16228;p592"/>
          <p:cNvSpPr txBox="1"/>
          <p:nvPr/>
        </p:nvSpPr>
        <p:spPr>
          <a:xfrm>
            <a:off x="2544600" y="5235175"/>
            <a:ext cx="5578800" cy="1203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Some tricyclics have equal or greater potency for SERT inhibition (e.g., clomipramine); others are more selective for NET inhibition (e.g., desipramine, maprotiline, 335 STAHL’S ESSENTIAL PSYCHOPHARMACOLOGY 5HT2C 5HT2A Na+ sodium channel blocker A B C TCA SERT H1 NET α1 M1 H1 Na+ sodium channel blocker SERT H1 NET α1 M1 H1 Na+ sodium channel blocker H1 NET α1 M1 H1 Figure 7-67 Icons of tricyclic antidepressants (TCAs). All tricyclic antidepressants block reuptake of norepinephrine and are antagonists at histamine 1 (H1), α1-adrenergic, and muscarinic cholinergic receptors; they also block voltagesensitive sodium channels (A, B, and C). Some TCAs are also potent inhibitors of the serotonin reuptake pump (A, C), and some may additionally be antagonists at serotonin 2A and 2C receptors (C). nortriptyline, protriptyline) (Figure 7-67B). Most, however, block both serotonin and norepinephrine reuptake to some extent (Figure 7-67A). In addition, some TCAs have antagonist actions at 5HT2A and 5HT2C receptors, which could contribute to the therapeutic profile of those tricyclics that have such pharmacological actions (Figure 7-67C). The major limitation to the TCAs has never been their efficacy: these are quite effective agents. The problem with drugs in this class is the fact that all of them share at least four other unwanted pharmacological actions, namely, blockade of muscarinic cholinergic receptors, H1 histamine receptors, α1-adrenergic receptors, and voltagesensitive sodium channels (Figure 7-67). As already discussed, blockade of H1 receptors causes sedation and may cause weight gain (see Chapter 5 and Figure 5-13A). Blockade of muscarinic cholinergic receptors, also known as anticholinergic actions, causes dry mouth, blurred vision, urinary retention, and constipation (Figure 5-8). Blockade of α1-adrenergic receptors may be therapeutic but also causes orthostatic hypotension and dizziness (Figure 5-13B). Tricyclic antidepressants also weakly block voltage-sensitive sodium channels in the heart and brain at therapeutic doses; in overdose, this action is thought to be the cause of coma and seizures due to central nervous system actions, and cardiac arrhythmias and cardiac arrest and death due to peripheral cardiac actions (Figure 7-68). The lethal dose of a TCA is only about a 30-day supply of drug. For this reason, it has been said that each time you are giving the patient a 1-month’s prescription for a TCA, you are handing them a loaded gun. Obviously, this is often not a good idea in the treatment of a disorder associated with so much suicide; thus, TCAs have largely fallen out of favor except for patients who fail to respond to the various first-line drugs for depression discussed up to this point in this chapter. Monoamine Oxidase Inhibitors (MAOIs) The first clinically effective drugs for depression ever discovered were inhibitors of the enzyme monoamine oxidase (MAO). They were found by accident when an anti-tuberculosis drug was observed to help depression that coexisted in some of the patients who had tuberculosis. This anti-tuberculosis drug, iproniazid, was eventually found to work in depression by inhibiting the enzyme MAO. However, inhibition of MAO was unrelated to its anti-tubercular actions. Although best known as powerful drugs to treat depression, the monoamine oxidase inhibitors (MAOIs) are also highly effective therapeutic agents for certain anxiety disorders such as panic disorder and social anxiety disorder. MAOIs</a:t>
            </a:r>
            <a:endParaRPr/>
          </a:p>
        </p:txBody>
      </p:sp>
      <p:sp>
        <p:nvSpPr>
          <p:cNvPr id="16229" name="Google Shape;16229;p592"/>
          <p:cNvSpPr txBox="1"/>
          <p:nvPr/>
        </p:nvSpPr>
        <p:spPr>
          <a:xfrm>
            <a:off x="6355700" y="3076546"/>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SRI</a:t>
            </a:r>
            <a:endParaRPr sz="1200" b="1"/>
          </a:p>
          <a:p>
            <a:pPr marL="0" lvl="0" indent="0" algn="l" rtl="0">
              <a:spcBef>
                <a:spcPts val="0"/>
              </a:spcBef>
              <a:spcAft>
                <a:spcPts val="0"/>
              </a:spcAft>
              <a:buNone/>
            </a:pPr>
            <a:endParaRPr sz="900"/>
          </a:p>
        </p:txBody>
      </p:sp>
      <p:sp>
        <p:nvSpPr>
          <p:cNvPr id="16230" name="Google Shape;16230;p592"/>
          <p:cNvSpPr txBox="1"/>
          <p:nvPr/>
        </p:nvSpPr>
        <p:spPr>
          <a:xfrm>
            <a:off x="5675350" y="4307513"/>
            <a:ext cx="12306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NE reuptake inhibitor</a:t>
            </a:r>
            <a:endParaRPr sz="1200" b="1"/>
          </a:p>
          <a:p>
            <a:pPr marL="0" lvl="0" indent="0" algn="l" rtl="0">
              <a:spcBef>
                <a:spcPts val="0"/>
              </a:spcBef>
              <a:spcAft>
                <a:spcPts val="0"/>
              </a:spcAft>
              <a:buNone/>
            </a:pPr>
            <a:endParaRPr sz="900"/>
          </a:p>
        </p:txBody>
      </p:sp>
      <p:sp>
        <p:nvSpPr>
          <p:cNvPr id="16231" name="Google Shape;16231;p592"/>
          <p:cNvSpPr txBox="1"/>
          <p:nvPr/>
        </p:nvSpPr>
        <p:spPr>
          <a:xfrm>
            <a:off x="5913703" y="1158302"/>
            <a:ext cx="19740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voltage-sensitive</a:t>
            </a:r>
            <a:endParaRPr sz="1200"/>
          </a:p>
          <a:p>
            <a:pPr marL="0" lvl="0" indent="0" algn="l" rtl="0">
              <a:spcBef>
                <a:spcPts val="0"/>
              </a:spcBef>
              <a:spcAft>
                <a:spcPts val="0"/>
              </a:spcAft>
              <a:buNone/>
            </a:pPr>
            <a:endParaRPr sz="900"/>
          </a:p>
        </p:txBody>
      </p:sp>
      <p:sp>
        <p:nvSpPr>
          <p:cNvPr id="16232" name="Google Shape;16232;p592"/>
          <p:cNvSpPr txBox="1"/>
          <p:nvPr/>
        </p:nvSpPr>
        <p:spPr>
          <a:xfrm>
            <a:off x="2338875" y="2738575"/>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antagonist</a:t>
            </a:r>
            <a:endParaRPr sz="1200" b="1"/>
          </a:p>
          <a:p>
            <a:pPr marL="0" lvl="0" indent="0" algn="l" rtl="0">
              <a:spcBef>
                <a:spcPts val="0"/>
              </a:spcBef>
              <a:spcAft>
                <a:spcPts val="0"/>
              </a:spcAft>
              <a:buNone/>
            </a:pPr>
            <a:endParaRPr sz="900"/>
          </a:p>
        </p:txBody>
      </p:sp>
      <p:sp>
        <p:nvSpPr>
          <p:cNvPr id="16233" name="Google Shape;16233;p592"/>
          <p:cNvSpPr txBox="1"/>
          <p:nvPr/>
        </p:nvSpPr>
        <p:spPr>
          <a:xfrm>
            <a:off x="880300" y="4093150"/>
            <a:ext cx="20478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dry mouth, blurred vision, urinary retention, constipation, cognitive impairment, delirium</a:t>
            </a:r>
            <a:endParaRPr sz="900" b="1"/>
          </a:p>
        </p:txBody>
      </p:sp>
      <p:cxnSp>
        <p:nvCxnSpPr>
          <p:cNvPr id="16234" name="Google Shape;16234;p592"/>
          <p:cNvCxnSpPr/>
          <p:nvPr/>
        </p:nvCxnSpPr>
        <p:spPr>
          <a:xfrm rot="10800000">
            <a:off x="2139063" y="2957700"/>
            <a:ext cx="199800" cy="0"/>
          </a:xfrm>
          <a:prstGeom prst="straightConnector1">
            <a:avLst/>
          </a:prstGeom>
          <a:noFill/>
          <a:ln w="9525" cap="flat" cmpd="sng">
            <a:solidFill>
              <a:schemeClr val="dk2"/>
            </a:solidFill>
            <a:prstDash val="solid"/>
            <a:round/>
            <a:headEnd type="none" w="med" len="med"/>
            <a:tailEnd type="triangle" w="med" len="med"/>
          </a:ln>
        </p:spPr>
      </p:cxnSp>
      <p:sp>
        <p:nvSpPr>
          <p:cNvPr id="16235" name="Google Shape;16235;p592"/>
          <p:cNvSpPr/>
          <p:nvPr/>
        </p:nvSpPr>
        <p:spPr>
          <a:xfrm>
            <a:off x="4731938" y="2076875"/>
            <a:ext cx="599100" cy="5991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236" name="Google Shape;16236;p592"/>
          <p:cNvCxnSpPr/>
          <p:nvPr/>
        </p:nvCxnSpPr>
        <p:spPr>
          <a:xfrm rot="10800000">
            <a:off x="5075525" y="2353475"/>
            <a:ext cx="2135700" cy="0"/>
          </a:xfrm>
          <a:prstGeom prst="straightConnector1">
            <a:avLst/>
          </a:prstGeom>
          <a:noFill/>
          <a:ln w="9525" cap="flat" cmpd="sng">
            <a:solidFill>
              <a:schemeClr val="dk2"/>
            </a:solidFill>
            <a:prstDash val="solid"/>
            <a:round/>
            <a:headEnd type="none" w="med" len="med"/>
            <a:tailEnd type="triangle" w="med" len="med"/>
          </a:ln>
        </p:spPr>
      </p:cxnSp>
      <p:sp>
        <p:nvSpPr>
          <p:cNvPr id="16237" name="Google Shape;16237;p592"/>
          <p:cNvSpPr txBox="1"/>
          <p:nvPr/>
        </p:nvSpPr>
        <p:spPr>
          <a:xfrm>
            <a:off x="7211225" y="2168675"/>
            <a:ext cx="15618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a:t>
            </a:r>
            <a:endParaRPr sz="1200"/>
          </a:p>
          <a:p>
            <a:pPr marL="0" lvl="0" indent="0" algn="l" rtl="0">
              <a:spcBef>
                <a:spcPts val="0"/>
              </a:spcBef>
              <a:spcAft>
                <a:spcPts val="0"/>
              </a:spcAft>
              <a:buNone/>
            </a:pPr>
            <a:r>
              <a:rPr lang="en" sz="1200"/>
              <a:t>(CYP2D6, CYP2C19)</a:t>
            </a:r>
            <a:endParaRPr sz="1200"/>
          </a:p>
          <a:p>
            <a:pPr marL="0" lvl="0" indent="0" algn="l" rtl="0">
              <a:spcBef>
                <a:spcPts val="0"/>
              </a:spcBef>
              <a:spcAft>
                <a:spcPts val="0"/>
              </a:spcAft>
              <a:buNone/>
            </a:pPr>
            <a:endParaRPr sz="900" b="1"/>
          </a:p>
        </p:txBody>
      </p:sp>
      <p:cxnSp>
        <p:nvCxnSpPr>
          <p:cNvPr id="16238" name="Google Shape;16238;p592"/>
          <p:cNvCxnSpPr/>
          <p:nvPr/>
        </p:nvCxnSpPr>
        <p:spPr>
          <a:xfrm>
            <a:off x="6786938" y="3242975"/>
            <a:ext cx="368100" cy="0"/>
          </a:xfrm>
          <a:prstGeom prst="straightConnector1">
            <a:avLst/>
          </a:prstGeom>
          <a:noFill/>
          <a:ln w="9525" cap="flat" cmpd="sng">
            <a:solidFill>
              <a:schemeClr val="dk2"/>
            </a:solidFill>
            <a:prstDash val="solid"/>
            <a:round/>
            <a:headEnd type="none" w="med" len="med"/>
            <a:tailEnd type="triangle" w="med" len="med"/>
          </a:ln>
        </p:spPr>
      </p:cxnSp>
      <p:sp>
        <p:nvSpPr>
          <p:cNvPr id="16239" name="Google Shape;16239;p592"/>
          <p:cNvSpPr txBox="1"/>
          <p:nvPr/>
        </p:nvSpPr>
        <p:spPr>
          <a:xfrm>
            <a:off x="7254675" y="2957700"/>
            <a:ext cx="18180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effects, sexual dysfunction</a:t>
            </a:r>
            <a:endParaRPr sz="1200"/>
          </a:p>
          <a:p>
            <a:pPr marL="0" lvl="0" indent="0" algn="l" rtl="0">
              <a:spcBef>
                <a:spcPts val="0"/>
              </a:spcBef>
              <a:spcAft>
                <a:spcPts val="0"/>
              </a:spcAft>
              <a:buNone/>
            </a:pPr>
            <a:endParaRPr sz="900" b="1"/>
          </a:p>
        </p:txBody>
      </p:sp>
      <p:cxnSp>
        <p:nvCxnSpPr>
          <p:cNvPr id="16240" name="Google Shape;16240;p592"/>
          <p:cNvCxnSpPr/>
          <p:nvPr/>
        </p:nvCxnSpPr>
        <p:spPr>
          <a:xfrm>
            <a:off x="6566938" y="4653875"/>
            <a:ext cx="368100" cy="0"/>
          </a:xfrm>
          <a:prstGeom prst="straightConnector1">
            <a:avLst/>
          </a:prstGeom>
          <a:noFill/>
          <a:ln w="9525" cap="flat" cmpd="sng">
            <a:solidFill>
              <a:schemeClr val="dk2"/>
            </a:solidFill>
            <a:prstDash val="solid"/>
            <a:round/>
            <a:headEnd type="none" w="med" len="med"/>
            <a:tailEnd type="triangle" w="med" len="med"/>
          </a:ln>
        </p:spPr>
      </p:cxnSp>
      <p:sp>
        <p:nvSpPr>
          <p:cNvPr id="16241" name="Google Shape;16241;p592"/>
          <p:cNvSpPr txBox="1"/>
          <p:nvPr/>
        </p:nvSpPr>
        <p:spPr>
          <a:xfrm>
            <a:off x="6905950" y="4093150"/>
            <a:ext cx="20841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stimulant effects, improvement of ADHD, amelioration of sexual side effects, BP elevation</a:t>
            </a:r>
            <a:endParaRPr sz="900" b="1"/>
          </a:p>
        </p:txBody>
      </p:sp>
      <p:cxnSp>
        <p:nvCxnSpPr>
          <p:cNvPr id="16242" name="Google Shape;16242;p592"/>
          <p:cNvCxnSpPr/>
          <p:nvPr/>
        </p:nvCxnSpPr>
        <p:spPr>
          <a:xfrm>
            <a:off x="7328975" y="1466688"/>
            <a:ext cx="298200" cy="0"/>
          </a:xfrm>
          <a:prstGeom prst="straightConnector1">
            <a:avLst/>
          </a:prstGeom>
          <a:noFill/>
          <a:ln w="9525" cap="flat" cmpd="sng">
            <a:solidFill>
              <a:schemeClr val="dk2"/>
            </a:solidFill>
            <a:prstDash val="solid"/>
            <a:round/>
            <a:headEnd type="none" w="med" len="med"/>
            <a:tailEnd type="triangle" w="med" len="med"/>
          </a:ln>
        </p:spPr>
      </p:cxnSp>
      <p:sp>
        <p:nvSpPr>
          <p:cNvPr id="16243" name="Google Shape;16243;p592"/>
          <p:cNvSpPr txBox="1"/>
          <p:nvPr/>
        </p:nvSpPr>
        <p:spPr>
          <a:xfrm>
            <a:off x="7598775" y="1065900"/>
            <a:ext cx="1372800" cy="106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Overdose toxicity: arrhythmia, seizure, coma</a:t>
            </a:r>
            <a:endParaRPr sz="1200"/>
          </a:p>
          <a:p>
            <a:pPr marL="0" lvl="0" indent="0" algn="l" rtl="0">
              <a:spcBef>
                <a:spcPts val="0"/>
              </a:spcBef>
              <a:spcAft>
                <a:spcPts val="0"/>
              </a:spcAft>
              <a:buNone/>
            </a:pPr>
            <a:endParaRPr sz="900" b="1"/>
          </a:p>
        </p:txBody>
      </p:sp>
      <p:sp>
        <p:nvSpPr>
          <p:cNvPr id="16244" name="Google Shape;16244;p592"/>
          <p:cNvSpPr/>
          <p:nvPr/>
        </p:nvSpPr>
        <p:spPr>
          <a:xfrm>
            <a:off x="4729512" y="2089103"/>
            <a:ext cx="599100" cy="575700"/>
          </a:xfrm>
          <a:prstGeom prst="ellipse">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5" name="Google Shape;16245;p592"/>
          <p:cNvSpPr txBox="1"/>
          <p:nvPr/>
        </p:nvSpPr>
        <p:spPr>
          <a:xfrm>
            <a:off x="2721500" y="2893975"/>
            <a:ext cx="12306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most</a:t>
            </a:r>
            <a:endParaRPr sz="900"/>
          </a:p>
        </p:txBody>
      </p:sp>
      <p:sp>
        <p:nvSpPr>
          <p:cNvPr id="16246" name="Google Shape;16246;p592"/>
          <p:cNvSpPr txBox="1"/>
          <p:nvPr/>
        </p:nvSpPr>
        <p:spPr>
          <a:xfrm>
            <a:off x="6365225" y="3216575"/>
            <a:ext cx="1230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clomipramine</a:t>
            </a:r>
            <a:endParaRPr sz="900"/>
          </a:p>
          <a:p>
            <a:pPr marL="0" lvl="0" indent="0" algn="l" rtl="0">
              <a:spcBef>
                <a:spcPts val="0"/>
              </a:spcBef>
              <a:spcAft>
                <a:spcPts val="0"/>
              </a:spcAft>
              <a:buNone/>
            </a:pPr>
            <a:r>
              <a:rPr lang="en" sz="900"/>
              <a:t>imipramine </a:t>
            </a:r>
            <a:endParaRPr sz="900"/>
          </a:p>
        </p:txBody>
      </p:sp>
      <p:grpSp>
        <p:nvGrpSpPr>
          <p:cNvPr id="16247" name="Google Shape;16247;p592"/>
          <p:cNvGrpSpPr/>
          <p:nvPr/>
        </p:nvGrpSpPr>
        <p:grpSpPr>
          <a:xfrm>
            <a:off x="8174205" y="114477"/>
            <a:ext cx="836480" cy="933248"/>
            <a:chOff x="477995" y="2993185"/>
            <a:chExt cx="1833581" cy="2045700"/>
          </a:xfrm>
        </p:grpSpPr>
        <p:pic>
          <p:nvPicPr>
            <p:cNvPr id="16248" name="Google Shape;16248;p592" descr="clipped result image"/>
            <p:cNvPicPr preferRelativeResize="0"/>
            <p:nvPr/>
          </p:nvPicPr>
          <p:blipFill rotWithShape="1">
            <a:blip r:embed="rId4">
              <a:alphaModFix amt="49000"/>
            </a:blip>
            <a:srcRect/>
            <a:stretch/>
          </p:blipFill>
          <p:spPr>
            <a:xfrm flipH="1">
              <a:off x="725749" y="3901156"/>
              <a:ext cx="1055172" cy="1137729"/>
            </a:xfrm>
            <a:prstGeom prst="rect">
              <a:avLst/>
            </a:prstGeom>
            <a:noFill/>
            <a:ln>
              <a:noFill/>
            </a:ln>
          </p:spPr>
        </p:pic>
        <p:pic>
          <p:nvPicPr>
            <p:cNvPr id="16249" name="Google Shape;16249;p592" descr="clipped result image"/>
            <p:cNvPicPr preferRelativeResize="0"/>
            <p:nvPr/>
          </p:nvPicPr>
          <p:blipFill rotWithShape="1">
            <a:blip r:embed="rId5">
              <a:alphaModFix amt="52000"/>
            </a:blip>
            <a:srcRect/>
            <a:stretch/>
          </p:blipFill>
          <p:spPr>
            <a:xfrm flipH="1">
              <a:off x="477995" y="4778274"/>
              <a:ext cx="463220" cy="231356"/>
            </a:xfrm>
            <a:prstGeom prst="rect">
              <a:avLst/>
            </a:prstGeom>
            <a:noFill/>
            <a:ln>
              <a:noFill/>
            </a:ln>
          </p:spPr>
        </p:pic>
        <p:pic>
          <p:nvPicPr>
            <p:cNvPr id="16250" name="Google Shape;16250;p592" descr="clipped result image"/>
            <p:cNvPicPr preferRelativeResize="0"/>
            <p:nvPr/>
          </p:nvPicPr>
          <p:blipFill rotWithShape="1">
            <a:blip r:embed="rId6">
              <a:alphaModFix/>
            </a:blip>
            <a:srcRect/>
            <a:stretch/>
          </p:blipFill>
          <p:spPr>
            <a:xfrm rot="1787639" flipH="1">
              <a:off x="1276196" y="3413082"/>
              <a:ext cx="664993" cy="782760"/>
            </a:xfrm>
            <a:prstGeom prst="rect">
              <a:avLst/>
            </a:prstGeom>
            <a:noFill/>
            <a:ln>
              <a:noFill/>
            </a:ln>
          </p:spPr>
        </p:pic>
        <p:pic>
          <p:nvPicPr>
            <p:cNvPr id="16251" name="Google Shape;16251;p592" descr="clipped result image"/>
            <p:cNvPicPr preferRelativeResize="0"/>
            <p:nvPr/>
          </p:nvPicPr>
          <p:blipFill rotWithShape="1">
            <a:blip r:embed="rId7">
              <a:alphaModFix/>
            </a:blip>
            <a:srcRect/>
            <a:stretch/>
          </p:blipFill>
          <p:spPr>
            <a:xfrm rot="2014353">
              <a:off x="1624265" y="3093549"/>
              <a:ext cx="556416" cy="641264"/>
            </a:xfrm>
            <a:prstGeom prst="rect">
              <a:avLst/>
            </a:prstGeom>
            <a:noFill/>
            <a:ln>
              <a:noFill/>
            </a:ln>
          </p:spPr>
        </p:pic>
      </p:gr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Shape 16255"/>
        <p:cNvGrpSpPr/>
        <p:nvPr/>
      </p:nvGrpSpPr>
      <p:grpSpPr>
        <a:xfrm>
          <a:off x="0" y="0"/>
          <a:ext cx="0" cy="0"/>
          <a:chOff x="0" y="0"/>
          <a:chExt cx="0" cy="0"/>
        </a:xfrm>
      </p:grpSpPr>
      <p:sp>
        <p:nvSpPr>
          <p:cNvPr id="16256" name="Google Shape;16256;p593"/>
          <p:cNvSpPr txBox="1"/>
          <p:nvPr/>
        </p:nvSpPr>
        <p:spPr>
          <a:xfrm>
            <a:off x="227725" y="2636763"/>
            <a:ext cx="2084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effects (like 2nd-gen antipsychotics)</a:t>
            </a:r>
            <a:endParaRPr sz="1200"/>
          </a:p>
        </p:txBody>
      </p:sp>
      <p:pic>
        <p:nvPicPr>
          <p:cNvPr id="16257" name="Google Shape;16257;p593"/>
          <p:cNvPicPr preferRelativeResize="0"/>
          <p:nvPr/>
        </p:nvPicPr>
        <p:blipFill>
          <a:blip r:embed="rId3">
            <a:alphaModFix/>
          </a:blip>
          <a:stretch>
            <a:fillRect/>
          </a:stretch>
        </p:blipFill>
        <p:spPr>
          <a:xfrm>
            <a:off x="3301022" y="1358779"/>
            <a:ext cx="3953649" cy="3110076"/>
          </a:xfrm>
          <a:prstGeom prst="rect">
            <a:avLst/>
          </a:prstGeom>
          <a:noFill/>
          <a:ln>
            <a:noFill/>
          </a:ln>
        </p:spPr>
      </p:pic>
      <p:sp>
        <p:nvSpPr>
          <p:cNvPr id="16258" name="Google Shape;16258;p593"/>
          <p:cNvSpPr txBox="1"/>
          <p:nvPr/>
        </p:nvSpPr>
        <p:spPr>
          <a:xfrm>
            <a:off x="5691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500" b="1">
                <a:solidFill>
                  <a:schemeClr val="dk1"/>
                </a:solidFill>
              </a:rPr>
              <a:t>Amitriptyline (Elavil) - TCA</a:t>
            </a:r>
            <a:endParaRPr sz="1500" b="1"/>
          </a:p>
        </p:txBody>
      </p:sp>
      <p:sp>
        <p:nvSpPr>
          <p:cNvPr id="16259" name="Google Shape;16259;p593"/>
          <p:cNvSpPr txBox="1"/>
          <p:nvPr/>
        </p:nvSpPr>
        <p:spPr>
          <a:xfrm>
            <a:off x="4063525" y="1466700"/>
            <a:ext cx="1230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antihistamine</a:t>
            </a:r>
            <a:endParaRPr sz="1200" b="1"/>
          </a:p>
          <a:p>
            <a:pPr marL="0" lvl="0" indent="0" algn="l" rtl="0">
              <a:spcBef>
                <a:spcPts val="0"/>
              </a:spcBef>
              <a:spcAft>
                <a:spcPts val="0"/>
              </a:spcAft>
              <a:buNone/>
            </a:pPr>
            <a:endParaRPr sz="1200"/>
          </a:p>
        </p:txBody>
      </p:sp>
      <p:cxnSp>
        <p:nvCxnSpPr>
          <p:cNvPr id="16260" name="Google Shape;16260;p593"/>
          <p:cNvCxnSpPr/>
          <p:nvPr/>
        </p:nvCxnSpPr>
        <p:spPr>
          <a:xfrm rot="10800000">
            <a:off x="3361800" y="1418013"/>
            <a:ext cx="738600" cy="201900"/>
          </a:xfrm>
          <a:prstGeom prst="straightConnector1">
            <a:avLst/>
          </a:prstGeom>
          <a:noFill/>
          <a:ln w="9525" cap="flat" cmpd="sng">
            <a:solidFill>
              <a:schemeClr val="dk2"/>
            </a:solidFill>
            <a:prstDash val="solid"/>
            <a:round/>
            <a:headEnd type="none" w="med" len="med"/>
            <a:tailEnd type="triangle" w="med" len="med"/>
          </a:ln>
        </p:spPr>
      </p:cxnSp>
      <p:sp>
        <p:nvSpPr>
          <p:cNvPr id="16261" name="Google Shape;16261;p593"/>
          <p:cNvSpPr txBox="1"/>
          <p:nvPr/>
        </p:nvSpPr>
        <p:spPr>
          <a:xfrm>
            <a:off x="2544600" y="1065900"/>
            <a:ext cx="1230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weight gain, sedation</a:t>
            </a:r>
            <a:endParaRPr sz="1200"/>
          </a:p>
          <a:p>
            <a:pPr marL="0" lvl="0" indent="0" algn="l" rtl="0">
              <a:spcBef>
                <a:spcPts val="0"/>
              </a:spcBef>
              <a:spcAft>
                <a:spcPts val="0"/>
              </a:spcAft>
              <a:buNone/>
            </a:pPr>
            <a:endParaRPr sz="1200" b="1"/>
          </a:p>
        </p:txBody>
      </p:sp>
      <p:sp>
        <p:nvSpPr>
          <p:cNvPr id="16262" name="Google Shape;16262;p593"/>
          <p:cNvSpPr txBox="1"/>
          <p:nvPr/>
        </p:nvSpPr>
        <p:spPr>
          <a:xfrm>
            <a:off x="2612775" y="1888650"/>
            <a:ext cx="12306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Alpha1 adrenergic antagonist</a:t>
            </a:r>
            <a:endParaRPr sz="1200" b="1"/>
          </a:p>
          <a:p>
            <a:pPr marL="0" lvl="0" indent="0" algn="l" rtl="0">
              <a:spcBef>
                <a:spcPts val="0"/>
              </a:spcBef>
              <a:spcAft>
                <a:spcPts val="0"/>
              </a:spcAft>
              <a:buNone/>
            </a:pPr>
            <a:endParaRPr sz="1200"/>
          </a:p>
        </p:txBody>
      </p:sp>
      <p:cxnSp>
        <p:nvCxnSpPr>
          <p:cNvPr id="16263" name="Google Shape;16263;p593"/>
          <p:cNvCxnSpPr/>
          <p:nvPr/>
        </p:nvCxnSpPr>
        <p:spPr>
          <a:xfrm rot="10800000">
            <a:off x="2344875" y="2248713"/>
            <a:ext cx="267900" cy="0"/>
          </a:xfrm>
          <a:prstGeom prst="straightConnector1">
            <a:avLst/>
          </a:prstGeom>
          <a:noFill/>
          <a:ln w="9525" cap="flat" cmpd="sng">
            <a:solidFill>
              <a:schemeClr val="dk2"/>
            </a:solidFill>
            <a:prstDash val="solid"/>
            <a:round/>
            <a:headEnd type="none" w="med" len="med"/>
            <a:tailEnd type="triangle" w="med" len="med"/>
          </a:ln>
        </p:spPr>
      </p:cxnSp>
      <p:sp>
        <p:nvSpPr>
          <p:cNvPr id="16264" name="Google Shape;16264;p593"/>
          <p:cNvSpPr txBox="1"/>
          <p:nvPr/>
        </p:nvSpPr>
        <p:spPr>
          <a:xfrm>
            <a:off x="599425" y="1971675"/>
            <a:ext cx="1864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Orthostatic hypotension</a:t>
            </a:r>
            <a:endParaRPr sz="1200"/>
          </a:p>
          <a:p>
            <a:pPr marL="0" lvl="0" indent="0" algn="l" rtl="0">
              <a:spcBef>
                <a:spcPts val="0"/>
              </a:spcBef>
              <a:spcAft>
                <a:spcPts val="0"/>
              </a:spcAft>
              <a:buNone/>
            </a:pPr>
            <a:r>
              <a:rPr lang="en" sz="1200"/>
              <a:t>(like prazosin)</a:t>
            </a:r>
            <a:endParaRPr sz="1200"/>
          </a:p>
        </p:txBody>
      </p:sp>
      <p:sp>
        <p:nvSpPr>
          <p:cNvPr id="16265" name="Google Shape;16265;p593"/>
          <p:cNvSpPr txBox="1"/>
          <p:nvPr/>
        </p:nvSpPr>
        <p:spPr>
          <a:xfrm>
            <a:off x="3256250" y="4340525"/>
            <a:ext cx="15090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anticholinergic</a:t>
            </a:r>
            <a:endParaRPr sz="1200" b="1"/>
          </a:p>
          <a:p>
            <a:pPr marL="0" lvl="0" indent="0" algn="l" rtl="0">
              <a:spcBef>
                <a:spcPts val="0"/>
              </a:spcBef>
              <a:spcAft>
                <a:spcPts val="0"/>
              </a:spcAft>
              <a:buNone/>
            </a:pPr>
            <a:r>
              <a:rPr lang="en" sz="1200" b="1"/>
              <a:t>(antimuscarinic)</a:t>
            </a:r>
            <a:endParaRPr sz="1200" b="1"/>
          </a:p>
          <a:p>
            <a:pPr marL="0" lvl="0" indent="0" algn="l" rtl="0">
              <a:spcBef>
                <a:spcPts val="0"/>
              </a:spcBef>
              <a:spcAft>
                <a:spcPts val="0"/>
              </a:spcAft>
              <a:buNone/>
            </a:pPr>
            <a:endParaRPr sz="900"/>
          </a:p>
        </p:txBody>
      </p:sp>
      <p:cxnSp>
        <p:nvCxnSpPr>
          <p:cNvPr id="16266" name="Google Shape;16266;p593"/>
          <p:cNvCxnSpPr/>
          <p:nvPr/>
        </p:nvCxnSpPr>
        <p:spPr>
          <a:xfrm rot="10800000">
            <a:off x="2561575" y="4585413"/>
            <a:ext cx="633300" cy="0"/>
          </a:xfrm>
          <a:prstGeom prst="straightConnector1">
            <a:avLst/>
          </a:prstGeom>
          <a:noFill/>
          <a:ln w="9525" cap="flat" cmpd="sng">
            <a:solidFill>
              <a:schemeClr val="dk2"/>
            </a:solidFill>
            <a:prstDash val="solid"/>
            <a:round/>
            <a:headEnd type="none" w="med" len="med"/>
            <a:tailEnd type="triangle" w="med" len="med"/>
          </a:ln>
        </p:spPr>
      </p:cxnSp>
      <p:sp>
        <p:nvSpPr>
          <p:cNvPr id="16267" name="Google Shape;16267;p593"/>
          <p:cNvSpPr txBox="1"/>
          <p:nvPr/>
        </p:nvSpPr>
        <p:spPr>
          <a:xfrm>
            <a:off x="2544600" y="5235175"/>
            <a:ext cx="5578800" cy="1203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Some tricyclics have equal or greater potency for SERT inhibition (e.g., clomipramine); others are more selective for NET inhibition (e.g., desipramine, maprotiline, 335 STAHL’S ESSENTIAL PSYCHOPHARMACOLOGY 5HT2C 5HT2A Na+ sodium channel blocker A B C TCA SERT H1 NET α1 M1 H1 Na+ sodium channel blocker SERT H1 NET α1 M1 H1 Na+ sodium channel blocker H1 NET α1 M1 H1 Figure 7-67 Icons of tricyclic antidepressants (TCAs). All tricyclic antidepressants block reuptake of norepinephrine and are antagonists at histamine 1 (H1), α1-adrenergic, and muscarinic cholinergic receptors; they also block voltagesensitive sodium channels (A, B, and C). Some TCAs are also potent inhibitors of the serotonin reuptake pump (A, C), and some may additionally be antagonists at serotonin 2A and 2C receptors (C). nortriptyline, protriptyline) (Figure 7-67B). Most, however, block both serotonin and norepinephrine reuptake to some extent (Figure 7-67A). In addition, some TCAs have antagonist actions at 5HT2A and 5HT2C receptors, which could contribute to the therapeutic profile of those tricyclics that have such pharmacological actions (Figure 7-67C). The major limitation to the TCAs has never been their efficacy: these are quite effective agents. The problem with drugs in this class is the fact that all of them share at least four other unwanted pharmacological actions, namely, blockade of muscarinic cholinergic receptors, H1 histamine receptors, α1-adrenergic receptors, and voltagesensitive sodium channels (Figure 7-67). As already discussed, blockade of H1 receptors causes sedation and may cause weight gain (see Chapter 5 and Figure 5-13A). Blockade of muscarinic cholinergic receptors, also known as anticholinergic actions, causes dry mouth, blurred vision, urinary retention, and constipation (Figure 5-8). Blockade of α1-adrenergic receptors may be therapeutic but also causes orthostatic hypotension and dizziness (Figure 5-13B). Tricyclic antidepressants also weakly block voltage-sensitive sodium channels in the heart and brain at therapeutic doses; in overdose, this action is thought to be the cause of coma and seizures due to central nervous system actions, and cardiac arrhythmias and cardiac arrest and death due to peripheral cardiac actions (Figure 7-68). The lethal dose of a TCA is only about a 30-day supply of drug. For this reason, it has been said that each time you are giving the patient a 1-month’s prescription for a TCA, you are handing them a loaded gun. Obviously, this is often not a good idea in the treatment of a disorder associated with so much suicide; thus, TCAs have largely fallen out of favor except for patients who fail to respond to the various first-line drugs for depression discussed up to this point in this chapter. Monoamine Oxidase Inhibitors (MAOIs) The first clinically effective drugs for depression ever discovered were inhibitors of the enzyme monoamine oxidase (MAO). They were found by accident when an anti-tuberculosis drug was observed to help depression that coexisted in some of the patients who had tuberculosis. This anti-tuberculosis drug, iproniazid, was eventually found to work in depression by inhibiting the enzyme MAO. However, inhibition of MAO was unrelated to its anti-tubercular actions. Although best known as powerful drugs to treat depression, the monoamine oxidase inhibitors (MAOIs) are also highly effective therapeutic agents for certain anxiety disorders such as panic disorder and social anxiety disorder. MAOIs</a:t>
            </a:r>
            <a:endParaRPr/>
          </a:p>
        </p:txBody>
      </p:sp>
      <p:sp>
        <p:nvSpPr>
          <p:cNvPr id="16268" name="Google Shape;16268;p593"/>
          <p:cNvSpPr txBox="1"/>
          <p:nvPr/>
        </p:nvSpPr>
        <p:spPr>
          <a:xfrm>
            <a:off x="6355700" y="3076546"/>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SRI</a:t>
            </a:r>
            <a:endParaRPr sz="1200" b="1"/>
          </a:p>
          <a:p>
            <a:pPr marL="0" lvl="0" indent="0" algn="l" rtl="0">
              <a:spcBef>
                <a:spcPts val="0"/>
              </a:spcBef>
              <a:spcAft>
                <a:spcPts val="0"/>
              </a:spcAft>
              <a:buNone/>
            </a:pPr>
            <a:endParaRPr sz="900"/>
          </a:p>
        </p:txBody>
      </p:sp>
      <p:sp>
        <p:nvSpPr>
          <p:cNvPr id="16269" name="Google Shape;16269;p593"/>
          <p:cNvSpPr txBox="1"/>
          <p:nvPr/>
        </p:nvSpPr>
        <p:spPr>
          <a:xfrm>
            <a:off x="5675350" y="4307513"/>
            <a:ext cx="12306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NE reuptake inhibitor</a:t>
            </a:r>
            <a:endParaRPr sz="1200" b="1"/>
          </a:p>
          <a:p>
            <a:pPr marL="0" lvl="0" indent="0" algn="l" rtl="0">
              <a:spcBef>
                <a:spcPts val="0"/>
              </a:spcBef>
              <a:spcAft>
                <a:spcPts val="0"/>
              </a:spcAft>
              <a:buNone/>
            </a:pPr>
            <a:endParaRPr sz="900"/>
          </a:p>
        </p:txBody>
      </p:sp>
      <p:sp>
        <p:nvSpPr>
          <p:cNvPr id="16270" name="Google Shape;16270;p593"/>
          <p:cNvSpPr txBox="1"/>
          <p:nvPr/>
        </p:nvSpPr>
        <p:spPr>
          <a:xfrm>
            <a:off x="5913703" y="1158302"/>
            <a:ext cx="19740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voltage-sensitive</a:t>
            </a:r>
            <a:endParaRPr sz="1200"/>
          </a:p>
          <a:p>
            <a:pPr marL="0" lvl="0" indent="0" algn="l" rtl="0">
              <a:spcBef>
                <a:spcPts val="0"/>
              </a:spcBef>
              <a:spcAft>
                <a:spcPts val="0"/>
              </a:spcAft>
              <a:buNone/>
            </a:pPr>
            <a:endParaRPr sz="900"/>
          </a:p>
        </p:txBody>
      </p:sp>
      <p:sp>
        <p:nvSpPr>
          <p:cNvPr id="16271" name="Google Shape;16271;p593"/>
          <p:cNvSpPr txBox="1"/>
          <p:nvPr/>
        </p:nvSpPr>
        <p:spPr>
          <a:xfrm>
            <a:off x="2338875" y="2738575"/>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antagonist</a:t>
            </a:r>
            <a:endParaRPr sz="1200" b="1"/>
          </a:p>
          <a:p>
            <a:pPr marL="0" lvl="0" indent="0" algn="l" rtl="0">
              <a:spcBef>
                <a:spcPts val="0"/>
              </a:spcBef>
              <a:spcAft>
                <a:spcPts val="0"/>
              </a:spcAft>
              <a:buNone/>
            </a:pPr>
            <a:endParaRPr sz="900"/>
          </a:p>
        </p:txBody>
      </p:sp>
      <p:sp>
        <p:nvSpPr>
          <p:cNvPr id="16272" name="Google Shape;16272;p593"/>
          <p:cNvSpPr txBox="1"/>
          <p:nvPr/>
        </p:nvSpPr>
        <p:spPr>
          <a:xfrm>
            <a:off x="2683400" y="3337100"/>
            <a:ext cx="12306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inverse agonist</a:t>
            </a:r>
            <a:endParaRPr sz="1200" b="1"/>
          </a:p>
          <a:p>
            <a:pPr marL="0" lvl="0" indent="0" algn="l" rtl="0">
              <a:spcBef>
                <a:spcPts val="0"/>
              </a:spcBef>
              <a:spcAft>
                <a:spcPts val="0"/>
              </a:spcAft>
              <a:buNone/>
            </a:pPr>
            <a:r>
              <a:rPr lang="en" sz="900"/>
              <a:t>amitriptyline</a:t>
            </a:r>
            <a:endParaRPr sz="900"/>
          </a:p>
          <a:p>
            <a:pPr marL="0" lvl="0" indent="0" algn="l" rtl="0">
              <a:spcBef>
                <a:spcPts val="0"/>
              </a:spcBef>
              <a:spcAft>
                <a:spcPts val="0"/>
              </a:spcAft>
              <a:buNone/>
            </a:pPr>
            <a:r>
              <a:rPr lang="en" sz="900"/>
              <a:t>nortriptyline</a:t>
            </a:r>
            <a:endParaRPr sz="900"/>
          </a:p>
        </p:txBody>
      </p:sp>
      <p:sp>
        <p:nvSpPr>
          <p:cNvPr id="16273" name="Google Shape;16273;p593"/>
          <p:cNvSpPr txBox="1"/>
          <p:nvPr/>
        </p:nvSpPr>
        <p:spPr>
          <a:xfrm>
            <a:off x="880300" y="4093150"/>
            <a:ext cx="20478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dry mouth, blurred vision, urinary retention, constipation, cognitive impairment, delirium</a:t>
            </a:r>
            <a:endParaRPr sz="900" b="1"/>
          </a:p>
        </p:txBody>
      </p:sp>
      <p:cxnSp>
        <p:nvCxnSpPr>
          <p:cNvPr id="16274" name="Google Shape;16274;p593"/>
          <p:cNvCxnSpPr/>
          <p:nvPr/>
        </p:nvCxnSpPr>
        <p:spPr>
          <a:xfrm rot="10800000">
            <a:off x="2139063" y="2957700"/>
            <a:ext cx="199800" cy="0"/>
          </a:xfrm>
          <a:prstGeom prst="straightConnector1">
            <a:avLst/>
          </a:prstGeom>
          <a:noFill/>
          <a:ln w="9525" cap="flat" cmpd="sng">
            <a:solidFill>
              <a:schemeClr val="dk2"/>
            </a:solidFill>
            <a:prstDash val="solid"/>
            <a:round/>
            <a:headEnd type="none" w="med" len="med"/>
            <a:tailEnd type="triangle" w="med" len="med"/>
          </a:ln>
        </p:spPr>
      </p:cxnSp>
      <p:sp>
        <p:nvSpPr>
          <p:cNvPr id="16275" name="Google Shape;16275;p593"/>
          <p:cNvSpPr/>
          <p:nvPr/>
        </p:nvSpPr>
        <p:spPr>
          <a:xfrm>
            <a:off x="4731938" y="2076875"/>
            <a:ext cx="599100" cy="5991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276" name="Google Shape;16276;p593"/>
          <p:cNvCxnSpPr/>
          <p:nvPr/>
        </p:nvCxnSpPr>
        <p:spPr>
          <a:xfrm rot="10800000">
            <a:off x="5075525" y="2353475"/>
            <a:ext cx="2135700" cy="0"/>
          </a:xfrm>
          <a:prstGeom prst="straightConnector1">
            <a:avLst/>
          </a:prstGeom>
          <a:noFill/>
          <a:ln w="9525" cap="flat" cmpd="sng">
            <a:solidFill>
              <a:schemeClr val="dk2"/>
            </a:solidFill>
            <a:prstDash val="solid"/>
            <a:round/>
            <a:headEnd type="none" w="med" len="med"/>
            <a:tailEnd type="triangle" w="med" len="med"/>
          </a:ln>
        </p:spPr>
      </p:cxnSp>
      <p:sp>
        <p:nvSpPr>
          <p:cNvPr id="16277" name="Google Shape;16277;p593"/>
          <p:cNvSpPr txBox="1"/>
          <p:nvPr/>
        </p:nvSpPr>
        <p:spPr>
          <a:xfrm>
            <a:off x="7211225" y="2168675"/>
            <a:ext cx="15618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a:t>
            </a:r>
            <a:endParaRPr sz="1200"/>
          </a:p>
          <a:p>
            <a:pPr marL="0" lvl="0" indent="0" algn="l" rtl="0">
              <a:spcBef>
                <a:spcPts val="0"/>
              </a:spcBef>
              <a:spcAft>
                <a:spcPts val="0"/>
              </a:spcAft>
              <a:buNone/>
            </a:pPr>
            <a:r>
              <a:rPr lang="en" sz="1200"/>
              <a:t>(CYP2D6, CYP2C19)</a:t>
            </a:r>
            <a:endParaRPr sz="1200"/>
          </a:p>
          <a:p>
            <a:pPr marL="0" lvl="0" indent="0" algn="l" rtl="0">
              <a:spcBef>
                <a:spcPts val="0"/>
              </a:spcBef>
              <a:spcAft>
                <a:spcPts val="0"/>
              </a:spcAft>
              <a:buNone/>
            </a:pPr>
            <a:endParaRPr sz="900" b="1"/>
          </a:p>
        </p:txBody>
      </p:sp>
      <p:cxnSp>
        <p:nvCxnSpPr>
          <p:cNvPr id="16278" name="Google Shape;16278;p593"/>
          <p:cNvCxnSpPr/>
          <p:nvPr/>
        </p:nvCxnSpPr>
        <p:spPr>
          <a:xfrm>
            <a:off x="6786938" y="3242975"/>
            <a:ext cx="368100" cy="0"/>
          </a:xfrm>
          <a:prstGeom prst="straightConnector1">
            <a:avLst/>
          </a:prstGeom>
          <a:noFill/>
          <a:ln w="9525" cap="flat" cmpd="sng">
            <a:solidFill>
              <a:schemeClr val="dk2"/>
            </a:solidFill>
            <a:prstDash val="solid"/>
            <a:round/>
            <a:headEnd type="none" w="med" len="med"/>
            <a:tailEnd type="triangle" w="med" len="med"/>
          </a:ln>
        </p:spPr>
      </p:cxnSp>
      <p:sp>
        <p:nvSpPr>
          <p:cNvPr id="16279" name="Google Shape;16279;p593"/>
          <p:cNvSpPr txBox="1"/>
          <p:nvPr/>
        </p:nvSpPr>
        <p:spPr>
          <a:xfrm>
            <a:off x="7254675" y="2957700"/>
            <a:ext cx="18180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effects, sexual dysfunction</a:t>
            </a:r>
            <a:endParaRPr sz="1200"/>
          </a:p>
          <a:p>
            <a:pPr marL="0" lvl="0" indent="0" algn="l" rtl="0">
              <a:spcBef>
                <a:spcPts val="0"/>
              </a:spcBef>
              <a:spcAft>
                <a:spcPts val="0"/>
              </a:spcAft>
              <a:buNone/>
            </a:pPr>
            <a:endParaRPr sz="900" b="1"/>
          </a:p>
        </p:txBody>
      </p:sp>
      <p:cxnSp>
        <p:nvCxnSpPr>
          <p:cNvPr id="16280" name="Google Shape;16280;p593"/>
          <p:cNvCxnSpPr/>
          <p:nvPr/>
        </p:nvCxnSpPr>
        <p:spPr>
          <a:xfrm>
            <a:off x="6566938" y="4653875"/>
            <a:ext cx="368100" cy="0"/>
          </a:xfrm>
          <a:prstGeom prst="straightConnector1">
            <a:avLst/>
          </a:prstGeom>
          <a:noFill/>
          <a:ln w="9525" cap="flat" cmpd="sng">
            <a:solidFill>
              <a:schemeClr val="dk2"/>
            </a:solidFill>
            <a:prstDash val="solid"/>
            <a:round/>
            <a:headEnd type="none" w="med" len="med"/>
            <a:tailEnd type="triangle" w="med" len="med"/>
          </a:ln>
        </p:spPr>
      </p:cxnSp>
      <p:sp>
        <p:nvSpPr>
          <p:cNvPr id="16281" name="Google Shape;16281;p593"/>
          <p:cNvSpPr txBox="1"/>
          <p:nvPr/>
        </p:nvSpPr>
        <p:spPr>
          <a:xfrm>
            <a:off x="6905950" y="4093150"/>
            <a:ext cx="20841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stimulant effects, improvement of ADHD, amelioration of sexual side effects, BP elevation</a:t>
            </a:r>
            <a:endParaRPr sz="900" b="1"/>
          </a:p>
        </p:txBody>
      </p:sp>
      <p:cxnSp>
        <p:nvCxnSpPr>
          <p:cNvPr id="16282" name="Google Shape;16282;p593"/>
          <p:cNvCxnSpPr/>
          <p:nvPr/>
        </p:nvCxnSpPr>
        <p:spPr>
          <a:xfrm>
            <a:off x="7328975" y="1466688"/>
            <a:ext cx="298200" cy="0"/>
          </a:xfrm>
          <a:prstGeom prst="straightConnector1">
            <a:avLst/>
          </a:prstGeom>
          <a:noFill/>
          <a:ln w="9525" cap="flat" cmpd="sng">
            <a:solidFill>
              <a:schemeClr val="dk2"/>
            </a:solidFill>
            <a:prstDash val="solid"/>
            <a:round/>
            <a:headEnd type="none" w="med" len="med"/>
            <a:tailEnd type="triangle" w="med" len="med"/>
          </a:ln>
        </p:spPr>
      </p:cxnSp>
      <p:sp>
        <p:nvSpPr>
          <p:cNvPr id="16283" name="Google Shape;16283;p593"/>
          <p:cNvSpPr txBox="1"/>
          <p:nvPr/>
        </p:nvSpPr>
        <p:spPr>
          <a:xfrm>
            <a:off x="7598775" y="1065900"/>
            <a:ext cx="1372800" cy="106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Overdose toxicity: arrhythmia, seizure, coma</a:t>
            </a:r>
            <a:endParaRPr sz="1200"/>
          </a:p>
          <a:p>
            <a:pPr marL="0" lvl="0" indent="0" algn="l" rtl="0">
              <a:spcBef>
                <a:spcPts val="0"/>
              </a:spcBef>
              <a:spcAft>
                <a:spcPts val="0"/>
              </a:spcAft>
              <a:buNone/>
            </a:pPr>
            <a:endParaRPr sz="900" b="1"/>
          </a:p>
        </p:txBody>
      </p:sp>
      <p:sp>
        <p:nvSpPr>
          <p:cNvPr id="16284" name="Google Shape;16284;p593"/>
          <p:cNvSpPr/>
          <p:nvPr/>
        </p:nvSpPr>
        <p:spPr>
          <a:xfrm>
            <a:off x="4729512" y="2089103"/>
            <a:ext cx="599100" cy="575700"/>
          </a:xfrm>
          <a:prstGeom prst="ellipse">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5" name="Google Shape;16285;p593"/>
          <p:cNvSpPr txBox="1"/>
          <p:nvPr/>
        </p:nvSpPr>
        <p:spPr>
          <a:xfrm>
            <a:off x="2721500" y="2893975"/>
            <a:ext cx="12306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most</a:t>
            </a:r>
            <a:endParaRPr sz="900"/>
          </a:p>
        </p:txBody>
      </p:sp>
      <p:sp>
        <p:nvSpPr>
          <p:cNvPr id="16286" name="Google Shape;16286;p593"/>
          <p:cNvSpPr txBox="1"/>
          <p:nvPr/>
        </p:nvSpPr>
        <p:spPr>
          <a:xfrm>
            <a:off x="6365225" y="3216575"/>
            <a:ext cx="1230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clomipramine</a:t>
            </a:r>
            <a:endParaRPr sz="900"/>
          </a:p>
          <a:p>
            <a:pPr marL="0" lvl="0" indent="0" algn="l" rtl="0">
              <a:spcBef>
                <a:spcPts val="0"/>
              </a:spcBef>
              <a:spcAft>
                <a:spcPts val="0"/>
              </a:spcAft>
              <a:buNone/>
            </a:pPr>
            <a:r>
              <a:rPr lang="en" sz="900"/>
              <a:t>imipramine </a:t>
            </a:r>
            <a:endParaRPr sz="900"/>
          </a:p>
        </p:txBody>
      </p:sp>
      <p:grpSp>
        <p:nvGrpSpPr>
          <p:cNvPr id="16287" name="Google Shape;16287;p593"/>
          <p:cNvGrpSpPr/>
          <p:nvPr/>
        </p:nvGrpSpPr>
        <p:grpSpPr>
          <a:xfrm>
            <a:off x="8174205" y="114477"/>
            <a:ext cx="836480" cy="933248"/>
            <a:chOff x="477995" y="2993185"/>
            <a:chExt cx="1833581" cy="2045700"/>
          </a:xfrm>
        </p:grpSpPr>
        <p:pic>
          <p:nvPicPr>
            <p:cNvPr id="16288" name="Google Shape;16288;p593" descr="clipped result image"/>
            <p:cNvPicPr preferRelativeResize="0"/>
            <p:nvPr/>
          </p:nvPicPr>
          <p:blipFill rotWithShape="1">
            <a:blip r:embed="rId4">
              <a:alphaModFix amt="49000"/>
            </a:blip>
            <a:srcRect/>
            <a:stretch/>
          </p:blipFill>
          <p:spPr>
            <a:xfrm flipH="1">
              <a:off x="725749" y="3901156"/>
              <a:ext cx="1055172" cy="1137729"/>
            </a:xfrm>
            <a:prstGeom prst="rect">
              <a:avLst/>
            </a:prstGeom>
            <a:noFill/>
            <a:ln>
              <a:noFill/>
            </a:ln>
          </p:spPr>
        </p:pic>
        <p:pic>
          <p:nvPicPr>
            <p:cNvPr id="16289" name="Google Shape;16289;p593" descr="clipped result image"/>
            <p:cNvPicPr preferRelativeResize="0"/>
            <p:nvPr/>
          </p:nvPicPr>
          <p:blipFill rotWithShape="1">
            <a:blip r:embed="rId5">
              <a:alphaModFix amt="52000"/>
            </a:blip>
            <a:srcRect/>
            <a:stretch/>
          </p:blipFill>
          <p:spPr>
            <a:xfrm flipH="1">
              <a:off x="477995" y="4778274"/>
              <a:ext cx="463220" cy="231356"/>
            </a:xfrm>
            <a:prstGeom prst="rect">
              <a:avLst/>
            </a:prstGeom>
            <a:noFill/>
            <a:ln>
              <a:noFill/>
            </a:ln>
          </p:spPr>
        </p:pic>
        <p:pic>
          <p:nvPicPr>
            <p:cNvPr id="16290" name="Google Shape;16290;p593" descr="clipped result image"/>
            <p:cNvPicPr preferRelativeResize="0"/>
            <p:nvPr/>
          </p:nvPicPr>
          <p:blipFill rotWithShape="1">
            <a:blip r:embed="rId6">
              <a:alphaModFix/>
            </a:blip>
            <a:srcRect/>
            <a:stretch/>
          </p:blipFill>
          <p:spPr>
            <a:xfrm rot="1787639" flipH="1">
              <a:off x="1276196" y="3413082"/>
              <a:ext cx="664993" cy="782760"/>
            </a:xfrm>
            <a:prstGeom prst="rect">
              <a:avLst/>
            </a:prstGeom>
            <a:noFill/>
            <a:ln>
              <a:noFill/>
            </a:ln>
          </p:spPr>
        </p:pic>
        <p:pic>
          <p:nvPicPr>
            <p:cNvPr id="16291" name="Google Shape;16291;p593" descr="clipped result image"/>
            <p:cNvPicPr preferRelativeResize="0"/>
            <p:nvPr/>
          </p:nvPicPr>
          <p:blipFill rotWithShape="1">
            <a:blip r:embed="rId7">
              <a:alphaModFix/>
            </a:blip>
            <a:srcRect/>
            <a:stretch/>
          </p:blipFill>
          <p:spPr>
            <a:xfrm rot="2014353">
              <a:off x="1624265" y="3093549"/>
              <a:ext cx="556416" cy="641264"/>
            </a:xfrm>
            <a:prstGeom prst="rect">
              <a:avLst/>
            </a:prstGeom>
            <a:noFill/>
            <a:ln>
              <a:noFill/>
            </a:ln>
          </p:spPr>
        </p:pic>
      </p:gr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Shape 16295"/>
        <p:cNvGrpSpPr/>
        <p:nvPr/>
      </p:nvGrpSpPr>
      <p:grpSpPr>
        <a:xfrm>
          <a:off x="0" y="0"/>
          <a:ext cx="0" cy="0"/>
          <a:chOff x="0" y="0"/>
          <a:chExt cx="0" cy="0"/>
        </a:xfrm>
      </p:grpSpPr>
      <p:sp>
        <p:nvSpPr>
          <p:cNvPr id="16296" name="Google Shape;16296;p594"/>
          <p:cNvSpPr txBox="1"/>
          <p:nvPr/>
        </p:nvSpPr>
        <p:spPr>
          <a:xfrm>
            <a:off x="227725" y="2636763"/>
            <a:ext cx="2084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effects (like 2nd-gen antipsychotics)</a:t>
            </a:r>
            <a:endParaRPr sz="1200"/>
          </a:p>
        </p:txBody>
      </p:sp>
      <p:pic>
        <p:nvPicPr>
          <p:cNvPr id="16297" name="Google Shape;16297;p594"/>
          <p:cNvPicPr preferRelativeResize="0"/>
          <p:nvPr/>
        </p:nvPicPr>
        <p:blipFill>
          <a:blip r:embed="rId3">
            <a:alphaModFix/>
          </a:blip>
          <a:stretch>
            <a:fillRect/>
          </a:stretch>
        </p:blipFill>
        <p:spPr>
          <a:xfrm>
            <a:off x="3301022" y="1358779"/>
            <a:ext cx="3953649" cy="3110076"/>
          </a:xfrm>
          <a:prstGeom prst="rect">
            <a:avLst/>
          </a:prstGeom>
          <a:noFill/>
          <a:ln>
            <a:noFill/>
          </a:ln>
        </p:spPr>
      </p:pic>
      <p:sp>
        <p:nvSpPr>
          <p:cNvPr id="16298" name="Google Shape;16298;p594"/>
          <p:cNvSpPr txBox="1"/>
          <p:nvPr/>
        </p:nvSpPr>
        <p:spPr>
          <a:xfrm>
            <a:off x="5691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500" b="1">
                <a:solidFill>
                  <a:schemeClr val="dk1"/>
                </a:solidFill>
              </a:rPr>
              <a:t>Amitriptyline (Elavil) - TCA</a:t>
            </a:r>
            <a:endParaRPr sz="1500" b="1"/>
          </a:p>
        </p:txBody>
      </p:sp>
      <p:sp>
        <p:nvSpPr>
          <p:cNvPr id="16299" name="Google Shape;16299;p594"/>
          <p:cNvSpPr txBox="1"/>
          <p:nvPr/>
        </p:nvSpPr>
        <p:spPr>
          <a:xfrm>
            <a:off x="4063525" y="1466700"/>
            <a:ext cx="1230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antihistamine</a:t>
            </a:r>
            <a:endParaRPr sz="1200" b="1"/>
          </a:p>
          <a:p>
            <a:pPr marL="0" lvl="0" indent="0" algn="l" rtl="0">
              <a:spcBef>
                <a:spcPts val="0"/>
              </a:spcBef>
              <a:spcAft>
                <a:spcPts val="0"/>
              </a:spcAft>
              <a:buNone/>
            </a:pPr>
            <a:endParaRPr sz="1200"/>
          </a:p>
        </p:txBody>
      </p:sp>
      <p:cxnSp>
        <p:nvCxnSpPr>
          <p:cNvPr id="16300" name="Google Shape;16300;p594"/>
          <p:cNvCxnSpPr/>
          <p:nvPr/>
        </p:nvCxnSpPr>
        <p:spPr>
          <a:xfrm rot="10800000">
            <a:off x="3361800" y="1418013"/>
            <a:ext cx="738600" cy="201900"/>
          </a:xfrm>
          <a:prstGeom prst="straightConnector1">
            <a:avLst/>
          </a:prstGeom>
          <a:noFill/>
          <a:ln w="9525" cap="flat" cmpd="sng">
            <a:solidFill>
              <a:schemeClr val="dk2"/>
            </a:solidFill>
            <a:prstDash val="solid"/>
            <a:round/>
            <a:headEnd type="none" w="med" len="med"/>
            <a:tailEnd type="triangle" w="med" len="med"/>
          </a:ln>
        </p:spPr>
      </p:cxnSp>
      <p:sp>
        <p:nvSpPr>
          <p:cNvPr id="16301" name="Google Shape;16301;p594"/>
          <p:cNvSpPr txBox="1"/>
          <p:nvPr/>
        </p:nvSpPr>
        <p:spPr>
          <a:xfrm>
            <a:off x="2544600" y="1065900"/>
            <a:ext cx="1230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weight gain, sedation</a:t>
            </a:r>
            <a:endParaRPr sz="1200"/>
          </a:p>
          <a:p>
            <a:pPr marL="0" lvl="0" indent="0" algn="l" rtl="0">
              <a:spcBef>
                <a:spcPts val="0"/>
              </a:spcBef>
              <a:spcAft>
                <a:spcPts val="0"/>
              </a:spcAft>
              <a:buNone/>
            </a:pPr>
            <a:endParaRPr sz="1200" b="1"/>
          </a:p>
        </p:txBody>
      </p:sp>
      <p:sp>
        <p:nvSpPr>
          <p:cNvPr id="16302" name="Google Shape;16302;p594"/>
          <p:cNvSpPr txBox="1"/>
          <p:nvPr/>
        </p:nvSpPr>
        <p:spPr>
          <a:xfrm>
            <a:off x="2612775" y="1888650"/>
            <a:ext cx="12306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Alpha1 adrenergic antagonist</a:t>
            </a:r>
            <a:endParaRPr sz="1200" b="1"/>
          </a:p>
          <a:p>
            <a:pPr marL="0" lvl="0" indent="0" algn="l" rtl="0">
              <a:spcBef>
                <a:spcPts val="0"/>
              </a:spcBef>
              <a:spcAft>
                <a:spcPts val="0"/>
              </a:spcAft>
              <a:buNone/>
            </a:pPr>
            <a:endParaRPr sz="1200"/>
          </a:p>
        </p:txBody>
      </p:sp>
      <p:cxnSp>
        <p:nvCxnSpPr>
          <p:cNvPr id="16303" name="Google Shape;16303;p594"/>
          <p:cNvCxnSpPr/>
          <p:nvPr/>
        </p:nvCxnSpPr>
        <p:spPr>
          <a:xfrm rot="10800000">
            <a:off x="2344875" y="2248713"/>
            <a:ext cx="267900" cy="0"/>
          </a:xfrm>
          <a:prstGeom prst="straightConnector1">
            <a:avLst/>
          </a:prstGeom>
          <a:noFill/>
          <a:ln w="9525" cap="flat" cmpd="sng">
            <a:solidFill>
              <a:schemeClr val="dk2"/>
            </a:solidFill>
            <a:prstDash val="solid"/>
            <a:round/>
            <a:headEnd type="none" w="med" len="med"/>
            <a:tailEnd type="triangle" w="med" len="med"/>
          </a:ln>
        </p:spPr>
      </p:cxnSp>
      <p:sp>
        <p:nvSpPr>
          <p:cNvPr id="16304" name="Google Shape;16304;p594"/>
          <p:cNvSpPr txBox="1"/>
          <p:nvPr/>
        </p:nvSpPr>
        <p:spPr>
          <a:xfrm>
            <a:off x="599425" y="1971675"/>
            <a:ext cx="1864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Orthostatic hypotension</a:t>
            </a:r>
            <a:endParaRPr sz="1200"/>
          </a:p>
          <a:p>
            <a:pPr marL="0" lvl="0" indent="0" algn="l" rtl="0">
              <a:spcBef>
                <a:spcPts val="0"/>
              </a:spcBef>
              <a:spcAft>
                <a:spcPts val="0"/>
              </a:spcAft>
              <a:buNone/>
            </a:pPr>
            <a:r>
              <a:rPr lang="en" sz="1200"/>
              <a:t>(like prazosin)</a:t>
            </a:r>
            <a:endParaRPr sz="1200"/>
          </a:p>
        </p:txBody>
      </p:sp>
      <p:sp>
        <p:nvSpPr>
          <p:cNvPr id="16305" name="Google Shape;16305;p594"/>
          <p:cNvSpPr txBox="1"/>
          <p:nvPr/>
        </p:nvSpPr>
        <p:spPr>
          <a:xfrm>
            <a:off x="3256250" y="4340525"/>
            <a:ext cx="15090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anticholinergic</a:t>
            </a:r>
            <a:endParaRPr sz="1200" b="1"/>
          </a:p>
          <a:p>
            <a:pPr marL="0" lvl="0" indent="0" algn="l" rtl="0">
              <a:spcBef>
                <a:spcPts val="0"/>
              </a:spcBef>
              <a:spcAft>
                <a:spcPts val="0"/>
              </a:spcAft>
              <a:buNone/>
            </a:pPr>
            <a:r>
              <a:rPr lang="en" sz="1200" b="1"/>
              <a:t>(antimuscarinic)</a:t>
            </a:r>
            <a:endParaRPr sz="1200" b="1"/>
          </a:p>
          <a:p>
            <a:pPr marL="0" lvl="0" indent="0" algn="l" rtl="0">
              <a:spcBef>
                <a:spcPts val="0"/>
              </a:spcBef>
              <a:spcAft>
                <a:spcPts val="0"/>
              </a:spcAft>
              <a:buNone/>
            </a:pPr>
            <a:endParaRPr sz="900"/>
          </a:p>
        </p:txBody>
      </p:sp>
      <p:cxnSp>
        <p:nvCxnSpPr>
          <p:cNvPr id="16306" name="Google Shape;16306;p594"/>
          <p:cNvCxnSpPr/>
          <p:nvPr/>
        </p:nvCxnSpPr>
        <p:spPr>
          <a:xfrm rot="10800000">
            <a:off x="2561575" y="4585413"/>
            <a:ext cx="633300" cy="0"/>
          </a:xfrm>
          <a:prstGeom prst="straightConnector1">
            <a:avLst/>
          </a:prstGeom>
          <a:noFill/>
          <a:ln w="9525" cap="flat" cmpd="sng">
            <a:solidFill>
              <a:schemeClr val="dk2"/>
            </a:solidFill>
            <a:prstDash val="solid"/>
            <a:round/>
            <a:headEnd type="none" w="med" len="med"/>
            <a:tailEnd type="triangle" w="med" len="med"/>
          </a:ln>
        </p:spPr>
      </p:cxnSp>
      <p:sp>
        <p:nvSpPr>
          <p:cNvPr id="16307" name="Google Shape;16307;p594"/>
          <p:cNvSpPr txBox="1"/>
          <p:nvPr/>
        </p:nvSpPr>
        <p:spPr>
          <a:xfrm>
            <a:off x="2544600" y="5235175"/>
            <a:ext cx="5578800" cy="1203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Some tricyclics have equal or greater potency for SERT inhibition (e.g., clomipramine); others are more selective for NET inhibition (e.g., desipramine, maprotiline, 335 STAHL’S ESSENTIAL PSYCHOPHARMACOLOGY 5HT2C 5HT2A Na+ sodium channel blocker A B C TCA SERT H1 NET α1 M1 H1 Na+ sodium channel blocker SERT H1 NET α1 M1 H1 Na+ sodium channel blocker H1 NET α1 M1 H1 Figure 7-67 Icons of tricyclic antidepressants (TCAs). All tricyclic antidepressants block reuptake of norepinephrine and are antagonists at histamine 1 (H1), α1-adrenergic, and muscarinic cholinergic receptors; they also block voltagesensitive sodium channels (A, B, and C). Some TCAs are also potent inhibitors of the serotonin reuptake pump (A, C), and some may additionally be antagonists at serotonin 2A and 2C receptors (C). nortriptyline, protriptyline) (Figure 7-67B). Most, however, block both serotonin and norepinephrine reuptake to some extent (Figure 7-67A). In addition, some TCAs have antagonist actions at 5HT2A and 5HT2C receptors, which could contribute to the therapeutic profile of those tricyclics that have such pharmacological actions (Figure 7-67C). The major limitation to the TCAs has never been their efficacy: these are quite effective agents. The problem with drugs in this class is the fact that all of them share at least four other unwanted pharmacological actions, namely, blockade of muscarinic cholinergic receptors, H1 histamine receptors, α1-adrenergic receptors, and voltagesensitive sodium channels (Figure 7-67). As already discussed, blockade of H1 receptors causes sedation and may cause weight gain (see Chapter 5 and Figure 5-13A). Blockade of muscarinic cholinergic receptors, also known as anticholinergic actions, causes dry mouth, blurred vision, urinary retention, and constipation (Figure 5-8). Blockade of α1-adrenergic receptors may be therapeutic but also causes orthostatic hypotension and dizziness (Figure 5-13B). Tricyclic antidepressants also weakly block voltage-sensitive sodium channels in the heart and brain at therapeutic doses; in overdose, this action is thought to be the cause of coma and seizures due to central nervous system actions, and cardiac arrhythmias and cardiac arrest and death due to peripheral cardiac actions (Figure 7-68). The lethal dose of a TCA is only about a 30-day supply of drug. For this reason, it has been said that each time you are giving the patient a 1-month’s prescription for a TCA, you are handing them a loaded gun. Obviously, this is often not a good idea in the treatment of a disorder associated with so much suicide; thus, TCAs have largely fallen out of favor except for patients who fail to respond to the various first-line drugs for depression discussed up to this point in this chapter. Monoamine Oxidase Inhibitors (MAOIs) The first clinically effective drugs for depression ever discovered were inhibitors of the enzyme monoamine oxidase (MAO). They were found by accident when an anti-tuberculosis drug was observed to help depression that coexisted in some of the patients who had tuberculosis. This anti-tuberculosis drug, iproniazid, was eventually found to work in depression by inhibiting the enzyme MAO. However, inhibition of MAO was unrelated to its anti-tubercular actions. Although best known as powerful drugs to treat depression, the monoamine oxidase inhibitors (MAOIs) are also highly effective therapeutic agents for certain anxiety disorders such as panic disorder and social anxiety disorder. MAOIs</a:t>
            </a:r>
            <a:endParaRPr/>
          </a:p>
        </p:txBody>
      </p:sp>
      <p:sp>
        <p:nvSpPr>
          <p:cNvPr id="16308" name="Google Shape;16308;p594"/>
          <p:cNvSpPr txBox="1"/>
          <p:nvPr/>
        </p:nvSpPr>
        <p:spPr>
          <a:xfrm>
            <a:off x="6355700" y="3076546"/>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SRI</a:t>
            </a:r>
            <a:endParaRPr sz="1200" b="1"/>
          </a:p>
          <a:p>
            <a:pPr marL="0" lvl="0" indent="0" algn="l" rtl="0">
              <a:spcBef>
                <a:spcPts val="0"/>
              </a:spcBef>
              <a:spcAft>
                <a:spcPts val="0"/>
              </a:spcAft>
              <a:buNone/>
            </a:pPr>
            <a:endParaRPr sz="900"/>
          </a:p>
        </p:txBody>
      </p:sp>
      <p:sp>
        <p:nvSpPr>
          <p:cNvPr id="16309" name="Google Shape;16309;p594"/>
          <p:cNvSpPr txBox="1"/>
          <p:nvPr/>
        </p:nvSpPr>
        <p:spPr>
          <a:xfrm>
            <a:off x="5675350" y="4307513"/>
            <a:ext cx="12306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NE reuptake inhibitor</a:t>
            </a:r>
            <a:endParaRPr sz="1200" b="1"/>
          </a:p>
          <a:p>
            <a:pPr marL="0" lvl="0" indent="0" algn="l" rtl="0">
              <a:spcBef>
                <a:spcPts val="0"/>
              </a:spcBef>
              <a:spcAft>
                <a:spcPts val="0"/>
              </a:spcAft>
              <a:buNone/>
            </a:pPr>
            <a:endParaRPr sz="900"/>
          </a:p>
        </p:txBody>
      </p:sp>
      <p:sp>
        <p:nvSpPr>
          <p:cNvPr id="16310" name="Google Shape;16310;p594"/>
          <p:cNvSpPr txBox="1"/>
          <p:nvPr/>
        </p:nvSpPr>
        <p:spPr>
          <a:xfrm>
            <a:off x="5913703" y="1158302"/>
            <a:ext cx="19740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voltage-sensitive</a:t>
            </a:r>
            <a:endParaRPr sz="1200"/>
          </a:p>
          <a:p>
            <a:pPr marL="0" lvl="0" indent="0" algn="l" rtl="0">
              <a:spcBef>
                <a:spcPts val="0"/>
              </a:spcBef>
              <a:spcAft>
                <a:spcPts val="0"/>
              </a:spcAft>
              <a:buNone/>
            </a:pPr>
            <a:endParaRPr sz="900"/>
          </a:p>
        </p:txBody>
      </p:sp>
      <p:sp>
        <p:nvSpPr>
          <p:cNvPr id="16311" name="Google Shape;16311;p594"/>
          <p:cNvSpPr txBox="1"/>
          <p:nvPr/>
        </p:nvSpPr>
        <p:spPr>
          <a:xfrm>
            <a:off x="2338875" y="2738575"/>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antagonist</a:t>
            </a:r>
            <a:endParaRPr sz="1200" b="1"/>
          </a:p>
          <a:p>
            <a:pPr marL="0" lvl="0" indent="0" algn="l" rtl="0">
              <a:spcBef>
                <a:spcPts val="0"/>
              </a:spcBef>
              <a:spcAft>
                <a:spcPts val="0"/>
              </a:spcAft>
              <a:buNone/>
            </a:pPr>
            <a:endParaRPr sz="900"/>
          </a:p>
        </p:txBody>
      </p:sp>
      <p:sp>
        <p:nvSpPr>
          <p:cNvPr id="16312" name="Google Shape;16312;p594"/>
          <p:cNvSpPr txBox="1"/>
          <p:nvPr/>
        </p:nvSpPr>
        <p:spPr>
          <a:xfrm>
            <a:off x="2683400" y="3337100"/>
            <a:ext cx="12306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inverse agonist</a:t>
            </a:r>
            <a:endParaRPr sz="1200" b="1"/>
          </a:p>
          <a:p>
            <a:pPr marL="0" lvl="0" indent="0" algn="l" rtl="0">
              <a:spcBef>
                <a:spcPts val="0"/>
              </a:spcBef>
              <a:spcAft>
                <a:spcPts val="0"/>
              </a:spcAft>
              <a:buNone/>
            </a:pPr>
            <a:r>
              <a:rPr lang="en" sz="900"/>
              <a:t>amitriptyline</a:t>
            </a:r>
            <a:endParaRPr sz="900"/>
          </a:p>
          <a:p>
            <a:pPr marL="0" lvl="0" indent="0" algn="l" rtl="0">
              <a:spcBef>
                <a:spcPts val="0"/>
              </a:spcBef>
              <a:spcAft>
                <a:spcPts val="0"/>
              </a:spcAft>
              <a:buNone/>
            </a:pPr>
            <a:r>
              <a:rPr lang="en" sz="900"/>
              <a:t>nortriptyline</a:t>
            </a:r>
            <a:endParaRPr sz="900"/>
          </a:p>
        </p:txBody>
      </p:sp>
      <p:sp>
        <p:nvSpPr>
          <p:cNvPr id="16313" name="Google Shape;16313;p594"/>
          <p:cNvSpPr txBox="1"/>
          <p:nvPr/>
        </p:nvSpPr>
        <p:spPr>
          <a:xfrm>
            <a:off x="880300" y="4093150"/>
            <a:ext cx="20478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dry mouth, blurred vision, urinary retention, constipation, cognitive impairment, delirium</a:t>
            </a:r>
            <a:endParaRPr sz="900" b="1"/>
          </a:p>
        </p:txBody>
      </p:sp>
      <p:cxnSp>
        <p:nvCxnSpPr>
          <p:cNvPr id="16314" name="Google Shape;16314;p594"/>
          <p:cNvCxnSpPr/>
          <p:nvPr/>
        </p:nvCxnSpPr>
        <p:spPr>
          <a:xfrm rot="10800000">
            <a:off x="2139063" y="2957700"/>
            <a:ext cx="199800" cy="0"/>
          </a:xfrm>
          <a:prstGeom prst="straightConnector1">
            <a:avLst/>
          </a:prstGeom>
          <a:noFill/>
          <a:ln w="9525" cap="flat" cmpd="sng">
            <a:solidFill>
              <a:schemeClr val="dk2"/>
            </a:solidFill>
            <a:prstDash val="solid"/>
            <a:round/>
            <a:headEnd type="none" w="med" len="med"/>
            <a:tailEnd type="triangle" w="med" len="med"/>
          </a:ln>
        </p:spPr>
      </p:cxnSp>
      <p:sp>
        <p:nvSpPr>
          <p:cNvPr id="16315" name="Google Shape;16315;p594"/>
          <p:cNvSpPr/>
          <p:nvPr/>
        </p:nvSpPr>
        <p:spPr>
          <a:xfrm>
            <a:off x="4731938" y="2076875"/>
            <a:ext cx="599100" cy="5991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316" name="Google Shape;16316;p594"/>
          <p:cNvCxnSpPr/>
          <p:nvPr/>
        </p:nvCxnSpPr>
        <p:spPr>
          <a:xfrm rot="10800000">
            <a:off x="5075525" y="2353475"/>
            <a:ext cx="2135700" cy="0"/>
          </a:xfrm>
          <a:prstGeom prst="straightConnector1">
            <a:avLst/>
          </a:prstGeom>
          <a:noFill/>
          <a:ln w="9525" cap="flat" cmpd="sng">
            <a:solidFill>
              <a:schemeClr val="dk2"/>
            </a:solidFill>
            <a:prstDash val="solid"/>
            <a:round/>
            <a:headEnd type="none" w="med" len="med"/>
            <a:tailEnd type="triangle" w="med" len="med"/>
          </a:ln>
        </p:spPr>
      </p:cxnSp>
      <p:sp>
        <p:nvSpPr>
          <p:cNvPr id="16317" name="Google Shape;16317;p594"/>
          <p:cNvSpPr txBox="1"/>
          <p:nvPr/>
        </p:nvSpPr>
        <p:spPr>
          <a:xfrm>
            <a:off x="7211225" y="2168675"/>
            <a:ext cx="15618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a:t>
            </a:r>
            <a:endParaRPr sz="1200"/>
          </a:p>
          <a:p>
            <a:pPr marL="0" lvl="0" indent="0" algn="l" rtl="0">
              <a:spcBef>
                <a:spcPts val="0"/>
              </a:spcBef>
              <a:spcAft>
                <a:spcPts val="0"/>
              </a:spcAft>
              <a:buNone/>
            </a:pPr>
            <a:r>
              <a:rPr lang="en" sz="1200"/>
              <a:t>(CYP2D6, CYP2C19)</a:t>
            </a:r>
            <a:endParaRPr sz="1200"/>
          </a:p>
          <a:p>
            <a:pPr marL="0" lvl="0" indent="0" algn="l" rtl="0">
              <a:spcBef>
                <a:spcPts val="0"/>
              </a:spcBef>
              <a:spcAft>
                <a:spcPts val="0"/>
              </a:spcAft>
              <a:buNone/>
            </a:pPr>
            <a:endParaRPr sz="900" b="1"/>
          </a:p>
        </p:txBody>
      </p:sp>
      <p:sp>
        <p:nvSpPr>
          <p:cNvPr id="16318" name="Google Shape;16318;p594"/>
          <p:cNvSpPr txBox="1"/>
          <p:nvPr/>
        </p:nvSpPr>
        <p:spPr>
          <a:xfrm>
            <a:off x="599425" y="3402113"/>
            <a:ext cx="22113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Possible antidepressant effects, disinhibition of NE and DA</a:t>
            </a:r>
            <a:endParaRPr sz="1200"/>
          </a:p>
        </p:txBody>
      </p:sp>
      <p:cxnSp>
        <p:nvCxnSpPr>
          <p:cNvPr id="16319" name="Google Shape;16319;p594"/>
          <p:cNvCxnSpPr/>
          <p:nvPr/>
        </p:nvCxnSpPr>
        <p:spPr>
          <a:xfrm rot="10800000">
            <a:off x="2464213" y="3584438"/>
            <a:ext cx="199800" cy="0"/>
          </a:xfrm>
          <a:prstGeom prst="straightConnector1">
            <a:avLst/>
          </a:prstGeom>
          <a:noFill/>
          <a:ln w="9525" cap="flat" cmpd="sng">
            <a:solidFill>
              <a:schemeClr val="dk2"/>
            </a:solidFill>
            <a:prstDash val="solid"/>
            <a:round/>
            <a:headEnd type="none" w="med" len="med"/>
            <a:tailEnd type="triangle" w="med" len="med"/>
          </a:ln>
        </p:spPr>
      </p:cxnSp>
      <p:cxnSp>
        <p:nvCxnSpPr>
          <p:cNvPr id="16320" name="Google Shape;16320;p594"/>
          <p:cNvCxnSpPr/>
          <p:nvPr/>
        </p:nvCxnSpPr>
        <p:spPr>
          <a:xfrm>
            <a:off x="6786938" y="3242975"/>
            <a:ext cx="368100" cy="0"/>
          </a:xfrm>
          <a:prstGeom prst="straightConnector1">
            <a:avLst/>
          </a:prstGeom>
          <a:noFill/>
          <a:ln w="9525" cap="flat" cmpd="sng">
            <a:solidFill>
              <a:schemeClr val="dk2"/>
            </a:solidFill>
            <a:prstDash val="solid"/>
            <a:round/>
            <a:headEnd type="none" w="med" len="med"/>
            <a:tailEnd type="triangle" w="med" len="med"/>
          </a:ln>
        </p:spPr>
      </p:cxnSp>
      <p:sp>
        <p:nvSpPr>
          <p:cNvPr id="16321" name="Google Shape;16321;p594"/>
          <p:cNvSpPr txBox="1"/>
          <p:nvPr/>
        </p:nvSpPr>
        <p:spPr>
          <a:xfrm>
            <a:off x="7254675" y="2957700"/>
            <a:ext cx="18180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effects, sexual dysfunction</a:t>
            </a:r>
            <a:endParaRPr sz="1200"/>
          </a:p>
          <a:p>
            <a:pPr marL="0" lvl="0" indent="0" algn="l" rtl="0">
              <a:spcBef>
                <a:spcPts val="0"/>
              </a:spcBef>
              <a:spcAft>
                <a:spcPts val="0"/>
              </a:spcAft>
              <a:buNone/>
            </a:pPr>
            <a:endParaRPr sz="900" b="1"/>
          </a:p>
        </p:txBody>
      </p:sp>
      <p:cxnSp>
        <p:nvCxnSpPr>
          <p:cNvPr id="16322" name="Google Shape;16322;p594"/>
          <p:cNvCxnSpPr/>
          <p:nvPr/>
        </p:nvCxnSpPr>
        <p:spPr>
          <a:xfrm>
            <a:off x="6566938" y="4653875"/>
            <a:ext cx="368100" cy="0"/>
          </a:xfrm>
          <a:prstGeom prst="straightConnector1">
            <a:avLst/>
          </a:prstGeom>
          <a:noFill/>
          <a:ln w="9525" cap="flat" cmpd="sng">
            <a:solidFill>
              <a:schemeClr val="dk2"/>
            </a:solidFill>
            <a:prstDash val="solid"/>
            <a:round/>
            <a:headEnd type="none" w="med" len="med"/>
            <a:tailEnd type="triangle" w="med" len="med"/>
          </a:ln>
        </p:spPr>
      </p:cxnSp>
      <p:sp>
        <p:nvSpPr>
          <p:cNvPr id="16323" name="Google Shape;16323;p594"/>
          <p:cNvSpPr txBox="1"/>
          <p:nvPr/>
        </p:nvSpPr>
        <p:spPr>
          <a:xfrm>
            <a:off x="6905950" y="4093150"/>
            <a:ext cx="20841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stimulant effects, improvement of ADHD, amelioration of sexual side effects, BP elevation</a:t>
            </a:r>
            <a:endParaRPr sz="900" b="1"/>
          </a:p>
        </p:txBody>
      </p:sp>
      <p:cxnSp>
        <p:nvCxnSpPr>
          <p:cNvPr id="16324" name="Google Shape;16324;p594"/>
          <p:cNvCxnSpPr/>
          <p:nvPr/>
        </p:nvCxnSpPr>
        <p:spPr>
          <a:xfrm>
            <a:off x="7328975" y="1466688"/>
            <a:ext cx="298200" cy="0"/>
          </a:xfrm>
          <a:prstGeom prst="straightConnector1">
            <a:avLst/>
          </a:prstGeom>
          <a:noFill/>
          <a:ln w="9525" cap="flat" cmpd="sng">
            <a:solidFill>
              <a:schemeClr val="dk2"/>
            </a:solidFill>
            <a:prstDash val="solid"/>
            <a:round/>
            <a:headEnd type="none" w="med" len="med"/>
            <a:tailEnd type="triangle" w="med" len="med"/>
          </a:ln>
        </p:spPr>
      </p:cxnSp>
      <p:sp>
        <p:nvSpPr>
          <p:cNvPr id="16325" name="Google Shape;16325;p594"/>
          <p:cNvSpPr txBox="1"/>
          <p:nvPr/>
        </p:nvSpPr>
        <p:spPr>
          <a:xfrm>
            <a:off x="7598775" y="1065900"/>
            <a:ext cx="1372800" cy="106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Overdose toxicity: arrhythmia, seizure, coma</a:t>
            </a:r>
            <a:endParaRPr sz="1200"/>
          </a:p>
          <a:p>
            <a:pPr marL="0" lvl="0" indent="0" algn="l" rtl="0">
              <a:spcBef>
                <a:spcPts val="0"/>
              </a:spcBef>
              <a:spcAft>
                <a:spcPts val="0"/>
              </a:spcAft>
              <a:buNone/>
            </a:pPr>
            <a:endParaRPr sz="900" b="1"/>
          </a:p>
        </p:txBody>
      </p:sp>
      <p:sp>
        <p:nvSpPr>
          <p:cNvPr id="16326" name="Google Shape;16326;p594"/>
          <p:cNvSpPr/>
          <p:nvPr/>
        </p:nvSpPr>
        <p:spPr>
          <a:xfrm>
            <a:off x="4729512" y="2089103"/>
            <a:ext cx="599100" cy="575700"/>
          </a:xfrm>
          <a:prstGeom prst="ellipse">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7" name="Google Shape;16327;p594"/>
          <p:cNvSpPr txBox="1"/>
          <p:nvPr/>
        </p:nvSpPr>
        <p:spPr>
          <a:xfrm>
            <a:off x="2721500" y="2893975"/>
            <a:ext cx="12306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most</a:t>
            </a:r>
            <a:endParaRPr sz="900"/>
          </a:p>
        </p:txBody>
      </p:sp>
      <p:sp>
        <p:nvSpPr>
          <p:cNvPr id="16328" name="Google Shape;16328;p594"/>
          <p:cNvSpPr txBox="1"/>
          <p:nvPr/>
        </p:nvSpPr>
        <p:spPr>
          <a:xfrm>
            <a:off x="6365225" y="3216575"/>
            <a:ext cx="1230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clomipramine</a:t>
            </a:r>
            <a:endParaRPr sz="900"/>
          </a:p>
          <a:p>
            <a:pPr marL="0" lvl="0" indent="0" algn="l" rtl="0">
              <a:spcBef>
                <a:spcPts val="0"/>
              </a:spcBef>
              <a:spcAft>
                <a:spcPts val="0"/>
              </a:spcAft>
              <a:buNone/>
            </a:pPr>
            <a:r>
              <a:rPr lang="en" sz="900"/>
              <a:t>imipramine </a:t>
            </a:r>
            <a:endParaRPr sz="900"/>
          </a:p>
        </p:txBody>
      </p:sp>
      <p:grpSp>
        <p:nvGrpSpPr>
          <p:cNvPr id="16329" name="Google Shape;16329;p594"/>
          <p:cNvGrpSpPr/>
          <p:nvPr/>
        </p:nvGrpSpPr>
        <p:grpSpPr>
          <a:xfrm>
            <a:off x="8174205" y="114477"/>
            <a:ext cx="836480" cy="933248"/>
            <a:chOff x="477995" y="2993185"/>
            <a:chExt cx="1833581" cy="2045700"/>
          </a:xfrm>
        </p:grpSpPr>
        <p:pic>
          <p:nvPicPr>
            <p:cNvPr id="16330" name="Google Shape;16330;p594" descr="clipped result image"/>
            <p:cNvPicPr preferRelativeResize="0"/>
            <p:nvPr/>
          </p:nvPicPr>
          <p:blipFill rotWithShape="1">
            <a:blip r:embed="rId4">
              <a:alphaModFix amt="49000"/>
            </a:blip>
            <a:srcRect/>
            <a:stretch/>
          </p:blipFill>
          <p:spPr>
            <a:xfrm flipH="1">
              <a:off x="725749" y="3901156"/>
              <a:ext cx="1055172" cy="1137729"/>
            </a:xfrm>
            <a:prstGeom prst="rect">
              <a:avLst/>
            </a:prstGeom>
            <a:noFill/>
            <a:ln>
              <a:noFill/>
            </a:ln>
          </p:spPr>
        </p:pic>
        <p:pic>
          <p:nvPicPr>
            <p:cNvPr id="16331" name="Google Shape;16331;p594" descr="clipped result image"/>
            <p:cNvPicPr preferRelativeResize="0"/>
            <p:nvPr/>
          </p:nvPicPr>
          <p:blipFill rotWithShape="1">
            <a:blip r:embed="rId5">
              <a:alphaModFix amt="52000"/>
            </a:blip>
            <a:srcRect/>
            <a:stretch/>
          </p:blipFill>
          <p:spPr>
            <a:xfrm flipH="1">
              <a:off x="477995" y="4778274"/>
              <a:ext cx="463220" cy="231356"/>
            </a:xfrm>
            <a:prstGeom prst="rect">
              <a:avLst/>
            </a:prstGeom>
            <a:noFill/>
            <a:ln>
              <a:noFill/>
            </a:ln>
          </p:spPr>
        </p:pic>
        <p:pic>
          <p:nvPicPr>
            <p:cNvPr id="16332" name="Google Shape;16332;p594" descr="clipped result image"/>
            <p:cNvPicPr preferRelativeResize="0"/>
            <p:nvPr/>
          </p:nvPicPr>
          <p:blipFill rotWithShape="1">
            <a:blip r:embed="rId6">
              <a:alphaModFix/>
            </a:blip>
            <a:srcRect/>
            <a:stretch/>
          </p:blipFill>
          <p:spPr>
            <a:xfrm rot="1787639" flipH="1">
              <a:off x="1276196" y="3413082"/>
              <a:ext cx="664993" cy="782760"/>
            </a:xfrm>
            <a:prstGeom prst="rect">
              <a:avLst/>
            </a:prstGeom>
            <a:noFill/>
            <a:ln>
              <a:noFill/>
            </a:ln>
          </p:spPr>
        </p:pic>
        <p:pic>
          <p:nvPicPr>
            <p:cNvPr id="16333" name="Google Shape;16333;p594" descr="clipped result image"/>
            <p:cNvPicPr preferRelativeResize="0"/>
            <p:nvPr/>
          </p:nvPicPr>
          <p:blipFill rotWithShape="1">
            <a:blip r:embed="rId7">
              <a:alphaModFix/>
            </a:blip>
            <a:srcRect/>
            <a:stretch/>
          </p:blipFill>
          <p:spPr>
            <a:xfrm rot="2014353">
              <a:off x="1624265" y="3093549"/>
              <a:ext cx="556416" cy="641264"/>
            </a:xfrm>
            <a:prstGeom prst="rect">
              <a:avLst/>
            </a:prstGeom>
            <a:noFill/>
            <a:ln>
              <a:noFill/>
            </a:ln>
          </p:spPr>
        </p:pic>
      </p:gr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Shape 16337"/>
        <p:cNvGrpSpPr/>
        <p:nvPr/>
      </p:nvGrpSpPr>
      <p:grpSpPr>
        <a:xfrm>
          <a:off x="0" y="0"/>
          <a:ext cx="0" cy="0"/>
          <a:chOff x="0" y="0"/>
          <a:chExt cx="0" cy="0"/>
        </a:xfrm>
      </p:grpSpPr>
      <p:pic>
        <p:nvPicPr>
          <p:cNvPr id="16338" name="Google Shape;16338;p595" descr="Doxepin2DACS.svg"/>
          <p:cNvPicPr preferRelativeResize="0"/>
          <p:nvPr/>
        </p:nvPicPr>
        <p:blipFill rotWithShape="1">
          <a:blip r:embed="rId3">
            <a:alphaModFix/>
          </a:blip>
          <a:srcRect/>
          <a:stretch/>
        </p:blipFill>
        <p:spPr>
          <a:xfrm>
            <a:off x="7712126" y="1277026"/>
            <a:ext cx="1217856" cy="1294500"/>
          </a:xfrm>
          <a:prstGeom prst="rect">
            <a:avLst/>
          </a:prstGeom>
          <a:noFill/>
          <a:ln>
            <a:noFill/>
          </a:ln>
        </p:spPr>
      </p:pic>
      <p:sp>
        <p:nvSpPr>
          <p:cNvPr id="16339" name="Google Shape;16339;p595"/>
          <p:cNvSpPr txBox="1"/>
          <p:nvPr/>
        </p:nvSpPr>
        <p:spPr>
          <a:xfrm>
            <a:off x="7491275" y="52175"/>
            <a:ext cx="1681500" cy="477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600" b="0" i="0" u="none" strike="noStrike" cap="none">
                <a:solidFill>
                  <a:srgbClr val="000000"/>
                </a:solidFill>
                <a:latin typeface="Arial"/>
                <a:ea typeface="Arial"/>
                <a:cs typeface="Arial"/>
                <a:sym typeface="Arial"/>
              </a:rPr>
              <a:t>#239</a:t>
            </a:r>
            <a:endParaRPr sz="1600"/>
          </a:p>
          <a:p>
            <a:pPr marL="0" marR="0" lvl="0" indent="0" algn="l" rtl="0">
              <a:lnSpc>
                <a:spcPct val="100000"/>
              </a:lnSpc>
              <a:spcBef>
                <a:spcPts val="0"/>
              </a:spcBef>
              <a:spcAft>
                <a:spcPts val="0"/>
              </a:spcAft>
              <a:buClr>
                <a:srgbClr val="000000"/>
              </a:buClr>
              <a:buSzPts val="800"/>
              <a:buFont typeface="Arial"/>
              <a:buNone/>
            </a:pPr>
            <a:r>
              <a:rPr lang="en" sz="1600" b="0" i="0" u="none" strike="noStrike" cap="none">
                <a:solidFill>
                  <a:srgbClr val="000000"/>
                </a:solidFill>
                <a:latin typeface="Arial"/>
                <a:ea typeface="Arial"/>
                <a:cs typeface="Arial"/>
                <a:sym typeface="Arial"/>
              </a:rPr>
              <a:t>1969</a:t>
            </a:r>
            <a:endParaRPr sz="1600"/>
          </a:p>
          <a:p>
            <a:pPr marL="0" marR="0" lvl="0" indent="0" algn="l" rtl="0">
              <a:lnSpc>
                <a:spcPct val="100000"/>
              </a:lnSpc>
              <a:spcBef>
                <a:spcPts val="0"/>
              </a:spcBef>
              <a:spcAft>
                <a:spcPts val="0"/>
              </a:spcAft>
              <a:buClr>
                <a:srgbClr val="000000"/>
              </a:buClr>
              <a:buSzPts val="800"/>
              <a:buFont typeface="Arial"/>
              <a:buNone/>
            </a:pPr>
            <a:r>
              <a:rPr lang="en" sz="1600" b="0" i="0" u="none" strike="noStrike" cap="none">
                <a:solidFill>
                  <a:srgbClr val="000000"/>
                </a:solidFill>
                <a:latin typeface="Arial"/>
                <a:ea typeface="Arial"/>
                <a:cs typeface="Arial"/>
                <a:sym typeface="Arial"/>
              </a:rPr>
              <a:t>$1</a:t>
            </a:r>
            <a:r>
              <a:rPr lang="en" sz="1600"/>
              <a:t>0–</a:t>
            </a:r>
            <a:r>
              <a:rPr lang="en" sz="1600" b="0" i="0" u="none" strike="noStrike" cap="none">
                <a:solidFill>
                  <a:srgbClr val="000000"/>
                </a:solidFill>
                <a:latin typeface="Arial"/>
                <a:ea typeface="Arial"/>
                <a:cs typeface="Arial"/>
                <a:sym typeface="Arial"/>
              </a:rPr>
              <a:t>$21 caps</a:t>
            </a:r>
            <a:endParaRPr sz="1600"/>
          </a:p>
          <a:p>
            <a:pPr marL="0" marR="0" lvl="0" indent="0" algn="l" rtl="0">
              <a:lnSpc>
                <a:spcPct val="100000"/>
              </a:lnSpc>
              <a:spcBef>
                <a:spcPts val="0"/>
              </a:spcBef>
              <a:spcAft>
                <a:spcPts val="0"/>
              </a:spcAft>
              <a:buClr>
                <a:srgbClr val="000000"/>
              </a:buClr>
              <a:buSzPts val="800"/>
              <a:buFont typeface="Arial"/>
              <a:buNone/>
            </a:pPr>
            <a:r>
              <a:rPr lang="en" sz="1600" b="0" i="0" u="none" strike="noStrike" cap="none">
                <a:solidFill>
                  <a:srgbClr val="000000"/>
                </a:solidFill>
                <a:latin typeface="Arial"/>
                <a:ea typeface="Arial"/>
                <a:cs typeface="Arial"/>
                <a:sym typeface="Arial"/>
              </a:rPr>
              <a:t>$45</a:t>
            </a:r>
            <a:r>
              <a:rPr lang="en" sz="1600"/>
              <a:t>0–</a:t>
            </a:r>
            <a:r>
              <a:rPr lang="en" sz="1600" b="0" i="0" u="none" strike="noStrike" cap="none">
                <a:solidFill>
                  <a:srgbClr val="000000"/>
                </a:solidFill>
                <a:latin typeface="Arial"/>
                <a:ea typeface="Arial"/>
                <a:cs typeface="Arial"/>
                <a:sym typeface="Arial"/>
              </a:rPr>
              <a:t>$550 tabs</a:t>
            </a:r>
            <a:endParaRPr sz="1600" b="0" i="0" u="none" strike="noStrike" cap="none">
              <a:solidFill>
                <a:srgbClr val="000000"/>
              </a:solidFill>
              <a:latin typeface="Arial"/>
              <a:ea typeface="Arial"/>
              <a:cs typeface="Arial"/>
              <a:sym typeface="Arial"/>
            </a:endParaRPr>
          </a:p>
        </p:txBody>
      </p:sp>
      <p:cxnSp>
        <p:nvCxnSpPr>
          <p:cNvPr id="16340" name="Google Shape;16340;p595"/>
          <p:cNvCxnSpPr/>
          <p:nvPr/>
        </p:nvCxnSpPr>
        <p:spPr>
          <a:xfrm>
            <a:off x="7343875" y="1200"/>
            <a:ext cx="0" cy="5141100"/>
          </a:xfrm>
          <a:prstGeom prst="straightConnector1">
            <a:avLst/>
          </a:prstGeom>
          <a:noFill/>
          <a:ln w="9525" cap="flat" cmpd="sng">
            <a:solidFill>
              <a:schemeClr val="dk2"/>
            </a:solidFill>
            <a:prstDash val="solid"/>
            <a:round/>
            <a:headEnd type="none" w="med" len="med"/>
            <a:tailEnd type="none" w="med" len="med"/>
          </a:ln>
        </p:spPr>
      </p:cxnSp>
      <p:sp>
        <p:nvSpPr>
          <p:cNvPr id="16341" name="Google Shape;16341;p595"/>
          <p:cNvSpPr txBox="1"/>
          <p:nvPr/>
        </p:nvSpPr>
        <p:spPr>
          <a:xfrm>
            <a:off x="19050" y="-38275"/>
            <a:ext cx="3381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Doxepin (SINEQUAN)    </a:t>
            </a:r>
            <a:r>
              <a:rPr lang="en" sz="1600">
                <a:solidFill>
                  <a:schemeClr val="dk1"/>
                </a:solidFill>
              </a:rPr>
              <a:t>       </a:t>
            </a:r>
            <a:endParaRPr sz="1600">
              <a:solidFill>
                <a:schemeClr val="dk1"/>
              </a:solidFill>
            </a:endParaRPr>
          </a:p>
          <a:p>
            <a:pPr marL="0" lvl="0" indent="0" algn="l" rtl="0">
              <a:lnSpc>
                <a:spcPct val="115000"/>
              </a:lnSpc>
              <a:spcBef>
                <a:spcPts val="0"/>
              </a:spcBef>
              <a:spcAft>
                <a:spcPts val="0"/>
              </a:spcAft>
              <a:buClr>
                <a:schemeClr val="dk1"/>
              </a:buClr>
              <a:buSzPts val="900"/>
              <a:buFont typeface="Arial"/>
              <a:buNone/>
            </a:pPr>
            <a:r>
              <a:rPr lang="en" sz="1300">
                <a:solidFill>
                  <a:schemeClr val="dk1"/>
                </a:solidFill>
              </a:rPr>
              <a:t>DOX e pin / SIN e qwan</a:t>
            </a:r>
            <a:endParaRPr sz="18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1600">
                <a:solidFill>
                  <a:schemeClr val="dk1"/>
                </a:solidFill>
              </a:rPr>
              <a:t>“Box pin” </a:t>
            </a:r>
            <a:endParaRPr sz="1600"/>
          </a:p>
        </p:txBody>
      </p:sp>
      <p:sp>
        <p:nvSpPr>
          <p:cNvPr id="16342" name="Google Shape;16342;p595"/>
          <p:cNvSpPr txBox="1"/>
          <p:nvPr/>
        </p:nvSpPr>
        <p:spPr>
          <a:xfrm>
            <a:off x="55800" y="961850"/>
            <a:ext cx="33081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a:solidFill>
                  <a:schemeClr val="dk1"/>
                </a:solidFill>
              </a:rPr>
              <a:t>❖ Tricyclic Antidepressant (TCA)</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NE &amp; 5-HT reuptake inhibitor </a:t>
            </a:r>
            <a:endParaRPr sz="2000">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5-HT</a:t>
            </a:r>
            <a:r>
              <a:rPr lang="en" baseline="-25000">
                <a:solidFill>
                  <a:schemeClr val="dk1"/>
                </a:solidFill>
              </a:rPr>
              <a:t>2</a:t>
            </a:r>
            <a:r>
              <a:rPr lang="en">
                <a:solidFill>
                  <a:schemeClr val="dk1"/>
                </a:solidFill>
              </a:rPr>
              <a:t> receptor antagonist</a:t>
            </a:r>
            <a:endParaRPr sz="2000">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Antihistamine (sedating)</a:t>
            </a:r>
            <a:endParaRPr>
              <a:solidFill>
                <a:schemeClr val="dk1"/>
              </a:solidFill>
            </a:endParaRPr>
          </a:p>
          <a:p>
            <a:pPr marL="0" marR="0" lvl="0" indent="0" algn="l" rtl="0">
              <a:lnSpc>
                <a:spcPct val="100000"/>
              </a:lnSpc>
              <a:spcBef>
                <a:spcPts val="0"/>
              </a:spcBef>
              <a:spcAft>
                <a:spcPts val="0"/>
              </a:spcAft>
              <a:buNone/>
            </a:pPr>
            <a:endParaRPr sz="1600"/>
          </a:p>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pic>
        <p:nvPicPr>
          <p:cNvPr id="16343" name="Google Shape;16343;p595" descr="Resultado de imagen para tricycle png"/>
          <p:cNvPicPr preferRelativeResize="0"/>
          <p:nvPr/>
        </p:nvPicPr>
        <p:blipFill rotWithShape="1">
          <a:blip r:embed="rId4">
            <a:alphaModFix/>
          </a:blip>
          <a:srcRect/>
          <a:stretch/>
        </p:blipFill>
        <p:spPr>
          <a:xfrm>
            <a:off x="7688025" y="2762788"/>
            <a:ext cx="759666" cy="759700"/>
          </a:xfrm>
          <a:prstGeom prst="rect">
            <a:avLst/>
          </a:prstGeom>
          <a:noFill/>
          <a:ln>
            <a:noFill/>
          </a:ln>
        </p:spPr>
      </p:pic>
      <p:sp>
        <p:nvSpPr>
          <p:cNvPr id="16344" name="Google Shape;16344;p595"/>
          <p:cNvSpPr txBox="1"/>
          <p:nvPr/>
        </p:nvSpPr>
        <p:spPr>
          <a:xfrm>
            <a:off x="8403973" y="2926338"/>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1600"/>
              <a:t>TCA</a:t>
            </a:r>
            <a:endParaRPr sz="1600"/>
          </a:p>
        </p:txBody>
      </p:sp>
      <p:grpSp>
        <p:nvGrpSpPr>
          <p:cNvPr id="16345" name="Google Shape;16345;p595"/>
          <p:cNvGrpSpPr/>
          <p:nvPr/>
        </p:nvGrpSpPr>
        <p:grpSpPr>
          <a:xfrm>
            <a:off x="3171788" y="767560"/>
            <a:ext cx="3679377" cy="3066067"/>
            <a:chOff x="1200608" y="-2777369"/>
            <a:chExt cx="3200850" cy="2667305"/>
          </a:xfrm>
        </p:grpSpPr>
        <p:grpSp>
          <p:nvGrpSpPr>
            <p:cNvPr id="16346" name="Google Shape;16346;p595"/>
            <p:cNvGrpSpPr/>
            <p:nvPr/>
          </p:nvGrpSpPr>
          <p:grpSpPr>
            <a:xfrm>
              <a:off x="2006744" y="-2777369"/>
              <a:ext cx="796881" cy="835149"/>
              <a:chOff x="12409834" y="-8605701"/>
              <a:chExt cx="1746780" cy="1537462"/>
            </a:xfrm>
          </p:grpSpPr>
          <p:pic>
            <p:nvPicPr>
              <p:cNvPr id="16347" name="Google Shape;16347;p595"/>
              <p:cNvPicPr preferRelativeResize="0"/>
              <p:nvPr/>
            </p:nvPicPr>
            <p:blipFill rotWithShape="1">
              <a:blip r:embed="rId5">
                <a:alphaModFix/>
              </a:blip>
              <a:srcRect/>
              <a:stretch/>
            </p:blipFill>
            <p:spPr>
              <a:xfrm>
                <a:off x="12481810" y="-8605701"/>
                <a:ext cx="1669582" cy="696123"/>
              </a:xfrm>
              <a:prstGeom prst="rect">
                <a:avLst/>
              </a:prstGeom>
              <a:noFill/>
              <a:ln>
                <a:noFill/>
              </a:ln>
            </p:spPr>
          </p:pic>
          <p:pic>
            <p:nvPicPr>
              <p:cNvPr id="16348" name="Google Shape;16348;p595"/>
              <p:cNvPicPr preferRelativeResize="0"/>
              <p:nvPr/>
            </p:nvPicPr>
            <p:blipFill rotWithShape="1">
              <a:blip r:embed="rId6">
                <a:alphaModFix/>
              </a:blip>
              <a:srcRect/>
              <a:stretch/>
            </p:blipFill>
            <p:spPr>
              <a:xfrm>
                <a:off x="12409834" y="-8402760"/>
                <a:ext cx="1746780" cy="1334521"/>
              </a:xfrm>
              <a:prstGeom prst="rect">
                <a:avLst/>
              </a:prstGeom>
              <a:noFill/>
              <a:ln>
                <a:noFill/>
              </a:ln>
            </p:spPr>
          </p:pic>
        </p:grpSp>
        <p:grpSp>
          <p:nvGrpSpPr>
            <p:cNvPr id="16349" name="Google Shape;16349;p595"/>
            <p:cNvGrpSpPr/>
            <p:nvPr/>
          </p:nvGrpSpPr>
          <p:grpSpPr>
            <a:xfrm>
              <a:off x="1200608" y="-2230252"/>
              <a:ext cx="3200850" cy="2120188"/>
              <a:chOff x="7601531" y="-3239014"/>
              <a:chExt cx="3200850" cy="2120188"/>
            </a:xfrm>
          </p:grpSpPr>
          <p:grpSp>
            <p:nvGrpSpPr>
              <p:cNvPr id="16350" name="Google Shape;16350;p595"/>
              <p:cNvGrpSpPr/>
              <p:nvPr/>
            </p:nvGrpSpPr>
            <p:grpSpPr>
              <a:xfrm>
                <a:off x="7601531" y="-3048797"/>
                <a:ext cx="3200850" cy="1929971"/>
                <a:chOff x="2748118" y="-1141465"/>
                <a:chExt cx="3200850" cy="1929971"/>
              </a:xfrm>
            </p:grpSpPr>
            <p:pic>
              <p:nvPicPr>
                <p:cNvPr id="16351" name="Google Shape;16351;p595" descr="A picture containing photo, sitting, front, different&#10;&#10;Description automatically generated"/>
                <p:cNvPicPr preferRelativeResize="0"/>
                <p:nvPr/>
              </p:nvPicPr>
              <p:blipFill rotWithShape="1">
                <a:blip r:embed="rId7">
                  <a:alphaModFix/>
                </a:blip>
                <a:srcRect r="51927" b="51186"/>
                <a:stretch/>
              </p:blipFill>
              <p:spPr>
                <a:xfrm>
                  <a:off x="3233528" y="-978235"/>
                  <a:ext cx="2715440" cy="1766742"/>
                </a:xfrm>
                <a:prstGeom prst="rect">
                  <a:avLst/>
                </a:prstGeom>
                <a:noFill/>
                <a:ln>
                  <a:noFill/>
                </a:ln>
              </p:spPr>
            </p:pic>
            <p:pic>
              <p:nvPicPr>
                <p:cNvPr id="16352" name="Google Shape;16352;p595" descr="clipped result image"/>
                <p:cNvPicPr preferRelativeResize="0"/>
                <p:nvPr/>
              </p:nvPicPr>
              <p:blipFill rotWithShape="1">
                <a:blip r:embed="rId8">
                  <a:alphaModFix/>
                </a:blip>
                <a:srcRect/>
                <a:stretch/>
              </p:blipFill>
              <p:spPr>
                <a:xfrm>
                  <a:off x="2748118" y="-1141465"/>
                  <a:ext cx="2177710" cy="1216522"/>
                </a:xfrm>
                <a:prstGeom prst="rect">
                  <a:avLst/>
                </a:prstGeom>
                <a:noFill/>
                <a:ln>
                  <a:noFill/>
                </a:ln>
              </p:spPr>
            </p:pic>
          </p:grpSp>
          <p:grpSp>
            <p:nvGrpSpPr>
              <p:cNvPr id="16353" name="Google Shape;16353;p595"/>
              <p:cNvGrpSpPr/>
              <p:nvPr/>
            </p:nvGrpSpPr>
            <p:grpSpPr>
              <a:xfrm>
                <a:off x="7953071" y="-3239014"/>
                <a:ext cx="1430153" cy="1393100"/>
                <a:chOff x="7953071" y="-3239014"/>
                <a:chExt cx="1430153" cy="1393100"/>
              </a:xfrm>
            </p:grpSpPr>
            <p:pic>
              <p:nvPicPr>
                <p:cNvPr id="16354" name="Google Shape;16354;p595" descr="clipped result image"/>
                <p:cNvPicPr preferRelativeResize="0"/>
                <p:nvPr/>
              </p:nvPicPr>
              <p:blipFill rotWithShape="1">
                <a:blip r:embed="rId9">
                  <a:alphaModFix/>
                </a:blip>
                <a:srcRect l="56425" t="57057" r="26069"/>
                <a:stretch/>
              </p:blipFill>
              <p:spPr>
                <a:xfrm>
                  <a:off x="8227191" y="-2139761"/>
                  <a:ext cx="197134" cy="243388"/>
                </a:xfrm>
                <a:prstGeom prst="rect">
                  <a:avLst/>
                </a:prstGeom>
                <a:noFill/>
                <a:ln>
                  <a:noFill/>
                </a:ln>
              </p:spPr>
            </p:pic>
            <p:pic>
              <p:nvPicPr>
                <p:cNvPr id="16355" name="Google Shape;16355;p595" descr="clipped result image"/>
                <p:cNvPicPr preferRelativeResize="0"/>
                <p:nvPr/>
              </p:nvPicPr>
              <p:blipFill rotWithShape="1">
                <a:blip r:embed="rId9">
                  <a:alphaModFix/>
                </a:blip>
                <a:srcRect l="81129" t="50000"/>
                <a:stretch/>
              </p:blipFill>
              <p:spPr>
                <a:xfrm>
                  <a:off x="9170710" y="-3139098"/>
                  <a:ext cx="212514" cy="283388"/>
                </a:xfrm>
                <a:prstGeom prst="rect">
                  <a:avLst/>
                </a:prstGeom>
                <a:noFill/>
                <a:ln>
                  <a:noFill/>
                </a:ln>
              </p:spPr>
            </p:pic>
            <p:pic>
              <p:nvPicPr>
                <p:cNvPr id="16356" name="Google Shape;16356;p595" descr="clipped result image"/>
                <p:cNvPicPr preferRelativeResize="0"/>
                <p:nvPr/>
              </p:nvPicPr>
              <p:blipFill rotWithShape="1">
                <a:blip r:embed="rId9">
                  <a:alphaModFix/>
                </a:blip>
                <a:srcRect l="81129" b="50000"/>
                <a:stretch/>
              </p:blipFill>
              <p:spPr>
                <a:xfrm>
                  <a:off x="9124135" y="-2696417"/>
                  <a:ext cx="212514" cy="283387"/>
                </a:xfrm>
                <a:prstGeom prst="rect">
                  <a:avLst/>
                </a:prstGeom>
                <a:noFill/>
                <a:ln>
                  <a:noFill/>
                </a:ln>
              </p:spPr>
            </p:pic>
            <p:pic>
              <p:nvPicPr>
                <p:cNvPr id="16357" name="Google Shape;16357;p595" descr="clipped result image"/>
                <p:cNvPicPr preferRelativeResize="0"/>
                <p:nvPr/>
              </p:nvPicPr>
              <p:blipFill rotWithShape="1">
                <a:blip r:embed="rId9">
                  <a:alphaModFix/>
                </a:blip>
                <a:srcRect t="50000" r="78397"/>
                <a:stretch/>
              </p:blipFill>
              <p:spPr>
                <a:xfrm>
                  <a:off x="8082486" y="-2703073"/>
                  <a:ext cx="243272" cy="283387"/>
                </a:xfrm>
                <a:prstGeom prst="rect">
                  <a:avLst/>
                </a:prstGeom>
                <a:noFill/>
                <a:ln>
                  <a:noFill/>
                </a:ln>
              </p:spPr>
            </p:pic>
            <p:pic>
              <p:nvPicPr>
                <p:cNvPr id="16358" name="Google Shape;16358;p595" descr="clipped result image"/>
                <p:cNvPicPr preferRelativeResize="0"/>
                <p:nvPr/>
              </p:nvPicPr>
              <p:blipFill rotWithShape="1">
                <a:blip r:embed="rId9">
                  <a:alphaModFix/>
                </a:blip>
                <a:srcRect l="55371" r="19675" b="54481"/>
                <a:stretch/>
              </p:blipFill>
              <p:spPr>
                <a:xfrm>
                  <a:off x="8613038" y="-2540296"/>
                  <a:ext cx="281023" cy="257987"/>
                </a:xfrm>
                <a:prstGeom prst="rect">
                  <a:avLst/>
                </a:prstGeom>
                <a:noFill/>
                <a:ln>
                  <a:noFill/>
                </a:ln>
              </p:spPr>
            </p:pic>
            <p:pic>
              <p:nvPicPr>
                <p:cNvPr id="16359" name="Google Shape;16359;p595" descr="clipped result image"/>
                <p:cNvPicPr preferRelativeResize="0"/>
                <p:nvPr/>
              </p:nvPicPr>
              <p:blipFill rotWithShape="1">
                <a:blip r:embed="rId9">
                  <a:alphaModFix/>
                </a:blip>
                <a:srcRect r="76226" b="53624"/>
                <a:stretch/>
              </p:blipFill>
              <p:spPr>
                <a:xfrm>
                  <a:off x="7953071" y="-3068792"/>
                  <a:ext cx="267738" cy="262848"/>
                </a:xfrm>
                <a:prstGeom prst="rect">
                  <a:avLst/>
                </a:prstGeom>
                <a:noFill/>
                <a:ln>
                  <a:noFill/>
                </a:ln>
              </p:spPr>
            </p:pic>
            <p:pic>
              <p:nvPicPr>
                <p:cNvPr id="16360" name="Google Shape;16360;p595" descr="clipped result image"/>
                <p:cNvPicPr preferRelativeResize="0"/>
                <p:nvPr/>
              </p:nvPicPr>
              <p:blipFill rotWithShape="1">
                <a:blip r:embed="rId9">
                  <a:alphaModFix/>
                </a:blip>
                <a:srcRect l="56425" t="57057" r="26069"/>
                <a:stretch/>
              </p:blipFill>
              <p:spPr>
                <a:xfrm>
                  <a:off x="8969912" y="-2089302"/>
                  <a:ext cx="197134" cy="243388"/>
                </a:xfrm>
                <a:prstGeom prst="rect">
                  <a:avLst/>
                </a:prstGeom>
                <a:noFill/>
                <a:ln>
                  <a:noFill/>
                </a:ln>
              </p:spPr>
            </p:pic>
            <p:pic>
              <p:nvPicPr>
                <p:cNvPr id="16361" name="Google Shape;16361;p595" descr="clipped result image"/>
                <p:cNvPicPr preferRelativeResize="0"/>
                <p:nvPr/>
              </p:nvPicPr>
              <p:blipFill rotWithShape="1">
                <a:blip r:embed="rId9">
                  <a:alphaModFix/>
                </a:blip>
                <a:srcRect l="81129" t="50000"/>
                <a:stretch/>
              </p:blipFill>
              <p:spPr>
                <a:xfrm>
                  <a:off x="8613038" y="-3239014"/>
                  <a:ext cx="212514" cy="283388"/>
                </a:xfrm>
                <a:prstGeom prst="rect">
                  <a:avLst/>
                </a:prstGeom>
                <a:noFill/>
                <a:ln>
                  <a:noFill/>
                </a:ln>
              </p:spPr>
            </p:pic>
          </p:grpSp>
        </p:grpSp>
      </p:grpSp>
      <p:sp>
        <p:nvSpPr>
          <p:cNvPr id="16362" name="Google Shape;16362;p595"/>
          <p:cNvSpPr txBox="1"/>
          <p:nvPr/>
        </p:nvSpPr>
        <p:spPr>
          <a:xfrm>
            <a:off x="8523134" y="3943477"/>
            <a:ext cx="516300" cy="27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0" i="0" u="sng" strike="noStrike" cap="none">
                <a:solidFill>
                  <a:srgbClr val="000000"/>
                </a:solidFill>
                <a:latin typeface="Arial"/>
                <a:ea typeface="Arial"/>
                <a:cs typeface="Arial"/>
                <a:sym typeface="Arial"/>
              </a:rPr>
              <a:t>3</a:t>
            </a:r>
            <a:endParaRPr sz="1200"/>
          </a:p>
          <a:p>
            <a:pPr marL="0" marR="0" lvl="0" indent="0" algn="l" rtl="0">
              <a:lnSpc>
                <a:spcPct val="100000"/>
              </a:lnSpc>
              <a:spcBef>
                <a:spcPts val="0"/>
              </a:spcBef>
              <a:spcAft>
                <a:spcPts val="0"/>
              </a:spcAft>
              <a:buClr>
                <a:srgbClr val="000000"/>
              </a:buClr>
              <a:buSzPts val="800"/>
              <a:buFont typeface="Arial"/>
              <a:buNone/>
            </a:pPr>
            <a:r>
              <a:rPr lang="en" sz="1200" b="0" i="0" u="none" strike="noStrike" cap="none">
                <a:solidFill>
                  <a:srgbClr val="000000"/>
                </a:solidFill>
                <a:latin typeface="Arial"/>
                <a:ea typeface="Arial"/>
                <a:cs typeface="Arial"/>
                <a:sym typeface="Arial"/>
              </a:rPr>
              <a:t>6</a:t>
            </a:r>
            <a:endParaRPr sz="1200"/>
          </a:p>
          <a:p>
            <a:pPr marL="0" marR="0" lvl="0" indent="0" algn="l" rtl="0">
              <a:lnSpc>
                <a:spcPct val="100000"/>
              </a:lnSpc>
              <a:spcBef>
                <a:spcPts val="0"/>
              </a:spcBef>
              <a:spcAft>
                <a:spcPts val="0"/>
              </a:spcAft>
              <a:buClr>
                <a:srgbClr val="000000"/>
              </a:buClr>
              <a:buSzPts val="600"/>
              <a:buFont typeface="Arial"/>
              <a:buNone/>
            </a:pPr>
            <a:r>
              <a:rPr lang="en" sz="1200" b="0" i="0" u="none" strike="noStrike" cap="none">
                <a:solidFill>
                  <a:srgbClr val="000000"/>
                </a:solidFill>
                <a:latin typeface="Arial"/>
                <a:ea typeface="Arial"/>
                <a:cs typeface="Arial"/>
                <a:sym typeface="Arial"/>
              </a:rPr>
              <a:t>mg</a:t>
            </a:r>
            <a:endParaRPr sz="1200" b="0" i="0" u="none" strike="noStrike" cap="none">
              <a:solidFill>
                <a:srgbClr val="000000"/>
              </a:solidFill>
              <a:latin typeface="Arial"/>
              <a:ea typeface="Arial"/>
              <a:cs typeface="Arial"/>
              <a:sym typeface="Arial"/>
            </a:endParaRPr>
          </a:p>
        </p:txBody>
      </p:sp>
      <p:pic>
        <p:nvPicPr>
          <p:cNvPr id="16363" name="Google Shape;16363;p595" descr="clipped result image"/>
          <p:cNvPicPr preferRelativeResize="0"/>
          <p:nvPr/>
        </p:nvPicPr>
        <p:blipFill rotWithShape="1">
          <a:blip r:embed="rId10">
            <a:alphaModFix/>
          </a:blip>
          <a:srcRect/>
          <a:stretch/>
        </p:blipFill>
        <p:spPr>
          <a:xfrm rot="-5400000">
            <a:off x="8119763" y="4185916"/>
            <a:ext cx="557300" cy="258950"/>
          </a:xfrm>
          <a:prstGeom prst="rect">
            <a:avLst/>
          </a:prstGeom>
          <a:noFill/>
          <a:ln>
            <a:noFill/>
          </a:ln>
          <a:effectLst>
            <a:outerShdw blurRad="14288" dist="9525" dir="2700000" algn="tl" rotWithShape="0">
              <a:srgbClr val="000000">
                <a:alpha val="40000"/>
              </a:srgbClr>
            </a:outerShdw>
          </a:effectLst>
        </p:spPr>
      </p:pic>
      <p:sp>
        <p:nvSpPr>
          <p:cNvPr id="16364" name="Google Shape;16364;p595"/>
          <p:cNvSpPr txBox="1"/>
          <p:nvPr/>
        </p:nvSpPr>
        <p:spPr>
          <a:xfrm>
            <a:off x="8526212" y="4495638"/>
            <a:ext cx="908400" cy="27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1200"/>
              <a:t>$$$$</a:t>
            </a:r>
            <a:endParaRPr sz="1200" b="0" i="0" strike="noStrike" cap="none">
              <a:solidFill>
                <a:srgbClr val="000000"/>
              </a:solidFill>
              <a:latin typeface="Arial"/>
              <a:ea typeface="Arial"/>
              <a:cs typeface="Arial"/>
              <a:sym typeface="Arial"/>
            </a:endParaRPr>
          </a:p>
        </p:txBody>
      </p:sp>
      <p:pic>
        <p:nvPicPr>
          <p:cNvPr id="16365" name="Google Shape;16365;p595" descr="clipped result image"/>
          <p:cNvPicPr preferRelativeResize="0"/>
          <p:nvPr/>
        </p:nvPicPr>
        <p:blipFill rotWithShape="1">
          <a:blip r:embed="rId11">
            <a:alphaModFix/>
          </a:blip>
          <a:srcRect/>
          <a:stretch/>
        </p:blipFill>
        <p:spPr>
          <a:xfrm rot="-5400000">
            <a:off x="7354550" y="4204126"/>
            <a:ext cx="665325" cy="256175"/>
          </a:xfrm>
          <a:prstGeom prst="rect">
            <a:avLst/>
          </a:prstGeom>
          <a:noFill/>
          <a:ln>
            <a:noFill/>
          </a:ln>
          <a:effectLst>
            <a:outerShdw blurRad="14288" dist="9525" dir="5400000" algn="bl" rotWithShape="0">
              <a:srgbClr val="000000">
                <a:alpha val="27000"/>
              </a:srgbClr>
            </a:outerShdw>
          </a:effectLst>
        </p:spPr>
      </p:pic>
      <p:sp>
        <p:nvSpPr>
          <p:cNvPr id="16366" name="Google Shape;16366;p595"/>
          <p:cNvSpPr txBox="1"/>
          <p:nvPr/>
        </p:nvSpPr>
        <p:spPr>
          <a:xfrm>
            <a:off x="7777524" y="3747903"/>
            <a:ext cx="516300" cy="27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0" i="0" u="sng" strike="noStrike" cap="none">
                <a:solidFill>
                  <a:srgbClr val="000000"/>
                </a:solidFill>
                <a:latin typeface="Arial"/>
                <a:ea typeface="Arial"/>
                <a:cs typeface="Arial"/>
                <a:sym typeface="Arial"/>
              </a:rPr>
              <a:t>10</a:t>
            </a:r>
            <a:endParaRPr sz="1200"/>
          </a:p>
          <a:p>
            <a:pPr marL="0" marR="0" lvl="0" indent="0" algn="l" rtl="0">
              <a:lnSpc>
                <a:spcPct val="100000"/>
              </a:lnSpc>
              <a:spcBef>
                <a:spcPts val="0"/>
              </a:spcBef>
              <a:spcAft>
                <a:spcPts val="0"/>
              </a:spcAft>
              <a:buClr>
                <a:srgbClr val="000000"/>
              </a:buClr>
              <a:buSzPts val="800"/>
              <a:buFont typeface="Arial"/>
              <a:buNone/>
            </a:pPr>
            <a:r>
              <a:rPr lang="en" sz="1200" b="0" i="0" u="none" strike="noStrike" cap="none">
                <a:solidFill>
                  <a:srgbClr val="000000"/>
                </a:solidFill>
                <a:latin typeface="Arial"/>
                <a:ea typeface="Arial"/>
                <a:cs typeface="Arial"/>
                <a:sym typeface="Arial"/>
              </a:rPr>
              <a:t>25</a:t>
            </a:r>
            <a:endParaRPr sz="1200"/>
          </a:p>
          <a:p>
            <a:pPr marL="0" marR="0" lvl="0" indent="0" algn="l" rtl="0">
              <a:lnSpc>
                <a:spcPct val="100000"/>
              </a:lnSpc>
              <a:spcBef>
                <a:spcPts val="0"/>
              </a:spcBef>
              <a:spcAft>
                <a:spcPts val="0"/>
              </a:spcAft>
              <a:buClr>
                <a:srgbClr val="000000"/>
              </a:buClr>
              <a:buSzPts val="800"/>
              <a:buFont typeface="Arial"/>
              <a:buNone/>
            </a:pPr>
            <a:r>
              <a:rPr lang="en" sz="1200" b="0" i="0" u="none" strike="noStrike" cap="none">
                <a:solidFill>
                  <a:srgbClr val="000000"/>
                </a:solidFill>
                <a:latin typeface="Arial"/>
                <a:ea typeface="Arial"/>
                <a:cs typeface="Arial"/>
                <a:sym typeface="Arial"/>
              </a:rPr>
              <a:t>50</a:t>
            </a:r>
            <a:endParaRPr sz="1200"/>
          </a:p>
          <a:p>
            <a:pPr marL="0" marR="0" lvl="0" indent="0" algn="l" rtl="0">
              <a:lnSpc>
                <a:spcPct val="100000"/>
              </a:lnSpc>
              <a:spcBef>
                <a:spcPts val="0"/>
              </a:spcBef>
              <a:spcAft>
                <a:spcPts val="0"/>
              </a:spcAft>
              <a:buClr>
                <a:srgbClr val="000000"/>
              </a:buClr>
              <a:buSzPts val="800"/>
              <a:buFont typeface="Arial"/>
              <a:buNone/>
            </a:pPr>
            <a:r>
              <a:rPr lang="en" sz="1200" b="0" i="0" u="none" strike="noStrike" cap="none">
                <a:solidFill>
                  <a:srgbClr val="000000"/>
                </a:solidFill>
                <a:latin typeface="Arial"/>
                <a:ea typeface="Arial"/>
                <a:cs typeface="Arial"/>
                <a:sym typeface="Arial"/>
              </a:rPr>
              <a:t>75</a:t>
            </a:r>
            <a:endParaRPr sz="1200"/>
          </a:p>
          <a:p>
            <a:pPr marL="0" marR="0" lvl="0" indent="0" algn="l" rtl="0">
              <a:lnSpc>
                <a:spcPct val="100000"/>
              </a:lnSpc>
              <a:spcBef>
                <a:spcPts val="0"/>
              </a:spcBef>
              <a:spcAft>
                <a:spcPts val="0"/>
              </a:spcAft>
              <a:buClr>
                <a:srgbClr val="000000"/>
              </a:buClr>
              <a:buSzPts val="800"/>
              <a:buFont typeface="Arial"/>
              <a:buNone/>
            </a:pPr>
            <a:r>
              <a:rPr lang="en" sz="1200" b="0" i="0" u="none" strike="noStrike" cap="none">
                <a:solidFill>
                  <a:srgbClr val="000000"/>
                </a:solidFill>
                <a:latin typeface="Arial"/>
                <a:ea typeface="Arial"/>
                <a:cs typeface="Arial"/>
                <a:sym typeface="Arial"/>
              </a:rPr>
              <a:t>100</a:t>
            </a:r>
            <a:endParaRPr sz="1200"/>
          </a:p>
          <a:p>
            <a:pPr marL="0" marR="0" lvl="0" indent="0" algn="l" rtl="0">
              <a:lnSpc>
                <a:spcPct val="100000"/>
              </a:lnSpc>
              <a:spcBef>
                <a:spcPts val="0"/>
              </a:spcBef>
              <a:spcAft>
                <a:spcPts val="0"/>
              </a:spcAft>
              <a:buClr>
                <a:srgbClr val="000000"/>
              </a:buClr>
              <a:buSzPts val="800"/>
              <a:buFont typeface="Arial"/>
              <a:buNone/>
            </a:pPr>
            <a:r>
              <a:rPr lang="en" sz="1200" b="0" i="0" u="none" strike="noStrike" cap="none">
                <a:solidFill>
                  <a:srgbClr val="000000"/>
                </a:solidFill>
                <a:latin typeface="Arial"/>
                <a:ea typeface="Arial"/>
                <a:cs typeface="Arial"/>
                <a:sym typeface="Arial"/>
              </a:rPr>
              <a:t>150</a:t>
            </a:r>
            <a:endParaRPr sz="1200" b="0" i="0" u="none" strike="noStrike" cap="none">
              <a:solidFill>
                <a:srgbClr val="000000"/>
              </a:solidFill>
              <a:latin typeface="Arial"/>
              <a:ea typeface="Arial"/>
              <a:cs typeface="Arial"/>
              <a:sym typeface="Arial"/>
            </a:endParaRPr>
          </a:p>
        </p:txBody>
      </p:sp>
      <p:sp>
        <p:nvSpPr>
          <p:cNvPr id="16367" name="Google Shape;16367;p595"/>
          <p:cNvSpPr txBox="1"/>
          <p:nvPr/>
        </p:nvSpPr>
        <p:spPr>
          <a:xfrm>
            <a:off x="7891326" y="4818413"/>
            <a:ext cx="657900" cy="27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1200"/>
              <a:t>$</a:t>
            </a:r>
            <a:endParaRPr sz="1200" b="0" i="0" strike="noStrike" cap="none">
              <a:solidFill>
                <a:srgbClr val="000000"/>
              </a:solidFill>
              <a:latin typeface="Arial"/>
              <a:ea typeface="Arial"/>
              <a:cs typeface="Arial"/>
              <a:sym typeface="Arial"/>
            </a:endParaRP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Shape 16371"/>
        <p:cNvGrpSpPr/>
        <p:nvPr/>
      </p:nvGrpSpPr>
      <p:grpSpPr>
        <a:xfrm>
          <a:off x="0" y="0"/>
          <a:ext cx="0" cy="0"/>
          <a:chOff x="0" y="0"/>
          <a:chExt cx="0" cy="0"/>
        </a:xfrm>
      </p:grpSpPr>
      <p:pic>
        <p:nvPicPr>
          <p:cNvPr id="16372" name="Google Shape;16372;p596"/>
          <p:cNvPicPr preferRelativeResize="0"/>
          <p:nvPr/>
        </p:nvPicPr>
        <p:blipFill>
          <a:blip r:embed="rId3">
            <a:alphaModFix/>
          </a:blip>
          <a:stretch>
            <a:fillRect/>
          </a:stretch>
        </p:blipFill>
        <p:spPr>
          <a:xfrm>
            <a:off x="152400" y="152400"/>
            <a:ext cx="8839201" cy="4801268"/>
          </a:xfrm>
          <a:prstGeom prst="rect">
            <a:avLst/>
          </a:prstGeom>
          <a:noFill/>
          <a:ln>
            <a:noFill/>
          </a:ln>
        </p:spPr>
      </p:pic>
      <p:grpSp>
        <p:nvGrpSpPr>
          <p:cNvPr id="16373" name="Google Shape;16373;p596"/>
          <p:cNvGrpSpPr/>
          <p:nvPr/>
        </p:nvGrpSpPr>
        <p:grpSpPr>
          <a:xfrm>
            <a:off x="7949405" y="152403"/>
            <a:ext cx="1042197" cy="690333"/>
            <a:chOff x="7601531" y="-3239014"/>
            <a:chExt cx="3200850" cy="2120188"/>
          </a:xfrm>
        </p:grpSpPr>
        <p:grpSp>
          <p:nvGrpSpPr>
            <p:cNvPr id="16374" name="Google Shape;16374;p596"/>
            <p:cNvGrpSpPr/>
            <p:nvPr/>
          </p:nvGrpSpPr>
          <p:grpSpPr>
            <a:xfrm>
              <a:off x="7601531" y="-3048797"/>
              <a:ext cx="3200850" cy="1929971"/>
              <a:chOff x="2748118" y="-1141465"/>
              <a:chExt cx="3200850" cy="1929971"/>
            </a:xfrm>
          </p:grpSpPr>
          <p:pic>
            <p:nvPicPr>
              <p:cNvPr id="16375" name="Google Shape;16375;p596" descr="A picture containing photo, sitting, front, different&#10;&#10;Description automatically generated"/>
              <p:cNvPicPr preferRelativeResize="0"/>
              <p:nvPr/>
            </p:nvPicPr>
            <p:blipFill rotWithShape="1">
              <a:blip r:embed="rId4">
                <a:alphaModFix/>
              </a:blip>
              <a:srcRect r="51927" b="51186"/>
              <a:stretch/>
            </p:blipFill>
            <p:spPr>
              <a:xfrm>
                <a:off x="3233528" y="-978235"/>
                <a:ext cx="2715440" cy="1766742"/>
              </a:xfrm>
              <a:prstGeom prst="rect">
                <a:avLst/>
              </a:prstGeom>
              <a:noFill/>
              <a:ln>
                <a:noFill/>
              </a:ln>
            </p:spPr>
          </p:pic>
          <p:pic>
            <p:nvPicPr>
              <p:cNvPr id="16376" name="Google Shape;16376;p596" descr="clipped result image"/>
              <p:cNvPicPr preferRelativeResize="0"/>
              <p:nvPr/>
            </p:nvPicPr>
            <p:blipFill rotWithShape="1">
              <a:blip r:embed="rId5">
                <a:alphaModFix/>
              </a:blip>
              <a:srcRect/>
              <a:stretch/>
            </p:blipFill>
            <p:spPr>
              <a:xfrm>
                <a:off x="2748118" y="-1141465"/>
                <a:ext cx="2177710" cy="1216522"/>
              </a:xfrm>
              <a:prstGeom prst="rect">
                <a:avLst/>
              </a:prstGeom>
              <a:noFill/>
              <a:ln>
                <a:noFill/>
              </a:ln>
            </p:spPr>
          </p:pic>
        </p:grpSp>
        <p:grpSp>
          <p:nvGrpSpPr>
            <p:cNvPr id="16377" name="Google Shape;16377;p596"/>
            <p:cNvGrpSpPr/>
            <p:nvPr/>
          </p:nvGrpSpPr>
          <p:grpSpPr>
            <a:xfrm>
              <a:off x="7953071" y="-3239014"/>
              <a:ext cx="1430153" cy="1393100"/>
              <a:chOff x="7953071" y="-3239014"/>
              <a:chExt cx="1430153" cy="1393100"/>
            </a:xfrm>
          </p:grpSpPr>
          <p:pic>
            <p:nvPicPr>
              <p:cNvPr id="16378" name="Google Shape;16378;p596" descr="clipped result image"/>
              <p:cNvPicPr preferRelativeResize="0"/>
              <p:nvPr/>
            </p:nvPicPr>
            <p:blipFill rotWithShape="1">
              <a:blip r:embed="rId6">
                <a:alphaModFix/>
              </a:blip>
              <a:srcRect l="56425" t="57057" r="26069"/>
              <a:stretch/>
            </p:blipFill>
            <p:spPr>
              <a:xfrm>
                <a:off x="8227191" y="-2139761"/>
                <a:ext cx="197134" cy="243388"/>
              </a:xfrm>
              <a:prstGeom prst="rect">
                <a:avLst/>
              </a:prstGeom>
              <a:noFill/>
              <a:ln>
                <a:noFill/>
              </a:ln>
            </p:spPr>
          </p:pic>
          <p:pic>
            <p:nvPicPr>
              <p:cNvPr id="16379" name="Google Shape;16379;p596" descr="clipped result image"/>
              <p:cNvPicPr preferRelativeResize="0"/>
              <p:nvPr/>
            </p:nvPicPr>
            <p:blipFill rotWithShape="1">
              <a:blip r:embed="rId6">
                <a:alphaModFix/>
              </a:blip>
              <a:srcRect l="81129" t="50000"/>
              <a:stretch/>
            </p:blipFill>
            <p:spPr>
              <a:xfrm>
                <a:off x="9170710" y="-3139098"/>
                <a:ext cx="212514" cy="283388"/>
              </a:xfrm>
              <a:prstGeom prst="rect">
                <a:avLst/>
              </a:prstGeom>
              <a:noFill/>
              <a:ln>
                <a:noFill/>
              </a:ln>
            </p:spPr>
          </p:pic>
          <p:pic>
            <p:nvPicPr>
              <p:cNvPr id="16380" name="Google Shape;16380;p596" descr="clipped result image"/>
              <p:cNvPicPr preferRelativeResize="0"/>
              <p:nvPr/>
            </p:nvPicPr>
            <p:blipFill rotWithShape="1">
              <a:blip r:embed="rId6">
                <a:alphaModFix/>
              </a:blip>
              <a:srcRect l="81129" b="50000"/>
              <a:stretch/>
            </p:blipFill>
            <p:spPr>
              <a:xfrm>
                <a:off x="9124135" y="-2696417"/>
                <a:ext cx="212514" cy="283387"/>
              </a:xfrm>
              <a:prstGeom prst="rect">
                <a:avLst/>
              </a:prstGeom>
              <a:noFill/>
              <a:ln>
                <a:noFill/>
              </a:ln>
            </p:spPr>
          </p:pic>
          <p:pic>
            <p:nvPicPr>
              <p:cNvPr id="16381" name="Google Shape;16381;p596" descr="clipped result image"/>
              <p:cNvPicPr preferRelativeResize="0"/>
              <p:nvPr/>
            </p:nvPicPr>
            <p:blipFill rotWithShape="1">
              <a:blip r:embed="rId6">
                <a:alphaModFix/>
              </a:blip>
              <a:srcRect t="50000" r="78397"/>
              <a:stretch/>
            </p:blipFill>
            <p:spPr>
              <a:xfrm>
                <a:off x="8082486" y="-2703073"/>
                <a:ext cx="243272" cy="283387"/>
              </a:xfrm>
              <a:prstGeom prst="rect">
                <a:avLst/>
              </a:prstGeom>
              <a:noFill/>
              <a:ln>
                <a:noFill/>
              </a:ln>
            </p:spPr>
          </p:pic>
          <p:pic>
            <p:nvPicPr>
              <p:cNvPr id="16382" name="Google Shape;16382;p596" descr="clipped result image"/>
              <p:cNvPicPr preferRelativeResize="0"/>
              <p:nvPr/>
            </p:nvPicPr>
            <p:blipFill rotWithShape="1">
              <a:blip r:embed="rId6">
                <a:alphaModFix/>
              </a:blip>
              <a:srcRect l="55371" r="19675" b="54481"/>
              <a:stretch/>
            </p:blipFill>
            <p:spPr>
              <a:xfrm>
                <a:off x="8613038" y="-2540296"/>
                <a:ext cx="281023" cy="257987"/>
              </a:xfrm>
              <a:prstGeom prst="rect">
                <a:avLst/>
              </a:prstGeom>
              <a:noFill/>
              <a:ln>
                <a:noFill/>
              </a:ln>
            </p:spPr>
          </p:pic>
          <p:pic>
            <p:nvPicPr>
              <p:cNvPr id="16383" name="Google Shape;16383;p596" descr="clipped result image"/>
              <p:cNvPicPr preferRelativeResize="0"/>
              <p:nvPr/>
            </p:nvPicPr>
            <p:blipFill rotWithShape="1">
              <a:blip r:embed="rId6">
                <a:alphaModFix/>
              </a:blip>
              <a:srcRect r="76226" b="53624"/>
              <a:stretch/>
            </p:blipFill>
            <p:spPr>
              <a:xfrm>
                <a:off x="7953071" y="-3068792"/>
                <a:ext cx="267738" cy="262848"/>
              </a:xfrm>
              <a:prstGeom prst="rect">
                <a:avLst/>
              </a:prstGeom>
              <a:noFill/>
              <a:ln>
                <a:noFill/>
              </a:ln>
            </p:spPr>
          </p:pic>
          <p:pic>
            <p:nvPicPr>
              <p:cNvPr id="16384" name="Google Shape;16384;p596" descr="clipped result image"/>
              <p:cNvPicPr preferRelativeResize="0"/>
              <p:nvPr/>
            </p:nvPicPr>
            <p:blipFill rotWithShape="1">
              <a:blip r:embed="rId6">
                <a:alphaModFix/>
              </a:blip>
              <a:srcRect l="56425" t="57057" r="26069"/>
              <a:stretch/>
            </p:blipFill>
            <p:spPr>
              <a:xfrm>
                <a:off x="8969912" y="-2089302"/>
                <a:ext cx="197134" cy="243388"/>
              </a:xfrm>
              <a:prstGeom prst="rect">
                <a:avLst/>
              </a:prstGeom>
              <a:noFill/>
              <a:ln>
                <a:noFill/>
              </a:ln>
            </p:spPr>
          </p:pic>
          <p:pic>
            <p:nvPicPr>
              <p:cNvPr id="16385" name="Google Shape;16385;p596" descr="clipped result image"/>
              <p:cNvPicPr preferRelativeResize="0"/>
              <p:nvPr/>
            </p:nvPicPr>
            <p:blipFill rotWithShape="1">
              <a:blip r:embed="rId6">
                <a:alphaModFix/>
              </a:blip>
              <a:srcRect l="81129" t="50000"/>
              <a:stretch/>
            </p:blipFill>
            <p:spPr>
              <a:xfrm>
                <a:off x="8613038" y="-3239014"/>
                <a:ext cx="212514" cy="283388"/>
              </a:xfrm>
              <a:prstGeom prst="rect">
                <a:avLst/>
              </a:prstGeom>
              <a:noFill/>
              <a:ln>
                <a:noFill/>
              </a:ln>
            </p:spPr>
          </p:pic>
        </p:grpSp>
      </p:gr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Shape 16389"/>
        <p:cNvGrpSpPr/>
        <p:nvPr/>
      </p:nvGrpSpPr>
      <p:grpSpPr>
        <a:xfrm>
          <a:off x="0" y="0"/>
          <a:ext cx="0" cy="0"/>
          <a:chOff x="0" y="0"/>
          <a:chExt cx="0" cy="0"/>
        </a:xfrm>
      </p:grpSpPr>
      <p:pic>
        <p:nvPicPr>
          <p:cNvPr id="16390" name="Google Shape;16390;p597"/>
          <p:cNvPicPr preferRelativeResize="0"/>
          <p:nvPr/>
        </p:nvPicPr>
        <p:blipFill>
          <a:blip r:embed="rId3">
            <a:alphaModFix/>
          </a:blip>
          <a:stretch>
            <a:fillRect/>
          </a:stretch>
        </p:blipFill>
        <p:spPr>
          <a:xfrm>
            <a:off x="152400" y="152400"/>
            <a:ext cx="8839201" cy="4801268"/>
          </a:xfrm>
          <a:prstGeom prst="rect">
            <a:avLst/>
          </a:prstGeom>
          <a:noFill/>
          <a:ln>
            <a:noFill/>
          </a:ln>
        </p:spPr>
      </p:pic>
      <p:sp>
        <p:nvSpPr>
          <p:cNvPr id="16391" name="Google Shape;16391;p597"/>
          <p:cNvSpPr/>
          <p:nvPr/>
        </p:nvSpPr>
        <p:spPr>
          <a:xfrm rot="5391485">
            <a:off x="1501195" y="2896700"/>
            <a:ext cx="484501" cy="38682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92" name="Google Shape;16392;p597"/>
          <p:cNvGrpSpPr/>
          <p:nvPr/>
        </p:nvGrpSpPr>
        <p:grpSpPr>
          <a:xfrm>
            <a:off x="7949405" y="152403"/>
            <a:ext cx="1042197" cy="690333"/>
            <a:chOff x="7601531" y="-3239014"/>
            <a:chExt cx="3200850" cy="2120188"/>
          </a:xfrm>
        </p:grpSpPr>
        <p:grpSp>
          <p:nvGrpSpPr>
            <p:cNvPr id="16393" name="Google Shape;16393;p597"/>
            <p:cNvGrpSpPr/>
            <p:nvPr/>
          </p:nvGrpSpPr>
          <p:grpSpPr>
            <a:xfrm>
              <a:off x="7601531" y="-3048797"/>
              <a:ext cx="3200850" cy="1929971"/>
              <a:chOff x="2748118" y="-1141465"/>
              <a:chExt cx="3200850" cy="1929971"/>
            </a:xfrm>
          </p:grpSpPr>
          <p:pic>
            <p:nvPicPr>
              <p:cNvPr id="16394" name="Google Shape;16394;p597" descr="A picture containing photo, sitting, front, different&#10;&#10;Description automatically generated"/>
              <p:cNvPicPr preferRelativeResize="0"/>
              <p:nvPr/>
            </p:nvPicPr>
            <p:blipFill rotWithShape="1">
              <a:blip r:embed="rId4">
                <a:alphaModFix/>
              </a:blip>
              <a:srcRect r="51927" b="51186"/>
              <a:stretch/>
            </p:blipFill>
            <p:spPr>
              <a:xfrm>
                <a:off x="3233528" y="-978235"/>
                <a:ext cx="2715440" cy="1766742"/>
              </a:xfrm>
              <a:prstGeom prst="rect">
                <a:avLst/>
              </a:prstGeom>
              <a:noFill/>
              <a:ln>
                <a:noFill/>
              </a:ln>
            </p:spPr>
          </p:pic>
          <p:pic>
            <p:nvPicPr>
              <p:cNvPr id="16395" name="Google Shape;16395;p597" descr="clipped result image"/>
              <p:cNvPicPr preferRelativeResize="0"/>
              <p:nvPr/>
            </p:nvPicPr>
            <p:blipFill rotWithShape="1">
              <a:blip r:embed="rId5">
                <a:alphaModFix/>
              </a:blip>
              <a:srcRect/>
              <a:stretch/>
            </p:blipFill>
            <p:spPr>
              <a:xfrm>
                <a:off x="2748118" y="-1141465"/>
                <a:ext cx="2177710" cy="1216522"/>
              </a:xfrm>
              <a:prstGeom prst="rect">
                <a:avLst/>
              </a:prstGeom>
              <a:noFill/>
              <a:ln>
                <a:noFill/>
              </a:ln>
            </p:spPr>
          </p:pic>
        </p:grpSp>
        <p:grpSp>
          <p:nvGrpSpPr>
            <p:cNvPr id="16396" name="Google Shape;16396;p597"/>
            <p:cNvGrpSpPr/>
            <p:nvPr/>
          </p:nvGrpSpPr>
          <p:grpSpPr>
            <a:xfrm>
              <a:off x="7953071" y="-3239014"/>
              <a:ext cx="1430153" cy="1393100"/>
              <a:chOff x="7953071" y="-3239014"/>
              <a:chExt cx="1430153" cy="1393100"/>
            </a:xfrm>
          </p:grpSpPr>
          <p:pic>
            <p:nvPicPr>
              <p:cNvPr id="16397" name="Google Shape;16397;p597" descr="clipped result image"/>
              <p:cNvPicPr preferRelativeResize="0"/>
              <p:nvPr/>
            </p:nvPicPr>
            <p:blipFill rotWithShape="1">
              <a:blip r:embed="rId6">
                <a:alphaModFix/>
              </a:blip>
              <a:srcRect l="56425" t="57057" r="26069"/>
              <a:stretch/>
            </p:blipFill>
            <p:spPr>
              <a:xfrm>
                <a:off x="8227191" y="-2139761"/>
                <a:ext cx="197134" cy="243388"/>
              </a:xfrm>
              <a:prstGeom prst="rect">
                <a:avLst/>
              </a:prstGeom>
              <a:noFill/>
              <a:ln>
                <a:noFill/>
              </a:ln>
            </p:spPr>
          </p:pic>
          <p:pic>
            <p:nvPicPr>
              <p:cNvPr id="16398" name="Google Shape;16398;p597" descr="clipped result image"/>
              <p:cNvPicPr preferRelativeResize="0"/>
              <p:nvPr/>
            </p:nvPicPr>
            <p:blipFill rotWithShape="1">
              <a:blip r:embed="rId6">
                <a:alphaModFix/>
              </a:blip>
              <a:srcRect l="81129" t="50000"/>
              <a:stretch/>
            </p:blipFill>
            <p:spPr>
              <a:xfrm>
                <a:off x="9170710" y="-3139098"/>
                <a:ext cx="212514" cy="283388"/>
              </a:xfrm>
              <a:prstGeom prst="rect">
                <a:avLst/>
              </a:prstGeom>
              <a:noFill/>
              <a:ln>
                <a:noFill/>
              </a:ln>
            </p:spPr>
          </p:pic>
          <p:pic>
            <p:nvPicPr>
              <p:cNvPr id="16399" name="Google Shape;16399;p597" descr="clipped result image"/>
              <p:cNvPicPr preferRelativeResize="0"/>
              <p:nvPr/>
            </p:nvPicPr>
            <p:blipFill rotWithShape="1">
              <a:blip r:embed="rId6">
                <a:alphaModFix/>
              </a:blip>
              <a:srcRect l="81129" b="50000"/>
              <a:stretch/>
            </p:blipFill>
            <p:spPr>
              <a:xfrm>
                <a:off x="9124135" y="-2696417"/>
                <a:ext cx="212514" cy="283387"/>
              </a:xfrm>
              <a:prstGeom prst="rect">
                <a:avLst/>
              </a:prstGeom>
              <a:noFill/>
              <a:ln>
                <a:noFill/>
              </a:ln>
            </p:spPr>
          </p:pic>
          <p:pic>
            <p:nvPicPr>
              <p:cNvPr id="16400" name="Google Shape;16400;p597" descr="clipped result image"/>
              <p:cNvPicPr preferRelativeResize="0"/>
              <p:nvPr/>
            </p:nvPicPr>
            <p:blipFill rotWithShape="1">
              <a:blip r:embed="rId6">
                <a:alphaModFix/>
              </a:blip>
              <a:srcRect t="50000" r="78397"/>
              <a:stretch/>
            </p:blipFill>
            <p:spPr>
              <a:xfrm>
                <a:off x="8082486" y="-2703073"/>
                <a:ext cx="243272" cy="283387"/>
              </a:xfrm>
              <a:prstGeom prst="rect">
                <a:avLst/>
              </a:prstGeom>
              <a:noFill/>
              <a:ln>
                <a:noFill/>
              </a:ln>
            </p:spPr>
          </p:pic>
          <p:pic>
            <p:nvPicPr>
              <p:cNvPr id="16401" name="Google Shape;16401;p597" descr="clipped result image"/>
              <p:cNvPicPr preferRelativeResize="0"/>
              <p:nvPr/>
            </p:nvPicPr>
            <p:blipFill rotWithShape="1">
              <a:blip r:embed="rId6">
                <a:alphaModFix/>
              </a:blip>
              <a:srcRect l="55371" r="19675" b="54481"/>
              <a:stretch/>
            </p:blipFill>
            <p:spPr>
              <a:xfrm>
                <a:off x="8613038" y="-2540296"/>
                <a:ext cx="281023" cy="257987"/>
              </a:xfrm>
              <a:prstGeom prst="rect">
                <a:avLst/>
              </a:prstGeom>
              <a:noFill/>
              <a:ln>
                <a:noFill/>
              </a:ln>
            </p:spPr>
          </p:pic>
          <p:pic>
            <p:nvPicPr>
              <p:cNvPr id="16402" name="Google Shape;16402;p597" descr="clipped result image"/>
              <p:cNvPicPr preferRelativeResize="0"/>
              <p:nvPr/>
            </p:nvPicPr>
            <p:blipFill rotWithShape="1">
              <a:blip r:embed="rId6">
                <a:alphaModFix/>
              </a:blip>
              <a:srcRect r="76226" b="53624"/>
              <a:stretch/>
            </p:blipFill>
            <p:spPr>
              <a:xfrm>
                <a:off x="7953071" y="-3068792"/>
                <a:ext cx="267738" cy="262848"/>
              </a:xfrm>
              <a:prstGeom prst="rect">
                <a:avLst/>
              </a:prstGeom>
              <a:noFill/>
              <a:ln>
                <a:noFill/>
              </a:ln>
            </p:spPr>
          </p:pic>
          <p:pic>
            <p:nvPicPr>
              <p:cNvPr id="16403" name="Google Shape;16403;p597" descr="clipped result image"/>
              <p:cNvPicPr preferRelativeResize="0"/>
              <p:nvPr/>
            </p:nvPicPr>
            <p:blipFill rotWithShape="1">
              <a:blip r:embed="rId6">
                <a:alphaModFix/>
              </a:blip>
              <a:srcRect l="56425" t="57057" r="26069"/>
              <a:stretch/>
            </p:blipFill>
            <p:spPr>
              <a:xfrm>
                <a:off x="8969912" y="-2089302"/>
                <a:ext cx="197134" cy="243388"/>
              </a:xfrm>
              <a:prstGeom prst="rect">
                <a:avLst/>
              </a:prstGeom>
              <a:noFill/>
              <a:ln>
                <a:noFill/>
              </a:ln>
            </p:spPr>
          </p:pic>
          <p:pic>
            <p:nvPicPr>
              <p:cNvPr id="16404" name="Google Shape;16404;p597" descr="clipped result image"/>
              <p:cNvPicPr preferRelativeResize="0"/>
              <p:nvPr/>
            </p:nvPicPr>
            <p:blipFill rotWithShape="1">
              <a:blip r:embed="rId6">
                <a:alphaModFix/>
              </a:blip>
              <a:srcRect l="81129" t="50000"/>
              <a:stretch/>
            </p:blipFill>
            <p:spPr>
              <a:xfrm>
                <a:off x="8613038" y="-3239014"/>
                <a:ext cx="212514" cy="283388"/>
              </a:xfrm>
              <a:prstGeom prst="rect">
                <a:avLst/>
              </a:prstGeom>
              <a:noFill/>
              <a:ln>
                <a:noFill/>
              </a:ln>
            </p:spPr>
          </p:pic>
        </p:grpSp>
      </p:gr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Shape 16408"/>
        <p:cNvGrpSpPr/>
        <p:nvPr/>
      </p:nvGrpSpPr>
      <p:grpSpPr>
        <a:xfrm>
          <a:off x="0" y="0"/>
          <a:ext cx="0" cy="0"/>
          <a:chOff x="0" y="0"/>
          <a:chExt cx="0" cy="0"/>
        </a:xfrm>
      </p:grpSpPr>
      <p:pic>
        <p:nvPicPr>
          <p:cNvPr id="16409" name="Google Shape;16409;p598"/>
          <p:cNvPicPr preferRelativeResize="0"/>
          <p:nvPr/>
        </p:nvPicPr>
        <p:blipFill>
          <a:blip r:embed="rId3">
            <a:alphaModFix/>
          </a:blip>
          <a:stretch>
            <a:fillRect/>
          </a:stretch>
        </p:blipFill>
        <p:spPr>
          <a:xfrm>
            <a:off x="152400" y="152400"/>
            <a:ext cx="8839201" cy="4801268"/>
          </a:xfrm>
          <a:prstGeom prst="rect">
            <a:avLst/>
          </a:prstGeom>
          <a:noFill/>
          <a:ln>
            <a:noFill/>
          </a:ln>
        </p:spPr>
      </p:pic>
      <p:sp>
        <p:nvSpPr>
          <p:cNvPr id="16410" name="Google Shape;16410;p598"/>
          <p:cNvSpPr/>
          <p:nvPr/>
        </p:nvSpPr>
        <p:spPr>
          <a:xfrm rot="5391485">
            <a:off x="7087423" y="3312350"/>
            <a:ext cx="484501" cy="29226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11" name="Google Shape;16411;p598"/>
          <p:cNvGrpSpPr/>
          <p:nvPr/>
        </p:nvGrpSpPr>
        <p:grpSpPr>
          <a:xfrm>
            <a:off x="7949405" y="152403"/>
            <a:ext cx="1042197" cy="690333"/>
            <a:chOff x="7601531" y="-3239014"/>
            <a:chExt cx="3200850" cy="2120188"/>
          </a:xfrm>
        </p:grpSpPr>
        <p:grpSp>
          <p:nvGrpSpPr>
            <p:cNvPr id="16412" name="Google Shape;16412;p598"/>
            <p:cNvGrpSpPr/>
            <p:nvPr/>
          </p:nvGrpSpPr>
          <p:grpSpPr>
            <a:xfrm>
              <a:off x="7601531" y="-3048797"/>
              <a:ext cx="3200850" cy="1929971"/>
              <a:chOff x="2748118" y="-1141465"/>
              <a:chExt cx="3200850" cy="1929971"/>
            </a:xfrm>
          </p:grpSpPr>
          <p:pic>
            <p:nvPicPr>
              <p:cNvPr id="16413" name="Google Shape;16413;p598" descr="A picture containing photo, sitting, front, different&#10;&#10;Description automatically generated"/>
              <p:cNvPicPr preferRelativeResize="0"/>
              <p:nvPr/>
            </p:nvPicPr>
            <p:blipFill rotWithShape="1">
              <a:blip r:embed="rId4">
                <a:alphaModFix/>
              </a:blip>
              <a:srcRect r="51927" b="51186"/>
              <a:stretch/>
            </p:blipFill>
            <p:spPr>
              <a:xfrm>
                <a:off x="3233528" y="-978235"/>
                <a:ext cx="2715440" cy="1766742"/>
              </a:xfrm>
              <a:prstGeom prst="rect">
                <a:avLst/>
              </a:prstGeom>
              <a:noFill/>
              <a:ln>
                <a:noFill/>
              </a:ln>
            </p:spPr>
          </p:pic>
          <p:pic>
            <p:nvPicPr>
              <p:cNvPr id="16414" name="Google Shape;16414;p598" descr="clipped result image"/>
              <p:cNvPicPr preferRelativeResize="0"/>
              <p:nvPr/>
            </p:nvPicPr>
            <p:blipFill rotWithShape="1">
              <a:blip r:embed="rId5">
                <a:alphaModFix/>
              </a:blip>
              <a:srcRect/>
              <a:stretch/>
            </p:blipFill>
            <p:spPr>
              <a:xfrm>
                <a:off x="2748118" y="-1141465"/>
                <a:ext cx="2177710" cy="1216522"/>
              </a:xfrm>
              <a:prstGeom prst="rect">
                <a:avLst/>
              </a:prstGeom>
              <a:noFill/>
              <a:ln>
                <a:noFill/>
              </a:ln>
            </p:spPr>
          </p:pic>
        </p:grpSp>
        <p:grpSp>
          <p:nvGrpSpPr>
            <p:cNvPr id="16415" name="Google Shape;16415;p598"/>
            <p:cNvGrpSpPr/>
            <p:nvPr/>
          </p:nvGrpSpPr>
          <p:grpSpPr>
            <a:xfrm>
              <a:off x="7953071" y="-3239014"/>
              <a:ext cx="1430153" cy="1393100"/>
              <a:chOff x="7953071" y="-3239014"/>
              <a:chExt cx="1430153" cy="1393100"/>
            </a:xfrm>
          </p:grpSpPr>
          <p:pic>
            <p:nvPicPr>
              <p:cNvPr id="16416" name="Google Shape;16416;p598" descr="clipped result image"/>
              <p:cNvPicPr preferRelativeResize="0"/>
              <p:nvPr/>
            </p:nvPicPr>
            <p:blipFill rotWithShape="1">
              <a:blip r:embed="rId6">
                <a:alphaModFix/>
              </a:blip>
              <a:srcRect l="56425" t="57057" r="26069"/>
              <a:stretch/>
            </p:blipFill>
            <p:spPr>
              <a:xfrm>
                <a:off x="8227191" y="-2139761"/>
                <a:ext cx="197134" cy="243388"/>
              </a:xfrm>
              <a:prstGeom prst="rect">
                <a:avLst/>
              </a:prstGeom>
              <a:noFill/>
              <a:ln>
                <a:noFill/>
              </a:ln>
            </p:spPr>
          </p:pic>
          <p:pic>
            <p:nvPicPr>
              <p:cNvPr id="16417" name="Google Shape;16417;p598" descr="clipped result image"/>
              <p:cNvPicPr preferRelativeResize="0"/>
              <p:nvPr/>
            </p:nvPicPr>
            <p:blipFill rotWithShape="1">
              <a:blip r:embed="rId6">
                <a:alphaModFix/>
              </a:blip>
              <a:srcRect l="81129" t="50000"/>
              <a:stretch/>
            </p:blipFill>
            <p:spPr>
              <a:xfrm>
                <a:off x="9170710" y="-3139098"/>
                <a:ext cx="212514" cy="283388"/>
              </a:xfrm>
              <a:prstGeom prst="rect">
                <a:avLst/>
              </a:prstGeom>
              <a:noFill/>
              <a:ln>
                <a:noFill/>
              </a:ln>
            </p:spPr>
          </p:pic>
          <p:pic>
            <p:nvPicPr>
              <p:cNvPr id="16418" name="Google Shape;16418;p598" descr="clipped result image"/>
              <p:cNvPicPr preferRelativeResize="0"/>
              <p:nvPr/>
            </p:nvPicPr>
            <p:blipFill rotWithShape="1">
              <a:blip r:embed="rId6">
                <a:alphaModFix/>
              </a:blip>
              <a:srcRect l="81129" b="50000"/>
              <a:stretch/>
            </p:blipFill>
            <p:spPr>
              <a:xfrm>
                <a:off x="9124135" y="-2696417"/>
                <a:ext cx="212514" cy="283387"/>
              </a:xfrm>
              <a:prstGeom prst="rect">
                <a:avLst/>
              </a:prstGeom>
              <a:noFill/>
              <a:ln>
                <a:noFill/>
              </a:ln>
            </p:spPr>
          </p:pic>
          <p:pic>
            <p:nvPicPr>
              <p:cNvPr id="16419" name="Google Shape;16419;p598" descr="clipped result image"/>
              <p:cNvPicPr preferRelativeResize="0"/>
              <p:nvPr/>
            </p:nvPicPr>
            <p:blipFill rotWithShape="1">
              <a:blip r:embed="rId6">
                <a:alphaModFix/>
              </a:blip>
              <a:srcRect t="50000" r="78397"/>
              <a:stretch/>
            </p:blipFill>
            <p:spPr>
              <a:xfrm>
                <a:off x="8082486" y="-2703073"/>
                <a:ext cx="243272" cy="283387"/>
              </a:xfrm>
              <a:prstGeom prst="rect">
                <a:avLst/>
              </a:prstGeom>
              <a:noFill/>
              <a:ln>
                <a:noFill/>
              </a:ln>
            </p:spPr>
          </p:pic>
          <p:pic>
            <p:nvPicPr>
              <p:cNvPr id="16420" name="Google Shape;16420;p598" descr="clipped result image"/>
              <p:cNvPicPr preferRelativeResize="0"/>
              <p:nvPr/>
            </p:nvPicPr>
            <p:blipFill rotWithShape="1">
              <a:blip r:embed="rId6">
                <a:alphaModFix/>
              </a:blip>
              <a:srcRect l="55371" r="19675" b="54481"/>
              <a:stretch/>
            </p:blipFill>
            <p:spPr>
              <a:xfrm>
                <a:off x="8613038" y="-2540296"/>
                <a:ext cx="281023" cy="257987"/>
              </a:xfrm>
              <a:prstGeom prst="rect">
                <a:avLst/>
              </a:prstGeom>
              <a:noFill/>
              <a:ln>
                <a:noFill/>
              </a:ln>
            </p:spPr>
          </p:pic>
          <p:pic>
            <p:nvPicPr>
              <p:cNvPr id="16421" name="Google Shape;16421;p598" descr="clipped result image"/>
              <p:cNvPicPr preferRelativeResize="0"/>
              <p:nvPr/>
            </p:nvPicPr>
            <p:blipFill rotWithShape="1">
              <a:blip r:embed="rId6">
                <a:alphaModFix/>
              </a:blip>
              <a:srcRect r="76226" b="53624"/>
              <a:stretch/>
            </p:blipFill>
            <p:spPr>
              <a:xfrm>
                <a:off x="7953071" y="-3068792"/>
                <a:ext cx="267738" cy="262848"/>
              </a:xfrm>
              <a:prstGeom prst="rect">
                <a:avLst/>
              </a:prstGeom>
              <a:noFill/>
              <a:ln>
                <a:noFill/>
              </a:ln>
            </p:spPr>
          </p:pic>
          <p:pic>
            <p:nvPicPr>
              <p:cNvPr id="16422" name="Google Shape;16422;p598" descr="clipped result image"/>
              <p:cNvPicPr preferRelativeResize="0"/>
              <p:nvPr/>
            </p:nvPicPr>
            <p:blipFill rotWithShape="1">
              <a:blip r:embed="rId6">
                <a:alphaModFix/>
              </a:blip>
              <a:srcRect l="56425" t="57057" r="26069"/>
              <a:stretch/>
            </p:blipFill>
            <p:spPr>
              <a:xfrm>
                <a:off x="8969912" y="-2089302"/>
                <a:ext cx="197134" cy="243388"/>
              </a:xfrm>
              <a:prstGeom prst="rect">
                <a:avLst/>
              </a:prstGeom>
              <a:noFill/>
              <a:ln>
                <a:noFill/>
              </a:ln>
            </p:spPr>
          </p:pic>
          <p:pic>
            <p:nvPicPr>
              <p:cNvPr id="16423" name="Google Shape;16423;p598" descr="clipped result image"/>
              <p:cNvPicPr preferRelativeResize="0"/>
              <p:nvPr/>
            </p:nvPicPr>
            <p:blipFill rotWithShape="1">
              <a:blip r:embed="rId6">
                <a:alphaModFix/>
              </a:blip>
              <a:srcRect l="81129" t="50000"/>
              <a:stretch/>
            </p:blipFill>
            <p:spPr>
              <a:xfrm>
                <a:off x="8613038" y="-3239014"/>
                <a:ext cx="212514" cy="283388"/>
              </a:xfrm>
              <a:prstGeom prst="rect">
                <a:avLst/>
              </a:prstGeom>
              <a:noFill/>
              <a:ln>
                <a:noFill/>
              </a:ln>
            </p:spPr>
          </p:pic>
        </p:grpSp>
      </p:gr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Shape 16427"/>
        <p:cNvGrpSpPr/>
        <p:nvPr/>
      </p:nvGrpSpPr>
      <p:grpSpPr>
        <a:xfrm>
          <a:off x="0" y="0"/>
          <a:ext cx="0" cy="0"/>
          <a:chOff x="0" y="0"/>
          <a:chExt cx="0" cy="0"/>
        </a:xfrm>
      </p:grpSpPr>
      <p:pic>
        <p:nvPicPr>
          <p:cNvPr id="16428" name="Google Shape;16428;p599"/>
          <p:cNvPicPr preferRelativeResize="0"/>
          <p:nvPr/>
        </p:nvPicPr>
        <p:blipFill>
          <a:blip r:embed="rId3">
            <a:alphaModFix/>
          </a:blip>
          <a:stretch>
            <a:fillRect/>
          </a:stretch>
        </p:blipFill>
        <p:spPr>
          <a:xfrm>
            <a:off x="152400" y="152400"/>
            <a:ext cx="8839201" cy="4801268"/>
          </a:xfrm>
          <a:prstGeom prst="rect">
            <a:avLst/>
          </a:prstGeom>
          <a:noFill/>
          <a:ln>
            <a:noFill/>
          </a:ln>
        </p:spPr>
      </p:pic>
      <p:sp>
        <p:nvSpPr>
          <p:cNvPr id="16429" name="Google Shape;16429;p599"/>
          <p:cNvSpPr txBox="1"/>
          <p:nvPr/>
        </p:nvSpPr>
        <p:spPr>
          <a:xfrm>
            <a:off x="6095350" y="2457450"/>
            <a:ext cx="1744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highlight>
                  <a:srgbClr val="FFFF00"/>
                </a:highlight>
              </a:rPr>
              <a:t>Just an antihistamine at low dose</a:t>
            </a:r>
            <a:endParaRPr sz="1200">
              <a:highlight>
                <a:srgbClr val="FFFF00"/>
              </a:highlight>
            </a:endParaRPr>
          </a:p>
        </p:txBody>
      </p:sp>
      <p:sp>
        <p:nvSpPr>
          <p:cNvPr id="16430" name="Google Shape;16430;p599"/>
          <p:cNvSpPr/>
          <p:nvPr/>
        </p:nvSpPr>
        <p:spPr>
          <a:xfrm rot="6693284">
            <a:off x="6566980" y="1402956"/>
            <a:ext cx="672855" cy="409737"/>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1" name="Google Shape;16431;p599"/>
          <p:cNvSpPr/>
          <p:nvPr/>
        </p:nvSpPr>
        <p:spPr>
          <a:xfrm rot="6693143">
            <a:off x="1299906" y="307398"/>
            <a:ext cx="1512447" cy="1256287"/>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32" name="Google Shape;16432;p599"/>
          <p:cNvGrpSpPr/>
          <p:nvPr/>
        </p:nvGrpSpPr>
        <p:grpSpPr>
          <a:xfrm>
            <a:off x="7949405" y="152403"/>
            <a:ext cx="1042197" cy="690333"/>
            <a:chOff x="7601531" y="-3239014"/>
            <a:chExt cx="3200850" cy="2120188"/>
          </a:xfrm>
        </p:grpSpPr>
        <p:grpSp>
          <p:nvGrpSpPr>
            <p:cNvPr id="16433" name="Google Shape;16433;p599"/>
            <p:cNvGrpSpPr/>
            <p:nvPr/>
          </p:nvGrpSpPr>
          <p:grpSpPr>
            <a:xfrm>
              <a:off x="7601531" y="-3048797"/>
              <a:ext cx="3200850" cy="1929971"/>
              <a:chOff x="2748118" y="-1141465"/>
              <a:chExt cx="3200850" cy="1929971"/>
            </a:xfrm>
          </p:grpSpPr>
          <p:pic>
            <p:nvPicPr>
              <p:cNvPr id="16434" name="Google Shape;16434;p599" descr="A picture containing photo, sitting, front, different&#10;&#10;Description automatically generated"/>
              <p:cNvPicPr preferRelativeResize="0"/>
              <p:nvPr/>
            </p:nvPicPr>
            <p:blipFill rotWithShape="1">
              <a:blip r:embed="rId4">
                <a:alphaModFix/>
              </a:blip>
              <a:srcRect r="51927" b="51186"/>
              <a:stretch/>
            </p:blipFill>
            <p:spPr>
              <a:xfrm>
                <a:off x="3233528" y="-978235"/>
                <a:ext cx="2715440" cy="1766742"/>
              </a:xfrm>
              <a:prstGeom prst="rect">
                <a:avLst/>
              </a:prstGeom>
              <a:noFill/>
              <a:ln>
                <a:noFill/>
              </a:ln>
            </p:spPr>
          </p:pic>
          <p:pic>
            <p:nvPicPr>
              <p:cNvPr id="16435" name="Google Shape;16435;p599" descr="clipped result image"/>
              <p:cNvPicPr preferRelativeResize="0"/>
              <p:nvPr/>
            </p:nvPicPr>
            <p:blipFill rotWithShape="1">
              <a:blip r:embed="rId5">
                <a:alphaModFix/>
              </a:blip>
              <a:srcRect/>
              <a:stretch/>
            </p:blipFill>
            <p:spPr>
              <a:xfrm>
                <a:off x="2748118" y="-1141465"/>
                <a:ext cx="2177710" cy="1216522"/>
              </a:xfrm>
              <a:prstGeom prst="rect">
                <a:avLst/>
              </a:prstGeom>
              <a:noFill/>
              <a:ln>
                <a:noFill/>
              </a:ln>
            </p:spPr>
          </p:pic>
        </p:grpSp>
        <p:grpSp>
          <p:nvGrpSpPr>
            <p:cNvPr id="16436" name="Google Shape;16436;p599"/>
            <p:cNvGrpSpPr/>
            <p:nvPr/>
          </p:nvGrpSpPr>
          <p:grpSpPr>
            <a:xfrm>
              <a:off x="7953071" y="-3239014"/>
              <a:ext cx="1430153" cy="1393100"/>
              <a:chOff x="7953071" y="-3239014"/>
              <a:chExt cx="1430153" cy="1393100"/>
            </a:xfrm>
          </p:grpSpPr>
          <p:pic>
            <p:nvPicPr>
              <p:cNvPr id="16437" name="Google Shape;16437;p599" descr="clipped result image"/>
              <p:cNvPicPr preferRelativeResize="0"/>
              <p:nvPr/>
            </p:nvPicPr>
            <p:blipFill rotWithShape="1">
              <a:blip r:embed="rId6">
                <a:alphaModFix/>
              </a:blip>
              <a:srcRect l="56425" t="57057" r="26069"/>
              <a:stretch/>
            </p:blipFill>
            <p:spPr>
              <a:xfrm>
                <a:off x="8227191" y="-2139761"/>
                <a:ext cx="197134" cy="243388"/>
              </a:xfrm>
              <a:prstGeom prst="rect">
                <a:avLst/>
              </a:prstGeom>
              <a:noFill/>
              <a:ln>
                <a:noFill/>
              </a:ln>
            </p:spPr>
          </p:pic>
          <p:pic>
            <p:nvPicPr>
              <p:cNvPr id="16438" name="Google Shape;16438;p599" descr="clipped result image"/>
              <p:cNvPicPr preferRelativeResize="0"/>
              <p:nvPr/>
            </p:nvPicPr>
            <p:blipFill rotWithShape="1">
              <a:blip r:embed="rId6">
                <a:alphaModFix/>
              </a:blip>
              <a:srcRect l="81129" t="50000"/>
              <a:stretch/>
            </p:blipFill>
            <p:spPr>
              <a:xfrm>
                <a:off x="9170710" y="-3139098"/>
                <a:ext cx="212514" cy="283388"/>
              </a:xfrm>
              <a:prstGeom prst="rect">
                <a:avLst/>
              </a:prstGeom>
              <a:noFill/>
              <a:ln>
                <a:noFill/>
              </a:ln>
            </p:spPr>
          </p:pic>
          <p:pic>
            <p:nvPicPr>
              <p:cNvPr id="16439" name="Google Shape;16439;p599" descr="clipped result image"/>
              <p:cNvPicPr preferRelativeResize="0"/>
              <p:nvPr/>
            </p:nvPicPr>
            <p:blipFill rotWithShape="1">
              <a:blip r:embed="rId6">
                <a:alphaModFix/>
              </a:blip>
              <a:srcRect l="81129" b="50000"/>
              <a:stretch/>
            </p:blipFill>
            <p:spPr>
              <a:xfrm>
                <a:off x="9124135" y="-2696417"/>
                <a:ext cx="212514" cy="283387"/>
              </a:xfrm>
              <a:prstGeom prst="rect">
                <a:avLst/>
              </a:prstGeom>
              <a:noFill/>
              <a:ln>
                <a:noFill/>
              </a:ln>
            </p:spPr>
          </p:pic>
          <p:pic>
            <p:nvPicPr>
              <p:cNvPr id="16440" name="Google Shape;16440;p599" descr="clipped result image"/>
              <p:cNvPicPr preferRelativeResize="0"/>
              <p:nvPr/>
            </p:nvPicPr>
            <p:blipFill rotWithShape="1">
              <a:blip r:embed="rId6">
                <a:alphaModFix/>
              </a:blip>
              <a:srcRect t="50000" r="78397"/>
              <a:stretch/>
            </p:blipFill>
            <p:spPr>
              <a:xfrm>
                <a:off x="8082486" y="-2703073"/>
                <a:ext cx="243272" cy="283387"/>
              </a:xfrm>
              <a:prstGeom prst="rect">
                <a:avLst/>
              </a:prstGeom>
              <a:noFill/>
              <a:ln>
                <a:noFill/>
              </a:ln>
            </p:spPr>
          </p:pic>
          <p:pic>
            <p:nvPicPr>
              <p:cNvPr id="16441" name="Google Shape;16441;p599" descr="clipped result image"/>
              <p:cNvPicPr preferRelativeResize="0"/>
              <p:nvPr/>
            </p:nvPicPr>
            <p:blipFill rotWithShape="1">
              <a:blip r:embed="rId6">
                <a:alphaModFix/>
              </a:blip>
              <a:srcRect l="55371" r="19675" b="54481"/>
              <a:stretch/>
            </p:blipFill>
            <p:spPr>
              <a:xfrm>
                <a:off x="8613038" y="-2540296"/>
                <a:ext cx="281023" cy="257987"/>
              </a:xfrm>
              <a:prstGeom prst="rect">
                <a:avLst/>
              </a:prstGeom>
              <a:noFill/>
              <a:ln>
                <a:noFill/>
              </a:ln>
            </p:spPr>
          </p:pic>
          <p:pic>
            <p:nvPicPr>
              <p:cNvPr id="16442" name="Google Shape;16442;p599" descr="clipped result image"/>
              <p:cNvPicPr preferRelativeResize="0"/>
              <p:nvPr/>
            </p:nvPicPr>
            <p:blipFill rotWithShape="1">
              <a:blip r:embed="rId6">
                <a:alphaModFix/>
              </a:blip>
              <a:srcRect r="76226" b="53624"/>
              <a:stretch/>
            </p:blipFill>
            <p:spPr>
              <a:xfrm>
                <a:off x="7953071" y="-3068792"/>
                <a:ext cx="267738" cy="262848"/>
              </a:xfrm>
              <a:prstGeom prst="rect">
                <a:avLst/>
              </a:prstGeom>
              <a:noFill/>
              <a:ln>
                <a:noFill/>
              </a:ln>
            </p:spPr>
          </p:pic>
          <p:pic>
            <p:nvPicPr>
              <p:cNvPr id="16443" name="Google Shape;16443;p599" descr="clipped result image"/>
              <p:cNvPicPr preferRelativeResize="0"/>
              <p:nvPr/>
            </p:nvPicPr>
            <p:blipFill rotWithShape="1">
              <a:blip r:embed="rId6">
                <a:alphaModFix/>
              </a:blip>
              <a:srcRect l="56425" t="57057" r="26069"/>
              <a:stretch/>
            </p:blipFill>
            <p:spPr>
              <a:xfrm>
                <a:off x="8969912" y="-2089302"/>
                <a:ext cx="197134" cy="243388"/>
              </a:xfrm>
              <a:prstGeom prst="rect">
                <a:avLst/>
              </a:prstGeom>
              <a:noFill/>
              <a:ln>
                <a:noFill/>
              </a:ln>
            </p:spPr>
          </p:pic>
          <p:pic>
            <p:nvPicPr>
              <p:cNvPr id="16444" name="Google Shape;16444;p599" descr="clipped result image"/>
              <p:cNvPicPr preferRelativeResize="0"/>
              <p:nvPr/>
            </p:nvPicPr>
            <p:blipFill rotWithShape="1">
              <a:blip r:embed="rId6">
                <a:alphaModFix/>
              </a:blip>
              <a:srcRect l="81129" t="50000"/>
              <a:stretch/>
            </p:blipFill>
            <p:spPr>
              <a:xfrm>
                <a:off x="8613038" y="-3239014"/>
                <a:ext cx="212514" cy="283388"/>
              </a:xfrm>
              <a:prstGeom prst="rect">
                <a:avLst/>
              </a:prstGeom>
              <a:noFill/>
              <a:ln>
                <a:noFill/>
              </a:ln>
            </p:spPr>
          </p:pic>
        </p:grpSp>
      </p:gr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Shape 16448"/>
        <p:cNvGrpSpPr/>
        <p:nvPr/>
      </p:nvGrpSpPr>
      <p:grpSpPr>
        <a:xfrm>
          <a:off x="0" y="0"/>
          <a:ext cx="0" cy="0"/>
          <a:chOff x="0" y="0"/>
          <a:chExt cx="0" cy="0"/>
        </a:xfrm>
      </p:grpSpPr>
      <p:grpSp>
        <p:nvGrpSpPr>
          <p:cNvPr id="16449" name="Google Shape;16449;p600"/>
          <p:cNvGrpSpPr/>
          <p:nvPr/>
        </p:nvGrpSpPr>
        <p:grpSpPr>
          <a:xfrm>
            <a:off x="4795576" y="1704965"/>
            <a:ext cx="3707725" cy="3181600"/>
            <a:chOff x="4692938" y="1375515"/>
            <a:chExt cx="3707725" cy="3181600"/>
          </a:xfrm>
        </p:grpSpPr>
        <p:pic>
          <p:nvPicPr>
            <p:cNvPr id="16450" name="Google Shape;16450;p600"/>
            <p:cNvPicPr preferRelativeResize="0"/>
            <p:nvPr/>
          </p:nvPicPr>
          <p:blipFill>
            <a:blip r:embed="rId3">
              <a:alphaModFix/>
            </a:blip>
            <a:stretch>
              <a:fillRect/>
            </a:stretch>
          </p:blipFill>
          <p:spPr>
            <a:xfrm>
              <a:off x="4692938" y="1375515"/>
              <a:ext cx="3707725" cy="3181600"/>
            </a:xfrm>
            <a:prstGeom prst="rect">
              <a:avLst/>
            </a:prstGeom>
            <a:noFill/>
            <a:ln>
              <a:noFill/>
            </a:ln>
          </p:spPr>
        </p:pic>
        <p:sp>
          <p:nvSpPr>
            <p:cNvPr id="16451" name="Google Shape;16451;p600"/>
            <p:cNvSpPr txBox="1"/>
            <p:nvPr/>
          </p:nvSpPr>
          <p:spPr>
            <a:xfrm>
              <a:off x="5656938" y="2821600"/>
              <a:ext cx="16365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lt1"/>
                  </a:solidFill>
                </a:rPr>
                <a:t>Amitriptyline</a:t>
              </a:r>
              <a:endParaRPr sz="1800" b="1">
                <a:solidFill>
                  <a:schemeClr val="lt1"/>
                </a:solidFill>
              </a:endParaRPr>
            </a:p>
            <a:p>
              <a:pPr marL="0" lvl="0" indent="0" algn="ctr" rtl="0">
                <a:spcBef>
                  <a:spcPts val="0"/>
                </a:spcBef>
                <a:spcAft>
                  <a:spcPts val="0"/>
                </a:spcAft>
                <a:buNone/>
              </a:pPr>
              <a:r>
                <a:rPr lang="en" sz="1800" b="1">
                  <a:solidFill>
                    <a:schemeClr val="lt1"/>
                  </a:solidFill>
                </a:rPr>
                <a:t>ELAVIL</a:t>
              </a:r>
              <a:endParaRPr sz="1800" b="1">
                <a:solidFill>
                  <a:schemeClr val="lt1"/>
                </a:solidFill>
              </a:endParaRPr>
            </a:p>
          </p:txBody>
        </p:sp>
      </p:grpSp>
      <p:sp>
        <p:nvSpPr>
          <p:cNvPr id="16452" name="Google Shape;16452;p600"/>
          <p:cNvSpPr/>
          <p:nvPr/>
        </p:nvSpPr>
        <p:spPr>
          <a:xfrm>
            <a:off x="6264100" y="2451650"/>
            <a:ext cx="618300" cy="594300"/>
          </a:xfrm>
          <a:prstGeom prst="ellipse">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3" name="Google Shape;16453;p600"/>
          <p:cNvSpPr txBox="1"/>
          <p:nvPr/>
        </p:nvSpPr>
        <p:spPr>
          <a:xfrm>
            <a:off x="5691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Tricyclic antidepressants (TCAs)</a:t>
            </a:r>
            <a:endParaRPr sz="1500" b="1"/>
          </a:p>
        </p:txBody>
      </p:sp>
      <p:grpSp>
        <p:nvGrpSpPr>
          <p:cNvPr id="16454" name="Google Shape;16454;p600"/>
          <p:cNvGrpSpPr/>
          <p:nvPr/>
        </p:nvGrpSpPr>
        <p:grpSpPr>
          <a:xfrm>
            <a:off x="8174205" y="114477"/>
            <a:ext cx="836480" cy="933248"/>
            <a:chOff x="477995" y="2993185"/>
            <a:chExt cx="1833581" cy="2045700"/>
          </a:xfrm>
        </p:grpSpPr>
        <p:pic>
          <p:nvPicPr>
            <p:cNvPr id="16455" name="Google Shape;16455;p600" descr="clipped result image"/>
            <p:cNvPicPr preferRelativeResize="0"/>
            <p:nvPr/>
          </p:nvPicPr>
          <p:blipFill rotWithShape="1">
            <a:blip r:embed="rId4">
              <a:alphaModFix amt="49000"/>
            </a:blip>
            <a:srcRect/>
            <a:stretch/>
          </p:blipFill>
          <p:spPr>
            <a:xfrm flipH="1">
              <a:off x="725749" y="3901156"/>
              <a:ext cx="1055172" cy="1137729"/>
            </a:xfrm>
            <a:prstGeom prst="rect">
              <a:avLst/>
            </a:prstGeom>
            <a:noFill/>
            <a:ln>
              <a:noFill/>
            </a:ln>
          </p:spPr>
        </p:pic>
        <p:pic>
          <p:nvPicPr>
            <p:cNvPr id="16456" name="Google Shape;16456;p600" descr="clipped result image"/>
            <p:cNvPicPr preferRelativeResize="0"/>
            <p:nvPr/>
          </p:nvPicPr>
          <p:blipFill rotWithShape="1">
            <a:blip r:embed="rId5">
              <a:alphaModFix amt="52000"/>
            </a:blip>
            <a:srcRect/>
            <a:stretch/>
          </p:blipFill>
          <p:spPr>
            <a:xfrm flipH="1">
              <a:off x="477995" y="4778274"/>
              <a:ext cx="463220" cy="231356"/>
            </a:xfrm>
            <a:prstGeom prst="rect">
              <a:avLst/>
            </a:prstGeom>
            <a:noFill/>
            <a:ln>
              <a:noFill/>
            </a:ln>
          </p:spPr>
        </p:pic>
        <p:pic>
          <p:nvPicPr>
            <p:cNvPr id="16457" name="Google Shape;16457;p600" descr="clipped result image"/>
            <p:cNvPicPr preferRelativeResize="0"/>
            <p:nvPr/>
          </p:nvPicPr>
          <p:blipFill rotWithShape="1">
            <a:blip r:embed="rId6">
              <a:alphaModFix/>
            </a:blip>
            <a:srcRect/>
            <a:stretch/>
          </p:blipFill>
          <p:spPr>
            <a:xfrm rot="1787639" flipH="1">
              <a:off x="1276196" y="3413082"/>
              <a:ext cx="664993" cy="782760"/>
            </a:xfrm>
            <a:prstGeom prst="rect">
              <a:avLst/>
            </a:prstGeom>
            <a:noFill/>
            <a:ln>
              <a:noFill/>
            </a:ln>
          </p:spPr>
        </p:pic>
        <p:pic>
          <p:nvPicPr>
            <p:cNvPr id="16458" name="Google Shape;16458;p600" descr="clipped result image"/>
            <p:cNvPicPr preferRelativeResize="0"/>
            <p:nvPr/>
          </p:nvPicPr>
          <p:blipFill rotWithShape="1">
            <a:blip r:embed="rId7">
              <a:alphaModFix/>
            </a:blip>
            <a:srcRect/>
            <a:stretch/>
          </p:blipFill>
          <p:spPr>
            <a:xfrm rot="2014353">
              <a:off x="1624265" y="3093549"/>
              <a:ext cx="556416" cy="641264"/>
            </a:xfrm>
            <a:prstGeom prst="rect">
              <a:avLst/>
            </a:prstGeom>
            <a:noFill/>
            <a:ln>
              <a:noFill/>
            </a:ln>
          </p:spPr>
        </p:pic>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p70"/>
          <p:cNvSpPr txBox="1"/>
          <p:nvPr/>
        </p:nvSpPr>
        <p:spPr>
          <a:xfrm>
            <a:off x="193175" y="93025"/>
            <a:ext cx="8346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The Five Targets of Psychotropic Drugs</a:t>
            </a:r>
            <a:endParaRPr sz="1600" b="1"/>
          </a:p>
        </p:txBody>
      </p:sp>
      <p:pic>
        <p:nvPicPr>
          <p:cNvPr id="959" name="Google Shape;959;p70"/>
          <p:cNvPicPr preferRelativeResize="0"/>
          <p:nvPr/>
        </p:nvPicPr>
        <p:blipFill rotWithShape="1">
          <a:blip r:embed="rId3">
            <a:alphaModFix/>
          </a:blip>
          <a:srcRect b="30113"/>
          <a:stretch/>
        </p:blipFill>
        <p:spPr>
          <a:xfrm>
            <a:off x="394700" y="711200"/>
            <a:ext cx="2421405" cy="1286650"/>
          </a:xfrm>
          <a:prstGeom prst="rect">
            <a:avLst/>
          </a:prstGeom>
          <a:noFill/>
          <a:ln>
            <a:noFill/>
          </a:ln>
        </p:spPr>
      </p:pic>
      <p:sp>
        <p:nvSpPr>
          <p:cNvPr id="960" name="Google Shape;960;p70"/>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Shape 16462"/>
        <p:cNvGrpSpPr/>
        <p:nvPr/>
      </p:nvGrpSpPr>
      <p:grpSpPr>
        <a:xfrm>
          <a:off x="0" y="0"/>
          <a:ext cx="0" cy="0"/>
          <a:chOff x="0" y="0"/>
          <a:chExt cx="0" cy="0"/>
        </a:xfrm>
      </p:grpSpPr>
      <p:grpSp>
        <p:nvGrpSpPr>
          <p:cNvPr id="16463" name="Google Shape;16463;p601"/>
          <p:cNvGrpSpPr/>
          <p:nvPr/>
        </p:nvGrpSpPr>
        <p:grpSpPr>
          <a:xfrm>
            <a:off x="4795576" y="611025"/>
            <a:ext cx="3707725" cy="4275540"/>
            <a:chOff x="4692938" y="281575"/>
            <a:chExt cx="3707725" cy="4275540"/>
          </a:xfrm>
        </p:grpSpPr>
        <p:pic>
          <p:nvPicPr>
            <p:cNvPr id="16464" name="Google Shape;16464;p601"/>
            <p:cNvPicPr preferRelativeResize="0"/>
            <p:nvPr/>
          </p:nvPicPr>
          <p:blipFill>
            <a:blip r:embed="rId3">
              <a:alphaModFix/>
            </a:blip>
            <a:stretch>
              <a:fillRect/>
            </a:stretch>
          </p:blipFill>
          <p:spPr>
            <a:xfrm>
              <a:off x="4692938" y="1375515"/>
              <a:ext cx="3707725" cy="3181600"/>
            </a:xfrm>
            <a:prstGeom prst="rect">
              <a:avLst/>
            </a:prstGeom>
            <a:noFill/>
            <a:ln>
              <a:noFill/>
            </a:ln>
          </p:spPr>
        </p:pic>
        <p:sp>
          <p:nvSpPr>
            <p:cNvPr id="16465" name="Google Shape;16465;p601"/>
            <p:cNvSpPr txBox="1"/>
            <p:nvPr/>
          </p:nvSpPr>
          <p:spPr>
            <a:xfrm>
              <a:off x="5656938" y="2821600"/>
              <a:ext cx="16365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lt1"/>
                  </a:solidFill>
                </a:rPr>
                <a:t>Amitriptyline</a:t>
              </a:r>
              <a:endParaRPr sz="1800" b="1">
                <a:solidFill>
                  <a:schemeClr val="lt1"/>
                </a:solidFill>
              </a:endParaRPr>
            </a:p>
            <a:p>
              <a:pPr marL="0" lvl="0" indent="0" algn="ctr" rtl="0">
                <a:spcBef>
                  <a:spcPts val="0"/>
                </a:spcBef>
                <a:spcAft>
                  <a:spcPts val="0"/>
                </a:spcAft>
                <a:buNone/>
              </a:pPr>
              <a:r>
                <a:rPr lang="en" sz="1800" b="1">
                  <a:solidFill>
                    <a:schemeClr val="lt1"/>
                  </a:solidFill>
                </a:rPr>
                <a:t>ELAVIL</a:t>
              </a:r>
              <a:endParaRPr sz="1800" b="1">
                <a:solidFill>
                  <a:schemeClr val="lt1"/>
                </a:solidFill>
              </a:endParaRPr>
            </a:p>
          </p:txBody>
        </p:sp>
        <p:sp>
          <p:nvSpPr>
            <p:cNvPr id="16466" name="Google Shape;16466;p601"/>
            <p:cNvSpPr txBox="1"/>
            <p:nvPr/>
          </p:nvSpPr>
          <p:spPr>
            <a:xfrm>
              <a:off x="5542575" y="281575"/>
              <a:ext cx="23280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a:t>
              </a:r>
              <a:endParaRPr sz="1200"/>
            </a:p>
            <a:p>
              <a:pPr marL="0" lvl="0" indent="0" algn="l" rtl="0">
                <a:spcBef>
                  <a:spcPts val="0"/>
                </a:spcBef>
                <a:spcAft>
                  <a:spcPts val="0"/>
                </a:spcAft>
                <a:buNone/>
              </a:pPr>
              <a:r>
                <a:rPr lang="en" sz="1200"/>
                <a:t>(levels increased by in</a:t>
              </a:r>
              <a:r>
                <a:rPr lang="en" sz="1200" b="1" u="sng"/>
                <a:t>H</a:t>
              </a:r>
              <a:r>
                <a:rPr lang="en" sz="1200"/>
                <a:t>ibitors of CYP2D6, CYP2C19)</a:t>
              </a:r>
              <a:endParaRPr sz="1200"/>
            </a:p>
            <a:p>
              <a:pPr marL="0" lvl="0" indent="0" algn="l" rtl="0">
                <a:spcBef>
                  <a:spcPts val="0"/>
                </a:spcBef>
                <a:spcAft>
                  <a:spcPts val="0"/>
                </a:spcAft>
                <a:buNone/>
              </a:pPr>
              <a:endParaRPr sz="900" b="1"/>
            </a:p>
          </p:txBody>
        </p:sp>
      </p:grpSp>
      <p:sp>
        <p:nvSpPr>
          <p:cNvPr id="16467" name="Google Shape;16467;p601"/>
          <p:cNvSpPr/>
          <p:nvPr/>
        </p:nvSpPr>
        <p:spPr>
          <a:xfrm>
            <a:off x="6264100" y="2451650"/>
            <a:ext cx="618300" cy="594300"/>
          </a:xfrm>
          <a:prstGeom prst="ellipse">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468" name="Google Shape;16468;p601"/>
          <p:cNvCxnSpPr/>
          <p:nvPr/>
        </p:nvCxnSpPr>
        <p:spPr>
          <a:xfrm>
            <a:off x="6573250" y="1268850"/>
            <a:ext cx="0" cy="1533600"/>
          </a:xfrm>
          <a:prstGeom prst="straightConnector1">
            <a:avLst/>
          </a:prstGeom>
          <a:noFill/>
          <a:ln w="9525" cap="flat" cmpd="sng">
            <a:solidFill>
              <a:schemeClr val="dk2"/>
            </a:solidFill>
            <a:prstDash val="solid"/>
            <a:round/>
            <a:headEnd type="none" w="med" len="med"/>
            <a:tailEnd type="triangle" w="med" len="med"/>
          </a:ln>
        </p:spPr>
      </p:cxnSp>
      <p:sp>
        <p:nvSpPr>
          <p:cNvPr id="16469" name="Google Shape;16469;p601"/>
          <p:cNvSpPr txBox="1"/>
          <p:nvPr/>
        </p:nvSpPr>
        <p:spPr>
          <a:xfrm>
            <a:off x="5691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Tricyclic antidepressants (TCAs)</a:t>
            </a:r>
            <a:endParaRPr sz="1500" b="1"/>
          </a:p>
        </p:txBody>
      </p:sp>
      <p:grpSp>
        <p:nvGrpSpPr>
          <p:cNvPr id="16470" name="Google Shape;16470;p601"/>
          <p:cNvGrpSpPr/>
          <p:nvPr/>
        </p:nvGrpSpPr>
        <p:grpSpPr>
          <a:xfrm>
            <a:off x="8174205" y="114477"/>
            <a:ext cx="836480" cy="933248"/>
            <a:chOff x="477995" y="2993185"/>
            <a:chExt cx="1833581" cy="2045700"/>
          </a:xfrm>
        </p:grpSpPr>
        <p:pic>
          <p:nvPicPr>
            <p:cNvPr id="16471" name="Google Shape;16471;p601" descr="clipped result image"/>
            <p:cNvPicPr preferRelativeResize="0"/>
            <p:nvPr/>
          </p:nvPicPr>
          <p:blipFill rotWithShape="1">
            <a:blip r:embed="rId4">
              <a:alphaModFix amt="49000"/>
            </a:blip>
            <a:srcRect/>
            <a:stretch/>
          </p:blipFill>
          <p:spPr>
            <a:xfrm flipH="1">
              <a:off x="725749" y="3901156"/>
              <a:ext cx="1055172" cy="1137729"/>
            </a:xfrm>
            <a:prstGeom prst="rect">
              <a:avLst/>
            </a:prstGeom>
            <a:noFill/>
            <a:ln>
              <a:noFill/>
            </a:ln>
          </p:spPr>
        </p:pic>
        <p:pic>
          <p:nvPicPr>
            <p:cNvPr id="16472" name="Google Shape;16472;p601" descr="clipped result image"/>
            <p:cNvPicPr preferRelativeResize="0"/>
            <p:nvPr/>
          </p:nvPicPr>
          <p:blipFill rotWithShape="1">
            <a:blip r:embed="rId5">
              <a:alphaModFix amt="52000"/>
            </a:blip>
            <a:srcRect/>
            <a:stretch/>
          </p:blipFill>
          <p:spPr>
            <a:xfrm flipH="1">
              <a:off x="477995" y="4778274"/>
              <a:ext cx="463220" cy="231356"/>
            </a:xfrm>
            <a:prstGeom prst="rect">
              <a:avLst/>
            </a:prstGeom>
            <a:noFill/>
            <a:ln>
              <a:noFill/>
            </a:ln>
          </p:spPr>
        </p:pic>
        <p:pic>
          <p:nvPicPr>
            <p:cNvPr id="16473" name="Google Shape;16473;p601" descr="clipped result image"/>
            <p:cNvPicPr preferRelativeResize="0"/>
            <p:nvPr/>
          </p:nvPicPr>
          <p:blipFill rotWithShape="1">
            <a:blip r:embed="rId6">
              <a:alphaModFix/>
            </a:blip>
            <a:srcRect/>
            <a:stretch/>
          </p:blipFill>
          <p:spPr>
            <a:xfrm rot="1787639" flipH="1">
              <a:off x="1276196" y="3413082"/>
              <a:ext cx="664993" cy="782760"/>
            </a:xfrm>
            <a:prstGeom prst="rect">
              <a:avLst/>
            </a:prstGeom>
            <a:noFill/>
            <a:ln>
              <a:noFill/>
            </a:ln>
          </p:spPr>
        </p:pic>
        <p:pic>
          <p:nvPicPr>
            <p:cNvPr id="16474" name="Google Shape;16474;p601" descr="clipped result image"/>
            <p:cNvPicPr preferRelativeResize="0"/>
            <p:nvPr/>
          </p:nvPicPr>
          <p:blipFill rotWithShape="1">
            <a:blip r:embed="rId7">
              <a:alphaModFix/>
            </a:blip>
            <a:srcRect/>
            <a:stretch/>
          </p:blipFill>
          <p:spPr>
            <a:xfrm rot="2014353">
              <a:off x="1624265" y="3093549"/>
              <a:ext cx="556416" cy="641264"/>
            </a:xfrm>
            <a:prstGeom prst="rect">
              <a:avLst/>
            </a:prstGeom>
            <a:noFill/>
            <a:ln>
              <a:noFill/>
            </a:ln>
          </p:spPr>
        </p:pic>
      </p:gr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Shape 16478"/>
        <p:cNvGrpSpPr/>
        <p:nvPr/>
      </p:nvGrpSpPr>
      <p:grpSpPr>
        <a:xfrm>
          <a:off x="0" y="0"/>
          <a:ext cx="0" cy="0"/>
          <a:chOff x="0" y="0"/>
          <a:chExt cx="0" cy="0"/>
        </a:xfrm>
      </p:grpSpPr>
      <p:grpSp>
        <p:nvGrpSpPr>
          <p:cNvPr id="16479" name="Google Shape;16479;p602"/>
          <p:cNvGrpSpPr/>
          <p:nvPr/>
        </p:nvGrpSpPr>
        <p:grpSpPr>
          <a:xfrm>
            <a:off x="4793213" y="611025"/>
            <a:ext cx="3707725" cy="4275540"/>
            <a:chOff x="4692938" y="281575"/>
            <a:chExt cx="3707725" cy="4275540"/>
          </a:xfrm>
        </p:grpSpPr>
        <p:pic>
          <p:nvPicPr>
            <p:cNvPr id="16480" name="Google Shape;16480;p602"/>
            <p:cNvPicPr preferRelativeResize="0"/>
            <p:nvPr/>
          </p:nvPicPr>
          <p:blipFill>
            <a:blip r:embed="rId3">
              <a:alphaModFix/>
            </a:blip>
            <a:stretch>
              <a:fillRect/>
            </a:stretch>
          </p:blipFill>
          <p:spPr>
            <a:xfrm>
              <a:off x="4692938" y="1375515"/>
              <a:ext cx="3707725" cy="3181600"/>
            </a:xfrm>
            <a:prstGeom prst="rect">
              <a:avLst/>
            </a:prstGeom>
            <a:noFill/>
            <a:ln>
              <a:noFill/>
            </a:ln>
          </p:spPr>
        </p:pic>
        <p:sp>
          <p:nvSpPr>
            <p:cNvPr id="16481" name="Google Shape;16481;p602"/>
            <p:cNvSpPr txBox="1"/>
            <p:nvPr/>
          </p:nvSpPr>
          <p:spPr>
            <a:xfrm>
              <a:off x="5542575" y="281575"/>
              <a:ext cx="23280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a:t>
              </a:r>
              <a:endParaRPr sz="1200"/>
            </a:p>
            <a:p>
              <a:pPr marL="0" lvl="0" indent="0" algn="l" rtl="0">
                <a:spcBef>
                  <a:spcPts val="0"/>
                </a:spcBef>
                <a:spcAft>
                  <a:spcPts val="0"/>
                </a:spcAft>
                <a:buNone/>
              </a:pPr>
              <a:r>
                <a:rPr lang="en" sz="1200"/>
                <a:t>(levels increased by in</a:t>
              </a:r>
              <a:r>
                <a:rPr lang="en" sz="1200" b="1" u="sng"/>
                <a:t>H</a:t>
              </a:r>
              <a:r>
                <a:rPr lang="en" sz="1200"/>
                <a:t>ibitors of CYP2D6, CYP2C19)</a:t>
              </a:r>
              <a:endParaRPr sz="1200"/>
            </a:p>
            <a:p>
              <a:pPr marL="0" lvl="0" indent="0" algn="l" rtl="0">
                <a:spcBef>
                  <a:spcPts val="0"/>
                </a:spcBef>
                <a:spcAft>
                  <a:spcPts val="0"/>
                </a:spcAft>
                <a:buNone/>
              </a:pPr>
              <a:endParaRPr sz="900" b="1"/>
            </a:p>
          </p:txBody>
        </p:sp>
      </p:grpSp>
      <p:grpSp>
        <p:nvGrpSpPr>
          <p:cNvPr id="16482" name="Google Shape;16482;p602"/>
          <p:cNvGrpSpPr/>
          <p:nvPr/>
        </p:nvGrpSpPr>
        <p:grpSpPr>
          <a:xfrm>
            <a:off x="494288" y="988063"/>
            <a:ext cx="3804401" cy="3761309"/>
            <a:chOff x="2267650" y="551620"/>
            <a:chExt cx="4522051" cy="4470830"/>
          </a:xfrm>
        </p:grpSpPr>
        <p:grpSp>
          <p:nvGrpSpPr>
            <p:cNvPr id="16483" name="Google Shape;16483;p602"/>
            <p:cNvGrpSpPr/>
            <p:nvPr/>
          </p:nvGrpSpPr>
          <p:grpSpPr>
            <a:xfrm>
              <a:off x="2998732" y="551620"/>
              <a:ext cx="2286579" cy="1911049"/>
              <a:chOff x="-2521759" y="897403"/>
              <a:chExt cx="1477500" cy="1089600"/>
            </a:xfrm>
          </p:grpSpPr>
          <p:sp>
            <p:nvSpPr>
              <p:cNvPr id="16484" name="Google Shape;16484;p602"/>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485" name="Google Shape;16485;p602"/>
              <p:cNvGrpSpPr/>
              <p:nvPr/>
            </p:nvGrpSpPr>
            <p:grpSpPr>
              <a:xfrm>
                <a:off x="-2127414" y="1275205"/>
                <a:ext cx="688733" cy="700658"/>
                <a:chOff x="40123" y="-1583761"/>
                <a:chExt cx="688733" cy="1109689"/>
              </a:xfrm>
            </p:grpSpPr>
            <p:grpSp>
              <p:nvGrpSpPr>
                <p:cNvPr id="16486" name="Google Shape;16486;p602"/>
                <p:cNvGrpSpPr/>
                <p:nvPr/>
              </p:nvGrpSpPr>
              <p:grpSpPr>
                <a:xfrm>
                  <a:off x="45124" y="-1327179"/>
                  <a:ext cx="683733" cy="853107"/>
                  <a:chOff x="597574" y="1930371"/>
                  <a:chExt cx="683733" cy="853107"/>
                </a:xfrm>
              </p:grpSpPr>
              <p:grpSp>
                <p:nvGrpSpPr>
                  <p:cNvPr id="16487" name="Google Shape;16487;p602"/>
                  <p:cNvGrpSpPr/>
                  <p:nvPr/>
                </p:nvGrpSpPr>
                <p:grpSpPr>
                  <a:xfrm rot="-5400000">
                    <a:off x="640721" y="2142893"/>
                    <a:ext cx="600335" cy="680836"/>
                    <a:chOff x="15239716" y="-12996420"/>
                    <a:chExt cx="1868456" cy="2463229"/>
                  </a:xfrm>
                </p:grpSpPr>
                <p:pic>
                  <p:nvPicPr>
                    <p:cNvPr id="16488" name="Google Shape;16488;p602" descr="clipped result image"/>
                    <p:cNvPicPr preferRelativeResize="0"/>
                    <p:nvPr/>
                  </p:nvPicPr>
                  <p:blipFill rotWithShape="1">
                    <a:blip r:embed="rId4">
                      <a:alphaModFix/>
                    </a:blip>
                    <a:srcRect/>
                    <a:stretch/>
                  </p:blipFill>
                  <p:spPr>
                    <a:xfrm>
                      <a:off x="16010045" y="-12996420"/>
                      <a:ext cx="1098127" cy="2458497"/>
                    </a:xfrm>
                    <a:prstGeom prst="rect">
                      <a:avLst/>
                    </a:prstGeom>
                    <a:noFill/>
                    <a:ln>
                      <a:noFill/>
                    </a:ln>
                  </p:spPr>
                </p:pic>
                <p:pic>
                  <p:nvPicPr>
                    <p:cNvPr id="16489" name="Google Shape;16489;p602" descr="clipped result image"/>
                    <p:cNvPicPr preferRelativeResize="0"/>
                    <p:nvPr/>
                  </p:nvPicPr>
                  <p:blipFill rotWithShape="1">
                    <a:blip r:embed="rId5">
                      <a:alphaModFix/>
                    </a:blip>
                    <a:srcRect/>
                    <a:stretch/>
                  </p:blipFill>
                  <p:spPr>
                    <a:xfrm>
                      <a:off x="15239716" y="-12991688"/>
                      <a:ext cx="1106322" cy="2458497"/>
                    </a:xfrm>
                    <a:prstGeom prst="rect">
                      <a:avLst/>
                    </a:prstGeom>
                    <a:noFill/>
                    <a:ln>
                      <a:noFill/>
                    </a:ln>
                  </p:spPr>
                </p:pic>
              </p:grpSp>
              <p:pic>
                <p:nvPicPr>
                  <p:cNvPr id="16490" name="Google Shape;16490;p602" descr="clipped result image"/>
                  <p:cNvPicPr preferRelativeResize="0"/>
                  <p:nvPr/>
                </p:nvPicPr>
                <p:blipFill rotWithShape="1">
                  <a:blip r:embed="rId6">
                    <a:alphaModFix/>
                  </a:blip>
                  <a:srcRect/>
                  <a:stretch/>
                </p:blipFill>
                <p:spPr>
                  <a:xfrm rot="-5400000">
                    <a:off x="760924" y="1767021"/>
                    <a:ext cx="352828" cy="679529"/>
                  </a:xfrm>
                  <a:prstGeom prst="rect">
                    <a:avLst/>
                  </a:prstGeom>
                  <a:noFill/>
                  <a:ln>
                    <a:noFill/>
                  </a:ln>
                </p:spPr>
              </p:pic>
            </p:grpSp>
            <p:pic>
              <p:nvPicPr>
                <p:cNvPr id="16491" name="Google Shape;16491;p602" descr="clipped result image"/>
                <p:cNvPicPr preferRelativeResize="0"/>
                <p:nvPr/>
              </p:nvPicPr>
              <p:blipFill rotWithShape="1">
                <a:blip r:embed="rId7">
                  <a:alphaModFix/>
                </a:blip>
                <a:srcRect/>
                <a:stretch/>
              </p:blipFill>
              <p:spPr>
                <a:xfrm rot="-5400000">
                  <a:off x="203473" y="-1747111"/>
                  <a:ext cx="352828" cy="679529"/>
                </a:xfrm>
                <a:prstGeom prst="rect">
                  <a:avLst/>
                </a:prstGeom>
                <a:noFill/>
                <a:ln>
                  <a:noFill/>
                </a:ln>
              </p:spPr>
            </p:pic>
          </p:grpSp>
        </p:grpSp>
        <p:grpSp>
          <p:nvGrpSpPr>
            <p:cNvPr id="16492" name="Google Shape;16492;p602"/>
            <p:cNvGrpSpPr/>
            <p:nvPr/>
          </p:nvGrpSpPr>
          <p:grpSpPr>
            <a:xfrm>
              <a:off x="2267650" y="2089364"/>
              <a:ext cx="4522051" cy="2933086"/>
              <a:chOff x="3363025" y="1022851"/>
              <a:chExt cx="4522051" cy="2933086"/>
            </a:xfrm>
          </p:grpSpPr>
          <p:pic>
            <p:nvPicPr>
              <p:cNvPr id="16493" name="Google Shape;16493;p602"/>
              <p:cNvPicPr preferRelativeResize="0"/>
              <p:nvPr/>
            </p:nvPicPr>
            <p:blipFill>
              <a:blip r:embed="rId8">
                <a:alphaModFix/>
              </a:blip>
              <a:stretch>
                <a:fillRect/>
              </a:stretch>
            </p:blipFill>
            <p:spPr>
              <a:xfrm>
                <a:off x="3363025" y="1022851"/>
                <a:ext cx="4522051" cy="2933086"/>
              </a:xfrm>
              <a:prstGeom prst="rect">
                <a:avLst/>
              </a:prstGeom>
              <a:noFill/>
              <a:ln>
                <a:noFill/>
              </a:ln>
            </p:spPr>
          </p:pic>
          <p:sp>
            <p:nvSpPr>
              <p:cNvPr id="16494" name="Google Shape;16494;p602"/>
              <p:cNvSpPr txBox="1"/>
              <p:nvPr/>
            </p:nvSpPr>
            <p:spPr>
              <a:xfrm rot="24443">
                <a:off x="4187186" y="22129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PROZAC</a:t>
                </a:r>
                <a:endParaRPr sz="1800" b="1"/>
              </a:p>
            </p:txBody>
          </p:sp>
        </p:grpSp>
        <p:sp>
          <p:nvSpPr>
            <p:cNvPr id="16495" name="Google Shape;16495;p602"/>
            <p:cNvSpPr txBox="1"/>
            <p:nvPr/>
          </p:nvSpPr>
          <p:spPr>
            <a:xfrm>
              <a:off x="3836373" y="744885"/>
              <a:ext cx="1598400" cy="47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sp>
        <p:nvSpPr>
          <p:cNvPr id="16496" name="Google Shape;16496;p602"/>
          <p:cNvSpPr/>
          <p:nvPr/>
        </p:nvSpPr>
        <p:spPr>
          <a:xfrm>
            <a:off x="6264100" y="2451650"/>
            <a:ext cx="618300" cy="594300"/>
          </a:xfrm>
          <a:prstGeom prst="ellipse">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497" name="Google Shape;16497;p602"/>
          <p:cNvPicPr preferRelativeResize="0"/>
          <p:nvPr/>
        </p:nvPicPr>
        <p:blipFill>
          <a:blip r:embed="rId9">
            <a:alphaModFix/>
          </a:blip>
          <a:stretch>
            <a:fillRect/>
          </a:stretch>
        </p:blipFill>
        <p:spPr>
          <a:xfrm>
            <a:off x="3591550" y="275875"/>
            <a:ext cx="1752950" cy="1752950"/>
          </a:xfrm>
          <a:prstGeom prst="rect">
            <a:avLst/>
          </a:prstGeom>
          <a:noFill/>
          <a:ln>
            <a:noFill/>
          </a:ln>
        </p:spPr>
      </p:pic>
      <p:cxnSp>
        <p:nvCxnSpPr>
          <p:cNvPr id="16498" name="Google Shape;16498;p602"/>
          <p:cNvCxnSpPr/>
          <p:nvPr/>
        </p:nvCxnSpPr>
        <p:spPr>
          <a:xfrm>
            <a:off x="6573250" y="1268850"/>
            <a:ext cx="0" cy="1533600"/>
          </a:xfrm>
          <a:prstGeom prst="straightConnector1">
            <a:avLst/>
          </a:prstGeom>
          <a:noFill/>
          <a:ln w="9525" cap="flat" cmpd="sng">
            <a:solidFill>
              <a:schemeClr val="dk2"/>
            </a:solidFill>
            <a:prstDash val="solid"/>
            <a:round/>
            <a:headEnd type="none" w="med" len="med"/>
            <a:tailEnd type="triangle" w="med" len="med"/>
          </a:ln>
        </p:spPr>
      </p:cxnSp>
      <p:sp>
        <p:nvSpPr>
          <p:cNvPr id="16499" name="Google Shape;16499;p602"/>
          <p:cNvSpPr txBox="1"/>
          <p:nvPr/>
        </p:nvSpPr>
        <p:spPr>
          <a:xfrm>
            <a:off x="5691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Pharmacokinetic interaction</a:t>
            </a:r>
            <a:endParaRPr sz="1500" b="1"/>
          </a:p>
        </p:txBody>
      </p:sp>
      <p:sp>
        <p:nvSpPr>
          <p:cNvPr id="16500" name="Google Shape;16500;p602"/>
          <p:cNvSpPr txBox="1"/>
          <p:nvPr/>
        </p:nvSpPr>
        <p:spPr>
          <a:xfrm>
            <a:off x="5759575" y="3151050"/>
            <a:ext cx="16365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lt1"/>
                </a:solidFill>
              </a:rPr>
              <a:t>Amitriptyline</a:t>
            </a:r>
            <a:endParaRPr sz="1800" b="1">
              <a:solidFill>
                <a:schemeClr val="lt1"/>
              </a:solidFill>
            </a:endParaRPr>
          </a:p>
          <a:p>
            <a:pPr marL="0" lvl="0" indent="0" algn="ctr" rtl="0">
              <a:spcBef>
                <a:spcPts val="0"/>
              </a:spcBef>
              <a:spcAft>
                <a:spcPts val="0"/>
              </a:spcAft>
              <a:buNone/>
            </a:pPr>
            <a:r>
              <a:rPr lang="en" sz="1800" b="1">
                <a:solidFill>
                  <a:schemeClr val="lt1"/>
                </a:solidFill>
              </a:rPr>
              <a:t>ELAVIL</a:t>
            </a:r>
            <a:endParaRPr sz="1800" b="1">
              <a:solidFill>
                <a:schemeClr val="lt1"/>
              </a:solidFill>
            </a:endParaRPr>
          </a:p>
        </p:txBody>
      </p:sp>
      <p:pic>
        <p:nvPicPr>
          <p:cNvPr id="16501" name="Google Shape;16501;p602"/>
          <p:cNvPicPr preferRelativeResize="0"/>
          <p:nvPr/>
        </p:nvPicPr>
        <p:blipFill>
          <a:blip r:embed="rId9">
            <a:alphaModFix/>
          </a:blip>
          <a:stretch>
            <a:fillRect/>
          </a:stretch>
        </p:blipFill>
        <p:spPr>
          <a:xfrm>
            <a:off x="153675" y="114475"/>
            <a:ext cx="415501" cy="415501"/>
          </a:xfrm>
          <a:prstGeom prst="rect">
            <a:avLst/>
          </a:prstGeom>
          <a:noFill/>
          <a:ln>
            <a:noFill/>
          </a:ln>
        </p:spPr>
      </p:pic>
      <p:pic>
        <p:nvPicPr>
          <p:cNvPr id="16502" name="Google Shape;16502;p602" descr="clipped result image"/>
          <p:cNvPicPr preferRelativeResize="0"/>
          <p:nvPr/>
        </p:nvPicPr>
        <p:blipFill rotWithShape="1">
          <a:blip r:embed="rId10">
            <a:alphaModFix/>
          </a:blip>
          <a:srcRect/>
          <a:stretch/>
        </p:blipFill>
        <p:spPr>
          <a:xfrm rot="14">
            <a:off x="100834" y="3973025"/>
            <a:ext cx="702219" cy="1079751"/>
          </a:xfrm>
          <a:prstGeom prst="rect">
            <a:avLst/>
          </a:prstGeom>
          <a:noFill/>
          <a:ln>
            <a:noFill/>
          </a:ln>
          <a:effectLst>
            <a:outerShdw blurRad="57150" dist="19050" dir="5400000" algn="bl" rotWithShape="0">
              <a:srgbClr val="000000">
                <a:alpha val="49800"/>
              </a:srgbClr>
            </a:outerShdw>
          </a:effectLst>
        </p:spPr>
      </p:pic>
      <p:grpSp>
        <p:nvGrpSpPr>
          <p:cNvPr id="16503" name="Google Shape;16503;p602"/>
          <p:cNvGrpSpPr/>
          <p:nvPr/>
        </p:nvGrpSpPr>
        <p:grpSpPr>
          <a:xfrm>
            <a:off x="8174205" y="114477"/>
            <a:ext cx="836480" cy="933248"/>
            <a:chOff x="477995" y="2993185"/>
            <a:chExt cx="1833581" cy="2045700"/>
          </a:xfrm>
        </p:grpSpPr>
        <p:pic>
          <p:nvPicPr>
            <p:cNvPr id="16504" name="Google Shape;16504;p602" descr="clipped result image"/>
            <p:cNvPicPr preferRelativeResize="0"/>
            <p:nvPr/>
          </p:nvPicPr>
          <p:blipFill rotWithShape="1">
            <a:blip r:embed="rId11">
              <a:alphaModFix amt="49000"/>
            </a:blip>
            <a:srcRect/>
            <a:stretch/>
          </p:blipFill>
          <p:spPr>
            <a:xfrm flipH="1">
              <a:off x="725749" y="3901156"/>
              <a:ext cx="1055172" cy="1137729"/>
            </a:xfrm>
            <a:prstGeom prst="rect">
              <a:avLst/>
            </a:prstGeom>
            <a:noFill/>
            <a:ln>
              <a:noFill/>
            </a:ln>
          </p:spPr>
        </p:pic>
        <p:pic>
          <p:nvPicPr>
            <p:cNvPr id="16505" name="Google Shape;16505;p602" descr="clipped result image"/>
            <p:cNvPicPr preferRelativeResize="0"/>
            <p:nvPr/>
          </p:nvPicPr>
          <p:blipFill rotWithShape="1">
            <a:blip r:embed="rId12">
              <a:alphaModFix amt="52000"/>
            </a:blip>
            <a:srcRect/>
            <a:stretch/>
          </p:blipFill>
          <p:spPr>
            <a:xfrm flipH="1">
              <a:off x="477995" y="4778274"/>
              <a:ext cx="463220" cy="231356"/>
            </a:xfrm>
            <a:prstGeom prst="rect">
              <a:avLst/>
            </a:prstGeom>
            <a:noFill/>
            <a:ln>
              <a:noFill/>
            </a:ln>
          </p:spPr>
        </p:pic>
        <p:pic>
          <p:nvPicPr>
            <p:cNvPr id="16506" name="Google Shape;16506;p602" descr="clipped result image"/>
            <p:cNvPicPr preferRelativeResize="0"/>
            <p:nvPr/>
          </p:nvPicPr>
          <p:blipFill rotWithShape="1">
            <a:blip r:embed="rId13">
              <a:alphaModFix/>
            </a:blip>
            <a:srcRect/>
            <a:stretch/>
          </p:blipFill>
          <p:spPr>
            <a:xfrm rot="1787639" flipH="1">
              <a:off x="1276196" y="3413082"/>
              <a:ext cx="664993" cy="782760"/>
            </a:xfrm>
            <a:prstGeom prst="rect">
              <a:avLst/>
            </a:prstGeom>
            <a:noFill/>
            <a:ln>
              <a:noFill/>
            </a:ln>
          </p:spPr>
        </p:pic>
        <p:pic>
          <p:nvPicPr>
            <p:cNvPr id="16507" name="Google Shape;16507;p602" descr="clipped result image"/>
            <p:cNvPicPr preferRelativeResize="0"/>
            <p:nvPr/>
          </p:nvPicPr>
          <p:blipFill rotWithShape="1">
            <a:blip r:embed="rId14">
              <a:alphaModFix/>
            </a:blip>
            <a:srcRect/>
            <a:stretch/>
          </p:blipFill>
          <p:spPr>
            <a:xfrm rot="2014353">
              <a:off x="1624265" y="3093549"/>
              <a:ext cx="556416" cy="641264"/>
            </a:xfrm>
            <a:prstGeom prst="rect">
              <a:avLst/>
            </a:prstGeom>
            <a:noFill/>
            <a:ln>
              <a:noFill/>
            </a:ln>
          </p:spPr>
        </p:pic>
      </p:gr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Shape 16511"/>
        <p:cNvGrpSpPr/>
        <p:nvPr/>
      </p:nvGrpSpPr>
      <p:grpSpPr>
        <a:xfrm>
          <a:off x="0" y="0"/>
          <a:ext cx="0" cy="0"/>
          <a:chOff x="0" y="0"/>
          <a:chExt cx="0" cy="0"/>
        </a:xfrm>
      </p:grpSpPr>
      <p:grpSp>
        <p:nvGrpSpPr>
          <p:cNvPr id="16512" name="Google Shape;16512;p603"/>
          <p:cNvGrpSpPr/>
          <p:nvPr/>
        </p:nvGrpSpPr>
        <p:grpSpPr>
          <a:xfrm>
            <a:off x="4793213" y="611025"/>
            <a:ext cx="3707725" cy="4275540"/>
            <a:chOff x="4692938" y="281575"/>
            <a:chExt cx="3707725" cy="4275540"/>
          </a:xfrm>
        </p:grpSpPr>
        <p:pic>
          <p:nvPicPr>
            <p:cNvPr id="16513" name="Google Shape;16513;p603"/>
            <p:cNvPicPr preferRelativeResize="0"/>
            <p:nvPr/>
          </p:nvPicPr>
          <p:blipFill>
            <a:blip r:embed="rId3">
              <a:alphaModFix/>
            </a:blip>
            <a:stretch>
              <a:fillRect/>
            </a:stretch>
          </p:blipFill>
          <p:spPr>
            <a:xfrm>
              <a:off x="4692938" y="1375515"/>
              <a:ext cx="3707725" cy="3181600"/>
            </a:xfrm>
            <a:prstGeom prst="rect">
              <a:avLst/>
            </a:prstGeom>
            <a:noFill/>
            <a:ln>
              <a:noFill/>
            </a:ln>
          </p:spPr>
        </p:pic>
        <p:sp>
          <p:nvSpPr>
            <p:cNvPr id="16514" name="Google Shape;16514;p603"/>
            <p:cNvSpPr txBox="1"/>
            <p:nvPr/>
          </p:nvSpPr>
          <p:spPr>
            <a:xfrm>
              <a:off x="5542575" y="281575"/>
              <a:ext cx="23280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a:t>
              </a:r>
              <a:endParaRPr sz="1200"/>
            </a:p>
            <a:p>
              <a:pPr marL="0" lvl="0" indent="0" algn="l" rtl="0">
                <a:spcBef>
                  <a:spcPts val="0"/>
                </a:spcBef>
                <a:spcAft>
                  <a:spcPts val="0"/>
                </a:spcAft>
                <a:buNone/>
              </a:pPr>
              <a:r>
                <a:rPr lang="en" sz="1200"/>
                <a:t>(levels increased by in</a:t>
              </a:r>
              <a:r>
                <a:rPr lang="en" sz="1200" b="1" u="sng"/>
                <a:t>H</a:t>
              </a:r>
              <a:r>
                <a:rPr lang="en" sz="1200"/>
                <a:t>ibitors of CYP2D6, CYP2C19)</a:t>
              </a:r>
              <a:endParaRPr sz="1200"/>
            </a:p>
            <a:p>
              <a:pPr marL="0" lvl="0" indent="0" algn="l" rtl="0">
                <a:spcBef>
                  <a:spcPts val="0"/>
                </a:spcBef>
                <a:spcAft>
                  <a:spcPts val="0"/>
                </a:spcAft>
                <a:buNone/>
              </a:pPr>
              <a:endParaRPr sz="900" b="1"/>
            </a:p>
          </p:txBody>
        </p:sp>
      </p:grpSp>
      <p:grpSp>
        <p:nvGrpSpPr>
          <p:cNvPr id="16515" name="Google Shape;16515;p603"/>
          <p:cNvGrpSpPr/>
          <p:nvPr/>
        </p:nvGrpSpPr>
        <p:grpSpPr>
          <a:xfrm>
            <a:off x="494288" y="988063"/>
            <a:ext cx="3804401" cy="3761309"/>
            <a:chOff x="2267650" y="551620"/>
            <a:chExt cx="4522051" cy="4470830"/>
          </a:xfrm>
        </p:grpSpPr>
        <p:grpSp>
          <p:nvGrpSpPr>
            <p:cNvPr id="16516" name="Google Shape;16516;p603"/>
            <p:cNvGrpSpPr/>
            <p:nvPr/>
          </p:nvGrpSpPr>
          <p:grpSpPr>
            <a:xfrm>
              <a:off x="2998732" y="551620"/>
              <a:ext cx="2286579" cy="1911049"/>
              <a:chOff x="-2521759" y="897403"/>
              <a:chExt cx="1477500" cy="1089600"/>
            </a:xfrm>
          </p:grpSpPr>
          <p:sp>
            <p:nvSpPr>
              <p:cNvPr id="16517" name="Google Shape;16517;p603"/>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518" name="Google Shape;16518;p603"/>
              <p:cNvGrpSpPr/>
              <p:nvPr/>
            </p:nvGrpSpPr>
            <p:grpSpPr>
              <a:xfrm>
                <a:off x="-2127414" y="1275205"/>
                <a:ext cx="688733" cy="700658"/>
                <a:chOff x="40123" y="-1583761"/>
                <a:chExt cx="688733" cy="1109689"/>
              </a:xfrm>
            </p:grpSpPr>
            <p:grpSp>
              <p:nvGrpSpPr>
                <p:cNvPr id="16519" name="Google Shape;16519;p603"/>
                <p:cNvGrpSpPr/>
                <p:nvPr/>
              </p:nvGrpSpPr>
              <p:grpSpPr>
                <a:xfrm>
                  <a:off x="45124" y="-1327179"/>
                  <a:ext cx="683733" cy="853107"/>
                  <a:chOff x="597574" y="1930371"/>
                  <a:chExt cx="683733" cy="853107"/>
                </a:xfrm>
              </p:grpSpPr>
              <p:grpSp>
                <p:nvGrpSpPr>
                  <p:cNvPr id="16520" name="Google Shape;16520;p603"/>
                  <p:cNvGrpSpPr/>
                  <p:nvPr/>
                </p:nvGrpSpPr>
                <p:grpSpPr>
                  <a:xfrm rot="-5400000">
                    <a:off x="640721" y="2142893"/>
                    <a:ext cx="600335" cy="680836"/>
                    <a:chOff x="15239716" y="-12996420"/>
                    <a:chExt cx="1868456" cy="2463229"/>
                  </a:xfrm>
                </p:grpSpPr>
                <p:pic>
                  <p:nvPicPr>
                    <p:cNvPr id="16521" name="Google Shape;16521;p603" descr="clipped result image"/>
                    <p:cNvPicPr preferRelativeResize="0"/>
                    <p:nvPr/>
                  </p:nvPicPr>
                  <p:blipFill rotWithShape="1">
                    <a:blip r:embed="rId4">
                      <a:alphaModFix/>
                    </a:blip>
                    <a:srcRect/>
                    <a:stretch/>
                  </p:blipFill>
                  <p:spPr>
                    <a:xfrm>
                      <a:off x="16010045" y="-12996420"/>
                      <a:ext cx="1098127" cy="2458497"/>
                    </a:xfrm>
                    <a:prstGeom prst="rect">
                      <a:avLst/>
                    </a:prstGeom>
                    <a:noFill/>
                    <a:ln>
                      <a:noFill/>
                    </a:ln>
                  </p:spPr>
                </p:pic>
                <p:pic>
                  <p:nvPicPr>
                    <p:cNvPr id="16522" name="Google Shape;16522;p603" descr="clipped result image"/>
                    <p:cNvPicPr preferRelativeResize="0"/>
                    <p:nvPr/>
                  </p:nvPicPr>
                  <p:blipFill rotWithShape="1">
                    <a:blip r:embed="rId5">
                      <a:alphaModFix/>
                    </a:blip>
                    <a:srcRect/>
                    <a:stretch/>
                  </p:blipFill>
                  <p:spPr>
                    <a:xfrm>
                      <a:off x="15239716" y="-12991688"/>
                      <a:ext cx="1106322" cy="2458497"/>
                    </a:xfrm>
                    <a:prstGeom prst="rect">
                      <a:avLst/>
                    </a:prstGeom>
                    <a:noFill/>
                    <a:ln>
                      <a:noFill/>
                    </a:ln>
                  </p:spPr>
                </p:pic>
              </p:grpSp>
              <p:pic>
                <p:nvPicPr>
                  <p:cNvPr id="16523" name="Google Shape;16523;p603" descr="clipped result image"/>
                  <p:cNvPicPr preferRelativeResize="0"/>
                  <p:nvPr/>
                </p:nvPicPr>
                <p:blipFill rotWithShape="1">
                  <a:blip r:embed="rId6">
                    <a:alphaModFix/>
                  </a:blip>
                  <a:srcRect/>
                  <a:stretch/>
                </p:blipFill>
                <p:spPr>
                  <a:xfrm rot="-5400000">
                    <a:off x="760924" y="1767021"/>
                    <a:ext cx="352828" cy="679529"/>
                  </a:xfrm>
                  <a:prstGeom prst="rect">
                    <a:avLst/>
                  </a:prstGeom>
                  <a:noFill/>
                  <a:ln>
                    <a:noFill/>
                  </a:ln>
                </p:spPr>
              </p:pic>
            </p:grpSp>
            <p:pic>
              <p:nvPicPr>
                <p:cNvPr id="16524" name="Google Shape;16524;p603" descr="clipped result image"/>
                <p:cNvPicPr preferRelativeResize="0"/>
                <p:nvPr/>
              </p:nvPicPr>
              <p:blipFill rotWithShape="1">
                <a:blip r:embed="rId7">
                  <a:alphaModFix/>
                </a:blip>
                <a:srcRect/>
                <a:stretch/>
              </p:blipFill>
              <p:spPr>
                <a:xfrm rot="-5400000">
                  <a:off x="203473" y="-1747111"/>
                  <a:ext cx="352828" cy="679529"/>
                </a:xfrm>
                <a:prstGeom prst="rect">
                  <a:avLst/>
                </a:prstGeom>
                <a:noFill/>
                <a:ln>
                  <a:noFill/>
                </a:ln>
              </p:spPr>
            </p:pic>
          </p:grpSp>
        </p:grpSp>
        <p:grpSp>
          <p:nvGrpSpPr>
            <p:cNvPr id="16525" name="Google Shape;16525;p603"/>
            <p:cNvGrpSpPr/>
            <p:nvPr/>
          </p:nvGrpSpPr>
          <p:grpSpPr>
            <a:xfrm>
              <a:off x="2267650" y="2089364"/>
              <a:ext cx="4522051" cy="2933086"/>
              <a:chOff x="3363025" y="1022851"/>
              <a:chExt cx="4522051" cy="2933086"/>
            </a:xfrm>
          </p:grpSpPr>
          <p:pic>
            <p:nvPicPr>
              <p:cNvPr id="16526" name="Google Shape;16526;p603"/>
              <p:cNvPicPr preferRelativeResize="0"/>
              <p:nvPr/>
            </p:nvPicPr>
            <p:blipFill>
              <a:blip r:embed="rId8">
                <a:alphaModFix/>
              </a:blip>
              <a:stretch>
                <a:fillRect/>
              </a:stretch>
            </p:blipFill>
            <p:spPr>
              <a:xfrm>
                <a:off x="3363025" y="1022851"/>
                <a:ext cx="4522051" cy="2933086"/>
              </a:xfrm>
              <a:prstGeom prst="rect">
                <a:avLst/>
              </a:prstGeom>
              <a:noFill/>
              <a:ln>
                <a:noFill/>
              </a:ln>
            </p:spPr>
          </p:pic>
          <p:sp>
            <p:nvSpPr>
              <p:cNvPr id="16527" name="Google Shape;16527;p603"/>
              <p:cNvSpPr txBox="1"/>
              <p:nvPr/>
            </p:nvSpPr>
            <p:spPr>
              <a:xfrm rot="24443">
                <a:off x="4187186" y="22129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PROZAC</a:t>
                </a:r>
                <a:endParaRPr sz="1800" b="1"/>
              </a:p>
            </p:txBody>
          </p:sp>
        </p:grpSp>
        <p:sp>
          <p:nvSpPr>
            <p:cNvPr id="16528" name="Google Shape;16528;p603"/>
            <p:cNvSpPr txBox="1"/>
            <p:nvPr/>
          </p:nvSpPr>
          <p:spPr>
            <a:xfrm>
              <a:off x="3836373" y="744885"/>
              <a:ext cx="1598400" cy="47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sp>
        <p:nvSpPr>
          <p:cNvPr id="16529" name="Google Shape;16529;p603"/>
          <p:cNvSpPr/>
          <p:nvPr/>
        </p:nvSpPr>
        <p:spPr>
          <a:xfrm>
            <a:off x="6264100" y="2451650"/>
            <a:ext cx="618300" cy="594300"/>
          </a:xfrm>
          <a:prstGeom prst="ellipse">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0" name="Google Shape;16530;p603"/>
          <p:cNvSpPr txBox="1"/>
          <p:nvPr/>
        </p:nvSpPr>
        <p:spPr>
          <a:xfrm>
            <a:off x="2246959" y="711085"/>
            <a:ext cx="1344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“fluffer” in</a:t>
            </a:r>
            <a:r>
              <a:rPr lang="en" sz="1200" b="1" u="sng"/>
              <a:t>H</a:t>
            </a:r>
            <a:r>
              <a:rPr lang="en" sz="1200" b="1"/>
              <a:t>ibitor</a:t>
            </a:r>
            <a:endParaRPr sz="1200" b="1"/>
          </a:p>
        </p:txBody>
      </p:sp>
      <p:pic>
        <p:nvPicPr>
          <p:cNvPr id="16531" name="Google Shape;16531;p603"/>
          <p:cNvPicPr preferRelativeResize="0"/>
          <p:nvPr/>
        </p:nvPicPr>
        <p:blipFill>
          <a:blip r:embed="rId9">
            <a:alphaModFix/>
          </a:blip>
          <a:stretch>
            <a:fillRect/>
          </a:stretch>
        </p:blipFill>
        <p:spPr>
          <a:xfrm>
            <a:off x="3591550" y="275875"/>
            <a:ext cx="1752950" cy="1752950"/>
          </a:xfrm>
          <a:prstGeom prst="rect">
            <a:avLst/>
          </a:prstGeom>
          <a:noFill/>
          <a:ln>
            <a:noFill/>
          </a:ln>
        </p:spPr>
      </p:pic>
      <p:cxnSp>
        <p:nvCxnSpPr>
          <p:cNvPr id="16532" name="Google Shape;16532;p603"/>
          <p:cNvCxnSpPr/>
          <p:nvPr/>
        </p:nvCxnSpPr>
        <p:spPr>
          <a:xfrm>
            <a:off x="6573250" y="1268850"/>
            <a:ext cx="0" cy="1533600"/>
          </a:xfrm>
          <a:prstGeom prst="straightConnector1">
            <a:avLst/>
          </a:prstGeom>
          <a:noFill/>
          <a:ln w="9525" cap="flat" cmpd="sng">
            <a:solidFill>
              <a:schemeClr val="dk2"/>
            </a:solidFill>
            <a:prstDash val="solid"/>
            <a:round/>
            <a:headEnd type="none" w="med" len="med"/>
            <a:tailEnd type="triangle" w="med" len="med"/>
          </a:ln>
        </p:spPr>
      </p:cxnSp>
      <p:sp>
        <p:nvSpPr>
          <p:cNvPr id="16533" name="Google Shape;16533;p603"/>
          <p:cNvSpPr txBox="1"/>
          <p:nvPr/>
        </p:nvSpPr>
        <p:spPr>
          <a:xfrm>
            <a:off x="5691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Pharmacokinetic interaction</a:t>
            </a:r>
            <a:endParaRPr sz="1500" b="1"/>
          </a:p>
        </p:txBody>
      </p:sp>
      <p:sp>
        <p:nvSpPr>
          <p:cNvPr id="16534" name="Google Shape;16534;p603"/>
          <p:cNvSpPr txBox="1"/>
          <p:nvPr/>
        </p:nvSpPr>
        <p:spPr>
          <a:xfrm>
            <a:off x="5759575" y="3151050"/>
            <a:ext cx="16365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lt1"/>
                </a:solidFill>
              </a:rPr>
              <a:t>Amitriptyline</a:t>
            </a:r>
            <a:endParaRPr sz="1800" b="1">
              <a:solidFill>
                <a:schemeClr val="lt1"/>
              </a:solidFill>
            </a:endParaRPr>
          </a:p>
          <a:p>
            <a:pPr marL="0" lvl="0" indent="0" algn="ctr" rtl="0">
              <a:spcBef>
                <a:spcPts val="0"/>
              </a:spcBef>
              <a:spcAft>
                <a:spcPts val="0"/>
              </a:spcAft>
              <a:buNone/>
            </a:pPr>
            <a:r>
              <a:rPr lang="en" sz="1800" b="1">
                <a:solidFill>
                  <a:schemeClr val="lt1"/>
                </a:solidFill>
              </a:rPr>
              <a:t>ELAVIL</a:t>
            </a:r>
            <a:endParaRPr sz="1800" b="1">
              <a:solidFill>
                <a:schemeClr val="lt1"/>
              </a:solidFill>
            </a:endParaRPr>
          </a:p>
        </p:txBody>
      </p:sp>
      <p:pic>
        <p:nvPicPr>
          <p:cNvPr id="16535" name="Google Shape;16535;p603"/>
          <p:cNvPicPr preferRelativeResize="0"/>
          <p:nvPr/>
        </p:nvPicPr>
        <p:blipFill>
          <a:blip r:embed="rId9">
            <a:alphaModFix/>
          </a:blip>
          <a:stretch>
            <a:fillRect/>
          </a:stretch>
        </p:blipFill>
        <p:spPr>
          <a:xfrm>
            <a:off x="153675" y="114475"/>
            <a:ext cx="415501" cy="415501"/>
          </a:xfrm>
          <a:prstGeom prst="rect">
            <a:avLst/>
          </a:prstGeom>
          <a:noFill/>
          <a:ln>
            <a:noFill/>
          </a:ln>
        </p:spPr>
      </p:pic>
      <p:pic>
        <p:nvPicPr>
          <p:cNvPr id="16536" name="Google Shape;16536;p603" descr="clipped result image"/>
          <p:cNvPicPr preferRelativeResize="0"/>
          <p:nvPr/>
        </p:nvPicPr>
        <p:blipFill rotWithShape="1">
          <a:blip r:embed="rId10">
            <a:alphaModFix/>
          </a:blip>
          <a:srcRect/>
          <a:stretch/>
        </p:blipFill>
        <p:spPr>
          <a:xfrm rot="14">
            <a:off x="100834" y="3973025"/>
            <a:ext cx="702219" cy="1079751"/>
          </a:xfrm>
          <a:prstGeom prst="rect">
            <a:avLst/>
          </a:prstGeom>
          <a:noFill/>
          <a:ln>
            <a:noFill/>
          </a:ln>
          <a:effectLst>
            <a:outerShdw blurRad="57150" dist="19050" dir="5400000" algn="bl" rotWithShape="0">
              <a:srgbClr val="000000">
                <a:alpha val="49800"/>
              </a:srgbClr>
            </a:outerShdw>
          </a:effectLst>
        </p:spPr>
      </p:pic>
      <p:grpSp>
        <p:nvGrpSpPr>
          <p:cNvPr id="16537" name="Google Shape;16537;p603"/>
          <p:cNvGrpSpPr/>
          <p:nvPr/>
        </p:nvGrpSpPr>
        <p:grpSpPr>
          <a:xfrm>
            <a:off x="8174205" y="114477"/>
            <a:ext cx="836480" cy="933248"/>
            <a:chOff x="477995" y="2993185"/>
            <a:chExt cx="1833581" cy="2045700"/>
          </a:xfrm>
        </p:grpSpPr>
        <p:pic>
          <p:nvPicPr>
            <p:cNvPr id="16538" name="Google Shape;16538;p603" descr="clipped result image"/>
            <p:cNvPicPr preferRelativeResize="0"/>
            <p:nvPr/>
          </p:nvPicPr>
          <p:blipFill rotWithShape="1">
            <a:blip r:embed="rId11">
              <a:alphaModFix amt="49000"/>
            </a:blip>
            <a:srcRect/>
            <a:stretch/>
          </p:blipFill>
          <p:spPr>
            <a:xfrm flipH="1">
              <a:off x="725749" y="3901156"/>
              <a:ext cx="1055172" cy="1137729"/>
            </a:xfrm>
            <a:prstGeom prst="rect">
              <a:avLst/>
            </a:prstGeom>
            <a:noFill/>
            <a:ln>
              <a:noFill/>
            </a:ln>
          </p:spPr>
        </p:pic>
        <p:pic>
          <p:nvPicPr>
            <p:cNvPr id="16539" name="Google Shape;16539;p603" descr="clipped result image"/>
            <p:cNvPicPr preferRelativeResize="0"/>
            <p:nvPr/>
          </p:nvPicPr>
          <p:blipFill rotWithShape="1">
            <a:blip r:embed="rId12">
              <a:alphaModFix amt="52000"/>
            </a:blip>
            <a:srcRect/>
            <a:stretch/>
          </p:blipFill>
          <p:spPr>
            <a:xfrm flipH="1">
              <a:off x="477995" y="4778274"/>
              <a:ext cx="463220" cy="231356"/>
            </a:xfrm>
            <a:prstGeom prst="rect">
              <a:avLst/>
            </a:prstGeom>
            <a:noFill/>
            <a:ln>
              <a:noFill/>
            </a:ln>
          </p:spPr>
        </p:pic>
        <p:pic>
          <p:nvPicPr>
            <p:cNvPr id="16540" name="Google Shape;16540;p603" descr="clipped result image"/>
            <p:cNvPicPr preferRelativeResize="0"/>
            <p:nvPr/>
          </p:nvPicPr>
          <p:blipFill rotWithShape="1">
            <a:blip r:embed="rId13">
              <a:alphaModFix/>
            </a:blip>
            <a:srcRect/>
            <a:stretch/>
          </p:blipFill>
          <p:spPr>
            <a:xfrm rot="1787639" flipH="1">
              <a:off x="1276196" y="3413082"/>
              <a:ext cx="664993" cy="782760"/>
            </a:xfrm>
            <a:prstGeom prst="rect">
              <a:avLst/>
            </a:prstGeom>
            <a:noFill/>
            <a:ln>
              <a:noFill/>
            </a:ln>
          </p:spPr>
        </p:pic>
        <p:pic>
          <p:nvPicPr>
            <p:cNvPr id="16541" name="Google Shape;16541;p603" descr="clipped result image"/>
            <p:cNvPicPr preferRelativeResize="0"/>
            <p:nvPr/>
          </p:nvPicPr>
          <p:blipFill rotWithShape="1">
            <a:blip r:embed="rId14">
              <a:alphaModFix/>
            </a:blip>
            <a:srcRect/>
            <a:stretch/>
          </p:blipFill>
          <p:spPr>
            <a:xfrm rot="2014353">
              <a:off x="1624265" y="3093549"/>
              <a:ext cx="556416" cy="641264"/>
            </a:xfrm>
            <a:prstGeom prst="rect">
              <a:avLst/>
            </a:prstGeom>
            <a:noFill/>
            <a:ln>
              <a:noFill/>
            </a:ln>
          </p:spPr>
        </p:pic>
      </p:gr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Shape 16545"/>
        <p:cNvGrpSpPr/>
        <p:nvPr/>
      </p:nvGrpSpPr>
      <p:grpSpPr>
        <a:xfrm>
          <a:off x="0" y="0"/>
          <a:ext cx="0" cy="0"/>
          <a:chOff x="0" y="0"/>
          <a:chExt cx="0" cy="0"/>
        </a:xfrm>
      </p:grpSpPr>
      <p:grpSp>
        <p:nvGrpSpPr>
          <p:cNvPr id="16546" name="Google Shape;16546;p604"/>
          <p:cNvGrpSpPr/>
          <p:nvPr/>
        </p:nvGrpSpPr>
        <p:grpSpPr>
          <a:xfrm>
            <a:off x="6156599" y="2567688"/>
            <a:ext cx="995303" cy="975255"/>
            <a:chOff x="2267650" y="551620"/>
            <a:chExt cx="4522051" cy="4430961"/>
          </a:xfrm>
        </p:grpSpPr>
        <p:grpSp>
          <p:nvGrpSpPr>
            <p:cNvPr id="16547" name="Google Shape;16547;p604"/>
            <p:cNvGrpSpPr/>
            <p:nvPr/>
          </p:nvGrpSpPr>
          <p:grpSpPr>
            <a:xfrm>
              <a:off x="2998732" y="551620"/>
              <a:ext cx="2286579" cy="1911049"/>
              <a:chOff x="-2521759" y="897403"/>
              <a:chExt cx="1477500" cy="1089600"/>
            </a:xfrm>
          </p:grpSpPr>
          <p:sp>
            <p:nvSpPr>
              <p:cNvPr id="16548" name="Google Shape;16548;p604"/>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549" name="Google Shape;16549;p604"/>
              <p:cNvGrpSpPr/>
              <p:nvPr/>
            </p:nvGrpSpPr>
            <p:grpSpPr>
              <a:xfrm>
                <a:off x="-2127414" y="1275205"/>
                <a:ext cx="688733" cy="700658"/>
                <a:chOff x="40123" y="-1583761"/>
                <a:chExt cx="688733" cy="1109689"/>
              </a:xfrm>
            </p:grpSpPr>
            <p:grpSp>
              <p:nvGrpSpPr>
                <p:cNvPr id="16550" name="Google Shape;16550;p604"/>
                <p:cNvGrpSpPr/>
                <p:nvPr/>
              </p:nvGrpSpPr>
              <p:grpSpPr>
                <a:xfrm>
                  <a:off x="45124" y="-1327179"/>
                  <a:ext cx="683733" cy="853107"/>
                  <a:chOff x="597574" y="1930371"/>
                  <a:chExt cx="683733" cy="853107"/>
                </a:xfrm>
              </p:grpSpPr>
              <p:grpSp>
                <p:nvGrpSpPr>
                  <p:cNvPr id="16551" name="Google Shape;16551;p604"/>
                  <p:cNvGrpSpPr/>
                  <p:nvPr/>
                </p:nvGrpSpPr>
                <p:grpSpPr>
                  <a:xfrm rot="-5400000">
                    <a:off x="640721" y="2142893"/>
                    <a:ext cx="600335" cy="680836"/>
                    <a:chOff x="15239716" y="-12996420"/>
                    <a:chExt cx="1868456" cy="2463229"/>
                  </a:xfrm>
                </p:grpSpPr>
                <p:pic>
                  <p:nvPicPr>
                    <p:cNvPr id="16552" name="Google Shape;16552;p604"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6553" name="Google Shape;16553;p604"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6554" name="Google Shape;16554;p604"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6555" name="Google Shape;16555;p604"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pic>
          <p:nvPicPr>
            <p:cNvPr id="16556" name="Google Shape;16556;p604"/>
            <p:cNvPicPr preferRelativeResize="0"/>
            <p:nvPr/>
          </p:nvPicPr>
          <p:blipFill>
            <a:blip r:embed="rId7">
              <a:alphaModFix/>
            </a:blip>
            <a:stretch>
              <a:fillRect/>
            </a:stretch>
          </p:blipFill>
          <p:spPr>
            <a:xfrm>
              <a:off x="2267650" y="2049495"/>
              <a:ext cx="4522051" cy="2933086"/>
            </a:xfrm>
            <a:prstGeom prst="rect">
              <a:avLst/>
            </a:prstGeom>
            <a:noFill/>
            <a:ln>
              <a:noFill/>
            </a:ln>
          </p:spPr>
        </p:pic>
      </p:grpSp>
      <p:grpSp>
        <p:nvGrpSpPr>
          <p:cNvPr id="16557" name="Google Shape;16557;p604"/>
          <p:cNvGrpSpPr/>
          <p:nvPr/>
        </p:nvGrpSpPr>
        <p:grpSpPr>
          <a:xfrm>
            <a:off x="4793213" y="611025"/>
            <a:ext cx="3707725" cy="4275540"/>
            <a:chOff x="4692938" y="281575"/>
            <a:chExt cx="3707725" cy="4275540"/>
          </a:xfrm>
        </p:grpSpPr>
        <p:pic>
          <p:nvPicPr>
            <p:cNvPr id="16558" name="Google Shape;16558;p604"/>
            <p:cNvPicPr preferRelativeResize="0"/>
            <p:nvPr/>
          </p:nvPicPr>
          <p:blipFill>
            <a:blip r:embed="rId8">
              <a:alphaModFix/>
            </a:blip>
            <a:stretch>
              <a:fillRect/>
            </a:stretch>
          </p:blipFill>
          <p:spPr>
            <a:xfrm>
              <a:off x="4692938" y="1375515"/>
              <a:ext cx="3707725" cy="3181600"/>
            </a:xfrm>
            <a:prstGeom prst="rect">
              <a:avLst/>
            </a:prstGeom>
            <a:noFill/>
            <a:ln>
              <a:noFill/>
            </a:ln>
          </p:spPr>
        </p:pic>
        <p:sp>
          <p:nvSpPr>
            <p:cNvPr id="16559" name="Google Shape;16559;p604"/>
            <p:cNvSpPr txBox="1"/>
            <p:nvPr/>
          </p:nvSpPr>
          <p:spPr>
            <a:xfrm>
              <a:off x="5542575" y="281575"/>
              <a:ext cx="23280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a:t>
              </a:r>
              <a:endParaRPr sz="1200"/>
            </a:p>
            <a:p>
              <a:pPr marL="0" lvl="0" indent="0" algn="l" rtl="0">
                <a:spcBef>
                  <a:spcPts val="0"/>
                </a:spcBef>
                <a:spcAft>
                  <a:spcPts val="0"/>
                </a:spcAft>
                <a:buNone/>
              </a:pPr>
              <a:r>
                <a:rPr lang="en" sz="1200"/>
                <a:t>(levels increased by in</a:t>
              </a:r>
              <a:r>
                <a:rPr lang="en" sz="1200" b="1" u="sng"/>
                <a:t>H</a:t>
              </a:r>
              <a:r>
                <a:rPr lang="en" sz="1200"/>
                <a:t>ibitors of CYP2D6, CYP2C19)</a:t>
              </a:r>
              <a:endParaRPr sz="1200"/>
            </a:p>
            <a:p>
              <a:pPr marL="0" lvl="0" indent="0" algn="l" rtl="0">
                <a:spcBef>
                  <a:spcPts val="0"/>
                </a:spcBef>
                <a:spcAft>
                  <a:spcPts val="0"/>
                </a:spcAft>
                <a:buNone/>
              </a:pPr>
              <a:endParaRPr sz="900" b="1"/>
            </a:p>
          </p:txBody>
        </p:sp>
      </p:grpSp>
      <p:grpSp>
        <p:nvGrpSpPr>
          <p:cNvPr id="16560" name="Google Shape;16560;p604"/>
          <p:cNvGrpSpPr/>
          <p:nvPr/>
        </p:nvGrpSpPr>
        <p:grpSpPr>
          <a:xfrm>
            <a:off x="494288" y="711085"/>
            <a:ext cx="3804401" cy="4038287"/>
            <a:chOff x="2267650" y="222394"/>
            <a:chExt cx="4522051" cy="4800055"/>
          </a:xfrm>
        </p:grpSpPr>
        <p:grpSp>
          <p:nvGrpSpPr>
            <p:cNvPr id="16561" name="Google Shape;16561;p604"/>
            <p:cNvGrpSpPr/>
            <p:nvPr/>
          </p:nvGrpSpPr>
          <p:grpSpPr>
            <a:xfrm>
              <a:off x="2998732" y="551620"/>
              <a:ext cx="2286579" cy="1911049"/>
              <a:chOff x="-2521759" y="897403"/>
              <a:chExt cx="1477500" cy="1089600"/>
            </a:xfrm>
          </p:grpSpPr>
          <p:sp>
            <p:nvSpPr>
              <p:cNvPr id="16562" name="Google Shape;16562;p604"/>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563" name="Google Shape;16563;p604"/>
              <p:cNvGrpSpPr/>
              <p:nvPr/>
            </p:nvGrpSpPr>
            <p:grpSpPr>
              <a:xfrm>
                <a:off x="-2127414" y="1275205"/>
                <a:ext cx="688733" cy="700658"/>
                <a:chOff x="40123" y="-1583761"/>
                <a:chExt cx="688733" cy="1109689"/>
              </a:xfrm>
            </p:grpSpPr>
            <p:grpSp>
              <p:nvGrpSpPr>
                <p:cNvPr id="16564" name="Google Shape;16564;p604"/>
                <p:cNvGrpSpPr/>
                <p:nvPr/>
              </p:nvGrpSpPr>
              <p:grpSpPr>
                <a:xfrm>
                  <a:off x="45124" y="-1327179"/>
                  <a:ext cx="683733" cy="853107"/>
                  <a:chOff x="597574" y="1930371"/>
                  <a:chExt cx="683733" cy="853107"/>
                </a:xfrm>
              </p:grpSpPr>
              <p:grpSp>
                <p:nvGrpSpPr>
                  <p:cNvPr id="16565" name="Google Shape;16565;p604"/>
                  <p:cNvGrpSpPr/>
                  <p:nvPr/>
                </p:nvGrpSpPr>
                <p:grpSpPr>
                  <a:xfrm rot="-5400000">
                    <a:off x="640721" y="2142893"/>
                    <a:ext cx="600335" cy="680836"/>
                    <a:chOff x="15239716" y="-12996420"/>
                    <a:chExt cx="1868456" cy="2463229"/>
                  </a:xfrm>
                </p:grpSpPr>
                <p:pic>
                  <p:nvPicPr>
                    <p:cNvPr id="16566" name="Google Shape;16566;p604"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6567" name="Google Shape;16567;p604"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6568" name="Google Shape;16568;p604"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6569" name="Google Shape;16569;p604"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6570" name="Google Shape;16570;p604"/>
            <p:cNvGrpSpPr/>
            <p:nvPr/>
          </p:nvGrpSpPr>
          <p:grpSpPr>
            <a:xfrm>
              <a:off x="2267650" y="2089364"/>
              <a:ext cx="4522051" cy="2933086"/>
              <a:chOff x="3363025" y="1022851"/>
              <a:chExt cx="4522051" cy="2933086"/>
            </a:xfrm>
          </p:grpSpPr>
          <p:pic>
            <p:nvPicPr>
              <p:cNvPr id="16571" name="Google Shape;16571;p604"/>
              <p:cNvPicPr preferRelativeResize="0"/>
              <p:nvPr/>
            </p:nvPicPr>
            <p:blipFill>
              <a:blip r:embed="rId7">
                <a:alphaModFix/>
              </a:blip>
              <a:stretch>
                <a:fillRect/>
              </a:stretch>
            </p:blipFill>
            <p:spPr>
              <a:xfrm>
                <a:off x="3363025" y="1022851"/>
                <a:ext cx="4522051" cy="2933086"/>
              </a:xfrm>
              <a:prstGeom prst="rect">
                <a:avLst/>
              </a:prstGeom>
              <a:noFill/>
              <a:ln>
                <a:noFill/>
              </a:ln>
            </p:spPr>
          </p:pic>
          <p:sp>
            <p:nvSpPr>
              <p:cNvPr id="16572" name="Google Shape;16572;p604"/>
              <p:cNvSpPr txBox="1"/>
              <p:nvPr/>
            </p:nvSpPr>
            <p:spPr>
              <a:xfrm rot="24443">
                <a:off x="4187186" y="22129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PROZAC</a:t>
                </a:r>
                <a:endParaRPr sz="1800" b="1"/>
              </a:p>
            </p:txBody>
          </p:sp>
        </p:grpSp>
        <p:sp>
          <p:nvSpPr>
            <p:cNvPr id="16573" name="Google Shape;16573;p604"/>
            <p:cNvSpPr txBox="1"/>
            <p:nvPr/>
          </p:nvSpPr>
          <p:spPr>
            <a:xfrm>
              <a:off x="4350938" y="222394"/>
              <a:ext cx="1598400" cy="658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“fluffer” in</a:t>
              </a:r>
              <a:r>
                <a:rPr lang="en" sz="1200" b="1" u="sng"/>
                <a:t>H</a:t>
              </a:r>
              <a:r>
                <a:rPr lang="en" sz="1200" b="1"/>
                <a:t>ibitor</a:t>
              </a:r>
              <a:endParaRPr sz="1200" b="1"/>
            </a:p>
          </p:txBody>
        </p:sp>
        <p:cxnSp>
          <p:nvCxnSpPr>
            <p:cNvPr id="16574" name="Google Shape;16574;p604"/>
            <p:cNvCxnSpPr/>
            <p:nvPr/>
          </p:nvCxnSpPr>
          <p:spPr>
            <a:xfrm>
              <a:off x="5203400" y="506315"/>
              <a:ext cx="379200" cy="0"/>
            </a:xfrm>
            <a:prstGeom prst="straightConnector1">
              <a:avLst/>
            </a:prstGeom>
            <a:noFill/>
            <a:ln w="9525" cap="flat" cmpd="sng">
              <a:solidFill>
                <a:schemeClr val="dk2"/>
              </a:solidFill>
              <a:prstDash val="solid"/>
              <a:round/>
              <a:headEnd type="none" w="med" len="med"/>
              <a:tailEnd type="triangle" w="med" len="med"/>
            </a:ln>
          </p:spPr>
        </p:cxnSp>
        <p:sp>
          <p:nvSpPr>
            <p:cNvPr id="16575" name="Google Shape;16575;p604"/>
            <p:cNvSpPr txBox="1"/>
            <p:nvPr/>
          </p:nvSpPr>
          <p:spPr>
            <a:xfrm>
              <a:off x="3836373" y="744885"/>
              <a:ext cx="1598400" cy="47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sp>
        <p:nvSpPr>
          <p:cNvPr id="16576" name="Google Shape;16576;p604"/>
          <p:cNvSpPr txBox="1"/>
          <p:nvPr/>
        </p:nvSpPr>
        <p:spPr>
          <a:xfrm>
            <a:off x="3240575" y="587925"/>
            <a:ext cx="1524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Increased levels of CYP2D6</a:t>
            </a:r>
            <a:endParaRPr sz="1200"/>
          </a:p>
          <a:p>
            <a:pPr marL="0" lvl="0" indent="0" algn="l" rtl="0">
              <a:spcBef>
                <a:spcPts val="0"/>
              </a:spcBef>
              <a:spcAft>
                <a:spcPts val="0"/>
              </a:spcAft>
              <a:buNone/>
            </a:pPr>
            <a:r>
              <a:rPr lang="en" sz="1200"/>
              <a:t>and CYP2C19 substrates</a:t>
            </a:r>
            <a:endParaRPr sz="1200"/>
          </a:p>
        </p:txBody>
      </p:sp>
      <p:cxnSp>
        <p:nvCxnSpPr>
          <p:cNvPr id="16577" name="Google Shape;16577;p604"/>
          <p:cNvCxnSpPr>
            <a:endCxn id="16578" idx="0"/>
          </p:cNvCxnSpPr>
          <p:nvPr/>
        </p:nvCxnSpPr>
        <p:spPr>
          <a:xfrm>
            <a:off x="4386463" y="1049728"/>
            <a:ext cx="2043900" cy="1673400"/>
          </a:xfrm>
          <a:prstGeom prst="straightConnector1">
            <a:avLst/>
          </a:prstGeom>
          <a:noFill/>
          <a:ln w="9525" cap="flat" cmpd="sng">
            <a:solidFill>
              <a:schemeClr val="dk2"/>
            </a:solidFill>
            <a:prstDash val="solid"/>
            <a:round/>
            <a:headEnd type="none" w="med" len="med"/>
            <a:tailEnd type="triangle" w="med" len="med"/>
          </a:ln>
        </p:spPr>
      </p:cxnSp>
      <p:cxnSp>
        <p:nvCxnSpPr>
          <p:cNvPr id="16579" name="Google Shape;16579;p604"/>
          <p:cNvCxnSpPr/>
          <p:nvPr/>
        </p:nvCxnSpPr>
        <p:spPr>
          <a:xfrm>
            <a:off x="6430375" y="1262400"/>
            <a:ext cx="0" cy="1248000"/>
          </a:xfrm>
          <a:prstGeom prst="straightConnector1">
            <a:avLst/>
          </a:prstGeom>
          <a:noFill/>
          <a:ln w="9525" cap="flat" cmpd="sng">
            <a:solidFill>
              <a:schemeClr val="dk2"/>
            </a:solidFill>
            <a:prstDash val="solid"/>
            <a:round/>
            <a:headEnd type="none" w="med" len="med"/>
            <a:tailEnd type="triangle" w="med" len="med"/>
          </a:ln>
        </p:spPr>
      </p:cxnSp>
      <p:sp>
        <p:nvSpPr>
          <p:cNvPr id="16580" name="Google Shape;16580;p604"/>
          <p:cNvSpPr/>
          <p:nvPr/>
        </p:nvSpPr>
        <p:spPr>
          <a:xfrm>
            <a:off x="6264100" y="2451650"/>
            <a:ext cx="618300" cy="594300"/>
          </a:xfrm>
          <a:prstGeom prst="ellipse">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1" name="Google Shape;16581;p604"/>
          <p:cNvSpPr txBox="1"/>
          <p:nvPr/>
        </p:nvSpPr>
        <p:spPr>
          <a:xfrm>
            <a:off x="5691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Pharmacokinetic interaction</a:t>
            </a:r>
            <a:endParaRPr sz="1500" b="1"/>
          </a:p>
        </p:txBody>
      </p:sp>
      <p:sp>
        <p:nvSpPr>
          <p:cNvPr id="16582" name="Google Shape;16582;p604"/>
          <p:cNvSpPr txBox="1"/>
          <p:nvPr/>
        </p:nvSpPr>
        <p:spPr>
          <a:xfrm>
            <a:off x="5759575" y="3151050"/>
            <a:ext cx="16365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lt1"/>
                </a:solidFill>
              </a:rPr>
              <a:t>Amitriptyline</a:t>
            </a:r>
            <a:endParaRPr sz="1800" b="1">
              <a:solidFill>
                <a:schemeClr val="lt1"/>
              </a:solidFill>
            </a:endParaRPr>
          </a:p>
          <a:p>
            <a:pPr marL="0" lvl="0" indent="0" algn="ctr" rtl="0">
              <a:spcBef>
                <a:spcPts val="0"/>
              </a:spcBef>
              <a:spcAft>
                <a:spcPts val="0"/>
              </a:spcAft>
              <a:buNone/>
            </a:pPr>
            <a:r>
              <a:rPr lang="en" sz="1800" b="1">
                <a:solidFill>
                  <a:schemeClr val="lt1"/>
                </a:solidFill>
              </a:rPr>
              <a:t>ELAVIL</a:t>
            </a:r>
            <a:endParaRPr sz="1800" b="1">
              <a:solidFill>
                <a:schemeClr val="lt1"/>
              </a:solidFill>
            </a:endParaRPr>
          </a:p>
        </p:txBody>
      </p:sp>
      <p:pic>
        <p:nvPicPr>
          <p:cNvPr id="16583" name="Google Shape;16583;p604"/>
          <p:cNvPicPr preferRelativeResize="0"/>
          <p:nvPr/>
        </p:nvPicPr>
        <p:blipFill>
          <a:blip r:embed="rId9">
            <a:alphaModFix/>
          </a:blip>
          <a:stretch>
            <a:fillRect/>
          </a:stretch>
        </p:blipFill>
        <p:spPr>
          <a:xfrm>
            <a:off x="153675" y="114475"/>
            <a:ext cx="415501" cy="415501"/>
          </a:xfrm>
          <a:prstGeom prst="rect">
            <a:avLst/>
          </a:prstGeom>
          <a:noFill/>
          <a:ln>
            <a:noFill/>
          </a:ln>
        </p:spPr>
      </p:pic>
      <p:pic>
        <p:nvPicPr>
          <p:cNvPr id="16584" name="Google Shape;16584;p604" descr="clipped result image"/>
          <p:cNvPicPr preferRelativeResize="0"/>
          <p:nvPr/>
        </p:nvPicPr>
        <p:blipFill rotWithShape="1">
          <a:blip r:embed="rId10">
            <a:alphaModFix/>
          </a:blip>
          <a:srcRect/>
          <a:stretch/>
        </p:blipFill>
        <p:spPr>
          <a:xfrm rot="14">
            <a:off x="100834" y="3973025"/>
            <a:ext cx="702219" cy="1079751"/>
          </a:xfrm>
          <a:prstGeom prst="rect">
            <a:avLst/>
          </a:prstGeom>
          <a:noFill/>
          <a:ln>
            <a:noFill/>
          </a:ln>
          <a:effectLst>
            <a:outerShdw blurRad="57150" dist="19050" dir="5400000" algn="bl" rotWithShape="0">
              <a:srgbClr val="000000">
                <a:alpha val="49800"/>
              </a:srgbClr>
            </a:outerShdw>
          </a:effectLst>
        </p:spPr>
      </p:pic>
      <p:grpSp>
        <p:nvGrpSpPr>
          <p:cNvPr id="16585" name="Google Shape;16585;p604"/>
          <p:cNvGrpSpPr/>
          <p:nvPr/>
        </p:nvGrpSpPr>
        <p:grpSpPr>
          <a:xfrm>
            <a:off x="8174205" y="114477"/>
            <a:ext cx="836480" cy="933248"/>
            <a:chOff x="477995" y="2993185"/>
            <a:chExt cx="1833581" cy="2045700"/>
          </a:xfrm>
        </p:grpSpPr>
        <p:pic>
          <p:nvPicPr>
            <p:cNvPr id="16586" name="Google Shape;16586;p604" descr="clipped result image"/>
            <p:cNvPicPr preferRelativeResize="0"/>
            <p:nvPr/>
          </p:nvPicPr>
          <p:blipFill rotWithShape="1">
            <a:blip r:embed="rId11">
              <a:alphaModFix amt="49000"/>
            </a:blip>
            <a:srcRect/>
            <a:stretch/>
          </p:blipFill>
          <p:spPr>
            <a:xfrm flipH="1">
              <a:off x="725749" y="3901156"/>
              <a:ext cx="1055172" cy="1137729"/>
            </a:xfrm>
            <a:prstGeom prst="rect">
              <a:avLst/>
            </a:prstGeom>
            <a:noFill/>
            <a:ln>
              <a:noFill/>
            </a:ln>
          </p:spPr>
        </p:pic>
        <p:pic>
          <p:nvPicPr>
            <p:cNvPr id="16587" name="Google Shape;16587;p604" descr="clipped result image"/>
            <p:cNvPicPr preferRelativeResize="0"/>
            <p:nvPr/>
          </p:nvPicPr>
          <p:blipFill rotWithShape="1">
            <a:blip r:embed="rId12">
              <a:alphaModFix amt="52000"/>
            </a:blip>
            <a:srcRect/>
            <a:stretch/>
          </p:blipFill>
          <p:spPr>
            <a:xfrm flipH="1">
              <a:off x="477995" y="4778274"/>
              <a:ext cx="463220" cy="231356"/>
            </a:xfrm>
            <a:prstGeom prst="rect">
              <a:avLst/>
            </a:prstGeom>
            <a:noFill/>
            <a:ln>
              <a:noFill/>
            </a:ln>
          </p:spPr>
        </p:pic>
        <p:pic>
          <p:nvPicPr>
            <p:cNvPr id="16588" name="Google Shape;16588;p604" descr="clipped result image"/>
            <p:cNvPicPr preferRelativeResize="0"/>
            <p:nvPr/>
          </p:nvPicPr>
          <p:blipFill rotWithShape="1">
            <a:blip r:embed="rId13">
              <a:alphaModFix/>
            </a:blip>
            <a:srcRect/>
            <a:stretch/>
          </p:blipFill>
          <p:spPr>
            <a:xfrm rot="1787639" flipH="1">
              <a:off x="1276196" y="3413082"/>
              <a:ext cx="664993" cy="782760"/>
            </a:xfrm>
            <a:prstGeom prst="rect">
              <a:avLst/>
            </a:prstGeom>
            <a:noFill/>
            <a:ln>
              <a:noFill/>
            </a:ln>
          </p:spPr>
        </p:pic>
        <p:pic>
          <p:nvPicPr>
            <p:cNvPr id="16589" name="Google Shape;16589;p604" descr="clipped result image"/>
            <p:cNvPicPr preferRelativeResize="0"/>
            <p:nvPr/>
          </p:nvPicPr>
          <p:blipFill rotWithShape="1">
            <a:blip r:embed="rId14">
              <a:alphaModFix/>
            </a:blip>
            <a:srcRect/>
            <a:stretch/>
          </p:blipFill>
          <p:spPr>
            <a:xfrm rot="2014353">
              <a:off x="1624265" y="3093549"/>
              <a:ext cx="556416" cy="641264"/>
            </a:xfrm>
            <a:prstGeom prst="rect">
              <a:avLst/>
            </a:prstGeom>
            <a:noFill/>
            <a:ln>
              <a:noFill/>
            </a:ln>
          </p:spPr>
        </p:pic>
      </p:gr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Shape 16593"/>
        <p:cNvGrpSpPr/>
        <p:nvPr/>
      </p:nvGrpSpPr>
      <p:grpSpPr>
        <a:xfrm>
          <a:off x="0" y="0"/>
          <a:ext cx="0" cy="0"/>
          <a:chOff x="0" y="0"/>
          <a:chExt cx="0" cy="0"/>
        </a:xfrm>
      </p:grpSpPr>
      <p:grpSp>
        <p:nvGrpSpPr>
          <p:cNvPr id="16594" name="Google Shape;16594;p605"/>
          <p:cNvGrpSpPr/>
          <p:nvPr/>
        </p:nvGrpSpPr>
        <p:grpSpPr>
          <a:xfrm>
            <a:off x="6156599" y="2567688"/>
            <a:ext cx="995303" cy="975255"/>
            <a:chOff x="2267650" y="551620"/>
            <a:chExt cx="4522051" cy="4430961"/>
          </a:xfrm>
        </p:grpSpPr>
        <p:grpSp>
          <p:nvGrpSpPr>
            <p:cNvPr id="16595" name="Google Shape;16595;p605"/>
            <p:cNvGrpSpPr/>
            <p:nvPr/>
          </p:nvGrpSpPr>
          <p:grpSpPr>
            <a:xfrm>
              <a:off x="2998732" y="551620"/>
              <a:ext cx="2286579" cy="1911049"/>
              <a:chOff x="-2521759" y="897403"/>
              <a:chExt cx="1477500" cy="1089600"/>
            </a:xfrm>
          </p:grpSpPr>
          <p:sp>
            <p:nvSpPr>
              <p:cNvPr id="16596" name="Google Shape;16596;p605"/>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597" name="Google Shape;16597;p605"/>
              <p:cNvGrpSpPr/>
              <p:nvPr/>
            </p:nvGrpSpPr>
            <p:grpSpPr>
              <a:xfrm>
                <a:off x="-2127414" y="1275205"/>
                <a:ext cx="688733" cy="700658"/>
                <a:chOff x="40123" y="-1583761"/>
                <a:chExt cx="688733" cy="1109689"/>
              </a:xfrm>
            </p:grpSpPr>
            <p:grpSp>
              <p:nvGrpSpPr>
                <p:cNvPr id="16598" name="Google Shape;16598;p605"/>
                <p:cNvGrpSpPr/>
                <p:nvPr/>
              </p:nvGrpSpPr>
              <p:grpSpPr>
                <a:xfrm>
                  <a:off x="45124" y="-1327179"/>
                  <a:ext cx="683733" cy="853107"/>
                  <a:chOff x="597574" y="1930371"/>
                  <a:chExt cx="683733" cy="853107"/>
                </a:xfrm>
              </p:grpSpPr>
              <p:grpSp>
                <p:nvGrpSpPr>
                  <p:cNvPr id="16599" name="Google Shape;16599;p605"/>
                  <p:cNvGrpSpPr/>
                  <p:nvPr/>
                </p:nvGrpSpPr>
                <p:grpSpPr>
                  <a:xfrm rot="-5400000">
                    <a:off x="640721" y="2142893"/>
                    <a:ext cx="600335" cy="680836"/>
                    <a:chOff x="15239716" y="-12996420"/>
                    <a:chExt cx="1868456" cy="2463229"/>
                  </a:xfrm>
                </p:grpSpPr>
                <p:pic>
                  <p:nvPicPr>
                    <p:cNvPr id="16600" name="Google Shape;16600;p605"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6601" name="Google Shape;16601;p605"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6602" name="Google Shape;16602;p605"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6603" name="Google Shape;16603;p605"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pic>
          <p:nvPicPr>
            <p:cNvPr id="16604" name="Google Shape;16604;p605"/>
            <p:cNvPicPr preferRelativeResize="0"/>
            <p:nvPr/>
          </p:nvPicPr>
          <p:blipFill>
            <a:blip r:embed="rId7">
              <a:alphaModFix/>
            </a:blip>
            <a:stretch>
              <a:fillRect/>
            </a:stretch>
          </p:blipFill>
          <p:spPr>
            <a:xfrm>
              <a:off x="2267650" y="2049495"/>
              <a:ext cx="4522051" cy="2933086"/>
            </a:xfrm>
            <a:prstGeom prst="rect">
              <a:avLst/>
            </a:prstGeom>
            <a:noFill/>
            <a:ln>
              <a:noFill/>
            </a:ln>
          </p:spPr>
        </p:pic>
      </p:grpSp>
      <p:grpSp>
        <p:nvGrpSpPr>
          <p:cNvPr id="16605" name="Google Shape;16605;p605"/>
          <p:cNvGrpSpPr/>
          <p:nvPr/>
        </p:nvGrpSpPr>
        <p:grpSpPr>
          <a:xfrm>
            <a:off x="4793213" y="611025"/>
            <a:ext cx="3707725" cy="4275540"/>
            <a:chOff x="4692938" y="281575"/>
            <a:chExt cx="3707725" cy="4275540"/>
          </a:xfrm>
        </p:grpSpPr>
        <p:pic>
          <p:nvPicPr>
            <p:cNvPr id="16606" name="Google Shape;16606;p605"/>
            <p:cNvPicPr preferRelativeResize="0"/>
            <p:nvPr/>
          </p:nvPicPr>
          <p:blipFill>
            <a:blip r:embed="rId8">
              <a:alphaModFix/>
            </a:blip>
            <a:stretch>
              <a:fillRect/>
            </a:stretch>
          </p:blipFill>
          <p:spPr>
            <a:xfrm>
              <a:off x="4692938" y="1375515"/>
              <a:ext cx="3707725" cy="3181600"/>
            </a:xfrm>
            <a:prstGeom prst="rect">
              <a:avLst/>
            </a:prstGeom>
            <a:noFill/>
            <a:ln>
              <a:noFill/>
            </a:ln>
          </p:spPr>
        </p:pic>
        <p:sp>
          <p:nvSpPr>
            <p:cNvPr id="16607" name="Google Shape;16607;p605"/>
            <p:cNvSpPr txBox="1"/>
            <p:nvPr/>
          </p:nvSpPr>
          <p:spPr>
            <a:xfrm>
              <a:off x="5542575" y="281575"/>
              <a:ext cx="23280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a:t>
              </a:r>
              <a:endParaRPr sz="1200"/>
            </a:p>
            <a:p>
              <a:pPr marL="0" lvl="0" indent="0" algn="l" rtl="0">
                <a:spcBef>
                  <a:spcPts val="0"/>
                </a:spcBef>
                <a:spcAft>
                  <a:spcPts val="0"/>
                </a:spcAft>
                <a:buNone/>
              </a:pPr>
              <a:r>
                <a:rPr lang="en" sz="1200"/>
                <a:t>(levels increased by in</a:t>
              </a:r>
              <a:r>
                <a:rPr lang="en" sz="1200" b="1" u="sng"/>
                <a:t>H</a:t>
              </a:r>
              <a:r>
                <a:rPr lang="en" sz="1200"/>
                <a:t>ibitors of CYP</a:t>
              </a:r>
              <a:r>
                <a:rPr lang="en" sz="1200">
                  <a:highlight>
                    <a:srgbClr val="FF00FF"/>
                  </a:highlight>
                </a:rPr>
                <a:t>2D6</a:t>
              </a:r>
              <a:r>
                <a:rPr lang="en" sz="1200"/>
                <a:t>, CYP2C19)</a:t>
              </a:r>
              <a:endParaRPr sz="1200"/>
            </a:p>
            <a:p>
              <a:pPr marL="0" lvl="0" indent="0" algn="l" rtl="0">
                <a:spcBef>
                  <a:spcPts val="0"/>
                </a:spcBef>
                <a:spcAft>
                  <a:spcPts val="0"/>
                </a:spcAft>
                <a:buNone/>
              </a:pPr>
              <a:endParaRPr sz="900" b="1"/>
            </a:p>
          </p:txBody>
        </p:sp>
      </p:grpSp>
      <p:grpSp>
        <p:nvGrpSpPr>
          <p:cNvPr id="16608" name="Google Shape;16608;p605"/>
          <p:cNvGrpSpPr/>
          <p:nvPr/>
        </p:nvGrpSpPr>
        <p:grpSpPr>
          <a:xfrm>
            <a:off x="494288" y="711085"/>
            <a:ext cx="3804401" cy="4038287"/>
            <a:chOff x="2267650" y="222394"/>
            <a:chExt cx="4522051" cy="4800055"/>
          </a:xfrm>
        </p:grpSpPr>
        <p:grpSp>
          <p:nvGrpSpPr>
            <p:cNvPr id="16609" name="Google Shape;16609;p605"/>
            <p:cNvGrpSpPr/>
            <p:nvPr/>
          </p:nvGrpSpPr>
          <p:grpSpPr>
            <a:xfrm>
              <a:off x="2998732" y="551620"/>
              <a:ext cx="2286579" cy="1911049"/>
              <a:chOff x="-2521759" y="897403"/>
              <a:chExt cx="1477500" cy="1089600"/>
            </a:xfrm>
          </p:grpSpPr>
          <p:sp>
            <p:nvSpPr>
              <p:cNvPr id="16610" name="Google Shape;16610;p605"/>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611" name="Google Shape;16611;p605"/>
              <p:cNvGrpSpPr/>
              <p:nvPr/>
            </p:nvGrpSpPr>
            <p:grpSpPr>
              <a:xfrm>
                <a:off x="-2127414" y="1275205"/>
                <a:ext cx="688733" cy="700658"/>
                <a:chOff x="40123" y="-1583761"/>
                <a:chExt cx="688733" cy="1109689"/>
              </a:xfrm>
            </p:grpSpPr>
            <p:grpSp>
              <p:nvGrpSpPr>
                <p:cNvPr id="16612" name="Google Shape;16612;p605"/>
                <p:cNvGrpSpPr/>
                <p:nvPr/>
              </p:nvGrpSpPr>
              <p:grpSpPr>
                <a:xfrm>
                  <a:off x="45124" y="-1327179"/>
                  <a:ext cx="683733" cy="853107"/>
                  <a:chOff x="597574" y="1930371"/>
                  <a:chExt cx="683733" cy="853107"/>
                </a:xfrm>
              </p:grpSpPr>
              <p:grpSp>
                <p:nvGrpSpPr>
                  <p:cNvPr id="16613" name="Google Shape;16613;p605"/>
                  <p:cNvGrpSpPr/>
                  <p:nvPr/>
                </p:nvGrpSpPr>
                <p:grpSpPr>
                  <a:xfrm rot="-5400000">
                    <a:off x="640721" y="2142893"/>
                    <a:ext cx="600335" cy="680836"/>
                    <a:chOff x="15239716" y="-12996420"/>
                    <a:chExt cx="1868456" cy="2463229"/>
                  </a:xfrm>
                </p:grpSpPr>
                <p:pic>
                  <p:nvPicPr>
                    <p:cNvPr id="16614" name="Google Shape;16614;p605"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6615" name="Google Shape;16615;p605"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6616" name="Google Shape;16616;p605"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6617" name="Google Shape;16617;p605"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6618" name="Google Shape;16618;p605"/>
            <p:cNvGrpSpPr/>
            <p:nvPr/>
          </p:nvGrpSpPr>
          <p:grpSpPr>
            <a:xfrm>
              <a:off x="2267650" y="2089364"/>
              <a:ext cx="4522051" cy="2933086"/>
              <a:chOff x="3363025" y="1022851"/>
              <a:chExt cx="4522051" cy="2933086"/>
            </a:xfrm>
          </p:grpSpPr>
          <p:pic>
            <p:nvPicPr>
              <p:cNvPr id="16619" name="Google Shape;16619;p605"/>
              <p:cNvPicPr preferRelativeResize="0"/>
              <p:nvPr/>
            </p:nvPicPr>
            <p:blipFill>
              <a:blip r:embed="rId7">
                <a:alphaModFix/>
              </a:blip>
              <a:stretch>
                <a:fillRect/>
              </a:stretch>
            </p:blipFill>
            <p:spPr>
              <a:xfrm>
                <a:off x="3363025" y="1022851"/>
                <a:ext cx="4522051" cy="2933086"/>
              </a:xfrm>
              <a:prstGeom prst="rect">
                <a:avLst/>
              </a:prstGeom>
              <a:noFill/>
              <a:ln>
                <a:noFill/>
              </a:ln>
            </p:spPr>
          </p:pic>
          <p:sp>
            <p:nvSpPr>
              <p:cNvPr id="16620" name="Google Shape;16620;p605"/>
              <p:cNvSpPr txBox="1"/>
              <p:nvPr/>
            </p:nvSpPr>
            <p:spPr>
              <a:xfrm rot="24443">
                <a:off x="4187186" y="22129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PROZAC</a:t>
                </a:r>
                <a:endParaRPr sz="1800" b="1"/>
              </a:p>
            </p:txBody>
          </p:sp>
        </p:grpSp>
        <p:sp>
          <p:nvSpPr>
            <p:cNvPr id="16621" name="Google Shape;16621;p605"/>
            <p:cNvSpPr txBox="1"/>
            <p:nvPr/>
          </p:nvSpPr>
          <p:spPr>
            <a:xfrm>
              <a:off x="4350938" y="222394"/>
              <a:ext cx="1598400" cy="658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“fluffer” in</a:t>
              </a:r>
              <a:r>
                <a:rPr lang="en" sz="1200" b="1" u="sng"/>
                <a:t>H</a:t>
              </a:r>
              <a:r>
                <a:rPr lang="en" sz="1200" b="1"/>
                <a:t>ibitor</a:t>
              </a:r>
              <a:endParaRPr sz="1200" b="1"/>
            </a:p>
          </p:txBody>
        </p:sp>
        <p:cxnSp>
          <p:nvCxnSpPr>
            <p:cNvPr id="16622" name="Google Shape;16622;p605"/>
            <p:cNvCxnSpPr/>
            <p:nvPr/>
          </p:nvCxnSpPr>
          <p:spPr>
            <a:xfrm>
              <a:off x="5203400" y="506315"/>
              <a:ext cx="379200" cy="0"/>
            </a:xfrm>
            <a:prstGeom prst="straightConnector1">
              <a:avLst/>
            </a:prstGeom>
            <a:noFill/>
            <a:ln w="9525" cap="flat" cmpd="sng">
              <a:solidFill>
                <a:schemeClr val="dk2"/>
              </a:solidFill>
              <a:prstDash val="solid"/>
              <a:round/>
              <a:headEnd type="none" w="med" len="med"/>
              <a:tailEnd type="triangle" w="med" len="med"/>
            </a:ln>
          </p:spPr>
        </p:cxnSp>
        <p:sp>
          <p:nvSpPr>
            <p:cNvPr id="16623" name="Google Shape;16623;p605"/>
            <p:cNvSpPr txBox="1"/>
            <p:nvPr/>
          </p:nvSpPr>
          <p:spPr>
            <a:xfrm>
              <a:off x="3836373" y="744885"/>
              <a:ext cx="1598400" cy="47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sp>
        <p:nvSpPr>
          <p:cNvPr id="16624" name="Google Shape;16624;p605"/>
          <p:cNvSpPr txBox="1"/>
          <p:nvPr/>
        </p:nvSpPr>
        <p:spPr>
          <a:xfrm>
            <a:off x="3240575" y="587925"/>
            <a:ext cx="1524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Increased levels of CYP</a:t>
            </a:r>
            <a:r>
              <a:rPr lang="en" sz="1200">
                <a:highlight>
                  <a:srgbClr val="FF00FF"/>
                </a:highlight>
              </a:rPr>
              <a:t>2D6</a:t>
            </a:r>
            <a:endParaRPr sz="1200">
              <a:highlight>
                <a:srgbClr val="FF00FF"/>
              </a:highlight>
            </a:endParaRPr>
          </a:p>
          <a:p>
            <a:pPr marL="0" lvl="0" indent="0" algn="l" rtl="0">
              <a:spcBef>
                <a:spcPts val="0"/>
              </a:spcBef>
              <a:spcAft>
                <a:spcPts val="0"/>
              </a:spcAft>
              <a:buNone/>
            </a:pPr>
            <a:r>
              <a:rPr lang="en" sz="1200"/>
              <a:t>and CYP2C19 substrates</a:t>
            </a:r>
            <a:endParaRPr sz="1200"/>
          </a:p>
        </p:txBody>
      </p:sp>
      <p:cxnSp>
        <p:nvCxnSpPr>
          <p:cNvPr id="16625" name="Google Shape;16625;p605"/>
          <p:cNvCxnSpPr>
            <a:endCxn id="16626" idx="0"/>
          </p:cNvCxnSpPr>
          <p:nvPr/>
        </p:nvCxnSpPr>
        <p:spPr>
          <a:xfrm>
            <a:off x="4386463" y="1049728"/>
            <a:ext cx="2043900" cy="1673400"/>
          </a:xfrm>
          <a:prstGeom prst="straightConnector1">
            <a:avLst/>
          </a:prstGeom>
          <a:noFill/>
          <a:ln w="9525" cap="flat" cmpd="sng">
            <a:solidFill>
              <a:srgbClr val="FF00FF"/>
            </a:solidFill>
            <a:prstDash val="solid"/>
            <a:round/>
            <a:headEnd type="none" w="med" len="med"/>
            <a:tailEnd type="triangle" w="med" len="med"/>
          </a:ln>
        </p:spPr>
      </p:cxnSp>
      <p:cxnSp>
        <p:nvCxnSpPr>
          <p:cNvPr id="16627" name="Google Shape;16627;p605"/>
          <p:cNvCxnSpPr/>
          <p:nvPr/>
        </p:nvCxnSpPr>
        <p:spPr>
          <a:xfrm>
            <a:off x="6430375" y="1262400"/>
            <a:ext cx="0" cy="1248000"/>
          </a:xfrm>
          <a:prstGeom prst="straightConnector1">
            <a:avLst/>
          </a:prstGeom>
          <a:noFill/>
          <a:ln w="9525" cap="flat" cmpd="sng">
            <a:solidFill>
              <a:srgbClr val="FF00FF"/>
            </a:solidFill>
            <a:prstDash val="solid"/>
            <a:round/>
            <a:headEnd type="none" w="med" len="med"/>
            <a:tailEnd type="triangle" w="med" len="med"/>
          </a:ln>
        </p:spPr>
      </p:cxnSp>
      <p:sp>
        <p:nvSpPr>
          <p:cNvPr id="16628" name="Google Shape;16628;p605"/>
          <p:cNvSpPr/>
          <p:nvPr/>
        </p:nvSpPr>
        <p:spPr>
          <a:xfrm>
            <a:off x="6264100" y="2451650"/>
            <a:ext cx="618300" cy="594300"/>
          </a:xfrm>
          <a:prstGeom prst="ellipse">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9" name="Google Shape;16629;p605"/>
          <p:cNvSpPr txBox="1"/>
          <p:nvPr/>
        </p:nvSpPr>
        <p:spPr>
          <a:xfrm>
            <a:off x="5691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Pharmacokinetic interaction</a:t>
            </a:r>
            <a:endParaRPr sz="1500" b="1"/>
          </a:p>
        </p:txBody>
      </p:sp>
      <p:sp>
        <p:nvSpPr>
          <p:cNvPr id="16630" name="Google Shape;16630;p605"/>
          <p:cNvSpPr txBox="1"/>
          <p:nvPr/>
        </p:nvSpPr>
        <p:spPr>
          <a:xfrm>
            <a:off x="5759575" y="3151050"/>
            <a:ext cx="16365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lt1"/>
                </a:solidFill>
              </a:rPr>
              <a:t>Amitriptyline</a:t>
            </a:r>
            <a:endParaRPr sz="1800" b="1">
              <a:solidFill>
                <a:schemeClr val="lt1"/>
              </a:solidFill>
            </a:endParaRPr>
          </a:p>
          <a:p>
            <a:pPr marL="0" lvl="0" indent="0" algn="ctr" rtl="0">
              <a:spcBef>
                <a:spcPts val="0"/>
              </a:spcBef>
              <a:spcAft>
                <a:spcPts val="0"/>
              </a:spcAft>
              <a:buNone/>
            </a:pPr>
            <a:r>
              <a:rPr lang="en" sz="1800" b="1">
                <a:solidFill>
                  <a:schemeClr val="lt1"/>
                </a:solidFill>
              </a:rPr>
              <a:t>ELAVIL</a:t>
            </a:r>
            <a:endParaRPr sz="1800" b="1">
              <a:solidFill>
                <a:schemeClr val="lt1"/>
              </a:solidFill>
            </a:endParaRPr>
          </a:p>
        </p:txBody>
      </p:sp>
      <p:pic>
        <p:nvPicPr>
          <p:cNvPr id="16631" name="Google Shape;16631;p605"/>
          <p:cNvPicPr preferRelativeResize="0"/>
          <p:nvPr/>
        </p:nvPicPr>
        <p:blipFill>
          <a:blip r:embed="rId9">
            <a:alphaModFix/>
          </a:blip>
          <a:stretch>
            <a:fillRect/>
          </a:stretch>
        </p:blipFill>
        <p:spPr>
          <a:xfrm>
            <a:off x="153675" y="114475"/>
            <a:ext cx="415501" cy="415501"/>
          </a:xfrm>
          <a:prstGeom prst="rect">
            <a:avLst/>
          </a:prstGeom>
          <a:noFill/>
          <a:ln>
            <a:noFill/>
          </a:ln>
        </p:spPr>
      </p:pic>
      <p:pic>
        <p:nvPicPr>
          <p:cNvPr id="16632" name="Google Shape;16632;p605" descr="clipped result image"/>
          <p:cNvPicPr preferRelativeResize="0"/>
          <p:nvPr/>
        </p:nvPicPr>
        <p:blipFill rotWithShape="1">
          <a:blip r:embed="rId10">
            <a:alphaModFix/>
          </a:blip>
          <a:srcRect/>
          <a:stretch/>
        </p:blipFill>
        <p:spPr>
          <a:xfrm rot="14">
            <a:off x="100834" y="3973025"/>
            <a:ext cx="702219" cy="1079751"/>
          </a:xfrm>
          <a:prstGeom prst="rect">
            <a:avLst/>
          </a:prstGeom>
          <a:noFill/>
          <a:ln>
            <a:noFill/>
          </a:ln>
          <a:effectLst>
            <a:outerShdw blurRad="57150" dist="19050" dir="5400000" algn="bl" rotWithShape="0">
              <a:srgbClr val="000000">
                <a:alpha val="49800"/>
              </a:srgbClr>
            </a:outerShdw>
          </a:effectLst>
        </p:spPr>
      </p:pic>
      <p:grpSp>
        <p:nvGrpSpPr>
          <p:cNvPr id="16633" name="Google Shape;16633;p605"/>
          <p:cNvGrpSpPr/>
          <p:nvPr/>
        </p:nvGrpSpPr>
        <p:grpSpPr>
          <a:xfrm>
            <a:off x="8174205" y="114477"/>
            <a:ext cx="836480" cy="933248"/>
            <a:chOff x="477995" y="2993185"/>
            <a:chExt cx="1833581" cy="2045700"/>
          </a:xfrm>
        </p:grpSpPr>
        <p:pic>
          <p:nvPicPr>
            <p:cNvPr id="16634" name="Google Shape;16634;p605" descr="clipped result image"/>
            <p:cNvPicPr preferRelativeResize="0"/>
            <p:nvPr/>
          </p:nvPicPr>
          <p:blipFill rotWithShape="1">
            <a:blip r:embed="rId11">
              <a:alphaModFix amt="49000"/>
            </a:blip>
            <a:srcRect/>
            <a:stretch/>
          </p:blipFill>
          <p:spPr>
            <a:xfrm flipH="1">
              <a:off x="725749" y="3901156"/>
              <a:ext cx="1055172" cy="1137729"/>
            </a:xfrm>
            <a:prstGeom prst="rect">
              <a:avLst/>
            </a:prstGeom>
            <a:noFill/>
            <a:ln>
              <a:noFill/>
            </a:ln>
          </p:spPr>
        </p:pic>
        <p:pic>
          <p:nvPicPr>
            <p:cNvPr id="16635" name="Google Shape;16635;p605" descr="clipped result image"/>
            <p:cNvPicPr preferRelativeResize="0"/>
            <p:nvPr/>
          </p:nvPicPr>
          <p:blipFill rotWithShape="1">
            <a:blip r:embed="rId12">
              <a:alphaModFix amt="52000"/>
            </a:blip>
            <a:srcRect/>
            <a:stretch/>
          </p:blipFill>
          <p:spPr>
            <a:xfrm flipH="1">
              <a:off x="477995" y="4778274"/>
              <a:ext cx="463220" cy="231356"/>
            </a:xfrm>
            <a:prstGeom prst="rect">
              <a:avLst/>
            </a:prstGeom>
            <a:noFill/>
            <a:ln>
              <a:noFill/>
            </a:ln>
          </p:spPr>
        </p:pic>
        <p:pic>
          <p:nvPicPr>
            <p:cNvPr id="16636" name="Google Shape;16636;p605" descr="clipped result image"/>
            <p:cNvPicPr preferRelativeResize="0"/>
            <p:nvPr/>
          </p:nvPicPr>
          <p:blipFill rotWithShape="1">
            <a:blip r:embed="rId13">
              <a:alphaModFix/>
            </a:blip>
            <a:srcRect/>
            <a:stretch/>
          </p:blipFill>
          <p:spPr>
            <a:xfrm rot="1787639" flipH="1">
              <a:off x="1276196" y="3413082"/>
              <a:ext cx="664993" cy="782760"/>
            </a:xfrm>
            <a:prstGeom prst="rect">
              <a:avLst/>
            </a:prstGeom>
            <a:noFill/>
            <a:ln>
              <a:noFill/>
            </a:ln>
          </p:spPr>
        </p:pic>
        <p:pic>
          <p:nvPicPr>
            <p:cNvPr id="16637" name="Google Shape;16637;p605" descr="clipped result image"/>
            <p:cNvPicPr preferRelativeResize="0"/>
            <p:nvPr/>
          </p:nvPicPr>
          <p:blipFill rotWithShape="1">
            <a:blip r:embed="rId14">
              <a:alphaModFix/>
            </a:blip>
            <a:srcRect/>
            <a:stretch/>
          </p:blipFill>
          <p:spPr>
            <a:xfrm rot="2014353">
              <a:off x="1624265" y="3093549"/>
              <a:ext cx="556416" cy="641264"/>
            </a:xfrm>
            <a:prstGeom prst="rect">
              <a:avLst/>
            </a:prstGeom>
            <a:noFill/>
            <a:ln>
              <a:noFill/>
            </a:ln>
          </p:spPr>
        </p:pic>
      </p:gr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Shape 16641"/>
        <p:cNvGrpSpPr/>
        <p:nvPr/>
      </p:nvGrpSpPr>
      <p:grpSpPr>
        <a:xfrm>
          <a:off x="0" y="0"/>
          <a:ext cx="0" cy="0"/>
          <a:chOff x="0" y="0"/>
          <a:chExt cx="0" cy="0"/>
        </a:xfrm>
      </p:grpSpPr>
      <p:grpSp>
        <p:nvGrpSpPr>
          <p:cNvPr id="16642" name="Google Shape;16642;p606"/>
          <p:cNvGrpSpPr/>
          <p:nvPr/>
        </p:nvGrpSpPr>
        <p:grpSpPr>
          <a:xfrm>
            <a:off x="6156599" y="2567688"/>
            <a:ext cx="995303" cy="975255"/>
            <a:chOff x="2267650" y="551620"/>
            <a:chExt cx="4522051" cy="4430961"/>
          </a:xfrm>
        </p:grpSpPr>
        <p:grpSp>
          <p:nvGrpSpPr>
            <p:cNvPr id="16643" name="Google Shape;16643;p606"/>
            <p:cNvGrpSpPr/>
            <p:nvPr/>
          </p:nvGrpSpPr>
          <p:grpSpPr>
            <a:xfrm>
              <a:off x="2998732" y="551620"/>
              <a:ext cx="2286579" cy="1911049"/>
              <a:chOff x="-2521759" y="897403"/>
              <a:chExt cx="1477500" cy="1089600"/>
            </a:xfrm>
          </p:grpSpPr>
          <p:sp>
            <p:nvSpPr>
              <p:cNvPr id="16644" name="Google Shape;16644;p606"/>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645" name="Google Shape;16645;p606"/>
              <p:cNvGrpSpPr/>
              <p:nvPr/>
            </p:nvGrpSpPr>
            <p:grpSpPr>
              <a:xfrm>
                <a:off x="-2127414" y="1275205"/>
                <a:ext cx="688733" cy="700658"/>
                <a:chOff x="40123" y="-1583761"/>
                <a:chExt cx="688733" cy="1109689"/>
              </a:xfrm>
            </p:grpSpPr>
            <p:grpSp>
              <p:nvGrpSpPr>
                <p:cNvPr id="16646" name="Google Shape;16646;p606"/>
                <p:cNvGrpSpPr/>
                <p:nvPr/>
              </p:nvGrpSpPr>
              <p:grpSpPr>
                <a:xfrm>
                  <a:off x="45124" y="-1327179"/>
                  <a:ext cx="683733" cy="853107"/>
                  <a:chOff x="597574" y="1930371"/>
                  <a:chExt cx="683733" cy="853107"/>
                </a:xfrm>
              </p:grpSpPr>
              <p:grpSp>
                <p:nvGrpSpPr>
                  <p:cNvPr id="16647" name="Google Shape;16647;p606"/>
                  <p:cNvGrpSpPr/>
                  <p:nvPr/>
                </p:nvGrpSpPr>
                <p:grpSpPr>
                  <a:xfrm rot="-5400000">
                    <a:off x="640721" y="2142893"/>
                    <a:ext cx="600335" cy="680836"/>
                    <a:chOff x="15239716" y="-12996420"/>
                    <a:chExt cx="1868456" cy="2463229"/>
                  </a:xfrm>
                </p:grpSpPr>
                <p:pic>
                  <p:nvPicPr>
                    <p:cNvPr id="16648" name="Google Shape;16648;p606"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6649" name="Google Shape;16649;p606"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6650" name="Google Shape;16650;p606"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6651" name="Google Shape;16651;p606"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pic>
          <p:nvPicPr>
            <p:cNvPr id="16652" name="Google Shape;16652;p606"/>
            <p:cNvPicPr preferRelativeResize="0"/>
            <p:nvPr/>
          </p:nvPicPr>
          <p:blipFill>
            <a:blip r:embed="rId7">
              <a:alphaModFix/>
            </a:blip>
            <a:stretch>
              <a:fillRect/>
            </a:stretch>
          </p:blipFill>
          <p:spPr>
            <a:xfrm>
              <a:off x="2267650" y="2049495"/>
              <a:ext cx="4522051" cy="2933086"/>
            </a:xfrm>
            <a:prstGeom prst="rect">
              <a:avLst/>
            </a:prstGeom>
            <a:noFill/>
            <a:ln>
              <a:noFill/>
            </a:ln>
          </p:spPr>
        </p:pic>
      </p:grpSp>
      <p:grpSp>
        <p:nvGrpSpPr>
          <p:cNvPr id="16653" name="Google Shape;16653;p606"/>
          <p:cNvGrpSpPr/>
          <p:nvPr/>
        </p:nvGrpSpPr>
        <p:grpSpPr>
          <a:xfrm>
            <a:off x="4793213" y="611025"/>
            <a:ext cx="3707725" cy="4275540"/>
            <a:chOff x="4692938" y="281575"/>
            <a:chExt cx="3707725" cy="4275540"/>
          </a:xfrm>
        </p:grpSpPr>
        <p:pic>
          <p:nvPicPr>
            <p:cNvPr id="16654" name="Google Shape;16654;p606"/>
            <p:cNvPicPr preferRelativeResize="0"/>
            <p:nvPr/>
          </p:nvPicPr>
          <p:blipFill>
            <a:blip r:embed="rId8">
              <a:alphaModFix/>
            </a:blip>
            <a:stretch>
              <a:fillRect/>
            </a:stretch>
          </p:blipFill>
          <p:spPr>
            <a:xfrm>
              <a:off x="4692938" y="1375515"/>
              <a:ext cx="3707725" cy="3181600"/>
            </a:xfrm>
            <a:prstGeom prst="rect">
              <a:avLst/>
            </a:prstGeom>
            <a:noFill/>
            <a:ln>
              <a:noFill/>
            </a:ln>
          </p:spPr>
        </p:pic>
        <p:sp>
          <p:nvSpPr>
            <p:cNvPr id="16655" name="Google Shape;16655;p606"/>
            <p:cNvSpPr txBox="1"/>
            <p:nvPr/>
          </p:nvSpPr>
          <p:spPr>
            <a:xfrm>
              <a:off x="5542575" y="281575"/>
              <a:ext cx="23280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a:t>
              </a:r>
              <a:endParaRPr sz="1200"/>
            </a:p>
            <a:p>
              <a:pPr marL="0" lvl="0" indent="0" algn="l" rtl="0">
                <a:spcBef>
                  <a:spcPts val="0"/>
                </a:spcBef>
                <a:spcAft>
                  <a:spcPts val="0"/>
                </a:spcAft>
                <a:buNone/>
              </a:pPr>
              <a:r>
                <a:rPr lang="en" sz="1200"/>
                <a:t>(levels increased by in</a:t>
              </a:r>
              <a:r>
                <a:rPr lang="en" sz="1200" b="1" u="sng"/>
                <a:t>H</a:t>
              </a:r>
              <a:r>
                <a:rPr lang="en" sz="1200"/>
                <a:t>ibitors of CYP</a:t>
              </a:r>
              <a:r>
                <a:rPr lang="en" sz="1200">
                  <a:highlight>
                    <a:srgbClr val="FF00FF"/>
                  </a:highlight>
                </a:rPr>
                <a:t>2D6</a:t>
              </a:r>
              <a:r>
                <a:rPr lang="en" sz="1200"/>
                <a:t>, CYP</a:t>
              </a:r>
              <a:r>
                <a:rPr lang="en" sz="1200">
                  <a:highlight>
                    <a:srgbClr val="00FFFF"/>
                  </a:highlight>
                </a:rPr>
                <a:t>2C19</a:t>
              </a:r>
              <a:r>
                <a:rPr lang="en" sz="1200"/>
                <a:t>)</a:t>
              </a:r>
              <a:endParaRPr sz="1200"/>
            </a:p>
            <a:p>
              <a:pPr marL="0" lvl="0" indent="0" algn="l" rtl="0">
                <a:spcBef>
                  <a:spcPts val="0"/>
                </a:spcBef>
                <a:spcAft>
                  <a:spcPts val="0"/>
                </a:spcAft>
                <a:buNone/>
              </a:pPr>
              <a:endParaRPr sz="900" b="1"/>
            </a:p>
          </p:txBody>
        </p:sp>
      </p:grpSp>
      <p:grpSp>
        <p:nvGrpSpPr>
          <p:cNvPr id="16656" name="Google Shape;16656;p606"/>
          <p:cNvGrpSpPr/>
          <p:nvPr/>
        </p:nvGrpSpPr>
        <p:grpSpPr>
          <a:xfrm>
            <a:off x="494288" y="711085"/>
            <a:ext cx="3804401" cy="4038287"/>
            <a:chOff x="2267650" y="222394"/>
            <a:chExt cx="4522051" cy="4800055"/>
          </a:xfrm>
        </p:grpSpPr>
        <p:grpSp>
          <p:nvGrpSpPr>
            <p:cNvPr id="16657" name="Google Shape;16657;p606"/>
            <p:cNvGrpSpPr/>
            <p:nvPr/>
          </p:nvGrpSpPr>
          <p:grpSpPr>
            <a:xfrm>
              <a:off x="2998732" y="551620"/>
              <a:ext cx="2286579" cy="1911049"/>
              <a:chOff x="-2521759" y="897403"/>
              <a:chExt cx="1477500" cy="1089600"/>
            </a:xfrm>
          </p:grpSpPr>
          <p:sp>
            <p:nvSpPr>
              <p:cNvPr id="16658" name="Google Shape;16658;p606"/>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659" name="Google Shape;16659;p606"/>
              <p:cNvGrpSpPr/>
              <p:nvPr/>
            </p:nvGrpSpPr>
            <p:grpSpPr>
              <a:xfrm>
                <a:off x="-2127414" y="1275205"/>
                <a:ext cx="688733" cy="700658"/>
                <a:chOff x="40123" y="-1583761"/>
                <a:chExt cx="688733" cy="1109689"/>
              </a:xfrm>
            </p:grpSpPr>
            <p:grpSp>
              <p:nvGrpSpPr>
                <p:cNvPr id="16660" name="Google Shape;16660;p606"/>
                <p:cNvGrpSpPr/>
                <p:nvPr/>
              </p:nvGrpSpPr>
              <p:grpSpPr>
                <a:xfrm>
                  <a:off x="45124" y="-1327179"/>
                  <a:ext cx="683733" cy="853107"/>
                  <a:chOff x="597574" y="1930371"/>
                  <a:chExt cx="683733" cy="853107"/>
                </a:xfrm>
              </p:grpSpPr>
              <p:grpSp>
                <p:nvGrpSpPr>
                  <p:cNvPr id="16661" name="Google Shape;16661;p606"/>
                  <p:cNvGrpSpPr/>
                  <p:nvPr/>
                </p:nvGrpSpPr>
                <p:grpSpPr>
                  <a:xfrm rot="-5400000">
                    <a:off x="640721" y="2142893"/>
                    <a:ext cx="600335" cy="680836"/>
                    <a:chOff x="15239716" y="-12996420"/>
                    <a:chExt cx="1868456" cy="2463229"/>
                  </a:xfrm>
                </p:grpSpPr>
                <p:pic>
                  <p:nvPicPr>
                    <p:cNvPr id="16662" name="Google Shape;16662;p606"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6663" name="Google Shape;16663;p606"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6664" name="Google Shape;16664;p606"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6665" name="Google Shape;16665;p606"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6666" name="Google Shape;16666;p606"/>
            <p:cNvGrpSpPr/>
            <p:nvPr/>
          </p:nvGrpSpPr>
          <p:grpSpPr>
            <a:xfrm>
              <a:off x="2267650" y="2089364"/>
              <a:ext cx="4522051" cy="2933086"/>
              <a:chOff x="3363025" y="1022851"/>
              <a:chExt cx="4522051" cy="2933086"/>
            </a:xfrm>
          </p:grpSpPr>
          <p:pic>
            <p:nvPicPr>
              <p:cNvPr id="16667" name="Google Shape;16667;p606"/>
              <p:cNvPicPr preferRelativeResize="0"/>
              <p:nvPr/>
            </p:nvPicPr>
            <p:blipFill>
              <a:blip r:embed="rId7">
                <a:alphaModFix/>
              </a:blip>
              <a:stretch>
                <a:fillRect/>
              </a:stretch>
            </p:blipFill>
            <p:spPr>
              <a:xfrm>
                <a:off x="3363025" y="1022851"/>
                <a:ext cx="4522051" cy="2933086"/>
              </a:xfrm>
              <a:prstGeom prst="rect">
                <a:avLst/>
              </a:prstGeom>
              <a:noFill/>
              <a:ln>
                <a:noFill/>
              </a:ln>
            </p:spPr>
          </p:pic>
          <p:sp>
            <p:nvSpPr>
              <p:cNvPr id="16668" name="Google Shape;16668;p606"/>
              <p:cNvSpPr txBox="1"/>
              <p:nvPr/>
            </p:nvSpPr>
            <p:spPr>
              <a:xfrm rot="24443">
                <a:off x="4187186" y="22129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PROZAC</a:t>
                </a:r>
                <a:endParaRPr sz="1800" b="1"/>
              </a:p>
            </p:txBody>
          </p:sp>
        </p:grpSp>
        <p:sp>
          <p:nvSpPr>
            <p:cNvPr id="16669" name="Google Shape;16669;p606"/>
            <p:cNvSpPr txBox="1"/>
            <p:nvPr/>
          </p:nvSpPr>
          <p:spPr>
            <a:xfrm>
              <a:off x="4350938" y="222394"/>
              <a:ext cx="1598400" cy="658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“fluffer” in</a:t>
              </a:r>
              <a:r>
                <a:rPr lang="en" sz="1200" b="1" u="sng"/>
                <a:t>H</a:t>
              </a:r>
              <a:r>
                <a:rPr lang="en" sz="1200" b="1"/>
                <a:t>ibitor</a:t>
              </a:r>
              <a:endParaRPr sz="1200" b="1"/>
            </a:p>
          </p:txBody>
        </p:sp>
        <p:cxnSp>
          <p:nvCxnSpPr>
            <p:cNvPr id="16670" name="Google Shape;16670;p606"/>
            <p:cNvCxnSpPr/>
            <p:nvPr/>
          </p:nvCxnSpPr>
          <p:spPr>
            <a:xfrm>
              <a:off x="5203400" y="506315"/>
              <a:ext cx="379200" cy="0"/>
            </a:xfrm>
            <a:prstGeom prst="straightConnector1">
              <a:avLst/>
            </a:prstGeom>
            <a:noFill/>
            <a:ln w="9525" cap="flat" cmpd="sng">
              <a:solidFill>
                <a:schemeClr val="dk2"/>
              </a:solidFill>
              <a:prstDash val="solid"/>
              <a:round/>
              <a:headEnd type="none" w="med" len="med"/>
              <a:tailEnd type="triangle" w="med" len="med"/>
            </a:ln>
          </p:spPr>
        </p:cxnSp>
        <p:sp>
          <p:nvSpPr>
            <p:cNvPr id="16671" name="Google Shape;16671;p606"/>
            <p:cNvSpPr txBox="1"/>
            <p:nvPr/>
          </p:nvSpPr>
          <p:spPr>
            <a:xfrm>
              <a:off x="3836373" y="744885"/>
              <a:ext cx="1598400" cy="47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sp>
        <p:nvSpPr>
          <p:cNvPr id="16672" name="Google Shape;16672;p606"/>
          <p:cNvSpPr txBox="1"/>
          <p:nvPr/>
        </p:nvSpPr>
        <p:spPr>
          <a:xfrm>
            <a:off x="3240575" y="587925"/>
            <a:ext cx="1524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Increased levels of CYP</a:t>
            </a:r>
            <a:r>
              <a:rPr lang="en" sz="1200">
                <a:highlight>
                  <a:srgbClr val="FF00FF"/>
                </a:highlight>
              </a:rPr>
              <a:t>2D6</a:t>
            </a:r>
            <a:endParaRPr sz="1200">
              <a:highlight>
                <a:srgbClr val="FF00FF"/>
              </a:highlight>
            </a:endParaRPr>
          </a:p>
          <a:p>
            <a:pPr marL="0" lvl="0" indent="0" algn="l" rtl="0">
              <a:spcBef>
                <a:spcPts val="0"/>
              </a:spcBef>
              <a:spcAft>
                <a:spcPts val="0"/>
              </a:spcAft>
              <a:buNone/>
            </a:pPr>
            <a:r>
              <a:rPr lang="en" sz="1200"/>
              <a:t>and CYP</a:t>
            </a:r>
            <a:r>
              <a:rPr lang="en" sz="1200">
                <a:highlight>
                  <a:srgbClr val="00FFFF"/>
                </a:highlight>
              </a:rPr>
              <a:t>2C19</a:t>
            </a:r>
            <a:r>
              <a:rPr lang="en" sz="1200"/>
              <a:t> substrates</a:t>
            </a:r>
            <a:endParaRPr sz="1200"/>
          </a:p>
        </p:txBody>
      </p:sp>
      <p:cxnSp>
        <p:nvCxnSpPr>
          <p:cNvPr id="16673" name="Google Shape;16673;p606"/>
          <p:cNvCxnSpPr>
            <a:endCxn id="16674" idx="0"/>
          </p:cNvCxnSpPr>
          <p:nvPr/>
        </p:nvCxnSpPr>
        <p:spPr>
          <a:xfrm>
            <a:off x="4386463" y="1049728"/>
            <a:ext cx="2043900" cy="1673400"/>
          </a:xfrm>
          <a:prstGeom prst="straightConnector1">
            <a:avLst/>
          </a:prstGeom>
          <a:noFill/>
          <a:ln w="9525" cap="flat" cmpd="sng">
            <a:solidFill>
              <a:srgbClr val="FF00FF"/>
            </a:solidFill>
            <a:prstDash val="solid"/>
            <a:round/>
            <a:headEnd type="none" w="med" len="med"/>
            <a:tailEnd type="triangle" w="med" len="med"/>
          </a:ln>
        </p:spPr>
      </p:cxnSp>
      <p:cxnSp>
        <p:nvCxnSpPr>
          <p:cNvPr id="16675" name="Google Shape;16675;p606"/>
          <p:cNvCxnSpPr/>
          <p:nvPr/>
        </p:nvCxnSpPr>
        <p:spPr>
          <a:xfrm>
            <a:off x="6430375" y="1262400"/>
            <a:ext cx="0" cy="1248000"/>
          </a:xfrm>
          <a:prstGeom prst="straightConnector1">
            <a:avLst/>
          </a:prstGeom>
          <a:noFill/>
          <a:ln w="9525" cap="flat" cmpd="sng">
            <a:solidFill>
              <a:srgbClr val="FF00FF"/>
            </a:solidFill>
            <a:prstDash val="solid"/>
            <a:round/>
            <a:headEnd type="none" w="med" len="med"/>
            <a:tailEnd type="triangle" w="med" len="med"/>
          </a:ln>
        </p:spPr>
      </p:cxnSp>
      <p:sp>
        <p:nvSpPr>
          <p:cNvPr id="16676" name="Google Shape;16676;p606"/>
          <p:cNvSpPr/>
          <p:nvPr/>
        </p:nvSpPr>
        <p:spPr>
          <a:xfrm>
            <a:off x="6264100" y="2451650"/>
            <a:ext cx="618300" cy="594300"/>
          </a:xfrm>
          <a:prstGeom prst="ellipse">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7" name="Google Shape;16677;p606"/>
          <p:cNvSpPr txBox="1"/>
          <p:nvPr/>
        </p:nvSpPr>
        <p:spPr>
          <a:xfrm>
            <a:off x="5691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Pharmacokinetic interaction</a:t>
            </a:r>
            <a:endParaRPr sz="1500" b="1"/>
          </a:p>
        </p:txBody>
      </p:sp>
      <p:cxnSp>
        <p:nvCxnSpPr>
          <p:cNvPr id="16678" name="Google Shape;16678;p606"/>
          <p:cNvCxnSpPr/>
          <p:nvPr/>
        </p:nvCxnSpPr>
        <p:spPr>
          <a:xfrm>
            <a:off x="4338838" y="1125928"/>
            <a:ext cx="2043900" cy="1673400"/>
          </a:xfrm>
          <a:prstGeom prst="straightConnector1">
            <a:avLst/>
          </a:prstGeom>
          <a:noFill/>
          <a:ln w="19050" cap="flat" cmpd="sng">
            <a:solidFill>
              <a:srgbClr val="00FFFF"/>
            </a:solidFill>
            <a:prstDash val="solid"/>
            <a:round/>
            <a:headEnd type="none" w="med" len="med"/>
            <a:tailEnd type="triangle" w="med" len="med"/>
          </a:ln>
        </p:spPr>
      </p:cxnSp>
      <p:cxnSp>
        <p:nvCxnSpPr>
          <p:cNvPr id="16679" name="Google Shape;16679;p606"/>
          <p:cNvCxnSpPr/>
          <p:nvPr/>
        </p:nvCxnSpPr>
        <p:spPr>
          <a:xfrm>
            <a:off x="6544675" y="1252875"/>
            <a:ext cx="0" cy="1248000"/>
          </a:xfrm>
          <a:prstGeom prst="straightConnector1">
            <a:avLst/>
          </a:prstGeom>
          <a:noFill/>
          <a:ln w="19050" cap="flat" cmpd="sng">
            <a:solidFill>
              <a:srgbClr val="00FFFF"/>
            </a:solidFill>
            <a:prstDash val="solid"/>
            <a:round/>
            <a:headEnd type="none" w="med" len="med"/>
            <a:tailEnd type="triangle" w="med" len="med"/>
          </a:ln>
        </p:spPr>
      </p:cxnSp>
      <p:sp>
        <p:nvSpPr>
          <p:cNvPr id="16680" name="Google Shape;16680;p606"/>
          <p:cNvSpPr txBox="1"/>
          <p:nvPr/>
        </p:nvSpPr>
        <p:spPr>
          <a:xfrm>
            <a:off x="5759575" y="3151050"/>
            <a:ext cx="16365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lt1"/>
                </a:solidFill>
              </a:rPr>
              <a:t>Amitriptyline</a:t>
            </a:r>
            <a:endParaRPr sz="1800" b="1">
              <a:solidFill>
                <a:schemeClr val="lt1"/>
              </a:solidFill>
            </a:endParaRPr>
          </a:p>
          <a:p>
            <a:pPr marL="0" lvl="0" indent="0" algn="ctr" rtl="0">
              <a:spcBef>
                <a:spcPts val="0"/>
              </a:spcBef>
              <a:spcAft>
                <a:spcPts val="0"/>
              </a:spcAft>
              <a:buNone/>
            </a:pPr>
            <a:r>
              <a:rPr lang="en" sz="1800" b="1">
                <a:solidFill>
                  <a:schemeClr val="lt1"/>
                </a:solidFill>
              </a:rPr>
              <a:t>ELAVIL</a:t>
            </a:r>
            <a:endParaRPr sz="1800" b="1">
              <a:solidFill>
                <a:schemeClr val="lt1"/>
              </a:solidFill>
            </a:endParaRPr>
          </a:p>
        </p:txBody>
      </p:sp>
      <p:pic>
        <p:nvPicPr>
          <p:cNvPr id="16681" name="Google Shape;16681;p606"/>
          <p:cNvPicPr preferRelativeResize="0"/>
          <p:nvPr/>
        </p:nvPicPr>
        <p:blipFill>
          <a:blip r:embed="rId9">
            <a:alphaModFix/>
          </a:blip>
          <a:stretch>
            <a:fillRect/>
          </a:stretch>
        </p:blipFill>
        <p:spPr>
          <a:xfrm>
            <a:off x="153675" y="114475"/>
            <a:ext cx="415501" cy="415501"/>
          </a:xfrm>
          <a:prstGeom prst="rect">
            <a:avLst/>
          </a:prstGeom>
          <a:noFill/>
          <a:ln>
            <a:noFill/>
          </a:ln>
        </p:spPr>
      </p:pic>
      <p:pic>
        <p:nvPicPr>
          <p:cNvPr id="16682" name="Google Shape;16682;p606" descr="clipped result image"/>
          <p:cNvPicPr preferRelativeResize="0"/>
          <p:nvPr/>
        </p:nvPicPr>
        <p:blipFill rotWithShape="1">
          <a:blip r:embed="rId10">
            <a:alphaModFix/>
          </a:blip>
          <a:srcRect/>
          <a:stretch/>
        </p:blipFill>
        <p:spPr>
          <a:xfrm rot="14">
            <a:off x="100834" y="3973025"/>
            <a:ext cx="702219" cy="1079751"/>
          </a:xfrm>
          <a:prstGeom prst="rect">
            <a:avLst/>
          </a:prstGeom>
          <a:noFill/>
          <a:ln>
            <a:noFill/>
          </a:ln>
          <a:effectLst>
            <a:outerShdw blurRad="57150" dist="19050" dir="5400000" algn="bl" rotWithShape="0">
              <a:srgbClr val="000000">
                <a:alpha val="49800"/>
              </a:srgbClr>
            </a:outerShdw>
          </a:effectLst>
        </p:spPr>
      </p:pic>
      <p:grpSp>
        <p:nvGrpSpPr>
          <p:cNvPr id="16683" name="Google Shape;16683;p606"/>
          <p:cNvGrpSpPr/>
          <p:nvPr/>
        </p:nvGrpSpPr>
        <p:grpSpPr>
          <a:xfrm>
            <a:off x="8174205" y="114477"/>
            <a:ext cx="836480" cy="933248"/>
            <a:chOff x="477995" y="2993185"/>
            <a:chExt cx="1833581" cy="2045700"/>
          </a:xfrm>
        </p:grpSpPr>
        <p:pic>
          <p:nvPicPr>
            <p:cNvPr id="16684" name="Google Shape;16684;p606" descr="clipped result image"/>
            <p:cNvPicPr preferRelativeResize="0"/>
            <p:nvPr/>
          </p:nvPicPr>
          <p:blipFill rotWithShape="1">
            <a:blip r:embed="rId11">
              <a:alphaModFix amt="49000"/>
            </a:blip>
            <a:srcRect/>
            <a:stretch/>
          </p:blipFill>
          <p:spPr>
            <a:xfrm flipH="1">
              <a:off x="725749" y="3901156"/>
              <a:ext cx="1055172" cy="1137729"/>
            </a:xfrm>
            <a:prstGeom prst="rect">
              <a:avLst/>
            </a:prstGeom>
            <a:noFill/>
            <a:ln>
              <a:noFill/>
            </a:ln>
          </p:spPr>
        </p:pic>
        <p:pic>
          <p:nvPicPr>
            <p:cNvPr id="16685" name="Google Shape;16685;p606" descr="clipped result image"/>
            <p:cNvPicPr preferRelativeResize="0"/>
            <p:nvPr/>
          </p:nvPicPr>
          <p:blipFill rotWithShape="1">
            <a:blip r:embed="rId12">
              <a:alphaModFix amt="52000"/>
            </a:blip>
            <a:srcRect/>
            <a:stretch/>
          </p:blipFill>
          <p:spPr>
            <a:xfrm flipH="1">
              <a:off x="477995" y="4778274"/>
              <a:ext cx="463220" cy="231356"/>
            </a:xfrm>
            <a:prstGeom prst="rect">
              <a:avLst/>
            </a:prstGeom>
            <a:noFill/>
            <a:ln>
              <a:noFill/>
            </a:ln>
          </p:spPr>
        </p:pic>
        <p:pic>
          <p:nvPicPr>
            <p:cNvPr id="16686" name="Google Shape;16686;p606" descr="clipped result image"/>
            <p:cNvPicPr preferRelativeResize="0"/>
            <p:nvPr/>
          </p:nvPicPr>
          <p:blipFill rotWithShape="1">
            <a:blip r:embed="rId13">
              <a:alphaModFix/>
            </a:blip>
            <a:srcRect/>
            <a:stretch/>
          </p:blipFill>
          <p:spPr>
            <a:xfrm rot="1787639" flipH="1">
              <a:off x="1276196" y="3413082"/>
              <a:ext cx="664993" cy="782760"/>
            </a:xfrm>
            <a:prstGeom prst="rect">
              <a:avLst/>
            </a:prstGeom>
            <a:noFill/>
            <a:ln>
              <a:noFill/>
            </a:ln>
          </p:spPr>
        </p:pic>
        <p:pic>
          <p:nvPicPr>
            <p:cNvPr id="16687" name="Google Shape;16687;p606" descr="clipped result image"/>
            <p:cNvPicPr preferRelativeResize="0"/>
            <p:nvPr/>
          </p:nvPicPr>
          <p:blipFill rotWithShape="1">
            <a:blip r:embed="rId14">
              <a:alphaModFix/>
            </a:blip>
            <a:srcRect/>
            <a:stretch/>
          </p:blipFill>
          <p:spPr>
            <a:xfrm rot="2014353">
              <a:off x="1624265" y="3093549"/>
              <a:ext cx="556416" cy="641264"/>
            </a:xfrm>
            <a:prstGeom prst="rect">
              <a:avLst/>
            </a:prstGeom>
            <a:noFill/>
            <a:ln>
              <a:noFill/>
            </a:ln>
          </p:spPr>
        </p:pic>
      </p:gr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Shape 16691"/>
        <p:cNvGrpSpPr/>
        <p:nvPr/>
      </p:nvGrpSpPr>
      <p:grpSpPr>
        <a:xfrm>
          <a:off x="0" y="0"/>
          <a:ext cx="0" cy="0"/>
          <a:chOff x="0" y="0"/>
          <a:chExt cx="0" cy="0"/>
        </a:xfrm>
      </p:grpSpPr>
      <p:grpSp>
        <p:nvGrpSpPr>
          <p:cNvPr id="16692" name="Google Shape;16692;p607"/>
          <p:cNvGrpSpPr/>
          <p:nvPr/>
        </p:nvGrpSpPr>
        <p:grpSpPr>
          <a:xfrm>
            <a:off x="6156599" y="2567688"/>
            <a:ext cx="995303" cy="975255"/>
            <a:chOff x="2267650" y="551620"/>
            <a:chExt cx="4522051" cy="4430961"/>
          </a:xfrm>
        </p:grpSpPr>
        <p:grpSp>
          <p:nvGrpSpPr>
            <p:cNvPr id="16693" name="Google Shape;16693;p607"/>
            <p:cNvGrpSpPr/>
            <p:nvPr/>
          </p:nvGrpSpPr>
          <p:grpSpPr>
            <a:xfrm>
              <a:off x="2998732" y="551620"/>
              <a:ext cx="2286579" cy="1911049"/>
              <a:chOff x="-2521759" y="897403"/>
              <a:chExt cx="1477500" cy="1089600"/>
            </a:xfrm>
          </p:grpSpPr>
          <p:sp>
            <p:nvSpPr>
              <p:cNvPr id="16694" name="Google Shape;16694;p607"/>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695" name="Google Shape;16695;p607"/>
              <p:cNvGrpSpPr/>
              <p:nvPr/>
            </p:nvGrpSpPr>
            <p:grpSpPr>
              <a:xfrm>
                <a:off x="-2127414" y="1275205"/>
                <a:ext cx="688733" cy="700658"/>
                <a:chOff x="40123" y="-1583761"/>
                <a:chExt cx="688733" cy="1109689"/>
              </a:xfrm>
            </p:grpSpPr>
            <p:grpSp>
              <p:nvGrpSpPr>
                <p:cNvPr id="16696" name="Google Shape;16696;p607"/>
                <p:cNvGrpSpPr/>
                <p:nvPr/>
              </p:nvGrpSpPr>
              <p:grpSpPr>
                <a:xfrm>
                  <a:off x="45124" y="-1327179"/>
                  <a:ext cx="683733" cy="853107"/>
                  <a:chOff x="597574" y="1930371"/>
                  <a:chExt cx="683733" cy="853107"/>
                </a:xfrm>
              </p:grpSpPr>
              <p:grpSp>
                <p:nvGrpSpPr>
                  <p:cNvPr id="16697" name="Google Shape;16697;p607"/>
                  <p:cNvGrpSpPr/>
                  <p:nvPr/>
                </p:nvGrpSpPr>
                <p:grpSpPr>
                  <a:xfrm rot="-5400000">
                    <a:off x="640721" y="2142893"/>
                    <a:ext cx="600335" cy="680836"/>
                    <a:chOff x="15239716" y="-12996420"/>
                    <a:chExt cx="1868456" cy="2463229"/>
                  </a:xfrm>
                </p:grpSpPr>
                <p:pic>
                  <p:nvPicPr>
                    <p:cNvPr id="16698" name="Google Shape;16698;p607"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6699" name="Google Shape;16699;p607"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6700" name="Google Shape;16700;p607"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6701" name="Google Shape;16701;p607"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pic>
          <p:nvPicPr>
            <p:cNvPr id="16702" name="Google Shape;16702;p607"/>
            <p:cNvPicPr preferRelativeResize="0"/>
            <p:nvPr/>
          </p:nvPicPr>
          <p:blipFill>
            <a:blip r:embed="rId7">
              <a:alphaModFix/>
            </a:blip>
            <a:stretch>
              <a:fillRect/>
            </a:stretch>
          </p:blipFill>
          <p:spPr>
            <a:xfrm>
              <a:off x="2267650" y="2049495"/>
              <a:ext cx="4522051" cy="2933086"/>
            </a:xfrm>
            <a:prstGeom prst="rect">
              <a:avLst/>
            </a:prstGeom>
            <a:noFill/>
            <a:ln>
              <a:noFill/>
            </a:ln>
          </p:spPr>
        </p:pic>
      </p:grpSp>
      <p:grpSp>
        <p:nvGrpSpPr>
          <p:cNvPr id="16703" name="Google Shape;16703;p607"/>
          <p:cNvGrpSpPr/>
          <p:nvPr/>
        </p:nvGrpSpPr>
        <p:grpSpPr>
          <a:xfrm>
            <a:off x="4793213" y="611025"/>
            <a:ext cx="3707725" cy="4275540"/>
            <a:chOff x="4692938" y="281575"/>
            <a:chExt cx="3707725" cy="4275540"/>
          </a:xfrm>
        </p:grpSpPr>
        <p:pic>
          <p:nvPicPr>
            <p:cNvPr id="16704" name="Google Shape;16704;p607"/>
            <p:cNvPicPr preferRelativeResize="0"/>
            <p:nvPr/>
          </p:nvPicPr>
          <p:blipFill>
            <a:blip r:embed="rId8">
              <a:alphaModFix/>
            </a:blip>
            <a:stretch>
              <a:fillRect/>
            </a:stretch>
          </p:blipFill>
          <p:spPr>
            <a:xfrm>
              <a:off x="4692938" y="1375515"/>
              <a:ext cx="3707725" cy="3181600"/>
            </a:xfrm>
            <a:prstGeom prst="rect">
              <a:avLst/>
            </a:prstGeom>
            <a:noFill/>
            <a:ln>
              <a:noFill/>
            </a:ln>
          </p:spPr>
        </p:pic>
        <p:sp>
          <p:nvSpPr>
            <p:cNvPr id="16705" name="Google Shape;16705;p607"/>
            <p:cNvSpPr txBox="1"/>
            <p:nvPr/>
          </p:nvSpPr>
          <p:spPr>
            <a:xfrm>
              <a:off x="5542575" y="281575"/>
              <a:ext cx="23280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a:t>
              </a:r>
              <a:endParaRPr sz="1200"/>
            </a:p>
            <a:p>
              <a:pPr marL="0" lvl="0" indent="0" algn="l" rtl="0">
                <a:spcBef>
                  <a:spcPts val="0"/>
                </a:spcBef>
                <a:spcAft>
                  <a:spcPts val="0"/>
                </a:spcAft>
                <a:buNone/>
              </a:pPr>
              <a:r>
                <a:rPr lang="en" sz="1200"/>
                <a:t>(levels increased by in</a:t>
              </a:r>
              <a:r>
                <a:rPr lang="en" sz="1200" b="1" u="sng"/>
                <a:t>H</a:t>
              </a:r>
              <a:r>
                <a:rPr lang="en" sz="1200"/>
                <a:t>ibitors of CYP</a:t>
              </a:r>
              <a:r>
                <a:rPr lang="en" sz="1200">
                  <a:highlight>
                    <a:srgbClr val="FF00FF"/>
                  </a:highlight>
                </a:rPr>
                <a:t>2D6</a:t>
              </a:r>
              <a:r>
                <a:rPr lang="en" sz="1200"/>
                <a:t>, CYP</a:t>
              </a:r>
              <a:r>
                <a:rPr lang="en" sz="1200">
                  <a:highlight>
                    <a:srgbClr val="00FFFF"/>
                  </a:highlight>
                </a:rPr>
                <a:t>2C19</a:t>
              </a:r>
              <a:r>
                <a:rPr lang="en" sz="1200"/>
                <a:t>)</a:t>
              </a:r>
              <a:endParaRPr sz="1200"/>
            </a:p>
            <a:p>
              <a:pPr marL="0" lvl="0" indent="0" algn="l" rtl="0">
                <a:spcBef>
                  <a:spcPts val="0"/>
                </a:spcBef>
                <a:spcAft>
                  <a:spcPts val="0"/>
                </a:spcAft>
                <a:buNone/>
              </a:pPr>
              <a:endParaRPr sz="900" b="1"/>
            </a:p>
          </p:txBody>
        </p:sp>
      </p:grpSp>
      <p:grpSp>
        <p:nvGrpSpPr>
          <p:cNvPr id="16706" name="Google Shape;16706;p607"/>
          <p:cNvGrpSpPr/>
          <p:nvPr/>
        </p:nvGrpSpPr>
        <p:grpSpPr>
          <a:xfrm>
            <a:off x="494288" y="711085"/>
            <a:ext cx="3804401" cy="4038287"/>
            <a:chOff x="2267650" y="222394"/>
            <a:chExt cx="4522051" cy="4800055"/>
          </a:xfrm>
        </p:grpSpPr>
        <p:grpSp>
          <p:nvGrpSpPr>
            <p:cNvPr id="16707" name="Google Shape;16707;p607"/>
            <p:cNvGrpSpPr/>
            <p:nvPr/>
          </p:nvGrpSpPr>
          <p:grpSpPr>
            <a:xfrm>
              <a:off x="2998732" y="551620"/>
              <a:ext cx="2286579" cy="1911049"/>
              <a:chOff x="-2521759" y="897403"/>
              <a:chExt cx="1477500" cy="1089600"/>
            </a:xfrm>
          </p:grpSpPr>
          <p:sp>
            <p:nvSpPr>
              <p:cNvPr id="16708" name="Google Shape;16708;p607"/>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709" name="Google Shape;16709;p607"/>
              <p:cNvGrpSpPr/>
              <p:nvPr/>
            </p:nvGrpSpPr>
            <p:grpSpPr>
              <a:xfrm>
                <a:off x="-2127414" y="1275205"/>
                <a:ext cx="688733" cy="700658"/>
                <a:chOff x="40123" y="-1583761"/>
                <a:chExt cx="688733" cy="1109689"/>
              </a:xfrm>
            </p:grpSpPr>
            <p:grpSp>
              <p:nvGrpSpPr>
                <p:cNvPr id="16710" name="Google Shape;16710;p607"/>
                <p:cNvGrpSpPr/>
                <p:nvPr/>
              </p:nvGrpSpPr>
              <p:grpSpPr>
                <a:xfrm>
                  <a:off x="45124" y="-1327179"/>
                  <a:ext cx="683733" cy="853107"/>
                  <a:chOff x="597574" y="1930371"/>
                  <a:chExt cx="683733" cy="853107"/>
                </a:xfrm>
              </p:grpSpPr>
              <p:grpSp>
                <p:nvGrpSpPr>
                  <p:cNvPr id="16711" name="Google Shape;16711;p607"/>
                  <p:cNvGrpSpPr/>
                  <p:nvPr/>
                </p:nvGrpSpPr>
                <p:grpSpPr>
                  <a:xfrm rot="-5400000">
                    <a:off x="640721" y="2142893"/>
                    <a:ext cx="600335" cy="680836"/>
                    <a:chOff x="15239716" y="-12996420"/>
                    <a:chExt cx="1868456" cy="2463229"/>
                  </a:xfrm>
                </p:grpSpPr>
                <p:pic>
                  <p:nvPicPr>
                    <p:cNvPr id="16712" name="Google Shape;16712;p607"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6713" name="Google Shape;16713;p607"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6714" name="Google Shape;16714;p607"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6715" name="Google Shape;16715;p607"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6716" name="Google Shape;16716;p607"/>
            <p:cNvGrpSpPr/>
            <p:nvPr/>
          </p:nvGrpSpPr>
          <p:grpSpPr>
            <a:xfrm>
              <a:off x="2267650" y="2089364"/>
              <a:ext cx="4522051" cy="2933086"/>
              <a:chOff x="3363025" y="1022851"/>
              <a:chExt cx="4522051" cy="2933086"/>
            </a:xfrm>
          </p:grpSpPr>
          <p:pic>
            <p:nvPicPr>
              <p:cNvPr id="16717" name="Google Shape;16717;p607"/>
              <p:cNvPicPr preferRelativeResize="0"/>
              <p:nvPr/>
            </p:nvPicPr>
            <p:blipFill>
              <a:blip r:embed="rId7">
                <a:alphaModFix/>
              </a:blip>
              <a:stretch>
                <a:fillRect/>
              </a:stretch>
            </p:blipFill>
            <p:spPr>
              <a:xfrm>
                <a:off x="3363025" y="1022851"/>
                <a:ext cx="4522051" cy="2933086"/>
              </a:xfrm>
              <a:prstGeom prst="rect">
                <a:avLst/>
              </a:prstGeom>
              <a:noFill/>
              <a:ln>
                <a:noFill/>
              </a:ln>
            </p:spPr>
          </p:pic>
          <p:sp>
            <p:nvSpPr>
              <p:cNvPr id="16718" name="Google Shape;16718;p607"/>
              <p:cNvSpPr txBox="1"/>
              <p:nvPr/>
            </p:nvSpPr>
            <p:spPr>
              <a:xfrm rot="24443">
                <a:off x="4187186" y="22129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PROZAC</a:t>
                </a:r>
                <a:endParaRPr sz="1800" b="1"/>
              </a:p>
            </p:txBody>
          </p:sp>
        </p:grpSp>
        <p:sp>
          <p:nvSpPr>
            <p:cNvPr id="16719" name="Google Shape;16719;p607"/>
            <p:cNvSpPr txBox="1"/>
            <p:nvPr/>
          </p:nvSpPr>
          <p:spPr>
            <a:xfrm>
              <a:off x="4350938" y="222394"/>
              <a:ext cx="1598400" cy="658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“fluffer” in</a:t>
              </a:r>
              <a:r>
                <a:rPr lang="en" sz="1200" b="1" u="sng"/>
                <a:t>H</a:t>
              </a:r>
              <a:r>
                <a:rPr lang="en" sz="1200" b="1"/>
                <a:t>ibitor</a:t>
              </a:r>
              <a:endParaRPr sz="1200" b="1"/>
            </a:p>
          </p:txBody>
        </p:sp>
        <p:cxnSp>
          <p:nvCxnSpPr>
            <p:cNvPr id="16720" name="Google Shape;16720;p607"/>
            <p:cNvCxnSpPr/>
            <p:nvPr/>
          </p:nvCxnSpPr>
          <p:spPr>
            <a:xfrm>
              <a:off x="5203400" y="506315"/>
              <a:ext cx="379200" cy="0"/>
            </a:xfrm>
            <a:prstGeom prst="straightConnector1">
              <a:avLst/>
            </a:prstGeom>
            <a:noFill/>
            <a:ln w="9525" cap="flat" cmpd="sng">
              <a:solidFill>
                <a:schemeClr val="dk2"/>
              </a:solidFill>
              <a:prstDash val="solid"/>
              <a:round/>
              <a:headEnd type="none" w="med" len="med"/>
              <a:tailEnd type="triangle" w="med" len="med"/>
            </a:ln>
          </p:spPr>
        </p:cxnSp>
        <p:sp>
          <p:nvSpPr>
            <p:cNvPr id="16721" name="Google Shape;16721;p607"/>
            <p:cNvSpPr txBox="1"/>
            <p:nvPr/>
          </p:nvSpPr>
          <p:spPr>
            <a:xfrm>
              <a:off x="3836373" y="744885"/>
              <a:ext cx="1598400" cy="47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sp>
        <p:nvSpPr>
          <p:cNvPr id="16722" name="Google Shape;16722;p607"/>
          <p:cNvSpPr txBox="1"/>
          <p:nvPr/>
        </p:nvSpPr>
        <p:spPr>
          <a:xfrm>
            <a:off x="3240575" y="587925"/>
            <a:ext cx="1524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Increased levels of CYP</a:t>
            </a:r>
            <a:r>
              <a:rPr lang="en" sz="1200">
                <a:highlight>
                  <a:srgbClr val="FF00FF"/>
                </a:highlight>
              </a:rPr>
              <a:t>2D6</a:t>
            </a:r>
            <a:endParaRPr sz="1200">
              <a:highlight>
                <a:srgbClr val="FF00FF"/>
              </a:highlight>
            </a:endParaRPr>
          </a:p>
          <a:p>
            <a:pPr marL="0" lvl="0" indent="0" algn="l" rtl="0">
              <a:spcBef>
                <a:spcPts val="0"/>
              </a:spcBef>
              <a:spcAft>
                <a:spcPts val="0"/>
              </a:spcAft>
              <a:buNone/>
            </a:pPr>
            <a:r>
              <a:rPr lang="en" sz="1200"/>
              <a:t>and CYP</a:t>
            </a:r>
            <a:r>
              <a:rPr lang="en" sz="1200">
                <a:highlight>
                  <a:srgbClr val="00FFFF"/>
                </a:highlight>
              </a:rPr>
              <a:t>2C19</a:t>
            </a:r>
            <a:r>
              <a:rPr lang="en" sz="1200"/>
              <a:t> substrates</a:t>
            </a:r>
            <a:endParaRPr sz="1200"/>
          </a:p>
        </p:txBody>
      </p:sp>
      <p:cxnSp>
        <p:nvCxnSpPr>
          <p:cNvPr id="16723" name="Google Shape;16723;p607"/>
          <p:cNvCxnSpPr>
            <a:endCxn id="16724" idx="0"/>
          </p:cNvCxnSpPr>
          <p:nvPr/>
        </p:nvCxnSpPr>
        <p:spPr>
          <a:xfrm>
            <a:off x="4386463" y="1049728"/>
            <a:ext cx="2043900" cy="1673400"/>
          </a:xfrm>
          <a:prstGeom prst="straightConnector1">
            <a:avLst/>
          </a:prstGeom>
          <a:noFill/>
          <a:ln w="9525" cap="flat" cmpd="sng">
            <a:solidFill>
              <a:srgbClr val="FF00FF"/>
            </a:solidFill>
            <a:prstDash val="solid"/>
            <a:round/>
            <a:headEnd type="none" w="med" len="med"/>
            <a:tailEnd type="triangle" w="med" len="med"/>
          </a:ln>
        </p:spPr>
      </p:cxnSp>
      <p:cxnSp>
        <p:nvCxnSpPr>
          <p:cNvPr id="16725" name="Google Shape;16725;p607"/>
          <p:cNvCxnSpPr/>
          <p:nvPr/>
        </p:nvCxnSpPr>
        <p:spPr>
          <a:xfrm>
            <a:off x="6430375" y="1262400"/>
            <a:ext cx="0" cy="1248000"/>
          </a:xfrm>
          <a:prstGeom prst="straightConnector1">
            <a:avLst/>
          </a:prstGeom>
          <a:noFill/>
          <a:ln w="9525" cap="flat" cmpd="sng">
            <a:solidFill>
              <a:srgbClr val="FF00FF"/>
            </a:solidFill>
            <a:prstDash val="solid"/>
            <a:round/>
            <a:headEnd type="none" w="med" len="med"/>
            <a:tailEnd type="triangle" w="med" len="med"/>
          </a:ln>
        </p:spPr>
      </p:cxnSp>
      <p:sp>
        <p:nvSpPr>
          <p:cNvPr id="16726" name="Google Shape;16726;p607"/>
          <p:cNvSpPr/>
          <p:nvPr/>
        </p:nvSpPr>
        <p:spPr>
          <a:xfrm>
            <a:off x="6264100" y="2451650"/>
            <a:ext cx="618300" cy="594300"/>
          </a:xfrm>
          <a:prstGeom prst="ellipse">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7" name="Google Shape;16727;p607"/>
          <p:cNvSpPr txBox="1"/>
          <p:nvPr/>
        </p:nvSpPr>
        <p:spPr>
          <a:xfrm>
            <a:off x="5691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Pharmacokinetic interaction</a:t>
            </a:r>
            <a:endParaRPr sz="1500" b="1"/>
          </a:p>
        </p:txBody>
      </p:sp>
      <p:cxnSp>
        <p:nvCxnSpPr>
          <p:cNvPr id="16728" name="Google Shape;16728;p607"/>
          <p:cNvCxnSpPr/>
          <p:nvPr/>
        </p:nvCxnSpPr>
        <p:spPr>
          <a:xfrm>
            <a:off x="4338838" y="1125928"/>
            <a:ext cx="2043900" cy="1673400"/>
          </a:xfrm>
          <a:prstGeom prst="straightConnector1">
            <a:avLst/>
          </a:prstGeom>
          <a:noFill/>
          <a:ln w="19050" cap="flat" cmpd="sng">
            <a:solidFill>
              <a:srgbClr val="00FFFF"/>
            </a:solidFill>
            <a:prstDash val="solid"/>
            <a:round/>
            <a:headEnd type="none" w="med" len="med"/>
            <a:tailEnd type="triangle" w="med" len="med"/>
          </a:ln>
        </p:spPr>
      </p:cxnSp>
      <p:cxnSp>
        <p:nvCxnSpPr>
          <p:cNvPr id="16729" name="Google Shape;16729;p607"/>
          <p:cNvCxnSpPr/>
          <p:nvPr/>
        </p:nvCxnSpPr>
        <p:spPr>
          <a:xfrm>
            <a:off x="6544675" y="1252875"/>
            <a:ext cx="0" cy="1248000"/>
          </a:xfrm>
          <a:prstGeom prst="straightConnector1">
            <a:avLst/>
          </a:prstGeom>
          <a:noFill/>
          <a:ln w="19050" cap="flat" cmpd="sng">
            <a:solidFill>
              <a:srgbClr val="00FFFF"/>
            </a:solidFill>
            <a:prstDash val="solid"/>
            <a:round/>
            <a:headEnd type="none" w="med" len="med"/>
            <a:tailEnd type="triangle" w="med" len="med"/>
          </a:ln>
        </p:spPr>
      </p:cxnSp>
      <p:sp>
        <p:nvSpPr>
          <p:cNvPr id="16730" name="Google Shape;16730;p607"/>
          <p:cNvSpPr txBox="1"/>
          <p:nvPr/>
        </p:nvSpPr>
        <p:spPr>
          <a:xfrm>
            <a:off x="5759575" y="3151050"/>
            <a:ext cx="16365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lt1"/>
                </a:solidFill>
              </a:rPr>
              <a:t>Amitriptyline</a:t>
            </a:r>
            <a:endParaRPr sz="1800" b="1">
              <a:solidFill>
                <a:schemeClr val="lt1"/>
              </a:solidFill>
            </a:endParaRPr>
          </a:p>
          <a:p>
            <a:pPr marL="0" lvl="0" indent="0" algn="ctr" rtl="0">
              <a:spcBef>
                <a:spcPts val="0"/>
              </a:spcBef>
              <a:spcAft>
                <a:spcPts val="0"/>
              </a:spcAft>
              <a:buNone/>
            </a:pPr>
            <a:r>
              <a:rPr lang="en" sz="1800" b="1">
                <a:solidFill>
                  <a:schemeClr val="lt1"/>
                </a:solidFill>
              </a:rPr>
              <a:t>ELAVIL</a:t>
            </a:r>
            <a:endParaRPr sz="1800" b="1">
              <a:solidFill>
                <a:schemeClr val="lt1"/>
              </a:solidFill>
            </a:endParaRPr>
          </a:p>
        </p:txBody>
      </p:sp>
      <p:pic>
        <p:nvPicPr>
          <p:cNvPr id="16731" name="Google Shape;16731;p607"/>
          <p:cNvPicPr preferRelativeResize="0"/>
          <p:nvPr/>
        </p:nvPicPr>
        <p:blipFill>
          <a:blip r:embed="rId9">
            <a:alphaModFix/>
          </a:blip>
          <a:stretch>
            <a:fillRect/>
          </a:stretch>
        </p:blipFill>
        <p:spPr>
          <a:xfrm>
            <a:off x="153675" y="114475"/>
            <a:ext cx="415501" cy="415501"/>
          </a:xfrm>
          <a:prstGeom prst="rect">
            <a:avLst/>
          </a:prstGeom>
          <a:noFill/>
          <a:ln>
            <a:noFill/>
          </a:ln>
        </p:spPr>
      </p:pic>
      <p:sp>
        <p:nvSpPr>
          <p:cNvPr id="16732" name="Google Shape;16732;p607"/>
          <p:cNvSpPr/>
          <p:nvPr/>
        </p:nvSpPr>
        <p:spPr>
          <a:xfrm rot="9124194">
            <a:off x="7182955" y="1794759"/>
            <a:ext cx="1633240" cy="1000424"/>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733" name="Google Shape;16733;p607" descr="clipped result image"/>
          <p:cNvPicPr preferRelativeResize="0"/>
          <p:nvPr/>
        </p:nvPicPr>
        <p:blipFill rotWithShape="1">
          <a:blip r:embed="rId10">
            <a:alphaModFix/>
          </a:blip>
          <a:srcRect/>
          <a:stretch/>
        </p:blipFill>
        <p:spPr>
          <a:xfrm rot="14">
            <a:off x="100834" y="3973025"/>
            <a:ext cx="702219" cy="1079751"/>
          </a:xfrm>
          <a:prstGeom prst="rect">
            <a:avLst/>
          </a:prstGeom>
          <a:noFill/>
          <a:ln>
            <a:noFill/>
          </a:ln>
          <a:effectLst>
            <a:outerShdw blurRad="57150" dist="19050" dir="5400000" algn="bl" rotWithShape="0">
              <a:srgbClr val="000000">
                <a:alpha val="49800"/>
              </a:srgbClr>
            </a:outerShdw>
          </a:effectLst>
        </p:spPr>
      </p:pic>
      <p:grpSp>
        <p:nvGrpSpPr>
          <p:cNvPr id="16734" name="Google Shape;16734;p607"/>
          <p:cNvGrpSpPr/>
          <p:nvPr/>
        </p:nvGrpSpPr>
        <p:grpSpPr>
          <a:xfrm>
            <a:off x="8174205" y="114477"/>
            <a:ext cx="836480" cy="933248"/>
            <a:chOff x="477995" y="2993185"/>
            <a:chExt cx="1833581" cy="2045700"/>
          </a:xfrm>
        </p:grpSpPr>
        <p:pic>
          <p:nvPicPr>
            <p:cNvPr id="16735" name="Google Shape;16735;p607" descr="clipped result image"/>
            <p:cNvPicPr preferRelativeResize="0"/>
            <p:nvPr/>
          </p:nvPicPr>
          <p:blipFill rotWithShape="1">
            <a:blip r:embed="rId11">
              <a:alphaModFix amt="49000"/>
            </a:blip>
            <a:srcRect/>
            <a:stretch/>
          </p:blipFill>
          <p:spPr>
            <a:xfrm flipH="1">
              <a:off x="725749" y="3901156"/>
              <a:ext cx="1055172" cy="1137729"/>
            </a:xfrm>
            <a:prstGeom prst="rect">
              <a:avLst/>
            </a:prstGeom>
            <a:noFill/>
            <a:ln>
              <a:noFill/>
            </a:ln>
          </p:spPr>
        </p:pic>
        <p:pic>
          <p:nvPicPr>
            <p:cNvPr id="16736" name="Google Shape;16736;p607" descr="clipped result image"/>
            <p:cNvPicPr preferRelativeResize="0"/>
            <p:nvPr/>
          </p:nvPicPr>
          <p:blipFill rotWithShape="1">
            <a:blip r:embed="rId12">
              <a:alphaModFix amt="52000"/>
            </a:blip>
            <a:srcRect/>
            <a:stretch/>
          </p:blipFill>
          <p:spPr>
            <a:xfrm flipH="1">
              <a:off x="477995" y="4778274"/>
              <a:ext cx="463220" cy="231356"/>
            </a:xfrm>
            <a:prstGeom prst="rect">
              <a:avLst/>
            </a:prstGeom>
            <a:noFill/>
            <a:ln>
              <a:noFill/>
            </a:ln>
          </p:spPr>
        </p:pic>
        <p:pic>
          <p:nvPicPr>
            <p:cNvPr id="16737" name="Google Shape;16737;p607" descr="clipped result image"/>
            <p:cNvPicPr preferRelativeResize="0"/>
            <p:nvPr/>
          </p:nvPicPr>
          <p:blipFill rotWithShape="1">
            <a:blip r:embed="rId13">
              <a:alphaModFix/>
            </a:blip>
            <a:srcRect/>
            <a:stretch/>
          </p:blipFill>
          <p:spPr>
            <a:xfrm rot="1787639" flipH="1">
              <a:off x="1276196" y="3413082"/>
              <a:ext cx="664993" cy="782760"/>
            </a:xfrm>
            <a:prstGeom prst="rect">
              <a:avLst/>
            </a:prstGeom>
            <a:noFill/>
            <a:ln>
              <a:noFill/>
            </a:ln>
          </p:spPr>
        </p:pic>
        <p:pic>
          <p:nvPicPr>
            <p:cNvPr id="16738" name="Google Shape;16738;p607" descr="clipped result image"/>
            <p:cNvPicPr preferRelativeResize="0"/>
            <p:nvPr/>
          </p:nvPicPr>
          <p:blipFill rotWithShape="1">
            <a:blip r:embed="rId14">
              <a:alphaModFix/>
            </a:blip>
            <a:srcRect/>
            <a:stretch/>
          </p:blipFill>
          <p:spPr>
            <a:xfrm rot="2014353">
              <a:off x="1624265" y="3093549"/>
              <a:ext cx="556416" cy="641264"/>
            </a:xfrm>
            <a:prstGeom prst="rect">
              <a:avLst/>
            </a:prstGeom>
            <a:noFill/>
            <a:ln>
              <a:noFill/>
            </a:ln>
          </p:spPr>
        </p:pic>
      </p:gr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Shape 16742"/>
        <p:cNvGrpSpPr/>
        <p:nvPr/>
      </p:nvGrpSpPr>
      <p:grpSpPr>
        <a:xfrm>
          <a:off x="0" y="0"/>
          <a:ext cx="0" cy="0"/>
          <a:chOff x="0" y="0"/>
          <a:chExt cx="0" cy="0"/>
        </a:xfrm>
      </p:grpSpPr>
      <p:grpSp>
        <p:nvGrpSpPr>
          <p:cNvPr id="16743" name="Google Shape;16743;p608"/>
          <p:cNvGrpSpPr/>
          <p:nvPr/>
        </p:nvGrpSpPr>
        <p:grpSpPr>
          <a:xfrm>
            <a:off x="6156599" y="2567688"/>
            <a:ext cx="995303" cy="975255"/>
            <a:chOff x="2267650" y="551620"/>
            <a:chExt cx="4522051" cy="4430961"/>
          </a:xfrm>
        </p:grpSpPr>
        <p:grpSp>
          <p:nvGrpSpPr>
            <p:cNvPr id="16744" name="Google Shape;16744;p608"/>
            <p:cNvGrpSpPr/>
            <p:nvPr/>
          </p:nvGrpSpPr>
          <p:grpSpPr>
            <a:xfrm>
              <a:off x="2998732" y="551620"/>
              <a:ext cx="2286579" cy="1911049"/>
              <a:chOff x="-2521759" y="897403"/>
              <a:chExt cx="1477500" cy="1089600"/>
            </a:xfrm>
          </p:grpSpPr>
          <p:sp>
            <p:nvSpPr>
              <p:cNvPr id="16745" name="Google Shape;16745;p608"/>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746" name="Google Shape;16746;p608"/>
              <p:cNvGrpSpPr/>
              <p:nvPr/>
            </p:nvGrpSpPr>
            <p:grpSpPr>
              <a:xfrm>
                <a:off x="-2127414" y="1275205"/>
                <a:ext cx="688733" cy="700658"/>
                <a:chOff x="40123" y="-1583761"/>
                <a:chExt cx="688733" cy="1109689"/>
              </a:xfrm>
            </p:grpSpPr>
            <p:grpSp>
              <p:nvGrpSpPr>
                <p:cNvPr id="16747" name="Google Shape;16747;p608"/>
                <p:cNvGrpSpPr/>
                <p:nvPr/>
              </p:nvGrpSpPr>
              <p:grpSpPr>
                <a:xfrm>
                  <a:off x="45124" y="-1327179"/>
                  <a:ext cx="683733" cy="853107"/>
                  <a:chOff x="597574" y="1930371"/>
                  <a:chExt cx="683733" cy="853107"/>
                </a:xfrm>
              </p:grpSpPr>
              <p:grpSp>
                <p:nvGrpSpPr>
                  <p:cNvPr id="16748" name="Google Shape;16748;p608"/>
                  <p:cNvGrpSpPr/>
                  <p:nvPr/>
                </p:nvGrpSpPr>
                <p:grpSpPr>
                  <a:xfrm rot="-5400000">
                    <a:off x="640721" y="2142893"/>
                    <a:ext cx="600335" cy="680836"/>
                    <a:chOff x="15239716" y="-12996420"/>
                    <a:chExt cx="1868456" cy="2463229"/>
                  </a:xfrm>
                </p:grpSpPr>
                <p:pic>
                  <p:nvPicPr>
                    <p:cNvPr id="16749" name="Google Shape;16749;p608"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6750" name="Google Shape;16750;p608"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6751" name="Google Shape;16751;p608"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6752" name="Google Shape;16752;p608"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pic>
          <p:nvPicPr>
            <p:cNvPr id="16753" name="Google Shape;16753;p608"/>
            <p:cNvPicPr preferRelativeResize="0"/>
            <p:nvPr/>
          </p:nvPicPr>
          <p:blipFill>
            <a:blip r:embed="rId7">
              <a:alphaModFix/>
            </a:blip>
            <a:stretch>
              <a:fillRect/>
            </a:stretch>
          </p:blipFill>
          <p:spPr>
            <a:xfrm>
              <a:off x="2267650" y="2049495"/>
              <a:ext cx="4522051" cy="2933086"/>
            </a:xfrm>
            <a:prstGeom prst="rect">
              <a:avLst/>
            </a:prstGeom>
            <a:noFill/>
            <a:ln>
              <a:noFill/>
            </a:ln>
          </p:spPr>
        </p:pic>
      </p:grpSp>
      <p:grpSp>
        <p:nvGrpSpPr>
          <p:cNvPr id="16754" name="Google Shape;16754;p608"/>
          <p:cNvGrpSpPr/>
          <p:nvPr/>
        </p:nvGrpSpPr>
        <p:grpSpPr>
          <a:xfrm>
            <a:off x="4800376" y="529975"/>
            <a:ext cx="3707725" cy="4356590"/>
            <a:chOff x="4692938" y="200525"/>
            <a:chExt cx="3707725" cy="4356590"/>
          </a:xfrm>
        </p:grpSpPr>
        <p:pic>
          <p:nvPicPr>
            <p:cNvPr id="16755" name="Google Shape;16755;p608"/>
            <p:cNvPicPr preferRelativeResize="0"/>
            <p:nvPr/>
          </p:nvPicPr>
          <p:blipFill>
            <a:blip r:embed="rId8">
              <a:alphaModFix/>
            </a:blip>
            <a:stretch>
              <a:fillRect/>
            </a:stretch>
          </p:blipFill>
          <p:spPr>
            <a:xfrm>
              <a:off x="4692938" y="1375515"/>
              <a:ext cx="3707725" cy="3181600"/>
            </a:xfrm>
            <a:prstGeom prst="rect">
              <a:avLst/>
            </a:prstGeom>
            <a:noFill/>
            <a:ln>
              <a:noFill/>
            </a:ln>
          </p:spPr>
        </p:pic>
        <p:sp>
          <p:nvSpPr>
            <p:cNvPr id="16756" name="Google Shape;16756;p608"/>
            <p:cNvSpPr txBox="1"/>
            <p:nvPr/>
          </p:nvSpPr>
          <p:spPr>
            <a:xfrm>
              <a:off x="5066325" y="200525"/>
              <a:ext cx="23280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a:t>
              </a:r>
              <a:endParaRPr sz="1200"/>
            </a:p>
            <a:p>
              <a:pPr marL="0" lvl="0" indent="0" algn="l" rtl="0">
                <a:spcBef>
                  <a:spcPts val="0"/>
                </a:spcBef>
                <a:spcAft>
                  <a:spcPts val="0"/>
                </a:spcAft>
                <a:buNone/>
              </a:pPr>
              <a:r>
                <a:rPr lang="en" sz="1200"/>
                <a:t>(levels increased by in</a:t>
              </a:r>
              <a:r>
                <a:rPr lang="en" sz="1200" b="1" u="sng"/>
                <a:t>H</a:t>
              </a:r>
              <a:r>
                <a:rPr lang="en" sz="1200"/>
                <a:t>ibitors of CYP</a:t>
              </a:r>
              <a:r>
                <a:rPr lang="en" sz="1200">
                  <a:highlight>
                    <a:srgbClr val="FF00FF"/>
                  </a:highlight>
                </a:rPr>
                <a:t>2D6</a:t>
              </a:r>
              <a:r>
                <a:rPr lang="en" sz="1200"/>
                <a:t>, CYP</a:t>
              </a:r>
              <a:r>
                <a:rPr lang="en" sz="1200">
                  <a:highlight>
                    <a:srgbClr val="00FFFF"/>
                  </a:highlight>
                </a:rPr>
                <a:t>2C19</a:t>
              </a:r>
              <a:r>
                <a:rPr lang="en" sz="1200"/>
                <a:t>)</a:t>
              </a:r>
              <a:endParaRPr sz="1200"/>
            </a:p>
            <a:p>
              <a:pPr marL="0" lvl="0" indent="0" algn="l" rtl="0">
                <a:spcBef>
                  <a:spcPts val="0"/>
                </a:spcBef>
                <a:spcAft>
                  <a:spcPts val="0"/>
                </a:spcAft>
                <a:buNone/>
              </a:pPr>
              <a:endParaRPr sz="900" b="1"/>
            </a:p>
          </p:txBody>
        </p:sp>
      </p:grpSp>
      <p:grpSp>
        <p:nvGrpSpPr>
          <p:cNvPr id="16757" name="Google Shape;16757;p608"/>
          <p:cNvGrpSpPr/>
          <p:nvPr/>
        </p:nvGrpSpPr>
        <p:grpSpPr>
          <a:xfrm>
            <a:off x="494288" y="711085"/>
            <a:ext cx="3804401" cy="4038287"/>
            <a:chOff x="2267650" y="222394"/>
            <a:chExt cx="4522051" cy="4800055"/>
          </a:xfrm>
        </p:grpSpPr>
        <p:grpSp>
          <p:nvGrpSpPr>
            <p:cNvPr id="16758" name="Google Shape;16758;p608"/>
            <p:cNvGrpSpPr/>
            <p:nvPr/>
          </p:nvGrpSpPr>
          <p:grpSpPr>
            <a:xfrm>
              <a:off x="2998732" y="551620"/>
              <a:ext cx="2286579" cy="1911049"/>
              <a:chOff x="-2521759" y="897403"/>
              <a:chExt cx="1477500" cy="1089600"/>
            </a:xfrm>
          </p:grpSpPr>
          <p:sp>
            <p:nvSpPr>
              <p:cNvPr id="16759" name="Google Shape;16759;p608"/>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760" name="Google Shape;16760;p608"/>
              <p:cNvGrpSpPr/>
              <p:nvPr/>
            </p:nvGrpSpPr>
            <p:grpSpPr>
              <a:xfrm>
                <a:off x="-2127414" y="1275205"/>
                <a:ext cx="688733" cy="700658"/>
                <a:chOff x="40123" y="-1583761"/>
                <a:chExt cx="688733" cy="1109689"/>
              </a:xfrm>
            </p:grpSpPr>
            <p:grpSp>
              <p:nvGrpSpPr>
                <p:cNvPr id="16761" name="Google Shape;16761;p608"/>
                <p:cNvGrpSpPr/>
                <p:nvPr/>
              </p:nvGrpSpPr>
              <p:grpSpPr>
                <a:xfrm>
                  <a:off x="45124" y="-1327179"/>
                  <a:ext cx="683733" cy="853107"/>
                  <a:chOff x="597574" y="1930371"/>
                  <a:chExt cx="683733" cy="853107"/>
                </a:xfrm>
              </p:grpSpPr>
              <p:grpSp>
                <p:nvGrpSpPr>
                  <p:cNvPr id="16762" name="Google Shape;16762;p608"/>
                  <p:cNvGrpSpPr/>
                  <p:nvPr/>
                </p:nvGrpSpPr>
                <p:grpSpPr>
                  <a:xfrm rot="-5400000">
                    <a:off x="640721" y="2142893"/>
                    <a:ext cx="600335" cy="680836"/>
                    <a:chOff x="15239716" y="-12996420"/>
                    <a:chExt cx="1868456" cy="2463229"/>
                  </a:xfrm>
                </p:grpSpPr>
                <p:pic>
                  <p:nvPicPr>
                    <p:cNvPr id="16763" name="Google Shape;16763;p608"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6764" name="Google Shape;16764;p608"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6765" name="Google Shape;16765;p608"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6766" name="Google Shape;16766;p608"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6767" name="Google Shape;16767;p608"/>
            <p:cNvGrpSpPr/>
            <p:nvPr/>
          </p:nvGrpSpPr>
          <p:grpSpPr>
            <a:xfrm>
              <a:off x="2267650" y="2089364"/>
              <a:ext cx="4522051" cy="2933086"/>
              <a:chOff x="3363025" y="1022851"/>
              <a:chExt cx="4522051" cy="2933086"/>
            </a:xfrm>
          </p:grpSpPr>
          <p:pic>
            <p:nvPicPr>
              <p:cNvPr id="16768" name="Google Shape;16768;p608"/>
              <p:cNvPicPr preferRelativeResize="0"/>
              <p:nvPr/>
            </p:nvPicPr>
            <p:blipFill>
              <a:blip r:embed="rId7">
                <a:alphaModFix/>
              </a:blip>
              <a:stretch>
                <a:fillRect/>
              </a:stretch>
            </p:blipFill>
            <p:spPr>
              <a:xfrm>
                <a:off x="3363025" y="1022851"/>
                <a:ext cx="4522051" cy="2933086"/>
              </a:xfrm>
              <a:prstGeom prst="rect">
                <a:avLst/>
              </a:prstGeom>
              <a:noFill/>
              <a:ln>
                <a:noFill/>
              </a:ln>
            </p:spPr>
          </p:pic>
          <p:sp>
            <p:nvSpPr>
              <p:cNvPr id="16769" name="Google Shape;16769;p608"/>
              <p:cNvSpPr txBox="1"/>
              <p:nvPr/>
            </p:nvSpPr>
            <p:spPr>
              <a:xfrm rot="24443">
                <a:off x="4187186" y="22129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PROZAC</a:t>
                </a:r>
                <a:endParaRPr sz="1800" b="1"/>
              </a:p>
            </p:txBody>
          </p:sp>
        </p:grpSp>
        <p:sp>
          <p:nvSpPr>
            <p:cNvPr id="16770" name="Google Shape;16770;p608"/>
            <p:cNvSpPr txBox="1"/>
            <p:nvPr/>
          </p:nvSpPr>
          <p:spPr>
            <a:xfrm>
              <a:off x="4350938" y="222394"/>
              <a:ext cx="1598400" cy="658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“fluffer” in</a:t>
              </a:r>
              <a:r>
                <a:rPr lang="en" sz="1200" b="1" u="sng"/>
                <a:t>H</a:t>
              </a:r>
              <a:r>
                <a:rPr lang="en" sz="1200" b="1"/>
                <a:t>ibitor</a:t>
              </a:r>
              <a:endParaRPr sz="1200" b="1"/>
            </a:p>
          </p:txBody>
        </p:sp>
        <p:cxnSp>
          <p:nvCxnSpPr>
            <p:cNvPr id="16771" name="Google Shape;16771;p608"/>
            <p:cNvCxnSpPr/>
            <p:nvPr/>
          </p:nvCxnSpPr>
          <p:spPr>
            <a:xfrm>
              <a:off x="5203400" y="506315"/>
              <a:ext cx="379200" cy="0"/>
            </a:xfrm>
            <a:prstGeom prst="straightConnector1">
              <a:avLst/>
            </a:prstGeom>
            <a:noFill/>
            <a:ln w="9525" cap="flat" cmpd="sng">
              <a:solidFill>
                <a:schemeClr val="dk2"/>
              </a:solidFill>
              <a:prstDash val="solid"/>
              <a:round/>
              <a:headEnd type="none" w="med" len="med"/>
              <a:tailEnd type="triangle" w="med" len="med"/>
            </a:ln>
          </p:spPr>
        </p:cxnSp>
        <p:sp>
          <p:nvSpPr>
            <p:cNvPr id="16772" name="Google Shape;16772;p608"/>
            <p:cNvSpPr txBox="1"/>
            <p:nvPr/>
          </p:nvSpPr>
          <p:spPr>
            <a:xfrm>
              <a:off x="3836373" y="744885"/>
              <a:ext cx="1598400" cy="47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sp>
        <p:nvSpPr>
          <p:cNvPr id="16773" name="Google Shape;16773;p608"/>
          <p:cNvSpPr txBox="1"/>
          <p:nvPr/>
        </p:nvSpPr>
        <p:spPr>
          <a:xfrm>
            <a:off x="3240575" y="587925"/>
            <a:ext cx="1524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Increased levels of CYP</a:t>
            </a:r>
            <a:r>
              <a:rPr lang="en" sz="1200">
                <a:highlight>
                  <a:srgbClr val="FF00FF"/>
                </a:highlight>
              </a:rPr>
              <a:t>2D6</a:t>
            </a:r>
            <a:endParaRPr sz="1200">
              <a:highlight>
                <a:srgbClr val="FF00FF"/>
              </a:highlight>
            </a:endParaRPr>
          </a:p>
          <a:p>
            <a:pPr marL="0" lvl="0" indent="0" algn="l" rtl="0">
              <a:spcBef>
                <a:spcPts val="0"/>
              </a:spcBef>
              <a:spcAft>
                <a:spcPts val="0"/>
              </a:spcAft>
              <a:buNone/>
            </a:pPr>
            <a:r>
              <a:rPr lang="en" sz="1200"/>
              <a:t>and CYP</a:t>
            </a:r>
            <a:r>
              <a:rPr lang="en" sz="1200">
                <a:highlight>
                  <a:srgbClr val="00FFFF"/>
                </a:highlight>
              </a:rPr>
              <a:t>2C19</a:t>
            </a:r>
            <a:r>
              <a:rPr lang="en" sz="1200"/>
              <a:t> substrates</a:t>
            </a:r>
            <a:endParaRPr sz="1200"/>
          </a:p>
        </p:txBody>
      </p:sp>
      <p:cxnSp>
        <p:nvCxnSpPr>
          <p:cNvPr id="16774" name="Google Shape;16774;p608"/>
          <p:cNvCxnSpPr>
            <a:endCxn id="16775" idx="0"/>
          </p:cNvCxnSpPr>
          <p:nvPr/>
        </p:nvCxnSpPr>
        <p:spPr>
          <a:xfrm>
            <a:off x="4386463" y="1049728"/>
            <a:ext cx="2043900" cy="1673400"/>
          </a:xfrm>
          <a:prstGeom prst="straightConnector1">
            <a:avLst/>
          </a:prstGeom>
          <a:noFill/>
          <a:ln w="9525" cap="flat" cmpd="sng">
            <a:solidFill>
              <a:srgbClr val="FF00FF"/>
            </a:solidFill>
            <a:prstDash val="solid"/>
            <a:round/>
            <a:headEnd type="none" w="med" len="med"/>
            <a:tailEnd type="triangle" w="med" len="med"/>
          </a:ln>
        </p:spPr>
      </p:cxnSp>
      <p:cxnSp>
        <p:nvCxnSpPr>
          <p:cNvPr id="16776" name="Google Shape;16776;p608"/>
          <p:cNvCxnSpPr/>
          <p:nvPr/>
        </p:nvCxnSpPr>
        <p:spPr>
          <a:xfrm>
            <a:off x="6430375" y="1262400"/>
            <a:ext cx="0" cy="1248000"/>
          </a:xfrm>
          <a:prstGeom prst="straightConnector1">
            <a:avLst/>
          </a:prstGeom>
          <a:noFill/>
          <a:ln w="9525" cap="flat" cmpd="sng">
            <a:solidFill>
              <a:srgbClr val="FF00FF"/>
            </a:solidFill>
            <a:prstDash val="solid"/>
            <a:round/>
            <a:headEnd type="none" w="med" len="med"/>
            <a:tailEnd type="triangle" w="med" len="med"/>
          </a:ln>
        </p:spPr>
      </p:cxnSp>
      <p:sp>
        <p:nvSpPr>
          <p:cNvPr id="16777" name="Google Shape;16777;p608"/>
          <p:cNvSpPr/>
          <p:nvPr/>
        </p:nvSpPr>
        <p:spPr>
          <a:xfrm>
            <a:off x="6264100" y="2451650"/>
            <a:ext cx="618300" cy="594300"/>
          </a:xfrm>
          <a:prstGeom prst="ellipse">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8" name="Google Shape;16778;p608"/>
          <p:cNvSpPr txBox="1"/>
          <p:nvPr/>
        </p:nvSpPr>
        <p:spPr>
          <a:xfrm>
            <a:off x="569175" y="114475"/>
            <a:ext cx="30702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Pharmacokinetic interaction</a:t>
            </a:r>
            <a:endParaRPr sz="1500" b="1"/>
          </a:p>
        </p:txBody>
      </p:sp>
      <p:cxnSp>
        <p:nvCxnSpPr>
          <p:cNvPr id="16779" name="Google Shape;16779;p608"/>
          <p:cNvCxnSpPr/>
          <p:nvPr/>
        </p:nvCxnSpPr>
        <p:spPr>
          <a:xfrm>
            <a:off x="4338838" y="1125928"/>
            <a:ext cx="2043900" cy="1673400"/>
          </a:xfrm>
          <a:prstGeom prst="straightConnector1">
            <a:avLst/>
          </a:prstGeom>
          <a:noFill/>
          <a:ln w="19050" cap="flat" cmpd="sng">
            <a:solidFill>
              <a:srgbClr val="00FFFF"/>
            </a:solidFill>
            <a:prstDash val="solid"/>
            <a:round/>
            <a:headEnd type="none" w="med" len="med"/>
            <a:tailEnd type="triangle" w="med" len="med"/>
          </a:ln>
        </p:spPr>
      </p:cxnSp>
      <p:cxnSp>
        <p:nvCxnSpPr>
          <p:cNvPr id="16780" name="Google Shape;16780;p608"/>
          <p:cNvCxnSpPr/>
          <p:nvPr/>
        </p:nvCxnSpPr>
        <p:spPr>
          <a:xfrm>
            <a:off x="6544675" y="1252875"/>
            <a:ext cx="0" cy="1248000"/>
          </a:xfrm>
          <a:prstGeom prst="straightConnector1">
            <a:avLst/>
          </a:prstGeom>
          <a:noFill/>
          <a:ln w="19050" cap="flat" cmpd="sng">
            <a:solidFill>
              <a:srgbClr val="00FFFF"/>
            </a:solidFill>
            <a:prstDash val="solid"/>
            <a:round/>
            <a:headEnd type="none" w="med" len="med"/>
            <a:tailEnd type="triangle" w="med" len="med"/>
          </a:ln>
        </p:spPr>
      </p:cxnSp>
      <p:sp>
        <p:nvSpPr>
          <p:cNvPr id="16781" name="Google Shape;16781;p608"/>
          <p:cNvSpPr txBox="1"/>
          <p:nvPr/>
        </p:nvSpPr>
        <p:spPr>
          <a:xfrm>
            <a:off x="5759575" y="3151050"/>
            <a:ext cx="16365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lt1"/>
                </a:solidFill>
              </a:rPr>
              <a:t>Amitriptyline</a:t>
            </a:r>
            <a:endParaRPr sz="1800" b="1">
              <a:solidFill>
                <a:schemeClr val="lt1"/>
              </a:solidFill>
            </a:endParaRPr>
          </a:p>
          <a:p>
            <a:pPr marL="0" lvl="0" indent="0" algn="ctr" rtl="0">
              <a:spcBef>
                <a:spcPts val="0"/>
              </a:spcBef>
              <a:spcAft>
                <a:spcPts val="0"/>
              </a:spcAft>
              <a:buNone/>
            </a:pPr>
            <a:r>
              <a:rPr lang="en" sz="1800" b="1">
                <a:solidFill>
                  <a:schemeClr val="lt1"/>
                </a:solidFill>
              </a:rPr>
              <a:t>ELAVIL</a:t>
            </a:r>
            <a:endParaRPr sz="1800" b="1">
              <a:solidFill>
                <a:schemeClr val="lt1"/>
              </a:solidFill>
            </a:endParaRPr>
          </a:p>
        </p:txBody>
      </p:sp>
      <p:pic>
        <p:nvPicPr>
          <p:cNvPr id="16782" name="Google Shape;16782;p608"/>
          <p:cNvPicPr preferRelativeResize="0"/>
          <p:nvPr/>
        </p:nvPicPr>
        <p:blipFill>
          <a:blip r:embed="rId9">
            <a:alphaModFix/>
          </a:blip>
          <a:stretch>
            <a:fillRect/>
          </a:stretch>
        </p:blipFill>
        <p:spPr>
          <a:xfrm>
            <a:off x="153675" y="114475"/>
            <a:ext cx="415501" cy="415501"/>
          </a:xfrm>
          <a:prstGeom prst="rect">
            <a:avLst/>
          </a:prstGeom>
          <a:noFill/>
          <a:ln>
            <a:noFill/>
          </a:ln>
        </p:spPr>
      </p:pic>
      <p:sp>
        <p:nvSpPr>
          <p:cNvPr id="16783" name="Google Shape;16783;p608"/>
          <p:cNvSpPr/>
          <p:nvPr/>
        </p:nvSpPr>
        <p:spPr>
          <a:xfrm rot="-10101506">
            <a:off x="7367608" y="613266"/>
            <a:ext cx="1748365" cy="2289517"/>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784" name="Google Shape;16784;p608"/>
          <p:cNvPicPr preferRelativeResize="0"/>
          <p:nvPr/>
        </p:nvPicPr>
        <p:blipFill>
          <a:blip r:embed="rId10">
            <a:alphaModFix/>
          </a:blip>
          <a:stretch>
            <a:fillRect/>
          </a:stretch>
        </p:blipFill>
        <p:spPr>
          <a:xfrm>
            <a:off x="7658700" y="771700"/>
            <a:ext cx="1248000" cy="1248000"/>
          </a:xfrm>
          <a:prstGeom prst="rect">
            <a:avLst/>
          </a:prstGeom>
          <a:noFill/>
          <a:ln>
            <a:noFill/>
          </a:ln>
        </p:spPr>
      </p:pic>
      <p:pic>
        <p:nvPicPr>
          <p:cNvPr id="16785" name="Google Shape;16785;p608" descr="clipped result image"/>
          <p:cNvPicPr preferRelativeResize="0"/>
          <p:nvPr/>
        </p:nvPicPr>
        <p:blipFill rotWithShape="1">
          <a:blip r:embed="rId11">
            <a:alphaModFix/>
          </a:blip>
          <a:srcRect/>
          <a:stretch/>
        </p:blipFill>
        <p:spPr>
          <a:xfrm rot="14">
            <a:off x="100834" y="3973025"/>
            <a:ext cx="702219" cy="1079751"/>
          </a:xfrm>
          <a:prstGeom prst="rect">
            <a:avLst/>
          </a:prstGeom>
          <a:noFill/>
          <a:ln>
            <a:noFill/>
          </a:ln>
          <a:effectLst>
            <a:outerShdw blurRad="57150" dist="19050" dir="5400000" algn="bl" rotWithShape="0">
              <a:srgbClr val="000000">
                <a:alpha val="49800"/>
              </a:srgbClr>
            </a:outerShdw>
          </a:effectLst>
        </p:spPr>
      </p:pic>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Shape 16789"/>
        <p:cNvGrpSpPr/>
        <p:nvPr/>
      </p:nvGrpSpPr>
      <p:grpSpPr>
        <a:xfrm>
          <a:off x="0" y="0"/>
          <a:ext cx="0" cy="0"/>
          <a:chOff x="0" y="0"/>
          <a:chExt cx="0" cy="0"/>
        </a:xfrm>
      </p:grpSpPr>
      <p:grpSp>
        <p:nvGrpSpPr>
          <p:cNvPr id="16790" name="Google Shape;16790;p609"/>
          <p:cNvGrpSpPr/>
          <p:nvPr/>
        </p:nvGrpSpPr>
        <p:grpSpPr>
          <a:xfrm>
            <a:off x="6156599" y="2567688"/>
            <a:ext cx="995303" cy="975255"/>
            <a:chOff x="2267650" y="551620"/>
            <a:chExt cx="4522051" cy="4430961"/>
          </a:xfrm>
        </p:grpSpPr>
        <p:grpSp>
          <p:nvGrpSpPr>
            <p:cNvPr id="16791" name="Google Shape;16791;p609"/>
            <p:cNvGrpSpPr/>
            <p:nvPr/>
          </p:nvGrpSpPr>
          <p:grpSpPr>
            <a:xfrm>
              <a:off x="2998732" y="551620"/>
              <a:ext cx="2286579" cy="1911049"/>
              <a:chOff x="-2521759" y="897403"/>
              <a:chExt cx="1477500" cy="1089600"/>
            </a:xfrm>
          </p:grpSpPr>
          <p:sp>
            <p:nvSpPr>
              <p:cNvPr id="16792" name="Google Shape;16792;p609"/>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793" name="Google Shape;16793;p609"/>
              <p:cNvGrpSpPr/>
              <p:nvPr/>
            </p:nvGrpSpPr>
            <p:grpSpPr>
              <a:xfrm>
                <a:off x="-2127414" y="1275205"/>
                <a:ext cx="688733" cy="700658"/>
                <a:chOff x="40123" y="-1583761"/>
                <a:chExt cx="688733" cy="1109689"/>
              </a:xfrm>
            </p:grpSpPr>
            <p:grpSp>
              <p:nvGrpSpPr>
                <p:cNvPr id="16794" name="Google Shape;16794;p609"/>
                <p:cNvGrpSpPr/>
                <p:nvPr/>
              </p:nvGrpSpPr>
              <p:grpSpPr>
                <a:xfrm>
                  <a:off x="45124" y="-1327179"/>
                  <a:ext cx="683733" cy="853107"/>
                  <a:chOff x="597574" y="1930371"/>
                  <a:chExt cx="683733" cy="853107"/>
                </a:xfrm>
              </p:grpSpPr>
              <p:grpSp>
                <p:nvGrpSpPr>
                  <p:cNvPr id="16795" name="Google Shape;16795;p609"/>
                  <p:cNvGrpSpPr/>
                  <p:nvPr/>
                </p:nvGrpSpPr>
                <p:grpSpPr>
                  <a:xfrm rot="-5400000">
                    <a:off x="640721" y="2142893"/>
                    <a:ext cx="600335" cy="680836"/>
                    <a:chOff x="15239716" y="-12996420"/>
                    <a:chExt cx="1868456" cy="2463229"/>
                  </a:xfrm>
                </p:grpSpPr>
                <p:pic>
                  <p:nvPicPr>
                    <p:cNvPr id="16796" name="Google Shape;16796;p609"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6797" name="Google Shape;16797;p609"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6798" name="Google Shape;16798;p609"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6799" name="Google Shape;16799;p609"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pic>
          <p:nvPicPr>
            <p:cNvPr id="16800" name="Google Shape;16800;p609"/>
            <p:cNvPicPr preferRelativeResize="0"/>
            <p:nvPr/>
          </p:nvPicPr>
          <p:blipFill>
            <a:blip r:embed="rId7">
              <a:alphaModFix/>
            </a:blip>
            <a:stretch>
              <a:fillRect/>
            </a:stretch>
          </p:blipFill>
          <p:spPr>
            <a:xfrm>
              <a:off x="2267650" y="2049495"/>
              <a:ext cx="4522051" cy="2933086"/>
            </a:xfrm>
            <a:prstGeom prst="rect">
              <a:avLst/>
            </a:prstGeom>
            <a:noFill/>
            <a:ln>
              <a:noFill/>
            </a:ln>
          </p:spPr>
        </p:pic>
      </p:grpSp>
      <p:grpSp>
        <p:nvGrpSpPr>
          <p:cNvPr id="16801" name="Google Shape;16801;p609"/>
          <p:cNvGrpSpPr/>
          <p:nvPr/>
        </p:nvGrpSpPr>
        <p:grpSpPr>
          <a:xfrm>
            <a:off x="4800376" y="529975"/>
            <a:ext cx="3707725" cy="4356590"/>
            <a:chOff x="4692938" y="200525"/>
            <a:chExt cx="3707725" cy="4356590"/>
          </a:xfrm>
        </p:grpSpPr>
        <p:pic>
          <p:nvPicPr>
            <p:cNvPr id="16802" name="Google Shape;16802;p609"/>
            <p:cNvPicPr preferRelativeResize="0"/>
            <p:nvPr/>
          </p:nvPicPr>
          <p:blipFill>
            <a:blip r:embed="rId8">
              <a:alphaModFix/>
            </a:blip>
            <a:stretch>
              <a:fillRect/>
            </a:stretch>
          </p:blipFill>
          <p:spPr>
            <a:xfrm>
              <a:off x="4692938" y="1375515"/>
              <a:ext cx="3707725" cy="3181600"/>
            </a:xfrm>
            <a:prstGeom prst="rect">
              <a:avLst/>
            </a:prstGeom>
            <a:noFill/>
            <a:ln>
              <a:noFill/>
            </a:ln>
          </p:spPr>
        </p:pic>
        <p:sp>
          <p:nvSpPr>
            <p:cNvPr id="16803" name="Google Shape;16803;p609"/>
            <p:cNvSpPr txBox="1"/>
            <p:nvPr/>
          </p:nvSpPr>
          <p:spPr>
            <a:xfrm>
              <a:off x="5066325" y="200525"/>
              <a:ext cx="23280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a:t>
              </a:r>
              <a:endParaRPr sz="1200"/>
            </a:p>
            <a:p>
              <a:pPr marL="0" lvl="0" indent="0" algn="l" rtl="0">
                <a:spcBef>
                  <a:spcPts val="0"/>
                </a:spcBef>
                <a:spcAft>
                  <a:spcPts val="0"/>
                </a:spcAft>
                <a:buNone/>
              </a:pPr>
              <a:r>
                <a:rPr lang="en" sz="1200"/>
                <a:t>(levels increased by in</a:t>
              </a:r>
              <a:r>
                <a:rPr lang="en" sz="1200" b="1" u="sng"/>
                <a:t>H</a:t>
              </a:r>
              <a:r>
                <a:rPr lang="en" sz="1200"/>
                <a:t>ibitors of CYP</a:t>
              </a:r>
              <a:r>
                <a:rPr lang="en" sz="1200">
                  <a:highlight>
                    <a:srgbClr val="FF00FF"/>
                  </a:highlight>
                </a:rPr>
                <a:t>2D6</a:t>
              </a:r>
              <a:r>
                <a:rPr lang="en" sz="1200"/>
                <a:t>, CYP</a:t>
              </a:r>
              <a:r>
                <a:rPr lang="en" sz="1200">
                  <a:highlight>
                    <a:srgbClr val="00FFFF"/>
                  </a:highlight>
                </a:rPr>
                <a:t>2C19</a:t>
              </a:r>
              <a:r>
                <a:rPr lang="en" sz="1200"/>
                <a:t>)</a:t>
              </a:r>
              <a:endParaRPr sz="1200"/>
            </a:p>
            <a:p>
              <a:pPr marL="0" lvl="0" indent="0" algn="l" rtl="0">
                <a:spcBef>
                  <a:spcPts val="0"/>
                </a:spcBef>
                <a:spcAft>
                  <a:spcPts val="0"/>
                </a:spcAft>
                <a:buNone/>
              </a:pPr>
              <a:endParaRPr sz="900" b="1"/>
            </a:p>
          </p:txBody>
        </p:sp>
      </p:grpSp>
      <p:grpSp>
        <p:nvGrpSpPr>
          <p:cNvPr id="16804" name="Google Shape;16804;p609"/>
          <p:cNvGrpSpPr/>
          <p:nvPr/>
        </p:nvGrpSpPr>
        <p:grpSpPr>
          <a:xfrm>
            <a:off x="494288" y="711085"/>
            <a:ext cx="3804401" cy="4038287"/>
            <a:chOff x="2267650" y="222394"/>
            <a:chExt cx="4522051" cy="4800055"/>
          </a:xfrm>
        </p:grpSpPr>
        <p:grpSp>
          <p:nvGrpSpPr>
            <p:cNvPr id="16805" name="Google Shape;16805;p609"/>
            <p:cNvGrpSpPr/>
            <p:nvPr/>
          </p:nvGrpSpPr>
          <p:grpSpPr>
            <a:xfrm>
              <a:off x="2998732" y="551620"/>
              <a:ext cx="2286579" cy="1911049"/>
              <a:chOff x="-2521759" y="897403"/>
              <a:chExt cx="1477500" cy="1089600"/>
            </a:xfrm>
          </p:grpSpPr>
          <p:sp>
            <p:nvSpPr>
              <p:cNvPr id="16806" name="Google Shape;16806;p609"/>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807" name="Google Shape;16807;p609"/>
              <p:cNvGrpSpPr/>
              <p:nvPr/>
            </p:nvGrpSpPr>
            <p:grpSpPr>
              <a:xfrm>
                <a:off x="-2127414" y="1275205"/>
                <a:ext cx="688733" cy="700658"/>
                <a:chOff x="40123" y="-1583761"/>
                <a:chExt cx="688733" cy="1109689"/>
              </a:xfrm>
            </p:grpSpPr>
            <p:grpSp>
              <p:nvGrpSpPr>
                <p:cNvPr id="16808" name="Google Shape;16808;p609"/>
                <p:cNvGrpSpPr/>
                <p:nvPr/>
              </p:nvGrpSpPr>
              <p:grpSpPr>
                <a:xfrm>
                  <a:off x="45124" y="-1327179"/>
                  <a:ext cx="683733" cy="853107"/>
                  <a:chOff x="597574" y="1930371"/>
                  <a:chExt cx="683733" cy="853107"/>
                </a:xfrm>
              </p:grpSpPr>
              <p:grpSp>
                <p:nvGrpSpPr>
                  <p:cNvPr id="16809" name="Google Shape;16809;p609"/>
                  <p:cNvGrpSpPr/>
                  <p:nvPr/>
                </p:nvGrpSpPr>
                <p:grpSpPr>
                  <a:xfrm rot="-5400000">
                    <a:off x="640721" y="2142893"/>
                    <a:ext cx="600335" cy="680836"/>
                    <a:chOff x="15239716" y="-12996420"/>
                    <a:chExt cx="1868456" cy="2463229"/>
                  </a:xfrm>
                </p:grpSpPr>
                <p:pic>
                  <p:nvPicPr>
                    <p:cNvPr id="16810" name="Google Shape;16810;p609"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6811" name="Google Shape;16811;p609"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6812" name="Google Shape;16812;p609"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6813" name="Google Shape;16813;p609"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16814" name="Google Shape;16814;p609"/>
            <p:cNvGrpSpPr/>
            <p:nvPr/>
          </p:nvGrpSpPr>
          <p:grpSpPr>
            <a:xfrm>
              <a:off x="2267650" y="2089364"/>
              <a:ext cx="4522051" cy="2933086"/>
              <a:chOff x="3363025" y="1022851"/>
              <a:chExt cx="4522051" cy="2933086"/>
            </a:xfrm>
          </p:grpSpPr>
          <p:pic>
            <p:nvPicPr>
              <p:cNvPr id="16815" name="Google Shape;16815;p609"/>
              <p:cNvPicPr preferRelativeResize="0"/>
              <p:nvPr/>
            </p:nvPicPr>
            <p:blipFill>
              <a:blip r:embed="rId7">
                <a:alphaModFix/>
              </a:blip>
              <a:stretch>
                <a:fillRect/>
              </a:stretch>
            </p:blipFill>
            <p:spPr>
              <a:xfrm>
                <a:off x="3363025" y="1022851"/>
                <a:ext cx="4522051" cy="2933086"/>
              </a:xfrm>
              <a:prstGeom prst="rect">
                <a:avLst/>
              </a:prstGeom>
              <a:noFill/>
              <a:ln>
                <a:noFill/>
              </a:ln>
            </p:spPr>
          </p:pic>
          <p:sp>
            <p:nvSpPr>
              <p:cNvPr id="16816" name="Google Shape;16816;p609"/>
              <p:cNvSpPr txBox="1"/>
              <p:nvPr/>
            </p:nvSpPr>
            <p:spPr>
              <a:xfrm rot="24443">
                <a:off x="4187186" y="22129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PROZAC</a:t>
                </a:r>
                <a:endParaRPr sz="1800" b="1"/>
              </a:p>
            </p:txBody>
          </p:sp>
        </p:grpSp>
        <p:sp>
          <p:nvSpPr>
            <p:cNvPr id="16817" name="Google Shape;16817;p609"/>
            <p:cNvSpPr txBox="1"/>
            <p:nvPr/>
          </p:nvSpPr>
          <p:spPr>
            <a:xfrm>
              <a:off x="4350938" y="222394"/>
              <a:ext cx="1598400" cy="658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“fluffer” in</a:t>
              </a:r>
              <a:r>
                <a:rPr lang="en" sz="1200" b="1" u="sng"/>
                <a:t>H</a:t>
              </a:r>
              <a:r>
                <a:rPr lang="en" sz="1200" b="1"/>
                <a:t>ibitor</a:t>
              </a:r>
              <a:endParaRPr sz="1200" b="1"/>
            </a:p>
          </p:txBody>
        </p:sp>
        <p:cxnSp>
          <p:nvCxnSpPr>
            <p:cNvPr id="16818" name="Google Shape;16818;p609"/>
            <p:cNvCxnSpPr/>
            <p:nvPr/>
          </p:nvCxnSpPr>
          <p:spPr>
            <a:xfrm>
              <a:off x="5203400" y="506315"/>
              <a:ext cx="379200" cy="0"/>
            </a:xfrm>
            <a:prstGeom prst="straightConnector1">
              <a:avLst/>
            </a:prstGeom>
            <a:noFill/>
            <a:ln w="9525" cap="flat" cmpd="sng">
              <a:solidFill>
                <a:schemeClr val="dk2"/>
              </a:solidFill>
              <a:prstDash val="solid"/>
              <a:round/>
              <a:headEnd type="none" w="med" len="med"/>
              <a:tailEnd type="triangle" w="med" len="med"/>
            </a:ln>
          </p:spPr>
        </p:cxnSp>
        <p:sp>
          <p:nvSpPr>
            <p:cNvPr id="16819" name="Google Shape;16819;p609"/>
            <p:cNvSpPr txBox="1"/>
            <p:nvPr/>
          </p:nvSpPr>
          <p:spPr>
            <a:xfrm>
              <a:off x="3836373" y="744885"/>
              <a:ext cx="1598400" cy="47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sp>
        <p:nvSpPr>
          <p:cNvPr id="16820" name="Google Shape;16820;p609"/>
          <p:cNvSpPr txBox="1"/>
          <p:nvPr/>
        </p:nvSpPr>
        <p:spPr>
          <a:xfrm>
            <a:off x="3240575" y="587925"/>
            <a:ext cx="1524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Increased levels of CYP</a:t>
            </a:r>
            <a:r>
              <a:rPr lang="en" sz="1200">
                <a:highlight>
                  <a:srgbClr val="FF00FF"/>
                </a:highlight>
              </a:rPr>
              <a:t>2D6</a:t>
            </a:r>
            <a:endParaRPr sz="1200">
              <a:highlight>
                <a:srgbClr val="FF00FF"/>
              </a:highlight>
            </a:endParaRPr>
          </a:p>
          <a:p>
            <a:pPr marL="0" lvl="0" indent="0" algn="l" rtl="0">
              <a:spcBef>
                <a:spcPts val="0"/>
              </a:spcBef>
              <a:spcAft>
                <a:spcPts val="0"/>
              </a:spcAft>
              <a:buNone/>
            </a:pPr>
            <a:r>
              <a:rPr lang="en" sz="1200"/>
              <a:t>and CYP</a:t>
            </a:r>
            <a:r>
              <a:rPr lang="en" sz="1200">
                <a:highlight>
                  <a:srgbClr val="00FFFF"/>
                </a:highlight>
              </a:rPr>
              <a:t>2C19</a:t>
            </a:r>
            <a:r>
              <a:rPr lang="en" sz="1200"/>
              <a:t> substrates</a:t>
            </a:r>
            <a:endParaRPr sz="1200"/>
          </a:p>
        </p:txBody>
      </p:sp>
      <p:cxnSp>
        <p:nvCxnSpPr>
          <p:cNvPr id="16821" name="Google Shape;16821;p609"/>
          <p:cNvCxnSpPr>
            <a:endCxn id="16822" idx="0"/>
          </p:cNvCxnSpPr>
          <p:nvPr/>
        </p:nvCxnSpPr>
        <p:spPr>
          <a:xfrm>
            <a:off x="4386463" y="1049728"/>
            <a:ext cx="2043900" cy="1673400"/>
          </a:xfrm>
          <a:prstGeom prst="straightConnector1">
            <a:avLst/>
          </a:prstGeom>
          <a:noFill/>
          <a:ln w="9525" cap="flat" cmpd="sng">
            <a:solidFill>
              <a:srgbClr val="FF00FF"/>
            </a:solidFill>
            <a:prstDash val="solid"/>
            <a:round/>
            <a:headEnd type="none" w="med" len="med"/>
            <a:tailEnd type="triangle" w="med" len="med"/>
          </a:ln>
        </p:spPr>
      </p:cxnSp>
      <p:cxnSp>
        <p:nvCxnSpPr>
          <p:cNvPr id="16823" name="Google Shape;16823;p609"/>
          <p:cNvCxnSpPr/>
          <p:nvPr/>
        </p:nvCxnSpPr>
        <p:spPr>
          <a:xfrm>
            <a:off x="6430375" y="1262400"/>
            <a:ext cx="0" cy="1248000"/>
          </a:xfrm>
          <a:prstGeom prst="straightConnector1">
            <a:avLst/>
          </a:prstGeom>
          <a:noFill/>
          <a:ln w="9525" cap="flat" cmpd="sng">
            <a:solidFill>
              <a:srgbClr val="FF00FF"/>
            </a:solidFill>
            <a:prstDash val="solid"/>
            <a:round/>
            <a:headEnd type="none" w="med" len="med"/>
            <a:tailEnd type="triangle" w="med" len="med"/>
          </a:ln>
        </p:spPr>
      </p:cxnSp>
      <p:sp>
        <p:nvSpPr>
          <p:cNvPr id="16824" name="Google Shape;16824;p609"/>
          <p:cNvSpPr/>
          <p:nvPr/>
        </p:nvSpPr>
        <p:spPr>
          <a:xfrm>
            <a:off x="6264100" y="2451650"/>
            <a:ext cx="618300" cy="594300"/>
          </a:xfrm>
          <a:prstGeom prst="ellipse">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5" name="Google Shape;16825;p609"/>
          <p:cNvSpPr txBox="1"/>
          <p:nvPr/>
        </p:nvSpPr>
        <p:spPr>
          <a:xfrm>
            <a:off x="569175" y="114475"/>
            <a:ext cx="30702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Pharmaco</a:t>
            </a:r>
            <a:r>
              <a:rPr lang="en" sz="1500" b="1" u="sng">
                <a:highlight>
                  <a:srgbClr val="FFFF00"/>
                </a:highlight>
              </a:rPr>
              <a:t>kinetic</a:t>
            </a:r>
            <a:r>
              <a:rPr lang="en" sz="1500" b="1"/>
              <a:t> interaction</a:t>
            </a:r>
            <a:endParaRPr sz="1500" b="1"/>
          </a:p>
        </p:txBody>
      </p:sp>
      <p:cxnSp>
        <p:nvCxnSpPr>
          <p:cNvPr id="16826" name="Google Shape;16826;p609"/>
          <p:cNvCxnSpPr/>
          <p:nvPr/>
        </p:nvCxnSpPr>
        <p:spPr>
          <a:xfrm>
            <a:off x="4338838" y="1125928"/>
            <a:ext cx="2043900" cy="1673400"/>
          </a:xfrm>
          <a:prstGeom prst="straightConnector1">
            <a:avLst/>
          </a:prstGeom>
          <a:noFill/>
          <a:ln w="19050" cap="flat" cmpd="sng">
            <a:solidFill>
              <a:srgbClr val="00FFFF"/>
            </a:solidFill>
            <a:prstDash val="solid"/>
            <a:round/>
            <a:headEnd type="none" w="med" len="med"/>
            <a:tailEnd type="triangle" w="med" len="med"/>
          </a:ln>
        </p:spPr>
      </p:cxnSp>
      <p:cxnSp>
        <p:nvCxnSpPr>
          <p:cNvPr id="16827" name="Google Shape;16827;p609"/>
          <p:cNvCxnSpPr/>
          <p:nvPr/>
        </p:nvCxnSpPr>
        <p:spPr>
          <a:xfrm>
            <a:off x="6544675" y="1252875"/>
            <a:ext cx="0" cy="1248000"/>
          </a:xfrm>
          <a:prstGeom prst="straightConnector1">
            <a:avLst/>
          </a:prstGeom>
          <a:noFill/>
          <a:ln w="19050" cap="flat" cmpd="sng">
            <a:solidFill>
              <a:srgbClr val="00FFFF"/>
            </a:solidFill>
            <a:prstDash val="solid"/>
            <a:round/>
            <a:headEnd type="none" w="med" len="med"/>
            <a:tailEnd type="triangle" w="med" len="med"/>
          </a:ln>
        </p:spPr>
      </p:cxnSp>
      <p:sp>
        <p:nvSpPr>
          <p:cNvPr id="16828" name="Google Shape;16828;p609"/>
          <p:cNvSpPr txBox="1"/>
          <p:nvPr/>
        </p:nvSpPr>
        <p:spPr>
          <a:xfrm>
            <a:off x="5759575" y="3151050"/>
            <a:ext cx="16365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lt1"/>
                </a:solidFill>
              </a:rPr>
              <a:t>Amitriptyline</a:t>
            </a:r>
            <a:endParaRPr sz="1800" b="1">
              <a:solidFill>
                <a:schemeClr val="lt1"/>
              </a:solidFill>
            </a:endParaRPr>
          </a:p>
          <a:p>
            <a:pPr marL="0" lvl="0" indent="0" algn="ctr" rtl="0">
              <a:spcBef>
                <a:spcPts val="0"/>
              </a:spcBef>
              <a:spcAft>
                <a:spcPts val="0"/>
              </a:spcAft>
              <a:buNone/>
            </a:pPr>
            <a:r>
              <a:rPr lang="en" sz="1800" b="1">
                <a:solidFill>
                  <a:schemeClr val="lt1"/>
                </a:solidFill>
              </a:rPr>
              <a:t>ELAVIL</a:t>
            </a:r>
            <a:endParaRPr sz="1800" b="1">
              <a:solidFill>
                <a:schemeClr val="lt1"/>
              </a:solidFill>
            </a:endParaRPr>
          </a:p>
        </p:txBody>
      </p:sp>
      <p:pic>
        <p:nvPicPr>
          <p:cNvPr id="16829" name="Google Shape;16829;p609"/>
          <p:cNvPicPr preferRelativeResize="0"/>
          <p:nvPr/>
        </p:nvPicPr>
        <p:blipFill>
          <a:blip r:embed="rId9">
            <a:alphaModFix/>
          </a:blip>
          <a:stretch>
            <a:fillRect/>
          </a:stretch>
        </p:blipFill>
        <p:spPr>
          <a:xfrm>
            <a:off x="153675" y="114475"/>
            <a:ext cx="415501" cy="415501"/>
          </a:xfrm>
          <a:prstGeom prst="rect">
            <a:avLst/>
          </a:prstGeom>
          <a:noFill/>
          <a:ln>
            <a:noFill/>
          </a:ln>
        </p:spPr>
      </p:pic>
      <p:sp>
        <p:nvSpPr>
          <p:cNvPr id="16830" name="Google Shape;16830;p609"/>
          <p:cNvSpPr/>
          <p:nvPr/>
        </p:nvSpPr>
        <p:spPr>
          <a:xfrm rot="-10101506">
            <a:off x="7367608" y="613266"/>
            <a:ext cx="1748365" cy="2289517"/>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831" name="Google Shape;16831;p609"/>
          <p:cNvPicPr preferRelativeResize="0"/>
          <p:nvPr/>
        </p:nvPicPr>
        <p:blipFill>
          <a:blip r:embed="rId10">
            <a:alphaModFix/>
          </a:blip>
          <a:stretch>
            <a:fillRect/>
          </a:stretch>
        </p:blipFill>
        <p:spPr>
          <a:xfrm>
            <a:off x="7658700" y="771700"/>
            <a:ext cx="1248000" cy="1248000"/>
          </a:xfrm>
          <a:prstGeom prst="rect">
            <a:avLst/>
          </a:prstGeom>
          <a:noFill/>
          <a:ln>
            <a:noFill/>
          </a:ln>
        </p:spPr>
      </p:pic>
      <p:pic>
        <p:nvPicPr>
          <p:cNvPr id="16832" name="Google Shape;16832;p609" descr="clipped result image"/>
          <p:cNvPicPr preferRelativeResize="0"/>
          <p:nvPr/>
        </p:nvPicPr>
        <p:blipFill rotWithShape="1">
          <a:blip r:embed="rId11">
            <a:alphaModFix/>
          </a:blip>
          <a:srcRect/>
          <a:stretch/>
        </p:blipFill>
        <p:spPr>
          <a:xfrm rot="14">
            <a:off x="100834" y="3973025"/>
            <a:ext cx="702219" cy="1079751"/>
          </a:xfrm>
          <a:prstGeom prst="rect">
            <a:avLst/>
          </a:prstGeom>
          <a:noFill/>
          <a:ln>
            <a:noFill/>
          </a:ln>
          <a:effectLst>
            <a:outerShdw blurRad="57150" dist="19050" dir="5400000" algn="bl" rotWithShape="0">
              <a:srgbClr val="000000">
                <a:alpha val="49800"/>
              </a:srgbClr>
            </a:outerShdw>
          </a:effectLst>
        </p:spPr>
      </p:pic>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Shape 16836"/>
        <p:cNvGrpSpPr/>
        <p:nvPr/>
      </p:nvGrpSpPr>
      <p:grpSpPr>
        <a:xfrm>
          <a:off x="0" y="0"/>
          <a:ext cx="0" cy="0"/>
          <a:chOff x="0" y="0"/>
          <a:chExt cx="0" cy="0"/>
        </a:xfrm>
      </p:grpSpPr>
      <p:pic>
        <p:nvPicPr>
          <p:cNvPr id="16837" name="Google Shape;16837;p610"/>
          <p:cNvPicPr preferRelativeResize="0"/>
          <p:nvPr/>
        </p:nvPicPr>
        <p:blipFill>
          <a:blip r:embed="rId3">
            <a:alphaModFix/>
          </a:blip>
          <a:stretch>
            <a:fillRect/>
          </a:stretch>
        </p:blipFill>
        <p:spPr>
          <a:xfrm>
            <a:off x="4800376" y="1704965"/>
            <a:ext cx="3707725" cy="3181600"/>
          </a:xfrm>
          <a:prstGeom prst="rect">
            <a:avLst/>
          </a:prstGeom>
          <a:noFill/>
          <a:ln>
            <a:noFill/>
          </a:ln>
        </p:spPr>
      </p:pic>
      <p:grpSp>
        <p:nvGrpSpPr>
          <p:cNvPr id="16838" name="Google Shape;16838;p610"/>
          <p:cNvGrpSpPr/>
          <p:nvPr/>
        </p:nvGrpSpPr>
        <p:grpSpPr>
          <a:xfrm>
            <a:off x="494288" y="988063"/>
            <a:ext cx="3804401" cy="3761309"/>
            <a:chOff x="2267650" y="551620"/>
            <a:chExt cx="4522051" cy="4470830"/>
          </a:xfrm>
        </p:grpSpPr>
        <p:grpSp>
          <p:nvGrpSpPr>
            <p:cNvPr id="16839" name="Google Shape;16839;p610"/>
            <p:cNvGrpSpPr/>
            <p:nvPr/>
          </p:nvGrpSpPr>
          <p:grpSpPr>
            <a:xfrm>
              <a:off x="2998732" y="551620"/>
              <a:ext cx="2286579" cy="1911049"/>
              <a:chOff x="-2521759" y="897403"/>
              <a:chExt cx="1477500" cy="1089600"/>
            </a:xfrm>
          </p:grpSpPr>
          <p:sp>
            <p:nvSpPr>
              <p:cNvPr id="16840" name="Google Shape;16840;p610"/>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841" name="Google Shape;16841;p610"/>
              <p:cNvGrpSpPr/>
              <p:nvPr/>
            </p:nvGrpSpPr>
            <p:grpSpPr>
              <a:xfrm>
                <a:off x="-2127414" y="1275205"/>
                <a:ext cx="688733" cy="700658"/>
                <a:chOff x="40123" y="-1583761"/>
                <a:chExt cx="688733" cy="1109689"/>
              </a:xfrm>
            </p:grpSpPr>
            <p:grpSp>
              <p:nvGrpSpPr>
                <p:cNvPr id="16842" name="Google Shape;16842;p610"/>
                <p:cNvGrpSpPr/>
                <p:nvPr/>
              </p:nvGrpSpPr>
              <p:grpSpPr>
                <a:xfrm>
                  <a:off x="45124" y="-1327179"/>
                  <a:ext cx="683733" cy="853107"/>
                  <a:chOff x="597574" y="1930371"/>
                  <a:chExt cx="683733" cy="853107"/>
                </a:xfrm>
              </p:grpSpPr>
              <p:grpSp>
                <p:nvGrpSpPr>
                  <p:cNvPr id="16843" name="Google Shape;16843;p610"/>
                  <p:cNvGrpSpPr/>
                  <p:nvPr/>
                </p:nvGrpSpPr>
                <p:grpSpPr>
                  <a:xfrm rot="-5400000">
                    <a:off x="640721" y="2142893"/>
                    <a:ext cx="600335" cy="680836"/>
                    <a:chOff x="15239716" y="-12996420"/>
                    <a:chExt cx="1868456" cy="2463229"/>
                  </a:xfrm>
                </p:grpSpPr>
                <p:pic>
                  <p:nvPicPr>
                    <p:cNvPr id="16844" name="Google Shape;16844;p610" descr="clipped result image"/>
                    <p:cNvPicPr preferRelativeResize="0"/>
                    <p:nvPr/>
                  </p:nvPicPr>
                  <p:blipFill rotWithShape="1">
                    <a:blip r:embed="rId4">
                      <a:alphaModFix/>
                    </a:blip>
                    <a:srcRect/>
                    <a:stretch/>
                  </p:blipFill>
                  <p:spPr>
                    <a:xfrm>
                      <a:off x="16010045" y="-12996420"/>
                      <a:ext cx="1098127" cy="2458497"/>
                    </a:xfrm>
                    <a:prstGeom prst="rect">
                      <a:avLst/>
                    </a:prstGeom>
                    <a:noFill/>
                    <a:ln>
                      <a:noFill/>
                    </a:ln>
                  </p:spPr>
                </p:pic>
                <p:pic>
                  <p:nvPicPr>
                    <p:cNvPr id="16845" name="Google Shape;16845;p610" descr="clipped result image"/>
                    <p:cNvPicPr preferRelativeResize="0"/>
                    <p:nvPr/>
                  </p:nvPicPr>
                  <p:blipFill rotWithShape="1">
                    <a:blip r:embed="rId5">
                      <a:alphaModFix/>
                    </a:blip>
                    <a:srcRect/>
                    <a:stretch/>
                  </p:blipFill>
                  <p:spPr>
                    <a:xfrm>
                      <a:off x="15239716" y="-12991688"/>
                      <a:ext cx="1106322" cy="2458497"/>
                    </a:xfrm>
                    <a:prstGeom prst="rect">
                      <a:avLst/>
                    </a:prstGeom>
                    <a:noFill/>
                    <a:ln>
                      <a:noFill/>
                    </a:ln>
                  </p:spPr>
                </p:pic>
              </p:grpSp>
              <p:pic>
                <p:nvPicPr>
                  <p:cNvPr id="16846" name="Google Shape;16846;p610" descr="clipped result image"/>
                  <p:cNvPicPr preferRelativeResize="0"/>
                  <p:nvPr/>
                </p:nvPicPr>
                <p:blipFill rotWithShape="1">
                  <a:blip r:embed="rId6">
                    <a:alphaModFix/>
                  </a:blip>
                  <a:srcRect/>
                  <a:stretch/>
                </p:blipFill>
                <p:spPr>
                  <a:xfrm rot="-5400000">
                    <a:off x="760924" y="1767021"/>
                    <a:ext cx="352828" cy="679529"/>
                  </a:xfrm>
                  <a:prstGeom prst="rect">
                    <a:avLst/>
                  </a:prstGeom>
                  <a:noFill/>
                  <a:ln>
                    <a:noFill/>
                  </a:ln>
                </p:spPr>
              </p:pic>
            </p:grpSp>
            <p:pic>
              <p:nvPicPr>
                <p:cNvPr id="16847" name="Google Shape;16847;p610" descr="clipped result image"/>
                <p:cNvPicPr preferRelativeResize="0"/>
                <p:nvPr/>
              </p:nvPicPr>
              <p:blipFill rotWithShape="1">
                <a:blip r:embed="rId7">
                  <a:alphaModFix/>
                </a:blip>
                <a:srcRect/>
                <a:stretch/>
              </p:blipFill>
              <p:spPr>
                <a:xfrm rot="-5400000">
                  <a:off x="203473" y="-1747111"/>
                  <a:ext cx="352828" cy="679529"/>
                </a:xfrm>
                <a:prstGeom prst="rect">
                  <a:avLst/>
                </a:prstGeom>
                <a:noFill/>
                <a:ln>
                  <a:noFill/>
                </a:ln>
              </p:spPr>
            </p:pic>
          </p:grpSp>
        </p:grpSp>
        <p:grpSp>
          <p:nvGrpSpPr>
            <p:cNvPr id="16848" name="Google Shape;16848;p610"/>
            <p:cNvGrpSpPr/>
            <p:nvPr/>
          </p:nvGrpSpPr>
          <p:grpSpPr>
            <a:xfrm>
              <a:off x="2267650" y="2089364"/>
              <a:ext cx="4522051" cy="2933086"/>
              <a:chOff x="3363025" y="1022851"/>
              <a:chExt cx="4522051" cy="2933086"/>
            </a:xfrm>
          </p:grpSpPr>
          <p:pic>
            <p:nvPicPr>
              <p:cNvPr id="16849" name="Google Shape;16849;p610"/>
              <p:cNvPicPr preferRelativeResize="0"/>
              <p:nvPr/>
            </p:nvPicPr>
            <p:blipFill>
              <a:blip r:embed="rId8">
                <a:alphaModFix/>
              </a:blip>
              <a:stretch>
                <a:fillRect/>
              </a:stretch>
            </p:blipFill>
            <p:spPr>
              <a:xfrm>
                <a:off x="3363025" y="1022851"/>
                <a:ext cx="4522051" cy="2933086"/>
              </a:xfrm>
              <a:prstGeom prst="rect">
                <a:avLst/>
              </a:prstGeom>
              <a:noFill/>
              <a:ln>
                <a:noFill/>
              </a:ln>
            </p:spPr>
          </p:pic>
          <p:sp>
            <p:nvSpPr>
              <p:cNvPr id="16850" name="Google Shape;16850;p610"/>
              <p:cNvSpPr txBox="1"/>
              <p:nvPr/>
            </p:nvSpPr>
            <p:spPr>
              <a:xfrm rot="24443">
                <a:off x="4187186" y="22129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PROZAC</a:t>
                </a:r>
                <a:endParaRPr sz="1800" b="1"/>
              </a:p>
            </p:txBody>
          </p:sp>
        </p:grpSp>
        <p:sp>
          <p:nvSpPr>
            <p:cNvPr id="16851" name="Google Shape;16851;p610"/>
            <p:cNvSpPr txBox="1"/>
            <p:nvPr/>
          </p:nvSpPr>
          <p:spPr>
            <a:xfrm>
              <a:off x="3836373" y="744885"/>
              <a:ext cx="1598400" cy="47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sp>
        <p:nvSpPr>
          <p:cNvPr id="16852" name="Google Shape;16852;p610"/>
          <p:cNvSpPr/>
          <p:nvPr/>
        </p:nvSpPr>
        <p:spPr>
          <a:xfrm>
            <a:off x="6264100" y="2451650"/>
            <a:ext cx="618300" cy="594300"/>
          </a:xfrm>
          <a:prstGeom prst="ellipse">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3" name="Google Shape;16853;p610"/>
          <p:cNvSpPr txBox="1"/>
          <p:nvPr/>
        </p:nvSpPr>
        <p:spPr>
          <a:xfrm>
            <a:off x="569175" y="114475"/>
            <a:ext cx="30702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Pharmaco</a:t>
            </a:r>
            <a:r>
              <a:rPr lang="en" sz="1500" b="1" u="sng">
                <a:highlight>
                  <a:srgbClr val="FFFF00"/>
                </a:highlight>
              </a:rPr>
              <a:t>dynamic</a:t>
            </a:r>
            <a:r>
              <a:rPr lang="en" sz="1500" b="1"/>
              <a:t> interaction?</a:t>
            </a:r>
            <a:endParaRPr sz="1500" b="1"/>
          </a:p>
        </p:txBody>
      </p:sp>
      <p:sp>
        <p:nvSpPr>
          <p:cNvPr id="16854" name="Google Shape;16854;p610"/>
          <p:cNvSpPr txBox="1"/>
          <p:nvPr/>
        </p:nvSpPr>
        <p:spPr>
          <a:xfrm>
            <a:off x="5759575" y="3151050"/>
            <a:ext cx="16365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lt1"/>
                </a:solidFill>
              </a:rPr>
              <a:t>Amitriptyline</a:t>
            </a:r>
            <a:endParaRPr sz="1800" b="1">
              <a:solidFill>
                <a:schemeClr val="lt1"/>
              </a:solidFill>
            </a:endParaRPr>
          </a:p>
          <a:p>
            <a:pPr marL="0" lvl="0" indent="0" algn="ctr" rtl="0">
              <a:spcBef>
                <a:spcPts val="0"/>
              </a:spcBef>
              <a:spcAft>
                <a:spcPts val="0"/>
              </a:spcAft>
              <a:buNone/>
            </a:pPr>
            <a:r>
              <a:rPr lang="en" sz="1800" b="1">
                <a:solidFill>
                  <a:schemeClr val="lt1"/>
                </a:solidFill>
              </a:rPr>
              <a:t>ELAVIL</a:t>
            </a:r>
            <a:endParaRPr sz="1800" b="1">
              <a:solidFill>
                <a:schemeClr val="lt1"/>
              </a:solidFill>
            </a:endParaRPr>
          </a:p>
        </p:txBody>
      </p:sp>
      <p:pic>
        <p:nvPicPr>
          <p:cNvPr id="16855" name="Google Shape;16855;p610"/>
          <p:cNvPicPr preferRelativeResize="0"/>
          <p:nvPr/>
        </p:nvPicPr>
        <p:blipFill>
          <a:blip r:embed="rId9">
            <a:alphaModFix/>
          </a:blip>
          <a:stretch>
            <a:fillRect/>
          </a:stretch>
        </p:blipFill>
        <p:spPr>
          <a:xfrm>
            <a:off x="153675" y="114475"/>
            <a:ext cx="415501" cy="415501"/>
          </a:xfrm>
          <a:prstGeom prst="rect">
            <a:avLst/>
          </a:prstGeom>
          <a:noFill/>
          <a:ln>
            <a:noFill/>
          </a:ln>
        </p:spPr>
      </p:pic>
      <p:pic>
        <p:nvPicPr>
          <p:cNvPr id="16856" name="Google Shape;16856;p610" descr="clipped result image"/>
          <p:cNvPicPr preferRelativeResize="0"/>
          <p:nvPr/>
        </p:nvPicPr>
        <p:blipFill rotWithShape="1">
          <a:blip r:embed="rId10">
            <a:alphaModFix/>
          </a:blip>
          <a:srcRect/>
          <a:stretch/>
        </p:blipFill>
        <p:spPr>
          <a:xfrm rot="14">
            <a:off x="100834" y="3973025"/>
            <a:ext cx="702219" cy="1079751"/>
          </a:xfrm>
          <a:prstGeom prst="rect">
            <a:avLst/>
          </a:prstGeom>
          <a:noFill/>
          <a:ln>
            <a:noFill/>
          </a:ln>
          <a:effectLst>
            <a:outerShdw blurRad="57150" dist="19050" dir="5400000" algn="bl" rotWithShape="0">
              <a:srgbClr val="000000">
                <a:alpha val="49800"/>
              </a:srgbClr>
            </a:outerShdw>
          </a:effectLst>
        </p:spPr>
      </p:pic>
      <p:grpSp>
        <p:nvGrpSpPr>
          <p:cNvPr id="16857" name="Google Shape;16857;p610"/>
          <p:cNvGrpSpPr/>
          <p:nvPr/>
        </p:nvGrpSpPr>
        <p:grpSpPr>
          <a:xfrm>
            <a:off x="8174205" y="114477"/>
            <a:ext cx="836480" cy="933248"/>
            <a:chOff x="477995" y="2993185"/>
            <a:chExt cx="1833581" cy="2045700"/>
          </a:xfrm>
        </p:grpSpPr>
        <p:pic>
          <p:nvPicPr>
            <p:cNvPr id="16858" name="Google Shape;16858;p610" descr="clipped result image"/>
            <p:cNvPicPr preferRelativeResize="0"/>
            <p:nvPr/>
          </p:nvPicPr>
          <p:blipFill rotWithShape="1">
            <a:blip r:embed="rId11">
              <a:alphaModFix amt="49000"/>
            </a:blip>
            <a:srcRect/>
            <a:stretch/>
          </p:blipFill>
          <p:spPr>
            <a:xfrm flipH="1">
              <a:off x="725749" y="3901156"/>
              <a:ext cx="1055172" cy="1137729"/>
            </a:xfrm>
            <a:prstGeom prst="rect">
              <a:avLst/>
            </a:prstGeom>
            <a:noFill/>
            <a:ln>
              <a:noFill/>
            </a:ln>
          </p:spPr>
        </p:pic>
        <p:pic>
          <p:nvPicPr>
            <p:cNvPr id="16859" name="Google Shape;16859;p610" descr="clipped result image"/>
            <p:cNvPicPr preferRelativeResize="0"/>
            <p:nvPr/>
          </p:nvPicPr>
          <p:blipFill rotWithShape="1">
            <a:blip r:embed="rId12">
              <a:alphaModFix amt="52000"/>
            </a:blip>
            <a:srcRect/>
            <a:stretch/>
          </p:blipFill>
          <p:spPr>
            <a:xfrm flipH="1">
              <a:off x="477995" y="4778274"/>
              <a:ext cx="463220" cy="231356"/>
            </a:xfrm>
            <a:prstGeom prst="rect">
              <a:avLst/>
            </a:prstGeom>
            <a:noFill/>
            <a:ln>
              <a:noFill/>
            </a:ln>
          </p:spPr>
        </p:pic>
        <p:pic>
          <p:nvPicPr>
            <p:cNvPr id="16860" name="Google Shape;16860;p610" descr="clipped result image"/>
            <p:cNvPicPr preferRelativeResize="0"/>
            <p:nvPr/>
          </p:nvPicPr>
          <p:blipFill rotWithShape="1">
            <a:blip r:embed="rId13">
              <a:alphaModFix/>
            </a:blip>
            <a:srcRect/>
            <a:stretch/>
          </p:blipFill>
          <p:spPr>
            <a:xfrm rot="1787639" flipH="1">
              <a:off x="1276196" y="3413082"/>
              <a:ext cx="664993" cy="782760"/>
            </a:xfrm>
            <a:prstGeom prst="rect">
              <a:avLst/>
            </a:prstGeom>
            <a:noFill/>
            <a:ln>
              <a:noFill/>
            </a:ln>
          </p:spPr>
        </p:pic>
        <p:pic>
          <p:nvPicPr>
            <p:cNvPr id="16861" name="Google Shape;16861;p610" descr="clipped result image"/>
            <p:cNvPicPr preferRelativeResize="0"/>
            <p:nvPr/>
          </p:nvPicPr>
          <p:blipFill rotWithShape="1">
            <a:blip r:embed="rId14">
              <a:alphaModFix/>
            </a:blip>
            <a:srcRect/>
            <a:stretch/>
          </p:blipFill>
          <p:spPr>
            <a:xfrm rot="2014353">
              <a:off x="1624265" y="3093549"/>
              <a:ext cx="556416" cy="641264"/>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7"/>
          <p:cNvSpPr txBox="1"/>
          <p:nvPr/>
        </p:nvSpPr>
        <p:spPr>
          <a:xfrm>
            <a:off x="193175" y="626425"/>
            <a:ext cx="2875800" cy="106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solidFill>
                  <a:schemeClr val="dk1"/>
                </a:solidFill>
              </a:rPr>
              <a:t>Neurotransmission </a:t>
            </a:r>
            <a:endParaRPr sz="1900" b="1">
              <a:solidFill>
                <a:schemeClr val="dk1"/>
              </a:solidFill>
            </a:endParaRPr>
          </a:p>
          <a:p>
            <a:pPr marL="0" lvl="0" indent="0" algn="l" rtl="0">
              <a:spcBef>
                <a:spcPts val="0"/>
              </a:spcBef>
              <a:spcAft>
                <a:spcPts val="0"/>
              </a:spcAft>
              <a:buNone/>
            </a:pPr>
            <a:r>
              <a:rPr lang="en" sz="1900" b="1">
                <a:solidFill>
                  <a:schemeClr val="dk1"/>
                </a:solidFill>
              </a:rPr>
              <a:t>is the foundation of psychopharmacology.</a:t>
            </a:r>
            <a:endParaRPr sz="2100" b="1"/>
          </a:p>
        </p:txBody>
      </p:sp>
      <p:pic>
        <p:nvPicPr>
          <p:cNvPr id="100" name="Google Shape;100;p17"/>
          <p:cNvPicPr preferRelativeResize="0"/>
          <p:nvPr/>
        </p:nvPicPr>
        <p:blipFill rotWithShape="1">
          <a:blip r:embed="rId3">
            <a:alphaModFix/>
          </a:blip>
          <a:srcRect t="3670"/>
          <a:stretch/>
        </p:blipFill>
        <p:spPr>
          <a:xfrm>
            <a:off x="3038350" y="379200"/>
            <a:ext cx="3417875" cy="4559024"/>
          </a:xfrm>
          <a:prstGeom prst="rect">
            <a:avLst/>
          </a:prstGeom>
          <a:noFill/>
          <a:ln>
            <a:noFill/>
          </a:ln>
        </p:spPr>
      </p:pic>
      <p:sp>
        <p:nvSpPr>
          <p:cNvPr id="101" name="Google Shape;101;p17"/>
          <p:cNvSpPr txBox="1"/>
          <p:nvPr/>
        </p:nvSpPr>
        <p:spPr>
          <a:xfrm>
            <a:off x="5168025" y="417275"/>
            <a:ext cx="30000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t>first messenger</a:t>
            </a:r>
            <a:endParaRPr sz="1300"/>
          </a:p>
        </p:txBody>
      </p:sp>
      <p:sp>
        <p:nvSpPr>
          <p:cNvPr id="102" name="Google Shape;102;p17"/>
          <p:cNvSpPr txBox="1"/>
          <p:nvPr/>
        </p:nvSpPr>
        <p:spPr>
          <a:xfrm>
            <a:off x="6536750" y="3474425"/>
            <a:ext cx="1820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Enzyme</a:t>
            </a:r>
            <a:endParaRPr sz="1200"/>
          </a:p>
        </p:txBody>
      </p:sp>
      <p:sp>
        <p:nvSpPr>
          <p:cNvPr id="103" name="Google Shape;103;p17"/>
          <p:cNvSpPr txBox="1"/>
          <p:nvPr/>
        </p:nvSpPr>
        <p:spPr>
          <a:xfrm rot="-804569">
            <a:off x="2828793" y="2497110"/>
            <a:ext cx="2999884" cy="32322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neuron cell  membrane</a:t>
            </a:r>
            <a:endParaRPr sz="700"/>
          </a:p>
        </p:txBody>
      </p:sp>
      <p:sp>
        <p:nvSpPr>
          <p:cNvPr id="104" name="Google Shape;104;p17"/>
          <p:cNvSpPr txBox="1"/>
          <p:nvPr/>
        </p:nvSpPr>
        <p:spPr>
          <a:xfrm>
            <a:off x="3696375" y="379200"/>
            <a:ext cx="279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neurotransmitter</a:t>
            </a:r>
            <a:endParaRPr>
              <a:solidFill>
                <a:schemeClr val="lt1"/>
              </a:solidFill>
            </a:endParaRPr>
          </a:p>
        </p:txBody>
      </p:sp>
      <p:pic>
        <p:nvPicPr>
          <p:cNvPr id="105" name="Google Shape;105;p17"/>
          <p:cNvPicPr preferRelativeResize="0"/>
          <p:nvPr/>
        </p:nvPicPr>
        <p:blipFill>
          <a:blip r:embed="rId4">
            <a:alphaModFix/>
          </a:blip>
          <a:stretch>
            <a:fillRect/>
          </a:stretch>
        </p:blipFill>
        <p:spPr>
          <a:xfrm>
            <a:off x="2785650" y="3577425"/>
            <a:ext cx="2205925" cy="1485900"/>
          </a:xfrm>
          <a:prstGeom prst="rect">
            <a:avLst/>
          </a:prstGeom>
          <a:noFill/>
          <a:ln>
            <a:noFill/>
          </a:ln>
        </p:spPr>
      </p:pic>
      <p:pic>
        <p:nvPicPr>
          <p:cNvPr id="106" name="Google Shape;106;p17"/>
          <p:cNvPicPr preferRelativeResize="0"/>
          <p:nvPr/>
        </p:nvPicPr>
        <p:blipFill>
          <a:blip r:embed="rId4">
            <a:alphaModFix/>
          </a:blip>
          <a:stretch>
            <a:fillRect/>
          </a:stretch>
        </p:blipFill>
        <p:spPr>
          <a:xfrm>
            <a:off x="5441075" y="3035325"/>
            <a:ext cx="2205925" cy="1485900"/>
          </a:xfrm>
          <a:prstGeom prst="rect">
            <a:avLst/>
          </a:prstGeom>
          <a:noFill/>
          <a:ln>
            <a:noFill/>
          </a:ln>
        </p:spPr>
      </p:pic>
      <p:sp>
        <p:nvSpPr>
          <p:cNvPr id="107" name="Google Shape;107;p17"/>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965" name="Google Shape;965;p71"/>
          <p:cNvSpPr txBox="1"/>
          <p:nvPr/>
        </p:nvSpPr>
        <p:spPr>
          <a:xfrm>
            <a:off x="193175" y="93025"/>
            <a:ext cx="8346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The Five Targets of Psychotropic Drugs</a:t>
            </a:r>
            <a:endParaRPr sz="1600" b="1"/>
          </a:p>
        </p:txBody>
      </p:sp>
      <p:pic>
        <p:nvPicPr>
          <p:cNvPr id="966" name="Google Shape;966;p71"/>
          <p:cNvPicPr preferRelativeResize="0"/>
          <p:nvPr/>
        </p:nvPicPr>
        <p:blipFill rotWithShape="1">
          <a:blip r:embed="rId3">
            <a:alphaModFix/>
          </a:blip>
          <a:srcRect b="30113"/>
          <a:stretch/>
        </p:blipFill>
        <p:spPr>
          <a:xfrm>
            <a:off x="394700" y="711200"/>
            <a:ext cx="2421405" cy="1286650"/>
          </a:xfrm>
          <a:prstGeom prst="rect">
            <a:avLst/>
          </a:prstGeom>
          <a:noFill/>
          <a:ln>
            <a:noFill/>
          </a:ln>
        </p:spPr>
      </p:pic>
      <p:sp>
        <p:nvSpPr>
          <p:cNvPr id="967" name="Google Shape;967;p71"/>
          <p:cNvSpPr txBox="1"/>
          <p:nvPr/>
        </p:nvSpPr>
        <p:spPr>
          <a:xfrm>
            <a:off x="3018475" y="846213"/>
            <a:ext cx="17184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G-protein linked receptor</a:t>
            </a:r>
            <a:endParaRPr b="1"/>
          </a:p>
          <a:p>
            <a:pPr marL="0" lvl="0" indent="0" algn="ctr" rtl="0">
              <a:spcBef>
                <a:spcPts val="0"/>
              </a:spcBef>
              <a:spcAft>
                <a:spcPts val="0"/>
              </a:spcAft>
              <a:buNone/>
            </a:pPr>
            <a:endParaRPr/>
          </a:p>
        </p:txBody>
      </p:sp>
      <p:sp>
        <p:nvSpPr>
          <p:cNvPr id="968" name="Google Shape;968;p71"/>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Shape 16865"/>
        <p:cNvGrpSpPr/>
        <p:nvPr/>
      </p:nvGrpSpPr>
      <p:grpSpPr>
        <a:xfrm>
          <a:off x="0" y="0"/>
          <a:ext cx="0" cy="0"/>
          <a:chOff x="0" y="0"/>
          <a:chExt cx="0" cy="0"/>
        </a:xfrm>
      </p:grpSpPr>
      <p:pic>
        <p:nvPicPr>
          <p:cNvPr id="16866" name="Google Shape;16866;p611"/>
          <p:cNvPicPr preferRelativeResize="0"/>
          <p:nvPr/>
        </p:nvPicPr>
        <p:blipFill>
          <a:blip r:embed="rId3">
            <a:alphaModFix/>
          </a:blip>
          <a:stretch>
            <a:fillRect/>
          </a:stretch>
        </p:blipFill>
        <p:spPr>
          <a:xfrm>
            <a:off x="4800376" y="1704965"/>
            <a:ext cx="3707725" cy="3181600"/>
          </a:xfrm>
          <a:prstGeom prst="rect">
            <a:avLst/>
          </a:prstGeom>
          <a:noFill/>
          <a:ln>
            <a:noFill/>
          </a:ln>
        </p:spPr>
      </p:pic>
      <p:grpSp>
        <p:nvGrpSpPr>
          <p:cNvPr id="16867" name="Google Shape;16867;p611"/>
          <p:cNvGrpSpPr/>
          <p:nvPr/>
        </p:nvGrpSpPr>
        <p:grpSpPr>
          <a:xfrm>
            <a:off x="494288" y="988063"/>
            <a:ext cx="3804401" cy="3761309"/>
            <a:chOff x="2267650" y="551620"/>
            <a:chExt cx="4522051" cy="4470830"/>
          </a:xfrm>
        </p:grpSpPr>
        <p:grpSp>
          <p:nvGrpSpPr>
            <p:cNvPr id="16868" name="Google Shape;16868;p611"/>
            <p:cNvGrpSpPr/>
            <p:nvPr/>
          </p:nvGrpSpPr>
          <p:grpSpPr>
            <a:xfrm>
              <a:off x="2998732" y="551620"/>
              <a:ext cx="2286579" cy="1911049"/>
              <a:chOff x="-2521759" y="897403"/>
              <a:chExt cx="1477500" cy="1089600"/>
            </a:xfrm>
          </p:grpSpPr>
          <p:sp>
            <p:nvSpPr>
              <p:cNvPr id="16869" name="Google Shape;16869;p611"/>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870" name="Google Shape;16870;p611"/>
              <p:cNvGrpSpPr/>
              <p:nvPr/>
            </p:nvGrpSpPr>
            <p:grpSpPr>
              <a:xfrm>
                <a:off x="-2127414" y="1275205"/>
                <a:ext cx="688733" cy="700658"/>
                <a:chOff x="40123" y="-1583761"/>
                <a:chExt cx="688733" cy="1109689"/>
              </a:xfrm>
            </p:grpSpPr>
            <p:grpSp>
              <p:nvGrpSpPr>
                <p:cNvPr id="16871" name="Google Shape;16871;p611"/>
                <p:cNvGrpSpPr/>
                <p:nvPr/>
              </p:nvGrpSpPr>
              <p:grpSpPr>
                <a:xfrm>
                  <a:off x="45124" y="-1327179"/>
                  <a:ext cx="683733" cy="853107"/>
                  <a:chOff x="597574" y="1930371"/>
                  <a:chExt cx="683733" cy="853107"/>
                </a:xfrm>
              </p:grpSpPr>
              <p:grpSp>
                <p:nvGrpSpPr>
                  <p:cNvPr id="16872" name="Google Shape;16872;p611"/>
                  <p:cNvGrpSpPr/>
                  <p:nvPr/>
                </p:nvGrpSpPr>
                <p:grpSpPr>
                  <a:xfrm rot="-5400000">
                    <a:off x="640721" y="2142893"/>
                    <a:ext cx="600335" cy="680836"/>
                    <a:chOff x="15239716" y="-12996420"/>
                    <a:chExt cx="1868456" cy="2463229"/>
                  </a:xfrm>
                </p:grpSpPr>
                <p:pic>
                  <p:nvPicPr>
                    <p:cNvPr id="16873" name="Google Shape;16873;p611" descr="clipped result image"/>
                    <p:cNvPicPr preferRelativeResize="0"/>
                    <p:nvPr/>
                  </p:nvPicPr>
                  <p:blipFill rotWithShape="1">
                    <a:blip r:embed="rId4">
                      <a:alphaModFix/>
                    </a:blip>
                    <a:srcRect/>
                    <a:stretch/>
                  </p:blipFill>
                  <p:spPr>
                    <a:xfrm>
                      <a:off x="16010045" y="-12996420"/>
                      <a:ext cx="1098127" cy="2458497"/>
                    </a:xfrm>
                    <a:prstGeom prst="rect">
                      <a:avLst/>
                    </a:prstGeom>
                    <a:noFill/>
                    <a:ln>
                      <a:noFill/>
                    </a:ln>
                  </p:spPr>
                </p:pic>
                <p:pic>
                  <p:nvPicPr>
                    <p:cNvPr id="16874" name="Google Shape;16874;p611" descr="clipped result image"/>
                    <p:cNvPicPr preferRelativeResize="0"/>
                    <p:nvPr/>
                  </p:nvPicPr>
                  <p:blipFill rotWithShape="1">
                    <a:blip r:embed="rId5">
                      <a:alphaModFix/>
                    </a:blip>
                    <a:srcRect/>
                    <a:stretch/>
                  </p:blipFill>
                  <p:spPr>
                    <a:xfrm>
                      <a:off x="15239716" y="-12991688"/>
                      <a:ext cx="1106322" cy="2458497"/>
                    </a:xfrm>
                    <a:prstGeom prst="rect">
                      <a:avLst/>
                    </a:prstGeom>
                    <a:noFill/>
                    <a:ln>
                      <a:noFill/>
                    </a:ln>
                  </p:spPr>
                </p:pic>
              </p:grpSp>
              <p:pic>
                <p:nvPicPr>
                  <p:cNvPr id="16875" name="Google Shape;16875;p611" descr="clipped result image"/>
                  <p:cNvPicPr preferRelativeResize="0"/>
                  <p:nvPr/>
                </p:nvPicPr>
                <p:blipFill rotWithShape="1">
                  <a:blip r:embed="rId6">
                    <a:alphaModFix/>
                  </a:blip>
                  <a:srcRect/>
                  <a:stretch/>
                </p:blipFill>
                <p:spPr>
                  <a:xfrm rot="-5400000">
                    <a:off x="760924" y="1767021"/>
                    <a:ext cx="352828" cy="679529"/>
                  </a:xfrm>
                  <a:prstGeom prst="rect">
                    <a:avLst/>
                  </a:prstGeom>
                  <a:noFill/>
                  <a:ln>
                    <a:noFill/>
                  </a:ln>
                </p:spPr>
              </p:pic>
            </p:grpSp>
            <p:pic>
              <p:nvPicPr>
                <p:cNvPr id="16876" name="Google Shape;16876;p611" descr="clipped result image"/>
                <p:cNvPicPr preferRelativeResize="0"/>
                <p:nvPr/>
              </p:nvPicPr>
              <p:blipFill rotWithShape="1">
                <a:blip r:embed="rId7">
                  <a:alphaModFix/>
                </a:blip>
                <a:srcRect/>
                <a:stretch/>
              </p:blipFill>
              <p:spPr>
                <a:xfrm rot="-5400000">
                  <a:off x="203473" y="-1747111"/>
                  <a:ext cx="352828" cy="679529"/>
                </a:xfrm>
                <a:prstGeom prst="rect">
                  <a:avLst/>
                </a:prstGeom>
                <a:noFill/>
                <a:ln>
                  <a:noFill/>
                </a:ln>
              </p:spPr>
            </p:pic>
          </p:grpSp>
        </p:grpSp>
        <p:grpSp>
          <p:nvGrpSpPr>
            <p:cNvPr id="16877" name="Google Shape;16877;p611"/>
            <p:cNvGrpSpPr/>
            <p:nvPr/>
          </p:nvGrpSpPr>
          <p:grpSpPr>
            <a:xfrm>
              <a:off x="2267650" y="2089364"/>
              <a:ext cx="4522051" cy="2933086"/>
              <a:chOff x="3363025" y="1022851"/>
              <a:chExt cx="4522051" cy="2933086"/>
            </a:xfrm>
          </p:grpSpPr>
          <p:pic>
            <p:nvPicPr>
              <p:cNvPr id="16878" name="Google Shape;16878;p611"/>
              <p:cNvPicPr preferRelativeResize="0"/>
              <p:nvPr/>
            </p:nvPicPr>
            <p:blipFill>
              <a:blip r:embed="rId8">
                <a:alphaModFix/>
              </a:blip>
              <a:stretch>
                <a:fillRect/>
              </a:stretch>
            </p:blipFill>
            <p:spPr>
              <a:xfrm>
                <a:off x="3363025" y="1022851"/>
                <a:ext cx="4522051" cy="2933086"/>
              </a:xfrm>
              <a:prstGeom prst="rect">
                <a:avLst/>
              </a:prstGeom>
              <a:noFill/>
              <a:ln>
                <a:noFill/>
              </a:ln>
            </p:spPr>
          </p:pic>
          <p:sp>
            <p:nvSpPr>
              <p:cNvPr id="16879" name="Google Shape;16879;p611"/>
              <p:cNvSpPr txBox="1"/>
              <p:nvPr/>
            </p:nvSpPr>
            <p:spPr>
              <a:xfrm rot="24443">
                <a:off x="4187186" y="22129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PROZAC</a:t>
                </a:r>
                <a:endParaRPr sz="1800" b="1"/>
              </a:p>
            </p:txBody>
          </p:sp>
        </p:grpSp>
        <p:sp>
          <p:nvSpPr>
            <p:cNvPr id="16880" name="Google Shape;16880;p611"/>
            <p:cNvSpPr txBox="1"/>
            <p:nvPr/>
          </p:nvSpPr>
          <p:spPr>
            <a:xfrm>
              <a:off x="3836373" y="744885"/>
              <a:ext cx="1598400" cy="47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sp>
        <p:nvSpPr>
          <p:cNvPr id="16881" name="Google Shape;16881;p611"/>
          <p:cNvSpPr/>
          <p:nvPr/>
        </p:nvSpPr>
        <p:spPr>
          <a:xfrm>
            <a:off x="6264100" y="2451650"/>
            <a:ext cx="618300" cy="594300"/>
          </a:xfrm>
          <a:prstGeom prst="ellipse">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2" name="Google Shape;16882;p611"/>
          <p:cNvSpPr txBox="1"/>
          <p:nvPr/>
        </p:nvSpPr>
        <p:spPr>
          <a:xfrm>
            <a:off x="569175" y="114475"/>
            <a:ext cx="30702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Pharmaco</a:t>
            </a:r>
            <a:r>
              <a:rPr lang="en" sz="1500" b="1" u="sng">
                <a:highlight>
                  <a:srgbClr val="FFFF00"/>
                </a:highlight>
              </a:rPr>
              <a:t>dynamic</a:t>
            </a:r>
            <a:r>
              <a:rPr lang="en" sz="1500" b="1"/>
              <a:t> interaction</a:t>
            </a:r>
            <a:endParaRPr sz="1500" b="1"/>
          </a:p>
        </p:txBody>
      </p:sp>
      <p:sp>
        <p:nvSpPr>
          <p:cNvPr id="16883" name="Google Shape;16883;p611"/>
          <p:cNvSpPr txBox="1"/>
          <p:nvPr/>
        </p:nvSpPr>
        <p:spPr>
          <a:xfrm>
            <a:off x="5759575" y="3151050"/>
            <a:ext cx="16365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lt1"/>
                </a:solidFill>
              </a:rPr>
              <a:t>Amitriptyline</a:t>
            </a:r>
            <a:endParaRPr sz="1800" b="1">
              <a:solidFill>
                <a:schemeClr val="lt1"/>
              </a:solidFill>
            </a:endParaRPr>
          </a:p>
          <a:p>
            <a:pPr marL="0" lvl="0" indent="0" algn="ctr" rtl="0">
              <a:spcBef>
                <a:spcPts val="0"/>
              </a:spcBef>
              <a:spcAft>
                <a:spcPts val="0"/>
              </a:spcAft>
              <a:buNone/>
            </a:pPr>
            <a:r>
              <a:rPr lang="en" sz="1800" b="1">
                <a:solidFill>
                  <a:schemeClr val="lt1"/>
                </a:solidFill>
              </a:rPr>
              <a:t>ELAVIL</a:t>
            </a:r>
            <a:endParaRPr sz="1800" b="1">
              <a:solidFill>
                <a:schemeClr val="lt1"/>
              </a:solidFill>
            </a:endParaRPr>
          </a:p>
        </p:txBody>
      </p:sp>
      <p:pic>
        <p:nvPicPr>
          <p:cNvPr id="16884" name="Google Shape;16884;p611"/>
          <p:cNvPicPr preferRelativeResize="0"/>
          <p:nvPr/>
        </p:nvPicPr>
        <p:blipFill>
          <a:blip r:embed="rId9">
            <a:alphaModFix/>
          </a:blip>
          <a:stretch>
            <a:fillRect/>
          </a:stretch>
        </p:blipFill>
        <p:spPr>
          <a:xfrm>
            <a:off x="153675" y="114475"/>
            <a:ext cx="415501" cy="415501"/>
          </a:xfrm>
          <a:prstGeom prst="rect">
            <a:avLst/>
          </a:prstGeom>
          <a:noFill/>
          <a:ln>
            <a:noFill/>
          </a:ln>
        </p:spPr>
      </p:pic>
      <p:sp>
        <p:nvSpPr>
          <p:cNvPr id="16885" name="Google Shape;16885;p611"/>
          <p:cNvSpPr/>
          <p:nvPr/>
        </p:nvSpPr>
        <p:spPr>
          <a:xfrm rot="-8483092">
            <a:off x="345178" y="2230317"/>
            <a:ext cx="1081582" cy="838467"/>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6" name="Google Shape;16886;p611"/>
          <p:cNvSpPr/>
          <p:nvPr/>
        </p:nvSpPr>
        <p:spPr>
          <a:xfrm rot="9347524">
            <a:off x="4892508" y="3591068"/>
            <a:ext cx="910134" cy="648228"/>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887" name="Google Shape;16887;p611" descr="clipped result image"/>
          <p:cNvPicPr preferRelativeResize="0"/>
          <p:nvPr/>
        </p:nvPicPr>
        <p:blipFill rotWithShape="1">
          <a:blip r:embed="rId10">
            <a:alphaModFix/>
          </a:blip>
          <a:srcRect/>
          <a:stretch/>
        </p:blipFill>
        <p:spPr>
          <a:xfrm rot="14">
            <a:off x="100834" y="3973025"/>
            <a:ext cx="702219" cy="1079751"/>
          </a:xfrm>
          <a:prstGeom prst="rect">
            <a:avLst/>
          </a:prstGeom>
          <a:noFill/>
          <a:ln>
            <a:noFill/>
          </a:ln>
          <a:effectLst>
            <a:outerShdw blurRad="57150" dist="19050" dir="5400000" algn="bl" rotWithShape="0">
              <a:srgbClr val="000000">
                <a:alpha val="49800"/>
              </a:srgbClr>
            </a:outerShdw>
          </a:effectLst>
        </p:spPr>
      </p:pic>
      <p:grpSp>
        <p:nvGrpSpPr>
          <p:cNvPr id="16888" name="Google Shape;16888;p611"/>
          <p:cNvGrpSpPr/>
          <p:nvPr/>
        </p:nvGrpSpPr>
        <p:grpSpPr>
          <a:xfrm>
            <a:off x="8174205" y="114477"/>
            <a:ext cx="836480" cy="933248"/>
            <a:chOff x="477995" y="2993185"/>
            <a:chExt cx="1833581" cy="2045700"/>
          </a:xfrm>
        </p:grpSpPr>
        <p:pic>
          <p:nvPicPr>
            <p:cNvPr id="16889" name="Google Shape;16889;p611" descr="clipped result image"/>
            <p:cNvPicPr preferRelativeResize="0"/>
            <p:nvPr/>
          </p:nvPicPr>
          <p:blipFill rotWithShape="1">
            <a:blip r:embed="rId11">
              <a:alphaModFix amt="49000"/>
            </a:blip>
            <a:srcRect/>
            <a:stretch/>
          </p:blipFill>
          <p:spPr>
            <a:xfrm flipH="1">
              <a:off x="725749" y="3901156"/>
              <a:ext cx="1055172" cy="1137729"/>
            </a:xfrm>
            <a:prstGeom prst="rect">
              <a:avLst/>
            </a:prstGeom>
            <a:noFill/>
            <a:ln>
              <a:noFill/>
            </a:ln>
          </p:spPr>
        </p:pic>
        <p:pic>
          <p:nvPicPr>
            <p:cNvPr id="16890" name="Google Shape;16890;p611" descr="clipped result image"/>
            <p:cNvPicPr preferRelativeResize="0"/>
            <p:nvPr/>
          </p:nvPicPr>
          <p:blipFill rotWithShape="1">
            <a:blip r:embed="rId12">
              <a:alphaModFix amt="52000"/>
            </a:blip>
            <a:srcRect/>
            <a:stretch/>
          </p:blipFill>
          <p:spPr>
            <a:xfrm flipH="1">
              <a:off x="477995" y="4778274"/>
              <a:ext cx="463220" cy="231356"/>
            </a:xfrm>
            <a:prstGeom prst="rect">
              <a:avLst/>
            </a:prstGeom>
            <a:noFill/>
            <a:ln>
              <a:noFill/>
            </a:ln>
          </p:spPr>
        </p:pic>
        <p:pic>
          <p:nvPicPr>
            <p:cNvPr id="16891" name="Google Shape;16891;p611" descr="clipped result image"/>
            <p:cNvPicPr preferRelativeResize="0"/>
            <p:nvPr/>
          </p:nvPicPr>
          <p:blipFill rotWithShape="1">
            <a:blip r:embed="rId13">
              <a:alphaModFix/>
            </a:blip>
            <a:srcRect/>
            <a:stretch/>
          </p:blipFill>
          <p:spPr>
            <a:xfrm rot="1787639" flipH="1">
              <a:off x="1276196" y="3413082"/>
              <a:ext cx="664993" cy="782760"/>
            </a:xfrm>
            <a:prstGeom prst="rect">
              <a:avLst/>
            </a:prstGeom>
            <a:noFill/>
            <a:ln>
              <a:noFill/>
            </a:ln>
          </p:spPr>
        </p:pic>
        <p:pic>
          <p:nvPicPr>
            <p:cNvPr id="16892" name="Google Shape;16892;p611" descr="clipped result image"/>
            <p:cNvPicPr preferRelativeResize="0"/>
            <p:nvPr/>
          </p:nvPicPr>
          <p:blipFill rotWithShape="1">
            <a:blip r:embed="rId14">
              <a:alphaModFix/>
            </a:blip>
            <a:srcRect/>
            <a:stretch/>
          </p:blipFill>
          <p:spPr>
            <a:xfrm rot="2014353">
              <a:off x="1624265" y="3093549"/>
              <a:ext cx="556416" cy="641264"/>
            </a:xfrm>
            <a:prstGeom prst="rect">
              <a:avLst/>
            </a:prstGeom>
            <a:noFill/>
            <a:ln>
              <a:noFill/>
            </a:ln>
          </p:spPr>
        </p:pic>
      </p:grpSp>
      <p:sp>
        <p:nvSpPr>
          <p:cNvPr id="16893" name="Google Shape;16893;p611"/>
          <p:cNvSpPr/>
          <p:nvPr/>
        </p:nvSpPr>
        <p:spPr>
          <a:xfrm rot="10278283">
            <a:off x="4741361" y="2956302"/>
            <a:ext cx="924729" cy="678969"/>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Shape 16897"/>
        <p:cNvGrpSpPr/>
        <p:nvPr/>
      </p:nvGrpSpPr>
      <p:grpSpPr>
        <a:xfrm>
          <a:off x="0" y="0"/>
          <a:ext cx="0" cy="0"/>
          <a:chOff x="0" y="0"/>
          <a:chExt cx="0" cy="0"/>
        </a:xfrm>
      </p:grpSpPr>
      <p:pic>
        <p:nvPicPr>
          <p:cNvPr id="16898" name="Google Shape;16898;p612"/>
          <p:cNvPicPr preferRelativeResize="0"/>
          <p:nvPr/>
        </p:nvPicPr>
        <p:blipFill>
          <a:blip r:embed="rId3">
            <a:alphaModFix/>
          </a:blip>
          <a:stretch>
            <a:fillRect/>
          </a:stretch>
        </p:blipFill>
        <p:spPr>
          <a:xfrm>
            <a:off x="4800376" y="1704965"/>
            <a:ext cx="3707725" cy="3181600"/>
          </a:xfrm>
          <a:prstGeom prst="rect">
            <a:avLst/>
          </a:prstGeom>
          <a:noFill/>
          <a:ln>
            <a:noFill/>
          </a:ln>
        </p:spPr>
      </p:pic>
      <p:grpSp>
        <p:nvGrpSpPr>
          <p:cNvPr id="16899" name="Google Shape;16899;p612"/>
          <p:cNvGrpSpPr/>
          <p:nvPr/>
        </p:nvGrpSpPr>
        <p:grpSpPr>
          <a:xfrm>
            <a:off x="494288" y="988063"/>
            <a:ext cx="3804401" cy="3761309"/>
            <a:chOff x="2267650" y="551620"/>
            <a:chExt cx="4522051" cy="4470830"/>
          </a:xfrm>
        </p:grpSpPr>
        <p:grpSp>
          <p:nvGrpSpPr>
            <p:cNvPr id="16900" name="Google Shape;16900;p612"/>
            <p:cNvGrpSpPr/>
            <p:nvPr/>
          </p:nvGrpSpPr>
          <p:grpSpPr>
            <a:xfrm>
              <a:off x="2998732" y="551620"/>
              <a:ext cx="2286579" cy="1911049"/>
              <a:chOff x="-2521759" y="897403"/>
              <a:chExt cx="1477500" cy="1089600"/>
            </a:xfrm>
          </p:grpSpPr>
          <p:sp>
            <p:nvSpPr>
              <p:cNvPr id="16901" name="Google Shape;16901;p612"/>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902" name="Google Shape;16902;p612"/>
              <p:cNvGrpSpPr/>
              <p:nvPr/>
            </p:nvGrpSpPr>
            <p:grpSpPr>
              <a:xfrm>
                <a:off x="-2127414" y="1275205"/>
                <a:ext cx="688733" cy="700658"/>
                <a:chOff x="40123" y="-1583761"/>
                <a:chExt cx="688733" cy="1109689"/>
              </a:xfrm>
            </p:grpSpPr>
            <p:grpSp>
              <p:nvGrpSpPr>
                <p:cNvPr id="16903" name="Google Shape;16903;p612"/>
                <p:cNvGrpSpPr/>
                <p:nvPr/>
              </p:nvGrpSpPr>
              <p:grpSpPr>
                <a:xfrm>
                  <a:off x="45124" y="-1327179"/>
                  <a:ext cx="683733" cy="853107"/>
                  <a:chOff x="597574" y="1930371"/>
                  <a:chExt cx="683733" cy="853107"/>
                </a:xfrm>
              </p:grpSpPr>
              <p:grpSp>
                <p:nvGrpSpPr>
                  <p:cNvPr id="16904" name="Google Shape;16904;p612"/>
                  <p:cNvGrpSpPr/>
                  <p:nvPr/>
                </p:nvGrpSpPr>
                <p:grpSpPr>
                  <a:xfrm rot="-5400000">
                    <a:off x="640721" y="2142893"/>
                    <a:ext cx="600335" cy="680836"/>
                    <a:chOff x="15239716" y="-12996420"/>
                    <a:chExt cx="1868456" cy="2463229"/>
                  </a:xfrm>
                </p:grpSpPr>
                <p:pic>
                  <p:nvPicPr>
                    <p:cNvPr id="16905" name="Google Shape;16905;p612" descr="clipped result image"/>
                    <p:cNvPicPr preferRelativeResize="0"/>
                    <p:nvPr/>
                  </p:nvPicPr>
                  <p:blipFill rotWithShape="1">
                    <a:blip r:embed="rId4">
                      <a:alphaModFix/>
                    </a:blip>
                    <a:srcRect/>
                    <a:stretch/>
                  </p:blipFill>
                  <p:spPr>
                    <a:xfrm>
                      <a:off x="16010045" y="-12996420"/>
                      <a:ext cx="1098127" cy="2458497"/>
                    </a:xfrm>
                    <a:prstGeom prst="rect">
                      <a:avLst/>
                    </a:prstGeom>
                    <a:noFill/>
                    <a:ln>
                      <a:noFill/>
                    </a:ln>
                  </p:spPr>
                </p:pic>
                <p:pic>
                  <p:nvPicPr>
                    <p:cNvPr id="16906" name="Google Shape;16906;p612" descr="clipped result image"/>
                    <p:cNvPicPr preferRelativeResize="0"/>
                    <p:nvPr/>
                  </p:nvPicPr>
                  <p:blipFill rotWithShape="1">
                    <a:blip r:embed="rId5">
                      <a:alphaModFix/>
                    </a:blip>
                    <a:srcRect/>
                    <a:stretch/>
                  </p:blipFill>
                  <p:spPr>
                    <a:xfrm>
                      <a:off x="15239716" y="-12991688"/>
                      <a:ext cx="1106322" cy="2458497"/>
                    </a:xfrm>
                    <a:prstGeom prst="rect">
                      <a:avLst/>
                    </a:prstGeom>
                    <a:noFill/>
                    <a:ln>
                      <a:noFill/>
                    </a:ln>
                  </p:spPr>
                </p:pic>
              </p:grpSp>
              <p:pic>
                <p:nvPicPr>
                  <p:cNvPr id="16907" name="Google Shape;16907;p612" descr="clipped result image"/>
                  <p:cNvPicPr preferRelativeResize="0"/>
                  <p:nvPr/>
                </p:nvPicPr>
                <p:blipFill rotWithShape="1">
                  <a:blip r:embed="rId6">
                    <a:alphaModFix/>
                  </a:blip>
                  <a:srcRect/>
                  <a:stretch/>
                </p:blipFill>
                <p:spPr>
                  <a:xfrm rot="-5400000">
                    <a:off x="760924" y="1767021"/>
                    <a:ext cx="352828" cy="679529"/>
                  </a:xfrm>
                  <a:prstGeom prst="rect">
                    <a:avLst/>
                  </a:prstGeom>
                  <a:noFill/>
                  <a:ln>
                    <a:noFill/>
                  </a:ln>
                </p:spPr>
              </p:pic>
            </p:grpSp>
            <p:pic>
              <p:nvPicPr>
                <p:cNvPr id="16908" name="Google Shape;16908;p612" descr="clipped result image"/>
                <p:cNvPicPr preferRelativeResize="0"/>
                <p:nvPr/>
              </p:nvPicPr>
              <p:blipFill rotWithShape="1">
                <a:blip r:embed="rId7">
                  <a:alphaModFix/>
                </a:blip>
                <a:srcRect/>
                <a:stretch/>
              </p:blipFill>
              <p:spPr>
                <a:xfrm rot="-5400000">
                  <a:off x="203473" y="-1747111"/>
                  <a:ext cx="352828" cy="679529"/>
                </a:xfrm>
                <a:prstGeom prst="rect">
                  <a:avLst/>
                </a:prstGeom>
                <a:noFill/>
                <a:ln>
                  <a:noFill/>
                </a:ln>
              </p:spPr>
            </p:pic>
          </p:grpSp>
        </p:grpSp>
        <p:grpSp>
          <p:nvGrpSpPr>
            <p:cNvPr id="16909" name="Google Shape;16909;p612"/>
            <p:cNvGrpSpPr/>
            <p:nvPr/>
          </p:nvGrpSpPr>
          <p:grpSpPr>
            <a:xfrm>
              <a:off x="2267650" y="2089364"/>
              <a:ext cx="4522051" cy="2933086"/>
              <a:chOff x="3363025" y="1022851"/>
              <a:chExt cx="4522051" cy="2933086"/>
            </a:xfrm>
          </p:grpSpPr>
          <p:pic>
            <p:nvPicPr>
              <p:cNvPr id="16910" name="Google Shape;16910;p612"/>
              <p:cNvPicPr preferRelativeResize="0"/>
              <p:nvPr/>
            </p:nvPicPr>
            <p:blipFill>
              <a:blip r:embed="rId8">
                <a:alphaModFix/>
              </a:blip>
              <a:stretch>
                <a:fillRect/>
              </a:stretch>
            </p:blipFill>
            <p:spPr>
              <a:xfrm>
                <a:off x="3363025" y="1022851"/>
                <a:ext cx="4522051" cy="2933086"/>
              </a:xfrm>
              <a:prstGeom prst="rect">
                <a:avLst/>
              </a:prstGeom>
              <a:noFill/>
              <a:ln>
                <a:noFill/>
              </a:ln>
            </p:spPr>
          </p:pic>
          <p:sp>
            <p:nvSpPr>
              <p:cNvPr id="16911" name="Google Shape;16911;p612"/>
              <p:cNvSpPr txBox="1"/>
              <p:nvPr/>
            </p:nvSpPr>
            <p:spPr>
              <a:xfrm rot="24443">
                <a:off x="4187186" y="22129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PROZAC</a:t>
                </a:r>
                <a:endParaRPr sz="1800" b="1"/>
              </a:p>
            </p:txBody>
          </p:sp>
        </p:grpSp>
        <p:sp>
          <p:nvSpPr>
            <p:cNvPr id="16912" name="Google Shape;16912;p612"/>
            <p:cNvSpPr txBox="1"/>
            <p:nvPr/>
          </p:nvSpPr>
          <p:spPr>
            <a:xfrm>
              <a:off x="3836373" y="744885"/>
              <a:ext cx="1598400" cy="47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sp>
        <p:nvSpPr>
          <p:cNvPr id="16913" name="Google Shape;16913;p612"/>
          <p:cNvSpPr/>
          <p:nvPr/>
        </p:nvSpPr>
        <p:spPr>
          <a:xfrm>
            <a:off x="6264100" y="2451650"/>
            <a:ext cx="618300" cy="594300"/>
          </a:xfrm>
          <a:prstGeom prst="ellipse">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4" name="Google Shape;16914;p612"/>
          <p:cNvSpPr txBox="1"/>
          <p:nvPr/>
        </p:nvSpPr>
        <p:spPr>
          <a:xfrm>
            <a:off x="569175" y="114475"/>
            <a:ext cx="30702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Pharmaco</a:t>
            </a:r>
            <a:r>
              <a:rPr lang="en" sz="1500" b="1" u="sng">
                <a:highlight>
                  <a:srgbClr val="FFFF00"/>
                </a:highlight>
              </a:rPr>
              <a:t>dynamic</a:t>
            </a:r>
            <a:r>
              <a:rPr lang="en" sz="1500" b="1"/>
              <a:t> interaction</a:t>
            </a:r>
            <a:endParaRPr sz="1500" b="1"/>
          </a:p>
        </p:txBody>
      </p:sp>
      <p:sp>
        <p:nvSpPr>
          <p:cNvPr id="16915" name="Google Shape;16915;p612"/>
          <p:cNvSpPr txBox="1"/>
          <p:nvPr/>
        </p:nvSpPr>
        <p:spPr>
          <a:xfrm>
            <a:off x="5759575" y="3151050"/>
            <a:ext cx="16365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lt1"/>
                </a:solidFill>
              </a:rPr>
              <a:t>Amitriptyline</a:t>
            </a:r>
            <a:endParaRPr sz="1800" b="1">
              <a:solidFill>
                <a:schemeClr val="lt1"/>
              </a:solidFill>
            </a:endParaRPr>
          </a:p>
          <a:p>
            <a:pPr marL="0" lvl="0" indent="0" algn="ctr" rtl="0">
              <a:spcBef>
                <a:spcPts val="0"/>
              </a:spcBef>
              <a:spcAft>
                <a:spcPts val="0"/>
              </a:spcAft>
              <a:buNone/>
            </a:pPr>
            <a:r>
              <a:rPr lang="en" sz="1800" b="1">
                <a:solidFill>
                  <a:schemeClr val="lt1"/>
                </a:solidFill>
              </a:rPr>
              <a:t>ELAVIL</a:t>
            </a:r>
            <a:endParaRPr sz="1800" b="1">
              <a:solidFill>
                <a:schemeClr val="lt1"/>
              </a:solidFill>
            </a:endParaRPr>
          </a:p>
        </p:txBody>
      </p:sp>
      <p:pic>
        <p:nvPicPr>
          <p:cNvPr id="16916" name="Google Shape;16916;p612"/>
          <p:cNvPicPr preferRelativeResize="0"/>
          <p:nvPr/>
        </p:nvPicPr>
        <p:blipFill>
          <a:blip r:embed="rId9">
            <a:alphaModFix/>
          </a:blip>
          <a:stretch>
            <a:fillRect/>
          </a:stretch>
        </p:blipFill>
        <p:spPr>
          <a:xfrm>
            <a:off x="153675" y="114475"/>
            <a:ext cx="415501" cy="415501"/>
          </a:xfrm>
          <a:prstGeom prst="rect">
            <a:avLst/>
          </a:prstGeom>
          <a:noFill/>
          <a:ln>
            <a:noFill/>
          </a:ln>
        </p:spPr>
      </p:pic>
      <p:sp>
        <p:nvSpPr>
          <p:cNvPr id="16917" name="Google Shape;16917;p612"/>
          <p:cNvSpPr/>
          <p:nvPr/>
        </p:nvSpPr>
        <p:spPr>
          <a:xfrm rot="-8483092">
            <a:off x="345178" y="2230317"/>
            <a:ext cx="1081582" cy="838467"/>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8" name="Google Shape;16918;p612"/>
          <p:cNvSpPr/>
          <p:nvPr/>
        </p:nvSpPr>
        <p:spPr>
          <a:xfrm rot="9347524">
            <a:off x="4892508" y="3591068"/>
            <a:ext cx="910134" cy="648228"/>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9" name="Google Shape;16919;p612"/>
          <p:cNvSpPr/>
          <p:nvPr/>
        </p:nvSpPr>
        <p:spPr>
          <a:xfrm rot="10793623">
            <a:off x="3088499" y="3101262"/>
            <a:ext cx="1293902" cy="838500"/>
          </a:xfrm>
          <a:prstGeom prst="ellipse">
            <a:avLst/>
          </a:prstGeom>
          <a:noFill/>
          <a:ln w="762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0" name="Google Shape;16920;p612"/>
          <p:cNvSpPr/>
          <p:nvPr/>
        </p:nvSpPr>
        <p:spPr>
          <a:xfrm rot="10793623">
            <a:off x="7317599" y="2876537"/>
            <a:ext cx="1293902" cy="838500"/>
          </a:xfrm>
          <a:prstGeom prst="ellipse">
            <a:avLst/>
          </a:prstGeom>
          <a:noFill/>
          <a:ln w="762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1" name="Google Shape;16921;p612"/>
          <p:cNvSpPr txBox="1"/>
          <p:nvPr/>
        </p:nvSpPr>
        <p:spPr>
          <a:xfrm>
            <a:off x="4150575" y="133525"/>
            <a:ext cx="3070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rgbClr val="FF9900"/>
                </a:solidFill>
              </a:rPr>
              <a:t>Looks like a lot of serotonin</a:t>
            </a:r>
            <a:endParaRPr sz="1500" b="1">
              <a:solidFill>
                <a:srgbClr val="FF9900"/>
              </a:solidFill>
            </a:endParaRPr>
          </a:p>
          <a:p>
            <a:pPr marL="457200" lvl="0" indent="-323850" algn="l" rtl="0">
              <a:spcBef>
                <a:spcPts val="0"/>
              </a:spcBef>
              <a:spcAft>
                <a:spcPts val="0"/>
              </a:spcAft>
              <a:buClr>
                <a:srgbClr val="FF9900"/>
              </a:buClr>
              <a:buSzPts val="1500"/>
              <a:buChar char="●"/>
            </a:pPr>
            <a:endParaRPr sz="1500" b="1">
              <a:solidFill>
                <a:srgbClr val="FF9900"/>
              </a:solidFill>
            </a:endParaRPr>
          </a:p>
        </p:txBody>
      </p:sp>
      <p:pic>
        <p:nvPicPr>
          <p:cNvPr id="16922" name="Google Shape;16922;p612" descr="clipped result image"/>
          <p:cNvPicPr preferRelativeResize="0"/>
          <p:nvPr/>
        </p:nvPicPr>
        <p:blipFill rotWithShape="1">
          <a:blip r:embed="rId10">
            <a:alphaModFix/>
          </a:blip>
          <a:srcRect/>
          <a:stretch/>
        </p:blipFill>
        <p:spPr>
          <a:xfrm rot="14">
            <a:off x="100834" y="3973025"/>
            <a:ext cx="702219" cy="1079751"/>
          </a:xfrm>
          <a:prstGeom prst="rect">
            <a:avLst/>
          </a:prstGeom>
          <a:noFill/>
          <a:ln>
            <a:noFill/>
          </a:ln>
          <a:effectLst>
            <a:outerShdw blurRad="57150" dist="19050" dir="5400000" algn="bl" rotWithShape="0">
              <a:srgbClr val="000000">
                <a:alpha val="49800"/>
              </a:srgbClr>
            </a:outerShdw>
          </a:effectLst>
        </p:spPr>
      </p:pic>
      <p:grpSp>
        <p:nvGrpSpPr>
          <p:cNvPr id="16923" name="Google Shape;16923;p612"/>
          <p:cNvGrpSpPr/>
          <p:nvPr/>
        </p:nvGrpSpPr>
        <p:grpSpPr>
          <a:xfrm>
            <a:off x="8174205" y="114477"/>
            <a:ext cx="836480" cy="933248"/>
            <a:chOff x="477995" y="2993185"/>
            <a:chExt cx="1833581" cy="2045700"/>
          </a:xfrm>
        </p:grpSpPr>
        <p:pic>
          <p:nvPicPr>
            <p:cNvPr id="16924" name="Google Shape;16924;p612" descr="clipped result image"/>
            <p:cNvPicPr preferRelativeResize="0"/>
            <p:nvPr/>
          </p:nvPicPr>
          <p:blipFill rotWithShape="1">
            <a:blip r:embed="rId11">
              <a:alphaModFix amt="49000"/>
            </a:blip>
            <a:srcRect/>
            <a:stretch/>
          </p:blipFill>
          <p:spPr>
            <a:xfrm flipH="1">
              <a:off x="725749" y="3901156"/>
              <a:ext cx="1055172" cy="1137729"/>
            </a:xfrm>
            <a:prstGeom prst="rect">
              <a:avLst/>
            </a:prstGeom>
            <a:noFill/>
            <a:ln>
              <a:noFill/>
            </a:ln>
          </p:spPr>
        </p:pic>
        <p:pic>
          <p:nvPicPr>
            <p:cNvPr id="16925" name="Google Shape;16925;p612" descr="clipped result image"/>
            <p:cNvPicPr preferRelativeResize="0"/>
            <p:nvPr/>
          </p:nvPicPr>
          <p:blipFill rotWithShape="1">
            <a:blip r:embed="rId12">
              <a:alphaModFix amt="52000"/>
            </a:blip>
            <a:srcRect/>
            <a:stretch/>
          </p:blipFill>
          <p:spPr>
            <a:xfrm flipH="1">
              <a:off x="477995" y="4778274"/>
              <a:ext cx="463220" cy="231356"/>
            </a:xfrm>
            <a:prstGeom prst="rect">
              <a:avLst/>
            </a:prstGeom>
            <a:noFill/>
            <a:ln>
              <a:noFill/>
            </a:ln>
          </p:spPr>
        </p:pic>
        <p:pic>
          <p:nvPicPr>
            <p:cNvPr id="16926" name="Google Shape;16926;p612" descr="clipped result image"/>
            <p:cNvPicPr preferRelativeResize="0"/>
            <p:nvPr/>
          </p:nvPicPr>
          <p:blipFill rotWithShape="1">
            <a:blip r:embed="rId13">
              <a:alphaModFix/>
            </a:blip>
            <a:srcRect/>
            <a:stretch/>
          </p:blipFill>
          <p:spPr>
            <a:xfrm rot="1787639" flipH="1">
              <a:off x="1276196" y="3413082"/>
              <a:ext cx="664993" cy="782760"/>
            </a:xfrm>
            <a:prstGeom prst="rect">
              <a:avLst/>
            </a:prstGeom>
            <a:noFill/>
            <a:ln>
              <a:noFill/>
            </a:ln>
          </p:spPr>
        </p:pic>
        <p:pic>
          <p:nvPicPr>
            <p:cNvPr id="16927" name="Google Shape;16927;p612" descr="clipped result image"/>
            <p:cNvPicPr preferRelativeResize="0"/>
            <p:nvPr/>
          </p:nvPicPr>
          <p:blipFill rotWithShape="1">
            <a:blip r:embed="rId14">
              <a:alphaModFix/>
            </a:blip>
            <a:srcRect/>
            <a:stretch/>
          </p:blipFill>
          <p:spPr>
            <a:xfrm rot="2014353">
              <a:off x="1624265" y="3093549"/>
              <a:ext cx="556416" cy="641264"/>
            </a:xfrm>
            <a:prstGeom prst="rect">
              <a:avLst/>
            </a:prstGeom>
            <a:noFill/>
            <a:ln>
              <a:noFill/>
            </a:ln>
          </p:spPr>
        </p:pic>
      </p:gr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Shape 16931"/>
        <p:cNvGrpSpPr/>
        <p:nvPr/>
      </p:nvGrpSpPr>
      <p:grpSpPr>
        <a:xfrm>
          <a:off x="0" y="0"/>
          <a:ext cx="0" cy="0"/>
          <a:chOff x="0" y="0"/>
          <a:chExt cx="0" cy="0"/>
        </a:xfrm>
      </p:grpSpPr>
      <p:pic>
        <p:nvPicPr>
          <p:cNvPr id="16932" name="Google Shape;16932;p613"/>
          <p:cNvPicPr preferRelativeResize="0"/>
          <p:nvPr/>
        </p:nvPicPr>
        <p:blipFill>
          <a:blip r:embed="rId3">
            <a:alphaModFix/>
          </a:blip>
          <a:stretch>
            <a:fillRect/>
          </a:stretch>
        </p:blipFill>
        <p:spPr>
          <a:xfrm>
            <a:off x="4800376" y="1704965"/>
            <a:ext cx="3707725" cy="3181600"/>
          </a:xfrm>
          <a:prstGeom prst="rect">
            <a:avLst/>
          </a:prstGeom>
          <a:noFill/>
          <a:ln>
            <a:noFill/>
          </a:ln>
        </p:spPr>
      </p:pic>
      <p:grpSp>
        <p:nvGrpSpPr>
          <p:cNvPr id="16933" name="Google Shape;16933;p613"/>
          <p:cNvGrpSpPr/>
          <p:nvPr/>
        </p:nvGrpSpPr>
        <p:grpSpPr>
          <a:xfrm>
            <a:off x="494288" y="988063"/>
            <a:ext cx="3804401" cy="3761309"/>
            <a:chOff x="2267650" y="551620"/>
            <a:chExt cx="4522051" cy="4470830"/>
          </a:xfrm>
        </p:grpSpPr>
        <p:grpSp>
          <p:nvGrpSpPr>
            <p:cNvPr id="16934" name="Google Shape;16934;p613"/>
            <p:cNvGrpSpPr/>
            <p:nvPr/>
          </p:nvGrpSpPr>
          <p:grpSpPr>
            <a:xfrm>
              <a:off x="2998732" y="551620"/>
              <a:ext cx="2286579" cy="1911049"/>
              <a:chOff x="-2521759" y="897403"/>
              <a:chExt cx="1477500" cy="1089600"/>
            </a:xfrm>
          </p:grpSpPr>
          <p:sp>
            <p:nvSpPr>
              <p:cNvPr id="16935" name="Google Shape;16935;p613"/>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936" name="Google Shape;16936;p613"/>
              <p:cNvGrpSpPr/>
              <p:nvPr/>
            </p:nvGrpSpPr>
            <p:grpSpPr>
              <a:xfrm>
                <a:off x="-2127414" y="1275205"/>
                <a:ext cx="688733" cy="700658"/>
                <a:chOff x="40123" y="-1583761"/>
                <a:chExt cx="688733" cy="1109689"/>
              </a:xfrm>
            </p:grpSpPr>
            <p:grpSp>
              <p:nvGrpSpPr>
                <p:cNvPr id="16937" name="Google Shape;16937;p613"/>
                <p:cNvGrpSpPr/>
                <p:nvPr/>
              </p:nvGrpSpPr>
              <p:grpSpPr>
                <a:xfrm>
                  <a:off x="45124" y="-1327179"/>
                  <a:ext cx="683733" cy="853107"/>
                  <a:chOff x="597574" y="1930371"/>
                  <a:chExt cx="683733" cy="853107"/>
                </a:xfrm>
              </p:grpSpPr>
              <p:grpSp>
                <p:nvGrpSpPr>
                  <p:cNvPr id="16938" name="Google Shape;16938;p613"/>
                  <p:cNvGrpSpPr/>
                  <p:nvPr/>
                </p:nvGrpSpPr>
                <p:grpSpPr>
                  <a:xfrm rot="-5400000">
                    <a:off x="640721" y="2142893"/>
                    <a:ext cx="600335" cy="680836"/>
                    <a:chOff x="15239716" y="-12996420"/>
                    <a:chExt cx="1868456" cy="2463229"/>
                  </a:xfrm>
                </p:grpSpPr>
                <p:pic>
                  <p:nvPicPr>
                    <p:cNvPr id="16939" name="Google Shape;16939;p613" descr="clipped result image"/>
                    <p:cNvPicPr preferRelativeResize="0"/>
                    <p:nvPr/>
                  </p:nvPicPr>
                  <p:blipFill rotWithShape="1">
                    <a:blip r:embed="rId4">
                      <a:alphaModFix/>
                    </a:blip>
                    <a:srcRect/>
                    <a:stretch/>
                  </p:blipFill>
                  <p:spPr>
                    <a:xfrm>
                      <a:off x="16010045" y="-12996420"/>
                      <a:ext cx="1098127" cy="2458497"/>
                    </a:xfrm>
                    <a:prstGeom prst="rect">
                      <a:avLst/>
                    </a:prstGeom>
                    <a:noFill/>
                    <a:ln>
                      <a:noFill/>
                    </a:ln>
                  </p:spPr>
                </p:pic>
                <p:pic>
                  <p:nvPicPr>
                    <p:cNvPr id="16940" name="Google Shape;16940;p613" descr="clipped result image"/>
                    <p:cNvPicPr preferRelativeResize="0"/>
                    <p:nvPr/>
                  </p:nvPicPr>
                  <p:blipFill rotWithShape="1">
                    <a:blip r:embed="rId5">
                      <a:alphaModFix/>
                    </a:blip>
                    <a:srcRect/>
                    <a:stretch/>
                  </p:blipFill>
                  <p:spPr>
                    <a:xfrm>
                      <a:off x="15239716" y="-12991688"/>
                      <a:ext cx="1106322" cy="2458497"/>
                    </a:xfrm>
                    <a:prstGeom prst="rect">
                      <a:avLst/>
                    </a:prstGeom>
                    <a:noFill/>
                    <a:ln>
                      <a:noFill/>
                    </a:ln>
                  </p:spPr>
                </p:pic>
              </p:grpSp>
              <p:pic>
                <p:nvPicPr>
                  <p:cNvPr id="16941" name="Google Shape;16941;p613" descr="clipped result image"/>
                  <p:cNvPicPr preferRelativeResize="0"/>
                  <p:nvPr/>
                </p:nvPicPr>
                <p:blipFill rotWithShape="1">
                  <a:blip r:embed="rId6">
                    <a:alphaModFix/>
                  </a:blip>
                  <a:srcRect/>
                  <a:stretch/>
                </p:blipFill>
                <p:spPr>
                  <a:xfrm rot="-5400000">
                    <a:off x="760924" y="1767021"/>
                    <a:ext cx="352828" cy="679529"/>
                  </a:xfrm>
                  <a:prstGeom prst="rect">
                    <a:avLst/>
                  </a:prstGeom>
                  <a:noFill/>
                  <a:ln>
                    <a:noFill/>
                  </a:ln>
                </p:spPr>
              </p:pic>
            </p:grpSp>
            <p:pic>
              <p:nvPicPr>
                <p:cNvPr id="16942" name="Google Shape;16942;p613" descr="clipped result image"/>
                <p:cNvPicPr preferRelativeResize="0"/>
                <p:nvPr/>
              </p:nvPicPr>
              <p:blipFill rotWithShape="1">
                <a:blip r:embed="rId7">
                  <a:alphaModFix/>
                </a:blip>
                <a:srcRect/>
                <a:stretch/>
              </p:blipFill>
              <p:spPr>
                <a:xfrm rot="-5400000">
                  <a:off x="203473" y="-1747111"/>
                  <a:ext cx="352828" cy="679529"/>
                </a:xfrm>
                <a:prstGeom prst="rect">
                  <a:avLst/>
                </a:prstGeom>
                <a:noFill/>
                <a:ln>
                  <a:noFill/>
                </a:ln>
              </p:spPr>
            </p:pic>
          </p:grpSp>
        </p:grpSp>
        <p:grpSp>
          <p:nvGrpSpPr>
            <p:cNvPr id="16943" name="Google Shape;16943;p613"/>
            <p:cNvGrpSpPr/>
            <p:nvPr/>
          </p:nvGrpSpPr>
          <p:grpSpPr>
            <a:xfrm>
              <a:off x="2267650" y="2089364"/>
              <a:ext cx="4522051" cy="2933086"/>
              <a:chOff x="3363025" y="1022851"/>
              <a:chExt cx="4522051" cy="2933086"/>
            </a:xfrm>
          </p:grpSpPr>
          <p:pic>
            <p:nvPicPr>
              <p:cNvPr id="16944" name="Google Shape;16944;p613"/>
              <p:cNvPicPr preferRelativeResize="0"/>
              <p:nvPr/>
            </p:nvPicPr>
            <p:blipFill>
              <a:blip r:embed="rId8">
                <a:alphaModFix/>
              </a:blip>
              <a:stretch>
                <a:fillRect/>
              </a:stretch>
            </p:blipFill>
            <p:spPr>
              <a:xfrm>
                <a:off x="3363025" y="1022851"/>
                <a:ext cx="4522051" cy="2933086"/>
              </a:xfrm>
              <a:prstGeom prst="rect">
                <a:avLst/>
              </a:prstGeom>
              <a:noFill/>
              <a:ln>
                <a:noFill/>
              </a:ln>
            </p:spPr>
          </p:pic>
          <p:sp>
            <p:nvSpPr>
              <p:cNvPr id="16945" name="Google Shape;16945;p613"/>
              <p:cNvSpPr txBox="1"/>
              <p:nvPr/>
            </p:nvSpPr>
            <p:spPr>
              <a:xfrm rot="24443">
                <a:off x="4187186" y="22129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PROZAC</a:t>
                </a:r>
                <a:endParaRPr sz="1800" b="1"/>
              </a:p>
            </p:txBody>
          </p:sp>
        </p:grpSp>
        <p:sp>
          <p:nvSpPr>
            <p:cNvPr id="16946" name="Google Shape;16946;p613"/>
            <p:cNvSpPr txBox="1"/>
            <p:nvPr/>
          </p:nvSpPr>
          <p:spPr>
            <a:xfrm>
              <a:off x="3836373" y="744885"/>
              <a:ext cx="1598400" cy="47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sp>
        <p:nvSpPr>
          <p:cNvPr id="16947" name="Google Shape;16947;p613"/>
          <p:cNvSpPr/>
          <p:nvPr/>
        </p:nvSpPr>
        <p:spPr>
          <a:xfrm>
            <a:off x="6264100" y="2451650"/>
            <a:ext cx="618300" cy="594300"/>
          </a:xfrm>
          <a:prstGeom prst="ellipse">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8" name="Google Shape;16948;p613"/>
          <p:cNvSpPr txBox="1"/>
          <p:nvPr/>
        </p:nvSpPr>
        <p:spPr>
          <a:xfrm>
            <a:off x="569175" y="114475"/>
            <a:ext cx="30702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Pharmaco</a:t>
            </a:r>
            <a:r>
              <a:rPr lang="en" sz="1500" b="1" u="sng">
                <a:highlight>
                  <a:srgbClr val="FFFF00"/>
                </a:highlight>
              </a:rPr>
              <a:t>dynamic</a:t>
            </a:r>
            <a:r>
              <a:rPr lang="en" sz="1500" b="1"/>
              <a:t> interaction</a:t>
            </a:r>
            <a:endParaRPr sz="1500" b="1"/>
          </a:p>
        </p:txBody>
      </p:sp>
      <p:sp>
        <p:nvSpPr>
          <p:cNvPr id="16949" name="Google Shape;16949;p613"/>
          <p:cNvSpPr txBox="1"/>
          <p:nvPr/>
        </p:nvSpPr>
        <p:spPr>
          <a:xfrm>
            <a:off x="5759575" y="3151050"/>
            <a:ext cx="16365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lt1"/>
                </a:solidFill>
              </a:rPr>
              <a:t>Amitriptyline</a:t>
            </a:r>
            <a:endParaRPr sz="1800" b="1">
              <a:solidFill>
                <a:schemeClr val="lt1"/>
              </a:solidFill>
            </a:endParaRPr>
          </a:p>
          <a:p>
            <a:pPr marL="0" lvl="0" indent="0" algn="ctr" rtl="0">
              <a:spcBef>
                <a:spcPts val="0"/>
              </a:spcBef>
              <a:spcAft>
                <a:spcPts val="0"/>
              </a:spcAft>
              <a:buNone/>
            </a:pPr>
            <a:r>
              <a:rPr lang="en" sz="1800" b="1">
                <a:solidFill>
                  <a:schemeClr val="lt1"/>
                </a:solidFill>
              </a:rPr>
              <a:t>ELAVIL</a:t>
            </a:r>
            <a:endParaRPr sz="1800" b="1">
              <a:solidFill>
                <a:schemeClr val="lt1"/>
              </a:solidFill>
            </a:endParaRPr>
          </a:p>
        </p:txBody>
      </p:sp>
      <p:pic>
        <p:nvPicPr>
          <p:cNvPr id="16950" name="Google Shape;16950;p613"/>
          <p:cNvPicPr preferRelativeResize="0"/>
          <p:nvPr/>
        </p:nvPicPr>
        <p:blipFill>
          <a:blip r:embed="rId9">
            <a:alphaModFix/>
          </a:blip>
          <a:stretch>
            <a:fillRect/>
          </a:stretch>
        </p:blipFill>
        <p:spPr>
          <a:xfrm>
            <a:off x="153675" y="114475"/>
            <a:ext cx="415501" cy="415501"/>
          </a:xfrm>
          <a:prstGeom prst="rect">
            <a:avLst/>
          </a:prstGeom>
          <a:noFill/>
          <a:ln>
            <a:noFill/>
          </a:ln>
        </p:spPr>
      </p:pic>
      <p:sp>
        <p:nvSpPr>
          <p:cNvPr id="16951" name="Google Shape;16951;p613"/>
          <p:cNvSpPr/>
          <p:nvPr/>
        </p:nvSpPr>
        <p:spPr>
          <a:xfrm rot="-8483092">
            <a:off x="345178" y="2230317"/>
            <a:ext cx="1081582" cy="838467"/>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2" name="Google Shape;16952;p613"/>
          <p:cNvSpPr/>
          <p:nvPr/>
        </p:nvSpPr>
        <p:spPr>
          <a:xfrm rot="9347524">
            <a:off x="4892508" y="3591068"/>
            <a:ext cx="910134" cy="648228"/>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3" name="Google Shape;16953;p613"/>
          <p:cNvSpPr/>
          <p:nvPr/>
        </p:nvSpPr>
        <p:spPr>
          <a:xfrm rot="10793623">
            <a:off x="3088499" y="3101262"/>
            <a:ext cx="1293902" cy="838500"/>
          </a:xfrm>
          <a:prstGeom prst="ellipse">
            <a:avLst/>
          </a:prstGeom>
          <a:noFill/>
          <a:ln w="762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4" name="Google Shape;16954;p613"/>
          <p:cNvSpPr/>
          <p:nvPr/>
        </p:nvSpPr>
        <p:spPr>
          <a:xfrm rot="10793623">
            <a:off x="7317599" y="2876537"/>
            <a:ext cx="1293902" cy="838500"/>
          </a:xfrm>
          <a:prstGeom prst="ellipse">
            <a:avLst/>
          </a:prstGeom>
          <a:noFill/>
          <a:ln w="762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5" name="Google Shape;16955;p613"/>
          <p:cNvSpPr txBox="1"/>
          <p:nvPr/>
        </p:nvSpPr>
        <p:spPr>
          <a:xfrm>
            <a:off x="4150575" y="133525"/>
            <a:ext cx="30702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rgbClr val="FF9900"/>
                </a:solidFill>
              </a:rPr>
              <a:t>Looks like a lot of serotonin</a:t>
            </a:r>
            <a:endParaRPr sz="1500" b="1">
              <a:solidFill>
                <a:srgbClr val="FF9900"/>
              </a:solidFill>
            </a:endParaRPr>
          </a:p>
          <a:p>
            <a:pPr marL="457200" lvl="0" indent="-323850" algn="l" rtl="0">
              <a:spcBef>
                <a:spcPts val="0"/>
              </a:spcBef>
              <a:spcAft>
                <a:spcPts val="0"/>
              </a:spcAft>
              <a:buClr>
                <a:srgbClr val="FF9900"/>
              </a:buClr>
              <a:buSzPts val="1500"/>
              <a:buChar char="●"/>
            </a:pPr>
            <a:r>
              <a:rPr lang="en" sz="1500" b="1">
                <a:solidFill>
                  <a:srgbClr val="FF9900"/>
                </a:solidFill>
              </a:rPr>
              <a:t>therapeutic duplication</a:t>
            </a:r>
            <a:endParaRPr sz="1500" b="1">
              <a:solidFill>
                <a:srgbClr val="FF9900"/>
              </a:solidFill>
            </a:endParaRPr>
          </a:p>
          <a:p>
            <a:pPr marL="457200" lvl="0" indent="-323850" algn="l" rtl="0">
              <a:spcBef>
                <a:spcPts val="0"/>
              </a:spcBef>
              <a:spcAft>
                <a:spcPts val="0"/>
              </a:spcAft>
              <a:buClr>
                <a:srgbClr val="FF9900"/>
              </a:buClr>
              <a:buSzPts val="1500"/>
              <a:buChar char="●"/>
            </a:pPr>
            <a:endParaRPr sz="1500" b="1">
              <a:solidFill>
                <a:srgbClr val="FF9900"/>
              </a:solidFill>
            </a:endParaRPr>
          </a:p>
        </p:txBody>
      </p:sp>
      <p:pic>
        <p:nvPicPr>
          <p:cNvPr id="16956" name="Google Shape;16956;p613" descr="clipped result image"/>
          <p:cNvPicPr preferRelativeResize="0"/>
          <p:nvPr/>
        </p:nvPicPr>
        <p:blipFill rotWithShape="1">
          <a:blip r:embed="rId10">
            <a:alphaModFix/>
          </a:blip>
          <a:srcRect/>
          <a:stretch/>
        </p:blipFill>
        <p:spPr>
          <a:xfrm rot="14">
            <a:off x="100834" y="3973025"/>
            <a:ext cx="702219" cy="1079751"/>
          </a:xfrm>
          <a:prstGeom prst="rect">
            <a:avLst/>
          </a:prstGeom>
          <a:noFill/>
          <a:ln>
            <a:noFill/>
          </a:ln>
          <a:effectLst>
            <a:outerShdw blurRad="57150" dist="19050" dir="5400000" algn="bl" rotWithShape="0">
              <a:srgbClr val="000000">
                <a:alpha val="49800"/>
              </a:srgbClr>
            </a:outerShdw>
          </a:effectLst>
        </p:spPr>
      </p:pic>
      <p:grpSp>
        <p:nvGrpSpPr>
          <p:cNvPr id="16957" name="Google Shape;16957;p613"/>
          <p:cNvGrpSpPr/>
          <p:nvPr/>
        </p:nvGrpSpPr>
        <p:grpSpPr>
          <a:xfrm>
            <a:off x="8174205" y="114477"/>
            <a:ext cx="836480" cy="933248"/>
            <a:chOff x="477995" y="2993185"/>
            <a:chExt cx="1833581" cy="2045700"/>
          </a:xfrm>
        </p:grpSpPr>
        <p:pic>
          <p:nvPicPr>
            <p:cNvPr id="16958" name="Google Shape;16958;p613" descr="clipped result image"/>
            <p:cNvPicPr preferRelativeResize="0"/>
            <p:nvPr/>
          </p:nvPicPr>
          <p:blipFill rotWithShape="1">
            <a:blip r:embed="rId11">
              <a:alphaModFix amt="49000"/>
            </a:blip>
            <a:srcRect/>
            <a:stretch/>
          </p:blipFill>
          <p:spPr>
            <a:xfrm flipH="1">
              <a:off x="725749" y="3901156"/>
              <a:ext cx="1055172" cy="1137729"/>
            </a:xfrm>
            <a:prstGeom prst="rect">
              <a:avLst/>
            </a:prstGeom>
            <a:noFill/>
            <a:ln>
              <a:noFill/>
            </a:ln>
          </p:spPr>
        </p:pic>
        <p:pic>
          <p:nvPicPr>
            <p:cNvPr id="16959" name="Google Shape;16959;p613" descr="clipped result image"/>
            <p:cNvPicPr preferRelativeResize="0"/>
            <p:nvPr/>
          </p:nvPicPr>
          <p:blipFill rotWithShape="1">
            <a:blip r:embed="rId12">
              <a:alphaModFix amt="52000"/>
            </a:blip>
            <a:srcRect/>
            <a:stretch/>
          </p:blipFill>
          <p:spPr>
            <a:xfrm flipH="1">
              <a:off x="477995" y="4778274"/>
              <a:ext cx="463220" cy="231356"/>
            </a:xfrm>
            <a:prstGeom prst="rect">
              <a:avLst/>
            </a:prstGeom>
            <a:noFill/>
            <a:ln>
              <a:noFill/>
            </a:ln>
          </p:spPr>
        </p:pic>
        <p:pic>
          <p:nvPicPr>
            <p:cNvPr id="16960" name="Google Shape;16960;p613" descr="clipped result image"/>
            <p:cNvPicPr preferRelativeResize="0"/>
            <p:nvPr/>
          </p:nvPicPr>
          <p:blipFill rotWithShape="1">
            <a:blip r:embed="rId13">
              <a:alphaModFix/>
            </a:blip>
            <a:srcRect/>
            <a:stretch/>
          </p:blipFill>
          <p:spPr>
            <a:xfrm rot="1787639" flipH="1">
              <a:off x="1276196" y="3413082"/>
              <a:ext cx="664993" cy="782760"/>
            </a:xfrm>
            <a:prstGeom prst="rect">
              <a:avLst/>
            </a:prstGeom>
            <a:noFill/>
            <a:ln>
              <a:noFill/>
            </a:ln>
          </p:spPr>
        </p:pic>
        <p:pic>
          <p:nvPicPr>
            <p:cNvPr id="16961" name="Google Shape;16961;p613" descr="clipped result image"/>
            <p:cNvPicPr preferRelativeResize="0"/>
            <p:nvPr/>
          </p:nvPicPr>
          <p:blipFill rotWithShape="1">
            <a:blip r:embed="rId14">
              <a:alphaModFix/>
            </a:blip>
            <a:srcRect/>
            <a:stretch/>
          </p:blipFill>
          <p:spPr>
            <a:xfrm rot="2014353">
              <a:off x="1624265" y="3093549"/>
              <a:ext cx="556416" cy="641264"/>
            </a:xfrm>
            <a:prstGeom prst="rect">
              <a:avLst/>
            </a:prstGeom>
            <a:noFill/>
            <a:ln>
              <a:noFill/>
            </a:ln>
          </p:spPr>
        </p:pic>
      </p:gr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Shape 16965"/>
        <p:cNvGrpSpPr/>
        <p:nvPr/>
      </p:nvGrpSpPr>
      <p:grpSpPr>
        <a:xfrm>
          <a:off x="0" y="0"/>
          <a:ext cx="0" cy="0"/>
          <a:chOff x="0" y="0"/>
          <a:chExt cx="0" cy="0"/>
        </a:xfrm>
      </p:grpSpPr>
      <p:pic>
        <p:nvPicPr>
          <p:cNvPr id="16966" name="Google Shape;16966;p614"/>
          <p:cNvPicPr preferRelativeResize="0"/>
          <p:nvPr/>
        </p:nvPicPr>
        <p:blipFill>
          <a:blip r:embed="rId3">
            <a:alphaModFix/>
          </a:blip>
          <a:stretch>
            <a:fillRect/>
          </a:stretch>
        </p:blipFill>
        <p:spPr>
          <a:xfrm>
            <a:off x="4800376" y="1704965"/>
            <a:ext cx="3707725" cy="3181600"/>
          </a:xfrm>
          <a:prstGeom prst="rect">
            <a:avLst/>
          </a:prstGeom>
          <a:noFill/>
          <a:ln>
            <a:noFill/>
          </a:ln>
        </p:spPr>
      </p:pic>
      <p:grpSp>
        <p:nvGrpSpPr>
          <p:cNvPr id="16967" name="Google Shape;16967;p614"/>
          <p:cNvGrpSpPr/>
          <p:nvPr/>
        </p:nvGrpSpPr>
        <p:grpSpPr>
          <a:xfrm>
            <a:off x="494288" y="988063"/>
            <a:ext cx="3804401" cy="3761309"/>
            <a:chOff x="2267650" y="551620"/>
            <a:chExt cx="4522051" cy="4470830"/>
          </a:xfrm>
        </p:grpSpPr>
        <p:grpSp>
          <p:nvGrpSpPr>
            <p:cNvPr id="16968" name="Google Shape;16968;p614"/>
            <p:cNvGrpSpPr/>
            <p:nvPr/>
          </p:nvGrpSpPr>
          <p:grpSpPr>
            <a:xfrm>
              <a:off x="2998732" y="551620"/>
              <a:ext cx="2286579" cy="1911049"/>
              <a:chOff x="-2521759" y="897403"/>
              <a:chExt cx="1477500" cy="1089600"/>
            </a:xfrm>
          </p:grpSpPr>
          <p:sp>
            <p:nvSpPr>
              <p:cNvPr id="16969" name="Google Shape;16969;p614"/>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970" name="Google Shape;16970;p614"/>
              <p:cNvGrpSpPr/>
              <p:nvPr/>
            </p:nvGrpSpPr>
            <p:grpSpPr>
              <a:xfrm>
                <a:off x="-2127414" y="1275205"/>
                <a:ext cx="688733" cy="700658"/>
                <a:chOff x="40123" y="-1583761"/>
                <a:chExt cx="688733" cy="1109689"/>
              </a:xfrm>
            </p:grpSpPr>
            <p:grpSp>
              <p:nvGrpSpPr>
                <p:cNvPr id="16971" name="Google Shape;16971;p614"/>
                <p:cNvGrpSpPr/>
                <p:nvPr/>
              </p:nvGrpSpPr>
              <p:grpSpPr>
                <a:xfrm>
                  <a:off x="45124" y="-1327179"/>
                  <a:ext cx="683733" cy="853107"/>
                  <a:chOff x="597574" y="1930371"/>
                  <a:chExt cx="683733" cy="853107"/>
                </a:xfrm>
              </p:grpSpPr>
              <p:grpSp>
                <p:nvGrpSpPr>
                  <p:cNvPr id="16972" name="Google Shape;16972;p614"/>
                  <p:cNvGrpSpPr/>
                  <p:nvPr/>
                </p:nvGrpSpPr>
                <p:grpSpPr>
                  <a:xfrm rot="-5400000">
                    <a:off x="640721" y="2142893"/>
                    <a:ext cx="600335" cy="680836"/>
                    <a:chOff x="15239716" y="-12996420"/>
                    <a:chExt cx="1868456" cy="2463229"/>
                  </a:xfrm>
                </p:grpSpPr>
                <p:pic>
                  <p:nvPicPr>
                    <p:cNvPr id="16973" name="Google Shape;16973;p614" descr="clipped result image"/>
                    <p:cNvPicPr preferRelativeResize="0"/>
                    <p:nvPr/>
                  </p:nvPicPr>
                  <p:blipFill rotWithShape="1">
                    <a:blip r:embed="rId4">
                      <a:alphaModFix/>
                    </a:blip>
                    <a:srcRect/>
                    <a:stretch/>
                  </p:blipFill>
                  <p:spPr>
                    <a:xfrm>
                      <a:off x="16010045" y="-12996420"/>
                      <a:ext cx="1098127" cy="2458497"/>
                    </a:xfrm>
                    <a:prstGeom prst="rect">
                      <a:avLst/>
                    </a:prstGeom>
                    <a:noFill/>
                    <a:ln>
                      <a:noFill/>
                    </a:ln>
                  </p:spPr>
                </p:pic>
                <p:pic>
                  <p:nvPicPr>
                    <p:cNvPr id="16974" name="Google Shape;16974;p614" descr="clipped result image"/>
                    <p:cNvPicPr preferRelativeResize="0"/>
                    <p:nvPr/>
                  </p:nvPicPr>
                  <p:blipFill rotWithShape="1">
                    <a:blip r:embed="rId5">
                      <a:alphaModFix/>
                    </a:blip>
                    <a:srcRect/>
                    <a:stretch/>
                  </p:blipFill>
                  <p:spPr>
                    <a:xfrm>
                      <a:off x="15239716" y="-12991688"/>
                      <a:ext cx="1106322" cy="2458497"/>
                    </a:xfrm>
                    <a:prstGeom prst="rect">
                      <a:avLst/>
                    </a:prstGeom>
                    <a:noFill/>
                    <a:ln>
                      <a:noFill/>
                    </a:ln>
                  </p:spPr>
                </p:pic>
              </p:grpSp>
              <p:pic>
                <p:nvPicPr>
                  <p:cNvPr id="16975" name="Google Shape;16975;p614" descr="clipped result image"/>
                  <p:cNvPicPr preferRelativeResize="0"/>
                  <p:nvPr/>
                </p:nvPicPr>
                <p:blipFill rotWithShape="1">
                  <a:blip r:embed="rId6">
                    <a:alphaModFix/>
                  </a:blip>
                  <a:srcRect/>
                  <a:stretch/>
                </p:blipFill>
                <p:spPr>
                  <a:xfrm rot="-5400000">
                    <a:off x="760924" y="1767021"/>
                    <a:ext cx="352828" cy="679529"/>
                  </a:xfrm>
                  <a:prstGeom prst="rect">
                    <a:avLst/>
                  </a:prstGeom>
                  <a:noFill/>
                  <a:ln>
                    <a:noFill/>
                  </a:ln>
                </p:spPr>
              </p:pic>
            </p:grpSp>
            <p:pic>
              <p:nvPicPr>
                <p:cNvPr id="16976" name="Google Shape;16976;p614" descr="clipped result image"/>
                <p:cNvPicPr preferRelativeResize="0"/>
                <p:nvPr/>
              </p:nvPicPr>
              <p:blipFill rotWithShape="1">
                <a:blip r:embed="rId7">
                  <a:alphaModFix/>
                </a:blip>
                <a:srcRect/>
                <a:stretch/>
              </p:blipFill>
              <p:spPr>
                <a:xfrm rot="-5400000">
                  <a:off x="203473" y="-1747111"/>
                  <a:ext cx="352828" cy="679529"/>
                </a:xfrm>
                <a:prstGeom prst="rect">
                  <a:avLst/>
                </a:prstGeom>
                <a:noFill/>
                <a:ln>
                  <a:noFill/>
                </a:ln>
              </p:spPr>
            </p:pic>
          </p:grpSp>
        </p:grpSp>
        <p:grpSp>
          <p:nvGrpSpPr>
            <p:cNvPr id="16977" name="Google Shape;16977;p614"/>
            <p:cNvGrpSpPr/>
            <p:nvPr/>
          </p:nvGrpSpPr>
          <p:grpSpPr>
            <a:xfrm>
              <a:off x="2267650" y="2089364"/>
              <a:ext cx="4522051" cy="2933086"/>
              <a:chOff x="3363025" y="1022851"/>
              <a:chExt cx="4522051" cy="2933086"/>
            </a:xfrm>
          </p:grpSpPr>
          <p:pic>
            <p:nvPicPr>
              <p:cNvPr id="16978" name="Google Shape;16978;p614"/>
              <p:cNvPicPr preferRelativeResize="0"/>
              <p:nvPr/>
            </p:nvPicPr>
            <p:blipFill>
              <a:blip r:embed="rId8">
                <a:alphaModFix/>
              </a:blip>
              <a:stretch>
                <a:fillRect/>
              </a:stretch>
            </p:blipFill>
            <p:spPr>
              <a:xfrm>
                <a:off x="3363025" y="1022851"/>
                <a:ext cx="4522051" cy="2933086"/>
              </a:xfrm>
              <a:prstGeom prst="rect">
                <a:avLst/>
              </a:prstGeom>
              <a:noFill/>
              <a:ln>
                <a:noFill/>
              </a:ln>
            </p:spPr>
          </p:pic>
          <p:sp>
            <p:nvSpPr>
              <p:cNvPr id="16979" name="Google Shape;16979;p614"/>
              <p:cNvSpPr txBox="1"/>
              <p:nvPr/>
            </p:nvSpPr>
            <p:spPr>
              <a:xfrm rot="24443">
                <a:off x="4187186" y="22129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PROZAC</a:t>
                </a:r>
                <a:endParaRPr sz="1800" b="1"/>
              </a:p>
            </p:txBody>
          </p:sp>
        </p:grpSp>
        <p:sp>
          <p:nvSpPr>
            <p:cNvPr id="16980" name="Google Shape;16980;p614"/>
            <p:cNvSpPr txBox="1"/>
            <p:nvPr/>
          </p:nvSpPr>
          <p:spPr>
            <a:xfrm>
              <a:off x="3836373" y="744885"/>
              <a:ext cx="1598400" cy="47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sp>
        <p:nvSpPr>
          <p:cNvPr id="16981" name="Google Shape;16981;p614"/>
          <p:cNvSpPr/>
          <p:nvPr/>
        </p:nvSpPr>
        <p:spPr>
          <a:xfrm>
            <a:off x="6264100" y="2451650"/>
            <a:ext cx="618300" cy="594300"/>
          </a:xfrm>
          <a:prstGeom prst="ellipse">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2" name="Google Shape;16982;p614"/>
          <p:cNvSpPr txBox="1"/>
          <p:nvPr/>
        </p:nvSpPr>
        <p:spPr>
          <a:xfrm>
            <a:off x="569175" y="114475"/>
            <a:ext cx="30702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Pharmaco</a:t>
            </a:r>
            <a:r>
              <a:rPr lang="en" sz="1500" b="1" u="sng">
                <a:highlight>
                  <a:srgbClr val="FFFF00"/>
                </a:highlight>
              </a:rPr>
              <a:t>dynamic</a:t>
            </a:r>
            <a:r>
              <a:rPr lang="en" sz="1500" b="1"/>
              <a:t> interaction</a:t>
            </a:r>
            <a:endParaRPr sz="1500" b="1"/>
          </a:p>
        </p:txBody>
      </p:sp>
      <p:sp>
        <p:nvSpPr>
          <p:cNvPr id="16983" name="Google Shape;16983;p614"/>
          <p:cNvSpPr txBox="1"/>
          <p:nvPr/>
        </p:nvSpPr>
        <p:spPr>
          <a:xfrm>
            <a:off x="5759575" y="3151050"/>
            <a:ext cx="16365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lt1"/>
                </a:solidFill>
              </a:rPr>
              <a:t>Amitriptyline</a:t>
            </a:r>
            <a:endParaRPr sz="1800" b="1">
              <a:solidFill>
                <a:schemeClr val="lt1"/>
              </a:solidFill>
            </a:endParaRPr>
          </a:p>
          <a:p>
            <a:pPr marL="0" lvl="0" indent="0" algn="ctr" rtl="0">
              <a:spcBef>
                <a:spcPts val="0"/>
              </a:spcBef>
              <a:spcAft>
                <a:spcPts val="0"/>
              </a:spcAft>
              <a:buNone/>
            </a:pPr>
            <a:r>
              <a:rPr lang="en" sz="1800" b="1">
                <a:solidFill>
                  <a:schemeClr val="lt1"/>
                </a:solidFill>
              </a:rPr>
              <a:t>ELAVIL</a:t>
            </a:r>
            <a:endParaRPr sz="1800" b="1">
              <a:solidFill>
                <a:schemeClr val="lt1"/>
              </a:solidFill>
            </a:endParaRPr>
          </a:p>
        </p:txBody>
      </p:sp>
      <p:pic>
        <p:nvPicPr>
          <p:cNvPr id="16984" name="Google Shape;16984;p614"/>
          <p:cNvPicPr preferRelativeResize="0"/>
          <p:nvPr/>
        </p:nvPicPr>
        <p:blipFill>
          <a:blip r:embed="rId9">
            <a:alphaModFix/>
          </a:blip>
          <a:stretch>
            <a:fillRect/>
          </a:stretch>
        </p:blipFill>
        <p:spPr>
          <a:xfrm>
            <a:off x="153675" y="114475"/>
            <a:ext cx="415501" cy="415501"/>
          </a:xfrm>
          <a:prstGeom prst="rect">
            <a:avLst/>
          </a:prstGeom>
          <a:noFill/>
          <a:ln>
            <a:noFill/>
          </a:ln>
        </p:spPr>
      </p:pic>
      <p:sp>
        <p:nvSpPr>
          <p:cNvPr id="16985" name="Google Shape;16985;p614"/>
          <p:cNvSpPr/>
          <p:nvPr/>
        </p:nvSpPr>
        <p:spPr>
          <a:xfrm rot="-8483092">
            <a:off x="345178" y="2230317"/>
            <a:ext cx="1081582" cy="838467"/>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6" name="Google Shape;16986;p614"/>
          <p:cNvSpPr/>
          <p:nvPr/>
        </p:nvSpPr>
        <p:spPr>
          <a:xfrm rot="9347524">
            <a:off x="4892508" y="3591068"/>
            <a:ext cx="910134" cy="648228"/>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7" name="Google Shape;16987;p614"/>
          <p:cNvSpPr/>
          <p:nvPr/>
        </p:nvSpPr>
        <p:spPr>
          <a:xfrm rot="10793623">
            <a:off x="3088499" y="3101262"/>
            <a:ext cx="1293902" cy="838500"/>
          </a:xfrm>
          <a:prstGeom prst="ellipse">
            <a:avLst/>
          </a:prstGeom>
          <a:noFill/>
          <a:ln w="762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8" name="Google Shape;16988;p614"/>
          <p:cNvSpPr/>
          <p:nvPr/>
        </p:nvSpPr>
        <p:spPr>
          <a:xfrm rot="10793623">
            <a:off x="7317599" y="2876537"/>
            <a:ext cx="1293902" cy="838500"/>
          </a:xfrm>
          <a:prstGeom prst="ellipse">
            <a:avLst/>
          </a:prstGeom>
          <a:noFill/>
          <a:ln w="762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9" name="Google Shape;16989;p614"/>
          <p:cNvSpPr txBox="1"/>
          <p:nvPr/>
        </p:nvSpPr>
        <p:spPr>
          <a:xfrm>
            <a:off x="4150575" y="133525"/>
            <a:ext cx="4479900" cy="133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rgbClr val="FF9900"/>
                </a:solidFill>
              </a:rPr>
              <a:t>Looks like a lot of serotonin</a:t>
            </a:r>
            <a:endParaRPr sz="1500" b="1">
              <a:solidFill>
                <a:srgbClr val="FF9900"/>
              </a:solidFill>
            </a:endParaRPr>
          </a:p>
          <a:p>
            <a:pPr marL="457200" lvl="0" indent="-323850" algn="l" rtl="0">
              <a:spcBef>
                <a:spcPts val="0"/>
              </a:spcBef>
              <a:spcAft>
                <a:spcPts val="0"/>
              </a:spcAft>
              <a:buClr>
                <a:srgbClr val="FF9900"/>
              </a:buClr>
              <a:buSzPts val="1500"/>
              <a:buChar char="●"/>
            </a:pPr>
            <a:r>
              <a:rPr lang="en" sz="1500" b="1">
                <a:solidFill>
                  <a:srgbClr val="FF9900"/>
                </a:solidFill>
              </a:rPr>
              <a:t>therapeutic duplication</a:t>
            </a:r>
            <a:endParaRPr sz="1500" b="1">
              <a:solidFill>
                <a:srgbClr val="FF9900"/>
              </a:solidFill>
            </a:endParaRPr>
          </a:p>
          <a:p>
            <a:pPr marL="457200" lvl="0" indent="-323850" algn="l" rtl="0">
              <a:spcBef>
                <a:spcPts val="0"/>
              </a:spcBef>
              <a:spcAft>
                <a:spcPts val="0"/>
              </a:spcAft>
              <a:buClr>
                <a:srgbClr val="FF9900"/>
              </a:buClr>
              <a:buSzPts val="1500"/>
              <a:buChar char="●"/>
            </a:pPr>
            <a:r>
              <a:rPr lang="en" sz="1500" b="1">
                <a:solidFill>
                  <a:srgbClr val="FF9900"/>
                </a:solidFill>
              </a:rPr>
              <a:t>possibility for mild serotonergic toxicity (side effects)</a:t>
            </a:r>
            <a:endParaRPr sz="1500" b="1">
              <a:solidFill>
                <a:srgbClr val="FF9900"/>
              </a:solidFill>
            </a:endParaRPr>
          </a:p>
          <a:p>
            <a:pPr marL="457200" lvl="0" indent="-323850" algn="l" rtl="0">
              <a:spcBef>
                <a:spcPts val="0"/>
              </a:spcBef>
              <a:spcAft>
                <a:spcPts val="0"/>
              </a:spcAft>
              <a:buClr>
                <a:srgbClr val="FF9900"/>
              </a:buClr>
              <a:buSzPts val="1500"/>
              <a:buChar char="●"/>
            </a:pPr>
            <a:endParaRPr sz="1500" b="1">
              <a:solidFill>
                <a:srgbClr val="FF9900"/>
              </a:solidFill>
            </a:endParaRPr>
          </a:p>
        </p:txBody>
      </p:sp>
      <p:pic>
        <p:nvPicPr>
          <p:cNvPr id="16990" name="Google Shape;16990;p614" descr="clipped result image"/>
          <p:cNvPicPr preferRelativeResize="0"/>
          <p:nvPr/>
        </p:nvPicPr>
        <p:blipFill rotWithShape="1">
          <a:blip r:embed="rId10">
            <a:alphaModFix/>
          </a:blip>
          <a:srcRect/>
          <a:stretch/>
        </p:blipFill>
        <p:spPr>
          <a:xfrm rot="14">
            <a:off x="100834" y="3973025"/>
            <a:ext cx="702219" cy="1079751"/>
          </a:xfrm>
          <a:prstGeom prst="rect">
            <a:avLst/>
          </a:prstGeom>
          <a:noFill/>
          <a:ln>
            <a:noFill/>
          </a:ln>
          <a:effectLst>
            <a:outerShdw blurRad="57150" dist="19050" dir="5400000" algn="bl" rotWithShape="0">
              <a:srgbClr val="000000">
                <a:alpha val="49800"/>
              </a:srgbClr>
            </a:outerShdw>
          </a:effectLst>
        </p:spPr>
      </p:pic>
      <p:grpSp>
        <p:nvGrpSpPr>
          <p:cNvPr id="16991" name="Google Shape;16991;p614"/>
          <p:cNvGrpSpPr/>
          <p:nvPr/>
        </p:nvGrpSpPr>
        <p:grpSpPr>
          <a:xfrm>
            <a:off x="8174205" y="114477"/>
            <a:ext cx="836480" cy="933248"/>
            <a:chOff x="477995" y="2993185"/>
            <a:chExt cx="1833581" cy="2045700"/>
          </a:xfrm>
        </p:grpSpPr>
        <p:pic>
          <p:nvPicPr>
            <p:cNvPr id="16992" name="Google Shape;16992;p614" descr="clipped result image"/>
            <p:cNvPicPr preferRelativeResize="0"/>
            <p:nvPr/>
          </p:nvPicPr>
          <p:blipFill rotWithShape="1">
            <a:blip r:embed="rId11">
              <a:alphaModFix amt="49000"/>
            </a:blip>
            <a:srcRect/>
            <a:stretch/>
          </p:blipFill>
          <p:spPr>
            <a:xfrm flipH="1">
              <a:off x="725749" y="3901156"/>
              <a:ext cx="1055172" cy="1137729"/>
            </a:xfrm>
            <a:prstGeom prst="rect">
              <a:avLst/>
            </a:prstGeom>
            <a:noFill/>
            <a:ln>
              <a:noFill/>
            </a:ln>
          </p:spPr>
        </p:pic>
        <p:pic>
          <p:nvPicPr>
            <p:cNvPr id="16993" name="Google Shape;16993;p614" descr="clipped result image"/>
            <p:cNvPicPr preferRelativeResize="0"/>
            <p:nvPr/>
          </p:nvPicPr>
          <p:blipFill rotWithShape="1">
            <a:blip r:embed="rId12">
              <a:alphaModFix amt="52000"/>
            </a:blip>
            <a:srcRect/>
            <a:stretch/>
          </p:blipFill>
          <p:spPr>
            <a:xfrm flipH="1">
              <a:off x="477995" y="4778274"/>
              <a:ext cx="463220" cy="231356"/>
            </a:xfrm>
            <a:prstGeom prst="rect">
              <a:avLst/>
            </a:prstGeom>
            <a:noFill/>
            <a:ln>
              <a:noFill/>
            </a:ln>
          </p:spPr>
        </p:pic>
        <p:pic>
          <p:nvPicPr>
            <p:cNvPr id="16994" name="Google Shape;16994;p614" descr="clipped result image"/>
            <p:cNvPicPr preferRelativeResize="0"/>
            <p:nvPr/>
          </p:nvPicPr>
          <p:blipFill rotWithShape="1">
            <a:blip r:embed="rId13">
              <a:alphaModFix/>
            </a:blip>
            <a:srcRect/>
            <a:stretch/>
          </p:blipFill>
          <p:spPr>
            <a:xfrm rot="1787639" flipH="1">
              <a:off x="1276196" y="3413082"/>
              <a:ext cx="664993" cy="782760"/>
            </a:xfrm>
            <a:prstGeom prst="rect">
              <a:avLst/>
            </a:prstGeom>
            <a:noFill/>
            <a:ln>
              <a:noFill/>
            </a:ln>
          </p:spPr>
        </p:pic>
        <p:pic>
          <p:nvPicPr>
            <p:cNvPr id="16995" name="Google Shape;16995;p614" descr="clipped result image"/>
            <p:cNvPicPr preferRelativeResize="0"/>
            <p:nvPr/>
          </p:nvPicPr>
          <p:blipFill rotWithShape="1">
            <a:blip r:embed="rId14">
              <a:alphaModFix/>
            </a:blip>
            <a:srcRect/>
            <a:stretch/>
          </p:blipFill>
          <p:spPr>
            <a:xfrm rot="2014353">
              <a:off x="1624265" y="3093549"/>
              <a:ext cx="556416" cy="641264"/>
            </a:xfrm>
            <a:prstGeom prst="rect">
              <a:avLst/>
            </a:prstGeom>
            <a:noFill/>
            <a:ln>
              <a:noFill/>
            </a:ln>
          </p:spPr>
        </p:pic>
      </p:gr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Shape 16999"/>
        <p:cNvGrpSpPr/>
        <p:nvPr/>
      </p:nvGrpSpPr>
      <p:grpSpPr>
        <a:xfrm>
          <a:off x="0" y="0"/>
          <a:ext cx="0" cy="0"/>
          <a:chOff x="0" y="0"/>
          <a:chExt cx="0" cy="0"/>
        </a:xfrm>
      </p:grpSpPr>
      <p:pic>
        <p:nvPicPr>
          <p:cNvPr id="17000" name="Google Shape;17000;p615"/>
          <p:cNvPicPr preferRelativeResize="0"/>
          <p:nvPr/>
        </p:nvPicPr>
        <p:blipFill>
          <a:blip r:embed="rId3">
            <a:alphaModFix/>
          </a:blip>
          <a:stretch>
            <a:fillRect/>
          </a:stretch>
        </p:blipFill>
        <p:spPr>
          <a:xfrm>
            <a:off x="4800376" y="1704965"/>
            <a:ext cx="3707725" cy="3181600"/>
          </a:xfrm>
          <a:prstGeom prst="rect">
            <a:avLst/>
          </a:prstGeom>
          <a:noFill/>
          <a:ln>
            <a:noFill/>
          </a:ln>
        </p:spPr>
      </p:pic>
      <p:grpSp>
        <p:nvGrpSpPr>
          <p:cNvPr id="17001" name="Google Shape;17001;p615"/>
          <p:cNvGrpSpPr/>
          <p:nvPr/>
        </p:nvGrpSpPr>
        <p:grpSpPr>
          <a:xfrm>
            <a:off x="494288" y="988063"/>
            <a:ext cx="3804401" cy="3761309"/>
            <a:chOff x="2267650" y="551620"/>
            <a:chExt cx="4522051" cy="4470830"/>
          </a:xfrm>
        </p:grpSpPr>
        <p:grpSp>
          <p:nvGrpSpPr>
            <p:cNvPr id="17002" name="Google Shape;17002;p615"/>
            <p:cNvGrpSpPr/>
            <p:nvPr/>
          </p:nvGrpSpPr>
          <p:grpSpPr>
            <a:xfrm>
              <a:off x="2998732" y="551620"/>
              <a:ext cx="2286579" cy="1911049"/>
              <a:chOff x="-2521759" y="897403"/>
              <a:chExt cx="1477500" cy="1089600"/>
            </a:xfrm>
          </p:grpSpPr>
          <p:sp>
            <p:nvSpPr>
              <p:cNvPr id="17003" name="Google Shape;17003;p615"/>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7004" name="Google Shape;17004;p615"/>
              <p:cNvGrpSpPr/>
              <p:nvPr/>
            </p:nvGrpSpPr>
            <p:grpSpPr>
              <a:xfrm>
                <a:off x="-2127414" y="1275205"/>
                <a:ext cx="688733" cy="700658"/>
                <a:chOff x="40123" y="-1583761"/>
                <a:chExt cx="688733" cy="1109689"/>
              </a:xfrm>
            </p:grpSpPr>
            <p:grpSp>
              <p:nvGrpSpPr>
                <p:cNvPr id="17005" name="Google Shape;17005;p615"/>
                <p:cNvGrpSpPr/>
                <p:nvPr/>
              </p:nvGrpSpPr>
              <p:grpSpPr>
                <a:xfrm>
                  <a:off x="45124" y="-1327179"/>
                  <a:ext cx="683733" cy="853107"/>
                  <a:chOff x="597574" y="1930371"/>
                  <a:chExt cx="683733" cy="853107"/>
                </a:xfrm>
              </p:grpSpPr>
              <p:grpSp>
                <p:nvGrpSpPr>
                  <p:cNvPr id="17006" name="Google Shape;17006;p615"/>
                  <p:cNvGrpSpPr/>
                  <p:nvPr/>
                </p:nvGrpSpPr>
                <p:grpSpPr>
                  <a:xfrm rot="-5400000">
                    <a:off x="640721" y="2142893"/>
                    <a:ext cx="600335" cy="680836"/>
                    <a:chOff x="15239716" y="-12996420"/>
                    <a:chExt cx="1868456" cy="2463229"/>
                  </a:xfrm>
                </p:grpSpPr>
                <p:pic>
                  <p:nvPicPr>
                    <p:cNvPr id="17007" name="Google Shape;17007;p615" descr="clipped result image"/>
                    <p:cNvPicPr preferRelativeResize="0"/>
                    <p:nvPr/>
                  </p:nvPicPr>
                  <p:blipFill rotWithShape="1">
                    <a:blip r:embed="rId4">
                      <a:alphaModFix/>
                    </a:blip>
                    <a:srcRect/>
                    <a:stretch/>
                  </p:blipFill>
                  <p:spPr>
                    <a:xfrm>
                      <a:off x="16010045" y="-12996420"/>
                      <a:ext cx="1098127" cy="2458497"/>
                    </a:xfrm>
                    <a:prstGeom prst="rect">
                      <a:avLst/>
                    </a:prstGeom>
                    <a:noFill/>
                    <a:ln>
                      <a:noFill/>
                    </a:ln>
                  </p:spPr>
                </p:pic>
                <p:pic>
                  <p:nvPicPr>
                    <p:cNvPr id="17008" name="Google Shape;17008;p615" descr="clipped result image"/>
                    <p:cNvPicPr preferRelativeResize="0"/>
                    <p:nvPr/>
                  </p:nvPicPr>
                  <p:blipFill rotWithShape="1">
                    <a:blip r:embed="rId5">
                      <a:alphaModFix/>
                    </a:blip>
                    <a:srcRect/>
                    <a:stretch/>
                  </p:blipFill>
                  <p:spPr>
                    <a:xfrm>
                      <a:off x="15239716" y="-12991688"/>
                      <a:ext cx="1106322" cy="2458497"/>
                    </a:xfrm>
                    <a:prstGeom prst="rect">
                      <a:avLst/>
                    </a:prstGeom>
                    <a:noFill/>
                    <a:ln>
                      <a:noFill/>
                    </a:ln>
                  </p:spPr>
                </p:pic>
              </p:grpSp>
              <p:pic>
                <p:nvPicPr>
                  <p:cNvPr id="17009" name="Google Shape;17009;p615" descr="clipped result image"/>
                  <p:cNvPicPr preferRelativeResize="0"/>
                  <p:nvPr/>
                </p:nvPicPr>
                <p:blipFill rotWithShape="1">
                  <a:blip r:embed="rId6">
                    <a:alphaModFix/>
                  </a:blip>
                  <a:srcRect/>
                  <a:stretch/>
                </p:blipFill>
                <p:spPr>
                  <a:xfrm rot="-5400000">
                    <a:off x="760924" y="1767021"/>
                    <a:ext cx="352828" cy="679529"/>
                  </a:xfrm>
                  <a:prstGeom prst="rect">
                    <a:avLst/>
                  </a:prstGeom>
                  <a:noFill/>
                  <a:ln>
                    <a:noFill/>
                  </a:ln>
                </p:spPr>
              </p:pic>
            </p:grpSp>
            <p:pic>
              <p:nvPicPr>
                <p:cNvPr id="17010" name="Google Shape;17010;p615" descr="clipped result image"/>
                <p:cNvPicPr preferRelativeResize="0"/>
                <p:nvPr/>
              </p:nvPicPr>
              <p:blipFill rotWithShape="1">
                <a:blip r:embed="rId7">
                  <a:alphaModFix/>
                </a:blip>
                <a:srcRect/>
                <a:stretch/>
              </p:blipFill>
              <p:spPr>
                <a:xfrm rot="-5400000">
                  <a:off x="203473" y="-1747111"/>
                  <a:ext cx="352828" cy="679529"/>
                </a:xfrm>
                <a:prstGeom prst="rect">
                  <a:avLst/>
                </a:prstGeom>
                <a:noFill/>
                <a:ln>
                  <a:noFill/>
                </a:ln>
              </p:spPr>
            </p:pic>
          </p:grpSp>
        </p:grpSp>
        <p:grpSp>
          <p:nvGrpSpPr>
            <p:cNvPr id="17011" name="Google Shape;17011;p615"/>
            <p:cNvGrpSpPr/>
            <p:nvPr/>
          </p:nvGrpSpPr>
          <p:grpSpPr>
            <a:xfrm>
              <a:off x="2267650" y="2089364"/>
              <a:ext cx="4522051" cy="2933086"/>
              <a:chOff x="3363025" y="1022851"/>
              <a:chExt cx="4522051" cy="2933086"/>
            </a:xfrm>
          </p:grpSpPr>
          <p:pic>
            <p:nvPicPr>
              <p:cNvPr id="17012" name="Google Shape;17012;p615"/>
              <p:cNvPicPr preferRelativeResize="0"/>
              <p:nvPr/>
            </p:nvPicPr>
            <p:blipFill>
              <a:blip r:embed="rId8">
                <a:alphaModFix/>
              </a:blip>
              <a:stretch>
                <a:fillRect/>
              </a:stretch>
            </p:blipFill>
            <p:spPr>
              <a:xfrm>
                <a:off x="3363025" y="1022851"/>
                <a:ext cx="4522051" cy="2933086"/>
              </a:xfrm>
              <a:prstGeom prst="rect">
                <a:avLst/>
              </a:prstGeom>
              <a:noFill/>
              <a:ln>
                <a:noFill/>
              </a:ln>
            </p:spPr>
          </p:pic>
          <p:sp>
            <p:nvSpPr>
              <p:cNvPr id="17013" name="Google Shape;17013;p615"/>
              <p:cNvSpPr txBox="1"/>
              <p:nvPr/>
            </p:nvSpPr>
            <p:spPr>
              <a:xfrm rot="24443">
                <a:off x="4187186" y="22129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PROZAC</a:t>
                </a:r>
                <a:endParaRPr sz="1800" b="1"/>
              </a:p>
            </p:txBody>
          </p:sp>
        </p:grpSp>
        <p:sp>
          <p:nvSpPr>
            <p:cNvPr id="17014" name="Google Shape;17014;p615"/>
            <p:cNvSpPr txBox="1"/>
            <p:nvPr/>
          </p:nvSpPr>
          <p:spPr>
            <a:xfrm>
              <a:off x="3836373" y="744885"/>
              <a:ext cx="1598400" cy="47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sp>
        <p:nvSpPr>
          <p:cNvPr id="17015" name="Google Shape;17015;p615"/>
          <p:cNvSpPr/>
          <p:nvPr/>
        </p:nvSpPr>
        <p:spPr>
          <a:xfrm>
            <a:off x="6264100" y="2451650"/>
            <a:ext cx="618300" cy="594300"/>
          </a:xfrm>
          <a:prstGeom prst="ellipse">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6" name="Google Shape;17016;p615"/>
          <p:cNvSpPr txBox="1"/>
          <p:nvPr/>
        </p:nvSpPr>
        <p:spPr>
          <a:xfrm>
            <a:off x="569175" y="114475"/>
            <a:ext cx="30702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Pharmaco</a:t>
            </a:r>
            <a:r>
              <a:rPr lang="en" sz="1500" b="1" u="sng">
                <a:highlight>
                  <a:srgbClr val="FFFF00"/>
                </a:highlight>
              </a:rPr>
              <a:t>dynamic</a:t>
            </a:r>
            <a:r>
              <a:rPr lang="en" sz="1500" b="1"/>
              <a:t> interaction</a:t>
            </a:r>
            <a:endParaRPr sz="1500" b="1"/>
          </a:p>
        </p:txBody>
      </p:sp>
      <p:sp>
        <p:nvSpPr>
          <p:cNvPr id="17017" name="Google Shape;17017;p615"/>
          <p:cNvSpPr txBox="1"/>
          <p:nvPr/>
        </p:nvSpPr>
        <p:spPr>
          <a:xfrm>
            <a:off x="5759575" y="3151050"/>
            <a:ext cx="16365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lt1"/>
                </a:solidFill>
              </a:rPr>
              <a:t>Amitriptyline</a:t>
            </a:r>
            <a:endParaRPr sz="1800" b="1">
              <a:solidFill>
                <a:schemeClr val="lt1"/>
              </a:solidFill>
            </a:endParaRPr>
          </a:p>
          <a:p>
            <a:pPr marL="0" lvl="0" indent="0" algn="ctr" rtl="0">
              <a:spcBef>
                <a:spcPts val="0"/>
              </a:spcBef>
              <a:spcAft>
                <a:spcPts val="0"/>
              </a:spcAft>
              <a:buNone/>
            </a:pPr>
            <a:r>
              <a:rPr lang="en" sz="1800" b="1">
                <a:solidFill>
                  <a:schemeClr val="lt1"/>
                </a:solidFill>
              </a:rPr>
              <a:t>ELAVIL</a:t>
            </a:r>
            <a:endParaRPr sz="1800" b="1">
              <a:solidFill>
                <a:schemeClr val="lt1"/>
              </a:solidFill>
            </a:endParaRPr>
          </a:p>
        </p:txBody>
      </p:sp>
      <p:pic>
        <p:nvPicPr>
          <p:cNvPr id="17018" name="Google Shape;17018;p615"/>
          <p:cNvPicPr preferRelativeResize="0"/>
          <p:nvPr/>
        </p:nvPicPr>
        <p:blipFill>
          <a:blip r:embed="rId9">
            <a:alphaModFix/>
          </a:blip>
          <a:stretch>
            <a:fillRect/>
          </a:stretch>
        </p:blipFill>
        <p:spPr>
          <a:xfrm>
            <a:off x="153675" y="114475"/>
            <a:ext cx="415501" cy="415501"/>
          </a:xfrm>
          <a:prstGeom prst="rect">
            <a:avLst/>
          </a:prstGeom>
          <a:noFill/>
          <a:ln>
            <a:noFill/>
          </a:ln>
        </p:spPr>
      </p:pic>
      <p:sp>
        <p:nvSpPr>
          <p:cNvPr id="17019" name="Google Shape;17019;p615"/>
          <p:cNvSpPr/>
          <p:nvPr/>
        </p:nvSpPr>
        <p:spPr>
          <a:xfrm rot="-8483092">
            <a:off x="345178" y="2230317"/>
            <a:ext cx="1081582" cy="838467"/>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0" name="Google Shape;17020;p615"/>
          <p:cNvSpPr/>
          <p:nvPr/>
        </p:nvSpPr>
        <p:spPr>
          <a:xfrm rot="9347524">
            <a:off x="4892508" y="3591068"/>
            <a:ext cx="910134" cy="648228"/>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1" name="Google Shape;17021;p615"/>
          <p:cNvSpPr/>
          <p:nvPr/>
        </p:nvSpPr>
        <p:spPr>
          <a:xfrm rot="10793623">
            <a:off x="3088499" y="3101262"/>
            <a:ext cx="1293902" cy="838500"/>
          </a:xfrm>
          <a:prstGeom prst="ellipse">
            <a:avLst/>
          </a:prstGeom>
          <a:noFill/>
          <a:ln w="762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2" name="Google Shape;17022;p615"/>
          <p:cNvSpPr/>
          <p:nvPr/>
        </p:nvSpPr>
        <p:spPr>
          <a:xfrm rot="10793623">
            <a:off x="7317599" y="2876537"/>
            <a:ext cx="1293902" cy="838500"/>
          </a:xfrm>
          <a:prstGeom prst="ellipse">
            <a:avLst/>
          </a:prstGeom>
          <a:noFill/>
          <a:ln w="762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3" name="Google Shape;17023;p615"/>
          <p:cNvSpPr txBox="1"/>
          <p:nvPr/>
        </p:nvSpPr>
        <p:spPr>
          <a:xfrm>
            <a:off x="4150575" y="133525"/>
            <a:ext cx="46704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rgbClr val="FF9900"/>
                </a:solidFill>
              </a:rPr>
              <a:t>Looks like a lot of serotonin</a:t>
            </a:r>
            <a:endParaRPr sz="1500" b="1">
              <a:solidFill>
                <a:srgbClr val="FF9900"/>
              </a:solidFill>
            </a:endParaRPr>
          </a:p>
          <a:p>
            <a:pPr marL="457200" lvl="0" indent="-323850" algn="l" rtl="0">
              <a:spcBef>
                <a:spcPts val="0"/>
              </a:spcBef>
              <a:spcAft>
                <a:spcPts val="0"/>
              </a:spcAft>
              <a:buClr>
                <a:srgbClr val="FF9900"/>
              </a:buClr>
              <a:buSzPts val="1500"/>
              <a:buChar char="●"/>
            </a:pPr>
            <a:r>
              <a:rPr lang="en" sz="1500" b="1">
                <a:solidFill>
                  <a:srgbClr val="FF9900"/>
                </a:solidFill>
              </a:rPr>
              <a:t>therapeutic duplication</a:t>
            </a:r>
            <a:endParaRPr sz="1500" b="1">
              <a:solidFill>
                <a:srgbClr val="FF9900"/>
              </a:solidFill>
            </a:endParaRPr>
          </a:p>
          <a:p>
            <a:pPr marL="457200" lvl="0" indent="-323850" algn="l" rtl="0">
              <a:spcBef>
                <a:spcPts val="0"/>
              </a:spcBef>
              <a:spcAft>
                <a:spcPts val="0"/>
              </a:spcAft>
              <a:buClr>
                <a:srgbClr val="FF9900"/>
              </a:buClr>
              <a:buSzPts val="1500"/>
              <a:buChar char="●"/>
            </a:pPr>
            <a:r>
              <a:rPr lang="en" sz="1500" b="1">
                <a:solidFill>
                  <a:srgbClr val="FF9900"/>
                </a:solidFill>
              </a:rPr>
              <a:t>possibility for mild serotonergic toxicity (side effects)</a:t>
            </a:r>
            <a:endParaRPr sz="1500" b="1">
              <a:solidFill>
                <a:srgbClr val="FF9900"/>
              </a:solidFill>
            </a:endParaRPr>
          </a:p>
          <a:p>
            <a:pPr marL="457200" lvl="0" indent="-323850" algn="l" rtl="0">
              <a:spcBef>
                <a:spcPts val="0"/>
              </a:spcBef>
              <a:spcAft>
                <a:spcPts val="0"/>
              </a:spcAft>
              <a:buClr>
                <a:srgbClr val="FF9900"/>
              </a:buClr>
              <a:buSzPts val="1500"/>
              <a:buChar char="●"/>
            </a:pPr>
            <a:r>
              <a:rPr lang="en" sz="1500" b="1">
                <a:solidFill>
                  <a:srgbClr val="FF9900"/>
                </a:solidFill>
              </a:rPr>
              <a:t>no risk of life-threatening serotonin toxicity</a:t>
            </a:r>
            <a:endParaRPr sz="1500" b="1">
              <a:solidFill>
                <a:srgbClr val="FF9900"/>
              </a:solidFill>
            </a:endParaRPr>
          </a:p>
          <a:p>
            <a:pPr marL="914400" lvl="1" indent="-323850" algn="l" rtl="0">
              <a:spcBef>
                <a:spcPts val="0"/>
              </a:spcBef>
              <a:spcAft>
                <a:spcPts val="0"/>
              </a:spcAft>
              <a:buClr>
                <a:srgbClr val="FF9900"/>
              </a:buClr>
              <a:buSzPts val="1500"/>
              <a:buChar char="○"/>
            </a:pPr>
            <a:endParaRPr sz="1500" b="1">
              <a:solidFill>
                <a:srgbClr val="FF9900"/>
              </a:solidFill>
            </a:endParaRPr>
          </a:p>
        </p:txBody>
      </p:sp>
      <p:pic>
        <p:nvPicPr>
          <p:cNvPr id="17024" name="Google Shape;17024;p615" descr="clipped result image"/>
          <p:cNvPicPr preferRelativeResize="0"/>
          <p:nvPr/>
        </p:nvPicPr>
        <p:blipFill rotWithShape="1">
          <a:blip r:embed="rId10">
            <a:alphaModFix/>
          </a:blip>
          <a:srcRect/>
          <a:stretch/>
        </p:blipFill>
        <p:spPr>
          <a:xfrm rot="14">
            <a:off x="100834" y="3973025"/>
            <a:ext cx="702219" cy="1079751"/>
          </a:xfrm>
          <a:prstGeom prst="rect">
            <a:avLst/>
          </a:prstGeom>
          <a:noFill/>
          <a:ln>
            <a:noFill/>
          </a:ln>
          <a:effectLst>
            <a:outerShdw blurRad="57150" dist="19050" dir="5400000" algn="bl" rotWithShape="0">
              <a:srgbClr val="000000">
                <a:alpha val="49800"/>
              </a:srgbClr>
            </a:outerShdw>
          </a:effectLst>
        </p:spPr>
      </p:pic>
      <p:grpSp>
        <p:nvGrpSpPr>
          <p:cNvPr id="17025" name="Google Shape;17025;p615"/>
          <p:cNvGrpSpPr/>
          <p:nvPr/>
        </p:nvGrpSpPr>
        <p:grpSpPr>
          <a:xfrm>
            <a:off x="8174205" y="114477"/>
            <a:ext cx="836480" cy="933248"/>
            <a:chOff x="477995" y="2993185"/>
            <a:chExt cx="1833581" cy="2045700"/>
          </a:xfrm>
        </p:grpSpPr>
        <p:pic>
          <p:nvPicPr>
            <p:cNvPr id="17026" name="Google Shape;17026;p615" descr="clipped result image"/>
            <p:cNvPicPr preferRelativeResize="0"/>
            <p:nvPr/>
          </p:nvPicPr>
          <p:blipFill rotWithShape="1">
            <a:blip r:embed="rId11">
              <a:alphaModFix amt="49000"/>
            </a:blip>
            <a:srcRect/>
            <a:stretch/>
          </p:blipFill>
          <p:spPr>
            <a:xfrm flipH="1">
              <a:off x="725749" y="3901156"/>
              <a:ext cx="1055172" cy="1137729"/>
            </a:xfrm>
            <a:prstGeom prst="rect">
              <a:avLst/>
            </a:prstGeom>
            <a:noFill/>
            <a:ln>
              <a:noFill/>
            </a:ln>
          </p:spPr>
        </p:pic>
        <p:pic>
          <p:nvPicPr>
            <p:cNvPr id="17027" name="Google Shape;17027;p615" descr="clipped result image"/>
            <p:cNvPicPr preferRelativeResize="0"/>
            <p:nvPr/>
          </p:nvPicPr>
          <p:blipFill rotWithShape="1">
            <a:blip r:embed="rId12">
              <a:alphaModFix amt="52000"/>
            </a:blip>
            <a:srcRect/>
            <a:stretch/>
          </p:blipFill>
          <p:spPr>
            <a:xfrm flipH="1">
              <a:off x="477995" y="4778274"/>
              <a:ext cx="463220" cy="231356"/>
            </a:xfrm>
            <a:prstGeom prst="rect">
              <a:avLst/>
            </a:prstGeom>
            <a:noFill/>
            <a:ln>
              <a:noFill/>
            </a:ln>
          </p:spPr>
        </p:pic>
        <p:pic>
          <p:nvPicPr>
            <p:cNvPr id="17028" name="Google Shape;17028;p615" descr="clipped result image"/>
            <p:cNvPicPr preferRelativeResize="0"/>
            <p:nvPr/>
          </p:nvPicPr>
          <p:blipFill rotWithShape="1">
            <a:blip r:embed="rId13">
              <a:alphaModFix/>
            </a:blip>
            <a:srcRect/>
            <a:stretch/>
          </p:blipFill>
          <p:spPr>
            <a:xfrm rot="1787639" flipH="1">
              <a:off x="1276196" y="3413082"/>
              <a:ext cx="664993" cy="782760"/>
            </a:xfrm>
            <a:prstGeom prst="rect">
              <a:avLst/>
            </a:prstGeom>
            <a:noFill/>
            <a:ln>
              <a:noFill/>
            </a:ln>
          </p:spPr>
        </p:pic>
        <p:pic>
          <p:nvPicPr>
            <p:cNvPr id="17029" name="Google Shape;17029;p615" descr="clipped result image"/>
            <p:cNvPicPr preferRelativeResize="0"/>
            <p:nvPr/>
          </p:nvPicPr>
          <p:blipFill rotWithShape="1">
            <a:blip r:embed="rId14">
              <a:alphaModFix/>
            </a:blip>
            <a:srcRect/>
            <a:stretch/>
          </p:blipFill>
          <p:spPr>
            <a:xfrm rot="2014353">
              <a:off x="1624265" y="3093549"/>
              <a:ext cx="556416" cy="641264"/>
            </a:xfrm>
            <a:prstGeom prst="rect">
              <a:avLst/>
            </a:prstGeom>
            <a:noFill/>
            <a:ln>
              <a:noFill/>
            </a:ln>
          </p:spPr>
        </p:pic>
      </p:gr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Shape 17033"/>
        <p:cNvGrpSpPr/>
        <p:nvPr/>
      </p:nvGrpSpPr>
      <p:grpSpPr>
        <a:xfrm>
          <a:off x="0" y="0"/>
          <a:ext cx="0" cy="0"/>
          <a:chOff x="0" y="0"/>
          <a:chExt cx="0" cy="0"/>
        </a:xfrm>
      </p:grpSpPr>
      <p:pic>
        <p:nvPicPr>
          <p:cNvPr id="17034" name="Google Shape;17034;p616"/>
          <p:cNvPicPr preferRelativeResize="0"/>
          <p:nvPr/>
        </p:nvPicPr>
        <p:blipFill>
          <a:blip r:embed="rId3">
            <a:alphaModFix/>
          </a:blip>
          <a:stretch>
            <a:fillRect/>
          </a:stretch>
        </p:blipFill>
        <p:spPr>
          <a:xfrm>
            <a:off x="4800376" y="1704965"/>
            <a:ext cx="3707725" cy="3181600"/>
          </a:xfrm>
          <a:prstGeom prst="rect">
            <a:avLst/>
          </a:prstGeom>
          <a:noFill/>
          <a:ln>
            <a:noFill/>
          </a:ln>
        </p:spPr>
      </p:pic>
      <p:grpSp>
        <p:nvGrpSpPr>
          <p:cNvPr id="17035" name="Google Shape;17035;p616"/>
          <p:cNvGrpSpPr/>
          <p:nvPr/>
        </p:nvGrpSpPr>
        <p:grpSpPr>
          <a:xfrm>
            <a:off x="494288" y="988063"/>
            <a:ext cx="3804401" cy="3761309"/>
            <a:chOff x="2267650" y="551620"/>
            <a:chExt cx="4522051" cy="4470830"/>
          </a:xfrm>
        </p:grpSpPr>
        <p:grpSp>
          <p:nvGrpSpPr>
            <p:cNvPr id="17036" name="Google Shape;17036;p616"/>
            <p:cNvGrpSpPr/>
            <p:nvPr/>
          </p:nvGrpSpPr>
          <p:grpSpPr>
            <a:xfrm>
              <a:off x="2998732" y="551620"/>
              <a:ext cx="2286579" cy="1911049"/>
              <a:chOff x="-2521759" y="897403"/>
              <a:chExt cx="1477500" cy="1089600"/>
            </a:xfrm>
          </p:grpSpPr>
          <p:sp>
            <p:nvSpPr>
              <p:cNvPr id="17037" name="Google Shape;17037;p616"/>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7038" name="Google Shape;17038;p616"/>
              <p:cNvGrpSpPr/>
              <p:nvPr/>
            </p:nvGrpSpPr>
            <p:grpSpPr>
              <a:xfrm>
                <a:off x="-2127414" y="1275205"/>
                <a:ext cx="688733" cy="700658"/>
                <a:chOff x="40123" y="-1583761"/>
                <a:chExt cx="688733" cy="1109689"/>
              </a:xfrm>
            </p:grpSpPr>
            <p:grpSp>
              <p:nvGrpSpPr>
                <p:cNvPr id="17039" name="Google Shape;17039;p616"/>
                <p:cNvGrpSpPr/>
                <p:nvPr/>
              </p:nvGrpSpPr>
              <p:grpSpPr>
                <a:xfrm>
                  <a:off x="45124" y="-1327179"/>
                  <a:ext cx="683733" cy="853107"/>
                  <a:chOff x="597574" y="1930371"/>
                  <a:chExt cx="683733" cy="853107"/>
                </a:xfrm>
              </p:grpSpPr>
              <p:grpSp>
                <p:nvGrpSpPr>
                  <p:cNvPr id="17040" name="Google Shape;17040;p616"/>
                  <p:cNvGrpSpPr/>
                  <p:nvPr/>
                </p:nvGrpSpPr>
                <p:grpSpPr>
                  <a:xfrm rot="-5400000">
                    <a:off x="640721" y="2142893"/>
                    <a:ext cx="600335" cy="680836"/>
                    <a:chOff x="15239716" y="-12996420"/>
                    <a:chExt cx="1868456" cy="2463229"/>
                  </a:xfrm>
                </p:grpSpPr>
                <p:pic>
                  <p:nvPicPr>
                    <p:cNvPr id="17041" name="Google Shape;17041;p616" descr="clipped result image"/>
                    <p:cNvPicPr preferRelativeResize="0"/>
                    <p:nvPr/>
                  </p:nvPicPr>
                  <p:blipFill rotWithShape="1">
                    <a:blip r:embed="rId4">
                      <a:alphaModFix/>
                    </a:blip>
                    <a:srcRect/>
                    <a:stretch/>
                  </p:blipFill>
                  <p:spPr>
                    <a:xfrm>
                      <a:off x="16010045" y="-12996420"/>
                      <a:ext cx="1098127" cy="2458497"/>
                    </a:xfrm>
                    <a:prstGeom prst="rect">
                      <a:avLst/>
                    </a:prstGeom>
                    <a:noFill/>
                    <a:ln>
                      <a:noFill/>
                    </a:ln>
                  </p:spPr>
                </p:pic>
                <p:pic>
                  <p:nvPicPr>
                    <p:cNvPr id="17042" name="Google Shape;17042;p616" descr="clipped result image"/>
                    <p:cNvPicPr preferRelativeResize="0"/>
                    <p:nvPr/>
                  </p:nvPicPr>
                  <p:blipFill rotWithShape="1">
                    <a:blip r:embed="rId5">
                      <a:alphaModFix/>
                    </a:blip>
                    <a:srcRect/>
                    <a:stretch/>
                  </p:blipFill>
                  <p:spPr>
                    <a:xfrm>
                      <a:off x="15239716" y="-12991688"/>
                      <a:ext cx="1106322" cy="2458497"/>
                    </a:xfrm>
                    <a:prstGeom prst="rect">
                      <a:avLst/>
                    </a:prstGeom>
                    <a:noFill/>
                    <a:ln>
                      <a:noFill/>
                    </a:ln>
                  </p:spPr>
                </p:pic>
              </p:grpSp>
              <p:pic>
                <p:nvPicPr>
                  <p:cNvPr id="17043" name="Google Shape;17043;p616" descr="clipped result image"/>
                  <p:cNvPicPr preferRelativeResize="0"/>
                  <p:nvPr/>
                </p:nvPicPr>
                <p:blipFill rotWithShape="1">
                  <a:blip r:embed="rId6">
                    <a:alphaModFix/>
                  </a:blip>
                  <a:srcRect/>
                  <a:stretch/>
                </p:blipFill>
                <p:spPr>
                  <a:xfrm rot="-5400000">
                    <a:off x="760924" y="1767021"/>
                    <a:ext cx="352828" cy="679529"/>
                  </a:xfrm>
                  <a:prstGeom prst="rect">
                    <a:avLst/>
                  </a:prstGeom>
                  <a:noFill/>
                  <a:ln>
                    <a:noFill/>
                  </a:ln>
                </p:spPr>
              </p:pic>
            </p:grpSp>
            <p:pic>
              <p:nvPicPr>
                <p:cNvPr id="17044" name="Google Shape;17044;p616" descr="clipped result image"/>
                <p:cNvPicPr preferRelativeResize="0"/>
                <p:nvPr/>
              </p:nvPicPr>
              <p:blipFill rotWithShape="1">
                <a:blip r:embed="rId7">
                  <a:alphaModFix/>
                </a:blip>
                <a:srcRect/>
                <a:stretch/>
              </p:blipFill>
              <p:spPr>
                <a:xfrm rot="-5400000">
                  <a:off x="203473" y="-1747111"/>
                  <a:ext cx="352828" cy="679529"/>
                </a:xfrm>
                <a:prstGeom prst="rect">
                  <a:avLst/>
                </a:prstGeom>
                <a:noFill/>
                <a:ln>
                  <a:noFill/>
                </a:ln>
              </p:spPr>
            </p:pic>
          </p:grpSp>
        </p:grpSp>
        <p:grpSp>
          <p:nvGrpSpPr>
            <p:cNvPr id="17045" name="Google Shape;17045;p616"/>
            <p:cNvGrpSpPr/>
            <p:nvPr/>
          </p:nvGrpSpPr>
          <p:grpSpPr>
            <a:xfrm>
              <a:off x="2267650" y="2089364"/>
              <a:ext cx="4522051" cy="2933086"/>
              <a:chOff x="3363025" y="1022851"/>
              <a:chExt cx="4522051" cy="2933086"/>
            </a:xfrm>
          </p:grpSpPr>
          <p:pic>
            <p:nvPicPr>
              <p:cNvPr id="17046" name="Google Shape;17046;p616"/>
              <p:cNvPicPr preferRelativeResize="0"/>
              <p:nvPr/>
            </p:nvPicPr>
            <p:blipFill>
              <a:blip r:embed="rId8">
                <a:alphaModFix/>
              </a:blip>
              <a:stretch>
                <a:fillRect/>
              </a:stretch>
            </p:blipFill>
            <p:spPr>
              <a:xfrm>
                <a:off x="3363025" y="1022851"/>
                <a:ext cx="4522051" cy="2933086"/>
              </a:xfrm>
              <a:prstGeom prst="rect">
                <a:avLst/>
              </a:prstGeom>
              <a:noFill/>
              <a:ln>
                <a:noFill/>
              </a:ln>
            </p:spPr>
          </p:pic>
          <p:sp>
            <p:nvSpPr>
              <p:cNvPr id="17047" name="Google Shape;17047;p616"/>
              <p:cNvSpPr txBox="1"/>
              <p:nvPr/>
            </p:nvSpPr>
            <p:spPr>
              <a:xfrm rot="24443">
                <a:off x="4187186" y="22129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fluoxetine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PROZAC</a:t>
                </a:r>
                <a:endParaRPr sz="1800" b="1"/>
              </a:p>
            </p:txBody>
          </p:sp>
        </p:grpSp>
        <p:sp>
          <p:nvSpPr>
            <p:cNvPr id="17048" name="Google Shape;17048;p616"/>
            <p:cNvSpPr txBox="1"/>
            <p:nvPr/>
          </p:nvSpPr>
          <p:spPr>
            <a:xfrm>
              <a:off x="3836373" y="744885"/>
              <a:ext cx="1598400" cy="47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sp>
        <p:nvSpPr>
          <p:cNvPr id="17049" name="Google Shape;17049;p616"/>
          <p:cNvSpPr/>
          <p:nvPr/>
        </p:nvSpPr>
        <p:spPr>
          <a:xfrm>
            <a:off x="6264100" y="2451650"/>
            <a:ext cx="618300" cy="594300"/>
          </a:xfrm>
          <a:prstGeom prst="ellipse">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0" name="Google Shape;17050;p616"/>
          <p:cNvSpPr txBox="1"/>
          <p:nvPr/>
        </p:nvSpPr>
        <p:spPr>
          <a:xfrm>
            <a:off x="569175" y="114475"/>
            <a:ext cx="30702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Pharmaco</a:t>
            </a:r>
            <a:r>
              <a:rPr lang="en" sz="1500" b="1" u="sng">
                <a:highlight>
                  <a:srgbClr val="FFFF00"/>
                </a:highlight>
              </a:rPr>
              <a:t>dynamic</a:t>
            </a:r>
            <a:r>
              <a:rPr lang="en" sz="1500" b="1"/>
              <a:t> interaction</a:t>
            </a:r>
            <a:endParaRPr sz="1500" b="1"/>
          </a:p>
        </p:txBody>
      </p:sp>
      <p:sp>
        <p:nvSpPr>
          <p:cNvPr id="17051" name="Google Shape;17051;p616"/>
          <p:cNvSpPr txBox="1"/>
          <p:nvPr/>
        </p:nvSpPr>
        <p:spPr>
          <a:xfrm>
            <a:off x="5759575" y="3151050"/>
            <a:ext cx="16365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lt1"/>
                </a:solidFill>
              </a:rPr>
              <a:t>Amitriptyline</a:t>
            </a:r>
            <a:endParaRPr sz="1800" b="1">
              <a:solidFill>
                <a:schemeClr val="lt1"/>
              </a:solidFill>
            </a:endParaRPr>
          </a:p>
          <a:p>
            <a:pPr marL="0" lvl="0" indent="0" algn="ctr" rtl="0">
              <a:spcBef>
                <a:spcPts val="0"/>
              </a:spcBef>
              <a:spcAft>
                <a:spcPts val="0"/>
              </a:spcAft>
              <a:buNone/>
            </a:pPr>
            <a:r>
              <a:rPr lang="en" sz="1800" b="1">
                <a:solidFill>
                  <a:schemeClr val="lt1"/>
                </a:solidFill>
              </a:rPr>
              <a:t>ELAVIL</a:t>
            </a:r>
            <a:endParaRPr sz="1800" b="1">
              <a:solidFill>
                <a:schemeClr val="lt1"/>
              </a:solidFill>
            </a:endParaRPr>
          </a:p>
        </p:txBody>
      </p:sp>
      <p:pic>
        <p:nvPicPr>
          <p:cNvPr id="17052" name="Google Shape;17052;p616"/>
          <p:cNvPicPr preferRelativeResize="0"/>
          <p:nvPr/>
        </p:nvPicPr>
        <p:blipFill>
          <a:blip r:embed="rId9">
            <a:alphaModFix/>
          </a:blip>
          <a:stretch>
            <a:fillRect/>
          </a:stretch>
        </p:blipFill>
        <p:spPr>
          <a:xfrm>
            <a:off x="153675" y="114475"/>
            <a:ext cx="415501" cy="415501"/>
          </a:xfrm>
          <a:prstGeom prst="rect">
            <a:avLst/>
          </a:prstGeom>
          <a:noFill/>
          <a:ln>
            <a:noFill/>
          </a:ln>
        </p:spPr>
      </p:pic>
      <p:sp>
        <p:nvSpPr>
          <p:cNvPr id="17053" name="Google Shape;17053;p616"/>
          <p:cNvSpPr/>
          <p:nvPr/>
        </p:nvSpPr>
        <p:spPr>
          <a:xfrm rot="-8483092">
            <a:off x="345178" y="2230317"/>
            <a:ext cx="1081582" cy="838467"/>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4" name="Google Shape;17054;p616"/>
          <p:cNvSpPr/>
          <p:nvPr/>
        </p:nvSpPr>
        <p:spPr>
          <a:xfrm rot="9347524">
            <a:off x="4892508" y="3591068"/>
            <a:ext cx="910134" cy="648228"/>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5" name="Google Shape;17055;p616"/>
          <p:cNvSpPr/>
          <p:nvPr/>
        </p:nvSpPr>
        <p:spPr>
          <a:xfrm rot="10793623">
            <a:off x="3088499" y="3101262"/>
            <a:ext cx="1293902" cy="838500"/>
          </a:xfrm>
          <a:prstGeom prst="ellipse">
            <a:avLst/>
          </a:prstGeom>
          <a:noFill/>
          <a:ln w="762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6" name="Google Shape;17056;p616"/>
          <p:cNvSpPr/>
          <p:nvPr/>
        </p:nvSpPr>
        <p:spPr>
          <a:xfrm rot="10793623">
            <a:off x="7317599" y="2876537"/>
            <a:ext cx="1293902" cy="838500"/>
          </a:xfrm>
          <a:prstGeom prst="ellipse">
            <a:avLst/>
          </a:prstGeom>
          <a:noFill/>
          <a:ln w="762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7" name="Google Shape;17057;p616"/>
          <p:cNvSpPr txBox="1"/>
          <p:nvPr/>
        </p:nvSpPr>
        <p:spPr>
          <a:xfrm>
            <a:off x="4150575" y="133525"/>
            <a:ext cx="4670400" cy="1800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rgbClr val="FF9900"/>
                </a:solidFill>
              </a:rPr>
              <a:t>Looks like a lot of serotonin</a:t>
            </a:r>
            <a:endParaRPr sz="1500" b="1">
              <a:solidFill>
                <a:srgbClr val="FF9900"/>
              </a:solidFill>
            </a:endParaRPr>
          </a:p>
          <a:p>
            <a:pPr marL="457200" lvl="0" indent="-323850" algn="l" rtl="0">
              <a:spcBef>
                <a:spcPts val="0"/>
              </a:spcBef>
              <a:spcAft>
                <a:spcPts val="0"/>
              </a:spcAft>
              <a:buClr>
                <a:srgbClr val="FF9900"/>
              </a:buClr>
              <a:buSzPts val="1500"/>
              <a:buChar char="●"/>
            </a:pPr>
            <a:r>
              <a:rPr lang="en" sz="1500" b="1">
                <a:solidFill>
                  <a:srgbClr val="FF9900"/>
                </a:solidFill>
              </a:rPr>
              <a:t>therapeutic duplication</a:t>
            </a:r>
            <a:endParaRPr sz="1500" b="1">
              <a:solidFill>
                <a:srgbClr val="FF9900"/>
              </a:solidFill>
            </a:endParaRPr>
          </a:p>
          <a:p>
            <a:pPr marL="457200" lvl="0" indent="-323850" algn="l" rtl="0">
              <a:spcBef>
                <a:spcPts val="0"/>
              </a:spcBef>
              <a:spcAft>
                <a:spcPts val="0"/>
              </a:spcAft>
              <a:buClr>
                <a:srgbClr val="FF9900"/>
              </a:buClr>
              <a:buSzPts val="1500"/>
              <a:buChar char="●"/>
            </a:pPr>
            <a:r>
              <a:rPr lang="en" sz="1500" b="1">
                <a:solidFill>
                  <a:srgbClr val="FF9900"/>
                </a:solidFill>
              </a:rPr>
              <a:t>possibility for mild serotonergic toxicity (side effects)</a:t>
            </a:r>
            <a:endParaRPr sz="1500" b="1">
              <a:solidFill>
                <a:srgbClr val="FF9900"/>
              </a:solidFill>
            </a:endParaRPr>
          </a:p>
          <a:p>
            <a:pPr marL="457200" lvl="0" indent="-323850" algn="l" rtl="0">
              <a:spcBef>
                <a:spcPts val="0"/>
              </a:spcBef>
              <a:spcAft>
                <a:spcPts val="0"/>
              </a:spcAft>
              <a:buClr>
                <a:srgbClr val="FF9900"/>
              </a:buClr>
              <a:buSzPts val="1500"/>
              <a:buChar char="●"/>
            </a:pPr>
            <a:r>
              <a:rPr lang="en" sz="1500" b="1">
                <a:solidFill>
                  <a:srgbClr val="FF9900"/>
                </a:solidFill>
              </a:rPr>
              <a:t>no risk of life-threatening serotonin toxicity</a:t>
            </a:r>
            <a:endParaRPr sz="1500" b="1">
              <a:solidFill>
                <a:srgbClr val="FF9900"/>
              </a:solidFill>
            </a:endParaRPr>
          </a:p>
          <a:p>
            <a:pPr marL="914400" lvl="1" indent="-323850" algn="l" rtl="0">
              <a:spcBef>
                <a:spcPts val="0"/>
              </a:spcBef>
              <a:spcAft>
                <a:spcPts val="0"/>
              </a:spcAft>
              <a:buClr>
                <a:srgbClr val="FF9900"/>
              </a:buClr>
              <a:buSzPts val="1500"/>
              <a:buChar char="○"/>
            </a:pPr>
            <a:r>
              <a:rPr lang="en" sz="1500" b="1">
                <a:solidFill>
                  <a:srgbClr val="FF9900"/>
                </a:solidFill>
              </a:rPr>
              <a:t>that </a:t>
            </a:r>
            <a:r>
              <a:rPr lang="en" sz="1500" b="1" u="sng">
                <a:solidFill>
                  <a:srgbClr val="FF9900"/>
                </a:solidFill>
              </a:rPr>
              <a:t>only</a:t>
            </a:r>
            <a:r>
              <a:rPr lang="en" sz="1500" b="1">
                <a:solidFill>
                  <a:srgbClr val="FF9900"/>
                </a:solidFill>
              </a:rPr>
              <a:t> occurs if one of the meds is a MAOI</a:t>
            </a:r>
            <a:endParaRPr sz="1500" b="1">
              <a:solidFill>
                <a:srgbClr val="FF9900"/>
              </a:solidFill>
            </a:endParaRPr>
          </a:p>
        </p:txBody>
      </p:sp>
      <p:pic>
        <p:nvPicPr>
          <p:cNvPr id="17058" name="Google Shape;17058;p616" descr="clipped result image"/>
          <p:cNvPicPr preferRelativeResize="0"/>
          <p:nvPr/>
        </p:nvPicPr>
        <p:blipFill rotWithShape="1">
          <a:blip r:embed="rId10">
            <a:alphaModFix/>
          </a:blip>
          <a:srcRect/>
          <a:stretch/>
        </p:blipFill>
        <p:spPr>
          <a:xfrm rot="14">
            <a:off x="100834" y="3973025"/>
            <a:ext cx="702219" cy="1079751"/>
          </a:xfrm>
          <a:prstGeom prst="rect">
            <a:avLst/>
          </a:prstGeom>
          <a:noFill/>
          <a:ln>
            <a:noFill/>
          </a:ln>
          <a:effectLst>
            <a:outerShdw blurRad="57150" dist="19050" dir="5400000" algn="bl" rotWithShape="0">
              <a:srgbClr val="000000">
                <a:alpha val="49800"/>
              </a:srgbClr>
            </a:outerShdw>
          </a:effectLst>
        </p:spPr>
      </p:pic>
      <p:grpSp>
        <p:nvGrpSpPr>
          <p:cNvPr id="17059" name="Google Shape;17059;p616"/>
          <p:cNvGrpSpPr/>
          <p:nvPr/>
        </p:nvGrpSpPr>
        <p:grpSpPr>
          <a:xfrm>
            <a:off x="8174205" y="114477"/>
            <a:ext cx="836480" cy="933248"/>
            <a:chOff x="477995" y="2993185"/>
            <a:chExt cx="1833581" cy="2045700"/>
          </a:xfrm>
        </p:grpSpPr>
        <p:pic>
          <p:nvPicPr>
            <p:cNvPr id="17060" name="Google Shape;17060;p616" descr="clipped result image"/>
            <p:cNvPicPr preferRelativeResize="0"/>
            <p:nvPr/>
          </p:nvPicPr>
          <p:blipFill rotWithShape="1">
            <a:blip r:embed="rId11">
              <a:alphaModFix amt="49000"/>
            </a:blip>
            <a:srcRect/>
            <a:stretch/>
          </p:blipFill>
          <p:spPr>
            <a:xfrm flipH="1">
              <a:off x="725749" y="3901156"/>
              <a:ext cx="1055172" cy="1137729"/>
            </a:xfrm>
            <a:prstGeom prst="rect">
              <a:avLst/>
            </a:prstGeom>
            <a:noFill/>
            <a:ln>
              <a:noFill/>
            </a:ln>
          </p:spPr>
        </p:pic>
        <p:pic>
          <p:nvPicPr>
            <p:cNvPr id="17061" name="Google Shape;17061;p616" descr="clipped result image"/>
            <p:cNvPicPr preferRelativeResize="0"/>
            <p:nvPr/>
          </p:nvPicPr>
          <p:blipFill rotWithShape="1">
            <a:blip r:embed="rId12">
              <a:alphaModFix amt="52000"/>
            </a:blip>
            <a:srcRect/>
            <a:stretch/>
          </p:blipFill>
          <p:spPr>
            <a:xfrm flipH="1">
              <a:off x="477995" y="4778274"/>
              <a:ext cx="463220" cy="231356"/>
            </a:xfrm>
            <a:prstGeom prst="rect">
              <a:avLst/>
            </a:prstGeom>
            <a:noFill/>
            <a:ln>
              <a:noFill/>
            </a:ln>
          </p:spPr>
        </p:pic>
        <p:pic>
          <p:nvPicPr>
            <p:cNvPr id="17062" name="Google Shape;17062;p616" descr="clipped result image"/>
            <p:cNvPicPr preferRelativeResize="0"/>
            <p:nvPr/>
          </p:nvPicPr>
          <p:blipFill rotWithShape="1">
            <a:blip r:embed="rId13">
              <a:alphaModFix/>
            </a:blip>
            <a:srcRect/>
            <a:stretch/>
          </p:blipFill>
          <p:spPr>
            <a:xfrm rot="1787639" flipH="1">
              <a:off x="1276196" y="3413082"/>
              <a:ext cx="664993" cy="782760"/>
            </a:xfrm>
            <a:prstGeom prst="rect">
              <a:avLst/>
            </a:prstGeom>
            <a:noFill/>
            <a:ln>
              <a:noFill/>
            </a:ln>
          </p:spPr>
        </p:pic>
        <p:pic>
          <p:nvPicPr>
            <p:cNvPr id="17063" name="Google Shape;17063;p616" descr="clipped result image"/>
            <p:cNvPicPr preferRelativeResize="0"/>
            <p:nvPr/>
          </p:nvPicPr>
          <p:blipFill rotWithShape="1">
            <a:blip r:embed="rId14">
              <a:alphaModFix/>
            </a:blip>
            <a:srcRect/>
            <a:stretch/>
          </p:blipFill>
          <p:spPr>
            <a:xfrm rot="2014353">
              <a:off x="1624265" y="3093549"/>
              <a:ext cx="556416" cy="641264"/>
            </a:xfrm>
            <a:prstGeom prst="rect">
              <a:avLst/>
            </a:prstGeom>
            <a:noFill/>
            <a:ln>
              <a:noFill/>
            </a:ln>
          </p:spPr>
        </p:pic>
      </p:gr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Shape 17067"/>
        <p:cNvGrpSpPr/>
        <p:nvPr/>
      </p:nvGrpSpPr>
      <p:grpSpPr>
        <a:xfrm>
          <a:off x="0" y="0"/>
          <a:ext cx="0" cy="0"/>
          <a:chOff x="0" y="0"/>
          <a:chExt cx="0" cy="0"/>
        </a:xfrm>
      </p:grpSpPr>
      <p:sp>
        <p:nvSpPr>
          <p:cNvPr id="17068" name="Google Shape;17068;p617"/>
          <p:cNvSpPr txBox="1"/>
          <p:nvPr/>
        </p:nvSpPr>
        <p:spPr>
          <a:xfrm>
            <a:off x="605575" y="223413"/>
            <a:ext cx="7077300" cy="324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200"/>
              <a:buFont typeface="Arial"/>
              <a:buNone/>
            </a:pPr>
            <a:r>
              <a:rPr lang="en" sz="2400" b="0" i="0" u="none" strike="noStrike" cap="none">
                <a:solidFill>
                  <a:srgbClr val="000000"/>
                </a:solidFill>
                <a:latin typeface="Arial"/>
                <a:ea typeface="Arial"/>
                <a:cs typeface="Arial"/>
                <a:sym typeface="Arial"/>
              </a:rPr>
              <a:t>Serotonin Toxicity - </a:t>
            </a:r>
            <a:r>
              <a:rPr lang="en" sz="2400"/>
              <a:t>don’t say “serotonin syndrome”</a:t>
            </a:r>
            <a:endParaRPr sz="2400"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200"/>
              <a:buFont typeface="Arial"/>
              <a:buNone/>
            </a:pPr>
            <a:r>
              <a:rPr lang="en" sz="2400" b="1" i="0" u="none" strike="noStrike" cap="none">
                <a:solidFill>
                  <a:srgbClr val="000000"/>
                </a:solidFill>
                <a:latin typeface="Arial"/>
                <a:ea typeface="Arial"/>
                <a:cs typeface="Arial"/>
                <a:sym typeface="Arial"/>
              </a:rPr>
              <a:t> </a:t>
            </a:r>
            <a:endParaRPr sz="2400" b="0" i="0" u="none" strike="noStrike" cap="none">
              <a:solidFill>
                <a:srgbClr val="000000"/>
              </a:solidFill>
              <a:latin typeface="Arial"/>
              <a:ea typeface="Arial"/>
              <a:cs typeface="Arial"/>
              <a:sym typeface="Arial"/>
            </a:endParaRPr>
          </a:p>
        </p:txBody>
      </p:sp>
      <p:sp>
        <p:nvSpPr>
          <p:cNvPr id="17069" name="Google Shape;17069;p617"/>
          <p:cNvSpPr txBox="1"/>
          <p:nvPr/>
        </p:nvSpPr>
        <p:spPr>
          <a:xfrm>
            <a:off x="3582957" y="4498936"/>
            <a:ext cx="2367900" cy="720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Fever </a:t>
            </a:r>
            <a:endParaRPr sz="1800" b="0" i="0" u="none" strike="noStrike" cap="none">
              <a:solidFill>
                <a:srgbClr val="000000"/>
              </a:solidFill>
              <a:latin typeface="Arial"/>
              <a:ea typeface="Arial"/>
              <a:cs typeface="Arial"/>
              <a:sym typeface="Arial"/>
            </a:endParaRPr>
          </a:p>
        </p:txBody>
      </p:sp>
      <p:pic>
        <p:nvPicPr>
          <p:cNvPr id="17070" name="Google Shape;17070;p617" descr="clipped result image"/>
          <p:cNvPicPr preferRelativeResize="0"/>
          <p:nvPr/>
        </p:nvPicPr>
        <p:blipFill rotWithShape="1">
          <a:blip r:embed="rId3">
            <a:alphaModFix/>
          </a:blip>
          <a:srcRect t="23308" b="-7"/>
          <a:stretch/>
        </p:blipFill>
        <p:spPr>
          <a:xfrm rot="-6543551">
            <a:off x="6586797" y="2185074"/>
            <a:ext cx="1568479" cy="1733050"/>
          </a:xfrm>
          <a:prstGeom prst="rect">
            <a:avLst/>
          </a:prstGeom>
          <a:noFill/>
          <a:ln>
            <a:noFill/>
          </a:ln>
        </p:spPr>
      </p:pic>
      <p:pic>
        <p:nvPicPr>
          <p:cNvPr id="17071" name="Google Shape;17071;p617" descr="Resultado de imagen para curved arrow png"/>
          <p:cNvPicPr preferRelativeResize="0"/>
          <p:nvPr/>
        </p:nvPicPr>
        <p:blipFill rotWithShape="1">
          <a:blip r:embed="rId4">
            <a:alphaModFix/>
          </a:blip>
          <a:srcRect/>
          <a:stretch/>
        </p:blipFill>
        <p:spPr>
          <a:xfrm rot="9751206">
            <a:off x="6622217" y="2787529"/>
            <a:ext cx="963339" cy="538245"/>
          </a:xfrm>
          <a:prstGeom prst="rect">
            <a:avLst/>
          </a:prstGeom>
          <a:noFill/>
          <a:ln>
            <a:noFill/>
          </a:ln>
        </p:spPr>
      </p:pic>
      <p:sp>
        <p:nvSpPr>
          <p:cNvPr id="17072" name="Google Shape;17072;p617"/>
          <p:cNvSpPr txBox="1"/>
          <p:nvPr/>
        </p:nvSpPr>
        <p:spPr>
          <a:xfrm>
            <a:off x="712925" y="1460925"/>
            <a:ext cx="2020800" cy="720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Dilated pupils </a:t>
            </a:r>
            <a:endParaRPr sz="1800" b="0" i="0" u="none" strike="noStrike" cap="none">
              <a:solidFill>
                <a:srgbClr val="000000"/>
              </a:solidFill>
              <a:latin typeface="Arial"/>
              <a:ea typeface="Arial"/>
              <a:cs typeface="Arial"/>
              <a:sym typeface="Arial"/>
            </a:endParaRPr>
          </a:p>
        </p:txBody>
      </p:sp>
      <p:pic>
        <p:nvPicPr>
          <p:cNvPr id="17073" name="Google Shape;17073;p617"/>
          <p:cNvPicPr preferRelativeResize="0"/>
          <p:nvPr/>
        </p:nvPicPr>
        <p:blipFill rotWithShape="1">
          <a:blip r:embed="rId5">
            <a:alphaModFix/>
          </a:blip>
          <a:srcRect/>
          <a:stretch/>
        </p:blipFill>
        <p:spPr>
          <a:xfrm>
            <a:off x="2185111" y="1438498"/>
            <a:ext cx="4479716" cy="3634618"/>
          </a:xfrm>
          <a:prstGeom prst="rect">
            <a:avLst/>
          </a:prstGeom>
          <a:noFill/>
          <a:ln>
            <a:noFill/>
          </a:ln>
        </p:spPr>
      </p:pic>
      <p:pic>
        <p:nvPicPr>
          <p:cNvPr id="17074" name="Google Shape;17074;p617"/>
          <p:cNvPicPr preferRelativeResize="0"/>
          <p:nvPr/>
        </p:nvPicPr>
        <p:blipFill rotWithShape="1">
          <a:blip r:embed="rId6">
            <a:alphaModFix/>
          </a:blip>
          <a:srcRect/>
          <a:stretch/>
        </p:blipFill>
        <p:spPr>
          <a:xfrm>
            <a:off x="1938992" y="1316572"/>
            <a:ext cx="4410457" cy="2999809"/>
          </a:xfrm>
          <a:prstGeom prst="rect">
            <a:avLst/>
          </a:prstGeom>
          <a:noFill/>
          <a:ln>
            <a:noFill/>
          </a:ln>
        </p:spPr>
      </p:pic>
      <p:sp>
        <p:nvSpPr>
          <p:cNvPr id="17075" name="Google Shape;17075;p617"/>
          <p:cNvSpPr txBox="1"/>
          <p:nvPr/>
        </p:nvSpPr>
        <p:spPr>
          <a:xfrm>
            <a:off x="1158413" y="2258030"/>
            <a:ext cx="1592100" cy="720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Agitation</a:t>
            </a:r>
            <a:endParaRPr sz="1800" b="0" i="0" u="none" strike="noStrike" cap="none">
              <a:solidFill>
                <a:srgbClr val="000000"/>
              </a:solidFill>
              <a:latin typeface="Arial"/>
              <a:ea typeface="Arial"/>
              <a:cs typeface="Arial"/>
              <a:sym typeface="Arial"/>
            </a:endParaRPr>
          </a:p>
        </p:txBody>
      </p:sp>
      <p:sp>
        <p:nvSpPr>
          <p:cNvPr id="17076" name="Google Shape;17076;p617"/>
          <p:cNvSpPr txBox="1"/>
          <p:nvPr/>
        </p:nvSpPr>
        <p:spPr>
          <a:xfrm>
            <a:off x="1539425" y="3095319"/>
            <a:ext cx="1472700" cy="720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Sweating</a:t>
            </a:r>
            <a:endParaRPr sz="1800" b="0" i="0" u="none" strike="noStrike" cap="none">
              <a:solidFill>
                <a:srgbClr val="000000"/>
              </a:solidFill>
              <a:latin typeface="Arial"/>
              <a:ea typeface="Arial"/>
              <a:cs typeface="Arial"/>
              <a:sym typeface="Arial"/>
            </a:endParaRPr>
          </a:p>
        </p:txBody>
      </p:sp>
      <p:grpSp>
        <p:nvGrpSpPr>
          <p:cNvPr id="17077" name="Google Shape;17077;p617"/>
          <p:cNvGrpSpPr/>
          <p:nvPr/>
        </p:nvGrpSpPr>
        <p:grpSpPr>
          <a:xfrm>
            <a:off x="3330425" y="3166750"/>
            <a:ext cx="1472700" cy="1595745"/>
            <a:chOff x="2873225" y="3014350"/>
            <a:chExt cx="1472700" cy="1595745"/>
          </a:xfrm>
        </p:grpSpPr>
        <p:pic>
          <p:nvPicPr>
            <p:cNvPr id="17078" name="Google Shape;17078;p617" descr="Resultado de imagen para fire png"/>
            <p:cNvPicPr preferRelativeResize="0"/>
            <p:nvPr/>
          </p:nvPicPr>
          <p:blipFill rotWithShape="1">
            <a:blip r:embed="rId7">
              <a:alphaModFix amt="56000"/>
            </a:blip>
            <a:srcRect/>
            <a:stretch/>
          </p:blipFill>
          <p:spPr>
            <a:xfrm>
              <a:off x="2873225" y="3416568"/>
              <a:ext cx="1472700" cy="1193527"/>
            </a:xfrm>
            <a:prstGeom prst="rect">
              <a:avLst/>
            </a:prstGeom>
            <a:noFill/>
            <a:ln>
              <a:noFill/>
            </a:ln>
          </p:spPr>
        </p:pic>
        <p:pic>
          <p:nvPicPr>
            <p:cNvPr id="17079" name="Google Shape;17079;p617" descr="Resultado de imagen para steam hot water png"/>
            <p:cNvPicPr preferRelativeResize="0"/>
            <p:nvPr/>
          </p:nvPicPr>
          <p:blipFill rotWithShape="1">
            <a:blip r:embed="rId8">
              <a:alphaModFix amt="40000"/>
            </a:blip>
            <a:srcRect l="57763" b="29527"/>
            <a:stretch/>
          </p:blipFill>
          <p:spPr>
            <a:xfrm>
              <a:off x="3447951" y="3014350"/>
              <a:ext cx="605769" cy="1460170"/>
            </a:xfrm>
            <a:prstGeom prst="rect">
              <a:avLst/>
            </a:prstGeom>
            <a:noFill/>
            <a:ln>
              <a:noFill/>
            </a:ln>
          </p:spPr>
        </p:pic>
      </p:grpSp>
      <p:sp>
        <p:nvSpPr>
          <p:cNvPr id="17080" name="Google Shape;17080;p617"/>
          <p:cNvSpPr txBox="1"/>
          <p:nvPr/>
        </p:nvSpPr>
        <p:spPr>
          <a:xfrm>
            <a:off x="1800375" y="1820848"/>
            <a:ext cx="804300" cy="324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FFFFFF"/>
                </a:solidFill>
                <a:latin typeface="Arial"/>
                <a:ea typeface="Arial"/>
                <a:cs typeface="Arial"/>
                <a:sym typeface="Arial"/>
              </a:rPr>
              <a:t>5-HT</a:t>
            </a:r>
            <a:endParaRPr sz="800" b="1" i="0" u="none" strike="noStrike" cap="none">
              <a:solidFill>
                <a:srgbClr val="FFFFFF"/>
              </a:solidFill>
              <a:latin typeface="Arial"/>
              <a:ea typeface="Arial"/>
              <a:cs typeface="Arial"/>
              <a:sym typeface="Arial"/>
            </a:endParaRPr>
          </a:p>
        </p:txBody>
      </p:sp>
      <p:sp>
        <p:nvSpPr>
          <p:cNvPr id="17081" name="Google Shape;17081;p617"/>
          <p:cNvSpPr txBox="1"/>
          <p:nvPr/>
        </p:nvSpPr>
        <p:spPr>
          <a:xfrm>
            <a:off x="7618032" y="3392350"/>
            <a:ext cx="2316600" cy="324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Hyperreflexia</a:t>
            </a:r>
            <a:endParaRPr sz="1800" b="0" i="0" u="none" strike="noStrike" cap="none">
              <a:solidFill>
                <a:srgbClr val="000000"/>
              </a:solidFill>
              <a:latin typeface="Arial"/>
              <a:ea typeface="Arial"/>
              <a:cs typeface="Arial"/>
              <a:sym typeface="Arial"/>
            </a:endParaRPr>
          </a:p>
        </p:txBody>
      </p:sp>
      <p:pic>
        <p:nvPicPr>
          <p:cNvPr id="17082" name="Google Shape;17082;p617" descr="Resultado de imagen para reflex hammer png"/>
          <p:cNvPicPr preferRelativeResize="0"/>
          <p:nvPr/>
        </p:nvPicPr>
        <p:blipFill rotWithShape="1">
          <a:blip r:embed="rId9">
            <a:alphaModFix/>
          </a:blip>
          <a:srcRect/>
          <a:stretch/>
        </p:blipFill>
        <p:spPr>
          <a:xfrm rot="9358927">
            <a:off x="6335333" y="3682686"/>
            <a:ext cx="1508977" cy="943121"/>
          </a:xfrm>
          <a:prstGeom prst="rect">
            <a:avLst/>
          </a:prstGeom>
          <a:noFill/>
          <a:ln>
            <a:noFill/>
          </a:ln>
        </p:spPr>
      </p:pic>
      <p:sp>
        <p:nvSpPr>
          <p:cNvPr id="17083" name="Google Shape;17083;p617"/>
          <p:cNvSpPr txBox="1"/>
          <p:nvPr/>
        </p:nvSpPr>
        <p:spPr>
          <a:xfrm>
            <a:off x="605575" y="688075"/>
            <a:ext cx="7077300" cy="324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200"/>
              <a:buFont typeface="Arial"/>
              <a:buNone/>
            </a:pPr>
            <a:r>
              <a:rPr lang="en" sz="2200" b="1"/>
              <a:t>“Twitchy frog”</a:t>
            </a:r>
            <a:r>
              <a:rPr lang="en" sz="2200" b="1" i="0" u="none" strike="noStrike" cap="none">
                <a:solidFill>
                  <a:srgbClr val="000000"/>
                </a:solidFill>
              </a:rPr>
              <a:t>  </a:t>
            </a:r>
            <a:endParaRPr sz="2200" b="1" i="0" u="none" strike="noStrike" cap="none">
              <a:solidFill>
                <a:srgbClr val="000000"/>
              </a:solidFill>
            </a:endParaRP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Shape 17087"/>
        <p:cNvGrpSpPr/>
        <p:nvPr/>
      </p:nvGrpSpPr>
      <p:grpSpPr>
        <a:xfrm>
          <a:off x="0" y="0"/>
          <a:ext cx="0" cy="0"/>
          <a:chOff x="0" y="0"/>
          <a:chExt cx="0" cy="0"/>
        </a:xfrm>
      </p:grpSpPr>
      <p:sp>
        <p:nvSpPr>
          <p:cNvPr id="17088" name="Google Shape;17088;p618"/>
          <p:cNvSpPr/>
          <p:nvPr/>
        </p:nvSpPr>
        <p:spPr>
          <a:xfrm>
            <a:off x="0" y="4779600"/>
            <a:ext cx="9144000" cy="363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9" name="Google Shape;17089;p618"/>
          <p:cNvSpPr txBox="1"/>
          <p:nvPr/>
        </p:nvSpPr>
        <p:spPr>
          <a:xfrm>
            <a:off x="481071" y="4743429"/>
            <a:ext cx="8254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rPr>
              <a:t>Gillman, P. K. (2011). CNS toxicity involving methylene blue: the exemplar for understanding and predicting drug interactions that precipitate serotonin toxicity. </a:t>
            </a:r>
            <a:r>
              <a:rPr lang="en" sz="800" i="1">
                <a:solidFill>
                  <a:schemeClr val="lt1"/>
                </a:solidFill>
              </a:rPr>
              <a:t>Journal of psychopharmacology</a:t>
            </a:r>
            <a:r>
              <a:rPr lang="en" sz="800">
                <a:solidFill>
                  <a:schemeClr val="lt1"/>
                </a:solidFill>
              </a:rPr>
              <a:t>, </a:t>
            </a:r>
            <a:r>
              <a:rPr lang="en" sz="800" i="1">
                <a:solidFill>
                  <a:schemeClr val="lt1"/>
                </a:solidFill>
              </a:rPr>
              <a:t>25</a:t>
            </a:r>
            <a:r>
              <a:rPr lang="en" sz="800">
                <a:solidFill>
                  <a:schemeClr val="lt1"/>
                </a:solidFill>
              </a:rPr>
              <a:t>(3), 429-436.</a:t>
            </a:r>
            <a:endParaRPr sz="1200">
              <a:solidFill>
                <a:schemeClr val="lt1"/>
              </a:solidFill>
            </a:endParaRPr>
          </a:p>
        </p:txBody>
      </p:sp>
      <p:grpSp>
        <p:nvGrpSpPr>
          <p:cNvPr id="17090" name="Google Shape;17090;p618"/>
          <p:cNvGrpSpPr/>
          <p:nvPr/>
        </p:nvGrpSpPr>
        <p:grpSpPr>
          <a:xfrm>
            <a:off x="481075" y="148700"/>
            <a:ext cx="5866477" cy="4508299"/>
            <a:chOff x="650375" y="127225"/>
            <a:chExt cx="5866477" cy="4508299"/>
          </a:xfrm>
        </p:grpSpPr>
        <p:pic>
          <p:nvPicPr>
            <p:cNvPr id="17091" name="Google Shape;17091;p618"/>
            <p:cNvPicPr preferRelativeResize="0"/>
            <p:nvPr/>
          </p:nvPicPr>
          <p:blipFill rotWithShape="1">
            <a:blip r:embed="rId3">
              <a:alphaModFix/>
            </a:blip>
            <a:srcRect t="4324"/>
            <a:stretch/>
          </p:blipFill>
          <p:spPr>
            <a:xfrm>
              <a:off x="650375" y="507975"/>
              <a:ext cx="5866477" cy="4127549"/>
            </a:xfrm>
            <a:prstGeom prst="rect">
              <a:avLst/>
            </a:prstGeom>
            <a:noFill/>
            <a:ln>
              <a:noFill/>
            </a:ln>
          </p:spPr>
        </p:pic>
        <p:sp>
          <p:nvSpPr>
            <p:cNvPr id="17092" name="Google Shape;17092;p618"/>
            <p:cNvSpPr txBox="1"/>
            <p:nvPr/>
          </p:nvSpPr>
          <p:spPr>
            <a:xfrm>
              <a:off x="714773" y="127225"/>
              <a:ext cx="5437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Serotonin toxicity - don’t say “serotonin syndrome”</a:t>
              </a:r>
              <a:endParaRPr sz="1200"/>
            </a:p>
          </p:txBody>
        </p:sp>
        <p:sp>
          <p:nvSpPr>
            <p:cNvPr id="17093" name="Google Shape;17093;p618"/>
            <p:cNvSpPr txBox="1"/>
            <p:nvPr/>
          </p:nvSpPr>
          <p:spPr>
            <a:xfrm>
              <a:off x="3046399" y="3797675"/>
              <a:ext cx="638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FF0000"/>
                  </a:solidFill>
                  <a:highlight>
                    <a:schemeClr val="lt1"/>
                  </a:highlight>
                </a:rPr>
                <a:t>MDMA</a:t>
              </a:r>
              <a:endParaRPr sz="600">
                <a:solidFill>
                  <a:srgbClr val="FF0000"/>
                </a:solidFill>
                <a:highlight>
                  <a:schemeClr val="lt1"/>
                </a:highlight>
              </a:endParaRPr>
            </a:p>
          </p:txBody>
        </p:sp>
        <p:sp>
          <p:nvSpPr>
            <p:cNvPr id="17094" name="Google Shape;17094;p618"/>
            <p:cNvSpPr txBox="1"/>
            <p:nvPr/>
          </p:nvSpPr>
          <p:spPr>
            <a:xfrm>
              <a:off x="4257721" y="3820280"/>
              <a:ext cx="1566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1"/>
                  </a:solidFill>
                  <a:highlight>
                    <a:schemeClr val="lt1"/>
                  </a:highlight>
                </a:rPr>
                <a:t>azapine</a:t>
              </a:r>
              <a:endParaRPr sz="400">
                <a:solidFill>
                  <a:schemeClr val="dk1"/>
                </a:solidFill>
                <a:highlight>
                  <a:schemeClr val="lt1"/>
                </a:highlight>
              </a:endParaRPr>
            </a:p>
          </p:txBody>
        </p:sp>
      </p:grpSp>
      <p:grpSp>
        <p:nvGrpSpPr>
          <p:cNvPr id="17095" name="Google Shape;17095;p618"/>
          <p:cNvGrpSpPr/>
          <p:nvPr/>
        </p:nvGrpSpPr>
        <p:grpSpPr>
          <a:xfrm>
            <a:off x="6347550" y="439919"/>
            <a:ext cx="2635900" cy="1489950"/>
            <a:chOff x="5810250" y="3583169"/>
            <a:chExt cx="2635900" cy="1489950"/>
          </a:xfrm>
        </p:grpSpPr>
        <p:pic>
          <p:nvPicPr>
            <p:cNvPr id="17096" name="Google Shape;17096;p618" descr="clipped result image"/>
            <p:cNvPicPr preferRelativeResize="0"/>
            <p:nvPr/>
          </p:nvPicPr>
          <p:blipFill rotWithShape="1">
            <a:blip r:embed="rId4">
              <a:alphaModFix/>
            </a:blip>
            <a:srcRect t="23308" b="-7"/>
            <a:stretch/>
          </p:blipFill>
          <p:spPr>
            <a:xfrm rot="-6543550">
              <a:off x="7708679" y="3927641"/>
              <a:ext cx="622103" cy="687376"/>
            </a:xfrm>
            <a:prstGeom prst="rect">
              <a:avLst/>
            </a:prstGeom>
            <a:noFill/>
            <a:ln>
              <a:noFill/>
            </a:ln>
          </p:spPr>
        </p:pic>
        <p:pic>
          <p:nvPicPr>
            <p:cNvPr id="17097" name="Google Shape;17097;p618" descr="Resultado de imagen para curved arrow png"/>
            <p:cNvPicPr preferRelativeResize="0"/>
            <p:nvPr/>
          </p:nvPicPr>
          <p:blipFill rotWithShape="1">
            <a:blip r:embed="rId5">
              <a:alphaModFix/>
            </a:blip>
            <a:srcRect/>
            <a:stretch/>
          </p:blipFill>
          <p:spPr>
            <a:xfrm rot="9751200">
              <a:off x="7722727" y="4166593"/>
              <a:ext cx="382087" cy="213483"/>
            </a:xfrm>
            <a:prstGeom prst="rect">
              <a:avLst/>
            </a:prstGeom>
            <a:noFill/>
            <a:ln>
              <a:noFill/>
            </a:ln>
          </p:spPr>
        </p:pic>
        <p:pic>
          <p:nvPicPr>
            <p:cNvPr id="17098" name="Google Shape;17098;p618"/>
            <p:cNvPicPr preferRelativeResize="0"/>
            <p:nvPr/>
          </p:nvPicPr>
          <p:blipFill rotWithShape="1">
            <a:blip r:embed="rId6">
              <a:alphaModFix/>
            </a:blip>
            <a:srcRect/>
            <a:stretch/>
          </p:blipFill>
          <p:spPr>
            <a:xfrm>
              <a:off x="5962847" y="3631529"/>
              <a:ext cx="1776780" cy="1441591"/>
            </a:xfrm>
            <a:prstGeom prst="rect">
              <a:avLst/>
            </a:prstGeom>
            <a:noFill/>
            <a:ln>
              <a:noFill/>
            </a:ln>
          </p:spPr>
        </p:pic>
        <p:pic>
          <p:nvPicPr>
            <p:cNvPr id="17099" name="Google Shape;17099;p618"/>
            <p:cNvPicPr preferRelativeResize="0"/>
            <p:nvPr/>
          </p:nvPicPr>
          <p:blipFill rotWithShape="1">
            <a:blip r:embed="rId7">
              <a:alphaModFix/>
            </a:blip>
            <a:srcRect/>
            <a:stretch/>
          </p:blipFill>
          <p:spPr>
            <a:xfrm>
              <a:off x="5865229" y="3583169"/>
              <a:ext cx="1749310" cy="1189807"/>
            </a:xfrm>
            <a:prstGeom prst="rect">
              <a:avLst/>
            </a:prstGeom>
            <a:noFill/>
            <a:ln>
              <a:noFill/>
            </a:ln>
          </p:spPr>
        </p:pic>
        <p:grpSp>
          <p:nvGrpSpPr>
            <p:cNvPr id="17100" name="Google Shape;17100;p618"/>
            <p:cNvGrpSpPr/>
            <p:nvPr/>
          </p:nvGrpSpPr>
          <p:grpSpPr>
            <a:xfrm>
              <a:off x="6417030" y="4316917"/>
              <a:ext cx="584073" cy="632872"/>
              <a:chOff x="2873225" y="3014350"/>
              <a:chExt cx="1472700" cy="1595745"/>
            </a:xfrm>
          </p:grpSpPr>
          <p:pic>
            <p:nvPicPr>
              <p:cNvPr id="17101" name="Google Shape;17101;p618" descr="Resultado de imagen para fire png"/>
              <p:cNvPicPr preferRelativeResize="0"/>
              <p:nvPr/>
            </p:nvPicPr>
            <p:blipFill rotWithShape="1">
              <a:blip r:embed="rId8">
                <a:alphaModFix amt="56000"/>
              </a:blip>
              <a:srcRect/>
              <a:stretch/>
            </p:blipFill>
            <p:spPr>
              <a:xfrm>
                <a:off x="2873225" y="3416568"/>
                <a:ext cx="1472700" cy="1193527"/>
              </a:xfrm>
              <a:prstGeom prst="rect">
                <a:avLst/>
              </a:prstGeom>
              <a:noFill/>
              <a:ln>
                <a:noFill/>
              </a:ln>
            </p:spPr>
          </p:pic>
          <p:pic>
            <p:nvPicPr>
              <p:cNvPr id="17102" name="Google Shape;17102;p618" descr="Resultado de imagen para steam hot water png"/>
              <p:cNvPicPr preferRelativeResize="0"/>
              <p:nvPr/>
            </p:nvPicPr>
            <p:blipFill rotWithShape="1">
              <a:blip r:embed="rId9">
                <a:alphaModFix amt="40000"/>
              </a:blip>
              <a:srcRect l="57763" b="29527"/>
              <a:stretch/>
            </p:blipFill>
            <p:spPr>
              <a:xfrm>
                <a:off x="3447951" y="3014350"/>
                <a:ext cx="605769" cy="1460170"/>
              </a:xfrm>
              <a:prstGeom prst="rect">
                <a:avLst/>
              </a:prstGeom>
              <a:noFill/>
              <a:ln>
                <a:noFill/>
              </a:ln>
            </p:spPr>
          </p:pic>
        </p:grpSp>
        <p:sp>
          <p:nvSpPr>
            <p:cNvPr id="17103" name="Google Shape;17103;p618"/>
            <p:cNvSpPr txBox="1"/>
            <p:nvPr/>
          </p:nvSpPr>
          <p:spPr>
            <a:xfrm>
              <a:off x="5810250" y="3783179"/>
              <a:ext cx="318900" cy="12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FFFFFF"/>
                  </a:solidFill>
                  <a:latin typeface="Arial"/>
                  <a:ea typeface="Arial"/>
                  <a:cs typeface="Arial"/>
                  <a:sym typeface="Arial"/>
                </a:rPr>
                <a:t>5-HT</a:t>
              </a:r>
              <a:endParaRPr sz="800" b="1" i="0" u="none" strike="noStrike" cap="none">
                <a:solidFill>
                  <a:srgbClr val="FFFFFF"/>
                </a:solidFill>
                <a:latin typeface="Arial"/>
                <a:ea typeface="Arial"/>
                <a:cs typeface="Arial"/>
                <a:sym typeface="Arial"/>
              </a:endParaRPr>
            </a:p>
          </p:txBody>
        </p:sp>
        <p:pic>
          <p:nvPicPr>
            <p:cNvPr id="17104" name="Google Shape;17104;p618" descr="Resultado de imagen para reflex hammer png"/>
            <p:cNvPicPr preferRelativeResize="0"/>
            <p:nvPr/>
          </p:nvPicPr>
          <p:blipFill rotWithShape="1">
            <a:blip r:embed="rId10">
              <a:alphaModFix/>
            </a:blip>
            <a:srcRect/>
            <a:stretch/>
          </p:blipFill>
          <p:spPr>
            <a:xfrm rot="9358927">
              <a:off x="7608942" y="4521636"/>
              <a:ext cx="598502" cy="374069"/>
            </a:xfrm>
            <a:prstGeom prst="rect">
              <a:avLst/>
            </a:prstGeom>
            <a:noFill/>
            <a:ln>
              <a:noFill/>
            </a:ln>
          </p:spPr>
        </p:pic>
      </p:gr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Shape 17108"/>
        <p:cNvGrpSpPr/>
        <p:nvPr/>
      </p:nvGrpSpPr>
      <p:grpSpPr>
        <a:xfrm>
          <a:off x="0" y="0"/>
          <a:ext cx="0" cy="0"/>
          <a:chOff x="0" y="0"/>
          <a:chExt cx="0" cy="0"/>
        </a:xfrm>
      </p:grpSpPr>
      <p:sp>
        <p:nvSpPr>
          <p:cNvPr id="17109" name="Google Shape;17109;p619"/>
          <p:cNvSpPr/>
          <p:nvPr/>
        </p:nvSpPr>
        <p:spPr>
          <a:xfrm>
            <a:off x="0" y="4779600"/>
            <a:ext cx="9144000" cy="363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0" name="Google Shape;17110;p619"/>
          <p:cNvSpPr txBox="1"/>
          <p:nvPr/>
        </p:nvSpPr>
        <p:spPr>
          <a:xfrm>
            <a:off x="481071" y="4743429"/>
            <a:ext cx="8254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rPr>
              <a:t>Gillman, P. K. (2011). CNS toxicity involving methylene blue: the exemplar for understanding and predicting drug interactions that precipitate serotonin toxicity. </a:t>
            </a:r>
            <a:r>
              <a:rPr lang="en" sz="800" i="1">
                <a:solidFill>
                  <a:schemeClr val="lt1"/>
                </a:solidFill>
              </a:rPr>
              <a:t>Journal of psychopharmacology</a:t>
            </a:r>
            <a:r>
              <a:rPr lang="en" sz="800">
                <a:solidFill>
                  <a:schemeClr val="lt1"/>
                </a:solidFill>
              </a:rPr>
              <a:t>, </a:t>
            </a:r>
            <a:r>
              <a:rPr lang="en" sz="800" i="1">
                <a:solidFill>
                  <a:schemeClr val="lt1"/>
                </a:solidFill>
              </a:rPr>
              <a:t>25</a:t>
            </a:r>
            <a:r>
              <a:rPr lang="en" sz="800">
                <a:solidFill>
                  <a:schemeClr val="lt1"/>
                </a:solidFill>
              </a:rPr>
              <a:t>(3), 429-436.</a:t>
            </a:r>
            <a:endParaRPr sz="1200">
              <a:solidFill>
                <a:schemeClr val="lt1"/>
              </a:solidFill>
            </a:endParaRPr>
          </a:p>
        </p:txBody>
      </p:sp>
      <p:grpSp>
        <p:nvGrpSpPr>
          <p:cNvPr id="17111" name="Google Shape;17111;p619"/>
          <p:cNvGrpSpPr/>
          <p:nvPr/>
        </p:nvGrpSpPr>
        <p:grpSpPr>
          <a:xfrm>
            <a:off x="481075" y="148700"/>
            <a:ext cx="5866477" cy="4508299"/>
            <a:chOff x="650375" y="127225"/>
            <a:chExt cx="5866477" cy="4508299"/>
          </a:xfrm>
        </p:grpSpPr>
        <p:pic>
          <p:nvPicPr>
            <p:cNvPr id="17112" name="Google Shape;17112;p619"/>
            <p:cNvPicPr preferRelativeResize="0"/>
            <p:nvPr/>
          </p:nvPicPr>
          <p:blipFill rotWithShape="1">
            <a:blip r:embed="rId3">
              <a:alphaModFix/>
            </a:blip>
            <a:srcRect t="4324"/>
            <a:stretch/>
          </p:blipFill>
          <p:spPr>
            <a:xfrm>
              <a:off x="650375" y="507975"/>
              <a:ext cx="5866477" cy="4127549"/>
            </a:xfrm>
            <a:prstGeom prst="rect">
              <a:avLst/>
            </a:prstGeom>
            <a:noFill/>
            <a:ln>
              <a:noFill/>
            </a:ln>
          </p:spPr>
        </p:pic>
        <p:sp>
          <p:nvSpPr>
            <p:cNvPr id="17113" name="Google Shape;17113;p619"/>
            <p:cNvSpPr txBox="1"/>
            <p:nvPr/>
          </p:nvSpPr>
          <p:spPr>
            <a:xfrm>
              <a:off x="714773" y="127225"/>
              <a:ext cx="5437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Serotonin toxicity - don’t say “serotonin syndrome”</a:t>
              </a:r>
              <a:endParaRPr sz="1200"/>
            </a:p>
          </p:txBody>
        </p:sp>
        <p:sp>
          <p:nvSpPr>
            <p:cNvPr id="17114" name="Google Shape;17114;p619"/>
            <p:cNvSpPr txBox="1"/>
            <p:nvPr/>
          </p:nvSpPr>
          <p:spPr>
            <a:xfrm>
              <a:off x="3046399" y="3797675"/>
              <a:ext cx="638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FF0000"/>
                  </a:solidFill>
                  <a:highlight>
                    <a:schemeClr val="lt1"/>
                  </a:highlight>
                </a:rPr>
                <a:t>MDMA</a:t>
              </a:r>
              <a:endParaRPr sz="600">
                <a:solidFill>
                  <a:srgbClr val="FF0000"/>
                </a:solidFill>
                <a:highlight>
                  <a:schemeClr val="lt1"/>
                </a:highlight>
              </a:endParaRPr>
            </a:p>
          </p:txBody>
        </p:sp>
        <p:sp>
          <p:nvSpPr>
            <p:cNvPr id="17115" name="Google Shape;17115;p619"/>
            <p:cNvSpPr txBox="1"/>
            <p:nvPr/>
          </p:nvSpPr>
          <p:spPr>
            <a:xfrm>
              <a:off x="4257721" y="3820280"/>
              <a:ext cx="1566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1"/>
                  </a:solidFill>
                  <a:highlight>
                    <a:schemeClr val="lt1"/>
                  </a:highlight>
                </a:rPr>
                <a:t>azapine</a:t>
              </a:r>
              <a:endParaRPr sz="400">
                <a:solidFill>
                  <a:schemeClr val="dk1"/>
                </a:solidFill>
                <a:highlight>
                  <a:schemeClr val="lt1"/>
                </a:highlight>
              </a:endParaRPr>
            </a:p>
          </p:txBody>
        </p:sp>
      </p:grpSp>
      <p:sp>
        <p:nvSpPr>
          <p:cNvPr id="17116" name="Google Shape;17116;p619"/>
          <p:cNvSpPr/>
          <p:nvPr/>
        </p:nvSpPr>
        <p:spPr>
          <a:xfrm rot="-5234481">
            <a:off x="5635769" y="904846"/>
            <a:ext cx="910055" cy="325918"/>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117" name="Google Shape;17117;p619"/>
          <p:cNvGrpSpPr/>
          <p:nvPr/>
        </p:nvGrpSpPr>
        <p:grpSpPr>
          <a:xfrm>
            <a:off x="6347550" y="439919"/>
            <a:ext cx="2635900" cy="1489950"/>
            <a:chOff x="5810250" y="3583169"/>
            <a:chExt cx="2635900" cy="1489950"/>
          </a:xfrm>
        </p:grpSpPr>
        <p:pic>
          <p:nvPicPr>
            <p:cNvPr id="17118" name="Google Shape;17118;p619" descr="clipped result image"/>
            <p:cNvPicPr preferRelativeResize="0"/>
            <p:nvPr/>
          </p:nvPicPr>
          <p:blipFill rotWithShape="1">
            <a:blip r:embed="rId4">
              <a:alphaModFix/>
            </a:blip>
            <a:srcRect t="23308" b="-7"/>
            <a:stretch/>
          </p:blipFill>
          <p:spPr>
            <a:xfrm rot="-6543550">
              <a:off x="7708679" y="3927641"/>
              <a:ext cx="622103" cy="687376"/>
            </a:xfrm>
            <a:prstGeom prst="rect">
              <a:avLst/>
            </a:prstGeom>
            <a:noFill/>
            <a:ln>
              <a:noFill/>
            </a:ln>
          </p:spPr>
        </p:pic>
        <p:pic>
          <p:nvPicPr>
            <p:cNvPr id="17119" name="Google Shape;17119;p619" descr="Resultado de imagen para curved arrow png"/>
            <p:cNvPicPr preferRelativeResize="0"/>
            <p:nvPr/>
          </p:nvPicPr>
          <p:blipFill rotWithShape="1">
            <a:blip r:embed="rId5">
              <a:alphaModFix/>
            </a:blip>
            <a:srcRect/>
            <a:stretch/>
          </p:blipFill>
          <p:spPr>
            <a:xfrm rot="9751200">
              <a:off x="7722727" y="4166593"/>
              <a:ext cx="382087" cy="213483"/>
            </a:xfrm>
            <a:prstGeom prst="rect">
              <a:avLst/>
            </a:prstGeom>
            <a:noFill/>
            <a:ln>
              <a:noFill/>
            </a:ln>
          </p:spPr>
        </p:pic>
        <p:pic>
          <p:nvPicPr>
            <p:cNvPr id="17120" name="Google Shape;17120;p619"/>
            <p:cNvPicPr preferRelativeResize="0"/>
            <p:nvPr/>
          </p:nvPicPr>
          <p:blipFill rotWithShape="1">
            <a:blip r:embed="rId6">
              <a:alphaModFix/>
            </a:blip>
            <a:srcRect/>
            <a:stretch/>
          </p:blipFill>
          <p:spPr>
            <a:xfrm>
              <a:off x="5962847" y="3631529"/>
              <a:ext cx="1776780" cy="1441591"/>
            </a:xfrm>
            <a:prstGeom prst="rect">
              <a:avLst/>
            </a:prstGeom>
            <a:noFill/>
            <a:ln>
              <a:noFill/>
            </a:ln>
          </p:spPr>
        </p:pic>
        <p:pic>
          <p:nvPicPr>
            <p:cNvPr id="17121" name="Google Shape;17121;p619"/>
            <p:cNvPicPr preferRelativeResize="0"/>
            <p:nvPr/>
          </p:nvPicPr>
          <p:blipFill rotWithShape="1">
            <a:blip r:embed="rId7">
              <a:alphaModFix/>
            </a:blip>
            <a:srcRect/>
            <a:stretch/>
          </p:blipFill>
          <p:spPr>
            <a:xfrm>
              <a:off x="5865229" y="3583169"/>
              <a:ext cx="1749310" cy="1189807"/>
            </a:xfrm>
            <a:prstGeom prst="rect">
              <a:avLst/>
            </a:prstGeom>
            <a:noFill/>
            <a:ln>
              <a:noFill/>
            </a:ln>
          </p:spPr>
        </p:pic>
        <p:grpSp>
          <p:nvGrpSpPr>
            <p:cNvPr id="17122" name="Google Shape;17122;p619"/>
            <p:cNvGrpSpPr/>
            <p:nvPr/>
          </p:nvGrpSpPr>
          <p:grpSpPr>
            <a:xfrm>
              <a:off x="6417030" y="4316917"/>
              <a:ext cx="584073" cy="632872"/>
              <a:chOff x="2873225" y="3014350"/>
              <a:chExt cx="1472700" cy="1595745"/>
            </a:xfrm>
          </p:grpSpPr>
          <p:pic>
            <p:nvPicPr>
              <p:cNvPr id="17123" name="Google Shape;17123;p619" descr="Resultado de imagen para fire png"/>
              <p:cNvPicPr preferRelativeResize="0"/>
              <p:nvPr/>
            </p:nvPicPr>
            <p:blipFill rotWithShape="1">
              <a:blip r:embed="rId8">
                <a:alphaModFix amt="56000"/>
              </a:blip>
              <a:srcRect/>
              <a:stretch/>
            </p:blipFill>
            <p:spPr>
              <a:xfrm>
                <a:off x="2873225" y="3416568"/>
                <a:ext cx="1472700" cy="1193527"/>
              </a:xfrm>
              <a:prstGeom prst="rect">
                <a:avLst/>
              </a:prstGeom>
              <a:noFill/>
              <a:ln>
                <a:noFill/>
              </a:ln>
            </p:spPr>
          </p:pic>
          <p:pic>
            <p:nvPicPr>
              <p:cNvPr id="17124" name="Google Shape;17124;p619" descr="Resultado de imagen para steam hot water png"/>
              <p:cNvPicPr preferRelativeResize="0"/>
              <p:nvPr/>
            </p:nvPicPr>
            <p:blipFill rotWithShape="1">
              <a:blip r:embed="rId9">
                <a:alphaModFix amt="40000"/>
              </a:blip>
              <a:srcRect l="57763" b="29527"/>
              <a:stretch/>
            </p:blipFill>
            <p:spPr>
              <a:xfrm>
                <a:off x="3447951" y="3014350"/>
                <a:ext cx="605769" cy="1460170"/>
              </a:xfrm>
              <a:prstGeom prst="rect">
                <a:avLst/>
              </a:prstGeom>
              <a:noFill/>
              <a:ln>
                <a:noFill/>
              </a:ln>
            </p:spPr>
          </p:pic>
        </p:grpSp>
        <p:sp>
          <p:nvSpPr>
            <p:cNvPr id="17125" name="Google Shape;17125;p619"/>
            <p:cNvSpPr txBox="1"/>
            <p:nvPr/>
          </p:nvSpPr>
          <p:spPr>
            <a:xfrm>
              <a:off x="5810250" y="3783179"/>
              <a:ext cx="318900" cy="12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FFFFFF"/>
                  </a:solidFill>
                  <a:latin typeface="Arial"/>
                  <a:ea typeface="Arial"/>
                  <a:cs typeface="Arial"/>
                  <a:sym typeface="Arial"/>
                </a:rPr>
                <a:t>5-HT</a:t>
              </a:r>
              <a:endParaRPr sz="800" b="1" i="0" u="none" strike="noStrike" cap="none">
                <a:solidFill>
                  <a:srgbClr val="FFFFFF"/>
                </a:solidFill>
                <a:latin typeface="Arial"/>
                <a:ea typeface="Arial"/>
                <a:cs typeface="Arial"/>
                <a:sym typeface="Arial"/>
              </a:endParaRPr>
            </a:p>
          </p:txBody>
        </p:sp>
        <p:pic>
          <p:nvPicPr>
            <p:cNvPr id="17126" name="Google Shape;17126;p619" descr="Resultado de imagen para reflex hammer png"/>
            <p:cNvPicPr preferRelativeResize="0"/>
            <p:nvPr/>
          </p:nvPicPr>
          <p:blipFill rotWithShape="1">
            <a:blip r:embed="rId10">
              <a:alphaModFix/>
            </a:blip>
            <a:srcRect/>
            <a:stretch/>
          </p:blipFill>
          <p:spPr>
            <a:xfrm rot="9358927">
              <a:off x="7608942" y="4521636"/>
              <a:ext cx="598502" cy="374069"/>
            </a:xfrm>
            <a:prstGeom prst="rect">
              <a:avLst/>
            </a:prstGeom>
            <a:noFill/>
            <a:ln>
              <a:noFill/>
            </a:ln>
          </p:spPr>
        </p:pic>
      </p:gr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Shape 17130"/>
        <p:cNvGrpSpPr/>
        <p:nvPr/>
      </p:nvGrpSpPr>
      <p:grpSpPr>
        <a:xfrm>
          <a:off x="0" y="0"/>
          <a:ext cx="0" cy="0"/>
          <a:chOff x="0" y="0"/>
          <a:chExt cx="0" cy="0"/>
        </a:xfrm>
      </p:grpSpPr>
      <p:sp>
        <p:nvSpPr>
          <p:cNvPr id="17131" name="Google Shape;17131;p620"/>
          <p:cNvSpPr/>
          <p:nvPr/>
        </p:nvSpPr>
        <p:spPr>
          <a:xfrm>
            <a:off x="0" y="4779600"/>
            <a:ext cx="9144000" cy="363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2" name="Google Shape;17132;p620"/>
          <p:cNvSpPr txBox="1"/>
          <p:nvPr/>
        </p:nvSpPr>
        <p:spPr>
          <a:xfrm>
            <a:off x="481071" y="4743429"/>
            <a:ext cx="8254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rPr>
              <a:t>Gillman, P. K. (2011). CNS toxicity involving methylene blue: the exemplar for understanding and predicting drug interactions that precipitate serotonin toxicity. </a:t>
            </a:r>
            <a:r>
              <a:rPr lang="en" sz="800" i="1">
                <a:solidFill>
                  <a:schemeClr val="lt1"/>
                </a:solidFill>
              </a:rPr>
              <a:t>Journal of psychopharmacology</a:t>
            </a:r>
            <a:r>
              <a:rPr lang="en" sz="800">
                <a:solidFill>
                  <a:schemeClr val="lt1"/>
                </a:solidFill>
              </a:rPr>
              <a:t>, </a:t>
            </a:r>
            <a:r>
              <a:rPr lang="en" sz="800" i="1">
                <a:solidFill>
                  <a:schemeClr val="lt1"/>
                </a:solidFill>
              </a:rPr>
              <a:t>25</a:t>
            </a:r>
            <a:r>
              <a:rPr lang="en" sz="800">
                <a:solidFill>
                  <a:schemeClr val="lt1"/>
                </a:solidFill>
              </a:rPr>
              <a:t>(3), 429-436.</a:t>
            </a:r>
            <a:endParaRPr sz="1200">
              <a:solidFill>
                <a:schemeClr val="lt1"/>
              </a:solidFill>
            </a:endParaRPr>
          </a:p>
        </p:txBody>
      </p:sp>
      <p:grpSp>
        <p:nvGrpSpPr>
          <p:cNvPr id="17133" name="Google Shape;17133;p620"/>
          <p:cNvGrpSpPr/>
          <p:nvPr/>
        </p:nvGrpSpPr>
        <p:grpSpPr>
          <a:xfrm>
            <a:off x="481075" y="148700"/>
            <a:ext cx="5866477" cy="4508299"/>
            <a:chOff x="650375" y="127225"/>
            <a:chExt cx="5866477" cy="4508299"/>
          </a:xfrm>
        </p:grpSpPr>
        <p:pic>
          <p:nvPicPr>
            <p:cNvPr id="17134" name="Google Shape;17134;p620"/>
            <p:cNvPicPr preferRelativeResize="0"/>
            <p:nvPr/>
          </p:nvPicPr>
          <p:blipFill rotWithShape="1">
            <a:blip r:embed="rId3">
              <a:alphaModFix/>
            </a:blip>
            <a:srcRect t="4324"/>
            <a:stretch/>
          </p:blipFill>
          <p:spPr>
            <a:xfrm>
              <a:off x="650375" y="507975"/>
              <a:ext cx="5866477" cy="4127549"/>
            </a:xfrm>
            <a:prstGeom prst="rect">
              <a:avLst/>
            </a:prstGeom>
            <a:noFill/>
            <a:ln>
              <a:noFill/>
            </a:ln>
          </p:spPr>
        </p:pic>
        <p:sp>
          <p:nvSpPr>
            <p:cNvPr id="17135" name="Google Shape;17135;p620"/>
            <p:cNvSpPr txBox="1"/>
            <p:nvPr/>
          </p:nvSpPr>
          <p:spPr>
            <a:xfrm>
              <a:off x="714773" y="127225"/>
              <a:ext cx="5437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Serotonin toxicity - don’t say “serotonin syndrome”</a:t>
              </a:r>
              <a:endParaRPr sz="1200"/>
            </a:p>
          </p:txBody>
        </p:sp>
        <p:sp>
          <p:nvSpPr>
            <p:cNvPr id="17136" name="Google Shape;17136;p620"/>
            <p:cNvSpPr txBox="1"/>
            <p:nvPr/>
          </p:nvSpPr>
          <p:spPr>
            <a:xfrm>
              <a:off x="3046399" y="3797675"/>
              <a:ext cx="638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FF0000"/>
                  </a:solidFill>
                  <a:highlight>
                    <a:schemeClr val="lt1"/>
                  </a:highlight>
                </a:rPr>
                <a:t>MDMA</a:t>
              </a:r>
              <a:endParaRPr sz="600">
                <a:solidFill>
                  <a:srgbClr val="FF0000"/>
                </a:solidFill>
                <a:highlight>
                  <a:schemeClr val="lt1"/>
                </a:highlight>
              </a:endParaRPr>
            </a:p>
          </p:txBody>
        </p:sp>
        <p:sp>
          <p:nvSpPr>
            <p:cNvPr id="17137" name="Google Shape;17137;p620"/>
            <p:cNvSpPr txBox="1"/>
            <p:nvPr/>
          </p:nvSpPr>
          <p:spPr>
            <a:xfrm>
              <a:off x="4257721" y="3820280"/>
              <a:ext cx="1566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1"/>
                  </a:solidFill>
                  <a:highlight>
                    <a:schemeClr val="lt1"/>
                  </a:highlight>
                </a:rPr>
                <a:t>azapine</a:t>
              </a:r>
              <a:endParaRPr sz="400">
                <a:solidFill>
                  <a:schemeClr val="dk1"/>
                </a:solidFill>
                <a:highlight>
                  <a:schemeClr val="lt1"/>
                </a:highlight>
              </a:endParaRPr>
            </a:p>
          </p:txBody>
        </p:sp>
      </p:grpSp>
      <p:sp>
        <p:nvSpPr>
          <p:cNvPr id="17138" name="Google Shape;17138;p620"/>
          <p:cNvSpPr/>
          <p:nvPr/>
        </p:nvSpPr>
        <p:spPr>
          <a:xfrm rot="-5234481">
            <a:off x="5635769" y="904846"/>
            <a:ext cx="910055" cy="325918"/>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9" name="Google Shape;17139;p620"/>
          <p:cNvSpPr/>
          <p:nvPr/>
        </p:nvSpPr>
        <p:spPr>
          <a:xfrm rot="10790935">
            <a:off x="3321048" y="1493800"/>
            <a:ext cx="910203" cy="4134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140" name="Google Shape;17140;p620"/>
          <p:cNvGrpSpPr/>
          <p:nvPr/>
        </p:nvGrpSpPr>
        <p:grpSpPr>
          <a:xfrm>
            <a:off x="6347550" y="439919"/>
            <a:ext cx="2635900" cy="1489950"/>
            <a:chOff x="5810250" y="3583169"/>
            <a:chExt cx="2635900" cy="1489950"/>
          </a:xfrm>
        </p:grpSpPr>
        <p:pic>
          <p:nvPicPr>
            <p:cNvPr id="17141" name="Google Shape;17141;p620" descr="clipped result image"/>
            <p:cNvPicPr preferRelativeResize="0"/>
            <p:nvPr/>
          </p:nvPicPr>
          <p:blipFill rotWithShape="1">
            <a:blip r:embed="rId4">
              <a:alphaModFix/>
            </a:blip>
            <a:srcRect t="23308" b="-7"/>
            <a:stretch/>
          </p:blipFill>
          <p:spPr>
            <a:xfrm rot="-6543550">
              <a:off x="7708679" y="3927641"/>
              <a:ext cx="622103" cy="687376"/>
            </a:xfrm>
            <a:prstGeom prst="rect">
              <a:avLst/>
            </a:prstGeom>
            <a:noFill/>
            <a:ln>
              <a:noFill/>
            </a:ln>
          </p:spPr>
        </p:pic>
        <p:pic>
          <p:nvPicPr>
            <p:cNvPr id="17142" name="Google Shape;17142;p620" descr="Resultado de imagen para curved arrow png"/>
            <p:cNvPicPr preferRelativeResize="0"/>
            <p:nvPr/>
          </p:nvPicPr>
          <p:blipFill rotWithShape="1">
            <a:blip r:embed="rId5">
              <a:alphaModFix/>
            </a:blip>
            <a:srcRect/>
            <a:stretch/>
          </p:blipFill>
          <p:spPr>
            <a:xfrm rot="9751200">
              <a:off x="7722727" y="4166593"/>
              <a:ext cx="382087" cy="213483"/>
            </a:xfrm>
            <a:prstGeom prst="rect">
              <a:avLst/>
            </a:prstGeom>
            <a:noFill/>
            <a:ln>
              <a:noFill/>
            </a:ln>
          </p:spPr>
        </p:pic>
        <p:pic>
          <p:nvPicPr>
            <p:cNvPr id="17143" name="Google Shape;17143;p620"/>
            <p:cNvPicPr preferRelativeResize="0"/>
            <p:nvPr/>
          </p:nvPicPr>
          <p:blipFill rotWithShape="1">
            <a:blip r:embed="rId6">
              <a:alphaModFix/>
            </a:blip>
            <a:srcRect/>
            <a:stretch/>
          </p:blipFill>
          <p:spPr>
            <a:xfrm>
              <a:off x="5962847" y="3631529"/>
              <a:ext cx="1776780" cy="1441591"/>
            </a:xfrm>
            <a:prstGeom prst="rect">
              <a:avLst/>
            </a:prstGeom>
            <a:noFill/>
            <a:ln>
              <a:noFill/>
            </a:ln>
          </p:spPr>
        </p:pic>
        <p:pic>
          <p:nvPicPr>
            <p:cNvPr id="17144" name="Google Shape;17144;p620"/>
            <p:cNvPicPr preferRelativeResize="0"/>
            <p:nvPr/>
          </p:nvPicPr>
          <p:blipFill rotWithShape="1">
            <a:blip r:embed="rId7">
              <a:alphaModFix/>
            </a:blip>
            <a:srcRect/>
            <a:stretch/>
          </p:blipFill>
          <p:spPr>
            <a:xfrm>
              <a:off x="5865229" y="3583169"/>
              <a:ext cx="1749310" cy="1189807"/>
            </a:xfrm>
            <a:prstGeom prst="rect">
              <a:avLst/>
            </a:prstGeom>
            <a:noFill/>
            <a:ln>
              <a:noFill/>
            </a:ln>
          </p:spPr>
        </p:pic>
        <p:grpSp>
          <p:nvGrpSpPr>
            <p:cNvPr id="17145" name="Google Shape;17145;p620"/>
            <p:cNvGrpSpPr/>
            <p:nvPr/>
          </p:nvGrpSpPr>
          <p:grpSpPr>
            <a:xfrm>
              <a:off x="6417030" y="4316917"/>
              <a:ext cx="584073" cy="632872"/>
              <a:chOff x="2873225" y="3014350"/>
              <a:chExt cx="1472700" cy="1595745"/>
            </a:xfrm>
          </p:grpSpPr>
          <p:pic>
            <p:nvPicPr>
              <p:cNvPr id="17146" name="Google Shape;17146;p620" descr="Resultado de imagen para fire png"/>
              <p:cNvPicPr preferRelativeResize="0"/>
              <p:nvPr/>
            </p:nvPicPr>
            <p:blipFill rotWithShape="1">
              <a:blip r:embed="rId8">
                <a:alphaModFix amt="56000"/>
              </a:blip>
              <a:srcRect/>
              <a:stretch/>
            </p:blipFill>
            <p:spPr>
              <a:xfrm>
                <a:off x="2873225" y="3416568"/>
                <a:ext cx="1472700" cy="1193527"/>
              </a:xfrm>
              <a:prstGeom prst="rect">
                <a:avLst/>
              </a:prstGeom>
              <a:noFill/>
              <a:ln>
                <a:noFill/>
              </a:ln>
            </p:spPr>
          </p:pic>
          <p:pic>
            <p:nvPicPr>
              <p:cNvPr id="17147" name="Google Shape;17147;p620" descr="Resultado de imagen para steam hot water png"/>
              <p:cNvPicPr preferRelativeResize="0"/>
              <p:nvPr/>
            </p:nvPicPr>
            <p:blipFill rotWithShape="1">
              <a:blip r:embed="rId9">
                <a:alphaModFix amt="40000"/>
              </a:blip>
              <a:srcRect l="57763" b="29527"/>
              <a:stretch/>
            </p:blipFill>
            <p:spPr>
              <a:xfrm>
                <a:off x="3447951" y="3014350"/>
                <a:ext cx="605769" cy="1460170"/>
              </a:xfrm>
              <a:prstGeom prst="rect">
                <a:avLst/>
              </a:prstGeom>
              <a:noFill/>
              <a:ln>
                <a:noFill/>
              </a:ln>
            </p:spPr>
          </p:pic>
        </p:grpSp>
        <p:sp>
          <p:nvSpPr>
            <p:cNvPr id="17148" name="Google Shape;17148;p620"/>
            <p:cNvSpPr txBox="1"/>
            <p:nvPr/>
          </p:nvSpPr>
          <p:spPr>
            <a:xfrm>
              <a:off x="5810250" y="3783179"/>
              <a:ext cx="318900" cy="12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FFFFFF"/>
                  </a:solidFill>
                  <a:latin typeface="Arial"/>
                  <a:ea typeface="Arial"/>
                  <a:cs typeface="Arial"/>
                  <a:sym typeface="Arial"/>
                </a:rPr>
                <a:t>5-HT</a:t>
              </a:r>
              <a:endParaRPr sz="800" b="1" i="0" u="none" strike="noStrike" cap="none">
                <a:solidFill>
                  <a:srgbClr val="FFFFFF"/>
                </a:solidFill>
                <a:latin typeface="Arial"/>
                <a:ea typeface="Arial"/>
                <a:cs typeface="Arial"/>
                <a:sym typeface="Arial"/>
              </a:endParaRPr>
            </a:p>
          </p:txBody>
        </p:sp>
        <p:pic>
          <p:nvPicPr>
            <p:cNvPr id="17149" name="Google Shape;17149;p620" descr="Resultado de imagen para reflex hammer png"/>
            <p:cNvPicPr preferRelativeResize="0"/>
            <p:nvPr/>
          </p:nvPicPr>
          <p:blipFill rotWithShape="1">
            <a:blip r:embed="rId10">
              <a:alphaModFix/>
            </a:blip>
            <a:srcRect/>
            <a:stretch/>
          </p:blipFill>
          <p:spPr>
            <a:xfrm rot="9358927">
              <a:off x="7608942" y="4521636"/>
              <a:ext cx="598502" cy="374069"/>
            </a:xfrm>
            <a:prstGeom prst="rect">
              <a:avLst/>
            </a:prstGeom>
            <a:noFill/>
            <a:ln>
              <a:noFill/>
            </a:ln>
          </p:spPr>
        </p:pic>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Google Shape;973;p72"/>
          <p:cNvSpPr txBox="1"/>
          <p:nvPr/>
        </p:nvSpPr>
        <p:spPr>
          <a:xfrm>
            <a:off x="193175" y="93025"/>
            <a:ext cx="8346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The Five Targets of Psychotropic Drugs</a:t>
            </a:r>
            <a:endParaRPr sz="1600" b="1"/>
          </a:p>
        </p:txBody>
      </p:sp>
      <p:pic>
        <p:nvPicPr>
          <p:cNvPr id="974" name="Google Shape;974;p72"/>
          <p:cNvPicPr preferRelativeResize="0"/>
          <p:nvPr/>
        </p:nvPicPr>
        <p:blipFill rotWithShape="1">
          <a:blip r:embed="rId3">
            <a:alphaModFix/>
          </a:blip>
          <a:srcRect b="45622"/>
          <a:stretch/>
        </p:blipFill>
        <p:spPr>
          <a:xfrm>
            <a:off x="331300" y="2413200"/>
            <a:ext cx="2771750" cy="615600"/>
          </a:xfrm>
          <a:prstGeom prst="rect">
            <a:avLst/>
          </a:prstGeom>
          <a:noFill/>
          <a:ln>
            <a:noFill/>
          </a:ln>
        </p:spPr>
      </p:pic>
      <p:pic>
        <p:nvPicPr>
          <p:cNvPr id="975" name="Google Shape;975;p72"/>
          <p:cNvPicPr preferRelativeResize="0"/>
          <p:nvPr/>
        </p:nvPicPr>
        <p:blipFill rotWithShape="1">
          <a:blip r:embed="rId4">
            <a:alphaModFix/>
          </a:blip>
          <a:srcRect b="30113"/>
          <a:stretch/>
        </p:blipFill>
        <p:spPr>
          <a:xfrm>
            <a:off x="394700" y="711200"/>
            <a:ext cx="2421405" cy="1286650"/>
          </a:xfrm>
          <a:prstGeom prst="rect">
            <a:avLst/>
          </a:prstGeom>
          <a:noFill/>
          <a:ln>
            <a:noFill/>
          </a:ln>
        </p:spPr>
      </p:pic>
      <p:sp>
        <p:nvSpPr>
          <p:cNvPr id="976" name="Google Shape;976;p72"/>
          <p:cNvSpPr txBox="1"/>
          <p:nvPr/>
        </p:nvSpPr>
        <p:spPr>
          <a:xfrm>
            <a:off x="3018475" y="846213"/>
            <a:ext cx="17184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G-protein linked receptor</a:t>
            </a:r>
            <a:endParaRPr b="1"/>
          </a:p>
          <a:p>
            <a:pPr marL="0" lvl="0" indent="0" algn="ctr" rtl="0">
              <a:spcBef>
                <a:spcPts val="0"/>
              </a:spcBef>
              <a:spcAft>
                <a:spcPts val="0"/>
              </a:spcAft>
              <a:buNone/>
            </a:pPr>
            <a:endParaRPr/>
          </a:p>
        </p:txBody>
      </p:sp>
      <p:sp>
        <p:nvSpPr>
          <p:cNvPr id="977" name="Google Shape;977;p72"/>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Shape 17153"/>
        <p:cNvGrpSpPr/>
        <p:nvPr/>
      </p:nvGrpSpPr>
      <p:grpSpPr>
        <a:xfrm>
          <a:off x="0" y="0"/>
          <a:ext cx="0" cy="0"/>
          <a:chOff x="0" y="0"/>
          <a:chExt cx="0" cy="0"/>
        </a:xfrm>
      </p:grpSpPr>
      <p:sp>
        <p:nvSpPr>
          <p:cNvPr id="17154" name="Google Shape;17154;p621"/>
          <p:cNvSpPr/>
          <p:nvPr/>
        </p:nvSpPr>
        <p:spPr>
          <a:xfrm>
            <a:off x="0" y="4779600"/>
            <a:ext cx="9144000" cy="363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5" name="Google Shape;17155;p621"/>
          <p:cNvSpPr txBox="1"/>
          <p:nvPr/>
        </p:nvSpPr>
        <p:spPr>
          <a:xfrm>
            <a:off x="481071" y="4743429"/>
            <a:ext cx="8254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rPr>
              <a:t>Gillman, P. K. (2011). CNS toxicity involving methylene blue: the exemplar for understanding and predicting drug interactions that precipitate serotonin toxicity. </a:t>
            </a:r>
            <a:r>
              <a:rPr lang="en" sz="800" i="1">
                <a:solidFill>
                  <a:schemeClr val="lt1"/>
                </a:solidFill>
              </a:rPr>
              <a:t>Journal of psychopharmacology</a:t>
            </a:r>
            <a:r>
              <a:rPr lang="en" sz="800">
                <a:solidFill>
                  <a:schemeClr val="lt1"/>
                </a:solidFill>
              </a:rPr>
              <a:t>, </a:t>
            </a:r>
            <a:r>
              <a:rPr lang="en" sz="800" i="1">
                <a:solidFill>
                  <a:schemeClr val="lt1"/>
                </a:solidFill>
              </a:rPr>
              <a:t>25</a:t>
            </a:r>
            <a:r>
              <a:rPr lang="en" sz="800">
                <a:solidFill>
                  <a:schemeClr val="lt1"/>
                </a:solidFill>
              </a:rPr>
              <a:t>(3), 429-436.</a:t>
            </a:r>
            <a:endParaRPr sz="1200">
              <a:solidFill>
                <a:schemeClr val="lt1"/>
              </a:solidFill>
            </a:endParaRPr>
          </a:p>
        </p:txBody>
      </p:sp>
      <p:grpSp>
        <p:nvGrpSpPr>
          <p:cNvPr id="17156" name="Google Shape;17156;p621"/>
          <p:cNvGrpSpPr/>
          <p:nvPr/>
        </p:nvGrpSpPr>
        <p:grpSpPr>
          <a:xfrm>
            <a:off x="481075" y="148700"/>
            <a:ext cx="5866477" cy="4508299"/>
            <a:chOff x="650375" y="127225"/>
            <a:chExt cx="5866477" cy="4508299"/>
          </a:xfrm>
        </p:grpSpPr>
        <p:pic>
          <p:nvPicPr>
            <p:cNvPr id="17157" name="Google Shape;17157;p621"/>
            <p:cNvPicPr preferRelativeResize="0"/>
            <p:nvPr/>
          </p:nvPicPr>
          <p:blipFill rotWithShape="1">
            <a:blip r:embed="rId3">
              <a:alphaModFix/>
            </a:blip>
            <a:srcRect t="4324"/>
            <a:stretch/>
          </p:blipFill>
          <p:spPr>
            <a:xfrm>
              <a:off x="650375" y="507975"/>
              <a:ext cx="5866477" cy="4127549"/>
            </a:xfrm>
            <a:prstGeom prst="rect">
              <a:avLst/>
            </a:prstGeom>
            <a:noFill/>
            <a:ln>
              <a:noFill/>
            </a:ln>
          </p:spPr>
        </p:pic>
        <p:sp>
          <p:nvSpPr>
            <p:cNvPr id="17158" name="Google Shape;17158;p621"/>
            <p:cNvSpPr txBox="1"/>
            <p:nvPr/>
          </p:nvSpPr>
          <p:spPr>
            <a:xfrm>
              <a:off x="714773" y="127225"/>
              <a:ext cx="5437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Serotonin toxicity - don’t say “serotonin syndrome”</a:t>
              </a:r>
              <a:endParaRPr sz="1200"/>
            </a:p>
          </p:txBody>
        </p:sp>
        <p:sp>
          <p:nvSpPr>
            <p:cNvPr id="17159" name="Google Shape;17159;p621"/>
            <p:cNvSpPr txBox="1"/>
            <p:nvPr/>
          </p:nvSpPr>
          <p:spPr>
            <a:xfrm>
              <a:off x="3046399" y="3797675"/>
              <a:ext cx="638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FF0000"/>
                  </a:solidFill>
                  <a:highlight>
                    <a:schemeClr val="lt1"/>
                  </a:highlight>
                </a:rPr>
                <a:t>MDMA</a:t>
              </a:r>
              <a:endParaRPr sz="600">
                <a:solidFill>
                  <a:srgbClr val="FF0000"/>
                </a:solidFill>
                <a:highlight>
                  <a:schemeClr val="lt1"/>
                </a:highlight>
              </a:endParaRPr>
            </a:p>
          </p:txBody>
        </p:sp>
        <p:sp>
          <p:nvSpPr>
            <p:cNvPr id="17160" name="Google Shape;17160;p621"/>
            <p:cNvSpPr txBox="1"/>
            <p:nvPr/>
          </p:nvSpPr>
          <p:spPr>
            <a:xfrm>
              <a:off x="4257721" y="3820280"/>
              <a:ext cx="1566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1"/>
                  </a:solidFill>
                  <a:highlight>
                    <a:schemeClr val="lt1"/>
                  </a:highlight>
                </a:rPr>
                <a:t>azapine</a:t>
              </a:r>
              <a:endParaRPr sz="400">
                <a:solidFill>
                  <a:schemeClr val="dk1"/>
                </a:solidFill>
                <a:highlight>
                  <a:schemeClr val="lt1"/>
                </a:highlight>
              </a:endParaRPr>
            </a:p>
          </p:txBody>
        </p:sp>
      </p:grpSp>
      <p:sp>
        <p:nvSpPr>
          <p:cNvPr id="17161" name="Google Shape;17161;p621"/>
          <p:cNvSpPr/>
          <p:nvPr/>
        </p:nvSpPr>
        <p:spPr>
          <a:xfrm rot="-5234481">
            <a:off x="5635769" y="904846"/>
            <a:ext cx="910055" cy="325918"/>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2" name="Google Shape;17162;p621"/>
          <p:cNvSpPr/>
          <p:nvPr/>
        </p:nvSpPr>
        <p:spPr>
          <a:xfrm rot="10790935">
            <a:off x="3321048" y="1493800"/>
            <a:ext cx="910203" cy="4134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3" name="Google Shape;17163;p621"/>
          <p:cNvSpPr/>
          <p:nvPr/>
        </p:nvSpPr>
        <p:spPr>
          <a:xfrm rot="10790580">
            <a:off x="4073622" y="4364350"/>
            <a:ext cx="1423205" cy="3099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164" name="Google Shape;17164;p621"/>
          <p:cNvGrpSpPr/>
          <p:nvPr/>
        </p:nvGrpSpPr>
        <p:grpSpPr>
          <a:xfrm>
            <a:off x="6347550" y="439919"/>
            <a:ext cx="2635900" cy="1489950"/>
            <a:chOff x="5810250" y="3583169"/>
            <a:chExt cx="2635900" cy="1489950"/>
          </a:xfrm>
        </p:grpSpPr>
        <p:pic>
          <p:nvPicPr>
            <p:cNvPr id="17165" name="Google Shape;17165;p621" descr="clipped result image"/>
            <p:cNvPicPr preferRelativeResize="0"/>
            <p:nvPr/>
          </p:nvPicPr>
          <p:blipFill rotWithShape="1">
            <a:blip r:embed="rId4">
              <a:alphaModFix/>
            </a:blip>
            <a:srcRect t="23308" b="-7"/>
            <a:stretch/>
          </p:blipFill>
          <p:spPr>
            <a:xfrm rot="-6543550">
              <a:off x="7708679" y="3927641"/>
              <a:ext cx="622103" cy="687376"/>
            </a:xfrm>
            <a:prstGeom prst="rect">
              <a:avLst/>
            </a:prstGeom>
            <a:noFill/>
            <a:ln>
              <a:noFill/>
            </a:ln>
          </p:spPr>
        </p:pic>
        <p:pic>
          <p:nvPicPr>
            <p:cNvPr id="17166" name="Google Shape;17166;p621" descr="Resultado de imagen para curved arrow png"/>
            <p:cNvPicPr preferRelativeResize="0"/>
            <p:nvPr/>
          </p:nvPicPr>
          <p:blipFill rotWithShape="1">
            <a:blip r:embed="rId5">
              <a:alphaModFix/>
            </a:blip>
            <a:srcRect/>
            <a:stretch/>
          </p:blipFill>
          <p:spPr>
            <a:xfrm rot="9751200">
              <a:off x="7722727" y="4166593"/>
              <a:ext cx="382087" cy="213483"/>
            </a:xfrm>
            <a:prstGeom prst="rect">
              <a:avLst/>
            </a:prstGeom>
            <a:noFill/>
            <a:ln>
              <a:noFill/>
            </a:ln>
          </p:spPr>
        </p:pic>
        <p:pic>
          <p:nvPicPr>
            <p:cNvPr id="17167" name="Google Shape;17167;p621"/>
            <p:cNvPicPr preferRelativeResize="0"/>
            <p:nvPr/>
          </p:nvPicPr>
          <p:blipFill rotWithShape="1">
            <a:blip r:embed="rId6">
              <a:alphaModFix/>
            </a:blip>
            <a:srcRect/>
            <a:stretch/>
          </p:blipFill>
          <p:spPr>
            <a:xfrm>
              <a:off x="5962847" y="3631529"/>
              <a:ext cx="1776780" cy="1441591"/>
            </a:xfrm>
            <a:prstGeom prst="rect">
              <a:avLst/>
            </a:prstGeom>
            <a:noFill/>
            <a:ln>
              <a:noFill/>
            </a:ln>
          </p:spPr>
        </p:pic>
        <p:pic>
          <p:nvPicPr>
            <p:cNvPr id="17168" name="Google Shape;17168;p621"/>
            <p:cNvPicPr preferRelativeResize="0"/>
            <p:nvPr/>
          </p:nvPicPr>
          <p:blipFill rotWithShape="1">
            <a:blip r:embed="rId7">
              <a:alphaModFix/>
            </a:blip>
            <a:srcRect/>
            <a:stretch/>
          </p:blipFill>
          <p:spPr>
            <a:xfrm>
              <a:off x="5865229" y="3583169"/>
              <a:ext cx="1749310" cy="1189807"/>
            </a:xfrm>
            <a:prstGeom prst="rect">
              <a:avLst/>
            </a:prstGeom>
            <a:noFill/>
            <a:ln>
              <a:noFill/>
            </a:ln>
          </p:spPr>
        </p:pic>
        <p:grpSp>
          <p:nvGrpSpPr>
            <p:cNvPr id="17169" name="Google Shape;17169;p621"/>
            <p:cNvGrpSpPr/>
            <p:nvPr/>
          </p:nvGrpSpPr>
          <p:grpSpPr>
            <a:xfrm>
              <a:off x="6417030" y="4316917"/>
              <a:ext cx="584073" cy="632872"/>
              <a:chOff x="2873225" y="3014350"/>
              <a:chExt cx="1472700" cy="1595745"/>
            </a:xfrm>
          </p:grpSpPr>
          <p:pic>
            <p:nvPicPr>
              <p:cNvPr id="17170" name="Google Shape;17170;p621" descr="Resultado de imagen para fire png"/>
              <p:cNvPicPr preferRelativeResize="0"/>
              <p:nvPr/>
            </p:nvPicPr>
            <p:blipFill rotWithShape="1">
              <a:blip r:embed="rId8">
                <a:alphaModFix amt="56000"/>
              </a:blip>
              <a:srcRect/>
              <a:stretch/>
            </p:blipFill>
            <p:spPr>
              <a:xfrm>
                <a:off x="2873225" y="3416568"/>
                <a:ext cx="1472700" cy="1193527"/>
              </a:xfrm>
              <a:prstGeom prst="rect">
                <a:avLst/>
              </a:prstGeom>
              <a:noFill/>
              <a:ln>
                <a:noFill/>
              </a:ln>
            </p:spPr>
          </p:pic>
          <p:pic>
            <p:nvPicPr>
              <p:cNvPr id="17171" name="Google Shape;17171;p621" descr="Resultado de imagen para steam hot water png"/>
              <p:cNvPicPr preferRelativeResize="0"/>
              <p:nvPr/>
            </p:nvPicPr>
            <p:blipFill rotWithShape="1">
              <a:blip r:embed="rId9">
                <a:alphaModFix amt="40000"/>
              </a:blip>
              <a:srcRect l="57763" b="29527"/>
              <a:stretch/>
            </p:blipFill>
            <p:spPr>
              <a:xfrm>
                <a:off x="3447951" y="3014350"/>
                <a:ext cx="605769" cy="1460170"/>
              </a:xfrm>
              <a:prstGeom prst="rect">
                <a:avLst/>
              </a:prstGeom>
              <a:noFill/>
              <a:ln>
                <a:noFill/>
              </a:ln>
            </p:spPr>
          </p:pic>
        </p:grpSp>
        <p:sp>
          <p:nvSpPr>
            <p:cNvPr id="17172" name="Google Shape;17172;p621"/>
            <p:cNvSpPr txBox="1"/>
            <p:nvPr/>
          </p:nvSpPr>
          <p:spPr>
            <a:xfrm>
              <a:off x="5810250" y="3783179"/>
              <a:ext cx="318900" cy="12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FFFFFF"/>
                  </a:solidFill>
                  <a:latin typeface="Arial"/>
                  <a:ea typeface="Arial"/>
                  <a:cs typeface="Arial"/>
                  <a:sym typeface="Arial"/>
                </a:rPr>
                <a:t>5-HT</a:t>
              </a:r>
              <a:endParaRPr sz="800" b="1" i="0" u="none" strike="noStrike" cap="none">
                <a:solidFill>
                  <a:srgbClr val="FFFFFF"/>
                </a:solidFill>
                <a:latin typeface="Arial"/>
                <a:ea typeface="Arial"/>
                <a:cs typeface="Arial"/>
                <a:sym typeface="Arial"/>
              </a:endParaRPr>
            </a:p>
          </p:txBody>
        </p:sp>
        <p:pic>
          <p:nvPicPr>
            <p:cNvPr id="17173" name="Google Shape;17173;p621" descr="Resultado de imagen para reflex hammer png"/>
            <p:cNvPicPr preferRelativeResize="0"/>
            <p:nvPr/>
          </p:nvPicPr>
          <p:blipFill rotWithShape="1">
            <a:blip r:embed="rId10">
              <a:alphaModFix/>
            </a:blip>
            <a:srcRect/>
            <a:stretch/>
          </p:blipFill>
          <p:spPr>
            <a:xfrm rot="9358927">
              <a:off x="7608942" y="4521636"/>
              <a:ext cx="598502" cy="374069"/>
            </a:xfrm>
            <a:prstGeom prst="rect">
              <a:avLst/>
            </a:prstGeom>
            <a:noFill/>
            <a:ln>
              <a:noFill/>
            </a:ln>
          </p:spPr>
        </p:pic>
      </p:gr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Shape 17177"/>
        <p:cNvGrpSpPr/>
        <p:nvPr/>
      </p:nvGrpSpPr>
      <p:grpSpPr>
        <a:xfrm>
          <a:off x="0" y="0"/>
          <a:ext cx="0" cy="0"/>
          <a:chOff x="0" y="0"/>
          <a:chExt cx="0" cy="0"/>
        </a:xfrm>
      </p:grpSpPr>
      <p:sp>
        <p:nvSpPr>
          <p:cNvPr id="17178" name="Google Shape;17178;p622"/>
          <p:cNvSpPr/>
          <p:nvPr/>
        </p:nvSpPr>
        <p:spPr>
          <a:xfrm>
            <a:off x="0" y="4779600"/>
            <a:ext cx="9144000" cy="363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9" name="Google Shape;17179;p622"/>
          <p:cNvSpPr txBox="1"/>
          <p:nvPr/>
        </p:nvSpPr>
        <p:spPr>
          <a:xfrm>
            <a:off x="481071" y="4743429"/>
            <a:ext cx="8254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rPr>
              <a:t>Gillman, P. K. (2011). CNS toxicity involving methylene blue: the exemplar for understanding and predicting drug interactions that precipitate serotonin toxicity. </a:t>
            </a:r>
            <a:r>
              <a:rPr lang="en" sz="800" i="1">
                <a:solidFill>
                  <a:schemeClr val="lt1"/>
                </a:solidFill>
              </a:rPr>
              <a:t>Journal of psychopharmacology</a:t>
            </a:r>
            <a:r>
              <a:rPr lang="en" sz="800">
                <a:solidFill>
                  <a:schemeClr val="lt1"/>
                </a:solidFill>
              </a:rPr>
              <a:t>, </a:t>
            </a:r>
            <a:r>
              <a:rPr lang="en" sz="800" i="1">
                <a:solidFill>
                  <a:schemeClr val="lt1"/>
                </a:solidFill>
              </a:rPr>
              <a:t>25</a:t>
            </a:r>
            <a:r>
              <a:rPr lang="en" sz="800">
                <a:solidFill>
                  <a:schemeClr val="lt1"/>
                </a:solidFill>
              </a:rPr>
              <a:t>(3), 429-436.</a:t>
            </a:r>
            <a:endParaRPr sz="1200">
              <a:solidFill>
                <a:schemeClr val="lt1"/>
              </a:solidFill>
            </a:endParaRPr>
          </a:p>
        </p:txBody>
      </p:sp>
      <p:grpSp>
        <p:nvGrpSpPr>
          <p:cNvPr id="17180" name="Google Shape;17180;p622"/>
          <p:cNvGrpSpPr/>
          <p:nvPr/>
        </p:nvGrpSpPr>
        <p:grpSpPr>
          <a:xfrm>
            <a:off x="481075" y="148700"/>
            <a:ext cx="5866477" cy="4508299"/>
            <a:chOff x="650375" y="127225"/>
            <a:chExt cx="5866477" cy="4508299"/>
          </a:xfrm>
        </p:grpSpPr>
        <p:pic>
          <p:nvPicPr>
            <p:cNvPr id="17181" name="Google Shape;17181;p622"/>
            <p:cNvPicPr preferRelativeResize="0"/>
            <p:nvPr/>
          </p:nvPicPr>
          <p:blipFill rotWithShape="1">
            <a:blip r:embed="rId3">
              <a:alphaModFix/>
            </a:blip>
            <a:srcRect t="4324"/>
            <a:stretch/>
          </p:blipFill>
          <p:spPr>
            <a:xfrm>
              <a:off x="650375" y="507975"/>
              <a:ext cx="5866477" cy="4127549"/>
            </a:xfrm>
            <a:prstGeom prst="rect">
              <a:avLst/>
            </a:prstGeom>
            <a:noFill/>
            <a:ln>
              <a:noFill/>
            </a:ln>
          </p:spPr>
        </p:pic>
        <p:sp>
          <p:nvSpPr>
            <p:cNvPr id="17182" name="Google Shape;17182;p622"/>
            <p:cNvSpPr txBox="1"/>
            <p:nvPr/>
          </p:nvSpPr>
          <p:spPr>
            <a:xfrm>
              <a:off x="714773" y="127225"/>
              <a:ext cx="5437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Serotonin toxicity - don’t say “serotonin syndrome”</a:t>
              </a:r>
              <a:endParaRPr sz="1200"/>
            </a:p>
          </p:txBody>
        </p:sp>
        <p:sp>
          <p:nvSpPr>
            <p:cNvPr id="17183" name="Google Shape;17183;p622"/>
            <p:cNvSpPr txBox="1"/>
            <p:nvPr/>
          </p:nvSpPr>
          <p:spPr>
            <a:xfrm>
              <a:off x="3046399" y="3797675"/>
              <a:ext cx="638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FF0000"/>
                  </a:solidFill>
                  <a:highlight>
                    <a:schemeClr val="lt1"/>
                  </a:highlight>
                </a:rPr>
                <a:t>MDMA</a:t>
              </a:r>
              <a:endParaRPr sz="600">
                <a:solidFill>
                  <a:srgbClr val="FF0000"/>
                </a:solidFill>
                <a:highlight>
                  <a:schemeClr val="lt1"/>
                </a:highlight>
              </a:endParaRPr>
            </a:p>
          </p:txBody>
        </p:sp>
        <p:sp>
          <p:nvSpPr>
            <p:cNvPr id="17184" name="Google Shape;17184;p622"/>
            <p:cNvSpPr txBox="1"/>
            <p:nvPr/>
          </p:nvSpPr>
          <p:spPr>
            <a:xfrm>
              <a:off x="4257721" y="3820280"/>
              <a:ext cx="1566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1"/>
                  </a:solidFill>
                  <a:highlight>
                    <a:schemeClr val="lt1"/>
                  </a:highlight>
                </a:rPr>
                <a:t>azapine</a:t>
              </a:r>
              <a:endParaRPr sz="400">
                <a:solidFill>
                  <a:schemeClr val="dk1"/>
                </a:solidFill>
                <a:highlight>
                  <a:schemeClr val="lt1"/>
                </a:highlight>
              </a:endParaRPr>
            </a:p>
          </p:txBody>
        </p:sp>
      </p:grpSp>
      <p:sp>
        <p:nvSpPr>
          <p:cNvPr id="17185" name="Google Shape;17185;p622"/>
          <p:cNvSpPr/>
          <p:nvPr/>
        </p:nvSpPr>
        <p:spPr>
          <a:xfrm rot="-5234481">
            <a:off x="5635769" y="904846"/>
            <a:ext cx="910055" cy="325918"/>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6" name="Google Shape;17186;p622"/>
          <p:cNvSpPr/>
          <p:nvPr/>
        </p:nvSpPr>
        <p:spPr>
          <a:xfrm rot="10790935">
            <a:off x="3321048" y="1493800"/>
            <a:ext cx="910203" cy="4134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7" name="Google Shape;17187;p622"/>
          <p:cNvSpPr/>
          <p:nvPr/>
        </p:nvSpPr>
        <p:spPr>
          <a:xfrm rot="10790580">
            <a:off x="4073622" y="4364350"/>
            <a:ext cx="1423205" cy="3099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8" name="Google Shape;17188;p622"/>
          <p:cNvSpPr/>
          <p:nvPr/>
        </p:nvSpPr>
        <p:spPr>
          <a:xfrm rot="10790464">
            <a:off x="1006574" y="1335524"/>
            <a:ext cx="432602" cy="4485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189" name="Google Shape;17189;p622"/>
          <p:cNvGrpSpPr/>
          <p:nvPr/>
        </p:nvGrpSpPr>
        <p:grpSpPr>
          <a:xfrm>
            <a:off x="6347550" y="439919"/>
            <a:ext cx="2635900" cy="1489950"/>
            <a:chOff x="5810250" y="3583169"/>
            <a:chExt cx="2635900" cy="1489950"/>
          </a:xfrm>
        </p:grpSpPr>
        <p:pic>
          <p:nvPicPr>
            <p:cNvPr id="17190" name="Google Shape;17190;p622" descr="clipped result image"/>
            <p:cNvPicPr preferRelativeResize="0"/>
            <p:nvPr/>
          </p:nvPicPr>
          <p:blipFill rotWithShape="1">
            <a:blip r:embed="rId4">
              <a:alphaModFix/>
            </a:blip>
            <a:srcRect t="23308" b="-7"/>
            <a:stretch/>
          </p:blipFill>
          <p:spPr>
            <a:xfrm rot="-6543550">
              <a:off x="7708679" y="3927641"/>
              <a:ext cx="622103" cy="687376"/>
            </a:xfrm>
            <a:prstGeom prst="rect">
              <a:avLst/>
            </a:prstGeom>
            <a:noFill/>
            <a:ln>
              <a:noFill/>
            </a:ln>
          </p:spPr>
        </p:pic>
        <p:pic>
          <p:nvPicPr>
            <p:cNvPr id="17191" name="Google Shape;17191;p622" descr="Resultado de imagen para curved arrow png"/>
            <p:cNvPicPr preferRelativeResize="0"/>
            <p:nvPr/>
          </p:nvPicPr>
          <p:blipFill rotWithShape="1">
            <a:blip r:embed="rId5">
              <a:alphaModFix/>
            </a:blip>
            <a:srcRect/>
            <a:stretch/>
          </p:blipFill>
          <p:spPr>
            <a:xfrm rot="9751200">
              <a:off x="7722727" y="4166593"/>
              <a:ext cx="382087" cy="213483"/>
            </a:xfrm>
            <a:prstGeom prst="rect">
              <a:avLst/>
            </a:prstGeom>
            <a:noFill/>
            <a:ln>
              <a:noFill/>
            </a:ln>
          </p:spPr>
        </p:pic>
        <p:pic>
          <p:nvPicPr>
            <p:cNvPr id="17192" name="Google Shape;17192;p622"/>
            <p:cNvPicPr preferRelativeResize="0"/>
            <p:nvPr/>
          </p:nvPicPr>
          <p:blipFill rotWithShape="1">
            <a:blip r:embed="rId6">
              <a:alphaModFix/>
            </a:blip>
            <a:srcRect/>
            <a:stretch/>
          </p:blipFill>
          <p:spPr>
            <a:xfrm>
              <a:off x="5962847" y="3631529"/>
              <a:ext cx="1776780" cy="1441591"/>
            </a:xfrm>
            <a:prstGeom prst="rect">
              <a:avLst/>
            </a:prstGeom>
            <a:noFill/>
            <a:ln>
              <a:noFill/>
            </a:ln>
          </p:spPr>
        </p:pic>
        <p:pic>
          <p:nvPicPr>
            <p:cNvPr id="17193" name="Google Shape;17193;p622"/>
            <p:cNvPicPr preferRelativeResize="0"/>
            <p:nvPr/>
          </p:nvPicPr>
          <p:blipFill rotWithShape="1">
            <a:blip r:embed="rId7">
              <a:alphaModFix/>
            </a:blip>
            <a:srcRect/>
            <a:stretch/>
          </p:blipFill>
          <p:spPr>
            <a:xfrm>
              <a:off x="5865229" y="3583169"/>
              <a:ext cx="1749310" cy="1189807"/>
            </a:xfrm>
            <a:prstGeom prst="rect">
              <a:avLst/>
            </a:prstGeom>
            <a:noFill/>
            <a:ln>
              <a:noFill/>
            </a:ln>
          </p:spPr>
        </p:pic>
        <p:grpSp>
          <p:nvGrpSpPr>
            <p:cNvPr id="17194" name="Google Shape;17194;p622"/>
            <p:cNvGrpSpPr/>
            <p:nvPr/>
          </p:nvGrpSpPr>
          <p:grpSpPr>
            <a:xfrm>
              <a:off x="6417030" y="4316917"/>
              <a:ext cx="584073" cy="632872"/>
              <a:chOff x="2873225" y="3014350"/>
              <a:chExt cx="1472700" cy="1595745"/>
            </a:xfrm>
          </p:grpSpPr>
          <p:pic>
            <p:nvPicPr>
              <p:cNvPr id="17195" name="Google Shape;17195;p622" descr="Resultado de imagen para fire png"/>
              <p:cNvPicPr preferRelativeResize="0"/>
              <p:nvPr/>
            </p:nvPicPr>
            <p:blipFill rotWithShape="1">
              <a:blip r:embed="rId8">
                <a:alphaModFix amt="56000"/>
              </a:blip>
              <a:srcRect/>
              <a:stretch/>
            </p:blipFill>
            <p:spPr>
              <a:xfrm>
                <a:off x="2873225" y="3416568"/>
                <a:ext cx="1472700" cy="1193527"/>
              </a:xfrm>
              <a:prstGeom prst="rect">
                <a:avLst/>
              </a:prstGeom>
              <a:noFill/>
              <a:ln>
                <a:noFill/>
              </a:ln>
            </p:spPr>
          </p:pic>
          <p:pic>
            <p:nvPicPr>
              <p:cNvPr id="17196" name="Google Shape;17196;p622" descr="Resultado de imagen para steam hot water png"/>
              <p:cNvPicPr preferRelativeResize="0"/>
              <p:nvPr/>
            </p:nvPicPr>
            <p:blipFill rotWithShape="1">
              <a:blip r:embed="rId9">
                <a:alphaModFix amt="40000"/>
              </a:blip>
              <a:srcRect l="57763" b="29527"/>
              <a:stretch/>
            </p:blipFill>
            <p:spPr>
              <a:xfrm>
                <a:off x="3447951" y="3014350"/>
                <a:ext cx="605769" cy="1460170"/>
              </a:xfrm>
              <a:prstGeom prst="rect">
                <a:avLst/>
              </a:prstGeom>
              <a:noFill/>
              <a:ln>
                <a:noFill/>
              </a:ln>
            </p:spPr>
          </p:pic>
        </p:grpSp>
        <p:sp>
          <p:nvSpPr>
            <p:cNvPr id="17197" name="Google Shape;17197;p622"/>
            <p:cNvSpPr txBox="1"/>
            <p:nvPr/>
          </p:nvSpPr>
          <p:spPr>
            <a:xfrm>
              <a:off x="5810250" y="3783179"/>
              <a:ext cx="318900" cy="12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FFFFFF"/>
                  </a:solidFill>
                  <a:latin typeface="Arial"/>
                  <a:ea typeface="Arial"/>
                  <a:cs typeface="Arial"/>
                  <a:sym typeface="Arial"/>
                </a:rPr>
                <a:t>5-HT</a:t>
              </a:r>
              <a:endParaRPr sz="800" b="1" i="0" u="none" strike="noStrike" cap="none">
                <a:solidFill>
                  <a:srgbClr val="FFFFFF"/>
                </a:solidFill>
                <a:latin typeface="Arial"/>
                <a:ea typeface="Arial"/>
                <a:cs typeface="Arial"/>
                <a:sym typeface="Arial"/>
              </a:endParaRPr>
            </a:p>
          </p:txBody>
        </p:sp>
        <p:pic>
          <p:nvPicPr>
            <p:cNvPr id="17198" name="Google Shape;17198;p622" descr="Resultado de imagen para reflex hammer png"/>
            <p:cNvPicPr preferRelativeResize="0"/>
            <p:nvPr/>
          </p:nvPicPr>
          <p:blipFill rotWithShape="1">
            <a:blip r:embed="rId10">
              <a:alphaModFix/>
            </a:blip>
            <a:srcRect/>
            <a:stretch/>
          </p:blipFill>
          <p:spPr>
            <a:xfrm rot="9358927">
              <a:off x="7608942" y="4521636"/>
              <a:ext cx="598502" cy="374069"/>
            </a:xfrm>
            <a:prstGeom prst="rect">
              <a:avLst/>
            </a:prstGeom>
            <a:noFill/>
            <a:ln>
              <a:noFill/>
            </a:ln>
          </p:spPr>
        </p:pic>
      </p:gr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Shape 17202"/>
        <p:cNvGrpSpPr/>
        <p:nvPr/>
      </p:nvGrpSpPr>
      <p:grpSpPr>
        <a:xfrm>
          <a:off x="0" y="0"/>
          <a:ext cx="0" cy="0"/>
          <a:chOff x="0" y="0"/>
          <a:chExt cx="0" cy="0"/>
        </a:xfrm>
      </p:grpSpPr>
      <p:sp>
        <p:nvSpPr>
          <p:cNvPr id="17203" name="Google Shape;17203;p623"/>
          <p:cNvSpPr/>
          <p:nvPr/>
        </p:nvSpPr>
        <p:spPr>
          <a:xfrm>
            <a:off x="0" y="4779600"/>
            <a:ext cx="9144000" cy="363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4" name="Google Shape;17204;p623"/>
          <p:cNvSpPr txBox="1"/>
          <p:nvPr/>
        </p:nvSpPr>
        <p:spPr>
          <a:xfrm>
            <a:off x="481071" y="4743429"/>
            <a:ext cx="8254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rPr>
              <a:t>Gillman, P. K. (2011). CNS toxicity involving methylene blue: the exemplar for understanding and predicting drug interactions that precipitate serotonin toxicity. </a:t>
            </a:r>
            <a:r>
              <a:rPr lang="en" sz="800" i="1">
                <a:solidFill>
                  <a:schemeClr val="lt1"/>
                </a:solidFill>
              </a:rPr>
              <a:t>Journal of psychopharmacology</a:t>
            </a:r>
            <a:r>
              <a:rPr lang="en" sz="800">
                <a:solidFill>
                  <a:schemeClr val="lt1"/>
                </a:solidFill>
              </a:rPr>
              <a:t>, </a:t>
            </a:r>
            <a:r>
              <a:rPr lang="en" sz="800" i="1">
                <a:solidFill>
                  <a:schemeClr val="lt1"/>
                </a:solidFill>
              </a:rPr>
              <a:t>25</a:t>
            </a:r>
            <a:r>
              <a:rPr lang="en" sz="800">
                <a:solidFill>
                  <a:schemeClr val="lt1"/>
                </a:solidFill>
              </a:rPr>
              <a:t>(3), 429-436.</a:t>
            </a:r>
            <a:endParaRPr sz="1200">
              <a:solidFill>
                <a:schemeClr val="lt1"/>
              </a:solidFill>
            </a:endParaRPr>
          </a:p>
        </p:txBody>
      </p:sp>
      <p:grpSp>
        <p:nvGrpSpPr>
          <p:cNvPr id="17205" name="Google Shape;17205;p623"/>
          <p:cNvGrpSpPr/>
          <p:nvPr/>
        </p:nvGrpSpPr>
        <p:grpSpPr>
          <a:xfrm>
            <a:off x="481075" y="148700"/>
            <a:ext cx="5866477" cy="4508299"/>
            <a:chOff x="650375" y="127225"/>
            <a:chExt cx="5866477" cy="4508299"/>
          </a:xfrm>
        </p:grpSpPr>
        <p:pic>
          <p:nvPicPr>
            <p:cNvPr id="17206" name="Google Shape;17206;p623"/>
            <p:cNvPicPr preferRelativeResize="0"/>
            <p:nvPr/>
          </p:nvPicPr>
          <p:blipFill rotWithShape="1">
            <a:blip r:embed="rId3">
              <a:alphaModFix/>
            </a:blip>
            <a:srcRect t="4324"/>
            <a:stretch/>
          </p:blipFill>
          <p:spPr>
            <a:xfrm>
              <a:off x="650375" y="507975"/>
              <a:ext cx="5866477" cy="4127549"/>
            </a:xfrm>
            <a:prstGeom prst="rect">
              <a:avLst/>
            </a:prstGeom>
            <a:noFill/>
            <a:ln>
              <a:noFill/>
            </a:ln>
          </p:spPr>
        </p:pic>
        <p:sp>
          <p:nvSpPr>
            <p:cNvPr id="17207" name="Google Shape;17207;p623"/>
            <p:cNvSpPr txBox="1"/>
            <p:nvPr/>
          </p:nvSpPr>
          <p:spPr>
            <a:xfrm>
              <a:off x="714773" y="127225"/>
              <a:ext cx="5437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Serotonin toxicity - don’t say “serotonin syndrome”</a:t>
              </a:r>
              <a:endParaRPr sz="1200"/>
            </a:p>
          </p:txBody>
        </p:sp>
        <p:sp>
          <p:nvSpPr>
            <p:cNvPr id="17208" name="Google Shape;17208;p623"/>
            <p:cNvSpPr txBox="1"/>
            <p:nvPr/>
          </p:nvSpPr>
          <p:spPr>
            <a:xfrm>
              <a:off x="3046399" y="3797675"/>
              <a:ext cx="638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FF0000"/>
                  </a:solidFill>
                  <a:highlight>
                    <a:schemeClr val="lt1"/>
                  </a:highlight>
                </a:rPr>
                <a:t>MDMA</a:t>
              </a:r>
              <a:endParaRPr sz="600">
                <a:solidFill>
                  <a:srgbClr val="FF0000"/>
                </a:solidFill>
                <a:highlight>
                  <a:schemeClr val="lt1"/>
                </a:highlight>
              </a:endParaRPr>
            </a:p>
          </p:txBody>
        </p:sp>
        <p:sp>
          <p:nvSpPr>
            <p:cNvPr id="17209" name="Google Shape;17209;p623"/>
            <p:cNvSpPr txBox="1"/>
            <p:nvPr/>
          </p:nvSpPr>
          <p:spPr>
            <a:xfrm>
              <a:off x="4257721" y="3820280"/>
              <a:ext cx="1566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1"/>
                  </a:solidFill>
                  <a:highlight>
                    <a:schemeClr val="lt1"/>
                  </a:highlight>
                </a:rPr>
                <a:t>azapine</a:t>
              </a:r>
              <a:endParaRPr sz="400">
                <a:solidFill>
                  <a:schemeClr val="dk1"/>
                </a:solidFill>
                <a:highlight>
                  <a:schemeClr val="lt1"/>
                </a:highlight>
              </a:endParaRPr>
            </a:p>
          </p:txBody>
        </p:sp>
      </p:grpSp>
      <p:sp>
        <p:nvSpPr>
          <p:cNvPr id="17210" name="Google Shape;17210;p623"/>
          <p:cNvSpPr/>
          <p:nvPr/>
        </p:nvSpPr>
        <p:spPr>
          <a:xfrm rot="-5234481">
            <a:off x="5635769" y="904846"/>
            <a:ext cx="910055" cy="325918"/>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1" name="Google Shape;17211;p623"/>
          <p:cNvSpPr/>
          <p:nvPr/>
        </p:nvSpPr>
        <p:spPr>
          <a:xfrm rot="10790935">
            <a:off x="3321048" y="1493800"/>
            <a:ext cx="910203" cy="4134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2" name="Google Shape;17212;p623"/>
          <p:cNvSpPr/>
          <p:nvPr/>
        </p:nvSpPr>
        <p:spPr>
          <a:xfrm rot="10790580">
            <a:off x="4073622" y="4364350"/>
            <a:ext cx="1423205" cy="3099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3" name="Google Shape;17213;p623"/>
          <p:cNvSpPr/>
          <p:nvPr/>
        </p:nvSpPr>
        <p:spPr>
          <a:xfrm rot="10790464">
            <a:off x="1006574" y="1335524"/>
            <a:ext cx="432602" cy="4485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4" name="Google Shape;17214;p623"/>
          <p:cNvSpPr/>
          <p:nvPr/>
        </p:nvSpPr>
        <p:spPr>
          <a:xfrm rot="10790007">
            <a:off x="772349" y="3793151"/>
            <a:ext cx="619203" cy="5493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15" name="Google Shape;17215;p623"/>
          <p:cNvGrpSpPr/>
          <p:nvPr/>
        </p:nvGrpSpPr>
        <p:grpSpPr>
          <a:xfrm>
            <a:off x="6967420" y="226175"/>
            <a:ext cx="3214699" cy="4517251"/>
            <a:chOff x="6910270" y="0"/>
            <a:chExt cx="3214699" cy="4517251"/>
          </a:xfrm>
        </p:grpSpPr>
        <p:pic>
          <p:nvPicPr>
            <p:cNvPr id="17216" name="Google Shape;17216;p623"/>
            <p:cNvPicPr preferRelativeResize="0"/>
            <p:nvPr/>
          </p:nvPicPr>
          <p:blipFill rotWithShape="1">
            <a:blip r:embed="rId4">
              <a:alphaModFix/>
            </a:blip>
            <a:srcRect r="45825"/>
            <a:stretch/>
          </p:blipFill>
          <p:spPr>
            <a:xfrm rot="426104">
              <a:off x="7164570" y="128816"/>
              <a:ext cx="2348202" cy="4259618"/>
            </a:xfrm>
            <a:prstGeom prst="rect">
              <a:avLst/>
            </a:prstGeom>
            <a:noFill/>
            <a:ln>
              <a:noFill/>
            </a:ln>
          </p:spPr>
        </p:pic>
        <p:pic>
          <p:nvPicPr>
            <p:cNvPr id="17217" name="Google Shape;17217;p623"/>
            <p:cNvPicPr preferRelativeResize="0"/>
            <p:nvPr/>
          </p:nvPicPr>
          <p:blipFill rotWithShape="1">
            <a:blip r:embed="rId4">
              <a:alphaModFix/>
            </a:blip>
            <a:srcRect l="35578" t="59533" r="28475" b="29966"/>
            <a:stretch/>
          </p:blipFill>
          <p:spPr>
            <a:xfrm rot="426098">
              <a:off x="8545191" y="2220701"/>
              <a:ext cx="1558107" cy="447279"/>
            </a:xfrm>
            <a:prstGeom prst="rect">
              <a:avLst/>
            </a:prstGeom>
            <a:noFill/>
            <a:ln>
              <a:noFill/>
            </a:ln>
          </p:spPr>
        </p:pic>
      </p:grpSp>
      <p:sp>
        <p:nvSpPr>
          <p:cNvPr id="17218" name="Google Shape;17218;p623"/>
          <p:cNvSpPr txBox="1"/>
          <p:nvPr/>
        </p:nvSpPr>
        <p:spPr>
          <a:xfrm>
            <a:off x="6395174" y="148700"/>
            <a:ext cx="19302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For life-threatening serotonin toxicity, other serotonergic effects don’t count.</a:t>
            </a:r>
            <a:endParaRPr sz="1200"/>
          </a:p>
          <a:p>
            <a:pPr marL="0" lvl="0" indent="0" algn="l" rtl="0">
              <a:spcBef>
                <a:spcPts val="0"/>
              </a:spcBef>
              <a:spcAft>
                <a:spcPts val="0"/>
              </a:spcAft>
              <a:buNone/>
            </a:pPr>
            <a:endParaRPr sz="1200"/>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Shape 17222"/>
        <p:cNvGrpSpPr/>
        <p:nvPr/>
      </p:nvGrpSpPr>
      <p:grpSpPr>
        <a:xfrm>
          <a:off x="0" y="0"/>
          <a:ext cx="0" cy="0"/>
          <a:chOff x="0" y="0"/>
          <a:chExt cx="0" cy="0"/>
        </a:xfrm>
      </p:grpSpPr>
      <p:sp>
        <p:nvSpPr>
          <p:cNvPr id="17223" name="Google Shape;17223;p624"/>
          <p:cNvSpPr/>
          <p:nvPr/>
        </p:nvSpPr>
        <p:spPr>
          <a:xfrm>
            <a:off x="0" y="4779600"/>
            <a:ext cx="9144000" cy="363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4" name="Google Shape;17224;p624"/>
          <p:cNvSpPr txBox="1"/>
          <p:nvPr/>
        </p:nvSpPr>
        <p:spPr>
          <a:xfrm>
            <a:off x="481071" y="4743429"/>
            <a:ext cx="8254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rPr>
              <a:t>Gillman, P. K. (2011). CNS toxicity involving methylene blue: the exemplar for understanding and predicting drug interactions that precipitate serotonin toxicity. </a:t>
            </a:r>
            <a:r>
              <a:rPr lang="en" sz="800" i="1">
                <a:solidFill>
                  <a:schemeClr val="lt1"/>
                </a:solidFill>
              </a:rPr>
              <a:t>Journal of psychopharmacology</a:t>
            </a:r>
            <a:r>
              <a:rPr lang="en" sz="800">
                <a:solidFill>
                  <a:schemeClr val="lt1"/>
                </a:solidFill>
              </a:rPr>
              <a:t>, </a:t>
            </a:r>
            <a:r>
              <a:rPr lang="en" sz="800" i="1">
                <a:solidFill>
                  <a:schemeClr val="lt1"/>
                </a:solidFill>
              </a:rPr>
              <a:t>25</a:t>
            </a:r>
            <a:r>
              <a:rPr lang="en" sz="800">
                <a:solidFill>
                  <a:schemeClr val="lt1"/>
                </a:solidFill>
              </a:rPr>
              <a:t>(3), 429-436.</a:t>
            </a:r>
            <a:endParaRPr sz="1200">
              <a:solidFill>
                <a:schemeClr val="lt1"/>
              </a:solidFill>
            </a:endParaRPr>
          </a:p>
        </p:txBody>
      </p:sp>
      <p:grpSp>
        <p:nvGrpSpPr>
          <p:cNvPr id="17225" name="Google Shape;17225;p624"/>
          <p:cNvGrpSpPr/>
          <p:nvPr/>
        </p:nvGrpSpPr>
        <p:grpSpPr>
          <a:xfrm>
            <a:off x="481075" y="148700"/>
            <a:ext cx="5866477" cy="4508299"/>
            <a:chOff x="650375" y="127225"/>
            <a:chExt cx="5866477" cy="4508299"/>
          </a:xfrm>
        </p:grpSpPr>
        <p:pic>
          <p:nvPicPr>
            <p:cNvPr id="17226" name="Google Shape;17226;p624"/>
            <p:cNvPicPr preferRelativeResize="0"/>
            <p:nvPr/>
          </p:nvPicPr>
          <p:blipFill rotWithShape="1">
            <a:blip r:embed="rId3">
              <a:alphaModFix/>
            </a:blip>
            <a:srcRect t="4324"/>
            <a:stretch/>
          </p:blipFill>
          <p:spPr>
            <a:xfrm>
              <a:off x="650375" y="507975"/>
              <a:ext cx="5866477" cy="4127549"/>
            </a:xfrm>
            <a:prstGeom prst="rect">
              <a:avLst/>
            </a:prstGeom>
            <a:noFill/>
            <a:ln>
              <a:noFill/>
            </a:ln>
          </p:spPr>
        </p:pic>
        <p:sp>
          <p:nvSpPr>
            <p:cNvPr id="17227" name="Google Shape;17227;p624"/>
            <p:cNvSpPr txBox="1"/>
            <p:nvPr/>
          </p:nvSpPr>
          <p:spPr>
            <a:xfrm>
              <a:off x="714773" y="127225"/>
              <a:ext cx="5437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Serotonin toxicity - don’t say “serotonin syndrome”</a:t>
              </a:r>
              <a:endParaRPr sz="1200"/>
            </a:p>
          </p:txBody>
        </p:sp>
        <p:sp>
          <p:nvSpPr>
            <p:cNvPr id="17228" name="Google Shape;17228;p624"/>
            <p:cNvSpPr txBox="1"/>
            <p:nvPr/>
          </p:nvSpPr>
          <p:spPr>
            <a:xfrm>
              <a:off x="3046399" y="3797675"/>
              <a:ext cx="638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FF0000"/>
                  </a:solidFill>
                  <a:highlight>
                    <a:schemeClr val="lt1"/>
                  </a:highlight>
                </a:rPr>
                <a:t>MDMA</a:t>
              </a:r>
              <a:endParaRPr sz="600">
                <a:solidFill>
                  <a:srgbClr val="FF0000"/>
                </a:solidFill>
                <a:highlight>
                  <a:schemeClr val="lt1"/>
                </a:highlight>
              </a:endParaRPr>
            </a:p>
          </p:txBody>
        </p:sp>
        <p:sp>
          <p:nvSpPr>
            <p:cNvPr id="17229" name="Google Shape;17229;p624"/>
            <p:cNvSpPr txBox="1"/>
            <p:nvPr/>
          </p:nvSpPr>
          <p:spPr>
            <a:xfrm>
              <a:off x="4257721" y="3820280"/>
              <a:ext cx="1566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1"/>
                  </a:solidFill>
                  <a:highlight>
                    <a:schemeClr val="lt1"/>
                  </a:highlight>
                </a:rPr>
                <a:t>azapine</a:t>
              </a:r>
              <a:endParaRPr sz="400">
                <a:solidFill>
                  <a:schemeClr val="dk1"/>
                </a:solidFill>
                <a:highlight>
                  <a:schemeClr val="lt1"/>
                </a:highlight>
              </a:endParaRPr>
            </a:p>
          </p:txBody>
        </p:sp>
      </p:grpSp>
      <p:sp>
        <p:nvSpPr>
          <p:cNvPr id="17230" name="Google Shape;17230;p624"/>
          <p:cNvSpPr/>
          <p:nvPr/>
        </p:nvSpPr>
        <p:spPr>
          <a:xfrm rot="-5234481">
            <a:off x="5635769" y="904846"/>
            <a:ext cx="910055" cy="325918"/>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1" name="Google Shape;17231;p624"/>
          <p:cNvSpPr/>
          <p:nvPr/>
        </p:nvSpPr>
        <p:spPr>
          <a:xfrm rot="10790935">
            <a:off x="3321048" y="1493800"/>
            <a:ext cx="910203" cy="4134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2" name="Google Shape;17232;p624"/>
          <p:cNvSpPr/>
          <p:nvPr/>
        </p:nvSpPr>
        <p:spPr>
          <a:xfrm rot="10790580">
            <a:off x="4073622" y="4364350"/>
            <a:ext cx="1423205" cy="3099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3" name="Google Shape;17233;p624"/>
          <p:cNvSpPr/>
          <p:nvPr/>
        </p:nvSpPr>
        <p:spPr>
          <a:xfrm rot="10790464">
            <a:off x="1006574" y="1335524"/>
            <a:ext cx="432602" cy="4485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4" name="Google Shape;17234;p624"/>
          <p:cNvSpPr/>
          <p:nvPr/>
        </p:nvSpPr>
        <p:spPr>
          <a:xfrm rot="10790007">
            <a:off x="772349" y="3793151"/>
            <a:ext cx="619203" cy="5493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35" name="Google Shape;17235;p624"/>
          <p:cNvGrpSpPr/>
          <p:nvPr/>
        </p:nvGrpSpPr>
        <p:grpSpPr>
          <a:xfrm>
            <a:off x="6967420" y="226175"/>
            <a:ext cx="3214699" cy="4517251"/>
            <a:chOff x="6910270" y="0"/>
            <a:chExt cx="3214699" cy="4517251"/>
          </a:xfrm>
        </p:grpSpPr>
        <p:pic>
          <p:nvPicPr>
            <p:cNvPr id="17236" name="Google Shape;17236;p624"/>
            <p:cNvPicPr preferRelativeResize="0"/>
            <p:nvPr/>
          </p:nvPicPr>
          <p:blipFill rotWithShape="1">
            <a:blip r:embed="rId4">
              <a:alphaModFix/>
            </a:blip>
            <a:srcRect r="45825"/>
            <a:stretch/>
          </p:blipFill>
          <p:spPr>
            <a:xfrm rot="426104">
              <a:off x="7164570" y="128816"/>
              <a:ext cx="2348202" cy="4259618"/>
            </a:xfrm>
            <a:prstGeom prst="rect">
              <a:avLst/>
            </a:prstGeom>
            <a:noFill/>
            <a:ln>
              <a:noFill/>
            </a:ln>
          </p:spPr>
        </p:pic>
        <p:pic>
          <p:nvPicPr>
            <p:cNvPr id="17237" name="Google Shape;17237;p624"/>
            <p:cNvPicPr preferRelativeResize="0"/>
            <p:nvPr/>
          </p:nvPicPr>
          <p:blipFill rotWithShape="1">
            <a:blip r:embed="rId4">
              <a:alphaModFix/>
            </a:blip>
            <a:srcRect l="35578" t="59533" r="28475" b="29966"/>
            <a:stretch/>
          </p:blipFill>
          <p:spPr>
            <a:xfrm rot="426098">
              <a:off x="8545191" y="2220701"/>
              <a:ext cx="1558107" cy="447279"/>
            </a:xfrm>
            <a:prstGeom prst="rect">
              <a:avLst/>
            </a:prstGeom>
            <a:noFill/>
            <a:ln>
              <a:noFill/>
            </a:ln>
          </p:spPr>
        </p:pic>
      </p:grpSp>
      <p:sp>
        <p:nvSpPr>
          <p:cNvPr id="17238" name="Google Shape;17238;p624"/>
          <p:cNvSpPr txBox="1"/>
          <p:nvPr/>
        </p:nvSpPr>
        <p:spPr>
          <a:xfrm>
            <a:off x="6395174" y="148700"/>
            <a:ext cx="1930200" cy="184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For life-threatening serotonin toxicity, other serotonergic effects don’t count.</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It has to be</a:t>
            </a:r>
            <a:endParaRPr sz="1200"/>
          </a:p>
          <a:p>
            <a:pPr marL="0" lvl="0" indent="0" algn="l" rtl="0">
              <a:spcBef>
                <a:spcPts val="0"/>
              </a:spcBef>
              <a:spcAft>
                <a:spcPts val="0"/>
              </a:spcAft>
              <a:buNone/>
            </a:pPr>
            <a:r>
              <a:rPr lang="en" sz="1200"/>
              <a:t>an overload</a:t>
            </a:r>
            <a:endParaRPr sz="1200"/>
          </a:p>
          <a:p>
            <a:pPr marL="0" lvl="0" indent="0" algn="l" rtl="0">
              <a:spcBef>
                <a:spcPts val="0"/>
              </a:spcBef>
              <a:spcAft>
                <a:spcPts val="0"/>
              </a:spcAft>
              <a:buNone/>
            </a:pPr>
            <a:r>
              <a:rPr lang="en" sz="1200"/>
              <a:t>of actual </a:t>
            </a:r>
            <a:endParaRPr sz="1200"/>
          </a:p>
          <a:p>
            <a:pPr marL="0" lvl="0" indent="0" algn="l" rtl="0">
              <a:spcBef>
                <a:spcPts val="0"/>
              </a:spcBef>
              <a:spcAft>
                <a:spcPts val="0"/>
              </a:spcAft>
              <a:buNone/>
            </a:pPr>
            <a:r>
              <a:rPr lang="en" sz="1200"/>
              <a:t>serotonin.</a:t>
            </a:r>
            <a:endParaRPr sz="1200"/>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Shape 17242"/>
        <p:cNvGrpSpPr/>
        <p:nvPr/>
      </p:nvGrpSpPr>
      <p:grpSpPr>
        <a:xfrm>
          <a:off x="0" y="0"/>
          <a:ext cx="0" cy="0"/>
          <a:chOff x="0" y="0"/>
          <a:chExt cx="0" cy="0"/>
        </a:xfrm>
      </p:grpSpPr>
      <p:sp>
        <p:nvSpPr>
          <p:cNvPr id="17243" name="Google Shape;17243;p625"/>
          <p:cNvSpPr/>
          <p:nvPr/>
        </p:nvSpPr>
        <p:spPr>
          <a:xfrm>
            <a:off x="0" y="4779600"/>
            <a:ext cx="9144000" cy="363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4" name="Google Shape;17244;p625"/>
          <p:cNvSpPr txBox="1"/>
          <p:nvPr/>
        </p:nvSpPr>
        <p:spPr>
          <a:xfrm>
            <a:off x="481071" y="4743429"/>
            <a:ext cx="8254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rPr>
              <a:t>Gillman, P. K. (2011). CNS toxicity involving methylene blue: the exemplar for understanding and predicting drug interactions that precipitate serotonin toxicity. </a:t>
            </a:r>
            <a:r>
              <a:rPr lang="en" sz="800" i="1">
                <a:solidFill>
                  <a:schemeClr val="lt1"/>
                </a:solidFill>
              </a:rPr>
              <a:t>Journal of psychopharmacology</a:t>
            </a:r>
            <a:r>
              <a:rPr lang="en" sz="800">
                <a:solidFill>
                  <a:schemeClr val="lt1"/>
                </a:solidFill>
              </a:rPr>
              <a:t>, </a:t>
            </a:r>
            <a:r>
              <a:rPr lang="en" sz="800" i="1">
                <a:solidFill>
                  <a:schemeClr val="lt1"/>
                </a:solidFill>
              </a:rPr>
              <a:t>25</a:t>
            </a:r>
            <a:r>
              <a:rPr lang="en" sz="800">
                <a:solidFill>
                  <a:schemeClr val="lt1"/>
                </a:solidFill>
              </a:rPr>
              <a:t>(3), 429-436.</a:t>
            </a:r>
            <a:endParaRPr sz="1200">
              <a:solidFill>
                <a:schemeClr val="lt1"/>
              </a:solidFill>
            </a:endParaRPr>
          </a:p>
        </p:txBody>
      </p:sp>
      <p:grpSp>
        <p:nvGrpSpPr>
          <p:cNvPr id="17245" name="Google Shape;17245;p625"/>
          <p:cNvGrpSpPr/>
          <p:nvPr/>
        </p:nvGrpSpPr>
        <p:grpSpPr>
          <a:xfrm>
            <a:off x="481075" y="148700"/>
            <a:ext cx="5866477" cy="4508299"/>
            <a:chOff x="650375" y="127225"/>
            <a:chExt cx="5866477" cy="4508299"/>
          </a:xfrm>
        </p:grpSpPr>
        <p:pic>
          <p:nvPicPr>
            <p:cNvPr id="17246" name="Google Shape;17246;p625"/>
            <p:cNvPicPr preferRelativeResize="0"/>
            <p:nvPr/>
          </p:nvPicPr>
          <p:blipFill rotWithShape="1">
            <a:blip r:embed="rId3">
              <a:alphaModFix/>
            </a:blip>
            <a:srcRect t="4324"/>
            <a:stretch/>
          </p:blipFill>
          <p:spPr>
            <a:xfrm>
              <a:off x="650375" y="507975"/>
              <a:ext cx="5866477" cy="4127549"/>
            </a:xfrm>
            <a:prstGeom prst="rect">
              <a:avLst/>
            </a:prstGeom>
            <a:noFill/>
            <a:ln>
              <a:noFill/>
            </a:ln>
          </p:spPr>
        </p:pic>
        <p:sp>
          <p:nvSpPr>
            <p:cNvPr id="17247" name="Google Shape;17247;p625"/>
            <p:cNvSpPr txBox="1"/>
            <p:nvPr/>
          </p:nvSpPr>
          <p:spPr>
            <a:xfrm>
              <a:off x="714773" y="127225"/>
              <a:ext cx="5437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Serotonin toxicity - don’t say “serotonin syndrome”</a:t>
              </a:r>
              <a:endParaRPr sz="1200"/>
            </a:p>
          </p:txBody>
        </p:sp>
        <p:sp>
          <p:nvSpPr>
            <p:cNvPr id="17248" name="Google Shape;17248;p625"/>
            <p:cNvSpPr txBox="1"/>
            <p:nvPr/>
          </p:nvSpPr>
          <p:spPr>
            <a:xfrm>
              <a:off x="3046399" y="3797675"/>
              <a:ext cx="638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FF0000"/>
                  </a:solidFill>
                  <a:highlight>
                    <a:schemeClr val="lt1"/>
                  </a:highlight>
                </a:rPr>
                <a:t>MDMA</a:t>
              </a:r>
              <a:endParaRPr sz="600">
                <a:solidFill>
                  <a:srgbClr val="FF0000"/>
                </a:solidFill>
                <a:highlight>
                  <a:schemeClr val="lt1"/>
                </a:highlight>
              </a:endParaRPr>
            </a:p>
          </p:txBody>
        </p:sp>
        <p:sp>
          <p:nvSpPr>
            <p:cNvPr id="17249" name="Google Shape;17249;p625"/>
            <p:cNvSpPr txBox="1"/>
            <p:nvPr/>
          </p:nvSpPr>
          <p:spPr>
            <a:xfrm>
              <a:off x="4257721" y="3820280"/>
              <a:ext cx="1566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1"/>
                  </a:solidFill>
                  <a:highlight>
                    <a:schemeClr val="lt1"/>
                  </a:highlight>
                </a:rPr>
                <a:t>azapine</a:t>
              </a:r>
              <a:endParaRPr sz="400">
                <a:solidFill>
                  <a:schemeClr val="dk1"/>
                </a:solidFill>
                <a:highlight>
                  <a:schemeClr val="lt1"/>
                </a:highlight>
              </a:endParaRPr>
            </a:p>
          </p:txBody>
        </p:sp>
      </p:grpSp>
      <p:sp>
        <p:nvSpPr>
          <p:cNvPr id="17250" name="Google Shape;17250;p625"/>
          <p:cNvSpPr/>
          <p:nvPr/>
        </p:nvSpPr>
        <p:spPr>
          <a:xfrm rot="-5234481">
            <a:off x="5635769" y="904846"/>
            <a:ext cx="910055" cy="325918"/>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1" name="Google Shape;17251;p625"/>
          <p:cNvSpPr/>
          <p:nvPr/>
        </p:nvSpPr>
        <p:spPr>
          <a:xfrm rot="10790935">
            <a:off x="3321048" y="1493800"/>
            <a:ext cx="910203" cy="4134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2" name="Google Shape;17252;p625"/>
          <p:cNvSpPr/>
          <p:nvPr/>
        </p:nvSpPr>
        <p:spPr>
          <a:xfrm rot="10790580">
            <a:off x="4073622" y="4364350"/>
            <a:ext cx="1423205" cy="3099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3" name="Google Shape;17253;p625"/>
          <p:cNvSpPr/>
          <p:nvPr/>
        </p:nvSpPr>
        <p:spPr>
          <a:xfrm rot="10790464">
            <a:off x="1006574" y="1335524"/>
            <a:ext cx="432602" cy="4485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4" name="Google Shape;17254;p625"/>
          <p:cNvSpPr/>
          <p:nvPr/>
        </p:nvSpPr>
        <p:spPr>
          <a:xfrm rot="10790007">
            <a:off x="772349" y="3793151"/>
            <a:ext cx="619203" cy="5493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5" name="Google Shape;17255;p625"/>
          <p:cNvSpPr txBox="1"/>
          <p:nvPr/>
        </p:nvSpPr>
        <p:spPr>
          <a:xfrm>
            <a:off x="6805074" y="215375"/>
            <a:ext cx="19302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For life-threatening serotonin toxicity, other serotonergic effects don’t count.</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It has to be an overload</a:t>
            </a:r>
            <a:endParaRPr sz="1200"/>
          </a:p>
          <a:p>
            <a:pPr marL="0" lvl="0" indent="0" algn="l" rtl="0">
              <a:spcBef>
                <a:spcPts val="0"/>
              </a:spcBef>
              <a:spcAft>
                <a:spcPts val="0"/>
              </a:spcAft>
              <a:buNone/>
            </a:pPr>
            <a:r>
              <a:rPr lang="en" sz="1200"/>
              <a:t>of actual serotonin.</a:t>
            </a:r>
            <a:endParaRPr sz="1200"/>
          </a:p>
        </p:txBody>
      </p:sp>
      <p:pic>
        <p:nvPicPr>
          <p:cNvPr id="17256" name="Google Shape;17256;p625"/>
          <p:cNvPicPr preferRelativeResize="0"/>
          <p:nvPr/>
        </p:nvPicPr>
        <p:blipFill>
          <a:blip r:embed="rId4">
            <a:alphaModFix/>
          </a:blip>
          <a:stretch>
            <a:fillRect/>
          </a:stretch>
        </p:blipFill>
        <p:spPr>
          <a:xfrm>
            <a:off x="7350511" y="1692875"/>
            <a:ext cx="1547266" cy="1364105"/>
          </a:xfrm>
          <a:prstGeom prst="rect">
            <a:avLst/>
          </a:prstGeom>
          <a:noFill/>
          <a:ln>
            <a:noFill/>
          </a:ln>
        </p:spPr>
      </p:pic>
      <p:pic>
        <p:nvPicPr>
          <p:cNvPr id="17257" name="Google Shape;17257;p625"/>
          <p:cNvPicPr preferRelativeResize="0"/>
          <p:nvPr/>
        </p:nvPicPr>
        <p:blipFill>
          <a:blip r:embed="rId5">
            <a:alphaModFix/>
          </a:blip>
          <a:stretch>
            <a:fillRect/>
          </a:stretch>
        </p:blipFill>
        <p:spPr>
          <a:xfrm>
            <a:off x="6635499" y="2708256"/>
            <a:ext cx="1173700" cy="1219350"/>
          </a:xfrm>
          <a:prstGeom prst="rect">
            <a:avLst/>
          </a:prstGeom>
          <a:noFill/>
          <a:ln>
            <a:noFill/>
          </a:ln>
        </p:spPr>
      </p:pic>
      <p:pic>
        <p:nvPicPr>
          <p:cNvPr id="17258" name="Google Shape;17258;p625"/>
          <p:cNvPicPr preferRelativeResize="0"/>
          <p:nvPr/>
        </p:nvPicPr>
        <p:blipFill>
          <a:blip r:embed="rId5">
            <a:alphaModFix/>
          </a:blip>
          <a:stretch>
            <a:fillRect/>
          </a:stretch>
        </p:blipFill>
        <p:spPr>
          <a:xfrm>
            <a:off x="6347549" y="3524081"/>
            <a:ext cx="1173700" cy="1219350"/>
          </a:xfrm>
          <a:prstGeom prst="rect">
            <a:avLst/>
          </a:prstGeom>
          <a:noFill/>
          <a:ln>
            <a:noFill/>
          </a:ln>
        </p:spPr>
      </p:pic>
      <p:pic>
        <p:nvPicPr>
          <p:cNvPr id="17259" name="Google Shape;17259;p625"/>
          <p:cNvPicPr preferRelativeResize="0"/>
          <p:nvPr/>
        </p:nvPicPr>
        <p:blipFill>
          <a:blip r:embed="rId5">
            <a:alphaModFix/>
          </a:blip>
          <a:stretch>
            <a:fillRect/>
          </a:stretch>
        </p:blipFill>
        <p:spPr>
          <a:xfrm>
            <a:off x="6275449" y="3143043"/>
            <a:ext cx="1173700" cy="1219350"/>
          </a:xfrm>
          <a:prstGeom prst="rect">
            <a:avLst/>
          </a:prstGeom>
          <a:noFill/>
          <a:ln>
            <a:noFill/>
          </a:ln>
        </p:spPr>
      </p:pic>
      <p:pic>
        <p:nvPicPr>
          <p:cNvPr id="17260" name="Google Shape;17260;p625"/>
          <p:cNvPicPr preferRelativeResize="0"/>
          <p:nvPr/>
        </p:nvPicPr>
        <p:blipFill>
          <a:blip r:embed="rId5">
            <a:alphaModFix/>
          </a:blip>
          <a:stretch>
            <a:fillRect/>
          </a:stretch>
        </p:blipFill>
        <p:spPr>
          <a:xfrm>
            <a:off x="6461849" y="3009731"/>
            <a:ext cx="1173700" cy="1219350"/>
          </a:xfrm>
          <a:prstGeom prst="rect">
            <a:avLst/>
          </a:prstGeom>
          <a:noFill/>
          <a:ln>
            <a:noFill/>
          </a:ln>
        </p:spPr>
      </p:pic>
      <p:pic>
        <p:nvPicPr>
          <p:cNvPr id="17261" name="Google Shape;17261;p625"/>
          <p:cNvPicPr preferRelativeResize="0"/>
          <p:nvPr/>
        </p:nvPicPr>
        <p:blipFill>
          <a:blip r:embed="rId5">
            <a:alphaModFix/>
          </a:blip>
          <a:stretch>
            <a:fillRect/>
          </a:stretch>
        </p:blipFill>
        <p:spPr>
          <a:xfrm>
            <a:off x="5861774" y="3352631"/>
            <a:ext cx="1173700" cy="1219350"/>
          </a:xfrm>
          <a:prstGeom prst="rect">
            <a:avLst/>
          </a:prstGeom>
          <a:noFill/>
          <a:ln>
            <a:noFill/>
          </a:ln>
        </p:spPr>
      </p:pic>
      <p:pic>
        <p:nvPicPr>
          <p:cNvPr id="17262" name="Google Shape;17262;p625"/>
          <p:cNvPicPr preferRelativeResize="0"/>
          <p:nvPr/>
        </p:nvPicPr>
        <p:blipFill>
          <a:blip r:embed="rId5">
            <a:alphaModFix/>
          </a:blip>
          <a:stretch>
            <a:fillRect/>
          </a:stretch>
        </p:blipFill>
        <p:spPr>
          <a:xfrm>
            <a:off x="5776049" y="3792256"/>
            <a:ext cx="1173700" cy="1219350"/>
          </a:xfrm>
          <a:prstGeom prst="rect">
            <a:avLst/>
          </a:prstGeom>
          <a:noFill/>
          <a:ln>
            <a:noFill/>
          </a:ln>
        </p:spPr>
      </p:pic>
      <p:pic>
        <p:nvPicPr>
          <p:cNvPr id="17263" name="Google Shape;17263;p625"/>
          <p:cNvPicPr preferRelativeResize="0"/>
          <p:nvPr/>
        </p:nvPicPr>
        <p:blipFill>
          <a:blip r:embed="rId5">
            <a:alphaModFix/>
          </a:blip>
          <a:stretch>
            <a:fillRect/>
          </a:stretch>
        </p:blipFill>
        <p:spPr>
          <a:xfrm>
            <a:off x="6749724" y="3009731"/>
            <a:ext cx="1173700" cy="1219350"/>
          </a:xfrm>
          <a:prstGeom prst="rect">
            <a:avLst/>
          </a:prstGeom>
          <a:noFill/>
          <a:ln>
            <a:noFill/>
          </a:ln>
        </p:spPr>
      </p:pic>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Shape 17267"/>
        <p:cNvGrpSpPr/>
        <p:nvPr/>
      </p:nvGrpSpPr>
      <p:grpSpPr>
        <a:xfrm>
          <a:off x="0" y="0"/>
          <a:ext cx="0" cy="0"/>
          <a:chOff x="0" y="0"/>
          <a:chExt cx="0" cy="0"/>
        </a:xfrm>
      </p:grpSpPr>
      <p:sp>
        <p:nvSpPr>
          <p:cNvPr id="17268" name="Google Shape;17268;p626"/>
          <p:cNvSpPr/>
          <p:nvPr/>
        </p:nvSpPr>
        <p:spPr>
          <a:xfrm>
            <a:off x="0" y="4779600"/>
            <a:ext cx="9144000" cy="363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9" name="Google Shape;17269;p626"/>
          <p:cNvSpPr txBox="1"/>
          <p:nvPr/>
        </p:nvSpPr>
        <p:spPr>
          <a:xfrm>
            <a:off x="481071" y="4743429"/>
            <a:ext cx="8254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rPr>
              <a:t>Gillman, P. K. (2011). CNS toxicity involving methylene blue: the exemplar for understanding and predicting drug interactions that precipitate serotonin toxicity. </a:t>
            </a:r>
            <a:r>
              <a:rPr lang="en" sz="800" i="1">
                <a:solidFill>
                  <a:schemeClr val="lt1"/>
                </a:solidFill>
              </a:rPr>
              <a:t>Journal of psychopharmacology</a:t>
            </a:r>
            <a:r>
              <a:rPr lang="en" sz="800">
                <a:solidFill>
                  <a:schemeClr val="lt1"/>
                </a:solidFill>
              </a:rPr>
              <a:t>, </a:t>
            </a:r>
            <a:r>
              <a:rPr lang="en" sz="800" i="1">
                <a:solidFill>
                  <a:schemeClr val="lt1"/>
                </a:solidFill>
              </a:rPr>
              <a:t>25</a:t>
            </a:r>
            <a:r>
              <a:rPr lang="en" sz="800">
                <a:solidFill>
                  <a:schemeClr val="lt1"/>
                </a:solidFill>
              </a:rPr>
              <a:t>(3), 429-436.</a:t>
            </a:r>
            <a:endParaRPr sz="1200">
              <a:solidFill>
                <a:schemeClr val="lt1"/>
              </a:solidFill>
            </a:endParaRPr>
          </a:p>
        </p:txBody>
      </p:sp>
      <p:grpSp>
        <p:nvGrpSpPr>
          <p:cNvPr id="17270" name="Google Shape;17270;p626"/>
          <p:cNvGrpSpPr/>
          <p:nvPr/>
        </p:nvGrpSpPr>
        <p:grpSpPr>
          <a:xfrm>
            <a:off x="481075" y="148700"/>
            <a:ext cx="5866477" cy="4508299"/>
            <a:chOff x="650375" y="127225"/>
            <a:chExt cx="5866477" cy="4508299"/>
          </a:xfrm>
        </p:grpSpPr>
        <p:pic>
          <p:nvPicPr>
            <p:cNvPr id="17271" name="Google Shape;17271;p626"/>
            <p:cNvPicPr preferRelativeResize="0"/>
            <p:nvPr/>
          </p:nvPicPr>
          <p:blipFill rotWithShape="1">
            <a:blip r:embed="rId3">
              <a:alphaModFix/>
            </a:blip>
            <a:srcRect t="4324"/>
            <a:stretch/>
          </p:blipFill>
          <p:spPr>
            <a:xfrm>
              <a:off x="650375" y="507975"/>
              <a:ext cx="5866477" cy="4127549"/>
            </a:xfrm>
            <a:prstGeom prst="rect">
              <a:avLst/>
            </a:prstGeom>
            <a:noFill/>
            <a:ln>
              <a:noFill/>
            </a:ln>
          </p:spPr>
        </p:pic>
        <p:sp>
          <p:nvSpPr>
            <p:cNvPr id="17272" name="Google Shape;17272;p626"/>
            <p:cNvSpPr txBox="1"/>
            <p:nvPr/>
          </p:nvSpPr>
          <p:spPr>
            <a:xfrm>
              <a:off x="714773" y="127225"/>
              <a:ext cx="5437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Serotonin toxicity - don’t say “serotonin syndrome”</a:t>
              </a:r>
              <a:endParaRPr sz="1200"/>
            </a:p>
          </p:txBody>
        </p:sp>
        <p:sp>
          <p:nvSpPr>
            <p:cNvPr id="17273" name="Google Shape;17273;p626"/>
            <p:cNvSpPr txBox="1"/>
            <p:nvPr/>
          </p:nvSpPr>
          <p:spPr>
            <a:xfrm>
              <a:off x="3046399" y="3797675"/>
              <a:ext cx="638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FF0000"/>
                  </a:solidFill>
                  <a:highlight>
                    <a:schemeClr val="lt1"/>
                  </a:highlight>
                </a:rPr>
                <a:t>MDMA</a:t>
              </a:r>
              <a:endParaRPr sz="600">
                <a:solidFill>
                  <a:srgbClr val="FF0000"/>
                </a:solidFill>
                <a:highlight>
                  <a:schemeClr val="lt1"/>
                </a:highlight>
              </a:endParaRPr>
            </a:p>
          </p:txBody>
        </p:sp>
        <p:sp>
          <p:nvSpPr>
            <p:cNvPr id="17274" name="Google Shape;17274;p626"/>
            <p:cNvSpPr txBox="1"/>
            <p:nvPr/>
          </p:nvSpPr>
          <p:spPr>
            <a:xfrm>
              <a:off x="4257721" y="3820280"/>
              <a:ext cx="1566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1"/>
                  </a:solidFill>
                  <a:highlight>
                    <a:schemeClr val="lt1"/>
                  </a:highlight>
                </a:rPr>
                <a:t>azapine</a:t>
              </a:r>
              <a:endParaRPr sz="400">
                <a:solidFill>
                  <a:schemeClr val="dk1"/>
                </a:solidFill>
                <a:highlight>
                  <a:schemeClr val="lt1"/>
                </a:highlight>
              </a:endParaRPr>
            </a:p>
          </p:txBody>
        </p:sp>
      </p:grpSp>
      <p:sp>
        <p:nvSpPr>
          <p:cNvPr id="17275" name="Google Shape;17275;p626"/>
          <p:cNvSpPr/>
          <p:nvPr/>
        </p:nvSpPr>
        <p:spPr>
          <a:xfrm rot="-5234481">
            <a:off x="5635769" y="904846"/>
            <a:ext cx="910055" cy="325918"/>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6" name="Google Shape;17276;p626"/>
          <p:cNvSpPr/>
          <p:nvPr/>
        </p:nvSpPr>
        <p:spPr>
          <a:xfrm rot="10790935">
            <a:off x="3321048" y="1493800"/>
            <a:ext cx="910203" cy="4134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7" name="Google Shape;17277;p626"/>
          <p:cNvSpPr/>
          <p:nvPr/>
        </p:nvSpPr>
        <p:spPr>
          <a:xfrm rot="10790580">
            <a:off x="4073622" y="4364350"/>
            <a:ext cx="1423205" cy="3099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8" name="Google Shape;17278;p626"/>
          <p:cNvSpPr/>
          <p:nvPr/>
        </p:nvSpPr>
        <p:spPr>
          <a:xfrm rot="10790464">
            <a:off x="1006574" y="1335524"/>
            <a:ext cx="432602" cy="4485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9" name="Google Shape;17279;p626"/>
          <p:cNvSpPr/>
          <p:nvPr/>
        </p:nvSpPr>
        <p:spPr>
          <a:xfrm rot="10790007">
            <a:off x="772349" y="3793151"/>
            <a:ext cx="619203" cy="5493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0" name="Google Shape;17280;p626"/>
          <p:cNvSpPr txBox="1"/>
          <p:nvPr/>
        </p:nvSpPr>
        <p:spPr>
          <a:xfrm>
            <a:off x="6805074" y="215375"/>
            <a:ext cx="19302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For life-threatening serotonin toxicity, other serotonergic effects don’t count.</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It has to be an overload</a:t>
            </a:r>
            <a:endParaRPr sz="1200"/>
          </a:p>
          <a:p>
            <a:pPr marL="0" lvl="0" indent="0" algn="l" rtl="0">
              <a:spcBef>
                <a:spcPts val="0"/>
              </a:spcBef>
              <a:spcAft>
                <a:spcPts val="0"/>
              </a:spcAft>
              <a:buNone/>
            </a:pPr>
            <a:r>
              <a:rPr lang="en" sz="1200"/>
              <a:t>of actual serotonin.</a:t>
            </a:r>
            <a:endParaRPr sz="1200"/>
          </a:p>
        </p:txBody>
      </p:sp>
      <p:pic>
        <p:nvPicPr>
          <p:cNvPr id="17281" name="Google Shape;17281;p626"/>
          <p:cNvPicPr preferRelativeResize="0"/>
          <p:nvPr/>
        </p:nvPicPr>
        <p:blipFill>
          <a:blip r:embed="rId4">
            <a:alphaModFix/>
          </a:blip>
          <a:stretch>
            <a:fillRect/>
          </a:stretch>
        </p:blipFill>
        <p:spPr>
          <a:xfrm>
            <a:off x="7350511" y="1692875"/>
            <a:ext cx="1547266" cy="1364105"/>
          </a:xfrm>
          <a:prstGeom prst="rect">
            <a:avLst/>
          </a:prstGeom>
          <a:noFill/>
          <a:ln>
            <a:noFill/>
          </a:ln>
        </p:spPr>
      </p:pic>
      <p:pic>
        <p:nvPicPr>
          <p:cNvPr id="17282" name="Google Shape;17282;p626"/>
          <p:cNvPicPr preferRelativeResize="0"/>
          <p:nvPr/>
        </p:nvPicPr>
        <p:blipFill>
          <a:blip r:embed="rId5">
            <a:alphaModFix/>
          </a:blip>
          <a:stretch>
            <a:fillRect/>
          </a:stretch>
        </p:blipFill>
        <p:spPr>
          <a:xfrm>
            <a:off x="6635499" y="2708256"/>
            <a:ext cx="1173700" cy="1219350"/>
          </a:xfrm>
          <a:prstGeom prst="rect">
            <a:avLst/>
          </a:prstGeom>
          <a:noFill/>
          <a:ln>
            <a:noFill/>
          </a:ln>
        </p:spPr>
      </p:pic>
      <p:pic>
        <p:nvPicPr>
          <p:cNvPr id="17283" name="Google Shape;17283;p626"/>
          <p:cNvPicPr preferRelativeResize="0"/>
          <p:nvPr/>
        </p:nvPicPr>
        <p:blipFill>
          <a:blip r:embed="rId5">
            <a:alphaModFix/>
          </a:blip>
          <a:stretch>
            <a:fillRect/>
          </a:stretch>
        </p:blipFill>
        <p:spPr>
          <a:xfrm>
            <a:off x="6347549" y="3524081"/>
            <a:ext cx="1173700" cy="1219350"/>
          </a:xfrm>
          <a:prstGeom prst="rect">
            <a:avLst/>
          </a:prstGeom>
          <a:noFill/>
          <a:ln>
            <a:noFill/>
          </a:ln>
        </p:spPr>
      </p:pic>
      <p:pic>
        <p:nvPicPr>
          <p:cNvPr id="17284" name="Google Shape;17284;p626"/>
          <p:cNvPicPr preferRelativeResize="0"/>
          <p:nvPr/>
        </p:nvPicPr>
        <p:blipFill>
          <a:blip r:embed="rId5">
            <a:alphaModFix/>
          </a:blip>
          <a:stretch>
            <a:fillRect/>
          </a:stretch>
        </p:blipFill>
        <p:spPr>
          <a:xfrm>
            <a:off x="6275449" y="3143043"/>
            <a:ext cx="1173700" cy="1219350"/>
          </a:xfrm>
          <a:prstGeom prst="rect">
            <a:avLst/>
          </a:prstGeom>
          <a:noFill/>
          <a:ln>
            <a:noFill/>
          </a:ln>
        </p:spPr>
      </p:pic>
      <p:pic>
        <p:nvPicPr>
          <p:cNvPr id="17285" name="Google Shape;17285;p626"/>
          <p:cNvPicPr preferRelativeResize="0"/>
          <p:nvPr/>
        </p:nvPicPr>
        <p:blipFill>
          <a:blip r:embed="rId5">
            <a:alphaModFix/>
          </a:blip>
          <a:stretch>
            <a:fillRect/>
          </a:stretch>
        </p:blipFill>
        <p:spPr>
          <a:xfrm>
            <a:off x="6461849" y="3009731"/>
            <a:ext cx="1173700" cy="1219350"/>
          </a:xfrm>
          <a:prstGeom prst="rect">
            <a:avLst/>
          </a:prstGeom>
          <a:noFill/>
          <a:ln>
            <a:noFill/>
          </a:ln>
        </p:spPr>
      </p:pic>
      <p:pic>
        <p:nvPicPr>
          <p:cNvPr id="17286" name="Google Shape;17286;p626"/>
          <p:cNvPicPr preferRelativeResize="0"/>
          <p:nvPr/>
        </p:nvPicPr>
        <p:blipFill>
          <a:blip r:embed="rId5">
            <a:alphaModFix/>
          </a:blip>
          <a:stretch>
            <a:fillRect/>
          </a:stretch>
        </p:blipFill>
        <p:spPr>
          <a:xfrm>
            <a:off x="5861774" y="3352631"/>
            <a:ext cx="1173700" cy="1219350"/>
          </a:xfrm>
          <a:prstGeom prst="rect">
            <a:avLst/>
          </a:prstGeom>
          <a:noFill/>
          <a:ln>
            <a:noFill/>
          </a:ln>
        </p:spPr>
      </p:pic>
      <p:pic>
        <p:nvPicPr>
          <p:cNvPr id="17287" name="Google Shape;17287;p626"/>
          <p:cNvPicPr preferRelativeResize="0"/>
          <p:nvPr/>
        </p:nvPicPr>
        <p:blipFill>
          <a:blip r:embed="rId5">
            <a:alphaModFix/>
          </a:blip>
          <a:stretch>
            <a:fillRect/>
          </a:stretch>
        </p:blipFill>
        <p:spPr>
          <a:xfrm>
            <a:off x="5776049" y="3792256"/>
            <a:ext cx="1173700" cy="1219350"/>
          </a:xfrm>
          <a:prstGeom prst="rect">
            <a:avLst/>
          </a:prstGeom>
          <a:noFill/>
          <a:ln>
            <a:noFill/>
          </a:ln>
        </p:spPr>
      </p:pic>
      <p:pic>
        <p:nvPicPr>
          <p:cNvPr id="17288" name="Google Shape;17288;p626"/>
          <p:cNvPicPr preferRelativeResize="0"/>
          <p:nvPr/>
        </p:nvPicPr>
        <p:blipFill>
          <a:blip r:embed="rId5">
            <a:alphaModFix/>
          </a:blip>
          <a:stretch>
            <a:fillRect/>
          </a:stretch>
        </p:blipFill>
        <p:spPr>
          <a:xfrm>
            <a:off x="6749724" y="3009731"/>
            <a:ext cx="1173700" cy="1219350"/>
          </a:xfrm>
          <a:prstGeom prst="rect">
            <a:avLst/>
          </a:prstGeom>
          <a:noFill/>
          <a:ln>
            <a:noFill/>
          </a:ln>
        </p:spPr>
      </p:pic>
      <p:sp>
        <p:nvSpPr>
          <p:cNvPr id="17289" name="Google Shape;17289;p626"/>
          <p:cNvSpPr/>
          <p:nvPr/>
        </p:nvSpPr>
        <p:spPr>
          <a:xfrm rot="10790580">
            <a:off x="1391547" y="4388438"/>
            <a:ext cx="1423205" cy="309900"/>
          </a:xfrm>
          <a:prstGeom prst="ellipse">
            <a:avLst/>
          </a:prstGeom>
          <a:noFill/>
          <a:ln w="762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Shape 17293"/>
        <p:cNvGrpSpPr/>
        <p:nvPr/>
      </p:nvGrpSpPr>
      <p:grpSpPr>
        <a:xfrm>
          <a:off x="0" y="0"/>
          <a:ext cx="0" cy="0"/>
          <a:chOff x="0" y="0"/>
          <a:chExt cx="0" cy="0"/>
        </a:xfrm>
      </p:grpSpPr>
      <p:sp>
        <p:nvSpPr>
          <p:cNvPr id="17294" name="Google Shape;17294;p627"/>
          <p:cNvSpPr/>
          <p:nvPr/>
        </p:nvSpPr>
        <p:spPr>
          <a:xfrm>
            <a:off x="0" y="4779600"/>
            <a:ext cx="9144000" cy="363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5" name="Google Shape;17295;p627"/>
          <p:cNvSpPr txBox="1"/>
          <p:nvPr/>
        </p:nvSpPr>
        <p:spPr>
          <a:xfrm>
            <a:off x="481071" y="4743429"/>
            <a:ext cx="8254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rPr>
              <a:t>Gillman, P. K. (2011). CNS toxicity involving methylene blue: the exemplar for understanding and predicting drug interactions that precipitate serotonin toxicity. </a:t>
            </a:r>
            <a:r>
              <a:rPr lang="en" sz="800" i="1">
                <a:solidFill>
                  <a:schemeClr val="lt1"/>
                </a:solidFill>
              </a:rPr>
              <a:t>Journal of psychopharmacology</a:t>
            </a:r>
            <a:r>
              <a:rPr lang="en" sz="800">
                <a:solidFill>
                  <a:schemeClr val="lt1"/>
                </a:solidFill>
              </a:rPr>
              <a:t>, </a:t>
            </a:r>
            <a:r>
              <a:rPr lang="en" sz="800" i="1">
                <a:solidFill>
                  <a:schemeClr val="lt1"/>
                </a:solidFill>
              </a:rPr>
              <a:t>25</a:t>
            </a:r>
            <a:r>
              <a:rPr lang="en" sz="800">
                <a:solidFill>
                  <a:schemeClr val="lt1"/>
                </a:solidFill>
              </a:rPr>
              <a:t>(3), 429-436.</a:t>
            </a:r>
            <a:endParaRPr sz="1200">
              <a:solidFill>
                <a:schemeClr val="lt1"/>
              </a:solidFill>
            </a:endParaRPr>
          </a:p>
        </p:txBody>
      </p:sp>
      <p:grpSp>
        <p:nvGrpSpPr>
          <p:cNvPr id="17296" name="Google Shape;17296;p627"/>
          <p:cNvGrpSpPr/>
          <p:nvPr/>
        </p:nvGrpSpPr>
        <p:grpSpPr>
          <a:xfrm>
            <a:off x="481075" y="148700"/>
            <a:ext cx="5866477" cy="4508299"/>
            <a:chOff x="650375" y="127225"/>
            <a:chExt cx="5866477" cy="4508299"/>
          </a:xfrm>
        </p:grpSpPr>
        <p:pic>
          <p:nvPicPr>
            <p:cNvPr id="17297" name="Google Shape;17297;p627"/>
            <p:cNvPicPr preferRelativeResize="0"/>
            <p:nvPr/>
          </p:nvPicPr>
          <p:blipFill rotWithShape="1">
            <a:blip r:embed="rId3">
              <a:alphaModFix/>
            </a:blip>
            <a:srcRect t="4324"/>
            <a:stretch/>
          </p:blipFill>
          <p:spPr>
            <a:xfrm>
              <a:off x="650375" y="507975"/>
              <a:ext cx="5866477" cy="4127549"/>
            </a:xfrm>
            <a:prstGeom prst="rect">
              <a:avLst/>
            </a:prstGeom>
            <a:noFill/>
            <a:ln>
              <a:noFill/>
            </a:ln>
          </p:spPr>
        </p:pic>
        <p:sp>
          <p:nvSpPr>
            <p:cNvPr id="17298" name="Google Shape;17298;p627"/>
            <p:cNvSpPr txBox="1"/>
            <p:nvPr/>
          </p:nvSpPr>
          <p:spPr>
            <a:xfrm>
              <a:off x="714773" y="127225"/>
              <a:ext cx="5437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Serotonin toxicity - don’t say “serotonin syndrome”</a:t>
              </a:r>
              <a:endParaRPr sz="1200"/>
            </a:p>
          </p:txBody>
        </p:sp>
        <p:sp>
          <p:nvSpPr>
            <p:cNvPr id="17299" name="Google Shape;17299;p627"/>
            <p:cNvSpPr txBox="1"/>
            <p:nvPr/>
          </p:nvSpPr>
          <p:spPr>
            <a:xfrm>
              <a:off x="3046399" y="3797675"/>
              <a:ext cx="638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FF0000"/>
                  </a:solidFill>
                  <a:highlight>
                    <a:schemeClr val="lt1"/>
                  </a:highlight>
                </a:rPr>
                <a:t>MDMA</a:t>
              </a:r>
              <a:endParaRPr sz="600">
                <a:solidFill>
                  <a:srgbClr val="FF0000"/>
                </a:solidFill>
                <a:highlight>
                  <a:schemeClr val="lt1"/>
                </a:highlight>
              </a:endParaRPr>
            </a:p>
          </p:txBody>
        </p:sp>
        <p:sp>
          <p:nvSpPr>
            <p:cNvPr id="17300" name="Google Shape;17300;p627"/>
            <p:cNvSpPr txBox="1"/>
            <p:nvPr/>
          </p:nvSpPr>
          <p:spPr>
            <a:xfrm>
              <a:off x="4257721" y="3820280"/>
              <a:ext cx="1566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1"/>
                  </a:solidFill>
                  <a:highlight>
                    <a:schemeClr val="lt1"/>
                  </a:highlight>
                </a:rPr>
                <a:t>azapine</a:t>
              </a:r>
              <a:endParaRPr sz="400">
                <a:solidFill>
                  <a:schemeClr val="dk1"/>
                </a:solidFill>
                <a:highlight>
                  <a:schemeClr val="lt1"/>
                </a:highlight>
              </a:endParaRPr>
            </a:p>
          </p:txBody>
        </p:sp>
      </p:grpSp>
      <p:sp>
        <p:nvSpPr>
          <p:cNvPr id="17301" name="Google Shape;17301;p627"/>
          <p:cNvSpPr/>
          <p:nvPr/>
        </p:nvSpPr>
        <p:spPr>
          <a:xfrm rot="-5234481">
            <a:off x="5635769" y="904846"/>
            <a:ext cx="910055" cy="325918"/>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2" name="Google Shape;17302;p627"/>
          <p:cNvSpPr/>
          <p:nvPr/>
        </p:nvSpPr>
        <p:spPr>
          <a:xfrm rot="10790935">
            <a:off x="3321048" y="1493800"/>
            <a:ext cx="910203" cy="4134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3" name="Google Shape;17303;p627"/>
          <p:cNvSpPr/>
          <p:nvPr/>
        </p:nvSpPr>
        <p:spPr>
          <a:xfrm rot="10790580">
            <a:off x="4073622" y="4364350"/>
            <a:ext cx="1423205" cy="3099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4" name="Google Shape;17304;p627"/>
          <p:cNvSpPr/>
          <p:nvPr/>
        </p:nvSpPr>
        <p:spPr>
          <a:xfrm rot="10790464">
            <a:off x="1006574" y="1335524"/>
            <a:ext cx="432602" cy="4485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5" name="Google Shape;17305;p627"/>
          <p:cNvSpPr/>
          <p:nvPr/>
        </p:nvSpPr>
        <p:spPr>
          <a:xfrm rot="10790007">
            <a:off x="772349" y="3793151"/>
            <a:ext cx="619203" cy="5493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6" name="Google Shape;17306;p627"/>
          <p:cNvSpPr txBox="1"/>
          <p:nvPr/>
        </p:nvSpPr>
        <p:spPr>
          <a:xfrm>
            <a:off x="6805074" y="215375"/>
            <a:ext cx="19302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For life-threatening serotonin toxicity, other serotonergic effects don’t count.</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It has to be an overload</a:t>
            </a:r>
            <a:endParaRPr sz="1200"/>
          </a:p>
          <a:p>
            <a:pPr marL="0" lvl="0" indent="0" algn="l" rtl="0">
              <a:spcBef>
                <a:spcPts val="0"/>
              </a:spcBef>
              <a:spcAft>
                <a:spcPts val="0"/>
              </a:spcAft>
              <a:buNone/>
            </a:pPr>
            <a:r>
              <a:rPr lang="en" sz="1200"/>
              <a:t>of actual serotonin.</a:t>
            </a:r>
            <a:endParaRPr sz="1200"/>
          </a:p>
        </p:txBody>
      </p:sp>
      <p:pic>
        <p:nvPicPr>
          <p:cNvPr id="17307" name="Google Shape;17307;p627"/>
          <p:cNvPicPr preferRelativeResize="0"/>
          <p:nvPr/>
        </p:nvPicPr>
        <p:blipFill>
          <a:blip r:embed="rId4">
            <a:alphaModFix/>
          </a:blip>
          <a:stretch>
            <a:fillRect/>
          </a:stretch>
        </p:blipFill>
        <p:spPr>
          <a:xfrm>
            <a:off x="7350511" y="1692875"/>
            <a:ext cx="1547266" cy="1364105"/>
          </a:xfrm>
          <a:prstGeom prst="rect">
            <a:avLst/>
          </a:prstGeom>
          <a:noFill/>
          <a:ln>
            <a:noFill/>
          </a:ln>
        </p:spPr>
      </p:pic>
      <p:pic>
        <p:nvPicPr>
          <p:cNvPr id="17308" name="Google Shape;17308;p627"/>
          <p:cNvPicPr preferRelativeResize="0"/>
          <p:nvPr/>
        </p:nvPicPr>
        <p:blipFill>
          <a:blip r:embed="rId5">
            <a:alphaModFix/>
          </a:blip>
          <a:stretch>
            <a:fillRect/>
          </a:stretch>
        </p:blipFill>
        <p:spPr>
          <a:xfrm>
            <a:off x="6635499" y="2708256"/>
            <a:ext cx="1173700" cy="1219350"/>
          </a:xfrm>
          <a:prstGeom prst="rect">
            <a:avLst/>
          </a:prstGeom>
          <a:noFill/>
          <a:ln>
            <a:noFill/>
          </a:ln>
        </p:spPr>
      </p:pic>
      <p:pic>
        <p:nvPicPr>
          <p:cNvPr id="17309" name="Google Shape;17309;p627"/>
          <p:cNvPicPr preferRelativeResize="0"/>
          <p:nvPr/>
        </p:nvPicPr>
        <p:blipFill>
          <a:blip r:embed="rId5">
            <a:alphaModFix/>
          </a:blip>
          <a:stretch>
            <a:fillRect/>
          </a:stretch>
        </p:blipFill>
        <p:spPr>
          <a:xfrm>
            <a:off x="6347549" y="3524081"/>
            <a:ext cx="1173700" cy="1219350"/>
          </a:xfrm>
          <a:prstGeom prst="rect">
            <a:avLst/>
          </a:prstGeom>
          <a:noFill/>
          <a:ln>
            <a:noFill/>
          </a:ln>
        </p:spPr>
      </p:pic>
      <p:pic>
        <p:nvPicPr>
          <p:cNvPr id="17310" name="Google Shape;17310;p627"/>
          <p:cNvPicPr preferRelativeResize="0"/>
          <p:nvPr/>
        </p:nvPicPr>
        <p:blipFill>
          <a:blip r:embed="rId5">
            <a:alphaModFix/>
          </a:blip>
          <a:stretch>
            <a:fillRect/>
          </a:stretch>
        </p:blipFill>
        <p:spPr>
          <a:xfrm>
            <a:off x="6275449" y="3143043"/>
            <a:ext cx="1173700" cy="1219350"/>
          </a:xfrm>
          <a:prstGeom prst="rect">
            <a:avLst/>
          </a:prstGeom>
          <a:noFill/>
          <a:ln>
            <a:noFill/>
          </a:ln>
        </p:spPr>
      </p:pic>
      <p:pic>
        <p:nvPicPr>
          <p:cNvPr id="17311" name="Google Shape;17311;p627"/>
          <p:cNvPicPr preferRelativeResize="0"/>
          <p:nvPr/>
        </p:nvPicPr>
        <p:blipFill>
          <a:blip r:embed="rId5">
            <a:alphaModFix/>
          </a:blip>
          <a:stretch>
            <a:fillRect/>
          </a:stretch>
        </p:blipFill>
        <p:spPr>
          <a:xfrm>
            <a:off x="6461849" y="3009731"/>
            <a:ext cx="1173700" cy="1219350"/>
          </a:xfrm>
          <a:prstGeom prst="rect">
            <a:avLst/>
          </a:prstGeom>
          <a:noFill/>
          <a:ln>
            <a:noFill/>
          </a:ln>
        </p:spPr>
      </p:pic>
      <p:pic>
        <p:nvPicPr>
          <p:cNvPr id="17312" name="Google Shape;17312;p627"/>
          <p:cNvPicPr preferRelativeResize="0"/>
          <p:nvPr/>
        </p:nvPicPr>
        <p:blipFill>
          <a:blip r:embed="rId5">
            <a:alphaModFix/>
          </a:blip>
          <a:stretch>
            <a:fillRect/>
          </a:stretch>
        </p:blipFill>
        <p:spPr>
          <a:xfrm>
            <a:off x="5861774" y="3352631"/>
            <a:ext cx="1173700" cy="1219350"/>
          </a:xfrm>
          <a:prstGeom prst="rect">
            <a:avLst/>
          </a:prstGeom>
          <a:noFill/>
          <a:ln>
            <a:noFill/>
          </a:ln>
        </p:spPr>
      </p:pic>
      <p:pic>
        <p:nvPicPr>
          <p:cNvPr id="17313" name="Google Shape;17313;p627"/>
          <p:cNvPicPr preferRelativeResize="0"/>
          <p:nvPr/>
        </p:nvPicPr>
        <p:blipFill>
          <a:blip r:embed="rId5">
            <a:alphaModFix/>
          </a:blip>
          <a:stretch>
            <a:fillRect/>
          </a:stretch>
        </p:blipFill>
        <p:spPr>
          <a:xfrm>
            <a:off x="5776049" y="3792256"/>
            <a:ext cx="1173700" cy="1219350"/>
          </a:xfrm>
          <a:prstGeom prst="rect">
            <a:avLst/>
          </a:prstGeom>
          <a:noFill/>
          <a:ln>
            <a:noFill/>
          </a:ln>
        </p:spPr>
      </p:pic>
      <p:pic>
        <p:nvPicPr>
          <p:cNvPr id="17314" name="Google Shape;17314;p627"/>
          <p:cNvPicPr preferRelativeResize="0"/>
          <p:nvPr/>
        </p:nvPicPr>
        <p:blipFill>
          <a:blip r:embed="rId5">
            <a:alphaModFix/>
          </a:blip>
          <a:stretch>
            <a:fillRect/>
          </a:stretch>
        </p:blipFill>
        <p:spPr>
          <a:xfrm>
            <a:off x="6749724" y="3009731"/>
            <a:ext cx="1173700" cy="1219350"/>
          </a:xfrm>
          <a:prstGeom prst="rect">
            <a:avLst/>
          </a:prstGeom>
          <a:noFill/>
          <a:ln>
            <a:noFill/>
          </a:ln>
        </p:spPr>
      </p:pic>
      <p:sp>
        <p:nvSpPr>
          <p:cNvPr id="17315" name="Google Shape;17315;p627"/>
          <p:cNvSpPr/>
          <p:nvPr/>
        </p:nvSpPr>
        <p:spPr>
          <a:xfrm rot="10790580">
            <a:off x="1391547" y="4388438"/>
            <a:ext cx="1423205" cy="309900"/>
          </a:xfrm>
          <a:prstGeom prst="ellipse">
            <a:avLst/>
          </a:prstGeom>
          <a:noFill/>
          <a:ln w="762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6" name="Google Shape;17316;p627"/>
          <p:cNvSpPr/>
          <p:nvPr/>
        </p:nvSpPr>
        <p:spPr>
          <a:xfrm rot="10790518">
            <a:off x="429546" y="3749610"/>
            <a:ext cx="1957807" cy="652500"/>
          </a:xfrm>
          <a:prstGeom prst="ellipse">
            <a:avLst/>
          </a:prstGeom>
          <a:noFill/>
          <a:ln w="762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Shape 17320"/>
        <p:cNvGrpSpPr/>
        <p:nvPr/>
      </p:nvGrpSpPr>
      <p:grpSpPr>
        <a:xfrm>
          <a:off x="0" y="0"/>
          <a:ext cx="0" cy="0"/>
          <a:chOff x="0" y="0"/>
          <a:chExt cx="0" cy="0"/>
        </a:xfrm>
      </p:grpSpPr>
      <p:sp>
        <p:nvSpPr>
          <p:cNvPr id="17321" name="Google Shape;17321;p628"/>
          <p:cNvSpPr/>
          <p:nvPr/>
        </p:nvSpPr>
        <p:spPr>
          <a:xfrm>
            <a:off x="0" y="4779600"/>
            <a:ext cx="9144000" cy="363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2" name="Google Shape;17322;p628"/>
          <p:cNvSpPr txBox="1"/>
          <p:nvPr/>
        </p:nvSpPr>
        <p:spPr>
          <a:xfrm>
            <a:off x="481071" y="4743429"/>
            <a:ext cx="8254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rPr>
              <a:t>Gillman, P. K. (2011). CNS toxicity involving methylene blue: the exemplar for understanding and predicting drug interactions that precipitate serotonin toxicity. </a:t>
            </a:r>
            <a:r>
              <a:rPr lang="en" sz="800" i="1">
                <a:solidFill>
                  <a:schemeClr val="lt1"/>
                </a:solidFill>
              </a:rPr>
              <a:t>Journal of psychopharmacology</a:t>
            </a:r>
            <a:r>
              <a:rPr lang="en" sz="800">
                <a:solidFill>
                  <a:schemeClr val="lt1"/>
                </a:solidFill>
              </a:rPr>
              <a:t>, </a:t>
            </a:r>
            <a:r>
              <a:rPr lang="en" sz="800" i="1">
                <a:solidFill>
                  <a:schemeClr val="lt1"/>
                </a:solidFill>
              </a:rPr>
              <a:t>25</a:t>
            </a:r>
            <a:r>
              <a:rPr lang="en" sz="800">
                <a:solidFill>
                  <a:schemeClr val="lt1"/>
                </a:solidFill>
              </a:rPr>
              <a:t>(3), 429-436.</a:t>
            </a:r>
            <a:endParaRPr sz="1200">
              <a:solidFill>
                <a:schemeClr val="lt1"/>
              </a:solidFill>
            </a:endParaRPr>
          </a:p>
        </p:txBody>
      </p:sp>
      <p:grpSp>
        <p:nvGrpSpPr>
          <p:cNvPr id="17323" name="Google Shape;17323;p628"/>
          <p:cNvGrpSpPr/>
          <p:nvPr/>
        </p:nvGrpSpPr>
        <p:grpSpPr>
          <a:xfrm>
            <a:off x="481075" y="148700"/>
            <a:ext cx="5866477" cy="4508299"/>
            <a:chOff x="650375" y="127225"/>
            <a:chExt cx="5866477" cy="4508299"/>
          </a:xfrm>
        </p:grpSpPr>
        <p:pic>
          <p:nvPicPr>
            <p:cNvPr id="17324" name="Google Shape;17324;p628"/>
            <p:cNvPicPr preferRelativeResize="0"/>
            <p:nvPr/>
          </p:nvPicPr>
          <p:blipFill rotWithShape="1">
            <a:blip r:embed="rId3">
              <a:alphaModFix/>
            </a:blip>
            <a:srcRect t="4324"/>
            <a:stretch/>
          </p:blipFill>
          <p:spPr>
            <a:xfrm>
              <a:off x="650375" y="507975"/>
              <a:ext cx="5866477" cy="4127549"/>
            </a:xfrm>
            <a:prstGeom prst="rect">
              <a:avLst/>
            </a:prstGeom>
            <a:noFill/>
            <a:ln>
              <a:noFill/>
            </a:ln>
          </p:spPr>
        </p:pic>
        <p:sp>
          <p:nvSpPr>
            <p:cNvPr id="17325" name="Google Shape;17325;p628"/>
            <p:cNvSpPr txBox="1"/>
            <p:nvPr/>
          </p:nvSpPr>
          <p:spPr>
            <a:xfrm>
              <a:off x="714773" y="127225"/>
              <a:ext cx="5437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Serotonin toxicity - don’t say “serotonin syndrome”</a:t>
              </a:r>
              <a:endParaRPr sz="1200"/>
            </a:p>
          </p:txBody>
        </p:sp>
        <p:sp>
          <p:nvSpPr>
            <p:cNvPr id="17326" name="Google Shape;17326;p628"/>
            <p:cNvSpPr txBox="1"/>
            <p:nvPr/>
          </p:nvSpPr>
          <p:spPr>
            <a:xfrm>
              <a:off x="3046399" y="3797675"/>
              <a:ext cx="638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FF0000"/>
                  </a:solidFill>
                  <a:highlight>
                    <a:schemeClr val="lt1"/>
                  </a:highlight>
                </a:rPr>
                <a:t>MDMA</a:t>
              </a:r>
              <a:endParaRPr sz="600">
                <a:solidFill>
                  <a:srgbClr val="FF0000"/>
                </a:solidFill>
                <a:highlight>
                  <a:schemeClr val="lt1"/>
                </a:highlight>
              </a:endParaRPr>
            </a:p>
          </p:txBody>
        </p:sp>
        <p:sp>
          <p:nvSpPr>
            <p:cNvPr id="17327" name="Google Shape;17327;p628"/>
            <p:cNvSpPr txBox="1"/>
            <p:nvPr/>
          </p:nvSpPr>
          <p:spPr>
            <a:xfrm>
              <a:off x="4257721" y="3820280"/>
              <a:ext cx="1566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1"/>
                  </a:solidFill>
                  <a:highlight>
                    <a:schemeClr val="lt1"/>
                  </a:highlight>
                </a:rPr>
                <a:t>azapine</a:t>
              </a:r>
              <a:endParaRPr sz="400">
                <a:solidFill>
                  <a:schemeClr val="dk1"/>
                </a:solidFill>
                <a:highlight>
                  <a:schemeClr val="lt1"/>
                </a:highlight>
              </a:endParaRPr>
            </a:p>
          </p:txBody>
        </p:sp>
      </p:grpSp>
      <p:sp>
        <p:nvSpPr>
          <p:cNvPr id="17328" name="Google Shape;17328;p628"/>
          <p:cNvSpPr/>
          <p:nvPr/>
        </p:nvSpPr>
        <p:spPr>
          <a:xfrm rot="-5234481">
            <a:off x="5635769" y="904846"/>
            <a:ext cx="910055" cy="325918"/>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9" name="Google Shape;17329;p628"/>
          <p:cNvSpPr/>
          <p:nvPr/>
        </p:nvSpPr>
        <p:spPr>
          <a:xfrm rot="10790935">
            <a:off x="3321048" y="1493800"/>
            <a:ext cx="910203" cy="4134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0" name="Google Shape;17330;p628"/>
          <p:cNvSpPr/>
          <p:nvPr/>
        </p:nvSpPr>
        <p:spPr>
          <a:xfrm rot="10790580">
            <a:off x="4073622" y="4364350"/>
            <a:ext cx="1423205" cy="3099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1" name="Google Shape;17331;p628"/>
          <p:cNvSpPr/>
          <p:nvPr/>
        </p:nvSpPr>
        <p:spPr>
          <a:xfrm rot="10790464">
            <a:off x="1006574" y="1335524"/>
            <a:ext cx="432602" cy="4485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2" name="Google Shape;17332;p628"/>
          <p:cNvSpPr/>
          <p:nvPr/>
        </p:nvSpPr>
        <p:spPr>
          <a:xfrm rot="10790007">
            <a:off x="772349" y="3793151"/>
            <a:ext cx="619203" cy="5493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3" name="Google Shape;17333;p628"/>
          <p:cNvSpPr txBox="1"/>
          <p:nvPr/>
        </p:nvSpPr>
        <p:spPr>
          <a:xfrm>
            <a:off x="6805074" y="215375"/>
            <a:ext cx="19302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For life-threatening serotonin toxicity, other serotonergic effects don’t count.</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It has to be an overload</a:t>
            </a:r>
            <a:endParaRPr sz="1200"/>
          </a:p>
          <a:p>
            <a:pPr marL="0" lvl="0" indent="0" algn="l" rtl="0">
              <a:spcBef>
                <a:spcPts val="0"/>
              </a:spcBef>
              <a:spcAft>
                <a:spcPts val="0"/>
              </a:spcAft>
              <a:buNone/>
            </a:pPr>
            <a:r>
              <a:rPr lang="en" sz="1200"/>
              <a:t>of actual serotonin.</a:t>
            </a:r>
            <a:endParaRPr sz="1200"/>
          </a:p>
        </p:txBody>
      </p:sp>
      <p:pic>
        <p:nvPicPr>
          <p:cNvPr id="17334" name="Google Shape;17334;p628"/>
          <p:cNvPicPr preferRelativeResize="0"/>
          <p:nvPr/>
        </p:nvPicPr>
        <p:blipFill>
          <a:blip r:embed="rId4">
            <a:alphaModFix/>
          </a:blip>
          <a:stretch>
            <a:fillRect/>
          </a:stretch>
        </p:blipFill>
        <p:spPr>
          <a:xfrm>
            <a:off x="7350511" y="1692875"/>
            <a:ext cx="1547266" cy="1364105"/>
          </a:xfrm>
          <a:prstGeom prst="rect">
            <a:avLst/>
          </a:prstGeom>
          <a:noFill/>
          <a:ln>
            <a:noFill/>
          </a:ln>
        </p:spPr>
      </p:pic>
      <p:pic>
        <p:nvPicPr>
          <p:cNvPr id="17335" name="Google Shape;17335;p628"/>
          <p:cNvPicPr preferRelativeResize="0"/>
          <p:nvPr/>
        </p:nvPicPr>
        <p:blipFill>
          <a:blip r:embed="rId5">
            <a:alphaModFix/>
          </a:blip>
          <a:stretch>
            <a:fillRect/>
          </a:stretch>
        </p:blipFill>
        <p:spPr>
          <a:xfrm>
            <a:off x="6635499" y="2708256"/>
            <a:ext cx="1173700" cy="1219350"/>
          </a:xfrm>
          <a:prstGeom prst="rect">
            <a:avLst/>
          </a:prstGeom>
          <a:noFill/>
          <a:ln>
            <a:noFill/>
          </a:ln>
        </p:spPr>
      </p:pic>
      <p:pic>
        <p:nvPicPr>
          <p:cNvPr id="17336" name="Google Shape;17336;p628"/>
          <p:cNvPicPr preferRelativeResize="0"/>
          <p:nvPr/>
        </p:nvPicPr>
        <p:blipFill>
          <a:blip r:embed="rId5">
            <a:alphaModFix/>
          </a:blip>
          <a:stretch>
            <a:fillRect/>
          </a:stretch>
        </p:blipFill>
        <p:spPr>
          <a:xfrm>
            <a:off x="6347549" y="3524081"/>
            <a:ext cx="1173700" cy="1219350"/>
          </a:xfrm>
          <a:prstGeom prst="rect">
            <a:avLst/>
          </a:prstGeom>
          <a:noFill/>
          <a:ln>
            <a:noFill/>
          </a:ln>
        </p:spPr>
      </p:pic>
      <p:pic>
        <p:nvPicPr>
          <p:cNvPr id="17337" name="Google Shape;17337;p628"/>
          <p:cNvPicPr preferRelativeResize="0"/>
          <p:nvPr/>
        </p:nvPicPr>
        <p:blipFill>
          <a:blip r:embed="rId5">
            <a:alphaModFix/>
          </a:blip>
          <a:stretch>
            <a:fillRect/>
          </a:stretch>
        </p:blipFill>
        <p:spPr>
          <a:xfrm>
            <a:off x="6275449" y="3143043"/>
            <a:ext cx="1173700" cy="1219350"/>
          </a:xfrm>
          <a:prstGeom prst="rect">
            <a:avLst/>
          </a:prstGeom>
          <a:noFill/>
          <a:ln>
            <a:noFill/>
          </a:ln>
        </p:spPr>
      </p:pic>
      <p:pic>
        <p:nvPicPr>
          <p:cNvPr id="17338" name="Google Shape;17338;p628"/>
          <p:cNvPicPr preferRelativeResize="0"/>
          <p:nvPr/>
        </p:nvPicPr>
        <p:blipFill>
          <a:blip r:embed="rId5">
            <a:alphaModFix/>
          </a:blip>
          <a:stretch>
            <a:fillRect/>
          </a:stretch>
        </p:blipFill>
        <p:spPr>
          <a:xfrm>
            <a:off x="6461849" y="3009731"/>
            <a:ext cx="1173700" cy="1219350"/>
          </a:xfrm>
          <a:prstGeom prst="rect">
            <a:avLst/>
          </a:prstGeom>
          <a:noFill/>
          <a:ln>
            <a:noFill/>
          </a:ln>
        </p:spPr>
      </p:pic>
      <p:pic>
        <p:nvPicPr>
          <p:cNvPr id="17339" name="Google Shape;17339;p628"/>
          <p:cNvPicPr preferRelativeResize="0"/>
          <p:nvPr/>
        </p:nvPicPr>
        <p:blipFill>
          <a:blip r:embed="rId5">
            <a:alphaModFix/>
          </a:blip>
          <a:stretch>
            <a:fillRect/>
          </a:stretch>
        </p:blipFill>
        <p:spPr>
          <a:xfrm>
            <a:off x="5861774" y="3352631"/>
            <a:ext cx="1173700" cy="1219350"/>
          </a:xfrm>
          <a:prstGeom prst="rect">
            <a:avLst/>
          </a:prstGeom>
          <a:noFill/>
          <a:ln>
            <a:noFill/>
          </a:ln>
        </p:spPr>
      </p:pic>
      <p:pic>
        <p:nvPicPr>
          <p:cNvPr id="17340" name="Google Shape;17340;p628"/>
          <p:cNvPicPr preferRelativeResize="0"/>
          <p:nvPr/>
        </p:nvPicPr>
        <p:blipFill>
          <a:blip r:embed="rId5">
            <a:alphaModFix/>
          </a:blip>
          <a:stretch>
            <a:fillRect/>
          </a:stretch>
        </p:blipFill>
        <p:spPr>
          <a:xfrm>
            <a:off x="5776049" y="3792256"/>
            <a:ext cx="1173700" cy="1219350"/>
          </a:xfrm>
          <a:prstGeom prst="rect">
            <a:avLst/>
          </a:prstGeom>
          <a:noFill/>
          <a:ln>
            <a:noFill/>
          </a:ln>
        </p:spPr>
      </p:pic>
      <p:pic>
        <p:nvPicPr>
          <p:cNvPr id="17341" name="Google Shape;17341;p628"/>
          <p:cNvPicPr preferRelativeResize="0"/>
          <p:nvPr/>
        </p:nvPicPr>
        <p:blipFill>
          <a:blip r:embed="rId5">
            <a:alphaModFix/>
          </a:blip>
          <a:stretch>
            <a:fillRect/>
          </a:stretch>
        </p:blipFill>
        <p:spPr>
          <a:xfrm>
            <a:off x="6749724" y="3009731"/>
            <a:ext cx="1173700" cy="1219350"/>
          </a:xfrm>
          <a:prstGeom prst="rect">
            <a:avLst/>
          </a:prstGeom>
          <a:noFill/>
          <a:ln>
            <a:noFill/>
          </a:ln>
        </p:spPr>
      </p:pic>
      <p:sp>
        <p:nvSpPr>
          <p:cNvPr id="17342" name="Google Shape;17342;p628"/>
          <p:cNvSpPr/>
          <p:nvPr/>
        </p:nvSpPr>
        <p:spPr>
          <a:xfrm rot="10790580">
            <a:off x="1391547" y="4388438"/>
            <a:ext cx="1423205" cy="309900"/>
          </a:xfrm>
          <a:prstGeom prst="ellipse">
            <a:avLst/>
          </a:prstGeom>
          <a:noFill/>
          <a:ln w="762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3" name="Google Shape;17343;p628"/>
          <p:cNvSpPr/>
          <p:nvPr/>
        </p:nvSpPr>
        <p:spPr>
          <a:xfrm rot="10790157">
            <a:off x="653797" y="3750011"/>
            <a:ext cx="1257305" cy="652500"/>
          </a:xfrm>
          <a:prstGeom prst="ellipse">
            <a:avLst/>
          </a:prstGeom>
          <a:noFill/>
          <a:ln w="762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4" name="Google Shape;17344;p628"/>
          <p:cNvSpPr/>
          <p:nvPr/>
        </p:nvSpPr>
        <p:spPr>
          <a:xfrm rot="10790464">
            <a:off x="816074" y="487799"/>
            <a:ext cx="432602" cy="448500"/>
          </a:xfrm>
          <a:prstGeom prst="ellipse">
            <a:avLst/>
          </a:prstGeom>
          <a:noFill/>
          <a:ln w="762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5" name="Google Shape;17345;p628"/>
          <p:cNvSpPr/>
          <p:nvPr/>
        </p:nvSpPr>
        <p:spPr>
          <a:xfrm rot="10790464">
            <a:off x="1320899" y="843549"/>
            <a:ext cx="432602" cy="448500"/>
          </a:xfrm>
          <a:prstGeom prst="ellipse">
            <a:avLst/>
          </a:prstGeom>
          <a:noFill/>
          <a:ln w="762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Shape 17349"/>
        <p:cNvGrpSpPr/>
        <p:nvPr/>
      </p:nvGrpSpPr>
      <p:grpSpPr>
        <a:xfrm>
          <a:off x="0" y="0"/>
          <a:ext cx="0" cy="0"/>
          <a:chOff x="0" y="0"/>
          <a:chExt cx="0" cy="0"/>
        </a:xfrm>
      </p:grpSpPr>
      <p:sp>
        <p:nvSpPr>
          <p:cNvPr id="17350" name="Google Shape;17350;p629"/>
          <p:cNvSpPr/>
          <p:nvPr/>
        </p:nvSpPr>
        <p:spPr>
          <a:xfrm>
            <a:off x="0" y="4779600"/>
            <a:ext cx="9144000" cy="363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1" name="Google Shape;17351;p629"/>
          <p:cNvSpPr txBox="1"/>
          <p:nvPr/>
        </p:nvSpPr>
        <p:spPr>
          <a:xfrm>
            <a:off x="481071" y="4743429"/>
            <a:ext cx="8254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rPr>
              <a:t>Gillman, P. K. (2011). CNS toxicity involving methylene blue: the exemplar for understanding and predicting drug interactions that precipitate serotonin toxicity. </a:t>
            </a:r>
            <a:r>
              <a:rPr lang="en" sz="800" i="1">
                <a:solidFill>
                  <a:schemeClr val="lt1"/>
                </a:solidFill>
              </a:rPr>
              <a:t>Journal of psychopharmacology</a:t>
            </a:r>
            <a:r>
              <a:rPr lang="en" sz="800">
                <a:solidFill>
                  <a:schemeClr val="lt1"/>
                </a:solidFill>
              </a:rPr>
              <a:t>, </a:t>
            </a:r>
            <a:r>
              <a:rPr lang="en" sz="800" i="1">
                <a:solidFill>
                  <a:schemeClr val="lt1"/>
                </a:solidFill>
              </a:rPr>
              <a:t>25</a:t>
            </a:r>
            <a:r>
              <a:rPr lang="en" sz="800">
                <a:solidFill>
                  <a:schemeClr val="lt1"/>
                </a:solidFill>
              </a:rPr>
              <a:t>(3), 429-436.</a:t>
            </a:r>
            <a:endParaRPr sz="1200">
              <a:solidFill>
                <a:schemeClr val="lt1"/>
              </a:solidFill>
            </a:endParaRPr>
          </a:p>
        </p:txBody>
      </p:sp>
      <p:grpSp>
        <p:nvGrpSpPr>
          <p:cNvPr id="17352" name="Google Shape;17352;p629"/>
          <p:cNvGrpSpPr/>
          <p:nvPr/>
        </p:nvGrpSpPr>
        <p:grpSpPr>
          <a:xfrm>
            <a:off x="481075" y="148700"/>
            <a:ext cx="5866477" cy="4508299"/>
            <a:chOff x="650375" y="127225"/>
            <a:chExt cx="5866477" cy="4508299"/>
          </a:xfrm>
        </p:grpSpPr>
        <p:pic>
          <p:nvPicPr>
            <p:cNvPr id="17353" name="Google Shape;17353;p629"/>
            <p:cNvPicPr preferRelativeResize="0"/>
            <p:nvPr/>
          </p:nvPicPr>
          <p:blipFill rotWithShape="1">
            <a:blip r:embed="rId3">
              <a:alphaModFix/>
            </a:blip>
            <a:srcRect t="4324"/>
            <a:stretch/>
          </p:blipFill>
          <p:spPr>
            <a:xfrm>
              <a:off x="650375" y="507975"/>
              <a:ext cx="5866477" cy="4127549"/>
            </a:xfrm>
            <a:prstGeom prst="rect">
              <a:avLst/>
            </a:prstGeom>
            <a:noFill/>
            <a:ln>
              <a:noFill/>
            </a:ln>
          </p:spPr>
        </p:pic>
        <p:sp>
          <p:nvSpPr>
            <p:cNvPr id="17354" name="Google Shape;17354;p629"/>
            <p:cNvSpPr txBox="1"/>
            <p:nvPr/>
          </p:nvSpPr>
          <p:spPr>
            <a:xfrm>
              <a:off x="714773" y="127225"/>
              <a:ext cx="5437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Serotonin toxicity - don’t say “serotonin syndrome”</a:t>
              </a:r>
              <a:endParaRPr sz="1200"/>
            </a:p>
          </p:txBody>
        </p:sp>
        <p:sp>
          <p:nvSpPr>
            <p:cNvPr id="17355" name="Google Shape;17355;p629"/>
            <p:cNvSpPr txBox="1"/>
            <p:nvPr/>
          </p:nvSpPr>
          <p:spPr>
            <a:xfrm>
              <a:off x="3046399" y="3797675"/>
              <a:ext cx="638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FF0000"/>
                  </a:solidFill>
                  <a:highlight>
                    <a:schemeClr val="lt1"/>
                  </a:highlight>
                </a:rPr>
                <a:t>MDMA</a:t>
              </a:r>
              <a:endParaRPr sz="600">
                <a:solidFill>
                  <a:srgbClr val="FF0000"/>
                </a:solidFill>
                <a:highlight>
                  <a:schemeClr val="lt1"/>
                </a:highlight>
              </a:endParaRPr>
            </a:p>
          </p:txBody>
        </p:sp>
        <p:sp>
          <p:nvSpPr>
            <p:cNvPr id="17356" name="Google Shape;17356;p629"/>
            <p:cNvSpPr txBox="1"/>
            <p:nvPr/>
          </p:nvSpPr>
          <p:spPr>
            <a:xfrm>
              <a:off x="4257721" y="3820280"/>
              <a:ext cx="1566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1"/>
                  </a:solidFill>
                  <a:highlight>
                    <a:schemeClr val="lt1"/>
                  </a:highlight>
                </a:rPr>
                <a:t>azapine</a:t>
              </a:r>
              <a:endParaRPr sz="400">
                <a:solidFill>
                  <a:schemeClr val="dk1"/>
                </a:solidFill>
                <a:highlight>
                  <a:schemeClr val="lt1"/>
                </a:highlight>
              </a:endParaRPr>
            </a:p>
          </p:txBody>
        </p:sp>
      </p:grpSp>
      <p:sp>
        <p:nvSpPr>
          <p:cNvPr id="17357" name="Google Shape;17357;p629"/>
          <p:cNvSpPr/>
          <p:nvPr/>
        </p:nvSpPr>
        <p:spPr>
          <a:xfrm rot="-5234481">
            <a:off x="5635769" y="904846"/>
            <a:ext cx="910055" cy="325918"/>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8" name="Google Shape;17358;p629"/>
          <p:cNvSpPr/>
          <p:nvPr/>
        </p:nvSpPr>
        <p:spPr>
          <a:xfrm rot="10790935">
            <a:off x="3321048" y="1493800"/>
            <a:ext cx="910203" cy="4134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9" name="Google Shape;17359;p629"/>
          <p:cNvSpPr/>
          <p:nvPr/>
        </p:nvSpPr>
        <p:spPr>
          <a:xfrm rot="10790580">
            <a:off x="4073622" y="4364350"/>
            <a:ext cx="1423205" cy="3099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0" name="Google Shape;17360;p629"/>
          <p:cNvSpPr/>
          <p:nvPr/>
        </p:nvSpPr>
        <p:spPr>
          <a:xfrm rot="10790464">
            <a:off x="1006574" y="1335524"/>
            <a:ext cx="432602" cy="4485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1" name="Google Shape;17361;p629"/>
          <p:cNvSpPr/>
          <p:nvPr/>
        </p:nvSpPr>
        <p:spPr>
          <a:xfrm rot="10790007">
            <a:off x="772349" y="3793151"/>
            <a:ext cx="619203" cy="5493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2" name="Google Shape;17362;p629"/>
          <p:cNvSpPr txBox="1"/>
          <p:nvPr/>
        </p:nvSpPr>
        <p:spPr>
          <a:xfrm>
            <a:off x="6805074" y="215375"/>
            <a:ext cx="19302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For life-threatening serotonin toxicity, other serotonergic effects don’t count.</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It has to be an overload</a:t>
            </a:r>
            <a:endParaRPr sz="1200"/>
          </a:p>
          <a:p>
            <a:pPr marL="0" lvl="0" indent="0" algn="l" rtl="0">
              <a:spcBef>
                <a:spcPts val="0"/>
              </a:spcBef>
              <a:spcAft>
                <a:spcPts val="0"/>
              </a:spcAft>
              <a:buNone/>
            </a:pPr>
            <a:r>
              <a:rPr lang="en" sz="1200"/>
              <a:t>of actual serotonin.</a:t>
            </a:r>
            <a:endParaRPr sz="1200"/>
          </a:p>
        </p:txBody>
      </p:sp>
      <p:pic>
        <p:nvPicPr>
          <p:cNvPr id="17363" name="Google Shape;17363;p629"/>
          <p:cNvPicPr preferRelativeResize="0"/>
          <p:nvPr/>
        </p:nvPicPr>
        <p:blipFill>
          <a:blip r:embed="rId4">
            <a:alphaModFix/>
          </a:blip>
          <a:stretch>
            <a:fillRect/>
          </a:stretch>
        </p:blipFill>
        <p:spPr>
          <a:xfrm>
            <a:off x="7350511" y="1692875"/>
            <a:ext cx="1547266" cy="1364105"/>
          </a:xfrm>
          <a:prstGeom prst="rect">
            <a:avLst/>
          </a:prstGeom>
          <a:noFill/>
          <a:ln>
            <a:noFill/>
          </a:ln>
        </p:spPr>
      </p:pic>
      <p:pic>
        <p:nvPicPr>
          <p:cNvPr id="17364" name="Google Shape;17364;p629"/>
          <p:cNvPicPr preferRelativeResize="0"/>
          <p:nvPr/>
        </p:nvPicPr>
        <p:blipFill>
          <a:blip r:embed="rId5">
            <a:alphaModFix/>
          </a:blip>
          <a:stretch>
            <a:fillRect/>
          </a:stretch>
        </p:blipFill>
        <p:spPr>
          <a:xfrm>
            <a:off x="6635499" y="2708256"/>
            <a:ext cx="1173700" cy="1219350"/>
          </a:xfrm>
          <a:prstGeom prst="rect">
            <a:avLst/>
          </a:prstGeom>
          <a:noFill/>
          <a:ln>
            <a:noFill/>
          </a:ln>
        </p:spPr>
      </p:pic>
      <p:pic>
        <p:nvPicPr>
          <p:cNvPr id="17365" name="Google Shape;17365;p629"/>
          <p:cNvPicPr preferRelativeResize="0"/>
          <p:nvPr/>
        </p:nvPicPr>
        <p:blipFill>
          <a:blip r:embed="rId5">
            <a:alphaModFix/>
          </a:blip>
          <a:stretch>
            <a:fillRect/>
          </a:stretch>
        </p:blipFill>
        <p:spPr>
          <a:xfrm>
            <a:off x="6347549" y="3524081"/>
            <a:ext cx="1173700" cy="1219350"/>
          </a:xfrm>
          <a:prstGeom prst="rect">
            <a:avLst/>
          </a:prstGeom>
          <a:noFill/>
          <a:ln>
            <a:noFill/>
          </a:ln>
        </p:spPr>
      </p:pic>
      <p:pic>
        <p:nvPicPr>
          <p:cNvPr id="17366" name="Google Shape;17366;p629"/>
          <p:cNvPicPr preferRelativeResize="0"/>
          <p:nvPr/>
        </p:nvPicPr>
        <p:blipFill>
          <a:blip r:embed="rId5">
            <a:alphaModFix/>
          </a:blip>
          <a:stretch>
            <a:fillRect/>
          </a:stretch>
        </p:blipFill>
        <p:spPr>
          <a:xfrm>
            <a:off x="6275449" y="3143043"/>
            <a:ext cx="1173700" cy="1219350"/>
          </a:xfrm>
          <a:prstGeom prst="rect">
            <a:avLst/>
          </a:prstGeom>
          <a:noFill/>
          <a:ln>
            <a:noFill/>
          </a:ln>
        </p:spPr>
      </p:pic>
      <p:pic>
        <p:nvPicPr>
          <p:cNvPr id="17367" name="Google Shape;17367;p629"/>
          <p:cNvPicPr preferRelativeResize="0"/>
          <p:nvPr/>
        </p:nvPicPr>
        <p:blipFill>
          <a:blip r:embed="rId5">
            <a:alphaModFix/>
          </a:blip>
          <a:stretch>
            <a:fillRect/>
          </a:stretch>
        </p:blipFill>
        <p:spPr>
          <a:xfrm>
            <a:off x="6461849" y="3009731"/>
            <a:ext cx="1173700" cy="1219350"/>
          </a:xfrm>
          <a:prstGeom prst="rect">
            <a:avLst/>
          </a:prstGeom>
          <a:noFill/>
          <a:ln>
            <a:noFill/>
          </a:ln>
        </p:spPr>
      </p:pic>
      <p:pic>
        <p:nvPicPr>
          <p:cNvPr id="17368" name="Google Shape;17368;p629"/>
          <p:cNvPicPr preferRelativeResize="0"/>
          <p:nvPr/>
        </p:nvPicPr>
        <p:blipFill>
          <a:blip r:embed="rId5">
            <a:alphaModFix/>
          </a:blip>
          <a:stretch>
            <a:fillRect/>
          </a:stretch>
        </p:blipFill>
        <p:spPr>
          <a:xfrm>
            <a:off x="5861774" y="3352631"/>
            <a:ext cx="1173700" cy="1219350"/>
          </a:xfrm>
          <a:prstGeom prst="rect">
            <a:avLst/>
          </a:prstGeom>
          <a:noFill/>
          <a:ln>
            <a:noFill/>
          </a:ln>
        </p:spPr>
      </p:pic>
      <p:pic>
        <p:nvPicPr>
          <p:cNvPr id="17369" name="Google Shape;17369;p629"/>
          <p:cNvPicPr preferRelativeResize="0"/>
          <p:nvPr/>
        </p:nvPicPr>
        <p:blipFill>
          <a:blip r:embed="rId5">
            <a:alphaModFix/>
          </a:blip>
          <a:stretch>
            <a:fillRect/>
          </a:stretch>
        </p:blipFill>
        <p:spPr>
          <a:xfrm>
            <a:off x="5776049" y="3792256"/>
            <a:ext cx="1173700" cy="1219350"/>
          </a:xfrm>
          <a:prstGeom prst="rect">
            <a:avLst/>
          </a:prstGeom>
          <a:noFill/>
          <a:ln>
            <a:noFill/>
          </a:ln>
        </p:spPr>
      </p:pic>
      <p:pic>
        <p:nvPicPr>
          <p:cNvPr id="17370" name="Google Shape;17370;p629"/>
          <p:cNvPicPr preferRelativeResize="0"/>
          <p:nvPr/>
        </p:nvPicPr>
        <p:blipFill>
          <a:blip r:embed="rId5">
            <a:alphaModFix/>
          </a:blip>
          <a:stretch>
            <a:fillRect/>
          </a:stretch>
        </p:blipFill>
        <p:spPr>
          <a:xfrm>
            <a:off x="6749724" y="3009731"/>
            <a:ext cx="1173700" cy="1219350"/>
          </a:xfrm>
          <a:prstGeom prst="rect">
            <a:avLst/>
          </a:prstGeom>
          <a:noFill/>
          <a:ln>
            <a:noFill/>
          </a:ln>
        </p:spPr>
      </p:pic>
      <p:sp>
        <p:nvSpPr>
          <p:cNvPr id="17371" name="Google Shape;17371;p629"/>
          <p:cNvSpPr/>
          <p:nvPr/>
        </p:nvSpPr>
        <p:spPr>
          <a:xfrm rot="10790580">
            <a:off x="1391547" y="4388438"/>
            <a:ext cx="1423205" cy="309900"/>
          </a:xfrm>
          <a:prstGeom prst="ellipse">
            <a:avLst/>
          </a:prstGeom>
          <a:noFill/>
          <a:ln w="762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2" name="Google Shape;17372;p629"/>
          <p:cNvSpPr/>
          <p:nvPr/>
        </p:nvSpPr>
        <p:spPr>
          <a:xfrm rot="10790157">
            <a:off x="653797" y="3750011"/>
            <a:ext cx="1257305" cy="652500"/>
          </a:xfrm>
          <a:prstGeom prst="ellipse">
            <a:avLst/>
          </a:prstGeom>
          <a:noFill/>
          <a:ln w="762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3" name="Google Shape;17373;p629"/>
          <p:cNvSpPr/>
          <p:nvPr/>
        </p:nvSpPr>
        <p:spPr>
          <a:xfrm rot="10790464">
            <a:off x="816074" y="487799"/>
            <a:ext cx="432602" cy="448500"/>
          </a:xfrm>
          <a:prstGeom prst="ellipse">
            <a:avLst/>
          </a:prstGeom>
          <a:noFill/>
          <a:ln w="762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4" name="Google Shape;17374;p629"/>
          <p:cNvSpPr/>
          <p:nvPr/>
        </p:nvSpPr>
        <p:spPr>
          <a:xfrm rot="10790464">
            <a:off x="1320899" y="843549"/>
            <a:ext cx="432602" cy="448500"/>
          </a:xfrm>
          <a:prstGeom prst="ellipse">
            <a:avLst/>
          </a:prstGeom>
          <a:noFill/>
          <a:ln w="762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5" name="Google Shape;17375;p629"/>
          <p:cNvSpPr/>
          <p:nvPr/>
        </p:nvSpPr>
        <p:spPr>
          <a:xfrm rot="10790754">
            <a:off x="1839174" y="3719953"/>
            <a:ext cx="557702" cy="674100"/>
          </a:xfrm>
          <a:prstGeom prst="ellipse">
            <a:avLst/>
          </a:prstGeom>
          <a:noFill/>
          <a:ln w="76200"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6" name="Google Shape;17376;p629"/>
          <p:cNvSpPr/>
          <p:nvPr/>
        </p:nvSpPr>
        <p:spPr>
          <a:xfrm rot="10789941">
            <a:off x="1234896" y="4316471"/>
            <a:ext cx="1743007" cy="447900"/>
          </a:xfrm>
          <a:prstGeom prst="ellipse">
            <a:avLst/>
          </a:prstGeom>
          <a:noFill/>
          <a:ln w="76200"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Shape 17380"/>
        <p:cNvGrpSpPr/>
        <p:nvPr/>
      </p:nvGrpSpPr>
      <p:grpSpPr>
        <a:xfrm>
          <a:off x="0" y="0"/>
          <a:ext cx="0" cy="0"/>
          <a:chOff x="0" y="0"/>
          <a:chExt cx="0" cy="0"/>
        </a:xfrm>
      </p:grpSpPr>
      <p:sp>
        <p:nvSpPr>
          <p:cNvPr id="17381" name="Google Shape;17381;p630"/>
          <p:cNvSpPr/>
          <p:nvPr/>
        </p:nvSpPr>
        <p:spPr>
          <a:xfrm>
            <a:off x="0" y="4779600"/>
            <a:ext cx="9144000" cy="363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2" name="Google Shape;17382;p630"/>
          <p:cNvSpPr txBox="1"/>
          <p:nvPr/>
        </p:nvSpPr>
        <p:spPr>
          <a:xfrm>
            <a:off x="481071" y="4743429"/>
            <a:ext cx="8254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rPr>
              <a:t>Gillman, P. K. (2011). CNS toxicity involving methylene blue: the exemplar for understanding and predicting drug interactions that precipitate serotonin toxicity. </a:t>
            </a:r>
            <a:r>
              <a:rPr lang="en" sz="800" i="1">
                <a:solidFill>
                  <a:schemeClr val="lt1"/>
                </a:solidFill>
              </a:rPr>
              <a:t>Journal of psychopharmacology</a:t>
            </a:r>
            <a:r>
              <a:rPr lang="en" sz="800">
                <a:solidFill>
                  <a:schemeClr val="lt1"/>
                </a:solidFill>
              </a:rPr>
              <a:t>, </a:t>
            </a:r>
            <a:r>
              <a:rPr lang="en" sz="800" i="1">
                <a:solidFill>
                  <a:schemeClr val="lt1"/>
                </a:solidFill>
              </a:rPr>
              <a:t>25</a:t>
            </a:r>
            <a:r>
              <a:rPr lang="en" sz="800">
                <a:solidFill>
                  <a:schemeClr val="lt1"/>
                </a:solidFill>
              </a:rPr>
              <a:t>(3), 429-436.</a:t>
            </a:r>
            <a:endParaRPr sz="1200">
              <a:solidFill>
                <a:schemeClr val="lt1"/>
              </a:solidFill>
            </a:endParaRPr>
          </a:p>
        </p:txBody>
      </p:sp>
      <p:grpSp>
        <p:nvGrpSpPr>
          <p:cNvPr id="17383" name="Google Shape;17383;p630"/>
          <p:cNvGrpSpPr/>
          <p:nvPr/>
        </p:nvGrpSpPr>
        <p:grpSpPr>
          <a:xfrm>
            <a:off x="481075" y="148700"/>
            <a:ext cx="5866477" cy="4508299"/>
            <a:chOff x="650375" y="127225"/>
            <a:chExt cx="5866477" cy="4508299"/>
          </a:xfrm>
        </p:grpSpPr>
        <p:pic>
          <p:nvPicPr>
            <p:cNvPr id="17384" name="Google Shape;17384;p630"/>
            <p:cNvPicPr preferRelativeResize="0"/>
            <p:nvPr/>
          </p:nvPicPr>
          <p:blipFill rotWithShape="1">
            <a:blip r:embed="rId3">
              <a:alphaModFix/>
            </a:blip>
            <a:srcRect t="4324"/>
            <a:stretch/>
          </p:blipFill>
          <p:spPr>
            <a:xfrm>
              <a:off x="650375" y="507975"/>
              <a:ext cx="5866477" cy="4127549"/>
            </a:xfrm>
            <a:prstGeom prst="rect">
              <a:avLst/>
            </a:prstGeom>
            <a:noFill/>
            <a:ln>
              <a:noFill/>
            </a:ln>
          </p:spPr>
        </p:pic>
        <p:sp>
          <p:nvSpPr>
            <p:cNvPr id="17385" name="Google Shape;17385;p630"/>
            <p:cNvSpPr txBox="1"/>
            <p:nvPr/>
          </p:nvSpPr>
          <p:spPr>
            <a:xfrm>
              <a:off x="714773" y="127225"/>
              <a:ext cx="5437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Serotonin toxicity - don’t say “serotonin syndrome”</a:t>
              </a:r>
              <a:endParaRPr sz="1200"/>
            </a:p>
          </p:txBody>
        </p:sp>
        <p:sp>
          <p:nvSpPr>
            <p:cNvPr id="17386" name="Google Shape;17386;p630"/>
            <p:cNvSpPr txBox="1"/>
            <p:nvPr/>
          </p:nvSpPr>
          <p:spPr>
            <a:xfrm>
              <a:off x="3046399" y="3797675"/>
              <a:ext cx="638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FF0000"/>
                  </a:solidFill>
                  <a:highlight>
                    <a:schemeClr val="lt1"/>
                  </a:highlight>
                </a:rPr>
                <a:t>MDMA</a:t>
              </a:r>
              <a:endParaRPr sz="600">
                <a:solidFill>
                  <a:srgbClr val="FF0000"/>
                </a:solidFill>
                <a:highlight>
                  <a:schemeClr val="lt1"/>
                </a:highlight>
              </a:endParaRPr>
            </a:p>
          </p:txBody>
        </p:sp>
        <p:sp>
          <p:nvSpPr>
            <p:cNvPr id="17387" name="Google Shape;17387;p630"/>
            <p:cNvSpPr txBox="1"/>
            <p:nvPr/>
          </p:nvSpPr>
          <p:spPr>
            <a:xfrm>
              <a:off x="4257721" y="3820280"/>
              <a:ext cx="1566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1"/>
                  </a:solidFill>
                  <a:highlight>
                    <a:schemeClr val="lt1"/>
                  </a:highlight>
                </a:rPr>
                <a:t>azapine</a:t>
              </a:r>
              <a:endParaRPr sz="400">
                <a:solidFill>
                  <a:schemeClr val="dk1"/>
                </a:solidFill>
                <a:highlight>
                  <a:schemeClr val="lt1"/>
                </a:highlight>
              </a:endParaRPr>
            </a:p>
          </p:txBody>
        </p:sp>
      </p:grpSp>
      <p:sp>
        <p:nvSpPr>
          <p:cNvPr id="17388" name="Google Shape;17388;p630"/>
          <p:cNvSpPr/>
          <p:nvPr/>
        </p:nvSpPr>
        <p:spPr>
          <a:xfrm rot="-5234481">
            <a:off x="5635769" y="904846"/>
            <a:ext cx="910055" cy="325918"/>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9" name="Google Shape;17389;p630"/>
          <p:cNvSpPr/>
          <p:nvPr/>
        </p:nvSpPr>
        <p:spPr>
          <a:xfrm rot="10790935">
            <a:off x="3321048" y="1493800"/>
            <a:ext cx="910203" cy="4134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0" name="Google Shape;17390;p630"/>
          <p:cNvSpPr/>
          <p:nvPr/>
        </p:nvSpPr>
        <p:spPr>
          <a:xfrm rot="10790580">
            <a:off x="4073622" y="4364350"/>
            <a:ext cx="1423205" cy="3099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1" name="Google Shape;17391;p630"/>
          <p:cNvSpPr/>
          <p:nvPr/>
        </p:nvSpPr>
        <p:spPr>
          <a:xfrm rot="10790464">
            <a:off x="1006574" y="1335524"/>
            <a:ext cx="432602" cy="4485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2" name="Google Shape;17392;p630"/>
          <p:cNvSpPr/>
          <p:nvPr/>
        </p:nvSpPr>
        <p:spPr>
          <a:xfrm rot="10790007">
            <a:off x="772349" y="3793151"/>
            <a:ext cx="619203" cy="5493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3" name="Google Shape;17393;p630"/>
          <p:cNvSpPr txBox="1"/>
          <p:nvPr/>
        </p:nvSpPr>
        <p:spPr>
          <a:xfrm>
            <a:off x="6805074" y="215375"/>
            <a:ext cx="19302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For life-threatening serotonin toxicity, other serotonergic effects don’t count.</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It has to be an overload</a:t>
            </a:r>
            <a:endParaRPr sz="1200"/>
          </a:p>
          <a:p>
            <a:pPr marL="0" lvl="0" indent="0" algn="l" rtl="0">
              <a:spcBef>
                <a:spcPts val="0"/>
              </a:spcBef>
              <a:spcAft>
                <a:spcPts val="0"/>
              </a:spcAft>
              <a:buNone/>
            </a:pPr>
            <a:r>
              <a:rPr lang="en" sz="1200"/>
              <a:t>of actual serotonin.</a:t>
            </a:r>
            <a:endParaRPr sz="1200"/>
          </a:p>
        </p:txBody>
      </p:sp>
      <p:pic>
        <p:nvPicPr>
          <p:cNvPr id="17394" name="Google Shape;17394;p630"/>
          <p:cNvPicPr preferRelativeResize="0"/>
          <p:nvPr/>
        </p:nvPicPr>
        <p:blipFill>
          <a:blip r:embed="rId4">
            <a:alphaModFix/>
          </a:blip>
          <a:stretch>
            <a:fillRect/>
          </a:stretch>
        </p:blipFill>
        <p:spPr>
          <a:xfrm>
            <a:off x="7350511" y="1692875"/>
            <a:ext cx="1547266" cy="1364105"/>
          </a:xfrm>
          <a:prstGeom prst="rect">
            <a:avLst/>
          </a:prstGeom>
          <a:noFill/>
          <a:ln>
            <a:noFill/>
          </a:ln>
        </p:spPr>
      </p:pic>
      <p:pic>
        <p:nvPicPr>
          <p:cNvPr id="17395" name="Google Shape;17395;p630"/>
          <p:cNvPicPr preferRelativeResize="0"/>
          <p:nvPr/>
        </p:nvPicPr>
        <p:blipFill>
          <a:blip r:embed="rId5">
            <a:alphaModFix/>
          </a:blip>
          <a:stretch>
            <a:fillRect/>
          </a:stretch>
        </p:blipFill>
        <p:spPr>
          <a:xfrm>
            <a:off x="6635499" y="2708256"/>
            <a:ext cx="1173700" cy="1219350"/>
          </a:xfrm>
          <a:prstGeom prst="rect">
            <a:avLst/>
          </a:prstGeom>
          <a:noFill/>
          <a:ln>
            <a:noFill/>
          </a:ln>
        </p:spPr>
      </p:pic>
      <p:pic>
        <p:nvPicPr>
          <p:cNvPr id="17396" name="Google Shape;17396;p630"/>
          <p:cNvPicPr preferRelativeResize="0"/>
          <p:nvPr/>
        </p:nvPicPr>
        <p:blipFill>
          <a:blip r:embed="rId5">
            <a:alphaModFix/>
          </a:blip>
          <a:stretch>
            <a:fillRect/>
          </a:stretch>
        </p:blipFill>
        <p:spPr>
          <a:xfrm>
            <a:off x="6347549" y="3524081"/>
            <a:ext cx="1173700" cy="1219350"/>
          </a:xfrm>
          <a:prstGeom prst="rect">
            <a:avLst/>
          </a:prstGeom>
          <a:noFill/>
          <a:ln>
            <a:noFill/>
          </a:ln>
        </p:spPr>
      </p:pic>
      <p:pic>
        <p:nvPicPr>
          <p:cNvPr id="17397" name="Google Shape;17397;p630"/>
          <p:cNvPicPr preferRelativeResize="0"/>
          <p:nvPr/>
        </p:nvPicPr>
        <p:blipFill>
          <a:blip r:embed="rId5">
            <a:alphaModFix/>
          </a:blip>
          <a:stretch>
            <a:fillRect/>
          </a:stretch>
        </p:blipFill>
        <p:spPr>
          <a:xfrm>
            <a:off x="6275449" y="3143043"/>
            <a:ext cx="1173700" cy="1219350"/>
          </a:xfrm>
          <a:prstGeom prst="rect">
            <a:avLst/>
          </a:prstGeom>
          <a:noFill/>
          <a:ln>
            <a:noFill/>
          </a:ln>
        </p:spPr>
      </p:pic>
      <p:pic>
        <p:nvPicPr>
          <p:cNvPr id="17398" name="Google Shape;17398;p630"/>
          <p:cNvPicPr preferRelativeResize="0"/>
          <p:nvPr/>
        </p:nvPicPr>
        <p:blipFill>
          <a:blip r:embed="rId5">
            <a:alphaModFix/>
          </a:blip>
          <a:stretch>
            <a:fillRect/>
          </a:stretch>
        </p:blipFill>
        <p:spPr>
          <a:xfrm>
            <a:off x="6461849" y="3009731"/>
            <a:ext cx="1173700" cy="1219350"/>
          </a:xfrm>
          <a:prstGeom prst="rect">
            <a:avLst/>
          </a:prstGeom>
          <a:noFill/>
          <a:ln>
            <a:noFill/>
          </a:ln>
        </p:spPr>
      </p:pic>
      <p:pic>
        <p:nvPicPr>
          <p:cNvPr id="17399" name="Google Shape;17399;p630"/>
          <p:cNvPicPr preferRelativeResize="0"/>
          <p:nvPr/>
        </p:nvPicPr>
        <p:blipFill>
          <a:blip r:embed="rId5">
            <a:alphaModFix/>
          </a:blip>
          <a:stretch>
            <a:fillRect/>
          </a:stretch>
        </p:blipFill>
        <p:spPr>
          <a:xfrm>
            <a:off x="5861774" y="3352631"/>
            <a:ext cx="1173700" cy="1219350"/>
          </a:xfrm>
          <a:prstGeom prst="rect">
            <a:avLst/>
          </a:prstGeom>
          <a:noFill/>
          <a:ln>
            <a:noFill/>
          </a:ln>
        </p:spPr>
      </p:pic>
      <p:pic>
        <p:nvPicPr>
          <p:cNvPr id="17400" name="Google Shape;17400;p630"/>
          <p:cNvPicPr preferRelativeResize="0"/>
          <p:nvPr/>
        </p:nvPicPr>
        <p:blipFill>
          <a:blip r:embed="rId5">
            <a:alphaModFix/>
          </a:blip>
          <a:stretch>
            <a:fillRect/>
          </a:stretch>
        </p:blipFill>
        <p:spPr>
          <a:xfrm>
            <a:off x="5776049" y="3792256"/>
            <a:ext cx="1173700" cy="1219350"/>
          </a:xfrm>
          <a:prstGeom prst="rect">
            <a:avLst/>
          </a:prstGeom>
          <a:noFill/>
          <a:ln>
            <a:noFill/>
          </a:ln>
        </p:spPr>
      </p:pic>
      <p:pic>
        <p:nvPicPr>
          <p:cNvPr id="17401" name="Google Shape;17401;p630"/>
          <p:cNvPicPr preferRelativeResize="0"/>
          <p:nvPr/>
        </p:nvPicPr>
        <p:blipFill>
          <a:blip r:embed="rId5">
            <a:alphaModFix/>
          </a:blip>
          <a:stretch>
            <a:fillRect/>
          </a:stretch>
        </p:blipFill>
        <p:spPr>
          <a:xfrm>
            <a:off x="6749724" y="3009731"/>
            <a:ext cx="1173700" cy="1219350"/>
          </a:xfrm>
          <a:prstGeom prst="rect">
            <a:avLst/>
          </a:prstGeom>
          <a:noFill/>
          <a:ln>
            <a:noFill/>
          </a:ln>
        </p:spPr>
      </p:pic>
      <p:sp>
        <p:nvSpPr>
          <p:cNvPr id="17402" name="Google Shape;17402;p630"/>
          <p:cNvSpPr/>
          <p:nvPr/>
        </p:nvSpPr>
        <p:spPr>
          <a:xfrm rot="10790580">
            <a:off x="1391547" y="4388438"/>
            <a:ext cx="1423205" cy="309900"/>
          </a:xfrm>
          <a:prstGeom prst="ellipse">
            <a:avLst/>
          </a:prstGeom>
          <a:noFill/>
          <a:ln w="762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3" name="Google Shape;17403;p630"/>
          <p:cNvSpPr/>
          <p:nvPr/>
        </p:nvSpPr>
        <p:spPr>
          <a:xfrm rot="10790157">
            <a:off x="653797" y="3750011"/>
            <a:ext cx="1257305" cy="652500"/>
          </a:xfrm>
          <a:prstGeom prst="ellipse">
            <a:avLst/>
          </a:prstGeom>
          <a:noFill/>
          <a:ln w="762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4" name="Google Shape;17404;p630"/>
          <p:cNvSpPr/>
          <p:nvPr/>
        </p:nvSpPr>
        <p:spPr>
          <a:xfrm rot="10790464">
            <a:off x="816074" y="487799"/>
            <a:ext cx="432602" cy="448500"/>
          </a:xfrm>
          <a:prstGeom prst="ellipse">
            <a:avLst/>
          </a:prstGeom>
          <a:noFill/>
          <a:ln w="762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5" name="Google Shape;17405;p630"/>
          <p:cNvSpPr/>
          <p:nvPr/>
        </p:nvSpPr>
        <p:spPr>
          <a:xfrm rot="10790464">
            <a:off x="1320899" y="843549"/>
            <a:ext cx="432602" cy="448500"/>
          </a:xfrm>
          <a:prstGeom prst="ellipse">
            <a:avLst/>
          </a:prstGeom>
          <a:noFill/>
          <a:ln w="762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6" name="Google Shape;17406;p630"/>
          <p:cNvSpPr/>
          <p:nvPr/>
        </p:nvSpPr>
        <p:spPr>
          <a:xfrm rot="10790754">
            <a:off x="1839174" y="3719953"/>
            <a:ext cx="557702" cy="674100"/>
          </a:xfrm>
          <a:prstGeom prst="ellipse">
            <a:avLst/>
          </a:prstGeom>
          <a:noFill/>
          <a:ln w="76200"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7" name="Google Shape;17407;p630"/>
          <p:cNvSpPr/>
          <p:nvPr/>
        </p:nvSpPr>
        <p:spPr>
          <a:xfrm rot="10790464">
            <a:off x="1797149" y="1243774"/>
            <a:ext cx="432602" cy="448500"/>
          </a:xfrm>
          <a:prstGeom prst="ellipse">
            <a:avLst/>
          </a:prstGeom>
          <a:noFill/>
          <a:ln w="76200"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8" name="Google Shape;17408;p630"/>
          <p:cNvSpPr/>
          <p:nvPr/>
        </p:nvSpPr>
        <p:spPr>
          <a:xfrm rot="10789941">
            <a:off x="1234896" y="4316471"/>
            <a:ext cx="1743007" cy="447900"/>
          </a:xfrm>
          <a:prstGeom prst="ellipse">
            <a:avLst/>
          </a:prstGeom>
          <a:noFill/>
          <a:ln w="76200"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sp>
        <p:nvSpPr>
          <p:cNvPr id="982" name="Google Shape;982;p73"/>
          <p:cNvSpPr txBox="1"/>
          <p:nvPr/>
        </p:nvSpPr>
        <p:spPr>
          <a:xfrm>
            <a:off x="193175" y="93025"/>
            <a:ext cx="8346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The Five Targets of Psychotropic Drugs</a:t>
            </a:r>
            <a:endParaRPr sz="1600" b="1"/>
          </a:p>
        </p:txBody>
      </p:sp>
      <p:pic>
        <p:nvPicPr>
          <p:cNvPr id="983" name="Google Shape;983;p73"/>
          <p:cNvPicPr preferRelativeResize="0"/>
          <p:nvPr/>
        </p:nvPicPr>
        <p:blipFill rotWithShape="1">
          <a:blip r:embed="rId3">
            <a:alphaModFix/>
          </a:blip>
          <a:srcRect b="45622"/>
          <a:stretch/>
        </p:blipFill>
        <p:spPr>
          <a:xfrm>
            <a:off x="331300" y="2413200"/>
            <a:ext cx="2771750" cy="615600"/>
          </a:xfrm>
          <a:prstGeom prst="rect">
            <a:avLst/>
          </a:prstGeom>
          <a:noFill/>
          <a:ln>
            <a:noFill/>
          </a:ln>
        </p:spPr>
      </p:pic>
      <p:pic>
        <p:nvPicPr>
          <p:cNvPr id="984" name="Google Shape;984;p73"/>
          <p:cNvPicPr preferRelativeResize="0"/>
          <p:nvPr/>
        </p:nvPicPr>
        <p:blipFill rotWithShape="1">
          <a:blip r:embed="rId4">
            <a:alphaModFix/>
          </a:blip>
          <a:srcRect b="30113"/>
          <a:stretch/>
        </p:blipFill>
        <p:spPr>
          <a:xfrm>
            <a:off x="394700" y="711200"/>
            <a:ext cx="2421405" cy="1286650"/>
          </a:xfrm>
          <a:prstGeom prst="rect">
            <a:avLst/>
          </a:prstGeom>
          <a:noFill/>
          <a:ln>
            <a:noFill/>
          </a:ln>
        </p:spPr>
      </p:pic>
      <p:sp>
        <p:nvSpPr>
          <p:cNvPr id="985" name="Google Shape;985;p73"/>
          <p:cNvSpPr txBox="1"/>
          <p:nvPr/>
        </p:nvSpPr>
        <p:spPr>
          <a:xfrm>
            <a:off x="3018475" y="846213"/>
            <a:ext cx="17184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G-protein linked receptor</a:t>
            </a:r>
            <a:endParaRPr b="1"/>
          </a:p>
          <a:p>
            <a:pPr marL="0" lvl="0" indent="0" algn="ctr" rtl="0">
              <a:spcBef>
                <a:spcPts val="0"/>
              </a:spcBef>
              <a:spcAft>
                <a:spcPts val="0"/>
              </a:spcAft>
              <a:buNone/>
            </a:pPr>
            <a:endParaRPr/>
          </a:p>
        </p:txBody>
      </p:sp>
      <p:sp>
        <p:nvSpPr>
          <p:cNvPr id="986" name="Google Shape;986;p73"/>
          <p:cNvSpPr txBox="1"/>
          <p:nvPr/>
        </p:nvSpPr>
        <p:spPr>
          <a:xfrm>
            <a:off x="3157650" y="2342050"/>
            <a:ext cx="16776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Transporter</a:t>
            </a:r>
            <a:endParaRPr b="1"/>
          </a:p>
          <a:p>
            <a:pPr marL="0" lvl="0" indent="0" algn="ctr" rtl="0">
              <a:spcBef>
                <a:spcPts val="0"/>
              </a:spcBef>
              <a:spcAft>
                <a:spcPts val="0"/>
              </a:spcAft>
              <a:buNone/>
            </a:pPr>
            <a:endParaRPr/>
          </a:p>
        </p:txBody>
      </p:sp>
      <p:sp>
        <p:nvSpPr>
          <p:cNvPr id="987" name="Google Shape;987;p73"/>
          <p:cNvSpPr txBox="1"/>
          <p:nvPr/>
        </p:nvSpPr>
        <p:spPr>
          <a:xfrm>
            <a:off x="3157650" y="2585275"/>
            <a:ext cx="420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00"/>
                </a:solidFill>
              </a:rPr>
              <a:t>(reuptake inhibitors)</a:t>
            </a:r>
            <a:endParaRPr>
              <a:solidFill>
                <a:srgbClr val="FF0000"/>
              </a:solidFill>
            </a:endParaRPr>
          </a:p>
        </p:txBody>
      </p:sp>
      <p:sp>
        <p:nvSpPr>
          <p:cNvPr id="988" name="Google Shape;988;p73"/>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Shape 17412"/>
        <p:cNvGrpSpPr/>
        <p:nvPr/>
      </p:nvGrpSpPr>
      <p:grpSpPr>
        <a:xfrm>
          <a:off x="0" y="0"/>
          <a:ext cx="0" cy="0"/>
          <a:chOff x="0" y="0"/>
          <a:chExt cx="0" cy="0"/>
        </a:xfrm>
      </p:grpSpPr>
      <p:sp>
        <p:nvSpPr>
          <p:cNvPr id="17413" name="Google Shape;17413;p631"/>
          <p:cNvSpPr/>
          <p:nvPr/>
        </p:nvSpPr>
        <p:spPr>
          <a:xfrm>
            <a:off x="0" y="4779600"/>
            <a:ext cx="9144000" cy="363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4" name="Google Shape;17414;p631"/>
          <p:cNvSpPr txBox="1"/>
          <p:nvPr/>
        </p:nvSpPr>
        <p:spPr>
          <a:xfrm>
            <a:off x="481071" y="4743429"/>
            <a:ext cx="8254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rPr>
              <a:t>Gillman, P. K. (2011). CNS toxicity involving methylene blue: the exemplar for understanding and predicting drug interactions that precipitate serotonin toxicity. </a:t>
            </a:r>
            <a:r>
              <a:rPr lang="en" sz="800" i="1">
                <a:solidFill>
                  <a:schemeClr val="lt1"/>
                </a:solidFill>
              </a:rPr>
              <a:t>Journal of psychopharmacology</a:t>
            </a:r>
            <a:r>
              <a:rPr lang="en" sz="800">
                <a:solidFill>
                  <a:schemeClr val="lt1"/>
                </a:solidFill>
              </a:rPr>
              <a:t>, </a:t>
            </a:r>
            <a:r>
              <a:rPr lang="en" sz="800" i="1">
                <a:solidFill>
                  <a:schemeClr val="lt1"/>
                </a:solidFill>
              </a:rPr>
              <a:t>25</a:t>
            </a:r>
            <a:r>
              <a:rPr lang="en" sz="800">
                <a:solidFill>
                  <a:schemeClr val="lt1"/>
                </a:solidFill>
              </a:rPr>
              <a:t>(3), 429-436.</a:t>
            </a:r>
            <a:endParaRPr sz="1200">
              <a:solidFill>
                <a:schemeClr val="lt1"/>
              </a:solidFill>
            </a:endParaRPr>
          </a:p>
        </p:txBody>
      </p:sp>
      <p:grpSp>
        <p:nvGrpSpPr>
          <p:cNvPr id="17415" name="Google Shape;17415;p631"/>
          <p:cNvGrpSpPr/>
          <p:nvPr/>
        </p:nvGrpSpPr>
        <p:grpSpPr>
          <a:xfrm>
            <a:off x="481075" y="148700"/>
            <a:ext cx="5866477" cy="4508299"/>
            <a:chOff x="650375" y="127225"/>
            <a:chExt cx="5866477" cy="4508299"/>
          </a:xfrm>
        </p:grpSpPr>
        <p:pic>
          <p:nvPicPr>
            <p:cNvPr id="17416" name="Google Shape;17416;p631"/>
            <p:cNvPicPr preferRelativeResize="0"/>
            <p:nvPr/>
          </p:nvPicPr>
          <p:blipFill rotWithShape="1">
            <a:blip r:embed="rId3">
              <a:alphaModFix/>
            </a:blip>
            <a:srcRect t="4324"/>
            <a:stretch/>
          </p:blipFill>
          <p:spPr>
            <a:xfrm>
              <a:off x="650375" y="507975"/>
              <a:ext cx="5866477" cy="4127549"/>
            </a:xfrm>
            <a:prstGeom prst="rect">
              <a:avLst/>
            </a:prstGeom>
            <a:noFill/>
            <a:ln>
              <a:noFill/>
            </a:ln>
          </p:spPr>
        </p:pic>
        <p:sp>
          <p:nvSpPr>
            <p:cNvPr id="17417" name="Google Shape;17417;p631"/>
            <p:cNvSpPr txBox="1"/>
            <p:nvPr/>
          </p:nvSpPr>
          <p:spPr>
            <a:xfrm>
              <a:off x="714773" y="127225"/>
              <a:ext cx="5437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Serotonin toxicity - don’t say “serotonin syndrome”</a:t>
              </a:r>
              <a:endParaRPr sz="1200"/>
            </a:p>
          </p:txBody>
        </p:sp>
        <p:sp>
          <p:nvSpPr>
            <p:cNvPr id="17418" name="Google Shape;17418;p631"/>
            <p:cNvSpPr txBox="1"/>
            <p:nvPr/>
          </p:nvSpPr>
          <p:spPr>
            <a:xfrm>
              <a:off x="3046399" y="3797675"/>
              <a:ext cx="638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FF0000"/>
                  </a:solidFill>
                  <a:highlight>
                    <a:schemeClr val="lt1"/>
                  </a:highlight>
                </a:rPr>
                <a:t>MDMA</a:t>
              </a:r>
              <a:endParaRPr sz="600">
                <a:solidFill>
                  <a:srgbClr val="FF0000"/>
                </a:solidFill>
                <a:highlight>
                  <a:schemeClr val="lt1"/>
                </a:highlight>
              </a:endParaRPr>
            </a:p>
          </p:txBody>
        </p:sp>
        <p:sp>
          <p:nvSpPr>
            <p:cNvPr id="17419" name="Google Shape;17419;p631"/>
            <p:cNvSpPr txBox="1"/>
            <p:nvPr/>
          </p:nvSpPr>
          <p:spPr>
            <a:xfrm>
              <a:off x="4257721" y="3820280"/>
              <a:ext cx="1566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1"/>
                  </a:solidFill>
                  <a:highlight>
                    <a:schemeClr val="lt1"/>
                  </a:highlight>
                </a:rPr>
                <a:t>azapine</a:t>
              </a:r>
              <a:endParaRPr sz="400">
                <a:solidFill>
                  <a:schemeClr val="dk1"/>
                </a:solidFill>
                <a:highlight>
                  <a:schemeClr val="lt1"/>
                </a:highlight>
              </a:endParaRPr>
            </a:p>
          </p:txBody>
        </p:sp>
      </p:grpSp>
      <p:sp>
        <p:nvSpPr>
          <p:cNvPr id="17420" name="Google Shape;17420;p631"/>
          <p:cNvSpPr/>
          <p:nvPr/>
        </p:nvSpPr>
        <p:spPr>
          <a:xfrm rot="-5234481">
            <a:off x="5635769" y="904846"/>
            <a:ext cx="910055" cy="325918"/>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1" name="Google Shape;17421;p631"/>
          <p:cNvSpPr/>
          <p:nvPr/>
        </p:nvSpPr>
        <p:spPr>
          <a:xfrm rot="10790935">
            <a:off x="3321048" y="1493800"/>
            <a:ext cx="910203" cy="4134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2" name="Google Shape;17422;p631"/>
          <p:cNvSpPr/>
          <p:nvPr/>
        </p:nvSpPr>
        <p:spPr>
          <a:xfrm rot="10790580">
            <a:off x="4073622" y="4364350"/>
            <a:ext cx="1423205" cy="3099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3" name="Google Shape;17423;p631"/>
          <p:cNvSpPr/>
          <p:nvPr/>
        </p:nvSpPr>
        <p:spPr>
          <a:xfrm rot="10790464">
            <a:off x="1006574" y="1335524"/>
            <a:ext cx="432602" cy="4485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4" name="Google Shape;17424;p631"/>
          <p:cNvSpPr/>
          <p:nvPr/>
        </p:nvSpPr>
        <p:spPr>
          <a:xfrm rot="10790007">
            <a:off x="772349" y="3793151"/>
            <a:ext cx="619203" cy="5493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5" name="Google Shape;17425;p631"/>
          <p:cNvSpPr txBox="1"/>
          <p:nvPr/>
        </p:nvSpPr>
        <p:spPr>
          <a:xfrm>
            <a:off x="6805074" y="215375"/>
            <a:ext cx="19302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For life-threatening serotonin toxicity, other serotonergic effects don’t count.</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It has to be an overload</a:t>
            </a:r>
            <a:endParaRPr sz="1200"/>
          </a:p>
          <a:p>
            <a:pPr marL="0" lvl="0" indent="0" algn="l" rtl="0">
              <a:spcBef>
                <a:spcPts val="0"/>
              </a:spcBef>
              <a:spcAft>
                <a:spcPts val="0"/>
              </a:spcAft>
              <a:buNone/>
            </a:pPr>
            <a:r>
              <a:rPr lang="en" sz="1200"/>
              <a:t>of actual serotonin.</a:t>
            </a:r>
            <a:endParaRPr sz="1200"/>
          </a:p>
        </p:txBody>
      </p:sp>
      <p:pic>
        <p:nvPicPr>
          <p:cNvPr id="17426" name="Google Shape;17426;p631"/>
          <p:cNvPicPr preferRelativeResize="0"/>
          <p:nvPr/>
        </p:nvPicPr>
        <p:blipFill>
          <a:blip r:embed="rId4">
            <a:alphaModFix/>
          </a:blip>
          <a:stretch>
            <a:fillRect/>
          </a:stretch>
        </p:blipFill>
        <p:spPr>
          <a:xfrm>
            <a:off x="7350511" y="1692875"/>
            <a:ext cx="1547266" cy="1364105"/>
          </a:xfrm>
          <a:prstGeom prst="rect">
            <a:avLst/>
          </a:prstGeom>
          <a:noFill/>
          <a:ln>
            <a:noFill/>
          </a:ln>
        </p:spPr>
      </p:pic>
      <p:pic>
        <p:nvPicPr>
          <p:cNvPr id="17427" name="Google Shape;17427;p631"/>
          <p:cNvPicPr preferRelativeResize="0"/>
          <p:nvPr/>
        </p:nvPicPr>
        <p:blipFill>
          <a:blip r:embed="rId5">
            <a:alphaModFix/>
          </a:blip>
          <a:stretch>
            <a:fillRect/>
          </a:stretch>
        </p:blipFill>
        <p:spPr>
          <a:xfrm>
            <a:off x="6635499" y="2708256"/>
            <a:ext cx="1173700" cy="1219350"/>
          </a:xfrm>
          <a:prstGeom prst="rect">
            <a:avLst/>
          </a:prstGeom>
          <a:noFill/>
          <a:ln>
            <a:noFill/>
          </a:ln>
        </p:spPr>
      </p:pic>
      <p:pic>
        <p:nvPicPr>
          <p:cNvPr id="17428" name="Google Shape;17428;p631"/>
          <p:cNvPicPr preferRelativeResize="0"/>
          <p:nvPr/>
        </p:nvPicPr>
        <p:blipFill>
          <a:blip r:embed="rId5">
            <a:alphaModFix/>
          </a:blip>
          <a:stretch>
            <a:fillRect/>
          </a:stretch>
        </p:blipFill>
        <p:spPr>
          <a:xfrm>
            <a:off x="6347549" y="3524081"/>
            <a:ext cx="1173700" cy="1219350"/>
          </a:xfrm>
          <a:prstGeom prst="rect">
            <a:avLst/>
          </a:prstGeom>
          <a:noFill/>
          <a:ln>
            <a:noFill/>
          </a:ln>
        </p:spPr>
      </p:pic>
      <p:pic>
        <p:nvPicPr>
          <p:cNvPr id="17429" name="Google Shape;17429;p631"/>
          <p:cNvPicPr preferRelativeResize="0"/>
          <p:nvPr/>
        </p:nvPicPr>
        <p:blipFill>
          <a:blip r:embed="rId5">
            <a:alphaModFix/>
          </a:blip>
          <a:stretch>
            <a:fillRect/>
          </a:stretch>
        </p:blipFill>
        <p:spPr>
          <a:xfrm>
            <a:off x="6275449" y="3143043"/>
            <a:ext cx="1173700" cy="1219350"/>
          </a:xfrm>
          <a:prstGeom prst="rect">
            <a:avLst/>
          </a:prstGeom>
          <a:noFill/>
          <a:ln>
            <a:noFill/>
          </a:ln>
        </p:spPr>
      </p:pic>
      <p:pic>
        <p:nvPicPr>
          <p:cNvPr id="17430" name="Google Shape;17430;p631"/>
          <p:cNvPicPr preferRelativeResize="0"/>
          <p:nvPr/>
        </p:nvPicPr>
        <p:blipFill>
          <a:blip r:embed="rId5">
            <a:alphaModFix/>
          </a:blip>
          <a:stretch>
            <a:fillRect/>
          </a:stretch>
        </p:blipFill>
        <p:spPr>
          <a:xfrm>
            <a:off x="6461849" y="3009731"/>
            <a:ext cx="1173700" cy="1219350"/>
          </a:xfrm>
          <a:prstGeom prst="rect">
            <a:avLst/>
          </a:prstGeom>
          <a:noFill/>
          <a:ln>
            <a:noFill/>
          </a:ln>
        </p:spPr>
      </p:pic>
      <p:pic>
        <p:nvPicPr>
          <p:cNvPr id="17431" name="Google Shape;17431;p631"/>
          <p:cNvPicPr preferRelativeResize="0"/>
          <p:nvPr/>
        </p:nvPicPr>
        <p:blipFill>
          <a:blip r:embed="rId5">
            <a:alphaModFix/>
          </a:blip>
          <a:stretch>
            <a:fillRect/>
          </a:stretch>
        </p:blipFill>
        <p:spPr>
          <a:xfrm>
            <a:off x="5861774" y="3352631"/>
            <a:ext cx="1173700" cy="1219350"/>
          </a:xfrm>
          <a:prstGeom prst="rect">
            <a:avLst/>
          </a:prstGeom>
          <a:noFill/>
          <a:ln>
            <a:noFill/>
          </a:ln>
        </p:spPr>
      </p:pic>
      <p:pic>
        <p:nvPicPr>
          <p:cNvPr id="17432" name="Google Shape;17432;p631"/>
          <p:cNvPicPr preferRelativeResize="0"/>
          <p:nvPr/>
        </p:nvPicPr>
        <p:blipFill>
          <a:blip r:embed="rId5">
            <a:alphaModFix/>
          </a:blip>
          <a:stretch>
            <a:fillRect/>
          </a:stretch>
        </p:blipFill>
        <p:spPr>
          <a:xfrm>
            <a:off x="5776049" y="3792256"/>
            <a:ext cx="1173700" cy="1219350"/>
          </a:xfrm>
          <a:prstGeom prst="rect">
            <a:avLst/>
          </a:prstGeom>
          <a:noFill/>
          <a:ln>
            <a:noFill/>
          </a:ln>
        </p:spPr>
      </p:pic>
      <p:pic>
        <p:nvPicPr>
          <p:cNvPr id="17433" name="Google Shape;17433;p631"/>
          <p:cNvPicPr preferRelativeResize="0"/>
          <p:nvPr/>
        </p:nvPicPr>
        <p:blipFill>
          <a:blip r:embed="rId5">
            <a:alphaModFix/>
          </a:blip>
          <a:stretch>
            <a:fillRect/>
          </a:stretch>
        </p:blipFill>
        <p:spPr>
          <a:xfrm>
            <a:off x="6749724" y="3009731"/>
            <a:ext cx="1173700" cy="1219350"/>
          </a:xfrm>
          <a:prstGeom prst="rect">
            <a:avLst/>
          </a:prstGeom>
          <a:noFill/>
          <a:ln>
            <a:noFill/>
          </a:ln>
        </p:spPr>
      </p:pic>
      <p:sp>
        <p:nvSpPr>
          <p:cNvPr id="17434" name="Google Shape;17434;p631"/>
          <p:cNvSpPr/>
          <p:nvPr/>
        </p:nvSpPr>
        <p:spPr>
          <a:xfrm rot="10790580">
            <a:off x="1391547" y="4388438"/>
            <a:ext cx="1423205" cy="309900"/>
          </a:xfrm>
          <a:prstGeom prst="ellipse">
            <a:avLst/>
          </a:prstGeom>
          <a:noFill/>
          <a:ln w="762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5" name="Google Shape;17435;p631"/>
          <p:cNvSpPr/>
          <p:nvPr/>
        </p:nvSpPr>
        <p:spPr>
          <a:xfrm rot="10790157">
            <a:off x="653797" y="3750011"/>
            <a:ext cx="1257305" cy="652500"/>
          </a:xfrm>
          <a:prstGeom prst="ellipse">
            <a:avLst/>
          </a:prstGeom>
          <a:noFill/>
          <a:ln w="762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6" name="Google Shape;17436;p631"/>
          <p:cNvSpPr/>
          <p:nvPr/>
        </p:nvSpPr>
        <p:spPr>
          <a:xfrm rot="10790464">
            <a:off x="816074" y="487799"/>
            <a:ext cx="432602" cy="448500"/>
          </a:xfrm>
          <a:prstGeom prst="ellipse">
            <a:avLst/>
          </a:prstGeom>
          <a:noFill/>
          <a:ln w="762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7" name="Google Shape;17437;p631"/>
          <p:cNvSpPr/>
          <p:nvPr/>
        </p:nvSpPr>
        <p:spPr>
          <a:xfrm rot="10790464">
            <a:off x="1320899" y="843549"/>
            <a:ext cx="432602" cy="448500"/>
          </a:xfrm>
          <a:prstGeom prst="ellipse">
            <a:avLst/>
          </a:prstGeom>
          <a:noFill/>
          <a:ln w="762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8" name="Google Shape;17438;p631"/>
          <p:cNvSpPr/>
          <p:nvPr/>
        </p:nvSpPr>
        <p:spPr>
          <a:xfrm rot="10790754">
            <a:off x="1839174" y="3719953"/>
            <a:ext cx="557702" cy="674100"/>
          </a:xfrm>
          <a:prstGeom prst="ellipse">
            <a:avLst/>
          </a:prstGeom>
          <a:noFill/>
          <a:ln w="76200"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9" name="Google Shape;17439;p631"/>
          <p:cNvSpPr/>
          <p:nvPr/>
        </p:nvSpPr>
        <p:spPr>
          <a:xfrm rot="10790464">
            <a:off x="1797149" y="1243774"/>
            <a:ext cx="432602" cy="448500"/>
          </a:xfrm>
          <a:prstGeom prst="ellipse">
            <a:avLst/>
          </a:prstGeom>
          <a:noFill/>
          <a:ln w="76200"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0" name="Google Shape;17440;p631"/>
          <p:cNvSpPr/>
          <p:nvPr/>
        </p:nvSpPr>
        <p:spPr>
          <a:xfrm rot="10789941">
            <a:off x="1234896" y="4316471"/>
            <a:ext cx="1743007" cy="447900"/>
          </a:xfrm>
          <a:prstGeom prst="ellipse">
            <a:avLst/>
          </a:prstGeom>
          <a:noFill/>
          <a:ln w="76200"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1" name="Google Shape;17441;p631"/>
          <p:cNvSpPr/>
          <p:nvPr/>
        </p:nvSpPr>
        <p:spPr>
          <a:xfrm rot="10791270">
            <a:off x="2853924" y="3766337"/>
            <a:ext cx="590702" cy="448500"/>
          </a:xfrm>
          <a:prstGeom prst="ellipse">
            <a:avLst/>
          </a:prstGeom>
          <a:noFill/>
          <a:ln w="762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Shape 17445"/>
        <p:cNvGrpSpPr/>
        <p:nvPr/>
      </p:nvGrpSpPr>
      <p:grpSpPr>
        <a:xfrm>
          <a:off x="0" y="0"/>
          <a:ext cx="0" cy="0"/>
          <a:chOff x="0" y="0"/>
          <a:chExt cx="0" cy="0"/>
        </a:xfrm>
      </p:grpSpPr>
      <p:sp>
        <p:nvSpPr>
          <p:cNvPr id="17446" name="Google Shape;17446;p632"/>
          <p:cNvSpPr/>
          <p:nvPr/>
        </p:nvSpPr>
        <p:spPr>
          <a:xfrm>
            <a:off x="0" y="4779600"/>
            <a:ext cx="9144000" cy="363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7" name="Google Shape;17447;p632"/>
          <p:cNvSpPr txBox="1"/>
          <p:nvPr/>
        </p:nvSpPr>
        <p:spPr>
          <a:xfrm>
            <a:off x="481071" y="4743429"/>
            <a:ext cx="8254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rPr>
              <a:t>Gillman, P. K. (2011). CNS toxicity involving methylene blue: the exemplar for understanding and predicting drug interactions that precipitate serotonin toxicity. </a:t>
            </a:r>
            <a:r>
              <a:rPr lang="en" sz="800" i="1">
                <a:solidFill>
                  <a:schemeClr val="lt1"/>
                </a:solidFill>
              </a:rPr>
              <a:t>Journal of psychopharmacology</a:t>
            </a:r>
            <a:r>
              <a:rPr lang="en" sz="800">
                <a:solidFill>
                  <a:schemeClr val="lt1"/>
                </a:solidFill>
              </a:rPr>
              <a:t>, </a:t>
            </a:r>
            <a:r>
              <a:rPr lang="en" sz="800" i="1">
                <a:solidFill>
                  <a:schemeClr val="lt1"/>
                </a:solidFill>
              </a:rPr>
              <a:t>25</a:t>
            </a:r>
            <a:r>
              <a:rPr lang="en" sz="800">
                <a:solidFill>
                  <a:schemeClr val="lt1"/>
                </a:solidFill>
              </a:rPr>
              <a:t>(3), 429-436.</a:t>
            </a:r>
            <a:endParaRPr sz="1200">
              <a:solidFill>
                <a:schemeClr val="lt1"/>
              </a:solidFill>
            </a:endParaRPr>
          </a:p>
        </p:txBody>
      </p:sp>
      <p:grpSp>
        <p:nvGrpSpPr>
          <p:cNvPr id="17448" name="Google Shape;17448;p632"/>
          <p:cNvGrpSpPr/>
          <p:nvPr/>
        </p:nvGrpSpPr>
        <p:grpSpPr>
          <a:xfrm>
            <a:off x="481075" y="148700"/>
            <a:ext cx="5866477" cy="4508299"/>
            <a:chOff x="650375" y="127225"/>
            <a:chExt cx="5866477" cy="4508299"/>
          </a:xfrm>
        </p:grpSpPr>
        <p:pic>
          <p:nvPicPr>
            <p:cNvPr id="17449" name="Google Shape;17449;p632"/>
            <p:cNvPicPr preferRelativeResize="0"/>
            <p:nvPr/>
          </p:nvPicPr>
          <p:blipFill rotWithShape="1">
            <a:blip r:embed="rId3">
              <a:alphaModFix/>
            </a:blip>
            <a:srcRect t="4324"/>
            <a:stretch/>
          </p:blipFill>
          <p:spPr>
            <a:xfrm>
              <a:off x="650375" y="507975"/>
              <a:ext cx="5866477" cy="4127549"/>
            </a:xfrm>
            <a:prstGeom prst="rect">
              <a:avLst/>
            </a:prstGeom>
            <a:noFill/>
            <a:ln>
              <a:noFill/>
            </a:ln>
          </p:spPr>
        </p:pic>
        <p:sp>
          <p:nvSpPr>
            <p:cNvPr id="17450" name="Google Shape;17450;p632"/>
            <p:cNvSpPr txBox="1"/>
            <p:nvPr/>
          </p:nvSpPr>
          <p:spPr>
            <a:xfrm>
              <a:off x="714773" y="127225"/>
              <a:ext cx="5437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Serotonin toxicity - don’t say “serotonin syndrome”</a:t>
              </a:r>
              <a:endParaRPr sz="1200"/>
            </a:p>
          </p:txBody>
        </p:sp>
        <p:sp>
          <p:nvSpPr>
            <p:cNvPr id="17451" name="Google Shape;17451;p632"/>
            <p:cNvSpPr txBox="1"/>
            <p:nvPr/>
          </p:nvSpPr>
          <p:spPr>
            <a:xfrm>
              <a:off x="3046399" y="3797675"/>
              <a:ext cx="638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FF0000"/>
                  </a:solidFill>
                  <a:highlight>
                    <a:schemeClr val="lt1"/>
                  </a:highlight>
                </a:rPr>
                <a:t>MDMA</a:t>
              </a:r>
              <a:endParaRPr sz="600">
                <a:solidFill>
                  <a:srgbClr val="FF0000"/>
                </a:solidFill>
                <a:highlight>
                  <a:schemeClr val="lt1"/>
                </a:highlight>
              </a:endParaRPr>
            </a:p>
          </p:txBody>
        </p:sp>
        <p:sp>
          <p:nvSpPr>
            <p:cNvPr id="17452" name="Google Shape;17452;p632"/>
            <p:cNvSpPr txBox="1"/>
            <p:nvPr/>
          </p:nvSpPr>
          <p:spPr>
            <a:xfrm>
              <a:off x="4257721" y="3820280"/>
              <a:ext cx="1566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1"/>
                  </a:solidFill>
                  <a:highlight>
                    <a:schemeClr val="lt1"/>
                  </a:highlight>
                </a:rPr>
                <a:t>azapine</a:t>
              </a:r>
              <a:endParaRPr sz="400">
                <a:solidFill>
                  <a:schemeClr val="dk1"/>
                </a:solidFill>
                <a:highlight>
                  <a:schemeClr val="lt1"/>
                </a:highlight>
              </a:endParaRPr>
            </a:p>
          </p:txBody>
        </p:sp>
      </p:grpSp>
      <p:sp>
        <p:nvSpPr>
          <p:cNvPr id="17453" name="Google Shape;17453;p632"/>
          <p:cNvSpPr/>
          <p:nvPr/>
        </p:nvSpPr>
        <p:spPr>
          <a:xfrm rot="-5234481">
            <a:off x="5635769" y="904846"/>
            <a:ext cx="910055" cy="325918"/>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4" name="Google Shape;17454;p632"/>
          <p:cNvSpPr/>
          <p:nvPr/>
        </p:nvSpPr>
        <p:spPr>
          <a:xfrm rot="10790935">
            <a:off x="3321048" y="1493800"/>
            <a:ext cx="910203" cy="4134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5" name="Google Shape;17455;p632"/>
          <p:cNvSpPr/>
          <p:nvPr/>
        </p:nvSpPr>
        <p:spPr>
          <a:xfrm rot="10790580">
            <a:off x="4073622" y="4364350"/>
            <a:ext cx="1423205" cy="3099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6" name="Google Shape;17456;p632"/>
          <p:cNvSpPr/>
          <p:nvPr/>
        </p:nvSpPr>
        <p:spPr>
          <a:xfrm rot="10790464">
            <a:off x="1006574" y="1335524"/>
            <a:ext cx="432602" cy="4485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7" name="Google Shape;17457;p632"/>
          <p:cNvSpPr/>
          <p:nvPr/>
        </p:nvSpPr>
        <p:spPr>
          <a:xfrm rot="10790007">
            <a:off x="772349" y="3793151"/>
            <a:ext cx="619203" cy="5493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8" name="Google Shape;17458;p632"/>
          <p:cNvSpPr txBox="1"/>
          <p:nvPr/>
        </p:nvSpPr>
        <p:spPr>
          <a:xfrm>
            <a:off x="6805074" y="215375"/>
            <a:ext cx="19302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For life-threatening serotonin toxicity, other serotonergic effects don’t count.</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It has to be an overload</a:t>
            </a:r>
            <a:endParaRPr sz="1200"/>
          </a:p>
          <a:p>
            <a:pPr marL="0" lvl="0" indent="0" algn="l" rtl="0">
              <a:spcBef>
                <a:spcPts val="0"/>
              </a:spcBef>
              <a:spcAft>
                <a:spcPts val="0"/>
              </a:spcAft>
              <a:buNone/>
            </a:pPr>
            <a:r>
              <a:rPr lang="en" sz="1200"/>
              <a:t>of actual serotonin.</a:t>
            </a:r>
            <a:endParaRPr sz="1200"/>
          </a:p>
        </p:txBody>
      </p:sp>
      <p:pic>
        <p:nvPicPr>
          <p:cNvPr id="17459" name="Google Shape;17459;p632"/>
          <p:cNvPicPr preferRelativeResize="0"/>
          <p:nvPr/>
        </p:nvPicPr>
        <p:blipFill>
          <a:blip r:embed="rId4">
            <a:alphaModFix/>
          </a:blip>
          <a:stretch>
            <a:fillRect/>
          </a:stretch>
        </p:blipFill>
        <p:spPr>
          <a:xfrm>
            <a:off x="7350511" y="1692875"/>
            <a:ext cx="1547266" cy="1364105"/>
          </a:xfrm>
          <a:prstGeom prst="rect">
            <a:avLst/>
          </a:prstGeom>
          <a:noFill/>
          <a:ln>
            <a:noFill/>
          </a:ln>
        </p:spPr>
      </p:pic>
      <p:pic>
        <p:nvPicPr>
          <p:cNvPr id="17460" name="Google Shape;17460;p632"/>
          <p:cNvPicPr preferRelativeResize="0"/>
          <p:nvPr/>
        </p:nvPicPr>
        <p:blipFill>
          <a:blip r:embed="rId5">
            <a:alphaModFix/>
          </a:blip>
          <a:stretch>
            <a:fillRect/>
          </a:stretch>
        </p:blipFill>
        <p:spPr>
          <a:xfrm>
            <a:off x="6635499" y="2708256"/>
            <a:ext cx="1173700" cy="1219350"/>
          </a:xfrm>
          <a:prstGeom prst="rect">
            <a:avLst/>
          </a:prstGeom>
          <a:noFill/>
          <a:ln>
            <a:noFill/>
          </a:ln>
        </p:spPr>
      </p:pic>
      <p:pic>
        <p:nvPicPr>
          <p:cNvPr id="17461" name="Google Shape;17461;p632"/>
          <p:cNvPicPr preferRelativeResize="0"/>
          <p:nvPr/>
        </p:nvPicPr>
        <p:blipFill>
          <a:blip r:embed="rId5">
            <a:alphaModFix/>
          </a:blip>
          <a:stretch>
            <a:fillRect/>
          </a:stretch>
        </p:blipFill>
        <p:spPr>
          <a:xfrm>
            <a:off x="6347549" y="3524081"/>
            <a:ext cx="1173700" cy="1219350"/>
          </a:xfrm>
          <a:prstGeom prst="rect">
            <a:avLst/>
          </a:prstGeom>
          <a:noFill/>
          <a:ln>
            <a:noFill/>
          </a:ln>
        </p:spPr>
      </p:pic>
      <p:pic>
        <p:nvPicPr>
          <p:cNvPr id="17462" name="Google Shape;17462;p632"/>
          <p:cNvPicPr preferRelativeResize="0"/>
          <p:nvPr/>
        </p:nvPicPr>
        <p:blipFill>
          <a:blip r:embed="rId5">
            <a:alphaModFix/>
          </a:blip>
          <a:stretch>
            <a:fillRect/>
          </a:stretch>
        </p:blipFill>
        <p:spPr>
          <a:xfrm>
            <a:off x="6275449" y="3143043"/>
            <a:ext cx="1173700" cy="1219350"/>
          </a:xfrm>
          <a:prstGeom prst="rect">
            <a:avLst/>
          </a:prstGeom>
          <a:noFill/>
          <a:ln>
            <a:noFill/>
          </a:ln>
        </p:spPr>
      </p:pic>
      <p:pic>
        <p:nvPicPr>
          <p:cNvPr id="17463" name="Google Shape;17463;p632"/>
          <p:cNvPicPr preferRelativeResize="0"/>
          <p:nvPr/>
        </p:nvPicPr>
        <p:blipFill>
          <a:blip r:embed="rId5">
            <a:alphaModFix/>
          </a:blip>
          <a:stretch>
            <a:fillRect/>
          </a:stretch>
        </p:blipFill>
        <p:spPr>
          <a:xfrm>
            <a:off x="6461849" y="3009731"/>
            <a:ext cx="1173700" cy="1219350"/>
          </a:xfrm>
          <a:prstGeom prst="rect">
            <a:avLst/>
          </a:prstGeom>
          <a:noFill/>
          <a:ln>
            <a:noFill/>
          </a:ln>
        </p:spPr>
      </p:pic>
      <p:pic>
        <p:nvPicPr>
          <p:cNvPr id="17464" name="Google Shape;17464;p632"/>
          <p:cNvPicPr preferRelativeResize="0"/>
          <p:nvPr/>
        </p:nvPicPr>
        <p:blipFill>
          <a:blip r:embed="rId5">
            <a:alphaModFix/>
          </a:blip>
          <a:stretch>
            <a:fillRect/>
          </a:stretch>
        </p:blipFill>
        <p:spPr>
          <a:xfrm>
            <a:off x="5861774" y="3352631"/>
            <a:ext cx="1173700" cy="1219350"/>
          </a:xfrm>
          <a:prstGeom prst="rect">
            <a:avLst/>
          </a:prstGeom>
          <a:noFill/>
          <a:ln>
            <a:noFill/>
          </a:ln>
        </p:spPr>
      </p:pic>
      <p:pic>
        <p:nvPicPr>
          <p:cNvPr id="17465" name="Google Shape;17465;p632"/>
          <p:cNvPicPr preferRelativeResize="0"/>
          <p:nvPr/>
        </p:nvPicPr>
        <p:blipFill>
          <a:blip r:embed="rId5">
            <a:alphaModFix/>
          </a:blip>
          <a:stretch>
            <a:fillRect/>
          </a:stretch>
        </p:blipFill>
        <p:spPr>
          <a:xfrm>
            <a:off x="5776049" y="3792256"/>
            <a:ext cx="1173700" cy="1219350"/>
          </a:xfrm>
          <a:prstGeom prst="rect">
            <a:avLst/>
          </a:prstGeom>
          <a:noFill/>
          <a:ln>
            <a:noFill/>
          </a:ln>
        </p:spPr>
      </p:pic>
      <p:pic>
        <p:nvPicPr>
          <p:cNvPr id="17466" name="Google Shape;17466;p632"/>
          <p:cNvPicPr preferRelativeResize="0"/>
          <p:nvPr/>
        </p:nvPicPr>
        <p:blipFill>
          <a:blip r:embed="rId5">
            <a:alphaModFix/>
          </a:blip>
          <a:stretch>
            <a:fillRect/>
          </a:stretch>
        </p:blipFill>
        <p:spPr>
          <a:xfrm>
            <a:off x="6749724" y="3009731"/>
            <a:ext cx="1173700" cy="1219350"/>
          </a:xfrm>
          <a:prstGeom prst="rect">
            <a:avLst/>
          </a:prstGeom>
          <a:noFill/>
          <a:ln>
            <a:noFill/>
          </a:ln>
        </p:spPr>
      </p:pic>
      <p:sp>
        <p:nvSpPr>
          <p:cNvPr id="17467" name="Google Shape;17467;p632"/>
          <p:cNvSpPr/>
          <p:nvPr/>
        </p:nvSpPr>
        <p:spPr>
          <a:xfrm rot="10790580">
            <a:off x="1391547" y="4388438"/>
            <a:ext cx="1423205" cy="309900"/>
          </a:xfrm>
          <a:prstGeom prst="ellipse">
            <a:avLst/>
          </a:prstGeom>
          <a:noFill/>
          <a:ln w="762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8" name="Google Shape;17468;p632"/>
          <p:cNvSpPr/>
          <p:nvPr/>
        </p:nvSpPr>
        <p:spPr>
          <a:xfrm rot="10790157">
            <a:off x="653797" y="3750011"/>
            <a:ext cx="1257305" cy="652500"/>
          </a:xfrm>
          <a:prstGeom prst="ellipse">
            <a:avLst/>
          </a:prstGeom>
          <a:noFill/>
          <a:ln w="762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9" name="Google Shape;17469;p632"/>
          <p:cNvSpPr/>
          <p:nvPr/>
        </p:nvSpPr>
        <p:spPr>
          <a:xfrm rot="10790464">
            <a:off x="816074" y="487799"/>
            <a:ext cx="432602" cy="448500"/>
          </a:xfrm>
          <a:prstGeom prst="ellipse">
            <a:avLst/>
          </a:prstGeom>
          <a:noFill/>
          <a:ln w="762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0" name="Google Shape;17470;p632"/>
          <p:cNvSpPr/>
          <p:nvPr/>
        </p:nvSpPr>
        <p:spPr>
          <a:xfrm rot="10790464">
            <a:off x="1320899" y="843549"/>
            <a:ext cx="432602" cy="448500"/>
          </a:xfrm>
          <a:prstGeom prst="ellipse">
            <a:avLst/>
          </a:prstGeom>
          <a:noFill/>
          <a:ln w="762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1" name="Google Shape;17471;p632"/>
          <p:cNvSpPr/>
          <p:nvPr/>
        </p:nvSpPr>
        <p:spPr>
          <a:xfrm rot="10790754">
            <a:off x="1839174" y="3719953"/>
            <a:ext cx="557702" cy="674100"/>
          </a:xfrm>
          <a:prstGeom prst="ellipse">
            <a:avLst/>
          </a:prstGeom>
          <a:noFill/>
          <a:ln w="76200"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2" name="Google Shape;17472;p632"/>
          <p:cNvSpPr/>
          <p:nvPr/>
        </p:nvSpPr>
        <p:spPr>
          <a:xfrm rot="10790464">
            <a:off x="1797149" y="1243774"/>
            <a:ext cx="432602" cy="448500"/>
          </a:xfrm>
          <a:prstGeom prst="ellipse">
            <a:avLst/>
          </a:prstGeom>
          <a:noFill/>
          <a:ln w="76200"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3" name="Google Shape;17473;p632"/>
          <p:cNvSpPr/>
          <p:nvPr/>
        </p:nvSpPr>
        <p:spPr>
          <a:xfrm rot="10789941">
            <a:off x="1234896" y="4316471"/>
            <a:ext cx="1743007" cy="447900"/>
          </a:xfrm>
          <a:prstGeom prst="ellipse">
            <a:avLst/>
          </a:prstGeom>
          <a:noFill/>
          <a:ln w="76200"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4" name="Google Shape;17474;p632"/>
          <p:cNvSpPr/>
          <p:nvPr/>
        </p:nvSpPr>
        <p:spPr>
          <a:xfrm rot="10791270">
            <a:off x="2853924" y="3766337"/>
            <a:ext cx="590702" cy="448500"/>
          </a:xfrm>
          <a:prstGeom prst="ellipse">
            <a:avLst/>
          </a:prstGeom>
          <a:noFill/>
          <a:ln w="762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5" name="Google Shape;17475;p632"/>
          <p:cNvSpPr/>
          <p:nvPr/>
        </p:nvSpPr>
        <p:spPr>
          <a:xfrm rot="10790790">
            <a:off x="2814749" y="1394813"/>
            <a:ext cx="447902" cy="448500"/>
          </a:xfrm>
          <a:prstGeom prst="ellipse">
            <a:avLst/>
          </a:prstGeom>
          <a:noFill/>
          <a:ln w="762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Shape 17479"/>
        <p:cNvGrpSpPr/>
        <p:nvPr/>
      </p:nvGrpSpPr>
      <p:grpSpPr>
        <a:xfrm>
          <a:off x="0" y="0"/>
          <a:ext cx="0" cy="0"/>
          <a:chOff x="0" y="0"/>
          <a:chExt cx="0" cy="0"/>
        </a:xfrm>
      </p:grpSpPr>
      <p:sp>
        <p:nvSpPr>
          <p:cNvPr id="17480" name="Google Shape;17480;p633"/>
          <p:cNvSpPr/>
          <p:nvPr/>
        </p:nvSpPr>
        <p:spPr>
          <a:xfrm>
            <a:off x="0" y="4779600"/>
            <a:ext cx="9144000" cy="363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1" name="Google Shape;17481;p633"/>
          <p:cNvSpPr txBox="1"/>
          <p:nvPr/>
        </p:nvSpPr>
        <p:spPr>
          <a:xfrm>
            <a:off x="481071" y="4743429"/>
            <a:ext cx="8254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rPr>
              <a:t>Gillman, P. K. (2011). CNS toxicity involving methylene blue: the exemplar for understanding and predicting drug interactions that precipitate serotonin toxicity. </a:t>
            </a:r>
            <a:r>
              <a:rPr lang="en" sz="800" i="1">
                <a:solidFill>
                  <a:schemeClr val="lt1"/>
                </a:solidFill>
              </a:rPr>
              <a:t>Journal of psychopharmacology</a:t>
            </a:r>
            <a:r>
              <a:rPr lang="en" sz="800">
                <a:solidFill>
                  <a:schemeClr val="lt1"/>
                </a:solidFill>
              </a:rPr>
              <a:t>, </a:t>
            </a:r>
            <a:r>
              <a:rPr lang="en" sz="800" i="1">
                <a:solidFill>
                  <a:schemeClr val="lt1"/>
                </a:solidFill>
              </a:rPr>
              <a:t>25</a:t>
            </a:r>
            <a:r>
              <a:rPr lang="en" sz="800">
                <a:solidFill>
                  <a:schemeClr val="lt1"/>
                </a:solidFill>
              </a:rPr>
              <a:t>(3), 429-436.</a:t>
            </a:r>
            <a:endParaRPr sz="1200">
              <a:solidFill>
                <a:schemeClr val="lt1"/>
              </a:solidFill>
            </a:endParaRPr>
          </a:p>
        </p:txBody>
      </p:sp>
      <p:grpSp>
        <p:nvGrpSpPr>
          <p:cNvPr id="17482" name="Google Shape;17482;p633"/>
          <p:cNvGrpSpPr/>
          <p:nvPr/>
        </p:nvGrpSpPr>
        <p:grpSpPr>
          <a:xfrm>
            <a:off x="481075" y="148700"/>
            <a:ext cx="5866477" cy="4508299"/>
            <a:chOff x="650375" y="127225"/>
            <a:chExt cx="5866477" cy="4508299"/>
          </a:xfrm>
        </p:grpSpPr>
        <p:pic>
          <p:nvPicPr>
            <p:cNvPr id="17483" name="Google Shape;17483;p633"/>
            <p:cNvPicPr preferRelativeResize="0"/>
            <p:nvPr/>
          </p:nvPicPr>
          <p:blipFill rotWithShape="1">
            <a:blip r:embed="rId3">
              <a:alphaModFix/>
            </a:blip>
            <a:srcRect t="4324"/>
            <a:stretch/>
          </p:blipFill>
          <p:spPr>
            <a:xfrm>
              <a:off x="650375" y="507975"/>
              <a:ext cx="5866477" cy="4127549"/>
            </a:xfrm>
            <a:prstGeom prst="rect">
              <a:avLst/>
            </a:prstGeom>
            <a:noFill/>
            <a:ln>
              <a:noFill/>
            </a:ln>
          </p:spPr>
        </p:pic>
        <p:sp>
          <p:nvSpPr>
            <p:cNvPr id="17484" name="Google Shape;17484;p633"/>
            <p:cNvSpPr txBox="1"/>
            <p:nvPr/>
          </p:nvSpPr>
          <p:spPr>
            <a:xfrm>
              <a:off x="714773" y="127225"/>
              <a:ext cx="5437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Serotonin toxicity - don’t say “serotonin syndrome”</a:t>
              </a:r>
              <a:endParaRPr sz="1200"/>
            </a:p>
          </p:txBody>
        </p:sp>
        <p:sp>
          <p:nvSpPr>
            <p:cNvPr id="17485" name="Google Shape;17485;p633"/>
            <p:cNvSpPr txBox="1"/>
            <p:nvPr/>
          </p:nvSpPr>
          <p:spPr>
            <a:xfrm>
              <a:off x="3046399" y="3797675"/>
              <a:ext cx="638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FF0000"/>
                  </a:solidFill>
                  <a:highlight>
                    <a:schemeClr val="lt1"/>
                  </a:highlight>
                </a:rPr>
                <a:t>MDMA</a:t>
              </a:r>
              <a:endParaRPr sz="600">
                <a:solidFill>
                  <a:srgbClr val="FF0000"/>
                </a:solidFill>
                <a:highlight>
                  <a:schemeClr val="lt1"/>
                </a:highlight>
              </a:endParaRPr>
            </a:p>
          </p:txBody>
        </p:sp>
        <p:sp>
          <p:nvSpPr>
            <p:cNvPr id="17486" name="Google Shape;17486;p633"/>
            <p:cNvSpPr txBox="1"/>
            <p:nvPr/>
          </p:nvSpPr>
          <p:spPr>
            <a:xfrm>
              <a:off x="4257721" y="3820280"/>
              <a:ext cx="1566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1"/>
                  </a:solidFill>
                  <a:highlight>
                    <a:schemeClr val="lt1"/>
                  </a:highlight>
                </a:rPr>
                <a:t>azapine</a:t>
              </a:r>
              <a:endParaRPr sz="400">
                <a:solidFill>
                  <a:schemeClr val="dk1"/>
                </a:solidFill>
                <a:highlight>
                  <a:schemeClr val="lt1"/>
                </a:highlight>
              </a:endParaRPr>
            </a:p>
          </p:txBody>
        </p:sp>
      </p:grpSp>
      <p:sp>
        <p:nvSpPr>
          <p:cNvPr id="17487" name="Google Shape;17487;p633"/>
          <p:cNvSpPr txBox="1"/>
          <p:nvPr/>
        </p:nvSpPr>
        <p:spPr>
          <a:xfrm>
            <a:off x="6805074" y="215375"/>
            <a:ext cx="19302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For life-threatening serotonin toxicity, other serotonergic effects don’t count.</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It has to be an overload</a:t>
            </a:r>
            <a:endParaRPr sz="1200"/>
          </a:p>
          <a:p>
            <a:pPr marL="0" lvl="0" indent="0" algn="l" rtl="0">
              <a:spcBef>
                <a:spcPts val="0"/>
              </a:spcBef>
              <a:spcAft>
                <a:spcPts val="0"/>
              </a:spcAft>
              <a:buNone/>
            </a:pPr>
            <a:r>
              <a:rPr lang="en" sz="1200"/>
              <a:t>of actual serotonin.</a:t>
            </a:r>
            <a:endParaRPr sz="1200"/>
          </a:p>
        </p:txBody>
      </p:sp>
      <p:pic>
        <p:nvPicPr>
          <p:cNvPr id="17488" name="Google Shape;17488;p633"/>
          <p:cNvPicPr preferRelativeResize="0"/>
          <p:nvPr/>
        </p:nvPicPr>
        <p:blipFill>
          <a:blip r:embed="rId4">
            <a:alphaModFix/>
          </a:blip>
          <a:stretch>
            <a:fillRect/>
          </a:stretch>
        </p:blipFill>
        <p:spPr>
          <a:xfrm>
            <a:off x="7350511" y="1692875"/>
            <a:ext cx="1547266" cy="1364105"/>
          </a:xfrm>
          <a:prstGeom prst="rect">
            <a:avLst/>
          </a:prstGeom>
          <a:noFill/>
          <a:ln>
            <a:noFill/>
          </a:ln>
        </p:spPr>
      </p:pic>
      <p:pic>
        <p:nvPicPr>
          <p:cNvPr id="17489" name="Google Shape;17489;p633"/>
          <p:cNvPicPr preferRelativeResize="0"/>
          <p:nvPr/>
        </p:nvPicPr>
        <p:blipFill>
          <a:blip r:embed="rId5">
            <a:alphaModFix/>
          </a:blip>
          <a:stretch>
            <a:fillRect/>
          </a:stretch>
        </p:blipFill>
        <p:spPr>
          <a:xfrm>
            <a:off x="6635499" y="2708256"/>
            <a:ext cx="1173700" cy="1219350"/>
          </a:xfrm>
          <a:prstGeom prst="rect">
            <a:avLst/>
          </a:prstGeom>
          <a:noFill/>
          <a:ln>
            <a:noFill/>
          </a:ln>
        </p:spPr>
      </p:pic>
      <p:pic>
        <p:nvPicPr>
          <p:cNvPr id="17490" name="Google Shape;17490;p633"/>
          <p:cNvPicPr preferRelativeResize="0"/>
          <p:nvPr/>
        </p:nvPicPr>
        <p:blipFill>
          <a:blip r:embed="rId5">
            <a:alphaModFix/>
          </a:blip>
          <a:stretch>
            <a:fillRect/>
          </a:stretch>
        </p:blipFill>
        <p:spPr>
          <a:xfrm>
            <a:off x="6347549" y="3524081"/>
            <a:ext cx="1173700" cy="1219350"/>
          </a:xfrm>
          <a:prstGeom prst="rect">
            <a:avLst/>
          </a:prstGeom>
          <a:noFill/>
          <a:ln>
            <a:noFill/>
          </a:ln>
        </p:spPr>
      </p:pic>
      <p:pic>
        <p:nvPicPr>
          <p:cNvPr id="17491" name="Google Shape;17491;p633"/>
          <p:cNvPicPr preferRelativeResize="0"/>
          <p:nvPr/>
        </p:nvPicPr>
        <p:blipFill>
          <a:blip r:embed="rId5">
            <a:alphaModFix/>
          </a:blip>
          <a:stretch>
            <a:fillRect/>
          </a:stretch>
        </p:blipFill>
        <p:spPr>
          <a:xfrm>
            <a:off x="6275449" y="3143043"/>
            <a:ext cx="1173700" cy="1219350"/>
          </a:xfrm>
          <a:prstGeom prst="rect">
            <a:avLst/>
          </a:prstGeom>
          <a:noFill/>
          <a:ln>
            <a:noFill/>
          </a:ln>
        </p:spPr>
      </p:pic>
      <p:pic>
        <p:nvPicPr>
          <p:cNvPr id="17492" name="Google Shape;17492;p633"/>
          <p:cNvPicPr preferRelativeResize="0"/>
          <p:nvPr/>
        </p:nvPicPr>
        <p:blipFill>
          <a:blip r:embed="rId5">
            <a:alphaModFix/>
          </a:blip>
          <a:stretch>
            <a:fillRect/>
          </a:stretch>
        </p:blipFill>
        <p:spPr>
          <a:xfrm>
            <a:off x="6461849" y="3009731"/>
            <a:ext cx="1173700" cy="1219350"/>
          </a:xfrm>
          <a:prstGeom prst="rect">
            <a:avLst/>
          </a:prstGeom>
          <a:noFill/>
          <a:ln>
            <a:noFill/>
          </a:ln>
        </p:spPr>
      </p:pic>
      <p:pic>
        <p:nvPicPr>
          <p:cNvPr id="17493" name="Google Shape;17493;p633"/>
          <p:cNvPicPr preferRelativeResize="0"/>
          <p:nvPr/>
        </p:nvPicPr>
        <p:blipFill>
          <a:blip r:embed="rId5">
            <a:alphaModFix/>
          </a:blip>
          <a:stretch>
            <a:fillRect/>
          </a:stretch>
        </p:blipFill>
        <p:spPr>
          <a:xfrm>
            <a:off x="5861774" y="3352631"/>
            <a:ext cx="1173700" cy="1219350"/>
          </a:xfrm>
          <a:prstGeom prst="rect">
            <a:avLst/>
          </a:prstGeom>
          <a:noFill/>
          <a:ln>
            <a:noFill/>
          </a:ln>
        </p:spPr>
      </p:pic>
      <p:pic>
        <p:nvPicPr>
          <p:cNvPr id="17494" name="Google Shape;17494;p633"/>
          <p:cNvPicPr preferRelativeResize="0"/>
          <p:nvPr/>
        </p:nvPicPr>
        <p:blipFill>
          <a:blip r:embed="rId5">
            <a:alphaModFix/>
          </a:blip>
          <a:stretch>
            <a:fillRect/>
          </a:stretch>
        </p:blipFill>
        <p:spPr>
          <a:xfrm>
            <a:off x="5776049" y="3792256"/>
            <a:ext cx="1173700" cy="1219350"/>
          </a:xfrm>
          <a:prstGeom prst="rect">
            <a:avLst/>
          </a:prstGeom>
          <a:noFill/>
          <a:ln>
            <a:noFill/>
          </a:ln>
        </p:spPr>
      </p:pic>
      <p:pic>
        <p:nvPicPr>
          <p:cNvPr id="17495" name="Google Shape;17495;p633"/>
          <p:cNvPicPr preferRelativeResize="0"/>
          <p:nvPr/>
        </p:nvPicPr>
        <p:blipFill>
          <a:blip r:embed="rId5">
            <a:alphaModFix/>
          </a:blip>
          <a:stretch>
            <a:fillRect/>
          </a:stretch>
        </p:blipFill>
        <p:spPr>
          <a:xfrm>
            <a:off x="6749724" y="3009731"/>
            <a:ext cx="1173700" cy="1219350"/>
          </a:xfrm>
          <a:prstGeom prst="rect">
            <a:avLst/>
          </a:prstGeom>
          <a:noFill/>
          <a:ln>
            <a:noFill/>
          </a:ln>
        </p:spPr>
      </p:pic>
      <p:sp>
        <p:nvSpPr>
          <p:cNvPr id="17496" name="Google Shape;17496;p633"/>
          <p:cNvSpPr/>
          <p:nvPr/>
        </p:nvSpPr>
        <p:spPr>
          <a:xfrm rot="10790935">
            <a:off x="3321048" y="1493800"/>
            <a:ext cx="910203" cy="4134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7" name="Google Shape;17497;p633"/>
          <p:cNvSpPr/>
          <p:nvPr/>
        </p:nvSpPr>
        <p:spPr>
          <a:xfrm>
            <a:off x="4397125" y="602100"/>
            <a:ext cx="2064600" cy="1090800"/>
          </a:xfrm>
          <a:prstGeom prst="rect">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Shape 17501"/>
        <p:cNvGrpSpPr/>
        <p:nvPr/>
      </p:nvGrpSpPr>
      <p:grpSpPr>
        <a:xfrm>
          <a:off x="0" y="0"/>
          <a:ext cx="0" cy="0"/>
          <a:chOff x="0" y="0"/>
          <a:chExt cx="0" cy="0"/>
        </a:xfrm>
      </p:grpSpPr>
      <p:sp>
        <p:nvSpPr>
          <p:cNvPr id="17502" name="Google Shape;17502;p634"/>
          <p:cNvSpPr/>
          <p:nvPr/>
        </p:nvSpPr>
        <p:spPr>
          <a:xfrm>
            <a:off x="0" y="4779600"/>
            <a:ext cx="9144000" cy="363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3" name="Google Shape;17503;p634"/>
          <p:cNvSpPr txBox="1"/>
          <p:nvPr/>
        </p:nvSpPr>
        <p:spPr>
          <a:xfrm>
            <a:off x="481071" y="4743429"/>
            <a:ext cx="8254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rPr>
              <a:t>Gillman, P. K. (2011). CNS toxicity involving methylene blue: the exemplar for understanding and predicting drug interactions that precipitate serotonin toxicity. </a:t>
            </a:r>
            <a:r>
              <a:rPr lang="en" sz="800" i="1">
                <a:solidFill>
                  <a:schemeClr val="lt1"/>
                </a:solidFill>
              </a:rPr>
              <a:t>Journal of psychopharmacology</a:t>
            </a:r>
            <a:r>
              <a:rPr lang="en" sz="800">
                <a:solidFill>
                  <a:schemeClr val="lt1"/>
                </a:solidFill>
              </a:rPr>
              <a:t>, </a:t>
            </a:r>
            <a:r>
              <a:rPr lang="en" sz="800" i="1">
                <a:solidFill>
                  <a:schemeClr val="lt1"/>
                </a:solidFill>
              </a:rPr>
              <a:t>25</a:t>
            </a:r>
            <a:r>
              <a:rPr lang="en" sz="800">
                <a:solidFill>
                  <a:schemeClr val="lt1"/>
                </a:solidFill>
              </a:rPr>
              <a:t>(3), 429-436.</a:t>
            </a:r>
            <a:endParaRPr sz="1200">
              <a:solidFill>
                <a:schemeClr val="lt1"/>
              </a:solidFill>
            </a:endParaRPr>
          </a:p>
        </p:txBody>
      </p:sp>
      <p:grpSp>
        <p:nvGrpSpPr>
          <p:cNvPr id="17504" name="Google Shape;17504;p634"/>
          <p:cNvGrpSpPr/>
          <p:nvPr/>
        </p:nvGrpSpPr>
        <p:grpSpPr>
          <a:xfrm>
            <a:off x="481075" y="148700"/>
            <a:ext cx="5866477" cy="4508299"/>
            <a:chOff x="650375" y="127225"/>
            <a:chExt cx="5866477" cy="4508299"/>
          </a:xfrm>
        </p:grpSpPr>
        <p:pic>
          <p:nvPicPr>
            <p:cNvPr id="17505" name="Google Shape;17505;p634"/>
            <p:cNvPicPr preferRelativeResize="0"/>
            <p:nvPr/>
          </p:nvPicPr>
          <p:blipFill rotWithShape="1">
            <a:blip r:embed="rId3">
              <a:alphaModFix/>
            </a:blip>
            <a:srcRect t="4324"/>
            <a:stretch/>
          </p:blipFill>
          <p:spPr>
            <a:xfrm>
              <a:off x="650375" y="507975"/>
              <a:ext cx="5866477" cy="4127549"/>
            </a:xfrm>
            <a:prstGeom prst="rect">
              <a:avLst/>
            </a:prstGeom>
            <a:noFill/>
            <a:ln>
              <a:noFill/>
            </a:ln>
          </p:spPr>
        </p:pic>
        <p:sp>
          <p:nvSpPr>
            <p:cNvPr id="17506" name="Google Shape;17506;p634"/>
            <p:cNvSpPr txBox="1"/>
            <p:nvPr/>
          </p:nvSpPr>
          <p:spPr>
            <a:xfrm>
              <a:off x="714773" y="127225"/>
              <a:ext cx="5437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Serotonin toxicity - don’t say “serotonin syndrome”</a:t>
              </a:r>
              <a:endParaRPr sz="1200"/>
            </a:p>
          </p:txBody>
        </p:sp>
        <p:sp>
          <p:nvSpPr>
            <p:cNvPr id="17507" name="Google Shape;17507;p634"/>
            <p:cNvSpPr txBox="1"/>
            <p:nvPr/>
          </p:nvSpPr>
          <p:spPr>
            <a:xfrm>
              <a:off x="3046399" y="3797675"/>
              <a:ext cx="638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FF0000"/>
                  </a:solidFill>
                  <a:highlight>
                    <a:schemeClr val="lt1"/>
                  </a:highlight>
                </a:rPr>
                <a:t>MDMA</a:t>
              </a:r>
              <a:endParaRPr sz="600">
                <a:solidFill>
                  <a:srgbClr val="FF0000"/>
                </a:solidFill>
                <a:highlight>
                  <a:schemeClr val="lt1"/>
                </a:highlight>
              </a:endParaRPr>
            </a:p>
          </p:txBody>
        </p:sp>
        <p:sp>
          <p:nvSpPr>
            <p:cNvPr id="17508" name="Google Shape;17508;p634"/>
            <p:cNvSpPr txBox="1"/>
            <p:nvPr/>
          </p:nvSpPr>
          <p:spPr>
            <a:xfrm>
              <a:off x="4257721" y="3820280"/>
              <a:ext cx="1566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1"/>
                  </a:solidFill>
                  <a:highlight>
                    <a:schemeClr val="lt1"/>
                  </a:highlight>
                </a:rPr>
                <a:t>azapine</a:t>
              </a:r>
              <a:endParaRPr sz="400">
                <a:solidFill>
                  <a:schemeClr val="dk1"/>
                </a:solidFill>
                <a:highlight>
                  <a:schemeClr val="lt1"/>
                </a:highlight>
              </a:endParaRPr>
            </a:p>
          </p:txBody>
        </p:sp>
      </p:grpSp>
      <p:sp>
        <p:nvSpPr>
          <p:cNvPr id="17509" name="Google Shape;17509;p634"/>
          <p:cNvSpPr txBox="1"/>
          <p:nvPr/>
        </p:nvSpPr>
        <p:spPr>
          <a:xfrm>
            <a:off x="6805074" y="215375"/>
            <a:ext cx="19302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For life-threatening serotonin toxicity, other serotonergic effects don’t count.</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It has to be an overload</a:t>
            </a:r>
            <a:endParaRPr sz="1200"/>
          </a:p>
          <a:p>
            <a:pPr marL="0" lvl="0" indent="0" algn="l" rtl="0">
              <a:spcBef>
                <a:spcPts val="0"/>
              </a:spcBef>
              <a:spcAft>
                <a:spcPts val="0"/>
              </a:spcAft>
              <a:buNone/>
            </a:pPr>
            <a:r>
              <a:rPr lang="en" sz="1200"/>
              <a:t>of actual serotonin.</a:t>
            </a:r>
            <a:endParaRPr sz="1200"/>
          </a:p>
        </p:txBody>
      </p:sp>
      <p:pic>
        <p:nvPicPr>
          <p:cNvPr id="17510" name="Google Shape;17510;p634"/>
          <p:cNvPicPr preferRelativeResize="0"/>
          <p:nvPr/>
        </p:nvPicPr>
        <p:blipFill>
          <a:blip r:embed="rId4">
            <a:alphaModFix/>
          </a:blip>
          <a:stretch>
            <a:fillRect/>
          </a:stretch>
        </p:blipFill>
        <p:spPr>
          <a:xfrm>
            <a:off x="7350511" y="1692875"/>
            <a:ext cx="1547266" cy="1364105"/>
          </a:xfrm>
          <a:prstGeom prst="rect">
            <a:avLst/>
          </a:prstGeom>
          <a:noFill/>
          <a:ln>
            <a:noFill/>
          </a:ln>
        </p:spPr>
      </p:pic>
      <p:pic>
        <p:nvPicPr>
          <p:cNvPr id="17511" name="Google Shape;17511;p634"/>
          <p:cNvPicPr preferRelativeResize="0"/>
          <p:nvPr/>
        </p:nvPicPr>
        <p:blipFill>
          <a:blip r:embed="rId5">
            <a:alphaModFix/>
          </a:blip>
          <a:stretch>
            <a:fillRect/>
          </a:stretch>
        </p:blipFill>
        <p:spPr>
          <a:xfrm>
            <a:off x="6635499" y="2708256"/>
            <a:ext cx="1173700" cy="1219350"/>
          </a:xfrm>
          <a:prstGeom prst="rect">
            <a:avLst/>
          </a:prstGeom>
          <a:noFill/>
          <a:ln>
            <a:noFill/>
          </a:ln>
        </p:spPr>
      </p:pic>
      <p:pic>
        <p:nvPicPr>
          <p:cNvPr id="17512" name="Google Shape;17512;p634"/>
          <p:cNvPicPr preferRelativeResize="0"/>
          <p:nvPr/>
        </p:nvPicPr>
        <p:blipFill>
          <a:blip r:embed="rId5">
            <a:alphaModFix/>
          </a:blip>
          <a:stretch>
            <a:fillRect/>
          </a:stretch>
        </p:blipFill>
        <p:spPr>
          <a:xfrm>
            <a:off x="6347549" y="3524081"/>
            <a:ext cx="1173700" cy="1219350"/>
          </a:xfrm>
          <a:prstGeom prst="rect">
            <a:avLst/>
          </a:prstGeom>
          <a:noFill/>
          <a:ln>
            <a:noFill/>
          </a:ln>
        </p:spPr>
      </p:pic>
      <p:pic>
        <p:nvPicPr>
          <p:cNvPr id="17513" name="Google Shape;17513;p634"/>
          <p:cNvPicPr preferRelativeResize="0"/>
          <p:nvPr/>
        </p:nvPicPr>
        <p:blipFill>
          <a:blip r:embed="rId5">
            <a:alphaModFix/>
          </a:blip>
          <a:stretch>
            <a:fillRect/>
          </a:stretch>
        </p:blipFill>
        <p:spPr>
          <a:xfrm>
            <a:off x="6275449" y="3143043"/>
            <a:ext cx="1173700" cy="1219350"/>
          </a:xfrm>
          <a:prstGeom prst="rect">
            <a:avLst/>
          </a:prstGeom>
          <a:noFill/>
          <a:ln>
            <a:noFill/>
          </a:ln>
        </p:spPr>
      </p:pic>
      <p:pic>
        <p:nvPicPr>
          <p:cNvPr id="17514" name="Google Shape;17514;p634"/>
          <p:cNvPicPr preferRelativeResize="0"/>
          <p:nvPr/>
        </p:nvPicPr>
        <p:blipFill>
          <a:blip r:embed="rId5">
            <a:alphaModFix/>
          </a:blip>
          <a:stretch>
            <a:fillRect/>
          </a:stretch>
        </p:blipFill>
        <p:spPr>
          <a:xfrm>
            <a:off x="6566624" y="3056981"/>
            <a:ext cx="1173700" cy="1219350"/>
          </a:xfrm>
          <a:prstGeom prst="rect">
            <a:avLst/>
          </a:prstGeom>
          <a:noFill/>
          <a:ln>
            <a:noFill/>
          </a:ln>
        </p:spPr>
      </p:pic>
      <p:sp>
        <p:nvSpPr>
          <p:cNvPr id="17515" name="Google Shape;17515;p634"/>
          <p:cNvSpPr/>
          <p:nvPr/>
        </p:nvSpPr>
        <p:spPr>
          <a:xfrm rot="10790935">
            <a:off x="3321048" y="1493800"/>
            <a:ext cx="910203" cy="4134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6" name="Google Shape;17516;p634"/>
          <p:cNvSpPr/>
          <p:nvPr/>
        </p:nvSpPr>
        <p:spPr>
          <a:xfrm rot="10800000" flipH="1">
            <a:off x="4397125" y="1692874"/>
            <a:ext cx="2064600" cy="1052400"/>
          </a:xfrm>
          <a:prstGeom prst="rect">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Shape 17520"/>
        <p:cNvGrpSpPr/>
        <p:nvPr/>
      </p:nvGrpSpPr>
      <p:grpSpPr>
        <a:xfrm>
          <a:off x="0" y="0"/>
          <a:ext cx="0" cy="0"/>
          <a:chOff x="0" y="0"/>
          <a:chExt cx="0" cy="0"/>
        </a:xfrm>
      </p:grpSpPr>
      <p:sp>
        <p:nvSpPr>
          <p:cNvPr id="17521" name="Google Shape;17521;p635"/>
          <p:cNvSpPr/>
          <p:nvPr/>
        </p:nvSpPr>
        <p:spPr>
          <a:xfrm>
            <a:off x="0" y="4779600"/>
            <a:ext cx="9144000" cy="363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2" name="Google Shape;17522;p635"/>
          <p:cNvSpPr txBox="1"/>
          <p:nvPr/>
        </p:nvSpPr>
        <p:spPr>
          <a:xfrm>
            <a:off x="481071" y="4743429"/>
            <a:ext cx="8254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rPr>
              <a:t>Gillman, P. K. (2011). CNS toxicity involving methylene blue: the exemplar for understanding and predicting drug interactions that precipitate serotonin toxicity. </a:t>
            </a:r>
            <a:r>
              <a:rPr lang="en" sz="800" i="1">
                <a:solidFill>
                  <a:schemeClr val="lt1"/>
                </a:solidFill>
              </a:rPr>
              <a:t>Journal of psychopharmacology</a:t>
            </a:r>
            <a:r>
              <a:rPr lang="en" sz="800">
                <a:solidFill>
                  <a:schemeClr val="lt1"/>
                </a:solidFill>
              </a:rPr>
              <a:t>, </a:t>
            </a:r>
            <a:r>
              <a:rPr lang="en" sz="800" i="1">
                <a:solidFill>
                  <a:schemeClr val="lt1"/>
                </a:solidFill>
              </a:rPr>
              <a:t>25</a:t>
            </a:r>
            <a:r>
              <a:rPr lang="en" sz="800">
                <a:solidFill>
                  <a:schemeClr val="lt1"/>
                </a:solidFill>
              </a:rPr>
              <a:t>(3), 429-436.</a:t>
            </a:r>
            <a:endParaRPr sz="1200">
              <a:solidFill>
                <a:schemeClr val="lt1"/>
              </a:solidFill>
            </a:endParaRPr>
          </a:p>
        </p:txBody>
      </p:sp>
      <p:grpSp>
        <p:nvGrpSpPr>
          <p:cNvPr id="17523" name="Google Shape;17523;p635"/>
          <p:cNvGrpSpPr/>
          <p:nvPr/>
        </p:nvGrpSpPr>
        <p:grpSpPr>
          <a:xfrm>
            <a:off x="481075" y="148700"/>
            <a:ext cx="5866477" cy="4508299"/>
            <a:chOff x="650375" y="127225"/>
            <a:chExt cx="5866477" cy="4508299"/>
          </a:xfrm>
        </p:grpSpPr>
        <p:pic>
          <p:nvPicPr>
            <p:cNvPr id="17524" name="Google Shape;17524;p635"/>
            <p:cNvPicPr preferRelativeResize="0"/>
            <p:nvPr/>
          </p:nvPicPr>
          <p:blipFill rotWithShape="1">
            <a:blip r:embed="rId3">
              <a:alphaModFix/>
            </a:blip>
            <a:srcRect t="4324"/>
            <a:stretch/>
          </p:blipFill>
          <p:spPr>
            <a:xfrm>
              <a:off x="650375" y="507975"/>
              <a:ext cx="5866477" cy="4127549"/>
            </a:xfrm>
            <a:prstGeom prst="rect">
              <a:avLst/>
            </a:prstGeom>
            <a:noFill/>
            <a:ln>
              <a:noFill/>
            </a:ln>
          </p:spPr>
        </p:pic>
        <p:sp>
          <p:nvSpPr>
            <p:cNvPr id="17525" name="Google Shape;17525;p635"/>
            <p:cNvSpPr txBox="1"/>
            <p:nvPr/>
          </p:nvSpPr>
          <p:spPr>
            <a:xfrm>
              <a:off x="714773" y="127225"/>
              <a:ext cx="5437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Serotonin toxicity - don’t say “serotonin syndrome”</a:t>
              </a:r>
              <a:endParaRPr sz="1200"/>
            </a:p>
          </p:txBody>
        </p:sp>
        <p:sp>
          <p:nvSpPr>
            <p:cNvPr id="17526" name="Google Shape;17526;p635"/>
            <p:cNvSpPr txBox="1"/>
            <p:nvPr/>
          </p:nvSpPr>
          <p:spPr>
            <a:xfrm>
              <a:off x="3046399" y="3797675"/>
              <a:ext cx="638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FF0000"/>
                  </a:solidFill>
                  <a:highlight>
                    <a:schemeClr val="lt1"/>
                  </a:highlight>
                </a:rPr>
                <a:t>MDMA</a:t>
              </a:r>
              <a:endParaRPr sz="600">
                <a:solidFill>
                  <a:srgbClr val="FF0000"/>
                </a:solidFill>
                <a:highlight>
                  <a:schemeClr val="lt1"/>
                </a:highlight>
              </a:endParaRPr>
            </a:p>
          </p:txBody>
        </p:sp>
        <p:sp>
          <p:nvSpPr>
            <p:cNvPr id="17527" name="Google Shape;17527;p635"/>
            <p:cNvSpPr txBox="1"/>
            <p:nvPr/>
          </p:nvSpPr>
          <p:spPr>
            <a:xfrm>
              <a:off x="4257721" y="3820280"/>
              <a:ext cx="1566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1"/>
                  </a:solidFill>
                  <a:highlight>
                    <a:schemeClr val="lt1"/>
                  </a:highlight>
                </a:rPr>
                <a:t>azapine</a:t>
              </a:r>
              <a:endParaRPr sz="400">
                <a:solidFill>
                  <a:schemeClr val="dk1"/>
                </a:solidFill>
                <a:highlight>
                  <a:schemeClr val="lt1"/>
                </a:highlight>
              </a:endParaRPr>
            </a:p>
          </p:txBody>
        </p:sp>
      </p:grpSp>
      <p:sp>
        <p:nvSpPr>
          <p:cNvPr id="17528" name="Google Shape;17528;p635"/>
          <p:cNvSpPr txBox="1"/>
          <p:nvPr/>
        </p:nvSpPr>
        <p:spPr>
          <a:xfrm>
            <a:off x="6805074" y="215375"/>
            <a:ext cx="19302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For life-threatening serotonin toxicity, other serotonergic effects don’t count.</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It has to be an overload</a:t>
            </a:r>
            <a:endParaRPr sz="1200"/>
          </a:p>
          <a:p>
            <a:pPr marL="0" lvl="0" indent="0" algn="l" rtl="0">
              <a:spcBef>
                <a:spcPts val="0"/>
              </a:spcBef>
              <a:spcAft>
                <a:spcPts val="0"/>
              </a:spcAft>
              <a:buNone/>
            </a:pPr>
            <a:r>
              <a:rPr lang="en" sz="1200"/>
              <a:t>of actual serotonin.</a:t>
            </a:r>
            <a:endParaRPr sz="1200"/>
          </a:p>
        </p:txBody>
      </p:sp>
      <p:pic>
        <p:nvPicPr>
          <p:cNvPr id="17529" name="Google Shape;17529;p635"/>
          <p:cNvPicPr preferRelativeResize="0"/>
          <p:nvPr/>
        </p:nvPicPr>
        <p:blipFill>
          <a:blip r:embed="rId4">
            <a:alphaModFix/>
          </a:blip>
          <a:stretch>
            <a:fillRect/>
          </a:stretch>
        </p:blipFill>
        <p:spPr>
          <a:xfrm>
            <a:off x="7350511" y="1692875"/>
            <a:ext cx="1547266" cy="1364105"/>
          </a:xfrm>
          <a:prstGeom prst="rect">
            <a:avLst/>
          </a:prstGeom>
          <a:noFill/>
          <a:ln>
            <a:noFill/>
          </a:ln>
        </p:spPr>
      </p:pic>
      <p:pic>
        <p:nvPicPr>
          <p:cNvPr id="17530" name="Google Shape;17530;p635"/>
          <p:cNvPicPr preferRelativeResize="0"/>
          <p:nvPr/>
        </p:nvPicPr>
        <p:blipFill>
          <a:blip r:embed="rId5">
            <a:alphaModFix/>
          </a:blip>
          <a:stretch>
            <a:fillRect/>
          </a:stretch>
        </p:blipFill>
        <p:spPr>
          <a:xfrm>
            <a:off x="6635499" y="2708256"/>
            <a:ext cx="1173700" cy="1219350"/>
          </a:xfrm>
          <a:prstGeom prst="rect">
            <a:avLst/>
          </a:prstGeom>
          <a:noFill/>
          <a:ln>
            <a:noFill/>
          </a:ln>
        </p:spPr>
      </p:pic>
      <p:sp>
        <p:nvSpPr>
          <p:cNvPr id="17531" name="Google Shape;17531;p635"/>
          <p:cNvSpPr/>
          <p:nvPr/>
        </p:nvSpPr>
        <p:spPr>
          <a:xfrm rot="10790935">
            <a:off x="3321048" y="1493800"/>
            <a:ext cx="910203" cy="4134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2" name="Google Shape;17532;p635"/>
          <p:cNvSpPr/>
          <p:nvPr/>
        </p:nvSpPr>
        <p:spPr>
          <a:xfrm rot="10800000" flipH="1">
            <a:off x="4397125" y="2778724"/>
            <a:ext cx="2064600" cy="1052400"/>
          </a:xfrm>
          <a:prstGeom prst="rect">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533" name="Google Shape;17533;p635"/>
          <p:cNvPicPr preferRelativeResize="0"/>
          <p:nvPr/>
        </p:nvPicPr>
        <p:blipFill>
          <a:blip r:embed="rId5">
            <a:alphaModFix/>
          </a:blip>
          <a:stretch>
            <a:fillRect/>
          </a:stretch>
        </p:blipFill>
        <p:spPr>
          <a:xfrm>
            <a:off x="6347549" y="3524081"/>
            <a:ext cx="1173700" cy="1219350"/>
          </a:xfrm>
          <a:prstGeom prst="rect">
            <a:avLst/>
          </a:prstGeom>
          <a:noFill/>
          <a:ln>
            <a:noFill/>
          </a:ln>
        </p:spPr>
      </p:pic>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Shape 17537"/>
        <p:cNvGrpSpPr/>
        <p:nvPr/>
      </p:nvGrpSpPr>
      <p:grpSpPr>
        <a:xfrm>
          <a:off x="0" y="0"/>
          <a:ext cx="0" cy="0"/>
          <a:chOff x="0" y="0"/>
          <a:chExt cx="0" cy="0"/>
        </a:xfrm>
      </p:grpSpPr>
      <p:sp>
        <p:nvSpPr>
          <p:cNvPr id="17538" name="Google Shape;17538;p636"/>
          <p:cNvSpPr/>
          <p:nvPr/>
        </p:nvSpPr>
        <p:spPr>
          <a:xfrm>
            <a:off x="0" y="4779600"/>
            <a:ext cx="9144000" cy="363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9" name="Google Shape;17539;p636"/>
          <p:cNvSpPr txBox="1"/>
          <p:nvPr/>
        </p:nvSpPr>
        <p:spPr>
          <a:xfrm>
            <a:off x="481071" y="4743429"/>
            <a:ext cx="8254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rPr>
              <a:t>Gillman, P. K. (2011). CNS toxicity involving methylene blue: the exemplar for understanding and predicting drug interactions that precipitate serotonin toxicity. </a:t>
            </a:r>
            <a:r>
              <a:rPr lang="en" sz="800" i="1">
                <a:solidFill>
                  <a:schemeClr val="lt1"/>
                </a:solidFill>
              </a:rPr>
              <a:t>Journal of psychopharmacology</a:t>
            </a:r>
            <a:r>
              <a:rPr lang="en" sz="800">
                <a:solidFill>
                  <a:schemeClr val="lt1"/>
                </a:solidFill>
              </a:rPr>
              <a:t>, </a:t>
            </a:r>
            <a:r>
              <a:rPr lang="en" sz="800" i="1">
                <a:solidFill>
                  <a:schemeClr val="lt1"/>
                </a:solidFill>
              </a:rPr>
              <a:t>25</a:t>
            </a:r>
            <a:r>
              <a:rPr lang="en" sz="800">
                <a:solidFill>
                  <a:schemeClr val="lt1"/>
                </a:solidFill>
              </a:rPr>
              <a:t>(3), 429-436.</a:t>
            </a:r>
            <a:endParaRPr sz="1200">
              <a:solidFill>
                <a:schemeClr val="lt1"/>
              </a:solidFill>
            </a:endParaRPr>
          </a:p>
        </p:txBody>
      </p:sp>
      <p:pic>
        <p:nvPicPr>
          <p:cNvPr id="17540" name="Google Shape;17540;p636"/>
          <p:cNvPicPr preferRelativeResize="0"/>
          <p:nvPr/>
        </p:nvPicPr>
        <p:blipFill rotWithShape="1">
          <a:blip r:embed="rId3">
            <a:alphaModFix/>
          </a:blip>
          <a:srcRect l="2541" t="38125" r="1901" b="2219"/>
          <a:stretch/>
        </p:blipFill>
        <p:spPr>
          <a:xfrm>
            <a:off x="850750" y="857275"/>
            <a:ext cx="5084225" cy="2069874"/>
          </a:xfrm>
          <a:prstGeom prst="rect">
            <a:avLst/>
          </a:prstGeom>
          <a:noFill/>
          <a:ln>
            <a:noFill/>
          </a:ln>
        </p:spPr>
      </p:pic>
      <p:sp>
        <p:nvSpPr>
          <p:cNvPr id="17541" name="Google Shape;17541;p636"/>
          <p:cNvSpPr txBox="1"/>
          <p:nvPr/>
        </p:nvSpPr>
        <p:spPr>
          <a:xfrm>
            <a:off x="850756" y="241675"/>
            <a:ext cx="4242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dirty="0"/>
              <a:t>Hunter criteria for serotonin toxicity:</a:t>
            </a:r>
            <a:endParaRPr sz="1600" b="1" dirty="0"/>
          </a:p>
          <a:p>
            <a:pPr marL="0" lvl="0" indent="0" algn="l" rtl="0">
              <a:spcBef>
                <a:spcPts val="0"/>
              </a:spcBef>
              <a:spcAft>
                <a:spcPts val="0"/>
              </a:spcAft>
              <a:buNone/>
            </a:pPr>
            <a:r>
              <a:rPr lang="en" sz="1200" dirty="0"/>
              <a:t>Potent serotonergic agent plus any of the following:</a:t>
            </a:r>
            <a:endParaRPr sz="1200" dirty="0"/>
          </a:p>
        </p:txBody>
      </p:sp>
      <p:grpSp>
        <p:nvGrpSpPr>
          <p:cNvPr id="17542" name="Google Shape;17542;p636"/>
          <p:cNvGrpSpPr/>
          <p:nvPr/>
        </p:nvGrpSpPr>
        <p:grpSpPr>
          <a:xfrm>
            <a:off x="1099275" y="3108394"/>
            <a:ext cx="2635900" cy="1489950"/>
            <a:chOff x="5810250" y="3583169"/>
            <a:chExt cx="2635900" cy="1489950"/>
          </a:xfrm>
        </p:grpSpPr>
        <p:pic>
          <p:nvPicPr>
            <p:cNvPr id="17543" name="Google Shape;17543;p636" descr="clipped result image"/>
            <p:cNvPicPr preferRelativeResize="0"/>
            <p:nvPr/>
          </p:nvPicPr>
          <p:blipFill rotWithShape="1">
            <a:blip r:embed="rId4">
              <a:alphaModFix/>
            </a:blip>
            <a:srcRect t="23308" b="-7"/>
            <a:stretch/>
          </p:blipFill>
          <p:spPr>
            <a:xfrm rot="-6543550">
              <a:off x="7708679" y="3927641"/>
              <a:ext cx="622103" cy="687376"/>
            </a:xfrm>
            <a:prstGeom prst="rect">
              <a:avLst/>
            </a:prstGeom>
            <a:noFill/>
            <a:ln>
              <a:noFill/>
            </a:ln>
          </p:spPr>
        </p:pic>
        <p:pic>
          <p:nvPicPr>
            <p:cNvPr id="17544" name="Google Shape;17544;p636" descr="Resultado de imagen para curved arrow png"/>
            <p:cNvPicPr preferRelativeResize="0"/>
            <p:nvPr/>
          </p:nvPicPr>
          <p:blipFill rotWithShape="1">
            <a:blip r:embed="rId5">
              <a:alphaModFix/>
            </a:blip>
            <a:srcRect/>
            <a:stretch/>
          </p:blipFill>
          <p:spPr>
            <a:xfrm rot="9751200">
              <a:off x="7722727" y="4166593"/>
              <a:ext cx="382087" cy="213483"/>
            </a:xfrm>
            <a:prstGeom prst="rect">
              <a:avLst/>
            </a:prstGeom>
            <a:noFill/>
            <a:ln>
              <a:noFill/>
            </a:ln>
          </p:spPr>
        </p:pic>
        <p:pic>
          <p:nvPicPr>
            <p:cNvPr id="17545" name="Google Shape;17545;p636"/>
            <p:cNvPicPr preferRelativeResize="0"/>
            <p:nvPr/>
          </p:nvPicPr>
          <p:blipFill rotWithShape="1">
            <a:blip r:embed="rId6">
              <a:alphaModFix/>
            </a:blip>
            <a:srcRect/>
            <a:stretch/>
          </p:blipFill>
          <p:spPr>
            <a:xfrm>
              <a:off x="5962847" y="3631529"/>
              <a:ext cx="1776780" cy="1441591"/>
            </a:xfrm>
            <a:prstGeom prst="rect">
              <a:avLst/>
            </a:prstGeom>
            <a:noFill/>
            <a:ln>
              <a:noFill/>
            </a:ln>
          </p:spPr>
        </p:pic>
        <p:pic>
          <p:nvPicPr>
            <p:cNvPr id="17546" name="Google Shape;17546;p636"/>
            <p:cNvPicPr preferRelativeResize="0"/>
            <p:nvPr/>
          </p:nvPicPr>
          <p:blipFill rotWithShape="1">
            <a:blip r:embed="rId7">
              <a:alphaModFix/>
            </a:blip>
            <a:srcRect/>
            <a:stretch/>
          </p:blipFill>
          <p:spPr>
            <a:xfrm>
              <a:off x="5865229" y="3583169"/>
              <a:ext cx="1749310" cy="1189807"/>
            </a:xfrm>
            <a:prstGeom prst="rect">
              <a:avLst/>
            </a:prstGeom>
            <a:noFill/>
            <a:ln>
              <a:noFill/>
            </a:ln>
          </p:spPr>
        </p:pic>
        <p:grpSp>
          <p:nvGrpSpPr>
            <p:cNvPr id="17547" name="Google Shape;17547;p636"/>
            <p:cNvGrpSpPr/>
            <p:nvPr/>
          </p:nvGrpSpPr>
          <p:grpSpPr>
            <a:xfrm>
              <a:off x="6417030" y="4316917"/>
              <a:ext cx="584073" cy="632872"/>
              <a:chOff x="2873225" y="3014350"/>
              <a:chExt cx="1472700" cy="1595745"/>
            </a:xfrm>
          </p:grpSpPr>
          <p:pic>
            <p:nvPicPr>
              <p:cNvPr id="17548" name="Google Shape;17548;p636" descr="Resultado de imagen para fire png"/>
              <p:cNvPicPr preferRelativeResize="0"/>
              <p:nvPr/>
            </p:nvPicPr>
            <p:blipFill rotWithShape="1">
              <a:blip r:embed="rId8">
                <a:alphaModFix amt="56000"/>
              </a:blip>
              <a:srcRect/>
              <a:stretch/>
            </p:blipFill>
            <p:spPr>
              <a:xfrm>
                <a:off x="2873225" y="3416568"/>
                <a:ext cx="1472700" cy="1193527"/>
              </a:xfrm>
              <a:prstGeom prst="rect">
                <a:avLst/>
              </a:prstGeom>
              <a:noFill/>
              <a:ln>
                <a:noFill/>
              </a:ln>
            </p:spPr>
          </p:pic>
          <p:pic>
            <p:nvPicPr>
              <p:cNvPr id="17549" name="Google Shape;17549;p636" descr="Resultado de imagen para steam hot water png"/>
              <p:cNvPicPr preferRelativeResize="0"/>
              <p:nvPr/>
            </p:nvPicPr>
            <p:blipFill rotWithShape="1">
              <a:blip r:embed="rId9">
                <a:alphaModFix amt="40000"/>
              </a:blip>
              <a:srcRect l="57763" b="29527"/>
              <a:stretch/>
            </p:blipFill>
            <p:spPr>
              <a:xfrm>
                <a:off x="3447951" y="3014350"/>
                <a:ext cx="605769" cy="1460170"/>
              </a:xfrm>
              <a:prstGeom prst="rect">
                <a:avLst/>
              </a:prstGeom>
              <a:noFill/>
              <a:ln>
                <a:noFill/>
              </a:ln>
            </p:spPr>
          </p:pic>
        </p:grpSp>
        <p:sp>
          <p:nvSpPr>
            <p:cNvPr id="17550" name="Google Shape;17550;p636"/>
            <p:cNvSpPr txBox="1"/>
            <p:nvPr/>
          </p:nvSpPr>
          <p:spPr>
            <a:xfrm>
              <a:off x="5810250" y="3783179"/>
              <a:ext cx="318900" cy="12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FFFFFF"/>
                  </a:solidFill>
                  <a:latin typeface="Arial"/>
                  <a:ea typeface="Arial"/>
                  <a:cs typeface="Arial"/>
                  <a:sym typeface="Arial"/>
                </a:rPr>
                <a:t>5-HT</a:t>
              </a:r>
              <a:endParaRPr sz="800" b="1" i="0" u="none" strike="noStrike" cap="none">
                <a:solidFill>
                  <a:srgbClr val="FFFFFF"/>
                </a:solidFill>
                <a:latin typeface="Arial"/>
                <a:ea typeface="Arial"/>
                <a:cs typeface="Arial"/>
                <a:sym typeface="Arial"/>
              </a:endParaRPr>
            </a:p>
          </p:txBody>
        </p:sp>
        <p:pic>
          <p:nvPicPr>
            <p:cNvPr id="17551" name="Google Shape;17551;p636" descr="Resultado de imagen para reflex hammer png"/>
            <p:cNvPicPr preferRelativeResize="0"/>
            <p:nvPr/>
          </p:nvPicPr>
          <p:blipFill rotWithShape="1">
            <a:blip r:embed="rId10">
              <a:alphaModFix/>
            </a:blip>
            <a:srcRect/>
            <a:stretch/>
          </p:blipFill>
          <p:spPr>
            <a:xfrm rot="9358927">
              <a:off x="7608942" y="4521636"/>
              <a:ext cx="598502" cy="374069"/>
            </a:xfrm>
            <a:prstGeom prst="rect">
              <a:avLst/>
            </a:prstGeom>
            <a:noFill/>
            <a:ln>
              <a:noFill/>
            </a:ln>
          </p:spPr>
        </p:pic>
      </p:grpSp>
      <p:pic>
        <p:nvPicPr>
          <p:cNvPr id="1026" name="Picture 2">
            <a:extLst>
              <a:ext uri="{FF2B5EF4-FFF2-40B4-BE49-F238E27FC236}">
                <a16:creationId xmlns:a16="http://schemas.microsoft.com/office/drawing/2014/main" id="{E4CDF72E-0712-8827-C3C7-28901B29067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40438" y="2220102"/>
            <a:ext cx="2702549" cy="23782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E5D0021-C0AC-B4E1-DB02-9CCD82C7F43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40438" y="404472"/>
            <a:ext cx="2702549" cy="15201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Shape 17555"/>
        <p:cNvGrpSpPr/>
        <p:nvPr/>
      </p:nvGrpSpPr>
      <p:grpSpPr>
        <a:xfrm>
          <a:off x="0" y="0"/>
          <a:ext cx="0" cy="0"/>
          <a:chOff x="0" y="0"/>
          <a:chExt cx="0" cy="0"/>
        </a:xfrm>
      </p:grpSpPr>
      <p:sp>
        <p:nvSpPr>
          <p:cNvPr id="17556" name="Google Shape;17556;p637"/>
          <p:cNvSpPr txBox="1"/>
          <p:nvPr/>
        </p:nvSpPr>
        <p:spPr>
          <a:xfrm>
            <a:off x="700600" y="462000"/>
            <a:ext cx="3300000" cy="398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SSRIs</a:t>
            </a:r>
            <a:endParaRPr sz="1900" b="1"/>
          </a:p>
          <a:p>
            <a:pPr marL="914400" lvl="0" indent="-349250" algn="l" rtl="0">
              <a:spcBef>
                <a:spcPts val="0"/>
              </a:spcBef>
              <a:spcAft>
                <a:spcPts val="0"/>
              </a:spcAft>
              <a:buSzPts val="1900"/>
              <a:buAutoNum type="arabicPeriod"/>
            </a:pPr>
            <a:r>
              <a:rPr lang="en" sz="1900" b="1"/>
              <a:t>escitalopram</a:t>
            </a:r>
            <a:endParaRPr sz="1900" b="1"/>
          </a:p>
          <a:p>
            <a:pPr marL="914400" lvl="0" indent="-349250" algn="l" rtl="0">
              <a:spcBef>
                <a:spcPts val="0"/>
              </a:spcBef>
              <a:spcAft>
                <a:spcPts val="0"/>
              </a:spcAft>
              <a:buSzPts val="1900"/>
              <a:buAutoNum type="arabicPeriod"/>
            </a:pPr>
            <a:r>
              <a:rPr lang="en" sz="1900" b="1"/>
              <a:t>citalopram</a:t>
            </a:r>
            <a:endParaRPr sz="1900" b="1"/>
          </a:p>
          <a:p>
            <a:pPr marL="914400" lvl="0" indent="-349250" algn="l" rtl="0">
              <a:spcBef>
                <a:spcPts val="0"/>
              </a:spcBef>
              <a:spcAft>
                <a:spcPts val="0"/>
              </a:spcAft>
              <a:buSzPts val="1900"/>
              <a:buAutoNum type="arabicPeriod"/>
            </a:pPr>
            <a:r>
              <a:rPr lang="en" sz="1900" b="1"/>
              <a:t>fluoxetine</a:t>
            </a:r>
            <a:endParaRPr sz="1900" b="1"/>
          </a:p>
          <a:p>
            <a:pPr marL="914400" lvl="0" indent="-349250" algn="l" rtl="0">
              <a:spcBef>
                <a:spcPts val="0"/>
              </a:spcBef>
              <a:spcAft>
                <a:spcPts val="0"/>
              </a:spcAft>
              <a:buSzPts val="1900"/>
              <a:buAutoNum type="arabicPeriod"/>
            </a:pPr>
            <a:r>
              <a:rPr lang="en" sz="1900" b="1"/>
              <a:t>sertraline</a:t>
            </a:r>
            <a:endParaRPr sz="1900" b="1"/>
          </a:p>
          <a:p>
            <a:pPr marL="914400" lvl="0" indent="-349250" algn="l" rtl="0">
              <a:spcBef>
                <a:spcPts val="0"/>
              </a:spcBef>
              <a:spcAft>
                <a:spcPts val="0"/>
              </a:spcAft>
              <a:buSzPts val="1900"/>
              <a:buAutoNum type="arabicPeriod"/>
            </a:pPr>
            <a:r>
              <a:rPr lang="en" sz="1900" b="1"/>
              <a:t>paroxetine</a:t>
            </a:r>
            <a:endParaRPr sz="1900" b="1"/>
          </a:p>
          <a:p>
            <a:pPr marL="914400" lvl="0" indent="-349250" algn="l" rtl="0">
              <a:spcBef>
                <a:spcPts val="0"/>
              </a:spcBef>
              <a:spcAft>
                <a:spcPts val="0"/>
              </a:spcAft>
              <a:buSzPts val="1900"/>
              <a:buAutoNum type="arabicPeriod"/>
            </a:pPr>
            <a:r>
              <a:rPr lang="en" sz="1900" b="1"/>
              <a:t>fluvoxamine</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SNRIs</a:t>
            </a:r>
            <a:endParaRPr sz="1900" b="1"/>
          </a:p>
          <a:p>
            <a:pPr marL="914400" lvl="0" indent="-349250" algn="l" rtl="0">
              <a:spcBef>
                <a:spcPts val="0"/>
              </a:spcBef>
              <a:spcAft>
                <a:spcPts val="0"/>
              </a:spcAft>
              <a:buSzPts val="1900"/>
              <a:buAutoNum type="arabicPeriod"/>
            </a:pPr>
            <a:r>
              <a:rPr lang="en" sz="1900" b="1"/>
              <a:t>venlafaxine</a:t>
            </a:r>
            <a:endParaRPr sz="1900" b="1"/>
          </a:p>
          <a:p>
            <a:pPr marL="914400" lvl="0" indent="-349250" algn="l" rtl="0">
              <a:spcBef>
                <a:spcPts val="0"/>
              </a:spcBef>
              <a:spcAft>
                <a:spcPts val="0"/>
              </a:spcAft>
              <a:buSzPts val="1900"/>
              <a:buAutoNum type="arabicPeriod"/>
            </a:pPr>
            <a:r>
              <a:rPr lang="en" sz="1900" b="1"/>
              <a:t>desvenlafaxine</a:t>
            </a:r>
            <a:endParaRPr sz="1900" b="1"/>
          </a:p>
          <a:p>
            <a:pPr marL="914400" lvl="0" indent="-349250" algn="l" rtl="0">
              <a:spcBef>
                <a:spcPts val="0"/>
              </a:spcBef>
              <a:spcAft>
                <a:spcPts val="0"/>
              </a:spcAft>
              <a:buSzPts val="1900"/>
              <a:buAutoNum type="arabicPeriod"/>
            </a:pPr>
            <a:r>
              <a:rPr lang="en" sz="1900" b="1"/>
              <a:t>duloxetine</a:t>
            </a:r>
            <a:endParaRPr sz="1900" b="1"/>
          </a:p>
          <a:p>
            <a:pPr marL="914400" lvl="0" indent="-349250" algn="l" rtl="0">
              <a:spcBef>
                <a:spcPts val="0"/>
              </a:spcBef>
              <a:spcAft>
                <a:spcPts val="0"/>
              </a:spcAft>
              <a:buSzPts val="1900"/>
              <a:buAutoNum type="arabicPeriod"/>
            </a:pPr>
            <a:r>
              <a:rPr lang="en" sz="1900" b="1"/>
              <a:t>levomilnacipran</a:t>
            </a:r>
            <a:endParaRPr sz="1900" b="1"/>
          </a:p>
        </p:txBody>
      </p:sp>
      <p:sp>
        <p:nvSpPr>
          <p:cNvPr id="17557" name="Google Shape;17557;p637"/>
          <p:cNvSpPr txBox="1"/>
          <p:nvPr/>
        </p:nvSpPr>
        <p:spPr>
          <a:xfrm>
            <a:off x="4748725" y="462000"/>
            <a:ext cx="3300000" cy="193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NDRI</a:t>
            </a:r>
            <a:endParaRPr sz="1900" b="1"/>
          </a:p>
          <a:p>
            <a:pPr marL="914400" lvl="0" indent="-349250" algn="l" rtl="0">
              <a:spcBef>
                <a:spcPts val="0"/>
              </a:spcBef>
              <a:spcAft>
                <a:spcPts val="0"/>
              </a:spcAft>
              <a:buSzPts val="1900"/>
              <a:buAutoNum type="arabicPeriod"/>
            </a:pPr>
            <a:r>
              <a:rPr lang="en" sz="1900" b="1"/>
              <a:t>bupropion</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TCAs</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MAOIs</a:t>
            </a:r>
            <a:endParaRPr sz="1900" b="1"/>
          </a:p>
        </p:txBody>
      </p:sp>
      <p:pic>
        <p:nvPicPr>
          <p:cNvPr id="17558" name="Google Shape;17558;p637" descr="Resultado de imagen para tricycle png"/>
          <p:cNvPicPr preferRelativeResize="0"/>
          <p:nvPr/>
        </p:nvPicPr>
        <p:blipFill rotWithShape="1">
          <a:blip r:embed="rId3">
            <a:alphaModFix/>
          </a:blip>
          <a:srcRect/>
          <a:stretch/>
        </p:blipFill>
        <p:spPr>
          <a:xfrm>
            <a:off x="5583200" y="1371600"/>
            <a:ext cx="424900" cy="424925"/>
          </a:xfrm>
          <a:prstGeom prst="rect">
            <a:avLst/>
          </a:prstGeom>
          <a:noFill/>
          <a:ln>
            <a:noFill/>
          </a:ln>
        </p:spPr>
      </p:pic>
      <p:pic>
        <p:nvPicPr>
          <p:cNvPr id="17559" name="Google Shape;17559;p637"/>
          <p:cNvPicPr preferRelativeResize="0"/>
          <p:nvPr/>
        </p:nvPicPr>
        <p:blipFill rotWithShape="1">
          <a:blip r:embed="rId4">
            <a:alphaModFix/>
          </a:blip>
          <a:srcRect/>
          <a:stretch/>
        </p:blipFill>
        <p:spPr>
          <a:xfrm>
            <a:off x="5263323" y="2962705"/>
            <a:ext cx="1574411" cy="2018920"/>
          </a:xfrm>
          <a:prstGeom prst="rect">
            <a:avLst/>
          </a:prstGeom>
          <a:noFill/>
          <a:ln>
            <a:noFill/>
          </a:ln>
        </p:spPr>
      </p:pic>
      <p:grpSp>
        <p:nvGrpSpPr>
          <p:cNvPr id="17560" name="Google Shape;17560;p637"/>
          <p:cNvGrpSpPr/>
          <p:nvPr/>
        </p:nvGrpSpPr>
        <p:grpSpPr>
          <a:xfrm flipH="1">
            <a:off x="5684488" y="2442315"/>
            <a:ext cx="732492" cy="911037"/>
            <a:chOff x="5699390" y="2071399"/>
            <a:chExt cx="1377900" cy="1212776"/>
          </a:xfrm>
        </p:grpSpPr>
        <p:pic>
          <p:nvPicPr>
            <p:cNvPr id="17561" name="Google Shape;17561;p637"/>
            <p:cNvPicPr preferRelativeResize="0"/>
            <p:nvPr/>
          </p:nvPicPr>
          <p:blipFill rotWithShape="1">
            <a:blip r:embed="rId5">
              <a:alphaModFix/>
            </a:blip>
            <a:srcRect/>
            <a:stretch/>
          </p:blipFill>
          <p:spPr>
            <a:xfrm>
              <a:off x="5756166" y="2071399"/>
              <a:ext cx="1316998" cy="549114"/>
            </a:xfrm>
            <a:prstGeom prst="rect">
              <a:avLst/>
            </a:prstGeom>
            <a:noFill/>
            <a:ln>
              <a:noFill/>
            </a:ln>
          </p:spPr>
        </p:pic>
        <p:pic>
          <p:nvPicPr>
            <p:cNvPr id="17562" name="Google Shape;17562;p637"/>
            <p:cNvPicPr preferRelativeResize="0"/>
            <p:nvPr/>
          </p:nvPicPr>
          <p:blipFill rotWithShape="1">
            <a:blip r:embed="rId6">
              <a:alphaModFix/>
            </a:blip>
            <a:srcRect/>
            <a:stretch/>
          </p:blipFill>
          <p:spPr>
            <a:xfrm>
              <a:off x="5699390" y="2231482"/>
              <a:ext cx="1377900" cy="1052693"/>
            </a:xfrm>
            <a:prstGeom prst="rect">
              <a:avLst/>
            </a:prstGeom>
            <a:noFill/>
            <a:ln>
              <a:noFill/>
            </a:ln>
          </p:spPr>
        </p:pic>
      </p:grpSp>
      <p:pic>
        <p:nvPicPr>
          <p:cNvPr id="17563" name="Google Shape;17563;p637"/>
          <p:cNvPicPr preferRelativeResize="0"/>
          <p:nvPr/>
        </p:nvPicPr>
        <p:blipFill rotWithShape="1">
          <a:blip r:embed="rId5">
            <a:alphaModFix/>
          </a:blip>
          <a:srcRect/>
          <a:stretch/>
        </p:blipFill>
        <p:spPr>
          <a:xfrm>
            <a:off x="5557611" y="2401500"/>
            <a:ext cx="985849" cy="489427"/>
          </a:xfrm>
          <a:prstGeom prst="rect">
            <a:avLst/>
          </a:prstGeom>
          <a:noFill/>
          <a:ln>
            <a:noFill/>
          </a:ln>
        </p:spPr>
      </p:pic>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Shape 17567"/>
        <p:cNvGrpSpPr/>
        <p:nvPr/>
      </p:nvGrpSpPr>
      <p:grpSpPr>
        <a:xfrm>
          <a:off x="0" y="0"/>
          <a:ext cx="0" cy="0"/>
          <a:chOff x="0" y="0"/>
          <a:chExt cx="0" cy="0"/>
        </a:xfrm>
      </p:grpSpPr>
      <p:pic>
        <p:nvPicPr>
          <p:cNvPr id="17568" name="Google Shape;17568;p638" descr="Resultado de imagen para serotonin png"/>
          <p:cNvPicPr preferRelativeResize="0"/>
          <p:nvPr/>
        </p:nvPicPr>
        <p:blipFill rotWithShape="1">
          <a:blip r:embed="rId3">
            <a:alphaModFix/>
          </a:blip>
          <a:srcRect/>
          <a:stretch/>
        </p:blipFill>
        <p:spPr>
          <a:xfrm>
            <a:off x="2908750" y="2916038"/>
            <a:ext cx="1663984" cy="1222233"/>
          </a:xfrm>
          <a:prstGeom prst="rect">
            <a:avLst/>
          </a:prstGeom>
          <a:noFill/>
          <a:ln>
            <a:noFill/>
          </a:ln>
        </p:spPr>
      </p:pic>
      <p:graphicFrame>
        <p:nvGraphicFramePr>
          <p:cNvPr id="17569" name="Google Shape;17569;p638"/>
          <p:cNvGraphicFramePr/>
          <p:nvPr/>
        </p:nvGraphicFramePr>
        <p:xfrm>
          <a:off x="3246529" y="4462108"/>
          <a:ext cx="1077625" cy="469837"/>
        </p:xfrm>
        <a:graphic>
          <a:graphicData uri="http://schemas.openxmlformats.org/drawingml/2006/table">
            <a:tbl>
              <a:tblPr>
                <a:noFill/>
                <a:tableStyleId>{92AAE5FE-E1A2-4BA0-BB92-42D620467C9C}</a:tableStyleId>
              </a:tblPr>
              <a:tblGrid>
                <a:gridCol w="1077625">
                  <a:extLst>
                    <a:ext uri="{9D8B030D-6E8A-4147-A177-3AD203B41FA5}">
                      <a16:colId xmlns:a16="http://schemas.microsoft.com/office/drawing/2014/main" val="20000"/>
                    </a:ext>
                  </a:extLst>
                </a:gridCol>
              </a:tblGrid>
              <a:tr h="204725">
                <a:tc>
                  <a:txBody>
                    <a:bodyPr/>
                    <a:lstStyle/>
                    <a:p>
                      <a:pPr marL="0" marR="0" lvl="0" indent="0" algn="ctr" rtl="0">
                        <a:lnSpc>
                          <a:spcPct val="115000"/>
                        </a:lnSpc>
                        <a:spcBef>
                          <a:spcPts val="0"/>
                        </a:spcBef>
                        <a:spcAft>
                          <a:spcPts val="0"/>
                        </a:spcAft>
                        <a:buClr>
                          <a:srgbClr val="000000"/>
                        </a:buClr>
                        <a:buSzPts val="900"/>
                        <a:buFont typeface="Arial"/>
                        <a:buNone/>
                      </a:pPr>
                      <a:r>
                        <a:rPr lang="en" u="none" strike="noStrike" cap="none">
                          <a:solidFill>
                            <a:srgbClr val="000000"/>
                          </a:solidFill>
                        </a:rPr>
                        <a:t>Serotonin (5-HT)</a:t>
                      </a:r>
                      <a:endParaRPr u="none" strike="noStrike" cap="none"/>
                    </a:p>
                  </a:txBody>
                  <a:tcPr marL="0" marR="0" marT="0" marB="0">
                    <a:lnL w="12700" cap="flat" cmpd="sng">
                      <a:solidFill>
                        <a:srgbClr val="FFFFFF">
                          <a:alpha val="0"/>
                        </a:srgbClr>
                      </a:solidFill>
                      <a:prstDash val="solid"/>
                      <a:round/>
                      <a:headEnd type="none" w="sm" len="sm"/>
                      <a:tailEnd type="none" w="sm" len="sm"/>
                    </a:lnL>
                    <a:lnR w="12700" cap="flat" cmpd="sng">
                      <a:solidFill>
                        <a:srgbClr val="FFFFFF">
                          <a:alpha val="0"/>
                        </a:srgbClr>
                      </a:solidFill>
                      <a:prstDash val="solid"/>
                      <a:round/>
                      <a:headEnd type="none" w="sm" len="sm"/>
                      <a:tailEnd type="none" w="sm" len="sm"/>
                    </a:lnR>
                    <a:lnT w="12700" cap="flat" cmpd="sng">
                      <a:solidFill>
                        <a:srgbClr val="FFFFFF">
                          <a:alpha val="0"/>
                        </a:srgbClr>
                      </a:solidFill>
                      <a:prstDash val="solid"/>
                      <a:round/>
                      <a:headEnd type="none" w="sm" len="sm"/>
                      <a:tailEnd type="none" w="sm" len="sm"/>
                    </a:lnT>
                    <a:lnB w="12700" cap="flat" cmpd="sng">
                      <a:solidFill>
                        <a:srgbClr val="FFFFFF">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17570" name="Google Shape;17570;p638" descr="Resultado de imagen para dopamine png"/>
          <p:cNvPicPr preferRelativeResize="0"/>
          <p:nvPr/>
        </p:nvPicPr>
        <p:blipFill rotWithShape="1">
          <a:blip r:embed="rId4">
            <a:alphaModFix/>
          </a:blip>
          <a:srcRect/>
          <a:stretch/>
        </p:blipFill>
        <p:spPr>
          <a:xfrm>
            <a:off x="7228552" y="3125286"/>
            <a:ext cx="1806383" cy="1002239"/>
          </a:xfrm>
          <a:prstGeom prst="rect">
            <a:avLst/>
          </a:prstGeom>
          <a:noFill/>
          <a:ln>
            <a:noFill/>
          </a:ln>
        </p:spPr>
      </p:pic>
      <p:graphicFrame>
        <p:nvGraphicFramePr>
          <p:cNvPr id="17571" name="Google Shape;17571;p638"/>
          <p:cNvGraphicFramePr/>
          <p:nvPr/>
        </p:nvGraphicFramePr>
        <p:xfrm>
          <a:off x="7515425" y="4470928"/>
          <a:ext cx="1077625" cy="469837"/>
        </p:xfrm>
        <a:graphic>
          <a:graphicData uri="http://schemas.openxmlformats.org/drawingml/2006/table">
            <a:tbl>
              <a:tblPr>
                <a:noFill/>
                <a:tableStyleId>{92AAE5FE-E1A2-4BA0-BB92-42D620467C9C}</a:tableStyleId>
              </a:tblPr>
              <a:tblGrid>
                <a:gridCol w="1077625">
                  <a:extLst>
                    <a:ext uri="{9D8B030D-6E8A-4147-A177-3AD203B41FA5}">
                      <a16:colId xmlns:a16="http://schemas.microsoft.com/office/drawing/2014/main" val="20000"/>
                    </a:ext>
                  </a:extLst>
                </a:gridCol>
              </a:tblGrid>
              <a:tr h="204725">
                <a:tc>
                  <a:txBody>
                    <a:bodyPr/>
                    <a:lstStyle/>
                    <a:p>
                      <a:pPr marL="0" marR="0" lvl="0" indent="0" algn="ctr" rtl="0">
                        <a:lnSpc>
                          <a:spcPct val="115000"/>
                        </a:lnSpc>
                        <a:spcBef>
                          <a:spcPts val="0"/>
                        </a:spcBef>
                        <a:spcAft>
                          <a:spcPts val="0"/>
                        </a:spcAft>
                        <a:buClr>
                          <a:srgbClr val="000000"/>
                        </a:buClr>
                        <a:buSzPts val="900"/>
                        <a:buFont typeface="Arial"/>
                        <a:buNone/>
                      </a:pPr>
                      <a:r>
                        <a:rPr lang="en" u="none" strike="noStrike" cap="none">
                          <a:solidFill>
                            <a:srgbClr val="000000"/>
                          </a:solidFill>
                        </a:rPr>
                        <a:t>Dopamine (DA)</a:t>
                      </a:r>
                      <a:endParaRPr u="none" strike="noStrike" cap="none"/>
                    </a:p>
                  </a:txBody>
                  <a:tcPr marL="0" marR="0" marT="0" marB="0">
                    <a:lnL w="12700" cap="flat" cmpd="sng">
                      <a:solidFill>
                        <a:srgbClr val="FFFFFF">
                          <a:alpha val="0"/>
                        </a:srgbClr>
                      </a:solidFill>
                      <a:prstDash val="solid"/>
                      <a:round/>
                      <a:headEnd type="none" w="sm" len="sm"/>
                      <a:tailEnd type="none" w="sm" len="sm"/>
                    </a:lnL>
                    <a:lnR w="12700" cap="flat" cmpd="sng">
                      <a:solidFill>
                        <a:srgbClr val="FFFFFF">
                          <a:alpha val="0"/>
                        </a:srgbClr>
                      </a:solidFill>
                      <a:prstDash val="solid"/>
                      <a:round/>
                      <a:headEnd type="none" w="sm" len="sm"/>
                      <a:tailEnd type="none" w="sm" len="sm"/>
                    </a:lnR>
                    <a:lnT w="12700" cap="flat" cmpd="sng">
                      <a:solidFill>
                        <a:srgbClr val="FFFFFF">
                          <a:alpha val="0"/>
                        </a:srgbClr>
                      </a:solidFill>
                      <a:prstDash val="solid"/>
                      <a:round/>
                      <a:headEnd type="none" w="sm" len="sm"/>
                      <a:tailEnd type="none" w="sm" len="sm"/>
                    </a:lnT>
                    <a:lnB w="12700" cap="flat" cmpd="sng">
                      <a:solidFill>
                        <a:srgbClr val="FFFFFF">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17572" name="Google Shape;17572;p638" descr="Resultado de imagen para norepinephrine"/>
          <p:cNvPicPr preferRelativeResize="0"/>
          <p:nvPr/>
        </p:nvPicPr>
        <p:blipFill rotWithShape="1">
          <a:blip r:embed="rId5">
            <a:alphaModFix/>
          </a:blip>
          <a:srcRect/>
          <a:stretch/>
        </p:blipFill>
        <p:spPr>
          <a:xfrm>
            <a:off x="5122296" y="3125281"/>
            <a:ext cx="1664001" cy="908187"/>
          </a:xfrm>
          <a:prstGeom prst="rect">
            <a:avLst/>
          </a:prstGeom>
          <a:noFill/>
          <a:ln>
            <a:noFill/>
          </a:ln>
        </p:spPr>
      </p:pic>
      <p:graphicFrame>
        <p:nvGraphicFramePr>
          <p:cNvPr id="17573" name="Google Shape;17573;p638"/>
          <p:cNvGraphicFramePr/>
          <p:nvPr/>
        </p:nvGraphicFramePr>
        <p:xfrm>
          <a:off x="5312829" y="4476759"/>
          <a:ext cx="1434825" cy="469837"/>
        </p:xfrm>
        <a:graphic>
          <a:graphicData uri="http://schemas.openxmlformats.org/drawingml/2006/table">
            <a:tbl>
              <a:tblPr>
                <a:noFill/>
                <a:tableStyleId>{92AAE5FE-E1A2-4BA0-BB92-42D620467C9C}</a:tableStyleId>
              </a:tblPr>
              <a:tblGrid>
                <a:gridCol w="1434825">
                  <a:extLst>
                    <a:ext uri="{9D8B030D-6E8A-4147-A177-3AD203B41FA5}">
                      <a16:colId xmlns:a16="http://schemas.microsoft.com/office/drawing/2014/main" val="20000"/>
                    </a:ext>
                  </a:extLst>
                </a:gridCol>
              </a:tblGrid>
              <a:tr h="204725">
                <a:tc>
                  <a:txBody>
                    <a:bodyPr/>
                    <a:lstStyle/>
                    <a:p>
                      <a:pPr marL="0" marR="0" lvl="0" indent="0" algn="ctr" rtl="0">
                        <a:lnSpc>
                          <a:spcPct val="115000"/>
                        </a:lnSpc>
                        <a:spcBef>
                          <a:spcPts val="0"/>
                        </a:spcBef>
                        <a:spcAft>
                          <a:spcPts val="0"/>
                        </a:spcAft>
                        <a:buClr>
                          <a:srgbClr val="000000"/>
                        </a:buClr>
                        <a:buSzPts val="900"/>
                        <a:buFont typeface="Arial"/>
                        <a:buNone/>
                      </a:pPr>
                      <a:r>
                        <a:rPr lang="en" u="none" strike="noStrike" cap="none">
                          <a:solidFill>
                            <a:srgbClr val="000000"/>
                          </a:solidFill>
                        </a:rPr>
                        <a:t>Norepinephrine (NE)</a:t>
                      </a:r>
                      <a:endParaRPr u="none" strike="noStrike" cap="none"/>
                    </a:p>
                  </a:txBody>
                  <a:tcPr marL="0" marR="0" marT="0" marB="0">
                    <a:lnL w="12700" cap="flat" cmpd="sng">
                      <a:solidFill>
                        <a:srgbClr val="FFFFFF">
                          <a:alpha val="0"/>
                        </a:srgbClr>
                      </a:solidFill>
                      <a:prstDash val="solid"/>
                      <a:round/>
                      <a:headEnd type="none" w="sm" len="sm"/>
                      <a:tailEnd type="none" w="sm" len="sm"/>
                    </a:lnL>
                    <a:lnR w="12700" cap="flat" cmpd="sng">
                      <a:solidFill>
                        <a:srgbClr val="FFFFFF">
                          <a:alpha val="0"/>
                        </a:srgbClr>
                      </a:solidFill>
                      <a:prstDash val="solid"/>
                      <a:round/>
                      <a:headEnd type="none" w="sm" len="sm"/>
                      <a:tailEnd type="none" w="sm" len="sm"/>
                    </a:lnR>
                    <a:lnT w="12700" cap="flat" cmpd="sng">
                      <a:solidFill>
                        <a:srgbClr val="FFFFFF">
                          <a:alpha val="0"/>
                        </a:srgbClr>
                      </a:solidFill>
                      <a:prstDash val="solid"/>
                      <a:round/>
                      <a:headEnd type="none" w="sm" len="sm"/>
                      <a:tailEnd type="none" w="sm" len="sm"/>
                    </a:lnT>
                    <a:lnB w="12700" cap="flat" cmpd="sng">
                      <a:solidFill>
                        <a:srgbClr val="FFFFFF">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17574" name="Google Shape;17574;p638"/>
          <p:cNvSpPr txBox="1"/>
          <p:nvPr/>
        </p:nvSpPr>
        <p:spPr>
          <a:xfrm>
            <a:off x="2852322" y="1934700"/>
            <a:ext cx="4294200" cy="541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50"/>
              <a:buFont typeface="Arial"/>
              <a:buNone/>
            </a:pPr>
            <a:r>
              <a:rPr lang="en" b="0" i="0" u="none" strike="noStrike" cap="none">
                <a:solidFill>
                  <a:srgbClr val="000000"/>
                </a:solidFill>
                <a:latin typeface="Arial"/>
                <a:ea typeface="Arial"/>
                <a:cs typeface="Arial"/>
                <a:sym typeface="Arial"/>
              </a:rPr>
              <a:t>Monoamine Oxidase (MAO) is the enzyme that breaks down the</a:t>
            </a:r>
            <a:r>
              <a:rPr lang="en" b="1" i="0" u="none" strike="noStrike" cap="none">
                <a:solidFill>
                  <a:srgbClr val="000000"/>
                </a:solidFill>
                <a:latin typeface="Arial"/>
                <a:ea typeface="Arial"/>
                <a:cs typeface="Arial"/>
                <a:sym typeface="Arial"/>
              </a:rPr>
              <a:t> monoamine neurotransmitters</a:t>
            </a:r>
            <a:r>
              <a:rPr lang="en" b="0" i="0" u="none" strike="noStrike" cap="none">
                <a:solidFill>
                  <a:srgbClr val="000000"/>
                </a:solidFill>
                <a:latin typeface="Arial"/>
                <a:ea typeface="Arial"/>
                <a:cs typeface="Arial"/>
                <a:sym typeface="Arial"/>
              </a:rPr>
              <a:t>:</a:t>
            </a:r>
            <a:endParaRPr b="0" i="0" u="none" strike="noStrike" cap="none">
              <a:solidFill>
                <a:srgbClr val="000000"/>
              </a:solidFill>
              <a:latin typeface="Arial"/>
              <a:ea typeface="Arial"/>
              <a:cs typeface="Arial"/>
              <a:sym typeface="Arial"/>
            </a:endParaRPr>
          </a:p>
        </p:txBody>
      </p:sp>
      <p:pic>
        <p:nvPicPr>
          <p:cNvPr id="17575" name="Google Shape;17575;p638"/>
          <p:cNvPicPr preferRelativeResize="0"/>
          <p:nvPr/>
        </p:nvPicPr>
        <p:blipFill rotWithShape="1">
          <a:blip r:embed="rId6">
            <a:alphaModFix/>
          </a:blip>
          <a:srcRect/>
          <a:stretch/>
        </p:blipFill>
        <p:spPr>
          <a:xfrm>
            <a:off x="396040" y="2188550"/>
            <a:ext cx="2112125" cy="2708449"/>
          </a:xfrm>
          <a:prstGeom prst="rect">
            <a:avLst/>
          </a:prstGeom>
          <a:noFill/>
          <a:ln>
            <a:noFill/>
          </a:ln>
        </p:spPr>
      </p:pic>
      <p:sp>
        <p:nvSpPr>
          <p:cNvPr id="17576" name="Google Shape;17576;p638"/>
          <p:cNvSpPr txBox="1"/>
          <p:nvPr/>
        </p:nvSpPr>
        <p:spPr>
          <a:xfrm>
            <a:off x="531500" y="31925"/>
            <a:ext cx="7905900" cy="49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800" b="0" i="0" u="none" strike="noStrike" cap="none">
                <a:solidFill>
                  <a:srgbClr val="000000"/>
                </a:solidFill>
                <a:latin typeface="Arial"/>
                <a:ea typeface="Arial"/>
                <a:cs typeface="Arial"/>
                <a:sym typeface="Arial"/>
              </a:rPr>
              <a:t>Monoamine Oxidase Inhibitors (MAOIs)</a:t>
            </a:r>
            <a:endParaRPr sz="18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200"/>
              <a:buFont typeface="Arial"/>
              <a:buNone/>
            </a:pPr>
            <a:r>
              <a:rPr lang="en" sz="1600" b="0" i="0" u="none" strike="noStrike" cap="none">
                <a:solidFill>
                  <a:srgbClr val="000000"/>
                </a:solidFill>
                <a:latin typeface="Arial"/>
                <a:ea typeface="Arial"/>
                <a:cs typeface="Arial"/>
                <a:sym typeface="Arial"/>
              </a:rPr>
              <a:t>“Chairman </a:t>
            </a:r>
            <a:r>
              <a:rPr lang="en" sz="1600" b="0" i="0" u="sng" strike="noStrike" cap="none">
                <a:solidFill>
                  <a:srgbClr val="000000"/>
                </a:solidFill>
                <a:latin typeface="Arial"/>
                <a:ea typeface="Arial"/>
                <a:cs typeface="Arial"/>
                <a:sym typeface="Arial"/>
              </a:rPr>
              <a:t>Mao</a:t>
            </a:r>
            <a:r>
              <a:rPr lang="en" sz="1600" b="0" i="0" u="none" strike="noStrike" cap="none">
                <a:solidFill>
                  <a:srgbClr val="000000"/>
                </a:solidFill>
                <a:latin typeface="Arial"/>
                <a:ea typeface="Arial"/>
                <a:cs typeface="Arial"/>
                <a:sym typeface="Arial"/>
              </a:rPr>
              <a:t>”</a:t>
            </a:r>
            <a:endParaRPr sz="1800" b="0" i="0" u="none" strike="noStrike" cap="none">
              <a:solidFill>
                <a:srgbClr val="000000"/>
              </a:solidFill>
              <a:latin typeface="Arial"/>
              <a:ea typeface="Arial"/>
              <a:cs typeface="Arial"/>
              <a:sym typeface="Arial"/>
            </a:endParaRPr>
          </a:p>
        </p:txBody>
      </p:sp>
      <p:grpSp>
        <p:nvGrpSpPr>
          <p:cNvPr id="17577" name="Google Shape;17577;p638"/>
          <p:cNvGrpSpPr/>
          <p:nvPr/>
        </p:nvGrpSpPr>
        <p:grpSpPr>
          <a:xfrm flipH="1">
            <a:off x="960761" y="1490512"/>
            <a:ext cx="982718" cy="1222236"/>
            <a:chOff x="5699390" y="2071399"/>
            <a:chExt cx="1377900" cy="1212776"/>
          </a:xfrm>
        </p:grpSpPr>
        <p:pic>
          <p:nvPicPr>
            <p:cNvPr id="17578" name="Google Shape;17578;p638"/>
            <p:cNvPicPr preferRelativeResize="0"/>
            <p:nvPr/>
          </p:nvPicPr>
          <p:blipFill rotWithShape="1">
            <a:blip r:embed="rId7">
              <a:alphaModFix/>
            </a:blip>
            <a:srcRect/>
            <a:stretch/>
          </p:blipFill>
          <p:spPr>
            <a:xfrm>
              <a:off x="5756166" y="2071399"/>
              <a:ext cx="1316998" cy="549114"/>
            </a:xfrm>
            <a:prstGeom prst="rect">
              <a:avLst/>
            </a:prstGeom>
            <a:noFill/>
            <a:ln>
              <a:noFill/>
            </a:ln>
          </p:spPr>
        </p:pic>
        <p:pic>
          <p:nvPicPr>
            <p:cNvPr id="17579" name="Google Shape;17579;p638"/>
            <p:cNvPicPr preferRelativeResize="0"/>
            <p:nvPr/>
          </p:nvPicPr>
          <p:blipFill rotWithShape="1">
            <a:blip r:embed="rId8">
              <a:alphaModFix/>
            </a:blip>
            <a:srcRect/>
            <a:stretch/>
          </p:blipFill>
          <p:spPr>
            <a:xfrm>
              <a:off x="5699390" y="2231482"/>
              <a:ext cx="1377900" cy="1052693"/>
            </a:xfrm>
            <a:prstGeom prst="rect">
              <a:avLst/>
            </a:prstGeom>
            <a:noFill/>
            <a:ln>
              <a:noFill/>
            </a:ln>
          </p:spPr>
        </p:pic>
      </p:grpSp>
      <p:sp>
        <p:nvSpPr>
          <p:cNvPr id="17580" name="Google Shape;17580;p638"/>
          <p:cNvSpPr txBox="1"/>
          <p:nvPr/>
        </p:nvSpPr>
        <p:spPr>
          <a:xfrm>
            <a:off x="463051" y="637100"/>
            <a:ext cx="4488300" cy="324000"/>
          </a:xfrm>
          <a:prstGeom prst="rect">
            <a:avLst/>
          </a:prstGeom>
          <a:noFill/>
          <a:ln>
            <a:noFill/>
          </a:ln>
        </p:spPr>
        <p:txBody>
          <a:bodyPr spcFirstLastPara="1" wrap="square" lIns="91425" tIns="91425" rIns="91425" bIns="91425" anchor="t" anchorCtr="0">
            <a:noAutofit/>
          </a:bodyPr>
          <a:lstStyle/>
          <a:p>
            <a:pPr marL="177800" marR="0" lvl="0" indent="0" algn="l" rtl="0">
              <a:lnSpc>
                <a:spcPct val="115000"/>
              </a:lnSpc>
              <a:spcBef>
                <a:spcPts val="0"/>
              </a:spcBef>
              <a:spcAft>
                <a:spcPts val="0"/>
              </a:spcAft>
              <a:buNone/>
            </a:pPr>
            <a:r>
              <a:rPr lang="en" b="0" i="0" u="none" strike="noStrike" cap="none">
                <a:solidFill>
                  <a:srgbClr val="000000"/>
                </a:solidFill>
                <a:latin typeface="Arial"/>
                <a:ea typeface="Arial"/>
                <a:cs typeface="Arial"/>
                <a:sym typeface="Arial"/>
              </a:rPr>
              <a:t>❖ Antidepressants</a:t>
            </a:r>
            <a:endParaRPr b="0" i="0" u="none" strike="noStrike" cap="none">
              <a:solidFill>
                <a:srgbClr val="000000"/>
              </a:solidFill>
              <a:latin typeface="Arial"/>
              <a:ea typeface="Arial"/>
              <a:cs typeface="Arial"/>
              <a:sym typeface="Arial"/>
            </a:endParaRPr>
          </a:p>
          <a:p>
            <a:pPr marL="17780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 Parkinson’s</a:t>
            </a:r>
            <a:r>
              <a:rPr lang="en"/>
              <a:t> d</a:t>
            </a:r>
            <a:r>
              <a:rPr lang="en" b="0" i="0" u="none" strike="noStrike" cap="none">
                <a:solidFill>
                  <a:srgbClr val="000000"/>
                </a:solidFill>
                <a:latin typeface="Arial"/>
                <a:ea typeface="Arial"/>
                <a:cs typeface="Arial"/>
                <a:sym typeface="Arial"/>
              </a:rPr>
              <a:t>isease medications</a:t>
            </a:r>
            <a:endParaRPr b="0" i="0" u="none" strike="noStrike" cap="none">
              <a:solidFill>
                <a:srgbClr val="000000"/>
              </a:solidFill>
              <a:latin typeface="Arial"/>
              <a:ea typeface="Arial"/>
              <a:cs typeface="Arial"/>
              <a:sym typeface="Arial"/>
            </a:endParaRPr>
          </a:p>
        </p:txBody>
      </p:sp>
      <p:pic>
        <p:nvPicPr>
          <p:cNvPr id="17581" name="Google Shape;17581;p638"/>
          <p:cNvPicPr preferRelativeResize="0"/>
          <p:nvPr/>
        </p:nvPicPr>
        <p:blipFill rotWithShape="1">
          <a:blip r:embed="rId7">
            <a:alphaModFix/>
          </a:blip>
          <a:srcRect/>
          <a:stretch/>
        </p:blipFill>
        <p:spPr>
          <a:xfrm>
            <a:off x="790838" y="1435675"/>
            <a:ext cx="1322550" cy="656584"/>
          </a:xfrm>
          <a:prstGeom prst="rect">
            <a:avLst/>
          </a:prstGeom>
          <a:noFill/>
          <a:ln>
            <a:noFill/>
          </a:ln>
        </p:spPr>
      </p:pic>
      <p:pic>
        <p:nvPicPr>
          <p:cNvPr id="17582" name="Google Shape;17582;p638"/>
          <p:cNvPicPr preferRelativeResize="0"/>
          <p:nvPr/>
        </p:nvPicPr>
        <p:blipFill>
          <a:blip r:embed="rId9">
            <a:alphaModFix/>
          </a:blip>
          <a:stretch>
            <a:fillRect/>
          </a:stretch>
        </p:blipFill>
        <p:spPr>
          <a:xfrm>
            <a:off x="5814337" y="4059685"/>
            <a:ext cx="431812" cy="390850"/>
          </a:xfrm>
          <a:prstGeom prst="rect">
            <a:avLst/>
          </a:prstGeom>
          <a:noFill/>
          <a:ln>
            <a:noFill/>
          </a:ln>
        </p:spPr>
      </p:pic>
      <p:pic>
        <p:nvPicPr>
          <p:cNvPr id="17583" name="Google Shape;17583;p638"/>
          <p:cNvPicPr preferRelativeResize="0"/>
          <p:nvPr/>
        </p:nvPicPr>
        <p:blipFill>
          <a:blip r:embed="rId10">
            <a:alphaModFix/>
          </a:blip>
          <a:stretch>
            <a:fillRect/>
          </a:stretch>
        </p:blipFill>
        <p:spPr>
          <a:xfrm rot="5400000">
            <a:off x="7918150" y="4073676"/>
            <a:ext cx="272200" cy="451075"/>
          </a:xfrm>
          <a:prstGeom prst="rect">
            <a:avLst/>
          </a:prstGeom>
          <a:noFill/>
          <a:ln>
            <a:noFill/>
          </a:ln>
        </p:spPr>
      </p:pic>
      <p:pic>
        <p:nvPicPr>
          <p:cNvPr id="17584" name="Google Shape;17584;p638"/>
          <p:cNvPicPr preferRelativeResize="0"/>
          <p:nvPr/>
        </p:nvPicPr>
        <p:blipFill>
          <a:blip r:embed="rId11">
            <a:alphaModFix/>
          </a:blip>
          <a:stretch>
            <a:fillRect/>
          </a:stretch>
        </p:blipFill>
        <p:spPr>
          <a:xfrm rot="-5938656">
            <a:off x="3586790" y="4045017"/>
            <a:ext cx="307876" cy="555867"/>
          </a:xfrm>
          <a:prstGeom prst="rect">
            <a:avLst/>
          </a:prstGeom>
          <a:noFill/>
          <a:ln>
            <a:noFill/>
          </a:ln>
        </p:spPr>
      </p:pic>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Shape 17588"/>
        <p:cNvGrpSpPr/>
        <p:nvPr/>
      </p:nvGrpSpPr>
      <p:grpSpPr>
        <a:xfrm>
          <a:off x="0" y="0"/>
          <a:ext cx="0" cy="0"/>
          <a:chOff x="0" y="0"/>
          <a:chExt cx="0" cy="0"/>
        </a:xfrm>
      </p:grpSpPr>
      <p:pic>
        <p:nvPicPr>
          <p:cNvPr id="17589" name="Google Shape;17589;p639"/>
          <p:cNvPicPr preferRelativeResize="0"/>
          <p:nvPr/>
        </p:nvPicPr>
        <p:blipFill rotWithShape="1">
          <a:blip r:embed="rId3">
            <a:alphaModFix/>
          </a:blip>
          <a:srcRect/>
          <a:stretch/>
        </p:blipFill>
        <p:spPr>
          <a:xfrm>
            <a:off x="265926" y="199725"/>
            <a:ext cx="1134675" cy="1455050"/>
          </a:xfrm>
          <a:prstGeom prst="rect">
            <a:avLst/>
          </a:prstGeom>
          <a:noFill/>
          <a:ln>
            <a:noFill/>
          </a:ln>
        </p:spPr>
      </p:pic>
      <p:sp>
        <p:nvSpPr>
          <p:cNvPr id="17590" name="Google Shape;17590;p639"/>
          <p:cNvSpPr txBox="1"/>
          <p:nvPr/>
        </p:nvSpPr>
        <p:spPr>
          <a:xfrm>
            <a:off x="166325" y="155850"/>
            <a:ext cx="7905900" cy="492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2200" b="0" i="0" u="none" strike="noStrike" cap="none">
                <a:solidFill>
                  <a:srgbClr val="000000"/>
                </a:solidFill>
                <a:latin typeface="Arial"/>
                <a:ea typeface="Arial"/>
                <a:cs typeface="Arial"/>
                <a:sym typeface="Arial"/>
              </a:rPr>
              <a:t>Monoamine Oxidase Inhibitors (MAOIs)</a:t>
            </a:r>
            <a:endParaRPr sz="2200"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200"/>
              <a:buFont typeface="Arial"/>
              <a:buNone/>
            </a:pPr>
            <a:endParaRPr sz="1800" b="0" i="0" u="none" strike="noStrike" cap="none">
              <a:solidFill>
                <a:srgbClr val="000000"/>
              </a:solidFill>
              <a:latin typeface="Arial"/>
              <a:ea typeface="Arial"/>
              <a:cs typeface="Arial"/>
              <a:sym typeface="Arial"/>
            </a:endParaRPr>
          </a:p>
        </p:txBody>
      </p:sp>
      <p:sp>
        <p:nvSpPr>
          <p:cNvPr id="17591" name="Google Shape;17591;p639"/>
          <p:cNvSpPr txBox="1"/>
          <p:nvPr/>
        </p:nvSpPr>
        <p:spPr>
          <a:xfrm>
            <a:off x="5160414" y="3526413"/>
            <a:ext cx="315900" cy="416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1200" b="0" i="0" u="none" strike="noStrike" cap="none">
                <a:solidFill>
                  <a:srgbClr val="000000"/>
                </a:solidFill>
                <a:latin typeface="Arial"/>
                <a:ea typeface="Arial"/>
                <a:cs typeface="Arial"/>
                <a:sym typeface="Arial"/>
              </a:rPr>
              <a:t>* </a:t>
            </a:r>
            <a:endParaRPr sz="700" b="0" i="0" u="none" strike="noStrike" cap="none">
              <a:solidFill>
                <a:srgbClr val="000000"/>
              </a:solidFill>
              <a:latin typeface="Arial"/>
              <a:ea typeface="Arial"/>
              <a:cs typeface="Arial"/>
              <a:sym typeface="Arial"/>
            </a:endParaRPr>
          </a:p>
        </p:txBody>
      </p:sp>
      <p:pic>
        <p:nvPicPr>
          <p:cNvPr id="17592" name="Google Shape;17592;p639" descr="clipped result image"/>
          <p:cNvPicPr preferRelativeResize="0"/>
          <p:nvPr/>
        </p:nvPicPr>
        <p:blipFill rotWithShape="1">
          <a:blip r:embed="rId4">
            <a:alphaModFix/>
          </a:blip>
          <a:srcRect/>
          <a:stretch/>
        </p:blipFill>
        <p:spPr>
          <a:xfrm>
            <a:off x="3194781" y="1728775"/>
            <a:ext cx="2900469" cy="2568136"/>
          </a:xfrm>
          <a:prstGeom prst="rect">
            <a:avLst/>
          </a:prstGeom>
          <a:noFill/>
          <a:ln>
            <a:noFill/>
          </a:ln>
        </p:spPr>
      </p:pic>
      <p:sp>
        <p:nvSpPr>
          <p:cNvPr id="17593" name="Google Shape;17593;p639"/>
          <p:cNvSpPr txBox="1"/>
          <p:nvPr/>
        </p:nvSpPr>
        <p:spPr>
          <a:xfrm>
            <a:off x="2131325" y="1065075"/>
            <a:ext cx="6002700" cy="3582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 sz="1800" b="0" i="0" u="none" strike="noStrike" cap="none">
                <a:solidFill>
                  <a:srgbClr val="000000"/>
                </a:solidFill>
                <a:latin typeface="Arial"/>
                <a:ea typeface="Arial"/>
                <a:cs typeface="Arial"/>
                <a:sym typeface="Arial"/>
              </a:rPr>
              <a:t>Very seriou</a:t>
            </a:r>
            <a:r>
              <a:rPr lang="en" sz="1800"/>
              <a:t>s </a:t>
            </a:r>
            <a:r>
              <a:rPr lang="en" sz="1800" b="1" u="sng"/>
              <a:t>dyn</a:t>
            </a:r>
            <a:r>
              <a:rPr lang="en" sz="1800"/>
              <a:t>amic</a:t>
            </a:r>
            <a:r>
              <a:rPr lang="en" sz="1800" b="0" i="0" u="none" strike="noStrike" cap="none">
                <a:solidFill>
                  <a:srgbClr val="000000"/>
                </a:solidFill>
                <a:latin typeface="Arial"/>
                <a:ea typeface="Arial"/>
                <a:cs typeface="Arial"/>
                <a:sym typeface="Arial"/>
              </a:rPr>
              <a:t> interactions </a:t>
            </a:r>
            <a:r>
              <a:rPr lang="en" sz="1800"/>
              <a:t>with </a:t>
            </a:r>
            <a:r>
              <a:rPr lang="en" sz="1800" b="0" i="0" u="none" strike="noStrike" cap="none">
                <a:solidFill>
                  <a:srgbClr val="000000"/>
                </a:solidFill>
                <a:latin typeface="Arial"/>
                <a:ea typeface="Arial"/>
                <a:cs typeface="Arial"/>
                <a:sym typeface="Arial"/>
              </a:rPr>
              <a:t>serotonergic medications and tyramine-rich foods</a:t>
            </a:r>
            <a:endParaRPr sz="1800" b="0" i="0" u="none" strike="noStrike" cap="none">
              <a:solidFill>
                <a:srgbClr val="000000"/>
              </a:solidFill>
              <a:latin typeface="Arial"/>
              <a:ea typeface="Arial"/>
              <a:cs typeface="Arial"/>
              <a:sym typeface="Arial"/>
            </a:endParaRPr>
          </a:p>
        </p:txBody>
      </p:sp>
      <p:pic>
        <p:nvPicPr>
          <p:cNvPr id="17594" name="Google Shape;17594;p639" descr="clipped result image"/>
          <p:cNvPicPr preferRelativeResize="0"/>
          <p:nvPr/>
        </p:nvPicPr>
        <p:blipFill rotWithShape="1">
          <a:blip r:embed="rId5">
            <a:alphaModFix/>
          </a:blip>
          <a:srcRect/>
          <a:stretch/>
        </p:blipFill>
        <p:spPr>
          <a:xfrm>
            <a:off x="1260574" y="2803967"/>
            <a:ext cx="2918171" cy="2242655"/>
          </a:xfrm>
          <a:prstGeom prst="rect">
            <a:avLst/>
          </a:prstGeom>
          <a:noFill/>
          <a:ln>
            <a:noFill/>
          </a:ln>
          <a:effectLst>
            <a:outerShdw blurRad="28575" dist="9525" dir="5400000" algn="bl" rotWithShape="0">
              <a:srgbClr val="000000">
                <a:alpha val="49410"/>
              </a:srgbClr>
            </a:outerShdw>
          </a:effectLst>
        </p:spPr>
      </p:pic>
      <p:pic>
        <p:nvPicPr>
          <p:cNvPr id="17595" name="Google Shape;17595;p639" descr="clipped result image"/>
          <p:cNvPicPr preferRelativeResize="0"/>
          <p:nvPr/>
        </p:nvPicPr>
        <p:blipFill rotWithShape="1">
          <a:blip r:embed="rId6">
            <a:alphaModFix/>
          </a:blip>
          <a:srcRect/>
          <a:stretch/>
        </p:blipFill>
        <p:spPr>
          <a:xfrm flipH="1">
            <a:off x="5200715" y="2803933"/>
            <a:ext cx="3314362" cy="2242691"/>
          </a:xfrm>
          <a:prstGeom prst="rect">
            <a:avLst/>
          </a:prstGeom>
          <a:noFill/>
          <a:ln>
            <a:noFill/>
          </a:ln>
          <a:effectLst>
            <a:outerShdw blurRad="28575" dist="9525" dir="5400000" algn="bl" rotWithShape="0">
              <a:srgbClr val="000000">
                <a:alpha val="49410"/>
              </a:srgbClr>
            </a:outerShdw>
          </a:effectLst>
        </p:spPr>
      </p:pic>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Shape 17599"/>
        <p:cNvGrpSpPr/>
        <p:nvPr/>
      </p:nvGrpSpPr>
      <p:grpSpPr>
        <a:xfrm>
          <a:off x="0" y="0"/>
          <a:ext cx="0" cy="0"/>
          <a:chOff x="0" y="0"/>
          <a:chExt cx="0" cy="0"/>
        </a:xfrm>
      </p:grpSpPr>
      <p:sp>
        <p:nvSpPr>
          <p:cNvPr id="17600" name="Google Shape;17600;p640"/>
          <p:cNvSpPr txBox="1"/>
          <p:nvPr/>
        </p:nvSpPr>
        <p:spPr>
          <a:xfrm>
            <a:off x="7543795" y="762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1959</a:t>
            </a:r>
            <a:endParaRPr sz="1600"/>
          </a:p>
          <a:p>
            <a:pPr marL="0" marR="0" lvl="0" indent="0" algn="l" rtl="0">
              <a:lnSpc>
                <a:spcPct val="100000"/>
              </a:lnSpc>
              <a:spcBef>
                <a:spcPts val="0"/>
              </a:spcBef>
              <a:spcAft>
                <a:spcPts val="0"/>
              </a:spcAft>
              <a:buClr>
                <a:schemeClr val="dk1"/>
              </a:buClr>
              <a:buSzPts val="1100"/>
              <a:buFont typeface="Arial"/>
              <a:buNone/>
            </a:pPr>
            <a:r>
              <a:rPr lang="en" sz="1600"/>
              <a:t>$262–$286</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sp>
        <p:nvSpPr>
          <p:cNvPr id="17601" name="Google Shape;17601;p640"/>
          <p:cNvSpPr txBox="1"/>
          <p:nvPr/>
        </p:nvSpPr>
        <p:spPr>
          <a:xfrm>
            <a:off x="8291173" y="3956575"/>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10</a:t>
            </a:r>
            <a:endParaRPr sz="1600"/>
          </a:p>
          <a:p>
            <a:pPr marL="0" marR="0" lvl="0" indent="0" algn="l" rtl="0">
              <a:lnSpc>
                <a:spcPct val="100000"/>
              </a:lnSpc>
              <a:spcBef>
                <a:spcPts val="0"/>
              </a:spcBef>
              <a:spcAft>
                <a:spcPts val="0"/>
              </a:spcAft>
              <a:buClr>
                <a:schemeClr val="dk1"/>
              </a:buClr>
              <a:buSzPts val="1100"/>
              <a:buFont typeface="Arial"/>
              <a:buNone/>
            </a:pPr>
            <a:r>
              <a:rPr lang="en" sz="1600"/>
              <a:t>mg</a:t>
            </a:r>
            <a:endParaRPr sz="1600"/>
          </a:p>
          <a:p>
            <a:pPr marL="0" marR="0" lvl="0" indent="0" algn="l" rtl="0">
              <a:lnSpc>
                <a:spcPct val="100000"/>
              </a:lnSpc>
              <a:spcBef>
                <a:spcPts val="0"/>
              </a:spcBef>
              <a:spcAft>
                <a:spcPts val="0"/>
              </a:spcAft>
              <a:buClr>
                <a:srgbClr val="000000"/>
              </a:buClr>
              <a:buSzPts val="600"/>
              <a:buFont typeface="Arial"/>
              <a:buNone/>
            </a:pPr>
            <a:endParaRPr sz="1600"/>
          </a:p>
        </p:txBody>
      </p:sp>
      <p:cxnSp>
        <p:nvCxnSpPr>
          <p:cNvPr id="17602" name="Google Shape;17602;p640"/>
          <p:cNvCxnSpPr/>
          <p:nvPr/>
        </p:nvCxnSpPr>
        <p:spPr>
          <a:xfrm>
            <a:off x="7343875" y="1200"/>
            <a:ext cx="0" cy="5141100"/>
          </a:xfrm>
          <a:prstGeom prst="straightConnector1">
            <a:avLst/>
          </a:prstGeom>
          <a:noFill/>
          <a:ln w="9525" cap="flat" cmpd="sng">
            <a:solidFill>
              <a:schemeClr val="dk2"/>
            </a:solidFill>
            <a:prstDash val="solid"/>
            <a:round/>
            <a:headEnd type="none" w="med" len="med"/>
            <a:tailEnd type="none" w="med" len="med"/>
          </a:ln>
        </p:spPr>
      </p:cxnSp>
      <p:sp>
        <p:nvSpPr>
          <p:cNvPr id="17603" name="Google Shape;17603;p640"/>
          <p:cNvSpPr txBox="1"/>
          <p:nvPr/>
        </p:nvSpPr>
        <p:spPr>
          <a:xfrm>
            <a:off x="19050" y="-38275"/>
            <a:ext cx="3381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Isocarboxazid (MARPLAN)</a:t>
            </a:r>
            <a:endParaRPr sz="1800">
              <a:solidFill>
                <a:schemeClr val="dk1"/>
              </a:solidFill>
            </a:endParaRPr>
          </a:p>
          <a:p>
            <a:pPr marL="0" lvl="0" indent="0" algn="l" rtl="0">
              <a:lnSpc>
                <a:spcPct val="115000"/>
              </a:lnSpc>
              <a:spcBef>
                <a:spcPts val="0"/>
              </a:spcBef>
              <a:spcAft>
                <a:spcPts val="0"/>
              </a:spcAft>
              <a:buClr>
                <a:schemeClr val="dk1"/>
              </a:buClr>
              <a:buFont typeface="Arial"/>
              <a:buNone/>
            </a:pPr>
            <a:r>
              <a:rPr lang="en" sz="1300">
                <a:solidFill>
                  <a:schemeClr val="dk1"/>
                </a:solidFill>
              </a:rPr>
              <a:t>eye so kar BOX a zid / MAR plan    </a:t>
            </a:r>
            <a:endParaRPr sz="18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1600">
                <a:solidFill>
                  <a:schemeClr val="dk1"/>
                </a:solidFill>
              </a:rPr>
              <a:t>“Ice box Mars plan”</a:t>
            </a:r>
            <a:endParaRPr sz="2200"/>
          </a:p>
        </p:txBody>
      </p:sp>
      <p:sp>
        <p:nvSpPr>
          <p:cNvPr id="17604" name="Google Shape;17604;p640"/>
          <p:cNvSpPr txBox="1"/>
          <p:nvPr/>
        </p:nvSpPr>
        <p:spPr>
          <a:xfrm>
            <a:off x="28575" y="952325"/>
            <a:ext cx="33081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 Monoamine Oxidase Inhibitor</a:t>
            </a:r>
            <a:endParaRPr sz="2000">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 Irreversible MAOI</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 MAO-A &amp; MAO-B </a:t>
            </a:r>
            <a:endParaRPr sz="2000">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 5-HT &gt; NE &gt; DA</a:t>
            </a:r>
            <a:endParaRPr sz="2000"/>
          </a:p>
        </p:txBody>
      </p:sp>
      <p:pic>
        <p:nvPicPr>
          <p:cNvPr id="17605" name="Google Shape;17605;p640" descr="Isocarboxazid structure.svg"/>
          <p:cNvPicPr preferRelativeResize="0"/>
          <p:nvPr/>
        </p:nvPicPr>
        <p:blipFill rotWithShape="1">
          <a:blip r:embed="rId3">
            <a:alphaModFix/>
          </a:blip>
          <a:srcRect/>
          <a:stretch/>
        </p:blipFill>
        <p:spPr>
          <a:xfrm>
            <a:off x="7456105" y="1336754"/>
            <a:ext cx="1630674" cy="864275"/>
          </a:xfrm>
          <a:prstGeom prst="rect">
            <a:avLst/>
          </a:prstGeom>
          <a:noFill/>
          <a:ln>
            <a:noFill/>
          </a:ln>
        </p:spPr>
      </p:pic>
      <p:pic>
        <p:nvPicPr>
          <p:cNvPr id="17606" name="Google Shape;17606;p640" descr="clipped result image"/>
          <p:cNvPicPr preferRelativeResize="0"/>
          <p:nvPr/>
        </p:nvPicPr>
        <p:blipFill rotWithShape="1">
          <a:blip r:embed="rId4">
            <a:alphaModFix/>
          </a:blip>
          <a:srcRect/>
          <a:stretch/>
        </p:blipFill>
        <p:spPr>
          <a:xfrm>
            <a:off x="7685853" y="4017101"/>
            <a:ext cx="566400" cy="566400"/>
          </a:xfrm>
          <a:prstGeom prst="rect">
            <a:avLst/>
          </a:prstGeom>
          <a:noFill/>
          <a:ln>
            <a:noFill/>
          </a:ln>
          <a:effectLst>
            <a:outerShdw blurRad="14288" dist="19050" dir="2700000" algn="tl" rotWithShape="0">
              <a:srgbClr val="000000">
                <a:alpha val="29000"/>
              </a:srgbClr>
            </a:outerShdw>
          </a:effectLst>
        </p:spPr>
      </p:pic>
      <p:pic>
        <p:nvPicPr>
          <p:cNvPr id="17607" name="Google Shape;17607;p640"/>
          <p:cNvPicPr preferRelativeResize="0"/>
          <p:nvPr/>
        </p:nvPicPr>
        <p:blipFill rotWithShape="1">
          <a:blip r:embed="rId5">
            <a:alphaModFix/>
          </a:blip>
          <a:srcRect/>
          <a:stretch/>
        </p:blipFill>
        <p:spPr>
          <a:xfrm>
            <a:off x="3818241" y="979746"/>
            <a:ext cx="451400" cy="738845"/>
          </a:xfrm>
          <a:prstGeom prst="rect">
            <a:avLst/>
          </a:prstGeom>
          <a:noFill/>
          <a:ln>
            <a:noFill/>
          </a:ln>
        </p:spPr>
      </p:pic>
      <p:pic>
        <p:nvPicPr>
          <p:cNvPr id="17608" name="Google Shape;17608;p640"/>
          <p:cNvPicPr preferRelativeResize="0"/>
          <p:nvPr/>
        </p:nvPicPr>
        <p:blipFill rotWithShape="1">
          <a:blip r:embed="rId6">
            <a:alphaModFix/>
          </a:blip>
          <a:srcRect/>
          <a:stretch/>
        </p:blipFill>
        <p:spPr>
          <a:xfrm>
            <a:off x="3792348" y="466798"/>
            <a:ext cx="629453" cy="312499"/>
          </a:xfrm>
          <a:prstGeom prst="rect">
            <a:avLst/>
          </a:prstGeom>
          <a:noFill/>
          <a:ln>
            <a:noFill/>
          </a:ln>
        </p:spPr>
      </p:pic>
      <p:pic>
        <p:nvPicPr>
          <p:cNvPr id="17609" name="Google Shape;17609;p640"/>
          <p:cNvPicPr preferRelativeResize="0"/>
          <p:nvPr/>
        </p:nvPicPr>
        <p:blipFill rotWithShape="1">
          <a:blip r:embed="rId7">
            <a:alphaModFix/>
          </a:blip>
          <a:srcRect/>
          <a:stretch/>
        </p:blipFill>
        <p:spPr>
          <a:xfrm>
            <a:off x="3754605" y="538571"/>
            <a:ext cx="658566" cy="599078"/>
          </a:xfrm>
          <a:prstGeom prst="rect">
            <a:avLst/>
          </a:prstGeom>
          <a:noFill/>
          <a:ln>
            <a:noFill/>
          </a:ln>
        </p:spPr>
      </p:pic>
      <p:pic>
        <p:nvPicPr>
          <p:cNvPr id="17610" name="Google Shape;17610;p640" descr="clipped result image"/>
          <p:cNvPicPr preferRelativeResize="0"/>
          <p:nvPr/>
        </p:nvPicPr>
        <p:blipFill rotWithShape="1">
          <a:blip r:embed="rId8">
            <a:alphaModFix/>
          </a:blip>
          <a:srcRect b="27682"/>
          <a:stretch/>
        </p:blipFill>
        <p:spPr>
          <a:xfrm>
            <a:off x="3026900" y="59125"/>
            <a:ext cx="2049625" cy="5143501"/>
          </a:xfrm>
          <a:prstGeom prst="rect">
            <a:avLst/>
          </a:prstGeom>
          <a:noFill/>
          <a:ln>
            <a:noFill/>
          </a:ln>
        </p:spPr>
      </p:pic>
      <p:pic>
        <p:nvPicPr>
          <p:cNvPr id="17611" name="Google Shape;17611;p640"/>
          <p:cNvPicPr preferRelativeResize="0"/>
          <p:nvPr/>
        </p:nvPicPr>
        <p:blipFill rotWithShape="1">
          <a:blip r:embed="rId9">
            <a:alphaModFix/>
          </a:blip>
          <a:srcRect/>
          <a:stretch/>
        </p:blipFill>
        <p:spPr>
          <a:xfrm rot="629168">
            <a:off x="3611131" y="2223993"/>
            <a:ext cx="1175778" cy="515688"/>
          </a:xfrm>
          <a:prstGeom prst="rect">
            <a:avLst/>
          </a:prstGeom>
          <a:noFill/>
          <a:ln>
            <a:noFill/>
          </a:ln>
        </p:spPr>
      </p:pic>
      <p:pic>
        <p:nvPicPr>
          <p:cNvPr id="17612" name="Google Shape;17612;p640"/>
          <p:cNvPicPr preferRelativeResize="0"/>
          <p:nvPr/>
        </p:nvPicPr>
        <p:blipFill rotWithShape="1">
          <a:blip r:embed="rId10">
            <a:alphaModFix/>
          </a:blip>
          <a:srcRect/>
          <a:stretch/>
        </p:blipFill>
        <p:spPr>
          <a:xfrm>
            <a:off x="4064623" y="3614900"/>
            <a:ext cx="474953" cy="326140"/>
          </a:xfrm>
          <a:prstGeom prst="rect">
            <a:avLst/>
          </a:prstGeom>
          <a:noFill/>
          <a:ln>
            <a:noFill/>
          </a:ln>
        </p:spPr>
      </p:pic>
      <p:pic>
        <p:nvPicPr>
          <p:cNvPr id="17613" name="Google Shape;17613;p640"/>
          <p:cNvPicPr preferRelativeResize="0"/>
          <p:nvPr/>
        </p:nvPicPr>
        <p:blipFill rotWithShape="1">
          <a:blip r:embed="rId11">
            <a:alphaModFix/>
          </a:blip>
          <a:srcRect/>
          <a:stretch/>
        </p:blipFill>
        <p:spPr>
          <a:xfrm>
            <a:off x="3818221" y="3571099"/>
            <a:ext cx="166223" cy="379433"/>
          </a:xfrm>
          <a:prstGeom prst="rect">
            <a:avLst/>
          </a:prstGeom>
          <a:noFill/>
          <a:ln>
            <a:noFill/>
          </a:ln>
        </p:spPr>
      </p:pic>
      <p:pic>
        <p:nvPicPr>
          <p:cNvPr id="17614" name="Google Shape;17614;p640"/>
          <p:cNvPicPr preferRelativeResize="0"/>
          <p:nvPr/>
        </p:nvPicPr>
        <p:blipFill rotWithShape="1">
          <a:blip r:embed="rId12">
            <a:alphaModFix/>
          </a:blip>
          <a:srcRect/>
          <a:stretch/>
        </p:blipFill>
        <p:spPr>
          <a:xfrm>
            <a:off x="3953645" y="3992691"/>
            <a:ext cx="204726" cy="371600"/>
          </a:xfrm>
          <a:prstGeom prst="rect">
            <a:avLst/>
          </a:prstGeom>
          <a:noFill/>
          <a:ln>
            <a:noFill/>
          </a:ln>
        </p:spPr>
      </p:pic>
      <p:pic>
        <p:nvPicPr>
          <p:cNvPr id="17615" name="Google Shape;17615;p640"/>
          <p:cNvPicPr preferRelativeResize="0"/>
          <p:nvPr/>
        </p:nvPicPr>
        <p:blipFill rotWithShape="1">
          <a:blip r:embed="rId13">
            <a:alphaModFix/>
          </a:blip>
          <a:srcRect/>
          <a:stretch/>
        </p:blipFill>
        <p:spPr>
          <a:xfrm>
            <a:off x="3676516" y="3203504"/>
            <a:ext cx="456097" cy="279735"/>
          </a:xfrm>
          <a:prstGeom prst="rect">
            <a:avLst/>
          </a:prstGeom>
          <a:noFill/>
          <a:ln>
            <a:noFill/>
          </a:ln>
        </p:spPr>
      </p:pic>
      <p:pic>
        <p:nvPicPr>
          <p:cNvPr id="17616" name="Google Shape;17616;p640"/>
          <p:cNvPicPr preferRelativeResize="0"/>
          <p:nvPr/>
        </p:nvPicPr>
        <p:blipFill rotWithShape="1">
          <a:blip r:embed="rId14">
            <a:alphaModFix/>
          </a:blip>
          <a:srcRect/>
          <a:stretch/>
        </p:blipFill>
        <p:spPr>
          <a:xfrm>
            <a:off x="4158371" y="3231172"/>
            <a:ext cx="412900" cy="288650"/>
          </a:xfrm>
          <a:prstGeom prst="rect">
            <a:avLst/>
          </a:prstGeom>
          <a:noFill/>
          <a:ln>
            <a:noFill/>
          </a:ln>
        </p:spPr>
      </p:pic>
      <p:pic>
        <p:nvPicPr>
          <p:cNvPr id="17617" name="Google Shape;17617;p640"/>
          <p:cNvPicPr preferRelativeResize="0"/>
          <p:nvPr/>
        </p:nvPicPr>
        <p:blipFill rotWithShape="1">
          <a:blip r:embed="rId15">
            <a:alphaModFix/>
          </a:blip>
          <a:srcRect/>
          <a:stretch/>
        </p:blipFill>
        <p:spPr>
          <a:xfrm rot="558393">
            <a:off x="3676516" y="2752311"/>
            <a:ext cx="934750" cy="394652"/>
          </a:xfrm>
          <a:prstGeom prst="rect">
            <a:avLst/>
          </a:prstGeom>
          <a:noFill/>
          <a:ln>
            <a:noFill/>
          </a:ln>
        </p:spPr>
      </p:pic>
      <p:pic>
        <p:nvPicPr>
          <p:cNvPr id="17618" name="Google Shape;17618;p640"/>
          <p:cNvPicPr preferRelativeResize="0"/>
          <p:nvPr/>
        </p:nvPicPr>
        <p:blipFill rotWithShape="1">
          <a:blip r:embed="rId16">
            <a:alphaModFix/>
          </a:blip>
          <a:srcRect/>
          <a:stretch/>
        </p:blipFill>
        <p:spPr>
          <a:xfrm rot="268604" flipH="1">
            <a:off x="3770628" y="2741611"/>
            <a:ext cx="757423" cy="368929"/>
          </a:xfrm>
          <a:prstGeom prst="rect">
            <a:avLst/>
          </a:prstGeom>
          <a:noFill/>
          <a:ln>
            <a:noFill/>
          </a:ln>
        </p:spPr>
      </p:pic>
      <p:pic>
        <p:nvPicPr>
          <p:cNvPr id="17619" name="Google Shape;17619;p640" descr="Imagen relacionada"/>
          <p:cNvPicPr preferRelativeResize="0"/>
          <p:nvPr/>
        </p:nvPicPr>
        <p:blipFill rotWithShape="1">
          <a:blip r:embed="rId17">
            <a:alphaModFix/>
          </a:blip>
          <a:srcRect/>
          <a:stretch/>
        </p:blipFill>
        <p:spPr>
          <a:xfrm flipH="1">
            <a:off x="4085468" y="4437264"/>
            <a:ext cx="528132" cy="467296"/>
          </a:xfrm>
          <a:prstGeom prst="rect">
            <a:avLst/>
          </a:prstGeom>
          <a:noFill/>
          <a:ln>
            <a:noFill/>
          </a:ln>
        </p:spPr>
      </p:pic>
      <p:pic>
        <p:nvPicPr>
          <p:cNvPr id="17620" name="Google Shape;17620;p640" descr="Imagen relacionada"/>
          <p:cNvPicPr preferRelativeResize="0"/>
          <p:nvPr/>
        </p:nvPicPr>
        <p:blipFill rotWithShape="1">
          <a:blip r:embed="rId17">
            <a:alphaModFix/>
          </a:blip>
          <a:srcRect/>
          <a:stretch/>
        </p:blipFill>
        <p:spPr>
          <a:xfrm flipH="1">
            <a:off x="3718906" y="4432408"/>
            <a:ext cx="528132" cy="467296"/>
          </a:xfrm>
          <a:prstGeom prst="rect">
            <a:avLst/>
          </a:prstGeom>
          <a:noFill/>
          <a:ln>
            <a:noFill/>
          </a:ln>
        </p:spPr>
      </p:pic>
      <p:sp>
        <p:nvSpPr>
          <p:cNvPr id="17621" name="Google Shape;17621;p640"/>
          <p:cNvSpPr/>
          <p:nvPr/>
        </p:nvSpPr>
        <p:spPr>
          <a:xfrm>
            <a:off x="4627953" y="672106"/>
            <a:ext cx="1843200" cy="467400"/>
          </a:xfrm>
          <a:prstGeom prst="wedgeRectCallout">
            <a:avLst>
              <a:gd name="adj1" fmla="val -75743"/>
              <a:gd name="adj2" fmla="val 100036"/>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7622" name="Google Shape;17622;p640"/>
          <p:cNvSpPr txBox="1"/>
          <p:nvPr/>
        </p:nvSpPr>
        <p:spPr>
          <a:xfrm>
            <a:off x="4733054" y="622524"/>
            <a:ext cx="2027100" cy="206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0" i="0" u="none" strike="noStrike" cap="none">
                <a:solidFill>
                  <a:srgbClr val="000000"/>
                </a:solidFill>
                <a:latin typeface="Arial"/>
                <a:ea typeface="Arial"/>
                <a:cs typeface="Arial"/>
                <a:sym typeface="Arial"/>
              </a:rPr>
              <a:t>To Mars is the plan,</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1200" b="0" i="0" u="none" strike="noStrike" cap="none">
                <a:solidFill>
                  <a:srgbClr val="000000"/>
                </a:solidFill>
                <a:latin typeface="Arial"/>
                <a:ea typeface="Arial"/>
                <a:cs typeface="Arial"/>
                <a:sym typeface="Arial"/>
              </a:rPr>
              <a:t> to escape depression.</a:t>
            </a:r>
            <a:endParaRPr sz="1200" b="0" i="0" u="none" strike="noStrike" cap="none">
              <a:solidFill>
                <a:srgbClr val="000000"/>
              </a:solidFill>
              <a:latin typeface="Arial"/>
              <a:ea typeface="Arial"/>
              <a:cs typeface="Arial"/>
              <a:sym typeface="Arial"/>
            </a:endParaRPr>
          </a:p>
        </p:txBody>
      </p:sp>
      <p:sp>
        <p:nvSpPr>
          <p:cNvPr id="17623" name="Google Shape;17623;p640"/>
          <p:cNvSpPr txBox="1"/>
          <p:nvPr/>
        </p:nvSpPr>
        <p:spPr>
          <a:xfrm>
            <a:off x="4792744" y="2271116"/>
            <a:ext cx="1403700" cy="275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50"/>
              <a:buFont typeface="Arial"/>
              <a:buNone/>
            </a:pPr>
            <a:r>
              <a:rPr lang="en" b="0" i="0" u="none" strike="noStrike" cap="none">
                <a:solidFill>
                  <a:srgbClr val="000000"/>
                </a:solidFill>
                <a:latin typeface="Arial"/>
                <a:ea typeface="Arial"/>
                <a:cs typeface="Arial"/>
                <a:sym typeface="Arial"/>
              </a:rPr>
              <a:t>aged cheese</a:t>
            </a:r>
            <a:endParaRPr b="0" i="0" u="none" strike="noStrike" cap="none">
              <a:solidFill>
                <a:srgbClr val="000000"/>
              </a:solidFill>
              <a:latin typeface="Arial"/>
              <a:ea typeface="Arial"/>
              <a:cs typeface="Arial"/>
              <a:sym typeface="Arial"/>
            </a:endParaRPr>
          </a:p>
        </p:txBody>
      </p:sp>
      <p:sp>
        <p:nvSpPr>
          <p:cNvPr id="17624" name="Google Shape;17624;p640"/>
          <p:cNvSpPr txBox="1"/>
          <p:nvPr/>
        </p:nvSpPr>
        <p:spPr>
          <a:xfrm>
            <a:off x="4792750" y="1861475"/>
            <a:ext cx="1368600" cy="342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50"/>
              <a:buFont typeface="Arial"/>
              <a:buNone/>
            </a:pPr>
            <a:r>
              <a:rPr lang="en" b="0" i="0" u="sng" strike="noStrike" cap="none">
                <a:solidFill>
                  <a:srgbClr val="000000"/>
                </a:solidFill>
                <a:latin typeface="Arial"/>
                <a:ea typeface="Arial"/>
                <a:cs typeface="Arial"/>
                <a:sym typeface="Arial"/>
              </a:rPr>
              <a:t>Must not eat</a:t>
            </a:r>
            <a:r>
              <a:rPr lang="en" b="0" i="0" u="none" strike="noStrike" cap="none">
                <a:solidFill>
                  <a:srgbClr val="000000"/>
                </a:solidFill>
                <a:latin typeface="Arial"/>
                <a:ea typeface="Arial"/>
                <a:cs typeface="Arial"/>
                <a:sym typeface="Arial"/>
              </a:rPr>
              <a:t>:</a:t>
            </a:r>
            <a:endParaRPr b="0" i="0" u="none" strike="noStrike" cap="none">
              <a:solidFill>
                <a:srgbClr val="000000"/>
              </a:solidFill>
              <a:latin typeface="Arial"/>
              <a:ea typeface="Arial"/>
              <a:cs typeface="Arial"/>
              <a:sym typeface="Arial"/>
            </a:endParaRPr>
          </a:p>
        </p:txBody>
      </p:sp>
      <p:sp>
        <p:nvSpPr>
          <p:cNvPr id="17625" name="Google Shape;17625;p640"/>
          <p:cNvSpPr txBox="1"/>
          <p:nvPr/>
        </p:nvSpPr>
        <p:spPr>
          <a:xfrm>
            <a:off x="4800089" y="2747329"/>
            <a:ext cx="1227300" cy="342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50"/>
              <a:buFont typeface="Arial"/>
              <a:buNone/>
            </a:pPr>
            <a:r>
              <a:rPr lang="en" b="0" i="0" u="none" strike="noStrike" cap="none">
                <a:solidFill>
                  <a:srgbClr val="000000"/>
                </a:solidFill>
                <a:latin typeface="Arial"/>
                <a:ea typeface="Arial"/>
                <a:cs typeface="Arial"/>
                <a:sym typeface="Arial"/>
              </a:rPr>
              <a:t>cured meats</a:t>
            </a:r>
            <a:endParaRPr b="0" i="0" u="none" strike="noStrike" cap="none">
              <a:solidFill>
                <a:srgbClr val="000000"/>
              </a:solidFill>
              <a:latin typeface="Arial"/>
              <a:ea typeface="Arial"/>
              <a:cs typeface="Arial"/>
              <a:sym typeface="Arial"/>
            </a:endParaRPr>
          </a:p>
        </p:txBody>
      </p:sp>
      <p:sp>
        <p:nvSpPr>
          <p:cNvPr id="17626" name="Google Shape;17626;p640"/>
          <p:cNvSpPr txBox="1"/>
          <p:nvPr/>
        </p:nvSpPr>
        <p:spPr>
          <a:xfrm>
            <a:off x="4792740" y="3172885"/>
            <a:ext cx="1227300" cy="25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50"/>
              <a:buFont typeface="Arial"/>
              <a:buNone/>
            </a:pPr>
            <a:r>
              <a:rPr lang="en" b="0" i="0" u="none" strike="noStrike" cap="none">
                <a:solidFill>
                  <a:srgbClr val="000000"/>
                </a:solidFill>
                <a:latin typeface="Arial"/>
                <a:ea typeface="Arial"/>
                <a:cs typeface="Arial"/>
                <a:sym typeface="Arial"/>
              </a:rPr>
              <a:t>fava beans</a:t>
            </a:r>
            <a:endParaRPr b="0" i="0" u="none" strike="noStrike" cap="none">
              <a:solidFill>
                <a:srgbClr val="000000"/>
              </a:solidFill>
              <a:latin typeface="Arial"/>
              <a:ea typeface="Arial"/>
              <a:cs typeface="Arial"/>
              <a:sym typeface="Arial"/>
            </a:endParaRPr>
          </a:p>
        </p:txBody>
      </p:sp>
      <p:sp>
        <p:nvSpPr>
          <p:cNvPr id="17627" name="Google Shape;17627;p640"/>
          <p:cNvSpPr txBox="1"/>
          <p:nvPr/>
        </p:nvSpPr>
        <p:spPr>
          <a:xfrm>
            <a:off x="4973850" y="4401400"/>
            <a:ext cx="3012000" cy="584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50"/>
              <a:buFont typeface="Arial"/>
              <a:buNone/>
            </a:pPr>
            <a:r>
              <a:rPr lang="en"/>
              <a:t>Unpasteurized beer</a:t>
            </a:r>
            <a:r>
              <a:rPr lang="en" b="0" i="0" u="none" strike="noStrike" cap="none">
                <a:solidFill>
                  <a:srgbClr val="000000"/>
                </a:solidFill>
                <a:latin typeface="Arial"/>
                <a:ea typeface="Arial"/>
                <a:cs typeface="Arial"/>
                <a:sym typeface="Arial"/>
              </a:rPr>
              <a:t> </a:t>
            </a: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50"/>
              <a:buFont typeface="Arial"/>
              <a:buNone/>
            </a:pPr>
            <a:r>
              <a:rPr lang="en" sz="1200"/>
              <a:t>  </a:t>
            </a:r>
            <a:r>
              <a:rPr lang="en" sz="1200" b="0" i="0" u="none" strike="noStrike" cap="none">
                <a:solidFill>
                  <a:srgbClr val="000000"/>
                </a:solidFill>
                <a:latin typeface="Arial"/>
                <a:ea typeface="Arial"/>
                <a:cs typeface="Arial"/>
                <a:sym typeface="Arial"/>
              </a:rPr>
              <a:t>(Bottled beer is</a:t>
            </a:r>
            <a:r>
              <a:rPr lang="en" sz="1200"/>
              <a:t> usually OK, </a:t>
            </a:r>
            <a:endParaRPr sz="1200"/>
          </a:p>
          <a:p>
            <a:pPr marL="0" marR="0" lvl="0" indent="0" algn="l" rtl="0">
              <a:lnSpc>
                <a:spcPct val="100000"/>
              </a:lnSpc>
              <a:spcBef>
                <a:spcPts val="0"/>
              </a:spcBef>
              <a:spcAft>
                <a:spcPts val="0"/>
              </a:spcAft>
              <a:buClr>
                <a:srgbClr val="000000"/>
              </a:buClr>
              <a:buSzPts val="850"/>
              <a:buFont typeface="Arial"/>
              <a:buNone/>
            </a:pPr>
            <a:r>
              <a:rPr lang="en" sz="1200"/>
              <a:t>     </a:t>
            </a:r>
            <a:r>
              <a:rPr lang="en" sz="1200">
                <a:solidFill>
                  <a:srgbClr val="000000"/>
                </a:solidFill>
              </a:rPr>
              <a:t>draught beer often not OK).</a:t>
            </a:r>
            <a:endParaRPr sz="1200" b="0" i="0" u="none" strike="noStrike" cap="none">
              <a:solidFill>
                <a:srgbClr val="000000"/>
              </a:solidFill>
              <a:latin typeface="Arial"/>
              <a:ea typeface="Arial"/>
              <a:cs typeface="Arial"/>
              <a:sym typeface="Arial"/>
            </a:endParaRPr>
          </a:p>
        </p:txBody>
      </p:sp>
      <p:sp>
        <p:nvSpPr>
          <p:cNvPr id="17628" name="Google Shape;17628;p640"/>
          <p:cNvSpPr txBox="1"/>
          <p:nvPr/>
        </p:nvSpPr>
        <p:spPr>
          <a:xfrm>
            <a:off x="4794934" y="3996075"/>
            <a:ext cx="1747200" cy="24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50"/>
              <a:buFont typeface="Arial"/>
              <a:buNone/>
            </a:pPr>
            <a:r>
              <a:rPr lang="en" b="0" i="0" u="none" strike="noStrike" cap="none">
                <a:solidFill>
                  <a:srgbClr val="000000"/>
                </a:solidFill>
                <a:latin typeface="Arial"/>
                <a:ea typeface="Arial"/>
                <a:cs typeface="Arial"/>
                <a:sym typeface="Arial"/>
              </a:rPr>
              <a:t>wine</a:t>
            </a:r>
            <a:endParaRPr b="0" i="0" u="none" strike="noStrike" cap="none">
              <a:solidFill>
                <a:srgbClr val="000000"/>
              </a:solidFill>
              <a:latin typeface="Arial"/>
              <a:ea typeface="Arial"/>
              <a:cs typeface="Arial"/>
              <a:sym typeface="Arial"/>
            </a:endParaRPr>
          </a:p>
        </p:txBody>
      </p:sp>
      <p:sp>
        <p:nvSpPr>
          <p:cNvPr id="17629" name="Google Shape;17629;p640"/>
          <p:cNvSpPr txBox="1"/>
          <p:nvPr/>
        </p:nvSpPr>
        <p:spPr>
          <a:xfrm>
            <a:off x="4777358" y="3539975"/>
            <a:ext cx="2237700" cy="296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50"/>
              <a:buFont typeface="Arial"/>
              <a:buNone/>
            </a:pPr>
            <a:r>
              <a:rPr lang="en" b="0" i="0" u="none" strike="noStrike" cap="none">
                <a:solidFill>
                  <a:srgbClr val="000000"/>
                </a:solidFill>
                <a:latin typeface="Arial"/>
                <a:ea typeface="Arial"/>
                <a:cs typeface="Arial"/>
                <a:sym typeface="Arial"/>
              </a:rPr>
              <a:t>soy sauce,</a:t>
            </a:r>
            <a:r>
              <a:rPr lang="en"/>
              <a:t> </a:t>
            </a:r>
            <a:r>
              <a:rPr lang="en" b="0" i="0" u="none" strike="noStrike" cap="none">
                <a:solidFill>
                  <a:srgbClr val="000000"/>
                </a:solidFill>
                <a:latin typeface="Arial"/>
                <a:ea typeface="Arial"/>
                <a:cs typeface="Arial"/>
                <a:sym typeface="Arial"/>
              </a:rPr>
              <a:t>sauerkraut</a:t>
            </a:r>
            <a:endParaRPr/>
          </a:p>
          <a:p>
            <a:pPr marL="0" marR="0" lvl="0" indent="0" algn="l" rtl="0">
              <a:lnSpc>
                <a:spcPct val="100000"/>
              </a:lnSpc>
              <a:spcBef>
                <a:spcPts val="0"/>
              </a:spcBef>
              <a:spcAft>
                <a:spcPts val="0"/>
              </a:spcAft>
              <a:buClr>
                <a:srgbClr val="000000"/>
              </a:buClr>
              <a:buSzPts val="850"/>
              <a:buFont typeface="Arial"/>
              <a:buNone/>
            </a:pPr>
            <a:endParaRPr b="0" i="0" u="none" strike="noStrike" cap="none">
              <a:solidFill>
                <a:srgbClr val="000000"/>
              </a:solidFill>
              <a:highlight>
                <a:srgbClr val="FFFF9F"/>
              </a:highlight>
              <a:latin typeface="Arial"/>
              <a:ea typeface="Arial"/>
              <a:cs typeface="Arial"/>
              <a:sym typeface="Arial"/>
            </a:endParaRPr>
          </a:p>
        </p:txBody>
      </p:sp>
      <p:pic>
        <p:nvPicPr>
          <p:cNvPr id="17630" name="Google Shape;17630;p640"/>
          <p:cNvPicPr preferRelativeResize="0"/>
          <p:nvPr/>
        </p:nvPicPr>
        <p:blipFill rotWithShape="1">
          <a:blip r:embed="rId18">
            <a:alphaModFix/>
          </a:blip>
          <a:srcRect/>
          <a:stretch/>
        </p:blipFill>
        <p:spPr>
          <a:xfrm>
            <a:off x="7656600" y="2551902"/>
            <a:ext cx="566400" cy="726323"/>
          </a:xfrm>
          <a:prstGeom prst="rect">
            <a:avLst/>
          </a:prstGeom>
          <a:noFill/>
          <a:ln>
            <a:noFill/>
          </a:ln>
        </p:spPr>
      </p:pic>
      <p:sp>
        <p:nvSpPr>
          <p:cNvPr id="17631" name="Google Shape;17631;p640"/>
          <p:cNvSpPr txBox="1"/>
          <p:nvPr/>
        </p:nvSpPr>
        <p:spPr>
          <a:xfrm>
            <a:off x="8208295" y="2698763"/>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600"/>
              <a:t>MAOI</a:t>
            </a:r>
            <a:endParaRPr sz="180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Google Shape;993;p74"/>
          <p:cNvSpPr txBox="1"/>
          <p:nvPr/>
        </p:nvSpPr>
        <p:spPr>
          <a:xfrm>
            <a:off x="193175" y="93025"/>
            <a:ext cx="8346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The Five Targets of Psychotropic Drugs</a:t>
            </a:r>
            <a:endParaRPr sz="1600" b="1"/>
          </a:p>
        </p:txBody>
      </p:sp>
      <p:pic>
        <p:nvPicPr>
          <p:cNvPr id="994" name="Google Shape;994;p74"/>
          <p:cNvPicPr preferRelativeResize="0"/>
          <p:nvPr/>
        </p:nvPicPr>
        <p:blipFill rotWithShape="1">
          <a:blip r:embed="rId3">
            <a:alphaModFix/>
          </a:blip>
          <a:srcRect b="45622"/>
          <a:stretch/>
        </p:blipFill>
        <p:spPr>
          <a:xfrm>
            <a:off x="331300" y="2413200"/>
            <a:ext cx="2771750" cy="615600"/>
          </a:xfrm>
          <a:prstGeom prst="rect">
            <a:avLst/>
          </a:prstGeom>
          <a:noFill/>
          <a:ln>
            <a:noFill/>
          </a:ln>
        </p:spPr>
      </p:pic>
      <p:pic>
        <p:nvPicPr>
          <p:cNvPr id="995" name="Google Shape;995;p74"/>
          <p:cNvPicPr preferRelativeResize="0"/>
          <p:nvPr/>
        </p:nvPicPr>
        <p:blipFill rotWithShape="1">
          <a:blip r:embed="rId4">
            <a:alphaModFix/>
          </a:blip>
          <a:srcRect b="30113"/>
          <a:stretch/>
        </p:blipFill>
        <p:spPr>
          <a:xfrm>
            <a:off x="394700" y="711200"/>
            <a:ext cx="2421405" cy="1286650"/>
          </a:xfrm>
          <a:prstGeom prst="rect">
            <a:avLst/>
          </a:prstGeom>
          <a:noFill/>
          <a:ln>
            <a:noFill/>
          </a:ln>
        </p:spPr>
      </p:pic>
      <p:pic>
        <p:nvPicPr>
          <p:cNvPr id="996" name="Google Shape;996;p74"/>
          <p:cNvPicPr preferRelativeResize="0"/>
          <p:nvPr/>
        </p:nvPicPr>
        <p:blipFill>
          <a:blip r:embed="rId5">
            <a:alphaModFix/>
          </a:blip>
          <a:stretch>
            <a:fillRect/>
          </a:stretch>
        </p:blipFill>
        <p:spPr>
          <a:xfrm>
            <a:off x="505981" y="3472880"/>
            <a:ext cx="950937" cy="1262512"/>
          </a:xfrm>
          <a:prstGeom prst="rect">
            <a:avLst/>
          </a:prstGeom>
          <a:noFill/>
          <a:ln>
            <a:noFill/>
          </a:ln>
        </p:spPr>
      </p:pic>
      <p:sp>
        <p:nvSpPr>
          <p:cNvPr id="997" name="Google Shape;997;p74"/>
          <p:cNvSpPr txBox="1"/>
          <p:nvPr/>
        </p:nvSpPr>
        <p:spPr>
          <a:xfrm>
            <a:off x="3018475" y="846213"/>
            <a:ext cx="17184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G-protein linked receptor</a:t>
            </a:r>
            <a:endParaRPr b="1"/>
          </a:p>
          <a:p>
            <a:pPr marL="0" lvl="0" indent="0" algn="ctr" rtl="0">
              <a:spcBef>
                <a:spcPts val="0"/>
              </a:spcBef>
              <a:spcAft>
                <a:spcPts val="0"/>
              </a:spcAft>
              <a:buNone/>
            </a:pPr>
            <a:endParaRPr/>
          </a:p>
        </p:txBody>
      </p:sp>
      <p:sp>
        <p:nvSpPr>
          <p:cNvPr id="998" name="Google Shape;998;p74"/>
          <p:cNvSpPr txBox="1"/>
          <p:nvPr/>
        </p:nvSpPr>
        <p:spPr>
          <a:xfrm>
            <a:off x="3157650" y="2966275"/>
            <a:ext cx="420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FF0000"/>
              </a:solidFill>
            </a:endParaRPr>
          </a:p>
        </p:txBody>
      </p:sp>
      <p:sp>
        <p:nvSpPr>
          <p:cNvPr id="999" name="Google Shape;999;p74"/>
          <p:cNvSpPr txBox="1"/>
          <p:nvPr/>
        </p:nvSpPr>
        <p:spPr>
          <a:xfrm>
            <a:off x="3157650" y="2342050"/>
            <a:ext cx="16776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Transporter</a:t>
            </a:r>
            <a:endParaRPr b="1"/>
          </a:p>
          <a:p>
            <a:pPr marL="0" lvl="0" indent="0" algn="ctr" rtl="0">
              <a:spcBef>
                <a:spcPts val="0"/>
              </a:spcBef>
              <a:spcAft>
                <a:spcPts val="0"/>
              </a:spcAft>
              <a:buNone/>
            </a:pPr>
            <a:endParaRPr/>
          </a:p>
        </p:txBody>
      </p:sp>
      <p:sp>
        <p:nvSpPr>
          <p:cNvPr id="1000" name="Google Shape;1000;p74"/>
          <p:cNvSpPr txBox="1"/>
          <p:nvPr/>
        </p:nvSpPr>
        <p:spPr>
          <a:xfrm>
            <a:off x="3157650" y="2585275"/>
            <a:ext cx="420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00"/>
                </a:solidFill>
              </a:rPr>
              <a:t>(reuptake inhibitors)</a:t>
            </a:r>
            <a:endParaRPr>
              <a:solidFill>
                <a:srgbClr val="FF0000"/>
              </a:solidFill>
            </a:endParaRPr>
          </a:p>
        </p:txBody>
      </p:sp>
      <p:sp>
        <p:nvSpPr>
          <p:cNvPr id="1001" name="Google Shape;1001;p74"/>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Shape 17635"/>
        <p:cNvGrpSpPr/>
        <p:nvPr/>
      </p:nvGrpSpPr>
      <p:grpSpPr>
        <a:xfrm>
          <a:off x="0" y="0"/>
          <a:ext cx="0" cy="0"/>
          <a:chOff x="0" y="0"/>
          <a:chExt cx="0" cy="0"/>
        </a:xfrm>
      </p:grpSpPr>
      <p:sp>
        <p:nvSpPr>
          <p:cNvPr id="17636" name="Google Shape;17636;p641"/>
          <p:cNvSpPr txBox="1"/>
          <p:nvPr/>
        </p:nvSpPr>
        <p:spPr>
          <a:xfrm>
            <a:off x="7543795" y="762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1959</a:t>
            </a:r>
            <a:endParaRPr sz="1600"/>
          </a:p>
          <a:p>
            <a:pPr marL="0" marR="0" lvl="0" indent="0" algn="l" rtl="0">
              <a:lnSpc>
                <a:spcPct val="100000"/>
              </a:lnSpc>
              <a:spcBef>
                <a:spcPts val="0"/>
              </a:spcBef>
              <a:spcAft>
                <a:spcPts val="0"/>
              </a:spcAft>
              <a:buClr>
                <a:schemeClr val="dk1"/>
              </a:buClr>
              <a:buSzPts val="1100"/>
              <a:buFont typeface="Arial"/>
              <a:buNone/>
            </a:pPr>
            <a:r>
              <a:rPr lang="en" sz="1600"/>
              <a:t>$262–$286</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sp>
        <p:nvSpPr>
          <p:cNvPr id="17637" name="Google Shape;17637;p641"/>
          <p:cNvSpPr txBox="1"/>
          <p:nvPr/>
        </p:nvSpPr>
        <p:spPr>
          <a:xfrm>
            <a:off x="8291173" y="3956575"/>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10</a:t>
            </a:r>
            <a:endParaRPr sz="1600"/>
          </a:p>
          <a:p>
            <a:pPr marL="0" marR="0" lvl="0" indent="0" algn="l" rtl="0">
              <a:lnSpc>
                <a:spcPct val="100000"/>
              </a:lnSpc>
              <a:spcBef>
                <a:spcPts val="0"/>
              </a:spcBef>
              <a:spcAft>
                <a:spcPts val="0"/>
              </a:spcAft>
              <a:buClr>
                <a:schemeClr val="dk1"/>
              </a:buClr>
              <a:buSzPts val="1100"/>
              <a:buFont typeface="Arial"/>
              <a:buNone/>
            </a:pPr>
            <a:r>
              <a:rPr lang="en" sz="1600"/>
              <a:t>mg</a:t>
            </a:r>
            <a:endParaRPr sz="1600"/>
          </a:p>
          <a:p>
            <a:pPr marL="0" marR="0" lvl="0" indent="0" algn="l" rtl="0">
              <a:lnSpc>
                <a:spcPct val="100000"/>
              </a:lnSpc>
              <a:spcBef>
                <a:spcPts val="0"/>
              </a:spcBef>
              <a:spcAft>
                <a:spcPts val="0"/>
              </a:spcAft>
              <a:buClr>
                <a:srgbClr val="000000"/>
              </a:buClr>
              <a:buSzPts val="600"/>
              <a:buFont typeface="Arial"/>
              <a:buNone/>
            </a:pPr>
            <a:endParaRPr sz="1600"/>
          </a:p>
        </p:txBody>
      </p:sp>
      <p:cxnSp>
        <p:nvCxnSpPr>
          <p:cNvPr id="17638" name="Google Shape;17638;p641"/>
          <p:cNvCxnSpPr/>
          <p:nvPr/>
        </p:nvCxnSpPr>
        <p:spPr>
          <a:xfrm>
            <a:off x="7343875" y="1200"/>
            <a:ext cx="0" cy="5141100"/>
          </a:xfrm>
          <a:prstGeom prst="straightConnector1">
            <a:avLst/>
          </a:prstGeom>
          <a:noFill/>
          <a:ln w="9525" cap="flat" cmpd="sng">
            <a:solidFill>
              <a:schemeClr val="dk2"/>
            </a:solidFill>
            <a:prstDash val="solid"/>
            <a:round/>
            <a:headEnd type="none" w="med" len="med"/>
            <a:tailEnd type="none" w="med" len="med"/>
          </a:ln>
        </p:spPr>
      </p:cxnSp>
      <p:sp>
        <p:nvSpPr>
          <p:cNvPr id="17639" name="Google Shape;17639;p641"/>
          <p:cNvSpPr txBox="1"/>
          <p:nvPr/>
        </p:nvSpPr>
        <p:spPr>
          <a:xfrm>
            <a:off x="19050" y="-38275"/>
            <a:ext cx="3381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Isocarboxazid (MARPLAN)</a:t>
            </a:r>
            <a:endParaRPr sz="1800">
              <a:solidFill>
                <a:schemeClr val="dk1"/>
              </a:solidFill>
            </a:endParaRPr>
          </a:p>
          <a:p>
            <a:pPr marL="0" lvl="0" indent="0" algn="l" rtl="0">
              <a:lnSpc>
                <a:spcPct val="115000"/>
              </a:lnSpc>
              <a:spcBef>
                <a:spcPts val="0"/>
              </a:spcBef>
              <a:spcAft>
                <a:spcPts val="0"/>
              </a:spcAft>
              <a:buClr>
                <a:schemeClr val="dk1"/>
              </a:buClr>
              <a:buFont typeface="Arial"/>
              <a:buNone/>
            </a:pPr>
            <a:r>
              <a:rPr lang="en" sz="1300">
                <a:solidFill>
                  <a:schemeClr val="dk1"/>
                </a:solidFill>
              </a:rPr>
              <a:t>eye so kar BOX a zid / MAR plan    </a:t>
            </a:r>
            <a:endParaRPr sz="18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1600">
                <a:solidFill>
                  <a:schemeClr val="dk1"/>
                </a:solidFill>
              </a:rPr>
              <a:t>“Ice box Mars plan”</a:t>
            </a:r>
            <a:endParaRPr sz="2200"/>
          </a:p>
        </p:txBody>
      </p:sp>
      <p:sp>
        <p:nvSpPr>
          <p:cNvPr id="17640" name="Google Shape;17640;p641"/>
          <p:cNvSpPr txBox="1"/>
          <p:nvPr/>
        </p:nvSpPr>
        <p:spPr>
          <a:xfrm>
            <a:off x="28575" y="952325"/>
            <a:ext cx="33081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 Monoamine Oxidase Inhibitor</a:t>
            </a:r>
            <a:endParaRPr sz="2000">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 Irreversible MAOI</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 MAO-A &amp; MAO-B </a:t>
            </a:r>
            <a:endParaRPr sz="2000">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 5-HT &gt; NE &gt; DA</a:t>
            </a:r>
            <a:endParaRPr sz="2000"/>
          </a:p>
        </p:txBody>
      </p:sp>
      <p:pic>
        <p:nvPicPr>
          <p:cNvPr id="17641" name="Google Shape;17641;p641" descr="Isocarboxazid structure.svg"/>
          <p:cNvPicPr preferRelativeResize="0"/>
          <p:nvPr/>
        </p:nvPicPr>
        <p:blipFill rotWithShape="1">
          <a:blip r:embed="rId3">
            <a:alphaModFix/>
          </a:blip>
          <a:srcRect/>
          <a:stretch/>
        </p:blipFill>
        <p:spPr>
          <a:xfrm>
            <a:off x="7456105" y="1336754"/>
            <a:ext cx="1630674" cy="864275"/>
          </a:xfrm>
          <a:prstGeom prst="rect">
            <a:avLst/>
          </a:prstGeom>
          <a:noFill/>
          <a:ln>
            <a:noFill/>
          </a:ln>
        </p:spPr>
      </p:pic>
      <p:pic>
        <p:nvPicPr>
          <p:cNvPr id="17642" name="Google Shape;17642;p641" descr="clipped result image"/>
          <p:cNvPicPr preferRelativeResize="0"/>
          <p:nvPr/>
        </p:nvPicPr>
        <p:blipFill rotWithShape="1">
          <a:blip r:embed="rId4">
            <a:alphaModFix/>
          </a:blip>
          <a:srcRect/>
          <a:stretch/>
        </p:blipFill>
        <p:spPr>
          <a:xfrm>
            <a:off x="7685853" y="4017101"/>
            <a:ext cx="566400" cy="566400"/>
          </a:xfrm>
          <a:prstGeom prst="rect">
            <a:avLst/>
          </a:prstGeom>
          <a:noFill/>
          <a:ln>
            <a:noFill/>
          </a:ln>
          <a:effectLst>
            <a:outerShdw blurRad="14288" dist="19050" dir="2700000" algn="tl" rotWithShape="0">
              <a:srgbClr val="000000">
                <a:alpha val="29000"/>
              </a:srgbClr>
            </a:outerShdw>
          </a:effectLst>
        </p:spPr>
      </p:pic>
      <p:pic>
        <p:nvPicPr>
          <p:cNvPr id="17643" name="Google Shape;17643;p641"/>
          <p:cNvPicPr preferRelativeResize="0"/>
          <p:nvPr/>
        </p:nvPicPr>
        <p:blipFill rotWithShape="1">
          <a:blip r:embed="rId5">
            <a:alphaModFix/>
          </a:blip>
          <a:srcRect/>
          <a:stretch/>
        </p:blipFill>
        <p:spPr>
          <a:xfrm>
            <a:off x="3818241" y="979746"/>
            <a:ext cx="451400" cy="738845"/>
          </a:xfrm>
          <a:prstGeom prst="rect">
            <a:avLst/>
          </a:prstGeom>
          <a:noFill/>
          <a:ln>
            <a:noFill/>
          </a:ln>
        </p:spPr>
      </p:pic>
      <p:pic>
        <p:nvPicPr>
          <p:cNvPr id="17644" name="Google Shape;17644;p641"/>
          <p:cNvPicPr preferRelativeResize="0"/>
          <p:nvPr/>
        </p:nvPicPr>
        <p:blipFill rotWithShape="1">
          <a:blip r:embed="rId6">
            <a:alphaModFix/>
          </a:blip>
          <a:srcRect/>
          <a:stretch/>
        </p:blipFill>
        <p:spPr>
          <a:xfrm>
            <a:off x="3792348" y="466798"/>
            <a:ext cx="629453" cy="312499"/>
          </a:xfrm>
          <a:prstGeom prst="rect">
            <a:avLst/>
          </a:prstGeom>
          <a:noFill/>
          <a:ln>
            <a:noFill/>
          </a:ln>
        </p:spPr>
      </p:pic>
      <p:pic>
        <p:nvPicPr>
          <p:cNvPr id="17645" name="Google Shape;17645;p641"/>
          <p:cNvPicPr preferRelativeResize="0"/>
          <p:nvPr/>
        </p:nvPicPr>
        <p:blipFill rotWithShape="1">
          <a:blip r:embed="rId7">
            <a:alphaModFix/>
          </a:blip>
          <a:srcRect/>
          <a:stretch/>
        </p:blipFill>
        <p:spPr>
          <a:xfrm>
            <a:off x="3754605" y="538571"/>
            <a:ext cx="658566" cy="599078"/>
          </a:xfrm>
          <a:prstGeom prst="rect">
            <a:avLst/>
          </a:prstGeom>
          <a:noFill/>
          <a:ln>
            <a:noFill/>
          </a:ln>
        </p:spPr>
      </p:pic>
      <p:pic>
        <p:nvPicPr>
          <p:cNvPr id="17646" name="Google Shape;17646;p641" descr="clipped result image"/>
          <p:cNvPicPr preferRelativeResize="0"/>
          <p:nvPr/>
        </p:nvPicPr>
        <p:blipFill rotWithShape="1">
          <a:blip r:embed="rId8">
            <a:alphaModFix/>
          </a:blip>
          <a:srcRect b="27682"/>
          <a:stretch/>
        </p:blipFill>
        <p:spPr>
          <a:xfrm>
            <a:off x="3026900" y="59125"/>
            <a:ext cx="2049625" cy="5143501"/>
          </a:xfrm>
          <a:prstGeom prst="rect">
            <a:avLst/>
          </a:prstGeom>
          <a:noFill/>
          <a:ln>
            <a:noFill/>
          </a:ln>
        </p:spPr>
      </p:pic>
      <p:pic>
        <p:nvPicPr>
          <p:cNvPr id="17647" name="Google Shape;17647;p641"/>
          <p:cNvPicPr preferRelativeResize="0"/>
          <p:nvPr/>
        </p:nvPicPr>
        <p:blipFill rotWithShape="1">
          <a:blip r:embed="rId9">
            <a:alphaModFix/>
          </a:blip>
          <a:srcRect/>
          <a:stretch/>
        </p:blipFill>
        <p:spPr>
          <a:xfrm rot="629168">
            <a:off x="3611131" y="2223993"/>
            <a:ext cx="1175778" cy="515688"/>
          </a:xfrm>
          <a:prstGeom prst="rect">
            <a:avLst/>
          </a:prstGeom>
          <a:noFill/>
          <a:ln>
            <a:noFill/>
          </a:ln>
        </p:spPr>
      </p:pic>
      <p:pic>
        <p:nvPicPr>
          <p:cNvPr id="17648" name="Google Shape;17648;p641"/>
          <p:cNvPicPr preferRelativeResize="0"/>
          <p:nvPr/>
        </p:nvPicPr>
        <p:blipFill rotWithShape="1">
          <a:blip r:embed="rId10">
            <a:alphaModFix/>
          </a:blip>
          <a:srcRect/>
          <a:stretch/>
        </p:blipFill>
        <p:spPr>
          <a:xfrm>
            <a:off x="4064623" y="3614900"/>
            <a:ext cx="474953" cy="326140"/>
          </a:xfrm>
          <a:prstGeom prst="rect">
            <a:avLst/>
          </a:prstGeom>
          <a:noFill/>
          <a:ln>
            <a:noFill/>
          </a:ln>
        </p:spPr>
      </p:pic>
      <p:pic>
        <p:nvPicPr>
          <p:cNvPr id="17649" name="Google Shape;17649;p641"/>
          <p:cNvPicPr preferRelativeResize="0"/>
          <p:nvPr/>
        </p:nvPicPr>
        <p:blipFill rotWithShape="1">
          <a:blip r:embed="rId11">
            <a:alphaModFix/>
          </a:blip>
          <a:srcRect/>
          <a:stretch/>
        </p:blipFill>
        <p:spPr>
          <a:xfrm>
            <a:off x="3818221" y="3571099"/>
            <a:ext cx="166223" cy="379433"/>
          </a:xfrm>
          <a:prstGeom prst="rect">
            <a:avLst/>
          </a:prstGeom>
          <a:noFill/>
          <a:ln>
            <a:noFill/>
          </a:ln>
        </p:spPr>
      </p:pic>
      <p:pic>
        <p:nvPicPr>
          <p:cNvPr id="17650" name="Google Shape;17650;p641"/>
          <p:cNvPicPr preferRelativeResize="0"/>
          <p:nvPr/>
        </p:nvPicPr>
        <p:blipFill rotWithShape="1">
          <a:blip r:embed="rId12">
            <a:alphaModFix/>
          </a:blip>
          <a:srcRect/>
          <a:stretch/>
        </p:blipFill>
        <p:spPr>
          <a:xfrm>
            <a:off x="3953645" y="3992691"/>
            <a:ext cx="204726" cy="371600"/>
          </a:xfrm>
          <a:prstGeom prst="rect">
            <a:avLst/>
          </a:prstGeom>
          <a:noFill/>
          <a:ln>
            <a:noFill/>
          </a:ln>
        </p:spPr>
      </p:pic>
      <p:pic>
        <p:nvPicPr>
          <p:cNvPr id="17651" name="Google Shape;17651;p641"/>
          <p:cNvPicPr preferRelativeResize="0"/>
          <p:nvPr/>
        </p:nvPicPr>
        <p:blipFill rotWithShape="1">
          <a:blip r:embed="rId13">
            <a:alphaModFix/>
          </a:blip>
          <a:srcRect/>
          <a:stretch/>
        </p:blipFill>
        <p:spPr>
          <a:xfrm>
            <a:off x="3676516" y="3203504"/>
            <a:ext cx="456097" cy="279735"/>
          </a:xfrm>
          <a:prstGeom prst="rect">
            <a:avLst/>
          </a:prstGeom>
          <a:noFill/>
          <a:ln>
            <a:noFill/>
          </a:ln>
        </p:spPr>
      </p:pic>
      <p:pic>
        <p:nvPicPr>
          <p:cNvPr id="17652" name="Google Shape;17652;p641"/>
          <p:cNvPicPr preferRelativeResize="0"/>
          <p:nvPr/>
        </p:nvPicPr>
        <p:blipFill rotWithShape="1">
          <a:blip r:embed="rId14">
            <a:alphaModFix/>
          </a:blip>
          <a:srcRect/>
          <a:stretch/>
        </p:blipFill>
        <p:spPr>
          <a:xfrm>
            <a:off x="4158371" y="3231172"/>
            <a:ext cx="412900" cy="288650"/>
          </a:xfrm>
          <a:prstGeom prst="rect">
            <a:avLst/>
          </a:prstGeom>
          <a:noFill/>
          <a:ln>
            <a:noFill/>
          </a:ln>
        </p:spPr>
      </p:pic>
      <p:pic>
        <p:nvPicPr>
          <p:cNvPr id="17653" name="Google Shape;17653;p641"/>
          <p:cNvPicPr preferRelativeResize="0"/>
          <p:nvPr/>
        </p:nvPicPr>
        <p:blipFill rotWithShape="1">
          <a:blip r:embed="rId15">
            <a:alphaModFix/>
          </a:blip>
          <a:srcRect/>
          <a:stretch/>
        </p:blipFill>
        <p:spPr>
          <a:xfrm rot="558393">
            <a:off x="3676516" y="2752311"/>
            <a:ext cx="934750" cy="394652"/>
          </a:xfrm>
          <a:prstGeom prst="rect">
            <a:avLst/>
          </a:prstGeom>
          <a:noFill/>
          <a:ln>
            <a:noFill/>
          </a:ln>
        </p:spPr>
      </p:pic>
      <p:pic>
        <p:nvPicPr>
          <p:cNvPr id="17654" name="Google Shape;17654;p641"/>
          <p:cNvPicPr preferRelativeResize="0"/>
          <p:nvPr/>
        </p:nvPicPr>
        <p:blipFill rotWithShape="1">
          <a:blip r:embed="rId16">
            <a:alphaModFix/>
          </a:blip>
          <a:srcRect/>
          <a:stretch/>
        </p:blipFill>
        <p:spPr>
          <a:xfrm rot="268604" flipH="1">
            <a:off x="3770628" y="2741611"/>
            <a:ext cx="757423" cy="368929"/>
          </a:xfrm>
          <a:prstGeom prst="rect">
            <a:avLst/>
          </a:prstGeom>
          <a:noFill/>
          <a:ln>
            <a:noFill/>
          </a:ln>
        </p:spPr>
      </p:pic>
      <p:pic>
        <p:nvPicPr>
          <p:cNvPr id="17655" name="Google Shape;17655;p641" descr="Imagen relacionada"/>
          <p:cNvPicPr preferRelativeResize="0"/>
          <p:nvPr/>
        </p:nvPicPr>
        <p:blipFill rotWithShape="1">
          <a:blip r:embed="rId17">
            <a:alphaModFix/>
          </a:blip>
          <a:srcRect/>
          <a:stretch/>
        </p:blipFill>
        <p:spPr>
          <a:xfrm flipH="1">
            <a:off x="4085468" y="4437264"/>
            <a:ext cx="528132" cy="467296"/>
          </a:xfrm>
          <a:prstGeom prst="rect">
            <a:avLst/>
          </a:prstGeom>
          <a:noFill/>
          <a:ln>
            <a:noFill/>
          </a:ln>
        </p:spPr>
      </p:pic>
      <p:pic>
        <p:nvPicPr>
          <p:cNvPr id="17656" name="Google Shape;17656;p641" descr="Imagen relacionada"/>
          <p:cNvPicPr preferRelativeResize="0"/>
          <p:nvPr/>
        </p:nvPicPr>
        <p:blipFill rotWithShape="1">
          <a:blip r:embed="rId17">
            <a:alphaModFix/>
          </a:blip>
          <a:srcRect/>
          <a:stretch/>
        </p:blipFill>
        <p:spPr>
          <a:xfrm flipH="1">
            <a:off x="3718906" y="4432408"/>
            <a:ext cx="528132" cy="467296"/>
          </a:xfrm>
          <a:prstGeom prst="rect">
            <a:avLst/>
          </a:prstGeom>
          <a:noFill/>
          <a:ln>
            <a:noFill/>
          </a:ln>
        </p:spPr>
      </p:pic>
      <p:sp>
        <p:nvSpPr>
          <p:cNvPr id="17657" name="Google Shape;17657;p641"/>
          <p:cNvSpPr/>
          <p:nvPr/>
        </p:nvSpPr>
        <p:spPr>
          <a:xfrm>
            <a:off x="4627953" y="672106"/>
            <a:ext cx="1843200" cy="467400"/>
          </a:xfrm>
          <a:prstGeom prst="wedgeRectCallout">
            <a:avLst>
              <a:gd name="adj1" fmla="val -75743"/>
              <a:gd name="adj2" fmla="val 100036"/>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7658" name="Google Shape;17658;p641"/>
          <p:cNvSpPr txBox="1"/>
          <p:nvPr/>
        </p:nvSpPr>
        <p:spPr>
          <a:xfrm>
            <a:off x="4733054" y="622524"/>
            <a:ext cx="2027100" cy="206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200" b="0" i="0" u="none" strike="noStrike" cap="none">
                <a:solidFill>
                  <a:srgbClr val="000000"/>
                </a:solidFill>
                <a:latin typeface="Arial"/>
                <a:ea typeface="Arial"/>
                <a:cs typeface="Arial"/>
                <a:sym typeface="Arial"/>
              </a:rPr>
              <a:t>To Mars is the plan,</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1200" b="0" i="0" u="none" strike="noStrike" cap="none">
                <a:solidFill>
                  <a:srgbClr val="000000"/>
                </a:solidFill>
                <a:latin typeface="Arial"/>
                <a:ea typeface="Arial"/>
                <a:cs typeface="Arial"/>
                <a:sym typeface="Arial"/>
              </a:rPr>
              <a:t> to escape depression.</a:t>
            </a:r>
            <a:endParaRPr sz="1200" b="0" i="0" u="none" strike="noStrike" cap="none">
              <a:solidFill>
                <a:srgbClr val="000000"/>
              </a:solidFill>
              <a:latin typeface="Arial"/>
              <a:ea typeface="Arial"/>
              <a:cs typeface="Arial"/>
              <a:sym typeface="Arial"/>
            </a:endParaRPr>
          </a:p>
        </p:txBody>
      </p:sp>
      <p:sp>
        <p:nvSpPr>
          <p:cNvPr id="17659" name="Google Shape;17659;p641"/>
          <p:cNvSpPr txBox="1"/>
          <p:nvPr/>
        </p:nvSpPr>
        <p:spPr>
          <a:xfrm>
            <a:off x="4792744" y="2271116"/>
            <a:ext cx="1403700" cy="275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50"/>
              <a:buFont typeface="Arial"/>
              <a:buNone/>
            </a:pPr>
            <a:r>
              <a:rPr lang="en" b="0" i="0" u="none" strike="noStrike" cap="none">
                <a:solidFill>
                  <a:srgbClr val="000000"/>
                </a:solidFill>
                <a:latin typeface="Arial"/>
                <a:ea typeface="Arial"/>
                <a:cs typeface="Arial"/>
                <a:sym typeface="Arial"/>
              </a:rPr>
              <a:t>aged cheese</a:t>
            </a:r>
            <a:endParaRPr b="0" i="0" u="none" strike="noStrike" cap="none">
              <a:solidFill>
                <a:srgbClr val="000000"/>
              </a:solidFill>
              <a:latin typeface="Arial"/>
              <a:ea typeface="Arial"/>
              <a:cs typeface="Arial"/>
              <a:sym typeface="Arial"/>
            </a:endParaRPr>
          </a:p>
        </p:txBody>
      </p:sp>
      <p:sp>
        <p:nvSpPr>
          <p:cNvPr id="17660" name="Google Shape;17660;p641"/>
          <p:cNvSpPr txBox="1"/>
          <p:nvPr/>
        </p:nvSpPr>
        <p:spPr>
          <a:xfrm>
            <a:off x="4792750" y="1861475"/>
            <a:ext cx="1368600" cy="342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50"/>
              <a:buFont typeface="Arial"/>
              <a:buNone/>
            </a:pPr>
            <a:r>
              <a:rPr lang="en" b="0" i="0" u="sng" strike="noStrike" cap="none">
                <a:solidFill>
                  <a:srgbClr val="000000"/>
                </a:solidFill>
                <a:latin typeface="Arial"/>
                <a:ea typeface="Arial"/>
                <a:cs typeface="Arial"/>
                <a:sym typeface="Arial"/>
              </a:rPr>
              <a:t>Must not eat</a:t>
            </a:r>
            <a:r>
              <a:rPr lang="en" b="0" i="0" u="none" strike="noStrike" cap="none">
                <a:solidFill>
                  <a:srgbClr val="000000"/>
                </a:solidFill>
                <a:latin typeface="Arial"/>
                <a:ea typeface="Arial"/>
                <a:cs typeface="Arial"/>
                <a:sym typeface="Arial"/>
              </a:rPr>
              <a:t>:</a:t>
            </a:r>
            <a:endParaRPr b="0" i="0" u="none" strike="noStrike" cap="none">
              <a:solidFill>
                <a:srgbClr val="000000"/>
              </a:solidFill>
              <a:latin typeface="Arial"/>
              <a:ea typeface="Arial"/>
              <a:cs typeface="Arial"/>
              <a:sym typeface="Arial"/>
            </a:endParaRPr>
          </a:p>
        </p:txBody>
      </p:sp>
      <p:sp>
        <p:nvSpPr>
          <p:cNvPr id="17661" name="Google Shape;17661;p641"/>
          <p:cNvSpPr txBox="1"/>
          <p:nvPr/>
        </p:nvSpPr>
        <p:spPr>
          <a:xfrm>
            <a:off x="4800089" y="2747329"/>
            <a:ext cx="1227300" cy="342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50"/>
              <a:buFont typeface="Arial"/>
              <a:buNone/>
            </a:pPr>
            <a:r>
              <a:rPr lang="en" b="0" i="0" u="none" strike="noStrike" cap="none">
                <a:solidFill>
                  <a:srgbClr val="000000"/>
                </a:solidFill>
                <a:latin typeface="Arial"/>
                <a:ea typeface="Arial"/>
                <a:cs typeface="Arial"/>
                <a:sym typeface="Arial"/>
              </a:rPr>
              <a:t>cured meats</a:t>
            </a:r>
            <a:endParaRPr b="0" i="0" u="none" strike="noStrike" cap="none">
              <a:solidFill>
                <a:srgbClr val="000000"/>
              </a:solidFill>
              <a:latin typeface="Arial"/>
              <a:ea typeface="Arial"/>
              <a:cs typeface="Arial"/>
              <a:sym typeface="Arial"/>
            </a:endParaRPr>
          </a:p>
        </p:txBody>
      </p:sp>
      <p:sp>
        <p:nvSpPr>
          <p:cNvPr id="17662" name="Google Shape;17662;p641"/>
          <p:cNvSpPr txBox="1"/>
          <p:nvPr/>
        </p:nvSpPr>
        <p:spPr>
          <a:xfrm>
            <a:off x="4792740" y="3172885"/>
            <a:ext cx="1227300" cy="25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50"/>
              <a:buFont typeface="Arial"/>
              <a:buNone/>
            </a:pPr>
            <a:r>
              <a:rPr lang="en" b="0" i="0" u="none" strike="sngStrike" cap="none">
                <a:solidFill>
                  <a:srgbClr val="000000"/>
                </a:solidFill>
                <a:highlight>
                  <a:srgbClr val="FFFF00"/>
                </a:highlight>
                <a:latin typeface="Arial"/>
                <a:ea typeface="Arial"/>
                <a:cs typeface="Arial"/>
                <a:sym typeface="Arial"/>
              </a:rPr>
              <a:t>fava beans</a:t>
            </a:r>
            <a:endParaRPr b="0" i="0" u="none" strike="sngStrike" cap="none">
              <a:solidFill>
                <a:srgbClr val="000000"/>
              </a:solidFill>
              <a:highlight>
                <a:srgbClr val="FFFF00"/>
              </a:highlight>
              <a:latin typeface="Arial"/>
              <a:ea typeface="Arial"/>
              <a:cs typeface="Arial"/>
              <a:sym typeface="Arial"/>
            </a:endParaRPr>
          </a:p>
        </p:txBody>
      </p:sp>
      <p:sp>
        <p:nvSpPr>
          <p:cNvPr id="17663" name="Google Shape;17663;p641"/>
          <p:cNvSpPr txBox="1"/>
          <p:nvPr/>
        </p:nvSpPr>
        <p:spPr>
          <a:xfrm>
            <a:off x="4973850" y="4401400"/>
            <a:ext cx="3012000" cy="584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50"/>
              <a:buFont typeface="Arial"/>
              <a:buNone/>
            </a:pPr>
            <a:r>
              <a:rPr lang="en"/>
              <a:t>Unpasteurized beer</a:t>
            </a:r>
            <a:r>
              <a:rPr lang="en" b="0" i="0" u="none" strike="noStrike" cap="none">
                <a:solidFill>
                  <a:srgbClr val="000000"/>
                </a:solidFill>
                <a:latin typeface="Arial"/>
                <a:ea typeface="Arial"/>
                <a:cs typeface="Arial"/>
                <a:sym typeface="Arial"/>
              </a:rPr>
              <a:t> </a:t>
            </a: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50"/>
              <a:buFont typeface="Arial"/>
              <a:buNone/>
            </a:pPr>
            <a:r>
              <a:rPr lang="en" sz="1200"/>
              <a:t>  </a:t>
            </a:r>
            <a:r>
              <a:rPr lang="en" sz="1200" b="0" i="0" u="none" strike="noStrike" cap="none">
                <a:solidFill>
                  <a:srgbClr val="000000"/>
                </a:solidFill>
                <a:latin typeface="Arial"/>
                <a:ea typeface="Arial"/>
                <a:cs typeface="Arial"/>
                <a:sym typeface="Arial"/>
              </a:rPr>
              <a:t>(Bottled beer is</a:t>
            </a:r>
            <a:r>
              <a:rPr lang="en" sz="1200"/>
              <a:t> usually OK, </a:t>
            </a:r>
            <a:endParaRPr sz="1200"/>
          </a:p>
          <a:p>
            <a:pPr marL="0" marR="0" lvl="0" indent="0" algn="l" rtl="0">
              <a:lnSpc>
                <a:spcPct val="100000"/>
              </a:lnSpc>
              <a:spcBef>
                <a:spcPts val="0"/>
              </a:spcBef>
              <a:spcAft>
                <a:spcPts val="0"/>
              </a:spcAft>
              <a:buClr>
                <a:srgbClr val="000000"/>
              </a:buClr>
              <a:buSzPts val="850"/>
              <a:buFont typeface="Arial"/>
              <a:buNone/>
            </a:pPr>
            <a:r>
              <a:rPr lang="en" sz="1200"/>
              <a:t>     </a:t>
            </a:r>
            <a:r>
              <a:rPr lang="en" sz="1200">
                <a:solidFill>
                  <a:srgbClr val="000000"/>
                </a:solidFill>
              </a:rPr>
              <a:t>draught beer often not OK).</a:t>
            </a:r>
            <a:endParaRPr sz="1200" b="0" i="0" u="none" strike="noStrike" cap="none">
              <a:solidFill>
                <a:srgbClr val="000000"/>
              </a:solidFill>
              <a:latin typeface="Arial"/>
              <a:ea typeface="Arial"/>
              <a:cs typeface="Arial"/>
              <a:sym typeface="Arial"/>
            </a:endParaRPr>
          </a:p>
        </p:txBody>
      </p:sp>
      <p:sp>
        <p:nvSpPr>
          <p:cNvPr id="17664" name="Google Shape;17664;p641"/>
          <p:cNvSpPr txBox="1"/>
          <p:nvPr/>
        </p:nvSpPr>
        <p:spPr>
          <a:xfrm>
            <a:off x="4794934" y="3996075"/>
            <a:ext cx="1747200" cy="24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50"/>
              <a:buFont typeface="Arial"/>
              <a:buNone/>
            </a:pPr>
            <a:r>
              <a:rPr lang="en" b="0" i="0" u="none" strike="sngStrike" cap="none">
                <a:solidFill>
                  <a:srgbClr val="000000"/>
                </a:solidFill>
                <a:highlight>
                  <a:srgbClr val="FFFF00"/>
                </a:highlight>
                <a:latin typeface="Arial"/>
                <a:ea typeface="Arial"/>
                <a:cs typeface="Arial"/>
                <a:sym typeface="Arial"/>
              </a:rPr>
              <a:t>wine</a:t>
            </a:r>
            <a:endParaRPr b="0" i="0" u="none" strike="sngStrike" cap="none">
              <a:solidFill>
                <a:srgbClr val="000000"/>
              </a:solidFill>
              <a:highlight>
                <a:srgbClr val="FFFF00"/>
              </a:highlight>
              <a:latin typeface="Arial"/>
              <a:ea typeface="Arial"/>
              <a:cs typeface="Arial"/>
              <a:sym typeface="Arial"/>
            </a:endParaRPr>
          </a:p>
        </p:txBody>
      </p:sp>
      <p:sp>
        <p:nvSpPr>
          <p:cNvPr id="17665" name="Google Shape;17665;p641"/>
          <p:cNvSpPr txBox="1"/>
          <p:nvPr/>
        </p:nvSpPr>
        <p:spPr>
          <a:xfrm>
            <a:off x="4777358" y="3539975"/>
            <a:ext cx="2237700" cy="296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50"/>
              <a:buFont typeface="Arial"/>
              <a:buNone/>
            </a:pPr>
            <a:r>
              <a:rPr lang="en" b="0" i="0" u="none" strike="sngStrike" cap="none">
                <a:solidFill>
                  <a:srgbClr val="000000"/>
                </a:solidFill>
                <a:highlight>
                  <a:srgbClr val="FFFF00"/>
                </a:highlight>
                <a:latin typeface="Arial"/>
                <a:ea typeface="Arial"/>
                <a:cs typeface="Arial"/>
                <a:sym typeface="Arial"/>
              </a:rPr>
              <a:t>soy sauce,</a:t>
            </a:r>
            <a:r>
              <a:rPr lang="en" strike="sngStrike">
                <a:highlight>
                  <a:srgbClr val="FFFF00"/>
                </a:highlight>
              </a:rPr>
              <a:t> </a:t>
            </a:r>
            <a:r>
              <a:rPr lang="en" b="0" i="0" u="none" strike="sngStrike" cap="none">
                <a:solidFill>
                  <a:srgbClr val="000000"/>
                </a:solidFill>
                <a:highlight>
                  <a:srgbClr val="FFFF00"/>
                </a:highlight>
                <a:latin typeface="Arial"/>
                <a:ea typeface="Arial"/>
                <a:cs typeface="Arial"/>
                <a:sym typeface="Arial"/>
              </a:rPr>
              <a:t>sauerkraut</a:t>
            </a:r>
            <a:endParaRPr strike="sngStrike">
              <a:highlight>
                <a:srgbClr val="FFFF00"/>
              </a:highlight>
            </a:endParaRPr>
          </a:p>
          <a:p>
            <a:pPr marL="0" marR="0" lvl="0" indent="0" algn="l" rtl="0">
              <a:lnSpc>
                <a:spcPct val="100000"/>
              </a:lnSpc>
              <a:spcBef>
                <a:spcPts val="0"/>
              </a:spcBef>
              <a:spcAft>
                <a:spcPts val="0"/>
              </a:spcAft>
              <a:buClr>
                <a:srgbClr val="000000"/>
              </a:buClr>
              <a:buSzPts val="850"/>
              <a:buFont typeface="Arial"/>
              <a:buNone/>
            </a:pPr>
            <a:endParaRPr b="0" i="0" u="none" strike="noStrike" cap="none">
              <a:solidFill>
                <a:srgbClr val="000000"/>
              </a:solidFill>
              <a:highlight>
                <a:srgbClr val="FFFF9F"/>
              </a:highlight>
              <a:latin typeface="Arial"/>
              <a:ea typeface="Arial"/>
              <a:cs typeface="Arial"/>
              <a:sym typeface="Arial"/>
            </a:endParaRPr>
          </a:p>
        </p:txBody>
      </p:sp>
      <p:pic>
        <p:nvPicPr>
          <p:cNvPr id="17666" name="Google Shape;17666;p641"/>
          <p:cNvPicPr preferRelativeResize="0"/>
          <p:nvPr/>
        </p:nvPicPr>
        <p:blipFill rotWithShape="1">
          <a:blip r:embed="rId18">
            <a:alphaModFix/>
          </a:blip>
          <a:srcRect/>
          <a:stretch/>
        </p:blipFill>
        <p:spPr>
          <a:xfrm>
            <a:off x="7656600" y="2551902"/>
            <a:ext cx="566400" cy="726323"/>
          </a:xfrm>
          <a:prstGeom prst="rect">
            <a:avLst/>
          </a:prstGeom>
          <a:noFill/>
          <a:ln>
            <a:noFill/>
          </a:ln>
        </p:spPr>
      </p:pic>
      <p:sp>
        <p:nvSpPr>
          <p:cNvPr id="17667" name="Google Shape;17667;p641"/>
          <p:cNvSpPr txBox="1"/>
          <p:nvPr/>
        </p:nvSpPr>
        <p:spPr>
          <a:xfrm>
            <a:off x="8208295" y="2698763"/>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600"/>
              <a:t>MAOI</a:t>
            </a:r>
            <a:endParaRPr sz="1800"/>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Shape 17671"/>
        <p:cNvGrpSpPr/>
        <p:nvPr/>
      </p:nvGrpSpPr>
      <p:grpSpPr>
        <a:xfrm>
          <a:off x="0" y="0"/>
          <a:ext cx="0" cy="0"/>
          <a:chOff x="0" y="0"/>
          <a:chExt cx="0" cy="0"/>
        </a:xfrm>
      </p:grpSpPr>
      <p:cxnSp>
        <p:nvCxnSpPr>
          <p:cNvPr id="17672" name="Google Shape;17672;p642"/>
          <p:cNvCxnSpPr/>
          <p:nvPr/>
        </p:nvCxnSpPr>
        <p:spPr>
          <a:xfrm rot="10800000" flipH="1">
            <a:off x="3829150" y="189950"/>
            <a:ext cx="1848900" cy="549300"/>
          </a:xfrm>
          <a:prstGeom prst="straightConnector1">
            <a:avLst/>
          </a:prstGeom>
          <a:noFill/>
          <a:ln w="19050" cap="flat" cmpd="sng">
            <a:solidFill>
              <a:srgbClr val="003B68"/>
            </a:solidFill>
            <a:prstDash val="solid"/>
            <a:round/>
            <a:headEnd type="none" w="med" len="med"/>
            <a:tailEnd type="triangle" w="med" len="med"/>
          </a:ln>
        </p:spPr>
      </p:cxnSp>
      <p:sp>
        <p:nvSpPr>
          <p:cNvPr id="17673" name="Google Shape;17673;p642"/>
          <p:cNvSpPr/>
          <p:nvPr/>
        </p:nvSpPr>
        <p:spPr>
          <a:xfrm>
            <a:off x="168200" y="103750"/>
            <a:ext cx="3751500" cy="1649400"/>
          </a:xfrm>
          <a:prstGeom prst="rect">
            <a:avLst/>
          </a:prstGeom>
          <a:solidFill>
            <a:srgbClr val="ECF2F1"/>
          </a:solidFill>
          <a:ln w="9525" cap="flat" cmpd="sng">
            <a:solidFill>
              <a:srgbClr val="003B68"/>
            </a:solidFill>
            <a:prstDash val="solid"/>
            <a:round/>
            <a:headEnd type="none" w="sm" len="sm"/>
            <a:tailEnd type="none" w="sm" len="sm"/>
          </a:ln>
        </p:spPr>
        <p:txBody>
          <a:bodyPr spcFirstLastPara="1" wrap="square" lIns="274300" tIns="91425" rIns="91425" bIns="91425" anchor="ctr" anchorCtr="0">
            <a:noAutofit/>
          </a:bodyPr>
          <a:lstStyle/>
          <a:p>
            <a:pPr marL="0" lvl="0" indent="0" algn="just" rtl="0">
              <a:spcBef>
                <a:spcPts val="0"/>
              </a:spcBef>
              <a:spcAft>
                <a:spcPts val="0"/>
              </a:spcAft>
              <a:buNone/>
            </a:pPr>
            <a:endParaRPr sz="800">
              <a:solidFill>
                <a:srgbClr val="000000"/>
              </a:solidFill>
            </a:endParaRPr>
          </a:p>
          <a:p>
            <a:pPr marL="0" lvl="0" indent="0" algn="just" rtl="0">
              <a:spcBef>
                <a:spcPts val="0"/>
              </a:spcBef>
              <a:spcAft>
                <a:spcPts val="0"/>
              </a:spcAft>
              <a:buNone/>
            </a:pPr>
            <a:r>
              <a:rPr lang="en">
                <a:solidFill>
                  <a:srgbClr val="000000"/>
                </a:solidFill>
              </a:rPr>
              <a:t>The following information applies to all of </a:t>
            </a:r>
            <a:endParaRPr>
              <a:solidFill>
                <a:srgbClr val="000000"/>
              </a:solidFill>
            </a:endParaRPr>
          </a:p>
          <a:p>
            <a:pPr marL="0" lvl="0" indent="0" algn="just" rtl="0">
              <a:spcBef>
                <a:spcPts val="0"/>
              </a:spcBef>
              <a:spcAft>
                <a:spcPts val="0"/>
              </a:spcAft>
              <a:buNone/>
            </a:pPr>
            <a:r>
              <a:rPr lang="en">
                <a:solidFill>
                  <a:srgbClr val="000000"/>
                </a:solidFill>
              </a:rPr>
              <a:t>the non-selective MAO inhibitors used for </a:t>
            </a:r>
            <a:endParaRPr>
              <a:solidFill>
                <a:srgbClr val="000000"/>
              </a:solidFill>
            </a:endParaRPr>
          </a:p>
          <a:p>
            <a:pPr marL="0" lvl="0" indent="0" algn="just" rtl="0">
              <a:spcBef>
                <a:spcPts val="0"/>
              </a:spcBef>
              <a:spcAft>
                <a:spcPts val="0"/>
              </a:spcAft>
              <a:buClr>
                <a:srgbClr val="000000"/>
              </a:buClr>
              <a:buSzPts val="850"/>
              <a:buFont typeface="Arial"/>
              <a:buNone/>
            </a:pPr>
            <a:r>
              <a:rPr lang="en">
                <a:solidFill>
                  <a:srgbClr val="000000"/>
                </a:solidFill>
              </a:rPr>
              <a:t>treatment of depression —”</a:t>
            </a:r>
            <a:r>
              <a:rPr lang="en" u="sng">
                <a:solidFill>
                  <a:srgbClr val="000000"/>
                </a:solidFill>
              </a:rPr>
              <a:t>TIP</a:t>
            </a:r>
            <a:r>
              <a:rPr lang="en">
                <a:solidFill>
                  <a:srgbClr val="000000"/>
                </a:solidFill>
              </a:rPr>
              <a:t>”</a:t>
            </a:r>
            <a:endParaRPr>
              <a:solidFill>
                <a:srgbClr val="000000"/>
              </a:solidFill>
            </a:endParaRPr>
          </a:p>
          <a:p>
            <a:pPr marL="0" lvl="0" indent="0" algn="just" rtl="0">
              <a:spcBef>
                <a:spcPts val="0"/>
              </a:spcBef>
              <a:spcAft>
                <a:spcPts val="0"/>
              </a:spcAft>
              <a:buClr>
                <a:srgbClr val="000000"/>
              </a:buClr>
              <a:buSzPts val="1100"/>
              <a:buFont typeface="Arial"/>
              <a:buNone/>
            </a:pPr>
            <a:r>
              <a:rPr lang="en" sz="1000">
                <a:solidFill>
                  <a:srgbClr val="000000"/>
                </a:solidFill>
              </a:rPr>
              <a:t>  </a:t>
            </a:r>
            <a:endParaRPr sz="1000">
              <a:solidFill>
                <a:srgbClr val="000000"/>
              </a:solidFill>
            </a:endParaRPr>
          </a:p>
          <a:p>
            <a:pPr marL="0" lvl="0" indent="0" algn="just" rtl="0">
              <a:lnSpc>
                <a:spcPct val="115000"/>
              </a:lnSpc>
              <a:spcBef>
                <a:spcPts val="0"/>
              </a:spcBef>
              <a:spcAft>
                <a:spcPts val="0"/>
              </a:spcAft>
              <a:buClr>
                <a:srgbClr val="000000"/>
              </a:buClr>
              <a:buSzPts val="1100"/>
              <a:buFont typeface="Arial"/>
              <a:buNone/>
            </a:pPr>
            <a:r>
              <a:rPr lang="en">
                <a:solidFill>
                  <a:srgbClr val="000000"/>
                </a:solidFill>
              </a:rPr>
              <a:t>  ►  </a:t>
            </a:r>
            <a:r>
              <a:rPr lang="en" b="1">
                <a:solidFill>
                  <a:srgbClr val="000000"/>
                </a:solidFill>
              </a:rPr>
              <a:t>T</a:t>
            </a:r>
            <a:r>
              <a:rPr lang="en">
                <a:solidFill>
                  <a:srgbClr val="000000"/>
                </a:solidFill>
              </a:rPr>
              <a:t>ranylcypromine  (PARNATE) </a:t>
            </a:r>
            <a:endParaRPr>
              <a:solidFill>
                <a:srgbClr val="000000"/>
              </a:solidFill>
            </a:endParaRPr>
          </a:p>
          <a:p>
            <a:pPr marL="0" lvl="0" indent="0" algn="just" rtl="0">
              <a:lnSpc>
                <a:spcPct val="115000"/>
              </a:lnSpc>
              <a:spcBef>
                <a:spcPts val="0"/>
              </a:spcBef>
              <a:spcAft>
                <a:spcPts val="0"/>
              </a:spcAft>
              <a:buClr>
                <a:srgbClr val="000000"/>
              </a:buClr>
              <a:buSzPts val="1100"/>
              <a:buFont typeface="Arial"/>
              <a:buNone/>
            </a:pPr>
            <a:r>
              <a:rPr lang="en">
                <a:solidFill>
                  <a:srgbClr val="000000"/>
                </a:solidFill>
              </a:rPr>
              <a:t>  ►  </a:t>
            </a:r>
            <a:r>
              <a:rPr lang="en" b="1">
                <a:solidFill>
                  <a:srgbClr val="000000"/>
                </a:solidFill>
              </a:rPr>
              <a:t>I</a:t>
            </a:r>
            <a:r>
              <a:rPr lang="en">
                <a:solidFill>
                  <a:srgbClr val="000000"/>
                </a:solidFill>
              </a:rPr>
              <a:t>socarboxazid  (MARPLAN)</a:t>
            </a:r>
            <a:endParaRPr>
              <a:solidFill>
                <a:srgbClr val="000000"/>
              </a:solidFill>
            </a:endParaRPr>
          </a:p>
          <a:p>
            <a:pPr marL="0" lvl="0" indent="0" algn="just" rtl="0">
              <a:lnSpc>
                <a:spcPct val="115000"/>
              </a:lnSpc>
              <a:spcBef>
                <a:spcPts val="0"/>
              </a:spcBef>
              <a:spcAft>
                <a:spcPts val="0"/>
              </a:spcAft>
              <a:buClr>
                <a:srgbClr val="000000"/>
              </a:buClr>
              <a:buSzPts val="1100"/>
              <a:buFont typeface="Arial"/>
              <a:buNone/>
            </a:pPr>
            <a:r>
              <a:rPr lang="en">
                <a:solidFill>
                  <a:srgbClr val="000000"/>
                </a:solidFill>
              </a:rPr>
              <a:t>  ►  </a:t>
            </a:r>
            <a:r>
              <a:rPr lang="en" b="1">
                <a:solidFill>
                  <a:srgbClr val="000000"/>
                </a:solidFill>
              </a:rPr>
              <a:t>P</a:t>
            </a:r>
            <a:r>
              <a:rPr lang="en">
                <a:solidFill>
                  <a:srgbClr val="000000"/>
                </a:solidFill>
              </a:rPr>
              <a:t>henelzine (NARDIL) </a:t>
            </a:r>
            <a:endParaRPr>
              <a:solidFill>
                <a:srgbClr val="000000"/>
              </a:solidFill>
            </a:endParaRPr>
          </a:p>
          <a:p>
            <a:pPr marL="0" lvl="0" indent="0" algn="just" rtl="0">
              <a:spcBef>
                <a:spcPts val="0"/>
              </a:spcBef>
              <a:spcAft>
                <a:spcPts val="0"/>
              </a:spcAft>
              <a:buClr>
                <a:srgbClr val="000000"/>
              </a:buClr>
              <a:buSzPts val="1100"/>
              <a:buFont typeface="Arial"/>
              <a:buNone/>
            </a:pPr>
            <a:endParaRPr sz="800">
              <a:solidFill>
                <a:srgbClr val="000000"/>
              </a:solidFill>
            </a:endParaRPr>
          </a:p>
        </p:txBody>
      </p:sp>
      <p:sp>
        <p:nvSpPr>
          <p:cNvPr id="17674" name="Google Shape;17674;p642"/>
          <p:cNvSpPr txBox="1"/>
          <p:nvPr/>
        </p:nvSpPr>
        <p:spPr>
          <a:xfrm>
            <a:off x="1138280" y="3566021"/>
            <a:ext cx="2022000" cy="6228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850"/>
              <a:buFont typeface="Arial"/>
              <a:buNone/>
            </a:pPr>
            <a:r>
              <a:rPr lang="en" b="0" i="0" u="none" strike="noStrike" cap="none">
                <a:solidFill>
                  <a:srgbClr val="000000"/>
                </a:solidFill>
                <a:latin typeface="Arial"/>
                <a:ea typeface="Arial"/>
                <a:cs typeface="Arial"/>
                <a:sym typeface="Arial"/>
              </a:rPr>
              <a:t>Tyramine</a:t>
            </a:r>
            <a:r>
              <a:rPr lang="en"/>
              <a:t>—“</a:t>
            </a:r>
            <a:r>
              <a:rPr lang="en" b="0" i="0" u="none" strike="noStrike" cap="none">
                <a:solidFill>
                  <a:srgbClr val="000000"/>
                </a:solidFill>
                <a:highlight>
                  <a:srgbClr val="FFFF00"/>
                </a:highlight>
                <a:latin typeface="Arial"/>
                <a:ea typeface="Arial"/>
                <a:cs typeface="Arial"/>
                <a:sym typeface="Arial"/>
              </a:rPr>
              <a:t>tire rim</a:t>
            </a:r>
            <a:r>
              <a:rPr lang="en"/>
              <a:t>”</a:t>
            </a:r>
            <a:r>
              <a:rPr lang="en" b="0" i="0" u="none" strike="noStrike" cap="none">
                <a:solidFill>
                  <a:srgbClr val="000000"/>
                </a:solidFill>
                <a:latin typeface="Arial"/>
                <a:ea typeface="Arial"/>
                <a:cs typeface="Arial"/>
                <a:sym typeface="Arial"/>
              </a:rPr>
              <a:t> </a:t>
            </a:r>
            <a:endParaRPr b="0" i="0" u="none" strike="noStrike" cap="none">
              <a:solidFill>
                <a:srgbClr val="000000"/>
              </a:solidFill>
              <a:latin typeface="Arial"/>
              <a:ea typeface="Arial"/>
              <a:cs typeface="Arial"/>
              <a:sym typeface="Arial"/>
            </a:endParaRPr>
          </a:p>
        </p:txBody>
      </p:sp>
      <p:grpSp>
        <p:nvGrpSpPr>
          <p:cNvPr id="17675" name="Google Shape;17675;p642"/>
          <p:cNvGrpSpPr/>
          <p:nvPr/>
        </p:nvGrpSpPr>
        <p:grpSpPr>
          <a:xfrm>
            <a:off x="1054021" y="4213013"/>
            <a:ext cx="2022000" cy="705220"/>
            <a:chOff x="-2263615" y="6817944"/>
            <a:chExt cx="3442289" cy="1200579"/>
          </a:xfrm>
        </p:grpSpPr>
        <p:pic>
          <p:nvPicPr>
            <p:cNvPr id="17676" name="Google Shape;17676;p642" descr="Tyramine.svg"/>
            <p:cNvPicPr preferRelativeResize="0"/>
            <p:nvPr/>
          </p:nvPicPr>
          <p:blipFill rotWithShape="1">
            <a:blip r:embed="rId3">
              <a:alphaModFix/>
            </a:blip>
            <a:srcRect/>
            <a:stretch/>
          </p:blipFill>
          <p:spPr>
            <a:xfrm>
              <a:off x="-2263615" y="6817944"/>
              <a:ext cx="3442289" cy="1200579"/>
            </a:xfrm>
            <a:prstGeom prst="rect">
              <a:avLst/>
            </a:prstGeom>
            <a:noFill/>
            <a:ln>
              <a:noFill/>
            </a:ln>
          </p:spPr>
        </p:pic>
        <p:pic>
          <p:nvPicPr>
            <p:cNvPr id="17677" name="Google Shape;17677;p642"/>
            <p:cNvPicPr preferRelativeResize="0"/>
            <p:nvPr/>
          </p:nvPicPr>
          <p:blipFill rotWithShape="1">
            <a:blip r:embed="rId4">
              <a:alphaModFix/>
            </a:blip>
            <a:srcRect/>
            <a:stretch/>
          </p:blipFill>
          <p:spPr>
            <a:xfrm>
              <a:off x="-1420882" y="7021517"/>
              <a:ext cx="801371" cy="763272"/>
            </a:xfrm>
            <a:prstGeom prst="rect">
              <a:avLst/>
            </a:prstGeom>
            <a:noFill/>
            <a:ln>
              <a:noFill/>
            </a:ln>
          </p:spPr>
        </p:pic>
      </p:grpSp>
      <p:sp>
        <p:nvSpPr>
          <p:cNvPr id="17678" name="Google Shape;17678;p642"/>
          <p:cNvSpPr txBox="1"/>
          <p:nvPr/>
        </p:nvSpPr>
        <p:spPr>
          <a:xfrm>
            <a:off x="6836197" y="4288238"/>
            <a:ext cx="2634000" cy="13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Tyramine accumulates, causing hypertensive crisis. </a:t>
            </a: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900" b="1" i="0" u="none" strike="noStrike" cap="none">
              <a:solidFill>
                <a:srgbClr val="000000"/>
              </a:solidFill>
              <a:latin typeface="Times New Roman"/>
              <a:ea typeface="Times New Roman"/>
              <a:cs typeface="Times New Roman"/>
              <a:sym typeface="Times New Roman"/>
            </a:endParaRPr>
          </a:p>
        </p:txBody>
      </p:sp>
      <p:pic>
        <p:nvPicPr>
          <p:cNvPr id="17679" name="Google Shape;17679;p642"/>
          <p:cNvPicPr preferRelativeResize="0"/>
          <p:nvPr/>
        </p:nvPicPr>
        <p:blipFill rotWithShape="1">
          <a:blip r:embed="rId5">
            <a:alphaModFix/>
          </a:blip>
          <a:srcRect/>
          <a:stretch/>
        </p:blipFill>
        <p:spPr>
          <a:xfrm>
            <a:off x="5729263" y="775604"/>
            <a:ext cx="293970" cy="481165"/>
          </a:xfrm>
          <a:prstGeom prst="rect">
            <a:avLst/>
          </a:prstGeom>
          <a:noFill/>
          <a:ln>
            <a:noFill/>
          </a:ln>
        </p:spPr>
      </p:pic>
      <p:pic>
        <p:nvPicPr>
          <p:cNvPr id="17680" name="Google Shape;17680;p642" descr="clipped result image"/>
          <p:cNvPicPr preferRelativeResize="0"/>
          <p:nvPr/>
        </p:nvPicPr>
        <p:blipFill rotWithShape="1">
          <a:blip r:embed="rId6">
            <a:alphaModFix/>
          </a:blip>
          <a:srcRect/>
          <a:stretch/>
        </p:blipFill>
        <p:spPr>
          <a:xfrm>
            <a:off x="5213907" y="176066"/>
            <a:ext cx="1334805" cy="4631611"/>
          </a:xfrm>
          <a:prstGeom prst="rect">
            <a:avLst/>
          </a:prstGeom>
          <a:noFill/>
          <a:ln>
            <a:noFill/>
          </a:ln>
        </p:spPr>
      </p:pic>
      <p:pic>
        <p:nvPicPr>
          <p:cNvPr id="17681" name="Google Shape;17681;p642"/>
          <p:cNvPicPr preferRelativeResize="0"/>
          <p:nvPr/>
        </p:nvPicPr>
        <p:blipFill rotWithShape="1">
          <a:blip r:embed="rId7">
            <a:alphaModFix/>
          </a:blip>
          <a:srcRect/>
          <a:stretch/>
        </p:blipFill>
        <p:spPr>
          <a:xfrm>
            <a:off x="5712401" y="441553"/>
            <a:ext cx="409926" cy="203511"/>
          </a:xfrm>
          <a:prstGeom prst="rect">
            <a:avLst/>
          </a:prstGeom>
          <a:noFill/>
          <a:ln>
            <a:noFill/>
          </a:ln>
        </p:spPr>
      </p:pic>
      <p:pic>
        <p:nvPicPr>
          <p:cNvPr id="17682" name="Google Shape;17682;p642"/>
          <p:cNvPicPr preferRelativeResize="0"/>
          <p:nvPr/>
        </p:nvPicPr>
        <p:blipFill rotWithShape="1">
          <a:blip r:embed="rId8">
            <a:alphaModFix/>
          </a:blip>
          <a:srcRect/>
          <a:stretch/>
        </p:blipFill>
        <p:spPr>
          <a:xfrm>
            <a:off x="5687821" y="488294"/>
            <a:ext cx="428880" cy="390145"/>
          </a:xfrm>
          <a:prstGeom prst="rect">
            <a:avLst/>
          </a:prstGeom>
          <a:noFill/>
          <a:ln>
            <a:noFill/>
          </a:ln>
        </p:spPr>
      </p:pic>
      <p:pic>
        <p:nvPicPr>
          <p:cNvPr id="17683" name="Google Shape;17683;p642" descr="Tyramine.svg"/>
          <p:cNvPicPr preferRelativeResize="0"/>
          <p:nvPr/>
        </p:nvPicPr>
        <p:blipFill rotWithShape="1">
          <a:blip r:embed="rId3">
            <a:alphaModFix/>
          </a:blip>
          <a:srcRect/>
          <a:stretch/>
        </p:blipFill>
        <p:spPr>
          <a:xfrm rot="2583682">
            <a:off x="6245250" y="4396880"/>
            <a:ext cx="595125" cy="222575"/>
          </a:xfrm>
          <a:prstGeom prst="rect">
            <a:avLst/>
          </a:prstGeom>
          <a:noFill/>
          <a:ln>
            <a:noFill/>
          </a:ln>
        </p:spPr>
      </p:pic>
      <p:pic>
        <p:nvPicPr>
          <p:cNvPr id="17684" name="Google Shape;17684;p642" descr="Tyramine.svg"/>
          <p:cNvPicPr preferRelativeResize="0"/>
          <p:nvPr/>
        </p:nvPicPr>
        <p:blipFill rotWithShape="1">
          <a:blip r:embed="rId3">
            <a:alphaModFix/>
          </a:blip>
          <a:srcRect/>
          <a:stretch/>
        </p:blipFill>
        <p:spPr>
          <a:xfrm rot="-1923577">
            <a:off x="4896335" y="4471403"/>
            <a:ext cx="560956" cy="209796"/>
          </a:xfrm>
          <a:prstGeom prst="rect">
            <a:avLst/>
          </a:prstGeom>
          <a:noFill/>
          <a:ln>
            <a:noFill/>
          </a:ln>
        </p:spPr>
      </p:pic>
      <p:pic>
        <p:nvPicPr>
          <p:cNvPr id="17685" name="Google Shape;17685;p642"/>
          <p:cNvPicPr preferRelativeResize="0"/>
          <p:nvPr/>
        </p:nvPicPr>
        <p:blipFill rotWithShape="1">
          <a:blip r:embed="rId4">
            <a:alphaModFix/>
          </a:blip>
          <a:srcRect/>
          <a:stretch/>
        </p:blipFill>
        <p:spPr>
          <a:xfrm rot="-1923568">
            <a:off x="5043891" y="4553188"/>
            <a:ext cx="130591" cy="133378"/>
          </a:xfrm>
          <a:prstGeom prst="rect">
            <a:avLst/>
          </a:prstGeom>
          <a:noFill/>
          <a:ln>
            <a:noFill/>
          </a:ln>
        </p:spPr>
      </p:pic>
      <p:pic>
        <p:nvPicPr>
          <p:cNvPr id="17686" name="Google Shape;17686;p642"/>
          <p:cNvPicPr preferRelativeResize="0"/>
          <p:nvPr/>
        </p:nvPicPr>
        <p:blipFill rotWithShape="1">
          <a:blip r:embed="rId4">
            <a:alphaModFix/>
          </a:blip>
          <a:srcRect/>
          <a:stretch/>
        </p:blipFill>
        <p:spPr>
          <a:xfrm rot="2583694">
            <a:off x="6413780" y="4376010"/>
            <a:ext cx="138547" cy="141503"/>
          </a:xfrm>
          <a:prstGeom prst="rect">
            <a:avLst/>
          </a:prstGeom>
          <a:noFill/>
          <a:ln>
            <a:noFill/>
          </a:ln>
        </p:spPr>
      </p:pic>
      <p:pic>
        <p:nvPicPr>
          <p:cNvPr id="17687" name="Google Shape;17687;p642"/>
          <p:cNvPicPr preferRelativeResize="0"/>
          <p:nvPr/>
        </p:nvPicPr>
        <p:blipFill rotWithShape="1">
          <a:blip r:embed="rId9">
            <a:alphaModFix/>
          </a:blip>
          <a:srcRect/>
          <a:stretch/>
        </p:blipFill>
        <p:spPr>
          <a:xfrm rot="629169">
            <a:off x="5594385" y="1585906"/>
            <a:ext cx="765712" cy="335836"/>
          </a:xfrm>
          <a:prstGeom prst="rect">
            <a:avLst/>
          </a:prstGeom>
          <a:noFill/>
          <a:ln>
            <a:noFill/>
          </a:ln>
        </p:spPr>
      </p:pic>
      <p:pic>
        <p:nvPicPr>
          <p:cNvPr id="17688" name="Google Shape;17688;p642"/>
          <p:cNvPicPr preferRelativeResize="0"/>
          <p:nvPr/>
        </p:nvPicPr>
        <p:blipFill rotWithShape="1">
          <a:blip r:embed="rId10">
            <a:alphaModFix/>
          </a:blip>
          <a:srcRect/>
          <a:stretch/>
        </p:blipFill>
        <p:spPr>
          <a:xfrm>
            <a:off x="5889717" y="2491718"/>
            <a:ext cx="309308" cy="212394"/>
          </a:xfrm>
          <a:prstGeom prst="rect">
            <a:avLst/>
          </a:prstGeom>
          <a:noFill/>
          <a:ln>
            <a:noFill/>
          </a:ln>
        </p:spPr>
      </p:pic>
      <p:pic>
        <p:nvPicPr>
          <p:cNvPr id="17689" name="Google Shape;17689;p642"/>
          <p:cNvPicPr preferRelativeResize="0"/>
          <p:nvPr/>
        </p:nvPicPr>
        <p:blipFill rotWithShape="1">
          <a:blip r:embed="rId11">
            <a:alphaModFix/>
          </a:blip>
          <a:srcRect/>
          <a:stretch/>
        </p:blipFill>
        <p:spPr>
          <a:xfrm>
            <a:off x="5729250" y="2463193"/>
            <a:ext cx="108251" cy="247102"/>
          </a:xfrm>
          <a:prstGeom prst="rect">
            <a:avLst/>
          </a:prstGeom>
          <a:noFill/>
          <a:ln>
            <a:noFill/>
          </a:ln>
        </p:spPr>
      </p:pic>
      <p:pic>
        <p:nvPicPr>
          <p:cNvPr id="17690" name="Google Shape;17690;p642"/>
          <p:cNvPicPr preferRelativeResize="0"/>
          <p:nvPr/>
        </p:nvPicPr>
        <p:blipFill rotWithShape="1">
          <a:blip r:embed="rId12">
            <a:alphaModFix/>
          </a:blip>
          <a:srcRect/>
          <a:stretch/>
        </p:blipFill>
        <p:spPr>
          <a:xfrm>
            <a:off x="5817443" y="2737750"/>
            <a:ext cx="133326" cy="242000"/>
          </a:xfrm>
          <a:prstGeom prst="rect">
            <a:avLst/>
          </a:prstGeom>
          <a:noFill/>
          <a:ln>
            <a:noFill/>
          </a:ln>
        </p:spPr>
      </p:pic>
      <p:pic>
        <p:nvPicPr>
          <p:cNvPr id="17691" name="Google Shape;17691;p642"/>
          <p:cNvPicPr preferRelativeResize="0"/>
          <p:nvPr/>
        </p:nvPicPr>
        <p:blipFill rotWithShape="1">
          <a:blip r:embed="rId13">
            <a:alphaModFix/>
          </a:blip>
          <a:srcRect/>
          <a:stretch/>
        </p:blipFill>
        <p:spPr>
          <a:xfrm>
            <a:off x="5636966" y="2223801"/>
            <a:ext cx="297028" cy="182174"/>
          </a:xfrm>
          <a:prstGeom prst="rect">
            <a:avLst/>
          </a:prstGeom>
          <a:noFill/>
          <a:ln>
            <a:noFill/>
          </a:ln>
        </p:spPr>
      </p:pic>
      <p:pic>
        <p:nvPicPr>
          <p:cNvPr id="17692" name="Google Shape;17692;p642"/>
          <p:cNvPicPr preferRelativeResize="0"/>
          <p:nvPr/>
        </p:nvPicPr>
        <p:blipFill rotWithShape="1">
          <a:blip r:embed="rId14">
            <a:alphaModFix/>
          </a:blip>
          <a:srcRect/>
          <a:stretch/>
        </p:blipFill>
        <p:spPr>
          <a:xfrm>
            <a:off x="5950769" y="2241820"/>
            <a:ext cx="268897" cy="187980"/>
          </a:xfrm>
          <a:prstGeom prst="rect">
            <a:avLst/>
          </a:prstGeom>
          <a:noFill/>
          <a:ln>
            <a:noFill/>
          </a:ln>
        </p:spPr>
      </p:pic>
      <p:pic>
        <p:nvPicPr>
          <p:cNvPr id="17693" name="Google Shape;17693;p642"/>
          <p:cNvPicPr preferRelativeResize="0"/>
          <p:nvPr/>
        </p:nvPicPr>
        <p:blipFill rotWithShape="1">
          <a:blip r:embed="rId15">
            <a:alphaModFix/>
          </a:blip>
          <a:srcRect/>
          <a:stretch/>
        </p:blipFill>
        <p:spPr>
          <a:xfrm rot="558398">
            <a:off x="5636966" y="1929967"/>
            <a:ext cx="608745" cy="257013"/>
          </a:xfrm>
          <a:prstGeom prst="rect">
            <a:avLst/>
          </a:prstGeom>
          <a:noFill/>
          <a:ln>
            <a:noFill/>
          </a:ln>
        </p:spPr>
      </p:pic>
      <p:pic>
        <p:nvPicPr>
          <p:cNvPr id="17694" name="Google Shape;17694;p642"/>
          <p:cNvPicPr preferRelativeResize="0"/>
          <p:nvPr/>
        </p:nvPicPr>
        <p:blipFill rotWithShape="1">
          <a:blip r:embed="rId16">
            <a:alphaModFix/>
          </a:blip>
          <a:srcRect/>
          <a:stretch/>
        </p:blipFill>
        <p:spPr>
          <a:xfrm rot="268604" flipH="1">
            <a:off x="5698256" y="1922999"/>
            <a:ext cx="493262" cy="240261"/>
          </a:xfrm>
          <a:prstGeom prst="rect">
            <a:avLst/>
          </a:prstGeom>
          <a:noFill/>
          <a:ln>
            <a:noFill/>
          </a:ln>
        </p:spPr>
      </p:pic>
      <p:pic>
        <p:nvPicPr>
          <p:cNvPr id="17695" name="Google Shape;17695;p642" descr="Imagen relacionada"/>
          <p:cNvPicPr preferRelativeResize="0"/>
          <p:nvPr/>
        </p:nvPicPr>
        <p:blipFill rotWithShape="1">
          <a:blip r:embed="rId17">
            <a:alphaModFix/>
          </a:blip>
          <a:srcRect/>
          <a:stretch/>
        </p:blipFill>
        <p:spPr>
          <a:xfrm flipH="1">
            <a:off x="5903290" y="3027273"/>
            <a:ext cx="343941" cy="304319"/>
          </a:xfrm>
          <a:prstGeom prst="rect">
            <a:avLst/>
          </a:prstGeom>
          <a:noFill/>
          <a:ln>
            <a:noFill/>
          </a:ln>
        </p:spPr>
      </p:pic>
      <p:pic>
        <p:nvPicPr>
          <p:cNvPr id="17696" name="Google Shape;17696;p642" descr="Imagen relacionada"/>
          <p:cNvPicPr preferRelativeResize="0"/>
          <p:nvPr/>
        </p:nvPicPr>
        <p:blipFill rotWithShape="1">
          <a:blip r:embed="rId17">
            <a:alphaModFix/>
          </a:blip>
          <a:srcRect/>
          <a:stretch/>
        </p:blipFill>
        <p:spPr>
          <a:xfrm flipH="1">
            <a:off x="5664571" y="3024111"/>
            <a:ext cx="343941" cy="304319"/>
          </a:xfrm>
          <a:prstGeom prst="rect">
            <a:avLst/>
          </a:prstGeom>
          <a:noFill/>
          <a:ln>
            <a:noFill/>
          </a:ln>
        </p:spPr>
      </p:pic>
      <p:sp>
        <p:nvSpPr>
          <p:cNvPr id="17697" name="Google Shape;17697;p642"/>
          <p:cNvSpPr txBox="1"/>
          <p:nvPr/>
        </p:nvSpPr>
        <p:spPr>
          <a:xfrm>
            <a:off x="6459903" y="1497550"/>
            <a:ext cx="1728000" cy="179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50"/>
              <a:buFont typeface="Arial"/>
              <a:buNone/>
            </a:pPr>
            <a:r>
              <a:rPr lang="en" b="0" i="0" u="none" strike="noStrike" cap="none">
                <a:solidFill>
                  <a:srgbClr val="000000"/>
                </a:solidFill>
                <a:latin typeface="Arial"/>
                <a:ea typeface="Arial"/>
                <a:cs typeface="Arial"/>
                <a:sym typeface="Arial"/>
              </a:rPr>
              <a:t>aged cheese</a:t>
            </a:r>
            <a:endParaRPr b="0" i="0" u="none" strike="noStrike" cap="none">
              <a:solidFill>
                <a:srgbClr val="000000"/>
              </a:solidFill>
              <a:latin typeface="Arial"/>
              <a:ea typeface="Arial"/>
              <a:cs typeface="Arial"/>
              <a:sym typeface="Arial"/>
            </a:endParaRPr>
          </a:p>
        </p:txBody>
      </p:sp>
      <p:sp>
        <p:nvSpPr>
          <p:cNvPr id="17698" name="Google Shape;17698;p642"/>
          <p:cNvSpPr txBox="1"/>
          <p:nvPr/>
        </p:nvSpPr>
        <p:spPr>
          <a:xfrm>
            <a:off x="6459903" y="1193725"/>
            <a:ext cx="1300500" cy="223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50"/>
              <a:buFont typeface="Arial"/>
              <a:buNone/>
            </a:pPr>
            <a:r>
              <a:rPr lang="en" b="0" i="0" u="sng" strike="noStrike" cap="none">
                <a:solidFill>
                  <a:srgbClr val="000000"/>
                </a:solidFill>
                <a:latin typeface="Arial"/>
                <a:ea typeface="Arial"/>
                <a:cs typeface="Arial"/>
                <a:sym typeface="Arial"/>
              </a:rPr>
              <a:t>Must not eat</a:t>
            </a:r>
            <a:r>
              <a:rPr lang="en" b="0" i="0" u="none" strike="noStrike" cap="none">
                <a:solidFill>
                  <a:srgbClr val="000000"/>
                </a:solidFill>
                <a:latin typeface="Arial"/>
                <a:ea typeface="Arial"/>
                <a:cs typeface="Arial"/>
                <a:sym typeface="Arial"/>
              </a:rPr>
              <a:t>:</a:t>
            </a:r>
            <a:endParaRPr b="0" i="0" u="none" strike="noStrike" cap="none">
              <a:solidFill>
                <a:srgbClr val="000000"/>
              </a:solidFill>
              <a:latin typeface="Arial"/>
              <a:ea typeface="Arial"/>
              <a:cs typeface="Arial"/>
              <a:sym typeface="Arial"/>
            </a:endParaRPr>
          </a:p>
        </p:txBody>
      </p:sp>
      <p:sp>
        <p:nvSpPr>
          <p:cNvPr id="17699" name="Google Shape;17699;p642"/>
          <p:cNvSpPr txBox="1"/>
          <p:nvPr/>
        </p:nvSpPr>
        <p:spPr>
          <a:xfrm>
            <a:off x="6449621" y="1831575"/>
            <a:ext cx="1496400" cy="223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50"/>
              <a:buFont typeface="Arial"/>
              <a:buNone/>
            </a:pPr>
            <a:r>
              <a:rPr lang="en" b="0" i="0" u="none" strike="noStrike" cap="none">
                <a:solidFill>
                  <a:srgbClr val="000000"/>
                </a:solidFill>
                <a:latin typeface="Arial"/>
                <a:ea typeface="Arial"/>
                <a:cs typeface="Arial"/>
                <a:sym typeface="Arial"/>
              </a:rPr>
              <a:t>cured meats</a:t>
            </a:r>
            <a:endParaRPr b="0" i="0" u="none" strike="noStrike" cap="none">
              <a:solidFill>
                <a:srgbClr val="000000"/>
              </a:solidFill>
              <a:latin typeface="Arial"/>
              <a:ea typeface="Arial"/>
              <a:cs typeface="Arial"/>
              <a:sym typeface="Arial"/>
            </a:endParaRPr>
          </a:p>
        </p:txBody>
      </p:sp>
      <p:sp>
        <p:nvSpPr>
          <p:cNvPr id="17700" name="Google Shape;17700;p642"/>
          <p:cNvSpPr txBox="1"/>
          <p:nvPr/>
        </p:nvSpPr>
        <p:spPr>
          <a:xfrm>
            <a:off x="6447551" y="2122896"/>
            <a:ext cx="1771200" cy="16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50"/>
              <a:buFont typeface="Arial"/>
              <a:buNone/>
            </a:pPr>
            <a:r>
              <a:rPr lang="en" b="0" i="0" u="none" strike="sngStrike" cap="none">
                <a:solidFill>
                  <a:srgbClr val="000000"/>
                </a:solidFill>
                <a:latin typeface="Arial"/>
                <a:ea typeface="Arial"/>
                <a:cs typeface="Arial"/>
                <a:sym typeface="Arial"/>
              </a:rPr>
              <a:t>fava beans</a:t>
            </a:r>
            <a:endParaRPr b="0" i="0" u="none" strike="sngStrike" cap="none">
              <a:solidFill>
                <a:srgbClr val="000000"/>
              </a:solidFill>
              <a:latin typeface="Arial"/>
              <a:ea typeface="Arial"/>
              <a:cs typeface="Arial"/>
              <a:sym typeface="Arial"/>
            </a:endParaRPr>
          </a:p>
        </p:txBody>
      </p:sp>
      <p:sp>
        <p:nvSpPr>
          <p:cNvPr id="17701" name="Google Shape;17701;p642"/>
          <p:cNvSpPr txBox="1"/>
          <p:nvPr/>
        </p:nvSpPr>
        <p:spPr>
          <a:xfrm>
            <a:off x="6451091" y="2654225"/>
            <a:ext cx="1638900" cy="16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50"/>
              <a:buFont typeface="Arial"/>
              <a:buNone/>
            </a:pPr>
            <a:r>
              <a:rPr lang="en" b="0" i="0" u="none" strike="sngStrike" cap="none">
                <a:solidFill>
                  <a:srgbClr val="000000"/>
                </a:solidFill>
                <a:latin typeface="Arial"/>
                <a:ea typeface="Arial"/>
                <a:cs typeface="Arial"/>
                <a:sym typeface="Arial"/>
              </a:rPr>
              <a:t>wine</a:t>
            </a:r>
            <a:endParaRPr b="0" i="0" u="none" strike="sngStrike" cap="none">
              <a:solidFill>
                <a:srgbClr val="000000"/>
              </a:solidFill>
              <a:latin typeface="Arial"/>
              <a:ea typeface="Arial"/>
              <a:cs typeface="Arial"/>
              <a:sym typeface="Arial"/>
            </a:endParaRPr>
          </a:p>
        </p:txBody>
      </p:sp>
      <p:sp>
        <p:nvSpPr>
          <p:cNvPr id="17702" name="Google Shape;17702;p642"/>
          <p:cNvSpPr txBox="1"/>
          <p:nvPr/>
        </p:nvSpPr>
        <p:spPr>
          <a:xfrm>
            <a:off x="6443922" y="2384588"/>
            <a:ext cx="1977900" cy="193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50"/>
              <a:buFont typeface="Arial"/>
              <a:buNone/>
            </a:pPr>
            <a:r>
              <a:rPr lang="en" b="0" i="0" u="none" strike="sngStrike" cap="none">
                <a:solidFill>
                  <a:srgbClr val="000000"/>
                </a:solidFill>
                <a:latin typeface="Arial"/>
                <a:ea typeface="Arial"/>
                <a:cs typeface="Arial"/>
                <a:sym typeface="Arial"/>
              </a:rPr>
              <a:t>soy sauce,</a:t>
            </a:r>
            <a:r>
              <a:rPr lang="en" strike="sngStrike"/>
              <a:t> </a:t>
            </a:r>
            <a:r>
              <a:rPr lang="en" b="0" i="0" u="none" strike="sngStrike" cap="none">
                <a:solidFill>
                  <a:srgbClr val="000000"/>
                </a:solidFill>
                <a:latin typeface="Arial"/>
                <a:ea typeface="Arial"/>
                <a:cs typeface="Arial"/>
                <a:sym typeface="Arial"/>
              </a:rPr>
              <a:t>sauerkraut</a:t>
            </a:r>
            <a:endParaRPr strike="sngStrike"/>
          </a:p>
          <a:p>
            <a:pPr marL="0" marR="0" lvl="0" indent="0" algn="l" rtl="0">
              <a:lnSpc>
                <a:spcPct val="100000"/>
              </a:lnSpc>
              <a:spcBef>
                <a:spcPts val="0"/>
              </a:spcBef>
              <a:spcAft>
                <a:spcPts val="0"/>
              </a:spcAft>
              <a:buClr>
                <a:srgbClr val="000000"/>
              </a:buClr>
              <a:buSzPts val="850"/>
              <a:buFont typeface="Arial"/>
              <a:buNone/>
            </a:pPr>
            <a:endParaRPr b="0" i="0" u="none" strike="noStrike" cap="none">
              <a:solidFill>
                <a:srgbClr val="000000"/>
              </a:solidFill>
              <a:highlight>
                <a:srgbClr val="FFFF9F"/>
              </a:highlight>
              <a:latin typeface="Arial"/>
              <a:ea typeface="Arial"/>
              <a:cs typeface="Arial"/>
              <a:sym typeface="Arial"/>
            </a:endParaRPr>
          </a:p>
        </p:txBody>
      </p:sp>
      <p:sp>
        <p:nvSpPr>
          <p:cNvPr id="17703" name="Google Shape;17703;p642"/>
          <p:cNvSpPr txBox="1"/>
          <p:nvPr/>
        </p:nvSpPr>
        <p:spPr>
          <a:xfrm>
            <a:off x="5593026" y="-97291"/>
            <a:ext cx="656400" cy="24840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0"/>
              </a:spcBef>
              <a:spcAft>
                <a:spcPts val="0"/>
              </a:spcAft>
              <a:buClr>
                <a:srgbClr val="000000"/>
              </a:buClr>
              <a:buSzPts val="850"/>
              <a:buFont typeface="Arial"/>
              <a:buNone/>
            </a:pPr>
            <a:r>
              <a:rPr lang="en"/>
              <a:t>“TIP”</a:t>
            </a:r>
            <a:endParaRPr b="0" i="0" u="none" strike="noStrike" cap="none">
              <a:solidFill>
                <a:srgbClr val="000000"/>
              </a:solidFill>
              <a:latin typeface="Arial"/>
              <a:ea typeface="Arial"/>
              <a:cs typeface="Arial"/>
              <a:sym typeface="Arial"/>
            </a:endParaRPr>
          </a:p>
        </p:txBody>
      </p:sp>
      <p:cxnSp>
        <p:nvCxnSpPr>
          <p:cNvPr id="17704" name="Google Shape;17704;p642"/>
          <p:cNvCxnSpPr/>
          <p:nvPr/>
        </p:nvCxnSpPr>
        <p:spPr>
          <a:xfrm>
            <a:off x="3160275" y="4565625"/>
            <a:ext cx="1638900" cy="0"/>
          </a:xfrm>
          <a:prstGeom prst="straightConnector1">
            <a:avLst/>
          </a:prstGeom>
          <a:noFill/>
          <a:ln w="19050" cap="flat" cmpd="sng">
            <a:solidFill>
              <a:srgbClr val="003B68"/>
            </a:solidFill>
            <a:prstDash val="solid"/>
            <a:round/>
            <a:headEnd type="none" w="med" len="med"/>
            <a:tailEnd type="triangle" w="med" len="med"/>
          </a:ln>
        </p:spPr>
      </p:cxnSp>
      <p:pic>
        <p:nvPicPr>
          <p:cNvPr id="17705" name="Google Shape;17705;p642" descr="Tyramine.svg"/>
          <p:cNvPicPr preferRelativeResize="0"/>
          <p:nvPr/>
        </p:nvPicPr>
        <p:blipFill rotWithShape="1">
          <a:blip r:embed="rId3">
            <a:alphaModFix/>
          </a:blip>
          <a:srcRect/>
          <a:stretch/>
        </p:blipFill>
        <p:spPr>
          <a:xfrm rot="-1923577">
            <a:off x="5138535" y="4661578"/>
            <a:ext cx="560956" cy="209796"/>
          </a:xfrm>
          <a:prstGeom prst="rect">
            <a:avLst/>
          </a:prstGeom>
          <a:noFill/>
          <a:ln>
            <a:noFill/>
          </a:ln>
        </p:spPr>
      </p:pic>
      <p:pic>
        <p:nvPicPr>
          <p:cNvPr id="17706" name="Google Shape;17706;p642"/>
          <p:cNvPicPr preferRelativeResize="0"/>
          <p:nvPr/>
        </p:nvPicPr>
        <p:blipFill rotWithShape="1">
          <a:blip r:embed="rId4">
            <a:alphaModFix/>
          </a:blip>
          <a:srcRect/>
          <a:stretch/>
        </p:blipFill>
        <p:spPr>
          <a:xfrm rot="-1923568">
            <a:off x="5286091" y="4743363"/>
            <a:ext cx="130591" cy="133378"/>
          </a:xfrm>
          <a:prstGeom prst="rect">
            <a:avLst/>
          </a:prstGeom>
          <a:noFill/>
          <a:ln>
            <a:noFill/>
          </a:ln>
        </p:spPr>
      </p:pic>
      <p:pic>
        <p:nvPicPr>
          <p:cNvPr id="17707" name="Google Shape;17707;p642" descr="Tyramine.svg"/>
          <p:cNvPicPr preferRelativeResize="0"/>
          <p:nvPr/>
        </p:nvPicPr>
        <p:blipFill rotWithShape="1">
          <a:blip r:embed="rId3">
            <a:alphaModFix/>
          </a:blip>
          <a:srcRect/>
          <a:stretch/>
        </p:blipFill>
        <p:spPr>
          <a:xfrm rot="-1923577">
            <a:off x="5361485" y="4800828"/>
            <a:ext cx="560956" cy="209796"/>
          </a:xfrm>
          <a:prstGeom prst="rect">
            <a:avLst/>
          </a:prstGeom>
          <a:noFill/>
          <a:ln>
            <a:noFill/>
          </a:ln>
        </p:spPr>
      </p:pic>
      <p:pic>
        <p:nvPicPr>
          <p:cNvPr id="17708" name="Google Shape;17708;p642"/>
          <p:cNvPicPr preferRelativeResize="0"/>
          <p:nvPr/>
        </p:nvPicPr>
        <p:blipFill rotWithShape="1">
          <a:blip r:embed="rId4">
            <a:alphaModFix/>
          </a:blip>
          <a:srcRect/>
          <a:stretch/>
        </p:blipFill>
        <p:spPr>
          <a:xfrm rot="-1923568">
            <a:off x="5509041" y="4882613"/>
            <a:ext cx="130591" cy="133378"/>
          </a:xfrm>
          <a:prstGeom prst="rect">
            <a:avLst/>
          </a:prstGeom>
          <a:noFill/>
          <a:ln>
            <a:noFill/>
          </a:ln>
        </p:spPr>
      </p:pic>
      <p:pic>
        <p:nvPicPr>
          <p:cNvPr id="17709" name="Google Shape;17709;p642" descr="Tyramine.svg"/>
          <p:cNvPicPr preferRelativeResize="0"/>
          <p:nvPr/>
        </p:nvPicPr>
        <p:blipFill rotWithShape="1">
          <a:blip r:embed="rId3">
            <a:alphaModFix/>
          </a:blip>
          <a:srcRect/>
          <a:stretch/>
        </p:blipFill>
        <p:spPr>
          <a:xfrm rot="2977766">
            <a:off x="6130950" y="4630405"/>
            <a:ext cx="595125" cy="222575"/>
          </a:xfrm>
          <a:prstGeom prst="rect">
            <a:avLst/>
          </a:prstGeom>
          <a:noFill/>
          <a:ln>
            <a:noFill/>
          </a:ln>
        </p:spPr>
      </p:pic>
      <p:pic>
        <p:nvPicPr>
          <p:cNvPr id="17710" name="Google Shape;17710;p642"/>
          <p:cNvPicPr preferRelativeResize="0"/>
          <p:nvPr/>
        </p:nvPicPr>
        <p:blipFill rotWithShape="1">
          <a:blip r:embed="rId4">
            <a:alphaModFix/>
          </a:blip>
          <a:srcRect/>
          <a:stretch/>
        </p:blipFill>
        <p:spPr>
          <a:xfrm rot="2977780">
            <a:off x="6306896" y="4603102"/>
            <a:ext cx="138547" cy="141503"/>
          </a:xfrm>
          <a:prstGeom prst="rect">
            <a:avLst/>
          </a:prstGeom>
          <a:noFill/>
          <a:ln>
            <a:noFill/>
          </a:ln>
        </p:spPr>
      </p:pic>
      <p:pic>
        <p:nvPicPr>
          <p:cNvPr id="17711" name="Google Shape;17711;p642" descr="Tyramine.svg"/>
          <p:cNvPicPr preferRelativeResize="0"/>
          <p:nvPr/>
        </p:nvPicPr>
        <p:blipFill rotWithShape="1">
          <a:blip r:embed="rId3">
            <a:alphaModFix/>
          </a:blip>
          <a:srcRect/>
          <a:stretch/>
        </p:blipFill>
        <p:spPr>
          <a:xfrm rot="3278655">
            <a:off x="5899387" y="4794443"/>
            <a:ext cx="595125" cy="222575"/>
          </a:xfrm>
          <a:prstGeom prst="rect">
            <a:avLst/>
          </a:prstGeom>
          <a:noFill/>
          <a:ln>
            <a:noFill/>
          </a:ln>
        </p:spPr>
      </p:pic>
      <p:pic>
        <p:nvPicPr>
          <p:cNvPr id="17712" name="Google Shape;17712;p642"/>
          <p:cNvPicPr preferRelativeResize="0"/>
          <p:nvPr/>
        </p:nvPicPr>
        <p:blipFill rotWithShape="1">
          <a:blip r:embed="rId4">
            <a:alphaModFix/>
          </a:blip>
          <a:srcRect/>
          <a:stretch/>
        </p:blipFill>
        <p:spPr>
          <a:xfrm rot="3278662">
            <a:off x="6081464" y="4762824"/>
            <a:ext cx="138547" cy="141503"/>
          </a:xfrm>
          <a:prstGeom prst="rect">
            <a:avLst/>
          </a:prstGeom>
          <a:noFill/>
          <a:ln>
            <a:noFill/>
          </a:ln>
        </p:spPr>
      </p:pic>
      <p:sp>
        <p:nvSpPr>
          <p:cNvPr id="17713" name="Google Shape;17713;p642"/>
          <p:cNvSpPr txBox="1"/>
          <p:nvPr/>
        </p:nvSpPr>
        <p:spPr>
          <a:xfrm>
            <a:off x="6451137" y="3011938"/>
            <a:ext cx="3012000" cy="584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50"/>
              <a:buFont typeface="Arial"/>
              <a:buNone/>
            </a:pPr>
            <a:r>
              <a:rPr lang="en"/>
              <a:t>Unpasteurized beer</a:t>
            </a:r>
            <a:r>
              <a:rPr lang="en" b="0" i="0" u="none" strike="noStrike" cap="none">
                <a:solidFill>
                  <a:srgbClr val="000000"/>
                </a:solidFill>
                <a:latin typeface="Arial"/>
                <a:ea typeface="Arial"/>
                <a:cs typeface="Arial"/>
                <a:sym typeface="Arial"/>
              </a:rPr>
              <a:t> </a:t>
            </a: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50"/>
              <a:buFont typeface="Arial"/>
              <a:buNone/>
            </a:pPr>
            <a:r>
              <a:rPr lang="en" sz="1200"/>
              <a:t>  </a:t>
            </a:r>
            <a:r>
              <a:rPr lang="en" sz="1200" b="0" i="0" u="none" strike="noStrike" cap="none">
                <a:solidFill>
                  <a:srgbClr val="000000"/>
                </a:solidFill>
                <a:latin typeface="Arial"/>
                <a:ea typeface="Arial"/>
                <a:cs typeface="Arial"/>
                <a:sym typeface="Arial"/>
              </a:rPr>
              <a:t>(Bottled beer is</a:t>
            </a:r>
            <a:r>
              <a:rPr lang="en" sz="1200"/>
              <a:t> usually OK, </a:t>
            </a:r>
            <a:endParaRPr sz="1200"/>
          </a:p>
          <a:p>
            <a:pPr marL="0" marR="0" lvl="0" indent="0" algn="l" rtl="0">
              <a:lnSpc>
                <a:spcPct val="100000"/>
              </a:lnSpc>
              <a:spcBef>
                <a:spcPts val="0"/>
              </a:spcBef>
              <a:spcAft>
                <a:spcPts val="0"/>
              </a:spcAft>
              <a:buClr>
                <a:srgbClr val="000000"/>
              </a:buClr>
              <a:buSzPts val="850"/>
              <a:buFont typeface="Arial"/>
              <a:buNone/>
            </a:pPr>
            <a:r>
              <a:rPr lang="en" sz="1200"/>
              <a:t>     </a:t>
            </a:r>
            <a:r>
              <a:rPr lang="en" sz="1200">
                <a:solidFill>
                  <a:srgbClr val="000000"/>
                </a:solidFill>
              </a:rPr>
              <a:t>draught beer often not OK).</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Shape 17717"/>
        <p:cNvGrpSpPr/>
        <p:nvPr/>
      </p:nvGrpSpPr>
      <p:grpSpPr>
        <a:xfrm>
          <a:off x="0" y="0"/>
          <a:ext cx="0" cy="0"/>
          <a:chOff x="0" y="0"/>
          <a:chExt cx="0" cy="0"/>
        </a:xfrm>
      </p:grpSpPr>
      <p:cxnSp>
        <p:nvCxnSpPr>
          <p:cNvPr id="17718" name="Google Shape;17718;p643"/>
          <p:cNvCxnSpPr/>
          <p:nvPr/>
        </p:nvCxnSpPr>
        <p:spPr>
          <a:xfrm rot="10800000" flipH="1">
            <a:off x="3829150" y="189950"/>
            <a:ext cx="1848900" cy="549300"/>
          </a:xfrm>
          <a:prstGeom prst="straightConnector1">
            <a:avLst/>
          </a:prstGeom>
          <a:noFill/>
          <a:ln w="19050" cap="flat" cmpd="sng">
            <a:solidFill>
              <a:srgbClr val="003B68"/>
            </a:solidFill>
            <a:prstDash val="solid"/>
            <a:round/>
            <a:headEnd type="none" w="med" len="med"/>
            <a:tailEnd type="triangle" w="med" len="med"/>
          </a:ln>
        </p:spPr>
      </p:cxnSp>
      <p:sp>
        <p:nvSpPr>
          <p:cNvPr id="17719" name="Google Shape;17719;p643"/>
          <p:cNvSpPr/>
          <p:nvPr/>
        </p:nvSpPr>
        <p:spPr>
          <a:xfrm>
            <a:off x="168200" y="103750"/>
            <a:ext cx="3751500" cy="1649400"/>
          </a:xfrm>
          <a:prstGeom prst="rect">
            <a:avLst/>
          </a:prstGeom>
          <a:solidFill>
            <a:srgbClr val="ECF2F1"/>
          </a:solidFill>
          <a:ln w="9525" cap="flat" cmpd="sng">
            <a:solidFill>
              <a:srgbClr val="003B68"/>
            </a:solidFill>
            <a:prstDash val="solid"/>
            <a:round/>
            <a:headEnd type="none" w="sm" len="sm"/>
            <a:tailEnd type="none" w="sm" len="sm"/>
          </a:ln>
        </p:spPr>
        <p:txBody>
          <a:bodyPr spcFirstLastPara="1" wrap="square" lIns="274300" tIns="91425" rIns="91425" bIns="91425" anchor="ctr" anchorCtr="0">
            <a:noAutofit/>
          </a:bodyPr>
          <a:lstStyle/>
          <a:p>
            <a:pPr marL="0" lvl="0" indent="0" algn="just" rtl="0">
              <a:spcBef>
                <a:spcPts val="0"/>
              </a:spcBef>
              <a:spcAft>
                <a:spcPts val="0"/>
              </a:spcAft>
              <a:buNone/>
            </a:pPr>
            <a:endParaRPr sz="800">
              <a:solidFill>
                <a:srgbClr val="000000"/>
              </a:solidFill>
            </a:endParaRPr>
          </a:p>
          <a:p>
            <a:pPr marL="0" lvl="0" indent="0" algn="just" rtl="0">
              <a:spcBef>
                <a:spcPts val="0"/>
              </a:spcBef>
              <a:spcAft>
                <a:spcPts val="0"/>
              </a:spcAft>
              <a:buNone/>
            </a:pPr>
            <a:r>
              <a:rPr lang="en">
                <a:solidFill>
                  <a:srgbClr val="000000"/>
                </a:solidFill>
              </a:rPr>
              <a:t>The following information applies to all of </a:t>
            </a:r>
            <a:endParaRPr>
              <a:solidFill>
                <a:srgbClr val="000000"/>
              </a:solidFill>
            </a:endParaRPr>
          </a:p>
          <a:p>
            <a:pPr marL="0" lvl="0" indent="0" algn="just" rtl="0">
              <a:spcBef>
                <a:spcPts val="0"/>
              </a:spcBef>
              <a:spcAft>
                <a:spcPts val="0"/>
              </a:spcAft>
              <a:buNone/>
            </a:pPr>
            <a:r>
              <a:rPr lang="en">
                <a:solidFill>
                  <a:srgbClr val="000000"/>
                </a:solidFill>
              </a:rPr>
              <a:t>the non-selective MAO inhibitors used for </a:t>
            </a:r>
            <a:endParaRPr>
              <a:solidFill>
                <a:srgbClr val="000000"/>
              </a:solidFill>
            </a:endParaRPr>
          </a:p>
          <a:p>
            <a:pPr marL="0" lvl="0" indent="0" algn="just" rtl="0">
              <a:spcBef>
                <a:spcPts val="0"/>
              </a:spcBef>
              <a:spcAft>
                <a:spcPts val="0"/>
              </a:spcAft>
              <a:buClr>
                <a:srgbClr val="000000"/>
              </a:buClr>
              <a:buSzPts val="850"/>
              <a:buFont typeface="Arial"/>
              <a:buNone/>
            </a:pPr>
            <a:r>
              <a:rPr lang="en">
                <a:solidFill>
                  <a:srgbClr val="000000"/>
                </a:solidFill>
              </a:rPr>
              <a:t>treatment of depression —”</a:t>
            </a:r>
            <a:r>
              <a:rPr lang="en" u="sng">
                <a:solidFill>
                  <a:srgbClr val="000000"/>
                </a:solidFill>
              </a:rPr>
              <a:t>TIP</a:t>
            </a:r>
            <a:r>
              <a:rPr lang="en">
                <a:solidFill>
                  <a:srgbClr val="000000"/>
                </a:solidFill>
              </a:rPr>
              <a:t>”</a:t>
            </a:r>
            <a:endParaRPr>
              <a:solidFill>
                <a:srgbClr val="000000"/>
              </a:solidFill>
            </a:endParaRPr>
          </a:p>
          <a:p>
            <a:pPr marL="0" lvl="0" indent="0" algn="just" rtl="0">
              <a:spcBef>
                <a:spcPts val="0"/>
              </a:spcBef>
              <a:spcAft>
                <a:spcPts val="0"/>
              </a:spcAft>
              <a:buClr>
                <a:srgbClr val="000000"/>
              </a:buClr>
              <a:buSzPts val="1100"/>
              <a:buFont typeface="Arial"/>
              <a:buNone/>
            </a:pPr>
            <a:r>
              <a:rPr lang="en" sz="1000">
                <a:solidFill>
                  <a:srgbClr val="000000"/>
                </a:solidFill>
              </a:rPr>
              <a:t>  </a:t>
            </a:r>
            <a:endParaRPr sz="1000">
              <a:solidFill>
                <a:srgbClr val="000000"/>
              </a:solidFill>
            </a:endParaRPr>
          </a:p>
          <a:p>
            <a:pPr marL="0" lvl="0" indent="0" algn="just" rtl="0">
              <a:lnSpc>
                <a:spcPct val="115000"/>
              </a:lnSpc>
              <a:spcBef>
                <a:spcPts val="0"/>
              </a:spcBef>
              <a:spcAft>
                <a:spcPts val="0"/>
              </a:spcAft>
              <a:buClr>
                <a:srgbClr val="000000"/>
              </a:buClr>
              <a:buSzPts val="1100"/>
              <a:buFont typeface="Arial"/>
              <a:buNone/>
            </a:pPr>
            <a:r>
              <a:rPr lang="en">
                <a:solidFill>
                  <a:srgbClr val="000000"/>
                </a:solidFill>
              </a:rPr>
              <a:t>  ►  </a:t>
            </a:r>
            <a:r>
              <a:rPr lang="en" b="1">
                <a:solidFill>
                  <a:srgbClr val="000000"/>
                </a:solidFill>
              </a:rPr>
              <a:t>T</a:t>
            </a:r>
            <a:r>
              <a:rPr lang="en">
                <a:solidFill>
                  <a:srgbClr val="000000"/>
                </a:solidFill>
              </a:rPr>
              <a:t>ranylcypromine  (PARNATE) </a:t>
            </a:r>
            <a:endParaRPr>
              <a:solidFill>
                <a:srgbClr val="000000"/>
              </a:solidFill>
            </a:endParaRPr>
          </a:p>
          <a:p>
            <a:pPr marL="0" lvl="0" indent="0" algn="just" rtl="0">
              <a:lnSpc>
                <a:spcPct val="115000"/>
              </a:lnSpc>
              <a:spcBef>
                <a:spcPts val="0"/>
              </a:spcBef>
              <a:spcAft>
                <a:spcPts val="0"/>
              </a:spcAft>
              <a:buClr>
                <a:srgbClr val="000000"/>
              </a:buClr>
              <a:buSzPts val="1100"/>
              <a:buFont typeface="Arial"/>
              <a:buNone/>
            </a:pPr>
            <a:r>
              <a:rPr lang="en">
                <a:solidFill>
                  <a:srgbClr val="000000"/>
                </a:solidFill>
              </a:rPr>
              <a:t>  ►  </a:t>
            </a:r>
            <a:r>
              <a:rPr lang="en" b="1">
                <a:solidFill>
                  <a:srgbClr val="000000"/>
                </a:solidFill>
              </a:rPr>
              <a:t>I</a:t>
            </a:r>
            <a:r>
              <a:rPr lang="en">
                <a:solidFill>
                  <a:srgbClr val="000000"/>
                </a:solidFill>
              </a:rPr>
              <a:t>socarboxazid  (MARPLAN)</a:t>
            </a:r>
            <a:endParaRPr>
              <a:solidFill>
                <a:srgbClr val="000000"/>
              </a:solidFill>
            </a:endParaRPr>
          </a:p>
          <a:p>
            <a:pPr marL="0" lvl="0" indent="0" algn="just" rtl="0">
              <a:lnSpc>
                <a:spcPct val="115000"/>
              </a:lnSpc>
              <a:spcBef>
                <a:spcPts val="0"/>
              </a:spcBef>
              <a:spcAft>
                <a:spcPts val="0"/>
              </a:spcAft>
              <a:buClr>
                <a:srgbClr val="000000"/>
              </a:buClr>
              <a:buSzPts val="1100"/>
              <a:buFont typeface="Arial"/>
              <a:buNone/>
            </a:pPr>
            <a:r>
              <a:rPr lang="en">
                <a:solidFill>
                  <a:srgbClr val="000000"/>
                </a:solidFill>
              </a:rPr>
              <a:t>  ►  </a:t>
            </a:r>
            <a:r>
              <a:rPr lang="en" b="1">
                <a:solidFill>
                  <a:srgbClr val="000000"/>
                </a:solidFill>
                <a:highlight>
                  <a:srgbClr val="FFFF00"/>
                </a:highlight>
              </a:rPr>
              <a:t>P</a:t>
            </a:r>
            <a:r>
              <a:rPr lang="en">
                <a:solidFill>
                  <a:srgbClr val="000000"/>
                </a:solidFill>
                <a:highlight>
                  <a:srgbClr val="FFFF00"/>
                </a:highlight>
              </a:rPr>
              <a:t>henelzine</a:t>
            </a:r>
            <a:r>
              <a:rPr lang="en">
                <a:solidFill>
                  <a:srgbClr val="000000"/>
                </a:solidFill>
              </a:rPr>
              <a:t> (NARDIL) </a:t>
            </a:r>
            <a:endParaRPr>
              <a:solidFill>
                <a:srgbClr val="000000"/>
              </a:solidFill>
            </a:endParaRPr>
          </a:p>
          <a:p>
            <a:pPr marL="0" lvl="0" indent="0" algn="just" rtl="0">
              <a:spcBef>
                <a:spcPts val="0"/>
              </a:spcBef>
              <a:spcAft>
                <a:spcPts val="0"/>
              </a:spcAft>
              <a:buClr>
                <a:srgbClr val="000000"/>
              </a:buClr>
              <a:buSzPts val="1100"/>
              <a:buFont typeface="Arial"/>
              <a:buNone/>
            </a:pPr>
            <a:endParaRPr sz="800">
              <a:solidFill>
                <a:srgbClr val="000000"/>
              </a:solidFill>
            </a:endParaRPr>
          </a:p>
        </p:txBody>
      </p:sp>
      <p:sp>
        <p:nvSpPr>
          <p:cNvPr id="17720" name="Google Shape;17720;p643"/>
          <p:cNvSpPr txBox="1"/>
          <p:nvPr/>
        </p:nvSpPr>
        <p:spPr>
          <a:xfrm>
            <a:off x="1138280" y="3566021"/>
            <a:ext cx="2022000" cy="6228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850"/>
              <a:buFont typeface="Arial"/>
              <a:buNone/>
            </a:pPr>
            <a:r>
              <a:rPr lang="en" b="0" i="0" u="none" strike="noStrike" cap="none">
                <a:solidFill>
                  <a:srgbClr val="000000"/>
                </a:solidFill>
                <a:latin typeface="Arial"/>
                <a:ea typeface="Arial"/>
                <a:cs typeface="Arial"/>
                <a:sym typeface="Arial"/>
              </a:rPr>
              <a:t>Tyramine</a:t>
            </a:r>
            <a:r>
              <a:rPr lang="en"/>
              <a:t>—“</a:t>
            </a:r>
            <a:r>
              <a:rPr lang="en" b="0" i="0" u="none" strike="noStrike" cap="none">
                <a:solidFill>
                  <a:srgbClr val="000000"/>
                </a:solidFill>
                <a:highlight>
                  <a:srgbClr val="FFFF00"/>
                </a:highlight>
                <a:latin typeface="Arial"/>
                <a:ea typeface="Arial"/>
                <a:cs typeface="Arial"/>
                <a:sym typeface="Arial"/>
              </a:rPr>
              <a:t>tire rim</a:t>
            </a:r>
            <a:r>
              <a:rPr lang="en"/>
              <a:t>”</a:t>
            </a:r>
            <a:r>
              <a:rPr lang="en" b="0" i="0" u="none" strike="noStrike" cap="none">
                <a:solidFill>
                  <a:srgbClr val="000000"/>
                </a:solidFill>
                <a:latin typeface="Arial"/>
                <a:ea typeface="Arial"/>
                <a:cs typeface="Arial"/>
                <a:sym typeface="Arial"/>
              </a:rPr>
              <a:t> </a:t>
            </a:r>
            <a:endParaRPr b="0" i="0" u="none" strike="noStrike" cap="none">
              <a:solidFill>
                <a:srgbClr val="000000"/>
              </a:solidFill>
              <a:latin typeface="Arial"/>
              <a:ea typeface="Arial"/>
              <a:cs typeface="Arial"/>
              <a:sym typeface="Arial"/>
            </a:endParaRPr>
          </a:p>
        </p:txBody>
      </p:sp>
      <p:grpSp>
        <p:nvGrpSpPr>
          <p:cNvPr id="17721" name="Google Shape;17721;p643"/>
          <p:cNvGrpSpPr/>
          <p:nvPr/>
        </p:nvGrpSpPr>
        <p:grpSpPr>
          <a:xfrm>
            <a:off x="1054021" y="4213013"/>
            <a:ext cx="2022000" cy="705220"/>
            <a:chOff x="-2263615" y="6817944"/>
            <a:chExt cx="3442289" cy="1200579"/>
          </a:xfrm>
        </p:grpSpPr>
        <p:pic>
          <p:nvPicPr>
            <p:cNvPr id="17722" name="Google Shape;17722;p643" descr="Tyramine.svg"/>
            <p:cNvPicPr preferRelativeResize="0"/>
            <p:nvPr/>
          </p:nvPicPr>
          <p:blipFill rotWithShape="1">
            <a:blip r:embed="rId3">
              <a:alphaModFix/>
            </a:blip>
            <a:srcRect/>
            <a:stretch/>
          </p:blipFill>
          <p:spPr>
            <a:xfrm>
              <a:off x="-2263615" y="6817944"/>
              <a:ext cx="3442289" cy="1200579"/>
            </a:xfrm>
            <a:prstGeom prst="rect">
              <a:avLst/>
            </a:prstGeom>
            <a:noFill/>
            <a:ln>
              <a:noFill/>
            </a:ln>
          </p:spPr>
        </p:pic>
        <p:pic>
          <p:nvPicPr>
            <p:cNvPr id="17723" name="Google Shape;17723;p643"/>
            <p:cNvPicPr preferRelativeResize="0"/>
            <p:nvPr/>
          </p:nvPicPr>
          <p:blipFill rotWithShape="1">
            <a:blip r:embed="rId4">
              <a:alphaModFix/>
            </a:blip>
            <a:srcRect/>
            <a:stretch/>
          </p:blipFill>
          <p:spPr>
            <a:xfrm>
              <a:off x="-1420882" y="7021517"/>
              <a:ext cx="801371" cy="763272"/>
            </a:xfrm>
            <a:prstGeom prst="rect">
              <a:avLst/>
            </a:prstGeom>
            <a:noFill/>
            <a:ln>
              <a:noFill/>
            </a:ln>
          </p:spPr>
        </p:pic>
      </p:grpSp>
      <p:sp>
        <p:nvSpPr>
          <p:cNvPr id="17724" name="Google Shape;17724;p643"/>
          <p:cNvSpPr txBox="1"/>
          <p:nvPr/>
        </p:nvSpPr>
        <p:spPr>
          <a:xfrm>
            <a:off x="6836197" y="4288238"/>
            <a:ext cx="2634000" cy="13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Tyramine accumulates, causing hypertensive crisis. </a:t>
            </a: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900" b="1" i="0" u="none" strike="noStrike" cap="none">
              <a:solidFill>
                <a:srgbClr val="000000"/>
              </a:solidFill>
              <a:latin typeface="Times New Roman"/>
              <a:ea typeface="Times New Roman"/>
              <a:cs typeface="Times New Roman"/>
              <a:sym typeface="Times New Roman"/>
            </a:endParaRPr>
          </a:p>
        </p:txBody>
      </p:sp>
      <p:pic>
        <p:nvPicPr>
          <p:cNvPr id="17725" name="Google Shape;17725;p643"/>
          <p:cNvPicPr preferRelativeResize="0"/>
          <p:nvPr/>
        </p:nvPicPr>
        <p:blipFill rotWithShape="1">
          <a:blip r:embed="rId5">
            <a:alphaModFix/>
          </a:blip>
          <a:srcRect/>
          <a:stretch/>
        </p:blipFill>
        <p:spPr>
          <a:xfrm>
            <a:off x="5729263" y="775604"/>
            <a:ext cx="293970" cy="481165"/>
          </a:xfrm>
          <a:prstGeom prst="rect">
            <a:avLst/>
          </a:prstGeom>
          <a:noFill/>
          <a:ln>
            <a:noFill/>
          </a:ln>
        </p:spPr>
      </p:pic>
      <p:pic>
        <p:nvPicPr>
          <p:cNvPr id="17726" name="Google Shape;17726;p643" descr="clipped result image"/>
          <p:cNvPicPr preferRelativeResize="0"/>
          <p:nvPr/>
        </p:nvPicPr>
        <p:blipFill rotWithShape="1">
          <a:blip r:embed="rId6">
            <a:alphaModFix/>
          </a:blip>
          <a:srcRect/>
          <a:stretch/>
        </p:blipFill>
        <p:spPr>
          <a:xfrm>
            <a:off x="5213907" y="176066"/>
            <a:ext cx="1334805" cy="4631611"/>
          </a:xfrm>
          <a:prstGeom prst="rect">
            <a:avLst/>
          </a:prstGeom>
          <a:noFill/>
          <a:ln>
            <a:noFill/>
          </a:ln>
        </p:spPr>
      </p:pic>
      <p:pic>
        <p:nvPicPr>
          <p:cNvPr id="17727" name="Google Shape;17727;p643"/>
          <p:cNvPicPr preferRelativeResize="0"/>
          <p:nvPr/>
        </p:nvPicPr>
        <p:blipFill rotWithShape="1">
          <a:blip r:embed="rId7">
            <a:alphaModFix/>
          </a:blip>
          <a:srcRect/>
          <a:stretch/>
        </p:blipFill>
        <p:spPr>
          <a:xfrm>
            <a:off x="5712401" y="441553"/>
            <a:ext cx="409926" cy="203511"/>
          </a:xfrm>
          <a:prstGeom prst="rect">
            <a:avLst/>
          </a:prstGeom>
          <a:noFill/>
          <a:ln>
            <a:noFill/>
          </a:ln>
        </p:spPr>
      </p:pic>
      <p:pic>
        <p:nvPicPr>
          <p:cNvPr id="17728" name="Google Shape;17728;p643"/>
          <p:cNvPicPr preferRelativeResize="0"/>
          <p:nvPr/>
        </p:nvPicPr>
        <p:blipFill rotWithShape="1">
          <a:blip r:embed="rId8">
            <a:alphaModFix/>
          </a:blip>
          <a:srcRect/>
          <a:stretch/>
        </p:blipFill>
        <p:spPr>
          <a:xfrm>
            <a:off x="5687821" y="488294"/>
            <a:ext cx="428880" cy="390145"/>
          </a:xfrm>
          <a:prstGeom prst="rect">
            <a:avLst/>
          </a:prstGeom>
          <a:noFill/>
          <a:ln>
            <a:noFill/>
          </a:ln>
        </p:spPr>
      </p:pic>
      <p:pic>
        <p:nvPicPr>
          <p:cNvPr id="17729" name="Google Shape;17729;p643" descr="Tyramine.svg"/>
          <p:cNvPicPr preferRelativeResize="0"/>
          <p:nvPr/>
        </p:nvPicPr>
        <p:blipFill rotWithShape="1">
          <a:blip r:embed="rId3">
            <a:alphaModFix/>
          </a:blip>
          <a:srcRect/>
          <a:stretch/>
        </p:blipFill>
        <p:spPr>
          <a:xfrm rot="2583682">
            <a:off x="6245250" y="4396880"/>
            <a:ext cx="595125" cy="222575"/>
          </a:xfrm>
          <a:prstGeom prst="rect">
            <a:avLst/>
          </a:prstGeom>
          <a:noFill/>
          <a:ln>
            <a:noFill/>
          </a:ln>
        </p:spPr>
      </p:pic>
      <p:pic>
        <p:nvPicPr>
          <p:cNvPr id="17730" name="Google Shape;17730;p643" descr="Tyramine.svg"/>
          <p:cNvPicPr preferRelativeResize="0"/>
          <p:nvPr/>
        </p:nvPicPr>
        <p:blipFill rotWithShape="1">
          <a:blip r:embed="rId3">
            <a:alphaModFix/>
          </a:blip>
          <a:srcRect/>
          <a:stretch/>
        </p:blipFill>
        <p:spPr>
          <a:xfrm rot="-1923577">
            <a:off x="4896335" y="4471403"/>
            <a:ext cx="560956" cy="209796"/>
          </a:xfrm>
          <a:prstGeom prst="rect">
            <a:avLst/>
          </a:prstGeom>
          <a:noFill/>
          <a:ln>
            <a:noFill/>
          </a:ln>
        </p:spPr>
      </p:pic>
      <p:pic>
        <p:nvPicPr>
          <p:cNvPr id="17731" name="Google Shape;17731;p643"/>
          <p:cNvPicPr preferRelativeResize="0"/>
          <p:nvPr/>
        </p:nvPicPr>
        <p:blipFill rotWithShape="1">
          <a:blip r:embed="rId4">
            <a:alphaModFix/>
          </a:blip>
          <a:srcRect/>
          <a:stretch/>
        </p:blipFill>
        <p:spPr>
          <a:xfrm rot="-1923568">
            <a:off x="5043891" y="4553188"/>
            <a:ext cx="130591" cy="133378"/>
          </a:xfrm>
          <a:prstGeom prst="rect">
            <a:avLst/>
          </a:prstGeom>
          <a:noFill/>
          <a:ln>
            <a:noFill/>
          </a:ln>
        </p:spPr>
      </p:pic>
      <p:pic>
        <p:nvPicPr>
          <p:cNvPr id="17732" name="Google Shape;17732;p643"/>
          <p:cNvPicPr preferRelativeResize="0"/>
          <p:nvPr/>
        </p:nvPicPr>
        <p:blipFill rotWithShape="1">
          <a:blip r:embed="rId4">
            <a:alphaModFix/>
          </a:blip>
          <a:srcRect/>
          <a:stretch/>
        </p:blipFill>
        <p:spPr>
          <a:xfrm rot="2583694">
            <a:off x="6413780" y="4376010"/>
            <a:ext cx="138547" cy="141503"/>
          </a:xfrm>
          <a:prstGeom prst="rect">
            <a:avLst/>
          </a:prstGeom>
          <a:noFill/>
          <a:ln>
            <a:noFill/>
          </a:ln>
        </p:spPr>
      </p:pic>
      <p:pic>
        <p:nvPicPr>
          <p:cNvPr id="17733" name="Google Shape;17733;p643"/>
          <p:cNvPicPr preferRelativeResize="0"/>
          <p:nvPr/>
        </p:nvPicPr>
        <p:blipFill rotWithShape="1">
          <a:blip r:embed="rId9">
            <a:alphaModFix/>
          </a:blip>
          <a:srcRect/>
          <a:stretch/>
        </p:blipFill>
        <p:spPr>
          <a:xfrm rot="629169">
            <a:off x="5594385" y="1585906"/>
            <a:ext cx="765712" cy="335836"/>
          </a:xfrm>
          <a:prstGeom prst="rect">
            <a:avLst/>
          </a:prstGeom>
          <a:noFill/>
          <a:ln>
            <a:noFill/>
          </a:ln>
        </p:spPr>
      </p:pic>
      <p:pic>
        <p:nvPicPr>
          <p:cNvPr id="17734" name="Google Shape;17734;p643"/>
          <p:cNvPicPr preferRelativeResize="0"/>
          <p:nvPr/>
        </p:nvPicPr>
        <p:blipFill rotWithShape="1">
          <a:blip r:embed="rId10">
            <a:alphaModFix/>
          </a:blip>
          <a:srcRect/>
          <a:stretch/>
        </p:blipFill>
        <p:spPr>
          <a:xfrm>
            <a:off x="5889717" y="2491718"/>
            <a:ext cx="309308" cy="212394"/>
          </a:xfrm>
          <a:prstGeom prst="rect">
            <a:avLst/>
          </a:prstGeom>
          <a:noFill/>
          <a:ln>
            <a:noFill/>
          </a:ln>
        </p:spPr>
      </p:pic>
      <p:pic>
        <p:nvPicPr>
          <p:cNvPr id="17735" name="Google Shape;17735;p643"/>
          <p:cNvPicPr preferRelativeResize="0"/>
          <p:nvPr/>
        </p:nvPicPr>
        <p:blipFill rotWithShape="1">
          <a:blip r:embed="rId11">
            <a:alphaModFix/>
          </a:blip>
          <a:srcRect/>
          <a:stretch/>
        </p:blipFill>
        <p:spPr>
          <a:xfrm>
            <a:off x="5729250" y="2463193"/>
            <a:ext cx="108251" cy="247102"/>
          </a:xfrm>
          <a:prstGeom prst="rect">
            <a:avLst/>
          </a:prstGeom>
          <a:noFill/>
          <a:ln>
            <a:noFill/>
          </a:ln>
        </p:spPr>
      </p:pic>
      <p:pic>
        <p:nvPicPr>
          <p:cNvPr id="17736" name="Google Shape;17736;p643"/>
          <p:cNvPicPr preferRelativeResize="0"/>
          <p:nvPr/>
        </p:nvPicPr>
        <p:blipFill rotWithShape="1">
          <a:blip r:embed="rId12">
            <a:alphaModFix/>
          </a:blip>
          <a:srcRect/>
          <a:stretch/>
        </p:blipFill>
        <p:spPr>
          <a:xfrm>
            <a:off x="5817443" y="2737750"/>
            <a:ext cx="133326" cy="242000"/>
          </a:xfrm>
          <a:prstGeom prst="rect">
            <a:avLst/>
          </a:prstGeom>
          <a:noFill/>
          <a:ln>
            <a:noFill/>
          </a:ln>
        </p:spPr>
      </p:pic>
      <p:pic>
        <p:nvPicPr>
          <p:cNvPr id="17737" name="Google Shape;17737;p643"/>
          <p:cNvPicPr preferRelativeResize="0"/>
          <p:nvPr/>
        </p:nvPicPr>
        <p:blipFill rotWithShape="1">
          <a:blip r:embed="rId13">
            <a:alphaModFix/>
          </a:blip>
          <a:srcRect/>
          <a:stretch/>
        </p:blipFill>
        <p:spPr>
          <a:xfrm>
            <a:off x="5636966" y="2223801"/>
            <a:ext cx="297028" cy="182174"/>
          </a:xfrm>
          <a:prstGeom prst="rect">
            <a:avLst/>
          </a:prstGeom>
          <a:noFill/>
          <a:ln>
            <a:noFill/>
          </a:ln>
        </p:spPr>
      </p:pic>
      <p:pic>
        <p:nvPicPr>
          <p:cNvPr id="17738" name="Google Shape;17738;p643"/>
          <p:cNvPicPr preferRelativeResize="0"/>
          <p:nvPr/>
        </p:nvPicPr>
        <p:blipFill rotWithShape="1">
          <a:blip r:embed="rId14">
            <a:alphaModFix/>
          </a:blip>
          <a:srcRect/>
          <a:stretch/>
        </p:blipFill>
        <p:spPr>
          <a:xfrm>
            <a:off x="5950769" y="2241820"/>
            <a:ext cx="268897" cy="187980"/>
          </a:xfrm>
          <a:prstGeom prst="rect">
            <a:avLst/>
          </a:prstGeom>
          <a:noFill/>
          <a:ln>
            <a:noFill/>
          </a:ln>
        </p:spPr>
      </p:pic>
      <p:pic>
        <p:nvPicPr>
          <p:cNvPr id="17739" name="Google Shape;17739;p643"/>
          <p:cNvPicPr preferRelativeResize="0"/>
          <p:nvPr/>
        </p:nvPicPr>
        <p:blipFill rotWithShape="1">
          <a:blip r:embed="rId15">
            <a:alphaModFix/>
          </a:blip>
          <a:srcRect/>
          <a:stretch/>
        </p:blipFill>
        <p:spPr>
          <a:xfrm rot="558398">
            <a:off x="5636966" y="1929967"/>
            <a:ext cx="608745" cy="257013"/>
          </a:xfrm>
          <a:prstGeom prst="rect">
            <a:avLst/>
          </a:prstGeom>
          <a:noFill/>
          <a:ln>
            <a:noFill/>
          </a:ln>
        </p:spPr>
      </p:pic>
      <p:pic>
        <p:nvPicPr>
          <p:cNvPr id="17740" name="Google Shape;17740;p643"/>
          <p:cNvPicPr preferRelativeResize="0"/>
          <p:nvPr/>
        </p:nvPicPr>
        <p:blipFill rotWithShape="1">
          <a:blip r:embed="rId16">
            <a:alphaModFix/>
          </a:blip>
          <a:srcRect/>
          <a:stretch/>
        </p:blipFill>
        <p:spPr>
          <a:xfrm rot="268604" flipH="1">
            <a:off x="5698256" y="1922999"/>
            <a:ext cx="493262" cy="240261"/>
          </a:xfrm>
          <a:prstGeom prst="rect">
            <a:avLst/>
          </a:prstGeom>
          <a:noFill/>
          <a:ln>
            <a:noFill/>
          </a:ln>
        </p:spPr>
      </p:pic>
      <p:pic>
        <p:nvPicPr>
          <p:cNvPr id="17741" name="Google Shape;17741;p643" descr="Imagen relacionada"/>
          <p:cNvPicPr preferRelativeResize="0"/>
          <p:nvPr/>
        </p:nvPicPr>
        <p:blipFill rotWithShape="1">
          <a:blip r:embed="rId17">
            <a:alphaModFix/>
          </a:blip>
          <a:srcRect/>
          <a:stretch/>
        </p:blipFill>
        <p:spPr>
          <a:xfrm flipH="1">
            <a:off x="5903290" y="3027273"/>
            <a:ext cx="343941" cy="304319"/>
          </a:xfrm>
          <a:prstGeom prst="rect">
            <a:avLst/>
          </a:prstGeom>
          <a:noFill/>
          <a:ln>
            <a:noFill/>
          </a:ln>
        </p:spPr>
      </p:pic>
      <p:pic>
        <p:nvPicPr>
          <p:cNvPr id="17742" name="Google Shape;17742;p643" descr="Imagen relacionada"/>
          <p:cNvPicPr preferRelativeResize="0"/>
          <p:nvPr/>
        </p:nvPicPr>
        <p:blipFill rotWithShape="1">
          <a:blip r:embed="rId17">
            <a:alphaModFix/>
          </a:blip>
          <a:srcRect/>
          <a:stretch/>
        </p:blipFill>
        <p:spPr>
          <a:xfrm flipH="1">
            <a:off x="5664571" y="3024111"/>
            <a:ext cx="343941" cy="304319"/>
          </a:xfrm>
          <a:prstGeom prst="rect">
            <a:avLst/>
          </a:prstGeom>
          <a:noFill/>
          <a:ln>
            <a:noFill/>
          </a:ln>
        </p:spPr>
      </p:pic>
      <p:sp>
        <p:nvSpPr>
          <p:cNvPr id="17743" name="Google Shape;17743;p643"/>
          <p:cNvSpPr txBox="1"/>
          <p:nvPr/>
        </p:nvSpPr>
        <p:spPr>
          <a:xfrm>
            <a:off x="6459903" y="1497550"/>
            <a:ext cx="1728000" cy="179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50"/>
              <a:buFont typeface="Arial"/>
              <a:buNone/>
            </a:pPr>
            <a:r>
              <a:rPr lang="en" b="0" i="0" u="none" strike="noStrike" cap="none">
                <a:solidFill>
                  <a:srgbClr val="000000"/>
                </a:solidFill>
                <a:latin typeface="Arial"/>
                <a:ea typeface="Arial"/>
                <a:cs typeface="Arial"/>
                <a:sym typeface="Arial"/>
              </a:rPr>
              <a:t>aged cheese</a:t>
            </a:r>
            <a:endParaRPr b="0" i="0" u="none" strike="noStrike" cap="none">
              <a:solidFill>
                <a:srgbClr val="000000"/>
              </a:solidFill>
              <a:latin typeface="Arial"/>
              <a:ea typeface="Arial"/>
              <a:cs typeface="Arial"/>
              <a:sym typeface="Arial"/>
            </a:endParaRPr>
          </a:p>
        </p:txBody>
      </p:sp>
      <p:sp>
        <p:nvSpPr>
          <p:cNvPr id="17744" name="Google Shape;17744;p643"/>
          <p:cNvSpPr txBox="1"/>
          <p:nvPr/>
        </p:nvSpPr>
        <p:spPr>
          <a:xfrm>
            <a:off x="6459903" y="1193725"/>
            <a:ext cx="1300500" cy="223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50"/>
              <a:buFont typeface="Arial"/>
              <a:buNone/>
            </a:pPr>
            <a:r>
              <a:rPr lang="en" b="0" i="0" u="sng" strike="noStrike" cap="none">
                <a:solidFill>
                  <a:srgbClr val="000000"/>
                </a:solidFill>
                <a:latin typeface="Arial"/>
                <a:ea typeface="Arial"/>
                <a:cs typeface="Arial"/>
                <a:sym typeface="Arial"/>
              </a:rPr>
              <a:t>Must not eat</a:t>
            </a:r>
            <a:r>
              <a:rPr lang="en" b="0" i="0" u="none" strike="noStrike" cap="none">
                <a:solidFill>
                  <a:srgbClr val="000000"/>
                </a:solidFill>
                <a:latin typeface="Arial"/>
                <a:ea typeface="Arial"/>
                <a:cs typeface="Arial"/>
                <a:sym typeface="Arial"/>
              </a:rPr>
              <a:t>:</a:t>
            </a:r>
            <a:endParaRPr b="0" i="0" u="none" strike="noStrike" cap="none">
              <a:solidFill>
                <a:srgbClr val="000000"/>
              </a:solidFill>
              <a:latin typeface="Arial"/>
              <a:ea typeface="Arial"/>
              <a:cs typeface="Arial"/>
              <a:sym typeface="Arial"/>
            </a:endParaRPr>
          </a:p>
        </p:txBody>
      </p:sp>
      <p:sp>
        <p:nvSpPr>
          <p:cNvPr id="17745" name="Google Shape;17745;p643"/>
          <p:cNvSpPr txBox="1"/>
          <p:nvPr/>
        </p:nvSpPr>
        <p:spPr>
          <a:xfrm>
            <a:off x="6449621" y="1831575"/>
            <a:ext cx="1496400" cy="223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50"/>
              <a:buFont typeface="Arial"/>
              <a:buNone/>
            </a:pPr>
            <a:r>
              <a:rPr lang="en" b="0" i="0" u="none" strike="noStrike" cap="none">
                <a:solidFill>
                  <a:srgbClr val="000000"/>
                </a:solidFill>
                <a:latin typeface="Arial"/>
                <a:ea typeface="Arial"/>
                <a:cs typeface="Arial"/>
                <a:sym typeface="Arial"/>
              </a:rPr>
              <a:t>cured meats</a:t>
            </a:r>
            <a:endParaRPr b="0" i="0" u="none" strike="noStrike" cap="none">
              <a:solidFill>
                <a:srgbClr val="000000"/>
              </a:solidFill>
              <a:latin typeface="Arial"/>
              <a:ea typeface="Arial"/>
              <a:cs typeface="Arial"/>
              <a:sym typeface="Arial"/>
            </a:endParaRPr>
          </a:p>
        </p:txBody>
      </p:sp>
      <p:sp>
        <p:nvSpPr>
          <p:cNvPr id="17746" name="Google Shape;17746;p643"/>
          <p:cNvSpPr txBox="1"/>
          <p:nvPr/>
        </p:nvSpPr>
        <p:spPr>
          <a:xfrm>
            <a:off x="6447551" y="2122896"/>
            <a:ext cx="1771200" cy="16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50"/>
              <a:buFont typeface="Arial"/>
              <a:buNone/>
            </a:pPr>
            <a:r>
              <a:rPr lang="en" b="0" i="0" u="none" strike="sngStrike" cap="none">
                <a:solidFill>
                  <a:srgbClr val="000000"/>
                </a:solidFill>
                <a:latin typeface="Arial"/>
                <a:ea typeface="Arial"/>
                <a:cs typeface="Arial"/>
                <a:sym typeface="Arial"/>
              </a:rPr>
              <a:t>fava beans</a:t>
            </a:r>
            <a:endParaRPr b="0" i="0" u="none" strike="sngStrike" cap="none">
              <a:solidFill>
                <a:srgbClr val="000000"/>
              </a:solidFill>
              <a:latin typeface="Arial"/>
              <a:ea typeface="Arial"/>
              <a:cs typeface="Arial"/>
              <a:sym typeface="Arial"/>
            </a:endParaRPr>
          </a:p>
        </p:txBody>
      </p:sp>
      <p:sp>
        <p:nvSpPr>
          <p:cNvPr id="17747" name="Google Shape;17747;p643"/>
          <p:cNvSpPr txBox="1"/>
          <p:nvPr/>
        </p:nvSpPr>
        <p:spPr>
          <a:xfrm>
            <a:off x="6451091" y="2654225"/>
            <a:ext cx="1638900" cy="16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50"/>
              <a:buFont typeface="Arial"/>
              <a:buNone/>
            </a:pPr>
            <a:r>
              <a:rPr lang="en" b="0" i="0" u="none" strike="sngStrike" cap="none">
                <a:solidFill>
                  <a:srgbClr val="000000"/>
                </a:solidFill>
                <a:latin typeface="Arial"/>
                <a:ea typeface="Arial"/>
                <a:cs typeface="Arial"/>
                <a:sym typeface="Arial"/>
              </a:rPr>
              <a:t>wine</a:t>
            </a:r>
            <a:endParaRPr b="0" i="0" u="none" strike="sngStrike" cap="none">
              <a:solidFill>
                <a:srgbClr val="000000"/>
              </a:solidFill>
              <a:latin typeface="Arial"/>
              <a:ea typeface="Arial"/>
              <a:cs typeface="Arial"/>
              <a:sym typeface="Arial"/>
            </a:endParaRPr>
          </a:p>
        </p:txBody>
      </p:sp>
      <p:sp>
        <p:nvSpPr>
          <p:cNvPr id="17748" name="Google Shape;17748;p643"/>
          <p:cNvSpPr txBox="1"/>
          <p:nvPr/>
        </p:nvSpPr>
        <p:spPr>
          <a:xfrm>
            <a:off x="6443922" y="2384588"/>
            <a:ext cx="1977900" cy="193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50"/>
              <a:buFont typeface="Arial"/>
              <a:buNone/>
            </a:pPr>
            <a:r>
              <a:rPr lang="en" b="0" i="0" u="none" strike="sngStrike" cap="none">
                <a:solidFill>
                  <a:srgbClr val="000000"/>
                </a:solidFill>
                <a:latin typeface="Arial"/>
                <a:ea typeface="Arial"/>
                <a:cs typeface="Arial"/>
                <a:sym typeface="Arial"/>
              </a:rPr>
              <a:t>soy sauce,</a:t>
            </a:r>
            <a:r>
              <a:rPr lang="en" strike="sngStrike"/>
              <a:t> </a:t>
            </a:r>
            <a:r>
              <a:rPr lang="en" b="0" i="0" u="none" strike="sngStrike" cap="none">
                <a:solidFill>
                  <a:srgbClr val="000000"/>
                </a:solidFill>
                <a:latin typeface="Arial"/>
                <a:ea typeface="Arial"/>
                <a:cs typeface="Arial"/>
                <a:sym typeface="Arial"/>
              </a:rPr>
              <a:t>sauerkraut</a:t>
            </a:r>
            <a:endParaRPr strike="sngStrike"/>
          </a:p>
          <a:p>
            <a:pPr marL="0" marR="0" lvl="0" indent="0" algn="l" rtl="0">
              <a:lnSpc>
                <a:spcPct val="100000"/>
              </a:lnSpc>
              <a:spcBef>
                <a:spcPts val="0"/>
              </a:spcBef>
              <a:spcAft>
                <a:spcPts val="0"/>
              </a:spcAft>
              <a:buClr>
                <a:srgbClr val="000000"/>
              </a:buClr>
              <a:buSzPts val="850"/>
              <a:buFont typeface="Arial"/>
              <a:buNone/>
            </a:pPr>
            <a:endParaRPr b="0" i="0" u="none" strike="noStrike" cap="none">
              <a:solidFill>
                <a:srgbClr val="000000"/>
              </a:solidFill>
              <a:highlight>
                <a:srgbClr val="FFFF9F"/>
              </a:highlight>
              <a:latin typeface="Arial"/>
              <a:ea typeface="Arial"/>
              <a:cs typeface="Arial"/>
              <a:sym typeface="Arial"/>
            </a:endParaRPr>
          </a:p>
        </p:txBody>
      </p:sp>
      <p:sp>
        <p:nvSpPr>
          <p:cNvPr id="17749" name="Google Shape;17749;p643"/>
          <p:cNvSpPr txBox="1"/>
          <p:nvPr/>
        </p:nvSpPr>
        <p:spPr>
          <a:xfrm>
            <a:off x="5593026" y="-97291"/>
            <a:ext cx="656400" cy="24840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0"/>
              </a:spcBef>
              <a:spcAft>
                <a:spcPts val="0"/>
              </a:spcAft>
              <a:buClr>
                <a:srgbClr val="000000"/>
              </a:buClr>
              <a:buSzPts val="850"/>
              <a:buFont typeface="Arial"/>
              <a:buNone/>
            </a:pPr>
            <a:r>
              <a:rPr lang="en"/>
              <a:t>“TIP”</a:t>
            </a:r>
            <a:endParaRPr b="0" i="0" u="none" strike="noStrike" cap="none">
              <a:solidFill>
                <a:srgbClr val="000000"/>
              </a:solidFill>
              <a:latin typeface="Arial"/>
              <a:ea typeface="Arial"/>
              <a:cs typeface="Arial"/>
              <a:sym typeface="Arial"/>
            </a:endParaRPr>
          </a:p>
        </p:txBody>
      </p:sp>
      <p:cxnSp>
        <p:nvCxnSpPr>
          <p:cNvPr id="17750" name="Google Shape;17750;p643"/>
          <p:cNvCxnSpPr/>
          <p:nvPr/>
        </p:nvCxnSpPr>
        <p:spPr>
          <a:xfrm>
            <a:off x="3160275" y="4565625"/>
            <a:ext cx="1638900" cy="0"/>
          </a:xfrm>
          <a:prstGeom prst="straightConnector1">
            <a:avLst/>
          </a:prstGeom>
          <a:noFill/>
          <a:ln w="19050" cap="flat" cmpd="sng">
            <a:solidFill>
              <a:srgbClr val="003B68"/>
            </a:solidFill>
            <a:prstDash val="solid"/>
            <a:round/>
            <a:headEnd type="none" w="med" len="med"/>
            <a:tailEnd type="triangle" w="med" len="med"/>
          </a:ln>
        </p:spPr>
      </p:cxnSp>
      <p:pic>
        <p:nvPicPr>
          <p:cNvPr id="17751" name="Google Shape;17751;p643" descr="Tyramine.svg"/>
          <p:cNvPicPr preferRelativeResize="0"/>
          <p:nvPr/>
        </p:nvPicPr>
        <p:blipFill rotWithShape="1">
          <a:blip r:embed="rId3">
            <a:alphaModFix/>
          </a:blip>
          <a:srcRect/>
          <a:stretch/>
        </p:blipFill>
        <p:spPr>
          <a:xfrm rot="-1923577">
            <a:off x="5138535" y="4661578"/>
            <a:ext cx="560956" cy="209796"/>
          </a:xfrm>
          <a:prstGeom prst="rect">
            <a:avLst/>
          </a:prstGeom>
          <a:noFill/>
          <a:ln>
            <a:noFill/>
          </a:ln>
        </p:spPr>
      </p:pic>
      <p:pic>
        <p:nvPicPr>
          <p:cNvPr id="17752" name="Google Shape;17752;p643"/>
          <p:cNvPicPr preferRelativeResize="0"/>
          <p:nvPr/>
        </p:nvPicPr>
        <p:blipFill rotWithShape="1">
          <a:blip r:embed="rId4">
            <a:alphaModFix/>
          </a:blip>
          <a:srcRect/>
          <a:stretch/>
        </p:blipFill>
        <p:spPr>
          <a:xfrm rot="-1923568">
            <a:off x="5286091" y="4743363"/>
            <a:ext cx="130591" cy="133378"/>
          </a:xfrm>
          <a:prstGeom prst="rect">
            <a:avLst/>
          </a:prstGeom>
          <a:noFill/>
          <a:ln>
            <a:noFill/>
          </a:ln>
        </p:spPr>
      </p:pic>
      <p:pic>
        <p:nvPicPr>
          <p:cNvPr id="17753" name="Google Shape;17753;p643" descr="Tyramine.svg"/>
          <p:cNvPicPr preferRelativeResize="0"/>
          <p:nvPr/>
        </p:nvPicPr>
        <p:blipFill rotWithShape="1">
          <a:blip r:embed="rId3">
            <a:alphaModFix/>
          </a:blip>
          <a:srcRect/>
          <a:stretch/>
        </p:blipFill>
        <p:spPr>
          <a:xfrm rot="-1923577">
            <a:off x="5361485" y="4800828"/>
            <a:ext cx="560956" cy="209796"/>
          </a:xfrm>
          <a:prstGeom prst="rect">
            <a:avLst/>
          </a:prstGeom>
          <a:noFill/>
          <a:ln>
            <a:noFill/>
          </a:ln>
        </p:spPr>
      </p:pic>
      <p:pic>
        <p:nvPicPr>
          <p:cNvPr id="17754" name="Google Shape;17754;p643"/>
          <p:cNvPicPr preferRelativeResize="0"/>
          <p:nvPr/>
        </p:nvPicPr>
        <p:blipFill rotWithShape="1">
          <a:blip r:embed="rId4">
            <a:alphaModFix/>
          </a:blip>
          <a:srcRect/>
          <a:stretch/>
        </p:blipFill>
        <p:spPr>
          <a:xfrm rot="-1923568">
            <a:off x="5509041" y="4882613"/>
            <a:ext cx="130591" cy="133378"/>
          </a:xfrm>
          <a:prstGeom prst="rect">
            <a:avLst/>
          </a:prstGeom>
          <a:noFill/>
          <a:ln>
            <a:noFill/>
          </a:ln>
        </p:spPr>
      </p:pic>
      <p:pic>
        <p:nvPicPr>
          <p:cNvPr id="17755" name="Google Shape;17755;p643" descr="Tyramine.svg"/>
          <p:cNvPicPr preferRelativeResize="0"/>
          <p:nvPr/>
        </p:nvPicPr>
        <p:blipFill rotWithShape="1">
          <a:blip r:embed="rId3">
            <a:alphaModFix/>
          </a:blip>
          <a:srcRect/>
          <a:stretch/>
        </p:blipFill>
        <p:spPr>
          <a:xfrm rot="2977766">
            <a:off x="6130950" y="4630405"/>
            <a:ext cx="595125" cy="222575"/>
          </a:xfrm>
          <a:prstGeom prst="rect">
            <a:avLst/>
          </a:prstGeom>
          <a:noFill/>
          <a:ln>
            <a:noFill/>
          </a:ln>
        </p:spPr>
      </p:pic>
      <p:pic>
        <p:nvPicPr>
          <p:cNvPr id="17756" name="Google Shape;17756;p643"/>
          <p:cNvPicPr preferRelativeResize="0"/>
          <p:nvPr/>
        </p:nvPicPr>
        <p:blipFill rotWithShape="1">
          <a:blip r:embed="rId4">
            <a:alphaModFix/>
          </a:blip>
          <a:srcRect/>
          <a:stretch/>
        </p:blipFill>
        <p:spPr>
          <a:xfrm rot="2977780">
            <a:off x="6306896" y="4603102"/>
            <a:ext cx="138547" cy="141503"/>
          </a:xfrm>
          <a:prstGeom prst="rect">
            <a:avLst/>
          </a:prstGeom>
          <a:noFill/>
          <a:ln>
            <a:noFill/>
          </a:ln>
        </p:spPr>
      </p:pic>
      <p:pic>
        <p:nvPicPr>
          <p:cNvPr id="17757" name="Google Shape;17757;p643" descr="Tyramine.svg"/>
          <p:cNvPicPr preferRelativeResize="0"/>
          <p:nvPr/>
        </p:nvPicPr>
        <p:blipFill rotWithShape="1">
          <a:blip r:embed="rId3">
            <a:alphaModFix/>
          </a:blip>
          <a:srcRect/>
          <a:stretch/>
        </p:blipFill>
        <p:spPr>
          <a:xfrm rot="3278655">
            <a:off x="5899387" y="4794443"/>
            <a:ext cx="595125" cy="222575"/>
          </a:xfrm>
          <a:prstGeom prst="rect">
            <a:avLst/>
          </a:prstGeom>
          <a:noFill/>
          <a:ln>
            <a:noFill/>
          </a:ln>
        </p:spPr>
      </p:pic>
      <p:pic>
        <p:nvPicPr>
          <p:cNvPr id="17758" name="Google Shape;17758;p643"/>
          <p:cNvPicPr preferRelativeResize="0"/>
          <p:nvPr/>
        </p:nvPicPr>
        <p:blipFill rotWithShape="1">
          <a:blip r:embed="rId4">
            <a:alphaModFix/>
          </a:blip>
          <a:srcRect/>
          <a:stretch/>
        </p:blipFill>
        <p:spPr>
          <a:xfrm rot="3278662">
            <a:off x="6081464" y="4762824"/>
            <a:ext cx="138547" cy="141503"/>
          </a:xfrm>
          <a:prstGeom prst="rect">
            <a:avLst/>
          </a:prstGeom>
          <a:noFill/>
          <a:ln>
            <a:noFill/>
          </a:ln>
        </p:spPr>
      </p:pic>
      <p:sp>
        <p:nvSpPr>
          <p:cNvPr id="17759" name="Google Shape;17759;p643"/>
          <p:cNvSpPr txBox="1"/>
          <p:nvPr/>
        </p:nvSpPr>
        <p:spPr>
          <a:xfrm>
            <a:off x="6451137" y="3011938"/>
            <a:ext cx="3012000" cy="584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50"/>
              <a:buFont typeface="Arial"/>
              <a:buNone/>
            </a:pPr>
            <a:r>
              <a:rPr lang="en"/>
              <a:t>Unpasteurized beer</a:t>
            </a:r>
            <a:r>
              <a:rPr lang="en" b="0" i="0" u="none" strike="noStrike" cap="none">
                <a:solidFill>
                  <a:srgbClr val="000000"/>
                </a:solidFill>
                <a:latin typeface="Arial"/>
                <a:ea typeface="Arial"/>
                <a:cs typeface="Arial"/>
                <a:sym typeface="Arial"/>
              </a:rPr>
              <a:t> </a:t>
            </a: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50"/>
              <a:buFont typeface="Arial"/>
              <a:buNone/>
            </a:pPr>
            <a:r>
              <a:rPr lang="en" sz="1200"/>
              <a:t>  </a:t>
            </a:r>
            <a:r>
              <a:rPr lang="en" sz="1200" b="0" i="0" u="none" strike="noStrike" cap="none">
                <a:solidFill>
                  <a:srgbClr val="000000"/>
                </a:solidFill>
                <a:latin typeface="Arial"/>
                <a:ea typeface="Arial"/>
                <a:cs typeface="Arial"/>
                <a:sym typeface="Arial"/>
              </a:rPr>
              <a:t>(Bottled beer is</a:t>
            </a:r>
            <a:r>
              <a:rPr lang="en" sz="1200"/>
              <a:t> usually OK, </a:t>
            </a:r>
            <a:endParaRPr sz="1200"/>
          </a:p>
          <a:p>
            <a:pPr marL="0" marR="0" lvl="0" indent="0" algn="l" rtl="0">
              <a:lnSpc>
                <a:spcPct val="100000"/>
              </a:lnSpc>
              <a:spcBef>
                <a:spcPts val="0"/>
              </a:spcBef>
              <a:spcAft>
                <a:spcPts val="0"/>
              </a:spcAft>
              <a:buClr>
                <a:srgbClr val="000000"/>
              </a:buClr>
              <a:buSzPts val="850"/>
              <a:buFont typeface="Arial"/>
              <a:buNone/>
            </a:pPr>
            <a:r>
              <a:rPr lang="en" sz="1200"/>
              <a:t>     </a:t>
            </a:r>
            <a:r>
              <a:rPr lang="en" sz="1200">
                <a:solidFill>
                  <a:srgbClr val="000000"/>
                </a:solidFill>
              </a:rPr>
              <a:t>draught beer often not OK).</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Shape 17763"/>
        <p:cNvGrpSpPr/>
        <p:nvPr/>
      </p:nvGrpSpPr>
      <p:grpSpPr>
        <a:xfrm>
          <a:off x="0" y="0"/>
          <a:ext cx="0" cy="0"/>
          <a:chOff x="0" y="0"/>
          <a:chExt cx="0" cy="0"/>
        </a:xfrm>
      </p:grpSpPr>
      <p:sp>
        <p:nvSpPr>
          <p:cNvPr id="17764" name="Google Shape;17764;p644"/>
          <p:cNvSpPr txBox="1"/>
          <p:nvPr/>
        </p:nvSpPr>
        <p:spPr>
          <a:xfrm>
            <a:off x="7543795" y="15240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1961</a:t>
            </a:r>
            <a:endParaRPr sz="1600"/>
          </a:p>
          <a:p>
            <a:pPr marL="0" marR="0" lvl="0" indent="0" algn="l" rtl="0">
              <a:lnSpc>
                <a:spcPct val="100000"/>
              </a:lnSpc>
              <a:spcBef>
                <a:spcPts val="0"/>
              </a:spcBef>
              <a:spcAft>
                <a:spcPts val="0"/>
              </a:spcAft>
              <a:buClr>
                <a:schemeClr val="dk1"/>
              </a:buClr>
              <a:buSzPts val="1100"/>
              <a:buFont typeface="Arial"/>
              <a:buNone/>
            </a:pPr>
            <a:r>
              <a:rPr lang="en" sz="1600"/>
              <a:t>$25–$86</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sp>
        <p:nvSpPr>
          <p:cNvPr id="17765" name="Google Shape;17765;p644"/>
          <p:cNvSpPr txBox="1"/>
          <p:nvPr/>
        </p:nvSpPr>
        <p:spPr>
          <a:xfrm>
            <a:off x="8078973" y="4045500"/>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15 mg</a:t>
            </a:r>
            <a:endParaRPr sz="1600"/>
          </a:p>
        </p:txBody>
      </p:sp>
      <p:cxnSp>
        <p:nvCxnSpPr>
          <p:cNvPr id="17766" name="Google Shape;17766;p644"/>
          <p:cNvCxnSpPr/>
          <p:nvPr/>
        </p:nvCxnSpPr>
        <p:spPr>
          <a:xfrm>
            <a:off x="6962875" y="1200"/>
            <a:ext cx="0" cy="5141100"/>
          </a:xfrm>
          <a:prstGeom prst="straightConnector1">
            <a:avLst/>
          </a:prstGeom>
          <a:noFill/>
          <a:ln w="9525" cap="flat" cmpd="sng">
            <a:solidFill>
              <a:schemeClr val="dk2"/>
            </a:solidFill>
            <a:prstDash val="solid"/>
            <a:round/>
            <a:headEnd type="none" w="med" len="med"/>
            <a:tailEnd type="none" w="med" len="med"/>
          </a:ln>
        </p:spPr>
      </p:cxnSp>
      <p:sp>
        <p:nvSpPr>
          <p:cNvPr id="17767" name="Google Shape;17767;p644"/>
          <p:cNvSpPr txBox="1"/>
          <p:nvPr/>
        </p:nvSpPr>
        <p:spPr>
          <a:xfrm>
            <a:off x="19050" y="-38275"/>
            <a:ext cx="3381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Phenelzine (</a:t>
            </a:r>
            <a:r>
              <a:rPr lang="en" sz="1800" u="sng">
                <a:solidFill>
                  <a:schemeClr val="dk1"/>
                </a:solidFill>
              </a:rPr>
              <a:t>NAR</a:t>
            </a:r>
            <a:r>
              <a:rPr lang="en" sz="1800">
                <a:solidFill>
                  <a:schemeClr val="dk1"/>
                </a:solidFill>
              </a:rPr>
              <a:t>DIL)                    </a:t>
            </a:r>
            <a:endParaRPr sz="1800">
              <a:solidFill>
                <a:schemeClr val="dk1"/>
              </a:solidFill>
            </a:endParaRPr>
          </a:p>
          <a:p>
            <a:pPr marL="0" lvl="0" indent="0" algn="l" rtl="0">
              <a:lnSpc>
                <a:spcPct val="115000"/>
              </a:lnSpc>
              <a:spcBef>
                <a:spcPts val="0"/>
              </a:spcBef>
              <a:spcAft>
                <a:spcPts val="0"/>
              </a:spcAft>
              <a:buClr>
                <a:schemeClr val="dk1"/>
              </a:buClr>
              <a:buFont typeface="Arial"/>
              <a:buNone/>
            </a:pPr>
            <a:r>
              <a:rPr lang="en" sz="1300">
                <a:solidFill>
                  <a:schemeClr val="dk1"/>
                </a:solidFill>
              </a:rPr>
              <a:t>FEN el zeen / NAR dil    </a:t>
            </a:r>
            <a:endParaRPr sz="18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1600">
                <a:solidFill>
                  <a:schemeClr val="dk1"/>
                </a:solidFill>
              </a:rPr>
              <a:t>“G</a:t>
            </a:r>
            <a:r>
              <a:rPr lang="en" sz="1600" u="sng">
                <a:solidFill>
                  <a:schemeClr val="dk1"/>
                </a:solidFill>
              </a:rPr>
              <a:t>nar</a:t>
            </a:r>
            <a:r>
              <a:rPr lang="en" sz="1600">
                <a:solidFill>
                  <a:schemeClr val="dk1"/>
                </a:solidFill>
              </a:rPr>
              <a:t>ly Funnel”</a:t>
            </a:r>
            <a:endParaRPr sz="2200"/>
          </a:p>
        </p:txBody>
      </p:sp>
      <p:sp>
        <p:nvSpPr>
          <p:cNvPr id="17768" name="Google Shape;17768;p644"/>
          <p:cNvSpPr txBox="1"/>
          <p:nvPr/>
        </p:nvSpPr>
        <p:spPr>
          <a:xfrm>
            <a:off x="28575" y="952325"/>
            <a:ext cx="33081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 Monoamine Oxidase Inhibitor</a:t>
            </a:r>
            <a:endParaRPr sz="2000">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 Irreversible MAOI</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 MAO-A &amp; MAO-B </a:t>
            </a:r>
            <a:endParaRPr sz="2000">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 5-HT &gt; NE &gt; DA</a:t>
            </a:r>
            <a:endParaRPr sz="2000"/>
          </a:p>
        </p:txBody>
      </p:sp>
      <p:pic>
        <p:nvPicPr>
          <p:cNvPr id="17769" name="Google Shape;17769;p644" descr="Phenelzine2DACS.svg"/>
          <p:cNvPicPr preferRelativeResize="0"/>
          <p:nvPr/>
        </p:nvPicPr>
        <p:blipFill rotWithShape="1">
          <a:blip r:embed="rId3">
            <a:alphaModFix/>
          </a:blip>
          <a:srcRect/>
          <a:stretch/>
        </p:blipFill>
        <p:spPr>
          <a:xfrm>
            <a:off x="7287827" y="1212095"/>
            <a:ext cx="1674300" cy="776302"/>
          </a:xfrm>
          <a:prstGeom prst="rect">
            <a:avLst/>
          </a:prstGeom>
          <a:noFill/>
          <a:ln>
            <a:noFill/>
          </a:ln>
        </p:spPr>
      </p:pic>
      <p:pic>
        <p:nvPicPr>
          <p:cNvPr id="17770" name="Google Shape;17770;p644" descr="clipped result image"/>
          <p:cNvPicPr preferRelativeResize="0"/>
          <p:nvPr/>
        </p:nvPicPr>
        <p:blipFill rotWithShape="1">
          <a:blip r:embed="rId4">
            <a:alphaModFix/>
          </a:blip>
          <a:srcRect/>
          <a:stretch/>
        </p:blipFill>
        <p:spPr>
          <a:xfrm>
            <a:off x="7425176" y="3917913"/>
            <a:ext cx="632825" cy="632878"/>
          </a:xfrm>
          <a:prstGeom prst="rect">
            <a:avLst/>
          </a:prstGeom>
          <a:noFill/>
          <a:ln>
            <a:noFill/>
          </a:ln>
          <a:effectLst>
            <a:outerShdw blurRad="14288" dist="9525" dir="5400000" algn="bl" rotWithShape="0">
              <a:srgbClr val="000000">
                <a:alpha val="35000"/>
              </a:srgbClr>
            </a:outerShdw>
          </a:effectLst>
        </p:spPr>
      </p:pic>
      <p:pic>
        <p:nvPicPr>
          <p:cNvPr id="17771" name="Google Shape;17771;p644"/>
          <p:cNvPicPr preferRelativeResize="0"/>
          <p:nvPr/>
        </p:nvPicPr>
        <p:blipFill rotWithShape="1">
          <a:blip r:embed="rId5">
            <a:alphaModFix/>
          </a:blip>
          <a:srcRect/>
          <a:stretch/>
        </p:blipFill>
        <p:spPr>
          <a:xfrm>
            <a:off x="4071502" y="2172295"/>
            <a:ext cx="1860637" cy="2848281"/>
          </a:xfrm>
          <a:prstGeom prst="rect">
            <a:avLst/>
          </a:prstGeom>
          <a:noFill/>
          <a:ln>
            <a:noFill/>
          </a:ln>
        </p:spPr>
      </p:pic>
      <p:pic>
        <p:nvPicPr>
          <p:cNvPr id="17772" name="Google Shape;17772;p644"/>
          <p:cNvPicPr preferRelativeResize="0"/>
          <p:nvPr/>
        </p:nvPicPr>
        <p:blipFill rotWithShape="1">
          <a:blip r:embed="rId6">
            <a:alphaModFix/>
          </a:blip>
          <a:srcRect/>
          <a:stretch/>
        </p:blipFill>
        <p:spPr>
          <a:xfrm rot="10800000">
            <a:off x="3944850" y="762026"/>
            <a:ext cx="2113954" cy="2201733"/>
          </a:xfrm>
          <a:prstGeom prst="rect">
            <a:avLst/>
          </a:prstGeom>
          <a:noFill/>
          <a:ln>
            <a:noFill/>
          </a:ln>
        </p:spPr>
      </p:pic>
      <p:sp>
        <p:nvSpPr>
          <p:cNvPr id="17773" name="Google Shape;17773;p644"/>
          <p:cNvSpPr/>
          <p:nvPr/>
        </p:nvSpPr>
        <p:spPr>
          <a:xfrm>
            <a:off x="2190848" y="2477100"/>
            <a:ext cx="1538400" cy="1251600"/>
          </a:xfrm>
          <a:prstGeom prst="wedgeRectCallout">
            <a:avLst>
              <a:gd name="adj1" fmla="val 105407"/>
              <a:gd name="adj2" fmla="val 55439"/>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774" name="Google Shape;17774;p644"/>
          <p:cNvPicPr preferRelativeResize="0"/>
          <p:nvPr/>
        </p:nvPicPr>
        <p:blipFill rotWithShape="1">
          <a:blip r:embed="rId7">
            <a:alphaModFix/>
          </a:blip>
          <a:srcRect/>
          <a:stretch/>
        </p:blipFill>
        <p:spPr>
          <a:xfrm flipH="1">
            <a:off x="4452917" y="91925"/>
            <a:ext cx="1224917" cy="619384"/>
          </a:xfrm>
          <a:prstGeom prst="rect">
            <a:avLst/>
          </a:prstGeom>
          <a:noFill/>
          <a:ln>
            <a:noFill/>
          </a:ln>
        </p:spPr>
      </p:pic>
      <p:pic>
        <p:nvPicPr>
          <p:cNvPr id="17775" name="Google Shape;17775;p644"/>
          <p:cNvPicPr preferRelativeResize="0"/>
          <p:nvPr/>
        </p:nvPicPr>
        <p:blipFill rotWithShape="1">
          <a:blip r:embed="rId8">
            <a:alphaModFix/>
          </a:blip>
          <a:srcRect/>
          <a:stretch/>
        </p:blipFill>
        <p:spPr>
          <a:xfrm flipH="1">
            <a:off x="4449081" y="165527"/>
            <a:ext cx="1281558" cy="1478271"/>
          </a:xfrm>
          <a:prstGeom prst="rect">
            <a:avLst/>
          </a:prstGeom>
          <a:noFill/>
          <a:ln>
            <a:noFill/>
          </a:ln>
        </p:spPr>
      </p:pic>
      <p:sp>
        <p:nvSpPr>
          <p:cNvPr id="17776" name="Google Shape;17776;p644"/>
          <p:cNvSpPr txBox="1"/>
          <p:nvPr/>
        </p:nvSpPr>
        <p:spPr>
          <a:xfrm>
            <a:off x="2271800" y="2570525"/>
            <a:ext cx="1610700" cy="43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b="0" i="0" u="none" strike="noStrike" cap="none">
                <a:solidFill>
                  <a:srgbClr val="000000"/>
                </a:solidFill>
                <a:latin typeface="Arial"/>
                <a:ea typeface="Arial"/>
                <a:cs typeface="Arial"/>
                <a:sym typeface="Arial"/>
              </a:rPr>
              <a:t>How could I be depressed</a:t>
            </a:r>
            <a:r>
              <a:rPr lang="en"/>
              <a:t> with</a:t>
            </a:r>
            <a:r>
              <a:rPr lang="en" b="0" i="0" u="none" strike="noStrike" cap="none">
                <a:solidFill>
                  <a:srgbClr val="000000"/>
                </a:solidFill>
                <a:latin typeface="Arial"/>
                <a:ea typeface="Arial"/>
                <a:cs typeface="Arial"/>
                <a:sym typeface="Arial"/>
              </a:rPr>
              <a:t> this (g)narly phunnel?</a:t>
            </a:r>
            <a:endParaRPr b="0" i="0" u="none" strike="noStrike" cap="none">
              <a:solidFill>
                <a:srgbClr val="000000"/>
              </a:solidFill>
              <a:latin typeface="Arial"/>
              <a:ea typeface="Arial"/>
              <a:cs typeface="Arial"/>
              <a:sym typeface="Arial"/>
            </a:endParaRPr>
          </a:p>
        </p:txBody>
      </p:sp>
      <p:pic>
        <p:nvPicPr>
          <p:cNvPr id="17777" name="Google Shape;17777;p644"/>
          <p:cNvPicPr preferRelativeResize="0"/>
          <p:nvPr/>
        </p:nvPicPr>
        <p:blipFill rotWithShape="1">
          <a:blip r:embed="rId9">
            <a:alphaModFix/>
          </a:blip>
          <a:srcRect/>
          <a:stretch/>
        </p:blipFill>
        <p:spPr>
          <a:xfrm>
            <a:off x="7504200" y="2628102"/>
            <a:ext cx="566400" cy="726323"/>
          </a:xfrm>
          <a:prstGeom prst="rect">
            <a:avLst/>
          </a:prstGeom>
          <a:noFill/>
          <a:ln>
            <a:noFill/>
          </a:ln>
        </p:spPr>
      </p:pic>
      <p:sp>
        <p:nvSpPr>
          <p:cNvPr id="17778" name="Google Shape;17778;p644"/>
          <p:cNvSpPr txBox="1"/>
          <p:nvPr/>
        </p:nvSpPr>
        <p:spPr>
          <a:xfrm>
            <a:off x="8055895" y="2774963"/>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600"/>
              <a:t>MAOI</a:t>
            </a:r>
            <a:endParaRPr sz="1800"/>
          </a:p>
        </p:txBody>
      </p:sp>
      <p:pic>
        <p:nvPicPr>
          <p:cNvPr id="17779" name="Google Shape;17779;p644"/>
          <p:cNvPicPr preferRelativeResize="0"/>
          <p:nvPr/>
        </p:nvPicPr>
        <p:blipFill rotWithShape="1">
          <a:blip r:embed="rId7">
            <a:alphaModFix/>
          </a:blip>
          <a:srcRect/>
          <a:stretch/>
        </p:blipFill>
        <p:spPr>
          <a:xfrm>
            <a:off x="4338326" y="-36901"/>
            <a:ext cx="1326993" cy="658800"/>
          </a:xfrm>
          <a:prstGeom prst="rect">
            <a:avLst/>
          </a:prstGeom>
          <a:noFill/>
          <a:ln>
            <a:noFill/>
          </a:ln>
        </p:spPr>
      </p:pic>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Shape 17783"/>
        <p:cNvGrpSpPr/>
        <p:nvPr/>
      </p:nvGrpSpPr>
      <p:grpSpPr>
        <a:xfrm>
          <a:off x="0" y="0"/>
          <a:ext cx="0" cy="0"/>
          <a:chOff x="0" y="0"/>
          <a:chExt cx="0" cy="0"/>
        </a:xfrm>
      </p:grpSpPr>
      <p:grpSp>
        <p:nvGrpSpPr>
          <p:cNvPr id="17784" name="Google Shape;17784;p645"/>
          <p:cNvGrpSpPr/>
          <p:nvPr/>
        </p:nvGrpSpPr>
        <p:grpSpPr>
          <a:xfrm>
            <a:off x="0" y="1317025"/>
            <a:ext cx="3251706" cy="3085524"/>
            <a:chOff x="0" y="1317025"/>
            <a:chExt cx="3251706" cy="3085524"/>
          </a:xfrm>
        </p:grpSpPr>
        <p:pic>
          <p:nvPicPr>
            <p:cNvPr id="17785" name="Google Shape;17785;p645"/>
            <p:cNvPicPr preferRelativeResize="0"/>
            <p:nvPr/>
          </p:nvPicPr>
          <p:blipFill rotWithShape="1">
            <a:blip r:embed="rId3">
              <a:alphaModFix/>
            </a:blip>
            <a:srcRect l="556" t="24364" r="53860" b="-1685"/>
            <a:stretch/>
          </p:blipFill>
          <p:spPr>
            <a:xfrm>
              <a:off x="0" y="1317025"/>
              <a:ext cx="3116474" cy="3085524"/>
            </a:xfrm>
            <a:prstGeom prst="rect">
              <a:avLst/>
            </a:prstGeom>
            <a:noFill/>
            <a:ln>
              <a:noFill/>
            </a:ln>
          </p:spPr>
        </p:pic>
        <p:pic>
          <p:nvPicPr>
            <p:cNvPr id="17786" name="Google Shape;17786;p645"/>
            <p:cNvPicPr preferRelativeResize="0"/>
            <p:nvPr/>
          </p:nvPicPr>
          <p:blipFill>
            <a:blip r:embed="rId4">
              <a:alphaModFix/>
            </a:blip>
            <a:stretch>
              <a:fillRect/>
            </a:stretch>
          </p:blipFill>
          <p:spPr>
            <a:xfrm>
              <a:off x="2538906" y="2419075"/>
              <a:ext cx="712800" cy="619500"/>
            </a:xfrm>
            <a:prstGeom prst="ellipse">
              <a:avLst/>
            </a:prstGeom>
            <a:noFill/>
            <a:ln>
              <a:noFill/>
            </a:ln>
          </p:spPr>
        </p:pic>
      </p:grpSp>
      <p:sp>
        <p:nvSpPr>
          <p:cNvPr id="17787" name="Google Shape;17787;p645"/>
          <p:cNvSpPr txBox="1"/>
          <p:nvPr/>
        </p:nvSpPr>
        <p:spPr>
          <a:xfrm>
            <a:off x="226100" y="154525"/>
            <a:ext cx="654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How neurotransmitters are terminated</a:t>
            </a:r>
            <a:endParaRPr b="1"/>
          </a:p>
        </p:txBody>
      </p:sp>
      <p:pic>
        <p:nvPicPr>
          <p:cNvPr id="17788" name="Google Shape;17788;p645"/>
          <p:cNvPicPr preferRelativeResize="0"/>
          <p:nvPr/>
        </p:nvPicPr>
        <p:blipFill>
          <a:blip r:embed="rId4">
            <a:alphaModFix/>
          </a:blip>
          <a:stretch>
            <a:fillRect/>
          </a:stretch>
        </p:blipFill>
        <p:spPr>
          <a:xfrm>
            <a:off x="8663481" y="2066650"/>
            <a:ext cx="712800" cy="619500"/>
          </a:xfrm>
          <a:prstGeom prst="ellipse">
            <a:avLst/>
          </a:prstGeom>
          <a:noFill/>
          <a:ln>
            <a:noFill/>
          </a:ln>
        </p:spPr>
      </p:pic>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Shape 17792"/>
        <p:cNvGrpSpPr/>
        <p:nvPr/>
      </p:nvGrpSpPr>
      <p:grpSpPr>
        <a:xfrm>
          <a:off x="0" y="0"/>
          <a:ext cx="0" cy="0"/>
          <a:chOff x="0" y="0"/>
          <a:chExt cx="0" cy="0"/>
        </a:xfrm>
      </p:grpSpPr>
      <p:grpSp>
        <p:nvGrpSpPr>
          <p:cNvPr id="17793" name="Google Shape;17793;p646"/>
          <p:cNvGrpSpPr/>
          <p:nvPr/>
        </p:nvGrpSpPr>
        <p:grpSpPr>
          <a:xfrm>
            <a:off x="0" y="1317025"/>
            <a:ext cx="3251706" cy="3085524"/>
            <a:chOff x="0" y="1317025"/>
            <a:chExt cx="3251706" cy="3085524"/>
          </a:xfrm>
        </p:grpSpPr>
        <p:pic>
          <p:nvPicPr>
            <p:cNvPr id="17794" name="Google Shape;17794;p646"/>
            <p:cNvPicPr preferRelativeResize="0"/>
            <p:nvPr/>
          </p:nvPicPr>
          <p:blipFill rotWithShape="1">
            <a:blip r:embed="rId3">
              <a:alphaModFix/>
            </a:blip>
            <a:srcRect l="556" t="24364" r="53860" b="-1685"/>
            <a:stretch/>
          </p:blipFill>
          <p:spPr>
            <a:xfrm>
              <a:off x="0" y="1317025"/>
              <a:ext cx="3116474" cy="3085524"/>
            </a:xfrm>
            <a:prstGeom prst="rect">
              <a:avLst/>
            </a:prstGeom>
            <a:noFill/>
            <a:ln>
              <a:noFill/>
            </a:ln>
          </p:spPr>
        </p:pic>
        <p:pic>
          <p:nvPicPr>
            <p:cNvPr id="17795" name="Google Shape;17795;p646"/>
            <p:cNvPicPr preferRelativeResize="0"/>
            <p:nvPr/>
          </p:nvPicPr>
          <p:blipFill>
            <a:blip r:embed="rId4">
              <a:alphaModFix/>
            </a:blip>
            <a:stretch>
              <a:fillRect/>
            </a:stretch>
          </p:blipFill>
          <p:spPr>
            <a:xfrm>
              <a:off x="2538906" y="2419075"/>
              <a:ext cx="712800" cy="619500"/>
            </a:xfrm>
            <a:prstGeom prst="ellipse">
              <a:avLst/>
            </a:prstGeom>
            <a:noFill/>
            <a:ln>
              <a:noFill/>
            </a:ln>
          </p:spPr>
        </p:pic>
      </p:grpSp>
      <p:sp>
        <p:nvSpPr>
          <p:cNvPr id="17796" name="Google Shape;17796;p646"/>
          <p:cNvSpPr txBox="1"/>
          <p:nvPr/>
        </p:nvSpPr>
        <p:spPr>
          <a:xfrm>
            <a:off x="226100" y="154525"/>
            <a:ext cx="654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How neurotransmitters are terminated</a:t>
            </a:r>
            <a:endParaRPr b="1"/>
          </a:p>
        </p:txBody>
      </p:sp>
      <p:pic>
        <p:nvPicPr>
          <p:cNvPr id="17797" name="Google Shape;17797;p646"/>
          <p:cNvPicPr preferRelativeResize="0"/>
          <p:nvPr/>
        </p:nvPicPr>
        <p:blipFill>
          <a:blip r:embed="rId4">
            <a:alphaModFix/>
          </a:blip>
          <a:stretch>
            <a:fillRect/>
          </a:stretch>
        </p:blipFill>
        <p:spPr>
          <a:xfrm>
            <a:off x="8663481" y="2066650"/>
            <a:ext cx="712800" cy="619500"/>
          </a:xfrm>
          <a:prstGeom prst="ellipse">
            <a:avLst/>
          </a:prstGeom>
          <a:noFill/>
          <a:ln>
            <a:noFill/>
          </a:ln>
        </p:spPr>
      </p:pic>
      <p:sp>
        <p:nvSpPr>
          <p:cNvPr id="17798" name="Google Shape;17798;p646"/>
          <p:cNvSpPr txBox="1"/>
          <p:nvPr/>
        </p:nvSpPr>
        <p:spPr>
          <a:xfrm>
            <a:off x="286325" y="811475"/>
            <a:ext cx="654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a:t>
            </a:r>
            <a:endParaRPr b="1"/>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Shape 17802"/>
        <p:cNvGrpSpPr/>
        <p:nvPr/>
      </p:nvGrpSpPr>
      <p:grpSpPr>
        <a:xfrm>
          <a:off x="0" y="0"/>
          <a:ext cx="0" cy="0"/>
          <a:chOff x="0" y="0"/>
          <a:chExt cx="0" cy="0"/>
        </a:xfrm>
      </p:grpSpPr>
      <p:grpSp>
        <p:nvGrpSpPr>
          <p:cNvPr id="17803" name="Google Shape;17803;p647"/>
          <p:cNvGrpSpPr/>
          <p:nvPr/>
        </p:nvGrpSpPr>
        <p:grpSpPr>
          <a:xfrm>
            <a:off x="0" y="1317025"/>
            <a:ext cx="3251706" cy="3085524"/>
            <a:chOff x="0" y="1317025"/>
            <a:chExt cx="3251706" cy="3085524"/>
          </a:xfrm>
        </p:grpSpPr>
        <p:pic>
          <p:nvPicPr>
            <p:cNvPr id="17804" name="Google Shape;17804;p647"/>
            <p:cNvPicPr preferRelativeResize="0"/>
            <p:nvPr/>
          </p:nvPicPr>
          <p:blipFill rotWithShape="1">
            <a:blip r:embed="rId3">
              <a:alphaModFix/>
            </a:blip>
            <a:srcRect l="556" t="24364" r="53860" b="-1685"/>
            <a:stretch/>
          </p:blipFill>
          <p:spPr>
            <a:xfrm>
              <a:off x="0" y="1317025"/>
              <a:ext cx="3116474" cy="3085524"/>
            </a:xfrm>
            <a:prstGeom prst="rect">
              <a:avLst/>
            </a:prstGeom>
            <a:noFill/>
            <a:ln>
              <a:noFill/>
            </a:ln>
          </p:spPr>
        </p:pic>
        <p:pic>
          <p:nvPicPr>
            <p:cNvPr id="17805" name="Google Shape;17805;p647"/>
            <p:cNvPicPr preferRelativeResize="0"/>
            <p:nvPr/>
          </p:nvPicPr>
          <p:blipFill>
            <a:blip r:embed="rId4">
              <a:alphaModFix/>
            </a:blip>
            <a:stretch>
              <a:fillRect/>
            </a:stretch>
          </p:blipFill>
          <p:spPr>
            <a:xfrm>
              <a:off x="2538906" y="2419075"/>
              <a:ext cx="712800" cy="619500"/>
            </a:xfrm>
            <a:prstGeom prst="ellipse">
              <a:avLst/>
            </a:prstGeom>
            <a:noFill/>
            <a:ln>
              <a:noFill/>
            </a:ln>
          </p:spPr>
        </p:pic>
      </p:grpSp>
      <p:sp>
        <p:nvSpPr>
          <p:cNvPr id="17806" name="Google Shape;17806;p647"/>
          <p:cNvSpPr txBox="1"/>
          <p:nvPr/>
        </p:nvSpPr>
        <p:spPr>
          <a:xfrm>
            <a:off x="226100" y="154525"/>
            <a:ext cx="654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How neurotransmitters are terminated</a:t>
            </a:r>
            <a:endParaRPr b="1"/>
          </a:p>
        </p:txBody>
      </p:sp>
      <p:pic>
        <p:nvPicPr>
          <p:cNvPr id="17807" name="Google Shape;17807;p647"/>
          <p:cNvPicPr preferRelativeResize="0"/>
          <p:nvPr/>
        </p:nvPicPr>
        <p:blipFill>
          <a:blip r:embed="rId4">
            <a:alphaModFix/>
          </a:blip>
          <a:stretch>
            <a:fillRect/>
          </a:stretch>
        </p:blipFill>
        <p:spPr>
          <a:xfrm>
            <a:off x="8663481" y="2066650"/>
            <a:ext cx="712800" cy="619500"/>
          </a:xfrm>
          <a:prstGeom prst="ellipse">
            <a:avLst/>
          </a:prstGeom>
          <a:noFill/>
          <a:ln>
            <a:noFill/>
          </a:ln>
        </p:spPr>
      </p:pic>
      <p:sp>
        <p:nvSpPr>
          <p:cNvPr id="17808" name="Google Shape;17808;p647"/>
          <p:cNvSpPr txBox="1"/>
          <p:nvPr/>
        </p:nvSpPr>
        <p:spPr>
          <a:xfrm>
            <a:off x="286325" y="811475"/>
            <a:ext cx="654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a:t>
            </a:r>
            <a:endParaRPr b="1"/>
          </a:p>
        </p:txBody>
      </p:sp>
      <p:sp>
        <p:nvSpPr>
          <p:cNvPr id="17809" name="Google Shape;17809;p647"/>
          <p:cNvSpPr/>
          <p:nvPr/>
        </p:nvSpPr>
        <p:spPr>
          <a:xfrm rot="-5234290">
            <a:off x="-127749" y="2705162"/>
            <a:ext cx="1288797" cy="642218"/>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Shape 17813"/>
        <p:cNvGrpSpPr/>
        <p:nvPr/>
      </p:nvGrpSpPr>
      <p:grpSpPr>
        <a:xfrm>
          <a:off x="0" y="0"/>
          <a:ext cx="0" cy="0"/>
          <a:chOff x="0" y="0"/>
          <a:chExt cx="0" cy="0"/>
        </a:xfrm>
      </p:grpSpPr>
      <p:grpSp>
        <p:nvGrpSpPr>
          <p:cNvPr id="17814" name="Google Shape;17814;p648"/>
          <p:cNvGrpSpPr/>
          <p:nvPr/>
        </p:nvGrpSpPr>
        <p:grpSpPr>
          <a:xfrm>
            <a:off x="0" y="1317025"/>
            <a:ext cx="3251706" cy="3085524"/>
            <a:chOff x="0" y="1317025"/>
            <a:chExt cx="3251706" cy="3085524"/>
          </a:xfrm>
        </p:grpSpPr>
        <p:pic>
          <p:nvPicPr>
            <p:cNvPr id="17815" name="Google Shape;17815;p648"/>
            <p:cNvPicPr preferRelativeResize="0"/>
            <p:nvPr/>
          </p:nvPicPr>
          <p:blipFill rotWithShape="1">
            <a:blip r:embed="rId3">
              <a:alphaModFix/>
            </a:blip>
            <a:srcRect l="556" t="24364" r="53860" b="-1685"/>
            <a:stretch/>
          </p:blipFill>
          <p:spPr>
            <a:xfrm>
              <a:off x="0" y="1317025"/>
              <a:ext cx="3116474" cy="3085524"/>
            </a:xfrm>
            <a:prstGeom prst="rect">
              <a:avLst/>
            </a:prstGeom>
            <a:noFill/>
            <a:ln>
              <a:noFill/>
            </a:ln>
          </p:spPr>
        </p:pic>
        <p:pic>
          <p:nvPicPr>
            <p:cNvPr id="17816" name="Google Shape;17816;p648"/>
            <p:cNvPicPr preferRelativeResize="0"/>
            <p:nvPr/>
          </p:nvPicPr>
          <p:blipFill>
            <a:blip r:embed="rId4">
              <a:alphaModFix/>
            </a:blip>
            <a:stretch>
              <a:fillRect/>
            </a:stretch>
          </p:blipFill>
          <p:spPr>
            <a:xfrm>
              <a:off x="2538906" y="2419075"/>
              <a:ext cx="712800" cy="619500"/>
            </a:xfrm>
            <a:prstGeom prst="ellipse">
              <a:avLst/>
            </a:prstGeom>
            <a:noFill/>
            <a:ln>
              <a:noFill/>
            </a:ln>
          </p:spPr>
        </p:pic>
      </p:grpSp>
      <p:sp>
        <p:nvSpPr>
          <p:cNvPr id="17817" name="Google Shape;17817;p648"/>
          <p:cNvSpPr txBox="1"/>
          <p:nvPr/>
        </p:nvSpPr>
        <p:spPr>
          <a:xfrm>
            <a:off x="226100" y="154525"/>
            <a:ext cx="654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How neurotransmitters are terminated</a:t>
            </a:r>
            <a:endParaRPr b="1"/>
          </a:p>
        </p:txBody>
      </p:sp>
      <p:pic>
        <p:nvPicPr>
          <p:cNvPr id="17818" name="Google Shape;17818;p648"/>
          <p:cNvPicPr preferRelativeResize="0"/>
          <p:nvPr/>
        </p:nvPicPr>
        <p:blipFill>
          <a:blip r:embed="rId4">
            <a:alphaModFix/>
          </a:blip>
          <a:stretch>
            <a:fillRect/>
          </a:stretch>
        </p:blipFill>
        <p:spPr>
          <a:xfrm>
            <a:off x="8663481" y="2066650"/>
            <a:ext cx="712800" cy="619500"/>
          </a:xfrm>
          <a:prstGeom prst="ellipse">
            <a:avLst/>
          </a:prstGeom>
          <a:noFill/>
          <a:ln>
            <a:noFill/>
          </a:ln>
        </p:spPr>
      </p:pic>
      <p:sp>
        <p:nvSpPr>
          <p:cNvPr id="17819" name="Google Shape;17819;p648"/>
          <p:cNvSpPr txBox="1"/>
          <p:nvPr/>
        </p:nvSpPr>
        <p:spPr>
          <a:xfrm>
            <a:off x="286325" y="811475"/>
            <a:ext cx="654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a:t>
            </a:r>
            <a:endParaRPr b="1"/>
          </a:p>
        </p:txBody>
      </p:sp>
      <p:sp>
        <p:nvSpPr>
          <p:cNvPr id="17820" name="Google Shape;17820;p648"/>
          <p:cNvSpPr/>
          <p:nvPr/>
        </p:nvSpPr>
        <p:spPr>
          <a:xfrm rot="-4196252">
            <a:off x="2183153" y="2686237"/>
            <a:ext cx="925245" cy="1327272"/>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Shape 17824"/>
        <p:cNvGrpSpPr/>
        <p:nvPr/>
      </p:nvGrpSpPr>
      <p:grpSpPr>
        <a:xfrm>
          <a:off x="0" y="0"/>
          <a:ext cx="0" cy="0"/>
          <a:chOff x="0" y="0"/>
          <a:chExt cx="0" cy="0"/>
        </a:xfrm>
      </p:grpSpPr>
      <p:grpSp>
        <p:nvGrpSpPr>
          <p:cNvPr id="17825" name="Google Shape;17825;p649"/>
          <p:cNvGrpSpPr/>
          <p:nvPr/>
        </p:nvGrpSpPr>
        <p:grpSpPr>
          <a:xfrm>
            <a:off x="0" y="1317025"/>
            <a:ext cx="3251706" cy="3085524"/>
            <a:chOff x="0" y="1317025"/>
            <a:chExt cx="3251706" cy="3085524"/>
          </a:xfrm>
        </p:grpSpPr>
        <p:pic>
          <p:nvPicPr>
            <p:cNvPr id="17826" name="Google Shape;17826;p649"/>
            <p:cNvPicPr preferRelativeResize="0"/>
            <p:nvPr/>
          </p:nvPicPr>
          <p:blipFill rotWithShape="1">
            <a:blip r:embed="rId3">
              <a:alphaModFix/>
            </a:blip>
            <a:srcRect l="556" t="24364" r="53860" b="-1685"/>
            <a:stretch/>
          </p:blipFill>
          <p:spPr>
            <a:xfrm>
              <a:off x="0" y="1317025"/>
              <a:ext cx="3116474" cy="3085524"/>
            </a:xfrm>
            <a:prstGeom prst="rect">
              <a:avLst/>
            </a:prstGeom>
            <a:noFill/>
            <a:ln>
              <a:noFill/>
            </a:ln>
          </p:spPr>
        </p:pic>
        <p:pic>
          <p:nvPicPr>
            <p:cNvPr id="17827" name="Google Shape;17827;p649"/>
            <p:cNvPicPr preferRelativeResize="0"/>
            <p:nvPr/>
          </p:nvPicPr>
          <p:blipFill>
            <a:blip r:embed="rId4">
              <a:alphaModFix/>
            </a:blip>
            <a:stretch>
              <a:fillRect/>
            </a:stretch>
          </p:blipFill>
          <p:spPr>
            <a:xfrm>
              <a:off x="2538906" y="2419075"/>
              <a:ext cx="712800" cy="619500"/>
            </a:xfrm>
            <a:prstGeom prst="ellipse">
              <a:avLst/>
            </a:prstGeom>
            <a:noFill/>
            <a:ln>
              <a:noFill/>
            </a:ln>
          </p:spPr>
        </p:pic>
      </p:grpSp>
      <p:sp>
        <p:nvSpPr>
          <p:cNvPr id="17828" name="Google Shape;17828;p649"/>
          <p:cNvSpPr txBox="1"/>
          <p:nvPr/>
        </p:nvSpPr>
        <p:spPr>
          <a:xfrm>
            <a:off x="226100" y="154525"/>
            <a:ext cx="654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How neurotransmitters are terminated</a:t>
            </a:r>
            <a:endParaRPr b="1"/>
          </a:p>
        </p:txBody>
      </p:sp>
      <p:pic>
        <p:nvPicPr>
          <p:cNvPr id="17829" name="Google Shape;17829;p649"/>
          <p:cNvPicPr preferRelativeResize="0"/>
          <p:nvPr/>
        </p:nvPicPr>
        <p:blipFill>
          <a:blip r:embed="rId4">
            <a:alphaModFix/>
          </a:blip>
          <a:stretch>
            <a:fillRect/>
          </a:stretch>
        </p:blipFill>
        <p:spPr>
          <a:xfrm>
            <a:off x="8663481" y="2066650"/>
            <a:ext cx="712800" cy="619500"/>
          </a:xfrm>
          <a:prstGeom prst="ellipse">
            <a:avLst/>
          </a:prstGeom>
          <a:noFill/>
          <a:ln>
            <a:noFill/>
          </a:ln>
        </p:spPr>
      </p:pic>
      <p:sp>
        <p:nvSpPr>
          <p:cNvPr id="17830" name="Google Shape;17830;p649"/>
          <p:cNvSpPr txBox="1"/>
          <p:nvPr/>
        </p:nvSpPr>
        <p:spPr>
          <a:xfrm>
            <a:off x="286325" y="811475"/>
            <a:ext cx="654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a:t>
            </a:r>
            <a:endParaRPr b="1"/>
          </a:p>
        </p:txBody>
      </p:sp>
      <p:sp>
        <p:nvSpPr>
          <p:cNvPr id="17831" name="Google Shape;17831;p649"/>
          <p:cNvSpPr/>
          <p:nvPr/>
        </p:nvSpPr>
        <p:spPr>
          <a:xfrm rot="-8027">
            <a:off x="467197" y="1725185"/>
            <a:ext cx="2184306" cy="11166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2" name="Google Shape;17832;p649"/>
          <p:cNvSpPr/>
          <p:nvPr/>
        </p:nvSpPr>
        <p:spPr>
          <a:xfrm rot="1664763">
            <a:off x="1319442" y="3574134"/>
            <a:ext cx="1601320" cy="922082"/>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Shape 17836"/>
        <p:cNvGrpSpPr/>
        <p:nvPr/>
      </p:nvGrpSpPr>
      <p:grpSpPr>
        <a:xfrm>
          <a:off x="0" y="0"/>
          <a:ext cx="0" cy="0"/>
          <a:chOff x="0" y="0"/>
          <a:chExt cx="0" cy="0"/>
        </a:xfrm>
      </p:grpSpPr>
      <p:grpSp>
        <p:nvGrpSpPr>
          <p:cNvPr id="17837" name="Google Shape;17837;p650"/>
          <p:cNvGrpSpPr/>
          <p:nvPr/>
        </p:nvGrpSpPr>
        <p:grpSpPr>
          <a:xfrm>
            <a:off x="0" y="1317025"/>
            <a:ext cx="3251706" cy="3085524"/>
            <a:chOff x="0" y="1317025"/>
            <a:chExt cx="3251706" cy="3085524"/>
          </a:xfrm>
        </p:grpSpPr>
        <p:pic>
          <p:nvPicPr>
            <p:cNvPr id="17838" name="Google Shape;17838;p650"/>
            <p:cNvPicPr preferRelativeResize="0"/>
            <p:nvPr/>
          </p:nvPicPr>
          <p:blipFill rotWithShape="1">
            <a:blip r:embed="rId3">
              <a:alphaModFix/>
            </a:blip>
            <a:srcRect l="556" t="24364" r="53860" b="-1685"/>
            <a:stretch/>
          </p:blipFill>
          <p:spPr>
            <a:xfrm>
              <a:off x="0" y="1317025"/>
              <a:ext cx="3116474" cy="3085524"/>
            </a:xfrm>
            <a:prstGeom prst="rect">
              <a:avLst/>
            </a:prstGeom>
            <a:noFill/>
            <a:ln>
              <a:noFill/>
            </a:ln>
          </p:spPr>
        </p:pic>
        <p:pic>
          <p:nvPicPr>
            <p:cNvPr id="17839" name="Google Shape;17839;p650"/>
            <p:cNvPicPr preferRelativeResize="0"/>
            <p:nvPr/>
          </p:nvPicPr>
          <p:blipFill>
            <a:blip r:embed="rId4">
              <a:alphaModFix/>
            </a:blip>
            <a:stretch>
              <a:fillRect/>
            </a:stretch>
          </p:blipFill>
          <p:spPr>
            <a:xfrm>
              <a:off x="2538906" y="2419075"/>
              <a:ext cx="712800" cy="619500"/>
            </a:xfrm>
            <a:prstGeom prst="ellipse">
              <a:avLst/>
            </a:prstGeom>
            <a:noFill/>
            <a:ln>
              <a:noFill/>
            </a:ln>
          </p:spPr>
        </p:pic>
      </p:grpSp>
      <p:sp>
        <p:nvSpPr>
          <p:cNvPr id="17840" name="Google Shape;17840;p650"/>
          <p:cNvSpPr txBox="1"/>
          <p:nvPr/>
        </p:nvSpPr>
        <p:spPr>
          <a:xfrm>
            <a:off x="226100" y="154525"/>
            <a:ext cx="654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How neurotransmitters are terminated</a:t>
            </a:r>
            <a:endParaRPr b="1"/>
          </a:p>
        </p:txBody>
      </p:sp>
      <p:pic>
        <p:nvPicPr>
          <p:cNvPr id="17841" name="Google Shape;17841;p650"/>
          <p:cNvPicPr preferRelativeResize="0"/>
          <p:nvPr/>
        </p:nvPicPr>
        <p:blipFill>
          <a:blip r:embed="rId4">
            <a:alphaModFix/>
          </a:blip>
          <a:stretch>
            <a:fillRect/>
          </a:stretch>
        </p:blipFill>
        <p:spPr>
          <a:xfrm>
            <a:off x="8663481" y="2066650"/>
            <a:ext cx="712800" cy="619500"/>
          </a:xfrm>
          <a:prstGeom prst="ellipse">
            <a:avLst/>
          </a:prstGeom>
          <a:noFill/>
          <a:ln>
            <a:noFill/>
          </a:ln>
        </p:spPr>
      </p:pic>
      <p:sp>
        <p:nvSpPr>
          <p:cNvPr id="17842" name="Google Shape;17842;p650"/>
          <p:cNvSpPr txBox="1"/>
          <p:nvPr/>
        </p:nvSpPr>
        <p:spPr>
          <a:xfrm>
            <a:off x="286325" y="811475"/>
            <a:ext cx="654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a:t>
            </a:r>
            <a:endParaRPr b="1"/>
          </a:p>
        </p:txBody>
      </p:sp>
      <p:sp>
        <p:nvSpPr>
          <p:cNvPr id="17843" name="Google Shape;17843;p650"/>
          <p:cNvSpPr/>
          <p:nvPr/>
        </p:nvSpPr>
        <p:spPr>
          <a:xfrm rot="-8027">
            <a:off x="467197" y="1725185"/>
            <a:ext cx="2184306" cy="11166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4" name="Google Shape;17844;p650"/>
          <p:cNvSpPr/>
          <p:nvPr/>
        </p:nvSpPr>
        <p:spPr>
          <a:xfrm rot="1664763">
            <a:off x="1319442" y="3574134"/>
            <a:ext cx="1601320" cy="922082"/>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5" name="Google Shape;17845;p650"/>
          <p:cNvSpPr/>
          <p:nvPr/>
        </p:nvSpPr>
        <p:spPr>
          <a:xfrm rot="-5234290">
            <a:off x="-127749" y="2705162"/>
            <a:ext cx="1288797" cy="642218"/>
          </a:xfrm>
          <a:prstGeom prst="ellipse">
            <a:avLst/>
          </a:prstGeom>
          <a:noFill/>
          <a:ln w="762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6" name="Google Shape;17846;p650"/>
          <p:cNvSpPr/>
          <p:nvPr/>
        </p:nvSpPr>
        <p:spPr>
          <a:xfrm rot="-4196252">
            <a:off x="2183153" y="2686237"/>
            <a:ext cx="925245" cy="1327272"/>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847" name="Google Shape;17847;p650"/>
          <p:cNvPicPr preferRelativeResize="0"/>
          <p:nvPr/>
        </p:nvPicPr>
        <p:blipFill>
          <a:blip r:embed="rId5">
            <a:alphaModFix/>
          </a:blip>
          <a:stretch>
            <a:fillRect/>
          </a:stretch>
        </p:blipFill>
        <p:spPr>
          <a:xfrm>
            <a:off x="5867461" y="0"/>
            <a:ext cx="1547266" cy="1364105"/>
          </a:xfrm>
          <a:prstGeom prst="rect">
            <a:avLst/>
          </a:prstGeom>
          <a:noFill/>
          <a:ln>
            <a:noFill/>
          </a:ln>
        </p:spPr>
      </p:pic>
      <p:pic>
        <p:nvPicPr>
          <p:cNvPr id="17848" name="Google Shape;17848;p650"/>
          <p:cNvPicPr preferRelativeResize="0"/>
          <p:nvPr/>
        </p:nvPicPr>
        <p:blipFill>
          <a:blip r:embed="rId6">
            <a:alphaModFix/>
          </a:blip>
          <a:stretch>
            <a:fillRect/>
          </a:stretch>
        </p:blipFill>
        <p:spPr>
          <a:xfrm>
            <a:off x="5152449" y="1015381"/>
            <a:ext cx="1173700" cy="1219350"/>
          </a:xfrm>
          <a:prstGeom prst="rect">
            <a:avLst/>
          </a:prstGeom>
          <a:noFill/>
          <a:ln>
            <a:noFill/>
          </a:ln>
        </p:spPr>
      </p:pic>
      <p:pic>
        <p:nvPicPr>
          <p:cNvPr id="17849" name="Google Shape;17849;p650"/>
          <p:cNvPicPr preferRelativeResize="0"/>
          <p:nvPr/>
        </p:nvPicPr>
        <p:blipFill>
          <a:blip r:embed="rId6">
            <a:alphaModFix/>
          </a:blip>
          <a:stretch>
            <a:fillRect/>
          </a:stretch>
        </p:blipFill>
        <p:spPr>
          <a:xfrm>
            <a:off x="4864499" y="1831206"/>
            <a:ext cx="1173700" cy="1219350"/>
          </a:xfrm>
          <a:prstGeom prst="rect">
            <a:avLst/>
          </a:prstGeom>
          <a:noFill/>
          <a:ln>
            <a:noFill/>
          </a:ln>
        </p:spPr>
      </p:pic>
      <p:pic>
        <p:nvPicPr>
          <p:cNvPr id="17850" name="Google Shape;17850;p650"/>
          <p:cNvPicPr preferRelativeResize="0"/>
          <p:nvPr/>
        </p:nvPicPr>
        <p:blipFill>
          <a:blip r:embed="rId6">
            <a:alphaModFix/>
          </a:blip>
          <a:stretch>
            <a:fillRect/>
          </a:stretch>
        </p:blipFill>
        <p:spPr>
          <a:xfrm>
            <a:off x="4978799" y="1316856"/>
            <a:ext cx="1173700" cy="1219350"/>
          </a:xfrm>
          <a:prstGeom prst="rect">
            <a:avLst/>
          </a:prstGeom>
          <a:noFill/>
          <a:ln>
            <a:noFill/>
          </a:ln>
        </p:spPr>
      </p:pic>
      <p:pic>
        <p:nvPicPr>
          <p:cNvPr id="17851" name="Google Shape;17851;p650"/>
          <p:cNvPicPr preferRelativeResize="0"/>
          <p:nvPr/>
        </p:nvPicPr>
        <p:blipFill>
          <a:blip r:embed="rId6">
            <a:alphaModFix/>
          </a:blip>
          <a:stretch>
            <a:fillRect/>
          </a:stretch>
        </p:blipFill>
        <p:spPr>
          <a:xfrm>
            <a:off x="4378724" y="1659756"/>
            <a:ext cx="1173700" cy="1219350"/>
          </a:xfrm>
          <a:prstGeom prst="rect">
            <a:avLst/>
          </a:prstGeom>
          <a:noFill/>
          <a:ln>
            <a:noFill/>
          </a:ln>
        </p:spPr>
      </p:pic>
      <p:pic>
        <p:nvPicPr>
          <p:cNvPr id="17852" name="Google Shape;17852;p650"/>
          <p:cNvPicPr preferRelativeResize="0"/>
          <p:nvPr/>
        </p:nvPicPr>
        <p:blipFill>
          <a:blip r:embed="rId6">
            <a:alphaModFix/>
          </a:blip>
          <a:stretch>
            <a:fillRect/>
          </a:stretch>
        </p:blipFill>
        <p:spPr>
          <a:xfrm>
            <a:off x="4292999" y="2099381"/>
            <a:ext cx="1173700" cy="1219350"/>
          </a:xfrm>
          <a:prstGeom prst="rect">
            <a:avLst/>
          </a:prstGeom>
          <a:noFill/>
          <a:ln>
            <a:noFill/>
          </a:ln>
        </p:spPr>
      </p:pic>
      <p:pic>
        <p:nvPicPr>
          <p:cNvPr id="17853" name="Google Shape;17853;p650"/>
          <p:cNvPicPr preferRelativeResize="0"/>
          <p:nvPr/>
        </p:nvPicPr>
        <p:blipFill>
          <a:blip r:embed="rId6">
            <a:alphaModFix/>
          </a:blip>
          <a:stretch>
            <a:fillRect/>
          </a:stretch>
        </p:blipFill>
        <p:spPr>
          <a:xfrm>
            <a:off x="5266674" y="1316856"/>
            <a:ext cx="1173700" cy="1219350"/>
          </a:xfrm>
          <a:prstGeom prst="rect">
            <a:avLst/>
          </a:prstGeom>
          <a:noFill/>
          <a:ln>
            <a:noFill/>
          </a:ln>
        </p:spPr>
      </p:pic>
      <p:sp>
        <p:nvSpPr>
          <p:cNvPr id="17854" name="Google Shape;17854;p650"/>
          <p:cNvSpPr txBox="1"/>
          <p:nvPr/>
        </p:nvSpPr>
        <p:spPr>
          <a:xfrm>
            <a:off x="4245375" y="3464075"/>
            <a:ext cx="2646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Block </a:t>
            </a:r>
            <a:r>
              <a:rPr lang="en" b="1">
                <a:highlight>
                  <a:srgbClr val="FF9900"/>
                </a:highlight>
              </a:rPr>
              <a:t>SERT</a:t>
            </a:r>
            <a:r>
              <a:rPr lang="en" b="1"/>
              <a:t> + </a:t>
            </a:r>
            <a:r>
              <a:rPr lang="en" b="1">
                <a:highlight>
                  <a:srgbClr val="00FF00"/>
                </a:highlight>
              </a:rPr>
              <a:t>MAOI</a:t>
            </a:r>
            <a:r>
              <a:rPr lang="en" b="1"/>
              <a:t> for serotonin toxicity</a:t>
            </a:r>
            <a:endParaRPr b="1"/>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Google Shape;1006;p75"/>
          <p:cNvSpPr txBox="1"/>
          <p:nvPr/>
        </p:nvSpPr>
        <p:spPr>
          <a:xfrm>
            <a:off x="193175" y="93025"/>
            <a:ext cx="8346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The Five Targets of Psychotropic Drugs</a:t>
            </a:r>
            <a:endParaRPr sz="1600" b="1"/>
          </a:p>
        </p:txBody>
      </p:sp>
      <p:pic>
        <p:nvPicPr>
          <p:cNvPr id="1007" name="Google Shape;1007;p75"/>
          <p:cNvPicPr preferRelativeResize="0"/>
          <p:nvPr/>
        </p:nvPicPr>
        <p:blipFill rotWithShape="1">
          <a:blip r:embed="rId3">
            <a:alphaModFix/>
          </a:blip>
          <a:srcRect b="45622"/>
          <a:stretch/>
        </p:blipFill>
        <p:spPr>
          <a:xfrm>
            <a:off x="331300" y="2413200"/>
            <a:ext cx="2771750" cy="615600"/>
          </a:xfrm>
          <a:prstGeom prst="rect">
            <a:avLst/>
          </a:prstGeom>
          <a:noFill/>
          <a:ln>
            <a:noFill/>
          </a:ln>
        </p:spPr>
      </p:pic>
      <p:pic>
        <p:nvPicPr>
          <p:cNvPr id="1008" name="Google Shape;1008;p75"/>
          <p:cNvPicPr preferRelativeResize="0"/>
          <p:nvPr/>
        </p:nvPicPr>
        <p:blipFill rotWithShape="1">
          <a:blip r:embed="rId4">
            <a:alphaModFix/>
          </a:blip>
          <a:srcRect b="30113"/>
          <a:stretch/>
        </p:blipFill>
        <p:spPr>
          <a:xfrm>
            <a:off x="394700" y="711200"/>
            <a:ext cx="2421405" cy="1286650"/>
          </a:xfrm>
          <a:prstGeom prst="rect">
            <a:avLst/>
          </a:prstGeom>
          <a:noFill/>
          <a:ln>
            <a:noFill/>
          </a:ln>
        </p:spPr>
      </p:pic>
      <p:pic>
        <p:nvPicPr>
          <p:cNvPr id="1009" name="Google Shape;1009;p75"/>
          <p:cNvPicPr preferRelativeResize="0"/>
          <p:nvPr/>
        </p:nvPicPr>
        <p:blipFill>
          <a:blip r:embed="rId5">
            <a:alphaModFix/>
          </a:blip>
          <a:stretch>
            <a:fillRect/>
          </a:stretch>
        </p:blipFill>
        <p:spPr>
          <a:xfrm>
            <a:off x="505981" y="3472880"/>
            <a:ext cx="950937" cy="1262512"/>
          </a:xfrm>
          <a:prstGeom prst="rect">
            <a:avLst/>
          </a:prstGeom>
          <a:noFill/>
          <a:ln>
            <a:noFill/>
          </a:ln>
        </p:spPr>
      </p:pic>
      <p:sp>
        <p:nvSpPr>
          <p:cNvPr id="1010" name="Google Shape;1010;p75"/>
          <p:cNvSpPr txBox="1"/>
          <p:nvPr/>
        </p:nvSpPr>
        <p:spPr>
          <a:xfrm>
            <a:off x="3157650" y="2342050"/>
            <a:ext cx="16776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Transporter</a:t>
            </a:r>
            <a:endParaRPr b="1"/>
          </a:p>
          <a:p>
            <a:pPr marL="0" lvl="0" indent="0" algn="ctr" rtl="0">
              <a:spcBef>
                <a:spcPts val="0"/>
              </a:spcBef>
              <a:spcAft>
                <a:spcPts val="0"/>
              </a:spcAft>
              <a:buNone/>
            </a:pPr>
            <a:endParaRPr/>
          </a:p>
        </p:txBody>
      </p:sp>
      <p:sp>
        <p:nvSpPr>
          <p:cNvPr id="1011" name="Google Shape;1011;p75"/>
          <p:cNvSpPr txBox="1"/>
          <p:nvPr/>
        </p:nvSpPr>
        <p:spPr>
          <a:xfrm>
            <a:off x="3018475" y="846213"/>
            <a:ext cx="17184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G-protein linked receptor</a:t>
            </a:r>
            <a:endParaRPr b="1"/>
          </a:p>
          <a:p>
            <a:pPr marL="0" lvl="0" indent="0" algn="ctr" rtl="0">
              <a:spcBef>
                <a:spcPts val="0"/>
              </a:spcBef>
              <a:spcAft>
                <a:spcPts val="0"/>
              </a:spcAft>
              <a:buNone/>
            </a:pPr>
            <a:endParaRPr/>
          </a:p>
        </p:txBody>
      </p:sp>
      <p:sp>
        <p:nvSpPr>
          <p:cNvPr id="1012" name="Google Shape;1012;p75"/>
          <p:cNvSpPr txBox="1"/>
          <p:nvPr/>
        </p:nvSpPr>
        <p:spPr>
          <a:xfrm>
            <a:off x="1562850" y="3622475"/>
            <a:ext cx="15948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Ligand-gated ion channel</a:t>
            </a:r>
            <a:endParaRPr b="1"/>
          </a:p>
          <a:p>
            <a:pPr marL="0" lvl="0" indent="0" algn="ctr" rtl="0">
              <a:spcBef>
                <a:spcPts val="0"/>
              </a:spcBef>
              <a:spcAft>
                <a:spcPts val="0"/>
              </a:spcAft>
              <a:buNone/>
            </a:pPr>
            <a:endParaRPr/>
          </a:p>
        </p:txBody>
      </p:sp>
      <p:sp>
        <p:nvSpPr>
          <p:cNvPr id="1013" name="Google Shape;1013;p75"/>
          <p:cNvSpPr txBox="1"/>
          <p:nvPr/>
        </p:nvSpPr>
        <p:spPr>
          <a:xfrm>
            <a:off x="3157650" y="2585275"/>
            <a:ext cx="420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00"/>
                </a:solidFill>
              </a:rPr>
              <a:t>(reuptake inhibitors)</a:t>
            </a:r>
            <a:endParaRPr>
              <a:solidFill>
                <a:srgbClr val="FF0000"/>
              </a:solidFill>
            </a:endParaRPr>
          </a:p>
        </p:txBody>
      </p:sp>
      <p:sp>
        <p:nvSpPr>
          <p:cNvPr id="1014" name="Google Shape;1014;p75"/>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Shape 17858"/>
        <p:cNvGrpSpPr/>
        <p:nvPr/>
      </p:nvGrpSpPr>
      <p:grpSpPr>
        <a:xfrm>
          <a:off x="0" y="0"/>
          <a:ext cx="0" cy="0"/>
          <a:chOff x="0" y="0"/>
          <a:chExt cx="0" cy="0"/>
        </a:xfrm>
      </p:grpSpPr>
      <p:pic>
        <p:nvPicPr>
          <p:cNvPr id="17859" name="Google Shape;17859;p651"/>
          <p:cNvPicPr preferRelativeResize="0"/>
          <p:nvPr/>
        </p:nvPicPr>
        <p:blipFill rotWithShape="1">
          <a:blip r:embed="rId3">
            <a:alphaModFix/>
          </a:blip>
          <a:srcRect l="51195"/>
          <a:stretch/>
        </p:blipFill>
        <p:spPr>
          <a:xfrm>
            <a:off x="3203575" y="1496100"/>
            <a:ext cx="2949950" cy="2641225"/>
          </a:xfrm>
          <a:prstGeom prst="rect">
            <a:avLst/>
          </a:prstGeom>
          <a:noFill/>
          <a:ln>
            <a:noFill/>
          </a:ln>
        </p:spPr>
      </p:pic>
      <p:pic>
        <p:nvPicPr>
          <p:cNvPr id="17860" name="Google Shape;17860;p651"/>
          <p:cNvPicPr preferRelativeResize="0"/>
          <p:nvPr/>
        </p:nvPicPr>
        <p:blipFill rotWithShape="1">
          <a:blip r:embed="rId4">
            <a:alphaModFix/>
          </a:blip>
          <a:srcRect l="51411"/>
          <a:stretch/>
        </p:blipFill>
        <p:spPr>
          <a:xfrm>
            <a:off x="6267450" y="1496100"/>
            <a:ext cx="2876551" cy="2449850"/>
          </a:xfrm>
          <a:prstGeom prst="rect">
            <a:avLst/>
          </a:prstGeom>
          <a:noFill/>
          <a:ln>
            <a:noFill/>
          </a:ln>
        </p:spPr>
      </p:pic>
      <p:pic>
        <p:nvPicPr>
          <p:cNvPr id="17861" name="Google Shape;17861;p651"/>
          <p:cNvPicPr preferRelativeResize="0"/>
          <p:nvPr/>
        </p:nvPicPr>
        <p:blipFill rotWithShape="1">
          <a:blip r:embed="rId5">
            <a:alphaModFix/>
          </a:blip>
          <a:srcRect l="51411"/>
          <a:stretch/>
        </p:blipFill>
        <p:spPr>
          <a:xfrm>
            <a:off x="0" y="1439675"/>
            <a:ext cx="3089648" cy="2754075"/>
          </a:xfrm>
          <a:prstGeom prst="rect">
            <a:avLst/>
          </a:prstGeom>
          <a:noFill/>
          <a:ln>
            <a:noFill/>
          </a:ln>
        </p:spPr>
      </p:pic>
      <p:pic>
        <p:nvPicPr>
          <p:cNvPr id="17862" name="Google Shape;17862;p651"/>
          <p:cNvPicPr preferRelativeResize="0"/>
          <p:nvPr/>
        </p:nvPicPr>
        <p:blipFill>
          <a:blip r:embed="rId6">
            <a:alphaModFix/>
          </a:blip>
          <a:stretch>
            <a:fillRect/>
          </a:stretch>
        </p:blipFill>
        <p:spPr>
          <a:xfrm>
            <a:off x="139712" y="152398"/>
            <a:ext cx="2949949" cy="942077"/>
          </a:xfrm>
          <a:prstGeom prst="rect">
            <a:avLst/>
          </a:prstGeom>
          <a:noFill/>
          <a:ln>
            <a:noFill/>
          </a:ln>
        </p:spPr>
      </p:pic>
      <p:cxnSp>
        <p:nvCxnSpPr>
          <p:cNvPr id="17863" name="Google Shape;17863;p651"/>
          <p:cNvCxnSpPr/>
          <p:nvPr/>
        </p:nvCxnSpPr>
        <p:spPr>
          <a:xfrm>
            <a:off x="3172725" y="1145000"/>
            <a:ext cx="0" cy="3885600"/>
          </a:xfrm>
          <a:prstGeom prst="straightConnector1">
            <a:avLst/>
          </a:prstGeom>
          <a:noFill/>
          <a:ln w="9525" cap="flat" cmpd="sng">
            <a:solidFill>
              <a:schemeClr val="dk2"/>
            </a:solidFill>
            <a:prstDash val="solid"/>
            <a:round/>
            <a:headEnd type="none" w="med" len="med"/>
            <a:tailEnd type="none" w="med" len="med"/>
          </a:ln>
        </p:spPr>
      </p:cxnSp>
      <p:cxnSp>
        <p:nvCxnSpPr>
          <p:cNvPr id="17864" name="Google Shape;17864;p651"/>
          <p:cNvCxnSpPr/>
          <p:nvPr/>
        </p:nvCxnSpPr>
        <p:spPr>
          <a:xfrm>
            <a:off x="6173100" y="1145000"/>
            <a:ext cx="0" cy="3885600"/>
          </a:xfrm>
          <a:prstGeom prst="straightConnector1">
            <a:avLst/>
          </a:prstGeom>
          <a:noFill/>
          <a:ln w="9525" cap="flat" cmpd="sng">
            <a:solidFill>
              <a:schemeClr val="dk2"/>
            </a:solidFill>
            <a:prstDash val="solid"/>
            <a:round/>
            <a:headEnd type="none" w="med" len="med"/>
            <a:tailEnd type="none" w="med" len="med"/>
          </a:ln>
        </p:spPr>
      </p:cxnSp>
      <p:sp>
        <p:nvSpPr>
          <p:cNvPr id="17865" name="Google Shape;17865;p651"/>
          <p:cNvSpPr txBox="1"/>
          <p:nvPr/>
        </p:nvSpPr>
        <p:spPr>
          <a:xfrm>
            <a:off x="674550" y="4554325"/>
            <a:ext cx="1193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High 5-HT</a:t>
            </a:r>
            <a:endParaRPr b="1"/>
          </a:p>
        </p:txBody>
      </p:sp>
      <p:sp>
        <p:nvSpPr>
          <p:cNvPr id="17866" name="Google Shape;17866;p651"/>
          <p:cNvSpPr txBox="1"/>
          <p:nvPr/>
        </p:nvSpPr>
        <p:spPr>
          <a:xfrm>
            <a:off x="3951150" y="4554325"/>
            <a:ext cx="1193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High NE</a:t>
            </a:r>
            <a:endParaRPr b="1"/>
          </a:p>
        </p:txBody>
      </p:sp>
      <p:sp>
        <p:nvSpPr>
          <p:cNvPr id="17867" name="Google Shape;17867;p651"/>
          <p:cNvSpPr txBox="1"/>
          <p:nvPr/>
        </p:nvSpPr>
        <p:spPr>
          <a:xfrm>
            <a:off x="6941100" y="4554325"/>
            <a:ext cx="2202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High DA</a:t>
            </a:r>
            <a:endParaRPr b="1"/>
          </a:p>
        </p:txBody>
      </p:sp>
      <p:sp>
        <p:nvSpPr>
          <p:cNvPr id="17868" name="Google Shape;17868;p651"/>
          <p:cNvSpPr/>
          <p:nvPr/>
        </p:nvSpPr>
        <p:spPr>
          <a:xfrm>
            <a:off x="139700" y="152450"/>
            <a:ext cx="2949900" cy="942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9" name="Google Shape;17869;p651"/>
          <p:cNvSpPr txBox="1"/>
          <p:nvPr/>
        </p:nvSpPr>
        <p:spPr>
          <a:xfrm>
            <a:off x="6494325" y="229975"/>
            <a:ext cx="2202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MAOIs for depression inhibit both A &amp; B</a:t>
            </a:r>
            <a:endParaRPr b="1"/>
          </a:p>
        </p:txBody>
      </p:sp>
      <p:pic>
        <p:nvPicPr>
          <p:cNvPr id="17870" name="Google Shape;17870;p651"/>
          <p:cNvPicPr preferRelativeResize="0"/>
          <p:nvPr/>
        </p:nvPicPr>
        <p:blipFill rotWithShape="1">
          <a:blip r:embed="rId7">
            <a:alphaModFix/>
          </a:blip>
          <a:srcRect/>
          <a:stretch/>
        </p:blipFill>
        <p:spPr>
          <a:xfrm>
            <a:off x="3172724" y="152400"/>
            <a:ext cx="734649" cy="942075"/>
          </a:xfrm>
          <a:prstGeom prst="rect">
            <a:avLst/>
          </a:prstGeom>
          <a:noFill/>
          <a:ln>
            <a:noFill/>
          </a:ln>
        </p:spPr>
      </p:pic>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Shape 17874"/>
        <p:cNvGrpSpPr/>
        <p:nvPr/>
      </p:nvGrpSpPr>
      <p:grpSpPr>
        <a:xfrm>
          <a:off x="0" y="0"/>
          <a:ext cx="0" cy="0"/>
          <a:chOff x="0" y="0"/>
          <a:chExt cx="0" cy="0"/>
        </a:xfrm>
      </p:grpSpPr>
      <p:grpSp>
        <p:nvGrpSpPr>
          <p:cNvPr id="17875" name="Google Shape;17875;p652"/>
          <p:cNvGrpSpPr/>
          <p:nvPr/>
        </p:nvGrpSpPr>
        <p:grpSpPr>
          <a:xfrm>
            <a:off x="5457781" y="529969"/>
            <a:ext cx="2760618" cy="1862213"/>
            <a:chOff x="1078553" y="1406852"/>
            <a:chExt cx="3191834" cy="2152848"/>
          </a:xfrm>
        </p:grpSpPr>
        <p:grpSp>
          <p:nvGrpSpPr>
            <p:cNvPr id="17876" name="Google Shape;17876;p652"/>
            <p:cNvGrpSpPr/>
            <p:nvPr/>
          </p:nvGrpSpPr>
          <p:grpSpPr>
            <a:xfrm>
              <a:off x="1078553" y="1406852"/>
              <a:ext cx="3191834" cy="2152848"/>
              <a:chOff x="861075" y="1457642"/>
              <a:chExt cx="4419599" cy="2980958"/>
            </a:xfrm>
          </p:grpSpPr>
          <p:pic>
            <p:nvPicPr>
              <p:cNvPr id="17877" name="Google Shape;17877;p652"/>
              <p:cNvPicPr preferRelativeResize="0"/>
              <p:nvPr/>
            </p:nvPicPr>
            <p:blipFill>
              <a:blip r:embed="rId3">
                <a:alphaModFix/>
              </a:blip>
              <a:stretch>
                <a:fillRect/>
              </a:stretch>
            </p:blipFill>
            <p:spPr>
              <a:xfrm>
                <a:off x="861075" y="1457642"/>
                <a:ext cx="4419599" cy="2980958"/>
              </a:xfrm>
              <a:prstGeom prst="rect">
                <a:avLst/>
              </a:prstGeom>
              <a:noFill/>
              <a:ln>
                <a:noFill/>
              </a:ln>
            </p:spPr>
          </p:pic>
          <p:sp>
            <p:nvSpPr>
              <p:cNvPr id="17878" name="Google Shape;17878;p652"/>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escitalopram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LEXAPRO</a:t>
                </a:r>
                <a:endParaRPr sz="1200" b="1"/>
              </a:p>
            </p:txBody>
          </p:sp>
        </p:grpSp>
        <p:grpSp>
          <p:nvGrpSpPr>
            <p:cNvPr id="17879" name="Google Shape;17879;p652"/>
            <p:cNvGrpSpPr/>
            <p:nvPr/>
          </p:nvGrpSpPr>
          <p:grpSpPr>
            <a:xfrm>
              <a:off x="1980041" y="1481287"/>
              <a:ext cx="308764" cy="2020121"/>
              <a:chOff x="4198133" y="1585860"/>
              <a:chExt cx="434023" cy="2787912"/>
            </a:xfrm>
          </p:grpSpPr>
          <p:cxnSp>
            <p:nvCxnSpPr>
              <p:cNvPr id="17880" name="Google Shape;17880;p652"/>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7881" name="Google Shape;17881;p652"/>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7882" name="Google Shape;17882;p652"/>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nvGrpSpPr>
          <p:cNvPr id="17883" name="Google Shape;17883;p652"/>
          <p:cNvGrpSpPr/>
          <p:nvPr/>
        </p:nvGrpSpPr>
        <p:grpSpPr>
          <a:xfrm>
            <a:off x="1317732" y="95203"/>
            <a:ext cx="2993623" cy="2355314"/>
            <a:chOff x="1225236" y="746616"/>
            <a:chExt cx="4735247" cy="3725584"/>
          </a:xfrm>
        </p:grpSpPr>
        <p:grpSp>
          <p:nvGrpSpPr>
            <p:cNvPr id="17884" name="Google Shape;17884;p652"/>
            <p:cNvGrpSpPr/>
            <p:nvPr/>
          </p:nvGrpSpPr>
          <p:grpSpPr>
            <a:xfrm>
              <a:off x="1225236" y="746616"/>
              <a:ext cx="4735247" cy="3725584"/>
              <a:chOff x="1225236" y="746616"/>
              <a:chExt cx="4735247" cy="3725584"/>
            </a:xfrm>
          </p:grpSpPr>
          <p:grpSp>
            <p:nvGrpSpPr>
              <p:cNvPr id="17885" name="Google Shape;17885;p652"/>
              <p:cNvGrpSpPr/>
              <p:nvPr/>
            </p:nvGrpSpPr>
            <p:grpSpPr>
              <a:xfrm>
                <a:off x="1225236" y="746616"/>
                <a:ext cx="4735247" cy="3725584"/>
                <a:chOff x="1225236" y="746616"/>
                <a:chExt cx="4735247" cy="3725584"/>
              </a:xfrm>
            </p:grpSpPr>
            <p:grpSp>
              <p:nvGrpSpPr>
                <p:cNvPr id="17886" name="Google Shape;17886;p652"/>
                <p:cNvGrpSpPr/>
                <p:nvPr/>
              </p:nvGrpSpPr>
              <p:grpSpPr>
                <a:xfrm>
                  <a:off x="1225236" y="746616"/>
                  <a:ext cx="4735247" cy="3725584"/>
                  <a:chOff x="1225236" y="746616"/>
                  <a:chExt cx="4735247" cy="3725584"/>
                </a:xfrm>
              </p:grpSpPr>
              <p:pic>
                <p:nvPicPr>
                  <p:cNvPr id="17887" name="Google Shape;17887;p652"/>
                  <p:cNvPicPr preferRelativeResize="0"/>
                  <p:nvPr/>
                </p:nvPicPr>
                <p:blipFill>
                  <a:blip r:embed="rId4">
                    <a:alphaModFix/>
                  </a:blip>
                  <a:stretch>
                    <a:fillRect/>
                  </a:stretch>
                </p:blipFill>
                <p:spPr>
                  <a:xfrm rot="445759">
                    <a:off x="4305300" y="840974"/>
                    <a:ext cx="1560825" cy="1560825"/>
                  </a:xfrm>
                  <a:prstGeom prst="rect">
                    <a:avLst/>
                  </a:prstGeom>
                  <a:noFill/>
                  <a:ln>
                    <a:noFill/>
                  </a:ln>
                </p:spPr>
              </p:pic>
              <p:pic>
                <p:nvPicPr>
                  <p:cNvPr id="17888" name="Google Shape;17888;p652"/>
                  <p:cNvPicPr preferRelativeResize="0"/>
                  <p:nvPr/>
                </p:nvPicPr>
                <p:blipFill>
                  <a:blip r:embed="rId4">
                    <a:alphaModFix/>
                  </a:blip>
                  <a:stretch>
                    <a:fillRect/>
                  </a:stretch>
                </p:blipFill>
                <p:spPr>
                  <a:xfrm rot="-5633246">
                    <a:off x="1276350" y="850499"/>
                    <a:ext cx="1560825" cy="1560825"/>
                  </a:xfrm>
                  <a:prstGeom prst="rect">
                    <a:avLst/>
                  </a:prstGeom>
                  <a:noFill/>
                  <a:ln>
                    <a:noFill/>
                  </a:ln>
                </p:spPr>
              </p:pic>
              <p:sp>
                <p:nvSpPr>
                  <p:cNvPr id="17889" name="Google Shape;17889;p652"/>
                  <p:cNvSpPr/>
                  <p:nvPr/>
                </p:nvSpPr>
                <p:spPr>
                  <a:xfrm>
                    <a:off x="2029725" y="1395700"/>
                    <a:ext cx="3076500" cy="3076500"/>
                  </a:xfrm>
                  <a:prstGeom prst="ellipse">
                    <a:avLst/>
                  </a:prstGeom>
                  <a:solidFill>
                    <a:srgbClr val="DC8758"/>
                  </a:solidFill>
                  <a:ln w="9525" cap="flat" cmpd="sng">
                    <a:solidFill>
                      <a:srgbClr val="783F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90" name="Google Shape;17890;p652"/>
                <p:cNvGrpSpPr/>
                <p:nvPr/>
              </p:nvGrpSpPr>
              <p:grpSpPr>
                <a:xfrm>
                  <a:off x="3292567" y="1485113"/>
                  <a:ext cx="537215" cy="2884286"/>
                  <a:chOff x="5350013" y="1678054"/>
                  <a:chExt cx="325743" cy="1748900"/>
                </a:xfrm>
              </p:grpSpPr>
              <p:cxnSp>
                <p:nvCxnSpPr>
                  <p:cNvPr id="17891" name="Google Shape;17891;p652"/>
                  <p:cNvCxnSpPr/>
                  <p:nvPr/>
                </p:nvCxnSpPr>
                <p:spPr>
                  <a:xfrm>
                    <a:off x="5359556" y="1925756"/>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7892" name="Google Shape;17892;p652"/>
                  <p:cNvCxnSpPr/>
                  <p:nvPr/>
                </p:nvCxnSpPr>
                <p:spPr>
                  <a:xfrm>
                    <a:off x="5359556" y="199240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7893" name="Google Shape;17893;p652"/>
                  <p:cNvCxnSpPr/>
                  <p:nvPr/>
                </p:nvCxnSpPr>
                <p:spPr>
                  <a:xfrm>
                    <a:off x="5359556" y="2068020"/>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7894" name="Google Shape;17894;p652"/>
                  <p:cNvCxnSpPr/>
                  <p:nvPr/>
                </p:nvCxnSpPr>
                <p:spPr>
                  <a:xfrm>
                    <a:off x="5350013" y="342695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7895" name="Google Shape;17895;p652"/>
                  <p:cNvCxnSpPr/>
                  <p:nvPr/>
                </p:nvCxnSpPr>
                <p:spPr>
                  <a:xfrm>
                    <a:off x="5350013" y="1678054"/>
                    <a:ext cx="316200" cy="0"/>
                  </a:xfrm>
                  <a:prstGeom prst="straightConnector1">
                    <a:avLst/>
                  </a:prstGeom>
                  <a:noFill/>
                  <a:ln w="28575" cap="flat" cmpd="sng">
                    <a:solidFill>
                      <a:srgbClr val="783F04"/>
                    </a:solidFill>
                    <a:prstDash val="solid"/>
                    <a:round/>
                    <a:headEnd type="none" w="med" len="med"/>
                    <a:tailEnd type="none" w="med" len="med"/>
                  </a:ln>
                </p:spPr>
              </p:cxnSp>
            </p:grpSp>
          </p:grpSp>
          <p:sp>
            <p:nvSpPr>
              <p:cNvPr id="17896" name="Google Shape;17896;p652"/>
              <p:cNvSpPr txBox="1"/>
              <p:nvPr/>
            </p:nvSpPr>
            <p:spPr>
              <a:xfrm rot="-2902922" flipH="1">
                <a:off x="1353089" y="1146066"/>
                <a:ext cx="733557" cy="41182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A</a:t>
                </a:r>
                <a:endParaRPr sz="1100" b="1"/>
              </a:p>
            </p:txBody>
          </p:sp>
          <p:sp>
            <p:nvSpPr>
              <p:cNvPr id="17897" name="Google Shape;17897;p652"/>
              <p:cNvSpPr txBox="1"/>
              <p:nvPr/>
            </p:nvSpPr>
            <p:spPr>
              <a:xfrm rot="3118622" flipH="1">
                <a:off x="5064306" y="1165179"/>
                <a:ext cx="733469" cy="41199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B</a:t>
                </a:r>
                <a:endParaRPr sz="1100" b="1"/>
              </a:p>
            </p:txBody>
          </p:sp>
        </p:grpSp>
        <p:sp>
          <p:nvSpPr>
            <p:cNvPr id="17898" name="Google Shape;17898;p652"/>
            <p:cNvSpPr txBox="1"/>
            <p:nvPr/>
          </p:nvSpPr>
          <p:spPr>
            <a:xfrm rot="24186">
              <a:off x="2484179" y="2441858"/>
              <a:ext cx="2217355" cy="3351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phenelzine</a:t>
              </a:r>
              <a:endParaRPr sz="1600" b="1"/>
            </a:p>
            <a:p>
              <a:pPr marL="0" marR="0" lvl="0" indent="0" algn="ctr" rtl="0">
                <a:lnSpc>
                  <a:spcPct val="100000"/>
                </a:lnSpc>
                <a:spcBef>
                  <a:spcPts val="0"/>
                </a:spcBef>
                <a:spcAft>
                  <a:spcPts val="0"/>
                </a:spcAft>
                <a:buClr>
                  <a:srgbClr val="000000"/>
                </a:buClr>
                <a:buSzPts val="800"/>
                <a:buFont typeface="Arial"/>
                <a:buNone/>
              </a:pPr>
              <a:r>
                <a:rPr lang="en" sz="1600" b="1"/>
                <a:t>NARDIL</a:t>
              </a:r>
              <a:endParaRPr sz="1600" b="1"/>
            </a:p>
            <a:p>
              <a:pPr marL="0" marR="0" lvl="0" indent="0" algn="ctr" rtl="0">
                <a:lnSpc>
                  <a:spcPct val="100000"/>
                </a:lnSpc>
                <a:spcBef>
                  <a:spcPts val="0"/>
                </a:spcBef>
                <a:spcAft>
                  <a:spcPts val="0"/>
                </a:spcAft>
                <a:buClr>
                  <a:srgbClr val="000000"/>
                </a:buClr>
                <a:buSzPts val="800"/>
                <a:buFont typeface="Arial"/>
                <a:buNone/>
              </a:pPr>
              <a:endParaRPr sz="1600" b="1"/>
            </a:p>
          </p:txBody>
        </p:sp>
      </p:grpSp>
      <p:grpSp>
        <p:nvGrpSpPr>
          <p:cNvPr id="17899" name="Google Shape;17899;p652"/>
          <p:cNvGrpSpPr/>
          <p:nvPr/>
        </p:nvGrpSpPr>
        <p:grpSpPr>
          <a:xfrm>
            <a:off x="1317732" y="2688653"/>
            <a:ext cx="2993623" cy="2355314"/>
            <a:chOff x="1225236" y="746616"/>
            <a:chExt cx="4735247" cy="3725584"/>
          </a:xfrm>
        </p:grpSpPr>
        <p:grpSp>
          <p:nvGrpSpPr>
            <p:cNvPr id="17900" name="Google Shape;17900;p652"/>
            <p:cNvGrpSpPr/>
            <p:nvPr/>
          </p:nvGrpSpPr>
          <p:grpSpPr>
            <a:xfrm>
              <a:off x="1225236" y="746616"/>
              <a:ext cx="4735247" cy="3725584"/>
              <a:chOff x="1225236" y="746616"/>
              <a:chExt cx="4735247" cy="3725584"/>
            </a:xfrm>
          </p:grpSpPr>
          <p:grpSp>
            <p:nvGrpSpPr>
              <p:cNvPr id="17901" name="Google Shape;17901;p652"/>
              <p:cNvGrpSpPr/>
              <p:nvPr/>
            </p:nvGrpSpPr>
            <p:grpSpPr>
              <a:xfrm>
                <a:off x="1225236" y="746616"/>
                <a:ext cx="4735247" cy="3725584"/>
                <a:chOff x="1225236" y="746616"/>
                <a:chExt cx="4735247" cy="3725584"/>
              </a:xfrm>
            </p:grpSpPr>
            <p:grpSp>
              <p:nvGrpSpPr>
                <p:cNvPr id="17902" name="Google Shape;17902;p652"/>
                <p:cNvGrpSpPr/>
                <p:nvPr/>
              </p:nvGrpSpPr>
              <p:grpSpPr>
                <a:xfrm>
                  <a:off x="1225236" y="746616"/>
                  <a:ext cx="4735247" cy="3725584"/>
                  <a:chOff x="1225236" y="746616"/>
                  <a:chExt cx="4735247" cy="3725584"/>
                </a:xfrm>
              </p:grpSpPr>
              <p:pic>
                <p:nvPicPr>
                  <p:cNvPr id="17903" name="Google Shape;17903;p652"/>
                  <p:cNvPicPr preferRelativeResize="0"/>
                  <p:nvPr/>
                </p:nvPicPr>
                <p:blipFill>
                  <a:blip r:embed="rId4">
                    <a:alphaModFix/>
                  </a:blip>
                  <a:stretch>
                    <a:fillRect/>
                  </a:stretch>
                </p:blipFill>
                <p:spPr>
                  <a:xfrm rot="445759">
                    <a:off x="4305300" y="840974"/>
                    <a:ext cx="1560825" cy="1560825"/>
                  </a:xfrm>
                  <a:prstGeom prst="rect">
                    <a:avLst/>
                  </a:prstGeom>
                  <a:noFill/>
                  <a:ln>
                    <a:noFill/>
                  </a:ln>
                </p:spPr>
              </p:pic>
              <p:pic>
                <p:nvPicPr>
                  <p:cNvPr id="17904" name="Google Shape;17904;p652"/>
                  <p:cNvPicPr preferRelativeResize="0"/>
                  <p:nvPr/>
                </p:nvPicPr>
                <p:blipFill>
                  <a:blip r:embed="rId4">
                    <a:alphaModFix/>
                  </a:blip>
                  <a:stretch>
                    <a:fillRect/>
                  </a:stretch>
                </p:blipFill>
                <p:spPr>
                  <a:xfrm rot="-5633246">
                    <a:off x="1276350" y="850499"/>
                    <a:ext cx="1560825" cy="1560825"/>
                  </a:xfrm>
                  <a:prstGeom prst="rect">
                    <a:avLst/>
                  </a:prstGeom>
                  <a:noFill/>
                  <a:ln>
                    <a:noFill/>
                  </a:ln>
                </p:spPr>
              </p:pic>
              <p:sp>
                <p:nvSpPr>
                  <p:cNvPr id="17905" name="Google Shape;17905;p652"/>
                  <p:cNvSpPr/>
                  <p:nvPr/>
                </p:nvSpPr>
                <p:spPr>
                  <a:xfrm>
                    <a:off x="2029725" y="1395700"/>
                    <a:ext cx="3076500" cy="3076500"/>
                  </a:xfrm>
                  <a:prstGeom prst="ellipse">
                    <a:avLst/>
                  </a:prstGeom>
                  <a:solidFill>
                    <a:srgbClr val="DC8758"/>
                  </a:solidFill>
                  <a:ln w="9525" cap="flat" cmpd="sng">
                    <a:solidFill>
                      <a:srgbClr val="783F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06" name="Google Shape;17906;p652"/>
                <p:cNvGrpSpPr/>
                <p:nvPr/>
              </p:nvGrpSpPr>
              <p:grpSpPr>
                <a:xfrm>
                  <a:off x="3292567" y="1485113"/>
                  <a:ext cx="537215" cy="2884286"/>
                  <a:chOff x="5350013" y="1678054"/>
                  <a:chExt cx="325743" cy="1748900"/>
                </a:xfrm>
              </p:grpSpPr>
              <p:cxnSp>
                <p:nvCxnSpPr>
                  <p:cNvPr id="17907" name="Google Shape;17907;p652"/>
                  <p:cNvCxnSpPr/>
                  <p:nvPr/>
                </p:nvCxnSpPr>
                <p:spPr>
                  <a:xfrm>
                    <a:off x="5359556" y="1925756"/>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7908" name="Google Shape;17908;p652"/>
                  <p:cNvCxnSpPr/>
                  <p:nvPr/>
                </p:nvCxnSpPr>
                <p:spPr>
                  <a:xfrm>
                    <a:off x="5359556" y="199240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7909" name="Google Shape;17909;p652"/>
                  <p:cNvCxnSpPr/>
                  <p:nvPr/>
                </p:nvCxnSpPr>
                <p:spPr>
                  <a:xfrm>
                    <a:off x="5359556" y="2068020"/>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7910" name="Google Shape;17910;p652"/>
                  <p:cNvCxnSpPr/>
                  <p:nvPr/>
                </p:nvCxnSpPr>
                <p:spPr>
                  <a:xfrm>
                    <a:off x="5350013" y="342695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7911" name="Google Shape;17911;p652"/>
                  <p:cNvCxnSpPr/>
                  <p:nvPr/>
                </p:nvCxnSpPr>
                <p:spPr>
                  <a:xfrm>
                    <a:off x="5350013" y="1678054"/>
                    <a:ext cx="316200" cy="0"/>
                  </a:xfrm>
                  <a:prstGeom prst="straightConnector1">
                    <a:avLst/>
                  </a:prstGeom>
                  <a:noFill/>
                  <a:ln w="28575" cap="flat" cmpd="sng">
                    <a:solidFill>
                      <a:srgbClr val="783F04"/>
                    </a:solidFill>
                    <a:prstDash val="solid"/>
                    <a:round/>
                    <a:headEnd type="none" w="med" len="med"/>
                    <a:tailEnd type="none" w="med" len="med"/>
                  </a:ln>
                </p:spPr>
              </p:cxnSp>
            </p:grpSp>
          </p:grpSp>
          <p:sp>
            <p:nvSpPr>
              <p:cNvPr id="17912" name="Google Shape;17912;p652"/>
              <p:cNvSpPr txBox="1"/>
              <p:nvPr/>
            </p:nvSpPr>
            <p:spPr>
              <a:xfrm rot="-2902922" flipH="1">
                <a:off x="1353089" y="1146066"/>
                <a:ext cx="733557" cy="41182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A</a:t>
                </a:r>
                <a:endParaRPr sz="1100" b="1"/>
              </a:p>
            </p:txBody>
          </p:sp>
          <p:sp>
            <p:nvSpPr>
              <p:cNvPr id="17913" name="Google Shape;17913;p652"/>
              <p:cNvSpPr txBox="1"/>
              <p:nvPr/>
            </p:nvSpPr>
            <p:spPr>
              <a:xfrm rot="3118622" flipH="1">
                <a:off x="5064306" y="1165179"/>
                <a:ext cx="733469" cy="41199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B</a:t>
                </a:r>
                <a:endParaRPr sz="1100" b="1"/>
              </a:p>
            </p:txBody>
          </p:sp>
        </p:grpSp>
        <p:sp>
          <p:nvSpPr>
            <p:cNvPr id="17914" name="Google Shape;17914;p652"/>
            <p:cNvSpPr txBox="1"/>
            <p:nvPr/>
          </p:nvSpPr>
          <p:spPr>
            <a:xfrm rot="24313">
              <a:off x="2212987" y="2443648"/>
              <a:ext cx="2714768" cy="3351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isocarboxazid</a:t>
              </a:r>
              <a:endParaRPr sz="1600" b="1"/>
            </a:p>
            <a:p>
              <a:pPr marL="0" marR="0" lvl="0" indent="0" algn="ctr" rtl="0">
                <a:lnSpc>
                  <a:spcPct val="100000"/>
                </a:lnSpc>
                <a:spcBef>
                  <a:spcPts val="0"/>
                </a:spcBef>
                <a:spcAft>
                  <a:spcPts val="0"/>
                </a:spcAft>
                <a:buClr>
                  <a:srgbClr val="000000"/>
                </a:buClr>
                <a:buSzPts val="800"/>
                <a:buFont typeface="Arial"/>
                <a:buNone/>
              </a:pPr>
              <a:r>
                <a:rPr lang="en" sz="1600" b="1"/>
                <a:t>MARPLAN</a:t>
              </a:r>
              <a:endParaRPr sz="1600" b="1"/>
            </a:p>
            <a:p>
              <a:pPr marL="0" marR="0" lvl="0" indent="0" algn="ctr" rtl="0">
                <a:lnSpc>
                  <a:spcPct val="100000"/>
                </a:lnSpc>
                <a:spcBef>
                  <a:spcPts val="0"/>
                </a:spcBef>
                <a:spcAft>
                  <a:spcPts val="0"/>
                </a:spcAft>
                <a:buClr>
                  <a:srgbClr val="000000"/>
                </a:buClr>
                <a:buSzPts val="800"/>
                <a:buFont typeface="Arial"/>
                <a:buNone/>
              </a:pPr>
              <a:endParaRPr sz="1600" b="1"/>
            </a:p>
          </p:txBody>
        </p:sp>
      </p:grpSp>
      <p:grpSp>
        <p:nvGrpSpPr>
          <p:cNvPr id="17915" name="Google Shape;17915;p652"/>
          <p:cNvGrpSpPr/>
          <p:nvPr/>
        </p:nvGrpSpPr>
        <p:grpSpPr>
          <a:xfrm>
            <a:off x="4889607" y="95203"/>
            <a:ext cx="2993623" cy="2355314"/>
            <a:chOff x="1225236" y="746616"/>
            <a:chExt cx="4735247" cy="3725584"/>
          </a:xfrm>
        </p:grpSpPr>
        <p:grpSp>
          <p:nvGrpSpPr>
            <p:cNvPr id="17916" name="Google Shape;17916;p652"/>
            <p:cNvGrpSpPr/>
            <p:nvPr/>
          </p:nvGrpSpPr>
          <p:grpSpPr>
            <a:xfrm>
              <a:off x="1225236" y="746616"/>
              <a:ext cx="4735247" cy="3725584"/>
              <a:chOff x="1225236" y="746616"/>
              <a:chExt cx="4735247" cy="3725584"/>
            </a:xfrm>
          </p:grpSpPr>
          <p:grpSp>
            <p:nvGrpSpPr>
              <p:cNvPr id="17917" name="Google Shape;17917;p652"/>
              <p:cNvGrpSpPr/>
              <p:nvPr/>
            </p:nvGrpSpPr>
            <p:grpSpPr>
              <a:xfrm>
                <a:off x="1225236" y="746616"/>
                <a:ext cx="4735247" cy="3725584"/>
                <a:chOff x="1225236" y="746616"/>
                <a:chExt cx="4735247" cy="3725584"/>
              </a:xfrm>
            </p:grpSpPr>
            <p:grpSp>
              <p:nvGrpSpPr>
                <p:cNvPr id="17918" name="Google Shape;17918;p652"/>
                <p:cNvGrpSpPr/>
                <p:nvPr/>
              </p:nvGrpSpPr>
              <p:grpSpPr>
                <a:xfrm>
                  <a:off x="1225236" y="746616"/>
                  <a:ext cx="4735247" cy="3725584"/>
                  <a:chOff x="1225236" y="746616"/>
                  <a:chExt cx="4735247" cy="3725584"/>
                </a:xfrm>
              </p:grpSpPr>
              <p:pic>
                <p:nvPicPr>
                  <p:cNvPr id="17919" name="Google Shape;17919;p652"/>
                  <p:cNvPicPr preferRelativeResize="0"/>
                  <p:nvPr/>
                </p:nvPicPr>
                <p:blipFill>
                  <a:blip r:embed="rId4">
                    <a:alphaModFix/>
                  </a:blip>
                  <a:stretch>
                    <a:fillRect/>
                  </a:stretch>
                </p:blipFill>
                <p:spPr>
                  <a:xfrm rot="445759">
                    <a:off x="4305300" y="840974"/>
                    <a:ext cx="1560825" cy="1560825"/>
                  </a:xfrm>
                  <a:prstGeom prst="rect">
                    <a:avLst/>
                  </a:prstGeom>
                  <a:noFill/>
                  <a:ln>
                    <a:noFill/>
                  </a:ln>
                </p:spPr>
              </p:pic>
              <p:pic>
                <p:nvPicPr>
                  <p:cNvPr id="17920" name="Google Shape;17920;p652"/>
                  <p:cNvPicPr preferRelativeResize="0"/>
                  <p:nvPr/>
                </p:nvPicPr>
                <p:blipFill>
                  <a:blip r:embed="rId4">
                    <a:alphaModFix/>
                  </a:blip>
                  <a:stretch>
                    <a:fillRect/>
                  </a:stretch>
                </p:blipFill>
                <p:spPr>
                  <a:xfrm rot="-5633246">
                    <a:off x="1276350" y="850499"/>
                    <a:ext cx="1560825" cy="1560825"/>
                  </a:xfrm>
                  <a:prstGeom prst="rect">
                    <a:avLst/>
                  </a:prstGeom>
                  <a:noFill/>
                  <a:ln>
                    <a:noFill/>
                  </a:ln>
                </p:spPr>
              </p:pic>
              <p:sp>
                <p:nvSpPr>
                  <p:cNvPr id="17921" name="Google Shape;17921;p652"/>
                  <p:cNvSpPr/>
                  <p:nvPr/>
                </p:nvSpPr>
                <p:spPr>
                  <a:xfrm>
                    <a:off x="2029725" y="1395700"/>
                    <a:ext cx="3076500" cy="3076500"/>
                  </a:xfrm>
                  <a:prstGeom prst="ellipse">
                    <a:avLst/>
                  </a:prstGeom>
                  <a:solidFill>
                    <a:srgbClr val="DC8758"/>
                  </a:solidFill>
                  <a:ln w="9525" cap="flat" cmpd="sng">
                    <a:solidFill>
                      <a:srgbClr val="783F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22" name="Google Shape;17922;p652"/>
                <p:cNvGrpSpPr/>
                <p:nvPr/>
              </p:nvGrpSpPr>
              <p:grpSpPr>
                <a:xfrm>
                  <a:off x="3292567" y="1485113"/>
                  <a:ext cx="537215" cy="2884286"/>
                  <a:chOff x="5350013" y="1678054"/>
                  <a:chExt cx="325743" cy="1748900"/>
                </a:xfrm>
              </p:grpSpPr>
              <p:cxnSp>
                <p:nvCxnSpPr>
                  <p:cNvPr id="17923" name="Google Shape;17923;p652"/>
                  <p:cNvCxnSpPr/>
                  <p:nvPr/>
                </p:nvCxnSpPr>
                <p:spPr>
                  <a:xfrm>
                    <a:off x="5359556" y="1925756"/>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7924" name="Google Shape;17924;p652"/>
                  <p:cNvCxnSpPr/>
                  <p:nvPr/>
                </p:nvCxnSpPr>
                <p:spPr>
                  <a:xfrm>
                    <a:off x="5359556" y="199240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7925" name="Google Shape;17925;p652"/>
                  <p:cNvCxnSpPr/>
                  <p:nvPr/>
                </p:nvCxnSpPr>
                <p:spPr>
                  <a:xfrm>
                    <a:off x="5359556" y="2068020"/>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7926" name="Google Shape;17926;p652"/>
                  <p:cNvCxnSpPr/>
                  <p:nvPr/>
                </p:nvCxnSpPr>
                <p:spPr>
                  <a:xfrm>
                    <a:off x="5350013" y="342695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7927" name="Google Shape;17927;p652"/>
                  <p:cNvCxnSpPr/>
                  <p:nvPr/>
                </p:nvCxnSpPr>
                <p:spPr>
                  <a:xfrm>
                    <a:off x="5350013" y="1678054"/>
                    <a:ext cx="316200" cy="0"/>
                  </a:xfrm>
                  <a:prstGeom prst="straightConnector1">
                    <a:avLst/>
                  </a:prstGeom>
                  <a:noFill/>
                  <a:ln w="28575" cap="flat" cmpd="sng">
                    <a:solidFill>
                      <a:srgbClr val="783F04"/>
                    </a:solidFill>
                    <a:prstDash val="solid"/>
                    <a:round/>
                    <a:headEnd type="none" w="med" len="med"/>
                    <a:tailEnd type="none" w="med" len="med"/>
                  </a:ln>
                </p:spPr>
              </p:cxnSp>
            </p:grpSp>
          </p:grpSp>
          <p:sp>
            <p:nvSpPr>
              <p:cNvPr id="17928" name="Google Shape;17928;p652"/>
              <p:cNvSpPr txBox="1"/>
              <p:nvPr/>
            </p:nvSpPr>
            <p:spPr>
              <a:xfrm rot="-2902922" flipH="1">
                <a:off x="1353089" y="1146066"/>
                <a:ext cx="733557" cy="41182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A</a:t>
                </a:r>
                <a:endParaRPr sz="1100" b="1"/>
              </a:p>
            </p:txBody>
          </p:sp>
          <p:sp>
            <p:nvSpPr>
              <p:cNvPr id="17929" name="Google Shape;17929;p652"/>
              <p:cNvSpPr txBox="1"/>
              <p:nvPr/>
            </p:nvSpPr>
            <p:spPr>
              <a:xfrm rot="3118622" flipH="1">
                <a:off x="5064306" y="1165179"/>
                <a:ext cx="733469" cy="41199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B</a:t>
                </a:r>
                <a:endParaRPr sz="1100" b="1"/>
              </a:p>
            </p:txBody>
          </p:sp>
        </p:grpSp>
        <p:sp>
          <p:nvSpPr>
            <p:cNvPr id="17930" name="Google Shape;17930;p652"/>
            <p:cNvSpPr txBox="1"/>
            <p:nvPr/>
          </p:nvSpPr>
          <p:spPr>
            <a:xfrm rot="24353">
              <a:off x="2152720" y="2444248"/>
              <a:ext cx="2879772" cy="3351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tranylcypromine</a:t>
              </a:r>
              <a:endParaRPr sz="1600" b="1"/>
            </a:p>
            <a:p>
              <a:pPr marL="0" marR="0" lvl="0" indent="0" algn="ctr" rtl="0">
                <a:lnSpc>
                  <a:spcPct val="100000"/>
                </a:lnSpc>
                <a:spcBef>
                  <a:spcPts val="0"/>
                </a:spcBef>
                <a:spcAft>
                  <a:spcPts val="0"/>
                </a:spcAft>
                <a:buClr>
                  <a:srgbClr val="000000"/>
                </a:buClr>
                <a:buSzPts val="800"/>
                <a:buFont typeface="Arial"/>
                <a:buNone/>
              </a:pPr>
              <a:r>
                <a:rPr lang="en" sz="1600" b="1"/>
                <a:t>PARNATE</a:t>
              </a:r>
              <a:endParaRPr sz="1600" b="1"/>
            </a:p>
          </p:txBody>
        </p:sp>
      </p:grpSp>
      <p:grpSp>
        <p:nvGrpSpPr>
          <p:cNvPr id="17931" name="Google Shape;17931;p652"/>
          <p:cNvGrpSpPr/>
          <p:nvPr/>
        </p:nvGrpSpPr>
        <p:grpSpPr>
          <a:xfrm>
            <a:off x="5122464" y="2688653"/>
            <a:ext cx="2760767" cy="2355314"/>
            <a:chOff x="5122464" y="2688653"/>
            <a:chExt cx="2760767" cy="2355314"/>
          </a:xfrm>
        </p:grpSpPr>
        <p:grpSp>
          <p:nvGrpSpPr>
            <p:cNvPr id="17932" name="Google Shape;17932;p652"/>
            <p:cNvGrpSpPr/>
            <p:nvPr/>
          </p:nvGrpSpPr>
          <p:grpSpPr>
            <a:xfrm>
              <a:off x="5122464" y="2688653"/>
              <a:ext cx="2760767" cy="2355314"/>
              <a:chOff x="1593564" y="746616"/>
              <a:chExt cx="4366920" cy="3725584"/>
            </a:xfrm>
          </p:grpSpPr>
          <p:grpSp>
            <p:nvGrpSpPr>
              <p:cNvPr id="17933" name="Google Shape;17933;p652"/>
              <p:cNvGrpSpPr/>
              <p:nvPr/>
            </p:nvGrpSpPr>
            <p:grpSpPr>
              <a:xfrm>
                <a:off x="1593564" y="746616"/>
                <a:ext cx="4366920" cy="3725584"/>
                <a:chOff x="1593564" y="746616"/>
                <a:chExt cx="4366920" cy="3725584"/>
              </a:xfrm>
            </p:grpSpPr>
            <p:grpSp>
              <p:nvGrpSpPr>
                <p:cNvPr id="17934" name="Google Shape;17934;p652"/>
                <p:cNvGrpSpPr/>
                <p:nvPr/>
              </p:nvGrpSpPr>
              <p:grpSpPr>
                <a:xfrm>
                  <a:off x="1670213" y="746616"/>
                  <a:ext cx="4290270" cy="3725584"/>
                  <a:chOff x="1670213" y="746616"/>
                  <a:chExt cx="4290270" cy="3725584"/>
                </a:xfrm>
              </p:grpSpPr>
              <p:grpSp>
                <p:nvGrpSpPr>
                  <p:cNvPr id="17935" name="Google Shape;17935;p652"/>
                  <p:cNvGrpSpPr/>
                  <p:nvPr/>
                </p:nvGrpSpPr>
                <p:grpSpPr>
                  <a:xfrm>
                    <a:off x="1670213" y="746616"/>
                    <a:ext cx="4290270" cy="3725584"/>
                    <a:chOff x="1670213" y="746616"/>
                    <a:chExt cx="4290270" cy="3725584"/>
                  </a:xfrm>
                </p:grpSpPr>
                <p:pic>
                  <p:nvPicPr>
                    <p:cNvPr id="17936" name="Google Shape;17936;p652"/>
                    <p:cNvPicPr preferRelativeResize="0"/>
                    <p:nvPr/>
                  </p:nvPicPr>
                  <p:blipFill>
                    <a:blip r:embed="rId4">
                      <a:alphaModFix/>
                    </a:blip>
                    <a:stretch>
                      <a:fillRect/>
                    </a:stretch>
                  </p:blipFill>
                  <p:spPr>
                    <a:xfrm rot="445759">
                      <a:off x="4305300" y="840974"/>
                      <a:ext cx="1560825" cy="1560825"/>
                    </a:xfrm>
                    <a:prstGeom prst="rect">
                      <a:avLst/>
                    </a:prstGeom>
                    <a:noFill/>
                    <a:ln>
                      <a:noFill/>
                    </a:ln>
                  </p:spPr>
                </p:pic>
                <p:pic>
                  <p:nvPicPr>
                    <p:cNvPr id="17937" name="Google Shape;17937;p652"/>
                    <p:cNvPicPr preferRelativeResize="0"/>
                    <p:nvPr/>
                  </p:nvPicPr>
                  <p:blipFill>
                    <a:blip r:embed="rId4">
                      <a:alphaModFix/>
                    </a:blip>
                    <a:stretch>
                      <a:fillRect/>
                    </a:stretch>
                  </p:blipFill>
                  <p:spPr>
                    <a:xfrm rot="-5633248">
                      <a:off x="1707651" y="1253479"/>
                      <a:ext cx="1143213" cy="1143213"/>
                    </a:xfrm>
                    <a:prstGeom prst="rect">
                      <a:avLst/>
                    </a:prstGeom>
                    <a:noFill/>
                    <a:ln>
                      <a:noFill/>
                    </a:ln>
                  </p:spPr>
                </p:pic>
                <p:sp>
                  <p:nvSpPr>
                    <p:cNvPr id="17938" name="Google Shape;17938;p652"/>
                    <p:cNvSpPr/>
                    <p:nvPr/>
                  </p:nvSpPr>
                  <p:spPr>
                    <a:xfrm>
                      <a:off x="2029725" y="1395700"/>
                      <a:ext cx="3076500" cy="3076500"/>
                    </a:xfrm>
                    <a:prstGeom prst="ellipse">
                      <a:avLst/>
                    </a:prstGeom>
                    <a:solidFill>
                      <a:srgbClr val="DC8758"/>
                    </a:solidFill>
                    <a:ln w="9525" cap="flat" cmpd="sng">
                      <a:solidFill>
                        <a:srgbClr val="783F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39" name="Google Shape;17939;p652"/>
                  <p:cNvGrpSpPr/>
                  <p:nvPr/>
                </p:nvGrpSpPr>
                <p:grpSpPr>
                  <a:xfrm>
                    <a:off x="3292567" y="1485113"/>
                    <a:ext cx="521477" cy="2884286"/>
                    <a:chOff x="5350013" y="1678054"/>
                    <a:chExt cx="316200" cy="1748900"/>
                  </a:xfrm>
                </p:grpSpPr>
                <p:cxnSp>
                  <p:nvCxnSpPr>
                    <p:cNvPr id="17940" name="Google Shape;17940;p652"/>
                    <p:cNvCxnSpPr/>
                    <p:nvPr/>
                  </p:nvCxnSpPr>
                  <p:spPr>
                    <a:xfrm>
                      <a:off x="5350013" y="342695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7941" name="Google Shape;17941;p652"/>
                    <p:cNvCxnSpPr/>
                    <p:nvPr/>
                  </p:nvCxnSpPr>
                  <p:spPr>
                    <a:xfrm>
                      <a:off x="5350013" y="1678054"/>
                      <a:ext cx="316200" cy="0"/>
                    </a:xfrm>
                    <a:prstGeom prst="straightConnector1">
                      <a:avLst/>
                    </a:prstGeom>
                    <a:noFill/>
                    <a:ln w="28575" cap="flat" cmpd="sng">
                      <a:solidFill>
                        <a:srgbClr val="783F04"/>
                      </a:solidFill>
                      <a:prstDash val="solid"/>
                      <a:round/>
                      <a:headEnd type="none" w="med" len="med"/>
                      <a:tailEnd type="none" w="med" len="med"/>
                    </a:ln>
                  </p:spPr>
                </p:cxnSp>
              </p:grpSp>
            </p:grpSp>
            <p:sp>
              <p:nvSpPr>
                <p:cNvPr id="17942" name="Google Shape;17942;p652"/>
                <p:cNvSpPr txBox="1"/>
                <p:nvPr/>
              </p:nvSpPr>
              <p:spPr>
                <a:xfrm rot="-2902922" flipH="1">
                  <a:off x="1624285" y="1372063"/>
                  <a:ext cx="733557" cy="41182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A</a:t>
                  </a:r>
                  <a:endParaRPr sz="1100" b="1"/>
                </a:p>
              </p:txBody>
            </p:sp>
            <p:sp>
              <p:nvSpPr>
                <p:cNvPr id="17943" name="Google Shape;17943;p652"/>
                <p:cNvSpPr txBox="1"/>
                <p:nvPr/>
              </p:nvSpPr>
              <p:spPr>
                <a:xfrm rot="3118622" flipH="1">
                  <a:off x="5064306" y="1165179"/>
                  <a:ext cx="733469" cy="41199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B</a:t>
                  </a:r>
                  <a:endParaRPr sz="1100" b="1"/>
                </a:p>
              </p:txBody>
            </p:sp>
          </p:grpSp>
          <p:sp>
            <p:nvSpPr>
              <p:cNvPr id="17944" name="Google Shape;17944;p652"/>
              <p:cNvSpPr txBox="1"/>
              <p:nvPr/>
            </p:nvSpPr>
            <p:spPr>
              <a:xfrm rot="24186">
                <a:off x="2484179" y="2441858"/>
                <a:ext cx="2217355" cy="3351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selegiline </a:t>
                </a:r>
                <a:endParaRPr sz="1600" b="1"/>
              </a:p>
              <a:p>
                <a:pPr marL="0" marR="0" lvl="0" indent="0" algn="ctr" rtl="0">
                  <a:lnSpc>
                    <a:spcPct val="100000"/>
                  </a:lnSpc>
                  <a:spcBef>
                    <a:spcPts val="0"/>
                  </a:spcBef>
                  <a:spcAft>
                    <a:spcPts val="0"/>
                  </a:spcAft>
                  <a:buClr>
                    <a:srgbClr val="000000"/>
                  </a:buClr>
                  <a:buSzPts val="800"/>
                  <a:buFont typeface="Arial"/>
                  <a:buNone/>
                </a:pPr>
                <a:r>
                  <a:rPr lang="en" sz="1600" b="1"/>
                  <a:t>EMSAM</a:t>
                </a:r>
                <a:endParaRPr sz="1600" b="1"/>
              </a:p>
              <a:p>
                <a:pPr marL="0" marR="0" lvl="0" indent="0" algn="ctr" rtl="0">
                  <a:lnSpc>
                    <a:spcPct val="100000"/>
                  </a:lnSpc>
                  <a:spcBef>
                    <a:spcPts val="0"/>
                  </a:spcBef>
                  <a:spcAft>
                    <a:spcPts val="0"/>
                  </a:spcAft>
                  <a:buClr>
                    <a:srgbClr val="000000"/>
                  </a:buClr>
                  <a:buSzPts val="800"/>
                  <a:buFont typeface="Arial"/>
                  <a:buNone/>
                </a:pPr>
                <a:endParaRPr sz="1600" b="1"/>
              </a:p>
            </p:txBody>
          </p:sp>
        </p:grpSp>
        <p:sp>
          <p:nvSpPr>
            <p:cNvPr id="17945" name="Google Shape;17945;p652"/>
            <p:cNvSpPr/>
            <p:nvPr/>
          </p:nvSpPr>
          <p:spPr>
            <a:xfrm>
              <a:off x="6152861" y="3349324"/>
              <a:ext cx="467100" cy="449400"/>
            </a:xfrm>
            <a:prstGeom prst="ellipse">
              <a:avLst/>
            </a:prstGeom>
            <a:solidFill>
              <a:schemeClr val="lt1"/>
            </a:solidFill>
            <a:ln w="19050" cap="flat" cmpd="sng">
              <a:solidFill>
                <a:srgbClr val="783F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sp>
        <p:nvSpPr>
          <p:cNvPr id="17946" name="Google Shape;17946;p652"/>
          <p:cNvSpPr txBox="1"/>
          <p:nvPr/>
        </p:nvSpPr>
        <p:spPr>
          <a:xfrm>
            <a:off x="357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MAOIs</a:t>
            </a:r>
            <a:endParaRPr sz="1500" b="1"/>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Shape 17950"/>
        <p:cNvGrpSpPr/>
        <p:nvPr/>
      </p:nvGrpSpPr>
      <p:grpSpPr>
        <a:xfrm>
          <a:off x="0" y="0"/>
          <a:ext cx="0" cy="0"/>
          <a:chOff x="0" y="0"/>
          <a:chExt cx="0" cy="0"/>
        </a:xfrm>
      </p:grpSpPr>
      <p:grpSp>
        <p:nvGrpSpPr>
          <p:cNvPr id="17951" name="Google Shape;17951;p653"/>
          <p:cNvGrpSpPr/>
          <p:nvPr/>
        </p:nvGrpSpPr>
        <p:grpSpPr>
          <a:xfrm>
            <a:off x="5457781" y="529969"/>
            <a:ext cx="2760618" cy="1862213"/>
            <a:chOff x="1078553" y="1406852"/>
            <a:chExt cx="3191834" cy="2152848"/>
          </a:xfrm>
        </p:grpSpPr>
        <p:grpSp>
          <p:nvGrpSpPr>
            <p:cNvPr id="17952" name="Google Shape;17952;p653"/>
            <p:cNvGrpSpPr/>
            <p:nvPr/>
          </p:nvGrpSpPr>
          <p:grpSpPr>
            <a:xfrm>
              <a:off x="1078553" y="1406852"/>
              <a:ext cx="3191834" cy="2152848"/>
              <a:chOff x="861075" y="1457642"/>
              <a:chExt cx="4419599" cy="2980958"/>
            </a:xfrm>
          </p:grpSpPr>
          <p:pic>
            <p:nvPicPr>
              <p:cNvPr id="17953" name="Google Shape;17953;p653"/>
              <p:cNvPicPr preferRelativeResize="0"/>
              <p:nvPr/>
            </p:nvPicPr>
            <p:blipFill>
              <a:blip r:embed="rId3">
                <a:alphaModFix/>
              </a:blip>
              <a:stretch>
                <a:fillRect/>
              </a:stretch>
            </p:blipFill>
            <p:spPr>
              <a:xfrm>
                <a:off x="861075" y="1457642"/>
                <a:ext cx="4419599" cy="2980958"/>
              </a:xfrm>
              <a:prstGeom prst="rect">
                <a:avLst/>
              </a:prstGeom>
              <a:noFill/>
              <a:ln>
                <a:noFill/>
              </a:ln>
            </p:spPr>
          </p:pic>
          <p:sp>
            <p:nvSpPr>
              <p:cNvPr id="17954" name="Google Shape;17954;p653"/>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escitalopram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LEXAPRO</a:t>
                </a:r>
                <a:endParaRPr sz="1200" b="1"/>
              </a:p>
            </p:txBody>
          </p:sp>
        </p:grpSp>
        <p:grpSp>
          <p:nvGrpSpPr>
            <p:cNvPr id="17955" name="Google Shape;17955;p653"/>
            <p:cNvGrpSpPr/>
            <p:nvPr/>
          </p:nvGrpSpPr>
          <p:grpSpPr>
            <a:xfrm>
              <a:off x="1980041" y="1481287"/>
              <a:ext cx="308764" cy="2020121"/>
              <a:chOff x="4198133" y="1585860"/>
              <a:chExt cx="434023" cy="2787912"/>
            </a:xfrm>
          </p:grpSpPr>
          <p:cxnSp>
            <p:nvCxnSpPr>
              <p:cNvPr id="17956" name="Google Shape;17956;p653"/>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7957" name="Google Shape;17957;p653"/>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7958" name="Google Shape;17958;p653"/>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nvGrpSpPr>
          <p:cNvPr id="17959" name="Google Shape;17959;p653"/>
          <p:cNvGrpSpPr/>
          <p:nvPr/>
        </p:nvGrpSpPr>
        <p:grpSpPr>
          <a:xfrm>
            <a:off x="1317732" y="95203"/>
            <a:ext cx="2993623" cy="2355314"/>
            <a:chOff x="1225236" y="746616"/>
            <a:chExt cx="4735247" cy="3725584"/>
          </a:xfrm>
        </p:grpSpPr>
        <p:grpSp>
          <p:nvGrpSpPr>
            <p:cNvPr id="17960" name="Google Shape;17960;p653"/>
            <p:cNvGrpSpPr/>
            <p:nvPr/>
          </p:nvGrpSpPr>
          <p:grpSpPr>
            <a:xfrm>
              <a:off x="1225236" y="746616"/>
              <a:ext cx="4735247" cy="3725584"/>
              <a:chOff x="1225236" y="746616"/>
              <a:chExt cx="4735247" cy="3725584"/>
            </a:xfrm>
          </p:grpSpPr>
          <p:grpSp>
            <p:nvGrpSpPr>
              <p:cNvPr id="17961" name="Google Shape;17961;p653"/>
              <p:cNvGrpSpPr/>
              <p:nvPr/>
            </p:nvGrpSpPr>
            <p:grpSpPr>
              <a:xfrm>
                <a:off x="1225236" y="746616"/>
                <a:ext cx="4735247" cy="3725584"/>
                <a:chOff x="1225236" y="746616"/>
                <a:chExt cx="4735247" cy="3725584"/>
              </a:xfrm>
            </p:grpSpPr>
            <p:grpSp>
              <p:nvGrpSpPr>
                <p:cNvPr id="17962" name="Google Shape;17962;p653"/>
                <p:cNvGrpSpPr/>
                <p:nvPr/>
              </p:nvGrpSpPr>
              <p:grpSpPr>
                <a:xfrm>
                  <a:off x="1225236" y="746616"/>
                  <a:ext cx="4735247" cy="3725584"/>
                  <a:chOff x="1225236" y="746616"/>
                  <a:chExt cx="4735247" cy="3725584"/>
                </a:xfrm>
              </p:grpSpPr>
              <p:pic>
                <p:nvPicPr>
                  <p:cNvPr id="17963" name="Google Shape;17963;p653"/>
                  <p:cNvPicPr preferRelativeResize="0"/>
                  <p:nvPr/>
                </p:nvPicPr>
                <p:blipFill>
                  <a:blip r:embed="rId4">
                    <a:alphaModFix/>
                  </a:blip>
                  <a:stretch>
                    <a:fillRect/>
                  </a:stretch>
                </p:blipFill>
                <p:spPr>
                  <a:xfrm rot="445759">
                    <a:off x="4305300" y="840974"/>
                    <a:ext cx="1560825" cy="1560825"/>
                  </a:xfrm>
                  <a:prstGeom prst="rect">
                    <a:avLst/>
                  </a:prstGeom>
                  <a:noFill/>
                  <a:ln>
                    <a:noFill/>
                  </a:ln>
                </p:spPr>
              </p:pic>
              <p:pic>
                <p:nvPicPr>
                  <p:cNvPr id="17964" name="Google Shape;17964;p653"/>
                  <p:cNvPicPr preferRelativeResize="0"/>
                  <p:nvPr/>
                </p:nvPicPr>
                <p:blipFill>
                  <a:blip r:embed="rId4">
                    <a:alphaModFix/>
                  </a:blip>
                  <a:stretch>
                    <a:fillRect/>
                  </a:stretch>
                </p:blipFill>
                <p:spPr>
                  <a:xfrm rot="-5633246">
                    <a:off x="1276350" y="850499"/>
                    <a:ext cx="1560825" cy="1560825"/>
                  </a:xfrm>
                  <a:prstGeom prst="rect">
                    <a:avLst/>
                  </a:prstGeom>
                  <a:noFill/>
                  <a:ln>
                    <a:noFill/>
                  </a:ln>
                </p:spPr>
              </p:pic>
              <p:sp>
                <p:nvSpPr>
                  <p:cNvPr id="17965" name="Google Shape;17965;p653"/>
                  <p:cNvSpPr/>
                  <p:nvPr/>
                </p:nvSpPr>
                <p:spPr>
                  <a:xfrm>
                    <a:off x="2029725" y="1395700"/>
                    <a:ext cx="3076500" cy="3076500"/>
                  </a:xfrm>
                  <a:prstGeom prst="ellipse">
                    <a:avLst/>
                  </a:prstGeom>
                  <a:solidFill>
                    <a:srgbClr val="DC8758"/>
                  </a:solidFill>
                  <a:ln w="9525" cap="flat" cmpd="sng">
                    <a:solidFill>
                      <a:srgbClr val="783F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66" name="Google Shape;17966;p653"/>
                <p:cNvGrpSpPr/>
                <p:nvPr/>
              </p:nvGrpSpPr>
              <p:grpSpPr>
                <a:xfrm>
                  <a:off x="3292567" y="1485113"/>
                  <a:ext cx="537215" cy="2884286"/>
                  <a:chOff x="5350013" y="1678054"/>
                  <a:chExt cx="325743" cy="1748900"/>
                </a:xfrm>
              </p:grpSpPr>
              <p:cxnSp>
                <p:nvCxnSpPr>
                  <p:cNvPr id="17967" name="Google Shape;17967;p653"/>
                  <p:cNvCxnSpPr/>
                  <p:nvPr/>
                </p:nvCxnSpPr>
                <p:spPr>
                  <a:xfrm>
                    <a:off x="5359556" y="1925756"/>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7968" name="Google Shape;17968;p653"/>
                  <p:cNvCxnSpPr/>
                  <p:nvPr/>
                </p:nvCxnSpPr>
                <p:spPr>
                  <a:xfrm>
                    <a:off x="5359556" y="199240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7969" name="Google Shape;17969;p653"/>
                  <p:cNvCxnSpPr/>
                  <p:nvPr/>
                </p:nvCxnSpPr>
                <p:spPr>
                  <a:xfrm>
                    <a:off x="5359556" y="2068020"/>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7970" name="Google Shape;17970;p653"/>
                  <p:cNvCxnSpPr/>
                  <p:nvPr/>
                </p:nvCxnSpPr>
                <p:spPr>
                  <a:xfrm>
                    <a:off x="5350013" y="342695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7971" name="Google Shape;17971;p653"/>
                  <p:cNvCxnSpPr/>
                  <p:nvPr/>
                </p:nvCxnSpPr>
                <p:spPr>
                  <a:xfrm>
                    <a:off x="5350013" y="1678054"/>
                    <a:ext cx="316200" cy="0"/>
                  </a:xfrm>
                  <a:prstGeom prst="straightConnector1">
                    <a:avLst/>
                  </a:prstGeom>
                  <a:noFill/>
                  <a:ln w="28575" cap="flat" cmpd="sng">
                    <a:solidFill>
                      <a:srgbClr val="783F04"/>
                    </a:solidFill>
                    <a:prstDash val="solid"/>
                    <a:round/>
                    <a:headEnd type="none" w="med" len="med"/>
                    <a:tailEnd type="none" w="med" len="med"/>
                  </a:ln>
                </p:spPr>
              </p:cxnSp>
            </p:grpSp>
          </p:grpSp>
          <p:sp>
            <p:nvSpPr>
              <p:cNvPr id="17972" name="Google Shape;17972;p653"/>
              <p:cNvSpPr txBox="1"/>
              <p:nvPr/>
            </p:nvSpPr>
            <p:spPr>
              <a:xfrm rot="-2902922" flipH="1">
                <a:off x="1353089" y="1146066"/>
                <a:ext cx="733557" cy="41182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A</a:t>
                </a:r>
                <a:endParaRPr sz="1100" b="1"/>
              </a:p>
            </p:txBody>
          </p:sp>
          <p:sp>
            <p:nvSpPr>
              <p:cNvPr id="17973" name="Google Shape;17973;p653"/>
              <p:cNvSpPr txBox="1"/>
              <p:nvPr/>
            </p:nvSpPr>
            <p:spPr>
              <a:xfrm rot="3118622" flipH="1">
                <a:off x="5064306" y="1165179"/>
                <a:ext cx="733469" cy="41199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B</a:t>
                </a:r>
                <a:endParaRPr sz="1100" b="1"/>
              </a:p>
            </p:txBody>
          </p:sp>
        </p:grpSp>
        <p:sp>
          <p:nvSpPr>
            <p:cNvPr id="17974" name="Google Shape;17974;p653"/>
            <p:cNvSpPr txBox="1"/>
            <p:nvPr/>
          </p:nvSpPr>
          <p:spPr>
            <a:xfrm rot="24186">
              <a:off x="2484179" y="2441858"/>
              <a:ext cx="2217355" cy="3351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phenelzine</a:t>
              </a:r>
              <a:endParaRPr sz="1600" b="1"/>
            </a:p>
            <a:p>
              <a:pPr marL="0" marR="0" lvl="0" indent="0" algn="ctr" rtl="0">
                <a:lnSpc>
                  <a:spcPct val="100000"/>
                </a:lnSpc>
                <a:spcBef>
                  <a:spcPts val="0"/>
                </a:spcBef>
                <a:spcAft>
                  <a:spcPts val="0"/>
                </a:spcAft>
                <a:buClr>
                  <a:srgbClr val="000000"/>
                </a:buClr>
                <a:buSzPts val="800"/>
                <a:buFont typeface="Arial"/>
                <a:buNone/>
              </a:pPr>
              <a:r>
                <a:rPr lang="en" sz="1600" b="1"/>
                <a:t>NARDIL</a:t>
              </a:r>
              <a:endParaRPr sz="1600" b="1"/>
            </a:p>
            <a:p>
              <a:pPr marL="0" marR="0" lvl="0" indent="0" algn="ctr" rtl="0">
                <a:lnSpc>
                  <a:spcPct val="100000"/>
                </a:lnSpc>
                <a:spcBef>
                  <a:spcPts val="0"/>
                </a:spcBef>
                <a:spcAft>
                  <a:spcPts val="0"/>
                </a:spcAft>
                <a:buClr>
                  <a:srgbClr val="000000"/>
                </a:buClr>
                <a:buSzPts val="800"/>
                <a:buFont typeface="Arial"/>
                <a:buNone/>
              </a:pPr>
              <a:endParaRPr sz="1600" b="1"/>
            </a:p>
          </p:txBody>
        </p:sp>
      </p:grpSp>
      <p:grpSp>
        <p:nvGrpSpPr>
          <p:cNvPr id="17975" name="Google Shape;17975;p653"/>
          <p:cNvGrpSpPr/>
          <p:nvPr/>
        </p:nvGrpSpPr>
        <p:grpSpPr>
          <a:xfrm>
            <a:off x="1317732" y="2688653"/>
            <a:ext cx="2993623" cy="2355314"/>
            <a:chOff x="1225236" y="746616"/>
            <a:chExt cx="4735247" cy="3725584"/>
          </a:xfrm>
        </p:grpSpPr>
        <p:grpSp>
          <p:nvGrpSpPr>
            <p:cNvPr id="17976" name="Google Shape;17976;p653"/>
            <p:cNvGrpSpPr/>
            <p:nvPr/>
          </p:nvGrpSpPr>
          <p:grpSpPr>
            <a:xfrm>
              <a:off x="1225236" y="746616"/>
              <a:ext cx="4735247" cy="3725584"/>
              <a:chOff x="1225236" y="746616"/>
              <a:chExt cx="4735247" cy="3725584"/>
            </a:xfrm>
          </p:grpSpPr>
          <p:grpSp>
            <p:nvGrpSpPr>
              <p:cNvPr id="17977" name="Google Shape;17977;p653"/>
              <p:cNvGrpSpPr/>
              <p:nvPr/>
            </p:nvGrpSpPr>
            <p:grpSpPr>
              <a:xfrm>
                <a:off x="1225236" y="746616"/>
                <a:ext cx="4735247" cy="3725584"/>
                <a:chOff x="1225236" y="746616"/>
                <a:chExt cx="4735247" cy="3725584"/>
              </a:xfrm>
            </p:grpSpPr>
            <p:grpSp>
              <p:nvGrpSpPr>
                <p:cNvPr id="17978" name="Google Shape;17978;p653"/>
                <p:cNvGrpSpPr/>
                <p:nvPr/>
              </p:nvGrpSpPr>
              <p:grpSpPr>
                <a:xfrm>
                  <a:off x="1225236" y="746616"/>
                  <a:ext cx="4735247" cy="3725584"/>
                  <a:chOff x="1225236" y="746616"/>
                  <a:chExt cx="4735247" cy="3725584"/>
                </a:xfrm>
              </p:grpSpPr>
              <p:pic>
                <p:nvPicPr>
                  <p:cNvPr id="17979" name="Google Shape;17979;p653"/>
                  <p:cNvPicPr preferRelativeResize="0"/>
                  <p:nvPr/>
                </p:nvPicPr>
                <p:blipFill>
                  <a:blip r:embed="rId4">
                    <a:alphaModFix/>
                  </a:blip>
                  <a:stretch>
                    <a:fillRect/>
                  </a:stretch>
                </p:blipFill>
                <p:spPr>
                  <a:xfrm rot="445759">
                    <a:off x="4305300" y="840974"/>
                    <a:ext cx="1560825" cy="1560825"/>
                  </a:xfrm>
                  <a:prstGeom prst="rect">
                    <a:avLst/>
                  </a:prstGeom>
                  <a:noFill/>
                  <a:ln>
                    <a:noFill/>
                  </a:ln>
                </p:spPr>
              </p:pic>
              <p:pic>
                <p:nvPicPr>
                  <p:cNvPr id="17980" name="Google Shape;17980;p653"/>
                  <p:cNvPicPr preferRelativeResize="0"/>
                  <p:nvPr/>
                </p:nvPicPr>
                <p:blipFill>
                  <a:blip r:embed="rId4">
                    <a:alphaModFix/>
                  </a:blip>
                  <a:stretch>
                    <a:fillRect/>
                  </a:stretch>
                </p:blipFill>
                <p:spPr>
                  <a:xfrm rot="-5633246">
                    <a:off x="1276350" y="850499"/>
                    <a:ext cx="1560825" cy="1560825"/>
                  </a:xfrm>
                  <a:prstGeom prst="rect">
                    <a:avLst/>
                  </a:prstGeom>
                  <a:noFill/>
                  <a:ln>
                    <a:noFill/>
                  </a:ln>
                </p:spPr>
              </p:pic>
              <p:sp>
                <p:nvSpPr>
                  <p:cNvPr id="17981" name="Google Shape;17981;p653"/>
                  <p:cNvSpPr/>
                  <p:nvPr/>
                </p:nvSpPr>
                <p:spPr>
                  <a:xfrm>
                    <a:off x="2029725" y="1395700"/>
                    <a:ext cx="3076500" cy="3076500"/>
                  </a:xfrm>
                  <a:prstGeom prst="ellipse">
                    <a:avLst/>
                  </a:prstGeom>
                  <a:solidFill>
                    <a:srgbClr val="DC8758"/>
                  </a:solidFill>
                  <a:ln w="9525" cap="flat" cmpd="sng">
                    <a:solidFill>
                      <a:srgbClr val="783F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82" name="Google Shape;17982;p653"/>
                <p:cNvGrpSpPr/>
                <p:nvPr/>
              </p:nvGrpSpPr>
              <p:grpSpPr>
                <a:xfrm>
                  <a:off x="3292567" y="1485113"/>
                  <a:ext cx="537215" cy="2884286"/>
                  <a:chOff x="5350013" y="1678054"/>
                  <a:chExt cx="325743" cy="1748900"/>
                </a:xfrm>
              </p:grpSpPr>
              <p:cxnSp>
                <p:nvCxnSpPr>
                  <p:cNvPr id="17983" name="Google Shape;17983;p653"/>
                  <p:cNvCxnSpPr/>
                  <p:nvPr/>
                </p:nvCxnSpPr>
                <p:spPr>
                  <a:xfrm>
                    <a:off x="5359556" y="1925756"/>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7984" name="Google Shape;17984;p653"/>
                  <p:cNvCxnSpPr/>
                  <p:nvPr/>
                </p:nvCxnSpPr>
                <p:spPr>
                  <a:xfrm>
                    <a:off x="5359556" y="199240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7985" name="Google Shape;17985;p653"/>
                  <p:cNvCxnSpPr/>
                  <p:nvPr/>
                </p:nvCxnSpPr>
                <p:spPr>
                  <a:xfrm>
                    <a:off x="5359556" y="2068020"/>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7986" name="Google Shape;17986;p653"/>
                  <p:cNvCxnSpPr/>
                  <p:nvPr/>
                </p:nvCxnSpPr>
                <p:spPr>
                  <a:xfrm>
                    <a:off x="5350013" y="342695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7987" name="Google Shape;17987;p653"/>
                  <p:cNvCxnSpPr/>
                  <p:nvPr/>
                </p:nvCxnSpPr>
                <p:spPr>
                  <a:xfrm>
                    <a:off x="5350013" y="1678054"/>
                    <a:ext cx="316200" cy="0"/>
                  </a:xfrm>
                  <a:prstGeom prst="straightConnector1">
                    <a:avLst/>
                  </a:prstGeom>
                  <a:noFill/>
                  <a:ln w="28575" cap="flat" cmpd="sng">
                    <a:solidFill>
                      <a:srgbClr val="783F04"/>
                    </a:solidFill>
                    <a:prstDash val="solid"/>
                    <a:round/>
                    <a:headEnd type="none" w="med" len="med"/>
                    <a:tailEnd type="none" w="med" len="med"/>
                  </a:ln>
                </p:spPr>
              </p:cxnSp>
            </p:grpSp>
          </p:grpSp>
          <p:sp>
            <p:nvSpPr>
              <p:cNvPr id="17988" name="Google Shape;17988;p653"/>
              <p:cNvSpPr txBox="1"/>
              <p:nvPr/>
            </p:nvSpPr>
            <p:spPr>
              <a:xfrm rot="-2902922" flipH="1">
                <a:off x="1353089" y="1146066"/>
                <a:ext cx="733557" cy="41182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A</a:t>
                </a:r>
                <a:endParaRPr sz="1100" b="1"/>
              </a:p>
            </p:txBody>
          </p:sp>
          <p:sp>
            <p:nvSpPr>
              <p:cNvPr id="17989" name="Google Shape;17989;p653"/>
              <p:cNvSpPr txBox="1"/>
              <p:nvPr/>
            </p:nvSpPr>
            <p:spPr>
              <a:xfrm rot="3118622" flipH="1">
                <a:off x="5064306" y="1165179"/>
                <a:ext cx="733469" cy="41199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B</a:t>
                </a:r>
                <a:endParaRPr sz="1100" b="1"/>
              </a:p>
            </p:txBody>
          </p:sp>
        </p:grpSp>
        <p:sp>
          <p:nvSpPr>
            <p:cNvPr id="17990" name="Google Shape;17990;p653"/>
            <p:cNvSpPr txBox="1"/>
            <p:nvPr/>
          </p:nvSpPr>
          <p:spPr>
            <a:xfrm rot="24313">
              <a:off x="2212987" y="2443648"/>
              <a:ext cx="2714768" cy="3351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isocarboxazid</a:t>
              </a:r>
              <a:endParaRPr sz="1600" b="1"/>
            </a:p>
            <a:p>
              <a:pPr marL="0" marR="0" lvl="0" indent="0" algn="ctr" rtl="0">
                <a:lnSpc>
                  <a:spcPct val="100000"/>
                </a:lnSpc>
                <a:spcBef>
                  <a:spcPts val="0"/>
                </a:spcBef>
                <a:spcAft>
                  <a:spcPts val="0"/>
                </a:spcAft>
                <a:buClr>
                  <a:srgbClr val="000000"/>
                </a:buClr>
                <a:buSzPts val="800"/>
                <a:buFont typeface="Arial"/>
                <a:buNone/>
              </a:pPr>
              <a:r>
                <a:rPr lang="en" sz="1600" b="1"/>
                <a:t>MARPLAN</a:t>
              </a:r>
              <a:endParaRPr sz="1600" b="1"/>
            </a:p>
            <a:p>
              <a:pPr marL="0" marR="0" lvl="0" indent="0" algn="ctr" rtl="0">
                <a:lnSpc>
                  <a:spcPct val="100000"/>
                </a:lnSpc>
                <a:spcBef>
                  <a:spcPts val="0"/>
                </a:spcBef>
                <a:spcAft>
                  <a:spcPts val="0"/>
                </a:spcAft>
                <a:buClr>
                  <a:srgbClr val="000000"/>
                </a:buClr>
                <a:buSzPts val="800"/>
                <a:buFont typeface="Arial"/>
                <a:buNone/>
              </a:pPr>
              <a:endParaRPr sz="1600" b="1"/>
            </a:p>
          </p:txBody>
        </p:sp>
      </p:grpSp>
      <p:grpSp>
        <p:nvGrpSpPr>
          <p:cNvPr id="17991" name="Google Shape;17991;p653"/>
          <p:cNvGrpSpPr/>
          <p:nvPr/>
        </p:nvGrpSpPr>
        <p:grpSpPr>
          <a:xfrm>
            <a:off x="4889607" y="95203"/>
            <a:ext cx="2993623" cy="2355314"/>
            <a:chOff x="1225236" y="746616"/>
            <a:chExt cx="4735247" cy="3725584"/>
          </a:xfrm>
        </p:grpSpPr>
        <p:grpSp>
          <p:nvGrpSpPr>
            <p:cNvPr id="17992" name="Google Shape;17992;p653"/>
            <p:cNvGrpSpPr/>
            <p:nvPr/>
          </p:nvGrpSpPr>
          <p:grpSpPr>
            <a:xfrm>
              <a:off x="1225236" y="746616"/>
              <a:ext cx="4735247" cy="3725584"/>
              <a:chOff x="1225236" y="746616"/>
              <a:chExt cx="4735247" cy="3725584"/>
            </a:xfrm>
          </p:grpSpPr>
          <p:grpSp>
            <p:nvGrpSpPr>
              <p:cNvPr id="17993" name="Google Shape;17993;p653"/>
              <p:cNvGrpSpPr/>
              <p:nvPr/>
            </p:nvGrpSpPr>
            <p:grpSpPr>
              <a:xfrm>
                <a:off x="1225236" y="746616"/>
                <a:ext cx="4735247" cy="3725584"/>
                <a:chOff x="1225236" y="746616"/>
                <a:chExt cx="4735247" cy="3725584"/>
              </a:xfrm>
            </p:grpSpPr>
            <p:grpSp>
              <p:nvGrpSpPr>
                <p:cNvPr id="17994" name="Google Shape;17994;p653"/>
                <p:cNvGrpSpPr/>
                <p:nvPr/>
              </p:nvGrpSpPr>
              <p:grpSpPr>
                <a:xfrm>
                  <a:off x="1225236" y="746616"/>
                  <a:ext cx="4735247" cy="3725584"/>
                  <a:chOff x="1225236" y="746616"/>
                  <a:chExt cx="4735247" cy="3725584"/>
                </a:xfrm>
              </p:grpSpPr>
              <p:pic>
                <p:nvPicPr>
                  <p:cNvPr id="17995" name="Google Shape;17995;p653"/>
                  <p:cNvPicPr preferRelativeResize="0"/>
                  <p:nvPr/>
                </p:nvPicPr>
                <p:blipFill>
                  <a:blip r:embed="rId4">
                    <a:alphaModFix/>
                  </a:blip>
                  <a:stretch>
                    <a:fillRect/>
                  </a:stretch>
                </p:blipFill>
                <p:spPr>
                  <a:xfrm rot="445759">
                    <a:off x="4305300" y="840974"/>
                    <a:ext cx="1560825" cy="1560825"/>
                  </a:xfrm>
                  <a:prstGeom prst="rect">
                    <a:avLst/>
                  </a:prstGeom>
                  <a:noFill/>
                  <a:ln>
                    <a:noFill/>
                  </a:ln>
                </p:spPr>
              </p:pic>
              <p:pic>
                <p:nvPicPr>
                  <p:cNvPr id="17996" name="Google Shape;17996;p653"/>
                  <p:cNvPicPr preferRelativeResize="0"/>
                  <p:nvPr/>
                </p:nvPicPr>
                <p:blipFill>
                  <a:blip r:embed="rId4">
                    <a:alphaModFix/>
                  </a:blip>
                  <a:stretch>
                    <a:fillRect/>
                  </a:stretch>
                </p:blipFill>
                <p:spPr>
                  <a:xfrm rot="-5633246">
                    <a:off x="1276350" y="850499"/>
                    <a:ext cx="1560825" cy="1560825"/>
                  </a:xfrm>
                  <a:prstGeom prst="rect">
                    <a:avLst/>
                  </a:prstGeom>
                  <a:noFill/>
                  <a:ln>
                    <a:noFill/>
                  </a:ln>
                </p:spPr>
              </p:pic>
              <p:sp>
                <p:nvSpPr>
                  <p:cNvPr id="17997" name="Google Shape;17997;p653"/>
                  <p:cNvSpPr/>
                  <p:nvPr/>
                </p:nvSpPr>
                <p:spPr>
                  <a:xfrm>
                    <a:off x="2029725" y="1395700"/>
                    <a:ext cx="3076500" cy="3076500"/>
                  </a:xfrm>
                  <a:prstGeom prst="ellipse">
                    <a:avLst/>
                  </a:prstGeom>
                  <a:solidFill>
                    <a:srgbClr val="DC8758"/>
                  </a:solidFill>
                  <a:ln w="9525" cap="flat" cmpd="sng">
                    <a:solidFill>
                      <a:srgbClr val="783F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98" name="Google Shape;17998;p653"/>
                <p:cNvGrpSpPr/>
                <p:nvPr/>
              </p:nvGrpSpPr>
              <p:grpSpPr>
                <a:xfrm>
                  <a:off x="3292567" y="1485113"/>
                  <a:ext cx="537215" cy="2884286"/>
                  <a:chOff x="5350013" y="1678054"/>
                  <a:chExt cx="325743" cy="1748900"/>
                </a:xfrm>
              </p:grpSpPr>
              <p:cxnSp>
                <p:nvCxnSpPr>
                  <p:cNvPr id="17999" name="Google Shape;17999;p653"/>
                  <p:cNvCxnSpPr/>
                  <p:nvPr/>
                </p:nvCxnSpPr>
                <p:spPr>
                  <a:xfrm>
                    <a:off x="5359556" y="1925756"/>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000" name="Google Shape;18000;p653"/>
                  <p:cNvCxnSpPr/>
                  <p:nvPr/>
                </p:nvCxnSpPr>
                <p:spPr>
                  <a:xfrm>
                    <a:off x="5359556" y="199240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001" name="Google Shape;18001;p653"/>
                  <p:cNvCxnSpPr/>
                  <p:nvPr/>
                </p:nvCxnSpPr>
                <p:spPr>
                  <a:xfrm>
                    <a:off x="5359556" y="2068020"/>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002" name="Google Shape;18002;p653"/>
                  <p:cNvCxnSpPr/>
                  <p:nvPr/>
                </p:nvCxnSpPr>
                <p:spPr>
                  <a:xfrm>
                    <a:off x="5350013" y="342695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003" name="Google Shape;18003;p653"/>
                  <p:cNvCxnSpPr/>
                  <p:nvPr/>
                </p:nvCxnSpPr>
                <p:spPr>
                  <a:xfrm>
                    <a:off x="5350013" y="1678054"/>
                    <a:ext cx="316200" cy="0"/>
                  </a:xfrm>
                  <a:prstGeom prst="straightConnector1">
                    <a:avLst/>
                  </a:prstGeom>
                  <a:noFill/>
                  <a:ln w="28575" cap="flat" cmpd="sng">
                    <a:solidFill>
                      <a:srgbClr val="783F04"/>
                    </a:solidFill>
                    <a:prstDash val="solid"/>
                    <a:round/>
                    <a:headEnd type="none" w="med" len="med"/>
                    <a:tailEnd type="none" w="med" len="med"/>
                  </a:ln>
                </p:spPr>
              </p:cxnSp>
            </p:grpSp>
          </p:grpSp>
          <p:sp>
            <p:nvSpPr>
              <p:cNvPr id="18004" name="Google Shape;18004;p653"/>
              <p:cNvSpPr txBox="1"/>
              <p:nvPr/>
            </p:nvSpPr>
            <p:spPr>
              <a:xfrm rot="-2902922" flipH="1">
                <a:off x="1353089" y="1146066"/>
                <a:ext cx="733557" cy="41182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A</a:t>
                </a:r>
                <a:endParaRPr sz="1100" b="1"/>
              </a:p>
            </p:txBody>
          </p:sp>
          <p:sp>
            <p:nvSpPr>
              <p:cNvPr id="18005" name="Google Shape;18005;p653"/>
              <p:cNvSpPr txBox="1"/>
              <p:nvPr/>
            </p:nvSpPr>
            <p:spPr>
              <a:xfrm rot="3118622" flipH="1">
                <a:off x="5064306" y="1165179"/>
                <a:ext cx="733469" cy="41199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B</a:t>
                </a:r>
                <a:endParaRPr sz="1100" b="1"/>
              </a:p>
            </p:txBody>
          </p:sp>
        </p:grpSp>
        <p:sp>
          <p:nvSpPr>
            <p:cNvPr id="18006" name="Google Shape;18006;p653"/>
            <p:cNvSpPr txBox="1"/>
            <p:nvPr/>
          </p:nvSpPr>
          <p:spPr>
            <a:xfrm rot="24353">
              <a:off x="2152720" y="2444248"/>
              <a:ext cx="2879772" cy="3351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tranylcypromine</a:t>
              </a:r>
              <a:endParaRPr sz="1600" b="1"/>
            </a:p>
            <a:p>
              <a:pPr marL="0" marR="0" lvl="0" indent="0" algn="ctr" rtl="0">
                <a:lnSpc>
                  <a:spcPct val="100000"/>
                </a:lnSpc>
                <a:spcBef>
                  <a:spcPts val="0"/>
                </a:spcBef>
                <a:spcAft>
                  <a:spcPts val="0"/>
                </a:spcAft>
                <a:buClr>
                  <a:srgbClr val="000000"/>
                </a:buClr>
                <a:buSzPts val="800"/>
                <a:buFont typeface="Arial"/>
                <a:buNone/>
              </a:pPr>
              <a:r>
                <a:rPr lang="en" sz="1600" b="1"/>
                <a:t>PARNATE</a:t>
              </a:r>
              <a:endParaRPr sz="1600" b="1"/>
            </a:p>
          </p:txBody>
        </p:sp>
      </p:grpSp>
      <p:grpSp>
        <p:nvGrpSpPr>
          <p:cNvPr id="18007" name="Google Shape;18007;p653"/>
          <p:cNvGrpSpPr/>
          <p:nvPr/>
        </p:nvGrpSpPr>
        <p:grpSpPr>
          <a:xfrm>
            <a:off x="5122464" y="2688653"/>
            <a:ext cx="2760767" cy="2355314"/>
            <a:chOff x="5122464" y="2688653"/>
            <a:chExt cx="2760767" cy="2355314"/>
          </a:xfrm>
        </p:grpSpPr>
        <p:grpSp>
          <p:nvGrpSpPr>
            <p:cNvPr id="18008" name="Google Shape;18008;p653"/>
            <p:cNvGrpSpPr/>
            <p:nvPr/>
          </p:nvGrpSpPr>
          <p:grpSpPr>
            <a:xfrm>
              <a:off x="5122464" y="2688653"/>
              <a:ext cx="2760767" cy="2355314"/>
              <a:chOff x="1593564" y="746616"/>
              <a:chExt cx="4366920" cy="3725584"/>
            </a:xfrm>
          </p:grpSpPr>
          <p:grpSp>
            <p:nvGrpSpPr>
              <p:cNvPr id="18009" name="Google Shape;18009;p653"/>
              <p:cNvGrpSpPr/>
              <p:nvPr/>
            </p:nvGrpSpPr>
            <p:grpSpPr>
              <a:xfrm>
                <a:off x="1593564" y="746616"/>
                <a:ext cx="4366920" cy="3725584"/>
                <a:chOff x="1593564" y="746616"/>
                <a:chExt cx="4366920" cy="3725584"/>
              </a:xfrm>
            </p:grpSpPr>
            <p:grpSp>
              <p:nvGrpSpPr>
                <p:cNvPr id="18010" name="Google Shape;18010;p653"/>
                <p:cNvGrpSpPr/>
                <p:nvPr/>
              </p:nvGrpSpPr>
              <p:grpSpPr>
                <a:xfrm>
                  <a:off x="1670213" y="746616"/>
                  <a:ext cx="4290270" cy="3725584"/>
                  <a:chOff x="1670213" y="746616"/>
                  <a:chExt cx="4290270" cy="3725584"/>
                </a:xfrm>
              </p:grpSpPr>
              <p:grpSp>
                <p:nvGrpSpPr>
                  <p:cNvPr id="18011" name="Google Shape;18011;p653"/>
                  <p:cNvGrpSpPr/>
                  <p:nvPr/>
                </p:nvGrpSpPr>
                <p:grpSpPr>
                  <a:xfrm>
                    <a:off x="1670213" y="746616"/>
                    <a:ext cx="4290270" cy="3725584"/>
                    <a:chOff x="1670213" y="746616"/>
                    <a:chExt cx="4290270" cy="3725584"/>
                  </a:xfrm>
                </p:grpSpPr>
                <p:pic>
                  <p:nvPicPr>
                    <p:cNvPr id="18012" name="Google Shape;18012;p653"/>
                    <p:cNvPicPr preferRelativeResize="0"/>
                    <p:nvPr/>
                  </p:nvPicPr>
                  <p:blipFill>
                    <a:blip r:embed="rId4">
                      <a:alphaModFix/>
                    </a:blip>
                    <a:stretch>
                      <a:fillRect/>
                    </a:stretch>
                  </p:blipFill>
                  <p:spPr>
                    <a:xfrm rot="445759">
                      <a:off x="4305300" y="840974"/>
                      <a:ext cx="1560825" cy="1560825"/>
                    </a:xfrm>
                    <a:prstGeom prst="rect">
                      <a:avLst/>
                    </a:prstGeom>
                    <a:noFill/>
                    <a:ln>
                      <a:noFill/>
                    </a:ln>
                  </p:spPr>
                </p:pic>
                <p:pic>
                  <p:nvPicPr>
                    <p:cNvPr id="18013" name="Google Shape;18013;p653"/>
                    <p:cNvPicPr preferRelativeResize="0"/>
                    <p:nvPr/>
                  </p:nvPicPr>
                  <p:blipFill>
                    <a:blip r:embed="rId4">
                      <a:alphaModFix/>
                    </a:blip>
                    <a:stretch>
                      <a:fillRect/>
                    </a:stretch>
                  </p:blipFill>
                  <p:spPr>
                    <a:xfrm rot="-5633248">
                      <a:off x="1707651" y="1253479"/>
                      <a:ext cx="1143213" cy="1143213"/>
                    </a:xfrm>
                    <a:prstGeom prst="rect">
                      <a:avLst/>
                    </a:prstGeom>
                    <a:noFill/>
                    <a:ln>
                      <a:noFill/>
                    </a:ln>
                  </p:spPr>
                </p:pic>
                <p:sp>
                  <p:nvSpPr>
                    <p:cNvPr id="18014" name="Google Shape;18014;p653"/>
                    <p:cNvSpPr/>
                    <p:nvPr/>
                  </p:nvSpPr>
                  <p:spPr>
                    <a:xfrm>
                      <a:off x="2029725" y="1395700"/>
                      <a:ext cx="3076500" cy="3076500"/>
                    </a:xfrm>
                    <a:prstGeom prst="ellipse">
                      <a:avLst/>
                    </a:prstGeom>
                    <a:solidFill>
                      <a:srgbClr val="DC8758"/>
                    </a:solidFill>
                    <a:ln w="9525" cap="flat" cmpd="sng">
                      <a:solidFill>
                        <a:srgbClr val="783F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15" name="Google Shape;18015;p653"/>
                  <p:cNvGrpSpPr/>
                  <p:nvPr/>
                </p:nvGrpSpPr>
                <p:grpSpPr>
                  <a:xfrm>
                    <a:off x="3292567" y="1485113"/>
                    <a:ext cx="521477" cy="2884286"/>
                    <a:chOff x="5350013" y="1678054"/>
                    <a:chExt cx="316200" cy="1748900"/>
                  </a:xfrm>
                </p:grpSpPr>
                <p:cxnSp>
                  <p:nvCxnSpPr>
                    <p:cNvPr id="18016" name="Google Shape;18016;p653"/>
                    <p:cNvCxnSpPr/>
                    <p:nvPr/>
                  </p:nvCxnSpPr>
                  <p:spPr>
                    <a:xfrm>
                      <a:off x="5350013" y="342695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017" name="Google Shape;18017;p653"/>
                    <p:cNvCxnSpPr/>
                    <p:nvPr/>
                  </p:nvCxnSpPr>
                  <p:spPr>
                    <a:xfrm>
                      <a:off x="5350013" y="1678054"/>
                      <a:ext cx="316200" cy="0"/>
                    </a:xfrm>
                    <a:prstGeom prst="straightConnector1">
                      <a:avLst/>
                    </a:prstGeom>
                    <a:noFill/>
                    <a:ln w="28575" cap="flat" cmpd="sng">
                      <a:solidFill>
                        <a:srgbClr val="783F04"/>
                      </a:solidFill>
                      <a:prstDash val="solid"/>
                      <a:round/>
                      <a:headEnd type="none" w="med" len="med"/>
                      <a:tailEnd type="none" w="med" len="med"/>
                    </a:ln>
                  </p:spPr>
                </p:cxnSp>
              </p:grpSp>
            </p:grpSp>
            <p:sp>
              <p:nvSpPr>
                <p:cNvPr id="18018" name="Google Shape;18018;p653"/>
                <p:cNvSpPr txBox="1"/>
                <p:nvPr/>
              </p:nvSpPr>
              <p:spPr>
                <a:xfrm rot="-2902922" flipH="1">
                  <a:off x="1624285" y="1372063"/>
                  <a:ext cx="733557" cy="41182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A</a:t>
                  </a:r>
                  <a:endParaRPr sz="1100" b="1"/>
                </a:p>
              </p:txBody>
            </p:sp>
            <p:sp>
              <p:nvSpPr>
                <p:cNvPr id="18019" name="Google Shape;18019;p653"/>
                <p:cNvSpPr txBox="1"/>
                <p:nvPr/>
              </p:nvSpPr>
              <p:spPr>
                <a:xfrm rot="3118622" flipH="1">
                  <a:off x="5064306" y="1165179"/>
                  <a:ext cx="733469" cy="41199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B</a:t>
                  </a:r>
                  <a:endParaRPr sz="1100" b="1"/>
                </a:p>
              </p:txBody>
            </p:sp>
          </p:grpSp>
          <p:sp>
            <p:nvSpPr>
              <p:cNvPr id="18020" name="Google Shape;18020;p653"/>
              <p:cNvSpPr txBox="1"/>
              <p:nvPr/>
            </p:nvSpPr>
            <p:spPr>
              <a:xfrm rot="24186">
                <a:off x="2484179" y="2441858"/>
                <a:ext cx="2217355" cy="3351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selegiline </a:t>
                </a:r>
                <a:endParaRPr sz="1600" b="1"/>
              </a:p>
              <a:p>
                <a:pPr marL="0" marR="0" lvl="0" indent="0" algn="ctr" rtl="0">
                  <a:lnSpc>
                    <a:spcPct val="100000"/>
                  </a:lnSpc>
                  <a:spcBef>
                    <a:spcPts val="0"/>
                  </a:spcBef>
                  <a:spcAft>
                    <a:spcPts val="0"/>
                  </a:spcAft>
                  <a:buClr>
                    <a:srgbClr val="000000"/>
                  </a:buClr>
                  <a:buSzPts val="800"/>
                  <a:buFont typeface="Arial"/>
                  <a:buNone/>
                </a:pPr>
                <a:r>
                  <a:rPr lang="en" sz="1600" b="1"/>
                  <a:t>EMSAM</a:t>
                </a:r>
                <a:endParaRPr sz="1600" b="1"/>
              </a:p>
              <a:p>
                <a:pPr marL="0" marR="0" lvl="0" indent="0" algn="ctr" rtl="0">
                  <a:lnSpc>
                    <a:spcPct val="100000"/>
                  </a:lnSpc>
                  <a:spcBef>
                    <a:spcPts val="0"/>
                  </a:spcBef>
                  <a:spcAft>
                    <a:spcPts val="0"/>
                  </a:spcAft>
                  <a:buClr>
                    <a:srgbClr val="000000"/>
                  </a:buClr>
                  <a:buSzPts val="800"/>
                  <a:buFont typeface="Arial"/>
                  <a:buNone/>
                </a:pPr>
                <a:endParaRPr sz="1600" b="1"/>
              </a:p>
            </p:txBody>
          </p:sp>
        </p:grpSp>
        <p:sp>
          <p:nvSpPr>
            <p:cNvPr id="18021" name="Google Shape;18021;p653"/>
            <p:cNvSpPr/>
            <p:nvPr/>
          </p:nvSpPr>
          <p:spPr>
            <a:xfrm>
              <a:off x="6152861" y="3349324"/>
              <a:ext cx="467100" cy="449400"/>
            </a:xfrm>
            <a:prstGeom prst="ellipse">
              <a:avLst/>
            </a:prstGeom>
            <a:solidFill>
              <a:schemeClr val="lt1"/>
            </a:solidFill>
            <a:ln w="19050" cap="flat" cmpd="sng">
              <a:solidFill>
                <a:srgbClr val="783F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sp>
        <p:nvSpPr>
          <p:cNvPr id="18022" name="Google Shape;18022;p653"/>
          <p:cNvSpPr txBox="1"/>
          <p:nvPr/>
        </p:nvSpPr>
        <p:spPr>
          <a:xfrm>
            <a:off x="357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MAOIs</a:t>
            </a:r>
            <a:endParaRPr sz="1500" b="1"/>
          </a:p>
        </p:txBody>
      </p:sp>
      <p:sp>
        <p:nvSpPr>
          <p:cNvPr id="18023" name="Google Shape;18023;p653"/>
          <p:cNvSpPr/>
          <p:nvPr/>
        </p:nvSpPr>
        <p:spPr>
          <a:xfrm rot="-5816719">
            <a:off x="7259888" y="724050"/>
            <a:ext cx="925390" cy="1327242"/>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Shape 18027"/>
        <p:cNvGrpSpPr/>
        <p:nvPr/>
      </p:nvGrpSpPr>
      <p:grpSpPr>
        <a:xfrm>
          <a:off x="0" y="0"/>
          <a:ext cx="0" cy="0"/>
          <a:chOff x="0" y="0"/>
          <a:chExt cx="0" cy="0"/>
        </a:xfrm>
      </p:grpSpPr>
      <p:grpSp>
        <p:nvGrpSpPr>
          <p:cNvPr id="18028" name="Google Shape;18028;p654"/>
          <p:cNvGrpSpPr/>
          <p:nvPr/>
        </p:nvGrpSpPr>
        <p:grpSpPr>
          <a:xfrm>
            <a:off x="5457781" y="529969"/>
            <a:ext cx="2760618" cy="1862213"/>
            <a:chOff x="1078553" y="1406852"/>
            <a:chExt cx="3191834" cy="2152848"/>
          </a:xfrm>
        </p:grpSpPr>
        <p:grpSp>
          <p:nvGrpSpPr>
            <p:cNvPr id="18029" name="Google Shape;18029;p654"/>
            <p:cNvGrpSpPr/>
            <p:nvPr/>
          </p:nvGrpSpPr>
          <p:grpSpPr>
            <a:xfrm>
              <a:off x="1078553" y="1406852"/>
              <a:ext cx="3191834" cy="2152848"/>
              <a:chOff x="861075" y="1457642"/>
              <a:chExt cx="4419599" cy="2980958"/>
            </a:xfrm>
          </p:grpSpPr>
          <p:pic>
            <p:nvPicPr>
              <p:cNvPr id="18030" name="Google Shape;18030;p654"/>
              <p:cNvPicPr preferRelativeResize="0"/>
              <p:nvPr/>
            </p:nvPicPr>
            <p:blipFill>
              <a:blip r:embed="rId3">
                <a:alphaModFix/>
              </a:blip>
              <a:stretch>
                <a:fillRect/>
              </a:stretch>
            </p:blipFill>
            <p:spPr>
              <a:xfrm>
                <a:off x="861075" y="1457642"/>
                <a:ext cx="4419599" cy="2980958"/>
              </a:xfrm>
              <a:prstGeom prst="rect">
                <a:avLst/>
              </a:prstGeom>
              <a:noFill/>
              <a:ln>
                <a:noFill/>
              </a:ln>
            </p:spPr>
          </p:pic>
          <p:sp>
            <p:nvSpPr>
              <p:cNvPr id="18031" name="Google Shape;18031;p654"/>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escitalopram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LEXAPRO</a:t>
                </a:r>
                <a:endParaRPr sz="1200" b="1"/>
              </a:p>
            </p:txBody>
          </p:sp>
        </p:grpSp>
        <p:grpSp>
          <p:nvGrpSpPr>
            <p:cNvPr id="18032" name="Google Shape;18032;p654"/>
            <p:cNvGrpSpPr/>
            <p:nvPr/>
          </p:nvGrpSpPr>
          <p:grpSpPr>
            <a:xfrm>
              <a:off x="1980041" y="1481287"/>
              <a:ext cx="308764" cy="2020121"/>
              <a:chOff x="4198133" y="1585860"/>
              <a:chExt cx="434023" cy="2787912"/>
            </a:xfrm>
          </p:grpSpPr>
          <p:cxnSp>
            <p:nvCxnSpPr>
              <p:cNvPr id="18033" name="Google Shape;18033;p654"/>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034" name="Google Shape;18034;p654"/>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8035" name="Google Shape;18035;p654"/>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nvGrpSpPr>
          <p:cNvPr id="18036" name="Google Shape;18036;p654"/>
          <p:cNvGrpSpPr/>
          <p:nvPr/>
        </p:nvGrpSpPr>
        <p:grpSpPr>
          <a:xfrm>
            <a:off x="1317732" y="95203"/>
            <a:ext cx="2993623" cy="2355314"/>
            <a:chOff x="1225236" y="746616"/>
            <a:chExt cx="4735247" cy="3725584"/>
          </a:xfrm>
        </p:grpSpPr>
        <p:grpSp>
          <p:nvGrpSpPr>
            <p:cNvPr id="18037" name="Google Shape;18037;p654"/>
            <p:cNvGrpSpPr/>
            <p:nvPr/>
          </p:nvGrpSpPr>
          <p:grpSpPr>
            <a:xfrm>
              <a:off x="1225236" y="746616"/>
              <a:ext cx="4735247" cy="3725584"/>
              <a:chOff x="1225236" y="746616"/>
              <a:chExt cx="4735247" cy="3725584"/>
            </a:xfrm>
          </p:grpSpPr>
          <p:grpSp>
            <p:nvGrpSpPr>
              <p:cNvPr id="18038" name="Google Shape;18038;p654"/>
              <p:cNvGrpSpPr/>
              <p:nvPr/>
            </p:nvGrpSpPr>
            <p:grpSpPr>
              <a:xfrm>
                <a:off x="1225236" y="746616"/>
                <a:ext cx="4735247" cy="3725584"/>
                <a:chOff x="1225236" y="746616"/>
                <a:chExt cx="4735247" cy="3725584"/>
              </a:xfrm>
            </p:grpSpPr>
            <p:grpSp>
              <p:nvGrpSpPr>
                <p:cNvPr id="18039" name="Google Shape;18039;p654"/>
                <p:cNvGrpSpPr/>
                <p:nvPr/>
              </p:nvGrpSpPr>
              <p:grpSpPr>
                <a:xfrm>
                  <a:off x="1225236" y="746616"/>
                  <a:ext cx="4735247" cy="3725584"/>
                  <a:chOff x="1225236" y="746616"/>
                  <a:chExt cx="4735247" cy="3725584"/>
                </a:xfrm>
              </p:grpSpPr>
              <p:pic>
                <p:nvPicPr>
                  <p:cNvPr id="18040" name="Google Shape;18040;p654"/>
                  <p:cNvPicPr preferRelativeResize="0"/>
                  <p:nvPr/>
                </p:nvPicPr>
                <p:blipFill>
                  <a:blip r:embed="rId4">
                    <a:alphaModFix/>
                  </a:blip>
                  <a:stretch>
                    <a:fillRect/>
                  </a:stretch>
                </p:blipFill>
                <p:spPr>
                  <a:xfrm rot="445759">
                    <a:off x="4305300" y="840974"/>
                    <a:ext cx="1560825" cy="1560825"/>
                  </a:xfrm>
                  <a:prstGeom prst="rect">
                    <a:avLst/>
                  </a:prstGeom>
                  <a:noFill/>
                  <a:ln>
                    <a:noFill/>
                  </a:ln>
                </p:spPr>
              </p:pic>
              <p:pic>
                <p:nvPicPr>
                  <p:cNvPr id="18041" name="Google Shape;18041;p654"/>
                  <p:cNvPicPr preferRelativeResize="0"/>
                  <p:nvPr/>
                </p:nvPicPr>
                <p:blipFill>
                  <a:blip r:embed="rId4">
                    <a:alphaModFix/>
                  </a:blip>
                  <a:stretch>
                    <a:fillRect/>
                  </a:stretch>
                </p:blipFill>
                <p:spPr>
                  <a:xfrm rot="-5633246">
                    <a:off x="1276350" y="850499"/>
                    <a:ext cx="1560825" cy="1560825"/>
                  </a:xfrm>
                  <a:prstGeom prst="rect">
                    <a:avLst/>
                  </a:prstGeom>
                  <a:noFill/>
                  <a:ln>
                    <a:noFill/>
                  </a:ln>
                </p:spPr>
              </p:pic>
              <p:sp>
                <p:nvSpPr>
                  <p:cNvPr id="18042" name="Google Shape;18042;p654"/>
                  <p:cNvSpPr/>
                  <p:nvPr/>
                </p:nvSpPr>
                <p:spPr>
                  <a:xfrm>
                    <a:off x="2029725" y="1395700"/>
                    <a:ext cx="3076500" cy="3076500"/>
                  </a:xfrm>
                  <a:prstGeom prst="ellipse">
                    <a:avLst/>
                  </a:prstGeom>
                  <a:solidFill>
                    <a:srgbClr val="DC8758"/>
                  </a:solidFill>
                  <a:ln w="9525" cap="flat" cmpd="sng">
                    <a:solidFill>
                      <a:srgbClr val="783F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43" name="Google Shape;18043;p654"/>
                <p:cNvGrpSpPr/>
                <p:nvPr/>
              </p:nvGrpSpPr>
              <p:grpSpPr>
                <a:xfrm>
                  <a:off x="3292567" y="1485113"/>
                  <a:ext cx="537215" cy="2884286"/>
                  <a:chOff x="5350013" y="1678054"/>
                  <a:chExt cx="325743" cy="1748900"/>
                </a:xfrm>
              </p:grpSpPr>
              <p:cxnSp>
                <p:nvCxnSpPr>
                  <p:cNvPr id="18044" name="Google Shape;18044;p654"/>
                  <p:cNvCxnSpPr/>
                  <p:nvPr/>
                </p:nvCxnSpPr>
                <p:spPr>
                  <a:xfrm>
                    <a:off x="5359556" y="1925756"/>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045" name="Google Shape;18045;p654"/>
                  <p:cNvCxnSpPr/>
                  <p:nvPr/>
                </p:nvCxnSpPr>
                <p:spPr>
                  <a:xfrm>
                    <a:off x="5359556" y="199240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046" name="Google Shape;18046;p654"/>
                  <p:cNvCxnSpPr/>
                  <p:nvPr/>
                </p:nvCxnSpPr>
                <p:spPr>
                  <a:xfrm>
                    <a:off x="5359556" y="2068020"/>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047" name="Google Shape;18047;p654"/>
                  <p:cNvCxnSpPr/>
                  <p:nvPr/>
                </p:nvCxnSpPr>
                <p:spPr>
                  <a:xfrm>
                    <a:off x="5350013" y="342695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048" name="Google Shape;18048;p654"/>
                  <p:cNvCxnSpPr/>
                  <p:nvPr/>
                </p:nvCxnSpPr>
                <p:spPr>
                  <a:xfrm>
                    <a:off x="5350013" y="1678054"/>
                    <a:ext cx="316200" cy="0"/>
                  </a:xfrm>
                  <a:prstGeom prst="straightConnector1">
                    <a:avLst/>
                  </a:prstGeom>
                  <a:noFill/>
                  <a:ln w="28575" cap="flat" cmpd="sng">
                    <a:solidFill>
                      <a:srgbClr val="783F04"/>
                    </a:solidFill>
                    <a:prstDash val="solid"/>
                    <a:round/>
                    <a:headEnd type="none" w="med" len="med"/>
                    <a:tailEnd type="none" w="med" len="med"/>
                  </a:ln>
                </p:spPr>
              </p:cxnSp>
            </p:grpSp>
          </p:grpSp>
          <p:sp>
            <p:nvSpPr>
              <p:cNvPr id="18049" name="Google Shape;18049;p654"/>
              <p:cNvSpPr txBox="1"/>
              <p:nvPr/>
            </p:nvSpPr>
            <p:spPr>
              <a:xfrm rot="-2902922" flipH="1">
                <a:off x="1353089" y="1146066"/>
                <a:ext cx="733557" cy="41182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A</a:t>
                </a:r>
                <a:endParaRPr sz="1100" b="1"/>
              </a:p>
            </p:txBody>
          </p:sp>
          <p:sp>
            <p:nvSpPr>
              <p:cNvPr id="18050" name="Google Shape;18050;p654"/>
              <p:cNvSpPr txBox="1"/>
              <p:nvPr/>
            </p:nvSpPr>
            <p:spPr>
              <a:xfrm rot="3118622" flipH="1">
                <a:off x="5064306" y="1165179"/>
                <a:ext cx="733469" cy="41199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B</a:t>
                </a:r>
                <a:endParaRPr sz="1100" b="1"/>
              </a:p>
            </p:txBody>
          </p:sp>
        </p:grpSp>
        <p:sp>
          <p:nvSpPr>
            <p:cNvPr id="18051" name="Google Shape;18051;p654"/>
            <p:cNvSpPr txBox="1"/>
            <p:nvPr/>
          </p:nvSpPr>
          <p:spPr>
            <a:xfrm rot="24186">
              <a:off x="2484179" y="2441858"/>
              <a:ext cx="2217355" cy="3351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phenelzine</a:t>
              </a:r>
              <a:endParaRPr sz="1600" b="1"/>
            </a:p>
            <a:p>
              <a:pPr marL="0" marR="0" lvl="0" indent="0" algn="ctr" rtl="0">
                <a:lnSpc>
                  <a:spcPct val="100000"/>
                </a:lnSpc>
                <a:spcBef>
                  <a:spcPts val="0"/>
                </a:spcBef>
                <a:spcAft>
                  <a:spcPts val="0"/>
                </a:spcAft>
                <a:buClr>
                  <a:srgbClr val="000000"/>
                </a:buClr>
                <a:buSzPts val="800"/>
                <a:buFont typeface="Arial"/>
                <a:buNone/>
              </a:pPr>
              <a:r>
                <a:rPr lang="en" sz="1600" b="1"/>
                <a:t>NARDIL</a:t>
              </a:r>
              <a:endParaRPr sz="1600" b="1"/>
            </a:p>
            <a:p>
              <a:pPr marL="0" marR="0" lvl="0" indent="0" algn="ctr" rtl="0">
                <a:lnSpc>
                  <a:spcPct val="100000"/>
                </a:lnSpc>
                <a:spcBef>
                  <a:spcPts val="0"/>
                </a:spcBef>
                <a:spcAft>
                  <a:spcPts val="0"/>
                </a:spcAft>
                <a:buClr>
                  <a:srgbClr val="000000"/>
                </a:buClr>
                <a:buSzPts val="800"/>
                <a:buFont typeface="Arial"/>
                <a:buNone/>
              </a:pPr>
              <a:endParaRPr sz="1600" b="1"/>
            </a:p>
          </p:txBody>
        </p:sp>
      </p:grpSp>
      <p:grpSp>
        <p:nvGrpSpPr>
          <p:cNvPr id="18052" name="Google Shape;18052;p654"/>
          <p:cNvGrpSpPr/>
          <p:nvPr/>
        </p:nvGrpSpPr>
        <p:grpSpPr>
          <a:xfrm>
            <a:off x="1317732" y="2688653"/>
            <a:ext cx="2993623" cy="2355314"/>
            <a:chOff x="1225236" y="746616"/>
            <a:chExt cx="4735247" cy="3725584"/>
          </a:xfrm>
        </p:grpSpPr>
        <p:grpSp>
          <p:nvGrpSpPr>
            <p:cNvPr id="18053" name="Google Shape;18053;p654"/>
            <p:cNvGrpSpPr/>
            <p:nvPr/>
          </p:nvGrpSpPr>
          <p:grpSpPr>
            <a:xfrm>
              <a:off x="1225236" y="746616"/>
              <a:ext cx="4735247" cy="3725584"/>
              <a:chOff x="1225236" y="746616"/>
              <a:chExt cx="4735247" cy="3725584"/>
            </a:xfrm>
          </p:grpSpPr>
          <p:grpSp>
            <p:nvGrpSpPr>
              <p:cNvPr id="18054" name="Google Shape;18054;p654"/>
              <p:cNvGrpSpPr/>
              <p:nvPr/>
            </p:nvGrpSpPr>
            <p:grpSpPr>
              <a:xfrm>
                <a:off x="1225236" y="746616"/>
                <a:ext cx="4735247" cy="3725584"/>
                <a:chOff x="1225236" y="746616"/>
                <a:chExt cx="4735247" cy="3725584"/>
              </a:xfrm>
            </p:grpSpPr>
            <p:grpSp>
              <p:nvGrpSpPr>
                <p:cNvPr id="18055" name="Google Shape;18055;p654"/>
                <p:cNvGrpSpPr/>
                <p:nvPr/>
              </p:nvGrpSpPr>
              <p:grpSpPr>
                <a:xfrm>
                  <a:off x="1225236" y="746616"/>
                  <a:ext cx="4735247" cy="3725584"/>
                  <a:chOff x="1225236" y="746616"/>
                  <a:chExt cx="4735247" cy="3725584"/>
                </a:xfrm>
              </p:grpSpPr>
              <p:pic>
                <p:nvPicPr>
                  <p:cNvPr id="18056" name="Google Shape;18056;p654"/>
                  <p:cNvPicPr preferRelativeResize="0"/>
                  <p:nvPr/>
                </p:nvPicPr>
                <p:blipFill>
                  <a:blip r:embed="rId4">
                    <a:alphaModFix/>
                  </a:blip>
                  <a:stretch>
                    <a:fillRect/>
                  </a:stretch>
                </p:blipFill>
                <p:spPr>
                  <a:xfrm rot="445759">
                    <a:off x="4305300" y="840974"/>
                    <a:ext cx="1560825" cy="1560825"/>
                  </a:xfrm>
                  <a:prstGeom prst="rect">
                    <a:avLst/>
                  </a:prstGeom>
                  <a:noFill/>
                  <a:ln>
                    <a:noFill/>
                  </a:ln>
                </p:spPr>
              </p:pic>
              <p:pic>
                <p:nvPicPr>
                  <p:cNvPr id="18057" name="Google Shape;18057;p654"/>
                  <p:cNvPicPr preferRelativeResize="0"/>
                  <p:nvPr/>
                </p:nvPicPr>
                <p:blipFill>
                  <a:blip r:embed="rId4">
                    <a:alphaModFix/>
                  </a:blip>
                  <a:stretch>
                    <a:fillRect/>
                  </a:stretch>
                </p:blipFill>
                <p:spPr>
                  <a:xfrm rot="-5633246">
                    <a:off x="1276350" y="850499"/>
                    <a:ext cx="1560825" cy="1560825"/>
                  </a:xfrm>
                  <a:prstGeom prst="rect">
                    <a:avLst/>
                  </a:prstGeom>
                  <a:noFill/>
                  <a:ln>
                    <a:noFill/>
                  </a:ln>
                </p:spPr>
              </p:pic>
              <p:sp>
                <p:nvSpPr>
                  <p:cNvPr id="18058" name="Google Shape;18058;p654"/>
                  <p:cNvSpPr/>
                  <p:nvPr/>
                </p:nvSpPr>
                <p:spPr>
                  <a:xfrm>
                    <a:off x="2029725" y="1395700"/>
                    <a:ext cx="3076500" cy="3076500"/>
                  </a:xfrm>
                  <a:prstGeom prst="ellipse">
                    <a:avLst/>
                  </a:prstGeom>
                  <a:solidFill>
                    <a:srgbClr val="DC8758"/>
                  </a:solidFill>
                  <a:ln w="9525" cap="flat" cmpd="sng">
                    <a:solidFill>
                      <a:srgbClr val="783F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59" name="Google Shape;18059;p654"/>
                <p:cNvGrpSpPr/>
                <p:nvPr/>
              </p:nvGrpSpPr>
              <p:grpSpPr>
                <a:xfrm>
                  <a:off x="3292567" y="1485113"/>
                  <a:ext cx="537215" cy="2884286"/>
                  <a:chOff x="5350013" y="1678054"/>
                  <a:chExt cx="325743" cy="1748900"/>
                </a:xfrm>
              </p:grpSpPr>
              <p:cxnSp>
                <p:nvCxnSpPr>
                  <p:cNvPr id="18060" name="Google Shape;18060;p654"/>
                  <p:cNvCxnSpPr/>
                  <p:nvPr/>
                </p:nvCxnSpPr>
                <p:spPr>
                  <a:xfrm>
                    <a:off x="5359556" y="1925756"/>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061" name="Google Shape;18061;p654"/>
                  <p:cNvCxnSpPr/>
                  <p:nvPr/>
                </p:nvCxnSpPr>
                <p:spPr>
                  <a:xfrm>
                    <a:off x="5359556" y="199240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062" name="Google Shape;18062;p654"/>
                  <p:cNvCxnSpPr/>
                  <p:nvPr/>
                </p:nvCxnSpPr>
                <p:spPr>
                  <a:xfrm>
                    <a:off x="5359556" y="2068020"/>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063" name="Google Shape;18063;p654"/>
                  <p:cNvCxnSpPr/>
                  <p:nvPr/>
                </p:nvCxnSpPr>
                <p:spPr>
                  <a:xfrm>
                    <a:off x="5350013" y="342695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064" name="Google Shape;18064;p654"/>
                  <p:cNvCxnSpPr/>
                  <p:nvPr/>
                </p:nvCxnSpPr>
                <p:spPr>
                  <a:xfrm>
                    <a:off x="5350013" y="1678054"/>
                    <a:ext cx="316200" cy="0"/>
                  </a:xfrm>
                  <a:prstGeom prst="straightConnector1">
                    <a:avLst/>
                  </a:prstGeom>
                  <a:noFill/>
                  <a:ln w="28575" cap="flat" cmpd="sng">
                    <a:solidFill>
                      <a:srgbClr val="783F04"/>
                    </a:solidFill>
                    <a:prstDash val="solid"/>
                    <a:round/>
                    <a:headEnd type="none" w="med" len="med"/>
                    <a:tailEnd type="none" w="med" len="med"/>
                  </a:ln>
                </p:spPr>
              </p:cxnSp>
            </p:grpSp>
          </p:grpSp>
          <p:sp>
            <p:nvSpPr>
              <p:cNvPr id="18065" name="Google Shape;18065;p654"/>
              <p:cNvSpPr txBox="1"/>
              <p:nvPr/>
            </p:nvSpPr>
            <p:spPr>
              <a:xfrm rot="-2902922" flipH="1">
                <a:off x="1353089" y="1146066"/>
                <a:ext cx="733557" cy="41182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A</a:t>
                </a:r>
                <a:endParaRPr sz="1100" b="1"/>
              </a:p>
            </p:txBody>
          </p:sp>
          <p:sp>
            <p:nvSpPr>
              <p:cNvPr id="18066" name="Google Shape;18066;p654"/>
              <p:cNvSpPr txBox="1"/>
              <p:nvPr/>
            </p:nvSpPr>
            <p:spPr>
              <a:xfrm rot="3118622" flipH="1">
                <a:off x="5064306" y="1165179"/>
                <a:ext cx="733469" cy="41199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B</a:t>
                </a:r>
                <a:endParaRPr sz="1100" b="1"/>
              </a:p>
            </p:txBody>
          </p:sp>
        </p:grpSp>
        <p:sp>
          <p:nvSpPr>
            <p:cNvPr id="18067" name="Google Shape;18067;p654"/>
            <p:cNvSpPr txBox="1"/>
            <p:nvPr/>
          </p:nvSpPr>
          <p:spPr>
            <a:xfrm rot="24313">
              <a:off x="2212987" y="2443648"/>
              <a:ext cx="2714768" cy="3351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isocarboxazid</a:t>
              </a:r>
              <a:endParaRPr sz="1600" b="1"/>
            </a:p>
            <a:p>
              <a:pPr marL="0" marR="0" lvl="0" indent="0" algn="ctr" rtl="0">
                <a:lnSpc>
                  <a:spcPct val="100000"/>
                </a:lnSpc>
                <a:spcBef>
                  <a:spcPts val="0"/>
                </a:spcBef>
                <a:spcAft>
                  <a:spcPts val="0"/>
                </a:spcAft>
                <a:buClr>
                  <a:srgbClr val="000000"/>
                </a:buClr>
                <a:buSzPts val="800"/>
                <a:buFont typeface="Arial"/>
                <a:buNone/>
              </a:pPr>
              <a:r>
                <a:rPr lang="en" sz="1600" b="1"/>
                <a:t>MARPLAN</a:t>
              </a:r>
              <a:endParaRPr sz="1600" b="1"/>
            </a:p>
            <a:p>
              <a:pPr marL="0" marR="0" lvl="0" indent="0" algn="ctr" rtl="0">
                <a:lnSpc>
                  <a:spcPct val="100000"/>
                </a:lnSpc>
                <a:spcBef>
                  <a:spcPts val="0"/>
                </a:spcBef>
                <a:spcAft>
                  <a:spcPts val="0"/>
                </a:spcAft>
                <a:buClr>
                  <a:srgbClr val="000000"/>
                </a:buClr>
                <a:buSzPts val="800"/>
                <a:buFont typeface="Arial"/>
                <a:buNone/>
              </a:pPr>
              <a:endParaRPr sz="1600" b="1"/>
            </a:p>
          </p:txBody>
        </p:sp>
      </p:grpSp>
      <p:grpSp>
        <p:nvGrpSpPr>
          <p:cNvPr id="18068" name="Google Shape;18068;p654"/>
          <p:cNvGrpSpPr/>
          <p:nvPr/>
        </p:nvGrpSpPr>
        <p:grpSpPr>
          <a:xfrm>
            <a:off x="4889607" y="95203"/>
            <a:ext cx="2993623" cy="2355314"/>
            <a:chOff x="1225236" y="746616"/>
            <a:chExt cx="4735247" cy="3725584"/>
          </a:xfrm>
        </p:grpSpPr>
        <p:grpSp>
          <p:nvGrpSpPr>
            <p:cNvPr id="18069" name="Google Shape;18069;p654"/>
            <p:cNvGrpSpPr/>
            <p:nvPr/>
          </p:nvGrpSpPr>
          <p:grpSpPr>
            <a:xfrm>
              <a:off x="1225236" y="746616"/>
              <a:ext cx="4735247" cy="3725584"/>
              <a:chOff x="1225236" y="746616"/>
              <a:chExt cx="4735247" cy="3725584"/>
            </a:xfrm>
          </p:grpSpPr>
          <p:grpSp>
            <p:nvGrpSpPr>
              <p:cNvPr id="18070" name="Google Shape;18070;p654"/>
              <p:cNvGrpSpPr/>
              <p:nvPr/>
            </p:nvGrpSpPr>
            <p:grpSpPr>
              <a:xfrm>
                <a:off x="1225236" y="746616"/>
                <a:ext cx="4735247" cy="3725584"/>
                <a:chOff x="1225236" y="746616"/>
                <a:chExt cx="4735247" cy="3725584"/>
              </a:xfrm>
            </p:grpSpPr>
            <p:grpSp>
              <p:nvGrpSpPr>
                <p:cNvPr id="18071" name="Google Shape;18071;p654"/>
                <p:cNvGrpSpPr/>
                <p:nvPr/>
              </p:nvGrpSpPr>
              <p:grpSpPr>
                <a:xfrm>
                  <a:off x="1225236" y="746616"/>
                  <a:ext cx="4735247" cy="3725584"/>
                  <a:chOff x="1225236" y="746616"/>
                  <a:chExt cx="4735247" cy="3725584"/>
                </a:xfrm>
              </p:grpSpPr>
              <p:pic>
                <p:nvPicPr>
                  <p:cNvPr id="18072" name="Google Shape;18072;p654"/>
                  <p:cNvPicPr preferRelativeResize="0"/>
                  <p:nvPr/>
                </p:nvPicPr>
                <p:blipFill>
                  <a:blip r:embed="rId4">
                    <a:alphaModFix/>
                  </a:blip>
                  <a:stretch>
                    <a:fillRect/>
                  </a:stretch>
                </p:blipFill>
                <p:spPr>
                  <a:xfrm rot="445759">
                    <a:off x="4305300" y="840974"/>
                    <a:ext cx="1560825" cy="1560825"/>
                  </a:xfrm>
                  <a:prstGeom prst="rect">
                    <a:avLst/>
                  </a:prstGeom>
                  <a:noFill/>
                  <a:ln>
                    <a:noFill/>
                  </a:ln>
                </p:spPr>
              </p:pic>
              <p:pic>
                <p:nvPicPr>
                  <p:cNvPr id="18073" name="Google Shape;18073;p654"/>
                  <p:cNvPicPr preferRelativeResize="0"/>
                  <p:nvPr/>
                </p:nvPicPr>
                <p:blipFill>
                  <a:blip r:embed="rId4">
                    <a:alphaModFix/>
                  </a:blip>
                  <a:stretch>
                    <a:fillRect/>
                  </a:stretch>
                </p:blipFill>
                <p:spPr>
                  <a:xfrm rot="-5633246">
                    <a:off x="1276350" y="850499"/>
                    <a:ext cx="1560825" cy="1560825"/>
                  </a:xfrm>
                  <a:prstGeom prst="rect">
                    <a:avLst/>
                  </a:prstGeom>
                  <a:noFill/>
                  <a:ln>
                    <a:noFill/>
                  </a:ln>
                </p:spPr>
              </p:pic>
              <p:sp>
                <p:nvSpPr>
                  <p:cNvPr id="18074" name="Google Shape;18074;p654"/>
                  <p:cNvSpPr/>
                  <p:nvPr/>
                </p:nvSpPr>
                <p:spPr>
                  <a:xfrm>
                    <a:off x="2029725" y="1395700"/>
                    <a:ext cx="3076500" cy="3076500"/>
                  </a:xfrm>
                  <a:prstGeom prst="ellipse">
                    <a:avLst/>
                  </a:prstGeom>
                  <a:solidFill>
                    <a:srgbClr val="DC8758"/>
                  </a:solidFill>
                  <a:ln w="9525" cap="flat" cmpd="sng">
                    <a:solidFill>
                      <a:srgbClr val="783F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75" name="Google Shape;18075;p654"/>
                <p:cNvGrpSpPr/>
                <p:nvPr/>
              </p:nvGrpSpPr>
              <p:grpSpPr>
                <a:xfrm>
                  <a:off x="3292567" y="1485113"/>
                  <a:ext cx="537215" cy="2884286"/>
                  <a:chOff x="5350013" y="1678054"/>
                  <a:chExt cx="325743" cy="1748900"/>
                </a:xfrm>
              </p:grpSpPr>
              <p:cxnSp>
                <p:nvCxnSpPr>
                  <p:cNvPr id="18076" name="Google Shape;18076;p654"/>
                  <p:cNvCxnSpPr/>
                  <p:nvPr/>
                </p:nvCxnSpPr>
                <p:spPr>
                  <a:xfrm>
                    <a:off x="5359556" y="1925756"/>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077" name="Google Shape;18077;p654"/>
                  <p:cNvCxnSpPr/>
                  <p:nvPr/>
                </p:nvCxnSpPr>
                <p:spPr>
                  <a:xfrm>
                    <a:off x="5359556" y="199240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078" name="Google Shape;18078;p654"/>
                  <p:cNvCxnSpPr/>
                  <p:nvPr/>
                </p:nvCxnSpPr>
                <p:spPr>
                  <a:xfrm>
                    <a:off x="5359556" y="2068020"/>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079" name="Google Shape;18079;p654"/>
                  <p:cNvCxnSpPr/>
                  <p:nvPr/>
                </p:nvCxnSpPr>
                <p:spPr>
                  <a:xfrm>
                    <a:off x="5350013" y="342695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080" name="Google Shape;18080;p654"/>
                  <p:cNvCxnSpPr/>
                  <p:nvPr/>
                </p:nvCxnSpPr>
                <p:spPr>
                  <a:xfrm>
                    <a:off x="5350013" y="1678054"/>
                    <a:ext cx="316200" cy="0"/>
                  </a:xfrm>
                  <a:prstGeom prst="straightConnector1">
                    <a:avLst/>
                  </a:prstGeom>
                  <a:noFill/>
                  <a:ln w="28575" cap="flat" cmpd="sng">
                    <a:solidFill>
                      <a:srgbClr val="783F04"/>
                    </a:solidFill>
                    <a:prstDash val="solid"/>
                    <a:round/>
                    <a:headEnd type="none" w="med" len="med"/>
                    <a:tailEnd type="none" w="med" len="med"/>
                  </a:ln>
                </p:spPr>
              </p:cxnSp>
            </p:grpSp>
          </p:grpSp>
          <p:sp>
            <p:nvSpPr>
              <p:cNvPr id="18081" name="Google Shape;18081;p654"/>
              <p:cNvSpPr txBox="1"/>
              <p:nvPr/>
            </p:nvSpPr>
            <p:spPr>
              <a:xfrm rot="-2902922" flipH="1">
                <a:off x="1353089" y="1146066"/>
                <a:ext cx="733557" cy="41182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A</a:t>
                </a:r>
                <a:endParaRPr sz="1100" b="1"/>
              </a:p>
            </p:txBody>
          </p:sp>
          <p:sp>
            <p:nvSpPr>
              <p:cNvPr id="18082" name="Google Shape;18082;p654"/>
              <p:cNvSpPr txBox="1"/>
              <p:nvPr/>
            </p:nvSpPr>
            <p:spPr>
              <a:xfrm rot="3118622" flipH="1">
                <a:off x="5064306" y="1165179"/>
                <a:ext cx="733469" cy="41199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B</a:t>
                </a:r>
                <a:endParaRPr sz="1100" b="1"/>
              </a:p>
            </p:txBody>
          </p:sp>
        </p:grpSp>
        <p:sp>
          <p:nvSpPr>
            <p:cNvPr id="18083" name="Google Shape;18083;p654"/>
            <p:cNvSpPr txBox="1"/>
            <p:nvPr/>
          </p:nvSpPr>
          <p:spPr>
            <a:xfrm rot="24353">
              <a:off x="2152720" y="2444248"/>
              <a:ext cx="2879772" cy="3351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tranylcypromine</a:t>
              </a:r>
              <a:endParaRPr sz="1600" b="1"/>
            </a:p>
            <a:p>
              <a:pPr marL="0" marR="0" lvl="0" indent="0" algn="ctr" rtl="0">
                <a:lnSpc>
                  <a:spcPct val="100000"/>
                </a:lnSpc>
                <a:spcBef>
                  <a:spcPts val="0"/>
                </a:spcBef>
                <a:spcAft>
                  <a:spcPts val="0"/>
                </a:spcAft>
                <a:buClr>
                  <a:srgbClr val="000000"/>
                </a:buClr>
                <a:buSzPts val="800"/>
                <a:buFont typeface="Arial"/>
                <a:buNone/>
              </a:pPr>
              <a:r>
                <a:rPr lang="en" sz="1600" b="1"/>
                <a:t>PARNATE</a:t>
              </a:r>
              <a:endParaRPr sz="1600" b="1"/>
            </a:p>
          </p:txBody>
        </p:sp>
      </p:grpSp>
      <p:grpSp>
        <p:nvGrpSpPr>
          <p:cNvPr id="18084" name="Google Shape;18084;p654"/>
          <p:cNvGrpSpPr/>
          <p:nvPr/>
        </p:nvGrpSpPr>
        <p:grpSpPr>
          <a:xfrm>
            <a:off x="5122464" y="2688653"/>
            <a:ext cx="2760767" cy="2355314"/>
            <a:chOff x="5122464" y="2688653"/>
            <a:chExt cx="2760767" cy="2355314"/>
          </a:xfrm>
        </p:grpSpPr>
        <p:grpSp>
          <p:nvGrpSpPr>
            <p:cNvPr id="18085" name="Google Shape;18085;p654"/>
            <p:cNvGrpSpPr/>
            <p:nvPr/>
          </p:nvGrpSpPr>
          <p:grpSpPr>
            <a:xfrm>
              <a:off x="5122464" y="2688653"/>
              <a:ext cx="2760767" cy="2355314"/>
              <a:chOff x="1593564" y="746616"/>
              <a:chExt cx="4366920" cy="3725584"/>
            </a:xfrm>
          </p:grpSpPr>
          <p:grpSp>
            <p:nvGrpSpPr>
              <p:cNvPr id="18086" name="Google Shape;18086;p654"/>
              <p:cNvGrpSpPr/>
              <p:nvPr/>
            </p:nvGrpSpPr>
            <p:grpSpPr>
              <a:xfrm>
                <a:off x="1593564" y="746616"/>
                <a:ext cx="4366920" cy="3725584"/>
                <a:chOff x="1593564" y="746616"/>
                <a:chExt cx="4366920" cy="3725584"/>
              </a:xfrm>
            </p:grpSpPr>
            <p:grpSp>
              <p:nvGrpSpPr>
                <p:cNvPr id="18087" name="Google Shape;18087;p654"/>
                <p:cNvGrpSpPr/>
                <p:nvPr/>
              </p:nvGrpSpPr>
              <p:grpSpPr>
                <a:xfrm>
                  <a:off x="1670213" y="746616"/>
                  <a:ext cx="4290270" cy="3725584"/>
                  <a:chOff x="1670213" y="746616"/>
                  <a:chExt cx="4290270" cy="3725584"/>
                </a:xfrm>
              </p:grpSpPr>
              <p:grpSp>
                <p:nvGrpSpPr>
                  <p:cNvPr id="18088" name="Google Shape;18088;p654"/>
                  <p:cNvGrpSpPr/>
                  <p:nvPr/>
                </p:nvGrpSpPr>
                <p:grpSpPr>
                  <a:xfrm>
                    <a:off x="1670213" y="746616"/>
                    <a:ext cx="4290270" cy="3725584"/>
                    <a:chOff x="1670213" y="746616"/>
                    <a:chExt cx="4290270" cy="3725584"/>
                  </a:xfrm>
                </p:grpSpPr>
                <p:pic>
                  <p:nvPicPr>
                    <p:cNvPr id="18089" name="Google Shape;18089;p654"/>
                    <p:cNvPicPr preferRelativeResize="0"/>
                    <p:nvPr/>
                  </p:nvPicPr>
                  <p:blipFill>
                    <a:blip r:embed="rId4">
                      <a:alphaModFix/>
                    </a:blip>
                    <a:stretch>
                      <a:fillRect/>
                    </a:stretch>
                  </p:blipFill>
                  <p:spPr>
                    <a:xfrm rot="445759">
                      <a:off x="4305300" y="840974"/>
                      <a:ext cx="1560825" cy="1560825"/>
                    </a:xfrm>
                    <a:prstGeom prst="rect">
                      <a:avLst/>
                    </a:prstGeom>
                    <a:noFill/>
                    <a:ln>
                      <a:noFill/>
                    </a:ln>
                  </p:spPr>
                </p:pic>
                <p:pic>
                  <p:nvPicPr>
                    <p:cNvPr id="18090" name="Google Shape;18090;p654"/>
                    <p:cNvPicPr preferRelativeResize="0"/>
                    <p:nvPr/>
                  </p:nvPicPr>
                  <p:blipFill>
                    <a:blip r:embed="rId4">
                      <a:alphaModFix/>
                    </a:blip>
                    <a:stretch>
                      <a:fillRect/>
                    </a:stretch>
                  </p:blipFill>
                  <p:spPr>
                    <a:xfrm rot="-5633248">
                      <a:off x="1707651" y="1253479"/>
                      <a:ext cx="1143213" cy="1143213"/>
                    </a:xfrm>
                    <a:prstGeom prst="rect">
                      <a:avLst/>
                    </a:prstGeom>
                    <a:noFill/>
                    <a:ln>
                      <a:noFill/>
                    </a:ln>
                  </p:spPr>
                </p:pic>
                <p:sp>
                  <p:nvSpPr>
                    <p:cNvPr id="18091" name="Google Shape;18091;p654"/>
                    <p:cNvSpPr/>
                    <p:nvPr/>
                  </p:nvSpPr>
                  <p:spPr>
                    <a:xfrm>
                      <a:off x="2029725" y="1395700"/>
                      <a:ext cx="3076500" cy="3076500"/>
                    </a:xfrm>
                    <a:prstGeom prst="ellipse">
                      <a:avLst/>
                    </a:prstGeom>
                    <a:solidFill>
                      <a:srgbClr val="DC8758"/>
                    </a:solidFill>
                    <a:ln w="9525" cap="flat" cmpd="sng">
                      <a:solidFill>
                        <a:srgbClr val="783F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92" name="Google Shape;18092;p654"/>
                  <p:cNvGrpSpPr/>
                  <p:nvPr/>
                </p:nvGrpSpPr>
                <p:grpSpPr>
                  <a:xfrm>
                    <a:off x="3292567" y="1485113"/>
                    <a:ext cx="521477" cy="2884286"/>
                    <a:chOff x="5350013" y="1678054"/>
                    <a:chExt cx="316200" cy="1748900"/>
                  </a:xfrm>
                </p:grpSpPr>
                <p:cxnSp>
                  <p:nvCxnSpPr>
                    <p:cNvPr id="18093" name="Google Shape;18093;p654"/>
                    <p:cNvCxnSpPr/>
                    <p:nvPr/>
                  </p:nvCxnSpPr>
                  <p:spPr>
                    <a:xfrm>
                      <a:off x="5350013" y="342695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094" name="Google Shape;18094;p654"/>
                    <p:cNvCxnSpPr/>
                    <p:nvPr/>
                  </p:nvCxnSpPr>
                  <p:spPr>
                    <a:xfrm>
                      <a:off x="5350013" y="1678054"/>
                      <a:ext cx="316200" cy="0"/>
                    </a:xfrm>
                    <a:prstGeom prst="straightConnector1">
                      <a:avLst/>
                    </a:prstGeom>
                    <a:noFill/>
                    <a:ln w="28575" cap="flat" cmpd="sng">
                      <a:solidFill>
                        <a:srgbClr val="783F04"/>
                      </a:solidFill>
                      <a:prstDash val="solid"/>
                      <a:round/>
                      <a:headEnd type="none" w="med" len="med"/>
                      <a:tailEnd type="none" w="med" len="med"/>
                    </a:ln>
                  </p:spPr>
                </p:cxnSp>
              </p:grpSp>
            </p:grpSp>
            <p:sp>
              <p:nvSpPr>
                <p:cNvPr id="18095" name="Google Shape;18095;p654"/>
                <p:cNvSpPr txBox="1"/>
                <p:nvPr/>
              </p:nvSpPr>
              <p:spPr>
                <a:xfrm rot="-2902922" flipH="1">
                  <a:off x="1624285" y="1372063"/>
                  <a:ext cx="733557" cy="41182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A</a:t>
                  </a:r>
                  <a:endParaRPr sz="1100" b="1"/>
                </a:p>
              </p:txBody>
            </p:sp>
            <p:sp>
              <p:nvSpPr>
                <p:cNvPr id="18096" name="Google Shape;18096;p654"/>
                <p:cNvSpPr txBox="1"/>
                <p:nvPr/>
              </p:nvSpPr>
              <p:spPr>
                <a:xfrm rot="3118622" flipH="1">
                  <a:off x="5064306" y="1165179"/>
                  <a:ext cx="733469" cy="41199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B</a:t>
                  </a:r>
                  <a:endParaRPr sz="1100" b="1"/>
                </a:p>
              </p:txBody>
            </p:sp>
          </p:grpSp>
          <p:sp>
            <p:nvSpPr>
              <p:cNvPr id="18097" name="Google Shape;18097;p654"/>
              <p:cNvSpPr txBox="1"/>
              <p:nvPr/>
            </p:nvSpPr>
            <p:spPr>
              <a:xfrm rot="24186">
                <a:off x="2484179" y="2441858"/>
                <a:ext cx="2217355" cy="3351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selegiline </a:t>
                </a:r>
                <a:endParaRPr sz="1600" b="1"/>
              </a:p>
              <a:p>
                <a:pPr marL="0" marR="0" lvl="0" indent="0" algn="ctr" rtl="0">
                  <a:lnSpc>
                    <a:spcPct val="100000"/>
                  </a:lnSpc>
                  <a:spcBef>
                    <a:spcPts val="0"/>
                  </a:spcBef>
                  <a:spcAft>
                    <a:spcPts val="0"/>
                  </a:spcAft>
                  <a:buClr>
                    <a:srgbClr val="000000"/>
                  </a:buClr>
                  <a:buSzPts val="800"/>
                  <a:buFont typeface="Arial"/>
                  <a:buNone/>
                </a:pPr>
                <a:r>
                  <a:rPr lang="en" sz="1600" b="1"/>
                  <a:t>EMSAM</a:t>
                </a:r>
                <a:endParaRPr sz="1600" b="1"/>
              </a:p>
              <a:p>
                <a:pPr marL="0" marR="0" lvl="0" indent="0" algn="ctr" rtl="0">
                  <a:lnSpc>
                    <a:spcPct val="100000"/>
                  </a:lnSpc>
                  <a:spcBef>
                    <a:spcPts val="0"/>
                  </a:spcBef>
                  <a:spcAft>
                    <a:spcPts val="0"/>
                  </a:spcAft>
                  <a:buClr>
                    <a:srgbClr val="000000"/>
                  </a:buClr>
                  <a:buSzPts val="800"/>
                  <a:buFont typeface="Arial"/>
                  <a:buNone/>
                </a:pPr>
                <a:endParaRPr sz="1600" b="1"/>
              </a:p>
            </p:txBody>
          </p:sp>
        </p:grpSp>
        <p:sp>
          <p:nvSpPr>
            <p:cNvPr id="18098" name="Google Shape;18098;p654"/>
            <p:cNvSpPr/>
            <p:nvPr/>
          </p:nvSpPr>
          <p:spPr>
            <a:xfrm>
              <a:off x="6152861" y="3349324"/>
              <a:ext cx="467100" cy="449400"/>
            </a:xfrm>
            <a:prstGeom prst="ellipse">
              <a:avLst/>
            </a:prstGeom>
            <a:solidFill>
              <a:schemeClr val="lt1"/>
            </a:solidFill>
            <a:ln w="19050" cap="flat" cmpd="sng">
              <a:solidFill>
                <a:srgbClr val="783F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sp>
        <p:nvSpPr>
          <p:cNvPr id="18099" name="Google Shape;18099;p654"/>
          <p:cNvSpPr txBox="1"/>
          <p:nvPr/>
        </p:nvSpPr>
        <p:spPr>
          <a:xfrm>
            <a:off x="357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MAOIs</a:t>
            </a:r>
            <a:endParaRPr sz="1500" b="1"/>
          </a:p>
        </p:txBody>
      </p:sp>
      <p:sp>
        <p:nvSpPr>
          <p:cNvPr id="18100" name="Google Shape;18100;p654"/>
          <p:cNvSpPr/>
          <p:nvPr/>
        </p:nvSpPr>
        <p:spPr>
          <a:xfrm rot="-5816719">
            <a:off x="7259888" y="724050"/>
            <a:ext cx="925390" cy="1327242"/>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1" name="Google Shape;18101;p654"/>
          <p:cNvSpPr txBox="1"/>
          <p:nvPr/>
        </p:nvSpPr>
        <p:spPr>
          <a:xfrm>
            <a:off x="7484325" y="1580450"/>
            <a:ext cx="13455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Not true, you’d die of serotonin toxicity</a:t>
            </a:r>
            <a:endParaRPr sz="1500" b="1"/>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Shape 18105"/>
        <p:cNvGrpSpPr/>
        <p:nvPr/>
      </p:nvGrpSpPr>
      <p:grpSpPr>
        <a:xfrm>
          <a:off x="0" y="0"/>
          <a:ext cx="0" cy="0"/>
          <a:chOff x="0" y="0"/>
          <a:chExt cx="0" cy="0"/>
        </a:xfrm>
      </p:grpSpPr>
      <p:grpSp>
        <p:nvGrpSpPr>
          <p:cNvPr id="18106" name="Google Shape;18106;p655"/>
          <p:cNvGrpSpPr/>
          <p:nvPr/>
        </p:nvGrpSpPr>
        <p:grpSpPr>
          <a:xfrm>
            <a:off x="1317732" y="95203"/>
            <a:ext cx="2993623" cy="2355314"/>
            <a:chOff x="1225236" y="746616"/>
            <a:chExt cx="4735247" cy="3725584"/>
          </a:xfrm>
        </p:grpSpPr>
        <p:grpSp>
          <p:nvGrpSpPr>
            <p:cNvPr id="18107" name="Google Shape;18107;p655"/>
            <p:cNvGrpSpPr/>
            <p:nvPr/>
          </p:nvGrpSpPr>
          <p:grpSpPr>
            <a:xfrm>
              <a:off x="1225236" y="746616"/>
              <a:ext cx="4735247" cy="3725584"/>
              <a:chOff x="1225236" y="746616"/>
              <a:chExt cx="4735247" cy="3725584"/>
            </a:xfrm>
          </p:grpSpPr>
          <p:grpSp>
            <p:nvGrpSpPr>
              <p:cNvPr id="18108" name="Google Shape;18108;p655"/>
              <p:cNvGrpSpPr/>
              <p:nvPr/>
            </p:nvGrpSpPr>
            <p:grpSpPr>
              <a:xfrm>
                <a:off x="1225236" y="746616"/>
                <a:ext cx="4735247" cy="3725584"/>
                <a:chOff x="1225236" y="746616"/>
                <a:chExt cx="4735247" cy="3725584"/>
              </a:xfrm>
            </p:grpSpPr>
            <p:grpSp>
              <p:nvGrpSpPr>
                <p:cNvPr id="18109" name="Google Shape;18109;p655"/>
                <p:cNvGrpSpPr/>
                <p:nvPr/>
              </p:nvGrpSpPr>
              <p:grpSpPr>
                <a:xfrm>
                  <a:off x="1225236" y="746616"/>
                  <a:ext cx="4735247" cy="3725584"/>
                  <a:chOff x="1225236" y="746616"/>
                  <a:chExt cx="4735247" cy="3725584"/>
                </a:xfrm>
              </p:grpSpPr>
              <p:pic>
                <p:nvPicPr>
                  <p:cNvPr id="18110" name="Google Shape;18110;p655"/>
                  <p:cNvPicPr preferRelativeResize="0"/>
                  <p:nvPr/>
                </p:nvPicPr>
                <p:blipFill>
                  <a:blip r:embed="rId3">
                    <a:alphaModFix/>
                  </a:blip>
                  <a:stretch>
                    <a:fillRect/>
                  </a:stretch>
                </p:blipFill>
                <p:spPr>
                  <a:xfrm rot="445759">
                    <a:off x="4305300" y="840974"/>
                    <a:ext cx="1560825" cy="1560825"/>
                  </a:xfrm>
                  <a:prstGeom prst="rect">
                    <a:avLst/>
                  </a:prstGeom>
                  <a:noFill/>
                  <a:ln>
                    <a:noFill/>
                  </a:ln>
                </p:spPr>
              </p:pic>
              <p:pic>
                <p:nvPicPr>
                  <p:cNvPr id="18111" name="Google Shape;18111;p655"/>
                  <p:cNvPicPr preferRelativeResize="0"/>
                  <p:nvPr/>
                </p:nvPicPr>
                <p:blipFill>
                  <a:blip r:embed="rId3">
                    <a:alphaModFix/>
                  </a:blip>
                  <a:stretch>
                    <a:fillRect/>
                  </a:stretch>
                </p:blipFill>
                <p:spPr>
                  <a:xfrm rot="-5633246">
                    <a:off x="1276350" y="850499"/>
                    <a:ext cx="1560825" cy="1560825"/>
                  </a:xfrm>
                  <a:prstGeom prst="rect">
                    <a:avLst/>
                  </a:prstGeom>
                  <a:noFill/>
                  <a:ln>
                    <a:noFill/>
                  </a:ln>
                </p:spPr>
              </p:pic>
              <p:sp>
                <p:nvSpPr>
                  <p:cNvPr id="18112" name="Google Shape;18112;p655"/>
                  <p:cNvSpPr/>
                  <p:nvPr/>
                </p:nvSpPr>
                <p:spPr>
                  <a:xfrm>
                    <a:off x="2029725" y="1395700"/>
                    <a:ext cx="3076500" cy="3076500"/>
                  </a:xfrm>
                  <a:prstGeom prst="ellipse">
                    <a:avLst/>
                  </a:prstGeom>
                  <a:solidFill>
                    <a:srgbClr val="DC8758"/>
                  </a:solidFill>
                  <a:ln w="9525" cap="flat" cmpd="sng">
                    <a:solidFill>
                      <a:srgbClr val="783F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13" name="Google Shape;18113;p655"/>
                <p:cNvGrpSpPr/>
                <p:nvPr/>
              </p:nvGrpSpPr>
              <p:grpSpPr>
                <a:xfrm>
                  <a:off x="3292567" y="1485113"/>
                  <a:ext cx="537215" cy="2884286"/>
                  <a:chOff x="5350013" y="1678054"/>
                  <a:chExt cx="325743" cy="1748900"/>
                </a:xfrm>
              </p:grpSpPr>
              <p:cxnSp>
                <p:nvCxnSpPr>
                  <p:cNvPr id="18114" name="Google Shape;18114;p655"/>
                  <p:cNvCxnSpPr/>
                  <p:nvPr/>
                </p:nvCxnSpPr>
                <p:spPr>
                  <a:xfrm>
                    <a:off x="5359556" y="1925756"/>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115" name="Google Shape;18115;p655"/>
                  <p:cNvCxnSpPr/>
                  <p:nvPr/>
                </p:nvCxnSpPr>
                <p:spPr>
                  <a:xfrm>
                    <a:off x="5359556" y="199240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116" name="Google Shape;18116;p655"/>
                  <p:cNvCxnSpPr/>
                  <p:nvPr/>
                </p:nvCxnSpPr>
                <p:spPr>
                  <a:xfrm>
                    <a:off x="5359556" y="2068020"/>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117" name="Google Shape;18117;p655"/>
                  <p:cNvCxnSpPr/>
                  <p:nvPr/>
                </p:nvCxnSpPr>
                <p:spPr>
                  <a:xfrm>
                    <a:off x="5350013" y="342695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118" name="Google Shape;18118;p655"/>
                  <p:cNvCxnSpPr/>
                  <p:nvPr/>
                </p:nvCxnSpPr>
                <p:spPr>
                  <a:xfrm>
                    <a:off x="5350013" y="1678054"/>
                    <a:ext cx="316200" cy="0"/>
                  </a:xfrm>
                  <a:prstGeom prst="straightConnector1">
                    <a:avLst/>
                  </a:prstGeom>
                  <a:noFill/>
                  <a:ln w="28575" cap="flat" cmpd="sng">
                    <a:solidFill>
                      <a:srgbClr val="783F04"/>
                    </a:solidFill>
                    <a:prstDash val="solid"/>
                    <a:round/>
                    <a:headEnd type="none" w="med" len="med"/>
                    <a:tailEnd type="none" w="med" len="med"/>
                  </a:ln>
                </p:spPr>
              </p:cxnSp>
            </p:grpSp>
          </p:grpSp>
          <p:sp>
            <p:nvSpPr>
              <p:cNvPr id="18119" name="Google Shape;18119;p655"/>
              <p:cNvSpPr txBox="1"/>
              <p:nvPr/>
            </p:nvSpPr>
            <p:spPr>
              <a:xfrm rot="-2902922" flipH="1">
                <a:off x="1353089" y="1146066"/>
                <a:ext cx="733557" cy="41182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A</a:t>
                </a:r>
                <a:endParaRPr sz="1100" b="1"/>
              </a:p>
            </p:txBody>
          </p:sp>
          <p:sp>
            <p:nvSpPr>
              <p:cNvPr id="18120" name="Google Shape;18120;p655"/>
              <p:cNvSpPr txBox="1"/>
              <p:nvPr/>
            </p:nvSpPr>
            <p:spPr>
              <a:xfrm rot="3118622" flipH="1">
                <a:off x="5064306" y="1165179"/>
                <a:ext cx="733469" cy="41199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B</a:t>
                </a:r>
                <a:endParaRPr sz="1100" b="1"/>
              </a:p>
            </p:txBody>
          </p:sp>
        </p:grpSp>
        <p:sp>
          <p:nvSpPr>
            <p:cNvPr id="18121" name="Google Shape;18121;p655"/>
            <p:cNvSpPr txBox="1"/>
            <p:nvPr/>
          </p:nvSpPr>
          <p:spPr>
            <a:xfrm rot="24186">
              <a:off x="2484179" y="2441858"/>
              <a:ext cx="2217355" cy="3351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phenelzine</a:t>
              </a:r>
              <a:endParaRPr sz="1600" b="1"/>
            </a:p>
            <a:p>
              <a:pPr marL="0" marR="0" lvl="0" indent="0" algn="ctr" rtl="0">
                <a:lnSpc>
                  <a:spcPct val="100000"/>
                </a:lnSpc>
                <a:spcBef>
                  <a:spcPts val="0"/>
                </a:spcBef>
                <a:spcAft>
                  <a:spcPts val="0"/>
                </a:spcAft>
                <a:buClr>
                  <a:srgbClr val="000000"/>
                </a:buClr>
                <a:buSzPts val="800"/>
                <a:buFont typeface="Arial"/>
                <a:buNone/>
              </a:pPr>
              <a:r>
                <a:rPr lang="en" sz="1600" b="1"/>
                <a:t>NARDIL</a:t>
              </a:r>
              <a:endParaRPr sz="1600" b="1"/>
            </a:p>
            <a:p>
              <a:pPr marL="0" marR="0" lvl="0" indent="0" algn="ctr" rtl="0">
                <a:lnSpc>
                  <a:spcPct val="100000"/>
                </a:lnSpc>
                <a:spcBef>
                  <a:spcPts val="0"/>
                </a:spcBef>
                <a:spcAft>
                  <a:spcPts val="0"/>
                </a:spcAft>
                <a:buClr>
                  <a:srgbClr val="000000"/>
                </a:buClr>
                <a:buSzPts val="800"/>
                <a:buFont typeface="Arial"/>
                <a:buNone/>
              </a:pPr>
              <a:endParaRPr sz="1600" b="1"/>
            </a:p>
          </p:txBody>
        </p:sp>
      </p:grpSp>
      <p:grpSp>
        <p:nvGrpSpPr>
          <p:cNvPr id="18122" name="Google Shape;18122;p655"/>
          <p:cNvGrpSpPr/>
          <p:nvPr/>
        </p:nvGrpSpPr>
        <p:grpSpPr>
          <a:xfrm>
            <a:off x="1317732" y="2688653"/>
            <a:ext cx="2993623" cy="2355314"/>
            <a:chOff x="1225236" y="746616"/>
            <a:chExt cx="4735247" cy="3725584"/>
          </a:xfrm>
        </p:grpSpPr>
        <p:grpSp>
          <p:nvGrpSpPr>
            <p:cNvPr id="18123" name="Google Shape;18123;p655"/>
            <p:cNvGrpSpPr/>
            <p:nvPr/>
          </p:nvGrpSpPr>
          <p:grpSpPr>
            <a:xfrm>
              <a:off x="1225236" y="746616"/>
              <a:ext cx="4735247" cy="3725584"/>
              <a:chOff x="1225236" y="746616"/>
              <a:chExt cx="4735247" cy="3725584"/>
            </a:xfrm>
          </p:grpSpPr>
          <p:grpSp>
            <p:nvGrpSpPr>
              <p:cNvPr id="18124" name="Google Shape;18124;p655"/>
              <p:cNvGrpSpPr/>
              <p:nvPr/>
            </p:nvGrpSpPr>
            <p:grpSpPr>
              <a:xfrm>
                <a:off x="1225236" y="746616"/>
                <a:ext cx="4735247" cy="3725584"/>
                <a:chOff x="1225236" y="746616"/>
                <a:chExt cx="4735247" cy="3725584"/>
              </a:xfrm>
            </p:grpSpPr>
            <p:grpSp>
              <p:nvGrpSpPr>
                <p:cNvPr id="18125" name="Google Shape;18125;p655"/>
                <p:cNvGrpSpPr/>
                <p:nvPr/>
              </p:nvGrpSpPr>
              <p:grpSpPr>
                <a:xfrm>
                  <a:off x="1225236" y="746616"/>
                  <a:ext cx="4735247" cy="3725584"/>
                  <a:chOff x="1225236" y="746616"/>
                  <a:chExt cx="4735247" cy="3725584"/>
                </a:xfrm>
              </p:grpSpPr>
              <p:pic>
                <p:nvPicPr>
                  <p:cNvPr id="18126" name="Google Shape;18126;p655"/>
                  <p:cNvPicPr preferRelativeResize="0"/>
                  <p:nvPr/>
                </p:nvPicPr>
                <p:blipFill>
                  <a:blip r:embed="rId3">
                    <a:alphaModFix/>
                  </a:blip>
                  <a:stretch>
                    <a:fillRect/>
                  </a:stretch>
                </p:blipFill>
                <p:spPr>
                  <a:xfrm rot="445759">
                    <a:off x="4305300" y="840974"/>
                    <a:ext cx="1560825" cy="1560825"/>
                  </a:xfrm>
                  <a:prstGeom prst="rect">
                    <a:avLst/>
                  </a:prstGeom>
                  <a:noFill/>
                  <a:ln>
                    <a:noFill/>
                  </a:ln>
                </p:spPr>
              </p:pic>
              <p:pic>
                <p:nvPicPr>
                  <p:cNvPr id="18127" name="Google Shape;18127;p655"/>
                  <p:cNvPicPr preferRelativeResize="0"/>
                  <p:nvPr/>
                </p:nvPicPr>
                <p:blipFill>
                  <a:blip r:embed="rId3">
                    <a:alphaModFix/>
                  </a:blip>
                  <a:stretch>
                    <a:fillRect/>
                  </a:stretch>
                </p:blipFill>
                <p:spPr>
                  <a:xfrm rot="-5633246">
                    <a:off x="1276350" y="850499"/>
                    <a:ext cx="1560825" cy="1560825"/>
                  </a:xfrm>
                  <a:prstGeom prst="rect">
                    <a:avLst/>
                  </a:prstGeom>
                  <a:noFill/>
                  <a:ln>
                    <a:noFill/>
                  </a:ln>
                </p:spPr>
              </p:pic>
              <p:sp>
                <p:nvSpPr>
                  <p:cNvPr id="18128" name="Google Shape;18128;p655"/>
                  <p:cNvSpPr/>
                  <p:nvPr/>
                </p:nvSpPr>
                <p:spPr>
                  <a:xfrm>
                    <a:off x="2029725" y="1395700"/>
                    <a:ext cx="3076500" cy="3076500"/>
                  </a:xfrm>
                  <a:prstGeom prst="ellipse">
                    <a:avLst/>
                  </a:prstGeom>
                  <a:solidFill>
                    <a:srgbClr val="DC8758"/>
                  </a:solidFill>
                  <a:ln w="9525" cap="flat" cmpd="sng">
                    <a:solidFill>
                      <a:srgbClr val="783F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29" name="Google Shape;18129;p655"/>
                <p:cNvGrpSpPr/>
                <p:nvPr/>
              </p:nvGrpSpPr>
              <p:grpSpPr>
                <a:xfrm>
                  <a:off x="3292567" y="1485113"/>
                  <a:ext cx="537215" cy="2884286"/>
                  <a:chOff x="5350013" y="1678054"/>
                  <a:chExt cx="325743" cy="1748900"/>
                </a:xfrm>
              </p:grpSpPr>
              <p:cxnSp>
                <p:nvCxnSpPr>
                  <p:cNvPr id="18130" name="Google Shape;18130;p655"/>
                  <p:cNvCxnSpPr/>
                  <p:nvPr/>
                </p:nvCxnSpPr>
                <p:spPr>
                  <a:xfrm>
                    <a:off x="5359556" y="1925756"/>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131" name="Google Shape;18131;p655"/>
                  <p:cNvCxnSpPr/>
                  <p:nvPr/>
                </p:nvCxnSpPr>
                <p:spPr>
                  <a:xfrm>
                    <a:off x="5359556" y="199240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132" name="Google Shape;18132;p655"/>
                  <p:cNvCxnSpPr/>
                  <p:nvPr/>
                </p:nvCxnSpPr>
                <p:spPr>
                  <a:xfrm>
                    <a:off x="5359556" y="2068020"/>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133" name="Google Shape;18133;p655"/>
                  <p:cNvCxnSpPr/>
                  <p:nvPr/>
                </p:nvCxnSpPr>
                <p:spPr>
                  <a:xfrm>
                    <a:off x="5350013" y="342695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134" name="Google Shape;18134;p655"/>
                  <p:cNvCxnSpPr/>
                  <p:nvPr/>
                </p:nvCxnSpPr>
                <p:spPr>
                  <a:xfrm>
                    <a:off x="5350013" y="1678054"/>
                    <a:ext cx="316200" cy="0"/>
                  </a:xfrm>
                  <a:prstGeom prst="straightConnector1">
                    <a:avLst/>
                  </a:prstGeom>
                  <a:noFill/>
                  <a:ln w="28575" cap="flat" cmpd="sng">
                    <a:solidFill>
                      <a:srgbClr val="783F04"/>
                    </a:solidFill>
                    <a:prstDash val="solid"/>
                    <a:round/>
                    <a:headEnd type="none" w="med" len="med"/>
                    <a:tailEnd type="none" w="med" len="med"/>
                  </a:ln>
                </p:spPr>
              </p:cxnSp>
            </p:grpSp>
          </p:grpSp>
          <p:sp>
            <p:nvSpPr>
              <p:cNvPr id="18135" name="Google Shape;18135;p655"/>
              <p:cNvSpPr txBox="1"/>
              <p:nvPr/>
            </p:nvSpPr>
            <p:spPr>
              <a:xfrm rot="-2902922" flipH="1">
                <a:off x="1353089" y="1146066"/>
                <a:ext cx="733557" cy="41182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A</a:t>
                </a:r>
                <a:endParaRPr sz="1100" b="1"/>
              </a:p>
            </p:txBody>
          </p:sp>
          <p:sp>
            <p:nvSpPr>
              <p:cNvPr id="18136" name="Google Shape;18136;p655"/>
              <p:cNvSpPr txBox="1"/>
              <p:nvPr/>
            </p:nvSpPr>
            <p:spPr>
              <a:xfrm rot="3118622" flipH="1">
                <a:off x="5064306" y="1165179"/>
                <a:ext cx="733469" cy="41199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B</a:t>
                </a:r>
                <a:endParaRPr sz="1100" b="1"/>
              </a:p>
            </p:txBody>
          </p:sp>
        </p:grpSp>
        <p:sp>
          <p:nvSpPr>
            <p:cNvPr id="18137" name="Google Shape;18137;p655"/>
            <p:cNvSpPr txBox="1"/>
            <p:nvPr/>
          </p:nvSpPr>
          <p:spPr>
            <a:xfrm rot="24313">
              <a:off x="2212987" y="2443648"/>
              <a:ext cx="2714768" cy="3351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isocarboxazid</a:t>
              </a:r>
              <a:endParaRPr sz="1600" b="1"/>
            </a:p>
            <a:p>
              <a:pPr marL="0" marR="0" lvl="0" indent="0" algn="ctr" rtl="0">
                <a:lnSpc>
                  <a:spcPct val="100000"/>
                </a:lnSpc>
                <a:spcBef>
                  <a:spcPts val="0"/>
                </a:spcBef>
                <a:spcAft>
                  <a:spcPts val="0"/>
                </a:spcAft>
                <a:buClr>
                  <a:srgbClr val="000000"/>
                </a:buClr>
                <a:buSzPts val="800"/>
                <a:buFont typeface="Arial"/>
                <a:buNone/>
              </a:pPr>
              <a:r>
                <a:rPr lang="en" sz="1600" b="1"/>
                <a:t>MARPLAN</a:t>
              </a:r>
              <a:endParaRPr sz="1600" b="1"/>
            </a:p>
            <a:p>
              <a:pPr marL="0" marR="0" lvl="0" indent="0" algn="ctr" rtl="0">
                <a:lnSpc>
                  <a:spcPct val="100000"/>
                </a:lnSpc>
                <a:spcBef>
                  <a:spcPts val="0"/>
                </a:spcBef>
                <a:spcAft>
                  <a:spcPts val="0"/>
                </a:spcAft>
                <a:buClr>
                  <a:srgbClr val="000000"/>
                </a:buClr>
                <a:buSzPts val="800"/>
                <a:buFont typeface="Arial"/>
                <a:buNone/>
              </a:pPr>
              <a:endParaRPr sz="1600" b="1"/>
            </a:p>
          </p:txBody>
        </p:sp>
      </p:grpSp>
      <p:grpSp>
        <p:nvGrpSpPr>
          <p:cNvPr id="18138" name="Google Shape;18138;p655"/>
          <p:cNvGrpSpPr/>
          <p:nvPr/>
        </p:nvGrpSpPr>
        <p:grpSpPr>
          <a:xfrm>
            <a:off x="4889607" y="95203"/>
            <a:ext cx="2993623" cy="2355314"/>
            <a:chOff x="1225236" y="746616"/>
            <a:chExt cx="4735247" cy="3725584"/>
          </a:xfrm>
        </p:grpSpPr>
        <p:grpSp>
          <p:nvGrpSpPr>
            <p:cNvPr id="18139" name="Google Shape;18139;p655"/>
            <p:cNvGrpSpPr/>
            <p:nvPr/>
          </p:nvGrpSpPr>
          <p:grpSpPr>
            <a:xfrm>
              <a:off x="1225236" y="746616"/>
              <a:ext cx="4735247" cy="3725584"/>
              <a:chOff x="1225236" y="746616"/>
              <a:chExt cx="4735247" cy="3725584"/>
            </a:xfrm>
          </p:grpSpPr>
          <p:grpSp>
            <p:nvGrpSpPr>
              <p:cNvPr id="18140" name="Google Shape;18140;p655"/>
              <p:cNvGrpSpPr/>
              <p:nvPr/>
            </p:nvGrpSpPr>
            <p:grpSpPr>
              <a:xfrm>
                <a:off x="1225236" y="746616"/>
                <a:ext cx="4735247" cy="3725584"/>
                <a:chOff x="1225236" y="746616"/>
                <a:chExt cx="4735247" cy="3725584"/>
              </a:xfrm>
            </p:grpSpPr>
            <p:grpSp>
              <p:nvGrpSpPr>
                <p:cNvPr id="18141" name="Google Shape;18141;p655"/>
                <p:cNvGrpSpPr/>
                <p:nvPr/>
              </p:nvGrpSpPr>
              <p:grpSpPr>
                <a:xfrm>
                  <a:off x="1225236" y="746616"/>
                  <a:ext cx="4735247" cy="3725584"/>
                  <a:chOff x="1225236" y="746616"/>
                  <a:chExt cx="4735247" cy="3725584"/>
                </a:xfrm>
              </p:grpSpPr>
              <p:pic>
                <p:nvPicPr>
                  <p:cNvPr id="18142" name="Google Shape;18142;p655"/>
                  <p:cNvPicPr preferRelativeResize="0"/>
                  <p:nvPr/>
                </p:nvPicPr>
                <p:blipFill>
                  <a:blip r:embed="rId3">
                    <a:alphaModFix/>
                  </a:blip>
                  <a:stretch>
                    <a:fillRect/>
                  </a:stretch>
                </p:blipFill>
                <p:spPr>
                  <a:xfrm rot="445759">
                    <a:off x="4305300" y="840974"/>
                    <a:ext cx="1560825" cy="1560825"/>
                  </a:xfrm>
                  <a:prstGeom prst="rect">
                    <a:avLst/>
                  </a:prstGeom>
                  <a:noFill/>
                  <a:ln>
                    <a:noFill/>
                  </a:ln>
                </p:spPr>
              </p:pic>
              <p:pic>
                <p:nvPicPr>
                  <p:cNvPr id="18143" name="Google Shape;18143;p655"/>
                  <p:cNvPicPr preferRelativeResize="0"/>
                  <p:nvPr/>
                </p:nvPicPr>
                <p:blipFill>
                  <a:blip r:embed="rId3">
                    <a:alphaModFix/>
                  </a:blip>
                  <a:stretch>
                    <a:fillRect/>
                  </a:stretch>
                </p:blipFill>
                <p:spPr>
                  <a:xfrm rot="-5633246">
                    <a:off x="1276350" y="850499"/>
                    <a:ext cx="1560825" cy="1560825"/>
                  </a:xfrm>
                  <a:prstGeom prst="rect">
                    <a:avLst/>
                  </a:prstGeom>
                  <a:noFill/>
                  <a:ln>
                    <a:noFill/>
                  </a:ln>
                </p:spPr>
              </p:pic>
              <p:sp>
                <p:nvSpPr>
                  <p:cNvPr id="18144" name="Google Shape;18144;p655"/>
                  <p:cNvSpPr/>
                  <p:nvPr/>
                </p:nvSpPr>
                <p:spPr>
                  <a:xfrm>
                    <a:off x="2029725" y="1395700"/>
                    <a:ext cx="3076500" cy="3076500"/>
                  </a:xfrm>
                  <a:prstGeom prst="ellipse">
                    <a:avLst/>
                  </a:prstGeom>
                  <a:solidFill>
                    <a:srgbClr val="DC8758"/>
                  </a:solidFill>
                  <a:ln w="9525" cap="flat" cmpd="sng">
                    <a:solidFill>
                      <a:srgbClr val="783F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45" name="Google Shape;18145;p655"/>
                <p:cNvGrpSpPr/>
                <p:nvPr/>
              </p:nvGrpSpPr>
              <p:grpSpPr>
                <a:xfrm>
                  <a:off x="3292567" y="1485113"/>
                  <a:ext cx="537215" cy="2884286"/>
                  <a:chOff x="5350013" y="1678054"/>
                  <a:chExt cx="325743" cy="1748900"/>
                </a:xfrm>
              </p:grpSpPr>
              <p:cxnSp>
                <p:nvCxnSpPr>
                  <p:cNvPr id="18146" name="Google Shape;18146;p655"/>
                  <p:cNvCxnSpPr/>
                  <p:nvPr/>
                </p:nvCxnSpPr>
                <p:spPr>
                  <a:xfrm>
                    <a:off x="5359556" y="1925756"/>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147" name="Google Shape;18147;p655"/>
                  <p:cNvCxnSpPr/>
                  <p:nvPr/>
                </p:nvCxnSpPr>
                <p:spPr>
                  <a:xfrm>
                    <a:off x="5359556" y="199240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148" name="Google Shape;18148;p655"/>
                  <p:cNvCxnSpPr/>
                  <p:nvPr/>
                </p:nvCxnSpPr>
                <p:spPr>
                  <a:xfrm>
                    <a:off x="5359556" y="2068020"/>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149" name="Google Shape;18149;p655"/>
                  <p:cNvCxnSpPr/>
                  <p:nvPr/>
                </p:nvCxnSpPr>
                <p:spPr>
                  <a:xfrm>
                    <a:off x="5350013" y="342695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150" name="Google Shape;18150;p655"/>
                  <p:cNvCxnSpPr/>
                  <p:nvPr/>
                </p:nvCxnSpPr>
                <p:spPr>
                  <a:xfrm>
                    <a:off x="5350013" y="1678054"/>
                    <a:ext cx="316200" cy="0"/>
                  </a:xfrm>
                  <a:prstGeom prst="straightConnector1">
                    <a:avLst/>
                  </a:prstGeom>
                  <a:noFill/>
                  <a:ln w="28575" cap="flat" cmpd="sng">
                    <a:solidFill>
                      <a:srgbClr val="783F04"/>
                    </a:solidFill>
                    <a:prstDash val="solid"/>
                    <a:round/>
                    <a:headEnd type="none" w="med" len="med"/>
                    <a:tailEnd type="none" w="med" len="med"/>
                  </a:ln>
                </p:spPr>
              </p:cxnSp>
            </p:grpSp>
          </p:grpSp>
          <p:sp>
            <p:nvSpPr>
              <p:cNvPr id="18151" name="Google Shape;18151;p655"/>
              <p:cNvSpPr txBox="1"/>
              <p:nvPr/>
            </p:nvSpPr>
            <p:spPr>
              <a:xfrm rot="-2902922" flipH="1">
                <a:off x="1353089" y="1146066"/>
                <a:ext cx="733557" cy="41182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A</a:t>
                </a:r>
                <a:endParaRPr sz="1100" b="1"/>
              </a:p>
            </p:txBody>
          </p:sp>
          <p:sp>
            <p:nvSpPr>
              <p:cNvPr id="18152" name="Google Shape;18152;p655"/>
              <p:cNvSpPr txBox="1"/>
              <p:nvPr/>
            </p:nvSpPr>
            <p:spPr>
              <a:xfrm rot="3118622" flipH="1">
                <a:off x="5064306" y="1165179"/>
                <a:ext cx="733469" cy="41199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B</a:t>
                </a:r>
                <a:endParaRPr sz="1100" b="1"/>
              </a:p>
            </p:txBody>
          </p:sp>
        </p:grpSp>
        <p:sp>
          <p:nvSpPr>
            <p:cNvPr id="18153" name="Google Shape;18153;p655"/>
            <p:cNvSpPr txBox="1"/>
            <p:nvPr/>
          </p:nvSpPr>
          <p:spPr>
            <a:xfrm rot="24353">
              <a:off x="2152720" y="2444248"/>
              <a:ext cx="2879772" cy="3351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tranylcypromine</a:t>
              </a:r>
              <a:endParaRPr sz="1600" b="1"/>
            </a:p>
            <a:p>
              <a:pPr marL="0" marR="0" lvl="0" indent="0" algn="ctr" rtl="0">
                <a:lnSpc>
                  <a:spcPct val="100000"/>
                </a:lnSpc>
                <a:spcBef>
                  <a:spcPts val="0"/>
                </a:spcBef>
                <a:spcAft>
                  <a:spcPts val="0"/>
                </a:spcAft>
                <a:buClr>
                  <a:srgbClr val="000000"/>
                </a:buClr>
                <a:buSzPts val="800"/>
                <a:buFont typeface="Arial"/>
                <a:buNone/>
              </a:pPr>
              <a:r>
                <a:rPr lang="en" sz="1600" b="1"/>
                <a:t>PARNATE</a:t>
              </a:r>
              <a:endParaRPr sz="1600" b="1"/>
            </a:p>
          </p:txBody>
        </p:sp>
      </p:grpSp>
      <p:grpSp>
        <p:nvGrpSpPr>
          <p:cNvPr id="18154" name="Google Shape;18154;p655"/>
          <p:cNvGrpSpPr/>
          <p:nvPr/>
        </p:nvGrpSpPr>
        <p:grpSpPr>
          <a:xfrm>
            <a:off x="5122464" y="2688653"/>
            <a:ext cx="2760767" cy="2355314"/>
            <a:chOff x="5122464" y="2688653"/>
            <a:chExt cx="2760767" cy="2355314"/>
          </a:xfrm>
        </p:grpSpPr>
        <p:grpSp>
          <p:nvGrpSpPr>
            <p:cNvPr id="18155" name="Google Shape;18155;p655"/>
            <p:cNvGrpSpPr/>
            <p:nvPr/>
          </p:nvGrpSpPr>
          <p:grpSpPr>
            <a:xfrm>
              <a:off x="5122464" y="2688653"/>
              <a:ext cx="2760767" cy="2355314"/>
              <a:chOff x="1593564" y="746616"/>
              <a:chExt cx="4366920" cy="3725584"/>
            </a:xfrm>
          </p:grpSpPr>
          <p:grpSp>
            <p:nvGrpSpPr>
              <p:cNvPr id="18156" name="Google Shape;18156;p655"/>
              <p:cNvGrpSpPr/>
              <p:nvPr/>
            </p:nvGrpSpPr>
            <p:grpSpPr>
              <a:xfrm>
                <a:off x="1593564" y="746616"/>
                <a:ext cx="4366920" cy="3725584"/>
                <a:chOff x="1593564" y="746616"/>
                <a:chExt cx="4366920" cy="3725584"/>
              </a:xfrm>
            </p:grpSpPr>
            <p:grpSp>
              <p:nvGrpSpPr>
                <p:cNvPr id="18157" name="Google Shape;18157;p655"/>
                <p:cNvGrpSpPr/>
                <p:nvPr/>
              </p:nvGrpSpPr>
              <p:grpSpPr>
                <a:xfrm>
                  <a:off x="1670213" y="746616"/>
                  <a:ext cx="4290270" cy="3725584"/>
                  <a:chOff x="1670213" y="746616"/>
                  <a:chExt cx="4290270" cy="3725584"/>
                </a:xfrm>
              </p:grpSpPr>
              <p:grpSp>
                <p:nvGrpSpPr>
                  <p:cNvPr id="18158" name="Google Shape;18158;p655"/>
                  <p:cNvGrpSpPr/>
                  <p:nvPr/>
                </p:nvGrpSpPr>
                <p:grpSpPr>
                  <a:xfrm>
                    <a:off x="1670213" y="746616"/>
                    <a:ext cx="4290270" cy="3725584"/>
                    <a:chOff x="1670213" y="746616"/>
                    <a:chExt cx="4290270" cy="3725584"/>
                  </a:xfrm>
                </p:grpSpPr>
                <p:pic>
                  <p:nvPicPr>
                    <p:cNvPr id="18159" name="Google Shape;18159;p655"/>
                    <p:cNvPicPr preferRelativeResize="0"/>
                    <p:nvPr/>
                  </p:nvPicPr>
                  <p:blipFill>
                    <a:blip r:embed="rId3">
                      <a:alphaModFix/>
                    </a:blip>
                    <a:stretch>
                      <a:fillRect/>
                    </a:stretch>
                  </p:blipFill>
                  <p:spPr>
                    <a:xfrm rot="445759">
                      <a:off x="4305300" y="840974"/>
                      <a:ext cx="1560825" cy="1560825"/>
                    </a:xfrm>
                    <a:prstGeom prst="rect">
                      <a:avLst/>
                    </a:prstGeom>
                    <a:noFill/>
                    <a:ln>
                      <a:noFill/>
                    </a:ln>
                  </p:spPr>
                </p:pic>
                <p:pic>
                  <p:nvPicPr>
                    <p:cNvPr id="18160" name="Google Shape;18160;p655"/>
                    <p:cNvPicPr preferRelativeResize="0"/>
                    <p:nvPr/>
                  </p:nvPicPr>
                  <p:blipFill>
                    <a:blip r:embed="rId3">
                      <a:alphaModFix/>
                    </a:blip>
                    <a:stretch>
                      <a:fillRect/>
                    </a:stretch>
                  </p:blipFill>
                  <p:spPr>
                    <a:xfrm rot="-5633248">
                      <a:off x="1707651" y="1253479"/>
                      <a:ext cx="1143213" cy="1143213"/>
                    </a:xfrm>
                    <a:prstGeom prst="rect">
                      <a:avLst/>
                    </a:prstGeom>
                    <a:noFill/>
                    <a:ln>
                      <a:noFill/>
                    </a:ln>
                  </p:spPr>
                </p:pic>
                <p:sp>
                  <p:nvSpPr>
                    <p:cNvPr id="18161" name="Google Shape;18161;p655"/>
                    <p:cNvSpPr/>
                    <p:nvPr/>
                  </p:nvSpPr>
                  <p:spPr>
                    <a:xfrm>
                      <a:off x="2029725" y="1395700"/>
                      <a:ext cx="3076500" cy="3076500"/>
                    </a:xfrm>
                    <a:prstGeom prst="ellipse">
                      <a:avLst/>
                    </a:prstGeom>
                    <a:solidFill>
                      <a:srgbClr val="DC8758"/>
                    </a:solidFill>
                    <a:ln w="9525" cap="flat" cmpd="sng">
                      <a:solidFill>
                        <a:srgbClr val="783F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62" name="Google Shape;18162;p655"/>
                  <p:cNvGrpSpPr/>
                  <p:nvPr/>
                </p:nvGrpSpPr>
                <p:grpSpPr>
                  <a:xfrm>
                    <a:off x="3292567" y="1485113"/>
                    <a:ext cx="521477" cy="2884286"/>
                    <a:chOff x="5350013" y="1678054"/>
                    <a:chExt cx="316200" cy="1748900"/>
                  </a:xfrm>
                </p:grpSpPr>
                <p:cxnSp>
                  <p:nvCxnSpPr>
                    <p:cNvPr id="18163" name="Google Shape;18163;p655"/>
                    <p:cNvCxnSpPr/>
                    <p:nvPr/>
                  </p:nvCxnSpPr>
                  <p:spPr>
                    <a:xfrm>
                      <a:off x="5350013" y="342695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164" name="Google Shape;18164;p655"/>
                    <p:cNvCxnSpPr/>
                    <p:nvPr/>
                  </p:nvCxnSpPr>
                  <p:spPr>
                    <a:xfrm>
                      <a:off x="5350013" y="1678054"/>
                      <a:ext cx="316200" cy="0"/>
                    </a:xfrm>
                    <a:prstGeom prst="straightConnector1">
                      <a:avLst/>
                    </a:prstGeom>
                    <a:noFill/>
                    <a:ln w="28575" cap="flat" cmpd="sng">
                      <a:solidFill>
                        <a:srgbClr val="783F04"/>
                      </a:solidFill>
                      <a:prstDash val="solid"/>
                      <a:round/>
                      <a:headEnd type="none" w="med" len="med"/>
                      <a:tailEnd type="none" w="med" len="med"/>
                    </a:ln>
                  </p:spPr>
                </p:cxnSp>
              </p:grpSp>
            </p:grpSp>
            <p:sp>
              <p:nvSpPr>
                <p:cNvPr id="18165" name="Google Shape;18165;p655"/>
                <p:cNvSpPr txBox="1"/>
                <p:nvPr/>
              </p:nvSpPr>
              <p:spPr>
                <a:xfrm rot="-2902922" flipH="1">
                  <a:off x="1624285" y="1372063"/>
                  <a:ext cx="733557" cy="41182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A</a:t>
                  </a:r>
                  <a:endParaRPr sz="1100" b="1"/>
                </a:p>
              </p:txBody>
            </p:sp>
            <p:sp>
              <p:nvSpPr>
                <p:cNvPr id="18166" name="Google Shape;18166;p655"/>
                <p:cNvSpPr txBox="1"/>
                <p:nvPr/>
              </p:nvSpPr>
              <p:spPr>
                <a:xfrm rot="3118622" flipH="1">
                  <a:off x="5064306" y="1165179"/>
                  <a:ext cx="733469" cy="41199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B</a:t>
                  </a:r>
                  <a:endParaRPr sz="1100" b="1"/>
                </a:p>
              </p:txBody>
            </p:sp>
          </p:grpSp>
          <p:sp>
            <p:nvSpPr>
              <p:cNvPr id="18167" name="Google Shape;18167;p655"/>
              <p:cNvSpPr txBox="1"/>
              <p:nvPr/>
            </p:nvSpPr>
            <p:spPr>
              <a:xfrm rot="24186">
                <a:off x="2484179" y="2441858"/>
                <a:ext cx="2217355" cy="3351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selegiline </a:t>
                </a:r>
                <a:endParaRPr sz="1600" b="1"/>
              </a:p>
              <a:p>
                <a:pPr marL="0" marR="0" lvl="0" indent="0" algn="ctr" rtl="0">
                  <a:lnSpc>
                    <a:spcPct val="100000"/>
                  </a:lnSpc>
                  <a:spcBef>
                    <a:spcPts val="0"/>
                  </a:spcBef>
                  <a:spcAft>
                    <a:spcPts val="0"/>
                  </a:spcAft>
                  <a:buClr>
                    <a:srgbClr val="000000"/>
                  </a:buClr>
                  <a:buSzPts val="800"/>
                  <a:buFont typeface="Arial"/>
                  <a:buNone/>
                </a:pPr>
                <a:r>
                  <a:rPr lang="en" sz="1600" b="1"/>
                  <a:t>EMSAM</a:t>
                </a:r>
                <a:endParaRPr sz="1600" b="1"/>
              </a:p>
              <a:p>
                <a:pPr marL="0" marR="0" lvl="0" indent="0" algn="ctr" rtl="0">
                  <a:lnSpc>
                    <a:spcPct val="100000"/>
                  </a:lnSpc>
                  <a:spcBef>
                    <a:spcPts val="0"/>
                  </a:spcBef>
                  <a:spcAft>
                    <a:spcPts val="0"/>
                  </a:spcAft>
                  <a:buClr>
                    <a:srgbClr val="000000"/>
                  </a:buClr>
                  <a:buSzPts val="800"/>
                  <a:buFont typeface="Arial"/>
                  <a:buNone/>
                </a:pPr>
                <a:endParaRPr sz="1600" b="1"/>
              </a:p>
            </p:txBody>
          </p:sp>
        </p:grpSp>
        <p:sp>
          <p:nvSpPr>
            <p:cNvPr id="18168" name="Google Shape;18168;p655"/>
            <p:cNvSpPr/>
            <p:nvPr/>
          </p:nvSpPr>
          <p:spPr>
            <a:xfrm>
              <a:off x="6152861" y="3349324"/>
              <a:ext cx="467100" cy="449400"/>
            </a:xfrm>
            <a:prstGeom prst="ellipse">
              <a:avLst/>
            </a:prstGeom>
            <a:solidFill>
              <a:schemeClr val="lt1"/>
            </a:solidFill>
            <a:ln w="19050" cap="flat" cmpd="sng">
              <a:solidFill>
                <a:srgbClr val="783F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sp>
        <p:nvSpPr>
          <p:cNvPr id="18169" name="Google Shape;18169;p655"/>
          <p:cNvSpPr txBox="1"/>
          <p:nvPr/>
        </p:nvSpPr>
        <p:spPr>
          <a:xfrm>
            <a:off x="357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MAOIs</a:t>
            </a:r>
            <a:endParaRPr sz="1500" b="1"/>
          </a:p>
        </p:txBody>
      </p:sp>
      <p:sp>
        <p:nvSpPr>
          <p:cNvPr id="18170" name="Google Shape;18170;p655"/>
          <p:cNvSpPr txBox="1"/>
          <p:nvPr/>
        </p:nvSpPr>
        <p:spPr>
          <a:xfrm>
            <a:off x="7414525" y="3958475"/>
            <a:ext cx="1238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Transdermal patch</a:t>
            </a:r>
            <a:endParaRPr sz="1200"/>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Shape 18174"/>
        <p:cNvGrpSpPr/>
        <p:nvPr/>
      </p:nvGrpSpPr>
      <p:grpSpPr>
        <a:xfrm>
          <a:off x="0" y="0"/>
          <a:ext cx="0" cy="0"/>
          <a:chOff x="0" y="0"/>
          <a:chExt cx="0" cy="0"/>
        </a:xfrm>
      </p:grpSpPr>
      <p:grpSp>
        <p:nvGrpSpPr>
          <p:cNvPr id="18175" name="Google Shape;18175;p656"/>
          <p:cNvGrpSpPr/>
          <p:nvPr/>
        </p:nvGrpSpPr>
        <p:grpSpPr>
          <a:xfrm>
            <a:off x="1317732" y="95203"/>
            <a:ext cx="2993623" cy="2355314"/>
            <a:chOff x="1225236" y="746616"/>
            <a:chExt cx="4735247" cy="3725584"/>
          </a:xfrm>
        </p:grpSpPr>
        <p:grpSp>
          <p:nvGrpSpPr>
            <p:cNvPr id="18176" name="Google Shape;18176;p656"/>
            <p:cNvGrpSpPr/>
            <p:nvPr/>
          </p:nvGrpSpPr>
          <p:grpSpPr>
            <a:xfrm>
              <a:off x="1225236" y="746616"/>
              <a:ext cx="4735247" cy="3725584"/>
              <a:chOff x="1225236" y="746616"/>
              <a:chExt cx="4735247" cy="3725584"/>
            </a:xfrm>
          </p:grpSpPr>
          <p:grpSp>
            <p:nvGrpSpPr>
              <p:cNvPr id="18177" name="Google Shape;18177;p656"/>
              <p:cNvGrpSpPr/>
              <p:nvPr/>
            </p:nvGrpSpPr>
            <p:grpSpPr>
              <a:xfrm>
                <a:off x="1225236" y="746616"/>
                <a:ext cx="4735247" cy="3725584"/>
                <a:chOff x="1225236" y="746616"/>
                <a:chExt cx="4735247" cy="3725584"/>
              </a:xfrm>
            </p:grpSpPr>
            <p:grpSp>
              <p:nvGrpSpPr>
                <p:cNvPr id="18178" name="Google Shape;18178;p656"/>
                <p:cNvGrpSpPr/>
                <p:nvPr/>
              </p:nvGrpSpPr>
              <p:grpSpPr>
                <a:xfrm>
                  <a:off x="1225236" y="746616"/>
                  <a:ext cx="4735247" cy="3725584"/>
                  <a:chOff x="1225236" y="746616"/>
                  <a:chExt cx="4735247" cy="3725584"/>
                </a:xfrm>
              </p:grpSpPr>
              <p:pic>
                <p:nvPicPr>
                  <p:cNvPr id="18179" name="Google Shape;18179;p656"/>
                  <p:cNvPicPr preferRelativeResize="0"/>
                  <p:nvPr/>
                </p:nvPicPr>
                <p:blipFill>
                  <a:blip r:embed="rId3">
                    <a:alphaModFix/>
                  </a:blip>
                  <a:stretch>
                    <a:fillRect/>
                  </a:stretch>
                </p:blipFill>
                <p:spPr>
                  <a:xfrm rot="445759">
                    <a:off x="4305300" y="840974"/>
                    <a:ext cx="1560825" cy="1560825"/>
                  </a:xfrm>
                  <a:prstGeom prst="rect">
                    <a:avLst/>
                  </a:prstGeom>
                  <a:noFill/>
                  <a:ln>
                    <a:noFill/>
                  </a:ln>
                </p:spPr>
              </p:pic>
              <p:pic>
                <p:nvPicPr>
                  <p:cNvPr id="18180" name="Google Shape;18180;p656"/>
                  <p:cNvPicPr preferRelativeResize="0"/>
                  <p:nvPr/>
                </p:nvPicPr>
                <p:blipFill>
                  <a:blip r:embed="rId3">
                    <a:alphaModFix/>
                  </a:blip>
                  <a:stretch>
                    <a:fillRect/>
                  </a:stretch>
                </p:blipFill>
                <p:spPr>
                  <a:xfrm rot="-5633246">
                    <a:off x="1276350" y="850499"/>
                    <a:ext cx="1560825" cy="1560825"/>
                  </a:xfrm>
                  <a:prstGeom prst="rect">
                    <a:avLst/>
                  </a:prstGeom>
                  <a:noFill/>
                  <a:ln>
                    <a:noFill/>
                  </a:ln>
                </p:spPr>
              </p:pic>
              <p:sp>
                <p:nvSpPr>
                  <p:cNvPr id="18181" name="Google Shape;18181;p656"/>
                  <p:cNvSpPr/>
                  <p:nvPr/>
                </p:nvSpPr>
                <p:spPr>
                  <a:xfrm>
                    <a:off x="2029725" y="1395700"/>
                    <a:ext cx="3076500" cy="3076500"/>
                  </a:xfrm>
                  <a:prstGeom prst="ellipse">
                    <a:avLst/>
                  </a:prstGeom>
                  <a:solidFill>
                    <a:srgbClr val="DC8758"/>
                  </a:solidFill>
                  <a:ln w="9525" cap="flat" cmpd="sng">
                    <a:solidFill>
                      <a:srgbClr val="783F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82" name="Google Shape;18182;p656"/>
                <p:cNvGrpSpPr/>
                <p:nvPr/>
              </p:nvGrpSpPr>
              <p:grpSpPr>
                <a:xfrm>
                  <a:off x="3292567" y="1485113"/>
                  <a:ext cx="537215" cy="2884286"/>
                  <a:chOff x="5350013" y="1678054"/>
                  <a:chExt cx="325743" cy="1748900"/>
                </a:xfrm>
              </p:grpSpPr>
              <p:cxnSp>
                <p:nvCxnSpPr>
                  <p:cNvPr id="18183" name="Google Shape;18183;p656"/>
                  <p:cNvCxnSpPr/>
                  <p:nvPr/>
                </p:nvCxnSpPr>
                <p:spPr>
                  <a:xfrm>
                    <a:off x="5359556" y="1925756"/>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184" name="Google Shape;18184;p656"/>
                  <p:cNvCxnSpPr/>
                  <p:nvPr/>
                </p:nvCxnSpPr>
                <p:spPr>
                  <a:xfrm>
                    <a:off x="5359556" y="199240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185" name="Google Shape;18185;p656"/>
                  <p:cNvCxnSpPr/>
                  <p:nvPr/>
                </p:nvCxnSpPr>
                <p:spPr>
                  <a:xfrm>
                    <a:off x="5359556" y="2068020"/>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186" name="Google Shape;18186;p656"/>
                  <p:cNvCxnSpPr/>
                  <p:nvPr/>
                </p:nvCxnSpPr>
                <p:spPr>
                  <a:xfrm>
                    <a:off x="5350013" y="342695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187" name="Google Shape;18187;p656"/>
                  <p:cNvCxnSpPr/>
                  <p:nvPr/>
                </p:nvCxnSpPr>
                <p:spPr>
                  <a:xfrm>
                    <a:off x="5350013" y="1678054"/>
                    <a:ext cx="316200" cy="0"/>
                  </a:xfrm>
                  <a:prstGeom prst="straightConnector1">
                    <a:avLst/>
                  </a:prstGeom>
                  <a:noFill/>
                  <a:ln w="28575" cap="flat" cmpd="sng">
                    <a:solidFill>
                      <a:srgbClr val="783F04"/>
                    </a:solidFill>
                    <a:prstDash val="solid"/>
                    <a:round/>
                    <a:headEnd type="none" w="med" len="med"/>
                    <a:tailEnd type="none" w="med" len="med"/>
                  </a:ln>
                </p:spPr>
              </p:cxnSp>
            </p:grpSp>
          </p:grpSp>
          <p:sp>
            <p:nvSpPr>
              <p:cNvPr id="18188" name="Google Shape;18188;p656"/>
              <p:cNvSpPr txBox="1"/>
              <p:nvPr/>
            </p:nvSpPr>
            <p:spPr>
              <a:xfrm rot="-2902922" flipH="1">
                <a:off x="1353089" y="1146066"/>
                <a:ext cx="733557" cy="41182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A</a:t>
                </a:r>
                <a:endParaRPr sz="1100" b="1"/>
              </a:p>
            </p:txBody>
          </p:sp>
          <p:sp>
            <p:nvSpPr>
              <p:cNvPr id="18189" name="Google Shape;18189;p656"/>
              <p:cNvSpPr txBox="1"/>
              <p:nvPr/>
            </p:nvSpPr>
            <p:spPr>
              <a:xfrm rot="3118622" flipH="1">
                <a:off x="5064306" y="1165179"/>
                <a:ext cx="733469" cy="41199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B</a:t>
                </a:r>
                <a:endParaRPr sz="1100" b="1"/>
              </a:p>
            </p:txBody>
          </p:sp>
        </p:grpSp>
        <p:sp>
          <p:nvSpPr>
            <p:cNvPr id="18190" name="Google Shape;18190;p656"/>
            <p:cNvSpPr txBox="1"/>
            <p:nvPr/>
          </p:nvSpPr>
          <p:spPr>
            <a:xfrm rot="24186">
              <a:off x="2484179" y="2441858"/>
              <a:ext cx="2217355" cy="3351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phenelzine</a:t>
              </a:r>
              <a:endParaRPr sz="1600" b="1"/>
            </a:p>
            <a:p>
              <a:pPr marL="0" marR="0" lvl="0" indent="0" algn="ctr" rtl="0">
                <a:lnSpc>
                  <a:spcPct val="100000"/>
                </a:lnSpc>
                <a:spcBef>
                  <a:spcPts val="0"/>
                </a:spcBef>
                <a:spcAft>
                  <a:spcPts val="0"/>
                </a:spcAft>
                <a:buClr>
                  <a:srgbClr val="000000"/>
                </a:buClr>
                <a:buSzPts val="800"/>
                <a:buFont typeface="Arial"/>
                <a:buNone/>
              </a:pPr>
              <a:r>
                <a:rPr lang="en" sz="1600" b="1"/>
                <a:t>NARDIL</a:t>
              </a:r>
              <a:endParaRPr sz="1600" b="1"/>
            </a:p>
            <a:p>
              <a:pPr marL="0" marR="0" lvl="0" indent="0" algn="ctr" rtl="0">
                <a:lnSpc>
                  <a:spcPct val="100000"/>
                </a:lnSpc>
                <a:spcBef>
                  <a:spcPts val="0"/>
                </a:spcBef>
                <a:spcAft>
                  <a:spcPts val="0"/>
                </a:spcAft>
                <a:buClr>
                  <a:srgbClr val="000000"/>
                </a:buClr>
                <a:buSzPts val="800"/>
                <a:buFont typeface="Arial"/>
                <a:buNone/>
              </a:pPr>
              <a:endParaRPr sz="1600" b="1"/>
            </a:p>
          </p:txBody>
        </p:sp>
      </p:grpSp>
      <p:grpSp>
        <p:nvGrpSpPr>
          <p:cNvPr id="18191" name="Google Shape;18191;p656"/>
          <p:cNvGrpSpPr/>
          <p:nvPr/>
        </p:nvGrpSpPr>
        <p:grpSpPr>
          <a:xfrm>
            <a:off x="1317732" y="2688653"/>
            <a:ext cx="2993623" cy="2355314"/>
            <a:chOff x="1225236" y="746616"/>
            <a:chExt cx="4735247" cy="3725584"/>
          </a:xfrm>
        </p:grpSpPr>
        <p:grpSp>
          <p:nvGrpSpPr>
            <p:cNvPr id="18192" name="Google Shape;18192;p656"/>
            <p:cNvGrpSpPr/>
            <p:nvPr/>
          </p:nvGrpSpPr>
          <p:grpSpPr>
            <a:xfrm>
              <a:off x="1225236" y="746616"/>
              <a:ext cx="4735247" cy="3725584"/>
              <a:chOff x="1225236" y="746616"/>
              <a:chExt cx="4735247" cy="3725584"/>
            </a:xfrm>
          </p:grpSpPr>
          <p:grpSp>
            <p:nvGrpSpPr>
              <p:cNvPr id="18193" name="Google Shape;18193;p656"/>
              <p:cNvGrpSpPr/>
              <p:nvPr/>
            </p:nvGrpSpPr>
            <p:grpSpPr>
              <a:xfrm>
                <a:off x="1225236" y="746616"/>
                <a:ext cx="4735247" cy="3725584"/>
                <a:chOff x="1225236" y="746616"/>
                <a:chExt cx="4735247" cy="3725584"/>
              </a:xfrm>
            </p:grpSpPr>
            <p:grpSp>
              <p:nvGrpSpPr>
                <p:cNvPr id="18194" name="Google Shape;18194;p656"/>
                <p:cNvGrpSpPr/>
                <p:nvPr/>
              </p:nvGrpSpPr>
              <p:grpSpPr>
                <a:xfrm>
                  <a:off x="1225236" y="746616"/>
                  <a:ext cx="4735247" cy="3725584"/>
                  <a:chOff x="1225236" y="746616"/>
                  <a:chExt cx="4735247" cy="3725584"/>
                </a:xfrm>
              </p:grpSpPr>
              <p:pic>
                <p:nvPicPr>
                  <p:cNvPr id="18195" name="Google Shape;18195;p656"/>
                  <p:cNvPicPr preferRelativeResize="0"/>
                  <p:nvPr/>
                </p:nvPicPr>
                <p:blipFill>
                  <a:blip r:embed="rId3">
                    <a:alphaModFix/>
                  </a:blip>
                  <a:stretch>
                    <a:fillRect/>
                  </a:stretch>
                </p:blipFill>
                <p:spPr>
                  <a:xfrm rot="445759">
                    <a:off x="4305300" y="840974"/>
                    <a:ext cx="1560825" cy="1560825"/>
                  </a:xfrm>
                  <a:prstGeom prst="rect">
                    <a:avLst/>
                  </a:prstGeom>
                  <a:noFill/>
                  <a:ln>
                    <a:noFill/>
                  </a:ln>
                </p:spPr>
              </p:pic>
              <p:pic>
                <p:nvPicPr>
                  <p:cNvPr id="18196" name="Google Shape;18196;p656"/>
                  <p:cNvPicPr preferRelativeResize="0"/>
                  <p:nvPr/>
                </p:nvPicPr>
                <p:blipFill>
                  <a:blip r:embed="rId3">
                    <a:alphaModFix/>
                  </a:blip>
                  <a:stretch>
                    <a:fillRect/>
                  </a:stretch>
                </p:blipFill>
                <p:spPr>
                  <a:xfrm rot="-5633246">
                    <a:off x="1276350" y="850499"/>
                    <a:ext cx="1560825" cy="1560825"/>
                  </a:xfrm>
                  <a:prstGeom prst="rect">
                    <a:avLst/>
                  </a:prstGeom>
                  <a:noFill/>
                  <a:ln>
                    <a:noFill/>
                  </a:ln>
                </p:spPr>
              </p:pic>
              <p:sp>
                <p:nvSpPr>
                  <p:cNvPr id="18197" name="Google Shape;18197;p656"/>
                  <p:cNvSpPr/>
                  <p:nvPr/>
                </p:nvSpPr>
                <p:spPr>
                  <a:xfrm>
                    <a:off x="2029725" y="1395700"/>
                    <a:ext cx="3076500" cy="3076500"/>
                  </a:xfrm>
                  <a:prstGeom prst="ellipse">
                    <a:avLst/>
                  </a:prstGeom>
                  <a:solidFill>
                    <a:srgbClr val="DC8758"/>
                  </a:solidFill>
                  <a:ln w="9525" cap="flat" cmpd="sng">
                    <a:solidFill>
                      <a:srgbClr val="783F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98" name="Google Shape;18198;p656"/>
                <p:cNvGrpSpPr/>
                <p:nvPr/>
              </p:nvGrpSpPr>
              <p:grpSpPr>
                <a:xfrm>
                  <a:off x="3292567" y="1485113"/>
                  <a:ext cx="537215" cy="2884286"/>
                  <a:chOff x="5350013" y="1678054"/>
                  <a:chExt cx="325743" cy="1748900"/>
                </a:xfrm>
              </p:grpSpPr>
              <p:cxnSp>
                <p:nvCxnSpPr>
                  <p:cNvPr id="18199" name="Google Shape;18199;p656"/>
                  <p:cNvCxnSpPr/>
                  <p:nvPr/>
                </p:nvCxnSpPr>
                <p:spPr>
                  <a:xfrm>
                    <a:off x="5359556" y="1925756"/>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200" name="Google Shape;18200;p656"/>
                  <p:cNvCxnSpPr/>
                  <p:nvPr/>
                </p:nvCxnSpPr>
                <p:spPr>
                  <a:xfrm>
                    <a:off x="5359556" y="199240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201" name="Google Shape;18201;p656"/>
                  <p:cNvCxnSpPr/>
                  <p:nvPr/>
                </p:nvCxnSpPr>
                <p:spPr>
                  <a:xfrm>
                    <a:off x="5359556" y="2068020"/>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202" name="Google Shape;18202;p656"/>
                  <p:cNvCxnSpPr/>
                  <p:nvPr/>
                </p:nvCxnSpPr>
                <p:spPr>
                  <a:xfrm>
                    <a:off x="5350013" y="342695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203" name="Google Shape;18203;p656"/>
                  <p:cNvCxnSpPr/>
                  <p:nvPr/>
                </p:nvCxnSpPr>
                <p:spPr>
                  <a:xfrm>
                    <a:off x="5350013" y="1678054"/>
                    <a:ext cx="316200" cy="0"/>
                  </a:xfrm>
                  <a:prstGeom prst="straightConnector1">
                    <a:avLst/>
                  </a:prstGeom>
                  <a:noFill/>
                  <a:ln w="28575" cap="flat" cmpd="sng">
                    <a:solidFill>
                      <a:srgbClr val="783F04"/>
                    </a:solidFill>
                    <a:prstDash val="solid"/>
                    <a:round/>
                    <a:headEnd type="none" w="med" len="med"/>
                    <a:tailEnd type="none" w="med" len="med"/>
                  </a:ln>
                </p:spPr>
              </p:cxnSp>
            </p:grpSp>
          </p:grpSp>
          <p:sp>
            <p:nvSpPr>
              <p:cNvPr id="18204" name="Google Shape;18204;p656"/>
              <p:cNvSpPr txBox="1"/>
              <p:nvPr/>
            </p:nvSpPr>
            <p:spPr>
              <a:xfrm rot="-2902922" flipH="1">
                <a:off x="1353089" y="1146066"/>
                <a:ext cx="733557" cy="41182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A</a:t>
                </a:r>
                <a:endParaRPr sz="1100" b="1"/>
              </a:p>
            </p:txBody>
          </p:sp>
          <p:sp>
            <p:nvSpPr>
              <p:cNvPr id="18205" name="Google Shape;18205;p656"/>
              <p:cNvSpPr txBox="1"/>
              <p:nvPr/>
            </p:nvSpPr>
            <p:spPr>
              <a:xfrm rot="3118622" flipH="1">
                <a:off x="5064306" y="1165179"/>
                <a:ext cx="733469" cy="41199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B</a:t>
                </a:r>
                <a:endParaRPr sz="1100" b="1"/>
              </a:p>
            </p:txBody>
          </p:sp>
        </p:grpSp>
        <p:sp>
          <p:nvSpPr>
            <p:cNvPr id="18206" name="Google Shape;18206;p656"/>
            <p:cNvSpPr txBox="1"/>
            <p:nvPr/>
          </p:nvSpPr>
          <p:spPr>
            <a:xfrm rot="24313">
              <a:off x="2212987" y="2443648"/>
              <a:ext cx="2714768" cy="3351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isocarboxazid</a:t>
              </a:r>
              <a:endParaRPr sz="1600" b="1"/>
            </a:p>
            <a:p>
              <a:pPr marL="0" marR="0" lvl="0" indent="0" algn="ctr" rtl="0">
                <a:lnSpc>
                  <a:spcPct val="100000"/>
                </a:lnSpc>
                <a:spcBef>
                  <a:spcPts val="0"/>
                </a:spcBef>
                <a:spcAft>
                  <a:spcPts val="0"/>
                </a:spcAft>
                <a:buClr>
                  <a:srgbClr val="000000"/>
                </a:buClr>
                <a:buSzPts val="800"/>
                <a:buFont typeface="Arial"/>
                <a:buNone/>
              </a:pPr>
              <a:r>
                <a:rPr lang="en" sz="1600" b="1"/>
                <a:t>MARPLAN</a:t>
              </a:r>
              <a:endParaRPr sz="1600" b="1"/>
            </a:p>
            <a:p>
              <a:pPr marL="0" marR="0" lvl="0" indent="0" algn="ctr" rtl="0">
                <a:lnSpc>
                  <a:spcPct val="100000"/>
                </a:lnSpc>
                <a:spcBef>
                  <a:spcPts val="0"/>
                </a:spcBef>
                <a:spcAft>
                  <a:spcPts val="0"/>
                </a:spcAft>
                <a:buClr>
                  <a:srgbClr val="000000"/>
                </a:buClr>
                <a:buSzPts val="800"/>
                <a:buFont typeface="Arial"/>
                <a:buNone/>
              </a:pPr>
              <a:endParaRPr sz="1600" b="1"/>
            </a:p>
          </p:txBody>
        </p:sp>
      </p:grpSp>
      <p:grpSp>
        <p:nvGrpSpPr>
          <p:cNvPr id="18207" name="Google Shape;18207;p656"/>
          <p:cNvGrpSpPr/>
          <p:nvPr/>
        </p:nvGrpSpPr>
        <p:grpSpPr>
          <a:xfrm>
            <a:off x="4889607" y="95203"/>
            <a:ext cx="2993623" cy="2355314"/>
            <a:chOff x="1225236" y="746616"/>
            <a:chExt cx="4735247" cy="3725584"/>
          </a:xfrm>
        </p:grpSpPr>
        <p:grpSp>
          <p:nvGrpSpPr>
            <p:cNvPr id="18208" name="Google Shape;18208;p656"/>
            <p:cNvGrpSpPr/>
            <p:nvPr/>
          </p:nvGrpSpPr>
          <p:grpSpPr>
            <a:xfrm>
              <a:off x="1225236" y="746616"/>
              <a:ext cx="4735247" cy="3725584"/>
              <a:chOff x="1225236" y="746616"/>
              <a:chExt cx="4735247" cy="3725584"/>
            </a:xfrm>
          </p:grpSpPr>
          <p:grpSp>
            <p:nvGrpSpPr>
              <p:cNvPr id="18209" name="Google Shape;18209;p656"/>
              <p:cNvGrpSpPr/>
              <p:nvPr/>
            </p:nvGrpSpPr>
            <p:grpSpPr>
              <a:xfrm>
                <a:off x="1225236" y="746616"/>
                <a:ext cx="4735247" cy="3725584"/>
                <a:chOff x="1225236" y="746616"/>
                <a:chExt cx="4735247" cy="3725584"/>
              </a:xfrm>
            </p:grpSpPr>
            <p:grpSp>
              <p:nvGrpSpPr>
                <p:cNvPr id="18210" name="Google Shape;18210;p656"/>
                <p:cNvGrpSpPr/>
                <p:nvPr/>
              </p:nvGrpSpPr>
              <p:grpSpPr>
                <a:xfrm>
                  <a:off x="1225236" y="746616"/>
                  <a:ext cx="4735247" cy="3725584"/>
                  <a:chOff x="1225236" y="746616"/>
                  <a:chExt cx="4735247" cy="3725584"/>
                </a:xfrm>
              </p:grpSpPr>
              <p:pic>
                <p:nvPicPr>
                  <p:cNvPr id="18211" name="Google Shape;18211;p656"/>
                  <p:cNvPicPr preferRelativeResize="0"/>
                  <p:nvPr/>
                </p:nvPicPr>
                <p:blipFill>
                  <a:blip r:embed="rId3">
                    <a:alphaModFix/>
                  </a:blip>
                  <a:stretch>
                    <a:fillRect/>
                  </a:stretch>
                </p:blipFill>
                <p:spPr>
                  <a:xfrm rot="445759">
                    <a:off x="4305300" y="840974"/>
                    <a:ext cx="1560825" cy="1560825"/>
                  </a:xfrm>
                  <a:prstGeom prst="rect">
                    <a:avLst/>
                  </a:prstGeom>
                  <a:noFill/>
                  <a:ln>
                    <a:noFill/>
                  </a:ln>
                </p:spPr>
              </p:pic>
              <p:pic>
                <p:nvPicPr>
                  <p:cNvPr id="18212" name="Google Shape;18212;p656"/>
                  <p:cNvPicPr preferRelativeResize="0"/>
                  <p:nvPr/>
                </p:nvPicPr>
                <p:blipFill>
                  <a:blip r:embed="rId3">
                    <a:alphaModFix/>
                  </a:blip>
                  <a:stretch>
                    <a:fillRect/>
                  </a:stretch>
                </p:blipFill>
                <p:spPr>
                  <a:xfrm rot="-5633246">
                    <a:off x="1276350" y="850499"/>
                    <a:ext cx="1560825" cy="1560825"/>
                  </a:xfrm>
                  <a:prstGeom prst="rect">
                    <a:avLst/>
                  </a:prstGeom>
                  <a:noFill/>
                  <a:ln>
                    <a:noFill/>
                  </a:ln>
                </p:spPr>
              </p:pic>
              <p:sp>
                <p:nvSpPr>
                  <p:cNvPr id="18213" name="Google Shape;18213;p656"/>
                  <p:cNvSpPr/>
                  <p:nvPr/>
                </p:nvSpPr>
                <p:spPr>
                  <a:xfrm>
                    <a:off x="2029725" y="1395700"/>
                    <a:ext cx="3076500" cy="3076500"/>
                  </a:xfrm>
                  <a:prstGeom prst="ellipse">
                    <a:avLst/>
                  </a:prstGeom>
                  <a:solidFill>
                    <a:srgbClr val="DC8758"/>
                  </a:solidFill>
                  <a:ln w="9525" cap="flat" cmpd="sng">
                    <a:solidFill>
                      <a:srgbClr val="783F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14" name="Google Shape;18214;p656"/>
                <p:cNvGrpSpPr/>
                <p:nvPr/>
              </p:nvGrpSpPr>
              <p:grpSpPr>
                <a:xfrm>
                  <a:off x="3292567" y="1485113"/>
                  <a:ext cx="537215" cy="2884286"/>
                  <a:chOff x="5350013" y="1678054"/>
                  <a:chExt cx="325743" cy="1748900"/>
                </a:xfrm>
              </p:grpSpPr>
              <p:cxnSp>
                <p:nvCxnSpPr>
                  <p:cNvPr id="18215" name="Google Shape;18215;p656"/>
                  <p:cNvCxnSpPr/>
                  <p:nvPr/>
                </p:nvCxnSpPr>
                <p:spPr>
                  <a:xfrm>
                    <a:off x="5359556" y="1925756"/>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216" name="Google Shape;18216;p656"/>
                  <p:cNvCxnSpPr/>
                  <p:nvPr/>
                </p:nvCxnSpPr>
                <p:spPr>
                  <a:xfrm>
                    <a:off x="5359556" y="199240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217" name="Google Shape;18217;p656"/>
                  <p:cNvCxnSpPr/>
                  <p:nvPr/>
                </p:nvCxnSpPr>
                <p:spPr>
                  <a:xfrm>
                    <a:off x="5359556" y="2068020"/>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218" name="Google Shape;18218;p656"/>
                  <p:cNvCxnSpPr/>
                  <p:nvPr/>
                </p:nvCxnSpPr>
                <p:spPr>
                  <a:xfrm>
                    <a:off x="5350013" y="342695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219" name="Google Shape;18219;p656"/>
                  <p:cNvCxnSpPr/>
                  <p:nvPr/>
                </p:nvCxnSpPr>
                <p:spPr>
                  <a:xfrm>
                    <a:off x="5350013" y="1678054"/>
                    <a:ext cx="316200" cy="0"/>
                  </a:xfrm>
                  <a:prstGeom prst="straightConnector1">
                    <a:avLst/>
                  </a:prstGeom>
                  <a:noFill/>
                  <a:ln w="28575" cap="flat" cmpd="sng">
                    <a:solidFill>
                      <a:srgbClr val="783F04"/>
                    </a:solidFill>
                    <a:prstDash val="solid"/>
                    <a:round/>
                    <a:headEnd type="none" w="med" len="med"/>
                    <a:tailEnd type="none" w="med" len="med"/>
                  </a:ln>
                </p:spPr>
              </p:cxnSp>
            </p:grpSp>
          </p:grpSp>
          <p:sp>
            <p:nvSpPr>
              <p:cNvPr id="18220" name="Google Shape;18220;p656"/>
              <p:cNvSpPr txBox="1"/>
              <p:nvPr/>
            </p:nvSpPr>
            <p:spPr>
              <a:xfrm rot="-2902922" flipH="1">
                <a:off x="1353089" y="1146066"/>
                <a:ext cx="733557" cy="41182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A</a:t>
                </a:r>
                <a:endParaRPr sz="1100" b="1"/>
              </a:p>
            </p:txBody>
          </p:sp>
          <p:sp>
            <p:nvSpPr>
              <p:cNvPr id="18221" name="Google Shape;18221;p656"/>
              <p:cNvSpPr txBox="1"/>
              <p:nvPr/>
            </p:nvSpPr>
            <p:spPr>
              <a:xfrm rot="3118622" flipH="1">
                <a:off x="5064306" y="1165179"/>
                <a:ext cx="733469" cy="41199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B</a:t>
                </a:r>
                <a:endParaRPr sz="1100" b="1"/>
              </a:p>
            </p:txBody>
          </p:sp>
        </p:grpSp>
        <p:sp>
          <p:nvSpPr>
            <p:cNvPr id="18222" name="Google Shape;18222;p656"/>
            <p:cNvSpPr txBox="1"/>
            <p:nvPr/>
          </p:nvSpPr>
          <p:spPr>
            <a:xfrm rot="24353">
              <a:off x="2152720" y="2444248"/>
              <a:ext cx="2879772" cy="3351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tranylcypromine</a:t>
              </a:r>
              <a:endParaRPr sz="1600" b="1"/>
            </a:p>
            <a:p>
              <a:pPr marL="0" marR="0" lvl="0" indent="0" algn="ctr" rtl="0">
                <a:lnSpc>
                  <a:spcPct val="100000"/>
                </a:lnSpc>
                <a:spcBef>
                  <a:spcPts val="0"/>
                </a:spcBef>
                <a:spcAft>
                  <a:spcPts val="0"/>
                </a:spcAft>
                <a:buClr>
                  <a:srgbClr val="000000"/>
                </a:buClr>
                <a:buSzPts val="800"/>
                <a:buFont typeface="Arial"/>
                <a:buNone/>
              </a:pPr>
              <a:r>
                <a:rPr lang="en" sz="1600" b="1"/>
                <a:t>PARNATE</a:t>
              </a:r>
              <a:endParaRPr sz="1600" b="1"/>
            </a:p>
          </p:txBody>
        </p:sp>
      </p:grpSp>
      <p:grpSp>
        <p:nvGrpSpPr>
          <p:cNvPr id="18223" name="Google Shape;18223;p656"/>
          <p:cNvGrpSpPr/>
          <p:nvPr/>
        </p:nvGrpSpPr>
        <p:grpSpPr>
          <a:xfrm>
            <a:off x="5122464" y="2688653"/>
            <a:ext cx="2760767" cy="2355314"/>
            <a:chOff x="5122464" y="2688653"/>
            <a:chExt cx="2760767" cy="2355314"/>
          </a:xfrm>
        </p:grpSpPr>
        <p:grpSp>
          <p:nvGrpSpPr>
            <p:cNvPr id="18224" name="Google Shape;18224;p656"/>
            <p:cNvGrpSpPr/>
            <p:nvPr/>
          </p:nvGrpSpPr>
          <p:grpSpPr>
            <a:xfrm>
              <a:off x="5122464" y="2688653"/>
              <a:ext cx="2760767" cy="2355314"/>
              <a:chOff x="1593564" y="746616"/>
              <a:chExt cx="4366920" cy="3725584"/>
            </a:xfrm>
          </p:grpSpPr>
          <p:grpSp>
            <p:nvGrpSpPr>
              <p:cNvPr id="18225" name="Google Shape;18225;p656"/>
              <p:cNvGrpSpPr/>
              <p:nvPr/>
            </p:nvGrpSpPr>
            <p:grpSpPr>
              <a:xfrm>
                <a:off x="1593564" y="746616"/>
                <a:ext cx="4366920" cy="3725584"/>
                <a:chOff x="1593564" y="746616"/>
                <a:chExt cx="4366920" cy="3725584"/>
              </a:xfrm>
            </p:grpSpPr>
            <p:grpSp>
              <p:nvGrpSpPr>
                <p:cNvPr id="18226" name="Google Shape;18226;p656"/>
                <p:cNvGrpSpPr/>
                <p:nvPr/>
              </p:nvGrpSpPr>
              <p:grpSpPr>
                <a:xfrm>
                  <a:off x="1670213" y="746616"/>
                  <a:ext cx="4290270" cy="3725584"/>
                  <a:chOff x="1670213" y="746616"/>
                  <a:chExt cx="4290270" cy="3725584"/>
                </a:xfrm>
              </p:grpSpPr>
              <p:grpSp>
                <p:nvGrpSpPr>
                  <p:cNvPr id="18227" name="Google Shape;18227;p656"/>
                  <p:cNvGrpSpPr/>
                  <p:nvPr/>
                </p:nvGrpSpPr>
                <p:grpSpPr>
                  <a:xfrm>
                    <a:off x="1670213" y="746616"/>
                    <a:ext cx="4290270" cy="3725584"/>
                    <a:chOff x="1670213" y="746616"/>
                    <a:chExt cx="4290270" cy="3725584"/>
                  </a:xfrm>
                </p:grpSpPr>
                <p:pic>
                  <p:nvPicPr>
                    <p:cNvPr id="18228" name="Google Shape;18228;p656"/>
                    <p:cNvPicPr preferRelativeResize="0"/>
                    <p:nvPr/>
                  </p:nvPicPr>
                  <p:blipFill>
                    <a:blip r:embed="rId3">
                      <a:alphaModFix/>
                    </a:blip>
                    <a:stretch>
                      <a:fillRect/>
                    </a:stretch>
                  </p:blipFill>
                  <p:spPr>
                    <a:xfrm rot="445759">
                      <a:off x="4305300" y="840974"/>
                      <a:ext cx="1560825" cy="1560825"/>
                    </a:xfrm>
                    <a:prstGeom prst="rect">
                      <a:avLst/>
                    </a:prstGeom>
                    <a:noFill/>
                    <a:ln>
                      <a:noFill/>
                    </a:ln>
                  </p:spPr>
                </p:pic>
                <p:pic>
                  <p:nvPicPr>
                    <p:cNvPr id="18229" name="Google Shape;18229;p656"/>
                    <p:cNvPicPr preferRelativeResize="0"/>
                    <p:nvPr/>
                  </p:nvPicPr>
                  <p:blipFill>
                    <a:blip r:embed="rId3">
                      <a:alphaModFix/>
                    </a:blip>
                    <a:stretch>
                      <a:fillRect/>
                    </a:stretch>
                  </p:blipFill>
                  <p:spPr>
                    <a:xfrm rot="-5633248">
                      <a:off x="1707651" y="1253479"/>
                      <a:ext cx="1143213" cy="1143213"/>
                    </a:xfrm>
                    <a:prstGeom prst="rect">
                      <a:avLst/>
                    </a:prstGeom>
                    <a:noFill/>
                    <a:ln>
                      <a:noFill/>
                    </a:ln>
                  </p:spPr>
                </p:pic>
                <p:sp>
                  <p:nvSpPr>
                    <p:cNvPr id="18230" name="Google Shape;18230;p656"/>
                    <p:cNvSpPr/>
                    <p:nvPr/>
                  </p:nvSpPr>
                  <p:spPr>
                    <a:xfrm>
                      <a:off x="2029725" y="1395700"/>
                      <a:ext cx="3076500" cy="3076500"/>
                    </a:xfrm>
                    <a:prstGeom prst="ellipse">
                      <a:avLst/>
                    </a:prstGeom>
                    <a:solidFill>
                      <a:srgbClr val="DC8758"/>
                    </a:solidFill>
                    <a:ln w="9525" cap="flat" cmpd="sng">
                      <a:solidFill>
                        <a:srgbClr val="783F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31" name="Google Shape;18231;p656"/>
                  <p:cNvGrpSpPr/>
                  <p:nvPr/>
                </p:nvGrpSpPr>
                <p:grpSpPr>
                  <a:xfrm>
                    <a:off x="3292567" y="1485113"/>
                    <a:ext cx="521477" cy="2884286"/>
                    <a:chOff x="5350013" y="1678054"/>
                    <a:chExt cx="316200" cy="1748900"/>
                  </a:xfrm>
                </p:grpSpPr>
                <p:cxnSp>
                  <p:nvCxnSpPr>
                    <p:cNvPr id="18232" name="Google Shape;18232;p656"/>
                    <p:cNvCxnSpPr/>
                    <p:nvPr/>
                  </p:nvCxnSpPr>
                  <p:spPr>
                    <a:xfrm>
                      <a:off x="5350013" y="342695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233" name="Google Shape;18233;p656"/>
                    <p:cNvCxnSpPr/>
                    <p:nvPr/>
                  </p:nvCxnSpPr>
                  <p:spPr>
                    <a:xfrm>
                      <a:off x="5350013" y="1678054"/>
                      <a:ext cx="316200" cy="0"/>
                    </a:xfrm>
                    <a:prstGeom prst="straightConnector1">
                      <a:avLst/>
                    </a:prstGeom>
                    <a:noFill/>
                    <a:ln w="28575" cap="flat" cmpd="sng">
                      <a:solidFill>
                        <a:srgbClr val="783F04"/>
                      </a:solidFill>
                      <a:prstDash val="solid"/>
                      <a:round/>
                      <a:headEnd type="none" w="med" len="med"/>
                      <a:tailEnd type="none" w="med" len="med"/>
                    </a:ln>
                  </p:spPr>
                </p:cxnSp>
              </p:grpSp>
            </p:grpSp>
            <p:sp>
              <p:nvSpPr>
                <p:cNvPr id="18234" name="Google Shape;18234;p656"/>
                <p:cNvSpPr txBox="1"/>
                <p:nvPr/>
              </p:nvSpPr>
              <p:spPr>
                <a:xfrm rot="-2902922" flipH="1">
                  <a:off x="1624285" y="1372063"/>
                  <a:ext cx="733557" cy="41182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A</a:t>
                  </a:r>
                  <a:endParaRPr sz="1100" b="1"/>
                </a:p>
              </p:txBody>
            </p:sp>
            <p:sp>
              <p:nvSpPr>
                <p:cNvPr id="18235" name="Google Shape;18235;p656"/>
                <p:cNvSpPr txBox="1"/>
                <p:nvPr/>
              </p:nvSpPr>
              <p:spPr>
                <a:xfrm rot="3118622" flipH="1">
                  <a:off x="5064306" y="1165179"/>
                  <a:ext cx="733469" cy="41199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B</a:t>
                  </a:r>
                  <a:endParaRPr sz="1100" b="1"/>
                </a:p>
              </p:txBody>
            </p:sp>
          </p:grpSp>
          <p:sp>
            <p:nvSpPr>
              <p:cNvPr id="18236" name="Google Shape;18236;p656"/>
              <p:cNvSpPr txBox="1"/>
              <p:nvPr/>
            </p:nvSpPr>
            <p:spPr>
              <a:xfrm rot="24186">
                <a:off x="2484179" y="2441858"/>
                <a:ext cx="2217355" cy="3351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selegiline </a:t>
                </a:r>
                <a:endParaRPr sz="1600" b="1"/>
              </a:p>
              <a:p>
                <a:pPr marL="0" marR="0" lvl="0" indent="0" algn="ctr" rtl="0">
                  <a:lnSpc>
                    <a:spcPct val="100000"/>
                  </a:lnSpc>
                  <a:spcBef>
                    <a:spcPts val="0"/>
                  </a:spcBef>
                  <a:spcAft>
                    <a:spcPts val="0"/>
                  </a:spcAft>
                  <a:buClr>
                    <a:srgbClr val="000000"/>
                  </a:buClr>
                  <a:buSzPts val="800"/>
                  <a:buFont typeface="Arial"/>
                  <a:buNone/>
                </a:pPr>
                <a:r>
                  <a:rPr lang="en" sz="1600" b="1"/>
                  <a:t>EMSAM</a:t>
                </a:r>
                <a:endParaRPr sz="1600" b="1"/>
              </a:p>
              <a:p>
                <a:pPr marL="0" marR="0" lvl="0" indent="0" algn="ctr" rtl="0">
                  <a:lnSpc>
                    <a:spcPct val="100000"/>
                  </a:lnSpc>
                  <a:spcBef>
                    <a:spcPts val="0"/>
                  </a:spcBef>
                  <a:spcAft>
                    <a:spcPts val="0"/>
                  </a:spcAft>
                  <a:buClr>
                    <a:srgbClr val="000000"/>
                  </a:buClr>
                  <a:buSzPts val="800"/>
                  <a:buFont typeface="Arial"/>
                  <a:buNone/>
                </a:pPr>
                <a:endParaRPr sz="1600" b="1"/>
              </a:p>
            </p:txBody>
          </p:sp>
        </p:grpSp>
        <p:sp>
          <p:nvSpPr>
            <p:cNvPr id="18237" name="Google Shape;18237;p656"/>
            <p:cNvSpPr/>
            <p:nvPr/>
          </p:nvSpPr>
          <p:spPr>
            <a:xfrm>
              <a:off x="6152861" y="3349324"/>
              <a:ext cx="467100" cy="449400"/>
            </a:xfrm>
            <a:prstGeom prst="ellipse">
              <a:avLst/>
            </a:prstGeom>
            <a:solidFill>
              <a:schemeClr val="lt1"/>
            </a:solidFill>
            <a:ln w="19050" cap="flat" cmpd="sng">
              <a:solidFill>
                <a:srgbClr val="783F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sp>
        <p:nvSpPr>
          <p:cNvPr id="18238" name="Google Shape;18238;p656"/>
          <p:cNvSpPr txBox="1"/>
          <p:nvPr/>
        </p:nvSpPr>
        <p:spPr>
          <a:xfrm>
            <a:off x="357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MAOIs</a:t>
            </a:r>
            <a:endParaRPr sz="1500" b="1"/>
          </a:p>
        </p:txBody>
      </p:sp>
      <p:sp>
        <p:nvSpPr>
          <p:cNvPr id="18239" name="Google Shape;18239;p656"/>
          <p:cNvSpPr/>
          <p:nvPr/>
        </p:nvSpPr>
        <p:spPr>
          <a:xfrm rot="8228443">
            <a:off x="5125613" y="2968556"/>
            <a:ext cx="641723" cy="585322"/>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0" name="Google Shape;18240;p656"/>
          <p:cNvSpPr txBox="1"/>
          <p:nvPr/>
        </p:nvSpPr>
        <p:spPr>
          <a:xfrm>
            <a:off x="4641425" y="2450525"/>
            <a:ext cx="12387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Only blocks MAO-A at high dose</a:t>
            </a:r>
            <a:endParaRPr sz="1200"/>
          </a:p>
        </p:txBody>
      </p:sp>
      <p:sp>
        <p:nvSpPr>
          <p:cNvPr id="18241" name="Google Shape;18241;p656"/>
          <p:cNvSpPr txBox="1"/>
          <p:nvPr/>
        </p:nvSpPr>
        <p:spPr>
          <a:xfrm>
            <a:off x="7414525" y="3958475"/>
            <a:ext cx="1238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Transdermal patch</a:t>
            </a:r>
            <a:endParaRPr sz="1200"/>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Shape 18245"/>
        <p:cNvGrpSpPr/>
        <p:nvPr/>
      </p:nvGrpSpPr>
      <p:grpSpPr>
        <a:xfrm>
          <a:off x="0" y="0"/>
          <a:ext cx="0" cy="0"/>
          <a:chOff x="0" y="0"/>
          <a:chExt cx="0" cy="0"/>
        </a:xfrm>
      </p:grpSpPr>
      <p:grpSp>
        <p:nvGrpSpPr>
          <p:cNvPr id="18246" name="Google Shape;18246;p657"/>
          <p:cNvGrpSpPr/>
          <p:nvPr/>
        </p:nvGrpSpPr>
        <p:grpSpPr>
          <a:xfrm>
            <a:off x="1317732" y="95203"/>
            <a:ext cx="2993623" cy="2355314"/>
            <a:chOff x="1225236" y="746616"/>
            <a:chExt cx="4735247" cy="3725584"/>
          </a:xfrm>
        </p:grpSpPr>
        <p:grpSp>
          <p:nvGrpSpPr>
            <p:cNvPr id="18247" name="Google Shape;18247;p657"/>
            <p:cNvGrpSpPr/>
            <p:nvPr/>
          </p:nvGrpSpPr>
          <p:grpSpPr>
            <a:xfrm>
              <a:off x="1225236" y="746616"/>
              <a:ext cx="4735247" cy="3725584"/>
              <a:chOff x="1225236" y="746616"/>
              <a:chExt cx="4735247" cy="3725584"/>
            </a:xfrm>
          </p:grpSpPr>
          <p:grpSp>
            <p:nvGrpSpPr>
              <p:cNvPr id="18248" name="Google Shape;18248;p657"/>
              <p:cNvGrpSpPr/>
              <p:nvPr/>
            </p:nvGrpSpPr>
            <p:grpSpPr>
              <a:xfrm>
                <a:off x="1225236" y="746616"/>
                <a:ext cx="4735247" cy="3725584"/>
                <a:chOff x="1225236" y="746616"/>
                <a:chExt cx="4735247" cy="3725584"/>
              </a:xfrm>
            </p:grpSpPr>
            <p:grpSp>
              <p:nvGrpSpPr>
                <p:cNvPr id="18249" name="Google Shape;18249;p657"/>
                <p:cNvGrpSpPr/>
                <p:nvPr/>
              </p:nvGrpSpPr>
              <p:grpSpPr>
                <a:xfrm>
                  <a:off x="1225236" y="746616"/>
                  <a:ext cx="4735247" cy="3725584"/>
                  <a:chOff x="1225236" y="746616"/>
                  <a:chExt cx="4735247" cy="3725584"/>
                </a:xfrm>
              </p:grpSpPr>
              <p:pic>
                <p:nvPicPr>
                  <p:cNvPr id="18250" name="Google Shape;18250;p657"/>
                  <p:cNvPicPr preferRelativeResize="0"/>
                  <p:nvPr/>
                </p:nvPicPr>
                <p:blipFill>
                  <a:blip r:embed="rId3">
                    <a:alphaModFix/>
                  </a:blip>
                  <a:stretch>
                    <a:fillRect/>
                  </a:stretch>
                </p:blipFill>
                <p:spPr>
                  <a:xfrm rot="445759">
                    <a:off x="4305300" y="840974"/>
                    <a:ext cx="1560825" cy="1560825"/>
                  </a:xfrm>
                  <a:prstGeom prst="rect">
                    <a:avLst/>
                  </a:prstGeom>
                  <a:noFill/>
                  <a:ln>
                    <a:noFill/>
                  </a:ln>
                </p:spPr>
              </p:pic>
              <p:pic>
                <p:nvPicPr>
                  <p:cNvPr id="18251" name="Google Shape;18251;p657"/>
                  <p:cNvPicPr preferRelativeResize="0"/>
                  <p:nvPr/>
                </p:nvPicPr>
                <p:blipFill>
                  <a:blip r:embed="rId3">
                    <a:alphaModFix/>
                  </a:blip>
                  <a:stretch>
                    <a:fillRect/>
                  </a:stretch>
                </p:blipFill>
                <p:spPr>
                  <a:xfrm rot="-5633246">
                    <a:off x="1276350" y="850499"/>
                    <a:ext cx="1560825" cy="1560825"/>
                  </a:xfrm>
                  <a:prstGeom prst="rect">
                    <a:avLst/>
                  </a:prstGeom>
                  <a:noFill/>
                  <a:ln>
                    <a:noFill/>
                  </a:ln>
                </p:spPr>
              </p:pic>
              <p:sp>
                <p:nvSpPr>
                  <p:cNvPr id="18252" name="Google Shape;18252;p657"/>
                  <p:cNvSpPr/>
                  <p:nvPr/>
                </p:nvSpPr>
                <p:spPr>
                  <a:xfrm>
                    <a:off x="2029725" y="1395700"/>
                    <a:ext cx="3076500" cy="3076500"/>
                  </a:xfrm>
                  <a:prstGeom prst="ellipse">
                    <a:avLst/>
                  </a:prstGeom>
                  <a:solidFill>
                    <a:srgbClr val="DC8758"/>
                  </a:solidFill>
                  <a:ln w="9525" cap="flat" cmpd="sng">
                    <a:solidFill>
                      <a:srgbClr val="783F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53" name="Google Shape;18253;p657"/>
                <p:cNvGrpSpPr/>
                <p:nvPr/>
              </p:nvGrpSpPr>
              <p:grpSpPr>
                <a:xfrm>
                  <a:off x="3292567" y="1485113"/>
                  <a:ext cx="537215" cy="2884286"/>
                  <a:chOff x="5350013" y="1678054"/>
                  <a:chExt cx="325743" cy="1748900"/>
                </a:xfrm>
              </p:grpSpPr>
              <p:cxnSp>
                <p:nvCxnSpPr>
                  <p:cNvPr id="18254" name="Google Shape;18254;p657"/>
                  <p:cNvCxnSpPr/>
                  <p:nvPr/>
                </p:nvCxnSpPr>
                <p:spPr>
                  <a:xfrm>
                    <a:off x="5359556" y="1925756"/>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255" name="Google Shape;18255;p657"/>
                  <p:cNvCxnSpPr/>
                  <p:nvPr/>
                </p:nvCxnSpPr>
                <p:spPr>
                  <a:xfrm>
                    <a:off x="5359556" y="199240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256" name="Google Shape;18256;p657"/>
                  <p:cNvCxnSpPr/>
                  <p:nvPr/>
                </p:nvCxnSpPr>
                <p:spPr>
                  <a:xfrm>
                    <a:off x="5359556" y="2068020"/>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257" name="Google Shape;18257;p657"/>
                  <p:cNvCxnSpPr/>
                  <p:nvPr/>
                </p:nvCxnSpPr>
                <p:spPr>
                  <a:xfrm>
                    <a:off x="5350013" y="342695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258" name="Google Shape;18258;p657"/>
                  <p:cNvCxnSpPr/>
                  <p:nvPr/>
                </p:nvCxnSpPr>
                <p:spPr>
                  <a:xfrm>
                    <a:off x="5350013" y="1678054"/>
                    <a:ext cx="316200" cy="0"/>
                  </a:xfrm>
                  <a:prstGeom prst="straightConnector1">
                    <a:avLst/>
                  </a:prstGeom>
                  <a:noFill/>
                  <a:ln w="28575" cap="flat" cmpd="sng">
                    <a:solidFill>
                      <a:srgbClr val="783F04"/>
                    </a:solidFill>
                    <a:prstDash val="solid"/>
                    <a:round/>
                    <a:headEnd type="none" w="med" len="med"/>
                    <a:tailEnd type="none" w="med" len="med"/>
                  </a:ln>
                </p:spPr>
              </p:cxnSp>
            </p:grpSp>
          </p:grpSp>
          <p:sp>
            <p:nvSpPr>
              <p:cNvPr id="18259" name="Google Shape;18259;p657"/>
              <p:cNvSpPr txBox="1"/>
              <p:nvPr/>
            </p:nvSpPr>
            <p:spPr>
              <a:xfrm rot="-2902922" flipH="1">
                <a:off x="1353089" y="1146066"/>
                <a:ext cx="733557" cy="41182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A</a:t>
                </a:r>
                <a:endParaRPr sz="1100" b="1"/>
              </a:p>
            </p:txBody>
          </p:sp>
          <p:sp>
            <p:nvSpPr>
              <p:cNvPr id="18260" name="Google Shape;18260;p657"/>
              <p:cNvSpPr txBox="1"/>
              <p:nvPr/>
            </p:nvSpPr>
            <p:spPr>
              <a:xfrm rot="3118622" flipH="1">
                <a:off x="5064306" y="1165179"/>
                <a:ext cx="733469" cy="41199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B</a:t>
                </a:r>
                <a:endParaRPr sz="1100" b="1"/>
              </a:p>
            </p:txBody>
          </p:sp>
        </p:grpSp>
        <p:sp>
          <p:nvSpPr>
            <p:cNvPr id="18261" name="Google Shape;18261;p657"/>
            <p:cNvSpPr txBox="1"/>
            <p:nvPr/>
          </p:nvSpPr>
          <p:spPr>
            <a:xfrm rot="24186">
              <a:off x="2484179" y="2441858"/>
              <a:ext cx="2217355" cy="3351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phenelzine</a:t>
              </a:r>
              <a:endParaRPr sz="1600" b="1"/>
            </a:p>
            <a:p>
              <a:pPr marL="0" marR="0" lvl="0" indent="0" algn="ctr" rtl="0">
                <a:lnSpc>
                  <a:spcPct val="100000"/>
                </a:lnSpc>
                <a:spcBef>
                  <a:spcPts val="0"/>
                </a:spcBef>
                <a:spcAft>
                  <a:spcPts val="0"/>
                </a:spcAft>
                <a:buClr>
                  <a:srgbClr val="000000"/>
                </a:buClr>
                <a:buSzPts val="800"/>
                <a:buFont typeface="Arial"/>
                <a:buNone/>
              </a:pPr>
              <a:r>
                <a:rPr lang="en" sz="1600" b="1"/>
                <a:t>NARDIL</a:t>
              </a:r>
              <a:endParaRPr sz="1600" b="1"/>
            </a:p>
            <a:p>
              <a:pPr marL="0" marR="0" lvl="0" indent="0" algn="ctr" rtl="0">
                <a:lnSpc>
                  <a:spcPct val="100000"/>
                </a:lnSpc>
                <a:spcBef>
                  <a:spcPts val="0"/>
                </a:spcBef>
                <a:spcAft>
                  <a:spcPts val="0"/>
                </a:spcAft>
                <a:buClr>
                  <a:srgbClr val="000000"/>
                </a:buClr>
                <a:buSzPts val="800"/>
                <a:buFont typeface="Arial"/>
                <a:buNone/>
              </a:pPr>
              <a:endParaRPr sz="1600" b="1"/>
            </a:p>
          </p:txBody>
        </p:sp>
      </p:grpSp>
      <p:grpSp>
        <p:nvGrpSpPr>
          <p:cNvPr id="18262" name="Google Shape;18262;p657"/>
          <p:cNvGrpSpPr/>
          <p:nvPr/>
        </p:nvGrpSpPr>
        <p:grpSpPr>
          <a:xfrm>
            <a:off x="1317732" y="2688653"/>
            <a:ext cx="2993623" cy="2355314"/>
            <a:chOff x="1225236" y="746616"/>
            <a:chExt cx="4735247" cy="3725584"/>
          </a:xfrm>
        </p:grpSpPr>
        <p:grpSp>
          <p:nvGrpSpPr>
            <p:cNvPr id="18263" name="Google Shape;18263;p657"/>
            <p:cNvGrpSpPr/>
            <p:nvPr/>
          </p:nvGrpSpPr>
          <p:grpSpPr>
            <a:xfrm>
              <a:off x="1225236" y="746616"/>
              <a:ext cx="4735247" cy="3725584"/>
              <a:chOff x="1225236" y="746616"/>
              <a:chExt cx="4735247" cy="3725584"/>
            </a:xfrm>
          </p:grpSpPr>
          <p:grpSp>
            <p:nvGrpSpPr>
              <p:cNvPr id="18264" name="Google Shape;18264;p657"/>
              <p:cNvGrpSpPr/>
              <p:nvPr/>
            </p:nvGrpSpPr>
            <p:grpSpPr>
              <a:xfrm>
                <a:off x="1225236" y="746616"/>
                <a:ext cx="4735247" cy="3725584"/>
                <a:chOff x="1225236" y="746616"/>
                <a:chExt cx="4735247" cy="3725584"/>
              </a:xfrm>
            </p:grpSpPr>
            <p:grpSp>
              <p:nvGrpSpPr>
                <p:cNvPr id="18265" name="Google Shape;18265;p657"/>
                <p:cNvGrpSpPr/>
                <p:nvPr/>
              </p:nvGrpSpPr>
              <p:grpSpPr>
                <a:xfrm>
                  <a:off x="1225236" y="746616"/>
                  <a:ext cx="4735247" cy="3725584"/>
                  <a:chOff x="1225236" y="746616"/>
                  <a:chExt cx="4735247" cy="3725584"/>
                </a:xfrm>
              </p:grpSpPr>
              <p:pic>
                <p:nvPicPr>
                  <p:cNvPr id="18266" name="Google Shape;18266;p657"/>
                  <p:cNvPicPr preferRelativeResize="0"/>
                  <p:nvPr/>
                </p:nvPicPr>
                <p:blipFill>
                  <a:blip r:embed="rId3">
                    <a:alphaModFix/>
                  </a:blip>
                  <a:stretch>
                    <a:fillRect/>
                  </a:stretch>
                </p:blipFill>
                <p:spPr>
                  <a:xfrm rot="445759">
                    <a:off x="4305300" y="840974"/>
                    <a:ext cx="1560825" cy="1560825"/>
                  </a:xfrm>
                  <a:prstGeom prst="rect">
                    <a:avLst/>
                  </a:prstGeom>
                  <a:noFill/>
                  <a:ln>
                    <a:noFill/>
                  </a:ln>
                </p:spPr>
              </p:pic>
              <p:pic>
                <p:nvPicPr>
                  <p:cNvPr id="18267" name="Google Shape;18267;p657"/>
                  <p:cNvPicPr preferRelativeResize="0"/>
                  <p:nvPr/>
                </p:nvPicPr>
                <p:blipFill>
                  <a:blip r:embed="rId3">
                    <a:alphaModFix/>
                  </a:blip>
                  <a:stretch>
                    <a:fillRect/>
                  </a:stretch>
                </p:blipFill>
                <p:spPr>
                  <a:xfrm rot="-5633246">
                    <a:off x="1276350" y="850499"/>
                    <a:ext cx="1560825" cy="1560825"/>
                  </a:xfrm>
                  <a:prstGeom prst="rect">
                    <a:avLst/>
                  </a:prstGeom>
                  <a:noFill/>
                  <a:ln>
                    <a:noFill/>
                  </a:ln>
                </p:spPr>
              </p:pic>
              <p:sp>
                <p:nvSpPr>
                  <p:cNvPr id="18268" name="Google Shape;18268;p657"/>
                  <p:cNvSpPr/>
                  <p:nvPr/>
                </p:nvSpPr>
                <p:spPr>
                  <a:xfrm>
                    <a:off x="2029725" y="1395700"/>
                    <a:ext cx="3076500" cy="3076500"/>
                  </a:xfrm>
                  <a:prstGeom prst="ellipse">
                    <a:avLst/>
                  </a:prstGeom>
                  <a:solidFill>
                    <a:srgbClr val="DC8758"/>
                  </a:solidFill>
                  <a:ln w="9525" cap="flat" cmpd="sng">
                    <a:solidFill>
                      <a:srgbClr val="783F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69" name="Google Shape;18269;p657"/>
                <p:cNvGrpSpPr/>
                <p:nvPr/>
              </p:nvGrpSpPr>
              <p:grpSpPr>
                <a:xfrm>
                  <a:off x="3292567" y="1485113"/>
                  <a:ext cx="537215" cy="2884286"/>
                  <a:chOff x="5350013" y="1678054"/>
                  <a:chExt cx="325743" cy="1748900"/>
                </a:xfrm>
              </p:grpSpPr>
              <p:cxnSp>
                <p:nvCxnSpPr>
                  <p:cNvPr id="18270" name="Google Shape;18270;p657"/>
                  <p:cNvCxnSpPr/>
                  <p:nvPr/>
                </p:nvCxnSpPr>
                <p:spPr>
                  <a:xfrm>
                    <a:off x="5359556" y="1925756"/>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271" name="Google Shape;18271;p657"/>
                  <p:cNvCxnSpPr/>
                  <p:nvPr/>
                </p:nvCxnSpPr>
                <p:spPr>
                  <a:xfrm>
                    <a:off x="5359556" y="199240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272" name="Google Shape;18272;p657"/>
                  <p:cNvCxnSpPr/>
                  <p:nvPr/>
                </p:nvCxnSpPr>
                <p:spPr>
                  <a:xfrm>
                    <a:off x="5359556" y="2068020"/>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273" name="Google Shape;18273;p657"/>
                  <p:cNvCxnSpPr/>
                  <p:nvPr/>
                </p:nvCxnSpPr>
                <p:spPr>
                  <a:xfrm>
                    <a:off x="5350013" y="342695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274" name="Google Shape;18274;p657"/>
                  <p:cNvCxnSpPr/>
                  <p:nvPr/>
                </p:nvCxnSpPr>
                <p:spPr>
                  <a:xfrm>
                    <a:off x="5350013" y="1678054"/>
                    <a:ext cx="316200" cy="0"/>
                  </a:xfrm>
                  <a:prstGeom prst="straightConnector1">
                    <a:avLst/>
                  </a:prstGeom>
                  <a:noFill/>
                  <a:ln w="28575" cap="flat" cmpd="sng">
                    <a:solidFill>
                      <a:srgbClr val="783F04"/>
                    </a:solidFill>
                    <a:prstDash val="solid"/>
                    <a:round/>
                    <a:headEnd type="none" w="med" len="med"/>
                    <a:tailEnd type="none" w="med" len="med"/>
                  </a:ln>
                </p:spPr>
              </p:cxnSp>
            </p:grpSp>
          </p:grpSp>
          <p:sp>
            <p:nvSpPr>
              <p:cNvPr id="18275" name="Google Shape;18275;p657"/>
              <p:cNvSpPr txBox="1"/>
              <p:nvPr/>
            </p:nvSpPr>
            <p:spPr>
              <a:xfrm rot="-2902922" flipH="1">
                <a:off x="1353089" y="1146066"/>
                <a:ext cx="733557" cy="41182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A</a:t>
                </a:r>
                <a:endParaRPr sz="1100" b="1"/>
              </a:p>
            </p:txBody>
          </p:sp>
          <p:sp>
            <p:nvSpPr>
              <p:cNvPr id="18276" name="Google Shape;18276;p657"/>
              <p:cNvSpPr txBox="1"/>
              <p:nvPr/>
            </p:nvSpPr>
            <p:spPr>
              <a:xfrm rot="3118622" flipH="1">
                <a:off x="5064306" y="1165179"/>
                <a:ext cx="733469" cy="41199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B</a:t>
                </a:r>
                <a:endParaRPr sz="1100" b="1"/>
              </a:p>
            </p:txBody>
          </p:sp>
        </p:grpSp>
        <p:sp>
          <p:nvSpPr>
            <p:cNvPr id="18277" name="Google Shape;18277;p657"/>
            <p:cNvSpPr txBox="1"/>
            <p:nvPr/>
          </p:nvSpPr>
          <p:spPr>
            <a:xfrm rot="24313">
              <a:off x="2212987" y="2443648"/>
              <a:ext cx="2714768" cy="3351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isocarboxazid</a:t>
              </a:r>
              <a:endParaRPr sz="1600" b="1"/>
            </a:p>
            <a:p>
              <a:pPr marL="0" marR="0" lvl="0" indent="0" algn="ctr" rtl="0">
                <a:lnSpc>
                  <a:spcPct val="100000"/>
                </a:lnSpc>
                <a:spcBef>
                  <a:spcPts val="0"/>
                </a:spcBef>
                <a:spcAft>
                  <a:spcPts val="0"/>
                </a:spcAft>
                <a:buClr>
                  <a:srgbClr val="000000"/>
                </a:buClr>
                <a:buSzPts val="800"/>
                <a:buFont typeface="Arial"/>
                <a:buNone/>
              </a:pPr>
              <a:r>
                <a:rPr lang="en" sz="1600" b="1"/>
                <a:t>MARPLAN</a:t>
              </a:r>
              <a:endParaRPr sz="1600" b="1"/>
            </a:p>
            <a:p>
              <a:pPr marL="0" marR="0" lvl="0" indent="0" algn="ctr" rtl="0">
                <a:lnSpc>
                  <a:spcPct val="100000"/>
                </a:lnSpc>
                <a:spcBef>
                  <a:spcPts val="0"/>
                </a:spcBef>
                <a:spcAft>
                  <a:spcPts val="0"/>
                </a:spcAft>
                <a:buClr>
                  <a:srgbClr val="000000"/>
                </a:buClr>
                <a:buSzPts val="800"/>
                <a:buFont typeface="Arial"/>
                <a:buNone/>
              </a:pPr>
              <a:endParaRPr sz="1600" b="1"/>
            </a:p>
          </p:txBody>
        </p:sp>
      </p:grpSp>
      <p:grpSp>
        <p:nvGrpSpPr>
          <p:cNvPr id="18278" name="Google Shape;18278;p657"/>
          <p:cNvGrpSpPr/>
          <p:nvPr/>
        </p:nvGrpSpPr>
        <p:grpSpPr>
          <a:xfrm>
            <a:off x="4889607" y="95203"/>
            <a:ext cx="2993623" cy="2355314"/>
            <a:chOff x="1225236" y="746616"/>
            <a:chExt cx="4735247" cy="3725584"/>
          </a:xfrm>
        </p:grpSpPr>
        <p:grpSp>
          <p:nvGrpSpPr>
            <p:cNvPr id="18279" name="Google Shape;18279;p657"/>
            <p:cNvGrpSpPr/>
            <p:nvPr/>
          </p:nvGrpSpPr>
          <p:grpSpPr>
            <a:xfrm>
              <a:off x="1225236" y="746616"/>
              <a:ext cx="4735247" cy="3725584"/>
              <a:chOff x="1225236" y="746616"/>
              <a:chExt cx="4735247" cy="3725584"/>
            </a:xfrm>
          </p:grpSpPr>
          <p:grpSp>
            <p:nvGrpSpPr>
              <p:cNvPr id="18280" name="Google Shape;18280;p657"/>
              <p:cNvGrpSpPr/>
              <p:nvPr/>
            </p:nvGrpSpPr>
            <p:grpSpPr>
              <a:xfrm>
                <a:off x="1225236" y="746616"/>
                <a:ext cx="4735247" cy="3725584"/>
                <a:chOff x="1225236" y="746616"/>
                <a:chExt cx="4735247" cy="3725584"/>
              </a:xfrm>
            </p:grpSpPr>
            <p:grpSp>
              <p:nvGrpSpPr>
                <p:cNvPr id="18281" name="Google Shape;18281;p657"/>
                <p:cNvGrpSpPr/>
                <p:nvPr/>
              </p:nvGrpSpPr>
              <p:grpSpPr>
                <a:xfrm>
                  <a:off x="1225236" y="746616"/>
                  <a:ext cx="4735247" cy="3725584"/>
                  <a:chOff x="1225236" y="746616"/>
                  <a:chExt cx="4735247" cy="3725584"/>
                </a:xfrm>
              </p:grpSpPr>
              <p:pic>
                <p:nvPicPr>
                  <p:cNvPr id="18282" name="Google Shape;18282;p657"/>
                  <p:cNvPicPr preferRelativeResize="0"/>
                  <p:nvPr/>
                </p:nvPicPr>
                <p:blipFill>
                  <a:blip r:embed="rId3">
                    <a:alphaModFix/>
                  </a:blip>
                  <a:stretch>
                    <a:fillRect/>
                  </a:stretch>
                </p:blipFill>
                <p:spPr>
                  <a:xfrm rot="445759">
                    <a:off x="4305300" y="840974"/>
                    <a:ext cx="1560825" cy="1560825"/>
                  </a:xfrm>
                  <a:prstGeom prst="rect">
                    <a:avLst/>
                  </a:prstGeom>
                  <a:noFill/>
                  <a:ln>
                    <a:noFill/>
                  </a:ln>
                </p:spPr>
              </p:pic>
              <p:pic>
                <p:nvPicPr>
                  <p:cNvPr id="18283" name="Google Shape;18283;p657"/>
                  <p:cNvPicPr preferRelativeResize="0"/>
                  <p:nvPr/>
                </p:nvPicPr>
                <p:blipFill>
                  <a:blip r:embed="rId3">
                    <a:alphaModFix/>
                  </a:blip>
                  <a:stretch>
                    <a:fillRect/>
                  </a:stretch>
                </p:blipFill>
                <p:spPr>
                  <a:xfrm rot="-5633246">
                    <a:off x="1276350" y="850499"/>
                    <a:ext cx="1560825" cy="1560825"/>
                  </a:xfrm>
                  <a:prstGeom prst="rect">
                    <a:avLst/>
                  </a:prstGeom>
                  <a:noFill/>
                  <a:ln>
                    <a:noFill/>
                  </a:ln>
                </p:spPr>
              </p:pic>
              <p:sp>
                <p:nvSpPr>
                  <p:cNvPr id="18284" name="Google Shape;18284;p657"/>
                  <p:cNvSpPr/>
                  <p:nvPr/>
                </p:nvSpPr>
                <p:spPr>
                  <a:xfrm>
                    <a:off x="2029725" y="1395700"/>
                    <a:ext cx="3076500" cy="3076500"/>
                  </a:xfrm>
                  <a:prstGeom prst="ellipse">
                    <a:avLst/>
                  </a:prstGeom>
                  <a:solidFill>
                    <a:srgbClr val="DC8758"/>
                  </a:solidFill>
                  <a:ln w="9525" cap="flat" cmpd="sng">
                    <a:solidFill>
                      <a:srgbClr val="783F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85" name="Google Shape;18285;p657"/>
                <p:cNvGrpSpPr/>
                <p:nvPr/>
              </p:nvGrpSpPr>
              <p:grpSpPr>
                <a:xfrm>
                  <a:off x="3292567" y="1485113"/>
                  <a:ext cx="537215" cy="2884286"/>
                  <a:chOff x="5350013" y="1678054"/>
                  <a:chExt cx="325743" cy="1748900"/>
                </a:xfrm>
              </p:grpSpPr>
              <p:cxnSp>
                <p:nvCxnSpPr>
                  <p:cNvPr id="18286" name="Google Shape;18286;p657"/>
                  <p:cNvCxnSpPr/>
                  <p:nvPr/>
                </p:nvCxnSpPr>
                <p:spPr>
                  <a:xfrm>
                    <a:off x="5359556" y="1925756"/>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287" name="Google Shape;18287;p657"/>
                  <p:cNvCxnSpPr/>
                  <p:nvPr/>
                </p:nvCxnSpPr>
                <p:spPr>
                  <a:xfrm>
                    <a:off x="5359556" y="199240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288" name="Google Shape;18288;p657"/>
                  <p:cNvCxnSpPr/>
                  <p:nvPr/>
                </p:nvCxnSpPr>
                <p:spPr>
                  <a:xfrm>
                    <a:off x="5359556" y="2068020"/>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289" name="Google Shape;18289;p657"/>
                  <p:cNvCxnSpPr/>
                  <p:nvPr/>
                </p:nvCxnSpPr>
                <p:spPr>
                  <a:xfrm>
                    <a:off x="5350013" y="342695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290" name="Google Shape;18290;p657"/>
                  <p:cNvCxnSpPr/>
                  <p:nvPr/>
                </p:nvCxnSpPr>
                <p:spPr>
                  <a:xfrm>
                    <a:off x="5350013" y="1678054"/>
                    <a:ext cx="316200" cy="0"/>
                  </a:xfrm>
                  <a:prstGeom prst="straightConnector1">
                    <a:avLst/>
                  </a:prstGeom>
                  <a:noFill/>
                  <a:ln w="28575" cap="flat" cmpd="sng">
                    <a:solidFill>
                      <a:srgbClr val="783F04"/>
                    </a:solidFill>
                    <a:prstDash val="solid"/>
                    <a:round/>
                    <a:headEnd type="none" w="med" len="med"/>
                    <a:tailEnd type="none" w="med" len="med"/>
                  </a:ln>
                </p:spPr>
              </p:cxnSp>
            </p:grpSp>
          </p:grpSp>
          <p:sp>
            <p:nvSpPr>
              <p:cNvPr id="18291" name="Google Shape;18291;p657"/>
              <p:cNvSpPr txBox="1"/>
              <p:nvPr/>
            </p:nvSpPr>
            <p:spPr>
              <a:xfrm rot="-2902922" flipH="1">
                <a:off x="1353089" y="1146066"/>
                <a:ext cx="733557" cy="41182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A</a:t>
                </a:r>
                <a:endParaRPr sz="1100" b="1"/>
              </a:p>
            </p:txBody>
          </p:sp>
          <p:sp>
            <p:nvSpPr>
              <p:cNvPr id="18292" name="Google Shape;18292;p657"/>
              <p:cNvSpPr txBox="1"/>
              <p:nvPr/>
            </p:nvSpPr>
            <p:spPr>
              <a:xfrm rot="3118622" flipH="1">
                <a:off x="5064306" y="1165179"/>
                <a:ext cx="733469" cy="41199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B</a:t>
                </a:r>
                <a:endParaRPr sz="1100" b="1"/>
              </a:p>
            </p:txBody>
          </p:sp>
        </p:grpSp>
        <p:sp>
          <p:nvSpPr>
            <p:cNvPr id="18293" name="Google Shape;18293;p657"/>
            <p:cNvSpPr txBox="1"/>
            <p:nvPr/>
          </p:nvSpPr>
          <p:spPr>
            <a:xfrm rot="24353">
              <a:off x="2152720" y="2444248"/>
              <a:ext cx="2879772" cy="3351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tranylcypromine</a:t>
              </a:r>
              <a:endParaRPr sz="1600" b="1"/>
            </a:p>
            <a:p>
              <a:pPr marL="0" marR="0" lvl="0" indent="0" algn="ctr" rtl="0">
                <a:lnSpc>
                  <a:spcPct val="100000"/>
                </a:lnSpc>
                <a:spcBef>
                  <a:spcPts val="0"/>
                </a:spcBef>
                <a:spcAft>
                  <a:spcPts val="0"/>
                </a:spcAft>
                <a:buClr>
                  <a:srgbClr val="000000"/>
                </a:buClr>
                <a:buSzPts val="800"/>
                <a:buFont typeface="Arial"/>
                <a:buNone/>
              </a:pPr>
              <a:r>
                <a:rPr lang="en" sz="1600" b="1"/>
                <a:t>PARNATE</a:t>
              </a:r>
              <a:endParaRPr sz="1600" b="1"/>
            </a:p>
          </p:txBody>
        </p:sp>
      </p:grpSp>
      <p:grpSp>
        <p:nvGrpSpPr>
          <p:cNvPr id="18294" name="Google Shape;18294;p657"/>
          <p:cNvGrpSpPr/>
          <p:nvPr/>
        </p:nvGrpSpPr>
        <p:grpSpPr>
          <a:xfrm>
            <a:off x="5122464" y="2688653"/>
            <a:ext cx="2760767" cy="2355314"/>
            <a:chOff x="5122464" y="2688653"/>
            <a:chExt cx="2760767" cy="2355314"/>
          </a:xfrm>
        </p:grpSpPr>
        <p:grpSp>
          <p:nvGrpSpPr>
            <p:cNvPr id="18295" name="Google Shape;18295;p657"/>
            <p:cNvGrpSpPr/>
            <p:nvPr/>
          </p:nvGrpSpPr>
          <p:grpSpPr>
            <a:xfrm>
              <a:off x="5122464" y="2688653"/>
              <a:ext cx="2760767" cy="2355314"/>
              <a:chOff x="1593564" y="746616"/>
              <a:chExt cx="4366920" cy="3725584"/>
            </a:xfrm>
          </p:grpSpPr>
          <p:grpSp>
            <p:nvGrpSpPr>
              <p:cNvPr id="18296" name="Google Shape;18296;p657"/>
              <p:cNvGrpSpPr/>
              <p:nvPr/>
            </p:nvGrpSpPr>
            <p:grpSpPr>
              <a:xfrm>
                <a:off x="1593564" y="746616"/>
                <a:ext cx="4366920" cy="3725584"/>
                <a:chOff x="1593564" y="746616"/>
                <a:chExt cx="4366920" cy="3725584"/>
              </a:xfrm>
            </p:grpSpPr>
            <p:grpSp>
              <p:nvGrpSpPr>
                <p:cNvPr id="18297" name="Google Shape;18297;p657"/>
                <p:cNvGrpSpPr/>
                <p:nvPr/>
              </p:nvGrpSpPr>
              <p:grpSpPr>
                <a:xfrm>
                  <a:off x="1670213" y="746616"/>
                  <a:ext cx="4290270" cy="3725584"/>
                  <a:chOff x="1670213" y="746616"/>
                  <a:chExt cx="4290270" cy="3725584"/>
                </a:xfrm>
              </p:grpSpPr>
              <p:grpSp>
                <p:nvGrpSpPr>
                  <p:cNvPr id="18298" name="Google Shape;18298;p657"/>
                  <p:cNvGrpSpPr/>
                  <p:nvPr/>
                </p:nvGrpSpPr>
                <p:grpSpPr>
                  <a:xfrm>
                    <a:off x="1670213" y="746616"/>
                    <a:ext cx="4290270" cy="3725584"/>
                    <a:chOff x="1670213" y="746616"/>
                    <a:chExt cx="4290270" cy="3725584"/>
                  </a:xfrm>
                </p:grpSpPr>
                <p:pic>
                  <p:nvPicPr>
                    <p:cNvPr id="18299" name="Google Shape;18299;p657"/>
                    <p:cNvPicPr preferRelativeResize="0"/>
                    <p:nvPr/>
                  </p:nvPicPr>
                  <p:blipFill>
                    <a:blip r:embed="rId3">
                      <a:alphaModFix/>
                    </a:blip>
                    <a:stretch>
                      <a:fillRect/>
                    </a:stretch>
                  </p:blipFill>
                  <p:spPr>
                    <a:xfrm rot="445759">
                      <a:off x="4305300" y="840974"/>
                      <a:ext cx="1560825" cy="1560825"/>
                    </a:xfrm>
                    <a:prstGeom prst="rect">
                      <a:avLst/>
                    </a:prstGeom>
                    <a:noFill/>
                    <a:ln>
                      <a:noFill/>
                    </a:ln>
                  </p:spPr>
                </p:pic>
                <p:pic>
                  <p:nvPicPr>
                    <p:cNvPr id="18300" name="Google Shape;18300;p657"/>
                    <p:cNvPicPr preferRelativeResize="0"/>
                    <p:nvPr/>
                  </p:nvPicPr>
                  <p:blipFill>
                    <a:blip r:embed="rId3">
                      <a:alphaModFix/>
                    </a:blip>
                    <a:stretch>
                      <a:fillRect/>
                    </a:stretch>
                  </p:blipFill>
                  <p:spPr>
                    <a:xfrm rot="-5633248">
                      <a:off x="1707651" y="1253479"/>
                      <a:ext cx="1143213" cy="1143213"/>
                    </a:xfrm>
                    <a:prstGeom prst="rect">
                      <a:avLst/>
                    </a:prstGeom>
                    <a:noFill/>
                    <a:ln>
                      <a:noFill/>
                    </a:ln>
                  </p:spPr>
                </p:pic>
                <p:sp>
                  <p:nvSpPr>
                    <p:cNvPr id="18301" name="Google Shape;18301;p657"/>
                    <p:cNvSpPr/>
                    <p:nvPr/>
                  </p:nvSpPr>
                  <p:spPr>
                    <a:xfrm>
                      <a:off x="2029725" y="1395700"/>
                      <a:ext cx="3076500" cy="3076500"/>
                    </a:xfrm>
                    <a:prstGeom prst="ellipse">
                      <a:avLst/>
                    </a:prstGeom>
                    <a:solidFill>
                      <a:srgbClr val="DC8758"/>
                    </a:solidFill>
                    <a:ln w="9525" cap="flat" cmpd="sng">
                      <a:solidFill>
                        <a:srgbClr val="783F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02" name="Google Shape;18302;p657"/>
                  <p:cNvGrpSpPr/>
                  <p:nvPr/>
                </p:nvGrpSpPr>
                <p:grpSpPr>
                  <a:xfrm>
                    <a:off x="3292567" y="1485113"/>
                    <a:ext cx="521477" cy="2884286"/>
                    <a:chOff x="5350013" y="1678054"/>
                    <a:chExt cx="316200" cy="1748900"/>
                  </a:xfrm>
                </p:grpSpPr>
                <p:cxnSp>
                  <p:nvCxnSpPr>
                    <p:cNvPr id="18303" name="Google Shape;18303;p657"/>
                    <p:cNvCxnSpPr/>
                    <p:nvPr/>
                  </p:nvCxnSpPr>
                  <p:spPr>
                    <a:xfrm>
                      <a:off x="5350013" y="342695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18304" name="Google Shape;18304;p657"/>
                    <p:cNvCxnSpPr/>
                    <p:nvPr/>
                  </p:nvCxnSpPr>
                  <p:spPr>
                    <a:xfrm>
                      <a:off x="5350013" y="1678054"/>
                      <a:ext cx="316200" cy="0"/>
                    </a:xfrm>
                    <a:prstGeom prst="straightConnector1">
                      <a:avLst/>
                    </a:prstGeom>
                    <a:noFill/>
                    <a:ln w="28575" cap="flat" cmpd="sng">
                      <a:solidFill>
                        <a:srgbClr val="783F04"/>
                      </a:solidFill>
                      <a:prstDash val="solid"/>
                      <a:round/>
                      <a:headEnd type="none" w="med" len="med"/>
                      <a:tailEnd type="none" w="med" len="med"/>
                    </a:ln>
                  </p:spPr>
                </p:cxnSp>
              </p:grpSp>
            </p:grpSp>
            <p:sp>
              <p:nvSpPr>
                <p:cNvPr id="18305" name="Google Shape;18305;p657"/>
                <p:cNvSpPr txBox="1"/>
                <p:nvPr/>
              </p:nvSpPr>
              <p:spPr>
                <a:xfrm rot="-2902922" flipH="1">
                  <a:off x="1624285" y="1372063"/>
                  <a:ext cx="733557" cy="41182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A</a:t>
                  </a:r>
                  <a:endParaRPr sz="1100" b="1"/>
                </a:p>
              </p:txBody>
            </p:sp>
            <p:sp>
              <p:nvSpPr>
                <p:cNvPr id="18306" name="Google Shape;18306;p657"/>
                <p:cNvSpPr txBox="1"/>
                <p:nvPr/>
              </p:nvSpPr>
              <p:spPr>
                <a:xfrm rot="3118622" flipH="1">
                  <a:off x="5064306" y="1165179"/>
                  <a:ext cx="733469" cy="41199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B</a:t>
                  </a:r>
                  <a:endParaRPr sz="1100" b="1"/>
                </a:p>
              </p:txBody>
            </p:sp>
          </p:grpSp>
          <p:sp>
            <p:nvSpPr>
              <p:cNvPr id="18307" name="Google Shape;18307;p657"/>
              <p:cNvSpPr txBox="1"/>
              <p:nvPr/>
            </p:nvSpPr>
            <p:spPr>
              <a:xfrm rot="24186">
                <a:off x="2484179" y="2441858"/>
                <a:ext cx="2217355" cy="3351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selegiline </a:t>
                </a:r>
                <a:endParaRPr sz="1600" b="1"/>
              </a:p>
              <a:p>
                <a:pPr marL="0" marR="0" lvl="0" indent="0" algn="ctr" rtl="0">
                  <a:lnSpc>
                    <a:spcPct val="100000"/>
                  </a:lnSpc>
                  <a:spcBef>
                    <a:spcPts val="0"/>
                  </a:spcBef>
                  <a:spcAft>
                    <a:spcPts val="0"/>
                  </a:spcAft>
                  <a:buClr>
                    <a:srgbClr val="000000"/>
                  </a:buClr>
                  <a:buSzPts val="800"/>
                  <a:buFont typeface="Arial"/>
                  <a:buNone/>
                </a:pPr>
                <a:r>
                  <a:rPr lang="en" sz="1600" b="1"/>
                  <a:t>EMSAM</a:t>
                </a:r>
                <a:endParaRPr sz="1600" b="1"/>
              </a:p>
              <a:p>
                <a:pPr marL="0" marR="0" lvl="0" indent="0" algn="ctr" rtl="0">
                  <a:lnSpc>
                    <a:spcPct val="100000"/>
                  </a:lnSpc>
                  <a:spcBef>
                    <a:spcPts val="0"/>
                  </a:spcBef>
                  <a:spcAft>
                    <a:spcPts val="0"/>
                  </a:spcAft>
                  <a:buClr>
                    <a:srgbClr val="000000"/>
                  </a:buClr>
                  <a:buSzPts val="800"/>
                  <a:buFont typeface="Arial"/>
                  <a:buNone/>
                </a:pPr>
                <a:endParaRPr sz="1600" b="1"/>
              </a:p>
            </p:txBody>
          </p:sp>
        </p:grpSp>
        <p:sp>
          <p:nvSpPr>
            <p:cNvPr id="18308" name="Google Shape;18308;p657"/>
            <p:cNvSpPr/>
            <p:nvPr/>
          </p:nvSpPr>
          <p:spPr>
            <a:xfrm>
              <a:off x="6152861" y="3349324"/>
              <a:ext cx="467100" cy="449400"/>
            </a:xfrm>
            <a:prstGeom prst="ellipse">
              <a:avLst/>
            </a:prstGeom>
            <a:solidFill>
              <a:schemeClr val="lt1"/>
            </a:solidFill>
            <a:ln w="19050" cap="flat" cmpd="sng">
              <a:solidFill>
                <a:srgbClr val="783F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sp>
        <p:nvSpPr>
          <p:cNvPr id="18309" name="Google Shape;18309;p657"/>
          <p:cNvSpPr txBox="1"/>
          <p:nvPr/>
        </p:nvSpPr>
        <p:spPr>
          <a:xfrm>
            <a:off x="357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MAOIs</a:t>
            </a:r>
            <a:endParaRPr sz="1500" b="1"/>
          </a:p>
        </p:txBody>
      </p:sp>
      <p:sp>
        <p:nvSpPr>
          <p:cNvPr id="18310" name="Google Shape;18310;p657"/>
          <p:cNvSpPr/>
          <p:nvPr/>
        </p:nvSpPr>
        <p:spPr>
          <a:xfrm rot="8228443">
            <a:off x="5125613" y="2968556"/>
            <a:ext cx="641723" cy="585322"/>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311" name="Google Shape;18311;p657"/>
          <p:cNvCxnSpPr/>
          <p:nvPr/>
        </p:nvCxnSpPr>
        <p:spPr>
          <a:xfrm flipH="1">
            <a:off x="6386350" y="2780400"/>
            <a:ext cx="105900" cy="768000"/>
          </a:xfrm>
          <a:prstGeom prst="straightConnector1">
            <a:avLst/>
          </a:prstGeom>
          <a:noFill/>
          <a:ln w="9525" cap="flat" cmpd="sng">
            <a:solidFill>
              <a:schemeClr val="dk2"/>
            </a:solidFill>
            <a:prstDash val="solid"/>
            <a:round/>
            <a:headEnd type="none" w="med" len="med"/>
            <a:tailEnd type="triangle" w="med" len="med"/>
          </a:ln>
        </p:spPr>
      </p:cxnSp>
      <p:sp>
        <p:nvSpPr>
          <p:cNvPr id="18312" name="Google Shape;18312;p657"/>
          <p:cNvSpPr txBox="1"/>
          <p:nvPr/>
        </p:nvSpPr>
        <p:spPr>
          <a:xfrm>
            <a:off x="6321150" y="2472238"/>
            <a:ext cx="2202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CYP2B6 substrate</a:t>
            </a:r>
            <a:endParaRPr sz="1200"/>
          </a:p>
        </p:txBody>
      </p:sp>
      <p:sp>
        <p:nvSpPr>
          <p:cNvPr id="18313" name="Google Shape;18313;p657"/>
          <p:cNvSpPr txBox="1"/>
          <p:nvPr/>
        </p:nvSpPr>
        <p:spPr>
          <a:xfrm>
            <a:off x="4641425" y="2450525"/>
            <a:ext cx="12387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Only blocks MAO-A at high dose</a:t>
            </a:r>
            <a:endParaRPr sz="1200"/>
          </a:p>
        </p:txBody>
      </p:sp>
      <p:sp>
        <p:nvSpPr>
          <p:cNvPr id="18314" name="Google Shape;18314;p657"/>
          <p:cNvSpPr txBox="1"/>
          <p:nvPr/>
        </p:nvSpPr>
        <p:spPr>
          <a:xfrm>
            <a:off x="7414525" y="3958475"/>
            <a:ext cx="1238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Transdermal patch</a:t>
            </a:r>
            <a:endParaRPr sz="1200"/>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Shape 18318"/>
        <p:cNvGrpSpPr/>
        <p:nvPr/>
      </p:nvGrpSpPr>
      <p:grpSpPr>
        <a:xfrm>
          <a:off x="0" y="0"/>
          <a:ext cx="0" cy="0"/>
          <a:chOff x="0" y="0"/>
          <a:chExt cx="0" cy="0"/>
        </a:xfrm>
      </p:grpSpPr>
      <p:sp>
        <p:nvSpPr>
          <p:cNvPr id="18319" name="Google Shape;18319;p658"/>
          <p:cNvSpPr txBox="1"/>
          <p:nvPr/>
        </p:nvSpPr>
        <p:spPr>
          <a:xfrm>
            <a:off x="700600" y="462000"/>
            <a:ext cx="3300000" cy="398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SSRIs</a:t>
            </a:r>
            <a:endParaRPr sz="1900" b="1"/>
          </a:p>
          <a:p>
            <a:pPr marL="914400" lvl="0" indent="-349250" algn="l" rtl="0">
              <a:spcBef>
                <a:spcPts val="0"/>
              </a:spcBef>
              <a:spcAft>
                <a:spcPts val="0"/>
              </a:spcAft>
              <a:buSzPts val="1900"/>
              <a:buAutoNum type="arabicPeriod"/>
            </a:pPr>
            <a:r>
              <a:rPr lang="en" sz="1900" b="1"/>
              <a:t>escitalopram</a:t>
            </a:r>
            <a:endParaRPr sz="1900" b="1"/>
          </a:p>
          <a:p>
            <a:pPr marL="914400" lvl="0" indent="-349250" algn="l" rtl="0">
              <a:spcBef>
                <a:spcPts val="0"/>
              </a:spcBef>
              <a:spcAft>
                <a:spcPts val="0"/>
              </a:spcAft>
              <a:buSzPts val="1900"/>
              <a:buAutoNum type="arabicPeriod"/>
            </a:pPr>
            <a:r>
              <a:rPr lang="en" sz="1900" b="1"/>
              <a:t>citalopram</a:t>
            </a:r>
            <a:endParaRPr sz="1900" b="1"/>
          </a:p>
          <a:p>
            <a:pPr marL="914400" lvl="0" indent="-349250" algn="l" rtl="0">
              <a:spcBef>
                <a:spcPts val="0"/>
              </a:spcBef>
              <a:spcAft>
                <a:spcPts val="0"/>
              </a:spcAft>
              <a:buSzPts val="1900"/>
              <a:buAutoNum type="arabicPeriod"/>
            </a:pPr>
            <a:r>
              <a:rPr lang="en" sz="1900" b="1"/>
              <a:t>fluoxetine</a:t>
            </a:r>
            <a:endParaRPr sz="1900" b="1"/>
          </a:p>
          <a:p>
            <a:pPr marL="914400" lvl="0" indent="-349250" algn="l" rtl="0">
              <a:spcBef>
                <a:spcPts val="0"/>
              </a:spcBef>
              <a:spcAft>
                <a:spcPts val="0"/>
              </a:spcAft>
              <a:buSzPts val="1900"/>
              <a:buAutoNum type="arabicPeriod"/>
            </a:pPr>
            <a:r>
              <a:rPr lang="en" sz="1900" b="1"/>
              <a:t>sertraline</a:t>
            </a:r>
            <a:endParaRPr sz="1900" b="1"/>
          </a:p>
          <a:p>
            <a:pPr marL="914400" lvl="0" indent="-349250" algn="l" rtl="0">
              <a:spcBef>
                <a:spcPts val="0"/>
              </a:spcBef>
              <a:spcAft>
                <a:spcPts val="0"/>
              </a:spcAft>
              <a:buSzPts val="1900"/>
              <a:buAutoNum type="arabicPeriod"/>
            </a:pPr>
            <a:r>
              <a:rPr lang="en" sz="1900" b="1"/>
              <a:t>paroxetine</a:t>
            </a:r>
            <a:endParaRPr sz="1900" b="1"/>
          </a:p>
          <a:p>
            <a:pPr marL="914400" lvl="0" indent="-349250" algn="l" rtl="0">
              <a:spcBef>
                <a:spcPts val="0"/>
              </a:spcBef>
              <a:spcAft>
                <a:spcPts val="0"/>
              </a:spcAft>
              <a:buSzPts val="1900"/>
              <a:buAutoNum type="arabicPeriod"/>
            </a:pPr>
            <a:r>
              <a:rPr lang="en" sz="1900" b="1"/>
              <a:t>fluvoxamine</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SNRIs</a:t>
            </a:r>
            <a:endParaRPr sz="1900" b="1"/>
          </a:p>
          <a:p>
            <a:pPr marL="914400" lvl="0" indent="-349250" algn="l" rtl="0">
              <a:spcBef>
                <a:spcPts val="0"/>
              </a:spcBef>
              <a:spcAft>
                <a:spcPts val="0"/>
              </a:spcAft>
              <a:buSzPts val="1900"/>
              <a:buAutoNum type="arabicPeriod"/>
            </a:pPr>
            <a:r>
              <a:rPr lang="en" sz="1900" b="1"/>
              <a:t>venlafaxine</a:t>
            </a:r>
            <a:endParaRPr sz="1900" b="1"/>
          </a:p>
          <a:p>
            <a:pPr marL="914400" lvl="0" indent="-349250" algn="l" rtl="0">
              <a:spcBef>
                <a:spcPts val="0"/>
              </a:spcBef>
              <a:spcAft>
                <a:spcPts val="0"/>
              </a:spcAft>
              <a:buSzPts val="1900"/>
              <a:buAutoNum type="arabicPeriod"/>
            </a:pPr>
            <a:r>
              <a:rPr lang="en" sz="1900" b="1"/>
              <a:t>desvenlafaxine</a:t>
            </a:r>
            <a:endParaRPr sz="1900" b="1"/>
          </a:p>
          <a:p>
            <a:pPr marL="914400" lvl="0" indent="-349250" algn="l" rtl="0">
              <a:spcBef>
                <a:spcPts val="0"/>
              </a:spcBef>
              <a:spcAft>
                <a:spcPts val="0"/>
              </a:spcAft>
              <a:buSzPts val="1900"/>
              <a:buAutoNum type="arabicPeriod"/>
            </a:pPr>
            <a:r>
              <a:rPr lang="en" sz="1900" b="1"/>
              <a:t>duloxetine</a:t>
            </a:r>
            <a:endParaRPr sz="1900" b="1"/>
          </a:p>
          <a:p>
            <a:pPr marL="914400" lvl="0" indent="-349250" algn="l" rtl="0">
              <a:spcBef>
                <a:spcPts val="0"/>
              </a:spcBef>
              <a:spcAft>
                <a:spcPts val="0"/>
              </a:spcAft>
              <a:buSzPts val="1900"/>
              <a:buAutoNum type="arabicPeriod"/>
            </a:pPr>
            <a:r>
              <a:rPr lang="en" sz="1900" b="1"/>
              <a:t>levomilnacipran</a:t>
            </a:r>
            <a:endParaRPr sz="1900" b="1"/>
          </a:p>
        </p:txBody>
      </p:sp>
      <p:sp>
        <p:nvSpPr>
          <p:cNvPr id="18320" name="Google Shape;18320;p658"/>
          <p:cNvSpPr txBox="1"/>
          <p:nvPr/>
        </p:nvSpPr>
        <p:spPr>
          <a:xfrm>
            <a:off x="4748725" y="462000"/>
            <a:ext cx="3300000" cy="281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NDRI</a:t>
            </a:r>
            <a:endParaRPr sz="1900" b="1"/>
          </a:p>
          <a:p>
            <a:pPr marL="914400" lvl="0" indent="-349250" algn="l" rtl="0">
              <a:spcBef>
                <a:spcPts val="0"/>
              </a:spcBef>
              <a:spcAft>
                <a:spcPts val="0"/>
              </a:spcAft>
              <a:buSzPts val="1900"/>
              <a:buAutoNum type="arabicPeriod"/>
            </a:pPr>
            <a:r>
              <a:rPr lang="en" sz="1900" b="1"/>
              <a:t>bupropion</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TCAs</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MAOIs</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Atypical antidepressants</a:t>
            </a:r>
            <a:endParaRPr sz="1900" b="1"/>
          </a:p>
          <a:p>
            <a:pPr marL="914400" lvl="0" indent="-349250" algn="l" rtl="0">
              <a:spcBef>
                <a:spcPts val="0"/>
              </a:spcBef>
              <a:spcAft>
                <a:spcPts val="0"/>
              </a:spcAft>
              <a:buSzPts val="1900"/>
              <a:buAutoNum type="arabicPeriod"/>
            </a:pPr>
            <a:endParaRPr sz="1900" b="1"/>
          </a:p>
        </p:txBody>
      </p:sp>
      <p:pic>
        <p:nvPicPr>
          <p:cNvPr id="18321" name="Google Shape;18321;p658" descr="Resultado de imagen para tricycle png"/>
          <p:cNvPicPr preferRelativeResize="0"/>
          <p:nvPr/>
        </p:nvPicPr>
        <p:blipFill rotWithShape="1">
          <a:blip r:embed="rId3">
            <a:alphaModFix/>
          </a:blip>
          <a:srcRect/>
          <a:stretch/>
        </p:blipFill>
        <p:spPr>
          <a:xfrm>
            <a:off x="5573675" y="1257475"/>
            <a:ext cx="569175" cy="569200"/>
          </a:xfrm>
          <a:prstGeom prst="rect">
            <a:avLst/>
          </a:prstGeom>
          <a:noFill/>
          <a:ln>
            <a:noFill/>
          </a:ln>
        </p:spPr>
      </p:pic>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Shape 18325"/>
        <p:cNvGrpSpPr/>
        <p:nvPr/>
      </p:nvGrpSpPr>
      <p:grpSpPr>
        <a:xfrm>
          <a:off x="0" y="0"/>
          <a:ext cx="0" cy="0"/>
          <a:chOff x="0" y="0"/>
          <a:chExt cx="0" cy="0"/>
        </a:xfrm>
      </p:grpSpPr>
      <p:sp>
        <p:nvSpPr>
          <p:cNvPr id="18326" name="Google Shape;18326;p659"/>
          <p:cNvSpPr txBox="1"/>
          <p:nvPr/>
        </p:nvSpPr>
        <p:spPr>
          <a:xfrm>
            <a:off x="700600" y="462000"/>
            <a:ext cx="3300000" cy="398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SSRIs</a:t>
            </a:r>
            <a:endParaRPr sz="1900" b="1"/>
          </a:p>
          <a:p>
            <a:pPr marL="914400" lvl="0" indent="-349250" algn="l" rtl="0">
              <a:spcBef>
                <a:spcPts val="0"/>
              </a:spcBef>
              <a:spcAft>
                <a:spcPts val="0"/>
              </a:spcAft>
              <a:buSzPts val="1900"/>
              <a:buAutoNum type="arabicPeriod"/>
            </a:pPr>
            <a:r>
              <a:rPr lang="en" sz="1900" b="1"/>
              <a:t>escitalopram</a:t>
            </a:r>
            <a:endParaRPr sz="1900" b="1"/>
          </a:p>
          <a:p>
            <a:pPr marL="914400" lvl="0" indent="-349250" algn="l" rtl="0">
              <a:spcBef>
                <a:spcPts val="0"/>
              </a:spcBef>
              <a:spcAft>
                <a:spcPts val="0"/>
              </a:spcAft>
              <a:buSzPts val="1900"/>
              <a:buAutoNum type="arabicPeriod"/>
            </a:pPr>
            <a:r>
              <a:rPr lang="en" sz="1900" b="1"/>
              <a:t>citalopram</a:t>
            </a:r>
            <a:endParaRPr sz="1900" b="1"/>
          </a:p>
          <a:p>
            <a:pPr marL="914400" lvl="0" indent="-349250" algn="l" rtl="0">
              <a:spcBef>
                <a:spcPts val="0"/>
              </a:spcBef>
              <a:spcAft>
                <a:spcPts val="0"/>
              </a:spcAft>
              <a:buSzPts val="1900"/>
              <a:buAutoNum type="arabicPeriod"/>
            </a:pPr>
            <a:r>
              <a:rPr lang="en" sz="1900" b="1"/>
              <a:t>fluoxetine</a:t>
            </a:r>
            <a:endParaRPr sz="1900" b="1"/>
          </a:p>
          <a:p>
            <a:pPr marL="914400" lvl="0" indent="-349250" algn="l" rtl="0">
              <a:spcBef>
                <a:spcPts val="0"/>
              </a:spcBef>
              <a:spcAft>
                <a:spcPts val="0"/>
              </a:spcAft>
              <a:buSzPts val="1900"/>
              <a:buAutoNum type="arabicPeriod"/>
            </a:pPr>
            <a:r>
              <a:rPr lang="en" sz="1900" b="1"/>
              <a:t>sertraline</a:t>
            </a:r>
            <a:endParaRPr sz="1900" b="1"/>
          </a:p>
          <a:p>
            <a:pPr marL="914400" lvl="0" indent="-349250" algn="l" rtl="0">
              <a:spcBef>
                <a:spcPts val="0"/>
              </a:spcBef>
              <a:spcAft>
                <a:spcPts val="0"/>
              </a:spcAft>
              <a:buSzPts val="1900"/>
              <a:buAutoNum type="arabicPeriod"/>
            </a:pPr>
            <a:r>
              <a:rPr lang="en" sz="1900" b="1"/>
              <a:t>paroxetine</a:t>
            </a:r>
            <a:endParaRPr sz="1900" b="1"/>
          </a:p>
          <a:p>
            <a:pPr marL="914400" lvl="0" indent="-349250" algn="l" rtl="0">
              <a:spcBef>
                <a:spcPts val="0"/>
              </a:spcBef>
              <a:spcAft>
                <a:spcPts val="0"/>
              </a:spcAft>
              <a:buSzPts val="1900"/>
              <a:buAutoNum type="arabicPeriod"/>
            </a:pPr>
            <a:r>
              <a:rPr lang="en" sz="1900" b="1"/>
              <a:t>fluvoxamine</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SNRIs</a:t>
            </a:r>
            <a:endParaRPr sz="1900" b="1"/>
          </a:p>
          <a:p>
            <a:pPr marL="914400" lvl="0" indent="-349250" algn="l" rtl="0">
              <a:spcBef>
                <a:spcPts val="0"/>
              </a:spcBef>
              <a:spcAft>
                <a:spcPts val="0"/>
              </a:spcAft>
              <a:buSzPts val="1900"/>
              <a:buAutoNum type="arabicPeriod"/>
            </a:pPr>
            <a:r>
              <a:rPr lang="en" sz="1900" b="1"/>
              <a:t>venlafaxine</a:t>
            </a:r>
            <a:endParaRPr sz="1900" b="1"/>
          </a:p>
          <a:p>
            <a:pPr marL="914400" lvl="0" indent="-349250" algn="l" rtl="0">
              <a:spcBef>
                <a:spcPts val="0"/>
              </a:spcBef>
              <a:spcAft>
                <a:spcPts val="0"/>
              </a:spcAft>
              <a:buSzPts val="1900"/>
              <a:buAutoNum type="arabicPeriod"/>
            </a:pPr>
            <a:r>
              <a:rPr lang="en" sz="1900" b="1"/>
              <a:t>desvenlafaxine</a:t>
            </a:r>
            <a:endParaRPr sz="1900" b="1"/>
          </a:p>
          <a:p>
            <a:pPr marL="914400" lvl="0" indent="-349250" algn="l" rtl="0">
              <a:spcBef>
                <a:spcPts val="0"/>
              </a:spcBef>
              <a:spcAft>
                <a:spcPts val="0"/>
              </a:spcAft>
              <a:buSzPts val="1900"/>
              <a:buAutoNum type="arabicPeriod"/>
            </a:pPr>
            <a:r>
              <a:rPr lang="en" sz="1900" b="1"/>
              <a:t>duloxetine</a:t>
            </a:r>
            <a:endParaRPr sz="1900" b="1"/>
          </a:p>
          <a:p>
            <a:pPr marL="914400" lvl="0" indent="-349250" algn="l" rtl="0">
              <a:spcBef>
                <a:spcPts val="0"/>
              </a:spcBef>
              <a:spcAft>
                <a:spcPts val="0"/>
              </a:spcAft>
              <a:buSzPts val="1900"/>
              <a:buAutoNum type="arabicPeriod"/>
            </a:pPr>
            <a:r>
              <a:rPr lang="en" sz="1900" b="1"/>
              <a:t>levomilnacipran</a:t>
            </a:r>
            <a:endParaRPr sz="1900" b="1"/>
          </a:p>
        </p:txBody>
      </p:sp>
      <p:sp>
        <p:nvSpPr>
          <p:cNvPr id="18327" name="Google Shape;18327;p659"/>
          <p:cNvSpPr txBox="1"/>
          <p:nvPr/>
        </p:nvSpPr>
        <p:spPr>
          <a:xfrm>
            <a:off x="4748725" y="462000"/>
            <a:ext cx="3300000" cy="281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NDRI</a:t>
            </a:r>
            <a:endParaRPr sz="1900" b="1"/>
          </a:p>
          <a:p>
            <a:pPr marL="914400" lvl="0" indent="-349250" algn="l" rtl="0">
              <a:spcBef>
                <a:spcPts val="0"/>
              </a:spcBef>
              <a:spcAft>
                <a:spcPts val="0"/>
              </a:spcAft>
              <a:buSzPts val="1900"/>
              <a:buAutoNum type="arabicPeriod"/>
            </a:pPr>
            <a:r>
              <a:rPr lang="en" sz="1900" b="1"/>
              <a:t>bupropion</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TCAs</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MAOIs</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Atypical antidepressants</a:t>
            </a:r>
            <a:endParaRPr sz="1900" b="1"/>
          </a:p>
          <a:p>
            <a:pPr marL="914400" lvl="0" indent="-349250" algn="l" rtl="0">
              <a:spcBef>
                <a:spcPts val="0"/>
              </a:spcBef>
              <a:spcAft>
                <a:spcPts val="0"/>
              </a:spcAft>
              <a:buSzPts val="1900"/>
              <a:buAutoNum type="arabicPeriod"/>
            </a:pPr>
            <a:r>
              <a:rPr lang="en" sz="1900" b="1"/>
              <a:t>mirtazapine</a:t>
            </a:r>
            <a:endParaRPr sz="1900" b="1"/>
          </a:p>
        </p:txBody>
      </p:sp>
      <p:pic>
        <p:nvPicPr>
          <p:cNvPr id="18328" name="Google Shape;18328;p659" descr="Resultado de imagen para tricycle png"/>
          <p:cNvPicPr preferRelativeResize="0"/>
          <p:nvPr/>
        </p:nvPicPr>
        <p:blipFill rotWithShape="1">
          <a:blip r:embed="rId3">
            <a:alphaModFix/>
          </a:blip>
          <a:srcRect/>
          <a:stretch/>
        </p:blipFill>
        <p:spPr>
          <a:xfrm>
            <a:off x="5573675" y="1257475"/>
            <a:ext cx="569175" cy="569200"/>
          </a:xfrm>
          <a:prstGeom prst="rect">
            <a:avLst/>
          </a:prstGeom>
          <a:noFill/>
          <a:ln>
            <a:noFill/>
          </a:ln>
        </p:spPr>
      </p:pic>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Shape 18332"/>
        <p:cNvGrpSpPr/>
        <p:nvPr/>
      </p:nvGrpSpPr>
      <p:grpSpPr>
        <a:xfrm>
          <a:off x="0" y="0"/>
          <a:ext cx="0" cy="0"/>
          <a:chOff x="0" y="0"/>
          <a:chExt cx="0" cy="0"/>
        </a:xfrm>
      </p:grpSpPr>
      <p:sp>
        <p:nvSpPr>
          <p:cNvPr id="18333" name="Google Shape;18333;p660"/>
          <p:cNvSpPr txBox="1"/>
          <p:nvPr/>
        </p:nvSpPr>
        <p:spPr>
          <a:xfrm>
            <a:off x="7543795" y="0"/>
            <a:ext cx="21126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r>
              <a:rPr lang="en" sz="1600">
                <a:solidFill>
                  <a:schemeClr val="dk1"/>
                </a:solidFill>
              </a:rPr>
              <a:t>#128</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1996</a:t>
            </a:r>
            <a:endParaRPr sz="16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$9–$52</a:t>
            </a:r>
            <a:endParaRPr sz="1600">
              <a:solidFill>
                <a:schemeClr val="dk1"/>
              </a:solidFill>
            </a:endParaRPr>
          </a:p>
          <a:p>
            <a:pPr marL="0" marR="0" lvl="0" indent="0" algn="l" rtl="0">
              <a:lnSpc>
                <a:spcPct val="100000"/>
              </a:lnSpc>
              <a:spcBef>
                <a:spcPts val="0"/>
              </a:spcBef>
              <a:spcAft>
                <a:spcPts val="0"/>
              </a:spcAft>
              <a:buClr>
                <a:srgbClr val="000000"/>
              </a:buClr>
              <a:buSzPts val="800"/>
              <a:buFont typeface="Arial"/>
              <a:buNone/>
            </a:pPr>
            <a:endParaRPr sz="1600"/>
          </a:p>
        </p:txBody>
      </p:sp>
      <p:sp>
        <p:nvSpPr>
          <p:cNvPr id="18334" name="Google Shape;18334;p660"/>
          <p:cNvSpPr txBox="1"/>
          <p:nvPr/>
        </p:nvSpPr>
        <p:spPr>
          <a:xfrm>
            <a:off x="8375398" y="3517100"/>
            <a:ext cx="21741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r>
              <a:rPr lang="en" sz="1600">
                <a:solidFill>
                  <a:schemeClr val="dk1"/>
                </a:solidFill>
              </a:rPr>
              <a:t>7.5</a:t>
            </a:r>
            <a:endParaRPr sz="2200">
              <a:solidFill>
                <a:schemeClr val="dk1"/>
              </a:solidFill>
            </a:endParaRPr>
          </a:p>
          <a:p>
            <a:pPr marL="0" lvl="0" indent="0" algn="l" rtl="0">
              <a:spcBef>
                <a:spcPts val="0"/>
              </a:spcBef>
              <a:spcAft>
                <a:spcPts val="0"/>
              </a:spcAft>
              <a:buClr>
                <a:schemeClr val="dk1"/>
              </a:buClr>
              <a:buSzPts val="800"/>
              <a:buFont typeface="Arial"/>
              <a:buNone/>
            </a:pPr>
            <a:r>
              <a:rPr lang="en" sz="1600" u="sng">
                <a:solidFill>
                  <a:schemeClr val="dk1"/>
                </a:solidFill>
              </a:rPr>
              <a:t>15</a:t>
            </a:r>
            <a:endParaRPr sz="22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30</a:t>
            </a:r>
            <a:endParaRPr sz="22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45</a:t>
            </a:r>
            <a:endParaRPr sz="2200">
              <a:solidFill>
                <a:schemeClr val="dk1"/>
              </a:solidFill>
            </a:endParaRPr>
          </a:p>
          <a:p>
            <a:pPr marL="0" lvl="0" indent="0" algn="l" rtl="0">
              <a:spcBef>
                <a:spcPts val="0"/>
              </a:spcBef>
              <a:spcAft>
                <a:spcPts val="0"/>
              </a:spcAft>
              <a:buClr>
                <a:schemeClr val="dk1"/>
              </a:buClr>
              <a:buSzPts val="600"/>
              <a:buFont typeface="Arial"/>
              <a:buNone/>
            </a:pPr>
            <a:r>
              <a:rPr lang="en">
                <a:solidFill>
                  <a:schemeClr val="dk1"/>
                </a:solidFill>
              </a:rPr>
              <a:t>mg</a:t>
            </a:r>
            <a:endParaRPr>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2400"/>
          </a:p>
        </p:txBody>
      </p:sp>
      <p:cxnSp>
        <p:nvCxnSpPr>
          <p:cNvPr id="18335" name="Google Shape;18335;p660"/>
          <p:cNvCxnSpPr/>
          <p:nvPr/>
        </p:nvCxnSpPr>
        <p:spPr>
          <a:xfrm>
            <a:off x="7343875" y="1200"/>
            <a:ext cx="0" cy="5141100"/>
          </a:xfrm>
          <a:prstGeom prst="straightConnector1">
            <a:avLst/>
          </a:prstGeom>
          <a:noFill/>
          <a:ln w="9525" cap="flat" cmpd="sng">
            <a:solidFill>
              <a:schemeClr val="dk2"/>
            </a:solidFill>
            <a:prstDash val="solid"/>
            <a:round/>
            <a:headEnd type="none" w="med" len="med"/>
            <a:tailEnd type="none" w="med" len="med"/>
          </a:ln>
        </p:spPr>
      </p:cxnSp>
      <p:sp>
        <p:nvSpPr>
          <p:cNvPr id="18336" name="Google Shape;18336;p660"/>
          <p:cNvSpPr txBox="1"/>
          <p:nvPr/>
        </p:nvSpPr>
        <p:spPr>
          <a:xfrm>
            <a:off x="19050" y="-38275"/>
            <a:ext cx="3381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Mirtazapine (REMERON)</a:t>
            </a:r>
            <a:endParaRPr sz="1800">
              <a:solidFill>
                <a:schemeClr val="dk1"/>
              </a:solidFill>
            </a:endParaRPr>
          </a:p>
          <a:p>
            <a:pPr marL="0" lvl="0" indent="0" algn="l" rtl="0">
              <a:spcBef>
                <a:spcPts val="0"/>
              </a:spcBef>
              <a:spcAft>
                <a:spcPts val="0"/>
              </a:spcAft>
              <a:buClr>
                <a:schemeClr val="dk1"/>
              </a:buClr>
              <a:buSzPts val="1400"/>
              <a:buFont typeface="Arial"/>
              <a:buNone/>
            </a:pPr>
            <a:endParaRPr sz="500">
              <a:solidFill>
                <a:schemeClr val="dk1"/>
              </a:solidFill>
            </a:endParaRPr>
          </a:p>
          <a:p>
            <a:pPr marL="0" lvl="0" indent="0" algn="l" rtl="0">
              <a:lnSpc>
                <a:spcPct val="115000"/>
              </a:lnSpc>
              <a:spcBef>
                <a:spcPts val="0"/>
              </a:spcBef>
              <a:spcAft>
                <a:spcPts val="0"/>
              </a:spcAft>
              <a:buClr>
                <a:schemeClr val="dk1"/>
              </a:buClr>
              <a:buSzPts val="900"/>
              <a:buFont typeface="Arial"/>
              <a:buNone/>
            </a:pPr>
            <a:r>
              <a:rPr lang="en" sz="1300">
                <a:solidFill>
                  <a:schemeClr val="dk1"/>
                </a:solidFill>
              </a:rPr>
              <a:t>mir TAZ ah peen / rim er ON</a:t>
            </a:r>
            <a:endParaRPr sz="18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500">
                <a:solidFill>
                  <a:schemeClr val="dk1"/>
                </a:solidFill>
              </a:rPr>
              <a:t>“Mr Taz zapping (R.E.M.-a’roni)”</a:t>
            </a:r>
            <a:endParaRPr sz="2200"/>
          </a:p>
        </p:txBody>
      </p:sp>
      <p:sp>
        <p:nvSpPr>
          <p:cNvPr id="18337" name="Google Shape;18337;p660"/>
          <p:cNvSpPr txBox="1"/>
          <p:nvPr/>
        </p:nvSpPr>
        <p:spPr>
          <a:xfrm>
            <a:off x="28575" y="1028525"/>
            <a:ext cx="33081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a:solidFill>
                  <a:schemeClr val="dk1"/>
                </a:solidFill>
              </a:rPr>
              <a:t>❖ Noradrenergic and Specific</a:t>
            </a:r>
            <a:endParaRPr sz="2000">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Serotonergic Antidepressant  </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(NaSSA) </a:t>
            </a:r>
            <a:endParaRPr sz="2000">
              <a:solidFill>
                <a:schemeClr val="dk1"/>
              </a:solidFill>
            </a:endParaRPr>
          </a:p>
          <a:p>
            <a:pPr marL="0" lvl="0" indent="0" algn="l" rtl="0">
              <a:spcBef>
                <a:spcPts val="0"/>
              </a:spcBef>
              <a:spcAft>
                <a:spcPts val="0"/>
              </a:spcAft>
              <a:buClr>
                <a:schemeClr val="dk1"/>
              </a:buClr>
              <a:buFont typeface="Arial"/>
              <a:buNone/>
            </a:pPr>
            <a:r>
              <a:rPr lang="en" sz="1300">
                <a:solidFill>
                  <a:schemeClr val="dk1"/>
                </a:solidFill>
              </a:rPr>
              <a:t>     – Alpha-2 antagonist</a:t>
            </a:r>
            <a:endParaRPr sz="2000">
              <a:solidFill>
                <a:schemeClr val="dk1"/>
              </a:solidFill>
            </a:endParaRPr>
          </a:p>
          <a:p>
            <a:pPr marL="0" lvl="0" indent="0" algn="l" rtl="0">
              <a:spcBef>
                <a:spcPts val="0"/>
              </a:spcBef>
              <a:spcAft>
                <a:spcPts val="0"/>
              </a:spcAft>
              <a:buClr>
                <a:schemeClr val="dk1"/>
              </a:buClr>
              <a:buFont typeface="Arial"/>
              <a:buNone/>
            </a:pPr>
            <a:r>
              <a:rPr lang="en" sz="1300">
                <a:solidFill>
                  <a:schemeClr val="dk1"/>
                </a:solidFill>
              </a:rPr>
              <a:t>     – 5-HT</a:t>
            </a:r>
            <a:r>
              <a:rPr lang="en" sz="1300" baseline="-25000">
                <a:solidFill>
                  <a:schemeClr val="dk1"/>
                </a:solidFill>
              </a:rPr>
              <a:t>2</a:t>
            </a:r>
            <a:r>
              <a:rPr lang="en" sz="1300">
                <a:solidFill>
                  <a:schemeClr val="dk1"/>
                </a:solidFill>
              </a:rPr>
              <a:t> antagonist </a:t>
            </a:r>
            <a:endParaRPr sz="2000">
              <a:solidFill>
                <a:schemeClr val="dk1"/>
              </a:solidFill>
            </a:endParaRPr>
          </a:p>
          <a:p>
            <a:pPr marL="0" lvl="0" indent="0" algn="l" rtl="0">
              <a:spcBef>
                <a:spcPts val="0"/>
              </a:spcBef>
              <a:spcAft>
                <a:spcPts val="0"/>
              </a:spcAft>
              <a:buClr>
                <a:schemeClr val="dk1"/>
              </a:buClr>
              <a:buFont typeface="Arial"/>
              <a:buNone/>
            </a:pPr>
            <a:r>
              <a:rPr lang="en" sz="1300">
                <a:solidFill>
                  <a:schemeClr val="dk1"/>
                </a:solidFill>
              </a:rPr>
              <a:t>     – 5-HT</a:t>
            </a:r>
            <a:r>
              <a:rPr lang="en" sz="1300" baseline="-25000">
                <a:solidFill>
                  <a:schemeClr val="dk1"/>
                </a:solidFill>
              </a:rPr>
              <a:t>3</a:t>
            </a:r>
            <a:r>
              <a:rPr lang="en" sz="1300">
                <a:solidFill>
                  <a:schemeClr val="dk1"/>
                </a:solidFill>
              </a:rPr>
              <a:t> antagonist</a:t>
            </a:r>
            <a:endParaRPr sz="2000"/>
          </a:p>
        </p:txBody>
      </p:sp>
      <p:pic>
        <p:nvPicPr>
          <p:cNvPr id="18338" name="Google Shape;18338;p660" descr="clipped result image"/>
          <p:cNvPicPr preferRelativeResize="0"/>
          <p:nvPr/>
        </p:nvPicPr>
        <p:blipFill>
          <a:blip r:embed="rId3">
            <a:alphaModFix/>
          </a:blip>
          <a:stretch>
            <a:fillRect/>
          </a:stretch>
        </p:blipFill>
        <p:spPr>
          <a:xfrm rot="876842">
            <a:off x="7798735" y="2734936"/>
            <a:ext cx="915811" cy="588733"/>
          </a:xfrm>
          <a:prstGeom prst="rect">
            <a:avLst/>
          </a:prstGeom>
          <a:noFill/>
          <a:ln>
            <a:noFill/>
          </a:ln>
        </p:spPr>
      </p:pic>
      <p:sp>
        <p:nvSpPr>
          <p:cNvPr id="18339" name="Google Shape;18339;p660"/>
          <p:cNvSpPr txBox="1"/>
          <p:nvPr/>
        </p:nvSpPr>
        <p:spPr>
          <a:xfrm>
            <a:off x="7883201" y="2808835"/>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1600"/>
              <a:t>NaSSA</a:t>
            </a:r>
            <a:endParaRPr sz="1600"/>
          </a:p>
        </p:txBody>
      </p:sp>
      <p:pic>
        <p:nvPicPr>
          <p:cNvPr id="18340" name="Google Shape;18340;p660" descr="A close up of a logo&#10;&#10;Description automatically generated"/>
          <p:cNvPicPr preferRelativeResize="0"/>
          <p:nvPr/>
        </p:nvPicPr>
        <p:blipFill rotWithShape="1">
          <a:blip r:embed="rId4">
            <a:alphaModFix/>
          </a:blip>
          <a:srcRect/>
          <a:stretch/>
        </p:blipFill>
        <p:spPr>
          <a:xfrm>
            <a:off x="3809934" y="649474"/>
            <a:ext cx="3165490" cy="3507174"/>
          </a:xfrm>
          <a:prstGeom prst="rect">
            <a:avLst/>
          </a:prstGeom>
          <a:noFill/>
          <a:ln>
            <a:noFill/>
          </a:ln>
        </p:spPr>
      </p:pic>
      <p:pic>
        <p:nvPicPr>
          <p:cNvPr id="18341" name="Google Shape;18341;p660"/>
          <p:cNvPicPr preferRelativeResize="0"/>
          <p:nvPr/>
        </p:nvPicPr>
        <p:blipFill rotWithShape="1">
          <a:blip r:embed="rId5">
            <a:alphaModFix/>
          </a:blip>
          <a:srcRect/>
          <a:stretch/>
        </p:blipFill>
        <p:spPr>
          <a:xfrm>
            <a:off x="5107833" y="87126"/>
            <a:ext cx="1093890" cy="543057"/>
          </a:xfrm>
          <a:prstGeom prst="rect">
            <a:avLst/>
          </a:prstGeom>
          <a:noFill/>
          <a:ln>
            <a:noFill/>
          </a:ln>
        </p:spPr>
      </p:pic>
      <p:pic>
        <p:nvPicPr>
          <p:cNvPr id="18342" name="Google Shape;18342;p660"/>
          <p:cNvPicPr preferRelativeResize="0"/>
          <p:nvPr/>
        </p:nvPicPr>
        <p:blipFill rotWithShape="1">
          <a:blip r:embed="rId6">
            <a:alphaModFix/>
          </a:blip>
          <a:srcRect/>
          <a:stretch/>
        </p:blipFill>
        <p:spPr>
          <a:xfrm>
            <a:off x="5060676" y="245443"/>
            <a:ext cx="1144476" cy="1041083"/>
          </a:xfrm>
          <a:prstGeom prst="rect">
            <a:avLst/>
          </a:prstGeom>
          <a:noFill/>
          <a:ln>
            <a:noFill/>
          </a:ln>
        </p:spPr>
      </p:pic>
      <p:sp>
        <p:nvSpPr>
          <p:cNvPr id="18343" name="Google Shape;18343;p660"/>
          <p:cNvSpPr txBox="1"/>
          <p:nvPr/>
        </p:nvSpPr>
        <p:spPr>
          <a:xfrm>
            <a:off x="3476850" y="2726150"/>
            <a:ext cx="1306500" cy="79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b="0" i="0" u="none" strike="noStrike" cap="none">
                <a:solidFill>
                  <a:srgbClr val="000000"/>
                </a:solidFill>
                <a:latin typeface="Arial"/>
                <a:ea typeface="Arial"/>
                <a:cs typeface="Arial"/>
                <a:sym typeface="Arial"/>
              </a:rPr>
              <a:t>Taz is too depressed to sleep or eat</a:t>
            </a:r>
            <a:endParaRPr b="0" i="0" u="none" strike="noStrike" cap="none">
              <a:solidFill>
                <a:srgbClr val="000000"/>
              </a:solidFill>
              <a:latin typeface="Arial"/>
              <a:ea typeface="Arial"/>
              <a:cs typeface="Arial"/>
              <a:sym typeface="Arial"/>
            </a:endParaRPr>
          </a:p>
        </p:txBody>
      </p:sp>
      <p:pic>
        <p:nvPicPr>
          <p:cNvPr id="18344" name="Google Shape;18344;p660" descr="Resultado de imagen para nasa logo png"/>
          <p:cNvPicPr preferRelativeResize="0"/>
          <p:nvPr/>
        </p:nvPicPr>
        <p:blipFill rotWithShape="1">
          <a:blip r:embed="rId7">
            <a:alphaModFix/>
          </a:blip>
          <a:srcRect/>
          <a:stretch/>
        </p:blipFill>
        <p:spPr>
          <a:xfrm>
            <a:off x="4833617" y="2023671"/>
            <a:ext cx="1902533" cy="951270"/>
          </a:xfrm>
          <a:prstGeom prst="rect">
            <a:avLst/>
          </a:prstGeom>
          <a:noFill/>
          <a:ln>
            <a:noFill/>
          </a:ln>
        </p:spPr>
      </p:pic>
      <p:sp>
        <p:nvSpPr>
          <p:cNvPr id="18345" name="Google Shape;18345;p660"/>
          <p:cNvSpPr/>
          <p:nvPr/>
        </p:nvSpPr>
        <p:spPr>
          <a:xfrm>
            <a:off x="124700" y="2703875"/>
            <a:ext cx="2991600" cy="2351100"/>
          </a:xfrm>
          <a:prstGeom prst="rect">
            <a:avLst/>
          </a:prstGeom>
          <a:solidFill>
            <a:srgbClr val="FFFFFF"/>
          </a:solidFill>
          <a:ln w="9525" cap="flat" cmpd="sng">
            <a:solidFill>
              <a:srgbClr val="FFFFFF"/>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346" name="Google Shape;18346;p660" descr="Resultado de imagen para macaroni and cheese"/>
          <p:cNvPicPr preferRelativeResize="0"/>
          <p:nvPr/>
        </p:nvPicPr>
        <p:blipFill rotWithShape="1">
          <a:blip r:embed="rId8">
            <a:alphaModFix/>
          </a:blip>
          <a:srcRect l="3973" t="4893" r="9266" b="8496"/>
          <a:stretch/>
        </p:blipFill>
        <p:spPr>
          <a:xfrm>
            <a:off x="258671" y="2866613"/>
            <a:ext cx="2631882" cy="1604850"/>
          </a:xfrm>
          <a:prstGeom prst="rect">
            <a:avLst/>
          </a:prstGeom>
          <a:noFill/>
          <a:ln>
            <a:noFill/>
          </a:ln>
        </p:spPr>
      </p:pic>
      <p:sp>
        <p:nvSpPr>
          <p:cNvPr id="18347" name="Google Shape;18347;p660"/>
          <p:cNvSpPr txBox="1"/>
          <p:nvPr/>
        </p:nvSpPr>
        <p:spPr>
          <a:xfrm>
            <a:off x="574200" y="4496250"/>
            <a:ext cx="2271300" cy="4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Eating and sleeping well on Remeron</a:t>
            </a:r>
            <a:endParaRPr b="0" i="0" u="none" strike="noStrike" cap="none">
              <a:solidFill>
                <a:srgbClr val="000000"/>
              </a:solidFill>
              <a:latin typeface="Arial"/>
              <a:ea typeface="Arial"/>
              <a:cs typeface="Arial"/>
              <a:sym typeface="Arial"/>
            </a:endParaRPr>
          </a:p>
        </p:txBody>
      </p:sp>
      <p:sp>
        <p:nvSpPr>
          <p:cNvPr id="18348" name="Google Shape;18348;p660"/>
          <p:cNvSpPr txBox="1"/>
          <p:nvPr/>
        </p:nvSpPr>
        <p:spPr>
          <a:xfrm>
            <a:off x="939513" y="3952253"/>
            <a:ext cx="1536600" cy="4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500" b="1" i="0" u="none" strike="noStrike" cap="none">
                <a:solidFill>
                  <a:srgbClr val="FFFFFF"/>
                </a:solidFill>
                <a:latin typeface="Arial"/>
                <a:ea typeface="Arial"/>
                <a:cs typeface="Arial"/>
                <a:sym typeface="Arial"/>
              </a:rPr>
              <a:t>R.E.M.-a’roni</a:t>
            </a:r>
            <a:endParaRPr b="1" i="0" u="none" strike="noStrike" cap="none">
              <a:solidFill>
                <a:srgbClr val="FFFFFF"/>
              </a:solidFill>
              <a:latin typeface="Arial"/>
              <a:ea typeface="Arial"/>
              <a:cs typeface="Arial"/>
              <a:sym typeface="Arial"/>
            </a:endParaRPr>
          </a:p>
        </p:txBody>
      </p:sp>
      <p:pic>
        <p:nvPicPr>
          <p:cNvPr id="18349" name="Google Shape;18349;p660"/>
          <p:cNvPicPr preferRelativeResize="0"/>
          <p:nvPr/>
        </p:nvPicPr>
        <p:blipFill rotWithShape="1">
          <a:blip r:embed="rId9">
            <a:alphaModFix/>
          </a:blip>
          <a:srcRect/>
          <a:stretch/>
        </p:blipFill>
        <p:spPr>
          <a:xfrm>
            <a:off x="802849" y="2922668"/>
            <a:ext cx="1526691" cy="920383"/>
          </a:xfrm>
          <a:prstGeom prst="rect">
            <a:avLst/>
          </a:prstGeom>
          <a:noFill/>
          <a:ln>
            <a:noFill/>
          </a:ln>
        </p:spPr>
      </p:pic>
      <p:pic>
        <p:nvPicPr>
          <p:cNvPr id="18350" name="Google Shape;18350;p660" descr="Resultado de imagen para nasa logo png"/>
          <p:cNvPicPr preferRelativeResize="0"/>
          <p:nvPr/>
        </p:nvPicPr>
        <p:blipFill rotWithShape="1">
          <a:blip r:embed="rId7">
            <a:alphaModFix/>
          </a:blip>
          <a:srcRect/>
          <a:stretch/>
        </p:blipFill>
        <p:spPr>
          <a:xfrm>
            <a:off x="1074169" y="3393243"/>
            <a:ext cx="703225" cy="351613"/>
          </a:xfrm>
          <a:prstGeom prst="rect">
            <a:avLst/>
          </a:prstGeom>
          <a:noFill/>
          <a:ln>
            <a:noFill/>
          </a:ln>
        </p:spPr>
      </p:pic>
      <p:pic>
        <p:nvPicPr>
          <p:cNvPr id="18351" name="Google Shape;18351;p660" descr="Mirtazapine.svg"/>
          <p:cNvPicPr preferRelativeResize="0"/>
          <p:nvPr/>
        </p:nvPicPr>
        <p:blipFill rotWithShape="1">
          <a:blip r:embed="rId10">
            <a:alphaModFix/>
          </a:blip>
          <a:srcRect/>
          <a:stretch/>
        </p:blipFill>
        <p:spPr>
          <a:xfrm>
            <a:off x="7575426" y="1164250"/>
            <a:ext cx="1269200" cy="1145912"/>
          </a:xfrm>
          <a:prstGeom prst="rect">
            <a:avLst/>
          </a:prstGeom>
          <a:noFill/>
          <a:ln>
            <a:noFill/>
          </a:ln>
        </p:spPr>
      </p:pic>
      <p:pic>
        <p:nvPicPr>
          <p:cNvPr id="18352" name="Google Shape;18352;p660" descr="clipped result image"/>
          <p:cNvPicPr preferRelativeResize="0"/>
          <p:nvPr/>
        </p:nvPicPr>
        <p:blipFill rotWithShape="1">
          <a:blip r:embed="rId11">
            <a:alphaModFix/>
          </a:blip>
          <a:srcRect/>
          <a:stretch/>
        </p:blipFill>
        <p:spPr>
          <a:xfrm rot="10800000">
            <a:off x="7788525" y="3822475"/>
            <a:ext cx="474750" cy="708375"/>
          </a:xfrm>
          <a:prstGeom prst="rect">
            <a:avLst/>
          </a:prstGeom>
          <a:noFill/>
          <a:ln>
            <a:noFill/>
          </a:ln>
          <a:effectLst>
            <a:outerShdw blurRad="28575" dist="9525" dir="5400000" algn="bl" rotWithShape="0">
              <a:srgbClr val="000000">
                <a:alpha val="29000"/>
              </a:srgbClr>
            </a:outerShdw>
          </a:effectLst>
        </p:spPr>
      </p:pic>
      <p:pic>
        <p:nvPicPr>
          <p:cNvPr id="18353" name="Google Shape;18353;p660"/>
          <p:cNvPicPr preferRelativeResize="0"/>
          <p:nvPr/>
        </p:nvPicPr>
        <p:blipFill rotWithShape="1">
          <a:blip r:embed="rId5">
            <a:alphaModFix/>
          </a:blip>
          <a:srcRect/>
          <a:stretch/>
        </p:blipFill>
        <p:spPr>
          <a:xfrm>
            <a:off x="4993488" y="-37163"/>
            <a:ext cx="1322550" cy="656584"/>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1019" name="Google Shape;1019;p76"/>
          <p:cNvSpPr txBox="1"/>
          <p:nvPr/>
        </p:nvSpPr>
        <p:spPr>
          <a:xfrm>
            <a:off x="193175" y="93025"/>
            <a:ext cx="8346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The Five Targets of Psychotropic Drugs</a:t>
            </a:r>
            <a:endParaRPr sz="1600" b="1"/>
          </a:p>
        </p:txBody>
      </p:sp>
      <p:pic>
        <p:nvPicPr>
          <p:cNvPr id="1020" name="Google Shape;1020;p76"/>
          <p:cNvPicPr preferRelativeResize="0"/>
          <p:nvPr/>
        </p:nvPicPr>
        <p:blipFill rotWithShape="1">
          <a:blip r:embed="rId3">
            <a:alphaModFix/>
          </a:blip>
          <a:srcRect b="45622"/>
          <a:stretch/>
        </p:blipFill>
        <p:spPr>
          <a:xfrm>
            <a:off x="331300" y="2413200"/>
            <a:ext cx="2771750" cy="615600"/>
          </a:xfrm>
          <a:prstGeom prst="rect">
            <a:avLst/>
          </a:prstGeom>
          <a:noFill/>
          <a:ln>
            <a:noFill/>
          </a:ln>
        </p:spPr>
      </p:pic>
      <p:pic>
        <p:nvPicPr>
          <p:cNvPr id="1021" name="Google Shape;1021;p76"/>
          <p:cNvPicPr preferRelativeResize="0"/>
          <p:nvPr/>
        </p:nvPicPr>
        <p:blipFill rotWithShape="1">
          <a:blip r:embed="rId4">
            <a:alphaModFix/>
          </a:blip>
          <a:srcRect b="30113"/>
          <a:stretch/>
        </p:blipFill>
        <p:spPr>
          <a:xfrm>
            <a:off x="394700" y="711200"/>
            <a:ext cx="2421405" cy="1286650"/>
          </a:xfrm>
          <a:prstGeom prst="rect">
            <a:avLst/>
          </a:prstGeom>
          <a:noFill/>
          <a:ln>
            <a:noFill/>
          </a:ln>
        </p:spPr>
      </p:pic>
      <p:pic>
        <p:nvPicPr>
          <p:cNvPr id="1022" name="Google Shape;1022;p76"/>
          <p:cNvPicPr preferRelativeResize="0"/>
          <p:nvPr/>
        </p:nvPicPr>
        <p:blipFill>
          <a:blip r:embed="rId5">
            <a:alphaModFix/>
          </a:blip>
          <a:stretch>
            <a:fillRect/>
          </a:stretch>
        </p:blipFill>
        <p:spPr>
          <a:xfrm>
            <a:off x="505981" y="3472880"/>
            <a:ext cx="950937" cy="1262512"/>
          </a:xfrm>
          <a:prstGeom prst="rect">
            <a:avLst/>
          </a:prstGeom>
          <a:noFill/>
          <a:ln>
            <a:noFill/>
          </a:ln>
        </p:spPr>
      </p:pic>
      <p:pic>
        <p:nvPicPr>
          <p:cNvPr id="1023" name="Google Shape;1023;p76"/>
          <p:cNvPicPr preferRelativeResize="0"/>
          <p:nvPr/>
        </p:nvPicPr>
        <p:blipFill>
          <a:blip r:embed="rId6">
            <a:alphaModFix/>
          </a:blip>
          <a:stretch>
            <a:fillRect/>
          </a:stretch>
        </p:blipFill>
        <p:spPr>
          <a:xfrm>
            <a:off x="6201166" y="912191"/>
            <a:ext cx="880400" cy="980725"/>
          </a:xfrm>
          <a:prstGeom prst="rect">
            <a:avLst/>
          </a:prstGeom>
          <a:noFill/>
          <a:ln>
            <a:noFill/>
          </a:ln>
        </p:spPr>
      </p:pic>
      <p:sp>
        <p:nvSpPr>
          <p:cNvPr id="1024" name="Google Shape;1024;p76"/>
          <p:cNvSpPr txBox="1"/>
          <p:nvPr/>
        </p:nvSpPr>
        <p:spPr>
          <a:xfrm>
            <a:off x="3157650" y="2342050"/>
            <a:ext cx="1677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Transporter</a:t>
            </a:r>
            <a:endParaRPr/>
          </a:p>
        </p:txBody>
      </p:sp>
      <p:sp>
        <p:nvSpPr>
          <p:cNvPr id="1025" name="Google Shape;1025;p76"/>
          <p:cNvSpPr txBox="1"/>
          <p:nvPr/>
        </p:nvSpPr>
        <p:spPr>
          <a:xfrm>
            <a:off x="3018475" y="846213"/>
            <a:ext cx="17184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G-protein linked receptor</a:t>
            </a:r>
            <a:endParaRPr b="1"/>
          </a:p>
          <a:p>
            <a:pPr marL="0" lvl="0" indent="0" algn="ctr" rtl="0">
              <a:spcBef>
                <a:spcPts val="0"/>
              </a:spcBef>
              <a:spcAft>
                <a:spcPts val="0"/>
              </a:spcAft>
              <a:buNone/>
            </a:pPr>
            <a:endParaRPr/>
          </a:p>
        </p:txBody>
      </p:sp>
      <p:sp>
        <p:nvSpPr>
          <p:cNvPr id="1026" name="Google Shape;1026;p76"/>
          <p:cNvSpPr txBox="1"/>
          <p:nvPr/>
        </p:nvSpPr>
        <p:spPr>
          <a:xfrm>
            <a:off x="1562850" y="3622475"/>
            <a:ext cx="15948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Ligand-gated ion channel</a:t>
            </a:r>
            <a:endParaRPr b="1"/>
          </a:p>
          <a:p>
            <a:pPr marL="0" lvl="0" indent="0" algn="ctr" rtl="0">
              <a:spcBef>
                <a:spcPts val="0"/>
              </a:spcBef>
              <a:spcAft>
                <a:spcPts val="0"/>
              </a:spcAft>
              <a:buNone/>
            </a:pPr>
            <a:endParaRPr/>
          </a:p>
        </p:txBody>
      </p:sp>
      <p:sp>
        <p:nvSpPr>
          <p:cNvPr id="1027" name="Google Shape;1027;p76"/>
          <p:cNvSpPr txBox="1"/>
          <p:nvPr/>
        </p:nvSpPr>
        <p:spPr>
          <a:xfrm>
            <a:off x="3157650" y="2585275"/>
            <a:ext cx="420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00"/>
                </a:solidFill>
              </a:rPr>
              <a:t>(reuptake inhibitors)</a:t>
            </a:r>
            <a:endParaRPr>
              <a:solidFill>
                <a:srgbClr val="FF0000"/>
              </a:solidFill>
            </a:endParaRPr>
          </a:p>
        </p:txBody>
      </p:sp>
      <p:sp>
        <p:nvSpPr>
          <p:cNvPr id="1028" name="Google Shape;1028;p76"/>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Shape 18357"/>
        <p:cNvGrpSpPr/>
        <p:nvPr/>
      </p:nvGrpSpPr>
      <p:grpSpPr>
        <a:xfrm>
          <a:off x="0" y="0"/>
          <a:ext cx="0" cy="0"/>
          <a:chOff x="0" y="0"/>
          <a:chExt cx="0" cy="0"/>
        </a:xfrm>
      </p:grpSpPr>
      <p:sp>
        <p:nvSpPr>
          <p:cNvPr id="18358" name="Google Shape;18358;p661"/>
          <p:cNvSpPr txBox="1"/>
          <p:nvPr/>
        </p:nvSpPr>
        <p:spPr>
          <a:xfrm>
            <a:off x="447425" y="150300"/>
            <a:ext cx="78099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Mirtazapine: Noradrenergic and specific serotonergic antidepressant (NaSSA)</a:t>
            </a:r>
            <a:endParaRPr sz="1500" b="1"/>
          </a:p>
          <a:p>
            <a:pPr marL="0" lvl="0" indent="0" algn="l" rtl="0">
              <a:spcBef>
                <a:spcPts val="0"/>
              </a:spcBef>
              <a:spcAft>
                <a:spcPts val="0"/>
              </a:spcAft>
              <a:buNone/>
            </a:pPr>
            <a:r>
              <a:rPr lang="en" sz="1500" b="1"/>
              <a:t> </a:t>
            </a:r>
            <a:endParaRPr sz="1500" b="1"/>
          </a:p>
        </p:txBody>
      </p:sp>
      <p:grpSp>
        <p:nvGrpSpPr>
          <p:cNvPr id="18359" name="Google Shape;18359;p661"/>
          <p:cNvGrpSpPr/>
          <p:nvPr/>
        </p:nvGrpSpPr>
        <p:grpSpPr>
          <a:xfrm>
            <a:off x="3243806" y="1188932"/>
            <a:ext cx="3522286" cy="3566046"/>
            <a:chOff x="2634206" y="1188932"/>
            <a:chExt cx="3522286" cy="3566046"/>
          </a:xfrm>
        </p:grpSpPr>
        <p:grpSp>
          <p:nvGrpSpPr>
            <p:cNvPr id="18360" name="Google Shape;18360;p661"/>
            <p:cNvGrpSpPr/>
            <p:nvPr/>
          </p:nvGrpSpPr>
          <p:grpSpPr>
            <a:xfrm>
              <a:off x="2634206" y="1188932"/>
              <a:ext cx="3522286" cy="3566046"/>
              <a:chOff x="2929900" y="1862025"/>
              <a:chExt cx="3118999" cy="3157749"/>
            </a:xfrm>
          </p:grpSpPr>
          <p:grpSp>
            <p:nvGrpSpPr>
              <p:cNvPr id="18361" name="Google Shape;18361;p661"/>
              <p:cNvGrpSpPr/>
              <p:nvPr/>
            </p:nvGrpSpPr>
            <p:grpSpPr>
              <a:xfrm>
                <a:off x="2929900" y="1862025"/>
                <a:ext cx="3118999" cy="3157749"/>
                <a:chOff x="2929900" y="1862025"/>
                <a:chExt cx="3118999" cy="3157749"/>
              </a:xfrm>
            </p:grpSpPr>
            <p:pic>
              <p:nvPicPr>
                <p:cNvPr id="18362" name="Google Shape;18362;p661"/>
                <p:cNvPicPr preferRelativeResize="0"/>
                <p:nvPr/>
              </p:nvPicPr>
              <p:blipFill>
                <a:blip r:embed="rId3">
                  <a:alphaModFix/>
                </a:blip>
                <a:stretch>
                  <a:fillRect/>
                </a:stretch>
              </p:blipFill>
              <p:spPr>
                <a:xfrm>
                  <a:off x="2929900" y="1862025"/>
                  <a:ext cx="3118999" cy="3157749"/>
                </a:xfrm>
                <a:prstGeom prst="rect">
                  <a:avLst/>
                </a:prstGeom>
                <a:noFill/>
                <a:ln>
                  <a:noFill/>
                </a:ln>
              </p:spPr>
            </p:pic>
            <p:pic>
              <p:nvPicPr>
                <p:cNvPr id="18363" name="Google Shape;18363;p661"/>
                <p:cNvPicPr preferRelativeResize="0"/>
                <p:nvPr/>
              </p:nvPicPr>
              <p:blipFill>
                <a:blip r:embed="rId4">
                  <a:alphaModFix/>
                </a:blip>
                <a:stretch>
                  <a:fillRect/>
                </a:stretch>
              </p:blipFill>
              <p:spPr>
                <a:xfrm>
                  <a:off x="3726075" y="2571750"/>
                  <a:ext cx="1989000" cy="1895700"/>
                </a:xfrm>
                <a:prstGeom prst="ellipse">
                  <a:avLst/>
                </a:prstGeom>
                <a:noFill/>
                <a:ln>
                  <a:noFill/>
                </a:ln>
              </p:spPr>
            </p:pic>
          </p:grpSp>
          <p:sp>
            <p:nvSpPr>
              <p:cNvPr id="18364" name="Google Shape;18364;p661"/>
              <p:cNvSpPr txBox="1"/>
              <p:nvPr/>
            </p:nvSpPr>
            <p:spPr>
              <a:xfrm rot="24406">
                <a:off x="3840762" y="3233612"/>
                <a:ext cx="1774845" cy="46531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mirtazapine</a:t>
                </a:r>
                <a:endParaRPr sz="1600" b="1"/>
              </a:p>
              <a:p>
                <a:pPr marL="0" marR="0" lvl="0" indent="0" algn="ctr" rtl="0">
                  <a:lnSpc>
                    <a:spcPct val="100000"/>
                  </a:lnSpc>
                  <a:spcBef>
                    <a:spcPts val="0"/>
                  </a:spcBef>
                  <a:spcAft>
                    <a:spcPts val="0"/>
                  </a:spcAft>
                  <a:buClr>
                    <a:srgbClr val="000000"/>
                  </a:buClr>
                  <a:buSzPts val="800"/>
                  <a:buFont typeface="Arial"/>
                  <a:buNone/>
                </a:pPr>
                <a:r>
                  <a:rPr lang="en" sz="1600" b="1"/>
                  <a:t>REMERON</a:t>
                </a:r>
                <a:endParaRPr sz="1600" b="1"/>
              </a:p>
            </p:txBody>
          </p:sp>
        </p:grpSp>
        <p:grpSp>
          <p:nvGrpSpPr>
            <p:cNvPr id="18365" name="Google Shape;18365;p661"/>
            <p:cNvGrpSpPr/>
            <p:nvPr/>
          </p:nvGrpSpPr>
          <p:grpSpPr>
            <a:xfrm>
              <a:off x="4447400" y="2278000"/>
              <a:ext cx="408300" cy="183625"/>
              <a:chOff x="1167350" y="1102900"/>
              <a:chExt cx="408300" cy="183625"/>
            </a:xfrm>
          </p:grpSpPr>
          <p:cxnSp>
            <p:nvCxnSpPr>
              <p:cNvPr id="18366" name="Google Shape;18366;p661"/>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367" name="Google Shape;18367;p661"/>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368" name="Google Shape;18368;p661"/>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8369" name="Google Shape;18369;p661"/>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370" name="Google Shape;18370;p661"/>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8371" name="Google Shape;18371;p661"/>
          <p:cNvSpPr txBox="1"/>
          <p:nvPr/>
        </p:nvSpPr>
        <p:spPr>
          <a:xfrm>
            <a:off x="490400" y="542425"/>
            <a:ext cx="2635500" cy="774600"/>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SzPts val="1500"/>
              <a:buChar char="●"/>
            </a:pPr>
            <a:endParaRPr sz="1500" b="1"/>
          </a:p>
          <a:p>
            <a:pPr marL="0" lvl="0" indent="0" algn="l" rtl="0">
              <a:spcBef>
                <a:spcPts val="1000"/>
              </a:spcBef>
              <a:spcAft>
                <a:spcPts val="1000"/>
              </a:spcAft>
              <a:buNone/>
            </a:pPr>
            <a:r>
              <a:rPr lang="en" sz="1500" b="1"/>
              <a:t> </a:t>
            </a:r>
            <a:endParaRPr sz="1500" b="1"/>
          </a:p>
        </p:txBody>
      </p:sp>
      <p:pic>
        <p:nvPicPr>
          <p:cNvPr id="18372" name="Google Shape;18372;p661" descr="A close up of a logo&#10;&#10;Description automatically generated"/>
          <p:cNvPicPr preferRelativeResize="0"/>
          <p:nvPr/>
        </p:nvPicPr>
        <p:blipFill rotWithShape="1">
          <a:blip r:embed="rId5">
            <a:alphaModFix/>
          </a:blip>
          <a:srcRect/>
          <a:stretch/>
        </p:blipFill>
        <p:spPr>
          <a:xfrm>
            <a:off x="7869151" y="226775"/>
            <a:ext cx="984017" cy="1090252"/>
          </a:xfrm>
          <a:prstGeom prst="rect">
            <a:avLst/>
          </a:prstGeom>
          <a:noFill/>
          <a:ln>
            <a:noFill/>
          </a:ln>
        </p:spPr>
      </p:pic>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Shape 18376"/>
        <p:cNvGrpSpPr/>
        <p:nvPr/>
      </p:nvGrpSpPr>
      <p:grpSpPr>
        <a:xfrm>
          <a:off x="0" y="0"/>
          <a:ext cx="0" cy="0"/>
          <a:chOff x="0" y="0"/>
          <a:chExt cx="0" cy="0"/>
        </a:xfrm>
      </p:grpSpPr>
      <p:sp>
        <p:nvSpPr>
          <p:cNvPr id="18377" name="Google Shape;18377;p662"/>
          <p:cNvSpPr txBox="1"/>
          <p:nvPr/>
        </p:nvSpPr>
        <p:spPr>
          <a:xfrm>
            <a:off x="447425" y="150300"/>
            <a:ext cx="78099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Mirtazapine: Noradrenergic and specific serotonergic antidepressant (NaSSA)</a:t>
            </a:r>
            <a:endParaRPr sz="1500" b="1"/>
          </a:p>
          <a:p>
            <a:pPr marL="0" lvl="0" indent="0" algn="l" rtl="0">
              <a:spcBef>
                <a:spcPts val="0"/>
              </a:spcBef>
              <a:spcAft>
                <a:spcPts val="0"/>
              </a:spcAft>
              <a:buNone/>
            </a:pPr>
            <a:r>
              <a:rPr lang="en" sz="1500" b="1"/>
              <a:t> </a:t>
            </a:r>
            <a:endParaRPr sz="1500" b="1"/>
          </a:p>
        </p:txBody>
      </p:sp>
      <p:grpSp>
        <p:nvGrpSpPr>
          <p:cNvPr id="18378" name="Google Shape;18378;p662"/>
          <p:cNvGrpSpPr/>
          <p:nvPr/>
        </p:nvGrpSpPr>
        <p:grpSpPr>
          <a:xfrm>
            <a:off x="3243806" y="1188932"/>
            <a:ext cx="3522286" cy="3566046"/>
            <a:chOff x="2634206" y="1188932"/>
            <a:chExt cx="3522286" cy="3566046"/>
          </a:xfrm>
        </p:grpSpPr>
        <p:grpSp>
          <p:nvGrpSpPr>
            <p:cNvPr id="18379" name="Google Shape;18379;p662"/>
            <p:cNvGrpSpPr/>
            <p:nvPr/>
          </p:nvGrpSpPr>
          <p:grpSpPr>
            <a:xfrm>
              <a:off x="2634206" y="1188932"/>
              <a:ext cx="3522286" cy="3566046"/>
              <a:chOff x="2929900" y="1862025"/>
              <a:chExt cx="3118999" cy="3157749"/>
            </a:xfrm>
          </p:grpSpPr>
          <p:grpSp>
            <p:nvGrpSpPr>
              <p:cNvPr id="18380" name="Google Shape;18380;p662"/>
              <p:cNvGrpSpPr/>
              <p:nvPr/>
            </p:nvGrpSpPr>
            <p:grpSpPr>
              <a:xfrm>
                <a:off x="2929900" y="1862025"/>
                <a:ext cx="3118999" cy="3157749"/>
                <a:chOff x="2929900" y="1862025"/>
                <a:chExt cx="3118999" cy="3157749"/>
              </a:xfrm>
            </p:grpSpPr>
            <p:pic>
              <p:nvPicPr>
                <p:cNvPr id="18381" name="Google Shape;18381;p662"/>
                <p:cNvPicPr preferRelativeResize="0"/>
                <p:nvPr/>
              </p:nvPicPr>
              <p:blipFill>
                <a:blip r:embed="rId3">
                  <a:alphaModFix/>
                </a:blip>
                <a:stretch>
                  <a:fillRect/>
                </a:stretch>
              </p:blipFill>
              <p:spPr>
                <a:xfrm>
                  <a:off x="2929900" y="1862025"/>
                  <a:ext cx="3118999" cy="3157749"/>
                </a:xfrm>
                <a:prstGeom prst="rect">
                  <a:avLst/>
                </a:prstGeom>
                <a:noFill/>
                <a:ln>
                  <a:noFill/>
                </a:ln>
              </p:spPr>
            </p:pic>
            <p:pic>
              <p:nvPicPr>
                <p:cNvPr id="18382" name="Google Shape;18382;p662"/>
                <p:cNvPicPr preferRelativeResize="0"/>
                <p:nvPr/>
              </p:nvPicPr>
              <p:blipFill>
                <a:blip r:embed="rId4">
                  <a:alphaModFix/>
                </a:blip>
                <a:stretch>
                  <a:fillRect/>
                </a:stretch>
              </p:blipFill>
              <p:spPr>
                <a:xfrm>
                  <a:off x="3726075" y="2571750"/>
                  <a:ext cx="1989000" cy="1895700"/>
                </a:xfrm>
                <a:prstGeom prst="ellipse">
                  <a:avLst/>
                </a:prstGeom>
                <a:noFill/>
                <a:ln>
                  <a:noFill/>
                </a:ln>
              </p:spPr>
            </p:pic>
          </p:grpSp>
          <p:sp>
            <p:nvSpPr>
              <p:cNvPr id="18383" name="Google Shape;18383;p662"/>
              <p:cNvSpPr txBox="1"/>
              <p:nvPr/>
            </p:nvSpPr>
            <p:spPr>
              <a:xfrm rot="24406">
                <a:off x="3840762" y="3233612"/>
                <a:ext cx="1774845" cy="46531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mirtazapine</a:t>
                </a:r>
                <a:endParaRPr sz="1600" b="1"/>
              </a:p>
              <a:p>
                <a:pPr marL="0" marR="0" lvl="0" indent="0" algn="ctr" rtl="0">
                  <a:lnSpc>
                    <a:spcPct val="100000"/>
                  </a:lnSpc>
                  <a:spcBef>
                    <a:spcPts val="0"/>
                  </a:spcBef>
                  <a:spcAft>
                    <a:spcPts val="0"/>
                  </a:spcAft>
                  <a:buClr>
                    <a:srgbClr val="000000"/>
                  </a:buClr>
                  <a:buSzPts val="800"/>
                  <a:buFont typeface="Arial"/>
                  <a:buNone/>
                </a:pPr>
                <a:r>
                  <a:rPr lang="en" sz="1600" b="1"/>
                  <a:t>REMERON</a:t>
                </a:r>
                <a:endParaRPr sz="1600" b="1"/>
              </a:p>
            </p:txBody>
          </p:sp>
        </p:grpSp>
        <p:grpSp>
          <p:nvGrpSpPr>
            <p:cNvPr id="18384" name="Google Shape;18384;p662"/>
            <p:cNvGrpSpPr/>
            <p:nvPr/>
          </p:nvGrpSpPr>
          <p:grpSpPr>
            <a:xfrm>
              <a:off x="4447400" y="2278000"/>
              <a:ext cx="408300" cy="183625"/>
              <a:chOff x="1167350" y="1102900"/>
              <a:chExt cx="408300" cy="183625"/>
            </a:xfrm>
          </p:grpSpPr>
          <p:cxnSp>
            <p:nvCxnSpPr>
              <p:cNvPr id="18385" name="Google Shape;18385;p662"/>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386" name="Google Shape;18386;p662"/>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387" name="Google Shape;18387;p662"/>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8388" name="Google Shape;18388;p662"/>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389" name="Google Shape;18389;p662"/>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8390" name="Google Shape;18390;p662"/>
          <p:cNvSpPr txBox="1"/>
          <p:nvPr/>
        </p:nvSpPr>
        <p:spPr>
          <a:xfrm>
            <a:off x="490400" y="542425"/>
            <a:ext cx="2635500" cy="1826400"/>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SzPts val="1500"/>
              <a:buChar char="●"/>
            </a:pPr>
            <a:r>
              <a:rPr lang="en" sz="1500" b="1"/>
              <a:t>First line for severe melancholic depression (or venlafaxine)</a:t>
            </a:r>
            <a:endParaRPr sz="1500" b="1"/>
          </a:p>
          <a:p>
            <a:pPr marL="457200" lvl="0" indent="-323850" algn="l" rtl="0">
              <a:spcBef>
                <a:spcPts val="1000"/>
              </a:spcBef>
              <a:spcAft>
                <a:spcPts val="0"/>
              </a:spcAft>
              <a:buSzPts val="1500"/>
              <a:buChar char="●"/>
            </a:pPr>
            <a:endParaRPr sz="1500" b="1"/>
          </a:p>
          <a:p>
            <a:pPr marL="0" lvl="0" indent="0" algn="l" rtl="0">
              <a:spcBef>
                <a:spcPts val="1000"/>
              </a:spcBef>
              <a:spcAft>
                <a:spcPts val="1000"/>
              </a:spcAft>
              <a:buNone/>
            </a:pPr>
            <a:r>
              <a:rPr lang="en" sz="1500" b="1"/>
              <a:t> </a:t>
            </a:r>
            <a:endParaRPr sz="1500" b="1"/>
          </a:p>
        </p:txBody>
      </p:sp>
      <p:pic>
        <p:nvPicPr>
          <p:cNvPr id="18391" name="Google Shape;18391;p662" descr="A close up of a logo&#10;&#10;Description automatically generated"/>
          <p:cNvPicPr preferRelativeResize="0"/>
          <p:nvPr/>
        </p:nvPicPr>
        <p:blipFill rotWithShape="1">
          <a:blip r:embed="rId5">
            <a:alphaModFix/>
          </a:blip>
          <a:srcRect/>
          <a:stretch/>
        </p:blipFill>
        <p:spPr>
          <a:xfrm>
            <a:off x="7869151" y="226775"/>
            <a:ext cx="984017" cy="1090252"/>
          </a:xfrm>
          <a:prstGeom prst="rect">
            <a:avLst/>
          </a:prstGeom>
          <a:noFill/>
          <a:ln>
            <a:noFill/>
          </a:ln>
        </p:spPr>
      </p:pic>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Shape 18395"/>
        <p:cNvGrpSpPr/>
        <p:nvPr/>
      </p:nvGrpSpPr>
      <p:grpSpPr>
        <a:xfrm>
          <a:off x="0" y="0"/>
          <a:ext cx="0" cy="0"/>
          <a:chOff x="0" y="0"/>
          <a:chExt cx="0" cy="0"/>
        </a:xfrm>
      </p:grpSpPr>
      <p:sp>
        <p:nvSpPr>
          <p:cNvPr id="18396" name="Google Shape;18396;p663"/>
          <p:cNvSpPr txBox="1"/>
          <p:nvPr/>
        </p:nvSpPr>
        <p:spPr>
          <a:xfrm>
            <a:off x="447425" y="150300"/>
            <a:ext cx="78099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Mirtazapine: Noradrenergic and specific serotonergic antidepressant (NaSSA)</a:t>
            </a:r>
            <a:endParaRPr sz="1500" b="1"/>
          </a:p>
          <a:p>
            <a:pPr marL="0" lvl="0" indent="0" algn="l" rtl="0">
              <a:spcBef>
                <a:spcPts val="0"/>
              </a:spcBef>
              <a:spcAft>
                <a:spcPts val="0"/>
              </a:spcAft>
              <a:buNone/>
            </a:pPr>
            <a:r>
              <a:rPr lang="en" sz="1500" b="1"/>
              <a:t> </a:t>
            </a:r>
            <a:endParaRPr sz="1500" b="1"/>
          </a:p>
        </p:txBody>
      </p:sp>
      <p:grpSp>
        <p:nvGrpSpPr>
          <p:cNvPr id="18397" name="Google Shape;18397;p663"/>
          <p:cNvGrpSpPr/>
          <p:nvPr/>
        </p:nvGrpSpPr>
        <p:grpSpPr>
          <a:xfrm>
            <a:off x="3243806" y="1188932"/>
            <a:ext cx="3522286" cy="3566046"/>
            <a:chOff x="2634206" y="1188932"/>
            <a:chExt cx="3522286" cy="3566046"/>
          </a:xfrm>
        </p:grpSpPr>
        <p:grpSp>
          <p:nvGrpSpPr>
            <p:cNvPr id="18398" name="Google Shape;18398;p663"/>
            <p:cNvGrpSpPr/>
            <p:nvPr/>
          </p:nvGrpSpPr>
          <p:grpSpPr>
            <a:xfrm>
              <a:off x="2634206" y="1188932"/>
              <a:ext cx="3522286" cy="3566046"/>
              <a:chOff x="2929900" y="1862025"/>
              <a:chExt cx="3118999" cy="3157749"/>
            </a:xfrm>
          </p:grpSpPr>
          <p:grpSp>
            <p:nvGrpSpPr>
              <p:cNvPr id="18399" name="Google Shape;18399;p663"/>
              <p:cNvGrpSpPr/>
              <p:nvPr/>
            </p:nvGrpSpPr>
            <p:grpSpPr>
              <a:xfrm>
                <a:off x="2929900" y="1862025"/>
                <a:ext cx="3118999" cy="3157749"/>
                <a:chOff x="2929900" y="1862025"/>
                <a:chExt cx="3118999" cy="3157749"/>
              </a:xfrm>
            </p:grpSpPr>
            <p:pic>
              <p:nvPicPr>
                <p:cNvPr id="18400" name="Google Shape;18400;p663"/>
                <p:cNvPicPr preferRelativeResize="0"/>
                <p:nvPr/>
              </p:nvPicPr>
              <p:blipFill>
                <a:blip r:embed="rId3">
                  <a:alphaModFix/>
                </a:blip>
                <a:stretch>
                  <a:fillRect/>
                </a:stretch>
              </p:blipFill>
              <p:spPr>
                <a:xfrm>
                  <a:off x="2929900" y="1862025"/>
                  <a:ext cx="3118999" cy="3157749"/>
                </a:xfrm>
                <a:prstGeom prst="rect">
                  <a:avLst/>
                </a:prstGeom>
                <a:noFill/>
                <a:ln>
                  <a:noFill/>
                </a:ln>
              </p:spPr>
            </p:pic>
            <p:pic>
              <p:nvPicPr>
                <p:cNvPr id="18401" name="Google Shape;18401;p663"/>
                <p:cNvPicPr preferRelativeResize="0"/>
                <p:nvPr/>
              </p:nvPicPr>
              <p:blipFill>
                <a:blip r:embed="rId4">
                  <a:alphaModFix/>
                </a:blip>
                <a:stretch>
                  <a:fillRect/>
                </a:stretch>
              </p:blipFill>
              <p:spPr>
                <a:xfrm>
                  <a:off x="3726075" y="2571750"/>
                  <a:ext cx="1989000" cy="1895700"/>
                </a:xfrm>
                <a:prstGeom prst="ellipse">
                  <a:avLst/>
                </a:prstGeom>
                <a:noFill/>
                <a:ln>
                  <a:noFill/>
                </a:ln>
              </p:spPr>
            </p:pic>
          </p:grpSp>
          <p:sp>
            <p:nvSpPr>
              <p:cNvPr id="18402" name="Google Shape;18402;p663"/>
              <p:cNvSpPr txBox="1"/>
              <p:nvPr/>
            </p:nvSpPr>
            <p:spPr>
              <a:xfrm rot="24406">
                <a:off x="3840762" y="3233612"/>
                <a:ext cx="1774845" cy="46531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mirtazapine</a:t>
                </a:r>
                <a:endParaRPr sz="1600" b="1"/>
              </a:p>
              <a:p>
                <a:pPr marL="0" marR="0" lvl="0" indent="0" algn="ctr" rtl="0">
                  <a:lnSpc>
                    <a:spcPct val="100000"/>
                  </a:lnSpc>
                  <a:spcBef>
                    <a:spcPts val="0"/>
                  </a:spcBef>
                  <a:spcAft>
                    <a:spcPts val="0"/>
                  </a:spcAft>
                  <a:buClr>
                    <a:srgbClr val="000000"/>
                  </a:buClr>
                  <a:buSzPts val="800"/>
                  <a:buFont typeface="Arial"/>
                  <a:buNone/>
                </a:pPr>
                <a:r>
                  <a:rPr lang="en" sz="1600" b="1"/>
                  <a:t>REMERON</a:t>
                </a:r>
                <a:endParaRPr sz="1600" b="1"/>
              </a:p>
            </p:txBody>
          </p:sp>
        </p:grpSp>
        <p:grpSp>
          <p:nvGrpSpPr>
            <p:cNvPr id="18403" name="Google Shape;18403;p663"/>
            <p:cNvGrpSpPr/>
            <p:nvPr/>
          </p:nvGrpSpPr>
          <p:grpSpPr>
            <a:xfrm>
              <a:off x="4447400" y="2278000"/>
              <a:ext cx="408300" cy="183625"/>
              <a:chOff x="1167350" y="1102900"/>
              <a:chExt cx="408300" cy="183625"/>
            </a:xfrm>
          </p:grpSpPr>
          <p:cxnSp>
            <p:nvCxnSpPr>
              <p:cNvPr id="18404" name="Google Shape;18404;p663"/>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405" name="Google Shape;18405;p663"/>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406" name="Google Shape;18406;p663"/>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8407" name="Google Shape;18407;p663"/>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408" name="Google Shape;18408;p663"/>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8409" name="Google Shape;18409;p663"/>
          <p:cNvSpPr txBox="1"/>
          <p:nvPr/>
        </p:nvSpPr>
        <p:spPr>
          <a:xfrm>
            <a:off x="490400" y="542425"/>
            <a:ext cx="2635500" cy="2416500"/>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SzPts val="1500"/>
              <a:buChar char="●"/>
            </a:pPr>
            <a:r>
              <a:rPr lang="en" sz="1500" b="1"/>
              <a:t>First line for severe melancholic depression (or venlafaxine)</a:t>
            </a:r>
            <a:endParaRPr sz="1500" b="1"/>
          </a:p>
          <a:p>
            <a:pPr marL="457200" lvl="0" indent="-323850" algn="l" rtl="0">
              <a:spcBef>
                <a:spcPts val="1000"/>
              </a:spcBef>
              <a:spcAft>
                <a:spcPts val="0"/>
              </a:spcAft>
              <a:buSzPts val="1500"/>
              <a:buChar char="●"/>
            </a:pPr>
            <a:r>
              <a:rPr lang="en" sz="1500" b="1"/>
              <a:t>Works faster than others</a:t>
            </a:r>
            <a:endParaRPr sz="1500" b="1"/>
          </a:p>
          <a:p>
            <a:pPr marL="457200" lvl="0" indent="-323850" algn="l" rtl="0">
              <a:spcBef>
                <a:spcPts val="1000"/>
              </a:spcBef>
              <a:spcAft>
                <a:spcPts val="0"/>
              </a:spcAft>
              <a:buSzPts val="1500"/>
              <a:buChar char="●"/>
            </a:pPr>
            <a:endParaRPr sz="1500" b="1"/>
          </a:p>
          <a:p>
            <a:pPr marL="0" lvl="0" indent="0" algn="l" rtl="0">
              <a:spcBef>
                <a:spcPts val="1000"/>
              </a:spcBef>
              <a:spcAft>
                <a:spcPts val="1000"/>
              </a:spcAft>
              <a:buNone/>
            </a:pPr>
            <a:r>
              <a:rPr lang="en" sz="1500" b="1"/>
              <a:t> </a:t>
            </a:r>
            <a:endParaRPr sz="1500" b="1"/>
          </a:p>
        </p:txBody>
      </p:sp>
      <p:pic>
        <p:nvPicPr>
          <p:cNvPr id="18410" name="Google Shape;18410;p663" descr="A close up of a logo&#10;&#10;Description automatically generated"/>
          <p:cNvPicPr preferRelativeResize="0"/>
          <p:nvPr/>
        </p:nvPicPr>
        <p:blipFill rotWithShape="1">
          <a:blip r:embed="rId5">
            <a:alphaModFix/>
          </a:blip>
          <a:srcRect/>
          <a:stretch/>
        </p:blipFill>
        <p:spPr>
          <a:xfrm>
            <a:off x="7869151" y="226775"/>
            <a:ext cx="984017" cy="1090252"/>
          </a:xfrm>
          <a:prstGeom prst="rect">
            <a:avLst/>
          </a:prstGeom>
          <a:noFill/>
          <a:ln>
            <a:noFill/>
          </a:ln>
        </p:spPr>
      </p:pic>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Shape 18414"/>
        <p:cNvGrpSpPr/>
        <p:nvPr/>
      </p:nvGrpSpPr>
      <p:grpSpPr>
        <a:xfrm>
          <a:off x="0" y="0"/>
          <a:ext cx="0" cy="0"/>
          <a:chOff x="0" y="0"/>
          <a:chExt cx="0" cy="0"/>
        </a:xfrm>
      </p:grpSpPr>
      <p:sp>
        <p:nvSpPr>
          <p:cNvPr id="18415" name="Google Shape;18415;p664"/>
          <p:cNvSpPr txBox="1"/>
          <p:nvPr/>
        </p:nvSpPr>
        <p:spPr>
          <a:xfrm>
            <a:off x="447425" y="150300"/>
            <a:ext cx="78099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Mirtazapine: Noradrenergic and specific serotonergic antidepressant (NaSSA)</a:t>
            </a:r>
            <a:endParaRPr sz="1500" b="1"/>
          </a:p>
          <a:p>
            <a:pPr marL="0" lvl="0" indent="0" algn="l" rtl="0">
              <a:spcBef>
                <a:spcPts val="0"/>
              </a:spcBef>
              <a:spcAft>
                <a:spcPts val="0"/>
              </a:spcAft>
              <a:buNone/>
            </a:pPr>
            <a:r>
              <a:rPr lang="en" sz="1500" b="1"/>
              <a:t> </a:t>
            </a:r>
            <a:endParaRPr sz="1500" b="1"/>
          </a:p>
        </p:txBody>
      </p:sp>
      <p:grpSp>
        <p:nvGrpSpPr>
          <p:cNvPr id="18416" name="Google Shape;18416;p664"/>
          <p:cNvGrpSpPr/>
          <p:nvPr/>
        </p:nvGrpSpPr>
        <p:grpSpPr>
          <a:xfrm>
            <a:off x="3243806" y="1188932"/>
            <a:ext cx="3522286" cy="3566046"/>
            <a:chOff x="2634206" y="1188932"/>
            <a:chExt cx="3522286" cy="3566046"/>
          </a:xfrm>
        </p:grpSpPr>
        <p:grpSp>
          <p:nvGrpSpPr>
            <p:cNvPr id="18417" name="Google Shape;18417;p664"/>
            <p:cNvGrpSpPr/>
            <p:nvPr/>
          </p:nvGrpSpPr>
          <p:grpSpPr>
            <a:xfrm>
              <a:off x="2634206" y="1188932"/>
              <a:ext cx="3522286" cy="3566046"/>
              <a:chOff x="2929900" y="1862025"/>
              <a:chExt cx="3118999" cy="3157749"/>
            </a:xfrm>
          </p:grpSpPr>
          <p:grpSp>
            <p:nvGrpSpPr>
              <p:cNvPr id="18418" name="Google Shape;18418;p664"/>
              <p:cNvGrpSpPr/>
              <p:nvPr/>
            </p:nvGrpSpPr>
            <p:grpSpPr>
              <a:xfrm>
                <a:off x="2929900" y="1862025"/>
                <a:ext cx="3118999" cy="3157749"/>
                <a:chOff x="2929900" y="1862025"/>
                <a:chExt cx="3118999" cy="3157749"/>
              </a:xfrm>
            </p:grpSpPr>
            <p:pic>
              <p:nvPicPr>
                <p:cNvPr id="18419" name="Google Shape;18419;p664"/>
                <p:cNvPicPr preferRelativeResize="0"/>
                <p:nvPr/>
              </p:nvPicPr>
              <p:blipFill>
                <a:blip r:embed="rId3">
                  <a:alphaModFix/>
                </a:blip>
                <a:stretch>
                  <a:fillRect/>
                </a:stretch>
              </p:blipFill>
              <p:spPr>
                <a:xfrm>
                  <a:off x="2929900" y="1862025"/>
                  <a:ext cx="3118999" cy="3157749"/>
                </a:xfrm>
                <a:prstGeom prst="rect">
                  <a:avLst/>
                </a:prstGeom>
                <a:noFill/>
                <a:ln>
                  <a:noFill/>
                </a:ln>
              </p:spPr>
            </p:pic>
            <p:pic>
              <p:nvPicPr>
                <p:cNvPr id="18420" name="Google Shape;18420;p664"/>
                <p:cNvPicPr preferRelativeResize="0"/>
                <p:nvPr/>
              </p:nvPicPr>
              <p:blipFill>
                <a:blip r:embed="rId4">
                  <a:alphaModFix/>
                </a:blip>
                <a:stretch>
                  <a:fillRect/>
                </a:stretch>
              </p:blipFill>
              <p:spPr>
                <a:xfrm>
                  <a:off x="3726075" y="2571750"/>
                  <a:ext cx="1989000" cy="1895700"/>
                </a:xfrm>
                <a:prstGeom prst="ellipse">
                  <a:avLst/>
                </a:prstGeom>
                <a:noFill/>
                <a:ln>
                  <a:noFill/>
                </a:ln>
              </p:spPr>
            </p:pic>
          </p:grpSp>
          <p:sp>
            <p:nvSpPr>
              <p:cNvPr id="18421" name="Google Shape;18421;p664"/>
              <p:cNvSpPr txBox="1"/>
              <p:nvPr/>
            </p:nvSpPr>
            <p:spPr>
              <a:xfrm rot="24406">
                <a:off x="3840762" y="3233612"/>
                <a:ext cx="1774845" cy="46531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mirtazapine</a:t>
                </a:r>
                <a:endParaRPr sz="1600" b="1"/>
              </a:p>
              <a:p>
                <a:pPr marL="0" marR="0" lvl="0" indent="0" algn="ctr" rtl="0">
                  <a:lnSpc>
                    <a:spcPct val="100000"/>
                  </a:lnSpc>
                  <a:spcBef>
                    <a:spcPts val="0"/>
                  </a:spcBef>
                  <a:spcAft>
                    <a:spcPts val="0"/>
                  </a:spcAft>
                  <a:buClr>
                    <a:srgbClr val="000000"/>
                  </a:buClr>
                  <a:buSzPts val="800"/>
                  <a:buFont typeface="Arial"/>
                  <a:buNone/>
                </a:pPr>
                <a:r>
                  <a:rPr lang="en" sz="1600" b="1"/>
                  <a:t>REMERON</a:t>
                </a:r>
                <a:endParaRPr sz="1600" b="1"/>
              </a:p>
            </p:txBody>
          </p:sp>
        </p:grpSp>
        <p:grpSp>
          <p:nvGrpSpPr>
            <p:cNvPr id="18422" name="Google Shape;18422;p664"/>
            <p:cNvGrpSpPr/>
            <p:nvPr/>
          </p:nvGrpSpPr>
          <p:grpSpPr>
            <a:xfrm>
              <a:off x="4447400" y="2278000"/>
              <a:ext cx="408300" cy="183625"/>
              <a:chOff x="1167350" y="1102900"/>
              <a:chExt cx="408300" cy="183625"/>
            </a:xfrm>
          </p:grpSpPr>
          <p:cxnSp>
            <p:nvCxnSpPr>
              <p:cNvPr id="18423" name="Google Shape;18423;p664"/>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424" name="Google Shape;18424;p664"/>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425" name="Google Shape;18425;p664"/>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8426" name="Google Shape;18426;p664"/>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427" name="Google Shape;18427;p664"/>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8428" name="Google Shape;18428;p664"/>
          <p:cNvSpPr txBox="1"/>
          <p:nvPr/>
        </p:nvSpPr>
        <p:spPr>
          <a:xfrm>
            <a:off x="490400" y="542425"/>
            <a:ext cx="2635500" cy="2775600"/>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SzPts val="1500"/>
              <a:buChar char="●"/>
            </a:pPr>
            <a:r>
              <a:rPr lang="en" sz="1500" b="1"/>
              <a:t>First line for severe melancholic depression (or venlafaxine)</a:t>
            </a:r>
            <a:endParaRPr sz="1500" b="1"/>
          </a:p>
          <a:p>
            <a:pPr marL="457200" lvl="0" indent="-323850" algn="l" rtl="0">
              <a:spcBef>
                <a:spcPts val="1000"/>
              </a:spcBef>
              <a:spcAft>
                <a:spcPts val="0"/>
              </a:spcAft>
              <a:buSzPts val="1500"/>
              <a:buChar char="●"/>
            </a:pPr>
            <a:r>
              <a:rPr lang="en" sz="1500" b="1"/>
              <a:t>Works faster than others</a:t>
            </a:r>
            <a:endParaRPr sz="1500" b="1"/>
          </a:p>
          <a:p>
            <a:pPr marL="457200" lvl="0" indent="-323850" algn="l" rtl="0">
              <a:spcBef>
                <a:spcPts val="1000"/>
              </a:spcBef>
              <a:spcAft>
                <a:spcPts val="0"/>
              </a:spcAft>
              <a:buSzPts val="1500"/>
              <a:buChar char="●"/>
            </a:pPr>
            <a:r>
              <a:rPr lang="en" sz="1500" b="1"/>
              <a:t>Stimulates appetite</a:t>
            </a:r>
            <a:endParaRPr sz="1500" b="1"/>
          </a:p>
          <a:p>
            <a:pPr marL="457200" lvl="0" indent="-323850" algn="l" rtl="0">
              <a:spcBef>
                <a:spcPts val="1000"/>
              </a:spcBef>
              <a:spcAft>
                <a:spcPts val="0"/>
              </a:spcAft>
              <a:buSzPts val="1500"/>
              <a:buChar char="●"/>
            </a:pPr>
            <a:endParaRPr sz="1500" b="1"/>
          </a:p>
          <a:p>
            <a:pPr marL="0" lvl="0" indent="0" algn="l" rtl="0">
              <a:spcBef>
                <a:spcPts val="1000"/>
              </a:spcBef>
              <a:spcAft>
                <a:spcPts val="1000"/>
              </a:spcAft>
              <a:buNone/>
            </a:pPr>
            <a:r>
              <a:rPr lang="en" sz="1500" b="1"/>
              <a:t> </a:t>
            </a:r>
            <a:endParaRPr sz="1500" b="1"/>
          </a:p>
        </p:txBody>
      </p:sp>
      <p:pic>
        <p:nvPicPr>
          <p:cNvPr id="18429" name="Google Shape;18429;p664" descr="A close up of a logo&#10;&#10;Description automatically generated"/>
          <p:cNvPicPr preferRelativeResize="0"/>
          <p:nvPr/>
        </p:nvPicPr>
        <p:blipFill rotWithShape="1">
          <a:blip r:embed="rId5">
            <a:alphaModFix/>
          </a:blip>
          <a:srcRect/>
          <a:stretch/>
        </p:blipFill>
        <p:spPr>
          <a:xfrm>
            <a:off x="7869151" y="226775"/>
            <a:ext cx="984017" cy="1090252"/>
          </a:xfrm>
          <a:prstGeom prst="rect">
            <a:avLst/>
          </a:prstGeom>
          <a:noFill/>
          <a:ln>
            <a:noFill/>
          </a:ln>
        </p:spPr>
      </p:pic>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Shape 18433"/>
        <p:cNvGrpSpPr/>
        <p:nvPr/>
      </p:nvGrpSpPr>
      <p:grpSpPr>
        <a:xfrm>
          <a:off x="0" y="0"/>
          <a:ext cx="0" cy="0"/>
          <a:chOff x="0" y="0"/>
          <a:chExt cx="0" cy="0"/>
        </a:xfrm>
      </p:grpSpPr>
      <p:sp>
        <p:nvSpPr>
          <p:cNvPr id="18434" name="Google Shape;18434;p665"/>
          <p:cNvSpPr txBox="1"/>
          <p:nvPr/>
        </p:nvSpPr>
        <p:spPr>
          <a:xfrm>
            <a:off x="447425" y="150300"/>
            <a:ext cx="78099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Mirtazapine: Noradrenergic and specific serotonergic antidepressant (NaSSA)</a:t>
            </a:r>
            <a:endParaRPr sz="1500" b="1"/>
          </a:p>
          <a:p>
            <a:pPr marL="0" lvl="0" indent="0" algn="l" rtl="0">
              <a:spcBef>
                <a:spcPts val="0"/>
              </a:spcBef>
              <a:spcAft>
                <a:spcPts val="0"/>
              </a:spcAft>
              <a:buNone/>
            </a:pPr>
            <a:r>
              <a:rPr lang="en" sz="1500" b="1"/>
              <a:t> </a:t>
            </a:r>
            <a:endParaRPr sz="1500" b="1"/>
          </a:p>
        </p:txBody>
      </p:sp>
      <p:grpSp>
        <p:nvGrpSpPr>
          <p:cNvPr id="18435" name="Google Shape;18435;p665"/>
          <p:cNvGrpSpPr/>
          <p:nvPr/>
        </p:nvGrpSpPr>
        <p:grpSpPr>
          <a:xfrm>
            <a:off x="3243806" y="1188932"/>
            <a:ext cx="3522286" cy="3566046"/>
            <a:chOff x="2634206" y="1188932"/>
            <a:chExt cx="3522286" cy="3566046"/>
          </a:xfrm>
        </p:grpSpPr>
        <p:grpSp>
          <p:nvGrpSpPr>
            <p:cNvPr id="18436" name="Google Shape;18436;p665"/>
            <p:cNvGrpSpPr/>
            <p:nvPr/>
          </p:nvGrpSpPr>
          <p:grpSpPr>
            <a:xfrm>
              <a:off x="2634206" y="1188932"/>
              <a:ext cx="3522286" cy="3566046"/>
              <a:chOff x="2929900" y="1862025"/>
              <a:chExt cx="3118999" cy="3157749"/>
            </a:xfrm>
          </p:grpSpPr>
          <p:grpSp>
            <p:nvGrpSpPr>
              <p:cNvPr id="18437" name="Google Shape;18437;p665"/>
              <p:cNvGrpSpPr/>
              <p:nvPr/>
            </p:nvGrpSpPr>
            <p:grpSpPr>
              <a:xfrm>
                <a:off x="2929900" y="1862025"/>
                <a:ext cx="3118999" cy="3157749"/>
                <a:chOff x="2929900" y="1862025"/>
                <a:chExt cx="3118999" cy="3157749"/>
              </a:xfrm>
            </p:grpSpPr>
            <p:pic>
              <p:nvPicPr>
                <p:cNvPr id="18438" name="Google Shape;18438;p665"/>
                <p:cNvPicPr preferRelativeResize="0"/>
                <p:nvPr/>
              </p:nvPicPr>
              <p:blipFill>
                <a:blip r:embed="rId3">
                  <a:alphaModFix/>
                </a:blip>
                <a:stretch>
                  <a:fillRect/>
                </a:stretch>
              </p:blipFill>
              <p:spPr>
                <a:xfrm>
                  <a:off x="2929900" y="1862025"/>
                  <a:ext cx="3118999" cy="3157749"/>
                </a:xfrm>
                <a:prstGeom prst="rect">
                  <a:avLst/>
                </a:prstGeom>
                <a:noFill/>
                <a:ln>
                  <a:noFill/>
                </a:ln>
              </p:spPr>
            </p:pic>
            <p:pic>
              <p:nvPicPr>
                <p:cNvPr id="18439" name="Google Shape;18439;p665"/>
                <p:cNvPicPr preferRelativeResize="0"/>
                <p:nvPr/>
              </p:nvPicPr>
              <p:blipFill>
                <a:blip r:embed="rId4">
                  <a:alphaModFix/>
                </a:blip>
                <a:stretch>
                  <a:fillRect/>
                </a:stretch>
              </p:blipFill>
              <p:spPr>
                <a:xfrm>
                  <a:off x="3726075" y="2571750"/>
                  <a:ext cx="1989000" cy="1895700"/>
                </a:xfrm>
                <a:prstGeom prst="ellipse">
                  <a:avLst/>
                </a:prstGeom>
                <a:noFill/>
                <a:ln>
                  <a:noFill/>
                </a:ln>
              </p:spPr>
            </p:pic>
          </p:grpSp>
          <p:sp>
            <p:nvSpPr>
              <p:cNvPr id="18440" name="Google Shape;18440;p665"/>
              <p:cNvSpPr txBox="1"/>
              <p:nvPr/>
            </p:nvSpPr>
            <p:spPr>
              <a:xfrm rot="24406">
                <a:off x="3840762" y="3233612"/>
                <a:ext cx="1774845" cy="46531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mirtazapine</a:t>
                </a:r>
                <a:endParaRPr sz="1600" b="1"/>
              </a:p>
              <a:p>
                <a:pPr marL="0" marR="0" lvl="0" indent="0" algn="ctr" rtl="0">
                  <a:lnSpc>
                    <a:spcPct val="100000"/>
                  </a:lnSpc>
                  <a:spcBef>
                    <a:spcPts val="0"/>
                  </a:spcBef>
                  <a:spcAft>
                    <a:spcPts val="0"/>
                  </a:spcAft>
                  <a:buClr>
                    <a:srgbClr val="000000"/>
                  </a:buClr>
                  <a:buSzPts val="800"/>
                  <a:buFont typeface="Arial"/>
                  <a:buNone/>
                </a:pPr>
                <a:r>
                  <a:rPr lang="en" sz="1600" b="1"/>
                  <a:t>REMERON</a:t>
                </a:r>
                <a:endParaRPr sz="1600" b="1"/>
              </a:p>
            </p:txBody>
          </p:sp>
        </p:grpSp>
        <p:grpSp>
          <p:nvGrpSpPr>
            <p:cNvPr id="18441" name="Google Shape;18441;p665"/>
            <p:cNvGrpSpPr/>
            <p:nvPr/>
          </p:nvGrpSpPr>
          <p:grpSpPr>
            <a:xfrm>
              <a:off x="4447400" y="2278000"/>
              <a:ext cx="408300" cy="183625"/>
              <a:chOff x="1167350" y="1102900"/>
              <a:chExt cx="408300" cy="183625"/>
            </a:xfrm>
          </p:grpSpPr>
          <p:cxnSp>
            <p:nvCxnSpPr>
              <p:cNvPr id="18442" name="Google Shape;18442;p665"/>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443" name="Google Shape;18443;p665"/>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444" name="Google Shape;18444;p665"/>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8445" name="Google Shape;18445;p665"/>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446" name="Google Shape;18446;p665"/>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8447" name="Google Shape;18447;p665"/>
          <p:cNvSpPr txBox="1"/>
          <p:nvPr/>
        </p:nvSpPr>
        <p:spPr>
          <a:xfrm>
            <a:off x="490400" y="542425"/>
            <a:ext cx="2635500" cy="3135000"/>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SzPts val="1500"/>
              <a:buChar char="●"/>
            </a:pPr>
            <a:r>
              <a:rPr lang="en" sz="1500" b="1"/>
              <a:t>First line for severe melancholic depression (or venlafaxine)</a:t>
            </a:r>
            <a:endParaRPr sz="1500" b="1"/>
          </a:p>
          <a:p>
            <a:pPr marL="457200" lvl="0" indent="-323850" algn="l" rtl="0">
              <a:spcBef>
                <a:spcPts val="1000"/>
              </a:spcBef>
              <a:spcAft>
                <a:spcPts val="0"/>
              </a:spcAft>
              <a:buSzPts val="1500"/>
              <a:buChar char="●"/>
            </a:pPr>
            <a:r>
              <a:rPr lang="en" sz="1500" b="1"/>
              <a:t>Works faster than others</a:t>
            </a:r>
            <a:endParaRPr sz="1500" b="1"/>
          </a:p>
          <a:p>
            <a:pPr marL="457200" lvl="0" indent="-323850" algn="l" rtl="0">
              <a:spcBef>
                <a:spcPts val="1000"/>
              </a:spcBef>
              <a:spcAft>
                <a:spcPts val="0"/>
              </a:spcAft>
              <a:buSzPts val="1500"/>
              <a:buChar char="●"/>
            </a:pPr>
            <a:r>
              <a:rPr lang="en" sz="1500" b="1"/>
              <a:t>Stimulates appetite</a:t>
            </a:r>
            <a:endParaRPr sz="1500" b="1"/>
          </a:p>
          <a:p>
            <a:pPr marL="457200" lvl="0" indent="-323850" algn="l" rtl="0">
              <a:spcBef>
                <a:spcPts val="1000"/>
              </a:spcBef>
              <a:spcAft>
                <a:spcPts val="0"/>
              </a:spcAft>
              <a:buSzPts val="1500"/>
              <a:buChar char="●"/>
            </a:pPr>
            <a:r>
              <a:rPr lang="en" sz="1500" b="1"/>
              <a:t>Great for sleep</a:t>
            </a:r>
            <a:endParaRPr sz="1500" b="1"/>
          </a:p>
          <a:p>
            <a:pPr marL="457200" lvl="0" indent="-323850" algn="l" rtl="0">
              <a:spcBef>
                <a:spcPts val="1000"/>
              </a:spcBef>
              <a:spcAft>
                <a:spcPts val="0"/>
              </a:spcAft>
              <a:buSzPts val="1500"/>
              <a:buChar char="●"/>
            </a:pPr>
            <a:endParaRPr sz="1500" b="1"/>
          </a:p>
          <a:p>
            <a:pPr marL="0" lvl="0" indent="0" algn="l" rtl="0">
              <a:spcBef>
                <a:spcPts val="1000"/>
              </a:spcBef>
              <a:spcAft>
                <a:spcPts val="1000"/>
              </a:spcAft>
              <a:buNone/>
            </a:pPr>
            <a:r>
              <a:rPr lang="en" sz="1500" b="1"/>
              <a:t> </a:t>
            </a:r>
            <a:endParaRPr sz="1500" b="1"/>
          </a:p>
        </p:txBody>
      </p:sp>
      <p:pic>
        <p:nvPicPr>
          <p:cNvPr id="18448" name="Google Shape;18448;p665" descr="A close up of a logo&#10;&#10;Description automatically generated"/>
          <p:cNvPicPr preferRelativeResize="0"/>
          <p:nvPr/>
        </p:nvPicPr>
        <p:blipFill rotWithShape="1">
          <a:blip r:embed="rId5">
            <a:alphaModFix/>
          </a:blip>
          <a:srcRect/>
          <a:stretch/>
        </p:blipFill>
        <p:spPr>
          <a:xfrm>
            <a:off x="7869151" y="226775"/>
            <a:ext cx="984017" cy="1090252"/>
          </a:xfrm>
          <a:prstGeom prst="rect">
            <a:avLst/>
          </a:prstGeom>
          <a:noFill/>
          <a:ln>
            <a:noFill/>
          </a:ln>
        </p:spPr>
      </p:pic>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Shape 18452"/>
        <p:cNvGrpSpPr/>
        <p:nvPr/>
      </p:nvGrpSpPr>
      <p:grpSpPr>
        <a:xfrm>
          <a:off x="0" y="0"/>
          <a:ext cx="0" cy="0"/>
          <a:chOff x="0" y="0"/>
          <a:chExt cx="0" cy="0"/>
        </a:xfrm>
      </p:grpSpPr>
      <p:sp>
        <p:nvSpPr>
          <p:cNvPr id="18453" name="Google Shape;18453;p666"/>
          <p:cNvSpPr txBox="1"/>
          <p:nvPr/>
        </p:nvSpPr>
        <p:spPr>
          <a:xfrm>
            <a:off x="447425" y="150300"/>
            <a:ext cx="78099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Mirtazapine: Noradrenergic and specific serotonergic antidepressant (NaSSA)</a:t>
            </a:r>
            <a:endParaRPr sz="1500" b="1"/>
          </a:p>
          <a:p>
            <a:pPr marL="0" lvl="0" indent="0" algn="l" rtl="0">
              <a:spcBef>
                <a:spcPts val="0"/>
              </a:spcBef>
              <a:spcAft>
                <a:spcPts val="0"/>
              </a:spcAft>
              <a:buNone/>
            </a:pPr>
            <a:r>
              <a:rPr lang="en" sz="1500" b="1"/>
              <a:t> </a:t>
            </a:r>
            <a:endParaRPr sz="1500" b="1"/>
          </a:p>
        </p:txBody>
      </p:sp>
      <p:grpSp>
        <p:nvGrpSpPr>
          <p:cNvPr id="18454" name="Google Shape;18454;p666"/>
          <p:cNvGrpSpPr/>
          <p:nvPr/>
        </p:nvGrpSpPr>
        <p:grpSpPr>
          <a:xfrm>
            <a:off x="3243806" y="1188932"/>
            <a:ext cx="3522286" cy="3566046"/>
            <a:chOff x="2634206" y="1188932"/>
            <a:chExt cx="3522286" cy="3566046"/>
          </a:xfrm>
        </p:grpSpPr>
        <p:grpSp>
          <p:nvGrpSpPr>
            <p:cNvPr id="18455" name="Google Shape;18455;p666"/>
            <p:cNvGrpSpPr/>
            <p:nvPr/>
          </p:nvGrpSpPr>
          <p:grpSpPr>
            <a:xfrm>
              <a:off x="2634206" y="1188932"/>
              <a:ext cx="3522286" cy="3566046"/>
              <a:chOff x="2929900" y="1862025"/>
              <a:chExt cx="3118999" cy="3157749"/>
            </a:xfrm>
          </p:grpSpPr>
          <p:grpSp>
            <p:nvGrpSpPr>
              <p:cNvPr id="18456" name="Google Shape;18456;p666"/>
              <p:cNvGrpSpPr/>
              <p:nvPr/>
            </p:nvGrpSpPr>
            <p:grpSpPr>
              <a:xfrm>
                <a:off x="2929900" y="1862025"/>
                <a:ext cx="3118999" cy="3157749"/>
                <a:chOff x="2929900" y="1862025"/>
                <a:chExt cx="3118999" cy="3157749"/>
              </a:xfrm>
            </p:grpSpPr>
            <p:pic>
              <p:nvPicPr>
                <p:cNvPr id="18457" name="Google Shape;18457;p666"/>
                <p:cNvPicPr preferRelativeResize="0"/>
                <p:nvPr/>
              </p:nvPicPr>
              <p:blipFill>
                <a:blip r:embed="rId3">
                  <a:alphaModFix/>
                </a:blip>
                <a:stretch>
                  <a:fillRect/>
                </a:stretch>
              </p:blipFill>
              <p:spPr>
                <a:xfrm>
                  <a:off x="2929900" y="1862025"/>
                  <a:ext cx="3118999" cy="3157749"/>
                </a:xfrm>
                <a:prstGeom prst="rect">
                  <a:avLst/>
                </a:prstGeom>
                <a:noFill/>
                <a:ln>
                  <a:noFill/>
                </a:ln>
              </p:spPr>
            </p:pic>
            <p:pic>
              <p:nvPicPr>
                <p:cNvPr id="18458" name="Google Shape;18458;p666"/>
                <p:cNvPicPr preferRelativeResize="0"/>
                <p:nvPr/>
              </p:nvPicPr>
              <p:blipFill>
                <a:blip r:embed="rId4">
                  <a:alphaModFix/>
                </a:blip>
                <a:stretch>
                  <a:fillRect/>
                </a:stretch>
              </p:blipFill>
              <p:spPr>
                <a:xfrm>
                  <a:off x="3726075" y="2571750"/>
                  <a:ext cx="1989000" cy="1895700"/>
                </a:xfrm>
                <a:prstGeom prst="ellipse">
                  <a:avLst/>
                </a:prstGeom>
                <a:noFill/>
                <a:ln>
                  <a:noFill/>
                </a:ln>
              </p:spPr>
            </p:pic>
          </p:grpSp>
          <p:sp>
            <p:nvSpPr>
              <p:cNvPr id="18459" name="Google Shape;18459;p666"/>
              <p:cNvSpPr txBox="1"/>
              <p:nvPr/>
            </p:nvSpPr>
            <p:spPr>
              <a:xfrm rot="24406">
                <a:off x="3840762" y="3233612"/>
                <a:ext cx="1774845" cy="46531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mirtazapine</a:t>
                </a:r>
                <a:endParaRPr sz="1600" b="1"/>
              </a:p>
              <a:p>
                <a:pPr marL="0" marR="0" lvl="0" indent="0" algn="ctr" rtl="0">
                  <a:lnSpc>
                    <a:spcPct val="100000"/>
                  </a:lnSpc>
                  <a:spcBef>
                    <a:spcPts val="0"/>
                  </a:spcBef>
                  <a:spcAft>
                    <a:spcPts val="0"/>
                  </a:spcAft>
                  <a:buClr>
                    <a:srgbClr val="000000"/>
                  </a:buClr>
                  <a:buSzPts val="800"/>
                  <a:buFont typeface="Arial"/>
                  <a:buNone/>
                </a:pPr>
                <a:r>
                  <a:rPr lang="en" sz="1600" b="1"/>
                  <a:t>REMERON</a:t>
                </a:r>
                <a:endParaRPr sz="1600" b="1"/>
              </a:p>
            </p:txBody>
          </p:sp>
        </p:grpSp>
        <p:grpSp>
          <p:nvGrpSpPr>
            <p:cNvPr id="18460" name="Google Shape;18460;p666"/>
            <p:cNvGrpSpPr/>
            <p:nvPr/>
          </p:nvGrpSpPr>
          <p:grpSpPr>
            <a:xfrm>
              <a:off x="4447400" y="2278000"/>
              <a:ext cx="408300" cy="183625"/>
              <a:chOff x="1167350" y="1102900"/>
              <a:chExt cx="408300" cy="183625"/>
            </a:xfrm>
          </p:grpSpPr>
          <p:cxnSp>
            <p:nvCxnSpPr>
              <p:cNvPr id="18461" name="Google Shape;18461;p666"/>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462" name="Google Shape;18462;p666"/>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463" name="Google Shape;18463;p666"/>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8464" name="Google Shape;18464;p666"/>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465" name="Google Shape;18465;p666"/>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8466" name="Google Shape;18466;p666"/>
          <p:cNvSpPr txBox="1"/>
          <p:nvPr/>
        </p:nvSpPr>
        <p:spPr>
          <a:xfrm>
            <a:off x="490400" y="542425"/>
            <a:ext cx="2635500" cy="3724800"/>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SzPts val="1500"/>
              <a:buChar char="●"/>
            </a:pPr>
            <a:r>
              <a:rPr lang="en" sz="1500" b="1"/>
              <a:t>First line for severe melancholic depression (or venlafaxine)</a:t>
            </a:r>
            <a:endParaRPr sz="1500" b="1"/>
          </a:p>
          <a:p>
            <a:pPr marL="457200" lvl="0" indent="-323850" algn="l" rtl="0">
              <a:spcBef>
                <a:spcPts val="1000"/>
              </a:spcBef>
              <a:spcAft>
                <a:spcPts val="0"/>
              </a:spcAft>
              <a:buSzPts val="1500"/>
              <a:buChar char="●"/>
            </a:pPr>
            <a:r>
              <a:rPr lang="en" sz="1500" b="1"/>
              <a:t>Works faster than others</a:t>
            </a:r>
            <a:endParaRPr sz="1500" b="1"/>
          </a:p>
          <a:p>
            <a:pPr marL="457200" lvl="0" indent="-323850" algn="l" rtl="0">
              <a:spcBef>
                <a:spcPts val="1000"/>
              </a:spcBef>
              <a:spcAft>
                <a:spcPts val="0"/>
              </a:spcAft>
              <a:buSzPts val="1500"/>
              <a:buChar char="●"/>
            </a:pPr>
            <a:r>
              <a:rPr lang="en" sz="1500" b="1"/>
              <a:t>Stimulates appetite</a:t>
            </a:r>
            <a:endParaRPr sz="1500" b="1"/>
          </a:p>
          <a:p>
            <a:pPr marL="457200" lvl="0" indent="-323850" algn="l" rtl="0">
              <a:spcBef>
                <a:spcPts val="1000"/>
              </a:spcBef>
              <a:spcAft>
                <a:spcPts val="0"/>
              </a:spcAft>
              <a:buSzPts val="1500"/>
              <a:buChar char="●"/>
            </a:pPr>
            <a:r>
              <a:rPr lang="en" sz="1500" b="1"/>
              <a:t>Great for sleep</a:t>
            </a:r>
            <a:endParaRPr sz="1500" b="1"/>
          </a:p>
          <a:p>
            <a:pPr marL="457200" lvl="0" indent="-323850" algn="l" rtl="0">
              <a:spcBef>
                <a:spcPts val="1000"/>
              </a:spcBef>
              <a:spcAft>
                <a:spcPts val="0"/>
              </a:spcAft>
              <a:buSzPts val="1500"/>
              <a:buChar char="●"/>
            </a:pPr>
            <a:r>
              <a:rPr lang="en" sz="1500" b="1"/>
              <a:t>Suitable for older adults</a:t>
            </a:r>
            <a:endParaRPr sz="1500" b="1"/>
          </a:p>
          <a:p>
            <a:pPr marL="457200" lvl="0" indent="-323850" algn="l" rtl="0">
              <a:spcBef>
                <a:spcPts val="1000"/>
              </a:spcBef>
              <a:spcAft>
                <a:spcPts val="0"/>
              </a:spcAft>
              <a:buSzPts val="1500"/>
              <a:buChar char="●"/>
            </a:pPr>
            <a:endParaRPr sz="1500" b="1"/>
          </a:p>
          <a:p>
            <a:pPr marL="0" lvl="0" indent="0" algn="l" rtl="0">
              <a:spcBef>
                <a:spcPts val="1000"/>
              </a:spcBef>
              <a:spcAft>
                <a:spcPts val="1000"/>
              </a:spcAft>
              <a:buNone/>
            </a:pPr>
            <a:r>
              <a:rPr lang="en" sz="1500" b="1"/>
              <a:t> </a:t>
            </a:r>
            <a:endParaRPr sz="1500" b="1"/>
          </a:p>
        </p:txBody>
      </p:sp>
      <p:pic>
        <p:nvPicPr>
          <p:cNvPr id="18467" name="Google Shape;18467;p666" descr="A close up of a logo&#10;&#10;Description automatically generated"/>
          <p:cNvPicPr preferRelativeResize="0"/>
          <p:nvPr/>
        </p:nvPicPr>
        <p:blipFill rotWithShape="1">
          <a:blip r:embed="rId5">
            <a:alphaModFix/>
          </a:blip>
          <a:srcRect/>
          <a:stretch/>
        </p:blipFill>
        <p:spPr>
          <a:xfrm>
            <a:off x="7869151" y="226775"/>
            <a:ext cx="984017" cy="1090252"/>
          </a:xfrm>
          <a:prstGeom prst="rect">
            <a:avLst/>
          </a:prstGeom>
          <a:noFill/>
          <a:ln>
            <a:noFill/>
          </a:ln>
        </p:spPr>
      </p:pic>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Shape 18471"/>
        <p:cNvGrpSpPr/>
        <p:nvPr/>
      </p:nvGrpSpPr>
      <p:grpSpPr>
        <a:xfrm>
          <a:off x="0" y="0"/>
          <a:ext cx="0" cy="0"/>
          <a:chOff x="0" y="0"/>
          <a:chExt cx="0" cy="0"/>
        </a:xfrm>
      </p:grpSpPr>
      <p:sp>
        <p:nvSpPr>
          <p:cNvPr id="18472" name="Google Shape;18472;p667"/>
          <p:cNvSpPr txBox="1"/>
          <p:nvPr/>
        </p:nvSpPr>
        <p:spPr>
          <a:xfrm>
            <a:off x="447425" y="150300"/>
            <a:ext cx="78099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Mirtazapine: Noradrenergic and specific serotonergic antidepressant (NaSSA)</a:t>
            </a:r>
            <a:endParaRPr sz="1500" b="1"/>
          </a:p>
          <a:p>
            <a:pPr marL="0" lvl="0" indent="0" algn="l" rtl="0">
              <a:spcBef>
                <a:spcPts val="0"/>
              </a:spcBef>
              <a:spcAft>
                <a:spcPts val="0"/>
              </a:spcAft>
              <a:buNone/>
            </a:pPr>
            <a:r>
              <a:rPr lang="en" sz="1500" b="1"/>
              <a:t> </a:t>
            </a:r>
            <a:endParaRPr sz="1500" b="1"/>
          </a:p>
        </p:txBody>
      </p:sp>
      <p:grpSp>
        <p:nvGrpSpPr>
          <p:cNvPr id="18473" name="Google Shape;18473;p667"/>
          <p:cNvGrpSpPr/>
          <p:nvPr/>
        </p:nvGrpSpPr>
        <p:grpSpPr>
          <a:xfrm>
            <a:off x="3243806" y="1188932"/>
            <a:ext cx="3522286" cy="3566046"/>
            <a:chOff x="2634206" y="1188932"/>
            <a:chExt cx="3522286" cy="3566046"/>
          </a:xfrm>
        </p:grpSpPr>
        <p:grpSp>
          <p:nvGrpSpPr>
            <p:cNvPr id="18474" name="Google Shape;18474;p667"/>
            <p:cNvGrpSpPr/>
            <p:nvPr/>
          </p:nvGrpSpPr>
          <p:grpSpPr>
            <a:xfrm>
              <a:off x="2634206" y="1188932"/>
              <a:ext cx="3522286" cy="3566046"/>
              <a:chOff x="2929900" y="1862025"/>
              <a:chExt cx="3118999" cy="3157749"/>
            </a:xfrm>
          </p:grpSpPr>
          <p:grpSp>
            <p:nvGrpSpPr>
              <p:cNvPr id="18475" name="Google Shape;18475;p667"/>
              <p:cNvGrpSpPr/>
              <p:nvPr/>
            </p:nvGrpSpPr>
            <p:grpSpPr>
              <a:xfrm>
                <a:off x="2929900" y="1862025"/>
                <a:ext cx="3118999" cy="3157749"/>
                <a:chOff x="2929900" y="1862025"/>
                <a:chExt cx="3118999" cy="3157749"/>
              </a:xfrm>
            </p:grpSpPr>
            <p:pic>
              <p:nvPicPr>
                <p:cNvPr id="18476" name="Google Shape;18476;p667"/>
                <p:cNvPicPr preferRelativeResize="0"/>
                <p:nvPr/>
              </p:nvPicPr>
              <p:blipFill>
                <a:blip r:embed="rId3">
                  <a:alphaModFix/>
                </a:blip>
                <a:stretch>
                  <a:fillRect/>
                </a:stretch>
              </p:blipFill>
              <p:spPr>
                <a:xfrm>
                  <a:off x="2929900" y="1862025"/>
                  <a:ext cx="3118999" cy="3157749"/>
                </a:xfrm>
                <a:prstGeom prst="rect">
                  <a:avLst/>
                </a:prstGeom>
                <a:noFill/>
                <a:ln>
                  <a:noFill/>
                </a:ln>
              </p:spPr>
            </p:pic>
            <p:pic>
              <p:nvPicPr>
                <p:cNvPr id="18477" name="Google Shape;18477;p667"/>
                <p:cNvPicPr preferRelativeResize="0"/>
                <p:nvPr/>
              </p:nvPicPr>
              <p:blipFill>
                <a:blip r:embed="rId4">
                  <a:alphaModFix/>
                </a:blip>
                <a:stretch>
                  <a:fillRect/>
                </a:stretch>
              </p:blipFill>
              <p:spPr>
                <a:xfrm>
                  <a:off x="3726075" y="2571750"/>
                  <a:ext cx="1989000" cy="1895700"/>
                </a:xfrm>
                <a:prstGeom prst="ellipse">
                  <a:avLst/>
                </a:prstGeom>
                <a:noFill/>
                <a:ln>
                  <a:noFill/>
                </a:ln>
              </p:spPr>
            </p:pic>
          </p:grpSp>
          <p:sp>
            <p:nvSpPr>
              <p:cNvPr id="18478" name="Google Shape;18478;p667"/>
              <p:cNvSpPr txBox="1"/>
              <p:nvPr/>
            </p:nvSpPr>
            <p:spPr>
              <a:xfrm rot="24406">
                <a:off x="3840762" y="3233612"/>
                <a:ext cx="1774845" cy="46531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mirtazapine</a:t>
                </a:r>
                <a:endParaRPr sz="1600" b="1"/>
              </a:p>
              <a:p>
                <a:pPr marL="0" marR="0" lvl="0" indent="0" algn="ctr" rtl="0">
                  <a:lnSpc>
                    <a:spcPct val="100000"/>
                  </a:lnSpc>
                  <a:spcBef>
                    <a:spcPts val="0"/>
                  </a:spcBef>
                  <a:spcAft>
                    <a:spcPts val="0"/>
                  </a:spcAft>
                  <a:buClr>
                    <a:srgbClr val="000000"/>
                  </a:buClr>
                  <a:buSzPts val="800"/>
                  <a:buFont typeface="Arial"/>
                  <a:buNone/>
                </a:pPr>
                <a:r>
                  <a:rPr lang="en" sz="1600" b="1"/>
                  <a:t>REMERON</a:t>
                </a:r>
                <a:endParaRPr sz="1600" b="1"/>
              </a:p>
            </p:txBody>
          </p:sp>
        </p:grpSp>
        <p:grpSp>
          <p:nvGrpSpPr>
            <p:cNvPr id="18479" name="Google Shape;18479;p667"/>
            <p:cNvGrpSpPr/>
            <p:nvPr/>
          </p:nvGrpSpPr>
          <p:grpSpPr>
            <a:xfrm>
              <a:off x="4447400" y="2278000"/>
              <a:ext cx="408300" cy="183625"/>
              <a:chOff x="1167350" y="1102900"/>
              <a:chExt cx="408300" cy="183625"/>
            </a:xfrm>
          </p:grpSpPr>
          <p:cxnSp>
            <p:nvCxnSpPr>
              <p:cNvPr id="18480" name="Google Shape;18480;p667"/>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481" name="Google Shape;18481;p667"/>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482" name="Google Shape;18482;p667"/>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8483" name="Google Shape;18483;p667"/>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484" name="Google Shape;18484;p667"/>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8485" name="Google Shape;18485;p667"/>
          <p:cNvSpPr txBox="1"/>
          <p:nvPr/>
        </p:nvSpPr>
        <p:spPr>
          <a:xfrm>
            <a:off x="490400" y="542425"/>
            <a:ext cx="2635500" cy="4084200"/>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SzPts val="1500"/>
              <a:buChar char="●"/>
            </a:pPr>
            <a:r>
              <a:rPr lang="en" sz="1500" b="1"/>
              <a:t>First line for severe melancholic depression (or venlafaxine)</a:t>
            </a:r>
            <a:endParaRPr sz="1500" b="1"/>
          </a:p>
          <a:p>
            <a:pPr marL="457200" lvl="0" indent="-323850" algn="l" rtl="0">
              <a:spcBef>
                <a:spcPts val="1000"/>
              </a:spcBef>
              <a:spcAft>
                <a:spcPts val="0"/>
              </a:spcAft>
              <a:buSzPts val="1500"/>
              <a:buChar char="●"/>
            </a:pPr>
            <a:r>
              <a:rPr lang="en" sz="1500" b="1"/>
              <a:t>Works faster than others</a:t>
            </a:r>
            <a:endParaRPr sz="1500" b="1"/>
          </a:p>
          <a:p>
            <a:pPr marL="457200" lvl="0" indent="-323850" algn="l" rtl="0">
              <a:spcBef>
                <a:spcPts val="1000"/>
              </a:spcBef>
              <a:spcAft>
                <a:spcPts val="0"/>
              </a:spcAft>
              <a:buSzPts val="1500"/>
              <a:buChar char="●"/>
            </a:pPr>
            <a:r>
              <a:rPr lang="en" sz="1500" b="1"/>
              <a:t>Stimulates appetite</a:t>
            </a:r>
            <a:endParaRPr sz="1500" b="1"/>
          </a:p>
          <a:p>
            <a:pPr marL="457200" lvl="0" indent="-323850" algn="l" rtl="0">
              <a:spcBef>
                <a:spcPts val="1000"/>
              </a:spcBef>
              <a:spcAft>
                <a:spcPts val="0"/>
              </a:spcAft>
              <a:buSzPts val="1500"/>
              <a:buChar char="●"/>
            </a:pPr>
            <a:r>
              <a:rPr lang="en" sz="1500" b="1"/>
              <a:t>Great for sleep</a:t>
            </a:r>
            <a:endParaRPr sz="1500" b="1"/>
          </a:p>
          <a:p>
            <a:pPr marL="457200" lvl="0" indent="-323850" algn="l" rtl="0">
              <a:spcBef>
                <a:spcPts val="1000"/>
              </a:spcBef>
              <a:spcAft>
                <a:spcPts val="0"/>
              </a:spcAft>
              <a:buSzPts val="1500"/>
              <a:buChar char="●"/>
            </a:pPr>
            <a:r>
              <a:rPr lang="en" sz="1500" b="1"/>
              <a:t>Suitable for older adults</a:t>
            </a:r>
            <a:endParaRPr sz="1500" b="1"/>
          </a:p>
          <a:p>
            <a:pPr marL="457200" lvl="0" indent="-323850" algn="l" rtl="0">
              <a:spcBef>
                <a:spcPts val="1000"/>
              </a:spcBef>
              <a:spcAft>
                <a:spcPts val="0"/>
              </a:spcAft>
              <a:buSzPts val="1500"/>
              <a:buChar char="●"/>
            </a:pPr>
            <a:r>
              <a:rPr lang="en" sz="1500" b="1"/>
              <a:t>Not an SRI</a:t>
            </a:r>
            <a:endParaRPr sz="1500" b="1"/>
          </a:p>
          <a:p>
            <a:pPr marL="457200" lvl="0" indent="-323850" algn="l" rtl="0">
              <a:spcBef>
                <a:spcPts val="1000"/>
              </a:spcBef>
              <a:spcAft>
                <a:spcPts val="0"/>
              </a:spcAft>
              <a:buSzPts val="1500"/>
              <a:buChar char="●"/>
            </a:pPr>
            <a:endParaRPr sz="1500" b="1"/>
          </a:p>
          <a:p>
            <a:pPr marL="0" lvl="0" indent="0" algn="l" rtl="0">
              <a:spcBef>
                <a:spcPts val="1000"/>
              </a:spcBef>
              <a:spcAft>
                <a:spcPts val="1000"/>
              </a:spcAft>
              <a:buNone/>
            </a:pPr>
            <a:r>
              <a:rPr lang="en" sz="1500" b="1"/>
              <a:t> </a:t>
            </a:r>
            <a:endParaRPr sz="1500" b="1"/>
          </a:p>
        </p:txBody>
      </p:sp>
      <p:sp>
        <p:nvSpPr>
          <p:cNvPr id="18486" name="Google Shape;18486;p667"/>
          <p:cNvSpPr/>
          <p:nvPr/>
        </p:nvSpPr>
        <p:spPr>
          <a:xfrm rot="10790367">
            <a:off x="6330597" y="2778902"/>
            <a:ext cx="1713007" cy="7773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487" name="Google Shape;18487;p667" descr="A close up of a logo&#10;&#10;Description automatically generated"/>
          <p:cNvPicPr preferRelativeResize="0"/>
          <p:nvPr/>
        </p:nvPicPr>
        <p:blipFill rotWithShape="1">
          <a:blip r:embed="rId5">
            <a:alphaModFix/>
          </a:blip>
          <a:srcRect/>
          <a:stretch/>
        </p:blipFill>
        <p:spPr>
          <a:xfrm>
            <a:off x="7869151" y="226775"/>
            <a:ext cx="984017" cy="1090252"/>
          </a:xfrm>
          <a:prstGeom prst="rect">
            <a:avLst/>
          </a:prstGeom>
          <a:noFill/>
          <a:ln>
            <a:noFill/>
          </a:ln>
        </p:spPr>
      </p:pic>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Shape 18491"/>
        <p:cNvGrpSpPr/>
        <p:nvPr/>
      </p:nvGrpSpPr>
      <p:grpSpPr>
        <a:xfrm>
          <a:off x="0" y="0"/>
          <a:ext cx="0" cy="0"/>
          <a:chOff x="0" y="0"/>
          <a:chExt cx="0" cy="0"/>
        </a:xfrm>
      </p:grpSpPr>
      <p:sp>
        <p:nvSpPr>
          <p:cNvPr id="18492" name="Google Shape;18492;p668"/>
          <p:cNvSpPr txBox="1"/>
          <p:nvPr/>
        </p:nvSpPr>
        <p:spPr>
          <a:xfrm>
            <a:off x="447425" y="150300"/>
            <a:ext cx="78099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Mirtazapine: Noradrenergic and specific serotonergic antidepressant (NaSSA)</a:t>
            </a:r>
            <a:endParaRPr sz="1500" b="1"/>
          </a:p>
          <a:p>
            <a:pPr marL="0" lvl="0" indent="0" algn="l" rtl="0">
              <a:spcBef>
                <a:spcPts val="0"/>
              </a:spcBef>
              <a:spcAft>
                <a:spcPts val="0"/>
              </a:spcAft>
              <a:buNone/>
            </a:pPr>
            <a:r>
              <a:rPr lang="en" sz="1500" b="1"/>
              <a:t> </a:t>
            </a:r>
            <a:endParaRPr sz="1500" b="1"/>
          </a:p>
        </p:txBody>
      </p:sp>
      <p:grpSp>
        <p:nvGrpSpPr>
          <p:cNvPr id="18493" name="Google Shape;18493;p668"/>
          <p:cNvGrpSpPr/>
          <p:nvPr/>
        </p:nvGrpSpPr>
        <p:grpSpPr>
          <a:xfrm>
            <a:off x="3243806" y="1188932"/>
            <a:ext cx="3522286" cy="3566046"/>
            <a:chOff x="2634206" y="1188932"/>
            <a:chExt cx="3522286" cy="3566046"/>
          </a:xfrm>
        </p:grpSpPr>
        <p:grpSp>
          <p:nvGrpSpPr>
            <p:cNvPr id="18494" name="Google Shape;18494;p668"/>
            <p:cNvGrpSpPr/>
            <p:nvPr/>
          </p:nvGrpSpPr>
          <p:grpSpPr>
            <a:xfrm>
              <a:off x="2634206" y="1188932"/>
              <a:ext cx="3522286" cy="3566046"/>
              <a:chOff x="2929900" y="1862025"/>
              <a:chExt cx="3118999" cy="3157749"/>
            </a:xfrm>
          </p:grpSpPr>
          <p:grpSp>
            <p:nvGrpSpPr>
              <p:cNvPr id="18495" name="Google Shape;18495;p668"/>
              <p:cNvGrpSpPr/>
              <p:nvPr/>
            </p:nvGrpSpPr>
            <p:grpSpPr>
              <a:xfrm>
                <a:off x="2929900" y="1862025"/>
                <a:ext cx="3118999" cy="3157749"/>
                <a:chOff x="2929900" y="1862025"/>
                <a:chExt cx="3118999" cy="3157749"/>
              </a:xfrm>
            </p:grpSpPr>
            <p:pic>
              <p:nvPicPr>
                <p:cNvPr id="18496" name="Google Shape;18496;p668"/>
                <p:cNvPicPr preferRelativeResize="0"/>
                <p:nvPr/>
              </p:nvPicPr>
              <p:blipFill>
                <a:blip r:embed="rId3">
                  <a:alphaModFix/>
                </a:blip>
                <a:stretch>
                  <a:fillRect/>
                </a:stretch>
              </p:blipFill>
              <p:spPr>
                <a:xfrm>
                  <a:off x="2929900" y="1862025"/>
                  <a:ext cx="3118999" cy="3157749"/>
                </a:xfrm>
                <a:prstGeom prst="rect">
                  <a:avLst/>
                </a:prstGeom>
                <a:noFill/>
                <a:ln>
                  <a:noFill/>
                </a:ln>
              </p:spPr>
            </p:pic>
            <p:pic>
              <p:nvPicPr>
                <p:cNvPr id="18497" name="Google Shape;18497;p668"/>
                <p:cNvPicPr preferRelativeResize="0"/>
                <p:nvPr/>
              </p:nvPicPr>
              <p:blipFill>
                <a:blip r:embed="rId4">
                  <a:alphaModFix/>
                </a:blip>
                <a:stretch>
                  <a:fillRect/>
                </a:stretch>
              </p:blipFill>
              <p:spPr>
                <a:xfrm>
                  <a:off x="3726075" y="2571750"/>
                  <a:ext cx="1989000" cy="1895700"/>
                </a:xfrm>
                <a:prstGeom prst="ellipse">
                  <a:avLst/>
                </a:prstGeom>
                <a:noFill/>
                <a:ln>
                  <a:noFill/>
                </a:ln>
              </p:spPr>
            </p:pic>
          </p:grpSp>
          <p:sp>
            <p:nvSpPr>
              <p:cNvPr id="18498" name="Google Shape;18498;p668"/>
              <p:cNvSpPr txBox="1"/>
              <p:nvPr/>
            </p:nvSpPr>
            <p:spPr>
              <a:xfrm rot="24406">
                <a:off x="3840762" y="3233612"/>
                <a:ext cx="1774845" cy="46531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mirtazapine</a:t>
                </a:r>
                <a:endParaRPr sz="1600" b="1"/>
              </a:p>
              <a:p>
                <a:pPr marL="0" marR="0" lvl="0" indent="0" algn="ctr" rtl="0">
                  <a:lnSpc>
                    <a:spcPct val="100000"/>
                  </a:lnSpc>
                  <a:spcBef>
                    <a:spcPts val="0"/>
                  </a:spcBef>
                  <a:spcAft>
                    <a:spcPts val="0"/>
                  </a:spcAft>
                  <a:buClr>
                    <a:srgbClr val="000000"/>
                  </a:buClr>
                  <a:buSzPts val="800"/>
                  <a:buFont typeface="Arial"/>
                  <a:buNone/>
                </a:pPr>
                <a:r>
                  <a:rPr lang="en" sz="1600" b="1"/>
                  <a:t>REMERON</a:t>
                </a:r>
                <a:endParaRPr sz="1600" b="1"/>
              </a:p>
            </p:txBody>
          </p:sp>
        </p:grpSp>
        <p:grpSp>
          <p:nvGrpSpPr>
            <p:cNvPr id="18499" name="Google Shape;18499;p668"/>
            <p:cNvGrpSpPr/>
            <p:nvPr/>
          </p:nvGrpSpPr>
          <p:grpSpPr>
            <a:xfrm>
              <a:off x="4447400" y="2278000"/>
              <a:ext cx="408300" cy="183625"/>
              <a:chOff x="1167350" y="1102900"/>
              <a:chExt cx="408300" cy="183625"/>
            </a:xfrm>
          </p:grpSpPr>
          <p:cxnSp>
            <p:nvCxnSpPr>
              <p:cNvPr id="18500" name="Google Shape;18500;p668"/>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501" name="Google Shape;18501;p668"/>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502" name="Google Shape;18502;p668"/>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8503" name="Google Shape;18503;p668"/>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504" name="Google Shape;18504;p668"/>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8505" name="Google Shape;18505;p668"/>
          <p:cNvSpPr txBox="1"/>
          <p:nvPr/>
        </p:nvSpPr>
        <p:spPr>
          <a:xfrm>
            <a:off x="490400" y="542425"/>
            <a:ext cx="2635500" cy="4776600"/>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SzPts val="1500"/>
              <a:buChar char="●"/>
            </a:pPr>
            <a:r>
              <a:rPr lang="en" sz="1500" b="1"/>
              <a:t>First line for severe melancholic depression (or venlafaxine)</a:t>
            </a:r>
            <a:endParaRPr sz="1500" b="1"/>
          </a:p>
          <a:p>
            <a:pPr marL="457200" lvl="0" indent="-323850" algn="l" rtl="0">
              <a:spcBef>
                <a:spcPts val="1000"/>
              </a:spcBef>
              <a:spcAft>
                <a:spcPts val="0"/>
              </a:spcAft>
              <a:buSzPts val="1500"/>
              <a:buChar char="●"/>
            </a:pPr>
            <a:r>
              <a:rPr lang="en" sz="1500" b="1"/>
              <a:t>Works faster than others</a:t>
            </a:r>
            <a:endParaRPr sz="1500" b="1"/>
          </a:p>
          <a:p>
            <a:pPr marL="457200" lvl="0" indent="-323850" algn="l" rtl="0">
              <a:spcBef>
                <a:spcPts val="1000"/>
              </a:spcBef>
              <a:spcAft>
                <a:spcPts val="0"/>
              </a:spcAft>
              <a:buSzPts val="1500"/>
              <a:buChar char="●"/>
            </a:pPr>
            <a:r>
              <a:rPr lang="en" sz="1500" b="1"/>
              <a:t>Stimulates appetite</a:t>
            </a:r>
            <a:endParaRPr sz="1500" b="1"/>
          </a:p>
          <a:p>
            <a:pPr marL="457200" lvl="0" indent="-323850" algn="l" rtl="0">
              <a:spcBef>
                <a:spcPts val="1000"/>
              </a:spcBef>
              <a:spcAft>
                <a:spcPts val="0"/>
              </a:spcAft>
              <a:buSzPts val="1500"/>
              <a:buChar char="●"/>
            </a:pPr>
            <a:r>
              <a:rPr lang="en" sz="1500" b="1"/>
              <a:t>Great for sleep</a:t>
            </a:r>
            <a:endParaRPr sz="1500" b="1"/>
          </a:p>
          <a:p>
            <a:pPr marL="457200" lvl="0" indent="-323850" algn="l" rtl="0">
              <a:spcBef>
                <a:spcPts val="1000"/>
              </a:spcBef>
              <a:spcAft>
                <a:spcPts val="0"/>
              </a:spcAft>
              <a:buSzPts val="1500"/>
              <a:buChar char="●"/>
            </a:pPr>
            <a:r>
              <a:rPr lang="en" sz="1500" b="1"/>
              <a:t>Suitable for older adults</a:t>
            </a:r>
            <a:endParaRPr sz="1500" b="1"/>
          </a:p>
          <a:p>
            <a:pPr marL="457200" lvl="0" indent="-323850" algn="l" rtl="0">
              <a:spcBef>
                <a:spcPts val="1000"/>
              </a:spcBef>
              <a:spcAft>
                <a:spcPts val="0"/>
              </a:spcAft>
              <a:buSzPts val="1500"/>
              <a:buChar char="●"/>
            </a:pPr>
            <a:r>
              <a:rPr lang="en" sz="1500" b="1"/>
              <a:t>Not an SRI</a:t>
            </a:r>
            <a:endParaRPr sz="1500" b="1"/>
          </a:p>
          <a:p>
            <a:pPr marL="457200" lvl="0" indent="-323850" algn="l" rtl="0">
              <a:spcBef>
                <a:spcPts val="1000"/>
              </a:spcBef>
              <a:spcAft>
                <a:spcPts val="0"/>
              </a:spcAft>
              <a:buSzPts val="1500"/>
              <a:buChar char="●"/>
            </a:pPr>
            <a:r>
              <a:rPr lang="en" sz="1500" b="1"/>
              <a:t>Best choice for depressed patient who is not sleeping or eating well</a:t>
            </a:r>
            <a:endParaRPr sz="1500" b="1"/>
          </a:p>
          <a:p>
            <a:pPr marL="0" lvl="0" indent="0" algn="l" rtl="0">
              <a:spcBef>
                <a:spcPts val="1000"/>
              </a:spcBef>
              <a:spcAft>
                <a:spcPts val="1000"/>
              </a:spcAft>
              <a:buNone/>
            </a:pPr>
            <a:r>
              <a:rPr lang="en" sz="1500" b="1"/>
              <a:t> </a:t>
            </a:r>
            <a:endParaRPr sz="1500" b="1"/>
          </a:p>
        </p:txBody>
      </p:sp>
      <p:sp>
        <p:nvSpPr>
          <p:cNvPr id="18506" name="Google Shape;18506;p668"/>
          <p:cNvSpPr/>
          <p:nvPr/>
        </p:nvSpPr>
        <p:spPr>
          <a:xfrm rot="10790367">
            <a:off x="6330597" y="2778902"/>
            <a:ext cx="1713007" cy="7773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507" name="Google Shape;18507;p668" descr="A close up of a logo&#10;&#10;Description automatically generated"/>
          <p:cNvPicPr preferRelativeResize="0"/>
          <p:nvPr/>
        </p:nvPicPr>
        <p:blipFill rotWithShape="1">
          <a:blip r:embed="rId5">
            <a:alphaModFix/>
          </a:blip>
          <a:srcRect/>
          <a:stretch/>
        </p:blipFill>
        <p:spPr>
          <a:xfrm>
            <a:off x="7869151" y="226775"/>
            <a:ext cx="984017" cy="1090252"/>
          </a:xfrm>
          <a:prstGeom prst="rect">
            <a:avLst/>
          </a:prstGeom>
          <a:noFill/>
          <a:ln>
            <a:noFill/>
          </a:ln>
        </p:spPr>
      </p:pic>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Shape 18511"/>
        <p:cNvGrpSpPr/>
        <p:nvPr/>
      </p:nvGrpSpPr>
      <p:grpSpPr>
        <a:xfrm>
          <a:off x="0" y="0"/>
          <a:ext cx="0" cy="0"/>
          <a:chOff x="0" y="0"/>
          <a:chExt cx="0" cy="0"/>
        </a:xfrm>
      </p:grpSpPr>
      <p:sp>
        <p:nvSpPr>
          <p:cNvPr id="18512" name="Google Shape;18512;p669"/>
          <p:cNvSpPr txBox="1"/>
          <p:nvPr/>
        </p:nvSpPr>
        <p:spPr>
          <a:xfrm>
            <a:off x="447425" y="150300"/>
            <a:ext cx="78099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Mirtazapine: Noradrenergic and specific serotonergic antidepressant (NaSSA)</a:t>
            </a:r>
            <a:endParaRPr sz="1500" b="1"/>
          </a:p>
          <a:p>
            <a:pPr marL="0" lvl="0" indent="0" algn="l" rtl="0">
              <a:spcBef>
                <a:spcPts val="0"/>
              </a:spcBef>
              <a:spcAft>
                <a:spcPts val="0"/>
              </a:spcAft>
              <a:buNone/>
            </a:pPr>
            <a:r>
              <a:rPr lang="en" sz="1500" b="1"/>
              <a:t> </a:t>
            </a:r>
            <a:endParaRPr sz="1500" b="1"/>
          </a:p>
        </p:txBody>
      </p:sp>
      <p:grpSp>
        <p:nvGrpSpPr>
          <p:cNvPr id="18513" name="Google Shape;18513;p669"/>
          <p:cNvGrpSpPr/>
          <p:nvPr/>
        </p:nvGrpSpPr>
        <p:grpSpPr>
          <a:xfrm>
            <a:off x="2634206" y="1188932"/>
            <a:ext cx="3522286" cy="3566046"/>
            <a:chOff x="2634206" y="1188932"/>
            <a:chExt cx="3522286" cy="3566046"/>
          </a:xfrm>
        </p:grpSpPr>
        <p:grpSp>
          <p:nvGrpSpPr>
            <p:cNvPr id="18514" name="Google Shape;18514;p669"/>
            <p:cNvGrpSpPr/>
            <p:nvPr/>
          </p:nvGrpSpPr>
          <p:grpSpPr>
            <a:xfrm>
              <a:off x="2634206" y="1188932"/>
              <a:ext cx="3522286" cy="3566046"/>
              <a:chOff x="2929900" y="1862025"/>
              <a:chExt cx="3118999" cy="3157749"/>
            </a:xfrm>
          </p:grpSpPr>
          <p:grpSp>
            <p:nvGrpSpPr>
              <p:cNvPr id="18515" name="Google Shape;18515;p669"/>
              <p:cNvGrpSpPr/>
              <p:nvPr/>
            </p:nvGrpSpPr>
            <p:grpSpPr>
              <a:xfrm>
                <a:off x="2929900" y="1862025"/>
                <a:ext cx="3118999" cy="3157749"/>
                <a:chOff x="2929900" y="1862025"/>
                <a:chExt cx="3118999" cy="3157749"/>
              </a:xfrm>
            </p:grpSpPr>
            <p:pic>
              <p:nvPicPr>
                <p:cNvPr id="18516" name="Google Shape;18516;p669"/>
                <p:cNvPicPr preferRelativeResize="0"/>
                <p:nvPr/>
              </p:nvPicPr>
              <p:blipFill>
                <a:blip r:embed="rId3">
                  <a:alphaModFix/>
                </a:blip>
                <a:stretch>
                  <a:fillRect/>
                </a:stretch>
              </p:blipFill>
              <p:spPr>
                <a:xfrm>
                  <a:off x="2929900" y="1862025"/>
                  <a:ext cx="3118999" cy="3157749"/>
                </a:xfrm>
                <a:prstGeom prst="rect">
                  <a:avLst/>
                </a:prstGeom>
                <a:noFill/>
                <a:ln>
                  <a:noFill/>
                </a:ln>
              </p:spPr>
            </p:pic>
            <p:pic>
              <p:nvPicPr>
                <p:cNvPr id="18517" name="Google Shape;18517;p669"/>
                <p:cNvPicPr preferRelativeResize="0"/>
                <p:nvPr/>
              </p:nvPicPr>
              <p:blipFill>
                <a:blip r:embed="rId4">
                  <a:alphaModFix/>
                </a:blip>
                <a:stretch>
                  <a:fillRect/>
                </a:stretch>
              </p:blipFill>
              <p:spPr>
                <a:xfrm>
                  <a:off x="3726075" y="2571750"/>
                  <a:ext cx="1989000" cy="1895700"/>
                </a:xfrm>
                <a:prstGeom prst="ellipse">
                  <a:avLst/>
                </a:prstGeom>
                <a:noFill/>
                <a:ln>
                  <a:noFill/>
                </a:ln>
              </p:spPr>
            </p:pic>
          </p:grpSp>
          <p:sp>
            <p:nvSpPr>
              <p:cNvPr id="18518" name="Google Shape;18518;p669"/>
              <p:cNvSpPr txBox="1"/>
              <p:nvPr/>
            </p:nvSpPr>
            <p:spPr>
              <a:xfrm rot="24406">
                <a:off x="3840762" y="3233612"/>
                <a:ext cx="1774845" cy="46531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mirtazapine</a:t>
                </a:r>
                <a:endParaRPr sz="1600" b="1"/>
              </a:p>
              <a:p>
                <a:pPr marL="0" marR="0" lvl="0" indent="0" algn="ctr" rtl="0">
                  <a:lnSpc>
                    <a:spcPct val="100000"/>
                  </a:lnSpc>
                  <a:spcBef>
                    <a:spcPts val="0"/>
                  </a:spcBef>
                  <a:spcAft>
                    <a:spcPts val="0"/>
                  </a:spcAft>
                  <a:buClr>
                    <a:srgbClr val="000000"/>
                  </a:buClr>
                  <a:buSzPts val="800"/>
                  <a:buFont typeface="Arial"/>
                  <a:buNone/>
                </a:pPr>
                <a:r>
                  <a:rPr lang="en" sz="1600" b="1"/>
                  <a:t>REMERON</a:t>
                </a:r>
                <a:endParaRPr sz="1600" b="1"/>
              </a:p>
            </p:txBody>
          </p:sp>
        </p:grpSp>
        <p:grpSp>
          <p:nvGrpSpPr>
            <p:cNvPr id="18519" name="Google Shape;18519;p669"/>
            <p:cNvGrpSpPr/>
            <p:nvPr/>
          </p:nvGrpSpPr>
          <p:grpSpPr>
            <a:xfrm>
              <a:off x="4447400" y="2278000"/>
              <a:ext cx="408300" cy="183625"/>
              <a:chOff x="1167350" y="1102900"/>
              <a:chExt cx="408300" cy="183625"/>
            </a:xfrm>
          </p:grpSpPr>
          <p:cxnSp>
            <p:nvCxnSpPr>
              <p:cNvPr id="18520" name="Google Shape;18520;p669"/>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521" name="Google Shape;18521;p669"/>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522" name="Google Shape;18522;p669"/>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8523" name="Google Shape;18523;p669"/>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524" name="Google Shape;18524;p669"/>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8525" name="Google Shape;18525;p669"/>
          <p:cNvSpPr/>
          <p:nvPr/>
        </p:nvSpPr>
        <p:spPr>
          <a:xfrm rot="10790367">
            <a:off x="5750722" y="2744327"/>
            <a:ext cx="1713007" cy="7773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6" name="Google Shape;18526;p669"/>
          <p:cNvSpPr txBox="1"/>
          <p:nvPr/>
        </p:nvSpPr>
        <p:spPr>
          <a:xfrm>
            <a:off x="5991925" y="2913600"/>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an SRI</a:t>
            </a:r>
            <a:endParaRPr sz="1200"/>
          </a:p>
          <a:p>
            <a:pPr marL="0" lvl="0" indent="0" algn="l" rtl="0">
              <a:spcBef>
                <a:spcPts val="0"/>
              </a:spcBef>
              <a:spcAft>
                <a:spcPts val="0"/>
              </a:spcAft>
              <a:buNone/>
            </a:pPr>
            <a:endParaRPr sz="900"/>
          </a:p>
        </p:txBody>
      </p:sp>
      <p:sp>
        <p:nvSpPr>
          <p:cNvPr id="18527" name="Google Shape;18527;p669"/>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Shape 18531"/>
        <p:cNvGrpSpPr/>
        <p:nvPr/>
      </p:nvGrpSpPr>
      <p:grpSpPr>
        <a:xfrm>
          <a:off x="0" y="0"/>
          <a:ext cx="0" cy="0"/>
          <a:chOff x="0" y="0"/>
          <a:chExt cx="0" cy="0"/>
        </a:xfrm>
      </p:grpSpPr>
      <p:sp>
        <p:nvSpPr>
          <p:cNvPr id="18532" name="Google Shape;18532;p670"/>
          <p:cNvSpPr txBox="1"/>
          <p:nvPr/>
        </p:nvSpPr>
        <p:spPr>
          <a:xfrm>
            <a:off x="447425" y="150300"/>
            <a:ext cx="78099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Mirtazapine: Noradrenergic and specific serotonergic antidepressant (NaSSA)</a:t>
            </a:r>
            <a:endParaRPr sz="1500" b="1"/>
          </a:p>
          <a:p>
            <a:pPr marL="0" lvl="0" indent="0" algn="l" rtl="0">
              <a:spcBef>
                <a:spcPts val="0"/>
              </a:spcBef>
              <a:spcAft>
                <a:spcPts val="0"/>
              </a:spcAft>
              <a:buNone/>
            </a:pPr>
            <a:r>
              <a:rPr lang="en" sz="1500" b="1"/>
              <a:t> </a:t>
            </a:r>
            <a:endParaRPr sz="1500" b="1"/>
          </a:p>
        </p:txBody>
      </p:sp>
      <p:sp>
        <p:nvSpPr>
          <p:cNvPr id="18533" name="Google Shape;18533;p670"/>
          <p:cNvSpPr txBox="1"/>
          <p:nvPr/>
        </p:nvSpPr>
        <p:spPr>
          <a:xfrm>
            <a:off x="5087650" y="1101475"/>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antagonist</a:t>
            </a:r>
            <a:endParaRPr sz="1200" b="1"/>
          </a:p>
          <a:p>
            <a:pPr marL="0" lvl="0" indent="0" algn="l" rtl="0">
              <a:spcBef>
                <a:spcPts val="0"/>
              </a:spcBef>
              <a:spcAft>
                <a:spcPts val="0"/>
              </a:spcAft>
              <a:buNone/>
            </a:pPr>
            <a:endParaRPr sz="900"/>
          </a:p>
        </p:txBody>
      </p:sp>
      <p:grpSp>
        <p:nvGrpSpPr>
          <p:cNvPr id="18534" name="Google Shape;18534;p670"/>
          <p:cNvGrpSpPr/>
          <p:nvPr/>
        </p:nvGrpSpPr>
        <p:grpSpPr>
          <a:xfrm>
            <a:off x="2634206" y="1188932"/>
            <a:ext cx="3522286" cy="3566046"/>
            <a:chOff x="2634206" y="1188932"/>
            <a:chExt cx="3522286" cy="3566046"/>
          </a:xfrm>
        </p:grpSpPr>
        <p:grpSp>
          <p:nvGrpSpPr>
            <p:cNvPr id="18535" name="Google Shape;18535;p670"/>
            <p:cNvGrpSpPr/>
            <p:nvPr/>
          </p:nvGrpSpPr>
          <p:grpSpPr>
            <a:xfrm>
              <a:off x="2634206" y="1188932"/>
              <a:ext cx="3522286" cy="3566046"/>
              <a:chOff x="2929900" y="1862025"/>
              <a:chExt cx="3118999" cy="3157749"/>
            </a:xfrm>
          </p:grpSpPr>
          <p:grpSp>
            <p:nvGrpSpPr>
              <p:cNvPr id="18536" name="Google Shape;18536;p670"/>
              <p:cNvGrpSpPr/>
              <p:nvPr/>
            </p:nvGrpSpPr>
            <p:grpSpPr>
              <a:xfrm>
                <a:off x="2929900" y="1862025"/>
                <a:ext cx="3118999" cy="3157749"/>
                <a:chOff x="2929900" y="1862025"/>
                <a:chExt cx="3118999" cy="3157749"/>
              </a:xfrm>
            </p:grpSpPr>
            <p:pic>
              <p:nvPicPr>
                <p:cNvPr id="18537" name="Google Shape;18537;p670"/>
                <p:cNvPicPr preferRelativeResize="0"/>
                <p:nvPr/>
              </p:nvPicPr>
              <p:blipFill>
                <a:blip r:embed="rId3">
                  <a:alphaModFix/>
                </a:blip>
                <a:stretch>
                  <a:fillRect/>
                </a:stretch>
              </p:blipFill>
              <p:spPr>
                <a:xfrm>
                  <a:off x="2929900" y="1862025"/>
                  <a:ext cx="3118999" cy="3157749"/>
                </a:xfrm>
                <a:prstGeom prst="rect">
                  <a:avLst/>
                </a:prstGeom>
                <a:noFill/>
                <a:ln>
                  <a:noFill/>
                </a:ln>
              </p:spPr>
            </p:pic>
            <p:pic>
              <p:nvPicPr>
                <p:cNvPr id="18538" name="Google Shape;18538;p670"/>
                <p:cNvPicPr preferRelativeResize="0"/>
                <p:nvPr/>
              </p:nvPicPr>
              <p:blipFill>
                <a:blip r:embed="rId4">
                  <a:alphaModFix/>
                </a:blip>
                <a:stretch>
                  <a:fillRect/>
                </a:stretch>
              </p:blipFill>
              <p:spPr>
                <a:xfrm>
                  <a:off x="3726075" y="2571750"/>
                  <a:ext cx="1989000" cy="1895700"/>
                </a:xfrm>
                <a:prstGeom prst="ellipse">
                  <a:avLst/>
                </a:prstGeom>
                <a:noFill/>
                <a:ln>
                  <a:noFill/>
                </a:ln>
              </p:spPr>
            </p:pic>
          </p:grpSp>
          <p:sp>
            <p:nvSpPr>
              <p:cNvPr id="18539" name="Google Shape;18539;p670"/>
              <p:cNvSpPr txBox="1"/>
              <p:nvPr/>
            </p:nvSpPr>
            <p:spPr>
              <a:xfrm rot="24406">
                <a:off x="3840762" y="3233612"/>
                <a:ext cx="1774845" cy="46531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mirtazapine</a:t>
                </a:r>
                <a:endParaRPr sz="1600" b="1"/>
              </a:p>
              <a:p>
                <a:pPr marL="0" marR="0" lvl="0" indent="0" algn="ctr" rtl="0">
                  <a:lnSpc>
                    <a:spcPct val="100000"/>
                  </a:lnSpc>
                  <a:spcBef>
                    <a:spcPts val="0"/>
                  </a:spcBef>
                  <a:spcAft>
                    <a:spcPts val="0"/>
                  </a:spcAft>
                  <a:buClr>
                    <a:srgbClr val="000000"/>
                  </a:buClr>
                  <a:buSzPts val="800"/>
                  <a:buFont typeface="Arial"/>
                  <a:buNone/>
                </a:pPr>
                <a:r>
                  <a:rPr lang="en" sz="1600" b="1"/>
                  <a:t>REMERON</a:t>
                </a:r>
                <a:endParaRPr sz="1600" b="1"/>
              </a:p>
            </p:txBody>
          </p:sp>
        </p:grpSp>
        <p:grpSp>
          <p:nvGrpSpPr>
            <p:cNvPr id="18540" name="Google Shape;18540;p670"/>
            <p:cNvGrpSpPr/>
            <p:nvPr/>
          </p:nvGrpSpPr>
          <p:grpSpPr>
            <a:xfrm>
              <a:off x="4447400" y="2278000"/>
              <a:ext cx="408300" cy="183625"/>
              <a:chOff x="1167350" y="1102900"/>
              <a:chExt cx="408300" cy="183625"/>
            </a:xfrm>
          </p:grpSpPr>
          <p:cxnSp>
            <p:nvCxnSpPr>
              <p:cNvPr id="18541" name="Google Shape;18541;p670"/>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542" name="Google Shape;18542;p670"/>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543" name="Google Shape;18543;p670"/>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8544" name="Google Shape;18544;p670"/>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545" name="Google Shape;18545;p670"/>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8546" name="Google Shape;18546;p670"/>
          <p:cNvSpPr/>
          <p:nvPr/>
        </p:nvSpPr>
        <p:spPr>
          <a:xfrm rot="10790367">
            <a:off x="5750722" y="2744327"/>
            <a:ext cx="1713007" cy="7773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7" name="Google Shape;18547;p670"/>
          <p:cNvSpPr txBox="1"/>
          <p:nvPr/>
        </p:nvSpPr>
        <p:spPr>
          <a:xfrm>
            <a:off x="5991925" y="2913600"/>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an SRI</a:t>
            </a:r>
            <a:endParaRPr sz="1200"/>
          </a:p>
          <a:p>
            <a:pPr marL="0" lvl="0" indent="0" algn="l" rtl="0">
              <a:spcBef>
                <a:spcPts val="0"/>
              </a:spcBef>
              <a:spcAft>
                <a:spcPts val="0"/>
              </a:spcAft>
              <a:buNone/>
            </a:pPr>
            <a:endParaRPr sz="900"/>
          </a:p>
        </p:txBody>
      </p:sp>
      <p:sp>
        <p:nvSpPr>
          <p:cNvPr id="18548" name="Google Shape;18548;p670"/>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sp>
        <p:nvSpPr>
          <p:cNvPr id="1033" name="Google Shape;1033;p77"/>
          <p:cNvSpPr txBox="1"/>
          <p:nvPr/>
        </p:nvSpPr>
        <p:spPr>
          <a:xfrm>
            <a:off x="193175" y="93025"/>
            <a:ext cx="8346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The Five Targets of Psychotropic Drugs</a:t>
            </a:r>
            <a:endParaRPr sz="1600" b="1"/>
          </a:p>
        </p:txBody>
      </p:sp>
      <p:pic>
        <p:nvPicPr>
          <p:cNvPr id="1034" name="Google Shape;1034;p77"/>
          <p:cNvPicPr preferRelativeResize="0"/>
          <p:nvPr/>
        </p:nvPicPr>
        <p:blipFill rotWithShape="1">
          <a:blip r:embed="rId3">
            <a:alphaModFix/>
          </a:blip>
          <a:srcRect b="45622"/>
          <a:stretch/>
        </p:blipFill>
        <p:spPr>
          <a:xfrm>
            <a:off x="331300" y="2413200"/>
            <a:ext cx="2771750" cy="615600"/>
          </a:xfrm>
          <a:prstGeom prst="rect">
            <a:avLst/>
          </a:prstGeom>
          <a:noFill/>
          <a:ln>
            <a:noFill/>
          </a:ln>
        </p:spPr>
      </p:pic>
      <p:pic>
        <p:nvPicPr>
          <p:cNvPr id="1035" name="Google Shape;1035;p77"/>
          <p:cNvPicPr preferRelativeResize="0"/>
          <p:nvPr/>
        </p:nvPicPr>
        <p:blipFill rotWithShape="1">
          <a:blip r:embed="rId4">
            <a:alphaModFix/>
          </a:blip>
          <a:srcRect b="30113"/>
          <a:stretch/>
        </p:blipFill>
        <p:spPr>
          <a:xfrm>
            <a:off x="394700" y="711200"/>
            <a:ext cx="2421405" cy="1286650"/>
          </a:xfrm>
          <a:prstGeom prst="rect">
            <a:avLst/>
          </a:prstGeom>
          <a:noFill/>
          <a:ln>
            <a:noFill/>
          </a:ln>
        </p:spPr>
      </p:pic>
      <p:pic>
        <p:nvPicPr>
          <p:cNvPr id="1036" name="Google Shape;1036;p77"/>
          <p:cNvPicPr preferRelativeResize="0"/>
          <p:nvPr/>
        </p:nvPicPr>
        <p:blipFill>
          <a:blip r:embed="rId5">
            <a:alphaModFix/>
          </a:blip>
          <a:stretch>
            <a:fillRect/>
          </a:stretch>
        </p:blipFill>
        <p:spPr>
          <a:xfrm>
            <a:off x="505981" y="3472880"/>
            <a:ext cx="950937" cy="1262512"/>
          </a:xfrm>
          <a:prstGeom prst="rect">
            <a:avLst/>
          </a:prstGeom>
          <a:noFill/>
          <a:ln>
            <a:noFill/>
          </a:ln>
        </p:spPr>
      </p:pic>
      <p:pic>
        <p:nvPicPr>
          <p:cNvPr id="1037" name="Google Shape;1037;p77"/>
          <p:cNvPicPr preferRelativeResize="0"/>
          <p:nvPr/>
        </p:nvPicPr>
        <p:blipFill>
          <a:blip r:embed="rId6">
            <a:alphaModFix/>
          </a:blip>
          <a:stretch>
            <a:fillRect/>
          </a:stretch>
        </p:blipFill>
        <p:spPr>
          <a:xfrm>
            <a:off x="6201166" y="912191"/>
            <a:ext cx="880400" cy="980725"/>
          </a:xfrm>
          <a:prstGeom prst="rect">
            <a:avLst/>
          </a:prstGeom>
          <a:noFill/>
          <a:ln>
            <a:noFill/>
          </a:ln>
        </p:spPr>
      </p:pic>
      <p:sp>
        <p:nvSpPr>
          <p:cNvPr id="1038" name="Google Shape;1038;p77"/>
          <p:cNvSpPr txBox="1"/>
          <p:nvPr/>
        </p:nvSpPr>
        <p:spPr>
          <a:xfrm>
            <a:off x="3157650" y="2342050"/>
            <a:ext cx="16776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Transporter</a:t>
            </a:r>
            <a:endParaRPr b="1"/>
          </a:p>
          <a:p>
            <a:pPr marL="0" lvl="0" indent="0" algn="ctr" rtl="0">
              <a:spcBef>
                <a:spcPts val="0"/>
              </a:spcBef>
              <a:spcAft>
                <a:spcPts val="0"/>
              </a:spcAft>
              <a:buNone/>
            </a:pPr>
            <a:endParaRPr/>
          </a:p>
        </p:txBody>
      </p:sp>
      <p:sp>
        <p:nvSpPr>
          <p:cNvPr id="1039" name="Google Shape;1039;p77"/>
          <p:cNvSpPr txBox="1"/>
          <p:nvPr/>
        </p:nvSpPr>
        <p:spPr>
          <a:xfrm>
            <a:off x="3018475" y="846213"/>
            <a:ext cx="17184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G-protein linked receptor</a:t>
            </a:r>
            <a:endParaRPr b="1"/>
          </a:p>
          <a:p>
            <a:pPr marL="0" lvl="0" indent="0" algn="ctr" rtl="0">
              <a:spcBef>
                <a:spcPts val="0"/>
              </a:spcBef>
              <a:spcAft>
                <a:spcPts val="0"/>
              </a:spcAft>
              <a:buNone/>
            </a:pPr>
            <a:endParaRPr/>
          </a:p>
        </p:txBody>
      </p:sp>
      <p:sp>
        <p:nvSpPr>
          <p:cNvPr id="1040" name="Google Shape;1040;p77"/>
          <p:cNvSpPr txBox="1"/>
          <p:nvPr/>
        </p:nvSpPr>
        <p:spPr>
          <a:xfrm>
            <a:off x="1562850" y="3622475"/>
            <a:ext cx="15948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Ligand-gated ion channel</a:t>
            </a:r>
            <a:endParaRPr b="1"/>
          </a:p>
          <a:p>
            <a:pPr marL="0" lvl="0" indent="0" algn="ctr" rtl="0">
              <a:spcBef>
                <a:spcPts val="0"/>
              </a:spcBef>
              <a:spcAft>
                <a:spcPts val="0"/>
              </a:spcAft>
              <a:buNone/>
            </a:pPr>
            <a:endParaRPr/>
          </a:p>
        </p:txBody>
      </p:sp>
      <p:sp>
        <p:nvSpPr>
          <p:cNvPr id="1041" name="Google Shape;1041;p77"/>
          <p:cNvSpPr txBox="1"/>
          <p:nvPr/>
        </p:nvSpPr>
        <p:spPr>
          <a:xfrm>
            <a:off x="6953875" y="951150"/>
            <a:ext cx="18546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Voltage-gated ion channel</a:t>
            </a:r>
            <a:endParaRPr b="1"/>
          </a:p>
          <a:p>
            <a:pPr marL="0" lvl="0" indent="0" algn="ctr" rtl="0">
              <a:spcBef>
                <a:spcPts val="0"/>
              </a:spcBef>
              <a:spcAft>
                <a:spcPts val="0"/>
              </a:spcAft>
              <a:buNone/>
            </a:pPr>
            <a:endParaRPr/>
          </a:p>
        </p:txBody>
      </p:sp>
      <p:sp>
        <p:nvSpPr>
          <p:cNvPr id="1042" name="Google Shape;1042;p77"/>
          <p:cNvSpPr txBox="1"/>
          <p:nvPr/>
        </p:nvSpPr>
        <p:spPr>
          <a:xfrm>
            <a:off x="3157650" y="2585275"/>
            <a:ext cx="420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00"/>
                </a:solidFill>
              </a:rPr>
              <a:t>(reuptake inhibitors)</a:t>
            </a:r>
            <a:endParaRPr>
              <a:solidFill>
                <a:srgbClr val="FF0000"/>
              </a:solidFill>
            </a:endParaRPr>
          </a:p>
        </p:txBody>
      </p:sp>
      <p:sp>
        <p:nvSpPr>
          <p:cNvPr id="1043" name="Google Shape;1043;p77"/>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Shape 18552"/>
        <p:cNvGrpSpPr/>
        <p:nvPr/>
      </p:nvGrpSpPr>
      <p:grpSpPr>
        <a:xfrm>
          <a:off x="0" y="0"/>
          <a:ext cx="0" cy="0"/>
          <a:chOff x="0" y="0"/>
          <a:chExt cx="0" cy="0"/>
        </a:xfrm>
      </p:grpSpPr>
      <p:sp>
        <p:nvSpPr>
          <p:cNvPr id="18553" name="Google Shape;18553;p671"/>
          <p:cNvSpPr txBox="1"/>
          <p:nvPr/>
        </p:nvSpPr>
        <p:spPr>
          <a:xfrm>
            <a:off x="447425" y="150300"/>
            <a:ext cx="78099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Mirtazapine: Noradrenergic and specific serotonergic antidepressant (NaSSA)</a:t>
            </a:r>
            <a:endParaRPr sz="1500" b="1"/>
          </a:p>
          <a:p>
            <a:pPr marL="0" lvl="0" indent="0" algn="l" rtl="0">
              <a:spcBef>
                <a:spcPts val="0"/>
              </a:spcBef>
              <a:spcAft>
                <a:spcPts val="0"/>
              </a:spcAft>
              <a:buNone/>
            </a:pPr>
            <a:r>
              <a:rPr lang="en" sz="1500" b="1"/>
              <a:t> </a:t>
            </a:r>
            <a:endParaRPr sz="1500" b="1"/>
          </a:p>
        </p:txBody>
      </p:sp>
      <p:sp>
        <p:nvSpPr>
          <p:cNvPr id="18554" name="Google Shape;18554;p671"/>
          <p:cNvSpPr txBox="1"/>
          <p:nvPr/>
        </p:nvSpPr>
        <p:spPr>
          <a:xfrm>
            <a:off x="5087650" y="1101475"/>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antagonist</a:t>
            </a:r>
            <a:endParaRPr sz="1200" b="1"/>
          </a:p>
          <a:p>
            <a:pPr marL="0" lvl="0" indent="0" algn="l" rtl="0">
              <a:spcBef>
                <a:spcPts val="0"/>
              </a:spcBef>
              <a:spcAft>
                <a:spcPts val="0"/>
              </a:spcAft>
              <a:buNone/>
            </a:pPr>
            <a:endParaRPr sz="900"/>
          </a:p>
        </p:txBody>
      </p:sp>
      <p:cxnSp>
        <p:nvCxnSpPr>
          <p:cNvPr id="18555" name="Google Shape;18555;p671"/>
          <p:cNvCxnSpPr/>
          <p:nvPr/>
        </p:nvCxnSpPr>
        <p:spPr>
          <a:xfrm>
            <a:off x="6036485" y="1286523"/>
            <a:ext cx="318900" cy="0"/>
          </a:xfrm>
          <a:prstGeom prst="straightConnector1">
            <a:avLst/>
          </a:prstGeom>
          <a:noFill/>
          <a:ln w="9525" cap="flat" cmpd="sng">
            <a:solidFill>
              <a:schemeClr val="dk2"/>
            </a:solidFill>
            <a:prstDash val="solid"/>
            <a:round/>
            <a:headEnd type="none" w="med" len="med"/>
            <a:tailEnd type="triangle" w="med" len="med"/>
          </a:ln>
        </p:spPr>
      </p:cxnSp>
      <p:sp>
        <p:nvSpPr>
          <p:cNvPr id="18556" name="Google Shape;18556;p671"/>
          <p:cNvSpPr txBox="1"/>
          <p:nvPr/>
        </p:nvSpPr>
        <p:spPr>
          <a:xfrm>
            <a:off x="6318250" y="1058525"/>
            <a:ext cx="2301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u="sng"/>
              <a:t>primary therapeutic action</a:t>
            </a:r>
            <a:endParaRPr sz="1200" u="sng"/>
          </a:p>
          <a:p>
            <a:pPr marL="0" lvl="0" indent="0" algn="l" rtl="0">
              <a:spcBef>
                <a:spcPts val="0"/>
              </a:spcBef>
              <a:spcAft>
                <a:spcPts val="0"/>
              </a:spcAft>
              <a:buNone/>
            </a:pPr>
            <a:endParaRPr sz="1200"/>
          </a:p>
          <a:p>
            <a:pPr marL="0" lvl="0" indent="0" algn="l" rtl="0">
              <a:spcBef>
                <a:spcPts val="0"/>
              </a:spcBef>
              <a:spcAft>
                <a:spcPts val="0"/>
              </a:spcAft>
              <a:buNone/>
            </a:pPr>
            <a:endParaRPr sz="900"/>
          </a:p>
        </p:txBody>
      </p:sp>
      <p:grpSp>
        <p:nvGrpSpPr>
          <p:cNvPr id="18557" name="Google Shape;18557;p671"/>
          <p:cNvGrpSpPr/>
          <p:nvPr/>
        </p:nvGrpSpPr>
        <p:grpSpPr>
          <a:xfrm>
            <a:off x="2634206" y="1188932"/>
            <a:ext cx="3522286" cy="3566046"/>
            <a:chOff x="2634206" y="1188932"/>
            <a:chExt cx="3522286" cy="3566046"/>
          </a:xfrm>
        </p:grpSpPr>
        <p:grpSp>
          <p:nvGrpSpPr>
            <p:cNvPr id="18558" name="Google Shape;18558;p671"/>
            <p:cNvGrpSpPr/>
            <p:nvPr/>
          </p:nvGrpSpPr>
          <p:grpSpPr>
            <a:xfrm>
              <a:off x="2634206" y="1188932"/>
              <a:ext cx="3522286" cy="3566046"/>
              <a:chOff x="2929900" y="1862025"/>
              <a:chExt cx="3118999" cy="3157749"/>
            </a:xfrm>
          </p:grpSpPr>
          <p:grpSp>
            <p:nvGrpSpPr>
              <p:cNvPr id="18559" name="Google Shape;18559;p671"/>
              <p:cNvGrpSpPr/>
              <p:nvPr/>
            </p:nvGrpSpPr>
            <p:grpSpPr>
              <a:xfrm>
                <a:off x="2929900" y="1862025"/>
                <a:ext cx="3118999" cy="3157749"/>
                <a:chOff x="2929900" y="1862025"/>
                <a:chExt cx="3118999" cy="3157749"/>
              </a:xfrm>
            </p:grpSpPr>
            <p:pic>
              <p:nvPicPr>
                <p:cNvPr id="18560" name="Google Shape;18560;p671"/>
                <p:cNvPicPr preferRelativeResize="0"/>
                <p:nvPr/>
              </p:nvPicPr>
              <p:blipFill>
                <a:blip r:embed="rId3">
                  <a:alphaModFix/>
                </a:blip>
                <a:stretch>
                  <a:fillRect/>
                </a:stretch>
              </p:blipFill>
              <p:spPr>
                <a:xfrm>
                  <a:off x="2929900" y="1862025"/>
                  <a:ext cx="3118999" cy="3157749"/>
                </a:xfrm>
                <a:prstGeom prst="rect">
                  <a:avLst/>
                </a:prstGeom>
                <a:noFill/>
                <a:ln>
                  <a:noFill/>
                </a:ln>
              </p:spPr>
            </p:pic>
            <p:pic>
              <p:nvPicPr>
                <p:cNvPr id="18561" name="Google Shape;18561;p671"/>
                <p:cNvPicPr preferRelativeResize="0"/>
                <p:nvPr/>
              </p:nvPicPr>
              <p:blipFill>
                <a:blip r:embed="rId4">
                  <a:alphaModFix/>
                </a:blip>
                <a:stretch>
                  <a:fillRect/>
                </a:stretch>
              </p:blipFill>
              <p:spPr>
                <a:xfrm>
                  <a:off x="3726075" y="2571750"/>
                  <a:ext cx="1989000" cy="1895700"/>
                </a:xfrm>
                <a:prstGeom prst="ellipse">
                  <a:avLst/>
                </a:prstGeom>
                <a:noFill/>
                <a:ln>
                  <a:noFill/>
                </a:ln>
              </p:spPr>
            </p:pic>
          </p:grpSp>
          <p:sp>
            <p:nvSpPr>
              <p:cNvPr id="18562" name="Google Shape;18562;p671"/>
              <p:cNvSpPr txBox="1"/>
              <p:nvPr/>
            </p:nvSpPr>
            <p:spPr>
              <a:xfrm rot="24406">
                <a:off x="3840762" y="3233612"/>
                <a:ext cx="1774845" cy="46531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mirtazapine</a:t>
                </a:r>
                <a:endParaRPr sz="1600" b="1"/>
              </a:p>
              <a:p>
                <a:pPr marL="0" marR="0" lvl="0" indent="0" algn="ctr" rtl="0">
                  <a:lnSpc>
                    <a:spcPct val="100000"/>
                  </a:lnSpc>
                  <a:spcBef>
                    <a:spcPts val="0"/>
                  </a:spcBef>
                  <a:spcAft>
                    <a:spcPts val="0"/>
                  </a:spcAft>
                  <a:buClr>
                    <a:srgbClr val="000000"/>
                  </a:buClr>
                  <a:buSzPts val="800"/>
                  <a:buFont typeface="Arial"/>
                  <a:buNone/>
                </a:pPr>
                <a:r>
                  <a:rPr lang="en" sz="1600" b="1"/>
                  <a:t>REMERON</a:t>
                </a:r>
                <a:endParaRPr sz="1600" b="1"/>
              </a:p>
            </p:txBody>
          </p:sp>
        </p:grpSp>
        <p:grpSp>
          <p:nvGrpSpPr>
            <p:cNvPr id="18563" name="Google Shape;18563;p671"/>
            <p:cNvGrpSpPr/>
            <p:nvPr/>
          </p:nvGrpSpPr>
          <p:grpSpPr>
            <a:xfrm>
              <a:off x="4447400" y="2278000"/>
              <a:ext cx="408300" cy="183625"/>
              <a:chOff x="1167350" y="1102900"/>
              <a:chExt cx="408300" cy="183625"/>
            </a:xfrm>
          </p:grpSpPr>
          <p:cxnSp>
            <p:nvCxnSpPr>
              <p:cNvPr id="18564" name="Google Shape;18564;p671"/>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565" name="Google Shape;18565;p671"/>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566" name="Google Shape;18566;p671"/>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8567" name="Google Shape;18567;p671"/>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568" name="Google Shape;18568;p671"/>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8569" name="Google Shape;18569;p671"/>
          <p:cNvSpPr/>
          <p:nvPr/>
        </p:nvSpPr>
        <p:spPr>
          <a:xfrm rot="10790367">
            <a:off x="5750722" y="2744327"/>
            <a:ext cx="1713007" cy="7773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0" name="Google Shape;18570;p671"/>
          <p:cNvSpPr txBox="1"/>
          <p:nvPr/>
        </p:nvSpPr>
        <p:spPr>
          <a:xfrm>
            <a:off x="5991925" y="2913600"/>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an SRI</a:t>
            </a:r>
            <a:endParaRPr sz="1200"/>
          </a:p>
          <a:p>
            <a:pPr marL="0" lvl="0" indent="0" algn="l" rtl="0">
              <a:spcBef>
                <a:spcPts val="0"/>
              </a:spcBef>
              <a:spcAft>
                <a:spcPts val="0"/>
              </a:spcAft>
              <a:buNone/>
            </a:pPr>
            <a:endParaRPr sz="900"/>
          </a:p>
        </p:txBody>
      </p:sp>
      <p:sp>
        <p:nvSpPr>
          <p:cNvPr id="18571" name="Google Shape;18571;p671"/>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Shape 18575"/>
        <p:cNvGrpSpPr/>
        <p:nvPr/>
      </p:nvGrpSpPr>
      <p:grpSpPr>
        <a:xfrm>
          <a:off x="0" y="0"/>
          <a:ext cx="0" cy="0"/>
          <a:chOff x="0" y="0"/>
          <a:chExt cx="0" cy="0"/>
        </a:xfrm>
      </p:grpSpPr>
      <p:sp>
        <p:nvSpPr>
          <p:cNvPr id="18576" name="Google Shape;18576;p672"/>
          <p:cNvSpPr txBox="1"/>
          <p:nvPr/>
        </p:nvSpPr>
        <p:spPr>
          <a:xfrm>
            <a:off x="447425" y="150300"/>
            <a:ext cx="78099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Mirtazapine: Noradrenergic and specific serotonergic antidepressant (NaSSA)</a:t>
            </a:r>
            <a:endParaRPr sz="1500" b="1"/>
          </a:p>
          <a:p>
            <a:pPr marL="0" lvl="0" indent="0" algn="l" rtl="0">
              <a:spcBef>
                <a:spcPts val="0"/>
              </a:spcBef>
              <a:spcAft>
                <a:spcPts val="0"/>
              </a:spcAft>
              <a:buNone/>
            </a:pPr>
            <a:r>
              <a:rPr lang="en" sz="1500" b="1"/>
              <a:t> </a:t>
            </a:r>
            <a:endParaRPr sz="1500" b="1"/>
          </a:p>
        </p:txBody>
      </p:sp>
      <p:sp>
        <p:nvSpPr>
          <p:cNvPr id="18577" name="Google Shape;18577;p672"/>
          <p:cNvSpPr txBox="1"/>
          <p:nvPr/>
        </p:nvSpPr>
        <p:spPr>
          <a:xfrm>
            <a:off x="5087650" y="1101475"/>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antagonist</a:t>
            </a:r>
            <a:endParaRPr sz="1200" b="1"/>
          </a:p>
          <a:p>
            <a:pPr marL="0" lvl="0" indent="0" algn="l" rtl="0">
              <a:spcBef>
                <a:spcPts val="0"/>
              </a:spcBef>
              <a:spcAft>
                <a:spcPts val="0"/>
              </a:spcAft>
              <a:buNone/>
            </a:pPr>
            <a:endParaRPr sz="900"/>
          </a:p>
        </p:txBody>
      </p:sp>
      <p:cxnSp>
        <p:nvCxnSpPr>
          <p:cNvPr id="18578" name="Google Shape;18578;p672"/>
          <p:cNvCxnSpPr/>
          <p:nvPr/>
        </p:nvCxnSpPr>
        <p:spPr>
          <a:xfrm>
            <a:off x="6036485" y="1286523"/>
            <a:ext cx="318900" cy="0"/>
          </a:xfrm>
          <a:prstGeom prst="straightConnector1">
            <a:avLst/>
          </a:prstGeom>
          <a:noFill/>
          <a:ln w="9525" cap="flat" cmpd="sng">
            <a:solidFill>
              <a:schemeClr val="dk2"/>
            </a:solidFill>
            <a:prstDash val="solid"/>
            <a:round/>
            <a:headEnd type="none" w="med" len="med"/>
            <a:tailEnd type="triangle" w="med" len="med"/>
          </a:ln>
        </p:spPr>
      </p:cxnSp>
      <p:sp>
        <p:nvSpPr>
          <p:cNvPr id="18579" name="Google Shape;18579;p672"/>
          <p:cNvSpPr txBox="1"/>
          <p:nvPr/>
        </p:nvSpPr>
        <p:spPr>
          <a:xfrm>
            <a:off x="6318250" y="1058525"/>
            <a:ext cx="2301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u="sng"/>
              <a:t>primary therapeutic action</a:t>
            </a:r>
            <a:endParaRPr sz="1200" u="sng"/>
          </a:p>
          <a:p>
            <a:pPr marL="0" lvl="0" indent="0" algn="l" rtl="0">
              <a:spcBef>
                <a:spcPts val="0"/>
              </a:spcBef>
              <a:spcAft>
                <a:spcPts val="0"/>
              </a:spcAft>
              <a:buNone/>
            </a:pPr>
            <a:r>
              <a:rPr lang="en" sz="1200"/>
              <a:t>(opposite of clonidine)</a:t>
            </a:r>
            <a:endParaRPr sz="1200"/>
          </a:p>
          <a:p>
            <a:pPr marL="0" lvl="0" indent="0" algn="l" rtl="0">
              <a:spcBef>
                <a:spcPts val="0"/>
              </a:spcBef>
              <a:spcAft>
                <a:spcPts val="0"/>
              </a:spcAft>
              <a:buNone/>
            </a:pPr>
            <a:endParaRPr sz="900"/>
          </a:p>
        </p:txBody>
      </p:sp>
      <p:grpSp>
        <p:nvGrpSpPr>
          <p:cNvPr id="18580" name="Google Shape;18580;p672"/>
          <p:cNvGrpSpPr/>
          <p:nvPr/>
        </p:nvGrpSpPr>
        <p:grpSpPr>
          <a:xfrm>
            <a:off x="2634206" y="1188932"/>
            <a:ext cx="3522286" cy="3566046"/>
            <a:chOff x="2634206" y="1188932"/>
            <a:chExt cx="3522286" cy="3566046"/>
          </a:xfrm>
        </p:grpSpPr>
        <p:grpSp>
          <p:nvGrpSpPr>
            <p:cNvPr id="18581" name="Google Shape;18581;p672"/>
            <p:cNvGrpSpPr/>
            <p:nvPr/>
          </p:nvGrpSpPr>
          <p:grpSpPr>
            <a:xfrm>
              <a:off x="2634206" y="1188932"/>
              <a:ext cx="3522286" cy="3566046"/>
              <a:chOff x="2929900" y="1862025"/>
              <a:chExt cx="3118999" cy="3157749"/>
            </a:xfrm>
          </p:grpSpPr>
          <p:grpSp>
            <p:nvGrpSpPr>
              <p:cNvPr id="18582" name="Google Shape;18582;p672"/>
              <p:cNvGrpSpPr/>
              <p:nvPr/>
            </p:nvGrpSpPr>
            <p:grpSpPr>
              <a:xfrm>
                <a:off x="2929900" y="1862025"/>
                <a:ext cx="3118999" cy="3157749"/>
                <a:chOff x="2929900" y="1862025"/>
                <a:chExt cx="3118999" cy="3157749"/>
              </a:xfrm>
            </p:grpSpPr>
            <p:pic>
              <p:nvPicPr>
                <p:cNvPr id="18583" name="Google Shape;18583;p672"/>
                <p:cNvPicPr preferRelativeResize="0"/>
                <p:nvPr/>
              </p:nvPicPr>
              <p:blipFill>
                <a:blip r:embed="rId3">
                  <a:alphaModFix/>
                </a:blip>
                <a:stretch>
                  <a:fillRect/>
                </a:stretch>
              </p:blipFill>
              <p:spPr>
                <a:xfrm>
                  <a:off x="2929900" y="1862025"/>
                  <a:ext cx="3118999" cy="3157749"/>
                </a:xfrm>
                <a:prstGeom prst="rect">
                  <a:avLst/>
                </a:prstGeom>
                <a:noFill/>
                <a:ln>
                  <a:noFill/>
                </a:ln>
              </p:spPr>
            </p:pic>
            <p:pic>
              <p:nvPicPr>
                <p:cNvPr id="18584" name="Google Shape;18584;p672"/>
                <p:cNvPicPr preferRelativeResize="0"/>
                <p:nvPr/>
              </p:nvPicPr>
              <p:blipFill>
                <a:blip r:embed="rId4">
                  <a:alphaModFix/>
                </a:blip>
                <a:stretch>
                  <a:fillRect/>
                </a:stretch>
              </p:blipFill>
              <p:spPr>
                <a:xfrm>
                  <a:off x="3726075" y="2571750"/>
                  <a:ext cx="1989000" cy="1895700"/>
                </a:xfrm>
                <a:prstGeom prst="ellipse">
                  <a:avLst/>
                </a:prstGeom>
                <a:noFill/>
                <a:ln>
                  <a:noFill/>
                </a:ln>
              </p:spPr>
            </p:pic>
          </p:grpSp>
          <p:sp>
            <p:nvSpPr>
              <p:cNvPr id="18585" name="Google Shape;18585;p672"/>
              <p:cNvSpPr txBox="1"/>
              <p:nvPr/>
            </p:nvSpPr>
            <p:spPr>
              <a:xfrm rot="24406">
                <a:off x="3840762" y="3233612"/>
                <a:ext cx="1774845" cy="46531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mirtazapine</a:t>
                </a:r>
                <a:endParaRPr sz="1600" b="1"/>
              </a:p>
              <a:p>
                <a:pPr marL="0" marR="0" lvl="0" indent="0" algn="ctr" rtl="0">
                  <a:lnSpc>
                    <a:spcPct val="100000"/>
                  </a:lnSpc>
                  <a:spcBef>
                    <a:spcPts val="0"/>
                  </a:spcBef>
                  <a:spcAft>
                    <a:spcPts val="0"/>
                  </a:spcAft>
                  <a:buClr>
                    <a:srgbClr val="000000"/>
                  </a:buClr>
                  <a:buSzPts val="800"/>
                  <a:buFont typeface="Arial"/>
                  <a:buNone/>
                </a:pPr>
                <a:r>
                  <a:rPr lang="en" sz="1600" b="1"/>
                  <a:t>REMERON</a:t>
                </a:r>
                <a:endParaRPr sz="1600" b="1"/>
              </a:p>
            </p:txBody>
          </p:sp>
        </p:grpSp>
        <p:grpSp>
          <p:nvGrpSpPr>
            <p:cNvPr id="18586" name="Google Shape;18586;p672"/>
            <p:cNvGrpSpPr/>
            <p:nvPr/>
          </p:nvGrpSpPr>
          <p:grpSpPr>
            <a:xfrm>
              <a:off x="4447400" y="2278000"/>
              <a:ext cx="408300" cy="183625"/>
              <a:chOff x="1167350" y="1102900"/>
              <a:chExt cx="408300" cy="183625"/>
            </a:xfrm>
          </p:grpSpPr>
          <p:cxnSp>
            <p:nvCxnSpPr>
              <p:cNvPr id="18587" name="Google Shape;18587;p672"/>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588" name="Google Shape;18588;p672"/>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589" name="Google Shape;18589;p672"/>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8590" name="Google Shape;18590;p672"/>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591" name="Google Shape;18591;p672"/>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18592" name="Google Shape;18592;p672"/>
          <p:cNvSpPr/>
          <p:nvPr/>
        </p:nvSpPr>
        <p:spPr>
          <a:xfrm rot="10790367">
            <a:off x="5750722" y="2744327"/>
            <a:ext cx="1713007" cy="7773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3" name="Google Shape;18593;p672"/>
          <p:cNvSpPr txBox="1"/>
          <p:nvPr/>
        </p:nvSpPr>
        <p:spPr>
          <a:xfrm>
            <a:off x="5991925" y="2913600"/>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an SRI</a:t>
            </a:r>
            <a:endParaRPr sz="1200"/>
          </a:p>
          <a:p>
            <a:pPr marL="0" lvl="0" indent="0" algn="l" rtl="0">
              <a:spcBef>
                <a:spcPts val="0"/>
              </a:spcBef>
              <a:spcAft>
                <a:spcPts val="0"/>
              </a:spcAft>
              <a:buNone/>
            </a:pPr>
            <a:endParaRPr sz="900"/>
          </a:p>
        </p:txBody>
      </p:sp>
      <p:sp>
        <p:nvSpPr>
          <p:cNvPr id="18594" name="Google Shape;18594;p672"/>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Shape 18598"/>
        <p:cNvGrpSpPr/>
        <p:nvPr/>
      </p:nvGrpSpPr>
      <p:grpSpPr>
        <a:xfrm>
          <a:off x="0" y="0"/>
          <a:ext cx="0" cy="0"/>
          <a:chOff x="0" y="0"/>
          <a:chExt cx="0" cy="0"/>
        </a:xfrm>
      </p:grpSpPr>
      <p:sp>
        <p:nvSpPr>
          <p:cNvPr id="18599" name="Google Shape;18599;p673"/>
          <p:cNvSpPr txBox="1"/>
          <p:nvPr/>
        </p:nvSpPr>
        <p:spPr>
          <a:xfrm>
            <a:off x="447425" y="150300"/>
            <a:ext cx="78099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Mirtazapine: Noradrenergic and specific serotonergic antidepressant (NaSSA)</a:t>
            </a:r>
            <a:endParaRPr sz="1500" b="1"/>
          </a:p>
          <a:p>
            <a:pPr marL="0" lvl="0" indent="0" algn="l" rtl="0">
              <a:spcBef>
                <a:spcPts val="0"/>
              </a:spcBef>
              <a:spcAft>
                <a:spcPts val="0"/>
              </a:spcAft>
              <a:buNone/>
            </a:pPr>
            <a:r>
              <a:rPr lang="en" sz="1500" b="1"/>
              <a:t> </a:t>
            </a:r>
            <a:endParaRPr sz="1500" b="1"/>
          </a:p>
        </p:txBody>
      </p:sp>
      <p:sp>
        <p:nvSpPr>
          <p:cNvPr id="18600" name="Google Shape;18600;p673"/>
          <p:cNvSpPr txBox="1"/>
          <p:nvPr/>
        </p:nvSpPr>
        <p:spPr>
          <a:xfrm>
            <a:off x="5087650" y="1101475"/>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antagonist</a:t>
            </a:r>
            <a:endParaRPr sz="1200" b="1"/>
          </a:p>
          <a:p>
            <a:pPr marL="0" lvl="0" indent="0" algn="l" rtl="0">
              <a:spcBef>
                <a:spcPts val="0"/>
              </a:spcBef>
              <a:spcAft>
                <a:spcPts val="0"/>
              </a:spcAft>
              <a:buNone/>
            </a:pPr>
            <a:endParaRPr sz="900"/>
          </a:p>
        </p:txBody>
      </p:sp>
      <p:cxnSp>
        <p:nvCxnSpPr>
          <p:cNvPr id="18601" name="Google Shape;18601;p673"/>
          <p:cNvCxnSpPr/>
          <p:nvPr/>
        </p:nvCxnSpPr>
        <p:spPr>
          <a:xfrm>
            <a:off x="6036485" y="1286523"/>
            <a:ext cx="318900" cy="0"/>
          </a:xfrm>
          <a:prstGeom prst="straightConnector1">
            <a:avLst/>
          </a:prstGeom>
          <a:noFill/>
          <a:ln w="9525" cap="flat" cmpd="sng">
            <a:solidFill>
              <a:schemeClr val="dk2"/>
            </a:solidFill>
            <a:prstDash val="solid"/>
            <a:round/>
            <a:headEnd type="none" w="med" len="med"/>
            <a:tailEnd type="triangle" w="med" len="med"/>
          </a:ln>
        </p:spPr>
      </p:cxnSp>
      <p:sp>
        <p:nvSpPr>
          <p:cNvPr id="18602" name="Google Shape;18602;p673"/>
          <p:cNvSpPr txBox="1"/>
          <p:nvPr/>
        </p:nvSpPr>
        <p:spPr>
          <a:xfrm>
            <a:off x="6318250" y="1058525"/>
            <a:ext cx="2301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u="sng"/>
              <a:t>primary therapeutic action</a:t>
            </a:r>
            <a:endParaRPr sz="1200" u="sng"/>
          </a:p>
          <a:p>
            <a:pPr marL="0" lvl="0" indent="0" algn="l" rtl="0">
              <a:spcBef>
                <a:spcPts val="0"/>
              </a:spcBef>
              <a:spcAft>
                <a:spcPts val="0"/>
              </a:spcAft>
              <a:buNone/>
            </a:pPr>
            <a:r>
              <a:rPr lang="en" sz="1200"/>
              <a:t>(opposite of clonidine)</a:t>
            </a:r>
            <a:endParaRPr sz="1200"/>
          </a:p>
          <a:p>
            <a:pPr marL="0" lvl="0" indent="0" algn="l" rtl="0">
              <a:spcBef>
                <a:spcPts val="0"/>
              </a:spcBef>
              <a:spcAft>
                <a:spcPts val="0"/>
              </a:spcAft>
              <a:buNone/>
            </a:pPr>
            <a:endParaRPr sz="900"/>
          </a:p>
        </p:txBody>
      </p:sp>
      <p:grpSp>
        <p:nvGrpSpPr>
          <p:cNvPr id="18603" name="Google Shape;18603;p673"/>
          <p:cNvGrpSpPr/>
          <p:nvPr/>
        </p:nvGrpSpPr>
        <p:grpSpPr>
          <a:xfrm>
            <a:off x="2634206" y="1150925"/>
            <a:ext cx="3522286" cy="3604053"/>
            <a:chOff x="2634206" y="1150925"/>
            <a:chExt cx="3522286" cy="3604053"/>
          </a:xfrm>
        </p:grpSpPr>
        <p:grpSp>
          <p:nvGrpSpPr>
            <p:cNvPr id="18604" name="Google Shape;18604;p673"/>
            <p:cNvGrpSpPr/>
            <p:nvPr/>
          </p:nvGrpSpPr>
          <p:grpSpPr>
            <a:xfrm>
              <a:off x="2634206" y="1188932"/>
              <a:ext cx="3522286" cy="3566046"/>
              <a:chOff x="2634206" y="1188932"/>
              <a:chExt cx="3522286" cy="3566046"/>
            </a:xfrm>
          </p:grpSpPr>
          <p:grpSp>
            <p:nvGrpSpPr>
              <p:cNvPr id="18605" name="Google Shape;18605;p673"/>
              <p:cNvGrpSpPr/>
              <p:nvPr/>
            </p:nvGrpSpPr>
            <p:grpSpPr>
              <a:xfrm>
                <a:off x="2634206" y="1188932"/>
                <a:ext cx="3522286" cy="3566046"/>
                <a:chOff x="2929900" y="1862025"/>
                <a:chExt cx="3118999" cy="3157749"/>
              </a:xfrm>
            </p:grpSpPr>
            <p:grpSp>
              <p:nvGrpSpPr>
                <p:cNvPr id="18606" name="Google Shape;18606;p673"/>
                <p:cNvGrpSpPr/>
                <p:nvPr/>
              </p:nvGrpSpPr>
              <p:grpSpPr>
                <a:xfrm>
                  <a:off x="2929900" y="1862025"/>
                  <a:ext cx="3118999" cy="3157749"/>
                  <a:chOff x="2929900" y="1862025"/>
                  <a:chExt cx="3118999" cy="3157749"/>
                </a:xfrm>
              </p:grpSpPr>
              <p:pic>
                <p:nvPicPr>
                  <p:cNvPr id="18607" name="Google Shape;18607;p673"/>
                  <p:cNvPicPr preferRelativeResize="0"/>
                  <p:nvPr/>
                </p:nvPicPr>
                <p:blipFill>
                  <a:blip r:embed="rId3">
                    <a:alphaModFix/>
                  </a:blip>
                  <a:stretch>
                    <a:fillRect/>
                  </a:stretch>
                </p:blipFill>
                <p:spPr>
                  <a:xfrm>
                    <a:off x="2929900" y="1862025"/>
                    <a:ext cx="3118999" cy="3157749"/>
                  </a:xfrm>
                  <a:prstGeom prst="rect">
                    <a:avLst/>
                  </a:prstGeom>
                  <a:noFill/>
                  <a:ln>
                    <a:noFill/>
                  </a:ln>
                </p:spPr>
              </p:pic>
              <p:pic>
                <p:nvPicPr>
                  <p:cNvPr id="18608" name="Google Shape;18608;p673"/>
                  <p:cNvPicPr preferRelativeResize="0"/>
                  <p:nvPr/>
                </p:nvPicPr>
                <p:blipFill>
                  <a:blip r:embed="rId4">
                    <a:alphaModFix/>
                  </a:blip>
                  <a:stretch>
                    <a:fillRect/>
                  </a:stretch>
                </p:blipFill>
                <p:spPr>
                  <a:xfrm>
                    <a:off x="3726075" y="2571750"/>
                    <a:ext cx="1989000" cy="1895700"/>
                  </a:xfrm>
                  <a:prstGeom prst="ellipse">
                    <a:avLst/>
                  </a:prstGeom>
                  <a:noFill/>
                  <a:ln>
                    <a:noFill/>
                  </a:ln>
                </p:spPr>
              </p:pic>
            </p:grpSp>
            <p:sp>
              <p:nvSpPr>
                <p:cNvPr id="18609" name="Google Shape;18609;p673"/>
                <p:cNvSpPr txBox="1"/>
                <p:nvPr/>
              </p:nvSpPr>
              <p:spPr>
                <a:xfrm rot="24406">
                  <a:off x="3840762" y="3233612"/>
                  <a:ext cx="1774845" cy="46531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mirtazapine</a:t>
                  </a:r>
                  <a:endParaRPr sz="1600" b="1"/>
                </a:p>
                <a:p>
                  <a:pPr marL="0" marR="0" lvl="0" indent="0" algn="ctr" rtl="0">
                    <a:lnSpc>
                      <a:spcPct val="100000"/>
                    </a:lnSpc>
                    <a:spcBef>
                      <a:spcPts val="0"/>
                    </a:spcBef>
                    <a:spcAft>
                      <a:spcPts val="0"/>
                    </a:spcAft>
                    <a:buClr>
                      <a:srgbClr val="000000"/>
                    </a:buClr>
                    <a:buSzPts val="800"/>
                    <a:buFont typeface="Arial"/>
                    <a:buNone/>
                  </a:pPr>
                  <a:r>
                    <a:rPr lang="en" sz="1600" b="1"/>
                    <a:t>REMERON</a:t>
                  </a:r>
                  <a:endParaRPr sz="1600" b="1"/>
                </a:p>
              </p:txBody>
            </p:sp>
          </p:grpSp>
          <p:grpSp>
            <p:nvGrpSpPr>
              <p:cNvPr id="18610" name="Google Shape;18610;p673"/>
              <p:cNvGrpSpPr/>
              <p:nvPr/>
            </p:nvGrpSpPr>
            <p:grpSpPr>
              <a:xfrm>
                <a:off x="4447400" y="2278000"/>
                <a:ext cx="408300" cy="183625"/>
                <a:chOff x="1167350" y="1102900"/>
                <a:chExt cx="408300" cy="183625"/>
              </a:xfrm>
            </p:grpSpPr>
            <p:cxnSp>
              <p:nvCxnSpPr>
                <p:cNvPr id="18611" name="Google Shape;18611;p673"/>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612" name="Google Shape;18612;p673"/>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613" name="Google Shape;18613;p673"/>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8614" name="Google Shape;18614;p673"/>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615" name="Google Shape;18615;p673"/>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8616" name="Google Shape;18616;p673"/>
            <p:cNvCxnSpPr/>
            <p:nvPr/>
          </p:nvCxnSpPr>
          <p:spPr>
            <a:xfrm>
              <a:off x="4183025" y="1317750"/>
              <a:ext cx="338700" cy="515400"/>
            </a:xfrm>
            <a:prstGeom prst="straightConnector1">
              <a:avLst/>
            </a:prstGeom>
            <a:noFill/>
            <a:ln w="9525" cap="flat" cmpd="sng">
              <a:solidFill>
                <a:schemeClr val="dk2"/>
              </a:solidFill>
              <a:prstDash val="solid"/>
              <a:round/>
              <a:headEnd type="none" w="med" len="med"/>
              <a:tailEnd type="triangle" w="med" len="med"/>
            </a:ln>
          </p:spPr>
        </p:cxnSp>
        <p:sp>
          <p:nvSpPr>
            <p:cNvPr id="18617" name="Google Shape;18617;p673"/>
            <p:cNvSpPr txBox="1"/>
            <p:nvPr/>
          </p:nvSpPr>
          <p:spPr>
            <a:xfrm>
              <a:off x="3011575" y="1150925"/>
              <a:ext cx="23013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an in</a:t>
              </a:r>
              <a:r>
                <a:rPr lang="en" sz="1200" b="1" u="sng"/>
                <a:t>H</a:t>
              </a:r>
              <a:r>
                <a:rPr lang="en" sz="1200"/>
                <a:t>ibitor</a:t>
              </a:r>
              <a:endParaRPr sz="1200"/>
            </a:p>
            <a:p>
              <a:pPr marL="0" lvl="0" indent="0" algn="l" rtl="0">
                <a:spcBef>
                  <a:spcPts val="0"/>
                </a:spcBef>
                <a:spcAft>
                  <a:spcPts val="0"/>
                </a:spcAft>
                <a:buNone/>
              </a:pPr>
              <a:endParaRPr sz="900"/>
            </a:p>
          </p:txBody>
        </p:sp>
      </p:grpSp>
      <p:sp>
        <p:nvSpPr>
          <p:cNvPr id="18618" name="Google Shape;18618;p673"/>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Shape 18622"/>
        <p:cNvGrpSpPr/>
        <p:nvPr/>
      </p:nvGrpSpPr>
      <p:grpSpPr>
        <a:xfrm>
          <a:off x="0" y="0"/>
          <a:ext cx="0" cy="0"/>
          <a:chOff x="0" y="0"/>
          <a:chExt cx="0" cy="0"/>
        </a:xfrm>
      </p:grpSpPr>
      <p:sp>
        <p:nvSpPr>
          <p:cNvPr id="18623" name="Google Shape;18623;p674"/>
          <p:cNvSpPr txBox="1"/>
          <p:nvPr/>
        </p:nvSpPr>
        <p:spPr>
          <a:xfrm>
            <a:off x="447425" y="150300"/>
            <a:ext cx="78099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Mirtazapine: Noradrenergic and specific serotonergic antidepressant (NaSSA)</a:t>
            </a:r>
            <a:endParaRPr sz="1500" b="1"/>
          </a:p>
          <a:p>
            <a:pPr marL="0" lvl="0" indent="0" algn="l" rtl="0">
              <a:spcBef>
                <a:spcPts val="0"/>
              </a:spcBef>
              <a:spcAft>
                <a:spcPts val="0"/>
              </a:spcAft>
              <a:buNone/>
            </a:pPr>
            <a:r>
              <a:rPr lang="en" sz="1500" b="1"/>
              <a:t> </a:t>
            </a:r>
            <a:endParaRPr sz="1500" b="1"/>
          </a:p>
        </p:txBody>
      </p:sp>
      <p:sp>
        <p:nvSpPr>
          <p:cNvPr id="18624" name="Google Shape;18624;p674"/>
          <p:cNvSpPr txBox="1"/>
          <p:nvPr/>
        </p:nvSpPr>
        <p:spPr>
          <a:xfrm>
            <a:off x="5087650" y="1101475"/>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antagonist</a:t>
            </a:r>
            <a:endParaRPr sz="1200" b="1"/>
          </a:p>
          <a:p>
            <a:pPr marL="0" lvl="0" indent="0" algn="l" rtl="0">
              <a:spcBef>
                <a:spcPts val="0"/>
              </a:spcBef>
              <a:spcAft>
                <a:spcPts val="0"/>
              </a:spcAft>
              <a:buNone/>
            </a:pPr>
            <a:endParaRPr sz="900"/>
          </a:p>
        </p:txBody>
      </p:sp>
      <p:cxnSp>
        <p:nvCxnSpPr>
          <p:cNvPr id="18625" name="Google Shape;18625;p674"/>
          <p:cNvCxnSpPr/>
          <p:nvPr/>
        </p:nvCxnSpPr>
        <p:spPr>
          <a:xfrm>
            <a:off x="6036485" y="1286523"/>
            <a:ext cx="318900" cy="0"/>
          </a:xfrm>
          <a:prstGeom prst="straightConnector1">
            <a:avLst/>
          </a:prstGeom>
          <a:noFill/>
          <a:ln w="9525" cap="flat" cmpd="sng">
            <a:solidFill>
              <a:schemeClr val="dk2"/>
            </a:solidFill>
            <a:prstDash val="solid"/>
            <a:round/>
            <a:headEnd type="none" w="med" len="med"/>
            <a:tailEnd type="triangle" w="med" len="med"/>
          </a:ln>
        </p:spPr>
      </p:cxnSp>
      <p:sp>
        <p:nvSpPr>
          <p:cNvPr id="18626" name="Google Shape;18626;p674"/>
          <p:cNvSpPr txBox="1"/>
          <p:nvPr/>
        </p:nvSpPr>
        <p:spPr>
          <a:xfrm>
            <a:off x="6318250" y="1058525"/>
            <a:ext cx="2301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u="sng"/>
              <a:t>primary therapeutic action</a:t>
            </a:r>
            <a:endParaRPr sz="1200" u="sng"/>
          </a:p>
          <a:p>
            <a:pPr marL="0" lvl="0" indent="0" algn="l" rtl="0">
              <a:spcBef>
                <a:spcPts val="0"/>
              </a:spcBef>
              <a:spcAft>
                <a:spcPts val="0"/>
              </a:spcAft>
              <a:buNone/>
            </a:pPr>
            <a:r>
              <a:rPr lang="en" sz="1200"/>
              <a:t>(opposite of clonidine)</a:t>
            </a:r>
            <a:endParaRPr sz="1200"/>
          </a:p>
          <a:p>
            <a:pPr marL="0" lvl="0" indent="0" algn="l" rtl="0">
              <a:spcBef>
                <a:spcPts val="0"/>
              </a:spcBef>
              <a:spcAft>
                <a:spcPts val="0"/>
              </a:spcAft>
              <a:buNone/>
            </a:pPr>
            <a:endParaRPr sz="900"/>
          </a:p>
        </p:txBody>
      </p:sp>
      <p:grpSp>
        <p:nvGrpSpPr>
          <p:cNvPr id="18627" name="Google Shape;18627;p674"/>
          <p:cNvGrpSpPr/>
          <p:nvPr/>
        </p:nvGrpSpPr>
        <p:grpSpPr>
          <a:xfrm>
            <a:off x="2634206" y="1150925"/>
            <a:ext cx="4754744" cy="3931875"/>
            <a:chOff x="2634206" y="1150925"/>
            <a:chExt cx="4754744" cy="3931875"/>
          </a:xfrm>
        </p:grpSpPr>
        <p:grpSp>
          <p:nvGrpSpPr>
            <p:cNvPr id="18628" name="Google Shape;18628;p674"/>
            <p:cNvGrpSpPr/>
            <p:nvPr/>
          </p:nvGrpSpPr>
          <p:grpSpPr>
            <a:xfrm>
              <a:off x="2634206" y="1188932"/>
              <a:ext cx="3522286" cy="3566046"/>
              <a:chOff x="2634206" y="1188932"/>
              <a:chExt cx="3522286" cy="3566046"/>
            </a:xfrm>
          </p:grpSpPr>
          <p:grpSp>
            <p:nvGrpSpPr>
              <p:cNvPr id="18629" name="Google Shape;18629;p674"/>
              <p:cNvGrpSpPr/>
              <p:nvPr/>
            </p:nvGrpSpPr>
            <p:grpSpPr>
              <a:xfrm>
                <a:off x="2634206" y="1188932"/>
                <a:ext cx="3522286" cy="3566046"/>
                <a:chOff x="2929900" y="1862025"/>
                <a:chExt cx="3118999" cy="3157749"/>
              </a:xfrm>
            </p:grpSpPr>
            <p:grpSp>
              <p:nvGrpSpPr>
                <p:cNvPr id="18630" name="Google Shape;18630;p674"/>
                <p:cNvGrpSpPr/>
                <p:nvPr/>
              </p:nvGrpSpPr>
              <p:grpSpPr>
                <a:xfrm>
                  <a:off x="2929900" y="1862025"/>
                  <a:ext cx="3118999" cy="3157749"/>
                  <a:chOff x="2929900" y="1862025"/>
                  <a:chExt cx="3118999" cy="3157749"/>
                </a:xfrm>
              </p:grpSpPr>
              <p:pic>
                <p:nvPicPr>
                  <p:cNvPr id="18631" name="Google Shape;18631;p674"/>
                  <p:cNvPicPr preferRelativeResize="0"/>
                  <p:nvPr/>
                </p:nvPicPr>
                <p:blipFill>
                  <a:blip r:embed="rId3">
                    <a:alphaModFix/>
                  </a:blip>
                  <a:stretch>
                    <a:fillRect/>
                  </a:stretch>
                </p:blipFill>
                <p:spPr>
                  <a:xfrm>
                    <a:off x="2929900" y="1862025"/>
                    <a:ext cx="3118999" cy="3157749"/>
                  </a:xfrm>
                  <a:prstGeom prst="rect">
                    <a:avLst/>
                  </a:prstGeom>
                  <a:noFill/>
                  <a:ln>
                    <a:noFill/>
                  </a:ln>
                </p:spPr>
              </p:pic>
              <p:pic>
                <p:nvPicPr>
                  <p:cNvPr id="18632" name="Google Shape;18632;p674"/>
                  <p:cNvPicPr preferRelativeResize="0"/>
                  <p:nvPr/>
                </p:nvPicPr>
                <p:blipFill>
                  <a:blip r:embed="rId4">
                    <a:alphaModFix/>
                  </a:blip>
                  <a:stretch>
                    <a:fillRect/>
                  </a:stretch>
                </p:blipFill>
                <p:spPr>
                  <a:xfrm>
                    <a:off x="3726075" y="2571750"/>
                    <a:ext cx="1989000" cy="1895700"/>
                  </a:xfrm>
                  <a:prstGeom prst="ellipse">
                    <a:avLst/>
                  </a:prstGeom>
                  <a:noFill/>
                  <a:ln>
                    <a:noFill/>
                  </a:ln>
                </p:spPr>
              </p:pic>
            </p:grpSp>
            <p:sp>
              <p:nvSpPr>
                <p:cNvPr id="18633" name="Google Shape;18633;p674"/>
                <p:cNvSpPr txBox="1"/>
                <p:nvPr/>
              </p:nvSpPr>
              <p:spPr>
                <a:xfrm rot="24406">
                  <a:off x="3840762" y="3233612"/>
                  <a:ext cx="1774845" cy="46531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mirtazapine</a:t>
                  </a:r>
                  <a:endParaRPr sz="1600" b="1"/>
                </a:p>
                <a:p>
                  <a:pPr marL="0" marR="0" lvl="0" indent="0" algn="ctr" rtl="0">
                    <a:lnSpc>
                      <a:spcPct val="100000"/>
                    </a:lnSpc>
                    <a:spcBef>
                      <a:spcPts val="0"/>
                    </a:spcBef>
                    <a:spcAft>
                      <a:spcPts val="0"/>
                    </a:spcAft>
                    <a:buClr>
                      <a:srgbClr val="000000"/>
                    </a:buClr>
                    <a:buSzPts val="800"/>
                    <a:buFont typeface="Arial"/>
                    <a:buNone/>
                  </a:pPr>
                  <a:r>
                    <a:rPr lang="en" sz="1600" b="1"/>
                    <a:t>REMERON</a:t>
                  </a:r>
                  <a:endParaRPr sz="1600" b="1"/>
                </a:p>
              </p:txBody>
            </p:sp>
          </p:grpSp>
          <p:grpSp>
            <p:nvGrpSpPr>
              <p:cNvPr id="18634" name="Google Shape;18634;p674"/>
              <p:cNvGrpSpPr/>
              <p:nvPr/>
            </p:nvGrpSpPr>
            <p:grpSpPr>
              <a:xfrm>
                <a:off x="4447400" y="2278000"/>
                <a:ext cx="408300" cy="183625"/>
                <a:chOff x="1167350" y="1102900"/>
                <a:chExt cx="408300" cy="183625"/>
              </a:xfrm>
            </p:grpSpPr>
            <p:cxnSp>
              <p:nvCxnSpPr>
                <p:cNvPr id="18635" name="Google Shape;18635;p674"/>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636" name="Google Shape;18636;p674"/>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637" name="Google Shape;18637;p674"/>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8638" name="Google Shape;18638;p674"/>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639" name="Google Shape;18639;p674"/>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8640" name="Google Shape;18640;p674"/>
            <p:cNvCxnSpPr/>
            <p:nvPr/>
          </p:nvCxnSpPr>
          <p:spPr>
            <a:xfrm>
              <a:off x="4183025" y="1317750"/>
              <a:ext cx="338700" cy="515400"/>
            </a:xfrm>
            <a:prstGeom prst="straightConnector1">
              <a:avLst/>
            </a:prstGeom>
            <a:noFill/>
            <a:ln w="9525" cap="flat" cmpd="sng">
              <a:solidFill>
                <a:schemeClr val="dk2"/>
              </a:solidFill>
              <a:prstDash val="solid"/>
              <a:round/>
              <a:headEnd type="none" w="med" len="med"/>
              <a:tailEnd type="triangle" w="med" len="med"/>
            </a:ln>
          </p:spPr>
        </p:cxnSp>
        <p:sp>
          <p:nvSpPr>
            <p:cNvPr id="18641" name="Google Shape;18641;p674"/>
            <p:cNvSpPr txBox="1"/>
            <p:nvPr/>
          </p:nvSpPr>
          <p:spPr>
            <a:xfrm>
              <a:off x="3011575" y="1150925"/>
              <a:ext cx="23013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an in</a:t>
              </a:r>
              <a:r>
                <a:rPr lang="en" sz="1200" b="1" u="sng"/>
                <a:t>H</a:t>
              </a:r>
              <a:r>
                <a:rPr lang="en" sz="1200"/>
                <a:t>ibitor</a:t>
              </a:r>
              <a:endParaRPr sz="1200"/>
            </a:p>
            <a:p>
              <a:pPr marL="0" lvl="0" indent="0" algn="l" rtl="0">
                <a:spcBef>
                  <a:spcPts val="0"/>
                </a:spcBef>
                <a:spcAft>
                  <a:spcPts val="0"/>
                </a:spcAft>
                <a:buNone/>
              </a:pPr>
              <a:endParaRPr sz="900"/>
            </a:p>
          </p:txBody>
        </p:sp>
        <p:cxnSp>
          <p:nvCxnSpPr>
            <p:cNvPr id="18642" name="Google Shape;18642;p674"/>
            <p:cNvCxnSpPr/>
            <p:nvPr/>
          </p:nvCxnSpPr>
          <p:spPr>
            <a:xfrm rot="10800000">
              <a:off x="4831500" y="4322350"/>
              <a:ext cx="324900" cy="282600"/>
            </a:xfrm>
            <a:prstGeom prst="straightConnector1">
              <a:avLst/>
            </a:prstGeom>
            <a:noFill/>
            <a:ln w="9525" cap="flat" cmpd="sng">
              <a:solidFill>
                <a:schemeClr val="dk2"/>
              </a:solidFill>
              <a:prstDash val="solid"/>
              <a:round/>
              <a:headEnd type="none" w="med" len="med"/>
              <a:tailEnd type="triangle" w="med" len="med"/>
            </a:ln>
          </p:spPr>
        </p:cxnSp>
        <p:sp>
          <p:nvSpPr>
            <p:cNvPr id="18643" name="Google Shape;18643;p674"/>
            <p:cNvSpPr txBox="1"/>
            <p:nvPr/>
          </p:nvSpPr>
          <p:spPr>
            <a:xfrm>
              <a:off x="5087650" y="4390100"/>
              <a:ext cx="2301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an in</a:t>
              </a:r>
              <a:r>
                <a:rPr lang="en" sz="1200" b="1" u="sng"/>
                <a:t>D</a:t>
              </a:r>
              <a:r>
                <a:rPr lang="en" sz="1200"/>
                <a:t>ucer (no antidepressants are)</a:t>
              </a:r>
              <a:endParaRPr sz="1200"/>
            </a:p>
            <a:p>
              <a:pPr marL="0" lvl="0" indent="0" algn="l" rtl="0">
                <a:spcBef>
                  <a:spcPts val="0"/>
                </a:spcBef>
                <a:spcAft>
                  <a:spcPts val="0"/>
                </a:spcAft>
                <a:buNone/>
              </a:pPr>
              <a:endParaRPr sz="900"/>
            </a:p>
          </p:txBody>
        </p:sp>
      </p:grpSp>
      <p:sp>
        <p:nvSpPr>
          <p:cNvPr id="18644" name="Google Shape;18644;p674"/>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Shape 18648"/>
        <p:cNvGrpSpPr/>
        <p:nvPr/>
      </p:nvGrpSpPr>
      <p:grpSpPr>
        <a:xfrm>
          <a:off x="0" y="0"/>
          <a:ext cx="0" cy="0"/>
          <a:chOff x="0" y="0"/>
          <a:chExt cx="0" cy="0"/>
        </a:xfrm>
      </p:grpSpPr>
      <p:sp>
        <p:nvSpPr>
          <p:cNvPr id="18649" name="Google Shape;18649;p675"/>
          <p:cNvSpPr txBox="1"/>
          <p:nvPr/>
        </p:nvSpPr>
        <p:spPr>
          <a:xfrm>
            <a:off x="447425" y="150300"/>
            <a:ext cx="78099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Mirtazapine: Noradrenergic and specific serotonergic antidepressant (NaSSA)</a:t>
            </a:r>
            <a:endParaRPr sz="1500" b="1"/>
          </a:p>
          <a:p>
            <a:pPr marL="0" lvl="0" indent="0" algn="l" rtl="0">
              <a:spcBef>
                <a:spcPts val="0"/>
              </a:spcBef>
              <a:spcAft>
                <a:spcPts val="0"/>
              </a:spcAft>
              <a:buNone/>
            </a:pPr>
            <a:r>
              <a:rPr lang="en" sz="1500" b="1"/>
              <a:t> </a:t>
            </a:r>
            <a:endParaRPr sz="1500" b="1"/>
          </a:p>
        </p:txBody>
      </p:sp>
      <p:sp>
        <p:nvSpPr>
          <p:cNvPr id="18650" name="Google Shape;18650;p675"/>
          <p:cNvSpPr txBox="1"/>
          <p:nvPr/>
        </p:nvSpPr>
        <p:spPr>
          <a:xfrm>
            <a:off x="5087650" y="1101475"/>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antagonist</a:t>
            </a:r>
            <a:endParaRPr sz="1200" b="1"/>
          </a:p>
          <a:p>
            <a:pPr marL="0" lvl="0" indent="0" algn="l" rtl="0">
              <a:spcBef>
                <a:spcPts val="0"/>
              </a:spcBef>
              <a:spcAft>
                <a:spcPts val="0"/>
              </a:spcAft>
              <a:buNone/>
            </a:pPr>
            <a:endParaRPr sz="900"/>
          </a:p>
        </p:txBody>
      </p:sp>
      <p:cxnSp>
        <p:nvCxnSpPr>
          <p:cNvPr id="18651" name="Google Shape;18651;p675"/>
          <p:cNvCxnSpPr/>
          <p:nvPr/>
        </p:nvCxnSpPr>
        <p:spPr>
          <a:xfrm>
            <a:off x="6036485" y="1286523"/>
            <a:ext cx="318900" cy="0"/>
          </a:xfrm>
          <a:prstGeom prst="straightConnector1">
            <a:avLst/>
          </a:prstGeom>
          <a:noFill/>
          <a:ln w="9525" cap="flat" cmpd="sng">
            <a:solidFill>
              <a:schemeClr val="dk2"/>
            </a:solidFill>
            <a:prstDash val="solid"/>
            <a:round/>
            <a:headEnd type="none" w="med" len="med"/>
            <a:tailEnd type="triangle" w="med" len="med"/>
          </a:ln>
        </p:spPr>
      </p:cxnSp>
      <p:sp>
        <p:nvSpPr>
          <p:cNvPr id="18652" name="Google Shape;18652;p675"/>
          <p:cNvSpPr txBox="1"/>
          <p:nvPr/>
        </p:nvSpPr>
        <p:spPr>
          <a:xfrm>
            <a:off x="6318250" y="1058525"/>
            <a:ext cx="2301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u="sng"/>
              <a:t>primary therapeutic action</a:t>
            </a:r>
            <a:endParaRPr sz="1200" u="sng"/>
          </a:p>
          <a:p>
            <a:pPr marL="0" lvl="0" indent="0" algn="l" rtl="0">
              <a:spcBef>
                <a:spcPts val="0"/>
              </a:spcBef>
              <a:spcAft>
                <a:spcPts val="0"/>
              </a:spcAft>
              <a:buNone/>
            </a:pPr>
            <a:r>
              <a:rPr lang="en" sz="1200"/>
              <a:t>(opposite of clonidine)</a:t>
            </a:r>
            <a:endParaRPr sz="1200"/>
          </a:p>
          <a:p>
            <a:pPr marL="0" lvl="0" indent="0" algn="l" rtl="0">
              <a:spcBef>
                <a:spcPts val="0"/>
              </a:spcBef>
              <a:spcAft>
                <a:spcPts val="0"/>
              </a:spcAft>
              <a:buNone/>
            </a:pPr>
            <a:endParaRPr sz="900"/>
          </a:p>
        </p:txBody>
      </p:sp>
      <p:grpSp>
        <p:nvGrpSpPr>
          <p:cNvPr id="18653" name="Google Shape;18653;p675"/>
          <p:cNvGrpSpPr/>
          <p:nvPr/>
        </p:nvGrpSpPr>
        <p:grpSpPr>
          <a:xfrm>
            <a:off x="2057050" y="1150925"/>
            <a:ext cx="5331900" cy="3931875"/>
            <a:chOff x="2057050" y="1150925"/>
            <a:chExt cx="5331900" cy="3931875"/>
          </a:xfrm>
        </p:grpSpPr>
        <p:grpSp>
          <p:nvGrpSpPr>
            <p:cNvPr id="18654" name="Google Shape;18654;p675"/>
            <p:cNvGrpSpPr/>
            <p:nvPr/>
          </p:nvGrpSpPr>
          <p:grpSpPr>
            <a:xfrm>
              <a:off x="2634206" y="1188932"/>
              <a:ext cx="3522286" cy="3566046"/>
              <a:chOff x="2634206" y="1188932"/>
              <a:chExt cx="3522286" cy="3566046"/>
            </a:xfrm>
          </p:grpSpPr>
          <p:grpSp>
            <p:nvGrpSpPr>
              <p:cNvPr id="18655" name="Google Shape;18655;p675"/>
              <p:cNvGrpSpPr/>
              <p:nvPr/>
            </p:nvGrpSpPr>
            <p:grpSpPr>
              <a:xfrm>
                <a:off x="2634206" y="1188932"/>
                <a:ext cx="3522286" cy="3566046"/>
                <a:chOff x="2929900" y="1862025"/>
                <a:chExt cx="3118999" cy="3157749"/>
              </a:xfrm>
            </p:grpSpPr>
            <p:grpSp>
              <p:nvGrpSpPr>
                <p:cNvPr id="18656" name="Google Shape;18656;p675"/>
                <p:cNvGrpSpPr/>
                <p:nvPr/>
              </p:nvGrpSpPr>
              <p:grpSpPr>
                <a:xfrm>
                  <a:off x="2929900" y="1862025"/>
                  <a:ext cx="3118999" cy="3157749"/>
                  <a:chOff x="2929900" y="1862025"/>
                  <a:chExt cx="3118999" cy="3157749"/>
                </a:xfrm>
              </p:grpSpPr>
              <p:pic>
                <p:nvPicPr>
                  <p:cNvPr id="18657" name="Google Shape;18657;p675"/>
                  <p:cNvPicPr preferRelativeResize="0"/>
                  <p:nvPr/>
                </p:nvPicPr>
                <p:blipFill>
                  <a:blip r:embed="rId3">
                    <a:alphaModFix/>
                  </a:blip>
                  <a:stretch>
                    <a:fillRect/>
                  </a:stretch>
                </p:blipFill>
                <p:spPr>
                  <a:xfrm>
                    <a:off x="2929900" y="1862025"/>
                    <a:ext cx="3118999" cy="3157749"/>
                  </a:xfrm>
                  <a:prstGeom prst="rect">
                    <a:avLst/>
                  </a:prstGeom>
                  <a:noFill/>
                  <a:ln>
                    <a:noFill/>
                  </a:ln>
                </p:spPr>
              </p:pic>
              <p:pic>
                <p:nvPicPr>
                  <p:cNvPr id="18658" name="Google Shape;18658;p675"/>
                  <p:cNvPicPr preferRelativeResize="0"/>
                  <p:nvPr/>
                </p:nvPicPr>
                <p:blipFill>
                  <a:blip r:embed="rId4">
                    <a:alphaModFix/>
                  </a:blip>
                  <a:stretch>
                    <a:fillRect/>
                  </a:stretch>
                </p:blipFill>
                <p:spPr>
                  <a:xfrm>
                    <a:off x="3726075" y="2571750"/>
                    <a:ext cx="1989000" cy="1895700"/>
                  </a:xfrm>
                  <a:prstGeom prst="ellipse">
                    <a:avLst/>
                  </a:prstGeom>
                  <a:noFill/>
                  <a:ln>
                    <a:noFill/>
                  </a:ln>
                </p:spPr>
              </p:pic>
            </p:grpSp>
            <p:sp>
              <p:nvSpPr>
                <p:cNvPr id="18659" name="Google Shape;18659;p675"/>
                <p:cNvSpPr txBox="1"/>
                <p:nvPr/>
              </p:nvSpPr>
              <p:spPr>
                <a:xfrm rot="24406">
                  <a:off x="3840762" y="3233612"/>
                  <a:ext cx="1774845" cy="46531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mirtazapine</a:t>
                  </a:r>
                  <a:endParaRPr sz="1600" b="1"/>
                </a:p>
                <a:p>
                  <a:pPr marL="0" marR="0" lvl="0" indent="0" algn="ctr" rtl="0">
                    <a:lnSpc>
                      <a:spcPct val="100000"/>
                    </a:lnSpc>
                    <a:spcBef>
                      <a:spcPts val="0"/>
                    </a:spcBef>
                    <a:spcAft>
                      <a:spcPts val="0"/>
                    </a:spcAft>
                    <a:buClr>
                      <a:srgbClr val="000000"/>
                    </a:buClr>
                    <a:buSzPts val="800"/>
                    <a:buFont typeface="Arial"/>
                    <a:buNone/>
                  </a:pPr>
                  <a:r>
                    <a:rPr lang="en" sz="1600" b="1"/>
                    <a:t>REMERON</a:t>
                  </a:r>
                  <a:endParaRPr sz="1600" b="1"/>
                </a:p>
              </p:txBody>
            </p:sp>
          </p:grpSp>
          <p:grpSp>
            <p:nvGrpSpPr>
              <p:cNvPr id="18660" name="Google Shape;18660;p675"/>
              <p:cNvGrpSpPr/>
              <p:nvPr/>
            </p:nvGrpSpPr>
            <p:grpSpPr>
              <a:xfrm>
                <a:off x="4447400" y="2278000"/>
                <a:ext cx="408300" cy="183625"/>
                <a:chOff x="1167350" y="1102900"/>
                <a:chExt cx="408300" cy="183625"/>
              </a:xfrm>
            </p:grpSpPr>
            <p:cxnSp>
              <p:nvCxnSpPr>
                <p:cNvPr id="18661" name="Google Shape;18661;p675"/>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662" name="Google Shape;18662;p675"/>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663" name="Google Shape;18663;p675"/>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8664" name="Google Shape;18664;p675"/>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665" name="Google Shape;18665;p675"/>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8666" name="Google Shape;18666;p675"/>
            <p:cNvCxnSpPr/>
            <p:nvPr/>
          </p:nvCxnSpPr>
          <p:spPr>
            <a:xfrm>
              <a:off x="4183025" y="1317750"/>
              <a:ext cx="338700" cy="515400"/>
            </a:xfrm>
            <a:prstGeom prst="straightConnector1">
              <a:avLst/>
            </a:prstGeom>
            <a:noFill/>
            <a:ln w="9525" cap="flat" cmpd="sng">
              <a:solidFill>
                <a:schemeClr val="dk2"/>
              </a:solidFill>
              <a:prstDash val="solid"/>
              <a:round/>
              <a:headEnd type="none" w="med" len="med"/>
              <a:tailEnd type="triangle" w="med" len="med"/>
            </a:ln>
          </p:spPr>
        </p:cxnSp>
        <p:sp>
          <p:nvSpPr>
            <p:cNvPr id="18667" name="Google Shape;18667;p675"/>
            <p:cNvSpPr txBox="1"/>
            <p:nvPr/>
          </p:nvSpPr>
          <p:spPr>
            <a:xfrm>
              <a:off x="3011575" y="1150925"/>
              <a:ext cx="23013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an in</a:t>
              </a:r>
              <a:r>
                <a:rPr lang="en" sz="1200" b="1" u="sng"/>
                <a:t>H</a:t>
              </a:r>
              <a:r>
                <a:rPr lang="en" sz="1200"/>
                <a:t>ibitor</a:t>
              </a:r>
              <a:endParaRPr sz="1200"/>
            </a:p>
            <a:p>
              <a:pPr marL="0" lvl="0" indent="0" algn="l" rtl="0">
                <a:spcBef>
                  <a:spcPts val="0"/>
                </a:spcBef>
                <a:spcAft>
                  <a:spcPts val="0"/>
                </a:spcAft>
                <a:buNone/>
              </a:pPr>
              <a:endParaRPr sz="900"/>
            </a:p>
          </p:txBody>
        </p:sp>
        <p:cxnSp>
          <p:nvCxnSpPr>
            <p:cNvPr id="18668" name="Google Shape;18668;p675"/>
            <p:cNvCxnSpPr/>
            <p:nvPr/>
          </p:nvCxnSpPr>
          <p:spPr>
            <a:xfrm rot="10800000">
              <a:off x="4831500" y="4322350"/>
              <a:ext cx="324900" cy="282600"/>
            </a:xfrm>
            <a:prstGeom prst="straightConnector1">
              <a:avLst/>
            </a:prstGeom>
            <a:noFill/>
            <a:ln w="9525" cap="flat" cmpd="sng">
              <a:solidFill>
                <a:schemeClr val="dk2"/>
              </a:solidFill>
              <a:prstDash val="solid"/>
              <a:round/>
              <a:headEnd type="none" w="med" len="med"/>
              <a:tailEnd type="triangle" w="med" len="med"/>
            </a:ln>
          </p:spPr>
        </p:cxnSp>
        <p:sp>
          <p:nvSpPr>
            <p:cNvPr id="18669" name="Google Shape;18669;p675"/>
            <p:cNvSpPr txBox="1"/>
            <p:nvPr/>
          </p:nvSpPr>
          <p:spPr>
            <a:xfrm>
              <a:off x="5087650" y="4390100"/>
              <a:ext cx="2301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an in</a:t>
              </a:r>
              <a:r>
                <a:rPr lang="en" sz="1200" b="1" u="sng"/>
                <a:t>D</a:t>
              </a:r>
              <a:r>
                <a:rPr lang="en" sz="1200"/>
                <a:t>ucer (no antidepressants are)</a:t>
              </a:r>
              <a:endParaRPr sz="1200"/>
            </a:p>
            <a:p>
              <a:pPr marL="0" lvl="0" indent="0" algn="l" rtl="0">
                <a:spcBef>
                  <a:spcPts val="0"/>
                </a:spcBef>
                <a:spcAft>
                  <a:spcPts val="0"/>
                </a:spcAft>
                <a:buNone/>
              </a:pPr>
              <a:endParaRPr sz="900"/>
            </a:p>
          </p:txBody>
        </p:sp>
        <p:cxnSp>
          <p:nvCxnSpPr>
            <p:cNvPr id="18670" name="Google Shape;18670;p675"/>
            <p:cNvCxnSpPr/>
            <p:nvPr/>
          </p:nvCxnSpPr>
          <p:spPr>
            <a:xfrm>
              <a:off x="2888150" y="2355463"/>
              <a:ext cx="1437600" cy="0"/>
            </a:xfrm>
            <a:prstGeom prst="straightConnector1">
              <a:avLst/>
            </a:prstGeom>
            <a:noFill/>
            <a:ln w="9525" cap="flat" cmpd="sng">
              <a:solidFill>
                <a:schemeClr val="dk2"/>
              </a:solidFill>
              <a:prstDash val="solid"/>
              <a:round/>
              <a:headEnd type="none" w="med" len="med"/>
              <a:tailEnd type="triangle" w="med" len="med"/>
            </a:ln>
          </p:spPr>
        </p:cxnSp>
        <p:sp>
          <p:nvSpPr>
            <p:cNvPr id="18671" name="Google Shape;18671;p675"/>
            <p:cNvSpPr txBox="1"/>
            <p:nvPr/>
          </p:nvSpPr>
          <p:spPr>
            <a:xfrm>
              <a:off x="2057050" y="2010050"/>
              <a:ext cx="1437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 susceptible substrate</a:t>
              </a:r>
              <a:endParaRPr sz="900"/>
            </a:p>
          </p:txBody>
        </p:sp>
      </p:grpSp>
      <p:sp>
        <p:nvSpPr>
          <p:cNvPr id="18672" name="Google Shape;18672;p675"/>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Shape 18676"/>
        <p:cNvGrpSpPr/>
        <p:nvPr/>
      </p:nvGrpSpPr>
      <p:grpSpPr>
        <a:xfrm>
          <a:off x="0" y="0"/>
          <a:ext cx="0" cy="0"/>
          <a:chOff x="0" y="0"/>
          <a:chExt cx="0" cy="0"/>
        </a:xfrm>
      </p:grpSpPr>
      <p:sp>
        <p:nvSpPr>
          <p:cNvPr id="18677" name="Google Shape;18677;p676"/>
          <p:cNvSpPr txBox="1"/>
          <p:nvPr/>
        </p:nvSpPr>
        <p:spPr>
          <a:xfrm>
            <a:off x="447425" y="150300"/>
            <a:ext cx="78099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Mirtazapine: Noradrenergic and specific serotonergic antidepressant (NaSSA)</a:t>
            </a:r>
            <a:endParaRPr sz="1500" b="1"/>
          </a:p>
          <a:p>
            <a:pPr marL="0" lvl="0" indent="0" algn="l" rtl="0">
              <a:spcBef>
                <a:spcPts val="0"/>
              </a:spcBef>
              <a:spcAft>
                <a:spcPts val="0"/>
              </a:spcAft>
              <a:buNone/>
            </a:pPr>
            <a:r>
              <a:rPr lang="en" sz="1500" b="1"/>
              <a:t> </a:t>
            </a:r>
            <a:endParaRPr sz="1500" b="1"/>
          </a:p>
        </p:txBody>
      </p:sp>
      <p:sp>
        <p:nvSpPr>
          <p:cNvPr id="18678" name="Google Shape;18678;p676"/>
          <p:cNvSpPr txBox="1"/>
          <p:nvPr/>
        </p:nvSpPr>
        <p:spPr>
          <a:xfrm>
            <a:off x="5087650" y="1101475"/>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antagonist</a:t>
            </a:r>
            <a:endParaRPr sz="1200" b="1"/>
          </a:p>
          <a:p>
            <a:pPr marL="0" lvl="0" indent="0" algn="l" rtl="0">
              <a:spcBef>
                <a:spcPts val="0"/>
              </a:spcBef>
              <a:spcAft>
                <a:spcPts val="0"/>
              </a:spcAft>
              <a:buNone/>
            </a:pPr>
            <a:endParaRPr sz="900"/>
          </a:p>
        </p:txBody>
      </p:sp>
      <p:cxnSp>
        <p:nvCxnSpPr>
          <p:cNvPr id="18679" name="Google Shape;18679;p676"/>
          <p:cNvCxnSpPr/>
          <p:nvPr/>
        </p:nvCxnSpPr>
        <p:spPr>
          <a:xfrm>
            <a:off x="6036485" y="1286523"/>
            <a:ext cx="318900" cy="0"/>
          </a:xfrm>
          <a:prstGeom prst="straightConnector1">
            <a:avLst/>
          </a:prstGeom>
          <a:noFill/>
          <a:ln w="9525" cap="flat" cmpd="sng">
            <a:solidFill>
              <a:schemeClr val="dk2"/>
            </a:solidFill>
            <a:prstDash val="solid"/>
            <a:round/>
            <a:headEnd type="none" w="med" len="med"/>
            <a:tailEnd type="triangle" w="med" len="med"/>
          </a:ln>
        </p:spPr>
      </p:cxnSp>
      <p:sp>
        <p:nvSpPr>
          <p:cNvPr id="18680" name="Google Shape;18680;p676"/>
          <p:cNvSpPr txBox="1"/>
          <p:nvPr/>
        </p:nvSpPr>
        <p:spPr>
          <a:xfrm>
            <a:off x="6318250" y="1058525"/>
            <a:ext cx="2301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u="sng"/>
              <a:t>primary therapeutic action</a:t>
            </a:r>
            <a:endParaRPr sz="1200" u="sng"/>
          </a:p>
          <a:p>
            <a:pPr marL="0" lvl="0" indent="0" algn="l" rtl="0">
              <a:spcBef>
                <a:spcPts val="0"/>
              </a:spcBef>
              <a:spcAft>
                <a:spcPts val="0"/>
              </a:spcAft>
              <a:buNone/>
            </a:pPr>
            <a:r>
              <a:rPr lang="en" sz="1200"/>
              <a:t>(opposite of clonidine)</a:t>
            </a:r>
            <a:endParaRPr sz="1200"/>
          </a:p>
          <a:p>
            <a:pPr marL="0" lvl="0" indent="0" algn="l" rtl="0">
              <a:spcBef>
                <a:spcPts val="0"/>
              </a:spcBef>
              <a:spcAft>
                <a:spcPts val="0"/>
              </a:spcAft>
              <a:buNone/>
            </a:pPr>
            <a:endParaRPr sz="900"/>
          </a:p>
        </p:txBody>
      </p:sp>
      <p:sp>
        <p:nvSpPr>
          <p:cNvPr id="18681" name="Google Shape;18681;p676"/>
          <p:cNvSpPr txBox="1"/>
          <p:nvPr/>
        </p:nvSpPr>
        <p:spPr>
          <a:xfrm>
            <a:off x="5855950" y="2278000"/>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antihistamine</a:t>
            </a:r>
            <a:endParaRPr sz="1200" b="1"/>
          </a:p>
          <a:p>
            <a:pPr marL="0" lvl="0" indent="0" algn="l" rtl="0">
              <a:spcBef>
                <a:spcPts val="0"/>
              </a:spcBef>
              <a:spcAft>
                <a:spcPts val="0"/>
              </a:spcAft>
              <a:buNone/>
            </a:pPr>
            <a:endParaRPr sz="900"/>
          </a:p>
        </p:txBody>
      </p:sp>
      <p:grpSp>
        <p:nvGrpSpPr>
          <p:cNvPr id="18682" name="Google Shape;18682;p676"/>
          <p:cNvGrpSpPr/>
          <p:nvPr/>
        </p:nvGrpSpPr>
        <p:grpSpPr>
          <a:xfrm>
            <a:off x="2057050" y="1150925"/>
            <a:ext cx="5331900" cy="3931875"/>
            <a:chOff x="2057050" y="1150925"/>
            <a:chExt cx="5331900" cy="3931875"/>
          </a:xfrm>
        </p:grpSpPr>
        <p:grpSp>
          <p:nvGrpSpPr>
            <p:cNvPr id="18683" name="Google Shape;18683;p676"/>
            <p:cNvGrpSpPr/>
            <p:nvPr/>
          </p:nvGrpSpPr>
          <p:grpSpPr>
            <a:xfrm>
              <a:off x="2634206" y="1188932"/>
              <a:ext cx="3522286" cy="3566046"/>
              <a:chOff x="2634206" y="1188932"/>
              <a:chExt cx="3522286" cy="3566046"/>
            </a:xfrm>
          </p:grpSpPr>
          <p:grpSp>
            <p:nvGrpSpPr>
              <p:cNvPr id="18684" name="Google Shape;18684;p676"/>
              <p:cNvGrpSpPr/>
              <p:nvPr/>
            </p:nvGrpSpPr>
            <p:grpSpPr>
              <a:xfrm>
                <a:off x="2634206" y="1188932"/>
                <a:ext cx="3522286" cy="3566046"/>
                <a:chOff x="2929900" y="1862025"/>
                <a:chExt cx="3118999" cy="3157749"/>
              </a:xfrm>
            </p:grpSpPr>
            <p:grpSp>
              <p:nvGrpSpPr>
                <p:cNvPr id="18685" name="Google Shape;18685;p676"/>
                <p:cNvGrpSpPr/>
                <p:nvPr/>
              </p:nvGrpSpPr>
              <p:grpSpPr>
                <a:xfrm>
                  <a:off x="2929900" y="1862025"/>
                  <a:ext cx="3118999" cy="3157749"/>
                  <a:chOff x="2929900" y="1862025"/>
                  <a:chExt cx="3118999" cy="3157749"/>
                </a:xfrm>
              </p:grpSpPr>
              <p:pic>
                <p:nvPicPr>
                  <p:cNvPr id="18686" name="Google Shape;18686;p676"/>
                  <p:cNvPicPr preferRelativeResize="0"/>
                  <p:nvPr/>
                </p:nvPicPr>
                <p:blipFill>
                  <a:blip r:embed="rId3">
                    <a:alphaModFix/>
                  </a:blip>
                  <a:stretch>
                    <a:fillRect/>
                  </a:stretch>
                </p:blipFill>
                <p:spPr>
                  <a:xfrm>
                    <a:off x="2929900" y="1862025"/>
                    <a:ext cx="3118999" cy="3157749"/>
                  </a:xfrm>
                  <a:prstGeom prst="rect">
                    <a:avLst/>
                  </a:prstGeom>
                  <a:noFill/>
                  <a:ln>
                    <a:noFill/>
                  </a:ln>
                </p:spPr>
              </p:pic>
              <p:pic>
                <p:nvPicPr>
                  <p:cNvPr id="18687" name="Google Shape;18687;p676"/>
                  <p:cNvPicPr preferRelativeResize="0"/>
                  <p:nvPr/>
                </p:nvPicPr>
                <p:blipFill>
                  <a:blip r:embed="rId4">
                    <a:alphaModFix/>
                  </a:blip>
                  <a:stretch>
                    <a:fillRect/>
                  </a:stretch>
                </p:blipFill>
                <p:spPr>
                  <a:xfrm>
                    <a:off x="3726075" y="2571750"/>
                    <a:ext cx="1989000" cy="1895700"/>
                  </a:xfrm>
                  <a:prstGeom prst="ellipse">
                    <a:avLst/>
                  </a:prstGeom>
                  <a:noFill/>
                  <a:ln>
                    <a:noFill/>
                  </a:ln>
                </p:spPr>
              </p:pic>
            </p:grpSp>
            <p:sp>
              <p:nvSpPr>
                <p:cNvPr id="18688" name="Google Shape;18688;p676"/>
                <p:cNvSpPr txBox="1"/>
                <p:nvPr/>
              </p:nvSpPr>
              <p:spPr>
                <a:xfrm rot="24406">
                  <a:off x="3840762" y="3233612"/>
                  <a:ext cx="1774845" cy="46531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mirtazapine</a:t>
                  </a:r>
                  <a:endParaRPr sz="1600" b="1"/>
                </a:p>
                <a:p>
                  <a:pPr marL="0" marR="0" lvl="0" indent="0" algn="ctr" rtl="0">
                    <a:lnSpc>
                      <a:spcPct val="100000"/>
                    </a:lnSpc>
                    <a:spcBef>
                      <a:spcPts val="0"/>
                    </a:spcBef>
                    <a:spcAft>
                      <a:spcPts val="0"/>
                    </a:spcAft>
                    <a:buClr>
                      <a:srgbClr val="000000"/>
                    </a:buClr>
                    <a:buSzPts val="800"/>
                    <a:buFont typeface="Arial"/>
                    <a:buNone/>
                  </a:pPr>
                  <a:r>
                    <a:rPr lang="en" sz="1600" b="1"/>
                    <a:t>REMERON</a:t>
                  </a:r>
                  <a:endParaRPr sz="1600" b="1"/>
                </a:p>
              </p:txBody>
            </p:sp>
          </p:grpSp>
          <p:grpSp>
            <p:nvGrpSpPr>
              <p:cNvPr id="18689" name="Google Shape;18689;p676"/>
              <p:cNvGrpSpPr/>
              <p:nvPr/>
            </p:nvGrpSpPr>
            <p:grpSpPr>
              <a:xfrm>
                <a:off x="4447400" y="2278000"/>
                <a:ext cx="408300" cy="183625"/>
                <a:chOff x="1167350" y="1102900"/>
                <a:chExt cx="408300" cy="183625"/>
              </a:xfrm>
            </p:grpSpPr>
            <p:cxnSp>
              <p:nvCxnSpPr>
                <p:cNvPr id="18690" name="Google Shape;18690;p676"/>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691" name="Google Shape;18691;p676"/>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692" name="Google Shape;18692;p676"/>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8693" name="Google Shape;18693;p676"/>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694" name="Google Shape;18694;p676"/>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8695" name="Google Shape;18695;p676"/>
            <p:cNvCxnSpPr/>
            <p:nvPr/>
          </p:nvCxnSpPr>
          <p:spPr>
            <a:xfrm>
              <a:off x="4183025" y="1317750"/>
              <a:ext cx="338700" cy="515400"/>
            </a:xfrm>
            <a:prstGeom prst="straightConnector1">
              <a:avLst/>
            </a:prstGeom>
            <a:noFill/>
            <a:ln w="9525" cap="flat" cmpd="sng">
              <a:solidFill>
                <a:schemeClr val="dk2"/>
              </a:solidFill>
              <a:prstDash val="solid"/>
              <a:round/>
              <a:headEnd type="none" w="med" len="med"/>
              <a:tailEnd type="triangle" w="med" len="med"/>
            </a:ln>
          </p:spPr>
        </p:cxnSp>
        <p:sp>
          <p:nvSpPr>
            <p:cNvPr id="18696" name="Google Shape;18696;p676"/>
            <p:cNvSpPr txBox="1"/>
            <p:nvPr/>
          </p:nvSpPr>
          <p:spPr>
            <a:xfrm>
              <a:off x="3011575" y="1150925"/>
              <a:ext cx="23013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an in</a:t>
              </a:r>
              <a:r>
                <a:rPr lang="en" sz="1200" b="1" u="sng"/>
                <a:t>H</a:t>
              </a:r>
              <a:r>
                <a:rPr lang="en" sz="1200"/>
                <a:t>ibitor</a:t>
              </a:r>
              <a:endParaRPr sz="1200"/>
            </a:p>
            <a:p>
              <a:pPr marL="0" lvl="0" indent="0" algn="l" rtl="0">
                <a:spcBef>
                  <a:spcPts val="0"/>
                </a:spcBef>
                <a:spcAft>
                  <a:spcPts val="0"/>
                </a:spcAft>
                <a:buNone/>
              </a:pPr>
              <a:endParaRPr sz="900"/>
            </a:p>
          </p:txBody>
        </p:sp>
        <p:cxnSp>
          <p:nvCxnSpPr>
            <p:cNvPr id="18697" name="Google Shape;18697;p676"/>
            <p:cNvCxnSpPr/>
            <p:nvPr/>
          </p:nvCxnSpPr>
          <p:spPr>
            <a:xfrm rot="10800000">
              <a:off x="4831500" y="4322350"/>
              <a:ext cx="324900" cy="282600"/>
            </a:xfrm>
            <a:prstGeom prst="straightConnector1">
              <a:avLst/>
            </a:prstGeom>
            <a:noFill/>
            <a:ln w="9525" cap="flat" cmpd="sng">
              <a:solidFill>
                <a:schemeClr val="dk2"/>
              </a:solidFill>
              <a:prstDash val="solid"/>
              <a:round/>
              <a:headEnd type="none" w="med" len="med"/>
              <a:tailEnd type="triangle" w="med" len="med"/>
            </a:ln>
          </p:spPr>
        </p:cxnSp>
        <p:sp>
          <p:nvSpPr>
            <p:cNvPr id="18698" name="Google Shape;18698;p676"/>
            <p:cNvSpPr txBox="1"/>
            <p:nvPr/>
          </p:nvSpPr>
          <p:spPr>
            <a:xfrm>
              <a:off x="5087650" y="4390100"/>
              <a:ext cx="2301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an in</a:t>
              </a:r>
              <a:r>
                <a:rPr lang="en" sz="1200" b="1" u="sng"/>
                <a:t>D</a:t>
              </a:r>
              <a:r>
                <a:rPr lang="en" sz="1200"/>
                <a:t>ucer (no antidepressants are)</a:t>
              </a:r>
              <a:endParaRPr sz="1200"/>
            </a:p>
            <a:p>
              <a:pPr marL="0" lvl="0" indent="0" algn="l" rtl="0">
                <a:spcBef>
                  <a:spcPts val="0"/>
                </a:spcBef>
                <a:spcAft>
                  <a:spcPts val="0"/>
                </a:spcAft>
                <a:buNone/>
              </a:pPr>
              <a:endParaRPr sz="900"/>
            </a:p>
          </p:txBody>
        </p:sp>
        <p:cxnSp>
          <p:nvCxnSpPr>
            <p:cNvPr id="18699" name="Google Shape;18699;p676"/>
            <p:cNvCxnSpPr/>
            <p:nvPr/>
          </p:nvCxnSpPr>
          <p:spPr>
            <a:xfrm>
              <a:off x="2888150" y="2355463"/>
              <a:ext cx="1437600" cy="0"/>
            </a:xfrm>
            <a:prstGeom prst="straightConnector1">
              <a:avLst/>
            </a:prstGeom>
            <a:noFill/>
            <a:ln w="9525" cap="flat" cmpd="sng">
              <a:solidFill>
                <a:schemeClr val="dk2"/>
              </a:solidFill>
              <a:prstDash val="solid"/>
              <a:round/>
              <a:headEnd type="none" w="med" len="med"/>
              <a:tailEnd type="triangle" w="med" len="med"/>
            </a:ln>
          </p:spPr>
        </p:cxnSp>
        <p:sp>
          <p:nvSpPr>
            <p:cNvPr id="18700" name="Google Shape;18700;p676"/>
            <p:cNvSpPr txBox="1"/>
            <p:nvPr/>
          </p:nvSpPr>
          <p:spPr>
            <a:xfrm>
              <a:off x="2057050" y="2010050"/>
              <a:ext cx="1437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 susceptible substrate</a:t>
              </a:r>
              <a:endParaRPr sz="900"/>
            </a:p>
          </p:txBody>
        </p:sp>
      </p:grpSp>
      <p:sp>
        <p:nvSpPr>
          <p:cNvPr id="18701" name="Google Shape;18701;p676"/>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Shape 18705"/>
        <p:cNvGrpSpPr/>
        <p:nvPr/>
      </p:nvGrpSpPr>
      <p:grpSpPr>
        <a:xfrm>
          <a:off x="0" y="0"/>
          <a:ext cx="0" cy="0"/>
          <a:chOff x="0" y="0"/>
          <a:chExt cx="0" cy="0"/>
        </a:xfrm>
      </p:grpSpPr>
      <p:sp>
        <p:nvSpPr>
          <p:cNvPr id="18706" name="Google Shape;18706;p677"/>
          <p:cNvSpPr txBox="1"/>
          <p:nvPr/>
        </p:nvSpPr>
        <p:spPr>
          <a:xfrm>
            <a:off x="447425" y="150300"/>
            <a:ext cx="78099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Mirtazapine: Noradrenergic and specific serotonergic antidepressant (NaSSA)</a:t>
            </a:r>
            <a:endParaRPr sz="1500" b="1"/>
          </a:p>
          <a:p>
            <a:pPr marL="0" lvl="0" indent="0" algn="l" rtl="0">
              <a:spcBef>
                <a:spcPts val="0"/>
              </a:spcBef>
              <a:spcAft>
                <a:spcPts val="0"/>
              </a:spcAft>
              <a:buNone/>
            </a:pPr>
            <a:r>
              <a:rPr lang="en" sz="1500" b="1"/>
              <a:t> </a:t>
            </a:r>
            <a:endParaRPr sz="1500" b="1"/>
          </a:p>
        </p:txBody>
      </p:sp>
      <p:sp>
        <p:nvSpPr>
          <p:cNvPr id="18707" name="Google Shape;18707;p677"/>
          <p:cNvSpPr txBox="1"/>
          <p:nvPr/>
        </p:nvSpPr>
        <p:spPr>
          <a:xfrm>
            <a:off x="5087650" y="1101475"/>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antagonist</a:t>
            </a:r>
            <a:endParaRPr sz="1200" b="1"/>
          </a:p>
          <a:p>
            <a:pPr marL="0" lvl="0" indent="0" algn="l" rtl="0">
              <a:spcBef>
                <a:spcPts val="0"/>
              </a:spcBef>
              <a:spcAft>
                <a:spcPts val="0"/>
              </a:spcAft>
              <a:buNone/>
            </a:pPr>
            <a:endParaRPr sz="900"/>
          </a:p>
        </p:txBody>
      </p:sp>
      <p:cxnSp>
        <p:nvCxnSpPr>
          <p:cNvPr id="18708" name="Google Shape;18708;p677"/>
          <p:cNvCxnSpPr/>
          <p:nvPr/>
        </p:nvCxnSpPr>
        <p:spPr>
          <a:xfrm>
            <a:off x="6036485" y="1286523"/>
            <a:ext cx="318900" cy="0"/>
          </a:xfrm>
          <a:prstGeom prst="straightConnector1">
            <a:avLst/>
          </a:prstGeom>
          <a:noFill/>
          <a:ln w="9525" cap="flat" cmpd="sng">
            <a:solidFill>
              <a:schemeClr val="dk2"/>
            </a:solidFill>
            <a:prstDash val="solid"/>
            <a:round/>
            <a:headEnd type="none" w="med" len="med"/>
            <a:tailEnd type="triangle" w="med" len="med"/>
          </a:ln>
        </p:spPr>
      </p:cxnSp>
      <p:sp>
        <p:nvSpPr>
          <p:cNvPr id="18709" name="Google Shape;18709;p677"/>
          <p:cNvSpPr txBox="1"/>
          <p:nvPr/>
        </p:nvSpPr>
        <p:spPr>
          <a:xfrm>
            <a:off x="6318250" y="1058525"/>
            <a:ext cx="2301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u="sng"/>
              <a:t>primary therapeutic action</a:t>
            </a:r>
            <a:endParaRPr sz="1200" u="sng"/>
          </a:p>
          <a:p>
            <a:pPr marL="0" lvl="0" indent="0" algn="l" rtl="0">
              <a:spcBef>
                <a:spcPts val="0"/>
              </a:spcBef>
              <a:spcAft>
                <a:spcPts val="0"/>
              </a:spcAft>
              <a:buNone/>
            </a:pPr>
            <a:r>
              <a:rPr lang="en" sz="1200"/>
              <a:t>(opposite of clonidine)</a:t>
            </a:r>
            <a:endParaRPr sz="1200"/>
          </a:p>
          <a:p>
            <a:pPr marL="0" lvl="0" indent="0" algn="l" rtl="0">
              <a:spcBef>
                <a:spcPts val="0"/>
              </a:spcBef>
              <a:spcAft>
                <a:spcPts val="0"/>
              </a:spcAft>
              <a:buNone/>
            </a:pPr>
            <a:endParaRPr sz="900"/>
          </a:p>
        </p:txBody>
      </p:sp>
      <p:cxnSp>
        <p:nvCxnSpPr>
          <p:cNvPr id="18710" name="Google Shape;18710;p677"/>
          <p:cNvCxnSpPr/>
          <p:nvPr/>
        </p:nvCxnSpPr>
        <p:spPr>
          <a:xfrm>
            <a:off x="6976660" y="2470198"/>
            <a:ext cx="318900" cy="0"/>
          </a:xfrm>
          <a:prstGeom prst="straightConnector1">
            <a:avLst/>
          </a:prstGeom>
          <a:noFill/>
          <a:ln w="9525" cap="flat" cmpd="sng">
            <a:solidFill>
              <a:schemeClr val="dk2"/>
            </a:solidFill>
            <a:prstDash val="solid"/>
            <a:round/>
            <a:headEnd type="none" w="med" len="med"/>
            <a:tailEnd type="triangle" w="med" len="med"/>
          </a:ln>
        </p:spPr>
      </p:cxnSp>
      <p:sp>
        <p:nvSpPr>
          <p:cNvPr id="18711" name="Google Shape;18711;p677"/>
          <p:cNvSpPr txBox="1"/>
          <p:nvPr/>
        </p:nvSpPr>
        <p:spPr>
          <a:xfrm>
            <a:off x="5855950" y="2278000"/>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antihistamine</a:t>
            </a:r>
            <a:endParaRPr sz="1200" b="1"/>
          </a:p>
          <a:p>
            <a:pPr marL="0" lvl="0" indent="0" algn="l" rtl="0">
              <a:spcBef>
                <a:spcPts val="0"/>
              </a:spcBef>
              <a:spcAft>
                <a:spcPts val="0"/>
              </a:spcAft>
              <a:buNone/>
            </a:pPr>
            <a:endParaRPr sz="900"/>
          </a:p>
        </p:txBody>
      </p:sp>
      <p:sp>
        <p:nvSpPr>
          <p:cNvPr id="18712" name="Google Shape;18712;p677"/>
          <p:cNvSpPr txBox="1"/>
          <p:nvPr/>
        </p:nvSpPr>
        <p:spPr>
          <a:xfrm>
            <a:off x="7295550" y="2278000"/>
            <a:ext cx="23013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sedation, weight gain</a:t>
            </a:r>
            <a:endParaRPr sz="1200"/>
          </a:p>
          <a:p>
            <a:pPr marL="0" lvl="0" indent="0" algn="l" rtl="0">
              <a:spcBef>
                <a:spcPts val="0"/>
              </a:spcBef>
              <a:spcAft>
                <a:spcPts val="0"/>
              </a:spcAft>
              <a:buNone/>
            </a:pPr>
            <a:endParaRPr sz="900"/>
          </a:p>
        </p:txBody>
      </p:sp>
      <p:grpSp>
        <p:nvGrpSpPr>
          <p:cNvPr id="18713" name="Google Shape;18713;p677"/>
          <p:cNvGrpSpPr/>
          <p:nvPr/>
        </p:nvGrpSpPr>
        <p:grpSpPr>
          <a:xfrm>
            <a:off x="2057050" y="1150925"/>
            <a:ext cx="5331900" cy="3931875"/>
            <a:chOff x="2057050" y="1150925"/>
            <a:chExt cx="5331900" cy="3931875"/>
          </a:xfrm>
        </p:grpSpPr>
        <p:grpSp>
          <p:nvGrpSpPr>
            <p:cNvPr id="18714" name="Google Shape;18714;p677"/>
            <p:cNvGrpSpPr/>
            <p:nvPr/>
          </p:nvGrpSpPr>
          <p:grpSpPr>
            <a:xfrm>
              <a:off x="2634206" y="1188932"/>
              <a:ext cx="3522286" cy="3566046"/>
              <a:chOff x="2634206" y="1188932"/>
              <a:chExt cx="3522286" cy="3566046"/>
            </a:xfrm>
          </p:grpSpPr>
          <p:grpSp>
            <p:nvGrpSpPr>
              <p:cNvPr id="18715" name="Google Shape;18715;p677"/>
              <p:cNvGrpSpPr/>
              <p:nvPr/>
            </p:nvGrpSpPr>
            <p:grpSpPr>
              <a:xfrm>
                <a:off x="2634206" y="1188932"/>
                <a:ext cx="3522286" cy="3566046"/>
                <a:chOff x="2929900" y="1862025"/>
                <a:chExt cx="3118999" cy="3157749"/>
              </a:xfrm>
            </p:grpSpPr>
            <p:grpSp>
              <p:nvGrpSpPr>
                <p:cNvPr id="18716" name="Google Shape;18716;p677"/>
                <p:cNvGrpSpPr/>
                <p:nvPr/>
              </p:nvGrpSpPr>
              <p:grpSpPr>
                <a:xfrm>
                  <a:off x="2929900" y="1862025"/>
                  <a:ext cx="3118999" cy="3157749"/>
                  <a:chOff x="2929900" y="1862025"/>
                  <a:chExt cx="3118999" cy="3157749"/>
                </a:xfrm>
              </p:grpSpPr>
              <p:pic>
                <p:nvPicPr>
                  <p:cNvPr id="18717" name="Google Shape;18717;p677"/>
                  <p:cNvPicPr preferRelativeResize="0"/>
                  <p:nvPr/>
                </p:nvPicPr>
                <p:blipFill>
                  <a:blip r:embed="rId3">
                    <a:alphaModFix/>
                  </a:blip>
                  <a:stretch>
                    <a:fillRect/>
                  </a:stretch>
                </p:blipFill>
                <p:spPr>
                  <a:xfrm>
                    <a:off x="2929900" y="1862025"/>
                    <a:ext cx="3118999" cy="3157749"/>
                  </a:xfrm>
                  <a:prstGeom prst="rect">
                    <a:avLst/>
                  </a:prstGeom>
                  <a:noFill/>
                  <a:ln>
                    <a:noFill/>
                  </a:ln>
                </p:spPr>
              </p:pic>
              <p:pic>
                <p:nvPicPr>
                  <p:cNvPr id="18718" name="Google Shape;18718;p677"/>
                  <p:cNvPicPr preferRelativeResize="0"/>
                  <p:nvPr/>
                </p:nvPicPr>
                <p:blipFill>
                  <a:blip r:embed="rId4">
                    <a:alphaModFix/>
                  </a:blip>
                  <a:stretch>
                    <a:fillRect/>
                  </a:stretch>
                </p:blipFill>
                <p:spPr>
                  <a:xfrm>
                    <a:off x="3726075" y="2571750"/>
                    <a:ext cx="1989000" cy="1895700"/>
                  </a:xfrm>
                  <a:prstGeom prst="ellipse">
                    <a:avLst/>
                  </a:prstGeom>
                  <a:noFill/>
                  <a:ln>
                    <a:noFill/>
                  </a:ln>
                </p:spPr>
              </p:pic>
            </p:grpSp>
            <p:sp>
              <p:nvSpPr>
                <p:cNvPr id="18719" name="Google Shape;18719;p677"/>
                <p:cNvSpPr txBox="1"/>
                <p:nvPr/>
              </p:nvSpPr>
              <p:spPr>
                <a:xfrm rot="24406">
                  <a:off x="3840762" y="3233612"/>
                  <a:ext cx="1774845" cy="46531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mirtazapine</a:t>
                  </a:r>
                  <a:endParaRPr sz="1600" b="1"/>
                </a:p>
                <a:p>
                  <a:pPr marL="0" marR="0" lvl="0" indent="0" algn="ctr" rtl="0">
                    <a:lnSpc>
                      <a:spcPct val="100000"/>
                    </a:lnSpc>
                    <a:spcBef>
                      <a:spcPts val="0"/>
                    </a:spcBef>
                    <a:spcAft>
                      <a:spcPts val="0"/>
                    </a:spcAft>
                    <a:buClr>
                      <a:srgbClr val="000000"/>
                    </a:buClr>
                    <a:buSzPts val="800"/>
                    <a:buFont typeface="Arial"/>
                    <a:buNone/>
                  </a:pPr>
                  <a:r>
                    <a:rPr lang="en" sz="1600" b="1"/>
                    <a:t>REMERON</a:t>
                  </a:r>
                  <a:endParaRPr sz="1600" b="1"/>
                </a:p>
              </p:txBody>
            </p:sp>
          </p:grpSp>
          <p:grpSp>
            <p:nvGrpSpPr>
              <p:cNvPr id="18720" name="Google Shape;18720;p677"/>
              <p:cNvGrpSpPr/>
              <p:nvPr/>
            </p:nvGrpSpPr>
            <p:grpSpPr>
              <a:xfrm>
                <a:off x="4447400" y="2278000"/>
                <a:ext cx="408300" cy="183625"/>
                <a:chOff x="1167350" y="1102900"/>
                <a:chExt cx="408300" cy="183625"/>
              </a:xfrm>
            </p:grpSpPr>
            <p:cxnSp>
              <p:nvCxnSpPr>
                <p:cNvPr id="18721" name="Google Shape;18721;p677"/>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722" name="Google Shape;18722;p677"/>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723" name="Google Shape;18723;p677"/>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8724" name="Google Shape;18724;p677"/>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725" name="Google Shape;18725;p677"/>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8726" name="Google Shape;18726;p677"/>
            <p:cNvCxnSpPr/>
            <p:nvPr/>
          </p:nvCxnSpPr>
          <p:spPr>
            <a:xfrm>
              <a:off x="4183025" y="1317750"/>
              <a:ext cx="338700" cy="515400"/>
            </a:xfrm>
            <a:prstGeom prst="straightConnector1">
              <a:avLst/>
            </a:prstGeom>
            <a:noFill/>
            <a:ln w="9525" cap="flat" cmpd="sng">
              <a:solidFill>
                <a:schemeClr val="dk2"/>
              </a:solidFill>
              <a:prstDash val="solid"/>
              <a:round/>
              <a:headEnd type="none" w="med" len="med"/>
              <a:tailEnd type="triangle" w="med" len="med"/>
            </a:ln>
          </p:spPr>
        </p:cxnSp>
        <p:sp>
          <p:nvSpPr>
            <p:cNvPr id="18727" name="Google Shape;18727;p677"/>
            <p:cNvSpPr txBox="1"/>
            <p:nvPr/>
          </p:nvSpPr>
          <p:spPr>
            <a:xfrm>
              <a:off x="3011575" y="1150925"/>
              <a:ext cx="23013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an in</a:t>
              </a:r>
              <a:r>
                <a:rPr lang="en" sz="1200" b="1" u="sng"/>
                <a:t>H</a:t>
              </a:r>
              <a:r>
                <a:rPr lang="en" sz="1200"/>
                <a:t>ibitor</a:t>
              </a:r>
              <a:endParaRPr sz="1200"/>
            </a:p>
            <a:p>
              <a:pPr marL="0" lvl="0" indent="0" algn="l" rtl="0">
                <a:spcBef>
                  <a:spcPts val="0"/>
                </a:spcBef>
                <a:spcAft>
                  <a:spcPts val="0"/>
                </a:spcAft>
                <a:buNone/>
              </a:pPr>
              <a:endParaRPr sz="900"/>
            </a:p>
          </p:txBody>
        </p:sp>
        <p:cxnSp>
          <p:nvCxnSpPr>
            <p:cNvPr id="18728" name="Google Shape;18728;p677"/>
            <p:cNvCxnSpPr/>
            <p:nvPr/>
          </p:nvCxnSpPr>
          <p:spPr>
            <a:xfrm rot="10800000">
              <a:off x="4831500" y="4322350"/>
              <a:ext cx="324900" cy="282600"/>
            </a:xfrm>
            <a:prstGeom prst="straightConnector1">
              <a:avLst/>
            </a:prstGeom>
            <a:noFill/>
            <a:ln w="9525" cap="flat" cmpd="sng">
              <a:solidFill>
                <a:schemeClr val="dk2"/>
              </a:solidFill>
              <a:prstDash val="solid"/>
              <a:round/>
              <a:headEnd type="none" w="med" len="med"/>
              <a:tailEnd type="triangle" w="med" len="med"/>
            </a:ln>
          </p:spPr>
        </p:cxnSp>
        <p:sp>
          <p:nvSpPr>
            <p:cNvPr id="18729" name="Google Shape;18729;p677"/>
            <p:cNvSpPr txBox="1"/>
            <p:nvPr/>
          </p:nvSpPr>
          <p:spPr>
            <a:xfrm>
              <a:off x="5087650" y="4390100"/>
              <a:ext cx="2301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an in</a:t>
              </a:r>
              <a:r>
                <a:rPr lang="en" sz="1200" b="1" u="sng"/>
                <a:t>D</a:t>
              </a:r>
              <a:r>
                <a:rPr lang="en" sz="1200"/>
                <a:t>ucer (no antidepressants are)</a:t>
              </a:r>
              <a:endParaRPr sz="1200"/>
            </a:p>
            <a:p>
              <a:pPr marL="0" lvl="0" indent="0" algn="l" rtl="0">
                <a:spcBef>
                  <a:spcPts val="0"/>
                </a:spcBef>
                <a:spcAft>
                  <a:spcPts val="0"/>
                </a:spcAft>
                <a:buNone/>
              </a:pPr>
              <a:endParaRPr sz="900"/>
            </a:p>
          </p:txBody>
        </p:sp>
        <p:cxnSp>
          <p:nvCxnSpPr>
            <p:cNvPr id="18730" name="Google Shape;18730;p677"/>
            <p:cNvCxnSpPr/>
            <p:nvPr/>
          </p:nvCxnSpPr>
          <p:spPr>
            <a:xfrm>
              <a:off x="2888150" y="2355463"/>
              <a:ext cx="1437600" cy="0"/>
            </a:xfrm>
            <a:prstGeom prst="straightConnector1">
              <a:avLst/>
            </a:prstGeom>
            <a:noFill/>
            <a:ln w="9525" cap="flat" cmpd="sng">
              <a:solidFill>
                <a:schemeClr val="dk2"/>
              </a:solidFill>
              <a:prstDash val="solid"/>
              <a:round/>
              <a:headEnd type="none" w="med" len="med"/>
              <a:tailEnd type="triangle" w="med" len="med"/>
            </a:ln>
          </p:spPr>
        </p:cxnSp>
        <p:sp>
          <p:nvSpPr>
            <p:cNvPr id="18731" name="Google Shape;18731;p677"/>
            <p:cNvSpPr txBox="1"/>
            <p:nvPr/>
          </p:nvSpPr>
          <p:spPr>
            <a:xfrm>
              <a:off x="2057050" y="2010050"/>
              <a:ext cx="1437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 susceptible substrate</a:t>
              </a:r>
              <a:endParaRPr sz="900"/>
            </a:p>
          </p:txBody>
        </p:sp>
      </p:grpSp>
      <p:sp>
        <p:nvSpPr>
          <p:cNvPr id="18732" name="Google Shape;18732;p677"/>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Shape 18736"/>
        <p:cNvGrpSpPr/>
        <p:nvPr/>
      </p:nvGrpSpPr>
      <p:grpSpPr>
        <a:xfrm>
          <a:off x="0" y="0"/>
          <a:ext cx="0" cy="0"/>
          <a:chOff x="0" y="0"/>
          <a:chExt cx="0" cy="0"/>
        </a:xfrm>
      </p:grpSpPr>
      <p:sp>
        <p:nvSpPr>
          <p:cNvPr id="18737" name="Google Shape;18737;p678"/>
          <p:cNvSpPr txBox="1"/>
          <p:nvPr/>
        </p:nvSpPr>
        <p:spPr>
          <a:xfrm>
            <a:off x="447425" y="150300"/>
            <a:ext cx="78099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Mirtazapine: Noradrenergic and specific serotonergic antidepressant (NaSSA)</a:t>
            </a:r>
            <a:endParaRPr sz="1500" b="1"/>
          </a:p>
          <a:p>
            <a:pPr marL="0" lvl="0" indent="0" algn="l" rtl="0">
              <a:spcBef>
                <a:spcPts val="0"/>
              </a:spcBef>
              <a:spcAft>
                <a:spcPts val="0"/>
              </a:spcAft>
              <a:buNone/>
            </a:pPr>
            <a:r>
              <a:rPr lang="en" sz="1500" b="1"/>
              <a:t> </a:t>
            </a:r>
            <a:endParaRPr sz="1500" b="1"/>
          </a:p>
        </p:txBody>
      </p:sp>
      <p:sp>
        <p:nvSpPr>
          <p:cNvPr id="18738" name="Google Shape;18738;p678"/>
          <p:cNvSpPr txBox="1"/>
          <p:nvPr/>
        </p:nvSpPr>
        <p:spPr>
          <a:xfrm>
            <a:off x="5087650" y="1101475"/>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antagonist</a:t>
            </a:r>
            <a:endParaRPr sz="1200" b="1"/>
          </a:p>
          <a:p>
            <a:pPr marL="0" lvl="0" indent="0" algn="l" rtl="0">
              <a:spcBef>
                <a:spcPts val="0"/>
              </a:spcBef>
              <a:spcAft>
                <a:spcPts val="0"/>
              </a:spcAft>
              <a:buNone/>
            </a:pPr>
            <a:endParaRPr sz="900"/>
          </a:p>
        </p:txBody>
      </p:sp>
      <p:sp>
        <p:nvSpPr>
          <p:cNvPr id="18739" name="Google Shape;18739;p678"/>
          <p:cNvSpPr txBox="1"/>
          <p:nvPr/>
        </p:nvSpPr>
        <p:spPr>
          <a:xfrm>
            <a:off x="1723675" y="2915375"/>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antagonist</a:t>
            </a:r>
            <a:endParaRPr sz="1200" b="1"/>
          </a:p>
          <a:p>
            <a:pPr marL="0" lvl="0" indent="0" algn="l" rtl="0">
              <a:spcBef>
                <a:spcPts val="0"/>
              </a:spcBef>
              <a:spcAft>
                <a:spcPts val="0"/>
              </a:spcAft>
              <a:buNone/>
            </a:pPr>
            <a:endParaRPr sz="900"/>
          </a:p>
        </p:txBody>
      </p:sp>
      <p:cxnSp>
        <p:nvCxnSpPr>
          <p:cNvPr id="18740" name="Google Shape;18740;p678"/>
          <p:cNvCxnSpPr/>
          <p:nvPr/>
        </p:nvCxnSpPr>
        <p:spPr>
          <a:xfrm>
            <a:off x="6036485" y="1286523"/>
            <a:ext cx="318900" cy="0"/>
          </a:xfrm>
          <a:prstGeom prst="straightConnector1">
            <a:avLst/>
          </a:prstGeom>
          <a:noFill/>
          <a:ln w="9525" cap="flat" cmpd="sng">
            <a:solidFill>
              <a:schemeClr val="dk2"/>
            </a:solidFill>
            <a:prstDash val="solid"/>
            <a:round/>
            <a:headEnd type="none" w="med" len="med"/>
            <a:tailEnd type="triangle" w="med" len="med"/>
          </a:ln>
        </p:spPr>
      </p:cxnSp>
      <p:sp>
        <p:nvSpPr>
          <p:cNvPr id="18741" name="Google Shape;18741;p678"/>
          <p:cNvSpPr txBox="1"/>
          <p:nvPr/>
        </p:nvSpPr>
        <p:spPr>
          <a:xfrm>
            <a:off x="6318250" y="1058525"/>
            <a:ext cx="2301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u="sng"/>
              <a:t>primary therapeutic action</a:t>
            </a:r>
            <a:endParaRPr sz="1200" u="sng"/>
          </a:p>
          <a:p>
            <a:pPr marL="0" lvl="0" indent="0" algn="l" rtl="0">
              <a:spcBef>
                <a:spcPts val="0"/>
              </a:spcBef>
              <a:spcAft>
                <a:spcPts val="0"/>
              </a:spcAft>
              <a:buNone/>
            </a:pPr>
            <a:r>
              <a:rPr lang="en" sz="1200"/>
              <a:t>(opposite of clonidine)</a:t>
            </a:r>
            <a:endParaRPr sz="1200"/>
          </a:p>
          <a:p>
            <a:pPr marL="0" lvl="0" indent="0" algn="l" rtl="0">
              <a:spcBef>
                <a:spcPts val="0"/>
              </a:spcBef>
              <a:spcAft>
                <a:spcPts val="0"/>
              </a:spcAft>
              <a:buNone/>
            </a:pPr>
            <a:endParaRPr sz="900"/>
          </a:p>
        </p:txBody>
      </p:sp>
      <p:cxnSp>
        <p:nvCxnSpPr>
          <p:cNvPr id="18742" name="Google Shape;18742;p678"/>
          <p:cNvCxnSpPr/>
          <p:nvPr/>
        </p:nvCxnSpPr>
        <p:spPr>
          <a:xfrm>
            <a:off x="6976660" y="2470198"/>
            <a:ext cx="318900" cy="0"/>
          </a:xfrm>
          <a:prstGeom prst="straightConnector1">
            <a:avLst/>
          </a:prstGeom>
          <a:noFill/>
          <a:ln w="9525" cap="flat" cmpd="sng">
            <a:solidFill>
              <a:schemeClr val="dk2"/>
            </a:solidFill>
            <a:prstDash val="solid"/>
            <a:round/>
            <a:headEnd type="none" w="med" len="med"/>
            <a:tailEnd type="triangle" w="med" len="med"/>
          </a:ln>
        </p:spPr>
      </p:cxnSp>
      <p:sp>
        <p:nvSpPr>
          <p:cNvPr id="18743" name="Google Shape;18743;p678"/>
          <p:cNvSpPr txBox="1"/>
          <p:nvPr/>
        </p:nvSpPr>
        <p:spPr>
          <a:xfrm>
            <a:off x="5855950" y="2278000"/>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antihistamine</a:t>
            </a:r>
            <a:endParaRPr sz="1200" b="1"/>
          </a:p>
          <a:p>
            <a:pPr marL="0" lvl="0" indent="0" algn="l" rtl="0">
              <a:spcBef>
                <a:spcPts val="0"/>
              </a:spcBef>
              <a:spcAft>
                <a:spcPts val="0"/>
              </a:spcAft>
              <a:buNone/>
            </a:pPr>
            <a:endParaRPr sz="900"/>
          </a:p>
        </p:txBody>
      </p:sp>
      <p:sp>
        <p:nvSpPr>
          <p:cNvPr id="18744" name="Google Shape;18744;p678"/>
          <p:cNvSpPr txBox="1"/>
          <p:nvPr/>
        </p:nvSpPr>
        <p:spPr>
          <a:xfrm>
            <a:off x="7295550" y="2278000"/>
            <a:ext cx="23013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sedation, weight gain</a:t>
            </a:r>
            <a:endParaRPr sz="1200"/>
          </a:p>
          <a:p>
            <a:pPr marL="0" lvl="0" indent="0" algn="l" rtl="0">
              <a:spcBef>
                <a:spcPts val="0"/>
              </a:spcBef>
              <a:spcAft>
                <a:spcPts val="0"/>
              </a:spcAft>
              <a:buNone/>
            </a:pPr>
            <a:endParaRPr sz="900"/>
          </a:p>
        </p:txBody>
      </p:sp>
      <p:grpSp>
        <p:nvGrpSpPr>
          <p:cNvPr id="18745" name="Google Shape;18745;p678"/>
          <p:cNvGrpSpPr/>
          <p:nvPr/>
        </p:nvGrpSpPr>
        <p:grpSpPr>
          <a:xfrm>
            <a:off x="2057050" y="1150925"/>
            <a:ext cx="5331900" cy="3931875"/>
            <a:chOff x="2057050" y="1150925"/>
            <a:chExt cx="5331900" cy="3931875"/>
          </a:xfrm>
        </p:grpSpPr>
        <p:grpSp>
          <p:nvGrpSpPr>
            <p:cNvPr id="18746" name="Google Shape;18746;p678"/>
            <p:cNvGrpSpPr/>
            <p:nvPr/>
          </p:nvGrpSpPr>
          <p:grpSpPr>
            <a:xfrm>
              <a:off x="2634206" y="1188932"/>
              <a:ext cx="3522286" cy="3566046"/>
              <a:chOff x="2634206" y="1188932"/>
              <a:chExt cx="3522286" cy="3566046"/>
            </a:xfrm>
          </p:grpSpPr>
          <p:grpSp>
            <p:nvGrpSpPr>
              <p:cNvPr id="18747" name="Google Shape;18747;p678"/>
              <p:cNvGrpSpPr/>
              <p:nvPr/>
            </p:nvGrpSpPr>
            <p:grpSpPr>
              <a:xfrm>
                <a:off x="2634206" y="1188932"/>
                <a:ext cx="3522286" cy="3566046"/>
                <a:chOff x="2929900" y="1862025"/>
                <a:chExt cx="3118999" cy="3157749"/>
              </a:xfrm>
            </p:grpSpPr>
            <p:grpSp>
              <p:nvGrpSpPr>
                <p:cNvPr id="18748" name="Google Shape;18748;p678"/>
                <p:cNvGrpSpPr/>
                <p:nvPr/>
              </p:nvGrpSpPr>
              <p:grpSpPr>
                <a:xfrm>
                  <a:off x="2929900" y="1862025"/>
                  <a:ext cx="3118999" cy="3157749"/>
                  <a:chOff x="2929900" y="1862025"/>
                  <a:chExt cx="3118999" cy="3157749"/>
                </a:xfrm>
              </p:grpSpPr>
              <p:pic>
                <p:nvPicPr>
                  <p:cNvPr id="18749" name="Google Shape;18749;p678"/>
                  <p:cNvPicPr preferRelativeResize="0"/>
                  <p:nvPr/>
                </p:nvPicPr>
                <p:blipFill>
                  <a:blip r:embed="rId3">
                    <a:alphaModFix/>
                  </a:blip>
                  <a:stretch>
                    <a:fillRect/>
                  </a:stretch>
                </p:blipFill>
                <p:spPr>
                  <a:xfrm>
                    <a:off x="2929900" y="1862025"/>
                    <a:ext cx="3118999" cy="3157749"/>
                  </a:xfrm>
                  <a:prstGeom prst="rect">
                    <a:avLst/>
                  </a:prstGeom>
                  <a:noFill/>
                  <a:ln>
                    <a:noFill/>
                  </a:ln>
                </p:spPr>
              </p:pic>
              <p:pic>
                <p:nvPicPr>
                  <p:cNvPr id="18750" name="Google Shape;18750;p678"/>
                  <p:cNvPicPr preferRelativeResize="0"/>
                  <p:nvPr/>
                </p:nvPicPr>
                <p:blipFill>
                  <a:blip r:embed="rId4">
                    <a:alphaModFix/>
                  </a:blip>
                  <a:stretch>
                    <a:fillRect/>
                  </a:stretch>
                </p:blipFill>
                <p:spPr>
                  <a:xfrm>
                    <a:off x="3726075" y="2571750"/>
                    <a:ext cx="1989000" cy="1895700"/>
                  </a:xfrm>
                  <a:prstGeom prst="ellipse">
                    <a:avLst/>
                  </a:prstGeom>
                  <a:noFill/>
                  <a:ln>
                    <a:noFill/>
                  </a:ln>
                </p:spPr>
              </p:pic>
            </p:grpSp>
            <p:sp>
              <p:nvSpPr>
                <p:cNvPr id="18751" name="Google Shape;18751;p678"/>
                <p:cNvSpPr txBox="1"/>
                <p:nvPr/>
              </p:nvSpPr>
              <p:spPr>
                <a:xfrm rot="24406">
                  <a:off x="3840762" y="3233612"/>
                  <a:ext cx="1774845" cy="46531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mirtazapine</a:t>
                  </a:r>
                  <a:endParaRPr sz="1600" b="1"/>
                </a:p>
                <a:p>
                  <a:pPr marL="0" marR="0" lvl="0" indent="0" algn="ctr" rtl="0">
                    <a:lnSpc>
                      <a:spcPct val="100000"/>
                    </a:lnSpc>
                    <a:spcBef>
                      <a:spcPts val="0"/>
                    </a:spcBef>
                    <a:spcAft>
                      <a:spcPts val="0"/>
                    </a:spcAft>
                    <a:buClr>
                      <a:srgbClr val="000000"/>
                    </a:buClr>
                    <a:buSzPts val="800"/>
                    <a:buFont typeface="Arial"/>
                    <a:buNone/>
                  </a:pPr>
                  <a:r>
                    <a:rPr lang="en" sz="1600" b="1"/>
                    <a:t>REMERON</a:t>
                  </a:r>
                  <a:endParaRPr sz="1600" b="1"/>
                </a:p>
              </p:txBody>
            </p:sp>
          </p:grpSp>
          <p:grpSp>
            <p:nvGrpSpPr>
              <p:cNvPr id="18752" name="Google Shape;18752;p678"/>
              <p:cNvGrpSpPr/>
              <p:nvPr/>
            </p:nvGrpSpPr>
            <p:grpSpPr>
              <a:xfrm>
                <a:off x="4447400" y="2278000"/>
                <a:ext cx="408300" cy="183625"/>
                <a:chOff x="1167350" y="1102900"/>
                <a:chExt cx="408300" cy="183625"/>
              </a:xfrm>
            </p:grpSpPr>
            <p:cxnSp>
              <p:nvCxnSpPr>
                <p:cNvPr id="18753" name="Google Shape;18753;p678"/>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754" name="Google Shape;18754;p678"/>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755" name="Google Shape;18755;p678"/>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8756" name="Google Shape;18756;p678"/>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757" name="Google Shape;18757;p678"/>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8758" name="Google Shape;18758;p678"/>
            <p:cNvCxnSpPr/>
            <p:nvPr/>
          </p:nvCxnSpPr>
          <p:spPr>
            <a:xfrm>
              <a:off x="4183025" y="1317750"/>
              <a:ext cx="338700" cy="515400"/>
            </a:xfrm>
            <a:prstGeom prst="straightConnector1">
              <a:avLst/>
            </a:prstGeom>
            <a:noFill/>
            <a:ln w="9525" cap="flat" cmpd="sng">
              <a:solidFill>
                <a:schemeClr val="dk2"/>
              </a:solidFill>
              <a:prstDash val="solid"/>
              <a:round/>
              <a:headEnd type="none" w="med" len="med"/>
              <a:tailEnd type="triangle" w="med" len="med"/>
            </a:ln>
          </p:spPr>
        </p:cxnSp>
        <p:sp>
          <p:nvSpPr>
            <p:cNvPr id="18759" name="Google Shape;18759;p678"/>
            <p:cNvSpPr txBox="1"/>
            <p:nvPr/>
          </p:nvSpPr>
          <p:spPr>
            <a:xfrm>
              <a:off x="3011575" y="1150925"/>
              <a:ext cx="23013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an in</a:t>
              </a:r>
              <a:r>
                <a:rPr lang="en" sz="1200" b="1" u="sng"/>
                <a:t>H</a:t>
              </a:r>
              <a:r>
                <a:rPr lang="en" sz="1200"/>
                <a:t>ibitor</a:t>
              </a:r>
              <a:endParaRPr sz="1200"/>
            </a:p>
            <a:p>
              <a:pPr marL="0" lvl="0" indent="0" algn="l" rtl="0">
                <a:spcBef>
                  <a:spcPts val="0"/>
                </a:spcBef>
                <a:spcAft>
                  <a:spcPts val="0"/>
                </a:spcAft>
                <a:buNone/>
              </a:pPr>
              <a:endParaRPr sz="900"/>
            </a:p>
          </p:txBody>
        </p:sp>
        <p:cxnSp>
          <p:nvCxnSpPr>
            <p:cNvPr id="18760" name="Google Shape;18760;p678"/>
            <p:cNvCxnSpPr/>
            <p:nvPr/>
          </p:nvCxnSpPr>
          <p:spPr>
            <a:xfrm rot="10800000">
              <a:off x="4831500" y="4322350"/>
              <a:ext cx="324900" cy="282600"/>
            </a:xfrm>
            <a:prstGeom prst="straightConnector1">
              <a:avLst/>
            </a:prstGeom>
            <a:noFill/>
            <a:ln w="9525" cap="flat" cmpd="sng">
              <a:solidFill>
                <a:schemeClr val="dk2"/>
              </a:solidFill>
              <a:prstDash val="solid"/>
              <a:round/>
              <a:headEnd type="none" w="med" len="med"/>
              <a:tailEnd type="triangle" w="med" len="med"/>
            </a:ln>
          </p:spPr>
        </p:cxnSp>
        <p:sp>
          <p:nvSpPr>
            <p:cNvPr id="18761" name="Google Shape;18761;p678"/>
            <p:cNvSpPr txBox="1"/>
            <p:nvPr/>
          </p:nvSpPr>
          <p:spPr>
            <a:xfrm>
              <a:off x="5087650" y="4390100"/>
              <a:ext cx="2301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an in</a:t>
              </a:r>
              <a:r>
                <a:rPr lang="en" sz="1200" b="1" u="sng"/>
                <a:t>D</a:t>
              </a:r>
              <a:r>
                <a:rPr lang="en" sz="1200"/>
                <a:t>ucer (no antidepressants are)</a:t>
              </a:r>
              <a:endParaRPr sz="1200"/>
            </a:p>
            <a:p>
              <a:pPr marL="0" lvl="0" indent="0" algn="l" rtl="0">
                <a:spcBef>
                  <a:spcPts val="0"/>
                </a:spcBef>
                <a:spcAft>
                  <a:spcPts val="0"/>
                </a:spcAft>
                <a:buNone/>
              </a:pPr>
              <a:endParaRPr sz="900"/>
            </a:p>
          </p:txBody>
        </p:sp>
        <p:cxnSp>
          <p:nvCxnSpPr>
            <p:cNvPr id="18762" name="Google Shape;18762;p678"/>
            <p:cNvCxnSpPr/>
            <p:nvPr/>
          </p:nvCxnSpPr>
          <p:spPr>
            <a:xfrm>
              <a:off x="2888150" y="2355463"/>
              <a:ext cx="1437600" cy="0"/>
            </a:xfrm>
            <a:prstGeom prst="straightConnector1">
              <a:avLst/>
            </a:prstGeom>
            <a:noFill/>
            <a:ln w="9525" cap="flat" cmpd="sng">
              <a:solidFill>
                <a:schemeClr val="dk2"/>
              </a:solidFill>
              <a:prstDash val="solid"/>
              <a:round/>
              <a:headEnd type="none" w="med" len="med"/>
              <a:tailEnd type="triangle" w="med" len="med"/>
            </a:ln>
          </p:spPr>
        </p:cxnSp>
        <p:sp>
          <p:nvSpPr>
            <p:cNvPr id="18763" name="Google Shape;18763;p678"/>
            <p:cNvSpPr txBox="1"/>
            <p:nvPr/>
          </p:nvSpPr>
          <p:spPr>
            <a:xfrm>
              <a:off x="2057050" y="2010050"/>
              <a:ext cx="1437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 susceptible substrate</a:t>
              </a:r>
              <a:endParaRPr sz="900"/>
            </a:p>
          </p:txBody>
        </p:sp>
      </p:grpSp>
      <p:sp>
        <p:nvSpPr>
          <p:cNvPr id="18764" name="Google Shape;18764;p678"/>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Shape 18768"/>
        <p:cNvGrpSpPr/>
        <p:nvPr/>
      </p:nvGrpSpPr>
      <p:grpSpPr>
        <a:xfrm>
          <a:off x="0" y="0"/>
          <a:ext cx="0" cy="0"/>
          <a:chOff x="0" y="0"/>
          <a:chExt cx="0" cy="0"/>
        </a:xfrm>
      </p:grpSpPr>
      <p:sp>
        <p:nvSpPr>
          <p:cNvPr id="18769" name="Google Shape;18769;p679"/>
          <p:cNvSpPr txBox="1"/>
          <p:nvPr/>
        </p:nvSpPr>
        <p:spPr>
          <a:xfrm>
            <a:off x="447425" y="150300"/>
            <a:ext cx="78099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Mirtazapine: Noradrenergic and specific serotonergic antidepressant (NaSSA)</a:t>
            </a:r>
            <a:endParaRPr sz="1500" b="1"/>
          </a:p>
          <a:p>
            <a:pPr marL="0" lvl="0" indent="0" algn="l" rtl="0">
              <a:spcBef>
                <a:spcPts val="0"/>
              </a:spcBef>
              <a:spcAft>
                <a:spcPts val="0"/>
              </a:spcAft>
              <a:buNone/>
            </a:pPr>
            <a:r>
              <a:rPr lang="en" sz="1500" b="1"/>
              <a:t> </a:t>
            </a:r>
            <a:endParaRPr sz="1500" b="1"/>
          </a:p>
        </p:txBody>
      </p:sp>
      <p:sp>
        <p:nvSpPr>
          <p:cNvPr id="18770" name="Google Shape;18770;p679"/>
          <p:cNvSpPr txBox="1"/>
          <p:nvPr/>
        </p:nvSpPr>
        <p:spPr>
          <a:xfrm>
            <a:off x="5087650" y="1101475"/>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antagonist</a:t>
            </a:r>
            <a:endParaRPr sz="1200" b="1"/>
          </a:p>
          <a:p>
            <a:pPr marL="0" lvl="0" indent="0" algn="l" rtl="0">
              <a:spcBef>
                <a:spcPts val="0"/>
              </a:spcBef>
              <a:spcAft>
                <a:spcPts val="0"/>
              </a:spcAft>
              <a:buNone/>
            </a:pPr>
            <a:endParaRPr sz="900"/>
          </a:p>
        </p:txBody>
      </p:sp>
      <p:sp>
        <p:nvSpPr>
          <p:cNvPr id="18771" name="Google Shape;18771;p679"/>
          <p:cNvSpPr txBox="1"/>
          <p:nvPr/>
        </p:nvSpPr>
        <p:spPr>
          <a:xfrm>
            <a:off x="1723675" y="2915375"/>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antagonist</a:t>
            </a:r>
            <a:endParaRPr sz="1200" b="1"/>
          </a:p>
          <a:p>
            <a:pPr marL="0" lvl="0" indent="0" algn="l" rtl="0">
              <a:spcBef>
                <a:spcPts val="0"/>
              </a:spcBef>
              <a:spcAft>
                <a:spcPts val="0"/>
              </a:spcAft>
              <a:buNone/>
            </a:pPr>
            <a:endParaRPr sz="900"/>
          </a:p>
        </p:txBody>
      </p:sp>
      <p:cxnSp>
        <p:nvCxnSpPr>
          <p:cNvPr id="18772" name="Google Shape;18772;p679"/>
          <p:cNvCxnSpPr/>
          <p:nvPr/>
        </p:nvCxnSpPr>
        <p:spPr>
          <a:xfrm>
            <a:off x="6036485" y="1286523"/>
            <a:ext cx="318900" cy="0"/>
          </a:xfrm>
          <a:prstGeom prst="straightConnector1">
            <a:avLst/>
          </a:prstGeom>
          <a:noFill/>
          <a:ln w="9525" cap="flat" cmpd="sng">
            <a:solidFill>
              <a:schemeClr val="dk2"/>
            </a:solidFill>
            <a:prstDash val="solid"/>
            <a:round/>
            <a:headEnd type="none" w="med" len="med"/>
            <a:tailEnd type="triangle" w="med" len="med"/>
          </a:ln>
        </p:spPr>
      </p:cxnSp>
      <p:sp>
        <p:nvSpPr>
          <p:cNvPr id="18773" name="Google Shape;18773;p679"/>
          <p:cNvSpPr txBox="1"/>
          <p:nvPr/>
        </p:nvSpPr>
        <p:spPr>
          <a:xfrm>
            <a:off x="6318250" y="1058525"/>
            <a:ext cx="2301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u="sng"/>
              <a:t>primary therapeutic action</a:t>
            </a:r>
            <a:endParaRPr sz="1200" u="sng"/>
          </a:p>
          <a:p>
            <a:pPr marL="0" lvl="0" indent="0" algn="l" rtl="0">
              <a:spcBef>
                <a:spcPts val="0"/>
              </a:spcBef>
              <a:spcAft>
                <a:spcPts val="0"/>
              </a:spcAft>
              <a:buNone/>
            </a:pPr>
            <a:r>
              <a:rPr lang="en" sz="1200"/>
              <a:t>(opposite of clonidine)</a:t>
            </a:r>
            <a:endParaRPr sz="1200"/>
          </a:p>
          <a:p>
            <a:pPr marL="0" lvl="0" indent="0" algn="l" rtl="0">
              <a:spcBef>
                <a:spcPts val="0"/>
              </a:spcBef>
              <a:spcAft>
                <a:spcPts val="0"/>
              </a:spcAft>
              <a:buNone/>
            </a:pPr>
            <a:endParaRPr sz="900"/>
          </a:p>
        </p:txBody>
      </p:sp>
      <p:cxnSp>
        <p:nvCxnSpPr>
          <p:cNvPr id="18774" name="Google Shape;18774;p679"/>
          <p:cNvCxnSpPr/>
          <p:nvPr/>
        </p:nvCxnSpPr>
        <p:spPr>
          <a:xfrm>
            <a:off x="6976660" y="2470198"/>
            <a:ext cx="318900" cy="0"/>
          </a:xfrm>
          <a:prstGeom prst="straightConnector1">
            <a:avLst/>
          </a:prstGeom>
          <a:noFill/>
          <a:ln w="9525" cap="flat" cmpd="sng">
            <a:solidFill>
              <a:schemeClr val="dk2"/>
            </a:solidFill>
            <a:prstDash val="solid"/>
            <a:round/>
            <a:headEnd type="none" w="med" len="med"/>
            <a:tailEnd type="triangle" w="med" len="med"/>
          </a:ln>
        </p:spPr>
      </p:cxnSp>
      <p:sp>
        <p:nvSpPr>
          <p:cNvPr id="18775" name="Google Shape;18775;p679"/>
          <p:cNvSpPr txBox="1"/>
          <p:nvPr/>
        </p:nvSpPr>
        <p:spPr>
          <a:xfrm>
            <a:off x="5855950" y="2278000"/>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antihistamine</a:t>
            </a:r>
            <a:endParaRPr sz="1200" b="1"/>
          </a:p>
          <a:p>
            <a:pPr marL="0" lvl="0" indent="0" algn="l" rtl="0">
              <a:spcBef>
                <a:spcPts val="0"/>
              </a:spcBef>
              <a:spcAft>
                <a:spcPts val="0"/>
              </a:spcAft>
              <a:buNone/>
            </a:pPr>
            <a:endParaRPr sz="900"/>
          </a:p>
        </p:txBody>
      </p:sp>
      <p:sp>
        <p:nvSpPr>
          <p:cNvPr id="18776" name="Google Shape;18776;p679"/>
          <p:cNvSpPr txBox="1"/>
          <p:nvPr/>
        </p:nvSpPr>
        <p:spPr>
          <a:xfrm>
            <a:off x="7295550" y="2278000"/>
            <a:ext cx="23013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sedation, weight gain</a:t>
            </a:r>
            <a:endParaRPr sz="1200"/>
          </a:p>
          <a:p>
            <a:pPr marL="0" lvl="0" indent="0" algn="l" rtl="0">
              <a:spcBef>
                <a:spcPts val="0"/>
              </a:spcBef>
              <a:spcAft>
                <a:spcPts val="0"/>
              </a:spcAft>
              <a:buNone/>
            </a:pPr>
            <a:endParaRPr sz="900"/>
          </a:p>
        </p:txBody>
      </p:sp>
      <p:grpSp>
        <p:nvGrpSpPr>
          <p:cNvPr id="18777" name="Google Shape;18777;p679"/>
          <p:cNvGrpSpPr/>
          <p:nvPr/>
        </p:nvGrpSpPr>
        <p:grpSpPr>
          <a:xfrm>
            <a:off x="2057050" y="1150925"/>
            <a:ext cx="5331900" cy="3931875"/>
            <a:chOff x="2057050" y="1150925"/>
            <a:chExt cx="5331900" cy="3931875"/>
          </a:xfrm>
        </p:grpSpPr>
        <p:grpSp>
          <p:nvGrpSpPr>
            <p:cNvPr id="18778" name="Google Shape;18778;p679"/>
            <p:cNvGrpSpPr/>
            <p:nvPr/>
          </p:nvGrpSpPr>
          <p:grpSpPr>
            <a:xfrm>
              <a:off x="2634206" y="1188932"/>
              <a:ext cx="3522286" cy="3566046"/>
              <a:chOff x="2634206" y="1188932"/>
              <a:chExt cx="3522286" cy="3566046"/>
            </a:xfrm>
          </p:grpSpPr>
          <p:grpSp>
            <p:nvGrpSpPr>
              <p:cNvPr id="18779" name="Google Shape;18779;p679"/>
              <p:cNvGrpSpPr/>
              <p:nvPr/>
            </p:nvGrpSpPr>
            <p:grpSpPr>
              <a:xfrm>
                <a:off x="2634206" y="1188932"/>
                <a:ext cx="3522286" cy="3566046"/>
                <a:chOff x="2929900" y="1862025"/>
                <a:chExt cx="3118999" cy="3157749"/>
              </a:xfrm>
            </p:grpSpPr>
            <p:grpSp>
              <p:nvGrpSpPr>
                <p:cNvPr id="18780" name="Google Shape;18780;p679"/>
                <p:cNvGrpSpPr/>
                <p:nvPr/>
              </p:nvGrpSpPr>
              <p:grpSpPr>
                <a:xfrm>
                  <a:off x="2929900" y="1862025"/>
                  <a:ext cx="3118999" cy="3157749"/>
                  <a:chOff x="2929900" y="1862025"/>
                  <a:chExt cx="3118999" cy="3157749"/>
                </a:xfrm>
              </p:grpSpPr>
              <p:pic>
                <p:nvPicPr>
                  <p:cNvPr id="18781" name="Google Shape;18781;p679"/>
                  <p:cNvPicPr preferRelativeResize="0"/>
                  <p:nvPr/>
                </p:nvPicPr>
                <p:blipFill>
                  <a:blip r:embed="rId3">
                    <a:alphaModFix/>
                  </a:blip>
                  <a:stretch>
                    <a:fillRect/>
                  </a:stretch>
                </p:blipFill>
                <p:spPr>
                  <a:xfrm>
                    <a:off x="2929900" y="1862025"/>
                    <a:ext cx="3118999" cy="3157749"/>
                  </a:xfrm>
                  <a:prstGeom prst="rect">
                    <a:avLst/>
                  </a:prstGeom>
                  <a:noFill/>
                  <a:ln>
                    <a:noFill/>
                  </a:ln>
                </p:spPr>
              </p:pic>
              <p:pic>
                <p:nvPicPr>
                  <p:cNvPr id="18782" name="Google Shape;18782;p679"/>
                  <p:cNvPicPr preferRelativeResize="0"/>
                  <p:nvPr/>
                </p:nvPicPr>
                <p:blipFill>
                  <a:blip r:embed="rId4">
                    <a:alphaModFix/>
                  </a:blip>
                  <a:stretch>
                    <a:fillRect/>
                  </a:stretch>
                </p:blipFill>
                <p:spPr>
                  <a:xfrm>
                    <a:off x="3726075" y="2571750"/>
                    <a:ext cx="1989000" cy="1895700"/>
                  </a:xfrm>
                  <a:prstGeom prst="ellipse">
                    <a:avLst/>
                  </a:prstGeom>
                  <a:noFill/>
                  <a:ln>
                    <a:noFill/>
                  </a:ln>
                </p:spPr>
              </p:pic>
            </p:grpSp>
            <p:sp>
              <p:nvSpPr>
                <p:cNvPr id="18783" name="Google Shape;18783;p679"/>
                <p:cNvSpPr txBox="1"/>
                <p:nvPr/>
              </p:nvSpPr>
              <p:spPr>
                <a:xfrm rot="24406">
                  <a:off x="3840762" y="3233612"/>
                  <a:ext cx="1774845" cy="46531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mirtazapine</a:t>
                  </a:r>
                  <a:endParaRPr sz="1600" b="1"/>
                </a:p>
                <a:p>
                  <a:pPr marL="0" marR="0" lvl="0" indent="0" algn="ctr" rtl="0">
                    <a:lnSpc>
                      <a:spcPct val="100000"/>
                    </a:lnSpc>
                    <a:spcBef>
                      <a:spcPts val="0"/>
                    </a:spcBef>
                    <a:spcAft>
                      <a:spcPts val="0"/>
                    </a:spcAft>
                    <a:buClr>
                      <a:srgbClr val="000000"/>
                    </a:buClr>
                    <a:buSzPts val="800"/>
                    <a:buFont typeface="Arial"/>
                    <a:buNone/>
                  </a:pPr>
                  <a:r>
                    <a:rPr lang="en" sz="1600" b="1"/>
                    <a:t>REMERON</a:t>
                  </a:r>
                  <a:endParaRPr sz="1600" b="1"/>
                </a:p>
              </p:txBody>
            </p:sp>
          </p:grpSp>
          <p:grpSp>
            <p:nvGrpSpPr>
              <p:cNvPr id="18784" name="Google Shape;18784;p679"/>
              <p:cNvGrpSpPr/>
              <p:nvPr/>
            </p:nvGrpSpPr>
            <p:grpSpPr>
              <a:xfrm>
                <a:off x="4447400" y="2278000"/>
                <a:ext cx="408300" cy="183625"/>
                <a:chOff x="1167350" y="1102900"/>
                <a:chExt cx="408300" cy="183625"/>
              </a:xfrm>
            </p:grpSpPr>
            <p:cxnSp>
              <p:nvCxnSpPr>
                <p:cNvPr id="18785" name="Google Shape;18785;p679"/>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786" name="Google Shape;18786;p679"/>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787" name="Google Shape;18787;p679"/>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8788" name="Google Shape;18788;p679"/>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789" name="Google Shape;18789;p679"/>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8790" name="Google Shape;18790;p679"/>
            <p:cNvCxnSpPr/>
            <p:nvPr/>
          </p:nvCxnSpPr>
          <p:spPr>
            <a:xfrm>
              <a:off x="4183025" y="1317750"/>
              <a:ext cx="338700" cy="515400"/>
            </a:xfrm>
            <a:prstGeom prst="straightConnector1">
              <a:avLst/>
            </a:prstGeom>
            <a:noFill/>
            <a:ln w="9525" cap="flat" cmpd="sng">
              <a:solidFill>
                <a:schemeClr val="dk2"/>
              </a:solidFill>
              <a:prstDash val="solid"/>
              <a:round/>
              <a:headEnd type="none" w="med" len="med"/>
              <a:tailEnd type="triangle" w="med" len="med"/>
            </a:ln>
          </p:spPr>
        </p:cxnSp>
        <p:sp>
          <p:nvSpPr>
            <p:cNvPr id="18791" name="Google Shape;18791;p679"/>
            <p:cNvSpPr txBox="1"/>
            <p:nvPr/>
          </p:nvSpPr>
          <p:spPr>
            <a:xfrm>
              <a:off x="3011575" y="1150925"/>
              <a:ext cx="23013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an in</a:t>
              </a:r>
              <a:r>
                <a:rPr lang="en" sz="1200" b="1" u="sng"/>
                <a:t>H</a:t>
              </a:r>
              <a:r>
                <a:rPr lang="en" sz="1200"/>
                <a:t>ibitor</a:t>
              </a:r>
              <a:endParaRPr sz="1200"/>
            </a:p>
            <a:p>
              <a:pPr marL="0" lvl="0" indent="0" algn="l" rtl="0">
                <a:spcBef>
                  <a:spcPts val="0"/>
                </a:spcBef>
                <a:spcAft>
                  <a:spcPts val="0"/>
                </a:spcAft>
                <a:buNone/>
              </a:pPr>
              <a:endParaRPr sz="900"/>
            </a:p>
          </p:txBody>
        </p:sp>
        <p:cxnSp>
          <p:nvCxnSpPr>
            <p:cNvPr id="18792" name="Google Shape;18792;p679"/>
            <p:cNvCxnSpPr/>
            <p:nvPr/>
          </p:nvCxnSpPr>
          <p:spPr>
            <a:xfrm rot="10800000">
              <a:off x="4831500" y="4322350"/>
              <a:ext cx="324900" cy="282600"/>
            </a:xfrm>
            <a:prstGeom prst="straightConnector1">
              <a:avLst/>
            </a:prstGeom>
            <a:noFill/>
            <a:ln w="9525" cap="flat" cmpd="sng">
              <a:solidFill>
                <a:schemeClr val="dk2"/>
              </a:solidFill>
              <a:prstDash val="solid"/>
              <a:round/>
              <a:headEnd type="none" w="med" len="med"/>
              <a:tailEnd type="triangle" w="med" len="med"/>
            </a:ln>
          </p:spPr>
        </p:cxnSp>
        <p:sp>
          <p:nvSpPr>
            <p:cNvPr id="18793" name="Google Shape;18793;p679"/>
            <p:cNvSpPr txBox="1"/>
            <p:nvPr/>
          </p:nvSpPr>
          <p:spPr>
            <a:xfrm>
              <a:off x="5087650" y="4390100"/>
              <a:ext cx="2301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an in</a:t>
              </a:r>
              <a:r>
                <a:rPr lang="en" sz="1200" b="1" u="sng"/>
                <a:t>D</a:t>
              </a:r>
              <a:r>
                <a:rPr lang="en" sz="1200"/>
                <a:t>ucer (no antidepressants are)</a:t>
              </a:r>
              <a:endParaRPr sz="1200"/>
            </a:p>
            <a:p>
              <a:pPr marL="0" lvl="0" indent="0" algn="l" rtl="0">
                <a:spcBef>
                  <a:spcPts val="0"/>
                </a:spcBef>
                <a:spcAft>
                  <a:spcPts val="0"/>
                </a:spcAft>
                <a:buNone/>
              </a:pPr>
              <a:endParaRPr sz="900"/>
            </a:p>
          </p:txBody>
        </p:sp>
        <p:cxnSp>
          <p:nvCxnSpPr>
            <p:cNvPr id="18794" name="Google Shape;18794;p679"/>
            <p:cNvCxnSpPr/>
            <p:nvPr/>
          </p:nvCxnSpPr>
          <p:spPr>
            <a:xfrm>
              <a:off x="2888150" y="2355463"/>
              <a:ext cx="1437600" cy="0"/>
            </a:xfrm>
            <a:prstGeom prst="straightConnector1">
              <a:avLst/>
            </a:prstGeom>
            <a:noFill/>
            <a:ln w="9525" cap="flat" cmpd="sng">
              <a:solidFill>
                <a:schemeClr val="dk2"/>
              </a:solidFill>
              <a:prstDash val="solid"/>
              <a:round/>
              <a:headEnd type="none" w="med" len="med"/>
              <a:tailEnd type="triangle" w="med" len="med"/>
            </a:ln>
          </p:spPr>
        </p:cxnSp>
        <p:sp>
          <p:nvSpPr>
            <p:cNvPr id="18795" name="Google Shape;18795;p679"/>
            <p:cNvSpPr txBox="1"/>
            <p:nvPr/>
          </p:nvSpPr>
          <p:spPr>
            <a:xfrm>
              <a:off x="2057050" y="2010050"/>
              <a:ext cx="1437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 susceptible substrate</a:t>
              </a:r>
              <a:endParaRPr sz="900"/>
            </a:p>
          </p:txBody>
        </p:sp>
      </p:grpSp>
      <p:cxnSp>
        <p:nvCxnSpPr>
          <p:cNvPr id="18796" name="Google Shape;18796;p679"/>
          <p:cNvCxnSpPr/>
          <p:nvPr/>
        </p:nvCxnSpPr>
        <p:spPr>
          <a:xfrm rot="10800000">
            <a:off x="1408862" y="3116873"/>
            <a:ext cx="335700" cy="0"/>
          </a:xfrm>
          <a:prstGeom prst="straightConnector1">
            <a:avLst/>
          </a:prstGeom>
          <a:noFill/>
          <a:ln w="9525" cap="flat" cmpd="sng">
            <a:solidFill>
              <a:schemeClr val="dk2"/>
            </a:solidFill>
            <a:prstDash val="solid"/>
            <a:round/>
            <a:headEnd type="none" w="med" len="med"/>
            <a:tailEnd type="triangle" w="med" len="med"/>
          </a:ln>
        </p:spPr>
      </p:cxnSp>
      <p:sp>
        <p:nvSpPr>
          <p:cNvPr id="18797" name="Google Shape;18797;p679"/>
          <p:cNvSpPr txBox="1"/>
          <p:nvPr/>
        </p:nvSpPr>
        <p:spPr>
          <a:xfrm>
            <a:off x="160775" y="2892275"/>
            <a:ext cx="1437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effect (like SGAs)</a:t>
            </a:r>
            <a:endParaRPr sz="900"/>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Shape 18801"/>
        <p:cNvGrpSpPr/>
        <p:nvPr/>
      </p:nvGrpSpPr>
      <p:grpSpPr>
        <a:xfrm>
          <a:off x="0" y="0"/>
          <a:ext cx="0" cy="0"/>
          <a:chOff x="0" y="0"/>
          <a:chExt cx="0" cy="0"/>
        </a:xfrm>
      </p:grpSpPr>
      <p:sp>
        <p:nvSpPr>
          <p:cNvPr id="18802" name="Google Shape;18802;p680"/>
          <p:cNvSpPr txBox="1"/>
          <p:nvPr/>
        </p:nvSpPr>
        <p:spPr>
          <a:xfrm>
            <a:off x="447425" y="150300"/>
            <a:ext cx="78099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Mirtazapine: Noradrenergic and specific serotonergic antidepressant (NaSSA)</a:t>
            </a:r>
            <a:endParaRPr sz="1500" b="1"/>
          </a:p>
          <a:p>
            <a:pPr marL="0" lvl="0" indent="0" algn="l" rtl="0">
              <a:spcBef>
                <a:spcPts val="0"/>
              </a:spcBef>
              <a:spcAft>
                <a:spcPts val="0"/>
              </a:spcAft>
              <a:buNone/>
            </a:pPr>
            <a:r>
              <a:rPr lang="en" sz="1500" b="1"/>
              <a:t> </a:t>
            </a:r>
            <a:endParaRPr sz="1500" b="1"/>
          </a:p>
        </p:txBody>
      </p:sp>
      <p:sp>
        <p:nvSpPr>
          <p:cNvPr id="18803" name="Google Shape;18803;p680"/>
          <p:cNvSpPr txBox="1"/>
          <p:nvPr/>
        </p:nvSpPr>
        <p:spPr>
          <a:xfrm>
            <a:off x="5087650" y="1101475"/>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antagonist</a:t>
            </a:r>
            <a:endParaRPr sz="1200" b="1"/>
          </a:p>
          <a:p>
            <a:pPr marL="0" lvl="0" indent="0" algn="l" rtl="0">
              <a:spcBef>
                <a:spcPts val="0"/>
              </a:spcBef>
              <a:spcAft>
                <a:spcPts val="0"/>
              </a:spcAft>
              <a:buNone/>
            </a:pPr>
            <a:endParaRPr sz="900"/>
          </a:p>
        </p:txBody>
      </p:sp>
      <p:sp>
        <p:nvSpPr>
          <p:cNvPr id="18804" name="Google Shape;18804;p680"/>
          <p:cNvSpPr txBox="1"/>
          <p:nvPr/>
        </p:nvSpPr>
        <p:spPr>
          <a:xfrm>
            <a:off x="1723675" y="2915375"/>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antagonist</a:t>
            </a:r>
            <a:endParaRPr sz="1200" b="1"/>
          </a:p>
          <a:p>
            <a:pPr marL="0" lvl="0" indent="0" algn="l" rtl="0">
              <a:spcBef>
                <a:spcPts val="0"/>
              </a:spcBef>
              <a:spcAft>
                <a:spcPts val="0"/>
              </a:spcAft>
              <a:buNone/>
            </a:pPr>
            <a:endParaRPr sz="900"/>
          </a:p>
        </p:txBody>
      </p:sp>
      <p:sp>
        <p:nvSpPr>
          <p:cNvPr id="18805" name="Google Shape;18805;p680"/>
          <p:cNvSpPr txBox="1"/>
          <p:nvPr/>
        </p:nvSpPr>
        <p:spPr>
          <a:xfrm>
            <a:off x="1865427" y="3604383"/>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antagonist</a:t>
            </a:r>
            <a:endParaRPr sz="1200" b="1"/>
          </a:p>
          <a:p>
            <a:pPr marL="0" lvl="0" indent="0" algn="l" rtl="0">
              <a:spcBef>
                <a:spcPts val="0"/>
              </a:spcBef>
              <a:spcAft>
                <a:spcPts val="0"/>
              </a:spcAft>
              <a:buNone/>
            </a:pPr>
            <a:endParaRPr sz="900"/>
          </a:p>
        </p:txBody>
      </p:sp>
      <p:cxnSp>
        <p:nvCxnSpPr>
          <p:cNvPr id="18806" name="Google Shape;18806;p680"/>
          <p:cNvCxnSpPr/>
          <p:nvPr/>
        </p:nvCxnSpPr>
        <p:spPr>
          <a:xfrm>
            <a:off x="6036485" y="1286523"/>
            <a:ext cx="318900" cy="0"/>
          </a:xfrm>
          <a:prstGeom prst="straightConnector1">
            <a:avLst/>
          </a:prstGeom>
          <a:noFill/>
          <a:ln w="9525" cap="flat" cmpd="sng">
            <a:solidFill>
              <a:schemeClr val="dk2"/>
            </a:solidFill>
            <a:prstDash val="solid"/>
            <a:round/>
            <a:headEnd type="none" w="med" len="med"/>
            <a:tailEnd type="triangle" w="med" len="med"/>
          </a:ln>
        </p:spPr>
      </p:cxnSp>
      <p:sp>
        <p:nvSpPr>
          <p:cNvPr id="18807" name="Google Shape;18807;p680"/>
          <p:cNvSpPr txBox="1"/>
          <p:nvPr/>
        </p:nvSpPr>
        <p:spPr>
          <a:xfrm>
            <a:off x="6318250" y="1058525"/>
            <a:ext cx="2301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u="sng"/>
              <a:t>primary therapeutic action</a:t>
            </a:r>
            <a:endParaRPr sz="1200" u="sng"/>
          </a:p>
          <a:p>
            <a:pPr marL="0" lvl="0" indent="0" algn="l" rtl="0">
              <a:spcBef>
                <a:spcPts val="0"/>
              </a:spcBef>
              <a:spcAft>
                <a:spcPts val="0"/>
              </a:spcAft>
              <a:buNone/>
            </a:pPr>
            <a:r>
              <a:rPr lang="en" sz="1200"/>
              <a:t>(opposite of clonidine)</a:t>
            </a:r>
            <a:endParaRPr sz="1200"/>
          </a:p>
          <a:p>
            <a:pPr marL="0" lvl="0" indent="0" algn="l" rtl="0">
              <a:spcBef>
                <a:spcPts val="0"/>
              </a:spcBef>
              <a:spcAft>
                <a:spcPts val="0"/>
              </a:spcAft>
              <a:buNone/>
            </a:pPr>
            <a:endParaRPr sz="900"/>
          </a:p>
        </p:txBody>
      </p:sp>
      <p:cxnSp>
        <p:nvCxnSpPr>
          <p:cNvPr id="18808" name="Google Shape;18808;p680"/>
          <p:cNvCxnSpPr/>
          <p:nvPr/>
        </p:nvCxnSpPr>
        <p:spPr>
          <a:xfrm>
            <a:off x="6976660" y="2470198"/>
            <a:ext cx="318900" cy="0"/>
          </a:xfrm>
          <a:prstGeom prst="straightConnector1">
            <a:avLst/>
          </a:prstGeom>
          <a:noFill/>
          <a:ln w="9525" cap="flat" cmpd="sng">
            <a:solidFill>
              <a:schemeClr val="dk2"/>
            </a:solidFill>
            <a:prstDash val="solid"/>
            <a:round/>
            <a:headEnd type="none" w="med" len="med"/>
            <a:tailEnd type="triangle" w="med" len="med"/>
          </a:ln>
        </p:spPr>
      </p:cxnSp>
      <p:sp>
        <p:nvSpPr>
          <p:cNvPr id="18809" name="Google Shape;18809;p680"/>
          <p:cNvSpPr txBox="1"/>
          <p:nvPr/>
        </p:nvSpPr>
        <p:spPr>
          <a:xfrm>
            <a:off x="5855950" y="2278000"/>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antihistamine</a:t>
            </a:r>
            <a:endParaRPr sz="1200" b="1"/>
          </a:p>
          <a:p>
            <a:pPr marL="0" lvl="0" indent="0" algn="l" rtl="0">
              <a:spcBef>
                <a:spcPts val="0"/>
              </a:spcBef>
              <a:spcAft>
                <a:spcPts val="0"/>
              </a:spcAft>
              <a:buNone/>
            </a:pPr>
            <a:endParaRPr sz="900"/>
          </a:p>
        </p:txBody>
      </p:sp>
      <p:sp>
        <p:nvSpPr>
          <p:cNvPr id="18810" name="Google Shape;18810;p680"/>
          <p:cNvSpPr txBox="1"/>
          <p:nvPr/>
        </p:nvSpPr>
        <p:spPr>
          <a:xfrm>
            <a:off x="7295550" y="2278000"/>
            <a:ext cx="23013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sedation, weight gain</a:t>
            </a:r>
            <a:endParaRPr sz="1200"/>
          </a:p>
          <a:p>
            <a:pPr marL="0" lvl="0" indent="0" algn="l" rtl="0">
              <a:spcBef>
                <a:spcPts val="0"/>
              </a:spcBef>
              <a:spcAft>
                <a:spcPts val="0"/>
              </a:spcAft>
              <a:buNone/>
            </a:pPr>
            <a:endParaRPr sz="900"/>
          </a:p>
        </p:txBody>
      </p:sp>
      <p:grpSp>
        <p:nvGrpSpPr>
          <p:cNvPr id="18811" name="Google Shape;18811;p680"/>
          <p:cNvGrpSpPr/>
          <p:nvPr/>
        </p:nvGrpSpPr>
        <p:grpSpPr>
          <a:xfrm>
            <a:off x="2057050" y="1150925"/>
            <a:ext cx="5331900" cy="3931875"/>
            <a:chOff x="2057050" y="1150925"/>
            <a:chExt cx="5331900" cy="3931875"/>
          </a:xfrm>
        </p:grpSpPr>
        <p:grpSp>
          <p:nvGrpSpPr>
            <p:cNvPr id="18812" name="Google Shape;18812;p680"/>
            <p:cNvGrpSpPr/>
            <p:nvPr/>
          </p:nvGrpSpPr>
          <p:grpSpPr>
            <a:xfrm>
              <a:off x="2634206" y="1188932"/>
              <a:ext cx="3522286" cy="3566046"/>
              <a:chOff x="2634206" y="1188932"/>
              <a:chExt cx="3522286" cy="3566046"/>
            </a:xfrm>
          </p:grpSpPr>
          <p:grpSp>
            <p:nvGrpSpPr>
              <p:cNvPr id="18813" name="Google Shape;18813;p680"/>
              <p:cNvGrpSpPr/>
              <p:nvPr/>
            </p:nvGrpSpPr>
            <p:grpSpPr>
              <a:xfrm>
                <a:off x="2634206" y="1188932"/>
                <a:ext cx="3522286" cy="3566046"/>
                <a:chOff x="2929900" y="1862025"/>
                <a:chExt cx="3118999" cy="3157749"/>
              </a:xfrm>
            </p:grpSpPr>
            <p:grpSp>
              <p:nvGrpSpPr>
                <p:cNvPr id="18814" name="Google Shape;18814;p680"/>
                <p:cNvGrpSpPr/>
                <p:nvPr/>
              </p:nvGrpSpPr>
              <p:grpSpPr>
                <a:xfrm>
                  <a:off x="2929900" y="1862025"/>
                  <a:ext cx="3118999" cy="3157749"/>
                  <a:chOff x="2929900" y="1862025"/>
                  <a:chExt cx="3118999" cy="3157749"/>
                </a:xfrm>
              </p:grpSpPr>
              <p:pic>
                <p:nvPicPr>
                  <p:cNvPr id="18815" name="Google Shape;18815;p680"/>
                  <p:cNvPicPr preferRelativeResize="0"/>
                  <p:nvPr/>
                </p:nvPicPr>
                <p:blipFill>
                  <a:blip r:embed="rId3">
                    <a:alphaModFix/>
                  </a:blip>
                  <a:stretch>
                    <a:fillRect/>
                  </a:stretch>
                </p:blipFill>
                <p:spPr>
                  <a:xfrm>
                    <a:off x="2929900" y="1862025"/>
                    <a:ext cx="3118999" cy="3157749"/>
                  </a:xfrm>
                  <a:prstGeom prst="rect">
                    <a:avLst/>
                  </a:prstGeom>
                  <a:noFill/>
                  <a:ln>
                    <a:noFill/>
                  </a:ln>
                </p:spPr>
              </p:pic>
              <p:pic>
                <p:nvPicPr>
                  <p:cNvPr id="18816" name="Google Shape;18816;p680"/>
                  <p:cNvPicPr preferRelativeResize="0"/>
                  <p:nvPr/>
                </p:nvPicPr>
                <p:blipFill>
                  <a:blip r:embed="rId4">
                    <a:alphaModFix/>
                  </a:blip>
                  <a:stretch>
                    <a:fillRect/>
                  </a:stretch>
                </p:blipFill>
                <p:spPr>
                  <a:xfrm>
                    <a:off x="3726075" y="2571750"/>
                    <a:ext cx="1989000" cy="1895700"/>
                  </a:xfrm>
                  <a:prstGeom prst="ellipse">
                    <a:avLst/>
                  </a:prstGeom>
                  <a:noFill/>
                  <a:ln>
                    <a:noFill/>
                  </a:ln>
                </p:spPr>
              </p:pic>
            </p:grpSp>
            <p:sp>
              <p:nvSpPr>
                <p:cNvPr id="18817" name="Google Shape;18817;p680"/>
                <p:cNvSpPr txBox="1"/>
                <p:nvPr/>
              </p:nvSpPr>
              <p:spPr>
                <a:xfrm rot="24406">
                  <a:off x="3840762" y="3233612"/>
                  <a:ext cx="1774845" cy="46531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mirtazapine</a:t>
                  </a:r>
                  <a:endParaRPr sz="1600" b="1"/>
                </a:p>
                <a:p>
                  <a:pPr marL="0" marR="0" lvl="0" indent="0" algn="ctr" rtl="0">
                    <a:lnSpc>
                      <a:spcPct val="100000"/>
                    </a:lnSpc>
                    <a:spcBef>
                      <a:spcPts val="0"/>
                    </a:spcBef>
                    <a:spcAft>
                      <a:spcPts val="0"/>
                    </a:spcAft>
                    <a:buClr>
                      <a:srgbClr val="000000"/>
                    </a:buClr>
                    <a:buSzPts val="800"/>
                    <a:buFont typeface="Arial"/>
                    <a:buNone/>
                  </a:pPr>
                  <a:r>
                    <a:rPr lang="en" sz="1600" b="1"/>
                    <a:t>REMERON</a:t>
                  </a:r>
                  <a:endParaRPr sz="1600" b="1"/>
                </a:p>
              </p:txBody>
            </p:sp>
          </p:grpSp>
          <p:grpSp>
            <p:nvGrpSpPr>
              <p:cNvPr id="18818" name="Google Shape;18818;p680"/>
              <p:cNvGrpSpPr/>
              <p:nvPr/>
            </p:nvGrpSpPr>
            <p:grpSpPr>
              <a:xfrm>
                <a:off x="4447400" y="2278000"/>
                <a:ext cx="408300" cy="183625"/>
                <a:chOff x="1167350" y="1102900"/>
                <a:chExt cx="408300" cy="183625"/>
              </a:xfrm>
            </p:grpSpPr>
            <p:cxnSp>
              <p:nvCxnSpPr>
                <p:cNvPr id="18819" name="Google Shape;18819;p680"/>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820" name="Google Shape;18820;p680"/>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821" name="Google Shape;18821;p680"/>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8822" name="Google Shape;18822;p680"/>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823" name="Google Shape;18823;p680"/>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8824" name="Google Shape;18824;p680"/>
            <p:cNvCxnSpPr/>
            <p:nvPr/>
          </p:nvCxnSpPr>
          <p:spPr>
            <a:xfrm>
              <a:off x="4183025" y="1317750"/>
              <a:ext cx="338700" cy="515400"/>
            </a:xfrm>
            <a:prstGeom prst="straightConnector1">
              <a:avLst/>
            </a:prstGeom>
            <a:noFill/>
            <a:ln w="9525" cap="flat" cmpd="sng">
              <a:solidFill>
                <a:schemeClr val="dk2"/>
              </a:solidFill>
              <a:prstDash val="solid"/>
              <a:round/>
              <a:headEnd type="none" w="med" len="med"/>
              <a:tailEnd type="triangle" w="med" len="med"/>
            </a:ln>
          </p:spPr>
        </p:cxnSp>
        <p:sp>
          <p:nvSpPr>
            <p:cNvPr id="18825" name="Google Shape;18825;p680"/>
            <p:cNvSpPr txBox="1"/>
            <p:nvPr/>
          </p:nvSpPr>
          <p:spPr>
            <a:xfrm>
              <a:off x="3011575" y="1150925"/>
              <a:ext cx="23013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an in</a:t>
              </a:r>
              <a:r>
                <a:rPr lang="en" sz="1200" b="1" u="sng"/>
                <a:t>H</a:t>
              </a:r>
              <a:r>
                <a:rPr lang="en" sz="1200"/>
                <a:t>ibitor</a:t>
              </a:r>
              <a:endParaRPr sz="1200"/>
            </a:p>
            <a:p>
              <a:pPr marL="0" lvl="0" indent="0" algn="l" rtl="0">
                <a:spcBef>
                  <a:spcPts val="0"/>
                </a:spcBef>
                <a:spcAft>
                  <a:spcPts val="0"/>
                </a:spcAft>
                <a:buNone/>
              </a:pPr>
              <a:endParaRPr sz="900"/>
            </a:p>
          </p:txBody>
        </p:sp>
        <p:cxnSp>
          <p:nvCxnSpPr>
            <p:cNvPr id="18826" name="Google Shape;18826;p680"/>
            <p:cNvCxnSpPr/>
            <p:nvPr/>
          </p:nvCxnSpPr>
          <p:spPr>
            <a:xfrm rot="10800000">
              <a:off x="4831500" y="4322350"/>
              <a:ext cx="324900" cy="282600"/>
            </a:xfrm>
            <a:prstGeom prst="straightConnector1">
              <a:avLst/>
            </a:prstGeom>
            <a:noFill/>
            <a:ln w="9525" cap="flat" cmpd="sng">
              <a:solidFill>
                <a:schemeClr val="dk2"/>
              </a:solidFill>
              <a:prstDash val="solid"/>
              <a:round/>
              <a:headEnd type="none" w="med" len="med"/>
              <a:tailEnd type="triangle" w="med" len="med"/>
            </a:ln>
          </p:spPr>
        </p:cxnSp>
        <p:sp>
          <p:nvSpPr>
            <p:cNvPr id="18827" name="Google Shape;18827;p680"/>
            <p:cNvSpPr txBox="1"/>
            <p:nvPr/>
          </p:nvSpPr>
          <p:spPr>
            <a:xfrm>
              <a:off x="5087650" y="4390100"/>
              <a:ext cx="2301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an in</a:t>
              </a:r>
              <a:r>
                <a:rPr lang="en" sz="1200" b="1" u="sng"/>
                <a:t>D</a:t>
              </a:r>
              <a:r>
                <a:rPr lang="en" sz="1200"/>
                <a:t>ucer (no antidepressants are)</a:t>
              </a:r>
              <a:endParaRPr sz="1200"/>
            </a:p>
            <a:p>
              <a:pPr marL="0" lvl="0" indent="0" algn="l" rtl="0">
                <a:spcBef>
                  <a:spcPts val="0"/>
                </a:spcBef>
                <a:spcAft>
                  <a:spcPts val="0"/>
                </a:spcAft>
                <a:buNone/>
              </a:pPr>
              <a:endParaRPr sz="900"/>
            </a:p>
          </p:txBody>
        </p:sp>
        <p:cxnSp>
          <p:nvCxnSpPr>
            <p:cNvPr id="18828" name="Google Shape;18828;p680"/>
            <p:cNvCxnSpPr/>
            <p:nvPr/>
          </p:nvCxnSpPr>
          <p:spPr>
            <a:xfrm>
              <a:off x="2888150" y="2355463"/>
              <a:ext cx="1437600" cy="0"/>
            </a:xfrm>
            <a:prstGeom prst="straightConnector1">
              <a:avLst/>
            </a:prstGeom>
            <a:noFill/>
            <a:ln w="9525" cap="flat" cmpd="sng">
              <a:solidFill>
                <a:schemeClr val="dk2"/>
              </a:solidFill>
              <a:prstDash val="solid"/>
              <a:round/>
              <a:headEnd type="none" w="med" len="med"/>
              <a:tailEnd type="triangle" w="med" len="med"/>
            </a:ln>
          </p:spPr>
        </p:cxnSp>
        <p:sp>
          <p:nvSpPr>
            <p:cNvPr id="18829" name="Google Shape;18829;p680"/>
            <p:cNvSpPr txBox="1"/>
            <p:nvPr/>
          </p:nvSpPr>
          <p:spPr>
            <a:xfrm>
              <a:off x="2057050" y="2010050"/>
              <a:ext cx="1437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 susceptible substrate</a:t>
              </a:r>
              <a:endParaRPr sz="900"/>
            </a:p>
          </p:txBody>
        </p:sp>
      </p:grpSp>
      <p:cxnSp>
        <p:nvCxnSpPr>
          <p:cNvPr id="18830" name="Google Shape;18830;p680"/>
          <p:cNvCxnSpPr/>
          <p:nvPr/>
        </p:nvCxnSpPr>
        <p:spPr>
          <a:xfrm rot="10800000">
            <a:off x="1408862" y="3116873"/>
            <a:ext cx="335700" cy="0"/>
          </a:xfrm>
          <a:prstGeom prst="straightConnector1">
            <a:avLst/>
          </a:prstGeom>
          <a:noFill/>
          <a:ln w="9525" cap="flat" cmpd="sng">
            <a:solidFill>
              <a:schemeClr val="dk2"/>
            </a:solidFill>
            <a:prstDash val="solid"/>
            <a:round/>
            <a:headEnd type="none" w="med" len="med"/>
            <a:tailEnd type="triangle" w="med" len="med"/>
          </a:ln>
        </p:spPr>
      </p:cxnSp>
      <p:sp>
        <p:nvSpPr>
          <p:cNvPr id="18831" name="Google Shape;18831;p680"/>
          <p:cNvSpPr txBox="1"/>
          <p:nvPr/>
        </p:nvSpPr>
        <p:spPr>
          <a:xfrm>
            <a:off x="160775" y="2892275"/>
            <a:ext cx="1437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effect (like SGAs)</a:t>
            </a:r>
            <a:endParaRPr sz="90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sp>
        <p:nvSpPr>
          <p:cNvPr id="1048" name="Google Shape;1048;p78"/>
          <p:cNvSpPr txBox="1"/>
          <p:nvPr/>
        </p:nvSpPr>
        <p:spPr>
          <a:xfrm>
            <a:off x="193175" y="93025"/>
            <a:ext cx="8346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The Five Targets of Psychotropic Drugs</a:t>
            </a:r>
            <a:endParaRPr sz="1600" b="1"/>
          </a:p>
        </p:txBody>
      </p:sp>
      <p:pic>
        <p:nvPicPr>
          <p:cNvPr id="1049" name="Google Shape;1049;p78"/>
          <p:cNvPicPr preferRelativeResize="0"/>
          <p:nvPr/>
        </p:nvPicPr>
        <p:blipFill rotWithShape="1">
          <a:blip r:embed="rId3">
            <a:alphaModFix/>
          </a:blip>
          <a:srcRect b="45622"/>
          <a:stretch/>
        </p:blipFill>
        <p:spPr>
          <a:xfrm>
            <a:off x="331300" y="2413200"/>
            <a:ext cx="2771750" cy="615600"/>
          </a:xfrm>
          <a:prstGeom prst="rect">
            <a:avLst/>
          </a:prstGeom>
          <a:noFill/>
          <a:ln>
            <a:noFill/>
          </a:ln>
        </p:spPr>
      </p:pic>
      <p:pic>
        <p:nvPicPr>
          <p:cNvPr id="1050" name="Google Shape;1050;p78"/>
          <p:cNvPicPr preferRelativeResize="0"/>
          <p:nvPr/>
        </p:nvPicPr>
        <p:blipFill rotWithShape="1">
          <a:blip r:embed="rId4">
            <a:alphaModFix/>
          </a:blip>
          <a:srcRect b="30113"/>
          <a:stretch/>
        </p:blipFill>
        <p:spPr>
          <a:xfrm>
            <a:off x="394700" y="711200"/>
            <a:ext cx="2421405" cy="1286650"/>
          </a:xfrm>
          <a:prstGeom prst="rect">
            <a:avLst/>
          </a:prstGeom>
          <a:noFill/>
          <a:ln>
            <a:noFill/>
          </a:ln>
        </p:spPr>
      </p:pic>
      <p:pic>
        <p:nvPicPr>
          <p:cNvPr id="1051" name="Google Shape;1051;p78"/>
          <p:cNvPicPr preferRelativeResize="0"/>
          <p:nvPr/>
        </p:nvPicPr>
        <p:blipFill>
          <a:blip r:embed="rId5">
            <a:alphaModFix/>
          </a:blip>
          <a:stretch>
            <a:fillRect/>
          </a:stretch>
        </p:blipFill>
        <p:spPr>
          <a:xfrm>
            <a:off x="6297516" y="2558204"/>
            <a:ext cx="815500" cy="885475"/>
          </a:xfrm>
          <a:prstGeom prst="rect">
            <a:avLst/>
          </a:prstGeom>
          <a:noFill/>
          <a:ln>
            <a:noFill/>
          </a:ln>
        </p:spPr>
      </p:pic>
      <p:pic>
        <p:nvPicPr>
          <p:cNvPr id="1052" name="Google Shape;1052;p78"/>
          <p:cNvPicPr preferRelativeResize="0"/>
          <p:nvPr/>
        </p:nvPicPr>
        <p:blipFill>
          <a:blip r:embed="rId6">
            <a:alphaModFix/>
          </a:blip>
          <a:stretch>
            <a:fillRect/>
          </a:stretch>
        </p:blipFill>
        <p:spPr>
          <a:xfrm>
            <a:off x="505981" y="3472880"/>
            <a:ext cx="950937" cy="1262512"/>
          </a:xfrm>
          <a:prstGeom prst="rect">
            <a:avLst/>
          </a:prstGeom>
          <a:noFill/>
          <a:ln>
            <a:noFill/>
          </a:ln>
        </p:spPr>
      </p:pic>
      <p:pic>
        <p:nvPicPr>
          <p:cNvPr id="1053" name="Google Shape;1053;p78"/>
          <p:cNvPicPr preferRelativeResize="0"/>
          <p:nvPr/>
        </p:nvPicPr>
        <p:blipFill>
          <a:blip r:embed="rId7">
            <a:alphaModFix/>
          </a:blip>
          <a:stretch>
            <a:fillRect/>
          </a:stretch>
        </p:blipFill>
        <p:spPr>
          <a:xfrm>
            <a:off x="6201166" y="912191"/>
            <a:ext cx="880400" cy="980725"/>
          </a:xfrm>
          <a:prstGeom prst="rect">
            <a:avLst/>
          </a:prstGeom>
          <a:noFill/>
          <a:ln>
            <a:noFill/>
          </a:ln>
        </p:spPr>
      </p:pic>
      <p:sp>
        <p:nvSpPr>
          <p:cNvPr id="1054" name="Google Shape;1054;p78"/>
          <p:cNvSpPr txBox="1"/>
          <p:nvPr/>
        </p:nvSpPr>
        <p:spPr>
          <a:xfrm>
            <a:off x="3157650" y="2342050"/>
            <a:ext cx="16776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Transporter</a:t>
            </a:r>
            <a:endParaRPr b="1"/>
          </a:p>
          <a:p>
            <a:pPr marL="0" lvl="0" indent="0" algn="ctr" rtl="0">
              <a:spcBef>
                <a:spcPts val="0"/>
              </a:spcBef>
              <a:spcAft>
                <a:spcPts val="0"/>
              </a:spcAft>
              <a:buNone/>
            </a:pPr>
            <a:endParaRPr/>
          </a:p>
        </p:txBody>
      </p:sp>
      <p:sp>
        <p:nvSpPr>
          <p:cNvPr id="1055" name="Google Shape;1055;p78"/>
          <p:cNvSpPr txBox="1"/>
          <p:nvPr/>
        </p:nvSpPr>
        <p:spPr>
          <a:xfrm>
            <a:off x="3018475" y="846213"/>
            <a:ext cx="17184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G-protein linked receptor</a:t>
            </a:r>
            <a:endParaRPr b="1"/>
          </a:p>
          <a:p>
            <a:pPr marL="0" lvl="0" indent="0" algn="ctr" rtl="0">
              <a:spcBef>
                <a:spcPts val="0"/>
              </a:spcBef>
              <a:spcAft>
                <a:spcPts val="0"/>
              </a:spcAft>
              <a:buNone/>
            </a:pPr>
            <a:endParaRPr/>
          </a:p>
        </p:txBody>
      </p:sp>
      <p:sp>
        <p:nvSpPr>
          <p:cNvPr id="1056" name="Google Shape;1056;p78"/>
          <p:cNvSpPr txBox="1"/>
          <p:nvPr/>
        </p:nvSpPr>
        <p:spPr>
          <a:xfrm>
            <a:off x="1562850" y="3622475"/>
            <a:ext cx="15948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Ligand-gated ion channel</a:t>
            </a:r>
            <a:endParaRPr b="1"/>
          </a:p>
          <a:p>
            <a:pPr marL="0" lvl="0" indent="0" algn="ctr" rtl="0">
              <a:spcBef>
                <a:spcPts val="0"/>
              </a:spcBef>
              <a:spcAft>
                <a:spcPts val="0"/>
              </a:spcAft>
              <a:buNone/>
            </a:pPr>
            <a:endParaRPr/>
          </a:p>
        </p:txBody>
      </p:sp>
      <p:sp>
        <p:nvSpPr>
          <p:cNvPr id="1057" name="Google Shape;1057;p78"/>
          <p:cNvSpPr txBox="1"/>
          <p:nvPr/>
        </p:nvSpPr>
        <p:spPr>
          <a:xfrm>
            <a:off x="6953875" y="951150"/>
            <a:ext cx="18546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Voltage-gated ion channel</a:t>
            </a:r>
            <a:endParaRPr b="1"/>
          </a:p>
          <a:p>
            <a:pPr marL="0" lvl="0" indent="0" algn="ctr" rtl="0">
              <a:spcBef>
                <a:spcPts val="0"/>
              </a:spcBef>
              <a:spcAft>
                <a:spcPts val="0"/>
              </a:spcAft>
              <a:buNone/>
            </a:pPr>
            <a:endParaRPr/>
          </a:p>
        </p:txBody>
      </p:sp>
      <p:sp>
        <p:nvSpPr>
          <p:cNvPr id="1058" name="Google Shape;1058;p78"/>
          <p:cNvSpPr txBox="1"/>
          <p:nvPr/>
        </p:nvSpPr>
        <p:spPr>
          <a:xfrm>
            <a:off x="3157650" y="2585275"/>
            <a:ext cx="420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00"/>
                </a:solidFill>
              </a:rPr>
              <a:t>(reuptake inhibitors)</a:t>
            </a:r>
            <a:endParaRPr>
              <a:solidFill>
                <a:srgbClr val="FF0000"/>
              </a:solidFill>
            </a:endParaRPr>
          </a:p>
        </p:txBody>
      </p:sp>
      <p:sp>
        <p:nvSpPr>
          <p:cNvPr id="1059" name="Google Shape;1059;p78"/>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Shape 18835"/>
        <p:cNvGrpSpPr/>
        <p:nvPr/>
      </p:nvGrpSpPr>
      <p:grpSpPr>
        <a:xfrm>
          <a:off x="0" y="0"/>
          <a:ext cx="0" cy="0"/>
          <a:chOff x="0" y="0"/>
          <a:chExt cx="0" cy="0"/>
        </a:xfrm>
      </p:grpSpPr>
      <p:sp>
        <p:nvSpPr>
          <p:cNvPr id="18836" name="Google Shape;18836;p681"/>
          <p:cNvSpPr txBox="1"/>
          <p:nvPr/>
        </p:nvSpPr>
        <p:spPr>
          <a:xfrm>
            <a:off x="447425" y="150300"/>
            <a:ext cx="78099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Mirtazapine: Noradrenergic and specific serotonergic antidepressant (NaSSA)</a:t>
            </a:r>
            <a:endParaRPr sz="1500" b="1"/>
          </a:p>
          <a:p>
            <a:pPr marL="0" lvl="0" indent="0" algn="l" rtl="0">
              <a:spcBef>
                <a:spcPts val="0"/>
              </a:spcBef>
              <a:spcAft>
                <a:spcPts val="0"/>
              </a:spcAft>
              <a:buNone/>
            </a:pPr>
            <a:r>
              <a:rPr lang="en" sz="1500" b="1"/>
              <a:t> </a:t>
            </a:r>
            <a:endParaRPr sz="1500" b="1"/>
          </a:p>
        </p:txBody>
      </p:sp>
      <p:sp>
        <p:nvSpPr>
          <p:cNvPr id="18837" name="Google Shape;18837;p681"/>
          <p:cNvSpPr txBox="1"/>
          <p:nvPr/>
        </p:nvSpPr>
        <p:spPr>
          <a:xfrm>
            <a:off x="5087650" y="1101475"/>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antagonist</a:t>
            </a:r>
            <a:endParaRPr sz="1200" b="1"/>
          </a:p>
          <a:p>
            <a:pPr marL="0" lvl="0" indent="0" algn="l" rtl="0">
              <a:spcBef>
                <a:spcPts val="0"/>
              </a:spcBef>
              <a:spcAft>
                <a:spcPts val="0"/>
              </a:spcAft>
              <a:buNone/>
            </a:pPr>
            <a:endParaRPr sz="900"/>
          </a:p>
        </p:txBody>
      </p:sp>
      <p:sp>
        <p:nvSpPr>
          <p:cNvPr id="18838" name="Google Shape;18838;p681"/>
          <p:cNvSpPr txBox="1"/>
          <p:nvPr/>
        </p:nvSpPr>
        <p:spPr>
          <a:xfrm>
            <a:off x="1723675" y="2915375"/>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antagonist</a:t>
            </a:r>
            <a:endParaRPr sz="1200" b="1"/>
          </a:p>
          <a:p>
            <a:pPr marL="0" lvl="0" indent="0" algn="l" rtl="0">
              <a:spcBef>
                <a:spcPts val="0"/>
              </a:spcBef>
              <a:spcAft>
                <a:spcPts val="0"/>
              </a:spcAft>
              <a:buNone/>
            </a:pPr>
            <a:endParaRPr sz="900"/>
          </a:p>
        </p:txBody>
      </p:sp>
      <p:sp>
        <p:nvSpPr>
          <p:cNvPr id="18839" name="Google Shape;18839;p681"/>
          <p:cNvSpPr txBox="1"/>
          <p:nvPr/>
        </p:nvSpPr>
        <p:spPr>
          <a:xfrm>
            <a:off x="1865427" y="3604383"/>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antagonist</a:t>
            </a:r>
            <a:endParaRPr sz="1200" b="1"/>
          </a:p>
          <a:p>
            <a:pPr marL="0" lvl="0" indent="0" algn="l" rtl="0">
              <a:spcBef>
                <a:spcPts val="0"/>
              </a:spcBef>
              <a:spcAft>
                <a:spcPts val="0"/>
              </a:spcAft>
              <a:buNone/>
            </a:pPr>
            <a:endParaRPr sz="900"/>
          </a:p>
        </p:txBody>
      </p:sp>
      <p:cxnSp>
        <p:nvCxnSpPr>
          <p:cNvPr id="18840" name="Google Shape;18840;p681"/>
          <p:cNvCxnSpPr/>
          <p:nvPr/>
        </p:nvCxnSpPr>
        <p:spPr>
          <a:xfrm>
            <a:off x="6036485" y="1286523"/>
            <a:ext cx="318900" cy="0"/>
          </a:xfrm>
          <a:prstGeom prst="straightConnector1">
            <a:avLst/>
          </a:prstGeom>
          <a:noFill/>
          <a:ln w="9525" cap="flat" cmpd="sng">
            <a:solidFill>
              <a:schemeClr val="dk2"/>
            </a:solidFill>
            <a:prstDash val="solid"/>
            <a:round/>
            <a:headEnd type="none" w="med" len="med"/>
            <a:tailEnd type="triangle" w="med" len="med"/>
          </a:ln>
        </p:spPr>
      </p:cxnSp>
      <p:sp>
        <p:nvSpPr>
          <p:cNvPr id="18841" name="Google Shape;18841;p681"/>
          <p:cNvSpPr txBox="1"/>
          <p:nvPr/>
        </p:nvSpPr>
        <p:spPr>
          <a:xfrm>
            <a:off x="6318250" y="1058525"/>
            <a:ext cx="2301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u="sng"/>
              <a:t>primary therapeutic action</a:t>
            </a:r>
            <a:endParaRPr sz="1200" u="sng"/>
          </a:p>
          <a:p>
            <a:pPr marL="0" lvl="0" indent="0" algn="l" rtl="0">
              <a:spcBef>
                <a:spcPts val="0"/>
              </a:spcBef>
              <a:spcAft>
                <a:spcPts val="0"/>
              </a:spcAft>
              <a:buNone/>
            </a:pPr>
            <a:r>
              <a:rPr lang="en" sz="1200"/>
              <a:t>(opposite of clonidine)</a:t>
            </a:r>
            <a:endParaRPr sz="1200"/>
          </a:p>
          <a:p>
            <a:pPr marL="0" lvl="0" indent="0" algn="l" rtl="0">
              <a:spcBef>
                <a:spcPts val="0"/>
              </a:spcBef>
              <a:spcAft>
                <a:spcPts val="0"/>
              </a:spcAft>
              <a:buNone/>
            </a:pPr>
            <a:endParaRPr sz="900"/>
          </a:p>
        </p:txBody>
      </p:sp>
      <p:cxnSp>
        <p:nvCxnSpPr>
          <p:cNvPr id="18842" name="Google Shape;18842;p681"/>
          <p:cNvCxnSpPr/>
          <p:nvPr/>
        </p:nvCxnSpPr>
        <p:spPr>
          <a:xfrm>
            <a:off x="6976660" y="2470198"/>
            <a:ext cx="318900" cy="0"/>
          </a:xfrm>
          <a:prstGeom prst="straightConnector1">
            <a:avLst/>
          </a:prstGeom>
          <a:noFill/>
          <a:ln w="9525" cap="flat" cmpd="sng">
            <a:solidFill>
              <a:schemeClr val="dk2"/>
            </a:solidFill>
            <a:prstDash val="solid"/>
            <a:round/>
            <a:headEnd type="none" w="med" len="med"/>
            <a:tailEnd type="triangle" w="med" len="med"/>
          </a:ln>
        </p:spPr>
      </p:cxnSp>
      <p:sp>
        <p:nvSpPr>
          <p:cNvPr id="18843" name="Google Shape;18843;p681"/>
          <p:cNvSpPr txBox="1"/>
          <p:nvPr/>
        </p:nvSpPr>
        <p:spPr>
          <a:xfrm>
            <a:off x="5855950" y="2278000"/>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antihistamine</a:t>
            </a:r>
            <a:endParaRPr sz="1200" b="1"/>
          </a:p>
          <a:p>
            <a:pPr marL="0" lvl="0" indent="0" algn="l" rtl="0">
              <a:spcBef>
                <a:spcPts val="0"/>
              </a:spcBef>
              <a:spcAft>
                <a:spcPts val="0"/>
              </a:spcAft>
              <a:buNone/>
            </a:pPr>
            <a:endParaRPr sz="900"/>
          </a:p>
        </p:txBody>
      </p:sp>
      <p:sp>
        <p:nvSpPr>
          <p:cNvPr id="18844" name="Google Shape;18844;p681"/>
          <p:cNvSpPr txBox="1"/>
          <p:nvPr/>
        </p:nvSpPr>
        <p:spPr>
          <a:xfrm>
            <a:off x="7295550" y="2278000"/>
            <a:ext cx="23013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sedation, weight gain</a:t>
            </a:r>
            <a:endParaRPr sz="1200"/>
          </a:p>
          <a:p>
            <a:pPr marL="0" lvl="0" indent="0" algn="l" rtl="0">
              <a:spcBef>
                <a:spcPts val="0"/>
              </a:spcBef>
              <a:spcAft>
                <a:spcPts val="0"/>
              </a:spcAft>
              <a:buNone/>
            </a:pPr>
            <a:endParaRPr sz="900"/>
          </a:p>
        </p:txBody>
      </p:sp>
      <p:grpSp>
        <p:nvGrpSpPr>
          <p:cNvPr id="18845" name="Google Shape;18845;p681"/>
          <p:cNvGrpSpPr/>
          <p:nvPr/>
        </p:nvGrpSpPr>
        <p:grpSpPr>
          <a:xfrm>
            <a:off x="2057050" y="1150925"/>
            <a:ext cx="5331900" cy="3931875"/>
            <a:chOff x="2057050" y="1150925"/>
            <a:chExt cx="5331900" cy="3931875"/>
          </a:xfrm>
        </p:grpSpPr>
        <p:grpSp>
          <p:nvGrpSpPr>
            <p:cNvPr id="18846" name="Google Shape;18846;p681"/>
            <p:cNvGrpSpPr/>
            <p:nvPr/>
          </p:nvGrpSpPr>
          <p:grpSpPr>
            <a:xfrm>
              <a:off x="2634206" y="1188932"/>
              <a:ext cx="3522286" cy="3566046"/>
              <a:chOff x="2634206" y="1188932"/>
              <a:chExt cx="3522286" cy="3566046"/>
            </a:xfrm>
          </p:grpSpPr>
          <p:grpSp>
            <p:nvGrpSpPr>
              <p:cNvPr id="18847" name="Google Shape;18847;p681"/>
              <p:cNvGrpSpPr/>
              <p:nvPr/>
            </p:nvGrpSpPr>
            <p:grpSpPr>
              <a:xfrm>
                <a:off x="2634206" y="1188932"/>
                <a:ext cx="3522286" cy="3566046"/>
                <a:chOff x="2929900" y="1862025"/>
                <a:chExt cx="3118999" cy="3157749"/>
              </a:xfrm>
            </p:grpSpPr>
            <p:grpSp>
              <p:nvGrpSpPr>
                <p:cNvPr id="18848" name="Google Shape;18848;p681"/>
                <p:cNvGrpSpPr/>
                <p:nvPr/>
              </p:nvGrpSpPr>
              <p:grpSpPr>
                <a:xfrm>
                  <a:off x="2929900" y="1862025"/>
                  <a:ext cx="3118999" cy="3157749"/>
                  <a:chOff x="2929900" y="1862025"/>
                  <a:chExt cx="3118999" cy="3157749"/>
                </a:xfrm>
              </p:grpSpPr>
              <p:pic>
                <p:nvPicPr>
                  <p:cNvPr id="18849" name="Google Shape;18849;p681"/>
                  <p:cNvPicPr preferRelativeResize="0"/>
                  <p:nvPr/>
                </p:nvPicPr>
                <p:blipFill>
                  <a:blip r:embed="rId3">
                    <a:alphaModFix/>
                  </a:blip>
                  <a:stretch>
                    <a:fillRect/>
                  </a:stretch>
                </p:blipFill>
                <p:spPr>
                  <a:xfrm>
                    <a:off x="2929900" y="1862025"/>
                    <a:ext cx="3118999" cy="3157749"/>
                  </a:xfrm>
                  <a:prstGeom prst="rect">
                    <a:avLst/>
                  </a:prstGeom>
                  <a:noFill/>
                  <a:ln>
                    <a:noFill/>
                  </a:ln>
                </p:spPr>
              </p:pic>
              <p:pic>
                <p:nvPicPr>
                  <p:cNvPr id="18850" name="Google Shape;18850;p681"/>
                  <p:cNvPicPr preferRelativeResize="0"/>
                  <p:nvPr/>
                </p:nvPicPr>
                <p:blipFill>
                  <a:blip r:embed="rId4">
                    <a:alphaModFix/>
                  </a:blip>
                  <a:stretch>
                    <a:fillRect/>
                  </a:stretch>
                </p:blipFill>
                <p:spPr>
                  <a:xfrm>
                    <a:off x="3726075" y="2571750"/>
                    <a:ext cx="1989000" cy="1895700"/>
                  </a:xfrm>
                  <a:prstGeom prst="ellipse">
                    <a:avLst/>
                  </a:prstGeom>
                  <a:noFill/>
                  <a:ln>
                    <a:noFill/>
                  </a:ln>
                </p:spPr>
              </p:pic>
            </p:grpSp>
            <p:sp>
              <p:nvSpPr>
                <p:cNvPr id="18851" name="Google Shape;18851;p681"/>
                <p:cNvSpPr txBox="1"/>
                <p:nvPr/>
              </p:nvSpPr>
              <p:spPr>
                <a:xfrm rot="24406">
                  <a:off x="3840762" y="3233612"/>
                  <a:ext cx="1774845" cy="46531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mirtazapine</a:t>
                  </a:r>
                  <a:endParaRPr sz="1600" b="1"/>
                </a:p>
                <a:p>
                  <a:pPr marL="0" marR="0" lvl="0" indent="0" algn="ctr" rtl="0">
                    <a:lnSpc>
                      <a:spcPct val="100000"/>
                    </a:lnSpc>
                    <a:spcBef>
                      <a:spcPts val="0"/>
                    </a:spcBef>
                    <a:spcAft>
                      <a:spcPts val="0"/>
                    </a:spcAft>
                    <a:buClr>
                      <a:srgbClr val="000000"/>
                    </a:buClr>
                    <a:buSzPts val="800"/>
                    <a:buFont typeface="Arial"/>
                    <a:buNone/>
                  </a:pPr>
                  <a:r>
                    <a:rPr lang="en" sz="1600" b="1"/>
                    <a:t>REMERON</a:t>
                  </a:r>
                  <a:endParaRPr sz="1600" b="1"/>
                </a:p>
              </p:txBody>
            </p:sp>
          </p:grpSp>
          <p:grpSp>
            <p:nvGrpSpPr>
              <p:cNvPr id="18852" name="Google Shape;18852;p681"/>
              <p:cNvGrpSpPr/>
              <p:nvPr/>
            </p:nvGrpSpPr>
            <p:grpSpPr>
              <a:xfrm>
                <a:off x="4447400" y="2278000"/>
                <a:ext cx="408300" cy="183625"/>
                <a:chOff x="1167350" y="1102900"/>
                <a:chExt cx="408300" cy="183625"/>
              </a:xfrm>
            </p:grpSpPr>
            <p:cxnSp>
              <p:nvCxnSpPr>
                <p:cNvPr id="18853" name="Google Shape;18853;p681"/>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854" name="Google Shape;18854;p681"/>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855" name="Google Shape;18855;p681"/>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8856" name="Google Shape;18856;p681"/>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857" name="Google Shape;18857;p681"/>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8858" name="Google Shape;18858;p681"/>
            <p:cNvCxnSpPr/>
            <p:nvPr/>
          </p:nvCxnSpPr>
          <p:spPr>
            <a:xfrm>
              <a:off x="4183025" y="1317750"/>
              <a:ext cx="338700" cy="515400"/>
            </a:xfrm>
            <a:prstGeom prst="straightConnector1">
              <a:avLst/>
            </a:prstGeom>
            <a:noFill/>
            <a:ln w="9525" cap="flat" cmpd="sng">
              <a:solidFill>
                <a:schemeClr val="dk2"/>
              </a:solidFill>
              <a:prstDash val="solid"/>
              <a:round/>
              <a:headEnd type="none" w="med" len="med"/>
              <a:tailEnd type="triangle" w="med" len="med"/>
            </a:ln>
          </p:spPr>
        </p:cxnSp>
        <p:sp>
          <p:nvSpPr>
            <p:cNvPr id="18859" name="Google Shape;18859;p681"/>
            <p:cNvSpPr txBox="1"/>
            <p:nvPr/>
          </p:nvSpPr>
          <p:spPr>
            <a:xfrm>
              <a:off x="3011575" y="1150925"/>
              <a:ext cx="23013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an in</a:t>
              </a:r>
              <a:r>
                <a:rPr lang="en" sz="1200" b="1" u="sng"/>
                <a:t>H</a:t>
              </a:r>
              <a:r>
                <a:rPr lang="en" sz="1200"/>
                <a:t>ibitor</a:t>
              </a:r>
              <a:endParaRPr sz="1200"/>
            </a:p>
            <a:p>
              <a:pPr marL="0" lvl="0" indent="0" algn="l" rtl="0">
                <a:spcBef>
                  <a:spcPts val="0"/>
                </a:spcBef>
                <a:spcAft>
                  <a:spcPts val="0"/>
                </a:spcAft>
                <a:buNone/>
              </a:pPr>
              <a:endParaRPr sz="900"/>
            </a:p>
          </p:txBody>
        </p:sp>
        <p:cxnSp>
          <p:nvCxnSpPr>
            <p:cNvPr id="18860" name="Google Shape;18860;p681"/>
            <p:cNvCxnSpPr/>
            <p:nvPr/>
          </p:nvCxnSpPr>
          <p:spPr>
            <a:xfrm rot="10800000">
              <a:off x="4831500" y="4322350"/>
              <a:ext cx="324900" cy="282600"/>
            </a:xfrm>
            <a:prstGeom prst="straightConnector1">
              <a:avLst/>
            </a:prstGeom>
            <a:noFill/>
            <a:ln w="9525" cap="flat" cmpd="sng">
              <a:solidFill>
                <a:schemeClr val="dk2"/>
              </a:solidFill>
              <a:prstDash val="solid"/>
              <a:round/>
              <a:headEnd type="none" w="med" len="med"/>
              <a:tailEnd type="triangle" w="med" len="med"/>
            </a:ln>
          </p:spPr>
        </p:cxnSp>
        <p:sp>
          <p:nvSpPr>
            <p:cNvPr id="18861" name="Google Shape;18861;p681"/>
            <p:cNvSpPr txBox="1"/>
            <p:nvPr/>
          </p:nvSpPr>
          <p:spPr>
            <a:xfrm>
              <a:off x="5087650" y="4390100"/>
              <a:ext cx="2301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an in</a:t>
              </a:r>
              <a:r>
                <a:rPr lang="en" sz="1200" b="1" u="sng"/>
                <a:t>D</a:t>
              </a:r>
              <a:r>
                <a:rPr lang="en" sz="1200"/>
                <a:t>ucer (no antidepressants are)</a:t>
              </a:r>
              <a:endParaRPr sz="1200"/>
            </a:p>
            <a:p>
              <a:pPr marL="0" lvl="0" indent="0" algn="l" rtl="0">
                <a:spcBef>
                  <a:spcPts val="0"/>
                </a:spcBef>
                <a:spcAft>
                  <a:spcPts val="0"/>
                </a:spcAft>
                <a:buNone/>
              </a:pPr>
              <a:endParaRPr sz="900"/>
            </a:p>
          </p:txBody>
        </p:sp>
        <p:cxnSp>
          <p:nvCxnSpPr>
            <p:cNvPr id="18862" name="Google Shape;18862;p681"/>
            <p:cNvCxnSpPr/>
            <p:nvPr/>
          </p:nvCxnSpPr>
          <p:spPr>
            <a:xfrm>
              <a:off x="2888150" y="2355463"/>
              <a:ext cx="1437600" cy="0"/>
            </a:xfrm>
            <a:prstGeom prst="straightConnector1">
              <a:avLst/>
            </a:prstGeom>
            <a:noFill/>
            <a:ln w="9525" cap="flat" cmpd="sng">
              <a:solidFill>
                <a:schemeClr val="dk2"/>
              </a:solidFill>
              <a:prstDash val="solid"/>
              <a:round/>
              <a:headEnd type="none" w="med" len="med"/>
              <a:tailEnd type="triangle" w="med" len="med"/>
            </a:ln>
          </p:spPr>
        </p:cxnSp>
        <p:sp>
          <p:nvSpPr>
            <p:cNvPr id="18863" name="Google Shape;18863;p681"/>
            <p:cNvSpPr txBox="1"/>
            <p:nvPr/>
          </p:nvSpPr>
          <p:spPr>
            <a:xfrm>
              <a:off x="2057050" y="2010050"/>
              <a:ext cx="1437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 susceptible substrate</a:t>
              </a:r>
              <a:endParaRPr sz="900"/>
            </a:p>
          </p:txBody>
        </p:sp>
      </p:grpSp>
      <p:cxnSp>
        <p:nvCxnSpPr>
          <p:cNvPr id="18864" name="Google Shape;18864;p681"/>
          <p:cNvCxnSpPr/>
          <p:nvPr/>
        </p:nvCxnSpPr>
        <p:spPr>
          <a:xfrm rot="10800000">
            <a:off x="1408862" y="3116873"/>
            <a:ext cx="335700" cy="0"/>
          </a:xfrm>
          <a:prstGeom prst="straightConnector1">
            <a:avLst/>
          </a:prstGeom>
          <a:noFill/>
          <a:ln w="9525" cap="flat" cmpd="sng">
            <a:solidFill>
              <a:schemeClr val="dk2"/>
            </a:solidFill>
            <a:prstDash val="solid"/>
            <a:round/>
            <a:headEnd type="none" w="med" len="med"/>
            <a:tailEnd type="triangle" w="med" len="med"/>
          </a:ln>
        </p:spPr>
      </p:cxnSp>
      <p:sp>
        <p:nvSpPr>
          <p:cNvPr id="18865" name="Google Shape;18865;p681"/>
          <p:cNvSpPr txBox="1"/>
          <p:nvPr/>
        </p:nvSpPr>
        <p:spPr>
          <a:xfrm>
            <a:off x="160775" y="2892275"/>
            <a:ext cx="1437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effect (like SGAs)</a:t>
            </a:r>
            <a:endParaRPr sz="900"/>
          </a:p>
        </p:txBody>
      </p:sp>
      <p:cxnSp>
        <p:nvCxnSpPr>
          <p:cNvPr id="18866" name="Google Shape;18866;p681"/>
          <p:cNvCxnSpPr/>
          <p:nvPr/>
        </p:nvCxnSpPr>
        <p:spPr>
          <a:xfrm rot="10800000">
            <a:off x="1508198" y="3792513"/>
            <a:ext cx="395100" cy="0"/>
          </a:xfrm>
          <a:prstGeom prst="straightConnector1">
            <a:avLst/>
          </a:prstGeom>
          <a:noFill/>
          <a:ln w="9525" cap="flat" cmpd="sng">
            <a:solidFill>
              <a:schemeClr val="dk2"/>
            </a:solidFill>
            <a:prstDash val="solid"/>
            <a:round/>
            <a:headEnd type="none" w="med" len="med"/>
            <a:tailEnd type="triangle" w="med" len="med"/>
          </a:ln>
        </p:spPr>
      </p:cxnSp>
      <p:sp>
        <p:nvSpPr>
          <p:cNvPr id="18867" name="Google Shape;18867;p681"/>
          <p:cNvSpPr txBox="1"/>
          <p:nvPr/>
        </p:nvSpPr>
        <p:spPr>
          <a:xfrm>
            <a:off x="313175" y="3485575"/>
            <a:ext cx="1354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possible antidepressant effects</a:t>
            </a:r>
            <a:endParaRPr sz="1200"/>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Shape 18871"/>
        <p:cNvGrpSpPr/>
        <p:nvPr/>
      </p:nvGrpSpPr>
      <p:grpSpPr>
        <a:xfrm>
          <a:off x="0" y="0"/>
          <a:ext cx="0" cy="0"/>
          <a:chOff x="0" y="0"/>
          <a:chExt cx="0" cy="0"/>
        </a:xfrm>
      </p:grpSpPr>
      <p:sp>
        <p:nvSpPr>
          <p:cNvPr id="18872" name="Google Shape;18872;p682"/>
          <p:cNvSpPr txBox="1"/>
          <p:nvPr/>
        </p:nvSpPr>
        <p:spPr>
          <a:xfrm>
            <a:off x="447425" y="150300"/>
            <a:ext cx="78099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Mirtazapine: Noradrenergic and specific serotonergic antidepressant (NaSSA)</a:t>
            </a:r>
            <a:endParaRPr sz="1500" b="1"/>
          </a:p>
          <a:p>
            <a:pPr marL="0" lvl="0" indent="0" algn="l" rtl="0">
              <a:spcBef>
                <a:spcPts val="0"/>
              </a:spcBef>
              <a:spcAft>
                <a:spcPts val="0"/>
              </a:spcAft>
              <a:buNone/>
            </a:pPr>
            <a:r>
              <a:rPr lang="en" sz="1500" b="1"/>
              <a:t> </a:t>
            </a:r>
            <a:endParaRPr sz="1500" b="1"/>
          </a:p>
        </p:txBody>
      </p:sp>
      <p:sp>
        <p:nvSpPr>
          <p:cNvPr id="18873" name="Google Shape;18873;p682"/>
          <p:cNvSpPr txBox="1"/>
          <p:nvPr/>
        </p:nvSpPr>
        <p:spPr>
          <a:xfrm>
            <a:off x="5087650" y="1101475"/>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antagonist</a:t>
            </a:r>
            <a:endParaRPr sz="1200" b="1"/>
          </a:p>
          <a:p>
            <a:pPr marL="0" lvl="0" indent="0" algn="l" rtl="0">
              <a:spcBef>
                <a:spcPts val="0"/>
              </a:spcBef>
              <a:spcAft>
                <a:spcPts val="0"/>
              </a:spcAft>
              <a:buNone/>
            </a:pPr>
            <a:endParaRPr sz="900"/>
          </a:p>
        </p:txBody>
      </p:sp>
      <p:sp>
        <p:nvSpPr>
          <p:cNvPr id="18874" name="Google Shape;18874;p682"/>
          <p:cNvSpPr txBox="1"/>
          <p:nvPr/>
        </p:nvSpPr>
        <p:spPr>
          <a:xfrm>
            <a:off x="1723675" y="2915375"/>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antagonist</a:t>
            </a:r>
            <a:endParaRPr sz="1200" b="1"/>
          </a:p>
          <a:p>
            <a:pPr marL="0" lvl="0" indent="0" algn="l" rtl="0">
              <a:spcBef>
                <a:spcPts val="0"/>
              </a:spcBef>
              <a:spcAft>
                <a:spcPts val="0"/>
              </a:spcAft>
              <a:buNone/>
            </a:pPr>
            <a:endParaRPr sz="900"/>
          </a:p>
        </p:txBody>
      </p:sp>
      <p:sp>
        <p:nvSpPr>
          <p:cNvPr id="18875" name="Google Shape;18875;p682"/>
          <p:cNvSpPr txBox="1"/>
          <p:nvPr/>
        </p:nvSpPr>
        <p:spPr>
          <a:xfrm>
            <a:off x="1865427" y="3604383"/>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antagonist</a:t>
            </a:r>
            <a:endParaRPr sz="1200" b="1"/>
          </a:p>
          <a:p>
            <a:pPr marL="0" lvl="0" indent="0" algn="l" rtl="0">
              <a:spcBef>
                <a:spcPts val="0"/>
              </a:spcBef>
              <a:spcAft>
                <a:spcPts val="0"/>
              </a:spcAft>
              <a:buNone/>
            </a:pPr>
            <a:endParaRPr sz="900"/>
          </a:p>
        </p:txBody>
      </p:sp>
      <p:sp>
        <p:nvSpPr>
          <p:cNvPr id="18876" name="Google Shape;18876;p682"/>
          <p:cNvSpPr txBox="1"/>
          <p:nvPr/>
        </p:nvSpPr>
        <p:spPr>
          <a:xfrm>
            <a:off x="2406025" y="4390100"/>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antagonist</a:t>
            </a:r>
            <a:endParaRPr sz="1200" b="1"/>
          </a:p>
          <a:p>
            <a:pPr marL="0" lvl="0" indent="0" algn="l" rtl="0">
              <a:spcBef>
                <a:spcPts val="0"/>
              </a:spcBef>
              <a:spcAft>
                <a:spcPts val="0"/>
              </a:spcAft>
              <a:buNone/>
            </a:pPr>
            <a:endParaRPr sz="900"/>
          </a:p>
        </p:txBody>
      </p:sp>
      <p:cxnSp>
        <p:nvCxnSpPr>
          <p:cNvPr id="18877" name="Google Shape;18877;p682"/>
          <p:cNvCxnSpPr/>
          <p:nvPr/>
        </p:nvCxnSpPr>
        <p:spPr>
          <a:xfrm>
            <a:off x="6036485" y="1286523"/>
            <a:ext cx="318900" cy="0"/>
          </a:xfrm>
          <a:prstGeom prst="straightConnector1">
            <a:avLst/>
          </a:prstGeom>
          <a:noFill/>
          <a:ln w="9525" cap="flat" cmpd="sng">
            <a:solidFill>
              <a:schemeClr val="dk2"/>
            </a:solidFill>
            <a:prstDash val="solid"/>
            <a:round/>
            <a:headEnd type="none" w="med" len="med"/>
            <a:tailEnd type="triangle" w="med" len="med"/>
          </a:ln>
        </p:spPr>
      </p:cxnSp>
      <p:sp>
        <p:nvSpPr>
          <p:cNvPr id="18878" name="Google Shape;18878;p682"/>
          <p:cNvSpPr txBox="1"/>
          <p:nvPr/>
        </p:nvSpPr>
        <p:spPr>
          <a:xfrm>
            <a:off x="6318250" y="1058525"/>
            <a:ext cx="2301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u="sng"/>
              <a:t>primary therapeutic action</a:t>
            </a:r>
            <a:endParaRPr sz="1200" u="sng"/>
          </a:p>
          <a:p>
            <a:pPr marL="0" lvl="0" indent="0" algn="l" rtl="0">
              <a:spcBef>
                <a:spcPts val="0"/>
              </a:spcBef>
              <a:spcAft>
                <a:spcPts val="0"/>
              </a:spcAft>
              <a:buNone/>
            </a:pPr>
            <a:r>
              <a:rPr lang="en" sz="1200"/>
              <a:t>(opposite of clonidine)</a:t>
            </a:r>
            <a:endParaRPr sz="1200"/>
          </a:p>
          <a:p>
            <a:pPr marL="0" lvl="0" indent="0" algn="l" rtl="0">
              <a:spcBef>
                <a:spcPts val="0"/>
              </a:spcBef>
              <a:spcAft>
                <a:spcPts val="0"/>
              </a:spcAft>
              <a:buNone/>
            </a:pPr>
            <a:endParaRPr sz="900"/>
          </a:p>
        </p:txBody>
      </p:sp>
      <p:cxnSp>
        <p:nvCxnSpPr>
          <p:cNvPr id="18879" name="Google Shape;18879;p682"/>
          <p:cNvCxnSpPr/>
          <p:nvPr/>
        </p:nvCxnSpPr>
        <p:spPr>
          <a:xfrm>
            <a:off x="6976660" y="2470198"/>
            <a:ext cx="318900" cy="0"/>
          </a:xfrm>
          <a:prstGeom prst="straightConnector1">
            <a:avLst/>
          </a:prstGeom>
          <a:noFill/>
          <a:ln w="9525" cap="flat" cmpd="sng">
            <a:solidFill>
              <a:schemeClr val="dk2"/>
            </a:solidFill>
            <a:prstDash val="solid"/>
            <a:round/>
            <a:headEnd type="none" w="med" len="med"/>
            <a:tailEnd type="triangle" w="med" len="med"/>
          </a:ln>
        </p:spPr>
      </p:cxnSp>
      <p:sp>
        <p:nvSpPr>
          <p:cNvPr id="18880" name="Google Shape;18880;p682"/>
          <p:cNvSpPr txBox="1"/>
          <p:nvPr/>
        </p:nvSpPr>
        <p:spPr>
          <a:xfrm>
            <a:off x="5855950" y="2278000"/>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antihistamine</a:t>
            </a:r>
            <a:endParaRPr sz="1200" b="1"/>
          </a:p>
          <a:p>
            <a:pPr marL="0" lvl="0" indent="0" algn="l" rtl="0">
              <a:spcBef>
                <a:spcPts val="0"/>
              </a:spcBef>
              <a:spcAft>
                <a:spcPts val="0"/>
              </a:spcAft>
              <a:buNone/>
            </a:pPr>
            <a:endParaRPr sz="900"/>
          </a:p>
        </p:txBody>
      </p:sp>
      <p:sp>
        <p:nvSpPr>
          <p:cNvPr id="18881" name="Google Shape;18881;p682"/>
          <p:cNvSpPr txBox="1"/>
          <p:nvPr/>
        </p:nvSpPr>
        <p:spPr>
          <a:xfrm>
            <a:off x="7295550" y="2278000"/>
            <a:ext cx="23013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sedation, weight gain</a:t>
            </a:r>
            <a:endParaRPr sz="1200"/>
          </a:p>
          <a:p>
            <a:pPr marL="0" lvl="0" indent="0" algn="l" rtl="0">
              <a:spcBef>
                <a:spcPts val="0"/>
              </a:spcBef>
              <a:spcAft>
                <a:spcPts val="0"/>
              </a:spcAft>
              <a:buNone/>
            </a:pPr>
            <a:endParaRPr sz="900"/>
          </a:p>
        </p:txBody>
      </p:sp>
      <p:grpSp>
        <p:nvGrpSpPr>
          <p:cNvPr id="18882" name="Google Shape;18882;p682"/>
          <p:cNvGrpSpPr/>
          <p:nvPr/>
        </p:nvGrpSpPr>
        <p:grpSpPr>
          <a:xfrm>
            <a:off x="2057050" y="1150925"/>
            <a:ext cx="5331900" cy="3931875"/>
            <a:chOff x="2057050" y="1150925"/>
            <a:chExt cx="5331900" cy="3931875"/>
          </a:xfrm>
        </p:grpSpPr>
        <p:grpSp>
          <p:nvGrpSpPr>
            <p:cNvPr id="18883" name="Google Shape;18883;p682"/>
            <p:cNvGrpSpPr/>
            <p:nvPr/>
          </p:nvGrpSpPr>
          <p:grpSpPr>
            <a:xfrm>
              <a:off x="2634206" y="1188932"/>
              <a:ext cx="3522286" cy="3566046"/>
              <a:chOff x="2634206" y="1188932"/>
              <a:chExt cx="3522286" cy="3566046"/>
            </a:xfrm>
          </p:grpSpPr>
          <p:grpSp>
            <p:nvGrpSpPr>
              <p:cNvPr id="18884" name="Google Shape;18884;p682"/>
              <p:cNvGrpSpPr/>
              <p:nvPr/>
            </p:nvGrpSpPr>
            <p:grpSpPr>
              <a:xfrm>
                <a:off x="2634206" y="1188932"/>
                <a:ext cx="3522286" cy="3566046"/>
                <a:chOff x="2929900" y="1862025"/>
                <a:chExt cx="3118999" cy="3157749"/>
              </a:xfrm>
            </p:grpSpPr>
            <p:grpSp>
              <p:nvGrpSpPr>
                <p:cNvPr id="18885" name="Google Shape;18885;p682"/>
                <p:cNvGrpSpPr/>
                <p:nvPr/>
              </p:nvGrpSpPr>
              <p:grpSpPr>
                <a:xfrm>
                  <a:off x="2929900" y="1862025"/>
                  <a:ext cx="3118999" cy="3157749"/>
                  <a:chOff x="2929900" y="1862025"/>
                  <a:chExt cx="3118999" cy="3157749"/>
                </a:xfrm>
              </p:grpSpPr>
              <p:pic>
                <p:nvPicPr>
                  <p:cNvPr id="18886" name="Google Shape;18886;p682"/>
                  <p:cNvPicPr preferRelativeResize="0"/>
                  <p:nvPr/>
                </p:nvPicPr>
                <p:blipFill>
                  <a:blip r:embed="rId3">
                    <a:alphaModFix/>
                  </a:blip>
                  <a:stretch>
                    <a:fillRect/>
                  </a:stretch>
                </p:blipFill>
                <p:spPr>
                  <a:xfrm>
                    <a:off x="2929900" y="1862025"/>
                    <a:ext cx="3118999" cy="3157749"/>
                  </a:xfrm>
                  <a:prstGeom prst="rect">
                    <a:avLst/>
                  </a:prstGeom>
                  <a:noFill/>
                  <a:ln>
                    <a:noFill/>
                  </a:ln>
                </p:spPr>
              </p:pic>
              <p:pic>
                <p:nvPicPr>
                  <p:cNvPr id="18887" name="Google Shape;18887;p682"/>
                  <p:cNvPicPr preferRelativeResize="0"/>
                  <p:nvPr/>
                </p:nvPicPr>
                <p:blipFill>
                  <a:blip r:embed="rId4">
                    <a:alphaModFix/>
                  </a:blip>
                  <a:stretch>
                    <a:fillRect/>
                  </a:stretch>
                </p:blipFill>
                <p:spPr>
                  <a:xfrm>
                    <a:off x="3726075" y="2571750"/>
                    <a:ext cx="1989000" cy="1895700"/>
                  </a:xfrm>
                  <a:prstGeom prst="ellipse">
                    <a:avLst/>
                  </a:prstGeom>
                  <a:noFill/>
                  <a:ln>
                    <a:noFill/>
                  </a:ln>
                </p:spPr>
              </p:pic>
            </p:grpSp>
            <p:sp>
              <p:nvSpPr>
                <p:cNvPr id="18888" name="Google Shape;18888;p682"/>
                <p:cNvSpPr txBox="1"/>
                <p:nvPr/>
              </p:nvSpPr>
              <p:spPr>
                <a:xfrm rot="24406">
                  <a:off x="3840762" y="3233612"/>
                  <a:ext cx="1774845" cy="46531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mirtazapine</a:t>
                  </a:r>
                  <a:endParaRPr sz="1600" b="1"/>
                </a:p>
                <a:p>
                  <a:pPr marL="0" marR="0" lvl="0" indent="0" algn="ctr" rtl="0">
                    <a:lnSpc>
                      <a:spcPct val="100000"/>
                    </a:lnSpc>
                    <a:spcBef>
                      <a:spcPts val="0"/>
                    </a:spcBef>
                    <a:spcAft>
                      <a:spcPts val="0"/>
                    </a:spcAft>
                    <a:buClr>
                      <a:srgbClr val="000000"/>
                    </a:buClr>
                    <a:buSzPts val="800"/>
                    <a:buFont typeface="Arial"/>
                    <a:buNone/>
                  </a:pPr>
                  <a:r>
                    <a:rPr lang="en" sz="1600" b="1"/>
                    <a:t>REMERON</a:t>
                  </a:r>
                  <a:endParaRPr sz="1600" b="1"/>
                </a:p>
              </p:txBody>
            </p:sp>
          </p:grpSp>
          <p:grpSp>
            <p:nvGrpSpPr>
              <p:cNvPr id="18889" name="Google Shape;18889;p682"/>
              <p:cNvGrpSpPr/>
              <p:nvPr/>
            </p:nvGrpSpPr>
            <p:grpSpPr>
              <a:xfrm>
                <a:off x="4447400" y="2278000"/>
                <a:ext cx="408300" cy="183625"/>
                <a:chOff x="1167350" y="1102900"/>
                <a:chExt cx="408300" cy="183625"/>
              </a:xfrm>
            </p:grpSpPr>
            <p:cxnSp>
              <p:nvCxnSpPr>
                <p:cNvPr id="18890" name="Google Shape;18890;p682"/>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891" name="Google Shape;18891;p682"/>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892" name="Google Shape;18892;p682"/>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8893" name="Google Shape;18893;p682"/>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894" name="Google Shape;18894;p682"/>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8895" name="Google Shape;18895;p682"/>
            <p:cNvCxnSpPr/>
            <p:nvPr/>
          </p:nvCxnSpPr>
          <p:spPr>
            <a:xfrm>
              <a:off x="4183025" y="1317750"/>
              <a:ext cx="338700" cy="515400"/>
            </a:xfrm>
            <a:prstGeom prst="straightConnector1">
              <a:avLst/>
            </a:prstGeom>
            <a:noFill/>
            <a:ln w="9525" cap="flat" cmpd="sng">
              <a:solidFill>
                <a:schemeClr val="dk2"/>
              </a:solidFill>
              <a:prstDash val="solid"/>
              <a:round/>
              <a:headEnd type="none" w="med" len="med"/>
              <a:tailEnd type="triangle" w="med" len="med"/>
            </a:ln>
          </p:spPr>
        </p:cxnSp>
        <p:sp>
          <p:nvSpPr>
            <p:cNvPr id="18896" name="Google Shape;18896;p682"/>
            <p:cNvSpPr txBox="1"/>
            <p:nvPr/>
          </p:nvSpPr>
          <p:spPr>
            <a:xfrm>
              <a:off x="3011575" y="1150925"/>
              <a:ext cx="23013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an in</a:t>
              </a:r>
              <a:r>
                <a:rPr lang="en" sz="1200" b="1" u="sng"/>
                <a:t>H</a:t>
              </a:r>
              <a:r>
                <a:rPr lang="en" sz="1200"/>
                <a:t>ibitor</a:t>
              </a:r>
              <a:endParaRPr sz="1200"/>
            </a:p>
            <a:p>
              <a:pPr marL="0" lvl="0" indent="0" algn="l" rtl="0">
                <a:spcBef>
                  <a:spcPts val="0"/>
                </a:spcBef>
                <a:spcAft>
                  <a:spcPts val="0"/>
                </a:spcAft>
                <a:buNone/>
              </a:pPr>
              <a:endParaRPr sz="900"/>
            </a:p>
          </p:txBody>
        </p:sp>
        <p:cxnSp>
          <p:nvCxnSpPr>
            <p:cNvPr id="18897" name="Google Shape;18897;p682"/>
            <p:cNvCxnSpPr/>
            <p:nvPr/>
          </p:nvCxnSpPr>
          <p:spPr>
            <a:xfrm rot="10800000">
              <a:off x="4831500" y="4322350"/>
              <a:ext cx="324900" cy="282600"/>
            </a:xfrm>
            <a:prstGeom prst="straightConnector1">
              <a:avLst/>
            </a:prstGeom>
            <a:noFill/>
            <a:ln w="9525" cap="flat" cmpd="sng">
              <a:solidFill>
                <a:schemeClr val="dk2"/>
              </a:solidFill>
              <a:prstDash val="solid"/>
              <a:round/>
              <a:headEnd type="none" w="med" len="med"/>
              <a:tailEnd type="triangle" w="med" len="med"/>
            </a:ln>
          </p:spPr>
        </p:cxnSp>
        <p:sp>
          <p:nvSpPr>
            <p:cNvPr id="18898" name="Google Shape;18898;p682"/>
            <p:cNvSpPr txBox="1"/>
            <p:nvPr/>
          </p:nvSpPr>
          <p:spPr>
            <a:xfrm>
              <a:off x="5087650" y="4390100"/>
              <a:ext cx="2301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an in</a:t>
              </a:r>
              <a:r>
                <a:rPr lang="en" sz="1200" b="1" u="sng"/>
                <a:t>D</a:t>
              </a:r>
              <a:r>
                <a:rPr lang="en" sz="1200"/>
                <a:t>ucer (no antidepressants are)</a:t>
              </a:r>
              <a:endParaRPr sz="1200"/>
            </a:p>
            <a:p>
              <a:pPr marL="0" lvl="0" indent="0" algn="l" rtl="0">
                <a:spcBef>
                  <a:spcPts val="0"/>
                </a:spcBef>
                <a:spcAft>
                  <a:spcPts val="0"/>
                </a:spcAft>
                <a:buNone/>
              </a:pPr>
              <a:endParaRPr sz="900"/>
            </a:p>
          </p:txBody>
        </p:sp>
        <p:cxnSp>
          <p:nvCxnSpPr>
            <p:cNvPr id="18899" name="Google Shape;18899;p682"/>
            <p:cNvCxnSpPr/>
            <p:nvPr/>
          </p:nvCxnSpPr>
          <p:spPr>
            <a:xfrm>
              <a:off x="2888150" y="2355463"/>
              <a:ext cx="1437600" cy="0"/>
            </a:xfrm>
            <a:prstGeom prst="straightConnector1">
              <a:avLst/>
            </a:prstGeom>
            <a:noFill/>
            <a:ln w="9525" cap="flat" cmpd="sng">
              <a:solidFill>
                <a:schemeClr val="dk2"/>
              </a:solidFill>
              <a:prstDash val="solid"/>
              <a:round/>
              <a:headEnd type="none" w="med" len="med"/>
              <a:tailEnd type="triangle" w="med" len="med"/>
            </a:ln>
          </p:spPr>
        </p:cxnSp>
        <p:sp>
          <p:nvSpPr>
            <p:cNvPr id="18900" name="Google Shape;18900;p682"/>
            <p:cNvSpPr txBox="1"/>
            <p:nvPr/>
          </p:nvSpPr>
          <p:spPr>
            <a:xfrm>
              <a:off x="2057050" y="2010050"/>
              <a:ext cx="1437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 susceptible substrate</a:t>
              </a:r>
              <a:endParaRPr sz="900"/>
            </a:p>
          </p:txBody>
        </p:sp>
      </p:grpSp>
      <p:cxnSp>
        <p:nvCxnSpPr>
          <p:cNvPr id="18901" name="Google Shape;18901;p682"/>
          <p:cNvCxnSpPr/>
          <p:nvPr/>
        </p:nvCxnSpPr>
        <p:spPr>
          <a:xfrm rot="10800000">
            <a:off x="1408862" y="3116873"/>
            <a:ext cx="335700" cy="0"/>
          </a:xfrm>
          <a:prstGeom prst="straightConnector1">
            <a:avLst/>
          </a:prstGeom>
          <a:noFill/>
          <a:ln w="9525" cap="flat" cmpd="sng">
            <a:solidFill>
              <a:schemeClr val="dk2"/>
            </a:solidFill>
            <a:prstDash val="solid"/>
            <a:round/>
            <a:headEnd type="none" w="med" len="med"/>
            <a:tailEnd type="triangle" w="med" len="med"/>
          </a:ln>
        </p:spPr>
      </p:cxnSp>
      <p:sp>
        <p:nvSpPr>
          <p:cNvPr id="18902" name="Google Shape;18902;p682"/>
          <p:cNvSpPr txBox="1"/>
          <p:nvPr/>
        </p:nvSpPr>
        <p:spPr>
          <a:xfrm>
            <a:off x="160775" y="2892275"/>
            <a:ext cx="1437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effect (like SGAs)</a:t>
            </a:r>
            <a:endParaRPr sz="900"/>
          </a:p>
        </p:txBody>
      </p:sp>
      <p:cxnSp>
        <p:nvCxnSpPr>
          <p:cNvPr id="18903" name="Google Shape;18903;p682"/>
          <p:cNvCxnSpPr/>
          <p:nvPr/>
        </p:nvCxnSpPr>
        <p:spPr>
          <a:xfrm rot="10800000">
            <a:off x="1508198" y="3792513"/>
            <a:ext cx="395100" cy="0"/>
          </a:xfrm>
          <a:prstGeom prst="straightConnector1">
            <a:avLst/>
          </a:prstGeom>
          <a:noFill/>
          <a:ln w="9525" cap="flat" cmpd="sng">
            <a:solidFill>
              <a:schemeClr val="dk2"/>
            </a:solidFill>
            <a:prstDash val="solid"/>
            <a:round/>
            <a:headEnd type="none" w="med" len="med"/>
            <a:tailEnd type="triangle" w="med" len="med"/>
          </a:ln>
        </p:spPr>
      </p:cxnSp>
      <p:sp>
        <p:nvSpPr>
          <p:cNvPr id="18904" name="Google Shape;18904;p682"/>
          <p:cNvSpPr txBox="1"/>
          <p:nvPr/>
        </p:nvSpPr>
        <p:spPr>
          <a:xfrm>
            <a:off x="313175" y="3485575"/>
            <a:ext cx="1354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possible antidepressant effects</a:t>
            </a:r>
            <a:endParaRPr sz="1200"/>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Shape 18908"/>
        <p:cNvGrpSpPr/>
        <p:nvPr/>
      </p:nvGrpSpPr>
      <p:grpSpPr>
        <a:xfrm>
          <a:off x="0" y="0"/>
          <a:ext cx="0" cy="0"/>
          <a:chOff x="0" y="0"/>
          <a:chExt cx="0" cy="0"/>
        </a:xfrm>
      </p:grpSpPr>
      <p:sp>
        <p:nvSpPr>
          <p:cNvPr id="18909" name="Google Shape;18909;p683"/>
          <p:cNvSpPr txBox="1"/>
          <p:nvPr/>
        </p:nvSpPr>
        <p:spPr>
          <a:xfrm>
            <a:off x="447425" y="150300"/>
            <a:ext cx="78099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Mirtazapine: Noradrenergic and specific serotonergic antidepressant (NaSSA)</a:t>
            </a:r>
            <a:endParaRPr sz="1500" b="1"/>
          </a:p>
          <a:p>
            <a:pPr marL="0" lvl="0" indent="0" algn="l" rtl="0">
              <a:spcBef>
                <a:spcPts val="0"/>
              </a:spcBef>
              <a:spcAft>
                <a:spcPts val="0"/>
              </a:spcAft>
              <a:buNone/>
            </a:pPr>
            <a:r>
              <a:rPr lang="en" sz="1500" b="1"/>
              <a:t> </a:t>
            </a:r>
            <a:endParaRPr sz="1500" b="1"/>
          </a:p>
        </p:txBody>
      </p:sp>
      <p:sp>
        <p:nvSpPr>
          <p:cNvPr id="18910" name="Google Shape;18910;p683"/>
          <p:cNvSpPr txBox="1"/>
          <p:nvPr/>
        </p:nvSpPr>
        <p:spPr>
          <a:xfrm>
            <a:off x="5087650" y="1101475"/>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antagonist</a:t>
            </a:r>
            <a:endParaRPr sz="1200" b="1"/>
          </a:p>
          <a:p>
            <a:pPr marL="0" lvl="0" indent="0" algn="l" rtl="0">
              <a:spcBef>
                <a:spcPts val="0"/>
              </a:spcBef>
              <a:spcAft>
                <a:spcPts val="0"/>
              </a:spcAft>
              <a:buNone/>
            </a:pPr>
            <a:endParaRPr sz="900"/>
          </a:p>
        </p:txBody>
      </p:sp>
      <p:sp>
        <p:nvSpPr>
          <p:cNvPr id="18911" name="Google Shape;18911;p683"/>
          <p:cNvSpPr txBox="1"/>
          <p:nvPr/>
        </p:nvSpPr>
        <p:spPr>
          <a:xfrm>
            <a:off x="1723675" y="2915375"/>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antagonist</a:t>
            </a:r>
            <a:endParaRPr sz="1200" b="1"/>
          </a:p>
          <a:p>
            <a:pPr marL="0" lvl="0" indent="0" algn="l" rtl="0">
              <a:spcBef>
                <a:spcPts val="0"/>
              </a:spcBef>
              <a:spcAft>
                <a:spcPts val="0"/>
              </a:spcAft>
              <a:buNone/>
            </a:pPr>
            <a:endParaRPr sz="900"/>
          </a:p>
        </p:txBody>
      </p:sp>
      <p:sp>
        <p:nvSpPr>
          <p:cNvPr id="18912" name="Google Shape;18912;p683"/>
          <p:cNvSpPr txBox="1"/>
          <p:nvPr/>
        </p:nvSpPr>
        <p:spPr>
          <a:xfrm>
            <a:off x="1865427" y="3604383"/>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antagonist</a:t>
            </a:r>
            <a:endParaRPr sz="1200" b="1"/>
          </a:p>
          <a:p>
            <a:pPr marL="0" lvl="0" indent="0" algn="l" rtl="0">
              <a:spcBef>
                <a:spcPts val="0"/>
              </a:spcBef>
              <a:spcAft>
                <a:spcPts val="0"/>
              </a:spcAft>
              <a:buNone/>
            </a:pPr>
            <a:endParaRPr sz="900"/>
          </a:p>
        </p:txBody>
      </p:sp>
      <p:sp>
        <p:nvSpPr>
          <p:cNvPr id="18913" name="Google Shape;18913;p683"/>
          <p:cNvSpPr txBox="1"/>
          <p:nvPr/>
        </p:nvSpPr>
        <p:spPr>
          <a:xfrm>
            <a:off x="2406025" y="4390100"/>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antagonist</a:t>
            </a:r>
            <a:endParaRPr sz="1200" b="1"/>
          </a:p>
          <a:p>
            <a:pPr marL="0" lvl="0" indent="0" algn="l" rtl="0">
              <a:spcBef>
                <a:spcPts val="0"/>
              </a:spcBef>
              <a:spcAft>
                <a:spcPts val="0"/>
              </a:spcAft>
              <a:buNone/>
            </a:pPr>
            <a:endParaRPr sz="900"/>
          </a:p>
        </p:txBody>
      </p:sp>
      <p:cxnSp>
        <p:nvCxnSpPr>
          <p:cNvPr id="18914" name="Google Shape;18914;p683"/>
          <p:cNvCxnSpPr/>
          <p:nvPr/>
        </p:nvCxnSpPr>
        <p:spPr>
          <a:xfrm>
            <a:off x="6036485" y="1286523"/>
            <a:ext cx="318900" cy="0"/>
          </a:xfrm>
          <a:prstGeom prst="straightConnector1">
            <a:avLst/>
          </a:prstGeom>
          <a:noFill/>
          <a:ln w="9525" cap="flat" cmpd="sng">
            <a:solidFill>
              <a:schemeClr val="dk2"/>
            </a:solidFill>
            <a:prstDash val="solid"/>
            <a:round/>
            <a:headEnd type="none" w="med" len="med"/>
            <a:tailEnd type="triangle" w="med" len="med"/>
          </a:ln>
        </p:spPr>
      </p:cxnSp>
      <p:sp>
        <p:nvSpPr>
          <p:cNvPr id="18915" name="Google Shape;18915;p683"/>
          <p:cNvSpPr txBox="1"/>
          <p:nvPr/>
        </p:nvSpPr>
        <p:spPr>
          <a:xfrm>
            <a:off x="6318250" y="1058525"/>
            <a:ext cx="2301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u="sng"/>
              <a:t>primary therapeutic action</a:t>
            </a:r>
            <a:endParaRPr sz="1200" u="sng"/>
          </a:p>
          <a:p>
            <a:pPr marL="0" lvl="0" indent="0" algn="l" rtl="0">
              <a:spcBef>
                <a:spcPts val="0"/>
              </a:spcBef>
              <a:spcAft>
                <a:spcPts val="0"/>
              </a:spcAft>
              <a:buNone/>
            </a:pPr>
            <a:r>
              <a:rPr lang="en" sz="1200"/>
              <a:t>(opposite of clonidine)</a:t>
            </a:r>
            <a:endParaRPr sz="1200"/>
          </a:p>
          <a:p>
            <a:pPr marL="0" lvl="0" indent="0" algn="l" rtl="0">
              <a:spcBef>
                <a:spcPts val="0"/>
              </a:spcBef>
              <a:spcAft>
                <a:spcPts val="0"/>
              </a:spcAft>
              <a:buNone/>
            </a:pPr>
            <a:endParaRPr sz="900"/>
          </a:p>
        </p:txBody>
      </p:sp>
      <p:cxnSp>
        <p:nvCxnSpPr>
          <p:cNvPr id="18916" name="Google Shape;18916;p683"/>
          <p:cNvCxnSpPr/>
          <p:nvPr/>
        </p:nvCxnSpPr>
        <p:spPr>
          <a:xfrm>
            <a:off x="6976660" y="2470198"/>
            <a:ext cx="318900" cy="0"/>
          </a:xfrm>
          <a:prstGeom prst="straightConnector1">
            <a:avLst/>
          </a:prstGeom>
          <a:noFill/>
          <a:ln w="9525" cap="flat" cmpd="sng">
            <a:solidFill>
              <a:schemeClr val="dk2"/>
            </a:solidFill>
            <a:prstDash val="solid"/>
            <a:round/>
            <a:headEnd type="none" w="med" len="med"/>
            <a:tailEnd type="triangle" w="med" len="med"/>
          </a:ln>
        </p:spPr>
      </p:cxnSp>
      <p:sp>
        <p:nvSpPr>
          <p:cNvPr id="18917" name="Google Shape;18917;p683"/>
          <p:cNvSpPr txBox="1"/>
          <p:nvPr/>
        </p:nvSpPr>
        <p:spPr>
          <a:xfrm>
            <a:off x="5855950" y="2278000"/>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antihistamine</a:t>
            </a:r>
            <a:endParaRPr sz="1200" b="1"/>
          </a:p>
          <a:p>
            <a:pPr marL="0" lvl="0" indent="0" algn="l" rtl="0">
              <a:spcBef>
                <a:spcPts val="0"/>
              </a:spcBef>
              <a:spcAft>
                <a:spcPts val="0"/>
              </a:spcAft>
              <a:buNone/>
            </a:pPr>
            <a:endParaRPr sz="900"/>
          </a:p>
        </p:txBody>
      </p:sp>
      <p:sp>
        <p:nvSpPr>
          <p:cNvPr id="18918" name="Google Shape;18918;p683"/>
          <p:cNvSpPr txBox="1"/>
          <p:nvPr/>
        </p:nvSpPr>
        <p:spPr>
          <a:xfrm>
            <a:off x="7295550" y="2278000"/>
            <a:ext cx="23013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sedation, weight gain</a:t>
            </a:r>
            <a:endParaRPr sz="1200"/>
          </a:p>
          <a:p>
            <a:pPr marL="0" lvl="0" indent="0" algn="l" rtl="0">
              <a:spcBef>
                <a:spcPts val="0"/>
              </a:spcBef>
              <a:spcAft>
                <a:spcPts val="0"/>
              </a:spcAft>
              <a:buNone/>
            </a:pPr>
            <a:endParaRPr sz="900"/>
          </a:p>
        </p:txBody>
      </p:sp>
      <p:grpSp>
        <p:nvGrpSpPr>
          <p:cNvPr id="18919" name="Google Shape;18919;p683"/>
          <p:cNvGrpSpPr/>
          <p:nvPr/>
        </p:nvGrpSpPr>
        <p:grpSpPr>
          <a:xfrm>
            <a:off x="2057050" y="1150925"/>
            <a:ext cx="5331900" cy="3931875"/>
            <a:chOff x="2057050" y="1150925"/>
            <a:chExt cx="5331900" cy="3931875"/>
          </a:xfrm>
        </p:grpSpPr>
        <p:grpSp>
          <p:nvGrpSpPr>
            <p:cNvPr id="18920" name="Google Shape;18920;p683"/>
            <p:cNvGrpSpPr/>
            <p:nvPr/>
          </p:nvGrpSpPr>
          <p:grpSpPr>
            <a:xfrm>
              <a:off x="2634206" y="1188932"/>
              <a:ext cx="3522286" cy="3566046"/>
              <a:chOff x="2634206" y="1188932"/>
              <a:chExt cx="3522286" cy="3566046"/>
            </a:xfrm>
          </p:grpSpPr>
          <p:grpSp>
            <p:nvGrpSpPr>
              <p:cNvPr id="18921" name="Google Shape;18921;p683"/>
              <p:cNvGrpSpPr/>
              <p:nvPr/>
            </p:nvGrpSpPr>
            <p:grpSpPr>
              <a:xfrm>
                <a:off x="2634206" y="1188932"/>
                <a:ext cx="3522286" cy="3566046"/>
                <a:chOff x="2929900" y="1862025"/>
                <a:chExt cx="3118999" cy="3157749"/>
              </a:xfrm>
            </p:grpSpPr>
            <p:grpSp>
              <p:nvGrpSpPr>
                <p:cNvPr id="18922" name="Google Shape;18922;p683"/>
                <p:cNvGrpSpPr/>
                <p:nvPr/>
              </p:nvGrpSpPr>
              <p:grpSpPr>
                <a:xfrm>
                  <a:off x="2929900" y="1862025"/>
                  <a:ext cx="3118999" cy="3157749"/>
                  <a:chOff x="2929900" y="1862025"/>
                  <a:chExt cx="3118999" cy="3157749"/>
                </a:xfrm>
              </p:grpSpPr>
              <p:pic>
                <p:nvPicPr>
                  <p:cNvPr id="18923" name="Google Shape;18923;p683"/>
                  <p:cNvPicPr preferRelativeResize="0"/>
                  <p:nvPr/>
                </p:nvPicPr>
                <p:blipFill>
                  <a:blip r:embed="rId3">
                    <a:alphaModFix/>
                  </a:blip>
                  <a:stretch>
                    <a:fillRect/>
                  </a:stretch>
                </p:blipFill>
                <p:spPr>
                  <a:xfrm>
                    <a:off x="2929900" y="1862025"/>
                    <a:ext cx="3118999" cy="3157749"/>
                  </a:xfrm>
                  <a:prstGeom prst="rect">
                    <a:avLst/>
                  </a:prstGeom>
                  <a:noFill/>
                  <a:ln>
                    <a:noFill/>
                  </a:ln>
                </p:spPr>
              </p:pic>
              <p:pic>
                <p:nvPicPr>
                  <p:cNvPr id="18924" name="Google Shape;18924;p683"/>
                  <p:cNvPicPr preferRelativeResize="0"/>
                  <p:nvPr/>
                </p:nvPicPr>
                <p:blipFill>
                  <a:blip r:embed="rId4">
                    <a:alphaModFix/>
                  </a:blip>
                  <a:stretch>
                    <a:fillRect/>
                  </a:stretch>
                </p:blipFill>
                <p:spPr>
                  <a:xfrm>
                    <a:off x="3726075" y="2571750"/>
                    <a:ext cx="1989000" cy="1895700"/>
                  </a:xfrm>
                  <a:prstGeom prst="ellipse">
                    <a:avLst/>
                  </a:prstGeom>
                  <a:noFill/>
                  <a:ln>
                    <a:noFill/>
                  </a:ln>
                </p:spPr>
              </p:pic>
            </p:grpSp>
            <p:sp>
              <p:nvSpPr>
                <p:cNvPr id="18925" name="Google Shape;18925;p683"/>
                <p:cNvSpPr txBox="1"/>
                <p:nvPr/>
              </p:nvSpPr>
              <p:spPr>
                <a:xfrm rot="24406">
                  <a:off x="3840762" y="3233612"/>
                  <a:ext cx="1774845" cy="46531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mirtazapine</a:t>
                  </a:r>
                  <a:endParaRPr sz="1600" b="1"/>
                </a:p>
                <a:p>
                  <a:pPr marL="0" marR="0" lvl="0" indent="0" algn="ctr" rtl="0">
                    <a:lnSpc>
                      <a:spcPct val="100000"/>
                    </a:lnSpc>
                    <a:spcBef>
                      <a:spcPts val="0"/>
                    </a:spcBef>
                    <a:spcAft>
                      <a:spcPts val="0"/>
                    </a:spcAft>
                    <a:buClr>
                      <a:srgbClr val="000000"/>
                    </a:buClr>
                    <a:buSzPts val="800"/>
                    <a:buFont typeface="Arial"/>
                    <a:buNone/>
                  </a:pPr>
                  <a:r>
                    <a:rPr lang="en" sz="1600" b="1"/>
                    <a:t>REMERON</a:t>
                  </a:r>
                  <a:endParaRPr sz="1600" b="1"/>
                </a:p>
              </p:txBody>
            </p:sp>
          </p:grpSp>
          <p:grpSp>
            <p:nvGrpSpPr>
              <p:cNvPr id="18926" name="Google Shape;18926;p683"/>
              <p:cNvGrpSpPr/>
              <p:nvPr/>
            </p:nvGrpSpPr>
            <p:grpSpPr>
              <a:xfrm>
                <a:off x="4447400" y="2278000"/>
                <a:ext cx="408300" cy="183625"/>
                <a:chOff x="1167350" y="1102900"/>
                <a:chExt cx="408300" cy="183625"/>
              </a:xfrm>
            </p:grpSpPr>
            <p:cxnSp>
              <p:nvCxnSpPr>
                <p:cNvPr id="18927" name="Google Shape;18927;p683"/>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928" name="Google Shape;18928;p683"/>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929" name="Google Shape;18929;p683"/>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8930" name="Google Shape;18930;p683"/>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931" name="Google Shape;18931;p683"/>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8932" name="Google Shape;18932;p683"/>
            <p:cNvCxnSpPr/>
            <p:nvPr/>
          </p:nvCxnSpPr>
          <p:spPr>
            <a:xfrm>
              <a:off x="4183025" y="1317750"/>
              <a:ext cx="338700" cy="515400"/>
            </a:xfrm>
            <a:prstGeom prst="straightConnector1">
              <a:avLst/>
            </a:prstGeom>
            <a:noFill/>
            <a:ln w="9525" cap="flat" cmpd="sng">
              <a:solidFill>
                <a:schemeClr val="dk2"/>
              </a:solidFill>
              <a:prstDash val="solid"/>
              <a:round/>
              <a:headEnd type="none" w="med" len="med"/>
              <a:tailEnd type="triangle" w="med" len="med"/>
            </a:ln>
          </p:spPr>
        </p:cxnSp>
        <p:sp>
          <p:nvSpPr>
            <p:cNvPr id="18933" name="Google Shape;18933;p683"/>
            <p:cNvSpPr txBox="1"/>
            <p:nvPr/>
          </p:nvSpPr>
          <p:spPr>
            <a:xfrm>
              <a:off x="3011575" y="1150925"/>
              <a:ext cx="23013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an in</a:t>
              </a:r>
              <a:r>
                <a:rPr lang="en" sz="1200" b="1" u="sng"/>
                <a:t>H</a:t>
              </a:r>
              <a:r>
                <a:rPr lang="en" sz="1200"/>
                <a:t>ibitor</a:t>
              </a:r>
              <a:endParaRPr sz="1200"/>
            </a:p>
            <a:p>
              <a:pPr marL="0" lvl="0" indent="0" algn="l" rtl="0">
                <a:spcBef>
                  <a:spcPts val="0"/>
                </a:spcBef>
                <a:spcAft>
                  <a:spcPts val="0"/>
                </a:spcAft>
                <a:buNone/>
              </a:pPr>
              <a:endParaRPr sz="900"/>
            </a:p>
          </p:txBody>
        </p:sp>
        <p:cxnSp>
          <p:nvCxnSpPr>
            <p:cNvPr id="18934" name="Google Shape;18934;p683"/>
            <p:cNvCxnSpPr/>
            <p:nvPr/>
          </p:nvCxnSpPr>
          <p:spPr>
            <a:xfrm rot="10800000">
              <a:off x="4831500" y="4322350"/>
              <a:ext cx="324900" cy="282600"/>
            </a:xfrm>
            <a:prstGeom prst="straightConnector1">
              <a:avLst/>
            </a:prstGeom>
            <a:noFill/>
            <a:ln w="9525" cap="flat" cmpd="sng">
              <a:solidFill>
                <a:schemeClr val="dk2"/>
              </a:solidFill>
              <a:prstDash val="solid"/>
              <a:round/>
              <a:headEnd type="none" w="med" len="med"/>
              <a:tailEnd type="triangle" w="med" len="med"/>
            </a:ln>
          </p:spPr>
        </p:cxnSp>
        <p:sp>
          <p:nvSpPr>
            <p:cNvPr id="18935" name="Google Shape;18935;p683"/>
            <p:cNvSpPr txBox="1"/>
            <p:nvPr/>
          </p:nvSpPr>
          <p:spPr>
            <a:xfrm>
              <a:off x="5087650" y="4390100"/>
              <a:ext cx="2301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an in</a:t>
              </a:r>
              <a:r>
                <a:rPr lang="en" sz="1200" b="1" u="sng"/>
                <a:t>D</a:t>
              </a:r>
              <a:r>
                <a:rPr lang="en" sz="1200"/>
                <a:t>ucer (no antidepressants are)</a:t>
              </a:r>
              <a:endParaRPr sz="1200"/>
            </a:p>
            <a:p>
              <a:pPr marL="0" lvl="0" indent="0" algn="l" rtl="0">
                <a:spcBef>
                  <a:spcPts val="0"/>
                </a:spcBef>
                <a:spcAft>
                  <a:spcPts val="0"/>
                </a:spcAft>
                <a:buNone/>
              </a:pPr>
              <a:endParaRPr sz="900"/>
            </a:p>
          </p:txBody>
        </p:sp>
        <p:cxnSp>
          <p:nvCxnSpPr>
            <p:cNvPr id="18936" name="Google Shape;18936;p683"/>
            <p:cNvCxnSpPr/>
            <p:nvPr/>
          </p:nvCxnSpPr>
          <p:spPr>
            <a:xfrm>
              <a:off x="2888150" y="2355463"/>
              <a:ext cx="1437600" cy="0"/>
            </a:xfrm>
            <a:prstGeom prst="straightConnector1">
              <a:avLst/>
            </a:prstGeom>
            <a:noFill/>
            <a:ln w="9525" cap="flat" cmpd="sng">
              <a:solidFill>
                <a:schemeClr val="dk2"/>
              </a:solidFill>
              <a:prstDash val="solid"/>
              <a:round/>
              <a:headEnd type="none" w="med" len="med"/>
              <a:tailEnd type="triangle" w="med" len="med"/>
            </a:ln>
          </p:spPr>
        </p:cxnSp>
        <p:sp>
          <p:nvSpPr>
            <p:cNvPr id="18937" name="Google Shape;18937;p683"/>
            <p:cNvSpPr txBox="1"/>
            <p:nvPr/>
          </p:nvSpPr>
          <p:spPr>
            <a:xfrm>
              <a:off x="2057050" y="2010050"/>
              <a:ext cx="1437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 susceptible substrate</a:t>
              </a:r>
              <a:endParaRPr sz="900"/>
            </a:p>
          </p:txBody>
        </p:sp>
      </p:grpSp>
      <p:sp>
        <p:nvSpPr>
          <p:cNvPr id="18938" name="Google Shape;18938;p683"/>
          <p:cNvSpPr txBox="1"/>
          <p:nvPr/>
        </p:nvSpPr>
        <p:spPr>
          <a:xfrm>
            <a:off x="895200" y="4311700"/>
            <a:ext cx="1354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possible antidepressant effects</a:t>
            </a:r>
            <a:endParaRPr sz="1200"/>
          </a:p>
        </p:txBody>
      </p:sp>
      <p:cxnSp>
        <p:nvCxnSpPr>
          <p:cNvPr id="18939" name="Google Shape;18939;p683"/>
          <p:cNvCxnSpPr/>
          <p:nvPr/>
        </p:nvCxnSpPr>
        <p:spPr>
          <a:xfrm rot="10800000">
            <a:off x="2057050" y="4604938"/>
            <a:ext cx="395100" cy="0"/>
          </a:xfrm>
          <a:prstGeom prst="straightConnector1">
            <a:avLst/>
          </a:prstGeom>
          <a:noFill/>
          <a:ln w="9525" cap="flat" cmpd="sng">
            <a:solidFill>
              <a:schemeClr val="dk2"/>
            </a:solidFill>
            <a:prstDash val="solid"/>
            <a:round/>
            <a:headEnd type="none" w="med" len="med"/>
            <a:tailEnd type="triangle" w="med" len="med"/>
          </a:ln>
        </p:spPr>
      </p:cxnSp>
      <p:pic>
        <p:nvPicPr>
          <p:cNvPr id="18940" name="Google Shape;18940;p683"/>
          <p:cNvPicPr preferRelativeResize="0"/>
          <p:nvPr/>
        </p:nvPicPr>
        <p:blipFill>
          <a:blip r:embed="rId5">
            <a:alphaModFix/>
          </a:blip>
          <a:stretch>
            <a:fillRect/>
          </a:stretch>
        </p:blipFill>
        <p:spPr>
          <a:xfrm>
            <a:off x="271670" y="4263663"/>
            <a:ext cx="623520" cy="834975"/>
          </a:xfrm>
          <a:prstGeom prst="rect">
            <a:avLst/>
          </a:prstGeom>
          <a:noFill/>
          <a:ln>
            <a:noFill/>
          </a:ln>
        </p:spPr>
      </p:pic>
      <p:cxnSp>
        <p:nvCxnSpPr>
          <p:cNvPr id="18941" name="Google Shape;18941;p683"/>
          <p:cNvCxnSpPr/>
          <p:nvPr/>
        </p:nvCxnSpPr>
        <p:spPr>
          <a:xfrm rot="10800000">
            <a:off x="1408862" y="3116873"/>
            <a:ext cx="335700" cy="0"/>
          </a:xfrm>
          <a:prstGeom prst="straightConnector1">
            <a:avLst/>
          </a:prstGeom>
          <a:noFill/>
          <a:ln w="9525" cap="flat" cmpd="sng">
            <a:solidFill>
              <a:schemeClr val="dk2"/>
            </a:solidFill>
            <a:prstDash val="solid"/>
            <a:round/>
            <a:headEnd type="none" w="med" len="med"/>
            <a:tailEnd type="triangle" w="med" len="med"/>
          </a:ln>
        </p:spPr>
      </p:cxnSp>
      <p:sp>
        <p:nvSpPr>
          <p:cNvPr id="18942" name="Google Shape;18942;p683"/>
          <p:cNvSpPr txBox="1"/>
          <p:nvPr/>
        </p:nvSpPr>
        <p:spPr>
          <a:xfrm>
            <a:off x="160775" y="2892275"/>
            <a:ext cx="1437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effect (like SGAs)</a:t>
            </a:r>
            <a:endParaRPr sz="900"/>
          </a:p>
        </p:txBody>
      </p:sp>
      <p:cxnSp>
        <p:nvCxnSpPr>
          <p:cNvPr id="18943" name="Google Shape;18943;p683"/>
          <p:cNvCxnSpPr/>
          <p:nvPr/>
        </p:nvCxnSpPr>
        <p:spPr>
          <a:xfrm rot="10800000">
            <a:off x="1508198" y="3792513"/>
            <a:ext cx="395100" cy="0"/>
          </a:xfrm>
          <a:prstGeom prst="straightConnector1">
            <a:avLst/>
          </a:prstGeom>
          <a:noFill/>
          <a:ln w="9525" cap="flat" cmpd="sng">
            <a:solidFill>
              <a:schemeClr val="dk2"/>
            </a:solidFill>
            <a:prstDash val="solid"/>
            <a:round/>
            <a:headEnd type="none" w="med" len="med"/>
            <a:tailEnd type="triangle" w="med" len="med"/>
          </a:ln>
        </p:spPr>
      </p:cxnSp>
      <p:sp>
        <p:nvSpPr>
          <p:cNvPr id="18944" name="Google Shape;18944;p683"/>
          <p:cNvSpPr txBox="1"/>
          <p:nvPr/>
        </p:nvSpPr>
        <p:spPr>
          <a:xfrm>
            <a:off x="313175" y="3485575"/>
            <a:ext cx="1354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possible antidepressant effects</a:t>
            </a:r>
            <a:endParaRPr sz="1200"/>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Shape 18948"/>
        <p:cNvGrpSpPr/>
        <p:nvPr/>
      </p:nvGrpSpPr>
      <p:grpSpPr>
        <a:xfrm>
          <a:off x="0" y="0"/>
          <a:ext cx="0" cy="0"/>
          <a:chOff x="0" y="0"/>
          <a:chExt cx="0" cy="0"/>
        </a:xfrm>
      </p:grpSpPr>
      <p:sp>
        <p:nvSpPr>
          <p:cNvPr id="18949" name="Google Shape;18949;p684"/>
          <p:cNvSpPr/>
          <p:nvPr/>
        </p:nvSpPr>
        <p:spPr>
          <a:xfrm>
            <a:off x="6385525" y="1101475"/>
            <a:ext cx="2440200" cy="1141500"/>
          </a:xfrm>
          <a:prstGeom prst="rect">
            <a:avLst/>
          </a:prstGeom>
          <a:solidFill>
            <a:schemeClr val="lt2"/>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0" name="Google Shape;18950;p684"/>
          <p:cNvSpPr txBox="1"/>
          <p:nvPr/>
        </p:nvSpPr>
        <p:spPr>
          <a:xfrm>
            <a:off x="447425" y="150300"/>
            <a:ext cx="78099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Mirtazapine: Noradrenergic and specific serotonergic antidepressant (NaSSA)</a:t>
            </a:r>
            <a:endParaRPr sz="1500" b="1"/>
          </a:p>
          <a:p>
            <a:pPr marL="0" lvl="0" indent="0" algn="l" rtl="0">
              <a:spcBef>
                <a:spcPts val="0"/>
              </a:spcBef>
              <a:spcAft>
                <a:spcPts val="0"/>
              </a:spcAft>
              <a:buNone/>
            </a:pPr>
            <a:r>
              <a:rPr lang="en" sz="1500" b="1"/>
              <a:t> </a:t>
            </a:r>
            <a:endParaRPr sz="1500" b="1"/>
          </a:p>
        </p:txBody>
      </p:sp>
      <p:sp>
        <p:nvSpPr>
          <p:cNvPr id="18951" name="Google Shape;18951;p684"/>
          <p:cNvSpPr txBox="1"/>
          <p:nvPr/>
        </p:nvSpPr>
        <p:spPr>
          <a:xfrm>
            <a:off x="5087650" y="1101475"/>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antagonist</a:t>
            </a:r>
            <a:endParaRPr sz="1200" b="1"/>
          </a:p>
          <a:p>
            <a:pPr marL="0" lvl="0" indent="0" algn="l" rtl="0">
              <a:spcBef>
                <a:spcPts val="0"/>
              </a:spcBef>
              <a:spcAft>
                <a:spcPts val="0"/>
              </a:spcAft>
              <a:buNone/>
            </a:pPr>
            <a:endParaRPr sz="900"/>
          </a:p>
        </p:txBody>
      </p:sp>
      <p:sp>
        <p:nvSpPr>
          <p:cNvPr id="18952" name="Google Shape;18952;p684"/>
          <p:cNvSpPr txBox="1"/>
          <p:nvPr/>
        </p:nvSpPr>
        <p:spPr>
          <a:xfrm>
            <a:off x="1723675" y="2915375"/>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antagonist</a:t>
            </a:r>
            <a:endParaRPr sz="1200" b="1"/>
          </a:p>
          <a:p>
            <a:pPr marL="0" lvl="0" indent="0" algn="l" rtl="0">
              <a:spcBef>
                <a:spcPts val="0"/>
              </a:spcBef>
              <a:spcAft>
                <a:spcPts val="0"/>
              </a:spcAft>
              <a:buNone/>
            </a:pPr>
            <a:endParaRPr sz="900"/>
          </a:p>
        </p:txBody>
      </p:sp>
      <p:sp>
        <p:nvSpPr>
          <p:cNvPr id="18953" name="Google Shape;18953;p684"/>
          <p:cNvSpPr txBox="1"/>
          <p:nvPr/>
        </p:nvSpPr>
        <p:spPr>
          <a:xfrm>
            <a:off x="1865427" y="3604383"/>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antagonist</a:t>
            </a:r>
            <a:endParaRPr sz="1200" b="1"/>
          </a:p>
          <a:p>
            <a:pPr marL="0" lvl="0" indent="0" algn="l" rtl="0">
              <a:spcBef>
                <a:spcPts val="0"/>
              </a:spcBef>
              <a:spcAft>
                <a:spcPts val="0"/>
              </a:spcAft>
              <a:buNone/>
            </a:pPr>
            <a:endParaRPr sz="900"/>
          </a:p>
        </p:txBody>
      </p:sp>
      <p:sp>
        <p:nvSpPr>
          <p:cNvPr id="18954" name="Google Shape;18954;p684"/>
          <p:cNvSpPr txBox="1"/>
          <p:nvPr/>
        </p:nvSpPr>
        <p:spPr>
          <a:xfrm>
            <a:off x="2406025" y="4390100"/>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antagonist</a:t>
            </a:r>
            <a:endParaRPr sz="1200" b="1"/>
          </a:p>
          <a:p>
            <a:pPr marL="0" lvl="0" indent="0" algn="l" rtl="0">
              <a:spcBef>
                <a:spcPts val="0"/>
              </a:spcBef>
              <a:spcAft>
                <a:spcPts val="0"/>
              </a:spcAft>
              <a:buNone/>
            </a:pPr>
            <a:endParaRPr sz="900"/>
          </a:p>
        </p:txBody>
      </p:sp>
      <p:cxnSp>
        <p:nvCxnSpPr>
          <p:cNvPr id="18955" name="Google Shape;18955;p684"/>
          <p:cNvCxnSpPr/>
          <p:nvPr/>
        </p:nvCxnSpPr>
        <p:spPr>
          <a:xfrm>
            <a:off x="6036485" y="1286523"/>
            <a:ext cx="318900" cy="0"/>
          </a:xfrm>
          <a:prstGeom prst="straightConnector1">
            <a:avLst/>
          </a:prstGeom>
          <a:noFill/>
          <a:ln w="9525" cap="flat" cmpd="sng">
            <a:solidFill>
              <a:schemeClr val="dk2"/>
            </a:solidFill>
            <a:prstDash val="solid"/>
            <a:round/>
            <a:headEnd type="none" w="med" len="med"/>
            <a:tailEnd type="triangle" w="med" len="med"/>
          </a:ln>
        </p:spPr>
      </p:cxnSp>
      <p:sp>
        <p:nvSpPr>
          <p:cNvPr id="18956" name="Google Shape;18956;p684"/>
          <p:cNvSpPr txBox="1"/>
          <p:nvPr/>
        </p:nvSpPr>
        <p:spPr>
          <a:xfrm>
            <a:off x="6463344" y="1080443"/>
            <a:ext cx="2301300" cy="133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u="sng"/>
              <a:t>primary therapeutic action</a:t>
            </a:r>
            <a:endParaRPr sz="1200" u="sng"/>
          </a:p>
          <a:p>
            <a:pPr marL="0" lvl="0" indent="0" algn="l" rtl="0">
              <a:spcBef>
                <a:spcPts val="0"/>
              </a:spcBef>
              <a:spcAft>
                <a:spcPts val="0"/>
              </a:spcAft>
              <a:buNone/>
            </a:pPr>
            <a:r>
              <a:rPr lang="en" sz="1200"/>
              <a:t>(opposite of clonidine)</a:t>
            </a:r>
            <a:endParaRPr sz="1200"/>
          </a:p>
          <a:p>
            <a:pPr marL="0" lvl="0" indent="0" algn="l" rtl="0">
              <a:spcBef>
                <a:spcPts val="0"/>
              </a:spcBef>
              <a:spcAft>
                <a:spcPts val="0"/>
              </a:spcAft>
              <a:buNone/>
            </a:pPr>
            <a:endParaRPr sz="600"/>
          </a:p>
          <a:p>
            <a:pPr marL="0" lvl="0" indent="0" algn="l" rtl="0">
              <a:spcBef>
                <a:spcPts val="0"/>
              </a:spcBef>
              <a:spcAft>
                <a:spcPts val="0"/>
              </a:spcAft>
              <a:buNone/>
            </a:pPr>
            <a:r>
              <a:rPr lang="en" sz="1200" b="1">
                <a:solidFill>
                  <a:srgbClr val="FF0000"/>
                </a:solidFill>
              </a:rPr>
              <a:t>Can precipitate hypertensive crisis when added to a stable clonidine regimen. </a:t>
            </a:r>
            <a:endParaRPr sz="1200" b="1">
              <a:solidFill>
                <a:srgbClr val="FF0000"/>
              </a:solidFill>
            </a:endParaRPr>
          </a:p>
          <a:p>
            <a:pPr marL="0" lvl="0" indent="0" algn="l" rtl="0">
              <a:spcBef>
                <a:spcPts val="0"/>
              </a:spcBef>
              <a:spcAft>
                <a:spcPts val="0"/>
              </a:spcAft>
              <a:buNone/>
            </a:pPr>
            <a:endParaRPr sz="900"/>
          </a:p>
        </p:txBody>
      </p:sp>
      <p:cxnSp>
        <p:nvCxnSpPr>
          <p:cNvPr id="18957" name="Google Shape;18957;p684"/>
          <p:cNvCxnSpPr/>
          <p:nvPr/>
        </p:nvCxnSpPr>
        <p:spPr>
          <a:xfrm>
            <a:off x="6976660" y="2470198"/>
            <a:ext cx="318900" cy="0"/>
          </a:xfrm>
          <a:prstGeom prst="straightConnector1">
            <a:avLst/>
          </a:prstGeom>
          <a:noFill/>
          <a:ln w="9525" cap="flat" cmpd="sng">
            <a:solidFill>
              <a:schemeClr val="dk2"/>
            </a:solidFill>
            <a:prstDash val="solid"/>
            <a:round/>
            <a:headEnd type="none" w="med" len="med"/>
            <a:tailEnd type="triangle" w="med" len="med"/>
          </a:ln>
        </p:spPr>
      </p:cxnSp>
      <p:sp>
        <p:nvSpPr>
          <p:cNvPr id="18958" name="Google Shape;18958;p684"/>
          <p:cNvSpPr txBox="1"/>
          <p:nvPr/>
        </p:nvSpPr>
        <p:spPr>
          <a:xfrm>
            <a:off x="5855950" y="2278000"/>
            <a:ext cx="12306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antihistamine</a:t>
            </a:r>
            <a:endParaRPr sz="1200" b="1"/>
          </a:p>
          <a:p>
            <a:pPr marL="0" lvl="0" indent="0" algn="l" rtl="0">
              <a:spcBef>
                <a:spcPts val="0"/>
              </a:spcBef>
              <a:spcAft>
                <a:spcPts val="0"/>
              </a:spcAft>
              <a:buNone/>
            </a:pPr>
            <a:endParaRPr sz="900"/>
          </a:p>
        </p:txBody>
      </p:sp>
      <p:sp>
        <p:nvSpPr>
          <p:cNvPr id="18959" name="Google Shape;18959;p684"/>
          <p:cNvSpPr txBox="1"/>
          <p:nvPr/>
        </p:nvSpPr>
        <p:spPr>
          <a:xfrm>
            <a:off x="7295550" y="2278000"/>
            <a:ext cx="23013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sedation, weight gain</a:t>
            </a:r>
            <a:endParaRPr sz="1200"/>
          </a:p>
          <a:p>
            <a:pPr marL="0" lvl="0" indent="0" algn="l" rtl="0">
              <a:spcBef>
                <a:spcPts val="0"/>
              </a:spcBef>
              <a:spcAft>
                <a:spcPts val="0"/>
              </a:spcAft>
              <a:buNone/>
            </a:pPr>
            <a:endParaRPr sz="900"/>
          </a:p>
        </p:txBody>
      </p:sp>
      <p:grpSp>
        <p:nvGrpSpPr>
          <p:cNvPr id="18960" name="Google Shape;18960;p684"/>
          <p:cNvGrpSpPr/>
          <p:nvPr/>
        </p:nvGrpSpPr>
        <p:grpSpPr>
          <a:xfrm>
            <a:off x="2057050" y="1150925"/>
            <a:ext cx="5331900" cy="3931875"/>
            <a:chOff x="2057050" y="1150925"/>
            <a:chExt cx="5331900" cy="3931875"/>
          </a:xfrm>
        </p:grpSpPr>
        <p:grpSp>
          <p:nvGrpSpPr>
            <p:cNvPr id="18961" name="Google Shape;18961;p684"/>
            <p:cNvGrpSpPr/>
            <p:nvPr/>
          </p:nvGrpSpPr>
          <p:grpSpPr>
            <a:xfrm>
              <a:off x="2634206" y="1188932"/>
              <a:ext cx="3522286" cy="3566046"/>
              <a:chOff x="2634206" y="1188932"/>
              <a:chExt cx="3522286" cy="3566046"/>
            </a:xfrm>
          </p:grpSpPr>
          <p:grpSp>
            <p:nvGrpSpPr>
              <p:cNvPr id="18962" name="Google Shape;18962;p684"/>
              <p:cNvGrpSpPr/>
              <p:nvPr/>
            </p:nvGrpSpPr>
            <p:grpSpPr>
              <a:xfrm>
                <a:off x="2634206" y="1188932"/>
                <a:ext cx="3522286" cy="3566046"/>
                <a:chOff x="2929900" y="1862025"/>
                <a:chExt cx="3118999" cy="3157749"/>
              </a:xfrm>
            </p:grpSpPr>
            <p:grpSp>
              <p:nvGrpSpPr>
                <p:cNvPr id="18963" name="Google Shape;18963;p684"/>
                <p:cNvGrpSpPr/>
                <p:nvPr/>
              </p:nvGrpSpPr>
              <p:grpSpPr>
                <a:xfrm>
                  <a:off x="2929900" y="1862025"/>
                  <a:ext cx="3118999" cy="3157749"/>
                  <a:chOff x="2929900" y="1862025"/>
                  <a:chExt cx="3118999" cy="3157749"/>
                </a:xfrm>
              </p:grpSpPr>
              <p:pic>
                <p:nvPicPr>
                  <p:cNvPr id="18964" name="Google Shape;18964;p684"/>
                  <p:cNvPicPr preferRelativeResize="0"/>
                  <p:nvPr/>
                </p:nvPicPr>
                <p:blipFill>
                  <a:blip r:embed="rId3">
                    <a:alphaModFix/>
                  </a:blip>
                  <a:stretch>
                    <a:fillRect/>
                  </a:stretch>
                </p:blipFill>
                <p:spPr>
                  <a:xfrm>
                    <a:off x="2929900" y="1862025"/>
                    <a:ext cx="3118999" cy="3157749"/>
                  </a:xfrm>
                  <a:prstGeom prst="rect">
                    <a:avLst/>
                  </a:prstGeom>
                  <a:noFill/>
                  <a:ln>
                    <a:noFill/>
                  </a:ln>
                </p:spPr>
              </p:pic>
              <p:pic>
                <p:nvPicPr>
                  <p:cNvPr id="18965" name="Google Shape;18965;p684"/>
                  <p:cNvPicPr preferRelativeResize="0"/>
                  <p:nvPr/>
                </p:nvPicPr>
                <p:blipFill>
                  <a:blip r:embed="rId4">
                    <a:alphaModFix/>
                  </a:blip>
                  <a:stretch>
                    <a:fillRect/>
                  </a:stretch>
                </p:blipFill>
                <p:spPr>
                  <a:xfrm>
                    <a:off x="3726075" y="2571750"/>
                    <a:ext cx="1989000" cy="1895700"/>
                  </a:xfrm>
                  <a:prstGeom prst="ellipse">
                    <a:avLst/>
                  </a:prstGeom>
                  <a:noFill/>
                  <a:ln>
                    <a:noFill/>
                  </a:ln>
                </p:spPr>
              </p:pic>
            </p:grpSp>
            <p:sp>
              <p:nvSpPr>
                <p:cNvPr id="18966" name="Google Shape;18966;p684"/>
                <p:cNvSpPr txBox="1"/>
                <p:nvPr/>
              </p:nvSpPr>
              <p:spPr>
                <a:xfrm rot="24406">
                  <a:off x="3840762" y="3233612"/>
                  <a:ext cx="1774845" cy="46531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mirtazapine</a:t>
                  </a:r>
                  <a:endParaRPr sz="1600" b="1"/>
                </a:p>
                <a:p>
                  <a:pPr marL="0" marR="0" lvl="0" indent="0" algn="ctr" rtl="0">
                    <a:lnSpc>
                      <a:spcPct val="100000"/>
                    </a:lnSpc>
                    <a:spcBef>
                      <a:spcPts val="0"/>
                    </a:spcBef>
                    <a:spcAft>
                      <a:spcPts val="0"/>
                    </a:spcAft>
                    <a:buClr>
                      <a:srgbClr val="000000"/>
                    </a:buClr>
                    <a:buSzPts val="800"/>
                    <a:buFont typeface="Arial"/>
                    <a:buNone/>
                  </a:pPr>
                  <a:r>
                    <a:rPr lang="en" sz="1600" b="1"/>
                    <a:t>REMERON</a:t>
                  </a:r>
                  <a:endParaRPr sz="1600" b="1"/>
                </a:p>
              </p:txBody>
            </p:sp>
          </p:grpSp>
          <p:grpSp>
            <p:nvGrpSpPr>
              <p:cNvPr id="18967" name="Google Shape;18967;p684"/>
              <p:cNvGrpSpPr/>
              <p:nvPr/>
            </p:nvGrpSpPr>
            <p:grpSpPr>
              <a:xfrm>
                <a:off x="4447400" y="2278000"/>
                <a:ext cx="408300" cy="183625"/>
                <a:chOff x="1167350" y="1102900"/>
                <a:chExt cx="408300" cy="183625"/>
              </a:xfrm>
            </p:grpSpPr>
            <p:cxnSp>
              <p:nvCxnSpPr>
                <p:cNvPr id="18968" name="Google Shape;18968;p684"/>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969" name="Google Shape;18969;p684"/>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970" name="Google Shape;18970;p684"/>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8971" name="Google Shape;18971;p684"/>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8972" name="Google Shape;18972;p684"/>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8973" name="Google Shape;18973;p684"/>
            <p:cNvCxnSpPr/>
            <p:nvPr/>
          </p:nvCxnSpPr>
          <p:spPr>
            <a:xfrm>
              <a:off x="4183025" y="1317750"/>
              <a:ext cx="338700" cy="515400"/>
            </a:xfrm>
            <a:prstGeom prst="straightConnector1">
              <a:avLst/>
            </a:prstGeom>
            <a:noFill/>
            <a:ln w="9525" cap="flat" cmpd="sng">
              <a:solidFill>
                <a:schemeClr val="dk2"/>
              </a:solidFill>
              <a:prstDash val="solid"/>
              <a:round/>
              <a:headEnd type="none" w="med" len="med"/>
              <a:tailEnd type="triangle" w="med" len="med"/>
            </a:ln>
          </p:spPr>
        </p:cxnSp>
        <p:sp>
          <p:nvSpPr>
            <p:cNvPr id="18974" name="Google Shape;18974;p684"/>
            <p:cNvSpPr txBox="1"/>
            <p:nvPr/>
          </p:nvSpPr>
          <p:spPr>
            <a:xfrm>
              <a:off x="3011575" y="1150925"/>
              <a:ext cx="23013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an in</a:t>
              </a:r>
              <a:r>
                <a:rPr lang="en" sz="1200" b="1" u="sng"/>
                <a:t>H</a:t>
              </a:r>
              <a:r>
                <a:rPr lang="en" sz="1200"/>
                <a:t>ibitor</a:t>
              </a:r>
              <a:endParaRPr sz="1200"/>
            </a:p>
            <a:p>
              <a:pPr marL="0" lvl="0" indent="0" algn="l" rtl="0">
                <a:spcBef>
                  <a:spcPts val="0"/>
                </a:spcBef>
                <a:spcAft>
                  <a:spcPts val="0"/>
                </a:spcAft>
                <a:buNone/>
              </a:pPr>
              <a:endParaRPr sz="900"/>
            </a:p>
          </p:txBody>
        </p:sp>
        <p:cxnSp>
          <p:nvCxnSpPr>
            <p:cNvPr id="18975" name="Google Shape;18975;p684"/>
            <p:cNvCxnSpPr/>
            <p:nvPr/>
          </p:nvCxnSpPr>
          <p:spPr>
            <a:xfrm rot="10800000">
              <a:off x="4831500" y="4322350"/>
              <a:ext cx="324900" cy="282600"/>
            </a:xfrm>
            <a:prstGeom prst="straightConnector1">
              <a:avLst/>
            </a:prstGeom>
            <a:noFill/>
            <a:ln w="9525" cap="flat" cmpd="sng">
              <a:solidFill>
                <a:schemeClr val="dk2"/>
              </a:solidFill>
              <a:prstDash val="solid"/>
              <a:round/>
              <a:headEnd type="none" w="med" len="med"/>
              <a:tailEnd type="triangle" w="med" len="med"/>
            </a:ln>
          </p:spPr>
        </p:cxnSp>
        <p:sp>
          <p:nvSpPr>
            <p:cNvPr id="18976" name="Google Shape;18976;p684"/>
            <p:cNvSpPr txBox="1"/>
            <p:nvPr/>
          </p:nvSpPr>
          <p:spPr>
            <a:xfrm>
              <a:off x="5087650" y="4390100"/>
              <a:ext cx="2301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an in</a:t>
              </a:r>
              <a:r>
                <a:rPr lang="en" sz="1200" b="1" u="sng"/>
                <a:t>D</a:t>
              </a:r>
              <a:r>
                <a:rPr lang="en" sz="1200"/>
                <a:t>ucer (no antidepressants are)</a:t>
              </a:r>
              <a:endParaRPr sz="1200"/>
            </a:p>
            <a:p>
              <a:pPr marL="0" lvl="0" indent="0" algn="l" rtl="0">
                <a:spcBef>
                  <a:spcPts val="0"/>
                </a:spcBef>
                <a:spcAft>
                  <a:spcPts val="0"/>
                </a:spcAft>
                <a:buNone/>
              </a:pPr>
              <a:endParaRPr sz="900"/>
            </a:p>
          </p:txBody>
        </p:sp>
        <p:cxnSp>
          <p:nvCxnSpPr>
            <p:cNvPr id="18977" name="Google Shape;18977;p684"/>
            <p:cNvCxnSpPr/>
            <p:nvPr/>
          </p:nvCxnSpPr>
          <p:spPr>
            <a:xfrm>
              <a:off x="2888150" y="2355463"/>
              <a:ext cx="1437600" cy="0"/>
            </a:xfrm>
            <a:prstGeom prst="straightConnector1">
              <a:avLst/>
            </a:prstGeom>
            <a:noFill/>
            <a:ln w="9525" cap="flat" cmpd="sng">
              <a:solidFill>
                <a:schemeClr val="dk2"/>
              </a:solidFill>
              <a:prstDash val="solid"/>
              <a:round/>
              <a:headEnd type="none" w="med" len="med"/>
              <a:tailEnd type="triangle" w="med" len="med"/>
            </a:ln>
          </p:spPr>
        </p:cxnSp>
        <p:sp>
          <p:nvSpPr>
            <p:cNvPr id="18978" name="Google Shape;18978;p684"/>
            <p:cNvSpPr txBox="1"/>
            <p:nvPr/>
          </p:nvSpPr>
          <p:spPr>
            <a:xfrm>
              <a:off x="2057050" y="2010050"/>
              <a:ext cx="1437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not a susceptible substrate</a:t>
              </a:r>
              <a:endParaRPr sz="900"/>
            </a:p>
          </p:txBody>
        </p:sp>
      </p:grpSp>
      <p:sp>
        <p:nvSpPr>
          <p:cNvPr id="18979" name="Google Shape;18979;p684"/>
          <p:cNvSpPr txBox="1"/>
          <p:nvPr/>
        </p:nvSpPr>
        <p:spPr>
          <a:xfrm>
            <a:off x="895200" y="4311700"/>
            <a:ext cx="1354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possible antidepressant effects</a:t>
            </a:r>
            <a:endParaRPr sz="1200"/>
          </a:p>
        </p:txBody>
      </p:sp>
      <p:cxnSp>
        <p:nvCxnSpPr>
          <p:cNvPr id="18980" name="Google Shape;18980;p684"/>
          <p:cNvCxnSpPr/>
          <p:nvPr/>
        </p:nvCxnSpPr>
        <p:spPr>
          <a:xfrm rot="10800000">
            <a:off x="2057050" y="4604938"/>
            <a:ext cx="395100" cy="0"/>
          </a:xfrm>
          <a:prstGeom prst="straightConnector1">
            <a:avLst/>
          </a:prstGeom>
          <a:noFill/>
          <a:ln w="9525" cap="flat" cmpd="sng">
            <a:solidFill>
              <a:schemeClr val="dk2"/>
            </a:solidFill>
            <a:prstDash val="solid"/>
            <a:round/>
            <a:headEnd type="none" w="med" len="med"/>
            <a:tailEnd type="triangle" w="med" len="med"/>
          </a:ln>
        </p:spPr>
      </p:cxnSp>
      <p:pic>
        <p:nvPicPr>
          <p:cNvPr id="18981" name="Google Shape;18981;p684"/>
          <p:cNvPicPr preferRelativeResize="0"/>
          <p:nvPr/>
        </p:nvPicPr>
        <p:blipFill>
          <a:blip r:embed="rId5">
            <a:alphaModFix/>
          </a:blip>
          <a:stretch>
            <a:fillRect/>
          </a:stretch>
        </p:blipFill>
        <p:spPr>
          <a:xfrm>
            <a:off x="271670" y="4263663"/>
            <a:ext cx="623520" cy="834975"/>
          </a:xfrm>
          <a:prstGeom prst="rect">
            <a:avLst/>
          </a:prstGeom>
          <a:noFill/>
          <a:ln>
            <a:noFill/>
          </a:ln>
        </p:spPr>
      </p:pic>
      <p:cxnSp>
        <p:nvCxnSpPr>
          <p:cNvPr id="18982" name="Google Shape;18982;p684"/>
          <p:cNvCxnSpPr/>
          <p:nvPr/>
        </p:nvCxnSpPr>
        <p:spPr>
          <a:xfrm rot="10800000">
            <a:off x="1408862" y="3116873"/>
            <a:ext cx="335700" cy="0"/>
          </a:xfrm>
          <a:prstGeom prst="straightConnector1">
            <a:avLst/>
          </a:prstGeom>
          <a:noFill/>
          <a:ln w="9525" cap="flat" cmpd="sng">
            <a:solidFill>
              <a:schemeClr val="dk2"/>
            </a:solidFill>
            <a:prstDash val="solid"/>
            <a:round/>
            <a:headEnd type="none" w="med" len="med"/>
            <a:tailEnd type="triangle" w="med" len="med"/>
          </a:ln>
        </p:spPr>
      </p:cxnSp>
      <p:sp>
        <p:nvSpPr>
          <p:cNvPr id="18983" name="Google Shape;18983;p684"/>
          <p:cNvSpPr txBox="1"/>
          <p:nvPr/>
        </p:nvSpPr>
        <p:spPr>
          <a:xfrm>
            <a:off x="160775" y="2892275"/>
            <a:ext cx="1437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effect (like SGAs)</a:t>
            </a:r>
            <a:endParaRPr sz="900"/>
          </a:p>
        </p:txBody>
      </p:sp>
      <p:cxnSp>
        <p:nvCxnSpPr>
          <p:cNvPr id="18984" name="Google Shape;18984;p684"/>
          <p:cNvCxnSpPr/>
          <p:nvPr/>
        </p:nvCxnSpPr>
        <p:spPr>
          <a:xfrm rot="10800000">
            <a:off x="1508198" y="3792513"/>
            <a:ext cx="395100" cy="0"/>
          </a:xfrm>
          <a:prstGeom prst="straightConnector1">
            <a:avLst/>
          </a:prstGeom>
          <a:noFill/>
          <a:ln w="9525" cap="flat" cmpd="sng">
            <a:solidFill>
              <a:schemeClr val="dk2"/>
            </a:solidFill>
            <a:prstDash val="solid"/>
            <a:round/>
            <a:headEnd type="none" w="med" len="med"/>
            <a:tailEnd type="triangle" w="med" len="med"/>
          </a:ln>
        </p:spPr>
      </p:cxnSp>
      <p:sp>
        <p:nvSpPr>
          <p:cNvPr id="18985" name="Google Shape;18985;p684"/>
          <p:cNvSpPr txBox="1"/>
          <p:nvPr/>
        </p:nvSpPr>
        <p:spPr>
          <a:xfrm>
            <a:off x="313175" y="3485575"/>
            <a:ext cx="1354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possible antidepressant effects</a:t>
            </a:r>
            <a:endParaRPr sz="1200"/>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Shape 18989"/>
        <p:cNvGrpSpPr/>
        <p:nvPr/>
      </p:nvGrpSpPr>
      <p:grpSpPr>
        <a:xfrm>
          <a:off x="0" y="0"/>
          <a:ext cx="0" cy="0"/>
          <a:chOff x="0" y="0"/>
          <a:chExt cx="0" cy="0"/>
        </a:xfrm>
      </p:grpSpPr>
      <p:sp>
        <p:nvSpPr>
          <p:cNvPr id="18990" name="Google Shape;18990;p685"/>
          <p:cNvSpPr txBox="1"/>
          <p:nvPr/>
        </p:nvSpPr>
        <p:spPr>
          <a:xfrm>
            <a:off x="700600" y="462000"/>
            <a:ext cx="3300000" cy="398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SSRIs</a:t>
            </a:r>
            <a:endParaRPr sz="1900" b="1"/>
          </a:p>
          <a:p>
            <a:pPr marL="914400" lvl="0" indent="-349250" algn="l" rtl="0">
              <a:spcBef>
                <a:spcPts val="0"/>
              </a:spcBef>
              <a:spcAft>
                <a:spcPts val="0"/>
              </a:spcAft>
              <a:buSzPts val="1900"/>
              <a:buAutoNum type="arabicPeriod"/>
            </a:pPr>
            <a:r>
              <a:rPr lang="en" sz="1900" b="1"/>
              <a:t>escitalopram</a:t>
            </a:r>
            <a:endParaRPr sz="1900" b="1"/>
          </a:p>
          <a:p>
            <a:pPr marL="914400" lvl="0" indent="-349250" algn="l" rtl="0">
              <a:spcBef>
                <a:spcPts val="0"/>
              </a:spcBef>
              <a:spcAft>
                <a:spcPts val="0"/>
              </a:spcAft>
              <a:buSzPts val="1900"/>
              <a:buAutoNum type="arabicPeriod"/>
            </a:pPr>
            <a:r>
              <a:rPr lang="en" sz="1900" b="1"/>
              <a:t>citalopram</a:t>
            </a:r>
            <a:endParaRPr sz="1900" b="1"/>
          </a:p>
          <a:p>
            <a:pPr marL="914400" lvl="0" indent="-349250" algn="l" rtl="0">
              <a:spcBef>
                <a:spcPts val="0"/>
              </a:spcBef>
              <a:spcAft>
                <a:spcPts val="0"/>
              </a:spcAft>
              <a:buSzPts val="1900"/>
              <a:buAutoNum type="arabicPeriod"/>
            </a:pPr>
            <a:r>
              <a:rPr lang="en" sz="1900" b="1"/>
              <a:t>fluoxetine</a:t>
            </a:r>
            <a:endParaRPr sz="1900" b="1"/>
          </a:p>
          <a:p>
            <a:pPr marL="914400" lvl="0" indent="-349250" algn="l" rtl="0">
              <a:spcBef>
                <a:spcPts val="0"/>
              </a:spcBef>
              <a:spcAft>
                <a:spcPts val="0"/>
              </a:spcAft>
              <a:buSzPts val="1900"/>
              <a:buAutoNum type="arabicPeriod"/>
            </a:pPr>
            <a:r>
              <a:rPr lang="en" sz="1900" b="1"/>
              <a:t>sertraline</a:t>
            </a:r>
            <a:endParaRPr sz="1900" b="1"/>
          </a:p>
          <a:p>
            <a:pPr marL="914400" lvl="0" indent="-349250" algn="l" rtl="0">
              <a:spcBef>
                <a:spcPts val="0"/>
              </a:spcBef>
              <a:spcAft>
                <a:spcPts val="0"/>
              </a:spcAft>
              <a:buSzPts val="1900"/>
              <a:buAutoNum type="arabicPeriod"/>
            </a:pPr>
            <a:r>
              <a:rPr lang="en" sz="1900" b="1"/>
              <a:t>paroxetine</a:t>
            </a:r>
            <a:endParaRPr sz="1900" b="1"/>
          </a:p>
          <a:p>
            <a:pPr marL="914400" lvl="0" indent="-349250" algn="l" rtl="0">
              <a:spcBef>
                <a:spcPts val="0"/>
              </a:spcBef>
              <a:spcAft>
                <a:spcPts val="0"/>
              </a:spcAft>
              <a:buSzPts val="1900"/>
              <a:buAutoNum type="arabicPeriod"/>
            </a:pPr>
            <a:r>
              <a:rPr lang="en" sz="1900" b="1"/>
              <a:t>fluvoxamine</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SNRIs</a:t>
            </a:r>
            <a:endParaRPr sz="1900" b="1"/>
          </a:p>
          <a:p>
            <a:pPr marL="914400" lvl="0" indent="-349250" algn="l" rtl="0">
              <a:spcBef>
                <a:spcPts val="0"/>
              </a:spcBef>
              <a:spcAft>
                <a:spcPts val="0"/>
              </a:spcAft>
              <a:buSzPts val="1900"/>
              <a:buAutoNum type="arabicPeriod"/>
            </a:pPr>
            <a:r>
              <a:rPr lang="en" sz="1900" b="1"/>
              <a:t>venlafaxine</a:t>
            </a:r>
            <a:endParaRPr sz="1900" b="1"/>
          </a:p>
          <a:p>
            <a:pPr marL="914400" lvl="0" indent="-349250" algn="l" rtl="0">
              <a:spcBef>
                <a:spcPts val="0"/>
              </a:spcBef>
              <a:spcAft>
                <a:spcPts val="0"/>
              </a:spcAft>
              <a:buSzPts val="1900"/>
              <a:buAutoNum type="arabicPeriod"/>
            </a:pPr>
            <a:r>
              <a:rPr lang="en" sz="1900" b="1"/>
              <a:t>desvenlafaxine</a:t>
            </a:r>
            <a:endParaRPr sz="1900" b="1"/>
          </a:p>
          <a:p>
            <a:pPr marL="914400" lvl="0" indent="-349250" algn="l" rtl="0">
              <a:spcBef>
                <a:spcPts val="0"/>
              </a:spcBef>
              <a:spcAft>
                <a:spcPts val="0"/>
              </a:spcAft>
              <a:buSzPts val="1900"/>
              <a:buAutoNum type="arabicPeriod"/>
            </a:pPr>
            <a:r>
              <a:rPr lang="en" sz="1900" b="1"/>
              <a:t>duloxetine</a:t>
            </a:r>
            <a:endParaRPr sz="1900" b="1"/>
          </a:p>
          <a:p>
            <a:pPr marL="914400" lvl="0" indent="-349250" algn="l" rtl="0">
              <a:spcBef>
                <a:spcPts val="0"/>
              </a:spcBef>
              <a:spcAft>
                <a:spcPts val="0"/>
              </a:spcAft>
              <a:buSzPts val="1900"/>
              <a:buAutoNum type="arabicPeriod"/>
            </a:pPr>
            <a:r>
              <a:rPr lang="en" sz="1900" b="1"/>
              <a:t>levomilnacipran</a:t>
            </a:r>
            <a:endParaRPr sz="1900" b="1"/>
          </a:p>
        </p:txBody>
      </p:sp>
      <p:sp>
        <p:nvSpPr>
          <p:cNvPr id="18991" name="Google Shape;18991;p685"/>
          <p:cNvSpPr txBox="1"/>
          <p:nvPr/>
        </p:nvSpPr>
        <p:spPr>
          <a:xfrm>
            <a:off x="4748725" y="462000"/>
            <a:ext cx="3300000" cy="310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NDRI</a:t>
            </a:r>
            <a:endParaRPr sz="1900" b="1"/>
          </a:p>
          <a:p>
            <a:pPr marL="914400" lvl="0" indent="-349250" algn="l" rtl="0">
              <a:spcBef>
                <a:spcPts val="0"/>
              </a:spcBef>
              <a:spcAft>
                <a:spcPts val="0"/>
              </a:spcAft>
              <a:buSzPts val="1900"/>
              <a:buAutoNum type="arabicPeriod"/>
            </a:pPr>
            <a:r>
              <a:rPr lang="en" sz="1900" b="1"/>
              <a:t>bupropion</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TCAs</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MAOIs</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Atypical antidepressants</a:t>
            </a:r>
            <a:endParaRPr sz="1900" b="1"/>
          </a:p>
          <a:p>
            <a:pPr marL="914400" lvl="0" indent="-349250" algn="l" rtl="0">
              <a:spcBef>
                <a:spcPts val="0"/>
              </a:spcBef>
              <a:spcAft>
                <a:spcPts val="0"/>
              </a:spcAft>
              <a:buSzPts val="1900"/>
              <a:buAutoNum type="arabicPeriod"/>
            </a:pPr>
            <a:r>
              <a:rPr lang="en" sz="1900" b="1"/>
              <a:t>mirtazapine</a:t>
            </a:r>
            <a:endParaRPr sz="1900" b="1"/>
          </a:p>
          <a:p>
            <a:pPr marL="914400" lvl="0" indent="-349250" algn="l" rtl="0">
              <a:spcBef>
                <a:spcPts val="0"/>
              </a:spcBef>
              <a:spcAft>
                <a:spcPts val="0"/>
              </a:spcAft>
              <a:buSzPts val="1900"/>
              <a:buAutoNum type="arabicPeriod"/>
            </a:pPr>
            <a:endParaRPr sz="1900" b="1"/>
          </a:p>
        </p:txBody>
      </p:sp>
      <p:pic>
        <p:nvPicPr>
          <p:cNvPr id="18992" name="Google Shape;18992;p685" descr="Resultado de imagen para tricycle png"/>
          <p:cNvPicPr preferRelativeResize="0"/>
          <p:nvPr/>
        </p:nvPicPr>
        <p:blipFill rotWithShape="1">
          <a:blip r:embed="rId3">
            <a:alphaModFix/>
          </a:blip>
          <a:srcRect/>
          <a:stretch/>
        </p:blipFill>
        <p:spPr>
          <a:xfrm>
            <a:off x="5573675" y="1257475"/>
            <a:ext cx="569175" cy="569200"/>
          </a:xfrm>
          <a:prstGeom prst="rect">
            <a:avLst/>
          </a:prstGeom>
          <a:noFill/>
          <a:ln>
            <a:noFill/>
          </a:ln>
        </p:spPr>
      </p:pic>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Shape 18996"/>
        <p:cNvGrpSpPr/>
        <p:nvPr/>
      </p:nvGrpSpPr>
      <p:grpSpPr>
        <a:xfrm>
          <a:off x="0" y="0"/>
          <a:ext cx="0" cy="0"/>
          <a:chOff x="0" y="0"/>
          <a:chExt cx="0" cy="0"/>
        </a:xfrm>
      </p:grpSpPr>
      <p:sp>
        <p:nvSpPr>
          <p:cNvPr id="18997" name="Google Shape;18997;p686"/>
          <p:cNvSpPr txBox="1"/>
          <p:nvPr/>
        </p:nvSpPr>
        <p:spPr>
          <a:xfrm>
            <a:off x="700600" y="462000"/>
            <a:ext cx="3300000" cy="398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SSRIs</a:t>
            </a:r>
            <a:endParaRPr sz="1900" b="1"/>
          </a:p>
          <a:p>
            <a:pPr marL="914400" lvl="0" indent="-349250" algn="l" rtl="0">
              <a:spcBef>
                <a:spcPts val="0"/>
              </a:spcBef>
              <a:spcAft>
                <a:spcPts val="0"/>
              </a:spcAft>
              <a:buSzPts val="1900"/>
              <a:buAutoNum type="arabicPeriod"/>
            </a:pPr>
            <a:r>
              <a:rPr lang="en" sz="1900" b="1"/>
              <a:t>escitalopram</a:t>
            </a:r>
            <a:endParaRPr sz="1900" b="1"/>
          </a:p>
          <a:p>
            <a:pPr marL="914400" lvl="0" indent="-349250" algn="l" rtl="0">
              <a:spcBef>
                <a:spcPts val="0"/>
              </a:spcBef>
              <a:spcAft>
                <a:spcPts val="0"/>
              </a:spcAft>
              <a:buSzPts val="1900"/>
              <a:buAutoNum type="arabicPeriod"/>
            </a:pPr>
            <a:r>
              <a:rPr lang="en" sz="1900" b="1"/>
              <a:t>citalopram</a:t>
            </a:r>
            <a:endParaRPr sz="1900" b="1"/>
          </a:p>
          <a:p>
            <a:pPr marL="914400" lvl="0" indent="-349250" algn="l" rtl="0">
              <a:spcBef>
                <a:spcPts val="0"/>
              </a:spcBef>
              <a:spcAft>
                <a:spcPts val="0"/>
              </a:spcAft>
              <a:buSzPts val="1900"/>
              <a:buAutoNum type="arabicPeriod"/>
            </a:pPr>
            <a:r>
              <a:rPr lang="en" sz="1900" b="1"/>
              <a:t>fluoxetine</a:t>
            </a:r>
            <a:endParaRPr sz="1900" b="1"/>
          </a:p>
          <a:p>
            <a:pPr marL="914400" lvl="0" indent="-349250" algn="l" rtl="0">
              <a:spcBef>
                <a:spcPts val="0"/>
              </a:spcBef>
              <a:spcAft>
                <a:spcPts val="0"/>
              </a:spcAft>
              <a:buSzPts val="1900"/>
              <a:buAutoNum type="arabicPeriod"/>
            </a:pPr>
            <a:r>
              <a:rPr lang="en" sz="1900" b="1"/>
              <a:t>sertraline</a:t>
            </a:r>
            <a:endParaRPr sz="1900" b="1"/>
          </a:p>
          <a:p>
            <a:pPr marL="914400" lvl="0" indent="-349250" algn="l" rtl="0">
              <a:spcBef>
                <a:spcPts val="0"/>
              </a:spcBef>
              <a:spcAft>
                <a:spcPts val="0"/>
              </a:spcAft>
              <a:buSzPts val="1900"/>
              <a:buAutoNum type="arabicPeriod"/>
            </a:pPr>
            <a:r>
              <a:rPr lang="en" sz="1900" b="1"/>
              <a:t>paroxetine</a:t>
            </a:r>
            <a:endParaRPr sz="1900" b="1"/>
          </a:p>
          <a:p>
            <a:pPr marL="914400" lvl="0" indent="-349250" algn="l" rtl="0">
              <a:spcBef>
                <a:spcPts val="0"/>
              </a:spcBef>
              <a:spcAft>
                <a:spcPts val="0"/>
              </a:spcAft>
              <a:buSzPts val="1900"/>
              <a:buAutoNum type="arabicPeriod"/>
            </a:pPr>
            <a:r>
              <a:rPr lang="en" sz="1900" b="1"/>
              <a:t>fluvoxamine</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SNRIs</a:t>
            </a:r>
            <a:endParaRPr sz="1900" b="1"/>
          </a:p>
          <a:p>
            <a:pPr marL="914400" lvl="0" indent="-349250" algn="l" rtl="0">
              <a:spcBef>
                <a:spcPts val="0"/>
              </a:spcBef>
              <a:spcAft>
                <a:spcPts val="0"/>
              </a:spcAft>
              <a:buSzPts val="1900"/>
              <a:buAutoNum type="arabicPeriod"/>
            </a:pPr>
            <a:r>
              <a:rPr lang="en" sz="1900" b="1"/>
              <a:t>venlafaxine</a:t>
            </a:r>
            <a:endParaRPr sz="1900" b="1"/>
          </a:p>
          <a:p>
            <a:pPr marL="914400" lvl="0" indent="-349250" algn="l" rtl="0">
              <a:spcBef>
                <a:spcPts val="0"/>
              </a:spcBef>
              <a:spcAft>
                <a:spcPts val="0"/>
              </a:spcAft>
              <a:buSzPts val="1900"/>
              <a:buAutoNum type="arabicPeriod"/>
            </a:pPr>
            <a:r>
              <a:rPr lang="en" sz="1900" b="1"/>
              <a:t>desvenlafaxine</a:t>
            </a:r>
            <a:endParaRPr sz="1900" b="1"/>
          </a:p>
          <a:p>
            <a:pPr marL="914400" lvl="0" indent="-349250" algn="l" rtl="0">
              <a:spcBef>
                <a:spcPts val="0"/>
              </a:spcBef>
              <a:spcAft>
                <a:spcPts val="0"/>
              </a:spcAft>
              <a:buSzPts val="1900"/>
              <a:buAutoNum type="arabicPeriod"/>
            </a:pPr>
            <a:r>
              <a:rPr lang="en" sz="1900" b="1"/>
              <a:t>duloxetine</a:t>
            </a:r>
            <a:endParaRPr sz="1900" b="1"/>
          </a:p>
          <a:p>
            <a:pPr marL="914400" lvl="0" indent="-349250" algn="l" rtl="0">
              <a:spcBef>
                <a:spcPts val="0"/>
              </a:spcBef>
              <a:spcAft>
                <a:spcPts val="0"/>
              </a:spcAft>
              <a:buSzPts val="1900"/>
              <a:buAutoNum type="arabicPeriod"/>
            </a:pPr>
            <a:r>
              <a:rPr lang="en" sz="1900" b="1"/>
              <a:t>levomilnacipran</a:t>
            </a:r>
            <a:endParaRPr sz="1900" b="1"/>
          </a:p>
        </p:txBody>
      </p:sp>
      <p:sp>
        <p:nvSpPr>
          <p:cNvPr id="18998" name="Google Shape;18998;p686"/>
          <p:cNvSpPr txBox="1"/>
          <p:nvPr/>
        </p:nvSpPr>
        <p:spPr>
          <a:xfrm>
            <a:off x="4748725" y="462000"/>
            <a:ext cx="3300000" cy="310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NDRI</a:t>
            </a:r>
            <a:endParaRPr sz="1900" b="1"/>
          </a:p>
          <a:p>
            <a:pPr marL="914400" lvl="0" indent="-349250" algn="l" rtl="0">
              <a:spcBef>
                <a:spcPts val="0"/>
              </a:spcBef>
              <a:spcAft>
                <a:spcPts val="0"/>
              </a:spcAft>
              <a:buSzPts val="1900"/>
              <a:buAutoNum type="arabicPeriod"/>
            </a:pPr>
            <a:r>
              <a:rPr lang="en" sz="1900" b="1"/>
              <a:t>bupropion</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TCAs</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MAOIs</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Atypical antidepressants</a:t>
            </a:r>
            <a:endParaRPr sz="1900" b="1"/>
          </a:p>
          <a:p>
            <a:pPr marL="914400" lvl="0" indent="-349250" algn="l" rtl="0">
              <a:spcBef>
                <a:spcPts val="0"/>
              </a:spcBef>
              <a:spcAft>
                <a:spcPts val="0"/>
              </a:spcAft>
              <a:buSzPts val="1900"/>
              <a:buAutoNum type="arabicPeriod"/>
            </a:pPr>
            <a:r>
              <a:rPr lang="en" sz="1900" b="1"/>
              <a:t>mirtazapine</a:t>
            </a:r>
            <a:endParaRPr sz="1900" b="1"/>
          </a:p>
          <a:p>
            <a:pPr marL="914400" lvl="0" indent="-349250" algn="l" rtl="0">
              <a:spcBef>
                <a:spcPts val="0"/>
              </a:spcBef>
              <a:spcAft>
                <a:spcPts val="0"/>
              </a:spcAft>
              <a:buSzPts val="1900"/>
              <a:buAutoNum type="arabicPeriod"/>
            </a:pPr>
            <a:r>
              <a:rPr lang="en" sz="1900" b="1"/>
              <a:t>trazodone</a:t>
            </a:r>
            <a:endParaRPr sz="1900" b="1"/>
          </a:p>
        </p:txBody>
      </p:sp>
      <p:pic>
        <p:nvPicPr>
          <p:cNvPr id="18999" name="Google Shape;18999;p686" descr="Resultado de imagen para tricycle png"/>
          <p:cNvPicPr preferRelativeResize="0"/>
          <p:nvPr/>
        </p:nvPicPr>
        <p:blipFill rotWithShape="1">
          <a:blip r:embed="rId3">
            <a:alphaModFix/>
          </a:blip>
          <a:srcRect/>
          <a:stretch/>
        </p:blipFill>
        <p:spPr>
          <a:xfrm>
            <a:off x="5573675" y="1257475"/>
            <a:ext cx="569175" cy="569200"/>
          </a:xfrm>
          <a:prstGeom prst="rect">
            <a:avLst/>
          </a:prstGeom>
          <a:noFill/>
          <a:ln>
            <a:noFill/>
          </a:ln>
        </p:spPr>
      </p:pic>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Shape 19003"/>
        <p:cNvGrpSpPr/>
        <p:nvPr/>
      </p:nvGrpSpPr>
      <p:grpSpPr>
        <a:xfrm>
          <a:off x="0" y="0"/>
          <a:ext cx="0" cy="0"/>
          <a:chOff x="0" y="0"/>
          <a:chExt cx="0" cy="0"/>
        </a:xfrm>
      </p:grpSpPr>
      <p:sp>
        <p:nvSpPr>
          <p:cNvPr id="19004" name="Google Shape;19004;p687"/>
          <p:cNvSpPr txBox="1"/>
          <p:nvPr/>
        </p:nvSpPr>
        <p:spPr>
          <a:xfrm>
            <a:off x="7543795" y="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#24</a:t>
            </a:r>
            <a:endParaRPr sz="1600"/>
          </a:p>
          <a:p>
            <a:pPr marL="0" marR="0" lvl="0" indent="0" algn="l" rtl="0">
              <a:lnSpc>
                <a:spcPct val="100000"/>
              </a:lnSpc>
              <a:spcBef>
                <a:spcPts val="0"/>
              </a:spcBef>
              <a:spcAft>
                <a:spcPts val="0"/>
              </a:spcAft>
              <a:buClr>
                <a:schemeClr val="dk1"/>
              </a:buClr>
              <a:buSzPts val="1100"/>
              <a:buFont typeface="Arial"/>
              <a:buNone/>
            </a:pPr>
            <a:r>
              <a:rPr lang="en" sz="1600"/>
              <a:t>1981</a:t>
            </a:r>
            <a:endParaRPr sz="1600"/>
          </a:p>
          <a:p>
            <a:pPr marL="0" marR="0" lvl="0" indent="0" algn="l" rtl="0">
              <a:lnSpc>
                <a:spcPct val="100000"/>
              </a:lnSpc>
              <a:spcBef>
                <a:spcPts val="0"/>
              </a:spcBef>
              <a:spcAft>
                <a:spcPts val="0"/>
              </a:spcAft>
              <a:buClr>
                <a:schemeClr val="dk1"/>
              </a:buClr>
              <a:buSzPts val="1100"/>
              <a:buFont typeface="Arial"/>
              <a:buNone/>
            </a:pPr>
            <a:r>
              <a:rPr lang="en" sz="1600"/>
              <a:t>$3–$18</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sp>
        <p:nvSpPr>
          <p:cNvPr id="19005" name="Google Shape;19005;p687"/>
          <p:cNvSpPr txBox="1"/>
          <p:nvPr/>
        </p:nvSpPr>
        <p:spPr>
          <a:xfrm>
            <a:off x="8222998" y="3675697"/>
            <a:ext cx="21741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r>
              <a:rPr lang="en" sz="1600" u="sng">
                <a:solidFill>
                  <a:schemeClr val="dk1"/>
                </a:solidFill>
              </a:rPr>
              <a:t>50</a:t>
            </a:r>
            <a:endParaRPr sz="22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100</a:t>
            </a:r>
            <a:endParaRPr sz="22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150</a:t>
            </a:r>
            <a:endParaRPr sz="22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300</a:t>
            </a:r>
            <a:endParaRPr sz="2200">
              <a:solidFill>
                <a:schemeClr val="dk1"/>
              </a:solidFill>
            </a:endParaRPr>
          </a:p>
          <a:p>
            <a:pPr marL="0" lvl="0" indent="0" algn="l" rtl="0">
              <a:spcBef>
                <a:spcPts val="0"/>
              </a:spcBef>
              <a:spcAft>
                <a:spcPts val="0"/>
              </a:spcAft>
              <a:buClr>
                <a:schemeClr val="dk1"/>
              </a:buClr>
              <a:buSzPts val="600"/>
              <a:buFont typeface="Arial"/>
              <a:buNone/>
            </a:pPr>
            <a:r>
              <a:rPr lang="en">
                <a:solidFill>
                  <a:schemeClr val="dk1"/>
                </a:solidFill>
              </a:rPr>
              <a:t>mg</a:t>
            </a:r>
            <a:endParaRPr sz="2400"/>
          </a:p>
        </p:txBody>
      </p:sp>
      <p:cxnSp>
        <p:nvCxnSpPr>
          <p:cNvPr id="19006" name="Google Shape;19006;p687"/>
          <p:cNvCxnSpPr/>
          <p:nvPr/>
        </p:nvCxnSpPr>
        <p:spPr>
          <a:xfrm>
            <a:off x="7153888" y="4750"/>
            <a:ext cx="0" cy="5141100"/>
          </a:xfrm>
          <a:prstGeom prst="straightConnector1">
            <a:avLst/>
          </a:prstGeom>
          <a:noFill/>
          <a:ln w="9525" cap="flat" cmpd="sng">
            <a:solidFill>
              <a:schemeClr val="dk2"/>
            </a:solidFill>
            <a:prstDash val="solid"/>
            <a:round/>
            <a:headEnd type="none" w="med" len="med"/>
            <a:tailEnd type="none" w="med" len="med"/>
          </a:ln>
        </p:spPr>
      </p:cxnSp>
      <p:sp>
        <p:nvSpPr>
          <p:cNvPr id="19007" name="Google Shape;19007;p687"/>
          <p:cNvSpPr txBox="1"/>
          <p:nvPr/>
        </p:nvSpPr>
        <p:spPr>
          <a:xfrm>
            <a:off x="19050" y="-38275"/>
            <a:ext cx="3381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Traz</a:t>
            </a:r>
            <a:r>
              <a:rPr lang="en" sz="1800" u="sng">
                <a:solidFill>
                  <a:schemeClr val="dk1"/>
                </a:solidFill>
              </a:rPr>
              <a:t>o</a:t>
            </a:r>
            <a:r>
              <a:rPr lang="en" sz="1800">
                <a:solidFill>
                  <a:schemeClr val="dk1"/>
                </a:solidFill>
              </a:rPr>
              <a:t>done (DESYREL)</a:t>
            </a:r>
            <a:endParaRPr sz="1800">
              <a:solidFill>
                <a:schemeClr val="dk1"/>
              </a:solidFill>
            </a:endParaRPr>
          </a:p>
          <a:p>
            <a:pPr marL="0" lvl="0" indent="0" algn="l" rtl="0">
              <a:lnSpc>
                <a:spcPct val="115000"/>
              </a:lnSpc>
              <a:spcBef>
                <a:spcPts val="0"/>
              </a:spcBef>
              <a:spcAft>
                <a:spcPts val="0"/>
              </a:spcAft>
              <a:buClr>
                <a:schemeClr val="dk1"/>
              </a:buClr>
              <a:buSzPts val="900"/>
              <a:buFont typeface="Arial"/>
              <a:buNone/>
            </a:pPr>
            <a:r>
              <a:rPr lang="en" sz="1300">
                <a:solidFill>
                  <a:schemeClr val="dk1"/>
                </a:solidFill>
              </a:rPr>
              <a:t>TRA zo dohn / DES zi rel               </a:t>
            </a:r>
            <a:endParaRPr sz="13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1600">
                <a:solidFill>
                  <a:schemeClr val="dk1"/>
                </a:solidFill>
              </a:rPr>
              <a:t>“Trays o’ bone / Dizzy reel” </a:t>
            </a:r>
            <a:endParaRPr sz="2200"/>
          </a:p>
        </p:txBody>
      </p:sp>
      <p:sp>
        <p:nvSpPr>
          <p:cNvPr id="19008" name="Google Shape;19008;p687"/>
          <p:cNvSpPr txBox="1"/>
          <p:nvPr/>
        </p:nvSpPr>
        <p:spPr>
          <a:xfrm>
            <a:off x="28575" y="952325"/>
            <a:ext cx="33081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a:solidFill>
                  <a:schemeClr val="dk1"/>
                </a:solidFill>
              </a:rPr>
              <a:t>❖ Antidepressant/sleep medication</a:t>
            </a:r>
            <a:endParaRPr sz="2000">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a:t>
            </a:r>
            <a:r>
              <a:rPr lang="en">
                <a:solidFill>
                  <a:schemeClr val="dk1"/>
                </a:solidFill>
                <a:highlight>
                  <a:srgbClr val="FFFF00"/>
                </a:highlight>
              </a:rPr>
              <a:t>Serotonin antagonist</a:t>
            </a:r>
            <a:r>
              <a:rPr lang="en">
                <a:solidFill>
                  <a:schemeClr val="dk1"/>
                </a:solidFill>
              </a:rPr>
              <a:t> and</a:t>
            </a:r>
            <a:endParaRPr sz="2000">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reuptake inhibitor (SARI)</a:t>
            </a:r>
            <a:endParaRPr sz="2000">
              <a:solidFill>
                <a:schemeClr val="dk1"/>
              </a:solidFill>
            </a:endParaRPr>
          </a:p>
          <a:p>
            <a:pPr marL="0" lvl="0" indent="0" algn="l" rtl="0">
              <a:spcBef>
                <a:spcPts val="0"/>
              </a:spcBef>
              <a:spcAft>
                <a:spcPts val="0"/>
              </a:spcAft>
              <a:buClr>
                <a:schemeClr val="dk1"/>
              </a:buClr>
              <a:buFont typeface="Arial"/>
              <a:buNone/>
            </a:pPr>
            <a:r>
              <a:rPr lang="en" sz="1300">
                <a:solidFill>
                  <a:schemeClr val="dk1"/>
                </a:solidFill>
              </a:rPr>
              <a:t>        – 5-HT</a:t>
            </a:r>
            <a:r>
              <a:rPr lang="en" sz="1300" baseline="-25000">
                <a:solidFill>
                  <a:schemeClr val="dk1"/>
                </a:solidFill>
              </a:rPr>
              <a:t>2</a:t>
            </a:r>
            <a:r>
              <a:rPr lang="en" sz="1300">
                <a:solidFill>
                  <a:schemeClr val="dk1"/>
                </a:solidFill>
              </a:rPr>
              <a:t> antagonist</a:t>
            </a:r>
            <a:endParaRPr sz="1300">
              <a:solidFill>
                <a:schemeClr val="dk1"/>
              </a:solidFill>
            </a:endParaRPr>
          </a:p>
          <a:p>
            <a:pPr marL="0" lvl="0" indent="0" algn="l" rtl="0">
              <a:spcBef>
                <a:spcPts val="0"/>
              </a:spcBef>
              <a:spcAft>
                <a:spcPts val="0"/>
              </a:spcAft>
              <a:buClr>
                <a:schemeClr val="dk1"/>
              </a:buClr>
              <a:buFont typeface="Arial"/>
              <a:buNone/>
            </a:pPr>
            <a:r>
              <a:rPr lang="en" sz="1300">
                <a:solidFill>
                  <a:schemeClr val="dk1"/>
                </a:solidFill>
              </a:rPr>
              <a:t>        – 5-HT</a:t>
            </a:r>
            <a:r>
              <a:rPr lang="en" sz="1300" baseline="-25000">
                <a:solidFill>
                  <a:schemeClr val="dk1"/>
                </a:solidFill>
              </a:rPr>
              <a:t>1A </a:t>
            </a:r>
            <a:r>
              <a:rPr lang="en" sz="1300">
                <a:solidFill>
                  <a:schemeClr val="dk1"/>
                </a:solidFill>
              </a:rPr>
              <a:t>agonist</a:t>
            </a:r>
            <a:endParaRPr sz="1300">
              <a:solidFill>
                <a:schemeClr val="dk1"/>
              </a:solidFill>
            </a:endParaRPr>
          </a:p>
          <a:p>
            <a:pPr marL="0" lvl="0" indent="0" algn="l" rtl="0">
              <a:lnSpc>
                <a:spcPct val="115000"/>
              </a:lnSpc>
              <a:spcBef>
                <a:spcPts val="0"/>
              </a:spcBef>
              <a:spcAft>
                <a:spcPts val="0"/>
              </a:spcAft>
              <a:buClr>
                <a:schemeClr val="dk1"/>
              </a:buClr>
              <a:buSzPts val="1000"/>
              <a:buFont typeface="Arial"/>
              <a:buNone/>
            </a:pPr>
            <a:endParaRPr sz="1600">
              <a:solidFill>
                <a:schemeClr val="dk1"/>
              </a:solidFill>
            </a:endParaRPr>
          </a:p>
          <a:p>
            <a:pPr marL="0" marR="0" lvl="0" indent="0" algn="l" rtl="0">
              <a:lnSpc>
                <a:spcPct val="100000"/>
              </a:lnSpc>
              <a:spcBef>
                <a:spcPts val="0"/>
              </a:spcBef>
              <a:spcAft>
                <a:spcPts val="0"/>
              </a:spcAft>
              <a:buNone/>
            </a:pPr>
            <a:endParaRPr sz="2000"/>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pic>
        <p:nvPicPr>
          <p:cNvPr id="19009" name="Google Shape;19009;p687" descr="Trazodone.svg"/>
          <p:cNvPicPr preferRelativeResize="0"/>
          <p:nvPr/>
        </p:nvPicPr>
        <p:blipFill rotWithShape="1">
          <a:blip r:embed="rId3">
            <a:alphaModFix/>
          </a:blip>
          <a:srcRect/>
          <a:stretch/>
        </p:blipFill>
        <p:spPr>
          <a:xfrm>
            <a:off x="7295100" y="1276737"/>
            <a:ext cx="1763700" cy="938675"/>
          </a:xfrm>
          <a:prstGeom prst="rect">
            <a:avLst/>
          </a:prstGeom>
          <a:noFill/>
          <a:ln>
            <a:noFill/>
          </a:ln>
        </p:spPr>
      </p:pic>
      <p:pic>
        <p:nvPicPr>
          <p:cNvPr id="19010" name="Google Shape;19010;p687" descr="clipped result image"/>
          <p:cNvPicPr preferRelativeResize="0"/>
          <p:nvPr/>
        </p:nvPicPr>
        <p:blipFill rotWithShape="1">
          <a:blip r:embed="rId4">
            <a:alphaModFix/>
          </a:blip>
          <a:srcRect/>
          <a:stretch/>
        </p:blipFill>
        <p:spPr>
          <a:xfrm>
            <a:off x="7568588" y="4005769"/>
            <a:ext cx="509100" cy="509100"/>
          </a:xfrm>
          <a:prstGeom prst="rect">
            <a:avLst/>
          </a:prstGeom>
          <a:noFill/>
          <a:ln>
            <a:noFill/>
          </a:ln>
          <a:effectLst>
            <a:outerShdw blurRad="14288" dist="9525" dir="2700000" algn="tl" rotWithShape="0">
              <a:srgbClr val="000000">
                <a:alpha val="31000"/>
              </a:srgbClr>
            </a:outerShdw>
          </a:effectLst>
        </p:spPr>
      </p:pic>
      <p:pic>
        <p:nvPicPr>
          <p:cNvPr id="19011" name="Google Shape;19011;p687"/>
          <p:cNvPicPr preferRelativeResize="0"/>
          <p:nvPr/>
        </p:nvPicPr>
        <p:blipFill rotWithShape="1">
          <a:blip r:embed="rId5">
            <a:alphaModFix/>
          </a:blip>
          <a:srcRect/>
          <a:stretch/>
        </p:blipFill>
        <p:spPr>
          <a:xfrm>
            <a:off x="1695039" y="2963043"/>
            <a:ext cx="4120229" cy="2315569"/>
          </a:xfrm>
          <a:prstGeom prst="rect">
            <a:avLst/>
          </a:prstGeom>
          <a:noFill/>
          <a:ln>
            <a:noFill/>
          </a:ln>
        </p:spPr>
      </p:pic>
      <p:pic>
        <p:nvPicPr>
          <p:cNvPr id="19012" name="Google Shape;19012;p687"/>
          <p:cNvPicPr preferRelativeResize="0"/>
          <p:nvPr/>
        </p:nvPicPr>
        <p:blipFill rotWithShape="1">
          <a:blip r:embed="rId6">
            <a:alphaModFix/>
          </a:blip>
          <a:srcRect/>
          <a:stretch/>
        </p:blipFill>
        <p:spPr>
          <a:xfrm>
            <a:off x="3804768" y="2633560"/>
            <a:ext cx="862158" cy="784273"/>
          </a:xfrm>
          <a:prstGeom prst="rect">
            <a:avLst/>
          </a:prstGeom>
          <a:noFill/>
          <a:ln>
            <a:noFill/>
          </a:ln>
        </p:spPr>
      </p:pic>
      <p:pic>
        <p:nvPicPr>
          <p:cNvPr id="19013" name="Google Shape;19013;p687"/>
          <p:cNvPicPr preferRelativeResize="0"/>
          <p:nvPr/>
        </p:nvPicPr>
        <p:blipFill rotWithShape="1">
          <a:blip r:embed="rId7">
            <a:alphaModFix/>
          </a:blip>
          <a:srcRect/>
          <a:stretch/>
        </p:blipFill>
        <p:spPr>
          <a:xfrm>
            <a:off x="3780125" y="2430473"/>
            <a:ext cx="824053" cy="409103"/>
          </a:xfrm>
          <a:prstGeom prst="rect">
            <a:avLst/>
          </a:prstGeom>
          <a:noFill/>
          <a:ln>
            <a:noFill/>
          </a:ln>
        </p:spPr>
      </p:pic>
      <p:pic>
        <p:nvPicPr>
          <p:cNvPr id="19014" name="Google Shape;19014;p687" descr="A picture containing object, clock&#10;&#10;Description automatically generated"/>
          <p:cNvPicPr preferRelativeResize="0"/>
          <p:nvPr/>
        </p:nvPicPr>
        <p:blipFill rotWithShape="1">
          <a:blip r:embed="rId8">
            <a:alphaModFix/>
          </a:blip>
          <a:srcRect/>
          <a:stretch/>
        </p:blipFill>
        <p:spPr>
          <a:xfrm>
            <a:off x="4359551" y="4116215"/>
            <a:ext cx="450617" cy="414603"/>
          </a:xfrm>
          <a:prstGeom prst="rect">
            <a:avLst/>
          </a:prstGeom>
          <a:noFill/>
          <a:ln>
            <a:noFill/>
          </a:ln>
        </p:spPr>
      </p:pic>
      <p:pic>
        <p:nvPicPr>
          <p:cNvPr id="19015" name="Google Shape;19015;p687" descr="A picture containing object, clock&#10;&#10;Description automatically generated"/>
          <p:cNvPicPr preferRelativeResize="0"/>
          <p:nvPr/>
        </p:nvPicPr>
        <p:blipFill rotWithShape="1">
          <a:blip r:embed="rId8">
            <a:alphaModFix/>
          </a:blip>
          <a:srcRect/>
          <a:stretch/>
        </p:blipFill>
        <p:spPr>
          <a:xfrm>
            <a:off x="3829930" y="3588185"/>
            <a:ext cx="450617" cy="414603"/>
          </a:xfrm>
          <a:prstGeom prst="rect">
            <a:avLst/>
          </a:prstGeom>
          <a:noFill/>
          <a:ln>
            <a:noFill/>
          </a:ln>
        </p:spPr>
      </p:pic>
      <p:cxnSp>
        <p:nvCxnSpPr>
          <p:cNvPr id="19016" name="Google Shape;19016;p687"/>
          <p:cNvCxnSpPr/>
          <p:nvPr/>
        </p:nvCxnSpPr>
        <p:spPr>
          <a:xfrm rot="10800000">
            <a:off x="4402259" y="4738820"/>
            <a:ext cx="850800" cy="0"/>
          </a:xfrm>
          <a:prstGeom prst="straightConnector1">
            <a:avLst/>
          </a:prstGeom>
          <a:noFill/>
          <a:ln w="9525" cap="flat" cmpd="sng">
            <a:solidFill>
              <a:srgbClr val="595959"/>
            </a:solidFill>
            <a:prstDash val="solid"/>
            <a:round/>
            <a:headEnd type="none" w="sm" len="sm"/>
            <a:tailEnd type="triangle" w="med" len="med"/>
          </a:ln>
        </p:spPr>
      </p:cxnSp>
      <p:cxnSp>
        <p:nvCxnSpPr>
          <p:cNvPr id="19017" name="Google Shape;19017;p687"/>
          <p:cNvCxnSpPr/>
          <p:nvPr/>
        </p:nvCxnSpPr>
        <p:spPr>
          <a:xfrm>
            <a:off x="1769698" y="4738820"/>
            <a:ext cx="930900" cy="0"/>
          </a:xfrm>
          <a:prstGeom prst="straightConnector1">
            <a:avLst/>
          </a:prstGeom>
          <a:noFill/>
          <a:ln w="9525" cap="flat" cmpd="sng">
            <a:solidFill>
              <a:srgbClr val="595959"/>
            </a:solidFill>
            <a:prstDash val="solid"/>
            <a:round/>
            <a:headEnd type="none" w="sm" len="sm"/>
            <a:tailEnd type="triangle" w="med" len="med"/>
          </a:ln>
        </p:spPr>
      </p:cxnSp>
      <p:sp>
        <p:nvSpPr>
          <p:cNvPr id="19018" name="Google Shape;19018;p687"/>
          <p:cNvSpPr txBox="1"/>
          <p:nvPr/>
        </p:nvSpPr>
        <p:spPr>
          <a:xfrm>
            <a:off x="964329" y="4120674"/>
            <a:ext cx="1203900" cy="3942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000000"/>
              </a:buClr>
              <a:buSzPts val="800"/>
              <a:buFont typeface="Arial"/>
              <a:buNone/>
            </a:pPr>
            <a:r>
              <a:rPr lang="en">
                <a:solidFill>
                  <a:srgbClr val="000000"/>
                </a:solidFill>
              </a:rPr>
              <a:t>Risk of prolonged </a:t>
            </a:r>
            <a:endParaRPr>
              <a:solidFill>
                <a:srgbClr val="000000"/>
              </a:solidFill>
            </a:endParaRPr>
          </a:p>
          <a:p>
            <a:pPr marL="0" lvl="0" indent="0" algn="l" rtl="0">
              <a:lnSpc>
                <a:spcPct val="90000"/>
              </a:lnSpc>
              <a:spcBef>
                <a:spcPts val="0"/>
              </a:spcBef>
              <a:spcAft>
                <a:spcPts val="0"/>
              </a:spcAft>
              <a:buClr>
                <a:srgbClr val="000000"/>
              </a:buClr>
              <a:buSzPts val="800"/>
              <a:buFont typeface="Arial"/>
              <a:buNone/>
            </a:pPr>
            <a:r>
              <a:rPr lang="en">
                <a:solidFill>
                  <a:srgbClr val="000000"/>
                </a:solidFill>
              </a:rPr>
              <a:t>“</a:t>
            </a:r>
            <a:r>
              <a:rPr lang="en" u="sng">
                <a:solidFill>
                  <a:srgbClr val="000000"/>
                </a:solidFill>
              </a:rPr>
              <a:t>bone</a:t>
            </a:r>
            <a:r>
              <a:rPr lang="en">
                <a:solidFill>
                  <a:srgbClr val="000000"/>
                </a:solidFill>
              </a:rPr>
              <a:t>r”</a:t>
            </a:r>
            <a:r>
              <a:rPr lang="en" sz="850">
                <a:solidFill>
                  <a:srgbClr val="000000"/>
                </a:solidFill>
              </a:rPr>
              <a:t>                              </a:t>
            </a:r>
            <a:endParaRPr sz="850">
              <a:solidFill>
                <a:srgbClr val="000000"/>
              </a:solidFill>
            </a:endParaRPr>
          </a:p>
          <a:p>
            <a:pPr marL="0" marR="0" lvl="0" indent="0" algn="l" rtl="0">
              <a:lnSpc>
                <a:spcPct val="100000"/>
              </a:lnSpc>
              <a:spcBef>
                <a:spcPts val="0"/>
              </a:spcBef>
              <a:spcAft>
                <a:spcPts val="0"/>
              </a:spcAft>
              <a:buClr>
                <a:srgbClr val="000000"/>
              </a:buClr>
              <a:buSzPts val="800"/>
              <a:buFont typeface="Arial"/>
              <a:buNone/>
            </a:pPr>
            <a:endParaRPr sz="850"/>
          </a:p>
        </p:txBody>
      </p:sp>
      <p:sp>
        <p:nvSpPr>
          <p:cNvPr id="19019" name="Google Shape;19019;p687"/>
          <p:cNvSpPr txBox="1"/>
          <p:nvPr/>
        </p:nvSpPr>
        <p:spPr>
          <a:xfrm>
            <a:off x="5307248" y="4356699"/>
            <a:ext cx="1331400" cy="3942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000000"/>
              </a:buClr>
              <a:buSzPts val="800"/>
              <a:buFont typeface="Arial"/>
              <a:buNone/>
            </a:pPr>
            <a:r>
              <a:rPr lang="en">
                <a:solidFill>
                  <a:srgbClr val="000000"/>
                </a:solidFill>
              </a:rPr>
              <a:t>Mouth “dry as</a:t>
            </a:r>
            <a:endParaRPr>
              <a:solidFill>
                <a:srgbClr val="000000"/>
              </a:solidFill>
            </a:endParaRPr>
          </a:p>
          <a:p>
            <a:pPr marL="0" lvl="0" indent="0" algn="l" rtl="0">
              <a:lnSpc>
                <a:spcPct val="90000"/>
              </a:lnSpc>
              <a:spcBef>
                <a:spcPts val="0"/>
              </a:spcBef>
              <a:spcAft>
                <a:spcPts val="0"/>
              </a:spcAft>
              <a:buClr>
                <a:srgbClr val="000000"/>
              </a:buClr>
              <a:buSzPts val="800"/>
              <a:buFont typeface="Arial"/>
              <a:buNone/>
            </a:pPr>
            <a:r>
              <a:rPr lang="en">
                <a:solidFill>
                  <a:srgbClr val="000000"/>
                </a:solidFill>
              </a:rPr>
              <a:t>a </a:t>
            </a:r>
            <a:r>
              <a:rPr lang="en" u="sng">
                <a:solidFill>
                  <a:srgbClr val="000000"/>
                </a:solidFill>
              </a:rPr>
              <a:t>bone</a:t>
            </a:r>
            <a:r>
              <a:rPr lang="en">
                <a:solidFill>
                  <a:srgbClr val="000000"/>
                </a:solidFill>
              </a:rPr>
              <a:t>”    </a:t>
            </a:r>
            <a:r>
              <a:rPr lang="en" sz="850">
                <a:solidFill>
                  <a:srgbClr val="000000"/>
                </a:solidFill>
              </a:rPr>
              <a:t>                           </a:t>
            </a:r>
            <a:endParaRPr sz="850">
              <a:solidFill>
                <a:srgbClr val="000000"/>
              </a:solidFill>
            </a:endParaRPr>
          </a:p>
          <a:p>
            <a:pPr marL="0" marR="0" lvl="0" indent="0" algn="l" rtl="0">
              <a:lnSpc>
                <a:spcPct val="100000"/>
              </a:lnSpc>
              <a:spcBef>
                <a:spcPts val="0"/>
              </a:spcBef>
              <a:spcAft>
                <a:spcPts val="0"/>
              </a:spcAft>
              <a:buClr>
                <a:srgbClr val="000000"/>
              </a:buClr>
              <a:buSzPts val="800"/>
              <a:buFont typeface="Arial"/>
              <a:buNone/>
            </a:pPr>
            <a:endParaRPr sz="850">
              <a:solidFill>
                <a:srgbClr val="000000"/>
              </a:solidFill>
            </a:endParaRPr>
          </a:p>
        </p:txBody>
      </p:sp>
      <p:sp>
        <p:nvSpPr>
          <p:cNvPr id="19020" name="Google Shape;19020;p687"/>
          <p:cNvSpPr txBox="1"/>
          <p:nvPr/>
        </p:nvSpPr>
        <p:spPr>
          <a:xfrm>
            <a:off x="3984092" y="2355863"/>
            <a:ext cx="551700" cy="69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800" b="0" i="0" u="none" strike="noStrike" cap="none">
                <a:solidFill>
                  <a:srgbClr val="000000"/>
                </a:solidFill>
                <a:latin typeface="Times New Roman"/>
                <a:ea typeface="Times New Roman"/>
                <a:cs typeface="Times New Roman"/>
                <a:sym typeface="Times New Roman"/>
              </a:rPr>
              <a:t>*</a:t>
            </a:r>
            <a:endParaRPr sz="2800" b="0" i="0" u="none" strike="noStrike" cap="none">
              <a:solidFill>
                <a:srgbClr val="000000"/>
              </a:solidFill>
              <a:latin typeface="Times New Roman"/>
              <a:ea typeface="Times New Roman"/>
              <a:cs typeface="Times New Roman"/>
              <a:sym typeface="Times New Roman"/>
            </a:endParaRPr>
          </a:p>
        </p:txBody>
      </p:sp>
      <p:pic>
        <p:nvPicPr>
          <p:cNvPr id="19021" name="Google Shape;19021;p687" descr="clipped result image"/>
          <p:cNvPicPr preferRelativeResize="0"/>
          <p:nvPr/>
        </p:nvPicPr>
        <p:blipFill>
          <a:blip r:embed="rId9">
            <a:alphaModFix/>
          </a:blip>
          <a:stretch>
            <a:fillRect/>
          </a:stretch>
        </p:blipFill>
        <p:spPr>
          <a:xfrm rot="1233348">
            <a:off x="5303961" y="1291648"/>
            <a:ext cx="1593531" cy="963812"/>
          </a:xfrm>
          <a:prstGeom prst="rect">
            <a:avLst/>
          </a:prstGeom>
          <a:noFill/>
          <a:ln>
            <a:noFill/>
          </a:ln>
        </p:spPr>
      </p:pic>
      <p:pic>
        <p:nvPicPr>
          <p:cNvPr id="19022" name="Google Shape;19022;p687" descr="A picture containing object, clock&#10;&#10;Description automatically generated"/>
          <p:cNvPicPr preferRelativeResize="0"/>
          <p:nvPr/>
        </p:nvPicPr>
        <p:blipFill rotWithShape="1">
          <a:blip r:embed="rId8">
            <a:alphaModFix/>
          </a:blip>
          <a:srcRect/>
          <a:stretch/>
        </p:blipFill>
        <p:spPr>
          <a:xfrm>
            <a:off x="3227947" y="531301"/>
            <a:ext cx="1550991" cy="1483447"/>
          </a:xfrm>
          <a:prstGeom prst="rect">
            <a:avLst/>
          </a:prstGeom>
          <a:noFill/>
          <a:ln>
            <a:noFill/>
          </a:ln>
        </p:spPr>
      </p:pic>
      <p:pic>
        <p:nvPicPr>
          <p:cNvPr id="19023" name="Google Shape;19023;p687" descr="A picture containing object, clock&#10;&#10;Description automatically generated"/>
          <p:cNvPicPr preferRelativeResize="0"/>
          <p:nvPr/>
        </p:nvPicPr>
        <p:blipFill rotWithShape="1">
          <a:blip r:embed="rId8">
            <a:alphaModFix/>
          </a:blip>
          <a:srcRect/>
          <a:stretch/>
        </p:blipFill>
        <p:spPr>
          <a:xfrm>
            <a:off x="4353271" y="521405"/>
            <a:ext cx="1550991" cy="1483447"/>
          </a:xfrm>
          <a:prstGeom prst="rect">
            <a:avLst/>
          </a:prstGeom>
          <a:noFill/>
          <a:ln>
            <a:noFill/>
          </a:ln>
        </p:spPr>
      </p:pic>
      <p:sp>
        <p:nvSpPr>
          <p:cNvPr id="19024" name="Google Shape;19024;p687"/>
          <p:cNvSpPr txBox="1"/>
          <p:nvPr/>
        </p:nvSpPr>
        <p:spPr>
          <a:xfrm>
            <a:off x="5855709" y="413400"/>
            <a:ext cx="1202400" cy="3513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800"/>
              <a:buFont typeface="Arial"/>
              <a:buNone/>
            </a:pPr>
            <a:r>
              <a:rPr lang="en" i="1">
                <a:solidFill>
                  <a:srgbClr val="000000"/>
                </a:solidFill>
              </a:rPr>
              <a:t>“Trays of bone” make you sleepy</a:t>
            </a:r>
            <a:endParaRPr i="1"/>
          </a:p>
        </p:txBody>
      </p:sp>
      <p:pic>
        <p:nvPicPr>
          <p:cNvPr id="19025" name="Google Shape;19025;p687" descr="clipped result image"/>
          <p:cNvPicPr preferRelativeResize="0"/>
          <p:nvPr/>
        </p:nvPicPr>
        <p:blipFill>
          <a:blip r:embed="rId10">
            <a:alphaModFix/>
          </a:blip>
          <a:stretch>
            <a:fillRect/>
          </a:stretch>
        </p:blipFill>
        <p:spPr>
          <a:xfrm rot="876843">
            <a:off x="7736170" y="2759014"/>
            <a:ext cx="784886" cy="504567"/>
          </a:xfrm>
          <a:prstGeom prst="rect">
            <a:avLst/>
          </a:prstGeom>
          <a:noFill/>
          <a:ln>
            <a:noFill/>
          </a:ln>
        </p:spPr>
      </p:pic>
      <p:sp>
        <p:nvSpPr>
          <p:cNvPr id="19026" name="Google Shape;19026;p687"/>
          <p:cNvSpPr txBox="1"/>
          <p:nvPr/>
        </p:nvSpPr>
        <p:spPr>
          <a:xfrm>
            <a:off x="7807001" y="2808835"/>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1600"/>
              <a:t>SARI</a:t>
            </a:r>
            <a:endParaRPr sz="1600"/>
          </a:p>
        </p:txBody>
      </p:sp>
      <p:sp>
        <p:nvSpPr>
          <p:cNvPr id="19027" name="Google Shape;19027;p687"/>
          <p:cNvSpPr/>
          <p:nvPr/>
        </p:nvSpPr>
        <p:spPr>
          <a:xfrm>
            <a:off x="5045200" y="2839575"/>
            <a:ext cx="1392900" cy="578100"/>
          </a:xfrm>
          <a:prstGeom prst="wedgeRectCallout">
            <a:avLst>
              <a:gd name="adj1" fmla="val -80989"/>
              <a:gd name="adj2" fmla="val 92403"/>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28" name="Google Shape;19028;p687"/>
          <p:cNvSpPr txBox="1"/>
          <p:nvPr/>
        </p:nvSpPr>
        <p:spPr>
          <a:xfrm>
            <a:off x="5107406" y="2868175"/>
            <a:ext cx="1464000" cy="3942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000000"/>
              </a:buClr>
              <a:buSzPts val="800"/>
              <a:buFont typeface="Arial"/>
              <a:buNone/>
            </a:pPr>
            <a:r>
              <a:rPr lang="en"/>
              <a:t>SARI (sorry),</a:t>
            </a:r>
            <a:endParaRPr/>
          </a:p>
          <a:p>
            <a:pPr marL="0" lvl="0" indent="0" algn="l" rtl="0">
              <a:lnSpc>
                <a:spcPct val="90000"/>
              </a:lnSpc>
              <a:spcBef>
                <a:spcPts val="0"/>
              </a:spcBef>
              <a:spcAft>
                <a:spcPts val="0"/>
              </a:spcAft>
              <a:buClr>
                <a:srgbClr val="000000"/>
              </a:buClr>
              <a:buSzPts val="800"/>
              <a:buFont typeface="Arial"/>
              <a:buNone/>
            </a:pPr>
            <a:r>
              <a:rPr lang="en"/>
              <a:t> I fell asleep.</a:t>
            </a:r>
            <a:endParaRPr sz="850">
              <a:solidFill>
                <a:srgbClr val="000000"/>
              </a:solidFill>
            </a:endParaRPr>
          </a:p>
        </p:txBody>
      </p:sp>
      <p:pic>
        <p:nvPicPr>
          <p:cNvPr id="19029" name="Google Shape;19029;p687"/>
          <p:cNvPicPr preferRelativeResize="0"/>
          <p:nvPr/>
        </p:nvPicPr>
        <p:blipFill rotWithShape="1">
          <a:blip r:embed="rId7">
            <a:alphaModFix/>
          </a:blip>
          <a:srcRect/>
          <a:stretch/>
        </p:blipFill>
        <p:spPr>
          <a:xfrm>
            <a:off x="3598663" y="2247012"/>
            <a:ext cx="1322550" cy="656584"/>
          </a:xfrm>
          <a:prstGeom prst="rect">
            <a:avLst/>
          </a:prstGeom>
          <a:noFill/>
          <a:ln>
            <a:noFill/>
          </a:ln>
        </p:spPr>
      </p:pic>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Shape 19033"/>
        <p:cNvGrpSpPr/>
        <p:nvPr/>
      </p:nvGrpSpPr>
      <p:grpSpPr>
        <a:xfrm>
          <a:off x="0" y="0"/>
          <a:ext cx="0" cy="0"/>
          <a:chOff x="0" y="0"/>
          <a:chExt cx="0" cy="0"/>
        </a:xfrm>
      </p:grpSpPr>
      <p:pic>
        <p:nvPicPr>
          <p:cNvPr id="19034" name="Google Shape;19034;p688"/>
          <p:cNvPicPr preferRelativeResize="0"/>
          <p:nvPr/>
        </p:nvPicPr>
        <p:blipFill>
          <a:blip r:embed="rId3">
            <a:alphaModFix/>
          </a:blip>
          <a:stretch>
            <a:fillRect/>
          </a:stretch>
        </p:blipFill>
        <p:spPr>
          <a:xfrm>
            <a:off x="281200" y="181025"/>
            <a:ext cx="8477490" cy="4838699"/>
          </a:xfrm>
          <a:prstGeom prst="rect">
            <a:avLst/>
          </a:prstGeom>
          <a:noFill/>
          <a:ln>
            <a:noFill/>
          </a:ln>
        </p:spPr>
      </p:pic>
      <p:sp>
        <p:nvSpPr>
          <p:cNvPr id="19035" name="Google Shape;19035;p688"/>
          <p:cNvSpPr txBox="1"/>
          <p:nvPr/>
        </p:nvSpPr>
        <p:spPr>
          <a:xfrm>
            <a:off x="5620200" y="42205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trazodone</a:t>
            </a:r>
            <a:endParaRPr sz="1200"/>
          </a:p>
          <a:p>
            <a:pPr marL="0" lvl="0" indent="0" algn="l" rtl="0">
              <a:spcBef>
                <a:spcPts val="0"/>
              </a:spcBef>
              <a:spcAft>
                <a:spcPts val="0"/>
              </a:spcAft>
              <a:buNone/>
            </a:pPr>
            <a:r>
              <a:rPr lang="en" sz="1200"/>
              <a:t>nefazodone</a:t>
            </a:r>
            <a:endParaRPr sz="1200"/>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Shape 19039"/>
        <p:cNvGrpSpPr/>
        <p:nvPr/>
      </p:nvGrpSpPr>
      <p:grpSpPr>
        <a:xfrm>
          <a:off x="0" y="0"/>
          <a:ext cx="0" cy="0"/>
          <a:chOff x="0" y="0"/>
          <a:chExt cx="0" cy="0"/>
        </a:xfrm>
      </p:grpSpPr>
      <p:pic>
        <p:nvPicPr>
          <p:cNvPr id="19040" name="Google Shape;19040;p689"/>
          <p:cNvPicPr preferRelativeResize="0"/>
          <p:nvPr/>
        </p:nvPicPr>
        <p:blipFill>
          <a:blip r:embed="rId3">
            <a:alphaModFix/>
          </a:blip>
          <a:stretch>
            <a:fillRect/>
          </a:stretch>
        </p:blipFill>
        <p:spPr>
          <a:xfrm>
            <a:off x="281200" y="181025"/>
            <a:ext cx="8477490" cy="4838699"/>
          </a:xfrm>
          <a:prstGeom prst="rect">
            <a:avLst/>
          </a:prstGeom>
          <a:noFill/>
          <a:ln>
            <a:noFill/>
          </a:ln>
        </p:spPr>
      </p:pic>
      <p:sp>
        <p:nvSpPr>
          <p:cNvPr id="19041" name="Google Shape;19041;p689"/>
          <p:cNvSpPr txBox="1"/>
          <p:nvPr/>
        </p:nvSpPr>
        <p:spPr>
          <a:xfrm>
            <a:off x="5620200" y="42205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trazodone</a:t>
            </a:r>
            <a:endParaRPr sz="1200"/>
          </a:p>
          <a:p>
            <a:pPr marL="0" lvl="0" indent="0" algn="l" rtl="0">
              <a:spcBef>
                <a:spcPts val="0"/>
              </a:spcBef>
              <a:spcAft>
                <a:spcPts val="0"/>
              </a:spcAft>
              <a:buNone/>
            </a:pPr>
            <a:r>
              <a:rPr lang="en" sz="1200"/>
              <a:t>nefazodone</a:t>
            </a:r>
            <a:endParaRPr sz="1200"/>
          </a:p>
        </p:txBody>
      </p:sp>
      <p:sp>
        <p:nvSpPr>
          <p:cNvPr id="19042" name="Google Shape;19042;p689"/>
          <p:cNvSpPr/>
          <p:nvPr/>
        </p:nvSpPr>
        <p:spPr>
          <a:xfrm rot="10790605">
            <a:off x="281173" y="1019199"/>
            <a:ext cx="1097704" cy="9336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Shape 19046"/>
        <p:cNvGrpSpPr/>
        <p:nvPr/>
      </p:nvGrpSpPr>
      <p:grpSpPr>
        <a:xfrm>
          <a:off x="0" y="0"/>
          <a:ext cx="0" cy="0"/>
          <a:chOff x="0" y="0"/>
          <a:chExt cx="0" cy="0"/>
        </a:xfrm>
      </p:grpSpPr>
      <p:pic>
        <p:nvPicPr>
          <p:cNvPr id="19047" name="Google Shape;19047;p690"/>
          <p:cNvPicPr preferRelativeResize="0"/>
          <p:nvPr/>
        </p:nvPicPr>
        <p:blipFill>
          <a:blip r:embed="rId3">
            <a:alphaModFix/>
          </a:blip>
          <a:stretch>
            <a:fillRect/>
          </a:stretch>
        </p:blipFill>
        <p:spPr>
          <a:xfrm>
            <a:off x="281200" y="181025"/>
            <a:ext cx="8477490" cy="4838699"/>
          </a:xfrm>
          <a:prstGeom prst="rect">
            <a:avLst/>
          </a:prstGeom>
          <a:noFill/>
          <a:ln>
            <a:noFill/>
          </a:ln>
        </p:spPr>
      </p:pic>
      <p:sp>
        <p:nvSpPr>
          <p:cNvPr id="19048" name="Google Shape;19048;p690"/>
          <p:cNvSpPr txBox="1"/>
          <p:nvPr/>
        </p:nvSpPr>
        <p:spPr>
          <a:xfrm>
            <a:off x="5620200" y="42205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trazodone</a:t>
            </a:r>
            <a:endParaRPr sz="1200"/>
          </a:p>
          <a:p>
            <a:pPr marL="0" lvl="0" indent="0" algn="l" rtl="0">
              <a:spcBef>
                <a:spcPts val="0"/>
              </a:spcBef>
              <a:spcAft>
                <a:spcPts val="0"/>
              </a:spcAft>
              <a:buNone/>
            </a:pPr>
            <a:r>
              <a:rPr lang="en" sz="1200"/>
              <a:t>nefazodone</a:t>
            </a:r>
            <a:endParaRPr sz="1200"/>
          </a:p>
        </p:txBody>
      </p:sp>
      <p:sp>
        <p:nvSpPr>
          <p:cNvPr id="19049" name="Google Shape;19049;p690"/>
          <p:cNvSpPr/>
          <p:nvPr/>
        </p:nvSpPr>
        <p:spPr>
          <a:xfrm rot="10790605">
            <a:off x="4761973" y="906150"/>
            <a:ext cx="1097704" cy="12720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4" name="Google Shape;1064;p79"/>
          <p:cNvSpPr txBox="1"/>
          <p:nvPr/>
        </p:nvSpPr>
        <p:spPr>
          <a:xfrm>
            <a:off x="193175" y="93025"/>
            <a:ext cx="8346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The Five Targets of Psychotropic Drugs</a:t>
            </a:r>
            <a:endParaRPr sz="1600" b="1"/>
          </a:p>
        </p:txBody>
      </p:sp>
      <p:pic>
        <p:nvPicPr>
          <p:cNvPr id="1065" name="Google Shape;1065;p79"/>
          <p:cNvPicPr preferRelativeResize="0"/>
          <p:nvPr/>
        </p:nvPicPr>
        <p:blipFill rotWithShape="1">
          <a:blip r:embed="rId3">
            <a:alphaModFix/>
          </a:blip>
          <a:srcRect b="45622"/>
          <a:stretch/>
        </p:blipFill>
        <p:spPr>
          <a:xfrm>
            <a:off x="331300" y="2413200"/>
            <a:ext cx="2771750" cy="615600"/>
          </a:xfrm>
          <a:prstGeom prst="rect">
            <a:avLst/>
          </a:prstGeom>
          <a:noFill/>
          <a:ln>
            <a:noFill/>
          </a:ln>
        </p:spPr>
      </p:pic>
      <p:pic>
        <p:nvPicPr>
          <p:cNvPr id="1066" name="Google Shape;1066;p79"/>
          <p:cNvPicPr preferRelativeResize="0"/>
          <p:nvPr/>
        </p:nvPicPr>
        <p:blipFill rotWithShape="1">
          <a:blip r:embed="rId4">
            <a:alphaModFix/>
          </a:blip>
          <a:srcRect b="30113"/>
          <a:stretch/>
        </p:blipFill>
        <p:spPr>
          <a:xfrm>
            <a:off x="394700" y="711200"/>
            <a:ext cx="2421405" cy="1286650"/>
          </a:xfrm>
          <a:prstGeom prst="rect">
            <a:avLst/>
          </a:prstGeom>
          <a:noFill/>
          <a:ln>
            <a:noFill/>
          </a:ln>
        </p:spPr>
      </p:pic>
      <p:pic>
        <p:nvPicPr>
          <p:cNvPr id="1067" name="Google Shape;1067;p79"/>
          <p:cNvPicPr preferRelativeResize="0"/>
          <p:nvPr/>
        </p:nvPicPr>
        <p:blipFill>
          <a:blip r:embed="rId5">
            <a:alphaModFix/>
          </a:blip>
          <a:stretch>
            <a:fillRect/>
          </a:stretch>
        </p:blipFill>
        <p:spPr>
          <a:xfrm>
            <a:off x="6297516" y="2558204"/>
            <a:ext cx="815500" cy="885475"/>
          </a:xfrm>
          <a:prstGeom prst="rect">
            <a:avLst/>
          </a:prstGeom>
          <a:noFill/>
          <a:ln>
            <a:noFill/>
          </a:ln>
        </p:spPr>
      </p:pic>
      <p:pic>
        <p:nvPicPr>
          <p:cNvPr id="1068" name="Google Shape;1068;p79"/>
          <p:cNvPicPr preferRelativeResize="0"/>
          <p:nvPr/>
        </p:nvPicPr>
        <p:blipFill>
          <a:blip r:embed="rId6">
            <a:alphaModFix/>
          </a:blip>
          <a:stretch>
            <a:fillRect/>
          </a:stretch>
        </p:blipFill>
        <p:spPr>
          <a:xfrm>
            <a:off x="505981" y="3472880"/>
            <a:ext cx="950937" cy="1262512"/>
          </a:xfrm>
          <a:prstGeom prst="rect">
            <a:avLst/>
          </a:prstGeom>
          <a:noFill/>
          <a:ln>
            <a:noFill/>
          </a:ln>
        </p:spPr>
      </p:pic>
      <p:pic>
        <p:nvPicPr>
          <p:cNvPr id="1069" name="Google Shape;1069;p79"/>
          <p:cNvPicPr preferRelativeResize="0"/>
          <p:nvPr/>
        </p:nvPicPr>
        <p:blipFill>
          <a:blip r:embed="rId7">
            <a:alphaModFix/>
          </a:blip>
          <a:stretch>
            <a:fillRect/>
          </a:stretch>
        </p:blipFill>
        <p:spPr>
          <a:xfrm>
            <a:off x="6201166" y="912191"/>
            <a:ext cx="880400" cy="980725"/>
          </a:xfrm>
          <a:prstGeom prst="rect">
            <a:avLst/>
          </a:prstGeom>
          <a:noFill/>
          <a:ln>
            <a:noFill/>
          </a:ln>
        </p:spPr>
      </p:pic>
      <p:sp>
        <p:nvSpPr>
          <p:cNvPr id="1070" name="Google Shape;1070;p79"/>
          <p:cNvSpPr txBox="1"/>
          <p:nvPr/>
        </p:nvSpPr>
        <p:spPr>
          <a:xfrm>
            <a:off x="3157650" y="2342050"/>
            <a:ext cx="16776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Transporter</a:t>
            </a:r>
            <a:endParaRPr b="1"/>
          </a:p>
          <a:p>
            <a:pPr marL="0" lvl="0" indent="0" algn="ctr" rtl="0">
              <a:spcBef>
                <a:spcPts val="0"/>
              </a:spcBef>
              <a:spcAft>
                <a:spcPts val="0"/>
              </a:spcAft>
              <a:buNone/>
            </a:pPr>
            <a:endParaRPr/>
          </a:p>
        </p:txBody>
      </p:sp>
      <p:sp>
        <p:nvSpPr>
          <p:cNvPr id="1071" name="Google Shape;1071;p79"/>
          <p:cNvSpPr txBox="1"/>
          <p:nvPr/>
        </p:nvSpPr>
        <p:spPr>
          <a:xfrm>
            <a:off x="3018475" y="846213"/>
            <a:ext cx="17184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G-protein linked receptor</a:t>
            </a:r>
            <a:endParaRPr b="1"/>
          </a:p>
          <a:p>
            <a:pPr marL="0" lvl="0" indent="0" algn="ctr" rtl="0">
              <a:spcBef>
                <a:spcPts val="0"/>
              </a:spcBef>
              <a:spcAft>
                <a:spcPts val="0"/>
              </a:spcAft>
              <a:buNone/>
            </a:pPr>
            <a:endParaRPr/>
          </a:p>
        </p:txBody>
      </p:sp>
      <p:sp>
        <p:nvSpPr>
          <p:cNvPr id="1072" name="Google Shape;1072;p79"/>
          <p:cNvSpPr txBox="1"/>
          <p:nvPr/>
        </p:nvSpPr>
        <p:spPr>
          <a:xfrm>
            <a:off x="7026250" y="2753813"/>
            <a:ext cx="16203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Enzyme</a:t>
            </a:r>
            <a:endParaRPr b="1"/>
          </a:p>
          <a:p>
            <a:pPr marL="0" lvl="0" indent="0" algn="ctr" rtl="0">
              <a:spcBef>
                <a:spcPts val="0"/>
              </a:spcBef>
              <a:spcAft>
                <a:spcPts val="0"/>
              </a:spcAft>
              <a:buNone/>
            </a:pPr>
            <a:endParaRPr/>
          </a:p>
        </p:txBody>
      </p:sp>
      <p:sp>
        <p:nvSpPr>
          <p:cNvPr id="1073" name="Google Shape;1073;p79"/>
          <p:cNvSpPr txBox="1"/>
          <p:nvPr/>
        </p:nvSpPr>
        <p:spPr>
          <a:xfrm>
            <a:off x="1562850" y="3622475"/>
            <a:ext cx="15948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Ligand-gated ion channel</a:t>
            </a:r>
            <a:endParaRPr b="1"/>
          </a:p>
          <a:p>
            <a:pPr marL="0" lvl="0" indent="0" algn="ctr" rtl="0">
              <a:spcBef>
                <a:spcPts val="0"/>
              </a:spcBef>
              <a:spcAft>
                <a:spcPts val="0"/>
              </a:spcAft>
              <a:buNone/>
            </a:pPr>
            <a:endParaRPr/>
          </a:p>
        </p:txBody>
      </p:sp>
      <p:sp>
        <p:nvSpPr>
          <p:cNvPr id="1074" name="Google Shape;1074;p79"/>
          <p:cNvSpPr txBox="1"/>
          <p:nvPr/>
        </p:nvSpPr>
        <p:spPr>
          <a:xfrm>
            <a:off x="6953875" y="951150"/>
            <a:ext cx="18546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Voltage-gated ion channel</a:t>
            </a:r>
            <a:endParaRPr b="1"/>
          </a:p>
          <a:p>
            <a:pPr marL="0" lvl="0" indent="0" algn="ctr" rtl="0">
              <a:spcBef>
                <a:spcPts val="0"/>
              </a:spcBef>
              <a:spcAft>
                <a:spcPts val="0"/>
              </a:spcAft>
              <a:buNone/>
            </a:pPr>
            <a:endParaRPr/>
          </a:p>
        </p:txBody>
      </p:sp>
      <p:sp>
        <p:nvSpPr>
          <p:cNvPr id="1075" name="Google Shape;1075;p79"/>
          <p:cNvSpPr txBox="1"/>
          <p:nvPr/>
        </p:nvSpPr>
        <p:spPr>
          <a:xfrm>
            <a:off x="3157650" y="2585275"/>
            <a:ext cx="420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00"/>
                </a:solidFill>
              </a:rPr>
              <a:t>(reuptake inhibitors)</a:t>
            </a:r>
            <a:endParaRPr>
              <a:solidFill>
                <a:srgbClr val="FF0000"/>
              </a:solidFill>
            </a:endParaRPr>
          </a:p>
        </p:txBody>
      </p:sp>
      <p:sp>
        <p:nvSpPr>
          <p:cNvPr id="1076" name="Google Shape;1076;p79"/>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Shape 19053"/>
        <p:cNvGrpSpPr/>
        <p:nvPr/>
      </p:nvGrpSpPr>
      <p:grpSpPr>
        <a:xfrm>
          <a:off x="0" y="0"/>
          <a:ext cx="0" cy="0"/>
          <a:chOff x="0" y="0"/>
          <a:chExt cx="0" cy="0"/>
        </a:xfrm>
      </p:grpSpPr>
      <p:pic>
        <p:nvPicPr>
          <p:cNvPr id="19054" name="Google Shape;19054;p691"/>
          <p:cNvPicPr preferRelativeResize="0"/>
          <p:nvPr/>
        </p:nvPicPr>
        <p:blipFill>
          <a:blip r:embed="rId3">
            <a:alphaModFix/>
          </a:blip>
          <a:stretch>
            <a:fillRect/>
          </a:stretch>
        </p:blipFill>
        <p:spPr>
          <a:xfrm>
            <a:off x="281200" y="181025"/>
            <a:ext cx="8477490" cy="4838699"/>
          </a:xfrm>
          <a:prstGeom prst="rect">
            <a:avLst/>
          </a:prstGeom>
          <a:noFill/>
          <a:ln>
            <a:noFill/>
          </a:ln>
        </p:spPr>
      </p:pic>
      <p:sp>
        <p:nvSpPr>
          <p:cNvPr id="19055" name="Google Shape;19055;p691"/>
          <p:cNvSpPr txBox="1"/>
          <p:nvPr/>
        </p:nvSpPr>
        <p:spPr>
          <a:xfrm>
            <a:off x="5620200" y="459704"/>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highlight>
                  <a:srgbClr val="FFFF00"/>
                </a:highlight>
              </a:rPr>
              <a:t>trazodone</a:t>
            </a:r>
            <a:endParaRPr sz="1200">
              <a:highlight>
                <a:srgbClr val="FFFF00"/>
              </a:highlight>
            </a:endParaRPr>
          </a:p>
          <a:p>
            <a:pPr marL="0" lvl="0" indent="0" algn="l" rtl="0">
              <a:spcBef>
                <a:spcPts val="0"/>
              </a:spcBef>
              <a:spcAft>
                <a:spcPts val="0"/>
              </a:spcAft>
              <a:buNone/>
            </a:pPr>
            <a:r>
              <a:rPr lang="en" sz="1200"/>
              <a:t>nefazodone</a:t>
            </a:r>
            <a:endParaRPr sz="1200"/>
          </a:p>
        </p:txBody>
      </p:sp>
      <p:sp>
        <p:nvSpPr>
          <p:cNvPr id="19056" name="Google Shape;19056;p691"/>
          <p:cNvSpPr/>
          <p:nvPr/>
        </p:nvSpPr>
        <p:spPr>
          <a:xfrm rot="10790605">
            <a:off x="4761973" y="906150"/>
            <a:ext cx="1097704" cy="12720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Shape 19060"/>
        <p:cNvGrpSpPr/>
        <p:nvPr/>
      </p:nvGrpSpPr>
      <p:grpSpPr>
        <a:xfrm>
          <a:off x="0" y="0"/>
          <a:ext cx="0" cy="0"/>
          <a:chOff x="0" y="0"/>
          <a:chExt cx="0" cy="0"/>
        </a:xfrm>
      </p:grpSpPr>
      <p:pic>
        <p:nvPicPr>
          <p:cNvPr id="19061" name="Google Shape;19061;p692"/>
          <p:cNvPicPr preferRelativeResize="0"/>
          <p:nvPr/>
        </p:nvPicPr>
        <p:blipFill>
          <a:blip r:embed="rId3">
            <a:alphaModFix/>
          </a:blip>
          <a:stretch>
            <a:fillRect/>
          </a:stretch>
        </p:blipFill>
        <p:spPr>
          <a:xfrm>
            <a:off x="281200" y="181025"/>
            <a:ext cx="8477490" cy="4838699"/>
          </a:xfrm>
          <a:prstGeom prst="rect">
            <a:avLst/>
          </a:prstGeom>
          <a:noFill/>
          <a:ln>
            <a:noFill/>
          </a:ln>
        </p:spPr>
      </p:pic>
      <p:sp>
        <p:nvSpPr>
          <p:cNvPr id="19062" name="Google Shape;19062;p692"/>
          <p:cNvSpPr txBox="1"/>
          <p:nvPr/>
        </p:nvSpPr>
        <p:spPr>
          <a:xfrm>
            <a:off x="5620200" y="42205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trazodone</a:t>
            </a:r>
            <a:endParaRPr sz="1200"/>
          </a:p>
          <a:p>
            <a:pPr marL="0" lvl="0" indent="0" algn="l" rtl="0">
              <a:spcBef>
                <a:spcPts val="0"/>
              </a:spcBef>
              <a:spcAft>
                <a:spcPts val="0"/>
              </a:spcAft>
              <a:buNone/>
            </a:pPr>
            <a:r>
              <a:rPr lang="en" sz="1200"/>
              <a:t>nefazodone</a:t>
            </a:r>
            <a:endParaRPr sz="1200"/>
          </a:p>
        </p:txBody>
      </p:sp>
      <p:sp>
        <p:nvSpPr>
          <p:cNvPr id="19063" name="Google Shape;19063;p692"/>
          <p:cNvSpPr/>
          <p:nvPr/>
        </p:nvSpPr>
        <p:spPr>
          <a:xfrm rot="10790367">
            <a:off x="1601272" y="4121050"/>
            <a:ext cx="1713007" cy="9336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Shape 19067"/>
        <p:cNvGrpSpPr/>
        <p:nvPr/>
      </p:nvGrpSpPr>
      <p:grpSpPr>
        <a:xfrm>
          <a:off x="0" y="0"/>
          <a:ext cx="0" cy="0"/>
          <a:chOff x="0" y="0"/>
          <a:chExt cx="0" cy="0"/>
        </a:xfrm>
      </p:grpSpPr>
      <p:pic>
        <p:nvPicPr>
          <p:cNvPr id="19068" name="Google Shape;19068;p693"/>
          <p:cNvPicPr preferRelativeResize="0"/>
          <p:nvPr/>
        </p:nvPicPr>
        <p:blipFill>
          <a:blip r:embed="rId3">
            <a:alphaModFix/>
          </a:blip>
          <a:stretch>
            <a:fillRect/>
          </a:stretch>
        </p:blipFill>
        <p:spPr>
          <a:xfrm>
            <a:off x="281200" y="181025"/>
            <a:ext cx="8477490" cy="4838699"/>
          </a:xfrm>
          <a:prstGeom prst="rect">
            <a:avLst/>
          </a:prstGeom>
          <a:noFill/>
          <a:ln>
            <a:noFill/>
          </a:ln>
        </p:spPr>
      </p:pic>
      <p:sp>
        <p:nvSpPr>
          <p:cNvPr id="19069" name="Google Shape;19069;p693"/>
          <p:cNvSpPr txBox="1"/>
          <p:nvPr/>
        </p:nvSpPr>
        <p:spPr>
          <a:xfrm>
            <a:off x="5620200" y="42205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trazodone</a:t>
            </a:r>
            <a:endParaRPr sz="1200"/>
          </a:p>
          <a:p>
            <a:pPr marL="0" lvl="0" indent="0" algn="l" rtl="0">
              <a:spcBef>
                <a:spcPts val="0"/>
              </a:spcBef>
              <a:spcAft>
                <a:spcPts val="0"/>
              </a:spcAft>
              <a:buNone/>
            </a:pPr>
            <a:r>
              <a:rPr lang="en" sz="1200"/>
              <a:t>nefazodone</a:t>
            </a:r>
            <a:endParaRPr sz="1200"/>
          </a:p>
        </p:txBody>
      </p:sp>
      <p:sp>
        <p:nvSpPr>
          <p:cNvPr id="19070" name="Google Shape;19070;p693"/>
          <p:cNvSpPr/>
          <p:nvPr/>
        </p:nvSpPr>
        <p:spPr>
          <a:xfrm rot="10790367">
            <a:off x="1601272" y="4121050"/>
            <a:ext cx="1713007" cy="9336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1" name="Google Shape;19071;p693"/>
          <p:cNvSpPr/>
          <p:nvPr/>
        </p:nvSpPr>
        <p:spPr>
          <a:xfrm rot="10790367">
            <a:off x="6098922" y="4207500"/>
            <a:ext cx="1713007" cy="9336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Shape 19075"/>
        <p:cNvGrpSpPr/>
        <p:nvPr/>
      </p:nvGrpSpPr>
      <p:grpSpPr>
        <a:xfrm>
          <a:off x="0" y="0"/>
          <a:ext cx="0" cy="0"/>
          <a:chOff x="0" y="0"/>
          <a:chExt cx="0" cy="0"/>
        </a:xfrm>
      </p:grpSpPr>
      <p:pic>
        <p:nvPicPr>
          <p:cNvPr id="19076" name="Google Shape;19076;p694"/>
          <p:cNvPicPr preferRelativeResize="0"/>
          <p:nvPr/>
        </p:nvPicPr>
        <p:blipFill>
          <a:blip r:embed="rId3">
            <a:alphaModFix/>
          </a:blip>
          <a:stretch>
            <a:fillRect/>
          </a:stretch>
        </p:blipFill>
        <p:spPr>
          <a:xfrm>
            <a:off x="281200" y="181025"/>
            <a:ext cx="8477490" cy="4838699"/>
          </a:xfrm>
          <a:prstGeom prst="rect">
            <a:avLst/>
          </a:prstGeom>
          <a:noFill/>
          <a:ln>
            <a:noFill/>
          </a:ln>
        </p:spPr>
      </p:pic>
      <p:sp>
        <p:nvSpPr>
          <p:cNvPr id="19077" name="Google Shape;19077;p694"/>
          <p:cNvSpPr txBox="1"/>
          <p:nvPr/>
        </p:nvSpPr>
        <p:spPr>
          <a:xfrm>
            <a:off x="5620200" y="422050"/>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trazodone</a:t>
            </a:r>
            <a:endParaRPr sz="1200"/>
          </a:p>
          <a:p>
            <a:pPr marL="0" lvl="0" indent="0" algn="l" rtl="0">
              <a:spcBef>
                <a:spcPts val="0"/>
              </a:spcBef>
              <a:spcAft>
                <a:spcPts val="0"/>
              </a:spcAft>
              <a:buNone/>
            </a:pPr>
            <a:r>
              <a:rPr lang="en" sz="1200"/>
              <a:t>nefazodone</a:t>
            </a:r>
            <a:endParaRPr sz="1200"/>
          </a:p>
        </p:txBody>
      </p:sp>
      <p:sp>
        <p:nvSpPr>
          <p:cNvPr id="19078" name="Google Shape;19078;p694"/>
          <p:cNvSpPr/>
          <p:nvPr/>
        </p:nvSpPr>
        <p:spPr>
          <a:xfrm rot="10790367">
            <a:off x="1601272" y="4121050"/>
            <a:ext cx="1713007" cy="9336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9" name="Google Shape;19079;p694"/>
          <p:cNvSpPr/>
          <p:nvPr/>
        </p:nvSpPr>
        <p:spPr>
          <a:xfrm rot="10790473">
            <a:off x="5970774" y="2951476"/>
            <a:ext cx="649502" cy="7101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0" name="Google Shape;19080;p694"/>
          <p:cNvSpPr/>
          <p:nvPr/>
        </p:nvSpPr>
        <p:spPr>
          <a:xfrm rot="10790473">
            <a:off x="7471174" y="2908076"/>
            <a:ext cx="649502" cy="7101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1" name="Google Shape;19081;p694"/>
          <p:cNvSpPr/>
          <p:nvPr/>
        </p:nvSpPr>
        <p:spPr>
          <a:xfrm rot="10790367">
            <a:off x="6098922" y="4207500"/>
            <a:ext cx="1713007" cy="9336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Shape 19085"/>
        <p:cNvGrpSpPr/>
        <p:nvPr/>
      </p:nvGrpSpPr>
      <p:grpSpPr>
        <a:xfrm>
          <a:off x="0" y="0"/>
          <a:ext cx="0" cy="0"/>
          <a:chOff x="0" y="0"/>
          <a:chExt cx="0" cy="0"/>
        </a:xfrm>
      </p:grpSpPr>
      <p:sp>
        <p:nvSpPr>
          <p:cNvPr id="19086" name="Google Shape;19086;p695"/>
          <p:cNvSpPr txBox="1"/>
          <p:nvPr/>
        </p:nvSpPr>
        <p:spPr>
          <a:xfrm>
            <a:off x="357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Trazodone - Serotonin antagonist/reuptake inhibitor (SARI)</a:t>
            </a:r>
            <a:endParaRPr sz="1500" b="1"/>
          </a:p>
        </p:txBody>
      </p:sp>
      <p:pic>
        <p:nvPicPr>
          <p:cNvPr id="19087" name="Google Shape;19087;p695"/>
          <p:cNvPicPr preferRelativeResize="0"/>
          <p:nvPr/>
        </p:nvPicPr>
        <p:blipFill rotWithShape="1">
          <a:blip r:embed="rId3">
            <a:alphaModFix/>
          </a:blip>
          <a:srcRect r="5141" b="5970"/>
          <a:stretch/>
        </p:blipFill>
        <p:spPr>
          <a:xfrm>
            <a:off x="3818850" y="2713800"/>
            <a:ext cx="5271525" cy="2348401"/>
          </a:xfrm>
          <a:prstGeom prst="rect">
            <a:avLst/>
          </a:prstGeom>
          <a:noFill/>
          <a:ln>
            <a:noFill/>
          </a:ln>
        </p:spPr>
      </p:pic>
      <p:pic>
        <p:nvPicPr>
          <p:cNvPr id="19088" name="Google Shape;19088;p695"/>
          <p:cNvPicPr preferRelativeResize="0"/>
          <p:nvPr/>
        </p:nvPicPr>
        <p:blipFill>
          <a:blip r:embed="rId4">
            <a:alphaModFix/>
          </a:blip>
          <a:stretch>
            <a:fillRect/>
          </a:stretch>
        </p:blipFill>
        <p:spPr>
          <a:xfrm>
            <a:off x="893575" y="883875"/>
            <a:ext cx="3435149" cy="3375750"/>
          </a:xfrm>
          <a:prstGeom prst="rect">
            <a:avLst/>
          </a:prstGeom>
          <a:noFill/>
          <a:ln>
            <a:noFill/>
          </a:ln>
        </p:spPr>
      </p:pic>
      <p:grpSp>
        <p:nvGrpSpPr>
          <p:cNvPr id="19089" name="Google Shape;19089;p695"/>
          <p:cNvGrpSpPr/>
          <p:nvPr/>
        </p:nvGrpSpPr>
        <p:grpSpPr>
          <a:xfrm>
            <a:off x="2432735" y="1654344"/>
            <a:ext cx="349869" cy="1877667"/>
            <a:chOff x="4435083" y="1958285"/>
            <a:chExt cx="420617" cy="2257353"/>
          </a:xfrm>
        </p:grpSpPr>
        <p:grpSp>
          <p:nvGrpSpPr>
            <p:cNvPr id="19090" name="Google Shape;19090;p695"/>
            <p:cNvGrpSpPr/>
            <p:nvPr/>
          </p:nvGrpSpPr>
          <p:grpSpPr>
            <a:xfrm>
              <a:off x="4447400" y="2278000"/>
              <a:ext cx="408300" cy="183625"/>
              <a:chOff x="1167350" y="1102900"/>
              <a:chExt cx="408300" cy="183625"/>
            </a:xfrm>
          </p:grpSpPr>
          <p:cxnSp>
            <p:nvCxnSpPr>
              <p:cNvPr id="19091" name="Google Shape;19091;p695"/>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9092" name="Google Shape;19092;p695"/>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9093" name="Google Shape;19093;p695"/>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9094" name="Google Shape;19094;p695"/>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9095" name="Google Shape;19095;p695"/>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pic>
        <p:nvPicPr>
          <p:cNvPr id="19096" name="Google Shape;19096;p695"/>
          <p:cNvPicPr preferRelativeResize="0"/>
          <p:nvPr/>
        </p:nvPicPr>
        <p:blipFill>
          <a:blip r:embed="rId5">
            <a:alphaModFix/>
          </a:blip>
          <a:stretch>
            <a:fillRect/>
          </a:stretch>
        </p:blipFill>
        <p:spPr>
          <a:xfrm>
            <a:off x="8686738" y="4686300"/>
            <a:ext cx="942975" cy="457200"/>
          </a:xfrm>
          <a:prstGeom prst="rect">
            <a:avLst/>
          </a:prstGeom>
          <a:noFill/>
          <a:ln>
            <a:noFill/>
          </a:ln>
        </p:spPr>
      </p:pic>
      <p:grpSp>
        <p:nvGrpSpPr>
          <p:cNvPr id="19097" name="Google Shape;19097;p695"/>
          <p:cNvGrpSpPr/>
          <p:nvPr/>
        </p:nvGrpSpPr>
        <p:grpSpPr>
          <a:xfrm>
            <a:off x="7709575" y="114475"/>
            <a:ext cx="1290299" cy="719974"/>
            <a:chOff x="7709575" y="114475"/>
            <a:chExt cx="1290299" cy="719974"/>
          </a:xfrm>
        </p:grpSpPr>
        <p:pic>
          <p:nvPicPr>
            <p:cNvPr id="19098" name="Google Shape;19098;p695" descr="A picture containing object, clock&#10;&#10;Description automatically generated"/>
            <p:cNvPicPr preferRelativeResize="0"/>
            <p:nvPr/>
          </p:nvPicPr>
          <p:blipFill rotWithShape="1">
            <a:blip r:embed="rId6">
              <a:alphaModFix/>
            </a:blip>
            <a:srcRect/>
            <a:stretch/>
          </p:blipFill>
          <p:spPr>
            <a:xfrm>
              <a:off x="7709575" y="119246"/>
              <a:ext cx="747760" cy="715203"/>
            </a:xfrm>
            <a:prstGeom prst="rect">
              <a:avLst/>
            </a:prstGeom>
            <a:noFill/>
            <a:ln>
              <a:noFill/>
            </a:ln>
          </p:spPr>
        </p:pic>
        <p:pic>
          <p:nvPicPr>
            <p:cNvPr id="19099" name="Google Shape;19099;p695" descr="A picture containing object, clock&#10;&#10;Description automatically generated"/>
            <p:cNvPicPr preferRelativeResize="0"/>
            <p:nvPr/>
          </p:nvPicPr>
          <p:blipFill rotWithShape="1">
            <a:blip r:embed="rId6">
              <a:alphaModFix/>
            </a:blip>
            <a:srcRect/>
            <a:stretch/>
          </p:blipFill>
          <p:spPr>
            <a:xfrm>
              <a:off x="8252114" y="114475"/>
              <a:ext cx="747760" cy="715203"/>
            </a:xfrm>
            <a:prstGeom prst="rect">
              <a:avLst/>
            </a:prstGeom>
            <a:noFill/>
            <a:ln>
              <a:noFill/>
            </a:ln>
          </p:spPr>
        </p:pic>
      </p:grpSp>
      <p:sp>
        <p:nvSpPr>
          <p:cNvPr id="19100" name="Google Shape;19100;p695"/>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Shape 19104"/>
        <p:cNvGrpSpPr/>
        <p:nvPr/>
      </p:nvGrpSpPr>
      <p:grpSpPr>
        <a:xfrm>
          <a:off x="0" y="0"/>
          <a:ext cx="0" cy="0"/>
          <a:chOff x="0" y="0"/>
          <a:chExt cx="0" cy="0"/>
        </a:xfrm>
      </p:grpSpPr>
      <p:sp>
        <p:nvSpPr>
          <p:cNvPr id="19105" name="Google Shape;19105;p696"/>
          <p:cNvSpPr txBox="1"/>
          <p:nvPr/>
        </p:nvSpPr>
        <p:spPr>
          <a:xfrm>
            <a:off x="357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Trazodone - Serotonin antagonist/reuptake inhibitor (SARI)</a:t>
            </a:r>
            <a:endParaRPr sz="1500" b="1"/>
          </a:p>
        </p:txBody>
      </p:sp>
      <p:pic>
        <p:nvPicPr>
          <p:cNvPr id="19106" name="Google Shape;19106;p696"/>
          <p:cNvPicPr preferRelativeResize="0"/>
          <p:nvPr/>
        </p:nvPicPr>
        <p:blipFill rotWithShape="1">
          <a:blip r:embed="rId3">
            <a:alphaModFix/>
          </a:blip>
          <a:srcRect r="5141" b="5970"/>
          <a:stretch/>
        </p:blipFill>
        <p:spPr>
          <a:xfrm>
            <a:off x="3818850" y="2713800"/>
            <a:ext cx="5271525" cy="2348401"/>
          </a:xfrm>
          <a:prstGeom prst="rect">
            <a:avLst/>
          </a:prstGeom>
          <a:noFill/>
          <a:ln>
            <a:noFill/>
          </a:ln>
        </p:spPr>
      </p:pic>
      <p:pic>
        <p:nvPicPr>
          <p:cNvPr id="19107" name="Google Shape;19107;p696"/>
          <p:cNvPicPr preferRelativeResize="0"/>
          <p:nvPr/>
        </p:nvPicPr>
        <p:blipFill>
          <a:blip r:embed="rId4">
            <a:alphaModFix/>
          </a:blip>
          <a:stretch>
            <a:fillRect/>
          </a:stretch>
        </p:blipFill>
        <p:spPr>
          <a:xfrm>
            <a:off x="893575" y="883875"/>
            <a:ext cx="3435149" cy="3375750"/>
          </a:xfrm>
          <a:prstGeom prst="rect">
            <a:avLst/>
          </a:prstGeom>
          <a:noFill/>
          <a:ln>
            <a:noFill/>
          </a:ln>
        </p:spPr>
      </p:pic>
      <p:grpSp>
        <p:nvGrpSpPr>
          <p:cNvPr id="19108" name="Google Shape;19108;p696"/>
          <p:cNvGrpSpPr/>
          <p:nvPr/>
        </p:nvGrpSpPr>
        <p:grpSpPr>
          <a:xfrm>
            <a:off x="2432735" y="1654344"/>
            <a:ext cx="349869" cy="1877667"/>
            <a:chOff x="4435083" y="1958285"/>
            <a:chExt cx="420617" cy="2257353"/>
          </a:xfrm>
        </p:grpSpPr>
        <p:grpSp>
          <p:nvGrpSpPr>
            <p:cNvPr id="19109" name="Google Shape;19109;p696"/>
            <p:cNvGrpSpPr/>
            <p:nvPr/>
          </p:nvGrpSpPr>
          <p:grpSpPr>
            <a:xfrm>
              <a:off x="4447400" y="2278000"/>
              <a:ext cx="408300" cy="183625"/>
              <a:chOff x="1167350" y="1102900"/>
              <a:chExt cx="408300" cy="183625"/>
            </a:xfrm>
          </p:grpSpPr>
          <p:cxnSp>
            <p:nvCxnSpPr>
              <p:cNvPr id="19110" name="Google Shape;19110;p696"/>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9111" name="Google Shape;19111;p696"/>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9112" name="Google Shape;19112;p696"/>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9113" name="Google Shape;19113;p696"/>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9114" name="Google Shape;19114;p696"/>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9115" name="Google Shape;19115;p696"/>
          <p:cNvCxnSpPr>
            <a:stCxn id="19116" idx="1"/>
          </p:cNvCxnSpPr>
          <p:nvPr/>
        </p:nvCxnSpPr>
        <p:spPr>
          <a:xfrm flipH="1">
            <a:off x="2854700" y="1054825"/>
            <a:ext cx="569100" cy="599400"/>
          </a:xfrm>
          <a:prstGeom prst="straightConnector1">
            <a:avLst/>
          </a:prstGeom>
          <a:noFill/>
          <a:ln w="9525" cap="flat" cmpd="sng">
            <a:solidFill>
              <a:schemeClr val="dk2"/>
            </a:solidFill>
            <a:prstDash val="solid"/>
            <a:round/>
            <a:headEnd type="none" w="med" len="med"/>
            <a:tailEnd type="triangle" w="med" len="med"/>
          </a:ln>
        </p:spPr>
      </p:cxnSp>
      <p:sp>
        <p:nvSpPr>
          <p:cNvPr id="19116" name="Google Shape;19116;p696"/>
          <p:cNvSpPr txBox="1"/>
          <p:nvPr/>
        </p:nvSpPr>
        <p:spPr>
          <a:xfrm>
            <a:off x="3423800" y="823975"/>
            <a:ext cx="1283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not an in</a:t>
            </a:r>
            <a:r>
              <a:rPr lang="en" sz="1100" u="sng"/>
              <a:t>H</a:t>
            </a:r>
            <a:r>
              <a:rPr lang="en" sz="1100"/>
              <a:t>ibitor</a:t>
            </a:r>
            <a:endParaRPr sz="1100"/>
          </a:p>
          <a:p>
            <a:pPr marL="0" lvl="0" indent="0" algn="l" rtl="0">
              <a:spcBef>
                <a:spcPts val="0"/>
              </a:spcBef>
              <a:spcAft>
                <a:spcPts val="0"/>
              </a:spcAft>
              <a:buNone/>
            </a:pPr>
            <a:endParaRPr sz="700"/>
          </a:p>
        </p:txBody>
      </p:sp>
      <p:pic>
        <p:nvPicPr>
          <p:cNvPr id="19117" name="Google Shape;19117;p696"/>
          <p:cNvPicPr preferRelativeResize="0"/>
          <p:nvPr/>
        </p:nvPicPr>
        <p:blipFill>
          <a:blip r:embed="rId5">
            <a:alphaModFix/>
          </a:blip>
          <a:stretch>
            <a:fillRect/>
          </a:stretch>
        </p:blipFill>
        <p:spPr>
          <a:xfrm>
            <a:off x="8686738" y="4686300"/>
            <a:ext cx="942975" cy="457200"/>
          </a:xfrm>
          <a:prstGeom prst="rect">
            <a:avLst/>
          </a:prstGeom>
          <a:noFill/>
          <a:ln>
            <a:noFill/>
          </a:ln>
        </p:spPr>
      </p:pic>
      <p:grpSp>
        <p:nvGrpSpPr>
          <p:cNvPr id="19118" name="Google Shape;19118;p696"/>
          <p:cNvGrpSpPr/>
          <p:nvPr/>
        </p:nvGrpSpPr>
        <p:grpSpPr>
          <a:xfrm>
            <a:off x="7709575" y="114475"/>
            <a:ext cx="1290299" cy="719974"/>
            <a:chOff x="7709575" y="114475"/>
            <a:chExt cx="1290299" cy="719974"/>
          </a:xfrm>
        </p:grpSpPr>
        <p:pic>
          <p:nvPicPr>
            <p:cNvPr id="19119" name="Google Shape;19119;p696" descr="A picture containing object, clock&#10;&#10;Description automatically generated"/>
            <p:cNvPicPr preferRelativeResize="0"/>
            <p:nvPr/>
          </p:nvPicPr>
          <p:blipFill rotWithShape="1">
            <a:blip r:embed="rId6">
              <a:alphaModFix/>
            </a:blip>
            <a:srcRect/>
            <a:stretch/>
          </p:blipFill>
          <p:spPr>
            <a:xfrm>
              <a:off x="7709575" y="119246"/>
              <a:ext cx="747760" cy="715203"/>
            </a:xfrm>
            <a:prstGeom prst="rect">
              <a:avLst/>
            </a:prstGeom>
            <a:noFill/>
            <a:ln>
              <a:noFill/>
            </a:ln>
          </p:spPr>
        </p:pic>
        <p:pic>
          <p:nvPicPr>
            <p:cNvPr id="19120" name="Google Shape;19120;p696" descr="A picture containing object, clock&#10;&#10;Description automatically generated"/>
            <p:cNvPicPr preferRelativeResize="0"/>
            <p:nvPr/>
          </p:nvPicPr>
          <p:blipFill rotWithShape="1">
            <a:blip r:embed="rId6">
              <a:alphaModFix/>
            </a:blip>
            <a:srcRect/>
            <a:stretch/>
          </p:blipFill>
          <p:spPr>
            <a:xfrm>
              <a:off x="8252114" y="114475"/>
              <a:ext cx="747760" cy="715203"/>
            </a:xfrm>
            <a:prstGeom prst="rect">
              <a:avLst/>
            </a:prstGeom>
            <a:noFill/>
            <a:ln>
              <a:noFill/>
            </a:ln>
          </p:spPr>
        </p:pic>
      </p:grpSp>
      <p:sp>
        <p:nvSpPr>
          <p:cNvPr id="19121" name="Google Shape;19121;p696"/>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Shape 19125"/>
        <p:cNvGrpSpPr/>
        <p:nvPr/>
      </p:nvGrpSpPr>
      <p:grpSpPr>
        <a:xfrm>
          <a:off x="0" y="0"/>
          <a:ext cx="0" cy="0"/>
          <a:chOff x="0" y="0"/>
          <a:chExt cx="0" cy="0"/>
        </a:xfrm>
      </p:grpSpPr>
      <p:sp>
        <p:nvSpPr>
          <p:cNvPr id="19126" name="Google Shape;19126;p697"/>
          <p:cNvSpPr txBox="1"/>
          <p:nvPr/>
        </p:nvSpPr>
        <p:spPr>
          <a:xfrm>
            <a:off x="357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Trazodone - Serotonin antagonist/reuptake inhibitor (SARI)</a:t>
            </a:r>
            <a:endParaRPr sz="1500" b="1"/>
          </a:p>
        </p:txBody>
      </p:sp>
      <p:pic>
        <p:nvPicPr>
          <p:cNvPr id="19127" name="Google Shape;19127;p697"/>
          <p:cNvPicPr preferRelativeResize="0"/>
          <p:nvPr/>
        </p:nvPicPr>
        <p:blipFill rotWithShape="1">
          <a:blip r:embed="rId3">
            <a:alphaModFix/>
          </a:blip>
          <a:srcRect r="5141" b="5970"/>
          <a:stretch/>
        </p:blipFill>
        <p:spPr>
          <a:xfrm>
            <a:off x="3818850" y="2713800"/>
            <a:ext cx="5271525" cy="2348401"/>
          </a:xfrm>
          <a:prstGeom prst="rect">
            <a:avLst/>
          </a:prstGeom>
          <a:noFill/>
          <a:ln>
            <a:noFill/>
          </a:ln>
        </p:spPr>
      </p:pic>
      <p:pic>
        <p:nvPicPr>
          <p:cNvPr id="19128" name="Google Shape;19128;p697"/>
          <p:cNvPicPr preferRelativeResize="0"/>
          <p:nvPr/>
        </p:nvPicPr>
        <p:blipFill>
          <a:blip r:embed="rId4">
            <a:alphaModFix/>
          </a:blip>
          <a:stretch>
            <a:fillRect/>
          </a:stretch>
        </p:blipFill>
        <p:spPr>
          <a:xfrm>
            <a:off x="893575" y="883875"/>
            <a:ext cx="3435149" cy="3375750"/>
          </a:xfrm>
          <a:prstGeom prst="rect">
            <a:avLst/>
          </a:prstGeom>
          <a:noFill/>
          <a:ln>
            <a:noFill/>
          </a:ln>
        </p:spPr>
      </p:pic>
      <p:grpSp>
        <p:nvGrpSpPr>
          <p:cNvPr id="19129" name="Google Shape;19129;p697"/>
          <p:cNvGrpSpPr/>
          <p:nvPr/>
        </p:nvGrpSpPr>
        <p:grpSpPr>
          <a:xfrm>
            <a:off x="2432735" y="1654344"/>
            <a:ext cx="349869" cy="1877667"/>
            <a:chOff x="4435083" y="1958285"/>
            <a:chExt cx="420617" cy="2257353"/>
          </a:xfrm>
        </p:grpSpPr>
        <p:grpSp>
          <p:nvGrpSpPr>
            <p:cNvPr id="19130" name="Google Shape;19130;p697"/>
            <p:cNvGrpSpPr/>
            <p:nvPr/>
          </p:nvGrpSpPr>
          <p:grpSpPr>
            <a:xfrm>
              <a:off x="4447400" y="2278000"/>
              <a:ext cx="408300" cy="183625"/>
              <a:chOff x="1167350" y="1102900"/>
              <a:chExt cx="408300" cy="183625"/>
            </a:xfrm>
          </p:grpSpPr>
          <p:cxnSp>
            <p:nvCxnSpPr>
              <p:cNvPr id="19131" name="Google Shape;19131;p697"/>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9132" name="Google Shape;19132;p697"/>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9133" name="Google Shape;19133;p697"/>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9134" name="Google Shape;19134;p697"/>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9135" name="Google Shape;19135;p697"/>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9136" name="Google Shape;19136;p697"/>
          <p:cNvCxnSpPr>
            <a:stCxn id="19137" idx="1"/>
          </p:cNvCxnSpPr>
          <p:nvPr/>
        </p:nvCxnSpPr>
        <p:spPr>
          <a:xfrm flipH="1">
            <a:off x="2854700" y="1054825"/>
            <a:ext cx="569100" cy="599400"/>
          </a:xfrm>
          <a:prstGeom prst="straightConnector1">
            <a:avLst/>
          </a:prstGeom>
          <a:noFill/>
          <a:ln w="9525" cap="flat" cmpd="sng">
            <a:solidFill>
              <a:schemeClr val="dk2"/>
            </a:solidFill>
            <a:prstDash val="solid"/>
            <a:round/>
            <a:headEnd type="none" w="med" len="med"/>
            <a:tailEnd type="triangle" w="med" len="med"/>
          </a:ln>
        </p:spPr>
      </p:cxnSp>
      <p:sp>
        <p:nvSpPr>
          <p:cNvPr id="19137" name="Google Shape;19137;p697"/>
          <p:cNvSpPr txBox="1"/>
          <p:nvPr/>
        </p:nvSpPr>
        <p:spPr>
          <a:xfrm>
            <a:off x="3423800" y="823975"/>
            <a:ext cx="1283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not an in</a:t>
            </a:r>
            <a:r>
              <a:rPr lang="en" sz="1100" u="sng"/>
              <a:t>H</a:t>
            </a:r>
            <a:r>
              <a:rPr lang="en" sz="1100"/>
              <a:t>ibitor</a:t>
            </a:r>
            <a:endParaRPr sz="1100"/>
          </a:p>
          <a:p>
            <a:pPr marL="0" lvl="0" indent="0" algn="l" rtl="0">
              <a:spcBef>
                <a:spcPts val="0"/>
              </a:spcBef>
              <a:spcAft>
                <a:spcPts val="0"/>
              </a:spcAft>
              <a:buNone/>
            </a:pPr>
            <a:endParaRPr sz="700"/>
          </a:p>
        </p:txBody>
      </p:sp>
      <p:cxnSp>
        <p:nvCxnSpPr>
          <p:cNvPr id="19138" name="Google Shape;19138;p697"/>
          <p:cNvCxnSpPr/>
          <p:nvPr/>
        </p:nvCxnSpPr>
        <p:spPr>
          <a:xfrm flipH="1">
            <a:off x="2854825" y="1332075"/>
            <a:ext cx="668700" cy="632100"/>
          </a:xfrm>
          <a:prstGeom prst="straightConnector1">
            <a:avLst/>
          </a:prstGeom>
          <a:noFill/>
          <a:ln w="9525" cap="flat" cmpd="sng">
            <a:solidFill>
              <a:schemeClr val="dk2"/>
            </a:solidFill>
            <a:prstDash val="solid"/>
            <a:round/>
            <a:headEnd type="none" w="med" len="med"/>
            <a:tailEnd type="triangle" w="med" len="med"/>
          </a:ln>
        </p:spPr>
      </p:cxnSp>
      <p:sp>
        <p:nvSpPr>
          <p:cNvPr id="19139" name="Google Shape;19139;p697"/>
          <p:cNvSpPr txBox="1"/>
          <p:nvPr/>
        </p:nvSpPr>
        <p:spPr>
          <a:xfrm>
            <a:off x="3461624" y="1145150"/>
            <a:ext cx="2045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not a sensitive substrate</a:t>
            </a:r>
            <a:endParaRPr sz="1100"/>
          </a:p>
          <a:p>
            <a:pPr marL="0" lvl="0" indent="0" algn="l" rtl="0">
              <a:spcBef>
                <a:spcPts val="0"/>
              </a:spcBef>
              <a:spcAft>
                <a:spcPts val="0"/>
              </a:spcAft>
              <a:buNone/>
            </a:pPr>
            <a:endParaRPr sz="700"/>
          </a:p>
        </p:txBody>
      </p:sp>
      <p:pic>
        <p:nvPicPr>
          <p:cNvPr id="19140" name="Google Shape;19140;p697"/>
          <p:cNvPicPr preferRelativeResize="0"/>
          <p:nvPr/>
        </p:nvPicPr>
        <p:blipFill>
          <a:blip r:embed="rId5">
            <a:alphaModFix/>
          </a:blip>
          <a:stretch>
            <a:fillRect/>
          </a:stretch>
        </p:blipFill>
        <p:spPr>
          <a:xfrm>
            <a:off x="8686738" y="4686300"/>
            <a:ext cx="942975" cy="457200"/>
          </a:xfrm>
          <a:prstGeom prst="rect">
            <a:avLst/>
          </a:prstGeom>
          <a:noFill/>
          <a:ln>
            <a:noFill/>
          </a:ln>
        </p:spPr>
      </p:pic>
      <p:grpSp>
        <p:nvGrpSpPr>
          <p:cNvPr id="19141" name="Google Shape;19141;p697"/>
          <p:cNvGrpSpPr/>
          <p:nvPr/>
        </p:nvGrpSpPr>
        <p:grpSpPr>
          <a:xfrm>
            <a:off x="7709575" y="114475"/>
            <a:ext cx="1290299" cy="719974"/>
            <a:chOff x="7709575" y="114475"/>
            <a:chExt cx="1290299" cy="719974"/>
          </a:xfrm>
        </p:grpSpPr>
        <p:pic>
          <p:nvPicPr>
            <p:cNvPr id="19142" name="Google Shape;19142;p697" descr="A picture containing object, clock&#10;&#10;Description automatically generated"/>
            <p:cNvPicPr preferRelativeResize="0"/>
            <p:nvPr/>
          </p:nvPicPr>
          <p:blipFill rotWithShape="1">
            <a:blip r:embed="rId6">
              <a:alphaModFix/>
            </a:blip>
            <a:srcRect/>
            <a:stretch/>
          </p:blipFill>
          <p:spPr>
            <a:xfrm>
              <a:off x="7709575" y="119246"/>
              <a:ext cx="747760" cy="715203"/>
            </a:xfrm>
            <a:prstGeom prst="rect">
              <a:avLst/>
            </a:prstGeom>
            <a:noFill/>
            <a:ln>
              <a:noFill/>
            </a:ln>
          </p:spPr>
        </p:pic>
        <p:pic>
          <p:nvPicPr>
            <p:cNvPr id="19143" name="Google Shape;19143;p697" descr="A picture containing object, clock&#10;&#10;Description automatically generated"/>
            <p:cNvPicPr preferRelativeResize="0"/>
            <p:nvPr/>
          </p:nvPicPr>
          <p:blipFill rotWithShape="1">
            <a:blip r:embed="rId6">
              <a:alphaModFix/>
            </a:blip>
            <a:srcRect/>
            <a:stretch/>
          </p:blipFill>
          <p:spPr>
            <a:xfrm>
              <a:off x="8252114" y="114475"/>
              <a:ext cx="747760" cy="715203"/>
            </a:xfrm>
            <a:prstGeom prst="rect">
              <a:avLst/>
            </a:prstGeom>
            <a:noFill/>
            <a:ln>
              <a:noFill/>
            </a:ln>
          </p:spPr>
        </p:pic>
      </p:grpSp>
      <p:sp>
        <p:nvSpPr>
          <p:cNvPr id="19144" name="Google Shape;19144;p697"/>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Shape 19148"/>
        <p:cNvGrpSpPr/>
        <p:nvPr/>
      </p:nvGrpSpPr>
      <p:grpSpPr>
        <a:xfrm>
          <a:off x="0" y="0"/>
          <a:ext cx="0" cy="0"/>
          <a:chOff x="0" y="0"/>
          <a:chExt cx="0" cy="0"/>
        </a:xfrm>
      </p:grpSpPr>
      <p:sp>
        <p:nvSpPr>
          <p:cNvPr id="19149" name="Google Shape;19149;p698"/>
          <p:cNvSpPr txBox="1"/>
          <p:nvPr/>
        </p:nvSpPr>
        <p:spPr>
          <a:xfrm>
            <a:off x="357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Trazodone - Serotonin antagonist/reuptake inhibitor (SARI)</a:t>
            </a:r>
            <a:endParaRPr sz="1500" b="1"/>
          </a:p>
        </p:txBody>
      </p:sp>
      <p:pic>
        <p:nvPicPr>
          <p:cNvPr id="19150" name="Google Shape;19150;p698"/>
          <p:cNvPicPr preferRelativeResize="0"/>
          <p:nvPr/>
        </p:nvPicPr>
        <p:blipFill rotWithShape="1">
          <a:blip r:embed="rId3">
            <a:alphaModFix/>
          </a:blip>
          <a:srcRect r="5141" b="5970"/>
          <a:stretch/>
        </p:blipFill>
        <p:spPr>
          <a:xfrm>
            <a:off x="3818850" y="2713800"/>
            <a:ext cx="5271525" cy="2348401"/>
          </a:xfrm>
          <a:prstGeom prst="rect">
            <a:avLst/>
          </a:prstGeom>
          <a:noFill/>
          <a:ln>
            <a:noFill/>
          </a:ln>
        </p:spPr>
      </p:pic>
      <p:grpSp>
        <p:nvGrpSpPr>
          <p:cNvPr id="19151" name="Google Shape;19151;p698"/>
          <p:cNvGrpSpPr/>
          <p:nvPr/>
        </p:nvGrpSpPr>
        <p:grpSpPr>
          <a:xfrm>
            <a:off x="893575" y="883875"/>
            <a:ext cx="4304275" cy="3375750"/>
            <a:chOff x="893575" y="883875"/>
            <a:chExt cx="4304275" cy="3375750"/>
          </a:xfrm>
        </p:grpSpPr>
        <p:pic>
          <p:nvPicPr>
            <p:cNvPr id="19152" name="Google Shape;19152;p698"/>
            <p:cNvPicPr preferRelativeResize="0"/>
            <p:nvPr/>
          </p:nvPicPr>
          <p:blipFill>
            <a:blip r:embed="rId4">
              <a:alphaModFix/>
            </a:blip>
            <a:stretch>
              <a:fillRect/>
            </a:stretch>
          </p:blipFill>
          <p:spPr>
            <a:xfrm>
              <a:off x="893575" y="883875"/>
              <a:ext cx="3435149" cy="3375750"/>
            </a:xfrm>
            <a:prstGeom prst="rect">
              <a:avLst/>
            </a:prstGeom>
            <a:noFill/>
            <a:ln>
              <a:noFill/>
            </a:ln>
          </p:spPr>
        </p:pic>
        <p:sp>
          <p:nvSpPr>
            <p:cNvPr id="19153" name="Google Shape;19153;p698"/>
            <p:cNvSpPr txBox="1"/>
            <p:nvPr/>
          </p:nvSpPr>
          <p:spPr>
            <a:xfrm>
              <a:off x="4269950" y="1937400"/>
              <a:ext cx="927900" cy="7389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1000"/>
                <a:t>Serotonin reuptake inhibitor (weak)</a:t>
              </a:r>
              <a:endParaRPr sz="1000"/>
            </a:p>
          </p:txBody>
        </p:sp>
      </p:grpSp>
      <p:grpSp>
        <p:nvGrpSpPr>
          <p:cNvPr id="19154" name="Google Shape;19154;p698"/>
          <p:cNvGrpSpPr/>
          <p:nvPr/>
        </p:nvGrpSpPr>
        <p:grpSpPr>
          <a:xfrm>
            <a:off x="2432735" y="1654344"/>
            <a:ext cx="349869" cy="1877667"/>
            <a:chOff x="4435083" y="1958285"/>
            <a:chExt cx="420617" cy="2257353"/>
          </a:xfrm>
        </p:grpSpPr>
        <p:grpSp>
          <p:nvGrpSpPr>
            <p:cNvPr id="19155" name="Google Shape;19155;p698"/>
            <p:cNvGrpSpPr/>
            <p:nvPr/>
          </p:nvGrpSpPr>
          <p:grpSpPr>
            <a:xfrm>
              <a:off x="4447400" y="2278000"/>
              <a:ext cx="408300" cy="183625"/>
              <a:chOff x="1167350" y="1102900"/>
              <a:chExt cx="408300" cy="183625"/>
            </a:xfrm>
          </p:grpSpPr>
          <p:cxnSp>
            <p:nvCxnSpPr>
              <p:cNvPr id="19156" name="Google Shape;19156;p698"/>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9157" name="Google Shape;19157;p698"/>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9158" name="Google Shape;19158;p698"/>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9159" name="Google Shape;19159;p698"/>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9160" name="Google Shape;19160;p698"/>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9161" name="Google Shape;19161;p698"/>
          <p:cNvCxnSpPr>
            <a:stCxn id="19162" idx="1"/>
          </p:cNvCxnSpPr>
          <p:nvPr/>
        </p:nvCxnSpPr>
        <p:spPr>
          <a:xfrm flipH="1">
            <a:off x="2854700" y="1054825"/>
            <a:ext cx="569100" cy="599400"/>
          </a:xfrm>
          <a:prstGeom prst="straightConnector1">
            <a:avLst/>
          </a:prstGeom>
          <a:noFill/>
          <a:ln w="9525" cap="flat" cmpd="sng">
            <a:solidFill>
              <a:schemeClr val="dk2"/>
            </a:solidFill>
            <a:prstDash val="solid"/>
            <a:round/>
            <a:headEnd type="none" w="med" len="med"/>
            <a:tailEnd type="triangle" w="med" len="med"/>
          </a:ln>
        </p:spPr>
      </p:cxnSp>
      <p:sp>
        <p:nvSpPr>
          <p:cNvPr id="19162" name="Google Shape;19162;p698"/>
          <p:cNvSpPr txBox="1"/>
          <p:nvPr/>
        </p:nvSpPr>
        <p:spPr>
          <a:xfrm>
            <a:off x="3423800" y="823975"/>
            <a:ext cx="1283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not an in</a:t>
            </a:r>
            <a:r>
              <a:rPr lang="en" sz="1100" u="sng"/>
              <a:t>H</a:t>
            </a:r>
            <a:r>
              <a:rPr lang="en" sz="1100"/>
              <a:t>ibitor</a:t>
            </a:r>
            <a:endParaRPr sz="1100"/>
          </a:p>
          <a:p>
            <a:pPr marL="0" lvl="0" indent="0" algn="l" rtl="0">
              <a:spcBef>
                <a:spcPts val="0"/>
              </a:spcBef>
              <a:spcAft>
                <a:spcPts val="0"/>
              </a:spcAft>
              <a:buNone/>
            </a:pPr>
            <a:endParaRPr sz="700"/>
          </a:p>
        </p:txBody>
      </p:sp>
      <p:cxnSp>
        <p:nvCxnSpPr>
          <p:cNvPr id="19163" name="Google Shape;19163;p698"/>
          <p:cNvCxnSpPr/>
          <p:nvPr/>
        </p:nvCxnSpPr>
        <p:spPr>
          <a:xfrm flipH="1">
            <a:off x="2854825" y="1332075"/>
            <a:ext cx="668700" cy="632100"/>
          </a:xfrm>
          <a:prstGeom prst="straightConnector1">
            <a:avLst/>
          </a:prstGeom>
          <a:noFill/>
          <a:ln w="9525" cap="flat" cmpd="sng">
            <a:solidFill>
              <a:schemeClr val="dk2"/>
            </a:solidFill>
            <a:prstDash val="solid"/>
            <a:round/>
            <a:headEnd type="none" w="med" len="med"/>
            <a:tailEnd type="triangle" w="med" len="med"/>
          </a:ln>
        </p:spPr>
      </p:cxnSp>
      <p:sp>
        <p:nvSpPr>
          <p:cNvPr id="19164" name="Google Shape;19164;p698"/>
          <p:cNvSpPr txBox="1"/>
          <p:nvPr/>
        </p:nvSpPr>
        <p:spPr>
          <a:xfrm>
            <a:off x="3461624" y="1145150"/>
            <a:ext cx="2045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not a sensitive substrate</a:t>
            </a:r>
            <a:endParaRPr sz="1100"/>
          </a:p>
          <a:p>
            <a:pPr marL="0" lvl="0" indent="0" algn="l" rtl="0">
              <a:spcBef>
                <a:spcPts val="0"/>
              </a:spcBef>
              <a:spcAft>
                <a:spcPts val="0"/>
              </a:spcAft>
              <a:buNone/>
            </a:pPr>
            <a:endParaRPr sz="700"/>
          </a:p>
        </p:txBody>
      </p:sp>
      <p:pic>
        <p:nvPicPr>
          <p:cNvPr id="19165" name="Google Shape;19165;p698"/>
          <p:cNvPicPr preferRelativeResize="0"/>
          <p:nvPr/>
        </p:nvPicPr>
        <p:blipFill>
          <a:blip r:embed="rId5">
            <a:alphaModFix/>
          </a:blip>
          <a:stretch>
            <a:fillRect/>
          </a:stretch>
        </p:blipFill>
        <p:spPr>
          <a:xfrm>
            <a:off x="8686738" y="4686300"/>
            <a:ext cx="942975" cy="457200"/>
          </a:xfrm>
          <a:prstGeom prst="rect">
            <a:avLst/>
          </a:prstGeom>
          <a:noFill/>
          <a:ln>
            <a:noFill/>
          </a:ln>
        </p:spPr>
      </p:pic>
      <p:sp>
        <p:nvSpPr>
          <p:cNvPr id="19166" name="Google Shape;19166;p698"/>
          <p:cNvSpPr/>
          <p:nvPr/>
        </p:nvSpPr>
        <p:spPr>
          <a:xfrm rot="-529942">
            <a:off x="3766817" y="2447968"/>
            <a:ext cx="439613" cy="233446"/>
          </a:xfrm>
          <a:prstGeom prst="rect">
            <a:avLst/>
          </a:prstGeom>
          <a:noFill/>
          <a:ln w="2857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7" name="Google Shape;19167;p698"/>
          <p:cNvSpPr/>
          <p:nvPr/>
        </p:nvSpPr>
        <p:spPr>
          <a:xfrm rot="-5402290">
            <a:off x="6511929" y="4169000"/>
            <a:ext cx="450300" cy="173100"/>
          </a:xfrm>
          <a:prstGeom prst="rect">
            <a:avLst/>
          </a:prstGeom>
          <a:noFill/>
          <a:ln w="2857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8" name="Google Shape;19168;p698"/>
          <p:cNvSpPr/>
          <p:nvPr/>
        </p:nvSpPr>
        <p:spPr>
          <a:xfrm rot="-5402290">
            <a:off x="6511929" y="4169000"/>
            <a:ext cx="450300" cy="173100"/>
          </a:xfrm>
          <a:prstGeom prst="rect">
            <a:avLst/>
          </a:prstGeom>
          <a:solidFill>
            <a:srgbClr val="FFFF00"/>
          </a:solidFill>
          <a:ln w="2857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69" name="Google Shape;19169;p698"/>
          <p:cNvGrpSpPr/>
          <p:nvPr/>
        </p:nvGrpSpPr>
        <p:grpSpPr>
          <a:xfrm>
            <a:off x="7709575" y="114475"/>
            <a:ext cx="1290299" cy="719974"/>
            <a:chOff x="7709575" y="114475"/>
            <a:chExt cx="1290299" cy="719974"/>
          </a:xfrm>
        </p:grpSpPr>
        <p:pic>
          <p:nvPicPr>
            <p:cNvPr id="19170" name="Google Shape;19170;p698" descr="A picture containing object, clock&#10;&#10;Description automatically generated"/>
            <p:cNvPicPr preferRelativeResize="0"/>
            <p:nvPr/>
          </p:nvPicPr>
          <p:blipFill rotWithShape="1">
            <a:blip r:embed="rId6">
              <a:alphaModFix/>
            </a:blip>
            <a:srcRect/>
            <a:stretch/>
          </p:blipFill>
          <p:spPr>
            <a:xfrm>
              <a:off x="7709575" y="119246"/>
              <a:ext cx="747760" cy="715203"/>
            </a:xfrm>
            <a:prstGeom prst="rect">
              <a:avLst/>
            </a:prstGeom>
            <a:noFill/>
            <a:ln>
              <a:noFill/>
            </a:ln>
          </p:spPr>
        </p:pic>
        <p:pic>
          <p:nvPicPr>
            <p:cNvPr id="19171" name="Google Shape;19171;p698" descr="A picture containing object, clock&#10;&#10;Description automatically generated"/>
            <p:cNvPicPr preferRelativeResize="0"/>
            <p:nvPr/>
          </p:nvPicPr>
          <p:blipFill rotWithShape="1">
            <a:blip r:embed="rId6">
              <a:alphaModFix/>
            </a:blip>
            <a:srcRect/>
            <a:stretch/>
          </p:blipFill>
          <p:spPr>
            <a:xfrm>
              <a:off x="8252114" y="114475"/>
              <a:ext cx="747760" cy="715203"/>
            </a:xfrm>
            <a:prstGeom prst="rect">
              <a:avLst/>
            </a:prstGeom>
            <a:noFill/>
            <a:ln>
              <a:noFill/>
            </a:ln>
          </p:spPr>
        </p:pic>
      </p:grpSp>
      <p:sp>
        <p:nvSpPr>
          <p:cNvPr id="19172" name="Google Shape;19172;p698"/>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Shape 19176"/>
        <p:cNvGrpSpPr/>
        <p:nvPr/>
      </p:nvGrpSpPr>
      <p:grpSpPr>
        <a:xfrm>
          <a:off x="0" y="0"/>
          <a:ext cx="0" cy="0"/>
          <a:chOff x="0" y="0"/>
          <a:chExt cx="0" cy="0"/>
        </a:xfrm>
      </p:grpSpPr>
      <p:sp>
        <p:nvSpPr>
          <p:cNvPr id="19177" name="Google Shape;19177;p699"/>
          <p:cNvSpPr txBox="1"/>
          <p:nvPr/>
        </p:nvSpPr>
        <p:spPr>
          <a:xfrm>
            <a:off x="357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Trazodone - Serotonin antagonist/reuptake inhibitor (SARI)</a:t>
            </a:r>
            <a:endParaRPr sz="1500" b="1"/>
          </a:p>
        </p:txBody>
      </p:sp>
      <p:pic>
        <p:nvPicPr>
          <p:cNvPr id="19178" name="Google Shape;19178;p699"/>
          <p:cNvPicPr preferRelativeResize="0"/>
          <p:nvPr/>
        </p:nvPicPr>
        <p:blipFill rotWithShape="1">
          <a:blip r:embed="rId3">
            <a:alphaModFix/>
          </a:blip>
          <a:srcRect r="5141" b="5970"/>
          <a:stretch/>
        </p:blipFill>
        <p:spPr>
          <a:xfrm>
            <a:off x="3818850" y="2713800"/>
            <a:ext cx="5271525" cy="2348401"/>
          </a:xfrm>
          <a:prstGeom prst="rect">
            <a:avLst/>
          </a:prstGeom>
          <a:noFill/>
          <a:ln>
            <a:noFill/>
          </a:ln>
        </p:spPr>
      </p:pic>
      <p:grpSp>
        <p:nvGrpSpPr>
          <p:cNvPr id="19179" name="Google Shape;19179;p699"/>
          <p:cNvGrpSpPr/>
          <p:nvPr/>
        </p:nvGrpSpPr>
        <p:grpSpPr>
          <a:xfrm>
            <a:off x="893575" y="883875"/>
            <a:ext cx="4304275" cy="3375750"/>
            <a:chOff x="893575" y="883875"/>
            <a:chExt cx="4304275" cy="3375750"/>
          </a:xfrm>
        </p:grpSpPr>
        <p:pic>
          <p:nvPicPr>
            <p:cNvPr id="19180" name="Google Shape;19180;p699"/>
            <p:cNvPicPr preferRelativeResize="0"/>
            <p:nvPr/>
          </p:nvPicPr>
          <p:blipFill>
            <a:blip r:embed="rId4">
              <a:alphaModFix/>
            </a:blip>
            <a:stretch>
              <a:fillRect/>
            </a:stretch>
          </p:blipFill>
          <p:spPr>
            <a:xfrm>
              <a:off x="893575" y="883875"/>
              <a:ext cx="3435149" cy="3375750"/>
            </a:xfrm>
            <a:prstGeom prst="rect">
              <a:avLst/>
            </a:prstGeom>
            <a:noFill/>
            <a:ln>
              <a:noFill/>
            </a:ln>
          </p:spPr>
        </p:pic>
        <p:sp>
          <p:nvSpPr>
            <p:cNvPr id="19181" name="Google Shape;19181;p699"/>
            <p:cNvSpPr txBox="1"/>
            <p:nvPr/>
          </p:nvSpPr>
          <p:spPr>
            <a:xfrm>
              <a:off x="4269950" y="1937400"/>
              <a:ext cx="927900" cy="7389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1000"/>
                <a:t>Serotonin reuptake inhibitor (weak)</a:t>
              </a:r>
              <a:endParaRPr sz="1000"/>
            </a:p>
          </p:txBody>
        </p:sp>
        <p:sp>
          <p:nvSpPr>
            <p:cNvPr id="19182" name="Google Shape;19182;p699"/>
            <p:cNvSpPr txBox="1"/>
            <p:nvPr/>
          </p:nvSpPr>
          <p:spPr>
            <a:xfrm>
              <a:off x="3870100" y="1552125"/>
              <a:ext cx="1066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antihistamine</a:t>
              </a:r>
              <a:endParaRPr sz="1100"/>
            </a:p>
          </p:txBody>
        </p:sp>
      </p:grpSp>
      <p:grpSp>
        <p:nvGrpSpPr>
          <p:cNvPr id="19183" name="Google Shape;19183;p699"/>
          <p:cNvGrpSpPr/>
          <p:nvPr/>
        </p:nvGrpSpPr>
        <p:grpSpPr>
          <a:xfrm>
            <a:off x="2432735" y="1654344"/>
            <a:ext cx="349869" cy="1877667"/>
            <a:chOff x="4435083" y="1958285"/>
            <a:chExt cx="420617" cy="2257353"/>
          </a:xfrm>
        </p:grpSpPr>
        <p:grpSp>
          <p:nvGrpSpPr>
            <p:cNvPr id="19184" name="Google Shape;19184;p699"/>
            <p:cNvGrpSpPr/>
            <p:nvPr/>
          </p:nvGrpSpPr>
          <p:grpSpPr>
            <a:xfrm>
              <a:off x="4447400" y="2278000"/>
              <a:ext cx="408300" cy="183625"/>
              <a:chOff x="1167350" y="1102900"/>
              <a:chExt cx="408300" cy="183625"/>
            </a:xfrm>
          </p:grpSpPr>
          <p:cxnSp>
            <p:nvCxnSpPr>
              <p:cNvPr id="19185" name="Google Shape;19185;p699"/>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9186" name="Google Shape;19186;p699"/>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9187" name="Google Shape;19187;p699"/>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9188" name="Google Shape;19188;p699"/>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9189" name="Google Shape;19189;p699"/>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9190" name="Google Shape;19190;p699"/>
          <p:cNvCxnSpPr>
            <a:stCxn id="19191" idx="1"/>
          </p:cNvCxnSpPr>
          <p:nvPr/>
        </p:nvCxnSpPr>
        <p:spPr>
          <a:xfrm flipH="1">
            <a:off x="2854700" y="1054825"/>
            <a:ext cx="569100" cy="599400"/>
          </a:xfrm>
          <a:prstGeom prst="straightConnector1">
            <a:avLst/>
          </a:prstGeom>
          <a:noFill/>
          <a:ln w="9525" cap="flat" cmpd="sng">
            <a:solidFill>
              <a:schemeClr val="dk2"/>
            </a:solidFill>
            <a:prstDash val="solid"/>
            <a:round/>
            <a:headEnd type="none" w="med" len="med"/>
            <a:tailEnd type="triangle" w="med" len="med"/>
          </a:ln>
        </p:spPr>
      </p:cxnSp>
      <p:sp>
        <p:nvSpPr>
          <p:cNvPr id="19191" name="Google Shape;19191;p699"/>
          <p:cNvSpPr txBox="1"/>
          <p:nvPr/>
        </p:nvSpPr>
        <p:spPr>
          <a:xfrm>
            <a:off x="3423800" y="823975"/>
            <a:ext cx="1283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not an in</a:t>
            </a:r>
            <a:r>
              <a:rPr lang="en" sz="1100" u="sng"/>
              <a:t>H</a:t>
            </a:r>
            <a:r>
              <a:rPr lang="en" sz="1100"/>
              <a:t>ibitor</a:t>
            </a:r>
            <a:endParaRPr sz="1100"/>
          </a:p>
          <a:p>
            <a:pPr marL="0" lvl="0" indent="0" algn="l" rtl="0">
              <a:spcBef>
                <a:spcPts val="0"/>
              </a:spcBef>
              <a:spcAft>
                <a:spcPts val="0"/>
              </a:spcAft>
              <a:buNone/>
            </a:pPr>
            <a:endParaRPr sz="700"/>
          </a:p>
        </p:txBody>
      </p:sp>
      <p:cxnSp>
        <p:nvCxnSpPr>
          <p:cNvPr id="19192" name="Google Shape;19192;p699"/>
          <p:cNvCxnSpPr/>
          <p:nvPr/>
        </p:nvCxnSpPr>
        <p:spPr>
          <a:xfrm flipH="1">
            <a:off x="2854825" y="1332075"/>
            <a:ext cx="668700" cy="632100"/>
          </a:xfrm>
          <a:prstGeom prst="straightConnector1">
            <a:avLst/>
          </a:prstGeom>
          <a:noFill/>
          <a:ln w="9525" cap="flat" cmpd="sng">
            <a:solidFill>
              <a:schemeClr val="dk2"/>
            </a:solidFill>
            <a:prstDash val="solid"/>
            <a:round/>
            <a:headEnd type="none" w="med" len="med"/>
            <a:tailEnd type="triangle" w="med" len="med"/>
          </a:ln>
        </p:spPr>
      </p:cxnSp>
      <p:sp>
        <p:nvSpPr>
          <p:cNvPr id="19193" name="Google Shape;19193;p699"/>
          <p:cNvSpPr txBox="1"/>
          <p:nvPr/>
        </p:nvSpPr>
        <p:spPr>
          <a:xfrm>
            <a:off x="3461624" y="1145150"/>
            <a:ext cx="2045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not a sensitive substrate</a:t>
            </a:r>
            <a:endParaRPr sz="1100"/>
          </a:p>
          <a:p>
            <a:pPr marL="0" lvl="0" indent="0" algn="l" rtl="0">
              <a:spcBef>
                <a:spcPts val="0"/>
              </a:spcBef>
              <a:spcAft>
                <a:spcPts val="0"/>
              </a:spcAft>
              <a:buNone/>
            </a:pPr>
            <a:endParaRPr sz="700"/>
          </a:p>
        </p:txBody>
      </p:sp>
      <p:pic>
        <p:nvPicPr>
          <p:cNvPr id="19194" name="Google Shape;19194;p699"/>
          <p:cNvPicPr preferRelativeResize="0"/>
          <p:nvPr/>
        </p:nvPicPr>
        <p:blipFill>
          <a:blip r:embed="rId5">
            <a:alphaModFix/>
          </a:blip>
          <a:stretch>
            <a:fillRect/>
          </a:stretch>
        </p:blipFill>
        <p:spPr>
          <a:xfrm>
            <a:off x="8686738" y="4686300"/>
            <a:ext cx="942975" cy="457200"/>
          </a:xfrm>
          <a:prstGeom prst="rect">
            <a:avLst/>
          </a:prstGeom>
          <a:noFill/>
          <a:ln>
            <a:noFill/>
          </a:ln>
        </p:spPr>
      </p:pic>
      <p:sp>
        <p:nvSpPr>
          <p:cNvPr id="19195" name="Google Shape;19195;p699"/>
          <p:cNvSpPr/>
          <p:nvPr/>
        </p:nvSpPr>
        <p:spPr>
          <a:xfrm rot="-529942">
            <a:off x="3766817" y="2447968"/>
            <a:ext cx="439613" cy="233446"/>
          </a:xfrm>
          <a:prstGeom prst="rect">
            <a:avLst/>
          </a:prstGeom>
          <a:noFill/>
          <a:ln w="2857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6" name="Google Shape;19196;p699"/>
          <p:cNvSpPr/>
          <p:nvPr/>
        </p:nvSpPr>
        <p:spPr>
          <a:xfrm rot="-5402290">
            <a:off x="6511929" y="4169000"/>
            <a:ext cx="450300" cy="173100"/>
          </a:xfrm>
          <a:prstGeom prst="rect">
            <a:avLst/>
          </a:prstGeom>
          <a:noFill/>
          <a:ln w="2857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7" name="Google Shape;19197;p699"/>
          <p:cNvSpPr/>
          <p:nvPr/>
        </p:nvSpPr>
        <p:spPr>
          <a:xfrm rot="-2131002">
            <a:off x="3467402" y="1782553"/>
            <a:ext cx="190553" cy="233588"/>
          </a:xfrm>
          <a:prstGeom prst="rect">
            <a:avLst/>
          </a:prstGeom>
          <a:no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8" name="Google Shape;19198;p699"/>
          <p:cNvSpPr/>
          <p:nvPr/>
        </p:nvSpPr>
        <p:spPr>
          <a:xfrm rot="-5400000">
            <a:off x="6037125" y="4230600"/>
            <a:ext cx="306900" cy="166500"/>
          </a:xfrm>
          <a:prstGeom prst="rect">
            <a:avLst/>
          </a:prstGeom>
          <a:no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9" name="Google Shape;19199;p699"/>
          <p:cNvSpPr/>
          <p:nvPr/>
        </p:nvSpPr>
        <p:spPr>
          <a:xfrm rot="-5402290">
            <a:off x="6511929" y="4169000"/>
            <a:ext cx="450300" cy="173100"/>
          </a:xfrm>
          <a:prstGeom prst="rect">
            <a:avLst/>
          </a:prstGeom>
          <a:solidFill>
            <a:srgbClr val="FFFF00"/>
          </a:solidFill>
          <a:ln w="2857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0" name="Google Shape;19200;p699"/>
          <p:cNvSpPr/>
          <p:nvPr/>
        </p:nvSpPr>
        <p:spPr>
          <a:xfrm rot="-5400000">
            <a:off x="6037125" y="4230600"/>
            <a:ext cx="306900" cy="166500"/>
          </a:xfrm>
          <a:prstGeom prst="rect">
            <a:avLst/>
          </a:prstGeom>
          <a:solidFill>
            <a:schemeClr val="accent4"/>
          </a:solid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201" name="Google Shape;19201;p699"/>
          <p:cNvGrpSpPr/>
          <p:nvPr/>
        </p:nvGrpSpPr>
        <p:grpSpPr>
          <a:xfrm>
            <a:off x="7709575" y="114475"/>
            <a:ext cx="1290299" cy="719974"/>
            <a:chOff x="7709575" y="114475"/>
            <a:chExt cx="1290299" cy="719974"/>
          </a:xfrm>
        </p:grpSpPr>
        <p:pic>
          <p:nvPicPr>
            <p:cNvPr id="19202" name="Google Shape;19202;p699" descr="A picture containing object, clock&#10;&#10;Description automatically generated"/>
            <p:cNvPicPr preferRelativeResize="0"/>
            <p:nvPr/>
          </p:nvPicPr>
          <p:blipFill rotWithShape="1">
            <a:blip r:embed="rId6">
              <a:alphaModFix/>
            </a:blip>
            <a:srcRect/>
            <a:stretch/>
          </p:blipFill>
          <p:spPr>
            <a:xfrm>
              <a:off x="7709575" y="119246"/>
              <a:ext cx="747760" cy="715203"/>
            </a:xfrm>
            <a:prstGeom prst="rect">
              <a:avLst/>
            </a:prstGeom>
            <a:noFill/>
            <a:ln>
              <a:noFill/>
            </a:ln>
          </p:spPr>
        </p:pic>
        <p:pic>
          <p:nvPicPr>
            <p:cNvPr id="19203" name="Google Shape;19203;p699" descr="A picture containing object, clock&#10;&#10;Description automatically generated"/>
            <p:cNvPicPr preferRelativeResize="0"/>
            <p:nvPr/>
          </p:nvPicPr>
          <p:blipFill rotWithShape="1">
            <a:blip r:embed="rId6">
              <a:alphaModFix/>
            </a:blip>
            <a:srcRect/>
            <a:stretch/>
          </p:blipFill>
          <p:spPr>
            <a:xfrm>
              <a:off x="8252114" y="114475"/>
              <a:ext cx="747760" cy="715203"/>
            </a:xfrm>
            <a:prstGeom prst="rect">
              <a:avLst/>
            </a:prstGeom>
            <a:noFill/>
            <a:ln>
              <a:noFill/>
            </a:ln>
          </p:spPr>
        </p:pic>
      </p:grpSp>
      <p:sp>
        <p:nvSpPr>
          <p:cNvPr id="19204" name="Google Shape;19204;p699"/>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Shape 19208"/>
        <p:cNvGrpSpPr/>
        <p:nvPr/>
      </p:nvGrpSpPr>
      <p:grpSpPr>
        <a:xfrm>
          <a:off x="0" y="0"/>
          <a:ext cx="0" cy="0"/>
          <a:chOff x="0" y="0"/>
          <a:chExt cx="0" cy="0"/>
        </a:xfrm>
      </p:grpSpPr>
      <p:sp>
        <p:nvSpPr>
          <p:cNvPr id="19209" name="Google Shape;19209;p700"/>
          <p:cNvSpPr txBox="1"/>
          <p:nvPr/>
        </p:nvSpPr>
        <p:spPr>
          <a:xfrm>
            <a:off x="357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Trazodone - Serotonin antagonist/reuptake inhibitor (SARI)</a:t>
            </a:r>
            <a:endParaRPr sz="1500" b="1"/>
          </a:p>
        </p:txBody>
      </p:sp>
      <p:pic>
        <p:nvPicPr>
          <p:cNvPr id="19210" name="Google Shape;19210;p700"/>
          <p:cNvPicPr preferRelativeResize="0"/>
          <p:nvPr/>
        </p:nvPicPr>
        <p:blipFill rotWithShape="1">
          <a:blip r:embed="rId3">
            <a:alphaModFix/>
          </a:blip>
          <a:srcRect r="5141" b="5970"/>
          <a:stretch/>
        </p:blipFill>
        <p:spPr>
          <a:xfrm>
            <a:off x="3818850" y="2713800"/>
            <a:ext cx="5271525" cy="2348401"/>
          </a:xfrm>
          <a:prstGeom prst="rect">
            <a:avLst/>
          </a:prstGeom>
          <a:noFill/>
          <a:ln>
            <a:noFill/>
          </a:ln>
        </p:spPr>
      </p:pic>
      <p:grpSp>
        <p:nvGrpSpPr>
          <p:cNvPr id="19211" name="Google Shape;19211;p700"/>
          <p:cNvGrpSpPr/>
          <p:nvPr/>
        </p:nvGrpSpPr>
        <p:grpSpPr>
          <a:xfrm>
            <a:off x="893575" y="617000"/>
            <a:ext cx="4304275" cy="3642625"/>
            <a:chOff x="893575" y="617000"/>
            <a:chExt cx="4304275" cy="3642625"/>
          </a:xfrm>
        </p:grpSpPr>
        <p:pic>
          <p:nvPicPr>
            <p:cNvPr id="19212" name="Google Shape;19212;p700"/>
            <p:cNvPicPr preferRelativeResize="0"/>
            <p:nvPr/>
          </p:nvPicPr>
          <p:blipFill>
            <a:blip r:embed="rId4">
              <a:alphaModFix/>
            </a:blip>
            <a:stretch>
              <a:fillRect/>
            </a:stretch>
          </p:blipFill>
          <p:spPr>
            <a:xfrm>
              <a:off x="893575" y="883875"/>
              <a:ext cx="3435149" cy="3375750"/>
            </a:xfrm>
            <a:prstGeom prst="rect">
              <a:avLst/>
            </a:prstGeom>
            <a:noFill/>
            <a:ln>
              <a:noFill/>
            </a:ln>
          </p:spPr>
        </p:pic>
        <p:sp>
          <p:nvSpPr>
            <p:cNvPr id="19213" name="Google Shape;19213;p700"/>
            <p:cNvSpPr txBox="1"/>
            <p:nvPr/>
          </p:nvSpPr>
          <p:spPr>
            <a:xfrm>
              <a:off x="4269950" y="1937400"/>
              <a:ext cx="927900" cy="7389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1000"/>
                <a:t>Serotonin reuptake inhibitor (weak)</a:t>
              </a:r>
              <a:endParaRPr sz="1000"/>
            </a:p>
          </p:txBody>
        </p:sp>
        <p:sp>
          <p:nvSpPr>
            <p:cNvPr id="19214" name="Google Shape;19214;p700"/>
            <p:cNvSpPr txBox="1"/>
            <p:nvPr/>
          </p:nvSpPr>
          <p:spPr>
            <a:xfrm>
              <a:off x="3870100" y="1552125"/>
              <a:ext cx="1066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antihistamine</a:t>
              </a:r>
              <a:endParaRPr sz="1100"/>
            </a:p>
          </p:txBody>
        </p:sp>
        <p:sp>
          <p:nvSpPr>
            <p:cNvPr id="19215" name="Google Shape;19215;p700"/>
            <p:cNvSpPr txBox="1"/>
            <p:nvPr/>
          </p:nvSpPr>
          <p:spPr>
            <a:xfrm>
              <a:off x="2291025" y="617000"/>
              <a:ext cx="1066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p:txBody>
        </p:sp>
      </p:grpSp>
      <p:grpSp>
        <p:nvGrpSpPr>
          <p:cNvPr id="19216" name="Google Shape;19216;p700"/>
          <p:cNvGrpSpPr/>
          <p:nvPr/>
        </p:nvGrpSpPr>
        <p:grpSpPr>
          <a:xfrm>
            <a:off x="2432735" y="1654344"/>
            <a:ext cx="349869" cy="1877667"/>
            <a:chOff x="4435083" y="1958285"/>
            <a:chExt cx="420617" cy="2257353"/>
          </a:xfrm>
        </p:grpSpPr>
        <p:grpSp>
          <p:nvGrpSpPr>
            <p:cNvPr id="19217" name="Google Shape;19217;p700"/>
            <p:cNvGrpSpPr/>
            <p:nvPr/>
          </p:nvGrpSpPr>
          <p:grpSpPr>
            <a:xfrm>
              <a:off x="4447400" y="2278000"/>
              <a:ext cx="408300" cy="183625"/>
              <a:chOff x="1167350" y="1102900"/>
              <a:chExt cx="408300" cy="183625"/>
            </a:xfrm>
          </p:grpSpPr>
          <p:cxnSp>
            <p:nvCxnSpPr>
              <p:cNvPr id="19218" name="Google Shape;19218;p700"/>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9219" name="Google Shape;19219;p700"/>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9220" name="Google Shape;19220;p700"/>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9221" name="Google Shape;19221;p700"/>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9222" name="Google Shape;19222;p700"/>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9223" name="Google Shape;19223;p700"/>
          <p:cNvCxnSpPr>
            <a:stCxn id="19224" idx="1"/>
          </p:cNvCxnSpPr>
          <p:nvPr/>
        </p:nvCxnSpPr>
        <p:spPr>
          <a:xfrm flipH="1">
            <a:off x="2854700" y="1054825"/>
            <a:ext cx="569100" cy="599400"/>
          </a:xfrm>
          <a:prstGeom prst="straightConnector1">
            <a:avLst/>
          </a:prstGeom>
          <a:noFill/>
          <a:ln w="9525" cap="flat" cmpd="sng">
            <a:solidFill>
              <a:schemeClr val="dk2"/>
            </a:solidFill>
            <a:prstDash val="solid"/>
            <a:round/>
            <a:headEnd type="none" w="med" len="med"/>
            <a:tailEnd type="triangle" w="med" len="med"/>
          </a:ln>
        </p:spPr>
      </p:cxnSp>
      <p:sp>
        <p:nvSpPr>
          <p:cNvPr id="19224" name="Google Shape;19224;p700"/>
          <p:cNvSpPr txBox="1"/>
          <p:nvPr/>
        </p:nvSpPr>
        <p:spPr>
          <a:xfrm>
            <a:off x="3423800" y="823975"/>
            <a:ext cx="1283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not an in</a:t>
            </a:r>
            <a:r>
              <a:rPr lang="en" sz="1100" u="sng"/>
              <a:t>H</a:t>
            </a:r>
            <a:r>
              <a:rPr lang="en" sz="1100"/>
              <a:t>ibitor</a:t>
            </a:r>
            <a:endParaRPr sz="1100"/>
          </a:p>
          <a:p>
            <a:pPr marL="0" lvl="0" indent="0" algn="l" rtl="0">
              <a:spcBef>
                <a:spcPts val="0"/>
              </a:spcBef>
              <a:spcAft>
                <a:spcPts val="0"/>
              </a:spcAft>
              <a:buNone/>
            </a:pPr>
            <a:endParaRPr sz="700"/>
          </a:p>
        </p:txBody>
      </p:sp>
      <p:cxnSp>
        <p:nvCxnSpPr>
          <p:cNvPr id="19225" name="Google Shape;19225;p700"/>
          <p:cNvCxnSpPr/>
          <p:nvPr/>
        </p:nvCxnSpPr>
        <p:spPr>
          <a:xfrm flipH="1">
            <a:off x="2854825" y="1332075"/>
            <a:ext cx="668700" cy="632100"/>
          </a:xfrm>
          <a:prstGeom prst="straightConnector1">
            <a:avLst/>
          </a:prstGeom>
          <a:noFill/>
          <a:ln w="9525" cap="flat" cmpd="sng">
            <a:solidFill>
              <a:schemeClr val="dk2"/>
            </a:solidFill>
            <a:prstDash val="solid"/>
            <a:round/>
            <a:headEnd type="none" w="med" len="med"/>
            <a:tailEnd type="triangle" w="med" len="med"/>
          </a:ln>
        </p:spPr>
      </p:cxnSp>
      <p:sp>
        <p:nvSpPr>
          <p:cNvPr id="19226" name="Google Shape;19226;p700"/>
          <p:cNvSpPr txBox="1"/>
          <p:nvPr/>
        </p:nvSpPr>
        <p:spPr>
          <a:xfrm>
            <a:off x="3461624" y="1145150"/>
            <a:ext cx="2045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not a sensitive substrate</a:t>
            </a:r>
            <a:endParaRPr sz="1100"/>
          </a:p>
          <a:p>
            <a:pPr marL="0" lvl="0" indent="0" algn="l" rtl="0">
              <a:spcBef>
                <a:spcPts val="0"/>
              </a:spcBef>
              <a:spcAft>
                <a:spcPts val="0"/>
              </a:spcAft>
              <a:buNone/>
            </a:pPr>
            <a:endParaRPr sz="700"/>
          </a:p>
        </p:txBody>
      </p:sp>
      <p:pic>
        <p:nvPicPr>
          <p:cNvPr id="19227" name="Google Shape;19227;p700"/>
          <p:cNvPicPr preferRelativeResize="0"/>
          <p:nvPr/>
        </p:nvPicPr>
        <p:blipFill>
          <a:blip r:embed="rId5">
            <a:alphaModFix/>
          </a:blip>
          <a:stretch>
            <a:fillRect/>
          </a:stretch>
        </p:blipFill>
        <p:spPr>
          <a:xfrm>
            <a:off x="8686738" y="4686300"/>
            <a:ext cx="942975" cy="457200"/>
          </a:xfrm>
          <a:prstGeom prst="rect">
            <a:avLst/>
          </a:prstGeom>
          <a:noFill/>
          <a:ln>
            <a:noFill/>
          </a:ln>
        </p:spPr>
      </p:pic>
      <p:sp>
        <p:nvSpPr>
          <p:cNvPr id="19228" name="Google Shape;19228;p700"/>
          <p:cNvSpPr/>
          <p:nvPr/>
        </p:nvSpPr>
        <p:spPr>
          <a:xfrm rot="-529942">
            <a:off x="3766817" y="2447968"/>
            <a:ext cx="439613" cy="233446"/>
          </a:xfrm>
          <a:prstGeom prst="rect">
            <a:avLst/>
          </a:prstGeom>
          <a:noFill/>
          <a:ln w="2857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9" name="Google Shape;19229;p700"/>
          <p:cNvSpPr/>
          <p:nvPr/>
        </p:nvSpPr>
        <p:spPr>
          <a:xfrm rot="-5402290">
            <a:off x="6511929" y="4169000"/>
            <a:ext cx="450300" cy="173100"/>
          </a:xfrm>
          <a:prstGeom prst="rect">
            <a:avLst/>
          </a:prstGeom>
          <a:solidFill>
            <a:srgbClr val="FFFF00"/>
          </a:solidFill>
          <a:ln w="2857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0" name="Google Shape;19230;p700"/>
          <p:cNvSpPr/>
          <p:nvPr/>
        </p:nvSpPr>
        <p:spPr>
          <a:xfrm rot="-2131002">
            <a:off x="3467402" y="1782553"/>
            <a:ext cx="190553" cy="233588"/>
          </a:xfrm>
          <a:prstGeom prst="rect">
            <a:avLst/>
          </a:prstGeom>
          <a:no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1" name="Google Shape;19231;p700"/>
          <p:cNvSpPr/>
          <p:nvPr/>
        </p:nvSpPr>
        <p:spPr>
          <a:xfrm rot="-5400000">
            <a:off x="6037125" y="4230600"/>
            <a:ext cx="306900" cy="166500"/>
          </a:xfrm>
          <a:prstGeom prst="rect">
            <a:avLst/>
          </a:prstGeom>
          <a:solidFill>
            <a:schemeClr val="accent4"/>
          </a:solid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2" name="Google Shape;19232;p700"/>
          <p:cNvSpPr/>
          <p:nvPr/>
        </p:nvSpPr>
        <p:spPr>
          <a:xfrm rot="-5400000">
            <a:off x="2236806" y="1039236"/>
            <a:ext cx="470100" cy="243050"/>
          </a:xfrm>
          <a:prstGeom prst="flowChartDecision">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3" name="Google Shape;19233;p700"/>
          <p:cNvSpPr/>
          <p:nvPr/>
        </p:nvSpPr>
        <p:spPr>
          <a:xfrm>
            <a:off x="5829875" y="4301625"/>
            <a:ext cx="173400" cy="165600"/>
          </a:xfrm>
          <a:prstGeom prst="rect">
            <a:avLst/>
          </a:prstGeom>
          <a:solidFill>
            <a:srgbClr val="0000FF"/>
          </a:solid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4" name="Google Shape;19234;p700"/>
          <p:cNvSpPr/>
          <p:nvPr/>
        </p:nvSpPr>
        <p:spPr>
          <a:xfrm rot="-4772414">
            <a:off x="2638958" y="1031706"/>
            <a:ext cx="470100" cy="243050"/>
          </a:xfrm>
          <a:prstGeom prst="flowChartDecision">
            <a:avLst/>
          </a:prstGeom>
          <a:no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5" name="Google Shape;19235;p700"/>
          <p:cNvSpPr/>
          <p:nvPr/>
        </p:nvSpPr>
        <p:spPr>
          <a:xfrm>
            <a:off x="4722250" y="4414573"/>
            <a:ext cx="173400" cy="36900"/>
          </a:xfrm>
          <a:prstGeom prst="rect">
            <a:avLst/>
          </a:prstGeom>
          <a:solidFill>
            <a:srgbClr val="0000FF"/>
          </a:solid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6" name="Google Shape;19236;p700"/>
          <p:cNvSpPr/>
          <p:nvPr/>
        </p:nvSpPr>
        <p:spPr>
          <a:xfrm>
            <a:off x="6375400" y="4090750"/>
            <a:ext cx="173400" cy="382200"/>
          </a:xfrm>
          <a:prstGeom prst="rect">
            <a:avLst/>
          </a:prstGeom>
          <a:solidFill>
            <a:srgbClr val="9900FF"/>
          </a:solid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237" name="Google Shape;19237;p700"/>
          <p:cNvCxnSpPr/>
          <p:nvPr/>
        </p:nvCxnSpPr>
        <p:spPr>
          <a:xfrm>
            <a:off x="4808950" y="3164660"/>
            <a:ext cx="0" cy="1178700"/>
          </a:xfrm>
          <a:prstGeom prst="straightConnector1">
            <a:avLst/>
          </a:prstGeom>
          <a:noFill/>
          <a:ln w="38100" cap="flat" cmpd="sng">
            <a:solidFill>
              <a:srgbClr val="0000FF"/>
            </a:solidFill>
            <a:prstDash val="solid"/>
            <a:round/>
            <a:headEnd type="none" w="med" len="med"/>
            <a:tailEnd type="triangle" w="med" len="med"/>
          </a:ln>
        </p:spPr>
      </p:cxnSp>
      <p:sp>
        <p:nvSpPr>
          <p:cNvPr id="19238" name="Google Shape;19238;p700"/>
          <p:cNvSpPr/>
          <p:nvPr/>
        </p:nvSpPr>
        <p:spPr>
          <a:xfrm rot="-5400000">
            <a:off x="2169188" y="1030388"/>
            <a:ext cx="605325" cy="243050"/>
          </a:xfrm>
          <a:prstGeom prst="flowChartDecision">
            <a:avLst/>
          </a:prstGeom>
          <a:noFill/>
          <a:ln w="762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239" name="Google Shape;19239;p700"/>
          <p:cNvGrpSpPr/>
          <p:nvPr/>
        </p:nvGrpSpPr>
        <p:grpSpPr>
          <a:xfrm>
            <a:off x="7709575" y="114475"/>
            <a:ext cx="1290299" cy="719974"/>
            <a:chOff x="7709575" y="114475"/>
            <a:chExt cx="1290299" cy="719974"/>
          </a:xfrm>
        </p:grpSpPr>
        <p:pic>
          <p:nvPicPr>
            <p:cNvPr id="19240" name="Google Shape;19240;p700" descr="A picture containing object, clock&#10;&#10;Description automatically generated"/>
            <p:cNvPicPr preferRelativeResize="0"/>
            <p:nvPr/>
          </p:nvPicPr>
          <p:blipFill rotWithShape="1">
            <a:blip r:embed="rId6">
              <a:alphaModFix/>
            </a:blip>
            <a:srcRect/>
            <a:stretch/>
          </p:blipFill>
          <p:spPr>
            <a:xfrm>
              <a:off x="7709575" y="119246"/>
              <a:ext cx="747760" cy="715203"/>
            </a:xfrm>
            <a:prstGeom prst="rect">
              <a:avLst/>
            </a:prstGeom>
            <a:noFill/>
            <a:ln>
              <a:noFill/>
            </a:ln>
          </p:spPr>
        </p:pic>
        <p:pic>
          <p:nvPicPr>
            <p:cNvPr id="19241" name="Google Shape;19241;p700" descr="A picture containing object, clock&#10;&#10;Description automatically generated"/>
            <p:cNvPicPr preferRelativeResize="0"/>
            <p:nvPr/>
          </p:nvPicPr>
          <p:blipFill rotWithShape="1">
            <a:blip r:embed="rId6">
              <a:alphaModFix/>
            </a:blip>
            <a:srcRect/>
            <a:stretch/>
          </p:blipFill>
          <p:spPr>
            <a:xfrm>
              <a:off x="8252114" y="114475"/>
              <a:ext cx="747760" cy="715203"/>
            </a:xfrm>
            <a:prstGeom prst="rect">
              <a:avLst/>
            </a:prstGeom>
            <a:noFill/>
            <a:ln>
              <a:noFill/>
            </a:ln>
          </p:spPr>
        </p:pic>
      </p:grpSp>
      <p:sp>
        <p:nvSpPr>
          <p:cNvPr id="19242" name="Google Shape;19242;p700"/>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sp>
        <p:nvSpPr>
          <p:cNvPr id="1081" name="Google Shape;1081;p80"/>
          <p:cNvSpPr txBox="1"/>
          <p:nvPr/>
        </p:nvSpPr>
        <p:spPr>
          <a:xfrm>
            <a:off x="193175" y="93025"/>
            <a:ext cx="8346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The Five Targets of Psychotropic Drugs</a:t>
            </a:r>
            <a:endParaRPr sz="1600" b="1"/>
          </a:p>
        </p:txBody>
      </p:sp>
      <p:pic>
        <p:nvPicPr>
          <p:cNvPr id="1082" name="Google Shape;1082;p80"/>
          <p:cNvPicPr preferRelativeResize="0"/>
          <p:nvPr/>
        </p:nvPicPr>
        <p:blipFill rotWithShape="1">
          <a:blip r:embed="rId3">
            <a:alphaModFix/>
          </a:blip>
          <a:srcRect b="45622"/>
          <a:stretch/>
        </p:blipFill>
        <p:spPr>
          <a:xfrm>
            <a:off x="331300" y="2413200"/>
            <a:ext cx="2771750" cy="615600"/>
          </a:xfrm>
          <a:prstGeom prst="rect">
            <a:avLst/>
          </a:prstGeom>
          <a:noFill/>
          <a:ln>
            <a:noFill/>
          </a:ln>
        </p:spPr>
      </p:pic>
      <p:pic>
        <p:nvPicPr>
          <p:cNvPr id="1083" name="Google Shape;1083;p80"/>
          <p:cNvPicPr preferRelativeResize="0"/>
          <p:nvPr/>
        </p:nvPicPr>
        <p:blipFill rotWithShape="1">
          <a:blip r:embed="rId4">
            <a:alphaModFix/>
          </a:blip>
          <a:srcRect b="30113"/>
          <a:stretch/>
        </p:blipFill>
        <p:spPr>
          <a:xfrm>
            <a:off x="394700" y="711200"/>
            <a:ext cx="2421405" cy="1286650"/>
          </a:xfrm>
          <a:prstGeom prst="rect">
            <a:avLst/>
          </a:prstGeom>
          <a:noFill/>
          <a:ln>
            <a:noFill/>
          </a:ln>
        </p:spPr>
      </p:pic>
      <p:pic>
        <p:nvPicPr>
          <p:cNvPr id="1084" name="Google Shape;1084;p80"/>
          <p:cNvPicPr preferRelativeResize="0"/>
          <p:nvPr/>
        </p:nvPicPr>
        <p:blipFill>
          <a:blip r:embed="rId5">
            <a:alphaModFix/>
          </a:blip>
          <a:stretch>
            <a:fillRect/>
          </a:stretch>
        </p:blipFill>
        <p:spPr>
          <a:xfrm>
            <a:off x="6297516" y="2558204"/>
            <a:ext cx="815500" cy="885475"/>
          </a:xfrm>
          <a:prstGeom prst="rect">
            <a:avLst/>
          </a:prstGeom>
          <a:noFill/>
          <a:ln>
            <a:noFill/>
          </a:ln>
        </p:spPr>
      </p:pic>
      <p:pic>
        <p:nvPicPr>
          <p:cNvPr id="1085" name="Google Shape;1085;p80"/>
          <p:cNvPicPr preferRelativeResize="0"/>
          <p:nvPr/>
        </p:nvPicPr>
        <p:blipFill>
          <a:blip r:embed="rId6">
            <a:alphaModFix/>
          </a:blip>
          <a:stretch>
            <a:fillRect/>
          </a:stretch>
        </p:blipFill>
        <p:spPr>
          <a:xfrm>
            <a:off x="505981" y="3472880"/>
            <a:ext cx="950937" cy="1262512"/>
          </a:xfrm>
          <a:prstGeom prst="rect">
            <a:avLst/>
          </a:prstGeom>
          <a:noFill/>
          <a:ln>
            <a:noFill/>
          </a:ln>
        </p:spPr>
      </p:pic>
      <p:pic>
        <p:nvPicPr>
          <p:cNvPr id="1086" name="Google Shape;1086;p80"/>
          <p:cNvPicPr preferRelativeResize="0"/>
          <p:nvPr/>
        </p:nvPicPr>
        <p:blipFill>
          <a:blip r:embed="rId7">
            <a:alphaModFix/>
          </a:blip>
          <a:stretch>
            <a:fillRect/>
          </a:stretch>
        </p:blipFill>
        <p:spPr>
          <a:xfrm>
            <a:off x="6201166" y="912191"/>
            <a:ext cx="880400" cy="980725"/>
          </a:xfrm>
          <a:prstGeom prst="rect">
            <a:avLst/>
          </a:prstGeom>
          <a:noFill/>
          <a:ln>
            <a:noFill/>
          </a:ln>
        </p:spPr>
      </p:pic>
      <p:sp>
        <p:nvSpPr>
          <p:cNvPr id="1087" name="Google Shape;1087;p80"/>
          <p:cNvSpPr txBox="1"/>
          <p:nvPr/>
        </p:nvSpPr>
        <p:spPr>
          <a:xfrm>
            <a:off x="3157650" y="2342050"/>
            <a:ext cx="16776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Transporter</a:t>
            </a:r>
            <a:endParaRPr b="1"/>
          </a:p>
          <a:p>
            <a:pPr marL="0" lvl="0" indent="0" algn="ctr" rtl="0">
              <a:spcBef>
                <a:spcPts val="0"/>
              </a:spcBef>
              <a:spcAft>
                <a:spcPts val="0"/>
              </a:spcAft>
              <a:buNone/>
            </a:pPr>
            <a:endParaRPr/>
          </a:p>
        </p:txBody>
      </p:sp>
      <p:sp>
        <p:nvSpPr>
          <p:cNvPr id="1088" name="Google Shape;1088;p80"/>
          <p:cNvSpPr txBox="1"/>
          <p:nvPr/>
        </p:nvSpPr>
        <p:spPr>
          <a:xfrm>
            <a:off x="3018475" y="846213"/>
            <a:ext cx="17184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G-protein linked receptor</a:t>
            </a:r>
            <a:endParaRPr b="1"/>
          </a:p>
          <a:p>
            <a:pPr marL="0" lvl="0" indent="0" algn="ctr" rtl="0">
              <a:spcBef>
                <a:spcPts val="0"/>
              </a:spcBef>
              <a:spcAft>
                <a:spcPts val="0"/>
              </a:spcAft>
              <a:buNone/>
            </a:pPr>
            <a:endParaRPr/>
          </a:p>
        </p:txBody>
      </p:sp>
      <p:sp>
        <p:nvSpPr>
          <p:cNvPr id="1089" name="Google Shape;1089;p80"/>
          <p:cNvSpPr txBox="1"/>
          <p:nvPr/>
        </p:nvSpPr>
        <p:spPr>
          <a:xfrm>
            <a:off x="7026250" y="2753813"/>
            <a:ext cx="16203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Enzyme</a:t>
            </a:r>
            <a:endParaRPr b="1"/>
          </a:p>
          <a:p>
            <a:pPr marL="0" lvl="0" indent="0" algn="ctr" rtl="0">
              <a:spcBef>
                <a:spcPts val="0"/>
              </a:spcBef>
              <a:spcAft>
                <a:spcPts val="0"/>
              </a:spcAft>
              <a:buNone/>
            </a:pPr>
            <a:endParaRPr/>
          </a:p>
        </p:txBody>
      </p:sp>
      <p:sp>
        <p:nvSpPr>
          <p:cNvPr id="1090" name="Google Shape;1090;p80"/>
          <p:cNvSpPr txBox="1"/>
          <p:nvPr/>
        </p:nvSpPr>
        <p:spPr>
          <a:xfrm>
            <a:off x="1562850" y="3622475"/>
            <a:ext cx="15948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Ligand-gated ion channel</a:t>
            </a:r>
            <a:endParaRPr b="1"/>
          </a:p>
          <a:p>
            <a:pPr marL="0" lvl="0" indent="0" algn="ctr" rtl="0">
              <a:spcBef>
                <a:spcPts val="0"/>
              </a:spcBef>
              <a:spcAft>
                <a:spcPts val="0"/>
              </a:spcAft>
              <a:buNone/>
            </a:pPr>
            <a:endParaRPr/>
          </a:p>
        </p:txBody>
      </p:sp>
      <p:sp>
        <p:nvSpPr>
          <p:cNvPr id="1091" name="Google Shape;1091;p80"/>
          <p:cNvSpPr txBox="1"/>
          <p:nvPr/>
        </p:nvSpPr>
        <p:spPr>
          <a:xfrm>
            <a:off x="6953875" y="951150"/>
            <a:ext cx="18546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Voltage-gated ion channel</a:t>
            </a:r>
            <a:endParaRPr b="1"/>
          </a:p>
          <a:p>
            <a:pPr marL="0" lvl="0" indent="0" algn="ctr" rtl="0">
              <a:spcBef>
                <a:spcPts val="0"/>
              </a:spcBef>
              <a:spcAft>
                <a:spcPts val="0"/>
              </a:spcAft>
              <a:buNone/>
            </a:pPr>
            <a:endParaRPr/>
          </a:p>
        </p:txBody>
      </p:sp>
      <p:sp>
        <p:nvSpPr>
          <p:cNvPr id="1092" name="Google Shape;1092;p80"/>
          <p:cNvSpPr txBox="1"/>
          <p:nvPr/>
        </p:nvSpPr>
        <p:spPr>
          <a:xfrm>
            <a:off x="3157650" y="2585275"/>
            <a:ext cx="420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00"/>
                </a:solidFill>
              </a:rPr>
              <a:t>(reuptake inhibitors)</a:t>
            </a:r>
            <a:endParaRPr>
              <a:solidFill>
                <a:srgbClr val="FF0000"/>
              </a:solidFill>
            </a:endParaRPr>
          </a:p>
        </p:txBody>
      </p:sp>
      <p:sp>
        <p:nvSpPr>
          <p:cNvPr id="1093" name="Google Shape;1093;p80"/>
          <p:cNvSpPr/>
          <p:nvPr/>
        </p:nvSpPr>
        <p:spPr>
          <a:xfrm rot="-31242">
            <a:off x="51065" y="2067237"/>
            <a:ext cx="5149713" cy="12810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80"/>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Shape 19246"/>
        <p:cNvGrpSpPr/>
        <p:nvPr/>
      </p:nvGrpSpPr>
      <p:grpSpPr>
        <a:xfrm>
          <a:off x="0" y="0"/>
          <a:ext cx="0" cy="0"/>
          <a:chOff x="0" y="0"/>
          <a:chExt cx="0" cy="0"/>
        </a:xfrm>
      </p:grpSpPr>
      <p:sp>
        <p:nvSpPr>
          <p:cNvPr id="19247" name="Google Shape;19247;p701"/>
          <p:cNvSpPr txBox="1"/>
          <p:nvPr/>
        </p:nvSpPr>
        <p:spPr>
          <a:xfrm>
            <a:off x="357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Trazodone - Serotonin antagonist/reuptake inhibitor (SARI)</a:t>
            </a:r>
            <a:endParaRPr sz="1500" b="1"/>
          </a:p>
        </p:txBody>
      </p:sp>
      <p:pic>
        <p:nvPicPr>
          <p:cNvPr id="19248" name="Google Shape;19248;p701"/>
          <p:cNvPicPr preferRelativeResize="0"/>
          <p:nvPr/>
        </p:nvPicPr>
        <p:blipFill rotWithShape="1">
          <a:blip r:embed="rId3">
            <a:alphaModFix/>
          </a:blip>
          <a:srcRect r="5141" b="5970"/>
          <a:stretch/>
        </p:blipFill>
        <p:spPr>
          <a:xfrm>
            <a:off x="3818850" y="2713800"/>
            <a:ext cx="5271525" cy="2348401"/>
          </a:xfrm>
          <a:prstGeom prst="rect">
            <a:avLst/>
          </a:prstGeom>
          <a:noFill/>
          <a:ln>
            <a:noFill/>
          </a:ln>
        </p:spPr>
      </p:pic>
      <p:sp>
        <p:nvSpPr>
          <p:cNvPr id="19249" name="Google Shape;19249;p701"/>
          <p:cNvSpPr txBox="1"/>
          <p:nvPr/>
        </p:nvSpPr>
        <p:spPr>
          <a:xfrm>
            <a:off x="768250" y="823975"/>
            <a:ext cx="1408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partial agonist</a:t>
            </a:r>
            <a:endParaRPr sz="1100"/>
          </a:p>
          <a:p>
            <a:pPr marL="0" lvl="0" indent="0" algn="l" rtl="0">
              <a:spcBef>
                <a:spcPts val="0"/>
              </a:spcBef>
              <a:spcAft>
                <a:spcPts val="0"/>
              </a:spcAft>
              <a:buNone/>
            </a:pPr>
            <a:r>
              <a:rPr lang="en" sz="700"/>
              <a:t>(like buspirone)</a:t>
            </a:r>
            <a:endParaRPr sz="700"/>
          </a:p>
        </p:txBody>
      </p:sp>
      <p:grpSp>
        <p:nvGrpSpPr>
          <p:cNvPr id="19250" name="Google Shape;19250;p701"/>
          <p:cNvGrpSpPr/>
          <p:nvPr/>
        </p:nvGrpSpPr>
        <p:grpSpPr>
          <a:xfrm>
            <a:off x="893575" y="617000"/>
            <a:ext cx="4304275" cy="3642625"/>
            <a:chOff x="893575" y="617000"/>
            <a:chExt cx="4304275" cy="3642625"/>
          </a:xfrm>
        </p:grpSpPr>
        <p:pic>
          <p:nvPicPr>
            <p:cNvPr id="19251" name="Google Shape;19251;p701"/>
            <p:cNvPicPr preferRelativeResize="0"/>
            <p:nvPr/>
          </p:nvPicPr>
          <p:blipFill>
            <a:blip r:embed="rId4">
              <a:alphaModFix/>
            </a:blip>
            <a:stretch>
              <a:fillRect/>
            </a:stretch>
          </p:blipFill>
          <p:spPr>
            <a:xfrm>
              <a:off x="893575" y="883875"/>
              <a:ext cx="3435149" cy="3375750"/>
            </a:xfrm>
            <a:prstGeom prst="rect">
              <a:avLst/>
            </a:prstGeom>
            <a:noFill/>
            <a:ln>
              <a:noFill/>
            </a:ln>
          </p:spPr>
        </p:pic>
        <p:sp>
          <p:nvSpPr>
            <p:cNvPr id="19252" name="Google Shape;19252;p701"/>
            <p:cNvSpPr txBox="1"/>
            <p:nvPr/>
          </p:nvSpPr>
          <p:spPr>
            <a:xfrm>
              <a:off x="4269950" y="1937400"/>
              <a:ext cx="927900" cy="7389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1000"/>
                <a:t>Serotonin reuptake inhibitor (weak)</a:t>
              </a:r>
              <a:endParaRPr sz="1000"/>
            </a:p>
          </p:txBody>
        </p:sp>
        <p:sp>
          <p:nvSpPr>
            <p:cNvPr id="19253" name="Google Shape;19253;p701"/>
            <p:cNvSpPr txBox="1"/>
            <p:nvPr/>
          </p:nvSpPr>
          <p:spPr>
            <a:xfrm>
              <a:off x="3870100" y="1552125"/>
              <a:ext cx="1066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antihistamine</a:t>
              </a:r>
              <a:endParaRPr sz="1100"/>
            </a:p>
          </p:txBody>
        </p:sp>
        <p:sp>
          <p:nvSpPr>
            <p:cNvPr id="19254" name="Google Shape;19254;p701"/>
            <p:cNvSpPr txBox="1"/>
            <p:nvPr/>
          </p:nvSpPr>
          <p:spPr>
            <a:xfrm>
              <a:off x="2291025" y="617000"/>
              <a:ext cx="1066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p:txBody>
        </p:sp>
      </p:grpSp>
      <p:grpSp>
        <p:nvGrpSpPr>
          <p:cNvPr id="19255" name="Google Shape;19255;p701"/>
          <p:cNvGrpSpPr/>
          <p:nvPr/>
        </p:nvGrpSpPr>
        <p:grpSpPr>
          <a:xfrm>
            <a:off x="2432735" y="1654344"/>
            <a:ext cx="349869" cy="1877667"/>
            <a:chOff x="4435083" y="1958285"/>
            <a:chExt cx="420617" cy="2257353"/>
          </a:xfrm>
        </p:grpSpPr>
        <p:grpSp>
          <p:nvGrpSpPr>
            <p:cNvPr id="19256" name="Google Shape;19256;p701"/>
            <p:cNvGrpSpPr/>
            <p:nvPr/>
          </p:nvGrpSpPr>
          <p:grpSpPr>
            <a:xfrm>
              <a:off x="4447400" y="2278000"/>
              <a:ext cx="408300" cy="183625"/>
              <a:chOff x="1167350" y="1102900"/>
              <a:chExt cx="408300" cy="183625"/>
            </a:xfrm>
          </p:grpSpPr>
          <p:cxnSp>
            <p:nvCxnSpPr>
              <p:cNvPr id="19257" name="Google Shape;19257;p701"/>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9258" name="Google Shape;19258;p701"/>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9259" name="Google Shape;19259;p701"/>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9260" name="Google Shape;19260;p701"/>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9261" name="Google Shape;19261;p701"/>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9262" name="Google Shape;19262;p701"/>
          <p:cNvCxnSpPr>
            <a:stCxn id="19263" idx="1"/>
          </p:cNvCxnSpPr>
          <p:nvPr/>
        </p:nvCxnSpPr>
        <p:spPr>
          <a:xfrm flipH="1">
            <a:off x="2854700" y="1054825"/>
            <a:ext cx="569100" cy="599400"/>
          </a:xfrm>
          <a:prstGeom prst="straightConnector1">
            <a:avLst/>
          </a:prstGeom>
          <a:noFill/>
          <a:ln w="9525" cap="flat" cmpd="sng">
            <a:solidFill>
              <a:schemeClr val="dk2"/>
            </a:solidFill>
            <a:prstDash val="solid"/>
            <a:round/>
            <a:headEnd type="none" w="med" len="med"/>
            <a:tailEnd type="triangle" w="med" len="med"/>
          </a:ln>
        </p:spPr>
      </p:cxnSp>
      <p:sp>
        <p:nvSpPr>
          <p:cNvPr id="19263" name="Google Shape;19263;p701"/>
          <p:cNvSpPr txBox="1"/>
          <p:nvPr/>
        </p:nvSpPr>
        <p:spPr>
          <a:xfrm>
            <a:off x="3423800" y="823975"/>
            <a:ext cx="1283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not an in</a:t>
            </a:r>
            <a:r>
              <a:rPr lang="en" sz="1100" u="sng"/>
              <a:t>H</a:t>
            </a:r>
            <a:r>
              <a:rPr lang="en" sz="1100"/>
              <a:t>ibitor</a:t>
            </a:r>
            <a:endParaRPr sz="1100"/>
          </a:p>
          <a:p>
            <a:pPr marL="0" lvl="0" indent="0" algn="l" rtl="0">
              <a:spcBef>
                <a:spcPts val="0"/>
              </a:spcBef>
              <a:spcAft>
                <a:spcPts val="0"/>
              </a:spcAft>
              <a:buNone/>
            </a:pPr>
            <a:endParaRPr sz="700"/>
          </a:p>
        </p:txBody>
      </p:sp>
      <p:cxnSp>
        <p:nvCxnSpPr>
          <p:cNvPr id="19264" name="Google Shape;19264;p701"/>
          <p:cNvCxnSpPr/>
          <p:nvPr/>
        </p:nvCxnSpPr>
        <p:spPr>
          <a:xfrm flipH="1">
            <a:off x="2854825" y="1332075"/>
            <a:ext cx="668700" cy="632100"/>
          </a:xfrm>
          <a:prstGeom prst="straightConnector1">
            <a:avLst/>
          </a:prstGeom>
          <a:noFill/>
          <a:ln w="9525" cap="flat" cmpd="sng">
            <a:solidFill>
              <a:schemeClr val="dk2"/>
            </a:solidFill>
            <a:prstDash val="solid"/>
            <a:round/>
            <a:headEnd type="none" w="med" len="med"/>
            <a:tailEnd type="triangle" w="med" len="med"/>
          </a:ln>
        </p:spPr>
      </p:cxnSp>
      <p:sp>
        <p:nvSpPr>
          <p:cNvPr id="19265" name="Google Shape;19265;p701"/>
          <p:cNvSpPr txBox="1"/>
          <p:nvPr/>
        </p:nvSpPr>
        <p:spPr>
          <a:xfrm>
            <a:off x="3461624" y="1145150"/>
            <a:ext cx="2045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not a sensitive substrate</a:t>
            </a:r>
            <a:endParaRPr sz="1100"/>
          </a:p>
          <a:p>
            <a:pPr marL="0" lvl="0" indent="0" algn="l" rtl="0">
              <a:spcBef>
                <a:spcPts val="0"/>
              </a:spcBef>
              <a:spcAft>
                <a:spcPts val="0"/>
              </a:spcAft>
              <a:buNone/>
            </a:pPr>
            <a:endParaRPr sz="700"/>
          </a:p>
        </p:txBody>
      </p:sp>
      <p:pic>
        <p:nvPicPr>
          <p:cNvPr id="19266" name="Google Shape;19266;p701"/>
          <p:cNvPicPr preferRelativeResize="0"/>
          <p:nvPr/>
        </p:nvPicPr>
        <p:blipFill>
          <a:blip r:embed="rId5">
            <a:alphaModFix/>
          </a:blip>
          <a:stretch>
            <a:fillRect/>
          </a:stretch>
        </p:blipFill>
        <p:spPr>
          <a:xfrm>
            <a:off x="8686738" y="4686300"/>
            <a:ext cx="942975" cy="457200"/>
          </a:xfrm>
          <a:prstGeom prst="rect">
            <a:avLst/>
          </a:prstGeom>
          <a:noFill/>
          <a:ln>
            <a:noFill/>
          </a:ln>
        </p:spPr>
      </p:pic>
      <p:sp>
        <p:nvSpPr>
          <p:cNvPr id="19267" name="Google Shape;19267;p701"/>
          <p:cNvSpPr/>
          <p:nvPr/>
        </p:nvSpPr>
        <p:spPr>
          <a:xfrm rot="-529942">
            <a:off x="3766817" y="2447968"/>
            <a:ext cx="439613" cy="233446"/>
          </a:xfrm>
          <a:prstGeom prst="rect">
            <a:avLst/>
          </a:prstGeom>
          <a:noFill/>
          <a:ln w="2857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8" name="Google Shape;19268;p701"/>
          <p:cNvSpPr/>
          <p:nvPr/>
        </p:nvSpPr>
        <p:spPr>
          <a:xfrm rot="-5402290">
            <a:off x="6511929" y="4169000"/>
            <a:ext cx="450300" cy="173100"/>
          </a:xfrm>
          <a:prstGeom prst="rect">
            <a:avLst/>
          </a:prstGeom>
          <a:solidFill>
            <a:srgbClr val="FFFF00"/>
          </a:solidFill>
          <a:ln w="2857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9" name="Google Shape;19269;p701"/>
          <p:cNvSpPr/>
          <p:nvPr/>
        </p:nvSpPr>
        <p:spPr>
          <a:xfrm rot="-2131002">
            <a:off x="3467402" y="1782553"/>
            <a:ext cx="190553" cy="233588"/>
          </a:xfrm>
          <a:prstGeom prst="rect">
            <a:avLst/>
          </a:prstGeom>
          <a:no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0" name="Google Shape;19270;p701"/>
          <p:cNvSpPr/>
          <p:nvPr/>
        </p:nvSpPr>
        <p:spPr>
          <a:xfrm rot="-5400000">
            <a:off x="6037125" y="4230600"/>
            <a:ext cx="306900" cy="166500"/>
          </a:xfrm>
          <a:prstGeom prst="rect">
            <a:avLst/>
          </a:prstGeom>
          <a:solidFill>
            <a:schemeClr val="accent4"/>
          </a:solid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1" name="Google Shape;19271;p701"/>
          <p:cNvSpPr/>
          <p:nvPr/>
        </p:nvSpPr>
        <p:spPr>
          <a:xfrm rot="-5400000">
            <a:off x="2236806" y="1039236"/>
            <a:ext cx="470100" cy="243050"/>
          </a:xfrm>
          <a:prstGeom prst="flowChartDecision">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2" name="Google Shape;19272;p701"/>
          <p:cNvSpPr/>
          <p:nvPr/>
        </p:nvSpPr>
        <p:spPr>
          <a:xfrm>
            <a:off x="5829875" y="4301625"/>
            <a:ext cx="173400" cy="165600"/>
          </a:xfrm>
          <a:prstGeom prst="rect">
            <a:avLst/>
          </a:prstGeom>
          <a:solidFill>
            <a:srgbClr val="0000FF"/>
          </a:solid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3" name="Google Shape;19273;p701"/>
          <p:cNvSpPr/>
          <p:nvPr/>
        </p:nvSpPr>
        <p:spPr>
          <a:xfrm rot="-4772414">
            <a:off x="2638958" y="1031706"/>
            <a:ext cx="470100" cy="243050"/>
          </a:xfrm>
          <a:prstGeom prst="flowChartDecision">
            <a:avLst/>
          </a:prstGeom>
          <a:no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4" name="Google Shape;19274;p701"/>
          <p:cNvSpPr/>
          <p:nvPr/>
        </p:nvSpPr>
        <p:spPr>
          <a:xfrm>
            <a:off x="4722250" y="4414573"/>
            <a:ext cx="173400" cy="36900"/>
          </a:xfrm>
          <a:prstGeom prst="rect">
            <a:avLst/>
          </a:prstGeom>
          <a:solidFill>
            <a:srgbClr val="0000FF"/>
          </a:solid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5" name="Google Shape;19275;p701"/>
          <p:cNvSpPr/>
          <p:nvPr/>
        </p:nvSpPr>
        <p:spPr>
          <a:xfrm>
            <a:off x="6375400" y="4090750"/>
            <a:ext cx="173400" cy="382200"/>
          </a:xfrm>
          <a:prstGeom prst="rect">
            <a:avLst/>
          </a:prstGeom>
          <a:solidFill>
            <a:srgbClr val="9900FF"/>
          </a:solid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6" name="Google Shape;19276;p701"/>
          <p:cNvSpPr/>
          <p:nvPr/>
        </p:nvSpPr>
        <p:spPr>
          <a:xfrm>
            <a:off x="5555175" y="4346800"/>
            <a:ext cx="173400" cy="120300"/>
          </a:xfrm>
          <a:prstGeom prst="rect">
            <a:avLst/>
          </a:prstGeom>
          <a:solidFill>
            <a:srgbClr val="FF0000"/>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7" name="Google Shape;19277;p701"/>
          <p:cNvSpPr/>
          <p:nvPr/>
        </p:nvSpPr>
        <p:spPr>
          <a:xfrm rot="3090338">
            <a:off x="1576456" y="1369139"/>
            <a:ext cx="535475" cy="233372"/>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278" name="Google Shape;19278;p701"/>
          <p:cNvCxnSpPr/>
          <p:nvPr/>
        </p:nvCxnSpPr>
        <p:spPr>
          <a:xfrm>
            <a:off x="4808950" y="3164660"/>
            <a:ext cx="0" cy="1178700"/>
          </a:xfrm>
          <a:prstGeom prst="straightConnector1">
            <a:avLst/>
          </a:prstGeom>
          <a:noFill/>
          <a:ln w="38100" cap="flat" cmpd="sng">
            <a:solidFill>
              <a:srgbClr val="0000FF"/>
            </a:solidFill>
            <a:prstDash val="solid"/>
            <a:round/>
            <a:headEnd type="none" w="med" len="med"/>
            <a:tailEnd type="triangle" w="med" len="med"/>
          </a:ln>
        </p:spPr>
      </p:cxnSp>
      <p:sp>
        <p:nvSpPr>
          <p:cNvPr id="19279" name="Google Shape;19279;p701"/>
          <p:cNvSpPr/>
          <p:nvPr/>
        </p:nvSpPr>
        <p:spPr>
          <a:xfrm rot="-5400000">
            <a:off x="2169188" y="1030388"/>
            <a:ext cx="605325" cy="243050"/>
          </a:xfrm>
          <a:prstGeom prst="flowChartDecision">
            <a:avLst/>
          </a:prstGeom>
          <a:noFill/>
          <a:ln w="762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280" name="Google Shape;19280;p701"/>
          <p:cNvGrpSpPr/>
          <p:nvPr/>
        </p:nvGrpSpPr>
        <p:grpSpPr>
          <a:xfrm>
            <a:off x="7709575" y="114475"/>
            <a:ext cx="1290299" cy="719974"/>
            <a:chOff x="7709575" y="114475"/>
            <a:chExt cx="1290299" cy="719974"/>
          </a:xfrm>
        </p:grpSpPr>
        <p:pic>
          <p:nvPicPr>
            <p:cNvPr id="19281" name="Google Shape;19281;p701" descr="A picture containing object, clock&#10;&#10;Description automatically generated"/>
            <p:cNvPicPr preferRelativeResize="0"/>
            <p:nvPr/>
          </p:nvPicPr>
          <p:blipFill rotWithShape="1">
            <a:blip r:embed="rId6">
              <a:alphaModFix/>
            </a:blip>
            <a:srcRect/>
            <a:stretch/>
          </p:blipFill>
          <p:spPr>
            <a:xfrm>
              <a:off x="7709575" y="119246"/>
              <a:ext cx="747760" cy="715203"/>
            </a:xfrm>
            <a:prstGeom prst="rect">
              <a:avLst/>
            </a:prstGeom>
            <a:noFill/>
            <a:ln>
              <a:noFill/>
            </a:ln>
          </p:spPr>
        </p:pic>
        <p:pic>
          <p:nvPicPr>
            <p:cNvPr id="19282" name="Google Shape;19282;p701" descr="A picture containing object, clock&#10;&#10;Description automatically generated"/>
            <p:cNvPicPr preferRelativeResize="0"/>
            <p:nvPr/>
          </p:nvPicPr>
          <p:blipFill rotWithShape="1">
            <a:blip r:embed="rId6">
              <a:alphaModFix/>
            </a:blip>
            <a:srcRect/>
            <a:stretch/>
          </p:blipFill>
          <p:spPr>
            <a:xfrm>
              <a:off x="8252114" y="114475"/>
              <a:ext cx="747760" cy="715203"/>
            </a:xfrm>
            <a:prstGeom prst="rect">
              <a:avLst/>
            </a:prstGeom>
            <a:noFill/>
            <a:ln>
              <a:noFill/>
            </a:ln>
          </p:spPr>
        </p:pic>
      </p:grpSp>
      <p:sp>
        <p:nvSpPr>
          <p:cNvPr id="19283" name="Google Shape;19283;p701"/>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Shape 19287"/>
        <p:cNvGrpSpPr/>
        <p:nvPr/>
      </p:nvGrpSpPr>
      <p:grpSpPr>
        <a:xfrm>
          <a:off x="0" y="0"/>
          <a:ext cx="0" cy="0"/>
          <a:chOff x="0" y="0"/>
          <a:chExt cx="0" cy="0"/>
        </a:xfrm>
      </p:grpSpPr>
      <p:sp>
        <p:nvSpPr>
          <p:cNvPr id="19288" name="Google Shape;19288;p702"/>
          <p:cNvSpPr txBox="1"/>
          <p:nvPr/>
        </p:nvSpPr>
        <p:spPr>
          <a:xfrm>
            <a:off x="357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Trazodone - Serotonin antagonist/reuptake inhibitor (SARI)</a:t>
            </a:r>
            <a:endParaRPr sz="1500" b="1"/>
          </a:p>
        </p:txBody>
      </p:sp>
      <p:pic>
        <p:nvPicPr>
          <p:cNvPr id="19289" name="Google Shape;19289;p702"/>
          <p:cNvPicPr preferRelativeResize="0"/>
          <p:nvPr/>
        </p:nvPicPr>
        <p:blipFill rotWithShape="1">
          <a:blip r:embed="rId3">
            <a:alphaModFix/>
          </a:blip>
          <a:srcRect r="5141" b="5970"/>
          <a:stretch/>
        </p:blipFill>
        <p:spPr>
          <a:xfrm>
            <a:off x="3818850" y="2713800"/>
            <a:ext cx="5271525" cy="2348401"/>
          </a:xfrm>
          <a:prstGeom prst="rect">
            <a:avLst/>
          </a:prstGeom>
          <a:noFill/>
          <a:ln>
            <a:noFill/>
          </a:ln>
        </p:spPr>
      </p:pic>
      <p:sp>
        <p:nvSpPr>
          <p:cNvPr id="19290" name="Google Shape;19290;p702"/>
          <p:cNvSpPr txBox="1"/>
          <p:nvPr/>
        </p:nvSpPr>
        <p:spPr>
          <a:xfrm>
            <a:off x="768250" y="823975"/>
            <a:ext cx="1408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partial agonist</a:t>
            </a:r>
            <a:endParaRPr sz="1100"/>
          </a:p>
          <a:p>
            <a:pPr marL="0" lvl="0" indent="0" algn="l" rtl="0">
              <a:spcBef>
                <a:spcPts val="0"/>
              </a:spcBef>
              <a:spcAft>
                <a:spcPts val="0"/>
              </a:spcAft>
              <a:buNone/>
            </a:pPr>
            <a:r>
              <a:rPr lang="en" sz="700"/>
              <a:t>(like buspirone)</a:t>
            </a:r>
            <a:endParaRPr sz="700"/>
          </a:p>
        </p:txBody>
      </p:sp>
      <p:grpSp>
        <p:nvGrpSpPr>
          <p:cNvPr id="19291" name="Google Shape;19291;p702"/>
          <p:cNvGrpSpPr/>
          <p:nvPr/>
        </p:nvGrpSpPr>
        <p:grpSpPr>
          <a:xfrm>
            <a:off x="212225" y="617000"/>
            <a:ext cx="4985625" cy="3642625"/>
            <a:chOff x="212225" y="617000"/>
            <a:chExt cx="4985625" cy="3642625"/>
          </a:xfrm>
        </p:grpSpPr>
        <p:pic>
          <p:nvPicPr>
            <p:cNvPr id="19292" name="Google Shape;19292;p702"/>
            <p:cNvPicPr preferRelativeResize="0"/>
            <p:nvPr/>
          </p:nvPicPr>
          <p:blipFill>
            <a:blip r:embed="rId4">
              <a:alphaModFix/>
            </a:blip>
            <a:stretch>
              <a:fillRect/>
            </a:stretch>
          </p:blipFill>
          <p:spPr>
            <a:xfrm>
              <a:off x="893575" y="883875"/>
              <a:ext cx="3435149" cy="3375750"/>
            </a:xfrm>
            <a:prstGeom prst="rect">
              <a:avLst/>
            </a:prstGeom>
            <a:noFill/>
            <a:ln>
              <a:noFill/>
            </a:ln>
          </p:spPr>
        </p:pic>
        <p:sp>
          <p:nvSpPr>
            <p:cNvPr id="19293" name="Google Shape;19293;p702"/>
            <p:cNvSpPr txBox="1"/>
            <p:nvPr/>
          </p:nvSpPr>
          <p:spPr>
            <a:xfrm>
              <a:off x="4269950" y="1937400"/>
              <a:ext cx="927900" cy="7389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1000"/>
                <a:t>Serotonin reuptake inhibitor (weak)</a:t>
              </a:r>
              <a:endParaRPr sz="1000"/>
            </a:p>
          </p:txBody>
        </p:sp>
        <p:sp>
          <p:nvSpPr>
            <p:cNvPr id="19294" name="Google Shape;19294;p702"/>
            <p:cNvSpPr txBox="1"/>
            <p:nvPr/>
          </p:nvSpPr>
          <p:spPr>
            <a:xfrm>
              <a:off x="212225" y="1359675"/>
              <a:ext cx="927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a:p>
              <a:pPr marL="0" lvl="0" indent="0" algn="l" rtl="0">
                <a:spcBef>
                  <a:spcPts val="0"/>
                </a:spcBef>
                <a:spcAft>
                  <a:spcPts val="0"/>
                </a:spcAft>
                <a:buNone/>
              </a:pPr>
              <a:r>
                <a:rPr lang="en" sz="1100"/>
                <a:t>(potent)</a:t>
              </a:r>
              <a:endParaRPr sz="1100"/>
            </a:p>
            <a:p>
              <a:pPr marL="0" lvl="0" indent="0" algn="l" rtl="0">
                <a:spcBef>
                  <a:spcPts val="0"/>
                </a:spcBef>
                <a:spcAft>
                  <a:spcPts val="0"/>
                </a:spcAft>
                <a:buNone/>
              </a:pPr>
              <a:r>
                <a:rPr lang="en" sz="700"/>
                <a:t>antidepressant effect (like SGAs)</a:t>
              </a:r>
              <a:endParaRPr sz="700"/>
            </a:p>
          </p:txBody>
        </p:sp>
        <p:sp>
          <p:nvSpPr>
            <p:cNvPr id="19295" name="Google Shape;19295;p702"/>
            <p:cNvSpPr txBox="1"/>
            <p:nvPr/>
          </p:nvSpPr>
          <p:spPr>
            <a:xfrm>
              <a:off x="3870100" y="1552125"/>
              <a:ext cx="1066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antihistamine</a:t>
              </a:r>
              <a:endParaRPr sz="1100"/>
            </a:p>
          </p:txBody>
        </p:sp>
        <p:sp>
          <p:nvSpPr>
            <p:cNvPr id="19296" name="Google Shape;19296;p702"/>
            <p:cNvSpPr txBox="1"/>
            <p:nvPr/>
          </p:nvSpPr>
          <p:spPr>
            <a:xfrm>
              <a:off x="2291025" y="617000"/>
              <a:ext cx="1066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p:txBody>
        </p:sp>
      </p:grpSp>
      <p:grpSp>
        <p:nvGrpSpPr>
          <p:cNvPr id="19297" name="Google Shape;19297;p702"/>
          <p:cNvGrpSpPr/>
          <p:nvPr/>
        </p:nvGrpSpPr>
        <p:grpSpPr>
          <a:xfrm>
            <a:off x="2432735" y="1654344"/>
            <a:ext cx="349869" cy="1877667"/>
            <a:chOff x="4435083" y="1958285"/>
            <a:chExt cx="420617" cy="2257353"/>
          </a:xfrm>
        </p:grpSpPr>
        <p:grpSp>
          <p:nvGrpSpPr>
            <p:cNvPr id="19298" name="Google Shape;19298;p702"/>
            <p:cNvGrpSpPr/>
            <p:nvPr/>
          </p:nvGrpSpPr>
          <p:grpSpPr>
            <a:xfrm>
              <a:off x="4447400" y="2278000"/>
              <a:ext cx="408300" cy="183625"/>
              <a:chOff x="1167350" y="1102900"/>
              <a:chExt cx="408300" cy="183625"/>
            </a:xfrm>
          </p:grpSpPr>
          <p:cxnSp>
            <p:nvCxnSpPr>
              <p:cNvPr id="19299" name="Google Shape;19299;p702"/>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9300" name="Google Shape;19300;p702"/>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9301" name="Google Shape;19301;p702"/>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9302" name="Google Shape;19302;p702"/>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9303" name="Google Shape;19303;p702"/>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9304" name="Google Shape;19304;p702"/>
          <p:cNvCxnSpPr>
            <a:stCxn id="19305" idx="1"/>
          </p:cNvCxnSpPr>
          <p:nvPr/>
        </p:nvCxnSpPr>
        <p:spPr>
          <a:xfrm flipH="1">
            <a:off x="2854700" y="1054825"/>
            <a:ext cx="569100" cy="599400"/>
          </a:xfrm>
          <a:prstGeom prst="straightConnector1">
            <a:avLst/>
          </a:prstGeom>
          <a:noFill/>
          <a:ln w="9525" cap="flat" cmpd="sng">
            <a:solidFill>
              <a:schemeClr val="dk2"/>
            </a:solidFill>
            <a:prstDash val="solid"/>
            <a:round/>
            <a:headEnd type="none" w="med" len="med"/>
            <a:tailEnd type="triangle" w="med" len="med"/>
          </a:ln>
        </p:spPr>
      </p:cxnSp>
      <p:sp>
        <p:nvSpPr>
          <p:cNvPr id="19305" name="Google Shape;19305;p702"/>
          <p:cNvSpPr txBox="1"/>
          <p:nvPr/>
        </p:nvSpPr>
        <p:spPr>
          <a:xfrm>
            <a:off x="3423800" y="823975"/>
            <a:ext cx="1283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not an in</a:t>
            </a:r>
            <a:r>
              <a:rPr lang="en" sz="1100" u="sng"/>
              <a:t>H</a:t>
            </a:r>
            <a:r>
              <a:rPr lang="en" sz="1100"/>
              <a:t>ibitor</a:t>
            </a:r>
            <a:endParaRPr sz="1100"/>
          </a:p>
          <a:p>
            <a:pPr marL="0" lvl="0" indent="0" algn="l" rtl="0">
              <a:spcBef>
                <a:spcPts val="0"/>
              </a:spcBef>
              <a:spcAft>
                <a:spcPts val="0"/>
              </a:spcAft>
              <a:buNone/>
            </a:pPr>
            <a:endParaRPr sz="700"/>
          </a:p>
        </p:txBody>
      </p:sp>
      <p:cxnSp>
        <p:nvCxnSpPr>
          <p:cNvPr id="19306" name="Google Shape;19306;p702"/>
          <p:cNvCxnSpPr/>
          <p:nvPr/>
        </p:nvCxnSpPr>
        <p:spPr>
          <a:xfrm flipH="1">
            <a:off x="2854825" y="1332075"/>
            <a:ext cx="668700" cy="632100"/>
          </a:xfrm>
          <a:prstGeom prst="straightConnector1">
            <a:avLst/>
          </a:prstGeom>
          <a:noFill/>
          <a:ln w="9525" cap="flat" cmpd="sng">
            <a:solidFill>
              <a:schemeClr val="dk2"/>
            </a:solidFill>
            <a:prstDash val="solid"/>
            <a:round/>
            <a:headEnd type="none" w="med" len="med"/>
            <a:tailEnd type="triangle" w="med" len="med"/>
          </a:ln>
        </p:spPr>
      </p:cxnSp>
      <p:sp>
        <p:nvSpPr>
          <p:cNvPr id="19307" name="Google Shape;19307;p702"/>
          <p:cNvSpPr txBox="1"/>
          <p:nvPr/>
        </p:nvSpPr>
        <p:spPr>
          <a:xfrm>
            <a:off x="3461624" y="1145150"/>
            <a:ext cx="2045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not a sensitive substrate</a:t>
            </a:r>
            <a:endParaRPr sz="1100"/>
          </a:p>
          <a:p>
            <a:pPr marL="0" lvl="0" indent="0" algn="l" rtl="0">
              <a:spcBef>
                <a:spcPts val="0"/>
              </a:spcBef>
              <a:spcAft>
                <a:spcPts val="0"/>
              </a:spcAft>
              <a:buNone/>
            </a:pPr>
            <a:endParaRPr sz="700"/>
          </a:p>
        </p:txBody>
      </p:sp>
      <p:pic>
        <p:nvPicPr>
          <p:cNvPr id="19308" name="Google Shape;19308;p702"/>
          <p:cNvPicPr preferRelativeResize="0"/>
          <p:nvPr/>
        </p:nvPicPr>
        <p:blipFill>
          <a:blip r:embed="rId5">
            <a:alphaModFix/>
          </a:blip>
          <a:stretch>
            <a:fillRect/>
          </a:stretch>
        </p:blipFill>
        <p:spPr>
          <a:xfrm>
            <a:off x="8686738" y="4686300"/>
            <a:ext cx="942975" cy="457200"/>
          </a:xfrm>
          <a:prstGeom prst="rect">
            <a:avLst/>
          </a:prstGeom>
          <a:noFill/>
          <a:ln>
            <a:noFill/>
          </a:ln>
        </p:spPr>
      </p:pic>
      <p:sp>
        <p:nvSpPr>
          <p:cNvPr id="19309" name="Google Shape;19309;p702"/>
          <p:cNvSpPr/>
          <p:nvPr/>
        </p:nvSpPr>
        <p:spPr>
          <a:xfrm rot="1754123">
            <a:off x="1174724" y="1790172"/>
            <a:ext cx="535628" cy="233430"/>
          </a:xfrm>
          <a:prstGeom prst="rect">
            <a:avLst/>
          </a:prstGeom>
          <a:noFill/>
          <a:ln w="762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0" name="Google Shape;19310;p702"/>
          <p:cNvSpPr/>
          <p:nvPr/>
        </p:nvSpPr>
        <p:spPr>
          <a:xfrm rot="10800000" flipH="1">
            <a:off x="4440050" y="4437997"/>
            <a:ext cx="173400" cy="16500"/>
          </a:xfrm>
          <a:prstGeom prst="rect">
            <a:avLst/>
          </a:prstGeom>
          <a:solidFill>
            <a:srgbClr val="38761D"/>
          </a:solidFill>
          <a:ln w="2857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1" name="Google Shape;19311;p702"/>
          <p:cNvSpPr/>
          <p:nvPr/>
        </p:nvSpPr>
        <p:spPr>
          <a:xfrm>
            <a:off x="5555175" y="4346800"/>
            <a:ext cx="173400" cy="120300"/>
          </a:xfrm>
          <a:prstGeom prst="rect">
            <a:avLst/>
          </a:prstGeom>
          <a:solidFill>
            <a:srgbClr val="FF0000"/>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2" name="Google Shape;19312;p702"/>
          <p:cNvSpPr/>
          <p:nvPr/>
        </p:nvSpPr>
        <p:spPr>
          <a:xfrm rot="3090338">
            <a:off x="1576456" y="1369139"/>
            <a:ext cx="535475" cy="233372"/>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3" name="Google Shape;19313;p702"/>
          <p:cNvSpPr/>
          <p:nvPr/>
        </p:nvSpPr>
        <p:spPr>
          <a:xfrm rot="-529942">
            <a:off x="3766817" y="2447968"/>
            <a:ext cx="439613" cy="233446"/>
          </a:xfrm>
          <a:prstGeom prst="rect">
            <a:avLst/>
          </a:prstGeom>
          <a:noFill/>
          <a:ln w="2857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4" name="Google Shape;19314;p702"/>
          <p:cNvSpPr/>
          <p:nvPr/>
        </p:nvSpPr>
        <p:spPr>
          <a:xfrm rot="-5402290">
            <a:off x="6511929" y="4169000"/>
            <a:ext cx="450300" cy="173100"/>
          </a:xfrm>
          <a:prstGeom prst="rect">
            <a:avLst/>
          </a:prstGeom>
          <a:solidFill>
            <a:srgbClr val="FFFF00"/>
          </a:solidFill>
          <a:ln w="2857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5" name="Google Shape;19315;p702"/>
          <p:cNvSpPr/>
          <p:nvPr/>
        </p:nvSpPr>
        <p:spPr>
          <a:xfrm rot="-2131002">
            <a:off x="3467402" y="1782553"/>
            <a:ext cx="190553" cy="233588"/>
          </a:xfrm>
          <a:prstGeom prst="rect">
            <a:avLst/>
          </a:prstGeom>
          <a:no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6" name="Google Shape;19316;p702"/>
          <p:cNvSpPr/>
          <p:nvPr/>
        </p:nvSpPr>
        <p:spPr>
          <a:xfrm rot="-5400000">
            <a:off x="6037125" y="4230600"/>
            <a:ext cx="306900" cy="166500"/>
          </a:xfrm>
          <a:prstGeom prst="rect">
            <a:avLst/>
          </a:prstGeom>
          <a:solidFill>
            <a:schemeClr val="accent4"/>
          </a:solid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7" name="Google Shape;19317;p702"/>
          <p:cNvSpPr/>
          <p:nvPr/>
        </p:nvSpPr>
        <p:spPr>
          <a:xfrm rot="-5400000">
            <a:off x="2169188" y="1030388"/>
            <a:ext cx="605325" cy="243050"/>
          </a:xfrm>
          <a:prstGeom prst="flowChartDecision">
            <a:avLst/>
          </a:prstGeom>
          <a:noFill/>
          <a:ln w="762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8" name="Google Shape;19318;p702"/>
          <p:cNvSpPr/>
          <p:nvPr/>
        </p:nvSpPr>
        <p:spPr>
          <a:xfrm>
            <a:off x="5829875" y="4301625"/>
            <a:ext cx="173400" cy="165600"/>
          </a:xfrm>
          <a:prstGeom prst="rect">
            <a:avLst/>
          </a:prstGeom>
          <a:solidFill>
            <a:srgbClr val="0000FF"/>
          </a:solid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9" name="Google Shape;19319;p702"/>
          <p:cNvSpPr/>
          <p:nvPr/>
        </p:nvSpPr>
        <p:spPr>
          <a:xfrm rot="-4772414">
            <a:off x="2638958" y="1031706"/>
            <a:ext cx="470100" cy="243050"/>
          </a:xfrm>
          <a:prstGeom prst="flowChartDecision">
            <a:avLst/>
          </a:prstGeom>
          <a:no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0" name="Google Shape;19320;p702"/>
          <p:cNvSpPr/>
          <p:nvPr/>
        </p:nvSpPr>
        <p:spPr>
          <a:xfrm>
            <a:off x="4722250" y="4414573"/>
            <a:ext cx="173400" cy="36900"/>
          </a:xfrm>
          <a:prstGeom prst="rect">
            <a:avLst/>
          </a:prstGeom>
          <a:solidFill>
            <a:srgbClr val="0000FF"/>
          </a:solid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1" name="Google Shape;19321;p702"/>
          <p:cNvSpPr/>
          <p:nvPr/>
        </p:nvSpPr>
        <p:spPr>
          <a:xfrm>
            <a:off x="6375400" y="4090750"/>
            <a:ext cx="173400" cy="382200"/>
          </a:xfrm>
          <a:prstGeom prst="rect">
            <a:avLst/>
          </a:prstGeom>
          <a:solidFill>
            <a:srgbClr val="9900FF"/>
          </a:solid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2" name="Google Shape;19322;p702"/>
          <p:cNvSpPr/>
          <p:nvPr/>
        </p:nvSpPr>
        <p:spPr>
          <a:xfrm>
            <a:off x="5555175" y="4346800"/>
            <a:ext cx="173400" cy="120300"/>
          </a:xfrm>
          <a:prstGeom prst="rect">
            <a:avLst/>
          </a:prstGeom>
          <a:solidFill>
            <a:srgbClr val="FF0000"/>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3" name="Google Shape;19323;p702"/>
          <p:cNvSpPr/>
          <p:nvPr/>
        </p:nvSpPr>
        <p:spPr>
          <a:xfrm rot="3090338">
            <a:off x="1576456" y="1369139"/>
            <a:ext cx="535475" cy="233372"/>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324" name="Google Shape;19324;p702"/>
          <p:cNvCxnSpPr/>
          <p:nvPr/>
        </p:nvCxnSpPr>
        <p:spPr>
          <a:xfrm>
            <a:off x="4808950" y="3164660"/>
            <a:ext cx="0" cy="1178700"/>
          </a:xfrm>
          <a:prstGeom prst="straightConnector1">
            <a:avLst/>
          </a:prstGeom>
          <a:noFill/>
          <a:ln w="38100" cap="flat" cmpd="sng">
            <a:solidFill>
              <a:srgbClr val="0000FF"/>
            </a:solidFill>
            <a:prstDash val="solid"/>
            <a:round/>
            <a:headEnd type="none" w="med" len="med"/>
            <a:tailEnd type="triangle" w="med" len="med"/>
          </a:ln>
        </p:spPr>
      </p:cxnSp>
      <p:cxnSp>
        <p:nvCxnSpPr>
          <p:cNvPr id="19325" name="Google Shape;19325;p702"/>
          <p:cNvCxnSpPr/>
          <p:nvPr/>
        </p:nvCxnSpPr>
        <p:spPr>
          <a:xfrm>
            <a:off x="4526939" y="3191366"/>
            <a:ext cx="0" cy="1178700"/>
          </a:xfrm>
          <a:prstGeom prst="straightConnector1">
            <a:avLst/>
          </a:prstGeom>
          <a:noFill/>
          <a:ln w="38100" cap="flat" cmpd="sng">
            <a:solidFill>
              <a:srgbClr val="38761D"/>
            </a:solidFill>
            <a:prstDash val="solid"/>
            <a:round/>
            <a:headEnd type="none" w="med" len="med"/>
            <a:tailEnd type="triangle" w="med" len="med"/>
          </a:ln>
        </p:spPr>
      </p:cxnSp>
      <p:sp>
        <p:nvSpPr>
          <p:cNvPr id="19326" name="Google Shape;19326;p702"/>
          <p:cNvSpPr/>
          <p:nvPr/>
        </p:nvSpPr>
        <p:spPr>
          <a:xfrm rot="1753567">
            <a:off x="1156652" y="1762591"/>
            <a:ext cx="554830" cy="305286"/>
          </a:xfrm>
          <a:prstGeom prst="rect">
            <a:avLst/>
          </a:prstGeom>
          <a:noFill/>
          <a:ln w="1143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27" name="Google Shape;19327;p702"/>
          <p:cNvGrpSpPr/>
          <p:nvPr/>
        </p:nvGrpSpPr>
        <p:grpSpPr>
          <a:xfrm>
            <a:off x="7709575" y="114475"/>
            <a:ext cx="1290299" cy="719974"/>
            <a:chOff x="7709575" y="114475"/>
            <a:chExt cx="1290299" cy="719974"/>
          </a:xfrm>
        </p:grpSpPr>
        <p:pic>
          <p:nvPicPr>
            <p:cNvPr id="19328" name="Google Shape;19328;p702" descr="A picture containing object, clock&#10;&#10;Description automatically generated"/>
            <p:cNvPicPr preferRelativeResize="0"/>
            <p:nvPr/>
          </p:nvPicPr>
          <p:blipFill rotWithShape="1">
            <a:blip r:embed="rId6">
              <a:alphaModFix/>
            </a:blip>
            <a:srcRect/>
            <a:stretch/>
          </p:blipFill>
          <p:spPr>
            <a:xfrm>
              <a:off x="7709575" y="119246"/>
              <a:ext cx="747760" cy="715203"/>
            </a:xfrm>
            <a:prstGeom prst="rect">
              <a:avLst/>
            </a:prstGeom>
            <a:noFill/>
            <a:ln>
              <a:noFill/>
            </a:ln>
          </p:spPr>
        </p:pic>
        <p:pic>
          <p:nvPicPr>
            <p:cNvPr id="19329" name="Google Shape;19329;p702" descr="A picture containing object, clock&#10;&#10;Description automatically generated"/>
            <p:cNvPicPr preferRelativeResize="0"/>
            <p:nvPr/>
          </p:nvPicPr>
          <p:blipFill rotWithShape="1">
            <a:blip r:embed="rId6">
              <a:alphaModFix/>
            </a:blip>
            <a:srcRect/>
            <a:stretch/>
          </p:blipFill>
          <p:spPr>
            <a:xfrm>
              <a:off x="8252114" y="114475"/>
              <a:ext cx="747760" cy="715203"/>
            </a:xfrm>
            <a:prstGeom prst="rect">
              <a:avLst/>
            </a:prstGeom>
            <a:noFill/>
            <a:ln>
              <a:noFill/>
            </a:ln>
          </p:spPr>
        </p:pic>
      </p:grpSp>
      <p:sp>
        <p:nvSpPr>
          <p:cNvPr id="19330" name="Google Shape;19330;p702"/>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Shape 19334"/>
        <p:cNvGrpSpPr/>
        <p:nvPr/>
      </p:nvGrpSpPr>
      <p:grpSpPr>
        <a:xfrm>
          <a:off x="0" y="0"/>
          <a:ext cx="0" cy="0"/>
          <a:chOff x="0" y="0"/>
          <a:chExt cx="0" cy="0"/>
        </a:xfrm>
      </p:grpSpPr>
      <p:sp>
        <p:nvSpPr>
          <p:cNvPr id="19335" name="Google Shape;19335;p703"/>
          <p:cNvSpPr txBox="1"/>
          <p:nvPr/>
        </p:nvSpPr>
        <p:spPr>
          <a:xfrm>
            <a:off x="357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Trazodone - Serotonin antagonist/reuptake inhibitor (SARI)</a:t>
            </a:r>
            <a:endParaRPr sz="1500" b="1"/>
          </a:p>
        </p:txBody>
      </p:sp>
      <p:pic>
        <p:nvPicPr>
          <p:cNvPr id="19336" name="Google Shape;19336;p703"/>
          <p:cNvPicPr preferRelativeResize="0"/>
          <p:nvPr/>
        </p:nvPicPr>
        <p:blipFill rotWithShape="1">
          <a:blip r:embed="rId3">
            <a:alphaModFix/>
          </a:blip>
          <a:srcRect r="5141" b="5970"/>
          <a:stretch/>
        </p:blipFill>
        <p:spPr>
          <a:xfrm>
            <a:off x="3818850" y="2713800"/>
            <a:ext cx="5271525" cy="2348401"/>
          </a:xfrm>
          <a:prstGeom prst="rect">
            <a:avLst/>
          </a:prstGeom>
          <a:noFill/>
          <a:ln>
            <a:noFill/>
          </a:ln>
        </p:spPr>
      </p:pic>
      <p:sp>
        <p:nvSpPr>
          <p:cNvPr id="19337" name="Google Shape;19337;p703"/>
          <p:cNvSpPr txBox="1"/>
          <p:nvPr/>
        </p:nvSpPr>
        <p:spPr>
          <a:xfrm>
            <a:off x="768250" y="823975"/>
            <a:ext cx="1408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partial agonist</a:t>
            </a:r>
            <a:endParaRPr sz="1100"/>
          </a:p>
          <a:p>
            <a:pPr marL="0" lvl="0" indent="0" algn="l" rtl="0">
              <a:spcBef>
                <a:spcPts val="0"/>
              </a:spcBef>
              <a:spcAft>
                <a:spcPts val="0"/>
              </a:spcAft>
              <a:buNone/>
            </a:pPr>
            <a:r>
              <a:rPr lang="en" sz="700"/>
              <a:t>(like buspirone)</a:t>
            </a:r>
            <a:endParaRPr sz="700"/>
          </a:p>
        </p:txBody>
      </p:sp>
      <p:grpSp>
        <p:nvGrpSpPr>
          <p:cNvPr id="19338" name="Google Shape;19338;p703"/>
          <p:cNvGrpSpPr/>
          <p:nvPr/>
        </p:nvGrpSpPr>
        <p:grpSpPr>
          <a:xfrm>
            <a:off x="91625" y="617000"/>
            <a:ext cx="5106225" cy="3642625"/>
            <a:chOff x="91625" y="617000"/>
            <a:chExt cx="5106225" cy="3642625"/>
          </a:xfrm>
        </p:grpSpPr>
        <p:grpSp>
          <p:nvGrpSpPr>
            <p:cNvPr id="19339" name="Google Shape;19339;p703"/>
            <p:cNvGrpSpPr/>
            <p:nvPr/>
          </p:nvGrpSpPr>
          <p:grpSpPr>
            <a:xfrm>
              <a:off x="212225" y="617000"/>
              <a:ext cx="4985625" cy="3642625"/>
              <a:chOff x="212225" y="617000"/>
              <a:chExt cx="4985625" cy="3642625"/>
            </a:xfrm>
          </p:grpSpPr>
          <p:pic>
            <p:nvPicPr>
              <p:cNvPr id="19340" name="Google Shape;19340;p703"/>
              <p:cNvPicPr preferRelativeResize="0"/>
              <p:nvPr/>
            </p:nvPicPr>
            <p:blipFill>
              <a:blip r:embed="rId4">
                <a:alphaModFix/>
              </a:blip>
              <a:stretch>
                <a:fillRect/>
              </a:stretch>
            </p:blipFill>
            <p:spPr>
              <a:xfrm>
                <a:off x="893575" y="883875"/>
                <a:ext cx="3435149" cy="3375750"/>
              </a:xfrm>
              <a:prstGeom prst="rect">
                <a:avLst/>
              </a:prstGeom>
              <a:noFill/>
              <a:ln>
                <a:noFill/>
              </a:ln>
            </p:spPr>
          </p:pic>
          <p:sp>
            <p:nvSpPr>
              <p:cNvPr id="19341" name="Google Shape;19341;p703"/>
              <p:cNvSpPr txBox="1"/>
              <p:nvPr/>
            </p:nvSpPr>
            <p:spPr>
              <a:xfrm>
                <a:off x="4269950" y="1937400"/>
                <a:ext cx="927900" cy="7389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1000"/>
                  <a:t>Serotonin reuptake inhibitor (weak)</a:t>
                </a:r>
                <a:endParaRPr sz="1000"/>
              </a:p>
            </p:txBody>
          </p:sp>
          <p:sp>
            <p:nvSpPr>
              <p:cNvPr id="19342" name="Google Shape;19342;p703"/>
              <p:cNvSpPr txBox="1"/>
              <p:nvPr/>
            </p:nvSpPr>
            <p:spPr>
              <a:xfrm>
                <a:off x="212225" y="1359675"/>
                <a:ext cx="927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a:p>
                <a:pPr marL="0" lvl="0" indent="0" algn="l" rtl="0">
                  <a:spcBef>
                    <a:spcPts val="0"/>
                  </a:spcBef>
                  <a:spcAft>
                    <a:spcPts val="0"/>
                  </a:spcAft>
                  <a:buNone/>
                </a:pPr>
                <a:r>
                  <a:rPr lang="en" sz="1100"/>
                  <a:t>(potent)</a:t>
                </a:r>
                <a:endParaRPr sz="1100"/>
              </a:p>
              <a:p>
                <a:pPr marL="0" lvl="0" indent="0" algn="l" rtl="0">
                  <a:spcBef>
                    <a:spcPts val="0"/>
                  </a:spcBef>
                  <a:spcAft>
                    <a:spcPts val="0"/>
                  </a:spcAft>
                  <a:buNone/>
                </a:pPr>
                <a:r>
                  <a:rPr lang="en" sz="700"/>
                  <a:t>antidepressant effect (like SGAs)</a:t>
                </a:r>
                <a:endParaRPr sz="700"/>
              </a:p>
            </p:txBody>
          </p:sp>
          <p:sp>
            <p:nvSpPr>
              <p:cNvPr id="19343" name="Google Shape;19343;p703"/>
              <p:cNvSpPr txBox="1"/>
              <p:nvPr/>
            </p:nvSpPr>
            <p:spPr>
              <a:xfrm>
                <a:off x="3870100" y="1552125"/>
                <a:ext cx="1066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antihistamine</a:t>
                </a:r>
                <a:endParaRPr sz="1100"/>
              </a:p>
            </p:txBody>
          </p:sp>
          <p:sp>
            <p:nvSpPr>
              <p:cNvPr id="19344" name="Google Shape;19344;p703"/>
              <p:cNvSpPr txBox="1"/>
              <p:nvPr/>
            </p:nvSpPr>
            <p:spPr>
              <a:xfrm>
                <a:off x="2291025" y="617000"/>
                <a:ext cx="1066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p:txBody>
          </p:sp>
        </p:grpSp>
        <p:sp>
          <p:nvSpPr>
            <p:cNvPr id="19345" name="Google Shape;19345;p703"/>
            <p:cNvSpPr txBox="1"/>
            <p:nvPr/>
          </p:nvSpPr>
          <p:spPr>
            <a:xfrm>
              <a:off x="91625" y="2098575"/>
              <a:ext cx="927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p:txBody>
        </p:sp>
      </p:grpSp>
      <p:sp>
        <p:nvSpPr>
          <p:cNvPr id="19346" name="Google Shape;19346;p703"/>
          <p:cNvSpPr txBox="1"/>
          <p:nvPr/>
        </p:nvSpPr>
        <p:spPr>
          <a:xfrm>
            <a:off x="35775" y="2263950"/>
            <a:ext cx="909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1"/>
                </a:solidFill>
              </a:rPr>
              <a:t>Possible pro-cognitive and antidepressant actions</a:t>
            </a:r>
            <a:endParaRPr sz="700">
              <a:solidFill>
                <a:schemeClr val="dk1"/>
              </a:solidFill>
            </a:endParaRPr>
          </a:p>
        </p:txBody>
      </p:sp>
      <p:grpSp>
        <p:nvGrpSpPr>
          <p:cNvPr id="19347" name="Google Shape;19347;p703"/>
          <p:cNvGrpSpPr/>
          <p:nvPr/>
        </p:nvGrpSpPr>
        <p:grpSpPr>
          <a:xfrm>
            <a:off x="2432735" y="1654344"/>
            <a:ext cx="349869" cy="1877667"/>
            <a:chOff x="4435083" y="1958285"/>
            <a:chExt cx="420617" cy="2257353"/>
          </a:xfrm>
        </p:grpSpPr>
        <p:grpSp>
          <p:nvGrpSpPr>
            <p:cNvPr id="19348" name="Google Shape;19348;p703"/>
            <p:cNvGrpSpPr/>
            <p:nvPr/>
          </p:nvGrpSpPr>
          <p:grpSpPr>
            <a:xfrm>
              <a:off x="4447400" y="2278000"/>
              <a:ext cx="408300" cy="183625"/>
              <a:chOff x="1167350" y="1102900"/>
              <a:chExt cx="408300" cy="183625"/>
            </a:xfrm>
          </p:grpSpPr>
          <p:cxnSp>
            <p:nvCxnSpPr>
              <p:cNvPr id="19349" name="Google Shape;19349;p703"/>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9350" name="Google Shape;19350;p703"/>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9351" name="Google Shape;19351;p703"/>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9352" name="Google Shape;19352;p703"/>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9353" name="Google Shape;19353;p703"/>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9354" name="Google Shape;19354;p703"/>
          <p:cNvCxnSpPr>
            <a:stCxn id="19355" idx="1"/>
          </p:cNvCxnSpPr>
          <p:nvPr/>
        </p:nvCxnSpPr>
        <p:spPr>
          <a:xfrm flipH="1">
            <a:off x="2854700" y="1054825"/>
            <a:ext cx="569100" cy="599400"/>
          </a:xfrm>
          <a:prstGeom prst="straightConnector1">
            <a:avLst/>
          </a:prstGeom>
          <a:noFill/>
          <a:ln w="9525" cap="flat" cmpd="sng">
            <a:solidFill>
              <a:schemeClr val="dk2"/>
            </a:solidFill>
            <a:prstDash val="solid"/>
            <a:round/>
            <a:headEnd type="none" w="med" len="med"/>
            <a:tailEnd type="triangle" w="med" len="med"/>
          </a:ln>
        </p:spPr>
      </p:cxnSp>
      <p:sp>
        <p:nvSpPr>
          <p:cNvPr id="19355" name="Google Shape;19355;p703"/>
          <p:cNvSpPr txBox="1"/>
          <p:nvPr/>
        </p:nvSpPr>
        <p:spPr>
          <a:xfrm>
            <a:off x="3423800" y="823975"/>
            <a:ext cx="1283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not an in</a:t>
            </a:r>
            <a:r>
              <a:rPr lang="en" sz="1100" u="sng"/>
              <a:t>H</a:t>
            </a:r>
            <a:r>
              <a:rPr lang="en" sz="1100"/>
              <a:t>ibitor</a:t>
            </a:r>
            <a:endParaRPr sz="1100"/>
          </a:p>
          <a:p>
            <a:pPr marL="0" lvl="0" indent="0" algn="l" rtl="0">
              <a:spcBef>
                <a:spcPts val="0"/>
              </a:spcBef>
              <a:spcAft>
                <a:spcPts val="0"/>
              </a:spcAft>
              <a:buNone/>
            </a:pPr>
            <a:endParaRPr sz="700"/>
          </a:p>
        </p:txBody>
      </p:sp>
      <p:cxnSp>
        <p:nvCxnSpPr>
          <p:cNvPr id="19356" name="Google Shape;19356;p703"/>
          <p:cNvCxnSpPr/>
          <p:nvPr/>
        </p:nvCxnSpPr>
        <p:spPr>
          <a:xfrm flipH="1">
            <a:off x="2854825" y="1332075"/>
            <a:ext cx="668700" cy="632100"/>
          </a:xfrm>
          <a:prstGeom prst="straightConnector1">
            <a:avLst/>
          </a:prstGeom>
          <a:noFill/>
          <a:ln w="9525" cap="flat" cmpd="sng">
            <a:solidFill>
              <a:schemeClr val="dk2"/>
            </a:solidFill>
            <a:prstDash val="solid"/>
            <a:round/>
            <a:headEnd type="none" w="med" len="med"/>
            <a:tailEnd type="triangle" w="med" len="med"/>
          </a:ln>
        </p:spPr>
      </p:cxnSp>
      <p:sp>
        <p:nvSpPr>
          <p:cNvPr id="19357" name="Google Shape;19357;p703"/>
          <p:cNvSpPr txBox="1"/>
          <p:nvPr/>
        </p:nvSpPr>
        <p:spPr>
          <a:xfrm>
            <a:off x="3461624" y="1145150"/>
            <a:ext cx="2045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not a sensitive substrate</a:t>
            </a:r>
            <a:endParaRPr sz="1100"/>
          </a:p>
          <a:p>
            <a:pPr marL="0" lvl="0" indent="0" algn="l" rtl="0">
              <a:spcBef>
                <a:spcPts val="0"/>
              </a:spcBef>
              <a:spcAft>
                <a:spcPts val="0"/>
              </a:spcAft>
              <a:buNone/>
            </a:pPr>
            <a:endParaRPr sz="700"/>
          </a:p>
        </p:txBody>
      </p:sp>
      <p:pic>
        <p:nvPicPr>
          <p:cNvPr id="19358" name="Google Shape;19358;p703"/>
          <p:cNvPicPr preferRelativeResize="0"/>
          <p:nvPr/>
        </p:nvPicPr>
        <p:blipFill>
          <a:blip r:embed="rId5">
            <a:alphaModFix/>
          </a:blip>
          <a:stretch>
            <a:fillRect/>
          </a:stretch>
        </p:blipFill>
        <p:spPr>
          <a:xfrm>
            <a:off x="8686738" y="4686300"/>
            <a:ext cx="942975" cy="457200"/>
          </a:xfrm>
          <a:prstGeom prst="rect">
            <a:avLst/>
          </a:prstGeom>
          <a:noFill/>
          <a:ln>
            <a:noFill/>
          </a:ln>
        </p:spPr>
      </p:pic>
      <p:sp>
        <p:nvSpPr>
          <p:cNvPr id="19359" name="Google Shape;19359;p703"/>
          <p:cNvSpPr/>
          <p:nvPr/>
        </p:nvSpPr>
        <p:spPr>
          <a:xfrm rot="-529942">
            <a:off x="3766817" y="2447968"/>
            <a:ext cx="439613" cy="233446"/>
          </a:xfrm>
          <a:prstGeom prst="rect">
            <a:avLst/>
          </a:prstGeom>
          <a:noFill/>
          <a:ln w="2857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0" name="Google Shape;19360;p703"/>
          <p:cNvSpPr/>
          <p:nvPr/>
        </p:nvSpPr>
        <p:spPr>
          <a:xfrm rot="-5402290">
            <a:off x="6511929" y="4169000"/>
            <a:ext cx="450300" cy="173100"/>
          </a:xfrm>
          <a:prstGeom prst="rect">
            <a:avLst/>
          </a:prstGeom>
          <a:solidFill>
            <a:srgbClr val="FFFF00"/>
          </a:solidFill>
          <a:ln w="2857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1" name="Google Shape;19361;p703"/>
          <p:cNvSpPr/>
          <p:nvPr/>
        </p:nvSpPr>
        <p:spPr>
          <a:xfrm rot="-2131002">
            <a:off x="3467402" y="1782553"/>
            <a:ext cx="190553" cy="233588"/>
          </a:xfrm>
          <a:prstGeom prst="rect">
            <a:avLst/>
          </a:prstGeom>
          <a:no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2" name="Google Shape;19362;p703"/>
          <p:cNvSpPr/>
          <p:nvPr/>
        </p:nvSpPr>
        <p:spPr>
          <a:xfrm rot="-5400000">
            <a:off x="6037125" y="4230600"/>
            <a:ext cx="306900" cy="166500"/>
          </a:xfrm>
          <a:prstGeom prst="rect">
            <a:avLst/>
          </a:prstGeom>
          <a:solidFill>
            <a:schemeClr val="accent4"/>
          </a:solid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3" name="Google Shape;19363;p703"/>
          <p:cNvSpPr/>
          <p:nvPr/>
        </p:nvSpPr>
        <p:spPr>
          <a:xfrm rot="-5400000">
            <a:off x="2236806" y="1039236"/>
            <a:ext cx="470100" cy="243050"/>
          </a:xfrm>
          <a:prstGeom prst="flowChartDecision">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4" name="Google Shape;19364;p703"/>
          <p:cNvSpPr/>
          <p:nvPr/>
        </p:nvSpPr>
        <p:spPr>
          <a:xfrm>
            <a:off x="5829875" y="4301625"/>
            <a:ext cx="173400" cy="165600"/>
          </a:xfrm>
          <a:prstGeom prst="rect">
            <a:avLst/>
          </a:prstGeom>
          <a:solidFill>
            <a:srgbClr val="0000FF"/>
          </a:solid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5" name="Google Shape;19365;p703"/>
          <p:cNvSpPr/>
          <p:nvPr/>
        </p:nvSpPr>
        <p:spPr>
          <a:xfrm rot="-4772414">
            <a:off x="2638958" y="1031706"/>
            <a:ext cx="470100" cy="243050"/>
          </a:xfrm>
          <a:prstGeom prst="flowChartDecision">
            <a:avLst/>
          </a:prstGeom>
          <a:no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6" name="Google Shape;19366;p703"/>
          <p:cNvSpPr/>
          <p:nvPr/>
        </p:nvSpPr>
        <p:spPr>
          <a:xfrm>
            <a:off x="4722250" y="4414573"/>
            <a:ext cx="173400" cy="36900"/>
          </a:xfrm>
          <a:prstGeom prst="rect">
            <a:avLst/>
          </a:prstGeom>
          <a:solidFill>
            <a:srgbClr val="0000FF"/>
          </a:solid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7" name="Google Shape;19367;p703"/>
          <p:cNvSpPr/>
          <p:nvPr/>
        </p:nvSpPr>
        <p:spPr>
          <a:xfrm>
            <a:off x="6375400" y="4090750"/>
            <a:ext cx="173400" cy="382200"/>
          </a:xfrm>
          <a:prstGeom prst="rect">
            <a:avLst/>
          </a:prstGeom>
          <a:solidFill>
            <a:srgbClr val="9900FF"/>
          </a:solid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8" name="Google Shape;19368;p703"/>
          <p:cNvSpPr/>
          <p:nvPr/>
        </p:nvSpPr>
        <p:spPr>
          <a:xfrm>
            <a:off x="5555175" y="4346800"/>
            <a:ext cx="173400" cy="120300"/>
          </a:xfrm>
          <a:prstGeom prst="rect">
            <a:avLst/>
          </a:prstGeom>
          <a:solidFill>
            <a:srgbClr val="FF0000"/>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9" name="Google Shape;19369;p703"/>
          <p:cNvSpPr/>
          <p:nvPr/>
        </p:nvSpPr>
        <p:spPr>
          <a:xfrm rot="3090338">
            <a:off x="1576456" y="1369139"/>
            <a:ext cx="535475" cy="233372"/>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0" name="Google Shape;19370;p703"/>
          <p:cNvSpPr/>
          <p:nvPr/>
        </p:nvSpPr>
        <p:spPr>
          <a:xfrm rot="1754123">
            <a:off x="1174724" y="1790172"/>
            <a:ext cx="535628" cy="233430"/>
          </a:xfrm>
          <a:prstGeom prst="rect">
            <a:avLst/>
          </a:prstGeom>
          <a:noFill/>
          <a:ln w="2857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1" name="Google Shape;19371;p703"/>
          <p:cNvSpPr/>
          <p:nvPr/>
        </p:nvSpPr>
        <p:spPr>
          <a:xfrm rot="10800000" flipH="1">
            <a:off x="4440050" y="4437997"/>
            <a:ext cx="173400" cy="16500"/>
          </a:xfrm>
          <a:prstGeom prst="rect">
            <a:avLst/>
          </a:prstGeom>
          <a:solidFill>
            <a:srgbClr val="38761D"/>
          </a:solidFill>
          <a:ln w="2857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2" name="Google Shape;19372;p703"/>
          <p:cNvSpPr/>
          <p:nvPr/>
        </p:nvSpPr>
        <p:spPr>
          <a:xfrm rot="558877">
            <a:off x="999564" y="2366090"/>
            <a:ext cx="535663" cy="233480"/>
          </a:xfrm>
          <a:prstGeom prst="rect">
            <a:avLst/>
          </a:prstGeom>
          <a:noFill/>
          <a:ln w="762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3" name="Google Shape;19373;p703"/>
          <p:cNvSpPr/>
          <p:nvPr/>
        </p:nvSpPr>
        <p:spPr>
          <a:xfrm>
            <a:off x="5000344" y="4414573"/>
            <a:ext cx="173400" cy="36900"/>
          </a:xfrm>
          <a:prstGeom prst="rect">
            <a:avLst/>
          </a:prstGeom>
          <a:solidFill>
            <a:srgbClr val="FF00FF"/>
          </a:solid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374" name="Google Shape;19374;p703"/>
          <p:cNvCxnSpPr/>
          <p:nvPr/>
        </p:nvCxnSpPr>
        <p:spPr>
          <a:xfrm>
            <a:off x="4808950" y="3164660"/>
            <a:ext cx="0" cy="1178700"/>
          </a:xfrm>
          <a:prstGeom prst="straightConnector1">
            <a:avLst/>
          </a:prstGeom>
          <a:noFill/>
          <a:ln w="38100" cap="flat" cmpd="sng">
            <a:solidFill>
              <a:srgbClr val="0000FF"/>
            </a:solidFill>
            <a:prstDash val="solid"/>
            <a:round/>
            <a:headEnd type="none" w="med" len="med"/>
            <a:tailEnd type="triangle" w="med" len="med"/>
          </a:ln>
        </p:spPr>
      </p:cxnSp>
      <p:sp>
        <p:nvSpPr>
          <p:cNvPr id="19375" name="Google Shape;19375;p703"/>
          <p:cNvSpPr/>
          <p:nvPr/>
        </p:nvSpPr>
        <p:spPr>
          <a:xfrm rot="-5400000">
            <a:off x="2169188" y="1030388"/>
            <a:ext cx="605325" cy="243050"/>
          </a:xfrm>
          <a:prstGeom prst="flowChartDecision">
            <a:avLst/>
          </a:prstGeom>
          <a:noFill/>
          <a:ln w="762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6" name="Google Shape;19376;p703"/>
          <p:cNvSpPr/>
          <p:nvPr/>
        </p:nvSpPr>
        <p:spPr>
          <a:xfrm rot="1754123">
            <a:off x="1174724" y="1790172"/>
            <a:ext cx="535628" cy="233430"/>
          </a:xfrm>
          <a:prstGeom prst="rect">
            <a:avLst/>
          </a:prstGeom>
          <a:noFill/>
          <a:ln w="762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377" name="Google Shape;19377;p703"/>
          <p:cNvCxnSpPr/>
          <p:nvPr/>
        </p:nvCxnSpPr>
        <p:spPr>
          <a:xfrm>
            <a:off x="4526939" y="3191366"/>
            <a:ext cx="0" cy="1178700"/>
          </a:xfrm>
          <a:prstGeom prst="straightConnector1">
            <a:avLst/>
          </a:prstGeom>
          <a:noFill/>
          <a:ln w="38100" cap="flat" cmpd="sng">
            <a:solidFill>
              <a:srgbClr val="38761D"/>
            </a:solidFill>
            <a:prstDash val="solid"/>
            <a:round/>
            <a:headEnd type="none" w="med" len="med"/>
            <a:tailEnd type="triangle" w="med" len="med"/>
          </a:ln>
        </p:spPr>
      </p:cxnSp>
      <p:cxnSp>
        <p:nvCxnSpPr>
          <p:cNvPr id="19378" name="Google Shape;19378;p703"/>
          <p:cNvCxnSpPr/>
          <p:nvPr/>
        </p:nvCxnSpPr>
        <p:spPr>
          <a:xfrm>
            <a:off x="5078143" y="3155758"/>
            <a:ext cx="0" cy="1178700"/>
          </a:xfrm>
          <a:prstGeom prst="straightConnector1">
            <a:avLst/>
          </a:prstGeom>
          <a:noFill/>
          <a:ln w="38100" cap="flat" cmpd="sng">
            <a:solidFill>
              <a:srgbClr val="FF00FF"/>
            </a:solidFill>
            <a:prstDash val="solid"/>
            <a:round/>
            <a:headEnd type="none" w="med" len="med"/>
            <a:tailEnd type="triangle" w="med" len="med"/>
          </a:ln>
        </p:spPr>
      </p:cxnSp>
      <p:sp>
        <p:nvSpPr>
          <p:cNvPr id="19379" name="Google Shape;19379;p703"/>
          <p:cNvSpPr/>
          <p:nvPr/>
        </p:nvSpPr>
        <p:spPr>
          <a:xfrm rot="1753567">
            <a:off x="1156652" y="1762591"/>
            <a:ext cx="554830" cy="305286"/>
          </a:xfrm>
          <a:prstGeom prst="rect">
            <a:avLst/>
          </a:prstGeom>
          <a:noFill/>
          <a:ln w="1143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80" name="Google Shape;19380;p703"/>
          <p:cNvGrpSpPr/>
          <p:nvPr/>
        </p:nvGrpSpPr>
        <p:grpSpPr>
          <a:xfrm>
            <a:off x="7709575" y="114475"/>
            <a:ext cx="1290299" cy="719974"/>
            <a:chOff x="7709575" y="114475"/>
            <a:chExt cx="1290299" cy="719974"/>
          </a:xfrm>
        </p:grpSpPr>
        <p:pic>
          <p:nvPicPr>
            <p:cNvPr id="19381" name="Google Shape;19381;p703" descr="A picture containing object, clock&#10;&#10;Description automatically generated"/>
            <p:cNvPicPr preferRelativeResize="0"/>
            <p:nvPr/>
          </p:nvPicPr>
          <p:blipFill rotWithShape="1">
            <a:blip r:embed="rId6">
              <a:alphaModFix/>
            </a:blip>
            <a:srcRect/>
            <a:stretch/>
          </p:blipFill>
          <p:spPr>
            <a:xfrm>
              <a:off x="7709575" y="119246"/>
              <a:ext cx="747760" cy="715203"/>
            </a:xfrm>
            <a:prstGeom prst="rect">
              <a:avLst/>
            </a:prstGeom>
            <a:noFill/>
            <a:ln>
              <a:noFill/>
            </a:ln>
          </p:spPr>
        </p:pic>
        <p:pic>
          <p:nvPicPr>
            <p:cNvPr id="19382" name="Google Shape;19382;p703" descr="A picture containing object, clock&#10;&#10;Description automatically generated"/>
            <p:cNvPicPr preferRelativeResize="0"/>
            <p:nvPr/>
          </p:nvPicPr>
          <p:blipFill rotWithShape="1">
            <a:blip r:embed="rId6">
              <a:alphaModFix/>
            </a:blip>
            <a:srcRect/>
            <a:stretch/>
          </p:blipFill>
          <p:spPr>
            <a:xfrm>
              <a:off x="8252114" y="114475"/>
              <a:ext cx="747760" cy="715203"/>
            </a:xfrm>
            <a:prstGeom prst="rect">
              <a:avLst/>
            </a:prstGeom>
            <a:noFill/>
            <a:ln>
              <a:noFill/>
            </a:ln>
          </p:spPr>
        </p:pic>
      </p:grpSp>
      <p:sp>
        <p:nvSpPr>
          <p:cNvPr id="19383" name="Google Shape;19383;p703"/>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Shape 19387"/>
        <p:cNvGrpSpPr/>
        <p:nvPr/>
      </p:nvGrpSpPr>
      <p:grpSpPr>
        <a:xfrm>
          <a:off x="0" y="0"/>
          <a:ext cx="0" cy="0"/>
          <a:chOff x="0" y="0"/>
          <a:chExt cx="0" cy="0"/>
        </a:xfrm>
      </p:grpSpPr>
      <p:sp>
        <p:nvSpPr>
          <p:cNvPr id="19388" name="Google Shape;19388;p704"/>
          <p:cNvSpPr txBox="1"/>
          <p:nvPr/>
        </p:nvSpPr>
        <p:spPr>
          <a:xfrm>
            <a:off x="357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Trazodone - Serotonin antagonist/reuptake inhibitor (SARI)</a:t>
            </a:r>
            <a:endParaRPr sz="1500" b="1"/>
          </a:p>
        </p:txBody>
      </p:sp>
      <p:pic>
        <p:nvPicPr>
          <p:cNvPr id="19389" name="Google Shape;19389;p704"/>
          <p:cNvPicPr preferRelativeResize="0"/>
          <p:nvPr/>
        </p:nvPicPr>
        <p:blipFill rotWithShape="1">
          <a:blip r:embed="rId3">
            <a:alphaModFix/>
          </a:blip>
          <a:srcRect r="5141" b="5970"/>
          <a:stretch/>
        </p:blipFill>
        <p:spPr>
          <a:xfrm>
            <a:off x="3818850" y="2713800"/>
            <a:ext cx="5271525" cy="2348401"/>
          </a:xfrm>
          <a:prstGeom prst="rect">
            <a:avLst/>
          </a:prstGeom>
          <a:noFill/>
          <a:ln>
            <a:noFill/>
          </a:ln>
        </p:spPr>
      </p:pic>
      <p:sp>
        <p:nvSpPr>
          <p:cNvPr id="19390" name="Google Shape;19390;p704"/>
          <p:cNvSpPr txBox="1"/>
          <p:nvPr/>
        </p:nvSpPr>
        <p:spPr>
          <a:xfrm>
            <a:off x="768250" y="823975"/>
            <a:ext cx="1408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partial agonist</a:t>
            </a:r>
            <a:endParaRPr sz="1100"/>
          </a:p>
          <a:p>
            <a:pPr marL="0" lvl="0" indent="0" algn="l" rtl="0">
              <a:spcBef>
                <a:spcPts val="0"/>
              </a:spcBef>
              <a:spcAft>
                <a:spcPts val="0"/>
              </a:spcAft>
              <a:buNone/>
            </a:pPr>
            <a:r>
              <a:rPr lang="en" sz="700"/>
              <a:t>(like buspirone)</a:t>
            </a:r>
            <a:endParaRPr sz="700"/>
          </a:p>
        </p:txBody>
      </p:sp>
      <p:grpSp>
        <p:nvGrpSpPr>
          <p:cNvPr id="19391" name="Google Shape;19391;p704"/>
          <p:cNvGrpSpPr/>
          <p:nvPr/>
        </p:nvGrpSpPr>
        <p:grpSpPr>
          <a:xfrm>
            <a:off x="91625" y="617000"/>
            <a:ext cx="5106225" cy="3642625"/>
            <a:chOff x="91625" y="617000"/>
            <a:chExt cx="5106225" cy="3642625"/>
          </a:xfrm>
        </p:grpSpPr>
        <p:grpSp>
          <p:nvGrpSpPr>
            <p:cNvPr id="19392" name="Google Shape;19392;p704"/>
            <p:cNvGrpSpPr/>
            <p:nvPr/>
          </p:nvGrpSpPr>
          <p:grpSpPr>
            <a:xfrm>
              <a:off x="212225" y="617000"/>
              <a:ext cx="4985625" cy="3642625"/>
              <a:chOff x="212225" y="617000"/>
              <a:chExt cx="4985625" cy="3642625"/>
            </a:xfrm>
          </p:grpSpPr>
          <p:pic>
            <p:nvPicPr>
              <p:cNvPr id="19393" name="Google Shape;19393;p704"/>
              <p:cNvPicPr preferRelativeResize="0"/>
              <p:nvPr/>
            </p:nvPicPr>
            <p:blipFill>
              <a:blip r:embed="rId4">
                <a:alphaModFix/>
              </a:blip>
              <a:stretch>
                <a:fillRect/>
              </a:stretch>
            </p:blipFill>
            <p:spPr>
              <a:xfrm>
                <a:off x="893575" y="883875"/>
                <a:ext cx="3435149" cy="3375750"/>
              </a:xfrm>
              <a:prstGeom prst="rect">
                <a:avLst/>
              </a:prstGeom>
              <a:noFill/>
              <a:ln>
                <a:noFill/>
              </a:ln>
            </p:spPr>
          </p:pic>
          <p:sp>
            <p:nvSpPr>
              <p:cNvPr id="19394" name="Google Shape;19394;p704"/>
              <p:cNvSpPr txBox="1"/>
              <p:nvPr/>
            </p:nvSpPr>
            <p:spPr>
              <a:xfrm>
                <a:off x="4269950" y="1937400"/>
                <a:ext cx="927900" cy="7389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1000"/>
                  <a:t>Serotonin reuptake inhibitor (weak)</a:t>
                </a:r>
                <a:endParaRPr sz="1000"/>
              </a:p>
            </p:txBody>
          </p:sp>
          <p:sp>
            <p:nvSpPr>
              <p:cNvPr id="19395" name="Google Shape;19395;p704"/>
              <p:cNvSpPr txBox="1"/>
              <p:nvPr/>
            </p:nvSpPr>
            <p:spPr>
              <a:xfrm>
                <a:off x="212225" y="1359675"/>
                <a:ext cx="927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a:p>
                <a:pPr marL="0" lvl="0" indent="0" algn="l" rtl="0">
                  <a:spcBef>
                    <a:spcPts val="0"/>
                  </a:spcBef>
                  <a:spcAft>
                    <a:spcPts val="0"/>
                  </a:spcAft>
                  <a:buNone/>
                </a:pPr>
                <a:r>
                  <a:rPr lang="en" sz="1100"/>
                  <a:t>(potent)</a:t>
                </a:r>
                <a:endParaRPr sz="1100"/>
              </a:p>
              <a:p>
                <a:pPr marL="0" lvl="0" indent="0" algn="l" rtl="0">
                  <a:spcBef>
                    <a:spcPts val="0"/>
                  </a:spcBef>
                  <a:spcAft>
                    <a:spcPts val="0"/>
                  </a:spcAft>
                  <a:buNone/>
                </a:pPr>
                <a:r>
                  <a:rPr lang="en" sz="700"/>
                  <a:t>antidepressant effect (like SGAs)</a:t>
                </a:r>
                <a:endParaRPr sz="700"/>
              </a:p>
            </p:txBody>
          </p:sp>
          <p:sp>
            <p:nvSpPr>
              <p:cNvPr id="19396" name="Google Shape;19396;p704"/>
              <p:cNvSpPr txBox="1"/>
              <p:nvPr/>
            </p:nvSpPr>
            <p:spPr>
              <a:xfrm>
                <a:off x="3870100" y="1552125"/>
                <a:ext cx="1066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antihistamine</a:t>
                </a:r>
                <a:endParaRPr sz="1100"/>
              </a:p>
            </p:txBody>
          </p:sp>
          <p:sp>
            <p:nvSpPr>
              <p:cNvPr id="19397" name="Google Shape;19397;p704"/>
              <p:cNvSpPr txBox="1"/>
              <p:nvPr/>
            </p:nvSpPr>
            <p:spPr>
              <a:xfrm>
                <a:off x="2291025" y="617000"/>
                <a:ext cx="1066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p:txBody>
          </p:sp>
        </p:grpSp>
        <p:sp>
          <p:nvSpPr>
            <p:cNvPr id="19398" name="Google Shape;19398;p704"/>
            <p:cNvSpPr txBox="1"/>
            <p:nvPr/>
          </p:nvSpPr>
          <p:spPr>
            <a:xfrm>
              <a:off x="91625" y="2098575"/>
              <a:ext cx="927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p:txBody>
        </p:sp>
        <p:sp>
          <p:nvSpPr>
            <p:cNvPr id="19399" name="Google Shape;19399;p704"/>
            <p:cNvSpPr txBox="1"/>
            <p:nvPr/>
          </p:nvSpPr>
          <p:spPr>
            <a:xfrm>
              <a:off x="188175" y="2986225"/>
              <a:ext cx="927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p:txBody>
        </p:sp>
      </p:grpSp>
      <p:sp>
        <p:nvSpPr>
          <p:cNvPr id="19400" name="Google Shape;19400;p704"/>
          <p:cNvSpPr txBox="1"/>
          <p:nvPr/>
        </p:nvSpPr>
        <p:spPr>
          <a:xfrm>
            <a:off x="35775" y="2263950"/>
            <a:ext cx="909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1"/>
                </a:solidFill>
              </a:rPr>
              <a:t>Possible pro-cognitive and antidepressant actions</a:t>
            </a:r>
            <a:endParaRPr sz="700">
              <a:solidFill>
                <a:schemeClr val="dk1"/>
              </a:solidFill>
            </a:endParaRPr>
          </a:p>
        </p:txBody>
      </p:sp>
      <p:grpSp>
        <p:nvGrpSpPr>
          <p:cNvPr id="19401" name="Google Shape;19401;p704"/>
          <p:cNvGrpSpPr/>
          <p:nvPr/>
        </p:nvGrpSpPr>
        <p:grpSpPr>
          <a:xfrm>
            <a:off x="2432735" y="1654344"/>
            <a:ext cx="349869" cy="1877667"/>
            <a:chOff x="4435083" y="1958285"/>
            <a:chExt cx="420617" cy="2257353"/>
          </a:xfrm>
        </p:grpSpPr>
        <p:grpSp>
          <p:nvGrpSpPr>
            <p:cNvPr id="19402" name="Google Shape;19402;p704"/>
            <p:cNvGrpSpPr/>
            <p:nvPr/>
          </p:nvGrpSpPr>
          <p:grpSpPr>
            <a:xfrm>
              <a:off x="4447400" y="2278000"/>
              <a:ext cx="408300" cy="183625"/>
              <a:chOff x="1167350" y="1102900"/>
              <a:chExt cx="408300" cy="183625"/>
            </a:xfrm>
          </p:grpSpPr>
          <p:cxnSp>
            <p:nvCxnSpPr>
              <p:cNvPr id="19403" name="Google Shape;19403;p704"/>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9404" name="Google Shape;19404;p704"/>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9405" name="Google Shape;19405;p704"/>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9406" name="Google Shape;19406;p704"/>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9407" name="Google Shape;19407;p704"/>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9408" name="Google Shape;19408;p704"/>
          <p:cNvCxnSpPr>
            <a:stCxn id="19409" idx="1"/>
          </p:cNvCxnSpPr>
          <p:nvPr/>
        </p:nvCxnSpPr>
        <p:spPr>
          <a:xfrm flipH="1">
            <a:off x="2854700" y="1054825"/>
            <a:ext cx="569100" cy="599400"/>
          </a:xfrm>
          <a:prstGeom prst="straightConnector1">
            <a:avLst/>
          </a:prstGeom>
          <a:noFill/>
          <a:ln w="9525" cap="flat" cmpd="sng">
            <a:solidFill>
              <a:schemeClr val="dk2"/>
            </a:solidFill>
            <a:prstDash val="solid"/>
            <a:round/>
            <a:headEnd type="none" w="med" len="med"/>
            <a:tailEnd type="triangle" w="med" len="med"/>
          </a:ln>
        </p:spPr>
      </p:cxnSp>
      <p:sp>
        <p:nvSpPr>
          <p:cNvPr id="19409" name="Google Shape;19409;p704"/>
          <p:cNvSpPr txBox="1"/>
          <p:nvPr/>
        </p:nvSpPr>
        <p:spPr>
          <a:xfrm>
            <a:off x="3423800" y="823975"/>
            <a:ext cx="1283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not an in</a:t>
            </a:r>
            <a:r>
              <a:rPr lang="en" sz="1100" u="sng"/>
              <a:t>H</a:t>
            </a:r>
            <a:r>
              <a:rPr lang="en" sz="1100"/>
              <a:t>ibitor</a:t>
            </a:r>
            <a:endParaRPr sz="1100"/>
          </a:p>
          <a:p>
            <a:pPr marL="0" lvl="0" indent="0" algn="l" rtl="0">
              <a:spcBef>
                <a:spcPts val="0"/>
              </a:spcBef>
              <a:spcAft>
                <a:spcPts val="0"/>
              </a:spcAft>
              <a:buNone/>
            </a:pPr>
            <a:endParaRPr sz="700"/>
          </a:p>
        </p:txBody>
      </p:sp>
      <p:cxnSp>
        <p:nvCxnSpPr>
          <p:cNvPr id="19410" name="Google Shape;19410;p704"/>
          <p:cNvCxnSpPr/>
          <p:nvPr/>
        </p:nvCxnSpPr>
        <p:spPr>
          <a:xfrm flipH="1">
            <a:off x="2854825" y="1332075"/>
            <a:ext cx="668700" cy="632100"/>
          </a:xfrm>
          <a:prstGeom prst="straightConnector1">
            <a:avLst/>
          </a:prstGeom>
          <a:noFill/>
          <a:ln w="9525" cap="flat" cmpd="sng">
            <a:solidFill>
              <a:schemeClr val="dk2"/>
            </a:solidFill>
            <a:prstDash val="solid"/>
            <a:round/>
            <a:headEnd type="none" w="med" len="med"/>
            <a:tailEnd type="triangle" w="med" len="med"/>
          </a:ln>
        </p:spPr>
      </p:cxnSp>
      <p:sp>
        <p:nvSpPr>
          <p:cNvPr id="19411" name="Google Shape;19411;p704"/>
          <p:cNvSpPr txBox="1"/>
          <p:nvPr/>
        </p:nvSpPr>
        <p:spPr>
          <a:xfrm>
            <a:off x="3461624" y="1145150"/>
            <a:ext cx="2045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not a sensitive substrate</a:t>
            </a:r>
            <a:endParaRPr sz="1100"/>
          </a:p>
          <a:p>
            <a:pPr marL="0" lvl="0" indent="0" algn="l" rtl="0">
              <a:spcBef>
                <a:spcPts val="0"/>
              </a:spcBef>
              <a:spcAft>
                <a:spcPts val="0"/>
              </a:spcAft>
              <a:buNone/>
            </a:pPr>
            <a:endParaRPr sz="700"/>
          </a:p>
        </p:txBody>
      </p:sp>
      <p:sp>
        <p:nvSpPr>
          <p:cNvPr id="19412" name="Google Shape;19412;p704"/>
          <p:cNvSpPr txBox="1"/>
          <p:nvPr/>
        </p:nvSpPr>
        <p:spPr>
          <a:xfrm>
            <a:off x="188175" y="3133075"/>
            <a:ext cx="90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1"/>
                </a:solidFill>
              </a:rPr>
              <a:t>unknown effect (like viloxazine)</a:t>
            </a:r>
            <a:endParaRPr sz="700">
              <a:solidFill>
                <a:schemeClr val="dk1"/>
              </a:solidFill>
            </a:endParaRPr>
          </a:p>
        </p:txBody>
      </p:sp>
      <p:pic>
        <p:nvPicPr>
          <p:cNvPr id="19413" name="Google Shape;19413;p704"/>
          <p:cNvPicPr preferRelativeResize="0"/>
          <p:nvPr/>
        </p:nvPicPr>
        <p:blipFill>
          <a:blip r:embed="rId5">
            <a:alphaModFix/>
          </a:blip>
          <a:stretch>
            <a:fillRect/>
          </a:stretch>
        </p:blipFill>
        <p:spPr>
          <a:xfrm>
            <a:off x="8686738" y="4686300"/>
            <a:ext cx="942975" cy="457200"/>
          </a:xfrm>
          <a:prstGeom prst="rect">
            <a:avLst/>
          </a:prstGeom>
          <a:noFill/>
          <a:ln>
            <a:noFill/>
          </a:ln>
        </p:spPr>
      </p:pic>
      <p:sp>
        <p:nvSpPr>
          <p:cNvPr id="19414" name="Google Shape;19414;p704"/>
          <p:cNvSpPr/>
          <p:nvPr/>
        </p:nvSpPr>
        <p:spPr>
          <a:xfrm rot="-529942">
            <a:off x="3766817" y="2447968"/>
            <a:ext cx="439613" cy="233446"/>
          </a:xfrm>
          <a:prstGeom prst="rect">
            <a:avLst/>
          </a:prstGeom>
          <a:noFill/>
          <a:ln w="2857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5" name="Google Shape;19415;p704"/>
          <p:cNvSpPr/>
          <p:nvPr/>
        </p:nvSpPr>
        <p:spPr>
          <a:xfrm rot="-5402290">
            <a:off x="6511929" y="4169000"/>
            <a:ext cx="450300" cy="173100"/>
          </a:xfrm>
          <a:prstGeom prst="rect">
            <a:avLst/>
          </a:prstGeom>
          <a:solidFill>
            <a:srgbClr val="FFFF00"/>
          </a:solidFill>
          <a:ln w="2857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6" name="Google Shape;19416;p704"/>
          <p:cNvSpPr/>
          <p:nvPr/>
        </p:nvSpPr>
        <p:spPr>
          <a:xfrm rot="-2131002">
            <a:off x="3467402" y="1782553"/>
            <a:ext cx="190553" cy="233588"/>
          </a:xfrm>
          <a:prstGeom prst="rect">
            <a:avLst/>
          </a:prstGeom>
          <a:no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7" name="Google Shape;19417;p704"/>
          <p:cNvSpPr/>
          <p:nvPr/>
        </p:nvSpPr>
        <p:spPr>
          <a:xfrm rot="-5400000">
            <a:off x="6037125" y="4230600"/>
            <a:ext cx="306900" cy="166500"/>
          </a:xfrm>
          <a:prstGeom prst="rect">
            <a:avLst/>
          </a:prstGeom>
          <a:solidFill>
            <a:schemeClr val="accent4"/>
          </a:solid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8" name="Google Shape;19418;p704"/>
          <p:cNvSpPr/>
          <p:nvPr/>
        </p:nvSpPr>
        <p:spPr>
          <a:xfrm rot="-5400000">
            <a:off x="2236806" y="1039236"/>
            <a:ext cx="470100" cy="243050"/>
          </a:xfrm>
          <a:prstGeom prst="flowChartDecision">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9" name="Google Shape;19419;p704"/>
          <p:cNvSpPr/>
          <p:nvPr/>
        </p:nvSpPr>
        <p:spPr>
          <a:xfrm>
            <a:off x="5829875" y="4301625"/>
            <a:ext cx="173400" cy="165600"/>
          </a:xfrm>
          <a:prstGeom prst="rect">
            <a:avLst/>
          </a:prstGeom>
          <a:solidFill>
            <a:srgbClr val="0000FF"/>
          </a:solid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0" name="Google Shape;19420;p704"/>
          <p:cNvSpPr/>
          <p:nvPr/>
        </p:nvSpPr>
        <p:spPr>
          <a:xfrm rot="-4772414">
            <a:off x="2638958" y="1031706"/>
            <a:ext cx="470100" cy="243050"/>
          </a:xfrm>
          <a:prstGeom prst="flowChartDecision">
            <a:avLst/>
          </a:prstGeom>
          <a:no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1" name="Google Shape;19421;p704"/>
          <p:cNvSpPr/>
          <p:nvPr/>
        </p:nvSpPr>
        <p:spPr>
          <a:xfrm>
            <a:off x="4722250" y="4414573"/>
            <a:ext cx="173400" cy="36900"/>
          </a:xfrm>
          <a:prstGeom prst="rect">
            <a:avLst/>
          </a:prstGeom>
          <a:solidFill>
            <a:srgbClr val="0000FF"/>
          </a:solid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2" name="Google Shape;19422;p704"/>
          <p:cNvSpPr/>
          <p:nvPr/>
        </p:nvSpPr>
        <p:spPr>
          <a:xfrm>
            <a:off x="6375400" y="4090750"/>
            <a:ext cx="173400" cy="382200"/>
          </a:xfrm>
          <a:prstGeom prst="rect">
            <a:avLst/>
          </a:prstGeom>
          <a:solidFill>
            <a:srgbClr val="9900FF"/>
          </a:solid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3" name="Google Shape;19423;p704"/>
          <p:cNvSpPr/>
          <p:nvPr/>
        </p:nvSpPr>
        <p:spPr>
          <a:xfrm>
            <a:off x="5555175" y="4346800"/>
            <a:ext cx="173400" cy="120300"/>
          </a:xfrm>
          <a:prstGeom prst="rect">
            <a:avLst/>
          </a:prstGeom>
          <a:solidFill>
            <a:srgbClr val="FF0000"/>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4" name="Google Shape;19424;p704"/>
          <p:cNvSpPr/>
          <p:nvPr/>
        </p:nvSpPr>
        <p:spPr>
          <a:xfrm rot="3090338">
            <a:off x="1576456" y="1369139"/>
            <a:ext cx="535475" cy="233372"/>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5" name="Google Shape;19425;p704"/>
          <p:cNvSpPr/>
          <p:nvPr/>
        </p:nvSpPr>
        <p:spPr>
          <a:xfrm rot="558877">
            <a:off x="1017368" y="2366090"/>
            <a:ext cx="535663" cy="233480"/>
          </a:xfrm>
          <a:prstGeom prst="rect">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6" name="Google Shape;19426;p704"/>
          <p:cNvSpPr/>
          <p:nvPr/>
        </p:nvSpPr>
        <p:spPr>
          <a:xfrm>
            <a:off x="5000344" y="4414573"/>
            <a:ext cx="173400" cy="36900"/>
          </a:xfrm>
          <a:prstGeom prst="rect">
            <a:avLst/>
          </a:prstGeom>
          <a:solidFill>
            <a:srgbClr val="FF00FF"/>
          </a:solid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7" name="Google Shape;19427;p704"/>
          <p:cNvSpPr/>
          <p:nvPr/>
        </p:nvSpPr>
        <p:spPr>
          <a:xfrm rot="1754123">
            <a:off x="1174724" y="1790172"/>
            <a:ext cx="535628" cy="233430"/>
          </a:xfrm>
          <a:prstGeom prst="rect">
            <a:avLst/>
          </a:prstGeom>
          <a:noFill/>
          <a:ln w="2857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8" name="Google Shape;19428;p704"/>
          <p:cNvSpPr/>
          <p:nvPr/>
        </p:nvSpPr>
        <p:spPr>
          <a:xfrm rot="10800000" flipH="1">
            <a:off x="4440050" y="4437997"/>
            <a:ext cx="173400" cy="16500"/>
          </a:xfrm>
          <a:prstGeom prst="rect">
            <a:avLst/>
          </a:prstGeom>
          <a:solidFill>
            <a:srgbClr val="38761D"/>
          </a:solidFill>
          <a:ln w="2857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9" name="Google Shape;19429;p704"/>
          <p:cNvSpPr/>
          <p:nvPr/>
        </p:nvSpPr>
        <p:spPr>
          <a:xfrm rot="-1152402">
            <a:off x="1109057" y="2958191"/>
            <a:ext cx="535296" cy="233775"/>
          </a:xfrm>
          <a:prstGeom prst="rect">
            <a:avLst/>
          </a:prstGeom>
          <a:noFill/>
          <a:ln w="7620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0" name="Google Shape;19430;p704"/>
          <p:cNvSpPr/>
          <p:nvPr/>
        </p:nvSpPr>
        <p:spPr>
          <a:xfrm>
            <a:off x="5273454" y="4396769"/>
            <a:ext cx="173400" cy="36900"/>
          </a:xfrm>
          <a:prstGeom prst="rect">
            <a:avLst/>
          </a:prstGeom>
          <a:solidFill>
            <a:srgbClr val="999999"/>
          </a:solidFill>
          <a:ln w="2857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431" name="Google Shape;19431;p704"/>
          <p:cNvCxnSpPr/>
          <p:nvPr/>
        </p:nvCxnSpPr>
        <p:spPr>
          <a:xfrm>
            <a:off x="4808950" y="3164660"/>
            <a:ext cx="0" cy="1178700"/>
          </a:xfrm>
          <a:prstGeom prst="straightConnector1">
            <a:avLst/>
          </a:prstGeom>
          <a:noFill/>
          <a:ln w="38100" cap="flat" cmpd="sng">
            <a:solidFill>
              <a:srgbClr val="0000FF"/>
            </a:solidFill>
            <a:prstDash val="solid"/>
            <a:round/>
            <a:headEnd type="none" w="med" len="med"/>
            <a:tailEnd type="triangle" w="med" len="med"/>
          </a:ln>
        </p:spPr>
      </p:cxnSp>
      <p:sp>
        <p:nvSpPr>
          <p:cNvPr id="19432" name="Google Shape;19432;p704"/>
          <p:cNvSpPr/>
          <p:nvPr/>
        </p:nvSpPr>
        <p:spPr>
          <a:xfrm rot="-5400000">
            <a:off x="2169188" y="1030388"/>
            <a:ext cx="605325" cy="243050"/>
          </a:xfrm>
          <a:prstGeom prst="flowChartDecision">
            <a:avLst/>
          </a:prstGeom>
          <a:noFill/>
          <a:ln w="762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3" name="Google Shape;19433;p704"/>
          <p:cNvSpPr/>
          <p:nvPr/>
        </p:nvSpPr>
        <p:spPr>
          <a:xfrm rot="1754123">
            <a:off x="1174724" y="1790172"/>
            <a:ext cx="535628" cy="233430"/>
          </a:xfrm>
          <a:prstGeom prst="rect">
            <a:avLst/>
          </a:prstGeom>
          <a:noFill/>
          <a:ln w="762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434" name="Google Shape;19434;p704"/>
          <p:cNvCxnSpPr/>
          <p:nvPr/>
        </p:nvCxnSpPr>
        <p:spPr>
          <a:xfrm>
            <a:off x="4526939" y="3191366"/>
            <a:ext cx="0" cy="1178700"/>
          </a:xfrm>
          <a:prstGeom prst="straightConnector1">
            <a:avLst/>
          </a:prstGeom>
          <a:noFill/>
          <a:ln w="38100" cap="flat" cmpd="sng">
            <a:solidFill>
              <a:srgbClr val="38761D"/>
            </a:solidFill>
            <a:prstDash val="solid"/>
            <a:round/>
            <a:headEnd type="none" w="med" len="med"/>
            <a:tailEnd type="triangle" w="med" len="med"/>
          </a:ln>
        </p:spPr>
      </p:cxnSp>
      <p:sp>
        <p:nvSpPr>
          <p:cNvPr id="19435" name="Google Shape;19435;p704"/>
          <p:cNvSpPr/>
          <p:nvPr/>
        </p:nvSpPr>
        <p:spPr>
          <a:xfrm rot="558877">
            <a:off x="999564" y="2366090"/>
            <a:ext cx="535663" cy="233480"/>
          </a:xfrm>
          <a:prstGeom prst="rect">
            <a:avLst/>
          </a:prstGeom>
          <a:noFill/>
          <a:ln w="762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436" name="Google Shape;19436;p704"/>
          <p:cNvCxnSpPr/>
          <p:nvPr/>
        </p:nvCxnSpPr>
        <p:spPr>
          <a:xfrm>
            <a:off x="5078143" y="3155758"/>
            <a:ext cx="0" cy="1178700"/>
          </a:xfrm>
          <a:prstGeom prst="straightConnector1">
            <a:avLst/>
          </a:prstGeom>
          <a:noFill/>
          <a:ln w="38100" cap="flat" cmpd="sng">
            <a:solidFill>
              <a:srgbClr val="FF00FF"/>
            </a:solidFill>
            <a:prstDash val="solid"/>
            <a:round/>
            <a:headEnd type="none" w="med" len="med"/>
            <a:tailEnd type="triangle" w="med" len="med"/>
          </a:ln>
        </p:spPr>
      </p:cxnSp>
      <p:cxnSp>
        <p:nvCxnSpPr>
          <p:cNvPr id="19437" name="Google Shape;19437;p704"/>
          <p:cNvCxnSpPr/>
          <p:nvPr/>
        </p:nvCxnSpPr>
        <p:spPr>
          <a:xfrm>
            <a:off x="5356237" y="3129053"/>
            <a:ext cx="0" cy="1178700"/>
          </a:xfrm>
          <a:prstGeom prst="straightConnector1">
            <a:avLst/>
          </a:prstGeom>
          <a:noFill/>
          <a:ln w="38100" cap="flat" cmpd="sng">
            <a:solidFill>
              <a:srgbClr val="999999"/>
            </a:solidFill>
            <a:prstDash val="solid"/>
            <a:round/>
            <a:headEnd type="none" w="med" len="med"/>
            <a:tailEnd type="triangle" w="med" len="med"/>
          </a:ln>
        </p:spPr>
      </p:cxnSp>
      <p:sp>
        <p:nvSpPr>
          <p:cNvPr id="19438" name="Google Shape;19438;p704"/>
          <p:cNvSpPr/>
          <p:nvPr/>
        </p:nvSpPr>
        <p:spPr>
          <a:xfrm rot="1753567">
            <a:off x="1156652" y="1762591"/>
            <a:ext cx="554830" cy="305286"/>
          </a:xfrm>
          <a:prstGeom prst="rect">
            <a:avLst/>
          </a:prstGeom>
          <a:noFill/>
          <a:ln w="1143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39" name="Google Shape;19439;p704"/>
          <p:cNvGrpSpPr/>
          <p:nvPr/>
        </p:nvGrpSpPr>
        <p:grpSpPr>
          <a:xfrm>
            <a:off x="7709575" y="114475"/>
            <a:ext cx="1290299" cy="719974"/>
            <a:chOff x="7709575" y="114475"/>
            <a:chExt cx="1290299" cy="719974"/>
          </a:xfrm>
        </p:grpSpPr>
        <p:pic>
          <p:nvPicPr>
            <p:cNvPr id="19440" name="Google Shape;19440;p704" descr="A picture containing object, clock&#10;&#10;Description automatically generated"/>
            <p:cNvPicPr preferRelativeResize="0"/>
            <p:nvPr/>
          </p:nvPicPr>
          <p:blipFill rotWithShape="1">
            <a:blip r:embed="rId6">
              <a:alphaModFix/>
            </a:blip>
            <a:srcRect/>
            <a:stretch/>
          </p:blipFill>
          <p:spPr>
            <a:xfrm>
              <a:off x="7709575" y="119246"/>
              <a:ext cx="747760" cy="715203"/>
            </a:xfrm>
            <a:prstGeom prst="rect">
              <a:avLst/>
            </a:prstGeom>
            <a:noFill/>
            <a:ln>
              <a:noFill/>
            </a:ln>
          </p:spPr>
        </p:pic>
        <p:pic>
          <p:nvPicPr>
            <p:cNvPr id="19441" name="Google Shape;19441;p704" descr="A picture containing object, clock&#10;&#10;Description automatically generated"/>
            <p:cNvPicPr preferRelativeResize="0"/>
            <p:nvPr/>
          </p:nvPicPr>
          <p:blipFill rotWithShape="1">
            <a:blip r:embed="rId6">
              <a:alphaModFix/>
            </a:blip>
            <a:srcRect/>
            <a:stretch/>
          </p:blipFill>
          <p:spPr>
            <a:xfrm>
              <a:off x="8252114" y="114475"/>
              <a:ext cx="747760" cy="715203"/>
            </a:xfrm>
            <a:prstGeom prst="rect">
              <a:avLst/>
            </a:prstGeom>
            <a:noFill/>
            <a:ln>
              <a:noFill/>
            </a:ln>
          </p:spPr>
        </p:pic>
      </p:grpSp>
      <p:sp>
        <p:nvSpPr>
          <p:cNvPr id="19442" name="Google Shape;19442;p704"/>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Shape 19446"/>
        <p:cNvGrpSpPr/>
        <p:nvPr/>
      </p:nvGrpSpPr>
      <p:grpSpPr>
        <a:xfrm>
          <a:off x="0" y="0"/>
          <a:ext cx="0" cy="0"/>
          <a:chOff x="0" y="0"/>
          <a:chExt cx="0" cy="0"/>
        </a:xfrm>
      </p:grpSpPr>
      <p:sp>
        <p:nvSpPr>
          <p:cNvPr id="19447" name="Google Shape;19447;p705"/>
          <p:cNvSpPr txBox="1"/>
          <p:nvPr/>
        </p:nvSpPr>
        <p:spPr>
          <a:xfrm>
            <a:off x="357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Trazodone - Serotonin antagonist/reuptake inhibitor (SARI)</a:t>
            </a:r>
            <a:endParaRPr sz="1500" b="1"/>
          </a:p>
        </p:txBody>
      </p:sp>
      <p:pic>
        <p:nvPicPr>
          <p:cNvPr id="19448" name="Google Shape;19448;p705"/>
          <p:cNvPicPr preferRelativeResize="0"/>
          <p:nvPr/>
        </p:nvPicPr>
        <p:blipFill rotWithShape="1">
          <a:blip r:embed="rId3">
            <a:alphaModFix/>
          </a:blip>
          <a:srcRect r="5141" b="5970"/>
          <a:stretch/>
        </p:blipFill>
        <p:spPr>
          <a:xfrm>
            <a:off x="3818850" y="2713800"/>
            <a:ext cx="5271525" cy="2348401"/>
          </a:xfrm>
          <a:prstGeom prst="rect">
            <a:avLst/>
          </a:prstGeom>
          <a:noFill/>
          <a:ln>
            <a:noFill/>
          </a:ln>
        </p:spPr>
      </p:pic>
      <p:sp>
        <p:nvSpPr>
          <p:cNvPr id="19449" name="Google Shape;19449;p705"/>
          <p:cNvSpPr txBox="1"/>
          <p:nvPr/>
        </p:nvSpPr>
        <p:spPr>
          <a:xfrm>
            <a:off x="768250" y="823975"/>
            <a:ext cx="1408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partial agonist</a:t>
            </a:r>
            <a:endParaRPr sz="1100"/>
          </a:p>
          <a:p>
            <a:pPr marL="0" lvl="0" indent="0" algn="l" rtl="0">
              <a:spcBef>
                <a:spcPts val="0"/>
              </a:spcBef>
              <a:spcAft>
                <a:spcPts val="0"/>
              </a:spcAft>
              <a:buNone/>
            </a:pPr>
            <a:r>
              <a:rPr lang="en" sz="700"/>
              <a:t>(like buspirone)</a:t>
            </a:r>
            <a:endParaRPr sz="700"/>
          </a:p>
        </p:txBody>
      </p:sp>
      <p:grpSp>
        <p:nvGrpSpPr>
          <p:cNvPr id="19450" name="Google Shape;19450;p705"/>
          <p:cNvGrpSpPr/>
          <p:nvPr/>
        </p:nvGrpSpPr>
        <p:grpSpPr>
          <a:xfrm>
            <a:off x="91625" y="617000"/>
            <a:ext cx="5106225" cy="3677700"/>
            <a:chOff x="91625" y="617000"/>
            <a:chExt cx="5106225" cy="3677700"/>
          </a:xfrm>
        </p:grpSpPr>
        <p:grpSp>
          <p:nvGrpSpPr>
            <p:cNvPr id="19451" name="Google Shape;19451;p705"/>
            <p:cNvGrpSpPr/>
            <p:nvPr/>
          </p:nvGrpSpPr>
          <p:grpSpPr>
            <a:xfrm>
              <a:off x="212225" y="617000"/>
              <a:ext cx="4985625" cy="3642625"/>
              <a:chOff x="212225" y="617000"/>
              <a:chExt cx="4985625" cy="3642625"/>
            </a:xfrm>
          </p:grpSpPr>
          <p:pic>
            <p:nvPicPr>
              <p:cNvPr id="19452" name="Google Shape;19452;p705"/>
              <p:cNvPicPr preferRelativeResize="0"/>
              <p:nvPr/>
            </p:nvPicPr>
            <p:blipFill>
              <a:blip r:embed="rId4">
                <a:alphaModFix/>
              </a:blip>
              <a:stretch>
                <a:fillRect/>
              </a:stretch>
            </p:blipFill>
            <p:spPr>
              <a:xfrm>
                <a:off x="893575" y="883875"/>
                <a:ext cx="3435149" cy="3375750"/>
              </a:xfrm>
              <a:prstGeom prst="rect">
                <a:avLst/>
              </a:prstGeom>
              <a:noFill/>
              <a:ln>
                <a:noFill/>
              </a:ln>
            </p:spPr>
          </p:pic>
          <p:sp>
            <p:nvSpPr>
              <p:cNvPr id="19453" name="Google Shape;19453;p705"/>
              <p:cNvSpPr txBox="1"/>
              <p:nvPr/>
            </p:nvSpPr>
            <p:spPr>
              <a:xfrm>
                <a:off x="4269950" y="1937400"/>
                <a:ext cx="927900" cy="7389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1000"/>
                  <a:t>Serotonin reuptake inhibitor (weak)</a:t>
                </a:r>
                <a:endParaRPr sz="1000"/>
              </a:p>
            </p:txBody>
          </p:sp>
          <p:sp>
            <p:nvSpPr>
              <p:cNvPr id="19454" name="Google Shape;19454;p705"/>
              <p:cNvSpPr txBox="1"/>
              <p:nvPr/>
            </p:nvSpPr>
            <p:spPr>
              <a:xfrm>
                <a:off x="212225" y="1359675"/>
                <a:ext cx="927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a:p>
                <a:pPr marL="0" lvl="0" indent="0" algn="l" rtl="0">
                  <a:spcBef>
                    <a:spcPts val="0"/>
                  </a:spcBef>
                  <a:spcAft>
                    <a:spcPts val="0"/>
                  </a:spcAft>
                  <a:buNone/>
                </a:pPr>
                <a:r>
                  <a:rPr lang="en" sz="1100"/>
                  <a:t>(potent)</a:t>
                </a:r>
                <a:endParaRPr sz="1100"/>
              </a:p>
              <a:p>
                <a:pPr marL="0" lvl="0" indent="0" algn="l" rtl="0">
                  <a:spcBef>
                    <a:spcPts val="0"/>
                  </a:spcBef>
                  <a:spcAft>
                    <a:spcPts val="0"/>
                  </a:spcAft>
                  <a:buNone/>
                </a:pPr>
                <a:r>
                  <a:rPr lang="en" sz="700"/>
                  <a:t>antidepressant effect (like SGAs)</a:t>
                </a:r>
                <a:endParaRPr sz="700"/>
              </a:p>
            </p:txBody>
          </p:sp>
          <p:sp>
            <p:nvSpPr>
              <p:cNvPr id="19455" name="Google Shape;19455;p705"/>
              <p:cNvSpPr txBox="1"/>
              <p:nvPr/>
            </p:nvSpPr>
            <p:spPr>
              <a:xfrm>
                <a:off x="3870100" y="1552125"/>
                <a:ext cx="1066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antihistamine</a:t>
                </a:r>
                <a:endParaRPr sz="1100"/>
              </a:p>
            </p:txBody>
          </p:sp>
          <p:sp>
            <p:nvSpPr>
              <p:cNvPr id="19456" name="Google Shape;19456;p705"/>
              <p:cNvSpPr txBox="1"/>
              <p:nvPr/>
            </p:nvSpPr>
            <p:spPr>
              <a:xfrm>
                <a:off x="2291025" y="617000"/>
                <a:ext cx="1066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p:txBody>
          </p:sp>
        </p:grpSp>
        <p:sp>
          <p:nvSpPr>
            <p:cNvPr id="19457" name="Google Shape;19457;p705"/>
            <p:cNvSpPr txBox="1"/>
            <p:nvPr/>
          </p:nvSpPr>
          <p:spPr>
            <a:xfrm>
              <a:off x="507625" y="3786800"/>
              <a:ext cx="9417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possible antidepressant effects</a:t>
              </a:r>
              <a:endParaRPr sz="700"/>
            </a:p>
          </p:txBody>
        </p:sp>
        <p:sp>
          <p:nvSpPr>
            <p:cNvPr id="19458" name="Google Shape;19458;p705"/>
            <p:cNvSpPr txBox="1"/>
            <p:nvPr/>
          </p:nvSpPr>
          <p:spPr>
            <a:xfrm>
              <a:off x="91625" y="2098575"/>
              <a:ext cx="927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p:txBody>
        </p:sp>
        <p:sp>
          <p:nvSpPr>
            <p:cNvPr id="19459" name="Google Shape;19459;p705"/>
            <p:cNvSpPr txBox="1"/>
            <p:nvPr/>
          </p:nvSpPr>
          <p:spPr>
            <a:xfrm>
              <a:off x="188175" y="2986225"/>
              <a:ext cx="927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p:txBody>
        </p:sp>
      </p:grpSp>
      <p:sp>
        <p:nvSpPr>
          <p:cNvPr id="19460" name="Google Shape;19460;p705"/>
          <p:cNvSpPr txBox="1"/>
          <p:nvPr/>
        </p:nvSpPr>
        <p:spPr>
          <a:xfrm>
            <a:off x="35775" y="2263950"/>
            <a:ext cx="909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1"/>
                </a:solidFill>
              </a:rPr>
              <a:t>Possible pro-cognitive and antidepressant actions</a:t>
            </a:r>
            <a:endParaRPr sz="700">
              <a:solidFill>
                <a:schemeClr val="dk1"/>
              </a:solidFill>
            </a:endParaRPr>
          </a:p>
        </p:txBody>
      </p:sp>
      <p:grpSp>
        <p:nvGrpSpPr>
          <p:cNvPr id="19461" name="Google Shape;19461;p705"/>
          <p:cNvGrpSpPr/>
          <p:nvPr/>
        </p:nvGrpSpPr>
        <p:grpSpPr>
          <a:xfrm>
            <a:off x="2432735" y="1654344"/>
            <a:ext cx="349869" cy="1877667"/>
            <a:chOff x="4435083" y="1958285"/>
            <a:chExt cx="420617" cy="2257353"/>
          </a:xfrm>
        </p:grpSpPr>
        <p:grpSp>
          <p:nvGrpSpPr>
            <p:cNvPr id="19462" name="Google Shape;19462;p705"/>
            <p:cNvGrpSpPr/>
            <p:nvPr/>
          </p:nvGrpSpPr>
          <p:grpSpPr>
            <a:xfrm>
              <a:off x="4447400" y="2278000"/>
              <a:ext cx="408300" cy="183625"/>
              <a:chOff x="1167350" y="1102900"/>
              <a:chExt cx="408300" cy="183625"/>
            </a:xfrm>
          </p:grpSpPr>
          <p:cxnSp>
            <p:nvCxnSpPr>
              <p:cNvPr id="19463" name="Google Shape;19463;p705"/>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9464" name="Google Shape;19464;p705"/>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9465" name="Google Shape;19465;p705"/>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9466" name="Google Shape;19466;p705"/>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9467" name="Google Shape;19467;p705"/>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9468" name="Google Shape;19468;p705"/>
          <p:cNvCxnSpPr>
            <a:stCxn id="19469" idx="1"/>
          </p:cNvCxnSpPr>
          <p:nvPr/>
        </p:nvCxnSpPr>
        <p:spPr>
          <a:xfrm flipH="1">
            <a:off x="2854700" y="1054825"/>
            <a:ext cx="569100" cy="599400"/>
          </a:xfrm>
          <a:prstGeom prst="straightConnector1">
            <a:avLst/>
          </a:prstGeom>
          <a:noFill/>
          <a:ln w="9525" cap="flat" cmpd="sng">
            <a:solidFill>
              <a:schemeClr val="dk2"/>
            </a:solidFill>
            <a:prstDash val="solid"/>
            <a:round/>
            <a:headEnd type="none" w="med" len="med"/>
            <a:tailEnd type="triangle" w="med" len="med"/>
          </a:ln>
        </p:spPr>
      </p:cxnSp>
      <p:sp>
        <p:nvSpPr>
          <p:cNvPr id="19469" name="Google Shape;19469;p705"/>
          <p:cNvSpPr txBox="1"/>
          <p:nvPr/>
        </p:nvSpPr>
        <p:spPr>
          <a:xfrm>
            <a:off x="3423800" y="823975"/>
            <a:ext cx="1283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not an in</a:t>
            </a:r>
            <a:r>
              <a:rPr lang="en" sz="1100" u="sng"/>
              <a:t>H</a:t>
            </a:r>
            <a:r>
              <a:rPr lang="en" sz="1100"/>
              <a:t>ibitor</a:t>
            </a:r>
            <a:endParaRPr sz="1100"/>
          </a:p>
          <a:p>
            <a:pPr marL="0" lvl="0" indent="0" algn="l" rtl="0">
              <a:spcBef>
                <a:spcPts val="0"/>
              </a:spcBef>
              <a:spcAft>
                <a:spcPts val="0"/>
              </a:spcAft>
              <a:buNone/>
            </a:pPr>
            <a:endParaRPr sz="700"/>
          </a:p>
        </p:txBody>
      </p:sp>
      <p:cxnSp>
        <p:nvCxnSpPr>
          <p:cNvPr id="19470" name="Google Shape;19470;p705"/>
          <p:cNvCxnSpPr/>
          <p:nvPr/>
        </p:nvCxnSpPr>
        <p:spPr>
          <a:xfrm flipH="1">
            <a:off x="2854825" y="1332075"/>
            <a:ext cx="668700" cy="632100"/>
          </a:xfrm>
          <a:prstGeom prst="straightConnector1">
            <a:avLst/>
          </a:prstGeom>
          <a:noFill/>
          <a:ln w="9525" cap="flat" cmpd="sng">
            <a:solidFill>
              <a:schemeClr val="dk2"/>
            </a:solidFill>
            <a:prstDash val="solid"/>
            <a:round/>
            <a:headEnd type="none" w="med" len="med"/>
            <a:tailEnd type="triangle" w="med" len="med"/>
          </a:ln>
        </p:spPr>
      </p:cxnSp>
      <p:sp>
        <p:nvSpPr>
          <p:cNvPr id="19471" name="Google Shape;19471;p705"/>
          <p:cNvSpPr txBox="1"/>
          <p:nvPr/>
        </p:nvSpPr>
        <p:spPr>
          <a:xfrm>
            <a:off x="3461624" y="1145150"/>
            <a:ext cx="2045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not a sensitive substrate</a:t>
            </a:r>
            <a:endParaRPr sz="1100"/>
          </a:p>
          <a:p>
            <a:pPr marL="0" lvl="0" indent="0" algn="l" rtl="0">
              <a:spcBef>
                <a:spcPts val="0"/>
              </a:spcBef>
              <a:spcAft>
                <a:spcPts val="0"/>
              </a:spcAft>
              <a:buNone/>
            </a:pPr>
            <a:endParaRPr sz="700"/>
          </a:p>
        </p:txBody>
      </p:sp>
      <p:sp>
        <p:nvSpPr>
          <p:cNvPr id="19472" name="Google Shape;19472;p705"/>
          <p:cNvSpPr txBox="1"/>
          <p:nvPr/>
        </p:nvSpPr>
        <p:spPr>
          <a:xfrm>
            <a:off x="188175" y="3133075"/>
            <a:ext cx="90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1"/>
                </a:solidFill>
              </a:rPr>
              <a:t>unknown effect (like viloxazine)</a:t>
            </a:r>
            <a:endParaRPr sz="700">
              <a:solidFill>
                <a:schemeClr val="dk1"/>
              </a:solidFill>
            </a:endParaRPr>
          </a:p>
        </p:txBody>
      </p:sp>
      <p:sp>
        <p:nvSpPr>
          <p:cNvPr id="19473" name="Google Shape;19473;p705"/>
          <p:cNvSpPr txBox="1"/>
          <p:nvPr/>
        </p:nvSpPr>
        <p:spPr>
          <a:xfrm>
            <a:off x="521325" y="3635675"/>
            <a:ext cx="927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p:txBody>
      </p:sp>
      <p:pic>
        <p:nvPicPr>
          <p:cNvPr id="19474" name="Google Shape;19474;p705"/>
          <p:cNvPicPr preferRelativeResize="0"/>
          <p:nvPr/>
        </p:nvPicPr>
        <p:blipFill>
          <a:blip r:embed="rId5">
            <a:alphaModFix/>
          </a:blip>
          <a:stretch>
            <a:fillRect/>
          </a:stretch>
        </p:blipFill>
        <p:spPr>
          <a:xfrm>
            <a:off x="8686738" y="4686300"/>
            <a:ext cx="942975" cy="457200"/>
          </a:xfrm>
          <a:prstGeom prst="rect">
            <a:avLst/>
          </a:prstGeom>
          <a:noFill/>
          <a:ln>
            <a:noFill/>
          </a:ln>
        </p:spPr>
      </p:pic>
      <p:sp>
        <p:nvSpPr>
          <p:cNvPr id="19475" name="Google Shape;19475;p705"/>
          <p:cNvSpPr/>
          <p:nvPr/>
        </p:nvSpPr>
        <p:spPr>
          <a:xfrm rot="-529942">
            <a:off x="3766817" y="2447968"/>
            <a:ext cx="439613" cy="233446"/>
          </a:xfrm>
          <a:prstGeom prst="rect">
            <a:avLst/>
          </a:prstGeom>
          <a:noFill/>
          <a:ln w="2857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6" name="Google Shape;19476;p705"/>
          <p:cNvSpPr/>
          <p:nvPr/>
        </p:nvSpPr>
        <p:spPr>
          <a:xfrm rot="-5402290">
            <a:off x="6511929" y="4169000"/>
            <a:ext cx="450300" cy="173100"/>
          </a:xfrm>
          <a:prstGeom prst="rect">
            <a:avLst/>
          </a:prstGeom>
          <a:solidFill>
            <a:srgbClr val="FFFF00"/>
          </a:solidFill>
          <a:ln w="2857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7" name="Google Shape;19477;p705"/>
          <p:cNvSpPr/>
          <p:nvPr/>
        </p:nvSpPr>
        <p:spPr>
          <a:xfrm rot="-2131002">
            <a:off x="3467402" y="1782553"/>
            <a:ext cx="190553" cy="233588"/>
          </a:xfrm>
          <a:prstGeom prst="rect">
            <a:avLst/>
          </a:prstGeom>
          <a:no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8" name="Google Shape;19478;p705"/>
          <p:cNvSpPr/>
          <p:nvPr/>
        </p:nvSpPr>
        <p:spPr>
          <a:xfrm rot="-5400000">
            <a:off x="6037125" y="4230600"/>
            <a:ext cx="306900" cy="166500"/>
          </a:xfrm>
          <a:prstGeom prst="rect">
            <a:avLst/>
          </a:prstGeom>
          <a:solidFill>
            <a:schemeClr val="accent4"/>
          </a:solid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9" name="Google Shape;19479;p705"/>
          <p:cNvSpPr/>
          <p:nvPr/>
        </p:nvSpPr>
        <p:spPr>
          <a:xfrm rot="-5400000">
            <a:off x="2236806" y="1039236"/>
            <a:ext cx="470100" cy="243050"/>
          </a:xfrm>
          <a:prstGeom prst="flowChartDecision">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0" name="Google Shape;19480;p705"/>
          <p:cNvSpPr/>
          <p:nvPr/>
        </p:nvSpPr>
        <p:spPr>
          <a:xfrm>
            <a:off x="5829875" y="4301625"/>
            <a:ext cx="173400" cy="165600"/>
          </a:xfrm>
          <a:prstGeom prst="rect">
            <a:avLst/>
          </a:prstGeom>
          <a:solidFill>
            <a:srgbClr val="0000FF"/>
          </a:solid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1" name="Google Shape;19481;p705"/>
          <p:cNvSpPr/>
          <p:nvPr/>
        </p:nvSpPr>
        <p:spPr>
          <a:xfrm rot="-4772414">
            <a:off x="2638958" y="1031706"/>
            <a:ext cx="470100" cy="243050"/>
          </a:xfrm>
          <a:prstGeom prst="flowChartDecision">
            <a:avLst/>
          </a:prstGeom>
          <a:no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2" name="Google Shape;19482;p705"/>
          <p:cNvSpPr/>
          <p:nvPr/>
        </p:nvSpPr>
        <p:spPr>
          <a:xfrm>
            <a:off x="4722250" y="4414573"/>
            <a:ext cx="173400" cy="36900"/>
          </a:xfrm>
          <a:prstGeom prst="rect">
            <a:avLst/>
          </a:prstGeom>
          <a:solidFill>
            <a:srgbClr val="0000FF"/>
          </a:solid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3" name="Google Shape;19483;p705"/>
          <p:cNvSpPr/>
          <p:nvPr/>
        </p:nvSpPr>
        <p:spPr>
          <a:xfrm>
            <a:off x="6375400" y="4090750"/>
            <a:ext cx="173400" cy="382200"/>
          </a:xfrm>
          <a:prstGeom prst="rect">
            <a:avLst/>
          </a:prstGeom>
          <a:solidFill>
            <a:srgbClr val="9900FF"/>
          </a:solid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4" name="Google Shape;19484;p705"/>
          <p:cNvSpPr/>
          <p:nvPr/>
        </p:nvSpPr>
        <p:spPr>
          <a:xfrm>
            <a:off x="5555175" y="4346800"/>
            <a:ext cx="173400" cy="120300"/>
          </a:xfrm>
          <a:prstGeom prst="rect">
            <a:avLst/>
          </a:prstGeom>
          <a:solidFill>
            <a:srgbClr val="FF0000"/>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5" name="Google Shape;19485;p705"/>
          <p:cNvSpPr/>
          <p:nvPr/>
        </p:nvSpPr>
        <p:spPr>
          <a:xfrm rot="3090338">
            <a:off x="1576456" y="1369139"/>
            <a:ext cx="535475" cy="233372"/>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6" name="Google Shape;19486;p705"/>
          <p:cNvSpPr/>
          <p:nvPr/>
        </p:nvSpPr>
        <p:spPr>
          <a:xfrm>
            <a:off x="5555175" y="4346800"/>
            <a:ext cx="173400" cy="120300"/>
          </a:xfrm>
          <a:prstGeom prst="rect">
            <a:avLst/>
          </a:prstGeom>
          <a:solidFill>
            <a:srgbClr val="FF0000"/>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7" name="Google Shape;19487;p705"/>
          <p:cNvSpPr/>
          <p:nvPr/>
        </p:nvSpPr>
        <p:spPr>
          <a:xfrm rot="3090338">
            <a:off x="1576456" y="1369139"/>
            <a:ext cx="535475" cy="233372"/>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8" name="Google Shape;19488;p705"/>
          <p:cNvSpPr/>
          <p:nvPr/>
        </p:nvSpPr>
        <p:spPr>
          <a:xfrm rot="558877">
            <a:off x="1017368" y="2366090"/>
            <a:ext cx="535663" cy="233480"/>
          </a:xfrm>
          <a:prstGeom prst="rect">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9" name="Google Shape;19489;p705"/>
          <p:cNvSpPr/>
          <p:nvPr/>
        </p:nvSpPr>
        <p:spPr>
          <a:xfrm>
            <a:off x="5000344" y="4414573"/>
            <a:ext cx="173400" cy="36900"/>
          </a:xfrm>
          <a:prstGeom prst="rect">
            <a:avLst/>
          </a:prstGeom>
          <a:solidFill>
            <a:srgbClr val="FF00FF"/>
          </a:solid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0" name="Google Shape;19490;p705"/>
          <p:cNvSpPr/>
          <p:nvPr/>
        </p:nvSpPr>
        <p:spPr>
          <a:xfrm rot="1754123">
            <a:off x="1174724" y="1790172"/>
            <a:ext cx="535628" cy="233430"/>
          </a:xfrm>
          <a:prstGeom prst="rect">
            <a:avLst/>
          </a:prstGeom>
          <a:noFill/>
          <a:ln w="2857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1" name="Google Shape;19491;p705"/>
          <p:cNvSpPr/>
          <p:nvPr/>
        </p:nvSpPr>
        <p:spPr>
          <a:xfrm rot="10800000" flipH="1">
            <a:off x="4440050" y="4437997"/>
            <a:ext cx="173400" cy="16500"/>
          </a:xfrm>
          <a:prstGeom prst="rect">
            <a:avLst/>
          </a:prstGeom>
          <a:solidFill>
            <a:srgbClr val="38761D"/>
          </a:solidFill>
          <a:ln w="2857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2" name="Google Shape;19492;p705"/>
          <p:cNvSpPr/>
          <p:nvPr/>
        </p:nvSpPr>
        <p:spPr>
          <a:xfrm rot="-832366">
            <a:off x="1109106" y="2958130"/>
            <a:ext cx="535521" cy="233635"/>
          </a:xfrm>
          <a:prstGeom prst="rect">
            <a:avLst/>
          </a:prstGeom>
          <a:noFill/>
          <a:ln w="2857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3" name="Google Shape;19493;p705"/>
          <p:cNvSpPr/>
          <p:nvPr/>
        </p:nvSpPr>
        <p:spPr>
          <a:xfrm>
            <a:off x="5273454" y="4396769"/>
            <a:ext cx="173400" cy="36900"/>
          </a:xfrm>
          <a:prstGeom prst="rect">
            <a:avLst/>
          </a:prstGeom>
          <a:solidFill>
            <a:srgbClr val="B7B7B7"/>
          </a:solidFill>
          <a:ln w="2857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4" name="Google Shape;19494;p705"/>
          <p:cNvSpPr/>
          <p:nvPr/>
        </p:nvSpPr>
        <p:spPr>
          <a:xfrm rot="-2889355">
            <a:off x="1487855" y="3528983"/>
            <a:ext cx="535597" cy="233716"/>
          </a:xfrm>
          <a:prstGeom prst="rect">
            <a:avLst/>
          </a:prstGeom>
          <a:noFill/>
          <a:ln w="2857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5" name="Google Shape;19495;p705"/>
          <p:cNvSpPr/>
          <p:nvPr/>
        </p:nvSpPr>
        <p:spPr>
          <a:xfrm rot="-5402109">
            <a:off x="6788476" y="4131850"/>
            <a:ext cx="489000" cy="173100"/>
          </a:xfrm>
          <a:prstGeom prst="rect">
            <a:avLst/>
          </a:prstGeom>
          <a:solidFill>
            <a:srgbClr val="990000"/>
          </a:solidFill>
          <a:ln w="2857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496" name="Google Shape;19496;p705"/>
          <p:cNvCxnSpPr/>
          <p:nvPr/>
        </p:nvCxnSpPr>
        <p:spPr>
          <a:xfrm>
            <a:off x="4808950" y="3164660"/>
            <a:ext cx="0" cy="1178700"/>
          </a:xfrm>
          <a:prstGeom prst="straightConnector1">
            <a:avLst/>
          </a:prstGeom>
          <a:noFill/>
          <a:ln w="38100" cap="flat" cmpd="sng">
            <a:solidFill>
              <a:srgbClr val="0000FF"/>
            </a:solidFill>
            <a:prstDash val="solid"/>
            <a:round/>
            <a:headEnd type="none" w="med" len="med"/>
            <a:tailEnd type="triangle" w="med" len="med"/>
          </a:ln>
        </p:spPr>
      </p:cxnSp>
      <p:sp>
        <p:nvSpPr>
          <p:cNvPr id="19497" name="Google Shape;19497;p705"/>
          <p:cNvSpPr/>
          <p:nvPr/>
        </p:nvSpPr>
        <p:spPr>
          <a:xfrm rot="-5400000">
            <a:off x="2169188" y="1030388"/>
            <a:ext cx="605325" cy="243050"/>
          </a:xfrm>
          <a:prstGeom prst="flowChartDecision">
            <a:avLst/>
          </a:prstGeom>
          <a:noFill/>
          <a:ln w="762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8" name="Google Shape;19498;p705"/>
          <p:cNvSpPr/>
          <p:nvPr/>
        </p:nvSpPr>
        <p:spPr>
          <a:xfrm rot="1754123">
            <a:off x="1174724" y="1790172"/>
            <a:ext cx="535628" cy="233430"/>
          </a:xfrm>
          <a:prstGeom prst="rect">
            <a:avLst/>
          </a:prstGeom>
          <a:noFill/>
          <a:ln w="762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499" name="Google Shape;19499;p705"/>
          <p:cNvCxnSpPr/>
          <p:nvPr/>
        </p:nvCxnSpPr>
        <p:spPr>
          <a:xfrm>
            <a:off x="4526939" y="3191366"/>
            <a:ext cx="0" cy="1178700"/>
          </a:xfrm>
          <a:prstGeom prst="straightConnector1">
            <a:avLst/>
          </a:prstGeom>
          <a:noFill/>
          <a:ln w="38100" cap="flat" cmpd="sng">
            <a:solidFill>
              <a:srgbClr val="38761D"/>
            </a:solidFill>
            <a:prstDash val="solid"/>
            <a:round/>
            <a:headEnd type="none" w="med" len="med"/>
            <a:tailEnd type="triangle" w="med" len="med"/>
          </a:ln>
        </p:spPr>
      </p:cxnSp>
      <p:sp>
        <p:nvSpPr>
          <p:cNvPr id="19500" name="Google Shape;19500;p705"/>
          <p:cNvSpPr/>
          <p:nvPr/>
        </p:nvSpPr>
        <p:spPr>
          <a:xfrm rot="558877">
            <a:off x="999564" y="2366090"/>
            <a:ext cx="535663" cy="233480"/>
          </a:xfrm>
          <a:prstGeom prst="rect">
            <a:avLst/>
          </a:prstGeom>
          <a:noFill/>
          <a:ln w="762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501" name="Google Shape;19501;p705"/>
          <p:cNvCxnSpPr/>
          <p:nvPr/>
        </p:nvCxnSpPr>
        <p:spPr>
          <a:xfrm>
            <a:off x="5078143" y="3155758"/>
            <a:ext cx="0" cy="1178700"/>
          </a:xfrm>
          <a:prstGeom prst="straightConnector1">
            <a:avLst/>
          </a:prstGeom>
          <a:noFill/>
          <a:ln w="38100" cap="flat" cmpd="sng">
            <a:solidFill>
              <a:srgbClr val="FF00FF"/>
            </a:solidFill>
            <a:prstDash val="solid"/>
            <a:round/>
            <a:headEnd type="none" w="med" len="med"/>
            <a:tailEnd type="triangle" w="med" len="med"/>
          </a:ln>
        </p:spPr>
      </p:cxnSp>
      <p:sp>
        <p:nvSpPr>
          <p:cNvPr id="19502" name="Google Shape;19502;p705"/>
          <p:cNvSpPr/>
          <p:nvPr/>
        </p:nvSpPr>
        <p:spPr>
          <a:xfrm rot="-1152402">
            <a:off x="1109057" y="2958191"/>
            <a:ext cx="535296" cy="233775"/>
          </a:xfrm>
          <a:prstGeom prst="rect">
            <a:avLst/>
          </a:prstGeom>
          <a:noFill/>
          <a:ln w="7620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3" name="Google Shape;19503;p705"/>
          <p:cNvSpPr/>
          <p:nvPr/>
        </p:nvSpPr>
        <p:spPr>
          <a:xfrm rot="-1152402">
            <a:off x="1109057" y="2958191"/>
            <a:ext cx="535296" cy="233775"/>
          </a:xfrm>
          <a:prstGeom prst="rect">
            <a:avLst/>
          </a:prstGeom>
          <a:noFill/>
          <a:ln w="7620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4" name="Google Shape;19504;p705"/>
          <p:cNvSpPr/>
          <p:nvPr/>
        </p:nvSpPr>
        <p:spPr>
          <a:xfrm>
            <a:off x="5273454" y="4396769"/>
            <a:ext cx="173400" cy="36900"/>
          </a:xfrm>
          <a:prstGeom prst="rect">
            <a:avLst/>
          </a:prstGeom>
          <a:solidFill>
            <a:srgbClr val="999999"/>
          </a:solidFill>
          <a:ln w="2857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505" name="Google Shape;19505;p705"/>
          <p:cNvCxnSpPr/>
          <p:nvPr/>
        </p:nvCxnSpPr>
        <p:spPr>
          <a:xfrm>
            <a:off x="5356237" y="3129053"/>
            <a:ext cx="0" cy="1178700"/>
          </a:xfrm>
          <a:prstGeom prst="straightConnector1">
            <a:avLst/>
          </a:prstGeom>
          <a:noFill/>
          <a:ln w="38100" cap="flat" cmpd="sng">
            <a:solidFill>
              <a:srgbClr val="999999"/>
            </a:solidFill>
            <a:prstDash val="solid"/>
            <a:round/>
            <a:headEnd type="none" w="med" len="med"/>
            <a:tailEnd type="triangle" w="med" len="med"/>
          </a:ln>
        </p:spPr>
      </p:cxnSp>
      <p:sp>
        <p:nvSpPr>
          <p:cNvPr id="19506" name="Google Shape;19506;p705"/>
          <p:cNvSpPr/>
          <p:nvPr/>
        </p:nvSpPr>
        <p:spPr>
          <a:xfrm rot="1753567">
            <a:off x="1156652" y="1762591"/>
            <a:ext cx="554830" cy="305286"/>
          </a:xfrm>
          <a:prstGeom prst="rect">
            <a:avLst/>
          </a:prstGeom>
          <a:noFill/>
          <a:ln w="1143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07" name="Google Shape;19507;p705"/>
          <p:cNvGrpSpPr/>
          <p:nvPr/>
        </p:nvGrpSpPr>
        <p:grpSpPr>
          <a:xfrm>
            <a:off x="7709575" y="114475"/>
            <a:ext cx="1290299" cy="719974"/>
            <a:chOff x="7709575" y="114475"/>
            <a:chExt cx="1290299" cy="719974"/>
          </a:xfrm>
        </p:grpSpPr>
        <p:pic>
          <p:nvPicPr>
            <p:cNvPr id="19508" name="Google Shape;19508;p705" descr="A picture containing object, clock&#10;&#10;Description automatically generated"/>
            <p:cNvPicPr preferRelativeResize="0"/>
            <p:nvPr/>
          </p:nvPicPr>
          <p:blipFill rotWithShape="1">
            <a:blip r:embed="rId6">
              <a:alphaModFix/>
            </a:blip>
            <a:srcRect/>
            <a:stretch/>
          </p:blipFill>
          <p:spPr>
            <a:xfrm>
              <a:off x="7709575" y="119246"/>
              <a:ext cx="747760" cy="715203"/>
            </a:xfrm>
            <a:prstGeom prst="rect">
              <a:avLst/>
            </a:prstGeom>
            <a:noFill/>
            <a:ln>
              <a:noFill/>
            </a:ln>
          </p:spPr>
        </p:pic>
        <p:pic>
          <p:nvPicPr>
            <p:cNvPr id="19509" name="Google Shape;19509;p705" descr="A picture containing object, clock&#10;&#10;Description automatically generated"/>
            <p:cNvPicPr preferRelativeResize="0"/>
            <p:nvPr/>
          </p:nvPicPr>
          <p:blipFill rotWithShape="1">
            <a:blip r:embed="rId6">
              <a:alphaModFix/>
            </a:blip>
            <a:srcRect/>
            <a:stretch/>
          </p:blipFill>
          <p:spPr>
            <a:xfrm>
              <a:off x="8252114" y="114475"/>
              <a:ext cx="747760" cy="715203"/>
            </a:xfrm>
            <a:prstGeom prst="rect">
              <a:avLst/>
            </a:prstGeom>
            <a:noFill/>
            <a:ln>
              <a:noFill/>
            </a:ln>
          </p:spPr>
        </p:pic>
      </p:grpSp>
      <p:sp>
        <p:nvSpPr>
          <p:cNvPr id="19510" name="Google Shape;19510;p705"/>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Shape 19514"/>
        <p:cNvGrpSpPr/>
        <p:nvPr/>
      </p:nvGrpSpPr>
      <p:grpSpPr>
        <a:xfrm>
          <a:off x="0" y="0"/>
          <a:ext cx="0" cy="0"/>
          <a:chOff x="0" y="0"/>
          <a:chExt cx="0" cy="0"/>
        </a:xfrm>
      </p:grpSpPr>
      <p:sp>
        <p:nvSpPr>
          <p:cNvPr id="19515" name="Google Shape;19515;p706"/>
          <p:cNvSpPr txBox="1"/>
          <p:nvPr/>
        </p:nvSpPr>
        <p:spPr>
          <a:xfrm>
            <a:off x="357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Trazodone - Serotonin antagonist/reuptake inhibitor (SARI)</a:t>
            </a:r>
            <a:endParaRPr sz="1500" b="1"/>
          </a:p>
        </p:txBody>
      </p:sp>
      <p:pic>
        <p:nvPicPr>
          <p:cNvPr id="19516" name="Google Shape;19516;p706"/>
          <p:cNvPicPr preferRelativeResize="0"/>
          <p:nvPr/>
        </p:nvPicPr>
        <p:blipFill rotWithShape="1">
          <a:blip r:embed="rId3">
            <a:alphaModFix/>
          </a:blip>
          <a:srcRect r="5141" b="5970"/>
          <a:stretch/>
        </p:blipFill>
        <p:spPr>
          <a:xfrm>
            <a:off x="3818850" y="2713800"/>
            <a:ext cx="5271525" cy="2348401"/>
          </a:xfrm>
          <a:prstGeom prst="rect">
            <a:avLst/>
          </a:prstGeom>
          <a:noFill/>
          <a:ln>
            <a:noFill/>
          </a:ln>
        </p:spPr>
      </p:pic>
      <p:sp>
        <p:nvSpPr>
          <p:cNvPr id="19517" name="Google Shape;19517;p706"/>
          <p:cNvSpPr txBox="1"/>
          <p:nvPr/>
        </p:nvSpPr>
        <p:spPr>
          <a:xfrm>
            <a:off x="768250" y="823975"/>
            <a:ext cx="1408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partial agonist</a:t>
            </a:r>
            <a:endParaRPr sz="1100"/>
          </a:p>
          <a:p>
            <a:pPr marL="0" lvl="0" indent="0" algn="l" rtl="0">
              <a:spcBef>
                <a:spcPts val="0"/>
              </a:spcBef>
              <a:spcAft>
                <a:spcPts val="0"/>
              </a:spcAft>
              <a:buNone/>
            </a:pPr>
            <a:r>
              <a:rPr lang="en" sz="700"/>
              <a:t>(like buspirone)</a:t>
            </a:r>
            <a:endParaRPr sz="700"/>
          </a:p>
        </p:txBody>
      </p:sp>
      <p:grpSp>
        <p:nvGrpSpPr>
          <p:cNvPr id="19518" name="Google Shape;19518;p706"/>
          <p:cNvGrpSpPr/>
          <p:nvPr/>
        </p:nvGrpSpPr>
        <p:grpSpPr>
          <a:xfrm>
            <a:off x="91625" y="617000"/>
            <a:ext cx="5106225" cy="4159275"/>
            <a:chOff x="91625" y="617000"/>
            <a:chExt cx="5106225" cy="4159275"/>
          </a:xfrm>
        </p:grpSpPr>
        <p:grpSp>
          <p:nvGrpSpPr>
            <p:cNvPr id="19519" name="Google Shape;19519;p706"/>
            <p:cNvGrpSpPr/>
            <p:nvPr/>
          </p:nvGrpSpPr>
          <p:grpSpPr>
            <a:xfrm>
              <a:off x="212225" y="617000"/>
              <a:ext cx="4985625" cy="4159275"/>
              <a:chOff x="212225" y="617000"/>
              <a:chExt cx="4985625" cy="4159275"/>
            </a:xfrm>
          </p:grpSpPr>
          <p:grpSp>
            <p:nvGrpSpPr>
              <p:cNvPr id="19520" name="Google Shape;19520;p706"/>
              <p:cNvGrpSpPr/>
              <p:nvPr/>
            </p:nvGrpSpPr>
            <p:grpSpPr>
              <a:xfrm>
                <a:off x="212225" y="617000"/>
                <a:ext cx="4985625" cy="3642625"/>
                <a:chOff x="212225" y="617000"/>
                <a:chExt cx="4985625" cy="3642625"/>
              </a:xfrm>
            </p:grpSpPr>
            <p:pic>
              <p:nvPicPr>
                <p:cNvPr id="19521" name="Google Shape;19521;p706"/>
                <p:cNvPicPr preferRelativeResize="0"/>
                <p:nvPr/>
              </p:nvPicPr>
              <p:blipFill>
                <a:blip r:embed="rId4">
                  <a:alphaModFix/>
                </a:blip>
                <a:stretch>
                  <a:fillRect/>
                </a:stretch>
              </p:blipFill>
              <p:spPr>
                <a:xfrm>
                  <a:off x="893575" y="883875"/>
                  <a:ext cx="3435149" cy="3375750"/>
                </a:xfrm>
                <a:prstGeom prst="rect">
                  <a:avLst/>
                </a:prstGeom>
                <a:noFill/>
                <a:ln>
                  <a:noFill/>
                </a:ln>
              </p:spPr>
            </p:pic>
            <p:sp>
              <p:nvSpPr>
                <p:cNvPr id="19522" name="Google Shape;19522;p706"/>
                <p:cNvSpPr txBox="1"/>
                <p:nvPr/>
              </p:nvSpPr>
              <p:spPr>
                <a:xfrm>
                  <a:off x="4269950" y="1937400"/>
                  <a:ext cx="927900" cy="7389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1000"/>
                    <a:t>Serotonin reuptake inhibitor (weak)</a:t>
                  </a:r>
                  <a:endParaRPr sz="1000"/>
                </a:p>
              </p:txBody>
            </p:sp>
            <p:sp>
              <p:nvSpPr>
                <p:cNvPr id="19523" name="Google Shape;19523;p706"/>
                <p:cNvSpPr txBox="1"/>
                <p:nvPr/>
              </p:nvSpPr>
              <p:spPr>
                <a:xfrm>
                  <a:off x="212225" y="1359675"/>
                  <a:ext cx="927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a:p>
                  <a:pPr marL="0" lvl="0" indent="0" algn="l" rtl="0">
                    <a:spcBef>
                      <a:spcPts val="0"/>
                    </a:spcBef>
                    <a:spcAft>
                      <a:spcPts val="0"/>
                    </a:spcAft>
                    <a:buNone/>
                  </a:pPr>
                  <a:r>
                    <a:rPr lang="en" sz="1100"/>
                    <a:t>(potent)</a:t>
                  </a:r>
                  <a:endParaRPr sz="1100"/>
                </a:p>
                <a:p>
                  <a:pPr marL="0" lvl="0" indent="0" algn="l" rtl="0">
                    <a:spcBef>
                      <a:spcPts val="0"/>
                    </a:spcBef>
                    <a:spcAft>
                      <a:spcPts val="0"/>
                    </a:spcAft>
                    <a:buNone/>
                  </a:pPr>
                  <a:r>
                    <a:rPr lang="en" sz="700"/>
                    <a:t>antidepressant effect (like SGAs)</a:t>
                  </a:r>
                  <a:endParaRPr sz="700"/>
                </a:p>
              </p:txBody>
            </p:sp>
            <p:sp>
              <p:nvSpPr>
                <p:cNvPr id="19524" name="Google Shape;19524;p706"/>
                <p:cNvSpPr txBox="1"/>
                <p:nvPr/>
              </p:nvSpPr>
              <p:spPr>
                <a:xfrm>
                  <a:off x="3870100" y="1552125"/>
                  <a:ext cx="1066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antihistamine</a:t>
                  </a:r>
                  <a:endParaRPr sz="1100"/>
                </a:p>
              </p:txBody>
            </p:sp>
            <p:sp>
              <p:nvSpPr>
                <p:cNvPr id="19525" name="Google Shape;19525;p706"/>
                <p:cNvSpPr txBox="1"/>
                <p:nvPr/>
              </p:nvSpPr>
              <p:spPr>
                <a:xfrm>
                  <a:off x="2291025" y="617000"/>
                  <a:ext cx="1066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p:txBody>
            </p:sp>
          </p:grpSp>
          <p:sp>
            <p:nvSpPr>
              <p:cNvPr id="19526" name="Google Shape;19526;p706"/>
              <p:cNvSpPr txBox="1"/>
              <p:nvPr/>
            </p:nvSpPr>
            <p:spPr>
              <a:xfrm>
                <a:off x="1925000" y="4206875"/>
                <a:ext cx="12834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a:p>
                <a:pPr marL="0" lvl="0" indent="0" algn="l" rtl="0">
                  <a:spcBef>
                    <a:spcPts val="0"/>
                  </a:spcBef>
                  <a:spcAft>
                    <a:spcPts val="0"/>
                  </a:spcAft>
                  <a:buNone/>
                </a:pPr>
                <a:r>
                  <a:rPr lang="en" sz="700"/>
                  <a:t>possible pro-cognitive and antidepressant actions</a:t>
                </a:r>
                <a:endParaRPr sz="700"/>
              </a:p>
            </p:txBody>
          </p:sp>
        </p:grpSp>
        <p:sp>
          <p:nvSpPr>
            <p:cNvPr id="19527" name="Google Shape;19527;p706"/>
            <p:cNvSpPr txBox="1"/>
            <p:nvPr/>
          </p:nvSpPr>
          <p:spPr>
            <a:xfrm>
              <a:off x="507625" y="3786800"/>
              <a:ext cx="9417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possible antidepressant effects</a:t>
              </a:r>
              <a:endParaRPr sz="700"/>
            </a:p>
          </p:txBody>
        </p:sp>
        <p:sp>
          <p:nvSpPr>
            <p:cNvPr id="19528" name="Google Shape;19528;p706"/>
            <p:cNvSpPr txBox="1"/>
            <p:nvPr/>
          </p:nvSpPr>
          <p:spPr>
            <a:xfrm>
              <a:off x="91625" y="2098575"/>
              <a:ext cx="927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p:txBody>
        </p:sp>
        <p:sp>
          <p:nvSpPr>
            <p:cNvPr id="19529" name="Google Shape;19529;p706"/>
            <p:cNvSpPr txBox="1"/>
            <p:nvPr/>
          </p:nvSpPr>
          <p:spPr>
            <a:xfrm>
              <a:off x="188175" y="2986225"/>
              <a:ext cx="927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p:txBody>
        </p:sp>
      </p:grpSp>
      <p:sp>
        <p:nvSpPr>
          <p:cNvPr id="19530" name="Google Shape;19530;p706"/>
          <p:cNvSpPr txBox="1"/>
          <p:nvPr/>
        </p:nvSpPr>
        <p:spPr>
          <a:xfrm>
            <a:off x="35775" y="2263950"/>
            <a:ext cx="909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1"/>
                </a:solidFill>
              </a:rPr>
              <a:t>Possible pro-cognitive and antidepressant actions</a:t>
            </a:r>
            <a:endParaRPr sz="700">
              <a:solidFill>
                <a:schemeClr val="dk1"/>
              </a:solidFill>
            </a:endParaRPr>
          </a:p>
        </p:txBody>
      </p:sp>
      <p:grpSp>
        <p:nvGrpSpPr>
          <p:cNvPr id="19531" name="Google Shape;19531;p706"/>
          <p:cNvGrpSpPr/>
          <p:nvPr/>
        </p:nvGrpSpPr>
        <p:grpSpPr>
          <a:xfrm>
            <a:off x="2432735" y="1654344"/>
            <a:ext cx="349869" cy="1877667"/>
            <a:chOff x="4435083" y="1958285"/>
            <a:chExt cx="420617" cy="2257353"/>
          </a:xfrm>
        </p:grpSpPr>
        <p:grpSp>
          <p:nvGrpSpPr>
            <p:cNvPr id="19532" name="Google Shape;19532;p706"/>
            <p:cNvGrpSpPr/>
            <p:nvPr/>
          </p:nvGrpSpPr>
          <p:grpSpPr>
            <a:xfrm>
              <a:off x="4447400" y="2278000"/>
              <a:ext cx="408300" cy="183625"/>
              <a:chOff x="1167350" y="1102900"/>
              <a:chExt cx="408300" cy="183625"/>
            </a:xfrm>
          </p:grpSpPr>
          <p:cxnSp>
            <p:nvCxnSpPr>
              <p:cNvPr id="19533" name="Google Shape;19533;p706"/>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9534" name="Google Shape;19534;p706"/>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9535" name="Google Shape;19535;p706"/>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9536" name="Google Shape;19536;p706"/>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9537" name="Google Shape;19537;p706"/>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9538" name="Google Shape;19538;p706"/>
          <p:cNvCxnSpPr>
            <a:stCxn id="19539" idx="1"/>
          </p:cNvCxnSpPr>
          <p:nvPr/>
        </p:nvCxnSpPr>
        <p:spPr>
          <a:xfrm flipH="1">
            <a:off x="2854700" y="1054825"/>
            <a:ext cx="569100" cy="599400"/>
          </a:xfrm>
          <a:prstGeom prst="straightConnector1">
            <a:avLst/>
          </a:prstGeom>
          <a:noFill/>
          <a:ln w="9525" cap="flat" cmpd="sng">
            <a:solidFill>
              <a:schemeClr val="dk2"/>
            </a:solidFill>
            <a:prstDash val="solid"/>
            <a:round/>
            <a:headEnd type="none" w="med" len="med"/>
            <a:tailEnd type="triangle" w="med" len="med"/>
          </a:ln>
        </p:spPr>
      </p:cxnSp>
      <p:sp>
        <p:nvSpPr>
          <p:cNvPr id="19539" name="Google Shape;19539;p706"/>
          <p:cNvSpPr txBox="1"/>
          <p:nvPr/>
        </p:nvSpPr>
        <p:spPr>
          <a:xfrm>
            <a:off x="3423800" y="823975"/>
            <a:ext cx="1283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not an in</a:t>
            </a:r>
            <a:r>
              <a:rPr lang="en" sz="1100" u="sng"/>
              <a:t>H</a:t>
            </a:r>
            <a:r>
              <a:rPr lang="en" sz="1100"/>
              <a:t>ibitor</a:t>
            </a:r>
            <a:endParaRPr sz="1100"/>
          </a:p>
          <a:p>
            <a:pPr marL="0" lvl="0" indent="0" algn="l" rtl="0">
              <a:spcBef>
                <a:spcPts val="0"/>
              </a:spcBef>
              <a:spcAft>
                <a:spcPts val="0"/>
              </a:spcAft>
              <a:buNone/>
            </a:pPr>
            <a:endParaRPr sz="700"/>
          </a:p>
        </p:txBody>
      </p:sp>
      <p:cxnSp>
        <p:nvCxnSpPr>
          <p:cNvPr id="19540" name="Google Shape;19540;p706"/>
          <p:cNvCxnSpPr/>
          <p:nvPr/>
        </p:nvCxnSpPr>
        <p:spPr>
          <a:xfrm flipH="1">
            <a:off x="2854825" y="1332075"/>
            <a:ext cx="668700" cy="632100"/>
          </a:xfrm>
          <a:prstGeom prst="straightConnector1">
            <a:avLst/>
          </a:prstGeom>
          <a:noFill/>
          <a:ln w="9525" cap="flat" cmpd="sng">
            <a:solidFill>
              <a:schemeClr val="dk2"/>
            </a:solidFill>
            <a:prstDash val="solid"/>
            <a:round/>
            <a:headEnd type="none" w="med" len="med"/>
            <a:tailEnd type="triangle" w="med" len="med"/>
          </a:ln>
        </p:spPr>
      </p:cxnSp>
      <p:sp>
        <p:nvSpPr>
          <p:cNvPr id="19541" name="Google Shape;19541;p706"/>
          <p:cNvSpPr txBox="1"/>
          <p:nvPr/>
        </p:nvSpPr>
        <p:spPr>
          <a:xfrm>
            <a:off x="3461624" y="1145150"/>
            <a:ext cx="2045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not a sensitive substrate</a:t>
            </a:r>
            <a:endParaRPr sz="1100"/>
          </a:p>
          <a:p>
            <a:pPr marL="0" lvl="0" indent="0" algn="l" rtl="0">
              <a:spcBef>
                <a:spcPts val="0"/>
              </a:spcBef>
              <a:spcAft>
                <a:spcPts val="0"/>
              </a:spcAft>
              <a:buNone/>
            </a:pPr>
            <a:endParaRPr sz="700"/>
          </a:p>
        </p:txBody>
      </p:sp>
      <p:sp>
        <p:nvSpPr>
          <p:cNvPr id="19542" name="Google Shape;19542;p706"/>
          <p:cNvSpPr txBox="1"/>
          <p:nvPr/>
        </p:nvSpPr>
        <p:spPr>
          <a:xfrm>
            <a:off x="188175" y="3133075"/>
            <a:ext cx="90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1"/>
                </a:solidFill>
              </a:rPr>
              <a:t>unknown effect (like viloxazine)</a:t>
            </a:r>
            <a:endParaRPr sz="700">
              <a:solidFill>
                <a:schemeClr val="dk1"/>
              </a:solidFill>
            </a:endParaRPr>
          </a:p>
        </p:txBody>
      </p:sp>
      <p:sp>
        <p:nvSpPr>
          <p:cNvPr id="19543" name="Google Shape;19543;p706"/>
          <p:cNvSpPr txBox="1"/>
          <p:nvPr/>
        </p:nvSpPr>
        <p:spPr>
          <a:xfrm>
            <a:off x="521325" y="3635675"/>
            <a:ext cx="927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p:txBody>
      </p:sp>
      <p:pic>
        <p:nvPicPr>
          <p:cNvPr id="19544" name="Google Shape;19544;p706"/>
          <p:cNvPicPr preferRelativeResize="0"/>
          <p:nvPr/>
        </p:nvPicPr>
        <p:blipFill>
          <a:blip r:embed="rId5">
            <a:alphaModFix/>
          </a:blip>
          <a:stretch>
            <a:fillRect/>
          </a:stretch>
        </p:blipFill>
        <p:spPr>
          <a:xfrm>
            <a:off x="8686738" y="4686300"/>
            <a:ext cx="942975" cy="457200"/>
          </a:xfrm>
          <a:prstGeom prst="rect">
            <a:avLst/>
          </a:prstGeom>
          <a:noFill/>
          <a:ln>
            <a:noFill/>
          </a:ln>
        </p:spPr>
      </p:pic>
      <p:sp>
        <p:nvSpPr>
          <p:cNvPr id="19545" name="Google Shape;19545;p706"/>
          <p:cNvSpPr/>
          <p:nvPr/>
        </p:nvSpPr>
        <p:spPr>
          <a:xfrm rot="-529942">
            <a:off x="3766817" y="2447968"/>
            <a:ext cx="439613" cy="233446"/>
          </a:xfrm>
          <a:prstGeom prst="rect">
            <a:avLst/>
          </a:prstGeom>
          <a:noFill/>
          <a:ln w="2857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6" name="Google Shape;19546;p706"/>
          <p:cNvSpPr/>
          <p:nvPr/>
        </p:nvSpPr>
        <p:spPr>
          <a:xfrm rot="-5402290">
            <a:off x="6511929" y="4169000"/>
            <a:ext cx="450300" cy="173100"/>
          </a:xfrm>
          <a:prstGeom prst="rect">
            <a:avLst/>
          </a:prstGeom>
          <a:solidFill>
            <a:srgbClr val="FFFF00"/>
          </a:solidFill>
          <a:ln w="2857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7" name="Google Shape;19547;p706"/>
          <p:cNvSpPr/>
          <p:nvPr/>
        </p:nvSpPr>
        <p:spPr>
          <a:xfrm rot="-2131002">
            <a:off x="3467402" y="1782553"/>
            <a:ext cx="190553" cy="233588"/>
          </a:xfrm>
          <a:prstGeom prst="rect">
            <a:avLst/>
          </a:prstGeom>
          <a:no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8" name="Google Shape;19548;p706"/>
          <p:cNvSpPr/>
          <p:nvPr/>
        </p:nvSpPr>
        <p:spPr>
          <a:xfrm rot="-5400000">
            <a:off x="6037125" y="4230600"/>
            <a:ext cx="306900" cy="166500"/>
          </a:xfrm>
          <a:prstGeom prst="rect">
            <a:avLst/>
          </a:prstGeom>
          <a:solidFill>
            <a:schemeClr val="accent4"/>
          </a:solid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9" name="Google Shape;19549;p706"/>
          <p:cNvSpPr/>
          <p:nvPr/>
        </p:nvSpPr>
        <p:spPr>
          <a:xfrm rot="-5400000">
            <a:off x="2236806" y="1039236"/>
            <a:ext cx="470100" cy="243050"/>
          </a:xfrm>
          <a:prstGeom prst="flowChartDecision">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0" name="Google Shape;19550;p706"/>
          <p:cNvSpPr/>
          <p:nvPr/>
        </p:nvSpPr>
        <p:spPr>
          <a:xfrm>
            <a:off x="5829875" y="4301625"/>
            <a:ext cx="173400" cy="165600"/>
          </a:xfrm>
          <a:prstGeom prst="rect">
            <a:avLst/>
          </a:prstGeom>
          <a:solidFill>
            <a:srgbClr val="0000FF"/>
          </a:solid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1" name="Google Shape;19551;p706"/>
          <p:cNvSpPr/>
          <p:nvPr/>
        </p:nvSpPr>
        <p:spPr>
          <a:xfrm rot="-4772414">
            <a:off x="2638958" y="1031706"/>
            <a:ext cx="470100" cy="243050"/>
          </a:xfrm>
          <a:prstGeom prst="flowChartDecision">
            <a:avLst/>
          </a:prstGeom>
          <a:no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2" name="Google Shape;19552;p706"/>
          <p:cNvSpPr/>
          <p:nvPr/>
        </p:nvSpPr>
        <p:spPr>
          <a:xfrm>
            <a:off x="4722250" y="4414573"/>
            <a:ext cx="173400" cy="36900"/>
          </a:xfrm>
          <a:prstGeom prst="rect">
            <a:avLst/>
          </a:prstGeom>
          <a:solidFill>
            <a:srgbClr val="0000FF"/>
          </a:solid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3" name="Google Shape;19553;p706"/>
          <p:cNvSpPr/>
          <p:nvPr/>
        </p:nvSpPr>
        <p:spPr>
          <a:xfrm>
            <a:off x="6375400" y="4090750"/>
            <a:ext cx="173400" cy="382200"/>
          </a:xfrm>
          <a:prstGeom prst="rect">
            <a:avLst/>
          </a:prstGeom>
          <a:solidFill>
            <a:srgbClr val="9900FF"/>
          </a:solid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4" name="Google Shape;19554;p706"/>
          <p:cNvSpPr/>
          <p:nvPr/>
        </p:nvSpPr>
        <p:spPr>
          <a:xfrm>
            <a:off x="5555175" y="4346800"/>
            <a:ext cx="173400" cy="120300"/>
          </a:xfrm>
          <a:prstGeom prst="rect">
            <a:avLst/>
          </a:prstGeom>
          <a:solidFill>
            <a:srgbClr val="FF0000"/>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5" name="Google Shape;19555;p706"/>
          <p:cNvSpPr/>
          <p:nvPr/>
        </p:nvSpPr>
        <p:spPr>
          <a:xfrm rot="3090338">
            <a:off x="1576456" y="1369139"/>
            <a:ext cx="535475" cy="233372"/>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6" name="Google Shape;19556;p706"/>
          <p:cNvSpPr/>
          <p:nvPr/>
        </p:nvSpPr>
        <p:spPr>
          <a:xfrm>
            <a:off x="5555175" y="4346800"/>
            <a:ext cx="173400" cy="120300"/>
          </a:xfrm>
          <a:prstGeom prst="rect">
            <a:avLst/>
          </a:prstGeom>
          <a:solidFill>
            <a:srgbClr val="FF0000"/>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7" name="Google Shape;19557;p706"/>
          <p:cNvSpPr/>
          <p:nvPr/>
        </p:nvSpPr>
        <p:spPr>
          <a:xfrm rot="3090338">
            <a:off x="1576456" y="1369139"/>
            <a:ext cx="535475" cy="233372"/>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8" name="Google Shape;19558;p706"/>
          <p:cNvSpPr/>
          <p:nvPr/>
        </p:nvSpPr>
        <p:spPr>
          <a:xfrm rot="558877">
            <a:off x="1017368" y="2366090"/>
            <a:ext cx="535663" cy="233480"/>
          </a:xfrm>
          <a:prstGeom prst="rect">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9" name="Google Shape;19559;p706"/>
          <p:cNvSpPr/>
          <p:nvPr/>
        </p:nvSpPr>
        <p:spPr>
          <a:xfrm>
            <a:off x="5000344" y="4414573"/>
            <a:ext cx="173400" cy="36900"/>
          </a:xfrm>
          <a:prstGeom prst="rect">
            <a:avLst/>
          </a:prstGeom>
          <a:solidFill>
            <a:srgbClr val="FF00FF"/>
          </a:solid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0" name="Google Shape;19560;p706"/>
          <p:cNvSpPr/>
          <p:nvPr/>
        </p:nvSpPr>
        <p:spPr>
          <a:xfrm rot="1754123">
            <a:off x="1174724" y="1790172"/>
            <a:ext cx="535628" cy="233430"/>
          </a:xfrm>
          <a:prstGeom prst="rect">
            <a:avLst/>
          </a:prstGeom>
          <a:noFill/>
          <a:ln w="2857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1" name="Google Shape;19561;p706"/>
          <p:cNvSpPr/>
          <p:nvPr/>
        </p:nvSpPr>
        <p:spPr>
          <a:xfrm rot="10800000" flipH="1">
            <a:off x="4440050" y="4437997"/>
            <a:ext cx="173400" cy="16500"/>
          </a:xfrm>
          <a:prstGeom prst="rect">
            <a:avLst/>
          </a:prstGeom>
          <a:solidFill>
            <a:srgbClr val="38761D"/>
          </a:solidFill>
          <a:ln w="2857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2" name="Google Shape;19562;p706"/>
          <p:cNvSpPr/>
          <p:nvPr/>
        </p:nvSpPr>
        <p:spPr>
          <a:xfrm rot="-832366">
            <a:off x="1109106" y="2958130"/>
            <a:ext cx="535521" cy="233635"/>
          </a:xfrm>
          <a:prstGeom prst="rect">
            <a:avLst/>
          </a:prstGeom>
          <a:noFill/>
          <a:ln w="2857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3" name="Google Shape;19563;p706"/>
          <p:cNvSpPr/>
          <p:nvPr/>
        </p:nvSpPr>
        <p:spPr>
          <a:xfrm rot="-2889355">
            <a:off x="1487855" y="3528983"/>
            <a:ext cx="535597" cy="233716"/>
          </a:xfrm>
          <a:prstGeom prst="rect">
            <a:avLst/>
          </a:prstGeom>
          <a:noFill/>
          <a:ln w="2857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4" name="Google Shape;19564;p706"/>
          <p:cNvSpPr/>
          <p:nvPr/>
        </p:nvSpPr>
        <p:spPr>
          <a:xfrm>
            <a:off x="5273454" y="4396769"/>
            <a:ext cx="173400" cy="36900"/>
          </a:xfrm>
          <a:prstGeom prst="rect">
            <a:avLst/>
          </a:prstGeom>
          <a:solidFill>
            <a:srgbClr val="B7B7B7"/>
          </a:solidFill>
          <a:ln w="2857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5" name="Google Shape;19565;p706"/>
          <p:cNvSpPr/>
          <p:nvPr/>
        </p:nvSpPr>
        <p:spPr>
          <a:xfrm rot="-5402109">
            <a:off x="6788476" y="4131850"/>
            <a:ext cx="489000" cy="173100"/>
          </a:xfrm>
          <a:prstGeom prst="rect">
            <a:avLst/>
          </a:prstGeom>
          <a:solidFill>
            <a:srgbClr val="990000"/>
          </a:solidFill>
          <a:ln w="2857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6" name="Google Shape;19566;p706"/>
          <p:cNvSpPr/>
          <p:nvPr/>
        </p:nvSpPr>
        <p:spPr>
          <a:xfrm rot="-4634932">
            <a:off x="2160094" y="3842206"/>
            <a:ext cx="444461" cy="233700"/>
          </a:xfrm>
          <a:prstGeom prst="rect">
            <a:avLst/>
          </a:prstGeom>
          <a:noFill/>
          <a:ln w="28575" cap="flat" cmpd="sng">
            <a:solidFill>
              <a:srgbClr val="D5A6B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7" name="Google Shape;19567;p706"/>
          <p:cNvSpPr/>
          <p:nvPr/>
        </p:nvSpPr>
        <p:spPr>
          <a:xfrm rot="-5401668">
            <a:off x="6986779" y="4053998"/>
            <a:ext cx="618300" cy="173100"/>
          </a:xfrm>
          <a:prstGeom prst="rect">
            <a:avLst/>
          </a:prstGeom>
          <a:solidFill>
            <a:srgbClr val="D5A6BD"/>
          </a:solidFill>
          <a:ln w="28575" cap="flat" cmpd="sng">
            <a:solidFill>
              <a:srgbClr val="D5A6B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568" name="Google Shape;19568;p706"/>
          <p:cNvCxnSpPr/>
          <p:nvPr/>
        </p:nvCxnSpPr>
        <p:spPr>
          <a:xfrm>
            <a:off x="4808950" y="3164660"/>
            <a:ext cx="0" cy="1178700"/>
          </a:xfrm>
          <a:prstGeom prst="straightConnector1">
            <a:avLst/>
          </a:prstGeom>
          <a:noFill/>
          <a:ln w="38100" cap="flat" cmpd="sng">
            <a:solidFill>
              <a:srgbClr val="0000FF"/>
            </a:solidFill>
            <a:prstDash val="solid"/>
            <a:round/>
            <a:headEnd type="none" w="med" len="med"/>
            <a:tailEnd type="triangle" w="med" len="med"/>
          </a:ln>
        </p:spPr>
      </p:cxnSp>
      <p:sp>
        <p:nvSpPr>
          <p:cNvPr id="19569" name="Google Shape;19569;p706"/>
          <p:cNvSpPr/>
          <p:nvPr/>
        </p:nvSpPr>
        <p:spPr>
          <a:xfrm rot="-5400000">
            <a:off x="2169188" y="1030388"/>
            <a:ext cx="605325" cy="243050"/>
          </a:xfrm>
          <a:prstGeom prst="flowChartDecision">
            <a:avLst/>
          </a:prstGeom>
          <a:noFill/>
          <a:ln w="762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570" name="Google Shape;19570;p706"/>
          <p:cNvCxnSpPr/>
          <p:nvPr/>
        </p:nvCxnSpPr>
        <p:spPr>
          <a:xfrm>
            <a:off x="4526939" y="3191366"/>
            <a:ext cx="0" cy="1178700"/>
          </a:xfrm>
          <a:prstGeom prst="straightConnector1">
            <a:avLst/>
          </a:prstGeom>
          <a:noFill/>
          <a:ln w="38100" cap="flat" cmpd="sng">
            <a:solidFill>
              <a:srgbClr val="38761D"/>
            </a:solidFill>
            <a:prstDash val="solid"/>
            <a:round/>
            <a:headEnd type="none" w="med" len="med"/>
            <a:tailEnd type="triangle" w="med" len="med"/>
          </a:ln>
        </p:spPr>
      </p:cxnSp>
      <p:sp>
        <p:nvSpPr>
          <p:cNvPr id="19571" name="Google Shape;19571;p706"/>
          <p:cNvSpPr/>
          <p:nvPr/>
        </p:nvSpPr>
        <p:spPr>
          <a:xfrm rot="558877">
            <a:off x="999564" y="2366090"/>
            <a:ext cx="535663" cy="233480"/>
          </a:xfrm>
          <a:prstGeom prst="rect">
            <a:avLst/>
          </a:prstGeom>
          <a:noFill/>
          <a:ln w="762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572" name="Google Shape;19572;p706"/>
          <p:cNvCxnSpPr/>
          <p:nvPr/>
        </p:nvCxnSpPr>
        <p:spPr>
          <a:xfrm>
            <a:off x="5078143" y="3155758"/>
            <a:ext cx="0" cy="1178700"/>
          </a:xfrm>
          <a:prstGeom prst="straightConnector1">
            <a:avLst/>
          </a:prstGeom>
          <a:noFill/>
          <a:ln w="38100" cap="flat" cmpd="sng">
            <a:solidFill>
              <a:srgbClr val="FF00FF"/>
            </a:solidFill>
            <a:prstDash val="solid"/>
            <a:round/>
            <a:headEnd type="none" w="med" len="med"/>
            <a:tailEnd type="triangle" w="med" len="med"/>
          </a:ln>
        </p:spPr>
      </p:cxnSp>
      <p:sp>
        <p:nvSpPr>
          <p:cNvPr id="19573" name="Google Shape;19573;p706"/>
          <p:cNvSpPr/>
          <p:nvPr/>
        </p:nvSpPr>
        <p:spPr>
          <a:xfrm rot="-1152402">
            <a:off x="1109057" y="2958191"/>
            <a:ext cx="535296" cy="233775"/>
          </a:xfrm>
          <a:prstGeom prst="rect">
            <a:avLst/>
          </a:prstGeom>
          <a:noFill/>
          <a:ln w="7620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4" name="Google Shape;19574;p706"/>
          <p:cNvSpPr/>
          <p:nvPr/>
        </p:nvSpPr>
        <p:spPr>
          <a:xfrm rot="-1152402">
            <a:off x="1109057" y="2958191"/>
            <a:ext cx="535296" cy="233775"/>
          </a:xfrm>
          <a:prstGeom prst="rect">
            <a:avLst/>
          </a:prstGeom>
          <a:noFill/>
          <a:ln w="7620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5" name="Google Shape;19575;p706"/>
          <p:cNvSpPr/>
          <p:nvPr/>
        </p:nvSpPr>
        <p:spPr>
          <a:xfrm>
            <a:off x="5273454" y="4396769"/>
            <a:ext cx="173400" cy="36900"/>
          </a:xfrm>
          <a:prstGeom prst="rect">
            <a:avLst/>
          </a:prstGeom>
          <a:solidFill>
            <a:srgbClr val="999999"/>
          </a:solidFill>
          <a:ln w="2857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576" name="Google Shape;19576;p706"/>
          <p:cNvCxnSpPr/>
          <p:nvPr/>
        </p:nvCxnSpPr>
        <p:spPr>
          <a:xfrm>
            <a:off x="5356237" y="3129053"/>
            <a:ext cx="0" cy="1178700"/>
          </a:xfrm>
          <a:prstGeom prst="straightConnector1">
            <a:avLst/>
          </a:prstGeom>
          <a:noFill/>
          <a:ln w="38100" cap="flat" cmpd="sng">
            <a:solidFill>
              <a:srgbClr val="999999"/>
            </a:solidFill>
            <a:prstDash val="solid"/>
            <a:round/>
            <a:headEnd type="none" w="med" len="med"/>
            <a:tailEnd type="triangle" w="med" len="med"/>
          </a:ln>
        </p:spPr>
      </p:cxnSp>
      <p:sp>
        <p:nvSpPr>
          <p:cNvPr id="19577" name="Google Shape;19577;p706"/>
          <p:cNvSpPr/>
          <p:nvPr/>
        </p:nvSpPr>
        <p:spPr>
          <a:xfrm rot="1754123">
            <a:off x="1174724" y="1790172"/>
            <a:ext cx="535628" cy="233430"/>
          </a:xfrm>
          <a:prstGeom prst="rect">
            <a:avLst/>
          </a:prstGeom>
          <a:noFill/>
          <a:ln w="762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8" name="Google Shape;19578;p706"/>
          <p:cNvSpPr/>
          <p:nvPr/>
        </p:nvSpPr>
        <p:spPr>
          <a:xfrm rot="1753567">
            <a:off x="1156652" y="1762591"/>
            <a:ext cx="554830" cy="305286"/>
          </a:xfrm>
          <a:prstGeom prst="rect">
            <a:avLst/>
          </a:prstGeom>
          <a:noFill/>
          <a:ln w="1143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79" name="Google Shape;19579;p706"/>
          <p:cNvGrpSpPr/>
          <p:nvPr/>
        </p:nvGrpSpPr>
        <p:grpSpPr>
          <a:xfrm>
            <a:off x="7709575" y="114475"/>
            <a:ext cx="1290299" cy="719974"/>
            <a:chOff x="7709575" y="114475"/>
            <a:chExt cx="1290299" cy="719974"/>
          </a:xfrm>
        </p:grpSpPr>
        <p:pic>
          <p:nvPicPr>
            <p:cNvPr id="19580" name="Google Shape;19580;p706" descr="A picture containing object, clock&#10;&#10;Description automatically generated"/>
            <p:cNvPicPr preferRelativeResize="0"/>
            <p:nvPr/>
          </p:nvPicPr>
          <p:blipFill rotWithShape="1">
            <a:blip r:embed="rId6">
              <a:alphaModFix/>
            </a:blip>
            <a:srcRect/>
            <a:stretch/>
          </p:blipFill>
          <p:spPr>
            <a:xfrm>
              <a:off x="7709575" y="119246"/>
              <a:ext cx="747760" cy="715203"/>
            </a:xfrm>
            <a:prstGeom prst="rect">
              <a:avLst/>
            </a:prstGeom>
            <a:noFill/>
            <a:ln>
              <a:noFill/>
            </a:ln>
          </p:spPr>
        </p:pic>
        <p:pic>
          <p:nvPicPr>
            <p:cNvPr id="19581" name="Google Shape;19581;p706" descr="A picture containing object, clock&#10;&#10;Description automatically generated"/>
            <p:cNvPicPr preferRelativeResize="0"/>
            <p:nvPr/>
          </p:nvPicPr>
          <p:blipFill rotWithShape="1">
            <a:blip r:embed="rId6">
              <a:alphaModFix/>
            </a:blip>
            <a:srcRect/>
            <a:stretch/>
          </p:blipFill>
          <p:spPr>
            <a:xfrm>
              <a:off x="8252114" y="114475"/>
              <a:ext cx="747760" cy="715203"/>
            </a:xfrm>
            <a:prstGeom prst="rect">
              <a:avLst/>
            </a:prstGeom>
            <a:noFill/>
            <a:ln>
              <a:noFill/>
            </a:ln>
          </p:spPr>
        </p:pic>
      </p:grpSp>
      <p:sp>
        <p:nvSpPr>
          <p:cNvPr id="19582" name="Google Shape;19582;p706"/>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Shape 19586"/>
        <p:cNvGrpSpPr/>
        <p:nvPr/>
      </p:nvGrpSpPr>
      <p:grpSpPr>
        <a:xfrm>
          <a:off x="0" y="0"/>
          <a:ext cx="0" cy="0"/>
          <a:chOff x="0" y="0"/>
          <a:chExt cx="0" cy="0"/>
        </a:xfrm>
      </p:grpSpPr>
      <p:sp>
        <p:nvSpPr>
          <p:cNvPr id="19587" name="Google Shape;19587;p707"/>
          <p:cNvSpPr txBox="1"/>
          <p:nvPr/>
        </p:nvSpPr>
        <p:spPr>
          <a:xfrm>
            <a:off x="357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Trazodone - Serotonin antagonist/reuptake inhibitor (SARI)</a:t>
            </a:r>
            <a:endParaRPr sz="1500" b="1"/>
          </a:p>
        </p:txBody>
      </p:sp>
      <p:pic>
        <p:nvPicPr>
          <p:cNvPr id="19588" name="Google Shape;19588;p707"/>
          <p:cNvPicPr preferRelativeResize="0"/>
          <p:nvPr/>
        </p:nvPicPr>
        <p:blipFill rotWithShape="1">
          <a:blip r:embed="rId3">
            <a:alphaModFix/>
          </a:blip>
          <a:srcRect r="5141" b="5970"/>
          <a:stretch/>
        </p:blipFill>
        <p:spPr>
          <a:xfrm>
            <a:off x="3818850" y="2713800"/>
            <a:ext cx="5271525" cy="2348401"/>
          </a:xfrm>
          <a:prstGeom prst="rect">
            <a:avLst/>
          </a:prstGeom>
          <a:noFill/>
          <a:ln>
            <a:noFill/>
          </a:ln>
        </p:spPr>
      </p:pic>
      <p:sp>
        <p:nvSpPr>
          <p:cNvPr id="19589" name="Google Shape;19589;p707"/>
          <p:cNvSpPr txBox="1"/>
          <p:nvPr/>
        </p:nvSpPr>
        <p:spPr>
          <a:xfrm>
            <a:off x="768250" y="823975"/>
            <a:ext cx="1408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partial agonist</a:t>
            </a:r>
            <a:endParaRPr sz="1100"/>
          </a:p>
          <a:p>
            <a:pPr marL="0" lvl="0" indent="0" algn="l" rtl="0">
              <a:spcBef>
                <a:spcPts val="0"/>
              </a:spcBef>
              <a:spcAft>
                <a:spcPts val="0"/>
              </a:spcAft>
              <a:buNone/>
            </a:pPr>
            <a:r>
              <a:rPr lang="en" sz="700"/>
              <a:t>(like buspirone)</a:t>
            </a:r>
            <a:endParaRPr sz="700"/>
          </a:p>
        </p:txBody>
      </p:sp>
      <p:grpSp>
        <p:nvGrpSpPr>
          <p:cNvPr id="19590" name="Google Shape;19590;p707"/>
          <p:cNvGrpSpPr/>
          <p:nvPr/>
        </p:nvGrpSpPr>
        <p:grpSpPr>
          <a:xfrm>
            <a:off x="91625" y="617000"/>
            <a:ext cx="5106225" cy="4159275"/>
            <a:chOff x="91625" y="617000"/>
            <a:chExt cx="5106225" cy="4159275"/>
          </a:xfrm>
        </p:grpSpPr>
        <p:grpSp>
          <p:nvGrpSpPr>
            <p:cNvPr id="19591" name="Google Shape;19591;p707"/>
            <p:cNvGrpSpPr/>
            <p:nvPr/>
          </p:nvGrpSpPr>
          <p:grpSpPr>
            <a:xfrm>
              <a:off x="212225" y="617000"/>
              <a:ext cx="4985625" cy="4159275"/>
              <a:chOff x="212225" y="617000"/>
              <a:chExt cx="4985625" cy="4159275"/>
            </a:xfrm>
          </p:grpSpPr>
          <p:grpSp>
            <p:nvGrpSpPr>
              <p:cNvPr id="19592" name="Google Shape;19592;p707"/>
              <p:cNvGrpSpPr/>
              <p:nvPr/>
            </p:nvGrpSpPr>
            <p:grpSpPr>
              <a:xfrm>
                <a:off x="212225" y="617000"/>
                <a:ext cx="4985625" cy="3642625"/>
                <a:chOff x="212225" y="617000"/>
                <a:chExt cx="4985625" cy="3642625"/>
              </a:xfrm>
            </p:grpSpPr>
            <p:pic>
              <p:nvPicPr>
                <p:cNvPr id="19593" name="Google Shape;19593;p707"/>
                <p:cNvPicPr preferRelativeResize="0"/>
                <p:nvPr/>
              </p:nvPicPr>
              <p:blipFill>
                <a:blip r:embed="rId4">
                  <a:alphaModFix/>
                </a:blip>
                <a:stretch>
                  <a:fillRect/>
                </a:stretch>
              </p:blipFill>
              <p:spPr>
                <a:xfrm>
                  <a:off x="893575" y="883875"/>
                  <a:ext cx="3435149" cy="3375750"/>
                </a:xfrm>
                <a:prstGeom prst="rect">
                  <a:avLst/>
                </a:prstGeom>
                <a:noFill/>
                <a:ln>
                  <a:noFill/>
                </a:ln>
              </p:spPr>
            </p:pic>
            <p:sp>
              <p:nvSpPr>
                <p:cNvPr id="19594" name="Google Shape;19594;p707"/>
                <p:cNvSpPr txBox="1"/>
                <p:nvPr/>
              </p:nvSpPr>
              <p:spPr>
                <a:xfrm>
                  <a:off x="4269950" y="1937400"/>
                  <a:ext cx="927900" cy="7389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1000"/>
                    <a:t>Serotonin reuptake inhibitor (weak)</a:t>
                  </a:r>
                  <a:endParaRPr sz="1000"/>
                </a:p>
              </p:txBody>
            </p:sp>
            <p:sp>
              <p:nvSpPr>
                <p:cNvPr id="19595" name="Google Shape;19595;p707"/>
                <p:cNvSpPr txBox="1"/>
                <p:nvPr/>
              </p:nvSpPr>
              <p:spPr>
                <a:xfrm>
                  <a:off x="212225" y="1359675"/>
                  <a:ext cx="927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a:p>
                  <a:pPr marL="0" lvl="0" indent="0" algn="l" rtl="0">
                    <a:spcBef>
                      <a:spcPts val="0"/>
                    </a:spcBef>
                    <a:spcAft>
                      <a:spcPts val="0"/>
                    </a:spcAft>
                    <a:buNone/>
                  </a:pPr>
                  <a:r>
                    <a:rPr lang="en" sz="1100"/>
                    <a:t>(potent)</a:t>
                  </a:r>
                  <a:endParaRPr sz="1100"/>
                </a:p>
                <a:p>
                  <a:pPr marL="0" lvl="0" indent="0" algn="l" rtl="0">
                    <a:spcBef>
                      <a:spcPts val="0"/>
                    </a:spcBef>
                    <a:spcAft>
                      <a:spcPts val="0"/>
                    </a:spcAft>
                    <a:buNone/>
                  </a:pPr>
                  <a:r>
                    <a:rPr lang="en" sz="700"/>
                    <a:t>antidepressant effect (like SGAs)</a:t>
                  </a:r>
                  <a:endParaRPr sz="700"/>
                </a:p>
              </p:txBody>
            </p:sp>
            <p:sp>
              <p:nvSpPr>
                <p:cNvPr id="19596" name="Google Shape;19596;p707"/>
                <p:cNvSpPr txBox="1"/>
                <p:nvPr/>
              </p:nvSpPr>
              <p:spPr>
                <a:xfrm>
                  <a:off x="3870100" y="1552125"/>
                  <a:ext cx="1066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antihistamine</a:t>
                  </a:r>
                  <a:endParaRPr sz="1100"/>
                </a:p>
              </p:txBody>
            </p:sp>
            <p:sp>
              <p:nvSpPr>
                <p:cNvPr id="19597" name="Google Shape;19597;p707"/>
                <p:cNvSpPr txBox="1"/>
                <p:nvPr/>
              </p:nvSpPr>
              <p:spPr>
                <a:xfrm>
                  <a:off x="2291025" y="617000"/>
                  <a:ext cx="1066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p:txBody>
            </p:sp>
          </p:grpSp>
          <p:sp>
            <p:nvSpPr>
              <p:cNvPr id="19598" name="Google Shape;19598;p707"/>
              <p:cNvSpPr txBox="1"/>
              <p:nvPr/>
            </p:nvSpPr>
            <p:spPr>
              <a:xfrm>
                <a:off x="1925000" y="4206875"/>
                <a:ext cx="12834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a:p>
                <a:pPr marL="0" lvl="0" indent="0" algn="l" rtl="0">
                  <a:spcBef>
                    <a:spcPts val="0"/>
                  </a:spcBef>
                  <a:spcAft>
                    <a:spcPts val="0"/>
                  </a:spcAft>
                  <a:buNone/>
                </a:pPr>
                <a:r>
                  <a:rPr lang="en" sz="700"/>
                  <a:t>possible pro-cognitive and antidepressant actions</a:t>
                </a:r>
                <a:endParaRPr sz="700"/>
              </a:p>
            </p:txBody>
          </p:sp>
        </p:grpSp>
        <p:sp>
          <p:nvSpPr>
            <p:cNvPr id="19599" name="Google Shape;19599;p707"/>
            <p:cNvSpPr txBox="1"/>
            <p:nvPr/>
          </p:nvSpPr>
          <p:spPr>
            <a:xfrm>
              <a:off x="507625" y="3786800"/>
              <a:ext cx="9417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possible antidepressant effects</a:t>
              </a:r>
              <a:endParaRPr sz="700"/>
            </a:p>
          </p:txBody>
        </p:sp>
        <p:sp>
          <p:nvSpPr>
            <p:cNvPr id="19600" name="Google Shape;19600;p707"/>
            <p:cNvSpPr txBox="1"/>
            <p:nvPr/>
          </p:nvSpPr>
          <p:spPr>
            <a:xfrm>
              <a:off x="91625" y="2098575"/>
              <a:ext cx="927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p:txBody>
        </p:sp>
        <p:sp>
          <p:nvSpPr>
            <p:cNvPr id="19601" name="Google Shape;19601;p707"/>
            <p:cNvSpPr txBox="1"/>
            <p:nvPr/>
          </p:nvSpPr>
          <p:spPr>
            <a:xfrm>
              <a:off x="188175" y="2986225"/>
              <a:ext cx="927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p:txBody>
        </p:sp>
      </p:grpSp>
      <p:sp>
        <p:nvSpPr>
          <p:cNvPr id="19602" name="Google Shape;19602;p707"/>
          <p:cNvSpPr txBox="1"/>
          <p:nvPr/>
        </p:nvSpPr>
        <p:spPr>
          <a:xfrm>
            <a:off x="35775" y="2263950"/>
            <a:ext cx="909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1"/>
                </a:solidFill>
              </a:rPr>
              <a:t>Possible pro-cognitive and antidepressant actions</a:t>
            </a:r>
            <a:endParaRPr sz="700">
              <a:solidFill>
                <a:schemeClr val="dk1"/>
              </a:solidFill>
            </a:endParaRPr>
          </a:p>
        </p:txBody>
      </p:sp>
      <p:grpSp>
        <p:nvGrpSpPr>
          <p:cNvPr id="19603" name="Google Shape;19603;p707"/>
          <p:cNvGrpSpPr/>
          <p:nvPr/>
        </p:nvGrpSpPr>
        <p:grpSpPr>
          <a:xfrm>
            <a:off x="2432735" y="1654344"/>
            <a:ext cx="349869" cy="1877667"/>
            <a:chOff x="4435083" y="1958285"/>
            <a:chExt cx="420617" cy="2257353"/>
          </a:xfrm>
        </p:grpSpPr>
        <p:grpSp>
          <p:nvGrpSpPr>
            <p:cNvPr id="19604" name="Google Shape;19604;p707"/>
            <p:cNvGrpSpPr/>
            <p:nvPr/>
          </p:nvGrpSpPr>
          <p:grpSpPr>
            <a:xfrm>
              <a:off x="4447400" y="2278000"/>
              <a:ext cx="408300" cy="183625"/>
              <a:chOff x="1167350" y="1102900"/>
              <a:chExt cx="408300" cy="183625"/>
            </a:xfrm>
          </p:grpSpPr>
          <p:cxnSp>
            <p:nvCxnSpPr>
              <p:cNvPr id="19605" name="Google Shape;19605;p707"/>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9606" name="Google Shape;19606;p707"/>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9607" name="Google Shape;19607;p707"/>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9608" name="Google Shape;19608;p707"/>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9609" name="Google Shape;19609;p707"/>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9610" name="Google Shape;19610;p707"/>
          <p:cNvCxnSpPr>
            <a:stCxn id="19611" idx="1"/>
          </p:cNvCxnSpPr>
          <p:nvPr/>
        </p:nvCxnSpPr>
        <p:spPr>
          <a:xfrm flipH="1">
            <a:off x="2854700" y="1054825"/>
            <a:ext cx="569100" cy="599400"/>
          </a:xfrm>
          <a:prstGeom prst="straightConnector1">
            <a:avLst/>
          </a:prstGeom>
          <a:noFill/>
          <a:ln w="9525" cap="flat" cmpd="sng">
            <a:solidFill>
              <a:schemeClr val="dk2"/>
            </a:solidFill>
            <a:prstDash val="solid"/>
            <a:round/>
            <a:headEnd type="none" w="med" len="med"/>
            <a:tailEnd type="triangle" w="med" len="med"/>
          </a:ln>
        </p:spPr>
      </p:cxnSp>
      <p:sp>
        <p:nvSpPr>
          <p:cNvPr id="19611" name="Google Shape;19611;p707"/>
          <p:cNvSpPr txBox="1"/>
          <p:nvPr/>
        </p:nvSpPr>
        <p:spPr>
          <a:xfrm>
            <a:off x="3423800" y="823975"/>
            <a:ext cx="1283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not an in</a:t>
            </a:r>
            <a:r>
              <a:rPr lang="en" sz="1100" u="sng"/>
              <a:t>H</a:t>
            </a:r>
            <a:r>
              <a:rPr lang="en" sz="1100"/>
              <a:t>ibitor</a:t>
            </a:r>
            <a:endParaRPr sz="1100"/>
          </a:p>
          <a:p>
            <a:pPr marL="0" lvl="0" indent="0" algn="l" rtl="0">
              <a:spcBef>
                <a:spcPts val="0"/>
              </a:spcBef>
              <a:spcAft>
                <a:spcPts val="0"/>
              </a:spcAft>
              <a:buNone/>
            </a:pPr>
            <a:endParaRPr sz="700"/>
          </a:p>
        </p:txBody>
      </p:sp>
      <p:cxnSp>
        <p:nvCxnSpPr>
          <p:cNvPr id="19612" name="Google Shape;19612;p707"/>
          <p:cNvCxnSpPr/>
          <p:nvPr/>
        </p:nvCxnSpPr>
        <p:spPr>
          <a:xfrm flipH="1">
            <a:off x="2854825" y="1332075"/>
            <a:ext cx="668700" cy="632100"/>
          </a:xfrm>
          <a:prstGeom prst="straightConnector1">
            <a:avLst/>
          </a:prstGeom>
          <a:noFill/>
          <a:ln w="9525" cap="flat" cmpd="sng">
            <a:solidFill>
              <a:schemeClr val="dk2"/>
            </a:solidFill>
            <a:prstDash val="solid"/>
            <a:round/>
            <a:headEnd type="none" w="med" len="med"/>
            <a:tailEnd type="triangle" w="med" len="med"/>
          </a:ln>
        </p:spPr>
      </p:cxnSp>
      <p:sp>
        <p:nvSpPr>
          <p:cNvPr id="19613" name="Google Shape;19613;p707"/>
          <p:cNvSpPr txBox="1"/>
          <p:nvPr/>
        </p:nvSpPr>
        <p:spPr>
          <a:xfrm>
            <a:off x="3461624" y="1145150"/>
            <a:ext cx="2045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not a sensitive substrate</a:t>
            </a:r>
            <a:endParaRPr sz="1100"/>
          </a:p>
          <a:p>
            <a:pPr marL="0" lvl="0" indent="0" algn="l" rtl="0">
              <a:spcBef>
                <a:spcPts val="0"/>
              </a:spcBef>
              <a:spcAft>
                <a:spcPts val="0"/>
              </a:spcAft>
              <a:buNone/>
            </a:pPr>
            <a:endParaRPr sz="700"/>
          </a:p>
        </p:txBody>
      </p:sp>
      <p:sp>
        <p:nvSpPr>
          <p:cNvPr id="19614" name="Google Shape;19614;p707"/>
          <p:cNvSpPr txBox="1"/>
          <p:nvPr/>
        </p:nvSpPr>
        <p:spPr>
          <a:xfrm>
            <a:off x="188175" y="3133075"/>
            <a:ext cx="90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1"/>
                </a:solidFill>
              </a:rPr>
              <a:t>unknown effect (like viloxazine)</a:t>
            </a:r>
            <a:endParaRPr sz="700">
              <a:solidFill>
                <a:schemeClr val="dk1"/>
              </a:solidFill>
            </a:endParaRPr>
          </a:p>
        </p:txBody>
      </p:sp>
      <p:sp>
        <p:nvSpPr>
          <p:cNvPr id="19615" name="Google Shape;19615;p707"/>
          <p:cNvSpPr txBox="1"/>
          <p:nvPr/>
        </p:nvSpPr>
        <p:spPr>
          <a:xfrm>
            <a:off x="521325" y="3635675"/>
            <a:ext cx="927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p:txBody>
      </p:sp>
      <p:pic>
        <p:nvPicPr>
          <p:cNvPr id="19616" name="Google Shape;19616;p707"/>
          <p:cNvPicPr preferRelativeResize="0"/>
          <p:nvPr/>
        </p:nvPicPr>
        <p:blipFill>
          <a:blip r:embed="rId5">
            <a:alphaModFix/>
          </a:blip>
          <a:stretch>
            <a:fillRect/>
          </a:stretch>
        </p:blipFill>
        <p:spPr>
          <a:xfrm>
            <a:off x="8686738" y="4686300"/>
            <a:ext cx="942975" cy="457200"/>
          </a:xfrm>
          <a:prstGeom prst="rect">
            <a:avLst/>
          </a:prstGeom>
          <a:noFill/>
          <a:ln>
            <a:noFill/>
          </a:ln>
        </p:spPr>
      </p:pic>
      <p:sp>
        <p:nvSpPr>
          <p:cNvPr id="19617" name="Google Shape;19617;p707"/>
          <p:cNvSpPr/>
          <p:nvPr/>
        </p:nvSpPr>
        <p:spPr>
          <a:xfrm rot="-529942">
            <a:off x="3766817" y="2447968"/>
            <a:ext cx="439613" cy="233446"/>
          </a:xfrm>
          <a:prstGeom prst="rect">
            <a:avLst/>
          </a:prstGeom>
          <a:noFill/>
          <a:ln w="2857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8" name="Google Shape;19618;p707"/>
          <p:cNvSpPr/>
          <p:nvPr/>
        </p:nvSpPr>
        <p:spPr>
          <a:xfrm rot="-5402290">
            <a:off x="6511929" y="4169000"/>
            <a:ext cx="450300" cy="173100"/>
          </a:xfrm>
          <a:prstGeom prst="rect">
            <a:avLst/>
          </a:prstGeom>
          <a:solidFill>
            <a:srgbClr val="FFFF00"/>
          </a:solidFill>
          <a:ln w="2857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9" name="Google Shape;19619;p707"/>
          <p:cNvSpPr/>
          <p:nvPr/>
        </p:nvSpPr>
        <p:spPr>
          <a:xfrm rot="-2131002">
            <a:off x="3467402" y="1782553"/>
            <a:ext cx="190553" cy="233588"/>
          </a:xfrm>
          <a:prstGeom prst="rect">
            <a:avLst/>
          </a:prstGeom>
          <a:no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0" name="Google Shape;19620;p707"/>
          <p:cNvSpPr/>
          <p:nvPr/>
        </p:nvSpPr>
        <p:spPr>
          <a:xfrm rot="-5400000">
            <a:off x="6037125" y="4230600"/>
            <a:ext cx="306900" cy="166500"/>
          </a:xfrm>
          <a:prstGeom prst="rect">
            <a:avLst/>
          </a:prstGeom>
          <a:solidFill>
            <a:schemeClr val="accent4"/>
          </a:solid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1" name="Google Shape;19621;p707"/>
          <p:cNvSpPr/>
          <p:nvPr/>
        </p:nvSpPr>
        <p:spPr>
          <a:xfrm rot="-5400000">
            <a:off x="2236806" y="1039236"/>
            <a:ext cx="470100" cy="243050"/>
          </a:xfrm>
          <a:prstGeom prst="flowChartDecision">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2" name="Google Shape;19622;p707"/>
          <p:cNvSpPr/>
          <p:nvPr/>
        </p:nvSpPr>
        <p:spPr>
          <a:xfrm>
            <a:off x="5829875" y="4301625"/>
            <a:ext cx="173400" cy="165600"/>
          </a:xfrm>
          <a:prstGeom prst="rect">
            <a:avLst/>
          </a:prstGeom>
          <a:solidFill>
            <a:srgbClr val="0000FF"/>
          </a:solid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3" name="Google Shape;19623;p707"/>
          <p:cNvSpPr/>
          <p:nvPr/>
        </p:nvSpPr>
        <p:spPr>
          <a:xfrm rot="-4772414">
            <a:off x="2638958" y="1031706"/>
            <a:ext cx="470100" cy="243050"/>
          </a:xfrm>
          <a:prstGeom prst="flowChartDecision">
            <a:avLst/>
          </a:prstGeom>
          <a:no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4" name="Google Shape;19624;p707"/>
          <p:cNvSpPr/>
          <p:nvPr/>
        </p:nvSpPr>
        <p:spPr>
          <a:xfrm>
            <a:off x="4722250" y="4414573"/>
            <a:ext cx="173400" cy="36900"/>
          </a:xfrm>
          <a:prstGeom prst="rect">
            <a:avLst/>
          </a:prstGeom>
          <a:solidFill>
            <a:srgbClr val="0000FF"/>
          </a:solid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5" name="Google Shape;19625;p707"/>
          <p:cNvSpPr/>
          <p:nvPr/>
        </p:nvSpPr>
        <p:spPr>
          <a:xfrm>
            <a:off x="6375400" y="4090750"/>
            <a:ext cx="173400" cy="382200"/>
          </a:xfrm>
          <a:prstGeom prst="rect">
            <a:avLst/>
          </a:prstGeom>
          <a:solidFill>
            <a:srgbClr val="9900FF"/>
          </a:solid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6" name="Google Shape;19626;p707"/>
          <p:cNvSpPr/>
          <p:nvPr/>
        </p:nvSpPr>
        <p:spPr>
          <a:xfrm>
            <a:off x="5555175" y="4346800"/>
            <a:ext cx="173400" cy="120300"/>
          </a:xfrm>
          <a:prstGeom prst="rect">
            <a:avLst/>
          </a:prstGeom>
          <a:solidFill>
            <a:srgbClr val="FF0000"/>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7" name="Google Shape;19627;p707"/>
          <p:cNvSpPr/>
          <p:nvPr/>
        </p:nvSpPr>
        <p:spPr>
          <a:xfrm rot="3090338">
            <a:off x="1576456" y="1369139"/>
            <a:ext cx="535475" cy="233372"/>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8" name="Google Shape;19628;p707"/>
          <p:cNvSpPr/>
          <p:nvPr/>
        </p:nvSpPr>
        <p:spPr>
          <a:xfrm>
            <a:off x="5555175" y="4346800"/>
            <a:ext cx="173400" cy="120300"/>
          </a:xfrm>
          <a:prstGeom prst="rect">
            <a:avLst/>
          </a:prstGeom>
          <a:solidFill>
            <a:srgbClr val="FF0000"/>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9" name="Google Shape;19629;p707"/>
          <p:cNvSpPr/>
          <p:nvPr/>
        </p:nvSpPr>
        <p:spPr>
          <a:xfrm rot="3090338">
            <a:off x="1576456" y="1369139"/>
            <a:ext cx="535475" cy="233372"/>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0" name="Google Shape;19630;p707"/>
          <p:cNvSpPr/>
          <p:nvPr/>
        </p:nvSpPr>
        <p:spPr>
          <a:xfrm rot="558877">
            <a:off x="1017368" y="2366090"/>
            <a:ext cx="535663" cy="233480"/>
          </a:xfrm>
          <a:prstGeom prst="rect">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1" name="Google Shape;19631;p707"/>
          <p:cNvSpPr/>
          <p:nvPr/>
        </p:nvSpPr>
        <p:spPr>
          <a:xfrm>
            <a:off x="5000344" y="4414573"/>
            <a:ext cx="173400" cy="36900"/>
          </a:xfrm>
          <a:prstGeom prst="rect">
            <a:avLst/>
          </a:prstGeom>
          <a:solidFill>
            <a:srgbClr val="FF00FF"/>
          </a:solid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2" name="Google Shape;19632;p707"/>
          <p:cNvSpPr/>
          <p:nvPr/>
        </p:nvSpPr>
        <p:spPr>
          <a:xfrm rot="1754123">
            <a:off x="1174724" y="1790172"/>
            <a:ext cx="535628" cy="233430"/>
          </a:xfrm>
          <a:prstGeom prst="rect">
            <a:avLst/>
          </a:prstGeom>
          <a:noFill/>
          <a:ln w="2857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3" name="Google Shape;19633;p707"/>
          <p:cNvSpPr/>
          <p:nvPr/>
        </p:nvSpPr>
        <p:spPr>
          <a:xfrm rot="10800000" flipH="1">
            <a:off x="4440050" y="4437997"/>
            <a:ext cx="173400" cy="16500"/>
          </a:xfrm>
          <a:prstGeom prst="rect">
            <a:avLst/>
          </a:prstGeom>
          <a:solidFill>
            <a:srgbClr val="38761D"/>
          </a:solidFill>
          <a:ln w="2857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4" name="Google Shape;19634;p707"/>
          <p:cNvSpPr/>
          <p:nvPr/>
        </p:nvSpPr>
        <p:spPr>
          <a:xfrm rot="-832366">
            <a:off x="1109106" y="2958130"/>
            <a:ext cx="535521" cy="233635"/>
          </a:xfrm>
          <a:prstGeom prst="rect">
            <a:avLst/>
          </a:prstGeom>
          <a:noFill/>
          <a:ln w="2857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5" name="Google Shape;19635;p707"/>
          <p:cNvSpPr/>
          <p:nvPr/>
        </p:nvSpPr>
        <p:spPr>
          <a:xfrm rot="-2889355">
            <a:off x="1487855" y="3528983"/>
            <a:ext cx="535597" cy="233716"/>
          </a:xfrm>
          <a:prstGeom prst="rect">
            <a:avLst/>
          </a:prstGeom>
          <a:noFill/>
          <a:ln w="2857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6" name="Google Shape;19636;p707"/>
          <p:cNvSpPr/>
          <p:nvPr/>
        </p:nvSpPr>
        <p:spPr>
          <a:xfrm>
            <a:off x="5273454" y="4396769"/>
            <a:ext cx="173400" cy="36900"/>
          </a:xfrm>
          <a:prstGeom prst="rect">
            <a:avLst/>
          </a:prstGeom>
          <a:solidFill>
            <a:srgbClr val="B7B7B7"/>
          </a:solidFill>
          <a:ln w="2857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7" name="Google Shape;19637;p707"/>
          <p:cNvSpPr/>
          <p:nvPr/>
        </p:nvSpPr>
        <p:spPr>
          <a:xfrm rot="-5402109">
            <a:off x="6788476" y="4131850"/>
            <a:ext cx="489000" cy="173100"/>
          </a:xfrm>
          <a:prstGeom prst="rect">
            <a:avLst/>
          </a:prstGeom>
          <a:solidFill>
            <a:srgbClr val="990000"/>
          </a:solidFill>
          <a:ln w="2857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8" name="Google Shape;19638;p707"/>
          <p:cNvSpPr/>
          <p:nvPr/>
        </p:nvSpPr>
        <p:spPr>
          <a:xfrm rot="-4634932">
            <a:off x="2160094" y="3842206"/>
            <a:ext cx="444461" cy="233700"/>
          </a:xfrm>
          <a:prstGeom prst="rect">
            <a:avLst/>
          </a:prstGeom>
          <a:noFill/>
          <a:ln w="28575" cap="flat" cmpd="sng">
            <a:solidFill>
              <a:srgbClr val="D5A6B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9" name="Google Shape;19639;p707"/>
          <p:cNvSpPr/>
          <p:nvPr/>
        </p:nvSpPr>
        <p:spPr>
          <a:xfrm rot="-5401668">
            <a:off x="6986779" y="4053998"/>
            <a:ext cx="618300" cy="173100"/>
          </a:xfrm>
          <a:prstGeom prst="rect">
            <a:avLst/>
          </a:prstGeom>
          <a:solidFill>
            <a:srgbClr val="D5A6BD"/>
          </a:solidFill>
          <a:ln w="28575" cap="flat" cmpd="sng">
            <a:solidFill>
              <a:srgbClr val="D5A6B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640" name="Google Shape;19640;p707"/>
          <p:cNvCxnSpPr/>
          <p:nvPr/>
        </p:nvCxnSpPr>
        <p:spPr>
          <a:xfrm>
            <a:off x="4808950" y="3164660"/>
            <a:ext cx="0" cy="1178700"/>
          </a:xfrm>
          <a:prstGeom prst="straightConnector1">
            <a:avLst/>
          </a:prstGeom>
          <a:noFill/>
          <a:ln w="38100" cap="flat" cmpd="sng">
            <a:solidFill>
              <a:srgbClr val="0000FF"/>
            </a:solidFill>
            <a:prstDash val="solid"/>
            <a:round/>
            <a:headEnd type="none" w="med" len="med"/>
            <a:tailEnd type="triangle" w="med" len="med"/>
          </a:ln>
        </p:spPr>
      </p:cxnSp>
      <p:sp>
        <p:nvSpPr>
          <p:cNvPr id="19641" name="Google Shape;19641;p707"/>
          <p:cNvSpPr/>
          <p:nvPr/>
        </p:nvSpPr>
        <p:spPr>
          <a:xfrm rot="-5400000">
            <a:off x="2169188" y="1030388"/>
            <a:ext cx="605325" cy="243050"/>
          </a:xfrm>
          <a:prstGeom prst="flowChartDecision">
            <a:avLst/>
          </a:prstGeom>
          <a:noFill/>
          <a:ln w="762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642" name="Google Shape;19642;p707"/>
          <p:cNvCxnSpPr/>
          <p:nvPr/>
        </p:nvCxnSpPr>
        <p:spPr>
          <a:xfrm>
            <a:off x="4526939" y="3191366"/>
            <a:ext cx="0" cy="1178700"/>
          </a:xfrm>
          <a:prstGeom prst="straightConnector1">
            <a:avLst/>
          </a:prstGeom>
          <a:noFill/>
          <a:ln w="38100" cap="flat" cmpd="sng">
            <a:solidFill>
              <a:srgbClr val="38761D"/>
            </a:solidFill>
            <a:prstDash val="solid"/>
            <a:round/>
            <a:headEnd type="none" w="med" len="med"/>
            <a:tailEnd type="triangle" w="med" len="med"/>
          </a:ln>
        </p:spPr>
      </p:cxnSp>
      <p:sp>
        <p:nvSpPr>
          <p:cNvPr id="19643" name="Google Shape;19643;p707"/>
          <p:cNvSpPr/>
          <p:nvPr/>
        </p:nvSpPr>
        <p:spPr>
          <a:xfrm rot="558877">
            <a:off x="999564" y="2366090"/>
            <a:ext cx="535663" cy="233480"/>
          </a:xfrm>
          <a:prstGeom prst="rect">
            <a:avLst/>
          </a:prstGeom>
          <a:noFill/>
          <a:ln w="762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644" name="Google Shape;19644;p707"/>
          <p:cNvCxnSpPr/>
          <p:nvPr/>
        </p:nvCxnSpPr>
        <p:spPr>
          <a:xfrm>
            <a:off x="5078143" y="3155758"/>
            <a:ext cx="0" cy="1178700"/>
          </a:xfrm>
          <a:prstGeom prst="straightConnector1">
            <a:avLst/>
          </a:prstGeom>
          <a:noFill/>
          <a:ln w="38100" cap="flat" cmpd="sng">
            <a:solidFill>
              <a:srgbClr val="FF00FF"/>
            </a:solidFill>
            <a:prstDash val="solid"/>
            <a:round/>
            <a:headEnd type="none" w="med" len="med"/>
            <a:tailEnd type="triangle" w="med" len="med"/>
          </a:ln>
        </p:spPr>
      </p:cxnSp>
      <p:sp>
        <p:nvSpPr>
          <p:cNvPr id="19645" name="Google Shape;19645;p707"/>
          <p:cNvSpPr/>
          <p:nvPr/>
        </p:nvSpPr>
        <p:spPr>
          <a:xfrm rot="-1152402">
            <a:off x="1109057" y="2958191"/>
            <a:ext cx="535296" cy="233775"/>
          </a:xfrm>
          <a:prstGeom prst="rect">
            <a:avLst/>
          </a:prstGeom>
          <a:noFill/>
          <a:ln w="7620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6" name="Google Shape;19646;p707"/>
          <p:cNvSpPr/>
          <p:nvPr/>
        </p:nvSpPr>
        <p:spPr>
          <a:xfrm rot="-1152402">
            <a:off x="1109057" y="2958191"/>
            <a:ext cx="535296" cy="233775"/>
          </a:xfrm>
          <a:prstGeom prst="rect">
            <a:avLst/>
          </a:prstGeom>
          <a:noFill/>
          <a:ln w="7620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7" name="Google Shape;19647;p707"/>
          <p:cNvSpPr/>
          <p:nvPr/>
        </p:nvSpPr>
        <p:spPr>
          <a:xfrm>
            <a:off x="5273454" y="4396769"/>
            <a:ext cx="173400" cy="36900"/>
          </a:xfrm>
          <a:prstGeom prst="rect">
            <a:avLst/>
          </a:prstGeom>
          <a:solidFill>
            <a:srgbClr val="999999"/>
          </a:solidFill>
          <a:ln w="2857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648" name="Google Shape;19648;p707"/>
          <p:cNvCxnSpPr/>
          <p:nvPr/>
        </p:nvCxnSpPr>
        <p:spPr>
          <a:xfrm>
            <a:off x="5356237" y="3129053"/>
            <a:ext cx="0" cy="1178700"/>
          </a:xfrm>
          <a:prstGeom prst="straightConnector1">
            <a:avLst/>
          </a:prstGeom>
          <a:noFill/>
          <a:ln w="38100" cap="flat" cmpd="sng">
            <a:solidFill>
              <a:srgbClr val="999999"/>
            </a:solidFill>
            <a:prstDash val="solid"/>
            <a:round/>
            <a:headEnd type="none" w="med" len="med"/>
            <a:tailEnd type="triangle" w="med" len="med"/>
          </a:ln>
        </p:spPr>
      </p:cxnSp>
      <p:sp>
        <p:nvSpPr>
          <p:cNvPr id="19649" name="Google Shape;19649;p707"/>
          <p:cNvSpPr/>
          <p:nvPr/>
        </p:nvSpPr>
        <p:spPr>
          <a:xfrm rot="1754123">
            <a:off x="1174724" y="1790172"/>
            <a:ext cx="535628" cy="233430"/>
          </a:xfrm>
          <a:prstGeom prst="rect">
            <a:avLst/>
          </a:prstGeom>
          <a:noFill/>
          <a:ln w="762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0" name="Google Shape;19650;p707"/>
          <p:cNvSpPr/>
          <p:nvPr/>
        </p:nvSpPr>
        <p:spPr>
          <a:xfrm rot="1753567">
            <a:off x="1156652" y="1762591"/>
            <a:ext cx="554830" cy="305286"/>
          </a:xfrm>
          <a:prstGeom prst="rect">
            <a:avLst/>
          </a:prstGeom>
          <a:noFill/>
          <a:ln w="1143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1" name="Google Shape;19651;p707"/>
          <p:cNvSpPr txBox="1"/>
          <p:nvPr/>
        </p:nvSpPr>
        <p:spPr>
          <a:xfrm>
            <a:off x="5503425" y="2962038"/>
            <a:ext cx="3059100" cy="8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50" b="1">
                <a:solidFill>
                  <a:srgbClr val="202122"/>
                </a:solidFill>
                <a:highlight>
                  <a:srgbClr val="FFFFFF"/>
                </a:highlight>
              </a:rPr>
              <a:t>Receptor affinity (K</a:t>
            </a:r>
            <a:r>
              <a:rPr lang="en" sz="1050" b="1" baseline="-25000">
                <a:solidFill>
                  <a:srgbClr val="202122"/>
                </a:solidFill>
                <a:highlight>
                  <a:srgbClr val="FFFFFF"/>
                </a:highlight>
              </a:rPr>
              <a:t>i</a:t>
            </a:r>
            <a:r>
              <a:rPr lang="en" sz="1050" b="1">
                <a:solidFill>
                  <a:srgbClr val="202122"/>
                </a:solidFill>
                <a:highlight>
                  <a:srgbClr val="FFFFFF"/>
                </a:highlight>
              </a:rPr>
              <a:t>) = drug concentration required to occupy 50% of the receptor.</a:t>
            </a:r>
            <a:endParaRPr sz="1050" b="1">
              <a:solidFill>
                <a:srgbClr val="202122"/>
              </a:solidFill>
              <a:highlight>
                <a:srgbClr val="FFFFFF"/>
              </a:highlight>
            </a:endParaRPr>
          </a:p>
          <a:p>
            <a:pPr marL="0" lvl="0" indent="0" algn="l" rtl="0">
              <a:spcBef>
                <a:spcPts val="0"/>
              </a:spcBef>
              <a:spcAft>
                <a:spcPts val="0"/>
              </a:spcAft>
              <a:buNone/>
            </a:pPr>
            <a:endParaRPr sz="1050" b="1">
              <a:solidFill>
                <a:srgbClr val="202122"/>
              </a:solidFill>
              <a:highlight>
                <a:srgbClr val="FFFFFF"/>
              </a:highlight>
            </a:endParaRPr>
          </a:p>
          <a:p>
            <a:pPr marL="0" lvl="0" indent="0" algn="l" rtl="0">
              <a:spcBef>
                <a:spcPts val="0"/>
              </a:spcBef>
              <a:spcAft>
                <a:spcPts val="0"/>
              </a:spcAft>
              <a:buNone/>
            </a:pPr>
            <a:endParaRPr b="1"/>
          </a:p>
        </p:txBody>
      </p:sp>
      <p:grpSp>
        <p:nvGrpSpPr>
          <p:cNvPr id="19652" name="Google Shape;19652;p707"/>
          <p:cNvGrpSpPr/>
          <p:nvPr/>
        </p:nvGrpSpPr>
        <p:grpSpPr>
          <a:xfrm>
            <a:off x="7709575" y="114475"/>
            <a:ext cx="1290299" cy="719974"/>
            <a:chOff x="7709575" y="114475"/>
            <a:chExt cx="1290299" cy="719974"/>
          </a:xfrm>
        </p:grpSpPr>
        <p:pic>
          <p:nvPicPr>
            <p:cNvPr id="19653" name="Google Shape;19653;p707" descr="A picture containing object, clock&#10;&#10;Description automatically generated"/>
            <p:cNvPicPr preferRelativeResize="0"/>
            <p:nvPr/>
          </p:nvPicPr>
          <p:blipFill rotWithShape="1">
            <a:blip r:embed="rId6">
              <a:alphaModFix/>
            </a:blip>
            <a:srcRect/>
            <a:stretch/>
          </p:blipFill>
          <p:spPr>
            <a:xfrm>
              <a:off x="7709575" y="119246"/>
              <a:ext cx="747760" cy="715203"/>
            </a:xfrm>
            <a:prstGeom prst="rect">
              <a:avLst/>
            </a:prstGeom>
            <a:noFill/>
            <a:ln>
              <a:noFill/>
            </a:ln>
          </p:spPr>
        </p:pic>
        <p:pic>
          <p:nvPicPr>
            <p:cNvPr id="19654" name="Google Shape;19654;p707" descr="A picture containing object, clock&#10;&#10;Description automatically generated"/>
            <p:cNvPicPr preferRelativeResize="0"/>
            <p:nvPr/>
          </p:nvPicPr>
          <p:blipFill rotWithShape="1">
            <a:blip r:embed="rId6">
              <a:alphaModFix/>
            </a:blip>
            <a:srcRect/>
            <a:stretch/>
          </p:blipFill>
          <p:spPr>
            <a:xfrm>
              <a:off x="8252114" y="114475"/>
              <a:ext cx="747760" cy="715203"/>
            </a:xfrm>
            <a:prstGeom prst="rect">
              <a:avLst/>
            </a:prstGeom>
            <a:noFill/>
            <a:ln>
              <a:noFill/>
            </a:ln>
          </p:spPr>
        </p:pic>
      </p:grpSp>
      <p:sp>
        <p:nvSpPr>
          <p:cNvPr id="19655" name="Google Shape;19655;p707"/>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Shape 19659"/>
        <p:cNvGrpSpPr/>
        <p:nvPr/>
      </p:nvGrpSpPr>
      <p:grpSpPr>
        <a:xfrm>
          <a:off x="0" y="0"/>
          <a:ext cx="0" cy="0"/>
          <a:chOff x="0" y="0"/>
          <a:chExt cx="0" cy="0"/>
        </a:xfrm>
      </p:grpSpPr>
      <p:sp>
        <p:nvSpPr>
          <p:cNvPr id="19660" name="Google Shape;19660;p708"/>
          <p:cNvSpPr txBox="1"/>
          <p:nvPr/>
        </p:nvSpPr>
        <p:spPr>
          <a:xfrm>
            <a:off x="357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Trazodone - Serotonin antagonist/reuptake inhibitor (SARI)</a:t>
            </a:r>
            <a:endParaRPr sz="1500" b="1"/>
          </a:p>
        </p:txBody>
      </p:sp>
      <p:pic>
        <p:nvPicPr>
          <p:cNvPr id="19661" name="Google Shape;19661;p708"/>
          <p:cNvPicPr preferRelativeResize="0"/>
          <p:nvPr/>
        </p:nvPicPr>
        <p:blipFill rotWithShape="1">
          <a:blip r:embed="rId3">
            <a:alphaModFix/>
          </a:blip>
          <a:srcRect r="5141" b="5970"/>
          <a:stretch/>
        </p:blipFill>
        <p:spPr>
          <a:xfrm>
            <a:off x="3818850" y="2713800"/>
            <a:ext cx="5271525" cy="2348401"/>
          </a:xfrm>
          <a:prstGeom prst="rect">
            <a:avLst/>
          </a:prstGeom>
          <a:noFill/>
          <a:ln>
            <a:noFill/>
          </a:ln>
        </p:spPr>
      </p:pic>
      <p:sp>
        <p:nvSpPr>
          <p:cNvPr id="19662" name="Google Shape;19662;p708"/>
          <p:cNvSpPr txBox="1"/>
          <p:nvPr/>
        </p:nvSpPr>
        <p:spPr>
          <a:xfrm>
            <a:off x="768250" y="823975"/>
            <a:ext cx="1408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partial agonist</a:t>
            </a:r>
            <a:endParaRPr sz="1100"/>
          </a:p>
          <a:p>
            <a:pPr marL="0" lvl="0" indent="0" algn="l" rtl="0">
              <a:spcBef>
                <a:spcPts val="0"/>
              </a:spcBef>
              <a:spcAft>
                <a:spcPts val="0"/>
              </a:spcAft>
              <a:buNone/>
            </a:pPr>
            <a:r>
              <a:rPr lang="en" sz="700"/>
              <a:t>(like buspirone)</a:t>
            </a:r>
            <a:endParaRPr sz="700"/>
          </a:p>
        </p:txBody>
      </p:sp>
      <p:grpSp>
        <p:nvGrpSpPr>
          <p:cNvPr id="19663" name="Google Shape;19663;p708"/>
          <p:cNvGrpSpPr/>
          <p:nvPr/>
        </p:nvGrpSpPr>
        <p:grpSpPr>
          <a:xfrm>
            <a:off x="91625" y="617000"/>
            <a:ext cx="5106225" cy="4159275"/>
            <a:chOff x="91625" y="617000"/>
            <a:chExt cx="5106225" cy="4159275"/>
          </a:xfrm>
        </p:grpSpPr>
        <p:grpSp>
          <p:nvGrpSpPr>
            <p:cNvPr id="19664" name="Google Shape;19664;p708"/>
            <p:cNvGrpSpPr/>
            <p:nvPr/>
          </p:nvGrpSpPr>
          <p:grpSpPr>
            <a:xfrm>
              <a:off x="212225" y="617000"/>
              <a:ext cx="4985625" cy="4159275"/>
              <a:chOff x="212225" y="617000"/>
              <a:chExt cx="4985625" cy="4159275"/>
            </a:xfrm>
          </p:grpSpPr>
          <p:grpSp>
            <p:nvGrpSpPr>
              <p:cNvPr id="19665" name="Google Shape;19665;p708"/>
              <p:cNvGrpSpPr/>
              <p:nvPr/>
            </p:nvGrpSpPr>
            <p:grpSpPr>
              <a:xfrm>
                <a:off x="212225" y="617000"/>
                <a:ext cx="4985625" cy="3642625"/>
                <a:chOff x="212225" y="617000"/>
                <a:chExt cx="4985625" cy="3642625"/>
              </a:xfrm>
            </p:grpSpPr>
            <p:pic>
              <p:nvPicPr>
                <p:cNvPr id="19666" name="Google Shape;19666;p708"/>
                <p:cNvPicPr preferRelativeResize="0"/>
                <p:nvPr/>
              </p:nvPicPr>
              <p:blipFill>
                <a:blip r:embed="rId4">
                  <a:alphaModFix/>
                </a:blip>
                <a:stretch>
                  <a:fillRect/>
                </a:stretch>
              </p:blipFill>
              <p:spPr>
                <a:xfrm>
                  <a:off x="893575" y="883875"/>
                  <a:ext cx="3435149" cy="3375750"/>
                </a:xfrm>
                <a:prstGeom prst="rect">
                  <a:avLst/>
                </a:prstGeom>
                <a:noFill/>
                <a:ln>
                  <a:noFill/>
                </a:ln>
              </p:spPr>
            </p:pic>
            <p:sp>
              <p:nvSpPr>
                <p:cNvPr id="19667" name="Google Shape;19667;p708"/>
                <p:cNvSpPr txBox="1"/>
                <p:nvPr/>
              </p:nvSpPr>
              <p:spPr>
                <a:xfrm>
                  <a:off x="4269950" y="1937400"/>
                  <a:ext cx="927900" cy="7389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1000"/>
                    <a:t>Serotonin reuptake inhibitor (weak)</a:t>
                  </a:r>
                  <a:endParaRPr sz="1000"/>
                </a:p>
              </p:txBody>
            </p:sp>
            <p:sp>
              <p:nvSpPr>
                <p:cNvPr id="19668" name="Google Shape;19668;p708"/>
                <p:cNvSpPr txBox="1"/>
                <p:nvPr/>
              </p:nvSpPr>
              <p:spPr>
                <a:xfrm>
                  <a:off x="212225" y="1359675"/>
                  <a:ext cx="927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a:p>
                  <a:pPr marL="0" lvl="0" indent="0" algn="l" rtl="0">
                    <a:spcBef>
                      <a:spcPts val="0"/>
                    </a:spcBef>
                    <a:spcAft>
                      <a:spcPts val="0"/>
                    </a:spcAft>
                    <a:buNone/>
                  </a:pPr>
                  <a:r>
                    <a:rPr lang="en" sz="1100"/>
                    <a:t>(potent)</a:t>
                  </a:r>
                  <a:endParaRPr sz="1100"/>
                </a:p>
                <a:p>
                  <a:pPr marL="0" lvl="0" indent="0" algn="l" rtl="0">
                    <a:spcBef>
                      <a:spcPts val="0"/>
                    </a:spcBef>
                    <a:spcAft>
                      <a:spcPts val="0"/>
                    </a:spcAft>
                    <a:buNone/>
                  </a:pPr>
                  <a:r>
                    <a:rPr lang="en" sz="700"/>
                    <a:t>antidepressant effect (like SGAs)</a:t>
                  </a:r>
                  <a:endParaRPr sz="700"/>
                </a:p>
              </p:txBody>
            </p:sp>
            <p:sp>
              <p:nvSpPr>
                <p:cNvPr id="19669" name="Google Shape;19669;p708"/>
                <p:cNvSpPr txBox="1"/>
                <p:nvPr/>
              </p:nvSpPr>
              <p:spPr>
                <a:xfrm>
                  <a:off x="3870100" y="1552125"/>
                  <a:ext cx="1066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antihistamine</a:t>
                  </a:r>
                  <a:endParaRPr sz="1100"/>
                </a:p>
              </p:txBody>
            </p:sp>
            <p:sp>
              <p:nvSpPr>
                <p:cNvPr id="19670" name="Google Shape;19670;p708"/>
                <p:cNvSpPr txBox="1"/>
                <p:nvPr/>
              </p:nvSpPr>
              <p:spPr>
                <a:xfrm>
                  <a:off x="2291025" y="617000"/>
                  <a:ext cx="1066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p:txBody>
            </p:sp>
          </p:grpSp>
          <p:sp>
            <p:nvSpPr>
              <p:cNvPr id="19671" name="Google Shape;19671;p708"/>
              <p:cNvSpPr txBox="1"/>
              <p:nvPr/>
            </p:nvSpPr>
            <p:spPr>
              <a:xfrm>
                <a:off x="1925000" y="4206875"/>
                <a:ext cx="12834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a:p>
                <a:pPr marL="0" lvl="0" indent="0" algn="l" rtl="0">
                  <a:spcBef>
                    <a:spcPts val="0"/>
                  </a:spcBef>
                  <a:spcAft>
                    <a:spcPts val="0"/>
                  </a:spcAft>
                  <a:buNone/>
                </a:pPr>
                <a:r>
                  <a:rPr lang="en" sz="700"/>
                  <a:t>possible pro-cognitive and antidepressant actions</a:t>
                </a:r>
                <a:endParaRPr sz="700"/>
              </a:p>
            </p:txBody>
          </p:sp>
        </p:grpSp>
        <p:sp>
          <p:nvSpPr>
            <p:cNvPr id="19672" name="Google Shape;19672;p708"/>
            <p:cNvSpPr txBox="1"/>
            <p:nvPr/>
          </p:nvSpPr>
          <p:spPr>
            <a:xfrm>
              <a:off x="507625" y="3786800"/>
              <a:ext cx="9417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possible antidepressant effects</a:t>
              </a:r>
              <a:endParaRPr sz="700"/>
            </a:p>
          </p:txBody>
        </p:sp>
        <p:sp>
          <p:nvSpPr>
            <p:cNvPr id="19673" name="Google Shape;19673;p708"/>
            <p:cNvSpPr txBox="1"/>
            <p:nvPr/>
          </p:nvSpPr>
          <p:spPr>
            <a:xfrm>
              <a:off x="91625" y="2098575"/>
              <a:ext cx="927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p:txBody>
        </p:sp>
        <p:sp>
          <p:nvSpPr>
            <p:cNvPr id="19674" name="Google Shape;19674;p708"/>
            <p:cNvSpPr txBox="1"/>
            <p:nvPr/>
          </p:nvSpPr>
          <p:spPr>
            <a:xfrm>
              <a:off x="188175" y="2986225"/>
              <a:ext cx="927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p:txBody>
        </p:sp>
      </p:grpSp>
      <p:sp>
        <p:nvSpPr>
          <p:cNvPr id="19675" name="Google Shape;19675;p708"/>
          <p:cNvSpPr txBox="1"/>
          <p:nvPr/>
        </p:nvSpPr>
        <p:spPr>
          <a:xfrm>
            <a:off x="35775" y="2263950"/>
            <a:ext cx="909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1"/>
                </a:solidFill>
              </a:rPr>
              <a:t>Possible pro-cognitive and antidepressant actions</a:t>
            </a:r>
            <a:endParaRPr sz="700">
              <a:solidFill>
                <a:schemeClr val="dk1"/>
              </a:solidFill>
            </a:endParaRPr>
          </a:p>
        </p:txBody>
      </p:sp>
      <p:grpSp>
        <p:nvGrpSpPr>
          <p:cNvPr id="19676" name="Google Shape;19676;p708"/>
          <p:cNvGrpSpPr/>
          <p:nvPr/>
        </p:nvGrpSpPr>
        <p:grpSpPr>
          <a:xfrm>
            <a:off x="2432735" y="1654344"/>
            <a:ext cx="349869" cy="1877667"/>
            <a:chOff x="4435083" y="1958285"/>
            <a:chExt cx="420617" cy="2257353"/>
          </a:xfrm>
        </p:grpSpPr>
        <p:grpSp>
          <p:nvGrpSpPr>
            <p:cNvPr id="19677" name="Google Shape;19677;p708"/>
            <p:cNvGrpSpPr/>
            <p:nvPr/>
          </p:nvGrpSpPr>
          <p:grpSpPr>
            <a:xfrm>
              <a:off x="4447400" y="2278000"/>
              <a:ext cx="408300" cy="183625"/>
              <a:chOff x="1167350" y="1102900"/>
              <a:chExt cx="408300" cy="183625"/>
            </a:xfrm>
          </p:grpSpPr>
          <p:cxnSp>
            <p:nvCxnSpPr>
              <p:cNvPr id="19678" name="Google Shape;19678;p708"/>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9679" name="Google Shape;19679;p708"/>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9680" name="Google Shape;19680;p708"/>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9681" name="Google Shape;19681;p708"/>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9682" name="Google Shape;19682;p708"/>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9683" name="Google Shape;19683;p708"/>
          <p:cNvCxnSpPr>
            <a:stCxn id="19684" idx="1"/>
          </p:cNvCxnSpPr>
          <p:nvPr/>
        </p:nvCxnSpPr>
        <p:spPr>
          <a:xfrm flipH="1">
            <a:off x="2854700" y="1054825"/>
            <a:ext cx="569100" cy="599400"/>
          </a:xfrm>
          <a:prstGeom prst="straightConnector1">
            <a:avLst/>
          </a:prstGeom>
          <a:noFill/>
          <a:ln w="9525" cap="flat" cmpd="sng">
            <a:solidFill>
              <a:schemeClr val="dk2"/>
            </a:solidFill>
            <a:prstDash val="solid"/>
            <a:round/>
            <a:headEnd type="none" w="med" len="med"/>
            <a:tailEnd type="triangle" w="med" len="med"/>
          </a:ln>
        </p:spPr>
      </p:cxnSp>
      <p:sp>
        <p:nvSpPr>
          <p:cNvPr id="19684" name="Google Shape;19684;p708"/>
          <p:cNvSpPr txBox="1"/>
          <p:nvPr/>
        </p:nvSpPr>
        <p:spPr>
          <a:xfrm>
            <a:off x="3423800" y="823975"/>
            <a:ext cx="1283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not an in</a:t>
            </a:r>
            <a:r>
              <a:rPr lang="en" sz="1100" u="sng"/>
              <a:t>H</a:t>
            </a:r>
            <a:r>
              <a:rPr lang="en" sz="1100"/>
              <a:t>ibitor</a:t>
            </a:r>
            <a:endParaRPr sz="1100"/>
          </a:p>
          <a:p>
            <a:pPr marL="0" lvl="0" indent="0" algn="l" rtl="0">
              <a:spcBef>
                <a:spcPts val="0"/>
              </a:spcBef>
              <a:spcAft>
                <a:spcPts val="0"/>
              </a:spcAft>
              <a:buNone/>
            </a:pPr>
            <a:endParaRPr sz="700"/>
          </a:p>
        </p:txBody>
      </p:sp>
      <p:cxnSp>
        <p:nvCxnSpPr>
          <p:cNvPr id="19685" name="Google Shape;19685;p708"/>
          <p:cNvCxnSpPr/>
          <p:nvPr/>
        </p:nvCxnSpPr>
        <p:spPr>
          <a:xfrm flipH="1">
            <a:off x="2854825" y="1332075"/>
            <a:ext cx="668700" cy="632100"/>
          </a:xfrm>
          <a:prstGeom prst="straightConnector1">
            <a:avLst/>
          </a:prstGeom>
          <a:noFill/>
          <a:ln w="9525" cap="flat" cmpd="sng">
            <a:solidFill>
              <a:schemeClr val="dk2"/>
            </a:solidFill>
            <a:prstDash val="solid"/>
            <a:round/>
            <a:headEnd type="none" w="med" len="med"/>
            <a:tailEnd type="triangle" w="med" len="med"/>
          </a:ln>
        </p:spPr>
      </p:cxnSp>
      <p:sp>
        <p:nvSpPr>
          <p:cNvPr id="19686" name="Google Shape;19686;p708"/>
          <p:cNvSpPr txBox="1"/>
          <p:nvPr/>
        </p:nvSpPr>
        <p:spPr>
          <a:xfrm>
            <a:off x="3461624" y="1145150"/>
            <a:ext cx="2045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not a sensitive substrate</a:t>
            </a:r>
            <a:endParaRPr sz="1100"/>
          </a:p>
          <a:p>
            <a:pPr marL="0" lvl="0" indent="0" algn="l" rtl="0">
              <a:spcBef>
                <a:spcPts val="0"/>
              </a:spcBef>
              <a:spcAft>
                <a:spcPts val="0"/>
              </a:spcAft>
              <a:buNone/>
            </a:pPr>
            <a:endParaRPr sz="700"/>
          </a:p>
        </p:txBody>
      </p:sp>
      <p:sp>
        <p:nvSpPr>
          <p:cNvPr id="19687" name="Google Shape;19687;p708"/>
          <p:cNvSpPr txBox="1"/>
          <p:nvPr/>
        </p:nvSpPr>
        <p:spPr>
          <a:xfrm>
            <a:off x="188175" y="3133075"/>
            <a:ext cx="90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1"/>
                </a:solidFill>
              </a:rPr>
              <a:t>unknown effect (like viloxazine)</a:t>
            </a:r>
            <a:endParaRPr sz="700">
              <a:solidFill>
                <a:schemeClr val="dk1"/>
              </a:solidFill>
            </a:endParaRPr>
          </a:p>
        </p:txBody>
      </p:sp>
      <p:sp>
        <p:nvSpPr>
          <p:cNvPr id="19688" name="Google Shape;19688;p708"/>
          <p:cNvSpPr txBox="1"/>
          <p:nvPr/>
        </p:nvSpPr>
        <p:spPr>
          <a:xfrm>
            <a:off x="521325" y="3635675"/>
            <a:ext cx="927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p:txBody>
      </p:sp>
      <p:pic>
        <p:nvPicPr>
          <p:cNvPr id="19689" name="Google Shape;19689;p708"/>
          <p:cNvPicPr preferRelativeResize="0"/>
          <p:nvPr/>
        </p:nvPicPr>
        <p:blipFill>
          <a:blip r:embed="rId5">
            <a:alphaModFix/>
          </a:blip>
          <a:stretch>
            <a:fillRect/>
          </a:stretch>
        </p:blipFill>
        <p:spPr>
          <a:xfrm>
            <a:off x="8686738" y="4686300"/>
            <a:ext cx="942975" cy="457200"/>
          </a:xfrm>
          <a:prstGeom prst="rect">
            <a:avLst/>
          </a:prstGeom>
          <a:noFill/>
          <a:ln>
            <a:noFill/>
          </a:ln>
        </p:spPr>
      </p:pic>
      <p:sp>
        <p:nvSpPr>
          <p:cNvPr id="19690" name="Google Shape;19690;p708"/>
          <p:cNvSpPr/>
          <p:nvPr/>
        </p:nvSpPr>
        <p:spPr>
          <a:xfrm rot="-529942">
            <a:off x="3766817" y="2447968"/>
            <a:ext cx="439613" cy="233446"/>
          </a:xfrm>
          <a:prstGeom prst="rect">
            <a:avLst/>
          </a:prstGeom>
          <a:noFill/>
          <a:ln w="2857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1" name="Google Shape;19691;p708"/>
          <p:cNvSpPr/>
          <p:nvPr/>
        </p:nvSpPr>
        <p:spPr>
          <a:xfrm rot="-5402290">
            <a:off x="6511929" y="4169000"/>
            <a:ext cx="450300" cy="173100"/>
          </a:xfrm>
          <a:prstGeom prst="rect">
            <a:avLst/>
          </a:prstGeom>
          <a:solidFill>
            <a:srgbClr val="FFFF00"/>
          </a:solidFill>
          <a:ln w="2857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2" name="Google Shape;19692;p708"/>
          <p:cNvSpPr/>
          <p:nvPr/>
        </p:nvSpPr>
        <p:spPr>
          <a:xfrm rot="-2131002">
            <a:off x="3467402" y="1782553"/>
            <a:ext cx="190553" cy="233588"/>
          </a:xfrm>
          <a:prstGeom prst="rect">
            <a:avLst/>
          </a:prstGeom>
          <a:no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3" name="Google Shape;19693;p708"/>
          <p:cNvSpPr/>
          <p:nvPr/>
        </p:nvSpPr>
        <p:spPr>
          <a:xfrm rot="-5400000">
            <a:off x="6037125" y="4230600"/>
            <a:ext cx="306900" cy="166500"/>
          </a:xfrm>
          <a:prstGeom prst="rect">
            <a:avLst/>
          </a:prstGeom>
          <a:solidFill>
            <a:schemeClr val="accent4"/>
          </a:solid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4" name="Google Shape;19694;p708"/>
          <p:cNvSpPr/>
          <p:nvPr/>
        </p:nvSpPr>
        <p:spPr>
          <a:xfrm rot="-5400000">
            <a:off x="2236806" y="1039236"/>
            <a:ext cx="470100" cy="243050"/>
          </a:xfrm>
          <a:prstGeom prst="flowChartDecision">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5" name="Google Shape;19695;p708"/>
          <p:cNvSpPr/>
          <p:nvPr/>
        </p:nvSpPr>
        <p:spPr>
          <a:xfrm>
            <a:off x="5829875" y="4301625"/>
            <a:ext cx="173400" cy="165600"/>
          </a:xfrm>
          <a:prstGeom prst="rect">
            <a:avLst/>
          </a:prstGeom>
          <a:solidFill>
            <a:srgbClr val="0000FF"/>
          </a:solid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6" name="Google Shape;19696;p708"/>
          <p:cNvSpPr/>
          <p:nvPr/>
        </p:nvSpPr>
        <p:spPr>
          <a:xfrm rot="-4772414">
            <a:off x="2638958" y="1031706"/>
            <a:ext cx="470100" cy="243050"/>
          </a:xfrm>
          <a:prstGeom prst="flowChartDecision">
            <a:avLst/>
          </a:prstGeom>
          <a:no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7" name="Google Shape;19697;p708"/>
          <p:cNvSpPr/>
          <p:nvPr/>
        </p:nvSpPr>
        <p:spPr>
          <a:xfrm>
            <a:off x="4722250" y="4414573"/>
            <a:ext cx="173400" cy="36900"/>
          </a:xfrm>
          <a:prstGeom prst="rect">
            <a:avLst/>
          </a:prstGeom>
          <a:solidFill>
            <a:srgbClr val="0000FF"/>
          </a:solid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8" name="Google Shape;19698;p708"/>
          <p:cNvSpPr/>
          <p:nvPr/>
        </p:nvSpPr>
        <p:spPr>
          <a:xfrm>
            <a:off x="6375400" y="4090750"/>
            <a:ext cx="173400" cy="382200"/>
          </a:xfrm>
          <a:prstGeom prst="rect">
            <a:avLst/>
          </a:prstGeom>
          <a:solidFill>
            <a:srgbClr val="9900FF"/>
          </a:solid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9" name="Google Shape;19699;p708"/>
          <p:cNvSpPr/>
          <p:nvPr/>
        </p:nvSpPr>
        <p:spPr>
          <a:xfrm>
            <a:off x="5555175" y="4346800"/>
            <a:ext cx="173400" cy="120300"/>
          </a:xfrm>
          <a:prstGeom prst="rect">
            <a:avLst/>
          </a:prstGeom>
          <a:solidFill>
            <a:srgbClr val="FF0000"/>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0" name="Google Shape;19700;p708"/>
          <p:cNvSpPr/>
          <p:nvPr/>
        </p:nvSpPr>
        <p:spPr>
          <a:xfrm rot="3090338">
            <a:off x="1576456" y="1369139"/>
            <a:ext cx="535475" cy="233372"/>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1" name="Google Shape;19701;p708"/>
          <p:cNvSpPr/>
          <p:nvPr/>
        </p:nvSpPr>
        <p:spPr>
          <a:xfrm>
            <a:off x="5555175" y="4346800"/>
            <a:ext cx="173400" cy="120300"/>
          </a:xfrm>
          <a:prstGeom prst="rect">
            <a:avLst/>
          </a:prstGeom>
          <a:solidFill>
            <a:srgbClr val="FF0000"/>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2" name="Google Shape;19702;p708"/>
          <p:cNvSpPr/>
          <p:nvPr/>
        </p:nvSpPr>
        <p:spPr>
          <a:xfrm rot="3090338">
            <a:off x="1576456" y="1369139"/>
            <a:ext cx="535475" cy="233372"/>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3" name="Google Shape;19703;p708"/>
          <p:cNvSpPr/>
          <p:nvPr/>
        </p:nvSpPr>
        <p:spPr>
          <a:xfrm rot="558877">
            <a:off x="1017368" y="2366090"/>
            <a:ext cx="535663" cy="233480"/>
          </a:xfrm>
          <a:prstGeom prst="rect">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4" name="Google Shape;19704;p708"/>
          <p:cNvSpPr/>
          <p:nvPr/>
        </p:nvSpPr>
        <p:spPr>
          <a:xfrm>
            <a:off x="5000344" y="4414573"/>
            <a:ext cx="173400" cy="36900"/>
          </a:xfrm>
          <a:prstGeom prst="rect">
            <a:avLst/>
          </a:prstGeom>
          <a:solidFill>
            <a:srgbClr val="FF00FF"/>
          </a:solid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5" name="Google Shape;19705;p708"/>
          <p:cNvSpPr/>
          <p:nvPr/>
        </p:nvSpPr>
        <p:spPr>
          <a:xfrm rot="1754123">
            <a:off x="1174724" y="1790172"/>
            <a:ext cx="535628" cy="233430"/>
          </a:xfrm>
          <a:prstGeom prst="rect">
            <a:avLst/>
          </a:prstGeom>
          <a:noFill/>
          <a:ln w="2857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6" name="Google Shape;19706;p708"/>
          <p:cNvSpPr/>
          <p:nvPr/>
        </p:nvSpPr>
        <p:spPr>
          <a:xfrm rot="10800000" flipH="1">
            <a:off x="4440050" y="4437997"/>
            <a:ext cx="173400" cy="16500"/>
          </a:xfrm>
          <a:prstGeom prst="rect">
            <a:avLst/>
          </a:prstGeom>
          <a:solidFill>
            <a:srgbClr val="38761D"/>
          </a:solidFill>
          <a:ln w="2857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7" name="Google Shape;19707;p708"/>
          <p:cNvSpPr/>
          <p:nvPr/>
        </p:nvSpPr>
        <p:spPr>
          <a:xfrm rot="-832366">
            <a:off x="1109106" y="2958130"/>
            <a:ext cx="535521" cy="233635"/>
          </a:xfrm>
          <a:prstGeom prst="rect">
            <a:avLst/>
          </a:prstGeom>
          <a:noFill/>
          <a:ln w="2857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8" name="Google Shape;19708;p708"/>
          <p:cNvSpPr/>
          <p:nvPr/>
        </p:nvSpPr>
        <p:spPr>
          <a:xfrm rot="-2889355">
            <a:off x="1487855" y="3528983"/>
            <a:ext cx="535597" cy="233716"/>
          </a:xfrm>
          <a:prstGeom prst="rect">
            <a:avLst/>
          </a:prstGeom>
          <a:noFill/>
          <a:ln w="2857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9" name="Google Shape;19709;p708"/>
          <p:cNvSpPr/>
          <p:nvPr/>
        </p:nvSpPr>
        <p:spPr>
          <a:xfrm>
            <a:off x="5273454" y="4396769"/>
            <a:ext cx="173400" cy="36900"/>
          </a:xfrm>
          <a:prstGeom prst="rect">
            <a:avLst/>
          </a:prstGeom>
          <a:solidFill>
            <a:srgbClr val="B7B7B7"/>
          </a:solidFill>
          <a:ln w="2857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0" name="Google Shape;19710;p708"/>
          <p:cNvSpPr/>
          <p:nvPr/>
        </p:nvSpPr>
        <p:spPr>
          <a:xfrm rot="-5402109">
            <a:off x="6788476" y="4131850"/>
            <a:ext cx="489000" cy="173100"/>
          </a:xfrm>
          <a:prstGeom prst="rect">
            <a:avLst/>
          </a:prstGeom>
          <a:solidFill>
            <a:srgbClr val="990000"/>
          </a:solidFill>
          <a:ln w="2857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1" name="Google Shape;19711;p708"/>
          <p:cNvSpPr/>
          <p:nvPr/>
        </p:nvSpPr>
        <p:spPr>
          <a:xfrm rot="-4634932">
            <a:off x="2160094" y="3842206"/>
            <a:ext cx="444461" cy="233700"/>
          </a:xfrm>
          <a:prstGeom prst="rect">
            <a:avLst/>
          </a:prstGeom>
          <a:noFill/>
          <a:ln w="28575" cap="flat" cmpd="sng">
            <a:solidFill>
              <a:srgbClr val="D5A6B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2" name="Google Shape;19712;p708"/>
          <p:cNvSpPr/>
          <p:nvPr/>
        </p:nvSpPr>
        <p:spPr>
          <a:xfrm rot="-5401668">
            <a:off x="6986779" y="4053998"/>
            <a:ext cx="618300" cy="173100"/>
          </a:xfrm>
          <a:prstGeom prst="rect">
            <a:avLst/>
          </a:prstGeom>
          <a:solidFill>
            <a:srgbClr val="D5A6BD"/>
          </a:solidFill>
          <a:ln w="28575" cap="flat" cmpd="sng">
            <a:solidFill>
              <a:srgbClr val="D5A6B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713" name="Google Shape;19713;p708"/>
          <p:cNvCxnSpPr/>
          <p:nvPr/>
        </p:nvCxnSpPr>
        <p:spPr>
          <a:xfrm>
            <a:off x="4808950" y="3164660"/>
            <a:ext cx="0" cy="1178700"/>
          </a:xfrm>
          <a:prstGeom prst="straightConnector1">
            <a:avLst/>
          </a:prstGeom>
          <a:noFill/>
          <a:ln w="38100" cap="flat" cmpd="sng">
            <a:solidFill>
              <a:srgbClr val="0000FF"/>
            </a:solidFill>
            <a:prstDash val="solid"/>
            <a:round/>
            <a:headEnd type="none" w="med" len="med"/>
            <a:tailEnd type="triangle" w="med" len="med"/>
          </a:ln>
        </p:spPr>
      </p:cxnSp>
      <p:sp>
        <p:nvSpPr>
          <p:cNvPr id="19714" name="Google Shape;19714;p708"/>
          <p:cNvSpPr/>
          <p:nvPr/>
        </p:nvSpPr>
        <p:spPr>
          <a:xfrm rot="-5400000">
            <a:off x="2169188" y="1030388"/>
            <a:ext cx="605325" cy="243050"/>
          </a:xfrm>
          <a:prstGeom prst="flowChartDecision">
            <a:avLst/>
          </a:prstGeom>
          <a:noFill/>
          <a:ln w="762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715" name="Google Shape;19715;p708"/>
          <p:cNvCxnSpPr/>
          <p:nvPr/>
        </p:nvCxnSpPr>
        <p:spPr>
          <a:xfrm>
            <a:off x="4526939" y="3191366"/>
            <a:ext cx="0" cy="1178700"/>
          </a:xfrm>
          <a:prstGeom prst="straightConnector1">
            <a:avLst/>
          </a:prstGeom>
          <a:noFill/>
          <a:ln w="38100" cap="flat" cmpd="sng">
            <a:solidFill>
              <a:srgbClr val="38761D"/>
            </a:solidFill>
            <a:prstDash val="solid"/>
            <a:round/>
            <a:headEnd type="none" w="med" len="med"/>
            <a:tailEnd type="triangle" w="med" len="med"/>
          </a:ln>
        </p:spPr>
      </p:cxnSp>
      <p:sp>
        <p:nvSpPr>
          <p:cNvPr id="19716" name="Google Shape;19716;p708"/>
          <p:cNvSpPr/>
          <p:nvPr/>
        </p:nvSpPr>
        <p:spPr>
          <a:xfrm rot="558877">
            <a:off x="999564" y="2366090"/>
            <a:ext cx="535663" cy="233480"/>
          </a:xfrm>
          <a:prstGeom prst="rect">
            <a:avLst/>
          </a:prstGeom>
          <a:noFill/>
          <a:ln w="762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717" name="Google Shape;19717;p708"/>
          <p:cNvCxnSpPr/>
          <p:nvPr/>
        </p:nvCxnSpPr>
        <p:spPr>
          <a:xfrm>
            <a:off x="5078143" y="3155758"/>
            <a:ext cx="0" cy="1178700"/>
          </a:xfrm>
          <a:prstGeom prst="straightConnector1">
            <a:avLst/>
          </a:prstGeom>
          <a:noFill/>
          <a:ln w="38100" cap="flat" cmpd="sng">
            <a:solidFill>
              <a:srgbClr val="FF00FF"/>
            </a:solidFill>
            <a:prstDash val="solid"/>
            <a:round/>
            <a:headEnd type="none" w="med" len="med"/>
            <a:tailEnd type="triangle" w="med" len="med"/>
          </a:ln>
        </p:spPr>
      </p:cxnSp>
      <p:sp>
        <p:nvSpPr>
          <p:cNvPr id="19718" name="Google Shape;19718;p708"/>
          <p:cNvSpPr/>
          <p:nvPr/>
        </p:nvSpPr>
        <p:spPr>
          <a:xfrm rot="-1152402">
            <a:off x="1109057" y="2958191"/>
            <a:ext cx="535296" cy="233775"/>
          </a:xfrm>
          <a:prstGeom prst="rect">
            <a:avLst/>
          </a:prstGeom>
          <a:noFill/>
          <a:ln w="7620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9" name="Google Shape;19719;p708"/>
          <p:cNvSpPr/>
          <p:nvPr/>
        </p:nvSpPr>
        <p:spPr>
          <a:xfrm rot="-1152402">
            <a:off x="1109057" y="2958191"/>
            <a:ext cx="535296" cy="233775"/>
          </a:xfrm>
          <a:prstGeom prst="rect">
            <a:avLst/>
          </a:prstGeom>
          <a:noFill/>
          <a:ln w="7620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0" name="Google Shape;19720;p708"/>
          <p:cNvSpPr/>
          <p:nvPr/>
        </p:nvSpPr>
        <p:spPr>
          <a:xfrm>
            <a:off x="5273454" y="4396769"/>
            <a:ext cx="173400" cy="36900"/>
          </a:xfrm>
          <a:prstGeom prst="rect">
            <a:avLst/>
          </a:prstGeom>
          <a:solidFill>
            <a:srgbClr val="999999"/>
          </a:solidFill>
          <a:ln w="2857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721" name="Google Shape;19721;p708"/>
          <p:cNvCxnSpPr/>
          <p:nvPr/>
        </p:nvCxnSpPr>
        <p:spPr>
          <a:xfrm>
            <a:off x="5356237" y="3129053"/>
            <a:ext cx="0" cy="1178700"/>
          </a:xfrm>
          <a:prstGeom prst="straightConnector1">
            <a:avLst/>
          </a:prstGeom>
          <a:noFill/>
          <a:ln w="38100" cap="flat" cmpd="sng">
            <a:solidFill>
              <a:srgbClr val="999999"/>
            </a:solidFill>
            <a:prstDash val="solid"/>
            <a:round/>
            <a:headEnd type="none" w="med" len="med"/>
            <a:tailEnd type="triangle" w="med" len="med"/>
          </a:ln>
        </p:spPr>
      </p:cxnSp>
      <p:sp>
        <p:nvSpPr>
          <p:cNvPr id="19722" name="Google Shape;19722;p708"/>
          <p:cNvSpPr/>
          <p:nvPr/>
        </p:nvSpPr>
        <p:spPr>
          <a:xfrm rot="1754123">
            <a:off x="1174724" y="1790172"/>
            <a:ext cx="535628" cy="233430"/>
          </a:xfrm>
          <a:prstGeom prst="rect">
            <a:avLst/>
          </a:prstGeom>
          <a:noFill/>
          <a:ln w="762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3" name="Google Shape;19723;p708"/>
          <p:cNvSpPr/>
          <p:nvPr/>
        </p:nvSpPr>
        <p:spPr>
          <a:xfrm rot="1753567">
            <a:off x="1156652" y="1762591"/>
            <a:ext cx="554830" cy="305286"/>
          </a:xfrm>
          <a:prstGeom prst="rect">
            <a:avLst/>
          </a:prstGeom>
          <a:noFill/>
          <a:ln w="1143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4" name="Google Shape;19724;p708"/>
          <p:cNvSpPr txBox="1"/>
          <p:nvPr/>
        </p:nvSpPr>
        <p:spPr>
          <a:xfrm>
            <a:off x="5503425" y="2962038"/>
            <a:ext cx="3059100" cy="9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50" b="1">
                <a:solidFill>
                  <a:srgbClr val="202122"/>
                </a:solidFill>
                <a:highlight>
                  <a:srgbClr val="FFFFFF"/>
                </a:highlight>
              </a:rPr>
              <a:t>Receptor affinity (K</a:t>
            </a:r>
            <a:r>
              <a:rPr lang="en" sz="1050" b="1" baseline="-25000">
                <a:solidFill>
                  <a:srgbClr val="202122"/>
                </a:solidFill>
                <a:highlight>
                  <a:srgbClr val="FFFFFF"/>
                </a:highlight>
              </a:rPr>
              <a:t>i</a:t>
            </a:r>
            <a:r>
              <a:rPr lang="en" sz="1050" b="1">
                <a:solidFill>
                  <a:srgbClr val="202122"/>
                </a:solidFill>
                <a:highlight>
                  <a:srgbClr val="FFFFFF"/>
                </a:highlight>
              </a:rPr>
              <a:t>) = drug concentration required to occupy 50% of the receptor.</a:t>
            </a:r>
            <a:endParaRPr sz="1050" b="1">
              <a:solidFill>
                <a:srgbClr val="202122"/>
              </a:solidFill>
              <a:highlight>
                <a:srgbClr val="FFFFFF"/>
              </a:highlight>
            </a:endParaRPr>
          </a:p>
          <a:p>
            <a:pPr marL="0" lvl="0" indent="0" algn="l" rtl="0">
              <a:spcBef>
                <a:spcPts val="0"/>
              </a:spcBef>
              <a:spcAft>
                <a:spcPts val="0"/>
              </a:spcAft>
              <a:buNone/>
            </a:pPr>
            <a:endParaRPr sz="1050" b="1">
              <a:solidFill>
                <a:srgbClr val="202122"/>
              </a:solidFill>
              <a:highlight>
                <a:srgbClr val="FFFFFF"/>
              </a:highlight>
            </a:endParaRPr>
          </a:p>
          <a:p>
            <a:pPr marL="0" lvl="0" indent="0" algn="l" rtl="0">
              <a:spcBef>
                <a:spcPts val="0"/>
              </a:spcBef>
              <a:spcAft>
                <a:spcPts val="0"/>
              </a:spcAft>
              <a:buNone/>
            </a:pPr>
            <a:r>
              <a:rPr lang="en" sz="1050" b="1">
                <a:solidFill>
                  <a:srgbClr val="202122"/>
                </a:solidFill>
                <a:highlight>
                  <a:srgbClr val="FFFFFF"/>
                </a:highlight>
              </a:rPr>
              <a:t>Lower Ki means </a:t>
            </a:r>
            <a:endParaRPr sz="1050" b="1">
              <a:solidFill>
                <a:srgbClr val="202122"/>
              </a:solidFill>
              <a:highlight>
                <a:srgbClr val="FFFFFF"/>
              </a:highlight>
            </a:endParaRPr>
          </a:p>
          <a:p>
            <a:pPr marL="0" lvl="0" indent="0" algn="l" rtl="0">
              <a:spcBef>
                <a:spcPts val="0"/>
              </a:spcBef>
              <a:spcAft>
                <a:spcPts val="0"/>
              </a:spcAft>
              <a:buNone/>
            </a:pPr>
            <a:r>
              <a:rPr lang="en" sz="1050" b="1">
                <a:solidFill>
                  <a:srgbClr val="202122"/>
                </a:solidFill>
                <a:highlight>
                  <a:srgbClr val="FFFFFF"/>
                </a:highlight>
              </a:rPr>
              <a:t>higher affinity. </a:t>
            </a:r>
            <a:endParaRPr b="1"/>
          </a:p>
        </p:txBody>
      </p:sp>
      <p:sp>
        <p:nvSpPr>
          <p:cNvPr id="19725" name="Google Shape;19725;p708"/>
          <p:cNvSpPr/>
          <p:nvPr/>
        </p:nvSpPr>
        <p:spPr>
          <a:xfrm>
            <a:off x="3818850" y="2807650"/>
            <a:ext cx="1684500" cy="2091000"/>
          </a:xfrm>
          <a:prstGeom prst="rect">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726" name="Google Shape;19726;p708"/>
          <p:cNvGrpSpPr/>
          <p:nvPr/>
        </p:nvGrpSpPr>
        <p:grpSpPr>
          <a:xfrm>
            <a:off x="7709575" y="114475"/>
            <a:ext cx="1290299" cy="719974"/>
            <a:chOff x="7709575" y="114475"/>
            <a:chExt cx="1290299" cy="719974"/>
          </a:xfrm>
        </p:grpSpPr>
        <p:pic>
          <p:nvPicPr>
            <p:cNvPr id="19727" name="Google Shape;19727;p708" descr="A picture containing object, clock&#10;&#10;Description automatically generated"/>
            <p:cNvPicPr preferRelativeResize="0"/>
            <p:nvPr/>
          </p:nvPicPr>
          <p:blipFill rotWithShape="1">
            <a:blip r:embed="rId6">
              <a:alphaModFix/>
            </a:blip>
            <a:srcRect/>
            <a:stretch/>
          </p:blipFill>
          <p:spPr>
            <a:xfrm>
              <a:off x="7709575" y="119246"/>
              <a:ext cx="747760" cy="715203"/>
            </a:xfrm>
            <a:prstGeom prst="rect">
              <a:avLst/>
            </a:prstGeom>
            <a:noFill/>
            <a:ln>
              <a:noFill/>
            </a:ln>
          </p:spPr>
        </p:pic>
        <p:pic>
          <p:nvPicPr>
            <p:cNvPr id="19728" name="Google Shape;19728;p708" descr="A picture containing object, clock&#10;&#10;Description automatically generated"/>
            <p:cNvPicPr preferRelativeResize="0"/>
            <p:nvPr/>
          </p:nvPicPr>
          <p:blipFill rotWithShape="1">
            <a:blip r:embed="rId6">
              <a:alphaModFix/>
            </a:blip>
            <a:srcRect/>
            <a:stretch/>
          </p:blipFill>
          <p:spPr>
            <a:xfrm>
              <a:off x="8252114" y="114475"/>
              <a:ext cx="747760" cy="715203"/>
            </a:xfrm>
            <a:prstGeom prst="rect">
              <a:avLst/>
            </a:prstGeom>
            <a:noFill/>
            <a:ln>
              <a:noFill/>
            </a:ln>
          </p:spPr>
        </p:pic>
      </p:grpSp>
      <p:sp>
        <p:nvSpPr>
          <p:cNvPr id="19729" name="Google Shape;19729;p708"/>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Shape 19733"/>
        <p:cNvGrpSpPr/>
        <p:nvPr/>
      </p:nvGrpSpPr>
      <p:grpSpPr>
        <a:xfrm>
          <a:off x="0" y="0"/>
          <a:ext cx="0" cy="0"/>
          <a:chOff x="0" y="0"/>
          <a:chExt cx="0" cy="0"/>
        </a:xfrm>
      </p:grpSpPr>
      <p:sp>
        <p:nvSpPr>
          <p:cNvPr id="19734" name="Google Shape;19734;p709"/>
          <p:cNvSpPr txBox="1"/>
          <p:nvPr/>
        </p:nvSpPr>
        <p:spPr>
          <a:xfrm>
            <a:off x="357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Trazodone - Serotonin antagonist/reuptake inhibitor (SARI)</a:t>
            </a:r>
            <a:endParaRPr sz="1500" b="1"/>
          </a:p>
        </p:txBody>
      </p:sp>
      <p:pic>
        <p:nvPicPr>
          <p:cNvPr id="19735" name="Google Shape;19735;p709"/>
          <p:cNvPicPr preferRelativeResize="0"/>
          <p:nvPr/>
        </p:nvPicPr>
        <p:blipFill rotWithShape="1">
          <a:blip r:embed="rId3">
            <a:alphaModFix/>
          </a:blip>
          <a:srcRect r="5141" b="5970"/>
          <a:stretch/>
        </p:blipFill>
        <p:spPr>
          <a:xfrm>
            <a:off x="3818850" y="2713800"/>
            <a:ext cx="5271525" cy="2348401"/>
          </a:xfrm>
          <a:prstGeom prst="rect">
            <a:avLst/>
          </a:prstGeom>
          <a:noFill/>
          <a:ln>
            <a:noFill/>
          </a:ln>
        </p:spPr>
      </p:pic>
      <p:sp>
        <p:nvSpPr>
          <p:cNvPr id="19736" name="Google Shape;19736;p709"/>
          <p:cNvSpPr txBox="1"/>
          <p:nvPr/>
        </p:nvSpPr>
        <p:spPr>
          <a:xfrm>
            <a:off x="768250" y="823975"/>
            <a:ext cx="1408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partial agonist</a:t>
            </a:r>
            <a:endParaRPr sz="1100"/>
          </a:p>
          <a:p>
            <a:pPr marL="0" lvl="0" indent="0" algn="l" rtl="0">
              <a:spcBef>
                <a:spcPts val="0"/>
              </a:spcBef>
              <a:spcAft>
                <a:spcPts val="0"/>
              </a:spcAft>
              <a:buNone/>
            </a:pPr>
            <a:r>
              <a:rPr lang="en" sz="700"/>
              <a:t>(like buspirone)</a:t>
            </a:r>
            <a:endParaRPr sz="700"/>
          </a:p>
        </p:txBody>
      </p:sp>
      <p:grpSp>
        <p:nvGrpSpPr>
          <p:cNvPr id="19737" name="Google Shape;19737;p709"/>
          <p:cNvGrpSpPr/>
          <p:nvPr/>
        </p:nvGrpSpPr>
        <p:grpSpPr>
          <a:xfrm>
            <a:off x="91625" y="617000"/>
            <a:ext cx="5106225" cy="4159275"/>
            <a:chOff x="91625" y="617000"/>
            <a:chExt cx="5106225" cy="4159275"/>
          </a:xfrm>
        </p:grpSpPr>
        <p:grpSp>
          <p:nvGrpSpPr>
            <p:cNvPr id="19738" name="Google Shape;19738;p709"/>
            <p:cNvGrpSpPr/>
            <p:nvPr/>
          </p:nvGrpSpPr>
          <p:grpSpPr>
            <a:xfrm>
              <a:off x="212225" y="617000"/>
              <a:ext cx="4985625" cy="4159275"/>
              <a:chOff x="212225" y="617000"/>
              <a:chExt cx="4985625" cy="4159275"/>
            </a:xfrm>
          </p:grpSpPr>
          <p:grpSp>
            <p:nvGrpSpPr>
              <p:cNvPr id="19739" name="Google Shape;19739;p709"/>
              <p:cNvGrpSpPr/>
              <p:nvPr/>
            </p:nvGrpSpPr>
            <p:grpSpPr>
              <a:xfrm>
                <a:off x="212225" y="617000"/>
                <a:ext cx="4985625" cy="3642625"/>
                <a:chOff x="212225" y="617000"/>
                <a:chExt cx="4985625" cy="3642625"/>
              </a:xfrm>
            </p:grpSpPr>
            <p:pic>
              <p:nvPicPr>
                <p:cNvPr id="19740" name="Google Shape;19740;p709"/>
                <p:cNvPicPr preferRelativeResize="0"/>
                <p:nvPr/>
              </p:nvPicPr>
              <p:blipFill>
                <a:blip r:embed="rId4">
                  <a:alphaModFix/>
                </a:blip>
                <a:stretch>
                  <a:fillRect/>
                </a:stretch>
              </p:blipFill>
              <p:spPr>
                <a:xfrm>
                  <a:off x="893575" y="883875"/>
                  <a:ext cx="3435149" cy="3375750"/>
                </a:xfrm>
                <a:prstGeom prst="rect">
                  <a:avLst/>
                </a:prstGeom>
                <a:noFill/>
                <a:ln>
                  <a:noFill/>
                </a:ln>
              </p:spPr>
            </p:pic>
            <p:sp>
              <p:nvSpPr>
                <p:cNvPr id="19741" name="Google Shape;19741;p709"/>
                <p:cNvSpPr txBox="1"/>
                <p:nvPr/>
              </p:nvSpPr>
              <p:spPr>
                <a:xfrm>
                  <a:off x="4269950" y="1937400"/>
                  <a:ext cx="927900" cy="7389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1000"/>
                    <a:t>Serotonin reuptake inhibitor (weak)</a:t>
                  </a:r>
                  <a:endParaRPr sz="1000"/>
                </a:p>
              </p:txBody>
            </p:sp>
            <p:sp>
              <p:nvSpPr>
                <p:cNvPr id="19742" name="Google Shape;19742;p709"/>
                <p:cNvSpPr txBox="1"/>
                <p:nvPr/>
              </p:nvSpPr>
              <p:spPr>
                <a:xfrm>
                  <a:off x="212225" y="1359675"/>
                  <a:ext cx="927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a:p>
                  <a:pPr marL="0" lvl="0" indent="0" algn="l" rtl="0">
                    <a:spcBef>
                      <a:spcPts val="0"/>
                    </a:spcBef>
                    <a:spcAft>
                      <a:spcPts val="0"/>
                    </a:spcAft>
                    <a:buNone/>
                  </a:pPr>
                  <a:r>
                    <a:rPr lang="en" sz="1100"/>
                    <a:t>(potent)</a:t>
                  </a:r>
                  <a:endParaRPr sz="1100"/>
                </a:p>
                <a:p>
                  <a:pPr marL="0" lvl="0" indent="0" algn="l" rtl="0">
                    <a:spcBef>
                      <a:spcPts val="0"/>
                    </a:spcBef>
                    <a:spcAft>
                      <a:spcPts val="0"/>
                    </a:spcAft>
                    <a:buNone/>
                  </a:pPr>
                  <a:r>
                    <a:rPr lang="en" sz="700"/>
                    <a:t>antidepressant effect (like SGAs)</a:t>
                  </a:r>
                  <a:endParaRPr sz="700"/>
                </a:p>
              </p:txBody>
            </p:sp>
            <p:sp>
              <p:nvSpPr>
                <p:cNvPr id="19743" name="Google Shape;19743;p709"/>
                <p:cNvSpPr txBox="1"/>
                <p:nvPr/>
              </p:nvSpPr>
              <p:spPr>
                <a:xfrm>
                  <a:off x="3870100" y="1552125"/>
                  <a:ext cx="1066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antihistamine</a:t>
                  </a:r>
                  <a:endParaRPr sz="1100"/>
                </a:p>
              </p:txBody>
            </p:sp>
            <p:sp>
              <p:nvSpPr>
                <p:cNvPr id="19744" name="Google Shape;19744;p709"/>
                <p:cNvSpPr txBox="1"/>
                <p:nvPr/>
              </p:nvSpPr>
              <p:spPr>
                <a:xfrm>
                  <a:off x="2291025" y="617000"/>
                  <a:ext cx="1066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p:txBody>
            </p:sp>
          </p:grpSp>
          <p:sp>
            <p:nvSpPr>
              <p:cNvPr id="19745" name="Google Shape;19745;p709"/>
              <p:cNvSpPr txBox="1"/>
              <p:nvPr/>
            </p:nvSpPr>
            <p:spPr>
              <a:xfrm>
                <a:off x="1925000" y="4206875"/>
                <a:ext cx="12834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a:p>
                <a:pPr marL="0" lvl="0" indent="0" algn="l" rtl="0">
                  <a:spcBef>
                    <a:spcPts val="0"/>
                  </a:spcBef>
                  <a:spcAft>
                    <a:spcPts val="0"/>
                  </a:spcAft>
                  <a:buNone/>
                </a:pPr>
                <a:r>
                  <a:rPr lang="en" sz="700"/>
                  <a:t>possible pro-cognitive and antidepressant actions</a:t>
                </a:r>
                <a:endParaRPr sz="700"/>
              </a:p>
            </p:txBody>
          </p:sp>
        </p:grpSp>
        <p:sp>
          <p:nvSpPr>
            <p:cNvPr id="19746" name="Google Shape;19746;p709"/>
            <p:cNvSpPr txBox="1"/>
            <p:nvPr/>
          </p:nvSpPr>
          <p:spPr>
            <a:xfrm>
              <a:off x="507625" y="3786800"/>
              <a:ext cx="9417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possible antidepressant effects</a:t>
              </a:r>
              <a:endParaRPr sz="700"/>
            </a:p>
          </p:txBody>
        </p:sp>
        <p:sp>
          <p:nvSpPr>
            <p:cNvPr id="19747" name="Google Shape;19747;p709"/>
            <p:cNvSpPr txBox="1"/>
            <p:nvPr/>
          </p:nvSpPr>
          <p:spPr>
            <a:xfrm>
              <a:off x="91625" y="2098575"/>
              <a:ext cx="927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p:txBody>
        </p:sp>
        <p:sp>
          <p:nvSpPr>
            <p:cNvPr id="19748" name="Google Shape;19748;p709"/>
            <p:cNvSpPr txBox="1"/>
            <p:nvPr/>
          </p:nvSpPr>
          <p:spPr>
            <a:xfrm>
              <a:off x="188175" y="2986225"/>
              <a:ext cx="927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p:txBody>
        </p:sp>
      </p:grpSp>
      <p:sp>
        <p:nvSpPr>
          <p:cNvPr id="19749" name="Google Shape;19749;p709"/>
          <p:cNvSpPr txBox="1"/>
          <p:nvPr/>
        </p:nvSpPr>
        <p:spPr>
          <a:xfrm>
            <a:off x="35775" y="2263950"/>
            <a:ext cx="909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1"/>
                </a:solidFill>
              </a:rPr>
              <a:t>Possible pro-cognitive and antidepressant actions</a:t>
            </a:r>
            <a:endParaRPr sz="700">
              <a:solidFill>
                <a:schemeClr val="dk1"/>
              </a:solidFill>
            </a:endParaRPr>
          </a:p>
        </p:txBody>
      </p:sp>
      <p:grpSp>
        <p:nvGrpSpPr>
          <p:cNvPr id="19750" name="Google Shape;19750;p709"/>
          <p:cNvGrpSpPr/>
          <p:nvPr/>
        </p:nvGrpSpPr>
        <p:grpSpPr>
          <a:xfrm>
            <a:off x="2432735" y="1654344"/>
            <a:ext cx="349869" cy="1877667"/>
            <a:chOff x="4435083" y="1958285"/>
            <a:chExt cx="420617" cy="2257353"/>
          </a:xfrm>
        </p:grpSpPr>
        <p:grpSp>
          <p:nvGrpSpPr>
            <p:cNvPr id="19751" name="Google Shape;19751;p709"/>
            <p:cNvGrpSpPr/>
            <p:nvPr/>
          </p:nvGrpSpPr>
          <p:grpSpPr>
            <a:xfrm>
              <a:off x="4447400" y="2278000"/>
              <a:ext cx="408300" cy="183625"/>
              <a:chOff x="1167350" y="1102900"/>
              <a:chExt cx="408300" cy="183625"/>
            </a:xfrm>
          </p:grpSpPr>
          <p:cxnSp>
            <p:nvCxnSpPr>
              <p:cNvPr id="19752" name="Google Shape;19752;p709"/>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9753" name="Google Shape;19753;p709"/>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9754" name="Google Shape;19754;p709"/>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9755" name="Google Shape;19755;p709"/>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9756" name="Google Shape;19756;p709"/>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19757" name="Google Shape;19757;p709"/>
          <p:cNvCxnSpPr>
            <a:stCxn id="19758" idx="1"/>
          </p:cNvCxnSpPr>
          <p:nvPr/>
        </p:nvCxnSpPr>
        <p:spPr>
          <a:xfrm flipH="1">
            <a:off x="2854700" y="1054825"/>
            <a:ext cx="569100" cy="599400"/>
          </a:xfrm>
          <a:prstGeom prst="straightConnector1">
            <a:avLst/>
          </a:prstGeom>
          <a:noFill/>
          <a:ln w="9525" cap="flat" cmpd="sng">
            <a:solidFill>
              <a:schemeClr val="dk2"/>
            </a:solidFill>
            <a:prstDash val="solid"/>
            <a:round/>
            <a:headEnd type="none" w="med" len="med"/>
            <a:tailEnd type="triangle" w="med" len="med"/>
          </a:ln>
        </p:spPr>
      </p:cxnSp>
      <p:sp>
        <p:nvSpPr>
          <p:cNvPr id="19758" name="Google Shape;19758;p709"/>
          <p:cNvSpPr txBox="1"/>
          <p:nvPr/>
        </p:nvSpPr>
        <p:spPr>
          <a:xfrm>
            <a:off x="3423800" y="823975"/>
            <a:ext cx="1283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not an in</a:t>
            </a:r>
            <a:r>
              <a:rPr lang="en" sz="1100" u="sng"/>
              <a:t>H</a:t>
            </a:r>
            <a:r>
              <a:rPr lang="en" sz="1100"/>
              <a:t>ibitor</a:t>
            </a:r>
            <a:endParaRPr sz="1100"/>
          </a:p>
          <a:p>
            <a:pPr marL="0" lvl="0" indent="0" algn="l" rtl="0">
              <a:spcBef>
                <a:spcPts val="0"/>
              </a:spcBef>
              <a:spcAft>
                <a:spcPts val="0"/>
              </a:spcAft>
              <a:buNone/>
            </a:pPr>
            <a:endParaRPr sz="700"/>
          </a:p>
        </p:txBody>
      </p:sp>
      <p:cxnSp>
        <p:nvCxnSpPr>
          <p:cNvPr id="19759" name="Google Shape;19759;p709"/>
          <p:cNvCxnSpPr/>
          <p:nvPr/>
        </p:nvCxnSpPr>
        <p:spPr>
          <a:xfrm flipH="1">
            <a:off x="2854825" y="1332075"/>
            <a:ext cx="668700" cy="632100"/>
          </a:xfrm>
          <a:prstGeom prst="straightConnector1">
            <a:avLst/>
          </a:prstGeom>
          <a:noFill/>
          <a:ln w="9525" cap="flat" cmpd="sng">
            <a:solidFill>
              <a:schemeClr val="dk2"/>
            </a:solidFill>
            <a:prstDash val="solid"/>
            <a:round/>
            <a:headEnd type="none" w="med" len="med"/>
            <a:tailEnd type="triangle" w="med" len="med"/>
          </a:ln>
        </p:spPr>
      </p:cxnSp>
      <p:sp>
        <p:nvSpPr>
          <p:cNvPr id="19760" name="Google Shape;19760;p709"/>
          <p:cNvSpPr txBox="1"/>
          <p:nvPr/>
        </p:nvSpPr>
        <p:spPr>
          <a:xfrm>
            <a:off x="3461624" y="1145150"/>
            <a:ext cx="2045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not a sensitive substrate</a:t>
            </a:r>
            <a:endParaRPr sz="1100"/>
          </a:p>
          <a:p>
            <a:pPr marL="0" lvl="0" indent="0" algn="l" rtl="0">
              <a:spcBef>
                <a:spcPts val="0"/>
              </a:spcBef>
              <a:spcAft>
                <a:spcPts val="0"/>
              </a:spcAft>
              <a:buNone/>
            </a:pPr>
            <a:endParaRPr sz="700"/>
          </a:p>
        </p:txBody>
      </p:sp>
      <p:sp>
        <p:nvSpPr>
          <p:cNvPr id="19761" name="Google Shape;19761;p709"/>
          <p:cNvSpPr txBox="1"/>
          <p:nvPr/>
        </p:nvSpPr>
        <p:spPr>
          <a:xfrm>
            <a:off x="188175" y="3133075"/>
            <a:ext cx="90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1"/>
                </a:solidFill>
              </a:rPr>
              <a:t>unknown effect (like viloxazine)</a:t>
            </a:r>
            <a:endParaRPr sz="700">
              <a:solidFill>
                <a:schemeClr val="dk1"/>
              </a:solidFill>
            </a:endParaRPr>
          </a:p>
        </p:txBody>
      </p:sp>
      <p:sp>
        <p:nvSpPr>
          <p:cNvPr id="19762" name="Google Shape;19762;p709"/>
          <p:cNvSpPr txBox="1"/>
          <p:nvPr/>
        </p:nvSpPr>
        <p:spPr>
          <a:xfrm>
            <a:off x="521325" y="3635675"/>
            <a:ext cx="927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p:txBody>
      </p:sp>
      <p:pic>
        <p:nvPicPr>
          <p:cNvPr id="19763" name="Google Shape;19763;p709"/>
          <p:cNvPicPr preferRelativeResize="0"/>
          <p:nvPr/>
        </p:nvPicPr>
        <p:blipFill>
          <a:blip r:embed="rId5">
            <a:alphaModFix/>
          </a:blip>
          <a:stretch>
            <a:fillRect/>
          </a:stretch>
        </p:blipFill>
        <p:spPr>
          <a:xfrm>
            <a:off x="8686738" y="4686300"/>
            <a:ext cx="942975" cy="457200"/>
          </a:xfrm>
          <a:prstGeom prst="rect">
            <a:avLst/>
          </a:prstGeom>
          <a:noFill/>
          <a:ln>
            <a:noFill/>
          </a:ln>
        </p:spPr>
      </p:pic>
      <p:sp>
        <p:nvSpPr>
          <p:cNvPr id="19764" name="Google Shape;19764;p709"/>
          <p:cNvSpPr/>
          <p:nvPr/>
        </p:nvSpPr>
        <p:spPr>
          <a:xfrm rot="-529942">
            <a:off x="3766817" y="2447968"/>
            <a:ext cx="439613" cy="233446"/>
          </a:xfrm>
          <a:prstGeom prst="rect">
            <a:avLst/>
          </a:prstGeom>
          <a:noFill/>
          <a:ln w="2857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5" name="Google Shape;19765;p709"/>
          <p:cNvSpPr/>
          <p:nvPr/>
        </p:nvSpPr>
        <p:spPr>
          <a:xfrm rot="-5402290">
            <a:off x="6511929" y="4169000"/>
            <a:ext cx="450300" cy="173100"/>
          </a:xfrm>
          <a:prstGeom prst="rect">
            <a:avLst/>
          </a:prstGeom>
          <a:solidFill>
            <a:srgbClr val="FFFF00"/>
          </a:solidFill>
          <a:ln w="2857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6" name="Google Shape;19766;p709"/>
          <p:cNvSpPr/>
          <p:nvPr/>
        </p:nvSpPr>
        <p:spPr>
          <a:xfrm rot="-2131002">
            <a:off x="3467402" y="1782553"/>
            <a:ext cx="190553" cy="233588"/>
          </a:xfrm>
          <a:prstGeom prst="rect">
            <a:avLst/>
          </a:prstGeom>
          <a:no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7" name="Google Shape;19767;p709"/>
          <p:cNvSpPr/>
          <p:nvPr/>
        </p:nvSpPr>
        <p:spPr>
          <a:xfrm rot="-5400000">
            <a:off x="6037125" y="4230600"/>
            <a:ext cx="306900" cy="166500"/>
          </a:xfrm>
          <a:prstGeom prst="rect">
            <a:avLst/>
          </a:prstGeom>
          <a:solidFill>
            <a:schemeClr val="accent4"/>
          </a:solid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8" name="Google Shape;19768;p709"/>
          <p:cNvSpPr/>
          <p:nvPr/>
        </p:nvSpPr>
        <p:spPr>
          <a:xfrm rot="-5400000">
            <a:off x="2236806" y="1039236"/>
            <a:ext cx="470100" cy="243050"/>
          </a:xfrm>
          <a:prstGeom prst="flowChartDecision">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9" name="Google Shape;19769;p709"/>
          <p:cNvSpPr/>
          <p:nvPr/>
        </p:nvSpPr>
        <p:spPr>
          <a:xfrm>
            <a:off x="5829875" y="4301625"/>
            <a:ext cx="173400" cy="165600"/>
          </a:xfrm>
          <a:prstGeom prst="rect">
            <a:avLst/>
          </a:prstGeom>
          <a:solidFill>
            <a:srgbClr val="0000FF"/>
          </a:solid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0" name="Google Shape;19770;p709"/>
          <p:cNvSpPr/>
          <p:nvPr/>
        </p:nvSpPr>
        <p:spPr>
          <a:xfrm rot="-4772414">
            <a:off x="2638958" y="1031706"/>
            <a:ext cx="470100" cy="243050"/>
          </a:xfrm>
          <a:prstGeom prst="flowChartDecision">
            <a:avLst/>
          </a:prstGeom>
          <a:no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1" name="Google Shape;19771;p709"/>
          <p:cNvSpPr/>
          <p:nvPr/>
        </p:nvSpPr>
        <p:spPr>
          <a:xfrm>
            <a:off x="4722250" y="4414573"/>
            <a:ext cx="173400" cy="36900"/>
          </a:xfrm>
          <a:prstGeom prst="rect">
            <a:avLst/>
          </a:prstGeom>
          <a:solidFill>
            <a:srgbClr val="0000FF"/>
          </a:solid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2" name="Google Shape;19772;p709"/>
          <p:cNvSpPr/>
          <p:nvPr/>
        </p:nvSpPr>
        <p:spPr>
          <a:xfrm>
            <a:off x="6375400" y="4090750"/>
            <a:ext cx="173400" cy="382200"/>
          </a:xfrm>
          <a:prstGeom prst="rect">
            <a:avLst/>
          </a:prstGeom>
          <a:solidFill>
            <a:srgbClr val="9900FF"/>
          </a:solid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3" name="Google Shape;19773;p709"/>
          <p:cNvSpPr/>
          <p:nvPr/>
        </p:nvSpPr>
        <p:spPr>
          <a:xfrm>
            <a:off x="5555175" y="4346800"/>
            <a:ext cx="173400" cy="120300"/>
          </a:xfrm>
          <a:prstGeom prst="rect">
            <a:avLst/>
          </a:prstGeom>
          <a:solidFill>
            <a:srgbClr val="FF0000"/>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4" name="Google Shape;19774;p709"/>
          <p:cNvSpPr/>
          <p:nvPr/>
        </p:nvSpPr>
        <p:spPr>
          <a:xfrm rot="3090338">
            <a:off x="1576456" y="1369139"/>
            <a:ext cx="535475" cy="233372"/>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5" name="Google Shape;19775;p709"/>
          <p:cNvSpPr/>
          <p:nvPr/>
        </p:nvSpPr>
        <p:spPr>
          <a:xfrm>
            <a:off x="5555175" y="4346800"/>
            <a:ext cx="173400" cy="120300"/>
          </a:xfrm>
          <a:prstGeom prst="rect">
            <a:avLst/>
          </a:prstGeom>
          <a:solidFill>
            <a:srgbClr val="FF0000"/>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6" name="Google Shape;19776;p709"/>
          <p:cNvSpPr/>
          <p:nvPr/>
        </p:nvSpPr>
        <p:spPr>
          <a:xfrm rot="3090338">
            <a:off x="1576456" y="1369139"/>
            <a:ext cx="535475" cy="233372"/>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7" name="Google Shape;19777;p709"/>
          <p:cNvSpPr/>
          <p:nvPr/>
        </p:nvSpPr>
        <p:spPr>
          <a:xfrm rot="558877">
            <a:off x="1017368" y="2366090"/>
            <a:ext cx="535663" cy="233480"/>
          </a:xfrm>
          <a:prstGeom prst="rect">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8" name="Google Shape;19778;p709"/>
          <p:cNvSpPr/>
          <p:nvPr/>
        </p:nvSpPr>
        <p:spPr>
          <a:xfrm>
            <a:off x="5000344" y="4414573"/>
            <a:ext cx="173400" cy="36900"/>
          </a:xfrm>
          <a:prstGeom prst="rect">
            <a:avLst/>
          </a:prstGeom>
          <a:solidFill>
            <a:srgbClr val="FF00FF"/>
          </a:solid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9" name="Google Shape;19779;p709"/>
          <p:cNvSpPr/>
          <p:nvPr/>
        </p:nvSpPr>
        <p:spPr>
          <a:xfrm rot="1754123">
            <a:off x="1174724" y="1790172"/>
            <a:ext cx="535628" cy="233430"/>
          </a:xfrm>
          <a:prstGeom prst="rect">
            <a:avLst/>
          </a:prstGeom>
          <a:noFill/>
          <a:ln w="2857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0" name="Google Shape;19780;p709"/>
          <p:cNvSpPr/>
          <p:nvPr/>
        </p:nvSpPr>
        <p:spPr>
          <a:xfrm rot="10800000" flipH="1">
            <a:off x="4440050" y="4437997"/>
            <a:ext cx="173400" cy="16500"/>
          </a:xfrm>
          <a:prstGeom prst="rect">
            <a:avLst/>
          </a:prstGeom>
          <a:solidFill>
            <a:srgbClr val="38761D"/>
          </a:solidFill>
          <a:ln w="2857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1" name="Google Shape;19781;p709"/>
          <p:cNvSpPr/>
          <p:nvPr/>
        </p:nvSpPr>
        <p:spPr>
          <a:xfrm rot="-832366">
            <a:off x="1109106" y="2958130"/>
            <a:ext cx="535521" cy="233635"/>
          </a:xfrm>
          <a:prstGeom prst="rect">
            <a:avLst/>
          </a:prstGeom>
          <a:noFill/>
          <a:ln w="2857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2" name="Google Shape;19782;p709"/>
          <p:cNvSpPr/>
          <p:nvPr/>
        </p:nvSpPr>
        <p:spPr>
          <a:xfrm rot="-2889355">
            <a:off x="1487855" y="3528983"/>
            <a:ext cx="535597" cy="233716"/>
          </a:xfrm>
          <a:prstGeom prst="rect">
            <a:avLst/>
          </a:prstGeom>
          <a:noFill/>
          <a:ln w="2857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3" name="Google Shape;19783;p709"/>
          <p:cNvSpPr/>
          <p:nvPr/>
        </p:nvSpPr>
        <p:spPr>
          <a:xfrm>
            <a:off x="5273454" y="4396769"/>
            <a:ext cx="173400" cy="36900"/>
          </a:xfrm>
          <a:prstGeom prst="rect">
            <a:avLst/>
          </a:prstGeom>
          <a:solidFill>
            <a:srgbClr val="B7B7B7"/>
          </a:solidFill>
          <a:ln w="2857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4" name="Google Shape;19784;p709"/>
          <p:cNvSpPr/>
          <p:nvPr/>
        </p:nvSpPr>
        <p:spPr>
          <a:xfrm rot="-5402109">
            <a:off x="6788476" y="4131850"/>
            <a:ext cx="489000" cy="173100"/>
          </a:xfrm>
          <a:prstGeom prst="rect">
            <a:avLst/>
          </a:prstGeom>
          <a:solidFill>
            <a:srgbClr val="990000"/>
          </a:solidFill>
          <a:ln w="2857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5" name="Google Shape;19785;p709"/>
          <p:cNvSpPr/>
          <p:nvPr/>
        </p:nvSpPr>
        <p:spPr>
          <a:xfrm rot="-4634932">
            <a:off x="2160094" y="3842206"/>
            <a:ext cx="444461" cy="233700"/>
          </a:xfrm>
          <a:prstGeom prst="rect">
            <a:avLst/>
          </a:prstGeom>
          <a:noFill/>
          <a:ln w="28575" cap="flat" cmpd="sng">
            <a:solidFill>
              <a:srgbClr val="D5A6B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6" name="Google Shape;19786;p709"/>
          <p:cNvSpPr/>
          <p:nvPr/>
        </p:nvSpPr>
        <p:spPr>
          <a:xfrm rot="-5401668">
            <a:off x="6986779" y="4053998"/>
            <a:ext cx="618300" cy="173100"/>
          </a:xfrm>
          <a:prstGeom prst="rect">
            <a:avLst/>
          </a:prstGeom>
          <a:solidFill>
            <a:srgbClr val="D5A6BD"/>
          </a:solidFill>
          <a:ln w="28575" cap="flat" cmpd="sng">
            <a:solidFill>
              <a:srgbClr val="D5A6B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787" name="Google Shape;19787;p709"/>
          <p:cNvCxnSpPr/>
          <p:nvPr/>
        </p:nvCxnSpPr>
        <p:spPr>
          <a:xfrm>
            <a:off x="4808950" y="3164660"/>
            <a:ext cx="0" cy="1178700"/>
          </a:xfrm>
          <a:prstGeom prst="straightConnector1">
            <a:avLst/>
          </a:prstGeom>
          <a:noFill/>
          <a:ln w="38100" cap="flat" cmpd="sng">
            <a:solidFill>
              <a:srgbClr val="0000FF"/>
            </a:solidFill>
            <a:prstDash val="solid"/>
            <a:round/>
            <a:headEnd type="none" w="med" len="med"/>
            <a:tailEnd type="triangle" w="med" len="med"/>
          </a:ln>
        </p:spPr>
      </p:cxnSp>
      <p:sp>
        <p:nvSpPr>
          <p:cNvPr id="19788" name="Google Shape;19788;p709"/>
          <p:cNvSpPr/>
          <p:nvPr/>
        </p:nvSpPr>
        <p:spPr>
          <a:xfrm rot="-5400000">
            <a:off x="2169188" y="1030388"/>
            <a:ext cx="605325" cy="243050"/>
          </a:xfrm>
          <a:prstGeom prst="flowChartDecision">
            <a:avLst/>
          </a:prstGeom>
          <a:noFill/>
          <a:ln w="762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789" name="Google Shape;19789;p709"/>
          <p:cNvCxnSpPr/>
          <p:nvPr/>
        </p:nvCxnSpPr>
        <p:spPr>
          <a:xfrm>
            <a:off x="4526939" y="3191366"/>
            <a:ext cx="0" cy="1178700"/>
          </a:xfrm>
          <a:prstGeom prst="straightConnector1">
            <a:avLst/>
          </a:prstGeom>
          <a:noFill/>
          <a:ln w="38100" cap="flat" cmpd="sng">
            <a:solidFill>
              <a:srgbClr val="38761D"/>
            </a:solidFill>
            <a:prstDash val="solid"/>
            <a:round/>
            <a:headEnd type="none" w="med" len="med"/>
            <a:tailEnd type="triangle" w="med" len="med"/>
          </a:ln>
        </p:spPr>
      </p:cxnSp>
      <p:sp>
        <p:nvSpPr>
          <p:cNvPr id="19790" name="Google Shape;19790;p709"/>
          <p:cNvSpPr/>
          <p:nvPr/>
        </p:nvSpPr>
        <p:spPr>
          <a:xfrm rot="558877">
            <a:off x="999564" y="2366090"/>
            <a:ext cx="535663" cy="233480"/>
          </a:xfrm>
          <a:prstGeom prst="rect">
            <a:avLst/>
          </a:prstGeom>
          <a:noFill/>
          <a:ln w="762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791" name="Google Shape;19791;p709"/>
          <p:cNvCxnSpPr/>
          <p:nvPr/>
        </p:nvCxnSpPr>
        <p:spPr>
          <a:xfrm>
            <a:off x="5078143" y="3155758"/>
            <a:ext cx="0" cy="1178700"/>
          </a:xfrm>
          <a:prstGeom prst="straightConnector1">
            <a:avLst/>
          </a:prstGeom>
          <a:noFill/>
          <a:ln w="38100" cap="flat" cmpd="sng">
            <a:solidFill>
              <a:srgbClr val="FF00FF"/>
            </a:solidFill>
            <a:prstDash val="solid"/>
            <a:round/>
            <a:headEnd type="none" w="med" len="med"/>
            <a:tailEnd type="triangle" w="med" len="med"/>
          </a:ln>
        </p:spPr>
      </p:cxnSp>
      <p:sp>
        <p:nvSpPr>
          <p:cNvPr id="19792" name="Google Shape;19792;p709"/>
          <p:cNvSpPr/>
          <p:nvPr/>
        </p:nvSpPr>
        <p:spPr>
          <a:xfrm rot="-1152402">
            <a:off x="1109057" y="2958191"/>
            <a:ext cx="535296" cy="233775"/>
          </a:xfrm>
          <a:prstGeom prst="rect">
            <a:avLst/>
          </a:prstGeom>
          <a:noFill/>
          <a:ln w="7620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3" name="Google Shape;19793;p709"/>
          <p:cNvSpPr/>
          <p:nvPr/>
        </p:nvSpPr>
        <p:spPr>
          <a:xfrm rot="-1152402">
            <a:off x="1109057" y="2958191"/>
            <a:ext cx="535296" cy="233775"/>
          </a:xfrm>
          <a:prstGeom prst="rect">
            <a:avLst/>
          </a:prstGeom>
          <a:noFill/>
          <a:ln w="7620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4" name="Google Shape;19794;p709"/>
          <p:cNvSpPr/>
          <p:nvPr/>
        </p:nvSpPr>
        <p:spPr>
          <a:xfrm>
            <a:off x="5273454" y="4396769"/>
            <a:ext cx="173400" cy="36900"/>
          </a:xfrm>
          <a:prstGeom prst="rect">
            <a:avLst/>
          </a:prstGeom>
          <a:solidFill>
            <a:srgbClr val="999999"/>
          </a:solidFill>
          <a:ln w="2857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795" name="Google Shape;19795;p709"/>
          <p:cNvCxnSpPr/>
          <p:nvPr/>
        </p:nvCxnSpPr>
        <p:spPr>
          <a:xfrm>
            <a:off x="5356237" y="3129053"/>
            <a:ext cx="0" cy="1178700"/>
          </a:xfrm>
          <a:prstGeom prst="straightConnector1">
            <a:avLst/>
          </a:prstGeom>
          <a:noFill/>
          <a:ln w="38100" cap="flat" cmpd="sng">
            <a:solidFill>
              <a:srgbClr val="999999"/>
            </a:solidFill>
            <a:prstDash val="solid"/>
            <a:round/>
            <a:headEnd type="none" w="med" len="med"/>
            <a:tailEnd type="triangle" w="med" len="med"/>
          </a:ln>
        </p:spPr>
      </p:cxnSp>
      <p:sp>
        <p:nvSpPr>
          <p:cNvPr id="19796" name="Google Shape;19796;p709"/>
          <p:cNvSpPr/>
          <p:nvPr/>
        </p:nvSpPr>
        <p:spPr>
          <a:xfrm rot="1754123">
            <a:off x="1174724" y="1790172"/>
            <a:ext cx="535628" cy="233430"/>
          </a:xfrm>
          <a:prstGeom prst="rect">
            <a:avLst/>
          </a:prstGeom>
          <a:noFill/>
          <a:ln w="762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7" name="Google Shape;19797;p709"/>
          <p:cNvSpPr/>
          <p:nvPr/>
        </p:nvSpPr>
        <p:spPr>
          <a:xfrm rot="1753567">
            <a:off x="1156652" y="1762591"/>
            <a:ext cx="554830" cy="305286"/>
          </a:xfrm>
          <a:prstGeom prst="rect">
            <a:avLst/>
          </a:prstGeom>
          <a:noFill/>
          <a:ln w="1143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8" name="Google Shape;19798;p709"/>
          <p:cNvSpPr txBox="1"/>
          <p:nvPr/>
        </p:nvSpPr>
        <p:spPr>
          <a:xfrm>
            <a:off x="5503425" y="2962038"/>
            <a:ext cx="3059100" cy="9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050" b="1">
              <a:solidFill>
                <a:srgbClr val="202122"/>
              </a:solidFill>
              <a:highlight>
                <a:srgbClr val="FFFFFF"/>
              </a:highlight>
            </a:endParaRPr>
          </a:p>
          <a:p>
            <a:pPr marL="0" lvl="0" indent="0" algn="l" rtl="0">
              <a:spcBef>
                <a:spcPts val="0"/>
              </a:spcBef>
              <a:spcAft>
                <a:spcPts val="0"/>
              </a:spcAft>
              <a:buNone/>
            </a:pPr>
            <a:endParaRPr sz="1050" b="1">
              <a:solidFill>
                <a:srgbClr val="202122"/>
              </a:solidFill>
              <a:highlight>
                <a:srgbClr val="FFFFFF"/>
              </a:highlight>
            </a:endParaRPr>
          </a:p>
          <a:p>
            <a:pPr marL="0" lvl="0" indent="0" algn="l" rtl="0">
              <a:spcBef>
                <a:spcPts val="0"/>
              </a:spcBef>
              <a:spcAft>
                <a:spcPts val="0"/>
              </a:spcAft>
              <a:buNone/>
            </a:pPr>
            <a:endParaRPr sz="1050" b="1">
              <a:solidFill>
                <a:srgbClr val="202122"/>
              </a:solidFill>
              <a:highlight>
                <a:srgbClr val="FFFFFF"/>
              </a:highlight>
            </a:endParaRPr>
          </a:p>
          <a:p>
            <a:pPr marL="0" lvl="0" indent="0" algn="l" rtl="0">
              <a:spcBef>
                <a:spcPts val="0"/>
              </a:spcBef>
              <a:spcAft>
                <a:spcPts val="0"/>
              </a:spcAft>
              <a:buNone/>
            </a:pPr>
            <a:r>
              <a:rPr lang="en" sz="1050" b="1">
                <a:solidFill>
                  <a:srgbClr val="202122"/>
                </a:solidFill>
                <a:highlight>
                  <a:srgbClr val="FFFFFF"/>
                </a:highlight>
              </a:rPr>
              <a:t>Lower Ki means </a:t>
            </a:r>
            <a:endParaRPr sz="1050" b="1">
              <a:solidFill>
                <a:srgbClr val="202122"/>
              </a:solidFill>
              <a:highlight>
                <a:srgbClr val="FFFFFF"/>
              </a:highlight>
            </a:endParaRPr>
          </a:p>
          <a:p>
            <a:pPr marL="0" lvl="0" indent="0" algn="l" rtl="0">
              <a:spcBef>
                <a:spcPts val="0"/>
              </a:spcBef>
              <a:spcAft>
                <a:spcPts val="0"/>
              </a:spcAft>
              <a:buNone/>
            </a:pPr>
            <a:r>
              <a:rPr lang="en" sz="1050" b="1">
                <a:solidFill>
                  <a:srgbClr val="202122"/>
                </a:solidFill>
                <a:highlight>
                  <a:srgbClr val="FFFFFF"/>
                </a:highlight>
              </a:rPr>
              <a:t>higher affinity. </a:t>
            </a:r>
            <a:endParaRPr b="1"/>
          </a:p>
        </p:txBody>
      </p:sp>
      <p:sp>
        <p:nvSpPr>
          <p:cNvPr id="19799" name="Google Shape;19799;p709"/>
          <p:cNvSpPr/>
          <p:nvPr/>
        </p:nvSpPr>
        <p:spPr>
          <a:xfrm>
            <a:off x="3818850" y="2807650"/>
            <a:ext cx="1684500" cy="2091000"/>
          </a:xfrm>
          <a:prstGeom prst="rect">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0" name="Google Shape;19800;p709"/>
          <p:cNvSpPr/>
          <p:nvPr/>
        </p:nvSpPr>
        <p:spPr>
          <a:xfrm>
            <a:off x="7428325" y="2787693"/>
            <a:ext cx="1684500" cy="2129400"/>
          </a:xfrm>
          <a:prstGeom prst="rect">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1" name="Google Shape;19801;p709"/>
          <p:cNvSpPr txBox="1"/>
          <p:nvPr/>
        </p:nvSpPr>
        <p:spPr>
          <a:xfrm>
            <a:off x="7793275" y="1559400"/>
            <a:ext cx="1186800" cy="115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050" b="1">
              <a:solidFill>
                <a:srgbClr val="202122"/>
              </a:solidFill>
              <a:highlight>
                <a:srgbClr val="FFFFFF"/>
              </a:highlight>
            </a:endParaRPr>
          </a:p>
          <a:p>
            <a:pPr marL="0" lvl="0" indent="0" algn="l" rtl="0">
              <a:spcBef>
                <a:spcPts val="0"/>
              </a:spcBef>
              <a:spcAft>
                <a:spcPts val="0"/>
              </a:spcAft>
              <a:buNone/>
            </a:pPr>
            <a:endParaRPr sz="1050" b="1">
              <a:solidFill>
                <a:srgbClr val="202122"/>
              </a:solidFill>
              <a:highlight>
                <a:srgbClr val="FFFFFF"/>
              </a:highlight>
            </a:endParaRPr>
          </a:p>
          <a:p>
            <a:pPr marL="0" lvl="0" indent="0" algn="l" rtl="0">
              <a:spcBef>
                <a:spcPts val="0"/>
              </a:spcBef>
              <a:spcAft>
                <a:spcPts val="0"/>
              </a:spcAft>
              <a:buNone/>
            </a:pPr>
            <a:endParaRPr sz="1050" b="1">
              <a:solidFill>
                <a:srgbClr val="202122"/>
              </a:solidFill>
              <a:highlight>
                <a:srgbClr val="FFFFFF"/>
              </a:highlight>
            </a:endParaRPr>
          </a:p>
          <a:p>
            <a:pPr marL="0" lvl="0" indent="0" algn="l" rtl="0">
              <a:spcBef>
                <a:spcPts val="0"/>
              </a:spcBef>
              <a:spcAft>
                <a:spcPts val="0"/>
              </a:spcAft>
              <a:buNone/>
            </a:pPr>
            <a:r>
              <a:rPr lang="en" sz="1050" b="1">
                <a:solidFill>
                  <a:srgbClr val="202122"/>
                </a:solidFill>
                <a:highlight>
                  <a:srgbClr val="FFFFFF"/>
                </a:highlight>
              </a:rPr>
              <a:t>Higher Ki means lower affinity</a:t>
            </a:r>
            <a:endParaRPr b="1"/>
          </a:p>
        </p:txBody>
      </p:sp>
      <p:grpSp>
        <p:nvGrpSpPr>
          <p:cNvPr id="19802" name="Google Shape;19802;p709"/>
          <p:cNvGrpSpPr/>
          <p:nvPr/>
        </p:nvGrpSpPr>
        <p:grpSpPr>
          <a:xfrm>
            <a:off x="7709575" y="114475"/>
            <a:ext cx="1290299" cy="719974"/>
            <a:chOff x="7709575" y="114475"/>
            <a:chExt cx="1290299" cy="719974"/>
          </a:xfrm>
        </p:grpSpPr>
        <p:pic>
          <p:nvPicPr>
            <p:cNvPr id="19803" name="Google Shape;19803;p709" descr="A picture containing object, clock&#10;&#10;Description automatically generated"/>
            <p:cNvPicPr preferRelativeResize="0"/>
            <p:nvPr/>
          </p:nvPicPr>
          <p:blipFill rotWithShape="1">
            <a:blip r:embed="rId6">
              <a:alphaModFix/>
            </a:blip>
            <a:srcRect/>
            <a:stretch/>
          </p:blipFill>
          <p:spPr>
            <a:xfrm>
              <a:off x="7709575" y="119246"/>
              <a:ext cx="747760" cy="715203"/>
            </a:xfrm>
            <a:prstGeom prst="rect">
              <a:avLst/>
            </a:prstGeom>
            <a:noFill/>
            <a:ln>
              <a:noFill/>
            </a:ln>
          </p:spPr>
        </p:pic>
        <p:pic>
          <p:nvPicPr>
            <p:cNvPr id="19804" name="Google Shape;19804;p709" descr="A picture containing object, clock&#10;&#10;Description automatically generated"/>
            <p:cNvPicPr preferRelativeResize="0"/>
            <p:nvPr/>
          </p:nvPicPr>
          <p:blipFill rotWithShape="1">
            <a:blip r:embed="rId6">
              <a:alphaModFix/>
            </a:blip>
            <a:srcRect/>
            <a:stretch/>
          </p:blipFill>
          <p:spPr>
            <a:xfrm>
              <a:off x="8252114" y="114475"/>
              <a:ext cx="747760" cy="715203"/>
            </a:xfrm>
            <a:prstGeom prst="rect">
              <a:avLst/>
            </a:prstGeom>
            <a:noFill/>
            <a:ln>
              <a:noFill/>
            </a:ln>
          </p:spPr>
        </p:pic>
      </p:grpSp>
      <p:sp>
        <p:nvSpPr>
          <p:cNvPr id="19805" name="Google Shape;19805;p709"/>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Shape 19809"/>
        <p:cNvGrpSpPr/>
        <p:nvPr/>
      </p:nvGrpSpPr>
      <p:grpSpPr>
        <a:xfrm>
          <a:off x="0" y="0"/>
          <a:ext cx="0" cy="0"/>
          <a:chOff x="0" y="0"/>
          <a:chExt cx="0" cy="0"/>
        </a:xfrm>
      </p:grpSpPr>
      <p:pic>
        <p:nvPicPr>
          <p:cNvPr id="19810" name="Google Shape;19810;p710"/>
          <p:cNvPicPr preferRelativeResize="0"/>
          <p:nvPr/>
        </p:nvPicPr>
        <p:blipFill>
          <a:blip r:embed="rId3">
            <a:alphaModFix/>
          </a:blip>
          <a:stretch>
            <a:fillRect/>
          </a:stretch>
        </p:blipFill>
        <p:spPr>
          <a:xfrm>
            <a:off x="1369674" y="470225"/>
            <a:ext cx="6592750" cy="4325549"/>
          </a:xfrm>
          <a:prstGeom prst="rect">
            <a:avLst/>
          </a:prstGeom>
          <a:noFill/>
          <a:ln>
            <a:noFill/>
          </a:ln>
        </p:spPr>
      </p:pic>
      <p:grpSp>
        <p:nvGrpSpPr>
          <p:cNvPr id="19811" name="Google Shape;19811;p710"/>
          <p:cNvGrpSpPr/>
          <p:nvPr/>
        </p:nvGrpSpPr>
        <p:grpSpPr>
          <a:xfrm>
            <a:off x="7709575" y="114475"/>
            <a:ext cx="1290299" cy="719974"/>
            <a:chOff x="7709575" y="114475"/>
            <a:chExt cx="1290299" cy="719974"/>
          </a:xfrm>
        </p:grpSpPr>
        <p:pic>
          <p:nvPicPr>
            <p:cNvPr id="19812" name="Google Shape;19812;p710" descr="A picture containing object, clock&#10;&#10;Description automatically generated"/>
            <p:cNvPicPr preferRelativeResize="0"/>
            <p:nvPr/>
          </p:nvPicPr>
          <p:blipFill rotWithShape="1">
            <a:blip r:embed="rId4">
              <a:alphaModFix/>
            </a:blip>
            <a:srcRect/>
            <a:stretch/>
          </p:blipFill>
          <p:spPr>
            <a:xfrm>
              <a:off x="7709575" y="119246"/>
              <a:ext cx="747760" cy="715203"/>
            </a:xfrm>
            <a:prstGeom prst="rect">
              <a:avLst/>
            </a:prstGeom>
            <a:noFill/>
            <a:ln>
              <a:noFill/>
            </a:ln>
          </p:spPr>
        </p:pic>
        <p:pic>
          <p:nvPicPr>
            <p:cNvPr id="19813" name="Google Shape;19813;p710" descr="A picture containing object, clock&#10;&#10;Description automatically generated"/>
            <p:cNvPicPr preferRelativeResize="0"/>
            <p:nvPr/>
          </p:nvPicPr>
          <p:blipFill rotWithShape="1">
            <a:blip r:embed="rId4">
              <a:alphaModFix/>
            </a:blip>
            <a:srcRect/>
            <a:stretch/>
          </p:blipFill>
          <p:spPr>
            <a:xfrm>
              <a:off x="8252114" y="114475"/>
              <a:ext cx="747760" cy="715203"/>
            </a:xfrm>
            <a:prstGeom prst="rect">
              <a:avLst/>
            </a:prstGeom>
            <a:noFill/>
            <a:ln>
              <a:noFill/>
            </a:ln>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18"/>
          <p:cNvPicPr preferRelativeResize="0"/>
          <p:nvPr/>
        </p:nvPicPr>
        <p:blipFill rotWithShape="1">
          <a:blip r:embed="rId3">
            <a:alphaModFix/>
          </a:blip>
          <a:srcRect t="3670"/>
          <a:stretch/>
        </p:blipFill>
        <p:spPr>
          <a:xfrm>
            <a:off x="3038350" y="379200"/>
            <a:ext cx="3417875" cy="4559024"/>
          </a:xfrm>
          <a:prstGeom prst="rect">
            <a:avLst/>
          </a:prstGeom>
          <a:noFill/>
          <a:ln>
            <a:noFill/>
          </a:ln>
        </p:spPr>
      </p:pic>
      <p:sp>
        <p:nvSpPr>
          <p:cNvPr id="113" name="Google Shape;113;p18"/>
          <p:cNvSpPr txBox="1"/>
          <p:nvPr/>
        </p:nvSpPr>
        <p:spPr>
          <a:xfrm>
            <a:off x="5168025" y="417275"/>
            <a:ext cx="30000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t>first messenger</a:t>
            </a:r>
            <a:endParaRPr sz="1300"/>
          </a:p>
        </p:txBody>
      </p:sp>
      <p:sp>
        <p:nvSpPr>
          <p:cNvPr id="114" name="Google Shape;114;p18"/>
          <p:cNvSpPr txBox="1"/>
          <p:nvPr/>
        </p:nvSpPr>
        <p:spPr>
          <a:xfrm>
            <a:off x="6536750" y="3474425"/>
            <a:ext cx="1820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Enzyme</a:t>
            </a:r>
            <a:endParaRPr sz="1200"/>
          </a:p>
        </p:txBody>
      </p:sp>
      <p:sp>
        <p:nvSpPr>
          <p:cNvPr id="115" name="Google Shape;115;p18"/>
          <p:cNvSpPr txBox="1"/>
          <p:nvPr/>
        </p:nvSpPr>
        <p:spPr>
          <a:xfrm rot="-804569">
            <a:off x="2828793" y="2497110"/>
            <a:ext cx="2999884" cy="32322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neuron cell  membrane</a:t>
            </a:r>
            <a:endParaRPr sz="700"/>
          </a:p>
        </p:txBody>
      </p:sp>
      <p:sp>
        <p:nvSpPr>
          <p:cNvPr id="116" name="Google Shape;116;p18"/>
          <p:cNvSpPr txBox="1"/>
          <p:nvPr/>
        </p:nvSpPr>
        <p:spPr>
          <a:xfrm>
            <a:off x="3696375" y="379200"/>
            <a:ext cx="279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neurotransmitter</a:t>
            </a:r>
            <a:endParaRPr>
              <a:solidFill>
                <a:schemeClr val="lt1"/>
              </a:solidFill>
            </a:endParaRPr>
          </a:p>
        </p:txBody>
      </p:sp>
      <p:pic>
        <p:nvPicPr>
          <p:cNvPr id="117" name="Google Shape;117;p18"/>
          <p:cNvPicPr preferRelativeResize="0"/>
          <p:nvPr/>
        </p:nvPicPr>
        <p:blipFill>
          <a:blip r:embed="rId4">
            <a:alphaModFix/>
          </a:blip>
          <a:stretch>
            <a:fillRect/>
          </a:stretch>
        </p:blipFill>
        <p:spPr>
          <a:xfrm>
            <a:off x="2785650" y="3577425"/>
            <a:ext cx="2205925" cy="1485900"/>
          </a:xfrm>
          <a:prstGeom prst="rect">
            <a:avLst/>
          </a:prstGeom>
          <a:noFill/>
          <a:ln>
            <a:noFill/>
          </a:ln>
        </p:spPr>
      </p:pic>
      <p:pic>
        <p:nvPicPr>
          <p:cNvPr id="118" name="Google Shape;118;p18"/>
          <p:cNvPicPr preferRelativeResize="0"/>
          <p:nvPr/>
        </p:nvPicPr>
        <p:blipFill>
          <a:blip r:embed="rId4">
            <a:alphaModFix/>
          </a:blip>
          <a:stretch>
            <a:fillRect/>
          </a:stretch>
        </p:blipFill>
        <p:spPr>
          <a:xfrm>
            <a:off x="5441075" y="3035325"/>
            <a:ext cx="2205925" cy="1485900"/>
          </a:xfrm>
          <a:prstGeom prst="rect">
            <a:avLst/>
          </a:prstGeom>
          <a:noFill/>
          <a:ln>
            <a:noFill/>
          </a:ln>
        </p:spPr>
      </p:pic>
      <p:cxnSp>
        <p:nvCxnSpPr>
          <p:cNvPr id="119" name="Google Shape;119;p18"/>
          <p:cNvCxnSpPr/>
          <p:nvPr/>
        </p:nvCxnSpPr>
        <p:spPr>
          <a:xfrm flipH="1">
            <a:off x="4505700" y="1902600"/>
            <a:ext cx="1780800" cy="558000"/>
          </a:xfrm>
          <a:prstGeom prst="straightConnector1">
            <a:avLst/>
          </a:prstGeom>
          <a:noFill/>
          <a:ln w="38100" cap="flat" cmpd="sng">
            <a:solidFill>
              <a:srgbClr val="FF0000"/>
            </a:solidFill>
            <a:prstDash val="solid"/>
            <a:round/>
            <a:headEnd type="none" w="med" len="med"/>
            <a:tailEnd type="triangle" w="med" len="med"/>
          </a:ln>
        </p:spPr>
      </p:cxnSp>
      <p:sp>
        <p:nvSpPr>
          <p:cNvPr id="120" name="Google Shape;120;p18"/>
          <p:cNvSpPr txBox="1"/>
          <p:nvPr/>
        </p:nvSpPr>
        <p:spPr>
          <a:xfrm>
            <a:off x="6366250" y="1718650"/>
            <a:ext cx="131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00"/>
                </a:solidFill>
              </a:rPr>
              <a:t>remember #7</a:t>
            </a:r>
            <a:endParaRPr>
              <a:solidFill>
                <a:srgbClr val="FF0000"/>
              </a:solidFill>
            </a:endParaRPr>
          </a:p>
        </p:txBody>
      </p:sp>
      <p:sp>
        <p:nvSpPr>
          <p:cNvPr id="121" name="Google Shape;121;p18"/>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
        <p:nvSpPr>
          <p:cNvPr id="122" name="Google Shape;122;p18"/>
          <p:cNvSpPr txBox="1"/>
          <p:nvPr/>
        </p:nvSpPr>
        <p:spPr>
          <a:xfrm>
            <a:off x="193175" y="626425"/>
            <a:ext cx="2875800" cy="106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solidFill>
                  <a:schemeClr val="dk1"/>
                </a:solidFill>
              </a:rPr>
              <a:t>Neurotransmission </a:t>
            </a:r>
            <a:endParaRPr sz="1900" b="1">
              <a:solidFill>
                <a:schemeClr val="dk1"/>
              </a:solidFill>
            </a:endParaRPr>
          </a:p>
          <a:p>
            <a:pPr marL="0" lvl="0" indent="0" algn="l" rtl="0">
              <a:spcBef>
                <a:spcPts val="0"/>
              </a:spcBef>
              <a:spcAft>
                <a:spcPts val="0"/>
              </a:spcAft>
              <a:buNone/>
            </a:pPr>
            <a:r>
              <a:rPr lang="en" sz="1900" b="1">
                <a:solidFill>
                  <a:schemeClr val="dk1"/>
                </a:solidFill>
              </a:rPr>
              <a:t>is the foundation of psychopharmacology.</a:t>
            </a:r>
            <a:endParaRPr sz="2100" b="1"/>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pic>
        <p:nvPicPr>
          <p:cNvPr id="1099" name="Google Shape;1099;p81"/>
          <p:cNvPicPr preferRelativeResize="0"/>
          <p:nvPr/>
        </p:nvPicPr>
        <p:blipFill rotWithShape="1">
          <a:blip r:embed="rId3">
            <a:alphaModFix/>
          </a:blip>
          <a:srcRect t="891"/>
          <a:stretch/>
        </p:blipFill>
        <p:spPr>
          <a:xfrm>
            <a:off x="239312" y="524125"/>
            <a:ext cx="3703339" cy="4367649"/>
          </a:xfrm>
          <a:prstGeom prst="rect">
            <a:avLst/>
          </a:prstGeom>
          <a:noFill/>
          <a:ln>
            <a:noFill/>
          </a:ln>
        </p:spPr>
      </p:pic>
      <p:sp>
        <p:nvSpPr>
          <p:cNvPr id="1100" name="Google Shape;1100;p81"/>
          <p:cNvSpPr txBox="1"/>
          <p:nvPr/>
        </p:nvSpPr>
        <p:spPr>
          <a:xfrm>
            <a:off x="193175" y="93025"/>
            <a:ext cx="8346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Transporters = reuptake pumps</a:t>
            </a:r>
            <a:endParaRPr sz="1600" b="1"/>
          </a:p>
        </p:txBody>
      </p:sp>
      <p:pic>
        <p:nvPicPr>
          <p:cNvPr id="1101" name="Google Shape;1101;p81"/>
          <p:cNvPicPr preferRelativeResize="0"/>
          <p:nvPr/>
        </p:nvPicPr>
        <p:blipFill>
          <a:blip r:embed="rId4">
            <a:alphaModFix/>
          </a:blip>
          <a:stretch>
            <a:fillRect/>
          </a:stretch>
        </p:blipFill>
        <p:spPr>
          <a:xfrm>
            <a:off x="4908300" y="1138975"/>
            <a:ext cx="3322726" cy="2653076"/>
          </a:xfrm>
          <a:prstGeom prst="rect">
            <a:avLst/>
          </a:prstGeom>
          <a:noFill/>
          <a:ln>
            <a:noFill/>
          </a:ln>
        </p:spPr>
      </p:pic>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Shape 19817"/>
        <p:cNvGrpSpPr/>
        <p:nvPr/>
      </p:nvGrpSpPr>
      <p:grpSpPr>
        <a:xfrm>
          <a:off x="0" y="0"/>
          <a:ext cx="0" cy="0"/>
          <a:chOff x="0" y="0"/>
          <a:chExt cx="0" cy="0"/>
        </a:xfrm>
      </p:grpSpPr>
      <p:sp>
        <p:nvSpPr>
          <p:cNvPr id="19818" name="Google Shape;19818;p711"/>
          <p:cNvSpPr txBox="1"/>
          <p:nvPr/>
        </p:nvSpPr>
        <p:spPr>
          <a:xfrm>
            <a:off x="700600" y="462000"/>
            <a:ext cx="3300000" cy="398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SSRIs</a:t>
            </a:r>
            <a:endParaRPr sz="1900" b="1"/>
          </a:p>
          <a:p>
            <a:pPr marL="914400" lvl="0" indent="-349250" algn="l" rtl="0">
              <a:spcBef>
                <a:spcPts val="0"/>
              </a:spcBef>
              <a:spcAft>
                <a:spcPts val="0"/>
              </a:spcAft>
              <a:buSzPts val="1900"/>
              <a:buAutoNum type="arabicPeriod"/>
            </a:pPr>
            <a:r>
              <a:rPr lang="en" sz="1900" b="1"/>
              <a:t>escitalopram</a:t>
            </a:r>
            <a:endParaRPr sz="1900" b="1"/>
          </a:p>
          <a:p>
            <a:pPr marL="914400" lvl="0" indent="-349250" algn="l" rtl="0">
              <a:spcBef>
                <a:spcPts val="0"/>
              </a:spcBef>
              <a:spcAft>
                <a:spcPts val="0"/>
              </a:spcAft>
              <a:buSzPts val="1900"/>
              <a:buAutoNum type="arabicPeriod"/>
            </a:pPr>
            <a:r>
              <a:rPr lang="en" sz="1900" b="1"/>
              <a:t>citalopram</a:t>
            </a:r>
            <a:endParaRPr sz="1900" b="1"/>
          </a:p>
          <a:p>
            <a:pPr marL="914400" lvl="0" indent="-349250" algn="l" rtl="0">
              <a:spcBef>
                <a:spcPts val="0"/>
              </a:spcBef>
              <a:spcAft>
                <a:spcPts val="0"/>
              </a:spcAft>
              <a:buSzPts val="1900"/>
              <a:buAutoNum type="arabicPeriod"/>
            </a:pPr>
            <a:r>
              <a:rPr lang="en" sz="1900" b="1"/>
              <a:t>fluoxetine</a:t>
            </a:r>
            <a:endParaRPr sz="1900" b="1"/>
          </a:p>
          <a:p>
            <a:pPr marL="914400" lvl="0" indent="-349250" algn="l" rtl="0">
              <a:spcBef>
                <a:spcPts val="0"/>
              </a:spcBef>
              <a:spcAft>
                <a:spcPts val="0"/>
              </a:spcAft>
              <a:buSzPts val="1900"/>
              <a:buAutoNum type="arabicPeriod"/>
            </a:pPr>
            <a:r>
              <a:rPr lang="en" sz="1900" b="1"/>
              <a:t>sertraline</a:t>
            </a:r>
            <a:endParaRPr sz="1900" b="1"/>
          </a:p>
          <a:p>
            <a:pPr marL="914400" lvl="0" indent="-349250" algn="l" rtl="0">
              <a:spcBef>
                <a:spcPts val="0"/>
              </a:spcBef>
              <a:spcAft>
                <a:spcPts val="0"/>
              </a:spcAft>
              <a:buSzPts val="1900"/>
              <a:buAutoNum type="arabicPeriod"/>
            </a:pPr>
            <a:r>
              <a:rPr lang="en" sz="1900" b="1"/>
              <a:t>paroxetine</a:t>
            </a:r>
            <a:endParaRPr sz="1900" b="1"/>
          </a:p>
          <a:p>
            <a:pPr marL="914400" lvl="0" indent="-349250" algn="l" rtl="0">
              <a:spcBef>
                <a:spcPts val="0"/>
              </a:spcBef>
              <a:spcAft>
                <a:spcPts val="0"/>
              </a:spcAft>
              <a:buSzPts val="1900"/>
              <a:buAutoNum type="arabicPeriod"/>
            </a:pPr>
            <a:r>
              <a:rPr lang="en" sz="1900" b="1"/>
              <a:t>fluvoxamine</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SNRIs</a:t>
            </a:r>
            <a:endParaRPr sz="1900" b="1"/>
          </a:p>
          <a:p>
            <a:pPr marL="914400" lvl="0" indent="-349250" algn="l" rtl="0">
              <a:spcBef>
                <a:spcPts val="0"/>
              </a:spcBef>
              <a:spcAft>
                <a:spcPts val="0"/>
              </a:spcAft>
              <a:buSzPts val="1900"/>
              <a:buAutoNum type="arabicPeriod"/>
            </a:pPr>
            <a:r>
              <a:rPr lang="en" sz="1900" b="1"/>
              <a:t>venlafaxine</a:t>
            </a:r>
            <a:endParaRPr sz="1900" b="1"/>
          </a:p>
          <a:p>
            <a:pPr marL="914400" lvl="0" indent="-349250" algn="l" rtl="0">
              <a:spcBef>
                <a:spcPts val="0"/>
              </a:spcBef>
              <a:spcAft>
                <a:spcPts val="0"/>
              </a:spcAft>
              <a:buSzPts val="1900"/>
              <a:buAutoNum type="arabicPeriod"/>
            </a:pPr>
            <a:r>
              <a:rPr lang="en" sz="1900" b="1"/>
              <a:t>desvenlafaxine</a:t>
            </a:r>
            <a:endParaRPr sz="1900" b="1"/>
          </a:p>
          <a:p>
            <a:pPr marL="914400" lvl="0" indent="-349250" algn="l" rtl="0">
              <a:spcBef>
                <a:spcPts val="0"/>
              </a:spcBef>
              <a:spcAft>
                <a:spcPts val="0"/>
              </a:spcAft>
              <a:buSzPts val="1900"/>
              <a:buAutoNum type="arabicPeriod"/>
            </a:pPr>
            <a:r>
              <a:rPr lang="en" sz="1900" b="1"/>
              <a:t>duloxetine</a:t>
            </a:r>
            <a:endParaRPr sz="1900" b="1"/>
          </a:p>
          <a:p>
            <a:pPr marL="914400" lvl="0" indent="-349250" algn="l" rtl="0">
              <a:spcBef>
                <a:spcPts val="0"/>
              </a:spcBef>
              <a:spcAft>
                <a:spcPts val="0"/>
              </a:spcAft>
              <a:buSzPts val="1900"/>
              <a:buAutoNum type="arabicPeriod"/>
            </a:pPr>
            <a:r>
              <a:rPr lang="en" sz="1900" b="1"/>
              <a:t>levomilnacipran</a:t>
            </a:r>
            <a:endParaRPr sz="1900" b="1"/>
          </a:p>
        </p:txBody>
      </p:sp>
      <p:sp>
        <p:nvSpPr>
          <p:cNvPr id="19819" name="Google Shape;19819;p711"/>
          <p:cNvSpPr txBox="1"/>
          <p:nvPr/>
        </p:nvSpPr>
        <p:spPr>
          <a:xfrm>
            <a:off x="4748725" y="462000"/>
            <a:ext cx="3300000" cy="340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NDRI</a:t>
            </a:r>
            <a:endParaRPr sz="1900" b="1"/>
          </a:p>
          <a:p>
            <a:pPr marL="914400" lvl="0" indent="-349250" algn="l" rtl="0">
              <a:spcBef>
                <a:spcPts val="0"/>
              </a:spcBef>
              <a:spcAft>
                <a:spcPts val="0"/>
              </a:spcAft>
              <a:buSzPts val="1900"/>
              <a:buAutoNum type="arabicPeriod"/>
            </a:pPr>
            <a:r>
              <a:rPr lang="en" sz="1900" b="1"/>
              <a:t>bupropion</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TCAs</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MAOIs</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Atypical antidepressants</a:t>
            </a:r>
            <a:endParaRPr sz="1900" b="1"/>
          </a:p>
          <a:p>
            <a:pPr marL="914400" lvl="0" indent="-349250" algn="l" rtl="0">
              <a:spcBef>
                <a:spcPts val="0"/>
              </a:spcBef>
              <a:spcAft>
                <a:spcPts val="0"/>
              </a:spcAft>
              <a:buSzPts val="1900"/>
              <a:buAutoNum type="arabicPeriod"/>
            </a:pPr>
            <a:r>
              <a:rPr lang="en" sz="1900" b="1"/>
              <a:t>mirtazapine</a:t>
            </a:r>
            <a:endParaRPr sz="1900" b="1"/>
          </a:p>
          <a:p>
            <a:pPr marL="914400" lvl="0" indent="-349250" algn="l" rtl="0">
              <a:spcBef>
                <a:spcPts val="0"/>
              </a:spcBef>
              <a:spcAft>
                <a:spcPts val="0"/>
              </a:spcAft>
              <a:buSzPts val="1900"/>
              <a:buAutoNum type="arabicPeriod"/>
            </a:pPr>
            <a:r>
              <a:rPr lang="en" sz="1900" b="1"/>
              <a:t>trazodone</a:t>
            </a:r>
            <a:endParaRPr sz="1900" b="1"/>
          </a:p>
          <a:p>
            <a:pPr marL="914400" lvl="0" indent="-349250" algn="l" rtl="0">
              <a:spcBef>
                <a:spcPts val="0"/>
              </a:spcBef>
              <a:spcAft>
                <a:spcPts val="0"/>
              </a:spcAft>
              <a:buSzPts val="1900"/>
              <a:buAutoNum type="arabicPeriod"/>
            </a:pPr>
            <a:endParaRPr sz="1900" b="1"/>
          </a:p>
        </p:txBody>
      </p:sp>
      <p:pic>
        <p:nvPicPr>
          <p:cNvPr id="19820" name="Google Shape;19820;p711" descr="Resultado de imagen para tricycle png"/>
          <p:cNvPicPr preferRelativeResize="0"/>
          <p:nvPr/>
        </p:nvPicPr>
        <p:blipFill rotWithShape="1">
          <a:blip r:embed="rId3">
            <a:alphaModFix/>
          </a:blip>
          <a:srcRect/>
          <a:stretch/>
        </p:blipFill>
        <p:spPr>
          <a:xfrm>
            <a:off x="5573675" y="1257475"/>
            <a:ext cx="569175" cy="569200"/>
          </a:xfrm>
          <a:prstGeom prst="rect">
            <a:avLst/>
          </a:prstGeom>
          <a:noFill/>
          <a:ln>
            <a:noFill/>
          </a:ln>
        </p:spPr>
      </p:pic>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Shape 19824"/>
        <p:cNvGrpSpPr/>
        <p:nvPr/>
      </p:nvGrpSpPr>
      <p:grpSpPr>
        <a:xfrm>
          <a:off x="0" y="0"/>
          <a:ext cx="0" cy="0"/>
          <a:chOff x="0" y="0"/>
          <a:chExt cx="0" cy="0"/>
        </a:xfrm>
      </p:grpSpPr>
      <p:sp>
        <p:nvSpPr>
          <p:cNvPr id="19825" name="Google Shape;19825;p712"/>
          <p:cNvSpPr txBox="1"/>
          <p:nvPr/>
        </p:nvSpPr>
        <p:spPr>
          <a:xfrm>
            <a:off x="700600" y="462000"/>
            <a:ext cx="3300000" cy="398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SSRIs</a:t>
            </a:r>
            <a:endParaRPr sz="1900" b="1"/>
          </a:p>
          <a:p>
            <a:pPr marL="914400" lvl="0" indent="-349250" algn="l" rtl="0">
              <a:spcBef>
                <a:spcPts val="0"/>
              </a:spcBef>
              <a:spcAft>
                <a:spcPts val="0"/>
              </a:spcAft>
              <a:buSzPts val="1900"/>
              <a:buAutoNum type="arabicPeriod"/>
            </a:pPr>
            <a:r>
              <a:rPr lang="en" sz="1900" b="1"/>
              <a:t>escitalopram</a:t>
            </a:r>
            <a:endParaRPr sz="1900" b="1"/>
          </a:p>
          <a:p>
            <a:pPr marL="914400" lvl="0" indent="-349250" algn="l" rtl="0">
              <a:spcBef>
                <a:spcPts val="0"/>
              </a:spcBef>
              <a:spcAft>
                <a:spcPts val="0"/>
              </a:spcAft>
              <a:buSzPts val="1900"/>
              <a:buAutoNum type="arabicPeriod"/>
            </a:pPr>
            <a:r>
              <a:rPr lang="en" sz="1900" b="1"/>
              <a:t>citalopram</a:t>
            </a:r>
            <a:endParaRPr sz="1900" b="1"/>
          </a:p>
          <a:p>
            <a:pPr marL="914400" lvl="0" indent="-349250" algn="l" rtl="0">
              <a:spcBef>
                <a:spcPts val="0"/>
              </a:spcBef>
              <a:spcAft>
                <a:spcPts val="0"/>
              </a:spcAft>
              <a:buSzPts val="1900"/>
              <a:buAutoNum type="arabicPeriod"/>
            </a:pPr>
            <a:r>
              <a:rPr lang="en" sz="1900" b="1"/>
              <a:t>fluoxetine</a:t>
            </a:r>
            <a:endParaRPr sz="1900" b="1"/>
          </a:p>
          <a:p>
            <a:pPr marL="914400" lvl="0" indent="-349250" algn="l" rtl="0">
              <a:spcBef>
                <a:spcPts val="0"/>
              </a:spcBef>
              <a:spcAft>
                <a:spcPts val="0"/>
              </a:spcAft>
              <a:buSzPts val="1900"/>
              <a:buAutoNum type="arabicPeriod"/>
            </a:pPr>
            <a:r>
              <a:rPr lang="en" sz="1900" b="1"/>
              <a:t>sertraline</a:t>
            </a:r>
            <a:endParaRPr sz="1900" b="1"/>
          </a:p>
          <a:p>
            <a:pPr marL="914400" lvl="0" indent="-349250" algn="l" rtl="0">
              <a:spcBef>
                <a:spcPts val="0"/>
              </a:spcBef>
              <a:spcAft>
                <a:spcPts val="0"/>
              </a:spcAft>
              <a:buSzPts val="1900"/>
              <a:buAutoNum type="arabicPeriod"/>
            </a:pPr>
            <a:r>
              <a:rPr lang="en" sz="1900" b="1"/>
              <a:t>paroxetine</a:t>
            </a:r>
            <a:endParaRPr sz="1900" b="1"/>
          </a:p>
          <a:p>
            <a:pPr marL="914400" lvl="0" indent="-349250" algn="l" rtl="0">
              <a:spcBef>
                <a:spcPts val="0"/>
              </a:spcBef>
              <a:spcAft>
                <a:spcPts val="0"/>
              </a:spcAft>
              <a:buSzPts val="1900"/>
              <a:buAutoNum type="arabicPeriod"/>
            </a:pPr>
            <a:r>
              <a:rPr lang="en" sz="1900" b="1"/>
              <a:t>fluvoxamine</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SNRIs</a:t>
            </a:r>
            <a:endParaRPr sz="1900" b="1"/>
          </a:p>
          <a:p>
            <a:pPr marL="914400" lvl="0" indent="-349250" algn="l" rtl="0">
              <a:spcBef>
                <a:spcPts val="0"/>
              </a:spcBef>
              <a:spcAft>
                <a:spcPts val="0"/>
              </a:spcAft>
              <a:buSzPts val="1900"/>
              <a:buAutoNum type="arabicPeriod"/>
            </a:pPr>
            <a:r>
              <a:rPr lang="en" sz="1900" b="1"/>
              <a:t>venlafaxine</a:t>
            </a:r>
            <a:endParaRPr sz="1900" b="1"/>
          </a:p>
          <a:p>
            <a:pPr marL="914400" lvl="0" indent="-349250" algn="l" rtl="0">
              <a:spcBef>
                <a:spcPts val="0"/>
              </a:spcBef>
              <a:spcAft>
                <a:spcPts val="0"/>
              </a:spcAft>
              <a:buSzPts val="1900"/>
              <a:buAutoNum type="arabicPeriod"/>
            </a:pPr>
            <a:r>
              <a:rPr lang="en" sz="1900" b="1"/>
              <a:t>desvenlafaxine</a:t>
            </a:r>
            <a:endParaRPr sz="1900" b="1"/>
          </a:p>
          <a:p>
            <a:pPr marL="914400" lvl="0" indent="-349250" algn="l" rtl="0">
              <a:spcBef>
                <a:spcPts val="0"/>
              </a:spcBef>
              <a:spcAft>
                <a:spcPts val="0"/>
              </a:spcAft>
              <a:buSzPts val="1900"/>
              <a:buAutoNum type="arabicPeriod"/>
            </a:pPr>
            <a:r>
              <a:rPr lang="en" sz="1900" b="1"/>
              <a:t>duloxetine</a:t>
            </a:r>
            <a:endParaRPr sz="1900" b="1"/>
          </a:p>
          <a:p>
            <a:pPr marL="914400" lvl="0" indent="-349250" algn="l" rtl="0">
              <a:spcBef>
                <a:spcPts val="0"/>
              </a:spcBef>
              <a:spcAft>
                <a:spcPts val="0"/>
              </a:spcAft>
              <a:buSzPts val="1900"/>
              <a:buAutoNum type="arabicPeriod"/>
            </a:pPr>
            <a:r>
              <a:rPr lang="en" sz="1900" b="1"/>
              <a:t>levomilnacipran</a:t>
            </a:r>
            <a:endParaRPr sz="1900" b="1"/>
          </a:p>
        </p:txBody>
      </p:sp>
      <p:sp>
        <p:nvSpPr>
          <p:cNvPr id="19826" name="Google Shape;19826;p712"/>
          <p:cNvSpPr txBox="1"/>
          <p:nvPr/>
        </p:nvSpPr>
        <p:spPr>
          <a:xfrm>
            <a:off x="4748725" y="462000"/>
            <a:ext cx="3300000" cy="340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NDRI</a:t>
            </a:r>
            <a:endParaRPr sz="1900" b="1"/>
          </a:p>
          <a:p>
            <a:pPr marL="914400" lvl="0" indent="-349250" algn="l" rtl="0">
              <a:spcBef>
                <a:spcPts val="0"/>
              </a:spcBef>
              <a:spcAft>
                <a:spcPts val="0"/>
              </a:spcAft>
              <a:buSzPts val="1900"/>
              <a:buAutoNum type="arabicPeriod"/>
            </a:pPr>
            <a:r>
              <a:rPr lang="en" sz="1900" b="1"/>
              <a:t>bupropion</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TCAs</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MAOIs</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Atypical antidepressants</a:t>
            </a:r>
            <a:endParaRPr sz="1900" b="1"/>
          </a:p>
          <a:p>
            <a:pPr marL="914400" lvl="0" indent="-349250" algn="l" rtl="0">
              <a:spcBef>
                <a:spcPts val="0"/>
              </a:spcBef>
              <a:spcAft>
                <a:spcPts val="0"/>
              </a:spcAft>
              <a:buSzPts val="1900"/>
              <a:buAutoNum type="arabicPeriod"/>
            </a:pPr>
            <a:r>
              <a:rPr lang="en" sz="1900" b="1"/>
              <a:t>mirtazapine</a:t>
            </a:r>
            <a:endParaRPr sz="1900" b="1"/>
          </a:p>
          <a:p>
            <a:pPr marL="914400" lvl="0" indent="-349250" algn="l" rtl="0">
              <a:spcBef>
                <a:spcPts val="0"/>
              </a:spcBef>
              <a:spcAft>
                <a:spcPts val="0"/>
              </a:spcAft>
              <a:buSzPts val="1900"/>
              <a:buAutoNum type="arabicPeriod"/>
            </a:pPr>
            <a:r>
              <a:rPr lang="en" sz="1900" b="1"/>
              <a:t>trazodone</a:t>
            </a:r>
            <a:endParaRPr sz="1900" b="1"/>
          </a:p>
          <a:p>
            <a:pPr marL="914400" lvl="0" indent="-349250" algn="l" rtl="0">
              <a:spcBef>
                <a:spcPts val="0"/>
              </a:spcBef>
              <a:spcAft>
                <a:spcPts val="0"/>
              </a:spcAft>
              <a:buSzPts val="1900"/>
              <a:buAutoNum type="arabicPeriod"/>
            </a:pPr>
            <a:r>
              <a:rPr lang="en" sz="1900" b="1"/>
              <a:t>nefazodone</a:t>
            </a:r>
            <a:endParaRPr sz="1900" b="1"/>
          </a:p>
        </p:txBody>
      </p:sp>
      <p:pic>
        <p:nvPicPr>
          <p:cNvPr id="19827" name="Google Shape;19827;p712" descr="Resultado de imagen para tricycle png"/>
          <p:cNvPicPr preferRelativeResize="0"/>
          <p:nvPr/>
        </p:nvPicPr>
        <p:blipFill rotWithShape="1">
          <a:blip r:embed="rId3">
            <a:alphaModFix/>
          </a:blip>
          <a:srcRect/>
          <a:stretch/>
        </p:blipFill>
        <p:spPr>
          <a:xfrm>
            <a:off x="5573675" y="1257475"/>
            <a:ext cx="569175" cy="569200"/>
          </a:xfrm>
          <a:prstGeom prst="rect">
            <a:avLst/>
          </a:prstGeom>
          <a:noFill/>
          <a:ln>
            <a:noFill/>
          </a:ln>
        </p:spPr>
      </p:pic>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Shape 19831"/>
        <p:cNvGrpSpPr/>
        <p:nvPr/>
      </p:nvGrpSpPr>
      <p:grpSpPr>
        <a:xfrm>
          <a:off x="0" y="0"/>
          <a:ext cx="0" cy="0"/>
          <a:chOff x="0" y="0"/>
          <a:chExt cx="0" cy="0"/>
        </a:xfrm>
      </p:grpSpPr>
      <p:sp>
        <p:nvSpPr>
          <p:cNvPr id="19832" name="Google Shape;19832;p713"/>
          <p:cNvSpPr txBox="1"/>
          <p:nvPr/>
        </p:nvSpPr>
        <p:spPr>
          <a:xfrm>
            <a:off x="7238995" y="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1994</a:t>
            </a:r>
            <a:endParaRPr sz="1600"/>
          </a:p>
          <a:p>
            <a:pPr marL="0" marR="0" lvl="0" indent="0" algn="l" rtl="0">
              <a:lnSpc>
                <a:spcPct val="100000"/>
              </a:lnSpc>
              <a:spcBef>
                <a:spcPts val="0"/>
              </a:spcBef>
              <a:spcAft>
                <a:spcPts val="0"/>
              </a:spcAft>
              <a:buClr>
                <a:schemeClr val="dk1"/>
              </a:buClr>
              <a:buSzPts val="1100"/>
              <a:buFont typeface="Arial"/>
              <a:buNone/>
            </a:pPr>
            <a:r>
              <a:rPr lang="en" sz="1600"/>
              <a:t>$79–$173</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rgbClr val="000000"/>
              </a:buClr>
              <a:buSzPts val="800"/>
              <a:buFont typeface="Arial"/>
              <a:buNone/>
            </a:pPr>
            <a:endParaRPr sz="1600"/>
          </a:p>
        </p:txBody>
      </p:sp>
      <p:sp>
        <p:nvSpPr>
          <p:cNvPr id="19833" name="Google Shape;19833;p713"/>
          <p:cNvSpPr txBox="1"/>
          <p:nvPr/>
        </p:nvSpPr>
        <p:spPr>
          <a:xfrm>
            <a:off x="8159192" y="3370897"/>
            <a:ext cx="21741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r>
              <a:rPr lang="en" sz="1600">
                <a:solidFill>
                  <a:schemeClr val="dk1"/>
                </a:solidFill>
              </a:rPr>
              <a:t>50</a:t>
            </a:r>
            <a:endParaRPr>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100</a:t>
            </a:r>
            <a:endParaRPr sz="22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150</a:t>
            </a:r>
            <a:endParaRPr sz="2200">
              <a:solidFill>
                <a:schemeClr val="dk1"/>
              </a:solidFill>
            </a:endParaRPr>
          </a:p>
          <a:p>
            <a:pPr marL="0" lvl="0" indent="0" algn="l" rtl="0">
              <a:spcBef>
                <a:spcPts val="0"/>
              </a:spcBef>
              <a:spcAft>
                <a:spcPts val="0"/>
              </a:spcAft>
              <a:buClr>
                <a:schemeClr val="dk1"/>
              </a:buClr>
              <a:buSzPts val="800"/>
              <a:buFont typeface="Arial"/>
              <a:buNone/>
            </a:pPr>
            <a:r>
              <a:rPr lang="en" sz="1600" u="sng">
                <a:solidFill>
                  <a:schemeClr val="dk1"/>
                </a:solidFill>
              </a:rPr>
              <a:t>200</a:t>
            </a:r>
            <a:endParaRPr sz="22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250</a:t>
            </a:r>
            <a:endParaRPr sz="2200">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mg</a:t>
            </a:r>
            <a:endParaRPr>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2400"/>
          </a:p>
        </p:txBody>
      </p:sp>
      <p:cxnSp>
        <p:nvCxnSpPr>
          <p:cNvPr id="19834" name="Google Shape;19834;p713"/>
          <p:cNvCxnSpPr/>
          <p:nvPr/>
        </p:nvCxnSpPr>
        <p:spPr>
          <a:xfrm>
            <a:off x="6821763" y="-6175"/>
            <a:ext cx="0" cy="5141100"/>
          </a:xfrm>
          <a:prstGeom prst="straightConnector1">
            <a:avLst/>
          </a:prstGeom>
          <a:noFill/>
          <a:ln w="9525" cap="flat" cmpd="sng">
            <a:solidFill>
              <a:schemeClr val="dk2"/>
            </a:solidFill>
            <a:prstDash val="solid"/>
            <a:round/>
            <a:headEnd type="none" w="med" len="med"/>
            <a:tailEnd type="none" w="med" len="med"/>
          </a:ln>
        </p:spPr>
      </p:cxnSp>
      <p:sp>
        <p:nvSpPr>
          <p:cNvPr id="19835" name="Google Shape;19835;p713"/>
          <p:cNvSpPr txBox="1"/>
          <p:nvPr/>
        </p:nvSpPr>
        <p:spPr>
          <a:xfrm>
            <a:off x="19050" y="-38275"/>
            <a:ext cx="3381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Nefazodone (SERZONE)        </a:t>
            </a:r>
            <a:endParaRPr sz="1800">
              <a:solidFill>
                <a:schemeClr val="dk1"/>
              </a:solidFill>
            </a:endParaRPr>
          </a:p>
          <a:p>
            <a:pPr marL="0" lvl="0" indent="0" algn="l" rtl="0">
              <a:lnSpc>
                <a:spcPct val="115000"/>
              </a:lnSpc>
              <a:spcBef>
                <a:spcPts val="0"/>
              </a:spcBef>
              <a:spcAft>
                <a:spcPts val="0"/>
              </a:spcAft>
              <a:buClr>
                <a:schemeClr val="dk1"/>
              </a:buClr>
              <a:buSzPts val="900"/>
              <a:buFont typeface="Arial"/>
              <a:buNone/>
            </a:pPr>
            <a:r>
              <a:rPr lang="en" sz="1300">
                <a:solidFill>
                  <a:schemeClr val="dk1"/>
                </a:solidFill>
              </a:rPr>
              <a:t>nef FAH zoe dohn / SARE zone              </a:t>
            </a:r>
            <a:endParaRPr sz="13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1600">
                <a:solidFill>
                  <a:schemeClr val="dk1"/>
                </a:solidFill>
              </a:rPr>
              <a:t>“Nef</a:t>
            </a:r>
            <a:r>
              <a:rPr lang="en" sz="1200">
                <a:solidFill>
                  <a:schemeClr val="dk1"/>
                </a:solidFill>
              </a:rPr>
              <a:t>arious</a:t>
            </a:r>
            <a:r>
              <a:rPr lang="en" sz="1600">
                <a:solidFill>
                  <a:schemeClr val="dk1"/>
                </a:solidFill>
              </a:rPr>
              <a:t> Sear zone”  </a:t>
            </a:r>
            <a:endParaRPr sz="1600">
              <a:solidFill>
                <a:schemeClr val="dk1"/>
              </a:solidFill>
            </a:endParaRPr>
          </a:p>
          <a:p>
            <a:pPr marL="0" marR="0" lvl="0" indent="0" algn="l" rtl="0">
              <a:lnSpc>
                <a:spcPct val="115000"/>
              </a:lnSpc>
              <a:spcBef>
                <a:spcPts val="0"/>
              </a:spcBef>
              <a:spcAft>
                <a:spcPts val="0"/>
              </a:spcAft>
              <a:buClr>
                <a:srgbClr val="000000"/>
              </a:buClr>
              <a:buSzPts val="1200"/>
              <a:buFont typeface="Arial"/>
              <a:buNone/>
            </a:pPr>
            <a:endParaRPr sz="2200"/>
          </a:p>
        </p:txBody>
      </p:sp>
      <p:sp>
        <p:nvSpPr>
          <p:cNvPr id="19836" name="Google Shape;19836;p713"/>
          <p:cNvSpPr txBox="1"/>
          <p:nvPr/>
        </p:nvSpPr>
        <p:spPr>
          <a:xfrm>
            <a:off x="28575" y="952325"/>
            <a:ext cx="33081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 Antidepressant</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Serotonin antagonist and</a:t>
            </a:r>
            <a:endParaRPr sz="2000">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reuptake inhibitor (SARI)</a:t>
            </a:r>
            <a:endParaRPr sz="2000">
              <a:solidFill>
                <a:schemeClr val="dk1"/>
              </a:solidFill>
            </a:endParaRPr>
          </a:p>
          <a:p>
            <a:pPr marL="0" lvl="0" indent="0" algn="l" rtl="0">
              <a:spcBef>
                <a:spcPts val="0"/>
              </a:spcBef>
              <a:spcAft>
                <a:spcPts val="0"/>
              </a:spcAft>
              <a:buClr>
                <a:schemeClr val="dk1"/>
              </a:buClr>
              <a:buFont typeface="Arial"/>
              <a:buNone/>
            </a:pPr>
            <a:r>
              <a:rPr lang="en" sz="1300">
                <a:solidFill>
                  <a:schemeClr val="dk1"/>
                </a:solidFill>
              </a:rPr>
              <a:t>       – 5-HT</a:t>
            </a:r>
            <a:r>
              <a:rPr lang="en" sz="1300" baseline="-25000">
                <a:solidFill>
                  <a:schemeClr val="dk1"/>
                </a:solidFill>
              </a:rPr>
              <a:t>2</a:t>
            </a:r>
            <a:r>
              <a:rPr lang="en" sz="1300">
                <a:solidFill>
                  <a:schemeClr val="dk1"/>
                </a:solidFill>
              </a:rPr>
              <a:t> antagonist</a:t>
            </a:r>
            <a:endParaRPr sz="2000">
              <a:solidFill>
                <a:schemeClr val="dk1"/>
              </a:solidFill>
            </a:endParaRPr>
          </a:p>
          <a:p>
            <a:pPr marL="0" lvl="0" indent="0" algn="l" rtl="0">
              <a:spcBef>
                <a:spcPts val="0"/>
              </a:spcBef>
              <a:spcAft>
                <a:spcPts val="0"/>
              </a:spcAft>
              <a:buClr>
                <a:schemeClr val="dk1"/>
              </a:buClr>
              <a:buFont typeface="Arial"/>
              <a:buNone/>
            </a:pPr>
            <a:r>
              <a:rPr lang="en" sz="1300">
                <a:solidFill>
                  <a:schemeClr val="dk1"/>
                </a:solidFill>
              </a:rPr>
              <a:t>       – 5-HT</a:t>
            </a:r>
            <a:r>
              <a:rPr lang="en" sz="1300" baseline="-25000">
                <a:solidFill>
                  <a:schemeClr val="dk1"/>
                </a:solidFill>
              </a:rPr>
              <a:t>1A</a:t>
            </a:r>
            <a:r>
              <a:rPr lang="en" sz="1300">
                <a:solidFill>
                  <a:schemeClr val="dk1"/>
                </a:solidFill>
              </a:rPr>
              <a:t> agonist</a:t>
            </a:r>
            <a:endParaRPr sz="2000"/>
          </a:p>
        </p:txBody>
      </p:sp>
      <p:pic>
        <p:nvPicPr>
          <p:cNvPr id="19837" name="Google Shape;19837;p713" descr="Nefazodone.svg"/>
          <p:cNvPicPr preferRelativeResize="0"/>
          <p:nvPr/>
        </p:nvPicPr>
        <p:blipFill rotWithShape="1">
          <a:blip r:embed="rId3">
            <a:alphaModFix/>
          </a:blip>
          <a:srcRect/>
          <a:stretch/>
        </p:blipFill>
        <p:spPr>
          <a:xfrm>
            <a:off x="7005534" y="1104875"/>
            <a:ext cx="2057200" cy="864050"/>
          </a:xfrm>
          <a:prstGeom prst="rect">
            <a:avLst/>
          </a:prstGeom>
          <a:noFill/>
          <a:ln>
            <a:noFill/>
          </a:ln>
        </p:spPr>
      </p:pic>
      <p:pic>
        <p:nvPicPr>
          <p:cNvPr id="19838" name="Google Shape;19838;p713" descr="clipped result image"/>
          <p:cNvPicPr preferRelativeResize="0"/>
          <p:nvPr/>
        </p:nvPicPr>
        <p:blipFill rotWithShape="1">
          <a:blip r:embed="rId4">
            <a:alphaModFix/>
          </a:blip>
          <a:srcRect/>
          <a:stretch/>
        </p:blipFill>
        <p:spPr>
          <a:xfrm rot="-5400000">
            <a:off x="7324050" y="3806801"/>
            <a:ext cx="730475" cy="469025"/>
          </a:xfrm>
          <a:prstGeom prst="rect">
            <a:avLst/>
          </a:prstGeom>
          <a:noFill/>
          <a:ln>
            <a:noFill/>
          </a:ln>
          <a:effectLst>
            <a:outerShdw blurRad="14288" dist="19050" dir="5400000" algn="bl" rotWithShape="0">
              <a:srgbClr val="000000">
                <a:alpha val="33000"/>
              </a:srgbClr>
            </a:outerShdw>
          </a:effectLst>
        </p:spPr>
      </p:pic>
      <p:pic>
        <p:nvPicPr>
          <p:cNvPr id="19839" name="Google Shape;19839;p713" descr="clipped result image"/>
          <p:cNvPicPr preferRelativeResize="0"/>
          <p:nvPr/>
        </p:nvPicPr>
        <p:blipFill rotWithShape="1">
          <a:blip r:embed="rId5">
            <a:alphaModFix amt="66000"/>
          </a:blip>
          <a:srcRect/>
          <a:stretch/>
        </p:blipFill>
        <p:spPr>
          <a:xfrm>
            <a:off x="2112596" y="2241588"/>
            <a:ext cx="4324500" cy="1813698"/>
          </a:xfrm>
          <a:prstGeom prst="rect">
            <a:avLst/>
          </a:prstGeom>
          <a:noFill/>
          <a:ln>
            <a:noFill/>
          </a:ln>
        </p:spPr>
      </p:pic>
      <p:sp>
        <p:nvSpPr>
          <p:cNvPr id="19840" name="Google Shape;19840;p713"/>
          <p:cNvSpPr/>
          <p:nvPr/>
        </p:nvSpPr>
        <p:spPr>
          <a:xfrm>
            <a:off x="2641444" y="3228428"/>
            <a:ext cx="2057100" cy="534300"/>
          </a:xfrm>
          <a:prstGeom prst="ellipse">
            <a:avLst/>
          </a:prstGeom>
          <a:solidFill>
            <a:srgbClr val="000000"/>
          </a:solidFill>
          <a:ln w="9525" cap="flat" cmpd="sng">
            <a:solidFill>
              <a:srgbClr val="000000"/>
            </a:solidFill>
            <a:prstDash val="solid"/>
            <a:round/>
            <a:headEnd type="none" w="sm" len="sm"/>
            <a:tailEnd type="none" w="sm" len="sm"/>
          </a:ln>
          <a:effectLst>
            <a:outerShdw blurRad="57150" dist="19050" dir="5400000" algn="bl" rotWithShape="0">
              <a:srgbClr val="000000">
                <a:alpha val="349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41" name="Google Shape;19841;p713"/>
          <p:cNvSpPr txBox="1"/>
          <p:nvPr/>
        </p:nvSpPr>
        <p:spPr>
          <a:xfrm>
            <a:off x="4547025" y="2089225"/>
            <a:ext cx="1687200" cy="38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b="0" i="0" u="none" strike="noStrike" cap="none">
                <a:solidFill>
                  <a:srgbClr val="000000"/>
                </a:solidFill>
                <a:latin typeface="Arial"/>
                <a:ea typeface="Arial"/>
                <a:cs typeface="Arial"/>
                <a:sym typeface="Arial"/>
              </a:rPr>
              <a:t>Rare risk of “searing” the liver </a:t>
            </a:r>
            <a:endParaRPr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pic>
        <p:nvPicPr>
          <p:cNvPr id="19842" name="Google Shape;19842;p713"/>
          <p:cNvPicPr preferRelativeResize="0"/>
          <p:nvPr/>
        </p:nvPicPr>
        <p:blipFill rotWithShape="1">
          <a:blip r:embed="rId6">
            <a:alphaModFix/>
          </a:blip>
          <a:srcRect/>
          <a:stretch/>
        </p:blipFill>
        <p:spPr>
          <a:xfrm>
            <a:off x="3422245" y="1732735"/>
            <a:ext cx="945575" cy="469447"/>
          </a:xfrm>
          <a:prstGeom prst="rect">
            <a:avLst/>
          </a:prstGeom>
          <a:noFill/>
          <a:ln>
            <a:noFill/>
          </a:ln>
        </p:spPr>
      </p:pic>
      <p:pic>
        <p:nvPicPr>
          <p:cNvPr id="19843" name="Google Shape;19843;p713"/>
          <p:cNvPicPr preferRelativeResize="0"/>
          <p:nvPr/>
        </p:nvPicPr>
        <p:blipFill rotWithShape="1">
          <a:blip r:embed="rId7">
            <a:alphaModFix/>
          </a:blip>
          <a:srcRect/>
          <a:stretch/>
        </p:blipFill>
        <p:spPr>
          <a:xfrm>
            <a:off x="3381481" y="1869593"/>
            <a:ext cx="989298" cy="899965"/>
          </a:xfrm>
          <a:prstGeom prst="rect">
            <a:avLst/>
          </a:prstGeom>
          <a:noFill/>
          <a:ln>
            <a:noFill/>
          </a:ln>
        </p:spPr>
      </p:pic>
      <p:pic>
        <p:nvPicPr>
          <p:cNvPr id="19844" name="Google Shape;19844;p713" descr="clipped result image"/>
          <p:cNvPicPr preferRelativeResize="0"/>
          <p:nvPr/>
        </p:nvPicPr>
        <p:blipFill>
          <a:blip r:embed="rId8">
            <a:alphaModFix/>
          </a:blip>
          <a:stretch>
            <a:fillRect/>
          </a:stretch>
        </p:blipFill>
        <p:spPr>
          <a:xfrm rot="1305852">
            <a:off x="2926225" y="2880552"/>
            <a:ext cx="1377899" cy="878970"/>
          </a:xfrm>
          <a:prstGeom prst="rect">
            <a:avLst/>
          </a:prstGeom>
          <a:noFill/>
          <a:ln>
            <a:noFill/>
          </a:ln>
        </p:spPr>
      </p:pic>
      <p:pic>
        <p:nvPicPr>
          <p:cNvPr id="19845" name="Google Shape;19845;p713" descr="clipped result image"/>
          <p:cNvPicPr preferRelativeResize="0"/>
          <p:nvPr/>
        </p:nvPicPr>
        <p:blipFill>
          <a:blip r:embed="rId9">
            <a:alphaModFix/>
          </a:blip>
          <a:stretch>
            <a:fillRect/>
          </a:stretch>
        </p:blipFill>
        <p:spPr>
          <a:xfrm rot="876843">
            <a:off x="7659970" y="2454214"/>
            <a:ext cx="784886" cy="504567"/>
          </a:xfrm>
          <a:prstGeom prst="rect">
            <a:avLst/>
          </a:prstGeom>
          <a:noFill/>
          <a:ln>
            <a:noFill/>
          </a:ln>
        </p:spPr>
      </p:pic>
      <p:sp>
        <p:nvSpPr>
          <p:cNvPr id="19846" name="Google Shape;19846;p713"/>
          <p:cNvSpPr txBox="1"/>
          <p:nvPr/>
        </p:nvSpPr>
        <p:spPr>
          <a:xfrm>
            <a:off x="7730801" y="2504035"/>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1600"/>
              <a:t>SARI</a:t>
            </a:r>
            <a:endParaRPr sz="1600"/>
          </a:p>
        </p:txBody>
      </p:sp>
      <p:pic>
        <p:nvPicPr>
          <p:cNvPr id="19847" name="Google Shape;19847;p713"/>
          <p:cNvPicPr preferRelativeResize="0"/>
          <p:nvPr/>
        </p:nvPicPr>
        <p:blipFill rotWithShape="1">
          <a:blip r:embed="rId6">
            <a:alphaModFix/>
          </a:blip>
          <a:srcRect/>
          <a:stretch/>
        </p:blipFill>
        <p:spPr>
          <a:xfrm>
            <a:off x="3214838" y="1732737"/>
            <a:ext cx="1322550" cy="656584"/>
          </a:xfrm>
          <a:prstGeom prst="rect">
            <a:avLst/>
          </a:prstGeom>
          <a:noFill/>
          <a:ln>
            <a:noFill/>
          </a:ln>
        </p:spPr>
      </p:pic>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Shape 19851"/>
        <p:cNvGrpSpPr/>
        <p:nvPr/>
      </p:nvGrpSpPr>
      <p:grpSpPr>
        <a:xfrm>
          <a:off x="0" y="0"/>
          <a:ext cx="0" cy="0"/>
          <a:chOff x="0" y="0"/>
          <a:chExt cx="0" cy="0"/>
        </a:xfrm>
      </p:grpSpPr>
      <p:sp>
        <p:nvSpPr>
          <p:cNvPr id="19852" name="Google Shape;19852;p714"/>
          <p:cNvSpPr txBox="1"/>
          <p:nvPr/>
        </p:nvSpPr>
        <p:spPr>
          <a:xfrm>
            <a:off x="369575" y="214600"/>
            <a:ext cx="62883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Nefazodone: Serotonin antagonist/reuptake inhibitor (SARI)</a:t>
            </a:r>
            <a:endParaRPr sz="1500" b="1"/>
          </a:p>
        </p:txBody>
      </p:sp>
      <p:grpSp>
        <p:nvGrpSpPr>
          <p:cNvPr id="19853" name="Google Shape;19853;p714"/>
          <p:cNvGrpSpPr/>
          <p:nvPr/>
        </p:nvGrpSpPr>
        <p:grpSpPr>
          <a:xfrm>
            <a:off x="2816803" y="1183449"/>
            <a:ext cx="3430406" cy="3560977"/>
            <a:chOff x="2816803" y="1183449"/>
            <a:chExt cx="3430406" cy="3560977"/>
          </a:xfrm>
        </p:grpSpPr>
        <p:grpSp>
          <p:nvGrpSpPr>
            <p:cNvPr id="19854" name="Google Shape;19854;p714"/>
            <p:cNvGrpSpPr/>
            <p:nvPr/>
          </p:nvGrpSpPr>
          <p:grpSpPr>
            <a:xfrm>
              <a:off x="3746643" y="1183449"/>
              <a:ext cx="1493309" cy="1248137"/>
              <a:chOff x="-2521759" y="897403"/>
              <a:chExt cx="1477500" cy="1089600"/>
            </a:xfrm>
          </p:grpSpPr>
          <p:sp>
            <p:nvSpPr>
              <p:cNvPr id="19855" name="Google Shape;19855;p714"/>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9856" name="Google Shape;19856;p714"/>
              <p:cNvGrpSpPr/>
              <p:nvPr/>
            </p:nvGrpSpPr>
            <p:grpSpPr>
              <a:xfrm>
                <a:off x="-2127414" y="1275205"/>
                <a:ext cx="688733" cy="700658"/>
                <a:chOff x="40123" y="-1583761"/>
                <a:chExt cx="688733" cy="1109689"/>
              </a:xfrm>
            </p:grpSpPr>
            <p:grpSp>
              <p:nvGrpSpPr>
                <p:cNvPr id="19857" name="Google Shape;19857;p714"/>
                <p:cNvGrpSpPr/>
                <p:nvPr/>
              </p:nvGrpSpPr>
              <p:grpSpPr>
                <a:xfrm>
                  <a:off x="45124" y="-1327179"/>
                  <a:ext cx="683733" cy="853107"/>
                  <a:chOff x="597574" y="1930371"/>
                  <a:chExt cx="683733" cy="853107"/>
                </a:xfrm>
              </p:grpSpPr>
              <p:grpSp>
                <p:nvGrpSpPr>
                  <p:cNvPr id="19858" name="Google Shape;19858;p714"/>
                  <p:cNvGrpSpPr/>
                  <p:nvPr/>
                </p:nvGrpSpPr>
                <p:grpSpPr>
                  <a:xfrm rot="-5400000">
                    <a:off x="640721" y="2142893"/>
                    <a:ext cx="600335" cy="680836"/>
                    <a:chOff x="15239716" y="-12996420"/>
                    <a:chExt cx="1868456" cy="2463229"/>
                  </a:xfrm>
                </p:grpSpPr>
                <p:pic>
                  <p:nvPicPr>
                    <p:cNvPr id="19859" name="Google Shape;19859;p714"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19860" name="Google Shape;19860;p714"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19861" name="Google Shape;19861;p714"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19862" name="Google Shape;19862;p714"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sp>
          <p:nvSpPr>
            <p:cNvPr id="19863" name="Google Shape;19863;p714"/>
            <p:cNvSpPr txBox="1"/>
            <p:nvPr/>
          </p:nvSpPr>
          <p:spPr>
            <a:xfrm>
              <a:off x="4202171" y="1317860"/>
              <a:ext cx="1349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CYP</a:t>
              </a:r>
              <a:endParaRPr b="1"/>
            </a:p>
          </p:txBody>
        </p:sp>
        <p:grpSp>
          <p:nvGrpSpPr>
            <p:cNvPr id="19864" name="Google Shape;19864;p714"/>
            <p:cNvGrpSpPr/>
            <p:nvPr/>
          </p:nvGrpSpPr>
          <p:grpSpPr>
            <a:xfrm>
              <a:off x="2816803" y="1791690"/>
              <a:ext cx="3430406" cy="2952736"/>
              <a:chOff x="2676800" y="1479152"/>
              <a:chExt cx="4063499" cy="3497673"/>
            </a:xfrm>
          </p:grpSpPr>
          <p:grpSp>
            <p:nvGrpSpPr>
              <p:cNvPr id="19865" name="Google Shape;19865;p714"/>
              <p:cNvGrpSpPr/>
              <p:nvPr/>
            </p:nvGrpSpPr>
            <p:grpSpPr>
              <a:xfrm>
                <a:off x="2676800" y="1479152"/>
                <a:ext cx="4063499" cy="3497673"/>
                <a:chOff x="2676800" y="1479152"/>
                <a:chExt cx="4063499" cy="3497673"/>
              </a:xfrm>
            </p:grpSpPr>
            <p:pic>
              <p:nvPicPr>
                <p:cNvPr id="19866" name="Google Shape;19866;p714"/>
                <p:cNvPicPr preferRelativeResize="0"/>
                <p:nvPr/>
              </p:nvPicPr>
              <p:blipFill>
                <a:blip r:embed="rId7">
                  <a:alphaModFix/>
                </a:blip>
                <a:stretch>
                  <a:fillRect/>
                </a:stretch>
              </p:blipFill>
              <p:spPr>
                <a:xfrm rot="-2024631">
                  <a:off x="3359812" y="1525548"/>
                  <a:ext cx="450175" cy="933525"/>
                </a:xfrm>
                <a:prstGeom prst="rect">
                  <a:avLst/>
                </a:prstGeom>
                <a:noFill/>
                <a:ln>
                  <a:noFill/>
                </a:ln>
              </p:spPr>
            </p:pic>
            <p:pic>
              <p:nvPicPr>
                <p:cNvPr id="19867" name="Google Shape;19867;p714"/>
                <p:cNvPicPr preferRelativeResize="0"/>
                <p:nvPr/>
              </p:nvPicPr>
              <p:blipFill>
                <a:blip r:embed="rId8">
                  <a:alphaModFix/>
                </a:blip>
                <a:stretch>
                  <a:fillRect/>
                </a:stretch>
              </p:blipFill>
              <p:spPr>
                <a:xfrm>
                  <a:off x="2676800" y="2026200"/>
                  <a:ext cx="4063499" cy="2950626"/>
                </a:xfrm>
                <a:prstGeom prst="rect">
                  <a:avLst/>
                </a:prstGeom>
                <a:noFill/>
                <a:ln>
                  <a:noFill/>
                </a:ln>
              </p:spPr>
            </p:pic>
          </p:grpSp>
          <p:sp>
            <p:nvSpPr>
              <p:cNvPr id="19868" name="Google Shape;19868;p714"/>
              <p:cNvSpPr txBox="1"/>
              <p:nvPr/>
            </p:nvSpPr>
            <p:spPr>
              <a:xfrm>
                <a:off x="3937016" y="3489736"/>
                <a:ext cx="1687800" cy="510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SERZONE</a:t>
                </a:r>
                <a:endParaRPr sz="1600" b="1"/>
              </a:p>
            </p:txBody>
          </p:sp>
        </p:grpSp>
      </p:grpSp>
      <p:pic>
        <p:nvPicPr>
          <p:cNvPr id="19869" name="Google Shape;19869;p714" descr="clipped result image"/>
          <p:cNvPicPr preferRelativeResize="0"/>
          <p:nvPr/>
        </p:nvPicPr>
        <p:blipFill rotWithShape="1">
          <a:blip r:embed="rId9">
            <a:alphaModFix amt="66000"/>
          </a:blip>
          <a:srcRect/>
          <a:stretch/>
        </p:blipFill>
        <p:spPr>
          <a:xfrm>
            <a:off x="6981823" y="159606"/>
            <a:ext cx="1998449" cy="838150"/>
          </a:xfrm>
          <a:prstGeom prst="rect">
            <a:avLst/>
          </a:prstGeom>
          <a:noFill/>
          <a:ln>
            <a:noFill/>
          </a:ln>
        </p:spPr>
      </p:pic>
      <p:sp>
        <p:nvSpPr>
          <p:cNvPr id="19870" name="Google Shape;19870;p714"/>
          <p:cNvSpPr/>
          <p:nvPr/>
        </p:nvSpPr>
        <p:spPr>
          <a:xfrm>
            <a:off x="7226215" y="615646"/>
            <a:ext cx="950700" cy="246900"/>
          </a:xfrm>
          <a:prstGeom prst="ellipse">
            <a:avLst/>
          </a:prstGeom>
          <a:solidFill>
            <a:srgbClr val="000000"/>
          </a:solidFill>
          <a:ln w="9525" cap="flat" cmpd="sng">
            <a:solidFill>
              <a:srgbClr val="000000"/>
            </a:solidFill>
            <a:prstDash val="solid"/>
            <a:round/>
            <a:headEnd type="none" w="sm" len="sm"/>
            <a:tailEnd type="none" w="sm" len="sm"/>
          </a:ln>
          <a:effectLst>
            <a:outerShdw blurRad="57150" dist="19050" dir="5400000" algn="bl" rotWithShape="0">
              <a:srgbClr val="000000">
                <a:alpha val="349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871" name="Google Shape;19871;p714" descr="clipped result image"/>
          <p:cNvPicPr preferRelativeResize="0"/>
          <p:nvPr/>
        </p:nvPicPr>
        <p:blipFill>
          <a:blip r:embed="rId10">
            <a:alphaModFix/>
          </a:blip>
          <a:stretch>
            <a:fillRect/>
          </a:stretch>
        </p:blipFill>
        <p:spPr>
          <a:xfrm rot="1305851">
            <a:off x="7357819" y="454885"/>
            <a:ext cx="636758" cy="406192"/>
          </a:xfrm>
          <a:prstGeom prst="rect">
            <a:avLst/>
          </a:prstGeom>
          <a:noFill/>
          <a:ln>
            <a:noFill/>
          </a:ln>
        </p:spPr>
      </p:pic>
      <p:sp>
        <p:nvSpPr>
          <p:cNvPr id="19872" name="Google Shape;19872;p714"/>
          <p:cNvSpPr txBox="1"/>
          <p:nvPr/>
        </p:nvSpPr>
        <p:spPr>
          <a:xfrm>
            <a:off x="5109000" y="1422475"/>
            <a:ext cx="1687200" cy="38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a:t>CYP3A4 in</a:t>
            </a:r>
            <a:r>
              <a:rPr lang="en" u="sng"/>
              <a:t>H</a:t>
            </a:r>
            <a:r>
              <a:rPr lang="en"/>
              <a:t>ibitor</a:t>
            </a:r>
            <a:endParaRPr sz="800" b="0" i="0" u="none" strike="noStrike" cap="none">
              <a:solidFill>
                <a:srgbClr val="000000"/>
              </a:solidFill>
              <a:latin typeface="Arial"/>
              <a:ea typeface="Arial"/>
              <a:cs typeface="Arial"/>
              <a:sym typeface="Arial"/>
            </a:endParaRP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Shape 19876"/>
        <p:cNvGrpSpPr/>
        <p:nvPr/>
      </p:nvGrpSpPr>
      <p:grpSpPr>
        <a:xfrm>
          <a:off x="0" y="0"/>
          <a:ext cx="0" cy="0"/>
          <a:chOff x="0" y="0"/>
          <a:chExt cx="0" cy="0"/>
        </a:xfrm>
      </p:grpSpPr>
      <p:sp>
        <p:nvSpPr>
          <p:cNvPr id="19877" name="Google Shape;19877;p715"/>
          <p:cNvSpPr txBox="1"/>
          <p:nvPr/>
        </p:nvSpPr>
        <p:spPr>
          <a:xfrm>
            <a:off x="700600" y="462000"/>
            <a:ext cx="3300000" cy="398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SSRIs</a:t>
            </a:r>
            <a:endParaRPr sz="1900" b="1"/>
          </a:p>
          <a:p>
            <a:pPr marL="914400" lvl="0" indent="-349250" algn="l" rtl="0">
              <a:spcBef>
                <a:spcPts val="0"/>
              </a:spcBef>
              <a:spcAft>
                <a:spcPts val="0"/>
              </a:spcAft>
              <a:buSzPts val="1900"/>
              <a:buAutoNum type="arabicPeriod"/>
            </a:pPr>
            <a:r>
              <a:rPr lang="en" sz="1900" b="1"/>
              <a:t>escitalopram</a:t>
            </a:r>
            <a:endParaRPr sz="1900" b="1"/>
          </a:p>
          <a:p>
            <a:pPr marL="914400" lvl="0" indent="-349250" algn="l" rtl="0">
              <a:spcBef>
                <a:spcPts val="0"/>
              </a:spcBef>
              <a:spcAft>
                <a:spcPts val="0"/>
              </a:spcAft>
              <a:buSzPts val="1900"/>
              <a:buAutoNum type="arabicPeriod"/>
            </a:pPr>
            <a:r>
              <a:rPr lang="en" sz="1900" b="1"/>
              <a:t>citalopram</a:t>
            </a:r>
            <a:endParaRPr sz="1900" b="1"/>
          </a:p>
          <a:p>
            <a:pPr marL="914400" lvl="0" indent="-349250" algn="l" rtl="0">
              <a:spcBef>
                <a:spcPts val="0"/>
              </a:spcBef>
              <a:spcAft>
                <a:spcPts val="0"/>
              </a:spcAft>
              <a:buSzPts val="1900"/>
              <a:buAutoNum type="arabicPeriod"/>
            </a:pPr>
            <a:r>
              <a:rPr lang="en" sz="1900" b="1"/>
              <a:t>fluoxetine</a:t>
            </a:r>
            <a:endParaRPr sz="1900" b="1"/>
          </a:p>
          <a:p>
            <a:pPr marL="914400" lvl="0" indent="-349250" algn="l" rtl="0">
              <a:spcBef>
                <a:spcPts val="0"/>
              </a:spcBef>
              <a:spcAft>
                <a:spcPts val="0"/>
              </a:spcAft>
              <a:buSzPts val="1900"/>
              <a:buAutoNum type="arabicPeriod"/>
            </a:pPr>
            <a:r>
              <a:rPr lang="en" sz="1900" b="1"/>
              <a:t>sertraline</a:t>
            </a:r>
            <a:endParaRPr sz="1900" b="1"/>
          </a:p>
          <a:p>
            <a:pPr marL="914400" lvl="0" indent="-349250" algn="l" rtl="0">
              <a:spcBef>
                <a:spcPts val="0"/>
              </a:spcBef>
              <a:spcAft>
                <a:spcPts val="0"/>
              </a:spcAft>
              <a:buSzPts val="1900"/>
              <a:buAutoNum type="arabicPeriod"/>
            </a:pPr>
            <a:r>
              <a:rPr lang="en" sz="1900" b="1"/>
              <a:t>paroxetine</a:t>
            </a:r>
            <a:endParaRPr sz="1900" b="1"/>
          </a:p>
          <a:p>
            <a:pPr marL="914400" lvl="0" indent="-349250" algn="l" rtl="0">
              <a:spcBef>
                <a:spcPts val="0"/>
              </a:spcBef>
              <a:spcAft>
                <a:spcPts val="0"/>
              </a:spcAft>
              <a:buSzPts val="1900"/>
              <a:buAutoNum type="arabicPeriod"/>
            </a:pPr>
            <a:r>
              <a:rPr lang="en" sz="1900" b="1"/>
              <a:t>fluvoxamine</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SNRIs</a:t>
            </a:r>
            <a:endParaRPr sz="1900" b="1"/>
          </a:p>
          <a:p>
            <a:pPr marL="914400" lvl="0" indent="-349250" algn="l" rtl="0">
              <a:spcBef>
                <a:spcPts val="0"/>
              </a:spcBef>
              <a:spcAft>
                <a:spcPts val="0"/>
              </a:spcAft>
              <a:buSzPts val="1900"/>
              <a:buAutoNum type="arabicPeriod"/>
            </a:pPr>
            <a:r>
              <a:rPr lang="en" sz="1900" b="1"/>
              <a:t>venlafaxine</a:t>
            </a:r>
            <a:endParaRPr sz="1900" b="1"/>
          </a:p>
          <a:p>
            <a:pPr marL="914400" lvl="0" indent="-349250" algn="l" rtl="0">
              <a:spcBef>
                <a:spcPts val="0"/>
              </a:spcBef>
              <a:spcAft>
                <a:spcPts val="0"/>
              </a:spcAft>
              <a:buSzPts val="1900"/>
              <a:buAutoNum type="arabicPeriod"/>
            </a:pPr>
            <a:r>
              <a:rPr lang="en" sz="1900" b="1"/>
              <a:t>desvenlafaxine</a:t>
            </a:r>
            <a:endParaRPr sz="1900" b="1"/>
          </a:p>
          <a:p>
            <a:pPr marL="914400" lvl="0" indent="-349250" algn="l" rtl="0">
              <a:spcBef>
                <a:spcPts val="0"/>
              </a:spcBef>
              <a:spcAft>
                <a:spcPts val="0"/>
              </a:spcAft>
              <a:buSzPts val="1900"/>
              <a:buAutoNum type="arabicPeriod"/>
            </a:pPr>
            <a:r>
              <a:rPr lang="en" sz="1900" b="1"/>
              <a:t>duloxetine</a:t>
            </a:r>
            <a:endParaRPr sz="1900" b="1"/>
          </a:p>
          <a:p>
            <a:pPr marL="914400" lvl="0" indent="-349250" algn="l" rtl="0">
              <a:spcBef>
                <a:spcPts val="0"/>
              </a:spcBef>
              <a:spcAft>
                <a:spcPts val="0"/>
              </a:spcAft>
              <a:buSzPts val="1900"/>
              <a:buAutoNum type="arabicPeriod"/>
            </a:pPr>
            <a:r>
              <a:rPr lang="en" sz="1900" b="1"/>
              <a:t>levomilnacipran</a:t>
            </a:r>
            <a:endParaRPr sz="1900" b="1"/>
          </a:p>
        </p:txBody>
      </p:sp>
      <p:sp>
        <p:nvSpPr>
          <p:cNvPr id="19878" name="Google Shape;19878;p715"/>
          <p:cNvSpPr txBox="1"/>
          <p:nvPr/>
        </p:nvSpPr>
        <p:spPr>
          <a:xfrm>
            <a:off x="4748725" y="462000"/>
            <a:ext cx="3300000" cy="369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NDRI</a:t>
            </a:r>
            <a:endParaRPr sz="1900" b="1"/>
          </a:p>
          <a:p>
            <a:pPr marL="914400" lvl="0" indent="-349250" algn="l" rtl="0">
              <a:spcBef>
                <a:spcPts val="0"/>
              </a:spcBef>
              <a:spcAft>
                <a:spcPts val="0"/>
              </a:spcAft>
              <a:buSzPts val="1900"/>
              <a:buAutoNum type="arabicPeriod"/>
            </a:pPr>
            <a:r>
              <a:rPr lang="en" sz="1900" b="1"/>
              <a:t>bupropion</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TCAs</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MAOIs</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Atypical antidepressants</a:t>
            </a:r>
            <a:endParaRPr sz="1900" b="1"/>
          </a:p>
          <a:p>
            <a:pPr marL="914400" lvl="0" indent="-349250" algn="l" rtl="0">
              <a:spcBef>
                <a:spcPts val="0"/>
              </a:spcBef>
              <a:spcAft>
                <a:spcPts val="0"/>
              </a:spcAft>
              <a:buSzPts val="1900"/>
              <a:buAutoNum type="arabicPeriod"/>
            </a:pPr>
            <a:r>
              <a:rPr lang="en" sz="1900" b="1"/>
              <a:t>mirtazapine</a:t>
            </a:r>
            <a:endParaRPr sz="1900" b="1"/>
          </a:p>
          <a:p>
            <a:pPr marL="914400" lvl="0" indent="-349250" algn="l" rtl="0">
              <a:spcBef>
                <a:spcPts val="0"/>
              </a:spcBef>
              <a:spcAft>
                <a:spcPts val="0"/>
              </a:spcAft>
              <a:buSzPts val="1900"/>
              <a:buAutoNum type="arabicPeriod"/>
            </a:pPr>
            <a:r>
              <a:rPr lang="en" sz="1900" b="1"/>
              <a:t>trazodone</a:t>
            </a:r>
            <a:endParaRPr sz="1900" b="1"/>
          </a:p>
          <a:p>
            <a:pPr marL="914400" lvl="0" indent="-349250" algn="l" rtl="0">
              <a:spcBef>
                <a:spcPts val="0"/>
              </a:spcBef>
              <a:spcAft>
                <a:spcPts val="0"/>
              </a:spcAft>
              <a:buSzPts val="1900"/>
              <a:buAutoNum type="arabicPeriod"/>
            </a:pPr>
            <a:r>
              <a:rPr lang="en" sz="1900" b="1"/>
              <a:t>nefazodone</a:t>
            </a:r>
            <a:endParaRPr sz="1900" b="1"/>
          </a:p>
          <a:p>
            <a:pPr marL="914400" lvl="0" indent="-349250" algn="l" rtl="0">
              <a:spcBef>
                <a:spcPts val="0"/>
              </a:spcBef>
              <a:spcAft>
                <a:spcPts val="0"/>
              </a:spcAft>
              <a:buSzPts val="1900"/>
              <a:buAutoNum type="arabicPeriod"/>
            </a:pPr>
            <a:endParaRPr sz="1900" b="1"/>
          </a:p>
        </p:txBody>
      </p:sp>
      <p:pic>
        <p:nvPicPr>
          <p:cNvPr id="19879" name="Google Shape;19879;p715" descr="Resultado de imagen para tricycle png"/>
          <p:cNvPicPr preferRelativeResize="0"/>
          <p:nvPr/>
        </p:nvPicPr>
        <p:blipFill rotWithShape="1">
          <a:blip r:embed="rId3">
            <a:alphaModFix/>
          </a:blip>
          <a:srcRect/>
          <a:stretch/>
        </p:blipFill>
        <p:spPr>
          <a:xfrm>
            <a:off x="5573675" y="1257475"/>
            <a:ext cx="569175" cy="569200"/>
          </a:xfrm>
          <a:prstGeom prst="rect">
            <a:avLst/>
          </a:prstGeom>
          <a:noFill/>
          <a:ln>
            <a:noFill/>
          </a:ln>
        </p:spPr>
      </p:pic>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Shape 19883"/>
        <p:cNvGrpSpPr/>
        <p:nvPr/>
      </p:nvGrpSpPr>
      <p:grpSpPr>
        <a:xfrm>
          <a:off x="0" y="0"/>
          <a:ext cx="0" cy="0"/>
          <a:chOff x="0" y="0"/>
          <a:chExt cx="0" cy="0"/>
        </a:xfrm>
      </p:grpSpPr>
      <p:sp>
        <p:nvSpPr>
          <p:cNvPr id="19884" name="Google Shape;19884;p716"/>
          <p:cNvSpPr txBox="1"/>
          <p:nvPr/>
        </p:nvSpPr>
        <p:spPr>
          <a:xfrm>
            <a:off x="700600" y="462000"/>
            <a:ext cx="3300000" cy="398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SSRIs</a:t>
            </a:r>
            <a:endParaRPr sz="1900" b="1"/>
          </a:p>
          <a:p>
            <a:pPr marL="914400" lvl="0" indent="-349250" algn="l" rtl="0">
              <a:spcBef>
                <a:spcPts val="0"/>
              </a:spcBef>
              <a:spcAft>
                <a:spcPts val="0"/>
              </a:spcAft>
              <a:buSzPts val="1900"/>
              <a:buAutoNum type="arabicPeriod"/>
            </a:pPr>
            <a:r>
              <a:rPr lang="en" sz="1900" b="1"/>
              <a:t>escitalopram</a:t>
            </a:r>
            <a:endParaRPr sz="1900" b="1"/>
          </a:p>
          <a:p>
            <a:pPr marL="914400" lvl="0" indent="-349250" algn="l" rtl="0">
              <a:spcBef>
                <a:spcPts val="0"/>
              </a:spcBef>
              <a:spcAft>
                <a:spcPts val="0"/>
              </a:spcAft>
              <a:buSzPts val="1900"/>
              <a:buAutoNum type="arabicPeriod"/>
            </a:pPr>
            <a:r>
              <a:rPr lang="en" sz="1900" b="1"/>
              <a:t>citalopram</a:t>
            </a:r>
            <a:endParaRPr sz="1900" b="1"/>
          </a:p>
          <a:p>
            <a:pPr marL="914400" lvl="0" indent="-349250" algn="l" rtl="0">
              <a:spcBef>
                <a:spcPts val="0"/>
              </a:spcBef>
              <a:spcAft>
                <a:spcPts val="0"/>
              </a:spcAft>
              <a:buSzPts val="1900"/>
              <a:buAutoNum type="arabicPeriod"/>
            </a:pPr>
            <a:r>
              <a:rPr lang="en" sz="1900" b="1"/>
              <a:t>fluoxetine</a:t>
            </a:r>
            <a:endParaRPr sz="1900" b="1"/>
          </a:p>
          <a:p>
            <a:pPr marL="914400" lvl="0" indent="-349250" algn="l" rtl="0">
              <a:spcBef>
                <a:spcPts val="0"/>
              </a:spcBef>
              <a:spcAft>
                <a:spcPts val="0"/>
              </a:spcAft>
              <a:buSzPts val="1900"/>
              <a:buAutoNum type="arabicPeriod"/>
            </a:pPr>
            <a:r>
              <a:rPr lang="en" sz="1900" b="1"/>
              <a:t>sertraline</a:t>
            </a:r>
            <a:endParaRPr sz="1900" b="1"/>
          </a:p>
          <a:p>
            <a:pPr marL="914400" lvl="0" indent="-349250" algn="l" rtl="0">
              <a:spcBef>
                <a:spcPts val="0"/>
              </a:spcBef>
              <a:spcAft>
                <a:spcPts val="0"/>
              </a:spcAft>
              <a:buSzPts val="1900"/>
              <a:buAutoNum type="arabicPeriod"/>
            </a:pPr>
            <a:r>
              <a:rPr lang="en" sz="1900" b="1"/>
              <a:t>paroxetine</a:t>
            </a:r>
            <a:endParaRPr sz="1900" b="1"/>
          </a:p>
          <a:p>
            <a:pPr marL="914400" lvl="0" indent="-349250" algn="l" rtl="0">
              <a:spcBef>
                <a:spcPts val="0"/>
              </a:spcBef>
              <a:spcAft>
                <a:spcPts val="0"/>
              </a:spcAft>
              <a:buSzPts val="1900"/>
              <a:buAutoNum type="arabicPeriod"/>
            </a:pPr>
            <a:r>
              <a:rPr lang="en" sz="1900" b="1"/>
              <a:t>fluvoxamine</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SNRIs</a:t>
            </a:r>
            <a:endParaRPr sz="1900" b="1"/>
          </a:p>
          <a:p>
            <a:pPr marL="914400" lvl="0" indent="-349250" algn="l" rtl="0">
              <a:spcBef>
                <a:spcPts val="0"/>
              </a:spcBef>
              <a:spcAft>
                <a:spcPts val="0"/>
              </a:spcAft>
              <a:buSzPts val="1900"/>
              <a:buAutoNum type="arabicPeriod"/>
            </a:pPr>
            <a:r>
              <a:rPr lang="en" sz="1900" b="1"/>
              <a:t>venlafaxine</a:t>
            </a:r>
            <a:endParaRPr sz="1900" b="1"/>
          </a:p>
          <a:p>
            <a:pPr marL="914400" lvl="0" indent="-349250" algn="l" rtl="0">
              <a:spcBef>
                <a:spcPts val="0"/>
              </a:spcBef>
              <a:spcAft>
                <a:spcPts val="0"/>
              </a:spcAft>
              <a:buSzPts val="1900"/>
              <a:buAutoNum type="arabicPeriod"/>
            </a:pPr>
            <a:r>
              <a:rPr lang="en" sz="1900" b="1"/>
              <a:t>desvenlafaxine</a:t>
            </a:r>
            <a:endParaRPr sz="1900" b="1"/>
          </a:p>
          <a:p>
            <a:pPr marL="914400" lvl="0" indent="-349250" algn="l" rtl="0">
              <a:spcBef>
                <a:spcPts val="0"/>
              </a:spcBef>
              <a:spcAft>
                <a:spcPts val="0"/>
              </a:spcAft>
              <a:buSzPts val="1900"/>
              <a:buAutoNum type="arabicPeriod"/>
            </a:pPr>
            <a:r>
              <a:rPr lang="en" sz="1900" b="1"/>
              <a:t>duloxetine</a:t>
            </a:r>
            <a:endParaRPr sz="1900" b="1"/>
          </a:p>
          <a:p>
            <a:pPr marL="914400" lvl="0" indent="-349250" algn="l" rtl="0">
              <a:spcBef>
                <a:spcPts val="0"/>
              </a:spcBef>
              <a:spcAft>
                <a:spcPts val="0"/>
              </a:spcAft>
              <a:buSzPts val="1900"/>
              <a:buAutoNum type="arabicPeriod"/>
            </a:pPr>
            <a:r>
              <a:rPr lang="en" sz="1900" b="1"/>
              <a:t>levomilnacipran</a:t>
            </a:r>
            <a:endParaRPr sz="1900" b="1"/>
          </a:p>
        </p:txBody>
      </p:sp>
      <p:sp>
        <p:nvSpPr>
          <p:cNvPr id="19885" name="Google Shape;19885;p716"/>
          <p:cNvSpPr txBox="1"/>
          <p:nvPr/>
        </p:nvSpPr>
        <p:spPr>
          <a:xfrm>
            <a:off x="4748725" y="462000"/>
            <a:ext cx="3300000" cy="369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NDRI</a:t>
            </a:r>
            <a:endParaRPr sz="1900" b="1"/>
          </a:p>
          <a:p>
            <a:pPr marL="914400" lvl="0" indent="-349250" algn="l" rtl="0">
              <a:spcBef>
                <a:spcPts val="0"/>
              </a:spcBef>
              <a:spcAft>
                <a:spcPts val="0"/>
              </a:spcAft>
              <a:buSzPts val="1900"/>
              <a:buAutoNum type="arabicPeriod"/>
            </a:pPr>
            <a:r>
              <a:rPr lang="en" sz="1900" b="1"/>
              <a:t>bupropion</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TCAs</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MAOIs</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Atypical antidepressants</a:t>
            </a:r>
            <a:endParaRPr sz="1900" b="1"/>
          </a:p>
          <a:p>
            <a:pPr marL="914400" lvl="0" indent="-349250" algn="l" rtl="0">
              <a:spcBef>
                <a:spcPts val="0"/>
              </a:spcBef>
              <a:spcAft>
                <a:spcPts val="0"/>
              </a:spcAft>
              <a:buSzPts val="1900"/>
              <a:buAutoNum type="arabicPeriod"/>
            </a:pPr>
            <a:r>
              <a:rPr lang="en" sz="1900" b="1"/>
              <a:t>mirtazapine</a:t>
            </a:r>
            <a:endParaRPr sz="1900" b="1"/>
          </a:p>
          <a:p>
            <a:pPr marL="914400" lvl="0" indent="-349250" algn="l" rtl="0">
              <a:spcBef>
                <a:spcPts val="0"/>
              </a:spcBef>
              <a:spcAft>
                <a:spcPts val="0"/>
              </a:spcAft>
              <a:buSzPts val="1900"/>
              <a:buAutoNum type="arabicPeriod"/>
            </a:pPr>
            <a:r>
              <a:rPr lang="en" sz="1900" b="1"/>
              <a:t>trazodone</a:t>
            </a:r>
            <a:endParaRPr sz="1900" b="1"/>
          </a:p>
          <a:p>
            <a:pPr marL="914400" lvl="0" indent="-349250" algn="l" rtl="0">
              <a:spcBef>
                <a:spcPts val="0"/>
              </a:spcBef>
              <a:spcAft>
                <a:spcPts val="0"/>
              </a:spcAft>
              <a:buSzPts val="1900"/>
              <a:buAutoNum type="arabicPeriod"/>
            </a:pPr>
            <a:r>
              <a:rPr lang="en" sz="1900" b="1"/>
              <a:t>nefazodone</a:t>
            </a:r>
            <a:endParaRPr sz="1900" b="1"/>
          </a:p>
          <a:p>
            <a:pPr marL="914400" lvl="0" indent="-349250" algn="l" rtl="0">
              <a:spcBef>
                <a:spcPts val="0"/>
              </a:spcBef>
              <a:spcAft>
                <a:spcPts val="0"/>
              </a:spcAft>
              <a:buSzPts val="1900"/>
              <a:buAutoNum type="arabicPeriod"/>
            </a:pPr>
            <a:r>
              <a:rPr lang="en" sz="1900" b="1"/>
              <a:t>vilazodone</a:t>
            </a:r>
            <a:endParaRPr sz="1900" b="1"/>
          </a:p>
        </p:txBody>
      </p:sp>
      <p:pic>
        <p:nvPicPr>
          <p:cNvPr id="19886" name="Google Shape;19886;p716" descr="Resultado de imagen para tricycle png"/>
          <p:cNvPicPr preferRelativeResize="0"/>
          <p:nvPr/>
        </p:nvPicPr>
        <p:blipFill rotWithShape="1">
          <a:blip r:embed="rId3">
            <a:alphaModFix/>
          </a:blip>
          <a:srcRect/>
          <a:stretch/>
        </p:blipFill>
        <p:spPr>
          <a:xfrm>
            <a:off x="5573675" y="1257475"/>
            <a:ext cx="569175" cy="569200"/>
          </a:xfrm>
          <a:prstGeom prst="rect">
            <a:avLst/>
          </a:prstGeom>
          <a:noFill/>
          <a:ln>
            <a:noFill/>
          </a:ln>
        </p:spPr>
      </p:pic>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Shape 19890"/>
        <p:cNvGrpSpPr/>
        <p:nvPr/>
      </p:nvGrpSpPr>
      <p:grpSpPr>
        <a:xfrm>
          <a:off x="0" y="0"/>
          <a:ext cx="0" cy="0"/>
          <a:chOff x="0" y="0"/>
          <a:chExt cx="0" cy="0"/>
        </a:xfrm>
      </p:grpSpPr>
      <p:sp>
        <p:nvSpPr>
          <p:cNvPr id="19891" name="Google Shape;19891;p717"/>
          <p:cNvSpPr txBox="1"/>
          <p:nvPr/>
        </p:nvSpPr>
        <p:spPr>
          <a:xfrm>
            <a:off x="7467595" y="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#278</a:t>
            </a:r>
            <a:endParaRPr sz="1600"/>
          </a:p>
          <a:p>
            <a:pPr marL="0" marR="0" lvl="0" indent="0" algn="l" rtl="0">
              <a:lnSpc>
                <a:spcPct val="100000"/>
              </a:lnSpc>
              <a:spcBef>
                <a:spcPts val="0"/>
              </a:spcBef>
              <a:spcAft>
                <a:spcPts val="0"/>
              </a:spcAft>
              <a:buClr>
                <a:schemeClr val="dk1"/>
              </a:buClr>
              <a:buSzPts val="1100"/>
              <a:buFont typeface="Arial"/>
              <a:buNone/>
            </a:pPr>
            <a:r>
              <a:rPr lang="en" sz="1600"/>
              <a:t>2011</a:t>
            </a:r>
            <a:endParaRPr sz="1600"/>
          </a:p>
          <a:p>
            <a:pPr marL="0" marR="0" lvl="0" indent="0" algn="l" rtl="0">
              <a:lnSpc>
                <a:spcPct val="100000"/>
              </a:lnSpc>
              <a:spcBef>
                <a:spcPts val="0"/>
              </a:spcBef>
              <a:spcAft>
                <a:spcPts val="0"/>
              </a:spcAft>
              <a:buClr>
                <a:schemeClr val="dk1"/>
              </a:buClr>
              <a:buSzPts val="1100"/>
              <a:buFont typeface="Arial"/>
              <a:buNone/>
            </a:pPr>
            <a:r>
              <a:rPr lang="en" sz="1600"/>
              <a:t>$276–$343</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800"/>
          </a:p>
          <a:p>
            <a:pPr marL="0" marR="0" lvl="0" indent="0" algn="l" rtl="0">
              <a:lnSpc>
                <a:spcPct val="100000"/>
              </a:lnSpc>
              <a:spcBef>
                <a:spcPts val="0"/>
              </a:spcBef>
              <a:spcAft>
                <a:spcPts val="0"/>
              </a:spcAft>
              <a:buClr>
                <a:srgbClr val="000000"/>
              </a:buClr>
              <a:buSzPts val="800"/>
              <a:buFont typeface="Arial"/>
              <a:buNone/>
            </a:pPr>
            <a:endParaRPr sz="1800"/>
          </a:p>
        </p:txBody>
      </p:sp>
      <p:sp>
        <p:nvSpPr>
          <p:cNvPr id="19892" name="Google Shape;19892;p717"/>
          <p:cNvSpPr txBox="1"/>
          <p:nvPr/>
        </p:nvSpPr>
        <p:spPr>
          <a:xfrm>
            <a:off x="8222998" y="3745700"/>
            <a:ext cx="21741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r>
              <a:rPr lang="en" sz="1600">
                <a:solidFill>
                  <a:schemeClr val="dk1"/>
                </a:solidFill>
              </a:rPr>
              <a:t>10</a:t>
            </a:r>
            <a:endParaRPr sz="22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20</a:t>
            </a:r>
            <a:endParaRPr sz="2200">
              <a:solidFill>
                <a:schemeClr val="dk1"/>
              </a:solidFill>
            </a:endParaRPr>
          </a:p>
          <a:p>
            <a:pPr marL="0" lvl="0" indent="0" algn="l" rtl="0">
              <a:spcBef>
                <a:spcPts val="0"/>
              </a:spcBef>
              <a:spcAft>
                <a:spcPts val="0"/>
              </a:spcAft>
              <a:buClr>
                <a:schemeClr val="dk1"/>
              </a:buClr>
              <a:buSzPts val="800"/>
              <a:buFont typeface="Arial"/>
              <a:buNone/>
            </a:pPr>
            <a:r>
              <a:rPr lang="en" sz="1600" u="sng">
                <a:solidFill>
                  <a:schemeClr val="dk1"/>
                </a:solidFill>
              </a:rPr>
              <a:t>40</a:t>
            </a:r>
            <a:endParaRPr sz="2200">
              <a:solidFill>
                <a:schemeClr val="dk1"/>
              </a:solidFill>
            </a:endParaRPr>
          </a:p>
          <a:p>
            <a:pPr marL="0" lvl="0" indent="0" algn="l" rtl="0">
              <a:spcBef>
                <a:spcPts val="0"/>
              </a:spcBef>
              <a:spcAft>
                <a:spcPts val="0"/>
              </a:spcAft>
              <a:buClr>
                <a:schemeClr val="dk1"/>
              </a:buClr>
              <a:buSzPts val="600"/>
              <a:buFont typeface="Arial"/>
              <a:buNone/>
            </a:pPr>
            <a:r>
              <a:rPr lang="en">
                <a:solidFill>
                  <a:schemeClr val="dk1"/>
                </a:solidFill>
              </a:rPr>
              <a:t>mg</a:t>
            </a:r>
            <a:endParaRPr>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2400"/>
          </a:p>
        </p:txBody>
      </p:sp>
      <p:cxnSp>
        <p:nvCxnSpPr>
          <p:cNvPr id="19893" name="Google Shape;19893;p717"/>
          <p:cNvCxnSpPr/>
          <p:nvPr/>
        </p:nvCxnSpPr>
        <p:spPr>
          <a:xfrm>
            <a:off x="7191475" y="1200"/>
            <a:ext cx="0" cy="5141100"/>
          </a:xfrm>
          <a:prstGeom prst="straightConnector1">
            <a:avLst/>
          </a:prstGeom>
          <a:noFill/>
          <a:ln w="9525" cap="flat" cmpd="sng">
            <a:solidFill>
              <a:schemeClr val="dk2"/>
            </a:solidFill>
            <a:prstDash val="solid"/>
            <a:round/>
            <a:headEnd type="none" w="med" len="med"/>
            <a:tailEnd type="none" w="med" len="med"/>
          </a:ln>
        </p:spPr>
      </p:cxnSp>
      <p:sp>
        <p:nvSpPr>
          <p:cNvPr id="19894" name="Google Shape;19894;p717"/>
          <p:cNvSpPr txBox="1"/>
          <p:nvPr/>
        </p:nvSpPr>
        <p:spPr>
          <a:xfrm>
            <a:off x="19050" y="-38275"/>
            <a:ext cx="3381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Vi</a:t>
            </a:r>
            <a:r>
              <a:rPr lang="en" sz="1800" u="sng">
                <a:solidFill>
                  <a:schemeClr val="dk1"/>
                </a:solidFill>
              </a:rPr>
              <a:t>laz</a:t>
            </a:r>
            <a:r>
              <a:rPr lang="en" sz="1800">
                <a:solidFill>
                  <a:schemeClr val="dk1"/>
                </a:solidFill>
              </a:rPr>
              <a:t>odone (VIIBRYD) </a:t>
            </a:r>
            <a:endParaRPr sz="1800">
              <a:solidFill>
                <a:schemeClr val="dk1"/>
              </a:solidFill>
            </a:endParaRPr>
          </a:p>
          <a:p>
            <a:pPr marL="0" lvl="0" indent="0" algn="l" rtl="0">
              <a:spcBef>
                <a:spcPts val="0"/>
              </a:spcBef>
              <a:spcAft>
                <a:spcPts val="0"/>
              </a:spcAft>
              <a:buClr>
                <a:schemeClr val="dk1"/>
              </a:buClr>
              <a:buSzPts val="900"/>
              <a:buFont typeface="Arial"/>
              <a:buNone/>
            </a:pPr>
            <a:r>
              <a:rPr lang="en" sz="1300">
                <a:solidFill>
                  <a:schemeClr val="dk1"/>
                </a:solidFill>
              </a:rPr>
              <a:t>vil AZ o dohn / VY brid</a:t>
            </a:r>
            <a:endParaRPr sz="1600">
              <a:solidFill>
                <a:schemeClr val="dk1"/>
              </a:solidFill>
            </a:endParaRPr>
          </a:p>
          <a:p>
            <a:pPr marL="0" lvl="0" indent="0" algn="l" rtl="0">
              <a:lnSpc>
                <a:spcPct val="115000"/>
              </a:lnSpc>
              <a:spcBef>
                <a:spcPts val="0"/>
              </a:spcBef>
              <a:spcAft>
                <a:spcPts val="0"/>
              </a:spcAft>
              <a:buClr>
                <a:schemeClr val="dk1"/>
              </a:buClr>
              <a:buSzPts val="1050"/>
              <a:buFont typeface="Arial"/>
              <a:buNone/>
            </a:pPr>
            <a:r>
              <a:rPr lang="en" sz="1450">
                <a:solidFill>
                  <a:schemeClr val="dk1"/>
                </a:solidFill>
              </a:rPr>
              <a:t>“</a:t>
            </a:r>
            <a:r>
              <a:rPr lang="en" sz="1100">
                <a:solidFill>
                  <a:schemeClr val="dk1"/>
                </a:solidFill>
              </a:rPr>
              <a:t>(what that) </a:t>
            </a:r>
            <a:r>
              <a:rPr lang="en" sz="1450">
                <a:solidFill>
                  <a:schemeClr val="dk1"/>
                </a:solidFill>
              </a:rPr>
              <a:t>Vile </a:t>
            </a:r>
            <a:r>
              <a:rPr lang="en" sz="1450" u="sng">
                <a:solidFill>
                  <a:schemeClr val="dk1"/>
                </a:solidFill>
              </a:rPr>
              <a:t>laz</a:t>
            </a:r>
            <a:r>
              <a:rPr lang="en" sz="1450">
                <a:solidFill>
                  <a:schemeClr val="dk1"/>
                </a:solidFill>
              </a:rPr>
              <a:t>er done </a:t>
            </a:r>
            <a:endParaRPr sz="1450">
              <a:solidFill>
                <a:schemeClr val="dk1"/>
              </a:solidFill>
            </a:endParaRPr>
          </a:p>
          <a:p>
            <a:pPr marL="0" lvl="0" indent="0" algn="l" rtl="0">
              <a:lnSpc>
                <a:spcPct val="115000"/>
              </a:lnSpc>
              <a:spcBef>
                <a:spcPts val="0"/>
              </a:spcBef>
              <a:spcAft>
                <a:spcPts val="0"/>
              </a:spcAft>
              <a:buClr>
                <a:schemeClr val="dk1"/>
              </a:buClr>
              <a:buSzPts val="1050"/>
              <a:buFont typeface="Arial"/>
              <a:buNone/>
            </a:pPr>
            <a:r>
              <a:rPr lang="en" sz="1100">
                <a:solidFill>
                  <a:schemeClr val="dk1"/>
                </a:solidFill>
              </a:rPr>
              <a:t>(to that) </a:t>
            </a:r>
            <a:r>
              <a:rPr lang="en" sz="1450" u="sng">
                <a:solidFill>
                  <a:schemeClr val="dk1"/>
                </a:solidFill>
              </a:rPr>
              <a:t>Vi</a:t>
            </a:r>
            <a:r>
              <a:rPr lang="en" sz="1450">
                <a:solidFill>
                  <a:schemeClr val="dk1"/>
                </a:solidFill>
              </a:rPr>
              <a:t>rile hybrid”   </a:t>
            </a:r>
            <a:endParaRPr sz="1450">
              <a:solidFill>
                <a:schemeClr val="dk1"/>
              </a:solidFill>
            </a:endParaRPr>
          </a:p>
          <a:p>
            <a:pPr marL="0" lvl="0" indent="0" algn="l" rtl="0">
              <a:lnSpc>
                <a:spcPct val="115000"/>
              </a:lnSpc>
              <a:spcBef>
                <a:spcPts val="0"/>
              </a:spcBef>
              <a:spcAft>
                <a:spcPts val="0"/>
              </a:spcAft>
              <a:buClr>
                <a:schemeClr val="dk1"/>
              </a:buClr>
              <a:buSzPts val="1050"/>
              <a:buFont typeface="Arial"/>
              <a:buNone/>
            </a:pPr>
            <a:endParaRPr sz="1450">
              <a:solidFill>
                <a:schemeClr val="dk1"/>
              </a:solidFill>
            </a:endParaRPr>
          </a:p>
          <a:p>
            <a:pPr marL="0" lvl="0" indent="0" algn="l" rtl="0">
              <a:lnSpc>
                <a:spcPct val="115000"/>
              </a:lnSpc>
              <a:spcBef>
                <a:spcPts val="0"/>
              </a:spcBef>
              <a:spcAft>
                <a:spcPts val="0"/>
              </a:spcAft>
              <a:buClr>
                <a:schemeClr val="dk1"/>
              </a:buClr>
              <a:buSzPts val="1050"/>
              <a:buFont typeface="Arial"/>
              <a:buNone/>
            </a:pPr>
            <a:endParaRPr sz="1450">
              <a:solidFill>
                <a:schemeClr val="dk1"/>
              </a:solidFill>
            </a:endParaRPr>
          </a:p>
          <a:p>
            <a:pPr marL="0" marR="0" lvl="0" indent="0" algn="l" rtl="0">
              <a:lnSpc>
                <a:spcPct val="115000"/>
              </a:lnSpc>
              <a:spcBef>
                <a:spcPts val="0"/>
              </a:spcBef>
              <a:spcAft>
                <a:spcPts val="0"/>
              </a:spcAft>
              <a:buClr>
                <a:srgbClr val="000000"/>
              </a:buClr>
              <a:buSzPts val="1200"/>
              <a:buFont typeface="Arial"/>
              <a:buNone/>
            </a:pPr>
            <a:endParaRPr sz="2200"/>
          </a:p>
        </p:txBody>
      </p:sp>
      <p:sp>
        <p:nvSpPr>
          <p:cNvPr id="19895" name="Google Shape;19895;p717"/>
          <p:cNvSpPr txBox="1"/>
          <p:nvPr/>
        </p:nvSpPr>
        <p:spPr>
          <a:xfrm>
            <a:off x="28575" y="1257125"/>
            <a:ext cx="20871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a:solidFill>
                  <a:schemeClr val="dk1"/>
                </a:solidFill>
              </a:rPr>
              <a:t>❖ Antidepressant</a:t>
            </a:r>
            <a:endParaRPr sz="2000">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a:t>
            </a:r>
            <a:r>
              <a:rPr lang="en">
                <a:solidFill>
                  <a:schemeClr val="dk1"/>
                </a:solidFill>
                <a:highlight>
                  <a:srgbClr val="FFFF00"/>
                </a:highlight>
              </a:rPr>
              <a:t>Serotonin Modulator </a:t>
            </a:r>
            <a:endParaRPr>
              <a:solidFill>
                <a:schemeClr val="dk1"/>
              </a:solidFill>
              <a:highlight>
                <a:srgbClr val="FFFF00"/>
              </a:highlight>
            </a:endParaRPr>
          </a:p>
          <a:p>
            <a:pPr marL="0" lvl="0" indent="0" algn="l" rtl="0">
              <a:spcBef>
                <a:spcPts val="0"/>
              </a:spcBef>
              <a:spcAft>
                <a:spcPts val="0"/>
              </a:spcAft>
              <a:buClr>
                <a:schemeClr val="dk1"/>
              </a:buClr>
              <a:buSzPts val="1100"/>
              <a:buFont typeface="Arial"/>
              <a:buNone/>
            </a:pPr>
            <a:r>
              <a:rPr lang="en">
                <a:solidFill>
                  <a:schemeClr val="dk1"/>
                </a:solidFill>
                <a:highlight>
                  <a:srgbClr val="FFFF00"/>
                </a:highlight>
              </a:rPr>
              <a:t>    and Stimulator (SMS)</a:t>
            </a:r>
            <a:endParaRPr sz="2000">
              <a:solidFill>
                <a:schemeClr val="dk1"/>
              </a:solidFill>
              <a:highlight>
                <a:srgbClr val="FFFF00"/>
              </a:highlight>
            </a:endParaRPr>
          </a:p>
          <a:p>
            <a:pPr marL="0" lvl="0" indent="0" algn="l" rtl="0">
              <a:spcBef>
                <a:spcPts val="0"/>
              </a:spcBef>
              <a:spcAft>
                <a:spcPts val="0"/>
              </a:spcAft>
              <a:buSzPts val="1100"/>
              <a:buNone/>
            </a:pPr>
            <a:r>
              <a:rPr lang="en">
                <a:solidFill>
                  <a:schemeClr val="dk1"/>
                </a:solidFill>
              </a:rPr>
              <a:t>    – 5-HT reuptake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inhibitor (SRI)</a:t>
            </a:r>
            <a:endParaRPr>
              <a:solidFill>
                <a:schemeClr val="dk1"/>
              </a:solidFill>
            </a:endParaRPr>
          </a:p>
          <a:p>
            <a:pPr marL="0" lvl="0" indent="0" algn="l" rtl="0">
              <a:spcBef>
                <a:spcPts val="0"/>
              </a:spcBef>
              <a:spcAft>
                <a:spcPts val="0"/>
              </a:spcAft>
              <a:buSzPts val="1100"/>
              <a:buNone/>
            </a:pPr>
            <a:r>
              <a:rPr lang="en">
                <a:solidFill>
                  <a:schemeClr val="dk1"/>
                </a:solidFill>
              </a:rPr>
              <a:t>    – 5-HT</a:t>
            </a:r>
            <a:r>
              <a:rPr lang="en" baseline="-25000">
                <a:solidFill>
                  <a:schemeClr val="dk1"/>
                </a:solidFill>
              </a:rPr>
              <a:t>1A</a:t>
            </a:r>
            <a:r>
              <a:rPr lang="en">
                <a:solidFill>
                  <a:schemeClr val="dk1"/>
                </a:solidFill>
              </a:rPr>
              <a:t> partial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agonist</a:t>
            </a:r>
            <a:endParaRPr sz="2000"/>
          </a:p>
        </p:txBody>
      </p:sp>
      <p:sp>
        <p:nvSpPr>
          <p:cNvPr id="19896" name="Google Shape;19896;p717"/>
          <p:cNvSpPr/>
          <p:nvPr/>
        </p:nvSpPr>
        <p:spPr>
          <a:xfrm rot="1727567">
            <a:off x="4107001" y="2893551"/>
            <a:ext cx="376212" cy="69410"/>
          </a:xfrm>
          <a:prstGeom prst="flowChartDelay">
            <a:avLst/>
          </a:prstGeom>
          <a:solidFill>
            <a:srgbClr val="38761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897" name="Google Shape;19897;p717" descr="A close up of a sign&#10;&#10;Description automatically generated"/>
          <p:cNvPicPr preferRelativeResize="0"/>
          <p:nvPr/>
        </p:nvPicPr>
        <p:blipFill rotWithShape="1">
          <a:blip r:embed="rId3">
            <a:alphaModFix/>
          </a:blip>
          <a:srcRect/>
          <a:stretch/>
        </p:blipFill>
        <p:spPr>
          <a:xfrm>
            <a:off x="3261426" y="1967696"/>
            <a:ext cx="3192653" cy="1083118"/>
          </a:xfrm>
          <a:prstGeom prst="rect">
            <a:avLst/>
          </a:prstGeom>
          <a:noFill/>
          <a:ln>
            <a:noFill/>
          </a:ln>
        </p:spPr>
      </p:pic>
      <p:sp>
        <p:nvSpPr>
          <p:cNvPr id="19898" name="Google Shape;19898;p717"/>
          <p:cNvSpPr/>
          <p:nvPr/>
        </p:nvSpPr>
        <p:spPr>
          <a:xfrm>
            <a:off x="4624325" y="3130976"/>
            <a:ext cx="743100" cy="441000"/>
          </a:xfrm>
          <a:prstGeom prst="wedgeRectCallout">
            <a:avLst>
              <a:gd name="adj1" fmla="val -72275"/>
              <a:gd name="adj2" fmla="val -89757"/>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99" name="Google Shape;19899;p717"/>
          <p:cNvSpPr/>
          <p:nvPr/>
        </p:nvSpPr>
        <p:spPr>
          <a:xfrm>
            <a:off x="6016000" y="1754275"/>
            <a:ext cx="987000" cy="385500"/>
          </a:xfrm>
          <a:prstGeom prst="wedgeRectCallout">
            <a:avLst>
              <a:gd name="adj1" fmla="val -74111"/>
              <a:gd name="adj2" fmla="val 120804"/>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00" name="Google Shape;19900;p717"/>
          <p:cNvSpPr txBox="1"/>
          <p:nvPr/>
        </p:nvSpPr>
        <p:spPr>
          <a:xfrm>
            <a:off x="6015741" y="1663790"/>
            <a:ext cx="987000" cy="233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700"/>
              <a:buFont typeface="Arial"/>
              <a:buNone/>
            </a:pPr>
            <a:r>
              <a:rPr lang="en" sz="1200" b="0" i="0" u="none" strike="noStrike" cap="none">
                <a:solidFill>
                  <a:srgbClr val="000000"/>
                </a:solidFill>
                <a:latin typeface="Arial"/>
                <a:ea typeface="Arial"/>
                <a:cs typeface="Arial"/>
                <a:sym typeface="Arial"/>
              </a:rPr>
              <a:t>I’m depressed! </a:t>
            </a: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000000"/>
              </a:solidFill>
              <a:latin typeface="Times New Roman"/>
              <a:ea typeface="Times New Roman"/>
              <a:cs typeface="Times New Roman"/>
              <a:sym typeface="Times New Roman"/>
            </a:endParaRPr>
          </a:p>
        </p:txBody>
      </p:sp>
      <p:sp>
        <p:nvSpPr>
          <p:cNvPr id="19901" name="Google Shape;19901;p717"/>
          <p:cNvSpPr txBox="1"/>
          <p:nvPr/>
        </p:nvSpPr>
        <p:spPr>
          <a:xfrm>
            <a:off x="4593150" y="3081886"/>
            <a:ext cx="856200" cy="299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700"/>
              <a:buFont typeface="Arial"/>
              <a:buNone/>
            </a:pPr>
            <a:r>
              <a:rPr lang="en" sz="1200" b="0" i="0" u="none" strike="noStrike" cap="none">
                <a:solidFill>
                  <a:srgbClr val="000000"/>
                </a:solidFill>
                <a:latin typeface="Arial"/>
                <a:ea typeface="Arial"/>
                <a:cs typeface="Arial"/>
                <a:sym typeface="Arial"/>
              </a:rPr>
              <a:t>I’m just fine !</a:t>
            </a:r>
            <a:endParaRPr sz="1200" b="1" i="0" u="none" strike="noStrike" cap="none">
              <a:solidFill>
                <a:srgbClr val="000000"/>
              </a:solidFill>
              <a:latin typeface="Times New Roman"/>
              <a:ea typeface="Times New Roman"/>
              <a:cs typeface="Times New Roman"/>
              <a:sym typeface="Times New Roman"/>
            </a:endParaRPr>
          </a:p>
        </p:txBody>
      </p:sp>
      <p:pic>
        <p:nvPicPr>
          <p:cNvPr id="19902" name="Google Shape;19902;p717" descr="Resultado de imagen para laser png"/>
          <p:cNvPicPr preferRelativeResize="0"/>
          <p:nvPr/>
        </p:nvPicPr>
        <p:blipFill rotWithShape="1">
          <a:blip r:embed="rId4">
            <a:alphaModFix/>
          </a:blip>
          <a:srcRect l="32883" t="-510" r="6278" b="510"/>
          <a:stretch/>
        </p:blipFill>
        <p:spPr>
          <a:xfrm rot="1675386">
            <a:off x="2959070" y="1457027"/>
            <a:ext cx="1255940" cy="412566"/>
          </a:xfrm>
          <a:prstGeom prst="rect">
            <a:avLst/>
          </a:prstGeom>
          <a:noFill/>
          <a:ln>
            <a:noFill/>
          </a:ln>
        </p:spPr>
      </p:pic>
      <p:pic>
        <p:nvPicPr>
          <p:cNvPr id="19903" name="Google Shape;19903;p717" descr="Imagen relacionada"/>
          <p:cNvPicPr preferRelativeResize="0"/>
          <p:nvPr/>
        </p:nvPicPr>
        <p:blipFill rotWithShape="1">
          <a:blip r:embed="rId5">
            <a:alphaModFix amt="70000"/>
          </a:blip>
          <a:srcRect/>
          <a:stretch/>
        </p:blipFill>
        <p:spPr>
          <a:xfrm>
            <a:off x="3954694" y="1757980"/>
            <a:ext cx="534447" cy="565002"/>
          </a:xfrm>
          <a:prstGeom prst="rect">
            <a:avLst/>
          </a:prstGeom>
          <a:noFill/>
          <a:ln>
            <a:noFill/>
          </a:ln>
        </p:spPr>
      </p:pic>
      <p:pic>
        <p:nvPicPr>
          <p:cNvPr id="19904" name="Google Shape;19904;p717"/>
          <p:cNvPicPr preferRelativeResize="0"/>
          <p:nvPr/>
        </p:nvPicPr>
        <p:blipFill rotWithShape="1">
          <a:blip r:embed="rId6">
            <a:alphaModFix/>
          </a:blip>
          <a:srcRect/>
          <a:stretch/>
        </p:blipFill>
        <p:spPr>
          <a:xfrm>
            <a:off x="5260106" y="1665763"/>
            <a:ext cx="587994" cy="291913"/>
          </a:xfrm>
          <a:prstGeom prst="rect">
            <a:avLst/>
          </a:prstGeom>
          <a:noFill/>
          <a:ln>
            <a:noFill/>
          </a:ln>
        </p:spPr>
      </p:pic>
      <p:pic>
        <p:nvPicPr>
          <p:cNvPr id="19905" name="Google Shape;19905;p717"/>
          <p:cNvPicPr preferRelativeResize="0"/>
          <p:nvPr/>
        </p:nvPicPr>
        <p:blipFill rotWithShape="1">
          <a:blip r:embed="rId7">
            <a:alphaModFix/>
          </a:blip>
          <a:srcRect/>
          <a:stretch/>
        </p:blipFill>
        <p:spPr>
          <a:xfrm>
            <a:off x="5211960" y="1758261"/>
            <a:ext cx="615186" cy="559619"/>
          </a:xfrm>
          <a:prstGeom prst="rect">
            <a:avLst/>
          </a:prstGeom>
          <a:noFill/>
          <a:ln>
            <a:noFill/>
          </a:ln>
        </p:spPr>
      </p:pic>
      <p:pic>
        <p:nvPicPr>
          <p:cNvPr id="19906" name="Google Shape;19906;p717" descr="Resultado de imagen para laser gun"/>
          <p:cNvPicPr preferRelativeResize="0"/>
          <p:nvPr/>
        </p:nvPicPr>
        <p:blipFill rotWithShape="1">
          <a:blip r:embed="rId8">
            <a:alphaModFix/>
          </a:blip>
          <a:srcRect/>
          <a:stretch/>
        </p:blipFill>
        <p:spPr>
          <a:xfrm rot="1592642" flipH="1">
            <a:off x="2348071" y="1057774"/>
            <a:ext cx="816290" cy="492248"/>
          </a:xfrm>
          <a:prstGeom prst="rect">
            <a:avLst/>
          </a:prstGeom>
          <a:noFill/>
          <a:ln>
            <a:noFill/>
          </a:ln>
        </p:spPr>
      </p:pic>
      <p:pic>
        <p:nvPicPr>
          <p:cNvPr id="19907" name="Google Shape;19907;p717" descr="Resultado de imagen para steam hot water png"/>
          <p:cNvPicPr preferRelativeResize="0"/>
          <p:nvPr/>
        </p:nvPicPr>
        <p:blipFill rotWithShape="1">
          <a:blip r:embed="rId9">
            <a:alphaModFix amt="63000"/>
          </a:blip>
          <a:srcRect r="55916"/>
          <a:stretch/>
        </p:blipFill>
        <p:spPr>
          <a:xfrm>
            <a:off x="4060804" y="1223294"/>
            <a:ext cx="368075" cy="751780"/>
          </a:xfrm>
          <a:prstGeom prst="rect">
            <a:avLst/>
          </a:prstGeom>
          <a:noFill/>
          <a:ln>
            <a:noFill/>
          </a:ln>
        </p:spPr>
      </p:pic>
      <p:pic>
        <p:nvPicPr>
          <p:cNvPr id="19908" name="Google Shape;19908;p717"/>
          <p:cNvPicPr preferRelativeResize="0"/>
          <p:nvPr/>
        </p:nvPicPr>
        <p:blipFill rotWithShape="1">
          <a:blip r:embed="rId10">
            <a:alphaModFix/>
          </a:blip>
          <a:srcRect t="63200"/>
          <a:stretch/>
        </p:blipFill>
        <p:spPr>
          <a:xfrm rot="-5400000">
            <a:off x="7575251" y="4078489"/>
            <a:ext cx="701300" cy="473651"/>
          </a:xfrm>
          <a:prstGeom prst="rect">
            <a:avLst/>
          </a:prstGeom>
          <a:noFill/>
          <a:ln>
            <a:noFill/>
          </a:ln>
        </p:spPr>
      </p:pic>
      <p:pic>
        <p:nvPicPr>
          <p:cNvPr id="19909" name="Google Shape;19909;p717" descr="clipped result image"/>
          <p:cNvPicPr preferRelativeResize="0"/>
          <p:nvPr/>
        </p:nvPicPr>
        <p:blipFill>
          <a:blip r:embed="rId11">
            <a:alphaModFix/>
          </a:blip>
          <a:stretch>
            <a:fillRect/>
          </a:stretch>
        </p:blipFill>
        <p:spPr>
          <a:xfrm rot="876843">
            <a:off x="7812370" y="2759014"/>
            <a:ext cx="784886" cy="504567"/>
          </a:xfrm>
          <a:prstGeom prst="rect">
            <a:avLst/>
          </a:prstGeom>
          <a:noFill/>
          <a:ln>
            <a:noFill/>
          </a:ln>
        </p:spPr>
      </p:pic>
      <p:sp>
        <p:nvSpPr>
          <p:cNvPr id="19910" name="Google Shape;19910;p717"/>
          <p:cNvSpPr txBox="1"/>
          <p:nvPr/>
        </p:nvSpPr>
        <p:spPr>
          <a:xfrm>
            <a:off x="7901792" y="2808835"/>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1600"/>
              <a:t>SMS</a:t>
            </a:r>
            <a:endParaRPr sz="1600"/>
          </a:p>
        </p:txBody>
      </p:sp>
      <p:pic>
        <p:nvPicPr>
          <p:cNvPr id="19911" name="Google Shape;19911;p717" descr="Vilazodone.svg"/>
          <p:cNvPicPr preferRelativeResize="0"/>
          <p:nvPr/>
        </p:nvPicPr>
        <p:blipFill rotWithShape="1">
          <a:blip r:embed="rId12">
            <a:alphaModFix/>
          </a:blip>
          <a:srcRect/>
          <a:stretch/>
        </p:blipFill>
        <p:spPr>
          <a:xfrm>
            <a:off x="7356022" y="1356072"/>
            <a:ext cx="1697600" cy="814832"/>
          </a:xfrm>
          <a:prstGeom prst="rect">
            <a:avLst/>
          </a:prstGeom>
          <a:noFill/>
          <a:ln>
            <a:noFill/>
          </a:ln>
        </p:spPr>
      </p:pic>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Shape 19915"/>
        <p:cNvGrpSpPr/>
        <p:nvPr/>
      </p:nvGrpSpPr>
      <p:grpSpPr>
        <a:xfrm>
          <a:off x="0" y="0"/>
          <a:ext cx="0" cy="0"/>
          <a:chOff x="0" y="0"/>
          <a:chExt cx="0" cy="0"/>
        </a:xfrm>
      </p:grpSpPr>
      <p:pic>
        <p:nvPicPr>
          <p:cNvPr id="19916" name="Google Shape;19916;p718"/>
          <p:cNvPicPr preferRelativeResize="0"/>
          <p:nvPr/>
        </p:nvPicPr>
        <p:blipFill rotWithShape="1">
          <a:blip r:embed="rId3">
            <a:alphaModFix/>
          </a:blip>
          <a:srcRect t="6104" r="30675" b="11408"/>
          <a:stretch/>
        </p:blipFill>
        <p:spPr>
          <a:xfrm>
            <a:off x="0" y="357750"/>
            <a:ext cx="7146375" cy="4733676"/>
          </a:xfrm>
          <a:prstGeom prst="rect">
            <a:avLst/>
          </a:prstGeom>
          <a:noFill/>
          <a:ln>
            <a:noFill/>
          </a:ln>
        </p:spPr>
      </p:pic>
      <p:sp>
        <p:nvSpPr>
          <p:cNvPr id="19917" name="Google Shape;19917;p718"/>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sp>
        <p:nvSpPr>
          <p:cNvPr id="19918" name="Google Shape;19918;p718"/>
          <p:cNvSpPr txBox="1"/>
          <p:nvPr/>
        </p:nvSpPr>
        <p:spPr>
          <a:xfrm>
            <a:off x="329125" y="119100"/>
            <a:ext cx="6663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partial agonist reuptake inhibitor (SPARI)</a:t>
            </a:r>
            <a:endParaRPr b="1"/>
          </a:p>
        </p:txBody>
      </p:sp>
      <p:sp>
        <p:nvSpPr>
          <p:cNvPr id="19919" name="Google Shape;19919;p718"/>
          <p:cNvSpPr txBox="1"/>
          <p:nvPr/>
        </p:nvSpPr>
        <p:spPr>
          <a:xfrm>
            <a:off x="2833325" y="1073950"/>
            <a:ext cx="16242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5HT1A autoreceptors desensitize/ downregulate</a:t>
            </a:r>
            <a:endParaRPr sz="1200"/>
          </a:p>
        </p:txBody>
      </p:sp>
      <p:sp>
        <p:nvSpPr>
          <p:cNvPr id="19920" name="Google Shape;19920;p718"/>
          <p:cNvSpPr txBox="1"/>
          <p:nvPr/>
        </p:nvSpPr>
        <p:spPr>
          <a:xfrm>
            <a:off x="4113900" y="321975"/>
            <a:ext cx="1373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vilazodone</a:t>
            </a:r>
            <a:endParaRPr sz="1100"/>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Shape 19924"/>
        <p:cNvGrpSpPr/>
        <p:nvPr/>
      </p:nvGrpSpPr>
      <p:grpSpPr>
        <a:xfrm>
          <a:off x="0" y="0"/>
          <a:ext cx="0" cy="0"/>
          <a:chOff x="0" y="0"/>
          <a:chExt cx="0" cy="0"/>
        </a:xfrm>
      </p:grpSpPr>
      <p:pic>
        <p:nvPicPr>
          <p:cNvPr id="19925" name="Google Shape;19925;p719"/>
          <p:cNvPicPr preferRelativeResize="0"/>
          <p:nvPr/>
        </p:nvPicPr>
        <p:blipFill rotWithShape="1">
          <a:blip r:embed="rId3">
            <a:alphaModFix/>
          </a:blip>
          <a:srcRect t="6021" b="12611"/>
          <a:stretch/>
        </p:blipFill>
        <p:spPr>
          <a:xfrm>
            <a:off x="-174850" y="321975"/>
            <a:ext cx="8743775" cy="4737774"/>
          </a:xfrm>
          <a:prstGeom prst="rect">
            <a:avLst/>
          </a:prstGeom>
          <a:noFill/>
          <a:ln>
            <a:noFill/>
          </a:ln>
        </p:spPr>
      </p:pic>
      <p:sp>
        <p:nvSpPr>
          <p:cNvPr id="19926" name="Google Shape;19926;p719"/>
          <p:cNvSpPr txBox="1"/>
          <p:nvPr/>
        </p:nvSpPr>
        <p:spPr>
          <a:xfrm>
            <a:off x="6946700" y="3534525"/>
            <a:ext cx="1905000" cy="1031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5HT1A partial agonism may lead to downstream enhancement of dopamine  release, which may mitigate sexual dysfunction.</a:t>
            </a:r>
            <a:endParaRPr sz="1100"/>
          </a:p>
        </p:txBody>
      </p:sp>
      <p:sp>
        <p:nvSpPr>
          <p:cNvPr id="19927" name="Google Shape;19927;p719"/>
          <p:cNvSpPr txBox="1"/>
          <p:nvPr/>
        </p:nvSpPr>
        <p:spPr>
          <a:xfrm>
            <a:off x="2177225" y="2340900"/>
            <a:ext cx="942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t>serotonin neuron</a:t>
            </a:r>
            <a:endParaRPr sz="900"/>
          </a:p>
        </p:txBody>
      </p:sp>
      <p:sp>
        <p:nvSpPr>
          <p:cNvPr id="19928" name="Google Shape;19928;p719"/>
          <p:cNvSpPr txBox="1"/>
          <p:nvPr/>
        </p:nvSpPr>
        <p:spPr>
          <a:xfrm>
            <a:off x="329125" y="119100"/>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partial agonist reuptake inhibitor (SPARI)</a:t>
            </a:r>
            <a:endParaRPr b="1"/>
          </a:p>
        </p:txBody>
      </p:sp>
      <p:pic>
        <p:nvPicPr>
          <p:cNvPr id="19929" name="Google Shape;19929;p719"/>
          <p:cNvPicPr preferRelativeResize="0"/>
          <p:nvPr/>
        </p:nvPicPr>
        <p:blipFill rotWithShape="1">
          <a:blip r:embed="rId3">
            <a:alphaModFix/>
          </a:blip>
          <a:srcRect l="60647" t="2092" r="15212" b="69926"/>
          <a:stretch/>
        </p:blipFill>
        <p:spPr>
          <a:xfrm>
            <a:off x="5130025" y="90480"/>
            <a:ext cx="2110699" cy="1629176"/>
          </a:xfrm>
          <a:prstGeom prst="rect">
            <a:avLst/>
          </a:prstGeom>
          <a:noFill/>
          <a:ln>
            <a:noFill/>
          </a:ln>
        </p:spPr>
      </p:pic>
      <p:sp>
        <p:nvSpPr>
          <p:cNvPr id="19930" name="Google Shape;19930;p719"/>
          <p:cNvSpPr txBox="1"/>
          <p:nvPr/>
        </p:nvSpPr>
        <p:spPr>
          <a:xfrm>
            <a:off x="7119475" y="1648200"/>
            <a:ext cx="13734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downregulation of postsynaptic 5HT receptors</a:t>
            </a:r>
            <a:endParaRPr sz="1100"/>
          </a:p>
        </p:txBody>
      </p:sp>
      <p:sp>
        <p:nvSpPr>
          <p:cNvPr id="19931" name="Google Shape;19931;p719"/>
          <p:cNvSpPr txBox="1"/>
          <p:nvPr/>
        </p:nvSpPr>
        <p:spPr>
          <a:xfrm>
            <a:off x="4113900" y="321975"/>
            <a:ext cx="1373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vilazodone</a:t>
            </a:r>
            <a:endParaRPr sz="1100"/>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Shape 19935"/>
        <p:cNvGrpSpPr/>
        <p:nvPr/>
      </p:nvGrpSpPr>
      <p:grpSpPr>
        <a:xfrm>
          <a:off x="0" y="0"/>
          <a:ext cx="0" cy="0"/>
          <a:chOff x="0" y="0"/>
          <a:chExt cx="0" cy="0"/>
        </a:xfrm>
      </p:grpSpPr>
      <p:sp>
        <p:nvSpPr>
          <p:cNvPr id="19936" name="Google Shape;19936;p720"/>
          <p:cNvSpPr txBox="1"/>
          <p:nvPr/>
        </p:nvSpPr>
        <p:spPr>
          <a:xfrm>
            <a:off x="1652775" y="903713"/>
            <a:ext cx="1472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5HT1A receptor partial agonist</a:t>
            </a:r>
            <a:endParaRPr sz="1200" b="1"/>
          </a:p>
        </p:txBody>
      </p:sp>
      <p:grpSp>
        <p:nvGrpSpPr>
          <p:cNvPr id="19937" name="Google Shape;19937;p720"/>
          <p:cNvGrpSpPr/>
          <p:nvPr/>
        </p:nvGrpSpPr>
        <p:grpSpPr>
          <a:xfrm>
            <a:off x="2786650" y="1052127"/>
            <a:ext cx="4476425" cy="3648849"/>
            <a:chOff x="3777250" y="747327"/>
            <a:chExt cx="4476425" cy="3648849"/>
          </a:xfrm>
        </p:grpSpPr>
        <p:pic>
          <p:nvPicPr>
            <p:cNvPr id="19938" name="Google Shape;19938;p720"/>
            <p:cNvPicPr preferRelativeResize="0"/>
            <p:nvPr/>
          </p:nvPicPr>
          <p:blipFill>
            <a:blip r:embed="rId3">
              <a:alphaModFix/>
            </a:blip>
            <a:stretch>
              <a:fillRect/>
            </a:stretch>
          </p:blipFill>
          <p:spPr>
            <a:xfrm>
              <a:off x="3777250" y="747327"/>
              <a:ext cx="4476425" cy="3648849"/>
            </a:xfrm>
            <a:prstGeom prst="rect">
              <a:avLst/>
            </a:prstGeom>
            <a:noFill/>
            <a:ln>
              <a:noFill/>
            </a:ln>
          </p:spPr>
        </p:pic>
        <p:sp>
          <p:nvSpPr>
            <p:cNvPr id="19939" name="Google Shape;19939;p720"/>
            <p:cNvSpPr txBox="1"/>
            <p:nvPr/>
          </p:nvSpPr>
          <p:spPr>
            <a:xfrm rot="24443">
              <a:off x="4179886" y="24858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vilazodone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VIIBRYD</a:t>
              </a:r>
              <a:endParaRPr sz="1800" b="1"/>
            </a:p>
            <a:p>
              <a:pPr marL="0" marR="0" lvl="0" indent="0" algn="ctr" rtl="0">
                <a:lnSpc>
                  <a:spcPct val="100000"/>
                </a:lnSpc>
                <a:spcBef>
                  <a:spcPts val="0"/>
                </a:spcBef>
                <a:spcAft>
                  <a:spcPts val="0"/>
                </a:spcAft>
                <a:buClr>
                  <a:srgbClr val="000000"/>
                </a:buClr>
                <a:buSzPts val="800"/>
                <a:buFont typeface="Arial"/>
                <a:buNone/>
              </a:pPr>
              <a:endParaRPr sz="1800" b="1"/>
            </a:p>
          </p:txBody>
        </p:sp>
      </p:grpSp>
      <p:sp>
        <p:nvSpPr>
          <p:cNvPr id="19940" name="Google Shape;19940;p720"/>
          <p:cNvSpPr txBox="1"/>
          <p:nvPr/>
        </p:nvSpPr>
        <p:spPr>
          <a:xfrm>
            <a:off x="6259450" y="3446500"/>
            <a:ext cx="1271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19941" name="Google Shape;19941;p720"/>
          <p:cNvSpPr txBox="1"/>
          <p:nvPr/>
        </p:nvSpPr>
        <p:spPr>
          <a:xfrm>
            <a:off x="454700" y="154525"/>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partial agonist reuptake inhibitor (SPARI)</a:t>
            </a:r>
            <a:endParaRPr b="1"/>
          </a:p>
        </p:txBody>
      </p:sp>
      <p:sp>
        <p:nvSpPr>
          <p:cNvPr id="19942" name="Google Shape;19942;p720"/>
          <p:cNvSpPr txBox="1"/>
          <p:nvPr/>
        </p:nvSpPr>
        <p:spPr>
          <a:xfrm>
            <a:off x="891175" y="2064813"/>
            <a:ext cx="15984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anxiolytic actions and may mitigate sexual dysfunction</a:t>
            </a:r>
            <a:endParaRPr sz="1200"/>
          </a:p>
          <a:p>
            <a:pPr marL="0" lvl="0" indent="0" algn="l" rtl="0">
              <a:spcBef>
                <a:spcPts val="0"/>
              </a:spcBef>
              <a:spcAft>
                <a:spcPts val="0"/>
              </a:spcAft>
              <a:buNone/>
            </a:pPr>
            <a:r>
              <a:rPr lang="en" sz="1200"/>
              <a:t>(principal mechanism of buspirone)</a:t>
            </a:r>
            <a:endParaRPr sz="1200"/>
          </a:p>
        </p:txBody>
      </p:sp>
      <p:cxnSp>
        <p:nvCxnSpPr>
          <p:cNvPr id="19943" name="Google Shape;19943;p720"/>
          <p:cNvCxnSpPr/>
          <p:nvPr/>
        </p:nvCxnSpPr>
        <p:spPr>
          <a:xfrm flipH="1">
            <a:off x="2179150" y="1734488"/>
            <a:ext cx="829800" cy="437700"/>
          </a:xfrm>
          <a:prstGeom prst="straightConnector1">
            <a:avLst/>
          </a:prstGeom>
          <a:noFill/>
          <a:ln w="9525" cap="flat" cmpd="sng">
            <a:solidFill>
              <a:schemeClr val="dk2"/>
            </a:solidFill>
            <a:prstDash val="solid"/>
            <a:round/>
            <a:headEnd type="none" w="med" len="med"/>
            <a:tailEnd type="triangle" w="med" len="med"/>
          </a:ln>
        </p:spPr>
      </p:cxnSp>
      <p:grpSp>
        <p:nvGrpSpPr>
          <p:cNvPr id="19944" name="Google Shape;19944;p720"/>
          <p:cNvGrpSpPr/>
          <p:nvPr/>
        </p:nvGrpSpPr>
        <p:grpSpPr>
          <a:xfrm>
            <a:off x="7313150" y="2671413"/>
            <a:ext cx="1936550" cy="738900"/>
            <a:chOff x="7168650" y="2514013"/>
            <a:chExt cx="1936550" cy="738900"/>
          </a:xfrm>
        </p:grpSpPr>
        <p:cxnSp>
          <p:nvCxnSpPr>
            <p:cNvPr id="19945" name="Google Shape;19945;p720"/>
            <p:cNvCxnSpPr/>
            <p:nvPr/>
          </p:nvCxnSpPr>
          <p:spPr>
            <a:xfrm>
              <a:off x="7168650" y="2857975"/>
              <a:ext cx="378900" cy="0"/>
            </a:xfrm>
            <a:prstGeom prst="straightConnector1">
              <a:avLst/>
            </a:prstGeom>
            <a:noFill/>
            <a:ln w="9525" cap="flat" cmpd="sng">
              <a:solidFill>
                <a:schemeClr val="dk2"/>
              </a:solidFill>
              <a:prstDash val="solid"/>
              <a:round/>
              <a:headEnd type="none" w="med" len="med"/>
              <a:tailEnd type="triangle" w="med" len="med"/>
            </a:ln>
          </p:spPr>
        </p:cxnSp>
        <p:sp>
          <p:nvSpPr>
            <p:cNvPr id="19946" name="Google Shape;19946;p720"/>
            <p:cNvSpPr txBox="1"/>
            <p:nvPr/>
          </p:nvSpPr>
          <p:spPr>
            <a:xfrm>
              <a:off x="7506800" y="2514013"/>
              <a:ext cx="1598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grpSp>
      <p:sp>
        <p:nvSpPr>
          <p:cNvPr id="19947" name="Google Shape;19947;p720"/>
          <p:cNvSpPr/>
          <p:nvPr/>
        </p:nvSpPr>
        <p:spPr>
          <a:xfrm>
            <a:off x="3938885" y="2060483"/>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948" name="Google Shape;19948;p720"/>
          <p:cNvCxnSpPr/>
          <p:nvPr/>
        </p:nvCxnSpPr>
        <p:spPr>
          <a:xfrm>
            <a:off x="4110984" y="1806056"/>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9949" name="Google Shape;19949;p720"/>
          <p:cNvCxnSpPr/>
          <p:nvPr/>
        </p:nvCxnSpPr>
        <p:spPr>
          <a:xfrm>
            <a:off x="4136707" y="4593967"/>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9950" name="Google Shape;19950;p720"/>
          <p:cNvCxnSpPr/>
          <p:nvPr/>
        </p:nvCxnSpPr>
        <p:spPr>
          <a:xfrm flipH="1">
            <a:off x="4425650" y="1761775"/>
            <a:ext cx="945600" cy="548400"/>
          </a:xfrm>
          <a:prstGeom prst="straightConnector1">
            <a:avLst/>
          </a:prstGeom>
          <a:noFill/>
          <a:ln w="9525" cap="flat" cmpd="sng">
            <a:solidFill>
              <a:schemeClr val="dk2"/>
            </a:solidFill>
            <a:prstDash val="solid"/>
            <a:round/>
            <a:headEnd type="none" w="med" len="med"/>
            <a:tailEnd type="triangle" w="med" len="med"/>
          </a:ln>
        </p:spPr>
      </p:cxnSp>
      <p:sp>
        <p:nvSpPr>
          <p:cNvPr id="19951" name="Google Shape;19951;p720"/>
          <p:cNvSpPr txBox="1"/>
          <p:nvPr/>
        </p:nvSpPr>
        <p:spPr>
          <a:xfrm>
            <a:off x="5335075" y="1309463"/>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 (CYP3A4)</a:t>
            </a:r>
            <a:endParaRPr sz="120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pic>
        <p:nvPicPr>
          <p:cNvPr id="1106" name="Google Shape;1106;p82"/>
          <p:cNvPicPr preferRelativeResize="0"/>
          <p:nvPr/>
        </p:nvPicPr>
        <p:blipFill rotWithShape="1">
          <a:blip r:embed="rId3">
            <a:alphaModFix/>
          </a:blip>
          <a:srcRect t="891"/>
          <a:stretch/>
        </p:blipFill>
        <p:spPr>
          <a:xfrm>
            <a:off x="239312" y="524125"/>
            <a:ext cx="3703339" cy="4367649"/>
          </a:xfrm>
          <a:prstGeom prst="rect">
            <a:avLst/>
          </a:prstGeom>
          <a:noFill/>
          <a:ln>
            <a:noFill/>
          </a:ln>
        </p:spPr>
      </p:pic>
      <p:sp>
        <p:nvSpPr>
          <p:cNvPr id="1107" name="Google Shape;1107;p82"/>
          <p:cNvSpPr txBox="1"/>
          <p:nvPr/>
        </p:nvSpPr>
        <p:spPr>
          <a:xfrm>
            <a:off x="193175" y="93025"/>
            <a:ext cx="8346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600" b="1">
                <a:solidFill>
                  <a:schemeClr val="dk1"/>
                </a:solidFill>
              </a:rPr>
              <a:t>Transporters = reuptake pumps</a:t>
            </a:r>
            <a:endParaRPr sz="1600" b="1"/>
          </a:p>
        </p:txBody>
      </p:sp>
      <p:pic>
        <p:nvPicPr>
          <p:cNvPr id="1108" name="Google Shape;1108;p82"/>
          <p:cNvPicPr preferRelativeResize="0"/>
          <p:nvPr/>
        </p:nvPicPr>
        <p:blipFill>
          <a:blip r:embed="rId4">
            <a:alphaModFix/>
          </a:blip>
          <a:stretch>
            <a:fillRect/>
          </a:stretch>
        </p:blipFill>
        <p:spPr>
          <a:xfrm>
            <a:off x="4908300" y="1138975"/>
            <a:ext cx="3322726" cy="2653076"/>
          </a:xfrm>
          <a:prstGeom prst="rect">
            <a:avLst/>
          </a:prstGeom>
          <a:noFill/>
          <a:ln>
            <a:noFill/>
          </a:ln>
        </p:spPr>
      </p:pic>
      <p:sp>
        <p:nvSpPr>
          <p:cNvPr id="1109" name="Google Shape;1109;p82"/>
          <p:cNvSpPr txBox="1"/>
          <p:nvPr/>
        </p:nvSpPr>
        <p:spPr>
          <a:xfrm>
            <a:off x="3681575" y="524125"/>
            <a:ext cx="8346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 what’s blocked by a reuptake inhibitor</a:t>
            </a:r>
            <a:endParaRPr sz="1600" b="1"/>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Shape 19955"/>
        <p:cNvGrpSpPr/>
        <p:nvPr/>
      </p:nvGrpSpPr>
      <p:grpSpPr>
        <a:xfrm>
          <a:off x="0" y="0"/>
          <a:ext cx="0" cy="0"/>
          <a:chOff x="0" y="0"/>
          <a:chExt cx="0" cy="0"/>
        </a:xfrm>
      </p:grpSpPr>
      <p:sp>
        <p:nvSpPr>
          <p:cNvPr id="19956" name="Google Shape;19956;p721"/>
          <p:cNvSpPr txBox="1"/>
          <p:nvPr/>
        </p:nvSpPr>
        <p:spPr>
          <a:xfrm>
            <a:off x="1652775" y="903713"/>
            <a:ext cx="1472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5HT1A receptor partial agonist</a:t>
            </a:r>
            <a:endParaRPr sz="1200" b="1"/>
          </a:p>
        </p:txBody>
      </p:sp>
      <p:grpSp>
        <p:nvGrpSpPr>
          <p:cNvPr id="19957" name="Google Shape;19957;p721"/>
          <p:cNvGrpSpPr/>
          <p:nvPr/>
        </p:nvGrpSpPr>
        <p:grpSpPr>
          <a:xfrm>
            <a:off x="2786650" y="1052127"/>
            <a:ext cx="4476425" cy="3648849"/>
            <a:chOff x="3777250" y="747327"/>
            <a:chExt cx="4476425" cy="3648849"/>
          </a:xfrm>
        </p:grpSpPr>
        <p:pic>
          <p:nvPicPr>
            <p:cNvPr id="19958" name="Google Shape;19958;p721"/>
            <p:cNvPicPr preferRelativeResize="0"/>
            <p:nvPr/>
          </p:nvPicPr>
          <p:blipFill>
            <a:blip r:embed="rId3">
              <a:alphaModFix/>
            </a:blip>
            <a:stretch>
              <a:fillRect/>
            </a:stretch>
          </p:blipFill>
          <p:spPr>
            <a:xfrm>
              <a:off x="3777250" y="747327"/>
              <a:ext cx="4476425" cy="3648849"/>
            </a:xfrm>
            <a:prstGeom prst="rect">
              <a:avLst/>
            </a:prstGeom>
            <a:noFill/>
            <a:ln>
              <a:noFill/>
            </a:ln>
          </p:spPr>
        </p:pic>
        <p:sp>
          <p:nvSpPr>
            <p:cNvPr id="19959" name="Google Shape;19959;p721"/>
            <p:cNvSpPr txBox="1"/>
            <p:nvPr/>
          </p:nvSpPr>
          <p:spPr>
            <a:xfrm rot="24443">
              <a:off x="4179886" y="24858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800" b="1"/>
                <a:t>vilazodone</a:t>
              </a:r>
              <a:endParaRPr sz="1800" b="1"/>
            </a:p>
            <a:p>
              <a:pPr marL="0" marR="0" lvl="0" indent="0" algn="ctr" rtl="0">
                <a:lnSpc>
                  <a:spcPct val="100000"/>
                </a:lnSpc>
                <a:spcBef>
                  <a:spcPts val="0"/>
                </a:spcBef>
                <a:spcAft>
                  <a:spcPts val="0"/>
                </a:spcAft>
                <a:buClr>
                  <a:srgbClr val="000000"/>
                </a:buClr>
                <a:buSzPts val="800"/>
                <a:buFont typeface="Arial"/>
                <a:buNone/>
              </a:pPr>
              <a:r>
                <a:rPr lang="en" sz="1800" b="1"/>
                <a:t>VIIBRYD</a:t>
              </a:r>
              <a:endParaRPr sz="1800" b="1"/>
            </a:p>
            <a:p>
              <a:pPr marL="0" marR="0" lvl="0" indent="0" algn="ctr" rtl="0">
                <a:lnSpc>
                  <a:spcPct val="100000"/>
                </a:lnSpc>
                <a:spcBef>
                  <a:spcPts val="0"/>
                </a:spcBef>
                <a:spcAft>
                  <a:spcPts val="0"/>
                </a:spcAft>
                <a:buClr>
                  <a:srgbClr val="000000"/>
                </a:buClr>
                <a:buSzPts val="800"/>
                <a:buFont typeface="Arial"/>
                <a:buNone/>
              </a:pPr>
              <a:endParaRPr sz="1800" b="1"/>
            </a:p>
          </p:txBody>
        </p:sp>
      </p:grpSp>
      <p:sp>
        <p:nvSpPr>
          <p:cNvPr id="19960" name="Google Shape;19960;p721"/>
          <p:cNvSpPr txBox="1"/>
          <p:nvPr/>
        </p:nvSpPr>
        <p:spPr>
          <a:xfrm>
            <a:off x="6259450" y="3446500"/>
            <a:ext cx="1271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Serotonin reuptake inhibitor</a:t>
            </a:r>
            <a:endParaRPr sz="1200" b="1"/>
          </a:p>
        </p:txBody>
      </p:sp>
      <p:sp>
        <p:nvSpPr>
          <p:cNvPr id="19961" name="Google Shape;19961;p721"/>
          <p:cNvSpPr txBox="1"/>
          <p:nvPr/>
        </p:nvSpPr>
        <p:spPr>
          <a:xfrm>
            <a:off x="454700" y="154525"/>
            <a:ext cx="48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partial agonist reuptake inhibitor (SPARI)</a:t>
            </a:r>
            <a:endParaRPr b="1"/>
          </a:p>
        </p:txBody>
      </p:sp>
      <p:sp>
        <p:nvSpPr>
          <p:cNvPr id="19962" name="Google Shape;19962;p721"/>
          <p:cNvSpPr txBox="1"/>
          <p:nvPr/>
        </p:nvSpPr>
        <p:spPr>
          <a:xfrm>
            <a:off x="891175" y="2064813"/>
            <a:ext cx="15984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anxiolytic actions and may mitigate sexual dysfunction</a:t>
            </a:r>
            <a:endParaRPr sz="1200"/>
          </a:p>
          <a:p>
            <a:pPr marL="0" lvl="0" indent="0" algn="l" rtl="0">
              <a:spcBef>
                <a:spcPts val="0"/>
              </a:spcBef>
              <a:spcAft>
                <a:spcPts val="0"/>
              </a:spcAft>
              <a:buNone/>
            </a:pPr>
            <a:r>
              <a:rPr lang="en" sz="1200"/>
              <a:t>(</a:t>
            </a:r>
            <a:r>
              <a:rPr lang="en" sz="1200">
                <a:highlight>
                  <a:srgbClr val="FFFF00"/>
                </a:highlight>
              </a:rPr>
              <a:t>principal mechanism of buspirone</a:t>
            </a:r>
            <a:r>
              <a:rPr lang="en" sz="1200"/>
              <a:t>)</a:t>
            </a:r>
            <a:endParaRPr sz="1200"/>
          </a:p>
        </p:txBody>
      </p:sp>
      <p:cxnSp>
        <p:nvCxnSpPr>
          <p:cNvPr id="19963" name="Google Shape;19963;p721"/>
          <p:cNvCxnSpPr/>
          <p:nvPr/>
        </p:nvCxnSpPr>
        <p:spPr>
          <a:xfrm flipH="1">
            <a:off x="2179150" y="1734488"/>
            <a:ext cx="829800" cy="437700"/>
          </a:xfrm>
          <a:prstGeom prst="straightConnector1">
            <a:avLst/>
          </a:prstGeom>
          <a:noFill/>
          <a:ln w="9525" cap="flat" cmpd="sng">
            <a:solidFill>
              <a:schemeClr val="dk2"/>
            </a:solidFill>
            <a:prstDash val="solid"/>
            <a:round/>
            <a:headEnd type="none" w="med" len="med"/>
            <a:tailEnd type="triangle" w="med" len="med"/>
          </a:ln>
        </p:spPr>
      </p:cxnSp>
      <p:grpSp>
        <p:nvGrpSpPr>
          <p:cNvPr id="19964" name="Google Shape;19964;p721"/>
          <p:cNvGrpSpPr/>
          <p:nvPr/>
        </p:nvGrpSpPr>
        <p:grpSpPr>
          <a:xfrm>
            <a:off x="7313150" y="2671413"/>
            <a:ext cx="1936550" cy="738900"/>
            <a:chOff x="7168650" y="2514013"/>
            <a:chExt cx="1936550" cy="738900"/>
          </a:xfrm>
        </p:grpSpPr>
        <p:cxnSp>
          <p:nvCxnSpPr>
            <p:cNvPr id="19965" name="Google Shape;19965;p721"/>
            <p:cNvCxnSpPr/>
            <p:nvPr/>
          </p:nvCxnSpPr>
          <p:spPr>
            <a:xfrm>
              <a:off x="7168650" y="2857975"/>
              <a:ext cx="378900" cy="0"/>
            </a:xfrm>
            <a:prstGeom prst="straightConnector1">
              <a:avLst/>
            </a:prstGeom>
            <a:noFill/>
            <a:ln w="9525" cap="flat" cmpd="sng">
              <a:solidFill>
                <a:schemeClr val="dk2"/>
              </a:solidFill>
              <a:prstDash val="solid"/>
              <a:round/>
              <a:headEnd type="none" w="med" len="med"/>
              <a:tailEnd type="triangle" w="med" len="med"/>
            </a:ln>
          </p:spPr>
        </p:cxnSp>
        <p:sp>
          <p:nvSpPr>
            <p:cNvPr id="19966" name="Google Shape;19966;p721"/>
            <p:cNvSpPr txBox="1"/>
            <p:nvPr/>
          </p:nvSpPr>
          <p:spPr>
            <a:xfrm>
              <a:off x="7506800" y="2514013"/>
              <a:ext cx="1598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Antidepressant and anxiolytic effects, sexual dysfunction</a:t>
              </a:r>
              <a:endParaRPr sz="1200"/>
            </a:p>
          </p:txBody>
        </p:sp>
      </p:grpSp>
      <p:sp>
        <p:nvSpPr>
          <p:cNvPr id="19967" name="Google Shape;19967;p721"/>
          <p:cNvSpPr/>
          <p:nvPr/>
        </p:nvSpPr>
        <p:spPr>
          <a:xfrm>
            <a:off x="3938885" y="2060483"/>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968" name="Google Shape;19968;p721"/>
          <p:cNvCxnSpPr/>
          <p:nvPr/>
        </p:nvCxnSpPr>
        <p:spPr>
          <a:xfrm>
            <a:off x="4110984" y="1806056"/>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9969" name="Google Shape;19969;p721"/>
          <p:cNvCxnSpPr/>
          <p:nvPr/>
        </p:nvCxnSpPr>
        <p:spPr>
          <a:xfrm>
            <a:off x="4136707" y="4593967"/>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19970" name="Google Shape;19970;p721"/>
          <p:cNvCxnSpPr/>
          <p:nvPr/>
        </p:nvCxnSpPr>
        <p:spPr>
          <a:xfrm flipH="1">
            <a:off x="4425650" y="1761775"/>
            <a:ext cx="945600" cy="548400"/>
          </a:xfrm>
          <a:prstGeom prst="straightConnector1">
            <a:avLst/>
          </a:prstGeom>
          <a:noFill/>
          <a:ln w="9525" cap="flat" cmpd="sng">
            <a:solidFill>
              <a:schemeClr val="dk2"/>
            </a:solidFill>
            <a:prstDash val="solid"/>
            <a:round/>
            <a:headEnd type="none" w="med" len="med"/>
            <a:tailEnd type="triangle" w="med" len="med"/>
          </a:ln>
        </p:spPr>
      </p:cxnSp>
      <p:sp>
        <p:nvSpPr>
          <p:cNvPr id="19971" name="Google Shape;19971;p721"/>
          <p:cNvSpPr txBox="1"/>
          <p:nvPr/>
        </p:nvSpPr>
        <p:spPr>
          <a:xfrm>
            <a:off x="5335075" y="1309463"/>
            <a:ext cx="1598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sensitive substrate (CYP3A4)</a:t>
            </a:r>
            <a:endParaRPr sz="1200"/>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Shape 19975"/>
        <p:cNvGrpSpPr/>
        <p:nvPr/>
      </p:nvGrpSpPr>
      <p:grpSpPr>
        <a:xfrm>
          <a:off x="0" y="0"/>
          <a:ext cx="0" cy="0"/>
          <a:chOff x="0" y="0"/>
          <a:chExt cx="0" cy="0"/>
        </a:xfrm>
      </p:grpSpPr>
      <p:sp>
        <p:nvSpPr>
          <p:cNvPr id="19976" name="Google Shape;19976;p722"/>
          <p:cNvSpPr txBox="1"/>
          <p:nvPr/>
        </p:nvSpPr>
        <p:spPr>
          <a:xfrm>
            <a:off x="700600" y="462000"/>
            <a:ext cx="3300000" cy="398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SSRIs</a:t>
            </a:r>
            <a:endParaRPr sz="1900" b="1"/>
          </a:p>
          <a:p>
            <a:pPr marL="914400" lvl="0" indent="-349250" algn="l" rtl="0">
              <a:spcBef>
                <a:spcPts val="0"/>
              </a:spcBef>
              <a:spcAft>
                <a:spcPts val="0"/>
              </a:spcAft>
              <a:buSzPts val="1900"/>
              <a:buAutoNum type="arabicPeriod"/>
            </a:pPr>
            <a:r>
              <a:rPr lang="en" sz="1900" b="1"/>
              <a:t>escitalopram</a:t>
            </a:r>
            <a:endParaRPr sz="1900" b="1"/>
          </a:p>
          <a:p>
            <a:pPr marL="914400" lvl="0" indent="-349250" algn="l" rtl="0">
              <a:spcBef>
                <a:spcPts val="0"/>
              </a:spcBef>
              <a:spcAft>
                <a:spcPts val="0"/>
              </a:spcAft>
              <a:buSzPts val="1900"/>
              <a:buAutoNum type="arabicPeriod"/>
            </a:pPr>
            <a:r>
              <a:rPr lang="en" sz="1900" b="1"/>
              <a:t>citalopram</a:t>
            </a:r>
            <a:endParaRPr sz="1900" b="1"/>
          </a:p>
          <a:p>
            <a:pPr marL="914400" lvl="0" indent="-349250" algn="l" rtl="0">
              <a:spcBef>
                <a:spcPts val="0"/>
              </a:spcBef>
              <a:spcAft>
                <a:spcPts val="0"/>
              </a:spcAft>
              <a:buSzPts val="1900"/>
              <a:buAutoNum type="arabicPeriod"/>
            </a:pPr>
            <a:r>
              <a:rPr lang="en" sz="1900" b="1"/>
              <a:t>fluoxetine</a:t>
            </a:r>
            <a:endParaRPr sz="1900" b="1"/>
          </a:p>
          <a:p>
            <a:pPr marL="914400" lvl="0" indent="-349250" algn="l" rtl="0">
              <a:spcBef>
                <a:spcPts val="0"/>
              </a:spcBef>
              <a:spcAft>
                <a:spcPts val="0"/>
              </a:spcAft>
              <a:buSzPts val="1900"/>
              <a:buAutoNum type="arabicPeriod"/>
            </a:pPr>
            <a:r>
              <a:rPr lang="en" sz="1900" b="1"/>
              <a:t>sertraline</a:t>
            </a:r>
            <a:endParaRPr sz="1900" b="1"/>
          </a:p>
          <a:p>
            <a:pPr marL="914400" lvl="0" indent="-349250" algn="l" rtl="0">
              <a:spcBef>
                <a:spcPts val="0"/>
              </a:spcBef>
              <a:spcAft>
                <a:spcPts val="0"/>
              </a:spcAft>
              <a:buSzPts val="1900"/>
              <a:buAutoNum type="arabicPeriod"/>
            </a:pPr>
            <a:r>
              <a:rPr lang="en" sz="1900" b="1"/>
              <a:t>paroxetine</a:t>
            </a:r>
            <a:endParaRPr sz="1900" b="1"/>
          </a:p>
          <a:p>
            <a:pPr marL="914400" lvl="0" indent="-349250" algn="l" rtl="0">
              <a:spcBef>
                <a:spcPts val="0"/>
              </a:spcBef>
              <a:spcAft>
                <a:spcPts val="0"/>
              </a:spcAft>
              <a:buSzPts val="1900"/>
              <a:buAutoNum type="arabicPeriod"/>
            </a:pPr>
            <a:r>
              <a:rPr lang="en" sz="1900" b="1"/>
              <a:t>fluvoxamine</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SNRIs</a:t>
            </a:r>
            <a:endParaRPr sz="1900" b="1"/>
          </a:p>
          <a:p>
            <a:pPr marL="914400" lvl="0" indent="-349250" algn="l" rtl="0">
              <a:spcBef>
                <a:spcPts val="0"/>
              </a:spcBef>
              <a:spcAft>
                <a:spcPts val="0"/>
              </a:spcAft>
              <a:buSzPts val="1900"/>
              <a:buAutoNum type="arabicPeriod"/>
            </a:pPr>
            <a:r>
              <a:rPr lang="en" sz="1900" b="1"/>
              <a:t>venlafaxine</a:t>
            </a:r>
            <a:endParaRPr sz="1900" b="1"/>
          </a:p>
          <a:p>
            <a:pPr marL="914400" lvl="0" indent="-349250" algn="l" rtl="0">
              <a:spcBef>
                <a:spcPts val="0"/>
              </a:spcBef>
              <a:spcAft>
                <a:spcPts val="0"/>
              </a:spcAft>
              <a:buSzPts val="1900"/>
              <a:buAutoNum type="arabicPeriod"/>
            </a:pPr>
            <a:r>
              <a:rPr lang="en" sz="1900" b="1"/>
              <a:t>desvenlafaxine</a:t>
            </a:r>
            <a:endParaRPr sz="1900" b="1"/>
          </a:p>
          <a:p>
            <a:pPr marL="914400" lvl="0" indent="-349250" algn="l" rtl="0">
              <a:spcBef>
                <a:spcPts val="0"/>
              </a:spcBef>
              <a:spcAft>
                <a:spcPts val="0"/>
              </a:spcAft>
              <a:buSzPts val="1900"/>
              <a:buAutoNum type="arabicPeriod"/>
            </a:pPr>
            <a:r>
              <a:rPr lang="en" sz="1900" b="1"/>
              <a:t>duloxetine</a:t>
            </a:r>
            <a:endParaRPr sz="1900" b="1"/>
          </a:p>
          <a:p>
            <a:pPr marL="914400" lvl="0" indent="-349250" algn="l" rtl="0">
              <a:spcBef>
                <a:spcPts val="0"/>
              </a:spcBef>
              <a:spcAft>
                <a:spcPts val="0"/>
              </a:spcAft>
              <a:buSzPts val="1900"/>
              <a:buAutoNum type="arabicPeriod"/>
            </a:pPr>
            <a:r>
              <a:rPr lang="en" sz="1900" b="1"/>
              <a:t>levomilnacipran</a:t>
            </a:r>
            <a:endParaRPr sz="1900" b="1"/>
          </a:p>
        </p:txBody>
      </p:sp>
      <p:sp>
        <p:nvSpPr>
          <p:cNvPr id="19977" name="Google Shape;19977;p722"/>
          <p:cNvSpPr txBox="1"/>
          <p:nvPr/>
        </p:nvSpPr>
        <p:spPr>
          <a:xfrm>
            <a:off x="4748725" y="462000"/>
            <a:ext cx="3300000" cy="398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NDRI</a:t>
            </a:r>
            <a:endParaRPr sz="1900" b="1"/>
          </a:p>
          <a:p>
            <a:pPr marL="914400" lvl="0" indent="-349250" algn="l" rtl="0">
              <a:spcBef>
                <a:spcPts val="0"/>
              </a:spcBef>
              <a:spcAft>
                <a:spcPts val="0"/>
              </a:spcAft>
              <a:buSzPts val="1900"/>
              <a:buAutoNum type="arabicPeriod"/>
            </a:pPr>
            <a:r>
              <a:rPr lang="en" sz="1900" b="1"/>
              <a:t>bupropion</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TCAs</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MAOIs</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Atypical antidepressants</a:t>
            </a:r>
            <a:endParaRPr sz="1900" b="1"/>
          </a:p>
          <a:p>
            <a:pPr marL="914400" lvl="0" indent="-349250" algn="l" rtl="0">
              <a:spcBef>
                <a:spcPts val="0"/>
              </a:spcBef>
              <a:spcAft>
                <a:spcPts val="0"/>
              </a:spcAft>
              <a:buSzPts val="1900"/>
              <a:buAutoNum type="arabicPeriod"/>
            </a:pPr>
            <a:r>
              <a:rPr lang="en" sz="1900" b="1"/>
              <a:t>mirtazapine</a:t>
            </a:r>
            <a:endParaRPr sz="1900" b="1"/>
          </a:p>
          <a:p>
            <a:pPr marL="914400" lvl="0" indent="-349250" algn="l" rtl="0">
              <a:spcBef>
                <a:spcPts val="0"/>
              </a:spcBef>
              <a:spcAft>
                <a:spcPts val="0"/>
              </a:spcAft>
              <a:buSzPts val="1900"/>
              <a:buAutoNum type="arabicPeriod"/>
            </a:pPr>
            <a:r>
              <a:rPr lang="en" sz="1900" b="1"/>
              <a:t>trazodone</a:t>
            </a:r>
            <a:endParaRPr sz="1900" b="1"/>
          </a:p>
          <a:p>
            <a:pPr marL="914400" lvl="0" indent="-349250" algn="l" rtl="0">
              <a:spcBef>
                <a:spcPts val="0"/>
              </a:spcBef>
              <a:spcAft>
                <a:spcPts val="0"/>
              </a:spcAft>
              <a:buSzPts val="1900"/>
              <a:buAutoNum type="arabicPeriod"/>
            </a:pPr>
            <a:r>
              <a:rPr lang="en" sz="1900" b="1"/>
              <a:t>nefazodone</a:t>
            </a:r>
            <a:endParaRPr sz="1900" b="1"/>
          </a:p>
          <a:p>
            <a:pPr marL="914400" lvl="0" indent="-349250" algn="l" rtl="0">
              <a:spcBef>
                <a:spcPts val="0"/>
              </a:spcBef>
              <a:spcAft>
                <a:spcPts val="0"/>
              </a:spcAft>
              <a:buSzPts val="1900"/>
              <a:buAutoNum type="arabicPeriod"/>
            </a:pPr>
            <a:r>
              <a:rPr lang="en" sz="1900" b="1"/>
              <a:t>vilazodone</a:t>
            </a:r>
            <a:endParaRPr sz="1900" b="1"/>
          </a:p>
          <a:p>
            <a:pPr marL="914400" lvl="0" indent="-349250" algn="l" rtl="0">
              <a:spcBef>
                <a:spcPts val="0"/>
              </a:spcBef>
              <a:spcAft>
                <a:spcPts val="0"/>
              </a:spcAft>
              <a:buSzPts val="1900"/>
              <a:buAutoNum type="arabicPeriod"/>
            </a:pPr>
            <a:endParaRPr sz="1900" b="1"/>
          </a:p>
        </p:txBody>
      </p:sp>
      <p:pic>
        <p:nvPicPr>
          <p:cNvPr id="19978" name="Google Shape;19978;p722" descr="Resultado de imagen para tricycle png"/>
          <p:cNvPicPr preferRelativeResize="0"/>
          <p:nvPr/>
        </p:nvPicPr>
        <p:blipFill rotWithShape="1">
          <a:blip r:embed="rId3">
            <a:alphaModFix/>
          </a:blip>
          <a:srcRect/>
          <a:stretch/>
        </p:blipFill>
        <p:spPr>
          <a:xfrm>
            <a:off x="5573675" y="1257475"/>
            <a:ext cx="569175" cy="569200"/>
          </a:xfrm>
          <a:prstGeom prst="rect">
            <a:avLst/>
          </a:prstGeom>
          <a:noFill/>
          <a:ln>
            <a:noFill/>
          </a:ln>
        </p:spPr>
      </p:pic>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Shape 19982"/>
        <p:cNvGrpSpPr/>
        <p:nvPr/>
      </p:nvGrpSpPr>
      <p:grpSpPr>
        <a:xfrm>
          <a:off x="0" y="0"/>
          <a:ext cx="0" cy="0"/>
          <a:chOff x="0" y="0"/>
          <a:chExt cx="0" cy="0"/>
        </a:xfrm>
      </p:grpSpPr>
      <p:sp>
        <p:nvSpPr>
          <p:cNvPr id="19983" name="Google Shape;19983;p723"/>
          <p:cNvSpPr txBox="1"/>
          <p:nvPr/>
        </p:nvSpPr>
        <p:spPr>
          <a:xfrm>
            <a:off x="700600" y="462000"/>
            <a:ext cx="3300000" cy="398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SSRIs</a:t>
            </a:r>
            <a:endParaRPr sz="1900" b="1"/>
          </a:p>
          <a:p>
            <a:pPr marL="914400" lvl="0" indent="-349250" algn="l" rtl="0">
              <a:spcBef>
                <a:spcPts val="0"/>
              </a:spcBef>
              <a:spcAft>
                <a:spcPts val="0"/>
              </a:spcAft>
              <a:buSzPts val="1900"/>
              <a:buAutoNum type="arabicPeriod"/>
            </a:pPr>
            <a:r>
              <a:rPr lang="en" sz="1900" b="1"/>
              <a:t>escitalopram</a:t>
            </a:r>
            <a:endParaRPr sz="1900" b="1"/>
          </a:p>
          <a:p>
            <a:pPr marL="914400" lvl="0" indent="-349250" algn="l" rtl="0">
              <a:spcBef>
                <a:spcPts val="0"/>
              </a:spcBef>
              <a:spcAft>
                <a:spcPts val="0"/>
              </a:spcAft>
              <a:buSzPts val="1900"/>
              <a:buAutoNum type="arabicPeriod"/>
            </a:pPr>
            <a:r>
              <a:rPr lang="en" sz="1900" b="1"/>
              <a:t>citalopram</a:t>
            </a:r>
            <a:endParaRPr sz="1900" b="1"/>
          </a:p>
          <a:p>
            <a:pPr marL="914400" lvl="0" indent="-349250" algn="l" rtl="0">
              <a:spcBef>
                <a:spcPts val="0"/>
              </a:spcBef>
              <a:spcAft>
                <a:spcPts val="0"/>
              </a:spcAft>
              <a:buSzPts val="1900"/>
              <a:buAutoNum type="arabicPeriod"/>
            </a:pPr>
            <a:r>
              <a:rPr lang="en" sz="1900" b="1"/>
              <a:t>fluoxetine</a:t>
            </a:r>
            <a:endParaRPr sz="1900" b="1"/>
          </a:p>
          <a:p>
            <a:pPr marL="914400" lvl="0" indent="-349250" algn="l" rtl="0">
              <a:spcBef>
                <a:spcPts val="0"/>
              </a:spcBef>
              <a:spcAft>
                <a:spcPts val="0"/>
              </a:spcAft>
              <a:buSzPts val="1900"/>
              <a:buAutoNum type="arabicPeriod"/>
            </a:pPr>
            <a:r>
              <a:rPr lang="en" sz="1900" b="1"/>
              <a:t>sertraline</a:t>
            </a:r>
            <a:endParaRPr sz="1900" b="1"/>
          </a:p>
          <a:p>
            <a:pPr marL="914400" lvl="0" indent="-349250" algn="l" rtl="0">
              <a:spcBef>
                <a:spcPts val="0"/>
              </a:spcBef>
              <a:spcAft>
                <a:spcPts val="0"/>
              </a:spcAft>
              <a:buSzPts val="1900"/>
              <a:buAutoNum type="arabicPeriod"/>
            </a:pPr>
            <a:r>
              <a:rPr lang="en" sz="1900" b="1"/>
              <a:t>paroxetine</a:t>
            </a:r>
            <a:endParaRPr sz="1900" b="1"/>
          </a:p>
          <a:p>
            <a:pPr marL="914400" lvl="0" indent="-349250" algn="l" rtl="0">
              <a:spcBef>
                <a:spcPts val="0"/>
              </a:spcBef>
              <a:spcAft>
                <a:spcPts val="0"/>
              </a:spcAft>
              <a:buSzPts val="1900"/>
              <a:buAutoNum type="arabicPeriod"/>
            </a:pPr>
            <a:r>
              <a:rPr lang="en" sz="1900" b="1"/>
              <a:t>fluvoxamine</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SNRIs</a:t>
            </a:r>
            <a:endParaRPr sz="1900" b="1"/>
          </a:p>
          <a:p>
            <a:pPr marL="914400" lvl="0" indent="-349250" algn="l" rtl="0">
              <a:spcBef>
                <a:spcPts val="0"/>
              </a:spcBef>
              <a:spcAft>
                <a:spcPts val="0"/>
              </a:spcAft>
              <a:buSzPts val="1900"/>
              <a:buAutoNum type="arabicPeriod"/>
            </a:pPr>
            <a:r>
              <a:rPr lang="en" sz="1900" b="1"/>
              <a:t>venlafaxine</a:t>
            </a:r>
            <a:endParaRPr sz="1900" b="1"/>
          </a:p>
          <a:p>
            <a:pPr marL="914400" lvl="0" indent="-349250" algn="l" rtl="0">
              <a:spcBef>
                <a:spcPts val="0"/>
              </a:spcBef>
              <a:spcAft>
                <a:spcPts val="0"/>
              </a:spcAft>
              <a:buSzPts val="1900"/>
              <a:buAutoNum type="arabicPeriod"/>
            </a:pPr>
            <a:r>
              <a:rPr lang="en" sz="1900" b="1"/>
              <a:t>desvenlafaxine</a:t>
            </a:r>
            <a:endParaRPr sz="1900" b="1"/>
          </a:p>
          <a:p>
            <a:pPr marL="914400" lvl="0" indent="-349250" algn="l" rtl="0">
              <a:spcBef>
                <a:spcPts val="0"/>
              </a:spcBef>
              <a:spcAft>
                <a:spcPts val="0"/>
              </a:spcAft>
              <a:buSzPts val="1900"/>
              <a:buAutoNum type="arabicPeriod"/>
            </a:pPr>
            <a:r>
              <a:rPr lang="en" sz="1900" b="1"/>
              <a:t>duloxetine</a:t>
            </a:r>
            <a:endParaRPr sz="1900" b="1"/>
          </a:p>
          <a:p>
            <a:pPr marL="914400" lvl="0" indent="-349250" algn="l" rtl="0">
              <a:spcBef>
                <a:spcPts val="0"/>
              </a:spcBef>
              <a:spcAft>
                <a:spcPts val="0"/>
              </a:spcAft>
              <a:buSzPts val="1900"/>
              <a:buAutoNum type="arabicPeriod"/>
            </a:pPr>
            <a:r>
              <a:rPr lang="en" sz="1900" b="1"/>
              <a:t>levomilnacipran</a:t>
            </a:r>
            <a:endParaRPr sz="1900" b="1"/>
          </a:p>
        </p:txBody>
      </p:sp>
      <p:sp>
        <p:nvSpPr>
          <p:cNvPr id="19984" name="Google Shape;19984;p723"/>
          <p:cNvSpPr txBox="1"/>
          <p:nvPr/>
        </p:nvSpPr>
        <p:spPr>
          <a:xfrm>
            <a:off x="4748725" y="462000"/>
            <a:ext cx="3300000" cy="398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NDRI</a:t>
            </a:r>
            <a:endParaRPr sz="1900" b="1"/>
          </a:p>
          <a:p>
            <a:pPr marL="914400" lvl="0" indent="-349250" algn="l" rtl="0">
              <a:spcBef>
                <a:spcPts val="0"/>
              </a:spcBef>
              <a:spcAft>
                <a:spcPts val="0"/>
              </a:spcAft>
              <a:buSzPts val="1900"/>
              <a:buAutoNum type="arabicPeriod"/>
            </a:pPr>
            <a:r>
              <a:rPr lang="en" sz="1900" b="1"/>
              <a:t>bupropion</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TCAs</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MAOIs</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en" sz="1900" b="1"/>
              <a:t>Atypical antidepressants</a:t>
            </a:r>
            <a:endParaRPr sz="1900" b="1"/>
          </a:p>
          <a:p>
            <a:pPr marL="914400" lvl="0" indent="-349250" algn="l" rtl="0">
              <a:spcBef>
                <a:spcPts val="0"/>
              </a:spcBef>
              <a:spcAft>
                <a:spcPts val="0"/>
              </a:spcAft>
              <a:buSzPts val="1900"/>
              <a:buAutoNum type="arabicPeriod"/>
            </a:pPr>
            <a:r>
              <a:rPr lang="en" sz="1900" b="1"/>
              <a:t>mirtazapine</a:t>
            </a:r>
            <a:endParaRPr sz="1900" b="1"/>
          </a:p>
          <a:p>
            <a:pPr marL="914400" lvl="0" indent="-349250" algn="l" rtl="0">
              <a:spcBef>
                <a:spcPts val="0"/>
              </a:spcBef>
              <a:spcAft>
                <a:spcPts val="0"/>
              </a:spcAft>
              <a:buSzPts val="1900"/>
              <a:buAutoNum type="arabicPeriod"/>
            </a:pPr>
            <a:r>
              <a:rPr lang="en" sz="1900" b="1"/>
              <a:t>trazodone</a:t>
            </a:r>
            <a:endParaRPr sz="1900" b="1"/>
          </a:p>
          <a:p>
            <a:pPr marL="914400" lvl="0" indent="-349250" algn="l" rtl="0">
              <a:spcBef>
                <a:spcPts val="0"/>
              </a:spcBef>
              <a:spcAft>
                <a:spcPts val="0"/>
              </a:spcAft>
              <a:buSzPts val="1900"/>
              <a:buAutoNum type="arabicPeriod"/>
            </a:pPr>
            <a:r>
              <a:rPr lang="en" sz="1900" b="1"/>
              <a:t>nefazodone</a:t>
            </a:r>
            <a:endParaRPr sz="1900" b="1"/>
          </a:p>
          <a:p>
            <a:pPr marL="914400" lvl="0" indent="-349250" algn="l" rtl="0">
              <a:spcBef>
                <a:spcPts val="0"/>
              </a:spcBef>
              <a:spcAft>
                <a:spcPts val="0"/>
              </a:spcAft>
              <a:buSzPts val="1900"/>
              <a:buAutoNum type="arabicPeriod"/>
            </a:pPr>
            <a:r>
              <a:rPr lang="en" sz="1900" b="1"/>
              <a:t>vilazodone</a:t>
            </a:r>
            <a:endParaRPr sz="1900" b="1"/>
          </a:p>
          <a:p>
            <a:pPr marL="914400" lvl="0" indent="-349250" algn="l" rtl="0">
              <a:spcBef>
                <a:spcPts val="0"/>
              </a:spcBef>
              <a:spcAft>
                <a:spcPts val="0"/>
              </a:spcAft>
              <a:buSzPts val="1900"/>
              <a:buAutoNum type="arabicPeriod"/>
            </a:pPr>
            <a:r>
              <a:rPr lang="en" sz="1900" b="1"/>
              <a:t>vortioxetine </a:t>
            </a:r>
            <a:endParaRPr sz="1900" b="1"/>
          </a:p>
        </p:txBody>
      </p:sp>
      <p:pic>
        <p:nvPicPr>
          <p:cNvPr id="19985" name="Google Shape;19985;p723" descr="Resultado de imagen para tricycle png"/>
          <p:cNvPicPr preferRelativeResize="0"/>
          <p:nvPr/>
        </p:nvPicPr>
        <p:blipFill rotWithShape="1">
          <a:blip r:embed="rId3">
            <a:alphaModFix/>
          </a:blip>
          <a:srcRect/>
          <a:stretch/>
        </p:blipFill>
        <p:spPr>
          <a:xfrm>
            <a:off x="5573675" y="1257475"/>
            <a:ext cx="569175" cy="569200"/>
          </a:xfrm>
          <a:prstGeom prst="rect">
            <a:avLst/>
          </a:prstGeom>
          <a:noFill/>
          <a:ln>
            <a:noFill/>
          </a:ln>
        </p:spPr>
      </p:pic>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Shape 19989"/>
        <p:cNvGrpSpPr/>
        <p:nvPr/>
      </p:nvGrpSpPr>
      <p:grpSpPr>
        <a:xfrm>
          <a:off x="0" y="0"/>
          <a:ext cx="0" cy="0"/>
          <a:chOff x="0" y="0"/>
          <a:chExt cx="0" cy="0"/>
        </a:xfrm>
      </p:grpSpPr>
      <p:sp>
        <p:nvSpPr>
          <p:cNvPr id="19990" name="Google Shape;19990;p724"/>
          <p:cNvSpPr txBox="1"/>
          <p:nvPr/>
        </p:nvSpPr>
        <p:spPr>
          <a:xfrm>
            <a:off x="7543795" y="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#260</a:t>
            </a:r>
            <a:endParaRPr sz="1600"/>
          </a:p>
          <a:p>
            <a:pPr marL="0" marR="0" lvl="0" indent="0" algn="l" rtl="0">
              <a:lnSpc>
                <a:spcPct val="100000"/>
              </a:lnSpc>
              <a:spcBef>
                <a:spcPts val="0"/>
              </a:spcBef>
              <a:spcAft>
                <a:spcPts val="0"/>
              </a:spcAft>
              <a:buClr>
                <a:schemeClr val="dk1"/>
              </a:buClr>
              <a:buSzPts val="1100"/>
              <a:buFont typeface="Arial"/>
              <a:buNone/>
            </a:pPr>
            <a:r>
              <a:rPr lang="en" sz="1600"/>
              <a:t>2013</a:t>
            </a:r>
            <a:endParaRPr sz="1600"/>
          </a:p>
          <a:p>
            <a:pPr marL="0" marR="0" lvl="0" indent="0" algn="l" rtl="0">
              <a:lnSpc>
                <a:spcPct val="100000"/>
              </a:lnSpc>
              <a:spcBef>
                <a:spcPts val="0"/>
              </a:spcBef>
              <a:spcAft>
                <a:spcPts val="0"/>
              </a:spcAft>
              <a:buClr>
                <a:schemeClr val="dk1"/>
              </a:buClr>
              <a:buSzPts val="1100"/>
              <a:buFont typeface="Arial"/>
              <a:buNone/>
            </a:pPr>
            <a:r>
              <a:rPr lang="en" sz="1600"/>
              <a:t>$357–$462</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800"/>
          </a:p>
          <a:p>
            <a:pPr marL="0" marR="0" lvl="0" indent="0" algn="l" rtl="0">
              <a:lnSpc>
                <a:spcPct val="100000"/>
              </a:lnSpc>
              <a:spcBef>
                <a:spcPts val="0"/>
              </a:spcBef>
              <a:spcAft>
                <a:spcPts val="0"/>
              </a:spcAft>
              <a:buClr>
                <a:srgbClr val="000000"/>
              </a:buClr>
              <a:buSzPts val="800"/>
              <a:buFont typeface="Arial"/>
              <a:buNone/>
            </a:pPr>
            <a:endParaRPr sz="1800"/>
          </a:p>
        </p:txBody>
      </p:sp>
      <p:sp>
        <p:nvSpPr>
          <p:cNvPr id="19991" name="Google Shape;19991;p724"/>
          <p:cNvSpPr txBox="1"/>
          <p:nvPr/>
        </p:nvSpPr>
        <p:spPr>
          <a:xfrm>
            <a:off x="8222998" y="3517100"/>
            <a:ext cx="21741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endParaRPr sz="8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5</a:t>
            </a:r>
            <a:endParaRPr sz="22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10</a:t>
            </a:r>
            <a:endParaRPr sz="2200">
              <a:solidFill>
                <a:schemeClr val="dk1"/>
              </a:solidFill>
            </a:endParaRPr>
          </a:p>
          <a:p>
            <a:pPr marL="0" lvl="0" indent="0" algn="l" rtl="0">
              <a:spcBef>
                <a:spcPts val="0"/>
              </a:spcBef>
              <a:spcAft>
                <a:spcPts val="0"/>
              </a:spcAft>
              <a:buClr>
                <a:schemeClr val="dk1"/>
              </a:buClr>
              <a:buSzPts val="800"/>
              <a:buFont typeface="Arial"/>
              <a:buNone/>
            </a:pPr>
            <a:r>
              <a:rPr lang="en" sz="1600" u="sng">
                <a:solidFill>
                  <a:schemeClr val="dk1"/>
                </a:solidFill>
              </a:rPr>
              <a:t>20</a:t>
            </a:r>
            <a:endParaRPr sz="2200">
              <a:solidFill>
                <a:schemeClr val="dk1"/>
              </a:solidFill>
            </a:endParaRPr>
          </a:p>
          <a:p>
            <a:pPr marL="0" lvl="0" indent="0" algn="l" rtl="0">
              <a:spcBef>
                <a:spcPts val="0"/>
              </a:spcBef>
              <a:spcAft>
                <a:spcPts val="0"/>
              </a:spcAft>
              <a:buClr>
                <a:schemeClr val="dk1"/>
              </a:buClr>
              <a:buSzPts val="600"/>
              <a:buFont typeface="Arial"/>
              <a:buNone/>
            </a:pPr>
            <a:r>
              <a:rPr lang="en">
                <a:solidFill>
                  <a:schemeClr val="dk1"/>
                </a:solidFill>
              </a:rPr>
              <a:t>mg</a:t>
            </a:r>
            <a:endParaRPr>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1600"/>
          </a:p>
        </p:txBody>
      </p:sp>
      <p:cxnSp>
        <p:nvCxnSpPr>
          <p:cNvPr id="19992" name="Google Shape;19992;p724"/>
          <p:cNvCxnSpPr/>
          <p:nvPr/>
        </p:nvCxnSpPr>
        <p:spPr>
          <a:xfrm>
            <a:off x="7343875" y="1200"/>
            <a:ext cx="0" cy="5141100"/>
          </a:xfrm>
          <a:prstGeom prst="straightConnector1">
            <a:avLst/>
          </a:prstGeom>
          <a:noFill/>
          <a:ln w="9525" cap="flat" cmpd="sng">
            <a:solidFill>
              <a:schemeClr val="dk2"/>
            </a:solidFill>
            <a:prstDash val="solid"/>
            <a:round/>
            <a:headEnd type="none" w="med" len="med"/>
            <a:tailEnd type="none" w="med" len="med"/>
          </a:ln>
        </p:spPr>
      </p:cxnSp>
      <p:sp>
        <p:nvSpPr>
          <p:cNvPr id="19993" name="Google Shape;19993;p724"/>
          <p:cNvSpPr txBox="1"/>
          <p:nvPr/>
        </p:nvSpPr>
        <p:spPr>
          <a:xfrm>
            <a:off x="19050" y="-38275"/>
            <a:ext cx="3381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Vortioxetine (TRINTELLIX)</a:t>
            </a:r>
            <a:endParaRPr sz="1800">
              <a:solidFill>
                <a:schemeClr val="dk1"/>
              </a:solidFill>
            </a:endParaRPr>
          </a:p>
          <a:p>
            <a:pPr marL="0" lvl="0" indent="0" algn="l" rtl="0">
              <a:lnSpc>
                <a:spcPct val="115000"/>
              </a:lnSpc>
              <a:spcBef>
                <a:spcPts val="0"/>
              </a:spcBef>
              <a:spcAft>
                <a:spcPts val="0"/>
              </a:spcAft>
              <a:buClr>
                <a:schemeClr val="dk1"/>
              </a:buClr>
              <a:buSzPts val="900"/>
              <a:buFont typeface="Arial"/>
              <a:buNone/>
            </a:pPr>
            <a:r>
              <a:rPr lang="en" sz="1300">
                <a:solidFill>
                  <a:schemeClr val="dk1"/>
                </a:solidFill>
              </a:rPr>
              <a:t>vor tye OX e teen / trin TELL ix   </a:t>
            </a:r>
            <a:endParaRPr sz="18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1600">
                <a:solidFill>
                  <a:schemeClr val="dk1"/>
                </a:solidFill>
              </a:rPr>
              <a:t>“Trent’s  Vortex”</a:t>
            </a:r>
            <a:endParaRPr sz="2200"/>
          </a:p>
        </p:txBody>
      </p:sp>
      <p:sp>
        <p:nvSpPr>
          <p:cNvPr id="19994" name="Google Shape;19994;p724"/>
          <p:cNvSpPr txBox="1"/>
          <p:nvPr/>
        </p:nvSpPr>
        <p:spPr>
          <a:xfrm>
            <a:off x="28575" y="952325"/>
            <a:ext cx="33081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a:solidFill>
                  <a:schemeClr val="dk1"/>
                </a:solidFill>
                <a:highlight>
                  <a:srgbClr val="FFFF00"/>
                </a:highlight>
              </a:rPr>
              <a:t>❖ Multimodal antidepressant</a:t>
            </a:r>
            <a:endParaRPr>
              <a:solidFill>
                <a:schemeClr val="dk1"/>
              </a:solidFill>
              <a:highlight>
                <a:srgbClr val="FFFF00"/>
              </a:highlight>
            </a:endParaRPr>
          </a:p>
          <a:p>
            <a:pPr marL="0" lvl="0" indent="0" algn="l" rtl="0">
              <a:spcBef>
                <a:spcPts val="0"/>
              </a:spcBef>
              <a:spcAft>
                <a:spcPts val="0"/>
              </a:spcAft>
              <a:buClr>
                <a:schemeClr val="dk1"/>
              </a:buClr>
              <a:buFont typeface="Arial"/>
              <a:buNone/>
            </a:pPr>
            <a:r>
              <a:rPr lang="en">
                <a:solidFill>
                  <a:schemeClr val="dk1"/>
                </a:solidFill>
              </a:rPr>
              <a:t>❖ Serotonin modulator</a:t>
            </a:r>
            <a:endParaRPr sz="2000">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and stimulator (SMS)</a:t>
            </a:r>
            <a:endParaRPr sz="2000">
              <a:solidFill>
                <a:schemeClr val="dk1"/>
              </a:solidFill>
            </a:endParaRPr>
          </a:p>
          <a:p>
            <a:pPr marL="0" lvl="0" indent="0" algn="l" rtl="0">
              <a:spcBef>
                <a:spcPts val="0"/>
              </a:spcBef>
              <a:spcAft>
                <a:spcPts val="0"/>
              </a:spcAft>
              <a:buClr>
                <a:schemeClr val="dk1"/>
              </a:buClr>
              <a:buFont typeface="Arial"/>
              <a:buNone/>
            </a:pPr>
            <a:r>
              <a:rPr lang="en" sz="1300">
                <a:solidFill>
                  <a:schemeClr val="dk1"/>
                </a:solidFill>
              </a:rPr>
              <a:t>        - 5-HT reuptake inhibitor</a:t>
            </a:r>
            <a:endParaRPr sz="2000">
              <a:solidFill>
                <a:schemeClr val="dk1"/>
              </a:solidFill>
            </a:endParaRPr>
          </a:p>
          <a:p>
            <a:pPr marL="0" lvl="0" indent="0" algn="l" rtl="0">
              <a:spcBef>
                <a:spcPts val="0"/>
              </a:spcBef>
              <a:spcAft>
                <a:spcPts val="0"/>
              </a:spcAft>
              <a:buClr>
                <a:schemeClr val="dk1"/>
              </a:buClr>
              <a:buFont typeface="Arial"/>
              <a:buNone/>
            </a:pPr>
            <a:r>
              <a:rPr lang="en" sz="1300">
                <a:solidFill>
                  <a:schemeClr val="dk1"/>
                </a:solidFill>
              </a:rPr>
              <a:t>        - 5-HT</a:t>
            </a:r>
            <a:r>
              <a:rPr lang="en" sz="1300" baseline="-25000">
                <a:solidFill>
                  <a:schemeClr val="dk1"/>
                </a:solidFill>
              </a:rPr>
              <a:t>1A</a:t>
            </a:r>
            <a:r>
              <a:rPr lang="en" sz="1300">
                <a:solidFill>
                  <a:schemeClr val="dk1"/>
                </a:solidFill>
              </a:rPr>
              <a:t> partial agonist</a:t>
            </a:r>
            <a:endParaRPr sz="2000">
              <a:solidFill>
                <a:schemeClr val="dk1"/>
              </a:solidFill>
            </a:endParaRPr>
          </a:p>
          <a:p>
            <a:pPr marL="0" lvl="0" indent="0" algn="l" rtl="0">
              <a:spcBef>
                <a:spcPts val="0"/>
              </a:spcBef>
              <a:spcAft>
                <a:spcPts val="0"/>
              </a:spcAft>
              <a:buClr>
                <a:schemeClr val="dk1"/>
              </a:buClr>
              <a:buFont typeface="Arial"/>
              <a:buNone/>
            </a:pPr>
            <a:r>
              <a:rPr lang="en" sz="1300">
                <a:solidFill>
                  <a:schemeClr val="dk1"/>
                </a:solidFill>
              </a:rPr>
              <a:t>        - 5-HT</a:t>
            </a:r>
            <a:r>
              <a:rPr lang="en" sz="1300" baseline="-25000">
                <a:solidFill>
                  <a:schemeClr val="dk1"/>
                </a:solidFill>
              </a:rPr>
              <a:t>3</a:t>
            </a:r>
            <a:r>
              <a:rPr lang="en" sz="1300">
                <a:solidFill>
                  <a:schemeClr val="dk1"/>
                </a:solidFill>
              </a:rPr>
              <a:t> antagonist</a:t>
            </a:r>
            <a:endParaRPr sz="2000"/>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pic>
        <p:nvPicPr>
          <p:cNvPr id="19995" name="Google Shape;19995;p724" descr="clipped result image"/>
          <p:cNvPicPr preferRelativeResize="0"/>
          <p:nvPr/>
        </p:nvPicPr>
        <p:blipFill>
          <a:blip r:embed="rId3">
            <a:alphaModFix/>
          </a:blip>
          <a:stretch>
            <a:fillRect/>
          </a:stretch>
        </p:blipFill>
        <p:spPr>
          <a:xfrm rot="876843">
            <a:off x="7888570" y="2759014"/>
            <a:ext cx="784886" cy="504567"/>
          </a:xfrm>
          <a:prstGeom prst="rect">
            <a:avLst/>
          </a:prstGeom>
          <a:noFill/>
          <a:ln>
            <a:noFill/>
          </a:ln>
        </p:spPr>
      </p:pic>
      <p:sp>
        <p:nvSpPr>
          <p:cNvPr id="19996" name="Google Shape;19996;p724"/>
          <p:cNvSpPr txBox="1"/>
          <p:nvPr/>
        </p:nvSpPr>
        <p:spPr>
          <a:xfrm>
            <a:off x="7977992" y="2808835"/>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1600"/>
              <a:t>SMS</a:t>
            </a:r>
            <a:endParaRPr sz="1600"/>
          </a:p>
        </p:txBody>
      </p:sp>
      <p:pic>
        <p:nvPicPr>
          <p:cNvPr id="19997" name="Google Shape;19997;p724"/>
          <p:cNvPicPr preferRelativeResize="0"/>
          <p:nvPr/>
        </p:nvPicPr>
        <p:blipFill rotWithShape="1">
          <a:blip r:embed="rId4">
            <a:alphaModFix/>
          </a:blip>
          <a:srcRect/>
          <a:stretch/>
        </p:blipFill>
        <p:spPr>
          <a:xfrm rot="-5400000">
            <a:off x="7452520" y="3980722"/>
            <a:ext cx="845375" cy="448075"/>
          </a:xfrm>
          <a:prstGeom prst="rect">
            <a:avLst/>
          </a:prstGeom>
          <a:noFill/>
          <a:ln>
            <a:noFill/>
          </a:ln>
          <a:effectLst>
            <a:outerShdw blurRad="14288" dist="19050" dir="2700000" algn="tl" rotWithShape="0">
              <a:srgbClr val="000000">
                <a:alpha val="29000"/>
              </a:srgbClr>
            </a:outerShdw>
          </a:effectLst>
        </p:spPr>
      </p:pic>
      <p:pic>
        <p:nvPicPr>
          <p:cNvPr id="19998" name="Google Shape;19998;p724"/>
          <p:cNvPicPr preferRelativeResize="0"/>
          <p:nvPr/>
        </p:nvPicPr>
        <p:blipFill rotWithShape="1">
          <a:blip r:embed="rId5">
            <a:alphaModFix/>
          </a:blip>
          <a:srcRect/>
          <a:stretch/>
        </p:blipFill>
        <p:spPr>
          <a:xfrm>
            <a:off x="2683242" y="1238943"/>
            <a:ext cx="3059445" cy="2697122"/>
          </a:xfrm>
          <a:prstGeom prst="rect">
            <a:avLst/>
          </a:prstGeom>
          <a:noFill/>
          <a:ln>
            <a:noFill/>
          </a:ln>
        </p:spPr>
      </p:pic>
      <p:sp>
        <p:nvSpPr>
          <p:cNvPr id="19999" name="Google Shape;19999;p724"/>
          <p:cNvSpPr txBox="1"/>
          <p:nvPr/>
        </p:nvSpPr>
        <p:spPr>
          <a:xfrm>
            <a:off x="3149275" y="4031900"/>
            <a:ext cx="886800" cy="357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1200" b="0" i="0" u="none" strike="noStrike" cap="none">
                <a:solidFill>
                  <a:srgbClr val="000000"/>
                </a:solidFill>
                <a:latin typeface="Arial"/>
                <a:ea typeface="Arial"/>
                <a:cs typeface="Arial"/>
                <a:sym typeface="Arial"/>
              </a:rPr>
              <a:t>Guitar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 sz="1200" b="0" i="0" u="none" strike="noStrike" cap="none">
                <a:solidFill>
                  <a:srgbClr val="000000"/>
                </a:solidFill>
                <a:latin typeface="Arial"/>
                <a:ea typeface="Arial"/>
                <a:cs typeface="Arial"/>
                <a:sym typeface="Arial"/>
              </a:rPr>
              <a:t>pick-</a:t>
            </a:r>
            <a:r>
              <a:rPr lang="en" sz="1200"/>
              <a:t> </a:t>
            </a:r>
            <a:r>
              <a:rPr lang="en" sz="1200" b="0" i="0" u="none" strike="noStrike" cap="none">
                <a:solidFill>
                  <a:srgbClr val="000000"/>
                </a:solidFill>
                <a:latin typeface="Arial"/>
                <a:ea typeface="Arial"/>
                <a:cs typeface="Arial"/>
                <a:sym typeface="Arial"/>
              </a:rPr>
              <a:t>shaped tablets</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000000"/>
              </a:solidFill>
              <a:latin typeface="Times New Roman"/>
              <a:ea typeface="Times New Roman"/>
              <a:cs typeface="Times New Roman"/>
              <a:sym typeface="Times New Roman"/>
            </a:endParaRPr>
          </a:p>
        </p:txBody>
      </p:sp>
      <p:pic>
        <p:nvPicPr>
          <p:cNvPr id="20000" name="Google Shape;20000;p724" descr="clipped result image"/>
          <p:cNvPicPr preferRelativeResize="0"/>
          <p:nvPr/>
        </p:nvPicPr>
        <p:blipFill rotWithShape="1">
          <a:blip r:embed="rId6">
            <a:alphaModFix amt="70000"/>
          </a:blip>
          <a:srcRect/>
          <a:stretch/>
        </p:blipFill>
        <p:spPr>
          <a:xfrm>
            <a:off x="4250766" y="3114939"/>
            <a:ext cx="2002332" cy="928438"/>
          </a:xfrm>
          <a:prstGeom prst="rect">
            <a:avLst/>
          </a:prstGeom>
          <a:noFill/>
          <a:ln>
            <a:noFill/>
          </a:ln>
        </p:spPr>
      </p:pic>
      <p:sp>
        <p:nvSpPr>
          <p:cNvPr id="20001" name="Google Shape;20001;p724"/>
          <p:cNvSpPr/>
          <p:nvPr/>
        </p:nvSpPr>
        <p:spPr>
          <a:xfrm>
            <a:off x="4159875" y="1307650"/>
            <a:ext cx="1707900" cy="603900"/>
          </a:xfrm>
          <a:prstGeom prst="wedgeRectCallout">
            <a:avLst>
              <a:gd name="adj1" fmla="val -73680"/>
              <a:gd name="adj2" fmla="val 54256"/>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02" name="Google Shape;20002;p724"/>
          <p:cNvSpPr txBox="1"/>
          <p:nvPr/>
        </p:nvSpPr>
        <p:spPr>
          <a:xfrm>
            <a:off x="4210501" y="1297300"/>
            <a:ext cx="1887300" cy="631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1000" b="0" i="0" u="none" strike="noStrike" cap="none">
                <a:solidFill>
                  <a:srgbClr val="000000"/>
                </a:solidFill>
                <a:latin typeface="Arial"/>
                <a:ea typeface="Arial"/>
                <a:cs typeface="Arial"/>
                <a:sym typeface="Arial"/>
              </a:rPr>
              <a:t>Trying to learn all of these serotonergic mechanisms </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 sz="1000" b="0" i="0" u="none" strike="noStrike" cap="none">
                <a:solidFill>
                  <a:srgbClr val="000000"/>
                </a:solidFill>
                <a:latin typeface="Arial"/>
                <a:ea typeface="Arial"/>
                <a:cs typeface="Arial"/>
                <a:sym typeface="Arial"/>
              </a:rPr>
              <a:t>is making me nauseous!</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000000"/>
              </a:solidFill>
              <a:latin typeface="Arial"/>
              <a:ea typeface="Arial"/>
              <a:cs typeface="Arial"/>
              <a:sym typeface="Arial"/>
            </a:endParaRPr>
          </a:p>
        </p:txBody>
      </p:sp>
      <p:cxnSp>
        <p:nvCxnSpPr>
          <p:cNvPr id="20003" name="Google Shape;20003;p724"/>
          <p:cNvCxnSpPr/>
          <p:nvPr/>
        </p:nvCxnSpPr>
        <p:spPr>
          <a:xfrm rot="10800000" flipH="1">
            <a:off x="3591927" y="3542047"/>
            <a:ext cx="1500" cy="578700"/>
          </a:xfrm>
          <a:prstGeom prst="straightConnector1">
            <a:avLst/>
          </a:prstGeom>
          <a:noFill/>
          <a:ln w="19050" cap="flat" cmpd="sng">
            <a:solidFill>
              <a:srgbClr val="7FD2E7"/>
            </a:solidFill>
            <a:prstDash val="solid"/>
            <a:round/>
            <a:headEnd type="none" w="sm" len="sm"/>
            <a:tailEnd type="stealth" w="med" len="med"/>
          </a:ln>
        </p:spPr>
      </p:cxnSp>
      <p:cxnSp>
        <p:nvCxnSpPr>
          <p:cNvPr id="20004" name="Google Shape;20004;p724"/>
          <p:cNvCxnSpPr/>
          <p:nvPr/>
        </p:nvCxnSpPr>
        <p:spPr>
          <a:xfrm rot="10800000">
            <a:off x="4966125" y="3742225"/>
            <a:ext cx="4800" cy="549900"/>
          </a:xfrm>
          <a:prstGeom prst="straightConnector1">
            <a:avLst/>
          </a:prstGeom>
          <a:noFill/>
          <a:ln w="19050" cap="flat" cmpd="sng">
            <a:solidFill>
              <a:srgbClr val="7FD2E7"/>
            </a:solidFill>
            <a:prstDash val="solid"/>
            <a:round/>
            <a:headEnd type="none" w="sm" len="sm"/>
            <a:tailEnd type="stealth" w="med" len="med"/>
          </a:ln>
        </p:spPr>
      </p:cxnSp>
      <p:cxnSp>
        <p:nvCxnSpPr>
          <p:cNvPr id="20005" name="Google Shape;20005;p724"/>
          <p:cNvCxnSpPr/>
          <p:nvPr/>
        </p:nvCxnSpPr>
        <p:spPr>
          <a:xfrm flipH="1">
            <a:off x="3669450" y="2618925"/>
            <a:ext cx="495000" cy="250500"/>
          </a:xfrm>
          <a:prstGeom prst="straightConnector1">
            <a:avLst/>
          </a:prstGeom>
          <a:noFill/>
          <a:ln w="19050" cap="flat" cmpd="sng">
            <a:solidFill>
              <a:srgbClr val="7FD2E7"/>
            </a:solidFill>
            <a:prstDash val="solid"/>
            <a:round/>
            <a:headEnd type="none" w="sm" len="sm"/>
            <a:tailEnd type="stealth" w="med" len="med"/>
          </a:ln>
        </p:spPr>
      </p:cxnSp>
      <p:sp>
        <p:nvSpPr>
          <p:cNvPr id="20006" name="Google Shape;20006;p724"/>
          <p:cNvSpPr txBox="1"/>
          <p:nvPr/>
        </p:nvSpPr>
        <p:spPr>
          <a:xfrm>
            <a:off x="4079177" y="2237175"/>
            <a:ext cx="1152300" cy="3579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700"/>
              <a:buFont typeface="Arial"/>
              <a:buNone/>
            </a:pPr>
            <a:r>
              <a:rPr lang="en" sz="1200"/>
              <a:t>“</a:t>
            </a:r>
            <a:r>
              <a:rPr lang="en" sz="1200" b="0" i="0" u="none" strike="noStrike" cap="none">
                <a:solidFill>
                  <a:srgbClr val="000000"/>
                </a:solidFill>
                <a:latin typeface="Arial"/>
                <a:ea typeface="Arial"/>
                <a:cs typeface="Arial"/>
                <a:sym typeface="Arial"/>
              </a:rPr>
              <a:t>serotonergic vortex</a:t>
            </a:r>
            <a:r>
              <a:rPr lang="en" sz="1200"/>
              <a:t>”</a:t>
            </a:r>
            <a:r>
              <a:rPr lang="en" sz="1200" b="0" i="0" u="none" strike="noStrike" cap="none">
                <a:solidFill>
                  <a:srgbClr val="000000"/>
                </a:solidFill>
                <a:latin typeface="Arial"/>
                <a:ea typeface="Arial"/>
                <a:cs typeface="Arial"/>
                <a:sym typeface="Arial"/>
              </a:rPr>
              <a:t> of nause</a:t>
            </a:r>
            <a:r>
              <a:rPr lang="en" sz="1200"/>
              <a:t>a</a:t>
            </a:r>
            <a:endParaRPr sz="1200" b="1" i="0" u="none" strike="noStrike" cap="none">
              <a:solidFill>
                <a:srgbClr val="000000"/>
              </a:solidFill>
              <a:latin typeface="Times New Roman"/>
              <a:ea typeface="Times New Roman"/>
              <a:cs typeface="Times New Roman"/>
              <a:sym typeface="Times New Roman"/>
            </a:endParaRPr>
          </a:p>
        </p:txBody>
      </p:sp>
      <p:sp>
        <p:nvSpPr>
          <p:cNvPr id="20007" name="Google Shape;20007;p724"/>
          <p:cNvSpPr txBox="1"/>
          <p:nvPr/>
        </p:nvSpPr>
        <p:spPr>
          <a:xfrm>
            <a:off x="2112500" y="3077363"/>
            <a:ext cx="977400" cy="357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1000" b="0" i="0" u="sng" strike="noStrike" cap="none">
                <a:solidFill>
                  <a:srgbClr val="000000"/>
                </a:solidFill>
                <a:latin typeface="Arial"/>
                <a:ea typeface="Arial"/>
                <a:cs typeface="Arial"/>
                <a:sym typeface="Arial"/>
              </a:rPr>
              <a:t>Tr</a:t>
            </a:r>
            <a:r>
              <a:rPr lang="en" sz="1000" b="0" i="0" u="none" strike="noStrike" cap="none">
                <a:solidFill>
                  <a:srgbClr val="000000"/>
                </a:solidFill>
                <a:latin typeface="Arial"/>
                <a:ea typeface="Arial"/>
                <a:cs typeface="Arial"/>
                <a:sym typeface="Arial"/>
              </a:rPr>
              <a:t>e</a:t>
            </a:r>
            <a:r>
              <a:rPr lang="en" sz="1000" b="0" i="0" u="sng" strike="noStrike" cap="none">
                <a:solidFill>
                  <a:srgbClr val="000000"/>
                </a:solidFill>
                <a:latin typeface="Arial"/>
                <a:ea typeface="Arial"/>
                <a:cs typeface="Arial"/>
                <a:sym typeface="Arial"/>
              </a:rPr>
              <a:t>nt</a:t>
            </a:r>
            <a:r>
              <a:rPr lang="en" sz="1000" b="0" i="0" u="none" strike="noStrike" cap="none">
                <a:solidFill>
                  <a:srgbClr val="000000"/>
                </a:solidFill>
                <a:latin typeface="Arial"/>
                <a:ea typeface="Arial"/>
                <a:cs typeface="Arial"/>
                <a:sym typeface="Arial"/>
              </a:rPr>
              <a:t> Reznor (Nine Inch Nails) </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1200" b="1" i="0" u="none" strike="noStrike" cap="none">
              <a:solidFill>
                <a:srgbClr val="000000"/>
              </a:solidFill>
              <a:latin typeface="Times New Roman"/>
              <a:ea typeface="Times New Roman"/>
              <a:cs typeface="Times New Roman"/>
              <a:sym typeface="Times New Roman"/>
            </a:endParaRPr>
          </a:p>
        </p:txBody>
      </p:sp>
      <p:sp>
        <p:nvSpPr>
          <p:cNvPr id="20008" name="Google Shape;20008;p724"/>
          <p:cNvSpPr txBox="1"/>
          <p:nvPr/>
        </p:nvSpPr>
        <p:spPr>
          <a:xfrm>
            <a:off x="4280513" y="4268550"/>
            <a:ext cx="2691000" cy="357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1200" b="0" i="0" u="none" strike="noStrike" cap="none">
                <a:solidFill>
                  <a:srgbClr val="000000"/>
                </a:solidFill>
                <a:latin typeface="Arial"/>
                <a:ea typeface="Arial"/>
                <a:cs typeface="Arial"/>
                <a:sym typeface="Arial"/>
              </a:rPr>
              <a:t>     “Fight the fog (machine)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 sz="1200" b="0" i="0" u="none" strike="noStrike" cap="none">
                <a:solidFill>
                  <a:srgbClr val="000000"/>
                </a:solidFill>
                <a:latin typeface="Arial"/>
                <a:ea typeface="Arial"/>
                <a:cs typeface="Arial"/>
                <a:sym typeface="Arial"/>
              </a:rPr>
              <a:t>of depression” (cognitive benefits)</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000000"/>
              </a:solidFill>
              <a:latin typeface="Times New Roman"/>
              <a:ea typeface="Times New Roman"/>
              <a:cs typeface="Times New Roman"/>
              <a:sym typeface="Times New Roman"/>
            </a:endParaRPr>
          </a:p>
        </p:txBody>
      </p:sp>
      <p:pic>
        <p:nvPicPr>
          <p:cNvPr id="20009" name="Google Shape;20009;p724"/>
          <p:cNvPicPr preferRelativeResize="0"/>
          <p:nvPr/>
        </p:nvPicPr>
        <p:blipFill rotWithShape="1">
          <a:blip r:embed="rId7">
            <a:alphaModFix/>
          </a:blip>
          <a:srcRect/>
          <a:stretch/>
        </p:blipFill>
        <p:spPr>
          <a:xfrm>
            <a:off x="3123765" y="834570"/>
            <a:ext cx="785414" cy="389925"/>
          </a:xfrm>
          <a:prstGeom prst="rect">
            <a:avLst/>
          </a:prstGeom>
          <a:noFill/>
          <a:ln>
            <a:noFill/>
          </a:ln>
        </p:spPr>
      </p:pic>
      <p:pic>
        <p:nvPicPr>
          <p:cNvPr id="20010" name="Google Shape;20010;p724"/>
          <p:cNvPicPr preferRelativeResize="0"/>
          <p:nvPr/>
        </p:nvPicPr>
        <p:blipFill rotWithShape="1">
          <a:blip r:embed="rId8">
            <a:alphaModFix/>
          </a:blip>
          <a:srcRect/>
          <a:stretch/>
        </p:blipFill>
        <p:spPr>
          <a:xfrm>
            <a:off x="3089905" y="948245"/>
            <a:ext cx="821736" cy="747516"/>
          </a:xfrm>
          <a:prstGeom prst="rect">
            <a:avLst/>
          </a:prstGeom>
          <a:noFill/>
          <a:ln>
            <a:noFill/>
          </a:ln>
        </p:spPr>
      </p:pic>
      <p:pic>
        <p:nvPicPr>
          <p:cNvPr id="20011" name="Google Shape;20011;p724"/>
          <p:cNvPicPr preferRelativeResize="0"/>
          <p:nvPr/>
        </p:nvPicPr>
        <p:blipFill rotWithShape="1">
          <a:blip r:embed="rId9">
            <a:alphaModFix/>
          </a:blip>
          <a:srcRect/>
          <a:stretch/>
        </p:blipFill>
        <p:spPr>
          <a:xfrm rot="-1333186">
            <a:off x="5319904" y="2671377"/>
            <a:ext cx="428961" cy="275761"/>
          </a:xfrm>
          <a:prstGeom prst="rect">
            <a:avLst/>
          </a:prstGeom>
          <a:noFill/>
          <a:ln>
            <a:noFill/>
          </a:ln>
        </p:spPr>
      </p:pic>
      <p:pic>
        <p:nvPicPr>
          <p:cNvPr id="20012" name="Google Shape;20012;p724"/>
          <p:cNvPicPr preferRelativeResize="0"/>
          <p:nvPr/>
        </p:nvPicPr>
        <p:blipFill rotWithShape="1">
          <a:blip r:embed="rId10">
            <a:alphaModFix/>
          </a:blip>
          <a:srcRect/>
          <a:stretch/>
        </p:blipFill>
        <p:spPr>
          <a:xfrm rot="-1124236">
            <a:off x="5282549" y="2533061"/>
            <a:ext cx="1539136" cy="172045"/>
          </a:xfrm>
          <a:prstGeom prst="rect">
            <a:avLst/>
          </a:prstGeom>
          <a:noFill/>
          <a:ln>
            <a:noFill/>
          </a:ln>
        </p:spPr>
      </p:pic>
      <p:pic>
        <p:nvPicPr>
          <p:cNvPr id="20013" name="Google Shape;20013;p724"/>
          <p:cNvPicPr preferRelativeResize="0"/>
          <p:nvPr/>
        </p:nvPicPr>
        <p:blipFill rotWithShape="1">
          <a:blip r:embed="rId10">
            <a:alphaModFix/>
          </a:blip>
          <a:srcRect l="15177" r="66901"/>
          <a:stretch/>
        </p:blipFill>
        <p:spPr>
          <a:xfrm rot="-1070569">
            <a:off x="4708305" y="2947700"/>
            <a:ext cx="294534" cy="177203"/>
          </a:xfrm>
          <a:prstGeom prst="rect">
            <a:avLst/>
          </a:prstGeom>
          <a:noFill/>
          <a:ln>
            <a:noFill/>
          </a:ln>
        </p:spPr>
      </p:pic>
      <p:pic>
        <p:nvPicPr>
          <p:cNvPr id="20014" name="Google Shape;20014;p724"/>
          <p:cNvPicPr preferRelativeResize="0"/>
          <p:nvPr/>
        </p:nvPicPr>
        <p:blipFill rotWithShape="1">
          <a:blip r:embed="rId10">
            <a:alphaModFix/>
          </a:blip>
          <a:srcRect l="35206" r="44669"/>
          <a:stretch/>
        </p:blipFill>
        <p:spPr>
          <a:xfrm rot="-1021552">
            <a:off x="4985091" y="2852481"/>
            <a:ext cx="335442" cy="179730"/>
          </a:xfrm>
          <a:prstGeom prst="rect">
            <a:avLst/>
          </a:prstGeom>
          <a:noFill/>
          <a:ln>
            <a:noFill/>
          </a:ln>
        </p:spPr>
      </p:pic>
      <p:pic>
        <p:nvPicPr>
          <p:cNvPr id="20015" name="Google Shape;20015;p724"/>
          <p:cNvPicPr preferRelativeResize="0"/>
          <p:nvPr/>
        </p:nvPicPr>
        <p:blipFill rotWithShape="1">
          <a:blip r:embed="rId10">
            <a:alphaModFix/>
          </a:blip>
          <a:srcRect l="15866" t="-39547" r="35935" b="15846"/>
          <a:stretch/>
        </p:blipFill>
        <p:spPr>
          <a:xfrm rot="-1124239">
            <a:off x="5112591" y="2671373"/>
            <a:ext cx="741802" cy="205275"/>
          </a:xfrm>
          <a:prstGeom prst="rect">
            <a:avLst/>
          </a:prstGeom>
          <a:noFill/>
          <a:ln>
            <a:noFill/>
          </a:ln>
        </p:spPr>
      </p:pic>
      <p:sp>
        <p:nvSpPr>
          <p:cNvPr id="20016" name="Google Shape;20016;p724"/>
          <p:cNvSpPr txBox="1"/>
          <p:nvPr/>
        </p:nvSpPr>
        <p:spPr>
          <a:xfrm rot="-1069093">
            <a:off x="5120598" y="2277490"/>
            <a:ext cx="1718639" cy="35795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1200" b="0" i="0" u="none" strike="noStrike" cap="none">
                <a:solidFill>
                  <a:srgbClr val="000000"/>
                </a:solidFill>
                <a:latin typeface="Arial"/>
                <a:ea typeface="Arial"/>
                <a:cs typeface="Arial"/>
                <a:sym typeface="Arial"/>
              </a:rPr>
              <a:t>Long half-life of 3 days</a:t>
            </a:r>
            <a:endParaRPr sz="1200" b="1" i="0" u="none" strike="noStrike" cap="none">
              <a:solidFill>
                <a:srgbClr val="000000"/>
              </a:solidFill>
              <a:latin typeface="Times New Roman"/>
              <a:ea typeface="Times New Roman"/>
              <a:cs typeface="Times New Roman"/>
              <a:sym typeface="Times New Roman"/>
            </a:endParaRPr>
          </a:p>
        </p:txBody>
      </p:sp>
      <p:pic>
        <p:nvPicPr>
          <p:cNvPr id="20017" name="Google Shape;20017;p724" descr="Vortioxetine.svg"/>
          <p:cNvPicPr preferRelativeResize="0"/>
          <p:nvPr/>
        </p:nvPicPr>
        <p:blipFill rotWithShape="1">
          <a:blip r:embed="rId11">
            <a:alphaModFix/>
          </a:blip>
          <a:srcRect/>
          <a:stretch/>
        </p:blipFill>
        <p:spPr>
          <a:xfrm>
            <a:off x="7635746" y="1224772"/>
            <a:ext cx="1290561" cy="1230350"/>
          </a:xfrm>
          <a:prstGeom prst="rect">
            <a:avLst/>
          </a:prstGeom>
          <a:noFill/>
          <a:ln>
            <a:noFill/>
          </a:ln>
        </p:spPr>
      </p:pic>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Shape 20021"/>
        <p:cNvGrpSpPr/>
        <p:nvPr/>
      </p:nvGrpSpPr>
      <p:grpSpPr>
        <a:xfrm>
          <a:off x="0" y="0"/>
          <a:ext cx="0" cy="0"/>
          <a:chOff x="0" y="0"/>
          <a:chExt cx="0" cy="0"/>
        </a:xfrm>
      </p:grpSpPr>
      <p:sp>
        <p:nvSpPr>
          <p:cNvPr id="20022" name="Google Shape;20022;p725"/>
          <p:cNvSpPr txBox="1"/>
          <p:nvPr/>
        </p:nvSpPr>
        <p:spPr>
          <a:xfrm>
            <a:off x="7543795" y="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#260</a:t>
            </a:r>
            <a:endParaRPr sz="1600"/>
          </a:p>
          <a:p>
            <a:pPr marL="0" marR="0" lvl="0" indent="0" algn="l" rtl="0">
              <a:lnSpc>
                <a:spcPct val="100000"/>
              </a:lnSpc>
              <a:spcBef>
                <a:spcPts val="0"/>
              </a:spcBef>
              <a:spcAft>
                <a:spcPts val="0"/>
              </a:spcAft>
              <a:buClr>
                <a:schemeClr val="dk1"/>
              </a:buClr>
              <a:buSzPts val="1100"/>
              <a:buFont typeface="Arial"/>
              <a:buNone/>
            </a:pPr>
            <a:r>
              <a:rPr lang="en" sz="1600"/>
              <a:t>2013</a:t>
            </a:r>
            <a:endParaRPr sz="1600"/>
          </a:p>
          <a:p>
            <a:pPr marL="0" marR="0" lvl="0" indent="0" algn="l" rtl="0">
              <a:lnSpc>
                <a:spcPct val="100000"/>
              </a:lnSpc>
              <a:spcBef>
                <a:spcPts val="0"/>
              </a:spcBef>
              <a:spcAft>
                <a:spcPts val="0"/>
              </a:spcAft>
              <a:buClr>
                <a:schemeClr val="dk1"/>
              </a:buClr>
              <a:buSzPts val="1100"/>
              <a:buFont typeface="Arial"/>
              <a:buNone/>
            </a:pPr>
            <a:r>
              <a:rPr lang="en" sz="1600"/>
              <a:t>$357–$462</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800"/>
          </a:p>
          <a:p>
            <a:pPr marL="0" marR="0" lvl="0" indent="0" algn="l" rtl="0">
              <a:lnSpc>
                <a:spcPct val="100000"/>
              </a:lnSpc>
              <a:spcBef>
                <a:spcPts val="0"/>
              </a:spcBef>
              <a:spcAft>
                <a:spcPts val="0"/>
              </a:spcAft>
              <a:buClr>
                <a:srgbClr val="000000"/>
              </a:buClr>
              <a:buSzPts val="800"/>
              <a:buFont typeface="Arial"/>
              <a:buNone/>
            </a:pPr>
            <a:endParaRPr sz="1800"/>
          </a:p>
        </p:txBody>
      </p:sp>
      <p:sp>
        <p:nvSpPr>
          <p:cNvPr id="20023" name="Google Shape;20023;p725"/>
          <p:cNvSpPr txBox="1"/>
          <p:nvPr/>
        </p:nvSpPr>
        <p:spPr>
          <a:xfrm>
            <a:off x="8222998" y="3517100"/>
            <a:ext cx="21741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endParaRPr sz="8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5</a:t>
            </a:r>
            <a:endParaRPr sz="22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10</a:t>
            </a:r>
            <a:endParaRPr sz="2200">
              <a:solidFill>
                <a:schemeClr val="dk1"/>
              </a:solidFill>
            </a:endParaRPr>
          </a:p>
          <a:p>
            <a:pPr marL="0" lvl="0" indent="0" algn="l" rtl="0">
              <a:spcBef>
                <a:spcPts val="0"/>
              </a:spcBef>
              <a:spcAft>
                <a:spcPts val="0"/>
              </a:spcAft>
              <a:buClr>
                <a:schemeClr val="dk1"/>
              </a:buClr>
              <a:buSzPts val="800"/>
              <a:buFont typeface="Arial"/>
              <a:buNone/>
            </a:pPr>
            <a:r>
              <a:rPr lang="en" sz="1600" u="sng">
                <a:solidFill>
                  <a:schemeClr val="dk1"/>
                </a:solidFill>
              </a:rPr>
              <a:t>20</a:t>
            </a:r>
            <a:endParaRPr sz="2200">
              <a:solidFill>
                <a:schemeClr val="dk1"/>
              </a:solidFill>
            </a:endParaRPr>
          </a:p>
          <a:p>
            <a:pPr marL="0" lvl="0" indent="0" algn="l" rtl="0">
              <a:spcBef>
                <a:spcPts val="0"/>
              </a:spcBef>
              <a:spcAft>
                <a:spcPts val="0"/>
              </a:spcAft>
              <a:buClr>
                <a:schemeClr val="dk1"/>
              </a:buClr>
              <a:buSzPts val="600"/>
              <a:buFont typeface="Arial"/>
              <a:buNone/>
            </a:pPr>
            <a:r>
              <a:rPr lang="en">
                <a:solidFill>
                  <a:schemeClr val="dk1"/>
                </a:solidFill>
              </a:rPr>
              <a:t>mg</a:t>
            </a:r>
            <a:endParaRPr>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1600"/>
          </a:p>
        </p:txBody>
      </p:sp>
      <p:cxnSp>
        <p:nvCxnSpPr>
          <p:cNvPr id="20024" name="Google Shape;20024;p725"/>
          <p:cNvCxnSpPr/>
          <p:nvPr/>
        </p:nvCxnSpPr>
        <p:spPr>
          <a:xfrm>
            <a:off x="7343875" y="1200"/>
            <a:ext cx="0" cy="5141100"/>
          </a:xfrm>
          <a:prstGeom prst="straightConnector1">
            <a:avLst/>
          </a:prstGeom>
          <a:noFill/>
          <a:ln w="9525" cap="flat" cmpd="sng">
            <a:solidFill>
              <a:schemeClr val="dk2"/>
            </a:solidFill>
            <a:prstDash val="solid"/>
            <a:round/>
            <a:headEnd type="none" w="med" len="med"/>
            <a:tailEnd type="none" w="med" len="med"/>
          </a:ln>
        </p:spPr>
      </p:cxnSp>
      <p:sp>
        <p:nvSpPr>
          <p:cNvPr id="20025" name="Google Shape;20025;p725"/>
          <p:cNvSpPr txBox="1"/>
          <p:nvPr/>
        </p:nvSpPr>
        <p:spPr>
          <a:xfrm>
            <a:off x="19050" y="-38275"/>
            <a:ext cx="3381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Vortioxetine (TRINTELLIX)</a:t>
            </a:r>
            <a:endParaRPr sz="1800">
              <a:solidFill>
                <a:schemeClr val="dk1"/>
              </a:solidFill>
            </a:endParaRPr>
          </a:p>
          <a:p>
            <a:pPr marL="0" lvl="0" indent="0" algn="l" rtl="0">
              <a:lnSpc>
                <a:spcPct val="115000"/>
              </a:lnSpc>
              <a:spcBef>
                <a:spcPts val="0"/>
              </a:spcBef>
              <a:spcAft>
                <a:spcPts val="0"/>
              </a:spcAft>
              <a:buClr>
                <a:schemeClr val="dk1"/>
              </a:buClr>
              <a:buSzPts val="900"/>
              <a:buFont typeface="Arial"/>
              <a:buNone/>
            </a:pPr>
            <a:r>
              <a:rPr lang="en" sz="1300">
                <a:solidFill>
                  <a:schemeClr val="dk1"/>
                </a:solidFill>
              </a:rPr>
              <a:t>vor tye OX e teen / trin TELL ix   </a:t>
            </a:r>
            <a:endParaRPr sz="18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1600">
                <a:solidFill>
                  <a:schemeClr val="dk1"/>
                </a:solidFill>
              </a:rPr>
              <a:t>“Trent’s  Vortex”</a:t>
            </a:r>
            <a:endParaRPr sz="2200"/>
          </a:p>
        </p:txBody>
      </p:sp>
      <p:sp>
        <p:nvSpPr>
          <p:cNvPr id="20026" name="Google Shape;20026;p725"/>
          <p:cNvSpPr txBox="1"/>
          <p:nvPr/>
        </p:nvSpPr>
        <p:spPr>
          <a:xfrm>
            <a:off x="28575" y="952325"/>
            <a:ext cx="33081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a:solidFill>
                  <a:schemeClr val="dk1"/>
                </a:solidFill>
              </a:rPr>
              <a:t>❖ Multimodal antidepressant</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highlight>
                  <a:srgbClr val="FFFF00"/>
                </a:highlight>
              </a:rPr>
              <a:t>❖ Serotonin modulator</a:t>
            </a:r>
            <a:endParaRPr sz="2000">
              <a:solidFill>
                <a:schemeClr val="dk1"/>
              </a:solidFill>
              <a:highlight>
                <a:srgbClr val="FFFF00"/>
              </a:highlight>
            </a:endParaRPr>
          </a:p>
          <a:p>
            <a:pPr marL="0" lvl="0" indent="0" algn="l" rtl="0">
              <a:spcBef>
                <a:spcPts val="0"/>
              </a:spcBef>
              <a:spcAft>
                <a:spcPts val="0"/>
              </a:spcAft>
              <a:buClr>
                <a:schemeClr val="dk1"/>
              </a:buClr>
              <a:buFont typeface="Arial"/>
              <a:buNone/>
            </a:pPr>
            <a:r>
              <a:rPr lang="en">
                <a:solidFill>
                  <a:schemeClr val="dk1"/>
                </a:solidFill>
                <a:highlight>
                  <a:srgbClr val="FFFF00"/>
                </a:highlight>
              </a:rPr>
              <a:t>     and stimulator (SMS)</a:t>
            </a:r>
            <a:endParaRPr sz="2000">
              <a:solidFill>
                <a:schemeClr val="dk1"/>
              </a:solidFill>
              <a:highlight>
                <a:srgbClr val="FFFF00"/>
              </a:highlight>
            </a:endParaRPr>
          </a:p>
          <a:p>
            <a:pPr marL="0" lvl="0" indent="0" algn="l" rtl="0">
              <a:spcBef>
                <a:spcPts val="0"/>
              </a:spcBef>
              <a:spcAft>
                <a:spcPts val="0"/>
              </a:spcAft>
              <a:buClr>
                <a:schemeClr val="dk1"/>
              </a:buClr>
              <a:buFont typeface="Arial"/>
              <a:buNone/>
            </a:pPr>
            <a:r>
              <a:rPr lang="en" sz="1300">
                <a:solidFill>
                  <a:schemeClr val="dk1"/>
                </a:solidFill>
              </a:rPr>
              <a:t>        - 5-HT reuptake inhibitor</a:t>
            </a:r>
            <a:endParaRPr sz="2000">
              <a:solidFill>
                <a:schemeClr val="dk1"/>
              </a:solidFill>
            </a:endParaRPr>
          </a:p>
          <a:p>
            <a:pPr marL="0" lvl="0" indent="0" algn="l" rtl="0">
              <a:spcBef>
                <a:spcPts val="0"/>
              </a:spcBef>
              <a:spcAft>
                <a:spcPts val="0"/>
              </a:spcAft>
              <a:buClr>
                <a:schemeClr val="dk1"/>
              </a:buClr>
              <a:buFont typeface="Arial"/>
              <a:buNone/>
            </a:pPr>
            <a:r>
              <a:rPr lang="en" sz="1300">
                <a:solidFill>
                  <a:schemeClr val="dk1"/>
                </a:solidFill>
              </a:rPr>
              <a:t>        - 5-HT</a:t>
            </a:r>
            <a:r>
              <a:rPr lang="en" sz="1300" baseline="-25000">
                <a:solidFill>
                  <a:schemeClr val="dk1"/>
                </a:solidFill>
              </a:rPr>
              <a:t>1A</a:t>
            </a:r>
            <a:r>
              <a:rPr lang="en" sz="1300">
                <a:solidFill>
                  <a:schemeClr val="dk1"/>
                </a:solidFill>
              </a:rPr>
              <a:t> partial agonist</a:t>
            </a:r>
            <a:endParaRPr sz="2000">
              <a:solidFill>
                <a:schemeClr val="dk1"/>
              </a:solidFill>
            </a:endParaRPr>
          </a:p>
          <a:p>
            <a:pPr marL="0" lvl="0" indent="0" algn="l" rtl="0">
              <a:spcBef>
                <a:spcPts val="0"/>
              </a:spcBef>
              <a:spcAft>
                <a:spcPts val="0"/>
              </a:spcAft>
              <a:buClr>
                <a:schemeClr val="dk1"/>
              </a:buClr>
              <a:buFont typeface="Arial"/>
              <a:buNone/>
            </a:pPr>
            <a:r>
              <a:rPr lang="en" sz="1300">
                <a:solidFill>
                  <a:schemeClr val="dk1"/>
                </a:solidFill>
              </a:rPr>
              <a:t>        - 5-HT</a:t>
            </a:r>
            <a:r>
              <a:rPr lang="en" sz="1300" baseline="-25000">
                <a:solidFill>
                  <a:schemeClr val="dk1"/>
                </a:solidFill>
              </a:rPr>
              <a:t>3</a:t>
            </a:r>
            <a:r>
              <a:rPr lang="en" sz="1300">
                <a:solidFill>
                  <a:schemeClr val="dk1"/>
                </a:solidFill>
              </a:rPr>
              <a:t> antagonist</a:t>
            </a:r>
            <a:endParaRPr sz="2000"/>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pic>
        <p:nvPicPr>
          <p:cNvPr id="20027" name="Google Shape;20027;p725" descr="clipped result image"/>
          <p:cNvPicPr preferRelativeResize="0"/>
          <p:nvPr/>
        </p:nvPicPr>
        <p:blipFill>
          <a:blip r:embed="rId3">
            <a:alphaModFix/>
          </a:blip>
          <a:stretch>
            <a:fillRect/>
          </a:stretch>
        </p:blipFill>
        <p:spPr>
          <a:xfrm rot="876843">
            <a:off x="7888570" y="2759014"/>
            <a:ext cx="784886" cy="504567"/>
          </a:xfrm>
          <a:prstGeom prst="rect">
            <a:avLst/>
          </a:prstGeom>
          <a:noFill/>
          <a:ln>
            <a:noFill/>
          </a:ln>
        </p:spPr>
      </p:pic>
      <p:sp>
        <p:nvSpPr>
          <p:cNvPr id="20028" name="Google Shape;20028;p725"/>
          <p:cNvSpPr txBox="1"/>
          <p:nvPr/>
        </p:nvSpPr>
        <p:spPr>
          <a:xfrm>
            <a:off x="7977992" y="2808835"/>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1600"/>
              <a:t>SMS</a:t>
            </a:r>
            <a:endParaRPr sz="1600"/>
          </a:p>
        </p:txBody>
      </p:sp>
      <p:pic>
        <p:nvPicPr>
          <p:cNvPr id="20029" name="Google Shape;20029;p725"/>
          <p:cNvPicPr preferRelativeResize="0"/>
          <p:nvPr/>
        </p:nvPicPr>
        <p:blipFill rotWithShape="1">
          <a:blip r:embed="rId4">
            <a:alphaModFix/>
          </a:blip>
          <a:srcRect/>
          <a:stretch/>
        </p:blipFill>
        <p:spPr>
          <a:xfrm rot="-5400000">
            <a:off x="7452520" y="3980722"/>
            <a:ext cx="845375" cy="448075"/>
          </a:xfrm>
          <a:prstGeom prst="rect">
            <a:avLst/>
          </a:prstGeom>
          <a:noFill/>
          <a:ln>
            <a:noFill/>
          </a:ln>
          <a:effectLst>
            <a:outerShdw blurRad="14288" dist="19050" dir="2700000" algn="tl" rotWithShape="0">
              <a:srgbClr val="000000">
                <a:alpha val="29000"/>
              </a:srgbClr>
            </a:outerShdw>
          </a:effectLst>
        </p:spPr>
      </p:pic>
      <p:pic>
        <p:nvPicPr>
          <p:cNvPr id="20030" name="Google Shape;20030;p725"/>
          <p:cNvPicPr preferRelativeResize="0"/>
          <p:nvPr/>
        </p:nvPicPr>
        <p:blipFill rotWithShape="1">
          <a:blip r:embed="rId5">
            <a:alphaModFix/>
          </a:blip>
          <a:srcRect/>
          <a:stretch/>
        </p:blipFill>
        <p:spPr>
          <a:xfrm>
            <a:off x="2683242" y="1238943"/>
            <a:ext cx="3059445" cy="2697122"/>
          </a:xfrm>
          <a:prstGeom prst="rect">
            <a:avLst/>
          </a:prstGeom>
          <a:noFill/>
          <a:ln>
            <a:noFill/>
          </a:ln>
        </p:spPr>
      </p:pic>
      <p:sp>
        <p:nvSpPr>
          <p:cNvPr id="20031" name="Google Shape;20031;p725"/>
          <p:cNvSpPr txBox="1"/>
          <p:nvPr/>
        </p:nvSpPr>
        <p:spPr>
          <a:xfrm>
            <a:off x="3149275" y="4031900"/>
            <a:ext cx="886800" cy="357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1200" b="0" i="0" u="none" strike="noStrike" cap="none">
                <a:solidFill>
                  <a:srgbClr val="000000"/>
                </a:solidFill>
                <a:latin typeface="Arial"/>
                <a:ea typeface="Arial"/>
                <a:cs typeface="Arial"/>
                <a:sym typeface="Arial"/>
              </a:rPr>
              <a:t>Guitar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 sz="1200" b="0" i="0" u="none" strike="noStrike" cap="none">
                <a:solidFill>
                  <a:srgbClr val="000000"/>
                </a:solidFill>
                <a:latin typeface="Arial"/>
                <a:ea typeface="Arial"/>
                <a:cs typeface="Arial"/>
                <a:sym typeface="Arial"/>
              </a:rPr>
              <a:t>pick-</a:t>
            </a:r>
            <a:r>
              <a:rPr lang="en" sz="1200"/>
              <a:t> </a:t>
            </a:r>
            <a:r>
              <a:rPr lang="en" sz="1200" b="0" i="0" u="none" strike="noStrike" cap="none">
                <a:solidFill>
                  <a:srgbClr val="000000"/>
                </a:solidFill>
                <a:latin typeface="Arial"/>
                <a:ea typeface="Arial"/>
                <a:cs typeface="Arial"/>
                <a:sym typeface="Arial"/>
              </a:rPr>
              <a:t>shaped tablets</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000000"/>
              </a:solidFill>
              <a:latin typeface="Times New Roman"/>
              <a:ea typeface="Times New Roman"/>
              <a:cs typeface="Times New Roman"/>
              <a:sym typeface="Times New Roman"/>
            </a:endParaRPr>
          </a:p>
        </p:txBody>
      </p:sp>
      <p:pic>
        <p:nvPicPr>
          <p:cNvPr id="20032" name="Google Shape;20032;p725" descr="clipped result image"/>
          <p:cNvPicPr preferRelativeResize="0"/>
          <p:nvPr/>
        </p:nvPicPr>
        <p:blipFill rotWithShape="1">
          <a:blip r:embed="rId6">
            <a:alphaModFix amt="70000"/>
          </a:blip>
          <a:srcRect/>
          <a:stretch/>
        </p:blipFill>
        <p:spPr>
          <a:xfrm>
            <a:off x="4250766" y="3114939"/>
            <a:ext cx="2002332" cy="928438"/>
          </a:xfrm>
          <a:prstGeom prst="rect">
            <a:avLst/>
          </a:prstGeom>
          <a:noFill/>
          <a:ln>
            <a:noFill/>
          </a:ln>
        </p:spPr>
      </p:pic>
      <p:sp>
        <p:nvSpPr>
          <p:cNvPr id="20033" name="Google Shape;20033;p725"/>
          <p:cNvSpPr/>
          <p:nvPr/>
        </p:nvSpPr>
        <p:spPr>
          <a:xfrm>
            <a:off x="4159875" y="1307650"/>
            <a:ext cx="1707900" cy="603900"/>
          </a:xfrm>
          <a:prstGeom prst="wedgeRectCallout">
            <a:avLst>
              <a:gd name="adj1" fmla="val -73680"/>
              <a:gd name="adj2" fmla="val 54256"/>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34" name="Google Shape;20034;p725"/>
          <p:cNvSpPr txBox="1"/>
          <p:nvPr/>
        </p:nvSpPr>
        <p:spPr>
          <a:xfrm>
            <a:off x="4210501" y="1297300"/>
            <a:ext cx="1887300" cy="631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1000" b="0" i="0" u="none" strike="noStrike" cap="none">
                <a:solidFill>
                  <a:srgbClr val="000000"/>
                </a:solidFill>
                <a:latin typeface="Arial"/>
                <a:ea typeface="Arial"/>
                <a:cs typeface="Arial"/>
                <a:sym typeface="Arial"/>
              </a:rPr>
              <a:t>Trying to learn all of these serotonergic mechanisms </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 sz="1000" b="0" i="0" u="none" strike="noStrike" cap="none">
                <a:solidFill>
                  <a:srgbClr val="000000"/>
                </a:solidFill>
                <a:latin typeface="Arial"/>
                <a:ea typeface="Arial"/>
                <a:cs typeface="Arial"/>
                <a:sym typeface="Arial"/>
              </a:rPr>
              <a:t>is making me nauseous!</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000000"/>
              </a:solidFill>
              <a:latin typeface="Arial"/>
              <a:ea typeface="Arial"/>
              <a:cs typeface="Arial"/>
              <a:sym typeface="Arial"/>
            </a:endParaRPr>
          </a:p>
        </p:txBody>
      </p:sp>
      <p:cxnSp>
        <p:nvCxnSpPr>
          <p:cNvPr id="20035" name="Google Shape;20035;p725"/>
          <p:cNvCxnSpPr/>
          <p:nvPr/>
        </p:nvCxnSpPr>
        <p:spPr>
          <a:xfrm rot="10800000" flipH="1">
            <a:off x="3591927" y="3542047"/>
            <a:ext cx="1500" cy="578700"/>
          </a:xfrm>
          <a:prstGeom prst="straightConnector1">
            <a:avLst/>
          </a:prstGeom>
          <a:noFill/>
          <a:ln w="19050" cap="flat" cmpd="sng">
            <a:solidFill>
              <a:srgbClr val="7FD2E7"/>
            </a:solidFill>
            <a:prstDash val="solid"/>
            <a:round/>
            <a:headEnd type="none" w="sm" len="sm"/>
            <a:tailEnd type="stealth" w="med" len="med"/>
          </a:ln>
        </p:spPr>
      </p:cxnSp>
      <p:cxnSp>
        <p:nvCxnSpPr>
          <p:cNvPr id="20036" name="Google Shape;20036;p725"/>
          <p:cNvCxnSpPr/>
          <p:nvPr/>
        </p:nvCxnSpPr>
        <p:spPr>
          <a:xfrm rot="10800000">
            <a:off x="4966125" y="3742225"/>
            <a:ext cx="4800" cy="549900"/>
          </a:xfrm>
          <a:prstGeom prst="straightConnector1">
            <a:avLst/>
          </a:prstGeom>
          <a:noFill/>
          <a:ln w="19050" cap="flat" cmpd="sng">
            <a:solidFill>
              <a:srgbClr val="7FD2E7"/>
            </a:solidFill>
            <a:prstDash val="solid"/>
            <a:round/>
            <a:headEnd type="none" w="sm" len="sm"/>
            <a:tailEnd type="stealth" w="med" len="med"/>
          </a:ln>
        </p:spPr>
      </p:cxnSp>
      <p:cxnSp>
        <p:nvCxnSpPr>
          <p:cNvPr id="20037" name="Google Shape;20037;p725"/>
          <p:cNvCxnSpPr/>
          <p:nvPr/>
        </p:nvCxnSpPr>
        <p:spPr>
          <a:xfrm flipH="1">
            <a:off x="3669450" y="2618925"/>
            <a:ext cx="495000" cy="250500"/>
          </a:xfrm>
          <a:prstGeom prst="straightConnector1">
            <a:avLst/>
          </a:prstGeom>
          <a:noFill/>
          <a:ln w="19050" cap="flat" cmpd="sng">
            <a:solidFill>
              <a:srgbClr val="7FD2E7"/>
            </a:solidFill>
            <a:prstDash val="solid"/>
            <a:round/>
            <a:headEnd type="none" w="sm" len="sm"/>
            <a:tailEnd type="stealth" w="med" len="med"/>
          </a:ln>
        </p:spPr>
      </p:cxnSp>
      <p:sp>
        <p:nvSpPr>
          <p:cNvPr id="20038" name="Google Shape;20038;p725"/>
          <p:cNvSpPr txBox="1"/>
          <p:nvPr/>
        </p:nvSpPr>
        <p:spPr>
          <a:xfrm>
            <a:off x="4079177" y="2237175"/>
            <a:ext cx="1152300" cy="3579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700"/>
              <a:buFont typeface="Arial"/>
              <a:buNone/>
            </a:pPr>
            <a:r>
              <a:rPr lang="en" sz="1200"/>
              <a:t>“</a:t>
            </a:r>
            <a:r>
              <a:rPr lang="en" sz="1200" b="0" i="0" u="none" strike="noStrike" cap="none">
                <a:solidFill>
                  <a:srgbClr val="000000"/>
                </a:solidFill>
                <a:latin typeface="Arial"/>
                <a:ea typeface="Arial"/>
                <a:cs typeface="Arial"/>
                <a:sym typeface="Arial"/>
              </a:rPr>
              <a:t>serotonergic vortex</a:t>
            </a:r>
            <a:r>
              <a:rPr lang="en" sz="1200"/>
              <a:t>”</a:t>
            </a:r>
            <a:r>
              <a:rPr lang="en" sz="1200" b="0" i="0" u="none" strike="noStrike" cap="none">
                <a:solidFill>
                  <a:srgbClr val="000000"/>
                </a:solidFill>
                <a:latin typeface="Arial"/>
                <a:ea typeface="Arial"/>
                <a:cs typeface="Arial"/>
                <a:sym typeface="Arial"/>
              </a:rPr>
              <a:t> of nause</a:t>
            </a:r>
            <a:r>
              <a:rPr lang="en" sz="1200"/>
              <a:t>a</a:t>
            </a:r>
            <a:endParaRPr sz="1200" b="1" i="0" u="none" strike="noStrike" cap="none">
              <a:solidFill>
                <a:srgbClr val="000000"/>
              </a:solidFill>
              <a:latin typeface="Times New Roman"/>
              <a:ea typeface="Times New Roman"/>
              <a:cs typeface="Times New Roman"/>
              <a:sym typeface="Times New Roman"/>
            </a:endParaRPr>
          </a:p>
        </p:txBody>
      </p:sp>
      <p:sp>
        <p:nvSpPr>
          <p:cNvPr id="20039" name="Google Shape;20039;p725"/>
          <p:cNvSpPr txBox="1"/>
          <p:nvPr/>
        </p:nvSpPr>
        <p:spPr>
          <a:xfrm>
            <a:off x="2112500" y="3077363"/>
            <a:ext cx="977400" cy="357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1000" b="0" i="0" u="sng" strike="noStrike" cap="none">
                <a:solidFill>
                  <a:srgbClr val="000000"/>
                </a:solidFill>
                <a:latin typeface="Arial"/>
                <a:ea typeface="Arial"/>
                <a:cs typeface="Arial"/>
                <a:sym typeface="Arial"/>
              </a:rPr>
              <a:t>Tr</a:t>
            </a:r>
            <a:r>
              <a:rPr lang="en" sz="1000" b="0" i="0" u="none" strike="noStrike" cap="none">
                <a:solidFill>
                  <a:srgbClr val="000000"/>
                </a:solidFill>
                <a:latin typeface="Arial"/>
                <a:ea typeface="Arial"/>
                <a:cs typeface="Arial"/>
                <a:sym typeface="Arial"/>
              </a:rPr>
              <a:t>e</a:t>
            </a:r>
            <a:r>
              <a:rPr lang="en" sz="1000" b="0" i="0" u="sng" strike="noStrike" cap="none">
                <a:solidFill>
                  <a:srgbClr val="000000"/>
                </a:solidFill>
                <a:latin typeface="Arial"/>
                <a:ea typeface="Arial"/>
                <a:cs typeface="Arial"/>
                <a:sym typeface="Arial"/>
              </a:rPr>
              <a:t>nt</a:t>
            </a:r>
            <a:r>
              <a:rPr lang="en" sz="1000" b="0" i="0" u="none" strike="noStrike" cap="none">
                <a:solidFill>
                  <a:srgbClr val="000000"/>
                </a:solidFill>
                <a:latin typeface="Arial"/>
                <a:ea typeface="Arial"/>
                <a:cs typeface="Arial"/>
                <a:sym typeface="Arial"/>
              </a:rPr>
              <a:t> Reznor (Nine Inch Nails) </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1200" b="1" i="0" u="none" strike="noStrike" cap="none">
              <a:solidFill>
                <a:srgbClr val="000000"/>
              </a:solidFill>
              <a:latin typeface="Times New Roman"/>
              <a:ea typeface="Times New Roman"/>
              <a:cs typeface="Times New Roman"/>
              <a:sym typeface="Times New Roman"/>
            </a:endParaRPr>
          </a:p>
        </p:txBody>
      </p:sp>
      <p:sp>
        <p:nvSpPr>
          <p:cNvPr id="20040" name="Google Shape;20040;p725"/>
          <p:cNvSpPr txBox="1"/>
          <p:nvPr/>
        </p:nvSpPr>
        <p:spPr>
          <a:xfrm>
            <a:off x="4280513" y="4268550"/>
            <a:ext cx="2691000" cy="357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1200" b="0" i="0" u="none" strike="noStrike" cap="none">
                <a:solidFill>
                  <a:srgbClr val="000000"/>
                </a:solidFill>
                <a:latin typeface="Arial"/>
                <a:ea typeface="Arial"/>
                <a:cs typeface="Arial"/>
                <a:sym typeface="Arial"/>
              </a:rPr>
              <a:t>     “Fight the fog (machine)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 sz="1200" b="0" i="0" u="none" strike="noStrike" cap="none">
                <a:solidFill>
                  <a:srgbClr val="000000"/>
                </a:solidFill>
                <a:latin typeface="Arial"/>
                <a:ea typeface="Arial"/>
                <a:cs typeface="Arial"/>
                <a:sym typeface="Arial"/>
              </a:rPr>
              <a:t>of depression” (cognitive benefits)</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000000"/>
              </a:solidFill>
              <a:latin typeface="Times New Roman"/>
              <a:ea typeface="Times New Roman"/>
              <a:cs typeface="Times New Roman"/>
              <a:sym typeface="Times New Roman"/>
            </a:endParaRPr>
          </a:p>
        </p:txBody>
      </p:sp>
      <p:pic>
        <p:nvPicPr>
          <p:cNvPr id="20041" name="Google Shape;20041;p725"/>
          <p:cNvPicPr preferRelativeResize="0"/>
          <p:nvPr/>
        </p:nvPicPr>
        <p:blipFill rotWithShape="1">
          <a:blip r:embed="rId7">
            <a:alphaModFix/>
          </a:blip>
          <a:srcRect/>
          <a:stretch/>
        </p:blipFill>
        <p:spPr>
          <a:xfrm>
            <a:off x="3123765" y="834570"/>
            <a:ext cx="785414" cy="389925"/>
          </a:xfrm>
          <a:prstGeom prst="rect">
            <a:avLst/>
          </a:prstGeom>
          <a:noFill/>
          <a:ln>
            <a:noFill/>
          </a:ln>
        </p:spPr>
      </p:pic>
      <p:pic>
        <p:nvPicPr>
          <p:cNvPr id="20042" name="Google Shape;20042;p725"/>
          <p:cNvPicPr preferRelativeResize="0"/>
          <p:nvPr/>
        </p:nvPicPr>
        <p:blipFill rotWithShape="1">
          <a:blip r:embed="rId8">
            <a:alphaModFix/>
          </a:blip>
          <a:srcRect/>
          <a:stretch/>
        </p:blipFill>
        <p:spPr>
          <a:xfrm>
            <a:off x="3089905" y="948245"/>
            <a:ext cx="821736" cy="747516"/>
          </a:xfrm>
          <a:prstGeom prst="rect">
            <a:avLst/>
          </a:prstGeom>
          <a:noFill/>
          <a:ln>
            <a:noFill/>
          </a:ln>
        </p:spPr>
      </p:pic>
      <p:pic>
        <p:nvPicPr>
          <p:cNvPr id="20043" name="Google Shape;20043;p725"/>
          <p:cNvPicPr preferRelativeResize="0"/>
          <p:nvPr/>
        </p:nvPicPr>
        <p:blipFill rotWithShape="1">
          <a:blip r:embed="rId9">
            <a:alphaModFix/>
          </a:blip>
          <a:srcRect/>
          <a:stretch/>
        </p:blipFill>
        <p:spPr>
          <a:xfrm rot="-1333186">
            <a:off x="5319904" y="2671377"/>
            <a:ext cx="428961" cy="275761"/>
          </a:xfrm>
          <a:prstGeom prst="rect">
            <a:avLst/>
          </a:prstGeom>
          <a:noFill/>
          <a:ln>
            <a:noFill/>
          </a:ln>
        </p:spPr>
      </p:pic>
      <p:pic>
        <p:nvPicPr>
          <p:cNvPr id="20044" name="Google Shape;20044;p725"/>
          <p:cNvPicPr preferRelativeResize="0"/>
          <p:nvPr/>
        </p:nvPicPr>
        <p:blipFill rotWithShape="1">
          <a:blip r:embed="rId10">
            <a:alphaModFix/>
          </a:blip>
          <a:srcRect/>
          <a:stretch/>
        </p:blipFill>
        <p:spPr>
          <a:xfrm rot="-1124236">
            <a:off x="5282549" y="2533061"/>
            <a:ext cx="1539136" cy="172045"/>
          </a:xfrm>
          <a:prstGeom prst="rect">
            <a:avLst/>
          </a:prstGeom>
          <a:noFill/>
          <a:ln>
            <a:noFill/>
          </a:ln>
        </p:spPr>
      </p:pic>
      <p:pic>
        <p:nvPicPr>
          <p:cNvPr id="20045" name="Google Shape;20045;p725"/>
          <p:cNvPicPr preferRelativeResize="0"/>
          <p:nvPr/>
        </p:nvPicPr>
        <p:blipFill rotWithShape="1">
          <a:blip r:embed="rId10">
            <a:alphaModFix/>
          </a:blip>
          <a:srcRect l="15177" r="66901"/>
          <a:stretch/>
        </p:blipFill>
        <p:spPr>
          <a:xfrm rot="-1070569">
            <a:off x="4708305" y="2947700"/>
            <a:ext cx="294534" cy="177203"/>
          </a:xfrm>
          <a:prstGeom prst="rect">
            <a:avLst/>
          </a:prstGeom>
          <a:noFill/>
          <a:ln>
            <a:noFill/>
          </a:ln>
        </p:spPr>
      </p:pic>
      <p:pic>
        <p:nvPicPr>
          <p:cNvPr id="20046" name="Google Shape;20046;p725"/>
          <p:cNvPicPr preferRelativeResize="0"/>
          <p:nvPr/>
        </p:nvPicPr>
        <p:blipFill rotWithShape="1">
          <a:blip r:embed="rId10">
            <a:alphaModFix/>
          </a:blip>
          <a:srcRect l="35206" r="44669"/>
          <a:stretch/>
        </p:blipFill>
        <p:spPr>
          <a:xfrm rot="-1021552">
            <a:off x="4985091" y="2852481"/>
            <a:ext cx="335442" cy="179730"/>
          </a:xfrm>
          <a:prstGeom prst="rect">
            <a:avLst/>
          </a:prstGeom>
          <a:noFill/>
          <a:ln>
            <a:noFill/>
          </a:ln>
        </p:spPr>
      </p:pic>
      <p:pic>
        <p:nvPicPr>
          <p:cNvPr id="20047" name="Google Shape;20047;p725"/>
          <p:cNvPicPr preferRelativeResize="0"/>
          <p:nvPr/>
        </p:nvPicPr>
        <p:blipFill rotWithShape="1">
          <a:blip r:embed="rId10">
            <a:alphaModFix/>
          </a:blip>
          <a:srcRect l="15866" t="-39547" r="35935" b="15846"/>
          <a:stretch/>
        </p:blipFill>
        <p:spPr>
          <a:xfrm rot="-1124239">
            <a:off x="5112591" y="2671373"/>
            <a:ext cx="741802" cy="205275"/>
          </a:xfrm>
          <a:prstGeom prst="rect">
            <a:avLst/>
          </a:prstGeom>
          <a:noFill/>
          <a:ln>
            <a:noFill/>
          </a:ln>
        </p:spPr>
      </p:pic>
      <p:sp>
        <p:nvSpPr>
          <p:cNvPr id="20048" name="Google Shape;20048;p725"/>
          <p:cNvSpPr txBox="1"/>
          <p:nvPr/>
        </p:nvSpPr>
        <p:spPr>
          <a:xfrm rot="-1069093">
            <a:off x="5120598" y="2277490"/>
            <a:ext cx="1718639" cy="35795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1200" b="0" i="0" u="none" strike="noStrike" cap="none">
                <a:solidFill>
                  <a:srgbClr val="000000"/>
                </a:solidFill>
                <a:latin typeface="Arial"/>
                <a:ea typeface="Arial"/>
                <a:cs typeface="Arial"/>
                <a:sym typeface="Arial"/>
              </a:rPr>
              <a:t>Long half-life of 3 days</a:t>
            </a:r>
            <a:endParaRPr sz="1200" b="1" i="0" u="none" strike="noStrike" cap="none">
              <a:solidFill>
                <a:srgbClr val="000000"/>
              </a:solidFill>
              <a:latin typeface="Times New Roman"/>
              <a:ea typeface="Times New Roman"/>
              <a:cs typeface="Times New Roman"/>
              <a:sym typeface="Times New Roman"/>
            </a:endParaRPr>
          </a:p>
        </p:txBody>
      </p:sp>
      <p:pic>
        <p:nvPicPr>
          <p:cNvPr id="20049" name="Google Shape;20049;p725" descr="Vortioxetine.svg"/>
          <p:cNvPicPr preferRelativeResize="0"/>
          <p:nvPr/>
        </p:nvPicPr>
        <p:blipFill rotWithShape="1">
          <a:blip r:embed="rId11">
            <a:alphaModFix/>
          </a:blip>
          <a:srcRect/>
          <a:stretch/>
        </p:blipFill>
        <p:spPr>
          <a:xfrm>
            <a:off x="7635746" y="1224772"/>
            <a:ext cx="1290561" cy="1230350"/>
          </a:xfrm>
          <a:prstGeom prst="rect">
            <a:avLst/>
          </a:prstGeom>
          <a:noFill/>
          <a:ln>
            <a:noFill/>
          </a:ln>
        </p:spPr>
      </p:pic>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Shape 20053"/>
        <p:cNvGrpSpPr/>
        <p:nvPr/>
      </p:nvGrpSpPr>
      <p:grpSpPr>
        <a:xfrm>
          <a:off x="0" y="0"/>
          <a:ext cx="0" cy="0"/>
          <a:chOff x="0" y="0"/>
          <a:chExt cx="0" cy="0"/>
        </a:xfrm>
      </p:grpSpPr>
      <p:sp>
        <p:nvSpPr>
          <p:cNvPr id="20054" name="Google Shape;20054;p726"/>
          <p:cNvSpPr txBox="1"/>
          <p:nvPr/>
        </p:nvSpPr>
        <p:spPr>
          <a:xfrm>
            <a:off x="7543795" y="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#260</a:t>
            </a:r>
            <a:endParaRPr sz="1600"/>
          </a:p>
          <a:p>
            <a:pPr marL="0" marR="0" lvl="0" indent="0" algn="l" rtl="0">
              <a:lnSpc>
                <a:spcPct val="100000"/>
              </a:lnSpc>
              <a:spcBef>
                <a:spcPts val="0"/>
              </a:spcBef>
              <a:spcAft>
                <a:spcPts val="0"/>
              </a:spcAft>
              <a:buClr>
                <a:schemeClr val="dk1"/>
              </a:buClr>
              <a:buSzPts val="1100"/>
              <a:buFont typeface="Arial"/>
              <a:buNone/>
            </a:pPr>
            <a:r>
              <a:rPr lang="en" sz="1600"/>
              <a:t>2013</a:t>
            </a:r>
            <a:endParaRPr sz="1600"/>
          </a:p>
          <a:p>
            <a:pPr marL="0" marR="0" lvl="0" indent="0" algn="l" rtl="0">
              <a:lnSpc>
                <a:spcPct val="100000"/>
              </a:lnSpc>
              <a:spcBef>
                <a:spcPts val="0"/>
              </a:spcBef>
              <a:spcAft>
                <a:spcPts val="0"/>
              </a:spcAft>
              <a:buClr>
                <a:schemeClr val="dk1"/>
              </a:buClr>
              <a:buSzPts val="1100"/>
              <a:buFont typeface="Arial"/>
              <a:buNone/>
            </a:pPr>
            <a:r>
              <a:rPr lang="en" sz="1600"/>
              <a:t>$357–$462</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800"/>
          </a:p>
          <a:p>
            <a:pPr marL="0" marR="0" lvl="0" indent="0" algn="l" rtl="0">
              <a:lnSpc>
                <a:spcPct val="100000"/>
              </a:lnSpc>
              <a:spcBef>
                <a:spcPts val="0"/>
              </a:spcBef>
              <a:spcAft>
                <a:spcPts val="0"/>
              </a:spcAft>
              <a:buClr>
                <a:srgbClr val="000000"/>
              </a:buClr>
              <a:buSzPts val="800"/>
              <a:buFont typeface="Arial"/>
              <a:buNone/>
            </a:pPr>
            <a:endParaRPr sz="1800"/>
          </a:p>
        </p:txBody>
      </p:sp>
      <p:sp>
        <p:nvSpPr>
          <p:cNvPr id="20055" name="Google Shape;20055;p726"/>
          <p:cNvSpPr txBox="1"/>
          <p:nvPr/>
        </p:nvSpPr>
        <p:spPr>
          <a:xfrm>
            <a:off x="8222998" y="3517100"/>
            <a:ext cx="21741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endParaRPr sz="8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5</a:t>
            </a:r>
            <a:endParaRPr sz="22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10</a:t>
            </a:r>
            <a:endParaRPr sz="2200">
              <a:solidFill>
                <a:schemeClr val="dk1"/>
              </a:solidFill>
            </a:endParaRPr>
          </a:p>
          <a:p>
            <a:pPr marL="0" lvl="0" indent="0" algn="l" rtl="0">
              <a:spcBef>
                <a:spcPts val="0"/>
              </a:spcBef>
              <a:spcAft>
                <a:spcPts val="0"/>
              </a:spcAft>
              <a:buClr>
                <a:schemeClr val="dk1"/>
              </a:buClr>
              <a:buSzPts val="800"/>
              <a:buFont typeface="Arial"/>
              <a:buNone/>
            </a:pPr>
            <a:r>
              <a:rPr lang="en" sz="1600" u="sng">
                <a:solidFill>
                  <a:schemeClr val="dk1"/>
                </a:solidFill>
              </a:rPr>
              <a:t>20</a:t>
            </a:r>
            <a:endParaRPr sz="2200">
              <a:solidFill>
                <a:schemeClr val="dk1"/>
              </a:solidFill>
            </a:endParaRPr>
          </a:p>
          <a:p>
            <a:pPr marL="0" lvl="0" indent="0" algn="l" rtl="0">
              <a:spcBef>
                <a:spcPts val="0"/>
              </a:spcBef>
              <a:spcAft>
                <a:spcPts val="0"/>
              </a:spcAft>
              <a:buClr>
                <a:schemeClr val="dk1"/>
              </a:buClr>
              <a:buSzPts val="600"/>
              <a:buFont typeface="Arial"/>
              <a:buNone/>
            </a:pPr>
            <a:r>
              <a:rPr lang="en">
                <a:solidFill>
                  <a:schemeClr val="dk1"/>
                </a:solidFill>
              </a:rPr>
              <a:t>mg</a:t>
            </a:r>
            <a:endParaRPr>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1600"/>
          </a:p>
        </p:txBody>
      </p:sp>
      <p:cxnSp>
        <p:nvCxnSpPr>
          <p:cNvPr id="20056" name="Google Shape;20056;p726"/>
          <p:cNvCxnSpPr/>
          <p:nvPr/>
        </p:nvCxnSpPr>
        <p:spPr>
          <a:xfrm>
            <a:off x="7343875" y="1200"/>
            <a:ext cx="0" cy="5141100"/>
          </a:xfrm>
          <a:prstGeom prst="straightConnector1">
            <a:avLst/>
          </a:prstGeom>
          <a:noFill/>
          <a:ln w="9525" cap="flat" cmpd="sng">
            <a:solidFill>
              <a:schemeClr val="dk2"/>
            </a:solidFill>
            <a:prstDash val="solid"/>
            <a:round/>
            <a:headEnd type="none" w="med" len="med"/>
            <a:tailEnd type="none" w="med" len="med"/>
          </a:ln>
        </p:spPr>
      </p:cxnSp>
      <p:sp>
        <p:nvSpPr>
          <p:cNvPr id="20057" name="Google Shape;20057;p726"/>
          <p:cNvSpPr txBox="1"/>
          <p:nvPr/>
        </p:nvSpPr>
        <p:spPr>
          <a:xfrm>
            <a:off x="19050" y="-38275"/>
            <a:ext cx="3381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Vortioxetine (TRINTELLIX)</a:t>
            </a:r>
            <a:endParaRPr sz="1800">
              <a:solidFill>
                <a:schemeClr val="dk1"/>
              </a:solidFill>
            </a:endParaRPr>
          </a:p>
          <a:p>
            <a:pPr marL="0" lvl="0" indent="0" algn="l" rtl="0">
              <a:lnSpc>
                <a:spcPct val="115000"/>
              </a:lnSpc>
              <a:spcBef>
                <a:spcPts val="0"/>
              </a:spcBef>
              <a:spcAft>
                <a:spcPts val="0"/>
              </a:spcAft>
              <a:buClr>
                <a:schemeClr val="dk1"/>
              </a:buClr>
              <a:buSzPts val="900"/>
              <a:buFont typeface="Arial"/>
              <a:buNone/>
            </a:pPr>
            <a:r>
              <a:rPr lang="en" sz="1300">
                <a:solidFill>
                  <a:schemeClr val="dk1"/>
                </a:solidFill>
              </a:rPr>
              <a:t>vor tye OX e teen / trin TELL ix   </a:t>
            </a:r>
            <a:endParaRPr sz="18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1600">
                <a:solidFill>
                  <a:schemeClr val="dk1"/>
                </a:solidFill>
              </a:rPr>
              <a:t>“Trent’s  Vortex”</a:t>
            </a:r>
            <a:endParaRPr sz="2200"/>
          </a:p>
        </p:txBody>
      </p:sp>
      <p:sp>
        <p:nvSpPr>
          <p:cNvPr id="20058" name="Google Shape;20058;p726"/>
          <p:cNvSpPr txBox="1"/>
          <p:nvPr/>
        </p:nvSpPr>
        <p:spPr>
          <a:xfrm>
            <a:off x="28575" y="952325"/>
            <a:ext cx="33081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a:solidFill>
                  <a:schemeClr val="dk1"/>
                </a:solidFill>
              </a:rPr>
              <a:t>❖ Multimodal antidepressant</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Serotonin modulator</a:t>
            </a:r>
            <a:endParaRPr sz="2000">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and stimulator (SMS)</a:t>
            </a:r>
            <a:endParaRPr sz="2000">
              <a:solidFill>
                <a:schemeClr val="dk1"/>
              </a:solidFill>
            </a:endParaRPr>
          </a:p>
          <a:p>
            <a:pPr marL="0" lvl="0" indent="0" algn="l" rtl="0">
              <a:spcBef>
                <a:spcPts val="0"/>
              </a:spcBef>
              <a:spcAft>
                <a:spcPts val="0"/>
              </a:spcAft>
              <a:buClr>
                <a:schemeClr val="dk1"/>
              </a:buClr>
              <a:buFont typeface="Arial"/>
              <a:buNone/>
            </a:pPr>
            <a:r>
              <a:rPr lang="en" sz="1300">
                <a:solidFill>
                  <a:schemeClr val="dk1"/>
                </a:solidFill>
              </a:rPr>
              <a:t>        - 5-HT reuptake inhibitor</a:t>
            </a:r>
            <a:endParaRPr sz="2000">
              <a:solidFill>
                <a:schemeClr val="dk1"/>
              </a:solidFill>
            </a:endParaRPr>
          </a:p>
          <a:p>
            <a:pPr marL="0" lvl="0" indent="0" algn="l" rtl="0">
              <a:spcBef>
                <a:spcPts val="0"/>
              </a:spcBef>
              <a:spcAft>
                <a:spcPts val="0"/>
              </a:spcAft>
              <a:buClr>
                <a:schemeClr val="dk1"/>
              </a:buClr>
              <a:buFont typeface="Arial"/>
              <a:buNone/>
            </a:pPr>
            <a:r>
              <a:rPr lang="en" sz="1300">
                <a:solidFill>
                  <a:schemeClr val="dk1"/>
                </a:solidFill>
              </a:rPr>
              <a:t>        - 5-HT</a:t>
            </a:r>
            <a:r>
              <a:rPr lang="en" sz="1300" baseline="-25000">
                <a:solidFill>
                  <a:schemeClr val="dk1"/>
                </a:solidFill>
              </a:rPr>
              <a:t>1A</a:t>
            </a:r>
            <a:r>
              <a:rPr lang="en" sz="1300">
                <a:solidFill>
                  <a:schemeClr val="dk1"/>
                </a:solidFill>
              </a:rPr>
              <a:t> partial agonist</a:t>
            </a:r>
            <a:endParaRPr sz="2000">
              <a:solidFill>
                <a:schemeClr val="dk1"/>
              </a:solidFill>
            </a:endParaRPr>
          </a:p>
          <a:p>
            <a:pPr marL="0" lvl="0" indent="0" algn="l" rtl="0">
              <a:spcBef>
                <a:spcPts val="0"/>
              </a:spcBef>
              <a:spcAft>
                <a:spcPts val="0"/>
              </a:spcAft>
              <a:buClr>
                <a:schemeClr val="dk1"/>
              </a:buClr>
              <a:buFont typeface="Arial"/>
              <a:buNone/>
            </a:pPr>
            <a:r>
              <a:rPr lang="en" sz="1300">
                <a:solidFill>
                  <a:schemeClr val="dk1"/>
                </a:solidFill>
              </a:rPr>
              <a:t>        - 5-HT</a:t>
            </a:r>
            <a:r>
              <a:rPr lang="en" sz="1300" baseline="-25000">
                <a:solidFill>
                  <a:schemeClr val="dk1"/>
                </a:solidFill>
              </a:rPr>
              <a:t>3</a:t>
            </a:r>
            <a:r>
              <a:rPr lang="en" sz="1300">
                <a:solidFill>
                  <a:schemeClr val="dk1"/>
                </a:solidFill>
              </a:rPr>
              <a:t> antagonist</a:t>
            </a:r>
            <a:endParaRPr sz="2000"/>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pic>
        <p:nvPicPr>
          <p:cNvPr id="20059" name="Google Shape;20059;p726" descr="clipped result image"/>
          <p:cNvPicPr preferRelativeResize="0"/>
          <p:nvPr/>
        </p:nvPicPr>
        <p:blipFill>
          <a:blip r:embed="rId3">
            <a:alphaModFix/>
          </a:blip>
          <a:stretch>
            <a:fillRect/>
          </a:stretch>
        </p:blipFill>
        <p:spPr>
          <a:xfrm rot="876843">
            <a:off x="7888570" y="2759014"/>
            <a:ext cx="784886" cy="504567"/>
          </a:xfrm>
          <a:prstGeom prst="rect">
            <a:avLst/>
          </a:prstGeom>
          <a:noFill/>
          <a:ln>
            <a:noFill/>
          </a:ln>
        </p:spPr>
      </p:pic>
      <p:sp>
        <p:nvSpPr>
          <p:cNvPr id="20060" name="Google Shape;20060;p726"/>
          <p:cNvSpPr txBox="1"/>
          <p:nvPr/>
        </p:nvSpPr>
        <p:spPr>
          <a:xfrm>
            <a:off x="7977992" y="2808835"/>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1600"/>
              <a:t>SMS</a:t>
            </a:r>
            <a:endParaRPr sz="1600"/>
          </a:p>
        </p:txBody>
      </p:sp>
      <p:pic>
        <p:nvPicPr>
          <p:cNvPr id="20061" name="Google Shape;20061;p726"/>
          <p:cNvPicPr preferRelativeResize="0"/>
          <p:nvPr/>
        </p:nvPicPr>
        <p:blipFill rotWithShape="1">
          <a:blip r:embed="rId4">
            <a:alphaModFix/>
          </a:blip>
          <a:srcRect/>
          <a:stretch/>
        </p:blipFill>
        <p:spPr>
          <a:xfrm rot="-5400000">
            <a:off x="7452520" y="3980722"/>
            <a:ext cx="845375" cy="448075"/>
          </a:xfrm>
          <a:prstGeom prst="rect">
            <a:avLst/>
          </a:prstGeom>
          <a:noFill/>
          <a:ln>
            <a:noFill/>
          </a:ln>
          <a:effectLst>
            <a:outerShdw blurRad="14288" dist="19050" dir="2700000" algn="tl" rotWithShape="0">
              <a:srgbClr val="000000">
                <a:alpha val="29000"/>
              </a:srgbClr>
            </a:outerShdw>
          </a:effectLst>
        </p:spPr>
      </p:pic>
      <p:pic>
        <p:nvPicPr>
          <p:cNvPr id="20062" name="Google Shape;20062;p726"/>
          <p:cNvPicPr preferRelativeResize="0"/>
          <p:nvPr/>
        </p:nvPicPr>
        <p:blipFill rotWithShape="1">
          <a:blip r:embed="rId5">
            <a:alphaModFix/>
          </a:blip>
          <a:srcRect/>
          <a:stretch/>
        </p:blipFill>
        <p:spPr>
          <a:xfrm>
            <a:off x="2683242" y="1238943"/>
            <a:ext cx="3059445" cy="2697122"/>
          </a:xfrm>
          <a:prstGeom prst="rect">
            <a:avLst/>
          </a:prstGeom>
          <a:noFill/>
          <a:ln>
            <a:noFill/>
          </a:ln>
        </p:spPr>
      </p:pic>
      <p:sp>
        <p:nvSpPr>
          <p:cNvPr id="20063" name="Google Shape;20063;p726"/>
          <p:cNvSpPr txBox="1"/>
          <p:nvPr/>
        </p:nvSpPr>
        <p:spPr>
          <a:xfrm>
            <a:off x="3149275" y="4031900"/>
            <a:ext cx="886800" cy="357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1200" b="0" i="0" u="none" strike="noStrike" cap="none">
                <a:solidFill>
                  <a:srgbClr val="000000"/>
                </a:solidFill>
                <a:latin typeface="Arial"/>
                <a:ea typeface="Arial"/>
                <a:cs typeface="Arial"/>
                <a:sym typeface="Arial"/>
              </a:rPr>
              <a:t>Guitar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 sz="1200" b="0" i="0" u="none" strike="noStrike" cap="none">
                <a:solidFill>
                  <a:srgbClr val="000000"/>
                </a:solidFill>
                <a:latin typeface="Arial"/>
                <a:ea typeface="Arial"/>
                <a:cs typeface="Arial"/>
                <a:sym typeface="Arial"/>
              </a:rPr>
              <a:t>pick-</a:t>
            </a:r>
            <a:r>
              <a:rPr lang="en" sz="1200"/>
              <a:t> </a:t>
            </a:r>
            <a:r>
              <a:rPr lang="en" sz="1200" b="0" i="0" u="none" strike="noStrike" cap="none">
                <a:solidFill>
                  <a:srgbClr val="000000"/>
                </a:solidFill>
                <a:latin typeface="Arial"/>
                <a:ea typeface="Arial"/>
                <a:cs typeface="Arial"/>
                <a:sym typeface="Arial"/>
              </a:rPr>
              <a:t>shaped tablets</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000000"/>
              </a:solidFill>
              <a:latin typeface="Times New Roman"/>
              <a:ea typeface="Times New Roman"/>
              <a:cs typeface="Times New Roman"/>
              <a:sym typeface="Times New Roman"/>
            </a:endParaRPr>
          </a:p>
        </p:txBody>
      </p:sp>
      <p:pic>
        <p:nvPicPr>
          <p:cNvPr id="20064" name="Google Shape;20064;p726" descr="clipped result image"/>
          <p:cNvPicPr preferRelativeResize="0"/>
          <p:nvPr/>
        </p:nvPicPr>
        <p:blipFill rotWithShape="1">
          <a:blip r:embed="rId6">
            <a:alphaModFix amt="70000"/>
          </a:blip>
          <a:srcRect/>
          <a:stretch/>
        </p:blipFill>
        <p:spPr>
          <a:xfrm>
            <a:off x="4250766" y="3114939"/>
            <a:ext cx="2002332" cy="928438"/>
          </a:xfrm>
          <a:prstGeom prst="rect">
            <a:avLst/>
          </a:prstGeom>
          <a:noFill/>
          <a:ln>
            <a:noFill/>
          </a:ln>
        </p:spPr>
      </p:pic>
      <p:sp>
        <p:nvSpPr>
          <p:cNvPr id="20065" name="Google Shape;20065;p726"/>
          <p:cNvSpPr/>
          <p:nvPr/>
        </p:nvSpPr>
        <p:spPr>
          <a:xfrm>
            <a:off x="4159875" y="1307650"/>
            <a:ext cx="1707900" cy="603900"/>
          </a:xfrm>
          <a:prstGeom prst="wedgeRectCallout">
            <a:avLst>
              <a:gd name="adj1" fmla="val -73680"/>
              <a:gd name="adj2" fmla="val 54256"/>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66" name="Google Shape;20066;p726"/>
          <p:cNvSpPr txBox="1"/>
          <p:nvPr/>
        </p:nvSpPr>
        <p:spPr>
          <a:xfrm>
            <a:off x="4210501" y="1297300"/>
            <a:ext cx="1887300" cy="631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1000" b="0" i="0" u="none" strike="noStrike" cap="none">
                <a:solidFill>
                  <a:srgbClr val="000000"/>
                </a:solidFill>
                <a:latin typeface="Arial"/>
                <a:ea typeface="Arial"/>
                <a:cs typeface="Arial"/>
                <a:sym typeface="Arial"/>
              </a:rPr>
              <a:t>Trying to learn all of these serotonergic mechanisms </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 sz="1000" b="0" i="0" u="none" strike="noStrike" cap="none">
                <a:solidFill>
                  <a:srgbClr val="000000"/>
                </a:solidFill>
                <a:latin typeface="Arial"/>
                <a:ea typeface="Arial"/>
                <a:cs typeface="Arial"/>
                <a:sym typeface="Arial"/>
              </a:rPr>
              <a:t>is making me nauseous!</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000000"/>
              </a:solidFill>
              <a:latin typeface="Arial"/>
              <a:ea typeface="Arial"/>
              <a:cs typeface="Arial"/>
              <a:sym typeface="Arial"/>
            </a:endParaRPr>
          </a:p>
        </p:txBody>
      </p:sp>
      <p:cxnSp>
        <p:nvCxnSpPr>
          <p:cNvPr id="20067" name="Google Shape;20067;p726"/>
          <p:cNvCxnSpPr/>
          <p:nvPr/>
        </p:nvCxnSpPr>
        <p:spPr>
          <a:xfrm rot="10800000" flipH="1">
            <a:off x="3591927" y="3542047"/>
            <a:ext cx="1500" cy="578700"/>
          </a:xfrm>
          <a:prstGeom prst="straightConnector1">
            <a:avLst/>
          </a:prstGeom>
          <a:noFill/>
          <a:ln w="19050" cap="flat" cmpd="sng">
            <a:solidFill>
              <a:srgbClr val="7FD2E7"/>
            </a:solidFill>
            <a:prstDash val="solid"/>
            <a:round/>
            <a:headEnd type="none" w="sm" len="sm"/>
            <a:tailEnd type="stealth" w="med" len="med"/>
          </a:ln>
        </p:spPr>
      </p:cxnSp>
      <p:cxnSp>
        <p:nvCxnSpPr>
          <p:cNvPr id="20068" name="Google Shape;20068;p726"/>
          <p:cNvCxnSpPr/>
          <p:nvPr/>
        </p:nvCxnSpPr>
        <p:spPr>
          <a:xfrm rot="10800000">
            <a:off x="4966125" y="3742225"/>
            <a:ext cx="4800" cy="549900"/>
          </a:xfrm>
          <a:prstGeom prst="straightConnector1">
            <a:avLst/>
          </a:prstGeom>
          <a:noFill/>
          <a:ln w="19050" cap="flat" cmpd="sng">
            <a:solidFill>
              <a:srgbClr val="7FD2E7"/>
            </a:solidFill>
            <a:prstDash val="solid"/>
            <a:round/>
            <a:headEnd type="none" w="sm" len="sm"/>
            <a:tailEnd type="stealth" w="med" len="med"/>
          </a:ln>
        </p:spPr>
      </p:cxnSp>
      <p:cxnSp>
        <p:nvCxnSpPr>
          <p:cNvPr id="20069" name="Google Shape;20069;p726"/>
          <p:cNvCxnSpPr/>
          <p:nvPr/>
        </p:nvCxnSpPr>
        <p:spPr>
          <a:xfrm flipH="1">
            <a:off x="3669450" y="2618925"/>
            <a:ext cx="495000" cy="250500"/>
          </a:xfrm>
          <a:prstGeom prst="straightConnector1">
            <a:avLst/>
          </a:prstGeom>
          <a:noFill/>
          <a:ln w="19050" cap="flat" cmpd="sng">
            <a:solidFill>
              <a:srgbClr val="7FD2E7"/>
            </a:solidFill>
            <a:prstDash val="solid"/>
            <a:round/>
            <a:headEnd type="none" w="sm" len="sm"/>
            <a:tailEnd type="stealth" w="med" len="med"/>
          </a:ln>
        </p:spPr>
      </p:cxnSp>
      <p:sp>
        <p:nvSpPr>
          <p:cNvPr id="20070" name="Google Shape;20070;p726"/>
          <p:cNvSpPr txBox="1"/>
          <p:nvPr/>
        </p:nvSpPr>
        <p:spPr>
          <a:xfrm>
            <a:off x="4079177" y="2237175"/>
            <a:ext cx="1152300" cy="3579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700"/>
              <a:buFont typeface="Arial"/>
              <a:buNone/>
            </a:pPr>
            <a:r>
              <a:rPr lang="en" sz="1200">
                <a:highlight>
                  <a:srgbClr val="FFFF00"/>
                </a:highlight>
              </a:rPr>
              <a:t>“</a:t>
            </a:r>
            <a:r>
              <a:rPr lang="en" sz="1200" b="0" i="0" u="none" strike="noStrike" cap="none">
                <a:solidFill>
                  <a:srgbClr val="000000"/>
                </a:solidFill>
                <a:highlight>
                  <a:srgbClr val="FFFF00"/>
                </a:highlight>
                <a:latin typeface="Arial"/>
                <a:ea typeface="Arial"/>
                <a:cs typeface="Arial"/>
                <a:sym typeface="Arial"/>
              </a:rPr>
              <a:t>serotonergic vortex</a:t>
            </a:r>
            <a:r>
              <a:rPr lang="en" sz="1200">
                <a:highlight>
                  <a:srgbClr val="FFFF00"/>
                </a:highlight>
              </a:rPr>
              <a:t>”</a:t>
            </a:r>
            <a:r>
              <a:rPr lang="en" sz="1200" b="0" i="0" u="none" strike="noStrike" cap="none">
                <a:solidFill>
                  <a:srgbClr val="000000"/>
                </a:solidFill>
                <a:highlight>
                  <a:srgbClr val="FFFF00"/>
                </a:highlight>
                <a:latin typeface="Arial"/>
                <a:ea typeface="Arial"/>
                <a:cs typeface="Arial"/>
                <a:sym typeface="Arial"/>
              </a:rPr>
              <a:t> of nause</a:t>
            </a:r>
            <a:r>
              <a:rPr lang="en" sz="1200">
                <a:highlight>
                  <a:srgbClr val="FFFF00"/>
                </a:highlight>
              </a:rPr>
              <a:t>a</a:t>
            </a:r>
            <a:endParaRPr sz="1200" b="1" i="0" u="none" strike="noStrike" cap="none">
              <a:solidFill>
                <a:srgbClr val="000000"/>
              </a:solidFill>
              <a:highlight>
                <a:srgbClr val="FFFF00"/>
              </a:highlight>
              <a:latin typeface="Times New Roman"/>
              <a:ea typeface="Times New Roman"/>
              <a:cs typeface="Times New Roman"/>
              <a:sym typeface="Times New Roman"/>
            </a:endParaRPr>
          </a:p>
        </p:txBody>
      </p:sp>
      <p:sp>
        <p:nvSpPr>
          <p:cNvPr id="20071" name="Google Shape;20071;p726"/>
          <p:cNvSpPr txBox="1"/>
          <p:nvPr/>
        </p:nvSpPr>
        <p:spPr>
          <a:xfrm>
            <a:off x="2112500" y="3077363"/>
            <a:ext cx="977400" cy="357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1000" b="0" i="0" u="sng" strike="noStrike" cap="none">
                <a:solidFill>
                  <a:srgbClr val="000000"/>
                </a:solidFill>
                <a:latin typeface="Arial"/>
                <a:ea typeface="Arial"/>
                <a:cs typeface="Arial"/>
                <a:sym typeface="Arial"/>
              </a:rPr>
              <a:t>Tr</a:t>
            </a:r>
            <a:r>
              <a:rPr lang="en" sz="1000" b="0" i="0" u="none" strike="noStrike" cap="none">
                <a:solidFill>
                  <a:srgbClr val="000000"/>
                </a:solidFill>
                <a:latin typeface="Arial"/>
                <a:ea typeface="Arial"/>
                <a:cs typeface="Arial"/>
                <a:sym typeface="Arial"/>
              </a:rPr>
              <a:t>e</a:t>
            </a:r>
            <a:r>
              <a:rPr lang="en" sz="1000" b="0" i="0" u="sng" strike="noStrike" cap="none">
                <a:solidFill>
                  <a:srgbClr val="000000"/>
                </a:solidFill>
                <a:latin typeface="Arial"/>
                <a:ea typeface="Arial"/>
                <a:cs typeface="Arial"/>
                <a:sym typeface="Arial"/>
              </a:rPr>
              <a:t>nt</a:t>
            </a:r>
            <a:r>
              <a:rPr lang="en" sz="1000" b="0" i="0" u="none" strike="noStrike" cap="none">
                <a:solidFill>
                  <a:srgbClr val="000000"/>
                </a:solidFill>
                <a:latin typeface="Arial"/>
                <a:ea typeface="Arial"/>
                <a:cs typeface="Arial"/>
                <a:sym typeface="Arial"/>
              </a:rPr>
              <a:t> Reznor (Nine Inch Nails) </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1200" b="1" i="0" u="none" strike="noStrike" cap="none">
              <a:solidFill>
                <a:srgbClr val="000000"/>
              </a:solidFill>
              <a:latin typeface="Times New Roman"/>
              <a:ea typeface="Times New Roman"/>
              <a:cs typeface="Times New Roman"/>
              <a:sym typeface="Times New Roman"/>
            </a:endParaRPr>
          </a:p>
        </p:txBody>
      </p:sp>
      <p:sp>
        <p:nvSpPr>
          <p:cNvPr id="20072" name="Google Shape;20072;p726"/>
          <p:cNvSpPr txBox="1"/>
          <p:nvPr/>
        </p:nvSpPr>
        <p:spPr>
          <a:xfrm>
            <a:off x="4280513" y="4268550"/>
            <a:ext cx="2691000" cy="357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1200" b="0" i="0" u="none" strike="noStrike" cap="none">
                <a:solidFill>
                  <a:srgbClr val="000000"/>
                </a:solidFill>
                <a:latin typeface="Arial"/>
                <a:ea typeface="Arial"/>
                <a:cs typeface="Arial"/>
                <a:sym typeface="Arial"/>
              </a:rPr>
              <a:t>     “Fight the fog (machine)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 sz="1200" b="0" i="0" u="none" strike="noStrike" cap="none">
                <a:solidFill>
                  <a:srgbClr val="000000"/>
                </a:solidFill>
                <a:latin typeface="Arial"/>
                <a:ea typeface="Arial"/>
                <a:cs typeface="Arial"/>
                <a:sym typeface="Arial"/>
              </a:rPr>
              <a:t>of depression” (cognitive benefits)</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000000"/>
              </a:solidFill>
              <a:latin typeface="Times New Roman"/>
              <a:ea typeface="Times New Roman"/>
              <a:cs typeface="Times New Roman"/>
              <a:sym typeface="Times New Roman"/>
            </a:endParaRPr>
          </a:p>
        </p:txBody>
      </p:sp>
      <p:pic>
        <p:nvPicPr>
          <p:cNvPr id="20073" name="Google Shape;20073;p726"/>
          <p:cNvPicPr preferRelativeResize="0"/>
          <p:nvPr/>
        </p:nvPicPr>
        <p:blipFill rotWithShape="1">
          <a:blip r:embed="rId7">
            <a:alphaModFix/>
          </a:blip>
          <a:srcRect/>
          <a:stretch/>
        </p:blipFill>
        <p:spPr>
          <a:xfrm>
            <a:off x="3123765" y="834570"/>
            <a:ext cx="785414" cy="389925"/>
          </a:xfrm>
          <a:prstGeom prst="rect">
            <a:avLst/>
          </a:prstGeom>
          <a:noFill/>
          <a:ln>
            <a:noFill/>
          </a:ln>
        </p:spPr>
      </p:pic>
      <p:pic>
        <p:nvPicPr>
          <p:cNvPr id="20074" name="Google Shape;20074;p726"/>
          <p:cNvPicPr preferRelativeResize="0"/>
          <p:nvPr/>
        </p:nvPicPr>
        <p:blipFill rotWithShape="1">
          <a:blip r:embed="rId8">
            <a:alphaModFix/>
          </a:blip>
          <a:srcRect/>
          <a:stretch/>
        </p:blipFill>
        <p:spPr>
          <a:xfrm>
            <a:off x="3089905" y="948245"/>
            <a:ext cx="821736" cy="747516"/>
          </a:xfrm>
          <a:prstGeom prst="rect">
            <a:avLst/>
          </a:prstGeom>
          <a:noFill/>
          <a:ln>
            <a:noFill/>
          </a:ln>
        </p:spPr>
      </p:pic>
      <p:pic>
        <p:nvPicPr>
          <p:cNvPr id="20075" name="Google Shape;20075;p726"/>
          <p:cNvPicPr preferRelativeResize="0"/>
          <p:nvPr/>
        </p:nvPicPr>
        <p:blipFill rotWithShape="1">
          <a:blip r:embed="rId9">
            <a:alphaModFix/>
          </a:blip>
          <a:srcRect/>
          <a:stretch/>
        </p:blipFill>
        <p:spPr>
          <a:xfrm rot="-1333186">
            <a:off x="5319904" y="2671377"/>
            <a:ext cx="428961" cy="275761"/>
          </a:xfrm>
          <a:prstGeom prst="rect">
            <a:avLst/>
          </a:prstGeom>
          <a:noFill/>
          <a:ln>
            <a:noFill/>
          </a:ln>
        </p:spPr>
      </p:pic>
      <p:pic>
        <p:nvPicPr>
          <p:cNvPr id="20076" name="Google Shape;20076;p726"/>
          <p:cNvPicPr preferRelativeResize="0"/>
          <p:nvPr/>
        </p:nvPicPr>
        <p:blipFill rotWithShape="1">
          <a:blip r:embed="rId10">
            <a:alphaModFix/>
          </a:blip>
          <a:srcRect/>
          <a:stretch/>
        </p:blipFill>
        <p:spPr>
          <a:xfrm rot="-1124236">
            <a:off x="5282549" y="2533061"/>
            <a:ext cx="1539136" cy="172045"/>
          </a:xfrm>
          <a:prstGeom prst="rect">
            <a:avLst/>
          </a:prstGeom>
          <a:noFill/>
          <a:ln>
            <a:noFill/>
          </a:ln>
        </p:spPr>
      </p:pic>
      <p:pic>
        <p:nvPicPr>
          <p:cNvPr id="20077" name="Google Shape;20077;p726"/>
          <p:cNvPicPr preferRelativeResize="0"/>
          <p:nvPr/>
        </p:nvPicPr>
        <p:blipFill rotWithShape="1">
          <a:blip r:embed="rId10">
            <a:alphaModFix/>
          </a:blip>
          <a:srcRect l="15177" r="66901"/>
          <a:stretch/>
        </p:blipFill>
        <p:spPr>
          <a:xfrm rot="-1070569">
            <a:off x="4708305" y="2947700"/>
            <a:ext cx="294534" cy="177203"/>
          </a:xfrm>
          <a:prstGeom prst="rect">
            <a:avLst/>
          </a:prstGeom>
          <a:noFill/>
          <a:ln>
            <a:noFill/>
          </a:ln>
        </p:spPr>
      </p:pic>
      <p:pic>
        <p:nvPicPr>
          <p:cNvPr id="20078" name="Google Shape;20078;p726"/>
          <p:cNvPicPr preferRelativeResize="0"/>
          <p:nvPr/>
        </p:nvPicPr>
        <p:blipFill rotWithShape="1">
          <a:blip r:embed="rId10">
            <a:alphaModFix/>
          </a:blip>
          <a:srcRect l="35206" r="44669"/>
          <a:stretch/>
        </p:blipFill>
        <p:spPr>
          <a:xfrm rot="-1021552">
            <a:off x="4985091" y="2852481"/>
            <a:ext cx="335442" cy="179730"/>
          </a:xfrm>
          <a:prstGeom prst="rect">
            <a:avLst/>
          </a:prstGeom>
          <a:noFill/>
          <a:ln>
            <a:noFill/>
          </a:ln>
        </p:spPr>
      </p:pic>
      <p:pic>
        <p:nvPicPr>
          <p:cNvPr id="20079" name="Google Shape;20079;p726"/>
          <p:cNvPicPr preferRelativeResize="0"/>
          <p:nvPr/>
        </p:nvPicPr>
        <p:blipFill rotWithShape="1">
          <a:blip r:embed="rId10">
            <a:alphaModFix/>
          </a:blip>
          <a:srcRect l="15866" t="-39547" r="35935" b="15846"/>
          <a:stretch/>
        </p:blipFill>
        <p:spPr>
          <a:xfrm rot="-1124239">
            <a:off x="5112591" y="2671373"/>
            <a:ext cx="741802" cy="205275"/>
          </a:xfrm>
          <a:prstGeom prst="rect">
            <a:avLst/>
          </a:prstGeom>
          <a:noFill/>
          <a:ln>
            <a:noFill/>
          </a:ln>
        </p:spPr>
      </p:pic>
      <p:sp>
        <p:nvSpPr>
          <p:cNvPr id="20080" name="Google Shape;20080;p726"/>
          <p:cNvSpPr txBox="1"/>
          <p:nvPr/>
        </p:nvSpPr>
        <p:spPr>
          <a:xfrm rot="-1069093">
            <a:off x="5120598" y="2277490"/>
            <a:ext cx="1718639" cy="35795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1200" b="0" i="0" u="none" strike="noStrike" cap="none">
                <a:solidFill>
                  <a:srgbClr val="000000"/>
                </a:solidFill>
                <a:latin typeface="Arial"/>
                <a:ea typeface="Arial"/>
                <a:cs typeface="Arial"/>
                <a:sym typeface="Arial"/>
              </a:rPr>
              <a:t>Long half-life of 3 days</a:t>
            </a:r>
            <a:endParaRPr sz="1200" b="1" i="0" u="none" strike="noStrike" cap="none">
              <a:solidFill>
                <a:srgbClr val="000000"/>
              </a:solidFill>
              <a:latin typeface="Times New Roman"/>
              <a:ea typeface="Times New Roman"/>
              <a:cs typeface="Times New Roman"/>
              <a:sym typeface="Times New Roman"/>
            </a:endParaRPr>
          </a:p>
        </p:txBody>
      </p:sp>
      <p:pic>
        <p:nvPicPr>
          <p:cNvPr id="20081" name="Google Shape;20081;p726" descr="Vortioxetine.svg"/>
          <p:cNvPicPr preferRelativeResize="0"/>
          <p:nvPr/>
        </p:nvPicPr>
        <p:blipFill rotWithShape="1">
          <a:blip r:embed="rId11">
            <a:alphaModFix/>
          </a:blip>
          <a:srcRect/>
          <a:stretch/>
        </p:blipFill>
        <p:spPr>
          <a:xfrm>
            <a:off x="7635746" y="1224772"/>
            <a:ext cx="1290561" cy="1230350"/>
          </a:xfrm>
          <a:prstGeom prst="rect">
            <a:avLst/>
          </a:prstGeom>
          <a:noFill/>
          <a:ln>
            <a:noFill/>
          </a:ln>
        </p:spPr>
      </p:pic>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Shape 20085"/>
        <p:cNvGrpSpPr/>
        <p:nvPr/>
      </p:nvGrpSpPr>
      <p:grpSpPr>
        <a:xfrm>
          <a:off x="0" y="0"/>
          <a:ext cx="0" cy="0"/>
          <a:chOff x="0" y="0"/>
          <a:chExt cx="0" cy="0"/>
        </a:xfrm>
      </p:grpSpPr>
      <p:sp>
        <p:nvSpPr>
          <p:cNvPr id="20086" name="Google Shape;20086;p727"/>
          <p:cNvSpPr txBox="1"/>
          <p:nvPr/>
        </p:nvSpPr>
        <p:spPr>
          <a:xfrm>
            <a:off x="7543795" y="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#260</a:t>
            </a:r>
            <a:endParaRPr sz="1600"/>
          </a:p>
          <a:p>
            <a:pPr marL="0" marR="0" lvl="0" indent="0" algn="l" rtl="0">
              <a:lnSpc>
                <a:spcPct val="100000"/>
              </a:lnSpc>
              <a:spcBef>
                <a:spcPts val="0"/>
              </a:spcBef>
              <a:spcAft>
                <a:spcPts val="0"/>
              </a:spcAft>
              <a:buClr>
                <a:schemeClr val="dk1"/>
              </a:buClr>
              <a:buSzPts val="1100"/>
              <a:buFont typeface="Arial"/>
              <a:buNone/>
            </a:pPr>
            <a:r>
              <a:rPr lang="en" sz="1600"/>
              <a:t>2013</a:t>
            </a:r>
            <a:endParaRPr sz="1600"/>
          </a:p>
          <a:p>
            <a:pPr marL="0" marR="0" lvl="0" indent="0" algn="l" rtl="0">
              <a:lnSpc>
                <a:spcPct val="100000"/>
              </a:lnSpc>
              <a:spcBef>
                <a:spcPts val="0"/>
              </a:spcBef>
              <a:spcAft>
                <a:spcPts val="0"/>
              </a:spcAft>
              <a:buClr>
                <a:schemeClr val="dk1"/>
              </a:buClr>
              <a:buSzPts val="1100"/>
              <a:buFont typeface="Arial"/>
              <a:buNone/>
            </a:pPr>
            <a:r>
              <a:rPr lang="en" sz="1600"/>
              <a:t>$357–$462</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800"/>
          </a:p>
          <a:p>
            <a:pPr marL="0" marR="0" lvl="0" indent="0" algn="l" rtl="0">
              <a:lnSpc>
                <a:spcPct val="100000"/>
              </a:lnSpc>
              <a:spcBef>
                <a:spcPts val="0"/>
              </a:spcBef>
              <a:spcAft>
                <a:spcPts val="0"/>
              </a:spcAft>
              <a:buClr>
                <a:srgbClr val="000000"/>
              </a:buClr>
              <a:buSzPts val="800"/>
              <a:buFont typeface="Arial"/>
              <a:buNone/>
            </a:pPr>
            <a:endParaRPr sz="1800"/>
          </a:p>
        </p:txBody>
      </p:sp>
      <p:sp>
        <p:nvSpPr>
          <p:cNvPr id="20087" name="Google Shape;20087;p727"/>
          <p:cNvSpPr txBox="1"/>
          <p:nvPr/>
        </p:nvSpPr>
        <p:spPr>
          <a:xfrm>
            <a:off x="8222998" y="3517100"/>
            <a:ext cx="21741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endParaRPr sz="8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5</a:t>
            </a:r>
            <a:endParaRPr sz="22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10</a:t>
            </a:r>
            <a:endParaRPr sz="2200">
              <a:solidFill>
                <a:schemeClr val="dk1"/>
              </a:solidFill>
            </a:endParaRPr>
          </a:p>
          <a:p>
            <a:pPr marL="0" lvl="0" indent="0" algn="l" rtl="0">
              <a:spcBef>
                <a:spcPts val="0"/>
              </a:spcBef>
              <a:spcAft>
                <a:spcPts val="0"/>
              </a:spcAft>
              <a:buClr>
                <a:schemeClr val="dk1"/>
              </a:buClr>
              <a:buSzPts val="800"/>
              <a:buFont typeface="Arial"/>
              <a:buNone/>
            </a:pPr>
            <a:r>
              <a:rPr lang="en" sz="1600" u="sng">
                <a:solidFill>
                  <a:schemeClr val="dk1"/>
                </a:solidFill>
              </a:rPr>
              <a:t>20</a:t>
            </a:r>
            <a:endParaRPr sz="2200">
              <a:solidFill>
                <a:schemeClr val="dk1"/>
              </a:solidFill>
            </a:endParaRPr>
          </a:p>
          <a:p>
            <a:pPr marL="0" lvl="0" indent="0" algn="l" rtl="0">
              <a:spcBef>
                <a:spcPts val="0"/>
              </a:spcBef>
              <a:spcAft>
                <a:spcPts val="0"/>
              </a:spcAft>
              <a:buClr>
                <a:schemeClr val="dk1"/>
              </a:buClr>
              <a:buSzPts val="600"/>
              <a:buFont typeface="Arial"/>
              <a:buNone/>
            </a:pPr>
            <a:r>
              <a:rPr lang="en">
                <a:solidFill>
                  <a:schemeClr val="dk1"/>
                </a:solidFill>
              </a:rPr>
              <a:t>mg</a:t>
            </a:r>
            <a:endParaRPr>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1600"/>
          </a:p>
        </p:txBody>
      </p:sp>
      <p:cxnSp>
        <p:nvCxnSpPr>
          <p:cNvPr id="20088" name="Google Shape;20088;p727"/>
          <p:cNvCxnSpPr/>
          <p:nvPr/>
        </p:nvCxnSpPr>
        <p:spPr>
          <a:xfrm>
            <a:off x="7343875" y="1200"/>
            <a:ext cx="0" cy="5141100"/>
          </a:xfrm>
          <a:prstGeom prst="straightConnector1">
            <a:avLst/>
          </a:prstGeom>
          <a:noFill/>
          <a:ln w="9525" cap="flat" cmpd="sng">
            <a:solidFill>
              <a:schemeClr val="dk2"/>
            </a:solidFill>
            <a:prstDash val="solid"/>
            <a:round/>
            <a:headEnd type="none" w="med" len="med"/>
            <a:tailEnd type="none" w="med" len="med"/>
          </a:ln>
        </p:spPr>
      </p:cxnSp>
      <p:sp>
        <p:nvSpPr>
          <p:cNvPr id="20089" name="Google Shape;20089;p727"/>
          <p:cNvSpPr txBox="1"/>
          <p:nvPr/>
        </p:nvSpPr>
        <p:spPr>
          <a:xfrm>
            <a:off x="19050" y="-38275"/>
            <a:ext cx="3381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Vortioxetine (TRINTELLIX)</a:t>
            </a:r>
            <a:endParaRPr sz="1800">
              <a:solidFill>
                <a:schemeClr val="dk1"/>
              </a:solidFill>
            </a:endParaRPr>
          </a:p>
          <a:p>
            <a:pPr marL="0" lvl="0" indent="0" algn="l" rtl="0">
              <a:lnSpc>
                <a:spcPct val="115000"/>
              </a:lnSpc>
              <a:spcBef>
                <a:spcPts val="0"/>
              </a:spcBef>
              <a:spcAft>
                <a:spcPts val="0"/>
              </a:spcAft>
              <a:buClr>
                <a:schemeClr val="dk1"/>
              </a:buClr>
              <a:buSzPts val="900"/>
              <a:buFont typeface="Arial"/>
              <a:buNone/>
            </a:pPr>
            <a:r>
              <a:rPr lang="en" sz="1300">
                <a:solidFill>
                  <a:schemeClr val="dk1"/>
                </a:solidFill>
              </a:rPr>
              <a:t>vor tye OX e teen / trin TELL ix   </a:t>
            </a:r>
            <a:endParaRPr sz="18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1600">
                <a:solidFill>
                  <a:schemeClr val="dk1"/>
                </a:solidFill>
              </a:rPr>
              <a:t>“Trent’s  Vortex”</a:t>
            </a:r>
            <a:endParaRPr sz="2200"/>
          </a:p>
        </p:txBody>
      </p:sp>
      <p:sp>
        <p:nvSpPr>
          <p:cNvPr id="20090" name="Google Shape;20090;p727"/>
          <p:cNvSpPr txBox="1"/>
          <p:nvPr/>
        </p:nvSpPr>
        <p:spPr>
          <a:xfrm>
            <a:off x="28575" y="952325"/>
            <a:ext cx="33081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a:solidFill>
                  <a:schemeClr val="dk1"/>
                </a:solidFill>
              </a:rPr>
              <a:t>❖ Multimodal antidepressant</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Serotonin modulator</a:t>
            </a:r>
            <a:endParaRPr sz="2000">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and stimulator (SMS)</a:t>
            </a:r>
            <a:endParaRPr sz="2000">
              <a:solidFill>
                <a:schemeClr val="dk1"/>
              </a:solidFill>
            </a:endParaRPr>
          </a:p>
          <a:p>
            <a:pPr marL="0" lvl="0" indent="0" algn="l" rtl="0">
              <a:spcBef>
                <a:spcPts val="0"/>
              </a:spcBef>
              <a:spcAft>
                <a:spcPts val="0"/>
              </a:spcAft>
              <a:buClr>
                <a:schemeClr val="dk1"/>
              </a:buClr>
              <a:buFont typeface="Arial"/>
              <a:buNone/>
            </a:pPr>
            <a:r>
              <a:rPr lang="en" sz="1300">
                <a:solidFill>
                  <a:schemeClr val="dk1"/>
                </a:solidFill>
              </a:rPr>
              <a:t>        - 5-HT reuptake inhibitor</a:t>
            </a:r>
            <a:endParaRPr sz="2000">
              <a:solidFill>
                <a:schemeClr val="dk1"/>
              </a:solidFill>
            </a:endParaRPr>
          </a:p>
          <a:p>
            <a:pPr marL="0" lvl="0" indent="0" algn="l" rtl="0">
              <a:spcBef>
                <a:spcPts val="0"/>
              </a:spcBef>
              <a:spcAft>
                <a:spcPts val="0"/>
              </a:spcAft>
              <a:buClr>
                <a:schemeClr val="dk1"/>
              </a:buClr>
              <a:buFont typeface="Arial"/>
              <a:buNone/>
            </a:pPr>
            <a:r>
              <a:rPr lang="en" sz="1300">
                <a:solidFill>
                  <a:schemeClr val="dk1"/>
                </a:solidFill>
              </a:rPr>
              <a:t>        - 5-HT</a:t>
            </a:r>
            <a:r>
              <a:rPr lang="en" sz="1300" baseline="-25000">
                <a:solidFill>
                  <a:schemeClr val="dk1"/>
                </a:solidFill>
              </a:rPr>
              <a:t>1A</a:t>
            </a:r>
            <a:r>
              <a:rPr lang="en" sz="1300">
                <a:solidFill>
                  <a:schemeClr val="dk1"/>
                </a:solidFill>
              </a:rPr>
              <a:t> partial agonist</a:t>
            </a:r>
            <a:endParaRPr sz="2000">
              <a:solidFill>
                <a:schemeClr val="dk1"/>
              </a:solidFill>
            </a:endParaRPr>
          </a:p>
          <a:p>
            <a:pPr marL="0" lvl="0" indent="0" algn="l" rtl="0">
              <a:spcBef>
                <a:spcPts val="0"/>
              </a:spcBef>
              <a:spcAft>
                <a:spcPts val="0"/>
              </a:spcAft>
              <a:buClr>
                <a:schemeClr val="dk1"/>
              </a:buClr>
              <a:buFont typeface="Arial"/>
              <a:buNone/>
            </a:pPr>
            <a:r>
              <a:rPr lang="en" sz="1300">
                <a:solidFill>
                  <a:schemeClr val="dk1"/>
                </a:solidFill>
              </a:rPr>
              <a:t>        - 5-HT</a:t>
            </a:r>
            <a:r>
              <a:rPr lang="en" sz="1300" baseline="-25000">
                <a:solidFill>
                  <a:schemeClr val="dk1"/>
                </a:solidFill>
              </a:rPr>
              <a:t>3</a:t>
            </a:r>
            <a:r>
              <a:rPr lang="en" sz="1300">
                <a:solidFill>
                  <a:schemeClr val="dk1"/>
                </a:solidFill>
              </a:rPr>
              <a:t> antagonist</a:t>
            </a:r>
            <a:endParaRPr sz="2000"/>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pic>
        <p:nvPicPr>
          <p:cNvPr id="20091" name="Google Shape;20091;p727" descr="clipped result image"/>
          <p:cNvPicPr preferRelativeResize="0"/>
          <p:nvPr/>
        </p:nvPicPr>
        <p:blipFill>
          <a:blip r:embed="rId3">
            <a:alphaModFix/>
          </a:blip>
          <a:stretch>
            <a:fillRect/>
          </a:stretch>
        </p:blipFill>
        <p:spPr>
          <a:xfrm rot="876843">
            <a:off x="7888570" y="2759014"/>
            <a:ext cx="784886" cy="504567"/>
          </a:xfrm>
          <a:prstGeom prst="rect">
            <a:avLst/>
          </a:prstGeom>
          <a:noFill/>
          <a:ln>
            <a:noFill/>
          </a:ln>
        </p:spPr>
      </p:pic>
      <p:sp>
        <p:nvSpPr>
          <p:cNvPr id="20092" name="Google Shape;20092;p727"/>
          <p:cNvSpPr txBox="1"/>
          <p:nvPr/>
        </p:nvSpPr>
        <p:spPr>
          <a:xfrm>
            <a:off x="7977992" y="2808835"/>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1600"/>
              <a:t>SMS</a:t>
            </a:r>
            <a:endParaRPr sz="1600"/>
          </a:p>
        </p:txBody>
      </p:sp>
      <p:pic>
        <p:nvPicPr>
          <p:cNvPr id="20093" name="Google Shape;20093;p727"/>
          <p:cNvPicPr preferRelativeResize="0"/>
          <p:nvPr/>
        </p:nvPicPr>
        <p:blipFill rotWithShape="1">
          <a:blip r:embed="rId4">
            <a:alphaModFix/>
          </a:blip>
          <a:srcRect/>
          <a:stretch/>
        </p:blipFill>
        <p:spPr>
          <a:xfrm rot="-5400000">
            <a:off x="7452520" y="3980722"/>
            <a:ext cx="845375" cy="448075"/>
          </a:xfrm>
          <a:prstGeom prst="rect">
            <a:avLst/>
          </a:prstGeom>
          <a:noFill/>
          <a:ln>
            <a:noFill/>
          </a:ln>
          <a:effectLst>
            <a:outerShdw blurRad="14288" dist="19050" dir="2700000" algn="tl" rotWithShape="0">
              <a:srgbClr val="000000">
                <a:alpha val="29000"/>
              </a:srgbClr>
            </a:outerShdw>
          </a:effectLst>
        </p:spPr>
      </p:pic>
      <p:pic>
        <p:nvPicPr>
          <p:cNvPr id="20094" name="Google Shape;20094;p727"/>
          <p:cNvPicPr preferRelativeResize="0"/>
          <p:nvPr/>
        </p:nvPicPr>
        <p:blipFill rotWithShape="1">
          <a:blip r:embed="rId5">
            <a:alphaModFix/>
          </a:blip>
          <a:srcRect/>
          <a:stretch/>
        </p:blipFill>
        <p:spPr>
          <a:xfrm>
            <a:off x="2683242" y="1238943"/>
            <a:ext cx="3059445" cy="2697122"/>
          </a:xfrm>
          <a:prstGeom prst="rect">
            <a:avLst/>
          </a:prstGeom>
          <a:noFill/>
          <a:ln>
            <a:noFill/>
          </a:ln>
        </p:spPr>
      </p:pic>
      <p:sp>
        <p:nvSpPr>
          <p:cNvPr id="20095" name="Google Shape;20095;p727"/>
          <p:cNvSpPr txBox="1"/>
          <p:nvPr/>
        </p:nvSpPr>
        <p:spPr>
          <a:xfrm>
            <a:off x="3149275" y="4031900"/>
            <a:ext cx="886800" cy="357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1200" b="0" i="0" u="none" strike="noStrike" cap="none">
                <a:solidFill>
                  <a:srgbClr val="000000"/>
                </a:solidFill>
                <a:latin typeface="Arial"/>
                <a:ea typeface="Arial"/>
                <a:cs typeface="Arial"/>
                <a:sym typeface="Arial"/>
              </a:rPr>
              <a:t>Guitar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 sz="1200" b="0" i="0" u="none" strike="noStrike" cap="none">
                <a:solidFill>
                  <a:srgbClr val="000000"/>
                </a:solidFill>
                <a:latin typeface="Arial"/>
                <a:ea typeface="Arial"/>
                <a:cs typeface="Arial"/>
                <a:sym typeface="Arial"/>
              </a:rPr>
              <a:t>pick-</a:t>
            </a:r>
            <a:r>
              <a:rPr lang="en" sz="1200"/>
              <a:t> </a:t>
            </a:r>
            <a:r>
              <a:rPr lang="en" sz="1200" b="0" i="0" u="none" strike="noStrike" cap="none">
                <a:solidFill>
                  <a:srgbClr val="000000"/>
                </a:solidFill>
                <a:latin typeface="Arial"/>
                <a:ea typeface="Arial"/>
                <a:cs typeface="Arial"/>
                <a:sym typeface="Arial"/>
              </a:rPr>
              <a:t>shaped tablets</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000000"/>
              </a:solidFill>
              <a:latin typeface="Times New Roman"/>
              <a:ea typeface="Times New Roman"/>
              <a:cs typeface="Times New Roman"/>
              <a:sym typeface="Times New Roman"/>
            </a:endParaRPr>
          </a:p>
        </p:txBody>
      </p:sp>
      <p:pic>
        <p:nvPicPr>
          <p:cNvPr id="20096" name="Google Shape;20096;p727" descr="clipped result image"/>
          <p:cNvPicPr preferRelativeResize="0"/>
          <p:nvPr/>
        </p:nvPicPr>
        <p:blipFill rotWithShape="1">
          <a:blip r:embed="rId6">
            <a:alphaModFix amt="70000"/>
          </a:blip>
          <a:srcRect/>
          <a:stretch/>
        </p:blipFill>
        <p:spPr>
          <a:xfrm>
            <a:off x="4250766" y="3114939"/>
            <a:ext cx="2002332" cy="928438"/>
          </a:xfrm>
          <a:prstGeom prst="rect">
            <a:avLst/>
          </a:prstGeom>
          <a:noFill/>
          <a:ln>
            <a:noFill/>
          </a:ln>
        </p:spPr>
      </p:pic>
      <p:sp>
        <p:nvSpPr>
          <p:cNvPr id="20097" name="Google Shape;20097;p727"/>
          <p:cNvSpPr/>
          <p:nvPr/>
        </p:nvSpPr>
        <p:spPr>
          <a:xfrm>
            <a:off x="4159875" y="1307650"/>
            <a:ext cx="1707900" cy="603900"/>
          </a:xfrm>
          <a:prstGeom prst="wedgeRectCallout">
            <a:avLst>
              <a:gd name="adj1" fmla="val -73680"/>
              <a:gd name="adj2" fmla="val 54256"/>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98" name="Google Shape;20098;p727"/>
          <p:cNvSpPr txBox="1"/>
          <p:nvPr/>
        </p:nvSpPr>
        <p:spPr>
          <a:xfrm>
            <a:off x="4210501" y="1297300"/>
            <a:ext cx="1887300" cy="631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1000" b="0" i="0" u="none" strike="noStrike" cap="none">
                <a:solidFill>
                  <a:srgbClr val="000000"/>
                </a:solidFill>
                <a:latin typeface="Arial"/>
                <a:ea typeface="Arial"/>
                <a:cs typeface="Arial"/>
                <a:sym typeface="Arial"/>
              </a:rPr>
              <a:t>Trying to learn all of these serotonergic mechanisms </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 sz="1000" b="0" i="0" u="none" strike="noStrike" cap="none">
                <a:solidFill>
                  <a:srgbClr val="000000"/>
                </a:solidFill>
                <a:latin typeface="Arial"/>
                <a:ea typeface="Arial"/>
                <a:cs typeface="Arial"/>
                <a:sym typeface="Arial"/>
              </a:rPr>
              <a:t>is making me nauseous!</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000000"/>
              </a:solidFill>
              <a:latin typeface="Arial"/>
              <a:ea typeface="Arial"/>
              <a:cs typeface="Arial"/>
              <a:sym typeface="Arial"/>
            </a:endParaRPr>
          </a:p>
        </p:txBody>
      </p:sp>
      <p:cxnSp>
        <p:nvCxnSpPr>
          <p:cNvPr id="20099" name="Google Shape;20099;p727"/>
          <p:cNvCxnSpPr/>
          <p:nvPr/>
        </p:nvCxnSpPr>
        <p:spPr>
          <a:xfrm rot="10800000" flipH="1">
            <a:off x="3591927" y="3542047"/>
            <a:ext cx="1500" cy="578700"/>
          </a:xfrm>
          <a:prstGeom prst="straightConnector1">
            <a:avLst/>
          </a:prstGeom>
          <a:noFill/>
          <a:ln w="19050" cap="flat" cmpd="sng">
            <a:solidFill>
              <a:srgbClr val="7FD2E7"/>
            </a:solidFill>
            <a:prstDash val="solid"/>
            <a:round/>
            <a:headEnd type="none" w="sm" len="sm"/>
            <a:tailEnd type="stealth" w="med" len="med"/>
          </a:ln>
        </p:spPr>
      </p:cxnSp>
      <p:cxnSp>
        <p:nvCxnSpPr>
          <p:cNvPr id="20100" name="Google Shape;20100;p727"/>
          <p:cNvCxnSpPr/>
          <p:nvPr/>
        </p:nvCxnSpPr>
        <p:spPr>
          <a:xfrm rot="10800000">
            <a:off x="4966125" y="3742225"/>
            <a:ext cx="4800" cy="549900"/>
          </a:xfrm>
          <a:prstGeom prst="straightConnector1">
            <a:avLst/>
          </a:prstGeom>
          <a:noFill/>
          <a:ln w="19050" cap="flat" cmpd="sng">
            <a:solidFill>
              <a:srgbClr val="7FD2E7"/>
            </a:solidFill>
            <a:prstDash val="solid"/>
            <a:round/>
            <a:headEnd type="none" w="sm" len="sm"/>
            <a:tailEnd type="stealth" w="med" len="med"/>
          </a:ln>
        </p:spPr>
      </p:cxnSp>
      <p:cxnSp>
        <p:nvCxnSpPr>
          <p:cNvPr id="20101" name="Google Shape;20101;p727"/>
          <p:cNvCxnSpPr/>
          <p:nvPr/>
        </p:nvCxnSpPr>
        <p:spPr>
          <a:xfrm flipH="1">
            <a:off x="3669450" y="2618925"/>
            <a:ext cx="495000" cy="250500"/>
          </a:xfrm>
          <a:prstGeom prst="straightConnector1">
            <a:avLst/>
          </a:prstGeom>
          <a:noFill/>
          <a:ln w="19050" cap="flat" cmpd="sng">
            <a:solidFill>
              <a:srgbClr val="7FD2E7"/>
            </a:solidFill>
            <a:prstDash val="solid"/>
            <a:round/>
            <a:headEnd type="none" w="sm" len="sm"/>
            <a:tailEnd type="stealth" w="med" len="med"/>
          </a:ln>
        </p:spPr>
      </p:cxnSp>
      <p:sp>
        <p:nvSpPr>
          <p:cNvPr id="20102" name="Google Shape;20102;p727"/>
          <p:cNvSpPr txBox="1"/>
          <p:nvPr/>
        </p:nvSpPr>
        <p:spPr>
          <a:xfrm>
            <a:off x="4079177" y="2237175"/>
            <a:ext cx="1152300" cy="3579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700"/>
              <a:buFont typeface="Arial"/>
              <a:buNone/>
            </a:pPr>
            <a:r>
              <a:rPr lang="en" sz="1200"/>
              <a:t>“</a:t>
            </a:r>
            <a:r>
              <a:rPr lang="en" sz="1200" b="0" i="0" u="none" strike="noStrike" cap="none">
                <a:solidFill>
                  <a:srgbClr val="000000"/>
                </a:solidFill>
                <a:latin typeface="Arial"/>
                <a:ea typeface="Arial"/>
                <a:cs typeface="Arial"/>
                <a:sym typeface="Arial"/>
              </a:rPr>
              <a:t>serotonergic vortex</a:t>
            </a:r>
            <a:r>
              <a:rPr lang="en" sz="1200"/>
              <a:t>”</a:t>
            </a:r>
            <a:r>
              <a:rPr lang="en" sz="1200" b="0" i="0" u="none" strike="noStrike" cap="none">
                <a:solidFill>
                  <a:srgbClr val="000000"/>
                </a:solidFill>
                <a:latin typeface="Arial"/>
                <a:ea typeface="Arial"/>
                <a:cs typeface="Arial"/>
                <a:sym typeface="Arial"/>
              </a:rPr>
              <a:t> of nause</a:t>
            </a:r>
            <a:r>
              <a:rPr lang="en" sz="1200"/>
              <a:t>a</a:t>
            </a:r>
            <a:endParaRPr sz="1200" b="1" i="0" u="none" strike="noStrike" cap="none">
              <a:solidFill>
                <a:srgbClr val="000000"/>
              </a:solidFill>
              <a:latin typeface="Times New Roman"/>
              <a:ea typeface="Times New Roman"/>
              <a:cs typeface="Times New Roman"/>
              <a:sym typeface="Times New Roman"/>
            </a:endParaRPr>
          </a:p>
        </p:txBody>
      </p:sp>
      <p:sp>
        <p:nvSpPr>
          <p:cNvPr id="20103" name="Google Shape;20103;p727"/>
          <p:cNvSpPr txBox="1"/>
          <p:nvPr/>
        </p:nvSpPr>
        <p:spPr>
          <a:xfrm>
            <a:off x="2112500" y="3077363"/>
            <a:ext cx="977400" cy="357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1000" b="0" i="0" u="sng" strike="noStrike" cap="none">
                <a:solidFill>
                  <a:srgbClr val="000000"/>
                </a:solidFill>
                <a:latin typeface="Arial"/>
                <a:ea typeface="Arial"/>
                <a:cs typeface="Arial"/>
                <a:sym typeface="Arial"/>
              </a:rPr>
              <a:t>Tr</a:t>
            </a:r>
            <a:r>
              <a:rPr lang="en" sz="1000" b="0" i="0" u="none" strike="noStrike" cap="none">
                <a:solidFill>
                  <a:srgbClr val="000000"/>
                </a:solidFill>
                <a:latin typeface="Arial"/>
                <a:ea typeface="Arial"/>
                <a:cs typeface="Arial"/>
                <a:sym typeface="Arial"/>
              </a:rPr>
              <a:t>e</a:t>
            </a:r>
            <a:r>
              <a:rPr lang="en" sz="1000" b="0" i="0" u="sng" strike="noStrike" cap="none">
                <a:solidFill>
                  <a:srgbClr val="000000"/>
                </a:solidFill>
                <a:latin typeface="Arial"/>
                <a:ea typeface="Arial"/>
                <a:cs typeface="Arial"/>
                <a:sym typeface="Arial"/>
              </a:rPr>
              <a:t>nt</a:t>
            </a:r>
            <a:r>
              <a:rPr lang="en" sz="1000" b="0" i="0" u="none" strike="noStrike" cap="none">
                <a:solidFill>
                  <a:srgbClr val="000000"/>
                </a:solidFill>
                <a:latin typeface="Arial"/>
                <a:ea typeface="Arial"/>
                <a:cs typeface="Arial"/>
                <a:sym typeface="Arial"/>
              </a:rPr>
              <a:t> Reznor (Nine Inch Nails) </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1200" b="1" i="0" u="none" strike="noStrike" cap="none">
              <a:solidFill>
                <a:srgbClr val="000000"/>
              </a:solidFill>
              <a:latin typeface="Times New Roman"/>
              <a:ea typeface="Times New Roman"/>
              <a:cs typeface="Times New Roman"/>
              <a:sym typeface="Times New Roman"/>
            </a:endParaRPr>
          </a:p>
        </p:txBody>
      </p:sp>
      <p:sp>
        <p:nvSpPr>
          <p:cNvPr id="20104" name="Google Shape;20104;p727"/>
          <p:cNvSpPr txBox="1"/>
          <p:nvPr/>
        </p:nvSpPr>
        <p:spPr>
          <a:xfrm>
            <a:off x="4280513" y="4268550"/>
            <a:ext cx="2691000" cy="357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1200" b="0" i="0" u="none" strike="noStrike" cap="none">
                <a:solidFill>
                  <a:srgbClr val="000000"/>
                </a:solidFill>
                <a:latin typeface="Arial"/>
                <a:ea typeface="Arial"/>
                <a:cs typeface="Arial"/>
                <a:sym typeface="Arial"/>
              </a:rPr>
              <a:t>     “Fight the fog (machine)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 sz="1200" b="0" i="0" u="none" strike="noStrike" cap="none">
                <a:solidFill>
                  <a:srgbClr val="000000"/>
                </a:solidFill>
                <a:latin typeface="Arial"/>
                <a:ea typeface="Arial"/>
                <a:cs typeface="Arial"/>
                <a:sym typeface="Arial"/>
              </a:rPr>
              <a:t>of depression” (cognitive benefits)</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000000"/>
              </a:solidFill>
              <a:latin typeface="Times New Roman"/>
              <a:ea typeface="Times New Roman"/>
              <a:cs typeface="Times New Roman"/>
              <a:sym typeface="Times New Roman"/>
            </a:endParaRPr>
          </a:p>
        </p:txBody>
      </p:sp>
      <p:pic>
        <p:nvPicPr>
          <p:cNvPr id="20105" name="Google Shape;20105;p727"/>
          <p:cNvPicPr preferRelativeResize="0"/>
          <p:nvPr/>
        </p:nvPicPr>
        <p:blipFill rotWithShape="1">
          <a:blip r:embed="rId7">
            <a:alphaModFix/>
          </a:blip>
          <a:srcRect/>
          <a:stretch/>
        </p:blipFill>
        <p:spPr>
          <a:xfrm>
            <a:off x="3123765" y="834570"/>
            <a:ext cx="785414" cy="389925"/>
          </a:xfrm>
          <a:prstGeom prst="rect">
            <a:avLst/>
          </a:prstGeom>
          <a:noFill/>
          <a:ln>
            <a:noFill/>
          </a:ln>
        </p:spPr>
      </p:pic>
      <p:pic>
        <p:nvPicPr>
          <p:cNvPr id="20106" name="Google Shape;20106;p727"/>
          <p:cNvPicPr preferRelativeResize="0"/>
          <p:nvPr/>
        </p:nvPicPr>
        <p:blipFill rotWithShape="1">
          <a:blip r:embed="rId8">
            <a:alphaModFix/>
          </a:blip>
          <a:srcRect/>
          <a:stretch/>
        </p:blipFill>
        <p:spPr>
          <a:xfrm>
            <a:off x="3089905" y="948245"/>
            <a:ext cx="821736" cy="747516"/>
          </a:xfrm>
          <a:prstGeom prst="rect">
            <a:avLst/>
          </a:prstGeom>
          <a:noFill/>
          <a:ln>
            <a:noFill/>
          </a:ln>
        </p:spPr>
      </p:pic>
      <p:pic>
        <p:nvPicPr>
          <p:cNvPr id="20107" name="Google Shape;20107;p727"/>
          <p:cNvPicPr preferRelativeResize="0"/>
          <p:nvPr/>
        </p:nvPicPr>
        <p:blipFill rotWithShape="1">
          <a:blip r:embed="rId9">
            <a:alphaModFix/>
          </a:blip>
          <a:srcRect/>
          <a:stretch/>
        </p:blipFill>
        <p:spPr>
          <a:xfrm rot="-1333186">
            <a:off x="5319904" y="2671377"/>
            <a:ext cx="428961" cy="275761"/>
          </a:xfrm>
          <a:prstGeom prst="rect">
            <a:avLst/>
          </a:prstGeom>
          <a:noFill/>
          <a:ln>
            <a:noFill/>
          </a:ln>
        </p:spPr>
      </p:pic>
      <p:pic>
        <p:nvPicPr>
          <p:cNvPr id="20108" name="Google Shape;20108;p727"/>
          <p:cNvPicPr preferRelativeResize="0"/>
          <p:nvPr/>
        </p:nvPicPr>
        <p:blipFill rotWithShape="1">
          <a:blip r:embed="rId10">
            <a:alphaModFix/>
          </a:blip>
          <a:srcRect/>
          <a:stretch/>
        </p:blipFill>
        <p:spPr>
          <a:xfrm rot="-1124236">
            <a:off x="5282549" y="2533061"/>
            <a:ext cx="1539136" cy="172045"/>
          </a:xfrm>
          <a:prstGeom prst="rect">
            <a:avLst/>
          </a:prstGeom>
          <a:noFill/>
          <a:ln>
            <a:noFill/>
          </a:ln>
        </p:spPr>
      </p:pic>
      <p:pic>
        <p:nvPicPr>
          <p:cNvPr id="20109" name="Google Shape;20109;p727"/>
          <p:cNvPicPr preferRelativeResize="0"/>
          <p:nvPr/>
        </p:nvPicPr>
        <p:blipFill rotWithShape="1">
          <a:blip r:embed="rId10">
            <a:alphaModFix/>
          </a:blip>
          <a:srcRect l="15177" r="66901"/>
          <a:stretch/>
        </p:blipFill>
        <p:spPr>
          <a:xfrm rot="-1070569">
            <a:off x="4708305" y="2947700"/>
            <a:ext cx="294534" cy="177203"/>
          </a:xfrm>
          <a:prstGeom prst="rect">
            <a:avLst/>
          </a:prstGeom>
          <a:noFill/>
          <a:ln>
            <a:noFill/>
          </a:ln>
        </p:spPr>
      </p:pic>
      <p:pic>
        <p:nvPicPr>
          <p:cNvPr id="20110" name="Google Shape;20110;p727"/>
          <p:cNvPicPr preferRelativeResize="0"/>
          <p:nvPr/>
        </p:nvPicPr>
        <p:blipFill rotWithShape="1">
          <a:blip r:embed="rId10">
            <a:alphaModFix/>
          </a:blip>
          <a:srcRect l="35206" r="44669"/>
          <a:stretch/>
        </p:blipFill>
        <p:spPr>
          <a:xfrm rot="-1021552">
            <a:off x="4985091" y="2852481"/>
            <a:ext cx="335442" cy="179730"/>
          </a:xfrm>
          <a:prstGeom prst="rect">
            <a:avLst/>
          </a:prstGeom>
          <a:noFill/>
          <a:ln>
            <a:noFill/>
          </a:ln>
        </p:spPr>
      </p:pic>
      <p:pic>
        <p:nvPicPr>
          <p:cNvPr id="20111" name="Google Shape;20111;p727"/>
          <p:cNvPicPr preferRelativeResize="0"/>
          <p:nvPr/>
        </p:nvPicPr>
        <p:blipFill rotWithShape="1">
          <a:blip r:embed="rId10">
            <a:alphaModFix/>
          </a:blip>
          <a:srcRect l="15866" t="-39547" r="35935" b="15846"/>
          <a:stretch/>
        </p:blipFill>
        <p:spPr>
          <a:xfrm rot="-1124239">
            <a:off x="5112591" y="2671373"/>
            <a:ext cx="741802" cy="205275"/>
          </a:xfrm>
          <a:prstGeom prst="rect">
            <a:avLst/>
          </a:prstGeom>
          <a:noFill/>
          <a:ln>
            <a:noFill/>
          </a:ln>
        </p:spPr>
      </p:pic>
      <p:sp>
        <p:nvSpPr>
          <p:cNvPr id="20112" name="Google Shape;20112;p727"/>
          <p:cNvSpPr txBox="1"/>
          <p:nvPr/>
        </p:nvSpPr>
        <p:spPr>
          <a:xfrm rot="-1069093">
            <a:off x="5120598" y="2277490"/>
            <a:ext cx="1718639" cy="35795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1200" b="0" i="0" u="none" strike="noStrike" cap="none">
                <a:solidFill>
                  <a:srgbClr val="000000"/>
                </a:solidFill>
                <a:highlight>
                  <a:srgbClr val="FFFF00"/>
                </a:highlight>
                <a:latin typeface="Arial"/>
                <a:ea typeface="Arial"/>
                <a:cs typeface="Arial"/>
                <a:sym typeface="Arial"/>
              </a:rPr>
              <a:t>Long half-life of 3 days</a:t>
            </a:r>
            <a:endParaRPr sz="1200" b="1" i="0" u="none" strike="noStrike" cap="none">
              <a:solidFill>
                <a:srgbClr val="000000"/>
              </a:solidFill>
              <a:highlight>
                <a:srgbClr val="FFFF00"/>
              </a:highlight>
              <a:latin typeface="Times New Roman"/>
              <a:ea typeface="Times New Roman"/>
              <a:cs typeface="Times New Roman"/>
              <a:sym typeface="Times New Roman"/>
            </a:endParaRPr>
          </a:p>
        </p:txBody>
      </p:sp>
      <p:pic>
        <p:nvPicPr>
          <p:cNvPr id="20113" name="Google Shape;20113;p727" descr="Vortioxetine.svg"/>
          <p:cNvPicPr preferRelativeResize="0"/>
          <p:nvPr/>
        </p:nvPicPr>
        <p:blipFill rotWithShape="1">
          <a:blip r:embed="rId11">
            <a:alphaModFix/>
          </a:blip>
          <a:srcRect/>
          <a:stretch/>
        </p:blipFill>
        <p:spPr>
          <a:xfrm>
            <a:off x="7635746" y="1224772"/>
            <a:ext cx="1290561" cy="1230350"/>
          </a:xfrm>
          <a:prstGeom prst="rect">
            <a:avLst/>
          </a:prstGeom>
          <a:noFill/>
          <a:ln>
            <a:noFill/>
          </a:ln>
        </p:spPr>
      </p:pic>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Shape 20117"/>
        <p:cNvGrpSpPr/>
        <p:nvPr/>
      </p:nvGrpSpPr>
      <p:grpSpPr>
        <a:xfrm>
          <a:off x="0" y="0"/>
          <a:ext cx="0" cy="0"/>
          <a:chOff x="0" y="0"/>
          <a:chExt cx="0" cy="0"/>
        </a:xfrm>
      </p:grpSpPr>
      <p:sp>
        <p:nvSpPr>
          <p:cNvPr id="20118" name="Google Shape;20118;p728"/>
          <p:cNvSpPr txBox="1"/>
          <p:nvPr/>
        </p:nvSpPr>
        <p:spPr>
          <a:xfrm>
            <a:off x="7543795" y="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#260</a:t>
            </a:r>
            <a:endParaRPr sz="1600"/>
          </a:p>
          <a:p>
            <a:pPr marL="0" marR="0" lvl="0" indent="0" algn="l" rtl="0">
              <a:lnSpc>
                <a:spcPct val="100000"/>
              </a:lnSpc>
              <a:spcBef>
                <a:spcPts val="0"/>
              </a:spcBef>
              <a:spcAft>
                <a:spcPts val="0"/>
              </a:spcAft>
              <a:buClr>
                <a:schemeClr val="dk1"/>
              </a:buClr>
              <a:buSzPts val="1100"/>
              <a:buFont typeface="Arial"/>
              <a:buNone/>
            </a:pPr>
            <a:r>
              <a:rPr lang="en" sz="1600"/>
              <a:t>2013</a:t>
            </a:r>
            <a:endParaRPr sz="1600"/>
          </a:p>
          <a:p>
            <a:pPr marL="0" marR="0" lvl="0" indent="0" algn="l" rtl="0">
              <a:lnSpc>
                <a:spcPct val="100000"/>
              </a:lnSpc>
              <a:spcBef>
                <a:spcPts val="0"/>
              </a:spcBef>
              <a:spcAft>
                <a:spcPts val="0"/>
              </a:spcAft>
              <a:buClr>
                <a:schemeClr val="dk1"/>
              </a:buClr>
              <a:buSzPts val="1100"/>
              <a:buFont typeface="Arial"/>
              <a:buNone/>
            </a:pPr>
            <a:r>
              <a:rPr lang="en" sz="1600"/>
              <a:t>$357–$462</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800"/>
          </a:p>
          <a:p>
            <a:pPr marL="0" marR="0" lvl="0" indent="0" algn="l" rtl="0">
              <a:lnSpc>
                <a:spcPct val="100000"/>
              </a:lnSpc>
              <a:spcBef>
                <a:spcPts val="0"/>
              </a:spcBef>
              <a:spcAft>
                <a:spcPts val="0"/>
              </a:spcAft>
              <a:buClr>
                <a:srgbClr val="000000"/>
              </a:buClr>
              <a:buSzPts val="800"/>
              <a:buFont typeface="Arial"/>
              <a:buNone/>
            </a:pPr>
            <a:endParaRPr sz="1800"/>
          </a:p>
        </p:txBody>
      </p:sp>
      <p:sp>
        <p:nvSpPr>
          <p:cNvPr id="20119" name="Google Shape;20119;p728"/>
          <p:cNvSpPr txBox="1"/>
          <p:nvPr/>
        </p:nvSpPr>
        <p:spPr>
          <a:xfrm>
            <a:off x="8222998" y="3517100"/>
            <a:ext cx="21741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endParaRPr sz="8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5</a:t>
            </a:r>
            <a:endParaRPr sz="22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10</a:t>
            </a:r>
            <a:endParaRPr sz="2200">
              <a:solidFill>
                <a:schemeClr val="dk1"/>
              </a:solidFill>
            </a:endParaRPr>
          </a:p>
          <a:p>
            <a:pPr marL="0" lvl="0" indent="0" algn="l" rtl="0">
              <a:spcBef>
                <a:spcPts val="0"/>
              </a:spcBef>
              <a:spcAft>
                <a:spcPts val="0"/>
              </a:spcAft>
              <a:buClr>
                <a:schemeClr val="dk1"/>
              </a:buClr>
              <a:buSzPts val="800"/>
              <a:buFont typeface="Arial"/>
              <a:buNone/>
            </a:pPr>
            <a:r>
              <a:rPr lang="en" sz="1600" u="sng">
                <a:solidFill>
                  <a:schemeClr val="dk1"/>
                </a:solidFill>
              </a:rPr>
              <a:t>20</a:t>
            </a:r>
            <a:endParaRPr sz="2200">
              <a:solidFill>
                <a:schemeClr val="dk1"/>
              </a:solidFill>
            </a:endParaRPr>
          </a:p>
          <a:p>
            <a:pPr marL="0" lvl="0" indent="0" algn="l" rtl="0">
              <a:spcBef>
                <a:spcPts val="0"/>
              </a:spcBef>
              <a:spcAft>
                <a:spcPts val="0"/>
              </a:spcAft>
              <a:buClr>
                <a:schemeClr val="dk1"/>
              </a:buClr>
              <a:buSzPts val="600"/>
              <a:buFont typeface="Arial"/>
              <a:buNone/>
            </a:pPr>
            <a:r>
              <a:rPr lang="en">
                <a:solidFill>
                  <a:schemeClr val="dk1"/>
                </a:solidFill>
              </a:rPr>
              <a:t>mg</a:t>
            </a:r>
            <a:endParaRPr>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1600"/>
          </a:p>
        </p:txBody>
      </p:sp>
      <p:cxnSp>
        <p:nvCxnSpPr>
          <p:cNvPr id="20120" name="Google Shape;20120;p728"/>
          <p:cNvCxnSpPr/>
          <p:nvPr/>
        </p:nvCxnSpPr>
        <p:spPr>
          <a:xfrm>
            <a:off x="7343875" y="1200"/>
            <a:ext cx="0" cy="5141100"/>
          </a:xfrm>
          <a:prstGeom prst="straightConnector1">
            <a:avLst/>
          </a:prstGeom>
          <a:noFill/>
          <a:ln w="9525" cap="flat" cmpd="sng">
            <a:solidFill>
              <a:schemeClr val="dk2"/>
            </a:solidFill>
            <a:prstDash val="solid"/>
            <a:round/>
            <a:headEnd type="none" w="med" len="med"/>
            <a:tailEnd type="none" w="med" len="med"/>
          </a:ln>
        </p:spPr>
      </p:cxnSp>
      <p:sp>
        <p:nvSpPr>
          <p:cNvPr id="20121" name="Google Shape;20121;p728"/>
          <p:cNvSpPr txBox="1"/>
          <p:nvPr/>
        </p:nvSpPr>
        <p:spPr>
          <a:xfrm>
            <a:off x="19050" y="-38275"/>
            <a:ext cx="3381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Vortioxetine (TRINTELLIX)</a:t>
            </a:r>
            <a:endParaRPr sz="1800">
              <a:solidFill>
                <a:schemeClr val="dk1"/>
              </a:solidFill>
            </a:endParaRPr>
          </a:p>
          <a:p>
            <a:pPr marL="0" lvl="0" indent="0" algn="l" rtl="0">
              <a:lnSpc>
                <a:spcPct val="115000"/>
              </a:lnSpc>
              <a:spcBef>
                <a:spcPts val="0"/>
              </a:spcBef>
              <a:spcAft>
                <a:spcPts val="0"/>
              </a:spcAft>
              <a:buClr>
                <a:schemeClr val="dk1"/>
              </a:buClr>
              <a:buSzPts val="900"/>
              <a:buFont typeface="Arial"/>
              <a:buNone/>
            </a:pPr>
            <a:r>
              <a:rPr lang="en" sz="1300">
                <a:solidFill>
                  <a:schemeClr val="dk1"/>
                </a:solidFill>
              </a:rPr>
              <a:t>vor tye OX e teen / trin TELL ix   </a:t>
            </a:r>
            <a:endParaRPr sz="18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1600">
                <a:solidFill>
                  <a:schemeClr val="dk1"/>
                </a:solidFill>
              </a:rPr>
              <a:t>“Trent’s  Vortex”</a:t>
            </a:r>
            <a:endParaRPr sz="2200"/>
          </a:p>
        </p:txBody>
      </p:sp>
      <p:sp>
        <p:nvSpPr>
          <p:cNvPr id="20122" name="Google Shape;20122;p728"/>
          <p:cNvSpPr txBox="1"/>
          <p:nvPr/>
        </p:nvSpPr>
        <p:spPr>
          <a:xfrm>
            <a:off x="28575" y="952325"/>
            <a:ext cx="33081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a:solidFill>
                  <a:schemeClr val="dk1"/>
                </a:solidFill>
              </a:rPr>
              <a:t>❖ Multimodal antidepressant</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Serotonin modulator</a:t>
            </a:r>
            <a:endParaRPr sz="2000">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and stimulator (SMS)</a:t>
            </a:r>
            <a:endParaRPr sz="2000">
              <a:solidFill>
                <a:schemeClr val="dk1"/>
              </a:solidFill>
            </a:endParaRPr>
          </a:p>
          <a:p>
            <a:pPr marL="0" lvl="0" indent="0" algn="l" rtl="0">
              <a:spcBef>
                <a:spcPts val="0"/>
              </a:spcBef>
              <a:spcAft>
                <a:spcPts val="0"/>
              </a:spcAft>
              <a:buClr>
                <a:schemeClr val="dk1"/>
              </a:buClr>
              <a:buFont typeface="Arial"/>
              <a:buNone/>
            </a:pPr>
            <a:r>
              <a:rPr lang="en" sz="1300">
                <a:solidFill>
                  <a:schemeClr val="dk1"/>
                </a:solidFill>
              </a:rPr>
              <a:t>        - 5-HT reuptake inhibitor</a:t>
            </a:r>
            <a:endParaRPr sz="2000">
              <a:solidFill>
                <a:schemeClr val="dk1"/>
              </a:solidFill>
            </a:endParaRPr>
          </a:p>
          <a:p>
            <a:pPr marL="0" lvl="0" indent="0" algn="l" rtl="0">
              <a:spcBef>
                <a:spcPts val="0"/>
              </a:spcBef>
              <a:spcAft>
                <a:spcPts val="0"/>
              </a:spcAft>
              <a:buClr>
                <a:schemeClr val="dk1"/>
              </a:buClr>
              <a:buFont typeface="Arial"/>
              <a:buNone/>
            </a:pPr>
            <a:r>
              <a:rPr lang="en" sz="1300">
                <a:solidFill>
                  <a:schemeClr val="dk1"/>
                </a:solidFill>
              </a:rPr>
              <a:t>        - 5-HT</a:t>
            </a:r>
            <a:r>
              <a:rPr lang="en" sz="1300" baseline="-25000">
                <a:solidFill>
                  <a:schemeClr val="dk1"/>
                </a:solidFill>
              </a:rPr>
              <a:t>1A</a:t>
            </a:r>
            <a:r>
              <a:rPr lang="en" sz="1300">
                <a:solidFill>
                  <a:schemeClr val="dk1"/>
                </a:solidFill>
              </a:rPr>
              <a:t> partial agonist</a:t>
            </a:r>
            <a:endParaRPr sz="2000">
              <a:solidFill>
                <a:schemeClr val="dk1"/>
              </a:solidFill>
            </a:endParaRPr>
          </a:p>
          <a:p>
            <a:pPr marL="0" lvl="0" indent="0" algn="l" rtl="0">
              <a:spcBef>
                <a:spcPts val="0"/>
              </a:spcBef>
              <a:spcAft>
                <a:spcPts val="0"/>
              </a:spcAft>
              <a:buClr>
                <a:schemeClr val="dk1"/>
              </a:buClr>
              <a:buFont typeface="Arial"/>
              <a:buNone/>
            </a:pPr>
            <a:r>
              <a:rPr lang="en" sz="1300">
                <a:solidFill>
                  <a:schemeClr val="dk1"/>
                </a:solidFill>
              </a:rPr>
              <a:t>        - 5-HT</a:t>
            </a:r>
            <a:r>
              <a:rPr lang="en" sz="1300" baseline="-25000">
                <a:solidFill>
                  <a:schemeClr val="dk1"/>
                </a:solidFill>
              </a:rPr>
              <a:t>3</a:t>
            </a:r>
            <a:r>
              <a:rPr lang="en" sz="1300">
                <a:solidFill>
                  <a:schemeClr val="dk1"/>
                </a:solidFill>
              </a:rPr>
              <a:t> antagonist</a:t>
            </a:r>
            <a:endParaRPr sz="2000"/>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pic>
        <p:nvPicPr>
          <p:cNvPr id="20123" name="Google Shape;20123;p728" descr="clipped result image"/>
          <p:cNvPicPr preferRelativeResize="0"/>
          <p:nvPr/>
        </p:nvPicPr>
        <p:blipFill>
          <a:blip r:embed="rId3">
            <a:alphaModFix/>
          </a:blip>
          <a:stretch>
            <a:fillRect/>
          </a:stretch>
        </p:blipFill>
        <p:spPr>
          <a:xfrm rot="876843">
            <a:off x="7888570" y="2759014"/>
            <a:ext cx="784886" cy="504567"/>
          </a:xfrm>
          <a:prstGeom prst="rect">
            <a:avLst/>
          </a:prstGeom>
          <a:noFill/>
          <a:ln>
            <a:noFill/>
          </a:ln>
        </p:spPr>
      </p:pic>
      <p:sp>
        <p:nvSpPr>
          <p:cNvPr id="20124" name="Google Shape;20124;p728"/>
          <p:cNvSpPr txBox="1"/>
          <p:nvPr/>
        </p:nvSpPr>
        <p:spPr>
          <a:xfrm>
            <a:off x="7977992" y="2808835"/>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1600"/>
              <a:t>SMS</a:t>
            </a:r>
            <a:endParaRPr sz="1600"/>
          </a:p>
        </p:txBody>
      </p:sp>
      <p:pic>
        <p:nvPicPr>
          <p:cNvPr id="20125" name="Google Shape;20125;p728"/>
          <p:cNvPicPr preferRelativeResize="0"/>
          <p:nvPr/>
        </p:nvPicPr>
        <p:blipFill rotWithShape="1">
          <a:blip r:embed="rId4">
            <a:alphaModFix/>
          </a:blip>
          <a:srcRect/>
          <a:stretch/>
        </p:blipFill>
        <p:spPr>
          <a:xfrm rot="-5400000">
            <a:off x="7452520" y="3980722"/>
            <a:ext cx="845375" cy="448075"/>
          </a:xfrm>
          <a:prstGeom prst="rect">
            <a:avLst/>
          </a:prstGeom>
          <a:noFill/>
          <a:ln>
            <a:noFill/>
          </a:ln>
          <a:effectLst>
            <a:outerShdw blurRad="14288" dist="19050" dir="2700000" algn="tl" rotWithShape="0">
              <a:srgbClr val="000000">
                <a:alpha val="29000"/>
              </a:srgbClr>
            </a:outerShdw>
          </a:effectLst>
        </p:spPr>
      </p:pic>
      <p:pic>
        <p:nvPicPr>
          <p:cNvPr id="20126" name="Google Shape;20126;p728"/>
          <p:cNvPicPr preferRelativeResize="0"/>
          <p:nvPr/>
        </p:nvPicPr>
        <p:blipFill rotWithShape="1">
          <a:blip r:embed="rId5">
            <a:alphaModFix/>
          </a:blip>
          <a:srcRect/>
          <a:stretch/>
        </p:blipFill>
        <p:spPr>
          <a:xfrm>
            <a:off x="2683242" y="1238943"/>
            <a:ext cx="3059445" cy="2697122"/>
          </a:xfrm>
          <a:prstGeom prst="rect">
            <a:avLst/>
          </a:prstGeom>
          <a:noFill/>
          <a:ln>
            <a:noFill/>
          </a:ln>
        </p:spPr>
      </p:pic>
      <p:sp>
        <p:nvSpPr>
          <p:cNvPr id="20127" name="Google Shape;20127;p728"/>
          <p:cNvSpPr txBox="1"/>
          <p:nvPr/>
        </p:nvSpPr>
        <p:spPr>
          <a:xfrm>
            <a:off x="3149275" y="4031900"/>
            <a:ext cx="886800" cy="357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1200" b="0" i="0" u="none" strike="noStrike" cap="none">
                <a:solidFill>
                  <a:srgbClr val="000000"/>
                </a:solidFill>
                <a:latin typeface="Arial"/>
                <a:ea typeface="Arial"/>
                <a:cs typeface="Arial"/>
                <a:sym typeface="Arial"/>
              </a:rPr>
              <a:t>Guitar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 sz="1200" b="0" i="0" u="none" strike="noStrike" cap="none">
                <a:solidFill>
                  <a:srgbClr val="000000"/>
                </a:solidFill>
                <a:latin typeface="Arial"/>
                <a:ea typeface="Arial"/>
                <a:cs typeface="Arial"/>
                <a:sym typeface="Arial"/>
              </a:rPr>
              <a:t>pick-</a:t>
            </a:r>
            <a:r>
              <a:rPr lang="en" sz="1200"/>
              <a:t> </a:t>
            </a:r>
            <a:r>
              <a:rPr lang="en" sz="1200" b="0" i="0" u="none" strike="noStrike" cap="none">
                <a:solidFill>
                  <a:srgbClr val="000000"/>
                </a:solidFill>
                <a:latin typeface="Arial"/>
                <a:ea typeface="Arial"/>
                <a:cs typeface="Arial"/>
                <a:sym typeface="Arial"/>
              </a:rPr>
              <a:t>shaped tablets</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000000"/>
              </a:solidFill>
              <a:latin typeface="Times New Roman"/>
              <a:ea typeface="Times New Roman"/>
              <a:cs typeface="Times New Roman"/>
              <a:sym typeface="Times New Roman"/>
            </a:endParaRPr>
          </a:p>
        </p:txBody>
      </p:sp>
      <p:pic>
        <p:nvPicPr>
          <p:cNvPr id="20128" name="Google Shape;20128;p728" descr="clipped result image"/>
          <p:cNvPicPr preferRelativeResize="0"/>
          <p:nvPr/>
        </p:nvPicPr>
        <p:blipFill rotWithShape="1">
          <a:blip r:embed="rId6">
            <a:alphaModFix amt="70000"/>
          </a:blip>
          <a:srcRect/>
          <a:stretch/>
        </p:blipFill>
        <p:spPr>
          <a:xfrm>
            <a:off x="4250766" y="3114939"/>
            <a:ext cx="2002332" cy="928438"/>
          </a:xfrm>
          <a:prstGeom prst="rect">
            <a:avLst/>
          </a:prstGeom>
          <a:noFill/>
          <a:ln>
            <a:noFill/>
          </a:ln>
        </p:spPr>
      </p:pic>
      <p:sp>
        <p:nvSpPr>
          <p:cNvPr id="20129" name="Google Shape;20129;p728"/>
          <p:cNvSpPr/>
          <p:nvPr/>
        </p:nvSpPr>
        <p:spPr>
          <a:xfrm>
            <a:off x="4159875" y="1307650"/>
            <a:ext cx="1707900" cy="603900"/>
          </a:xfrm>
          <a:prstGeom prst="wedgeRectCallout">
            <a:avLst>
              <a:gd name="adj1" fmla="val -73680"/>
              <a:gd name="adj2" fmla="val 54256"/>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30" name="Google Shape;20130;p728"/>
          <p:cNvSpPr txBox="1"/>
          <p:nvPr/>
        </p:nvSpPr>
        <p:spPr>
          <a:xfrm>
            <a:off x="4210501" y="1297300"/>
            <a:ext cx="1887300" cy="631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1000" b="0" i="0" u="none" strike="noStrike" cap="none">
                <a:solidFill>
                  <a:srgbClr val="000000"/>
                </a:solidFill>
                <a:latin typeface="Arial"/>
                <a:ea typeface="Arial"/>
                <a:cs typeface="Arial"/>
                <a:sym typeface="Arial"/>
              </a:rPr>
              <a:t>Trying to learn all of these serotonergic mechanisms </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 sz="1000" b="0" i="0" u="none" strike="noStrike" cap="none">
                <a:solidFill>
                  <a:srgbClr val="000000"/>
                </a:solidFill>
                <a:latin typeface="Arial"/>
                <a:ea typeface="Arial"/>
                <a:cs typeface="Arial"/>
                <a:sym typeface="Arial"/>
              </a:rPr>
              <a:t>is making me nauseous!</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000000"/>
              </a:solidFill>
              <a:latin typeface="Arial"/>
              <a:ea typeface="Arial"/>
              <a:cs typeface="Arial"/>
              <a:sym typeface="Arial"/>
            </a:endParaRPr>
          </a:p>
        </p:txBody>
      </p:sp>
      <p:cxnSp>
        <p:nvCxnSpPr>
          <p:cNvPr id="20131" name="Google Shape;20131;p728"/>
          <p:cNvCxnSpPr/>
          <p:nvPr/>
        </p:nvCxnSpPr>
        <p:spPr>
          <a:xfrm rot="10800000" flipH="1">
            <a:off x="3591927" y="3542047"/>
            <a:ext cx="1500" cy="578700"/>
          </a:xfrm>
          <a:prstGeom prst="straightConnector1">
            <a:avLst/>
          </a:prstGeom>
          <a:noFill/>
          <a:ln w="19050" cap="flat" cmpd="sng">
            <a:solidFill>
              <a:srgbClr val="7FD2E7"/>
            </a:solidFill>
            <a:prstDash val="solid"/>
            <a:round/>
            <a:headEnd type="none" w="sm" len="sm"/>
            <a:tailEnd type="stealth" w="med" len="med"/>
          </a:ln>
        </p:spPr>
      </p:cxnSp>
      <p:cxnSp>
        <p:nvCxnSpPr>
          <p:cNvPr id="20132" name="Google Shape;20132;p728"/>
          <p:cNvCxnSpPr/>
          <p:nvPr/>
        </p:nvCxnSpPr>
        <p:spPr>
          <a:xfrm rot="10800000">
            <a:off x="4966125" y="3742225"/>
            <a:ext cx="4800" cy="549900"/>
          </a:xfrm>
          <a:prstGeom prst="straightConnector1">
            <a:avLst/>
          </a:prstGeom>
          <a:noFill/>
          <a:ln w="19050" cap="flat" cmpd="sng">
            <a:solidFill>
              <a:srgbClr val="7FD2E7"/>
            </a:solidFill>
            <a:prstDash val="solid"/>
            <a:round/>
            <a:headEnd type="none" w="sm" len="sm"/>
            <a:tailEnd type="stealth" w="med" len="med"/>
          </a:ln>
        </p:spPr>
      </p:cxnSp>
      <p:cxnSp>
        <p:nvCxnSpPr>
          <p:cNvPr id="20133" name="Google Shape;20133;p728"/>
          <p:cNvCxnSpPr/>
          <p:nvPr/>
        </p:nvCxnSpPr>
        <p:spPr>
          <a:xfrm flipH="1">
            <a:off x="3669450" y="2618925"/>
            <a:ext cx="495000" cy="250500"/>
          </a:xfrm>
          <a:prstGeom prst="straightConnector1">
            <a:avLst/>
          </a:prstGeom>
          <a:noFill/>
          <a:ln w="19050" cap="flat" cmpd="sng">
            <a:solidFill>
              <a:srgbClr val="7FD2E7"/>
            </a:solidFill>
            <a:prstDash val="solid"/>
            <a:round/>
            <a:headEnd type="none" w="sm" len="sm"/>
            <a:tailEnd type="stealth" w="med" len="med"/>
          </a:ln>
        </p:spPr>
      </p:cxnSp>
      <p:sp>
        <p:nvSpPr>
          <p:cNvPr id="20134" name="Google Shape;20134;p728"/>
          <p:cNvSpPr txBox="1"/>
          <p:nvPr/>
        </p:nvSpPr>
        <p:spPr>
          <a:xfrm>
            <a:off x="4079177" y="2237175"/>
            <a:ext cx="1152300" cy="3579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700"/>
              <a:buFont typeface="Arial"/>
              <a:buNone/>
            </a:pPr>
            <a:r>
              <a:rPr lang="en" sz="1200"/>
              <a:t>“</a:t>
            </a:r>
            <a:r>
              <a:rPr lang="en" sz="1200" b="0" i="0" u="none" strike="noStrike" cap="none">
                <a:solidFill>
                  <a:srgbClr val="000000"/>
                </a:solidFill>
                <a:latin typeface="Arial"/>
                <a:ea typeface="Arial"/>
                <a:cs typeface="Arial"/>
                <a:sym typeface="Arial"/>
              </a:rPr>
              <a:t>serotonergic vortex</a:t>
            </a:r>
            <a:r>
              <a:rPr lang="en" sz="1200"/>
              <a:t>”</a:t>
            </a:r>
            <a:r>
              <a:rPr lang="en" sz="1200" b="0" i="0" u="none" strike="noStrike" cap="none">
                <a:solidFill>
                  <a:srgbClr val="000000"/>
                </a:solidFill>
                <a:latin typeface="Arial"/>
                <a:ea typeface="Arial"/>
                <a:cs typeface="Arial"/>
                <a:sym typeface="Arial"/>
              </a:rPr>
              <a:t> of nause</a:t>
            </a:r>
            <a:r>
              <a:rPr lang="en" sz="1200"/>
              <a:t>a</a:t>
            </a:r>
            <a:endParaRPr sz="1200" b="1" i="0" u="none" strike="noStrike" cap="none">
              <a:solidFill>
                <a:srgbClr val="000000"/>
              </a:solidFill>
              <a:latin typeface="Times New Roman"/>
              <a:ea typeface="Times New Roman"/>
              <a:cs typeface="Times New Roman"/>
              <a:sym typeface="Times New Roman"/>
            </a:endParaRPr>
          </a:p>
        </p:txBody>
      </p:sp>
      <p:sp>
        <p:nvSpPr>
          <p:cNvPr id="20135" name="Google Shape;20135;p728"/>
          <p:cNvSpPr txBox="1"/>
          <p:nvPr/>
        </p:nvSpPr>
        <p:spPr>
          <a:xfrm>
            <a:off x="2112500" y="3077363"/>
            <a:ext cx="977400" cy="357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1000" b="0" i="0" u="sng" strike="noStrike" cap="none">
                <a:solidFill>
                  <a:srgbClr val="000000"/>
                </a:solidFill>
                <a:latin typeface="Arial"/>
                <a:ea typeface="Arial"/>
                <a:cs typeface="Arial"/>
                <a:sym typeface="Arial"/>
              </a:rPr>
              <a:t>Tr</a:t>
            </a:r>
            <a:r>
              <a:rPr lang="en" sz="1000" b="0" i="0" u="none" strike="noStrike" cap="none">
                <a:solidFill>
                  <a:srgbClr val="000000"/>
                </a:solidFill>
                <a:latin typeface="Arial"/>
                <a:ea typeface="Arial"/>
                <a:cs typeface="Arial"/>
                <a:sym typeface="Arial"/>
              </a:rPr>
              <a:t>e</a:t>
            </a:r>
            <a:r>
              <a:rPr lang="en" sz="1000" b="0" i="0" u="sng" strike="noStrike" cap="none">
                <a:solidFill>
                  <a:srgbClr val="000000"/>
                </a:solidFill>
                <a:latin typeface="Arial"/>
                <a:ea typeface="Arial"/>
                <a:cs typeface="Arial"/>
                <a:sym typeface="Arial"/>
              </a:rPr>
              <a:t>nt</a:t>
            </a:r>
            <a:r>
              <a:rPr lang="en" sz="1000" b="0" i="0" u="none" strike="noStrike" cap="none">
                <a:solidFill>
                  <a:srgbClr val="000000"/>
                </a:solidFill>
                <a:latin typeface="Arial"/>
                <a:ea typeface="Arial"/>
                <a:cs typeface="Arial"/>
                <a:sym typeface="Arial"/>
              </a:rPr>
              <a:t> Reznor (Nine Inch Nails) </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1200" b="1" i="0" u="none" strike="noStrike" cap="none">
              <a:solidFill>
                <a:srgbClr val="000000"/>
              </a:solidFill>
              <a:latin typeface="Times New Roman"/>
              <a:ea typeface="Times New Roman"/>
              <a:cs typeface="Times New Roman"/>
              <a:sym typeface="Times New Roman"/>
            </a:endParaRPr>
          </a:p>
        </p:txBody>
      </p:sp>
      <p:sp>
        <p:nvSpPr>
          <p:cNvPr id="20136" name="Google Shape;20136;p728"/>
          <p:cNvSpPr txBox="1"/>
          <p:nvPr/>
        </p:nvSpPr>
        <p:spPr>
          <a:xfrm>
            <a:off x="4280513" y="4268550"/>
            <a:ext cx="2691000" cy="357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1200" b="0" i="0" u="none" strike="noStrike" cap="none">
                <a:solidFill>
                  <a:srgbClr val="000000"/>
                </a:solidFill>
                <a:latin typeface="Arial"/>
                <a:ea typeface="Arial"/>
                <a:cs typeface="Arial"/>
                <a:sym typeface="Arial"/>
              </a:rPr>
              <a:t>     “Fight the fog (machine)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 sz="1200" b="0" i="0" u="none" strike="noStrike" cap="none">
                <a:solidFill>
                  <a:srgbClr val="000000"/>
                </a:solidFill>
                <a:latin typeface="Arial"/>
                <a:ea typeface="Arial"/>
                <a:cs typeface="Arial"/>
                <a:sym typeface="Arial"/>
              </a:rPr>
              <a:t>of depression” (</a:t>
            </a:r>
            <a:r>
              <a:rPr lang="en" sz="1200" b="0" i="0" u="none" strike="noStrike" cap="none">
                <a:solidFill>
                  <a:srgbClr val="000000"/>
                </a:solidFill>
                <a:highlight>
                  <a:srgbClr val="FFFF00"/>
                </a:highlight>
                <a:latin typeface="Arial"/>
                <a:ea typeface="Arial"/>
                <a:cs typeface="Arial"/>
                <a:sym typeface="Arial"/>
              </a:rPr>
              <a:t>cognitive benefits</a:t>
            </a:r>
            <a:r>
              <a:rPr lang="en" sz="1200" b="0" i="0" u="none" strike="noStrike" cap="none">
                <a:solidFill>
                  <a:srgbClr val="000000"/>
                </a:solidFill>
                <a:latin typeface="Arial"/>
                <a:ea typeface="Arial"/>
                <a:cs typeface="Arial"/>
                <a:sym typeface="Arial"/>
              </a:rPr>
              <a:t>)</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000000"/>
              </a:solidFill>
              <a:latin typeface="Times New Roman"/>
              <a:ea typeface="Times New Roman"/>
              <a:cs typeface="Times New Roman"/>
              <a:sym typeface="Times New Roman"/>
            </a:endParaRPr>
          </a:p>
        </p:txBody>
      </p:sp>
      <p:pic>
        <p:nvPicPr>
          <p:cNvPr id="20137" name="Google Shape;20137;p728"/>
          <p:cNvPicPr preferRelativeResize="0"/>
          <p:nvPr/>
        </p:nvPicPr>
        <p:blipFill rotWithShape="1">
          <a:blip r:embed="rId7">
            <a:alphaModFix/>
          </a:blip>
          <a:srcRect/>
          <a:stretch/>
        </p:blipFill>
        <p:spPr>
          <a:xfrm>
            <a:off x="3123765" y="834570"/>
            <a:ext cx="785414" cy="389925"/>
          </a:xfrm>
          <a:prstGeom prst="rect">
            <a:avLst/>
          </a:prstGeom>
          <a:noFill/>
          <a:ln>
            <a:noFill/>
          </a:ln>
        </p:spPr>
      </p:pic>
      <p:pic>
        <p:nvPicPr>
          <p:cNvPr id="20138" name="Google Shape;20138;p728"/>
          <p:cNvPicPr preferRelativeResize="0"/>
          <p:nvPr/>
        </p:nvPicPr>
        <p:blipFill rotWithShape="1">
          <a:blip r:embed="rId8">
            <a:alphaModFix/>
          </a:blip>
          <a:srcRect/>
          <a:stretch/>
        </p:blipFill>
        <p:spPr>
          <a:xfrm>
            <a:off x="3089905" y="948245"/>
            <a:ext cx="821736" cy="747516"/>
          </a:xfrm>
          <a:prstGeom prst="rect">
            <a:avLst/>
          </a:prstGeom>
          <a:noFill/>
          <a:ln>
            <a:noFill/>
          </a:ln>
        </p:spPr>
      </p:pic>
      <p:pic>
        <p:nvPicPr>
          <p:cNvPr id="20139" name="Google Shape;20139;p728"/>
          <p:cNvPicPr preferRelativeResize="0"/>
          <p:nvPr/>
        </p:nvPicPr>
        <p:blipFill rotWithShape="1">
          <a:blip r:embed="rId9">
            <a:alphaModFix/>
          </a:blip>
          <a:srcRect/>
          <a:stretch/>
        </p:blipFill>
        <p:spPr>
          <a:xfrm rot="-1333186">
            <a:off x="5319904" y="2671377"/>
            <a:ext cx="428961" cy="275761"/>
          </a:xfrm>
          <a:prstGeom prst="rect">
            <a:avLst/>
          </a:prstGeom>
          <a:noFill/>
          <a:ln>
            <a:noFill/>
          </a:ln>
        </p:spPr>
      </p:pic>
      <p:pic>
        <p:nvPicPr>
          <p:cNvPr id="20140" name="Google Shape;20140;p728"/>
          <p:cNvPicPr preferRelativeResize="0"/>
          <p:nvPr/>
        </p:nvPicPr>
        <p:blipFill rotWithShape="1">
          <a:blip r:embed="rId10">
            <a:alphaModFix/>
          </a:blip>
          <a:srcRect/>
          <a:stretch/>
        </p:blipFill>
        <p:spPr>
          <a:xfrm rot="-1124236">
            <a:off x="5282549" y="2533061"/>
            <a:ext cx="1539136" cy="172045"/>
          </a:xfrm>
          <a:prstGeom prst="rect">
            <a:avLst/>
          </a:prstGeom>
          <a:noFill/>
          <a:ln>
            <a:noFill/>
          </a:ln>
        </p:spPr>
      </p:pic>
      <p:pic>
        <p:nvPicPr>
          <p:cNvPr id="20141" name="Google Shape;20141;p728"/>
          <p:cNvPicPr preferRelativeResize="0"/>
          <p:nvPr/>
        </p:nvPicPr>
        <p:blipFill rotWithShape="1">
          <a:blip r:embed="rId10">
            <a:alphaModFix/>
          </a:blip>
          <a:srcRect l="15177" r="66901"/>
          <a:stretch/>
        </p:blipFill>
        <p:spPr>
          <a:xfrm rot="-1070569">
            <a:off x="4708305" y="2947700"/>
            <a:ext cx="294534" cy="177203"/>
          </a:xfrm>
          <a:prstGeom prst="rect">
            <a:avLst/>
          </a:prstGeom>
          <a:noFill/>
          <a:ln>
            <a:noFill/>
          </a:ln>
        </p:spPr>
      </p:pic>
      <p:pic>
        <p:nvPicPr>
          <p:cNvPr id="20142" name="Google Shape;20142;p728"/>
          <p:cNvPicPr preferRelativeResize="0"/>
          <p:nvPr/>
        </p:nvPicPr>
        <p:blipFill rotWithShape="1">
          <a:blip r:embed="rId10">
            <a:alphaModFix/>
          </a:blip>
          <a:srcRect l="35206" r="44669"/>
          <a:stretch/>
        </p:blipFill>
        <p:spPr>
          <a:xfrm rot="-1021552">
            <a:off x="4985091" y="2852481"/>
            <a:ext cx="335442" cy="179730"/>
          </a:xfrm>
          <a:prstGeom prst="rect">
            <a:avLst/>
          </a:prstGeom>
          <a:noFill/>
          <a:ln>
            <a:noFill/>
          </a:ln>
        </p:spPr>
      </p:pic>
      <p:pic>
        <p:nvPicPr>
          <p:cNvPr id="20143" name="Google Shape;20143;p728"/>
          <p:cNvPicPr preferRelativeResize="0"/>
          <p:nvPr/>
        </p:nvPicPr>
        <p:blipFill rotWithShape="1">
          <a:blip r:embed="rId10">
            <a:alphaModFix/>
          </a:blip>
          <a:srcRect l="15866" t="-39547" r="35935" b="15846"/>
          <a:stretch/>
        </p:blipFill>
        <p:spPr>
          <a:xfrm rot="-1124239">
            <a:off x="5112591" y="2671373"/>
            <a:ext cx="741802" cy="205275"/>
          </a:xfrm>
          <a:prstGeom prst="rect">
            <a:avLst/>
          </a:prstGeom>
          <a:noFill/>
          <a:ln>
            <a:noFill/>
          </a:ln>
        </p:spPr>
      </p:pic>
      <p:sp>
        <p:nvSpPr>
          <p:cNvPr id="20144" name="Google Shape;20144;p728"/>
          <p:cNvSpPr txBox="1"/>
          <p:nvPr/>
        </p:nvSpPr>
        <p:spPr>
          <a:xfrm rot="-1069093">
            <a:off x="5120598" y="2277490"/>
            <a:ext cx="1718639" cy="35795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1200" b="0" i="0" u="none" strike="noStrike" cap="none">
                <a:solidFill>
                  <a:srgbClr val="000000"/>
                </a:solidFill>
                <a:latin typeface="Arial"/>
                <a:ea typeface="Arial"/>
                <a:cs typeface="Arial"/>
                <a:sym typeface="Arial"/>
              </a:rPr>
              <a:t>Long half-life of 3 days</a:t>
            </a:r>
            <a:endParaRPr sz="1200" b="1" i="0" u="none" strike="noStrike" cap="none">
              <a:solidFill>
                <a:srgbClr val="000000"/>
              </a:solidFill>
              <a:latin typeface="Times New Roman"/>
              <a:ea typeface="Times New Roman"/>
              <a:cs typeface="Times New Roman"/>
              <a:sym typeface="Times New Roman"/>
            </a:endParaRPr>
          </a:p>
        </p:txBody>
      </p:sp>
      <p:pic>
        <p:nvPicPr>
          <p:cNvPr id="20145" name="Google Shape;20145;p728" descr="Vortioxetine.svg"/>
          <p:cNvPicPr preferRelativeResize="0"/>
          <p:nvPr/>
        </p:nvPicPr>
        <p:blipFill rotWithShape="1">
          <a:blip r:embed="rId11">
            <a:alphaModFix/>
          </a:blip>
          <a:srcRect/>
          <a:stretch/>
        </p:blipFill>
        <p:spPr>
          <a:xfrm>
            <a:off x="7635746" y="1224772"/>
            <a:ext cx="1290561" cy="1230350"/>
          </a:xfrm>
          <a:prstGeom prst="rect">
            <a:avLst/>
          </a:prstGeom>
          <a:noFill/>
          <a:ln>
            <a:noFill/>
          </a:ln>
        </p:spPr>
      </p:pic>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Shape 20149"/>
        <p:cNvGrpSpPr/>
        <p:nvPr/>
      </p:nvGrpSpPr>
      <p:grpSpPr>
        <a:xfrm>
          <a:off x="0" y="0"/>
          <a:ext cx="0" cy="0"/>
          <a:chOff x="0" y="0"/>
          <a:chExt cx="0" cy="0"/>
        </a:xfrm>
      </p:grpSpPr>
      <p:sp>
        <p:nvSpPr>
          <p:cNvPr id="20150" name="Google Shape;20150;p729"/>
          <p:cNvSpPr txBox="1"/>
          <p:nvPr/>
        </p:nvSpPr>
        <p:spPr>
          <a:xfrm>
            <a:off x="7543795" y="0"/>
            <a:ext cx="21126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a:t>#260</a:t>
            </a:r>
            <a:endParaRPr sz="1600"/>
          </a:p>
          <a:p>
            <a:pPr marL="0" marR="0" lvl="0" indent="0" algn="l" rtl="0">
              <a:lnSpc>
                <a:spcPct val="100000"/>
              </a:lnSpc>
              <a:spcBef>
                <a:spcPts val="0"/>
              </a:spcBef>
              <a:spcAft>
                <a:spcPts val="0"/>
              </a:spcAft>
              <a:buClr>
                <a:schemeClr val="dk1"/>
              </a:buClr>
              <a:buSzPts val="1100"/>
              <a:buFont typeface="Arial"/>
              <a:buNone/>
            </a:pPr>
            <a:r>
              <a:rPr lang="en" sz="1600"/>
              <a:t>2013</a:t>
            </a:r>
            <a:endParaRPr sz="1600"/>
          </a:p>
          <a:p>
            <a:pPr marL="0" marR="0" lvl="0" indent="0" algn="l" rtl="0">
              <a:lnSpc>
                <a:spcPct val="100000"/>
              </a:lnSpc>
              <a:spcBef>
                <a:spcPts val="0"/>
              </a:spcBef>
              <a:spcAft>
                <a:spcPts val="0"/>
              </a:spcAft>
              <a:buClr>
                <a:schemeClr val="dk1"/>
              </a:buClr>
              <a:buSzPts val="1100"/>
              <a:buFont typeface="Arial"/>
              <a:buNone/>
            </a:pPr>
            <a:r>
              <a:rPr lang="en" sz="1600"/>
              <a:t>$357–$462</a:t>
            </a: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600"/>
          </a:p>
          <a:p>
            <a:pPr marL="0" marR="0" lvl="0" indent="0" algn="l" rtl="0">
              <a:lnSpc>
                <a:spcPct val="100000"/>
              </a:lnSpc>
              <a:spcBef>
                <a:spcPts val="0"/>
              </a:spcBef>
              <a:spcAft>
                <a:spcPts val="0"/>
              </a:spcAft>
              <a:buClr>
                <a:schemeClr val="dk1"/>
              </a:buClr>
              <a:buSzPts val="1100"/>
              <a:buFont typeface="Arial"/>
              <a:buNone/>
            </a:pPr>
            <a:endParaRPr sz="1800"/>
          </a:p>
          <a:p>
            <a:pPr marL="0" marR="0" lvl="0" indent="0" algn="l" rtl="0">
              <a:lnSpc>
                <a:spcPct val="100000"/>
              </a:lnSpc>
              <a:spcBef>
                <a:spcPts val="0"/>
              </a:spcBef>
              <a:spcAft>
                <a:spcPts val="0"/>
              </a:spcAft>
              <a:buClr>
                <a:srgbClr val="000000"/>
              </a:buClr>
              <a:buSzPts val="800"/>
              <a:buFont typeface="Arial"/>
              <a:buNone/>
            </a:pPr>
            <a:endParaRPr sz="1800"/>
          </a:p>
        </p:txBody>
      </p:sp>
      <p:sp>
        <p:nvSpPr>
          <p:cNvPr id="20151" name="Google Shape;20151;p729"/>
          <p:cNvSpPr txBox="1"/>
          <p:nvPr/>
        </p:nvSpPr>
        <p:spPr>
          <a:xfrm>
            <a:off x="8222998" y="3517100"/>
            <a:ext cx="2174100" cy="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800"/>
              <a:buFont typeface="Arial"/>
              <a:buNone/>
            </a:pPr>
            <a:endParaRPr sz="8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5</a:t>
            </a:r>
            <a:endParaRPr sz="2200">
              <a:solidFill>
                <a:schemeClr val="dk1"/>
              </a:solidFill>
            </a:endParaRPr>
          </a:p>
          <a:p>
            <a:pPr marL="0" lvl="0" indent="0" algn="l" rtl="0">
              <a:spcBef>
                <a:spcPts val="0"/>
              </a:spcBef>
              <a:spcAft>
                <a:spcPts val="0"/>
              </a:spcAft>
              <a:buClr>
                <a:schemeClr val="dk1"/>
              </a:buClr>
              <a:buSzPts val="800"/>
              <a:buFont typeface="Arial"/>
              <a:buNone/>
            </a:pPr>
            <a:r>
              <a:rPr lang="en" sz="1600">
                <a:solidFill>
                  <a:schemeClr val="dk1"/>
                </a:solidFill>
              </a:rPr>
              <a:t>10</a:t>
            </a:r>
            <a:endParaRPr sz="2200">
              <a:solidFill>
                <a:schemeClr val="dk1"/>
              </a:solidFill>
            </a:endParaRPr>
          </a:p>
          <a:p>
            <a:pPr marL="0" lvl="0" indent="0" algn="l" rtl="0">
              <a:spcBef>
                <a:spcPts val="0"/>
              </a:spcBef>
              <a:spcAft>
                <a:spcPts val="0"/>
              </a:spcAft>
              <a:buClr>
                <a:schemeClr val="dk1"/>
              </a:buClr>
              <a:buSzPts val="800"/>
              <a:buFont typeface="Arial"/>
              <a:buNone/>
            </a:pPr>
            <a:r>
              <a:rPr lang="en" sz="1600" u="sng">
                <a:solidFill>
                  <a:schemeClr val="dk1"/>
                </a:solidFill>
              </a:rPr>
              <a:t>20</a:t>
            </a:r>
            <a:endParaRPr sz="2200">
              <a:solidFill>
                <a:schemeClr val="dk1"/>
              </a:solidFill>
            </a:endParaRPr>
          </a:p>
          <a:p>
            <a:pPr marL="0" lvl="0" indent="0" algn="l" rtl="0">
              <a:spcBef>
                <a:spcPts val="0"/>
              </a:spcBef>
              <a:spcAft>
                <a:spcPts val="0"/>
              </a:spcAft>
              <a:buClr>
                <a:schemeClr val="dk1"/>
              </a:buClr>
              <a:buSzPts val="600"/>
              <a:buFont typeface="Arial"/>
              <a:buNone/>
            </a:pPr>
            <a:r>
              <a:rPr lang="en">
                <a:solidFill>
                  <a:schemeClr val="dk1"/>
                </a:solidFill>
              </a:rPr>
              <a:t>mg</a:t>
            </a:r>
            <a:endParaRPr>
              <a:solidFill>
                <a:schemeClr val="dk1"/>
              </a:solidFill>
            </a:endParaRPr>
          </a:p>
          <a:p>
            <a:pPr marL="0" marR="0" lvl="0" indent="0" algn="l" rtl="0">
              <a:lnSpc>
                <a:spcPct val="100000"/>
              </a:lnSpc>
              <a:spcBef>
                <a:spcPts val="0"/>
              </a:spcBef>
              <a:spcAft>
                <a:spcPts val="0"/>
              </a:spcAft>
              <a:buClr>
                <a:srgbClr val="000000"/>
              </a:buClr>
              <a:buSzPts val="600"/>
              <a:buFont typeface="Arial"/>
              <a:buNone/>
            </a:pPr>
            <a:endParaRPr sz="1600"/>
          </a:p>
        </p:txBody>
      </p:sp>
      <p:cxnSp>
        <p:nvCxnSpPr>
          <p:cNvPr id="20152" name="Google Shape;20152;p729"/>
          <p:cNvCxnSpPr/>
          <p:nvPr/>
        </p:nvCxnSpPr>
        <p:spPr>
          <a:xfrm>
            <a:off x="7343875" y="1200"/>
            <a:ext cx="0" cy="5141100"/>
          </a:xfrm>
          <a:prstGeom prst="straightConnector1">
            <a:avLst/>
          </a:prstGeom>
          <a:noFill/>
          <a:ln w="9525" cap="flat" cmpd="sng">
            <a:solidFill>
              <a:schemeClr val="dk2"/>
            </a:solidFill>
            <a:prstDash val="solid"/>
            <a:round/>
            <a:headEnd type="none" w="med" len="med"/>
            <a:tailEnd type="none" w="med" len="med"/>
          </a:ln>
        </p:spPr>
      </p:cxnSp>
      <p:sp>
        <p:nvSpPr>
          <p:cNvPr id="20153" name="Google Shape;20153;p729"/>
          <p:cNvSpPr txBox="1"/>
          <p:nvPr/>
        </p:nvSpPr>
        <p:spPr>
          <a:xfrm>
            <a:off x="19050" y="-38275"/>
            <a:ext cx="3381600" cy="6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800">
                <a:solidFill>
                  <a:schemeClr val="dk1"/>
                </a:solidFill>
              </a:rPr>
              <a:t>Vortioxetine (TRINTELLIX)</a:t>
            </a:r>
            <a:endParaRPr sz="1800">
              <a:solidFill>
                <a:schemeClr val="dk1"/>
              </a:solidFill>
            </a:endParaRPr>
          </a:p>
          <a:p>
            <a:pPr marL="0" lvl="0" indent="0" algn="l" rtl="0">
              <a:lnSpc>
                <a:spcPct val="115000"/>
              </a:lnSpc>
              <a:spcBef>
                <a:spcPts val="0"/>
              </a:spcBef>
              <a:spcAft>
                <a:spcPts val="0"/>
              </a:spcAft>
              <a:buClr>
                <a:schemeClr val="dk1"/>
              </a:buClr>
              <a:buSzPts val="900"/>
              <a:buFont typeface="Arial"/>
              <a:buNone/>
            </a:pPr>
            <a:r>
              <a:rPr lang="en" sz="1300">
                <a:solidFill>
                  <a:schemeClr val="dk1"/>
                </a:solidFill>
              </a:rPr>
              <a:t>vor tye OX e teen / trin TELL ix   </a:t>
            </a:r>
            <a:endParaRPr sz="1800">
              <a:solidFill>
                <a:schemeClr val="dk1"/>
              </a:solidFill>
            </a:endParaRPr>
          </a:p>
          <a:p>
            <a:pPr marL="0" lvl="0" indent="0" algn="l" rtl="0">
              <a:lnSpc>
                <a:spcPct val="115000"/>
              </a:lnSpc>
              <a:spcBef>
                <a:spcPts val="0"/>
              </a:spcBef>
              <a:spcAft>
                <a:spcPts val="0"/>
              </a:spcAft>
              <a:buClr>
                <a:schemeClr val="dk1"/>
              </a:buClr>
              <a:buSzPts val="1200"/>
              <a:buFont typeface="Arial"/>
              <a:buNone/>
            </a:pPr>
            <a:r>
              <a:rPr lang="en" sz="1600">
                <a:solidFill>
                  <a:schemeClr val="dk1"/>
                </a:solidFill>
              </a:rPr>
              <a:t>“Trent’s  Vortex”</a:t>
            </a:r>
            <a:endParaRPr sz="2200"/>
          </a:p>
        </p:txBody>
      </p:sp>
      <p:sp>
        <p:nvSpPr>
          <p:cNvPr id="20154" name="Google Shape;20154;p729"/>
          <p:cNvSpPr txBox="1"/>
          <p:nvPr/>
        </p:nvSpPr>
        <p:spPr>
          <a:xfrm>
            <a:off x="28575" y="952325"/>
            <a:ext cx="3308100" cy="1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a:solidFill>
                  <a:schemeClr val="dk1"/>
                </a:solidFill>
              </a:rPr>
              <a:t>❖ Multimodal antidepressant</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Serotonin modulator</a:t>
            </a:r>
            <a:endParaRPr sz="2000">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and stimulator (SMS)</a:t>
            </a:r>
            <a:endParaRPr sz="2000">
              <a:solidFill>
                <a:schemeClr val="dk1"/>
              </a:solidFill>
            </a:endParaRPr>
          </a:p>
          <a:p>
            <a:pPr marL="0" lvl="0" indent="0" algn="l" rtl="0">
              <a:spcBef>
                <a:spcPts val="0"/>
              </a:spcBef>
              <a:spcAft>
                <a:spcPts val="0"/>
              </a:spcAft>
              <a:buClr>
                <a:schemeClr val="dk1"/>
              </a:buClr>
              <a:buFont typeface="Arial"/>
              <a:buNone/>
            </a:pPr>
            <a:r>
              <a:rPr lang="en" sz="1300">
                <a:solidFill>
                  <a:schemeClr val="dk1"/>
                </a:solidFill>
              </a:rPr>
              <a:t>        - 5-HT reuptake inhibitor</a:t>
            </a:r>
            <a:endParaRPr sz="2000">
              <a:solidFill>
                <a:schemeClr val="dk1"/>
              </a:solidFill>
            </a:endParaRPr>
          </a:p>
          <a:p>
            <a:pPr marL="0" lvl="0" indent="0" algn="l" rtl="0">
              <a:spcBef>
                <a:spcPts val="0"/>
              </a:spcBef>
              <a:spcAft>
                <a:spcPts val="0"/>
              </a:spcAft>
              <a:buClr>
                <a:schemeClr val="dk1"/>
              </a:buClr>
              <a:buFont typeface="Arial"/>
              <a:buNone/>
            </a:pPr>
            <a:r>
              <a:rPr lang="en" sz="1300">
                <a:solidFill>
                  <a:schemeClr val="dk1"/>
                </a:solidFill>
              </a:rPr>
              <a:t>        - 5-HT</a:t>
            </a:r>
            <a:r>
              <a:rPr lang="en" sz="1300" baseline="-25000">
                <a:solidFill>
                  <a:schemeClr val="dk1"/>
                </a:solidFill>
              </a:rPr>
              <a:t>1A</a:t>
            </a:r>
            <a:r>
              <a:rPr lang="en" sz="1300">
                <a:solidFill>
                  <a:schemeClr val="dk1"/>
                </a:solidFill>
              </a:rPr>
              <a:t> partial agonist</a:t>
            </a:r>
            <a:endParaRPr sz="2000">
              <a:solidFill>
                <a:schemeClr val="dk1"/>
              </a:solidFill>
            </a:endParaRPr>
          </a:p>
          <a:p>
            <a:pPr marL="0" lvl="0" indent="0" algn="l" rtl="0">
              <a:spcBef>
                <a:spcPts val="0"/>
              </a:spcBef>
              <a:spcAft>
                <a:spcPts val="0"/>
              </a:spcAft>
              <a:buClr>
                <a:schemeClr val="dk1"/>
              </a:buClr>
              <a:buFont typeface="Arial"/>
              <a:buNone/>
            </a:pPr>
            <a:r>
              <a:rPr lang="en" sz="1300">
                <a:solidFill>
                  <a:schemeClr val="dk1"/>
                </a:solidFill>
              </a:rPr>
              <a:t>        - 5-HT</a:t>
            </a:r>
            <a:r>
              <a:rPr lang="en" sz="1300" baseline="-25000">
                <a:solidFill>
                  <a:schemeClr val="dk1"/>
                </a:solidFill>
              </a:rPr>
              <a:t>3</a:t>
            </a:r>
            <a:r>
              <a:rPr lang="en" sz="1300">
                <a:solidFill>
                  <a:schemeClr val="dk1"/>
                </a:solidFill>
              </a:rPr>
              <a:t> antagonist</a:t>
            </a:r>
            <a:endParaRPr sz="2000"/>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pic>
        <p:nvPicPr>
          <p:cNvPr id="20155" name="Google Shape;20155;p729" descr="clipped result image"/>
          <p:cNvPicPr preferRelativeResize="0"/>
          <p:nvPr/>
        </p:nvPicPr>
        <p:blipFill>
          <a:blip r:embed="rId3">
            <a:alphaModFix/>
          </a:blip>
          <a:stretch>
            <a:fillRect/>
          </a:stretch>
        </p:blipFill>
        <p:spPr>
          <a:xfrm rot="876843">
            <a:off x="7888570" y="2759014"/>
            <a:ext cx="784886" cy="504567"/>
          </a:xfrm>
          <a:prstGeom prst="rect">
            <a:avLst/>
          </a:prstGeom>
          <a:noFill/>
          <a:ln>
            <a:noFill/>
          </a:ln>
        </p:spPr>
      </p:pic>
      <p:sp>
        <p:nvSpPr>
          <p:cNvPr id="20156" name="Google Shape;20156;p729"/>
          <p:cNvSpPr txBox="1"/>
          <p:nvPr/>
        </p:nvSpPr>
        <p:spPr>
          <a:xfrm>
            <a:off x="7977992" y="2808835"/>
            <a:ext cx="2174100" cy="28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1600"/>
              <a:t>SMS</a:t>
            </a:r>
            <a:endParaRPr sz="1600"/>
          </a:p>
        </p:txBody>
      </p:sp>
      <p:pic>
        <p:nvPicPr>
          <p:cNvPr id="20157" name="Google Shape;20157;p729"/>
          <p:cNvPicPr preferRelativeResize="0"/>
          <p:nvPr/>
        </p:nvPicPr>
        <p:blipFill rotWithShape="1">
          <a:blip r:embed="rId4">
            <a:alphaModFix/>
          </a:blip>
          <a:srcRect/>
          <a:stretch/>
        </p:blipFill>
        <p:spPr>
          <a:xfrm rot="-5400000">
            <a:off x="7452520" y="3980722"/>
            <a:ext cx="845375" cy="448075"/>
          </a:xfrm>
          <a:prstGeom prst="rect">
            <a:avLst/>
          </a:prstGeom>
          <a:noFill/>
          <a:ln>
            <a:noFill/>
          </a:ln>
          <a:effectLst>
            <a:outerShdw blurRad="14288" dist="19050" dir="2700000" algn="tl" rotWithShape="0">
              <a:srgbClr val="000000">
                <a:alpha val="29000"/>
              </a:srgbClr>
            </a:outerShdw>
          </a:effectLst>
        </p:spPr>
      </p:pic>
      <p:pic>
        <p:nvPicPr>
          <p:cNvPr id="20158" name="Google Shape;20158;p729"/>
          <p:cNvPicPr preferRelativeResize="0"/>
          <p:nvPr/>
        </p:nvPicPr>
        <p:blipFill rotWithShape="1">
          <a:blip r:embed="rId5">
            <a:alphaModFix/>
          </a:blip>
          <a:srcRect/>
          <a:stretch/>
        </p:blipFill>
        <p:spPr>
          <a:xfrm>
            <a:off x="2683242" y="1238943"/>
            <a:ext cx="3059445" cy="2697122"/>
          </a:xfrm>
          <a:prstGeom prst="rect">
            <a:avLst/>
          </a:prstGeom>
          <a:noFill/>
          <a:ln>
            <a:noFill/>
          </a:ln>
        </p:spPr>
      </p:pic>
      <p:sp>
        <p:nvSpPr>
          <p:cNvPr id="20159" name="Google Shape;20159;p729"/>
          <p:cNvSpPr txBox="1"/>
          <p:nvPr/>
        </p:nvSpPr>
        <p:spPr>
          <a:xfrm>
            <a:off x="3149275" y="4031900"/>
            <a:ext cx="886800" cy="357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1200" b="0" i="0" u="none" strike="noStrike" cap="none">
                <a:solidFill>
                  <a:srgbClr val="000000"/>
                </a:solidFill>
                <a:latin typeface="Arial"/>
                <a:ea typeface="Arial"/>
                <a:cs typeface="Arial"/>
                <a:sym typeface="Arial"/>
              </a:rPr>
              <a:t>Guitar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 sz="1200" b="0" i="0" u="none" strike="noStrike" cap="none">
                <a:solidFill>
                  <a:srgbClr val="000000"/>
                </a:solidFill>
                <a:latin typeface="Arial"/>
                <a:ea typeface="Arial"/>
                <a:cs typeface="Arial"/>
                <a:sym typeface="Arial"/>
              </a:rPr>
              <a:t>pick-</a:t>
            </a:r>
            <a:r>
              <a:rPr lang="en" sz="1200"/>
              <a:t> </a:t>
            </a:r>
            <a:r>
              <a:rPr lang="en" sz="1200" b="0" i="0" u="none" strike="noStrike" cap="none">
                <a:solidFill>
                  <a:srgbClr val="000000"/>
                </a:solidFill>
                <a:latin typeface="Arial"/>
                <a:ea typeface="Arial"/>
                <a:cs typeface="Arial"/>
                <a:sym typeface="Arial"/>
              </a:rPr>
              <a:t>shaped tablets</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000000"/>
              </a:solidFill>
              <a:latin typeface="Times New Roman"/>
              <a:ea typeface="Times New Roman"/>
              <a:cs typeface="Times New Roman"/>
              <a:sym typeface="Times New Roman"/>
            </a:endParaRPr>
          </a:p>
        </p:txBody>
      </p:sp>
      <p:pic>
        <p:nvPicPr>
          <p:cNvPr id="20160" name="Google Shape;20160;p729" descr="clipped result image"/>
          <p:cNvPicPr preferRelativeResize="0"/>
          <p:nvPr/>
        </p:nvPicPr>
        <p:blipFill rotWithShape="1">
          <a:blip r:embed="rId6">
            <a:alphaModFix amt="70000"/>
          </a:blip>
          <a:srcRect/>
          <a:stretch/>
        </p:blipFill>
        <p:spPr>
          <a:xfrm>
            <a:off x="4250766" y="3114939"/>
            <a:ext cx="2002332" cy="928438"/>
          </a:xfrm>
          <a:prstGeom prst="rect">
            <a:avLst/>
          </a:prstGeom>
          <a:noFill/>
          <a:ln>
            <a:noFill/>
          </a:ln>
        </p:spPr>
      </p:pic>
      <p:sp>
        <p:nvSpPr>
          <p:cNvPr id="20161" name="Google Shape;20161;p729"/>
          <p:cNvSpPr/>
          <p:nvPr/>
        </p:nvSpPr>
        <p:spPr>
          <a:xfrm>
            <a:off x="4159875" y="1307650"/>
            <a:ext cx="1707900" cy="603900"/>
          </a:xfrm>
          <a:prstGeom prst="wedgeRectCallout">
            <a:avLst>
              <a:gd name="adj1" fmla="val -73680"/>
              <a:gd name="adj2" fmla="val 54256"/>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62" name="Google Shape;20162;p729"/>
          <p:cNvSpPr txBox="1"/>
          <p:nvPr/>
        </p:nvSpPr>
        <p:spPr>
          <a:xfrm>
            <a:off x="4210501" y="1297300"/>
            <a:ext cx="1887300" cy="631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1000" b="0" i="0" u="none" strike="noStrike" cap="none">
                <a:solidFill>
                  <a:srgbClr val="000000"/>
                </a:solidFill>
                <a:highlight>
                  <a:srgbClr val="FFFF00"/>
                </a:highlight>
                <a:latin typeface="Arial"/>
                <a:ea typeface="Arial"/>
                <a:cs typeface="Arial"/>
                <a:sym typeface="Arial"/>
              </a:rPr>
              <a:t>Trying to learn all of these serotonergic mechanisms </a:t>
            </a:r>
            <a:endParaRPr sz="1000" b="0" i="0" u="none" strike="noStrike" cap="none">
              <a:solidFill>
                <a:srgbClr val="000000"/>
              </a:solidFill>
              <a:highlight>
                <a:srgbClr val="FFFF00"/>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 sz="1000" b="0" i="0" u="none" strike="noStrike" cap="none">
                <a:solidFill>
                  <a:srgbClr val="000000"/>
                </a:solidFill>
                <a:highlight>
                  <a:srgbClr val="FFFF00"/>
                </a:highlight>
                <a:latin typeface="Arial"/>
                <a:ea typeface="Arial"/>
                <a:cs typeface="Arial"/>
                <a:sym typeface="Arial"/>
              </a:rPr>
              <a:t>is making me nauseous!</a:t>
            </a:r>
            <a:endParaRPr sz="1000" b="0" i="0" u="none" strike="noStrike" cap="none">
              <a:solidFill>
                <a:srgbClr val="000000"/>
              </a:solidFill>
              <a:highlight>
                <a:srgbClr val="FFFF00"/>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000000"/>
              </a:solidFill>
              <a:latin typeface="Arial"/>
              <a:ea typeface="Arial"/>
              <a:cs typeface="Arial"/>
              <a:sym typeface="Arial"/>
            </a:endParaRPr>
          </a:p>
        </p:txBody>
      </p:sp>
      <p:cxnSp>
        <p:nvCxnSpPr>
          <p:cNvPr id="20163" name="Google Shape;20163;p729"/>
          <p:cNvCxnSpPr/>
          <p:nvPr/>
        </p:nvCxnSpPr>
        <p:spPr>
          <a:xfrm rot="10800000" flipH="1">
            <a:off x="3591927" y="3542047"/>
            <a:ext cx="1500" cy="578700"/>
          </a:xfrm>
          <a:prstGeom prst="straightConnector1">
            <a:avLst/>
          </a:prstGeom>
          <a:noFill/>
          <a:ln w="19050" cap="flat" cmpd="sng">
            <a:solidFill>
              <a:srgbClr val="7FD2E7"/>
            </a:solidFill>
            <a:prstDash val="solid"/>
            <a:round/>
            <a:headEnd type="none" w="sm" len="sm"/>
            <a:tailEnd type="stealth" w="med" len="med"/>
          </a:ln>
        </p:spPr>
      </p:cxnSp>
      <p:cxnSp>
        <p:nvCxnSpPr>
          <p:cNvPr id="20164" name="Google Shape;20164;p729"/>
          <p:cNvCxnSpPr/>
          <p:nvPr/>
        </p:nvCxnSpPr>
        <p:spPr>
          <a:xfrm rot="10800000">
            <a:off x="4966125" y="3742225"/>
            <a:ext cx="4800" cy="549900"/>
          </a:xfrm>
          <a:prstGeom prst="straightConnector1">
            <a:avLst/>
          </a:prstGeom>
          <a:noFill/>
          <a:ln w="19050" cap="flat" cmpd="sng">
            <a:solidFill>
              <a:srgbClr val="7FD2E7"/>
            </a:solidFill>
            <a:prstDash val="solid"/>
            <a:round/>
            <a:headEnd type="none" w="sm" len="sm"/>
            <a:tailEnd type="stealth" w="med" len="med"/>
          </a:ln>
        </p:spPr>
      </p:cxnSp>
      <p:cxnSp>
        <p:nvCxnSpPr>
          <p:cNvPr id="20165" name="Google Shape;20165;p729"/>
          <p:cNvCxnSpPr/>
          <p:nvPr/>
        </p:nvCxnSpPr>
        <p:spPr>
          <a:xfrm flipH="1">
            <a:off x="3669450" y="2618925"/>
            <a:ext cx="495000" cy="250500"/>
          </a:xfrm>
          <a:prstGeom prst="straightConnector1">
            <a:avLst/>
          </a:prstGeom>
          <a:noFill/>
          <a:ln w="19050" cap="flat" cmpd="sng">
            <a:solidFill>
              <a:srgbClr val="7FD2E7"/>
            </a:solidFill>
            <a:prstDash val="solid"/>
            <a:round/>
            <a:headEnd type="none" w="sm" len="sm"/>
            <a:tailEnd type="stealth" w="med" len="med"/>
          </a:ln>
        </p:spPr>
      </p:cxnSp>
      <p:sp>
        <p:nvSpPr>
          <p:cNvPr id="20166" name="Google Shape;20166;p729"/>
          <p:cNvSpPr txBox="1"/>
          <p:nvPr/>
        </p:nvSpPr>
        <p:spPr>
          <a:xfrm>
            <a:off x="4079177" y="2237175"/>
            <a:ext cx="1152300" cy="3579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700"/>
              <a:buFont typeface="Arial"/>
              <a:buNone/>
            </a:pPr>
            <a:r>
              <a:rPr lang="en" sz="1200"/>
              <a:t>“</a:t>
            </a:r>
            <a:r>
              <a:rPr lang="en" sz="1200" b="0" i="0" u="none" strike="noStrike" cap="none">
                <a:solidFill>
                  <a:srgbClr val="000000"/>
                </a:solidFill>
                <a:latin typeface="Arial"/>
                <a:ea typeface="Arial"/>
                <a:cs typeface="Arial"/>
                <a:sym typeface="Arial"/>
              </a:rPr>
              <a:t>serotonergic vortex</a:t>
            </a:r>
            <a:r>
              <a:rPr lang="en" sz="1200"/>
              <a:t>”</a:t>
            </a:r>
            <a:r>
              <a:rPr lang="en" sz="1200" b="0" i="0" u="none" strike="noStrike" cap="none">
                <a:solidFill>
                  <a:srgbClr val="000000"/>
                </a:solidFill>
                <a:latin typeface="Arial"/>
                <a:ea typeface="Arial"/>
                <a:cs typeface="Arial"/>
                <a:sym typeface="Arial"/>
              </a:rPr>
              <a:t> of nause</a:t>
            </a:r>
            <a:r>
              <a:rPr lang="en" sz="1200"/>
              <a:t>a</a:t>
            </a:r>
            <a:endParaRPr sz="1200" b="1" i="0" u="none" strike="noStrike" cap="none">
              <a:solidFill>
                <a:srgbClr val="000000"/>
              </a:solidFill>
              <a:latin typeface="Times New Roman"/>
              <a:ea typeface="Times New Roman"/>
              <a:cs typeface="Times New Roman"/>
              <a:sym typeface="Times New Roman"/>
            </a:endParaRPr>
          </a:p>
        </p:txBody>
      </p:sp>
      <p:sp>
        <p:nvSpPr>
          <p:cNvPr id="20167" name="Google Shape;20167;p729"/>
          <p:cNvSpPr txBox="1"/>
          <p:nvPr/>
        </p:nvSpPr>
        <p:spPr>
          <a:xfrm>
            <a:off x="2112500" y="3077363"/>
            <a:ext cx="977400" cy="357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1000" b="0" i="0" u="sng" strike="noStrike" cap="none">
                <a:solidFill>
                  <a:srgbClr val="000000"/>
                </a:solidFill>
                <a:latin typeface="Arial"/>
                <a:ea typeface="Arial"/>
                <a:cs typeface="Arial"/>
                <a:sym typeface="Arial"/>
              </a:rPr>
              <a:t>Tr</a:t>
            </a:r>
            <a:r>
              <a:rPr lang="en" sz="1000" b="0" i="0" u="none" strike="noStrike" cap="none">
                <a:solidFill>
                  <a:srgbClr val="000000"/>
                </a:solidFill>
                <a:latin typeface="Arial"/>
                <a:ea typeface="Arial"/>
                <a:cs typeface="Arial"/>
                <a:sym typeface="Arial"/>
              </a:rPr>
              <a:t>e</a:t>
            </a:r>
            <a:r>
              <a:rPr lang="en" sz="1000" b="0" i="0" u="sng" strike="noStrike" cap="none">
                <a:solidFill>
                  <a:srgbClr val="000000"/>
                </a:solidFill>
                <a:latin typeface="Arial"/>
                <a:ea typeface="Arial"/>
                <a:cs typeface="Arial"/>
                <a:sym typeface="Arial"/>
              </a:rPr>
              <a:t>nt</a:t>
            </a:r>
            <a:r>
              <a:rPr lang="en" sz="1000" b="0" i="0" u="none" strike="noStrike" cap="none">
                <a:solidFill>
                  <a:srgbClr val="000000"/>
                </a:solidFill>
                <a:latin typeface="Arial"/>
                <a:ea typeface="Arial"/>
                <a:cs typeface="Arial"/>
                <a:sym typeface="Arial"/>
              </a:rPr>
              <a:t> Reznor (Nine Inch Nails) </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1200" b="1" i="0" u="none" strike="noStrike" cap="none">
              <a:solidFill>
                <a:srgbClr val="000000"/>
              </a:solidFill>
              <a:latin typeface="Times New Roman"/>
              <a:ea typeface="Times New Roman"/>
              <a:cs typeface="Times New Roman"/>
              <a:sym typeface="Times New Roman"/>
            </a:endParaRPr>
          </a:p>
        </p:txBody>
      </p:sp>
      <p:sp>
        <p:nvSpPr>
          <p:cNvPr id="20168" name="Google Shape;20168;p729"/>
          <p:cNvSpPr txBox="1"/>
          <p:nvPr/>
        </p:nvSpPr>
        <p:spPr>
          <a:xfrm>
            <a:off x="4280513" y="4268550"/>
            <a:ext cx="2691000" cy="357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1200" b="0" i="0" u="none" strike="noStrike" cap="none">
                <a:solidFill>
                  <a:srgbClr val="000000"/>
                </a:solidFill>
                <a:latin typeface="Arial"/>
                <a:ea typeface="Arial"/>
                <a:cs typeface="Arial"/>
                <a:sym typeface="Arial"/>
              </a:rPr>
              <a:t>     “Fight the fog (machine)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 sz="1200" b="0" i="0" u="none" strike="noStrike" cap="none">
                <a:solidFill>
                  <a:srgbClr val="000000"/>
                </a:solidFill>
                <a:latin typeface="Arial"/>
                <a:ea typeface="Arial"/>
                <a:cs typeface="Arial"/>
                <a:sym typeface="Arial"/>
              </a:rPr>
              <a:t>of depression” (cognitive benefits)</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000000"/>
              </a:solidFill>
              <a:latin typeface="Times New Roman"/>
              <a:ea typeface="Times New Roman"/>
              <a:cs typeface="Times New Roman"/>
              <a:sym typeface="Times New Roman"/>
            </a:endParaRPr>
          </a:p>
        </p:txBody>
      </p:sp>
      <p:pic>
        <p:nvPicPr>
          <p:cNvPr id="20169" name="Google Shape;20169;p729"/>
          <p:cNvPicPr preferRelativeResize="0"/>
          <p:nvPr/>
        </p:nvPicPr>
        <p:blipFill rotWithShape="1">
          <a:blip r:embed="rId7">
            <a:alphaModFix/>
          </a:blip>
          <a:srcRect/>
          <a:stretch/>
        </p:blipFill>
        <p:spPr>
          <a:xfrm>
            <a:off x="3123765" y="834570"/>
            <a:ext cx="785414" cy="389925"/>
          </a:xfrm>
          <a:prstGeom prst="rect">
            <a:avLst/>
          </a:prstGeom>
          <a:noFill/>
          <a:ln>
            <a:noFill/>
          </a:ln>
        </p:spPr>
      </p:pic>
      <p:pic>
        <p:nvPicPr>
          <p:cNvPr id="20170" name="Google Shape;20170;p729"/>
          <p:cNvPicPr preferRelativeResize="0"/>
          <p:nvPr/>
        </p:nvPicPr>
        <p:blipFill rotWithShape="1">
          <a:blip r:embed="rId8">
            <a:alphaModFix/>
          </a:blip>
          <a:srcRect/>
          <a:stretch/>
        </p:blipFill>
        <p:spPr>
          <a:xfrm>
            <a:off x="3089905" y="948245"/>
            <a:ext cx="821736" cy="747516"/>
          </a:xfrm>
          <a:prstGeom prst="rect">
            <a:avLst/>
          </a:prstGeom>
          <a:noFill/>
          <a:ln>
            <a:noFill/>
          </a:ln>
        </p:spPr>
      </p:pic>
      <p:pic>
        <p:nvPicPr>
          <p:cNvPr id="20171" name="Google Shape;20171;p729"/>
          <p:cNvPicPr preferRelativeResize="0"/>
          <p:nvPr/>
        </p:nvPicPr>
        <p:blipFill rotWithShape="1">
          <a:blip r:embed="rId9">
            <a:alphaModFix/>
          </a:blip>
          <a:srcRect/>
          <a:stretch/>
        </p:blipFill>
        <p:spPr>
          <a:xfrm rot="-1333186">
            <a:off x="5319904" y="2671377"/>
            <a:ext cx="428961" cy="275761"/>
          </a:xfrm>
          <a:prstGeom prst="rect">
            <a:avLst/>
          </a:prstGeom>
          <a:noFill/>
          <a:ln>
            <a:noFill/>
          </a:ln>
        </p:spPr>
      </p:pic>
      <p:pic>
        <p:nvPicPr>
          <p:cNvPr id="20172" name="Google Shape;20172;p729"/>
          <p:cNvPicPr preferRelativeResize="0"/>
          <p:nvPr/>
        </p:nvPicPr>
        <p:blipFill rotWithShape="1">
          <a:blip r:embed="rId10">
            <a:alphaModFix/>
          </a:blip>
          <a:srcRect/>
          <a:stretch/>
        </p:blipFill>
        <p:spPr>
          <a:xfrm rot="-1124236">
            <a:off x="5282549" y="2533061"/>
            <a:ext cx="1539136" cy="172045"/>
          </a:xfrm>
          <a:prstGeom prst="rect">
            <a:avLst/>
          </a:prstGeom>
          <a:noFill/>
          <a:ln>
            <a:noFill/>
          </a:ln>
        </p:spPr>
      </p:pic>
      <p:pic>
        <p:nvPicPr>
          <p:cNvPr id="20173" name="Google Shape;20173;p729"/>
          <p:cNvPicPr preferRelativeResize="0"/>
          <p:nvPr/>
        </p:nvPicPr>
        <p:blipFill rotWithShape="1">
          <a:blip r:embed="rId10">
            <a:alphaModFix/>
          </a:blip>
          <a:srcRect l="15177" r="66901"/>
          <a:stretch/>
        </p:blipFill>
        <p:spPr>
          <a:xfrm rot="-1070569">
            <a:off x="4708305" y="2947700"/>
            <a:ext cx="294534" cy="177203"/>
          </a:xfrm>
          <a:prstGeom prst="rect">
            <a:avLst/>
          </a:prstGeom>
          <a:noFill/>
          <a:ln>
            <a:noFill/>
          </a:ln>
        </p:spPr>
      </p:pic>
      <p:pic>
        <p:nvPicPr>
          <p:cNvPr id="20174" name="Google Shape;20174;p729"/>
          <p:cNvPicPr preferRelativeResize="0"/>
          <p:nvPr/>
        </p:nvPicPr>
        <p:blipFill rotWithShape="1">
          <a:blip r:embed="rId10">
            <a:alphaModFix/>
          </a:blip>
          <a:srcRect l="35206" r="44669"/>
          <a:stretch/>
        </p:blipFill>
        <p:spPr>
          <a:xfrm rot="-1021552">
            <a:off x="4985091" y="2852481"/>
            <a:ext cx="335442" cy="179730"/>
          </a:xfrm>
          <a:prstGeom prst="rect">
            <a:avLst/>
          </a:prstGeom>
          <a:noFill/>
          <a:ln>
            <a:noFill/>
          </a:ln>
        </p:spPr>
      </p:pic>
      <p:pic>
        <p:nvPicPr>
          <p:cNvPr id="20175" name="Google Shape;20175;p729"/>
          <p:cNvPicPr preferRelativeResize="0"/>
          <p:nvPr/>
        </p:nvPicPr>
        <p:blipFill rotWithShape="1">
          <a:blip r:embed="rId10">
            <a:alphaModFix/>
          </a:blip>
          <a:srcRect l="15866" t="-39547" r="35935" b="15846"/>
          <a:stretch/>
        </p:blipFill>
        <p:spPr>
          <a:xfrm rot="-1124239">
            <a:off x="5112591" y="2671373"/>
            <a:ext cx="741802" cy="205275"/>
          </a:xfrm>
          <a:prstGeom prst="rect">
            <a:avLst/>
          </a:prstGeom>
          <a:noFill/>
          <a:ln>
            <a:noFill/>
          </a:ln>
        </p:spPr>
      </p:pic>
      <p:sp>
        <p:nvSpPr>
          <p:cNvPr id="20176" name="Google Shape;20176;p729"/>
          <p:cNvSpPr txBox="1"/>
          <p:nvPr/>
        </p:nvSpPr>
        <p:spPr>
          <a:xfrm rot="-1069093">
            <a:off x="5120598" y="2277490"/>
            <a:ext cx="1718639" cy="35795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1200" b="0" i="0" u="none" strike="noStrike" cap="none">
                <a:solidFill>
                  <a:srgbClr val="000000"/>
                </a:solidFill>
                <a:latin typeface="Arial"/>
                <a:ea typeface="Arial"/>
                <a:cs typeface="Arial"/>
                <a:sym typeface="Arial"/>
              </a:rPr>
              <a:t>Long half-life of 3 days</a:t>
            </a:r>
            <a:endParaRPr sz="1200" b="1" i="0" u="none" strike="noStrike" cap="none">
              <a:solidFill>
                <a:srgbClr val="000000"/>
              </a:solidFill>
              <a:latin typeface="Times New Roman"/>
              <a:ea typeface="Times New Roman"/>
              <a:cs typeface="Times New Roman"/>
              <a:sym typeface="Times New Roman"/>
            </a:endParaRPr>
          </a:p>
        </p:txBody>
      </p:sp>
      <p:pic>
        <p:nvPicPr>
          <p:cNvPr id="20177" name="Google Shape;20177;p729" descr="Vortioxetine.svg"/>
          <p:cNvPicPr preferRelativeResize="0"/>
          <p:nvPr/>
        </p:nvPicPr>
        <p:blipFill rotWithShape="1">
          <a:blip r:embed="rId11">
            <a:alphaModFix/>
          </a:blip>
          <a:srcRect/>
          <a:stretch/>
        </p:blipFill>
        <p:spPr>
          <a:xfrm>
            <a:off x="7635746" y="1224772"/>
            <a:ext cx="1290561" cy="1230350"/>
          </a:xfrm>
          <a:prstGeom prst="rect">
            <a:avLst/>
          </a:prstGeom>
          <a:noFill/>
          <a:ln>
            <a:noFill/>
          </a:ln>
        </p:spPr>
      </p:pic>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Shape 20181"/>
        <p:cNvGrpSpPr/>
        <p:nvPr/>
      </p:nvGrpSpPr>
      <p:grpSpPr>
        <a:xfrm>
          <a:off x="0" y="0"/>
          <a:ext cx="0" cy="0"/>
          <a:chOff x="0" y="0"/>
          <a:chExt cx="0" cy="0"/>
        </a:xfrm>
      </p:grpSpPr>
      <p:grpSp>
        <p:nvGrpSpPr>
          <p:cNvPr id="20182" name="Google Shape;20182;p730"/>
          <p:cNvGrpSpPr/>
          <p:nvPr/>
        </p:nvGrpSpPr>
        <p:grpSpPr>
          <a:xfrm>
            <a:off x="2431250" y="746300"/>
            <a:ext cx="5476275" cy="3865575"/>
            <a:chOff x="1821650" y="746300"/>
            <a:chExt cx="5476275" cy="3865575"/>
          </a:xfrm>
        </p:grpSpPr>
        <p:grpSp>
          <p:nvGrpSpPr>
            <p:cNvPr id="20183" name="Google Shape;20183;p730"/>
            <p:cNvGrpSpPr/>
            <p:nvPr/>
          </p:nvGrpSpPr>
          <p:grpSpPr>
            <a:xfrm>
              <a:off x="2611550" y="922750"/>
              <a:ext cx="3818000" cy="3445851"/>
              <a:chOff x="2611550" y="922750"/>
              <a:chExt cx="3818000" cy="3445851"/>
            </a:xfrm>
          </p:grpSpPr>
          <p:pic>
            <p:nvPicPr>
              <p:cNvPr id="20184" name="Google Shape;20184;p730"/>
              <p:cNvPicPr preferRelativeResize="0"/>
              <p:nvPr/>
            </p:nvPicPr>
            <p:blipFill>
              <a:blip r:embed="rId3">
                <a:alphaModFix/>
              </a:blip>
              <a:stretch>
                <a:fillRect/>
              </a:stretch>
            </p:blipFill>
            <p:spPr>
              <a:xfrm>
                <a:off x="2611550" y="922750"/>
                <a:ext cx="3818000" cy="3445851"/>
              </a:xfrm>
              <a:prstGeom prst="rect">
                <a:avLst/>
              </a:prstGeom>
              <a:noFill/>
              <a:ln>
                <a:noFill/>
              </a:ln>
            </p:spPr>
          </p:pic>
          <p:sp>
            <p:nvSpPr>
              <p:cNvPr id="20185" name="Google Shape;20185;p730"/>
              <p:cNvSpPr txBox="1"/>
              <p:nvPr/>
            </p:nvSpPr>
            <p:spPr>
              <a:xfrm rot="24443">
                <a:off x="3465736" y="218395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1"/>
                  <a:t>Vortioxetine</a:t>
                </a:r>
                <a:endParaRPr b="1"/>
              </a:p>
              <a:p>
                <a:pPr marL="0" marR="0" lvl="0" indent="0" algn="ctr" rtl="0">
                  <a:lnSpc>
                    <a:spcPct val="100000"/>
                  </a:lnSpc>
                  <a:spcBef>
                    <a:spcPts val="0"/>
                  </a:spcBef>
                  <a:spcAft>
                    <a:spcPts val="0"/>
                  </a:spcAft>
                  <a:buClr>
                    <a:srgbClr val="000000"/>
                  </a:buClr>
                  <a:buSzPts val="800"/>
                  <a:buFont typeface="Arial"/>
                  <a:buNone/>
                </a:pPr>
                <a:r>
                  <a:rPr lang="en" b="1"/>
                  <a:t>TRINTELLIX</a:t>
                </a:r>
                <a:endParaRPr b="1"/>
              </a:p>
              <a:p>
                <a:pPr marL="0" marR="0" lvl="0" indent="0" algn="ctr" rtl="0">
                  <a:lnSpc>
                    <a:spcPct val="100000"/>
                  </a:lnSpc>
                  <a:spcBef>
                    <a:spcPts val="0"/>
                  </a:spcBef>
                  <a:spcAft>
                    <a:spcPts val="0"/>
                  </a:spcAft>
                  <a:buClr>
                    <a:srgbClr val="000000"/>
                  </a:buClr>
                  <a:buSzPts val="800"/>
                  <a:buFont typeface="Arial"/>
                  <a:buNone/>
                </a:pPr>
                <a:endParaRPr b="1"/>
              </a:p>
            </p:txBody>
          </p:sp>
        </p:grpSp>
        <p:sp>
          <p:nvSpPr>
            <p:cNvPr id="20186" name="Google Shape;20186;p730"/>
            <p:cNvSpPr txBox="1"/>
            <p:nvPr/>
          </p:nvSpPr>
          <p:spPr>
            <a:xfrm>
              <a:off x="6370025" y="2055625"/>
              <a:ext cx="9279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Serotonin reuptake inhibitor</a:t>
              </a:r>
              <a:endParaRPr sz="1100"/>
            </a:p>
          </p:txBody>
        </p:sp>
        <p:sp>
          <p:nvSpPr>
            <p:cNvPr id="20187" name="Google Shape;20187;p730"/>
            <p:cNvSpPr txBox="1"/>
            <p:nvPr/>
          </p:nvSpPr>
          <p:spPr>
            <a:xfrm>
              <a:off x="2241850" y="3631825"/>
              <a:ext cx="927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p:txBody>
        </p:sp>
        <p:sp>
          <p:nvSpPr>
            <p:cNvPr id="20188" name="Google Shape;20188;p730"/>
            <p:cNvSpPr txBox="1"/>
            <p:nvPr/>
          </p:nvSpPr>
          <p:spPr>
            <a:xfrm>
              <a:off x="3774925" y="4257875"/>
              <a:ext cx="927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p:txBody>
        </p:sp>
        <p:sp>
          <p:nvSpPr>
            <p:cNvPr id="20189" name="Google Shape;20189;p730"/>
            <p:cNvSpPr txBox="1"/>
            <p:nvPr/>
          </p:nvSpPr>
          <p:spPr>
            <a:xfrm>
              <a:off x="2095825" y="746300"/>
              <a:ext cx="16791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partial agonist</a:t>
              </a:r>
              <a:endParaRPr sz="1100"/>
            </a:p>
            <a:p>
              <a:pPr marL="0" lvl="0" indent="0" algn="l" rtl="0">
                <a:spcBef>
                  <a:spcPts val="0"/>
                </a:spcBef>
                <a:spcAft>
                  <a:spcPts val="0"/>
                </a:spcAft>
                <a:buNone/>
              </a:pPr>
              <a:r>
                <a:rPr lang="en" sz="1100"/>
                <a:t>(like </a:t>
              </a:r>
              <a:r>
                <a:rPr lang="en" sz="1100">
                  <a:highlight>
                    <a:srgbClr val="FFFF00"/>
                  </a:highlight>
                </a:rPr>
                <a:t>buspirone</a:t>
              </a:r>
              <a:r>
                <a:rPr lang="en" sz="1100"/>
                <a:t>)</a:t>
              </a:r>
              <a:endParaRPr sz="1100"/>
            </a:p>
          </p:txBody>
        </p:sp>
        <p:sp>
          <p:nvSpPr>
            <p:cNvPr id="20190" name="Google Shape;20190;p730"/>
            <p:cNvSpPr txBox="1"/>
            <p:nvPr/>
          </p:nvSpPr>
          <p:spPr>
            <a:xfrm>
              <a:off x="1969750" y="1291375"/>
              <a:ext cx="12000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weak partial agonist to antagonist</a:t>
              </a:r>
              <a:endParaRPr sz="1100"/>
            </a:p>
          </p:txBody>
        </p:sp>
        <p:sp>
          <p:nvSpPr>
            <p:cNvPr id="20191" name="Google Shape;20191;p730"/>
            <p:cNvSpPr txBox="1"/>
            <p:nvPr/>
          </p:nvSpPr>
          <p:spPr>
            <a:xfrm>
              <a:off x="1821650" y="1984075"/>
              <a:ext cx="12000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weak partial agonist to antagonist</a:t>
              </a:r>
              <a:endParaRPr sz="1100"/>
            </a:p>
          </p:txBody>
        </p:sp>
      </p:grpSp>
      <p:sp>
        <p:nvSpPr>
          <p:cNvPr id="20192" name="Google Shape;20192;p730"/>
          <p:cNvSpPr txBox="1"/>
          <p:nvPr/>
        </p:nvSpPr>
        <p:spPr>
          <a:xfrm>
            <a:off x="6009625" y="4160950"/>
            <a:ext cx="1976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possible pro-cognitive and antidepressant actions </a:t>
            </a:r>
            <a:endParaRPr sz="1100"/>
          </a:p>
        </p:txBody>
      </p:sp>
      <p:cxnSp>
        <p:nvCxnSpPr>
          <p:cNvPr id="20193" name="Google Shape;20193;p730"/>
          <p:cNvCxnSpPr/>
          <p:nvPr/>
        </p:nvCxnSpPr>
        <p:spPr>
          <a:xfrm>
            <a:off x="5231725" y="4440325"/>
            <a:ext cx="777900" cy="0"/>
          </a:xfrm>
          <a:prstGeom prst="straightConnector1">
            <a:avLst/>
          </a:prstGeom>
          <a:noFill/>
          <a:ln w="9525" cap="flat" cmpd="sng">
            <a:solidFill>
              <a:schemeClr val="dk2"/>
            </a:solidFill>
            <a:prstDash val="solid"/>
            <a:round/>
            <a:headEnd type="none" w="med" len="med"/>
            <a:tailEnd type="triangle" w="med" len="med"/>
          </a:ln>
        </p:spPr>
      </p:cxnSp>
      <p:sp>
        <p:nvSpPr>
          <p:cNvPr id="20194" name="Google Shape;20194;p730"/>
          <p:cNvSpPr/>
          <p:nvPr/>
        </p:nvSpPr>
        <p:spPr>
          <a:xfrm>
            <a:off x="4868626" y="1589804"/>
            <a:ext cx="601500" cy="6015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195" name="Google Shape;20195;p730"/>
          <p:cNvCxnSpPr/>
          <p:nvPr/>
        </p:nvCxnSpPr>
        <p:spPr>
          <a:xfrm>
            <a:off x="4977458" y="144981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196" name="Google Shape;20196;p730"/>
          <p:cNvCxnSpPr/>
          <p:nvPr/>
        </p:nvCxnSpPr>
        <p:spPr>
          <a:xfrm>
            <a:off x="4943748" y="357883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197" name="Google Shape;20197;p730"/>
          <p:cNvCxnSpPr/>
          <p:nvPr/>
        </p:nvCxnSpPr>
        <p:spPr>
          <a:xfrm rot="10800000">
            <a:off x="5429425" y="3666650"/>
            <a:ext cx="580200" cy="186300"/>
          </a:xfrm>
          <a:prstGeom prst="straightConnector1">
            <a:avLst/>
          </a:prstGeom>
          <a:noFill/>
          <a:ln w="9525" cap="flat" cmpd="sng">
            <a:solidFill>
              <a:schemeClr val="dk2"/>
            </a:solidFill>
            <a:prstDash val="solid"/>
            <a:round/>
            <a:headEnd type="none" w="med" len="med"/>
            <a:tailEnd type="triangle" w="med" len="med"/>
          </a:ln>
        </p:spPr>
      </p:cxnSp>
      <p:sp>
        <p:nvSpPr>
          <p:cNvPr id="20198" name="Google Shape;20198;p730"/>
          <p:cNvSpPr txBox="1"/>
          <p:nvPr/>
        </p:nvSpPr>
        <p:spPr>
          <a:xfrm>
            <a:off x="5988140" y="3547227"/>
            <a:ext cx="1976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not an in</a:t>
            </a:r>
            <a:r>
              <a:rPr lang="en" sz="1100" b="1" u="sng"/>
              <a:t>D</a:t>
            </a:r>
            <a:r>
              <a:rPr lang="en" sz="1100"/>
              <a:t>ucer (no antidepressants are) </a:t>
            </a:r>
            <a:endParaRPr sz="1100"/>
          </a:p>
        </p:txBody>
      </p:sp>
      <p:cxnSp>
        <p:nvCxnSpPr>
          <p:cNvPr id="20199" name="Google Shape;20199;p730"/>
          <p:cNvCxnSpPr/>
          <p:nvPr/>
        </p:nvCxnSpPr>
        <p:spPr>
          <a:xfrm flipH="1">
            <a:off x="5181590" y="888502"/>
            <a:ext cx="537600" cy="472200"/>
          </a:xfrm>
          <a:prstGeom prst="straightConnector1">
            <a:avLst/>
          </a:prstGeom>
          <a:noFill/>
          <a:ln w="9525" cap="flat" cmpd="sng">
            <a:solidFill>
              <a:schemeClr val="dk2"/>
            </a:solidFill>
            <a:prstDash val="solid"/>
            <a:round/>
            <a:headEnd type="none" w="med" len="med"/>
            <a:tailEnd type="triangle" w="med" len="med"/>
          </a:ln>
        </p:spPr>
      </p:cxnSp>
      <p:sp>
        <p:nvSpPr>
          <p:cNvPr id="20200" name="Google Shape;20200;p730"/>
          <p:cNvSpPr txBox="1"/>
          <p:nvPr/>
        </p:nvSpPr>
        <p:spPr>
          <a:xfrm>
            <a:off x="5666115" y="634052"/>
            <a:ext cx="1976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not an in</a:t>
            </a:r>
            <a:r>
              <a:rPr lang="en" sz="1100" b="1" u="sng"/>
              <a:t>H</a:t>
            </a:r>
            <a:r>
              <a:rPr lang="en" sz="1100"/>
              <a:t>ibitor</a:t>
            </a:r>
            <a:endParaRPr sz="1100"/>
          </a:p>
        </p:txBody>
      </p:sp>
      <p:cxnSp>
        <p:nvCxnSpPr>
          <p:cNvPr id="20201" name="Google Shape;20201;p730"/>
          <p:cNvCxnSpPr/>
          <p:nvPr/>
        </p:nvCxnSpPr>
        <p:spPr>
          <a:xfrm flipH="1">
            <a:off x="5305275" y="1453825"/>
            <a:ext cx="725700" cy="379200"/>
          </a:xfrm>
          <a:prstGeom prst="straightConnector1">
            <a:avLst/>
          </a:prstGeom>
          <a:noFill/>
          <a:ln w="9525" cap="flat" cmpd="sng">
            <a:solidFill>
              <a:schemeClr val="dk2"/>
            </a:solidFill>
            <a:prstDash val="solid"/>
            <a:round/>
            <a:headEnd type="none" w="med" len="med"/>
            <a:tailEnd type="triangle" w="med" len="med"/>
          </a:ln>
        </p:spPr>
      </p:cxnSp>
      <p:sp>
        <p:nvSpPr>
          <p:cNvPr id="20202" name="Google Shape;20202;p730"/>
          <p:cNvSpPr txBox="1"/>
          <p:nvPr/>
        </p:nvSpPr>
        <p:spPr>
          <a:xfrm>
            <a:off x="6009623" y="1251300"/>
            <a:ext cx="15039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susceptible substrate (CYP2D6)</a:t>
            </a:r>
            <a:endParaRPr sz="1100"/>
          </a:p>
        </p:txBody>
      </p:sp>
      <p:sp>
        <p:nvSpPr>
          <p:cNvPr id="20203" name="Google Shape;20203;p730"/>
          <p:cNvSpPr txBox="1"/>
          <p:nvPr/>
        </p:nvSpPr>
        <p:spPr>
          <a:xfrm>
            <a:off x="295025" y="150300"/>
            <a:ext cx="78099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Vortioxetine: Serotonin modulator and stimulator (SMS)</a:t>
            </a:r>
            <a:endParaRPr sz="1500" b="1"/>
          </a:p>
        </p:txBody>
      </p:sp>
      <p:pic>
        <p:nvPicPr>
          <p:cNvPr id="20204" name="Google Shape;20204;p730"/>
          <p:cNvPicPr preferRelativeResize="0"/>
          <p:nvPr/>
        </p:nvPicPr>
        <p:blipFill>
          <a:blip r:embed="rId4">
            <a:alphaModFix/>
          </a:blip>
          <a:stretch>
            <a:fillRect/>
          </a:stretch>
        </p:blipFill>
        <p:spPr>
          <a:xfrm>
            <a:off x="2261070" y="3391338"/>
            <a:ext cx="623520" cy="83497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pic>
        <p:nvPicPr>
          <p:cNvPr id="1114" name="Google Shape;1114;p83"/>
          <p:cNvPicPr preferRelativeResize="0"/>
          <p:nvPr/>
        </p:nvPicPr>
        <p:blipFill rotWithShape="1">
          <a:blip r:embed="rId3">
            <a:alphaModFix/>
          </a:blip>
          <a:srcRect t="891"/>
          <a:stretch/>
        </p:blipFill>
        <p:spPr>
          <a:xfrm>
            <a:off x="239312" y="524125"/>
            <a:ext cx="3703339" cy="4367649"/>
          </a:xfrm>
          <a:prstGeom prst="rect">
            <a:avLst/>
          </a:prstGeom>
          <a:noFill/>
          <a:ln>
            <a:noFill/>
          </a:ln>
        </p:spPr>
      </p:pic>
      <p:sp>
        <p:nvSpPr>
          <p:cNvPr id="1115" name="Google Shape;1115;p83"/>
          <p:cNvSpPr txBox="1"/>
          <p:nvPr/>
        </p:nvSpPr>
        <p:spPr>
          <a:xfrm>
            <a:off x="193175" y="93025"/>
            <a:ext cx="83460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600" b="1">
                <a:solidFill>
                  <a:schemeClr val="dk1"/>
                </a:solidFill>
              </a:rPr>
              <a:t>Transporters = reuptake pumps</a:t>
            </a:r>
            <a:endParaRPr sz="1600" b="1">
              <a:solidFill>
                <a:schemeClr val="dk1"/>
              </a:solidFill>
            </a:endParaRPr>
          </a:p>
          <a:p>
            <a:pPr marL="0" lvl="0" indent="0" algn="l" rtl="0">
              <a:spcBef>
                <a:spcPts val="0"/>
              </a:spcBef>
              <a:spcAft>
                <a:spcPts val="0"/>
              </a:spcAft>
              <a:buNone/>
            </a:pPr>
            <a:endParaRPr sz="1600" b="1"/>
          </a:p>
        </p:txBody>
      </p:sp>
      <p:pic>
        <p:nvPicPr>
          <p:cNvPr id="1116" name="Google Shape;1116;p83"/>
          <p:cNvPicPr preferRelativeResize="0"/>
          <p:nvPr/>
        </p:nvPicPr>
        <p:blipFill>
          <a:blip r:embed="rId4">
            <a:alphaModFix/>
          </a:blip>
          <a:stretch>
            <a:fillRect/>
          </a:stretch>
        </p:blipFill>
        <p:spPr>
          <a:xfrm>
            <a:off x="4908300" y="1138975"/>
            <a:ext cx="3322726" cy="2653076"/>
          </a:xfrm>
          <a:prstGeom prst="rect">
            <a:avLst/>
          </a:prstGeom>
          <a:noFill/>
          <a:ln>
            <a:noFill/>
          </a:ln>
        </p:spPr>
      </p:pic>
      <p:sp>
        <p:nvSpPr>
          <p:cNvPr id="1117" name="Google Shape;1117;p83"/>
          <p:cNvSpPr txBox="1"/>
          <p:nvPr/>
        </p:nvSpPr>
        <p:spPr>
          <a:xfrm>
            <a:off x="3681575" y="524125"/>
            <a:ext cx="8346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 what’s blocked by a reuptake inhibitor</a:t>
            </a:r>
            <a:endParaRPr sz="1600" b="1"/>
          </a:p>
        </p:txBody>
      </p:sp>
      <p:sp>
        <p:nvSpPr>
          <p:cNvPr id="1118" name="Google Shape;1118;p83"/>
          <p:cNvSpPr/>
          <p:nvPr/>
        </p:nvSpPr>
        <p:spPr>
          <a:xfrm>
            <a:off x="4908300" y="1062953"/>
            <a:ext cx="1769700" cy="10617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83"/>
          <p:cNvSpPr/>
          <p:nvPr/>
        </p:nvSpPr>
        <p:spPr>
          <a:xfrm>
            <a:off x="4882931" y="1990037"/>
            <a:ext cx="1769700" cy="10617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Shape 20208"/>
        <p:cNvGrpSpPr/>
        <p:nvPr/>
      </p:nvGrpSpPr>
      <p:grpSpPr>
        <a:xfrm>
          <a:off x="0" y="0"/>
          <a:ext cx="0" cy="0"/>
          <a:chOff x="0" y="0"/>
          <a:chExt cx="0" cy="0"/>
        </a:xfrm>
      </p:grpSpPr>
      <p:grpSp>
        <p:nvGrpSpPr>
          <p:cNvPr id="20209" name="Google Shape;20209;p731"/>
          <p:cNvGrpSpPr/>
          <p:nvPr/>
        </p:nvGrpSpPr>
        <p:grpSpPr>
          <a:xfrm>
            <a:off x="2431250" y="746300"/>
            <a:ext cx="5476275" cy="3865575"/>
            <a:chOff x="1821650" y="746300"/>
            <a:chExt cx="5476275" cy="3865575"/>
          </a:xfrm>
        </p:grpSpPr>
        <p:grpSp>
          <p:nvGrpSpPr>
            <p:cNvPr id="20210" name="Google Shape;20210;p731"/>
            <p:cNvGrpSpPr/>
            <p:nvPr/>
          </p:nvGrpSpPr>
          <p:grpSpPr>
            <a:xfrm>
              <a:off x="2611550" y="922750"/>
              <a:ext cx="3818000" cy="3445851"/>
              <a:chOff x="2611550" y="922750"/>
              <a:chExt cx="3818000" cy="3445851"/>
            </a:xfrm>
          </p:grpSpPr>
          <p:pic>
            <p:nvPicPr>
              <p:cNvPr id="20211" name="Google Shape;20211;p731"/>
              <p:cNvPicPr preferRelativeResize="0"/>
              <p:nvPr/>
            </p:nvPicPr>
            <p:blipFill>
              <a:blip r:embed="rId3">
                <a:alphaModFix/>
              </a:blip>
              <a:stretch>
                <a:fillRect/>
              </a:stretch>
            </p:blipFill>
            <p:spPr>
              <a:xfrm>
                <a:off x="2611550" y="922750"/>
                <a:ext cx="3818000" cy="3445851"/>
              </a:xfrm>
              <a:prstGeom prst="rect">
                <a:avLst/>
              </a:prstGeom>
              <a:noFill/>
              <a:ln>
                <a:noFill/>
              </a:ln>
            </p:spPr>
          </p:pic>
          <p:sp>
            <p:nvSpPr>
              <p:cNvPr id="20212" name="Google Shape;20212;p731"/>
              <p:cNvSpPr txBox="1"/>
              <p:nvPr/>
            </p:nvSpPr>
            <p:spPr>
              <a:xfrm rot="24443">
                <a:off x="3465736" y="218395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1"/>
                  <a:t>Vortioxetine</a:t>
                </a:r>
                <a:endParaRPr b="1"/>
              </a:p>
              <a:p>
                <a:pPr marL="0" marR="0" lvl="0" indent="0" algn="ctr" rtl="0">
                  <a:lnSpc>
                    <a:spcPct val="100000"/>
                  </a:lnSpc>
                  <a:spcBef>
                    <a:spcPts val="0"/>
                  </a:spcBef>
                  <a:spcAft>
                    <a:spcPts val="0"/>
                  </a:spcAft>
                  <a:buClr>
                    <a:srgbClr val="000000"/>
                  </a:buClr>
                  <a:buSzPts val="800"/>
                  <a:buFont typeface="Arial"/>
                  <a:buNone/>
                </a:pPr>
                <a:r>
                  <a:rPr lang="en" b="1"/>
                  <a:t>TRINTELLIX</a:t>
                </a:r>
                <a:endParaRPr b="1"/>
              </a:p>
              <a:p>
                <a:pPr marL="0" marR="0" lvl="0" indent="0" algn="ctr" rtl="0">
                  <a:lnSpc>
                    <a:spcPct val="100000"/>
                  </a:lnSpc>
                  <a:spcBef>
                    <a:spcPts val="0"/>
                  </a:spcBef>
                  <a:spcAft>
                    <a:spcPts val="0"/>
                  </a:spcAft>
                  <a:buClr>
                    <a:srgbClr val="000000"/>
                  </a:buClr>
                  <a:buSzPts val="800"/>
                  <a:buFont typeface="Arial"/>
                  <a:buNone/>
                </a:pPr>
                <a:endParaRPr b="1"/>
              </a:p>
            </p:txBody>
          </p:sp>
        </p:grpSp>
        <p:sp>
          <p:nvSpPr>
            <p:cNvPr id="20213" name="Google Shape;20213;p731"/>
            <p:cNvSpPr txBox="1"/>
            <p:nvPr/>
          </p:nvSpPr>
          <p:spPr>
            <a:xfrm>
              <a:off x="6370025" y="2055625"/>
              <a:ext cx="9279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Serotonin reuptake inhibitor</a:t>
              </a:r>
              <a:endParaRPr sz="1100"/>
            </a:p>
          </p:txBody>
        </p:sp>
        <p:sp>
          <p:nvSpPr>
            <p:cNvPr id="20214" name="Google Shape;20214;p731"/>
            <p:cNvSpPr txBox="1"/>
            <p:nvPr/>
          </p:nvSpPr>
          <p:spPr>
            <a:xfrm>
              <a:off x="2241850" y="3631825"/>
              <a:ext cx="927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p:txBody>
        </p:sp>
        <p:sp>
          <p:nvSpPr>
            <p:cNvPr id="20215" name="Google Shape;20215;p731"/>
            <p:cNvSpPr txBox="1"/>
            <p:nvPr/>
          </p:nvSpPr>
          <p:spPr>
            <a:xfrm>
              <a:off x="3774925" y="4257875"/>
              <a:ext cx="927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p:txBody>
        </p:sp>
        <p:sp>
          <p:nvSpPr>
            <p:cNvPr id="20216" name="Google Shape;20216;p731"/>
            <p:cNvSpPr txBox="1"/>
            <p:nvPr/>
          </p:nvSpPr>
          <p:spPr>
            <a:xfrm>
              <a:off x="2095825" y="746300"/>
              <a:ext cx="16791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partial agonist</a:t>
              </a:r>
              <a:endParaRPr sz="1100"/>
            </a:p>
            <a:p>
              <a:pPr marL="0" lvl="0" indent="0" algn="l" rtl="0">
                <a:spcBef>
                  <a:spcPts val="0"/>
                </a:spcBef>
                <a:spcAft>
                  <a:spcPts val="0"/>
                </a:spcAft>
                <a:buNone/>
              </a:pPr>
              <a:r>
                <a:rPr lang="en" sz="1100"/>
                <a:t>(like </a:t>
              </a:r>
              <a:r>
                <a:rPr lang="en" sz="1100">
                  <a:highlight>
                    <a:srgbClr val="FFFF00"/>
                  </a:highlight>
                </a:rPr>
                <a:t>buspirone</a:t>
              </a:r>
              <a:r>
                <a:rPr lang="en" sz="1100"/>
                <a:t>)</a:t>
              </a:r>
              <a:endParaRPr sz="1100"/>
            </a:p>
          </p:txBody>
        </p:sp>
        <p:sp>
          <p:nvSpPr>
            <p:cNvPr id="20217" name="Google Shape;20217;p731"/>
            <p:cNvSpPr txBox="1"/>
            <p:nvPr/>
          </p:nvSpPr>
          <p:spPr>
            <a:xfrm>
              <a:off x="1969750" y="1291375"/>
              <a:ext cx="12000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weak partial agonist to antagonist</a:t>
              </a:r>
              <a:endParaRPr sz="1100"/>
            </a:p>
          </p:txBody>
        </p:sp>
        <p:sp>
          <p:nvSpPr>
            <p:cNvPr id="20218" name="Google Shape;20218;p731"/>
            <p:cNvSpPr txBox="1"/>
            <p:nvPr/>
          </p:nvSpPr>
          <p:spPr>
            <a:xfrm>
              <a:off x="1821650" y="1984075"/>
              <a:ext cx="12000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weak partial agonist to antagonist</a:t>
              </a:r>
              <a:endParaRPr sz="1100"/>
            </a:p>
          </p:txBody>
        </p:sp>
      </p:grpSp>
      <p:sp>
        <p:nvSpPr>
          <p:cNvPr id="20219" name="Google Shape;20219;p731"/>
          <p:cNvSpPr txBox="1"/>
          <p:nvPr/>
        </p:nvSpPr>
        <p:spPr>
          <a:xfrm>
            <a:off x="6009625" y="4160950"/>
            <a:ext cx="1976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possible pro-cognitive and antidepressant actions </a:t>
            </a:r>
            <a:endParaRPr sz="1100"/>
          </a:p>
        </p:txBody>
      </p:sp>
      <p:cxnSp>
        <p:nvCxnSpPr>
          <p:cNvPr id="20220" name="Google Shape;20220;p731"/>
          <p:cNvCxnSpPr/>
          <p:nvPr/>
        </p:nvCxnSpPr>
        <p:spPr>
          <a:xfrm>
            <a:off x="5231725" y="4440325"/>
            <a:ext cx="777900" cy="0"/>
          </a:xfrm>
          <a:prstGeom prst="straightConnector1">
            <a:avLst/>
          </a:prstGeom>
          <a:noFill/>
          <a:ln w="9525" cap="flat" cmpd="sng">
            <a:solidFill>
              <a:schemeClr val="dk2"/>
            </a:solidFill>
            <a:prstDash val="solid"/>
            <a:round/>
            <a:headEnd type="none" w="med" len="med"/>
            <a:tailEnd type="triangle" w="med" len="med"/>
          </a:ln>
        </p:spPr>
      </p:cxnSp>
      <p:sp>
        <p:nvSpPr>
          <p:cNvPr id="20221" name="Google Shape;20221;p731"/>
          <p:cNvSpPr/>
          <p:nvPr/>
        </p:nvSpPr>
        <p:spPr>
          <a:xfrm>
            <a:off x="4868626" y="1589804"/>
            <a:ext cx="601500" cy="6015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222" name="Google Shape;20222;p731"/>
          <p:cNvCxnSpPr/>
          <p:nvPr/>
        </p:nvCxnSpPr>
        <p:spPr>
          <a:xfrm>
            <a:off x="4977458" y="144981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223" name="Google Shape;20223;p731"/>
          <p:cNvCxnSpPr/>
          <p:nvPr/>
        </p:nvCxnSpPr>
        <p:spPr>
          <a:xfrm>
            <a:off x="4943748" y="357883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224" name="Google Shape;20224;p731"/>
          <p:cNvCxnSpPr/>
          <p:nvPr/>
        </p:nvCxnSpPr>
        <p:spPr>
          <a:xfrm rot="10800000">
            <a:off x="5429425" y="3666650"/>
            <a:ext cx="580200" cy="186300"/>
          </a:xfrm>
          <a:prstGeom prst="straightConnector1">
            <a:avLst/>
          </a:prstGeom>
          <a:noFill/>
          <a:ln w="9525" cap="flat" cmpd="sng">
            <a:solidFill>
              <a:schemeClr val="dk2"/>
            </a:solidFill>
            <a:prstDash val="solid"/>
            <a:round/>
            <a:headEnd type="none" w="med" len="med"/>
            <a:tailEnd type="triangle" w="med" len="med"/>
          </a:ln>
        </p:spPr>
      </p:cxnSp>
      <p:sp>
        <p:nvSpPr>
          <p:cNvPr id="20225" name="Google Shape;20225;p731"/>
          <p:cNvSpPr txBox="1"/>
          <p:nvPr/>
        </p:nvSpPr>
        <p:spPr>
          <a:xfrm>
            <a:off x="5988140" y="3547227"/>
            <a:ext cx="1976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not an in</a:t>
            </a:r>
            <a:r>
              <a:rPr lang="en" sz="1100" b="1" u="sng"/>
              <a:t>D</a:t>
            </a:r>
            <a:r>
              <a:rPr lang="en" sz="1100"/>
              <a:t>ucer (no antidepressants are) </a:t>
            </a:r>
            <a:endParaRPr sz="1100"/>
          </a:p>
        </p:txBody>
      </p:sp>
      <p:cxnSp>
        <p:nvCxnSpPr>
          <p:cNvPr id="20226" name="Google Shape;20226;p731"/>
          <p:cNvCxnSpPr/>
          <p:nvPr/>
        </p:nvCxnSpPr>
        <p:spPr>
          <a:xfrm flipH="1">
            <a:off x="5181590" y="888502"/>
            <a:ext cx="537600" cy="472200"/>
          </a:xfrm>
          <a:prstGeom prst="straightConnector1">
            <a:avLst/>
          </a:prstGeom>
          <a:noFill/>
          <a:ln w="9525" cap="flat" cmpd="sng">
            <a:solidFill>
              <a:schemeClr val="dk2"/>
            </a:solidFill>
            <a:prstDash val="solid"/>
            <a:round/>
            <a:headEnd type="none" w="med" len="med"/>
            <a:tailEnd type="triangle" w="med" len="med"/>
          </a:ln>
        </p:spPr>
      </p:cxnSp>
      <p:sp>
        <p:nvSpPr>
          <p:cNvPr id="20227" name="Google Shape;20227;p731"/>
          <p:cNvSpPr txBox="1"/>
          <p:nvPr/>
        </p:nvSpPr>
        <p:spPr>
          <a:xfrm>
            <a:off x="5666115" y="634052"/>
            <a:ext cx="1976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not an in</a:t>
            </a:r>
            <a:r>
              <a:rPr lang="en" sz="1100" b="1" u="sng"/>
              <a:t>H</a:t>
            </a:r>
            <a:r>
              <a:rPr lang="en" sz="1100"/>
              <a:t>ibitor</a:t>
            </a:r>
            <a:endParaRPr sz="1100"/>
          </a:p>
        </p:txBody>
      </p:sp>
      <p:cxnSp>
        <p:nvCxnSpPr>
          <p:cNvPr id="20228" name="Google Shape;20228;p731"/>
          <p:cNvCxnSpPr/>
          <p:nvPr/>
        </p:nvCxnSpPr>
        <p:spPr>
          <a:xfrm flipH="1">
            <a:off x="5305275" y="1453825"/>
            <a:ext cx="725700" cy="379200"/>
          </a:xfrm>
          <a:prstGeom prst="straightConnector1">
            <a:avLst/>
          </a:prstGeom>
          <a:noFill/>
          <a:ln w="9525" cap="flat" cmpd="sng">
            <a:solidFill>
              <a:schemeClr val="dk2"/>
            </a:solidFill>
            <a:prstDash val="solid"/>
            <a:round/>
            <a:headEnd type="none" w="med" len="med"/>
            <a:tailEnd type="triangle" w="med" len="med"/>
          </a:ln>
        </p:spPr>
      </p:cxnSp>
      <p:sp>
        <p:nvSpPr>
          <p:cNvPr id="20229" name="Google Shape;20229;p731"/>
          <p:cNvSpPr txBox="1"/>
          <p:nvPr/>
        </p:nvSpPr>
        <p:spPr>
          <a:xfrm>
            <a:off x="6009623" y="1251300"/>
            <a:ext cx="15039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susceptible substrate (CYP2D6)</a:t>
            </a:r>
            <a:endParaRPr sz="1100"/>
          </a:p>
        </p:txBody>
      </p:sp>
      <p:sp>
        <p:nvSpPr>
          <p:cNvPr id="20230" name="Google Shape;20230;p731"/>
          <p:cNvSpPr txBox="1"/>
          <p:nvPr/>
        </p:nvSpPr>
        <p:spPr>
          <a:xfrm>
            <a:off x="295025" y="150300"/>
            <a:ext cx="78099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Vortioxetine: Serotonin modulator and stimulator (SMS)</a:t>
            </a:r>
            <a:endParaRPr sz="1500" b="1"/>
          </a:p>
        </p:txBody>
      </p:sp>
      <p:pic>
        <p:nvPicPr>
          <p:cNvPr id="20231" name="Google Shape;20231;p731"/>
          <p:cNvPicPr preferRelativeResize="0"/>
          <p:nvPr/>
        </p:nvPicPr>
        <p:blipFill>
          <a:blip r:embed="rId4">
            <a:alphaModFix/>
          </a:blip>
          <a:stretch>
            <a:fillRect/>
          </a:stretch>
        </p:blipFill>
        <p:spPr>
          <a:xfrm>
            <a:off x="2261070" y="3391338"/>
            <a:ext cx="623520" cy="834975"/>
          </a:xfrm>
          <a:prstGeom prst="rect">
            <a:avLst/>
          </a:prstGeom>
          <a:noFill/>
          <a:ln>
            <a:noFill/>
          </a:ln>
        </p:spPr>
      </p:pic>
      <p:cxnSp>
        <p:nvCxnSpPr>
          <p:cNvPr id="20232" name="Google Shape;20232;p731"/>
          <p:cNvCxnSpPr/>
          <p:nvPr/>
        </p:nvCxnSpPr>
        <p:spPr>
          <a:xfrm flipH="1">
            <a:off x="1905025" y="1606050"/>
            <a:ext cx="599400" cy="194100"/>
          </a:xfrm>
          <a:prstGeom prst="straightConnector1">
            <a:avLst/>
          </a:prstGeom>
          <a:noFill/>
          <a:ln w="9525" cap="flat" cmpd="sng">
            <a:solidFill>
              <a:schemeClr val="dk2"/>
            </a:solidFill>
            <a:prstDash val="solid"/>
            <a:round/>
            <a:headEnd type="none" w="med" len="med"/>
            <a:tailEnd type="triangle" w="med" len="med"/>
          </a:ln>
        </p:spPr>
      </p:cxnSp>
      <p:cxnSp>
        <p:nvCxnSpPr>
          <p:cNvPr id="20233" name="Google Shape;20233;p731"/>
          <p:cNvCxnSpPr>
            <a:stCxn id="20218" idx="1"/>
          </p:cNvCxnSpPr>
          <p:nvPr/>
        </p:nvCxnSpPr>
        <p:spPr>
          <a:xfrm rot="10800000">
            <a:off x="1905050" y="1873825"/>
            <a:ext cx="526200" cy="456600"/>
          </a:xfrm>
          <a:prstGeom prst="straightConnector1">
            <a:avLst/>
          </a:prstGeom>
          <a:noFill/>
          <a:ln w="9525" cap="flat" cmpd="sng">
            <a:solidFill>
              <a:schemeClr val="dk2"/>
            </a:solidFill>
            <a:prstDash val="solid"/>
            <a:round/>
            <a:headEnd type="none" w="med" len="med"/>
            <a:tailEnd type="triangle" w="med" len="med"/>
          </a:ln>
        </p:spPr>
      </p:cxnSp>
      <p:sp>
        <p:nvSpPr>
          <p:cNvPr id="20234" name="Google Shape;20234;p731"/>
          <p:cNvSpPr txBox="1"/>
          <p:nvPr/>
        </p:nvSpPr>
        <p:spPr>
          <a:xfrm>
            <a:off x="1219675" y="1663200"/>
            <a:ext cx="1617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nausea</a:t>
            </a:r>
            <a:endParaRPr sz="1100"/>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Shape 20238"/>
        <p:cNvGrpSpPr/>
        <p:nvPr/>
      </p:nvGrpSpPr>
      <p:grpSpPr>
        <a:xfrm>
          <a:off x="0" y="0"/>
          <a:ext cx="0" cy="0"/>
          <a:chOff x="0" y="0"/>
          <a:chExt cx="0" cy="0"/>
        </a:xfrm>
      </p:grpSpPr>
      <p:grpSp>
        <p:nvGrpSpPr>
          <p:cNvPr id="20239" name="Google Shape;20239;p732"/>
          <p:cNvGrpSpPr/>
          <p:nvPr/>
        </p:nvGrpSpPr>
        <p:grpSpPr>
          <a:xfrm>
            <a:off x="2431250" y="746300"/>
            <a:ext cx="5476275" cy="3865575"/>
            <a:chOff x="1821650" y="746300"/>
            <a:chExt cx="5476275" cy="3865575"/>
          </a:xfrm>
        </p:grpSpPr>
        <p:grpSp>
          <p:nvGrpSpPr>
            <p:cNvPr id="20240" name="Google Shape;20240;p732"/>
            <p:cNvGrpSpPr/>
            <p:nvPr/>
          </p:nvGrpSpPr>
          <p:grpSpPr>
            <a:xfrm>
              <a:off x="2611550" y="922750"/>
              <a:ext cx="3818000" cy="3445851"/>
              <a:chOff x="2611550" y="922750"/>
              <a:chExt cx="3818000" cy="3445851"/>
            </a:xfrm>
          </p:grpSpPr>
          <p:pic>
            <p:nvPicPr>
              <p:cNvPr id="20241" name="Google Shape;20241;p732"/>
              <p:cNvPicPr preferRelativeResize="0"/>
              <p:nvPr/>
            </p:nvPicPr>
            <p:blipFill>
              <a:blip r:embed="rId3">
                <a:alphaModFix/>
              </a:blip>
              <a:stretch>
                <a:fillRect/>
              </a:stretch>
            </p:blipFill>
            <p:spPr>
              <a:xfrm>
                <a:off x="2611550" y="922750"/>
                <a:ext cx="3818000" cy="3445851"/>
              </a:xfrm>
              <a:prstGeom prst="rect">
                <a:avLst/>
              </a:prstGeom>
              <a:noFill/>
              <a:ln>
                <a:noFill/>
              </a:ln>
            </p:spPr>
          </p:pic>
          <p:sp>
            <p:nvSpPr>
              <p:cNvPr id="20242" name="Google Shape;20242;p732"/>
              <p:cNvSpPr txBox="1"/>
              <p:nvPr/>
            </p:nvSpPr>
            <p:spPr>
              <a:xfrm rot="24443">
                <a:off x="3465736" y="218395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1"/>
                  <a:t>Vortioxetine</a:t>
                </a:r>
                <a:endParaRPr b="1"/>
              </a:p>
              <a:p>
                <a:pPr marL="0" marR="0" lvl="0" indent="0" algn="ctr" rtl="0">
                  <a:lnSpc>
                    <a:spcPct val="100000"/>
                  </a:lnSpc>
                  <a:spcBef>
                    <a:spcPts val="0"/>
                  </a:spcBef>
                  <a:spcAft>
                    <a:spcPts val="0"/>
                  </a:spcAft>
                  <a:buClr>
                    <a:srgbClr val="000000"/>
                  </a:buClr>
                  <a:buSzPts val="800"/>
                  <a:buFont typeface="Arial"/>
                  <a:buNone/>
                </a:pPr>
                <a:r>
                  <a:rPr lang="en" b="1"/>
                  <a:t>TRINTELLIX</a:t>
                </a:r>
                <a:endParaRPr b="1"/>
              </a:p>
              <a:p>
                <a:pPr marL="0" marR="0" lvl="0" indent="0" algn="ctr" rtl="0">
                  <a:lnSpc>
                    <a:spcPct val="100000"/>
                  </a:lnSpc>
                  <a:spcBef>
                    <a:spcPts val="0"/>
                  </a:spcBef>
                  <a:spcAft>
                    <a:spcPts val="0"/>
                  </a:spcAft>
                  <a:buClr>
                    <a:srgbClr val="000000"/>
                  </a:buClr>
                  <a:buSzPts val="800"/>
                  <a:buFont typeface="Arial"/>
                  <a:buNone/>
                </a:pPr>
                <a:endParaRPr b="1"/>
              </a:p>
            </p:txBody>
          </p:sp>
        </p:grpSp>
        <p:sp>
          <p:nvSpPr>
            <p:cNvPr id="20243" name="Google Shape;20243;p732"/>
            <p:cNvSpPr txBox="1"/>
            <p:nvPr/>
          </p:nvSpPr>
          <p:spPr>
            <a:xfrm>
              <a:off x="6370025" y="2055625"/>
              <a:ext cx="9279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Serotonin reuptake inhibitor</a:t>
              </a:r>
              <a:endParaRPr sz="1100"/>
            </a:p>
          </p:txBody>
        </p:sp>
        <p:sp>
          <p:nvSpPr>
            <p:cNvPr id="20244" name="Google Shape;20244;p732"/>
            <p:cNvSpPr txBox="1"/>
            <p:nvPr/>
          </p:nvSpPr>
          <p:spPr>
            <a:xfrm>
              <a:off x="2241850" y="3631825"/>
              <a:ext cx="927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p:txBody>
        </p:sp>
        <p:sp>
          <p:nvSpPr>
            <p:cNvPr id="20245" name="Google Shape;20245;p732"/>
            <p:cNvSpPr txBox="1"/>
            <p:nvPr/>
          </p:nvSpPr>
          <p:spPr>
            <a:xfrm>
              <a:off x="3774925" y="4257875"/>
              <a:ext cx="927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p:txBody>
        </p:sp>
        <p:sp>
          <p:nvSpPr>
            <p:cNvPr id="20246" name="Google Shape;20246;p732"/>
            <p:cNvSpPr txBox="1"/>
            <p:nvPr/>
          </p:nvSpPr>
          <p:spPr>
            <a:xfrm>
              <a:off x="2095825" y="746300"/>
              <a:ext cx="16791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partial agonist</a:t>
              </a:r>
              <a:endParaRPr sz="1100"/>
            </a:p>
            <a:p>
              <a:pPr marL="0" lvl="0" indent="0" algn="l" rtl="0">
                <a:spcBef>
                  <a:spcPts val="0"/>
                </a:spcBef>
                <a:spcAft>
                  <a:spcPts val="0"/>
                </a:spcAft>
                <a:buNone/>
              </a:pPr>
              <a:r>
                <a:rPr lang="en" sz="1100"/>
                <a:t>(like </a:t>
              </a:r>
              <a:r>
                <a:rPr lang="en" sz="1100">
                  <a:highlight>
                    <a:srgbClr val="FFFF00"/>
                  </a:highlight>
                </a:rPr>
                <a:t>buspirone</a:t>
              </a:r>
              <a:r>
                <a:rPr lang="en" sz="1100"/>
                <a:t>)</a:t>
              </a:r>
              <a:endParaRPr sz="1100"/>
            </a:p>
          </p:txBody>
        </p:sp>
        <p:sp>
          <p:nvSpPr>
            <p:cNvPr id="20247" name="Google Shape;20247;p732"/>
            <p:cNvSpPr txBox="1"/>
            <p:nvPr/>
          </p:nvSpPr>
          <p:spPr>
            <a:xfrm>
              <a:off x="1969750" y="1291375"/>
              <a:ext cx="12000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weak partial agonist to antagonist</a:t>
              </a:r>
              <a:endParaRPr sz="1100"/>
            </a:p>
          </p:txBody>
        </p:sp>
        <p:sp>
          <p:nvSpPr>
            <p:cNvPr id="20248" name="Google Shape;20248;p732"/>
            <p:cNvSpPr txBox="1"/>
            <p:nvPr/>
          </p:nvSpPr>
          <p:spPr>
            <a:xfrm>
              <a:off x="1821650" y="1984075"/>
              <a:ext cx="12000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weak partial agonist to antagonist</a:t>
              </a:r>
              <a:endParaRPr sz="1100"/>
            </a:p>
          </p:txBody>
        </p:sp>
      </p:grpSp>
      <p:sp>
        <p:nvSpPr>
          <p:cNvPr id="20249" name="Google Shape;20249;p732"/>
          <p:cNvSpPr txBox="1"/>
          <p:nvPr/>
        </p:nvSpPr>
        <p:spPr>
          <a:xfrm>
            <a:off x="6009625" y="4160950"/>
            <a:ext cx="1976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possible pro-cognitive and antidepressant actions </a:t>
            </a:r>
            <a:endParaRPr sz="1100"/>
          </a:p>
        </p:txBody>
      </p:sp>
      <p:cxnSp>
        <p:nvCxnSpPr>
          <p:cNvPr id="20250" name="Google Shape;20250;p732"/>
          <p:cNvCxnSpPr/>
          <p:nvPr/>
        </p:nvCxnSpPr>
        <p:spPr>
          <a:xfrm>
            <a:off x="5231725" y="4440325"/>
            <a:ext cx="777900" cy="0"/>
          </a:xfrm>
          <a:prstGeom prst="straightConnector1">
            <a:avLst/>
          </a:prstGeom>
          <a:noFill/>
          <a:ln w="9525" cap="flat" cmpd="sng">
            <a:solidFill>
              <a:schemeClr val="dk2"/>
            </a:solidFill>
            <a:prstDash val="solid"/>
            <a:round/>
            <a:headEnd type="none" w="med" len="med"/>
            <a:tailEnd type="triangle" w="med" len="med"/>
          </a:ln>
        </p:spPr>
      </p:cxnSp>
      <p:sp>
        <p:nvSpPr>
          <p:cNvPr id="20251" name="Google Shape;20251;p732"/>
          <p:cNvSpPr/>
          <p:nvPr/>
        </p:nvSpPr>
        <p:spPr>
          <a:xfrm>
            <a:off x="4868626" y="1589804"/>
            <a:ext cx="601500" cy="6015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252" name="Google Shape;20252;p732"/>
          <p:cNvCxnSpPr/>
          <p:nvPr/>
        </p:nvCxnSpPr>
        <p:spPr>
          <a:xfrm>
            <a:off x="4977458" y="144981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253" name="Google Shape;20253;p732"/>
          <p:cNvCxnSpPr/>
          <p:nvPr/>
        </p:nvCxnSpPr>
        <p:spPr>
          <a:xfrm>
            <a:off x="4943748" y="357883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254" name="Google Shape;20254;p732"/>
          <p:cNvCxnSpPr/>
          <p:nvPr/>
        </p:nvCxnSpPr>
        <p:spPr>
          <a:xfrm rot="10800000">
            <a:off x="5429425" y="3666650"/>
            <a:ext cx="580200" cy="186300"/>
          </a:xfrm>
          <a:prstGeom prst="straightConnector1">
            <a:avLst/>
          </a:prstGeom>
          <a:noFill/>
          <a:ln w="9525" cap="flat" cmpd="sng">
            <a:solidFill>
              <a:schemeClr val="dk2"/>
            </a:solidFill>
            <a:prstDash val="solid"/>
            <a:round/>
            <a:headEnd type="none" w="med" len="med"/>
            <a:tailEnd type="triangle" w="med" len="med"/>
          </a:ln>
        </p:spPr>
      </p:cxnSp>
      <p:sp>
        <p:nvSpPr>
          <p:cNvPr id="20255" name="Google Shape;20255;p732"/>
          <p:cNvSpPr txBox="1"/>
          <p:nvPr/>
        </p:nvSpPr>
        <p:spPr>
          <a:xfrm>
            <a:off x="5988140" y="3547227"/>
            <a:ext cx="1976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not an in</a:t>
            </a:r>
            <a:r>
              <a:rPr lang="en" sz="1100" b="1" u="sng"/>
              <a:t>D</a:t>
            </a:r>
            <a:r>
              <a:rPr lang="en" sz="1100"/>
              <a:t>ucer (no antidepressants are) </a:t>
            </a:r>
            <a:endParaRPr sz="1100"/>
          </a:p>
        </p:txBody>
      </p:sp>
      <p:cxnSp>
        <p:nvCxnSpPr>
          <p:cNvPr id="20256" name="Google Shape;20256;p732"/>
          <p:cNvCxnSpPr/>
          <p:nvPr/>
        </p:nvCxnSpPr>
        <p:spPr>
          <a:xfrm flipH="1">
            <a:off x="5181590" y="888502"/>
            <a:ext cx="537600" cy="472200"/>
          </a:xfrm>
          <a:prstGeom prst="straightConnector1">
            <a:avLst/>
          </a:prstGeom>
          <a:noFill/>
          <a:ln w="9525" cap="flat" cmpd="sng">
            <a:solidFill>
              <a:schemeClr val="dk2"/>
            </a:solidFill>
            <a:prstDash val="solid"/>
            <a:round/>
            <a:headEnd type="none" w="med" len="med"/>
            <a:tailEnd type="triangle" w="med" len="med"/>
          </a:ln>
        </p:spPr>
      </p:cxnSp>
      <p:sp>
        <p:nvSpPr>
          <p:cNvPr id="20257" name="Google Shape;20257;p732"/>
          <p:cNvSpPr txBox="1"/>
          <p:nvPr/>
        </p:nvSpPr>
        <p:spPr>
          <a:xfrm>
            <a:off x="5666115" y="634052"/>
            <a:ext cx="1976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not an in</a:t>
            </a:r>
            <a:r>
              <a:rPr lang="en" sz="1100" b="1" u="sng"/>
              <a:t>H</a:t>
            </a:r>
            <a:r>
              <a:rPr lang="en" sz="1100"/>
              <a:t>ibitor</a:t>
            </a:r>
            <a:endParaRPr sz="1100"/>
          </a:p>
        </p:txBody>
      </p:sp>
      <p:cxnSp>
        <p:nvCxnSpPr>
          <p:cNvPr id="20258" name="Google Shape;20258;p732"/>
          <p:cNvCxnSpPr/>
          <p:nvPr/>
        </p:nvCxnSpPr>
        <p:spPr>
          <a:xfrm flipH="1">
            <a:off x="5305275" y="1453825"/>
            <a:ext cx="725700" cy="379200"/>
          </a:xfrm>
          <a:prstGeom prst="straightConnector1">
            <a:avLst/>
          </a:prstGeom>
          <a:noFill/>
          <a:ln w="9525" cap="flat" cmpd="sng">
            <a:solidFill>
              <a:schemeClr val="dk2"/>
            </a:solidFill>
            <a:prstDash val="solid"/>
            <a:round/>
            <a:headEnd type="none" w="med" len="med"/>
            <a:tailEnd type="triangle" w="med" len="med"/>
          </a:ln>
        </p:spPr>
      </p:cxnSp>
      <p:sp>
        <p:nvSpPr>
          <p:cNvPr id="20259" name="Google Shape;20259;p732"/>
          <p:cNvSpPr txBox="1"/>
          <p:nvPr/>
        </p:nvSpPr>
        <p:spPr>
          <a:xfrm>
            <a:off x="6009623" y="1251300"/>
            <a:ext cx="15039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susceptible substrate (CYP2D6)</a:t>
            </a:r>
            <a:endParaRPr sz="1100"/>
          </a:p>
        </p:txBody>
      </p:sp>
      <p:sp>
        <p:nvSpPr>
          <p:cNvPr id="20260" name="Google Shape;20260;p732"/>
          <p:cNvSpPr txBox="1"/>
          <p:nvPr/>
        </p:nvSpPr>
        <p:spPr>
          <a:xfrm>
            <a:off x="295025" y="150300"/>
            <a:ext cx="78099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Vortioxetine: Serotonin modulator and stimulator (SMS)</a:t>
            </a:r>
            <a:endParaRPr sz="1500" b="1"/>
          </a:p>
        </p:txBody>
      </p:sp>
      <p:pic>
        <p:nvPicPr>
          <p:cNvPr id="20261" name="Google Shape;20261;p732"/>
          <p:cNvPicPr preferRelativeResize="0"/>
          <p:nvPr/>
        </p:nvPicPr>
        <p:blipFill>
          <a:blip r:embed="rId4">
            <a:alphaModFix/>
          </a:blip>
          <a:stretch>
            <a:fillRect/>
          </a:stretch>
        </p:blipFill>
        <p:spPr>
          <a:xfrm>
            <a:off x="2261070" y="3391338"/>
            <a:ext cx="623520" cy="834975"/>
          </a:xfrm>
          <a:prstGeom prst="rect">
            <a:avLst/>
          </a:prstGeom>
          <a:noFill/>
          <a:ln>
            <a:noFill/>
          </a:ln>
        </p:spPr>
      </p:pic>
      <p:cxnSp>
        <p:nvCxnSpPr>
          <p:cNvPr id="20262" name="Google Shape;20262;p732"/>
          <p:cNvCxnSpPr/>
          <p:nvPr/>
        </p:nvCxnSpPr>
        <p:spPr>
          <a:xfrm rot="10800000">
            <a:off x="1990825" y="3852950"/>
            <a:ext cx="208800" cy="0"/>
          </a:xfrm>
          <a:prstGeom prst="straightConnector1">
            <a:avLst/>
          </a:prstGeom>
          <a:noFill/>
          <a:ln w="9525" cap="flat" cmpd="sng">
            <a:solidFill>
              <a:schemeClr val="dk2"/>
            </a:solidFill>
            <a:prstDash val="solid"/>
            <a:round/>
            <a:headEnd type="none" w="med" len="med"/>
            <a:tailEnd type="triangle" w="med" len="med"/>
          </a:ln>
        </p:spPr>
      </p:cxnSp>
      <p:sp>
        <p:nvSpPr>
          <p:cNvPr id="20263" name="Google Shape;20263;p732"/>
          <p:cNvSpPr txBox="1"/>
          <p:nvPr/>
        </p:nvSpPr>
        <p:spPr>
          <a:xfrm>
            <a:off x="428625" y="3498950"/>
            <a:ext cx="1617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Amelioration of nausea (same mechanism as </a:t>
            </a:r>
            <a:r>
              <a:rPr lang="en" sz="1100">
                <a:highlight>
                  <a:srgbClr val="FFFF00"/>
                </a:highlight>
              </a:rPr>
              <a:t>ondansetron</a:t>
            </a:r>
            <a:r>
              <a:rPr lang="en" sz="1100"/>
              <a:t>)</a:t>
            </a:r>
            <a:endParaRPr sz="1100"/>
          </a:p>
        </p:txBody>
      </p:sp>
      <p:cxnSp>
        <p:nvCxnSpPr>
          <p:cNvPr id="20264" name="Google Shape;20264;p732"/>
          <p:cNvCxnSpPr/>
          <p:nvPr/>
        </p:nvCxnSpPr>
        <p:spPr>
          <a:xfrm flipH="1">
            <a:off x="1905025" y="1606050"/>
            <a:ext cx="599400" cy="194100"/>
          </a:xfrm>
          <a:prstGeom prst="straightConnector1">
            <a:avLst/>
          </a:prstGeom>
          <a:noFill/>
          <a:ln w="9525" cap="flat" cmpd="sng">
            <a:solidFill>
              <a:schemeClr val="dk2"/>
            </a:solidFill>
            <a:prstDash val="solid"/>
            <a:round/>
            <a:headEnd type="none" w="med" len="med"/>
            <a:tailEnd type="triangle" w="med" len="med"/>
          </a:ln>
        </p:spPr>
      </p:cxnSp>
      <p:cxnSp>
        <p:nvCxnSpPr>
          <p:cNvPr id="20265" name="Google Shape;20265;p732"/>
          <p:cNvCxnSpPr/>
          <p:nvPr/>
        </p:nvCxnSpPr>
        <p:spPr>
          <a:xfrm rot="10800000">
            <a:off x="1905050" y="1873825"/>
            <a:ext cx="526200" cy="456600"/>
          </a:xfrm>
          <a:prstGeom prst="straightConnector1">
            <a:avLst/>
          </a:prstGeom>
          <a:noFill/>
          <a:ln w="9525" cap="flat" cmpd="sng">
            <a:solidFill>
              <a:schemeClr val="dk2"/>
            </a:solidFill>
            <a:prstDash val="solid"/>
            <a:round/>
            <a:headEnd type="none" w="med" len="med"/>
            <a:tailEnd type="triangle" w="med" len="med"/>
          </a:ln>
        </p:spPr>
      </p:cxnSp>
      <p:sp>
        <p:nvSpPr>
          <p:cNvPr id="20266" name="Google Shape;20266;p732"/>
          <p:cNvSpPr txBox="1"/>
          <p:nvPr/>
        </p:nvSpPr>
        <p:spPr>
          <a:xfrm>
            <a:off x="1219675" y="1663200"/>
            <a:ext cx="1617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nausea</a:t>
            </a:r>
            <a:endParaRPr sz="1100"/>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Shape 20270"/>
        <p:cNvGrpSpPr/>
        <p:nvPr/>
      </p:nvGrpSpPr>
      <p:grpSpPr>
        <a:xfrm>
          <a:off x="0" y="0"/>
          <a:ext cx="0" cy="0"/>
          <a:chOff x="0" y="0"/>
          <a:chExt cx="0" cy="0"/>
        </a:xfrm>
      </p:grpSpPr>
      <p:grpSp>
        <p:nvGrpSpPr>
          <p:cNvPr id="20271" name="Google Shape;20271;p733"/>
          <p:cNvGrpSpPr/>
          <p:nvPr/>
        </p:nvGrpSpPr>
        <p:grpSpPr>
          <a:xfrm>
            <a:off x="2431250" y="746300"/>
            <a:ext cx="5476275" cy="3865575"/>
            <a:chOff x="1821650" y="746300"/>
            <a:chExt cx="5476275" cy="3865575"/>
          </a:xfrm>
        </p:grpSpPr>
        <p:grpSp>
          <p:nvGrpSpPr>
            <p:cNvPr id="20272" name="Google Shape;20272;p733"/>
            <p:cNvGrpSpPr/>
            <p:nvPr/>
          </p:nvGrpSpPr>
          <p:grpSpPr>
            <a:xfrm>
              <a:off x="2611550" y="922750"/>
              <a:ext cx="3818000" cy="3445851"/>
              <a:chOff x="2611550" y="922750"/>
              <a:chExt cx="3818000" cy="3445851"/>
            </a:xfrm>
          </p:grpSpPr>
          <p:pic>
            <p:nvPicPr>
              <p:cNvPr id="20273" name="Google Shape;20273;p733"/>
              <p:cNvPicPr preferRelativeResize="0"/>
              <p:nvPr/>
            </p:nvPicPr>
            <p:blipFill>
              <a:blip r:embed="rId3">
                <a:alphaModFix/>
              </a:blip>
              <a:stretch>
                <a:fillRect/>
              </a:stretch>
            </p:blipFill>
            <p:spPr>
              <a:xfrm>
                <a:off x="2611550" y="922750"/>
                <a:ext cx="3818000" cy="3445851"/>
              </a:xfrm>
              <a:prstGeom prst="rect">
                <a:avLst/>
              </a:prstGeom>
              <a:noFill/>
              <a:ln>
                <a:noFill/>
              </a:ln>
            </p:spPr>
          </p:pic>
          <p:sp>
            <p:nvSpPr>
              <p:cNvPr id="20274" name="Google Shape;20274;p733"/>
              <p:cNvSpPr txBox="1"/>
              <p:nvPr/>
            </p:nvSpPr>
            <p:spPr>
              <a:xfrm rot="24443">
                <a:off x="3465736" y="218395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1"/>
                  <a:t>Vortioxetine</a:t>
                </a:r>
                <a:endParaRPr b="1"/>
              </a:p>
              <a:p>
                <a:pPr marL="0" marR="0" lvl="0" indent="0" algn="ctr" rtl="0">
                  <a:lnSpc>
                    <a:spcPct val="100000"/>
                  </a:lnSpc>
                  <a:spcBef>
                    <a:spcPts val="0"/>
                  </a:spcBef>
                  <a:spcAft>
                    <a:spcPts val="0"/>
                  </a:spcAft>
                  <a:buClr>
                    <a:srgbClr val="000000"/>
                  </a:buClr>
                  <a:buSzPts val="800"/>
                  <a:buFont typeface="Arial"/>
                  <a:buNone/>
                </a:pPr>
                <a:r>
                  <a:rPr lang="en" b="1"/>
                  <a:t>TRINTELLIX</a:t>
                </a:r>
                <a:endParaRPr b="1"/>
              </a:p>
              <a:p>
                <a:pPr marL="0" marR="0" lvl="0" indent="0" algn="ctr" rtl="0">
                  <a:lnSpc>
                    <a:spcPct val="100000"/>
                  </a:lnSpc>
                  <a:spcBef>
                    <a:spcPts val="0"/>
                  </a:spcBef>
                  <a:spcAft>
                    <a:spcPts val="0"/>
                  </a:spcAft>
                  <a:buClr>
                    <a:srgbClr val="000000"/>
                  </a:buClr>
                  <a:buSzPts val="800"/>
                  <a:buFont typeface="Arial"/>
                  <a:buNone/>
                </a:pPr>
                <a:endParaRPr b="1"/>
              </a:p>
            </p:txBody>
          </p:sp>
        </p:grpSp>
        <p:sp>
          <p:nvSpPr>
            <p:cNvPr id="20275" name="Google Shape;20275;p733"/>
            <p:cNvSpPr txBox="1"/>
            <p:nvPr/>
          </p:nvSpPr>
          <p:spPr>
            <a:xfrm>
              <a:off x="6370025" y="2055625"/>
              <a:ext cx="9279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Serotonin reuptake inhibitor</a:t>
              </a:r>
              <a:endParaRPr sz="1100"/>
            </a:p>
          </p:txBody>
        </p:sp>
        <p:sp>
          <p:nvSpPr>
            <p:cNvPr id="20276" name="Google Shape;20276;p733"/>
            <p:cNvSpPr txBox="1"/>
            <p:nvPr/>
          </p:nvSpPr>
          <p:spPr>
            <a:xfrm>
              <a:off x="2241850" y="3631825"/>
              <a:ext cx="927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p:txBody>
        </p:sp>
        <p:sp>
          <p:nvSpPr>
            <p:cNvPr id="20277" name="Google Shape;20277;p733"/>
            <p:cNvSpPr txBox="1"/>
            <p:nvPr/>
          </p:nvSpPr>
          <p:spPr>
            <a:xfrm>
              <a:off x="3774925" y="4257875"/>
              <a:ext cx="927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p:txBody>
        </p:sp>
        <p:sp>
          <p:nvSpPr>
            <p:cNvPr id="20278" name="Google Shape;20278;p733"/>
            <p:cNvSpPr txBox="1"/>
            <p:nvPr/>
          </p:nvSpPr>
          <p:spPr>
            <a:xfrm>
              <a:off x="2095825" y="746300"/>
              <a:ext cx="16791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partial agonist</a:t>
              </a:r>
              <a:endParaRPr sz="1100"/>
            </a:p>
            <a:p>
              <a:pPr marL="0" lvl="0" indent="0" algn="l" rtl="0">
                <a:spcBef>
                  <a:spcPts val="0"/>
                </a:spcBef>
                <a:spcAft>
                  <a:spcPts val="0"/>
                </a:spcAft>
                <a:buNone/>
              </a:pPr>
              <a:r>
                <a:rPr lang="en" sz="1100"/>
                <a:t>(like </a:t>
              </a:r>
              <a:r>
                <a:rPr lang="en" sz="1100">
                  <a:highlight>
                    <a:srgbClr val="FFFF00"/>
                  </a:highlight>
                </a:rPr>
                <a:t>buspirone</a:t>
              </a:r>
              <a:r>
                <a:rPr lang="en" sz="1100"/>
                <a:t>)</a:t>
              </a:r>
              <a:endParaRPr sz="1100"/>
            </a:p>
          </p:txBody>
        </p:sp>
        <p:sp>
          <p:nvSpPr>
            <p:cNvPr id="20279" name="Google Shape;20279;p733"/>
            <p:cNvSpPr txBox="1"/>
            <p:nvPr/>
          </p:nvSpPr>
          <p:spPr>
            <a:xfrm>
              <a:off x="1969750" y="1291375"/>
              <a:ext cx="12000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weak partial agonist to antagonist</a:t>
              </a:r>
              <a:endParaRPr sz="1100"/>
            </a:p>
          </p:txBody>
        </p:sp>
        <p:sp>
          <p:nvSpPr>
            <p:cNvPr id="20280" name="Google Shape;20280;p733"/>
            <p:cNvSpPr txBox="1"/>
            <p:nvPr/>
          </p:nvSpPr>
          <p:spPr>
            <a:xfrm>
              <a:off x="1821650" y="1984075"/>
              <a:ext cx="12000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weak partial agonist to antagonist</a:t>
              </a:r>
              <a:endParaRPr sz="1100"/>
            </a:p>
          </p:txBody>
        </p:sp>
      </p:grpSp>
      <p:sp>
        <p:nvSpPr>
          <p:cNvPr id="20281" name="Google Shape;20281;p733"/>
          <p:cNvSpPr txBox="1"/>
          <p:nvPr/>
        </p:nvSpPr>
        <p:spPr>
          <a:xfrm>
            <a:off x="6009625" y="4160950"/>
            <a:ext cx="1976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possible</a:t>
            </a:r>
            <a:r>
              <a:rPr lang="en" sz="1100">
                <a:highlight>
                  <a:srgbClr val="FFFF00"/>
                </a:highlight>
              </a:rPr>
              <a:t> pro-cognitive</a:t>
            </a:r>
            <a:r>
              <a:rPr lang="en" sz="1100"/>
              <a:t> and antidepressant actions </a:t>
            </a:r>
            <a:endParaRPr sz="1100"/>
          </a:p>
        </p:txBody>
      </p:sp>
      <p:cxnSp>
        <p:nvCxnSpPr>
          <p:cNvPr id="20282" name="Google Shape;20282;p733"/>
          <p:cNvCxnSpPr/>
          <p:nvPr/>
        </p:nvCxnSpPr>
        <p:spPr>
          <a:xfrm>
            <a:off x="5231725" y="4440325"/>
            <a:ext cx="777900" cy="0"/>
          </a:xfrm>
          <a:prstGeom prst="straightConnector1">
            <a:avLst/>
          </a:prstGeom>
          <a:noFill/>
          <a:ln w="9525" cap="flat" cmpd="sng">
            <a:solidFill>
              <a:schemeClr val="dk2"/>
            </a:solidFill>
            <a:prstDash val="solid"/>
            <a:round/>
            <a:headEnd type="none" w="med" len="med"/>
            <a:tailEnd type="triangle" w="med" len="med"/>
          </a:ln>
        </p:spPr>
      </p:cxnSp>
      <p:sp>
        <p:nvSpPr>
          <p:cNvPr id="20283" name="Google Shape;20283;p733"/>
          <p:cNvSpPr/>
          <p:nvPr/>
        </p:nvSpPr>
        <p:spPr>
          <a:xfrm>
            <a:off x="4868626" y="1589804"/>
            <a:ext cx="601500" cy="6015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284" name="Google Shape;20284;p733"/>
          <p:cNvCxnSpPr/>
          <p:nvPr/>
        </p:nvCxnSpPr>
        <p:spPr>
          <a:xfrm>
            <a:off x="4977458" y="144981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285" name="Google Shape;20285;p733"/>
          <p:cNvCxnSpPr/>
          <p:nvPr/>
        </p:nvCxnSpPr>
        <p:spPr>
          <a:xfrm>
            <a:off x="4943748" y="357883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286" name="Google Shape;20286;p733"/>
          <p:cNvCxnSpPr/>
          <p:nvPr/>
        </p:nvCxnSpPr>
        <p:spPr>
          <a:xfrm rot="10800000">
            <a:off x="5429425" y="3666650"/>
            <a:ext cx="580200" cy="186300"/>
          </a:xfrm>
          <a:prstGeom prst="straightConnector1">
            <a:avLst/>
          </a:prstGeom>
          <a:noFill/>
          <a:ln w="9525" cap="flat" cmpd="sng">
            <a:solidFill>
              <a:schemeClr val="dk2"/>
            </a:solidFill>
            <a:prstDash val="solid"/>
            <a:round/>
            <a:headEnd type="none" w="med" len="med"/>
            <a:tailEnd type="triangle" w="med" len="med"/>
          </a:ln>
        </p:spPr>
      </p:cxnSp>
      <p:sp>
        <p:nvSpPr>
          <p:cNvPr id="20287" name="Google Shape;20287;p733"/>
          <p:cNvSpPr txBox="1"/>
          <p:nvPr/>
        </p:nvSpPr>
        <p:spPr>
          <a:xfrm>
            <a:off x="5988140" y="3547227"/>
            <a:ext cx="1976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not an in</a:t>
            </a:r>
            <a:r>
              <a:rPr lang="en" sz="1100" b="1" u="sng"/>
              <a:t>D</a:t>
            </a:r>
            <a:r>
              <a:rPr lang="en" sz="1100"/>
              <a:t>ucer (no antidepressants are) </a:t>
            </a:r>
            <a:endParaRPr sz="1100"/>
          </a:p>
        </p:txBody>
      </p:sp>
      <p:cxnSp>
        <p:nvCxnSpPr>
          <p:cNvPr id="20288" name="Google Shape;20288;p733"/>
          <p:cNvCxnSpPr/>
          <p:nvPr/>
        </p:nvCxnSpPr>
        <p:spPr>
          <a:xfrm flipH="1">
            <a:off x="5181590" y="888502"/>
            <a:ext cx="537600" cy="472200"/>
          </a:xfrm>
          <a:prstGeom prst="straightConnector1">
            <a:avLst/>
          </a:prstGeom>
          <a:noFill/>
          <a:ln w="9525" cap="flat" cmpd="sng">
            <a:solidFill>
              <a:schemeClr val="dk2"/>
            </a:solidFill>
            <a:prstDash val="solid"/>
            <a:round/>
            <a:headEnd type="none" w="med" len="med"/>
            <a:tailEnd type="triangle" w="med" len="med"/>
          </a:ln>
        </p:spPr>
      </p:cxnSp>
      <p:sp>
        <p:nvSpPr>
          <p:cNvPr id="20289" name="Google Shape;20289;p733"/>
          <p:cNvSpPr txBox="1"/>
          <p:nvPr/>
        </p:nvSpPr>
        <p:spPr>
          <a:xfrm>
            <a:off x="5666115" y="634052"/>
            <a:ext cx="1976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not an in</a:t>
            </a:r>
            <a:r>
              <a:rPr lang="en" sz="1100" b="1" u="sng"/>
              <a:t>H</a:t>
            </a:r>
            <a:r>
              <a:rPr lang="en" sz="1100"/>
              <a:t>ibitor</a:t>
            </a:r>
            <a:endParaRPr sz="1100"/>
          </a:p>
        </p:txBody>
      </p:sp>
      <p:cxnSp>
        <p:nvCxnSpPr>
          <p:cNvPr id="20290" name="Google Shape;20290;p733"/>
          <p:cNvCxnSpPr/>
          <p:nvPr/>
        </p:nvCxnSpPr>
        <p:spPr>
          <a:xfrm flipH="1">
            <a:off x="5305275" y="1453825"/>
            <a:ext cx="725700" cy="379200"/>
          </a:xfrm>
          <a:prstGeom prst="straightConnector1">
            <a:avLst/>
          </a:prstGeom>
          <a:noFill/>
          <a:ln w="9525" cap="flat" cmpd="sng">
            <a:solidFill>
              <a:schemeClr val="dk2"/>
            </a:solidFill>
            <a:prstDash val="solid"/>
            <a:round/>
            <a:headEnd type="none" w="med" len="med"/>
            <a:tailEnd type="triangle" w="med" len="med"/>
          </a:ln>
        </p:spPr>
      </p:cxnSp>
      <p:sp>
        <p:nvSpPr>
          <p:cNvPr id="20291" name="Google Shape;20291;p733"/>
          <p:cNvSpPr txBox="1"/>
          <p:nvPr/>
        </p:nvSpPr>
        <p:spPr>
          <a:xfrm>
            <a:off x="6009623" y="1251300"/>
            <a:ext cx="15039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susceptible substrate (CYP2D6)</a:t>
            </a:r>
            <a:endParaRPr sz="1100"/>
          </a:p>
        </p:txBody>
      </p:sp>
      <p:sp>
        <p:nvSpPr>
          <p:cNvPr id="20292" name="Google Shape;20292;p733"/>
          <p:cNvSpPr txBox="1"/>
          <p:nvPr/>
        </p:nvSpPr>
        <p:spPr>
          <a:xfrm>
            <a:off x="295025" y="150300"/>
            <a:ext cx="78099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Vortioxetine: Serotonin modulator and stimulator (SMS)</a:t>
            </a:r>
            <a:endParaRPr sz="1500" b="1"/>
          </a:p>
        </p:txBody>
      </p:sp>
      <p:pic>
        <p:nvPicPr>
          <p:cNvPr id="20293" name="Google Shape;20293;p733"/>
          <p:cNvPicPr preferRelativeResize="0"/>
          <p:nvPr/>
        </p:nvPicPr>
        <p:blipFill>
          <a:blip r:embed="rId4">
            <a:alphaModFix/>
          </a:blip>
          <a:stretch>
            <a:fillRect/>
          </a:stretch>
        </p:blipFill>
        <p:spPr>
          <a:xfrm>
            <a:off x="2261070" y="3391338"/>
            <a:ext cx="623520" cy="834975"/>
          </a:xfrm>
          <a:prstGeom prst="rect">
            <a:avLst/>
          </a:prstGeom>
          <a:noFill/>
          <a:ln>
            <a:noFill/>
          </a:ln>
        </p:spPr>
      </p:pic>
      <p:cxnSp>
        <p:nvCxnSpPr>
          <p:cNvPr id="20294" name="Google Shape;20294;p733"/>
          <p:cNvCxnSpPr/>
          <p:nvPr/>
        </p:nvCxnSpPr>
        <p:spPr>
          <a:xfrm rot="10800000">
            <a:off x="1990825" y="3852950"/>
            <a:ext cx="208800" cy="0"/>
          </a:xfrm>
          <a:prstGeom prst="straightConnector1">
            <a:avLst/>
          </a:prstGeom>
          <a:noFill/>
          <a:ln w="9525" cap="flat" cmpd="sng">
            <a:solidFill>
              <a:schemeClr val="dk2"/>
            </a:solidFill>
            <a:prstDash val="solid"/>
            <a:round/>
            <a:headEnd type="none" w="med" len="med"/>
            <a:tailEnd type="triangle" w="med" len="med"/>
          </a:ln>
        </p:spPr>
      </p:cxnSp>
      <p:sp>
        <p:nvSpPr>
          <p:cNvPr id="20295" name="Google Shape;20295;p733"/>
          <p:cNvSpPr txBox="1"/>
          <p:nvPr/>
        </p:nvSpPr>
        <p:spPr>
          <a:xfrm>
            <a:off x="428625" y="3498950"/>
            <a:ext cx="1617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Amelioration of nausea (same mechanism as </a:t>
            </a:r>
            <a:r>
              <a:rPr lang="en" sz="1100">
                <a:highlight>
                  <a:srgbClr val="FFFF00"/>
                </a:highlight>
              </a:rPr>
              <a:t>ondansetron</a:t>
            </a:r>
            <a:r>
              <a:rPr lang="en" sz="1100"/>
              <a:t>)</a:t>
            </a:r>
            <a:endParaRPr sz="1100"/>
          </a:p>
        </p:txBody>
      </p:sp>
      <p:cxnSp>
        <p:nvCxnSpPr>
          <p:cNvPr id="20296" name="Google Shape;20296;p733"/>
          <p:cNvCxnSpPr/>
          <p:nvPr/>
        </p:nvCxnSpPr>
        <p:spPr>
          <a:xfrm flipH="1">
            <a:off x="1905025" y="1606050"/>
            <a:ext cx="599400" cy="194100"/>
          </a:xfrm>
          <a:prstGeom prst="straightConnector1">
            <a:avLst/>
          </a:prstGeom>
          <a:noFill/>
          <a:ln w="9525" cap="flat" cmpd="sng">
            <a:solidFill>
              <a:schemeClr val="dk2"/>
            </a:solidFill>
            <a:prstDash val="solid"/>
            <a:round/>
            <a:headEnd type="none" w="med" len="med"/>
            <a:tailEnd type="triangle" w="med" len="med"/>
          </a:ln>
        </p:spPr>
      </p:cxnSp>
      <p:cxnSp>
        <p:nvCxnSpPr>
          <p:cNvPr id="20297" name="Google Shape;20297;p733"/>
          <p:cNvCxnSpPr/>
          <p:nvPr/>
        </p:nvCxnSpPr>
        <p:spPr>
          <a:xfrm rot="10800000">
            <a:off x="1905050" y="1873825"/>
            <a:ext cx="526200" cy="456600"/>
          </a:xfrm>
          <a:prstGeom prst="straightConnector1">
            <a:avLst/>
          </a:prstGeom>
          <a:noFill/>
          <a:ln w="9525" cap="flat" cmpd="sng">
            <a:solidFill>
              <a:schemeClr val="dk2"/>
            </a:solidFill>
            <a:prstDash val="solid"/>
            <a:round/>
            <a:headEnd type="none" w="med" len="med"/>
            <a:tailEnd type="triangle" w="med" len="med"/>
          </a:ln>
        </p:spPr>
      </p:cxnSp>
      <p:sp>
        <p:nvSpPr>
          <p:cNvPr id="20298" name="Google Shape;20298;p733"/>
          <p:cNvSpPr txBox="1"/>
          <p:nvPr/>
        </p:nvSpPr>
        <p:spPr>
          <a:xfrm>
            <a:off x="1219675" y="1663200"/>
            <a:ext cx="1617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nausea</a:t>
            </a:r>
            <a:endParaRPr sz="1100"/>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Shape 20302"/>
        <p:cNvGrpSpPr/>
        <p:nvPr/>
      </p:nvGrpSpPr>
      <p:grpSpPr>
        <a:xfrm>
          <a:off x="0" y="0"/>
          <a:ext cx="0" cy="0"/>
          <a:chOff x="0" y="0"/>
          <a:chExt cx="0" cy="0"/>
        </a:xfrm>
      </p:grpSpPr>
      <p:grpSp>
        <p:nvGrpSpPr>
          <p:cNvPr id="20303" name="Google Shape;20303;p734"/>
          <p:cNvGrpSpPr/>
          <p:nvPr/>
        </p:nvGrpSpPr>
        <p:grpSpPr>
          <a:xfrm>
            <a:off x="2431250" y="746300"/>
            <a:ext cx="5476275" cy="3865575"/>
            <a:chOff x="1821650" y="746300"/>
            <a:chExt cx="5476275" cy="3865575"/>
          </a:xfrm>
        </p:grpSpPr>
        <p:grpSp>
          <p:nvGrpSpPr>
            <p:cNvPr id="20304" name="Google Shape;20304;p734"/>
            <p:cNvGrpSpPr/>
            <p:nvPr/>
          </p:nvGrpSpPr>
          <p:grpSpPr>
            <a:xfrm>
              <a:off x="2611550" y="922750"/>
              <a:ext cx="3818000" cy="3445851"/>
              <a:chOff x="2611550" y="922750"/>
              <a:chExt cx="3818000" cy="3445851"/>
            </a:xfrm>
          </p:grpSpPr>
          <p:pic>
            <p:nvPicPr>
              <p:cNvPr id="20305" name="Google Shape;20305;p734"/>
              <p:cNvPicPr preferRelativeResize="0"/>
              <p:nvPr/>
            </p:nvPicPr>
            <p:blipFill>
              <a:blip r:embed="rId3">
                <a:alphaModFix/>
              </a:blip>
              <a:stretch>
                <a:fillRect/>
              </a:stretch>
            </p:blipFill>
            <p:spPr>
              <a:xfrm>
                <a:off x="2611550" y="922750"/>
                <a:ext cx="3818000" cy="3445851"/>
              </a:xfrm>
              <a:prstGeom prst="rect">
                <a:avLst/>
              </a:prstGeom>
              <a:noFill/>
              <a:ln>
                <a:noFill/>
              </a:ln>
            </p:spPr>
          </p:pic>
          <p:sp>
            <p:nvSpPr>
              <p:cNvPr id="20306" name="Google Shape;20306;p734"/>
              <p:cNvSpPr txBox="1"/>
              <p:nvPr/>
            </p:nvSpPr>
            <p:spPr>
              <a:xfrm rot="24443">
                <a:off x="3465736" y="218395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1"/>
                  <a:t>Vortioxetine</a:t>
                </a:r>
                <a:endParaRPr b="1"/>
              </a:p>
              <a:p>
                <a:pPr marL="0" marR="0" lvl="0" indent="0" algn="ctr" rtl="0">
                  <a:lnSpc>
                    <a:spcPct val="100000"/>
                  </a:lnSpc>
                  <a:spcBef>
                    <a:spcPts val="0"/>
                  </a:spcBef>
                  <a:spcAft>
                    <a:spcPts val="0"/>
                  </a:spcAft>
                  <a:buClr>
                    <a:srgbClr val="000000"/>
                  </a:buClr>
                  <a:buSzPts val="800"/>
                  <a:buFont typeface="Arial"/>
                  <a:buNone/>
                </a:pPr>
                <a:r>
                  <a:rPr lang="en" b="1"/>
                  <a:t>TRINTELLIX</a:t>
                </a:r>
                <a:endParaRPr b="1"/>
              </a:p>
              <a:p>
                <a:pPr marL="0" marR="0" lvl="0" indent="0" algn="ctr" rtl="0">
                  <a:lnSpc>
                    <a:spcPct val="100000"/>
                  </a:lnSpc>
                  <a:spcBef>
                    <a:spcPts val="0"/>
                  </a:spcBef>
                  <a:spcAft>
                    <a:spcPts val="0"/>
                  </a:spcAft>
                  <a:buClr>
                    <a:srgbClr val="000000"/>
                  </a:buClr>
                  <a:buSzPts val="800"/>
                  <a:buFont typeface="Arial"/>
                  <a:buNone/>
                </a:pPr>
                <a:endParaRPr b="1"/>
              </a:p>
            </p:txBody>
          </p:sp>
        </p:grpSp>
        <p:sp>
          <p:nvSpPr>
            <p:cNvPr id="20307" name="Google Shape;20307;p734"/>
            <p:cNvSpPr txBox="1"/>
            <p:nvPr/>
          </p:nvSpPr>
          <p:spPr>
            <a:xfrm>
              <a:off x="6370025" y="2055625"/>
              <a:ext cx="9279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Serotonin reuptake inhibitor</a:t>
              </a:r>
              <a:endParaRPr sz="1100"/>
            </a:p>
          </p:txBody>
        </p:sp>
        <p:sp>
          <p:nvSpPr>
            <p:cNvPr id="20308" name="Google Shape;20308;p734"/>
            <p:cNvSpPr txBox="1"/>
            <p:nvPr/>
          </p:nvSpPr>
          <p:spPr>
            <a:xfrm>
              <a:off x="2241850" y="3631825"/>
              <a:ext cx="927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p:txBody>
        </p:sp>
        <p:sp>
          <p:nvSpPr>
            <p:cNvPr id="20309" name="Google Shape;20309;p734"/>
            <p:cNvSpPr txBox="1"/>
            <p:nvPr/>
          </p:nvSpPr>
          <p:spPr>
            <a:xfrm>
              <a:off x="3774925" y="4257875"/>
              <a:ext cx="927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antagonist</a:t>
              </a:r>
              <a:endParaRPr sz="1100"/>
            </a:p>
          </p:txBody>
        </p:sp>
        <p:sp>
          <p:nvSpPr>
            <p:cNvPr id="20310" name="Google Shape;20310;p734"/>
            <p:cNvSpPr txBox="1"/>
            <p:nvPr/>
          </p:nvSpPr>
          <p:spPr>
            <a:xfrm>
              <a:off x="2095825" y="746300"/>
              <a:ext cx="16791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partial agonist</a:t>
              </a:r>
              <a:endParaRPr sz="1100"/>
            </a:p>
            <a:p>
              <a:pPr marL="0" lvl="0" indent="0" algn="l" rtl="0">
                <a:spcBef>
                  <a:spcPts val="0"/>
                </a:spcBef>
                <a:spcAft>
                  <a:spcPts val="0"/>
                </a:spcAft>
                <a:buNone/>
              </a:pPr>
              <a:r>
                <a:rPr lang="en" sz="1100"/>
                <a:t>(like </a:t>
              </a:r>
              <a:r>
                <a:rPr lang="en" sz="1100">
                  <a:highlight>
                    <a:srgbClr val="FFFF00"/>
                  </a:highlight>
                </a:rPr>
                <a:t>buspirone</a:t>
              </a:r>
              <a:r>
                <a:rPr lang="en" sz="1100"/>
                <a:t>)</a:t>
              </a:r>
              <a:endParaRPr sz="1100"/>
            </a:p>
          </p:txBody>
        </p:sp>
        <p:sp>
          <p:nvSpPr>
            <p:cNvPr id="20311" name="Google Shape;20311;p734"/>
            <p:cNvSpPr txBox="1"/>
            <p:nvPr/>
          </p:nvSpPr>
          <p:spPr>
            <a:xfrm>
              <a:off x="1969750" y="1291375"/>
              <a:ext cx="12000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weak partial agonist to antagonist</a:t>
              </a:r>
              <a:endParaRPr sz="1100"/>
            </a:p>
          </p:txBody>
        </p:sp>
        <p:sp>
          <p:nvSpPr>
            <p:cNvPr id="20312" name="Google Shape;20312;p734"/>
            <p:cNvSpPr txBox="1"/>
            <p:nvPr/>
          </p:nvSpPr>
          <p:spPr>
            <a:xfrm>
              <a:off x="1821650" y="1984075"/>
              <a:ext cx="12000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weak partial agonist to antagonist</a:t>
              </a:r>
              <a:endParaRPr sz="1100"/>
            </a:p>
          </p:txBody>
        </p:sp>
      </p:grpSp>
      <p:sp>
        <p:nvSpPr>
          <p:cNvPr id="20313" name="Google Shape;20313;p734"/>
          <p:cNvSpPr txBox="1"/>
          <p:nvPr/>
        </p:nvSpPr>
        <p:spPr>
          <a:xfrm>
            <a:off x="6009625" y="4160950"/>
            <a:ext cx="1976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possible</a:t>
            </a:r>
            <a:r>
              <a:rPr lang="en" sz="1100">
                <a:highlight>
                  <a:srgbClr val="FFFF00"/>
                </a:highlight>
              </a:rPr>
              <a:t> pro-cognitive</a:t>
            </a:r>
            <a:r>
              <a:rPr lang="en" sz="1100"/>
              <a:t> and antidepressant actions </a:t>
            </a:r>
            <a:endParaRPr sz="1100"/>
          </a:p>
        </p:txBody>
      </p:sp>
      <p:cxnSp>
        <p:nvCxnSpPr>
          <p:cNvPr id="20314" name="Google Shape;20314;p734"/>
          <p:cNvCxnSpPr/>
          <p:nvPr/>
        </p:nvCxnSpPr>
        <p:spPr>
          <a:xfrm>
            <a:off x="5231725" y="4440325"/>
            <a:ext cx="777900" cy="0"/>
          </a:xfrm>
          <a:prstGeom prst="straightConnector1">
            <a:avLst/>
          </a:prstGeom>
          <a:noFill/>
          <a:ln w="9525" cap="flat" cmpd="sng">
            <a:solidFill>
              <a:schemeClr val="dk2"/>
            </a:solidFill>
            <a:prstDash val="solid"/>
            <a:round/>
            <a:headEnd type="none" w="med" len="med"/>
            <a:tailEnd type="triangle" w="med" len="med"/>
          </a:ln>
        </p:spPr>
      </p:cxnSp>
      <p:sp>
        <p:nvSpPr>
          <p:cNvPr id="20315" name="Google Shape;20315;p734"/>
          <p:cNvSpPr/>
          <p:nvPr/>
        </p:nvSpPr>
        <p:spPr>
          <a:xfrm>
            <a:off x="4868626" y="1589804"/>
            <a:ext cx="601500" cy="6015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316" name="Google Shape;20316;p734"/>
          <p:cNvCxnSpPr/>
          <p:nvPr/>
        </p:nvCxnSpPr>
        <p:spPr>
          <a:xfrm>
            <a:off x="4977458" y="144981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317" name="Google Shape;20317;p734"/>
          <p:cNvCxnSpPr/>
          <p:nvPr/>
        </p:nvCxnSpPr>
        <p:spPr>
          <a:xfrm>
            <a:off x="4943748" y="357883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318" name="Google Shape;20318;p734"/>
          <p:cNvCxnSpPr/>
          <p:nvPr/>
        </p:nvCxnSpPr>
        <p:spPr>
          <a:xfrm rot="10800000">
            <a:off x="5429425" y="3666650"/>
            <a:ext cx="580200" cy="186300"/>
          </a:xfrm>
          <a:prstGeom prst="straightConnector1">
            <a:avLst/>
          </a:prstGeom>
          <a:noFill/>
          <a:ln w="9525" cap="flat" cmpd="sng">
            <a:solidFill>
              <a:schemeClr val="dk2"/>
            </a:solidFill>
            <a:prstDash val="solid"/>
            <a:round/>
            <a:headEnd type="none" w="med" len="med"/>
            <a:tailEnd type="triangle" w="med" len="med"/>
          </a:ln>
        </p:spPr>
      </p:cxnSp>
      <p:sp>
        <p:nvSpPr>
          <p:cNvPr id="20319" name="Google Shape;20319;p734"/>
          <p:cNvSpPr txBox="1"/>
          <p:nvPr/>
        </p:nvSpPr>
        <p:spPr>
          <a:xfrm>
            <a:off x="5988140" y="3547227"/>
            <a:ext cx="1976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not an in</a:t>
            </a:r>
            <a:r>
              <a:rPr lang="en" sz="1100" b="1" u="sng"/>
              <a:t>D</a:t>
            </a:r>
            <a:r>
              <a:rPr lang="en" sz="1100"/>
              <a:t>ucer (no antidepressants are) </a:t>
            </a:r>
            <a:endParaRPr sz="1100"/>
          </a:p>
        </p:txBody>
      </p:sp>
      <p:cxnSp>
        <p:nvCxnSpPr>
          <p:cNvPr id="20320" name="Google Shape;20320;p734"/>
          <p:cNvCxnSpPr/>
          <p:nvPr/>
        </p:nvCxnSpPr>
        <p:spPr>
          <a:xfrm flipH="1">
            <a:off x="5181590" y="888502"/>
            <a:ext cx="537600" cy="472200"/>
          </a:xfrm>
          <a:prstGeom prst="straightConnector1">
            <a:avLst/>
          </a:prstGeom>
          <a:noFill/>
          <a:ln w="9525" cap="flat" cmpd="sng">
            <a:solidFill>
              <a:schemeClr val="dk2"/>
            </a:solidFill>
            <a:prstDash val="solid"/>
            <a:round/>
            <a:headEnd type="none" w="med" len="med"/>
            <a:tailEnd type="triangle" w="med" len="med"/>
          </a:ln>
        </p:spPr>
      </p:cxnSp>
      <p:sp>
        <p:nvSpPr>
          <p:cNvPr id="20321" name="Google Shape;20321;p734"/>
          <p:cNvSpPr txBox="1"/>
          <p:nvPr/>
        </p:nvSpPr>
        <p:spPr>
          <a:xfrm>
            <a:off x="5666115" y="634052"/>
            <a:ext cx="1976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not an in</a:t>
            </a:r>
            <a:r>
              <a:rPr lang="en" sz="1100" b="1" u="sng"/>
              <a:t>H</a:t>
            </a:r>
            <a:r>
              <a:rPr lang="en" sz="1100"/>
              <a:t>ibitor</a:t>
            </a:r>
            <a:endParaRPr sz="1100"/>
          </a:p>
        </p:txBody>
      </p:sp>
      <p:cxnSp>
        <p:nvCxnSpPr>
          <p:cNvPr id="20322" name="Google Shape;20322;p734"/>
          <p:cNvCxnSpPr/>
          <p:nvPr/>
        </p:nvCxnSpPr>
        <p:spPr>
          <a:xfrm flipH="1">
            <a:off x="5305275" y="1453825"/>
            <a:ext cx="725700" cy="379200"/>
          </a:xfrm>
          <a:prstGeom prst="straightConnector1">
            <a:avLst/>
          </a:prstGeom>
          <a:noFill/>
          <a:ln w="9525" cap="flat" cmpd="sng">
            <a:solidFill>
              <a:schemeClr val="dk2"/>
            </a:solidFill>
            <a:prstDash val="solid"/>
            <a:round/>
            <a:headEnd type="none" w="med" len="med"/>
            <a:tailEnd type="triangle" w="med" len="med"/>
          </a:ln>
        </p:spPr>
      </p:cxnSp>
      <p:sp>
        <p:nvSpPr>
          <p:cNvPr id="20323" name="Google Shape;20323;p734"/>
          <p:cNvSpPr txBox="1"/>
          <p:nvPr/>
        </p:nvSpPr>
        <p:spPr>
          <a:xfrm>
            <a:off x="6009623" y="1251300"/>
            <a:ext cx="15039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susceptible substrate (CYP2D6)</a:t>
            </a:r>
            <a:endParaRPr sz="1100"/>
          </a:p>
        </p:txBody>
      </p:sp>
      <p:sp>
        <p:nvSpPr>
          <p:cNvPr id="20324" name="Google Shape;20324;p734"/>
          <p:cNvSpPr txBox="1"/>
          <p:nvPr/>
        </p:nvSpPr>
        <p:spPr>
          <a:xfrm>
            <a:off x="295025" y="150300"/>
            <a:ext cx="78099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Vortioxetine: Serotonin modulator and stimulator (SMS)</a:t>
            </a:r>
            <a:endParaRPr sz="1500" b="1"/>
          </a:p>
        </p:txBody>
      </p:sp>
      <p:pic>
        <p:nvPicPr>
          <p:cNvPr id="20325" name="Google Shape;20325;p734"/>
          <p:cNvPicPr preferRelativeResize="0"/>
          <p:nvPr/>
        </p:nvPicPr>
        <p:blipFill>
          <a:blip r:embed="rId4">
            <a:alphaModFix/>
          </a:blip>
          <a:stretch>
            <a:fillRect/>
          </a:stretch>
        </p:blipFill>
        <p:spPr>
          <a:xfrm>
            <a:off x="2261070" y="3391338"/>
            <a:ext cx="623520" cy="834975"/>
          </a:xfrm>
          <a:prstGeom prst="rect">
            <a:avLst/>
          </a:prstGeom>
          <a:noFill/>
          <a:ln>
            <a:noFill/>
          </a:ln>
        </p:spPr>
      </p:pic>
      <p:cxnSp>
        <p:nvCxnSpPr>
          <p:cNvPr id="20326" name="Google Shape;20326;p734"/>
          <p:cNvCxnSpPr/>
          <p:nvPr/>
        </p:nvCxnSpPr>
        <p:spPr>
          <a:xfrm rot="10800000">
            <a:off x="1990825" y="3852950"/>
            <a:ext cx="208800" cy="0"/>
          </a:xfrm>
          <a:prstGeom prst="straightConnector1">
            <a:avLst/>
          </a:prstGeom>
          <a:noFill/>
          <a:ln w="9525" cap="flat" cmpd="sng">
            <a:solidFill>
              <a:schemeClr val="dk2"/>
            </a:solidFill>
            <a:prstDash val="solid"/>
            <a:round/>
            <a:headEnd type="none" w="med" len="med"/>
            <a:tailEnd type="triangle" w="med" len="med"/>
          </a:ln>
        </p:spPr>
      </p:cxnSp>
      <p:sp>
        <p:nvSpPr>
          <p:cNvPr id="20327" name="Google Shape;20327;p734"/>
          <p:cNvSpPr txBox="1"/>
          <p:nvPr/>
        </p:nvSpPr>
        <p:spPr>
          <a:xfrm>
            <a:off x="428625" y="3498950"/>
            <a:ext cx="1617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Amelioration of nausea (same mechanism as </a:t>
            </a:r>
            <a:r>
              <a:rPr lang="en" sz="1100">
                <a:highlight>
                  <a:srgbClr val="FFFF00"/>
                </a:highlight>
              </a:rPr>
              <a:t>ondansetron</a:t>
            </a:r>
            <a:r>
              <a:rPr lang="en" sz="1100"/>
              <a:t>)</a:t>
            </a:r>
            <a:endParaRPr sz="1100"/>
          </a:p>
        </p:txBody>
      </p:sp>
      <p:cxnSp>
        <p:nvCxnSpPr>
          <p:cNvPr id="20328" name="Google Shape;20328;p734"/>
          <p:cNvCxnSpPr/>
          <p:nvPr/>
        </p:nvCxnSpPr>
        <p:spPr>
          <a:xfrm flipH="1">
            <a:off x="1905025" y="1606050"/>
            <a:ext cx="599400" cy="194100"/>
          </a:xfrm>
          <a:prstGeom prst="straightConnector1">
            <a:avLst/>
          </a:prstGeom>
          <a:noFill/>
          <a:ln w="9525" cap="flat" cmpd="sng">
            <a:solidFill>
              <a:schemeClr val="dk2"/>
            </a:solidFill>
            <a:prstDash val="solid"/>
            <a:round/>
            <a:headEnd type="none" w="med" len="med"/>
            <a:tailEnd type="triangle" w="med" len="med"/>
          </a:ln>
        </p:spPr>
      </p:cxnSp>
      <p:cxnSp>
        <p:nvCxnSpPr>
          <p:cNvPr id="20329" name="Google Shape;20329;p734"/>
          <p:cNvCxnSpPr/>
          <p:nvPr/>
        </p:nvCxnSpPr>
        <p:spPr>
          <a:xfrm rot="10800000">
            <a:off x="1905050" y="1873825"/>
            <a:ext cx="526200" cy="456600"/>
          </a:xfrm>
          <a:prstGeom prst="straightConnector1">
            <a:avLst/>
          </a:prstGeom>
          <a:noFill/>
          <a:ln w="9525" cap="flat" cmpd="sng">
            <a:solidFill>
              <a:schemeClr val="dk2"/>
            </a:solidFill>
            <a:prstDash val="solid"/>
            <a:round/>
            <a:headEnd type="none" w="med" len="med"/>
            <a:tailEnd type="triangle" w="med" len="med"/>
          </a:ln>
        </p:spPr>
      </p:cxnSp>
      <p:sp>
        <p:nvSpPr>
          <p:cNvPr id="20330" name="Google Shape;20330;p734"/>
          <p:cNvSpPr txBox="1"/>
          <p:nvPr/>
        </p:nvSpPr>
        <p:spPr>
          <a:xfrm>
            <a:off x="1219675" y="1663200"/>
            <a:ext cx="1617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nausea</a:t>
            </a:r>
            <a:endParaRPr sz="1100"/>
          </a:p>
        </p:txBody>
      </p:sp>
      <p:sp>
        <p:nvSpPr>
          <p:cNvPr id="20331" name="Google Shape;20331;p734"/>
          <p:cNvSpPr/>
          <p:nvPr/>
        </p:nvSpPr>
        <p:spPr>
          <a:xfrm rot="10790151">
            <a:off x="6201746" y="1981474"/>
            <a:ext cx="1780207" cy="9336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Shape 20335"/>
        <p:cNvGrpSpPr/>
        <p:nvPr/>
      </p:nvGrpSpPr>
      <p:grpSpPr>
        <a:xfrm>
          <a:off x="0" y="0"/>
          <a:ext cx="0" cy="0"/>
          <a:chOff x="0" y="0"/>
          <a:chExt cx="0" cy="0"/>
        </a:xfrm>
      </p:grpSpPr>
      <p:sp>
        <p:nvSpPr>
          <p:cNvPr id="20336" name="Google Shape;20336;p735"/>
          <p:cNvSpPr txBox="1"/>
          <p:nvPr/>
        </p:nvSpPr>
        <p:spPr>
          <a:xfrm>
            <a:off x="234750" y="127400"/>
            <a:ext cx="302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SSRIs</a:t>
            </a:r>
            <a:endParaRPr b="1"/>
          </a:p>
        </p:txBody>
      </p:sp>
      <p:grpSp>
        <p:nvGrpSpPr>
          <p:cNvPr id="20337" name="Google Shape;20337;p735"/>
          <p:cNvGrpSpPr/>
          <p:nvPr/>
        </p:nvGrpSpPr>
        <p:grpSpPr>
          <a:xfrm>
            <a:off x="6209587" y="2416340"/>
            <a:ext cx="2696717" cy="2622159"/>
            <a:chOff x="2132425" y="93112"/>
            <a:chExt cx="4971824" cy="4834364"/>
          </a:xfrm>
        </p:grpSpPr>
        <p:grpSp>
          <p:nvGrpSpPr>
            <p:cNvPr id="20338" name="Google Shape;20338;p735"/>
            <p:cNvGrpSpPr/>
            <p:nvPr/>
          </p:nvGrpSpPr>
          <p:grpSpPr>
            <a:xfrm>
              <a:off x="2976560" y="93112"/>
              <a:ext cx="2552234" cy="2133110"/>
              <a:chOff x="-2521759" y="897403"/>
              <a:chExt cx="1477500" cy="1089600"/>
            </a:xfrm>
          </p:grpSpPr>
          <p:sp>
            <p:nvSpPr>
              <p:cNvPr id="20339" name="Google Shape;20339;p735"/>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0340" name="Google Shape;20340;p735"/>
              <p:cNvGrpSpPr/>
              <p:nvPr/>
            </p:nvGrpSpPr>
            <p:grpSpPr>
              <a:xfrm>
                <a:off x="-2127414" y="1275205"/>
                <a:ext cx="688733" cy="700658"/>
                <a:chOff x="40123" y="-1583761"/>
                <a:chExt cx="688733" cy="1109689"/>
              </a:xfrm>
            </p:grpSpPr>
            <p:grpSp>
              <p:nvGrpSpPr>
                <p:cNvPr id="20341" name="Google Shape;20341;p735"/>
                <p:cNvGrpSpPr/>
                <p:nvPr/>
              </p:nvGrpSpPr>
              <p:grpSpPr>
                <a:xfrm>
                  <a:off x="45124" y="-1327179"/>
                  <a:ext cx="683733" cy="853107"/>
                  <a:chOff x="597574" y="1930371"/>
                  <a:chExt cx="683733" cy="853107"/>
                </a:xfrm>
              </p:grpSpPr>
              <p:grpSp>
                <p:nvGrpSpPr>
                  <p:cNvPr id="20342" name="Google Shape;20342;p735"/>
                  <p:cNvGrpSpPr/>
                  <p:nvPr/>
                </p:nvGrpSpPr>
                <p:grpSpPr>
                  <a:xfrm rot="-5400000">
                    <a:off x="640721" y="2142893"/>
                    <a:ext cx="600335" cy="680836"/>
                    <a:chOff x="15239716" y="-12996420"/>
                    <a:chExt cx="1868456" cy="2463229"/>
                  </a:xfrm>
                </p:grpSpPr>
                <p:pic>
                  <p:nvPicPr>
                    <p:cNvPr id="20343" name="Google Shape;20343;p735"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20344" name="Google Shape;20344;p735"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20345" name="Google Shape;20345;p735"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20346" name="Google Shape;20346;p735"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20347" name="Google Shape;20347;p735"/>
            <p:cNvGrpSpPr/>
            <p:nvPr/>
          </p:nvGrpSpPr>
          <p:grpSpPr>
            <a:xfrm>
              <a:off x="2132425" y="1974775"/>
              <a:ext cx="4971824" cy="2952700"/>
              <a:chOff x="3634925" y="1008225"/>
              <a:chExt cx="4971824" cy="2952700"/>
            </a:xfrm>
          </p:grpSpPr>
          <p:pic>
            <p:nvPicPr>
              <p:cNvPr id="20348" name="Google Shape;20348;p735"/>
              <p:cNvPicPr preferRelativeResize="0"/>
              <p:nvPr/>
            </p:nvPicPr>
            <p:blipFill>
              <a:blip r:embed="rId7">
                <a:alphaModFix/>
              </a:blip>
              <a:stretch>
                <a:fillRect/>
              </a:stretch>
            </p:blipFill>
            <p:spPr>
              <a:xfrm>
                <a:off x="3634925" y="1008225"/>
                <a:ext cx="4971824" cy="2952700"/>
              </a:xfrm>
              <a:prstGeom prst="rect">
                <a:avLst/>
              </a:prstGeom>
              <a:noFill/>
              <a:ln>
                <a:noFill/>
              </a:ln>
            </p:spPr>
          </p:pic>
          <p:sp>
            <p:nvSpPr>
              <p:cNvPr id="20349" name="Google Shape;20349;p735"/>
              <p:cNvSpPr txBox="1"/>
              <p:nvPr/>
            </p:nvSpPr>
            <p:spPr>
              <a:xfrm rot="24443">
                <a:off x="4687888" y="199902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fluvoxamine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LUVOX</a:t>
                </a:r>
                <a:endParaRPr sz="1200" b="1"/>
              </a:p>
            </p:txBody>
          </p:sp>
        </p:grpSp>
        <p:sp>
          <p:nvSpPr>
            <p:cNvPr id="20350" name="Google Shape;20350;p735"/>
            <p:cNvSpPr txBox="1"/>
            <p:nvPr/>
          </p:nvSpPr>
          <p:spPr>
            <a:xfrm>
              <a:off x="3841857" y="341904"/>
              <a:ext cx="1598400" cy="62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20351" name="Google Shape;20351;p735"/>
            <p:cNvCxnSpPr/>
            <p:nvPr/>
          </p:nvCxnSpPr>
          <p:spPr>
            <a:xfrm>
              <a:off x="3998774" y="482782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20352" name="Google Shape;20352;p735"/>
          <p:cNvGrpSpPr/>
          <p:nvPr/>
        </p:nvGrpSpPr>
        <p:grpSpPr>
          <a:xfrm>
            <a:off x="3326167" y="2716203"/>
            <a:ext cx="2595233" cy="2322422"/>
            <a:chOff x="2728451" y="807760"/>
            <a:chExt cx="4243350" cy="3797289"/>
          </a:xfrm>
        </p:grpSpPr>
        <p:grpSp>
          <p:nvGrpSpPr>
            <p:cNvPr id="20353" name="Google Shape;20353;p735"/>
            <p:cNvGrpSpPr/>
            <p:nvPr/>
          </p:nvGrpSpPr>
          <p:grpSpPr>
            <a:xfrm>
              <a:off x="2728451" y="807760"/>
              <a:ext cx="4243350" cy="3797289"/>
              <a:chOff x="2728451" y="1112560"/>
              <a:chExt cx="4243350" cy="3797289"/>
            </a:xfrm>
          </p:grpSpPr>
          <p:grpSp>
            <p:nvGrpSpPr>
              <p:cNvPr id="20354" name="Google Shape;20354;p735"/>
              <p:cNvGrpSpPr/>
              <p:nvPr/>
            </p:nvGrpSpPr>
            <p:grpSpPr>
              <a:xfrm>
                <a:off x="3548625" y="1112560"/>
                <a:ext cx="2095342" cy="1415608"/>
                <a:chOff x="3548625" y="1112560"/>
                <a:chExt cx="2095342" cy="1415608"/>
              </a:xfrm>
            </p:grpSpPr>
            <p:grpSp>
              <p:nvGrpSpPr>
                <p:cNvPr id="20355" name="Google Shape;20355;p735"/>
                <p:cNvGrpSpPr/>
                <p:nvPr/>
              </p:nvGrpSpPr>
              <p:grpSpPr>
                <a:xfrm>
                  <a:off x="3548625" y="1112560"/>
                  <a:ext cx="1693806" cy="1415608"/>
                  <a:chOff x="-2521759" y="897403"/>
                  <a:chExt cx="1477500" cy="1089600"/>
                </a:xfrm>
              </p:grpSpPr>
              <p:sp>
                <p:nvSpPr>
                  <p:cNvPr id="20356" name="Google Shape;20356;p735"/>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0357" name="Google Shape;20357;p735"/>
                  <p:cNvGrpSpPr/>
                  <p:nvPr/>
                </p:nvGrpSpPr>
                <p:grpSpPr>
                  <a:xfrm>
                    <a:off x="-2127414" y="1275205"/>
                    <a:ext cx="688733" cy="700658"/>
                    <a:chOff x="40123" y="-1583761"/>
                    <a:chExt cx="688733" cy="1109689"/>
                  </a:xfrm>
                </p:grpSpPr>
                <p:grpSp>
                  <p:nvGrpSpPr>
                    <p:cNvPr id="20358" name="Google Shape;20358;p735"/>
                    <p:cNvGrpSpPr/>
                    <p:nvPr/>
                  </p:nvGrpSpPr>
                  <p:grpSpPr>
                    <a:xfrm>
                      <a:off x="45124" y="-1327179"/>
                      <a:ext cx="683733" cy="853107"/>
                      <a:chOff x="597574" y="1930371"/>
                      <a:chExt cx="683733" cy="853107"/>
                    </a:xfrm>
                  </p:grpSpPr>
                  <p:grpSp>
                    <p:nvGrpSpPr>
                      <p:cNvPr id="20359" name="Google Shape;20359;p735"/>
                      <p:cNvGrpSpPr/>
                      <p:nvPr/>
                    </p:nvGrpSpPr>
                    <p:grpSpPr>
                      <a:xfrm rot="-5400000">
                        <a:off x="640721" y="2142893"/>
                        <a:ext cx="600335" cy="680836"/>
                        <a:chOff x="15239716" y="-12996420"/>
                        <a:chExt cx="1868456" cy="2463229"/>
                      </a:xfrm>
                    </p:grpSpPr>
                    <p:pic>
                      <p:nvPicPr>
                        <p:cNvPr id="20360" name="Google Shape;20360;p735"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20361" name="Google Shape;20361;p735"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20362" name="Google Shape;20362;p735"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20363" name="Google Shape;20363;p735"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sp>
              <p:nvSpPr>
                <p:cNvPr id="20364" name="Google Shape;20364;p735"/>
                <p:cNvSpPr txBox="1"/>
                <p:nvPr/>
              </p:nvSpPr>
              <p:spPr>
                <a:xfrm>
                  <a:off x="4045567" y="1211265"/>
                  <a:ext cx="1598400" cy="52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t>CYP</a:t>
                  </a:r>
                  <a:endParaRPr sz="900" b="1"/>
                </a:p>
              </p:txBody>
            </p:sp>
          </p:grpSp>
          <p:grpSp>
            <p:nvGrpSpPr>
              <p:cNvPr id="20365" name="Google Shape;20365;p735"/>
              <p:cNvGrpSpPr/>
              <p:nvPr/>
            </p:nvGrpSpPr>
            <p:grpSpPr>
              <a:xfrm>
                <a:off x="2728451" y="2175925"/>
                <a:ext cx="4243350" cy="2733924"/>
                <a:chOff x="2958951" y="1256250"/>
                <a:chExt cx="4243350" cy="2733924"/>
              </a:xfrm>
            </p:grpSpPr>
            <p:pic>
              <p:nvPicPr>
                <p:cNvPr id="20366" name="Google Shape;20366;p735"/>
                <p:cNvPicPr preferRelativeResize="0"/>
                <p:nvPr/>
              </p:nvPicPr>
              <p:blipFill>
                <a:blip r:embed="rId8">
                  <a:alphaModFix/>
                </a:blip>
                <a:stretch>
                  <a:fillRect/>
                </a:stretch>
              </p:blipFill>
              <p:spPr>
                <a:xfrm>
                  <a:off x="2958951" y="1256250"/>
                  <a:ext cx="4243350" cy="2733924"/>
                </a:xfrm>
                <a:prstGeom prst="rect">
                  <a:avLst/>
                </a:prstGeom>
                <a:noFill/>
                <a:ln>
                  <a:noFill/>
                </a:ln>
              </p:spPr>
            </p:pic>
            <p:sp>
              <p:nvSpPr>
                <p:cNvPr id="20367" name="Google Shape;20367;p735"/>
                <p:cNvSpPr txBox="1"/>
                <p:nvPr/>
              </p:nvSpPr>
              <p:spPr>
                <a:xfrm rot="24443">
                  <a:off x="3616566" y="2253982"/>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paroxetine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PAXIL</a:t>
                  </a:r>
                  <a:endParaRPr sz="1200" b="1"/>
                </a:p>
              </p:txBody>
            </p:sp>
          </p:grpSp>
        </p:grpSp>
        <p:cxnSp>
          <p:nvCxnSpPr>
            <p:cNvPr id="20368" name="Google Shape;20368;p735"/>
            <p:cNvCxnSpPr/>
            <p:nvPr/>
          </p:nvCxnSpPr>
          <p:spPr>
            <a:xfrm>
              <a:off x="4177633" y="4514737"/>
              <a:ext cx="423300" cy="0"/>
            </a:xfrm>
            <a:prstGeom prst="straightConnector1">
              <a:avLst/>
            </a:prstGeom>
            <a:noFill/>
            <a:ln w="28575" cap="flat" cmpd="sng">
              <a:solidFill>
                <a:schemeClr val="dk2"/>
              </a:solidFill>
              <a:prstDash val="solid"/>
              <a:round/>
              <a:headEnd type="none" w="med" len="med"/>
              <a:tailEnd type="none" w="med" len="med"/>
            </a:ln>
          </p:spPr>
        </p:cxnSp>
      </p:grpSp>
      <p:grpSp>
        <p:nvGrpSpPr>
          <p:cNvPr id="20369" name="Google Shape;20369;p735"/>
          <p:cNvGrpSpPr/>
          <p:nvPr/>
        </p:nvGrpSpPr>
        <p:grpSpPr>
          <a:xfrm>
            <a:off x="527993" y="631283"/>
            <a:ext cx="2523464" cy="1702042"/>
            <a:chOff x="1078553" y="1406852"/>
            <a:chExt cx="3191834" cy="2152848"/>
          </a:xfrm>
        </p:grpSpPr>
        <p:grpSp>
          <p:nvGrpSpPr>
            <p:cNvPr id="20370" name="Google Shape;20370;p735"/>
            <p:cNvGrpSpPr/>
            <p:nvPr/>
          </p:nvGrpSpPr>
          <p:grpSpPr>
            <a:xfrm>
              <a:off x="1078553" y="1406852"/>
              <a:ext cx="3191834" cy="2152848"/>
              <a:chOff x="861075" y="1457642"/>
              <a:chExt cx="4419599" cy="2980958"/>
            </a:xfrm>
          </p:grpSpPr>
          <p:pic>
            <p:nvPicPr>
              <p:cNvPr id="20371" name="Google Shape;20371;p735"/>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20372" name="Google Shape;20372;p735"/>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escitalopram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LEXAPRO</a:t>
                </a:r>
                <a:endParaRPr sz="1200" b="1"/>
              </a:p>
            </p:txBody>
          </p:sp>
        </p:grpSp>
        <p:grpSp>
          <p:nvGrpSpPr>
            <p:cNvPr id="20373" name="Google Shape;20373;p735"/>
            <p:cNvGrpSpPr/>
            <p:nvPr/>
          </p:nvGrpSpPr>
          <p:grpSpPr>
            <a:xfrm>
              <a:off x="1980041" y="1481287"/>
              <a:ext cx="308764" cy="2020121"/>
              <a:chOff x="4198133" y="1585860"/>
              <a:chExt cx="434023" cy="2787912"/>
            </a:xfrm>
          </p:grpSpPr>
          <p:cxnSp>
            <p:nvCxnSpPr>
              <p:cNvPr id="20374" name="Google Shape;20374;p735"/>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375" name="Google Shape;20375;p735"/>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20376" name="Google Shape;20376;p735"/>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grpSp>
        <p:nvGrpSpPr>
          <p:cNvPr id="20377" name="Google Shape;20377;p735"/>
          <p:cNvGrpSpPr/>
          <p:nvPr/>
        </p:nvGrpSpPr>
        <p:grpSpPr>
          <a:xfrm>
            <a:off x="6127382" y="347119"/>
            <a:ext cx="2775450" cy="2026082"/>
            <a:chOff x="4539758" y="527583"/>
            <a:chExt cx="2775450" cy="2026082"/>
          </a:xfrm>
        </p:grpSpPr>
        <p:grpSp>
          <p:nvGrpSpPr>
            <p:cNvPr id="20378" name="Google Shape;20378;p735"/>
            <p:cNvGrpSpPr/>
            <p:nvPr/>
          </p:nvGrpSpPr>
          <p:grpSpPr>
            <a:xfrm>
              <a:off x="4539758" y="566729"/>
              <a:ext cx="2775450" cy="1986936"/>
              <a:chOff x="4902894" y="1042215"/>
              <a:chExt cx="3586316" cy="2567432"/>
            </a:xfrm>
          </p:grpSpPr>
          <p:grpSp>
            <p:nvGrpSpPr>
              <p:cNvPr id="20379" name="Google Shape;20379;p735"/>
              <p:cNvGrpSpPr/>
              <p:nvPr/>
            </p:nvGrpSpPr>
            <p:grpSpPr>
              <a:xfrm>
                <a:off x="6099641" y="1042215"/>
                <a:ext cx="574895" cy="480514"/>
                <a:chOff x="-2521759" y="897403"/>
                <a:chExt cx="1477500" cy="1089600"/>
              </a:xfrm>
            </p:grpSpPr>
            <p:sp>
              <p:nvSpPr>
                <p:cNvPr id="20380" name="Google Shape;20380;p735"/>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0381" name="Google Shape;20381;p735"/>
                <p:cNvGrpSpPr/>
                <p:nvPr/>
              </p:nvGrpSpPr>
              <p:grpSpPr>
                <a:xfrm>
                  <a:off x="-2127414" y="1275205"/>
                  <a:ext cx="688733" cy="700658"/>
                  <a:chOff x="40123" y="-1583761"/>
                  <a:chExt cx="688733" cy="1109689"/>
                </a:xfrm>
              </p:grpSpPr>
              <p:grpSp>
                <p:nvGrpSpPr>
                  <p:cNvPr id="20382" name="Google Shape;20382;p735"/>
                  <p:cNvGrpSpPr/>
                  <p:nvPr/>
                </p:nvGrpSpPr>
                <p:grpSpPr>
                  <a:xfrm>
                    <a:off x="45124" y="-1327179"/>
                    <a:ext cx="683733" cy="853107"/>
                    <a:chOff x="597574" y="1930371"/>
                    <a:chExt cx="683733" cy="853107"/>
                  </a:xfrm>
                </p:grpSpPr>
                <p:grpSp>
                  <p:nvGrpSpPr>
                    <p:cNvPr id="20383" name="Google Shape;20383;p735"/>
                    <p:cNvGrpSpPr/>
                    <p:nvPr/>
                  </p:nvGrpSpPr>
                  <p:grpSpPr>
                    <a:xfrm rot="-5400000">
                      <a:off x="640721" y="2142893"/>
                      <a:ext cx="600335" cy="680836"/>
                      <a:chOff x="15239716" y="-12996420"/>
                      <a:chExt cx="1868456" cy="2463229"/>
                    </a:xfrm>
                  </p:grpSpPr>
                  <p:pic>
                    <p:nvPicPr>
                      <p:cNvPr id="20384" name="Google Shape;20384;p735"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20385" name="Google Shape;20385;p735"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20386" name="Google Shape;20386;p735"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20387" name="Google Shape;20387;p735"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20388" name="Google Shape;20388;p735"/>
              <p:cNvGrpSpPr/>
              <p:nvPr/>
            </p:nvGrpSpPr>
            <p:grpSpPr>
              <a:xfrm>
                <a:off x="4902894" y="1104366"/>
                <a:ext cx="3586316" cy="2505281"/>
                <a:chOff x="2696950" y="1678663"/>
                <a:chExt cx="4760176" cy="3325300"/>
              </a:xfrm>
            </p:grpSpPr>
            <p:grpSp>
              <p:nvGrpSpPr>
                <p:cNvPr id="20389" name="Google Shape;20389;p735"/>
                <p:cNvGrpSpPr/>
                <p:nvPr/>
              </p:nvGrpSpPr>
              <p:grpSpPr>
                <a:xfrm>
                  <a:off x="2696950" y="1678663"/>
                  <a:ext cx="4760176" cy="3325300"/>
                  <a:chOff x="2586350" y="1168975"/>
                  <a:chExt cx="4760176" cy="3325300"/>
                </a:xfrm>
              </p:grpSpPr>
              <p:pic>
                <p:nvPicPr>
                  <p:cNvPr id="20390" name="Google Shape;20390;p735"/>
                  <p:cNvPicPr preferRelativeResize="0"/>
                  <p:nvPr/>
                </p:nvPicPr>
                <p:blipFill>
                  <a:blip r:embed="rId10">
                    <a:alphaModFix/>
                  </a:blip>
                  <a:stretch>
                    <a:fillRect/>
                  </a:stretch>
                </p:blipFill>
                <p:spPr>
                  <a:xfrm>
                    <a:off x="2586350" y="1168975"/>
                    <a:ext cx="4760176" cy="3325300"/>
                  </a:xfrm>
                  <a:prstGeom prst="rect">
                    <a:avLst/>
                  </a:prstGeom>
                  <a:noFill/>
                  <a:ln>
                    <a:noFill/>
                  </a:ln>
                </p:spPr>
              </p:pic>
              <p:sp>
                <p:nvSpPr>
                  <p:cNvPr id="20391" name="Google Shape;20391;p735"/>
                  <p:cNvSpPr txBox="1"/>
                  <p:nvPr/>
                </p:nvSpPr>
                <p:spPr>
                  <a:xfrm rot="24443">
                    <a:off x="3553711" y="26906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sertraline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ZOLOFT</a:t>
                    </a:r>
                    <a:endParaRPr sz="1200" b="1"/>
                  </a:p>
                </p:txBody>
              </p:sp>
            </p:grpSp>
            <p:sp>
              <p:nvSpPr>
                <p:cNvPr id="20392" name="Google Shape;20392;p735"/>
                <p:cNvSpPr/>
                <p:nvPr/>
              </p:nvSpPr>
              <p:spPr>
                <a:xfrm>
                  <a:off x="4431469" y="2628330"/>
                  <a:ext cx="451200" cy="4335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cxnSp>
            <p:nvCxnSpPr>
              <p:cNvPr id="20393" name="Google Shape;20393;p735"/>
              <p:cNvCxnSpPr/>
              <p:nvPr/>
            </p:nvCxnSpPr>
            <p:spPr>
              <a:xfrm>
                <a:off x="6279221" y="3542858"/>
                <a:ext cx="290400" cy="0"/>
              </a:xfrm>
              <a:prstGeom prst="straightConnector1">
                <a:avLst/>
              </a:prstGeom>
              <a:noFill/>
              <a:ln w="28575" cap="flat" cmpd="sng">
                <a:solidFill>
                  <a:schemeClr val="dk2"/>
                </a:solidFill>
                <a:prstDash val="solid"/>
                <a:round/>
                <a:headEnd type="none" w="med" len="med"/>
                <a:tailEnd type="none" w="med" len="med"/>
              </a:ln>
            </p:spPr>
          </p:cxnSp>
        </p:grpSp>
        <p:sp>
          <p:nvSpPr>
            <p:cNvPr id="20394" name="Google Shape;20394;p735"/>
            <p:cNvSpPr txBox="1"/>
            <p:nvPr/>
          </p:nvSpPr>
          <p:spPr>
            <a:xfrm>
              <a:off x="5520585" y="527583"/>
              <a:ext cx="9777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b="1"/>
                <a:t>CYP</a:t>
              </a:r>
              <a:endParaRPr sz="600" b="1"/>
            </a:p>
          </p:txBody>
        </p:sp>
      </p:grpSp>
      <p:grpSp>
        <p:nvGrpSpPr>
          <p:cNvPr id="20395" name="Google Shape;20395;p735"/>
          <p:cNvGrpSpPr/>
          <p:nvPr/>
        </p:nvGrpSpPr>
        <p:grpSpPr>
          <a:xfrm>
            <a:off x="312467" y="2851630"/>
            <a:ext cx="2707879" cy="1954173"/>
            <a:chOff x="441300" y="2554780"/>
            <a:chExt cx="2707879" cy="1954173"/>
          </a:xfrm>
        </p:grpSpPr>
        <p:pic>
          <p:nvPicPr>
            <p:cNvPr id="20396" name="Google Shape;20396;p735"/>
            <p:cNvPicPr preferRelativeResize="0"/>
            <p:nvPr/>
          </p:nvPicPr>
          <p:blipFill>
            <a:blip r:embed="rId11">
              <a:alphaModFix/>
            </a:blip>
            <a:stretch>
              <a:fillRect/>
            </a:stretch>
          </p:blipFill>
          <p:spPr>
            <a:xfrm rot="-3134505">
              <a:off x="754424" y="2606659"/>
              <a:ext cx="335059" cy="415654"/>
            </a:xfrm>
            <a:prstGeom prst="rect">
              <a:avLst/>
            </a:prstGeom>
            <a:noFill/>
            <a:ln>
              <a:noFill/>
            </a:ln>
          </p:spPr>
        </p:pic>
        <p:pic>
          <p:nvPicPr>
            <p:cNvPr id="20397" name="Google Shape;20397;p735"/>
            <p:cNvPicPr preferRelativeResize="0"/>
            <p:nvPr/>
          </p:nvPicPr>
          <p:blipFill>
            <a:blip r:embed="rId12">
              <a:alphaModFix/>
            </a:blip>
            <a:stretch>
              <a:fillRect/>
            </a:stretch>
          </p:blipFill>
          <p:spPr>
            <a:xfrm rot="-2178441">
              <a:off x="496040" y="4106676"/>
              <a:ext cx="397219" cy="315256"/>
            </a:xfrm>
            <a:prstGeom prst="roundRect">
              <a:avLst>
                <a:gd name="adj" fmla="val 16667"/>
              </a:avLst>
            </a:prstGeom>
            <a:noFill/>
            <a:ln w="19050" cap="flat" cmpd="sng">
              <a:solidFill>
                <a:srgbClr val="3366CC"/>
              </a:solidFill>
              <a:prstDash val="solid"/>
              <a:round/>
              <a:headEnd type="none" w="sm" len="sm"/>
              <a:tailEnd type="none" w="sm" len="sm"/>
            </a:ln>
          </p:spPr>
        </p:pic>
        <p:grpSp>
          <p:nvGrpSpPr>
            <p:cNvPr id="20398" name="Google Shape;20398;p735"/>
            <p:cNvGrpSpPr/>
            <p:nvPr/>
          </p:nvGrpSpPr>
          <p:grpSpPr>
            <a:xfrm>
              <a:off x="625714" y="2806908"/>
              <a:ext cx="2523464" cy="1702042"/>
              <a:chOff x="1078553" y="1406852"/>
              <a:chExt cx="3191834" cy="2152848"/>
            </a:xfrm>
          </p:grpSpPr>
          <p:grpSp>
            <p:nvGrpSpPr>
              <p:cNvPr id="20399" name="Google Shape;20399;p735"/>
              <p:cNvGrpSpPr/>
              <p:nvPr/>
            </p:nvGrpSpPr>
            <p:grpSpPr>
              <a:xfrm>
                <a:off x="1078553" y="1406852"/>
                <a:ext cx="3191834" cy="2152848"/>
                <a:chOff x="861075" y="1457642"/>
                <a:chExt cx="4419599" cy="2980958"/>
              </a:xfrm>
            </p:grpSpPr>
            <p:pic>
              <p:nvPicPr>
                <p:cNvPr id="20400" name="Google Shape;20400;p735"/>
                <p:cNvPicPr preferRelativeResize="0"/>
                <p:nvPr/>
              </p:nvPicPr>
              <p:blipFill>
                <a:blip r:embed="rId9">
                  <a:alphaModFix/>
                </a:blip>
                <a:stretch>
                  <a:fillRect/>
                </a:stretch>
              </p:blipFill>
              <p:spPr>
                <a:xfrm>
                  <a:off x="861075" y="1457642"/>
                  <a:ext cx="4419599" cy="2980958"/>
                </a:xfrm>
                <a:prstGeom prst="rect">
                  <a:avLst/>
                </a:prstGeom>
                <a:noFill/>
                <a:ln>
                  <a:noFill/>
                </a:ln>
              </p:spPr>
            </p:pic>
            <p:sp>
              <p:nvSpPr>
                <p:cNvPr id="20401" name="Google Shape;20401;p735"/>
                <p:cNvSpPr txBox="1"/>
                <p:nvPr/>
              </p:nvSpPr>
              <p:spPr>
                <a:xfrm rot="24443">
                  <a:off x="1315886" y="25004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citalopram</a:t>
                  </a:r>
                  <a:endParaRPr sz="1200" b="1"/>
                </a:p>
                <a:p>
                  <a:pPr marL="0" marR="0" lvl="0" indent="0" algn="ctr" rtl="0">
                    <a:lnSpc>
                      <a:spcPct val="100000"/>
                    </a:lnSpc>
                    <a:spcBef>
                      <a:spcPts val="0"/>
                    </a:spcBef>
                    <a:spcAft>
                      <a:spcPts val="0"/>
                    </a:spcAft>
                    <a:buClr>
                      <a:srgbClr val="000000"/>
                    </a:buClr>
                    <a:buSzPts val="800"/>
                    <a:buFont typeface="Arial"/>
                    <a:buNone/>
                  </a:pPr>
                  <a:r>
                    <a:rPr lang="en" sz="1200" b="1"/>
                    <a:t>CELEXA</a:t>
                  </a:r>
                  <a:endParaRPr sz="1200" b="1"/>
                </a:p>
              </p:txBody>
            </p:sp>
          </p:grpSp>
          <p:grpSp>
            <p:nvGrpSpPr>
              <p:cNvPr id="20402" name="Google Shape;20402;p735"/>
              <p:cNvGrpSpPr/>
              <p:nvPr/>
            </p:nvGrpSpPr>
            <p:grpSpPr>
              <a:xfrm>
                <a:off x="1980041" y="1481287"/>
                <a:ext cx="308764" cy="2020121"/>
                <a:chOff x="4198133" y="1585860"/>
                <a:chExt cx="434023" cy="2787912"/>
              </a:xfrm>
            </p:grpSpPr>
            <p:cxnSp>
              <p:nvCxnSpPr>
                <p:cNvPr id="20403" name="Google Shape;20403;p735"/>
                <p:cNvCxnSpPr/>
                <p:nvPr/>
              </p:nvCxnSpPr>
              <p:spPr>
                <a:xfrm>
                  <a:off x="4198133" y="158586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404" name="Google Shape;20404;p735"/>
                <p:cNvCxnSpPr/>
                <p:nvPr/>
              </p:nvCxnSpPr>
              <p:spPr>
                <a:xfrm>
                  <a:off x="4223857" y="4373772"/>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20405" name="Google Shape;20405;p735"/>
              <p:cNvSpPr/>
              <p:nvPr/>
            </p:nvSpPr>
            <p:spPr>
              <a:xfrm>
                <a:off x="1884523" y="1657227"/>
                <a:ext cx="499800" cy="480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pic>
          <p:nvPicPr>
            <p:cNvPr id="20406" name="Google Shape;20406;p735"/>
            <p:cNvPicPr preferRelativeResize="0"/>
            <p:nvPr/>
          </p:nvPicPr>
          <p:blipFill>
            <a:blip r:embed="rId13">
              <a:alphaModFix/>
            </a:blip>
            <a:stretch>
              <a:fillRect/>
            </a:stretch>
          </p:blipFill>
          <p:spPr>
            <a:xfrm flipH="1">
              <a:off x="1897499" y="2696006"/>
              <a:ext cx="629151" cy="711150"/>
            </a:xfrm>
            <a:prstGeom prst="rect">
              <a:avLst/>
            </a:prstGeom>
            <a:noFill/>
            <a:ln>
              <a:noFill/>
            </a:ln>
          </p:spPr>
        </p:pic>
      </p:grpSp>
      <p:grpSp>
        <p:nvGrpSpPr>
          <p:cNvPr id="20407" name="Google Shape;20407;p735"/>
          <p:cNvGrpSpPr/>
          <p:nvPr/>
        </p:nvGrpSpPr>
        <p:grpSpPr>
          <a:xfrm>
            <a:off x="3304419" y="11"/>
            <a:ext cx="2652183" cy="2622142"/>
            <a:chOff x="3050443" y="551620"/>
            <a:chExt cx="4522051" cy="4470830"/>
          </a:xfrm>
        </p:grpSpPr>
        <p:grpSp>
          <p:nvGrpSpPr>
            <p:cNvPr id="20408" name="Google Shape;20408;p735"/>
            <p:cNvGrpSpPr/>
            <p:nvPr/>
          </p:nvGrpSpPr>
          <p:grpSpPr>
            <a:xfrm>
              <a:off x="3050443" y="551620"/>
              <a:ext cx="4522051" cy="4470830"/>
              <a:chOff x="3050443" y="551620"/>
              <a:chExt cx="4522051" cy="4470830"/>
            </a:xfrm>
          </p:grpSpPr>
          <p:sp>
            <p:nvSpPr>
              <p:cNvPr id="20409" name="Google Shape;20409;p735"/>
              <p:cNvSpPr/>
              <p:nvPr/>
            </p:nvSpPr>
            <p:spPr>
              <a:xfrm>
                <a:off x="3783209" y="551620"/>
                <a:ext cx="2286600" cy="19110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0410" name="Google Shape;20410;p735"/>
              <p:cNvGrpSpPr/>
              <p:nvPr/>
            </p:nvGrpSpPr>
            <p:grpSpPr>
              <a:xfrm>
                <a:off x="4403945" y="1498365"/>
                <a:ext cx="1058145" cy="944731"/>
                <a:chOff x="515373" y="1930371"/>
                <a:chExt cx="683733" cy="853107"/>
              </a:xfrm>
            </p:grpSpPr>
            <p:grpSp>
              <p:nvGrpSpPr>
                <p:cNvPr id="20411" name="Google Shape;20411;p735"/>
                <p:cNvGrpSpPr/>
                <p:nvPr/>
              </p:nvGrpSpPr>
              <p:grpSpPr>
                <a:xfrm rot="-5400000">
                  <a:off x="558520" y="2142893"/>
                  <a:ext cx="600335" cy="680836"/>
                  <a:chOff x="15239716" y="-13293819"/>
                  <a:chExt cx="1868456" cy="2463229"/>
                </a:xfrm>
              </p:grpSpPr>
              <p:pic>
                <p:nvPicPr>
                  <p:cNvPr id="20412" name="Google Shape;20412;p735" descr="clipped result image"/>
                  <p:cNvPicPr preferRelativeResize="0"/>
                  <p:nvPr/>
                </p:nvPicPr>
                <p:blipFill rotWithShape="1">
                  <a:blip r:embed="rId3">
                    <a:alphaModFix/>
                  </a:blip>
                  <a:srcRect/>
                  <a:stretch/>
                </p:blipFill>
                <p:spPr>
                  <a:xfrm>
                    <a:off x="16010045" y="-13293819"/>
                    <a:ext cx="1098127" cy="2458497"/>
                  </a:xfrm>
                  <a:prstGeom prst="rect">
                    <a:avLst/>
                  </a:prstGeom>
                  <a:noFill/>
                  <a:ln>
                    <a:noFill/>
                  </a:ln>
                </p:spPr>
              </p:pic>
              <p:pic>
                <p:nvPicPr>
                  <p:cNvPr id="20413" name="Google Shape;20413;p735" descr="clipped result image"/>
                  <p:cNvPicPr preferRelativeResize="0"/>
                  <p:nvPr/>
                </p:nvPicPr>
                <p:blipFill rotWithShape="1">
                  <a:blip r:embed="rId4">
                    <a:alphaModFix/>
                  </a:blip>
                  <a:srcRect/>
                  <a:stretch/>
                </p:blipFill>
                <p:spPr>
                  <a:xfrm>
                    <a:off x="15239716" y="-13289087"/>
                    <a:ext cx="1106322" cy="2458497"/>
                  </a:xfrm>
                  <a:prstGeom prst="rect">
                    <a:avLst/>
                  </a:prstGeom>
                  <a:noFill/>
                  <a:ln>
                    <a:noFill/>
                  </a:ln>
                </p:spPr>
              </p:pic>
            </p:grpSp>
            <p:pic>
              <p:nvPicPr>
                <p:cNvPr id="20414" name="Google Shape;20414;p735" descr="clipped result image"/>
                <p:cNvPicPr preferRelativeResize="0"/>
                <p:nvPr/>
              </p:nvPicPr>
              <p:blipFill rotWithShape="1">
                <a:blip r:embed="rId5">
                  <a:alphaModFix/>
                </a:blip>
                <a:srcRect/>
                <a:stretch/>
              </p:blipFill>
              <p:spPr>
                <a:xfrm rot="-5400000">
                  <a:off x="678723" y="1767021"/>
                  <a:ext cx="352828" cy="679529"/>
                </a:xfrm>
                <a:prstGeom prst="rect">
                  <a:avLst/>
                </a:prstGeom>
                <a:noFill/>
                <a:ln>
                  <a:noFill/>
                </a:ln>
              </p:spPr>
            </p:pic>
          </p:grpSp>
          <p:pic>
            <p:nvPicPr>
              <p:cNvPr id="20415" name="Google Shape;20415;p735" descr="clipped result image"/>
              <p:cNvPicPr preferRelativeResize="0"/>
              <p:nvPr/>
            </p:nvPicPr>
            <p:blipFill rotWithShape="1">
              <a:blip r:embed="rId6">
                <a:alphaModFix/>
              </a:blip>
              <a:srcRect/>
              <a:stretch/>
            </p:blipFill>
            <p:spPr>
              <a:xfrm rot="-5400000">
                <a:off x="4726662" y="883790"/>
                <a:ext cx="390726" cy="1051638"/>
              </a:xfrm>
              <a:prstGeom prst="rect">
                <a:avLst/>
              </a:prstGeom>
              <a:noFill/>
              <a:ln>
                <a:noFill/>
              </a:ln>
            </p:spPr>
          </p:pic>
          <p:pic>
            <p:nvPicPr>
              <p:cNvPr id="20416" name="Google Shape;20416;p735"/>
              <p:cNvPicPr preferRelativeResize="0"/>
              <p:nvPr/>
            </p:nvPicPr>
            <p:blipFill>
              <a:blip r:embed="rId14">
                <a:alphaModFix/>
              </a:blip>
              <a:stretch>
                <a:fillRect/>
              </a:stretch>
            </p:blipFill>
            <p:spPr>
              <a:xfrm>
                <a:off x="3050443" y="2089364"/>
                <a:ext cx="4522051" cy="2933086"/>
              </a:xfrm>
              <a:prstGeom prst="rect">
                <a:avLst/>
              </a:prstGeom>
              <a:noFill/>
              <a:ln>
                <a:noFill/>
              </a:ln>
            </p:spPr>
          </p:pic>
          <p:sp>
            <p:nvSpPr>
              <p:cNvPr id="20417" name="Google Shape;20417;p735"/>
              <p:cNvSpPr txBox="1"/>
              <p:nvPr/>
            </p:nvSpPr>
            <p:spPr>
              <a:xfrm>
                <a:off x="4544688" y="755305"/>
                <a:ext cx="1598400" cy="5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CYP</a:t>
                </a:r>
                <a:endParaRPr sz="1000" b="1"/>
              </a:p>
            </p:txBody>
          </p:sp>
          <p:cxnSp>
            <p:nvCxnSpPr>
              <p:cNvPr id="20418" name="Google Shape;20418;p735"/>
              <p:cNvCxnSpPr/>
              <p:nvPr/>
            </p:nvCxnSpPr>
            <p:spPr>
              <a:xfrm>
                <a:off x="4708312" y="4920925"/>
                <a:ext cx="351300" cy="0"/>
              </a:xfrm>
              <a:prstGeom prst="straightConnector1">
                <a:avLst/>
              </a:prstGeom>
              <a:noFill/>
              <a:ln w="28575" cap="flat" cmpd="sng">
                <a:solidFill>
                  <a:schemeClr val="dk2"/>
                </a:solidFill>
                <a:prstDash val="solid"/>
                <a:round/>
                <a:headEnd type="none" w="med" len="med"/>
                <a:tailEnd type="none" w="med" len="med"/>
              </a:ln>
            </p:spPr>
          </p:cxnSp>
        </p:grpSp>
        <p:sp>
          <p:nvSpPr>
            <p:cNvPr id="20419" name="Google Shape;20419;p735"/>
            <p:cNvSpPr txBox="1"/>
            <p:nvPr/>
          </p:nvSpPr>
          <p:spPr>
            <a:xfrm rot="24443">
              <a:off x="3845308" y="3149520"/>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fluoxetine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PROZAC</a:t>
              </a:r>
              <a:endParaRPr sz="1200" b="1"/>
            </a:p>
          </p:txBody>
        </p:sp>
      </p:gr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Shape 20423"/>
        <p:cNvGrpSpPr/>
        <p:nvPr/>
      </p:nvGrpSpPr>
      <p:grpSpPr>
        <a:xfrm>
          <a:off x="0" y="0"/>
          <a:ext cx="0" cy="0"/>
          <a:chOff x="0" y="0"/>
          <a:chExt cx="0" cy="0"/>
        </a:xfrm>
      </p:grpSpPr>
      <p:grpSp>
        <p:nvGrpSpPr>
          <p:cNvPr id="20424" name="Google Shape;20424;p736"/>
          <p:cNvGrpSpPr/>
          <p:nvPr/>
        </p:nvGrpSpPr>
        <p:grpSpPr>
          <a:xfrm>
            <a:off x="1699722" y="553120"/>
            <a:ext cx="2686874" cy="2188241"/>
            <a:chOff x="957501" y="1007749"/>
            <a:chExt cx="3123182" cy="2543579"/>
          </a:xfrm>
        </p:grpSpPr>
        <p:grpSp>
          <p:nvGrpSpPr>
            <p:cNvPr id="20425" name="Google Shape;20425;p736"/>
            <p:cNvGrpSpPr/>
            <p:nvPr/>
          </p:nvGrpSpPr>
          <p:grpSpPr>
            <a:xfrm>
              <a:off x="957501" y="1007749"/>
              <a:ext cx="3123182" cy="2543579"/>
              <a:chOff x="957501" y="1007749"/>
              <a:chExt cx="3123182" cy="2543579"/>
            </a:xfrm>
          </p:grpSpPr>
          <p:grpSp>
            <p:nvGrpSpPr>
              <p:cNvPr id="20426" name="Google Shape;20426;p736"/>
              <p:cNvGrpSpPr/>
              <p:nvPr/>
            </p:nvGrpSpPr>
            <p:grpSpPr>
              <a:xfrm>
                <a:off x="957501" y="1007749"/>
                <a:ext cx="3123182" cy="2543579"/>
                <a:chOff x="2770150" y="978475"/>
                <a:chExt cx="4434449" cy="3611500"/>
              </a:xfrm>
            </p:grpSpPr>
            <p:grpSp>
              <p:nvGrpSpPr>
                <p:cNvPr id="20427" name="Google Shape;20427;p736"/>
                <p:cNvGrpSpPr/>
                <p:nvPr/>
              </p:nvGrpSpPr>
              <p:grpSpPr>
                <a:xfrm>
                  <a:off x="3544943" y="978475"/>
                  <a:ext cx="1167373" cy="975628"/>
                  <a:chOff x="-2521759" y="897403"/>
                  <a:chExt cx="1477500" cy="1089600"/>
                </a:xfrm>
              </p:grpSpPr>
              <p:sp>
                <p:nvSpPr>
                  <p:cNvPr id="20428" name="Google Shape;20428;p736"/>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0429" name="Google Shape;20429;p736"/>
                  <p:cNvGrpSpPr/>
                  <p:nvPr/>
                </p:nvGrpSpPr>
                <p:grpSpPr>
                  <a:xfrm>
                    <a:off x="-2127414" y="1275205"/>
                    <a:ext cx="688733" cy="700658"/>
                    <a:chOff x="40123" y="-1583761"/>
                    <a:chExt cx="688733" cy="1109689"/>
                  </a:xfrm>
                </p:grpSpPr>
                <p:grpSp>
                  <p:nvGrpSpPr>
                    <p:cNvPr id="20430" name="Google Shape;20430;p736"/>
                    <p:cNvGrpSpPr/>
                    <p:nvPr/>
                  </p:nvGrpSpPr>
                  <p:grpSpPr>
                    <a:xfrm>
                      <a:off x="45124" y="-1327179"/>
                      <a:ext cx="683733" cy="853107"/>
                      <a:chOff x="597574" y="1930371"/>
                      <a:chExt cx="683733" cy="853107"/>
                    </a:xfrm>
                  </p:grpSpPr>
                  <p:grpSp>
                    <p:nvGrpSpPr>
                      <p:cNvPr id="20431" name="Google Shape;20431;p736"/>
                      <p:cNvGrpSpPr/>
                      <p:nvPr/>
                    </p:nvGrpSpPr>
                    <p:grpSpPr>
                      <a:xfrm rot="-5400000">
                        <a:off x="640721" y="2142893"/>
                        <a:ext cx="600335" cy="680836"/>
                        <a:chOff x="15239716" y="-12996420"/>
                        <a:chExt cx="1868456" cy="2463229"/>
                      </a:xfrm>
                    </p:grpSpPr>
                    <p:pic>
                      <p:nvPicPr>
                        <p:cNvPr id="20432" name="Google Shape;20432;p736" descr="clipped result image"/>
                        <p:cNvPicPr preferRelativeResize="0"/>
                        <p:nvPr/>
                      </p:nvPicPr>
                      <p:blipFill rotWithShape="1">
                        <a:blip r:embed="rId3">
                          <a:alphaModFix/>
                        </a:blip>
                        <a:srcRect/>
                        <a:stretch/>
                      </p:blipFill>
                      <p:spPr>
                        <a:xfrm>
                          <a:off x="16010045" y="-12996420"/>
                          <a:ext cx="1098127" cy="2458497"/>
                        </a:xfrm>
                        <a:prstGeom prst="rect">
                          <a:avLst/>
                        </a:prstGeom>
                        <a:noFill/>
                        <a:ln>
                          <a:noFill/>
                        </a:ln>
                      </p:spPr>
                    </p:pic>
                    <p:pic>
                      <p:nvPicPr>
                        <p:cNvPr id="20433" name="Google Shape;20433;p736" descr="clipped result image"/>
                        <p:cNvPicPr preferRelativeResize="0"/>
                        <p:nvPr/>
                      </p:nvPicPr>
                      <p:blipFill rotWithShape="1">
                        <a:blip r:embed="rId4">
                          <a:alphaModFix/>
                        </a:blip>
                        <a:srcRect/>
                        <a:stretch/>
                      </p:blipFill>
                      <p:spPr>
                        <a:xfrm>
                          <a:off x="15239716" y="-12991688"/>
                          <a:ext cx="1106322" cy="2458497"/>
                        </a:xfrm>
                        <a:prstGeom prst="rect">
                          <a:avLst/>
                        </a:prstGeom>
                        <a:noFill/>
                        <a:ln>
                          <a:noFill/>
                        </a:ln>
                      </p:spPr>
                    </p:pic>
                  </p:grpSp>
                  <p:pic>
                    <p:nvPicPr>
                      <p:cNvPr id="20434" name="Google Shape;20434;p736" descr="clipped result image"/>
                      <p:cNvPicPr preferRelativeResize="0"/>
                      <p:nvPr/>
                    </p:nvPicPr>
                    <p:blipFill rotWithShape="1">
                      <a:blip r:embed="rId5">
                        <a:alphaModFix/>
                      </a:blip>
                      <a:srcRect/>
                      <a:stretch/>
                    </p:blipFill>
                    <p:spPr>
                      <a:xfrm rot="-5400000">
                        <a:off x="760924" y="1767021"/>
                        <a:ext cx="352828" cy="679529"/>
                      </a:xfrm>
                      <a:prstGeom prst="rect">
                        <a:avLst/>
                      </a:prstGeom>
                      <a:noFill/>
                      <a:ln>
                        <a:noFill/>
                      </a:ln>
                    </p:spPr>
                  </p:pic>
                </p:grpSp>
                <p:pic>
                  <p:nvPicPr>
                    <p:cNvPr id="20435" name="Google Shape;20435;p736" descr="clipped result image"/>
                    <p:cNvPicPr preferRelativeResize="0"/>
                    <p:nvPr/>
                  </p:nvPicPr>
                  <p:blipFill rotWithShape="1">
                    <a:blip r:embed="rId6">
                      <a:alphaModFix/>
                    </a:blip>
                    <a:srcRect/>
                    <a:stretch/>
                  </p:blipFill>
                  <p:spPr>
                    <a:xfrm rot="-5400000">
                      <a:off x="203473" y="-1747111"/>
                      <a:ext cx="352828" cy="679529"/>
                    </a:xfrm>
                    <a:prstGeom prst="rect">
                      <a:avLst/>
                    </a:prstGeom>
                    <a:noFill/>
                    <a:ln>
                      <a:noFill/>
                    </a:ln>
                  </p:spPr>
                </p:pic>
              </p:grpSp>
            </p:grpSp>
            <p:grpSp>
              <p:nvGrpSpPr>
                <p:cNvPr id="20436" name="Google Shape;20436;p736"/>
                <p:cNvGrpSpPr/>
                <p:nvPr/>
              </p:nvGrpSpPr>
              <p:grpSpPr>
                <a:xfrm>
                  <a:off x="2770150" y="1836025"/>
                  <a:ext cx="4434449" cy="2753950"/>
                  <a:chOff x="2354775" y="1227300"/>
                  <a:chExt cx="4434449" cy="2753950"/>
                </a:xfrm>
              </p:grpSpPr>
              <p:pic>
                <p:nvPicPr>
                  <p:cNvPr id="20437" name="Google Shape;20437;p736"/>
                  <p:cNvPicPr preferRelativeResize="0"/>
                  <p:nvPr/>
                </p:nvPicPr>
                <p:blipFill>
                  <a:blip r:embed="rId7">
                    <a:alphaModFix/>
                  </a:blip>
                  <a:stretch>
                    <a:fillRect/>
                  </a:stretch>
                </p:blipFill>
                <p:spPr>
                  <a:xfrm>
                    <a:off x="2354775" y="1227300"/>
                    <a:ext cx="4434449" cy="2753950"/>
                  </a:xfrm>
                  <a:prstGeom prst="rect">
                    <a:avLst/>
                  </a:prstGeom>
                  <a:noFill/>
                  <a:ln>
                    <a:noFill/>
                  </a:ln>
                </p:spPr>
              </p:pic>
              <p:sp>
                <p:nvSpPr>
                  <p:cNvPr id="20438" name="Google Shape;20438;p736"/>
                  <p:cNvSpPr txBox="1"/>
                  <p:nvPr/>
                </p:nvSpPr>
                <p:spPr>
                  <a:xfrm rot="24443">
                    <a:off x="2690456" y="222833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duloxetine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CYMBALTA</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sp>
              <p:nvSpPr>
                <p:cNvPr id="20439" name="Google Shape;20439;p736"/>
                <p:cNvSpPr/>
                <p:nvPr/>
              </p:nvSpPr>
              <p:spPr>
                <a:xfrm>
                  <a:off x="3737615" y="20819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440" name="Google Shape;20440;p736"/>
              <p:cNvSpPr txBox="1"/>
              <p:nvPr/>
            </p:nvSpPr>
            <p:spPr>
              <a:xfrm rot="24292">
                <a:off x="1182784" y="1037522"/>
                <a:ext cx="1485937" cy="3894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CYP</a:t>
                </a:r>
                <a:endParaRPr sz="900" b="1"/>
              </a:p>
            </p:txBody>
          </p:sp>
        </p:grpSp>
        <p:cxnSp>
          <p:nvCxnSpPr>
            <p:cNvPr id="20441" name="Google Shape;20441;p736"/>
            <p:cNvCxnSpPr/>
            <p:nvPr/>
          </p:nvCxnSpPr>
          <p:spPr>
            <a:xfrm>
              <a:off x="1735663" y="3435493"/>
              <a:ext cx="316200" cy="0"/>
            </a:xfrm>
            <a:prstGeom prst="straightConnector1">
              <a:avLst/>
            </a:prstGeom>
            <a:noFill/>
            <a:ln w="28575" cap="flat" cmpd="sng">
              <a:solidFill>
                <a:schemeClr val="dk2"/>
              </a:solidFill>
              <a:prstDash val="solid"/>
              <a:round/>
              <a:headEnd type="none" w="med" len="med"/>
              <a:tailEnd type="none" w="med" len="med"/>
            </a:ln>
          </p:spPr>
        </p:cxnSp>
      </p:grpSp>
      <p:grpSp>
        <p:nvGrpSpPr>
          <p:cNvPr id="20442" name="Google Shape;20442;p736"/>
          <p:cNvGrpSpPr/>
          <p:nvPr/>
        </p:nvGrpSpPr>
        <p:grpSpPr>
          <a:xfrm>
            <a:off x="4943326" y="482490"/>
            <a:ext cx="2686874" cy="1668644"/>
            <a:chOff x="4572001" y="1611721"/>
            <a:chExt cx="3123182" cy="1939607"/>
          </a:xfrm>
        </p:grpSpPr>
        <p:grpSp>
          <p:nvGrpSpPr>
            <p:cNvPr id="20443" name="Google Shape;20443;p736"/>
            <p:cNvGrpSpPr/>
            <p:nvPr/>
          </p:nvGrpSpPr>
          <p:grpSpPr>
            <a:xfrm>
              <a:off x="4572001" y="1611721"/>
              <a:ext cx="3123182" cy="1939607"/>
              <a:chOff x="2354775" y="1227300"/>
              <a:chExt cx="4434449" cy="2753950"/>
            </a:xfrm>
          </p:grpSpPr>
          <p:pic>
            <p:nvPicPr>
              <p:cNvPr id="20444" name="Google Shape;20444;p736"/>
              <p:cNvPicPr preferRelativeResize="0"/>
              <p:nvPr/>
            </p:nvPicPr>
            <p:blipFill>
              <a:blip r:embed="rId7">
                <a:alphaModFix/>
              </a:blip>
              <a:stretch>
                <a:fillRect/>
              </a:stretch>
            </p:blipFill>
            <p:spPr>
              <a:xfrm>
                <a:off x="2354775" y="1227300"/>
                <a:ext cx="4434449" cy="2753950"/>
              </a:xfrm>
              <a:prstGeom prst="rect">
                <a:avLst/>
              </a:prstGeom>
              <a:noFill/>
              <a:ln>
                <a:noFill/>
              </a:ln>
            </p:spPr>
          </p:pic>
          <p:sp>
            <p:nvSpPr>
              <p:cNvPr id="20445" name="Google Shape;20445;p736"/>
              <p:cNvSpPr txBox="1"/>
              <p:nvPr/>
            </p:nvSpPr>
            <p:spPr>
              <a:xfrm rot="24443">
                <a:off x="2690456" y="2181889"/>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venlafaxine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EFFEXOR</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grpSp>
          <p:nvGrpSpPr>
            <p:cNvPr id="20446" name="Google Shape;20446;p736"/>
            <p:cNvGrpSpPr/>
            <p:nvPr/>
          </p:nvGrpSpPr>
          <p:grpSpPr>
            <a:xfrm>
              <a:off x="5350013" y="1678054"/>
              <a:ext cx="325743" cy="1748900"/>
              <a:chOff x="5350013" y="1678054"/>
              <a:chExt cx="325743" cy="1748900"/>
            </a:xfrm>
          </p:grpSpPr>
          <p:cxnSp>
            <p:nvCxnSpPr>
              <p:cNvPr id="20447" name="Google Shape;20447;p736"/>
              <p:cNvCxnSpPr/>
              <p:nvPr/>
            </p:nvCxnSpPr>
            <p:spPr>
              <a:xfrm>
                <a:off x="5359556" y="1925756"/>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20448" name="Google Shape;20448;p736"/>
              <p:cNvCxnSpPr/>
              <p:nvPr/>
            </p:nvCxnSpPr>
            <p:spPr>
              <a:xfrm>
                <a:off x="5359556" y="199240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20449" name="Google Shape;20449;p736"/>
              <p:cNvCxnSpPr/>
              <p:nvPr/>
            </p:nvCxnSpPr>
            <p:spPr>
              <a:xfrm>
                <a:off x="5359556" y="2068020"/>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20450" name="Google Shape;20450;p736"/>
              <p:cNvCxnSpPr/>
              <p:nvPr/>
            </p:nvCxnSpPr>
            <p:spPr>
              <a:xfrm>
                <a:off x="5350013" y="342695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20451" name="Google Shape;20451;p736"/>
              <p:cNvCxnSpPr/>
              <p:nvPr/>
            </p:nvCxnSpPr>
            <p:spPr>
              <a:xfrm>
                <a:off x="5350013" y="1678054"/>
                <a:ext cx="316200" cy="0"/>
              </a:xfrm>
              <a:prstGeom prst="straightConnector1">
                <a:avLst/>
              </a:prstGeom>
              <a:noFill/>
              <a:ln w="28575" cap="flat" cmpd="sng">
                <a:solidFill>
                  <a:schemeClr val="dk2"/>
                </a:solidFill>
                <a:prstDash val="solid"/>
                <a:round/>
                <a:headEnd type="none" w="med" len="med"/>
                <a:tailEnd type="none" w="med" len="med"/>
              </a:ln>
            </p:spPr>
          </p:cxnSp>
        </p:grpSp>
      </p:grpSp>
      <p:grpSp>
        <p:nvGrpSpPr>
          <p:cNvPr id="20452" name="Google Shape;20452;p736"/>
          <p:cNvGrpSpPr/>
          <p:nvPr/>
        </p:nvGrpSpPr>
        <p:grpSpPr>
          <a:xfrm>
            <a:off x="1699725" y="3064321"/>
            <a:ext cx="2686876" cy="2049930"/>
            <a:chOff x="6033650" y="859421"/>
            <a:chExt cx="2686876" cy="2049930"/>
          </a:xfrm>
        </p:grpSpPr>
        <p:sp>
          <p:nvSpPr>
            <p:cNvPr id="20453" name="Google Shape;20453;p736"/>
            <p:cNvSpPr/>
            <p:nvPr/>
          </p:nvSpPr>
          <p:spPr>
            <a:xfrm rot="1959314">
              <a:off x="7207675" y="2152099"/>
              <a:ext cx="1110303" cy="496903"/>
            </a:xfrm>
            <a:prstGeom prst="roundRect">
              <a:avLst>
                <a:gd name="adj" fmla="val 16667"/>
              </a:avLst>
            </a:prstGeom>
            <a:solidFill>
              <a:srgbClr val="FFEB8C"/>
            </a:solidFill>
            <a:ln w="9525"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454" name="Google Shape;20454;p736"/>
            <p:cNvPicPr preferRelativeResize="0"/>
            <p:nvPr/>
          </p:nvPicPr>
          <p:blipFill>
            <a:blip r:embed="rId8">
              <a:alphaModFix/>
            </a:blip>
            <a:stretch>
              <a:fillRect/>
            </a:stretch>
          </p:blipFill>
          <p:spPr>
            <a:xfrm>
              <a:off x="6033650" y="859421"/>
              <a:ext cx="2686876" cy="1624628"/>
            </a:xfrm>
            <a:prstGeom prst="rect">
              <a:avLst/>
            </a:prstGeom>
            <a:noFill/>
            <a:ln>
              <a:noFill/>
            </a:ln>
          </p:spPr>
        </p:pic>
        <p:pic>
          <p:nvPicPr>
            <p:cNvPr id="20455" name="Google Shape;20455;p736"/>
            <p:cNvPicPr preferRelativeResize="0"/>
            <p:nvPr/>
          </p:nvPicPr>
          <p:blipFill>
            <a:blip r:embed="rId9">
              <a:alphaModFix/>
            </a:blip>
            <a:stretch>
              <a:fillRect/>
            </a:stretch>
          </p:blipFill>
          <p:spPr>
            <a:xfrm>
              <a:off x="7643297" y="2332615"/>
              <a:ext cx="304475" cy="152225"/>
            </a:xfrm>
            <a:prstGeom prst="rect">
              <a:avLst/>
            </a:prstGeom>
            <a:noFill/>
            <a:ln>
              <a:noFill/>
            </a:ln>
          </p:spPr>
        </p:pic>
        <p:grpSp>
          <p:nvGrpSpPr>
            <p:cNvPr id="20456" name="Google Shape;20456;p736"/>
            <p:cNvGrpSpPr/>
            <p:nvPr/>
          </p:nvGrpSpPr>
          <p:grpSpPr>
            <a:xfrm>
              <a:off x="6233035" y="927713"/>
              <a:ext cx="1280643" cy="1504579"/>
              <a:chOff x="4807113" y="1678054"/>
              <a:chExt cx="1488600" cy="1748900"/>
            </a:xfrm>
          </p:grpSpPr>
          <p:sp>
            <p:nvSpPr>
              <p:cNvPr id="20457" name="Google Shape;20457;p736"/>
              <p:cNvSpPr txBox="1"/>
              <p:nvPr/>
            </p:nvSpPr>
            <p:spPr>
              <a:xfrm rot="24292">
                <a:off x="4808445" y="2284006"/>
                <a:ext cx="1485937" cy="3894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desvenlafaxine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PRISTIQ</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nvGrpSpPr>
              <p:cNvPr id="20458" name="Google Shape;20458;p736"/>
              <p:cNvGrpSpPr/>
              <p:nvPr/>
            </p:nvGrpSpPr>
            <p:grpSpPr>
              <a:xfrm>
                <a:off x="5350013" y="1678054"/>
                <a:ext cx="325743" cy="1748900"/>
                <a:chOff x="5350013" y="1678054"/>
                <a:chExt cx="325743" cy="1748900"/>
              </a:xfrm>
            </p:grpSpPr>
            <p:cxnSp>
              <p:nvCxnSpPr>
                <p:cNvPr id="20459" name="Google Shape;20459;p736"/>
                <p:cNvCxnSpPr/>
                <p:nvPr/>
              </p:nvCxnSpPr>
              <p:spPr>
                <a:xfrm>
                  <a:off x="5359556" y="1925756"/>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20460" name="Google Shape;20460;p736"/>
                <p:cNvCxnSpPr/>
                <p:nvPr/>
              </p:nvCxnSpPr>
              <p:spPr>
                <a:xfrm>
                  <a:off x="5359556" y="199240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20461" name="Google Shape;20461;p736"/>
                <p:cNvCxnSpPr/>
                <p:nvPr/>
              </p:nvCxnSpPr>
              <p:spPr>
                <a:xfrm>
                  <a:off x="5359556" y="2068020"/>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20462" name="Google Shape;20462;p736"/>
                <p:cNvCxnSpPr/>
                <p:nvPr/>
              </p:nvCxnSpPr>
              <p:spPr>
                <a:xfrm>
                  <a:off x="5350013" y="342695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20463" name="Google Shape;20463;p736"/>
                <p:cNvCxnSpPr/>
                <p:nvPr/>
              </p:nvCxnSpPr>
              <p:spPr>
                <a:xfrm>
                  <a:off x="5350013" y="1678054"/>
                  <a:ext cx="316200" cy="0"/>
                </a:xfrm>
                <a:prstGeom prst="straightConnector1">
                  <a:avLst/>
                </a:prstGeom>
                <a:noFill/>
                <a:ln w="28575" cap="flat" cmpd="sng">
                  <a:solidFill>
                    <a:schemeClr val="dk2"/>
                  </a:solidFill>
                  <a:prstDash val="solid"/>
                  <a:round/>
                  <a:headEnd type="none" w="med" len="med"/>
                  <a:tailEnd type="none" w="med" len="med"/>
                </a:ln>
              </p:spPr>
            </p:cxnSp>
          </p:grpSp>
        </p:grpSp>
      </p:grpSp>
      <p:grpSp>
        <p:nvGrpSpPr>
          <p:cNvPr id="20464" name="Google Shape;20464;p736"/>
          <p:cNvGrpSpPr/>
          <p:nvPr/>
        </p:nvGrpSpPr>
        <p:grpSpPr>
          <a:xfrm>
            <a:off x="5095175" y="2571759"/>
            <a:ext cx="2686876" cy="2517561"/>
            <a:chOff x="6033650" y="859421"/>
            <a:chExt cx="2686876" cy="2517561"/>
          </a:xfrm>
        </p:grpSpPr>
        <p:sp>
          <p:nvSpPr>
            <p:cNvPr id="20465" name="Google Shape;20465;p736"/>
            <p:cNvSpPr/>
            <p:nvPr/>
          </p:nvSpPr>
          <p:spPr>
            <a:xfrm rot="2569259">
              <a:off x="6960834" y="2223703"/>
              <a:ext cx="1584499" cy="709057"/>
            </a:xfrm>
            <a:prstGeom prst="roundRect">
              <a:avLst>
                <a:gd name="adj" fmla="val 16667"/>
              </a:avLst>
            </a:prstGeom>
            <a:solidFill>
              <a:srgbClr val="FFEB8C"/>
            </a:solidFill>
            <a:ln w="9525"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466" name="Google Shape;20466;p736"/>
            <p:cNvPicPr preferRelativeResize="0"/>
            <p:nvPr/>
          </p:nvPicPr>
          <p:blipFill>
            <a:blip r:embed="rId8">
              <a:alphaModFix/>
            </a:blip>
            <a:stretch>
              <a:fillRect/>
            </a:stretch>
          </p:blipFill>
          <p:spPr>
            <a:xfrm>
              <a:off x="6033650" y="859421"/>
              <a:ext cx="2686876" cy="1624628"/>
            </a:xfrm>
            <a:prstGeom prst="rect">
              <a:avLst/>
            </a:prstGeom>
            <a:noFill/>
            <a:ln>
              <a:noFill/>
            </a:ln>
          </p:spPr>
        </p:pic>
        <p:pic>
          <p:nvPicPr>
            <p:cNvPr id="20467" name="Google Shape;20467;p736"/>
            <p:cNvPicPr preferRelativeResize="0"/>
            <p:nvPr/>
          </p:nvPicPr>
          <p:blipFill>
            <a:blip r:embed="rId9">
              <a:alphaModFix/>
            </a:blip>
            <a:stretch>
              <a:fillRect/>
            </a:stretch>
          </p:blipFill>
          <p:spPr>
            <a:xfrm>
              <a:off x="7741422" y="2586115"/>
              <a:ext cx="304475" cy="152225"/>
            </a:xfrm>
            <a:prstGeom prst="rect">
              <a:avLst/>
            </a:prstGeom>
            <a:noFill/>
            <a:ln>
              <a:noFill/>
            </a:ln>
          </p:spPr>
        </p:pic>
        <p:grpSp>
          <p:nvGrpSpPr>
            <p:cNvPr id="20468" name="Google Shape;20468;p736"/>
            <p:cNvGrpSpPr/>
            <p:nvPr/>
          </p:nvGrpSpPr>
          <p:grpSpPr>
            <a:xfrm>
              <a:off x="6192138" y="927713"/>
              <a:ext cx="1372265" cy="1504579"/>
              <a:chOff x="4759575" y="1678054"/>
              <a:chExt cx="1595100" cy="1748900"/>
            </a:xfrm>
          </p:grpSpPr>
          <p:sp>
            <p:nvSpPr>
              <p:cNvPr id="20469" name="Google Shape;20469;p736"/>
              <p:cNvSpPr txBox="1"/>
              <p:nvPr/>
            </p:nvSpPr>
            <p:spPr>
              <a:xfrm rot="24610">
                <a:off x="4760905" y="2284455"/>
                <a:ext cx="1592441" cy="3894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levomilnacipran</a:t>
                </a:r>
                <a:endParaRPr sz="1200" b="1"/>
              </a:p>
              <a:p>
                <a:pPr marL="0" marR="0" lvl="0" indent="0" algn="ctr" rtl="0">
                  <a:lnSpc>
                    <a:spcPct val="100000"/>
                  </a:lnSpc>
                  <a:spcBef>
                    <a:spcPts val="0"/>
                  </a:spcBef>
                  <a:spcAft>
                    <a:spcPts val="0"/>
                  </a:spcAft>
                  <a:buClr>
                    <a:srgbClr val="000000"/>
                  </a:buClr>
                  <a:buSzPts val="800"/>
                  <a:buFont typeface="Arial"/>
                  <a:buNone/>
                </a:pPr>
                <a:r>
                  <a:rPr lang="en" sz="1200" b="1"/>
                  <a:t>FETZIMA</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nvGrpSpPr>
              <p:cNvPr id="20470" name="Google Shape;20470;p736"/>
              <p:cNvGrpSpPr/>
              <p:nvPr/>
            </p:nvGrpSpPr>
            <p:grpSpPr>
              <a:xfrm>
                <a:off x="5350013" y="1678054"/>
                <a:ext cx="325743" cy="1748900"/>
                <a:chOff x="5350013" y="1678054"/>
                <a:chExt cx="325743" cy="1748900"/>
              </a:xfrm>
            </p:grpSpPr>
            <p:cxnSp>
              <p:nvCxnSpPr>
                <p:cNvPr id="20471" name="Google Shape;20471;p736"/>
                <p:cNvCxnSpPr/>
                <p:nvPr/>
              </p:nvCxnSpPr>
              <p:spPr>
                <a:xfrm>
                  <a:off x="5359556" y="1925756"/>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20472" name="Google Shape;20472;p736"/>
                <p:cNvCxnSpPr/>
                <p:nvPr/>
              </p:nvCxnSpPr>
              <p:spPr>
                <a:xfrm>
                  <a:off x="5359556" y="199240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20473" name="Google Shape;20473;p736"/>
                <p:cNvCxnSpPr/>
                <p:nvPr/>
              </p:nvCxnSpPr>
              <p:spPr>
                <a:xfrm>
                  <a:off x="5359556" y="2068020"/>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20474" name="Google Shape;20474;p736"/>
                <p:cNvCxnSpPr/>
                <p:nvPr/>
              </p:nvCxnSpPr>
              <p:spPr>
                <a:xfrm>
                  <a:off x="5350013" y="3426954"/>
                  <a:ext cx="316200" cy="0"/>
                </a:xfrm>
                <a:prstGeom prst="straightConnector1">
                  <a:avLst/>
                </a:prstGeom>
                <a:noFill/>
                <a:ln w="28575" cap="flat" cmpd="sng">
                  <a:solidFill>
                    <a:schemeClr val="dk2"/>
                  </a:solidFill>
                  <a:prstDash val="solid"/>
                  <a:round/>
                  <a:headEnd type="none" w="med" len="med"/>
                  <a:tailEnd type="none" w="med" len="med"/>
                </a:ln>
              </p:spPr>
            </p:cxnSp>
            <p:cxnSp>
              <p:nvCxnSpPr>
                <p:cNvPr id="20475" name="Google Shape;20475;p736"/>
                <p:cNvCxnSpPr/>
                <p:nvPr/>
              </p:nvCxnSpPr>
              <p:spPr>
                <a:xfrm>
                  <a:off x="5350013" y="1678054"/>
                  <a:ext cx="316200" cy="0"/>
                </a:xfrm>
                <a:prstGeom prst="straightConnector1">
                  <a:avLst/>
                </a:prstGeom>
                <a:noFill/>
                <a:ln w="28575" cap="flat" cmpd="sng">
                  <a:solidFill>
                    <a:schemeClr val="dk2"/>
                  </a:solidFill>
                  <a:prstDash val="solid"/>
                  <a:round/>
                  <a:headEnd type="none" w="med" len="med"/>
                  <a:tailEnd type="none" w="med" len="med"/>
                </a:ln>
              </p:spPr>
            </p:cxnSp>
          </p:grpSp>
        </p:grpSp>
      </p:grpSp>
      <p:sp>
        <p:nvSpPr>
          <p:cNvPr id="20476" name="Google Shape;20476;p736"/>
          <p:cNvSpPr txBox="1"/>
          <p:nvPr/>
        </p:nvSpPr>
        <p:spPr>
          <a:xfrm>
            <a:off x="234750" y="127400"/>
            <a:ext cx="662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SNRIs</a:t>
            </a:r>
            <a:endParaRPr b="1"/>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Shape 20480"/>
        <p:cNvGrpSpPr/>
        <p:nvPr/>
      </p:nvGrpSpPr>
      <p:grpSpPr>
        <a:xfrm>
          <a:off x="0" y="0"/>
          <a:ext cx="0" cy="0"/>
          <a:chOff x="0" y="0"/>
          <a:chExt cx="0" cy="0"/>
        </a:xfrm>
      </p:grpSpPr>
      <p:sp>
        <p:nvSpPr>
          <p:cNvPr id="20481" name="Google Shape;20481;p737"/>
          <p:cNvSpPr/>
          <p:nvPr/>
        </p:nvSpPr>
        <p:spPr>
          <a:xfrm>
            <a:off x="3239400" y="373450"/>
            <a:ext cx="5772300" cy="3888000"/>
          </a:xfrm>
          <a:prstGeom prst="rect">
            <a:avLst/>
          </a:prstGeom>
          <a:solidFill>
            <a:schemeClr val="lt1"/>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482" name="Google Shape;20482;p737"/>
          <p:cNvGrpSpPr/>
          <p:nvPr/>
        </p:nvGrpSpPr>
        <p:grpSpPr>
          <a:xfrm>
            <a:off x="340847" y="564643"/>
            <a:ext cx="2736624" cy="2924985"/>
            <a:chOff x="1045697" y="726568"/>
            <a:chExt cx="2736624" cy="2924985"/>
          </a:xfrm>
        </p:grpSpPr>
        <p:pic>
          <p:nvPicPr>
            <p:cNvPr id="20483" name="Google Shape;20483;p737"/>
            <p:cNvPicPr preferRelativeResize="0"/>
            <p:nvPr/>
          </p:nvPicPr>
          <p:blipFill>
            <a:blip r:embed="rId3">
              <a:alphaModFix/>
            </a:blip>
            <a:stretch>
              <a:fillRect/>
            </a:stretch>
          </p:blipFill>
          <p:spPr>
            <a:xfrm>
              <a:off x="2771623" y="1824449"/>
              <a:ext cx="437240" cy="377812"/>
            </a:xfrm>
            <a:prstGeom prst="rect">
              <a:avLst/>
            </a:prstGeom>
            <a:noFill/>
            <a:ln>
              <a:noFill/>
            </a:ln>
          </p:spPr>
        </p:pic>
        <p:grpSp>
          <p:nvGrpSpPr>
            <p:cNvPr id="20484" name="Google Shape;20484;p737"/>
            <p:cNvGrpSpPr/>
            <p:nvPr/>
          </p:nvGrpSpPr>
          <p:grpSpPr>
            <a:xfrm>
              <a:off x="1444901" y="726568"/>
              <a:ext cx="1263854" cy="1056367"/>
              <a:chOff x="-2521759" y="897403"/>
              <a:chExt cx="1477500" cy="1089600"/>
            </a:xfrm>
          </p:grpSpPr>
          <p:sp>
            <p:nvSpPr>
              <p:cNvPr id="20485" name="Google Shape;20485;p737"/>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0486" name="Google Shape;20486;p737"/>
              <p:cNvGrpSpPr/>
              <p:nvPr/>
            </p:nvGrpSpPr>
            <p:grpSpPr>
              <a:xfrm>
                <a:off x="-2127414" y="1275205"/>
                <a:ext cx="688733" cy="700658"/>
                <a:chOff x="40123" y="-1583761"/>
                <a:chExt cx="688733" cy="1109689"/>
              </a:xfrm>
            </p:grpSpPr>
            <p:grpSp>
              <p:nvGrpSpPr>
                <p:cNvPr id="20487" name="Google Shape;20487;p737"/>
                <p:cNvGrpSpPr/>
                <p:nvPr/>
              </p:nvGrpSpPr>
              <p:grpSpPr>
                <a:xfrm>
                  <a:off x="45124" y="-1327179"/>
                  <a:ext cx="683733" cy="853107"/>
                  <a:chOff x="597574" y="1930371"/>
                  <a:chExt cx="683733" cy="853107"/>
                </a:xfrm>
              </p:grpSpPr>
              <p:grpSp>
                <p:nvGrpSpPr>
                  <p:cNvPr id="20488" name="Google Shape;20488;p737"/>
                  <p:cNvGrpSpPr/>
                  <p:nvPr/>
                </p:nvGrpSpPr>
                <p:grpSpPr>
                  <a:xfrm rot="-5400000">
                    <a:off x="640721" y="2142893"/>
                    <a:ext cx="600335" cy="680836"/>
                    <a:chOff x="15239716" y="-12996420"/>
                    <a:chExt cx="1868456" cy="2463229"/>
                  </a:xfrm>
                </p:grpSpPr>
                <p:pic>
                  <p:nvPicPr>
                    <p:cNvPr id="20489" name="Google Shape;20489;p737" descr="clipped result image"/>
                    <p:cNvPicPr preferRelativeResize="0"/>
                    <p:nvPr/>
                  </p:nvPicPr>
                  <p:blipFill rotWithShape="1">
                    <a:blip r:embed="rId4">
                      <a:alphaModFix/>
                    </a:blip>
                    <a:srcRect/>
                    <a:stretch/>
                  </p:blipFill>
                  <p:spPr>
                    <a:xfrm>
                      <a:off x="16010045" y="-12996420"/>
                      <a:ext cx="1098127" cy="2458497"/>
                    </a:xfrm>
                    <a:prstGeom prst="rect">
                      <a:avLst/>
                    </a:prstGeom>
                    <a:noFill/>
                    <a:ln>
                      <a:noFill/>
                    </a:ln>
                  </p:spPr>
                </p:pic>
                <p:pic>
                  <p:nvPicPr>
                    <p:cNvPr id="20490" name="Google Shape;20490;p737" descr="clipped result image"/>
                    <p:cNvPicPr preferRelativeResize="0"/>
                    <p:nvPr/>
                  </p:nvPicPr>
                  <p:blipFill rotWithShape="1">
                    <a:blip r:embed="rId5">
                      <a:alphaModFix/>
                    </a:blip>
                    <a:srcRect/>
                    <a:stretch/>
                  </p:blipFill>
                  <p:spPr>
                    <a:xfrm>
                      <a:off x="15239716" y="-12991688"/>
                      <a:ext cx="1106322" cy="2458497"/>
                    </a:xfrm>
                    <a:prstGeom prst="rect">
                      <a:avLst/>
                    </a:prstGeom>
                    <a:noFill/>
                    <a:ln>
                      <a:noFill/>
                    </a:ln>
                  </p:spPr>
                </p:pic>
              </p:grpSp>
              <p:pic>
                <p:nvPicPr>
                  <p:cNvPr id="20491" name="Google Shape;20491;p737" descr="clipped result image"/>
                  <p:cNvPicPr preferRelativeResize="0"/>
                  <p:nvPr/>
                </p:nvPicPr>
                <p:blipFill rotWithShape="1">
                  <a:blip r:embed="rId6">
                    <a:alphaModFix/>
                  </a:blip>
                  <a:srcRect/>
                  <a:stretch/>
                </p:blipFill>
                <p:spPr>
                  <a:xfrm rot="-5400000">
                    <a:off x="760924" y="1767021"/>
                    <a:ext cx="352828" cy="679529"/>
                  </a:xfrm>
                  <a:prstGeom prst="rect">
                    <a:avLst/>
                  </a:prstGeom>
                  <a:noFill/>
                  <a:ln>
                    <a:noFill/>
                  </a:ln>
                </p:spPr>
              </p:pic>
            </p:grpSp>
            <p:pic>
              <p:nvPicPr>
                <p:cNvPr id="20492" name="Google Shape;20492;p737" descr="clipped result image"/>
                <p:cNvPicPr preferRelativeResize="0"/>
                <p:nvPr/>
              </p:nvPicPr>
              <p:blipFill rotWithShape="1">
                <a:blip r:embed="rId7">
                  <a:alphaModFix/>
                </a:blip>
                <a:srcRect/>
                <a:stretch/>
              </p:blipFill>
              <p:spPr>
                <a:xfrm rot="-5400000">
                  <a:off x="203473" y="-1747111"/>
                  <a:ext cx="352828" cy="679529"/>
                </a:xfrm>
                <a:prstGeom prst="rect">
                  <a:avLst/>
                </a:prstGeom>
                <a:noFill/>
                <a:ln>
                  <a:noFill/>
                </a:ln>
              </p:spPr>
            </p:pic>
          </p:grpSp>
        </p:grpSp>
        <p:sp>
          <p:nvSpPr>
            <p:cNvPr id="20493" name="Google Shape;20493;p737"/>
            <p:cNvSpPr txBox="1"/>
            <p:nvPr/>
          </p:nvSpPr>
          <p:spPr>
            <a:xfrm>
              <a:off x="1831153" y="835947"/>
              <a:ext cx="1142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a:t>
              </a:r>
              <a:endParaRPr sz="1200" b="1"/>
            </a:p>
          </p:txBody>
        </p:sp>
        <p:pic>
          <p:nvPicPr>
            <p:cNvPr id="20494" name="Google Shape;20494;p737"/>
            <p:cNvPicPr preferRelativeResize="0"/>
            <p:nvPr/>
          </p:nvPicPr>
          <p:blipFill>
            <a:blip r:embed="rId8">
              <a:alphaModFix/>
            </a:blip>
            <a:stretch>
              <a:fillRect/>
            </a:stretch>
          </p:blipFill>
          <p:spPr>
            <a:xfrm>
              <a:off x="1045697" y="1644689"/>
              <a:ext cx="2736624" cy="2006864"/>
            </a:xfrm>
            <a:prstGeom prst="rect">
              <a:avLst/>
            </a:prstGeom>
            <a:noFill/>
            <a:ln>
              <a:noFill/>
            </a:ln>
          </p:spPr>
        </p:pic>
        <p:sp>
          <p:nvSpPr>
            <p:cNvPr id="20495" name="Google Shape;20495;p737"/>
            <p:cNvSpPr txBox="1"/>
            <p:nvPr/>
          </p:nvSpPr>
          <p:spPr>
            <a:xfrm rot="24628">
              <a:off x="1320755" y="2363391"/>
              <a:ext cx="1507539" cy="3951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1"/>
                <a:t>Bupropion</a:t>
              </a:r>
              <a:endParaRPr b="1"/>
            </a:p>
            <a:p>
              <a:pPr marL="0" marR="0" lvl="0" indent="0" algn="ctr" rtl="0">
                <a:lnSpc>
                  <a:spcPct val="100000"/>
                </a:lnSpc>
                <a:spcBef>
                  <a:spcPts val="0"/>
                </a:spcBef>
                <a:spcAft>
                  <a:spcPts val="0"/>
                </a:spcAft>
                <a:buClr>
                  <a:srgbClr val="000000"/>
                </a:buClr>
                <a:buSzPts val="800"/>
                <a:buFont typeface="Arial"/>
                <a:buNone/>
              </a:pPr>
              <a:r>
                <a:rPr lang="en" b="1"/>
                <a:t>WELLBUTRIN</a:t>
              </a:r>
              <a:endParaRPr b="1"/>
            </a:p>
            <a:p>
              <a:pPr marL="0" marR="0" lvl="0" indent="0" algn="ctr" rtl="0">
                <a:lnSpc>
                  <a:spcPct val="100000"/>
                </a:lnSpc>
                <a:spcBef>
                  <a:spcPts val="0"/>
                </a:spcBef>
                <a:spcAft>
                  <a:spcPts val="0"/>
                </a:spcAft>
                <a:buClr>
                  <a:srgbClr val="000000"/>
                </a:buClr>
                <a:buSzPts val="800"/>
                <a:buFont typeface="Arial"/>
                <a:buNone/>
              </a:pPr>
              <a:endParaRPr b="1"/>
            </a:p>
          </p:txBody>
        </p:sp>
        <p:sp>
          <p:nvSpPr>
            <p:cNvPr id="20496" name="Google Shape;20496;p737"/>
            <p:cNvSpPr/>
            <p:nvPr/>
          </p:nvSpPr>
          <p:spPr>
            <a:xfrm>
              <a:off x="1771323" y="1803929"/>
              <a:ext cx="555900" cy="5343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497" name="Google Shape;20497;p737"/>
            <p:cNvCxnSpPr/>
            <p:nvPr/>
          </p:nvCxnSpPr>
          <p:spPr>
            <a:xfrm>
              <a:off x="1889356" y="3586628"/>
              <a:ext cx="275100" cy="0"/>
            </a:xfrm>
            <a:prstGeom prst="straightConnector1">
              <a:avLst/>
            </a:prstGeom>
            <a:noFill/>
            <a:ln w="28575" cap="flat" cmpd="sng">
              <a:solidFill>
                <a:schemeClr val="dk2"/>
              </a:solidFill>
              <a:prstDash val="solid"/>
              <a:round/>
              <a:headEnd type="none" w="med" len="med"/>
              <a:tailEnd type="none" w="med" len="med"/>
            </a:ln>
          </p:spPr>
        </p:cxnSp>
      </p:grpSp>
      <p:grpSp>
        <p:nvGrpSpPr>
          <p:cNvPr id="20498" name="Google Shape;20498;p737"/>
          <p:cNvGrpSpPr/>
          <p:nvPr/>
        </p:nvGrpSpPr>
        <p:grpSpPr>
          <a:xfrm>
            <a:off x="3343605" y="1482901"/>
            <a:ext cx="2736471" cy="2006736"/>
            <a:chOff x="2255525" y="2002110"/>
            <a:chExt cx="3662301" cy="2685675"/>
          </a:xfrm>
        </p:grpSpPr>
        <p:pic>
          <p:nvPicPr>
            <p:cNvPr id="20499" name="Google Shape;20499;p737"/>
            <p:cNvPicPr preferRelativeResize="0"/>
            <p:nvPr/>
          </p:nvPicPr>
          <p:blipFill>
            <a:blip r:embed="rId8">
              <a:alphaModFix/>
            </a:blip>
            <a:stretch>
              <a:fillRect/>
            </a:stretch>
          </p:blipFill>
          <p:spPr>
            <a:xfrm>
              <a:off x="2255525" y="2002110"/>
              <a:ext cx="3662301" cy="2685675"/>
            </a:xfrm>
            <a:prstGeom prst="rect">
              <a:avLst/>
            </a:prstGeom>
            <a:noFill/>
            <a:ln>
              <a:noFill/>
            </a:ln>
          </p:spPr>
        </p:pic>
        <p:sp>
          <p:nvSpPr>
            <p:cNvPr id="20500" name="Google Shape;20500;p737"/>
            <p:cNvSpPr/>
            <p:nvPr/>
          </p:nvSpPr>
          <p:spPr>
            <a:xfrm>
              <a:off x="3168407" y="2234358"/>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501" name="Google Shape;20501;p737"/>
            <p:cNvCxnSpPr/>
            <p:nvPr/>
          </p:nvCxnSpPr>
          <p:spPr>
            <a:xfrm>
              <a:off x="3369404" y="4602564"/>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20502" name="Google Shape;20502;p737"/>
            <p:cNvCxnSpPr/>
            <p:nvPr/>
          </p:nvCxnSpPr>
          <p:spPr>
            <a:xfrm>
              <a:off x="3369404" y="2102287"/>
              <a:ext cx="385200" cy="0"/>
            </a:xfrm>
            <a:prstGeom prst="straightConnector1">
              <a:avLst/>
            </a:prstGeom>
            <a:noFill/>
            <a:ln w="28575" cap="flat" cmpd="sng">
              <a:solidFill>
                <a:schemeClr val="dk2"/>
              </a:solidFill>
              <a:prstDash val="solid"/>
              <a:round/>
              <a:headEnd type="none" w="med" len="med"/>
              <a:tailEnd type="none" w="med" len="med"/>
            </a:ln>
          </p:spPr>
        </p:cxnSp>
        <p:sp>
          <p:nvSpPr>
            <p:cNvPr id="20503" name="Google Shape;20503;p737"/>
            <p:cNvSpPr txBox="1"/>
            <p:nvPr/>
          </p:nvSpPr>
          <p:spPr>
            <a:xfrm rot="24443">
              <a:off x="2608276" y="2959681"/>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1"/>
                <a:t>Atomoxetine</a:t>
              </a:r>
              <a:endParaRPr b="1"/>
            </a:p>
            <a:p>
              <a:pPr marL="0" marR="0" lvl="0" indent="0" algn="ctr" rtl="0">
                <a:lnSpc>
                  <a:spcPct val="100000"/>
                </a:lnSpc>
                <a:spcBef>
                  <a:spcPts val="0"/>
                </a:spcBef>
                <a:spcAft>
                  <a:spcPts val="0"/>
                </a:spcAft>
                <a:buClr>
                  <a:srgbClr val="000000"/>
                </a:buClr>
                <a:buSzPts val="800"/>
                <a:buFont typeface="Arial"/>
                <a:buNone/>
              </a:pPr>
              <a:r>
                <a:rPr lang="en" b="1"/>
                <a:t>STRATTERA</a:t>
              </a:r>
              <a:endParaRPr b="1"/>
            </a:p>
            <a:p>
              <a:pPr marL="0" marR="0" lvl="0" indent="0" algn="ctr" rtl="0">
                <a:lnSpc>
                  <a:spcPct val="100000"/>
                </a:lnSpc>
                <a:spcBef>
                  <a:spcPts val="0"/>
                </a:spcBef>
                <a:spcAft>
                  <a:spcPts val="0"/>
                </a:spcAft>
                <a:buClr>
                  <a:srgbClr val="000000"/>
                </a:buClr>
                <a:buSzPts val="800"/>
                <a:buFont typeface="Arial"/>
                <a:buNone/>
              </a:pPr>
              <a:endParaRPr b="1"/>
            </a:p>
          </p:txBody>
        </p:sp>
      </p:grpSp>
      <p:grpSp>
        <p:nvGrpSpPr>
          <p:cNvPr id="20504" name="Google Shape;20504;p737"/>
          <p:cNvGrpSpPr/>
          <p:nvPr/>
        </p:nvGrpSpPr>
        <p:grpSpPr>
          <a:xfrm>
            <a:off x="6162636" y="1399226"/>
            <a:ext cx="2736532" cy="2094944"/>
            <a:chOff x="2415125" y="1804750"/>
            <a:chExt cx="3508374" cy="2685826"/>
          </a:xfrm>
        </p:grpSpPr>
        <p:pic>
          <p:nvPicPr>
            <p:cNvPr id="20505" name="Google Shape;20505;p737"/>
            <p:cNvPicPr preferRelativeResize="0"/>
            <p:nvPr/>
          </p:nvPicPr>
          <p:blipFill>
            <a:blip r:embed="rId9">
              <a:alphaModFix/>
            </a:blip>
            <a:stretch>
              <a:fillRect/>
            </a:stretch>
          </p:blipFill>
          <p:spPr>
            <a:xfrm>
              <a:off x="2415125" y="1804750"/>
              <a:ext cx="3508374" cy="2685826"/>
            </a:xfrm>
            <a:prstGeom prst="rect">
              <a:avLst/>
            </a:prstGeom>
            <a:noFill/>
            <a:ln>
              <a:noFill/>
            </a:ln>
          </p:spPr>
        </p:pic>
        <p:grpSp>
          <p:nvGrpSpPr>
            <p:cNvPr id="20506" name="Google Shape;20506;p737"/>
            <p:cNvGrpSpPr/>
            <p:nvPr/>
          </p:nvGrpSpPr>
          <p:grpSpPr>
            <a:xfrm>
              <a:off x="3477222" y="2000124"/>
              <a:ext cx="447158" cy="2399792"/>
              <a:chOff x="4435083" y="1958285"/>
              <a:chExt cx="420617" cy="2257353"/>
            </a:xfrm>
          </p:grpSpPr>
          <p:grpSp>
            <p:nvGrpSpPr>
              <p:cNvPr id="20507" name="Google Shape;20507;p737"/>
              <p:cNvGrpSpPr/>
              <p:nvPr/>
            </p:nvGrpSpPr>
            <p:grpSpPr>
              <a:xfrm>
                <a:off x="4447400" y="2278000"/>
                <a:ext cx="408300" cy="183625"/>
                <a:chOff x="1167350" y="1102900"/>
                <a:chExt cx="408300" cy="183625"/>
              </a:xfrm>
            </p:grpSpPr>
            <p:cxnSp>
              <p:nvCxnSpPr>
                <p:cNvPr id="20508" name="Google Shape;20508;p737"/>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509" name="Google Shape;20509;p737"/>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510" name="Google Shape;20510;p737"/>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20511" name="Google Shape;20511;p737"/>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512" name="Google Shape;20512;p737"/>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20513" name="Google Shape;20513;p737"/>
            <p:cNvSpPr txBox="1"/>
            <p:nvPr/>
          </p:nvSpPr>
          <p:spPr>
            <a:xfrm rot="24443">
              <a:off x="2645986" y="28712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b="1"/>
                <a:t>Methylphenidate</a:t>
              </a:r>
              <a:endParaRPr b="1"/>
            </a:p>
            <a:p>
              <a:pPr marL="0" marR="0" lvl="0" indent="0" algn="ctr" rtl="0">
                <a:lnSpc>
                  <a:spcPct val="100000"/>
                </a:lnSpc>
                <a:spcBef>
                  <a:spcPts val="0"/>
                </a:spcBef>
                <a:spcAft>
                  <a:spcPts val="0"/>
                </a:spcAft>
                <a:buClr>
                  <a:srgbClr val="000000"/>
                </a:buClr>
                <a:buSzPts val="800"/>
                <a:buFont typeface="Arial"/>
                <a:buNone/>
              </a:pPr>
              <a:r>
                <a:rPr lang="en" b="1"/>
                <a:t>RITALIN</a:t>
              </a:r>
              <a:endParaRPr b="1"/>
            </a:p>
            <a:p>
              <a:pPr marL="0" marR="0" lvl="0" indent="0" algn="ctr" rtl="0">
                <a:lnSpc>
                  <a:spcPct val="100000"/>
                </a:lnSpc>
                <a:spcBef>
                  <a:spcPts val="0"/>
                </a:spcBef>
                <a:spcAft>
                  <a:spcPts val="0"/>
                </a:spcAft>
                <a:buClr>
                  <a:srgbClr val="000000"/>
                </a:buClr>
                <a:buSzPts val="800"/>
                <a:buFont typeface="Arial"/>
                <a:buNone/>
              </a:pPr>
              <a:endParaRPr b="1"/>
            </a:p>
          </p:txBody>
        </p:sp>
      </p:grpSp>
      <p:sp>
        <p:nvSpPr>
          <p:cNvPr id="20514" name="Google Shape;20514;p737"/>
          <p:cNvSpPr txBox="1"/>
          <p:nvPr/>
        </p:nvSpPr>
        <p:spPr>
          <a:xfrm>
            <a:off x="892850" y="3631150"/>
            <a:ext cx="1394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t>NDRI</a:t>
            </a:r>
            <a:endParaRPr sz="2400" b="1"/>
          </a:p>
        </p:txBody>
      </p:sp>
      <p:sp>
        <p:nvSpPr>
          <p:cNvPr id="20515" name="Google Shape;20515;p737"/>
          <p:cNvSpPr txBox="1"/>
          <p:nvPr/>
        </p:nvSpPr>
        <p:spPr>
          <a:xfrm>
            <a:off x="4017050" y="3631150"/>
            <a:ext cx="1394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t>NRI</a:t>
            </a:r>
            <a:endParaRPr sz="2400" b="1"/>
          </a:p>
        </p:txBody>
      </p:sp>
      <p:sp>
        <p:nvSpPr>
          <p:cNvPr id="20516" name="Google Shape;20516;p737"/>
          <p:cNvSpPr txBox="1"/>
          <p:nvPr/>
        </p:nvSpPr>
        <p:spPr>
          <a:xfrm>
            <a:off x="6769775" y="3631150"/>
            <a:ext cx="1394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t>DNRI</a:t>
            </a:r>
            <a:endParaRPr sz="2400" b="1"/>
          </a:p>
        </p:txBody>
      </p:sp>
      <p:sp>
        <p:nvSpPr>
          <p:cNvPr id="20517" name="Google Shape;20517;p737"/>
          <p:cNvSpPr txBox="1"/>
          <p:nvPr/>
        </p:nvSpPr>
        <p:spPr>
          <a:xfrm>
            <a:off x="4452978" y="564650"/>
            <a:ext cx="4491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t>Not antidepressants</a:t>
            </a:r>
            <a:endParaRPr sz="2400" b="1"/>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Shape 20521"/>
        <p:cNvGrpSpPr/>
        <p:nvPr/>
      </p:nvGrpSpPr>
      <p:grpSpPr>
        <a:xfrm>
          <a:off x="0" y="0"/>
          <a:ext cx="0" cy="0"/>
          <a:chOff x="0" y="0"/>
          <a:chExt cx="0" cy="0"/>
        </a:xfrm>
      </p:grpSpPr>
      <p:sp>
        <p:nvSpPr>
          <p:cNvPr id="20522" name="Google Shape;20522;p738"/>
          <p:cNvSpPr txBox="1"/>
          <p:nvPr/>
        </p:nvSpPr>
        <p:spPr>
          <a:xfrm>
            <a:off x="357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Tricyclic antidepressants (TCAs)</a:t>
            </a:r>
            <a:endParaRPr sz="1500" b="1"/>
          </a:p>
        </p:txBody>
      </p:sp>
      <p:grpSp>
        <p:nvGrpSpPr>
          <p:cNvPr id="20523" name="Google Shape;20523;p738"/>
          <p:cNvGrpSpPr/>
          <p:nvPr/>
        </p:nvGrpSpPr>
        <p:grpSpPr>
          <a:xfrm>
            <a:off x="3389675" y="2115364"/>
            <a:ext cx="2565521" cy="2090209"/>
            <a:chOff x="300800" y="1039676"/>
            <a:chExt cx="2565521" cy="2090209"/>
          </a:xfrm>
        </p:grpSpPr>
        <p:pic>
          <p:nvPicPr>
            <p:cNvPr id="20524" name="Google Shape;20524;p738"/>
            <p:cNvPicPr preferRelativeResize="0"/>
            <p:nvPr/>
          </p:nvPicPr>
          <p:blipFill>
            <a:blip r:embed="rId3">
              <a:alphaModFix/>
            </a:blip>
            <a:stretch>
              <a:fillRect/>
            </a:stretch>
          </p:blipFill>
          <p:spPr>
            <a:xfrm>
              <a:off x="300800" y="1039676"/>
              <a:ext cx="2565521" cy="2090209"/>
            </a:xfrm>
            <a:prstGeom prst="rect">
              <a:avLst/>
            </a:prstGeom>
            <a:noFill/>
            <a:ln>
              <a:noFill/>
            </a:ln>
          </p:spPr>
        </p:pic>
        <p:sp>
          <p:nvSpPr>
            <p:cNvPr id="20525" name="Google Shape;20525;p738"/>
            <p:cNvSpPr/>
            <p:nvPr/>
          </p:nvSpPr>
          <p:spPr>
            <a:xfrm>
              <a:off x="1151122" y="1561250"/>
              <a:ext cx="448800" cy="4488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26" name="Google Shape;20526;p738"/>
          <p:cNvGrpSpPr/>
          <p:nvPr/>
        </p:nvGrpSpPr>
        <p:grpSpPr>
          <a:xfrm>
            <a:off x="282442" y="2105826"/>
            <a:ext cx="2565521" cy="2090209"/>
            <a:chOff x="3444742" y="1100938"/>
            <a:chExt cx="2565521" cy="2090209"/>
          </a:xfrm>
        </p:grpSpPr>
        <p:pic>
          <p:nvPicPr>
            <p:cNvPr id="20527" name="Google Shape;20527;p738"/>
            <p:cNvPicPr preferRelativeResize="0"/>
            <p:nvPr/>
          </p:nvPicPr>
          <p:blipFill>
            <a:blip r:embed="rId4">
              <a:alphaModFix/>
            </a:blip>
            <a:stretch>
              <a:fillRect/>
            </a:stretch>
          </p:blipFill>
          <p:spPr>
            <a:xfrm>
              <a:off x="3444742" y="1100938"/>
              <a:ext cx="2565521" cy="2090209"/>
            </a:xfrm>
            <a:prstGeom prst="rect">
              <a:avLst/>
            </a:prstGeom>
            <a:noFill/>
            <a:ln>
              <a:noFill/>
            </a:ln>
          </p:spPr>
        </p:pic>
        <p:sp>
          <p:nvSpPr>
            <p:cNvPr id="20528" name="Google Shape;20528;p738"/>
            <p:cNvSpPr/>
            <p:nvPr/>
          </p:nvSpPr>
          <p:spPr>
            <a:xfrm>
              <a:off x="4275622" y="1636163"/>
              <a:ext cx="448800" cy="4488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29" name="Google Shape;20529;p738"/>
          <p:cNvGrpSpPr/>
          <p:nvPr/>
        </p:nvGrpSpPr>
        <p:grpSpPr>
          <a:xfrm>
            <a:off x="6401506" y="2129642"/>
            <a:ext cx="2657145" cy="2090209"/>
            <a:chOff x="6391981" y="1100942"/>
            <a:chExt cx="2657145" cy="2090209"/>
          </a:xfrm>
        </p:grpSpPr>
        <p:pic>
          <p:nvPicPr>
            <p:cNvPr id="20530" name="Google Shape;20530;p738"/>
            <p:cNvPicPr preferRelativeResize="0"/>
            <p:nvPr/>
          </p:nvPicPr>
          <p:blipFill>
            <a:blip r:embed="rId5">
              <a:alphaModFix/>
            </a:blip>
            <a:stretch>
              <a:fillRect/>
            </a:stretch>
          </p:blipFill>
          <p:spPr>
            <a:xfrm>
              <a:off x="6391981" y="1100942"/>
              <a:ext cx="2657145" cy="2090209"/>
            </a:xfrm>
            <a:prstGeom prst="rect">
              <a:avLst/>
            </a:prstGeom>
            <a:noFill/>
            <a:ln>
              <a:noFill/>
            </a:ln>
          </p:spPr>
        </p:pic>
        <p:sp>
          <p:nvSpPr>
            <p:cNvPr id="20531" name="Google Shape;20531;p738"/>
            <p:cNvSpPr/>
            <p:nvPr/>
          </p:nvSpPr>
          <p:spPr>
            <a:xfrm>
              <a:off x="7314172" y="1636163"/>
              <a:ext cx="448800" cy="4488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32" name="Google Shape;20532;p738"/>
          <p:cNvSpPr txBox="1"/>
          <p:nvPr/>
        </p:nvSpPr>
        <p:spPr>
          <a:xfrm>
            <a:off x="880650" y="5694375"/>
            <a:ext cx="8178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*Gillman: clomipramine and imipramine (but not other TCAs) can cause severe serotonin toxicity in combo with MAOI</a:t>
            </a:r>
            <a:endParaRPr sz="1100"/>
          </a:p>
        </p:txBody>
      </p:sp>
      <p:sp>
        <p:nvSpPr>
          <p:cNvPr id="20533" name="Google Shape;20533;p738"/>
          <p:cNvSpPr txBox="1"/>
          <p:nvPr/>
        </p:nvSpPr>
        <p:spPr>
          <a:xfrm>
            <a:off x="4330500" y="-546325"/>
            <a:ext cx="5915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Block 5HT2A: Amitriptyline, Nortriptyline, Amoxapine, Clomipramine, Doxepin, Maprotiline, Imipramine, </a:t>
            </a:r>
            <a:endParaRPr sz="700"/>
          </a:p>
        </p:txBody>
      </p:sp>
      <p:sp>
        <p:nvSpPr>
          <p:cNvPr id="20534" name="Google Shape;20534;p738"/>
          <p:cNvSpPr txBox="1"/>
          <p:nvPr/>
        </p:nvSpPr>
        <p:spPr>
          <a:xfrm>
            <a:off x="35775" y="-365775"/>
            <a:ext cx="5228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5HT2C inverse agonists: amitriptyline and nortriptyline</a:t>
            </a:r>
            <a:endParaRPr sz="700"/>
          </a:p>
        </p:txBody>
      </p:sp>
      <p:sp>
        <p:nvSpPr>
          <p:cNvPr id="20535" name="Google Shape;20535;p738"/>
          <p:cNvSpPr txBox="1"/>
          <p:nvPr/>
        </p:nvSpPr>
        <p:spPr>
          <a:xfrm>
            <a:off x="2539800" y="-365775"/>
            <a:ext cx="8093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5HT2C antagonists: fluoxetine, mirtazapine, nefazodone, trazodone</a:t>
            </a:r>
            <a:endParaRPr sz="700"/>
          </a:p>
        </p:txBody>
      </p:sp>
      <p:sp>
        <p:nvSpPr>
          <p:cNvPr id="20536" name="Google Shape;20536;p738"/>
          <p:cNvSpPr txBox="1"/>
          <p:nvPr/>
        </p:nvSpPr>
        <p:spPr>
          <a:xfrm>
            <a:off x="8696100" y="2954275"/>
            <a:ext cx="4020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t>*</a:t>
            </a:r>
            <a:endParaRPr sz="1100"/>
          </a:p>
        </p:txBody>
      </p:sp>
      <p:sp>
        <p:nvSpPr>
          <p:cNvPr id="20537" name="Google Shape;20537;p738"/>
          <p:cNvSpPr txBox="1"/>
          <p:nvPr/>
        </p:nvSpPr>
        <p:spPr>
          <a:xfrm>
            <a:off x="3985875" y="4255675"/>
            <a:ext cx="1373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clomipramine</a:t>
            </a:r>
            <a:endParaRPr/>
          </a:p>
          <a:p>
            <a:pPr marL="0" lvl="0" indent="0" algn="l" rtl="0">
              <a:spcBef>
                <a:spcPts val="0"/>
              </a:spcBef>
              <a:spcAft>
                <a:spcPts val="0"/>
              </a:spcAft>
              <a:buNone/>
            </a:pPr>
            <a:r>
              <a:rPr lang="en"/>
              <a:t>doxepin</a:t>
            </a:r>
            <a:endParaRPr/>
          </a:p>
        </p:txBody>
      </p:sp>
      <p:sp>
        <p:nvSpPr>
          <p:cNvPr id="20538" name="Google Shape;20538;p738"/>
          <p:cNvSpPr txBox="1"/>
          <p:nvPr/>
        </p:nvSpPr>
        <p:spPr>
          <a:xfrm>
            <a:off x="831038" y="4205575"/>
            <a:ext cx="13731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nortriptyline</a:t>
            </a:r>
            <a:endParaRPr>
              <a:solidFill>
                <a:schemeClr val="dk1"/>
              </a:solidFill>
            </a:endParaRPr>
          </a:p>
          <a:p>
            <a:pPr marL="0" lvl="0" indent="0" algn="l" rtl="0">
              <a:spcBef>
                <a:spcPts val="0"/>
              </a:spcBef>
              <a:spcAft>
                <a:spcPts val="0"/>
              </a:spcAft>
              <a:buNone/>
            </a:pPr>
            <a:r>
              <a:rPr lang="en"/>
              <a:t>desipramine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0539" name="Google Shape;20539;p738"/>
          <p:cNvSpPr txBox="1"/>
          <p:nvPr/>
        </p:nvSpPr>
        <p:spPr>
          <a:xfrm>
            <a:off x="6928500" y="4255675"/>
            <a:ext cx="1373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amitriptyline</a:t>
            </a:r>
            <a:endParaRPr/>
          </a:p>
          <a:p>
            <a:pPr marL="0" lvl="0" indent="0" algn="l" rtl="0">
              <a:spcBef>
                <a:spcPts val="0"/>
              </a:spcBef>
              <a:spcAft>
                <a:spcPts val="0"/>
              </a:spcAft>
              <a:buNone/>
            </a:pPr>
            <a:r>
              <a:rPr lang="en"/>
              <a:t>imipramine</a:t>
            </a:r>
            <a:endParaRPr/>
          </a:p>
        </p:txBody>
      </p:sp>
      <p:grpSp>
        <p:nvGrpSpPr>
          <p:cNvPr id="20540" name="Google Shape;20540;p738"/>
          <p:cNvGrpSpPr/>
          <p:nvPr/>
        </p:nvGrpSpPr>
        <p:grpSpPr>
          <a:xfrm>
            <a:off x="1238695" y="2541627"/>
            <a:ext cx="185320" cy="1202883"/>
            <a:chOff x="3369404" y="2102287"/>
            <a:chExt cx="385200" cy="2500277"/>
          </a:xfrm>
        </p:grpSpPr>
        <p:cxnSp>
          <p:nvCxnSpPr>
            <p:cNvPr id="20541" name="Google Shape;20541;p738"/>
            <p:cNvCxnSpPr/>
            <p:nvPr/>
          </p:nvCxnSpPr>
          <p:spPr>
            <a:xfrm>
              <a:off x="3369404" y="4602564"/>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20542" name="Google Shape;20542;p738"/>
            <p:cNvCxnSpPr/>
            <p:nvPr/>
          </p:nvCxnSpPr>
          <p:spPr>
            <a:xfrm>
              <a:off x="3369404" y="2102287"/>
              <a:ext cx="385200" cy="0"/>
            </a:xfrm>
            <a:prstGeom prst="straightConnector1">
              <a:avLst/>
            </a:prstGeom>
            <a:noFill/>
            <a:ln w="28575" cap="flat" cmpd="sng">
              <a:solidFill>
                <a:schemeClr val="dk2"/>
              </a:solidFill>
              <a:prstDash val="solid"/>
              <a:round/>
              <a:headEnd type="none" w="med" len="med"/>
              <a:tailEnd type="none" w="med" len="med"/>
            </a:ln>
          </p:spPr>
        </p:cxnSp>
      </p:grpSp>
      <p:grpSp>
        <p:nvGrpSpPr>
          <p:cNvPr id="20543" name="Google Shape;20543;p738"/>
          <p:cNvGrpSpPr/>
          <p:nvPr/>
        </p:nvGrpSpPr>
        <p:grpSpPr>
          <a:xfrm>
            <a:off x="4377957" y="2549158"/>
            <a:ext cx="185320" cy="1202883"/>
            <a:chOff x="3369404" y="2102287"/>
            <a:chExt cx="385200" cy="2500277"/>
          </a:xfrm>
        </p:grpSpPr>
        <p:cxnSp>
          <p:nvCxnSpPr>
            <p:cNvPr id="20544" name="Google Shape;20544;p738"/>
            <p:cNvCxnSpPr/>
            <p:nvPr/>
          </p:nvCxnSpPr>
          <p:spPr>
            <a:xfrm>
              <a:off x="3369404" y="4602564"/>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20545" name="Google Shape;20545;p738"/>
            <p:cNvCxnSpPr/>
            <p:nvPr/>
          </p:nvCxnSpPr>
          <p:spPr>
            <a:xfrm>
              <a:off x="3369404" y="2102287"/>
              <a:ext cx="385200" cy="0"/>
            </a:xfrm>
            <a:prstGeom prst="straightConnector1">
              <a:avLst/>
            </a:prstGeom>
            <a:noFill/>
            <a:ln w="28575" cap="flat" cmpd="sng">
              <a:solidFill>
                <a:schemeClr val="dk2"/>
              </a:solidFill>
              <a:prstDash val="solid"/>
              <a:round/>
              <a:headEnd type="none" w="med" len="med"/>
              <a:tailEnd type="none" w="med" len="med"/>
            </a:ln>
          </p:spPr>
        </p:cxnSp>
      </p:grpSp>
      <p:grpSp>
        <p:nvGrpSpPr>
          <p:cNvPr id="20546" name="Google Shape;20546;p738"/>
          <p:cNvGrpSpPr/>
          <p:nvPr/>
        </p:nvGrpSpPr>
        <p:grpSpPr>
          <a:xfrm>
            <a:off x="7464503" y="2571750"/>
            <a:ext cx="185320" cy="1202883"/>
            <a:chOff x="3369404" y="2102287"/>
            <a:chExt cx="385200" cy="2500277"/>
          </a:xfrm>
        </p:grpSpPr>
        <p:cxnSp>
          <p:nvCxnSpPr>
            <p:cNvPr id="20547" name="Google Shape;20547;p738"/>
            <p:cNvCxnSpPr/>
            <p:nvPr/>
          </p:nvCxnSpPr>
          <p:spPr>
            <a:xfrm>
              <a:off x="3369404" y="4602564"/>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20548" name="Google Shape;20548;p738"/>
            <p:cNvCxnSpPr/>
            <p:nvPr/>
          </p:nvCxnSpPr>
          <p:spPr>
            <a:xfrm>
              <a:off x="3369404" y="2102287"/>
              <a:ext cx="385200" cy="0"/>
            </a:xfrm>
            <a:prstGeom prst="straightConnector1">
              <a:avLst/>
            </a:prstGeom>
            <a:noFill/>
            <a:ln w="28575" cap="flat" cmpd="sng">
              <a:solidFill>
                <a:schemeClr val="dk2"/>
              </a:solidFill>
              <a:prstDash val="solid"/>
              <a:round/>
              <a:headEnd type="none" w="med" len="med"/>
              <a:tailEnd type="none" w="med" len="med"/>
            </a:ln>
          </p:spPr>
        </p:cxnSp>
      </p:grpSp>
      <p:cxnSp>
        <p:nvCxnSpPr>
          <p:cNvPr id="20549" name="Google Shape;20549;p738"/>
          <p:cNvCxnSpPr/>
          <p:nvPr/>
        </p:nvCxnSpPr>
        <p:spPr>
          <a:xfrm>
            <a:off x="1331363" y="1391275"/>
            <a:ext cx="0" cy="705000"/>
          </a:xfrm>
          <a:prstGeom prst="straightConnector1">
            <a:avLst/>
          </a:prstGeom>
          <a:noFill/>
          <a:ln w="28575" cap="flat" cmpd="sng">
            <a:solidFill>
              <a:schemeClr val="dk2"/>
            </a:solidFill>
            <a:prstDash val="solid"/>
            <a:round/>
            <a:headEnd type="none" w="med" len="med"/>
            <a:tailEnd type="triangle" w="med" len="med"/>
          </a:ln>
        </p:spPr>
      </p:cxnSp>
      <p:sp>
        <p:nvSpPr>
          <p:cNvPr id="20550" name="Google Shape;20550;p738"/>
          <p:cNvSpPr txBox="1"/>
          <p:nvPr/>
        </p:nvSpPr>
        <p:spPr>
          <a:xfrm>
            <a:off x="131025" y="1049513"/>
            <a:ext cx="5974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Essentially NRIs with off-target effects</a:t>
            </a:r>
            <a:endParaRPr sz="1200"/>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Shape 20554"/>
        <p:cNvGrpSpPr/>
        <p:nvPr/>
      </p:nvGrpSpPr>
      <p:grpSpPr>
        <a:xfrm>
          <a:off x="0" y="0"/>
          <a:ext cx="0" cy="0"/>
          <a:chOff x="0" y="0"/>
          <a:chExt cx="0" cy="0"/>
        </a:xfrm>
      </p:grpSpPr>
      <p:sp>
        <p:nvSpPr>
          <p:cNvPr id="20555" name="Google Shape;20555;p739"/>
          <p:cNvSpPr txBox="1"/>
          <p:nvPr/>
        </p:nvSpPr>
        <p:spPr>
          <a:xfrm>
            <a:off x="357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Tricyclic antidepressants (TCAs)</a:t>
            </a:r>
            <a:endParaRPr sz="1500" b="1"/>
          </a:p>
        </p:txBody>
      </p:sp>
      <p:grpSp>
        <p:nvGrpSpPr>
          <p:cNvPr id="20556" name="Google Shape;20556;p739"/>
          <p:cNvGrpSpPr/>
          <p:nvPr/>
        </p:nvGrpSpPr>
        <p:grpSpPr>
          <a:xfrm>
            <a:off x="3389675" y="2115364"/>
            <a:ext cx="2565521" cy="2090209"/>
            <a:chOff x="300800" y="1039676"/>
            <a:chExt cx="2565521" cy="2090209"/>
          </a:xfrm>
        </p:grpSpPr>
        <p:pic>
          <p:nvPicPr>
            <p:cNvPr id="20557" name="Google Shape;20557;p739"/>
            <p:cNvPicPr preferRelativeResize="0"/>
            <p:nvPr/>
          </p:nvPicPr>
          <p:blipFill>
            <a:blip r:embed="rId3">
              <a:alphaModFix/>
            </a:blip>
            <a:stretch>
              <a:fillRect/>
            </a:stretch>
          </p:blipFill>
          <p:spPr>
            <a:xfrm>
              <a:off x="300800" y="1039676"/>
              <a:ext cx="2565521" cy="2090209"/>
            </a:xfrm>
            <a:prstGeom prst="rect">
              <a:avLst/>
            </a:prstGeom>
            <a:noFill/>
            <a:ln>
              <a:noFill/>
            </a:ln>
          </p:spPr>
        </p:pic>
        <p:sp>
          <p:nvSpPr>
            <p:cNvPr id="20558" name="Google Shape;20558;p739"/>
            <p:cNvSpPr/>
            <p:nvPr/>
          </p:nvSpPr>
          <p:spPr>
            <a:xfrm>
              <a:off x="1151122" y="1561250"/>
              <a:ext cx="448800" cy="4488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59" name="Google Shape;20559;p739"/>
          <p:cNvGrpSpPr/>
          <p:nvPr/>
        </p:nvGrpSpPr>
        <p:grpSpPr>
          <a:xfrm>
            <a:off x="282442" y="2105826"/>
            <a:ext cx="2565521" cy="2090209"/>
            <a:chOff x="3444742" y="1100938"/>
            <a:chExt cx="2565521" cy="2090209"/>
          </a:xfrm>
        </p:grpSpPr>
        <p:pic>
          <p:nvPicPr>
            <p:cNvPr id="20560" name="Google Shape;20560;p739"/>
            <p:cNvPicPr preferRelativeResize="0"/>
            <p:nvPr/>
          </p:nvPicPr>
          <p:blipFill>
            <a:blip r:embed="rId4">
              <a:alphaModFix/>
            </a:blip>
            <a:stretch>
              <a:fillRect/>
            </a:stretch>
          </p:blipFill>
          <p:spPr>
            <a:xfrm>
              <a:off x="3444742" y="1100938"/>
              <a:ext cx="2565521" cy="2090209"/>
            </a:xfrm>
            <a:prstGeom prst="rect">
              <a:avLst/>
            </a:prstGeom>
            <a:noFill/>
            <a:ln>
              <a:noFill/>
            </a:ln>
          </p:spPr>
        </p:pic>
        <p:sp>
          <p:nvSpPr>
            <p:cNvPr id="20561" name="Google Shape;20561;p739"/>
            <p:cNvSpPr/>
            <p:nvPr/>
          </p:nvSpPr>
          <p:spPr>
            <a:xfrm>
              <a:off x="4275622" y="1636163"/>
              <a:ext cx="448800" cy="4488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62" name="Google Shape;20562;p739"/>
          <p:cNvGrpSpPr/>
          <p:nvPr/>
        </p:nvGrpSpPr>
        <p:grpSpPr>
          <a:xfrm>
            <a:off x="6401506" y="2129642"/>
            <a:ext cx="2657145" cy="2090209"/>
            <a:chOff x="6391981" y="1100942"/>
            <a:chExt cx="2657145" cy="2090209"/>
          </a:xfrm>
        </p:grpSpPr>
        <p:pic>
          <p:nvPicPr>
            <p:cNvPr id="20563" name="Google Shape;20563;p739"/>
            <p:cNvPicPr preferRelativeResize="0"/>
            <p:nvPr/>
          </p:nvPicPr>
          <p:blipFill>
            <a:blip r:embed="rId5">
              <a:alphaModFix/>
            </a:blip>
            <a:stretch>
              <a:fillRect/>
            </a:stretch>
          </p:blipFill>
          <p:spPr>
            <a:xfrm>
              <a:off x="6391981" y="1100942"/>
              <a:ext cx="2657145" cy="2090209"/>
            </a:xfrm>
            <a:prstGeom prst="rect">
              <a:avLst/>
            </a:prstGeom>
            <a:noFill/>
            <a:ln>
              <a:noFill/>
            </a:ln>
          </p:spPr>
        </p:pic>
        <p:sp>
          <p:nvSpPr>
            <p:cNvPr id="20564" name="Google Shape;20564;p739"/>
            <p:cNvSpPr/>
            <p:nvPr/>
          </p:nvSpPr>
          <p:spPr>
            <a:xfrm>
              <a:off x="7314172" y="1636163"/>
              <a:ext cx="448800" cy="4488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65" name="Google Shape;20565;p739"/>
          <p:cNvSpPr txBox="1"/>
          <p:nvPr/>
        </p:nvSpPr>
        <p:spPr>
          <a:xfrm>
            <a:off x="880650" y="5694375"/>
            <a:ext cx="8178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*Gillman: clomipramine and imipramine (but not other TCAs) can cause severe serotonin toxicity in combo with MAOI</a:t>
            </a:r>
            <a:endParaRPr sz="1100"/>
          </a:p>
        </p:txBody>
      </p:sp>
      <p:sp>
        <p:nvSpPr>
          <p:cNvPr id="20566" name="Google Shape;20566;p739"/>
          <p:cNvSpPr txBox="1"/>
          <p:nvPr/>
        </p:nvSpPr>
        <p:spPr>
          <a:xfrm>
            <a:off x="4330500" y="-546325"/>
            <a:ext cx="5915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Block 5HT2A: Amitriptyline, Nortriptyline, Amoxapine, Clomipramine, Doxepin, Maprotiline, Imipramine, </a:t>
            </a:r>
            <a:endParaRPr sz="700"/>
          </a:p>
        </p:txBody>
      </p:sp>
      <p:sp>
        <p:nvSpPr>
          <p:cNvPr id="20567" name="Google Shape;20567;p739"/>
          <p:cNvSpPr txBox="1"/>
          <p:nvPr/>
        </p:nvSpPr>
        <p:spPr>
          <a:xfrm>
            <a:off x="35775" y="-365775"/>
            <a:ext cx="5228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5HT2C inverse agonists: amitriptyline and nortriptyline</a:t>
            </a:r>
            <a:endParaRPr sz="700"/>
          </a:p>
        </p:txBody>
      </p:sp>
      <p:sp>
        <p:nvSpPr>
          <p:cNvPr id="20568" name="Google Shape;20568;p739"/>
          <p:cNvSpPr txBox="1"/>
          <p:nvPr/>
        </p:nvSpPr>
        <p:spPr>
          <a:xfrm>
            <a:off x="2539800" y="-365775"/>
            <a:ext cx="8093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5HT2C antagonists: fluoxetine, mirtazapine, nefazodone, trazodone</a:t>
            </a:r>
            <a:endParaRPr sz="700"/>
          </a:p>
        </p:txBody>
      </p:sp>
      <p:sp>
        <p:nvSpPr>
          <p:cNvPr id="20569" name="Google Shape;20569;p739"/>
          <p:cNvSpPr txBox="1"/>
          <p:nvPr/>
        </p:nvSpPr>
        <p:spPr>
          <a:xfrm>
            <a:off x="8696100" y="2954275"/>
            <a:ext cx="4020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t>*</a:t>
            </a:r>
            <a:endParaRPr sz="1100"/>
          </a:p>
        </p:txBody>
      </p:sp>
      <p:sp>
        <p:nvSpPr>
          <p:cNvPr id="20570" name="Google Shape;20570;p739"/>
          <p:cNvSpPr txBox="1"/>
          <p:nvPr/>
        </p:nvSpPr>
        <p:spPr>
          <a:xfrm>
            <a:off x="3985875" y="4255675"/>
            <a:ext cx="1373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clomipramine</a:t>
            </a:r>
            <a:endParaRPr/>
          </a:p>
          <a:p>
            <a:pPr marL="0" lvl="0" indent="0" algn="l" rtl="0">
              <a:spcBef>
                <a:spcPts val="0"/>
              </a:spcBef>
              <a:spcAft>
                <a:spcPts val="0"/>
              </a:spcAft>
              <a:buNone/>
            </a:pPr>
            <a:r>
              <a:rPr lang="en"/>
              <a:t>doxepin</a:t>
            </a:r>
            <a:endParaRPr/>
          </a:p>
        </p:txBody>
      </p:sp>
      <p:sp>
        <p:nvSpPr>
          <p:cNvPr id="20571" name="Google Shape;20571;p739"/>
          <p:cNvSpPr txBox="1"/>
          <p:nvPr/>
        </p:nvSpPr>
        <p:spPr>
          <a:xfrm>
            <a:off x="831038" y="4205575"/>
            <a:ext cx="13731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nortriptyline</a:t>
            </a:r>
            <a:endParaRPr>
              <a:solidFill>
                <a:schemeClr val="dk1"/>
              </a:solidFill>
            </a:endParaRPr>
          </a:p>
          <a:p>
            <a:pPr marL="0" lvl="0" indent="0" algn="l" rtl="0">
              <a:spcBef>
                <a:spcPts val="0"/>
              </a:spcBef>
              <a:spcAft>
                <a:spcPts val="0"/>
              </a:spcAft>
              <a:buNone/>
            </a:pPr>
            <a:r>
              <a:rPr lang="en"/>
              <a:t>desipramine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0572" name="Google Shape;20572;p739"/>
          <p:cNvSpPr txBox="1"/>
          <p:nvPr/>
        </p:nvSpPr>
        <p:spPr>
          <a:xfrm>
            <a:off x="6928500" y="4255675"/>
            <a:ext cx="1373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amitriptyline</a:t>
            </a:r>
            <a:endParaRPr/>
          </a:p>
          <a:p>
            <a:pPr marL="0" lvl="0" indent="0" algn="l" rtl="0">
              <a:spcBef>
                <a:spcPts val="0"/>
              </a:spcBef>
              <a:spcAft>
                <a:spcPts val="0"/>
              </a:spcAft>
              <a:buNone/>
            </a:pPr>
            <a:r>
              <a:rPr lang="en"/>
              <a:t>imipramine</a:t>
            </a:r>
            <a:endParaRPr/>
          </a:p>
        </p:txBody>
      </p:sp>
      <p:grpSp>
        <p:nvGrpSpPr>
          <p:cNvPr id="20573" name="Google Shape;20573;p739"/>
          <p:cNvGrpSpPr/>
          <p:nvPr/>
        </p:nvGrpSpPr>
        <p:grpSpPr>
          <a:xfrm>
            <a:off x="1238695" y="2541627"/>
            <a:ext cx="185320" cy="1202883"/>
            <a:chOff x="3369404" y="2102287"/>
            <a:chExt cx="385200" cy="2500277"/>
          </a:xfrm>
        </p:grpSpPr>
        <p:cxnSp>
          <p:nvCxnSpPr>
            <p:cNvPr id="20574" name="Google Shape;20574;p739"/>
            <p:cNvCxnSpPr/>
            <p:nvPr/>
          </p:nvCxnSpPr>
          <p:spPr>
            <a:xfrm>
              <a:off x="3369404" y="4602564"/>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20575" name="Google Shape;20575;p739"/>
            <p:cNvCxnSpPr/>
            <p:nvPr/>
          </p:nvCxnSpPr>
          <p:spPr>
            <a:xfrm>
              <a:off x="3369404" y="2102287"/>
              <a:ext cx="385200" cy="0"/>
            </a:xfrm>
            <a:prstGeom prst="straightConnector1">
              <a:avLst/>
            </a:prstGeom>
            <a:noFill/>
            <a:ln w="28575" cap="flat" cmpd="sng">
              <a:solidFill>
                <a:schemeClr val="dk2"/>
              </a:solidFill>
              <a:prstDash val="solid"/>
              <a:round/>
              <a:headEnd type="none" w="med" len="med"/>
              <a:tailEnd type="none" w="med" len="med"/>
            </a:ln>
          </p:spPr>
        </p:cxnSp>
      </p:grpSp>
      <p:grpSp>
        <p:nvGrpSpPr>
          <p:cNvPr id="20576" name="Google Shape;20576;p739"/>
          <p:cNvGrpSpPr/>
          <p:nvPr/>
        </p:nvGrpSpPr>
        <p:grpSpPr>
          <a:xfrm>
            <a:off x="4377957" y="2549158"/>
            <a:ext cx="185320" cy="1202883"/>
            <a:chOff x="3369404" y="2102287"/>
            <a:chExt cx="385200" cy="2500277"/>
          </a:xfrm>
        </p:grpSpPr>
        <p:cxnSp>
          <p:nvCxnSpPr>
            <p:cNvPr id="20577" name="Google Shape;20577;p739"/>
            <p:cNvCxnSpPr/>
            <p:nvPr/>
          </p:nvCxnSpPr>
          <p:spPr>
            <a:xfrm>
              <a:off x="3369404" y="4602564"/>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20578" name="Google Shape;20578;p739"/>
            <p:cNvCxnSpPr/>
            <p:nvPr/>
          </p:nvCxnSpPr>
          <p:spPr>
            <a:xfrm>
              <a:off x="3369404" y="2102287"/>
              <a:ext cx="385200" cy="0"/>
            </a:xfrm>
            <a:prstGeom prst="straightConnector1">
              <a:avLst/>
            </a:prstGeom>
            <a:noFill/>
            <a:ln w="28575" cap="flat" cmpd="sng">
              <a:solidFill>
                <a:schemeClr val="dk2"/>
              </a:solidFill>
              <a:prstDash val="solid"/>
              <a:round/>
              <a:headEnd type="none" w="med" len="med"/>
              <a:tailEnd type="none" w="med" len="med"/>
            </a:ln>
          </p:spPr>
        </p:cxnSp>
      </p:grpSp>
      <p:grpSp>
        <p:nvGrpSpPr>
          <p:cNvPr id="20579" name="Google Shape;20579;p739"/>
          <p:cNvGrpSpPr/>
          <p:nvPr/>
        </p:nvGrpSpPr>
        <p:grpSpPr>
          <a:xfrm>
            <a:off x="7464503" y="2571750"/>
            <a:ext cx="185320" cy="1202883"/>
            <a:chOff x="3369404" y="2102287"/>
            <a:chExt cx="385200" cy="2500277"/>
          </a:xfrm>
        </p:grpSpPr>
        <p:cxnSp>
          <p:nvCxnSpPr>
            <p:cNvPr id="20580" name="Google Shape;20580;p739"/>
            <p:cNvCxnSpPr/>
            <p:nvPr/>
          </p:nvCxnSpPr>
          <p:spPr>
            <a:xfrm>
              <a:off x="3369404" y="4602564"/>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20581" name="Google Shape;20581;p739"/>
            <p:cNvCxnSpPr/>
            <p:nvPr/>
          </p:nvCxnSpPr>
          <p:spPr>
            <a:xfrm>
              <a:off x="3369404" y="2102287"/>
              <a:ext cx="385200" cy="0"/>
            </a:xfrm>
            <a:prstGeom prst="straightConnector1">
              <a:avLst/>
            </a:prstGeom>
            <a:noFill/>
            <a:ln w="28575" cap="flat" cmpd="sng">
              <a:solidFill>
                <a:schemeClr val="dk2"/>
              </a:solidFill>
              <a:prstDash val="solid"/>
              <a:round/>
              <a:headEnd type="none" w="med" len="med"/>
              <a:tailEnd type="none" w="med" len="med"/>
            </a:ln>
          </p:spPr>
        </p:cxnSp>
      </p:grpSp>
      <p:cxnSp>
        <p:nvCxnSpPr>
          <p:cNvPr id="20582" name="Google Shape;20582;p739"/>
          <p:cNvCxnSpPr/>
          <p:nvPr/>
        </p:nvCxnSpPr>
        <p:spPr>
          <a:xfrm>
            <a:off x="1331363" y="1391275"/>
            <a:ext cx="0" cy="705000"/>
          </a:xfrm>
          <a:prstGeom prst="straightConnector1">
            <a:avLst/>
          </a:prstGeom>
          <a:noFill/>
          <a:ln w="28575" cap="flat" cmpd="sng">
            <a:solidFill>
              <a:schemeClr val="dk2"/>
            </a:solidFill>
            <a:prstDash val="solid"/>
            <a:round/>
            <a:headEnd type="none" w="med" len="med"/>
            <a:tailEnd type="triangle" w="med" len="med"/>
          </a:ln>
        </p:spPr>
      </p:cxnSp>
      <p:sp>
        <p:nvSpPr>
          <p:cNvPr id="20583" name="Google Shape;20583;p739"/>
          <p:cNvSpPr txBox="1"/>
          <p:nvPr/>
        </p:nvSpPr>
        <p:spPr>
          <a:xfrm>
            <a:off x="131025" y="1049513"/>
            <a:ext cx="5974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Essentially NRIs with off-target effects</a:t>
            </a:r>
            <a:endParaRPr sz="1200"/>
          </a:p>
        </p:txBody>
      </p:sp>
      <p:cxnSp>
        <p:nvCxnSpPr>
          <p:cNvPr id="20584" name="Google Shape;20584;p739"/>
          <p:cNvCxnSpPr/>
          <p:nvPr/>
        </p:nvCxnSpPr>
        <p:spPr>
          <a:xfrm>
            <a:off x="4330488" y="1422575"/>
            <a:ext cx="0" cy="705000"/>
          </a:xfrm>
          <a:prstGeom prst="straightConnector1">
            <a:avLst/>
          </a:prstGeom>
          <a:noFill/>
          <a:ln w="28575" cap="flat" cmpd="sng">
            <a:solidFill>
              <a:schemeClr val="dk2"/>
            </a:solidFill>
            <a:prstDash val="solid"/>
            <a:round/>
            <a:headEnd type="none" w="med" len="med"/>
            <a:tailEnd type="triangle" w="med" len="med"/>
          </a:ln>
        </p:spPr>
      </p:cxnSp>
      <p:sp>
        <p:nvSpPr>
          <p:cNvPr id="20585" name="Google Shape;20585;p739"/>
          <p:cNvSpPr txBox="1"/>
          <p:nvPr/>
        </p:nvSpPr>
        <p:spPr>
          <a:xfrm>
            <a:off x="3169500" y="1053275"/>
            <a:ext cx="2936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Essentially SNRIs with off-target effects</a:t>
            </a:r>
            <a:endParaRPr sz="1200"/>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Shape 20589"/>
        <p:cNvGrpSpPr/>
        <p:nvPr/>
      </p:nvGrpSpPr>
      <p:grpSpPr>
        <a:xfrm>
          <a:off x="0" y="0"/>
          <a:ext cx="0" cy="0"/>
          <a:chOff x="0" y="0"/>
          <a:chExt cx="0" cy="0"/>
        </a:xfrm>
      </p:grpSpPr>
      <p:sp>
        <p:nvSpPr>
          <p:cNvPr id="20590" name="Google Shape;20590;p740"/>
          <p:cNvSpPr txBox="1"/>
          <p:nvPr/>
        </p:nvSpPr>
        <p:spPr>
          <a:xfrm>
            <a:off x="357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Tricyclic antidepressants (TCAs)</a:t>
            </a:r>
            <a:endParaRPr sz="1500" b="1"/>
          </a:p>
        </p:txBody>
      </p:sp>
      <p:grpSp>
        <p:nvGrpSpPr>
          <p:cNvPr id="20591" name="Google Shape;20591;p740"/>
          <p:cNvGrpSpPr/>
          <p:nvPr/>
        </p:nvGrpSpPr>
        <p:grpSpPr>
          <a:xfrm>
            <a:off x="3389675" y="2115364"/>
            <a:ext cx="2565521" cy="2090209"/>
            <a:chOff x="300800" y="1039676"/>
            <a:chExt cx="2565521" cy="2090209"/>
          </a:xfrm>
        </p:grpSpPr>
        <p:pic>
          <p:nvPicPr>
            <p:cNvPr id="20592" name="Google Shape;20592;p740"/>
            <p:cNvPicPr preferRelativeResize="0"/>
            <p:nvPr/>
          </p:nvPicPr>
          <p:blipFill>
            <a:blip r:embed="rId3">
              <a:alphaModFix/>
            </a:blip>
            <a:stretch>
              <a:fillRect/>
            </a:stretch>
          </p:blipFill>
          <p:spPr>
            <a:xfrm>
              <a:off x="300800" y="1039676"/>
              <a:ext cx="2565521" cy="2090209"/>
            </a:xfrm>
            <a:prstGeom prst="rect">
              <a:avLst/>
            </a:prstGeom>
            <a:noFill/>
            <a:ln>
              <a:noFill/>
            </a:ln>
          </p:spPr>
        </p:pic>
        <p:sp>
          <p:nvSpPr>
            <p:cNvPr id="20593" name="Google Shape;20593;p740"/>
            <p:cNvSpPr/>
            <p:nvPr/>
          </p:nvSpPr>
          <p:spPr>
            <a:xfrm>
              <a:off x="1151122" y="1561250"/>
              <a:ext cx="448800" cy="4488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94" name="Google Shape;20594;p740"/>
          <p:cNvGrpSpPr/>
          <p:nvPr/>
        </p:nvGrpSpPr>
        <p:grpSpPr>
          <a:xfrm>
            <a:off x="282442" y="2105826"/>
            <a:ext cx="2565521" cy="2090209"/>
            <a:chOff x="3444742" y="1100938"/>
            <a:chExt cx="2565521" cy="2090209"/>
          </a:xfrm>
        </p:grpSpPr>
        <p:pic>
          <p:nvPicPr>
            <p:cNvPr id="20595" name="Google Shape;20595;p740"/>
            <p:cNvPicPr preferRelativeResize="0"/>
            <p:nvPr/>
          </p:nvPicPr>
          <p:blipFill>
            <a:blip r:embed="rId4">
              <a:alphaModFix/>
            </a:blip>
            <a:stretch>
              <a:fillRect/>
            </a:stretch>
          </p:blipFill>
          <p:spPr>
            <a:xfrm>
              <a:off x="3444742" y="1100938"/>
              <a:ext cx="2565521" cy="2090209"/>
            </a:xfrm>
            <a:prstGeom prst="rect">
              <a:avLst/>
            </a:prstGeom>
            <a:noFill/>
            <a:ln>
              <a:noFill/>
            </a:ln>
          </p:spPr>
        </p:pic>
        <p:sp>
          <p:nvSpPr>
            <p:cNvPr id="20596" name="Google Shape;20596;p740"/>
            <p:cNvSpPr/>
            <p:nvPr/>
          </p:nvSpPr>
          <p:spPr>
            <a:xfrm>
              <a:off x="4275622" y="1636163"/>
              <a:ext cx="448800" cy="4488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97" name="Google Shape;20597;p740"/>
          <p:cNvGrpSpPr/>
          <p:nvPr/>
        </p:nvGrpSpPr>
        <p:grpSpPr>
          <a:xfrm>
            <a:off x="6401506" y="2129642"/>
            <a:ext cx="2657145" cy="2090209"/>
            <a:chOff x="6391981" y="1100942"/>
            <a:chExt cx="2657145" cy="2090209"/>
          </a:xfrm>
        </p:grpSpPr>
        <p:pic>
          <p:nvPicPr>
            <p:cNvPr id="20598" name="Google Shape;20598;p740"/>
            <p:cNvPicPr preferRelativeResize="0"/>
            <p:nvPr/>
          </p:nvPicPr>
          <p:blipFill>
            <a:blip r:embed="rId5">
              <a:alphaModFix/>
            </a:blip>
            <a:stretch>
              <a:fillRect/>
            </a:stretch>
          </p:blipFill>
          <p:spPr>
            <a:xfrm>
              <a:off x="6391981" y="1100942"/>
              <a:ext cx="2657145" cy="2090209"/>
            </a:xfrm>
            <a:prstGeom prst="rect">
              <a:avLst/>
            </a:prstGeom>
            <a:noFill/>
            <a:ln>
              <a:noFill/>
            </a:ln>
          </p:spPr>
        </p:pic>
        <p:sp>
          <p:nvSpPr>
            <p:cNvPr id="20599" name="Google Shape;20599;p740"/>
            <p:cNvSpPr/>
            <p:nvPr/>
          </p:nvSpPr>
          <p:spPr>
            <a:xfrm>
              <a:off x="7314172" y="1636163"/>
              <a:ext cx="448800" cy="4488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00" name="Google Shape;20600;p740"/>
          <p:cNvSpPr txBox="1"/>
          <p:nvPr/>
        </p:nvSpPr>
        <p:spPr>
          <a:xfrm>
            <a:off x="880650" y="5694375"/>
            <a:ext cx="8178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*Gillman: clomipramine and imipramine (but not other TCAs) can cause severe serotonin toxicity in combo with MAOI</a:t>
            </a:r>
            <a:endParaRPr sz="1100"/>
          </a:p>
        </p:txBody>
      </p:sp>
      <p:sp>
        <p:nvSpPr>
          <p:cNvPr id="20601" name="Google Shape;20601;p740"/>
          <p:cNvSpPr txBox="1"/>
          <p:nvPr/>
        </p:nvSpPr>
        <p:spPr>
          <a:xfrm>
            <a:off x="4330500" y="-546325"/>
            <a:ext cx="5915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Block 5HT2A: Amitriptyline, Nortriptyline, Amoxapine, Clomipramine, Doxepin, Maprotiline, Imipramine, </a:t>
            </a:r>
            <a:endParaRPr sz="700"/>
          </a:p>
        </p:txBody>
      </p:sp>
      <p:sp>
        <p:nvSpPr>
          <p:cNvPr id="20602" name="Google Shape;20602;p740"/>
          <p:cNvSpPr txBox="1"/>
          <p:nvPr/>
        </p:nvSpPr>
        <p:spPr>
          <a:xfrm>
            <a:off x="35775" y="-365775"/>
            <a:ext cx="5228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5HT2C inverse agonists: amitriptyline and nortriptyline</a:t>
            </a:r>
            <a:endParaRPr sz="700"/>
          </a:p>
        </p:txBody>
      </p:sp>
      <p:sp>
        <p:nvSpPr>
          <p:cNvPr id="20603" name="Google Shape;20603;p740"/>
          <p:cNvSpPr txBox="1"/>
          <p:nvPr/>
        </p:nvSpPr>
        <p:spPr>
          <a:xfrm>
            <a:off x="2539800" y="-365775"/>
            <a:ext cx="8093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5HT2C antagonists: fluoxetine, mirtazapine, nefazodone, trazodone</a:t>
            </a:r>
            <a:endParaRPr sz="700"/>
          </a:p>
        </p:txBody>
      </p:sp>
      <p:sp>
        <p:nvSpPr>
          <p:cNvPr id="20604" name="Google Shape;20604;p740"/>
          <p:cNvSpPr txBox="1"/>
          <p:nvPr/>
        </p:nvSpPr>
        <p:spPr>
          <a:xfrm>
            <a:off x="8696100" y="2954275"/>
            <a:ext cx="4020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t>*</a:t>
            </a:r>
            <a:endParaRPr sz="1100"/>
          </a:p>
        </p:txBody>
      </p:sp>
      <p:sp>
        <p:nvSpPr>
          <p:cNvPr id="20605" name="Google Shape;20605;p740"/>
          <p:cNvSpPr txBox="1"/>
          <p:nvPr/>
        </p:nvSpPr>
        <p:spPr>
          <a:xfrm>
            <a:off x="3985875" y="4255675"/>
            <a:ext cx="1373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clomipramine</a:t>
            </a:r>
            <a:endParaRPr/>
          </a:p>
          <a:p>
            <a:pPr marL="0" lvl="0" indent="0" algn="l" rtl="0">
              <a:spcBef>
                <a:spcPts val="0"/>
              </a:spcBef>
              <a:spcAft>
                <a:spcPts val="0"/>
              </a:spcAft>
              <a:buNone/>
            </a:pPr>
            <a:r>
              <a:rPr lang="en"/>
              <a:t>doxepin</a:t>
            </a:r>
            <a:endParaRPr/>
          </a:p>
        </p:txBody>
      </p:sp>
      <p:sp>
        <p:nvSpPr>
          <p:cNvPr id="20606" name="Google Shape;20606;p740"/>
          <p:cNvSpPr txBox="1"/>
          <p:nvPr/>
        </p:nvSpPr>
        <p:spPr>
          <a:xfrm>
            <a:off x="831038" y="4205575"/>
            <a:ext cx="13731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nortriptyline</a:t>
            </a:r>
            <a:endParaRPr>
              <a:solidFill>
                <a:schemeClr val="dk1"/>
              </a:solidFill>
            </a:endParaRPr>
          </a:p>
          <a:p>
            <a:pPr marL="0" lvl="0" indent="0" algn="l" rtl="0">
              <a:spcBef>
                <a:spcPts val="0"/>
              </a:spcBef>
              <a:spcAft>
                <a:spcPts val="0"/>
              </a:spcAft>
              <a:buNone/>
            </a:pPr>
            <a:r>
              <a:rPr lang="en"/>
              <a:t>desipramine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0607" name="Google Shape;20607;p740"/>
          <p:cNvSpPr txBox="1"/>
          <p:nvPr/>
        </p:nvSpPr>
        <p:spPr>
          <a:xfrm>
            <a:off x="6928500" y="4255675"/>
            <a:ext cx="1373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amitriptyline</a:t>
            </a:r>
            <a:endParaRPr/>
          </a:p>
          <a:p>
            <a:pPr marL="0" lvl="0" indent="0" algn="l" rtl="0">
              <a:spcBef>
                <a:spcPts val="0"/>
              </a:spcBef>
              <a:spcAft>
                <a:spcPts val="0"/>
              </a:spcAft>
              <a:buNone/>
            </a:pPr>
            <a:r>
              <a:rPr lang="en"/>
              <a:t>imipramine</a:t>
            </a:r>
            <a:endParaRPr/>
          </a:p>
        </p:txBody>
      </p:sp>
      <p:grpSp>
        <p:nvGrpSpPr>
          <p:cNvPr id="20608" name="Google Shape;20608;p740"/>
          <p:cNvGrpSpPr/>
          <p:nvPr/>
        </p:nvGrpSpPr>
        <p:grpSpPr>
          <a:xfrm>
            <a:off x="1238695" y="2541627"/>
            <a:ext cx="185320" cy="1202883"/>
            <a:chOff x="3369404" y="2102287"/>
            <a:chExt cx="385200" cy="2500277"/>
          </a:xfrm>
        </p:grpSpPr>
        <p:cxnSp>
          <p:nvCxnSpPr>
            <p:cNvPr id="20609" name="Google Shape;20609;p740"/>
            <p:cNvCxnSpPr/>
            <p:nvPr/>
          </p:nvCxnSpPr>
          <p:spPr>
            <a:xfrm>
              <a:off x="3369404" y="4602564"/>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20610" name="Google Shape;20610;p740"/>
            <p:cNvCxnSpPr/>
            <p:nvPr/>
          </p:nvCxnSpPr>
          <p:spPr>
            <a:xfrm>
              <a:off x="3369404" y="2102287"/>
              <a:ext cx="385200" cy="0"/>
            </a:xfrm>
            <a:prstGeom prst="straightConnector1">
              <a:avLst/>
            </a:prstGeom>
            <a:noFill/>
            <a:ln w="28575" cap="flat" cmpd="sng">
              <a:solidFill>
                <a:schemeClr val="dk2"/>
              </a:solidFill>
              <a:prstDash val="solid"/>
              <a:round/>
              <a:headEnd type="none" w="med" len="med"/>
              <a:tailEnd type="none" w="med" len="med"/>
            </a:ln>
          </p:spPr>
        </p:cxnSp>
      </p:grpSp>
      <p:grpSp>
        <p:nvGrpSpPr>
          <p:cNvPr id="20611" name="Google Shape;20611;p740"/>
          <p:cNvGrpSpPr/>
          <p:nvPr/>
        </p:nvGrpSpPr>
        <p:grpSpPr>
          <a:xfrm>
            <a:off x="4377957" y="2549158"/>
            <a:ext cx="185320" cy="1202883"/>
            <a:chOff x="3369404" y="2102287"/>
            <a:chExt cx="385200" cy="2500277"/>
          </a:xfrm>
        </p:grpSpPr>
        <p:cxnSp>
          <p:nvCxnSpPr>
            <p:cNvPr id="20612" name="Google Shape;20612;p740"/>
            <p:cNvCxnSpPr/>
            <p:nvPr/>
          </p:nvCxnSpPr>
          <p:spPr>
            <a:xfrm>
              <a:off x="3369404" y="4602564"/>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20613" name="Google Shape;20613;p740"/>
            <p:cNvCxnSpPr/>
            <p:nvPr/>
          </p:nvCxnSpPr>
          <p:spPr>
            <a:xfrm>
              <a:off x="3369404" y="2102287"/>
              <a:ext cx="385200" cy="0"/>
            </a:xfrm>
            <a:prstGeom prst="straightConnector1">
              <a:avLst/>
            </a:prstGeom>
            <a:noFill/>
            <a:ln w="28575" cap="flat" cmpd="sng">
              <a:solidFill>
                <a:schemeClr val="dk2"/>
              </a:solidFill>
              <a:prstDash val="solid"/>
              <a:round/>
              <a:headEnd type="none" w="med" len="med"/>
              <a:tailEnd type="none" w="med" len="med"/>
            </a:ln>
          </p:spPr>
        </p:cxnSp>
      </p:grpSp>
      <p:grpSp>
        <p:nvGrpSpPr>
          <p:cNvPr id="20614" name="Google Shape;20614;p740"/>
          <p:cNvGrpSpPr/>
          <p:nvPr/>
        </p:nvGrpSpPr>
        <p:grpSpPr>
          <a:xfrm>
            <a:off x="7464503" y="2571750"/>
            <a:ext cx="185320" cy="1202883"/>
            <a:chOff x="3369404" y="2102287"/>
            <a:chExt cx="385200" cy="2500277"/>
          </a:xfrm>
        </p:grpSpPr>
        <p:cxnSp>
          <p:nvCxnSpPr>
            <p:cNvPr id="20615" name="Google Shape;20615;p740"/>
            <p:cNvCxnSpPr/>
            <p:nvPr/>
          </p:nvCxnSpPr>
          <p:spPr>
            <a:xfrm>
              <a:off x="3369404" y="4602564"/>
              <a:ext cx="385200" cy="0"/>
            </a:xfrm>
            <a:prstGeom prst="straightConnector1">
              <a:avLst/>
            </a:prstGeom>
            <a:noFill/>
            <a:ln w="28575" cap="flat" cmpd="sng">
              <a:solidFill>
                <a:schemeClr val="dk2"/>
              </a:solidFill>
              <a:prstDash val="solid"/>
              <a:round/>
              <a:headEnd type="none" w="med" len="med"/>
              <a:tailEnd type="none" w="med" len="med"/>
            </a:ln>
          </p:spPr>
        </p:cxnSp>
        <p:cxnSp>
          <p:nvCxnSpPr>
            <p:cNvPr id="20616" name="Google Shape;20616;p740"/>
            <p:cNvCxnSpPr/>
            <p:nvPr/>
          </p:nvCxnSpPr>
          <p:spPr>
            <a:xfrm>
              <a:off x="3369404" y="2102287"/>
              <a:ext cx="385200" cy="0"/>
            </a:xfrm>
            <a:prstGeom prst="straightConnector1">
              <a:avLst/>
            </a:prstGeom>
            <a:noFill/>
            <a:ln w="28575" cap="flat" cmpd="sng">
              <a:solidFill>
                <a:schemeClr val="dk2"/>
              </a:solidFill>
              <a:prstDash val="solid"/>
              <a:round/>
              <a:headEnd type="none" w="med" len="med"/>
              <a:tailEnd type="none" w="med" len="med"/>
            </a:ln>
          </p:spPr>
        </p:cxnSp>
      </p:grpSp>
      <p:cxnSp>
        <p:nvCxnSpPr>
          <p:cNvPr id="20617" name="Google Shape;20617;p740"/>
          <p:cNvCxnSpPr/>
          <p:nvPr/>
        </p:nvCxnSpPr>
        <p:spPr>
          <a:xfrm>
            <a:off x="1331363" y="1391275"/>
            <a:ext cx="0" cy="705000"/>
          </a:xfrm>
          <a:prstGeom prst="straightConnector1">
            <a:avLst/>
          </a:prstGeom>
          <a:noFill/>
          <a:ln w="28575" cap="flat" cmpd="sng">
            <a:solidFill>
              <a:schemeClr val="dk2"/>
            </a:solidFill>
            <a:prstDash val="solid"/>
            <a:round/>
            <a:headEnd type="none" w="med" len="med"/>
            <a:tailEnd type="triangle" w="med" len="med"/>
          </a:ln>
        </p:spPr>
      </p:cxnSp>
      <p:sp>
        <p:nvSpPr>
          <p:cNvPr id="20618" name="Google Shape;20618;p740"/>
          <p:cNvSpPr txBox="1"/>
          <p:nvPr/>
        </p:nvSpPr>
        <p:spPr>
          <a:xfrm>
            <a:off x="131025" y="1049513"/>
            <a:ext cx="5974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Essentially NRIs with off-target effects</a:t>
            </a:r>
            <a:endParaRPr sz="1200"/>
          </a:p>
        </p:txBody>
      </p:sp>
      <p:cxnSp>
        <p:nvCxnSpPr>
          <p:cNvPr id="20619" name="Google Shape;20619;p740"/>
          <p:cNvCxnSpPr/>
          <p:nvPr/>
        </p:nvCxnSpPr>
        <p:spPr>
          <a:xfrm>
            <a:off x="4330488" y="1422575"/>
            <a:ext cx="0" cy="705000"/>
          </a:xfrm>
          <a:prstGeom prst="straightConnector1">
            <a:avLst/>
          </a:prstGeom>
          <a:noFill/>
          <a:ln w="28575" cap="flat" cmpd="sng">
            <a:solidFill>
              <a:schemeClr val="dk2"/>
            </a:solidFill>
            <a:prstDash val="solid"/>
            <a:round/>
            <a:headEnd type="none" w="med" len="med"/>
            <a:tailEnd type="triangle" w="med" len="med"/>
          </a:ln>
        </p:spPr>
      </p:cxnSp>
      <p:sp>
        <p:nvSpPr>
          <p:cNvPr id="20620" name="Google Shape;20620;p740"/>
          <p:cNvSpPr txBox="1"/>
          <p:nvPr/>
        </p:nvSpPr>
        <p:spPr>
          <a:xfrm>
            <a:off x="3169500" y="1053275"/>
            <a:ext cx="2936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Essentially SNRIs with off-target effects</a:t>
            </a:r>
            <a:endParaRPr sz="1200"/>
          </a:p>
        </p:txBody>
      </p:sp>
      <p:cxnSp>
        <p:nvCxnSpPr>
          <p:cNvPr id="20621" name="Google Shape;20621;p740"/>
          <p:cNvCxnSpPr/>
          <p:nvPr/>
        </p:nvCxnSpPr>
        <p:spPr>
          <a:xfrm>
            <a:off x="7288038" y="1648425"/>
            <a:ext cx="0" cy="705000"/>
          </a:xfrm>
          <a:prstGeom prst="straightConnector1">
            <a:avLst/>
          </a:prstGeom>
          <a:noFill/>
          <a:ln w="28575" cap="flat" cmpd="sng">
            <a:solidFill>
              <a:schemeClr val="dk2"/>
            </a:solidFill>
            <a:prstDash val="solid"/>
            <a:round/>
            <a:headEnd type="none" w="med" len="med"/>
            <a:tailEnd type="triangle" w="med" len="med"/>
          </a:ln>
        </p:spPr>
      </p:cxnSp>
      <p:sp>
        <p:nvSpPr>
          <p:cNvPr id="20622" name="Google Shape;20622;p740"/>
          <p:cNvSpPr txBox="1"/>
          <p:nvPr/>
        </p:nvSpPr>
        <p:spPr>
          <a:xfrm>
            <a:off x="6666750" y="951425"/>
            <a:ext cx="1896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Essentially atypical antidepressants with off-target effects</a:t>
            </a:r>
            <a:endParaRPr sz="120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pic>
        <p:nvPicPr>
          <p:cNvPr id="1124" name="Google Shape;1124;p84"/>
          <p:cNvPicPr preferRelativeResize="0"/>
          <p:nvPr/>
        </p:nvPicPr>
        <p:blipFill rotWithShape="1">
          <a:blip r:embed="rId3">
            <a:alphaModFix/>
          </a:blip>
          <a:srcRect t="891"/>
          <a:stretch/>
        </p:blipFill>
        <p:spPr>
          <a:xfrm>
            <a:off x="239312" y="524125"/>
            <a:ext cx="3703339" cy="4367649"/>
          </a:xfrm>
          <a:prstGeom prst="rect">
            <a:avLst/>
          </a:prstGeom>
          <a:noFill/>
          <a:ln>
            <a:noFill/>
          </a:ln>
        </p:spPr>
      </p:pic>
      <p:sp>
        <p:nvSpPr>
          <p:cNvPr id="1125" name="Google Shape;1125;p84"/>
          <p:cNvSpPr txBox="1"/>
          <p:nvPr/>
        </p:nvSpPr>
        <p:spPr>
          <a:xfrm>
            <a:off x="193175" y="93025"/>
            <a:ext cx="83460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600" b="1">
                <a:solidFill>
                  <a:schemeClr val="dk1"/>
                </a:solidFill>
              </a:rPr>
              <a:t>Transporters = reuptake pumps</a:t>
            </a:r>
            <a:endParaRPr sz="1600" b="1">
              <a:solidFill>
                <a:schemeClr val="dk1"/>
              </a:solidFill>
            </a:endParaRPr>
          </a:p>
          <a:p>
            <a:pPr marL="0" lvl="0" indent="0" algn="l" rtl="0">
              <a:spcBef>
                <a:spcPts val="0"/>
              </a:spcBef>
              <a:spcAft>
                <a:spcPts val="0"/>
              </a:spcAft>
              <a:buNone/>
            </a:pPr>
            <a:endParaRPr sz="1600" b="1"/>
          </a:p>
        </p:txBody>
      </p:sp>
      <p:pic>
        <p:nvPicPr>
          <p:cNvPr id="1126" name="Google Shape;1126;p84"/>
          <p:cNvPicPr preferRelativeResize="0"/>
          <p:nvPr/>
        </p:nvPicPr>
        <p:blipFill rotWithShape="1">
          <a:blip r:embed="rId4">
            <a:alphaModFix/>
          </a:blip>
          <a:srcRect r="43123" b="65813"/>
          <a:stretch/>
        </p:blipFill>
        <p:spPr>
          <a:xfrm>
            <a:off x="4908300" y="1138975"/>
            <a:ext cx="1889850" cy="907026"/>
          </a:xfrm>
          <a:prstGeom prst="rect">
            <a:avLst/>
          </a:prstGeom>
          <a:noFill/>
          <a:ln>
            <a:noFill/>
          </a:ln>
        </p:spPr>
      </p:pic>
      <p:sp>
        <p:nvSpPr>
          <p:cNvPr id="1127" name="Google Shape;1127;p84"/>
          <p:cNvSpPr txBox="1"/>
          <p:nvPr/>
        </p:nvSpPr>
        <p:spPr>
          <a:xfrm>
            <a:off x="3681575" y="524125"/>
            <a:ext cx="8346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This is the target of serotonin reuptake inhibitors</a:t>
            </a:r>
            <a:endParaRPr sz="1600" b="1"/>
          </a:p>
        </p:txBody>
      </p:sp>
      <p:sp>
        <p:nvSpPr>
          <p:cNvPr id="1128" name="Google Shape;1128;p84"/>
          <p:cNvSpPr/>
          <p:nvPr/>
        </p:nvSpPr>
        <p:spPr>
          <a:xfrm>
            <a:off x="4908300" y="1062953"/>
            <a:ext cx="1769700" cy="10617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Shape 20626"/>
        <p:cNvGrpSpPr/>
        <p:nvPr/>
      </p:nvGrpSpPr>
      <p:grpSpPr>
        <a:xfrm>
          <a:off x="0" y="0"/>
          <a:ext cx="0" cy="0"/>
          <a:chOff x="0" y="0"/>
          <a:chExt cx="0" cy="0"/>
        </a:xfrm>
      </p:grpSpPr>
      <p:grpSp>
        <p:nvGrpSpPr>
          <p:cNvPr id="20627" name="Google Shape;20627;p741"/>
          <p:cNvGrpSpPr/>
          <p:nvPr/>
        </p:nvGrpSpPr>
        <p:grpSpPr>
          <a:xfrm>
            <a:off x="1317732" y="95203"/>
            <a:ext cx="2993623" cy="2355314"/>
            <a:chOff x="1225236" y="746616"/>
            <a:chExt cx="4735247" cy="3725584"/>
          </a:xfrm>
        </p:grpSpPr>
        <p:grpSp>
          <p:nvGrpSpPr>
            <p:cNvPr id="20628" name="Google Shape;20628;p741"/>
            <p:cNvGrpSpPr/>
            <p:nvPr/>
          </p:nvGrpSpPr>
          <p:grpSpPr>
            <a:xfrm>
              <a:off x="1225236" y="746616"/>
              <a:ext cx="4735247" cy="3725584"/>
              <a:chOff x="1225236" y="746616"/>
              <a:chExt cx="4735247" cy="3725584"/>
            </a:xfrm>
          </p:grpSpPr>
          <p:grpSp>
            <p:nvGrpSpPr>
              <p:cNvPr id="20629" name="Google Shape;20629;p741"/>
              <p:cNvGrpSpPr/>
              <p:nvPr/>
            </p:nvGrpSpPr>
            <p:grpSpPr>
              <a:xfrm>
                <a:off x="1225236" y="746616"/>
                <a:ext cx="4735247" cy="3725584"/>
                <a:chOff x="1225236" y="746616"/>
                <a:chExt cx="4735247" cy="3725584"/>
              </a:xfrm>
            </p:grpSpPr>
            <p:grpSp>
              <p:nvGrpSpPr>
                <p:cNvPr id="20630" name="Google Shape;20630;p741"/>
                <p:cNvGrpSpPr/>
                <p:nvPr/>
              </p:nvGrpSpPr>
              <p:grpSpPr>
                <a:xfrm>
                  <a:off x="1225236" y="746616"/>
                  <a:ext cx="4735247" cy="3725584"/>
                  <a:chOff x="1225236" y="746616"/>
                  <a:chExt cx="4735247" cy="3725584"/>
                </a:xfrm>
              </p:grpSpPr>
              <p:pic>
                <p:nvPicPr>
                  <p:cNvPr id="20631" name="Google Shape;20631;p741"/>
                  <p:cNvPicPr preferRelativeResize="0"/>
                  <p:nvPr/>
                </p:nvPicPr>
                <p:blipFill>
                  <a:blip r:embed="rId3">
                    <a:alphaModFix/>
                  </a:blip>
                  <a:stretch>
                    <a:fillRect/>
                  </a:stretch>
                </p:blipFill>
                <p:spPr>
                  <a:xfrm rot="445759">
                    <a:off x="4305300" y="840974"/>
                    <a:ext cx="1560825" cy="1560825"/>
                  </a:xfrm>
                  <a:prstGeom prst="rect">
                    <a:avLst/>
                  </a:prstGeom>
                  <a:noFill/>
                  <a:ln>
                    <a:noFill/>
                  </a:ln>
                </p:spPr>
              </p:pic>
              <p:pic>
                <p:nvPicPr>
                  <p:cNvPr id="20632" name="Google Shape;20632;p741"/>
                  <p:cNvPicPr preferRelativeResize="0"/>
                  <p:nvPr/>
                </p:nvPicPr>
                <p:blipFill>
                  <a:blip r:embed="rId3">
                    <a:alphaModFix/>
                  </a:blip>
                  <a:stretch>
                    <a:fillRect/>
                  </a:stretch>
                </p:blipFill>
                <p:spPr>
                  <a:xfrm rot="-5633246">
                    <a:off x="1276350" y="850499"/>
                    <a:ext cx="1560825" cy="1560825"/>
                  </a:xfrm>
                  <a:prstGeom prst="rect">
                    <a:avLst/>
                  </a:prstGeom>
                  <a:noFill/>
                  <a:ln>
                    <a:noFill/>
                  </a:ln>
                </p:spPr>
              </p:pic>
              <p:sp>
                <p:nvSpPr>
                  <p:cNvPr id="20633" name="Google Shape;20633;p741"/>
                  <p:cNvSpPr/>
                  <p:nvPr/>
                </p:nvSpPr>
                <p:spPr>
                  <a:xfrm>
                    <a:off x="2029725" y="1395700"/>
                    <a:ext cx="3076500" cy="3076500"/>
                  </a:xfrm>
                  <a:prstGeom prst="ellipse">
                    <a:avLst/>
                  </a:prstGeom>
                  <a:solidFill>
                    <a:srgbClr val="DC8758"/>
                  </a:solidFill>
                  <a:ln w="9525" cap="flat" cmpd="sng">
                    <a:solidFill>
                      <a:srgbClr val="783F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34" name="Google Shape;20634;p741"/>
                <p:cNvGrpSpPr/>
                <p:nvPr/>
              </p:nvGrpSpPr>
              <p:grpSpPr>
                <a:xfrm>
                  <a:off x="3292567" y="1485113"/>
                  <a:ext cx="537215" cy="2884286"/>
                  <a:chOff x="5350013" y="1678054"/>
                  <a:chExt cx="325743" cy="1748900"/>
                </a:xfrm>
              </p:grpSpPr>
              <p:cxnSp>
                <p:nvCxnSpPr>
                  <p:cNvPr id="20635" name="Google Shape;20635;p741"/>
                  <p:cNvCxnSpPr/>
                  <p:nvPr/>
                </p:nvCxnSpPr>
                <p:spPr>
                  <a:xfrm>
                    <a:off x="5359556" y="1925756"/>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20636" name="Google Shape;20636;p741"/>
                  <p:cNvCxnSpPr/>
                  <p:nvPr/>
                </p:nvCxnSpPr>
                <p:spPr>
                  <a:xfrm>
                    <a:off x="5359556" y="199240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20637" name="Google Shape;20637;p741"/>
                  <p:cNvCxnSpPr/>
                  <p:nvPr/>
                </p:nvCxnSpPr>
                <p:spPr>
                  <a:xfrm>
                    <a:off x="5359556" y="2068020"/>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20638" name="Google Shape;20638;p741"/>
                  <p:cNvCxnSpPr/>
                  <p:nvPr/>
                </p:nvCxnSpPr>
                <p:spPr>
                  <a:xfrm>
                    <a:off x="5350013" y="342695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20639" name="Google Shape;20639;p741"/>
                  <p:cNvCxnSpPr/>
                  <p:nvPr/>
                </p:nvCxnSpPr>
                <p:spPr>
                  <a:xfrm>
                    <a:off x="5350013" y="1678054"/>
                    <a:ext cx="316200" cy="0"/>
                  </a:xfrm>
                  <a:prstGeom prst="straightConnector1">
                    <a:avLst/>
                  </a:prstGeom>
                  <a:noFill/>
                  <a:ln w="28575" cap="flat" cmpd="sng">
                    <a:solidFill>
                      <a:srgbClr val="783F04"/>
                    </a:solidFill>
                    <a:prstDash val="solid"/>
                    <a:round/>
                    <a:headEnd type="none" w="med" len="med"/>
                    <a:tailEnd type="none" w="med" len="med"/>
                  </a:ln>
                </p:spPr>
              </p:cxnSp>
            </p:grpSp>
          </p:grpSp>
          <p:sp>
            <p:nvSpPr>
              <p:cNvPr id="20640" name="Google Shape;20640;p741"/>
              <p:cNvSpPr txBox="1"/>
              <p:nvPr/>
            </p:nvSpPr>
            <p:spPr>
              <a:xfrm rot="-2902922" flipH="1">
                <a:off x="1353089" y="1146066"/>
                <a:ext cx="733557" cy="41182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A</a:t>
                </a:r>
                <a:endParaRPr sz="1100" b="1"/>
              </a:p>
            </p:txBody>
          </p:sp>
          <p:sp>
            <p:nvSpPr>
              <p:cNvPr id="20641" name="Google Shape;20641;p741"/>
              <p:cNvSpPr txBox="1"/>
              <p:nvPr/>
            </p:nvSpPr>
            <p:spPr>
              <a:xfrm rot="3118622" flipH="1">
                <a:off x="5064306" y="1165179"/>
                <a:ext cx="733469" cy="41199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B</a:t>
                </a:r>
                <a:endParaRPr sz="1100" b="1"/>
              </a:p>
            </p:txBody>
          </p:sp>
        </p:grpSp>
        <p:sp>
          <p:nvSpPr>
            <p:cNvPr id="20642" name="Google Shape;20642;p741"/>
            <p:cNvSpPr txBox="1"/>
            <p:nvPr/>
          </p:nvSpPr>
          <p:spPr>
            <a:xfrm rot="24186">
              <a:off x="2484179" y="2441858"/>
              <a:ext cx="2217355" cy="3351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phenelzine</a:t>
              </a:r>
              <a:endParaRPr sz="1600" b="1"/>
            </a:p>
            <a:p>
              <a:pPr marL="0" marR="0" lvl="0" indent="0" algn="ctr" rtl="0">
                <a:lnSpc>
                  <a:spcPct val="100000"/>
                </a:lnSpc>
                <a:spcBef>
                  <a:spcPts val="0"/>
                </a:spcBef>
                <a:spcAft>
                  <a:spcPts val="0"/>
                </a:spcAft>
                <a:buClr>
                  <a:srgbClr val="000000"/>
                </a:buClr>
                <a:buSzPts val="800"/>
                <a:buFont typeface="Arial"/>
                <a:buNone/>
              </a:pPr>
              <a:r>
                <a:rPr lang="en" sz="1600" b="1"/>
                <a:t>NARDIL</a:t>
              </a:r>
              <a:endParaRPr sz="1600" b="1"/>
            </a:p>
            <a:p>
              <a:pPr marL="0" marR="0" lvl="0" indent="0" algn="ctr" rtl="0">
                <a:lnSpc>
                  <a:spcPct val="100000"/>
                </a:lnSpc>
                <a:spcBef>
                  <a:spcPts val="0"/>
                </a:spcBef>
                <a:spcAft>
                  <a:spcPts val="0"/>
                </a:spcAft>
                <a:buClr>
                  <a:srgbClr val="000000"/>
                </a:buClr>
                <a:buSzPts val="800"/>
                <a:buFont typeface="Arial"/>
                <a:buNone/>
              </a:pPr>
              <a:endParaRPr sz="1600" b="1"/>
            </a:p>
          </p:txBody>
        </p:sp>
      </p:grpSp>
      <p:grpSp>
        <p:nvGrpSpPr>
          <p:cNvPr id="20643" name="Google Shape;20643;p741"/>
          <p:cNvGrpSpPr/>
          <p:nvPr/>
        </p:nvGrpSpPr>
        <p:grpSpPr>
          <a:xfrm>
            <a:off x="1317732" y="2688653"/>
            <a:ext cx="2993623" cy="2355314"/>
            <a:chOff x="1225236" y="746616"/>
            <a:chExt cx="4735247" cy="3725584"/>
          </a:xfrm>
        </p:grpSpPr>
        <p:grpSp>
          <p:nvGrpSpPr>
            <p:cNvPr id="20644" name="Google Shape;20644;p741"/>
            <p:cNvGrpSpPr/>
            <p:nvPr/>
          </p:nvGrpSpPr>
          <p:grpSpPr>
            <a:xfrm>
              <a:off x="1225236" y="746616"/>
              <a:ext cx="4735247" cy="3725584"/>
              <a:chOff x="1225236" y="746616"/>
              <a:chExt cx="4735247" cy="3725584"/>
            </a:xfrm>
          </p:grpSpPr>
          <p:grpSp>
            <p:nvGrpSpPr>
              <p:cNvPr id="20645" name="Google Shape;20645;p741"/>
              <p:cNvGrpSpPr/>
              <p:nvPr/>
            </p:nvGrpSpPr>
            <p:grpSpPr>
              <a:xfrm>
                <a:off x="1225236" y="746616"/>
                <a:ext cx="4735247" cy="3725584"/>
                <a:chOff x="1225236" y="746616"/>
                <a:chExt cx="4735247" cy="3725584"/>
              </a:xfrm>
            </p:grpSpPr>
            <p:grpSp>
              <p:nvGrpSpPr>
                <p:cNvPr id="20646" name="Google Shape;20646;p741"/>
                <p:cNvGrpSpPr/>
                <p:nvPr/>
              </p:nvGrpSpPr>
              <p:grpSpPr>
                <a:xfrm>
                  <a:off x="1225236" y="746616"/>
                  <a:ext cx="4735247" cy="3725584"/>
                  <a:chOff x="1225236" y="746616"/>
                  <a:chExt cx="4735247" cy="3725584"/>
                </a:xfrm>
              </p:grpSpPr>
              <p:pic>
                <p:nvPicPr>
                  <p:cNvPr id="20647" name="Google Shape;20647;p741"/>
                  <p:cNvPicPr preferRelativeResize="0"/>
                  <p:nvPr/>
                </p:nvPicPr>
                <p:blipFill>
                  <a:blip r:embed="rId3">
                    <a:alphaModFix/>
                  </a:blip>
                  <a:stretch>
                    <a:fillRect/>
                  </a:stretch>
                </p:blipFill>
                <p:spPr>
                  <a:xfrm rot="445759">
                    <a:off x="4305300" y="840974"/>
                    <a:ext cx="1560825" cy="1560825"/>
                  </a:xfrm>
                  <a:prstGeom prst="rect">
                    <a:avLst/>
                  </a:prstGeom>
                  <a:noFill/>
                  <a:ln>
                    <a:noFill/>
                  </a:ln>
                </p:spPr>
              </p:pic>
              <p:pic>
                <p:nvPicPr>
                  <p:cNvPr id="20648" name="Google Shape;20648;p741"/>
                  <p:cNvPicPr preferRelativeResize="0"/>
                  <p:nvPr/>
                </p:nvPicPr>
                <p:blipFill>
                  <a:blip r:embed="rId3">
                    <a:alphaModFix/>
                  </a:blip>
                  <a:stretch>
                    <a:fillRect/>
                  </a:stretch>
                </p:blipFill>
                <p:spPr>
                  <a:xfrm rot="-5633246">
                    <a:off x="1276350" y="850499"/>
                    <a:ext cx="1560825" cy="1560825"/>
                  </a:xfrm>
                  <a:prstGeom prst="rect">
                    <a:avLst/>
                  </a:prstGeom>
                  <a:noFill/>
                  <a:ln>
                    <a:noFill/>
                  </a:ln>
                </p:spPr>
              </p:pic>
              <p:sp>
                <p:nvSpPr>
                  <p:cNvPr id="20649" name="Google Shape;20649;p741"/>
                  <p:cNvSpPr/>
                  <p:nvPr/>
                </p:nvSpPr>
                <p:spPr>
                  <a:xfrm>
                    <a:off x="2029725" y="1395700"/>
                    <a:ext cx="3076500" cy="3076500"/>
                  </a:xfrm>
                  <a:prstGeom prst="ellipse">
                    <a:avLst/>
                  </a:prstGeom>
                  <a:solidFill>
                    <a:srgbClr val="DC8758"/>
                  </a:solidFill>
                  <a:ln w="9525" cap="flat" cmpd="sng">
                    <a:solidFill>
                      <a:srgbClr val="783F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50" name="Google Shape;20650;p741"/>
                <p:cNvGrpSpPr/>
                <p:nvPr/>
              </p:nvGrpSpPr>
              <p:grpSpPr>
                <a:xfrm>
                  <a:off x="3292567" y="1485113"/>
                  <a:ext cx="537215" cy="2884286"/>
                  <a:chOff x="5350013" y="1678054"/>
                  <a:chExt cx="325743" cy="1748900"/>
                </a:xfrm>
              </p:grpSpPr>
              <p:cxnSp>
                <p:nvCxnSpPr>
                  <p:cNvPr id="20651" name="Google Shape;20651;p741"/>
                  <p:cNvCxnSpPr/>
                  <p:nvPr/>
                </p:nvCxnSpPr>
                <p:spPr>
                  <a:xfrm>
                    <a:off x="5359556" y="1925756"/>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20652" name="Google Shape;20652;p741"/>
                  <p:cNvCxnSpPr/>
                  <p:nvPr/>
                </p:nvCxnSpPr>
                <p:spPr>
                  <a:xfrm>
                    <a:off x="5359556" y="199240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20653" name="Google Shape;20653;p741"/>
                  <p:cNvCxnSpPr/>
                  <p:nvPr/>
                </p:nvCxnSpPr>
                <p:spPr>
                  <a:xfrm>
                    <a:off x="5359556" y="2068020"/>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20654" name="Google Shape;20654;p741"/>
                  <p:cNvCxnSpPr/>
                  <p:nvPr/>
                </p:nvCxnSpPr>
                <p:spPr>
                  <a:xfrm>
                    <a:off x="5350013" y="342695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20655" name="Google Shape;20655;p741"/>
                  <p:cNvCxnSpPr/>
                  <p:nvPr/>
                </p:nvCxnSpPr>
                <p:spPr>
                  <a:xfrm>
                    <a:off x="5350013" y="1678054"/>
                    <a:ext cx="316200" cy="0"/>
                  </a:xfrm>
                  <a:prstGeom prst="straightConnector1">
                    <a:avLst/>
                  </a:prstGeom>
                  <a:noFill/>
                  <a:ln w="28575" cap="flat" cmpd="sng">
                    <a:solidFill>
                      <a:srgbClr val="783F04"/>
                    </a:solidFill>
                    <a:prstDash val="solid"/>
                    <a:round/>
                    <a:headEnd type="none" w="med" len="med"/>
                    <a:tailEnd type="none" w="med" len="med"/>
                  </a:ln>
                </p:spPr>
              </p:cxnSp>
            </p:grpSp>
          </p:grpSp>
          <p:sp>
            <p:nvSpPr>
              <p:cNvPr id="20656" name="Google Shape;20656;p741"/>
              <p:cNvSpPr txBox="1"/>
              <p:nvPr/>
            </p:nvSpPr>
            <p:spPr>
              <a:xfrm rot="-2902922" flipH="1">
                <a:off x="1353089" y="1146066"/>
                <a:ext cx="733557" cy="41182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A</a:t>
                </a:r>
                <a:endParaRPr sz="1100" b="1"/>
              </a:p>
            </p:txBody>
          </p:sp>
          <p:sp>
            <p:nvSpPr>
              <p:cNvPr id="20657" name="Google Shape;20657;p741"/>
              <p:cNvSpPr txBox="1"/>
              <p:nvPr/>
            </p:nvSpPr>
            <p:spPr>
              <a:xfrm rot="3118622" flipH="1">
                <a:off x="5064306" y="1165179"/>
                <a:ext cx="733469" cy="41199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B</a:t>
                </a:r>
                <a:endParaRPr sz="1100" b="1"/>
              </a:p>
            </p:txBody>
          </p:sp>
        </p:grpSp>
        <p:sp>
          <p:nvSpPr>
            <p:cNvPr id="20658" name="Google Shape;20658;p741"/>
            <p:cNvSpPr txBox="1"/>
            <p:nvPr/>
          </p:nvSpPr>
          <p:spPr>
            <a:xfrm rot="24313">
              <a:off x="2212987" y="2443648"/>
              <a:ext cx="2714768" cy="3351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isocarboxazid</a:t>
              </a:r>
              <a:endParaRPr sz="1600" b="1"/>
            </a:p>
            <a:p>
              <a:pPr marL="0" marR="0" lvl="0" indent="0" algn="ctr" rtl="0">
                <a:lnSpc>
                  <a:spcPct val="100000"/>
                </a:lnSpc>
                <a:spcBef>
                  <a:spcPts val="0"/>
                </a:spcBef>
                <a:spcAft>
                  <a:spcPts val="0"/>
                </a:spcAft>
                <a:buClr>
                  <a:srgbClr val="000000"/>
                </a:buClr>
                <a:buSzPts val="800"/>
                <a:buFont typeface="Arial"/>
                <a:buNone/>
              </a:pPr>
              <a:r>
                <a:rPr lang="en" sz="1600" b="1"/>
                <a:t>MARPLAN</a:t>
              </a:r>
              <a:endParaRPr sz="1600" b="1"/>
            </a:p>
            <a:p>
              <a:pPr marL="0" marR="0" lvl="0" indent="0" algn="ctr" rtl="0">
                <a:lnSpc>
                  <a:spcPct val="100000"/>
                </a:lnSpc>
                <a:spcBef>
                  <a:spcPts val="0"/>
                </a:spcBef>
                <a:spcAft>
                  <a:spcPts val="0"/>
                </a:spcAft>
                <a:buClr>
                  <a:srgbClr val="000000"/>
                </a:buClr>
                <a:buSzPts val="800"/>
                <a:buFont typeface="Arial"/>
                <a:buNone/>
              </a:pPr>
              <a:endParaRPr sz="1600" b="1"/>
            </a:p>
          </p:txBody>
        </p:sp>
      </p:grpSp>
      <p:grpSp>
        <p:nvGrpSpPr>
          <p:cNvPr id="20659" name="Google Shape;20659;p741"/>
          <p:cNvGrpSpPr/>
          <p:nvPr/>
        </p:nvGrpSpPr>
        <p:grpSpPr>
          <a:xfrm>
            <a:off x="4889607" y="95203"/>
            <a:ext cx="2993623" cy="2355314"/>
            <a:chOff x="1225236" y="746616"/>
            <a:chExt cx="4735247" cy="3725584"/>
          </a:xfrm>
        </p:grpSpPr>
        <p:grpSp>
          <p:nvGrpSpPr>
            <p:cNvPr id="20660" name="Google Shape;20660;p741"/>
            <p:cNvGrpSpPr/>
            <p:nvPr/>
          </p:nvGrpSpPr>
          <p:grpSpPr>
            <a:xfrm>
              <a:off x="1225236" y="746616"/>
              <a:ext cx="4735247" cy="3725584"/>
              <a:chOff x="1225236" y="746616"/>
              <a:chExt cx="4735247" cy="3725584"/>
            </a:xfrm>
          </p:grpSpPr>
          <p:grpSp>
            <p:nvGrpSpPr>
              <p:cNvPr id="20661" name="Google Shape;20661;p741"/>
              <p:cNvGrpSpPr/>
              <p:nvPr/>
            </p:nvGrpSpPr>
            <p:grpSpPr>
              <a:xfrm>
                <a:off x="1225236" y="746616"/>
                <a:ext cx="4735247" cy="3725584"/>
                <a:chOff x="1225236" y="746616"/>
                <a:chExt cx="4735247" cy="3725584"/>
              </a:xfrm>
            </p:grpSpPr>
            <p:grpSp>
              <p:nvGrpSpPr>
                <p:cNvPr id="20662" name="Google Shape;20662;p741"/>
                <p:cNvGrpSpPr/>
                <p:nvPr/>
              </p:nvGrpSpPr>
              <p:grpSpPr>
                <a:xfrm>
                  <a:off x="1225236" y="746616"/>
                  <a:ext cx="4735247" cy="3725584"/>
                  <a:chOff x="1225236" y="746616"/>
                  <a:chExt cx="4735247" cy="3725584"/>
                </a:xfrm>
              </p:grpSpPr>
              <p:pic>
                <p:nvPicPr>
                  <p:cNvPr id="20663" name="Google Shape;20663;p741"/>
                  <p:cNvPicPr preferRelativeResize="0"/>
                  <p:nvPr/>
                </p:nvPicPr>
                <p:blipFill>
                  <a:blip r:embed="rId3">
                    <a:alphaModFix/>
                  </a:blip>
                  <a:stretch>
                    <a:fillRect/>
                  </a:stretch>
                </p:blipFill>
                <p:spPr>
                  <a:xfrm rot="445759">
                    <a:off x="4305300" y="840974"/>
                    <a:ext cx="1560825" cy="1560825"/>
                  </a:xfrm>
                  <a:prstGeom prst="rect">
                    <a:avLst/>
                  </a:prstGeom>
                  <a:noFill/>
                  <a:ln>
                    <a:noFill/>
                  </a:ln>
                </p:spPr>
              </p:pic>
              <p:pic>
                <p:nvPicPr>
                  <p:cNvPr id="20664" name="Google Shape;20664;p741"/>
                  <p:cNvPicPr preferRelativeResize="0"/>
                  <p:nvPr/>
                </p:nvPicPr>
                <p:blipFill>
                  <a:blip r:embed="rId3">
                    <a:alphaModFix/>
                  </a:blip>
                  <a:stretch>
                    <a:fillRect/>
                  </a:stretch>
                </p:blipFill>
                <p:spPr>
                  <a:xfrm rot="-5633246">
                    <a:off x="1276350" y="850499"/>
                    <a:ext cx="1560825" cy="1560825"/>
                  </a:xfrm>
                  <a:prstGeom prst="rect">
                    <a:avLst/>
                  </a:prstGeom>
                  <a:noFill/>
                  <a:ln>
                    <a:noFill/>
                  </a:ln>
                </p:spPr>
              </p:pic>
              <p:sp>
                <p:nvSpPr>
                  <p:cNvPr id="20665" name="Google Shape;20665;p741"/>
                  <p:cNvSpPr/>
                  <p:nvPr/>
                </p:nvSpPr>
                <p:spPr>
                  <a:xfrm>
                    <a:off x="2029725" y="1395700"/>
                    <a:ext cx="3076500" cy="3076500"/>
                  </a:xfrm>
                  <a:prstGeom prst="ellipse">
                    <a:avLst/>
                  </a:prstGeom>
                  <a:solidFill>
                    <a:srgbClr val="DC8758"/>
                  </a:solidFill>
                  <a:ln w="9525" cap="flat" cmpd="sng">
                    <a:solidFill>
                      <a:srgbClr val="783F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66" name="Google Shape;20666;p741"/>
                <p:cNvGrpSpPr/>
                <p:nvPr/>
              </p:nvGrpSpPr>
              <p:grpSpPr>
                <a:xfrm>
                  <a:off x="3292567" y="1485113"/>
                  <a:ext cx="537215" cy="2884286"/>
                  <a:chOff x="5350013" y="1678054"/>
                  <a:chExt cx="325743" cy="1748900"/>
                </a:xfrm>
              </p:grpSpPr>
              <p:cxnSp>
                <p:nvCxnSpPr>
                  <p:cNvPr id="20667" name="Google Shape;20667;p741"/>
                  <p:cNvCxnSpPr/>
                  <p:nvPr/>
                </p:nvCxnSpPr>
                <p:spPr>
                  <a:xfrm>
                    <a:off x="5359556" y="1925756"/>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20668" name="Google Shape;20668;p741"/>
                  <p:cNvCxnSpPr/>
                  <p:nvPr/>
                </p:nvCxnSpPr>
                <p:spPr>
                  <a:xfrm>
                    <a:off x="5359556" y="199240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20669" name="Google Shape;20669;p741"/>
                  <p:cNvCxnSpPr/>
                  <p:nvPr/>
                </p:nvCxnSpPr>
                <p:spPr>
                  <a:xfrm>
                    <a:off x="5359556" y="2068020"/>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20670" name="Google Shape;20670;p741"/>
                  <p:cNvCxnSpPr/>
                  <p:nvPr/>
                </p:nvCxnSpPr>
                <p:spPr>
                  <a:xfrm>
                    <a:off x="5350013" y="342695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20671" name="Google Shape;20671;p741"/>
                  <p:cNvCxnSpPr/>
                  <p:nvPr/>
                </p:nvCxnSpPr>
                <p:spPr>
                  <a:xfrm>
                    <a:off x="5350013" y="1678054"/>
                    <a:ext cx="316200" cy="0"/>
                  </a:xfrm>
                  <a:prstGeom prst="straightConnector1">
                    <a:avLst/>
                  </a:prstGeom>
                  <a:noFill/>
                  <a:ln w="28575" cap="flat" cmpd="sng">
                    <a:solidFill>
                      <a:srgbClr val="783F04"/>
                    </a:solidFill>
                    <a:prstDash val="solid"/>
                    <a:round/>
                    <a:headEnd type="none" w="med" len="med"/>
                    <a:tailEnd type="none" w="med" len="med"/>
                  </a:ln>
                </p:spPr>
              </p:cxnSp>
            </p:grpSp>
          </p:grpSp>
          <p:sp>
            <p:nvSpPr>
              <p:cNvPr id="20672" name="Google Shape;20672;p741"/>
              <p:cNvSpPr txBox="1"/>
              <p:nvPr/>
            </p:nvSpPr>
            <p:spPr>
              <a:xfrm rot="-2902922" flipH="1">
                <a:off x="1353089" y="1146066"/>
                <a:ext cx="733557" cy="41182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A</a:t>
                </a:r>
                <a:endParaRPr sz="1100" b="1"/>
              </a:p>
            </p:txBody>
          </p:sp>
          <p:sp>
            <p:nvSpPr>
              <p:cNvPr id="20673" name="Google Shape;20673;p741"/>
              <p:cNvSpPr txBox="1"/>
              <p:nvPr/>
            </p:nvSpPr>
            <p:spPr>
              <a:xfrm rot="3118622" flipH="1">
                <a:off x="5064306" y="1165179"/>
                <a:ext cx="733469" cy="41199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B</a:t>
                </a:r>
                <a:endParaRPr sz="1100" b="1"/>
              </a:p>
            </p:txBody>
          </p:sp>
        </p:grpSp>
        <p:sp>
          <p:nvSpPr>
            <p:cNvPr id="20674" name="Google Shape;20674;p741"/>
            <p:cNvSpPr txBox="1"/>
            <p:nvPr/>
          </p:nvSpPr>
          <p:spPr>
            <a:xfrm rot="24353">
              <a:off x="2152720" y="2444248"/>
              <a:ext cx="2879772" cy="3351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tranylcypromine</a:t>
              </a:r>
              <a:endParaRPr sz="1600" b="1"/>
            </a:p>
            <a:p>
              <a:pPr marL="0" marR="0" lvl="0" indent="0" algn="ctr" rtl="0">
                <a:lnSpc>
                  <a:spcPct val="100000"/>
                </a:lnSpc>
                <a:spcBef>
                  <a:spcPts val="0"/>
                </a:spcBef>
                <a:spcAft>
                  <a:spcPts val="0"/>
                </a:spcAft>
                <a:buClr>
                  <a:srgbClr val="000000"/>
                </a:buClr>
                <a:buSzPts val="800"/>
                <a:buFont typeface="Arial"/>
                <a:buNone/>
              </a:pPr>
              <a:r>
                <a:rPr lang="en" sz="1600" b="1"/>
                <a:t>PARNATE</a:t>
              </a:r>
              <a:endParaRPr sz="1600" b="1"/>
            </a:p>
          </p:txBody>
        </p:sp>
      </p:grpSp>
      <p:grpSp>
        <p:nvGrpSpPr>
          <p:cNvPr id="20675" name="Google Shape;20675;p741"/>
          <p:cNvGrpSpPr/>
          <p:nvPr/>
        </p:nvGrpSpPr>
        <p:grpSpPr>
          <a:xfrm>
            <a:off x="5122464" y="2688653"/>
            <a:ext cx="2760767" cy="2355314"/>
            <a:chOff x="5122464" y="2688653"/>
            <a:chExt cx="2760767" cy="2355314"/>
          </a:xfrm>
        </p:grpSpPr>
        <p:grpSp>
          <p:nvGrpSpPr>
            <p:cNvPr id="20676" name="Google Shape;20676;p741"/>
            <p:cNvGrpSpPr/>
            <p:nvPr/>
          </p:nvGrpSpPr>
          <p:grpSpPr>
            <a:xfrm>
              <a:off x="5122464" y="2688653"/>
              <a:ext cx="2760767" cy="2355314"/>
              <a:chOff x="1593564" y="746616"/>
              <a:chExt cx="4366920" cy="3725584"/>
            </a:xfrm>
          </p:grpSpPr>
          <p:grpSp>
            <p:nvGrpSpPr>
              <p:cNvPr id="20677" name="Google Shape;20677;p741"/>
              <p:cNvGrpSpPr/>
              <p:nvPr/>
            </p:nvGrpSpPr>
            <p:grpSpPr>
              <a:xfrm>
                <a:off x="1593564" y="746616"/>
                <a:ext cx="4366920" cy="3725584"/>
                <a:chOff x="1593564" y="746616"/>
                <a:chExt cx="4366920" cy="3725584"/>
              </a:xfrm>
            </p:grpSpPr>
            <p:grpSp>
              <p:nvGrpSpPr>
                <p:cNvPr id="20678" name="Google Shape;20678;p741"/>
                <p:cNvGrpSpPr/>
                <p:nvPr/>
              </p:nvGrpSpPr>
              <p:grpSpPr>
                <a:xfrm>
                  <a:off x="1670213" y="746616"/>
                  <a:ext cx="4290270" cy="3725584"/>
                  <a:chOff x="1670213" y="746616"/>
                  <a:chExt cx="4290270" cy="3725584"/>
                </a:xfrm>
              </p:grpSpPr>
              <p:grpSp>
                <p:nvGrpSpPr>
                  <p:cNvPr id="20679" name="Google Shape;20679;p741"/>
                  <p:cNvGrpSpPr/>
                  <p:nvPr/>
                </p:nvGrpSpPr>
                <p:grpSpPr>
                  <a:xfrm>
                    <a:off x="1670213" y="746616"/>
                    <a:ext cx="4290270" cy="3725584"/>
                    <a:chOff x="1670213" y="746616"/>
                    <a:chExt cx="4290270" cy="3725584"/>
                  </a:xfrm>
                </p:grpSpPr>
                <p:pic>
                  <p:nvPicPr>
                    <p:cNvPr id="20680" name="Google Shape;20680;p741"/>
                    <p:cNvPicPr preferRelativeResize="0"/>
                    <p:nvPr/>
                  </p:nvPicPr>
                  <p:blipFill>
                    <a:blip r:embed="rId3">
                      <a:alphaModFix/>
                    </a:blip>
                    <a:stretch>
                      <a:fillRect/>
                    </a:stretch>
                  </p:blipFill>
                  <p:spPr>
                    <a:xfrm rot="445759">
                      <a:off x="4305300" y="840974"/>
                      <a:ext cx="1560825" cy="1560825"/>
                    </a:xfrm>
                    <a:prstGeom prst="rect">
                      <a:avLst/>
                    </a:prstGeom>
                    <a:noFill/>
                    <a:ln>
                      <a:noFill/>
                    </a:ln>
                  </p:spPr>
                </p:pic>
                <p:pic>
                  <p:nvPicPr>
                    <p:cNvPr id="20681" name="Google Shape;20681;p741"/>
                    <p:cNvPicPr preferRelativeResize="0"/>
                    <p:nvPr/>
                  </p:nvPicPr>
                  <p:blipFill>
                    <a:blip r:embed="rId3">
                      <a:alphaModFix/>
                    </a:blip>
                    <a:stretch>
                      <a:fillRect/>
                    </a:stretch>
                  </p:blipFill>
                  <p:spPr>
                    <a:xfrm rot="-5633248">
                      <a:off x="1707651" y="1253479"/>
                      <a:ext cx="1143213" cy="1143213"/>
                    </a:xfrm>
                    <a:prstGeom prst="rect">
                      <a:avLst/>
                    </a:prstGeom>
                    <a:noFill/>
                    <a:ln>
                      <a:noFill/>
                    </a:ln>
                  </p:spPr>
                </p:pic>
                <p:sp>
                  <p:nvSpPr>
                    <p:cNvPr id="20682" name="Google Shape;20682;p741"/>
                    <p:cNvSpPr/>
                    <p:nvPr/>
                  </p:nvSpPr>
                  <p:spPr>
                    <a:xfrm>
                      <a:off x="2029725" y="1395700"/>
                      <a:ext cx="3076500" cy="3076500"/>
                    </a:xfrm>
                    <a:prstGeom prst="ellipse">
                      <a:avLst/>
                    </a:prstGeom>
                    <a:solidFill>
                      <a:srgbClr val="DC8758"/>
                    </a:solidFill>
                    <a:ln w="9525" cap="flat" cmpd="sng">
                      <a:solidFill>
                        <a:srgbClr val="783F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83" name="Google Shape;20683;p741"/>
                  <p:cNvGrpSpPr/>
                  <p:nvPr/>
                </p:nvGrpSpPr>
                <p:grpSpPr>
                  <a:xfrm>
                    <a:off x="3292567" y="1485113"/>
                    <a:ext cx="521477" cy="2884286"/>
                    <a:chOff x="5350013" y="1678054"/>
                    <a:chExt cx="316200" cy="1748900"/>
                  </a:xfrm>
                </p:grpSpPr>
                <p:cxnSp>
                  <p:nvCxnSpPr>
                    <p:cNvPr id="20684" name="Google Shape;20684;p741"/>
                    <p:cNvCxnSpPr/>
                    <p:nvPr/>
                  </p:nvCxnSpPr>
                  <p:spPr>
                    <a:xfrm>
                      <a:off x="5350013" y="3426954"/>
                      <a:ext cx="316200" cy="0"/>
                    </a:xfrm>
                    <a:prstGeom prst="straightConnector1">
                      <a:avLst/>
                    </a:prstGeom>
                    <a:noFill/>
                    <a:ln w="28575" cap="flat" cmpd="sng">
                      <a:solidFill>
                        <a:srgbClr val="783F04"/>
                      </a:solidFill>
                      <a:prstDash val="solid"/>
                      <a:round/>
                      <a:headEnd type="none" w="med" len="med"/>
                      <a:tailEnd type="none" w="med" len="med"/>
                    </a:ln>
                  </p:spPr>
                </p:cxnSp>
                <p:cxnSp>
                  <p:nvCxnSpPr>
                    <p:cNvPr id="20685" name="Google Shape;20685;p741"/>
                    <p:cNvCxnSpPr/>
                    <p:nvPr/>
                  </p:nvCxnSpPr>
                  <p:spPr>
                    <a:xfrm>
                      <a:off x="5350013" y="1678054"/>
                      <a:ext cx="316200" cy="0"/>
                    </a:xfrm>
                    <a:prstGeom prst="straightConnector1">
                      <a:avLst/>
                    </a:prstGeom>
                    <a:noFill/>
                    <a:ln w="28575" cap="flat" cmpd="sng">
                      <a:solidFill>
                        <a:srgbClr val="783F04"/>
                      </a:solidFill>
                      <a:prstDash val="solid"/>
                      <a:round/>
                      <a:headEnd type="none" w="med" len="med"/>
                      <a:tailEnd type="none" w="med" len="med"/>
                    </a:ln>
                  </p:spPr>
                </p:cxnSp>
              </p:grpSp>
            </p:grpSp>
            <p:sp>
              <p:nvSpPr>
                <p:cNvPr id="20686" name="Google Shape;20686;p741"/>
                <p:cNvSpPr txBox="1"/>
                <p:nvPr/>
              </p:nvSpPr>
              <p:spPr>
                <a:xfrm rot="-2902922" flipH="1">
                  <a:off x="1624285" y="1372063"/>
                  <a:ext cx="733557" cy="41182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A</a:t>
                  </a:r>
                  <a:endParaRPr sz="1100" b="1"/>
                </a:p>
              </p:txBody>
            </p:sp>
            <p:sp>
              <p:nvSpPr>
                <p:cNvPr id="20687" name="Google Shape;20687;p741"/>
                <p:cNvSpPr txBox="1"/>
                <p:nvPr/>
              </p:nvSpPr>
              <p:spPr>
                <a:xfrm rot="3118622" flipH="1">
                  <a:off x="5064306" y="1165179"/>
                  <a:ext cx="733469" cy="41199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900" b="1"/>
                    <a:t>MAO</a:t>
                  </a:r>
                  <a:endParaRPr sz="900" b="1"/>
                </a:p>
                <a:p>
                  <a:pPr marL="0" marR="0" lvl="0" indent="0" algn="ctr" rtl="0">
                    <a:lnSpc>
                      <a:spcPct val="100000"/>
                    </a:lnSpc>
                    <a:spcBef>
                      <a:spcPts val="0"/>
                    </a:spcBef>
                    <a:spcAft>
                      <a:spcPts val="0"/>
                    </a:spcAft>
                    <a:buClr>
                      <a:srgbClr val="000000"/>
                    </a:buClr>
                    <a:buSzPts val="800"/>
                    <a:buFont typeface="Arial"/>
                    <a:buNone/>
                  </a:pPr>
                  <a:r>
                    <a:rPr lang="en" sz="1100" b="1"/>
                    <a:t>B</a:t>
                  </a:r>
                  <a:endParaRPr sz="1100" b="1"/>
                </a:p>
              </p:txBody>
            </p:sp>
          </p:grpSp>
          <p:sp>
            <p:nvSpPr>
              <p:cNvPr id="20688" name="Google Shape;20688;p741"/>
              <p:cNvSpPr txBox="1"/>
              <p:nvPr/>
            </p:nvSpPr>
            <p:spPr>
              <a:xfrm rot="24186">
                <a:off x="2484179" y="2441858"/>
                <a:ext cx="2217355" cy="33510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600" b="1"/>
                  <a:t>selegiline </a:t>
                </a:r>
                <a:endParaRPr sz="1600" b="1"/>
              </a:p>
              <a:p>
                <a:pPr marL="0" marR="0" lvl="0" indent="0" algn="ctr" rtl="0">
                  <a:lnSpc>
                    <a:spcPct val="100000"/>
                  </a:lnSpc>
                  <a:spcBef>
                    <a:spcPts val="0"/>
                  </a:spcBef>
                  <a:spcAft>
                    <a:spcPts val="0"/>
                  </a:spcAft>
                  <a:buClr>
                    <a:srgbClr val="000000"/>
                  </a:buClr>
                  <a:buSzPts val="800"/>
                  <a:buFont typeface="Arial"/>
                  <a:buNone/>
                </a:pPr>
                <a:r>
                  <a:rPr lang="en" sz="1600" b="1"/>
                  <a:t>EMSAM</a:t>
                </a:r>
                <a:endParaRPr sz="1600" b="1"/>
              </a:p>
              <a:p>
                <a:pPr marL="0" marR="0" lvl="0" indent="0" algn="ctr" rtl="0">
                  <a:lnSpc>
                    <a:spcPct val="100000"/>
                  </a:lnSpc>
                  <a:spcBef>
                    <a:spcPts val="0"/>
                  </a:spcBef>
                  <a:spcAft>
                    <a:spcPts val="0"/>
                  </a:spcAft>
                  <a:buClr>
                    <a:srgbClr val="000000"/>
                  </a:buClr>
                  <a:buSzPts val="800"/>
                  <a:buFont typeface="Arial"/>
                  <a:buNone/>
                </a:pPr>
                <a:endParaRPr sz="1600" b="1"/>
              </a:p>
            </p:txBody>
          </p:sp>
        </p:grpSp>
        <p:sp>
          <p:nvSpPr>
            <p:cNvPr id="20689" name="Google Shape;20689;p741"/>
            <p:cNvSpPr/>
            <p:nvPr/>
          </p:nvSpPr>
          <p:spPr>
            <a:xfrm>
              <a:off x="6152861" y="3349324"/>
              <a:ext cx="467100" cy="449400"/>
            </a:xfrm>
            <a:prstGeom prst="ellipse">
              <a:avLst/>
            </a:prstGeom>
            <a:solidFill>
              <a:schemeClr val="lt1"/>
            </a:solidFill>
            <a:ln w="19050" cap="flat" cmpd="sng">
              <a:solidFill>
                <a:srgbClr val="783F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sp>
        <p:nvSpPr>
          <p:cNvPr id="20690" name="Google Shape;20690;p741"/>
          <p:cNvSpPr txBox="1"/>
          <p:nvPr/>
        </p:nvSpPr>
        <p:spPr>
          <a:xfrm>
            <a:off x="35775" y="114475"/>
            <a:ext cx="5974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MAOIs</a:t>
            </a:r>
            <a:endParaRPr sz="1500" b="1"/>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Shape 20694"/>
        <p:cNvGrpSpPr/>
        <p:nvPr/>
      </p:nvGrpSpPr>
      <p:grpSpPr>
        <a:xfrm>
          <a:off x="0" y="0"/>
          <a:ext cx="0" cy="0"/>
          <a:chOff x="0" y="0"/>
          <a:chExt cx="0" cy="0"/>
        </a:xfrm>
      </p:grpSpPr>
      <p:sp>
        <p:nvSpPr>
          <p:cNvPr id="20695" name="Google Shape;20695;p742"/>
          <p:cNvSpPr txBox="1"/>
          <p:nvPr/>
        </p:nvSpPr>
        <p:spPr>
          <a:xfrm>
            <a:off x="72371" y="122125"/>
            <a:ext cx="249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Atypical antidepressants </a:t>
            </a:r>
            <a:endParaRPr b="1"/>
          </a:p>
        </p:txBody>
      </p:sp>
      <p:grpSp>
        <p:nvGrpSpPr>
          <p:cNvPr id="20696" name="Google Shape;20696;p742"/>
          <p:cNvGrpSpPr/>
          <p:nvPr/>
        </p:nvGrpSpPr>
        <p:grpSpPr>
          <a:xfrm>
            <a:off x="3579061" y="2876545"/>
            <a:ext cx="2331322" cy="1900321"/>
            <a:chOff x="-451850" y="2310177"/>
            <a:chExt cx="4476425" cy="3648849"/>
          </a:xfrm>
        </p:grpSpPr>
        <p:grpSp>
          <p:nvGrpSpPr>
            <p:cNvPr id="20697" name="Google Shape;20697;p742"/>
            <p:cNvGrpSpPr/>
            <p:nvPr/>
          </p:nvGrpSpPr>
          <p:grpSpPr>
            <a:xfrm>
              <a:off x="-451850" y="2310177"/>
              <a:ext cx="4476425" cy="3648849"/>
              <a:chOff x="3777250" y="747327"/>
              <a:chExt cx="4476425" cy="3648849"/>
            </a:xfrm>
          </p:grpSpPr>
          <p:pic>
            <p:nvPicPr>
              <p:cNvPr id="20698" name="Google Shape;20698;p742"/>
              <p:cNvPicPr preferRelativeResize="0"/>
              <p:nvPr/>
            </p:nvPicPr>
            <p:blipFill>
              <a:blip r:embed="rId3">
                <a:alphaModFix/>
              </a:blip>
              <a:stretch>
                <a:fillRect/>
              </a:stretch>
            </p:blipFill>
            <p:spPr>
              <a:xfrm>
                <a:off x="3777250" y="747327"/>
                <a:ext cx="4476425" cy="3648849"/>
              </a:xfrm>
              <a:prstGeom prst="rect">
                <a:avLst/>
              </a:prstGeom>
              <a:noFill/>
              <a:ln>
                <a:noFill/>
              </a:ln>
            </p:spPr>
          </p:pic>
          <p:sp>
            <p:nvSpPr>
              <p:cNvPr id="20699" name="Google Shape;20699;p742"/>
              <p:cNvSpPr txBox="1"/>
              <p:nvPr/>
            </p:nvSpPr>
            <p:spPr>
              <a:xfrm rot="24443">
                <a:off x="4179886" y="24858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vilazodone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VIIBRYD</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sp>
          <p:nvSpPr>
            <p:cNvPr id="20700" name="Google Shape;20700;p742"/>
            <p:cNvSpPr/>
            <p:nvPr/>
          </p:nvSpPr>
          <p:spPr>
            <a:xfrm>
              <a:off x="662285" y="3317783"/>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701" name="Google Shape;20701;p742"/>
            <p:cNvCxnSpPr/>
            <p:nvPr/>
          </p:nvCxnSpPr>
          <p:spPr>
            <a:xfrm>
              <a:off x="834384" y="3063356"/>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702" name="Google Shape;20702;p742"/>
            <p:cNvCxnSpPr/>
            <p:nvPr/>
          </p:nvCxnSpPr>
          <p:spPr>
            <a:xfrm>
              <a:off x="860107" y="5851267"/>
              <a:ext cx="408300" cy="0"/>
            </a:xfrm>
            <a:prstGeom prst="straightConnector1">
              <a:avLst/>
            </a:prstGeom>
            <a:noFill/>
            <a:ln w="28575" cap="flat" cmpd="sng">
              <a:solidFill>
                <a:schemeClr val="dk2"/>
              </a:solidFill>
              <a:prstDash val="solid"/>
              <a:round/>
              <a:headEnd type="none" w="med" len="med"/>
              <a:tailEnd type="none" w="med" len="med"/>
            </a:ln>
          </p:spPr>
        </p:cxnSp>
      </p:grpSp>
      <p:grpSp>
        <p:nvGrpSpPr>
          <p:cNvPr id="20703" name="Google Shape;20703;p742"/>
          <p:cNvGrpSpPr/>
          <p:nvPr/>
        </p:nvGrpSpPr>
        <p:grpSpPr>
          <a:xfrm>
            <a:off x="6246054" y="2667095"/>
            <a:ext cx="2619530" cy="2363854"/>
            <a:chOff x="-979375" y="1166025"/>
            <a:chExt cx="3818000" cy="3445851"/>
          </a:xfrm>
        </p:grpSpPr>
        <p:pic>
          <p:nvPicPr>
            <p:cNvPr id="20704" name="Google Shape;20704;p742"/>
            <p:cNvPicPr preferRelativeResize="0"/>
            <p:nvPr/>
          </p:nvPicPr>
          <p:blipFill>
            <a:blip r:embed="rId4">
              <a:alphaModFix/>
            </a:blip>
            <a:stretch>
              <a:fillRect/>
            </a:stretch>
          </p:blipFill>
          <p:spPr>
            <a:xfrm>
              <a:off x="-979375" y="1166025"/>
              <a:ext cx="3818000" cy="3445851"/>
            </a:xfrm>
            <a:prstGeom prst="rect">
              <a:avLst/>
            </a:prstGeom>
            <a:noFill/>
            <a:ln>
              <a:noFill/>
            </a:ln>
          </p:spPr>
        </p:pic>
        <p:sp>
          <p:nvSpPr>
            <p:cNvPr id="20705" name="Google Shape;20705;p742"/>
            <p:cNvSpPr txBox="1"/>
            <p:nvPr/>
          </p:nvSpPr>
          <p:spPr>
            <a:xfrm rot="24443">
              <a:off x="-125189" y="24101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Vortioxetine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TRINTELLIX</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sp>
          <p:nvSpPr>
            <p:cNvPr id="20706" name="Google Shape;20706;p742"/>
            <p:cNvSpPr/>
            <p:nvPr/>
          </p:nvSpPr>
          <p:spPr>
            <a:xfrm>
              <a:off x="657451" y="1828742"/>
              <a:ext cx="601500" cy="6015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707" name="Google Shape;20707;p742"/>
            <p:cNvCxnSpPr/>
            <p:nvPr/>
          </p:nvCxnSpPr>
          <p:spPr>
            <a:xfrm>
              <a:off x="766283" y="1688747"/>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708" name="Google Shape;20708;p742"/>
            <p:cNvCxnSpPr/>
            <p:nvPr/>
          </p:nvCxnSpPr>
          <p:spPr>
            <a:xfrm>
              <a:off x="732573" y="3817772"/>
              <a:ext cx="408300" cy="0"/>
            </a:xfrm>
            <a:prstGeom prst="straightConnector1">
              <a:avLst/>
            </a:prstGeom>
            <a:noFill/>
            <a:ln w="28575" cap="flat" cmpd="sng">
              <a:solidFill>
                <a:schemeClr val="dk2"/>
              </a:solidFill>
              <a:prstDash val="solid"/>
              <a:round/>
              <a:headEnd type="none" w="med" len="med"/>
              <a:tailEnd type="none" w="med" len="med"/>
            </a:ln>
          </p:spPr>
        </p:cxnSp>
      </p:grpSp>
      <p:grpSp>
        <p:nvGrpSpPr>
          <p:cNvPr id="20709" name="Google Shape;20709;p742"/>
          <p:cNvGrpSpPr/>
          <p:nvPr/>
        </p:nvGrpSpPr>
        <p:grpSpPr>
          <a:xfrm>
            <a:off x="380862" y="2376018"/>
            <a:ext cx="2546047" cy="2642957"/>
            <a:chOff x="2816803" y="1183449"/>
            <a:chExt cx="3430406" cy="3560977"/>
          </a:xfrm>
        </p:grpSpPr>
        <p:grpSp>
          <p:nvGrpSpPr>
            <p:cNvPr id="20710" name="Google Shape;20710;p742"/>
            <p:cNvGrpSpPr/>
            <p:nvPr/>
          </p:nvGrpSpPr>
          <p:grpSpPr>
            <a:xfrm>
              <a:off x="3746643" y="1183449"/>
              <a:ext cx="1493309" cy="1248137"/>
              <a:chOff x="-2521759" y="897403"/>
              <a:chExt cx="1477500" cy="1089600"/>
            </a:xfrm>
          </p:grpSpPr>
          <p:sp>
            <p:nvSpPr>
              <p:cNvPr id="20711" name="Google Shape;20711;p742"/>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0712" name="Google Shape;20712;p742"/>
              <p:cNvGrpSpPr/>
              <p:nvPr/>
            </p:nvGrpSpPr>
            <p:grpSpPr>
              <a:xfrm>
                <a:off x="-2127414" y="1275205"/>
                <a:ext cx="688733" cy="700658"/>
                <a:chOff x="40123" y="-1583761"/>
                <a:chExt cx="688733" cy="1109689"/>
              </a:xfrm>
            </p:grpSpPr>
            <p:grpSp>
              <p:nvGrpSpPr>
                <p:cNvPr id="20713" name="Google Shape;20713;p742"/>
                <p:cNvGrpSpPr/>
                <p:nvPr/>
              </p:nvGrpSpPr>
              <p:grpSpPr>
                <a:xfrm>
                  <a:off x="45124" y="-1327179"/>
                  <a:ext cx="683733" cy="853107"/>
                  <a:chOff x="597574" y="1930371"/>
                  <a:chExt cx="683733" cy="853107"/>
                </a:xfrm>
              </p:grpSpPr>
              <p:grpSp>
                <p:nvGrpSpPr>
                  <p:cNvPr id="20714" name="Google Shape;20714;p742"/>
                  <p:cNvGrpSpPr/>
                  <p:nvPr/>
                </p:nvGrpSpPr>
                <p:grpSpPr>
                  <a:xfrm rot="-5400000">
                    <a:off x="640721" y="2142893"/>
                    <a:ext cx="600335" cy="680836"/>
                    <a:chOff x="15239716" y="-12996420"/>
                    <a:chExt cx="1868456" cy="2463229"/>
                  </a:xfrm>
                </p:grpSpPr>
                <p:pic>
                  <p:nvPicPr>
                    <p:cNvPr id="20715" name="Google Shape;20715;p742" descr="clipped result image"/>
                    <p:cNvPicPr preferRelativeResize="0"/>
                    <p:nvPr/>
                  </p:nvPicPr>
                  <p:blipFill rotWithShape="1">
                    <a:blip r:embed="rId5">
                      <a:alphaModFix/>
                    </a:blip>
                    <a:srcRect/>
                    <a:stretch/>
                  </p:blipFill>
                  <p:spPr>
                    <a:xfrm>
                      <a:off x="16010045" y="-12996420"/>
                      <a:ext cx="1098127" cy="2458497"/>
                    </a:xfrm>
                    <a:prstGeom prst="rect">
                      <a:avLst/>
                    </a:prstGeom>
                    <a:noFill/>
                    <a:ln>
                      <a:noFill/>
                    </a:ln>
                  </p:spPr>
                </p:pic>
                <p:pic>
                  <p:nvPicPr>
                    <p:cNvPr id="20716" name="Google Shape;20716;p742" descr="clipped result image"/>
                    <p:cNvPicPr preferRelativeResize="0"/>
                    <p:nvPr/>
                  </p:nvPicPr>
                  <p:blipFill rotWithShape="1">
                    <a:blip r:embed="rId6">
                      <a:alphaModFix/>
                    </a:blip>
                    <a:srcRect/>
                    <a:stretch/>
                  </p:blipFill>
                  <p:spPr>
                    <a:xfrm>
                      <a:off x="15239716" y="-12991688"/>
                      <a:ext cx="1106322" cy="2458497"/>
                    </a:xfrm>
                    <a:prstGeom prst="rect">
                      <a:avLst/>
                    </a:prstGeom>
                    <a:noFill/>
                    <a:ln>
                      <a:noFill/>
                    </a:ln>
                  </p:spPr>
                </p:pic>
              </p:grpSp>
              <p:pic>
                <p:nvPicPr>
                  <p:cNvPr id="20717" name="Google Shape;20717;p742" descr="clipped result image"/>
                  <p:cNvPicPr preferRelativeResize="0"/>
                  <p:nvPr/>
                </p:nvPicPr>
                <p:blipFill rotWithShape="1">
                  <a:blip r:embed="rId7">
                    <a:alphaModFix/>
                  </a:blip>
                  <a:srcRect/>
                  <a:stretch/>
                </p:blipFill>
                <p:spPr>
                  <a:xfrm rot="-5400000">
                    <a:off x="760924" y="1767021"/>
                    <a:ext cx="352828" cy="679529"/>
                  </a:xfrm>
                  <a:prstGeom prst="rect">
                    <a:avLst/>
                  </a:prstGeom>
                  <a:noFill/>
                  <a:ln>
                    <a:noFill/>
                  </a:ln>
                </p:spPr>
              </p:pic>
            </p:grpSp>
            <p:pic>
              <p:nvPicPr>
                <p:cNvPr id="20718" name="Google Shape;20718;p742" descr="clipped result image"/>
                <p:cNvPicPr preferRelativeResize="0"/>
                <p:nvPr/>
              </p:nvPicPr>
              <p:blipFill rotWithShape="1">
                <a:blip r:embed="rId8">
                  <a:alphaModFix/>
                </a:blip>
                <a:srcRect/>
                <a:stretch/>
              </p:blipFill>
              <p:spPr>
                <a:xfrm rot="-5400000">
                  <a:off x="203473" y="-1747111"/>
                  <a:ext cx="352828" cy="679529"/>
                </a:xfrm>
                <a:prstGeom prst="rect">
                  <a:avLst/>
                </a:prstGeom>
                <a:noFill/>
                <a:ln>
                  <a:noFill/>
                </a:ln>
              </p:spPr>
            </p:pic>
          </p:grpSp>
        </p:grpSp>
        <p:sp>
          <p:nvSpPr>
            <p:cNvPr id="20719" name="Google Shape;20719;p742"/>
            <p:cNvSpPr txBox="1"/>
            <p:nvPr/>
          </p:nvSpPr>
          <p:spPr>
            <a:xfrm>
              <a:off x="4150033" y="1286928"/>
              <a:ext cx="1349400" cy="497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a:t>
              </a:r>
              <a:endParaRPr sz="1200" b="1"/>
            </a:p>
          </p:txBody>
        </p:sp>
        <p:grpSp>
          <p:nvGrpSpPr>
            <p:cNvPr id="20720" name="Google Shape;20720;p742"/>
            <p:cNvGrpSpPr/>
            <p:nvPr/>
          </p:nvGrpSpPr>
          <p:grpSpPr>
            <a:xfrm>
              <a:off x="2816803" y="1791690"/>
              <a:ext cx="3430406" cy="2952736"/>
              <a:chOff x="2676800" y="1479152"/>
              <a:chExt cx="4063499" cy="3497673"/>
            </a:xfrm>
          </p:grpSpPr>
          <p:grpSp>
            <p:nvGrpSpPr>
              <p:cNvPr id="20721" name="Google Shape;20721;p742"/>
              <p:cNvGrpSpPr/>
              <p:nvPr/>
            </p:nvGrpSpPr>
            <p:grpSpPr>
              <a:xfrm>
                <a:off x="2676800" y="1479152"/>
                <a:ext cx="4063499" cy="3497673"/>
                <a:chOff x="2676800" y="1479152"/>
                <a:chExt cx="4063499" cy="3497673"/>
              </a:xfrm>
            </p:grpSpPr>
            <p:pic>
              <p:nvPicPr>
                <p:cNvPr id="20722" name="Google Shape;20722;p742"/>
                <p:cNvPicPr preferRelativeResize="0"/>
                <p:nvPr/>
              </p:nvPicPr>
              <p:blipFill>
                <a:blip r:embed="rId9">
                  <a:alphaModFix/>
                </a:blip>
                <a:stretch>
                  <a:fillRect/>
                </a:stretch>
              </p:blipFill>
              <p:spPr>
                <a:xfrm rot="-2024631">
                  <a:off x="3359812" y="1525548"/>
                  <a:ext cx="450175" cy="933525"/>
                </a:xfrm>
                <a:prstGeom prst="rect">
                  <a:avLst/>
                </a:prstGeom>
                <a:noFill/>
                <a:ln>
                  <a:noFill/>
                </a:ln>
              </p:spPr>
            </p:pic>
            <p:pic>
              <p:nvPicPr>
                <p:cNvPr id="20723" name="Google Shape;20723;p742"/>
                <p:cNvPicPr preferRelativeResize="0"/>
                <p:nvPr/>
              </p:nvPicPr>
              <p:blipFill>
                <a:blip r:embed="rId10">
                  <a:alphaModFix/>
                </a:blip>
                <a:stretch>
                  <a:fillRect/>
                </a:stretch>
              </p:blipFill>
              <p:spPr>
                <a:xfrm>
                  <a:off x="2676800" y="2026200"/>
                  <a:ext cx="4063499" cy="2950626"/>
                </a:xfrm>
                <a:prstGeom prst="rect">
                  <a:avLst/>
                </a:prstGeom>
                <a:noFill/>
                <a:ln>
                  <a:noFill/>
                </a:ln>
              </p:spPr>
            </p:pic>
          </p:grpSp>
          <p:sp>
            <p:nvSpPr>
              <p:cNvPr id="20724" name="Google Shape;20724;p742"/>
              <p:cNvSpPr txBox="1"/>
              <p:nvPr/>
            </p:nvSpPr>
            <p:spPr>
              <a:xfrm>
                <a:off x="3837625" y="3503098"/>
                <a:ext cx="1687800" cy="6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SERZONE</a:t>
                </a:r>
                <a:endParaRPr b="1"/>
              </a:p>
            </p:txBody>
          </p:sp>
        </p:grpSp>
      </p:grpSp>
      <p:grpSp>
        <p:nvGrpSpPr>
          <p:cNvPr id="20725" name="Google Shape;20725;p742"/>
          <p:cNvGrpSpPr/>
          <p:nvPr/>
        </p:nvGrpSpPr>
        <p:grpSpPr>
          <a:xfrm>
            <a:off x="4620768" y="142230"/>
            <a:ext cx="2627339" cy="2581909"/>
            <a:chOff x="3811143" y="2561593"/>
            <a:chExt cx="2627339" cy="2581909"/>
          </a:xfrm>
        </p:grpSpPr>
        <p:pic>
          <p:nvPicPr>
            <p:cNvPr id="20726" name="Google Shape;20726;p742"/>
            <p:cNvPicPr preferRelativeResize="0"/>
            <p:nvPr/>
          </p:nvPicPr>
          <p:blipFill>
            <a:blip r:embed="rId11">
              <a:alphaModFix/>
            </a:blip>
            <a:stretch>
              <a:fillRect/>
            </a:stretch>
          </p:blipFill>
          <p:spPr>
            <a:xfrm>
              <a:off x="3811143" y="2561593"/>
              <a:ext cx="2627339" cy="2581909"/>
            </a:xfrm>
            <a:prstGeom prst="rect">
              <a:avLst/>
            </a:prstGeom>
            <a:noFill/>
            <a:ln>
              <a:noFill/>
            </a:ln>
          </p:spPr>
        </p:pic>
        <p:grpSp>
          <p:nvGrpSpPr>
            <p:cNvPr id="20727" name="Google Shape;20727;p742"/>
            <p:cNvGrpSpPr/>
            <p:nvPr/>
          </p:nvGrpSpPr>
          <p:grpSpPr>
            <a:xfrm>
              <a:off x="4990831" y="3155615"/>
              <a:ext cx="267596" cy="1436128"/>
              <a:chOff x="4435083" y="1958285"/>
              <a:chExt cx="420617" cy="2257353"/>
            </a:xfrm>
          </p:grpSpPr>
          <p:grpSp>
            <p:nvGrpSpPr>
              <p:cNvPr id="20728" name="Google Shape;20728;p742"/>
              <p:cNvGrpSpPr/>
              <p:nvPr/>
            </p:nvGrpSpPr>
            <p:grpSpPr>
              <a:xfrm>
                <a:off x="4447400" y="2278000"/>
                <a:ext cx="408300" cy="183625"/>
                <a:chOff x="1167350" y="1102900"/>
                <a:chExt cx="408300" cy="183625"/>
              </a:xfrm>
            </p:grpSpPr>
            <p:cxnSp>
              <p:nvCxnSpPr>
                <p:cNvPr id="20729" name="Google Shape;20729;p742"/>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730" name="Google Shape;20730;p742"/>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731" name="Google Shape;20731;p742"/>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20732" name="Google Shape;20732;p742"/>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733" name="Google Shape;20733;p742"/>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grpSp>
      <p:grpSp>
        <p:nvGrpSpPr>
          <p:cNvPr id="20734" name="Google Shape;20734;p742"/>
          <p:cNvGrpSpPr/>
          <p:nvPr/>
        </p:nvGrpSpPr>
        <p:grpSpPr>
          <a:xfrm>
            <a:off x="1906439" y="122128"/>
            <a:ext cx="2313085" cy="2341823"/>
            <a:chOff x="2634206" y="1188932"/>
            <a:chExt cx="3522286" cy="3566046"/>
          </a:xfrm>
        </p:grpSpPr>
        <p:grpSp>
          <p:nvGrpSpPr>
            <p:cNvPr id="20735" name="Google Shape;20735;p742"/>
            <p:cNvGrpSpPr/>
            <p:nvPr/>
          </p:nvGrpSpPr>
          <p:grpSpPr>
            <a:xfrm>
              <a:off x="2634206" y="1188932"/>
              <a:ext cx="3522286" cy="3566046"/>
              <a:chOff x="2929900" y="1862025"/>
              <a:chExt cx="3118999" cy="3157749"/>
            </a:xfrm>
          </p:grpSpPr>
          <p:grpSp>
            <p:nvGrpSpPr>
              <p:cNvPr id="20736" name="Google Shape;20736;p742"/>
              <p:cNvGrpSpPr/>
              <p:nvPr/>
            </p:nvGrpSpPr>
            <p:grpSpPr>
              <a:xfrm>
                <a:off x="2929900" y="1862025"/>
                <a:ext cx="3118999" cy="3157749"/>
                <a:chOff x="2929900" y="1862025"/>
                <a:chExt cx="3118999" cy="3157749"/>
              </a:xfrm>
            </p:grpSpPr>
            <p:pic>
              <p:nvPicPr>
                <p:cNvPr id="20737" name="Google Shape;20737;p742"/>
                <p:cNvPicPr preferRelativeResize="0"/>
                <p:nvPr/>
              </p:nvPicPr>
              <p:blipFill>
                <a:blip r:embed="rId12">
                  <a:alphaModFix/>
                </a:blip>
                <a:stretch>
                  <a:fillRect/>
                </a:stretch>
              </p:blipFill>
              <p:spPr>
                <a:xfrm>
                  <a:off x="2929900" y="1862025"/>
                  <a:ext cx="3118999" cy="3157749"/>
                </a:xfrm>
                <a:prstGeom prst="rect">
                  <a:avLst/>
                </a:prstGeom>
                <a:noFill/>
                <a:ln>
                  <a:noFill/>
                </a:ln>
              </p:spPr>
            </p:pic>
            <p:pic>
              <p:nvPicPr>
                <p:cNvPr id="20738" name="Google Shape;20738;p742"/>
                <p:cNvPicPr preferRelativeResize="0"/>
                <p:nvPr/>
              </p:nvPicPr>
              <p:blipFill>
                <a:blip r:embed="rId13">
                  <a:alphaModFix/>
                </a:blip>
                <a:stretch>
                  <a:fillRect/>
                </a:stretch>
              </p:blipFill>
              <p:spPr>
                <a:xfrm>
                  <a:off x="3726075" y="2571750"/>
                  <a:ext cx="1989000" cy="1895700"/>
                </a:xfrm>
                <a:prstGeom prst="ellipse">
                  <a:avLst/>
                </a:prstGeom>
                <a:noFill/>
                <a:ln>
                  <a:noFill/>
                </a:ln>
              </p:spPr>
            </p:pic>
          </p:grpSp>
          <p:sp>
            <p:nvSpPr>
              <p:cNvPr id="20739" name="Google Shape;20739;p742"/>
              <p:cNvSpPr txBox="1"/>
              <p:nvPr/>
            </p:nvSpPr>
            <p:spPr>
              <a:xfrm rot="24406">
                <a:off x="3840762" y="3233612"/>
                <a:ext cx="1774845" cy="46531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mirtazapine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REMERON</a:t>
                </a:r>
                <a:endParaRPr sz="1200" b="1"/>
              </a:p>
            </p:txBody>
          </p:sp>
        </p:grpSp>
        <p:grpSp>
          <p:nvGrpSpPr>
            <p:cNvPr id="20740" name="Google Shape;20740;p742"/>
            <p:cNvGrpSpPr/>
            <p:nvPr/>
          </p:nvGrpSpPr>
          <p:grpSpPr>
            <a:xfrm>
              <a:off x="4447400" y="2278000"/>
              <a:ext cx="408300" cy="183625"/>
              <a:chOff x="1167350" y="1102900"/>
              <a:chExt cx="408300" cy="183625"/>
            </a:xfrm>
          </p:grpSpPr>
          <p:cxnSp>
            <p:nvCxnSpPr>
              <p:cNvPr id="20741" name="Google Shape;20741;p742"/>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742" name="Google Shape;20742;p742"/>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743" name="Google Shape;20743;p742"/>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20744" name="Google Shape;20744;p742"/>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745" name="Google Shape;20745;p742"/>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Shape 20749"/>
        <p:cNvGrpSpPr/>
        <p:nvPr/>
      </p:nvGrpSpPr>
      <p:grpSpPr>
        <a:xfrm>
          <a:off x="0" y="0"/>
          <a:ext cx="0" cy="0"/>
          <a:chOff x="0" y="0"/>
          <a:chExt cx="0" cy="0"/>
        </a:xfrm>
      </p:grpSpPr>
      <p:sp>
        <p:nvSpPr>
          <p:cNvPr id="20750" name="Google Shape;20750;p743"/>
          <p:cNvSpPr txBox="1"/>
          <p:nvPr/>
        </p:nvSpPr>
        <p:spPr>
          <a:xfrm>
            <a:off x="72371" y="122125"/>
            <a:ext cx="249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Atypical antidepressants </a:t>
            </a:r>
            <a:endParaRPr b="1"/>
          </a:p>
        </p:txBody>
      </p:sp>
      <p:grpSp>
        <p:nvGrpSpPr>
          <p:cNvPr id="20751" name="Google Shape;20751;p743"/>
          <p:cNvGrpSpPr/>
          <p:nvPr/>
        </p:nvGrpSpPr>
        <p:grpSpPr>
          <a:xfrm>
            <a:off x="3579061" y="2876545"/>
            <a:ext cx="2331322" cy="1900321"/>
            <a:chOff x="-451850" y="2310177"/>
            <a:chExt cx="4476425" cy="3648849"/>
          </a:xfrm>
        </p:grpSpPr>
        <p:grpSp>
          <p:nvGrpSpPr>
            <p:cNvPr id="20752" name="Google Shape;20752;p743"/>
            <p:cNvGrpSpPr/>
            <p:nvPr/>
          </p:nvGrpSpPr>
          <p:grpSpPr>
            <a:xfrm>
              <a:off x="-451850" y="2310177"/>
              <a:ext cx="4476425" cy="3648849"/>
              <a:chOff x="3777250" y="747327"/>
              <a:chExt cx="4476425" cy="3648849"/>
            </a:xfrm>
          </p:grpSpPr>
          <p:pic>
            <p:nvPicPr>
              <p:cNvPr id="20753" name="Google Shape;20753;p743"/>
              <p:cNvPicPr preferRelativeResize="0"/>
              <p:nvPr/>
            </p:nvPicPr>
            <p:blipFill>
              <a:blip r:embed="rId3">
                <a:alphaModFix/>
              </a:blip>
              <a:stretch>
                <a:fillRect/>
              </a:stretch>
            </p:blipFill>
            <p:spPr>
              <a:xfrm>
                <a:off x="3777250" y="747327"/>
                <a:ext cx="4476425" cy="3648849"/>
              </a:xfrm>
              <a:prstGeom prst="rect">
                <a:avLst/>
              </a:prstGeom>
              <a:noFill/>
              <a:ln>
                <a:noFill/>
              </a:ln>
            </p:spPr>
          </p:pic>
          <p:sp>
            <p:nvSpPr>
              <p:cNvPr id="20754" name="Google Shape;20754;p743"/>
              <p:cNvSpPr txBox="1"/>
              <p:nvPr/>
            </p:nvSpPr>
            <p:spPr>
              <a:xfrm rot="24443">
                <a:off x="4179886" y="24858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vilazodone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VIIBRYD</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sp>
          <p:nvSpPr>
            <p:cNvPr id="20755" name="Google Shape;20755;p743"/>
            <p:cNvSpPr/>
            <p:nvPr/>
          </p:nvSpPr>
          <p:spPr>
            <a:xfrm>
              <a:off x="662285" y="3317783"/>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756" name="Google Shape;20756;p743"/>
            <p:cNvCxnSpPr/>
            <p:nvPr/>
          </p:nvCxnSpPr>
          <p:spPr>
            <a:xfrm>
              <a:off x="834384" y="3063356"/>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757" name="Google Shape;20757;p743"/>
            <p:cNvCxnSpPr/>
            <p:nvPr/>
          </p:nvCxnSpPr>
          <p:spPr>
            <a:xfrm>
              <a:off x="860107" y="5851267"/>
              <a:ext cx="408300" cy="0"/>
            </a:xfrm>
            <a:prstGeom prst="straightConnector1">
              <a:avLst/>
            </a:prstGeom>
            <a:noFill/>
            <a:ln w="28575" cap="flat" cmpd="sng">
              <a:solidFill>
                <a:schemeClr val="dk2"/>
              </a:solidFill>
              <a:prstDash val="solid"/>
              <a:round/>
              <a:headEnd type="none" w="med" len="med"/>
              <a:tailEnd type="none" w="med" len="med"/>
            </a:ln>
          </p:spPr>
        </p:cxnSp>
      </p:grpSp>
      <p:grpSp>
        <p:nvGrpSpPr>
          <p:cNvPr id="20758" name="Google Shape;20758;p743"/>
          <p:cNvGrpSpPr/>
          <p:nvPr/>
        </p:nvGrpSpPr>
        <p:grpSpPr>
          <a:xfrm>
            <a:off x="6246054" y="2667095"/>
            <a:ext cx="2619530" cy="2363854"/>
            <a:chOff x="-979375" y="1166025"/>
            <a:chExt cx="3818000" cy="3445851"/>
          </a:xfrm>
        </p:grpSpPr>
        <p:pic>
          <p:nvPicPr>
            <p:cNvPr id="20759" name="Google Shape;20759;p743"/>
            <p:cNvPicPr preferRelativeResize="0"/>
            <p:nvPr/>
          </p:nvPicPr>
          <p:blipFill>
            <a:blip r:embed="rId4">
              <a:alphaModFix/>
            </a:blip>
            <a:stretch>
              <a:fillRect/>
            </a:stretch>
          </p:blipFill>
          <p:spPr>
            <a:xfrm>
              <a:off x="-979375" y="1166025"/>
              <a:ext cx="3818000" cy="3445851"/>
            </a:xfrm>
            <a:prstGeom prst="rect">
              <a:avLst/>
            </a:prstGeom>
            <a:noFill/>
            <a:ln>
              <a:noFill/>
            </a:ln>
          </p:spPr>
        </p:pic>
        <p:sp>
          <p:nvSpPr>
            <p:cNvPr id="20760" name="Google Shape;20760;p743"/>
            <p:cNvSpPr txBox="1"/>
            <p:nvPr/>
          </p:nvSpPr>
          <p:spPr>
            <a:xfrm rot="24443">
              <a:off x="-125189" y="24101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Vortioxetine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TRINTELLIX</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sp>
          <p:nvSpPr>
            <p:cNvPr id="20761" name="Google Shape;20761;p743"/>
            <p:cNvSpPr/>
            <p:nvPr/>
          </p:nvSpPr>
          <p:spPr>
            <a:xfrm>
              <a:off x="657451" y="1828742"/>
              <a:ext cx="601500" cy="6015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762" name="Google Shape;20762;p743"/>
            <p:cNvCxnSpPr/>
            <p:nvPr/>
          </p:nvCxnSpPr>
          <p:spPr>
            <a:xfrm>
              <a:off x="766283" y="1688747"/>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763" name="Google Shape;20763;p743"/>
            <p:cNvCxnSpPr/>
            <p:nvPr/>
          </p:nvCxnSpPr>
          <p:spPr>
            <a:xfrm>
              <a:off x="732573" y="3817772"/>
              <a:ext cx="408300" cy="0"/>
            </a:xfrm>
            <a:prstGeom prst="straightConnector1">
              <a:avLst/>
            </a:prstGeom>
            <a:noFill/>
            <a:ln w="28575" cap="flat" cmpd="sng">
              <a:solidFill>
                <a:schemeClr val="dk2"/>
              </a:solidFill>
              <a:prstDash val="solid"/>
              <a:round/>
              <a:headEnd type="none" w="med" len="med"/>
              <a:tailEnd type="none" w="med" len="med"/>
            </a:ln>
          </p:spPr>
        </p:cxnSp>
      </p:grpSp>
      <p:grpSp>
        <p:nvGrpSpPr>
          <p:cNvPr id="20764" name="Google Shape;20764;p743"/>
          <p:cNvGrpSpPr/>
          <p:nvPr/>
        </p:nvGrpSpPr>
        <p:grpSpPr>
          <a:xfrm>
            <a:off x="380862" y="2376018"/>
            <a:ext cx="2546047" cy="2642957"/>
            <a:chOff x="2816803" y="1183449"/>
            <a:chExt cx="3430406" cy="3560977"/>
          </a:xfrm>
        </p:grpSpPr>
        <p:grpSp>
          <p:nvGrpSpPr>
            <p:cNvPr id="20765" name="Google Shape;20765;p743"/>
            <p:cNvGrpSpPr/>
            <p:nvPr/>
          </p:nvGrpSpPr>
          <p:grpSpPr>
            <a:xfrm>
              <a:off x="3746643" y="1183449"/>
              <a:ext cx="1493309" cy="1248137"/>
              <a:chOff x="-2521759" y="897403"/>
              <a:chExt cx="1477500" cy="1089600"/>
            </a:xfrm>
          </p:grpSpPr>
          <p:sp>
            <p:nvSpPr>
              <p:cNvPr id="20766" name="Google Shape;20766;p743"/>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0767" name="Google Shape;20767;p743"/>
              <p:cNvGrpSpPr/>
              <p:nvPr/>
            </p:nvGrpSpPr>
            <p:grpSpPr>
              <a:xfrm>
                <a:off x="-2127414" y="1275205"/>
                <a:ext cx="688733" cy="700658"/>
                <a:chOff x="40123" y="-1583761"/>
                <a:chExt cx="688733" cy="1109689"/>
              </a:xfrm>
            </p:grpSpPr>
            <p:grpSp>
              <p:nvGrpSpPr>
                <p:cNvPr id="20768" name="Google Shape;20768;p743"/>
                <p:cNvGrpSpPr/>
                <p:nvPr/>
              </p:nvGrpSpPr>
              <p:grpSpPr>
                <a:xfrm>
                  <a:off x="45124" y="-1327179"/>
                  <a:ext cx="683733" cy="853107"/>
                  <a:chOff x="597574" y="1930371"/>
                  <a:chExt cx="683733" cy="853107"/>
                </a:xfrm>
              </p:grpSpPr>
              <p:grpSp>
                <p:nvGrpSpPr>
                  <p:cNvPr id="20769" name="Google Shape;20769;p743"/>
                  <p:cNvGrpSpPr/>
                  <p:nvPr/>
                </p:nvGrpSpPr>
                <p:grpSpPr>
                  <a:xfrm rot="-5400000">
                    <a:off x="640721" y="2142893"/>
                    <a:ext cx="600335" cy="680836"/>
                    <a:chOff x="15239716" y="-12996420"/>
                    <a:chExt cx="1868456" cy="2463229"/>
                  </a:xfrm>
                </p:grpSpPr>
                <p:pic>
                  <p:nvPicPr>
                    <p:cNvPr id="20770" name="Google Shape;20770;p743" descr="clipped result image"/>
                    <p:cNvPicPr preferRelativeResize="0"/>
                    <p:nvPr/>
                  </p:nvPicPr>
                  <p:blipFill rotWithShape="1">
                    <a:blip r:embed="rId5">
                      <a:alphaModFix/>
                    </a:blip>
                    <a:srcRect/>
                    <a:stretch/>
                  </p:blipFill>
                  <p:spPr>
                    <a:xfrm>
                      <a:off x="16010045" y="-12996420"/>
                      <a:ext cx="1098127" cy="2458497"/>
                    </a:xfrm>
                    <a:prstGeom prst="rect">
                      <a:avLst/>
                    </a:prstGeom>
                    <a:noFill/>
                    <a:ln>
                      <a:noFill/>
                    </a:ln>
                  </p:spPr>
                </p:pic>
                <p:pic>
                  <p:nvPicPr>
                    <p:cNvPr id="20771" name="Google Shape;20771;p743" descr="clipped result image"/>
                    <p:cNvPicPr preferRelativeResize="0"/>
                    <p:nvPr/>
                  </p:nvPicPr>
                  <p:blipFill rotWithShape="1">
                    <a:blip r:embed="rId6">
                      <a:alphaModFix/>
                    </a:blip>
                    <a:srcRect/>
                    <a:stretch/>
                  </p:blipFill>
                  <p:spPr>
                    <a:xfrm>
                      <a:off x="15239716" y="-12991688"/>
                      <a:ext cx="1106322" cy="2458497"/>
                    </a:xfrm>
                    <a:prstGeom prst="rect">
                      <a:avLst/>
                    </a:prstGeom>
                    <a:noFill/>
                    <a:ln>
                      <a:noFill/>
                    </a:ln>
                  </p:spPr>
                </p:pic>
              </p:grpSp>
              <p:pic>
                <p:nvPicPr>
                  <p:cNvPr id="20772" name="Google Shape;20772;p743" descr="clipped result image"/>
                  <p:cNvPicPr preferRelativeResize="0"/>
                  <p:nvPr/>
                </p:nvPicPr>
                <p:blipFill rotWithShape="1">
                  <a:blip r:embed="rId7">
                    <a:alphaModFix/>
                  </a:blip>
                  <a:srcRect/>
                  <a:stretch/>
                </p:blipFill>
                <p:spPr>
                  <a:xfrm rot="-5400000">
                    <a:off x="760924" y="1767021"/>
                    <a:ext cx="352828" cy="679529"/>
                  </a:xfrm>
                  <a:prstGeom prst="rect">
                    <a:avLst/>
                  </a:prstGeom>
                  <a:noFill/>
                  <a:ln>
                    <a:noFill/>
                  </a:ln>
                </p:spPr>
              </p:pic>
            </p:grpSp>
            <p:pic>
              <p:nvPicPr>
                <p:cNvPr id="20773" name="Google Shape;20773;p743" descr="clipped result image"/>
                <p:cNvPicPr preferRelativeResize="0"/>
                <p:nvPr/>
              </p:nvPicPr>
              <p:blipFill rotWithShape="1">
                <a:blip r:embed="rId8">
                  <a:alphaModFix/>
                </a:blip>
                <a:srcRect/>
                <a:stretch/>
              </p:blipFill>
              <p:spPr>
                <a:xfrm rot="-5400000">
                  <a:off x="203473" y="-1747111"/>
                  <a:ext cx="352828" cy="679529"/>
                </a:xfrm>
                <a:prstGeom prst="rect">
                  <a:avLst/>
                </a:prstGeom>
                <a:noFill/>
                <a:ln>
                  <a:noFill/>
                </a:ln>
              </p:spPr>
            </p:pic>
          </p:grpSp>
        </p:grpSp>
        <p:sp>
          <p:nvSpPr>
            <p:cNvPr id="20774" name="Google Shape;20774;p743"/>
            <p:cNvSpPr txBox="1"/>
            <p:nvPr/>
          </p:nvSpPr>
          <p:spPr>
            <a:xfrm>
              <a:off x="4150033" y="1286928"/>
              <a:ext cx="1349400" cy="497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a:t>
              </a:r>
              <a:endParaRPr sz="1200" b="1"/>
            </a:p>
          </p:txBody>
        </p:sp>
        <p:grpSp>
          <p:nvGrpSpPr>
            <p:cNvPr id="20775" name="Google Shape;20775;p743"/>
            <p:cNvGrpSpPr/>
            <p:nvPr/>
          </p:nvGrpSpPr>
          <p:grpSpPr>
            <a:xfrm>
              <a:off x="2816803" y="1791690"/>
              <a:ext cx="3430406" cy="2952736"/>
              <a:chOff x="2676800" y="1479152"/>
              <a:chExt cx="4063499" cy="3497673"/>
            </a:xfrm>
          </p:grpSpPr>
          <p:grpSp>
            <p:nvGrpSpPr>
              <p:cNvPr id="20776" name="Google Shape;20776;p743"/>
              <p:cNvGrpSpPr/>
              <p:nvPr/>
            </p:nvGrpSpPr>
            <p:grpSpPr>
              <a:xfrm>
                <a:off x="2676800" y="1479152"/>
                <a:ext cx="4063499" cy="3497673"/>
                <a:chOff x="2676800" y="1479152"/>
                <a:chExt cx="4063499" cy="3497673"/>
              </a:xfrm>
            </p:grpSpPr>
            <p:pic>
              <p:nvPicPr>
                <p:cNvPr id="20777" name="Google Shape;20777;p743"/>
                <p:cNvPicPr preferRelativeResize="0"/>
                <p:nvPr/>
              </p:nvPicPr>
              <p:blipFill>
                <a:blip r:embed="rId9">
                  <a:alphaModFix/>
                </a:blip>
                <a:stretch>
                  <a:fillRect/>
                </a:stretch>
              </p:blipFill>
              <p:spPr>
                <a:xfrm rot="-2024631">
                  <a:off x="3359812" y="1525548"/>
                  <a:ext cx="450175" cy="933525"/>
                </a:xfrm>
                <a:prstGeom prst="rect">
                  <a:avLst/>
                </a:prstGeom>
                <a:noFill/>
                <a:ln>
                  <a:noFill/>
                </a:ln>
              </p:spPr>
            </p:pic>
            <p:pic>
              <p:nvPicPr>
                <p:cNvPr id="20778" name="Google Shape;20778;p743"/>
                <p:cNvPicPr preferRelativeResize="0"/>
                <p:nvPr/>
              </p:nvPicPr>
              <p:blipFill>
                <a:blip r:embed="rId10">
                  <a:alphaModFix/>
                </a:blip>
                <a:stretch>
                  <a:fillRect/>
                </a:stretch>
              </p:blipFill>
              <p:spPr>
                <a:xfrm>
                  <a:off x="2676800" y="2026200"/>
                  <a:ext cx="4063499" cy="2950626"/>
                </a:xfrm>
                <a:prstGeom prst="rect">
                  <a:avLst/>
                </a:prstGeom>
                <a:noFill/>
                <a:ln>
                  <a:noFill/>
                </a:ln>
              </p:spPr>
            </p:pic>
          </p:grpSp>
          <p:sp>
            <p:nvSpPr>
              <p:cNvPr id="20779" name="Google Shape;20779;p743"/>
              <p:cNvSpPr txBox="1"/>
              <p:nvPr/>
            </p:nvSpPr>
            <p:spPr>
              <a:xfrm>
                <a:off x="3837625" y="3503098"/>
                <a:ext cx="1687800" cy="6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SERZONE</a:t>
                </a:r>
                <a:endParaRPr b="1"/>
              </a:p>
            </p:txBody>
          </p:sp>
        </p:grpSp>
      </p:grpSp>
      <p:grpSp>
        <p:nvGrpSpPr>
          <p:cNvPr id="20780" name="Google Shape;20780;p743"/>
          <p:cNvGrpSpPr/>
          <p:nvPr/>
        </p:nvGrpSpPr>
        <p:grpSpPr>
          <a:xfrm>
            <a:off x="4620768" y="142230"/>
            <a:ext cx="2627339" cy="2581909"/>
            <a:chOff x="3811143" y="2561593"/>
            <a:chExt cx="2627339" cy="2581909"/>
          </a:xfrm>
        </p:grpSpPr>
        <p:pic>
          <p:nvPicPr>
            <p:cNvPr id="20781" name="Google Shape;20781;p743"/>
            <p:cNvPicPr preferRelativeResize="0"/>
            <p:nvPr/>
          </p:nvPicPr>
          <p:blipFill>
            <a:blip r:embed="rId11">
              <a:alphaModFix/>
            </a:blip>
            <a:stretch>
              <a:fillRect/>
            </a:stretch>
          </p:blipFill>
          <p:spPr>
            <a:xfrm>
              <a:off x="3811143" y="2561593"/>
              <a:ext cx="2627339" cy="2581909"/>
            </a:xfrm>
            <a:prstGeom prst="rect">
              <a:avLst/>
            </a:prstGeom>
            <a:noFill/>
            <a:ln>
              <a:noFill/>
            </a:ln>
          </p:spPr>
        </p:pic>
        <p:grpSp>
          <p:nvGrpSpPr>
            <p:cNvPr id="20782" name="Google Shape;20782;p743"/>
            <p:cNvGrpSpPr/>
            <p:nvPr/>
          </p:nvGrpSpPr>
          <p:grpSpPr>
            <a:xfrm>
              <a:off x="4990831" y="3155615"/>
              <a:ext cx="267596" cy="1436128"/>
              <a:chOff x="4435083" y="1958285"/>
              <a:chExt cx="420617" cy="2257353"/>
            </a:xfrm>
          </p:grpSpPr>
          <p:grpSp>
            <p:nvGrpSpPr>
              <p:cNvPr id="20783" name="Google Shape;20783;p743"/>
              <p:cNvGrpSpPr/>
              <p:nvPr/>
            </p:nvGrpSpPr>
            <p:grpSpPr>
              <a:xfrm>
                <a:off x="4447400" y="2278000"/>
                <a:ext cx="408300" cy="183625"/>
                <a:chOff x="1167350" y="1102900"/>
                <a:chExt cx="408300" cy="183625"/>
              </a:xfrm>
            </p:grpSpPr>
            <p:cxnSp>
              <p:nvCxnSpPr>
                <p:cNvPr id="20784" name="Google Shape;20784;p743"/>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785" name="Google Shape;20785;p743"/>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786" name="Google Shape;20786;p743"/>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20787" name="Google Shape;20787;p743"/>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788" name="Google Shape;20788;p743"/>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grpSp>
      <p:grpSp>
        <p:nvGrpSpPr>
          <p:cNvPr id="20789" name="Google Shape;20789;p743"/>
          <p:cNvGrpSpPr/>
          <p:nvPr/>
        </p:nvGrpSpPr>
        <p:grpSpPr>
          <a:xfrm>
            <a:off x="1906439" y="122128"/>
            <a:ext cx="2313085" cy="2341823"/>
            <a:chOff x="2634206" y="1188932"/>
            <a:chExt cx="3522286" cy="3566046"/>
          </a:xfrm>
        </p:grpSpPr>
        <p:grpSp>
          <p:nvGrpSpPr>
            <p:cNvPr id="20790" name="Google Shape;20790;p743"/>
            <p:cNvGrpSpPr/>
            <p:nvPr/>
          </p:nvGrpSpPr>
          <p:grpSpPr>
            <a:xfrm>
              <a:off x="2634206" y="1188932"/>
              <a:ext cx="3522286" cy="3566046"/>
              <a:chOff x="2929900" y="1862025"/>
              <a:chExt cx="3118999" cy="3157749"/>
            </a:xfrm>
          </p:grpSpPr>
          <p:grpSp>
            <p:nvGrpSpPr>
              <p:cNvPr id="20791" name="Google Shape;20791;p743"/>
              <p:cNvGrpSpPr/>
              <p:nvPr/>
            </p:nvGrpSpPr>
            <p:grpSpPr>
              <a:xfrm>
                <a:off x="2929900" y="1862025"/>
                <a:ext cx="3118999" cy="3157749"/>
                <a:chOff x="2929900" y="1862025"/>
                <a:chExt cx="3118999" cy="3157749"/>
              </a:xfrm>
            </p:grpSpPr>
            <p:pic>
              <p:nvPicPr>
                <p:cNvPr id="20792" name="Google Shape;20792;p743"/>
                <p:cNvPicPr preferRelativeResize="0"/>
                <p:nvPr/>
              </p:nvPicPr>
              <p:blipFill>
                <a:blip r:embed="rId12">
                  <a:alphaModFix/>
                </a:blip>
                <a:stretch>
                  <a:fillRect/>
                </a:stretch>
              </p:blipFill>
              <p:spPr>
                <a:xfrm>
                  <a:off x="2929900" y="1862025"/>
                  <a:ext cx="3118999" cy="3157749"/>
                </a:xfrm>
                <a:prstGeom prst="rect">
                  <a:avLst/>
                </a:prstGeom>
                <a:noFill/>
                <a:ln>
                  <a:noFill/>
                </a:ln>
              </p:spPr>
            </p:pic>
            <p:pic>
              <p:nvPicPr>
                <p:cNvPr id="20793" name="Google Shape;20793;p743"/>
                <p:cNvPicPr preferRelativeResize="0"/>
                <p:nvPr/>
              </p:nvPicPr>
              <p:blipFill>
                <a:blip r:embed="rId13">
                  <a:alphaModFix/>
                </a:blip>
                <a:stretch>
                  <a:fillRect/>
                </a:stretch>
              </p:blipFill>
              <p:spPr>
                <a:xfrm>
                  <a:off x="3726075" y="2571750"/>
                  <a:ext cx="1989000" cy="1895700"/>
                </a:xfrm>
                <a:prstGeom prst="ellipse">
                  <a:avLst/>
                </a:prstGeom>
                <a:noFill/>
                <a:ln>
                  <a:noFill/>
                </a:ln>
              </p:spPr>
            </p:pic>
          </p:grpSp>
          <p:sp>
            <p:nvSpPr>
              <p:cNvPr id="20794" name="Google Shape;20794;p743"/>
              <p:cNvSpPr txBox="1"/>
              <p:nvPr/>
            </p:nvSpPr>
            <p:spPr>
              <a:xfrm rot="24406">
                <a:off x="3840762" y="3233612"/>
                <a:ext cx="1774845" cy="46531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mirtazapine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REMERON</a:t>
                </a:r>
                <a:endParaRPr sz="1200" b="1"/>
              </a:p>
            </p:txBody>
          </p:sp>
        </p:grpSp>
        <p:grpSp>
          <p:nvGrpSpPr>
            <p:cNvPr id="20795" name="Google Shape;20795;p743"/>
            <p:cNvGrpSpPr/>
            <p:nvPr/>
          </p:nvGrpSpPr>
          <p:grpSpPr>
            <a:xfrm>
              <a:off x="4447400" y="2278000"/>
              <a:ext cx="408300" cy="183625"/>
              <a:chOff x="1167350" y="1102900"/>
              <a:chExt cx="408300" cy="183625"/>
            </a:xfrm>
          </p:grpSpPr>
          <p:cxnSp>
            <p:nvCxnSpPr>
              <p:cNvPr id="20796" name="Google Shape;20796;p743"/>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797" name="Google Shape;20797;p743"/>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798" name="Google Shape;20798;p743"/>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20799" name="Google Shape;20799;p743"/>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800" name="Google Shape;20800;p743"/>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20801" name="Google Shape;20801;p743"/>
          <p:cNvSpPr/>
          <p:nvPr/>
        </p:nvSpPr>
        <p:spPr>
          <a:xfrm rot="10790848">
            <a:off x="2213173" y="3703345"/>
            <a:ext cx="901503" cy="5079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2" name="Google Shape;20802;p743"/>
          <p:cNvSpPr/>
          <p:nvPr/>
        </p:nvSpPr>
        <p:spPr>
          <a:xfrm rot="10790848">
            <a:off x="5066023" y="3646195"/>
            <a:ext cx="901503" cy="5079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3" name="Google Shape;20803;p743"/>
          <p:cNvSpPr/>
          <p:nvPr/>
        </p:nvSpPr>
        <p:spPr>
          <a:xfrm rot="10790466">
            <a:off x="8210699" y="3452909"/>
            <a:ext cx="757203" cy="5079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4" name="Google Shape;20804;p743"/>
          <p:cNvSpPr/>
          <p:nvPr/>
        </p:nvSpPr>
        <p:spPr>
          <a:xfrm rot="10790466">
            <a:off x="6591449" y="1138334"/>
            <a:ext cx="757203" cy="5079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Shape 20808"/>
        <p:cNvGrpSpPr/>
        <p:nvPr/>
      </p:nvGrpSpPr>
      <p:grpSpPr>
        <a:xfrm>
          <a:off x="0" y="0"/>
          <a:ext cx="0" cy="0"/>
          <a:chOff x="0" y="0"/>
          <a:chExt cx="0" cy="0"/>
        </a:xfrm>
      </p:grpSpPr>
      <p:sp>
        <p:nvSpPr>
          <p:cNvPr id="20809" name="Google Shape;20809;p744"/>
          <p:cNvSpPr txBox="1"/>
          <p:nvPr/>
        </p:nvSpPr>
        <p:spPr>
          <a:xfrm>
            <a:off x="72371" y="122125"/>
            <a:ext cx="249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Atypical antidepressants </a:t>
            </a:r>
            <a:endParaRPr b="1"/>
          </a:p>
        </p:txBody>
      </p:sp>
      <p:grpSp>
        <p:nvGrpSpPr>
          <p:cNvPr id="20810" name="Google Shape;20810;p744"/>
          <p:cNvGrpSpPr/>
          <p:nvPr/>
        </p:nvGrpSpPr>
        <p:grpSpPr>
          <a:xfrm>
            <a:off x="3579061" y="2876545"/>
            <a:ext cx="2331322" cy="1900321"/>
            <a:chOff x="-451850" y="2310177"/>
            <a:chExt cx="4476425" cy="3648849"/>
          </a:xfrm>
        </p:grpSpPr>
        <p:grpSp>
          <p:nvGrpSpPr>
            <p:cNvPr id="20811" name="Google Shape;20811;p744"/>
            <p:cNvGrpSpPr/>
            <p:nvPr/>
          </p:nvGrpSpPr>
          <p:grpSpPr>
            <a:xfrm>
              <a:off x="-451850" y="2310177"/>
              <a:ext cx="4476425" cy="3648849"/>
              <a:chOff x="3777250" y="747327"/>
              <a:chExt cx="4476425" cy="3648849"/>
            </a:xfrm>
          </p:grpSpPr>
          <p:pic>
            <p:nvPicPr>
              <p:cNvPr id="20812" name="Google Shape;20812;p744"/>
              <p:cNvPicPr preferRelativeResize="0"/>
              <p:nvPr/>
            </p:nvPicPr>
            <p:blipFill>
              <a:blip r:embed="rId3">
                <a:alphaModFix/>
              </a:blip>
              <a:stretch>
                <a:fillRect/>
              </a:stretch>
            </p:blipFill>
            <p:spPr>
              <a:xfrm>
                <a:off x="3777250" y="747327"/>
                <a:ext cx="4476425" cy="3648849"/>
              </a:xfrm>
              <a:prstGeom prst="rect">
                <a:avLst/>
              </a:prstGeom>
              <a:noFill/>
              <a:ln>
                <a:noFill/>
              </a:ln>
            </p:spPr>
          </p:pic>
          <p:sp>
            <p:nvSpPr>
              <p:cNvPr id="20813" name="Google Shape;20813;p744"/>
              <p:cNvSpPr txBox="1"/>
              <p:nvPr/>
            </p:nvSpPr>
            <p:spPr>
              <a:xfrm rot="24443">
                <a:off x="4179886" y="24858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vilazodone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VIIBRYD</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sp>
          <p:nvSpPr>
            <p:cNvPr id="20814" name="Google Shape;20814;p744"/>
            <p:cNvSpPr/>
            <p:nvPr/>
          </p:nvSpPr>
          <p:spPr>
            <a:xfrm>
              <a:off x="662285" y="3317783"/>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815" name="Google Shape;20815;p744"/>
            <p:cNvCxnSpPr/>
            <p:nvPr/>
          </p:nvCxnSpPr>
          <p:spPr>
            <a:xfrm>
              <a:off x="834384" y="3063356"/>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816" name="Google Shape;20816;p744"/>
            <p:cNvCxnSpPr/>
            <p:nvPr/>
          </p:nvCxnSpPr>
          <p:spPr>
            <a:xfrm>
              <a:off x="860107" y="5851267"/>
              <a:ext cx="408300" cy="0"/>
            </a:xfrm>
            <a:prstGeom prst="straightConnector1">
              <a:avLst/>
            </a:prstGeom>
            <a:noFill/>
            <a:ln w="28575" cap="flat" cmpd="sng">
              <a:solidFill>
                <a:schemeClr val="dk2"/>
              </a:solidFill>
              <a:prstDash val="solid"/>
              <a:round/>
              <a:headEnd type="none" w="med" len="med"/>
              <a:tailEnd type="none" w="med" len="med"/>
            </a:ln>
          </p:spPr>
        </p:cxnSp>
      </p:grpSp>
      <p:grpSp>
        <p:nvGrpSpPr>
          <p:cNvPr id="20817" name="Google Shape;20817;p744"/>
          <p:cNvGrpSpPr/>
          <p:nvPr/>
        </p:nvGrpSpPr>
        <p:grpSpPr>
          <a:xfrm>
            <a:off x="6246054" y="2667095"/>
            <a:ext cx="2619530" cy="2363854"/>
            <a:chOff x="-979375" y="1166025"/>
            <a:chExt cx="3818000" cy="3445851"/>
          </a:xfrm>
        </p:grpSpPr>
        <p:pic>
          <p:nvPicPr>
            <p:cNvPr id="20818" name="Google Shape;20818;p744"/>
            <p:cNvPicPr preferRelativeResize="0"/>
            <p:nvPr/>
          </p:nvPicPr>
          <p:blipFill>
            <a:blip r:embed="rId4">
              <a:alphaModFix/>
            </a:blip>
            <a:stretch>
              <a:fillRect/>
            </a:stretch>
          </p:blipFill>
          <p:spPr>
            <a:xfrm>
              <a:off x="-979375" y="1166025"/>
              <a:ext cx="3818000" cy="3445851"/>
            </a:xfrm>
            <a:prstGeom prst="rect">
              <a:avLst/>
            </a:prstGeom>
            <a:noFill/>
            <a:ln>
              <a:noFill/>
            </a:ln>
          </p:spPr>
        </p:pic>
        <p:sp>
          <p:nvSpPr>
            <p:cNvPr id="20819" name="Google Shape;20819;p744"/>
            <p:cNvSpPr txBox="1"/>
            <p:nvPr/>
          </p:nvSpPr>
          <p:spPr>
            <a:xfrm rot="24443">
              <a:off x="-125189" y="24101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Vortioxetine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TRINTELLIX</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sp>
          <p:nvSpPr>
            <p:cNvPr id="20820" name="Google Shape;20820;p744"/>
            <p:cNvSpPr/>
            <p:nvPr/>
          </p:nvSpPr>
          <p:spPr>
            <a:xfrm>
              <a:off x="657451" y="1828742"/>
              <a:ext cx="601500" cy="6015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821" name="Google Shape;20821;p744"/>
            <p:cNvCxnSpPr/>
            <p:nvPr/>
          </p:nvCxnSpPr>
          <p:spPr>
            <a:xfrm>
              <a:off x="766283" y="1688747"/>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822" name="Google Shape;20822;p744"/>
            <p:cNvCxnSpPr/>
            <p:nvPr/>
          </p:nvCxnSpPr>
          <p:spPr>
            <a:xfrm>
              <a:off x="732573" y="3817772"/>
              <a:ext cx="408300" cy="0"/>
            </a:xfrm>
            <a:prstGeom prst="straightConnector1">
              <a:avLst/>
            </a:prstGeom>
            <a:noFill/>
            <a:ln w="28575" cap="flat" cmpd="sng">
              <a:solidFill>
                <a:schemeClr val="dk2"/>
              </a:solidFill>
              <a:prstDash val="solid"/>
              <a:round/>
              <a:headEnd type="none" w="med" len="med"/>
              <a:tailEnd type="none" w="med" len="med"/>
            </a:ln>
          </p:spPr>
        </p:cxnSp>
      </p:grpSp>
      <p:grpSp>
        <p:nvGrpSpPr>
          <p:cNvPr id="20823" name="Google Shape;20823;p744"/>
          <p:cNvGrpSpPr/>
          <p:nvPr/>
        </p:nvGrpSpPr>
        <p:grpSpPr>
          <a:xfrm>
            <a:off x="380862" y="2376018"/>
            <a:ext cx="2546047" cy="2642957"/>
            <a:chOff x="2816803" y="1183449"/>
            <a:chExt cx="3430406" cy="3560977"/>
          </a:xfrm>
        </p:grpSpPr>
        <p:grpSp>
          <p:nvGrpSpPr>
            <p:cNvPr id="20824" name="Google Shape;20824;p744"/>
            <p:cNvGrpSpPr/>
            <p:nvPr/>
          </p:nvGrpSpPr>
          <p:grpSpPr>
            <a:xfrm>
              <a:off x="3746643" y="1183449"/>
              <a:ext cx="1493309" cy="1248137"/>
              <a:chOff x="-2521759" y="897403"/>
              <a:chExt cx="1477500" cy="1089600"/>
            </a:xfrm>
          </p:grpSpPr>
          <p:sp>
            <p:nvSpPr>
              <p:cNvPr id="20825" name="Google Shape;20825;p744"/>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0826" name="Google Shape;20826;p744"/>
              <p:cNvGrpSpPr/>
              <p:nvPr/>
            </p:nvGrpSpPr>
            <p:grpSpPr>
              <a:xfrm>
                <a:off x="-2127414" y="1275205"/>
                <a:ext cx="688733" cy="700658"/>
                <a:chOff x="40123" y="-1583761"/>
                <a:chExt cx="688733" cy="1109689"/>
              </a:xfrm>
            </p:grpSpPr>
            <p:grpSp>
              <p:nvGrpSpPr>
                <p:cNvPr id="20827" name="Google Shape;20827;p744"/>
                <p:cNvGrpSpPr/>
                <p:nvPr/>
              </p:nvGrpSpPr>
              <p:grpSpPr>
                <a:xfrm>
                  <a:off x="45124" y="-1327179"/>
                  <a:ext cx="683733" cy="853107"/>
                  <a:chOff x="597574" y="1930371"/>
                  <a:chExt cx="683733" cy="853107"/>
                </a:xfrm>
              </p:grpSpPr>
              <p:grpSp>
                <p:nvGrpSpPr>
                  <p:cNvPr id="20828" name="Google Shape;20828;p744"/>
                  <p:cNvGrpSpPr/>
                  <p:nvPr/>
                </p:nvGrpSpPr>
                <p:grpSpPr>
                  <a:xfrm rot="-5400000">
                    <a:off x="640721" y="2142893"/>
                    <a:ext cx="600335" cy="680836"/>
                    <a:chOff x="15239716" y="-12996420"/>
                    <a:chExt cx="1868456" cy="2463229"/>
                  </a:xfrm>
                </p:grpSpPr>
                <p:pic>
                  <p:nvPicPr>
                    <p:cNvPr id="20829" name="Google Shape;20829;p744" descr="clipped result image"/>
                    <p:cNvPicPr preferRelativeResize="0"/>
                    <p:nvPr/>
                  </p:nvPicPr>
                  <p:blipFill rotWithShape="1">
                    <a:blip r:embed="rId5">
                      <a:alphaModFix/>
                    </a:blip>
                    <a:srcRect/>
                    <a:stretch/>
                  </p:blipFill>
                  <p:spPr>
                    <a:xfrm>
                      <a:off x="16010045" y="-12996420"/>
                      <a:ext cx="1098127" cy="2458497"/>
                    </a:xfrm>
                    <a:prstGeom prst="rect">
                      <a:avLst/>
                    </a:prstGeom>
                    <a:noFill/>
                    <a:ln>
                      <a:noFill/>
                    </a:ln>
                  </p:spPr>
                </p:pic>
                <p:pic>
                  <p:nvPicPr>
                    <p:cNvPr id="20830" name="Google Shape;20830;p744" descr="clipped result image"/>
                    <p:cNvPicPr preferRelativeResize="0"/>
                    <p:nvPr/>
                  </p:nvPicPr>
                  <p:blipFill rotWithShape="1">
                    <a:blip r:embed="rId6">
                      <a:alphaModFix/>
                    </a:blip>
                    <a:srcRect/>
                    <a:stretch/>
                  </p:blipFill>
                  <p:spPr>
                    <a:xfrm>
                      <a:off x="15239716" y="-12991688"/>
                      <a:ext cx="1106322" cy="2458497"/>
                    </a:xfrm>
                    <a:prstGeom prst="rect">
                      <a:avLst/>
                    </a:prstGeom>
                    <a:noFill/>
                    <a:ln>
                      <a:noFill/>
                    </a:ln>
                  </p:spPr>
                </p:pic>
              </p:grpSp>
              <p:pic>
                <p:nvPicPr>
                  <p:cNvPr id="20831" name="Google Shape;20831;p744" descr="clipped result image"/>
                  <p:cNvPicPr preferRelativeResize="0"/>
                  <p:nvPr/>
                </p:nvPicPr>
                <p:blipFill rotWithShape="1">
                  <a:blip r:embed="rId7">
                    <a:alphaModFix/>
                  </a:blip>
                  <a:srcRect/>
                  <a:stretch/>
                </p:blipFill>
                <p:spPr>
                  <a:xfrm rot="-5400000">
                    <a:off x="760924" y="1767021"/>
                    <a:ext cx="352828" cy="679529"/>
                  </a:xfrm>
                  <a:prstGeom prst="rect">
                    <a:avLst/>
                  </a:prstGeom>
                  <a:noFill/>
                  <a:ln>
                    <a:noFill/>
                  </a:ln>
                </p:spPr>
              </p:pic>
            </p:grpSp>
            <p:pic>
              <p:nvPicPr>
                <p:cNvPr id="20832" name="Google Shape;20832;p744" descr="clipped result image"/>
                <p:cNvPicPr preferRelativeResize="0"/>
                <p:nvPr/>
              </p:nvPicPr>
              <p:blipFill rotWithShape="1">
                <a:blip r:embed="rId8">
                  <a:alphaModFix/>
                </a:blip>
                <a:srcRect/>
                <a:stretch/>
              </p:blipFill>
              <p:spPr>
                <a:xfrm rot="-5400000">
                  <a:off x="203473" y="-1747111"/>
                  <a:ext cx="352828" cy="679529"/>
                </a:xfrm>
                <a:prstGeom prst="rect">
                  <a:avLst/>
                </a:prstGeom>
                <a:noFill/>
                <a:ln>
                  <a:noFill/>
                </a:ln>
              </p:spPr>
            </p:pic>
          </p:grpSp>
        </p:grpSp>
        <p:sp>
          <p:nvSpPr>
            <p:cNvPr id="20833" name="Google Shape;20833;p744"/>
            <p:cNvSpPr txBox="1"/>
            <p:nvPr/>
          </p:nvSpPr>
          <p:spPr>
            <a:xfrm>
              <a:off x="4150033" y="1286928"/>
              <a:ext cx="1349400" cy="497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a:t>
              </a:r>
              <a:endParaRPr sz="1200" b="1"/>
            </a:p>
          </p:txBody>
        </p:sp>
        <p:grpSp>
          <p:nvGrpSpPr>
            <p:cNvPr id="20834" name="Google Shape;20834;p744"/>
            <p:cNvGrpSpPr/>
            <p:nvPr/>
          </p:nvGrpSpPr>
          <p:grpSpPr>
            <a:xfrm>
              <a:off x="2816803" y="1791690"/>
              <a:ext cx="3430406" cy="2952736"/>
              <a:chOff x="2676800" y="1479152"/>
              <a:chExt cx="4063499" cy="3497673"/>
            </a:xfrm>
          </p:grpSpPr>
          <p:grpSp>
            <p:nvGrpSpPr>
              <p:cNvPr id="20835" name="Google Shape;20835;p744"/>
              <p:cNvGrpSpPr/>
              <p:nvPr/>
            </p:nvGrpSpPr>
            <p:grpSpPr>
              <a:xfrm>
                <a:off x="2676800" y="1479152"/>
                <a:ext cx="4063499" cy="3497673"/>
                <a:chOff x="2676800" y="1479152"/>
                <a:chExt cx="4063499" cy="3497673"/>
              </a:xfrm>
            </p:grpSpPr>
            <p:pic>
              <p:nvPicPr>
                <p:cNvPr id="20836" name="Google Shape;20836;p744"/>
                <p:cNvPicPr preferRelativeResize="0"/>
                <p:nvPr/>
              </p:nvPicPr>
              <p:blipFill>
                <a:blip r:embed="rId9">
                  <a:alphaModFix/>
                </a:blip>
                <a:stretch>
                  <a:fillRect/>
                </a:stretch>
              </p:blipFill>
              <p:spPr>
                <a:xfrm rot="-2024631">
                  <a:off x="3359812" y="1525548"/>
                  <a:ext cx="450175" cy="933525"/>
                </a:xfrm>
                <a:prstGeom prst="rect">
                  <a:avLst/>
                </a:prstGeom>
                <a:noFill/>
                <a:ln>
                  <a:noFill/>
                </a:ln>
              </p:spPr>
            </p:pic>
            <p:pic>
              <p:nvPicPr>
                <p:cNvPr id="20837" name="Google Shape;20837;p744"/>
                <p:cNvPicPr preferRelativeResize="0"/>
                <p:nvPr/>
              </p:nvPicPr>
              <p:blipFill>
                <a:blip r:embed="rId10">
                  <a:alphaModFix/>
                </a:blip>
                <a:stretch>
                  <a:fillRect/>
                </a:stretch>
              </p:blipFill>
              <p:spPr>
                <a:xfrm>
                  <a:off x="2676800" y="2026200"/>
                  <a:ext cx="4063499" cy="2950626"/>
                </a:xfrm>
                <a:prstGeom prst="rect">
                  <a:avLst/>
                </a:prstGeom>
                <a:noFill/>
                <a:ln>
                  <a:noFill/>
                </a:ln>
              </p:spPr>
            </p:pic>
          </p:grpSp>
          <p:sp>
            <p:nvSpPr>
              <p:cNvPr id="20838" name="Google Shape;20838;p744"/>
              <p:cNvSpPr txBox="1"/>
              <p:nvPr/>
            </p:nvSpPr>
            <p:spPr>
              <a:xfrm>
                <a:off x="3837625" y="3503098"/>
                <a:ext cx="1687800" cy="6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SERZONE</a:t>
                </a:r>
                <a:endParaRPr b="1"/>
              </a:p>
            </p:txBody>
          </p:sp>
        </p:grpSp>
      </p:grpSp>
      <p:grpSp>
        <p:nvGrpSpPr>
          <p:cNvPr id="20839" name="Google Shape;20839;p744"/>
          <p:cNvGrpSpPr/>
          <p:nvPr/>
        </p:nvGrpSpPr>
        <p:grpSpPr>
          <a:xfrm>
            <a:off x="4620768" y="142230"/>
            <a:ext cx="2627339" cy="2581909"/>
            <a:chOff x="3811143" y="2561593"/>
            <a:chExt cx="2627339" cy="2581909"/>
          </a:xfrm>
        </p:grpSpPr>
        <p:pic>
          <p:nvPicPr>
            <p:cNvPr id="20840" name="Google Shape;20840;p744"/>
            <p:cNvPicPr preferRelativeResize="0"/>
            <p:nvPr/>
          </p:nvPicPr>
          <p:blipFill>
            <a:blip r:embed="rId11">
              <a:alphaModFix/>
            </a:blip>
            <a:stretch>
              <a:fillRect/>
            </a:stretch>
          </p:blipFill>
          <p:spPr>
            <a:xfrm>
              <a:off x="3811143" y="2561593"/>
              <a:ext cx="2627339" cy="2581909"/>
            </a:xfrm>
            <a:prstGeom prst="rect">
              <a:avLst/>
            </a:prstGeom>
            <a:noFill/>
            <a:ln>
              <a:noFill/>
            </a:ln>
          </p:spPr>
        </p:pic>
        <p:grpSp>
          <p:nvGrpSpPr>
            <p:cNvPr id="20841" name="Google Shape;20841;p744"/>
            <p:cNvGrpSpPr/>
            <p:nvPr/>
          </p:nvGrpSpPr>
          <p:grpSpPr>
            <a:xfrm>
              <a:off x="4990831" y="3155615"/>
              <a:ext cx="267596" cy="1436128"/>
              <a:chOff x="4435083" y="1958285"/>
              <a:chExt cx="420617" cy="2257353"/>
            </a:xfrm>
          </p:grpSpPr>
          <p:grpSp>
            <p:nvGrpSpPr>
              <p:cNvPr id="20842" name="Google Shape;20842;p744"/>
              <p:cNvGrpSpPr/>
              <p:nvPr/>
            </p:nvGrpSpPr>
            <p:grpSpPr>
              <a:xfrm>
                <a:off x="4447400" y="2278000"/>
                <a:ext cx="408300" cy="183625"/>
                <a:chOff x="1167350" y="1102900"/>
                <a:chExt cx="408300" cy="183625"/>
              </a:xfrm>
            </p:grpSpPr>
            <p:cxnSp>
              <p:nvCxnSpPr>
                <p:cNvPr id="20843" name="Google Shape;20843;p744"/>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844" name="Google Shape;20844;p744"/>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845" name="Google Shape;20845;p744"/>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20846" name="Google Shape;20846;p744"/>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847" name="Google Shape;20847;p744"/>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grpSp>
      <p:grpSp>
        <p:nvGrpSpPr>
          <p:cNvPr id="20848" name="Google Shape;20848;p744"/>
          <p:cNvGrpSpPr/>
          <p:nvPr/>
        </p:nvGrpSpPr>
        <p:grpSpPr>
          <a:xfrm>
            <a:off x="1906439" y="122128"/>
            <a:ext cx="2313085" cy="2341823"/>
            <a:chOff x="2634206" y="1188932"/>
            <a:chExt cx="3522286" cy="3566046"/>
          </a:xfrm>
        </p:grpSpPr>
        <p:grpSp>
          <p:nvGrpSpPr>
            <p:cNvPr id="20849" name="Google Shape;20849;p744"/>
            <p:cNvGrpSpPr/>
            <p:nvPr/>
          </p:nvGrpSpPr>
          <p:grpSpPr>
            <a:xfrm>
              <a:off x="2634206" y="1188932"/>
              <a:ext cx="3522286" cy="3566046"/>
              <a:chOff x="2929900" y="1862025"/>
              <a:chExt cx="3118999" cy="3157749"/>
            </a:xfrm>
          </p:grpSpPr>
          <p:grpSp>
            <p:nvGrpSpPr>
              <p:cNvPr id="20850" name="Google Shape;20850;p744"/>
              <p:cNvGrpSpPr/>
              <p:nvPr/>
            </p:nvGrpSpPr>
            <p:grpSpPr>
              <a:xfrm>
                <a:off x="2929900" y="1862025"/>
                <a:ext cx="3118999" cy="3157749"/>
                <a:chOff x="2929900" y="1862025"/>
                <a:chExt cx="3118999" cy="3157749"/>
              </a:xfrm>
            </p:grpSpPr>
            <p:pic>
              <p:nvPicPr>
                <p:cNvPr id="20851" name="Google Shape;20851;p744"/>
                <p:cNvPicPr preferRelativeResize="0"/>
                <p:nvPr/>
              </p:nvPicPr>
              <p:blipFill>
                <a:blip r:embed="rId12">
                  <a:alphaModFix/>
                </a:blip>
                <a:stretch>
                  <a:fillRect/>
                </a:stretch>
              </p:blipFill>
              <p:spPr>
                <a:xfrm>
                  <a:off x="2929900" y="1862025"/>
                  <a:ext cx="3118999" cy="3157749"/>
                </a:xfrm>
                <a:prstGeom prst="rect">
                  <a:avLst/>
                </a:prstGeom>
                <a:noFill/>
                <a:ln>
                  <a:noFill/>
                </a:ln>
              </p:spPr>
            </p:pic>
            <p:pic>
              <p:nvPicPr>
                <p:cNvPr id="20852" name="Google Shape;20852;p744"/>
                <p:cNvPicPr preferRelativeResize="0"/>
                <p:nvPr/>
              </p:nvPicPr>
              <p:blipFill>
                <a:blip r:embed="rId13">
                  <a:alphaModFix/>
                </a:blip>
                <a:stretch>
                  <a:fillRect/>
                </a:stretch>
              </p:blipFill>
              <p:spPr>
                <a:xfrm>
                  <a:off x="3726075" y="2571750"/>
                  <a:ext cx="1989000" cy="1895700"/>
                </a:xfrm>
                <a:prstGeom prst="ellipse">
                  <a:avLst/>
                </a:prstGeom>
                <a:noFill/>
                <a:ln>
                  <a:noFill/>
                </a:ln>
              </p:spPr>
            </p:pic>
          </p:grpSp>
          <p:sp>
            <p:nvSpPr>
              <p:cNvPr id="20853" name="Google Shape;20853;p744"/>
              <p:cNvSpPr txBox="1"/>
              <p:nvPr/>
            </p:nvSpPr>
            <p:spPr>
              <a:xfrm rot="24406">
                <a:off x="3840762" y="3233612"/>
                <a:ext cx="1774845" cy="46531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mirtazapine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REMERON</a:t>
                </a:r>
                <a:endParaRPr sz="1200" b="1"/>
              </a:p>
            </p:txBody>
          </p:sp>
        </p:grpSp>
        <p:grpSp>
          <p:nvGrpSpPr>
            <p:cNvPr id="20854" name="Google Shape;20854;p744"/>
            <p:cNvGrpSpPr/>
            <p:nvPr/>
          </p:nvGrpSpPr>
          <p:grpSpPr>
            <a:xfrm>
              <a:off x="4447400" y="2278000"/>
              <a:ext cx="408300" cy="183625"/>
              <a:chOff x="1167350" y="1102900"/>
              <a:chExt cx="408300" cy="183625"/>
            </a:xfrm>
          </p:grpSpPr>
          <p:cxnSp>
            <p:nvCxnSpPr>
              <p:cNvPr id="20855" name="Google Shape;20855;p744"/>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856" name="Google Shape;20856;p744"/>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857" name="Google Shape;20857;p744"/>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20858" name="Google Shape;20858;p744"/>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859" name="Google Shape;20859;p744"/>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20860" name="Google Shape;20860;p744"/>
          <p:cNvSpPr/>
          <p:nvPr/>
        </p:nvSpPr>
        <p:spPr>
          <a:xfrm rot="6608829">
            <a:off x="3068831" y="168072"/>
            <a:ext cx="644539" cy="42181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Shape 20864"/>
        <p:cNvGrpSpPr/>
        <p:nvPr/>
      </p:nvGrpSpPr>
      <p:grpSpPr>
        <a:xfrm>
          <a:off x="0" y="0"/>
          <a:ext cx="0" cy="0"/>
          <a:chOff x="0" y="0"/>
          <a:chExt cx="0" cy="0"/>
        </a:xfrm>
      </p:grpSpPr>
      <p:sp>
        <p:nvSpPr>
          <p:cNvPr id="20865" name="Google Shape;20865;p745"/>
          <p:cNvSpPr txBox="1"/>
          <p:nvPr/>
        </p:nvSpPr>
        <p:spPr>
          <a:xfrm>
            <a:off x="72371" y="122125"/>
            <a:ext cx="249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Atypical antidepressants </a:t>
            </a:r>
            <a:endParaRPr b="1"/>
          </a:p>
        </p:txBody>
      </p:sp>
      <p:grpSp>
        <p:nvGrpSpPr>
          <p:cNvPr id="20866" name="Google Shape;20866;p745"/>
          <p:cNvGrpSpPr/>
          <p:nvPr/>
        </p:nvGrpSpPr>
        <p:grpSpPr>
          <a:xfrm>
            <a:off x="3579061" y="2876545"/>
            <a:ext cx="2331322" cy="1900321"/>
            <a:chOff x="-451850" y="2310177"/>
            <a:chExt cx="4476425" cy="3648849"/>
          </a:xfrm>
        </p:grpSpPr>
        <p:grpSp>
          <p:nvGrpSpPr>
            <p:cNvPr id="20867" name="Google Shape;20867;p745"/>
            <p:cNvGrpSpPr/>
            <p:nvPr/>
          </p:nvGrpSpPr>
          <p:grpSpPr>
            <a:xfrm>
              <a:off x="-451850" y="2310177"/>
              <a:ext cx="4476425" cy="3648849"/>
              <a:chOff x="3777250" y="747327"/>
              <a:chExt cx="4476425" cy="3648849"/>
            </a:xfrm>
          </p:grpSpPr>
          <p:pic>
            <p:nvPicPr>
              <p:cNvPr id="20868" name="Google Shape;20868;p745"/>
              <p:cNvPicPr preferRelativeResize="0"/>
              <p:nvPr/>
            </p:nvPicPr>
            <p:blipFill>
              <a:blip r:embed="rId3">
                <a:alphaModFix/>
              </a:blip>
              <a:stretch>
                <a:fillRect/>
              </a:stretch>
            </p:blipFill>
            <p:spPr>
              <a:xfrm>
                <a:off x="3777250" y="747327"/>
                <a:ext cx="4476425" cy="3648849"/>
              </a:xfrm>
              <a:prstGeom prst="rect">
                <a:avLst/>
              </a:prstGeom>
              <a:noFill/>
              <a:ln>
                <a:noFill/>
              </a:ln>
            </p:spPr>
          </p:pic>
          <p:sp>
            <p:nvSpPr>
              <p:cNvPr id="20869" name="Google Shape;20869;p745"/>
              <p:cNvSpPr txBox="1"/>
              <p:nvPr/>
            </p:nvSpPr>
            <p:spPr>
              <a:xfrm rot="24443">
                <a:off x="4179886" y="24858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vilazodone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VIIBRYD</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sp>
          <p:nvSpPr>
            <p:cNvPr id="20870" name="Google Shape;20870;p745"/>
            <p:cNvSpPr/>
            <p:nvPr/>
          </p:nvSpPr>
          <p:spPr>
            <a:xfrm>
              <a:off x="662285" y="3317783"/>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871" name="Google Shape;20871;p745"/>
            <p:cNvCxnSpPr/>
            <p:nvPr/>
          </p:nvCxnSpPr>
          <p:spPr>
            <a:xfrm>
              <a:off x="834384" y="3063356"/>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872" name="Google Shape;20872;p745"/>
            <p:cNvCxnSpPr/>
            <p:nvPr/>
          </p:nvCxnSpPr>
          <p:spPr>
            <a:xfrm>
              <a:off x="860107" y="5851267"/>
              <a:ext cx="408300" cy="0"/>
            </a:xfrm>
            <a:prstGeom prst="straightConnector1">
              <a:avLst/>
            </a:prstGeom>
            <a:noFill/>
            <a:ln w="28575" cap="flat" cmpd="sng">
              <a:solidFill>
                <a:schemeClr val="dk2"/>
              </a:solidFill>
              <a:prstDash val="solid"/>
              <a:round/>
              <a:headEnd type="none" w="med" len="med"/>
              <a:tailEnd type="none" w="med" len="med"/>
            </a:ln>
          </p:spPr>
        </p:cxnSp>
      </p:grpSp>
      <p:grpSp>
        <p:nvGrpSpPr>
          <p:cNvPr id="20873" name="Google Shape;20873;p745"/>
          <p:cNvGrpSpPr/>
          <p:nvPr/>
        </p:nvGrpSpPr>
        <p:grpSpPr>
          <a:xfrm>
            <a:off x="6246054" y="2667095"/>
            <a:ext cx="2619530" cy="2363854"/>
            <a:chOff x="-979375" y="1166025"/>
            <a:chExt cx="3818000" cy="3445851"/>
          </a:xfrm>
        </p:grpSpPr>
        <p:pic>
          <p:nvPicPr>
            <p:cNvPr id="20874" name="Google Shape;20874;p745"/>
            <p:cNvPicPr preferRelativeResize="0"/>
            <p:nvPr/>
          </p:nvPicPr>
          <p:blipFill>
            <a:blip r:embed="rId4">
              <a:alphaModFix/>
            </a:blip>
            <a:stretch>
              <a:fillRect/>
            </a:stretch>
          </p:blipFill>
          <p:spPr>
            <a:xfrm>
              <a:off x="-979375" y="1166025"/>
              <a:ext cx="3818000" cy="3445851"/>
            </a:xfrm>
            <a:prstGeom prst="rect">
              <a:avLst/>
            </a:prstGeom>
            <a:noFill/>
            <a:ln>
              <a:noFill/>
            </a:ln>
          </p:spPr>
        </p:pic>
        <p:sp>
          <p:nvSpPr>
            <p:cNvPr id="20875" name="Google Shape;20875;p745"/>
            <p:cNvSpPr txBox="1"/>
            <p:nvPr/>
          </p:nvSpPr>
          <p:spPr>
            <a:xfrm rot="24443">
              <a:off x="-125189" y="24101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Vortioxetine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TRINTELLIX</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sp>
          <p:nvSpPr>
            <p:cNvPr id="20876" name="Google Shape;20876;p745"/>
            <p:cNvSpPr/>
            <p:nvPr/>
          </p:nvSpPr>
          <p:spPr>
            <a:xfrm>
              <a:off x="657451" y="1828742"/>
              <a:ext cx="601500" cy="6015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877" name="Google Shape;20877;p745"/>
            <p:cNvCxnSpPr/>
            <p:nvPr/>
          </p:nvCxnSpPr>
          <p:spPr>
            <a:xfrm>
              <a:off x="766283" y="1688747"/>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878" name="Google Shape;20878;p745"/>
            <p:cNvCxnSpPr/>
            <p:nvPr/>
          </p:nvCxnSpPr>
          <p:spPr>
            <a:xfrm>
              <a:off x="732573" y="3817772"/>
              <a:ext cx="408300" cy="0"/>
            </a:xfrm>
            <a:prstGeom prst="straightConnector1">
              <a:avLst/>
            </a:prstGeom>
            <a:noFill/>
            <a:ln w="28575" cap="flat" cmpd="sng">
              <a:solidFill>
                <a:schemeClr val="dk2"/>
              </a:solidFill>
              <a:prstDash val="solid"/>
              <a:round/>
              <a:headEnd type="none" w="med" len="med"/>
              <a:tailEnd type="none" w="med" len="med"/>
            </a:ln>
          </p:spPr>
        </p:cxnSp>
      </p:grpSp>
      <p:grpSp>
        <p:nvGrpSpPr>
          <p:cNvPr id="20879" name="Google Shape;20879;p745"/>
          <p:cNvGrpSpPr/>
          <p:nvPr/>
        </p:nvGrpSpPr>
        <p:grpSpPr>
          <a:xfrm>
            <a:off x="380862" y="2376018"/>
            <a:ext cx="2546047" cy="2642957"/>
            <a:chOff x="2816803" y="1183449"/>
            <a:chExt cx="3430406" cy="3560977"/>
          </a:xfrm>
        </p:grpSpPr>
        <p:grpSp>
          <p:nvGrpSpPr>
            <p:cNvPr id="20880" name="Google Shape;20880;p745"/>
            <p:cNvGrpSpPr/>
            <p:nvPr/>
          </p:nvGrpSpPr>
          <p:grpSpPr>
            <a:xfrm>
              <a:off x="3746643" y="1183449"/>
              <a:ext cx="1493309" cy="1248137"/>
              <a:chOff x="-2521759" y="897403"/>
              <a:chExt cx="1477500" cy="1089600"/>
            </a:xfrm>
          </p:grpSpPr>
          <p:sp>
            <p:nvSpPr>
              <p:cNvPr id="20881" name="Google Shape;20881;p745"/>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0882" name="Google Shape;20882;p745"/>
              <p:cNvGrpSpPr/>
              <p:nvPr/>
            </p:nvGrpSpPr>
            <p:grpSpPr>
              <a:xfrm>
                <a:off x="-2127414" y="1275205"/>
                <a:ext cx="688733" cy="700658"/>
                <a:chOff x="40123" y="-1583761"/>
                <a:chExt cx="688733" cy="1109689"/>
              </a:xfrm>
            </p:grpSpPr>
            <p:grpSp>
              <p:nvGrpSpPr>
                <p:cNvPr id="20883" name="Google Shape;20883;p745"/>
                <p:cNvGrpSpPr/>
                <p:nvPr/>
              </p:nvGrpSpPr>
              <p:grpSpPr>
                <a:xfrm>
                  <a:off x="45124" y="-1327179"/>
                  <a:ext cx="683733" cy="853107"/>
                  <a:chOff x="597574" y="1930371"/>
                  <a:chExt cx="683733" cy="853107"/>
                </a:xfrm>
              </p:grpSpPr>
              <p:grpSp>
                <p:nvGrpSpPr>
                  <p:cNvPr id="20884" name="Google Shape;20884;p745"/>
                  <p:cNvGrpSpPr/>
                  <p:nvPr/>
                </p:nvGrpSpPr>
                <p:grpSpPr>
                  <a:xfrm rot="-5400000">
                    <a:off x="640721" y="2142893"/>
                    <a:ext cx="600335" cy="680836"/>
                    <a:chOff x="15239716" y="-12996420"/>
                    <a:chExt cx="1868456" cy="2463229"/>
                  </a:xfrm>
                </p:grpSpPr>
                <p:pic>
                  <p:nvPicPr>
                    <p:cNvPr id="20885" name="Google Shape;20885;p745" descr="clipped result image"/>
                    <p:cNvPicPr preferRelativeResize="0"/>
                    <p:nvPr/>
                  </p:nvPicPr>
                  <p:blipFill rotWithShape="1">
                    <a:blip r:embed="rId5">
                      <a:alphaModFix/>
                    </a:blip>
                    <a:srcRect/>
                    <a:stretch/>
                  </p:blipFill>
                  <p:spPr>
                    <a:xfrm>
                      <a:off x="16010045" y="-12996420"/>
                      <a:ext cx="1098127" cy="2458497"/>
                    </a:xfrm>
                    <a:prstGeom prst="rect">
                      <a:avLst/>
                    </a:prstGeom>
                    <a:noFill/>
                    <a:ln>
                      <a:noFill/>
                    </a:ln>
                  </p:spPr>
                </p:pic>
                <p:pic>
                  <p:nvPicPr>
                    <p:cNvPr id="20886" name="Google Shape;20886;p745" descr="clipped result image"/>
                    <p:cNvPicPr preferRelativeResize="0"/>
                    <p:nvPr/>
                  </p:nvPicPr>
                  <p:blipFill rotWithShape="1">
                    <a:blip r:embed="rId6">
                      <a:alphaModFix/>
                    </a:blip>
                    <a:srcRect/>
                    <a:stretch/>
                  </p:blipFill>
                  <p:spPr>
                    <a:xfrm>
                      <a:off x="15239716" y="-12991688"/>
                      <a:ext cx="1106322" cy="2458497"/>
                    </a:xfrm>
                    <a:prstGeom prst="rect">
                      <a:avLst/>
                    </a:prstGeom>
                    <a:noFill/>
                    <a:ln>
                      <a:noFill/>
                    </a:ln>
                  </p:spPr>
                </p:pic>
              </p:grpSp>
              <p:pic>
                <p:nvPicPr>
                  <p:cNvPr id="20887" name="Google Shape;20887;p745" descr="clipped result image"/>
                  <p:cNvPicPr preferRelativeResize="0"/>
                  <p:nvPr/>
                </p:nvPicPr>
                <p:blipFill rotWithShape="1">
                  <a:blip r:embed="rId7">
                    <a:alphaModFix/>
                  </a:blip>
                  <a:srcRect/>
                  <a:stretch/>
                </p:blipFill>
                <p:spPr>
                  <a:xfrm rot="-5400000">
                    <a:off x="760924" y="1767021"/>
                    <a:ext cx="352828" cy="679529"/>
                  </a:xfrm>
                  <a:prstGeom prst="rect">
                    <a:avLst/>
                  </a:prstGeom>
                  <a:noFill/>
                  <a:ln>
                    <a:noFill/>
                  </a:ln>
                </p:spPr>
              </p:pic>
            </p:grpSp>
            <p:pic>
              <p:nvPicPr>
                <p:cNvPr id="20888" name="Google Shape;20888;p745" descr="clipped result image"/>
                <p:cNvPicPr preferRelativeResize="0"/>
                <p:nvPr/>
              </p:nvPicPr>
              <p:blipFill rotWithShape="1">
                <a:blip r:embed="rId8">
                  <a:alphaModFix/>
                </a:blip>
                <a:srcRect/>
                <a:stretch/>
              </p:blipFill>
              <p:spPr>
                <a:xfrm rot="-5400000">
                  <a:off x="203473" y="-1747111"/>
                  <a:ext cx="352828" cy="679529"/>
                </a:xfrm>
                <a:prstGeom prst="rect">
                  <a:avLst/>
                </a:prstGeom>
                <a:noFill/>
                <a:ln>
                  <a:noFill/>
                </a:ln>
              </p:spPr>
            </p:pic>
          </p:grpSp>
        </p:grpSp>
        <p:sp>
          <p:nvSpPr>
            <p:cNvPr id="20889" name="Google Shape;20889;p745"/>
            <p:cNvSpPr txBox="1"/>
            <p:nvPr/>
          </p:nvSpPr>
          <p:spPr>
            <a:xfrm>
              <a:off x="4150033" y="1286928"/>
              <a:ext cx="1349400" cy="497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a:t>
              </a:r>
              <a:endParaRPr sz="1200" b="1"/>
            </a:p>
          </p:txBody>
        </p:sp>
        <p:grpSp>
          <p:nvGrpSpPr>
            <p:cNvPr id="20890" name="Google Shape;20890;p745"/>
            <p:cNvGrpSpPr/>
            <p:nvPr/>
          </p:nvGrpSpPr>
          <p:grpSpPr>
            <a:xfrm>
              <a:off x="2816803" y="1791690"/>
              <a:ext cx="3430406" cy="2952736"/>
              <a:chOff x="2676800" y="1479152"/>
              <a:chExt cx="4063499" cy="3497673"/>
            </a:xfrm>
          </p:grpSpPr>
          <p:grpSp>
            <p:nvGrpSpPr>
              <p:cNvPr id="20891" name="Google Shape;20891;p745"/>
              <p:cNvGrpSpPr/>
              <p:nvPr/>
            </p:nvGrpSpPr>
            <p:grpSpPr>
              <a:xfrm>
                <a:off x="2676800" y="1479152"/>
                <a:ext cx="4063499" cy="3497673"/>
                <a:chOff x="2676800" y="1479152"/>
                <a:chExt cx="4063499" cy="3497673"/>
              </a:xfrm>
            </p:grpSpPr>
            <p:pic>
              <p:nvPicPr>
                <p:cNvPr id="20892" name="Google Shape;20892;p745"/>
                <p:cNvPicPr preferRelativeResize="0"/>
                <p:nvPr/>
              </p:nvPicPr>
              <p:blipFill>
                <a:blip r:embed="rId9">
                  <a:alphaModFix/>
                </a:blip>
                <a:stretch>
                  <a:fillRect/>
                </a:stretch>
              </p:blipFill>
              <p:spPr>
                <a:xfrm rot="-2024631">
                  <a:off x="3359812" y="1525548"/>
                  <a:ext cx="450175" cy="933525"/>
                </a:xfrm>
                <a:prstGeom prst="rect">
                  <a:avLst/>
                </a:prstGeom>
                <a:noFill/>
                <a:ln>
                  <a:noFill/>
                </a:ln>
              </p:spPr>
            </p:pic>
            <p:pic>
              <p:nvPicPr>
                <p:cNvPr id="20893" name="Google Shape;20893;p745"/>
                <p:cNvPicPr preferRelativeResize="0"/>
                <p:nvPr/>
              </p:nvPicPr>
              <p:blipFill>
                <a:blip r:embed="rId10">
                  <a:alphaModFix/>
                </a:blip>
                <a:stretch>
                  <a:fillRect/>
                </a:stretch>
              </p:blipFill>
              <p:spPr>
                <a:xfrm>
                  <a:off x="2676800" y="2026200"/>
                  <a:ext cx="4063499" cy="2950626"/>
                </a:xfrm>
                <a:prstGeom prst="rect">
                  <a:avLst/>
                </a:prstGeom>
                <a:noFill/>
                <a:ln>
                  <a:noFill/>
                </a:ln>
              </p:spPr>
            </p:pic>
          </p:grpSp>
          <p:sp>
            <p:nvSpPr>
              <p:cNvPr id="20894" name="Google Shape;20894;p745"/>
              <p:cNvSpPr txBox="1"/>
              <p:nvPr/>
            </p:nvSpPr>
            <p:spPr>
              <a:xfrm>
                <a:off x="3837625" y="3503098"/>
                <a:ext cx="1687800" cy="6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SERZONE</a:t>
                </a:r>
                <a:endParaRPr b="1"/>
              </a:p>
            </p:txBody>
          </p:sp>
        </p:grpSp>
      </p:grpSp>
      <p:grpSp>
        <p:nvGrpSpPr>
          <p:cNvPr id="20895" name="Google Shape;20895;p745"/>
          <p:cNvGrpSpPr/>
          <p:nvPr/>
        </p:nvGrpSpPr>
        <p:grpSpPr>
          <a:xfrm>
            <a:off x="4620768" y="142230"/>
            <a:ext cx="2627339" cy="2581909"/>
            <a:chOff x="3811143" y="2561593"/>
            <a:chExt cx="2627339" cy="2581909"/>
          </a:xfrm>
        </p:grpSpPr>
        <p:pic>
          <p:nvPicPr>
            <p:cNvPr id="20896" name="Google Shape;20896;p745"/>
            <p:cNvPicPr preferRelativeResize="0"/>
            <p:nvPr/>
          </p:nvPicPr>
          <p:blipFill>
            <a:blip r:embed="rId11">
              <a:alphaModFix/>
            </a:blip>
            <a:stretch>
              <a:fillRect/>
            </a:stretch>
          </p:blipFill>
          <p:spPr>
            <a:xfrm>
              <a:off x="3811143" y="2561593"/>
              <a:ext cx="2627339" cy="2581909"/>
            </a:xfrm>
            <a:prstGeom prst="rect">
              <a:avLst/>
            </a:prstGeom>
            <a:noFill/>
            <a:ln>
              <a:noFill/>
            </a:ln>
          </p:spPr>
        </p:pic>
        <p:grpSp>
          <p:nvGrpSpPr>
            <p:cNvPr id="20897" name="Google Shape;20897;p745"/>
            <p:cNvGrpSpPr/>
            <p:nvPr/>
          </p:nvGrpSpPr>
          <p:grpSpPr>
            <a:xfrm>
              <a:off x="4990831" y="3155615"/>
              <a:ext cx="267596" cy="1436128"/>
              <a:chOff x="4435083" y="1958285"/>
              <a:chExt cx="420617" cy="2257353"/>
            </a:xfrm>
          </p:grpSpPr>
          <p:grpSp>
            <p:nvGrpSpPr>
              <p:cNvPr id="20898" name="Google Shape;20898;p745"/>
              <p:cNvGrpSpPr/>
              <p:nvPr/>
            </p:nvGrpSpPr>
            <p:grpSpPr>
              <a:xfrm>
                <a:off x="4447400" y="2278000"/>
                <a:ext cx="408300" cy="183625"/>
                <a:chOff x="1167350" y="1102900"/>
                <a:chExt cx="408300" cy="183625"/>
              </a:xfrm>
            </p:grpSpPr>
            <p:cxnSp>
              <p:nvCxnSpPr>
                <p:cNvPr id="20899" name="Google Shape;20899;p745"/>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900" name="Google Shape;20900;p745"/>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901" name="Google Shape;20901;p745"/>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20902" name="Google Shape;20902;p745"/>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903" name="Google Shape;20903;p745"/>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grpSp>
      <p:grpSp>
        <p:nvGrpSpPr>
          <p:cNvPr id="20904" name="Google Shape;20904;p745"/>
          <p:cNvGrpSpPr/>
          <p:nvPr/>
        </p:nvGrpSpPr>
        <p:grpSpPr>
          <a:xfrm>
            <a:off x="1906439" y="122128"/>
            <a:ext cx="2313085" cy="2341823"/>
            <a:chOff x="2634206" y="1188932"/>
            <a:chExt cx="3522286" cy="3566046"/>
          </a:xfrm>
        </p:grpSpPr>
        <p:grpSp>
          <p:nvGrpSpPr>
            <p:cNvPr id="20905" name="Google Shape;20905;p745"/>
            <p:cNvGrpSpPr/>
            <p:nvPr/>
          </p:nvGrpSpPr>
          <p:grpSpPr>
            <a:xfrm>
              <a:off x="2634206" y="1188932"/>
              <a:ext cx="3522286" cy="3566046"/>
              <a:chOff x="2929900" y="1862025"/>
              <a:chExt cx="3118999" cy="3157749"/>
            </a:xfrm>
          </p:grpSpPr>
          <p:grpSp>
            <p:nvGrpSpPr>
              <p:cNvPr id="20906" name="Google Shape;20906;p745"/>
              <p:cNvGrpSpPr/>
              <p:nvPr/>
            </p:nvGrpSpPr>
            <p:grpSpPr>
              <a:xfrm>
                <a:off x="2929900" y="1862025"/>
                <a:ext cx="3118999" cy="3157749"/>
                <a:chOff x="2929900" y="1862025"/>
                <a:chExt cx="3118999" cy="3157749"/>
              </a:xfrm>
            </p:grpSpPr>
            <p:pic>
              <p:nvPicPr>
                <p:cNvPr id="20907" name="Google Shape;20907;p745"/>
                <p:cNvPicPr preferRelativeResize="0"/>
                <p:nvPr/>
              </p:nvPicPr>
              <p:blipFill>
                <a:blip r:embed="rId12">
                  <a:alphaModFix/>
                </a:blip>
                <a:stretch>
                  <a:fillRect/>
                </a:stretch>
              </p:blipFill>
              <p:spPr>
                <a:xfrm>
                  <a:off x="2929900" y="1862025"/>
                  <a:ext cx="3118999" cy="3157749"/>
                </a:xfrm>
                <a:prstGeom prst="rect">
                  <a:avLst/>
                </a:prstGeom>
                <a:noFill/>
                <a:ln>
                  <a:noFill/>
                </a:ln>
              </p:spPr>
            </p:pic>
            <p:pic>
              <p:nvPicPr>
                <p:cNvPr id="20908" name="Google Shape;20908;p745"/>
                <p:cNvPicPr preferRelativeResize="0"/>
                <p:nvPr/>
              </p:nvPicPr>
              <p:blipFill>
                <a:blip r:embed="rId13">
                  <a:alphaModFix/>
                </a:blip>
                <a:stretch>
                  <a:fillRect/>
                </a:stretch>
              </p:blipFill>
              <p:spPr>
                <a:xfrm>
                  <a:off x="3726075" y="2571750"/>
                  <a:ext cx="1989000" cy="1895700"/>
                </a:xfrm>
                <a:prstGeom prst="ellipse">
                  <a:avLst/>
                </a:prstGeom>
                <a:noFill/>
                <a:ln>
                  <a:noFill/>
                </a:ln>
              </p:spPr>
            </p:pic>
          </p:grpSp>
          <p:sp>
            <p:nvSpPr>
              <p:cNvPr id="20909" name="Google Shape;20909;p745"/>
              <p:cNvSpPr txBox="1"/>
              <p:nvPr/>
            </p:nvSpPr>
            <p:spPr>
              <a:xfrm rot="24406">
                <a:off x="3840762" y="3233612"/>
                <a:ext cx="1774845" cy="46531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mirtazapine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REMERON</a:t>
                </a:r>
                <a:endParaRPr sz="1200" b="1"/>
              </a:p>
            </p:txBody>
          </p:sp>
        </p:grpSp>
        <p:grpSp>
          <p:nvGrpSpPr>
            <p:cNvPr id="20910" name="Google Shape;20910;p745"/>
            <p:cNvGrpSpPr/>
            <p:nvPr/>
          </p:nvGrpSpPr>
          <p:grpSpPr>
            <a:xfrm>
              <a:off x="4447400" y="2278000"/>
              <a:ext cx="408300" cy="183625"/>
              <a:chOff x="1167350" y="1102900"/>
              <a:chExt cx="408300" cy="183625"/>
            </a:xfrm>
          </p:grpSpPr>
          <p:cxnSp>
            <p:nvCxnSpPr>
              <p:cNvPr id="20911" name="Google Shape;20911;p745"/>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912" name="Google Shape;20912;p745"/>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913" name="Google Shape;20913;p745"/>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20914" name="Google Shape;20914;p745"/>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915" name="Google Shape;20915;p745"/>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20916" name="Google Shape;20916;p745"/>
          <p:cNvSpPr/>
          <p:nvPr/>
        </p:nvSpPr>
        <p:spPr>
          <a:xfrm rot="8502656">
            <a:off x="6412201" y="676854"/>
            <a:ext cx="644418" cy="421731"/>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Shape 20920"/>
        <p:cNvGrpSpPr/>
        <p:nvPr/>
      </p:nvGrpSpPr>
      <p:grpSpPr>
        <a:xfrm>
          <a:off x="0" y="0"/>
          <a:ext cx="0" cy="0"/>
          <a:chOff x="0" y="0"/>
          <a:chExt cx="0" cy="0"/>
        </a:xfrm>
      </p:grpSpPr>
      <p:sp>
        <p:nvSpPr>
          <p:cNvPr id="20921" name="Google Shape;20921;p746"/>
          <p:cNvSpPr txBox="1"/>
          <p:nvPr/>
        </p:nvSpPr>
        <p:spPr>
          <a:xfrm>
            <a:off x="72371" y="122125"/>
            <a:ext cx="249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Atypical antidepressants </a:t>
            </a:r>
            <a:endParaRPr b="1"/>
          </a:p>
        </p:txBody>
      </p:sp>
      <p:grpSp>
        <p:nvGrpSpPr>
          <p:cNvPr id="20922" name="Google Shape;20922;p746"/>
          <p:cNvGrpSpPr/>
          <p:nvPr/>
        </p:nvGrpSpPr>
        <p:grpSpPr>
          <a:xfrm>
            <a:off x="3579061" y="2876545"/>
            <a:ext cx="2331322" cy="1900321"/>
            <a:chOff x="-451850" y="2310177"/>
            <a:chExt cx="4476425" cy="3648849"/>
          </a:xfrm>
        </p:grpSpPr>
        <p:grpSp>
          <p:nvGrpSpPr>
            <p:cNvPr id="20923" name="Google Shape;20923;p746"/>
            <p:cNvGrpSpPr/>
            <p:nvPr/>
          </p:nvGrpSpPr>
          <p:grpSpPr>
            <a:xfrm>
              <a:off x="-451850" y="2310177"/>
              <a:ext cx="4476425" cy="3648849"/>
              <a:chOff x="3777250" y="747327"/>
              <a:chExt cx="4476425" cy="3648849"/>
            </a:xfrm>
          </p:grpSpPr>
          <p:pic>
            <p:nvPicPr>
              <p:cNvPr id="20924" name="Google Shape;20924;p746"/>
              <p:cNvPicPr preferRelativeResize="0"/>
              <p:nvPr/>
            </p:nvPicPr>
            <p:blipFill>
              <a:blip r:embed="rId3">
                <a:alphaModFix/>
              </a:blip>
              <a:stretch>
                <a:fillRect/>
              </a:stretch>
            </p:blipFill>
            <p:spPr>
              <a:xfrm>
                <a:off x="3777250" y="747327"/>
                <a:ext cx="4476425" cy="3648849"/>
              </a:xfrm>
              <a:prstGeom prst="rect">
                <a:avLst/>
              </a:prstGeom>
              <a:noFill/>
              <a:ln>
                <a:noFill/>
              </a:ln>
            </p:spPr>
          </p:pic>
          <p:sp>
            <p:nvSpPr>
              <p:cNvPr id="20925" name="Google Shape;20925;p746"/>
              <p:cNvSpPr txBox="1"/>
              <p:nvPr/>
            </p:nvSpPr>
            <p:spPr>
              <a:xfrm rot="24443">
                <a:off x="4179886" y="24858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vilazodone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VIIBRYD</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sp>
          <p:nvSpPr>
            <p:cNvPr id="20926" name="Google Shape;20926;p746"/>
            <p:cNvSpPr/>
            <p:nvPr/>
          </p:nvSpPr>
          <p:spPr>
            <a:xfrm>
              <a:off x="662285" y="3317783"/>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927" name="Google Shape;20927;p746"/>
            <p:cNvCxnSpPr/>
            <p:nvPr/>
          </p:nvCxnSpPr>
          <p:spPr>
            <a:xfrm>
              <a:off x="834384" y="3063356"/>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928" name="Google Shape;20928;p746"/>
            <p:cNvCxnSpPr/>
            <p:nvPr/>
          </p:nvCxnSpPr>
          <p:spPr>
            <a:xfrm>
              <a:off x="860107" y="5851267"/>
              <a:ext cx="408300" cy="0"/>
            </a:xfrm>
            <a:prstGeom prst="straightConnector1">
              <a:avLst/>
            </a:prstGeom>
            <a:noFill/>
            <a:ln w="28575" cap="flat" cmpd="sng">
              <a:solidFill>
                <a:schemeClr val="dk2"/>
              </a:solidFill>
              <a:prstDash val="solid"/>
              <a:round/>
              <a:headEnd type="none" w="med" len="med"/>
              <a:tailEnd type="none" w="med" len="med"/>
            </a:ln>
          </p:spPr>
        </p:cxnSp>
      </p:grpSp>
      <p:grpSp>
        <p:nvGrpSpPr>
          <p:cNvPr id="20929" name="Google Shape;20929;p746"/>
          <p:cNvGrpSpPr/>
          <p:nvPr/>
        </p:nvGrpSpPr>
        <p:grpSpPr>
          <a:xfrm>
            <a:off x="6246054" y="2667095"/>
            <a:ext cx="2619530" cy="2363854"/>
            <a:chOff x="-979375" y="1166025"/>
            <a:chExt cx="3818000" cy="3445851"/>
          </a:xfrm>
        </p:grpSpPr>
        <p:pic>
          <p:nvPicPr>
            <p:cNvPr id="20930" name="Google Shape;20930;p746"/>
            <p:cNvPicPr preferRelativeResize="0"/>
            <p:nvPr/>
          </p:nvPicPr>
          <p:blipFill>
            <a:blip r:embed="rId4">
              <a:alphaModFix/>
            </a:blip>
            <a:stretch>
              <a:fillRect/>
            </a:stretch>
          </p:blipFill>
          <p:spPr>
            <a:xfrm>
              <a:off x="-979375" y="1166025"/>
              <a:ext cx="3818000" cy="3445851"/>
            </a:xfrm>
            <a:prstGeom prst="rect">
              <a:avLst/>
            </a:prstGeom>
            <a:noFill/>
            <a:ln>
              <a:noFill/>
            </a:ln>
          </p:spPr>
        </p:pic>
        <p:sp>
          <p:nvSpPr>
            <p:cNvPr id="20931" name="Google Shape;20931;p746"/>
            <p:cNvSpPr txBox="1"/>
            <p:nvPr/>
          </p:nvSpPr>
          <p:spPr>
            <a:xfrm rot="24443">
              <a:off x="-125189" y="24101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Vortioxetine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TRINTELLIX</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sp>
          <p:nvSpPr>
            <p:cNvPr id="20932" name="Google Shape;20932;p746"/>
            <p:cNvSpPr/>
            <p:nvPr/>
          </p:nvSpPr>
          <p:spPr>
            <a:xfrm>
              <a:off x="657451" y="1828742"/>
              <a:ext cx="601500" cy="6015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933" name="Google Shape;20933;p746"/>
            <p:cNvCxnSpPr/>
            <p:nvPr/>
          </p:nvCxnSpPr>
          <p:spPr>
            <a:xfrm>
              <a:off x="766283" y="1688747"/>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934" name="Google Shape;20934;p746"/>
            <p:cNvCxnSpPr/>
            <p:nvPr/>
          </p:nvCxnSpPr>
          <p:spPr>
            <a:xfrm>
              <a:off x="732573" y="3817772"/>
              <a:ext cx="408300" cy="0"/>
            </a:xfrm>
            <a:prstGeom prst="straightConnector1">
              <a:avLst/>
            </a:prstGeom>
            <a:noFill/>
            <a:ln w="28575" cap="flat" cmpd="sng">
              <a:solidFill>
                <a:schemeClr val="dk2"/>
              </a:solidFill>
              <a:prstDash val="solid"/>
              <a:round/>
              <a:headEnd type="none" w="med" len="med"/>
              <a:tailEnd type="none" w="med" len="med"/>
            </a:ln>
          </p:spPr>
        </p:cxnSp>
      </p:grpSp>
      <p:grpSp>
        <p:nvGrpSpPr>
          <p:cNvPr id="20935" name="Google Shape;20935;p746"/>
          <p:cNvGrpSpPr/>
          <p:nvPr/>
        </p:nvGrpSpPr>
        <p:grpSpPr>
          <a:xfrm>
            <a:off x="380862" y="2376018"/>
            <a:ext cx="2546047" cy="2642957"/>
            <a:chOff x="2816803" y="1183449"/>
            <a:chExt cx="3430406" cy="3560977"/>
          </a:xfrm>
        </p:grpSpPr>
        <p:grpSp>
          <p:nvGrpSpPr>
            <p:cNvPr id="20936" name="Google Shape;20936;p746"/>
            <p:cNvGrpSpPr/>
            <p:nvPr/>
          </p:nvGrpSpPr>
          <p:grpSpPr>
            <a:xfrm>
              <a:off x="3746643" y="1183449"/>
              <a:ext cx="1493309" cy="1248137"/>
              <a:chOff x="-2521759" y="897403"/>
              <a:chExt cx="1477500" cy="1089600"/>
            </a:xfrm>
          </p:grpSpPr>
          <p:sp>
            <p:nvSpPr>
              <p:cNvPr id="20937" name="Google Shape;20937;p746"/>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0938" name="Google Shape;20938;p746"/>
              <p:cNvGrpSpPr/>
              <p:nvPr/>
            </p:nvGrpSpPr>
            <p:grpSpPr>
              <a:xfrm>
                <a:off x="-2127414" y="1275205"/>
                <a:ext cx="688733" cy="700658"/>
                <a:chOff x="40123" y="-1583761"/>
                <a:chExt cx="688733" cy="1109689"/>
              </a:xfrm>
            </p:grpSpPr>
            <p:grpSp>
              <p:nvGrpSpPr>
                <p:cNvPr id="20939" name="Google Shape;20939;p746"/>
                <p:cNvGrpSpPr/>
                <p:nvPr/>
              </p:nvGrpSpPr>
              <p:grpSpPr>
                <a:xfrm>
                  <a:off x="45124" y="-1327179"/>
                  <a:ext cx="683733" cy="853107"/>
                  <a:chOff x="597574" y="1930371"/>
                  <a:chExt cx="683733" cy="853107"/>
                </a:xfrm>
              </p:grpSpPr>
              <p:grpSp>
                <p:nvGrpSpPr>
                  <p:cNvPr id="20940" name="Google Shape;20940;p746"/>
                  <p:cNvGrpSpPr/>
                  <p:nvPr/>
                </p:nvGrpSpPr>
                <p:grpSpPr>
                  <a:xfrm rot="-5400000">
                    <a:off x="640721" y="2142893"/>
                    <a:ext cx="600335" cy="680836"/>
                    <a:chOff x="15239716" y="-12996420"/>
                    <a:chExt cx="1868456" cy="2463229"/>
                  </a:xfrm>
                </p:grpSpPr>
                <p:pic>
                  <p:nvPicPr>
                    <p:cNvPr id="20941" name="Google Shape;20941;p746" descr="clipped result image"/>
                    <p:cNvPicPr preferRelativeResize="0"/>
                    <p:nvPr/>
                  </p:nvPicPr>
                  <p:blipFill rotWithShape="1">
                    <a:blip r:embed="rId5">
                      <a:alphaModFix/>
                    </a:blip>
                    <a:srcRect/>
                    <a:stretch/>
                  </p:blipFill>
                  <p:spPr>
                    <a:xfrm>
                      <a:off x="16010045" y="-12996420"/>
                      <a:ext cx="1098127" cy="2458497"/>
                    </a:xfrm>
                    <a:prstGeom prst="rect">
                      <a:avLst/>
                    </a:prstGeom>
                    <a:noFill/>
                    <a:ln>
                      <a:noFill/>
                    </a:ln>
                  </p:spPr>
                </p:pic>
                <p:pic>
                  <p:nvPicPr>
                    <p:cNvPr id="20942" name="Google Shape;20942;p746" descr="clipped result image"/>
                    <p:cNvPicPr preferRelativeResize="0"/>
                    <p:nvPr/>
                  </p:nvPicPr>
                  <p:blipFill rotWithShape="1">
                    <a:blip r:embed="rId6">
                      <a:alphaModFix/>
                    </a:blip>
                    <a:srcRect/>
                    <a:stretch/>
                  </p:blipFill>
                  <p:spPr>
                    <a:xfrm>
                      <a:off x="15239716" y="-12991688"/>
                      <a:ext cx="1106322" cy="2458497"/>
                    </a:xfrm>
                    <a:prstGeom prst="rect">
                      <a:avLst/>
                    </a:prstGeom>
                    <a:noFill/>
                    <a:ln>
                      <a:noFill/>
                    </a:ln>
                  </p:spPr>
                </p:pic>
              </p:grpSp>
              <p:pic>
                <p:nvPicPr>
                  <p:cNvPr id="20943" name="Google Shape;20943;p746" descr="clipped result image"/>
                  <p:cNvPicPr preferRelativeResize="0"/>
                  <p:nvPr/>
                </p:nvPicPr>
                <p:blipFill rotWithShape="1">
                  <a:blip r:embed="rId7">
                    <a:alphaModFix/>
                  </a:blip>
                  <a:srcRect/>
                  <a:stretch/>
                </p:blipFill>
                <p:spPr>
                  <a:xfrm rot="-5400000">
                    <a:off x="760924" y="1767021"/>
                    <a:ext cx="352828" cy="679529"/>
                  </a:xfrm>
                  <a:prstGeom prst="rect">
                    <a:avLst/>
                  </a:prstGeom>
                  <a:noFill/>
                  <a:ln>
                    <a:noFill/>
                  </a:ln>
                </p:spPr>
              </p:pic>
            </p:grpSp>
            <p:pic>
              <p:nvPicPr>
                <p:cNvPr id="20944" name="Google Shape;20944;p746" descr="clipped result image"/>
                <p:cNvPicPr preferRelativeResize="0"/>
                <p:nvPr/>
              </p:nvPicPr>
              <p:blipFill rotWithShape="1">
                <a:blip r:embed="rId8">
                  <a:alphaModFix/>
                </a:blip>
                <a:srcRect/>
                <a:stretch/>
              </p:blipFill>
              <p:spPr>
                <a:xfrm rot="-5400000">
                  <a:off x="203473" y="-1747111"/>
                  <a:ext cx="352828" cy="679529"/>
                </a:xfrm>
                <a:prstGeom prst="rect">
                  <a:avLst/>
                </a:prstGeom>
                <a:noFill/>
                <a:ln>
                  <a:noFill/>
                </a:ln>
              </p:spPr>
            </p:pic>
          </p:grpSp>
        </p:grpSp>
        <p:sp>
          <p:nvSpPr>
            <p:cNvPr id="20945" name="Google Shape;20945;p746"/>
            <p:cNvSpPr txBox="1"/>
            <p:nvPr/>
          </p:nvSpPr>
          <p:spPr>
            <a:xfrm>
              <a:off x="4150033" y="1286928"/>
              <a:ext cx="1349400" cy="497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a:t>
              </a:r>
              <a:endParaRPr sz="1200" b="1"/>
            </a:p>
          </p:txBody>
        </p:sp>
        <p:grpSp>
          <p:nvGrpSpPr>
            <p:cNvPr id="20946" name="Google Shape;20946;p746"/>
            <p:cNvGrpSpPr/>
            <p:nvPr/>
          </p:nvGrpSpPr>
          <p:grpSpPr>
            <a:xfrm>
              <a:off x="2816803" y="1791690"/>
              <a:ext cx="3430406" cy="2952736"/>
              <a:chOff x="2676800" y="1479152"/>
              <a:chExt cx="4063499" cy="3497673"/>
            </a:xfrm>
          </p:grpSpPr>
          <p:grpSp>
            <p:nvGrpSpPr>
              <p:cNvPr id="20947" name="Google Shape;20947;p746"/>
              <p:cNvGrpSpPr/>
              <p:nvPr/>
            </p:nvGrpSpPr>
            <p:grpSpPr>
              <a:xfrm>
                <a:off x="2676800" y="1479152"/>
                <a:ext cx="4063499" cy="3497673"/>
                <a:chOff x="2676800" y="1479152"/>
                <a:chExt cx="4063499" cy="3497673"/>
              </a:xfrm>
            </p:grpSpPr>
            <p:pic>
              <p:nvPicPr>
                <p:cNvPr id="20948" name="Google Shape;20948;p746"/>
                <p:cNvPicPr preferRelativeResize="0"/>
                <p:nvPr/>
              </p:nvPicPr>
              <p:blipFill>
                <a:blip r:embed="rId9">
                  <a:alphaModFix/>
                </a:blip>
                <a:stretch>
                  <a:fillRect/>
                </a:stretch>
              </p:blipFill>
              <p:spPr>
                <a:xfrm rot="-2024631">
                  <a:off x="3359812" y="1525548"/>
                  <a:ext cx="450175" cy="933525"/>
                </a:xfrm>
                <a:prstGeom prst="rect">
                  <a:avLst/>
                </a:prstGeom>
                <a:noFill/>
                <a:ln>
                  <a:noFill/>
                </a:ln>
              </p:spPr>
            </p:pic>
            <p:pic>
              <p:nvPicPr>
                <p:cNvPr id="20949" name="Google Shape;20949;p746"/>
                <p:cNvPicPr preferRelativeResize="0"/>
                <p:nvPr/>
              </p:nvPicPr>
              <p:blipFill>
                <a:blip r:embed="rId10">
                  <a:alphaModFix/>
                </a:blip>
                <a:stretch>
                  <a:fillRect/>
                </a:stretch>
              </p:blipFill>
              <p:spPr>
                <a:xfrm>
                  <a:off x="2676800" y="2026200"/>
                  <a:ext cx="4063499" cy="2950626"/>
                </a:xfrm>
                <a:prstGeom prst="rect">
                  <a:avLst/>
                </a:prstGeom>
                <a:noFill/>
                <a:ln>
                  <a:noFill/>
                </a:ln>
              </p:spPr>
            </p:pic>
          </p:grpSp>
          <p:sp>
            <p:nvSpPr>
              <p:cNvPr id="20950" name="Google Shape;20950;p746"/>
              <p:cNvSpPr txBox="1"/>
              <p:nvPr/>
            </p:nvSpPr>
            <p:spPr>
              <a:xfrm>
                <a:off x="3837625" y="3503098"/>
                <a:ext cx="1687800" cy="6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SERZONE</a:t>
                </a:r>
                <a:endParaRPr b="1"/>
              </a:p>
            </p:txBody>
          </p:sp>
        </p:grpSp>
      </p:grpSp>
      <p:grpSp>
        <p:nvGrpSpPr>
          <p:cNvPr id="20951" name="Google Shape;20951;p746"/>
          <p:cNvGrpSpPr/>
          <p:nvPr/>
        </p:nvGrpSpPr>
        <p:grpSpPr>
          <a:xfrm>
            <a:off x="4620768" y="142230"/>
            <a:ext cx="2627339" cy="2581909"/>
            <a:chOff x="3811143" y="2561593"/>
            <a:chExt cx="2627339" cy="2581909"/>
          </a:xfrm>
        </p:grpSpPr>
        <p:pic>
          <p:nvPicPr>
            <p:cNvPr id="20952" name="Google Shape;20952;p746"/>
            <p:cNvPicPr preferRelativeResize="0"/>
            <p:nvPr/>
          </p:nvPicPr>
          <p:blipFill>
            <a:blip r:embed="rId11">
              <a:alphaModFix/>
            </a:blip>
            <a:stretch>
              <a:fillRect/>
            </a:stretch>
          </p:blipFill>
          <p:spPr>
            <a:xfrm>
              <a:off x="3811143" y="2561593"/>
              <a:ext cx="2627339" cy="2581909"/>
            </a:xfrm>
            <a:prstGeom prst="rect">
              <a:avLst/>
            </a:prstGeom>
            <a:noFill/>
            <a:ln>
              <a:noFill/>
            </a:ln>
          </p:spPr>
        </p:pic>
        <p:grpSp>
          <p:nvGrpSpPr>
            <p:cNvPr id="20953" name="Google Shape;20953;p746"/>
            <p:cNvGrpSpPr/>
            <p:nvPr/>
          </p:nvGrpSpPr>
          <p:grpSpPr>
            <a:xfrm>
              <a:off x="4990831" y="3155615"/>
              <a:ext cx="267596" cy="1436128"/>
              <a:chOff x="4435083" y="1958285"/>
              <a:chExt cx="420617" cy="2257353"/>
            </a:xfrm>
          </p:grpSpPr>
          <p:grpSp>
            <p:nvGrpSpPr>
              <p:cNvPr id="20954" name="Google Shape;20954;p746"/>
              <p:cNvGrpSpPr/>
              <p:nvPr/>
            </p:nvGrpSpPr>
            <p:grpSpPr>
              <a:xfrm>
                <a:off x="4447400" y="2278000"/>
                <a:ext cx="408300" cy="183625"/>
                <a:chOff x="1167350" y="1102900"/>
                <a:chExt cx="408300" cy="183625"/>
              </a:xfrm>
            </p:grpSpPr>
            <p:cxnSp>
              <p:nvCxnSpPr>
                <p:cNvPr id="20955" name="Google Shape;20955;p746"/>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956" name="Google Shape;20956;p746"/>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957" name="Google Shape;20957;p746"/>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20958" name="Google Shape;20958;p746"/>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959" name="Google Shape;20959;p746"/>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grpSp>
      <p:grpSp>
        <p:nvGrpSpPr>
          <p:cNvPr id="20960" name="Google Shape;20960;p746"/>
          <p:cNvGrpSpPr/>
          <p:nvPr/>
        </p:nvGrpSpPr>
        <p:grpSpPr>
          <a:xfrm>
            <a:off x="1906439" y="122128"/>
            <a:ext cx="2313085" cy="2341823"/>
            <a:chOff x="2634206" y="1188932"/>
            <a:chExt cx="3522286" cy="3566046"/>
          </a:xfrm>
        </p:grpSpPr>
        <p:grpSp>
          <p:nvGrpSpPr>
            <p:cNvPr id="20961" name="Google Shape;20961;p746"/>
            <p:cNvGrpSpPr/>
            <p:nvPr/>
          </p:nvGrpSpPr>
          <p:grpSpPr>
            <a:xfrm>
              <a:off x="2634206" y="1188932"/>
              <a:ext cx="3522286" cy="3566046"/>
              <a:chOff x="2929900" y="1862025"/>
              <a:chExt cx="3118999" cy="3157749"/>
            </a:xfrm>
          </p:grpSpPr>
          <p:grpSp>
            <p:nvGrpSpPr>
              <p:cNvPr id="20962" name="Google Shape;20962;p746"/>
              <p:cNvGrpSpPr/>
              <p:nvPr/>
            </p:nvGrpSpPr>
            <p:grpSpPr>
              <a:xfrm>
                <a:off x="2929900" y="1862025"/>
                <a:ext cx="3118999" cy="3157749"/>
                <a:chOff x="2929900" y="1862025"/>
                <a:chExt cx="3118999" cy="3157749"/>
              </a:xfrm>
            </p:grpSpPr>
            <p:pic>
              <p:nvPicPr>
                <p:cNvPr id="20963" name="Google Shape;20963;p746"/>
                <p:cNvPicPr preferRelativeResize="0"/>
                <p:nvPr/>
              </p:nvPicPr>
              <p:blipFill>
                <a:blip r:embed="rId12">
                  <a:alphaModFix/>
                </a:blip>
                <a:stretch>
                  <a:fillRect/>
                </a:stretch>
              </p:blipFill>
              <p:spPr>
                <a:xfrm>
                  <a:off x="2929900" y="1862025"/>
                  <a:ext cx="3118999" cy="3157749"/>
                </a:xfrm>
                <a:prstGeom prst="rect">
                  <a:avLst/>
                </a:prstGeom>
                <a:noFill/>
                <a:ln>
                  <a:noFill/>
                </a:ln>
              </p:spPr>
            </p:pic>
            <p:pic>
              <p:nvPicPr>
                <p:cNvPr id="20964" name="Google Shape;20964;p746"/>
                <p:cNvPicPr preferRelativeResize="0"/>
                <p:nvPr/>
              </p:nvPicPr>
              <p:blipFill>
                <a:blip r:embed="rId13">
                  <a:alphaModFix/>
                </a:blip>
                <a:stretch>
                  <a:fillRect/>
                </a:stretch>
              </p:blipFill>
              <p:spPr>
                <a:xfrm>
                  <a:off x="3726075" y="2571750"/>
                  <a:ext cx="1989000" cy="1895700"/>
                </a:xfrm>
                <a:prstGeom prst="ellipse">
                  <a:avLst/>
                </a:prstGeom>
                <a:noFill/>
                <a:ln>
                  <a:noFill/>
                </a:ln>
              </p:spPr>
            </p:pic>
          </p:grpSp>
          <p:sp>
            <p:nvSpPr>
              <p:cNvPr id="20965" name="Google Shape;20965;p746"/>
              <p:cNvSpPr txBox="1"/>
              <p:nvPr/>
            </p:nvSpPr>
            <p:spPr>
              <a:xfrm rot="24406">
                <a:off x="3840762" y="3233612"/>
                <a:ext cx="1774845" cy="46531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mirtazapine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REMERON</a:t>
                </a:r>
                <a:endParaRPr sz="1200" b="1"/>
              </a:p>
            </p:txBody>
          </p:sp>
        </p:grpSp>
        <p:grpSp>
          <p:nvGrpSpPr>
            <p:cNvPr id="20966" name="Google Shape;20966;p746"/>
            <p:cNvGrpSpPr/>
            <p:nvPr/>
          </p:nvGrpSpPr>
          <p:grpSpPr>
            <a:xfrm>
              <a:off x="4447400" y="2278000"/>
              <a:ext cx="408300" cy="183625"/>
              <a:chOff x="1167350" y="1102900"/>
              <a:chExt cx="408300" cy="183625"/>
            </a:xfrm>
          </p:grpSpPr>
          <p:cxnSp>
            <p:nvCxnSpPr>
              <p:cNvPr id="20967" name="Google Shape;20967;p746"/>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968" name="Google Shape;20968;p746"/>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969" name="Google Shape;20969;p746"/>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20970" name="Google Shape;20970;p746"/>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971" name="Google Shape;20971;p746"/>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20972" name="Google Shape;20972;p746"/>
          <p:cNvSpPr/>
          <p:nvPr/>
        </p:nvSpPr>
        <p:spPr>
          <a:xfrm rot="8502656">
            <a:off x="6412201" y="676854"/>
            <a:ext cx="644418" cy="421731"/>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3" name="Google Shape;20973;p746"/>
          <p:cNvSpPr/>
          <p:nvPr/>
        </p:nvSpPr>
        <p:spPr>
          <a:xfrm rot="8502656">
            <a:off x="3668676" y="581604"/>
            <a:ext cx="644418" cy="421731"/>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Shape 20977"/>
        <p:cNvGrpSpPr/>
        <p:nvPr/>
      </p:nvGrpSpPr>
      <p:grpSpPr>
        <a:xfrm>
          <a:off x="0" y="0"/>
          <a:ext cx="0" cy="0"/>
          <a:chOff x="0" y="0"/>
          <a:chExt cx="0" cy="0"/>
        </a:xfrm>
      </p:grpSpPr>
      <p:sp>
        <p:nvSpPr>
          <p:cNvPr id="20978" name="Google Shape;20978;p747"/>
          <p:cNvSpPr txBox="1"/>
          <p:nvPr/>
        </p:nvSpPr>
        <p:spPr>
          <a:xfrm>
            <a:off x="72371" y="122125"/>
            <a:ext cx="249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Atypical antidepressants </a:t>
            </a:r>
            <a:endParaRPr b="1"/>
          </a:p>
        </p:txBody>
      </p:sp>
      <p:grpSp>
        <p:nvGrpSpPr>
          <p:cNvPr id="20979" name="Google Shape;20979;p747"/>
          <p:cNvGrpSpPr/>
          <p:nvPr/>
        </p:nvGrpSpPr>
        <p:grpSpPr>
          <a:xfrm>
            <a:off x="3579061" y="2876545"/>
            <a:ext cx="2331322" cy="1900321"/>
            <a:chOff x="-451850" y="2310177"/>
            <a:chExt cx="4476425" cy="3648849"/>
          </a:xfrm>
        </p:grpSpPr>
        <p:grpSp>
          <p:nvGrpSpPr>
            <p:cNvPr id="20980" name="Google Shape;20980;p747"/>
            <p:cNvGrpSpPr/>
            <p:nvPr/>
          </p:nvGrpSpPr>
          <p:grpSpPr>
            <a:xfrm>
              <a:off x="-451850" y="2310177"/>
              <a:ext cx="4476425" cy="3648849"/>
              <a:chOff x="3777250" y="747327"/>
              <a:chExt cx="4476425" cy="3648849"/>
            </a:xfrm>
          </p:grpSpPr>
          <p:pic>
            <p:nvPicPr>
              <p:cNvPr id="20981" name="Google Shape;20981;p747"/>
              <p:cNvPicPr preferRelativeResize="0"/>
              <p:nvPr/>
            </p:nvPicPr>
            <p:blipFill>
              <a:blip r:embed="rId3">
                <a:alphaModFix/>
              </a:blip>
              <a:stretch>
                <a:fillRect/>
              </a:stretch>
            </p:blipFill>
            <p:spPr>
              <a:xfrm>
                <a:off x="3777250" y="747327"/>
                <a:ext cx="4476425" cy="3648849"/>
              </a:xfrm>
              <a:prstGeom prst="rect">
                <a:avLst/>
              </a:prstGeom>
              <a:noFill/>
              <a:ln>
                <a:noFill/>
              </a:ln>
            </p:spPr>
          </p:pic>
          <p:sp>
            <p:nvSpPr>
              <p:cNvPr id="20982" name="Google Shape;20982;p747"/>
              <p:cNvSpPr txBox="1"/>
              <p:nvPr/>
            </p:nvSpPr>
            <p:spPr>
              <a:xfrm rot="24443">
                <a:off x="4179886" y="24858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vilazodone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VIIBRYD</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sp>
          <p:nvSpPr>
            <p:cNvPr id="20983" name="Google Shape;20983;p747"/>
            <p:cNvSpPr/>
            <p:nvPr/>
          </p:nvSpPr>
          <p:spPr>
            <a:xfrm>
              <a:off x="662285" y="3317783"/>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984" name="Google Shape;20984;p747"/>
            <p:cNvCxnSpPr/>
            <p:nvPr/>
          </p:nvCxnSpPr>
          <p:spPr>
            <a:xfrm>
              <a:off x="834384" y="3063356"/>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985" name="Google Shape;20985;p747"/>
            <p:cNvCxnSpPr/>
            <p:nvPr/>
          </p:nvCxnSpPr>
          <p:spPr>
            <a:xfrm>
              <a:off x="860107" y="5851267"/>
              <a:ext cx="408300" cy="0"/>
            </a:xfrm>
            <a:prstGeom prst="straightConnector1">
              <a:avLst/>
            </a:prstGeom>
            <a:noFill/>
            <a:ln w="28575" cap="flat" cmpd="sng">
              <a:solidFill>
                <a:schemeClr val="dk2"/>
              </a:solidFill>
              <a:prstDash val="solid"/>
              <a:round/>
              <a:headEnd type="none" w="med" len="med"/>
              <a:tailEnd type="none" w="med" len="med"/>
            </a:ln>
          </p:spPr>
        </p:cxnSp>
      </p:grpSp>
      <p:grpSp>
        <p:nvGrpSpPr>
          <p:cNvPr id="20986" name="Google Shape;20986;p747"/>
          <p:cNvGrpSpPr/>
          <p:nvPr/>
        </p:nvGrpSpPr>
        <p:grpSpPr>
          <a:xfrm>
            <a:off x="6246054" y="2667095"/>
            <a:ext cx="2619530" cy="2363854"/>
            <a:chOff x="-979375" y="1166025"/>
            <a:chExt cx="3818000" cy="3445851"/>
          </a:xfrm>
        </p:grpSpPr>
        <p:pic>
          <p:nvPicPr>
            <p:cNvPr id="20987" name="Google Shape;20987;p747"/>
            <p:cNvPicPr preferRelativeResize="0"/>
            <p:nvPr/>
          </p:nvPicPr>
          <p:blipFill>
            <a:blip r:embed="rId4">
              <a:alphaModFix/>
            </a:blip>
            <a:stretch>
              <a:fillRect/>
            </a:stretch>
          </p:blipFill>
          <p:spPr>
            <a:xfrm>
              <a:off x="-979375" y="1166025"/>
              <a:ext cx="3818000" cy="3445851"/>
            </a:xfrm>
            <a:prstGeom prst="rect">
              <a:avLst/>
            </a:prstGeom>
            <a:noFill/>
            <a:ln>
              <a:noFill/>
            </a:ln>
          </p:spPr>
        </p:pic>
        <p:sp>
          <p:nvSpPr>
            <p:cNvPr id="20988" name="Google Shape;20988;p747"/>
            <p:cNvSpPr txBox="1"/>
            <p:nvPr/>
          </p:nvSpPr>
          <p:spPr>
            <a:xfrm rot="24443">
              <a:off x="-125189" y="24101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Vortioxetine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TRINTELLIX</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sp>
          <p:nvSpPr>
            <p:cNvPr id="20989" name="Google Shape;20989;p747"/>
            <p:cNvSpPr/>
            <p:nvPr/>
          </p:nvSpPr>
          <p:spPr>
            <a:xfrm>
              <a:off x="657451" y="1828742"/>
              <a:ext cx="601500" cy="6015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990" name="Google Shape;20990;p747"/>
            <p:cNvCxnSpPr/>
            <p:nvPr/>
          </p:nvCxnSpPr>
          <p:spPr>
            <a:xfrm>
              <a:off x="766283" y="1688747"/>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0991" name="Google Shape;20991;p747"/>
            <p:cNvCxnSpPr/>
            <p:nvPr/>
          </p:nvCxnSpPr>
          <p:spPr>
            <a:xfrm>
              <a:off x="732573" y="3817772"/>
              <a:ext cx="408300" cy="0"/>
            </a:xfrm>
            <a:prstGeom prst="straightConnector1">
              <a:avLst/>
            </a:prstGeom>
            <a:noFill/>
            <a:ln w="28575" cap="flat" cmpd="sng">
              <a:solidFill>
                <a:schemeClr val="dk2"/>
              </a:solidFill>
              <a:prstDash val="solid"/>
              <a:round/>
              <a:headEnd type="none" w="med" len="med"/>
              <a:tailEnd type="none" w="med" len="med"/>
            </a:ln>
          </p:spPr>
        </p:cxnSp>
      </p:grpSp>
      <p:grpSp>
        <p:nvGrpSpPr>
          <p:cNvPr id="20992" name="Google Shape;20992;p747"/>
          <p:cNvGrpSpPr/>
          <p:nvPr/>
        </p:nvGrpSpPr>
        <p:grpSpPr>
          <a:xfrm>
            <a:off x="380862" y="2376018"/>
            <a:ext cx="2546047" cy="2642957"/>
            <a:chOff x="2816803" y="1183449"/>
            <a:chExt cx="3430406" cy="3560977"/>
          </a:xfrm>
        </p:grpSpPr>
        <p:grpSp>
          <p:nvGrpSpPr>
            <p:cNvPr id="20993" name="Google Shape;20993;p747"/>
            <p:cNvGrpSpPr/>
            <p:nvPr/>
          </p:nvGrpSpPr>
          <p:grpSpPr>
            <a:xfrm>
              <a:off x="3746643" y="1183449"/>
              <a:ext cx="1493309" cy="1248137"/>
              <a:chOff x="-2521759" y="897403"/>
              <a:chExt cx="1477500" cy="1089600"/>
            </a:xfrm>
          </p:grpSpPr>
          <p:sp>
            <p:nvSpPr>
              <p:cNvPr id="20994" name="Google Shape;20994;p747"/>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0995" name="Google Shape;20995;p747"/>
              <p:cNvGrpSpPr/>
              <p:nvPr/>
            </p:nvGrpSpPr>
            <p:grpSpPr>
              <a:xfrm>
                <a:off x="-2127414" y="1275205"/>
                <a:ext cx="688733" cy="700658"/>
                <a:chOff x="40123" y="-1583761"/>
                <a:chExt cx="688733" cy="1109689"/>
              </a:xfrm>
            </p:grpSpPr>
            <p:grpSp>
              <p:nvGrpSpPr>
                <p:cNvPr id="20996" name="Google Shape;20996;p747"/>
                <p:cNvGrpSpPr/>
                <p:nvPr/>
              </p:nvGrpSpPr>
              <p:grpSpPr>
                <a:xfrm>
                  <a:off x="45124" y="-1327179"/>
                  <a:ext cx="683733" cy="853107"/>
                  <a:chOff x="597574" y="1930371"/>
                  <a:chExt cx="683733" cy="853107"/>
                </a:xfrm>
              </p:grpSpPr>
              <p:grpSp>
                <p:nvGrpSpPr>
                  <p:cNvPr id="20997" name="Google Shape;20997;p747"/>
                  <p:cNvGrpSpPr/>
                  <p:nvPr/>
                </p:nvGrpSpPr>
                <p:grpSpPr>
                  <a:xfrm rot="-5400000">
                    <a:off x="640721" y="2142893"/>
                    <a:ext cx="600335" cy="680836"/>
                    <a:chOff x="15239716" y="-12996420"/>
                    <a:chExt cx="1868456" cy="2463229"/>
                  </a:xfrm>
                </p:grpSpPr>
                <p:pic>
                  <p:nvPicPr>
                    <p:cNvPr id="20998" name="Google Shape;20998;p747" descr="clipped result image"/>
                    <p:cNvPicPr preferRelativeResize="0"/>
                    <p:nvPr/>
                  </p:nvPicPr>
                  <p:blipFill rotWithShape="1">
                    <a:blip r:embed="rId5">
                      <a:alphaModFix/>
                    </a:blip>
                    <a:srcRect/>
                    <a:stretch/>
                  </p:blipFill>
                  <p:spPr>
                    <a:xfrm>
                      <a:off x="16010045" y="-12996420"/>
                      <a:ext cx="1098127" cy="2458497"/>
                    </a:xfrm>
                    <a:prstGeom prst="rect">
                      <a:avLst/>
                    </a:prstGeom>
                    <a:noFill/>
                    <a:ln>
                      <a:noFill/>
                    </a:ln>
                  </p:spPr>
                </p:pic>
                <p:pic>
                  <p:nvPicPr>
                    <p:cNvPr id="20999" name="Google Shape;20999;p747" descr="clipped result image"/>
                    <p:cNvPicPr preferRelativeResize="0"/>
                    <p:nvPr/>
                  </p:nvPicPr>
                  <p:blipFill rotWithShape="1">
                    <a:blip r:embed="rId6">
                      <a:alphaModFix/>
                    </a:blip>
                    <a:srcRect/>
                    <a:stretch/>
                  </p:blipFill>
                  <p:spPr>
                    <a:xfrm>
                      <a:off x="15239716" y="-12991688"/>
                      <a:ext cx="1106322" cy="2458497"/>
                    </a:xfrm>
                    <a:prstGeom prst="rect">
                      <a:avLst/>
                    </a:prstGeom>
                    <a:noFill/>
                    <a:ln>
                      <a:noFill/>
                    </a:ln>
                  </p:spPr>
                </p:pic>
              </p:grpSp>
              <p:pic>
                <p:nvPicPr>
                  <p:cNvPr id="21000" name="Google Shape;21000;p747" descr="clipped result image"/>
                  <p:cNvPicPr preferRelativeResize="0"/>
                  <p:nvPr/>
                </p:nvPicPr>
                <p:blipFill rotWithShape="1">
                  <a:blip r:embed="rId7">
                    <a:alphaModFix/>
                  </a:blip>
                  <a:srcRect/>
                  <a:stretch/>
                </p:blipFill>
                <p:spPr>
                  <a:xfrm rot="-5400000">
                    <a:off x="760924" y="1767021"/>
                    <a:ext cx="352828" cy="679529"/>
                  </a:xfrm>
                  <a:prstGeom prst="rect">
                    <a:avLst/>
                  </a:prstGeom>
                  <a:noFill/>
                  <a:ln>
                    <a:noFill/>
                  </a:ln>
                </p:spPr>
              </p:pic>
            </p:grpSp>
            <p:pic>
              <p:nvPicPr>
                <p:cNvPr id="21001" name="Google Shape;21001;p747" descr="clipped result image"/>
                <p:cNvPicPr preferRelativeResize="0"/>
                <p:nvPr/>
              </p:nvPicPr>
              <p:blipFill rotWithShape="1">
                <a:blip r:embed="rId8">
                  <a:alphaModFix/>
                </a:blip>
                <a:srcRect/>
                <a:stretch/>
              </p:blipFill>
              <p:spPr>
                <a:xfrm rot="-5400000">
                  <a:off x="203473" y="-1747111"/>
                  <a:ext cx="352828" cy="679529"/>
                </a:xfrm>
                <a:prstGeom prst="rect">
                  <a:avLst/>
                </a:prstGeom>
                <a:noFill/>
                <a:ln>
                  <a:noFill/>
                </a:ln>
              </p:spPr>
            </p:pic>
          </p:grpSp>
        </p:grpSp>
        <p:sp>
          <p:nvSpPr>
            <p:cNvPr id="21002" name="Google Shape;21002;p747"/>
            <p:cNvSpPr txBox="1"/>
            <p:nvPr/>
          </p:nvSpPr>
          <p:spPr>
            <a:xfrm>
              <a:off x="4150033" y="1286928"/>
              <a:ext cx="1349400" cy="497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a:t>
              </a:r>
              <a:endParaRPr sz="1200" b="1"/>
            </a:p>
          </p:txBody>
        </p:sp>
        <p:grpSp>
          <p:nvGrpSpPr>
            <p:cNvPr id="21003" name="Google Shape;21003;p747"/>
            <p:cNvGrpSpPr/>
            <p:nvPr/>
          </p:nvGrpSpPr>
          <p:grpSpPr>
            <a:xfrm>
              <a:off x="2816803" y="1791690"/>
              <a:ext cx="3430406" cy="2952736"/>
              <a:chOff x="2676800" y="1479152"/>
              <a:chExt cx="4063499" cy="3497673"/>
            </a:xfrm>
          </p:grpSpPr>
          <p:grpSp>
            <p:nvGrpSpPr>
              <p:cNvPr id="21004" name="Google Shape;21004;p747"/>
              <p:cNvGrpSpPr/>
              <p:nvPr/>
            </p:nvGrpSpPr>
            <p:grpSpPr>
              <a:xfrm>
                <a:off x="2676800" y="1479152"/>
                <a:ext cx="4063499" cy="3497673"/>
                <a:chOff x="2676800" y="1479152"/>
                <a:chExt cx="4063499" cy="3497673"/>
              </a:xfrm>
            </p:grpSpPr>
            <p:pic>
              <p:nvPicPr>
                <p:cNvPr id="21005" name="Google Shape;21005;p747"/>
                <p:cNvPicPr preferRelativeResize="0"/>
                <p:nvPr/>
              </p:nvPicPr>
              <p:blipFill>
                <a:blip r:embed="rId9">
                  <a:alphaModFix/>
                </a:blip>
                <a:stretch>
                  <a:fillRect/>
                </a:stretch>
              </p:blipFill>
              <p:spPr>
                <a:xfrm rot="-2024631">
                  <a:off x="3359812" y="1525548"/>
                  <a:ext cx="450175" cy="933525"/>
                </a:xfrm>
                <a:prstGeom prst="rect">
                  <a:avLst/>
                </a:prstGeom>
                <a:noFill/>
                <a:ln>
                  <a:noFill/>
                </a:ln>
              </p:spPr>
            </p:pic>
            <p:pic>
              <p:nvPicPr>
                <p:cNvPr id="21006" name="Google Shape;21006;p747"/>
                <p:cNvPicPr preferRelativeResize="0"/>
                <p:nvPr/>
              </p:nvPicPr>
              <p:blipFill>
                <a:blip r:embed="rId10">
                  <a:alphaModFix/>
                </a:blip>
                <a:stretch>
                  <a:fillRect/>
                </a:stretch>
              </p:blipFill>
              <p:spPr>
                <a:xfrm>
                  <a:off x="2676800" y="2026200"/>
                  <a:ext cx="4063499" cy="2950626"/>
                </a:xfrm>
                <a:prstGeom prst="rect">
                  <a:avLst/>
                </a:prstGeom>
                <a:noFill/>
                <a:ln>
                  <a:noFill/>
                </a:ln>
              </p:spPr>
            </p:pic>
          </p:grpSp>
          <p:sp>
            <p:nvSpPr>
              <p:cNvPr id="21007" name="Google Shape;21007;p747"/>
              <p:cNvSpPr txBox="1"/>
              <p:nvPr/>
            </p:nvSpPr>
            <p:spPr>
              <a:xfrm>
                <a:off x="3837625" y="3503098"/>
                <a:ext cx="1687800" cy="6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SERZONE</a:t>
                </a:r>
                <a:endParaRPr b="1"/>
              </a:p>
            </p:txBody>
          </p:sp>
        </p:grpSp>
      </p:grpSp>
      <p:grpSp>
        <p:nvGrpSpPr>
          <p:cNvPr id="21008" name="Google Shape;21008;p747"/>
          <p:cNvGrpSpPr/>
          <p:nvPr/>
        </p:nvGrpSpPr>
        <p:grpSpPr>
          <a:xfrm>
            <a:off x="4620768" y="142230"/>
            <a:ext cx="2627339" cy="2581909"/>
            <a:chOff x="3811143" y="2561593"/>
            <a:chExt cx="2627339" cy="2581909"/>
          </a:xfrm>
        </p:grpSpPr>
        <p:pic>
          <p:nvPicPr>
            <p:cNvPr id="21009" name="Google Shape;21009;p747"/>
            <p:cNvPicPr preferRelativeResize="0"/>
            <p:nvPr/>
          </p:nvPicPr>
          <p:blipFill>
            <a:blip r:embed="rId11">
              <a:alphaModFix/>
            </a:blip>
            <a:stretch>
              <a:fillRect/>
            </a:stretch>
          </p:blipFill>
          <p:spPr>
            <a:xfrm>
              <a:off x="3811143" y="2561593"/>
              <a:ext cx="2627339" cy="2581909"/>
            </a:xfrm>
            <a:prstGeom prst="rect">
              <a:avLst/>
            </a:prstGeom>
            <a:noFill/>
            <a:ln>
              <a:noFill/>
            </a:ln>
          </p:spPr>
        </p:pic>
        <p:grpSp>
          <p:nvGrpSpPr>
            <p:cNvPr id="21010" name="Google Shape;21010;p747"/>
            <p:cNvGrpSpPr/>
            <p:nvPr/>
          </p:nvGrpSpPr>
          <p:grpSpPr>
            <a:xfrm>
              <a:off x="4990831" y="3155615"/>
              <a:ext cx="267596" cy="1436128"/>
              <a:chOff x="4435083" y="1958285"/>
              <a:chExt cx="420617" cy="2257353"/>
            </a:xfrm>
          </p:grpSpPr>
          <p:grpSp>
            <p:nvGrpSpPr>
              <p:cNvPr id="21011" name="Google Shape;21011;p747"/>
              <p:cNvGrpSpPr/>
              <p:nvPr/>
            </p:nvGrpSpPr>
            <p:grpSpPr>
              <a:xfrm>
                <a:off x="4447400" y="2278000"/>
                <a:ext cx="408300" cy="183625"/>
                <a:chOff x="1167350" y="1102900"/>
                <a:chExt cx="408300" cy="183625"/>
              </a:xfrm>
            </p:grpSpPr>
            <p:cxnSp>
              <p:nvCxnSpPr>
                <p:cNvPr id="21012" name="Google Shape;21012;p747"/>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013" name="Google Shape;21013;p747"/>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014" name="Google Shape;21014;p747"/>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21015" name="Google Shape;21015;p747"/>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016" name="Google Shape;21016;p747"/>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grpSp>
      <p:grpSp>
        <p:nvGrpSpPr>
          <p:cNvPr id="21017" name="Google Shape;21017;p747"/>
          <p:cNvGrpSpPr/>
          <p:nvPr/>
        </p:nvGrpSpPr>
        <p:grpSpPr>
          <a:xfrm>
            <a:off x="1906439" y="122128"/>
            <a:ext cx="2313085" cy="2341823"/>
            <a:chOff x="2634206" y="1188932"/>
            <a:chExt cx="3522286" cy="3566046"/>
          </a:xfrm>
        </p:grpSpPr>
        <p:grpSp>
          <p:nvGrpSpPr>
            <p:cNvPr id="21018" name="Google Shape;21018;p747"/>
            <p:cNvGrpSpPr/>
            <p:nvPr/>
          </p:nvGrpSpPr>
          <p:grpSpPr>
            <a:xfrm>
              <a:off x="2634206" y="1188932"/>
              <a:ext cx="3522286" cy="3566046"/>
              <a:chOff x="2929900" y="1862025"/>
              <a:chExt cx="3118999" cy="3157749"/>
            </a:xfrm>
          </p:grpSpPr>
          <p:grpSp>
            <p:nvGrpSpPr>
              <p:cNvPr id="21019" name="Google Shape;21019;p747"/>
              <p:cNvGrpSpPr/>
              <p:nvPr/>
            </p:nvGrpSpPr>
            <p:grpSpPr>
              <a:xfrm>
                <a:off x="2929900" y="1862025"/>
                <a:ext cx="3118999" cy="3157749"/>
                <a:chOff x="2929900" y="1862025"/>
                <a:chExt cx="3118999" cy="3157749"/>
              </a:xfrm>
            </p:grpSpPr>
            <p:pic>
              <p:nvPicPr>
                <p:cNvPr id="21020" name="Google Shape;21020;p747"/>
                <p:cNvPicPr preferRelativeResize="0"/>
                <p:nvPr/>
              </p:nvPicPr>
              <p:blipFill>
                <a:blip r:embed="rId12">
                  <a:alphaModFix/>
                </a:blip>
                <a:stretch>
                  <a:fillRect/>
                </a:stretch>
              </p:blipFill>
              <p:spPr>
                <a:xfrm>
                  <a:off x="2929900" y="1862025"/>
                  <a:ext cx="3118999" cy="3157749"/>
                </a:xfrm>
                <a:prstGeom prst="rect">
                  <a:avLst/>
                </a:prstGeom>
                <a:noFill/>
                <a:ln>
                  <a:noFill/>
                </a:ln>
              </p:spPr>
            </p:pic>
            <p:pic>
              <p:nvPicPr>
                <p:cNvPr id="21021" name="Google Shape;21021;p747"/>
                <p:cNvPicPr preferRelativeResize="0"/>
                <p:nvPr/>
              </p:nvPicPr>
              <p:blipFill>
                <a:blip r:embed="rId13">
                  <a:alphaModFix/>
                </a:blip>
                <a:stretch>
                  <a:fillRect/>
                </a:stretch>
              </p:blipFill>
              <p:spPr>
                <a:xfrm>
                  <a:off x="3726075" y="2571750"/>
                  <a:ext cx="1989000" cy="1895700"/>
                </a:xfrm>
                <a:prstGeom prst="ellipse">
                  <a:avLst/>
                </a:prstGeom>
                <a:noFill/>
                <a:ln>
                  <a:noFill/>
                </a:ln>
              </p:spPr>
            </p:pic>
          </p:grpSp>
          <p:sp>
            <p:nvSpPr>
              <p:cNvPr id="21022" name="Google Shape;21022;p747"/>
              <p:cNvSpPr txBox="1"/>
              <p:nvPr/>
            </p:nvSpPr>
            <p:spPr>
              <a:xfrm rot="24406">
                <a:off x="3840762" y="3233612"/>
                <a:ext cx="1774845" cy="46531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mirtazapine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REMERON</a:t>
                </a:r>
                <a:endParaRPr sz="1200" b="1"/>
              </a:p>
            </p:txBody>
          </p:sp>
        </p:grpSp>
        <p:grpSp>
          <p:nvGrpSpPr>
            <p:cNvPr id="21023" name="Google Shape;21023;p747"/>
            <p:cNvGrpSpPr/>
            <p:nvPr/>
          </p:nvGrpSpPr>
          <p:grpSpPr>
            <a:xfrm>
              <a:off x="4447400" y="2278000"/>
              <a:ext cx="408300" cy="183625"/>
              <a:chOff x="1167350" y="1102900"/>
              <a:chExt cx="408300" cy="183625"/>
            </a:xfrm>
          </p:grpSpPr>
          <p:cxnSp>
            <p:nvCxnSpPr>
              <p:cNvPr id="21024" name="Google Shape;21024;p747"/>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025" name="Google Shape;21025;p747"/>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026" name="Google Shape;21026;p747"/>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21027" name="Google Shape;21027;p747"/>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028" name="Google Shape;21028;p747"/>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21029" name="Google Shape;21029;p747"/>
          <p:cNvSpPr/>
          <p:nvPr/>
        </p:nvSpPr>
        <p:spPr>
          <a:xfrm rot="8721673">
            <a:off x="2074565" y="3123920"/>
            <a:ext cx="829169" cy="599892"/>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Shape 21033"/>
        <p:cNvGrpSpPr/>
        <p:nvPr/>
      </p:nvGrpSpPr>
      <p:grpSpPr>
        <a:xfrm>
          <a:off x="0" y="0"/>
          <a:ext cx="0" cy="0"/>
          <a:chOff x="0" y="0"/>
          <a:chExt cx="0" cy="0"/>
        </a:xfrm>
      </p:grpSpPr>
      <p:sp>
        <p:nvSpPr>
          <p:cNvPr id="21034" name="Google Shape;21034;p748"/>
          <p:cNvSpPr txBox="1"/>
          <p:nvPr/>
        </p:nvSpPr>
        <p:spPr>
          <a:xfrm>
            <a:off x="72371" y="122125"/>
            <a:ext cx="249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Atypical antidepressants </a:t>
            </a:r>
            <a:endParaRPr b="1"/>
          </a:p>
        </p:txBody>
      </p:sp>
      <p:grpSp>
        <p:nvGrpSpPr>
          <p:cNvPr id="21035" name="Google Shape;21035;p748"/>
          <p:cNvGrpSpPr/>
          <p:nvPr/>
        </p:nvGrpSpPr>
        <p:grpSpPr>
          <a:xfrm>
            <a:off x="3579061" y="2876545"/>
            <a:ext cx="2331322" cy="1900321"/>
            <a:chOff x="-451850" y="2310177"/>
            <a:chExt cx="4476425" cy="3648849"/>
          </a:xfrm>
        </p:grpSpPr>
        <p:grpSp>
          <p:nvGrpSpPr>
            <p:cNvPr id="21036" name="Google Shape;21036;p748"/>
            <p:cNvGrpSpPr/>
            <p:nvPr/>
          </p:nvGrpSpPr>
          <p:grpSpPr>
            <a:xfrm>
              <a:off x="-451850" y="2310177"/>
              <a:ext cx="4476425" cy="3648849"/>
              <a:chOff x="3777250" y="747327"/>
              <a:chExt cx="4476425" cy="3648849"/>
            </a:xfrm>
          </p:grpSpPr>
          <p:pic>
            <p:nvPicPr>
              <p:cNvPr id="21037" name="Google Shape;21037;p748"/>
              <p:cNvPicPr preferRelativeResize="0"/>
              <p:nvPr/>
            </p:nvPicPr>
            <p:blipFill>
              <a:blip r:embed="rId3">
                <a:alphaModFix/>
              </a:blip>
              <a:stretch>
                <a:fillRect/>
              </a:stretch>
            </p:blipFill>
            <p:spPr>
              <a:xfrm>
                <a:off x="3777250" y="747327"/>
                <a:ext cx="4476425" cy="3648849"/>
              </a:xfrm>
              <a:prstGeom prst="rect">
                <a:avLst/>
              </a:prstGeom>
              <a:noFill/>
              <a:ln>
                <a:noFill/>
              </a:ln>
            </p:spPr>
          </p:pic>
          <p:sp>
            <p:nvSpPr>
              <p:cNvPr id="21038" name="Google Shape;21038;p748"/>
              <p:cNvSpPr txBox="1"/>
              <p:nvPr/>
            </p:nvSpPr>
            <p:spPr>
              <a:xfrm rot="24443">
                <a:off x="4179886" y="24858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vilazodone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VIIBRYD</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sp>
          <p:nvSpPr>
            <p:cNvPr id="21039" name="Google Shape;21039;p748"/>
            <p:cNvSpPr/>
            <p:nvPr/>
          </p:nvSpPr>
          <p:spPr>
            <a:xfrm>
              <a:off x="662285" y="3317783"/>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040" name="Google Shape;21040;p748"/>
            <p:cNvCxnSpPr/>
            <p:nvPr/>
          </p:nvCxnSpPr>
          <p:spPr>
            <a:xfrm>
              <a:off x="834384" y="3063356"/>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041" name="Google Shape;21041;p748"/>
            <p:cNvCxnSpPr/>
            <p:nvPr/>
          </p:nvCxnSpPr>
          <p:spPr>
            <a:xfrm>
              <a:off x="860107" y="5851267"/>
              <a:ext cx="408300" cy="0"/>
            </a:xfrm>
            <a:prstGeom prst="straightConnector1">
              <a:avLst/>
            </a:prstGeom>
            <a:noFill/>
            <a:ln w="28575" cap="flat" cmpd="sng">
              <a:solidFill>
                <a:schemeClr val="dk2"/>
              </a:solidFill>
              <a:prstDash val="solid"/>
              <a:round/>
              <a:headEnd type="none" w="med" len="med"/>
              <a:tailEnd type="none" w="med" len="med"/>
            </a:ln>
          </p:spPr>
        </p:cxnSp>
      </p:grpSp>
      <p:grpSp>
        <p:nvGrpSpPr>
          <p:cNvPr id="21042" name="Google Shape;21042;p748"/>
          <p:cNvGrpSpPr/>
          <p:nvPr/>
        </p:nvGrpSpPr>
        <p:grpSpPr>
          <a:xfrm>
            <a:off x="6246054" y="2667095"/>
            <a:ext cx="2619530" cy="2363854"/>
            <a:chOff x="-979375" y="1166025"/>
            <a:chExt cx="3818000" cy="3445851"/>
          </a:xfrm>
        </p:grpSpPr>
        <p:pic>
          <p:nvPicPr>
            <p:cNvPr id="21043" name="Google Shape;21043;p748"/>
            <p:cNvPicPr preferRelativeResize="0"/>
            <p:nvPr/>
          </p:nvPicPr>
          <p:blipFill>
            <a:blip r:embed="rId4">
              <a:alphaModFix/>
            </a:blip>
            <a:stretch>
              <a:fillRect/>
            </a:stretch>
          </p:blipFill>
          <p:spPr>
            <a:xfrm>
              <a:off x="-979375" y="1166025"/>
              <a:ext cx="3818000" cy="3445851"/>
            </a:xfrm>
            <a:prstGeom prst="rect">
              <a:avLst/>
            </a:prstGeom>
            <a:noFill/>
            <a:ln>
              <a:noFill/>
            </a:ln>
          </p:spPr>
        </p:pic>
        <p:sp>
          <p:nvSpPr>
            <p:cNvPr id="21044" name="Google Shape;21044;p748"/>
            <p:cNvSpPr txBox="1"/>
            <p:nvPr/>
          </p:nvSpPr>
          <p:spPr>
            <a:xfrm rot="24443">
              <a:off x="-125189" y="24101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Vortioxetine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TRINTELLIX</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sp>
          <p:nvSpPr>
            <p:cNvPr id="21045" name="Google Shape;21045;p748"/>
            <p:cNvSpPr/>
            <p:nvPr/>
          </p:nvSpPr>
          <p:spPr>
            <a:xfrm>
              <a:off x="657451" y="1828742"/>
              <a:ext cx="601500" cy="6015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046" name="Google Shape;21046;p748"/>
            <p:cNvCxnSpPr/>
            <p:nvPr/>
          </p:nvCxnSpPr>
          <p:spPr>
            <a:xfrm>
              <a:off x="766283" y="1688747"/>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047" name="Google Shape;21047;p748"/>
            <p:cNvCxnSpPr/>
            <p:nvPr/>
          </p:nvCxnSpPr>
          <p:spPr>
            <a:xfrm>
              <a:off x="732573" y="3817772"/>
              <a:ext cx="408300" cy="0"/>
            </a:xfrm>
            <a:prstGeom prst="straightConnector1">
              <a:avLst/>
            </a:prstGeom>
            <a:noFill/>
            <a:ln w="28575" cap="flat" cmpd="sng">
              <a:solidFill>
                <a:schemeClr val="dk2"/>
              </a:solidFill>
              <a:prstDash val="solid"/>
              <a:round/>
              <a:headEnd type="none" w="med" len="med"/>
              <a:tailEnd type="none" w="med" len="med"/>
            </a:ln>
          </p:spPr>
        </p:cxnSp>
      </p:grpSp>
      <p:grpSp>
        <p:nvGrpSpPr>
          <p:cNvPr id="21048" name="Google Shape;21048;p748"/>
          <p:cNvGrpSpPr/>
          <p:nvPr/>
        </p:nvGrpSpPr>
        <p:grpSpPr>
          <a:xfrm>
            <a:off x="380862" y="2376018"/>
            <a:ext cx="2546047" cy="2642957"/>
            <a:chOff x="2816803" y="1183449"/>
            <a:chExt cx="3430406" cy="3560977"/>
          </a:xfrm>
        </p:grpSpPr>
        <p:grpSp>
          <p:nvGrpSpPr>
            <p:cNvPr id="21049" name="Google Shape;21049;p748"/>
            <p:cNvGrpSpPr/>
            <p:nvPr/>
          </p:nvGrpSpPr>
          <p:grpSpPr>
            <a:xfrm>
              <a:off x="3746643" y="1183449"/>
              <a:ext cx="1493309" cy="1248137"/>
              <a:chOff x="-2521759" y="897403"/>
              <a:chExt cx="1477500" cy="1089600"/>
            </a:xfrm>
          </p:grpSpPr>
          <p:sp>
            <p:nvSpPr>
              <p:cNvPr id="21050" name="Google Shape;21050;p748"/>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1051" name="Google Shape;21051;p748"/>
              <p:cNvGrpSpPr/>
              <p:nvPr/>
            </p:nvGrpSpPr>
            <p:grpSpPr>
              <a:xfrm>
                <a:off x="-2127414" y="1275205"/>
                <a:ext cx="688733" cy="700658"/>
                <a:chOff x="40123" y="-1583761"/>
                <a:chExt cx="688733" cy="1109689"/>
              </a:xfrm>
            </p:grpSpPr>
            <p:grpSp>
              <p:nvGrpSpPr>
                <p:cNvPr id="21052" name="Google Shape;21052;p748"/>
                <p:cNvGrpSpPr/>
                <p:nvPr/>
              </p:nvGrpSpPr>
              <p:grpSpPr>
                <a:xfrm>
                  <a:off x="45124" y="-1327179"/>
                  <a:ext cx="683733" cy="853107"/>
                  <a:chOff x="597574" y="1930371"/>
                  <a:chExt cx="683733" cy="853107"/>
                </a:xfrm>
              </p:grpSpPr>
              <p:grpSp>
                <p:nvGrpSpPr>
                  <p:cNvPr id="21053" name="Google Shape;21053;p748"/>
                  <p:cNvGrpSpPr/>
                  <p:nvPr/>
                </p:nvGrpSpPr>
                <p:grpSpPr>
                  <a:xfrm rot="-5400000">
                    <a:off x="640721" y="2142893"/>
                    <a:ext cx="600335" cy="680836"/>
                    <a:chOff x="15239716" y="-12996420"/>
                    <a:chExt cx="1868456" cy="2463229"/>
                  </a:xfrm>
                </p:grpSpPr>
                <p:pic>
                  <p:nvPicPr>
                    <p:cNvPr id="21054" name="Google Shape;21054;p748" descr="clipped result image"/>
                    <p:cNvPicPr preferRelativeResize="0"/>
                    <p:nvPr/>
                  </p:nvPicPr>
                  <p:blipFill rotWithShape="1">
                    <a:blip r:embed="rId5">
                      <a:alphaModFix/>
                    </a:blip>
                    <a:srcRect/>
                    <a:stretch/>
                  </p:blipFill>
                  <p:spPr>
                    <a:xfrm>
                      <a:off x="16010045" y="-12996420"/>
                      <a:ext cx="1098127" cy="2458497"/>
                    </a:xfrm>
                    <a:prstGeom prst="rect">
                      <a:avLst/>
                    </a:prstGeom>
                    <a:noFill/>
                    <a:ln>
                      <a:noFill/>
                    </a:ln>
                  </p:spPr>
                </p:pic>
                <p:pic>
                  <p:nvPicPr>
                    <p:cNvPr id="21055" name="Google Shape;21055;p748" descr="clipped result image"/>
                    <p:cNvPicPr preferRelativeResize="0"/>
                    <p:nvPr/>
                  </p:nvPicPr>
                  <p:blipFill rotWithShape="1">
                    <a:blip r:embed="rId6">
                      <a:alphaModFix/>
                    </a:blip>
                    <a:srcRect/>
                    <a:stretch/>
                  </p:blipFill>
                  <p:spPr>
                    <a:xfrm>
                      <a:off x="15239716" y="-12991688"/>
                      <a:ext cx="1106322" cy="2458497"/>
                    </a:xfrm>
                    <a:prstGeom prst="rect">
                      <a:avLst/>
                    </a:prstGeom>
                    <a:noFill/>
                    <a:ln>
                      <a:noFill/>
                    </a:ln>
                  </p:spPr>
                </p:pic>
              </p:grpSp>
              <p:pic>
                <p:nvPicPr>
                  <p:cNvPr id="21056" name="Google Shape;21056;p748" descr="clipped result image"/>
                  <p:cNvPicPr preferRelativeResize="0"/>
                  <p:nvPr/>
                </p:nvPicPr>
                <p:blipFill rotWithShape="1">
                  <a:blip r:embed="rId7">
                    <a:alphaModFix/>
                  </a:blip>
                  <a:srcRect/>
                  <a:stretch/>
                </p:blipFill>
                <p:spPr>
                  <a:xfrm rot="-5400000">
                    <a:off x="760924" y="1767021"/>
                    <a:ext cx="352828" cy="679529"/>
                  </a:xfrm>
                  <a:prstGeom prst="rect">
                    <a:avLst/>
                  </a:prstGeom>
                  <a:noFill/>
                  <a:ln>
                    <a:noFill/>
                  </a:ln>
                </p:spPr>
              </p:pic>
            </p:grpSp>
            <p:pic>
              <p:nvPicPr>
                <p:cNvPr id="21057" name="Google Shape;21057;p748" descr="clipped result image"/>
                <p:cNvPicPr preferRelativeResize="0"/>
                <p:nvPr/>
              </p:nvPicPr>
              <p:blipFill rotWithShape="1">
                <a:blip r:embed="rId8">
                  <a:alphaModFix/>
                </a:blip>
                <a:srcRect/>
                <a:stretch/>
              </p:blipFill>
              <p:spPr>
                <a:xfrm rot="-5400000">
                  <a:off x="203473" y="-1747111"/>
                  <a:ext cx="352828" cy="679529"/>
                </a:xfrm>
                <a:prstGeom prst="rect">
                  <a:avLst/>
                </a:prstGeom>
                <a:noFill/>
                <a:ln>
                  <a:noFill/>
                </a:ln>
              </p:spPr>
            </p:pic>
          </p:grpSp>
        </p:grpSp>
        <p:sp>
          <p:nvSpPr>
            <p:cNvPr id="21058" name="Google Shape;21058;p748"/>
            <p:cNvSpPr txBox="1"/>
            <p:nvPr/>
          </p:nvSpPr>
          <p:spPr>
            <a:xfrm>
              <a:off x="4150033" y="1286928"/>
              <a:ext cx="1349400" cy="497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a:t>
              </a:r>
              <a:endParaRPr sz="1200" b="1"/>
            </a:p>
          </p:txBody>
        </p:sp>
        <p:grpSp>
          <p:nvGrpSpPr>
            <p:cNvPr id="21059" name="Google Shape;21059;p748"/>
            <p:cNvGrpSpPr/>
            <p:nvPr/>
          </p:nvGrpSpPr>
          <p:grpSpPr>
            <a:xfrm>
              <a:off x="2816803" y="1791690"/>
              <a:ext cx="3430406" cy="2952736"/>
              <a:chOff x="2676800" y="1479152"/>
              <a:chExt cx="4063499" cy="3497673"/>
            </a:xfrm>
          </p:grpSpPr>
          <p:grpSp>
            <p:nvGrpSpPr>
              <p:cNvPr id="21060" name="Google Shape;21060;p748"/>
              <p:cNvGrpSpPr/>
              <p:nvPr/>
            </p:nvGrpSpPr>
            <p:grpSpPr>
              <a:xfrm>
                <a:off x="2676800" y="1479152"/>
                <a:ext cx="4063499" cy="3497673"/>
                <a:chOff x="2676800" y="1479152"/>
                <a:chExt cx="4063499" cy="3497673"/>
              </a:xfrm>
            </p:grpSpPr>
            <p:pic>
              <p:nvPicPr>
                <p:cNvPr id="21061" name="Google Shape;21061;p748"/>
                <p:cNvPicPr preferRelativeResize="0"/>
                <p:nvPr/>
              </p:nvPicPr>
              <p:blipFill>
                <a:blip r:embed="rId9">
                  <a:alphaModFix/>
                </a:blip>
                <a:stretch>
                  <a:fillRect/>
                </a:stretch>
              </p:blipFill>
              <p:spPr>
                <a:xfrm rot="-2024631">
                  <a:off x="3359812" y="1525548"/>
                  <a:ext cx="450175" cy="933525"/>
                </a:xfrm>
                <a:prstGeom prst="rect">
                  <a:avLst/>
                </a:prstGeom>
                <a:noFill/>
                <a:ln>
                  <a:noFill/>
                </a:ln>
              </p:spPr>
            </p:pic>
            <p:pic>
              <p:nvPicPr>
                <p:cNvPr id="21062" name="Google Shape;21062;p748"/>
                <p:cNvPicPr preferRelativeResize="0"/>
                <p:nvPr/>
              </p:nvPicPr>
              <p:blipFill>
                <a:blip r:embed="rId10">
                  <a:alphaModFix/>
                </a:blip>
                <a:stretch>
                  <a:fillRect/>
                </a:stretch>
              </p:blipFill>
              <p:spPr>
                <a:xfrm>
                  <a:off x="2676800" y="2026200"/>
                  <a:ext cx="4063499" cy="2950626"/>
                </a:xfrm>
                <a:prstGeom prst="rect">
                  <a:avLst/>
                </a:prstGeom>
                <a:noFill/>
                <a:ln>
                  <a:noFill/>
                </a:ln>
              </p:spPr>
            </p:pic>
          </p:grpSp>
          <p:sp>
            <p:nvSpPr>
              <p:cNvPr id="21063" name="Google Shape;21063;p748"/>
              <p:cNvSpPr txBox="1"/>
              <p:nvPr/>
            </p:nvSpPr>
            <p:spPr>
              <a:xfrm>
                <a:off x="3837625" y="3503098"/>
                <a:ext cx="1687800" cy="6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SERZONE</a:t>
                </a:r>
                <a:endParaRPr b="1"/>
              </a:p>
            </p:txBody>
          </p:sp>
        </p:grpSp>
      </p:grpSp>
      <p:grpSp>
        <p:nvGrpSpPr>
          <p:cNvPr id="21064" name="Google Shape;21064;p748"/>
          <p:cNvGrpSpPr/>
          <p:nvPr/>
        </p:nvGrpSpPr>
        <p:grpSpPr>
          <a:xfrm>
            <a:off x="4620768" y="142230"/>
            <a:ext cx="2627339" cy="2581909"/>
            <a:chOff x="3811143" y="2561593"/>
            <a:chExt cx="2627339" cy="2581909"/>
          </a:xfrm>
        </p:grpSpPr>
        <p:pic>
          <p:nvPicPr>
            <p:cNvPr id="21065" name="Google Shape;21065;p748"/>
            <p:cNvPicPr preferRelativeResize="0"/>
            <p:nvPr/>
          </p:nvPicPr>
          <p:blipFill>
            <a:blip r:embed="rId11">
              <a:alphaModFix/>
            </a:blip>
            <a:stretch>
              <a:fillRect/>
            </a:stretch>
          </p:blipFill>
          <p:spPr>
            <a:xfrm>
              <a:off x="3811143" y="2561593"/>
              <a:ext cx="2627339" cy="2581909"/>
            </a:xfrm>
            <a:prstGeom prst="rect">
              <a:avLst/>
            </a:prstGeom>
            <a:noFill/>
            <a:ln>
              <a:noFill/>
            </a:ln>
          </p:spPr>
        </p:pic>
        <p:grpSp>
          <p:nvGrpSpPr>
            <p:cNvPr id="21066" name="Google Shape;21066;p748"/>
            <p:cNvGrpSpPr/>
            <p:nvPr/>
          </p:nvGrpSpPr>
          <p:grpSpPr>
            <a:xfrm>
              <a:off x="4990831" y="3155615"/>
              <a:ext cx="267596" cy="1436128"/>
              <a:chOff x="4435083" y="1958285"/>
              <a:chExt cx="420617" cy="2257353"/>
            </a:xfrm>
          </p:grpSpPr>
          <p:grpSp>
            <p:nvGrpSpPr>
              <p:cNvPr id="21067" name="Google Shape;21067;p748"/>
              <p:cNvGrpSpPr/>
              <p:nvPr/>
            </p:nvGrpSpPr>
            <p:grpSpPr>
              <a:xfrm>
                <a:off x="4447400" y="2278000"/>
                <a:ext cx="408300" cy="183625"/>
                <a:chOff x="1167350" y="1102900"/>
                <a:chExt cx="408300" cy="183625"/>
              </a:xfrm>
            </p:grpSpPr>
            <p:cxnSp>
              <p:nvCxnSpPr>
                <p:cNvPr id="21068" name="Google Shape;21068;p748"/>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069" name="Google Shape;21069;p748"/>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070" name="Google Shape;21070;p748"/>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21071" name="Google Shape;21071;p748"/>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072" name="Google Shape;21072;p748"/>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grpSp>
      <p:grpSp>
        <p:nvGrpSpPr>
          <p:cNvPr id="21073" name="Google Shape;21073;p748"/>
          <p:cNvGrpSpPr/>
          <p:nvPr/>
        </p:nvGrpSpPr>
        <p:grpSpPr>
          <a:xfrm>
            <a:off x="1906439" y="122128"/>
            <a:ext cx="2313085" cy="2341823"/>
            <a:chOff x="2634206" y="1188932"/>
            <a:chExt cx="3522286" cy="3566046"/>
          </a:xfrm>
        </p:grpSpPr>
        <p:grpSp>
          <p:nvGrpSpPr>
            <p:cNvPr id="21074" name="Google Shape;21074;p748"/>
            <p:cNvGrpSpPr/>
            <p:nvPr/>
          </p:nvGrpSpPr>
          <p:grpSpPr>
            <a:xfrm>
              <a:off x="2634206" y="1188932"/>
              <a:ext cx="3522286" cy="3566046"/>
              <a:chOff x="2929900" y="1862025"/>
              <a:chExt cx="3118999" cy="3157749"/>
            </a:xfrm>
          </p:grpSpPr>
          <p:grpSp>
            <p:nvGrpSpPr>
              <p:cNvPr id="21075" name="Google Shape;21075;p748"/>
              <p:cNvGrpSpPr/>
              <p:nvPr/>
            </p:nvGrpSpPr>
            <p:grpSpPr>
              <a:xfrm>
                <a:off x="2929900" y="1862025"/>
                <a:ext cx="3118999" cy="3157749"/>
                <a:chOff x="2929900" y="1862025"/>
                <a:chExt cx="3118999" cy="3157749"/>
              </a:xfrm>
            </p:grpSpPr>
            <p:pic>
              <p:nvPicPr>
                <p:cNvPr id="21076" name="Google Shape;21076;p748"/>
                <p:cNvPicPr preferRelativeResize="0"/>
                <p:nvPr/>
              </p:nvPicPr>
              <p:blipFill>
                <a:blip r:embed="rId12">
                  <a:alphaModFix/>
                </a:blip>
                <a:stretch>
                  <a:fillRect/>
                </a:stretch>
              </p:blipFill>
              <p:spPr>
                <a:xfrm>
                  <a:off x="2929900" y="1862025"/>
                  <a:ext cx="3118999" cy="3157749"/>
                </a:xfrm>
                <a:prstGeom prst="rect">
                  <a:avLst/>
                </a:prstGeom>
                <a:noFill/>
                <a:ln>
                  <a:noFill/>
                </a:ln>
              </p:spPr>
            </p:pic>
            <p:pic>
              <p:nvPicPr>
                <p:cNvPr id="21077" name="Google Shape;21077;p748"/>
                <p:cNvPicPr preferRelativeResize="0"/>
                <p:nvPr/>
              </p:nvPicPr>
              <p:blipFill>
                <a:blip r:embed="rId13">
                  <a:alphaModFix/>
                </a:blip>
                <a:stretch>
                  <a:fillRect/>
                </a:stretch>
              </p:blipFill>
              <p:spPr>
                <a:xfrm>
                  <a:off x="3726075" y="2571750"/>
                  <a:ext cx="1989000" cy="1895700"/>
                </a:xfrm>
                <a:prstGeom prst="ellipse">
                  <a:avLst/>
                </a:prstGeom>
                <a:noFill/>
                <a:ln>
                  <a:noFill/>
                </a:ln>
              </p:spPr>
            </p:pic>
          </p:grpSp>
          <p:sp>
            <p:nvSpPr>
              <p:cNvPr id="21078" name="Google Shape;21078;p748"/>
              <p:cNvSpPr txBox="1"/>
              <p:nvPr/>
            </p:nvSpPr>
            <p:spPr>
              <a:xfrm rot="24406">
                <a:off x="3840762" y="3233612"/>
                <a:ext cx="1774845" cy="46531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mirtazapine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REMERON</a:t>
                </a:r>
                <a:endParaRPr sz="1200" b="1"/>
              </a:p>
            </p:txBody>
          </p:sp>
        </p:grpSp>
        <p:grpSp>
          <p:nvGrpSpPr>
            <p:cNvPr id="21079" name="Google Shape;21079;p748"/>
            <p:cNvGrpSpPr/>
            <p:nvPr/>
          </p:nvGrpSpPr>
          <p:grpSpPr>
            <a:xfrm>
              <a:off x="4447400" y="2278000"/>
              <a:ext cx="408300" cy="183625"/>
              <a:chOff x="1167350" y="1102900"/>
              <a:chExt cx="408300" cy="183625"/>
            </a:xfrm>
          </p:grpSpPr>
          <p:cxnSp>
            <p:nvCxnSpPr>
              <p:cNvPr id="21080" name="Google Shape;21080;p748"/>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081" name="Google Shape;21081;p748"/>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082" name="Google Shape;21082;p748"/>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21083" name="Google Shape;21083;p748"/>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084" name="Google Shape;21084;p748"/>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21085" name="Google Shape;21085;p748"/>
          <p:cNvSpPr/>
          <p:nvPr/>
        </p:nvSpPr>
        <p:spPr>
          <a:xfrm rot="10376086">
            <a:off x="1123474" y="2160249"/>
            <a:ext cx="1034153" cy="1211984"/>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Shape 21089"/>
        <p:cNvGrpSpPr/>
        <p:nvPr/>
      </p:nvGrpSpPr>
      <p:grpSpPr>
        <a:xfrm>
          <a:off x="0" y="0"/>
          <a:ext cx="0" cy="0"/>
          <a:chOff x="0" y="0"/>
          <a:chExt cx="0" cy="0"/>
        </a:xfrm>
      </p:grpSpPr>
      <p:sp>
        <p:nvSpPr>
          <p:cNvPr id="21090" name="Google Shape;21090;p749"/>
          <p:cNvSpPr txBox="1"/>
          <p:nvPr/>
        </p:nvSpPr>
        <p:spPr>
          <a:xfrm>
            <a:off x="72371" y="122125"/>
            <a:ext cx="249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Atypical antidepressants </a:t>
            </a:r>
            <a:endParaRPr b="1"/>
          </a:p>
        </p:txBody>
      </p:sp>
      <p:grpSp>
        <p:nvGrpSpPr>
          <p:cNvPr id="21091" name="Google Shape;21091;p749"/>
          <p:cNvGrpSpPr/>
          <p:nvPr/>
        </p:nvGrpSpPr>
        <p:grpSpPr>
          <a:xfrm>
            <a:off x="3579061" y="2876545"/>
            <a:ext cx="2331322" cy="1900321"/>
            <a:chOff x="-451850" y="2310177"/>
            <a:chExt cx="4476425" cy="3648849"/>
          </a:xfrm>
        </p:grpSpPr>
        <p:grpSp>
          <p:nvGrpSpPr>
            <p:cNvPr id="21092" name="Google Shape;21092;p749"/>
            <p:cNvGrpSpPr/>
            <p:nvPr/>
          </p:nvGrpSpPr>
          <p:grpSpPr>
            <a:xfrm>
              <a:off x="-451850" y="2310177"/>
              <a:ext cx="4476425" cy="3648849"/>
              <a:chOff x="3777250" y="747327"/>
              <a:chExt cx="4476425" cy="3648849"/>
            </a:xfrm>
          </p:grpSpPr>
          <p:pic>
            <p:nvPicPr>
              <p:cNvPr id="21093" name="Google Shape;21093;p749"/>
              <p:cNvPicPr preferRelativeResize="0"/>
              <p:nvPr/>
            </p:nvPicPr>
            <p:blipFill>
              <a:blip r:embed="rId3">
                <a:alphaModFix/>
              </a:blip>
              <a:stretch>
                <a:fillRect/>
              </a:stretch>
            </p:blipFill>
            <p:spPr>
              <a:xfrm>
                <a:off x="3777250" y="747327"/>
                <a:ext cx="4476425" cy="3648849"/>
              </a:xfrm>
              <a:prstGeom prst="rect">
                <a:avLst/>
              </a:prstGeom>
              <a:noFill/>
              <a:ln>
                <a:noFill/>
              </a:ln>
            </p:spPr>
          </p:pic>
          <p:sp>
            <p:nvSpPr>
              <p:cNvPr id="21094" name="Google Shape;21094;p749"/>
              <p:cNvSpPr txBox="1"/>
              <p:nvPr/>
            </p:nvSpPr>
            <p:spPr>
              <a:xfrm rot="24443">
                <a:off x="4179886" y="24858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vilazodone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VIIBRYD</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sp>
          <p:nvSpPr>
            <p:cNvPr id="21095" name="Google Shape;21095;p749"/>
            <p:cNvSpPr/>
            <p:nvPr/>
          </p:nvSpPr>
          <p:spPr>
            <a:xfrm>
              <a:off x="662285" y="3317783"/>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096" name="Google Shape;21096;p749"/>
            <p:cNvCxnSpPr/>
            <p:nvPr/>
          </p:nvCxnSpPr>
          <p:spPr>
            <a:xfrm>
              <a:off x="834384" y="3063356"/>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097" name="Google Shape;21097;p749"/>
            <p:cNvCxnSpPr/>
            <p:nvPr/>
          </p:nvCxnSpPr>
          <p:spPr>
            <a:xfrm>
              <a:off x="860107" y="5851267"/>
              <a:ext cx="408300" cy="0"/>
            </a:xfrm>
            <a:prstGeom prst="straightConnector1">
              <a:avLst/>
            </a:prstGeom>
            <a:noFill/>
            <a:ln w="28575" cap="flat" cmpd="sng">
              <a:solidFill>
                <a:schemeClr val="dk2"/>
              </a:solidFill>
              <a:prstDash val="solid"/>
              <a:round/>
              <a:headEnd type="none" w="med" len="med"/>
              <a:tailEnd type="none" w="med" len="med"/>
            </a:ln>
          </p:spPr>
        </p:cxnSp>
      </p:grpSp>
      <p:grpSp>
        <p:nvGrpSpPr>
          <p:cNvPr id="21098" name="Google Shape;21098;p749"/>
          <p:cNvGrpSpPr/>
          <p:nvPr/>
        </p:nvGrpSpPr>
        <p:grpSpPr>
          <a:xfrm>
            <a:off x="6246054" y="2667095"/>
            <a:ext cx="2619530" cy="2363854"/>
            <a:chOff x="-979375" y="1166025"/>
            <a:chExt cx="3818000" cy="3445851"/>
          </a:xfrm>
        </p:grpSpPr>
        <p:pic>
          <p:nvPicPr>
            <p:cNvPr id="21099" name="Google Shape;21099;p749"/>
            <p:cNvPicPr preferRelativeResize="0"/>
            <p:nvPr/>
          </p:nvPicPr>
          <p:blipFill>
            <a:blip r:embed="rId4">
              <a:alphaModFix/>
            </a:blip>
            <a:stretch>
              <a:fillRect/>
            </a:stretch>
          </p:blipFill>
          <p:spPr>
            <a:xfrm>
              <a:off x="-979375" y="1166025"/>
              <a:ext cx="3818000" cy="3445851"/>
            </a:xfrm>
            <a:prstGeom prst="rect">
              <a:avLst/>
            </a:prstGeom>
            <a:noFill/>
            <a:ln>
              <a:noFill/>
            </a:ln>
          </p:spPr>
        </p:pic>
        <p:sp>
          <p:nvSpPr>
            <p:cNvPr id="21100" name="Google Shape;21100;p749"/>
            <p:cNvSpPr txBox="1"/>
            <p:nvPr/>
          </p:nvSpPr>
          <p:spPr>
            <a:xfrm rot="24443">
              <a:off x="-125189" y="24101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Vortioxetine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TRINTELLIX</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sp>
          <p:nvSpPr>
            <p:cNvPr id="21101" name="Google Shape;21101;p749"/>
            <p:cNvSpPr/>
            <p:nvPr/>
          </p:nvSpPr>
          <p:spPr>
            <a:xfrm>
              <a:off x="657451" y="1828742"/>
              <a:ext cx="601500" cy="6015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102" name="Google Shape;21102;p749"/>
            <p:cNvCxnSpPr/>
            <p:nvPr/>
          </p:nvCxnSpPr>
          <p:spPr>
            <a:xfrm>
              <a:off x="766283" y="1688747"/>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103" name="Google Shape;21103;p749"/>
            <p:cNvCxnSpPr/>
            <p:nvPr/>
          </p:nvCxnSpPr>
          <p:spPr>
            <a:xfrm>
              <a:off x="732573" y="3817772"/>
              <a:ext cx="408300" cy="0"/>
            </a:xfrm>
            <a:prstGeom prst="straightConnector1">
              <a:avLst/>
            </a:prstGeom>
            <a:noFill/>
            <a:ln w="28575" cap="flat" cmpd="sng">
              <a:solidFill>
                <a:schemeClr val="dk2"/>
              </a:solidFill>
              <a:prstDash val="solid"/>
              <a:round/>
              <a:headEnd type="none" w="med" len="med"/>
              <a:tailEnd type="none" w="med" len="med"/>
            </a:ln>
          </p:spPr>
        </p:cxnSp>
      </p:grpSp>
      <p:grpSp>
        <p:nvGrpSpPr>
          <p:cNvPr id="21104" name="Google Shape;21104;p749"/>
          <p:cNvGrpSpPr/>
          <p:nvPr/>
        </p:nvGrpSpPr>
        <p:grpSpPr>
          <a:xfrm>
            <a:off x="380862" y="2376018"/>
            <a:ext cx="2546047" cy="2642957"/>
            <a:chOff x="2816803" y="1183449"/>
            <a:chExt cx="3430406" cy="3560977"/>
          </a:xfrm>
        </p:grpSpPr>
        <p:grpSp>
          <p:nvGrpSpPr>
            <p:cNvPr id="21105" name="Google Shape;21105;p749"/>
            <p:cNvGrpSpPr/>
            <p:nvPr/>
          </p:nvGrpSpPr>
          <p:grpSpPr>
            <a:xfrm>
              <a:off x="3746643" y="1183449"/>
              <a:ext cx="1493309" cy="1248137"/>
              <a:chOff x="-2521759" y="897403"/>
              <a:chExt cx="1477500" cy="1089600"/>
            </a:xfrm>
          </p:grpSpPr>
          <p:sp>
            <p:nvSpPr>
              <p:cNvPr id="21106" name="Google Shape;21106;p749"/>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1107" name="Google Shape;21107;p749"/>
              <p:cNvGrpSpPr/>
              <p:nvPr/>
            </p:nvGrpSpPr>
            <p:grpSpPr>
              <a:xfrm>
                <a:off x="-2127414" y="1275205"/>
                <a:ext cx="688733" cy="700658"/>
                <a:chOff x="40123" y="-1583761"/>
                <a:chExt cx="688733" cy="1109689"/>
              </a:xfrm>
            </p:grpSpPr>
            <p:grpSp>
              <p:nvGrpSpPr>
                <p:cNvPr id="21108" name="Google Shape;21108;p749"/>
                <p:cNvGrpSpPr/>
                <p:nvPr/>
              </p:nvGrpSpPr>
              <p:grpSpPr>
                <a:xfrm>
                  <a:off x="45124" y="-1327179"/>
                  <a:ext cx="683733" cy="853107"/>
                  <a:chOff x="597574" y="1930371"/>
                  <a:chExt cx="683733" cy="853107"/>
                </a:xfrm>
              </p:grpSpPr>
              <p:grpSp>
                <p:nvGrpSpPr>
                  <p:cNvPr id="21109" name="Google Shape;21109;p749"/>
                  <p:cNvGrpSpPr/>
                  <p:nvPr/>
                </p:nvGrpSpPr>
                <p:grpSpPr>
                  <a:xfrm rot="-5400000">
                    <a:off x="640721" y="2142893"/>
                    <a:ext cx="600335" cy="680836"/>
                    <a:chOff x="15239716" y="-12996420"/>
                    <a:chExt cx="1868456" cy="2463229"/>
                  </a:xfrm>
                </p:grpSpPr>
                <p:pic>
                  <p:nvPicPr>
                    <p:cNvPr id="21110" name="Google Shape;21110;p749" descr="clipped result image"/>
                    <p:cNvPicPr preferRelativeResize="0"/>
                    <p:nvPr/>
                  </p:nvPicPr>
                  <p:blipFill rotWithShape="1">
                    <a:blip r:embed="rId5">
                      <a:alphaModFix/>
                    </a:blip>
                    <a:srcRect/>
                    <a:stretch/>
                  </p:blipFill>
                  <p:spPr>
                    <a:xfrm>
                      <a:off x="16010045" y="-12996420"/>
                      <a:ext cx="1098127" cy="2458497"/>
                    </a:xfrm>
                    <a:prstGeom prst="rect">
                      <a:avLst/>
                    </a:prstGeom>
                    <a:noFill/>
                    <a:ln>
                      <a:noFill/>
                    </a:ln>
                  </p:spPr>
                </p:pic>
                <p:pic>
                  <p:nvPicPr>
                    <p:cNvPr id="21111" name="Google Shape;21111;p749" descr="clipped result image"/>
                    <p:cNvPicPr preferRelativeResize="0"/>
                    <p:nvPr/>
                  </p:nvPicPr>
                  <p:blipFill rotWithShape="1">
                    <a:blip r:embed="rId6">
                      <a:alphaModFix/>
                    </a:blip>
                    <a:srcRect/>
                    <a:stretch/>
                  </p:blipFill>
                  <p:spPr>
                    <a:xfrm>
                      <a:off x="15239716" y="-12991688"/>
                      <a:ext cx="1106322" cy="2458497"/>
                    </a:xfrm>
                    <a:prstGeom prst="rect">
                      <a:avLst/>
                    </a:prstGeom>
                    <a:noFill/>
                    <a:ln>
                      <a:noFill/>
                    </a:ln>
                  </p:spPr>
                </p:pic>
              </p:grpSp>
              <p:pic>
                <p:nvPicPr>
                  <p:cNvPr id="21112" name="Google Shape;21112;p749" descr="clipped result image"/>
                  <p:cNvPicPr preferRelativeResize="0"/>
                  <p:nvPr/>
                </p:nvPicPr>
                <p:blipFill rotWithShape="1">
                  <a:blip r:embed="rId7">
                    <a:alphaModFix/>
                  </a:blip>
                  <a:srcRect/>
                  <a:stretch/>
                </p:blipFill>
                <p:spPr>
                  <a:xfrm rot="-5400000">
                    <a:off x="760924" y="1767021"/>
                    <a:ext cx="352828" cy="679529"/>
                  </a:xfrm>
                  <a:prstGeom prst="rect">
                    <a:avLst/>
                  </a:prstGeom>
                  <a:noFill/>
                  <a:ln>
                    <a:noFill/>
                  </a:ln>
                </p:spPr>
              </p:pic>
            </p:grpSp>
            <p:pic>
              <p:nvPicPr>
                <p:cNvPr id="21113" name="Google Shape;21113;p749" descr="clipped result image"/>
                <p:cNvPicPr preferRelativeResize="0"/>
                <p:nvPr/>
              </p:nvPicPr>
              <p:blipFill rotWithShape="1">
                <a:blip r:embed="rId8">
                  <a:alphaModFix/>
                </a:blip>
                <a:srcRect/>
                <a:stretch/>
              </p:blipFill>
              <p:spPr>
                <a:xfrm rot="-5400000">
                  <a:off x="203473" y="-1747111"/>
                  <a:ext cx="352828" cy="679529"/>
                </a:xfrm>
                <a:prstGeom prst="rect">
                  <a:avLst/>
                </a:prstGeom>
                <a:noFill/>
                <a:ln>
                  <a:noFill/>
                </a:ln>
              </p:spPr>
            </p:pic>
          </p:grpSp>
        </p:grpSp>
        <p:sp>
          <p:nvSpPr>
            <p:cNvPr id="21114" name="Google Shape;21114;p749"/>
            <p:cNvSpPr txBox="1"/>
            <p:nvPr/>
          </p:nvSpPr>
          <p:spPr>
            <a:xfrm>
              <a:off x="4150033" y="1286928"/>
              <a:ext cx="1349400" cy="497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a:t>
              </a:r>
              <a:endParaRPr sz="1200" b="1"/>
            </a:p>
          </p:txBody>
        </p:sp>
        <p:grpSp>
          <p:nvGrpSpPr>
            <p:cNvPr id="21115" name="Google Shape;21115;p749"/>
            <p:cNvGrpSpPr/>
            <p:nvPr/>
          </p:nvGrpSpPr>
          <p:grpSpPr>
            <a:xfrm>
              <a:off x="2816803" y="1791690"/>
              <a:ext cx="3430406" cy="2952736"/>
              <a:chOff x="2676800" y="1479152"/>
              <a:chExt cx="4063499" cy="3497673"/>
            </a:xfrm>
          </p:grpSpPr>
          <p:grpSp>
            <p:nvGrpSpPr>
              <p:cNvPr id="21116" name="Google Shape;21116;p749"/>
              <p:cNvGrpSpPr/>
              <p:nvPr/>
            </p:nvGrpSpPr>
            <p:grpSpPr>
              <a:xfrm>
                <a:off x="2676800" y="1479152"/>
                <a:ext cx="4063499" cy="3497673"/>
                <a:chOff x="2676800" y="1479152"/>
                <a:chExt cx="4063499" cy="3497673"/>
              </a:xfrm>
            </p:grpSpPr>
            <p:pic>
              <p:nvPicPr>
                <p:cNvPr id="21117" name="Google Shape;21117;p749"/>
                <p:cNvPicPr preferRelativeResize="0"/>
                <p:nvPr/>
              </p:nvPicPr>
              <p:blipFill>
                <a:blip r:embed="rId9">
                  <a:alphaModFix/>
                </a:blip>
                <a:stretch>
                  <a:fillRect/>
                </a:stretch>
              </p:blipFill>
              <p:spPr>
                <a:xfrm rot="-2024631">
                  <a:off x="3359812" y="1525548"/>
                  <a:ext cx="450175" cy="933525"/>
                </a:xfrm>
                <a:prstGeom prst="rect">
                  <a:avLst/>
                </a:prstGeom>
                <a:noFill/>
                <a:ln>
                  <a:noFill/>
                </a:ln>
              </p:spPr>
            </p:pic>
            <p:pic>
              <p:nvPicPr>
                <p:cNvPr id="21118" name="Google Shape;21118;p749"/>
                <p:cNvPicPr preferRelativeResize="0"/>
                <p:nvPr/>
              </p:nvPicPr>
              <p:blipFill>
                <a:blip r:embed="rId10">
                  <a:alphaModFix/>
                </a:blip>
                <a:stretch>
                  <a:fillRect/>
                </a:stretch>
              </p:blipFill>
              <p:spPr>
                <a:xfrm>
                  <a:off x="2676800" y="2026200"/>
                  <a:ext cx="4063499" cy="2950626"/>
                </a:xfrm>
                <a:prstGeom prst="rect">
                  <a:avLst/>
                </a:prstGeom>
                <a:noFill/>
                <a:ln>
                  <a:noFill/>
                </a:ln>
              </p:spPr>
            </p:pic>
          </p:grpSp>
          <p:sp>
            <p:nvSpPr>
              <p:cNvPr id="21119" name="Google Shape;21119;p749"/>
              <p:cNvSpPr txBox="1"/>
              <p:nvPr/>
            </p:nvSpPr>
            <p:spPr>
              <a:xfrm>
                <a:off x="3837625" y="3503098"/>
                <a:ext cx="1687800" cy="6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SERZONE</a:t>
                </a:r>
                <a:endParaRPr b="1"/>
              </a:p>
            </p:txBody>
          </p:sp>
        </p:grpSp>
      </p:grpSp>
      <p:grpSp>
        <p:nvGrpSpPr>
          <p:cNvPr id="21120" name="Google Shape;21120;p749"/>
          <p:cNvGrpSpPr/>
          <p:nvPr/>
        </p:nvGrpSpPr>
        <p:grpSpPr>
          <a:xfrm>
            <a:off x="4620768" y="142230"/>
            <a:ext cx="2627339" cy="2581909"/>
            <a:chOff x="3811143" y="2561593"/>
            <a:chExt cx="2627339" cy="2581909"/>
          </a:xfrm>
        </p:grpSpPr>
        <p:pic>
          <p:nvPicPr>
            <p:cNvPr id="21121" name="Google Shape;21121;p749"/>
            <p:cNvPicPr preferRelativeResize="0"/>
            <p:nvPr/>
          </p:nvPicPr>
          <p:blipFill>
            <a:blip r:embed="rId11">
              <a:alphaModFix/>
            </a:blip>
            <a:stretch>
              <a:fillRect/>
            </a:stretch>
          </p:blipFill>
          <p:spPr>
            <a:xfrm>
              <a:off x="3811143" y="2561593"/>
              <a:ext cx="2627339" cy="2581909"/>
            </a:xfrm>
            <a:prstGeom prst="rect">
              <a:avLst/>
            </a:prstGeom>
            <a:noFill/>
            <a:ln>
              <a:noFill/>
            </a:ln>
          </p:spPr>
        </p:pic>
        <p:grpSp>
          <p:nvGrpSpPr>
            <p:cNvPr id="21122" name="Google Shape;21122;p749"/>
            <p:cNvGrpSpPr/>
            <p:nvPr/>
          </p:nvGrpSpPr>
          <p:grpSpPr>
            <a:xfrm>
              <a:off x="4990831" y="3155615"/>
              <a:ext cx="267596" cy="1436128"/>
              <a:chOff x="4435083" y="1958285"/>
              <a:chExt cx="420617" cy="2257353"/>
            </a:xfrm>
          </p:grpSpPr>
          <p:grpSp>
            <p:nvGrpSpPr>
              <p:cNvPr id="21123" name="Google Shape;21123;p749"/>
              <p:cNvGrpSpPr/>
              <p:nvPr/>
            </p:nvGrpSpPr>
            <p:grpSpPr>
              <a:xfrm>
                <a:off x="4447400" y="2278000"/>
                <a:ext cx="408300" cy="183625"/>
                <a:chOff x="1167350" y="1102900"/>
                <a:chExt cx="408300" cy="183625"/>
              </a:xfrm>
            </p:grpSpPr>
            <p:cxnSp>
              <p:nvCxnSpPr>
                <p:cNvPr id="21124" name="Google Shape;21124;p749"/>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125" name="Google Shape;21125;p749"/>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126" name="Google Shape;21126;p749"/>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21127" name="Google Shape;21127;p749"/>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128" name="Google Shape;21128;p749"/>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grpSp>
      <p:grpSp>
        <p:nvGrpSpPr>
          <p:cNvPr id="21129" name="Google Shape;21129;p749"/>
          <p:cNvGrpSpPr/>
          <p:nvPr/>
        </p:nvGrpSpPr>
        <p:grpSpPr>
          <a:xfrm>
            <a:off x="1906439" y="122128"/>
            <a:ext cx="2313085" cy="2341823"/>
            <a:chOff x="2634206" y="1188932"/>
            <a:chExt cx="3522286" cy="3566046"/>
          </a:xfrm>
        </p:grpSpPr>
        <p:grpSp>
          <p:nvGrpSpPr>
            <p:cNvPr id="21130" name="Google Shape;21130;p749"/>
            <p:cNvGrpSpPr/>
            <p:nvPr/>
          </p:nvGrpSpPr>
          <p:grpSpPr>
            <a:xfrm>
              <a:off x="2634206" y="1188932"/>
              <a:ext cx="3522286" cy="3566046"/>
              <a:chOff x="2929900" y="1862025"/>
              <a:chExt cx="3118999" cy="3157749"/>
            </a:xfrm>
          </p:grpSpPr>
          <p:grpSp>
            <p:nvGrpSpPr>
              <p:cNvPr id="21131" name="Google Shape;21131;p749"/>
              <p:cNvGrpSpPr/>
              <p:nvPr/>
            </p:nvGrpSpPr>
            <p:grpSpPr>
              <a:xfrm>
                <a:off x="2929900" y="1862025"/>
                <a:ext cx="3118999" cy="3157749"/>
                <a:chOff x="2929900" y="1862025"/>
                <a:chExt cx="3118999" cy="3157749"/>
              </a:xfrm>
            </p:grpSpPr>
            <p:pic>
              <p:nvPicPr>
                <p:cNvPr id="21132" name="Google Shape;21132;p749"/>
                <p:cNvPicPr preferRelativeResize="0"/>
                <p:nvPr/>
              </p:nvPicPr>
              <p:blipFill>
                <a:blip r:embed="rId12">
                  <a:alphaModFix/>
                </a:blip>
                <a:stretch>
                  <a:fillRect/>
                </a:stretch>
              </p:blipFill>
              <p:spPr>
                <a:xfrm>
                  <a:off x="2929900" y="1862025"/>
                  <a:ext cx="3118999" cy="3157749"/>
                </a:xfrm>
                <a:prstGeom prst="rect">
                  <a:avLst/>
                </a:prstGeom>
                <a:noFill/>
                <a:ln>
                  <a:noFill/>
                </a:ln>
              </p:spPr>
            </p:pic>
            <p:pic>
              <p:nvPicPr>
                <p:cNvPr id="21133" name="Google Shape;21133;p749"/>
                <p:cNvPicPr preferRelativeResize="0"/>
                <p:nvPr/>
              </p:nvPicPr>
              <p:blipFill>
                <a:blip r:embed="rId13">
                  <a:alphaModFix/>
                </a:blip>
                <a:stretch>
                  <a:fillRect/>
                </a:stretch>
              </p:blipFill>
              <p:spPr>
                <a:xfrm>
                  <a:off x="3726075" y="2571750"/>
                  <a:ext cx="1989000" cy="1895700"/>
                </a:xfrm>
                <a:prstGeom prst="ellipse">
                  <a:avLst/>
                </a:prstGeom>
                <a:noFill/>
                <a:ln>
                  <a:noFill/>
                </a:ln>
              </p:spPr>
            </p:pic>
          </p:grpSp>
          <p:sp>
            <p:nvSpPr>
              <p:cNvPr id="21134" name="Google Shape;21134;p749"/>
              <p:cNvSpPr txBox="1"/>
              <p:nvPr/>
            </p:nvSpPr>
            <p:spPr>
              <a:xfrm rot="24406">
                <a:off x="3840762" y="3233612"/>
                <a:ext cx="1774845" cy="46531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mirtazapine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REMERON</a:t>
                </a:r>
                <a:endParaRPr sz="1200" b="1"/>
              </a:p>
            </p:txBody>
          </p:sp>
        </p:grpSp>
        <p:grpSp>
          <p:nvGrpSpPr>
            <p:cNvPr id="21135" name="Google Shape;21135;p749"/>
            <p:cNvGrpSpPr/>
            <p:nvPr/>
          </p:nvGrpSpPr>
          <p:grpSpPr>
            <a:xfrm>
              <a:off x="4447400" y="2278000"/>
              <a:ext cx="408300" cy="183625"/>
              <a:chOff x="1167350" y="1102900"/>
              <a:chExt cx="408300" cy="183625"/>
            </a:xfrm>
          </p:grpSpPr>
          <p:cxnSp>
            <p:nvCxnSpPr>
              <p:cNvPr id="21136" name="Google Shape;21136;p749"/>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137" name="Google Shape;21137;p749"/>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138" name="Google Shape;21138;p749"/>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21139" name="Google Shape;21139;p749"/>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140" name="Google Shape;21140;p749"/>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21141" name="Google Shape;21141;p749"/>
          <p:cNvSpPr/>
          <p:nvPr/>
        </p:nvSpPr>
        <p:spPr>
          <a:xfrm rot="3820004">
            <a:off x="3461980" y="2906543"/>
            <a:ext cx="829141" cy="473607"/>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Shape 21145"/>
        <p:cNvGrpSpPr/>
        <p:nvPr/>
      </p:nvGrpSpPr>
      <p:grpSpPr>
        <a:xfrm>
          <a:off x="0" y="0"/>
          <a:ext cx="0" cy="0"/>
          <a:chOff x="0" y="0"/>
          <a:chExt cx="0" cy="0"/>
        </a:xfrm>
      </p:grpSpPr>
      <p:sp>
        <p:nvSpPr>
          <p:cNvPr id="21146" name="Google Shape;21146;p750"/>
          <p:cNvSpPr txBox="1"/>
          <p:nvPr/>
        </p:nvSpPr>
        <p:spPr>
          <a:xfrm>
            <a:off x="72371" y="122125"/>
            <a:ext cx="249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Atypical antidepressants </a:t>
            </a:r>
            <a:endParaRPr b="1"/>
          </a:p>
        </p:txBody>
      </p:sp>
      <p:grpSp>
        <p:nvGrpSpPr>
          <p:cNvPr id="21147" name="Google Shape;21147;p750"/>
          <p:cNvGrpSpPr/>
          <p:nvPr/>
        </p:nvGrpSpPr>
        <p:grpSpPr>
          <a:xfrm>
            <a:off x="3579061" y="2876545"/>
            <a:ext cx="2331322" cy="1900321"/>
            <a:chOff x="-451850" y="2310177"/>
            <a:chExt cx="4476425" cy="3648849"/>
          </a:xfrm>
        </p:grpSpPr>
        <p:grpSp>
          <p:nvGrpSpPr>
            <p:cNvPr id="21148" name="Google Shape;21148;p750"/>
            <p:cNvGrpSpPr/>
            <p:nvPr/>
          </p:nvGrpSpPr>
          <p:grpSpPr>
            <a:xfrm>
              <a:off x="-451850" y="2310177"/>
              <a:ext cx="4476425" cy="3648849"/>
              <a:chOff x="3777250" y="747327"/>
              <a:chExt cx="4476425" cy="3648849"/>
            </a:xfrm>
          </p:grpSpPr>
          <p:pic>
            <p:nvPicPr>
              <p:cNvPr id="21149" name="Google Shape;21149;p750"/>
              <p:cNvPicPr preferRelativeResize="0"/>
              <p:nvPr/>
            </p:nvPicPr>
            <p:blipFill>
              <a:blip r:embed="rId3">
                <a:alphaModFix/>
              </a:blip>
              <a:stretch>
                <a:fillRect/>
              </a:stretch>
            </p:blipFill>
            <p:spPr>
              <a:xfrm>
                <a:off x="3777250" y="747327"/>
                <a:ext cx="4476425" cy="3648849"/>
              </a:xfrm>
              <a:prstGeom prst="rect">
                <a:avLst/>
              </a:prstGeom>
              <a:noFill/>
              <a:ln>
                <a:noFill/>
              </a:ln>
            </p:spPr>
          </p:pic>
          <p:sp>
            <p:nvSpPr>
              <p:cNvPr id="21150" name="Google Shape;21150;p750"/>
              <p:cNvSpPr txBox="1"/>
              <p:nvPr/>
            </p:nvSpPr>
            <p:spPr>
              <a:xfrm rot="24443">
                <a:off x="4179886" y="24858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vilazodone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VIIBRYD</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sp>
          <p:nvSpPr>
            <p:cNvPr id="21151" name="Google Shape;21151;p750"/>
            <p:cNvSpPr/>
            <p:nvPr/>
          </p:nvSpPr>
          <p:spPr>
            <a:xfrm>
              <a:off x="662285" y="3317783"/>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152" name="Google Shape;21152;p750"/>
            <p:cNvCxnSpPr/>
            <p:nvPr/>
          </p:nvCxnSpPr>
          <p:spPr>
            <a:xfrm>
              <a:off x="834384" y="3063356"/>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153" name="Google Shape;21153;p750"/>
            <p:cNvCxnSpPr/>
            <p:nvPr/>
          </p:nvCxnSpPr>
          <p:spPr>
            <a:xfrm>
              <a:off x="860107" y="5851267"/>
              <a:ext cx="408300" cy="0"/>
            </a:xfrm>
            <a:prstGeom prst="straightConnector1">
              <a:avLst/>
            </a:prstGeom>
            <a:noFill/>
            <a:ln w="28575" cap="flat" cmpd="sng">
              <a:solidFill>
                <a:schemeClr val="dk2"/>
              </a:solidFill>
              <a:prstDash val="solid"/>
              <a:round/>
              <a:headEnd type="none" w="med" len="med"/>
              <a:tailEnd type="none" w="med" len="med"/>
            </a:ln>
          </p:spPr>
        </p:cxnSp>
      </p:grpSp>
      <p:grpSp>
        <p:nvGrpSpPr>
          <p:cNvPr id="21154" name="Google Shape;21154;p750"/>
          <p:cNvGrpSpPr/>
          <p:nvPr/>
        </p:nvGrpSpPr>
        <p:grpSpPr>
          <a:xfrm>
            <a:off x="6246054" y="2667095"/>
            <a:ext cx="2619530" cy="2363854"/>
            <a:chOff x="-979375" y="1166025"/>
            <a:chExt cx="3818000" cy="3445851"/>
          </a:xfrm>
        </p:grpSpPr>
        <p:pic>
          <p:nvPicPr>
            <p:cNvPr id="21155" name="Google Shape;21155;p750"/>
            <p:cNvPicPr preferRelativeResize="0"/>
            <p:nvPr/>
          </p:nvPicPr>
          <p:blipFill>
            <a:blip r:embed="rId4">
              <a:alphaModFix/>
            </a:blip>
            <a:stretch>
              <a:fillRect/>
            </a:stretch>
          </p:blipFill>
          <p:spPr>
            <a:xfrm>
              <a:off x="-979375" y="1166025"/>
              <a:ext cx="3818000" cy="3445851"/>
            </a:xfrm>
            <a:prstGeom prst="rect">
              <a:avLst/>
            </a:prstGeom>
            <a:noFill/>
            <a:ln>
              <a:noFill/>
            </a:ln>
          </p:spPr>
        </p:pic>
        <p:sp>
          <p:nvSpPr>
            <p:cNvPr id="21156" name="Google Shape;21156;p750"/>
            <p:cNvSpPr txBox="1"/>
            <p:nvPr/>
          </p:nvSpPr>
          <p:spPr>
            <a:xfrm rot="24443">
              <a:off x="-125189" y="24101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Vortioxetine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TRINTELLIX</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sp>
          <p:nvSpPr>
            <p:cNvPr id="21157" name="Google Shape;21157;p750"/>
            <p:cNvSpPr/>
            <p:nvPr/>
          </p:nvSpPr>
          <p:spPr>
            <a:xfrm>
              <a:off x="657451" y="1828742"/>
              <a:ext cx="601500" cy="6015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158" name="Google Shape;21158;p750"/>
            <p:cNvCxnSpPr/>
            <p:nvPr/>
          </p:nvCxnSpPr>
          <p:spPr>
            <a:xfrm>
              <a:off x="766283" y="1688747"/>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159" name="Google Shape;21159;p750"/>
            <p:cNvCxnSpPr/>
            <p:nvPr/>
          </p:nvCxnSpPr>
          <p:spPr>
            <a:xfrm>
              <a:off x="732573" y="3817772"/>
              <a:ext cx="408300" cy="0"/>
            </a:xfrm>
            <a:prstGeom prst="straightConnector1">
              <a:avLst/>
            </a:prstGeom>
            <a:noFill/>
            <a:ln w="28575" cap="flat" cmpd="sng">
              <a:solidFill>
                <a:schemeClr val="dk2"/>
              </a:solidFill>
              <a:prstDash val="solid"/>
              <a:round/>
              <a:headEnd type="none" w="med" len="med"/>
              <a:tailEnd type="none" w="med" len="med"/>
            </a:ln>
          </p:spPr>
        </p:cxnSp>
      </p:grpSp>
      <p:grpSp>
        <p:nvGrpSpPr>
          <p:cNvPr id="21160" name="Google Shape;21160;p750"/>
          <p:cNvGrpSpPr/>
          <p:nvPr/>
        </p:nvGrpSpPr>
        <p:grpSpPr>
          <a:xfrm>
            <a:off x="380862" y="2376018"/>
            <a:ext cx="2546047" cy="2642957"/>
            <a:chOff x="2816803" y="1183449"/>
            <a:chExt cx="3430406" cy="3560977"/>
          </a:xfrm>
        </p:grpSpPr>
        <p:grpSp>
          <p:nvGrpSpPr>
            <p:cNvPr id="21161" name="Google Shape;21161;p750"/>
            <p:cNvGrpSpPr/>
            <p:nvPr/>
          </p:nvGrpSpPr>
          <p:grpSpPr>
            <a:xfrm>
              <a:off x="3746643" y="1183449"/>
              <a:ext cx="1493309" cy="1248137"/>
              <a:chOff x="-2521759" y="897403"/>
              <a:chExt cx="1477500" cy="1089600"/>
            </a:xfrm>
          </p:grpSpPr>
          <p:sp>
            <p:nvSpPr>
              <p:cNvPr id="21162" name="Google Shape;21162;p750"/>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1163" name="Google Shape;21163;p750"/>
              <p:cNvGrpSpPr/>
              <p:nvPr/>
            </p:nvGrpSpPr>
            <p:grpSpPr>
              <a:xfrm>
                <a:off x="-2127414" y="1275205"/>
                <a:ext cx="688733" cy="700658"/>
                <a:chOff x="40123" y="-1583761"/>
                <a:chExt cx="688733" cy="1109689"/>
              </a:xfrm>
            </p:grpSpPr>
            <p:grpSp>
              <p:nvGrpSpPr>
                <p:cNvPr id="21164" name="Google Shape;21164;p750"/>
                <p:cNvGrpSpPr/>
                <p:nvPr/>
              </p:nvGrpSpPr>
              <p:grpSpPr>
                <a:xfrm>
                  <a:off x="45124" y="-1327179"/>
                  <a:ext cx="683733" cy="853107"/>
                  <a:chOff x="597574" y="1930371"/>
                  <a:chExt cx="683733" cy="853107"/>
                </a:xfrm>
              </p:grpSpPr>
              <p:grpSp>
                <p:nvGrpSpPr>
                  <p:cNvPr id="21165" name="Google Shape;21165;p750"/>
                  <p:cNvGrpSpPr/>
                  <p:nvPr/>
                </p:nvGrpSpPr>
                <p:grpSpPr>
                  <a:xfrm rot="-5400000">
                    <a:off x="640721" y="2142893"/>
                    <a:ext cx="600335" cy="680836"/>
                    <a:chOff x="15239716" y="-12996420"/>
                    <a:chExt cx="1868456" cy="2463229"/>
                  </a:xfrm>
                </p:grpSpPr>
                <p:pic>
                  <p:nvPicPr>
                    <p:cNvPr id="21166" name="Google Shape;21166;p750" descr="clipped result image"/>
                    <p:cNvPicPr preferRelativeResize="0"/>
                    <p:nvPr/>
                  </p:nvPicPr>
                  <p:blipFill rotWithShape="1">
                    <a:blip r:embed="rId5">
                      <a:alphaModFix/>
                    </a:blip>
                    <a:srcRect/>
                    <a:stretch/>
                  </p:blipFill>
                  <p:spPr>
                    <a:xfrm>
                      <a:off x="16010045" y="-12996420"/>
                      <a:ext cx="1098127" cy="2458497"/>
                    </a:xfrm>
                    <a:prstGeom prst="rect">
                      <a:avLst/>
                    </a:prstGeom>
                    <a:noFill/>
                    <a:ln>
                      <a:noFill/>
                    </a:ln>
                  </p:spPr>
                </p:pic>
                <p:pic>
                  <p:nvPicPr>
                    <p:cNvPr id="21167" name="Google Shape;21167;p750" descr="clipped result image"/>
                    <p:cNvPicPr preferRelativeResize="0"/>
                    <p:nvPr/>
                  </p:nvPicPr>
                  <p:blipFill rotWithShape="1">
                    <a:blip r:embed="rId6">
                      <a:alphaModFix/>
                    </a:blip>
                    <a:srcRect/>
                    <a:stretch/>
                  </p:blipFill>
                  <p:spPr>
                    <a:xfrm>
                      <a:off x="15239716" y="-12991688"/>
                      <a:ext cx="1106322" cy="2458497"/>
                    </a:xfrm>
                    <a:prstGeom prst="rect">
                      <a:avLst/>
                    </a:prstGeom>
                    <a:noFill/>
                    <a:ln>
                      <a:noFill/>
                    </a:ln>
                  </p:spPr>
                </p:pic>
              </p:grpSp>
              <p:pic>
                <p:nvPicPr>
                  <p:cNvPr id="21168" name="Google Shape;21168;p750" descr="clipped result image"/>
                  <p:cNvPicPr preferRelativeResize="0"/>
                  <p:nvPr/>
                </p:nvPicPr>
                <p:blipFill rotWithShape="1">
                  <a:blip r:embed="rId7">
                    <a:alphaModFix/>
                  </a:blip>
                  <a:srcRect/>
                  <a:stretch/>
                </p:blipFill>
                <p:spPr>
                  <a:xfrm rot="-5400000">
                    <a:off x="760924" y="1767021"/>
                    <a:ext cx="352828" cy="679529"/>
                  </a:xfrm>
                  <a:prstGeom prst="rect">
                    <a:avLst/>
                  </a:prstGeom>
                  <a:noFill/>
                  <a:ln>
                    <a:noFill/>
                  </a:ln>
                </p:spPr>
              </p:pic>
            </p:grpSp>
            <p:pic>
              <p:nvPicPr>
                <p:cNvPr id="21169" name="Google Shape;21169;p750" descr="clipped result image"/>
                <p:cNvPicPr preferRelativeResize="0"/>
                <p:nvPr/>
              </p:nvPicPr>
              <p:blipFill rotWithShape="1">
                <a:blip r:embed="rId8">
                  <a:alphaModFix/>
                </a:blip>
                <a:srcRect/>
                <a:stretch/>
              </p:blipFill>
              <p:spPr>
                <a:xfrm rot="-5400000">
                  <a:off x="203473" y="-1747111"/>
                  <a:ext cx="352828" cy="679529"/>
                </a:xfrm>
                <a:prstGeom prst="rect">
                  <a:avLst/>
                </a:prstGeom>
                <a:noFill/>
                <a:ln>
                  <a:noFill/>
                </a:ln>
              </p:spPr>
            </p:pic>
          </p:grpSp>
        </p:grpSp>
        <p:sp>
          <p:nvSpPr>
            <p:cNvPr id="21170" name="Google Shape;21170;p750"/>
            <p:cNvSpPr txBox="1"/>
            <p:nvPr/>
          </p:nvSpPr>
          <p:spPr>
            <a:xfrm>
              <a:off x="4150033" y="1286928"/>
              <a:ext cx="1349400" cy="497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a:t>
              </a:r>
              <a:endParaRPr sz="1200" b="1"/>
            </a:p>
          </p:txBody>
        </p:sp>
        <p:grpSp>
          <p:nvGrpSpPr>
            <p:cNvPr id="21171" name="Google Shape;21171;p750"/>
            <p:cNvGrpSpPr/>
            <p:nvPr/>
          </p:nvGrpSpPr>
          <p:grpSpPr>
            <a:xfrm>
              <a:off x="2816803" y="1791690"/>
              <a:ext cx="3430406" cy="2952736"/>
              <a:chOff x="2676800" y="1479152"/>
              <a:chExt cx="4063499" cy="3497673"/>
            </a:xfrm>
          </p:grpSpPr>
          <p:grpSp>
            <p:nvGrpSpPr>
              <p:cNvPr id="21172" name="Google Shape;21172;p750"/>
              <p:cNvGrpSpPr/>
              <p:nvPr/>
            </p:nvGrpSpPr>
            <p:grpSpPr>
              <a:xfrm>
                <a:off x="2676800" y="1479152"/>
                <a:ext cx="4063499" cy="3497673"/>
                <a:chOff x="2676800" y="1479152"/>
                <a:chExt cx="4063499" cy="3497673"/>
              </a:xfrm>
            </p:grpSpPr>
            <p:pic>
              <p:nvPicPr>
                <p:cNvPr id="21173" name="Google Shape;21173;p750"/>
                <p:cNvPicPr preferRelativeResize="0"/>
                <p:nvPr/>
              </p:nvPicPr>
              <p:blipFill>
                <a:blip r:embed="rId9">
                  <a:alphaModFix/>
                </a:blip>
                <a:stretch>
                  <a:fillRect/>
                </a:stretch>
              </p:blipFill>
              <p:spPr>
                <a:xfrm rot="-2024631">
                  <a:off x="3359812" y="1525548"/>
                  <a:ext cx="450175" cy="933525"/>
                </a:xfrm>
                <a:prstGeom prst="rect">
                  <a:avLst/>
                </a:prstGeom>
                <a:noFill/>
                <a:ln>
                  <a:noFill/>
                </a:ln>
              </p:spPr>
            </p:pic>
            <p:pic>
              <p:nvPicPr>
                <p:cNvPr id="21174" name="Google Shape;21174;p750"/>
                <p:cNvPicPr preferRelativeResize="0"/>
                <p:nvPr/>
              </p:nvPicPr>
              <p:blipFill>
                <a:blip r:embed="rId10">
                  <a:alphaModFix/>
                </a:blip>
                <a:stretch>
                  <a:fillRect/>
                </a:stretch>
              </p:blipFill>
              <p:spPr>
                <a:xfrm>
                  <a:off x="2676800" y="2026200"/>
                  <a:ext cx="4063499" cy="2950626"/>
                </a:xfrm>
                <a:prstGeom prst="rect">
                  <a:avLst/>
                </a:prstGeom>
                <a:noFill/>
                <a:ln>
                  <a:noFill/>
                </a:ln>
              </p:spPr>
            </p:pic>
          </p:grpSp>
          <p:sp>
            <p:nvSpPr>
              <p:cNvPr id="21175" name="Google Shape;21175;p750"/>
              <p:cNvSpPr txBox="1"/>
              <p:nvPr/>
            </p:nvSpPr>
            <p:spPr>
              <a:xfrm>
                <a:off x="3837625" y="3503098"/>
                <a:ext cx="1687800" cy="6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SERZONE</a:t>
                </a:r>
                <a:endParaRPr b="1"/>
              </a:p>
            </p:txBody>
          </p:sp>
        </p:grpSp>
      </p:grpSp>
      <p:grpSp>
        <p:nvGrpSpPr>
          <p:cNvPr id="21176" name="Google Shape;21176;p750"/>
          <p:cNvGrpSpPr/>
          <p:nvPr/>
        </p:nvGrpSpPr>
        <p:grpSpPr>
          <a:xfrm>
            <a:off x="4620768" y="142230"/>
            <a:ext cx="2627339" cy="2581909"/>
            <a:chOff x="3811143" y="2561593"/>
            <a:chExt cx="2627339" cy="2581909"/>
          </a:xfrm>
        </p:grpSpPr>
        <p:pic>
          <p:nvPicPr>
            <p:cNvPr id="21177" name="Google Shape;21177;p750"/>
            <p:cNvPicPr preferRelativeResize="0"/>
            <p:nvPr/>
          </p:nvPicPr>
          <p:blipFill>
            <a:blip r:embed="rId11">
              <a:alphaModFix/>
            </a:blip>
            <a:stretch>
              <a:fillRect/>
            </a:stretch>
          </p:blipFill>
          <p:spPr>
            <a:xfrm>
              <a:off x="3811143" y="2561593"/>
              <a:ext cx="2627339" cy="2581909"/>
            </a:xfrm>
            <a:prstGeom prst="rect">
              <a:avLst/>
            </a:prstGeom>
            <a:noFill/>
            <a:ln>
              <a:noFill/>
            </a:ln>
          </p:spPr>
        </p:pic>
        <p:grpSp>
          <p:nvGrpSpPr>
            <p:cNvPr id="21178" name="Google Shape;21178;p750"/>
            <p:cNvGrpSpPr/>
            <p:nvPr/>
          </p:nvGrpSpPr>
          <p:grpSpPr>
            <a:xfrm>
              <a:off x="4990831" y="3155615"/>
              <a:ext cx="267596" cy="1436128"/>
              <a:chOff x="4435083" y="1958285"/>
              <a:chExt cx="420617" cy="2257353"/>
            </a:xfrm>
          </p:grpSpPr>
          <p:grpSp>
            <p:nvGrpSpPr>
              <p:cNvPr id="21179" name="Google Shape;21179;p750"/>
              <p:cNvGrpSpPr/>
              <p:nvPr/>
            </p:nvGrpSpPr>
            <p:grpSpPr>
              <a:xfrm>
                <a:off x="4447400" y="2278000"/>
                <a:ext cx="408300" cy="183625"/>
                <a:chOff x="1167350" y="1102900"/>
                <a:chExt cx="408300" cy="183625"/>
              </a:xfrm>
            </p:grpSpPr>
            <p:cxnSp>
              <p:nvCxnSpPr>
                <p:cNvPr id="21180" name="Google Shape;21180;p750"/>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181" name="Google Shape;21181;p750"/>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182" name="Google Shape;21182;p750"/>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21183" name="Google Shape;21183;p750"/>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184" name="Google Shape;21184;p750"/>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grpSp>
      <p:grpSp>
        <p:nvGrpSpPr>
          <p:cNvPr id="21185" name="Google Shape;21185;p750"/>
          <p:cNvGrpSpPr/>
          <p:nvPr/>
        </p:nvGrpSpPr>
        <p:grpSpPr>
          <a:xfrm>
            <a:off x="1906439" y="122128"/>
            <a:ext cx="2313085" cy="2341823"/>
            <a:chOff x="2634206" y="1188932"/>
            <a:chExt cx="3522286" cy="3566046"/>
          </a:xfrm>
        </p:grpSpPr>
        <p:grpSp>
          <p:nvGrpSpPr>
            <p:cNvPr id="21186" name="Google Shape;21186;p750"/>
            <p:cNvGrpSpPr/>
            <p:nvPr/>
          </p:nvGrpSpPr>
          <p:grpSpPr>
            <a:xfrm>
              <a:off x="2634206" y="1188932"/>
              <a:ext cx="3522286" cy="3566046"/>
              <a:chOff x="2929900" y="1862025"/>
              <a:chExt cx="3118999" cy="3157749"/>
            </a:xfrm>
          </p:grpSpPr>
          <p:grpSp>
            <p:nvGrpSpPr>
              <p:cNvPr id="21187" name="Google Shape;21187;p750"/>
              <p:cNvGrpSpPr/>
              <p:nvPr/>
            </p:nvGrpSpPr>
            <p:grpSpPr>
              <a:xfrm>
                <a:off x="2929900" y="1862025"/>
                <a:ext cx="3118999" cy="3157749"/>
                <a:chOff x="2929900" y="1862025"/>
                <a:chExt cx="3118999" cy="3157749"/>
              </a:xfrm>
            </p:grpSpPr>
            <p:pic>
              <p:nvPicPr>
                <p:cNvPr id="21188" name="Google Shape;21188;p750"/>
                <p:cNvPicPr preferRelativeResize="0"/>
                <p:nvPr/>
              </p:nvPicPr>
              <p:blipFill>
                <a:blip r:embed="rId12">
                  <a:alphaModFix/>
                </a:blip>
                <a:stretch>
                  <a:fillRect/>
                </a:stretch>
              </p:blipFill>
              <p:spPr>
                <a:xfrm>
                  <a:off x="2929900" y="1862025"/>
                  <a:ext cx="3118999" cy="3157749"/>
                </a:xfrm>
                <a:prstGeom prst="rect">
                  <a:avLst/>
                </a:prstGeom>
                <a:noFill/>
                <a:ln>
                  <a:noFill/>
                </a:ln>
              </p:spPr>
            </p:pic>
            <p:pic>
              <p:nvPicPr>
                <p:cNvPr id="21189" name="Google Shape;21189;p750"/>
                <p:cNvPicPr preferRelativeResize="0"/>
                <p:nvPr/>
              </p:nvPicPr>
              <p:blipFill>
                <a:blip r:embed="rId13">
                  <a:alphaModFix/>
                </a:blip>
                <a:stretch>
                  <a:fillRect/>
                </a:stretch>
              </p:blipFill>
              <p:spPr>
                <a:xfrm>
                  <a:off x="3726075" y="2571750"/>
                  <a:ext cx="1989000" cy="1895700"/>
                </a:xfrm>
                <a:prstGeom prst="ellipse">
                  <a:avLst/>
                </a:prstGeom>
                <a:noFill/>
                <a:ln>
                  <a:noFill/>
                </a:ln>
              </p:spPr>
            </p:pic>
          </p:grpSp>
          <p:sp>
            <p:nvSpPr>
              <p:cNvPr id="21190" name="Google Shape;21190;p750"/>
              <p:cNvSpPr txBox="1"/>
              <p:nvPr/>
            </p:nvSpPr>
            <p:spPr>
              <a:xfrm rot="24406">
                <a:off x="3840762" y="3233612"/>
                <a:ext cx="1774845" cy="46531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mirtazapine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REMERON</a:t>
                </a:r>
                <a:endParaRPr sz="1200" b="1"/>
              </a:p>
            </p:txBody>
          </p:sp>
        </p:grpSp>
        <p:grpSp>
          <p:nvGrpSpPr>
            <p:cNvPr id="21191" name="Google Shape;21191;p750"/>
            <p:cNvGrpSpPr/>
            <p:nvPr/>
          </p:nvGrpSpPr>
          <p:grpSpPr>
            <a:xfrm>
              <a:off x="4447400" y="2278000"/>
              <a:ext cx="408300" cy="183625"/>
              <a:chOff x="1167350" y="1102900"/>
              <a:chExt cx="408300" cy="183625"/>
            </a:xfrm>
          </p:grpSpPr>
          <p:cxnSp>
            <p:nvCxnSpPr>
              <p:cNvPr id="21192" name="Google Shape;21192;p750"/>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193" name="Google Shape;21193;p750"/>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194" name="Google Shape;21194;p750"/>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21195" name="Google Shape;21195;p750"/>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196" name="Google Shape;21196;p750"/>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21197" name="Google Shape;21197;p750"/>
          <p:cNvSpPr/>
          <p:nvPr/>
        </p:nvSpPr>
        <p:spPr>
          <a:xfrm rot="3820004">
            <a:off x="3461980" y="2906543"/>
            <a:ext cx="829141" cy="473607"/>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8" name="Google Shape;21198;p750"/>
          <p:cNvSpPr/>
          <p:nvPr/>
        </p:nvSpPr>
        <p:spPr>
          <a:xfrm rot="3820004">
            <a:off x="4909780" y="361568"/>
            <a:ext cx="829141" cy="473607"/>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9" name="Google Shape;21199;p750"/>
          <p:cNvSpPr/>
          <p:nvPr/>
        </p:nvSpPr>
        <p:spPr>
          <a:xfrm rot="3740454">
            <a:off x="6550246" y="2704018"/>
            <a:ext cx="829151" cy="47354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pic>
        <p:nvPicPr>
          <p:cNvPr id="1133" name="Google Shape;1133;p85"/>
          <p:cNvPicPr preferRelativeResize="0"/>
          <p:nvPr/>
        </p:nvPicPr>
        <p:blipFill rotWithShape="1">
          <a:blip r:embed="rId3">
            <a:alphaModFix/>
          </a:blip>
          <a:srcRect t="17691" r="50463" b="19193"/>
          <a:stretch/>
        </p:blipFill>
        <p:spPr>
          <a:xfrm>
            <a:off x="605375" y="943500"/>
            <a:ext cx="3763674" cy="3054026"/>
          </a:xfrm>
          <a:prstGeom prst="rect">
            <a:avLst/>
          </a:prstGeom>
          <a:noFill/>
          <a:ln>
            <a:noFill/>
          </a:ln>
        </p:spPr>
      </p:pic>
      <p:cxnSp>
        <p:nvCxnSpPr>
          <p:cNvPr id="1134" name="Google Shape;1134;p85"/>
          <p:cNvCxnSpPr/>
          <p:nvPr/>
        </p:nvCxnSpPr>
        <p:spPr>
          <a:xfrm rot="10800000">
            <a:off x="3607950" y="2863900"/>
            <a:ext cx="0" cy="596400"/>
          </a:xfrm>
          <a:prstGeom prst="straightConnector1">
            <a:avLst/>
          </a:prstGeom>
          <a:noFill/>
          <a:ln w="38100" cap="flat" cmpd="sng">
            <a:solidFill>
              <a:srgbClr val="000000"/>
            </a:solidFill>
            <a:prstDash val="solid"/>
            <a:round/>
            <a:headEnd type="none" w="med" len="med"/>
            <a:tailEnd type="triangle" w="med" len="med"/>
          </a:ln>
        </p:spPr>
      </p:cxnSp>
      <p:sp>
        <p:nvSpPr>
          <p:cNvPr id="1135" name="Google Shape;1135;p85"/>
          <p:cNvSpPr txBox="1"/>
          <p:nvPr/>
        </p:nvSpPr>
        <p:spPr>
          <a:xfrm>
            <a:off x="3218150" y="3504700"/>
            <a:ext cx="1594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transporter (SERT) blocker</a:t>
            </a:r>
            <a:endParaRPr/>
          </a:p>
        </p:txBody>
      </p:sp>
      <p:sp>
        <p:nvSpPr>
          <p:cNvPr id="1136" name="Google Shape;1136;p85"/>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Shape 21203"/>
        <p:cNvGrpSpPr/>
        <p:nvPr/>
      </p:nvGrpSpPr>
      <p:grpSpPr>
        <a:xfrm>
          <a:off x="0" y="0"/>
          <a:ext cx="0" cy="0"/>
          <a:chOff x="0" y="0"/>
          <a:chExt cx="0" cy="0"/>
        </a:xfrm>
      </p:grpSpPr>
      <p:sp>
        <p:nvSpPr>
          <p:cNvPr id="21204" name="Google Shape;21204;p751"/>
          <p:cNvSpPr txBox="1"/>
          <p:nvPr/>
        </p:nvSpPr>
        <p:spPr>
          <a:xfrm>
            <a:off x="72371" y="122125"/>
            <a:ext cx="249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Atypical antidepressants </a:t>
            </a:r>
            <a:endParaRPr b="1"/>
          </a:p>
        </p:txBody>
      </p:sp>
      <p:grpSp>
        <p:nvGrpSpPr>
          <p:cNvPr id="21205" name="Google Shape;21205;p751"/>
          <p:cNvGrpSpPr/>
          <p:nvPr/>
        </p:nvGrpSpPr>
        <p:grpSpPr>
          <a:xfrm>
            <a:off x="3579061" y="2876545"/>
            <a:ext cx="2331322" cy="1900321"/>
            <a:chOff x="-451850" y="2310177"/>
            <a:chExt cx="4476425" cy="3648849"/>
          </a:xfrm>
        </p:grpSpPr>
        <p:grpSp>
          <p:nvGrpSpPr>
            <p:cNvPr id="21206" name="Google Shape;21206;p751"/>
            <p:cNvGrpSpPr/>
            <p:nvPr/>
          </p:nvGrpSpPr>
          <p:grpSpPr>
            <a:xfrm>
              <a:off x="-451850" y="2310177"/>
              <a:ext cx="4476425" cy="3648849"/>
              <a:chOff x="3777250" y="747327"/>
              <a:chExt cx="4476425" cy="3648849"/>
            </a:xfrm>
          </p:grpSpPr>
          <p:pic>
            <p:nvPicPr>
              <p:cNvPr id="21207" name="Google Shape;21207;p751"/>
              <p:cNvPicPr preferRelativeResize="0"/>
              <p:nvPr/>
            </p:nvPicPr>
            <p:blipFill>
              <a:blip r:embed="rId3">
                <a:alphaModFix/>
              </a:blip>
              <a:stretch>
                <a:fillRect/>
              </a:stretch>
            </p:blipFill>
            <p:spPr>
              <a:xfrm>
                <a:off x="3777250" y="747327"/>
                <a:ext cx="4476425" cy="3648849"/>
              </a:xfrm>
              <a:prstGeom prst="rect">
                <a:avLst/>
              </a:prstGeom>
              <a:noFill/>
              <a:ln>
                <a:noFill/>
              </a:ln>
            </p:spPr>
          </p:pic>
          <p:sp>
            <p:nvSpPr>
              <p:cNvPr id="21208" name="Google Shape;21208;p751"/>
              <p:cNvSpPr txBox="1"/>
              <p:nvPr/>
            </p:nvSpPr>
            <p:spPr>
              <a:xfrm rot="24443">
                <a:off x="4179886" y="24858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vilazodone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VIIBRYD</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sp>
          <p:nvSpPr>
            <p:cNvPr id="21209" name="Google Shape;21209;p751"/>
            <p:cNvSpPr/>
            <p:nvPr/>
          </p:nvSpPr>
          <p:spPr>
            <a:xfrm>
              <a:off x="662285" y="3317783"/>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210" name="Google Shape;21210;p751"/>
            <p:cNvCxnSpPr/>
            <p:nvPr/>
          </p:nvCxnSpPr>
          <p:spPr>
            <a:xfrm>
              <a:off x="834384" y="3063356"/>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211" name="Google Shape;21211;p751"/>
            <p:cNvCxnSpPr/>
            <p:nvPr/>
          </p:nvCxnSpPr>
          <p:spPr>
            <a:xfrm>
              <a:off x="860107" y="5851267"/>
              <a:ext cx="408300" cy="0"/>
            </a:xfrm>
            <a:prstGeom prst="straightConnector1">
              <a:avLst/>
            </a:prstGeom>
            <a:noFill/>
            <a:ln w="28575" cap="flat" cmpd="sng">
              <a:solidFill>
                <a:schemeClr val="dk2"/>
              </a:solidFill>
              <a:prstDash val="solid"/>
              <a:round/>
              <a:headEnd type="none" w="med" len="med"/>
              <a:tailEnd type="none" w="med" len="med"/>
            </a:ln>
          </p:spPr>
        </p:cxnSp>
      </p:grpSp>
      <p:grpSp>
        <p:nvGrpSpPr>
          <p:cNvPr id="21212" name="Google Shape;21212;p751"/>
          <p:cNvGrpSpPr/>
          <p:nvPr/>
        </p:nvGrpSpPr>
        <p:grpSpPr>
          <a:xfrm>
            <a:off x="6246054" y="2667095"/>
            <a:ext cx="2619530" cy="2363854"/>
            <a:chOff x="-979375" y="1166025"/>
            <a:chExt cx="3818000" cy="3445851"/>
          </a:xfrm>
        </p:grpSpPr>
        <p:pic>
          <p:nvPicPr>
            <p:cNvPr id="21213" name="Google Shape;21213;p751"/>
            <p:cNvPicPr preferRelativeResize="0"/>
            <p:nvPr/>
          </p:nvPicPr>
          <p:blipFill>
            <a:blip r:embed="rId4">
              <a:alphaModFix/>
            </a:blip>
            <a:stretch>
              <a:fillRect/>
            </a:stretch>
          </p:blipFill>
          <p:spPr>
            <a:xfrm>
              <a:off x="-979375" y="1166025"/>
              <a:ext cx="3818000" cy="3445851"/>
            </a:xfrm>
            <a:prstGeom prst="rect">
              <a:avLst/>
            </a:prstGeom>
            <a:noFill/>
            <a:ln>
              <a:noFill/>
            </a:ln>
          </p:spPr>
        </p:pic>
        <p:sp>
          <p:nvSpPr>
            <p:cNvPr id="21214" name="Google Shape;21214;p751"/>
            <p:cNvSpPr txBox="1"/>
            <p:nvPr/>
          </p:nvSpPr>
          <p:spPr>
            <a:xfrm rot="24443">
              <a:off x="-125189" y="24101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Vortioxetine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TRINTELLIX</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sp>
          <p:nvSpPr>
            <p:cNvPr id="21215" name="Google Shape;21215;p751"/>
            <p:cNvSpPr/>
            <p:nvPr/>
          </p:nvSpPr>
          <p:spPr>
            <a:xfrm>
              <a:off x="657451" y="1828742"/>
              <a:ext cx="601500" cy="6015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216" name="Google Shape;21216;p751"/>
            <p:cNvCxnSpPr/>
            <p:nvPr/>
          </p:nvCxnSpPr>
          <p:spPr>
            <a:xfrm>
              <a:off x="766283" y="1688747"/>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217" name="Google Shape;21217;p751"/>
            <p:cNvCxnSpPr/>
            <p:nvPr/>
          </p:nvCxnSpPr>
          <p:spPr>
            <a:xfrm>
              <a:off x="732573" y="3817772"/>
              <a:ext cx="408300" cy="0"/>
            </a:xfrm>
            <a:prstGeom prst="straightConnector1">
              <a:avLst/>
            </a:prstGeom>
            <a:noFill/>
            <a:ln w="28575" cap="flat" cmpd="sng">
              <a:solidFill>
                <a:schemeClr val="dk2"/>
              </a:solidFill>
              <a:prstDash val="solid"/>
              <a:round/>
              <a:headEnd type="none" w="med" len="med"/>
              <a:tailEnd type="none" w="med" len="med"/>
            </a:ln>
          </p:spPr>
        </p:cxnSp>
      </p:grpSp>
      <p:grpSp>
        <p:nvGrpSpPr>
          <p:cNvPr id="21218" name="Google Shape;21218;p751"/>
          <p:cNvGrpSpPr/>
          <p:nvPr/>
        </p:nvGrpSpPr>
        <p:grpSpPr>
          <a:xfrm>
            <a:off x="380862" y="2376018"/>
            <a:ext cx="2546047" cy="2642957"/>
            <a:chOff x="2816803" y="1183449"/>
            <a:chExt cx="3430406" cy="3560977"/>
          </a:xfrm>
        </p:grpSpPr>
        <p:grpSp>
          <p:nvGrpSpPr>
            <p:cNvPr id="21219" name="Google Shape;21219;p751"/>
            <p:cNvGrpSpPr/>
            <p:nvPr/>
          </p:nvGrpSpPr>
          <p:grpSpPr>
            <a:xfrm>
              <a:off x="3746643" y="1183449"/>
              <a:ext cx="1493309" cy="1248137"/>
              <a:chOff x="-2521759" y="897403"/>
              <a:chExt cx="1477500" cy="1089600"/>
            </a:xfrm>
          </p:grpSpPr>
          <p:sp>
            <p:nvSpPr>
              <p:cNvPr id="21220" name="Google Shape;21220;p751"/>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1221" name="Google Shape;21221;p751"/>
              <p:cNvGrpSpPr/>
              <p:nvPr/>
            </p:nvGrpSpPr>
            <p:grpSpPr>
              <a:xfrm>
                <a:off x="-2127414" y="1275205"/>
                <a:ext cx="688733" cy="700658"/>
                <a:chOff x="40123" y="-1583761"/>
                <a:chExt cx="688733" cy="1109689"/>
              </a:xfrm>
            </p:grpSpPr>
            <p:grpSp>
              <p:nvGrpSpPr>
                <p:cNvPr id="21222" name="Google Shape;21222;p751"/>
                <p:cNvGrpSpPr/>
                <p:nvPr/>
              </p:nvGrpSpPr>
              <p:grpSpPr>
                <a:xfrm>
                  <a:off x="45124" y="-1327179"/>
                  <a:ext cx="683733" cy="853107"/>
                  <a:chOff x="597574" y="1930371"/>
                  <a:chExt cx="683733" cy="853107"/>
                </a:xfrm>
              </p:grpSpPr>
              <p:grpSp>
                <p:nvGrpSpPr>
                  <p:cNvPr id="21223" name="Google Shape;21223;p751"/>
                  <p:cNvGrpSpPr/>
                  <p:nvPr/>
                </p:nvGrpSpPr>
                <p:grpSpPr>
                  <a:xfrm rot="-5400000">
                    <a:off x="640721" y="2142893"/>
                    <a:ext cx="600335" cy="680836"/>
                    <a:chOff x="15239716" y="-12996420"/>
                    <a:chExt cx="1868456" cy="2463229"/>
                  </a:xfrm>
                </p:grpSpPr>
                <p:pic>
                  <p:nvPicPr>
                    <p:cNvPr id="21224" name="Google Shape;21224;p751" descr="clipped result image"/>
                    <p:cNvPicPr preferRelativeResize="0"/>
                    <p:nvPr/>
                  </p:nvPicPr>
                  <p:blipFill rotWithShape="1">
                    <a:blip r:embed="rId5">
                      <a:alphaModFix/>
                    </a:blip>
                    <a:srcRect/>
                    <a:stretch/>
                  </p:blipFill>
                  <p:spPr>
                    <a:xfrm>
                      <a:off x="16010045" y="-12996420"/>
                      <a:ext cx="1098127" cy="2458497"/>
                    </a:xfrm>
                    <a:prstGeom prst="rect">
                      <a:avLst/>
                    </a:prstGeom>
                    <a:noFill/>
                    <a:ln>
                      <a:noFill/>
                    </a:ln>
                  </p:spPr>
                </p:pic>
                <p:pic>
                  <p:nvPicPr>
                    <p:cNvPr id="21225" name="Google Shape;21225;p751" descr="clipped result image"/>
                    <p:cNvPicPr preferRelativeResize="0"/>
                    <p:nvPr/>
                  </p:nvPicPr>
                  <p:blipFill rotWithShape="1">
                    <a:blip r:embed="rId6">
                      <a:alphaModFix/>
                    </a:blip>
                    <a:srcRect/>
                    <a:stretch/>
                  </p:blipFill>
                  <p:spPr>
                    <a:xfrm>
                      <a:off x="15239716" y="-12991688"/>
                      <a:ext cx="1106322" cy="2458497"/>
                    </a:xfrm>
                    <a:prstGeom prst="rect">
                      <a:avLst/>
                    </a:prstGeom>
                    <a:noFill/>
                    <a:ln>
                      <a:noFill/>
                    </a:ln>
                  </p:spPr>
                </p:pic>
              </p:grpSp>
              <p:pic>
                <p:nvPicPr>
                  <p:cNvPr id="21226" name="Google Shape;21226;p751" descr="clipped result image"/>
                  <p:cNvPicPr preferRelativeResize="0"/>
                  <p:nvPr/>
                </p:nvPicPr>
                <p:blipFill rotWithShape="1">
                  <a:blip r:embed="rId7">
                    <a:alphaModFix/>
                  </a:blip>
                  <a:srcRect/>
                  <a:stretch/>
                </p:blipFill>
                <p:spPr>
                  <a:xfrm rot="-5400000">
                    <a:off x="760924" y="1767021"/>
                    <a:ext cx="352828" cy="679529"/>
                  </a:xfrm>
                  <a:prstGeom prst="rect">
                    <a:avLst/>
                  </a:prstGeom>
                  <a:noFill/>
                  <a:ln>
                    <a:noFill/>
                  </a:ln>
                </p:spPr>
              </p:pic>
            </p:grpSp>
            <p:pic>
              <p:nvPicPr>
                <p:cNvPr id="21227" name="Google Shape;21227;p751" descr="clipped result image"/>
                <p:cNvPicPr preferRelativeResize="0"/>
                <p:nvPr/>
              </p:nvPicPr>
              <p:blipFill rotWithShape="1">
                <a:blip r:embed="rId8">
                  <a:alphaModFix/>
                </a:blip>
                <a:srcRect/>
                <a:stretch/>
              </p:blipFill>
              <p:spPr>
                <a:xfrm rot="-5400000">
                  <a:off x="203473" y="-1747111"/>
                  <a:ext cx="352828" cy="679529"/>
                </a:xfrm>
                <a:prstGeom prst="rect">
                  <a:avLst/>
                </a:prstGeom>
                <a:noFill/>
                <a:ln>
                  <a:noFill/>
                </a:ln>
              </p:spPr>
            </p:pic>
          </p:grpSp>
        </p:grpSp>
        <p:sp>
          <p:nvSpPr>
            <p:cNvPr id="21228" name="Google Shape;21228;p751"/>
            <p:cNvSpPr txBox="1"/>
            <p:nvPr/>
          </p:nvSpPr>
          <p:spPr>
            <a:xfrm>
              <a:off x="4150033" y="1286928"/>
              <a:ext cx="1349400" cy="497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a:t>
              </a:r>
              <a:endParaRPr sz="1200" b="1"/>
            </a:p>
          </p:txBody>
        </p:sp>
        <p:grpSp>
          <p:nvGrpSpPr>
            <p:cNvPr id="21229" name="Google Shape;21229;p751"/>
            <p:cNvGrpSpPr/>
            <p:nvPr/>
          </p:nvGrpSpPr>
          <p:grpSpPr>
            <a:xfrm>
              <a:off x="2816803" y="1791690"/>
              <a:ext cx="3430406" cy="2952736"/>
              <a:chOff x="2676800" y="1479152"/>
              <a:chExt cx="4063499" cy="3497673"/>
            </a:xfrm>
          </p:grpSpPr>
          <p:grpSp>
            <p:nvGrpSpPr>
              <p:cNvPr id="21230" name="Google Shape;21230;p751"/>
              <p:cNvGrpSpPr/>
              <p:nvPr/>
            </p:nvGrpSpPr>
            <p:grpSpPr>
              <a:xfrm>
                <a:off x="2676800" y="1479152"/>
                <a:ext cx="4063499" cy="3497673"/>
                <a:chOff x="2676800" y="1479152"/>
                <a:chExt cx="4063499" cy="3497673"/>
              </a:xfrm>
            </p:grpSpPr>
            <p:pic>
              <p:nvPicPr>
                <p:cNvPr id="21231" name="Google Shape;21231;p751"/>
                <p:cNvPicPr preferRelativeResize="0"/>
                <p:nvPr/>
              </p:nvPicPr>
              <p:blipFill>
                <a:blip r:embed="rId9">
                  <a:alphaModFix/>
                </a:blip>
                <a:stretch>
                  <a:fillRect/>
                </a:stretch>
              </p:blipFill>
              <p:spPr>
                <a:xfrm rot="-2024631">
                  <a:off x="3359812" y="1525548"/>
                  <a:ext cx="450175" cy="933525"/>
                </a:xfrm>
                <a:prstGeom prst="rect">
                  <a:avLst/>
                </a:prstGeom>
                <a:noFill/>
                <a:ln>
                  <a:noFill/>
                </a:ln>
              </p:spPr>
            </p:pic>
            <p:pic>
              <p:nvPicPr>
                <p:cNvPr id="21232" name="Google Shape;21232;p751"/>
                <p:cNvPicPr preferRelativeResize="0"/>
                <p:nvPr/>
              </p:nvPicPr>
              <p:blipFill>
                <a:blip r:embed="rId10">
                  <a:alphaModFix/>
                </a:blip>
                <a:stretch>
                  <a:fillRect/>
                </a:stretch>
              </p:blipFill>
              <p:spPr>
                <a:xfrm>
                  <a:off x="2676800" y="2026200"/>
                  <a:ext cx="4063499" cy="2950626"/>
                </a:xfrm>
                <a:prstGeom prst="rect">
                  <a:avLst/>
                </a:prstGeom>
                <a:noFill/>
                <a:ln>
                  <a:noFill/>
                </a:ln>
              </p:spPr>
            </p:pic>
          </p:grpSp>
          <p:sp>
            <p:nvSpPr>
              <p:cNvPr id="21233" name="Google Shape;21233;p751"/>
              <p:cNvSpPr txBox="1"/>
              <p:nvPr/>
            </p:nvSpPr>
            <p:spPr>
              <a:xfrm>
                <a:off x="3837625" y="3503098"/>
                <a:ext cx="1687800" cy="6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SERZONE</a:t>
                </a:r>
                <a:endParaRPr b="1"/>
              </a:p>
            </p:txBody>
          </p:sp>
        </p:grpSp>
      </p:grpSp>
      <p:grpSp>
        <p:nvGrpSpPr>
          <p:cNvPr id="21234" name="Google Shape;21234;p751"/>
          <p:cNvGrpSpPr/>
          <p:nvPr/>
        </p:nvGrpSpPr>
        <p:grpSpPr>
          <a:xfrm>
            <a:off x="4620768" y="142230"/>
            <a:ext cx="2627339" cy="2581909"/>
            <a:chOff x="3811143" y="2561593"/>
            <a:chExt cx="2627339" cy="2581909"/>
          </a:xfrm>
        </p:grpSpPr>
        <p:pic>
          <p:nvPicPr>
            <p:cNvPr id="21235" name="Google Shape;21235;p751"/>
            <p:cNvPicPr preferRelativeResize="0"/>
            <p:nvPr/>
          </p:nvPicPr>
          <p:blipFill>
            <a:blip r:embed="rId11">
              <a:alphaModFix/>
            </a:blip>
            <a:stretch>
              <a:fillRect/>
            </a:stretch>
          </p:blipFill>
          <p:spPr>
            <a:xfrm>
              <a:off x="3811143" y="2561593"/>
              <a:ext cx="2627339" cy="2581909"/>
            </a:xfrm>
            <a:prstGeom prst="rect">
              <a:avLst/>
            </a:prstGeom>
            <a:noFill/>
            <a:ln>
              <a:noFill/>
            </a:ln>
          </p:spPr>
        </p:pic>
        <p:grpSp>
          <p:nvGrpSpPr>
            <p:cNvPr id="21236" name="Google Shape;21236;p751"/>
            <p:cNvGrpSpPr/>
            <p:nvPr/>
          </p:nvGrpSpPr>
          <p:grpSpPr>
            <a:xfrm>
              <a:off x="4990831" y="3155615"/>
              <a:ext cx="267596" cy="1436128"/>
              <a:chOff x="4435083" y="1958285"/>
              <a:chExt cx="420617" cy="2257353"/>
            </a:xfrm>
          </p:grpSpPr>
          <p:grpSp>
            <p:nvGrpSpPr>
              <p:cNvPr id="21237" name="Google Shape;21237;p751"/>
              <p:cNvGrpSpPr/>
              <p:nvPr/>
            </p:nvGrpSpPr>
            <p:grpSpPr>
              <a:xfrm>
                <a:off x="4447400" y="2278000"/>
                <a:ext cx="408300" cy="183625"/>
                <a:chOff x="1167350" y="1102900"/>
                <a:chExt cx="408300" cy="183625"/>
              </a:xfrm>
            </p:grpSpPr>
            <p:cxnSp>
              <p:nvCxnSpPr>
                <p:cNvPr id="21238" name="Google Shape;21238;p751"/>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239" name="Google Shape;21239;p751"/>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240" name="Google Shape;21240;p751"/>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21241" name="Google Shape;21241;p751"/>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242" name="Google Shape;21242;p751"/>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grpSp>
      <p:grpSp>
        <p:nvGrpSpPr>
          <p:cNvPr id="21243" name="Google Shape;21243;p751"/>
          <p:cNvGrpSpPr/>
          <p:nvPr/>
        </p:nvGrpSpPr>
        <p:grpSpPr>
          <a:xfrm>
            <a:off x="1906439" y="122128"/>
            <a:ext cx="2313085" cy="2341823"/>
            <a:chOff x="2634206" y="1188932"/>
            <a:chExt cx="3522286" cy="3566046"/>
          </a:xfrm>
        </p:grpSpPr>
        <p:grpSp>
          <p:nvGrpSpPr>
            <p:cNvPr id="21244" name="Google Shape;21244;p751"/>
            <p:cNvGrpSpPr/>
            <p:nvPr/>
          </p:nvGrpSpPr>
          <p:grpSpPr>
            <a:xfrm>
              <a:off x="2634206" y="1188932"/>
              <a:ext cx="3522286" cy="3566046"/>
              <a:chOff x="2929900" y="1862025"/>
              <a:chExt cx="3118999" cy="3157749"/>
            </a:xfrm>
          </p:grpSpPr>
          <p:grpSp>
            <p:nvGrpSpPr>
              <p:cNvPr id="21245" name="Google Shape;21245;p751"/>
              <p:cNvGrpSpPr/>
              <p:nvPr/>
            </p:nvGrpSpPr>
            <p:grpSpPr>
              <a:xfrm>
                <a:off x="2929900" y="1862025"/>
                <a:ext cx="3118999" cy="3157749"/>
                <a:chOff x="2929900" y="1862025"/>
                <a:chExt cx="3118999" cy="3157749"/>
              </a:xfrm>
            </p:grpSpPr>
            <p:pic>
              <p:nvPicPr>
                <p:cNvPr id="21246" name="Google Shape;21246;p751"/>
                <p:cNvPicPr preferRelativeResize="0"/>
                <p:nvPr/>
              </p:nvPicPr>
              <p:blipFill>
                <a:blip r:embed="rId12">
                  <a:alphaModFix/>
                </a:blip>
                <a:stretch>
                  <a:fillRect/>
                </a:stretch>
              </p:blipFill>
              <p:spPr>
                <a:xfrm>
                  <a:off x="2929900" y="1862025"/>
                  <a:ext cx="3118999" cy="3157749"/>
                </a:xfrm>
                <a:prstGeom prst="rect">
                  <a:avLst/>
                </a:prstGeom>
                <a:noFill/>
                <a:ln>
                  <a:noFill/>
                </a:ln>
              </p:spPr>
            </p:pic>
            <p:pic>
              <p:nvPicPr>
                <p:cNvPr id="21247" name="Google Shape;21247;p751"/>
                <p:cNvPicPr preferRelativeResize="0"/>
                <p:nvPr/>
              </p:nvPicPr>
              <p:blipFill>
                <a:blip r:embed="rId13">
                  <a:alphaModFix/>
                </a:blip>
                <a:stretch>
                  <a:fillRect/>
                </a:stretch>
              </p:blipFill>
              <p:spPr>
                <a:xfrm>
                  <a:off x="3726075" y="2571750"/>
                  <a:ext cx="1989000" cy="1895700"/>
                </a:xfrm>
                <a:prstGeom prst="ellipse">
                  <a:avLst/>
                </a:prstGeom>
                <a:noFill/>
                <a:ln>
                  <a:noFill/>
                </a:ln>
              </p:spPr>
            </p:pic>
          </p:grpSp>
          <p:sp>
            <p:nvSpPr>
              <p:cNvPr id="21248" name="Google Shape;21248;p751"/>
              <p:cNvSpPr txBox="1"/>
              <p:nvPr/>
            </p:nvSpPr>
            <p:spPr>
              <a:xfrm rot="24406">
                <a:off x="3840762" y="3233612"/>
                <a:ext cx="1774845" cy="46531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mirtazapine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REMERON</a:t>
                </a:r>
                <a:endParaRPr sz="1200" b="1"/>
              </a:p>
            </p:txBody>
          </p:sp>
        </p:grpSp>
        <p:grpSp>
          <p:nvGrpSpPr>
            <p:cNvPr id="21249" name="Google Shape;21249;p751"/>
            <p:cNvGrpSpPr/>
            <p:nvPr/>
          </p:nvGrpSpPr>
          <p:grpSpPr>
            <a:xfrm>
              <a:off x="4447400" y="2278000"/>
              <a:ext cx="408300" cy="183625"/>
              <a:chOff x="1167350" y="1102900"/>
              <a:chExt cx="408300" cy="183625"/>
            </a:xfrm>
          </p:grpSpPr>
          <p:cxnSp>
            <p:nvCxnSpPr>
              <p:cNvPr id="21250" name="Google Shape;21250;p751"/>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251" name="Google Shape;21251;p751"/>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252" name="Google Shape;21252;p751"/>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21253" name="Google Shape;21253;p751"/>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254" name="Google Shape;21254;p751"/>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21255" name="Google Shape;21255;p751"/>
          <p:cNvSpPr/>
          <p:nvPr/>
        </p:nvSpPr>
        <p:spPr>
          <a:xfrm rot="10515689">
            <a:off x="4517222" y="1103132"/>
            <a:ext cx="795318" cy="531558"/>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6" name="Google Shape;21256;p751"/>
          <p:cNvSpPr/>
          <p:nvPr/>
        </p:nvSpPr>
        <p:spPr>
          <a:xfrm rot="10515689">
            <a:off x="6126947" y="3436757"/>
            <a:ext cx="795318" cy="531558"/>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Shape 21260"/>
        <p:cNvGrpSpPr/>
        <p:nvPr/>
      </p:nvGrpSpPr>
      <p:grpSpPr>
        <a:xfrm>
          <a:off x="0" y="0"/>
          <a:ext cx="0" cy="0"/>
          <a:chOff x="0" y="0"/>
          <a:chExt cx="0" cy="0"/>
        </a:xfrm>
      </p:grpSpPr>
      <p:sp>
        <p:nvSpPr>
          <p:cNvPr id="21261" name="Google Shape;21261;p752"/>
          <p:cNvSpPr txBox="1"/>
          <p:nvPr/>
        </p:nvSpPr>
        <p:spPr>
          <a:xfrm>
            <a:off x="72371" y="122125"/>
            <a:ext cx="249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Atypical antidepressants </a:t>
            </a:r>
            <a:endParaRPr b="1"/>
          </a:p>
        </p:txBody>
      </p:sp>
      <p:grpSp>
        <p:nvGrpSpPr>
          <p:cNvPr id="21262" name="Google Shape;21262;p752"/>
          <p:cNvGrpSpPr/>
          <p:nvPr/>
        </p:nvGrpSpPr>
        <p:grpSpPr>
          <a:xfrm>
            <a:off x="3579061" y="2876545"/>
            <a:ext cx="2331322" cy="1900321"/>
            <a:chOff x="-451850" y="2310177"/>
            <a:chExt cx="4476425" cy="3648849"/>
          </a:xfrm>
        </p:grpSpPr>
        <p:grpSp>
          <p:nvGrpSpPr>
            <p:cNvPr id="21263" name="Google Shape;21263;p752"/>
            <p:cNvGrpSpPr/>
            <p:nvPr/>
          </p:nvGrpSpPr>
          <p:grpSpPr>
            <a:xfrm>
              <a:off x="-451850" y="2310177"/>
              <a:ext cx="4476425" cy="3648849"/>
              <a:chOff x="3777250" y="747327"/>
              <a:chExt cx="4476425" cy="3648849"/>
            </a:xfrm>
          </p:grpSpPr>
          <p:pic>
            <p:nvPicPr>
              <p:cNvPr id="21264" name="Google Shape;21264;p752"/>
              <p:cNvPicPr preferRelativeResize="0"/>
              <p:nvPr/>
            </p:nvPicPr>
            <p:blipFill>
              <a:blip r:embed="rId3">
                <a:alphaModFix/>
              </a:blip>
              <a:stretch>
                <a:fillRect/>
              </a:stretch>
            </p:blipFill>
            <p:spPr>
              <a:xfrm>
                <a:off x="3777250" y="747327"/>
                <a:ext cx="4476425" cy="3648849"/>
              </a:xfrm>
              <a:prstGeom prst="rect">
                <a:avLst/>
              </a:prstGeom>
              <a:noFill/>
              <a:ln>
                <a:noFill/>
              </a:ln>
            </p:spPr>
          </p:pic>
          <p:sp>
            <p:nvSpPr>
              <p:cNvPr id="21265" name="Google Shape;21265;p752"/>
              <p:cNvSpPr txBox="1"/>
              <p:nvPr/>
            </p:nvSpPr>
            <p:spPr>
              <a:xfrm rot="24443">
                <a:off x="4179886" y="24858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vilazodone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VIIBRYD</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sp>
          <p:nvSpPr>
            <p:cNvPr id="21266" name="Google Shape;21266;p752"/>
            <p:cNvSpPr/>
            <p:nvPr/>
          </p:nvSpPr>
          <p:spPr>
            <a:xfrm>
              <a:off x="662285" y="3317783"/>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267" name="Google Shape;21267;p752"/>
            <p:cNvCxnSpPr/>
            <p:nvPr/>
          </p:nvCxnSpPr>
          <p:spPr>
            <a:xfrm>
              <a:off x="834384" y="3063356"/>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268" name="Google Shape;21268;p752"/>
            <p:cNvCxnSpPr/>
            <p:nvPr/>
          </p:nvCxnSpPr>
          <p:spPr>
            <a:xfrm>
              <a:off x="860107" y="5851267"/>
              <a:ext cx="408300" cy="0"/>
            </a:xfrm>
            <a:prstGeom prst="straightConnector1">
              <a:avLst/>
            </a:prstGeom>
            <a:noFill/>
            <a:ln w="28575" cap="flat" cmpd="sng">
              <a:solidFill>
                <a:schemeClr val="dk2"/>
              </a:solidFill>
              <a:prstDash val="solid"/>
              <a:round/>
              <a:headEnd type="none" w="med" len="med"/>
              <a:tailEnd type="none" w="med" len="med"/>
            </a:ln>
          </p:spPr>
        </p:cxnSp>
      </p:grpSp>
      <p:grpSp>
        <p:nvGrpSpPr>
          <p:cNvPr id="21269" name="Google Shape;21269;p752"/>
          <p:cNvGrpSpPr/>
          <p:nvPr/>
        </p:nvGrpSpPr>
        <p:grpSpPr>
          <a:xfrm>
            <a:off x="6246054" y="2667095"/>
            <a:ext cx="2619530" cy="2363854"/>
            <a:chOff x="-979375" y="1166025"/>
            <a:chExt cx="3818000" cy="3445851"/>
          </a:xfrm>
        </p:grpSpPr>
        <p:pic>
          <p:nvPicPr>
            <p:cNvPr id="21270" name="Google Shape;21270;p752"/>
            <p:cNvPicPr preferRelativeResize="0"/>
            <p:nvPr/>
          </p:nvPicPr>
          <p:blipFill>
            <a:blip r:embed="rId4">
              <a:alphaModFix/>
            </a:blip>
            <a:stretch>
              <a:fillRect/>
            </a:stretch>
          </p:blipFill>
          <p:spPr>
            <a:xfrm>
              <a:off x="-979375" y="1166025"/>
              <a:ext cx="3818000" cy="3445851"/>
            </a:xfrm>
            <a:prstGeom prst="rect">
              <a:avLst/>
            </a:prstGeom>
            <a:noFill/>
            <a:ln>
              <a:noFill/>
            </a:ln>
          </p:spPr>
        </p:pic>
        <p:sp>
          <p:nvSpPr>
            <p:cNvPr id="21271" name="Google Shape;21271;p752"/>
            <p:cNvSpPr txBox="1"/>
            <p:nvPr/>
          </p:nvSpPr>
          <p:spPr>
            <a:xfrm rot="24443">
              <a:off x="-125189" y="24101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Vortioxetine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TRINTELLIX</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sp>
          <p:nvSpPr>
            <p:cNvPr id="21272" name="Google Shape;21272;p752"/>
            <p:cNvSpPr/>
            <p:nvPr/>
          </p:nvSpPr>
          <p:spPr>
            <a:xfrm>
              <a:off x="657451" y="1828742"/>
              <a:ext cx="601500" cy="6015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273" name="Google Shape;21273;p752"/>
            <p:cNvCxnSpPr/>
            <p:nvPr/>
          </p:nvCxnSpPr>
          <p:spPr>
            <a:xfrm>
              <a:off x="766283" y="1688747"/>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274" name="Google Shape;21274;p752"/>
            <p:cNvCxnSpPr/>
            <p:nvPr/>
          </p:nvCxnSpPr>
          <p:spPr>
            <a:xfrm>
              <a:off x="732573" y="3817772"/>
              <a:ext cx="408300" cy="0"/>
            </a:xfrm>
            <a:prstGeom prst="straightConnector1">
              <a:avLst/>
            </a:prstGeom>
            <a:noFill/>
            <a:ln w="28575" cap="flat" cmpd="sng">
              <a:solidFill>
                <a:schemeClr val="dk2"/>
              </a:solidFill>
              <a:prstDash val="solid"/>
              <a:round/>
              <a:headEnd type="none" w="med" len="med"/>
              <a:tailEnd type="none" w="med" len="med"/>
            </a:ln>
          </p:spPr>
        </p:cxnSp>
      </p:grpSp>
      <p:grpSp>
        <p:nvGrpSpPr>
          <p:cNvPr id="21275" name="Google Shape;21275;p752"/>
          <p:cNvGrpSpPr/>
          <p:nvPr/>
        </p:nvGrpSpPr>
        <p:grpSpPr>
          <a:xfrm>
            <a:off x="380862" y="2376018"/>
            <a:ext cx="2546047" cy="2642957"/>
            <a:chOff x="2816803" y="1183449"/>
            <a:chExt cx="3430406" cy="3560977"/>
          </a:xfrm>
        </p:grpSpPr>
        <p:grpSp>
          <p:nvGrpSpPr>
            <p:cNvPr id="21276" name="Google Shape;21276;p752"/>
            <p:cNvGrpSpPr/>
            <p:nvPr/>
          </p:nvGrpSpPr>
          <p:grpSpPr>
            <a:xfrm>
              <a:off x="3746643" y="1183449"/>
              <a:ext cx="1493309" cy="1248137"/>
              <a:chOff x="-2521759" y="897403"/>
              <a:chExt cx="1477500" cy="1089600"/>
            </a:xfrm>
          </p:grpSpPr>
          <p:sp>
            <p:nvSpPr>
              <p:cNvPr id="21277" name="Google Shape;21277;p752"/>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1278" name="Google Shape;21278;p752"/>
              <p:cNvGrpSpPr/>
              <p:nvPr/>
            </p:nvGrpSpPr>
            <p:grpSpPr>
              <a:xfrm>
                <a:off x="-2127414" y="1275205"/>
                <a:ext cx="688733" cy="700658"/>
                <a:chOff x="40123" y="-1583761"/>
                <a:chExt cx="688733" cy="1109689"/>
              </a:xfrm>
            </p:grpSpPr>
            <p:grpSp>
              <p:nvGrpSpPr>
                <p:cNvPr id="21279" name="Google Shape;21279;p752"/>
                <p:cNvGrpSpPr/>
                <p:nvPr/>
              </p:nvGrpSpPr>
              <p:grpSpPr>
                <a:xfrm>
                  <a:off x="45124" y="-1327179"/>
                  <a:ext cx="683733" cy="853107"/>
                  <a:chOff x="597574" y="1930371"/>
                  <a:chExt cx="683733" cy="853107"/>
                </a:xfrm>
              </p:grpSpPr>
              <p:grpSp>
                <p:nvGrpSpPr>
                  <p:cNvPr id="21280" name="Google Shape;21280;p752"/>
                  <p:cNvGrpSpPr/>
                  <p:nvPr/>
                </p:nvGrpSpPr>
                <p:grpSpPr>
                  <a:xfrm rot="-5400000">
                    <a:off x="640721" y="2142893"/>
                    <a:ext cx="600335" cy="680836"/>
                    <a:chOff x="15239716" y="-12996420"/>
                    <a:chExt cx="1868456" cy="2463229"/>
                  </a:xfrm>
                </p:grpSpPr>
                <p:pic>
                  <p:nvPicPr>
                    <p:cNvPr id="21281" name="Google Shape;21281;p752" descr="clipped result image"/>
                    <p:cNvPicPr preferRelativeResize="0"/>
                    <p:nvPr/>
                  </p:nvPicPr>
                  <p:blipFill rotWithShape="1">
                    <a:blip r:embed="rId5">
                      <a:alphaModFix/>
                    </a:blip>
                    <a:srcRect/>
                    <a:stretch/>
                  </p:blipFill>
                  <p:spPr>
                    <a:xfrm>
                      <a:off x="16010045" y="-12996420"/>
                      <a:ext cx="1098127" cy="2458497"/>
                    </a:xfrm>
                    <a:prstGeom prst="rect">
                      <a:avLst/>
                    </a:prstGeom>
                    <a:noFill/>
                    <a:ln>
                      <a:noFill/>
                    </a:ln>
                  </p:spPr>
                </p:pic>
                <p:pic>
                  <p:nvPicPr>
                    <p:cNvPr id="21282" name="Google Shape;21282;p752" descr="clipped result image"/>
                    <p:cNvPicPr preferRelativeResize="0"/>
                    <p:nvPr/>
                  </p:nvPicPr>
                  <p:blipFill rotWithShape="1">
                    <a:blip r:embed="rId6">
                      <a:alphaModFix/>
                    </a:blip>
                    <a:srcRect/>
                    <a:stretch/>
                  </p:blipFill>
                  <p:spPr>
                    <a:xfrm>
                      <a:off x="15239716" y="-12991688"/>
                      <a:ext cx="1106322" cy="2458497"/>
                    </a:xfrm>
                    <a:prstGeom prst="rect">
                      <a:avLst/>
                    </a:prstGeom>
                    <a:noFill/>
                    <a:ln>
                      <a:noFill/>
                    </a:ln>
                  </p:spPr>
                </p:pic>
              </p:grpSp>
              <p:pic>
                <p:nvPicPr>
                  <p:cNvPr id="21283" name="Google Shape;21283;p752" descr="clipped result image"/>
                  <p:cNvPicPr preferRelativeResize="0"/>
                  <p:nvPr/>
                </p:nvPicPr>
                <p:blipFill rotWithShape="1">
                  <a:blip r:embed="rId7">
                    <a:alphaModFix/>
                  </a:blip>
                  <a:srcRect/>
                  <a:stretch/>
                </p:blipFill>
                <p:spPr>
                  <a:xfrm rot="-5400000">
                    <a:off x="760924" y="1767021"/>
                    <a:ext cx="352828" cy="679529"/>
                  </a:xfrm>
                  <a:prstGeom prst="rect">
                    <a:avLst/>
                  </a:prstGeom>
                  <a:noFill/>
                  <a:ln>
                    <a:noFill/>
                  </a:ln>
                </p:spPr>
              </p:pic>
            </p:grpSp>
            <p:pic>
              <p:nvPicPr>
                <p:cNvPr id="21284" name="Google Shape;21284;p752" descr="clipped result image"/>
                <p:cNvPicPr preferRelativeResize="0"/>
                <p:nvPr/>
              </p:nvPicPr>
              <p:blipFill rotWithShape="1">
                <a:blip r:embed="rId8">
                  <a:alphaModFix/>
                </a:blip>
                <a:srcRect/>
                <a:stretch/>
              </p:blipFill>
              <p:spPr>
                <a:xfrm rot="-5400000">
                  <a:off x="203473" y="-1747111"/>
                  <a:ext cx="352828" cy="679529"/>
                </a:xfrm>
                <a:prstGeom prst="rect">
                  <a:avLst/>
                </a:prstGeom>
                <a:noFill/>
                <a:ln>
                  <a:noFill/>
                </a:ln>
              </p:spPr>
            </p:pic>
          </p:grpSp>
        </p:grpSp>
        <p:sp>
          <p:nvSpPr>
            <p:cNvPr id="21285" name="Google Shape;21285;p752"/>
            <p:cNvSpPr txBox="1"/>
            <p:nvPr/>
          </p:nvSpPr>
          <p:spPr>
            <a:xfrm>
              <a:off x="4150033" y="1286928"/>
              <a:ext cx="1349400" cy="497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a:t>
              </a:r>
              <a:endParaRPr sz="1200" b="1"/>
            </a:p>
          </p:txBody>
        </p:sp>
        <p:grpSp>
          <p:nvGrpSpPr>
            <p:cNvPr id="21286" name="Google Shape;21286;p752"/>
            <p:cNvGrpSpPr/>
            <p:nvPr/>
          </p:nvGrpSpPr>
          <p:grpSpPr>
            <a:xfrm>
              <a:off x="2816803" y="1791690"/>
              <a:ext cx="3430406" cy="2952736"/>
              <a:chOff x="2676800" y="1479152"/>
              <a:chExt cx="4063499" cy="3497673"/>
            </a:xfrm>
          </p:grpSpPr>
          <p:grpSp>
            <p:nvGrpSpPr>
              <p:cNvPr id="21287" name="Google Shape;21287;p752"/>
              <p:cNvGrpSpPr/>
              <p:nvPr/>
            </p:nvGrpSpPr>
            <p:grpSpPr>
              <a:xfrm>
                <a:off x="2676800" y="1479152"/>
                <a:ext cx="4063499" cy="3497673"/>
                <a:chOff x="2676800" y="1479152"/>
                <a:chExt cx="4063499" cy="3497673"/>
              </a:xfrm>
            </p:grpSpPr>
            <p:pic>
              <p:nvPicPr>
                <p:cNvPr id="21288" name="Google Shape;21288;p752"/>
                <p:cNvPicPr preferRelativeResize="0"/>
                <p:nvPr/>
              </p:nvPicPr>
              <p:blipFill>
                <a:blip r:embed="rId9">
                  <a:alphaModFix/>
                </a:blip>
                <a:stretch>
                  <a:fillRect/>
                </a:stretch>
              </p:blipFill>
              <p:spPr>
                <a:xfrm rot="-2024631">
                  <a:off x="3359812" y="1525548"/>
                  <a:ext cx="450175" cy="933525"/>
                </a:xfrm>
                <a:prstGeom prst="rect">
                  <a:avLst/>
                </a:prstGeom>
                <a:noFill/>
                <a:ln>
                  <a:noFill/>
                </a:ln>
              </p:spPr>
            </p:pic>
            <p:pic>
              <p:nvPicPr>
                <p:cNvPr id="21289" name="Google Shape;21289;p752"/>
                <p:cNvPicPr preferRelativeResize="0"/>
                <p:nvPr/>
              </p:nvPicPr>
              <p:blipFill>
                <a:blip r:embed="rId10">
                  <a:alphaModFix/>
                </a:blip>
                <a:stretch>
                  <a:fillRect/>
                </a:stretch>
              </p:blipFill>
              <p:spPr>
                <a:xfrm>
                  <a:off x="2676800" y="2026200"/>
                  <a:ext cx="4063499" cy="2950626"/>
                </a:xfrm>
                <a:prstGeom prst="rect">
                  <a:avLst/>
                </a:prstGeom>
                <a:noFill/>
                <a:ln>
                  <a:noFill/>
                </a:ln>
              </p:spPr>
            </p:pic>
          </p:grpSp>
          <p:sp>
            <p:nvSpPr>
              <p:cNvPr id="21290" name="Google Shape;21290;p752"/>
              <p:cNvSpPr txBox="1"/>
              <p:nvPr/>
            </p:nvSpPr>
            <p:spPr>
              <a:xfrm>
                <a:off x="3837625" y="3503098"/>
                <a:ext cx="1687800" cy="6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SERZONE</a:t>
                </a:r>
                <a:endParaRPr b="1"/>
              </a:p>
            </p:txBody>
          </p:sp>
        </p:grpSp>
      </p:grpSp>
      <p:grpSp>
        <p:nvGrpSpPr>
          <p:cNvPr id="21291" name="Google Shape;21291;p752"/>
          <p:cNvGrpSpPr/>
          <p:nvPr/>
        </p:nvGrpSpPr>
        <p:grpSpPr>
          <a:xfrm>
            <a:off x="4620768" y="142230"/>
            <a:ext cx="2627339" cy="2581909"/>
            <a:chOff x="3811143" y="2561593"/>
            <a:chExt cx="2627339" cy="2581909"/>
          </a:xfrm>
        </p:grpSpPr>
        <p:pic>
          <p:nvPicPr>
            <p:cNvPr id="21292" name="Google Shape;21292;p752"/>
            <p:cNvPicPr preferRelativeResize="0"/>
            <p:nvPr/>
          </p:nvPicPr>
          <p:blipFill>
            <a:blip r:embed="rId11">
              <a:alphaModFix/>
            </a:blip>
            <a:stretch>
              <a:fillRect/>
            </a:stretch>
          </p:blipFill>
          <p:spPr>
            <a:xfrm>
              <a:off x="3811143" y="2561593"/>
              <a:ext cx="2627339" cy="2581909"/>
            </a:xfrm>
            <a:prstGeom prst="rect">
              <a:avLst/>
            </a:prstGeom>
            <a:noFill/>
            <a:ln>
              <a:noFill/>
            </a:ln>
          </p:spPr>
        </p:pic>
        <p:grpSp>
          <p:nvGrpSpPr>
            <p:cNvPr id="21293" name="Google Shape;21293;p752"/>
            <p:cNvGrpSpPr/>
            <p:nvPr/>
          </p:nvGrpSpPr>
          <p:grpSpPr>
            <a:xfrm>
              <a:off x="4990831" y="3155615"/>
              <a:ext cx="267596" cy="1436128"/>
              <a:chOff x="4435083" y="1958285"/>
              <a:chExt cx="420617" cy="2257353"/>
            </a:xfrm>
          </p:grpSpPr>
          <p:grpSp>
            <p:nvGrpSpPr>
              <p:cNvPr id="21294" name="Google Shape;21294;p752"/>
              <p:cNvGrpSpPr/>
              <p:nvPr/>
            </p:nvGrpSpPr>
            <p:grpSpPr>
              <a:xfrm>
                <a:off x="4447400" y="2278000"/>
                <a:ext cx="408300" cy="183625"/>
                <a:chOff x="1167350" y="1102900"/>
                <a:chExt cx="408300" cy="183625"/>
              </a:xfrm>
            </p:grpSpPr>
            <p:cxnSp>
              <p:nvCxnSpPr>
                <p:cNvPr id="21295" name="Google Shape;21295;p752"/>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296" name="Google Shape;21296;p752"/>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297" name="Google Shape;21297;p752"/>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21298" name="Google Shape;21298;p752"/>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299" name="Google Shape;21299;p752"/>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grpSp>
      <p:grpSp>
        <p:nvGrpSpPr>
          <p:cNvPr id="21300" name="Google Shape;21300;p752"/>
          <p:cNvGrpSpPr/>
          <p:nvPr/>
        </p:nvGrpSpPr>
        <p:grpSpPr>
          <a:xfrm>
            <a:off x="1906439" y="122128"/>
            <a:ext cx="2313085" cy="2341823"/>
            <a:chOff x="2634206" y="1188932"/>
            <a:chExt cx="3522286" cy="3566046"/>
          </a:xfrm>
        </p:grpSpPr>
        <p:grpSp>
          <p:nvGrpSpPr>
            <p:cNvPr id="21301" name="Google Shape;21301;p752"/>
            <p:cNvGrpSpPr/>
            <p:nvPr/>
          </p:nvGrpSpPr>
          <p:grpSpPr>
            <a:xfrm>
              <a:off x="2634206" y="1188932"/>
              <a:ext cx="3522286" cy="3566046"/>
              <a:chOff x="2929900" y="1862025"/>
              <a:chExt cx="3118999" cy="3157749"/>
            </a:xfrm>
          </p:grpSpPr>
          <p:grpSp>
            <p:nvGrpSpPr>
              <p:cNvPr id="21302" name="Google Shape;21302;p752"/>
              <p:cNvGrpSpPr/>
              <p:nvPr/>
            </p:nvGrpSpPr>
            <p:grpSpPr>
              <a:xfrm>
                <a:off x="2929900" y="1862025"/>
                <a:ext cx="3118999" cy="3157749"/>
                <a:chOff x="2929900" y="1862025"/>
                <a:chExt cx="3118999" cy="3157749"/>
              </a:xfrm>
            </p:grpSpPr>
            <p:pic>
              <p:nvPicPr>
                <p:cNvPr id="21303" name="Google Shape;21303;p752"/>
                <p:cNvPicPr preferRelativeResize="0"/>
                <p:nvPr/>
              </p:nvPicPr>
              <p:blipFill>
                <a:blip r:embed="rId12">
                  <a:alphaModFix/>
                </a:blip>
                <a:stretch>
                  <a:fillRect/>
                </a:stretch>
              </p:blipFill>
              <p:spPr>
                <a:xfrm>
                  <a:off x="2929900" y="1862025"/>
                  <a:ext cx="3118999" cy="3157749"/>
                </a:xfrm>
                <a:prstGeom prst="rect">
                  <a:avLst/>
                </a:prstGeom>
                <a:noFill/>
                <a:ln>
                  <a:noFill/>
                </a:ln>
              </p:spPr>
            </p:pic>
            <p:pic>
              <p:nvPicPr>
                <p:cNvPr id="21304" name="Google Shape;21304;p752"/>
                <p:cNvPicPr preferRelativeResize="0"/>
                <p:nvPr/>
              </p:nvPicPr>
              <p:blipFill>
                <a:blip r:embed="rId13">
                  <a:alphaModFix/>
                </a:blip>
                <a:stretch>
                  <a:fillRect/>
                </a:stretch>
              </p:blipFill>
              <p:spPr>
                <a:xfrm>
                  <a:off x="3726075" y="2571750"/>
                  <a:ext cx="1989000" cy="1895700"/>
                </a:xfrm>
                <a:prstGeom prst="ellipse">
                  <a:avLst/>
                </a:prstGeom>
                <a:noFill/>
                <a:ln>
                  <a:noFill/>
                </a:ln>
              </p:spPr>
            </p:pic>
          </p:grpSp>
          <p:sp>
            <p:nvSpPr>
              <p:cNvPr id="21305" name="Google Shape;21305;p752"/>
              <p:cNvSpPr txBox="1"/>
              <p:nvPr/>
            </p:nvSpPr>
            <p:spPr>
              <a:xfrm rot="24406">
                <a:off x="3840762" y="3233612"/>
                <a:ext cx="1774845" cy="46531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mirtazapine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REMERON</a:t>
                </a:r>
                <a:endParaRPr sz="1200" b="1"/>
              </a:p>
            </p:txBody>
          </p:sp>
        </p:grpSp>
        <p:grpSp>
          <p:nvGrpSpPr>
            <p:cNvPr id="21306" name="Google Shape;21306;p752"/>
            <p:cNvGrpSpPr/>
            <p:nvPr/>
          </p:nvGrpSpPr>
          <p:grpSpPr>
            <a:xfrm>
              <a:off x="4447400" y="2278000"/>
              <a:ext cx="408300" cy="183625"/>
              <a:chOff x="1167350" y="1102900"/>
              <a:chExt cx="408300" cy="183625"/>
            </a:xfrm>
          </p:grpSpPr>
          <p:cxnSp>
            <p:nvCxnSpPr>
              <p:cNvPr id="21307" name="Google Shape;21307;p752"/>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308" name="Google Shape;21308;p752"/>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309" name="Google Shape;21309;p752"/>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21310" name="Google Shape;21310;p752"/>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311" name="Google Shape;21311;p752"/>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21312" name="Google Shape;21312;p752"/>
          <p:cNvSpPr/>
          <p:nvPr/>
        </p:nvSpPr>
        <p:spPr>
          <a:xfrm rot="10375512">
            <a:off x="1731230" y="1106763"/>
            <a:ext cx="891488" cy="531962"/>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3" name="Google Shape;21313;p752"/>
          <p:cNvSpPr/>
          <p:nvPr/>
        </p:nvSpPr>
        <p:spPr>
          <a:xfrm rot="9903668">
            <a:off x="216799" y="4097498"/>
            <a:ext cx="891429" cy="532009"/>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4" name="Google Shape;21314;p752"/>
          <p:cNvSpPr/>
          <p:nvPr/>
        </p:nvSpPr>
        <p:spPr>
          <a:xfrm rot="-9865723">
            <a:off x="4627948" y="679506"/>
            <a:ext cx="858302" cy="532088"/>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Shape 21318"/>
        <p:cNvGrpSpPr/>
        <p:nvPr/>
      </p:nvGrpSpPr>
      <p:grpSpPr>
        <a:xfrm>
          <a:off x="0" y="0"/>
          <a:ext cx="0" cy="0"/>
          <a:chOff x="0" y="0"/>
          <a:chExt cx="0" cy="0"/>
        </a:xfrm>
      </p:grpSpPr>
      <p:sp>
        <p:nvSpPr>
          <p:cNvPr id="21319" name="Google Shape;21319;p753"/>
          <p:cNvSpPr txBox="1"/>
          <p:nvPr/>
        </p:nvSpPr>
        <p:spPr>
          <a:xfrm>
            <a:off x="72371" y="122125"/>
            <a:ext cx="249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Atypical antidepressants </a:t>
            </a:r>
            <a:endParaRPr b="1"/>
          </a:p>
        </p:txBody>
      </p:sp>
      <p:grpSp>
        <p:nvGrpSpPr>
          <p:cNvPr id="21320" name="Google Shape;21320;p753"/>
          <p:cNvGrpSpPr/>
          <p:nvPr/>
        </p:nvGrpSpPr>
        <p:grpSpPr>
          <a:xfrm>
            <a:off x="3579061" y="2876545"/>
            <a:ext cx="2331322" cy="1900321"/>
            <a:chOff x="-451850" y="2310177"/>
            <a:chExt cx="4476425" cy="3648849"/>
          </a:xfrm>
        </p:grpSpPr>
        <p:grpSp>
          <p:nvGrpSpPr>
            <p:cNvPr id="21321" name="Google Shape;21321;p753"/>
            <p:cNvGrpSpPr/>
            <p:nvPr/>
          </p:nvGrpSpPr>
          <p:grpSpPr>
            <a:xfrm>
              <a:off x="-451850" y="2310177"/>
              <a:ext cx="4476425" cy="3648849"/>
              <a:chOff x="3777250" y="747327"/>
              <a:chExt cx="4476425" cy="3648849"/>
            </a:xfrm>
          </p:grpSpPr>
          <p:pic>
            <p:nvPicPr>
              <p:cNvPr id="21322" name="Google Shape;21322;p753"/>
              <p:cNvPicPr preferRelativeResize="0"/>
              <p:nvPr/>
            </p:nvPicPr>
            <p:blipFill>
              <a:blip r:embed="rId3">
                <a:alphaModFix/>
              </a:blip>
              <a:stretch>
                <a:fillRect/>
              </a:stretch>
            </p:blipFill>
            <p:spPr>
              <a:xfrm>
                <a:off x="3777250" y="747327"/>
                <a:ext cx="4476425" cy="3648849"/>
              </a:xfrm>
              <a:prstGeom prst="rect">
                <a:avLst/>
              </a:prstGeom>
              <a:noFill/>
              <a:ln>
                <a:noFill/>
              </a:ln>
            </p:spPr>
          </p:pic>
          <p:sp>
            <p:nvSpPr>
              <p:cNvPr id="21323" name="Google Shape;21323;p753"/>
              <p:cNvSpPr txBox="1"/>
              <p:nvPr/>
            </p:nvSpPr>
            <p:spPr>
              <a:xfrm rot="24443">
                <a:off x="4179886" y="24858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vilazodone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VIIBRYD</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sp>
          <p:nvSpPr>
            <p:cNvPr id="21324" name="Google Shape;21324;p753"/>
            <p:cNvSpPr/>
            <p:nvPr/>
          </p:nvSpPr>
          <p:spPr>
            <a:xfrm>
              <a:off x="662285" y="3317783"/>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325" name="Google Shape;21325;p753"/>
            <p:cNvCxnSpPr/>
            <p:nvPr/>
          </p:nvCxnSpPr>
          <p:spPr>
            <a:xfrm>
              <a:off x="834384" y="3063356"/>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326" name="Google Shape;21326;p753"/>
            <p:cNvCxnSpPr/>
            <p:nvPr/>
          </p:nvCxnSpPr>
          <p:spPr>
            <a:xfrm>
              <a:off x="860107" y="5851267"/>
              <a:ext cx="408300" cy="0"/>
            </a:xfrm>
            <a:prstGeom prst="straightConnector1">
              <a:avLst/>
            </a:prstGeom>
            <a:noFill/>
            <a:ln w="28575" cap="flat" cmpd="sng">
              <a:solidFill>
                <a:schemeClr val="dk2"/>
              </a:solidFill>
              <a:prstDash val="solid"/>
              <a:round/>
              <a:headEnd type="none" w="med" len="med"/>
              <a:tailEnd type="none" w="med" len="med"/>
            </a:ln>
          </p:spPr>
        </p:cxnSp>
      </p:grpSp>
      <p:grpSp>
        <p:nvGrpSpPr>
          <p:cNvPr id="21327" name="Google Shape;21327;p753"/>
          <p:cNvGrpSpPr/>
          <p:nvPr/>
        </p:nvGrpSpPr>
        <p:grpSpPr>
          <a:xfrm>
            <a:off x="6246054" y="2667095"/>
            <a:ext cx="2619530" cy="2363854"/>
            <a:chOff x="-979375" y="1166025"/>
            <a:chExt cx="3818000" cy="3445851"/>
          </a:xfrm>
        </p:grpSpPr>
        <p:pic>
          <p:nvPicPr>
            <p:cNvPr id="21328" name="Google Shape;21328;p753"/>
            <p:cNvPicPr preferRelativeResize="0"/>
            <p:nvPr/>
          </p:nvPicPr>
          <p:blipFill>
            <a:blip r:embed="rId4">
              <a:alphaModFix/>
            </a:blip>
            <a:stretch>
              <a:fillRect/>
            </a:stretch>
          </p:blipFill>
          <p:spPr>
            <a:xfrm>
              <a:off x="-979375" y="1166025"/>
              <a:ext cx="3818000" cy="3445851"/>
            </a:xfrm>
            <a:prstGeom prst="rect">
              <a:avLst/>
            </a:prstGeom>
            <a:noFill/>
            <a:ln>
              <a:noFill/>
            </a:ln>
          </p:spPr>
        </p:pic>
        <p:sp>
          <p:nvSpPr>
            <p:cNvPr id="21329" name="Google Shape;21329;p753"/>
            <p:cNvSpPr txBox="1"/>
            <p:nvPr/>
          </p:nvSpPr>
          <p:spPr>
            <a:xfrm rot="24443">
              <a:off x="-125189" y="24101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Vortioxetine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TRINTELLIX</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sp>
          <p:nvSpPr>
            <p:cNvPr id="21330" name="Google Shape;21330;p753"/>
            <p:cNvSpPr/>
            <p:nvPr/>
          </p:nvSpPr>
          <p:spPr>
            <a:xfrm>
              <a:off x="657451" y="1828742"/>
              <a:ext cx="601500" cy="6015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331" name="Google Shape;21331;p753"/>
            <p:cNvCxnSpPr/>
            <p:nvPr/>
          </p:nvCxnSpPr>
          <p:spPr>
            <a:xfrm>
              <a:off x="766283" y="1688747"/>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332" name="Google Shape;21332;p753"/>
            <p:cNvCxnSpPr/>
            <p:nvPr/>
          </p:nvCxnSpPr>
          <p:spPr>
            <a:xfrm>
              <a:off x="732573" y="3817772"/>
              <a:ext cx="408300" cy="0"/>
            </a:xfrm>
            <a:prstGeom prst="straightConnector1">
              <a:avLst/>
            </a:prstGeom>
            <a:noFill/>
            <a:ln w="28575" cap="flat" cmpd="sng">
              <a:solidFill>
                <a:schemeClr val="dk2"/>
              </a:solidFill>
              <a:prstDash val="solid"/>
              <a:round/>
              <a:headEnd type="none" w="med" len="med"/>
              <a:tailEnd type="none" w="med" len="med"/>
            </a:ln>
          </p:spPr>
        </p:cxnSp>
      </p:grpSp>
      <p:grpSp>
        <p:nvGrpSpPr>
          <p:cNvPr id="21333" name="Google Shape;21333;p753"/>
          <p:cNvGrpSpPr/>
          <p:nvPr/>
        </p:nvGrpSpPr>
        <p:grpSpPr>
          <a:xfrm>
            <a:off x="380862" y="2376018"/>
            <a:ext cx="2546047" cy="2642957"/>
            <a:chOff x="2816803" y="1183449"/>
            <a:chExt cx="3430406" cy="3560977"/>
          </a:xfrm>
        </p:grpSpPr>
        <p:grpSp>
          <p:nvGrpSpPr>
            <p:cNvPr id="21334" name="Google Shape;21334;p753"/>
            <p:cNvGrpSpPr/>
            <p:nvPr/>
          </p:nvGrpSpPr>
          <p:grpSpPr>
            <a:xfrm>
              <a:off x="3746643" y="1183449"/>
              <a:ext cx="1493309" cy="1248137"/>
              <a:chOff x="-2521759" y="897403"/>
              <a:chExt cx="1477500" cy="1089600"/>
            </a:xfrm>
          </p:grpSpPr>
          <p:sp>
            <p:nvSpPr>
              <p:cNvPr id="21335" name="Google Shape;21335;p753"/>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1336" name="Google Shape;21336;p753"/>
              <p:cNvGrpSpPr/>
              <p:nvPr/>
            </p:nvGrpSpPr>
            <p:grpSpPr>
              <a:xfrm>
                <a:off x="-2127414" y="1275205"/>
                <a:ext cx="688733" cy="700658"/>
                <a:chOff x="40123" y="-1583761"/>
                <a:chExt cx="688733" cy="1109689"/>
              </a:xfrm>
            </p:grpSpPr>
            <p:grpSp>
              <p:nvGrpSpPr>
                <p:cNvPr id="21337" name="Google Shape;21337;p753"/>
                <p:cNvGrpSpPr/>
                <p:nvPr/>
              </p:nvGrpSpPr>
              <p:grpSpPr>
                <a:xfrm>
                  <a:off x="45124" y="-1327179"/>
                  <a:ext cx="683733" cy="853107"/>
                  <a:chOff x="597574" y="1930371"/>
                  <a:chExt cx="683733" cy="853107"/>
                </a:xfrm>
              </p:grpSpPr>
              <p:grpSp>
                <p:nvGrpSpPr>
                  <p:cNvPr id="21338" name="Google Shape;21338;p753"/>
                  <p:cNvGrpSpPr/>
                  <p:nvPr/>
                </p:nvGrpSpPr>
                <p:grpSpPr>
                  <a:xfrm rot="-5400000">
                    <a:off x="640721" y="2142893"/>
                    <a:ext cx="600335" cy="680836"/>
                    <a:chOff x="15239716" y="-12996420"/>
                    <a:chExt cx="1868456" cy="2463229"/>
                  </a:xfrm>
                </p:grpSpPr>
                <p:pic>
                  <p:nvPicPr>
                    <p:cNvPr id="21339" name="Google Shape;21339;p753" descr="clipped result image"/>
                    <p:cNvPicPr preferRelativeResize="0"/>
                    <p:nvPr/>
                  </p:nvPicPr>
                  <p:blipFill rotWithShape="1">
                    <a:blip r:embed="rId5">
                      <a:alphaModFix/>
                    </a:blip>
                    <a:srcRect/>
                    <a:stretch/>
                  </p:blipFill>
                  <p:spPr>
                    <a:xfrm>
                      <a:off x="16010045" y="-12996420"/>
                      <a:ext cx="1098127" cy="2458497"/>
                    </a:xfrm>
                    <a:prstGeom prst="rect">
                      <a:avLst/>
                    </a:prstGeom>
                    <a:noFill/>
                    <a:ln>
                      <a:noFill/>
                    </a:ln>
                  </p:spPr>
                </p:pic>
                <p:pic>
                  <p:nvPicPr>
                    <p:cNvPr id="21340" name="Google Shape;21340;p753" descr="clipped result image"/>
                    <p:cNvPicPr preferRelativeResize="0"/>
                    <p:nvPr/>
                  </p:nvPicPr>
                  <p:blipFill rotWithShape="1">
                    <a:blip r:embed="rId6">
                      <a:alphaModFix/>
                    </a:blip>
                    <a:srcRect/>
                    <a:stretch/>
                  </p:blipFill>
                  <p:spPr>
                    <a:xfrm>
                      <a:off x="15239716" y="-12991688"/>
                      <a:ext cx="1106322" cy="2458497"/>
                    </a:xfrm>
                    <a:prstGeom prst="rect">
                      <a:avLst/>
                    </a:prstGeom>
                    <a:noFill/>
                    <a:ln>
                      <a:noFill/>
                    </a:ln>
                  </p:spPr>
                </p:pic>
              </p:grpSp>
              <p:pic>
                <p:nvPicPr>
                  <p:cNvPr id="21341" name="Google Shape;21341;p753" descr="clipped result image"/>
                  <p:cNvPicPr preferRelativeResize="0"/>
                  <p:nvPr/>
                </p:nvPicPr>
                <p:blipFill rotWithShape="1">
                  <a:blip r:embed="rId7">
                    <a:alphaModFix/>
                  </a:blip>
                  <a:srcRect/>
                  <a:stretch/>
                </p:blipFill>
                <p:spPr>
                  <a:xfrm rot="-5400000">
                    <a:off x="760924" y="1767021"/>
                    <a:ext cx="352828" cy="679529"/>
                  </a:xfrm>
                  <a:prstGeom prst="rect">
                    <a:avLst/>
                  </a:prstGeom>
                  <a:noFill/>
                  <a:ln>
                    <a:noFill/>
                  </a:ln>
                </p:spPr>
              </p:pic>
            </p:grpSp>
            <p:pic>
              <p:nvPicPr>
                <p:cNvPr id="21342" name="Google Shape;21342;p753" descr="clipped result image"/>
                <p:cNvPicPr preferRelativeResize="0"/>
                <p:nvPr/>
              </p:nvPicPr>
              <p:blipFill rotWithShape="1">
                <a:blip r:embed="rId8">
                  <a:alphaModFix/>
                </a:blip>
                <a:srcRect/>
                <a:stretch/>
              </p:blipFill>
              <p:spPr>
                <a:xfrm rot="-5400000">
                  <a:off x="203473" y="-1747111"/>
                  <a:ext cx="352828" cy="679529"/>
                </a:xfrm>
                <a:prstGeom prst="rect">
                  <a:avLst/>
                </a:prstGeom>
                <a:noFill/>
                <a:ln>
                  <a:noFill/>
                </a:ln>
              </p:spPr>
            </p:pic>
          </p:grpSp>
        </p:grpSp>
        <p:sp>
          <p:nvSpPr>
            <p:cNvPr id="21343" name="Google Shape;21343;p753"/>
            <p:cNvSpPr txBox="1"/>
            <p:nvPr/>
          </p:nvSpPr>
          <p:spPr>
            <a:xfrm>
              <a:off x="4150033" y="1286928"/>
              <a:ext cx="1349400" cy="497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a:t>
              </a:r>
              <a:endParaRPr sz="1200" b="1"/>
            </a:p>
          </p:txBody>
        </p:sp>
        <p:grpSp>
          <p:nvGrpSpPr>
            <p:cNvPr id="21344" name="Google Shape;21344;p753"/>
            <p:cNvGrpSpPr/>
            <p:nvPr/>
          </p:nvGrpSpPr>
          <p:grpSpPr>
            <a:xfrm>
              <a:off x="2816803" y="1791690"/>
              <a:ext cx="3430406" cy="2952736"/>
              <a:chOff x="2676800" y="1479152"/>
              <a:chExt cx="4063499" cy="3497673"/>
            </a:xfrm>
          </p:grpSpPr>
          <p:grpSp>
            <p:nvGrpSpPr>
              <p:cNvPr id="21345" name="Google Shape;21345;p753"/>
              <p:cNvGrpSpPr/>
              <p:nvPr/>
            </p:nvGrpSpPr>
            <p:grpSpPr>
              <a:xfrm>
                <a:off x="2676800" y="1479152"/>
                <a:ext cx="4063499" cy="3497673"/>
                <a:chOff x="2676800" y="1479152"/>
                <a:chExt cx="4063499" cy="3497673"/>
              </a:xfrm>
            </p:grpSpPr>
            <p:pic>
              <p:nvPicPr>
                <p:cNvPr id="21346" name="Google Shape;21346;p753"/>
                <p:cNvPicPr preferRelativeResize="0"/>
                <p:nvPr/>
              </p:nvPicPr>
              <p:blipFill>
                <a:blip r:embed="rId9">
                  <a:alphaModFix/>
                </a:blip>
                <a:stretch>
                  <a:fillRect/>
                </a:stretch>
              </p:blipFill>
              <p:spPr>
                <a:xfrm rot="-2024631">
                  <a:off x="3359812" y="1525548"/>
                  <a:ext cx="450175" cy="933525"/>
                </a:xfrm>
                <a:prstGeom prst="rect">
                  <a:avLst/>
                </a:prstGeom>
                <a:noFill/>
                <a:ln>
                  <a:noFill/>
                </a:ln>
              </p:spPr>
            </p:pic>
            <p:pic>
              <p:nvPicPr>
                <p:cNvPr id="21347" name="Google Shape;21347;p753"/>
                <p:cNvPicPr preferRelativeResize="0"/>
                <p:nvPr/>
              </p:nvPicPr>
              <p:blipFill>
                <a:blip r:embed="rId10">
                  <a:alphaModFix/>
                </a:blip>
                <a:stretch>
                  <a:fillRect/>
                </a:stretch>
              </p:blipFill>
              <p:spPr>
                <a:xfrm>
                  <a:off x="2676800" y="2026200"/>
                  <a:ext cx="4063499" cy="2950626"/>
                </a:xfrm>
                <a:prstGeom prst="rect">
                  <a:avLst/>
                </a:prstGeom>
                <a:noFill/>
                <a:ln>
                  <a:noFill/>
                </a:ln>
              </p:spPr>
            </p:pic>
          </p:grpSp>
          <p:sp>
            <p:nvSpPr>
              <p:cNvPr id="21348" name="Google Shape;21348;p753"/>
              <p:cNvSpPr txBox="1"/>
              <p:nvPr/>
            </p:nvSpPr>
            <p:spPr>
              <a:xfrm>
                <a:off x="3837625" y="3503098"/>
                <a:ext cx="1687800" cy="6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SERZONE</a:t>
                </a:r>
                <a:endParaRPr b="1"/>
              </a:p>
            </p:txBody>
          </p:sp>
        </p:grpSp>
      </p:grpSp>
      <p:grpSp>
        <p:nvGrpSpPr>
          <p:cNvPr id="21349" name="Google Shape;21349;p753"/>
          <p:cNvGrpSpPr/>
          <p:nvPr/>
        </p:nvGrpSpPr>
        <p:grpSpPr>
          <a:xfrm>
            <a:off x="4620768" y="142230"/>
            <a:ext cx="2627339" cy="2581909"/>
            <a:chOff x="3811143" y="2561593"/>
            <a:chExt cx="2627339" cy="2581909"/>
          </a:xfrm>
        </p:grpSpPr>
        <p:pic>
          <p:nvPicPr>
            <p:cNvPr id="21350" name="Google Shape;21350;p753"/>
            <p:cNvPicPr preferRelativeResize="0"/>
            <p:nvPr/>
          </p:nvPicPr>
          <p:blipFill>
            <a:blip r:embed="rId11">
              <a:alphaModFix/>
            </a:blip>
            <a:stretch>
              <a:fillRect/>
            </a:stretch>
          </p:blipFill>
          <p:spPr>
            <a:xfrm>
              <a:off x="3811143" y="2561593"/>
              <a:ext cx="2627339" cy="2581909"/>
            </a:xfrm>
            <a:prstGeom prst="rect">
              <a:avLst/>
            </a:prstGeom>
            <a:noFill/>
            <a:ln>
              <a:noFill/>
            </a:ln>
          </p:spPr>
        </p:pic>
        <p:grpSp>
          <p:nvGrpSpPr>
            <p:cNvPr id="21351" name="Google Shape;21351;p753"/>
            <p:cNvGrpSpPr/>
            <p:nvPr/>
          </p:nvGrpSpPr>
          <p:grpSpPr>
            <a:xfrm>
              <a:off x="4990831" y="3155615"/>
              <a:ext cx="267596" cy="1436128"/>
              <a:chOff x="4435083" y="1958285"/>
              <a:chExt cx="420617" cy="2257353"/>
            </a:xfrm>
          </p:grpSpPr>
          <p:grpSp>
            <p:nvGrpSpPr>
              <p:cNvPr id="21352" name="Google Shape;21352;p753"/>
              <p:cNvGrpSpPr/>
              <p:nvPr/>
            </p:nvGrpSpPr>
            <p:grpSpPr>
              <a:xfrm>
                <a:off x="4447400" y="2278000"/>
                <a:ext cx="408300" cy="183625"/>
                <a:chOff x="1167350" y="1102900"/>
                <a:chExt cx="408300" cy="183625"/>
              </a:xfrm>
            </p:grpSpPr>
            <p:cxnSp>
              <p:nvCxnSpPr>
                <p:cNvPr id="21353" name="Google Shape;21353;p753"/>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354" name="Google Shape;21354;p753"/>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355" name="Google Shape;21355;p753"/>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21356" name="Google Shape;21356;p753"/>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357" name="Google Shape;21357;p753"/>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grpSp>
      <p:grpSp>
        <p:nvGrpSpPr>
          <p:cNvPr id="21358" name="Google Shape;21358;p753"/>
          <p:cNvGrpSpPr/>
          <p:nvPr/>
        </p:nvGrpSpPr>
        <p:grpSpPr>
          <a:xfrm>
            <a:off x="1906439" y="122128"/>
            <a:ext cx="2313085" cy="2341823"/>
            <a:chOff x="2634206" y="1188932"/>
            <a:chExt cx="3522286" cy="3566046"/>
          </a:xfrm>
        </p:grpSpPr>
        <p:grpSp>
          <p:nvGrpSpPr>
            <p:cNvPr id="21359" name="Google Shape;21359;p753"/>
            <p:cNvGrpSpPr/>
            <p:nvPr/>
          </p:nvGrpSpPr>
          <p:grpSpPr>
            <a:xfrm>
              <a:off x="2634206" y="1188932"/>
              <a:ext cx="3522286" cy="3566046"/>
              <a:chOff x="2929900" y="1862025"/>
              <a:chExt cx="3118999" cy="3157749"/>
            </a:xfrm>
          </p:grpSpPr>
          <p:grpSp>
            <p:nvGrpSpPr>
              <p:cNvPr id="21360" name="Google Shape;21360;p753"/>
              <p:cNvGrpSpPr/>
              <p:nvPr/>
            </p:nvGrpSpPr>
            <p:grpSpPr>
              <a:xfrm>
                <a:off x="2929900" y="1862025"/>
                <a:ext cx="3118999" cy="3157749"/>
                <a:chOff x="2929900" y="1862025"/>
                <a:chExt cx="3118999" cy="3157749"/>
              </a:xfrm>
            </p:grpSpPr>
            <p:pic>
              <p:nvPicPr>
                <p:cNvPr id="21361" name="Google Shape;21361;p753"/>
                <p:cNvPicPr preferRelativeResize="0"/>
                <p:nvPr/>
              </p:nvPicPr>
              <p:blipFill>
                <a:blip r:embed="rId12">
                  <a:alphaModFix/>
                </a:blip>
                <a:stretch>
                  <a:fillRect/>
                </a:stretch>
              </p:blipFill>
              <p:spPr>
                <a:xfrm>
                  <a:off x="2929900" y="1862025"/>
                  <a:ext cx="3118999" cy="3157749"/>
                </a:xfrm>
                <a:prstGeom prst="rect">
                  <a:avLst/>
                </a:prstGeom>
                <a:noFill/>
                <a:ln>
                  <a:noFill/>
                </a:ln>
              </p:spPr>
            </p:pic>
            <p:pic>
              <p:nvPicPr>
                <p:cNvPr id="21362" name="Google Shape;21362;p753"/>
                <p:cNvPicPr preferRelativeResize="0"/>
                <p:nvPr/>
              </p:nvPicPr>
              <p:blipFill>
                <a:blip r:embed="rId13">
                  <a:alphaModFix/>
                </a:blip>
                <a:stretch>
                  <a:fillRect/>
                </a:stretch>
              </p:blipFill>
              <p:spPr>
                <a:xfrm>
                  <a:off x="3726075" y="2571750"/>
                  <a:ext cx="1989000" cy="1895700"/>
                </a:xfrm>
                <a:prstGeom prst="ellipse">
                  <a:avLst/>
                </a:prstGeom>
                <a:noFill/>
                <a:ln>
                  <a:noFill/>
                </a:ln>
              </p:spPr>
            </p:pic>
          </p:grpSp>
          <p:sp>
            <p:nvSpPr>
              <p:cNvPr id="21363" name="Google Shape;21363;p753"/>
              <p:cNvSpPr txBox="1"/>
              <p:nvPr/>
            </p:nvSpPr>
            <p:spPr>
              <a:xfrm rot="24406">
                <a:off x="3840762" y="3233612"/>
                <a:ext cx="1774845" cy="46531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mirtazapine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REMERON</a:t>
                </a:r>
                <a:endParaRPr sz="1200" b="1"/>
              </a:p>
            </p:txBody>
          </p:sp>
        </p:grpSp>
        <p:grpSp>
          <p:nvGrpSpPr>
            <p:cNvPr id="21364" name="Google Shape;21364;p753"/>
            <p:cNvGrpSpPr/>
            <p:nvPr/>
          </p:nvGrpSpPr>
          <p:grpSpPr>
            <a:xfrm>
              <a:off x="4447400" y="2278000"/>
              <a:ext cx="408300" cy="183625"/>
              <a:chOff x="1167350" y="1102900"/>
              <a:chExt cx="408300" cy="183625"/>
            </a:xfrm>
          </p:grpSpPr>
          <p:cxnSp>
            <p:nvCxnSpPr>
              <p:cNvPr id="21365" name="Google Shape;21365;p753"/>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366" name="Google Shape;21366;p753"/>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367" name="Google Shape;21367;p753"/>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21368" name="Google Shape;21368;p753"/>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369" name="Google Shape;21369;p753"/>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21370" name="Google Shape;21370;p753"/>
          <p:cNvSpPr/>
          <p:nvPr/>
        </p:nvSpPr>
        <p:spPr>
          <a:xfrm rot="9741891">
            <a:off x="4592323" y="1588953"/>
            <a:ext cx="795169" cy="531512"/>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Shape 21374"/>
        <p:cNvGrpSpPr/>
        <p:nvPr/>
      </p:nvGrpSpPr>
      <p:grpSpPr>
        <a:xfrm>
          <a:off x="0" y="0"/>
          <a:ext cx="0" cy="0"/>
          <a:chOff x="0" y="0"/>
          <a:chExt cx="0" cy="0"/>
        </a:xfrm>
      </p:grpSpPr>
      <p:sp>
        <p:nvSpPr>
          <p:cNvPr id="21375" name="Google Shape;21375;p754"/>
          <p:cNvSpPr txBox="1"/>
          <p:nvPr/>
        </p:nvSpPr>
        <p:spPr>
          <a:xfrm>
            <a:off x="72371" y="122125"/>
            <a:ext cx="249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Atypical antidepressants </a:t>
            </a:r>
            <a:endParaRPr b="1"/>
          </a:p>
        </p:txBody>
      </p:sp>
      <p:grpSp>
        <p:nvGrpSpPr>
          <p:cNvPr id="21376" name="Google Shape;21376;p754"/>
          <p:cNvGrpSpPr/>
          <p:nvPr/>
        </p:nvGrpSpPr>
        <p:grpSpPr>
          <a:xfrm>
            <a:off x="3579061" y="2876545"/>
            <a:ext cx="2331322" cy="1900321"/>
            <a:chOff x="-451850" y="2310177"/>
            <a:chExt cx="4476425" cy="3648849"/>
          </a:xfrm>
        </p:grpSpPr>
        <p:grpSp>
          <p:nvGrpSpPr>
            <p:cNvPr id="21377" name="Google Shape;21377;p754"/>
            <p:cNvGrpSpPr/>
            <p:nvPr/>
          </p:nvGrpSpPr>
          <p:grpSpPr>
            <a:xfrm>
              <a:off x="-451850" y="2310177"/>
              <a:ext cx="4476425" cy="3648849"/>
              <a:chOff x="3777250" y="747327"/>
              <a:chExt cx="4476425" cy="3648849"/>
            </a:xfrm>
          </p:grpSpPr>
          <p:pic>
            <p:nvPicPr>
              <p:cNvPr id="21378" name="Google Shape;21378;p754"/>
              <p:cNvPicPr preferRelativeResize="0"/>
              <p:nvPr/>
            </p:nvPicPr>
            <p:blipFill>
              <a:blip r:embed="rId3">
                <a:alphaModFix/>
              </a:blip>
              <a:stretch>
                <a:fillRect/>
              </a:stretch>
            </p:blipFill>
            <p:spPr>
              <a:xfrm>
                <a:off x="3777250" y="747327"/>
                <a:ext cx="4476425" cy="3648849"/>
              </a:xfrm>
              <a:prstGeom prst="rect">
                <a:avLst/>
              </a:prstGeom>
              <a:noFill/>
              <a:ln>
                <a:noFill/>
              </a:ln>
            </p:spPr>
          </p:pic>
          <p:sp>
            <p:nvSpPr>
              <p:cNvPr id="21379" name="Google Shape;21379;p754"/>
              <p:cNvSpPr txBox="1"/>
              <p:nvPr/>
            </p:nvSpPr>
            <p:spPr>
              <a:xfrm rot="24443">
                <a:off x="4179886" y="24858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vilazodone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VIIBRYD</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sp>
          <p:nvSpPr>
            <p:cNvPr id="21380" name="Google Shape;21380;p754"/>
            <p:cNvSpPr/>
            <p:nvPr/>
          </p:nvSpPr>
          <p:spPr>
            <a:xfrm>
              <a:off x="662285" y="3317783"/>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381" name="Google Shape;21381;p754"/>
            <p:cNvCxnSpPr/>
            <p:nvPr/>
          </p:nvCxnSpPr>
          <p:spPr>
            <a:xfrm>
              <a:off x="834384" y="3063356"/>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382" name="Google Shape;21382;p754"/>
            <p:cNvCxnSpPr/>
            <p:nvPr/>
          </p:nvCxnSpPr>
          <p:spPr>
            <a:xfrm>
              <a:off x="860107" y="5851267"/>
              <a:ext cx="408300" cy="0"/>
            </a:xfrm>
            <a:prstGeom prst="straightConnector1">
              <a:avLst/>
            </a:prstGeom>
            <a:noFill/>
            <a:ln w="28575" cap="flat" cmpd="sng">
              <a:solidFill>
                <a:schemeClr val="dk2"/>
              </a:solidFill>
              <a:prstDash val="solid"/>
              <a:round/>
              <a:headEnd type="none" w="med" len="med"/>
              <a:tailEnd type="none" w="med" len="med"/>
            </a:ln>
          </p:spPr>
        </p:cxnSp>
      </p:grpSp>
      <p:grpSp>
        <p:nvGrpSpPr>
          <p:cNvPr id="21383" name="Google Shape;21383;p754"/>
          <p:cNvGrpSpPr/>
          <p:nvPr/>
        </p:nvGrpSpPr>
        <p:grpSpPr>
          <a:xfrm>
            <a:off x="6246054" y="2667095"/>
            <a:ext cx="2619530" cy="2363854"/>
            <a:chOff x="-979375" y="1166025"/>
            <a:chExt cx="3818000" cy="3445851"/>
          </a:xfrm>
        </p:grpSpPr>
        <p:pic>
          <p:nvPicPr>
            <p:cNvPr id="21384" name="Google Shape;21384;p754"/>
            <p:cNvPicPr preferRelativeResize="0"/>
            <p:nvPr/>
          </p:nvPicPr>
          <p:blipFill>
            <a:blip r:embed="rId4">
              <a:alphaModFix/>
            </a:blip>
            <a:stretch>
              <a:fillRect/>
            </a:stretch>
          </p:blipFill>
          <p:spPr>
            <a:xfrm>
              <a:off x="-979375" y="1166025"/>
              <a:ext cx="3818000" cy="3445851"/>
            </a:xfrm>
            <a:prstGeom prst="rect">
              <a:avLst/>
            </a:prstGeom>
            <a:noFill/>
            <a:ln>
              <a:noFill/>
            </a:ln>
          </p:spPr>
        </p:pic>
        <p:sp>
          <p:nvSpPr>
            <p:cNvPr id="21385" name="Google Shape;21385;p754"/>
            <p:cNvSpPr txBox="1"/>
            <p:nvPr/>
          </p:nvSpPr>
          <p:spPr>
            <a:xfrm rot="24443">
              <a:off x="-125189" y="24101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Vortioxetine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TRINTELLIX</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sp>
          <p:nvSpPr>
            <p:cNvPr id="21386" name="Google Shape;21386;p754"/>
            <p:cNvSpPr/>
            <p:nvPr/>
          </p:nvSpPr>
          <p:spPr>
            <a:xfrm>
              <a:off x="657451" y="1828742"/>
              <a:ext cx="601500" cy="6015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387" name="Google Shape;21387;p754"/>
            <p:cNvCxnSpPr/>
            <p:nvPr/>
          </p:nvCxnSpPr>
          <p:spPr>
            <a:xfrm>
              <a:off x="766283" y="1688747"/>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388" name="Google Shape;21388;p754"/>
            <p:cNvCxnSpPr/>
            <p:nvPr/>
          </p:nvCxnSpPr>
          <p:spPr>
            <a:xfrm>
              <a:off x="732573" y="3817772"/>
              <a:ext cx="408300" cy="0"/>
            </a:xfrm>
            <a:prstGeom prst="straightConnector1">
              <a:avLst/>
            </a:prstGeom>
            <a:noFill/>
            <a:ln w="28575" cap="flat" cmpd="sng">
              <a:solidFill>
                <a:schemeClr val="dk2"/>
              </a:solidFill>
              <a:prstDash val="solid"/>
              <a:round/>
              <a:headEnd type="none" w="med" len="med"/>
              <a:tailEnd type="none" w="med" len="med"/>
            </a:ln>
          </p:spPr>
        </p:cxnSp>
      </p:grpSp>
      <p:grpSp>
        <p:nvGrpSpPr>
          <p:cNvPr id="21389" name="Google Shape;21389;p754"/>
          <p:cNvGrpSpPr/>
          <p:nvPr/>
        </p:nvGrpSpPr>
        <p:grpSpPr>
          <a:xfrm>
            <a:off x="380862" y="2376018"/>
            <a:ext cx="2546047" cy="2642957"/>
            <a:chOff x="2816803" y="1183449"/>
            <a:chExt cx="3430406" cy="3560977"/>
          </a:xfrm>
        </p:grpSpPr>
        <p:grpSp>
          <p:nvGrpSpPr>
            <p:cNvPr id="21390" name="Google Shape;21390;p754"/>
            <p:cNvGrpSpPr/>
            <p:nvPr/>
          </p:nvGrpSpPr>
          <p:grpSpPr>
            <a:xfrm>
              <a:off x="3746643" y="1183449"/>
              <a:ext cx="1493309" cy="1248137"/>
              <a:chOff x="-2521759" y="897403"/>
              <a:chExt cx="1477500" cy="1089600"/>
            </a:xfrm>
          </p:grpSpPr>
          <p:sp>
            <p:nvSpPr>
              <p:cNvPr id="21391" name="Google Shape;21391;p754"/>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1392" name="Google Shape;21392;p754"/>
              <p:cNvGrpSpPr/>
              <p:nvPr/>
            </p:nvGrpSpPr>
            <p:grpSpPr>
              <a:xfrm>
                <a:off x="-2127414" y="1275205"/>
                <a:ext cx="688733" cy="700658"/>
                <a:chOff x="40123" y="-1583761"/>
                <a:chExt cx="688733" cy="1109689"/>
              </a:xfrm>
            </p:grpSpPr>
            <p:grpSp>
              <p:nvGrpSpPr>
                <p:cNvPr id="21393" name="Google Shape;21393;p754"/>
                <p:cNvGrpSpPr/>
                <p:nvPr/>
              </p:nvGrpSpPr>
              <p:grpSpPr>
                <a:xfrm>
                  <a:off x="45124" y="-1327179"/>
                  <a:ext cx="683733" cy="853107"/>
                  <a:chOff x="597574" y="1930371"/>
                  <a:chExt cx="683733" cy="853107"/>
                </a:xfrm>
              </p:grpSpPr>
              <p:grpSp>
                <p:nvGrpSpPr>
                  <p:cNvPr id="21394" name="Google Shape;21394;p754"/>
                  <p:cNvGrpSpPr/>
                  <p:nvPr/>
                </p:nvGrpSpPr>
                <p:grpSpPr>
                  <a:xfrm rot="-5400000">
                    <a:off x="640721" y="2142893"/>
                    <a:ext cx="600335" cy="680836"/>
                    <a:chOff x="15239716" y="-12996420"/>
                    <a:chExt cx="1868456" cy="2463229"/>
                  </a:xfrm>
                </p:grpSpPr>
                <p:pic>
                  <p:nvPicPr>
                    <p:cNvPr id="21395" name="Google Shape;21395;p754" descr="clipped result image"/>
                    <p:cNvPicPr preferRelativeResize="0"/>
                    <p:nvPr/>
                  </p:nvPicPr>
                  <p:blipFill rotWithShape="1">
                    <a:blip r:embed="rId5">
                      <a:alphaModFix/>
                    </a:blip>
                    <a:srcRect/>
                    <a:stretch/>
                  </p:blipFill>
                  <p:spPr>
                    <a:xfrm>
                      <a:off x="16010045" y="-12996420"/>
                      <a:ext cx="1098127" cy="2458497"/>
                    </a:xfrm>
                    <a:prstGeom prst="rect">
                      <a:avLst/>
                    </a:prstGeom>
                    <a:noFill/>
                    <a:ln>
                      <a:noFill/>
                    </a:ln>
                  </p:spPr>
                </p:pic>
                <p:pic>
                  <p:nvPicPr>
                    <p:cNvPr id="21396" name="Google Shape;21396;p754" descr="clipped result image"/>
                    <p:cNvPicPr preferRelativeResize="0"/>
                    <p:nvPr/>
                  </p:nvPicPr>
                  <p:blipFill rotWithShape="1">
                    <a:blip r:embed="rId6">
                      <a:alphaModFix/>
                    </a:blip>
                    <a:srcRect/>
                    <a:stretch/>
                  </p:blipFill>
                  <p:spPr>
                    <a:xfrm>
                      <a:off x="15239716" y="-12991688"/>
                      <a:ext cx="1106322" cy="2458497"/>
                    </a:xfrm>
                    <a:prstGeom prst="rect">
                      <a:avLst/>
                    </a:prstGeom>
                    <a:noFill/>
                    <a:ln>
                      <a:noFill/>
                    </a:ln>
                  </p:spPr>
                </p:pic>
              </p:grpSp>
              <p:pic>
                <p:nvPicPr>
                  <p:cNvPr id="21397" name="Google Shape;21397;p754" descr="clipped result image"/>
                  <p:cNvPicPr preferRelativeResize="0"/>
                  <p:nvPr/>
                </p:nvPicPr>
                <p:blipFill rotWithShape="1">
                  <a:blip r:embed="rId7">
                    <a:alphaModFix/>
                  </a:blip>
                  <a:srcRect/>
                  <a:stretch/>
                </p:blipFill>
                <p:spPr>
                  <a:xfrm rot="-5400000">
                    <a:off x="760924" y="1767021"/>
                    <a:ext cx="352828" cy="679529"/>
                  </a:xfrm>
                  <a:prstGeom prst="rect">
                    <a:avLst/>
                  </a:prstGeom>
                  <a:noFill/>
                  <a:ln>
                    <a:noFill/>
                  </a:ln>
                </p:spPr>
              </p:pic>
            </p:grpSp>
            <p:pic>
              <p:nvPicPr>
                <p:cNvPr id="21398" name="Google Shape;21398;p754" descr="clipped result image"/>
                <p:cNvPicPr preferRelativeResize="0"/>
                <p:nvPr/>
              </p:nvPicPr>
              <p:blipFill rotWithShape="1">
                <a:blip r:embed="rId8">
                  <a:alphaModFix/>
                </a:blip>
                <a:srcRect/>
                <a:stretch/>
              </p:blipFill>
              <p:spPr>
                <a:xfrm rot="-5400000">
                  <a:off x="203473" y="-1747111"/>
                  <a:ext cx="352828" cy="679529"/>
                </a:xfrm>
                <a:prstGeom prst="rect">
                  <a:avLst/>
                </a:prstGeom>
                <a:noFill/>
                <a:ln>
                  <a:noFill/>
                </a:ln>
              </p:spPr>
            </p:pic>
          </p:grpSp>
        </p:grpSp>
        <p:sp>
          <p:nvSpPr>
            <p:cNvPr id="21399" name="Google Shape;21399;p754"/>
            <p:cNvSpPr txBox="1"/>
            <p:nvPr/>
          </p:nvSpPr>
          <p:spPr>
            <a:xfrm>
              <a:off x="4150033" y="1286928"/>
              <a:ext cx="1349400" cy="497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a:t>
              </a:r>
              <a:endParaRPr sz="1200" b="1"/>
            </a:p>
          </p:txBody>
        </p:sp>
        <p:grpSp>
          <p:nvGrpSpPr>
            <p:cNvPr id="21400" name="Google Shape;21400;p754"/>
            <p:cNvGrpSpPr/>
            <p:nvPr/>
          </p:nvGrpSpPr>
          <p:grpSpPr>
            <a:xfrm>
              <a:off x="2816803" y="1791690"/>
              <a:ext cx="3430406" cy="2952736"/>
              <a:chOff x="2676800" y="1479152"/>
              <a:chExt cx="4063499" cy="3497673"/>
            </a:xfrm>
          </p:grpSpPr>
          <p:grpSp>
            <p:nvGrpSpPr>
              <p:cNvPr id="21401" name="Google Shape;21401;p754"/>
              <p:cNvGrpSpPr/>
              <p:nvPr/>
            </p:nvGrpSpPr>
            <p:grpSpPr>
              <a:xfrm>
                <a:off x="2676800" y="1479152"/>
                <a:ext cx="4063499" cy="3497673"/>
                <a:chOff x="2676800" y="1479152"/>
                <a:chExt cx="4063499" cy="3497673"/>
              </a:xfrm>
            </p:grpSpPr>
            <p:pic>
              <p:nvPicPr>
                <p:cNvPr id="21402" name="Google Shape;21402;p754"/>
                <p:cNvPicPr preferRelativeResize="0"/>
                <p:nvPr/>
              </p:nvPicPr>
              <p:blipFill>
                <a:blip r:embed="rId9">
                  <a:alphaModFix/>
                </a:blip>
                <a:stretch>
                  <a:fillRect/>
                </a:stretch>
              </p:blipFill>
              <p:spPr>
                <a:xfrm rot="-2024631">
                  <a:off x="3359812" y="1525548"/>
                  <a:ext cx="450175" cy="933525"/>
                </a:xfrm>
                <a:prstGeom prst="rect">
                  <a:avLst/>
                </a:prstGeom>
                <a:noFill/>
                <a:ln>
                  <a:noFill/>
                </a:ln>
              </p:spPr>
            </p:pic>
            <p:pic>
              <p:nvPicPr>
                <p:cNvPr id="21403" name="Google Shape;21403;p754"/>
                <p:cNvPicPr preferRelativeResize="0"/>
                <p:nvPr/>
              </p:nvPicPr>
              <p:blipFill>
                <a:blip r:embed="rId10">
                  <a:alphaModFix/>
                </a:blip>
                <a:stretch>
                  <a:fillRect/>
                </a:stretch>
              </p:blipFill>
              <p:spPr>
                <a:xfrm>
                  <a:off x="2676800" y="2026200"/>
                  <a:ext cx="4063499" cy="2950626"/>
                </a:xfrm>
                <a:prstGeom prst="rect">
                  <a:avLst/>
                </a:prstGeom>
                <a:noFill/>
                <a:ln>
                  <a:noFill/>
                </a:ln>
              </p:spPr>
            </p:pic>
          </p:grpSp>
          <p:sp>
            <p:nvSpPr>
              <p:cNvPr id="21404" name="Google Shape;21404;p754"/>
              <p:cNvSpPr txBox="1"/>
              <p:nvPr/>
            </p:nvSpPr>
            <p:spPr>
              <a:xfrm>
                <a:off x="3837625" y="3503098"/>
                <a:ext cx="1687800" cy="6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SERZONE</a:t>
                </a:r>
                <a:endParaRPr b="1"/>
              </a:p>
            </p:txBody>
          </p:sp>
        </p:grpSp>
      </p:grpSp>
      <p:grpSp>
        <p:nvGrpSpPr>
          <p:cNvPr id="21405" name="Google Shape;21405;p754"/>
          <p:cNvGrpSpPr/>
          <p:nvPr/>
        </p:nvGrpSpPr>
        <p:grpSpPr>
          <a:xfrm>
            <a:off x="4620768" y="142230"/>
            <a:ext cx="2627339" cy="2581909"/>
            <a:chOff x="3811143" y="2561593"/>
            <a:chExt cx="2627339" cy="2581909"/>
          </a:xfrm>
        </p:grpSpPr>
        <p:pic>
          <p:nvPicPr>
            <p:cNvPr id="21406" name="Google Shape;21406;p754"/>
            <p:cNvPicPr preferRelativeResize="0"/>
            <p:nvPr/>
          </p:nvPicPr>
          <p:blipFill>
            <a:blip r:embed="rId11">
              <a:alphaModFix/>
            </a:blip>
            <a:stretch>
              <a:fillRect/>
            </a:stretch>
          </p:blipFill>
          <p:spPr>
            <a:xfrm>
              <a:off x="3811143" y="2561593"/>
              <a:ext cx="2627339" cy="2581909"/>
            </a:xfrm>
            <a:prstGeom prst="rect">
              <a:avLst/>
            </a:prstGeom>
            <a:noFill/>
            <a:ln>
              <a:noFill/>
            </a:ln>
          </p:spPr>
        </p:pic>
        <p:grpSp>
          <p:nvGrpSpPr>
            <p:cNvPr id="21407" name="Google Shape;21407;p754"/>
            <p:cNvGrpSpPr/>
            <p:nvPr/>
          </p:nvGrpSpPr>
          <p:grpSpPr>
            <a:xfrm>
              <a:off x="4990831" y="3155615"/>
              <a:ext cx="267596" cy="1436128"/>
              <a:chOff x="4435083" y="1958285"/>
              <a:chExt cx="420617" cy="2257353"/>
            </a:xfrm>
          </p:grpSpPr>
          <p:grpSp>
            <p:nvGrpSpPr>
              <p:cNvPr id="21408" name="Google Shape;21408;p754"/>
              <p:cNvGrpSpPr/>
              <p:nvPr/>
            </p:nvGrpSpPr>
            <p:grpSpPr>
              <a:xfrm>
                <a:off x="4447400" y="2278000"/>
                <a:ext cx="408300" cy="183625"/>
                <a:chOff x="1167350" y="1102900"/>
                <a:chExt cx="408300" cy="183625"/>
              </a:xfrm>
            </p:grpSpPr>
            <p:cxnSp>
              <p:nvCxnSpPr>
                <p:cNvPr id="21409" name="Google Shape;21409;p754"/>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410" name="Google Shape;21410;p754"/>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411" name="Google Shape;21411;p754"/>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21412" name="Google Shape;21412;p754"/>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413" name="Google Shape;21413;p754"/>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grpSp>
      <p:grpSp>
        <p:nvGrpSpPr>
          <p:cNvPr id="21414" name="Google Shape;21414;p754"/>
          <p:cNvGrpSpPr/>
          <p:nvPr/>
        </p:nvGrpSpPr>
        <p:grpSpPr>
          <a:xfrm>
            <a:off x="1906439" y="122128"/>
            <a:ext cx="2313085" cy="2341823"/>
            <a:chOff x="2634206" y="1188932"/>
            <a:chExt cx="3522286" cy="3566046"/>
          </a:xfrm>
        </p:grpSpPr>
        <p:grpSp>
          <p:nvGrpSpPr>
            <p:cNvPr id="21415" name="Google Shape;21415;p754"/>
            <p:cNvGrpSpPr/>
            <p:nvPr/>
          </p:nvGrpSpPr>
          <p:grpSpPr>
            <a:xfrm>
              <a:off x="2634206" y="1188932"/>
              <a:ext cx="3522286" cy="3566046"/>
              <a:chOff x="2929900" y="1862025"/>
              <a:chExt cx="3118999" cy="3157749"/>
            </a:xfrm>
          </p:grpSpPr>
          <p:grpSp>
            <p:nvGrpSpPr>
              <p:cNvPr id="21416" name="Google Shape;21416;p754"/>
              <p:cNvGrpSpPr/>
              <p:nvPr/>
            </p:nvGrpSpPr>
            <p:grpSpPr>
              <a:xfrm>
                <a:off x="2929900" y="1862025"/>
                <a:ext cx="3118999" cy="3157749"/>
                <a:chOff x="2929900" y="1862025"/>
                <a:chExt cx="3118999" cy="3157749"/>
              </a:xfrm>
            </p:grpSpPr>
            <p:pic>
              <p:nvPicPr>
                <p:cNvPr id="21417" name="Google Shape;21417;p754"/>
                <p:cNvPicPr preferRelativeResize="0"/>
                <p:nvPr/>
              </p:nvPicPr>
              <p:blipFill>
                <a:blip r:embed="rId12">
                  <a:alphaModFix/>
                </a:blip>
                <a:stretch>
                  <a:fillRect/>
                </a:stretch>
              </p:blipFill>
              <p:spPr>
                <a:xfrm>
                  <a:off x="2929900" y="1862025"/>
                  <a:ext cx="3118999" cy="3157749"/>
                </a:xfrm>
                <a:prstGeom prst="rect">
                  <a:avLst/>
                </a:prstGeom>
                <a:noFill/>
                <a:ln>
                  <a:noFill/>
                </a:ln>
              </p:spPr>
            </p:pic>
            <p:pic>
              <p:nvPicPr>
                <p:cNvPr id="21418" name="Google Shape;21418;p754"/>
                <p:cNvPicPr preferRelativeResize="0"/>
                <p:nvPr/>
              </p:nvPicPr>
              <p:blipFill>
                <a:blip r:embed="rId13">
                  <a:alphaModFix/>
                </a:blip>
                <a:stretch>
                  <a:fillRect/>
                </a:stretch>
              </p:blipFill>
              <p:spPr>
                <a:xfrm>
                  <a:off x="3726075" y="2571750"/>
                  <a:ext cx="1989000" cy="1895700"/>
                </a:xfrm>
                <a:prstGeom prst="ellipse">
                  <a:avLst/>
                </a:prstGeom>
                <a:noFill/>
                <a:ln>
                  <a:noFill/>
                </a:ln>
              </p:spPr>
            </p:pic>
          </p:grpSp>
          <p:sp>
            <p:nvSpPr>
              <p:cNvPr id="21419" name="Google Shape;21419;p754"/>
              <p:cNvSpPr txBox="1"/>
              <p:nvPr/>
            </p:nvSpPr>
            <p:spPr>
              <a:xfrm rot="24406">
                <a:off x="3840762" y="3233612"/>
                <a:ext cx="1774845" cy="46531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mirtazapine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REMERON</a:t>
                </a:r>
                <a:endParaRPr sz="1200" b="1"/>
              </a:p>
            </p:txBody>
          </p:sp>
        </p:grpSp>
        <p:grpSp>
          <p:nvGrpSpPr>
            <p:cNvPr id="21420" name="Google Shape;21420;p754"/>
            <p:cNvGrpSpPr/>
            <p:nvPr/>
          </p:nvGrpSpPr>
          <p:grpSpPr>
            <a:xfrm>
              <a:off x="4447400" y="2278000"/>
              <a:ext cx="408300" cy="183625"/>
              <a:chOff x="1167350" y="1102900"/>
              <a:chExt cx="408300" cy="183625"/>
            </a:xfrm>
          </p:grpSpPr>
          <p:cxnSp>
            <p:nvCxnSpPr>
              <p:cNvPr id="21421" name="Google Shape;21421;p754"/>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422" name="Google Shape;21422;p754"/>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423" name="Google Shape;21423;p754"/>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21424" name="Google Shape;21424;p754"/>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425" name="Google Shape;21425;p754"/>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21426" name="Google Shape;21426;p754"/>
          <p:cNvSpPr/>
          <p:nvPr/>
        </p:nvSpPr>
        <p:spPr>
          <a:xfrm rot="9130554">
            <a:off x="1902774" y="1494448"/>
            <a:ext cx="891467" cy="531803"/>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7" name="Google Shape;21427;p754"/>
          <p:cNvSpPr/>
          <p:nvPr/>
        </p:nvSpPr>
        <p:spPr>
          <a:xfrm rot="8520043">
            <a:off x="552974" y="4479646"/>
            <a:ext cx="776251" cy="53205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8" name="Google Shape;21428;p754"/>
          <p:cNvSpPr/>
          <p:nvPr/>
        </p:nvSpPr>
        <p:spPr>
          <a:xfrm rot="8520043">
            <a:off x="4905899" y="1952271"/>
            <a:ext cx="776251" cy="53205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Shape 21432"/>
        <p:cNvGrpSpPr/>
        <p:nvPr/>
      </p:nvGrpSpPr>
      <p:grpSpPr>
        <a:xfrm>
          <a:off x="0" y="0"/>
          <a:ext cx="0" cy="0"/>
          <a:chOff x="0" y="0"/>
          <a:chExt cx="0" cy="0"/>
        </a:xfrm>
      </p:grpSpPr>
      <p:sp>
        <p:nvSpPr>
          <p:cNvPr id="21433" name="Google Shape;21433;p755"/>
          <p:cNvSpPr txBox="1"/>
          <p:nvPr/>
        </p:nvSpPr>
        <p:spPr>
          <a:xfrm>
            <a:off x="72371" y="122125"/>
            <a:ext cx="249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Atypical antidepressants </a:t>
            </a:r>
            <a:endParaRPr b="1"/>
          </a:p>
        </p:txBody>
      </p:sp>
      <p:grpSp>
        <p:nvGrpSpPr>
          <p:cNvPr id="21434" name="Google Shape;21434;p755"/>
          <p:cNvGrpSpPr/>
          <p:nvPr/>
        </p:nvGrpSpPr>
        <p:grpSpPr>
          <a:xfrm>
            <a:off x="3579061" y="2876545"/>
            <a:ext cx="2331322" cy="1900321"/>
            <a:chOff x="-451850" y="2310177"/>
            <a:chExt cx="4476425" cy="3648849"/>
          </a:xfrm>
        </p:grpSpPr>
        <p:grpSp>
          <p:nvGrpSpPr>
            <p:cNvPr id="21435" name="Google Shape;21435;p755"/>
            <p:cNvGrpSpPr/>
            <p:nvPr/>
          </p:nvGrpSpPr>
          <p:grpSpPr>
            <a:xfrm>
              <a:off x="-451850" y="2310177"/>
              <a:ext cx="4476425" cy="3648849"/>
              <a:chOff x="3777250" y="747327"/>
              <a:chExt cx="4476425" cy="3648849"/>
            </a:xfrm>
          </p:grpSpPr>
          <p:pic>
            <p:nvPicPr>
              <p:cNvPr id="21436" name="Google Shape;21436;p755"/>
              <p:cNvPicPr preferRelativeResize="0"/>
              <p:nvPr/>
            </p:nvPicPr>
            <p:blipFill>
              <a:blip r:embed="rId3">
                <a:alphaModFix/>
              </a:blip>
              <a:stretch>
                <a:fillRect/>
              </a:stretch>
            </p:blipFill>
            <p:spPr>
              <a:xfrm>
                <a:off x="3777250" y="747327"/>
                <a:ext cx="4476425" cy="3648849"/>
              </a:xfrm>
              <a:prstGeom prst="rect">
                <a:avLst/>
              </a:prstGeom>
              <a:noFill/>
              <a:ln>
                <a:noFill/>
              </a:ln>
            </p:spPr>
          </p:pic>
          <p:sp>
            <p:nvSpPr>
              <p:cNvPr id="21437" name="Google Shape;21437;p755"/>
              <p:cNvSpPr txBox="1"/>
              <p:nvPr/>
            </p:nvSpPr>
            <p:spPr>
              <a:xfrm rot="24443">
                <a:off x="4179886" y="24858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vilazodone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VIIBRYD</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sp>
          <p:nvSpPr>
            <p:cNvPr id="21438" name="Google Shape;21438;p755"/>
            <p:cNvSpPr/>
            <p:nvPr/>
          </p:nvSpPr>
          <p:spPr>
            <a:xfrm>
              <a:off x="662285" y="3317783"/>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439" name="Google Shape;21439;p755"/>
            <p:cNvCxnSpPr/>
            <p:nvPr/>
          </p:nvCxnSpPr>
          <p:spPr>
            <a:xfrm>
              <a:off x="834384" y="3063356"/>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440" name="Google Shape;21440;p755"/>
            <p:cNvCxnSpPr/>
            <p:nvPr/>
          </p:nvCxnSpPr>
          <p:spPr>
            <a:xfrm>
              <a:off x="860107" y="5851267"/>
              <a:ext cx="408300" cy="0"/>
            </a:xfrm>
            <a:prstGeom prst="straightConnector1">
              <a:avLst/>
            </a:prstGeom>
            <a:noFill/>
            <a:ln w="28575" cap="flat" cmpd="sng">
              <a:solidFill>
                <a:schemeClr val="dk2"/>
              </a:solidFill>
              <a:prstDash val="solid"/>
              <a:round/>
              <a:headEnd type="none" w="med" len="med"/>
              <a:tailEnd type="none" w="med" len="med"/>
            </a:ln>
          </p:spPr>
        </p:cxnSp>
      </p:grpSp>
      <p:grpSp>
        <p:nvGrpSpPr>
          <p:cNvPr id="21441" name="Google Shape;21441;p755"/>
          <p:cNvGrpSpPr/>
          <p:nvPr/>
        </p:nvGrpSpPr>
        <p:grpSpPr>
          <a:xfrm>
            <a:off x="6246054" y="2667095"/>
            <a:ext cx="2619530" cy="2363854"/>
            <a:chOff x="-979375" y="1166025"/>
            <a:chExt cx="3818000" cy="3445851"/>
          </a:xfrm>
        </p:grpSpPr>
        <p:pic>
          <p:nvPicPr>
            <p:cNvPr id="21442" name="Google Shape;21442;p755"/>
            <p:cNvPicPr preferRelativeResize="0"/>
            <p:nvPr/>
          </p:nvPicPr>
          <p:blipFill>
            <a:blip r:embed="rId4">
              <a:alphaModFix/>
            </a:blip>
            <a:stretch>
              <a:fillRect/>
            </a:stretch>
          </p:blipFill>
          <p:spPr>
            <a:xfrm>
              <a:off x="-979375" y="1166025"/>
              <a:ext cx="3818000" cy="3445851"/>
            </a:xfrm>
            <a:prstGeom prst="rect">
              <a:avLst/>
            </a:prstGeom>
            <a:noFill/>
            <a:ln>
              <a:noFill/>
            </a:ln>
          </p:spPr>
        </p:pic>
        <p:sp>
          <p:nvSpPr>
            <p:cNvPr id="21443" name="Google Shape;21443;p755"/>
            <p:cNvSpPr txBox="1"/>
            <p:nvPr/>
          </p:nvSpPr>
          <p:spPr>
            <a:xfrm rot="24443">
              <a:off x="-125189" y="24101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Vortioxetine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TRINTELLIX</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sp>
          <p:nvSpPr>
            <p:cNvPr id="21444" name="Google Shape;21444;p755"/>
            <p:cNvSpPr/>
            <p:nvPr/>
          </p:nvSpPr>
          <p:spPr>
            <a:xfrm>
              <a:off x="657451" y="1828742"/>
              <a:ext cx="601500" cy="6015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445" name="Google Shape;21445;p755"/>
            <p:cNvCxnSpPr/>
            <p:nvPr/>
          </p:nvCxnSpPr>
          <p:spPr>
            <a:xfrm>
              <a:off x="766283" y="1688747"/>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446" name="Google Shape;21446;p755"/>
            <p:cNvCxnSpPr/>
            <p:nvPr/>
          </p:nvCxnSpPr>
          <p:spPr>
            <a:xfrm>
              <a:off x="732573" y="3817772"/>
              <a:ext cx="408300" cy="0"/>
            </a:xfrm>
            <a:prstGeom prst="straightConnector1">
              <a:avLst/>
            </a:prstGeom>
            <a:noFill/>
            <a:ln w="28575" cap="flat" cmpd="sng">
              <a:solidFill>
                <a:schemeClr val="dk2"/>
              </a:solidFill>
              <a:prstDash val="solid"/>
              <a:round/>
              <a:headEnd type="none" w="med" len="med"/>
              <a:tailEnd type="none" w="med" len="med"/>
            </a:ln>
          </p:spPr>
        </p:cxnSp>
      </p:grpSp>
      <p:grpSp>
        <p:nvGrpSpPr>
          <p:cNvPr id="21447" name="Google Shape;21447;p755"/>
          <p:cNvGrpSpPr/>
          <p:nvPr/>
        </p:nvGrpSpPr>
        <p:grpSpPr>
          <a:xfrm>
            <a:off x="380862" y="2376018"/>
            <a:ext cx="2546047" cy="2642957"/>
            <a:chOff x="2816803" y="1183449"/>
            <a:chExt cx="3430406" cy="3560977"/>
          </a:xfrm>
        </p:grpSpPr>
        <p:grpSp>
          <p:nvGrpSpPr>
            <p:cNvPr id="21448" name="Google Shape;21448;p755"/>
            <p:cNvGrpSpPr/>
            <p:nvPr/>
          </p:nvGrpSpPr>
          <p:grpSpPr>
            <a:xfrm>
              <a:off x="3746643" y="1183449"/>
              <a:ext cx="1493309" cy="1248137"/>
              <a:chOff x="-2521759" y="897403"/>
              <a:chExt cx="1477500" cy="1089600"/>
            </a:xfrm>
          </p:grpSpPr>
          <p:sp>
            <p:nvSpPr>
              <p:cNvPr id="21449" name="Google Shape;21449;p755"/>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1450" name="Google Shape;21450;p755"/>
              <p:cNvGrpSpPr/>
              <p:nvPr/>
            </p:nvGrpSpPr>
            <p:grpSpPr>
              <a:xfrm>
                <a:off x="-2127414" y="1275205"/>
                <a:ext cx="688733" cy="700658"/>
                <a:chOff x="40123" y="-1583761"/>
                <a:chExt cx="688733" cy="1109689"/>
              </a:xfrm>
            </p:grpSpPr>
            <p:grpSp>
              <p:nvGrpSpPr>
                <p:cNvPr id="21451" name="Google Shape;21451;p755"/>
                <p:cNvGrpSpPr/>
                <p:nvPr/>
              </p:nvGrpSpPr>
              <p:grpSpPr>
                <a:xfrm>
                  <a:off x="45124" y="-1327179"/>
                  <a:ext cx="683733" cy="853107"/>
                  <a:chOff x="597574" y="1930371"/>
                  <a:chExt cx="683733" cy="853107"/>
                </a:xfrm>
              </p:grpSpPr>
              <p:grpSp>
                <p:nvGrpSpPr>
                  <p:cNvPr id="21452" name="Google Shape;21452;p755"/>
                  <p:cNvGrpSpPr/>
                  <p:nvPr/>
                </p:nvGrpSpPr>
                <p:grpSpPr>
                  <a:xfrm rot="-5400000">
                    <a:off x="640721" y="2142893"/>
                    <a:ext cx="600335" cy="680836"/>
                    <a:chOff x="15239716" y="-12996420"/>
                    <a:chExt cx="1868456" cy="2463229"/>
                  </a:xfrm>
                </p:grpSpPr>
                <p:pic>
                  <p:nvPicPr>
                    <p:cNvPr id="21453" name="Google Shape;21453;p755" descr="clipped result image"/>
                    <p:cNvPicPr preferRelativeResize="0"/>
                    <p:nvPr/>
                  </p:nvPicPr>
                  <p:blipFill rotWithShape="1">
                    <a:blip r:embed="rId5">
                      <a:alphaModFix/>
                    </a:blip>
                    <a:srcRect/>
                    <a:stretch/>
                  </p:blipFill>
                  <p:spPr>
                    <a:xfrm>
                      <a:off x="16010045" y="-12996420"/>
                      <a:ext cx="1098127" cy="2458497"/>
                    </a:xfrm>
                    <a:prstGeom prst="rect">
                      <a:avLst/>
                    </a:prstGeom>
                    <a:noFill/>
                    <a:ln>
                      <a:noFill/>
                    </a:ln>
                  </p:spPr>
                </p:pic>
                <p:pic>
                  <p:nvPicPr>
                    <p:cNvPr id="21454" name="Google Shape;21454;p755" descr="clipped result image"/>
                    <p:cNvPicPr preferRelativeResize="0"/>
                    <p:nvPr/>
                  </p:nvPicPr>
                  <p:blipFill rotWithShape="1">
                    <a:blip r:embed="rId6">
                      <a:alphaModFix/>
                    </a:blip>
                    <a:srcRect/>
                    <a:stretch/>
                  </p:blipFill>
                  <p:spPr>
                    <a:xfrm>
                      <a:off x="15239716" y="-12991688"/>
                      <a:ext cx="1106322" cy="2458497"/>
                    </a:xfrm>
                    <a:prstGeom prst="rect">
                      <a:avLst/>
                    </a:prstGeom>
                    <a:noFill/>
                    <a:ln>
                      <a:noFill/>
                    </a:ln>
                  </p:spPr>
                </p:pic>
              </p:grpSp>
              <p:pic>
                <p:nvPicPr>
                  <p:cNvPr id="21455" name="Google Shape;21455;p755" descr="clipped result image"/>
                  <p:cNvPicPr preferRelativeResize="0"/>
                  <p:nvPr/>
                </p:nvPicPr>
                <p:blipFill rotWithShape="1">
                  <a:blip r:embed="rId7">
                    <a:alphaModFix/>
                  </a:blip>
                  <a:srcRect/>
                  <a:stretch/>
                </p:blipFill>
                <p:spPr>
                  <a:xfrm rot="-5400000">
                    <a:off x="760924" y="1767021"/>
                    <a:ext cx="352828" cy="679529"/>
                  </a:xfrm>
                  <a:prstGeom prst="rect">
                    <a:avLst/>
                  </a:prstGeom>
                  <a:noFill/>
                  <a:ln>
                    <a:noFill/>
                  </a:ln>
                </p:spPr>
              </p:pic>
            </p:grpSp>
            <p:pic>
              <p:nvPicPr>
                <p:cNvPr id="21456" name="Google Shape;21456;p755" descr="clipped result image"/>
                <p:cNvPicPr preferRelativeResize="0"/>
                <p:nvPr/>
              </p:nvPicPr>
              <p:blipFill rotWithShape="1">
                <a:blip r:embed="rId8">
                  <a:alphaModFix/>
                </a:blip>
                <a:srcRect/>
                <a:stretch/>
              </p:blipFill>
              <p:spPr>
                <a:xfrm rot="-5400000">
                  <a:off x="203473" y="-1747111"/>
                  <a:ext cx="352828" cy="679529"/>
                </a:xfrm>
                <a:prstGeom prst="rect">
                  <a:avLst/>
                </a:prstGeom>
                <a:noFill/>
                <a:ln>
                  <a:noFill/>
                </a:ln>
              </p:spPr>
            </p:pic>
          </p:grpSp>
        </p:grpSp>
        <p:sp>
          <p:nvSpPr>
            <p:cNvPr id="21457" name="Google Shape;21457;p755"/>
            <p:cNvSpPr txBox="1"/>
            <p:nvPr/>
          </p:nvSpPr>
          <p:spPr>
            <a:xfrm>
              <a:off x="4150033" y="1286928"/>
              <a:ext cx="1349400" cy="497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a:t>
              </a:r>
              <a:endParaRPr sz="1200" b="1"/>
            </a:p>
          </p:txBody>
        </p:sp>
        <p:grpSp>
          <p:nvGrpSpPr>
            <p:cNvPr id="21458" name="Google Shape;21458;p755"/>
            <p:cNvGrpSpPr/>
            <p:nvPr/>
          </p:nvGrpSpPr>
          <p:grpSpPr>
            <a:xfrm>
              <a:off x="2816803" y="1791690"/>
              <a:ext cx="3430406" cy="2952736"/>
              <a:chOff x="2676800" y="1479152"/>
              <a:chExt cx="4063499" cy="3497673"/>
            </a:xfrm>
          </p:grpSpPr>
          <p:grpSp>
            <p:nvGrpSpPr>
              <p:cNvPr id="21459" name="Google Shape;21459;p755"/>
              <p:cNvGrpSpPr/>
              <p:nvPr/>
            </p:nvGrpSpPr>
            <p:grpSpPr>
              <a:xfrm>
                <a:off x="2676800" y="1479152"/>
                <a:ext cx="4063499" cy="3497673"/>
                <a:chOff x="2676800" y="1479152"/>
                <a:chExt cx="4063499" cy="3497673"/>
              </a:xfrm>
            </p:grpSpPr>
            <p:pic>
              <p:nvPicPr>
                <p:cNvPr id="21460" name="Google Shape;21460;p755"/>
                <p:cNvPicPr preferRelativeResize="0"/>
                <p:nvPr/>
              </p:nvPicPr>
              <p:blipFill>
                <a:blip r:embed="rId9">
                  <a:alphaModFix/>
                </a:blip>
                <a:stretch>
                  <a:fillRect/>
                </a:stretch>
              </p:blipFill>
              <p:spPr>
                <a:xfrm rot="-2024631">
                  <a:off x="3359812" y="1525548"/>
                  <a:ext cx="450175" cy="933525"/>
                </a:xfrm>
                <a:prstGeom prst="rect">
                  <a:avLst/>
                </a:prstGeom>
                <a:noFill/>
                <a:ln>
                  <a:noFill/>
                </a:ln>
              </p:spPr>
            </p:pic>
            <p:pic>
              <p:nvPicPr>
                <p:cNvPr id="21461" name="Google Shape;21461;p755"/>
                <p:cNvPicPr preferRelativeResize="0"/>
                <p:nvPr/>
              </p:nvPicPr>
              <p:blipFill>
                <a:blip r:embed="rId10">
                  <a:alphaModFix/>
                </a:blip>
                <a:stretch>
                  <a:fillRect/>
                </a:stretch>
              </p:blipFill>
              <p:spPr>
                <a:xfrm>
                  <a:off x="2676800" y="2026200"/>
                  <a:ext cx="4063499" cy="2950626"/>
                </a:xfrm>
                <a:prstGeom prst="rect">
                  <a:avLst/>
                </a:prstGeom>
                <a:noFill/>
                <a:ln>
                  <a:noFill/>
                </a:ln>
              </p:spPr>
            </p:pic>
          </p:grpSp>
          <p:sp>
            <p:nvSpPr>
              <p:cNvPr id="21462" name="Google Shape;21462;p755"/>
              <p:cNvSpPr txBox="1"/>
              <p:nvPr/>
            </p:nvSpPr>
            <p:spPr>
              <a:xfrm>
                <a:off x="3837625" y="3503098"/>
                <a:ext cx="1687800" cy="6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SERZONE</a:t>
                </a:r>
                <a:endParaRPr b="1"/>
              </a:p>
            </p:txBody>
          </p:sp>
        </p:grpSp>
      </p:grpSp>
      <p:grpSp>
        <p:nvGrpSpPr>
          <p:cNvPr id="21463" name="Google Shape;21463;p755"/>
          <p:cNvGrpSpPr/>
          <p:nvPr/>
        </p:nvGrpSpPr>
        <p:grpSpPr>
          <a:xfrm>
            <a:off x="4620768" y="142230"/>
            <a:ext cx="2627339" cy="2581909"/>
            <a:chOff x="3811143" y="2561593"/>
            <a:chExt cx="2627339" cy="2581909"/>
          </a:xfrm>
        </p:grpSpPr>
        <p:pic>
          <p:nvPicPr>
            <p:cNvPr id="21464" name="Google Shape;21464;p755"/>
            <p:cNvPicPr preferRelativeResize="0"/>
            <p:nvPr/>
          </p:nvPicPr>
          <p:blipFill>
            <a:blip r:embed="rId11">
              <a:alphaModFix/>
            </a:blip>
            <a:stretch>
              <a:fillRect/>
            </a:stretch>
          </p:blipFill>
          <p:spPr>
            <a:xfrm>
              <a:off x="3811143" y="2561593"/>
              <a:ext cx="2627339" cy="2581909"/>
            </a:xfrm>
            <a:prstGeom prst="rect">
              <a:avLst/>
            </a:prstGeom>
            <a:noFill/>
            <a:ln>
              <a:noFill/>
            </a:ln>
          </p:spPr>
        </p:pic>
        <p:grpSp>
          <p:nvGrpSpPr>
            <p:cNvPr id="21465" name="Google Shape;21465;p755"/>
            <p:cNvGrpSpPr/>
            <p:nvPr/>
          </p:nvGrpSpPr>
          <p:grpSpPr>
            <a:xfrm>
              <a:off x="4990831" y="3155615"/>
              <a:ext cx="267596" cy="1436128"/>
              <a:chOff x="4435083" y="1958285"/>
              <a:chExt cx="420617" cy="2257353"/>
            </a:xfrm>
          </p:grpSpPr>
          <p:grpSp>
            <p:nvGrpSpPr>
              <p:cNvPr id="21466" name="Google Shape;21466;p755"/>
              <p:cNvGrpSpPr/>
              <p:nvPr/>
            </p:nvGrpSpPr>
            <p:grpSpPr>
              <a:xfrm>
                <a:off x="4447400" y="2278000"/>
                <a:ext cx="408300" cy="183625"/>
                <a:chOff x="1167350" y="1102900"/>
                <a:chExt cx="408300" cy="183625"/>
              </a:xfrm>
            </p:grpSpPr>
            <p:cxnSp>
              <p:nvCxnSpPr>
                <p:cNvPr id="21467" name="Google Shape;21467;p755"/>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468" name="Google Shape;21468;p755"/>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469" name="Google Shape;21469;p755"/>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21470" name="Google Shape;21470;p755"/>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471" name="Google Shape;21471;p755"/>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grpSp>
      <p:grpSp>
        <p:nvGrpSpPr>
          <p:cNvPr id="21472" name="Google Shape;21472;p755"/>
          <p:cNvGrpSpPr/>
          <p:nvPr/>
        </p:nvGrpSpPr>
        <p:grpSpPr>
          <a:xfrm>
            <a:off x="1906439" y="122128"/>
            <a:ext cx="2313085" cy="2341823"/>
            <a:chOff x="2634206" y="1188932"/>
            <a:chExt cx="3522286" cy="3566046"/>
          </a:xfrm>
        </p:grpSpPr>
        <p:grpSp>
          <p:nvGrpSpPr>
            <p:cNvPr id="21473" name="Google Shape;21473;p755"/>
            <p:cNvGrpSpPr/>
            <p:nvPr/>
          </p:nvGrpSpPr>
          <p:grpSpPr>
            <a:xfrm>
              <a:off x="2634206" y="1188932"/>
              <a:ext cx="3522286" cy="3566046"/>
              <a:chOff x="2929900" y="1862025"/>
              <a:chExt cx="3118999" cy="3157749"/>
            </a:xfrm>
          </p:grpSpPr>
          <p:grpSp>
            <p:nvGrpSpPr>
              <p:cNvPr id="21474" name="Google Shape;21474;p755"/>
              <p:cNvGrpSpPr/>
              <p:nvPr/>
            </p:nvGrpSpPr>
            <p:grpSpPr>
              <a:xfrm>
                <a:off x="2929900" y="1862025"/>
                <a:ext cx="3118999" cy="3157749"/>
                <a:chOff x="2929900" y="1862025"/>
                <a:chExt cx="3118999" cy="3157749"/>
              </a:xfrm>
            </p:grpSpPr>
            <p:pic>
              <p:nvPicPr>
                <p:cNvPr id="21475" name="Google Shape;21475;p755"/>
                <p:cNvPicPr preferRelativeResize="0"/>
                <p:nvPr/>
              </p:nvPicPr>
              <p:blipFill>
                <a:blip r:embed="rId12">
                  <a:alphaModFix/>
                </a:blip>
                <a:stretch>
                  <a:fillRect/>
                </a:stretch>
              </p:blipFill>
              <p:spPr>
                <a:xfrm>
                  <a:off x="2929900" y="1862025"/>
                  <a:ext cx="3118999" cy="3157749"/>
                </a:xfrm>
                <a:prstGeom prst="rect">
                  <a:avLst/>
                </a:prstGeom>
                <a:noFill/>
                <a:ln>
                  <a:noFill/>
                </a:ln>
              </p:spPr>
            </p:pic>
            <p:pic>
              <p:nvPicPr>
                <p:cNvPr id="21476" name="Google Shape;21476;p755"/>
                <p:cNvPicPr preferRelativeResize="0"/>
                <p:nvPr/>
              </p:nvPicPr>
              <p:blipFill>
                <a:blip r:embed="rId13">
                  <a:alphaModFix/>
                </a:blip>
                <a:stretch>
                  <a:fillRect/>
                </a:stretch>
              </p:blipFill>
              <p:spPr>
                <a:xfrm>
                  <a:off x="3726075" y="2571750"/>
                  <a:ext cx="1989000" cy="1895700"/>
                </a:xfrm>
                <a:prstGeom prst="ellipse">
                  <a:avLst/>
                </a:prstGeom>
                <a:noFill/>
                <a:ln>
                  <a:noFill/>
                </a:ln>
              </p:spPr>
            </p:pic>
          </p:grpSp>
          <p:sp>
            <p:nvSpPr>
              <p:cNvPr id="21477" name="Google Shape;21477;p755"/>
              <p:cNvSpPr txBox="1"/>
              <p:nvPr/>
            </p:nvSpPr>
            <p:spPr>
              <a:xfrm rot="24406">
                <a:off x="3840762" y="3233612"/>
                <a:ext cx="1774845" cy="46531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mirtazapine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REMERON</a:t>
                </a:r>
                <a:endParaRPr sz="1200" b="1"/>
              </a:p>
            </p:txBody>
          </p:sp>
        </p:grpSp>
        <p:grpSp>
          <p:nvGrpSpPr>
            <p:cNvPr id="21478" name="Google Shape;21478;p755"/>
            <p:cNvGrpSpPr/>
            <p:nvPr/>
          </p:nvGrpSpPr>
          <p:grpSpPr>
            <a:xfrm>
              <a:off x="4447400" y="2278000"/>
              <a:ext cx="408300" cy="183625"/>
              <a:chOff x="1167350" y="1102900"/>
              <a:chExt cx="408300" cy="183625"/>
            </a:xfrm>
          </p:grpSpPr>
          <p:cxnSp>
            <p:nvCxnSpPr>
              <p:cNvPr id="21479" name="Google Shape;21479;p755"/>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480" name="Google Shape;21480;p755"/>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481" name="Google Shape;21481;p755"/>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21482" name="Google Shape;21482;p755"/>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483" name="Google Shape;21483;p755"/>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21484" name="Google Shape;21484;p755"/>
          <p:cNvSpPr/>
          <p:nvPr/>
        </p:nvSpPr>
        <p:spPr>
          <a:xfrm rot="8095415">
            <a:off x="2259808" y="1931797"/>
            <a:ext cx="795284" cy="531603"/>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5" name="Google Shape;21485;p755"/>
          <p:cNvSpPr/>
          <p:nvPr/>
        </p:nvSpPr>
        <p:spPr>
          <a:xfrm rot="8095415">
            <a:off x="6381708" y="4198747"/>
            <a:ext cx="795284" cy="531603"/>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Shape 21489"/>
        <p:cNvGrpSpPr/>
        <p:nvPr/>
      </p:nvGrpSpPr>
      <p:grpSpPr>
        <a:xfrm>
          <a:off x="0" y="0"/>
          <a:ext cx="0" cy="0"/>
          <a:chOff x="0" y="0"/>
          <a:chExt cx="0" cy="0"/>
        </a:xfrm>
      </p:grpSpPr>
      <p:sp>
        <p:nvSpPr>
          <p:cNvPr id="21490" name="Google Shape;21490;p756"/>
          <p:cNvSpPr txBox="1"/>
          <p:nvPr/>
        </p:nvSpPr>
        <p:spPr>
          <a:xfrm>
            <a:off x="72371" y="122125"/>
            <a:ext cx="249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Atypical antidepressants </a:t>
            </a:r>
            <a:endParaRPr b="1"/>
          </a:p>
        </p:txBody>
      </p:sp>
      <p:grpSp>
        <p:nvGrpSpPr>
          <p:cNvPr id="21491" name="Google Shape;21491;p756"/>
          <p:cNvGrpSpPr/>
          <p:nvPr/>
        </p:nvGrpSpPr>
        <p:grpSpPr>
          <a:xfrm>
            <a:off x="3579061" y="2876545"/>
            <a:ext cx="2331322" cy="1900321"/>
            <a:chOff x="-451850" y="2310177"/>
            <a:chExt cx="4476425" cy="3648849"/>
          </a:xfrm>
        </p:grpSpPr>
        <p:grpSp>
          <p:nvGrpSpPr>
            <p:cNvPr id="21492" name="Google Shape;21492;p756"/>
            <p:cNvGrpSpPr/>
            <p:nvPr/>
          </p:nvGrpSpPr>
          <p:grpSpPr>
            <a:xfrm>
              <a:off x="-451850" y="2310177"/>
              <a:ext cx="4476425" cy="3648849"/>
              <a:chOff x="3777250" y="747327"/>
              <a:chExt cx="4476425" cy="3648849"/>
            </a:xfrm>
          </p:grpSpPr>
          <p:pic>
            <p:nvPicPr>
              <p:cNvPr id="21493" name="Google Shape;21493;p756"/>
              <p:cNvPicPr preferRelativeResize="0"/>
              <p:nvPr/>
            </p:nvPicPr>
            <p:blipFill>
              <a:blip r:embed="rId3">
                <a:alphaModFix/>
              </a:blip>
              <a:stretch>
                <a:fillRect/>
              </a:stretch>
            </p:blipFill>
            <p:spPr>
              <a:xfrm>
                <a:off x="3777250" y="747327"/>
                <a:ext cx="4476425" cy="3648849"/>
              </a:xfrm>
              <a:prstGeom prst="rect">
                <a:avLst/>
              </a:prstGeom>
              <a:noFill/>
              <a:ln>
                <a:noFill/>
              </a:ln>
            </p:spPr>
          </p:pic>
          <p:sp>
            <p:nvSpPr>
              <p:cNvPr id="21494" name="Google Shape;21494;p756"/>
              <p:cNvSpPr txBox="1"/>
              <p:nvPr/>
            </p:nvSpPr>
            <p:spPr>
              <a:xfrm rot="24443">
                <a:off x="4179886" y="2485806"/>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vilazodone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VIIBRYD</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grpSp>
        <p:sp>
          <p:nvSpPr>
            <p:cNvPr id="21495" name="Google Shape;21495;p756"/>
            <p:cNvSpPr/>
            <p:nvPr/>
          </p:nvSpPr>
          <p:spPr>
            <a:xfrm>
              <a:off x="662285" y="3317783"/>
              <a:ext cx="778200" cy="747600"/>
            </a:xfrm>
            <a:prstGeom prst="ellipse">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496" name="Google Shape;21496;p756"/>
            <p:cNvCxnSpPr/>
            <p:nvPr/>
          </p:nvCxnSpPr>
          <p:spPr>
            <a:xfrm>
              <a:off x="834384" y="3063356"/>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497" name="Google Shape;21497;p756"/>
            <p:cNvCxnSpPr/>
            <p:nvPr/>
          </p:nvCxnSpPr>
          <p:spPr>
            <a:xfrm>
              <a:off x="860107" y="5851267"/>
              <a:ext cx="408300" cy="0"/>
            </a:xfrm>
            <a:prstGeom prst="straightConnector1">
              <a:avLst/>
            </a:prstGeom>
            <a:noFill/>
            <a:ln w="28575" cap="flat" cmpd="sng">
              <a:solidFill>
                <a:schemeClr val="dk2"/>
              </a:solidFill>
              <a:prstDash val="solid"/>
              <a:round/>
              <a:headEnd type="none" w="med" len="med"/>
              <a:tailEnd type="none" w="med" len="med"/>
            </a:ln>
          </p:spPr>
        </p:cxnSp>
      </p:grpSp>
      <p:grpSp>
        <p:nvGrpSpPr>
          <p:cNvPr id="21498" name="Google Shape;21498;p756"/>
          <p:cNvGrpSpPr/>
          <p:nvPr/>
        </p:nvGrpSpPr>
        <p:grpSpPr>
          <a:xfrm>
            <a:off x="6246054" y="2667095"/>
            <a:ext cx="2619530" cy="2363854"/>
            <a:chOff x="-979375" y="1166025"/>
            <a:chExt cx="3818000" cy="3445851"/>
          </a:xfrm>
        </p:grpSpPr>
        <p:pic>
          <p:nvPicPr>
            <p:cNvPr id="21499" name="Google Shape;21499;p756"/>
            <p:cNvPicPr preferRelativeResize="0"/>
            <p:nvPr/>
          </p:nvPicPr>
          <p:blipFill>
            <a:blip r:embed="rId4">
              <a:alphaModFix/>
            </a:blip>
            <a:stretch>
              <a:fillRect/>
            </a:stretch>
          </p:blipFill>
          <p:spPr>
            <a:xfrm>
              <a:off x="-979375" y="1166025"/>
              <a:ext cx="3818000" cy="3445851"/>
            </a:xfrm>
            <a:prstGeom prst="rect">
              <a:avLst/>
            </a:prstGeom>
            <a:noFill/>
            <a:ln>
              <a:noFill/>
            </a:ln>
          </p:spPr>
        </p:pic>
        <p:sp>
          <p:nvSpPr>
            <p:cNvPr id="21500" name="Google Shape;21500;p756"/>
            <p:cNvSpPr txBox="1"/>
            <p:nvPr/>
          </p:nvSpPr>
          <p:spPr>
            <a:xfrm rot="24443">
              <a:off x="-125189" y="2410118"/>
              <a:ext cx="2109653" cy="55291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Vortioxetine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TRINTELLIX</a:t>
              </a:r>
              <a:endParaRPr sz="1200" b="1"/>
            </a:p>
            <a:p>
              <a:pPr marL="0" marR="0" lvl="0" indent="0" algn="ctr" rtl="0">
                <a:lnSpc>
                  <a:spcPct val="100000"/>
                </a:lnSpc>
                <a:spcBef>
                  <a:spcPts val="0"/>
                </a:spcBef>
                <a:spcAft>
                  <a:spcPts val="0"/>
                </a:spcAft>
                <a:buClr>
                  <a:srgbClr val="000000"/>
                </a:buClr>
                <a:buSzPts val="800"/>
                <a:buFont typeface="Arial"/>
                <a:buNone/>
              </a:pPr>
              <a:endParaRPr sz="1200" b="1"/>
            </a:p>
          </p:txBody>
        </p:sp>
        <p:sp>
          <p:nvSpPr>
            <p:cNvPr id="21501" name="Google Shape;21501;p756"/>
            <p:cNvSpPr/>
            <p:nvPr/>
          </p:nvSpPr>
          <p:spPr>
            <a:xfrm>
              <a:off x="657451" y="1828742"/>
              <a:ext cx="601500" cy="6015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502" name="Google Shape;21502;p756"/>
            <p:cNvCxnSpPr/>
            <p:nvPr/>
          </p:nvCxnSpPr>
          <p:spPr>
            <a:xfrm>
              <a:off x="766283" y="1688747"/>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503" name="Google Shape;21503;p756"/>
            <p:cNvCxnSpPr/>
            <p:nvPr/>
          </p:nvCxnSpPr>
          <p:spPr>
            <a:xfrm>
              <a:off x="732573" y="3817772"/>
              <a:ext cx="408300" cy="0"/>
            </a:xfrm>
            <a:prstGeom prst="straightConnector1">
              <a:avLst/>
            </a:prstGeom>
            <a:noFill/>
            <a:ln w="28575" cap="flat" cmpd="sng">
              <a:solidFill>
                <a:schemeClr val="dk2"/>
              </a:solidFill>
              <a:prstDash val="solid"/>
              <a:round/>
              <a:headEnd type="none" w="med" len="med"/>
              <a:tailEnd type="none" w="med" len="med"/>
            </a:ln>
          </p:spPr>
        </p:cxnSp>
      </p:grpSp>
      <p:grpSp>
        <p:nvGrpSpPr>
          <p:cNvPr id="21504" name="Google Shape;21504;p756"/>
          <p:cNvGrpSpPr/>
          <p:nvPr/>
        </p:nvGrpSpPr>
        <p:grpSpPr>
          <a:xfrm>
            <a:off x="380862" y="2376018"/>
            <a:ext cx="2546047" cy="2642957"/>
            <a:chOff x="2816803" y="1183449"/>
            <a:chExt cx="3430406" cy="3560977"/>
          </a:xfrm>
        </p:grpSpPr>
        <p:grpSp>
          <p:nvGrpSpPr>
            <p:cNvPr id="21505" name="Google Shape;21505;p756"/>
            <p:cNvGrpSpPr/>
            <p:nvPr/>
          </p:nvGrpSpPr>
          <p:grpSpPr>
            <a:xfrm>
              <a:off x="3746643" y="1183449"/>
              <a:ext cx="1493309" cy="1248137"/>
              <a:chOff x="-2521759" y="897403"/>
              <a:chExt cx="1477500" cy="1089600"/>
            </a:xfrm>
          </p:grpSpPr>
          <p:sp>
            <p:nvSpPr>
              <p:cNvPr id="21506" name="Google Shape;21506;p756"/>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8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1507" name="Google Shape;21507;p756"/>
              <p:cNvGrpSpPr/>
              <p:nvPr/>
            </p:nvGrpSpPr>
            <p:grpSpPr>
              <a:xfrm>
                <a:off x="-2127414" y="1275205"/>
                <a:ext cx="688733" cy="700658"/>
                <a:chOff x="40123" y="-1583761"/>
                <a:chExt cx="688733" cy="1109689"/>
              </a:xfrm>
            </p:grpSpPr>
            <p:grpSp>
              <p:nvGrpSpPr>
                <p:cNvPr id="21508" name="Google Shape;21508;p756"/>
                <p:cNvGrpSpPr/>
                <p:nvPr/>
              </p:nvGrpSpPr>
              <p:grpSpPr>
                <a:xfrm>
                  <a:off x="45124" y="-1327179"/>
                  <a:ext cx="683733" cy="853107"/>
                  <a:chOff x="597574" y="1930371"/>
                  <a:chExt cx="683733" cy="853107"/>
                </a:xfrm>
              </p:grpSpPr>
              <p:grpSp>
                <p:nvGrpSpPr>
                  <p:cNvPr id="21509" name="Google Shape;21509;p756"/>
                  <p:cNvGrpSpPr/>
                  <p:nvPr/>
                </p:nvGrpSpPr>
                <p:grpSpPr>
                  <a:xfrm rot="-5400000">
                    <a:off x="640721" y="2142893"/>
                    <a:ext cx="600335" cy="680836"/>
                    <a:chOff x="15239716" y="-12996420"/>
                    <a:chExt cx="1868456" cy="2463229"/>
                  </a:xfrm>
                </p:grpSpPr>
                <p:pic>
                  <p:nvPicPr>
                    <p:cNvPr id="21510" name="Google Shape;21510;p756" descr="clipped result image"/>
                    <p:cNvPicPr preferRelativeResize="0"/>
                    <p:nvPr/>
                  </p:nvPicPr>
                  <p:blipFill rotWithShape="1">
                    <a:blip r:embed="rId5">
                      <a:alphaModFix/>
                    </a:blip>
                    <a:srcRect/>
                    <a:stretch/>
                  </p:blipFill>
                  <p:spPr>
                    <a:xfrm>
                      <a:off x="16010045" y="-12996420"/>
                      <a:ext cx="1098127" cy="2458497"/>
                    </a:xfrm>
                    <a:prstGeom prst="rect">
                      <a:avLst/>
                    </a:prstGeom>
                    <a:noFill/>
                    <a:ln>
                      <a:noFill/>
                    </a:ln>
                  </p:spPr>
                </p:pic>
                <p:pic>
                  <p:nvPicPr>
                    <p:cNvPr id="21511" name="Google Shape;21511;p756" descr="clipped result image"/>
                    <p:cNvPicPr preferRelativeResize="0"/>
                    <p:nvPr/>
                  </p:nvPicPr>
                  <p:blipFill rotWithShape="1">
                    <a:blip r:embed="rId6">
                      <a:alphaModFix/>
                    </a:blip>
                    <a:srcRect/>
                    <a:stretch/>
                  </p:blipFill>
                  <p:spPr>
                    <a:xfrm>
                      <a:off x="15239716" y="-12991688"/>
                      <a:ext cx="1106322" cy="2458497"/>
                    </a:xfrm>
                    <a:prstGeom prst="rect">
                      <a:avLst/>
                    </a:prstGeom>
                    <a:noFill/>
                    <a:ln>
                      <a:noFill/>
                    </a:ln>
                  </p:spPr>
                </p:pic>
              </p:grpSp>
              <p:pic>
                <p:nvPicPr>
                  <p:cNvPr id="21512" name="Google Shape;21512;p756" descr="clipped result image"/>
                  <p:cNvPicPr preferRelativeResize="0"/>
                  <p:nvPr/>
                </p:nvPicPr>
                <p:blipFill rotWithShape="1">
                  <a:blip r:embed="rId7">
                    <a:alphaModFix/>
                  </a:blip>
                  <a:srcRect/>
                  <a:stretch/>
                </p:blipFill>
                <p:spPr>
                  <a:xfrm rot="-5400000">
                    <a:off x="760924" y="1767021"/>
                    <a:ext cx="352828" cy="679529"/>
                  </a:xfrm>
                  <a:prstGeom prst="rect">
                    <a:avLst/>
                  </a:prstGeom>
                  <a:noFill/>
                  <a:ln>
                    <a:noFill/>
                  </a:ln>
                </p:spPr>
              </p:pic>
            </p:grpSp>
            <p:pic>
              <p:nvPicPr>
                <p:cNvPr id="21513" name="Google Shape;21513;p756" descr="clipped result image"/>
                <p:cNvPicPr preferRelativeResize="0"/>
                <p:nvPr/>
              </p:nvPicPr>
              <p:blipFill rotWithShape="1">
                <a:blip r:embed="rId8">
                  <a:alphaModFix/>
                </a:blip>
                <a:srcRect/>
                <a:stretch/>
              </p:blipFill>
              <p:spPr>
                <a:xfrm rot="-5400000">
                  <a:off x="203473" y="-1747111"/>
                  <a:ext cx="352828" cy="679529"/>
                </a:xfrm>
                <a:prstGeom prst="rect">
                  <a:avLst/>
                </a:prstGeom>
                <a:noFill/>
                <a:ln>
                  <a:noFill/>
                </a:ln>
              </p:spPr>
            </p:pic>
          </p:grpSp>
        </p:grpSp>
        <p:sp>
          <p:nvSpPr>
            <p:cNvPr id="21514" name="Google Shape;21514;p756"/>
            <p:cNvSpPr txBox="1"/>
            <p:nvPr/>
          </p:nvSpPr>
          <p:spPr>
            <a:xfrm>
              <a:off x="4150033" y="1286928"/>
              <a:ext cx="1349400" cy="497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CYP</a:t>
              </a:r>
              <a:endParaRPr sz="1200" b="1"/>
            </a:p>
          </p:txBody>
        </p:sp>
        <p:grpSp>
          <p:nvGrpSpPr>
            <p:cNvPr id="21515" name="Google Shape;21515;p756"/>
            <p:cNvGrpSpPr/>
            <p:nvPr/>
          </p:nvGrpSpPr>
          <p:grpSpPr>
            <a:xfrm>
              <a:off x="2816803" y="1791690"/>
              <a:ext cx="3430406" cy="2952736"/>
              <a:chOff x="2676800" y="1479152"/>
              <a:chExt cx="4063499" cy="3497673"/>
            </a:xfrm>
          </p:grpSpPr>
          <p:grpSp>
            <p:nvGrpSpPr>
              <p:cNvPr id="21516" name="Google Shape;21516;p756"/>
              <p:cNvGrpSpPr/>
              <p:nvPr/>
            </p:nvGrpSpPr>
            <p:grpSpPr>
              <a:xfrm>
                <a:off x="2676800" y="1479152"/>
                <a:ext cx="4063499" cy="3497673"/>
                <a:chOff x="2676800" y="1479152"/>
                <a:chExt cx="4063499" cy="3497673"/>
              </a:xfrm>
            </p:grpSpPr>
            <p:pic>
              <p:nvPicPr>
                <p:cNvPr id="21517" name="Google Shape;21517;p756"/>
                <p:cNvPicPr preferRelativeResize="0"/>
                <p:nvPr/>
              </p:nvPicPr>
              <p:blipFill>
                <a:blip r:embed="rId9">
                  <a:alphaModFix/>
                </a:blip>
                <a:stretch>
                  <a:fillRect/>
                </a:stretch>
              </p:blipFill>
              <p:spPr>
                <a:xfrm rot="-2024631">
                  <a:off x="3359812" y="1525548"/>
                  <a:ext cx="450175" cy="933525"/>
                </a:xfrm>
                <a:prstGeom prst="rect">
                  <a:avLst/>
                </a:prstGeom>
                <a:noFill/>
                <a:ln>
                  <a:noFill/>
                </a:ln>
              </p:spPr>
            </p:pic>
            <p:pic>
              <p:nvPicPr>
                <p:cNvPr id="21518" name="Google Shape;21518;p756"/>
                <p:cNvPicPr preferRelativeResize="0"/>
                <p:nvPr/>
              </p:nvPicPr>
              <p:blipFill>
                <a:blip r:embed="rId10">
                  <a:alphaModFix/>
                </a:blip>
                <a:stretch>
                  <a:fillRect/>
                </a:stretch>
              </p:blipFill>
              <p:spPr>
                <a:xfrm>
                  <a:off x="2676800" y="2026200"/>
                  <a:ext cx="4063499" cy="2950626"/>
                </a:xfrm>
                <a:prstGeom prst="rect">
                  <a:avLst/>
                </a:prstGeom>
                <a:noFill/>
                <a:ln>
                  <a:noFill/>
                </a:ln>
              </p:spPr>
            </p:pic>
          </p:grpSp>
          <p:sp>
            <p:nvSpPr>
              <p:cNvPr id="21519" name="Google Shape;21519;p756"/>
              <p:cNvSpPr txBox="1"/>
              <p:nvPr/>
            </p:nvSpPr>
            <p:spPr>
              <a:xfrm>
                <a:off x="3837625" y="3503098"/>
                <a:ext cx="1687800" cy="6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SERZONE</a:t>
                </a:r>
                <a:endParaRPr b="1"/>
              </a:p>
            </p:txBody>
          </p:sp>
        </p:grpSp>
      </p:grpSp>
      <p:grpSp>
        <p:nvGrpSpPr>
          <p:cNvPr id="21520" name="Google Shape;21520;p756"/>
          <p:cNvGrpSpPr/>
          <p:nvPr/>
        </p:nvGrpSpPr>
        <p:grpSpPr>
          <a:xfrm>
            <a:off x="4620768" y="142230"/>
            <a:ext cx="2627339" cy="2581909"/>
            <a:chOff x="3811143" y="2561593"/>
            <a:chExt cx="2627339" cy="2581909"/>
          </a:xfrm>
        </p:grpSpPr>
        <p:pic>
          <p:nvPicPr>
            <p:cNvPr id="21521" name="Google Shape;21521;p756"/>
            <p:cNvPicPr preferRelativeResize="0"/>
            <p:nvPr/>
          </p:nvPicPr>
          <p:blipFill>
            <a:blip r:embed="rId11">
              <a:alphaModFix/>
            </a:blip>
            <a:stretch>
              <a:fillRect/>
            </a:stretch>
          </p:blipFill>
          <p:spPr>
            <a:xfrm>
              <a:off x="3811143" y="2561593"/>
              <a:ext cx="2627339" cy="2581909"/>
            </a:xfrm>
            <a:prstGeom prst="rect">
              <a:avLst/>
            </a:prstGeom>
            <a:noFill/>
            <a:ln>
              <a:noFill/>
            </a:ln>
          </p:spPr>
        </p:pic>
        <p:grpSp>
          <p:nvGrpSpPr>
            <p:cNvPr id="21522" name="Google Shape;21522;p756"/>
            <p:cNvGrpSpPr/>
            <p:nvPr/>
          </p:nvGrpSpPr>
          <p:grpSpPr>
            <a:xfrm>
              <a:off x="4990831" y="3155615"/>
              <a:ext cx="267596" cy="1436128"/>
              <a:chOff x="4435083" y="1958285"/>
              <a:chExt cx="420617" cy="2257353"/>
            </a:xfrm>
          </p:grpSpPr>
          <p:grpSp>
            <p:nvGrpSpPr>
              <p:cNvPr id="21523" name="Google Shape;21523;p756"/>
              <p:cNvGrpSpPr/>
              <p:nvPr/>
            </p:nvGrpSpPr>
            <p:grpSpPr>
              <a:xfrm>
                <a:off x="4447400" y="2278000"/>
                <a:ext cx="408300" cy="183625"/>
                <a:chOff x="1167350" y="1102900"/>
                <a:chExt cx="408300" cy="183625"/>
              </a:xfrm>
            </p:grpSpPr>
            <p:cxnSp>
              <p:nvCxnSpPr>
                <p:cNvPr id="21524" name="Google Shape;21524;p756"/>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525" name="Google Shape;21525;p756"/>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526" name="Google Shape;21526;p756"/>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21527" name="Google Shape;21527;p756"/>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528" name="Google Shape;21528;p756"/>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grpSp>
      <p:grpSp>
        <p:nvGrpSpPr>
          <p:cNvPr id="21529" name="Google Shape;21529;p756"/>
          <p:cNvGrpSpPr/>
          <p:nvPr/>
        </p:nvGrpSpPr>
        <p:grpSpPr>
          <a:xfrm>
            <a:off x="1906439" y="122128"/>
            <a:ext cx="2313085" cy="2341823"/>
            <a:chOff x="2634206" y="1188932"/>
            <a:chExt cx="3522286" cy="3566046"/>
          </a:xfrm>
        </p:grpSpPr>
        <p:grpSp>
          <p:nvGrpSpPr>
            <p:cNvPr id="21530" name="Google Shape;21530;p756"/>
            <p:cNvGrpSpPr/>
            <p:nvPr/>
          </p:nvGrpSpPr>
          <p:grpSpPr>
            <a:xfrm>
              <a:off x="2634206" y="1188932"/>
              <a:ext cx="3522286" cy="3566046"/>
              <a:chOff x="2929900" y="1862025"/>
              <a:chExt cx="3118999" cy="3157749"/>
            </a:xfrm>
          </p:grpSpPr>
          <p:grpSp>
            <p:nvGrpSpPr>
              <p:cNvPr id="21531" name="Google Shape;21531;p756"/>
              <p:cNvGrpSpPr/>
              <p:nvPr/>
            </p:nvGrpSpPr>
            <p:grpSpPr>
              <a:xfrm>
                <a:off x="2929900" y="1862025"/>
                <a:ext cx="3118999" cy="3157749"/>
                <a:chOff x="2929900" y="1862025"/>
                <a:chExt cx="3118999" cy="3157749"/>
              </a:xfrm>
            </p:grpSpPr>
            <p:pic>
              <p:nvPicPr>
                <p:cNvPr id="21532" name="Google Shape;21532;p756"/>
                <p:cNvPicPr preferRelativeResize="0"/>
                <p:nvPr/>
              </p:nvPicPr>
              <p:blipFill>
                <a:blip r:embed="rId12">
                  <a:alphaModFix/>
                </a:blip>
                <a:stretch>
                  <a:fillRect/>
                </a:stretch>
              </p:blipFill>
              <p:spPr>
                <a:xfrm>
                  <a:off x="2929900" y="1862025"/>
                  <a:ext cx="3118999" cy="3157749"/>
                </a:xfrm>
                <a:prstGeom prst="rect">
                  <a:avLst/>
                </a:prstGeom>
                <a:noFill/>
                <a:ln>
                  <a:noFill/>
                </a:ln>
              </p:spPr>
            </p:pic>
            <p:pic>
              <p:nvPicPr>
                <p:cNvPr id="21533" name="Google Shape;21533;p756"/>
                <p:cNvPicPr preferRelativeResize="0"/>
                <p:nvPr/>
              </p:nvPicPr>
              <p:blipFill>
                <a:blip r:embed="rId13">
                  <a:alphaModFix/>
                </a:blip>
                <a:stretch>
                  <a:fillRect/>
                </a:stretch>
              </p:blipFill>
              <p:spPr>
                <a:xfrm>
                  <a:off x="3726075" y="2571750"/>
                  <a:ext cx="1989000" cy="1895700"/>
                </a:xfrm>
                <a:prstGeom prst="ellipse">
                  <a:avLst/>
                </a:prstGeom>
                <a:noFill/>
                <a:ln>
                  <a:noFill/>
                </a:ln>
              </p:spPr>
            </p:pic>
          </p:grpSp>
          <p:sp>
            <p:nvSpPr>
              <p:cNvPr id="21534" name="Google Shape;21534;p756"/>
              <p:cNvSpPr txBox="1"/>
              <p:nvPr/>
            </p:nvSpPr>
            <p:spPr>
              <a:xfrm rot="24406">
                <a:off x="3840762" y="3233612"/>
                <a:ext cx="1774845" cy="46531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1200" b="1"/>
                  <a:t>mirtazapine</a:t>
                </a:r>
                <a:endParaRPr sz="1200" b="1"/>
              </a:p>
              <a:p>
                <a:pPr marL="0" marR="0" lvl="0" indent="0" algn="ctr" rtl="0">
                  <a:lnSpc>
                    <a:spcPct val="100000"/>
                  </a:lnSpc>
                  <a:spcBef>
                    <a:spcPts val="0"/>
                  </a:spcBef>
                  <a:spcAft>
                    <a:spcPts val="0"/>
                  </a:spcAft>
                  <a:buClr>
                    <a:srgbClr val="000000"/>
                  </a:buClr>
                  <a:buSzPts val="800"/>
                  <a:buFont typeface="Arial"/>
                  <a:buNone/>
                </a:pPr>
                <a:r>
                  <a:rPr lang="en" sz="1200" b="1"/>
                  <a:t>REMERON</a:t>
                </a:r>
                <a:endParaRPr sz="1200" b="1"/>
              </a:p>
            </p:txBody>
          </p:sp>
        </p:grpSp>
        <p:grpSp>
          <p:nvGrpSpPr>
            <p:cNvPr id="21535" name="Google Shape;21535;p756"/>
            <p:cNvGrpSpPr/>
            <p:nvPr/>
          </p:nvGrpSpPr>
          <p:grpSpPr>
            <a:xfrm>
              <a:off x="4447400" y="2278000"/>
              <a:ext cx="408300" cy="183625"/>
              <a:chOff x="1167350" y="1102900"/>
              <a:chExt cx="408300" cy="183625"/>
            </a:xfrm>
          </p:grpSpPr>
          <p:cxnSp>
            <p:nvCxnSpPr>
              <p:cNvPr id="21536" name="Google Shape;21536;p756"/>
              <p:cNvCxnSpPr/>
              <p:nvPr/>
            </p:nvCxnSpPr>
            <p:spPr>
              <a:xfrm>
                <a:off x="1167350" y="1102900"/>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537" name="Google Shape;21537;p756"/>
              <p:cNvCxnSpPr/>
              <p:nvPr/>
            </p:nvCxnSpPr>
            <p:spPr>
              <a:xfrm>
                <a:off x="1167350" y="1188925"/>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538" name="Google Shape;21538;p756"/>
              <p:cNvCxnSpPr/>
              <p:nvPr/>
            </p:nvCxnSpPr>
            <p:spPr>
              <a:xfrm>
                <a:off x="1167350" y="1286525"/>
                <a:ext cx="408300" cy="0"/>
              </a:xfrm>
              <a:prstGeom prst="straightConnector1">
                <a:avLst/>
              </a:prstGeom>
              <a:noFill/>
              <a:ln w="28575" cap="flat" cmpd="sng">
                <a:solidFill>
                  <a:schemeClr val="dk2"/>
                </a:solidFill>
                <a:prstDash val="solid"/>
                <a:round/>
                <a:headEnd type="none" w="med" len="med"/>
                <a:tailEnd type="none" w="med" len="med"/>
              </a:ln>
            </p:spPr>
          </p:cxnSp>
        </p:grpSp>
        <p:cxnSp>
          <p:nvCxnSpPr>
            <p:cNvPr id="21539" name="Google Shape;21539;p756"/>
            <p:cNvCxnSpPr/>
            <p:nvPr/>
          </p:nvCxnSpPr>
          <p:spPr>
            <a:xfrm>
              <a:off x="4435083" y="4215638"/>
              <a:ext cx="408300" cy="0"/>
            </a:xfrm>
            <a:prstGeom prst="straightConnector1">
              <a:avLst/>
            </a:prstGeom>
            <a:noFill/>
            <a:ln w="28575" cap="flat" cmpd="sng">
              <a:solidFill>
                <a:schemeClr val="dk2"/>
              </a:solidFill>
              <a:prstDash val="solid"/>
              <a:round/>
              <a:headEnd type="none" w="med" len="med"/>
              <a:tailEnd type="none" w="med" len="med"/>
            </a:ln>
          </p:spPr>
        </p:cxnSp>
        <p:cxnSp>
          <p:nvCxnSpPr>
            <p:cNvPr id="21540" name="Google Shape;21540;p756"/>
            <p:cNvCxnSpPr/>
            <p:nvPr/>
          </p:nvCxnSpPr>
          <p:spPr>
            <a:xfrm>
              <a:off x="4435083" y="1958285"/>
              <a:ext cx="408300" cy="0"/>
            </a:xfrm>
            <a:prstGeom prst="straightConnector1">
              <a:avLst/>
            </a:prstGeom>
            <a:noFill/>
            <a:ln w="28575" cap="flat" cmpd="sng">
              <a:solidFill>
                <a:schemeClr val="dk2"/>
              </a:solidFill>
              <a:prstDash val="solid"/>
              <a:round/>
              <a:headEnd type="none" w="med" len="med"/>
              <a:tailEnd type="none" w="med" len="med"/>
            </a:ln>
          </p:spPr>
        </p:cxnSp>
      </p:grpSp>
      <p:sp>
        <p:nvSpPr>
          <p:cNvPr id="21541" name="Google Shape;21541;p756"/>
          <p:cNvSpPr/>
          <p:nvPr/>
        </p:nvSpPr>
        <p:spPr>
          <a:xfrm rot="6865135">
            <a:off x="5384241" y="2198559"/>
            <a:ext cx="795346" cy="531646"/>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2" name="Google Shape;21542;p756"/>
          <p:cNvSpPr/>
          <p:nvPr/>
        </p:nvSpPr>
        <p:spPr>
          <a:xfrm rot="6865135">
            <a:off x="7003491" y="4484559"/>
            <a:ext cx="795346" cy="531646"/>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Shape 21546"/>
        <p:cNvGrpSpPr/>
        <p:nvPr/>
      </p:nvGrpSpPr>
      <p:grpSpPr>
        <a:xfrm>
          <a:off x="0" y="0"/>
          <a:ext cx="0" cy="0"/>
          <a:chOff x="0" y="0"/>
          <a:chExt cx="0" cy="0"/>
        </a:xfrm>
      </p:grpSpPr>
      <p:grpSp>
        <p:nvGrpSpPr>
          <p:cNvPr id="21547" name="Google Shape;21547;p757"/>
          <p:cNvGrpSpPr/>
          <p:nvPr/>
        </p:nvGrpSpPr>
        <p:grpSpPr>
          <a:xfrm>
            <a:off x="1143325" y="273387"/>
            <a:ext cx="2715901" cy="2375576"/>
            <a:chOff x="1428750" y="288587"/>
            <a:chExt cx="2715901" cy="2375576"/>
          </a:xfrm>
        </p:grpSpPr>
        <p:pic>
          <p:nvPicPr>
            <p:cNvPr id="21548" name="Google Shape;21548;p757"/>
            <p:cNvPicPr preferRelativeResize="0"/>
            <p:nvPr/>
          </p:nvPicPr>
          <p:blipFill>
            <a:blip r:embed="rId3">
              <a:alphaModFix/>
            </a:blip>
            <a:stretch>
              <a:fillRect/>
            </a:stretch>
          </p:blipFill>
          <p:spPr>
            <a:xfrm>
              <a:off x="1428750" y="288587"/>
              <a:ext cx="2715901" cy="2375576"/>
            </a:xfrm>
            <a:prstGeom prst="rect">
              <a:avLst/>
            </a:prstGeom>
            <a:noFill/>
            <a:ln>
              <a:noFill/>
            </a:ln>
          </p:spPr>
        </p:pic>
        <p:sp>
          <p:nvSpPr>
            <p:cNvPr id="21549" name="Google Shape;21549;p757"/>
            <p:cNvSpPr txBox="1"/>
            <p:nvPr/>
          </p:nvSpPr>
          <p:spPr>
            <a:xfrm>
              <a:off x="2575273" y="1624325"/>
              <a:ext cx="1278375"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t>SPRAVATO</a:t>
              </a:r>
              <a:endParaRPr b="1" dirty="0"/>
            </a:p>
          </p:txBody>
        </p:sp>
      </p:grpSp>
      <p:grpSp>
        <p:nvGrpSpPr>
          <p:cNvPr id="21550" name="Google Shape;21550;p757"/>
          <p:cNvGrpSpPr/>
          <p:nvPr/>
        </p:nvGrpSpPr>
        <p:grpSpPr>
          <a:xfrm>
            <a:off x="4762494" y="188868"/>
            <a:ext cx="4556154" cy="2544605"/>
            <a:chOff x="1809625" y="1289100"/>
            <a:chExt cx="5974500" cy="3336749"/>
          </a:xfrm>
        </p:grpSpPr>
        <p:grpSp>
          <p:nvGrpSpPr>
            <p:cNvPr id="21551" name="Google Shape;21551;p757"/>
            <p:cNvGrpSpPr/>
            <p:nvPr/>
          </p:nvGrpSpPr>
          <p:grpSpPr>
            <a:xfrm>
              <a:off x="1809625" y="1289100"/>
              <a:ext cx="5974500" cy="3336749"/>
              <a:chOff x="1809625" y="1289100"/>
              <a:chExt cx="5974500" cy="3336749"/>
            </a:xfrm>
          </p:grpSpPr>
          <p:pic>
            <p:nvPicPr>
              <p:cNvPr id="21552" name="Google Shape;21552;p757"/>
              <p:cNvPicPr preferRelativeResize="0"/>
              <p:nvPr/>
            </p:nvPicPr>
            <p:blipFill>
              <a:blip r:embed="rId4">
                <a:alphaModFix/>
              </a:blip>
              <a:stretch>
                <a:fillRect/>
              </a:stretch>
            </p:blipFill>
            <p:spPr>
              <a:xfrm>
                <a:off x="2746198" y="1289100"/>
                <a:ext cx="4187299" cy="3336749"/>
              </a:xfrm>
              <a:prstGeom prst="rect">
                <a:avLst/>
              </a:prstGeom>
              <a:noFill/>
              <a:ln>
                <a:noFill/>
              </a:ln>
            </p:spPr>
          </p:pic>
          <p:sp>
            <p:nvSpPr>
              <p:cNvPr id="21553" name="Google Shape;21553;p757"/>
              <p:cNvSpPr txBox="1"/>
              <p:nvPr/>
            </p:nvSpPr>
            <p:spPr>
              <a:xfrm>
                <a:off x="1809625" y="2786475"/>
                <a:ext cx="5974500" cy="84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a:t>Dextromethorphan</a:t>
                </a:r>
                <a:endParaRPr sz="1500" b="1"/>
              </a:p>
              <a:p>
                <a:pPr marL="0" lvl="0" indent="0" algn="ctr" rtl="0">
                  <a:spcBef>
                    <a:spcPts val="0"/>
                  </a:spcBef>
                  <a:spcAft>
                    <a:spcPts val="0"/>
                  </a:spcAft>
                  <a:buNone/>
                </a:pPr>
                <a:r>
                  <a:rPr lang="en" sz="1500" b="1"/>
                  <a:t>DXM</a:t>
                </a:r>
                <a:endParaRPr sz="1500" b="1"/>
              </a:p>
            </p:txBody>
          </p:sp>
        </p:grpSp>
        <p:sp>
          <p:nvSpPr>
            <p:cNvPr id="21554" name="Google Shape;21554;p757"/>
            <p:cNvSpPr/>
            <p:nvPr/>
          </p:nvSpPr>
          <p:spPr>
            <a:xfrm>
              <a:off x="4391576" y="2047874"/>
              <a:ext cx="810600" cy="809700"/>
            </a:xfrm>
            <a:prstGeom prst="ellipse">
              <a:avLst/>
            </a:prstGeom>
            <a:solidFill>
              <a:schemeClr val="lt1"/>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55" name="Google Shape;21555;p757"/>
          <p:cNvGrpSpPr/>
          <p:nvPr/>
        </p:nvGrpSpPr>
        <p:grpSpPr>
          <a:xfrm>
            <a:off x="3506470" y="2656240"/>
            <a:ext cx="2517340" cy="2375722"/>
            <a:chOff x="957250" y="515650"/>
            <a:chExt cx="3475549" cy="3280025"/>
          </a:xfrm>
        </p:grpSpPr>
        <p:pic>
          <p:nvPicPr>
            <p:cNvPr id="21556" name="Google Shape;21556;p757"/>
            <p:cNvPicPr preferRelativeResize="0"/>
            <p:nvPr/>
          </p:nvPicPr>
          <p:blipFill>
            <a:blip r:embed="rId5">
              <a:alphaModFix/>
            </a:blip>
            <a:stretch>
              <a:fillRect/>
            </a:stretch>
          </p:blipFill>
          <p:spPr>
            <a:xfrm>
              <a:off x="957250" y="515650"/>
              <a:ext cx="3475549" cy="3280025"/>
            </a:xfrm>
            <a:prstGeom prst="rect">
              <a:avLst/>
            </a:prstGeom>
            <a:noFill/>
            <a:ln>
              <a:noFill/>
            </a:ln>
          </p:spPr>
        </p:pic>
        <p:sp>
          <p:nvSpPr>
            <p:cNvPr id="21557" name="Google Shape;21557;p757"/>
            <p:cNvSpPr txBox="1"/>
            <p:nvPr/>
          </p:nvSpPr>
          <p:spPr>
            <a:xfrm>
              <a:off x="1881250" y="2042413"/>
              <a:ext cx="2344200" cy="977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b="1"/>
                <a:t>Psilocybin</a:t>
              </a:r>
              <a:endParaRPr sz="1700" b="1"/>
            </a:p>
            <a:p>
              <a:pPr marL="0" lvl="0" indent="0" algn="ctr" rtl="0">
                <a:spcBef>
                  <a:spcPts val="0"/>
                </a:spcBef>
                <a:spcAft>
                  <a:spcPts val="0"/>
                </a:spcAft>
                <a:buNone/>
              </a:pPr>
              <a:endParaRPr sz="1700" b="1"/>
            </a:p>
          </p:txBody>
        </p:sp>
      </p:grpSp>
      <p:sp>
        <p:nvSpPr>
          <p:cNvPr id="21558" name="Google Shape;21558;p757"/>
          <p:cNvSpPr txBox="1"/>
          <p:nvPr/>
        </p:nvSpPr>
        <p:spPr>
          <a:xfrm>
            <a:off x="3214850" y="4002650"/>
            <a:ext cx="8880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t>agonist</a:t>
            </a:r>
            <a:endParaRPr sz="1300" b="1"/>
          </a:p>
          <a:p>
            <a:pPr marL="0" lvl="0" indent="0" algn="l" rtl="0">
              <a:spcBef>
                <a:spcPts val="0"/>
              </a:spcBef>
              <a:spcAft>
                <a:spcPts val="0"/>
              </a:spcAft>
              <a:buNone/>
            </a:pPr>
            <a:endParaRPr sz="900"/>
          </a:p>
        </p:txBody>
      </p:sp>
      <p:cxnSp>
        <p:nvCxnSpPr>
          <p:cNvPr id="21559" name="Google Shape;21559;p757"/>
          <p:cNvCxnSpPr/>
          <p:nvPr/>
        </p:nvCxnSpPr>
        <p:spPr>
          <a:xfrm rot="10800000">
            <a:off x="2767838" y="4188061"/>
            <a:ext cx="447000" cy="0"/>
          </a:xfrm>
          <a:prstGeom prst="straightConnector1">
            <a:avLst/>
          </a:prstGeom>
          <a:noFill/>
          <a:ln w="9525" cap="flat" cmpd="sng">
            <a:solidFill>
              <a:schemeClr val="dk2"/>
            </a:solidFill>
            <a:prstDash val="solid"/>
            <a:round/>
            <a:headEnd type="none" w="med" len="med"/>
            <a:tailEnd type="triangle" w="med" len="med"/>
          </a:ln>
        </p:spPr>
      </p:cxnSp>
      <p:sp>
        <p:nvSpPr>
          <p:cNvPr id="21560" name="Google Shape;21560;p757"/>
          <p:cNvSpPr txBox="1"/>
          <p:nvPr/>
        </p:nvSpPr>
        <p:spPr>
          <a:xfrm>
            <a:off x="1009975" y="3693275"/>
            <a:ext cx="17205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Off-target: Valvular heart disease when chronically administered (like fenfluramine) </a:t>
            </a:r>
            <a:endParaRPr/>
          </a:p>
        </p:txBody>
      </p:sp>
      <p:sp>
        <p:nvSpPr>
          <p:cNvPr id="21561" name="Google Shape;21561;p757"/>
          <p:cNvSpPr txBox="1"/>
          <p:nvPr/>
        </p:nvSpPr>
        <p:spPr>
          <a:xfrm>
            <a:off x="6799799" y="3541550"/>
            <a:ext cx="20679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Rapid antidepressant effects; hallucinogenic effects (opposite mechanism of second-generation antipsychotics)</a:t>
            </a:r>
            <a:endParaRPr sz="1200"/>
          </a:p>
        </p:txBody>
      </p:sp>
      <p:sp>
        <p:nvSpPr>
          <p:cNvPr id="21562" name="Google Shape;21562;p757"/>
          <p:cNvSpPr txBox="1"/>
          <p:nvPr/>
        </p:nvSpPr>
        <p:spPr>
          <a:xfrm>
            <a:off x="4471960" y="2733475"/>
            <a:ext cx="17763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t>agonist (potent)</a:t>
            </a:r>
            <a:endParaRPr sz="1300" b="1"/>
          </a:p>
          <a:p>
            <a:pPr marL="0" lvl="0" indent="0" algn="l" rtl="0">
              <a:spcBef>
                <a:spcPts val="0"/>
              </a:spcBef>
              <a:spcAft>
                <a:spcPts val="0"/>
              </a:spcAft>
              <a:buNone/>
            </a:pPr>
            <a:endParaRPr sz="900"/>
          </a:p>
        </p:txBody>
      </p:sp>
      <p:cxnSp>
        <p:nvCxnSpPr>
          <p:cNvPr id="21563" name="Google Shape;21563;p757"/>
          <p:cNvCxnSpPr/>
          <p:nvPr/>
        </p:nvCxnSpPr>
        <p:spPr>
          <a:xfrm>
            <a:off x="5924550" y="2962275"/>
            <a:ext cx="1028100" cy="516900"/>
          </a:xfrm>
          <a:prstGeom prst="straightConnector1">
            <a:avLst/>
          </a:prstGeom>
          <a:noFill/>
          <a:ln w="9525" cap="flat" cmpd="sng">
            <a:solidFill>
              <a:schemeClr val="dk2"/>
            </a:solidFill>
            <a:prstDash val="solid"/>
            <a:round/>
            <a:headEnd type="none" w="med" len="med"/>
            <a:tailEnd type="triangle" w="med" len="med"/>
          </a:ln>
        </p:spPr>
      </p:cxnSp>
      <p:sp>
        <p:nvSpPr>
          <p:cNvPr id="21564" name="Google Shape;21564;p757"/>
          <p:cNvSpPr txBox="1"/>
          <p:nvPr/>
        </p:nvSpPr>
        <p:spPr>
          <a:xfrm>
            <a:off x="3176549" y="188875"/>
            <a:ext cx="11763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t>NMDA antagonist</a:t>
            </a:r>
            <a:endParaRPr sz="1300" b="1"/>
          </a:p>
          <a:p>
            <a:pPr marL="0" lvl="0" indent="0" algn="l" rtl="0">
              <a:spcBef>
                <a:spcPts val="0"/>
              </a:spcBef>
              <a:spcAft>
                <a:spcPts val="0"/>
              </a:spcAft>
              <a:buNone/>
            </a:pPr>
            <a:endParaRPr sz="900"/>
          </a:p>
        </p:txBody>
      </p:sp>
      <p:sp>
        <p:nvSpPr>
          <p:cNvPr id="21565" name="Google Shape;21565;p757"/>
          <p:cNvSpPr txBox="1"/>
          <p:nvPr/>
        </p:nvSpPr>
        <p:spPr>
          <a:xfrm>
            <a:off x="7291349" y="47625"/>
            <a:ext cx="11763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t>antagonist</a:t>
            </a:r>
            <a:endParaRPr sz="1300" b="1"/>
          </a:p>
          <a:p>
            <a:pPr marL="0" lvl="0" indent="0" algn="l" rtl="0">
              <a:spcBef>
                <a:spcPts val="0"/>
              </a:spcBef>
              <a:spcAft>
                <a:spcPts val="0"/>
              </a:spcAft>
              <a:buNone/>
            </a:pPr>
            <a:endParaRPr sz="900"/>
          </a:p>
        </p:txBody>
      </p:sp>
      <p:cxnSp>
        <p:nvCxnSpPr>
          <p:cNvPr id="21566" name="Google Shape;21566;p757"/>
          <p:cNvCxnSpPr/>
          <p:nvPr/>
        </p:nvCxnSpPr>
        <p:spPr>
          <a:xfrm>
            <a:off x="3859225" y="395275"/>
            <a:ext cx="769800" cy="42900"/>
          </a:xfrm>
          <a:prstGeom prst="straightConnector1">
            <a:avLst/>
          </a:prstGeom>
          <a:noFill/>
          <a:ln w="9525" cap="flat" cmpd="sng">
            <a:solidFill>
              <a:schemeClr val="dk2"/>
            </a:solidFill>
            <a:prstDash val="solid"/>
            <a:round/>
            <a:headEnd type="none" w="med" len="med"/>
            <a:tailEnd type="triangle" w="med" len="med"/>
          </a:ln>
        </p:spPr>
      </p:cxnSp>
      <p:cxnSp>
        <p:nvCxnSpPr>
          <p:cNvPr id="21567" name="Google Shape;21567;p757"/>
          <p:cNvCxnSpPr/>
          <p:nvPr/>
        </p:nvCxnSpPr>
        <p:spPr>
          <a:xfrm flipH="1">
            <a:off x="5648550" y="314325"/>
            <a:ext cx="961800" cy="130800"/>
          </a:xfrm>
          <a:prstGeom prst="straightConnector1">
            <a:avLst/>
          </a:prstGeom>
          <a:noFill/>
          <a:ln w="9525" cap="flat" cmpd="sng">
            <a:solidFill>
              <a:schemeClr val="dk2"/>
            </a:solidFill>
            <a:prstDash val="solid"/>
            <a:round/>
            <a:headEnd type="none" w="med" len="med"/>
            <a:tailEnd type="triangle" w="med" len="med"/>
          </a:ln>
        </p:spPr>
      </p:cxnSp>
      <p:sp>
        <p:nvSpPr>
          <p:cNvPr id="21568" name="Google Shape;21568;p757"/>
          <p:cNvSpPr txBox="1"/>
          <p:nvPr/>
        </p:nvSpPr>
        <p:spPr>
          <a:xfrm>
            <a:off x="4698624" y="188875"/>
            <a:ext cx="1410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Rapid antidepressant effects; </a:t>
            </a:r>
            <a:endParaRPr sz="1200"/>
          </a:p>
          <a:p>
            <a:pPr marL="0" lvl="0" indent="0" algn="l" rtl="0">
              <a:spcBef>
                <a:spcPts val="0"/>
              </a:spcBef>
              <a:spcAft>
                <a:spcPts val="0"/>
              </a:spcAft>
              <a:buNone/>
            </a:pPr>
            <a:r>
              <a:rPr lang="en" sz="1200"/>
              <a:t>dissociation</a:t>
            </a:r>
            <a:endParaRPr sz="1200"/>
          </a:p>
        </p:txBody>
      </p:sp>
      <p:sp>
        <p:nvSpPr>
          <p:cNvPr id="21569" name="Google Shape;21569;p757"/>
          <p:cNvSpPr txBox="1"/>
          <p:nvPr/>
        </p:nvSpPr>
        <p:spPr>
          <a:xfrm>
            <a:off x="72371" y="122125"/>
            <a:ext cx="249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Neuromodulators</a:t>
            </a:r>
            <a:endParaRPr b="1"/>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140"/>
        <p:cNvGrpSpPr/>
        <p:nvPr/>
      </p:nvGrpSpPr>
      <p:grpSpPr>
        <a:xfrm>
          <a:off x="0" y="0"/>
          <a:ext cx="0" cy="0"/>
          <a:chOff x="0" y="0"/>
          <a:chExt cx="0" cy="0"/>
        </a:xfrm>
      </p:grpSpPr>
      <p:pic>
        <p:nvPicPr>
          <p:cNvPr id="1141" name="Google Shape;1141;p86"/>
          <p:cNvPicPr preferRelativeResize="0"/>
          <p:nvPr/>
        </p:nvPicPr>
        <p:blipFill rotWithShape="1">
          <a:blip r:embed="rId3">
            <a:alphaModFix/>
          </a:blip>
          <a:srcRect t="17691" r="50463" b="19193"/>
          <a:stretch/>
        </p:blipFill>
        <p:spPr>
          <a:xfrm>
            <a:off x="605375" y="943500"/>
            <a:ext cx="3763674" cy="3054026"/>
          </a:xfrm>
          <a:prstGeom prst="rect">
            <a:avLst/>
          </a:prstGeom>
          <a:noFill/>
          <a:ln>
            <a:noFill/>
          </a:ln>
        </p:spPr>
      </p:pic>
      <p:pic>
        <p:nvPicPr>
          <p:cNvPr id="1142" name="Google Shape;1142;p86"/>
          <p:cNvPicPr preferRelativeResize="0"/>
          <p:nvPr/>
        </p:nvPicPr>
        <p:blipFill rotWithShape="1">
          <a:blip r:embed="rId3">
            <a:alphaModFix/>
          </a:blip>
          <a:srcRect l="50703" t="1698" r="2864" b="13791"/>
          <a:stretch/>
        </p:blipFill>
        <p:spPr>
          <a:xfrm>
            <a:off x="4705050" y="257475"/>
            <a:ext cx="4058176" cy="4703749"/>
          </a:xfrm>
          <a:prstGeom prst="rect">
            <a:avLst/>
          </a:prstGeom>
          <a:noFill/>
          <a:ln>
            <a:noFill/>
          </a:ln>
        </p:spPr>
      </p:pic>
      <p:cxnSp>
        <p:nvCxnSpPr>
          <p:cNvPr id="1143" name="Google Shape;1143;p86"/>
          <p:cNvCxnSpPr/>
          <p:nvPr/>
        </p:nvCxnSpPr>
        <p:spPr>
          <a:xfrm rot="10800000">
            <a:off x="3607950" y="2863900"/>
            <a:ext cx="0" cy="596400"/>
          </a:xfrm>
          <a:prstGeom prst="straightConnector1">
            <a:avLst/>
          </a:prstGeom>
          <a:noFill/>
          <a:ln w="38100" cap="flat" cmpd="sng">
            <a:solidFill>
              <a:srgbClr val="000000"/>
            </a:solidFill>
            <a:prstDash val="solid"/>
            <a:round/>
            <a:headEnd type="none" w="med" len="med"/>
            <a:tailEnd type="triangle" w="med" len="med"/>
          </a:ln>
        </p:spPr>
      </p:cxnSp>
      <p:sp>
        <p:nvSpPr>
          <p:cNvPr id="1144" name="Google Shape;1144;p86"/>
          <p:cNvSpPr txBox="1"/>
          <p:nvPr/>
        </p:nvSpPr>
        <p:spPr>
          <a:xfrm>
            <a:off x="3218150" y="3504700"/>
            <a:ext cx="1594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transporter (SERT) blocker</a:t>
            </a:r>
            <a:endParaRPr/>
          </a:p>
        </p:txBody>
      </p:sp>
      <p:cxnSp>
        <p:nvCxnSpPr>
          <p:cNvPr id="1145" name="Google Shape;1145;p86"/>
          <p:cNvCxnSpPr/>
          <p:nvPr/>
        </p:nvCxnSpPr>
        <p:spPr>
          <a:xfrm>
            <a:off x="5237950" y="1183450"/>
            <a:ext cx="0" cy="887700"/>
          </a:xfrm>
          <a:prstGeom prst="straightConnector1">
            <a:avLst/>
          </a:prstGeom>
          <a:noFill/>
          <a:ln w="38100" cap="flat" cmpd="sng">
            <a:solidFill>
              <a:srgbClr val="000000"/>
            </a:solidFill>
            <a:prstDash val="solid"/>
            <a:round/>
            <a:headEnd type="none" w="med" len="med"/>
            <a:tailEnd type="triangle" w="med" len="med"/>
          </a:ln>
        </p:spPr>
      </p:cxnSp>
      <p:sp>
        <p:nvSpPr>
          <p:cNvPr id="1146" name="Google Shape;1146;p86"/>
          <p:cNvSpPr txBox="1"/>
          <p:nvPr/>
        </p:nvSpPr>
        <p:spPr>
          <a:xfrm>
            <a:off x="4305575" y="613050"/>
            <a:ext cx="1594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transporter (SERT)</a:t>
            </a:r>
            <a:endParaRPr/>
          </a:p>
        </p:txBody>
      </p:sp>
      <p:sp>
        <p:nvSpPr>
          <p:cNvPr id="1147" name="Google Shape;1147;p86"/>
          <p:cNvSpPr/>
          <p:nvPr/>
        </p:nvSpPr>
        <p:spPr>
          <a:xfrm>
            <a:off x="4952700" y="752197"/>
            <a:ext cx="3245400" cy="19470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86"/>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pic>
        <p:nvPicPr>
          <p:cNvPr id="1153" name="Google Shape;1153;p87"/>
          <p:cNvPicPr preferRelativeResize="0"/>
          <p:nvPr/>
        </p:nvPicPr>
        <p:blipFill rotWithShape="1">
          <a:blip r:embed="rId3">
            <a:alphaModFix/>
          </a:blip>
          <a:srcRect t="17691" r="50463" b="19193"/>
          <a:stretch/>
        </p:blipFill>
        <p:spPr>
          <a:xfrm>
            <a:off x="605375" y="943500"/>
            <a:ext cx="3763674" cy="3054026"/>
          </a:xfrm>
          <a:prstGeom prst="rect">
            <a:avLst/>
          </a:prstGeom>
          <a:noFill/>
          <a:ln>
            <a:noFill/>
          </a:ln>
        </p:spPr>
      </p:pic>
      <p:pic>
        <p:nvPicPr>
          <p:cNvPr id="1154" name="Google Shape;1154;p87"/>
          <p:cNvPicPr preferRelativeResize="0"/>
          <p:nvPr/>
        </p:nvPicPr>
        <p:blipFill rotWithShape="1">
          <a:blip r:embed="rId3">
            <a:alphaModFix/>
          </a:blip>
          <a:srcRect l="50703" t="1698" r="2864" b="13791"/>
          <a:stretch/>
        </p:blipFill>
        <p:spPr>
          <a:xfrm>
            <a:off x="4705050" y="257475"/>
            <a:ext cx="4058176" cy="4703749"/>
          </a:xfrm>
          <a:prstGeom prst="rect">
            <a:avLst/>
          </a:prstGeom>
          <a:noFill/>
          <a:ln>
            <a:noFill/>
          </a:ln>
        </p:spPr>
      </p:pic>
      <p:cxnSp>
        <p:nvCxnSpPr>
          <p:cNvPr id="1155" name="Google Shape;1155;p87"/>
          <p:cNvCxnSpPr/>
          <p:nvPr/>
        </p:nvCxnSpPr>
        <p:spPr>
          <a:xfrm rot="10800000">
            <a:off x="3607950" y="2863900"/>
            <a:ext cx="0" cy="596400"/>
          </a:xfrm>
          <a:prstGeom prst="straightConnector1">
            <a:avLst/>
          </a:prstGeom>
          <a:noFill/>
          <a:ln w="38100" cap="flat" cmpd="sng">
            <a:solidFill>
              <a:srgbClr val="000000"/>
            </a:solidFill>
            <a:prstDash val="solid"/>
            <a:round/>
            <a:headEnd type="none" w="med" len="med"/>
            <a:tailEnd type="triangle" w="med" len="med"/>
          </a:ln>
        </p:spPr>
      </p:cxnSp>
      <p:sp>
        <p:nvSpPr>
          <p:cNvPr id="1156" name="Google Shape;1156;p87"/>
          <p:cNvSpPr txBox="1"/>
          <p:nvPr/>
        </p:nvSpPr>
        <p:spPr>
          <a:xfrm>
            <a:off x="3218150" y="3504700"/>
            <a:ext cx="1594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transporter (SERT) blocker</a:t>
            </a:r>
            <a:endParaRPr/>
          </a:p>
        </p:txBody>
      </p:sp>
      <p:cxnSp>
        <p:nvCxnSpPr>
          <p:cNvPr id="1157" name="Google Shape;1157;p87"/>
          <p:cNvCxnSpPr/>
          <p:nvPr/>
        </p:nvCxnSpPr>
        <p:spPr>
          <a:xfrm>
            <a:off x="5237950" y="1183450"/>
            <a:ext cx="0" cy="887700"/>
          </a:xfrm>
          <a:prstGeom prst="straightConnector1">
            <a:avLst/>
          </a:prstGeom>
          <a:noFill/>
          <a:ln w="38100" cap="flat" cmpd="sng">
            <a:solidFill>
              <a:srgbClr val="000000"/>
            </a:solidFill>
            <a:prstDash val="solid"/>
            <a:round/>
            <a:headEnd type="none" w="med" len="med"/>
            <a:tailEnd type="triangle" w="med" len="med"/>
          </a:ln>
        </p:spPr>
      </p:cxnSp>
      <p:sp>
        <p:nvSpPr>
          <p:cNvPr id="1158" name="Google Shape;1158;p87"/>
          <p:cNvSpPr txBox="1"/>
          <p:nvPr/>
        </p:nvSpPr>
        <p:spPr>
          <a:xfrm>
            <a:off x="4305575" y="613050"/>
            <a:ext cx="1594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transporter (SERT)</a:t>
            </a:r>
            <a:endParaRPr/>
          </a:p>
        </p:txBody>
      </p:sp>
      <p:sp>
        <p:nvSpPr>
          <p:cNvPr id="1159" name="Google Shape;1159;p87"/>
          <p:cNvSpPr/>
          <p:nvPr/>
        </p:nvSpPr>
        <p:spPr>
          <a:xfrm>
            <a:off x="5518688" y="3631524"/>
            <a:ext cx="2430900" cy="13977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87"/>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pic>
        <p:nvPicPr>
          <p:cNvPr id="1165" name="Google Shape;1165;p88"/>
          <p:cNvPicPr preferRelativeResize="0"/>
          <p:nvPr/>
        </p:nvPicPr>
        <p:blipFill rotWithShape="1">
          <a:blip r:embed="rId3">
            <a:alphaModFix/>
          </a:blip>
          <a:srcRect t="17691" r="50463" b="19193"/>
          <a:stretch/>
        </p:blipFill>
        <p:spPr>
          <a:xfrm>
            <a:off x="605375" y="943500"/>
            <a:ext cx="3763674" cy="3054026"/>
          </a:xfrm>
          <a:prstGeom prst="rect">
            <a:avLst/>
          </a:prstGeom>
          <a:noFill/>
          <a:ln>
            <a:noFill/>
          </a:ln>
        </p:spPr>
      </p:pic>
      <p:pic>
        <p:nvPicPr>
          <p:cNvPr id="1166" name="Google Shape;1166;p88"/>
          <p:cNvPicPr preferRelativeResize="0"/>
          <p:nvPr/>
        </p:nvPicPr>
        <p:blipFill rotWithShape="1">
          <a:blip r:embed="rId3">
            <a:alphaModFix/>
          </a:blip>
          <a:srcRect l="50703" t="1698" r="2864" b="13791"/>
          <a:stretch/>
        </p:blipFill>
        <p:spPr>
          <a:xfrm>
            <a:off x="4705050" y="257475"/>
            <a:ext cx="4058176" cy="4703749"/>
          </a:xfrm>
          <a:prstGeom prst="rect">
            <a:avLst/>
          </a:prstGeom>
          <a:noFill/>
          <a:ln>
            <a:noFill/>
          </a:ln>
        </p:spPr>
      </p:pic>
      <p:cxnSp>
        <p:nvCxnSpPr>
          <p:cNvPr id="1167" name="Google Shape;1167;p88"/>
          <p:cNvCxnSpPr/>
          <p:nvPr/>
        </p:nvCxnSpPr>
        <p:spPr>
          <a:xfrm>
            <a:off x="5237950" y="1183450"/>
            <a:ext cx="0" cy="887700"/>
          </a:xfrm>
          <a:prstGeom prst="straightConnector1">
            <a:avLst/>
          </a:prstGeom>
          <a:noFill/>
          <a:ln w="38100" cap="flat" cmpd="sng">
            <a:solidFill>
              <a:srgbClr val="000000"/>
            </a:solidFill>
            <a:prstDash val="solid"/>
            <a:round/>
            <a:headEnd type="none" w="med" len="med"/>
            <a:tailEnd type="triangle" w="med" len="med"/>
          </a:ln>
        </p:spPr>
      </p:cxnSp>
      <p:sp>
        <p:nvSpPr>
          <p:cNvPr id="1168" name="Google Shape;1168;p88"/>
          <p:cNvSpPr txBox="1"/>
          <p:nvPr/>
        </p:nvSpPr>
        <p:spPr>
          <a:xfrm>
            <a:off x="4305575" y="613050"/>
            <a:ext cx="1594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transporter (SERT)</a:t>
            </a:r>
            <a:endParaRPr/>
          </a:p>
        </p:txBody>
      </p:sp>
      <p:sp>
        <p:nvSpPr>
          <p:cNvPr id="1169" name="Google Shape;1169;p88"/>
          <p:cNvSpPr/>
          <p:nvPr/>
        </p:nvSpPr>
        <p:spPr>
          <a:xfrm>
            <a:off x="7034462" y="2470926"/>
            <a:ext cx="1446000" cy="8313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70" name="Google Shape;1170;p88"/>
          <p:cNvPicPr preferRelativeResize="0"/>
          <p:nvPr/>
        </p:nvPicPr>
        <p:blipFill>
          <a:blip r:embed="rId4">
            <a:alphaModFix/>
          </a:blip>
          <a:stretch>
            <a:fillRect/>
          </a:stretch>
        </p:blipFill>
        <p:spPr>
          <a:xfrm>
            <a:off x="8094450" y="2411025"/>
            <a:ext cx="906099" cy="662749"/>
          </a:xfrm>
          <a:prstGeom prst="rect">
            <a:avLst/>
          </a:prstGeom>
          <a:noFill/>
          <a:ln>
            <a:noFill/>
          </a:ln>
        </p:spPr>
      </p:pic>
      <p:cxnSp>
        <p:nvCxnSpPr>
          <p:cNvPr id="1171" name="Google Shape;1171;p88"/>
          <p:cNvCxnSpPr/>
          <p:nvPr/>
        </p:nvCxnSpPr>
        <p:spPr>
          <a:xfrm rot="10800000">
            <a:off x="3607950" y="2863900"/>
            <a:ext cx="0" cy="596400"/>
          </a:xfrm>
          <a:prstGeom prst="straightConnector1">
            <a:avLst/>
          </a:prstGeom>
          <a:noFill/>
          <a:ln w="38100" cap="flat" cmpd="sng">
            <a:solidFill>
              <a:srgbClr val="000000"/>
            </a:solidFill>
            <a:prstDash val="solid"/>
            <a:round/>
            <a:headEnd type="none" w="med" len="med"/>
            <a:tailEnd type="triangle" w="med" len="med"/>
          </a:ln>
        </p:spPr>
      </p:cxnSp>
      <p:sp>
        <p:nvSpPr>
          <p:cNvPr id="1172" name="Google Shape;1172;p88"/>
          <p:cNvSpPr txBox="1"/>
          <p:nvPr/>
        </p:nvSpPr>
        <p:spPr>
          <a:xfrm>
            <a:off x="3218150" y="3504700"/>
            <a:ext cx="1594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transporter (SERT) blocker</a:t>
            </a:r>
            <a:endParaRPr/>
          </a:p>
        </p:txBody>
      </p:sp>
      <p:sp>
        <p:nvSpPr>
          <p:cNvPr id="1173" name="Google Shape;1173;p88"/>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pic>
        <p:nvPicPr>
          <p:cNvPr id="1178" name="Google Shape;1178;p89"/>
          <p:cNvPicPr preferRelativeResize="0"/>
          <p:nvPr/>
        </p:nvPicPr>
        <p:blipFill rotWithShape="1">
          <a:blip r:embed="rId3">
            <a:alphaModFix/>
          </a:blip>
          <a:srcRect t="17691" r="50463" b="19193"/>
          <a:stretch/>
        </p:blipFill>
        <p:spPr>
          <a:xfrm>
            <a:off x="605375" y="943500"/>
            <a:ext cx="3763674" cy="3054026"/>
          </a:xfrm>
          <a:prstGeom prst="rect">
            <a:avLst/>
          </a:prstGeom>
          <a:noFill/>
          <a:ln>
            <a:noFill/>
          </a:ln>
        </p:spPr>
      </p:pic>
      <p:pic>
        <p:nvPicPr>
          <p:cNvPr id="1179" name="Google Shape;1179;p89"/>
          <p:cNvPicPr preferRelativeResize="0"/>
          <p:nvPr/>
        </p:nvPicPr>
        <p:blipFill rotWithShape="1">
          <a:blip r:embed="rId3">
            <a:alphaModFix/>
          </a:blip>
          <a:srcRect l="50703" t="1698" r="2864" b="13791"/>
          <a:stretch/>
        </p:blipFill>
        <p:spPr>
          <a:xfrm>
            <a:off x="4705050" y="257475"/>
            <a:ext cx="4058176" cy="4703749"/>
          </a:xfrm>
          <a:prstGeom prst="rect">
            <a:avLst/>
          </a:prstGeom>
          <a:noFill/>
          <a:ln>
            <a:noFill/>
          </a:ln>
        </p:spPr>
      </p:pic>
      <p:cxnSp>
        <p:nvCxnSpPr>
          <p:cNvPr id="1180" name="Google Shape;1180;p89"/>
          <p:cNvCxnSpPr/>
          <p:nvPr/>
        </p:nvCxnSpPr>
        <p:spPr>
          <a:xfrm>
            <a:off x="5237950" y="1183450"/>
            <a:ext cx="0" cy="887700"/>
          </a:xfrm>
          <a:prstGeom prst="straightConnector1">
            <a:avLst/>
          </a:prstGeom>
          <a:noFill/>
          <a:ln w="38100" cap="flat" cmpd="sng">
            <a:solidFill>
              <a:srgbClr val="000000"/>
            </a:solidFill>
            <a:prstDash val="solid"/>
            <a:round/>
            <a:headEnd type="none" w="med" len="med"/>
            <a:tailEnd type="triangle" w="med" len="med"/>
          </a:ln>
        </p:spPr>
      </p:cxnSp>
      <p:sp>
        <p:nvSpPr>
          <p:cNvPr id="1181" name="Google Shape;1181;p89"/>
          <p:cNvSpPr txBox="1"/>
          <p:nvPr/>
        </p:nvSpPr>
        <p:spPr>
          <a:xfrm>
            <a:off x="4305575" y="613050"/>
            <a:ext cx="1594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transporter (SERT)</a:t>
            </a:r>
            <a:endParaRPr/>
          </a:p>
        </p:txBody>
      </p:sp>
      <p:cxnSp>
        <p:nvCxnSpPr>
          <p:cNvPr id="1182" name="Google Shape;1182;p89"/>
          <p:cNvCxnSpPr/>
          <p:nvPr/>
        </p:nvCxnSpPr>
        <p:spPr>
          <a:xfrm rot="10800000">
            <a:off x="3607950" y="2863900"/>
            <a:ext cx="0" cy="596400"/>
          </a:xfrm>
          <a:prstGeom prst="straightConnector1">
            <a:avLst/>
          </a:prstGeom>
          <a:noFill/>
          <a:ln w="38100" cap="flat" cmpd="sng">
            <a:solidFill>
              <a:srgbClr val="000000"/>
            </a:solidFill>
            <a:prstDash val="solid"/>
            <a:round/>
            <a:headEnd type="none" w="med" len="med"/>
            <a:tailEnd type="triangle" w="med" len="med"/>
          </a:ln>
        </p:spPr>
      </p:cxnSp>
      <p:sp>
        <p:nvSpPr>
          <p:cNvPr id="1183" name="Google Shape;1183;p89"/>
          <p:cNvSpPr txBox="1"/>
          <p:nvPr/>
        </p:nvSpPr>
        <p:spPr>
          <a:xfrm>
            <a:off x="3218150" y="3504700"/>
            <a:ext cx="1594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transporter (SERT) blocker</a:t>
            </a:r>
            <a:endParaRPr/>
          </a:p>
        </p:txBody>
      </p:sp>
      <p:sp>
        <p:nvSpPr>
          <p:cNvPr id="1184" name="Google Shape;1184;p89"/>
          <p:cNvSpPr/>
          <p:nvPr/>
        </p:nvSpPr>
        <p:spPr>
          <a:xfrm rot="-5077040">
            <a:off x="6460762" y="2133416"/>
            <a:ext cx="777127" cy="612017"/>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89"/>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pic>
        <p:nvPicPr>
          <p:cNvPr id="1190" name="Google Shape;1190;p90"/>
          <p:cNvPicPr preferRelativeResize="0"/>
          <p:nvPr/>
        </p:nvPicPr>
        <p:blipFill rotWithShape="1">
          <a:blip r:embed="rId3">
            <a:alphaModFix/>
          </a:blip>
          <a:srcRect t="17691" r="50463" b="19193"/>
          <a:stretch/>
        </p:blipFill>
        <p:spPr>
          <a:xfrm>
            <a:off x="605375" y="943500"/>
            <a:ext cx="3763674" cy="3054026"/>
          </a:xfrm>
          <a:prstGeom prst="rect">
            <a:avLst/>
          </a:prstGeom>
          <a:noFill/>
          <a:ln>
            <a:noFill/>
          </a:ln>
        </p:spPr>
      </p:pic>
      <p:pic>
        <p:nvPicPr>
          <p:cNvPr id="1191" name="Google Shape;1191;p90"/>
          <p:cNvPicPr preferRelativeResize="0"/>
          <p:nvPr/>
        </p:nvPicPr>
        <p:blipFill rotWithShape="1">
          <a:blip r:embed="rId3">
            <a:alphaModFix/>
          </a:blip>
          <a:srcRect l="50703" t="1698" r="2864" b="13791"/>
          <a:stretch/>
        </p:blipFill>
        <p:spPr>
          <a:xfrm>
            <a:off x="4705050" y="257475"/>
            <a:ext cx="4058176" cy="4703749"/>
          </a:xfrm>
          <a:prstGeom prst="rect">
            <a:avLst/>
          </a:prstGeom>
          <a:noFill/>
          <a:ln>
            <a:noFill/>
          </a:ln>
        </p:spPr>
      </p:pic>
      <p:cxnSp>
        <p:nvCxnSpPr>
          <p:cNvPr id="1192" name="Google Shape;1192;p90"/>
          <p:cNvCxnSpPr/>
          <p:nvPr/>
        </p:nvCxnSpPr>
        <p:spPr>
          <a:xfrm>
            <a:off x="5237950" y="1183450"/>
            <a:ext cx="0" cy="887700"/>
          </a:xfrm>
          <a:prstGeom prst="straightConnector1">
            <a:avLst/>
          </a:prstGeom>
          <a:noFill/>
          <a:ln w="38100" cap="flat" cmpd="sng">
            <a:solidFill>
              <a:srgbClr val="000000"/>
            </a:solidFill>
            <a:prstDash val="solid"/>
            <a:round/>
            <a:headEnd type="none" w="med" len="med"/>
            <a:tailEnd type="triangle" w="med" len="med"/>
          </a:ln>
        </p:spPr>
      </p:cxnSp>
      <p:sp>
        <p:nvSpPr>
          <p:cNvPr id="1193" name="Google Shape;1193;p90"/>
          <p:cNvSpPr txBox="1"/>
          <p:nvPr/>
        </p:nvSpPr>
        <p:spPr>
          <a:xfrm>
            <a:off x="4305575" y="613050"/>
            <a:ext cx="1594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transporter (SERT)</a:t>
            </a:r>
            <a:endParaRPr/>
          </a:p>
        </p:txBody>
      </p:sp>
      <p:sp>
        <p:nvSpPr>
          <p:cNvPr id="1194" name="Google Shape;1194;p90"/>
          <p:cNvSpPr/>
          <p:nvPr/>
        </p:nvSpPr>
        <p:spPr>
          <a:xfrm rot="-5077657">
            <a:off x="6514313" y="3555407"/>
            <a:ext cx="839488" cy="482432"/>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95" name="Google Shape;1195;p90"/>
          <p:cNvPicPr preferRelativeResize="0"/>
          <p:nvPr/>
        </p:nvPicPr>
        <p:blipFill rotWithShape="1">
          <a:blip r:embed="rId4">
            <a:alphaModFix/>
          </a:blip>
          <a:srcRect b="30113"/>
          <a:stretch/>
        </p:blipFill>
        <p:spPr>
          <a:xfrm>
            <a:off x="2982300" y="3674575"/>
            <a:ext cx="2421405" cy="1286650"/>
          </a:xfrm>
          <a:prstGeom prst="rect">
            <a:avLst/>
          </a:prstGeom>
          <a:noFill/>
          <a:ln>
            <a:noFill/>
          </a:ln>
        </p:spPr>
      </p:pic>
      <p:sp>
        <p:nvSpPr>
          <p:cNvPr id="1196" name="Google Shape;1196;p90"/>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19"/>
          <p:cNvPicPr preferRelativeResize="0"/>
          <p:nvPr/>
        </p:nvPicPr>
        <p:blipFill>
          <a:blip r:embed="rId3">
            <a:alphaModFix/>
          </a:blip>
          <a:stretch>
            <a:fillRect/>
          </a:stretch>
        </p:blipFill>
        <p:spPr>
          <a:xfrm>
            <a:off x="2187000" y="1073225"/>
            <a:ext cx="4040275" cy="3600250"/>
          </a:xfrm>
          <a:prstGeom prst="rect">
            <a:avLst/>
          </a:prstGeom>
          <a:noFill/>
          <a:ln>
            <a:noFill/>
          </a:ln>
        </p:spPr>
      </p:pic>
      <p:sp>
        <p:nvSpPr>
          <p:cNvPr id="128" name="Google Shape;128;p19"/>
          <p:cNvSpPr txBox="1"/>
          <p:nvPr/>
        </p:nvSpPr>
        <p:spPr>
          <a:xfrm>
            <a:off x="3673075" y="1001750"/>
            <a:ext cx="279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neurotransmitter</a:t>
            </a:r>
            <a:endParaRPr>
              <a:solidFill>
                <a:schemeClr val="lt1"/>
              </a:solidFill>
            </a:endParaRPr>
          </a:p>
        </p:txBody>
      </p:sp>
      <p:sp>
        <p:nvSpPr>
          <p:cNvPr id="129" name="Google Shape;129;p19"/>
          <p:cNvSpPr txBox="1"/>
          <p:nvPr/>
        </p:nvSpPr>
        <p:spPr>
          <a:xfrm>
            <a:off x="4025800" y="1748000"/>
            <a:ext cx="279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receptor</a:t>
            </a:r>
            <a:endParaRPr>
              <a:solidFill>
                <a:schemeClr val="lt1"/>
              </a:solidFill>
            </a:endParaRPr>
          </a:p>
        </p:txBody>
      </p:sp>
      <p:sp>
        <p:nvSpPr>
          <p:cNvPr id="130" name="Google Shape;130;p19"/>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
        <p:nvSpPr>
          <p:cNvPr id="131" name="Google Shape;131;p19"/>
          <p:cNvSpPr txBox="1"/>
          <p:nvPr/>
        </p:nvSpPr>
        <p:spPr>
          <a:xfrm>
            <a:off x="193175" y="626425"/>
            <a:ext cx="2875800" cy="106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solidFill>
                  <a:schemeClr val="dk1"/>
                </a:solidFill>
              </a:rPr>
              <a:t>Binding can start a signal transduction cascade</a:t>
            </a:r>
            <a:endParaRPr sz="2100" b="1"/>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200"/>
        <p:cNvGrpSpPr/>
        <p:nvPr/>
      </p:nvGrpSpPr>
      <p:grpSpPr>
        <a:xfrm>
          <a:off x="0" y="0"/>
          <a:ext cx="0" cy="0"/>
          <a:chOff x="0" y="0"/>
          <a:chExt cx="0" cy="0"/>
        </a:xfrm>
      </p:grpSpPr>
      <p:pic>
        <p:nvPicPr>
          <p:cNvPr id="1201" name="Google Shape;1201;p91"/>
          <p:cNvPicPr preferRelativeResize="0"/>
          <p:nvPr/>
        </p:nvPicPr>
        <p:blipFill rotWithShape="1">
          <a:blip r:embed="rId3">
            <a:alphaModFix/>
          </a:blip>
          <a:srcRect t="17691" r="50463" b="19193"/>
          <a:stretch/>
        </p:blipFill>
        <p:spPr>
          <a:xfrm>
            <a:off x="605375" y="943500"/>
            <a:ext cx="3763674" cy="3054026"/>
          </a:xfrm>
          <a:prstGeom prst="rect">
            <a:avLst/>
          </a:prstGeom>
          <a:noFill/>
          <a:ln>
            <a:noFill/>
          </a:ln>
        </p:spPr>
      </p:pic>
      <p:pic>
        <p:nvPicPr>
          <p:cNvPr id="1202" name="Google Shape;1202;p91"/>
          <p:cNvPicPr preferRelativeResize="0"/>
          <p:nvPr/>
        </p:nvPicPr>
        <p:blipFill rotWithShape="1">
          <a:blip r:embed="rId3">
            <a:alphaModFix/>
          </a:blip>
          <a:srcRect l="50703" t="1698" r="2864" b="13791"/>
          <a:stretch/>
        </p:blipFill>
        <p:spPr>
          <a:xfrm>
            <a:off x="4705050" y="257475"/>
            <a:ext cx="4058176" cy="4703749"/>
          </a:xfrm>
          <a:prstGeom prst="rect">
            <a:avLst/>
          </a:prstGeom>
          <a:noFill/>
          <a:ln>
            <a:noFill/>
          </a:ln>
        </p:spPr>
      </p:pic>
      <p:cxnSp>
        <p:nvCxnSpPr>
          <p:cNvPr id="1203" name="Google Shape;1203;p91"/>
          <p:cNvCxnSpPr/>
          <p:nvPr/>
        </p:nvCxnSpPr>
        <p:spPr>
          <a:xfrm>
            <a:off x="5237950" y="1183450"/>
            <a:ext cx="0" cy="887700"/>
          </a:xfrm>
          <a:prstGeom prst="straightConnector1">
            <a:avLst/>
          </a:prstGeom>
          <a:noFill/>
          <a:ln w="38100" cap="flat" cmpd="sng">
            <a:solidFill>
              <a:srgbClr val="000000"/>
            </a:solidFill>
            <a:prstDash val="solid"/>
            <a:round/>
            <a:headEnd type="none" w="med" len="med"/>
            <a:tailEnd type="triangle" w="med" len="med"/>
          </a:ln>
        </p:spPr>
      </p:cxnSp>
      <p:sp>
        <p:nvSpPr>
          <p:cNvPr id="1204" name="Google Shape;1204;p91"/>
          <p:cNvSpPr txBox="1"/>
          <p:nvPr/>
        </p:nvSpPr>
        <p:spPr>
          <a:xfrm>
            <a:off x="4305575" y="613050"/>
            <a:ext cx="1594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transporter (SERT)</a:t>
            </a:r>
            <a:endParaRPr/>
          </a:p>
        </p:txBody>
      </p:sp>
      <p:sp>
        <p:nvSpPr>
          <p:cNvPr id="1205" name="Google Shape;1205;p91"/>
          <p:cNvSpPr/>
          <p:nvPr/>
        </p:nvSpPr>
        <p:spPr>
          <a:xfrm rot="-5077657">
            <a:off x="6888513" y="3352457"/>
            <a:ext cx="839488" cy="482432"/>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06" name="Google Shape;1206;p91"/>
          <p:cNvPicPr preferRelativeResize="0"/>
          <p:nvPr/>
        </p:nvPicPr>
        <p:blipFill>
          <a:blip r:embed="rId4">
            <a:alphaModFix/>
          </a:blip>
          <a:stretch>
            <a:fillRect/>
          </a:stretch>
        </p:blipFill>
        <p:spPr>
          <a:xfrm>
            <a:off x="4257701" y="3475625"/>
            <a:ext cx="885250" cy="1485600"/>
          </a:xfrm>
          <a:prstGeom prst="rect">
            <a:avLst/>
          </a:prstGeom>
          <a:noFill/>
          <a:ln>
            <a:noFill/>
          </a:ln>
        </p:spPr>
      </p:pic>
      <p:sp>
        <p:nvSpPr>
          <p:cNvPr id="1207" name="Google Shape;1207;p91"/>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pic>
        <p:nvPicPr>
          <p:cNvPr id="1212" name="Google Shape;1212;p92"/>
          <p:cNvPicPr preferRelativeResize="0"/>
          <p:nvPr/>
        </p:nvPicPr>
        <p:blipFill rotWithShape="1">
          <a:blip r:embed="rId3">
            <a:alphaModFix/>
          </a:blip>
          <a:srcRect t="17691" r="50463" b="19193"/>
          <a:stretch/>
        </p:blipFill>
        <p:spPr>
          <a:xfrm>
            <a:off x="605375" y="943500"/>
            <a:ext cx="3763674" cy="3054026"/>
          </a:xfrm>
          <a:prstGeom prst="rect">
            <a:avLst/>
          </a:prstGeom>
          <a:noFill/>
          <a:ln>
            <a:noFill/>
          </a:ln>
        </p:spPr>
      </p:pic>
      <p:pic>
        <p:nvPicPr>
          <p:cNvPr id="1213" name="Google Shape;1213;p92"/>
          <p:cNvPicPr preferRelativeResize="0"/>
          <p:nvPr/>
        </p:nvPicPr>
        <p:blipFill rotWithShape="1">
          <a:blip r:embed="rId3">
            <a:alphaModFix/>
          </a:blip>
          <a:srcRect l="50703" t="1698" r="2864" b="13791"/>
          <a:stretch/>
        </p:blipFill>
        <p:spPr>
          <a:xfrm>
            <a:off x="4705050" y="257475"/>
            <a:ext cx="4058176" cy="4703749"/>
          </a:xfrm>
          <a:prstGeom prst="rect">
            <a:avLst/>
          </a:prstGeom>
          <a:noFill/>
          <a:ln>
            <a:noFill/>
          </a:ln>
        </p:spPr>
      </p:pic>
      <p:cxnSp>
        <p:nvCxnSpPr>
          <p:cNvPr id="1214" name="Google Shape;1214;p92"/>
          <p:cNvCxnSpPr/>
          <p:nvPr/>
        </p:nvCxnSpPr>
        <p:spPr>
          <a:xfrm>
            <a:off x="5237950" y="1183450"/>
            <a:ext cx="0" cy="887700"/>
          </a:xfrm>
          <a:prstGeom prst="straightConnector1">
            <a:avLst/>
          </a:prstGeom>
          <a:noFill/>
          <a:ln w="38100" cap="flat" cmpd="sng">
            <a:solidFill>
              <a:srgbClr val="000000"/>
            </a:solidFill>
            <a:prstDash val="solid"/>
            <a:round/>
            <a:headEnd type="none" w="med" len="med"/>
            <a:tailEnd type="triangle" w="med" len="med"/>
          </a:ln>
        </p:spPr>
      </p:cxnSp>
      <p:sp>
        <p:nvSpPr>
          <p:cNvPr id="1215" name="Google Shape;1215;p92"/>
          <p:cNvSpPr txBox="1"/>
          <p:nvPr/>
        </p:nvSpPr>
        <p:spPr>
          <a:xfrm>
            <a:off x="4305575" y="613050"/>
            <a:ext cx="1594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transporter (SERT)</a:t>
            </a:r>
            <a:endParaRPr/>
          </a:p>
        </p:txBody>
      </p:sp>
      <p:pic>
        <p:nvPicPr>
          <p:cNvPr id="1216" name="Google Shape;1216;p92"/>
          <p:cNvPicPr preferRelativeResize="0"/>
          <p:nvPr/>
        </p:nvPicPr>
        <p:blipFill>
          <a:blip r:embed="rId4">
            <a:alphaModFix/>
          </a:blip>
          <a:stretch>
            <a:fillRect/>
          </a:stretch>
        </p:blipFill>
        <p:spPr>
          <a:xfrm>
            <a:off x="4257701" y="3475625"/>
            <a:ext cx="885250" cy="1485600"/>
          </a:xfrm>
          <a:prstGeom prst="rect">
            <a:avLst/>
          </a:prstGeom>
          <a:noFill/>
          <a:ln>
            <a:noFill/>
          </a:ln>
        </p:spPr>
      </p:pic>
      <p:pic>
        <p:nvPicPr>
          <p:cNvPr id="1217" name="Google Shape;1217;p92"/>
          <p:cNvPicPr preferRelativeResize="0"/>
          <p:nvPr/>
        </p:nvPicPr>
        <p:blipFill rotWithShape="1">
          <a:blip r:embed="rId5">
            <a:alphaModFix/>
          </a:blip>
          <a:srcRect t="20560" r="6076" b="-7"/>
          <a:stretch/>
        </p:blipFill>
        <p:spPr>
          <a:xfrm flipH="1">
            <a:off x="6404950" y="3781175"/>
            <a:ext cx="1059900" cy="1362325"/>
          </a:xfrm>
          <a:prstGeom prst="rect">
            <a:avLst/>
          </a:prstGeom>
          <a:noFill/>
          <a:ln>
            <a:noFill/>
          </a:ln>
        </p:spPr>
      </p:pic>
      <p:sp>
        <p:nvSpPr>
          <p:cNvPr id="1218" name="Google Shape;1218;p92"/>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pic>
        <p:nvPicPr>
          <p:cNvPr id="1223" name="Google Shape;1223;p93"/>
          <p:cNvPicPr preferRelativeResize="0"/>
          <p:nvPr/>
        </p:nvPicPr>
        <p:blipFill rotWithShape="1">
          <a:blip r:embed="rId3">
            <a:alphaModFix/>
          </a:blip>
          <a:srcRect t="17691" r="50463" b="19193"/>
          <a:stretch/>
        </p:blipFill>
        <p:spPr>
          <a:xfrm>
            <a:off x="605375" y="943500"/>
            <a:ext cx="3763674" cy="3054026"/>
          </a:xfrm>
          <a:prstGeom prst="rect">
            <a:avLst/>
          </a:prstGeom>
          <a:noFill/>
          <a:ln>
            <a:noFill/>
          </a:ln>
        </p:spPr>
      </p:pic>
      <p:pic>
        <p:nvPicPr>
          <p:cNvPr id="1224" name="Google Shape;1224;p93"/>
          <p:cNvPicPr preferRelativeResize="0"/>
          <p:nvPr/>
        </p:nvPicPr>
        <p:blipFill rotWithShape="1">
          <a:blip r:embed="rId3">
            <a:alphaModFix/>
          </a:blip>
          <a:srcRect l="50703" t="1698" r="2864" b="13791"/>
          <a:stretch/>
        </p:blipFill>
        <p:spPr>
          <a:xfrm>
            <a:off x="4705050" y="257475"/>
            <a:ext cx="4058176" cy="4703749"/>
          </a:xfrm>
          <a:prstGeom prst="rect">
            <a:avLst/>
          </a:prstGeom>
          <a:noFill/>
          <a:ln>
            <a:noFill/>
          </a:ln>
        </p:spPr>
      </p:pic>
      <p:cxnSp>
        <p:nvCxnSpPr>
          <p:cNvPr id="1225" name="Google Shape;1225;p93"/>
          <p:cNvCxnSpPr/>
          <p:nvPr/>
        </p:nvCxnSpPr>
        <p:spPr>
          <a:xfrm>
            <a:off x="5237950" y="1183450"/>
            <a:ext cx="0" cy="887700"/>
          </a:xfrm>
          <a:prstGeom prst="straightConnector1">
            <a:avLst/>
          </a:prstGeom>
          <a:noFill/>
          <a:ln w="38100" cap="flat" cmpd="sng">
            <a:solidFill>
              <a:srgbClr val="000000"/>
            </a:solidFill>
            <a:prstDash val="solid"/>
            <a:round/>
            <a:headEnd type="none" w="med" len="med"/>
            <a:tailEnd type="triangle" w="med" len="med"/>
          </a:ln>
        </p:spPr>
      </p:cxnSp>
      <p:sp>
        <p:nvSpPr>
          <p:cNvPr id="1226" name="Google Shape;1226;p93"/>
          <p:cNvSpPr txBox="1"/>
          <p:nvPr/>
        </p:nvSpPr>
        <p:spPr>
          <a:xfrm>
            <a:off x="4305575" y="613050"/>
            <a:ext cx="1594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transporter (SERT)</a:t>
            </a:r>
            <a:endParaRPr/>
          </a:p>
        </p:txBody>
      </p:sp>
      <p:sp>
        <p:nvSpPr>
          <p:cNvPr id="1227" name="Google Shape;1227;p93"/>
          <p:cNvSpPr/>
          <p:nvPr/>
        </p:nvSpPr>
        <p:spPr>
          <a:xfrm rot="-5077636">
            <a:off x="6601513" y="3093667"/>
            <a:ext cx="506224" cy="290784"/>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93"/>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232"/>
        <p:cNvGrpSpPr/>
        <p:nvPr/>
      </p:nvGrpSpPr>
      <p:grpSpPr>
        <a:xfrm>
          <a:off x="0" y="0"/>
          <a:ext cx="0" cy="0"/>
          <a:chOff x="0" y="0"/>
          <a:chExt cx="0" cy="0"/>
        </a:xfrm>
      </p:grpSpPr>
      <p:pic>
        <p:nvPicPr>
          <p:cNvPr id="1233" name="Google Shape;1233;p94"/>
          <p:cNvPicPr preferRelativeResize="0"/>
          <p:nvPr/>
        </p:nvPicPr>
        <p:blipFill rotWithShape="1">
          <a:blip r:embed="rId3">
            <a:alphaModFix/>
          </a:blip>
          <a:srcRect t="17691" r="50463" b="19193"/>
          <a:stretch/>
        </p:blipFill>
        <p:spPr>
          <a:xfrm>
            <a:off x="605375" y="943500"/>
            <a:ext cx="3763674" cy="3054026"/>
          </a:xfrm>
          <a:prstGeom prst="rect">
            <a:avLst/>
          </a:prstGeom>
          <a:noFill/>
          <a:ln>
            <a:noFill/>
          </a:ln>
        </p:spPr>
      </p:pic>
      <p:pic>
        <p:nvPicPr>
          <p:cNvPr id="1234" name="Google Shape;1234;p94"/>
          <p:cNvPicPr preferRelativeResize="0"/>
          <p:nvPr/>
        </p:nvPicPr>
        <p:blipFill rotWithShape="1">
          <a:blip r:embed="rId3">
            <a:alphaModFix/>
          </a:blip>
          <a:srcRect l="50703" t="1698" r="2864" b="13791"/>
          <a:stretch/>
        </p:blipFill>
        <p:spPr>
          <a:xfrm>
            <a:off x="4705050" y="257475"/>
            <a:ext cx="4058176" cy="4703749"/>
          </a:xfrm>
          <a:prstGeom prst="rect">
            <a:avLst/>
          </a:prstGeom>
          <a:noFill/>
          <a:ln>
            <a:noFill/>
          </a:ln>
        </p:spPr>
      </p:pic>
      <p:cxnSp>
        <p:nvCxnSpPr>
          <p:cNvPr id="1235" name="Google Shape;1235;p94"/>
          <p:cNvCxnSpPr/>
          <p:nvPr/>
        </p:nvCxnSpPr>
        <p:spPr>
          <a:xfrm>
            <a:off x="5237950" y="1183450"/>
            <a:ext cx="0" cy="887700"/>
          </a:xfrm>
          <a:prstGeom prst="straightConnector1">
            <a:avLst/>
          </a:prstGeom>
          <a:noFill/>
          <a:ln w="38100" cap="flat" cmpd="sng">
            <a:solidFill>
              <a:srgbClr val="000000"/>
            </a:solidFill>
            <a:prstDash val="solid"/>
            <a:round/>
            <a:headEnd type="none" w="med" len="med"/>
            <a:tailEnd type="triangle" w="med" len="med"/>
          </a:ln>
        </p:spPr>
      </p:cxnSp>
      <p:sp>
        <p:nvSpPr>
          <p:cNvPr id="1236" name="Google Shape;1236;p94"/>
          <p:cNvSpPr txBox="1"/>
          <p:nvPr/>
        </p:nvSpPr>
        <p:spPr>
          <a:xfrm>
            <a:off x="4305575" y="613050"/>
            <a:ext cx="1594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transporter (SERT)</a:t>
            </a:r>
            <a:endParaRPr/>
          </a:p>
        </p:txBody>
      </p:sp>
      <p:sp>
        <p:nvSpPr>
          <p:cNvPr id="1237" name="Google Shape;1237;p94"/>
          <p:cNvSpPr/>
          <p:nvPr/>
        </p:nvSpPr>
        <p:spPr>
          <a:xfrm rot="-5077197">
            <a:off x="5954541" y="2321382"/>
            <a:ext cx="662318" cy="1181227"/>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94"/>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pic>
        <p:nvPicPr>
          <p:cNvPr id="1243" name="Google Shape;1243;p95"/>
          <p:cNvPicPr preferRelativeResize="0"/>
          <p:nvPr/>
        </p:nvPicPr>
        <p:blipFill rotWithShape="1">
          <a:blip r:embed="rId3">
            <a:alphaModFix/>
          </a:blip>
          <a:srcRect l="50703" t="1698" r="2864" b="13791"/>
          <a:stretch/>
        </p:blipFill>
        <p:spPr>
          <a:xfrm>
            <a:off x="4705050" y="257475"/>
            <a:ext cx="4058176" cy="4703749"/>
          </a:xfrm>
          <a:prstGeom prst="rect">
            <a:avLst/>
          </a:prstGeom>
          <a:noFill/>
          <a:ln>
            <a:noFill/>
          </a:ln>
        </p:spPr>
      </p:pic>
      <p:cxnSp>
        <p:nvCxnSpPr>
          <p:cNvPr id="1244" name="Google Shape;1244;p95"/>
          <p:cNvCxnSpPr/>
          <p:nvPr/>
        </p:nvCxnSpPr>
        <p:spPr>
          <a:xfrm>
            <a:off x="5237950" y="1183450"/>
            <a:ext cx="0" cy="887700"/>
          </a:xfrm>
          <a:prstGeom prst="straightConnector1">
            <a:avLst/>
          </a:prstGeom>
          <a:noFill/>
          <a:ln w="38100" cap="flat" cmpd="sng">
            <a:solidFill>
              <a:srgbClr val="000000"/>
            </a:solidFill>
            <a:prstDash val="solid"/>
            <a:round/>
            <a:headEnd type="none" w="med" len="med"/>
            <a:tailEnd type="triangle" w="med" len="med"/>
          </a:ln>
        </p:spPr>
      </p:cxnSp>
      <p:sp>
        <p:nvSpPr>
          <p:cNvPr id="1245" name="Google Shape;1245;p95"/>
          <p:cNvSpPr txBox="1"/>
          <p:nvPr/>
        </p:nvSpPr>
        <p:spPr>
          <a:xfrm>
            <a:off x="4305575" y="613050"/>
            <a:ext cx="1594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transporter (SERT)</a:t>
            </a:r>
            <a:endParaRPr/>
          </a:p>
        </p:txBody>
      </p:sp>
      <p:pic>
        <p:nvPicPr>
          <p:cNvPr id="1246" name="Google Shape;1246;p95"/>
          <p:cNvPicPr preferRelativeResize="0"/>
          <p:nvPr/>
        </p:nvPicPr>
        <p:blipFill>
          <a:blip r:embed="rId4">
            <a:alphaModFix/>
          </a:blip>
          <a:stretch>
            <a:fillRect/>
          </a:stretch>
        </p:blipFill>
        <p:spPr>
          <a:xfrm>
            <a:off x="1077412" y="1561525"/>
            <a:ext cx="3228151" cy="2347200"/>
          </a:xfrm>
          <a:prstGeom prst="rect">
            <a:avLst/>
          </a:prstGeom>
          <a:noFill/>
          <a:ln>
            <a:noFill/>
          </a:ln>
        </p:spPr>
      </p:pic>
      <p:sp>
        <p:nvSpPr>
          <p:cNvPr id="1247" name="Google Shape;1247;p95"/>
          <p:cNvSpPr/>
          <p:nvPr/>
        </p:nvSpPr>
        <p:spPr>
          <a:xfrm rot="-5077495">
            <a:off x="5010556" y="2033682"/>
            <a:ext cx="1361085" cy="782232"/>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95"/>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252"/>
        <p:cNvGrpSpPr/>
        <p:nvPr/>
      </p:nvGrpSpPr>
      <p:grpSpPr>
        <a:xfrm>
          <a:off x="0" y="0"/>
          <a:ext cx="0" cy="0"/>
          <a:chOff x="0" y="0"/>
          <a:chExt cx="0" cy="0"/>
        </a:xfrm>
      </p:grpSpPr>
      <p:pic>
        <p:nvPicPr>
          <p:cNvPr id="1253" name="Google Shape;1253;p96"/>
          <p:cNvPicPr preferRelativeResize="0"/>
          <p:nvPr/>
        </p:nvPicPr>
        <p:blipFill rotWithShape="1">
          <a:blip r:embed="rId3">
            <a:alphaModFix/>
          </a:blip>
          <a:srcRect l="50703" t="1698" r="2864" b="13791"/>
          <a:stretch/>
        </p:blipFill>
        <p:spPr>
          <a:xfrm>
            <a:off x="4705050" y="257475"/>
            <a:ext cx="4058176" cy="4703749"/>
          </a:xfrm>
          <a:prstGeom prst="rect">
            <a:avLst/>
          </a:prstGeom>
          <a:noFill/>
          <a:ln>
            <a:noFill/>
          </a:ln>
        </p:spPr>
      </p:pic>
      <p:cxnSp>
        <p:nvCxnSpPr>
          <p:cNvPr id="1254" name="Google Shape;1254;p96"/>
          <p:cNvCxnSpPr/>
          <p:nvPr/>
        </p:nvCxnSpPr>
        <p:spPr>
          <a:xfrm>
            <a:off x="5237950" y="1183450"/>
            <a:ext cx="0" cy="887700"/>
          </a:xfrm>
          <a:prstGeom prst="straightConnector1">
            <a:avLst/>
          </a:prstGeom>
          <a:noFill/>
          <a:ln w="38100" cap="flat" cmpd="sng">
            <a:solidFill>
              <a:srgbClr val="000000"/>
            </a:solidFill>
            <a:prstDash val="solid"/>
            <a:round/>
            <a:headEnd type="none" w="med" len="med"/>
            <a:tailEnd type="triangle" w="med" len="med"/>
          </a:ln>
        </p:spPr>
      </p:cxnSp>
      <p:sp>
        <p:nvSpPr>
          <p:cNvPr id="1255" name="Google Shape;1255;p96"/>
          <p:cNvSpPr txBox="1"/>
          <p:nvPr/>
        </p:nvSpPr>
        <p:spPr>
          <a:xfrm>
            <a:off x="4305575" y="613050"/>
            <a:ext cx="1594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transporter (SERT)</a:t>
            </a:r>
            <a:endParaRPr/>
          </a:p>
        </p:txBody>
      </p:sp>
      <p:pic>
        <p:nvPicPr>
          <p:cNvPr id="1256" name="Google Shape;1256;p96"/>
          <p:cNvPicPr preferRelativeResize="0"/>
          <p:nvPr/>
        </p:nvPicPr>
        <p:blipFill>
          <a:blip r:embed="rId4">
            <a:alphaModFix/>
          </a:blip>
          <a:stretch>
            <a:fillRect/>
          </a:stretch>
        </p:blipFill>
        <p:spPr>
          <a:xfrm rot="344230">
            <a:off x="1242399" y="1605300"/>
            <a:ext cx="3063175" cy="2227224"/>
          </a:xfrm>
          <a:prstGeom prst="rect">
            <a:avLst/>
          </a:prstGeom>
          <a:noFill/>
          <a:ln>
            <a:noFill/>
          </a:ln>
        </p:spPr>
      </p:pic>
      <p:sp>
        <p:nvSpPr>
          <p:cNvPr id="1257" name="Google Shape;1257;p96"/>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261"/>
        <p:cNvGrpSpPr/>
        <p:nvPr/>
      </p:nvGrpSpPr>
      <p:grpSpPr>
        <a:xfrm>
          <a:off x="0" y="0"/>
          <a:ext cx="0" cy="0"/>
          <a:chOff x="0" y="0"/>
          <a:chExt cx="0" cy="0"/>
        </a:xfrm>
      </p:grpSpPr>
      <p:pic>
        <p:nvPicPr>
          <p:cNvPr id="1262" name="Google Shape;1262;p97"/>
          <p:cNvPicPr preferRelativeResize="0"/>
          <p:nvPr/>
        </p:nvPicPr>
        <p:blipFill rotWithShape="1">
          <a:blip r:embed="rId3">
            <a:alphaModFix/>
          </a:blip>
          <a:srcRect l="50703" t="1698" r="2864" b="13791"/>
          <a:stretch/>
        </p:blipFill>
        <p:spPr>
          <a:xfrm>
            <a:off x="4705050" y="257475"/>
            <a:ext cx="4058176" cy="4703749"/>
          </a:xfrm>
          <a:prstGeom prst="rect">
            <a:avLst/>
          </a:prstGeom>
          <a:noFill/>
          <a:ln>
            <a:noFill/>
          </a:ln>
        </p:spPr>
      </p:pic>
      <p:cxnSp>
        <p:nvCxnSpPr>
          <p:cNvPr id="1263" name="Google Shape;1263;p97"/>
          <p:cNvCxnSpPr/>
          <p:nvPr/>
        </p:nvCxnSpPr>
        <p:spPr>
          <a:xfrm>
            <a:off x="5237950" y="1183450"/>
            <a:ext cx="0" cy="887700"/>
          </a:xfrm>
          <a:prstGeom prst="straightConnector1">
            <a:avLst/>
          </a:prstGeom>
          <a:noFill/>
          <a:ln w="38100" cap="flat" cmpd="sng">
            <a:solidFill>
              <a:srgbClr val="000000"/>
            </a:solidFill>
            <a:prstDash val="solid"/>
            <a:round/>
            <a:headEnd type="none" w="med" len="med"/>
            <a:tailEnd type="triangle" w="med" len="med"/>
          </a:ln>
        </p:spPr>
      </p:cxnSp>
      <p:sp>
        <p:nvSpPr>
          <p:cNvPr id="1264" name="Google Shape;1264;p97"/>
          <p:cNvSpPr txBox="1"/>
          <p:nvPr/>
        </p:nvSpPr>
        <p:spPr>
          <a:xfrm>
            <a:off x="4305575" y="613050"/>
            <a:ext cx="1594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transporter (SERT)</a:t>
            </a:r>
            <a:endParaRPr/>
          </a:p>
        </p:txBody>
      </p:sp>
      <p:pic>
        <p:nvPicPr>
          <p:cNvPr id="1265" name="Google Shape;1265;p97"/>
          <p:cNvPicPr preferRelativeResize="0"/>
          <p:nvPr/>
        </p:nvPicPr>
        <p:blipFill>
          <a:blip r:embed="rId4">
            <a:alphaModFix/>
          </a:blip>
          <a:stretch>
            <a:fillRect/>
          </a:stretch>
        </p:blipFill>
        <p:spPr>
          <a:xfrm rot="673093">
            <a:off x="1343347" y="1686719"/>
            <a:ext cx="2958155" cy="2150862"/>
          </a:xfrm>
          <a:prstGeom prst="rect">
            <a:avLst/>
          </a:prstGeom>
          <a:noFill/>
          <a:ln>
            <a:noFill/>
          </a:ln>
        </p:spPr>
      </p:pic>
      <p:sp>
        <p:nvSpPr>
          <p:cNvPr id="1266" name="Google Shape;1266;p97"/>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270"/>
        <p:cNvGrpSpPr/>
        <p:nvPr/>
      </p:nvGrpSpPr>
      <p:grpSpPr>
        <a:xfrm>
          <a:off x="0" y="0"/>
          <a:ext cx="0" cy="0"/>
          <a:chOff x="0" y="0"/>
          <a:chExt cx="0" cy="0"/>
        </a:xfrm>
      </p:grpSpPr>
      <p:pic>
        <p:nvPicPr>
          <p:cNvPr id="1271" name="Google Shape;1271;p98"/>
          <p:cNvPicPr preferRelativeResize="0"/>
          <p:nvPr/>
        </p:nvPicPr>
        <p:blipFill rotWithShape="1">
          <a:blip r:embed="rId3">
            <a:alphaModFix/>
          </a:blip>
          <a:srcRect l="50703" t="1698" r="2864" b="13791"/>
          <a:stretch/>
        </p:blipFill>
        <p:spPr>
          <a:xfrm>
            <a:off x="4705050" y="257475"/>
            <a:ext cx="4058176" cy="4703749"/>
          </a:xfrm>
          <a:prstGeom prst="rect">
            <a:avLst/>
          </a:prstGeom>
          <a:noFill/>
          <a:ln>
            <a:noFill/>
          </a:ln>
        </p:spPr>
      </p:pic>
      <p:cxnSp>
        <p:nvCxnSpPr>
          <p:cNvPr id="1272" name="Google Shape;1272;p98"/>
          <p:cNvCxnSpPr/>
          <p:nvPr/>
        </p:nvCxnSpPr>
        <p:spPr>
          <a:xfrm>
            <a:off x="5237950" y="1183450"/>
            <a:ext cx="0" cy="887700"/>
          </a:xfrm>
          <a:prstGeom prst="straightConnector1">
            <a:avLst/>
          </a:prstGeom>
          <a:noFill/>
          <a:ln w="38100" cap="flat" cmpd="sng">
            <a:solidFill>
              <a:srgbClr val="000000"/>
            </a:solidFill>
            <a:prstDash val="solid"/>
            <a:round/>
            <a:headEnd type="none" w="med" len="med"/>
            <a:tailEnd type="triangle" w="med" len="med"/>
          </a:ln>
        </p:spPr>
      </p:cxnSp>
      <p:sp>
        <p:nvSpPr>
          <p:cNvPr id="1273" name="Google Shape;1273;p98"/>
          <p:cNvSpPr txBox="1"/>
          <p:nvPr/>
        </p:nvSpPr>
        <p:spPr>
          <a:xfrm>
            <a:off x="4305575" y="613050"/>
            <a:ext cx="1594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transporter (SERT)</a:t>
            </a:r>
            <a:endParaRPr/>
          </a:p>
        </p:txBody>
      </p:sp>
      <p:pic>
        <p:nvPicPr>
          <p:cNvPr id="1274" name="Google Shape;1274;p98"/>
          <p:cNvPicPr preferRelativeResize="0"/>
          <p:nvPr/>
        </p:nvPicPr>
        <p:blipFill>
          <a:blip r:embed="rId4">
            <a:alphaModFix/>
          </a:blip>
          <a:stretch>
            <a:fillRect/>
          </a:stretch>
        </p:blipFill>
        <p:spPr>
          <a:xfrm rot="1126737">
            <a:off x="1598892" y="1638331"/>
            <a:ext cx="2838915" cy="2064164"/>
          </a:xfrm>
          <a:prstGeom prst="rect">
            <a:avLst/>
          </a:prstGeom>
          <a:noFill/>
          <a:ln>
            <a:noFill/>
          </a:ln>
        </p:spPr>
      </p:pic>
      <p:sp>
        <p:nvSpPr>
          <p:cNvPr id="1275" name="Google Shape;1275;p98"/>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279"/>
        <p:cNvGrpSpPr/>
        <p:nvPr/>
      </p:nvGrpSpPr>
      <p:grpSpPr>
        <a:xfrm>
          <a:off x="0" y="0"/>
          <a:ext cx="0" cy="0"/>
          <a:chOff x="0" y="0"/>
          <a:chExt cx="0" cy="0"/>
        </a:xfrm>
      </p:grpSpPr>
      <p:pic>
        <p:nvPicPr>
          <p:cNvPr id="1280" name="Google Shape;1280;p99"/>
          <p:cNvPicPr preferRelativeResize="0"/>
          <p:nvPr/>
        </p:nvPicPr>
        <p:blipFill rotWithShape="1">
          <a:blip r:embed="rId3">
            <a:alphaModFix/>
          </a:blip>
          <a:srcRect l="50703" t="1698" r="2864" b="13791"/>
          <a:stretch/>
        </p:blipFill>
        <p:spPr>
          <a:xfrm>
            <a:off x="4705050" y="257475"/>
            <a:ext cx="4058176" cy="4703749"/>
          </a:xfrm>
          <a:prstGeom prst="rect">
            <a:avLst/>
          </a:prstGeom>
          <a:noFill/>
          <a:ln>
            <a:noFill/>
          </a:ln>
        </p:spPr>
      </p:pic>
      <p:cxnSp>
        <p:nvCxnSpPr>
          <p:cNvPr id="1281" name="Google Shape;1281;p99"/>
          <p:cNvCxnSpPr/>
          <p:nvPr/>
        </p:nvCxnSpPr>
        <p:spPr>
          <a:xfrm>
            <a:off x="5237950" y="1183450"/>
            <a:ext cx="0" cy="887700"/>
          </a:xfrm>
          <a:prstGeom prst="straightConnector1">
            <a:avLst/>
          </a:prstGeom>
          <a:noFill/>
          <a:ln w="38100" cap="flat" cmpd="sng">
            <a:solidFill>
              <a:srgbClr val="000000"/>
            </a:solidFill>
            <a:prstDash val="solid"/>
            <a:round/>
            <a:headEnd type="none" w="med" len="med"/>
            <a:tailEnd type="triangle" w="med" len="med"/>
          </a:ln>
        </p:spPr>
      </p:cxnSp>
      <p:sp>
        <p:nvSpPr>
          <p:cNvPr id="1282" name="Google Shape;1282;p99"/>
          <p:cNvSpPr txBox="1"/>
          <p:nvPr/>
        </p:nvSpPr>
        <p:spPr>
          <a:xfrm>
            <a:off x="4305575" y="613050"/>
            <a:ext cx="1594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transporter (SERT)</a:t>
            </a:r>
            <a:endParaRPr/>
          </a:p>
        </p:txBody>
      </p:sp>
      <p:pic>
        <p:nvPicPr>
          <p:cNvPr id="1283" name="Google Shape;1283;p99"/>
          <p:cNvPicPr preferRelativeResize="0"/>
          <p:nvPr/>
        </p:nvPicPr>
        <p:blipFill>
          <a:blip r:embed="rId4">
            <a:alphaModFix/>
          </a:blip>
          <a:stretch>
            <a:fillRect/>
          </a:stretch>
        </p:blipFill>
        <p:spPr>
          <a:xfrm rot="1693586">
            <a:off x="1937645" y="1672618"/>
            <a:ext cx="2576634" cy="1873463"/>
          </a:xfrm>
          <a:prstGeom prst="rect">
            <a:avLst/>
          </a:prstGeom>
          <a:noFill/>
          <a:ln>
            <a:noFill/>
          </a:ln>
        </p:spPr>
      </p:pic>
      <p:sp>
        <p:nvSpPr>
          <p:cNvPr id="1284" name="Google Shape;1284;p99"/>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288"/>
        <p:cNvGrpSpPr/>
        <p:nvPr/>
      </p:nvGrpSpPr>
      <p:grpSpPr>
        <a:xfrm>
          <a:off x="0" y="0"/>
          <a:ext cx="0" cy="0"/>
          <a:chOff x="0" y="0"/>
          <a:chExt cx="0" cy="0"/>
        </a:xfrm>
      </p:grpSpPr>
      <p:pic>
        <p:nvPicPr>
          <p:cNvPr id="1289" name="Google Shape;1289;p100"/>
          <p:cNvPicPr preferRelativeResize="0"/>
          <p:nvPr/>
        </p:nvPicPr>
        <p:blipFill rotWithShape="1">
          <a:blip r:embed="rId3">
            <a:alphaModFix/>
          </a:blip>
          <a:srcRect l="50703" t="1698" r="2864" b="13791"/>
          <a:stretch/>
        </p:blipFill>
        <p:spPr>
          <a:xfrm>
            <a:off x="4705050" y="257475"/>
            <a:ext cx="4058176" cy="4703749"/>
          </a:xfrm>
          <a:prstGeom prst="rect">
            <a:avLst/>
          </a:prstGeom>
          <a:noFill/>
          <a:ln>
            <a:noFill/>
          </a:ln>
        </p:spPr>
      </p:pic>
      <p:cxnSp>
        <p:nvCxnSpPr>
          <p:cNvPr id="1290" name="Google Shape;1290;p100"/>
          <p:cNvCxnSpPr/>
          <p:nvPr/>
        </p:nvCxnSpPr>
        <p:spPr>
          <a:xfrm>
            <a:off x="5237950" y="1183450"/>
            <a:ext cx="0" cy="887700"/>
          </a:xfrm>
          <a:prstGeom prst="straightConnector1">
            <a:avLst/>
          </a:prstGeom>
          <a:noFill/>
          <a:ln w="38100" cap="flat" cmpd="sng">
            <a:solidFill>
              <a:srgbClr val="000000"/>
            </a:solidFill>
            <a:prstDash val="solid"/>
            <a:round/>
            <a:headEnd type="none" w="med" len="med"/>
            <a:tailEnd type="triangle" w="med" len="med"/>
          </a:ln>
        </p:spPr>
      </p:cxnSp>
      <p:sp>
        <p:nvSpPr>
          <p:cNvPr id="1291" name="Google Shape;1291;p100"/>
          <p:cNvSpPr txBox="1"/>
          <p:nvPr/>
        </p:nvSpPr>
        <p:spPr>
          <a:xfrm>
            <a:off x="4305575" y="613050"/>
            <a:ext cx="1594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transporter (SERT)</a:t>
            </a:r>
            <a:endParaRPr/>
          </a:p>
        </p:txBody>
      </p:sp>
      <p:pic>
        <p:nvPicPr>
          <p:cNvPr id="1292" name="Google Shape;1292;p100"/>
          <p:cNvPicPr preferRelativeResize="0"/>
          <p:nvPr/>
        </p:nvPicPr>
        <p:blipFill>
          <a:blip r:embed="rId4">
            <a:alphaModFix/>
          </a:blip>
          <a:stretch>
            <a:fillRect/>
          </a:stretch>
        </p:blipFill>
        <p:spPr>
          <a:xfrm rot="1889558">
            <a:off x="2128600" y="1627435"/>
            <a:ext cx="2418974" cy="1758830"/>
          </a:xfrm>
          <a:prstGeom prst="rect">
            <a:avLst/>
          </a:prstGeom>
          <a:noFill/>
          <a:ln>
            <a:noFill/>
          </a:ln>
        </p:spPr>
      </p:pic>
      <p:sp>
        <p:nvSpPr>
          <p:cNvPr id="1293" name="Google Shape;1293;p100"/>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20"/>
          <p:cNvPicPr preferRelativeResize="0"/>
          <p:nvPr/>
        </p:nvPicPr>
        <p:blipFill>
          <a:blip r:embed="rId3">
            <a:alphaModFix/>
          </a:blip>
          <a:stretch>
            <a:fillRect/>
          </a:stretch>
        </p:blipFill>
        <p:spPr>
          <a:xfrm>
            <a:off x="2187000" y="1073225"/>
            <a:ext cx="4040275" cy="3600250"/>
          </a:xfrm>
          <a:prstGeom prst="rect">
            <a:avLst/>
          </a:prstGeom>
          <a:noFill/>
          <a:ln>
            <a:noFill/>
          </a:ln>
        </p:spPr>
      </p:pic>
      <p:sp>
        <p:nvSpPr>
          <p:cNvPr id="137" name="Google Shape;137;p20"/>
          <p:cNvSpPr txBox="1"/>
          <p:nvPr/>
        </p:nvSpPr>
        <p:spPr>
          <a:xfrm>
            <a:off x="3673075" y="1001750"/>
            <a:ext cx="279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neurotransmitter</a:t>
            </a:r>
            <a:endParaRPr>
              <a:solidFill>
                <a:schemeClr val="lt1"/>
              </a:solidFill>
            </a:endParaRPr>
          </a:p>
        </p:txBody>
      </p:sp>
      <p:sp>
        <p:nvSpPr>
          <p:cNvPr id="138" name="Google Shape;138;p20"/>
          <p:cNvSpPr txBox="1"/>
          <p:nvPr/>
        </p:nvSpPr>
        <p:spPr>
          <a:xfrm>
            <a:off x="4025800" y="1748000"/>
            <a:ext cx="279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receptor</a:t>
            </a:r>
            <a:endParaRPr>
              <a:solidFill>
                <a:schemeClr val="lt1"/>
              </a:solidFill>
            </a:endParaRPr>
          </a:p>
        </p:txBody>
      </p:sp>
      <p:sp>
        <p:nvSpPr>
          <p:cNvPr id="139" name="Google Shape;139;p20"/>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
        <p:nvSpPr>
          <p:cNvPr id="140" name="Google Shape;140;p20"/>
          <p:cNvSpPr txBox="1"/>
          <p:nvPr/>
        </p:nvSpPr>
        <p:spPr>
          <a:xfrm>
            <a:off x="193175" y="626425"/>
            <a:ext cx="2875800" cy="106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solidFill>
                  <a:schemeClr val="dk1"/>
                </a:solidFill>
              </a:rPr>
              <a:t>Binding can start a signal transduction cascade</a:t>
            </a:r>
            <a:endParaRPr sz="2100" b="1"/>
          </a:p>
        </p:txBody>
      </p:sp>
      <p:sp>
        <p:nvSpPr>
          <p:cNvPr id="141" name="Google Shape;141;p20"/>
          <p:cNvSpPr/>
          <p:nvPr/>
        </p:nvSpPr>
        <p:spPr>
          <a:xfrm>
            <a:off x="5037125" y="2941350"/>
            <a:ext cx="1668000" cy="16659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297"/>
        <p:cNvGrpSpPr/>
        <p:nvPr/>
      </p:nvGrpSpPr>
      <p:grpSpPr>
        <a:xfrm>
          <a:off x="0" y="0"/>
          <a:ext cx="0" cy="0"/>
          <a:chOff x="0" y="0"/>
          <a:chExt cx="0" cy="0"/>
        </a:xfrm>
      </p:grpSpPr>
      <p:pic>
        <p:nvPicPr>
          <p:cNvPr id="1298" name="Google Shape;1298;p101"/>
          <p:cNvPicPr preferRelativeResize="0"/>
          <p:nvPr/>
        </p:nvPicPr>
        <p:blipFill rotWithShape="1">
          <a:blip r:embed="rId3">
            <a:alphaModFix/>
          </a:blip>
          <a:srcRect l="50703" t="1698" r="2864" b="13791"/>
          <a:stretch/>
        </p:blipFill>
        <p:spPr>
          <a:xfrm>
            <a:off x="4705050" y="257475"/>
            <a:ext cx="4058176" cy="4703749"/>
          </a:xfrm>
          <a:prstGeom prst="rect">
            <a:avLst/>
          </a:prstGeom>
          <a:noFill/>
          <a:ln>
            <a:noFill/>
          </a:ln>
        </p:spPr>
      </p:pic>
      <p:cxnSp>
        <p:nvCxnSpPr>
          <p:cNvPr id="1299" name="Google Shape;1299;p101"/>
          <p:cNvCxnSpPr/>
          <p:nvPr/>
        </p:nvCxnSpPr>
        <p:spPr>
          <a:xfrm>
            <a:off x="5237950" y="1183450"/>
            <a:ext cx="0" cy="887700"/>
          </a:xfrm>
          <a:prstGeom prst="straightConnector1">
            <a:avLst/>
          </a:prstGeom>
          <a:noFill/>
          <a:ln w="38100" cap="flat" cmpd="sng">
            <a:solidFill>
              <a:srgbClr val="000000"/>
            </a:solidFill>
            <a:prstDash val="solid"/>
            <a:round/>
            <a:headEnd type="none" w="med" len="med"/>
            <a:tailEnd type="triangle" w="med" len="med"/>
          </a:ln>
        </p:spPr>
      </p:cxnSp>
      <p:sp>
        <p:nvSpPr>
          <p:cNvPr id="1300" name="Google Shape;1300;p101"/>
          <p:cNvSpPr txBox="1"/>
          <p:nvPr/>
        </p:nvSpPr>
        <p:spPr>
          <a:xfrm>
            <a:off x="4305575" y="613050"/>
            <a:ext cx="1594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transporter (SERT)</a:t>
            </a:r>
            <a:endParaRPr/>
          </a:p>
        </p:txBody>
      </p:sp>
      <p:pic>
        <p:nvPicPr>
          <p:cNvPr id="1301" name="Google Shape;1301;p101"/>
          <p:cNvPicPr preferRelativeResize="0"/>
          <p:nvPr/>
        </p:nvPicPr>
        <p:blipFill>
          <a:blip r:embed="rId4">
            <a:alphaModFix/>
          </a:blip>
          <a:stretch>
            <a:fillRect/>
          </a:stretch>
        </p:blipFill>
        <p:spPr>
          <a:xfrm rot="1889561">
            <a:off x="2374279" y="1704368"/>
            <a:ext cx="2214542" cy="1610190"/>
          </a:xfrm>
          <a:prstGeom prst="rect">
            <a:avLst/>
          </a:prstGeom>
          <a:noFill/>
          <a:ln>
            <a:noFill/>
          </a:ln>
        </p:spPr>
      </p:pic>
      <p:sp>
        <p:nvSpPr>
          <p:cNvPr id="1302" name="Google Shape;1302;p101"/>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pic>
        <p:nvPicPr>
          <p:cNvPr id="1307" name="Google Shape;1307;p102"/>
          <p:cNvPicPr preferRelativeResize="0"/>
          <p:nvPr/>
        </p:nvPicPr>
        <p:blipFill rotWithShape="1">
          <a:blip r:embed="rId3">
            <a:alphaModFix/>
          </a:blip>
          <a:srcRect l="50703" t="1698" r="2864" b="13791"/>
          <a:stretch/>
        </p:blipFill>
        <p:spPr>
          <a:xfrm>
            <a:off x="4705050" y="257475"/>
            <a:ext cx="4058176" cy="4703749"/>
          </a:xfrm>
          <a:prstGeom prst="rect">
            <a:avLst/>
          </a:prstGeom>
          <a:noFill/>
          <a:ln>
            <a:noFill/>
          </a:ln>
        </p:spPr>
      </p:pic>
      <p:cxnSp>
        <p:nvCxnSpPr>
          <p:cNvPr id="1308" name="Google Shape;1308;p102"/>
          <p:cNvCxnSpPr/>
          <p:nvPr/>
        </p:nvCxnSpPr>
        <p:spPr>
          <a:xfrm>
            <a:off x="5237950" y="1183450"/>
            <a:ext cx="0" cy="887700"/>
          </a:xfrm>
          <a:prstGeom prst="straightConnector1">
            <a:avLst/>
          </a:prstGeom>
          <a:noFill/>
          <a:ln w="38100" cap="flat" cmpd="sng">
            <a:solidFill>
              <a:srgbClr val="000000"/>
            </a:solidFill>
            <a:prstDash val="solid"/>
            <a:round/>
            <a:headEnd type="none" w="med" len="med"/>
            <a:tailEnd type="triangle" w="med" len="med"/>
          </a:ln>
        </p:spPr>
      </p:cxnSp>
      <p:sp>
        <p:nvSpPr>
          <p:cNvPr id="1309" name="Google Shape;1309;p102"/>
          <p:cNvSpPr txBox="1"/>
          <p:nvPr/>
        </p:nvSpPr>
        <p:spPr>
          <a:xfrm>
            <a:off x="4305575" y="613050"/>
            <a:ext cx="1594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transporter (SERT)</a:t>
            </a:r>
            <a:endParaRPr/>
          </a:p>
        </p:txBody>
      </p:sp>
      <p:pic>
        <p:nvPicPr>
          <p:cNvPr id="1310" name="Google Shape;1310;p102"/>
          <p:cNvPicPr preferRelativeResize="0"/>
          <p:nvPr/>
        </p:nvPicPr>
        <p:blipFill>
          <a:blip r:embed="rId4">
            <a:alphaModFix/>
          </a:blip>
          <a:stretch>
            <a:fillRect/>
          </a:stretch>
        </p:blipFill>
        <p:spPr>
          <a:xfrm rot="1889551">
            <a:off x="2669084" y="1702405"/>
            <a:ext cx="1952032" cy="1419315"/>
          </a:xfrm>
          <a:prstGeom prst="rect">
            <a:avLst/>
          </a:prstGeom>
          <a:noFill/>
          <a:ln>
            <a:noFill/>
          </a:ln>
        </p:spPr>
      </p:pic>
      <p:sp>
        <p:nvSpPr>
          <p:cNvPr id="1311" name="Google Shape;1311;p102"/>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315"/>
        <p:cNvGrpSpPr/>
        <p:nvPr/>
      </p:nvGrpSpPr>
      <p:grpSpPr>
        <a:xfrm>
          <a:off x="0" y="0"/>
          <a:ext cx="0" cy="0"/>
          <a:chOff x="0" y="0"/>
          <a:chExt cx="0" cy="0"/>
        </a:xfrm>
      </p:grpSpPr>
      <p:pic>
        <p:nvPicPr>
          <p:cNvPr id="1316" name="Google Shape;1316;p103"/>
          <p:cNvPicPr preferRelativeResize="0"/>
          <p:nvPr/>
        </p:nvPicPr>
        <p:blipFill rotWithShape="1">
          <a:blip r:embed="rId3">
            <a:alphaModFix/>
          </a:blip>
          <a:srcRect l="50703" t="1698" r="2864" b="13791"/>
          <a:stretch/>
        </p:blipFill>
        <p:spPr>
          <a:xfrm>
            <a:off x="4705050" y="257475"/>
            <a:ext cx="4058176" cy="4703749"/>
          </a:xfrm>
          <a:prstGeom prst="rect">
            <a:avLst/>
          </a:prstGeom>
          <a:noFill/>
          <a:ln>
            <a:noFill/>
          </a:ln>
        </p:spPr>
      </p:pic>
      <p:cxnSp>
        <p:nvCxnSpPr>
          <p:cNvPr id="1317" name="Google Shape;1317;p103"/>
          <p:cNvCxnSpPr/>
          <p:nvPr/>
        </p:nvCxnSpPr>
        <p:spPr>
          <a:xfrm>
            <a:off x="5237950" y="1183450"/>
            <a:ext cx="0" cy="887700"/>
          </a:xfrm>
          <a:prstGeom prst="straightConnector1">
            <a:avLst/>
          </a:prstGeom>
          <a:noFill/>
          <a:ln w="38100" cap="flat" cmpd="sng">
            <a:solidFill>
              <a:srgbClr val="000000"/>
            </a:solidFill>
            <a:prstDash val="solid"/>
            <a:round/>
            <a:headEnd type="none" w="med" len="med"/>
            <a:tailEnd type="triangle" w="med" len="med"/>
          </a:ln>
        </p:spPr>
      </p:cxnSp>
      <p:sp>
        <p:nvSpPr>
          <p:cNvPr id="1318" name="Google Shape;1318;p103"/>
          <p:cNvSpPr txBox="1"/>
          <p:nvPr/>
        </p:nvSpPr>
        <p:spPr>
          <a:xfrm>
            <a:off x="4305575" y="613050"/>
            <a:ext cx="1594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transporter (SERT)</a:t>
            </a:r>
            <a:endParaRPr/>
          </a:p>
        </p:txBody>
      </p:sp>
      <p:pic>
        <p:nvPicPr>
          <p:cNvPr id="1319" name="Google Shape;1319;p103"/>
          <p:cNvPicPr preferRelativeResize="0"/>
          <p:nvPr/>
        </p:nvPicPr>
        <p:blipFill>
          <a:blip r:embed="rId4">
            <a:alphaModFix/>
          </a:blip>
          <a:stretch>
            <a:fillRect/>
          </a:stretch>
        </p:blipFill>
        <p:spPr>
          <a:xfrm rot="2080162">
            <a:off x="2860397" y="1688360"/>
            <a:ext cx="1804206" cy="1311830"/>
          </a:xfrm>
          <a:prstGeom prst="rect">
            <a:avLst/>
          </a:prstGeom>
          <a:noFill/>
          <a:ln>
            <a:noFill/>
          </a:ln>
        </p:spPr>
      </p:pic>
      <p:sp>
        <p:nvSpPr>
          <p:cNvPr id="1320" name="Google Shape;1320;p103"/>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pic>
        <p:nvPicPr>
          <p:cNvPr id="1325" name="Google Shape;1325;p104"/>
          <p:cNvPicPr preferRelativeResize="0"/>
          <p:nvPr/>
        </p:nvPicPr>
        <p:blipFill rotWithShape="1">
          <a:blip r:embed="rId3">
            <a:alphaModFix/>
          </a:blip>
          <a:srcRect l="50703" t="1698" r="2864" b="13791"/>
          <a:stretch/>
        </p:blipFill>
        <p:spPr>
          <a:xfrm>
            <a:off x="4705050" y="257475"/>
            <a:ext cx="4058176" cy="4703749"/>
          </a:xfrm>
          <a:prstGeom prst="rect">
            <a:avLst/>
          </a:prstGeom>
          <a:noFill/>
          <a:ln>
            <a:noFill/>
          </a:ln>
        </p:spPr>
      </p:pic>
      <p:cxnSp>
        <p:nvCxnSpPr>
          <p:cNvPr id="1326" name="Google Shape;1326;p104"/>
          <p:cNvCxnSpPr/>
          <p:nvPr/>
        </p:nvCxnSpPr>
        <p:spPr>
          <a:xfrm>
            <a:off x="5237950" y="1183450"/>
            <a:ext cx="0" cy="887700"/>
          </a:xfrm>
          <a:prstGeom prst="straightConnector1">
            <a:avLst/>
          </a:prstGeom>
          <a:noFill/>
          <a:ln w="38100" cap="flat" cmpd="sng">
            <a:solidFill>
              <a:srgbClr val="000000"/>
            </a:solidFill>
            <a:prstDash val="solid"/>
            <a:round/>
            <a:headEnd type="none" w="med" len="med"/>
            <a:tailEnd type="triangle" w="med" len="med"/>
          </a:ln>
        </p:spPr>
      </p:cxnSp>
      <p:sp>
        <p:nvSpPr>
          <p:cNvPr id="1327" name="Google Shape;1327;p104"/>
          <p:cNvSpPr txBox="1"/>
          <p:nvPr/>
        </p:nvSpPr>
        <p:spPr>
          <a:xfrm>
            <a:off x="4305575" y="613050"/>
            <a:ext cx="1594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transporter (SERT)</a:t>
            </a:r>
            <a:endParaRPr/>
          </a:p>
        </p:txBody>
      </p:sp>
      <p:pic>
        <p:nvPicPr>
          <p:cNvPr id="1328" name="Google Shape;1328;p104"/>
          <p:cNvPicPr preferRelativeResize="0"/>
          <p:nvPr/>
        </p:nvPicPr>
        <p:blipFill>
          <a:blip r:embed="rId4">
            <a:alphaModFix/>
          </a:blip>
          <a:stretch>
            <a:fillRect/>
          </a:stretch>
        </p:blipFill>
        <p:spPr>
          <a:xfrm rot="2080162">
            <a:off x="3232897" y="1751183"/>
            <a:ext cx="1536504" cy="1117186"/>
          </a:xfrm>
          <a:prstGeom prst="rect">
            <a:avLst/>
          </a:prstGeom>
          <a:noFill/>
          <a:ln>
            <a:noFill/>
          </a:ln>
        </p:spPr>
      </p:pic>
      <p:sp>
        <p:nvSpPr>
          <p:cNvPr id="1329" name="Google Shape;1329;p104"/>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333"/>
        <p:cNvGrpSpPr/>
        <p:nvPr/>
      </p:nvGrpSpPr>
      <p:grpSpPr>
        <a:xfrm>
          <a:off x="0" y="0"/>
          <a:ext cx="0" cy="0"/>
          <a:chOff x="0" y="0"/>
          <a:chExt cx="0" cy="0"/>
        </a:xfrm>
      </p:grpSpPr>
      <p:pic>
        <p:nvPicPr>
          <p:cNvPr id="1334" name="Google Shape;1334;p105"/>
          <p:cNvPicPr preferRelativeResize="0"/>
          <p:nvPr/>
        </p:nvPicPr>
        <p:blipFill rotWithShape="1">
          <a:blip r:embed="rId3">
            <a:alphaModFix/>
          </a:blip>
          <a:srcRect l="50703" t="1698" r="2864" b="13791"/>
          <a:stretch/>
        </p:blipFill>
        <p:spPr>
          <a:xfrm>
            <a:off x="4705050" y="257475"/>
            <a:ext cx="4058176" cy="4703749"/>
          </a:xfrm>
          <a:prstGeom prst="rect">
            <a:avLst/>
          </a:prstGeom>
          <a:noFill/>
          <a:ln>
            <a:noFill/>
          </a:ln>
        </p:spPr>
      </p:pic>
      <p:cxnSp>
        <p:nvCxnSpPr>
          <p:cNvPr id="1335" name="Google Shape;1335;p105"/>
          <p:cNvCxnSpPr/>
          <p:nvPr/>
        </p:nvCxnSpPr>
        <p:spPr>
          <a:xfrm>
            <a:off x="5237950" y="1183450"/>
            <a:ext cx="0" cy="887700"/>
          </a:xfrm>
          <a:prstGeom prst="straightConnector1">
            <a:avLst/>
          </a:prstGeom>
          <a:noFill/>
          <a:ln w="38100" cap="flat" cmpd="sng">
            <a:solidFill>
              <a:srgbClr val="000000"/>
            </a:solidFill>
            <a:prstDash val="solid"/>
            <a:round/>
            <a:headEnd type="none" w="med" len="med"/>
            <a:tailEnd type="triangle" w="med" len="med"/>
          </a:ln>
        </p:spPr>
      </p:cxnSp>
      <p:sp>
        <p:nvSpPr>
          <p:cNvPr id="1336" name="Google Shape;1336;p105"/>
          <p:cNvSpPr txBox="1"/>
          <p:nvPr/>
        </p:nvSpPr>
        <p:spPr>
          <a:xfrm>
            <a:off x="4305575" y="613050"/>
            <a:ext cx="1594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transporter (SERT)</a:t>
            </a:r>
            <a:endParaRPr/>
          </a:p>
        </p:txBody>
      </p:sp>
      <p:pic>
        <p:nvPicPr>
          <p:cNvPr id="1337" name="Google Shape;1337;p105"/>
          <p:cNvPicPr preferRelativeResize="0"/>
          <p:nvPr/>
        </p:nvPicPr>
        <p:blipFill>
          <a:blip r:embed="rId4">
            <a:alphaModFix/>
          </a:blip>
          <a:stretch>
            <a:fillRect/>
          </a:stretch>
        </p:blipFill>
        <p:spPr>
          <a:xfrm rot="2080162">
            <a:off x="3232897" y="1751183"/>
            <a:ext cx="1536504" cy="1117186"/>
          </a:xfrm>
          <a:prstGeom prst="rect">
            <a:avLst/>
          </a:prstGeom>
          <a:noFill/>
          <a:ln>
            <a:noFill/>
          </a:ln>
        </p:spPr>
      </p:pic>
      <p:sp>
        <p:nvSpPr>
          <p:cNvPr id="1338" name="Google Shape;1338;p105"/>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342"/>
        <p:cNvGrpSpPr/>
        <p:nvPr/>
      </p:nvGrpSpPr>
      <p:grpSpPr>
        <a:xfrm>
          <a:off x="0" y="0"/>
          <a:ext cx="0" cy="0"/>
          <a:chOff x="0" y="0"/>
          <a:chExt cx="0" cy="0"/>
        </a:xfrm>
      </p:grpSpPr>
      <p:pic>
        <p:nvPicPr>
          <p:cNvPr id="1343" name="Google Shape;1343;p106"/>
          <p:cNvPicPr preferRelativeResize="0"/>
          <p:nvPr/>
        </p:nvPicPr>
        <p:blipFill rotWithShape="1">
          <a:blip r:embed="rId3">
            <a:alphaModFix/>
          </a:blip>
          <a:srcRect l="50703" t="1698" r="2864" b="13791"/>
          <a:stretch/>
        </p:blipFill>
        <p:spPr>
          <a:xfrm>
            <a:off x="4705050" y="257475"/>
            <a:ext cx="4058176" cy="4703749"/>
          </a:xfrm>
          <a:prstGeom prst="rect">
            <a:avLst/>
          </a:prstGeom>
          <a:noFill/>
          <a:ln>
            <a:noFill/>
          </a:ln>
        </p:spPr>
      </p:pic>
      <p:cxnSp>
        <p:nvCxnSpPr>
          <p:cNvPr id="1344" name="Google Shape;1344;p106"/>
          <p:cNvCxnSpPr/>
          <p:nvPr/>
        </p:nvCxnSpPr>
        <p:spPr>
          <a:xfrm>
            <a:off x="5237950" y="1183450"/>
            <a:ext cx="0" cy="887700"/>
          </a:xfrm>
          <a:prstGeom prst="straightConnector1">
            <a:avLst/>
          </a:prstGeom>
          <a:noFill/>
          <a:ln w="38100" cap="flat" cmpd="sng">
            <a:solidFill>
              <a:srgbClr val="000000"/>
            </a:solidFill>
            <a:prstDash val="solid"/>
            <a:round/>
            <a:headEnd type="none" w="med" len="med"/>
            <a:tailEnd type="triangle" w="med" len="med"/>
          </a:ln>
        </p:spPr>
      </p:cxnSp>
      <p:sp>
        <p:nvSpPr>
          <p:cNvPr id="1345" name="Google Shape;1345;p106"/>
          <p:cNvSpPr txBox="1"/>
          <p:nvPr/>
        </p:nvSpPr>
        <p:spPr>
          <a:xfrm>
            <a:off x="4305575" y="613050"/>
            <a:ext cx="1594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transporter (SERT)</a:t>
            </a:r>
            <a:endParaRPr/>
          </a:p>
        </p:txBody>
      </p:sp>
      <p:pic>
        <p:nvPicPr>
          <p:cNvPr id="1346" name="Google Shape;1346;p106"/>
          <p:cNvPicPr preferRelativeResize="0"/>
          <p:nvPr/>
        </p:nvPicPr>
        <p:blipFill>
          <a:blip r:embed="rId4">
            <a:alphaModFix/>
          </a:blip>
          <a:stretch>
            <a:fillRect/>
          </a:stretch>
        </p:blipFill>
        <p:spPr>
          <a:xfrm rot="2080167">
            <a:off x="3527842" y="1816416"/>
            <a:ext cx="1306863" cy="950217"/>
          </a:xfrm>
          <a:prstGeom prst="rect">
            <a:avLst/>
          </a:prstGeom>
          <a:noFill/>
          <a:ln>
            <a:noFill/>
          </a:ln>
        </p:spPr>
      </p:pic>
      <p:sp>
        <p:nvSpPr>
          <p:cNvPr id="1347" name="Google Shape;1347;p106"/>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351"/>
        <p:cNvGrpSpPr/>
        <p:nvPr/>
      </p:nvGrpSpPr>
      <p:grpSpPr>
        <a:xfrm>
          <a:off x="0" y="0"/>
          <a:ext cx="0" cy="0"/>
          <a:chOff x="0" y="0"/>
          <a:chExt cx="0" cy="0"/>
        </a:xfrm>
      </p:grpSpPr>
      <p:pic>
        <p:nvPicPr>
          <p:cNvPr id="1352" name="Google Shape;1352;p107"/>
          <p:cNvPicPr preferRelativeResize="0"/>
          <p:nvPr/>
        </p:nvPicPr>
        <p:blipFill rotWithShape="1">
          <a:blip r:embed="rId3">
            <a:alphaModFix/>
          </a:blip>
          <a:srcRect l="50703" t="1698" r="2864" b="13791"/>
          <a:stretch/>
        </p:blipFill>
        <p:spPr>
          <a:xfrm>
            <a:off x="4705050" y="257475"/>
            <a:ext cx="4058176" cy="4703749"/>
          </a:xfrm>
          <a:prstGeom prst="rect">
            <a:avLst/>
          </a:prstGeom>
          <a:noFill/>
          <a:ln>
            <a:noFill/>
          </a:ln>
        </p:spPr>
      </p:pic>
      <p:cxnSp>
        <p:nvCxnSpPr>
          <p:cNvPr id="1353" name="Google Shape;1353;p107"/>
          <p:cNvCxnSpPr/>
          <p:nvPr/>
        </p:nvCxnSpPr>
        <p:spPr>
          <a:xfrm>
            <a:off x="5237950" y="1183450"/>
            <a:ext cx="0" cy="887700"/>
          </a:xfrm>
          <a:prstGeom prst="straightConnector1">
            <a:avLst/>
          </a:prstGeom>
          <a:noFill/>
          <a:ln w="38100" cap="flat" cmpd="sng">
            <a:solidFill>
              <a:srgbClr val="000000"/>
            </a:solidFill>
            <a:prstDash val="solid"/>
            <a:round/>
            <a:headEnd type="none" w="med" len="med"/>
            <a:tailEnd type="triangle" w="med" len="med"/>
          </a:ln>
        </p:spPr>
      </p:cxnSp>
      <p:sp>
        <p:nvSpPr>
          <p:cNvPr id="1354" name="Google Shape;1354;p107"/>
          <p:cNvSpPr txBox="1"/>
          <p:nvPr/>
        </p:nvSpPr>
        <p:spPr>
          <a:xfrm>
            <a:off x="4305575" y="613050"/>
            <a:ext cx="1594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transporter (SERT)</a:t>
            </a:r>
            <a:endParaRPr/>
          </a:p>
        </p:txBody>
      </p:sp>
      <p:pic>
        <p:nvPicPr>
          <p:cNvPr id="1355" name="Google Shape;1355;p107"/>
          <p:cNvPicPr preferRelativeResize="0"/>
          <p:nvPr/>
        </p:nvPicPr>
        <p:blipFill>
          <a:blip r:embed="rId4">
            <a:alphaModFix/>
          </a:blip>
          <a:stretch>
            <a:fillRect/>
          </a:stretch>
        </p:blipFill>
        <p:spPr>
          <a:xfrm rot="2080182">
            <a:off x="3793800" y="1948499"/>
            <a:ext cx="1100402" cy="800102"/>
          </a:xfrm>
          <a:prstGeom prst="rect">
            <a:avLst/>
          </a:prstGeom>
          <a:noFill/>
          <a:ln>
            <a:noFill/>
          </a:ln>
        </p:spPr>
      </p:pic>
      <p:sp>
        <p:nvSpPr>
          <p:cNvPr id="1356" name="Google Shape;1356;p107"/>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pic>
        <p:nvPicPr>
          <p:cNvPr id="1361" name="Google Shape;1361;p108"/>
          <p:cNvPicPr preferRelativeResize="0"/>
          <p:nvPr/>
        </p:nvPicPr>
        <p:blipFill rotWithShape="1">
          <a:blip r:embed="rId3">
            <a:alphaModFix/>
          </a:blip>
          <a:srcRect l="50703" t="1698" r="2864" b="13791"/>
          <a:stretch/>
        </p:blipFill>
        <p:spPr>
          <a:xfrm>
            <a:off x="4705050" y="257475"/>
            <a:ext cx="4058176" cy="4703749"/>
          </a:xfrm>
          <a:prstGeom prst="rect">
            <a:avLst/>
          </a:prstGeom>
          <a:noFill/>
          <a:ln>
            <a:noFill/>
          </a:ln>
        </p:spPr>
      </p:pic>
      <p:cxnSp>
        <p:nvCxnSpPr>
          <p:cNvPr id="1362" name="Google Shape;1362;p108"/>
          <p:cNvCxnSpPr/>
          <p:nvPr/>
        </p:nvCxnSpPr>
        <p:spPr>
          <a:xfrm>
            <a:off x="5237950" y="1183450"/>
            <a:ext cx="0" cy="887700"/>
          </a:xfrm>
          <a:prstGeom prst="straightConnector1">
            <a:avLst/>
          </a:prstGeom>
          <a:noFill/>
          <a:ln w="38100" cap="flat" cmpd="sng">
            <a:solidFill>
              <a:srgbClr val="000000"/>
            </a:solidFill>
            <a:prstDash val="solid"/>
            <a:round/>
            <a:headEnd type="none" w="med" len="med"/>
            <a:tailEnd type="triangle" w="med" len="med"/>
          </a:ln>
        </p:spPr>
      </p:cxnSp>
      <p:sp>
        <p:nvSpPr>
          <p:cNvPr id="1363" name="Google Shape;1363;p108"/>
          <p:cNvSpPr txBox="1"/>
          <p:nvPr/>
        </p:nvSpPr>
        <p:spPr>
          <a:xfrm>
            <a:off x="4305575" y="613050"/>
            <a:ext cx="1594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transporter (SERT)</a:t>
            </a:r>
            <a:endParaRPr/>
          </a:p>
        </p:txBody>
      </p:sp>
      <p:pic>
        <p:nvPicPr>
          <p:cNvPr id="1364" name="Google Shape;1364;p108"/>
          <p:cNvPicPr preferRelativeResize="0"/>
          <p:nvPr/>
        </p:nvPicPr>
        <p:blipFill>
          <a:blip r:embed="rId4">
            <a:alphaModFix/>
          </a:blip>
          <a:stretch>
            <a:fillRect/>
          </a:stretch>
        </p:blipFill>
        <p:spPr>
          <a:xfrm rot="2080180">
            <a:off x="4074335" y="2076828"/>
            <a:ext cx="891207" cy="647995"/>
          </a:xfrm>
          <a:prstGeom prst="rect">
            <a:avLst/>
          </a:prstGeom>
          <a:noFill/>
          <a:ln>
            <a:noFill/>
          </a:ln>
        </p:spPr>
      </p:pic>
      <p:sp>
        <p:nvSpPr>
          <p:cNvPr id="1365" name="Google Shape;1365;p108"/>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369"/>
        <p:cNvGrpSpPr/>
        <p:nvPr/>
      </p:nvGrpSpPr>
      <p:grpSpPr>
        <a:xfrm>
          <a:off x="0" y="0"/>
          <a:ext cx="0" cy="0"/>
          <a:chOff x="0" y="0"/>
          <a:chExt cx="0" cy="0"/>
        </a:xfrm>
      </p:grpSpPr>
      <p:pic>
        <p:nvPicPr>
          <p:cNvPr id="1370" name="Google Shape;1370;p109"/>
          <p:cNvPicPr preferRelativeResize="0"/>
          <p:nvPr/>
        </p:nvPicPr>
        <p:blipFill rotWithShape="1">
          <a:blip r:embed="rId3">
            <a:alphaModFix/>
          </a:blip>
          <a:srcRect l="50703" t="1698" r="2864" b="13791"/>
          <a:stretch/>
        </p:blipFill>
        <p:spPr>
          <a:xfrm>
            <a:off x="4705050" y="257475"/>
            <a:ext cx="4058176" cy="4703749"/>
          </a:xfrm>
          <a:prstGeom prst="rect">
            <a:avLst/>
          </a:prstGeom>
          <a:noFill/>
          <a:ln>
            <a:noFill/>
          </a:ln>
        </p:spPr>
      </p:pic>
      <p:cxnSp>
        <p:nvCxnSpPr>
          <p:cNvPr id="1371" name="Google Shape;1371;p109"/>
          <p:cNvCxnSpPr/>
          <p:nvPr/>
        </p:nvCxnSpPr>
        <p:spPr>
          <a:xfrm>
            <a:off x="5237950" y="1183450"/>
            <a:ext cx="0" cy="887700"/>
          </a:xfrm>
          <a:prstGeom prst="straightConnector1">
            <a:avLst/>
          </a:prstGeom>
          <a:noFill/>
          <a:ln w="38100" cap="flat" cmpd="sng">
            <a:solidFill>
              <a:srgbClr val="000000"/>
            </a:solidFill>
            <a:prstDash val="solid"/>
            <a:round/>
            <a:headEnd type="none" w="med" len="med"/>
            <a:tailEnd type="triangle" w="med" len="med"/>
          </a:ln>
        </p:spPr>
      </p:cxnSp>
      <p:sp>
        <p:nvSpPr>
          <p:cNvPr id="1372" name="Google Shape;1372;p109"/>
          <p:cNvSpPr txBox="1"/>
          <p:nvPr/>
        </p:nvSpPr>
        <p:spPr>
          <a:xfrm>
            <a:off x="4305575" y="613050"/>
            <a:ext cx="1594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transporter (SERT)</a:t>
            </a:r>
            <a:endParaRPr/>
          </a:p>
        </p:txBody>
      </p:sp>
      <p:pic>
        <p:nvPicPr>
          <p:cNvPr id="1373" name="Google Shape;1373;p109"/>
          <p:cNvPicPr preferRelativeResize="0"/>
          <p:nvPr/>
        </p:nvPicPr>
        <p:blipFill>
          <a:blip r:embed="rId4">
            <a:alphaModFix/>
          </a:blip>
          <a:stretch>
            <a:fillRect/>
          </a:stretch>
        </p:blipFill>
        <p:spPr>
          <a:xfrm rot="2080180">
            <a:off x="4328010" y="2038778"/>
            <a:ext cx="891207" cy="647995"/>
          </a:xfrm>
          <a:prstGeom prst="rect">
            <a:avLst/>
          </a:prstGeom>
          <a:noFill/>
          <a:ln>
            <a:noFill/>
          </a:ln>
        </p:spPr>
      </p:pic>
      <p:sp>
        <p:nvSpPr>
          <p:cNvPr id="1374" name="Google Shape;1374;p109"/>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378"/>
        <p:cNvGrpSpPr/>
        <p:nvPr/>
      </p:nvGrpSpPr>
      <p:grpSpPr>
        <a:xfrm>
          <a:off x="0" y="0"/>
          <a:ext cx="0" cy="0"/>
          <a:chOff x="0" y="0"/>
          <a:chExt cx="0" cy="0"/>
        </a:xfrm>
      </p:grpSpPr>
      <p:pic>
        <p:nvPicPr>
          <p:cNvPr id="1379" name="Google Shape;1379;p110"/>
          <p:cNvPicPr preferRelativeResize="0"/>
          <p:nvPr/>
        </p:nvPicPr>
        <p:blipFill rotWithShape="1">
          <a:blip r:embed="rId3">
            <a:alphaModFix/>
          </a:blip>
          <a:srcRect l="50703" t="1698" r="2864" b="13791"/>
          <a:stretch/>
        </p:blipFill>
        <p:spPr>
          <a:xfrm>
            <a:off x="4705050" y="257475"/>
            <a:ext cx="4058176" cy="4703749"/>
          </a:xfrm>
          <a:prstGeom prst="rect">
            <a:avLst/>
          </a:prstGeom>
          <a:noFill/>
          <a:ln>
            <a:noFill/>
          </a:ln>
        </p:spPr>
      </p:pic>
      <p:cxnSp>
        <p:nvCxnSpPr>
          <p:cNvPr id="1380" name="Google Shape;1380;p110"/>
          <p:cNvCxnSpPr/>
          <p:nvPr/>
        </p:nvCxnSpPr>
        <p:spPr>
          <a:xfrm>
            <a:off x="5237950" y="1183450"/>
            <a:ext cx="0" cy="887700"/>
          </a:xfrm>
          <a:prstGeom prst="straightConnector1">
            <a:avLst/>
          </a:prstGeom>
          <a:noFill/>
          <a:ln w="38100" cap="flat" cmpd="sng">
            <a:solidFill>
              <a:srgbClr val="000000"/>
            </a:solidFill>
            <a:prstDash val="solid"/>
            <a:round/>
            <a:headEnd type="none" w="med" len="med"/>
            <a:tailEnd type="triangle" w="med" len="med"/>
          </a:ln>
        </p:spPr>
      </p:cxnSp>
      <p:sp>
        <p:nvSpPr>
          <p:cNvPr id="1381" name="Google Shape;1381;p110"/>
          <p:cNvSpPr txBox="1"/>
          <p:nvPr/>
        </p:nvSpPr>
        <p:spPr>
          <a:xfrm>
            <a:off x="4305575" y="613050"/>
            <a:ext cx="1594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Serotonin transporter (SERT)</a:t>
            </a:r>
            <a:endParaRPr/>
          </a:p>
        </p:txBody>
      </p:sp>
      <p:pic>
        <p:nvPicPr>
          <p:cNvPr id="1382" name="Google Shape;1382;p110"/>
          <p:cNvPicPr preferRelativeResize="0"/>
          <p:nvPr/>
        </p:nvPicPr>
        <p:blipFill>
          <a:blip r:embed="rId4">
            <a:alphaModFix/>
          </a:blip>
          <a:stretch>
            <a:fillRect/>
          </a:stretch>
        </p:blipFill>
        <p:spPr>
          <a:xfrm rot="1319680">
            <a:off x="4662909" y="2170736"/>
            <a:ext cx="770258" cy="560054"/>
          </a:xfrm>
          <a:prstGeom prst="rect">
            <a:avLst/>
          </a:prstGeom>
          <a:noFill/>
          <a:ln>
            <a:noFill/>
          </a:ln>
        </p:spPr>
      </p:pic>
      <p:sp>
        <p:nvSpPr>
          <p:cNvPr id="1383" name="Google Shape;1383;p110"/>
          <p:cNvSpPr txBox="1"/>
          <p:nvPr/>
        </p:nvSpPr>
        <p:spPr>
          <a:xfrm>
            <a:off x="309650" y="4663125"/>
            <a:ext cx="392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Stahl’s Essential Psychopharmacology</a:t>
            </a:r>
            <a:endParaRPr>
              <a:solidFill>
                <a:schemeClr val="dk1"/>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33155</Words>
  <Application>Microsoft Office PowerPoint</Application>
  <PresentationFormat>On-screen Show (16:9)</PresentationFormat>
  <Paragraphs>6616</Paragraphs>
  <Slides>746</Slides>
  <Notes>745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746</vt:i4>
      </vt:variant>
    </vt:vector>
  </HeadingPairs>
  <TitlesOfParts>
    <vt:vector size="750" baseType="lpstr">
      <vt:lpstr>Times New Roman</vt:lpstr>
      <vt:lpstr>Arial</vt:lpstr>
      <vt:lpstr>Roboto</vt:lpstr>
      <vt:lpstr>Simple Light</vt:lpstr>
      <vt:lpstr>Antidepressants Jason Cafer, MD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Jason Cafer</cp:lastModifiedBy>
  <cp:revision>2</cp:revision>
  <dcterms:modified xsi:type="dcterms:W3CDTF">2023-07-06T02:47:56Z</dcterms:modified>
</cp:coreProperties>
</file>